
<file path=[Content_Types].xml><?xml version="1.0" encoding="utf-8"?>
<Types xmlns="http://schemas.openxmlformats.org/package/2006/content-types">
  <Default Extension="vml" ContentType="application/vnd.openxmlformats-officedocument.vmlDrawing"/>
  <Default Extension="doc" ContentType="application/msword"/>
  <Default Extension="jpeg" ContentType="image/jpeg"/>
  <Default Extension="JPG" ContentType="image/.jp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13"/>
  </p:notesMasterIdLst>
  <p:handoutMasterIdLst>
    <p:handoutMasterId r:id="rId718"/>
  </p:handoutMasterIdLst>
  <p:sldIdLst>
    <p:sldId id="962" r:id="rId3"/>
    <p:sldId id="257" r:id="rId4"/>
    <p:sldId id="258" r:id="rId5"/>
    <p:sldId id="260" r:id="rId6"/>
    <p:sldId id="965" r:id="rId7"/>
    <p:sldId id="963"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1096" r:id="rId41"/>
    <p:sldId id="293" r:id="rId42"/>
    <p:sldId id="294" r:id="rId43"/>
    <p:sldId id="295" r:id="rId44"/>
    <p:sldId id="296" r:id="rId45"/>
    <p:sldId id="297" r:id="rId46"/>
    <p:sldId id="298" r:id="rId47"/>
    <p:sldId id="299" r:id="rId48"/>
    <p:sldId id="300" r:id="rId49"/>
    <p:sldId id="301" r:id="rId50"/>
    <p:sldId id="302" r:id="rId51"/>
    <p:sldId id="303" r:id="rId52"/>
    <p:sldId id="1097" r:id="rId53"/>
    <p:sldId id="304" r:id="rId54"/>
    <p:sldId id="305" r:id="rId55"/>
    <p:sldId id="306" r:id="rId56"/>
    <p:sldId id="307" r:id="rId57"/>
    <p:sldId id="308" r:id="rId58"/>
    <p:sldId id="309" r:id="rId59"/>
    <p:sldId id="310" r:id="rId60"/>
    <p:sldId id="311" r:id="rId61"/>
    <p:sldId id="970" r:id="rId62"/>
    <p:sldId id="313" r:id="rId63"/>
    <p:sldId id="314" r:id="rId64"/>
    <p:sldId id="315" r:id="rId65"/>
    <p:sldId id="1098"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36" r:id="rId79"/>
    <p:sldId id="329" r:id="rId80"/>
    <p:sldId id="330" r:id="rId81"/>
    <p:sldId id="331" r:id="rId82"/>
    <p:sldId id="1099" r:id="rId83"/>
    <p:sldId id="332" r:id="rId84"/>
    <p:sldId id="333" r:id="rId85"/>
    <p:sldId id="334" r:id="rId86"/>
    <p:sldId id="337" r:id="rId87"/>
    <p:sldId id="338" r:id="rId88"/>
    <p:sldId id="339" r:id="rId89"/>
    <p:sldId id="340" r:id="rId90"/>
    <p:sldId id="341" r:id="rId91"/>
    <p:sldId id="342" r:id="rId92"/>
    <p:sldId id="343" r:id="rId93"/>
    <p:sldId id="344" r:id="rId94"/>
    <p:sldId id="345" r:id="rId95"/>
    <p:sldId id="346" r:id="rId96"/>
    <p:sldId id="347" r:id="rId97"/>
    <p:sldId id="348" r:id="rId98"/>
    <p:sldId id="349"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9" r:id="rId139"/>
    <p:sldId id="390" r:id="rId140"/>
    <p:sldId id="391" r:id="rId141"/>
    <p:sldId id="392" r:id="rId142"/>
    <p:sldId id="393" r:id="rId143"/>
    <p:sldId id="394" r:id="rId144"/>
    <p:sldId id="395" r:id="rId145"/>
    <p:sldId id="396" r:id="rId146"/>
    <p:sldId id="397" r:id="rId147"/>
    <p:sldId id="398" r:id="rId148"/>
    <p:sldId id="399" r:id="rId149"/>
    <p:sldId id="400" r:id="rId150"/>
    <p:sldId id="401" r:id="rId151"/>
    <p:sldId id="402" r:id="rId152"/>
    <p:sldId id="403" r:id="rId153"/>
    <p:sldId id="404" r:id="rId154"/>
    <p:sldId id="405" r:id="rId155"/>
    <p:sldId id="406" r:id="rId156"/>
    <p:sldId id="407" r:id="rId157"/>
    <p:sldId id="408" r:id="rId158"/>
    <p:sldId id="409" r:id="rId159"/>
    <p:sldId id="410" r:id="rId160"/>
    <p:sldId id="1068" r:id="rId161"/>
    <p:sldId id="1082" r:id="rId162"/>
    <p:sldId id="1081" r:id="rId163"/>
    <p:sldId id="411" r:id="rId164"/>
    <p:sldId id="1072" r:id="rId165"/>
    <p:sldId id="412" r:id="rId166"/>
    <p:sldId id="413" r:id="rId167"/>
    <p:sldId id="1074" r:id="rId168"/>
    <p:sldId id="1076" r:id="rId169"/>
    <p:sldId id="1078" r:id="rId170"/>
    <p:sldId id="1080" r:id="rId171"/>
    <p:sldId id="414" r:id="rId172"/>
    <p:sldId id="415" r:id="rId173"/>
    <p:sldId id="416" r:id="rId174"/>
    <p:sldId id="417" r:id="rId175"/>
    <p:sldId id="418" r:id="rId176"/>
    <p:sldId id="419" r:id="rId177"/>
    <p:sldId id="420" r:id="rId178"/>
    <p:sldId id="421" r:id="rId179"/>
    <p:sldId id="422" r:id="rId180"/>
    <p:sldId id="423" r:id="rId181"/>
    <p:sldId id="424" r:id="rId182"/>
    <p:sldId id="425" r:id="rId183"/>
    <p:sldId id="426" r:id="rId184"/>
    <p:sldId id="427" r:id="rId185"/>
    <p:sldId id="428" r:id="rId186"/>
    <p:sldId id="429" r:id="rId187"/>
    <p:sldId id="430" r:id="rId188"/>
    <p:sldId id="431" r:id="rId189"/>
    <p:sldId id="433" r:id="rId190"/>
    <p:sldId id="1088" r:id="rId191"/>
    <p:sldId id="434" r:id="rId192"/>
    <p:sldId id="435" r:id="rId193"/>
    <p:sldId id="1064" r:id="rId194"/>
    <p:sldId id="436" r:id="rId195"/>
    <p:sldId id="437" r:id="rId196"/>
    <p:sldId id="1066" r:id="rId197"/>
    <p:sldId id="440" r:id="rId198"/>
    <p:sldId id="441" r:id="rId199"/>
    <p:sldId id="442" r:id="rId200"/>
    <p:sldId id="443" r:id="rId201"/>
    <p:sldId id="445" r:id="rId202"/>
    <p:sldId id="446" r:id="rId203"/>
    <p:sldId id="448" r:id="rId204"/>
    <p:sldId id="449" r:id="rId205"/>
    <p:sldId id="450" r:id="rId206"/>
    <p:sldId id="451" r:id="rId207"/>
    <p:sldId id="452" r:id="rId208"/>
    <p:sldId id="453" r:id="rId209"/>
    <p:sldId id="454" r:id="rId210"/>
    <p:sldId id="455" r:id="rId211"/>
    <p:sldId id="456" r:id="rId212"/>
    <p:sldId id="457" r:id="rId213"/>
    <p:sldId id="458" r:id="rId214"/>
    <p:sldId id="459" r:id="rId215"/>
    <p:sldId id="460" r:id="rId216"/>
    <p:sldId id="461" r:id="rId217"/>
    <p:sldId id="462" r:id="rId218"/>
    <p:sldId id="463" r:id="rId219"/>
    <p:sldId id="464" r:id="rId220"/>
    <p:sldId id="465" r:id="rId221"/>
    <p:sldId id="466" r:id="rId222"/>
    <p:sldId id="467" r:id="rId223"/>
    <p:sldId id="468" r:id="rId224"/>
    <p:sldId id="1086" r:id="rId225"/>
    <p:sldId id="469" r:id="rId226"/>
    <p:sldId id="470" r:id="rId227"/>
    <p:sldId id="471" r:id="rId228"/>
    <p:sldId id="472" r:id="rId229"/>
    <p:sldId id="473" r:id="rId230"/>
    <p:sldId id="474" r:id="rId231"/>
    <p:sldId id="475" r:id="rId232"/>
    <p:sldId id="476" r:id="rId233"/>
    <p:sldId id="477" r:id="rId234"/>
    <p:sldId id="478" r:id="rId235"/>
    <p:sldId id="479" r:id="rId236"/>
    <p:sldId id="480" r:id="rId237"/>
    <p:sldId id="481" r:id="rId238"/>
    <p:sldId id="482" r:id="rId239"/>
    <p:sldId id="483" r:id="rId240"/>
    <p:sldId id="484" r:id="rId241"/>
    <p:sldId id="485" r:id="rId242"/>
    <p:sldId id="486" r:id="rId243"/>
    <p:sldId id="487" r:id="rId244"/>
    <p:sldId id="488" r:id="rId245"/>
    <p:sldId id="489" r:id="rId246"/>
    <p:sldId id="490" r:id="rId247"/>
    <p:sldId id="491" r:id="rId248"/>
    <p:sldId id="492" r:id="rId249"/>
    <p:sldId id="493" r:id="rId250"/>
    <p:sldId id="1089" r:id="rId251"/>
    <p:sldId id="494" r:id="rId252"/>
    <p:sldId id="495" r:id="rId253"/>
    <p:sldId id="496" r:id="rId254"/>
    <p:sldId id="1083" r:id="rId255"/>
    <p:sldId id="497" r:id="rId256"/>
    <p:sldId id="498" r:id="rId257"/>
    <p:sldId id="499" r:id="rId258"/>
    <p:sldId id="500" r:id="rId259"/>
    <p:sldId id="501" r:id="rId260"/>
    <p:sldId id="502" r:id="rId261"/>
    <p:sldId id="503" r:id="rId262"/>
    <p:sldId id="504" r:id="rId263"/>
    <p:sldId id="505" r:id="rId264"/>
    <p:sldId id="506" r:id="rId265"/>
    <p:sldId id="507" r:id="rId266"/>
    <p:sldId id="509" r:id="rId267"/>
    <p:sldId id="510" r:id="rId268"/>
    <p:sldId id="511" r:id="rId269"/>
    <p:sldId id="512" r:id="rId270"/>
    <p:sldId id="513" r:id="rId271"/>
    <p:sldId id="514" r:id="rId272"/>
    <p:sldId id="515" r:id="rId273"/>
    <p:sldId id="516" r:id="rId274"/>
    <p:sldId id="517" r:id="rId275"/>
    <p:sldId id="518" r:id="rId276"/>
    <p:sldId id="520" r:id="rId277"/>
    <p:sldId id="521" r:id="rId278"/>
    <p:sldId id="522" r:id="rId279"/>
    <p:sldId id="523" r:id="rId280"/>
    <p:sldId id="524" r:id="rId281"/>
    <p:sldId id="525" r:id="rId282"/>
    <p:sldId id="526" r:id="rId283"/>
    <p:sldId id="527" r:id="rId284"/>
    <p:sldId id="528" r:id="rId285"/>
    <p:sldId id="529" r:id="rId286"/>
    <p:sldId id="530" r:id="rId287"/>
    <p:sldId id="531" r:id="rId288"/>
    <p:sldId id="533" r:id="rId289"/>
    <p:sldId id="534" r:id="rId290"/>
    <p:sldId id="535" r:id="rId291"/>
    <p:sldId id="536" r:id="rId292"/>
    <p:sldId id="539" r:id="rId293"/>
    <p:sldId id="540" r:id="rId294"/>
    <p:sldId id="541" r:id="rId295"/>
    <p:sldId id="542" r:id="rId296"/>
    <p:sldId id="543" r:id="rId297"/>
    <p:sldId id="544" r:id="rId298"/>
    <p:sldId id="545" r:id="rId299"/>
    <p:sldId id="546" r:id="rId300"/>
    <p:sldId id="547" r:id="rId301"/>
    <p:sldId id="548" r:id="rId302"/>
    <p:sldId id="549" r:id="rId303"/>
    <p:sldId id="550" r:id="rId304"/>
    <p:sldId id="551" r:id="rId305"/>
    <p:sldId id="552" r:id="rId306"/>
    <p:sldId id="553" r:id="rId307"/>
    <p:sldId id="554" r:id="rId308"/>
    <p:sldId id="555" r:id="rId309"/>
    <p:sldId id="556" r:id="rId310"/>
    <p:sldId id="557" r:id="rId311"/>
    <p:sldId id="558" r:id="rId312"/>
    <p:sldId id="559" r:id="rId313"/>
    <p:sldId id="560" r:id="rId314"/>
    <p:sldId id="561" r:id="rId315"/>
    <p:sldId id="562" r:id="rId316"/>
    <p:sldId id="563" r:id="rId317"/>
    <p:sldId id="564" r:id="rId318"/>
    <p:sldId id="565" r:id="rId319"/>
    <p:sldId id="566" r:id="rId320"/>
    <p:sldId id="567" r:id="rId321"/>
    <p:sldId id="568" r:id="rId322"/>
    <p:sldId id="569" r:id="rId323"/>
    <p:sldId id="570" r:id="rId324"/>
    <p:sldId id="571" r:id="rId325"/>
    <p:sldId id="572" r:id="rId326"/>
    <p:sldId id="573" r:id="rId327"/>
    <p:sldId id="574" r:id="rId328"/>
    <p:sldId id="575" r:id="rId329"/>
    <p:sldId id="576" r:id="rId330"/>
    <p:sldId id="577" r:id="rId331"/>
    <p:sldId id="578" r:id="rId332"/>
    <p:sldId id="579" r:id="rId333"/>
    <p:sldId id="580" r:id="rId334"/>
    <p:sldId id="581" r:id="rId335"/>
    <p:sldId id="582" r:id="rId336"/>
    <p:sldId id="583" r:id="rId337"/>
    <p:sldId id="584" r:id="rId338"/>
    <p:sldId id="585" r:id="rId339"/>
    <p:sldId id="586" r:id="rId340"/>
    <p:sldId id="587" r:id="rId341"/>
    <p:sldId id="588" r:id="rId342"/>
    <p:sldId id="593" r:id="rId343"/>
    <p:sldId id="594" r:id="rId344"/>
    <p:sldId id="595" r:id="rId345"/>
    <p:sldId id="596" r:id="rId346"/>
    <p:sldId id="597" r:id="rId347"/>
    <p:sldId id="598" r:id="rId348"/>
    <p:sldId id="599" r:id="rId349"/>
    <p:sldId id="600" r:id="rId350"/>
    <p:sldId id="601" r:id="rId351"/>
    <p:sldId id="602" r:id="rId352"/>
    <p:sldId id="603" r:id="rId353"/>
    <p:sldId id="604" r:id="rId354"/>
    <p:sldId id="605" r:id="rId355"/>
    <p:sldId id="606" r:id="rId356"/>
    <p:sldId id="607" r:id="rId357"/>
    <p:sldId id="608" r:id="rId358"/>
    <p:sldId id="974" r:id="rId359"/>
    <p:sldId id="609" r:id="rId360"/>
    <p:sldId id="610" r:id="rId361"/>
    <p:sldId id="611" r:id="rId362"/>
    <p:sldId id="612" r:id="rId363"/>
    <p:sldId id="613" r:id="rId364"/>
    <p:sldId id="614" r:id="rId365"/>
    <p:sldId id="615" r:id="rId366"/>
    <p:sldId id="617" r:id="rId367"/>
    <p:sldId id="618" r:id="rId368"/>
    <p:sldId id="619" r:id="rId369"/>
    <p:sldId id="620" r:id="rId370"/>
    <p:sldId id="621" r:id="rId371"/>
    <p:sldId id="622" r:id="rId372"/>
    <p:sldId id="623" r:id="rId373"/>
    <p:sldId id="624" r:id="rId374"/>
    <p:sldId id="625" r:id="rId375"/>
    <p:sldId id="626" r:id="rId376"/>
    <p:sldId id="627" r:id="rId377"/>
    <p:sldId id="628" r:id="rId378"/>
    <p:sldId id="629" r:id="rId379"/>
    <p:sldId id="630" r:id="rId380"/>
    <p:sldId id="631" r:id="rId381"/>
    <p:sldId id="1090" r:id="rId382"/>
    <p:sldId id="632" r:id="rId383"/>
    <p:sldId id="634" r:id="rId384"/>
    <p:sldId id="975" r:id="rId385"/>
    <p:sldId id="635" r:id="rId386"/>
    <p:sldId id="636" r:id="rId387"/>
    <p:sldId id="637" r:id="rId388"/>
    <p:sldId id="638" r:id="rId389"/>
    <p:sldId id="639" r:id="rId390"/>
    <p:sldId id="640" r:id="rId391"/>
    <p:sldId id="641" r:id="rId392"/>
    <p:sldId id="642" r:id="rId393"/>
    <p:sldId id="643" r:id="rId394"/>
    <p:sldId id="644" r:id="rId395"/>
    <p:sldId id="645" r:id="rId396"/>
    <p:sldId id="646" r:id="rId397"/>
    <p:sldId id="647" r:id="rId398"/>
    <p:sldId id="648" r:id="rId399"/>
    <p:sldId id="649" r:id="rId400"/>
    <p:sldId id="650" r:id="rId401"/>
    <p:sldId id="651" r:id="rId402"/>
    <p:sldId id="652" r:id="rId403"/>
    <p:sldId id="653" r:id="rId404"/>
    <p:sldId id="654" r:id="rId405"/>
    <p:sldId id="655" r:id="rId406"/>
    <p:sldId id="656" r:id="rId407"/>
    <p:sldId id="657" r:id="rId408"/>
    <p:sldId id="658" r:id="rId409"/>
    <p:sldId id="659" r:id="rId410"/>
    <p:sldId id="660" r:id="rId411"/>
    <p:sldId id="661" r:id="rId412"/>
    <p:sldId id="662" r:id="rId413"/>
    <p:sldId id="663" r:id="rId414"/>
    <p:sldId id="664" r:id="rId415"/>
    <p:sldId id="665" r:id="rId416"/>
    <p:sldId id="666" r:id="rId417"/>
    <p:sldId id="667" r:id="rId418"/>
    <p:sldId id="668" r:id="rId419"/>
    <p:sldId id="669" r:id="rId420"/>
    <p:sldId id="670" r:id="rId421"/>
    <p:sldId id="671" r:id="rId422"/>
    <p:sldId id="672" r:id="rId423"/>
    <p:sldId id="673" r:id="rId424"/>
    <p:sldId id="674" r:id="rId425"/>
    <p:sldId id="675" r:id="rId426"/>
    <p:sldId id="676" r:id="rId427"/>
    <p:sldId id="677" r:id="rId428"/>
    <p:sldId id="678" r:id="rId429"/>
    <p:sldId id="679" r:id="rId430"/>
    <p:sldId id="680" r:id="rId431"/>
    <p:sldId id="681" r:id="rId432"/>
    <p:sldId id="682" r:id="rId433"/>
    <p:sldId id="683" r:id="rId434"/>
    <p:sldId id="684" r:id="rId435"/>
    <p:sldId id="685" r:id="rId436"/>
    <p:sldId id="686" r:id="rId437"/>
    <p:sldId id="687" r:id="rId438"/>
    <p:sldId id="688" r:id="rId439"/>
    <p:sldId id="689" r:id="rId440"/>
    <p:sldId id="690" r:id="rId441"/>
    <p:sldId id="691" r:id="rId442"/>
    <p:sldId id="692" r:id="rId443"/>
    <p:sldId id="693" r:id="rId444"/>
    <p:sldId id="694" r:id="rId445"/>
    <p:sldId id="695" r:id="rId446"/>
    <p:sldId id="696" r:id="rId447"/>
    <p:sldId id="697" r:id="rId448"/>
    <p:sldId id="698" r:id="rId449"/>
    <p:sldId id="699" r:id="rId450"/>
    <p:sldId id="700" r:id="rId451"/>
    <p:sldId id="701" r:id="rId452"/>
    <p:sldId id="702" r:id="rId453"/>
    <p:sldId id="703" r:id="rId454"/>
    <p:sldId id="705" r:id="rId455"/>
    <p:sldId id="706" r:id="rId456"/>
    <p:sldId id="707" r:id="rId457"/>
    <p:sldId id="708" r:id="rId458"/>
    <p:sldId id="709" r:id="rId459"/>
    <p:sldId id="710" r:id="rId460"/>
    <p:sldId id="711" r:id="rId461"/>
    <p:sldId id="712" r:id="rId462"/>
    <p:sldId id="713" r:id="rId463"/>
    <p:sldId id="714" r:id="rId464"/>
    <p:sldId id="715" r:id="rId465"/>
    <p:sldId id="716" r:id="rId466"/>
    <p:sldId id="717" r:id="rId467"/>
    <p:sldId id="718" r:id="rId468"/>
    <p:sldId id="719" r:id="rId469"/>
    <p:sldId id="720" r:id="rId470"/>
    <p:sldId id="721" r:id="rId471"/>
    <p:sldId id="722" r:id="rId472"/>
    <p:sldId id="723" r:id="rId473"/>
    <p:sldId id="724" r:id="rId474"/>
    <p:sldId id="725" r:id="rId475"/>
    <p:sldId id="726" r:id="rId476"/>
    <p:sldId id="727" r:id="rId477"/>
    <p:sldId id="728" r:id="rId478"/>
    <p:sldId id="729" r:id="rId479"/>
    <p:sldId id="730" r:id="rId480"/>
    <p:sldId id="731" r:id="rId481"/>
    <p:sldId id="732" r:id="rId482"/>
    <p:sldId id="733" r:id="rId483"/>
    <p:sldId id="734" r:id="rId484"/>
    <p:sldId id="735" r:id="rId485"/>
    <p:sldId id="736" r:id="rId486"/>
    <p:sldId id="737" r:id="rId487"/>
    <p:sldId id="738" r:id="rId488"/>
    <p:sldId id="739" r:id="rId489"/>
    <p:sldId id="740" r:id="rId490"/>
    <p:sldId id="741" r:id="rId491"/>
    <p:sldId id="742" r:id="rId492"/>
    <p:sldId id="743" r:id="rId493"/>
    <p:sldId id="744" r:id="rId494"/>
    <p:sldId id="745" r:id="rId495"/>
    <p:sldId id="746" r:id="rId496"/>
    <p:sldId id="747" r:id="rId497"/>
    <p:sldId id="748" r:id="rId498"/>
    <p:sldId id="749" r:id="rId499"/>
    <p:sldId id="750" r:id="rId500"/>
    <p:sldId id="751" r:id="rId501"/>
    <p:sldId id="752" r:id="rId502"/>
    <p:sldId id="753" r:id="rId503"/>
    <p:sldId id="754" r:id="rId504"/>
    <p:sldId id="755" r:id="rId505"/>
    <p:sldId id="976" r:id="rId506"/>
    <p:sldId id="764" r:id="rId507"/>
    <p:sldId id="765" r:id="rId508"/>
    <p:sldId id="766" r:id="rId509"/>
    <p:sldId id="767" r:id="rId510"/>
    <p:sldId id="768" r:id="rId511"/>
    <p:sldId id="769" r:id="rId512"/>
    <p:sldId id="770" r:id="rId513"/>
    <p:sldId id="1091" r:id="rId514"/>
    <p:sldId id="1092" r:id="rId515"/>
    <p:sldId id="771" r:id="rId516"/>
    <p:sldId id="772" r:id="rId517"/>
    <p:sldId id="773" r:id="rId518"/>
    <p:sldId id="774" r:id="rId519"/>
    <p:sldId id="775" r:id="rId520"/>
    <p:sldId id="776" r:id="rId521"/>
    <p:sldId id="777" r:id="rId522"/>
    <p:sldId id="778" r:id="rId523"/>
    <p:sldId id="779" r:id="rId524"/>
    <p:sldId id="780" r:id="rId525"/>
    <p:sldId id="781" r:id="rId526"/>
    <p:sldId id="782" r:id="rId527"/>
    <p:sldId id="783" r:id="rId528"/>
    <p:sldId id="784" r:id="rId529"/>
    <p:sldId id="785" r:id="rId530"/>
    <p:sldId id="786" r:id="rId531"/>
    <p:sldId id="787" r:id="rId532"/>
    <p:sldId id="788" r:id="rId533"/>
    <p:sldId id="789" r:id="rId534"/>
    <p:sldId id="790" r:id="rId535"/>
    <p:sldId id="791" r:id="rId536"/>
    <p:sldId id="792" r:id="rId537"/>
    <p:sldId id="793" r:id="rId538"/>
    <p:sldId id="794" r:id="rId539"/>
    <p:sldId id="795" r:id="rId540"/>
    <p:sldId id="796" r:id="rId541"/>
    <p:sldId id="797" r:id="rId542"/>
    <p:sldId id="798" r:id="rId543"/>
    <p:sldId id="799" r:id="rId544"/>
    <p:sldId id="800" r:id="rId545"/>
    <p:sldId id="801" r:id="rId546"/>
    <p:sldId id="802" r:id="rId547"/>
    <p:sldId id="803" r:id="rId548"/>
    <p:sldId id="804" r:id="rId549"/>
    <p:sldId id="805" r:id="rId550"/>
    <p:sldId id="806" r:id="rId551"/>
    <p:sldId id="807" r:id="rId552"/>
    <p:sldId id="808" r:id="rId553"/>
    <p:sldId id="809" r:id="rId554"/>
    <p:sldId id="810" r:id="rId555"/>
    <p:sldId id="811" r:id="rId556"/>
    <p:sldId id="812" r:id="rId557"/>
    <p:sldId id="813" r:id="rId558"/>
    <p:sldId id="814" r:id="rId559"/>
    <p:sldId id="815" r:id="rId560"/>
    <p:sldId id="816" r:id="rId561"/>
    <p:sldId id="817" r:id="rId562"/>
    <p:sldId id="818" r:id="rId563"/>
    <p:sldId id="819" r:id="rId564"/>
    <p:sldId id="820" r:id="rId565"/>
    <p:sldId id="821" r:id="rId566"/>
    <p:sldId id="822" r:id="rId567"/>
    <p:sldId id="823" r:id="rId568"/>
    <p:sldId id="824" r:id="rId569"/>
    <p:sldId id="825" r:id="rId570"/>
    <p:sldId id="826" r:id="rId571"/>
    <p:sldId id="827" r:id="rId572"/>
    <p:sldId id="979" r:id="rId573"/>
    <p:sldId id="981" r:id="rId574"/>
    <p:sldId id="987" r:id="rId575"/>
    <p:sldId id="985" r:id="rId576"/>
    <p:sldId id="1094" r:id="rId577"/>
    <p:sldId id="1093" r:id="rId578"/>
    <p:sldId id="983" r:id="rId579"/>
    <p:sldId id="989" r:id="rId580"/>
    <p:sldId id="991" r:id="rId581"/>
    <p:sldId id="993" r:id="rId582"/>
    <p:sldId id="995" r:id="rId583"/>
    <p:sldId id="998" r:id="rId584"/>
    <p:sldId id="1000" r:id="rId585"/>
    <p:sldId id="1002" r:id="rId586"/>
    <p:sldId id="1004" r:id="rId587"/>
    <p:sldId id="1006" r:id="rId588"/>
    <p:sldId id="1008" r:id="rId589"/>
    <p:sldId id="1010" r:id="rId590"/>
    <p:sldId id="1012" r:id="rId591"/>
    <p:sldId id="1014" r:id="rId592"/>
    <p:sldId id="1016" r:id="rId593"/>
    <p:sldId id="1018" r:id="rId594"/>
    <p:sldId id="1020" r:id="rId595"/>
    <p:sldId id="1022" r:id="rId596"/>
    <p:sldId id="1024" r:id="rId597"/>
    <p:sldId id="1026" r:id="rId598"/>
    <p:sldId id="1028" r:id="rId599"/>
    <p:sldId id="1030" r:id="rId600"/>
    <p:sldId id="1032" r:id="rId601"/>
    <p:sldId id="1034" r:id="rId602"/>
    <p:sldId id="1036" r:id="rId603"/>
    <p:sldId id="1038" r:id="rId604"/>
    <p:sldId id="1040" r:id="rId605"/>
    <p:sldId id="1042" r:id="rId606"/>
    <p:sldId id="1044" r:id="rId607"/>
    <p:sldId id="1046" r:id="rId608"/>
    <p:sldId id="1048" r:id="rId609"/>
    <p:sldId id="1050" r:id="rId610"/>
    <p:sldId id="1095" r:id="rId611"/>
    <p:sldId id="1052" r:id="rId612"/>
    <p:sldId id="1054" r:id="rId613"/>
    <p:sldId id="1056" r:id="rId614"/>
    <p:sldId id="1058" r:id="rId615"/>
    <p:sldId id="1060" r:id="rId616"/>
    <p:sldId id="1062" r:id="rId617"/>
    <p:sldId id="828" r:id="rId618"/>
    <p:sldId id="829" r:id="rId619"/>
    <p:sldId id="830" r:id="rId620"/>
    <p:sldId id="977" r:id="rId621"/>
    <p:sldId id="831" r:id="rId622"/>
    <p:sldId id="832" r:id="rId623"/>
    <p:sldId id="833" r:id="rId624"/>
    <p:sldId id="834" r:id="rId625"/>
    <p:sldId id="835" r:id="rId626"/>
    <p:sldId id="836" r:id="rId627"/>
    <p:sldId id="837" r:id="rId628"/>
    <p:sldId id="838" r:id="rId629"/>
    <p:sldId id="839" r:id="rId630"/>
    <p:sldId id="840" r:id="rId631"/>
    <p:sldId id="841" r:id="rId632"/>
    <p:sldId id="842" r:id="rId633"/>
    <p:sldId id="843" r:id="rId634"/>
    <p:sldId id="844" r:id="rId635"/>
    <p:sldId id="845" r:id="rId636"/>
    <p:sldId id="846" r:id="rId637"/>
    <p:sldId id="847" r:id="rId638"/>
    <p:sldId id="848" r:id="rId639"/>
    <p:sldId id="849" r:id="rId640"/>
    <p:sldId id="850" r:id="rId641"/>
    <p:sldId id="851" r:id="rId642"/>
    <p:sldId id="852" r:id="rId643"/>
    <p:sldId id="853" r:id="rId644"/>
    <p:sldId id="854" r:id="rId645"/>
    <p:sldId id="855" r:id="rId646"/>
    <p:sldId id="856" r:id="rId647"/>
    <p:sldId id="857" r:id="rId648"/>
    <p:sldId id="858" r:id="rId649"/>
    <p:sldId id="859" r:id="rId650"/>
    <p:sldId id="860" r:id="rId651"/>
    <p:sldId id="861" r:id="rId652"/>
    <p:sldId id="862" r:id="rId653"/>
    <p:sldId id="863" r:id="rId654"/>
    <p:sldId id="864" r:id="rId655"/>
    <p:sldId id="865" r:id="rId656"/>
    <p:sldId id="866" r:id="rId657"/>
    <p:sldId id="867" r:id="rId658"/>
    <p:sldId id="868" r:id="rId659"/>
    <p:sldId id="869" r:id="rId660"/>
    <p:sldId id="870" r:id="rId661"/>
    <p:sldId id="871" r:id="rId662"/>
    <p:sldId id="872" r:id="rId663"/>
    <p:sldId id="873" r:id="rId664"/>
    <p:sldId id="874" r:id="rId665"/>
    <p:sldId id="875" r:id="rId666"/>
    <p:sldId id="876" r:id="rId667"/>
    <p:sldId id="877" r:id="rId668"/>
    <p:sldId id="878" r:id="rId669"/>
    <p:sldId id="879" r:id="rId670"/>
    <p:sldId id="880" r:id="rId671"/>
    <p:sldId id="881" r:id="rId672"/>
    <p:sldId id="882" r:id="rId673"/>
    <p:sldId id="883" r:id="rId674"/>
    <p:sldId id="884" r:id="rId675"/>
    <p:sldId id="885" r:id="rId676"/>
    <p:sldId id="886" r:id="rId677"/>
    <p:sldId id="887" r:id="rId678"/>
    <p:sldId id="888" r:id="rId679"/>
    <p:sldId id="889" r:id="rId680"/>
    <p:sldId id="890" r:id="rId681"/>
    <p:sldId id="891" r:id="rId682"/>
    <p:sldId id="892" r:id="rId683"/>
    <p:sldId id="893" r:id="rId684"/>
    <p:sldId id="894" r:id="rId685"/>
    <p:sldId id="895" r:id="rId686"/>
    <p:sldId id="896" r:id="rId687"/>
    <p:sldId id="897" r:id="rId688"/>
    <p:sldId id="898" r:id="rId689"/>
    <p:sldId id="899" r:id="rId690"/>
    <p:sldId id="900" r:id="rId691"/>
    <p:sldId id="901" r:id="rId692"/>
    <p:sldId id="902" r:id="rId693"/>
    <p:sldId id="903" r:id="rId694"/>
    <p:sldId id="904" r:id="rId695"/>
    <p:sldId id="905" r:id="rId696"/>
    <p:sldId id="906" r:id="rId697"/>
    <p:sldId id="907" r:id="rId698"/>
    <p:sldId id="908" r:id="rId699"/>
    <p:sldId id="909" r:id="rId700"/>
    <p:sldId id="910" r:id="rId701"/>
    <p:sldId id="911" r:id="rId702"/>
    <p:sldId id="912" r:id="rId703"/>
    <p:sldId id="913" r:id="rId704"/>
    <p:sldId id="914" r:id="rId705"/>
    <p:sldId id="915" r:id="rId706"/>
    <p:sldId id="916" r:id="rId707"/>
    <p:sldId id="917" r:id="rId708"/>
    <p:sldId id="918" r:id="rId709"/>
    <p:sldId id="919" r:id="rId710"/>
    <p:sldId id="920" r:id="rId711"/>
    <p:sldId id="955" r:id="rId712"/>
    <p:sldId id="956" r:id="rId713"/>
    <p:sldId id="957" r:id="rId714"/>
    <p:sldId id="958" r:id="rId715"/>
    <p:sldId id="959" r:id="rId716"/>
    <p:sldId id="960" r:id="rId717"/>
  </p:sldIdLst>
  <p:sldSz cx="9144000" cy="6858000" type="screen4x3"/>
  <p:notesSz cx="9926320" cy="6668770"/>
  <p:defaultTextStyle>
    <a:defPPr>
      <a:defRPr kern="0"/>
    </a:defPPr>
  </p:defaultTextStyle>
  <p:extLst>
    <p:ext uri="{EFAFB233-063F-42B5-8137-9DF3F51BA10A}">
      <p15:sldGuideLst xmlns:p15="http://schemas.microsoft.com/office/powerpoint/2012/main">
        <p15:guide id="1" orient="horz" pos="2880" userDrawn="1">
          <p15:clr>
            <a:srgbClr val="A4A3A4"/>
          </p15:clr>
        </p15:guide>
        <p15:guide id="2" pos="21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587" autoAdjust="0"/>
    <p:restoredTop sz="94624" autoAdjust="0"/>
  </p:normalViewPr>
  <p:slideViewPr>
    <p:cSldViewPr showGuides="1">
      <p:cViewPr>
        <p:scale>
          <a:sx n="64" d="100"/>
          <a:sy n="64" d="100"/>
        </p:scale>
        <p:origin x="114" y="-48"/>
      </p:cViewPr>
      <p:guideLst>
        <p:guide orient="horz" pos="2880"/>
        <p:guide pos="2160"/>
      </p:guideLst>
    </p:cSldViewPr>
  </p:slideViewPr>
  <p:outlineViewPr>
    <p:cViewPr>
      <p:scale>
        <a:sx n="33" d="100"/>
        <a:sy n="33" d="100"/>
      </p:scale>
      <p:origin x="0" y="3828"/>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7.xml"/><Relationship Id="rId98" Type="http://schemas.openxmlformats.org/officeDocument/2006/relationships/slide" Target="slides/slide96.xml"/><Relationship Id="rId97" Type="http://schemas.openxmlformats.org/officeDocument/2006/relationships/slide" Target="slides/slide95.xml"/><Relationship Id="rId96" Type="http://schemas.openxmlformats.org/officeDocument/2006/relationships/slide" Target="slides/slide94.xml"/><Relationship Id="rId95" Type="http://schemas.openxmlformats.org/officeDocument/2006/relationships/slide" Target="slides/slide93.xml"/><Relationship Id="rId94" Type="http://schemas.openxmlformats.org/officeDocument/2006/relationships/slide" Target="slides/slide92.xml"/><Relationship Id="rId93" Type="http://schemas.openxmlformats.org/officeDocument/2006/relationships/slide" Target="slides/slide91.xml"/><Relationship Id="rId92" Type="http://schemas.openxmlformats.org/officeDocument/2006/relationships/slide" Target="slides/slide90.xml"/><Relationship Id="rId91" Type="http://schemas.openxmlformats.org/officeDocument/2006/relationships/slide" Target="slides/slide89.xml"/><Relationship Id="rId90" Type="http://schemas.openxmlformats.org/officeDocument/2006/relationships/slide" Target="slides/slide88.xml"/><Relationship Id="rId9" Type="http://schemas.openxmlformats.org/officeDocument/2006/relationships/slide" Target="slides/slide7.xml"/><Relationship Id="rId89" Type="http://schemas.openxmlformats.org/officeDocument/2006/relationships/slide" Target="slides/slide87.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1" Type="http://schemas.openxmlformats.org/officeDocument/2006/relationships/tableStyles" Target="tableStyles.xml"/><Relationship Id="rId720" Type="http://schemas.openxmlformats.org/officeDocument/2006/relationships/viewProps" Target="viewProps.xml"/><Relationship Id="rId72" Type="http://schemas.openxmlformats.org/officeDocument/2006/relationships/slide" Target="slides/slide70.xml"/><Relationship Id="rId719" Type="http://schemas.openxmlformats.org/officeDocument/2006/relationships/presProps" Target="presProps.xml"/><Relationship Id="rId718" Type="http://schemas.openxmlformats.org/officeDocument/2006/relationships/handoutMaster" Target="handoutMasters/handoutMaster1.xml"/><Relationship Id="rId717" Type="http://schemas.openxmlformats.org/officeDocument/2006/relationships/slide" Target="slides/slide714.xml"/><Relationship Id="rId716" Type="http://schemas.openxmlformats.org/officeDocument/2006/relationships/slide" Target="slides/slide713.xml"/><Relationship Id="rId715" Type="http://schemas.openxmlformats.org/officeDocument/2006/relationships/slide" Target="slides/slide712.xml"/><Relationship Id="rId714" Type="http://schemas.openxmlformats.org/officeDocument/2006/relationships/slide" Target="slides/slide711.xml"/><Relationship Id="rId713" Type="http://schemas.openxmlformats.org/officeDocument/2006/relationships/slide" Target="slides/slide710.xml"/><Relationship Id="rId712" Type="http://schemas.openxmlformats.org/officeDocument/2006/relationships/slide" Target="slides/slide709.xml"/><Relationship Id="rId711" Type="http://schemas.openxmlformats.org/officeDocument/2006/relationships/slide" Target="slides/slide708.xml"/><Relationship Id="rId710" Type="http://schemas.openxmlformats.org/officeDocument/2006/relationships/slide" Target="slides/slide707.xml"/><Relationship Id="rId71" Type="http://schemas.openxmlformats.org/officeDocument/2006/relationships/slide" Target="slides/slide69.xml"/><Relationship Id="rId709" Type="http://schemas.openxmlformats.org/officeDocument/2006/relationships/slide" Target="slides/slide706.xml"/><Relationship Id="rId708" Type="http://schemas.openxmlformats.org/officeDocument/2006/relationships/slide" Target="slides/slide705.xml"/><Relationship Id="rId707" Type="http://schemas.openxmlformats.org/officeDocument/2006/relationships/slide" Target="slides/slide704.xml"/><Relationship Id="rId706" Type="http://schemas.openxmlformats.org/officeDocument/2006/relationships/slide" Target="slides/slide703.xml"/><Relationship Id="rId705" Type="http://schemas.openxmlformats.org/officeDocument/2006/relationships/slide" Target="slides/slide702.xml"/><Relationship Id="rId704" Type="http://schemas.openxmlformats.org/officeDocument/2006/relationships/slide" Target="slides/slide701.xml"/><Relationship Id="rId703" Type="http://schemas.openxmlformats.org/officeDocument/2006/relationships/slide" Target="slides/slide700.xml"/><Relationship Id="rId702" Type="http://schemas.openxmlformats.org/officeDocument/2006/relationships/slide" Target="slides/slide699.xml"/><Relationship Id="rId701" Type="http://schemas.openxmlformats.org/officeDocument/2006/relationships/slide" Target="slides/slide698.xml"/><Relationship Id="rId700" Type="http://schemas.openxmlformats.org/officeDocument/2006/relationships/slide" Target="slides/slide697.xml"/><Relationship Id="rId70" Type="http://schemas.openxmlformats.org/officeDocument/2006/relationships/slide" Target="slides/slide68.xml"/><Relationship Id="rId7" Type="http://schemas.openxmlformats.org/officeDocument/2006/relationships/slide" Target="slides/slide5.xml"/><Relationship Id="rId699" Type="http://schemas.openxmlformats.org/officeDocument/2006/relationships/slide" Target="slides/slide696.xml"/><Relationship Id="rId698" Type="http://schemas.openxmlformats.org/officeDocument/2006/relationships/slide" Target="slides/slide695.xml"/><Relationship Id="rId697" Type="http://schemas.openxmlformats.org/officeDocument/2006/relationships/slide" Target="slides/slide694.xml"/><Relationship Id="rId696" Type="http://schemas.openxmlformats.org/officeDocument/2006/relationships/slide" Target="slides/slide693.xml"/><Relationship Id="rId695" Type="http://schemas.openxmlformats.org/officeDocument/2006/relationships/slide" Target="slides/slide692.xml"/><Relationship Id="rId694" Type="http://schemas.openxmlformats.org/officeDocument/2006/relationships/slide" Target="slides/slide691.xml"/><Relationship Id="rId693" Type="http://schemas.openxmlformats.org/officeDocument/2006/relationships/slide" Target="slides/slide690.xml"/><Relationship Id="rId692" Type="http://schemas.openxmlformats.org/officeDocument/2006/relationships/slide" Target="slides/slide689.xml"/><Relationship Id="rId691" Type="http://schemas.openxmlformats.org/officeDocument/2006/relationships/slide" Target="slides/slide688.xml"/><Relationship Id="rId690" Type="http://schemas.openxmlformats.org/officeDocument/2006/relationships/slide" Target="slides/slide687.xml"/><Relationship Id="rId69" Type="http://schemas.openxmlformats.org/officeDocument/2006/relationships/slide" Target="slides/slide67.xml"/><Relationship Id="rId689" Type="http://schemas.openxmlformats.org/officeDocument/2006/relationships/slide" Target="slides/slide686.xml"/><Relationship Id="rId688" Type="http://schemas.openxmlformats.org/officeDocument/2006/relationships/slide" Target="slides/slide685.xml"/><Relationship Id="rId687" Type="http://schemas.openxmlformats.org/officeDocument/2006/relationships/slide" Target="slides/slide684.xml"/><Relationship Id="rId686" Type="http://schemas.openxmlformats.org/officeDocument/2006/relationships/slide" Target="slides/slide683.xml"/><Relationship Id="rId685" Type="http://schemas.openxmlformats.org/officeDocument/2006/relationships/slide" Target="slides/slide682.xml"/><Relationship Id="rId684" Type="http://schemas.openxmlformats.org/officeDocument/2006/relationships/slide" Target="slides/slide681.xml"/><Relationship Id="rId683" Type="http://schemas.openxmlformats.org/officeDocument/2006/relationships/slide" Target="slides/slide680.xml"/><Relationship Id="rId682" Type="http://schemas.openxmlformats.org/officeDocument/2006/relationships/slide" Target="slides/slide679.xml"/><Relationship Id="rId681" Type="http://schemas.openxmlformats.org/officeDocument/2006/relationships/slide" Target="slides/slide678.xml"/><Relationship Id="rId680" Type="http://schemas.openxmlformats.org/officeDocument/2006/relationships/slide" Target="slides/slide677.xml"/><Relationship Id="rId68" Type="http://schemas.openxmlformats.org/officeDocument/2006/relationships/slide" Target="slides/slide66.xml"/><Relationship Id="rId679" Type="http://schemas.openxmlformats.org/officeDocument/2006/relationships/slide" Target="slides/slide676.xml"/><Relationship Id="rId678" Type="http://schemas.openxmlformats.org/officeDocument/2006/relationships/slide" Target="slides/slide675.xml"/><Relationship Id="rId677" Type="http://schemas.openxmlformats.org/officeDocument/2006/relationships/slide" Target="slides/slide674.xml"/><Relationship Id="rId676" Type="http://schemas.openxmlformats.org/officeDocument/2006/relationships/slide" Target="slides/slide673.xml"/><Relationship Id="rId675" Type="http://schemas.openxmlformats.org/officeDocument/2006/relationships/slide" Target="slides/slide672.xml"/><Relationship Id="rId674" Type="http://schemas.openxmlformats.org/officeDocument/2006/relationships/slide" Target="slides/slide671.xml"/><Relationship Id="rId673" Type="http://schemas.openxmlformats.org/officeDocument/2006/relationships/slide" Target="slides/slide670.xml"/><Relationship Id="rId672" Type="http://schemas.openxmlformats.org/officeDocument/2006/relationships/slide" Target="slides/slide669.xml"/><Relationship Id="rId671" Type="http://schemas.openxmlformats.org/officeDocument/2006/relationships/slide" Target="slides/slide668.xml"/><Relationship Id="rId670" Type="http://schemas.openxmlformats.org/officeDocument/2006/relationships/slide" Target="slides/slide667.xml"/><Relationship Id="rId67" Type="http://schemas.openxmlformats.org/officeDocument/2006/relationships/slide" Target="slides/slide65.xml"/><Relationship Id="rId669" Type="http://schemas.openxmlformats.org/officeDocument/2006/relationships/slide" Target="slides/slide666.xml"/><Relationship Id="rId668" Type="http://schemas.openxmlformats.org/officeDocument/2006/relationships/slide" Target="slides/slide665.xml"/><Relationship Id="rId667" Type="http://schemas.openxmlformats.org/officeDocument/2006/relationships/slide" Target="slides/slide664.xml"/><Relationship Id="rId666" Type="http://schemas.openxmlformats.org/officeDocument/2006/relationships/slide" Target="slides/slide663.xml"/><Relationship Id="rId665" Type="http://schemas.openxmlformats.org/officeDocument/2006/relationships/slide" Target="slides/slide662.xml"/><Relationship Id="rId664" Type="http://schemas.openxmlformats.org/officeDocument/2006/relationships/slide" Target="slides/slide661.xml"/><Relationship Id="rId663" Type="http://schemas.openxmlformats.org/officeDocument/2006/relationships/slide" Target="slides/slide660.xml"/><Relationship Id="rId662" Type="http://schemas.openxmlformats.org/officeDocument/2006/relationships/slide" Target="slides/slide659.xml"/><Relationship Id="rId661" Type="http://schemas.openxmlformats.org/officeDocument/2006/relationships/slide" Target="slides/slide658.xml"/><Relationship Id="rId660" Type="http://schemas.openxmlformats.org/officeDocument/2006/relationships/slide" Target="slides/slide657.xml"/><Relationship Id="rId66" Type="http://schemas.openxmlformats.org/officeDocument/2006/relationships/slide" Target="slides/slide64.xml"/><Relationship Id="rId659" Type="http://schemas.openxmlformats.org/officeDocument/2006/relationships/slide" Target="slides/slide656.xml"/><Relationship Id="rId658" Type="http://schemas.openxmlformats.org/officeDocument/2006/relationships/slide" Target="slides/slide655.xml"/><Relationship Id="rId657" Type="http://schemas.openxmlformats.org/officeDocument/2006/relationships/slide" Target="slides/slide654.xml"/><Relationship Id="rId656" Type="http://schemas.openxmlformats.org/officeDocument/2006/relationships/slide" Target="slides/slide653.xml"/><Relationship Id="rId655" Type="http://schemas.openxmlformats.org/officeDocument/2006/relationships/slide" Target="slides/slide652.xml"/><Relationship Id="rId654" Type="http://schemas.openxmlformats.org/officeDocument/2006/relationships/slide" Target="slides/slide651.xml"/><Relationship Id="rId653" Type="http://schemas.openxmlformats.org/officeDocument/2006/relationships/slide" Target="slides/slide650.xml"/><Relationship Id="rId652" Type="http://schemas.openxmlformats.org/officeDocument/2006/relationships/slide" Target="slides/slide649.xml"/><Relationship Id="rId651" Type="http://schemas.openxmlformats.org/officeDocument/2006/relationships/slide" Target="slides/slide648.xml"/><Relationship Id="rId650" Type="http://schemas.openxmlformats.org/officeDocument/2006/relationships/slide" Target="slides/slide647.xml"/><Relationship Id="rId65" Type="http://schemas.openxmlformats.org/officeDocument/2006/relationships/slide" Target="slides/slide63.xml"/><Relationship Id="rId649" Type="http://schemas.openxmlformats.org/officeDocument/2006/relationships/slide" Target="slides/slide646.xml"/><Relationship Id="rId648" Type="http://schemas.openxmlformats.org/officeDocument/2006/relationships/slide" Target="slides/slide645.xml"/><Relationship Id="rId647" Type="http://schemas.openxmlformats.org/officeDocument/2006/relationships/slide" Target="slides/slide644.xml"/><Relationship Id="rId646" Type="http://schemas.openxmlformats.org/officeDocument/2006/relationships/slide" Target="slides/slide643.xml"/><Relationship Id="rId645" Type="http://schemas.openxmlformats.org/officeDocument/2006/relationships/slide" Target="slides/slide642.xml"/><Relationship Id="rId644" Type="http://schemas.openxmlformats.org/officeDocument/2006/relationships/slide" Target="slides/slide641.xml"/><Relationship Id="rId643" Type="http://schemas.openxmlformats.org/officeDocument/2006/relationships/slide" Target="slides/slide640.xml"/><Relationship Id="rId642" Type="http://schemas.openxmlformats.org/officeDocument/2006/relationships/slide" Target="slides/slide639.xml"/><Relationship Id="rId641" Type="http://schemas.openxmlformats.org/officeDocument/2006/relationships/slide" Target="slides/slide638.xml"/><Relationship Id="rId640" Type="http://schemas.openxmlformats.org/officeDocument/2006/relationships/slide" Target="slides/slide637.xml"/><Relationship Id="rId64" Type="http://schemas.openxmlformats.org/officeDocument/2006/relationships/slide" Target="slides/slide62.xml"/><Relationship Id="rId639" Type="http://schemas.openxmlformats.org/officeDocument/2006/relationships/slide" Target="slides/slide636.xml"/><Relationship Id="rId638" Type="http://schemas.openxmlformats.org/officeDocument/2006/relationships/slide" Target="slides/slide635.xml"/><Relationship Id="rId637" Type="http://schemas.openxmlformats.org/officeDocument/2006/relationships/slide" Target="slides/slide634.xml"/><Relationship Id="rId636" Type="http://schemas.openxmlformats.org/officeDocument/2006/relationships/slide" Target="slides/slide633.xml"/><Relationship Id="rId635" Type="http://schemas.openxmlformats.org/officeDocument/2006/relationships/slide" Target="slides/slide632.xml"/><Relationship Id="rId634" Type="http://schemas.openxmlformats.org/officeDocument/2006/relationships/slide" Target="slides/slide631.xml"/><Relationship Id="rId633" Type="http://schemas.openxmlformats.org/officeDocument/2006/relationships/slide" Target="slides/slide630.xml"/><Relationship Id="rId632" Type="http://schemas.openxmlformats.org/officeDocument/2006/relationships/slide" Target="slides/slide629.xml"/><Relationship Id="rId631" Type="http://schemas.openxmlformats.org/officeDocument/2006/relationships/slide" Target="slides/slide628.xml"/><Relationship Id="rId630" Type="http://schemas.openxmlformats.org/officeDocument/2006/relationships/slide" Target="slides/slide627.xml"/><Relationship Id="rId63" Type="http://schemas.openxmlformats.org/officeDocument/2006/relationships/slide" Target="slides/slide61.xml"/><Relationship Id="rId629" Type="http://schemas.openxmlformats.org/officeDocument/2006/relationships/slide" Target="slides/slide626.xml"/><Relationship Id="rId628" Type="http://schemas.openxmlformats.org/officeDocument/2006/relationships/slide" Target="slides/slide625.xml"/><Relationship Id="rId627" Type="http://schemas.openxmlformats.org/officeDocument/2006/relationships/slide" Target="slides/slide624.xml"/><Relationship Id="rId626" Type="http://schemas.openxmlformats.org/officeDocument/2006/relationships/slide" Target="slides/slide623.xml"/><Relationship Id="rId625" Type="http://schemas.openxmlformats.org/officeDocument/2006/relationships/slide" Target="slides/slide622.xml"/><Relationship Id="rId624" Type="http://schemas.openxmlformats.org/officeDocument/2006/relationships/slide" Target="slides/slide621.xml"/><Relationship Id="rId623" Type="http://schemas.openxmlformats.org/officeDocument/2006/relationships/slide" Target="slides/slide620.xml"/><Relationship Id="rId622" Type="http://schemas.openxmlformats.org/officeDocument/2006/relationships/slide" Target="slides/slide619.xml"/><Relationship Id="rId621" Type="http://schemas.openxmlformats.org/officeDocument/2006/relationships/slide" Target="slides/slide618.xml"/><Relationship Id="rId620" Type="http://schemas.openxmlformats.org/officeDocument/2006/relationships/slide" Target="slides/slide617.xml"/><Relationship Id="rId62" Type="http://schemas.openxmlformats.org/officeDocument/2006/relationships/slide" Target="slides/slide60.xml"/><Relationship Id="rId619" Type="http://schemas.openxmlformats.org/officeDocument/2006/relationships/slide" Target="slides/slide616.xml"/><Relationship Id="rId618" Type="http://schemas.openxmlformats.org/officeDocument/2006/relationships/slide" Target="slides/slide615.xml"/><Relationship Id="rId617" Type="http://schemas.openxmlformats.org/officeDocument/2006/relationships/slide" Target="slides/slide614.xml"/><Relationship Id="rId616" Type="http://schemas.openxmlformats.org/officeDocument/2006/relationships/slide" Target="slides/slide613.xml"/><Relationship Id="rId615" Type="http://schemas.openxmlformats.org/officeDocument/2006/relationships/slide" Target="slides/slide612.xml"/><Relationship Id="rId614" Type="http://schemas.openxmlformats.org/officeDocument/2006/relationships/slide" Target="slides/slide611.xml"/><Relationship Id="rId613" Type="http://schemas.openxmlformats.org/officeDocument/2006/relationships/slide" Target="slides/slide610.xml"/><Relationship Id="rId612" Type="http://schemas.openxmlformats.org/officeDocument/2006/relationships/slide" Target="slides/slide609.xml"/><Relationship Id="rId611" Type="http://schemas.openxmlformats.org/officeDocument/2006/relationships/slide" Target="slides/slide608.xml"/><Relationship Id="rId610" Type="http://schemas.openxmlformats.org/officeDocument/2006/relationships/slide" Target="slides/slide607.xml"/><Relationship Id="rId61" Type="http://schemas.openxmlformats.org/officeDocument/2006/relationships/slide" Target="slides/slide59.xml"/><Relationship Id="rId609" Type="http://schemas.openxmlformats.org/officeDocument/2006/relationships/slide" Target="slides/slide606.xml"/><Relationship Id="rId608" Type="http://schemas.openxmlformats.org/officeDocument/2006/relationships/slide" Target="slides/slide605.xml"/><Relationship Id="rId607" Type="http://schemas.openxmlformats.org/officeDocument/2006/relationships/slide" Target="slides/slide604.xml"/><Relationship Id="rId606" Type="http://schemas.openxmlformats.org/officeDocument/2006/relationships/slide" Target="slides/slide603.xml"/><Relationship Id="rId605" Type="http://schemas.openxmlformats.org/officeDocument/2006/relationships/slide" Target="slides/slide602.xml"/><Relationship Id="rId604" Type="http://schemas.openxmlformats.org/officeDocument/2006/relationships/slide" Target="slides/slide601.xml"/><Relationship Id="rId603" Type="http://schemas.openxmlformats.org/officeDocument/2006/relationships/slide" Target="slides/slide600.xml"/><Relationship Id="rId602" Type="http://schemas.openxmlformats.org/officeDocument/2006/relationships/slide" Target="slides/slide599.xml"/><Relationship Id="rId601" Type="http://schemas.openxmlformats.org/officeDocument/2006/relationships/slide" Target="slides/slide598.xml"/><Relationship Id="rId600" Type="http://schemas.openxmlformats.org/officeDocument/2006/relationships/slide" Target="slides/slide597.xml"/><Relationship Id="rId60" Type="http://schemas.openxmlformats.org/officeDocument/2006/relationships/slide" Target="slides/slide58.xml"/><Relationship Id="rId6" Type="http://schemas.openxmlformats.org/officeDocument/2006/relationships/slide" Target="slides/slide4.xml"/><Relationship Id="rId599" Type="http://schemas.openxmlformats.org/officeDocument/2006/relationships/slide" Target="slides/slide596.xml"/><Relationship Id="rId598" Type="http://schemas.openxmlformats.org/officeDocument/2006/relationships/slide" Target="slides/slide595.xml"/><Relationship Id="rId597" Type="http://schemas.openxmlformats.org/officeDocument/2006/relationships/slide" Target="slides/slide594.xml"/><Relationship Id="rId596" Type="http://schemas.openxmlformats.org/officeDocument/2006/relationships/slide" Target="slides/slide593.xml"/><Relationship Id="rId595" Type="http://schemas.openxmlformats.org/officeDocument/2006/relationships/slide" Target="slides/slide592.xml"/><Relationship Id="rId594" Type="http://schemas.openxmlformats.org/officeDocument/2006/relationships/slide" Target="slides/slide591.xml"/><Relationship Id="rId593" Type="http://schemas.openxmlformats.org/officeDocument/2006/relationships/slide" Target="slides/slide590.xml"/><Relationship Id="rId592" Type="http://schemas.openxmlformats.org/officeDocument/2006/relationships/slide" Target="slides/slide589.xml"/><Relationship Id="rId591" Type="http://schemas.openxmlformats.org/officeDocument/2006/relationships/slide" Target="slides/slide588.xml"/><Relationship Id="rId590" Type="http://schemas.openxmlformats.org/officeDocument/2006/relationships/slide" Target="slides/slide587.xml"/><Relationship Id="rId59" Type="http://schemas.openxmlformats.org/officeDocument/2006/relationships/slide" Target="slides/slide57.xml"/><Relationship Id="rId589" Type="http://schemas.openxmlformats.org/officeDocument/2006/relationships/slide" Target="slides/slide586.xml"/><Relationship Id="rId588" Type="http://schemas.openxmlformats.org/officeDocument/2006/relationships/slide" Target="slides/slide585.xml"/><Relationship Id="rId587" Type="http://schemas.openxmlformats.org/officeDocument/2006/relationships/slide" Target="slides/slide584.xml"/><Relationship Id="rId586" Type="http://schemas.openxmlformats.org/officeDocument/2006/relationships/slide" Target="slides/slide583.xml"/><Relationship Id="rId585" Type="http://schemas.openxmlformats.org/officeDocument/2006/relationships/slide" Target="slides/slide582.xml"/><Relationship Id="rId584" Type="http://schemas.openxmlformats.org/officeDocument/2006/relationships/slide" Target="slides/slide581.xml"/><Relationship Id="rId583" Type="http://schemas.openxmlformats.org/officeDocument/2006/relationships/slide" Target="slides/slide580.xml"/><Relationship Id="rId582" Type="http://schemas.openxmlformats.org/officeDocument/2006/relationships/slide" Target="slides/slide579.xml"/><Relationship Id="rId581" Type="http://schemas.openxmlformats.org/officeDocument/2006/relationships/slide" Target="slides/slide578.xml"/><Relationship Id="rId580" Type="http://schemas.openxmlformats.org/officeDocument/2006/relationships/slide" Target="slides/slide577.xml"/><Relationship Id="rId58" Type="http://schemas.openxmlformats.org/officeDocument/2006/relationships/slide" Target="slides/slide56.xml"/><Relationship Id="rId579" Type="http://schemas.openxmlformats.org/officeDocument/2006/relationships/slide" Target="slides/slide576.xml"/><Relationship Id="rId578" Type="http://schemas.openxmlformats.org/officeDocument/2006/relationships/slide" Target="slides/slide575.xml"/><Relationship Id="rId577" Type="http://schemas.openxmlformats.org/officeDocument/2006/relationships/slide" Target="slides/slide574.xml"/><Relationship Id="rId576" Type="http://schemas.openxmlformats.org/officeDocument/2006/relationships/slide" Target="slides/slide573.xml"/><Relationship Id="rId575" Type="http://schemas.openxmlformats.org/officeDocument/2006/relationships/slide" Target="slides/slide572.xml"/><Relationship Id="rId574" Type="http://schemas.openxmlformats.org/officeDocument/2006/relationships/slide" Target="slides/slide571.xml"/><Relationship Id="rId573" Type="http://schemas.openxmlformats.org/officeDocument/2006/relationships/slide" Target="slides/slide570.xml"/><Relationship Id="rId572" Type="http://schemas.openxmlformats.org/officeDocument/2006/relationships/slide" Target="slides/slide569.xml"/><Relationship Id="rId571" Type="http://schemas.openxmlformats.org/officeDocument/2006/relationships/slide" Target="slides/slide568.xml"/><Relationship Id="rId570" Type="http://schemas.openxmlformats.org/officeDocument/2006/relationships/slide" Target="slides/slide567.xml"/><Relationship Id="rId57" Type="http://schemas.openxmlformats.org/officeDocument/2006/relationships/slide" Target="slides/slide55.xml"/><Relationship Id="rId569" Type="http://schemas.openxmlformats.org/officeDocument/2006/relationships/slide" Target="slides/slide566.xml"/><Relationship Id="rId568" Type="http://schemas.openxmlformats.org/officeDocument/2006/relationships/slide" Target="slides/slide565.xml"/><Relationship Id="rId567" Type="http://schemas.openxmlformats.org/officeDocument/2006/relationships/slide" Target="slides/slide564.xml"/><Relationship Id="rId566" Type="http://schemas.openxmlformats.org/officeDocument/2006/relationships/slide" Target="slides/slide563.xml"/><Relationship Id="rId565" Type="http://schemas.openxmlformats.org/officeDocument/2006/relationships/slide" Target="slides/slide562.xml"/><Relationship Id="rId564" Type="http://schemas.openxmlformats.org/officeDocument/2006/relationships/slide" Target="slides/slide561.xml"/><Relationship Id="rId563" Type="http://schemas.openxmlformats.org/officeDocument/2006/relationships/slide" Target="slides/slide560.xml"/><Relationship Id="rId562" Type="http://schemas.openxmlformats.org/officeDocument/2006/relationships/slide" Target="slides/slide559.xml"/><Relationship Id="rId561" Type="http://schemas.openxmlformats.org/officeDocument/2006/relationships/slide" Target="slides/slide558.xml"/><Relationship Id="rId560" Type="http://schemas.openxmlformats.org/officeDocument/2006/relationships/slide" Target="slides/slide557.xml"/><Relationship Id="rId56" Type="http://schemas.openxmlformats.org/officeDocument/2006/relationships/slide" Target="slides/slide54.xml"/><Relationship Id="rId559" Type="http://schemas.openxmlformats.org/officeDocument/2006/relationships/slide" Target="slides/slide556.xml"/><Relationship Id="rId558" Type="http://schemas.openxmlformats.org/officeDocument/2006/relationships/slide" Target="slides/slide555.xml"/><Relationship Id="rId557" Type="http://schemas.openxmlformats.org/officeDocument/2006/relationships/slide" Target="slides/slide554.xml"/><Relationship Id="rId556" Type="http://schemas.openxmlformats.org/officeDocument/2006/relationships/slide" Target="slides/slide553.xml"/><Relationship Id="rId555" Type="http://schemas.openxmlformats.org/officeDocument/2006/relationships/slide" Target="slides/slide552.xml"/><Relationship Id="rId554" Type="http://schemas.openxmlformats.org/officeDocument/2006/relationships/slide" Target="slides/slide551.xml"/><Relationship Id="rId553" Type="http://schemas.openxmlformats.org/officeDocument/2006/relationships/slide" Target="slides/slide550.xml"/><Relationship Id="rId552" Type="http://schemas.openxmlformats.org/officeDocument/2006/relationships/slide" Target="slides/slide549.xml"/><Relationship Id="rId551" Type="http://schemas.openxmlformats.org/officeDocument/2006/relationships/slide" Target="slides/slide548.xml"/><Relationship Id="rId550" Type="http://schemas.openxmlformats.org/officeDocument/2006/relationships/slide" Target="slides/slide547.xml"/><Relationship Id="rId55" Type="http://schemas.openxmlformats.org/officeDocument/2006/relationships/slide" Target="slides/slide53.xml"/><Relationship Id="rId549" Type="http://schemas.openxmlformats.org/officeDocument/2006/relationships/slide" Target="slides/slide546.xml"/><Relationship Id="rId548" Type="http://schemas.openxmlformats.org/officeDocument/2006/relationships/slide" Target="slides/slide545.xml"/><Relationship Id="rId547" Type="http://schemas.openxmlformats.org/officeDocument/2006/relationships/slide" Target="slides/slide544.xml"/><Relationship Id="rId546" Type="http://schemas.openxmlformats.org/officeDocument/2006/relationships/slide" Target="slides/slide543.xml"/><Relationship Id="rId545" Type="http://schemas.openxmlformats.org/officeDocument/2006/relationships/slide" Target="slides/slide542.xml"/><Relationship Id="rId544" Type="http://schemas.openxmlformats.org/officeDocument/2006/relationships/slide" Target="slides/slide541.xml"/><Relationship Id="rId543" Type="http://schemas.openxmlformats.org/officeDocument/2006/relationships/slide" Target="slides/slide540.xml"/><Relationship Id="rId542" Type="http://schemas.openxmlformats.org/officeDocument/2006/relationships/slide" Target="slides/slide539.xml"/><Relationship Id="rId541" Type="http://schemas.openxmlformats.org/officeDocument/2006/relationships/slide" Target="slides/slide538.xml"/><Relationship Id="rId540" Type="http://schemas.openxmlformats.org/officeDocument/2006/relationships/slide" Target="slides/slide537.xml"/><Relationship Id="rId54" Type="http://schemas.openxmlformats.org/officeDocument/2006/relationships/slide" Target="slides/slide52.xml"/><Relationship Id="rId539" Type="http://schemas.openxmlformats.org/officeDocument/2006/relationships/slide" Target="slides/slide536.xml"/><Relationship Id="rId538" Type="http://schemas.openxmlformats.org/officeDocument/2006/relationships/slide" Target="slides/slide535.xml"/><Relationship Id="rId537" Type="http://schemas.openxmlformats.org/officeDocument/2006/relationships/slide" Target="slides/slide534.xml"/><Relationship Id="rId536" Type="http://schemas.openxmlformats.org/officeDocument/2006/relationships/slide" Target="slides/slide533.xml"/><Relationship Id="rId535" Type="http://schemas.openxmlformats.org/officeDocument/2006/relationships/slide" Target="slides/slide532.xml"/><Relationship Id="rId534" Type="http://schemas.openxmlformats.org/officeDocument/2006/relationships/slide" Target="slides/slide531.xml"/><Relationship Id="rId533" Type="http://schemas.openxmlformats.org/officeDocument/2006/relationships/slide" Target="slides/slide530.xml"/><Relationship Id="rId532" Type="http://schemas.openxmlformats.org/officeDocument/2006/relationships/slide" Target="slides/slide529.xml"/><Relationship Id="rId531" Type="http://schemas.openxmlformats.org/officeDocument/2006/relationships/slide" Target="slides/slide528.xml"/><Relationship Id="rId530" Type="http://schemas.openxmlformats.org/officeDocument/2006/relationships/slide" Target="slides/slide527.xml"/><Relationship Id="rId53" Type="http://schemas.openxmlformats.org/officeDocument/2006/relationships/slide" Target="slides/slide51.xml"/><Relationship Id="rId529" Type="http://schemas.openxmlformats.org/officeDocument/2006/relationships/slide" Target="slides/slide526.xml"/><Relationship Id="rId528" Type="http://schemas.openxmlformats.org/officeDocument/2006/relationships/slide" Target="slides/slide525.xml"/><Relationship Id="rId527" Type="http://schemas.openxmlformats.org/officeDocument/2006/relationships/slide" Target="slides/slide524.xml"/><Relationship Id="rId526" Type="http://schemas.openxmlformats.org/officeDocument/2006/relationships/slide" Target="slides/slide523.xml"/><Relationship Id="rId525" Type="http://schemas.openxmlformats.org/officeDocument/2006/relationships/slide" Target="slides/slide522.xml"/><Relationship Id="rId524" Type="http://schemas.openxmlformats.org/officeDocument/2006/relationships/slide" Target="slides/slide521.xml"/><Relationship Id="rId523" Type="http://schemas.openxmlformats.org/officeDocument/2006/relationships/slide" Target="slides/slide520.xml"/><Relationship Id="rId522" Type="http://schemas.openxmlformats.org/officeDocument/2006/relationships/slide" Target="slides/slide519.xml"/><Relationship Id="rId521" Type="http://schemas.openxmlformats.org/officeDocument/2006/relationships/slide" Target="slides/slide518.xml"/><Relationship Id="rId520" Type="http://schemas.openxmlformats.org/officeDocument/2006/relationships/slide" Target="slides/slide517.xml"/><Relationship Id="rId52" Type="http://schemas.openxmlformats.org/officeDocument/2006/relationships/slide" Target="slides/slide50.xml"/><Relationship Id="rId519" Type="http://schemas.openxmlformats.org/officeDocument/2006/relationships/slide" Target="slides/slide516.xml"/><Relationship Id="rId518" Type="http://schemas.openxmlformats.org/officeDocument/2006/relationships/slide" Target="slides/slide515.xml"/><Relationship Id="rId517" Type="http://schemas.openxmlformats.org/officeDocument/2006/relationships/slide" Target="slides/slide514.xml"/><Relationship Id="rId516" Type="http://schemas.openxmlformats.org/officeDocument/2006/relationships/slide" Target="slides/slide513.xml"/><Relationship Id="rId515" Type="http://schemas.openxmlformats.org/officeDocument/2006/relationships/slide" Target="slides/slide512.xml"/><Relationship Id="rId514" Type="http://schemas.openxmlformats.org/officeDocument/2006/relationships/slide" Target="slides/slide511.xml"/><Relationship Id="rId513" Type="http://schemas.openxmlformats.org/officeDocument/2006/relationships/slide" Target="slides/slide510.xml"/><Relationship Id="rId512" Type="http://schemas.openxmlformats.org/officeDocument/2006/relationships/slide" Target="slides/slide509.xml"/><Relationship Id="rId511" Type="http://schemas.openxmlformats.org/officeDocument/2006/relationships/slide" Target="slides/slide508.xml"/><Relationship Id="rId510" Type="http://schemas.openxmlformats.org/officeDocument/2006/relationships/slide" Target="slides/slide507.xml"/><Relationship Id="rId51" Type="http://schemas.openxmlformats.org/officeDocument/2006/relationships/slide" Target="slides/slide49.xml"/><Relationship Id="rId509" Type="http://schemas.openxmlformats.org/officeDocument/2006/relationships/slide" Target="slides/slide506.xml"/><Relationship Id="rId508" Type="http://schemas.openxmlformats.org/officeDocument/2006/relationships/slide" Target="slides/slide505.xml"/><Relationship Id="rId507" Type="http://schemas.openxmlformats.org/officeDocument/2006/relationships/slide" Target="slides/slide504.xml"/><Relationship Id="rId506" Type="http://schemas.openxmlformats.org/officeDocument/2006/relationships/slide" Target="slides/slide503.xml"/><Relationship Id="rId505" Type="http://schemas.openxmlformats.org/officeDocument/2006/relationships/slide" Target="slides/slide502.xml"/><Relationship Id="rId504" Type="http://schemas.openxmlformats.org/officeDocument/2006/relationships/slide" Target="slides/slide501.xml"/><Relationship Id="rId503" Type="http://schemas.openxmlformats.org/officeDocument/2006/relationships/slide" Target="slides/slide500.xml"/><Relationship Id="rId502" Type="http://schemas.openxmlformats.org/officeDocument/2006/relationships/slide" Target="slides/slide499.xml"/><Relationship Id="rId501" Type="http://schemas.openxmlformats.org/officeDocument/2006/relationships/slide" Target="slides/slide498.xml"/><Relationship Id="rId500" Type="http://schemas.openxmlformats.org/officeDocument/2006/relationships/slide" Target="slides/slide497.xml"/><Relationship Id="rId50" Type="http://schemas.openxmlformats.org/officeDocument/2006/relationships/slide" Target="slides/slide48.xml"/><Relationship Id="rId5" Type="http://schemas.openxmlformats.org/officeDocument/2006/relationships/slide" Target="slides/slide3.xml"/><Relationship Id="rId499" Type="http://schemas.openxmlformats.org/officeDocument/2006/relationships/slide" Target="slides/slide496.xml"/><Relationship Id="rId498" Type="http://schemas.openxmlformats.org/officeDocument/2006/relationships/slide" Target="slides/slide495.xml"/><Relationship Id="rId497" Type="http://schemas.openxmlformats.org/officeDocument/2006/relationships/slide" Target="slides/slide494.xml"/><Relationship Id="rId496" Type="http://schemas.openxmlformats.org/officeDocument/2006/relationships/slide" Target="slides/slide493.xml"/><Relationship Id="rId495" Type="http://schemas.openxmlformats.org/officeDocument/2006/relationships/slide" Target="slides/slide492.xml"/><Relationship Id="rId494" Type="http://schemas.openxmlformats.org/officeDocument/2006/relationships/slide" Target="slides/slide491.xml"/><Relationship Id="rId493" Type="http://schemas.openxmlformats.org/officeDocument/2006/relationships/slide" Target="slides/slide490.xml"/><Relationship Id="rId492" Type="http://schemas.openxmlformats.org/officeDocument/2006/relationships/slide" Target="slides/slide489.xml"/><Relationship Id="rId491" Type="http://schemas.openxmlformats.org/officeDocument/2006/relationships/slide" Target="slides/slide488.xml"/><Relationship Id="rId490" Type="http://schemas.openxmlformats.org/officeDocument/2006/relationships/slide" Target="slides/slide487.xml"/><Relationship Id="rId49" Type="http://schemas.openxmlformats.org/officeDocument/2006/relationships/slide" Target="slides/slide47.xml"/><Relationship Id="rId489" Type="http://schemas.openxmlformats.org/officeDocument/2006/relationships/slide" Target="slides/slide486.xml"/><Relationship Id="rId488" Type="http://schemas.openxmlformats.org/officeDocument/2006/relationships/slide" Target="slides/slide485.xml"/><Relationship Id="rId487" Type="http://schemas.openxmlformats.org/officeDocument/2006/relationships/slide" Target="slides/slide484.xml"/><Relationship Id="rId486" Type="http://schemas.openxmlformats.org/officeDocument/2006/relationships/slide" Target="slides/slide483.xml"/><Relationship Id="rId485" Type="http://schemas.openxmlformats.org/officeDocument/2006/relationships/slide" Target="slides/slide482.xml"/><Relationship Id="rId484" Type="http://schemas.openxmlformats.org/officeDocument/2006/relationships/slide" Target="slides/slide481.xml"/><Relationship Id="rId483" Type="http://schemas.openxmlformats.org/officeDocument/2006/relationships/slide" Target="slides/slide480.xml"/><Relationship Id="rId482" Type="http://schemas.openxmlformats.org/officeDocument/2006/relationships/slide" Target="slides/slide479.xml"/><Relationship Id="rId481" Type="http://schemas.openxmlformats.org/officeDocument/2006/relationships/slide" Target="slides/slide478.xml"/><Relationship Id="rId480" Type="http://schemas.openxmlformats.org/officeDocument/2006/relationships/slide" Target="slides/slide477.xml"/><Relationship Id="rId48" Type="http://schemas.openxmlformats.org/officeDocument/2006/relationships/slide" Target="slides/slide46.xml"/><Relationship Id="rId479" Type="http://schemas.openxmlformats.org/officeDocument/2006/relationships/slide" Target="slides/slide476.xml"/><Relationship Id="rId478" Type="http://schemas.openxmlformats.org/officeDocument/2006/relationships/slide" Target="slides/slide475.xml"/><Relationship Id="rId477" Type="http://schemas.openxmlformats.org/officeDocument/2006/relationships/slide" Target="slides/slide474.xml"/><Relationship Id="rId476" Type="http://schemas.openxmlformats.org/officeDocument/2006/relationships/slide" Target="slides/slide473.xml"/><Relationship Id="rId475" Type="http://schemas.openxmlformats.org/officeDocument/2006/relationships/slide" Target="slides/slide472.xml"/><Relationship Id="rId474" Type="http://schemas.openxmlformats.org/officeDocument/2006/relationships/slide" Target="slides/slide471.xml"/><Relationship Id="rId473" Type="http://schemas.openxmlformats.org/officeDocument/2006/relationships/slide" Target="slides/slide470.xml"/><Relationship Id="rId472" Type="http://schemas.openxmlformats.org/officeDocument/2006/relationships/slide" Target="slides/slide469.xml"/><Relationship Id="rId471" Type="http://schemas.openxmlformats.org/officeDocument/2006/relationships/slide" Target="slides/slide468.xml"/><Relationship Id="rId470" Type="http://schemas.openxmlformats.org/officeDocument/2006/relationships/slide" Target="slides/slide467.xml"/><Relationship Id="rId47" Type="http://schemas.openxmlformats.org/officeDocument/2006/relationships/slide" Target="slides/slide45.xml"/><Relationship Id="rId469" Type="http://schemas.openxmlformats.org/officeDocument/2006/relationships/slide" Target="slides/slide466.xml"/><Relationship Id="rId468" Type="http://schemas.openxmlformats.org/officeDocument/2006/relationships/slide" Target="slides/slide465.xml"/><Relationship Id="rId467" Type="http://schemas.openxmlformats.org/officeDocument/2006/relationships/slide" Target="slides/slide464.xml"/><Relationship Id="rId466" Type="http://schemas.openxmlformats.org/officeDocument/2006/relationships/slide" Target="slides/slide463.xml"/><Relationship Id="rId465" Type="http://schemas.openxmlformats.org/officeDocument/2006/relationships/slide" Target="slides/slide462.xml"/><Relationship Id="rId464" Type="http://schemas.openxmlformats.org/officeDocument/2006/relationships/slide" Target="slides/slide461.xml"/><Relationship Id="rId463" Type="http://schemas.openxmlformats.org/officeDocument/2006/relationships/slide" Target="slides/slide460.xml"/><Relationship Id="rId462" Type="http://schemas.openxmlformats.org/officeDocument/2006/relationships/slide" Target="slides/slide459.xml"/><Relationship Id="rId461" Type="http://schemas.openxmlformats.org/officeDocument/2006/relationships/slide" Target="slides/slide458.xml"/><Relationship Id="rId460" Type="http://schemas.openxmlformats.org/officeDocument/2006/relationships/slide" Target="slides/slide457.xml"/><Relationship Id="rId46" Type="http://schemas.openxmlformats.org/officeDocument/2006/relationships/slide" Target="slides/slide44.xml"/><Relationship Id="rId459" Type="http://schemas.openxmlformats.org/officeDocument/2006/relationships/slide" Target="slides/slide456.xml"/><Relationship Id="rId458" Type="http://schemas.openxmlformats.org/officeDocument/2006/relationships/slide" Target="slides/slide455.xml"/><Relationship Id="rId457" Type="http://schemas.openxmlformats.org/officeDocument/2006/relationships/slide" Target="slides/slide454.xml"/><Relationship Id="rId456" Type="http://schemas.openxmlformats.org/officeDocument/2006/relationships/slide" Target="slides/slide453.xml"/><Relationship Id="rId455" Type="http://schemas.openxmlformats.org/officeDocument/2006/relationships/slide" Target="slides/slide452.xml"/><Relationship Id="rId454" Type="http://schemas.openxmlformats.org/officeDocument/2006/relationships/slide" Target="slides/slide451.xml"/><Relationship Id="rId453" Type="http://schemas.openxmlformats.org/officeDocument/2006/relationships/slide" Target="slides/slide450.xml"/><Relationship Id="rId452" Type="http://schemas.openxmlformats.org/officeDocument/2006/relationships/slide" Target="slides/slide449.xml"/><Relationship Id="rId451" Type="http://schemas.openxmlformats.org/officeDocument/2006/relationships/slide" Target="slides/slide448.xml"/><Relationship Id="rId450" Type="http://schemas.openxmlformats.org/officeDocument/2006/relationships/slide" Target="slides/slide447.xml"/><Relationship Id="rId45" Type="http://schemas.openxmlformats.org/officeDocument/2006/relationships/slide" Target="slides/slide43.xml"/><Relationship Id="rId449" Type="http://schemas.openxmlformats.org/officeDocument/2006/relationships/slide" Target="slides/slide446.xml"/><Relationship Id="rId448" Type="http://schemas.openxmlformats.org/officeDocument/2006/relationships/slide" Target="slides/slide445.xml"/><Relationship Id="rId447" Type="http://schemas.openxmlformats.org/officeDocument/2006/relationships/slide" Target="slides/slide444.xml"/><Relationship Id="rId446" Type="http://schemas.openxmlformats.org/officeDocument/2006/relationships/slide" Target="slides/slide443.xml"/><Relationship Id="rId445" Type="http://schemas.openxmlformats.org/officeDocument/2006/relationships/slide" Target="slides/slide442.xml"/><Relationship Id="rId444" Type="http://schemas.openxmlformats.org/officeDocument/2006/relationships/slide" Target="slides/slide441.xml"/><Relationship Id="rId443" Type="http://schemas.openxmlformats.org/officeDocument/2006/relationships/slide" Target="slides/slide440.xml"/><Relationship Id="rId442" Type="http://schemas.openxmlformats.org/officeDocument/2006/relationships/slide" Target="slides/slide439.xml"/><Relationship Id="rId441" Type="http://schemas.openxmlformats.org/officeDocument/2006/relationships/slide" Target="slides/slide438.xml"/><Relationship Id="rId440" Type="http://schemas.openxmlformats.org/officeDocument/2006/relationships/slide" Target="slides/slide437.xml"/><Relationship Id="rId44" Type="http://schemas.openxmlformats.org/officeDocument/2006/relationships/slide" Target="slides/slide42.xml"/><Relationship Id="rId439" Type="http://schemas.openxmlformats.org/officeDocument/2006/relationships/slide" Target="slides/slide436.xml"/><Relationship Id="rId438" Type="http://schemas.openxmlformats.org/officeDocument/2006/relationships/slide" Target="slides/slide435.xml"/><Relationship Id="rId437" Type="http://schemas.openxmlformats.org/officeDocument/2006/relationships/slide" Target="slides/slide434.xml"/><Relationship Id="rId436" Type="http://schemas.openxmlformats.org/officeDocument/2006/relationships/slide" Target="slides/slide433.xml"/><Relationship Id="rId435" Type="http://schemas.openxmlformats.org/officeDocument/2006/relationships/slide" Target="slides/slide432.xml"/><Relationship Id="rId434" Type="http://schemas.openxmlformats.org/officeDocument/2006/relationships/slide" Target="slides/slide431.xml"/><Relationship Id="rId433" Type="http://schemas.openxmlformats.org/officeDocument/2006/relationships/slide" Target="slides/slide430.xml"/><Relationship Id="rId432" Type="http://schemas.openxmlformats.org/officeDocument/2006/relationships/slide" Target="slides/slide429.xml"/><Relationship Id="rId431" Type="http://schemas.openxmlformats.org/officeDocument/2006/relationships/slide" Target="slides/slide428.xml"/><Relationship Id="rId430" Type="http://schemas.openxmlformats.org/officeDocument/2006/relationships/slide" Target="slides/slide427.xml"/><Relationship Id="rId43" Type="http://schemas.openxmlformats.org/officeDocument/2006/relationships/slide" Target="slides/slide41.xml"/><Relationship Id="rId429" Type="http://schemas.openxmlformats.org/officeDocument/2006/relationships/slide" Target="slides/slide426.xml"/><Relationship Id="rId428" Type="http://schemas.openxmlformats.org/officeDocument/2006/relationships/slide" Target="slides/slide425.xml"/><Relationship Id="rId427" Type="http://schemas.openxmlformats.org/officeDocument/2006/relationships/slide" Target="slides/slide424.xml"/><Relationship Id="rId426" Type="http://schemas.openxmlformats.org/officeDocument/2006/relationships/slide" Target="slides/slide423.xml"/><Relationship Id="rId425" Type="http://schemas.openxmlformats.org/officeDocument/2006/relationships/slide" Target="slides/slide422.xml"/><Relationship Id="rId424" Type="http://schemas.openxmlformats.org/officeDocument/2006/relationships/slide" Target="slides/slide421.xml"/><Relationship Id="rId423" Type="http://schemas.openxmlformats.org/officeDocument/2006/relationships/slide" Target="slides/slide420.xml"/><Relationship Id="rId422" Type="http://schemas.openxmlformats.org/officeDocument/2006/relationships/slide" Target="slides/slide419.xml"/><Relationship Id="rId421" Type="http://schemas.openxmlformats.org/officeDocument/2006/relationships/slide" Target="slides/slide418.xml"/><Relationship Id="rId420" Type="http://schemas.openxmlformats.org/officeDocument/2006/relationships/slide" Target="slides/slide417.xml"/><Relationship Id="rId42" Type="http://schemas.openxmlformats.org/officeDocument/2006/relationships/slide" Target="slides/slide40.xml"/><Relationship Id="rId419" Type="http://schemas.openxmlformats.org/officeDocument/2006/relationships/slide" Target="slides/slide416.xml"/><Relationship Id="rId418" Type="http://schemas.openxmlformats.org/officeDocument/2006/relationships/slide" Target="slides/slide415.xml"/><Relationship Id="rId417" Type="http://schemas.openxmlformats.org/officeDocument/2006/relationships/slide" Target="slides/slide414.xml"/><Relationship Id="rId416" Type="http://schemas.openxmlformats.org/officeDocument/2006/relationships/slide" Target="slides/slide413.xml"/><Relationship Id="rId415" Type="http://schemas.openxmlformats.org/officeDocument/2006/relationships/slide" Target="slides/slide412.xml"/><Relationship Id="rId414" Type="http://schemas.openxmlformats.org/officeDocument/2006/relationships/slide" Target="slides/slide411.xml"/><Relationship Id="rId413" Type="http://schemas.openxmlformats.org/officeDocument/2006/relationships/slide" Target="slides/slide410.xml"/><Relationship Id="rId412" Type="http://schemas.openxmlformats.org/officeDocument/2006/relationships/slide" Target="slides/slide409.xml"/><Relationship Id="rId411" Type="http://schemas.openxmlformats.org/officeDocument/2006/relationships/slide" Target="slides/slide408.xml"/><Relationship Id="rId410" Type="http://schemas.openxmlformats.org/officeDocument/2006/relationships/slide" Target="slides/slide407.xml"/><Relationship Id="rId41" Type="http://schemas.openxmlformats.org/officeDocument/2006/relationships/slide" Target="slides/slide39.xml"/><Relationship Id="rId409" Type="http://schemas.openxmlformats.org/officeDocument/2006/relationships/slide" Target="slides/slide406.xml"/><Relationship Id="rId408" Type="http://schemas.openxmlformats.org/officeDocument/2006/relationships/slide" Target="slides/slide405.xml"/><Relationship Id="rId407" Type="http://schemas.openxmlformats.org/officeDocument/2006/relationships/slide" Target="slides/slide404.xml"/><Relationship Id="rId406" Type="http://schemas.openxmlformats.org/officeDocument/2006/relationships/slide" Target="slides/slide403.xml"/><Relationship Id="rId405" Type="http://schemas.openxmlformats.org/officeDocument/2006/relationships/slide" Target="slides/slide402.xml"/><Relationship Id="rId404" Type="http://schemas.openxmlformats.org/officeDocument/2006/relationships/slide" Target="slides/slide401.xml"/><Relationship Id="rId403" Type="http://schemas.openxmlformats.org/officeDocument/2006/relationships/slide" Target="slides/slide400.xml"/><Relationship Id="rId402" Type="http://schemas.openxmlformats.org/officeDocument/2006/relationships/slide" Target="slides/slide399.xml"/><Relationship Id="rId401" Type="http://schemas.openxmlformats.org/officeDocument/2006/relationships/slide" Target="slides/slide398.xml"/><Relationship Id="rId400" Type="http://schemas.openxmlformats.org/officeDocument/2006/relationships/slide" Target="slides/slide397.xml"/><Relationship Id="rId40" Type="http://schemas.openxmlformats.org/officeDocument/2006/relationships/slide" Target="slides/slide38.xml"/><Relationship Id="rId4" Type="http://schemas.openxmlformats.org/officeDocument/2006/relationships/slide" Target="slides/slide2.xml"/><Relationship Id="rId399" Type="http://schemas.openxmlformats.org/officeDocument/2006/relationships/slide" Target="slides/slide396.xml"/><Relationship Id="rId398" Type="http://schemas.openxmlformats.org/officeDocument/2006/relationships/slide" Target="slides/slide395.xml"/><Relationship Id="rId397" Type="http://schemas.openxmlformats.org/officeDocument/2006/relationships/slide" Target="slides/slide394.xml"/><Relationship Id="rId396" Type="http://schemas.openxmlformats.org/officeDocument/2006/relationships/slide" Target="slides/slide393.xml"/><Relationship Id="rId395" Type="http://schemas.openxmlformats.org/officeDocument/2006/relationships/slide" Target="slides/slide392.xml"/><Relationship Id="rId394" Type="http://schemas.openxmlformats.org/officeDocument/2006/relationships/slide" Target="slides/slide391.xml"/><Relationship Id="rId393" Type="http://schemas.openxmlformats.org/officeDocument/2006/relationships/slide" Target="slides/slide390.xml"/><Relationship Id="rId392" Type="http://schemas.openxmlformats.org/officeDocument/2006/relationships/slide" Target="slides/slide389.xml"/><Relationship Id="rId391" Type="http://schemas.openxmlformats.org/officeDocument/2006/relationships/slide" Target="slides/slide388.xml"/><Relationship Id="rId390" Type="http://schemas.openxmlformats.org/officeDocument/2006/relationships/slide" Target="slides/slide387.xml"/><Relationship Id="rId39" Type="http://schemas.openxmlformats.org/officeDocument/2006/relationships/slide" Target="slides/slide37.xml"/><Relationship Id="rId389" Type="http://schemas.openxmlformats.org/officeDocument/2006/relationships/slide" Target="slides/slide386.xml"/><Relationship Id="rId388" Type="http://schemas.openxmlformats.org/officeDocument/2006/relationships/slide" Target="slides/slide385.xml"/><Relationship Id="rId387" Type="http://schemas.openxmlformats.org/officeDocument/2006/relationships/slide" Target="slides/slide384.xml"/><Relationship Id="rId386" Type="http://schemas.openxmlformats.org/officeDocument/2006/relationships/slide" Target="slides/slide383.xml"/><Relationship Id="rId385" Type="http://schemas.openxmlformats.org/officeDocument/2006/relationships/slide" Target="slides/slide382.xml"/><Relationship Id="rId384" Type="http://schemas.openxmlformats.org/officeDocument/2006/relationships/slide" Target="slides/slide381.xml"/><Relationship Id="rId383" Type="http://schemas.openxmlformats.org/officeDocument/2006/relationships/slide" Target="slides/slide380.xml"/><Relationship Id="rId382" Type="http://schemas.openxmlformats.org/officeDocument/2006/relationships/slide" Target="slides/slide379.xml"/><Relationship Id="rId381" Type="http://schemas.openxmlformats.org/officeDocument/2006/relationships/slide" Target="slides/slide378.xml"/><Relationship Id="rId380" Type="http://schemas.openxmlformats.org/officeDocument/2006/relationships/slide" Target="slides/slide377.xml"/><Relationship Id="rId38" Type="http://schemas.openxmlformats.org/officeDocument/2006/relationships/slide" Target="slides/slide36.xml"/><Relationship Id="rId379" Type="http://schemas.openxmlformats.org/officeDocument/2006/relationships/slide" Target="slides/slide376.xml"/><Relationship Id="rId378" Type="http://schemas.openxmlformats.org/officeDocument/2006/relationships/slide" Target="slides/slide375.xml"/><Relationship Id="rId377" Type="http://schemas.openxmlformats.org/officeDocument/2006/relationships/slide" Target="slides/slide374.xml"/><Relationship Id="rId376" Type="http://schemas.openxmlformats.org/officeDocument/2006/relationships/slide" Target="slides/slide373.xml"/><Relationship Id="rId375" Type="http://schemas.openxmlformats.org/officeDocument/2006/relationships/slide" Target="slides/slide372.xml"/><Relationship Id="rId374" Type="http://schemas.openxmlformats.org/officeDocument/2006/relationships/slide" Target="slides/slide371.xml"/><Relationship Id="rId373" Type="http://schemas.openxmlformats.org/officeDocument/2006/relationships/slide" Target="slides/slide370.xml"/><Relationship Id="rId372" Type="http://schemas.openxmlformats.org/officeDocument/2006/relationships/slide" Target="slides/slide369.xml"/><Relationship Id="rId371" Type="http://schemas.openxmlformats.org/officeDocument/2006/relationships/slide" Target="slides/slide368.xml"/><Relationship Id="rId370" Type="http://schemas.openxmlformats.org/officeDocument/2006/relationships/slide" Target="slides/slide367.xml"/><Relationship Id="rId37" Type="http://schemas.openxmlformats.org/officeDocument/2006/relationships/slide" Target="slides/slide35.xml"/><Relationship Id="rId369" Type="http://schemas.openxmlformats.org/officeDocument/2006/relationships/slide" Target="slides/slide366.xml"/><Relationship Id="rId368" Type="http://schemas.openxmlformats.org/officeDocument/2006/relationships/slide" Target="slides/slide365.xml"/><Relationship Id="rId367" Type="http://schemas.openxmlformats.org/officeDocument/2006/relationships/slide" Target="slides/slide364.xml"/><Relationship Id="rId366" Type="http://schemas.openxmlformats.org/officeDocument/2006/relationships/slide" Target="slides/slide363.xml"/><Relationship Id="rId365" Type="http://schemas.openxmlformats.org/officeDocument/2006/relationships/slide" Target="slides/slide362.xml"/><Relationship Id="rId364" Type="http://schemas.openxmlformats.org/officeDocument/2006/relationships/slide" Target="slides/slide361.xml"/><Relationship Id="rId363" Type="http://schemas.openxmlformats.org/officeDocument/2006/relationships/slide" Target="slides/slide360.xml"/><Relationship Id="rId362" Type="http://schemas.openxmlformats.org/officeDocument/2006/relationships/slide" Target="slides/slide359.xml"/><Relationship Id="rId361" Type="http://schemas.openxmlformats.org/officeDocument/2006/relationships/slide" Target="slides/slide358.xml"/><Relationship Id="rId360" Type="http://schemas.openxmlformats.org/officeDocument/2006/relationships/slide" Target="slides/slide357.xml"/><Relationship Id="rId36" Type="http://schemas.openxmlformats.org/officeDocument/2006/relationships/slide" Target="slides/slide34.xml"/><Relationship Id="rId359" Type="http://schemas.openxmlformats.org/officeDocument/2006/relationships/slide" Target="slides/slide356.xml"/><Relationship Id="rId358" Type="http://schemas.openxmlformats.org/officeDocument/2006/relationships/slide" Target="slides/slide355.xml"/><Relationship Id="rId357" Type="http://schemas.openxmlformats.org/officeDocument/2006/relationships/slide" Target="slides/slide354.xml"/><Relationship Id="rId356" Type="http://schemas.openxmlformats.org/officeDocument/2006/relationships/slide" Target="slides/slide353.xml"/><Relationship Id="rId355" Type="http://schemas.openxmlformats.org/officeDocument/2006/relationships/slide" Target="slides/slide352.xml"/><Relationship Id="rId354" Type="http://schemas.openxmlformats.org/officeDocument/2006/relationships/slide" Target="slides/slide351.xml"/><Relationship Id="rId353" Type="http://schemas.openxmlformats.org/officeDocument/2006/relationships/slide" Target="slides/slide350.xml"/><Relationship Id="rId352" Type="http://schemas.openxmlformats.org/officeDocument/2006/relationships/slide" Target="slides/slide349.xml"/><Relationship Id="rId351" Type="http://schemas.openxmlformats.org/officeDocument/2006/relationships/slide" Target="slides/slide348.xml"/><Relationship Id="rId350" Type="http://schemas.openxmlformats.org/officeDocument/2006/relationships/slide" Target="slides/slide347.xml"/><Relationship Id="rId35" Type="http://schemas.openxmlformats.org/officeDocument/2006/relationships/slide" Target="slides/slide33.xml"/><Relationship Id="rId349" Type="http://schemas.openxmlformats.org/officeDocument/2006/relationships/slide" Target="slides/slide346.xml"/><Relationship Id="rId348" Type="http://schemas.openxmlformats.org/officeDocument/2006/relationships/slide" Target="slides/slide345.xml"/><Relationship Id="rId347" Type="http://schemas.openxmlformats.org/officeDocument/2006/relationships/slide" Target="slides/slide344.xml"/><Relationship Id="rId346" Type="http://schemas.openxmlformats.org/officeDocument/2006/relationships/slide" Target="slides/slide343.xml"/><Relationship Id="rId345" Type="http://schemas.openxmlformats.org/officeDocument/2006/relationships/slide" Target="slides/slide342.xml"/><Relationship Id="rId344" Type="http://schemas.openxmlformats.org/officeDocument/2006/relationships/slide" Target="slides/slide341.xml"/><Relationship Id="rId343" Type="http://schemas.openxmlformats.org/officeDocument/2006/relationships/slide" Target="slides/slide340.xml"/><Relationship Id="rId342" Type="http://schemas.openxmlformats.org/officeDocument/2006/relationships/slide" Target="slides/slide339.xml"/><Relationship Id="rId341" Type="http://schemas.openxmlformats.org/officeDocument/2006/relationships/slide" Target="slides/slide338.xml"/><Relationship Id="rId340" Type="http://schemas.openxmlformats.org/officeDocument/2006/relationships/slide" Target="slides/slide337.xml"/><Relationship Id="rId34" Type="http://schemas.openxmlformats.org/officeDocument/2006/relationships/slide" Target="slides/slide32.xml"/><Relationship Id="rId339" Type="http://schemas.openxmlformats.org/officeDocument/2006/relationships/slide" Target="slides/slide336.xml"/><Relationship Id="rId338" Type="http://schemas.openxmlformats.org/officeDocument/2006/relationships/slide" Target="slides/slide335.xml"/><Relationship Id="rId337" Type="http://schemas.openxmlformats.org/officeDocument/2006/relationships/slide" Target="slides/slide334.xml"/><Relationship Id="rId336" Type="http://schemas.openxmlformats.org/officeDocument/2006/relationships/slide" Target="slides/slide333.xml"/><Relationship Id="rId335" Type="http://schemas.openxmlformats.org/officeDocument/2006/relationships/slide" Target="slides/slide332.xml"/><Relationship Id="rId334" Type="http://schemas.openxmlformats.org/officeDocument/2006/relationships/slide" Target="slides/slide331.xml"/><Relationship Id="rId333" Type="http://schemas.openxmlformats.org/officeDocument/2006/relationships/slide" Target="slides/slide330.xml"/><Relationship Id="rId332" Type="http://schemas.openxmlformats.org/officeDocument/2006/relationships/slide" Target="slides/slide329.xml"/><Relationship Id="rId331" Type="http://schemas.openxmlformats.org/officeDocument/2006/relationships/slide" Target="slides/slide328.xml"/><Relationship Id="rId330" Type="http://schemas.openxmlformats.org/officeDocument/2006/relationships/slide" Target="slides/slide327.xml"/><Relationship Id="rId33" Type="http://schemas.openxmlformats.org/officeDocument/2006/relationships/slide" Target="slides/slide31.xml"/><Relationship Id="rId329" Type="http://schemas.openxmlformats.org/officeDocument/2006/relationships/slide" Target="slides/slide326.xml"/><Relationship Id="rId328" Type="http://schemas.openxmlformats.org/officeDocument/2006/relationships/slide" Target="slides/slide325.xml"/><Relationship Id="rId327" Type="http://schemas.openxmlformats.org/officeDocument/2006/relationships/slide" Target="slides/slide324.xml"/><Relationship Id="rId326" Type="http://schemas.openxmlformats.org/officeDocument/2006/relationships/slide" Target="slides/slide323.xml"/><Relationship Id="rId325" Type="http://schemas.openxmlformats.org/officeDocument/2006/relationships/slide" Target="slides/slide322.xml"/><Relationship Id="rId324" Type="http://schemas.openxmlformats.org/officeDocument/2006/relationships/slide" Target="slides/slide321.xml"/><Relationship Id="rId323" Type="http://schemas.openxmlformats.org/officeDocument/2006/relationships/slide" Target="slides/slide320.xml"/><Relationship Id="rId322" Type="http://schemas.openxmlformats.org/officeDocument/2006/relationships/slide" Target="slides/slide319.xml"/><Relationship Id="rId321" Type="http://schemas.openxmlformats.org/officeDocument/2006/relationships/slide" Target="slides/slide318.xml"/><Relationship Id="rId320" Type="http://schemas.openxmlformats.org/officeDocument/2006/relationships/slide" Target="slides/slide317.xml"/><Relationship Id="rId32" Type="http://schemas.openxmlformats.org/officeDocument/2006/relationships/slide" Target="slides/slide30.xml"/><Relationship Id="rId319" Type="http://schemas.openxmlformats.org/officeDocument/2006/relationships/slide" Target="slides/slide316.xml"/><Relationship Id="rId318" Type="http://schemas.openxmlformats.org/officeDocument/2006/relationships/slide" Target="slides/slide315.xml"/><Relationship Id="rId317" Type="http://schemas.openxmlformats.org/officeDocument/2006/relationships/slide" Target="slides/slide314.xml"/><Relationship Id="rId316" Type="http://schemas.openxmlformats.org/officeDocument/2006/relationships/slide" Target="slides/slide313.xml"/><Relationship Id="rId315" Type="http://schemas.openxmlformats.org/officeDocument/2006/relationships/slide" Target="slides/slide312.xml"/><Relationship Id="rId314" Type="http://schemas.openxmlformats.org/officeDocument/2006/relationships/slide" Target="slides/slide311.xml"/><Relationship Id="rId313" Type="http://schemas.openxmlformats.org/officeDocument/2006/relationships/slide" Target="slides/slide310.xml"/><Relationship Id="rId312" Type="http://schemas.openxmlformats.org/officeDocument/2006/relationships/slide" Target="slides/slide309.xml"/><Relationship Id="rId311" Type="http://schemas.openxmlformats.org/officeDocument/2006/relationships/slide" Target="slides/slide308.xml"/><Relationship Id="rId310" Type="http://schemas.openxmlformats.org/officeDocument/2006/relationships/slide" Target="slides/slide307.xml"/><Relationship Id="rId31" Type="http://schemas.openxmlformats.org/officeDocument/2006/relationships/slide" Target="slides/slide29.xml"/><Relationship Id="rId309" Type="http://schemas.openxmlformats.org/officeDocument/2006/relationships/slide" Target="slides/slide306.xml"/><Relationship Id="rId308" Type="http://schemas.openxmlformats.org/officeDocument/2006/relationships/slide" Target="slides/slide305.xml"/><Relationship Id="rId307" Type="http://schemas.openxmlformats.org/officeDocument/2006/relationships/slide" Target="slides/slide304.xml"/><Relationship Id="rId306" Type="http://schemas.openxmlformats.org/officeDocument/2006/relationships/slide" Target="slides/slide303.xml"/><Relationship Id="rId305" Type="http://schemas.openxmlformats.org/officeDocument/2006/relationships/slide" Target="slides/slide302.xml"/><Relationship Id="rId304" Type="http://schemas.openxmlformats.org/officeDocument/2006/relationships/slide" Target="slides/slide301.xml"/><Relationship Id="rId303" Type="http://schemas.openxmlformats.org/officeDocument/2006/relationships/slide" Target="slides/slide300.xml"/><Relationship Id="rId302" Type="http://schemas.openxmlformats.org/officeDocument/2006/relationships/slide" Target="slides/slide299.xml"/><Relationship Id="rId301" Type="http://schemas.openxmlformats.org/officeDocument/2006/relationships/slide" Target="slides/slide298.xml"/><Relationship Id="rId300" Type="http://schemas.openxmlformats.org/officeDocument/2006/relationships/slide" Target="slides/slide297.xml"/><Relationship Id="rId30" Type="http://schemas.openxmlformats.org/officeDocument/2006/relationships/slide" Target="slides/slide28.xml"/><Relationship Id="rId3" Type="http://schemas.openxmlformats.org/officeDocument/2006/relationships/slide" Target="slides/slide1.xml"/><Relationship Id="rId299" Type="http://schemas.openxmlformats.org/officeDocument/2006/relationships/slide" Target="slides/slide296.xml"/><Relationship Id="rId298" Type="http://schemas.openxmlformats.org/officeDocument/2006/relationships/slide" Target="slides/slide295.xml"/><Relationship Id="rId297" Type="http://schemas.openxmlformats.org/officeDocument/2006/relationships/slide" Target="slides/slide294.xml"/><Relationship Id="rId296" Type="http://schemas.openxmlformats.org/officeDocument/2006/relationships/slide" Target="slides/slide293.xml"/><Relationship Id="rId295" Type="http://schemas.openxmlformats.org/officeDocument/2006/relationships/slide" Target="slides/slide292.xml"/><Relationship Id="rId294" Type="http://schemas.openxmlformats.org/officeDocument/2006/relationships/slide" Target="slides/slide291.xml"/><Relationship Id="rId293" Type="http://schemas.openxmlformats.org/officeDocument/2006/relationships/slide" Target="slides/slide290.xml"/><Relationship Id="rId292" Type="http://schemas.openxmlformats.org/officeDocument/2006/relationships/slide" Target="slides/slide289.xml"/><Relationship Id="rId291" Type="http://schemas.openxmlformats.org/officeDocument/2006/relationships/slide" Target="slides/slide288.xml"/><Relationship Id="rId290" Type="http://schemas.openxmlformats.org/officeDocument/2006/relationships/slide" Target="slides/slide287.xml"/><Relationship Id="rId29" Type="http://schemas.openxmlformats.org/officeDocument/2006/relationships/slide" Target="slides/slide27.xml"/><Relationship Id="rId289" Type="http://schemas.openxmlformats.org/officeDocument/2006/relationships/slide" Target="slides/slide286.xml"/><Relationship Id="rId288" Type="http://schemas.openxmlformats.org/officeDocument/2006/relationships/slide" Target="slides/slide285.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6.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5.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4.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3.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2.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1.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20.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9.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8.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7.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6.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5.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4.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3.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2.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1.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10.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notesMaster" Target="notesMasters/notesMaster1.xml"/><Relationship Id="rId112" Type="http://schemas.openxmlformats.org/officeDocument/2006/relationships/slide" Target="slides/slide110.xml"/><Relationship Id="rId111" Type="http://schemas.openxmlformats.org/officeDocument/2006/relationships/slide" Target="slides/slide109.xml"/><Relationship Id="rId110" Type="http://schemas.openxmlformats.org/officeDocument/2006/relationships/slide" Target="slides/slide108.xml"/><Relationship Id="rId11" Type="http://schemas.openxmlformats.org/officeDocument/2006/relationships/slide" Target="slides/slide9.xml"/><Relationship Id="rId109" Type="http://schemas.openxmlformats.org/officeDocument/2006/relationships/slide" Target="slides/slide107.xml"/><Relationship Id="rId108" Type="http://schemas.openxmlformats.org/officeDocument/2006/relationships/slide" Target="slides/slide106.xml"/><Relationship Id="rId107" Type="http://schemas.openxmlformats.org/officeDocument/2006/relationships/slide" Target="slides/slide105.xml"/><Relationship Id="rId106" Type="http://schemas.openxmlformats.org/officeDocument/2006/relationships/slide" Target="slides/slide104.xml"/><Relationship Id="rId105" Type="http://schemas.openxmlformats.org/officeDocument/2006/relationships/slide" Target="slides/slide103.xml"/><Relationship Id="rId104" Type="http://schemas.openxmlformats.org/officeDocument/2006/relationships/slide" Target="slides/slide102.xml"/><Relationship Id="rId103" Type="http://schemas.openxmlformats.org/officeDocument/2006/relationships/slide" Target="slides/slide101.xml"/><Relationship Id="rId102" Type="http://schemas.openxmlformats.org/officeDocument/2006/relationships/slide" Target="slides/slide100.xml"/><Relationship Id="rId101" Type="http://schemas.openxmlformats.org/officeDocument/2006/relationships/slide" Target="slides/slide99.xml"/><Relationship Id="rId100" Type="http://schemas.openxmlformats.org/officeDocument/2006/relationships/slide" Target="slides/slide98.xml"/><Relationship Id="rId10" Type="http://schemas.openxmlformats.org/officeDocument/2006/relationships/slide" Target="slides/slide8.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9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6225886" cy="244023"/>
          </a:xfrm>
          <a:prstGeom prst="rect">
            <a:avLst/>
          </a:prstGeom>
        </p:spPr>
        <p:txBody>
          <a:bodyPr vert="horz" lIns="91440" tIns="45720" rIns="91440" bIns="45720" rtlCol="0"/>
          <a:lstStyle>
            <a:lvl1pPr algn="l">
              <a:defRPr sz="640"/>
            </a:lvl1pPr>
          </a:lstStyle>
          <a:p>
            <a:endParaRPr lang="en-US"/>
          </a:p>
        </p:txBody>
      </p:sp>
      <p:sp>
        <p:nvSpPr>
          <p:cNvPr id="3" name="Date Placeholder 2"/>
          <p:cNvSpPr>
            <a:spLocks noGrp="1"/>
          </p:cNvSpPr>
          <p:nvPr>
            <p:ph type="dt" sz="quarter" idx="1"/>
          </p:nvPr>
        </p:nvSpPr>
        <p:spPr>
          <a:xfrm>
            <a:off x="8138218" y="0"/>
            <a:ext cx="6225886" cy="244023"/>
          </a:xfrm>
          <a:prstGeom prst="rect">
            <a:avLst/>
          </a:prstGeom>
        </p:spPr>
        <p:txBody>
          <a:bodyPr vert="horz" lIns="91440" tIns="45720" rIns="91440" bIns="45720" rtlCol="0"/>
          <a:lstStyle>
            <a:lvl1pPr algn="r">
              <a:defRPr sz="640"/>
            </a:lvl1pPr>
          </a:lstStyle>
          <a:p>
            <a:fld id="{696C064A-D61B-4B21-B757-51A9B82445B8}" type="datetimeFigureOut">
              <a:rPr lang="en-US" smtClean="0"/>
            </a:fld>
            <a:endParaRPr lang="en-US"/>
          </a:p>
        </p:txBody>
      </p:sp>
      <p:sp>
        <p:nvSpPr>
          <p:cNvPr id="4" name="Footer Placeholder 3"/>
          <p:cNvSpPr>
            <a:spLocks noGrp="1"/>
          </p:cNvSpPr>
          <p:nvPr>
            <p:ph type="ftr" sz="quarter" idx="2"/>
          </p:nvPr>
        </p:nvSpPr>
        <p:spPr>
          <a:xfrm>
            <a:off x="0" y="4619548"/>
            <a:ext cx="6225886" cy="244023"/>
          </a:xfrm>
          <a:prstGeom prst="rect">
            <a:avLst/>
          </a:prstGeom>
        </p:spPr>
        <p:txBody>
          <a:bodyPr vert="horz" lIns="91440" tIns="45720" rIns="91440" bIns="45720" rtlCol="0" anchor="b"/>
          <a:lstStyle>
            <a:lvl1pPr algn="l">
              <a:defRPr sz="640"/>
            </a:lvl1pPr>
          </a:lstStyle>
          <a:p>
            <a:endParaRPr lang="en-US"/>
          </a:p>
        </p:txBody>
      </p:sp>
      <p:sp>
        <p:nvSpPr>
          <p:cNvPr id="5" name="Slide Number Placeholder 4"/>
          <p:cNvSpPr>
            <a:spLocks noGrp="1"/>
          </p:cNvSpPr>
          <p:nvPr>
            <p:ph type="sldNum" sz="quarter" idx="3"/>
          </p:nvPr>
        </p:nvSpPr>
        <p:spPr>
          <a:xfrm>
            <a:off x="8138218" y="4619548"/>
            <a:ext cx="6225886" cy="244023"/>
          </a:xfrm>
          <a:prstGeom prst="rect">
            <a:avLst/>
          </a:prstGeom>
        </p:spPr>
        <p:txBody>
          <a:bodyPr vert="horz" lIns="91440" tIns="45720" rIns="91440" bIns="45720" rtlCol="0" anchor="b"/>
          <a:lstStyle>
            <a:lvl1pPr algn="r">
              <a:defRPr sz="640"/>
            </a:lvl1pPr>
          </a:lstStyle>
          <a:p>
            <a:fld id="{50305E07-67EA-4042-A3F6-853A8AD8D209}" type="slidenum">
              <a:rPr lang="en-US" smtClean="0"/>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 Θέση κεφαλίδας"/>
          <p:cNvSpPr>
            <a:spLocks noGrp="1"/>
          </p:cNvSpPr>
          <p:nvPr>
            <p:ph type="hdr" sz="quarter"/>
          </p:nvPr>
        </p:nvSpPr>
        <p:spPr>
          <a:xfrm>
            <a:off x="0" y="0"/>
            <a:ext cx="4301543" cy="333454"/>
          </a:xfrm>
          <a:prstGeom prst="rect">
            <a:avLst/>
          </a:prstGeom>
        </p:spPr>
        <p:txBody>
          <a:bodyPr vert="horz" lIns="91440" tIns="45720" rIns="91440" bIns="45720" rtlCol="0"/>
          <a:lstStyle>
            <a:lvl1pPr algn="l">
              <a:defRPr sz="1200"/>
            </a:lvl1pPr>
          </a:lstStyle>
          <a:p>
            <a:endParaRPr lang="el-GR"/>
          </a:p>
        </p:txBody>
      </p:sp>
      <p:sp>
        <p:nvSpPr>
          <p:cNvPr id="3" name="2 - Θέση ημερομηνίας"/>
          <p:cNvSpPr>
            <a:spLocks noGrp="1"/>
          </p:cNvSpPr>
          <p:nvPr>
            <p:ph type="dt" idx="1"/>
          </p:nvPr>
        </p:nvSpPr>
        <p:spPr>
          <a:xfrm>
            <a:off x="5623372" y="0"/>
            <a:ext cx="4301543" cy="333454"/>
          </a:xfrm>
          <a:prstGeom prst="rect">
            <a:avLst/>
          </a:prstGeom>
        </p:spPr>
        <p:txBody>
          <a:bodyPr vert="horz" lIns="91440" tIns="45720" rIns="91440" bIns="45720" rtlCol="0"/>
          <a:lstStyle>
            <a:lvl1pPr algn="r">
              <a:defRPr sz="1200"/>
            </a:lvl1pPr>
          </a:lstStyle>
          <a:p>
            <a:fld id="{F8A5909D-EDE8-415E-9125-3E19789528F2}" type="datetimeFigureOut">
              <a:rPr lang="el-GR" smtClean="0"/>
            </a:fld>
            <a:endParaRPr lang="el-GR"/>
          </a:p>
        </p:txBody>
      </p:sp>
      <p:sp>
        <p:nvSpPr>
          <p:cNvPr id="4" name="3 - Θέση εικόνας διαφάνειας"/>
          <p:cNvSpPr>
            <a:spLocks noGrp="1" noRot="1" noChangeAspect="1"/>
          </p:cNvSpPr>
          <p:nvPr>
            <p:ph type="sldImg" idx="2"/>
          </p:nvPr>
        </p:nvSpPr>
        <p:spPr>
          <a:xfrm>
            <a:off x="3295650" y="500063"/>
            <a:ext cx="3335338" cy="2500312"/>
          </a:xfrm>
          <a:prstGeom prst="rect">
            <a:avLst/>
          </a:prstGeom>
          <a:noFill/>
          <a:ln w="12700">
            <a:solidFill>
              <a:prstClr val="black"/>
            </a:solidFill>
          </a:ln>
        </p:spPr>
        <p:txBody>
          <a:bodyPr vert="horz" lIns="91440" tIns="45720" rIns="91440" bIns="45720" rtlCol="0" anchor="ctr"/>
          <a:lstStyle/>
          <a:p>
            <a:endParaRPr lang="el-GR"/>
          </a:p>
        </p:txBody>
      </p:sp>
      <p:sp>
        <p:nvSpPr>
          <p:cNvPr id="5" name="4 - Θέση σημειώσεων"/>
          <p:cNvSpPr>
            <a:spLocks noGrp="1"/>
          </p:cNvSpPr>
          <p:nvPr>
            <p:ph type="body" sz="quarter" idx="3"/>
          </p:nvPr>
        </p:nvSpPr>
        <p:spPr>
          <a:xfrm>
            <a:off x="992664" y="3167817"/>
            <a:ext cx="7941310" cy="3001090"/>
          </a:xfrm>
          <a:prstGeom prst="rect">
            <a:avLst/>
          </a:prstGeom>
        </p:spPr>
        <p:txBody>
          <a:bodyPr vert="horz" lIns="91440" tIns="45720" rIns="91440" bIns="45720" rtlCol="0">
            <a:normAutofit/>
          </a:bodyPr>
          <a:lstStyle/>
          <a:p>
            <a:pPr lvl="0"/>
            <a:r>
              <a:rPr lang="el-GR" smtClean="0"/>
              <a:t>Kλικ για επεξεργασία των στυλ του υποδείγματος</a:t>
            </a:r>
            <a:endParaRPr lang="el-GR" smtClean="0"/>
          </a:p>
          <a:p>
            <a:pPr lvl="1"/>
            <a:r>
              <a:rPr lang="el-GR" smtClean="0"/>
              <a:t>Δεύτερου επιπέδου</a:t>
            </a:r>
            <a:endParaRPr lang="el-GR" smtClean="0"/>
          </a:p>
          <a:p>
            <a:pPr lvl="2"/>
            <a:r>
              <a:rPr lang="el-GR" smtClean="0"/>
              <a:t>Τρίτου επιπέδου</a:t>
            </a:r>
            <a:endParaRPr lang="el-GR" smtClean="0"/>
          </a:p>
          <a:p>
            <a:pPr lvl="3"/>
            <a:r>
              <a:rPr lang="el-GR" smtClean="0"/>
              <a:t>Τέταρτου επιπέδου</a:t>
            </a:r>
            <a:endParaRPr lang="el-GR" smtClean="0"/>
          </a:p>
          <a:p>
            <a:pPr lvl="4"/>
            <a:r>
              <a:rPr lang="el-GR" smtClean="0"/>
              <a:t>Πέμπτου επιπέδου</a:t>
            </a:r>
            <a:endParaRPr lang="el-GR"/>
          </a:p>
        </p:txBody>
      </p:sp>
      <p:sp>
        <p:nvSpPr>
          <p:cNvPr id="6" name="5 - Θέση υποσέλιδου"/>
          <p:cNvSpPr>
            <a:spLocks noGrp="1"/>
          </p:cNvSpPr>
          <p:nvPr>
            <p:ph type="ftr" sz="quarter" idx="4"/>
          </p:nvPr>
        </p:nvSpPr>
        <p:spPr>
          <a:xfrm>
            <a:off x="0" y="6334091"/>
            <a:ext cx="4301543" cy="333454"/>
          </a:xfrm>
          <a:prstGeom prst="rect">
            <a:avLst/>
          </a:prstGeom>
        </p:spPr>
        <p:txBody>
          <a:bodyPr vert="horz" lIns="91440" tIns="45720" rIns="91440" bIns="45720" rtlCol="0" anchor="b"/>
          <a:lstStyle>
            <a:lvl1pPr algn="l">
              <a:defRPr sz="1200"/>
            </a:lvl1pPr>
          </a:lstStyle>
          <a:p>
            <a:endParaRPr lang="el-GR"/>
          </a:p>
        </p:txBody>
      </p:sp>
      <p:sp>
        <p:nvSpPr>
          <p:cNvPr id="7" name="6 - Θέση αριθμού διαφάνειας"/>
          <p:cNvSpPr>
            <a:spLocks noGrp="1"/>
          </p:cNvSpPr>
          <p:nvPr>
            <p:ph type="sldNum" sz="quarter" idx="5"/>
          </p:nvPr>
        </p:nvSpPr>
        <p:spPr>
          <a:xfrm>
            <a:off x="5623372" y="6334091"/>
            <a:ext cx="4301543" cy="333454"/>
          </a:xfrm>
          <a:prstGeom prst="rect">
            <a:avLst/>
          </a:prstGeom>
        </p:spPr>
        <p:txBody>
          <a:bodyPr vert="horz" lIns="91440" tIns="45720" rIns="91440" bIns="45720" rtlCol="0" anchor="b"/>
          <a:lstStyle>
            <a:lvl1pPr algn="r">
              <a:defRPr sz="1200"/>
            </a:lvl1pPr>
          </a:lstStyle>
          <a:p>
            <a:fld id="{2AE34F6D-111B-47FC-8411-2ABC9EEBB2EC}" type="slidenum">
              <a:rPr lang="el-GR" smtClean="0"/>
            </a:fld>
            <a:endParaRPr lang="el-G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2.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8.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a:spLocks noGrp="1"/>
          </p:cNvSpPr>
          <p:nvPr>
            <p:ph type="sldImg" idx="2"/>
          </p:nvPr>
        </p:nvSpPr>
        <p:spPr/>
      </p:sp>
      <p:sp>
        <p:nvSpPr>
          <p:cNvPr id="3" name="Text Placeholder 2"/>
          <p:cNvSpPr>
            <a:spLocks noGrp="1"/>
          </p:cNvSpPr>
          <p:nvPr>
            <p:ph type="body" idx="3"/>
          </p:nvPr>
        </p:nvSpPr>
        <p:spPr/>
        <p:txBody>
          <a:bodyPr/>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Θέση εικόνας διαφάνειας"/>
          <p:cNvSpPr>
            <a:spLocks noGrp="1" noRot="1" noChangeAspect="1"/>
          </p:cNvSpPr>
          <p:nvPr>
            <p:ph type="sldImg"/>
          </p:nvPr>
        </p:nvSpPr>
        <p:spPr/>
      </p:sp>
      <p:sp>
        <p:nvSpPr>
          <p:cNvPr id="3" name="2 - Θέση σημειώσεων"/>
          <p:cNvSpPr>
            <a:spLocks noGrp="1"/>
          </p:cNvSpPr>
          <p:nvPr>
            <p:ph type="body" idx="1"/>
          </p:nvPr>
        </p:nvSpPr>
        <p:spPr/>
        <p:txBody>
          <a:bodyPr>
            <a:normAutofit/>
          </a:bodyPr>
          <a:lstStyle/>
          <a:p>
            <a:endParaRPr lang="el-GR" dirty="0"/>
          </a:p>
        </p:txBody>
      </p:sp>
      <p:sp>
        <p:nvSpPr>
          <p:cNvPr id="4" name="3 - Θέση αριθμού διαφάνειας"/>
          <p:cNvSpPr>
            <a:spLocks noGrp="1"/>
          </p:cNvSpPr>
          <p:nvPr>
            <p:ph type="sldNum" sz="quarter" idx="10"/>
          </p:nvPr>
        </p:nvSpPr>
        <p:spPr/>
        <p:txBody>
          <a:bodyPr/>
          <a:lstStyle/>
          <a:p>
            <a:fld id="{2AE34F6D-111B-47FC-8411-2ABC9EEBB2EC}" type="slidenum">
              <a:rPr lang="el-GR" smtClean="0"/>
            </a:fld>
            <a:endParaRPr lang="el-G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a:spLocks noGrp="1"/>
          </p:cNvSpPr>
          <p:nvPr>
            <p:ph type="sldImg" idx="2"/>
          </p:nvPr>
        </p:nvSpPr>
        <p:spPr/>
      </p:sp>
      <p:sp>
        <p:nvSpPr>
          <p:cNvPr id="3" name="Text Placeholder 2"/>
          <p:cNvSpPr>
            <a:spLocks noGrp="1"/>
          </p:cNvSpPr>
          <p:nvPr>
            <p:ph type="body" idx="3"/>
          </p:nvPr>
        </p:nvSpPr>
        <p:spPr/>
        <p:txBody>
          <a:bodyPr/>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a:spLocks noGrp="1"/>
          </p:cNvSpPr>
          <p:nvPr>
            <p:ph type="sldImg" idx="2"/>
          </p:nvPr>
        </p:nvSpPr>
        <p:spPr/>
      </p:sp>
      <p:sp>
        <p:nvSpPr>
          <p:cNvPr id="3" name="Text Placeholder 2"/>
          <p:cNvSpPr>
            <a:spLocks noGrp="1"/>
          </p:cNvSpPr>
          <p:nvPr>
            <p:ph type="body" idx="3"/>
          </p:nvPr>
        </p:nvSpPr>
        <p:spPr/>
        <p:txBody>
          <a:bodyPr/>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97238" y="500063"/>
            <a:ext cx="3333750" cy="2500312"/>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B477FD7C-C512-4AD3-9587-510C3E64B9BC}" type="slidenum">
              <a:rPr lang="en-US" smtClean="0"/>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441959" y="389889"/>
            <a:ext cx="8260080" cy="362584"/>
          </a:xfrm>
          <a:prstGeom prst="rect">
            <a:avLst/>
          </a:prstGeom>
        </p:spPr>
        <p:txBody>
          <a:bodyPr wrap="square" lIns="0" tIns="0" rIns="0" bIns="0">
            <a:spAutoFit/>
          </a:bodyPr>
          <a:lstStyle>
            <a:lvl1pPr>
              <a:defRPr sz="2400" b="1" i="0" u="sng">
                <a:solidFill>
                  <a:schemeClr val="bg1"/>
                </a:solidFill>
                <a:latin typeface="Arial" panose="020B0604020202020204"/>
                <a:cs typeface="Arial" panose="020B0604020202020204"/>
              </a:defRPr>
            </a:lvl1pPr>
          </a:lstStyle>
          <a:p/>
        </p:txBody>
      </p:sp>
      <p:sp>
        <p:nvSpPr>
          <p:cNvPr id="3" name="Holder 3"/>
          <p:cNvSpPr>
            <a:spLocks noGrp="1"/>
          </p:cNvSpPr>
          <p:nvPr>
            <p:ph type="subTitle" idx="4"/>
          </p:nvPr>
        </p:nvSpPr>
        <p:spPr>
          <a:xfrm>
            <a:off x="765809" y="4767579"/>
            <a:ext cx="7817484" cy="1031239"/>
          </a:xfrm>
          <a:prstGeom prst="rect">
            <a:avLst/>
          </a:prstGeom>
        </p:spPr>
        <p:txBody>
          <a:bodyPr wrap="square" lIns="0" tIns="0" rIns="0" bIns="0">
            <a:spAutoFit/>
          </a:bodyPr>
          <a:lstStyle>
            <a:lvl1pPr>
              <a:defRPr sz="6600" b="1" i="0" u="sng">
                <a:solidFill>
                  <a:schemeClr val="bg1"/>
                </a:solidFill>
                <a:latin typeface="Arial" panose="020B0604020202020204"/>
                <a:cs typeface="Arial" panose="020B0604020202020204"/>
              </a:defRPr>
            </a:lvl1pPr>
          </a:lstStyle>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1" i="0" u="sng">
                <a:solidFill>
                  <a:srgbClr val="FFFF00"/>
                </a:solidFill>
                <a:latin typeface="Arial" panose="020B0604020202020204"/>
                <a:cs typeface="Arial" panose="020B0604020202020204"/>
              </a:defRPr>
            </a:lvl1pPr>
          </a:lstStyle>
          <a:p/>
        </p:txBody>
      </p:sp>
      <p:sp>
        <p:nvSpPr>
          <p:cNvPr id="3" name="Holder 3"/>
          <p:cNvSpPr>
            <a:spLocks noGrp="1"/>
          </p:cNvSpPr>
          <p:nvPr>
            <p:ph type="body" idx="1"/>
          </p:nvPr>
        </p:nvSpPr>
        <p:spPr/>
        <p:txBody>
          <a:bodyPr lIns="0" tIns="0" rIns="0" bIns="0"/>
          <a:lstStyle>
            <a:lvl1pPr>
              <a:defRPr sz="3400" b="1" i="0">
                <a:solidFill>
                  <a:schemeClr val="tx1"/>
                </a:solidFill>
                <a:latin typeface="Arial" panose="020B0604020202020204"/>
                <a:cs typeface="Arial" panose="020B0604020202020204"/>
              </a:defRPr>
            </a:lvl1pPr>
          </a:lstStyle>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1" i="0" u="sng">
                <a:solidFill>
                  <a:srgbClr val="FFFF00"/>
                </a:solidFill>
                <a:latin typeface="Arial" panose="020B0604020202020204"/>
                <a:cs typeface="Arial" panose="020B0604020202020204"/>
              </a:defRPr>
            </a:lvl1pPr>
          </a:lstStyle>
          <a:p/>
        </p:txBody>
      </p:sp>
      <p:sp>
        <p:nvSpPr>
          <p:cNvPr id="3" name="Holder 3"/>
          <p:cNvSpPr>
            <a:spLocks noGrp="1"/>
          </p:cNvSpPr>
          <p:nvPr>
            <p:ph sz="half" idx="2"/>
          </p:nvPr>
        </p:nvSpPr>
        <p:spPr>
          <a:xfrm>
            <a:off x="457200" y="1577340"/>
            <a:ext cx="3977640" cy="4526280"/>
          </a:xfrm>
          <a:prstGeom prst="rect">
            <a:avLst/>
          </a:prstGeom>
        </p:spPr>
        <p:txBody>
          <a:bodyPr wrap="square" lIns="0" tIns="0" rIns="0" bIns="0">
            <a:spAutoFit/>
          </a:bodyPr>
          <a:lstStyle>
            <a:lvl1pPr>
              <a:defRPr/>
            </a:lvl1pPr>
          </a:lstStyle>
          <a:p/>
        </p:txBody>
      </p:sp>
      <p:sp>
        <p:nvSpPr>
          <p:cNvPr id="4" name="Holder 4"/>
          <p:cNvSpPr>
            <a:spLocks noGrp="1"/>
          </p:cNvSpPr>
          <p:nvPr>
            <p:ph sz="half" idx="3"/>
          </p:nvPr>
        </p:nvSpPr>
        <p:spPr>
          <a:xfrm>
            <a:off x="4709160" y="1577340"/>
            <a:ext cx="3977640" cy="4526280"/>
          </a:xfrm>
          <a:prstGeom prst="rect">
            <a:avLst/>
          </a:prstGeom>
        </p:spPr>
        <p:txBody>
          <a:bodyPr wrap="square" lIns="0" tIns="0" rIns="0" bIns="0">
            <a:spAutoFit/>
          </a:bodyPr>
          <a:lstStyle>
            <a:lvl1pPr>
              <a:defRPr/>
            </a:lvl1pPr>
          </a:lstStyle>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1" i="0" u="sng">
                <a:solidFill>
                  <a:srgbClr val="FFFF00"/>
                </a:solidFill>
                <a:latin typeface="Arial" panose="020B0604020202020204"/>
                <a:cs typeface="Arial" panose="020B0604020202020204"/>
              </a:defRPr>
            </a:lvl1pPr>
          </a:lstStyle>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429259" y="81279"/>
            <a:ext cx="8285480" cy="778510"/>
          </a:xfrm>
          <a:prstGeom prst="rect">
            <a:avLst/>
          </a:prstGeom>
        </p:spPr>
        <p:txBody>
          <a:bodyPr wrap="square" lIns="0" tIns="0" rIns="0" bIns="0">
            <a:spAutoFit/>
          </a:bodyPr>
          <a:lstStyle>
            <a:lvl1pPr>
              <a:defRPr sz="2800" b="1" i="0" u="sng">
                <a:solidFill>
                  <a:srgbClr val="FFFF00"/>
                </a:solidFill>
                <a:latin typeface="Arial" panose="020B0604020202020204"/>
                <a:cs typeface="Arial" panose="020B0604020202020204"/>
              </a:defRPr>
            </a:lvl1pPr>
          </a:lstStyle>
          <a:p/>
        </p:txBody>
      </p:sp>
      <p:sp>
        <p:nvSpPr>
          <p:cNvPr id="3" name="Holder 3"/>
          <p:cNvSpPr>
            <a:spLocks noGrp="1"/>
          </p:cNvSpPr>
          <p:nvPr>
            <p:ph type="body" idx="1"/>
          </p:nvPr>
        </p:nvSpPr>
        <p:spPr>
          <a:xfrm>
            <a:off x="113029" y="1041400"/>
            <a:ext cx="8869044" cy="5760719"/>
          </a:xfrm>
          <a:prstGeom prst="rect">
            <a:avLst/>
          </a:prstGeom>
        </p:spPr>
        <p:txBody>
          <a:bodyPr wrap="square" lIns="0" tIns="0" rIns="0" bIns="0">
            <a:spAutoFit/>
          </a:bodyPr>
          <a:lstStyle>
            <a:lvl1pPr>
              <a:defRPr sz="3400" b="1" i="0">
                <a:solidFill>
                  <a:schemeClr val="tx1"/>
                </a:solidFill>
                <a:latin typeface="Arial" panose="020B0604020202020204"/>
                <a:cs typeface="Arial" panose="020B0604020202020204"/>
              </a:defRPr>
            </a:lvl1pPr>
          </a:lstStyle>
          <a:p/>
        </p:txBody>
      </p:sp>
      <p:sp>
        <p:nvSpPr>
          <p:cNvPr id="4" name="Holder 4"/>
          <p:cNvSpPr>
            <a:spLocks noGrp="1"/>
          </p:cNvSpPr>
          <p:nvPr>
            <p:ph type="ftr" sz="quarter" idx="5"/>
          </p:nvPr>
        </p:nvSpPr>
        <p:spPr>
          <a:xfrm>
            <a:off x="3108960" y="6377940"/>
            <a:ext cx="2926080" cy="342900"/>
          </a:xfrm>
          <a:prstGeom prst="rect">
            <a:avLst/>
          </a:prstGeom>
        </p:spPr>
        <p:txBody>
          <a:bodyPr wrap="square" lIns="0" tIns="0" rIns="0" bIns="0">
            <a:spAutoFit/>
          </a:bodyPr>
          <a:lstStyle>
            <a:lvl1pPr algn="ctr">
              <a:defRPr>
                <a:solidFill>
                  <a:schemeClr val="tx1">
                    <a:tint val="75000"/>
                  </a:schemeClr>
                </a:solidFill>
              </a:defRPr>
            </a:lvl1pPr>
          </a:lstStyle>
          <a:p/>
        </p:txBody>
      </p:sp>
      <p:sp>
        <p:nvSpPr>
          <p:cNvPr id="5" name="Holder 5"/>
          <p:cNvSpPr>
            <a:spLocks noGrp="1"/>
          </p:cNvSpPr>
          <p:nvPr>
            <p:ph type="dt" sz="half" idx="6"/>
          </p:nvPr>
        </p:nvSpPr>
        <p:spPr>
          <a:xfrm>
            <a:off x="457200" y="6377940"/>
            <a:ext cx="210312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fld>
            <a:endParaRPr lang="en-US"/>
          </a:p>
        </p:txBody>
      </p:sp>
      <p:sp>
        <p:nvSpPr>
          <p:cNvPr id="6" name="Holder 6"/>
          <p:cNvSpPr>
            <a:spLocks noGrp="1"/>
          </p:cNvSpPr>
          <p:nvPr>
            <p:ph type="sldNum" sz="quarter" idx="7"/>
          </p:nvPr>
        </p:nvSpPr>
        <p:spPr>
          <a:xfrm>
            <a:off x="6583680" y="6377940"/>
            <a:ext cx="2103120" cy="3429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rPr/>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55.jpeg"/><Relationship Id="rId1" Type="http://schemas.openxmlformats.org/officeDocument/2006/relationships/image" Target="../media/image54.jpeg"/></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56.png"/></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57.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slide" Target="slide19.xml"/><Relationship Id="rId1" Type="http://schemas.openxmlformats.org/officeDocument/2006/relationships/image" Target="../media/image58.jpeg"/></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9.png"/></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9.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60.jpe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61.jpeg"/></Relationships>
</file>

<file path=ppt/slides/_rels/slide1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63.jpeg"/><Relationship Id="rId1" Type="http://schemas.openxmlformats.org/officeDocument/2006/relationships/image" Target="../media/image62.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64.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jpe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65.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6.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7.png"/></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8.png"/></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8.png"/></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69.jpeg"/></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70.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72.png"/><Relationship Id="rId1" Type="http://schemas.openxmlformats.org/officeDocument/2006/relationships/image" Target="../media/image71.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73.jpeg"/></Relationships>
</file>

<file path=ppt/slides/_rels/slide13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74.jpe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75.jpe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76.jpe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9.xml"/></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77.jpe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7.jpeg"/></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78.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79.jpe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0.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image" Target="../media/image81.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image" Target="../media/image82.png"/></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image" Target="../media/image83.png"/></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image" Target="../media/image83.png"/></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image" Target="../media/image84.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5.jpeg"/></Relationships>
</file>

<file path=ppt/slides/_rels/slide17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86.jpe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87.png"/></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89.jpeg"/><Relationship Id="rId1" Type="http://schemas.openxmlformats.org/officeDocument/2006/relationships/image" Target="../media/image88.jpe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90.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92.png"/><Relationship Id="rId1" Type="http://schemas.openxmlformats.org/officeDocument/2006/relationships/image" Target="../media/image91.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image" Target="../media/image93.jpe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5" Type="http://schemas.openxmlformats.org/officeDocument/2006/relationships/notesSlide" Target="../notesSlides/notesSlide9.xml"/><Relationship Id="rId4" Type="http://schemas.openxmlformats.org/officeDocument/2006/relationships/vmlDrawing" Target="../drawings/vmlDrawing1.vml"/><Relationship Id="rId3" Type="http://schemas.openxmlformats.org/officeDocument/2006/relationships/slideLayout" Target="../slideLayouts/slideLayout1.xml"/><Relationship Id="rId2" Type="http://schemas.openxmlformats.org/officeDocument/2006/relationships/image" Target="../media/image94.emf"/><Relationship Id="rId1" Type="http://schemas.openxmlformats.org/officeDocument/2006/relationships/oleObject" Target="../embeddings/Document1.doc"/></Relationships>
</file>

<file path=ppt/slides/_rels/slide19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96.png"/><Relationship Id="rId1" Type="http://schemas.openxmlformats.org/officeDocument/2006/relationships/image" Target="../media/image95.png"/></Relationships>
</file>

<file path=ppt/slides/_rels/slide19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97.jpeg"/></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98.jpeg"/></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99.png"/></Relationships>
</file>

<file path=ppt/slides/_rels/slide19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0.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slide" Target="slide297.xml"/><Relationship Id="rId1" Type="http://schemas.openxmlformats.org/officeDocument/2006/relationships/slide" Target="slide18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1.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02.jpeg"/></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03.jpeg"/></Relationships>
</file>

<file path=ppt/slides/_rels/slide2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04.jpe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05.jpeg"/></Relationships>
</file>

<file path=ppt/slides/_rels/slide21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06.png"/></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08.jpeg"/><Relationship Id="rId1" Type="http://schemas.openxmlformats.org/officeDocument/2006/relationships/image" Target="../media/image107.jpe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09.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10.png"/></Relationships>
</file>

<file path=ppt/slides/_rels/slide22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12.jpeg"/><Relationship Id="rId1" Type="http://schemas.openxmlformats.org/officeDocument/2006/relationships/image" Target="../media/image111.jpe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13.pn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6.png"/><Relationship Id="rId1" Type="http://schemas.openxmlformats.org/officeDocument/2006/relationships/image" Target="../media/image5.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14.pn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7.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15.png"/></Relationships>
</file>

<file path=ppt/slides/_rels/slide25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16.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9.jpeg"/><Relationship Id="rId1" Type="http://schemas.openxmlformats.org/officeDocument/2006/relationships/image" Target="../media/image8.jpe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11.jpeg"/><Relationship Id="rId1" Type="http://schemas.openxmlformats.org/officeDocument/2006/relationships/image" Target="../media/image10.jpeg"/></Relationships>
</file>

<file path=ppt/slides/_rels/slide29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17.jpeg"/></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slide" Target="slide615.xml"/><Relationship Id="rId2" Type="http://schemas.openxmlformats.org/officeDocument/2006/relationships/slide" Target="slide500.xml"/><Relationship Id="rId1" Type="http://schemas.openxmlformats.org/officeDocument/2006/relationships/slide" Target="slide380.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13.jpeg"/><Relationship Id="rId1" Type="http://schemas.openxmlformats.org/officeDocument/2006/relationships/image" Target="../media/image12.jpe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19.jpeg"/><Relationship Id="rId1" Type="http://schemas.openxmlformats.org/officeDocument/2006/relationships/image" Target="../media/image118.jpeg"/></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20.jpeg"/></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4.jpeg"/></Relationships>
</file>

<file path=ppt/slides/_rels/slide3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21.jpeg"/></Relationships>
</file>

<file path=ppt/slides/_rels/slide3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22.png"/></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23.jpeg"/></Relationships>
</file>

<file path=ppt/slides/_rels/slide31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25.jpeg"/><Relationship Id="rId1" Type="http://schemas.openxmlformats.org/officeDocument/2006/relationships/image" Target="../media/image124.jpeg"/></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26.jpeg"/></Relationships>
</file>

<file path=ppt/slides/_rels/slide32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26.jpeg"/><Relationship Id="rId1" Type="http://schemas.openxmlformats.org/officeDocument/2006/relationships/image" Target="../media/image127.jpeg"/></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28.jpeg"/></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29.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0.png"/></Relationships>
</file>

<file path=ppt/slides/_rels/slide33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32.jpeg"/><Relationship Id="rId1" Type="http://schemas.openxmlformats.org/officeDocument/2006/relationships/image" Target="../media/image131.jpeg"/></Relationships>
</file>

<file path=ppt/slides/_rels/slide3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3.png"/></Relationships>
</file>

<file path=ppt/slides/_rels/slide3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4.jpeg"/></Relationships>
</file>

<file path=ppt/slides/_rels/slide3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5.jpeg"/></Relationships>
</file>

<file path=ppt/slides/_rels/slide33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36.png"/></Relationships>
</file>

<file path=ppt/slides/_rels/slide3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7.jpeg"/></Relationships>
</file>

<file path=ppt/slides/_rels/slide3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8.png"/></Relationships>
</file>

<file path=ppt/slides/_rels/slide33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39.png"/></Relationships>
</file>

<file path=ppt/slides/_rels/slide3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42.jpeg"/><Relationship Id="rId1" Type="http://schemas.openxmlformats.org/officeDocument/2006/relationships/image" Target="../media/image141.jpeg"/></Relationships>
</file>

<file path=ppt/slides/_rels/slide34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38.png"/></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43.jpeg"/></Relationships>
</file>

<file path=ppt/slides/_rels/slide34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44.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50.jpeg"/><Relationship Id="rId1" Type="http://schemas.openxmlformats.org/officeDocument/2006/relationships/image" Target="../media/image49.jpeg"/></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6.pn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6.jpeg"/><Relationship Id="rId1" Type="http://schemas.openxmlformats.org/officeDocument/2006/relationships/image" Target="../media/image15.jpeg"/></Relationships>
</file>

<file path=ppt/slides/_rels/slide35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45.jpeg"/></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45.jpeg"/></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6.jpeg"/></Relationships>
</file>

<file path=ppt/slides/_rels/slide3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7.jpeg"/></Relationships>
</file>

<file path=ppt/slides/_rels/slide3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48.jpeg"/></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49.jpeg"/></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50.jpeg"/></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51.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52.jpeg"/></Relationships>
</file>

<file path=ppt/slides/_rels/slide37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53.jpeg"/></Relationships>
</file>

<file path=ppt/slides/_rels/slide37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54.png"/></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55.jpeg"/></Relationships>
</file>

<file path=ppt/slides/_rels/slide37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56.jpeg"/></Relationships>
</file>

<file path=ppt/slides/_rels/slide376.xml.rels><?xml version="1.0" encoding="UTF-8" standalone="yes"?>
<Relationships xmlns="http://schemas.openxmlformats.org/package/2006/relationships"><Relationship Id="rId5" Type="http://schemas.openxmlformats.org/officeDocument/2006/relationships/slideLayout" Target="../slideLayouts/slideLayout5.xml"/><Relationship Id="rId4" Type="http://schemas.openxmlformats.org/officeDocument/2006/relationships/image" Target="../media/image160.jpeg"/><Relationship Id="rId3" Type="http://schemas.openxmlformats.org/officeDocument/2006/relationships/image" Target="../media/image159.jpeg"/><Relationship Id="rId2" Type="http://schemas.openxmlformats.org/officeDocument/2006/relationships/image" Target="../media/image158.jpeg"/><Relationship Id="rId1" Type="http://schemas.openxmlformats.org/officeDocument/2006/relationships/image" Target="../media/image157.jpeg"/></Relationships>
</file>

<file path=ppt/slides/_rels/slide37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162.jpeg"/><Relationship Id="rId1" Type="http://schemas.openxmlformats.org/officeDocument/2006/relationships/image" Target="../media/image161.jpeg"/></Relationships>
</file>

<file path=ppt/slides/_rels/slide37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63.jpeg"/></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92.png"/><Relationship Id="rId1" Type="http://schemas.openxmlformats.org/officeDocument/2006/relationships/image" Target="../media/image91.png"/></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7.jpe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65.jpeg"/><Relationship Id="rId1" Type="http://schemas.openxmlformats.org/officeDocument/2006/relationships/image" Target="../media/image164.jpeg"/></Relationships>
</file>

<file path=ppt/slides/_rels/slide39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67.jpeg"/><Relationship Id="rId1" Type="http://schemas.openxmlformats.org/officeDocument/2006/relationships/image" Target="../media/image166.jpeg"/></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8.png"/></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68.jpeg"/></Relationships>
</file>

<file path=ppt/slides/_rels/slide4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70.jpeg"/><Relationship Id="rId1" Type="http://schemas.openxmlformats.org/officeDocument/2006/relationships/image" Target="../media/image169.jpeg"/></Relationships>
</file>

<file path=ppt/slides/_rels/slide4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72.jpeg"/><Relationship Id="rId1" Type="http://schemas.openxmlformats.org/officeDocument/2006/relationships/image" Target="../media/image171.jpeg"/></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73.png"/></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9.jpe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4.jpeg"/></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75.png"/></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6.jpeg"/></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0.jpeg"/></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image" Target="../media/image177.png"/></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81.jpeg"/><Relationship Id="rId1" Type="http://schemas.openxmlformats.org/officeDocument/2006/relationships/image" Target="../media/image180.jpeg"/></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jpeg"/></Relationships>
</file>

<file path=ppt/slides/_rels/slide47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82.jpeg"/></Relationships>
</file>

<file path=ppt/slides/_rels/slide47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83.jpeg"/></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85.jpeg"/><Relationship Id="rId1" Type="http://schemas.openxmlformats.org/officeDocument/2006/relationships/image" Target="../media/image184.jpeg"/></Relationships>
</file>

<file path=ppt/slides/_rels/slide47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86.jpeg"/></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87.jpeg"/></Relationships>
</file>

<file path=ppt/slides/_rels/slide48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89.jpeg"/><Relationship Id="rId1" Type="http://schemas.openxmlformats.org/officeDocument/2006/relationships/image" Target="../media/image188.jpeg"/></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3.jpeg"/><Relationship Id="rId1" Type="http://schemas.openxmlformats.org/officeDocument/2006/relationships/image" Target="../media/image22.jpeg"/></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0.jpeg"/></Relationships>
</file>

<file path=ppt/slides/_rels/slide49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1.jpeg"/></Relationships>
</file>

<file path=ppt/slides/_rels/slide4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2.jpeg"/></Relationships>
</file>

<file path=ppt/slides/_rels/slide4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3.jpeg"/></Relationships>
</file>

<file path=ppt/slides/_rels/slide4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4.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4.jpeg"/></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92.png"/><Relationship Id="rId1" Type="http://schemas.openxmlformats.org/officeDocument/2006/relationships/image" Target="../media/image91.png"/></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5.png"/></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96.jpe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jpeg"/></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98.png"/><Relationship Id="rId1" Type="http://schemas.openxmlformats.org/officeDocument/2006/relationships/image" Target="../media/image197.png"/></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99.jpeg"/></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0.png"/></Relationships>
</file>

<file path=ppt/slides/_rels/slide51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01.jpeg"/></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02.jpeg"/></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6.jpeg"/></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03.jpeg"/></Relationships>
</file>

<file path=ppt/slides/_rels/slide5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4.png"/></Relationships>
</file>

<file path=ppt/slides/_rels/slide53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05.jpeg"/></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6.png"/></Relationships>
</file>

<file path=ppt/slides/_rels/slide5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7.png"/></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8.jpeg"/></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09.jpeg"/></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10.jpeg"/></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1.jpeg"/></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12.jpeg"/></Relationships>
</file>

<file path=ppt/slides/_rels/slide55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7.jpeg"/></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15.jpeg"/><Relationship Id="rId2" Type="http://schemas.openxmlformats.org/officeDocument/2006/relationships/image" Target="../media/image214.jpeg"/><Relationship Id="rId1" Type="http://schemas.openxmlformats.org/officeDocument/2006/relationships/image" Target="../media/image213.jpeg"/></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16.jpeg"/></Relationships>
</file>

<file path=ppt/slides/_rels/slide56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218.jpeg"/><Relationship Id="rId1" Type="http://schemas.openxmlformats.org/officeDocument/2006/relationships/image" Target="../media/image217.jpeg"/></Relationships>
</file>

<file path=ppt/slides/_rels/slide56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19.jpeg"/></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9.png"/><Relationship Id="rId1" Type="http://schemas.openxmlformats.org/officeDocument/2006/relationships/image" Target="../media/image28.jpeg"/></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image" Target="../media/image220.png"/></Relationships>
</file>

<file path=ppt/slides/_rels/slide57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22.png"/><Relationship Id="rId1" Type="http://schemas.openxmlformats.org/officeDocument/2006/relationships/image" Target="../media/image221.png"/></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0.jpeg"/></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3.jpeg"/></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4.jpeg"/></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25.png"/></Relationships>
</file>

<file path=ppt/slides/_rels/slide59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27.jpeg"/><Relationship Id="rId1" Type="http://schemas.openxmlformats.org/officeDocument/2006/relationships/image" Target="../media/image226.png"/></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28.jpeg"/></Relationships>
</file>

<file path=ppt/slides/_rels/slide60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29.png"/></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5.xml.rels><?xml version="1.0" encoding="UTF-8" standalone="yes"?>
<Relationships xmlns="http://schemas.openxmlformats.org/package/2006/relationships"><Relationship Id="rId9" Type="http://schemas.openxmlformats.org/officeDocument/2006/relationships/image" Target="../media/image238.png"/><Relationship Id="rId8" Type="http://schemas.openxmlformats.org/officeDocument/2006/relationships/image" Target="../media/image237.png"/><Relationship Id="rId7" Type="http://schemas.openxmlformats.org/officeDocument/2006/relationships/image" Target="../media/image236.png"/><Relationship Id="rId6" Type="http://schemas.openxmlformats.org/officeDocument/2006/relationships/image" Target="../media/image235.png"/><Relationship Id="rId5" Type="http://schemas.openxmlformats.org/officeDocument/2006/relationships/image" Target="../media/image234.png"/><Relationship Id="rId4" Type="http://schemas.openxmlformats.org/officeDocument/2006/relationships/image" Target="../media/image233.png"/><Relationship Id="rId3" Type="http://schemas.openxmlformats.org/officeDocument/2006/relationships/image" Target="../media/image232.png"/><Relationship Id="rId2" Type="http://schemas.openxmlformats.org/officeDocument/2006/relationships/image" Target="../media/image231.png"/><Relationship Id="rId16" Type="http://schemas.openxmlformats.org/officeDocument/2006/relationships/slideLayout" Target="../slideLayouts/slideLayout2.xml"/><Relationship Id="rId15" Type="http://schemas.openxmlformats.org/officeDocument/2006/relationships/image" Target="../media/image244.png"/><Relationship Id="rId14" Type="http://schemas.openxmlformats.org/officeDocument/2006/relationships/image" Target="../media/image243.png"/><Relationship Id="rId13" Type="http://schemas.openxmlformats.org/officeDocument/2006/relationships/image" Target="../media/image242.png"/><Relationship Id="rId12" Type="http://schemas.openxmlformats.org/officeDocument/2006/relationships/image" Target="../media/image241.png"/><Relationship Id="rId11" Type="http://schemas.openxmlformats.org/officeDocument/2006/relationships/image" Target="../media/image240.png"/><Relationship Id="rId10" Type="http://schemas.openxmlformats.org/officeDocument/2006/relationships/image" Target="../media/image239.png"/><Relationship Id="rId1" Type="http://schemas.openxmlformats.org/officeDocument/2006/relationships/image" Target="../media/image230.jpeg"/></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1.jpeg"/></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92.png"/><Relationship Id="rId1" Type="http://schemas.openxmlformats.org/officeDocument/2006/relationships/image" Target="../media/image91.png"/></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2.jpeg"/></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46.png"/><Relationship Id="rId1" Type="http://schemas.openxmlformats.org/officeDocument/2006/relationships/image" Target="../media/image245.png"/></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47.png"/></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33.png"/></Relationships>
</file>

<file path=ppt/slides/_rels/slide64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48.png"/></Relationships>
</file>

<file path=ppt/slides/_rels/slide64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49.png"/></Relationships>
</file>

<file path=ppt/slides/_rels/slide64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50.jpeg"/></Relationships>
</file>

<file path=ppt/slides/_rels/slide64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51.jpeg"/></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2.png"/></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3.jpeg"/></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4.jpeg"/></Relationships>
</file>

<file path=ppt/slides/_rels/slide66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4.jpeg"/></Relationships>
</file>

<file path=ppt/slides/_rels/slide66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5.png"/></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6.jpeg"/></Relationships>
</file>

<file path=ppt/slides/_rels/slide66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7.jpeg"/></Relationships>
</file>

<file path=ppt/slides/_rels/slide6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58.png"/></Relationships>
</file>

<file path=ppt/slides/_rels/slide66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9.jpeg"/></Relationships>
</file>

<file path=ppt/slides/_rels/slide66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0.jpe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1.jpeg"/></Relationships>
</file>

<file path=ppt/slides/_rels/slide67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2.jpeg"/></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3.png"/></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4.png"/></Relationships>
</file>

<file path=ppt/slides/_rels/slide67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65.jpeg"/></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5.jpeg"/></Relationships>
</file>

<file path=ppt/slides/_rels/slide680.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67.jpeg"/><Relationship Id="rId1" Type="http://schemas.openxmlformats.org/officeDocument/2006/relationships/image" Target="../media/image266.jpeg"/></Relationships>
</file>

<file path=ppt/slides/_rels/slide68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69.jpeg"/><Relationship Id="rId1" Type="http://schemas.openxmlformats.org/officeDocument/2006/relationships/image" Target="../media/image268.png"/></Relationships>
</file>

<file path=ppt/slides/_rels/slide68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hyperlink" Target="http://www.marinediesels.info/repairs/main_thrust.htm" TargetMode="Externa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0.png"/></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1.png"/></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2.png"/></Relationships>
</file>

<file path=ppt/slides/_rels/slide69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2.png"/></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3.png"/></Relationships>
</file>

<file path=ppt/slides/_rels/slide69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49.png"/></Relationships>
</file>

<file path=ppt/slides/_rels/slide69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4.jpeg"/></Relationships>
</file>

<file path=ppt/slides/_rels/slide69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51.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36.jpeg"/></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5.jpeg"/></Relationships>
</file>

<file path=ppt/slides/_rels/slide70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6.jpeg"/></Relationships>
</file>

<file path=ppt/slides/_rels/slide70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7.jpeg"/></Relationships>
</file>

<file path=ppt/slides/_rels/slide70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8.jpeg"/></Relationships>
</file>

<file path=ppt/slides/_rels/slide70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79.jpeg"/></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7.png"/></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39.jpeg"/><Relationship Id="rId1" Type="http://schemas.openxmlformats.org/officeDocument/2006/relationships/image" Target="../media/image38.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0.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42.jpeg"/><Relationship Id="rId1" Type="http://schemas.openxmlformats.org/officeDocument/2006/relationships/image" Target="../media/image41.jpeg"/></Relationships>
</file>

<file path=ppt/slides/_rels/slide8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44.jpeg"/><Relationship Id="rId1" Type="http://schemas.openxmlformats.org/officeDocument/2006/relationships/image" Target="../media/image43.png"/></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5.jpe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6.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7.jpe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8.jpeg"/></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50.jpeg"/><Relationship Id="rId1" Type="http://schemas.openxmlformats.org/officeDocument/2006/relationships/image" Target="../media/image49.jpe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51.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2.jpe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53.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8"/>
          <p:cNvSpPr>
            <a:spLocks noGrp="1" noRot="1" noChangeAspect="1" noMove="1" noResize="1" noEditPoints="1" noAdjustHandles="1" noChangeArrowheads="1" noChangeShapeType="1" noTextEdit="1"/>
          </p:cNvSpPr>
          <p:nvPr/>
        </p:nvSpPr>
        <p:spPr>
          <a:xfrm>
            <a:off x="2382" y="6400800"/>
            <a:ext cx="9141619"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20" name="Straight Connector 10"/>
          <p:cNvCxnSpPr>
            <a:cxnSpLocks noGrp="1" noRot="1" noChangeAspect="1" noMove="1" noResize="1" noEditPoints="1" noAdjustHandles="1" noChangeArrowheads="1" noChangeShapeType="1"/>
          </p:cNvCxnSpPr>
          <p:nvPr/>
        </p:nvCxnSpPr>
        <p:spPr>
          <a:xfrm>
            <a:off x="895149" y="1897380"/>
            <a:ext cx="74752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useBgFill="1">
        <p:nvSpPr>
          <p:cNvPr id="21" name="Rectangle 12"/>
          <p:cNvSpPr>
            <a:spLocks noGrp="1" noRot="1" noChangeAspect="1" noMove="1" noResize="1" noEditPoints="1" noAdjustHandles="1" noChangeArrowheads="1" noChangeShapeType="1" noTextEdit="1"/>
          </p:cNvSpPr>
          <p:nvPr/>
        </p:nvSpPr>
        <p:spPr>
          <a:xfrm>
            <a:off x="4264" y="0"/>
            <a:ext cx="9139736" cy="6858000"/>
          </a:xfrm>
          <a:prstGeom prst="rect">
            <a:avLst/>
          </a:prstGeom>
          <a:ln>
            <a:noFill/>
          </a:ln>
        </p:spPr>
        <p:style>
          <a:lnRef idx="2">
            <a:schemeClr val="accent6">
              <a:shade val="50000"/>
            </a:schemeClr>
          </a:lnRef>
          <a:fillRef idx="1001">
            <a:schemeClr val="lt1"/>
          </a:fillRef>
          <a:effectRef idx="0">
            <a:schemeClr val="accent6"/>
          </a:effectRef>
          <a:fontRef idx="minor">
            <a:schemeClr val="lt1"/>
          </a:fontRef>
        </p:style>
        <p:txBody>
          <a:bodyPr rtlCol="0" anchor="ctr"/>
          <a:lstStyle/>
          <a:p>
            <a:pPr algn="ctr"/>
            <a:endParaRPr lang="en-US" dirty="0"/>
          </a:p>
        </p:txBody>
      </p:sp>
      <p:pic>
        <p:nvPicPr>
          <p:cNvPr id="22" name="Picture 3"/>
          <p:cNvPicPr>
            <a:picLocks noChangeAspect="1"/>
          </p:cNvPicPr>
          <p:nvPr/>
        </p:nvPicPr>
        <p:blipFill rotWithShape="1">
          <a:blip r:embed="rId1"/>
          <a:srcRect r="-6" b="6216"/>
          <a:stretch>
            <a:fillRect/>
          </a:stretch>
        </p:blipFill>
        <p:spPr>
          <a:xfrm>
            <a:off x="4264" y="10"/>
            <a:ext cx="9139736" cy="6857990"/>
          </a:xfrm>
          <a:prstGeom prst="rect">
            <a:avLst/>
          </a:prstGeom>
        </p:spPr>
      </p:pic>
      <p:sp>
        <p:nvSpPr>
          <p:cNvPr id="23" name="Rectangle 14"/>
          <p:cNvSpPr>
            <a:spLocks noGrp="1" noRot="1" noChangeAspect="1" noMove="1" noResize="1" noEditPoints="1" noAdjustHandles="1" noChangeArrowheads="1" noChangeShapeType="1" noTextEdit="1"/>
          </p:cNvSpPr>
          <p:nvPr/>
        </p:nvSpPr>
        <p:spPr>
          <a:xfrm>
            <a:off x="530605" y="1238443"/>
            <a:ext cx="2726945" cy="4355751"/>
          </a:xfrm>
          <a:prstGeom prst="rect">
            <a:avLst/>
          </a:prstGeom>
          <a:solidFill>
            <a:srgbClr val="000000">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Τίτλος 1"/>
          <p:cNvSpPr>
            <a:spLocks noGrp="1"/>
          </p:cNvSpPr>
          <p:nvPr>
            <p:ph type="ctrTitle"/>
          </p:nvPr>
        </p:nvSpPr>
        <p:spPr>
          <a:xfrm>
            <a:off x="711486" y="1419273"/>
            <a:ext cx="2365185" cy="1358188"/>
          </a:xfrm>
        </p:spPr>
        <p:txBody>
          <a:bodyPr vert="horz" lIns="91440" tIns="45720" rIns="91440" bIns="45720" rtlCol="0" anchor="b">
            <a:normAutofit fontScale="90000"/>
          </a:bodyPr>
          <a:lstStyle/>
          <a:p>
            <a:r>
              <a:rPr lang="en-US" sz="4800" dirty="0" smtClean="0">
                <a:solidFill>
                  <a:srgbClr val="FFFFFF"/>
                </a:solidFill>
              </a:rPr>
              <a:t>Μ.Ε.Κ</a:t>
            </a:r>
            <a:r>
              <a:rPr lang="en-US" sz="4800" dirty="0">
                <a:solidFill>
                  <a:srgbClr val="FFFFFF"/>
                </a:solidFill>
              </a:rPr>
              <a:t>. </a:t>
            </a:r>
            <a:r>
              <a:rPr lang="el-GR" sz="4800" dirty="0" smtClean="0">
                <a:solidFill>
                  <a:srgbClr val="FFFFFF"/>
                </a:solidFill>
              </a:rPr>
              <a:t>Ι</a:t>
            </a:r>
            <a:r>
              <a:rPr lang="en-US" sz="4800" dirty="0" smtClean="0">
                <a:solidFill>
                  <a:srgbClr val="FFFFFF"/>
                </a:solidFill>
              </a:rPr>
              <a:t>Ι</a:t>
            </a:r>
            <a:endParaRPr lang="en-US" sz="4800" dirty="0">
              <a:solidFill>
                <a:srgbClr val="FFFFFF"/>
              </a:solidFill>
            </a:endParaRPr>
          </a:p>
        </p:txBody>
      </p:sp>
      <p:cxnSp>
        <p:nvCxnSpPr>
          <p:cNvPr id="17" name="Straight Connector 16"/>
          <p:cNvCxnSpPr>
            <a:cxnSpLocks noGrp="1" noRot="1" noChangeAspect="1" noMove="1" noResize="1" noEditPoints="1" noAdjustHandles="1" noChangeArrowheads="1" noChangeShapeType="1"/>
          </p:cNvCxnSpPr>
          <p:nvPr/>
        </p:nvCxnSpPr>
        <p:spPr>
          <a:xfrm>
            <a:off x="778708" y="2865016"/>
            <a:ext cx="21945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 name="Υπότιτλος 2"/>
          <p:cNvSpPr>
            <a:spLocks noGrp="1"/>
          </p:cNvSpPr>
          <p:nvPr>
            <p:ph type="subTitle" idx="4294967295"/>
          </p:nvPr>
        </p:nvSpPr>
        <p:spPr>
          <a:xfrm>
            <a:off x="711486" y="2978254"/>
            <a:ext cx="2365185" cy="2444238"/>
          </a:xfrm>
          <a:prstGeom prst="rect">
            <a:avLst/>
          </a:prstGeom>
        </p:spPr>
        <p:txBody>
          <a:bodyPr vert="horz" lIns="0" tIns="45720" rIns="0" bIns="45720" rtlCol="0" anchor="t">
            <a:normAutofit/>
          </a:bodyPr>
          <a:lstStyle/>
          <a:p>
            <a:pPr>
              <a:lnSpc>
                <a:spcPct val="100000"/>
              </a:lnSpc>
            </a:pPr>
            <a:endParaRPr lang="el-GR" b="1" dirty="0" smtClean="0">
              <a:solidFill>
                <a:srgbClr val="FFFFFF"/>
              </a:solidFill>
            </a:endParaRPr>
          </a:p>
          <a:p>
            <a:pPr>
              <a:lnSpc>
                <a:spcPct val="100000"/>
              </a:lnSpc>
            </a:pPr>
            <a:r>
              <a:rPr lang="en-US" sz="2400" b="1" dirty="0" smtClean="0">
                <a:solidFill>
                  <a:srgbClr val="FFFFFF"/>
                </a:solidFill>
              </a:rPr>
              <a:t>Δ</a:t>
            </a:r>
            <a:r>
              <a:rPr lang="en-US" sz="2400" b="1" dirty="0">
                <a:solidFill>
                  <a:srgbClr val="FFFFFF"/>
                </a:solidFill>
              </a:rPr>
              <a:t>΄ ΕΞΑΜΗΝΟΥ</a:t>
            </a:r>
            <a:endParaRPr lang="en-US" sz="2400" b="1" dirty="0">
              <a:solidFill>
                <a:srgbClr val="FFFFFF"/>
              </a:solidFill>
            </a:endParaRPr>
          </a:p>
          <a:p>
            <a:pPr>
              <a:lnSpc>
                <a:spcPct val="100000"/>
              </a:lnSpc>
            </a:pPr>
            <a:endParaRPr lang="en-US" sz="1600" b="1" dirty="0">
              <a:solidFill>
                <a:srgbClr val="FFFFFF"/>
              </a:solidFill>
            </a:endParaRPr>
          </a:p>
          <a:p>
            <a:pPr>
              <a:lnSpc>
                <a:spcPct val="100000"/>
              </a:lnSpc>
            </a:pPr>
            <a:endParaRPr lang="en-US" sz="1600" b="1" dirty="0">
              <a:solidFill>
                <a:srgbClr val="FFFFFF"/>
              </a:solidFill>
            </a:endParaRPr>
          </a:p>
        </p:txBody>
      </p:sp>
      <p:sp>
        <p:nvSpPr>
          <p:cNvPr id="19" name="!!footer rectangle"/>
          <p:cNvSpPr>
            <a:spLocks noGrp="1" noRot="1" noChangeAspect="1" noMove="1" noResize="1" noEditPoints="1" noAdjustHandles="1" noChangeArrowheads="1" noChangeShapeType="1" noTextEdit="1"/>
          </p:cNvSpPr>
          <p:nvPr/>
        </p:nvSpPr>
        <p:spPr>
          <a:xfrm>
            <a:off x="1" y="6400800"/>
            <a:ext cx="9144000" cy="457200"/>
          </a:xfrm>
          <a:prstGeom prst="rect">
            <a:avLst/>
          </a:prstGeom>
          <a:solidFill>
            <a:srgbClr val="262626">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1430" y="59630"/>
            <a:ext cx="8250555" cy="1177925"/>
            <a:chOff x="491430" y="59630"/>
            <a:chExt cx="8250555" cy="1177925"/>
          </a:xfrm>
        </p:grpSpPr>
        <p:sp>
          <p:nvSpPr>
            <p:cNvPr id="3" name="object 3"/>
            <p:cNvSpPr/>
            <p:nvPr/>
          </p:nvSpPr>
          <p:spPr>
            <a:xfrm>
              <a:off x="504190" y="72390"/>
              <a:ext cx="8224520" cy="1151890"/>
            </a:xfrm>
            <a:custGeom>
              <a:avLst/>
              <a:gdLst/>
              <a:ahLst/>
              <a:cxnLst/>
              <a:rect l="l" t="t" r="r" b="b"/>
              <a:pathLst>
                <a:path w="8224520" h="1151890">
                  <a:moveTo>
                    <a:pt x="8042909" y="1150619"/>
                  </a:moveTo>
                  <a:lnTo>
                    <a:pt x="181609" y="1150619"/>
                  </a:lnTo>
                  <a:lnTo>
                    <a:pt x="191769" y="1151889"/>
                  </a:lnTo>
                  <a:lnTo>
                    <a:pt x="8032750" y="1151889"/>
                  </a:lnTo>
                  <a:lnTo>
                    <a:pt x="8042909" y="1150619"/>
                  </a:lnTo>
                  <a:close/>
                </a:path>
                <a:path w="8224520" h="1151890">
                  <a:moveTo>
                    <a:pt x="8042909" y="0"/>
                  </a:moveTo>
                  <a:lnTo>
                    <a:pt x="181609" y="0"/>
                  </a:lnTo>
                  <a:lnTo>
                    <a:pt x="171450" y="1269"/>
                  </a:lnTo>
                  <a:lnTo>
                    <a:pt x="162559" y="2539"/>
                  </a:lnTo>
                  <a:lnTo>
                    <a:pt x="152400" y="3809"/>
                  </a:lnTo>
                  <a:lnTo>
                    <a:pt x="132079" y="8889"/>
                  </a:lnTo>
                  <a:lnTo>
                    <a:pt x="105409" y="20319"/>
                  </a:lnTo>
                  <a:lnTo>
                    <a:pt x="87629" y="30479"/>
                  </a:lnTo>
                  <a:lnTo>
                    <a:pt x="78739" y="36829"/>
                  </a:lnTo>
                  <a:lnTo>
                    <a:pt x="71119" y="41909"/>
                  </a:lnTo>
                  <a:lnTo>
                    <a:pt x="63500" y="49529"/>
                  </a:lnTo>
                  <a:lnTo>
                    <a:pt x="55879" y="55879"/>
                  </a:lnTo>
                  <a:lnTo>
                    <a:pt x="36829" y="78739"/>
                  </a:lnTo>
                  <a:lnTo>
                    <a:pt x="31750" y="87629"/>
                  </a:lnTo>
                  <a:lnTo>
                    <a:pt x="25400" y="95250"/>
                  </a:lnTo>
                  <a:lnTo>
                    <a:pt x="21589" y="104139"/>
                  </a:lnTo>
                  <a:lnTo>
                    <a:pt x="16509" y="113029"/>
                  </a:lnTo>
                  <a:lnTo>
                    <a:pt x="12700" y="123189"/>
                  </a:lnTo>
                  <a:lnTo>
                    <a:pt x="10159" y="132079"/>
                  </a:lnTo>
                  <a:lnTo>
                    <a:pt x="6350" y="142239"/>
                  </a:lnTo>
                  <a:lnTo>
                    <a:pt x="5079" y="151129"/>
                  </a:lnTo>
                  <a:lnTo>
                    <a:pt x="2539" y="161289"/>
                  </a:lnTo>
                  <a:lnTo>
                    <a:pt x="0" y="181609"/>
                  </a:lnTo>
                  <a:lnTo>
                    <a:pt x="0" y="970279"/>
                  </a:lnTo>
                  <a:lnTo>
                    <a:pt x="2539" y="990599"/>
                  </a:lnTo>
                  <a:lnTo>
                    <a:pt x="5079" y="999489"/>
                  </a:lnTo>
                  <a:lnTo>
                    <a:pt x="6350" y="1009649"/>
                  </a:lnTo>
                  <a:lnTo>
                    <a:pt x="10159" y="1018539"/>
                  </a:lnTo>
                  <a:lnTo>
                    <a:pt x="12700" y="1028699"/>
                  </a:lnTo>
                  <a:lnTo>
                    <a:pt x="16509" y="1037589"/>
                  </a:lnTo>
                  <a:lnTo>
                    <a:pt x="21589" y="1047749"/>
                  </a:lnTo>
                  <a:lnTo>
                    <a:pt x="26669" y="1055369"/>
                  </a:lnTo>
                  <a:lnTo>
                    <a:pt x="36829" y="1073149"/>
                  </a:lnTo>
                  <a:lnTo>
                    <a:pt x="55879" y="1096009"/>
                  </a:lnTo>
                  <a:lnTo>
                    <a:pt x="78739" y="1115059"/>
                  </a:lnTo>
                  <a:lnTo>
                    <a:pt x="87629" y="1120139"/>
                  </a:lnTo>
                  <a:lnTo>
                    <a:pt x="96519" y="1126489"/>
                  </a:lnTo>
                  <a:lnTo>
                    <a:pt x="105409" y="1130299"/>
                  </a:lnTo>
                  <a:lnTo>
                    <a:pt x="114300" y="1135379"/>
                  </a:lnTo>
                  <a:lnTo>
                    <a:pt x="123189" y="1139189"/>
                  </a:lnTo>
                  <a:lnTo>
                    <a:pt x="132079" y="1141729"/>
                  </a:lnTo>
                  <a:lnTo>
                    <a:pt x="142239" y="1145539"/>
                  </a:lnTo>
                  <a:lnTo>
                    <a:pt x="152400" y="1146809"/>
                  </a:lnTo>
                  <a:lnTo>
                    <a:pt x="162559" y="1149349"/>
                  </a:lnTo>
                  <a:lnTo>
                    <a:pt x="171450" y="1150619"/>
                  </a:lnTo>
                  <a:lnTo>
                    <a:pt x="8053069" y="1150619"/>
                  </a:lnTo>
                  <a:lnTo>
                    <a:pt x="8063230" y="1149349"/>
                  </a:lnTo>
                  <a:lnTo>
                    <a:pt x="8073389" y="1146809"/>
                  </a:lnTo>
                  <a:lnTo>
                    <a:pt x="8082280" y="1145539"/>
                  </a:lnTo>
                  <a:lnTo>
                    <a:pt x="8092439" y="1141729"/>
                  </a:lnTo>
                  <a:lnTo>
                    <a:pt x="8102600" y="1139189"/>
                  </a:lnTo>
                  <a:lnTo>
                    <a:pt x="8111489" y="1135379"/>
                  </a:lnTo>
                  <a:lnTo>
                    <a:pt x="8145780" y="1115059"/>
                  </a:lnTo>
                  <a:lnTo>
                    <a:pt x="8181339" y="1080769"/>
                  </a:lnTo>
                  <a:lnTo>
                    <a:pt x="8187689" y="1071879"/>
                  </a:lnTo>
                  <a:lnTo>
                    <a:pt x="8194039" y="1064259"/>
                  </a:lnTo>
                  <a:lnTo>
                    <a:pt x="8211819" y="1028699"/>
                  </a:lnTo>
                  <a:lnTo>
                    <a:pt x="8221980" y="989329"/>
                  </a:lnTo>
                  <a:lnTo>
                    <a:pt x="8223250" y="980439"/>
                  </a:lnTo>
                  <a:lnTo>
                    <a:pt x="8224519" y="970279"/>
                  </a:lnTo>
                  <a:lnTo>
                    <a:pt x="8224519" y="181609"/>
                  </a:lnTo>
                  <a:lnTo>
                    <a:pt x="8220709" y="151129"/>
                  </a:lnTo>
                  <a:lnTo>
                    <a:pt x="8218169" y="142239"/>
                  </a:lnTo>
                  <a:lnTo>
                    <a:pt x="8215630" y="132079"/>
                  </a:lnTo>
                  <a:lnTo>
                    <a:pt x="8211819" y="123189"/>
                  </a:lnTo>
                  <a:lnTo>
                    <a:pt x="8208009" y="113029"/>
                  </a:lnTo>
                  <a:lnTo>
                    <a:pt x="8204200" y="104139"/>
                  </a:lnTo>
                  <a:lnTo>
                    <a:pt x="8168639" y="55879"/>
                  </a:lnTo>
                  <a:lnTo>
                    <a:pt x="8161019" y="49529"/>
                  </a:lnTo>
                  <a:lnTo>
                    <a:pt x="8153400" y="41909"/>
                  </a:lnTo>
                  <a:lnTo>
                    <a:pt x="8145780" y="36829"/>
                  </a:lnTo>
                  <a:lnTo>
                    <a:pt x="8136889" y="30479"/>
                  </a:lnTo>
                  <a:lnTo>
                    <a:pt x="8129269" y="25400"/>
                  </a:lnTo>
                  <a:lnTo>
                    <a:pt x="8120380" y="20319"/>
                  </a:lnTo>
                  <a:lnTo>
                    <a:pt x="8111489" y="16509"/>
                  </a:lnTo>
                  <a:lnTo>
                    <a:pt x="8101330" y="12700"/>
                  </a:lnTo>
                  <a:lnTo>
                    <a:pt x="8092439" y="8889"/>
                  </a:lnTo>
                  <a:lnTo>
                    <a:pt x="8082280" y="6350"/>
                  </a:lnTo>
                  <a:lnTo>
                    <a:pt x="8073389" y="3809"/>
                  </a:lnTo>
                  <a:lnTo>
                    <a:pt x="8042909" y="0"/>
                  </a:lnTo>
                  <a:close/>
                </a:path>
              </a:pathLst>
            </a:custGeom>
            <a:solidFill>
              <a:srgbClr val="009933"/>
            </a:solidFill>
          </p:spPr>
          <p:txBody>
            <a:bodyPr wrap="square" lIns="0" tIns="0" rIns="0" bIns="0" rtlCol="0"/>
            <a:lstStyle/>
            <a:p/>
          </p:txBody>
        </p:sp>
        <p:sp>
          <p:nvSpPr>
            <p:cNvPr id="4" name="object 4"/>
            <p:cNvSpPr/>
            <p:nvPr/>
          </p:nvSpPr>
          <p:spPr>
            <a:xfrm>
              <a:off x="504190" y="72390"/>
              <a:ext cx="8224520" cy="1151890"/>
            </a:xfrm>
            <a:custGeom>
              <a:avLst/>
              <a:gdLst/>
              <a:ahLst/>
              <a:cxnLst/>
              <a:rect l="l" t="t" r="r" b="b"/>
              <a:pathLst>
                <a:path w="8224520" h="1151890">
                  <a:moveTo>
                    <a:pt x="0" y="191769"/>
                  </a:moveTo>
                  <a:lnTo>
                    <a:pt x="0" y="181609"/>
                  </a:lnTo>
                  <a:lnTo>
                    <a:pt x="1269" y="171450"/>
                  </a:lnTo>
                  <a:lnTo>
                    <a:pt x="2539" y="161289"/>
                  </a:lnTo>
                  <a:lnTo>
                    <a:pt x="5079" y="151129"/>
                  </a:lnTo>
                  <a:lnTo>
                    <a:pt x="6350" y="142239"/>
                  </a:lnTo>
                  <a:lnTo>
                    <a:pt x="10159" y="132079"/>
                  </a:lnTo>
                  <a:lnTo>
                    <a:pt x="12700" y="123189"/>
                  </a:lnTo>
                  <a:lnTo>
                    <a:pt x="16509" y="113029"/>
                  </a:lnTo>
                  <a:lnTo>
                    <a:pt x="21589" y="104139"/>
                  </a:lnTo>
                  <a:lnTo>
                    <a:pt x="25400" y="95250"/>
                  </a:lnTo>
                  <a:lnTo>
                    <a:pt x="31750" y="87629"/>
                  </a:lnTo>
                  <a:lnTo>
                    <a:pt x="36829" y="78739"/>
                  </a:lnTo>
                  <a:lnTo>
                    <a:pt x="43179" y="71119"/>
                  </a:lnTo>
                  <a:lnTo>
                    <a:pt x="49529" y="63500"/>
                  </a:lnTo>
                  <a:lnTo>
                    <a:pt x="55879" y="55879"/>
                  </a:lnTo>
                  <a:lnTo>
                    <a:pt x="63500" y="49529"/>
                  </a:lnTo>
                  <a:lnTo>
                    <a:pt x="71119" y="41909"/>
                  </a:lnTo>
                  <a:lnTo>
                    <a:pt x="78739" y="36829"/>
                  </a:lnTo>
                  <a:lnTo>
                    <a:pt x="87629" y="30479"/>
                  </a:lnTo>
                  <a:lnTo>
                    <a:pt x="96519" y="25400"/>
                  </a:lnTo>
                  <a:lnTo>
                    <a:pt x="105409" y="20319"/>
                  </a:lnTo>
                  <a:lnTo>
                    <a:pt x="114300" y="16509"/>
                  </a:lnTo>
                  <a:lnTo>
                    <a:pt x="123189" y="12700"/>
                  </a:lnTo>
                  <a:lnTo>
                    <a:pt x="132079" y="8889"/>
                  </a:lnTo>
                  <a:lnTo>
                    <a:pt x="142239" y="6350"/>
                  </a:lnTo>
                  <a:lnTo>
                    <a:pt x="152400" y="3809"/>
                  </a:lnTo>
                  <a:lnTo>
                    <a:pt x="162559" y="2539"/>
                  </a:lnTo>
                  <a:lnTo>
                    <a:pt x="171450" y="1269"/>
                  </a:lnTo>
                  <a:lnTo>
                    <a:pt x="181609" y="0"/>
                  </a:lnTo>
                  <a:lnTo>
                    <a:pt x="191769" y="0"/>
                  </a:lnTo>
                  <a:lnTo>
                    <a:pt x="8032750" y="0"/>
                  </a:lnTo>
                  <a:lnTo>
                    <a:pt x="8042909" y="0"/>
                  </a:lnTo>
                  <a:lnTo>
                    <a:pt x="8053069" y="1269"/>
                  </a:lnTo>
                  <a:lnTo>
                    <a:pt x="8063230" y="2539"/>
                  </a:lnTo>
                  <a:lnTo>
                    <a:pt x="8073389" y="3809"/>
                  </a:lnTo>
                  <a:lnTo>
                    <a:pt x="8082280" y="6350"/>
                  </a:lnTo>
                  <a:lnTo>
                    <a:pt x="8092439" y="8889"/>
                  </a:lnTo>
                  <a:lnTo>
                    <a:pt x="8101330" y="12700"/>
                  </a:lnTo>
                  <a:lnTo>
                    <a:pt x="8111489" y="16509"/>
                  </a:lnTo>
                  <a:lnTo>
                    <a:pt x="8120380" y="20319"/>
                  </a:lnTo>
                  <a:lnTo>
                    <a:pt x="8129269" y="25400"/>
                  </a:lnTo>
                  <a:lnTo>
                    <a:pt x="8136889" y="30479"/>
                  </a:lnTo>
                  <a:lnTo>
                    <a:pt x="8145780" y="36829"/>
                  </a:lnTo>
                  <a:lnTo>
                    <a:pt x="8153400" y="41909"/>
                  </a:lnTo>
                  <a:lnTo>
                    <a:pt x="8161019" y="49529"/>
                  </a:lnTo>
                  <a:lnTo>
                    <a:pt x="8168639" y="55879"/>
                  </a:lnTo>
                  <a:lnTo>
                    <a:pt x="8174989" y="63500"/>
                  </a:lnTo>
                  <a:lnTo>
                    <a:pt x="8199119" y="95250"/>
                  </a:lnTo>
                  <a:lnTo>
                    <a:pt x="8211819" y="123189"/>
                  </a:lnTo>
                  <a:lnTo>
                    <a:pt x="8215630" y="132079"/>
                  </a:lnTo>
                  <a:lnTo>
                    <a:pt x="8218169" y="142239"/>
                  </a:lnTo>
                  <a:lnTo>
                    <a:pt x="8220709" y="151129"/>
                  </a:lnTo>
                  <a:lnTo>
                    <a:pt x="8221980" y="161289"/>
                  </a:lnTo>
                  <a:lnTo>
                    <a:pt x="8223250" y="171450"/>
                  </a:lnTo>
                  <a:lnTo>
                    <a:pt x="8224519" y="181609"/>
                  </a:lnTo>
                  <a:lnTo>
                    <a:pt x="8224519" y="191769"/>
                  </a:lnTo>
                  <a:lnTo>
                    <a:pt x="8224519" y="960119"/>
                  </a:lnTo>
                  <a:lnTo>
                    <a:pt x="8224519" y="970279"/>
                  </a:lnTo>
                  <a:lnTo>
                    <a:pt x="8223250" y="980439"/>
                  </a:lnTo>
                  <a:lnTo>
                    <a:pt x="8221980" y="989329"/>
                  </a:lnTo>
                  <a:lnTo>
                    <a:pt x="8220709" y="999489"/>
                  </a:lnTo>
                  <a:lnTo>
                    <a:pt x="8218169" y="1009649"/>
                  </a:lnTo>
                  <a:lnTo>
                    <a:pt x="8215630" y="1018539"/>
                  </a:lnTo>
                  <a:lnTo>
                    <a:pt x="8211819" y="1028699"/>
                  </a:lnTo>
                  <a:lnTo>
                    <a:pt x="8208009" y="1037589"/>
                  </a:lnTo>
                  <a:lnTo>
                    <a:pt x="8204200" y="1046479"/>
                  </a:lnTo>
                  <a:lnTo>
                    <a:pt x="8199119" y="1055369"/>
                  </a:lnTo>
                  <a:lnTo>
                    <a:pt x="8194039" y="1064259"/>
                  </a:lnTo>
                  <a:lnTo>
                    <a:pt x="8187689" y="1071879"/>
                  </a:lnTo>
                  <a:lnTo>
                    <a:pt x="8181339" y="1080769"/>
                  </a:lnTo>
                  <a:lnTo>
                    <a:pt x="8174989" y="1088389"/>
                  </a:lnTo>
                  <a:lnTo>
                    <a:pt x="8168639" y="1096009"/>
                  </a:lnTo>
                  <a:lnTo>
                    <a:pt x="8161019" y="1102359"/>
                  </a:lnTo>
                  <a:lnTo>
                    <a:pt x="8153400" y="1108709"/>
                  </a:lnTo>
                  <a:lnTo>
                    <a:pt x="8145780" y="1115059"/>
                  </a:lnTo>
                  <a:lnTo>
                    <a:pt x="8138159" y="1120139"/>
                  </a:lnTo>
                  <a:lnTo>
                    <a:pt x="8129269" y="1125219"/>
                  </a:lnTo>
                  <a:lnTo>
                    <a:pt x="8120380" y="1130299"/>
                  </a:lnTo>
                  <a:lnTo>
                    <a:pt x="8111489" y="1135379"/>
                  </a:lnTo>
                  <a:lnTo>
                    <a:pt x="8102600" y="1139189"/>
                  </a:lnTo>
                  <a:lnTo>
                    <a:pt x="8092439" y="1141729"/>
                  </a:lnTo>
                  <a:lnTo>
                    <a:pt x="8082280" y="1145539"/>
                  </a:lnTo>
                  <a:lnTo>
                    <a:pt x="8073389" y="1146809"/>
                  </a:lnTo>
                  <a:lnTo>
                    <a:pt x="8063230" y="1149349"/>
                  </a:lnTo>
                  <a:lnTo>
                    <a:pt x="8053069" y="1150619"/>
                  </a:lnTo>
                  <a:lnTo>
                    <a:pt x="8042909" y="1150619"/>
                  </a:lnTo>
                  <a:lnTo>
                    <a:pt x="8032750" y="1151889"/>
                  </a:lnTo>
                  <a:lnTo>
                    <a:pt x="191769" y="1151889"/>
                  </a:lnTo>
                  <a:lnTo>
                    <a:pt x="181609" y="1150619"/>
                  </a:lnTo>
                  <a:lnTo>
                    <a:pt x="171450" y="1150619"/>
                  </a:lnTo>
                  <a:lnTo>
                    <a:pt x="162559" y="1149349"/>
                  </a:lnTo>
                  <a:lnTo>
                    <a:pt x="152400" y="1146809"/>
                  </a:lnTo>
                  <a:lnTo>
                    <a:pt x="142239" y="1145539"/>
                  </a:lnTo>
                  <a:lnTo>
                    <a:pt x="132079" y="1141729"/>
                  </a:lnTo>
                  <a:lnTo>
                    <a:pt x="123189" y="1139189"/>
                  </a:lnTo>
                  <a:lnTo>
                    <a:pt x="114300" y="1135379"/>
                  </a:lnTo>
                  <a:lnTo>
                    <a:pt x="105409" y="1130299"/>
                  </a:lnTo>
                  <a:lnTo>
                    <a:pt x="96519" y="1126489"/>
                  </a:lnTo>
                  <a:lnTo>
                    <a:pt x="87629" y="1120139"/>
                  </a:lnTo>
                  <a:lnTo>
                    <a:pt x="78739" y="1115059"/>
                  </a:lnTo>
                  <a:lnTo>
                    <a:pt x="71119" y="1108709"/>
                  </a:lnTo>
                  <a:lnTo>
                    <a:pt x="63500" y="1102359"/>
                  </a:lnTo>
                  <a:lnTo>
                    <a:pt x="55879" y="1096009"/>
                  </a:lnTo>
                  <a:lnTo>
                    <a:pt x="49529" y="1088389"/>
                  </a:lnTo>
                  <a:lnTo>
                    <a:pt x="43179" y="1080769"/>
                  </a:lnTo>
                  <a:lnTo>
                    <a:pt x="36829" y="1073149"/>
                  </a:lnTo>
                  <a:lnTo>
                    <a:pt x="31750" y="1064259"/>
                  </a:lnTo>
                  <a:lnTo>
                    <a:pt x="26669" y="1055369"/>
                  </a:lnTo>
                  <a:lnTo>
                    <a:pt x="21589" y="1047749"/>
                  </a:lnTo>
                  <a:lnTo>
                    <a:pt x="16509" y="1037589"/>
                  </a:lnTo>
                  <a:lnTo>
                    <a:pt x="12700" y="1028699"/>
                  </a:lnTo>
                  <a:lnTo>
                    <a:pt x="10159" y="1018539"/>
                  </a:lnTo>
                  <a:lnTo>
                    <a:pt x="6350" y="1009649"/>
                  </a:lnTo>
                  <a:lnTo>
                    <a:pt x="5079" y="999489"/>
                  </a:lnTo>
                  <a:lnTo>
                    <a:pt x="2539" y="990599"/>
                  </a:lnTo>
                  <a:lnTo>
                    <a:pt x="1269" y="980439"/>
                  </a:lnTo>
                  <a:lnTo>
                    <a:pt x="0" y="970279"/>
                  </a:lnTo>
                  <a:lnTo>
                    <a:pt x="0" y="960119"/>
                  </a:lnTo>
                  <a:lnTo>
                    <a:pt x="0" y="191769"/>
                  </a:lnTo>
                  <a:close/>
                </a:path>
              </a:pathLst>
            </a:custGeom>
            <a:ln w="25518">
              <a:solidFill>
                <a:srgbClr val="FFFFFF"/>
              </a:solidFill>
            </a:ln>
          </p:spPr>
          <p:txBody>
            <a:bodyPr wrap="square" lIns="0" tIns="0" rIns="0" bIns="0" rtlCol="0"/>
            <a:lstStyle/>
            <a:p/>
          </p:txBody>
        </p:sp>
        <p:sp>
          <p:nvSpPr>
            <p:cNvPr id="5" name="object 5"/>
            <p:cNvSpPr/>
            <p:nvPr/>
          </p:nvSpPr>
          <p:spPr>
            <a:xfrm>
              <a:off x="491426" y="59638"/>
              <a:ext cx="8250555" cy="1177925"/>
            </a:xfrm>
            <a:custGeom>
              <a:avLst/>
              <a:gdLst/>
              <a:ahLst/>
              <a:cxnLst/>
              <a:rect l="l" t="t" r="r" b="b"/>
              <a:pathLst>
                <a:path w="8250555" h="11779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77925">
                  <a:moveTo>
                    <a:pt x="8250034" y="1164640"/>
                  </a:moveTo>
                  <a:lnTo>
                    <a:pt x="8246300" y="1155623"/>
                  </a:lnTo>
                  <a:lnTo>
                    <a:pt x="8237283" y="1151890"/>
                  </a:lnTo>
                  <a:lnTo>
                    <a:pt x="8228254" y="1155623"/>
                  </a:lnTo>
                  <a:lnTo>
                    <a:pt x="8224520" y="1164640"/>
                  </a:lnTo>
                  <a:lnTo>
                    <a:pt x="8228254" y="1173670"/>
                  </a:lnTo>
                  <a:lnTo>
                    <a:pt x="8237283" y="1177404"/>
                  </a:lnTo>
                  <a:lnTo>
                    <a:pt x="8246300" y="1173670"/>
                  </a:lnTo>
                  <a:lnTo>
                    <a:pt x="8250034" y="11646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2120900" y="7620"/>
            <a:ext cx="5377815" cy="635000"/>
          </a:xfrm>
          <a:prstGeom prst="rect">
            <a:avLst/>
          </a:prstGeom>
        </p:spPr>
        <p:txBody>
          <a:bodyPr vert="horz" wrap="square" lIns="0" tIns="12700" rIns="0" bIns="0" rtlCol="0">
            <a:spAutoFit/>
          </a:bodyPr>
          <a:lstStyle/>
          <a:p>
            <a:pPr marL="12700">
              <a:lnSpc>
                <a:spcPct val="100000"/>
              </a:lnSpc>
              <a:spcBef>
                <a:spcPts val="100"/>
              </a:spcBef>
            </a:pPr>
            <a:r>
              <a:rPr sz="4000" b="0" u="none" dirty="0">
                <a:solidFill>
                  <a:srgbClr val="FFFFFF"/>
                </a:solidFill>
                <a:latin typeface="Calibri" panose="020F0502020204030204"/>
                <a:cs typeface="Calibri" panose="020F0502020204030204"/>
              </a:rPr>
              <a:t>1.1</a:t>
            </a:r>
            <a:r>
              <a:rPr sz="4000" b="0" u="none" spc="-85" dirty="0">
                <a:solidFill>
                  <a:srgbClr val="FFFFFF"/>
                </a:solidFill>
                <a:latin typeface="Calibri" panose="020F0502020204030204"/>
                <a:cs typeface="Calibri" panose="020F0502020204030204"/>
              </a:rPr>
              <a:t> </a:t>
            </a:r>
            <a:r>
              <a:rPr sz="4000" b="0" u="none" dirty="0">
                <a:solidFill>
                  <a:srgbClr val="FFFFFF"/>
                </a:solidFill>
                <a:latin typeface="Calibri" panose="020F0502020204030204"/>
                <a:cs typeface="Calibri" panose="020F0502020204030204"/>
              </a:rPr>
              <a:t>Γενικές</a:t>
            </a:r>
            <a:r>
              <a:rPr sz="4000" b="0" u="none" spc="-70" dirty="0">
                <a:solidFill>
                  <a:srgbClr val="FFFFFF"/>
                </a:solidFill>
                <a:latin typeface="Calibri" panose="020F0502020204030204"/>
                <a:cs typeface="Calibri" panose="020F0502020204030204"/>
              </a:rPr>
              <a:t> </a:t>
            </a:r>
            <a:r>
              <a:rPr sz="4000" b="0" u="none" dirty="0">
                <a:solidFill>
                  <a:srgbClr val="FFFFFF"/>
                </a:solidFill>
                <a:latin typeface="Calibri" panose="020F0502020204030204"/>
                <a:cs typeface="Calibri" panose="020F0502020204030204"/>
              </a:rPr>
              <a:t>αρχές</a:t>
            </a:r>
            <a:r>
              <a:rPr sz="4000" b="0" u="none" spc="-65" dirty="0">
                <a:solidFill>
                  <a:srgbClr val="FFFFFF"/>
                </a:solidFill>
                <a:latin typeface="Calibri" panose="020F0502020204030204"/>
                <a:cs typeface="Calibri" panose="020F0502020204030204"/>
              </a:rPr>
              <a:t> </a:t>
            </a:r>
            <a:r>
              <a:rPr sz="4000" b="0" u="none" spc="-10" dirty="0">
                <a:solidFill>
                  <a:srgbClr val="FFFFFF"/>
                </a:solidFill>
                <a:latin typeface="Calibri" panose="020F0502020204030204"/>
                <a:cs typeface="Calibri" panose="020F0502020204030204"/>
              </a:rPr>
              <a:t>έγχυσης</a:t>
            </a:r>
            <a:endParaRPr sz="4000">
              <a:latin typeface="Calibri" panose="020F0502020204030204"/>
              <a:cs typeface="Calibri" panose="020F0502020204030204"/>
            </a:endParaRPr>
          </a:p>
        </p:txBody>
      </p:sp>
      <p:sp>
        <p:nvSpPr>
          <p:cNvPr id="7" name="object 7"/>
          <p:cNvSpPr txBox="1"/>
          <p:nvPr/>
        </p:nvSpPr>
        <p:spPr>
          <a:xfrm>
            <a:off x="222250" y="698384"/>
            <a:ext cx="8448040" cy="5959324"/>
          </a:xfrm>
          <a:prstGeom prst="rect">
            <a:avLst/>
          </a:prstGeom>
        </p:spPr>
        <p:txBody>
          <a:bodyPr vert="horz" wrap="square" lIns="0" tIns="90170" rIns="0" bIns="0" rtlCol="0">
            <a:spAutoFit/>
          </a:bodyPr>
          <a:lstStyle/>
          <a:p>
            <a:pPr marL="118110" algn="ctr">
              <a:lnSpc>
                <a:spcPct val="100000"/>
              </a:lnSpc>
              <a:spcBef>
                <a:spcPts val="710"/>
              </a:spcBef>
            </a:pPr>
            <a:r>
              <a:rPr sz="3200" spc="-10" dirty="0">
                <a:solidFill>
                  <a:srgbClr val="FFFFFF"/>
                </a:solidFill>
                <a:latin typeface="Calibri" panose="020F0502020204030204"/>
                <a:cs typeface="Calibri" panose="020F0502020204030204"/>
              </a:rPr>
              <a:t>Γενικά</a:t>
            </a:r>
            <a:endParaRPr sz="3200">
              <a:latin typeface="Calibri" panose="020F0502020204030204"/>
              <a:cs typeface="Calibri" panose="020F0502020204030204"/>
            </a:endParaRPr>
          </a:p>
          <a:p>
            <a:pPr marL="12700" marR="5080" indent="77470">
              <a:lnSpc>
                <a:spcPct val="100000"/>
              </a:lnSpc>
              <a:spcBef>
                <a:spcPts val="420"/>
              </a:spcBef>
            </a:pPr>
            <a:r>
              <a:rPr sz="2200" b="1" dirty="0">
                <a:solidFill>
                  <a:srgbClr val="3333FF"/>
                </a:solidFill>
                <a:latin typeface="Arial" panose="020B0604020202020204"/>
                <a:cs typeface="Arial" panose="020B0604020202020204"/>
              </a:rPr>
              <a:t>ΣΤΟΥΣ</a:t>
            </a:r>
            <a:r>
              <a:rPr sz="2200" b="1" spc="-60"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ΠΕΤΡΕΛΑΙΟΚΙΝΗΤΗΡΕΣ</a:t>
            </a:r>
            <a:r>
              <a:rPr sz="2200" b="1" spc="-60"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Η</a:t>
            </a:r>
            <a:r>
              <a:rPr sz="2200" b="1" spc="-60"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ΕΓΧΥΣΗ</a:t>
            </a:r>
            <a:r>
              <a:rPr sz="2200" b="1" spc="-60"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ΞΕΚΙΝΑ</a:t>
            </a:r>
            <a:r>
              <a:rPr sz="2200" b="1" spc="-140" dirty="0">
                <a:solidFill>
                  <a:srgbClr val="3333FF"/>
                </a:solidFill>
                <a:latin typeface="Arial" panose="020B0604020202020204"/>
                <a:cs typeface="Arial" panose="020B0604020202020204"/>
              </a:rPr>
              <a:t> </a:t>
            </a:r>
            <a:r>
              <a:rPr sz="2200" b="1">
                <a:solidFill>
                  <a:srgbClr val="3333FF"/>
                </a:solidFill>
                <a:latin typeface="Arial" panose="020B0604020202020204"/>
                <a:cs typeface="Arial" panose="020B0604020202020204"/>
              </a:rPr>
              <a:t>ΛΙΓΕΣ</a:t>
            </a:r>
            <a:r>
              <a:rPr sz="2200" b="1" spc="-55">
                <a:solidFill>
                  <a:srgbClr val="3333FF"/>
                </a:solidFill>
                <a:latin typeface="Arial" panose="020B0604020202020204"/>
                <a:cs typeface="Arial" panose="020B0604020202020204"/>
              </a:rPr>
              <a:t> </a:t>
            </a:r>
            <a:r>
              <a:rPr lang="el-GR" sz="2200" b="1" spc="-55" dirty="0" smtClean="0">
                <a:solidFill>
                  <a:srgbClr val="3333FF"/>
                </a:solidFill>
                <a:latin typeface="Arial" panose="020B0604020202020204"/>
                <a:cs typeface="Arial" panose="020B0604020202020204"/>
              </a:rPr>
              <a:t>ΜΟΙΡΕΣ </a:t>
            </a:r>
            <a:r>
              <a:rPr sz="2200" b="1" spc="-20" smtClean="0">
                <a:solidFill>
                  <a:srgbClr val="3333FF"/>
                </a:solidFill>
                <a:latin typeface="Arial" panose="020B0604020202020204"/>
                <a:cs typeface="Arial" panose="020B0604020202020204"/>
              </a:rPr>
              <a:t>ΠΡΙΝ </a:t>
            </a:r>
            <a:r>
              <a:rPr sz="2200" b="1" dirty="0">
                <a:solidFill>
                  <a:srgbClr val="3333FF"/>
                </a:solidFill>
                <a:latin typeface="Arial" panose="020B0604020202020204"/>
                <a:cs typeface="Arial" panose="020B0604020202020204"/>
              </a:rPr>
              <a:t>ΤΟ</a:t>
            </a:r>
            <a:r>
              <a:rPr sz="2200" b="1" spc="-95" dirty="0">
                <a:solidFill>
                  <a:srgbClr val="3333FF"/>
                </a:solidFill>
                <a:latin typeface="Arial" panose="020B0604020202020204"/>
                <a:cs typeface="Arial" panose="020B0604020202020204"/>
              </a:rPr>
              <a:t> </a:t>
            </a:r>
            <a:r>
              <a:rPr sz="2200" b="1" spc="-10" dirty="0">
                <a:solidFill>
                  <a:srgbClr val="3333FF"/>
                </a:solidFill>
                <a:latin typeface="Arial" panose="020B0604020202020204"/>
                <a:cs typeface="Arial" panose="020B0604020202020204"/>
              </a:rPr>
              <a:t>ΕΜΒΟΛΟ</a:t>
            </a:r>
            <a:r>
              <a:rPr sz="2200" b="1" spc="-75"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ΦΘΑΣΕΙ</a:t>
            </a:r>
            <a:r>
              <a:rPr sz="2200" b="1" spc="-80" dirty="0">
                <a:solidFill>
                  <a:srgbClr val="3333FF"/>
                </a:solidFill>
                <a:latin typeface="Arial" panose="020B0604020202020204"/>
                <a:cs typeface="Arial" panose="020B0604020202020204"/>
              </a:rPr>
              <a:t> </a:t>
            </a:r>
            <a:r>
              <a:rPr sz="2200" b="1" dirty="0">
                <a:solidFill>
                  <a:srgbClr val="3333FF"/>
                </a:solidFill>
                <a:latin typeface="Arial" panose="020B0604020202020204"/>
                <a:cs typeface="Arial" panose="020B0604020202020204"/>
              </a:rPr>
              <a:t>ΣΤΟ</a:t>
            </a:r>
            <a:r>
              <a:rPr sz="2200" b="1" spc="-150" dirty="0">
                <a:solidFill>
                  <a:srgbClr val="3333FF"/>
                </a:solidFill>
                <a:latin typeface="Arial" panose="020B0604020202020204"/>
                <a:cs typeface="Arial" panose="020B0604020202020204"/>
              </a:rPr>
              <a:t> </a:t>
            </a:r>
            <a:r>
              <a:rPr sz="2200" b="1" spc="-10">
                <a:solidFill>
                  <a:srgbClr val="3333FF"/>
                </a:solidFill>
                <a:latin typeface="Arial" panose="020B0604020202020204"/>
                <a:cs typeface="Arial" panose="020B0604020202020204"/>
              </a:rPr>
              <a:t>Α.Ν.Σ</a:t>
            </a:r>
            <a:r>
              <a:rPr sz="2200" b="1" spc="-10" smtClean="0">
                <a:solidFill>
                  <a:srgbClr val="3333FF"/>
                </a:solidFill>
                <a:latin typeface="Arial" panose="020B0604020202020204"/>
                <a:cs typeface="Arial" panose="020B0604020202020204"/>
              </a:rPr>
              <a:t>.</a:t>
            </a:r>
            <a:r>
              <a:rPr lang="el-GR" sz="2200" b="1" spc="-10" dirty="0" smtClean="0">
                <a:solidFill>
                  <a:srgbClr val="3333FF"/>
                </a:solidFill>
                <a:latin typeface="Arial" panose="020B0604020202020204"/>
                <a:cs typeface="Arial" panose="020B0604020202020204"/>
              </a:rPr>
              <a:t> (20-5 ΜΟΙΡΕΣ).</a:t>
            </a:r>
            <a:endParaRPr sz="2200">
              <a:latin typeface="Arial" panose="020B0604020202020204"/>
              <a:cs typeface="Arial" panose="020B0604020202020204"/>
            </a:endParaRPr>
          </a:p>
          <a:p>
            <a:pPr>
              <a:lnSpc>
                <a:spcPct val="100000"/>
              </a:lnSpc>
              <a:spcBef>
                <a:spcPts val="35"/>
              </a:spcBef>
            </a:pPr>
            <a:endParaRPr sz="3300">
              <a:latin typeface="Arial" panose="020B0604020202020204"/>
              <a:cs typeface="Arial" panose="020B0604020202020204"/>
            </a:endParaRPr>
          </a:p>
          <a:p>
            <a:pPr marL="12700" marR="427355" indent="77470">
              <a:lnSpc>
                <a:spcPct val="100000"/>
              </a:lnSpc>
            </a:pPr>
            <a:r>
              <a:rPr sz="2200" b="1" dirty="0">
                <a:latin typeface="Arial" panose="020B0604020202020204"/>
                <a:cs typeface="Arial" panose="020B0604020202020204"/>
              </a:rPr>
              <a:t>ΓΙΑ</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35" dirty="0">
                <a:latin typeface="Arial" panose="020B0604020202020204"/>
                <a:cs typeface="Arial" panose="020B0604020202020204"/>
              </a:rPr>
              <a:t> </a:t>
            </a:r>
            <a:r>
              <a:rPr sz="2200" b="1" dirty="0">
                <a:latin typeface="Arial" panose="020B0604020202020204"/>
                <a:cs typeface="Arial" panose="020B0604020202020204"/>
              </a:rPr>
              <a:t>ΕΠΙΤΕΥΧΘΕΙ</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40" dirty="0">
                <a:latin typeface="Arial" panose="020B0604020202020204"/>
                <a:cs typeface="Arial" panose="020B0604020202020204"/>
              </a:rPr>
              <a:t> </a:t>
            </a:r>
            <a:r>
              <a:rPr sz="2200" b="1" dirty="0">
                <a:latin typeface="Arial" panose="020B0604020202020204"/>
                <a:cs typeface="Arial" panose="020B0604020202020204"/>
              </a:rPr>
              <a:t>ΣΩΣΤΗ</a:t>
            </a:r>
            <a:r>
              <a:rPr sz="2200" b="1" spc="-120" dirty="0">
                <a:latin typeface="Arial" panose="020B0604020202020204"/>
                <a:cs typeface="Arial" panose="020B0604020202020204"/>
              </a:rPr>
              <a:t> </a:t>
            </a:r>
            <a:r>
              <a:rPr sz="2200" b="1" dirty="0">
                <a:latin typeface="Arial" panose="020B0604020202020204"/>
                <a:cs typeface="Arial" panose="020B0604020202020204"/>
              </a:rPr>
              <a:t>ΑΝΑΜΕΙΞΗ</a:t>
            </a:r>
            <a:r>
              <a:rPr sz="2200" b="1" spc="-45" dirty="0">
                <a:latin typeface="Arial" panose="020B0604020202020204"/>
                <a:cs typeface="Arial" panose="020B0604020202020204"/>
              </a:rPr>
              <a:t> </a:t>
            </a:r>
            <a:r>
              <a:rPr sz="2200" b="1" spc="-30" dirty="0">
                <a:latin typeface="Arial" panose="020B0604020202020204"/>
                <a:cs typeface="Arial" panose="020B0604020202020204"/>
              </a:rPr>
              <a:t>ΤΟΥ</a:t>
            </a:r>
            <a:r>
              <a:rPr sz="2200" b="1" spc="-114" dirty="0">
                <a:latin typeface="Arial" panose="020B0604020202020204"/>
                <a:cs typeface="Arial" panose="020B0604020202020204"/>
              </a:rPr>
              <a:t> </a:t>
            </a:r>
            <a:r>
              <a:rPr sz="2200" b="1" spc="-20" dirty="0">
                <a:latin typeface="Arial" panose="020B0604020202020204"/>
                <a:cs typeface="Arial" panose="020B0604020202020204"/>
              </a:rPr>
              <a:t>ΑΕΡΑ</a:t>
            </a:r>
            <a:r>
              <a:rPr sz="2200" b="1" spc="-35" dirty="0">
                <a:latin typeface="Arial" panose="020B0604020202020204"/>
                <a:cs typeface="Arial" panose="020B0604020202020204"/>
              </a:rPr>
              <a:t> </a:t>
            </a:r>
            <a:r>
              <a:rPr sz="2200" b="1" dirty="0">
                <a:latin typeface="Arial" panose="020B0604020202020204"/>
                <a:cs typeface="Arial" panose="020B0604020202020204"/>
              </a:rPr>
              <a:t>ΜΕ</a:t>
            </a:r>
            <a:r>
              <a:rPr sz="2200" b="1" spc="-35" dirty="0">
                <a:latin typeface="Arial" panose="020B0604020202020204"/>
                <a:cs typeface="Arial" panose="020B0604020202020204"/>
              </a:rPr>
              <a:t> </a:t>
            </a:r>
            <a:r>
              <a:rPr sz="2200" b="1" spc="-25" dirty="0">
                <a:latin typeface="Arial" panose="020B0604020202020204"/>
                <a:cs typeface="Arial" panose="020B0604020202020204"/>
              </a:rPr>
              <a:t>ΤΟ </a:t>
            </a:r>
            <a:r>
              <a:rPr sz="2200" b="1" spc="-20" dirty="0">
                <a:latin typeface="Arial" panose="020B0604020202020204"/>
                <a:cs typeface="Arial" panose="020B0604020202020204"/>
              </a:rPr>
              <a:t>ΚΑΥΣΙΜΟ,</a:t>
            </a:r>
            <a:r>
              <a:rPr sz="2200" b="1" spc="-70" dirty="0">
                <a:latin typeface="Arial" panose="020B0604020202020204"/>
                <a:cs typeface="Arial" panose="020B0604020202020204"/>
              </a:rPr>
              <a:t> </a:t>
            </a:r>
            <a:r>
              <a:rPr sz="2200" b="1" dirty="0">
                <a:latin typeface="Arial" panose="020B0604020202020204"/>
                <a:cs typeface="Arial" panose="020B0604020202020204"/>
              </a:rPr>
              <a:t>ΤΟ</a:t>
            </a:r>
            <a:r>
              <a:rPr sz="2200" b="1" spc="-75" dirty="0">
                <a:latin typeface="Arial" panose="020B0604020202020204"/>
                <a:cs typeface="Arial" panose="020B0604020202020204"/>
              </a:rPr>
              <a:t> </a:t>
            </a:r>
            <a:r>
              <a:rPr sz="2200" b="1" spc="-20" dirty="0">
                <a:latin typeface="Arial" panose="020B0604020202020204"/>
                <a:cs typeface="Arial" panose="020B0604020202020204"/>
              </a:rPr>
              <a:t>ΚΑΥΣΙΜΟ</a:t>
            </a:r>
            <a:r>
              <a:rPr sz="2200" b="1" spc="-75" dirty="0">
                <a:latin typeface="Arial" panose="020B0604020202020204"/>
                <a:cs typeface="Arial" panose="020B0604020202020204"/>
              </a:rPr>
              <a:t> ΚΑΤΑ</a:t>
            </a:r>
            <a:r>
              <a:rPr sz="2200" b="1" spc="-80" dirty="0">
                <a:latin typeface="Arial" panose="020B0604020202020204"/>
                <a:cs typeface="Arial" panose="020B0604020202020204"/>
              </a:rPr>
              <a:t> </a:t>
            </a:r>
            <a:r>
              <a:rPr sz="2200" b="1" dirty="0">
                <a:latin typeface="Arial" panose="020B0604020202020204"/>
                <a:cs typeface="Arial" panose="020B0604020202020204"/>
              </a:rPr>
              <a:t>ΤΗΝ</a:t>
            </a:r>
            <a:r>
              <a:rPr sz="2200" b="1" spc="-65" dirty="0">
                <a:latin typeface="Arial" panose="020B0604020202020204"/>
                <a:cs typeface="Arial" panose="020B0604020202020204"/>
              </a:rPr>
              <a:t> </a:t>
            </a:r>
            <a:r>
              <a:rPr sz="2200" b="1" dirty="0">
                <a:latin typeface="Arial" panose="020B0604020202020204"/>
                <a:cs typeface="Arial" panose="020B0604020202020204"/>
              </a:rPr>
              <a:t>ΕΓΧΥΣΗ</a:t>
            </a:r>
            <a:r>
              <a:rPr sz="2200" b="1" spc="-75" dirty="0">
                <a:latin typeface="Arial" panose="020B0604020202020204"/>
                <a:cs typeface="Arial" panose="020B0604020202020204"/>
              </a:rPr>
              <a:t> </a:t>
            </a:r>
            <a:r>
              <a:rPr sz="2200" b="1" dirty="0">
                <a:latin typeface="Arial" panose="020B0604020202020204"/>
                <a:cs typeface="Arial" panose="020B0604020202020204"/>
              </a:rPr>
              <a:t>ΤΟΥ</a:t>
            </a:r>
            <a:r>
              <a:rPr sz="2200" b="1" spc="-70" dirty="0">
                <a:latin typeface="Arial" panose="020B0604020202020204"/>
                <a:cs typeface="Arial" panose="020B0604020202020204"/>
              </a:rPr>
              <a:t> </a:t>
            </a:r>
            <a:r>
              <a:rPr sz="2200" b="1" spc="-10" dirty="0">
                <a:latin typeface="Arial" panose="020B0604020202020204"/>
                <a:cs typeface="Arial" panose="020B0604020202020204"/>
              </a:rPr>
              <a:t>ΠΡΕΠΕΙ:</a:t>
            </a:r>
            <a:endParaRPr sz="2200">
              <a:latin typeface="Arial" panose="020B0604020202020204"/>
              <a:cs typeface="Arial" panose="020B0604020202020204"/>
            </a:endParaRPr>
          </a:p>
          <a:p>
            <a:pPr>
              <a:lnSpc>
                <a:spcPct val="100000"/>
              </a:lnSpc>
              <a:spcBef>
                <a:spcPts val="45"/>
              </a:spcBef>
            </a:pPr>
            <a:endParaRPr sz="3300">
              <a:latin typeface="Arial" panose="020B0604020202020204"/>
              <a:cs typeface="Arial" panose="020B0604020202020204"/>
            </a:endParaRPr>
          </a:p>
          <a:p>
            <a:pPr marL="469900" indent="-457200">
              <a:lnSpc>
                <a:spcPct val="100000"/>
              </a:lnSpc>
              <a:buClr>
                <a:srgbClr val="FF0000"/>
              </a:buClr>
              <a:buAutoNum type="arabicParenR"/>
              <a:tabLst>
                <a:tab pos="469265" algn="l"/>
                <a:tab pos="469900" algn="l"/>
              </a:tabLst>
            </a:pPr>
            <a:r>
              <a:rPr sz="2200" b="1" dirty="0">
                <a:latin typeface="Arial" panose="020B0604020202020204"/>
                <a:cs typeface="Arial" panose="020B0604020202020204"/>
              </a:rPr>
              <a:t>ΝΑ</a:t>
            </a:r>
            <a:r>
              <a:rPr sz="2200" b="1" spc="-165" dirty="0">
                <a:latin typeface="Arial" panose="020B0604020202020204"/>
                <a:cs typeface="Arial" panose="020B0604020202020204"/>
              </a:rPr>
              <a:t> </a:t>
            </a:r>
            <a:r>
              <a:rPr sz="2200" b="1" spc="-10">
                <a:latin typeface="Arial" panose="020B0604020202020204"/>
                <a:cs typeface="Arial" panose="020B0604020202020204"/>
              </a:rPr>
              <a:t>ΔΙΕΙΣΔΥΣΕΙ</a:t>
            </a:r>
            <a:r>
              <a:rPr sz="2200" b="1" spc="-85">
                <a:latin typeface="Arial" panose="020B0604020202020204"/>
                <a:cs typeface="Arial" panose="020B0604020202020204"/>
              </a:rPr>
              <a:t> </a:t>
            </a:r>
            <a:r>
              <a:rPr lang="el-GR" sz="2200" b="1" spc="-85" dirty="0" smtClean="0">
                <a:latin typeface="Arial" panose="020B0604020202020204"/>
                <a:cs typeface="Arial" panose="020B0604020202020204"/>
              </a:rPr>
              <a:t>ΜΕΣΑ</a:t>
            </a:r>
            <a:r>
              <a:rPr sz="2200" b="1" spc="-75" smtClean="0">
                <a:latin typeface="Arial" panose="020B0604020202020204"/>
                <a:cs typeface="Arial" panose="020B0604020202020204"/>
              </a:rPr>
              <a:t> </a:t>
            </a:r>
            <a:r>
              <a:rPr lang="el-GR" sz="2200" b="1" spc="-75" dirty="0" smtClean="0">
                <a:latin typeface="Arial" panose="020B0604020202020204"/>
                <a:cs typeface="Arial" panose="020B0604020202020204"/>
              </a:rPr>
              <a:t>Σ</a:t>
            </a:r>
            <a:r>
              <a:rPr sz="2200" b="1" smtClean="0">
                <a:latin typeface="Arial" panose="020B0604020202020204"/>
                <a:cs typeface="Arial" panose="020B0604020202020204"/>
              </a:rPr>
              <a:t>ΤΟ</a:t>
            </a:r>
            <a:r>
              <a:rPr lang="el-GR" sz="2200" b="1" dirty="0" smtClean="0">
                <a:latin typeface="Arial" panose="020B0604020202020204"/>
                <a:cs typeface="Arial" panose="020B0604020202020204"/>
              </a:rPr>
              <a:t>Ν</a:t>
            </a:r>
            <a:r>
              <a:rPr sz="2200" b="1" spc="-75" smtClean="0">
                <a:latin typeface="Arial" panose="020B0604020202020204"/>
                <a:cs typeface="Arial" panose="020B0604020202020204"/>
              </a:rPr>
              <a:t> </a:t>
            </a:r>
            <a:r>
              <a:rPr sz="2200" b="1" spc="-10" smtClean="0">
                <a:latin typeface="Arial" panose="020B0604020202020204"/>
                <a:cs typeface="Arial" panose="020B0604020202020204"/>
              </a:rPr>
              <a:t>ΣΥΜΠΙΕΣΜΕΝΟ</a:t>
            </a:r>
            <a:r>
              <a:rPr lang="el-GR" sz="2200" b="1" spc="-10" dirty="0" smtClean="0">
                <a:latin typeface="Arial" panose="020B0604020202020204"/>
                <a:cs typeface="Arial" panose="020B0604020202020204"/>
              </a:rPr>
              <a:t> </a:t>
            </a:r>
            <a:r>
              <a:rPr sz="2200" b="1" spc="-140" smtClean="0">
                <a:latin typeface="Arial" panose="020B0604020202020204"/>
                <a:cs typeface="Arial" panose="020B0604020202020204"/>
              </a:rPr>
              <a:t> </a:t>
            </a:r>
            <a:r>
              <a:rPr sz="2200" b="1" spc="-10" dirty="0">
                <a:latin typeface="Arial" panose="020B0604020202020204"/>
                <a:cs typeface="Arial" panose="020B0604020202020204"/>
              </a:rPr>
              <a:t>ΑΕΡΑ.</a:t>
            </a:r>
            <a:endParaRPr sz="2200">
              <a:latin typeface="Arial" panose="020B0604020202020204"/>
              <a:cs typeface="Arial" panose="020B0604020202020204"/>
            </a:endParaRPr>
          </a:p>
          <a:p>
            <a:pPr marL="469900" marR="201295" indent="-457200">
              <a:lnSpc>
                <a:spcPct val="100000"/>
              </a:lnSpc>
              <a:spcBef>
                <a:spcPts val="480"/>
              </a:spcBef>
              <a:buClr>
                <a:srgbClr val="FF0000"/>
              </a:buClr>
              <a:buAutoNum type="arabicParenR"/>
              <a:tabLst>
                <a:tab pos="469265" algn="l"/>
                <a:tab pos="469900" algn="l"/>
              </a:tabLst>
            </a:pPr>
            <a:r>
              <a:rPr sz="2200" b="1" dirty="0">
                <a:latin typeface="Arial" panose="020B0604020202020204"/>
                <a:cs typeface="Arial" panose="020B0604020202020204"/>
              </a:rPr>
              <a:t>ΝΑ</a:t>
            </a:r>
            <a:r>
              <a:rPr sz="2200" b="1" spc="-145" dirty="0">
                <a:latin typeface="Arial" panose="020B0604020202020204"/>
                <a:cs typeface="Arial" panose="020B0604020202020204"/>
              </a:rPr>
              <a:t> </a:t>
            </a:r>
            <a:r>
              <a:rPr sz="2200" b="1" dirty="0">
                <a:latin typeface="Arial" panose="020B0604020202020204"/>
                <a:cs typeface="Arial" panose="020B0604020202020204"/>
              </a:rPr>
              <a:t>ΔΙΑΣΠΑΣΤΕΙ</a:t>
            </a:r>
            <a:r>
              <a:rPr sz="2200" b="1" spc="-50" dirty="0">
                <a:latin typeface="Arial" panose="020B0604020202020204"/>
                <a:cs typeface="Arial" panose="020B0604020202020204"/>
              </a:rPr>
              <a:t> </a:t>
            </a:r>
            <a:r>
              <a:rPr sz="2200" b="1" dirty="0">
                <a:latin typeface="Arial" panose="020B0604020202020204"/>
                <a:cs typeface="Arial" panose="020B0604020202020204"/>
              </a:rPr>
              <a:t>ΣΕ</a:t>
            </a:r>
            <a:r>
              <a:rPr sz="2200" b="1" spc="-50" dirty="0">
                <a:latin typeface="Arial" panose="020B0604020202020204"/>
                <a:cs typeface="Arial" panose="020B0604020202020204"/>
              </a:rPr>
              <a:t> </a:t>
            </a:r>
            <a:r>
              <a:rPr sz="2200" b="1" spc="-10" dirty="0">
                <a:latin typeface="Arial" panose="020B0604020202020204"/>
                <a:cs typeface="Arial" panose="020B0604020202020204"/>
              </a:rPr>
              <a:t>ΜΙΚΡΟΣΚΟΠΙΚΑ</a:t>
            </a:r>
            <a:r>
              <a:rPr sz="2200" b="1" spc="-60" dirty="0">
                <a:latin typeface="Arial" panose="020B0604020202020204"/>
                <a:cs typeface="Arial" panose="020B0604020202020204"/>
              </a:rPr>
              <a:t> </a:t>
            </a:r>
            <a:r>
              <a:rPr sz="2200" b="1" spc="-10" dirty="0">
                <a:latin typeface="Arial" panose="020B0604020202020204"/>
                <a:cs typeface="Arial" panose="020B0604020202020204"/>
              </a:rPr>
              <a:t>ΣΤΑΓΟΝΙΔΙΑ</a:t>
            </a:r>
            <a:r>
              <a:rPr sz="2200" b="1" spc="-50" dirty="0">
                <a:latin typeface="Arial" panose="020B0604020202020204"/>
                <a:cs typeface="Arial" panose="020B0604020202020204"/>
              </a:rPr>
              <a:t> </a:t>
            </a:r>
            <a:r>
              <a:rPr sz="2200" b="1" spc="-10" dirty="0">
                <a:latin typeface="Arial" panose="020B0604020202020204"/>
                <a:cs typeface="Arial" panose="020B0604020202020204"/>
              </a:rPr>
              <a:t>(</a:t>
            </a:r>
            <a:r>
              <a:rPr sz="2200" b="1" spc="-10">
                <a:latin typeface="Arial" panose="020B0604020202020204"/>
                <a:cs typeface="Arial" panose="020B0604020202020204"/>
              </a:rPr>
              <a:t>ΜΟΡΦΗ </a:t>
            </a:r>
            <a:r>
              <a:rPr sz="2200" b="1" spc="-10" smtClean="0">
                <a:latin typeface="Arial" panose="020B0604020202020204"/>
                <a:cs typeface="Arial" panose="020B0604020202020204"/>
              </a:rPr>
              <a:t>ΝΕΦΟΥΣ</a:t>
            </a:r>
            <a:r>
              <a:rPr lang="el-GR" sz="2200" b="1" spc="-10" dirty="0" smtClean="0">
                <a:latin typeface="Arial" panose="020B0604020202020204"/>
                <a:cs typeface="Arial" panose="020B0604020202020204"/>
              </a:rPr>
              <a:t>-ΟΜΙΧΛΗ</a:t>
            </a:r>
            <a:r>
              <a:rPr sz="2200" b="1" spc="-10" smtClean="0">
                <a:latin typeface="Arial" panose="020B0604020202020204"/>
                <a:cs typeface="Arial" panose="020B0604020202020204"/>
              </a:rPr>
              <a:t>).</a:t>
            </a:r>
            <a:endParaRPr sz="2200">
              <a:latin typeface="Arial" panose="020B0604020202020204"/>
              <a:cs typeface="Arial" panose="020B0604020202020204"/>
            </a:endParaRPr>
          </a:p>
          <a:p>
            <a:pPr marL="469900" marR="734695" indent="-457200">
              <a:lnSpc>
                <a:spcPts val="2630"/>
              </a:lnSpc>
              <a:spcBef>
                <a:spcPts val="575"/>
              </a:spcBef>
              <a:buClr>
                <a:srgbClr val="FF0000"/>
              </a:buClr>
              <a:buAutoNum type="arabicParenR"/>
              <a:tabLst>
                <a:tab pos="469265" algn="l"/>
                <a:tab pos="469900" algn="l"/>
              </a:tabLst>
            </a:pPr>
            <a:r>
              <a:rPr sz="2200" b="1" dirty="0">
                <a:latin typeface="Arial" panose="020B0604020202020204"/>
                <a:cs typeface="Arial" panose="020B0604020202020204"/>
              </a:rPr>
              <a:t>ΝΑ</a:t>
            </a:r>
            <a:r>
              <a:rPr sz="2200" b="1" spc="-140" dirty="0">
                <a:latin typeface="Arial" panose="020B0604020202020204"/>
                <a:cs typeface="Arial" panose="020B0604020202020204"/>
              </a:rPr>
              <a:t> </a:t>
            </a:r>
            <a:r>
              <a:rPr sz="2200" b="1" spc="-10" dirty="0">
                <a:latin typeface="Arial" panose="020B0604020202020204"/>
                <a:cs typeface="Arial" panose="020B0604020202020204"/>
              </a:rPr>
              <a:t>ΔΙΑΣΚΟΡΠΙΣΘΕΙ</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65" dirty="0">
                <a:latin typeface="Arial" panose="020B0604020202020204"/>
                <a:cs typeface="Arial" panose="020B0604020202020204"/>
              </a:rPr>
              <a:t> </a:t>
            </a:r>
            <a:r>
              <a:rPr sz="2200" b="1" dirty="0">
                <a:latin typeface="Arial" panose="020B0604020202020204"/>
                <a:cs typeface="Arial" panose="020B0604020202020204"/>
              </a:rPr>
              <a:t>ΟΛΟ</a:t>
            </a:r>
            <a:r>
              <a:rPr sz="2200" b="1" spc="-55"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ΧΩΡΟ</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25">
                <a:latin typeface="Arial" panose="020B0604020202020204"/>
                <a:cs typeface="Arial" panose="020B0604020202020204"/>
              </a:rPr>
              <a:t>ΘΑΛΑΜΟΥ </a:t>
            </a:r>
            <a:r>
              <a:rPr sz="2200" b="1" spc="-10" smtClean="0">
                <a:latin typeface="Arial" panose="020B0604020202020204"/>
                <a:cs typeface="Arial" panose="020B0604020202020204"/>
              </a:rPr>
              <a:t>ΚΑΥΣ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469900" marR="392430" indent="-457200">
              <a:lnSpc>
                <a:spcPct val="100000"/>
              </a:lnSpc>
              <a:spcBef>
                <a:spcPts val="395"/>
              </a:spcBef>
              <a:buClr>
                <a:srgbClr val="FF0000"/>
              </a:buClr>
              <a:buAutoNum type="arabicParenR"/>
              <a:tabLst>
                <a:tab pos="469265" algn="l"/>
                <a:tab pos="469900" algn="l"/>
              </a:tabLst>
            </a:pPr>
            <a:r>
              <a:rPr sz="2200" b="1" dirty="0">
                <a:latin typeface="Arial" panose="020B0604020202020204"/>
                <a:cs typeface="Arial" panose="020B0604020202020204"/>
              </a:rPr>
              <a:t>ΝΑ</a:t>
            </a:r>
            <a:r>
              <a:rPr sz="2200" b="1" spc="-40" dirty="0">
                <a:latin typeface="Arial" panose="020B0604020202020204"/>
                <a:cs typeface="Arial" panose="020B0604020202020204"/>
              </a:rPr>
              <a:t> </a:t>
            </a:r>
            <a:r>
              <a:rPr sz="2200" b="1" dirty="0">
                <a:latin typeface="Arial" panose="020B0604020202020204"/>
                <a:cs typeface="Arial" panose="020B0604020202020204"/>
              </a:rPr>
              <a:t>ΕΠΙΤΕΥΧΘΕΙ</a:t>
            </a:r>
            <a:r>
              <a:rPr sz="2200" b="1" spc="-25" dirty="0">
                <a:latin typeface="Arial" panose="020B0604020202020204"/>
                <a:cs typeface="Arial" panose="020B0604020202020204"/>
              </a:rPr>
              <a:t> </a:t>
            </a:r>
            <a:r>
              <a:rPr sz="2200" b="1" dirty="0">
                <a:latin typeface="Arial" panose="020B0604020202020204"/>
                <a:cs typeface="Arial" panose="020B0604020202020204"/>
              </a:rPr>
              <a:t>ΠΛΗΡΗΣ</a:t>
            </a:r>
            <a:r>
              <a:rPr sz="2200" b="1" spc="-15" dirty="0">
                <a:latin typeface="Arial" panose="020B0604020202020204"/>
                <a:cs typeface="Arial" panose="020B0604020202020204"/>
              </a:rPr>
              <a:t> </a:t>
            </a:r>
            <a:r>
              <a:rPr sz="2200" b="1" dirty="0">
                <a:latin typeface="Arial" panose="020B0604020202020204"/>
                <a:cs typeface="Arial" panose="020B0604020202020204"/>
              </a:rPr>
              <a:t>ΚΑΙ</a:t>
            </a:r>
            <a:r>
              <a:rPr sz="2200" b="1" spc="-15" dirty="0">
                <a:latin typeface="Arial" panose="020B0604020202020204"/>
                <a:cs typeface="Arial" panose="020B0604020202020204"/>
              </a:rPr>
              <a:t> </a:t>
            </a:r>
            <a:r>
              <a:rPr sz="2200" b="1" spc="-10" dirty="0">
                <a:latin typeface="Arial" panose="020B0604020202020204"/>
                <a:cs typeface="Arial" panose="020B0604020202020204"/>
              </a:rPr>
              <a:t>ΟΜΟΙΟΜΟΡΦΗ</a:t>
            </a:r>
            <a:r>
              <a:rPr sz="2200" b="1" spc="-110" dirty="0">
                <a:latin typeface="Arial" panose="020B0604020202020204"/>
                <a:cs typeface="Arial" panose="020B0604020202020204"/>
              </a:rPr>
              <a:t> </a:t>
            </a:r>
            <a:r>
              <a:rPr sz="2200" b="1" spc="-10" dirty="0">
                <a:latin typeface="Arial" panose="020B0604020202020204"/>
                <a:cs typeface="Arial" panose="020B0604020202020204"/>
              </a:rPr>
              <a:t>ΑΝΑΜΕΙΞΗ </a:t>
            </a:r>
            <a:r>
              <a:rPr sz="2200" b="1" spc="-25" dirty="0">
                <a:latin typeface="Arial" panose="020B0604020202020204"/>
                <a:cs typeface="Arial" panose="020B0604020202020204"/>
              </a:rPr>
              <a:t>ΤΟΥ</a:t>
            </a:r>
            <a:r>
              <a:rPr sz="2200" b="1" spc="-140" dirty="0">
                <a:latin typeface="Arial" panose="020B0604020202020204"/>
                <a:cs typeface="Arial" panose="020B0604020202020204"/>
              </a:rPr>
              <a:t> </a:t>
            </a:r>
            <a:r>
              <a:rPr sz="2200" b="1" spc="-20" dirty="0">
                <a:latin typeface="Arial" panose="020B0604020202020204"/>
                <a:cs typeface="Arial" panose="020B0604020202020204"/>
              </a:rPr>
              <a:t>ΑΕΡΑ</a:t>
            </a:r>
            <a:r>
              <a:rPr sz="2200" b="1" spc="-120" dirty="0">
                <a:latin typeface="Arial" panose="020B0604020202020204"/>
                <a:cs typeface="Arial" panose="020B0604020202020204"/>
              </a:rPr>
              <a:t> </a:t>
            </a:r>
            <a:r>
              <a:rPr sz="2200" b="1" dirty="0">
                <a:latin typeface="Arial" panose="020B0604020202020204"/>
                <a:cs typeface="Arial" panose="020B0604020202020204"/>
              </a:rPr>
              <a:t>ΜΕ</a:t>
            </a:r>
            <a:r>
              <a:rPr sz="2200" b="1" spc="-90" dirty="0">
                <a:latin typeface="Arial" panose="020B0604020202020204"/>
                <a:cs typeface="Arial" panose="020B0604020202020204"/>
              </a:rPr>
              <a:t> </a:t>
            </a:r>
            <a:r>
              <a:rPr sz="2200" b="1" spc="-30" dirty="0">
                <a:latin typeface="Arial" panose="020B0604020202020204"/>
                <a:cs typeface="Arial" panose="020B0604020202020204"/>
              </a:rPr>
              <a:t>ΤΑ</a:t>
            </a:r>
            <a:r>
              <a:rPr sz="2200" b="1" spc="-95" dirty="0">
                <a:latin typeface="Arial" panose="020B0604020202020204"/>
                <a:cs typeface="Arial" panose="020B0604020202020204"/>
              </a:rPr>
              <a:t> </a:t>
            </a:r>
            <a:r>
              <a:rPr sz="2200" b="1" spc="-10" dirty="0">
                <a:latin typeface="Arial" panose="020B0604020202020204"/>
                <a:cs typeface="Arial" panose="020B0604020202020204"/>
              </a:rPr>
              <a:t>ΣΤΑΓΟΝΙΔΙΑ</a:t>
            </a:r>
            <a:r>
              <a:rPr sz="2200" b="1" spc="-95" dirty="0">
                <a:latin typeface="Arial" panose="020B0604020202020204"/>
                <a:cs typeface="Arial" panose="020B0604020202020204"/>
              </a:rPr>
              <a:t> </a:t>
            </a:r>
            <a:r>
              <a:rPr sz="2200" b="1" dirty="0">
                <a:latin typeface="Arial" panose="020B0604020202020204"/>
                <a:cs typeface="Arial" panose="020B0604020202020204"/>
              </a:rPr>
              <a:t>ΤΟΥ</a:t>
            </a:r>
            <a:r>
              <a:rPr sz="2200" b="1" spc="-85" dirty="0">
                <a:latin typeface="Arial" panose="020B0604020202020204"/>
                <a:cs typeface="Arial" panose="020B0604020202020204"/>
              </a:rPr>
              <a:t> </a:t>
            </a:r>
            <a:r>
              <a:rPr sz="2200" b="1" spc="-10" dirty="0">
                <a:latin typeface="Arial" panose="020B0604020202020204"/>
                <a:cs typeface="Arial" panose="020B0604020202020204"/>
              </a:rPr>
              <a:t>ΚΑΥΣΙΜΟΥ.</a:t>
            </a:r>
            <a:endParaRPr sz="2200">
              <a:latin typeface="Arial" panose="020B0604020202020204"/>
              <a:cs typeface="Arial" panose="020B0604020202020204"/>
            </a:endParaRPr>
          </a:p>
          <a:p>
            <a:pPr marL="469900" indent="-457200">
              <a:lnSpc>
                <a:spcPct val="100000"/>
              </a:lnSpc>
              <a:spcBef>
                <a:spcPts val="480"/>
              </a:spcBef>
              <a:buClr>
                <a:srgbClr val="FF0000"/>
              </a:buClr>
              <a:buAutoNum type="arabicParenR"/>
              <a:tabLst>
                <a:tab pos="469265" algn="l"/>
                <a:tab pos="469900" algn="l"/>
              </a:tabLst>
            </a:pPr>
            <a:r>
              <a:rPr sz="2200" b="1" dirty="0">
                <a:latin typeface="Arial" panose="020B0604020202020204"/>
                <a:cs typeface="Arial" panose="020B0604020202020204"/>
              </a:rPr>
              <a:t>ΝΑ</a:t>
            </a:r>
            <a:r>
              <a:rPr sz="2200" b="1" spc="-65" dirty="0">
                <a:latin typeface="Arial" panose="020B0604020202020204"/>
                <a:cs typeface="Arial" panose="020B0604020202020204"/>
              </a:rPr>
              <a:t> </a:t>
            </a:r>
            <a:r>
              <a:rPr sz="2200" b="1" spc="-10" dirty="0">
                <a:latin typeface="Arial" panose="020B0604020202020204"/>
                <a:cs typeface="Arial" panose="020B0604020202020204"/>
              </a:rPr>
              <a:t>ΕΞΑΤΜΙΣΘΕΙ</a:t>
            </a:r>
            <a:r>
              <a:rPr sz="2200" b="1" spc="-55" dirty="0">
                <a:latin typeface="Arial" panose="020B0604020202020204"/>
                <a:cs typeface="Arial" panose="020B0604020202020204"/>
              </a:rPr>
              <a:t> </a:t>
            </a:r>
            <a:r>
              <a:rPr sz="2200" b="1" dirty="0">
                <a:latin typeface="Arial" panose="020B0604020202020204"/>
                <a:cs typeface="Arial" panose="020B0604020202020204"/>
              </a:rPr>
              <a:t>ΣΤΗ</a:t>
            </a:r>
            <a:r>
              <a:rPr sz="2200" b="1" spc="-55" dirty="0">
                <a:latin typeface="Arial" panose="020B0604020202020204"/>
                <a:cs typeface="Arial" panose="020B0604020202020204"/>
              </a:rPr>
              <a:t> </a:t>
            </a:r>
            <a:r>
              <a:rPr sz="2200" b="1" dirty="0">
                <a:latin typeface="Arial" panose="020B0604020202020204"/>
                <a:cs typeface="Arial" panose="020B0604020202020204"/>
              </a:rPr>
              <a:t>ΣΥΝΕΧΕΙΑ</a:t>
            </a:r>
            <a:r>
              <a:rPr sz="2200" b="1" spc="-50" dirty="0">
                <a:latin typeface="Arial" panose="020B0604020202020204"/>
                <a:cs typeface="Arial" panose="020B0604020202020204"/>
              </a:rPr>
              <a:t> </a:t>
            </a:r>
            <a:r>
              <a:rPr sz="2200" b="1" spc="-10" dirty="0">
                <a:latin typeface="Arial" panose="020B0604020202020204"/>
                <a:cs typeface="Arial" panose="020B0604020202020204"/>
              </a:rPr>
              <a:t>ΠΛΗΡΩΣ.</a:t>
            </a:r>
            <a:endParaRPr sz="2200">
              <a:latin typeface="Arial" panose="020B0604020202020204"/>
              <a:cs typeface="Arial" panose="020B0604020202020204"/>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6709" y="1322070"/>
            <a:ext cx="8281670" cy="4964436"/>
          </a:xfrm>
          <a:prstGeom prst="rect">
            <a:avLst/>
          </a:prstGeom>
        </p:spPr>
        <p:txBody>
          <a:bodyPr vert="horz" wrap="square" lIns="0" tIns="30480" rIns="0" bIns="0" rtlCol="0">
            <a:spAutoFit/>
          </a:bodyPr>
          <a:lstStyle/>
          <a:p>
            <a:pPr marL="12700" marR="55245" indent="86360">
              <a:lnSpc>
                <a:spcPct val="95000"/>
              </a:lnSpc>
              <a:spcBef>
                <a:spcPts val="240"/>
              </a:spcBef>
            </a:pPr>
            <a:r>
              <a:rPr sz="2400" b="1" dirty="0">
                <a:latin typeface="Arial" panose="020B0604020202020204"/>
                <a:cs typeface="Arial" panose="020B0604020202020204"/>
              </a:rPr>
              <a:t>Ο</a:t>
            </a:r>
            <a:r>
              <a:rPr sz="2400" b="1" spc="-80" dirty="0">
                <a:latin typeface="Arial" panose="020B0604020202020204"/>
                <a:cs typeface="Arial" panose="020B0604020202020204"/>
              </a:rPr>
              <a:t> </a:t>
            </a:r>
            <a:r>
              <a:rPr sz="2400" b="1" spc="-10" dirty="0">
                <a:latin typeface="Arial" panose="020B0604020202020204"/>
                <a:cs typeface="Arial" panose="020B0604020202020204"/>
              </a:rPr>
              <a:t>ΕΓΧΥΤΗΡΑΣ</a:t>
            </a:r>
            <a:r>
              <a:rPr sz="2400" b="1" spc="-70" dirty="0">
                <a:latin typeface="Arial" panose="020B0604020202020204"/>
                <a:cs typeface="Arial" panose="020B0604020202020204"/>
              </a:rPr>
              <a:t> </a:t>
            </a:r>
            <a:r>
              <a:rPr sz="2400" b="1" spc="-10" dirty="0">
                <a:latin typeface="Arial" panose="020B0604020202020204"/>
                <a:cs typeface="Arial" panose="020B0604020202020204"/>
              </a:rPr>
              <a:t>ΤΟΠΟΘΕΤΕΙΤΑΙ</a:t>
            </a:r>
            <a:r>
              <a:rPr sz="2400" b="1" spc="-65" dirty="0">
                <a:latin typeface="Arial" panose="020B0604020202020204"/>
                <a:cs typeface="Arial" panose="020B0604020202020204"/>
              </a:rPr>
              <a:t> </a:t>
            </a:r>
            <a:r>
              <a:rPr sz="2400" b="1" dirty="0">
                <a:latin typeface="Arial" panose="020B0604020202020204"/>
                <a:cs typeface="Arial" panose="020B0604020202020204"/>
              </a:rPr>
              <a:t>ΣΕ</a:t>
            </a:r>
            <a:r>
              <a:rPr sz="2400" b="1" spc="-75" dirty="0">
                <a:latin typeface="Arial" panose="020B0604020202020204"/>
                <a:cs typeface="Arial" panose="020B0604020202020204"/>
              </a:rPr>
              <a:t> </a:t>
            </a:r>
            <a:r>
              <a:rPr sz="2400" b="1" spc="-45" dirty="0">
                <a:latin typeface="Arial" panose="020B0604020202020204"/>
                <a:cs typeface="Arial" panose="020B0604020202020204"/>
              </a:rPr>
              <a:t>ΚΑΤΑΛΛΗΛΗ</a:t>
            </a:r>
            <a:r>
              <a:rPr sz="2400" b="1" spc="-114" dirty="0">
                <a:latin typeface="Arial" panose="020B0604020202020204"/>
                <a:cs typeface="Arial" panose="020B0604020202020204"/>
              </a:rPr>
              <a:t> </a:t>
            </a:r>
            <a:r>
              <a:rPr sz="2400" b="1" spc="-20" dirty="0">
                <a:latin typeface="Arial" panose="020B0604020202020204"/>
                <a:cs typeface="Arial" panose="020B0604020202020204"/>
              </a:rPr>
              <a:t>ΥΠΟΔΟ- </a:t>
            </a:r>
            <a:r>
              <a:rPr sz="2400" b="1" dirty="0">
                <a:latin typeface="Arial" panose="020B0604020202020204"/>
                <a:cs typeface="Arial" panose="020B0604020202020204"/>
              </a:rPr>
              <a:t>ΧΗ</a:t>
            </a:r>
            <a:r>
              <a:rPr sz="2400" b="1" spc="-65" dirty="0">
                <a:latin typeface="Arial" panose="020B0604020202020204"/>
                <a:cs typeface="Arial" panose="020B0604020202020204"/>
              </a:rPr>
              <a:t> </a:t>
            </a:r>
            <a:r>
              <a:rPr sz="2400" b="1" dirty="0">
                <a:latin typeface="Arial" panose="020B0604020202020204"/>
                <a:cs typeface="Arial" panose="020B0604020202020204"/>
              </a:rPr>
              <a:t>ΣΤΟ</a:t>
            </a:r>
            <a:r>
              <a:rPr sz="2400" b="1" spc="-55" dirty="0">
                <a:latin typeface="Arial" panose="020B0604020202020204"/>
                <a:cs typeface="Arial" panose="020B0604020202020204"/>
              </a:rPr>
              <a:t> </a:t>
            </a:r>
            <a:r>
              <a:rPr sz="2400" b="1" dirty="0">
                <a:latin typeface="Arial" panose="020B0604020202020204"/>
                <a:cs typeface="Arial" panose="020B0604020202020204"/>
              </a:rPr>
              <a:t>ΚΑΠΑΚΙ</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spc="-25" dirty="0">
                <a:latin typeface="Arial" panose="020B0604020202020204"/>
                <a:cs typeface="Arial" panose="020B0604020202020204"/>
              </a:rPr>
              <a:t>ΚΥΛΙΝΔΡΟΥ</a:t>
            </a:r>
            <a:r>
              <a:rPr sz="2400" b="1" spc="-70" dirty="0">
                <a:latin typeface="Arial" panose="020B0604020202020204"/>
                <a:cs typeface="Arial" panose="020B0604020202020204"/>
              </a:rPr>
              <a:t> </a:t>
            </a:r>
            <a:r>
              <a:rPr sz="2400" b="1" dirty="0">
                <a:latin typeface="Arial" panose="020B0604020202020204"/>
                <a:cs typeface="Arial" panose="020B0604020202020204"/>
              </a:rPr>
              <a:t>(CYLINDER</a:t>
            </a:r>
            <a:r>
              <a:rPr sz="2400" b="1" spc="-60" dirty="0">
                <a:latin typeface="Arial" panose="020B0604020202020204"/>
                <a:cs typeface="Arial" panose="020B0604020202020204"/>
              </a:rPr>
              <a:t> </a:t>
            </a:r>
            <a:r>
              <a:rPr sz="2400" b="1" dirty="0">
                <a:latin typeface="Arial" panose="020B0604020202020204"/>
                <a:cs typeface="Arial" panose="020B0604020202020204"/>
              </a:rPr>
              <a:t>HEAD</a:t>
            </a:r>
            <a:r>
              <a:rPr sz="2400" b="1" spc="-60" dirty="0">
                <a:latin typeface="Arial" panose="020B0604020202020204"/>
                <a:cs typeface="Arial" panose="020B0604020202020204"/>
              </a:rPr>
              <a:t> </a:t>
            </a:r>
            <a:r>
              <a:rPr sz="2400" b="1" spc="-25" dirty="0">
                <a:latin typeface="Arial" panose="020B0604020202020204"/>
                <a:cs typeface="Arial" panose="020B0604020202020204"/>
              </a:rPr>
              <a:t>or </a:t>
            </a:r>
            <a:r>
              <a:rPr sz="2400" b="1" dirty="0">
                <a:latin typeface="Arial" panose="020B0604020202020204"/>
                <a:cs typeface="Arial" panose="020B0604020202020204"/>
              </a:rPr>
              <a:t>COVER).</a:t>
            </a:r>
            <a:r>
              <a:rPr sz="2400" b="1" spc="-60" dirty="0">
                <a:latin typeface="Arial" panose="020B0604020202020204"/>
                <a:cs typeface="Arial" panose="020B0604020202020204"/>
              </a:rPr>
              <a:t> </a:t>
            </a:r>
            <a:r>
              <a:rPr sz="2400" b="1" spc="-10" dirty="0">
                <a:latin typeface="Arial" panose="020B0604020202020204"/>
                <a:cs typeface="Arial" panose="020B0604020202020204"/>
              </a:rPr>
              <a:t>ΣΥΣΦΙΓΓΕΤΑΙ</a:t>
            </a:r>
            <a:r>
              <a:rPr sz="2400" b="1" spc="-55" dirty="0">
                <a:latin typeface="Arial" panose="020B0604020202020204"/>
                <a:cs typeface="Arial" panose="020B0604020202020204"/>
              </a:rPr>
              <a:t> </a:t>
            </a:r>
            <a:r>
              <a:rPr sz="2400" b="1" dirty="0">
                <a:latin typeface="Arial" panose="020B0604020202020204"/>
                <a:cs typeface="Arial" panose="020B0604020202020204"/>
              </a:rPr>
              <a:t>ΠΑΝΩ</a:t>
            </a:r>
            <a:r>
              <a:rPr sz="2400" b="1" spc="-60" dirty="0">
                <a:latin typeface="Arial" panose="020B0604020202020204"/>
                <a:cs typeface="Arial" panose="020B0604020202020204"/>
              </a:rPr>
              <a:t> </a:t>
            </a:r>
            <a:r>
              <a:rPr sz="2400" b="1" dirty="0">
                <a:latin typeface="Arial" panose="020B0604020202020204"/>
                <a:cs typeface="Arial" panose="020B0604020202020204"/>
              </a:rPr>
              <a:t>ΣΕ</a:t>
            </a:r>
            <a:r>
              <a:rPr sz="2400" b="1" spc="-140" dirty="0">
                <a:latin typeface="Arial" panose="020B0604020202020204"/>
                <a:cs typeface="Arial" panose="020B0604020202020204"/>
              </a:rPr>
              <a:t> </a:t>
            </a:r>
            <a:r>
              <a:rPr sz="2400" b="1" spc="-30" dirty="0">
                <a:latin typeface="Arial" panose="020B0604020202020204"/>
                <a:cs typeface="Arial" panose="020B0604020202020204"/>
              </a:rPr>
              <a:t>ΑΥΤΟ,</a:t>
            </a:r>
            <a:r>
              <a:rPr sz="2400" b="1" spc="-55" dirty="0">
                <a:latin typeface="Arial" panose="020B0604020202020204"/>
                <a:cs typeface="Arial" panose="020B0604020202020204"/>
              </a:rPr>
              <a:t> </a:t>
            </a:r>
            <a:r>
              <a:rPr sz="2400" b="1" dirty="0">
                <a:latin typeface="Arial" panose="020B0604020202020204"/>
                <a:cs typeface="Arial" panose="020B0604020202020204"/>
              </a:rPr>
              <a:t>ΣΥΝΗΘΩΣ,</a:t>
            </a:r>
            <a:r>
              <a:rPr sz="2400" b="1" spc="-55" dirty="0">
                <a:latin typeface="Arial" panose="020B0604020202020204"/>
                <a:cs typeface="Arial" panose="020B0604020202020204"/>
              </a:rPr>
              <a:t> </a:t>
            </a:r>
            <a:r>
              <a:rPr sz="2400" b="1" spc="-25" dirty="0">
                <a:latin typeface="Arial" panose="020B0604020202020204"/>
                <a:cs typeface="Arial" panose="020B0604020202020204"/>
              </a:rPr>
              <a:t>ΜΕ </a:t>
            </a:r>
            <a:r>
              <a:rPr sz="2400" b="1" spc="-80">
                <a:latin typeface="Arial" panose="020B0604020202020204"/>
                <a:cs typeface="Arial" panose="020B0604020202020204"/>
              </a:rPr>
              <a:t>ΔΥΟ</a:t>
            </a:r>
            <a:r>
              <a:rPr sz="2400" b="1" spc="-75">
                <a:latin typeface="Arial" panose="020B0604020202020204"/>
                <a:cs typeface="Arial" panose="020B0604020202020204"/>
              </a:rPr>
              <a:t> </a:t>
            </a:r>
            <a:r>
              <a:rPr sz="2400" b="1" spc="-10" smtClean="0">
                <a:latin typeface="Arial" panose="020B0604020202020204"/>
                <a:cs typeface="Arial" panose="020B0604020202020204"/>
              </a:rPr>
              <a:t>ΠΕΡΙΚΟΧΛΙΑ</a:t>
            </a:r>
            <a:r>
              <a:rPr lang="el-GR" sz="2400" b="1" spc="-10" dirty="0" smtClean="0">
                <a:latin typeface="Arial" panose="020B0604020202020204"/>
                <a:cs typeface="Arial" panose="020B0604020202020204"/>
              </a:rPr>
              <a:t> (ΠΑΞΙΜΑΔΙΑ)</a:t>
            </a:r>
            <a:r>
              <a:rPr sz="2400" b="1" spc="-10" smtClean="0">
                <a:latin typeface="Arial" panose="020B0604020202020204"/>
                <a:cs typeface="Arial" panose="020B0604020202020204"/>
              </a:rPr>
              <a:t>.</a:t>
            </a:r>
            <a:endParaRPr sz="2400">
              <a:latin typeface="Arial" panose="020B0604020202020204"/>
              <a:cs typeface="Arial" panose="020B0604020202020204"/>
            </a:endParaRPr>
          </a:p>
          <a:p>
            <a:pPr>
              <a:lnSpc>
                <a:spcPct val="100000"/>
              </a:lnSpc>
              <a:spcBef>
                <a:spcPts val="35"/>
              </a:spcBef>
            </a:pPr>
            <a:endParaRPr sz="2350">
              <a:latin typeface="Arial" panose="020B0604020202020204"/>
              <a:cs typeface="Arial" panose="020B0604020202020204"/>
            </a:endParaRPr>
          </a:p>
          <a:p>
            <a:pPr marL="12700" marR="5080" indent="86360">
              <a:lnSpc>
                <a:spcPct val="95000"/>
              </a:lnSpc>
            </a:pPr>
            <a:r>
              <a:rPr sz="2400" b="1" dirty="0">
                <a:latin typeface="Arial" panose="020B0604020202020204"/>
                <a:cs typeface="Arial" panose="020B0604020202020204"/>
              </a:rPr>
              <a:t>ΕΣΩΤΕΡΙΚΑ</a:t>
            </a:r>
            <a:r>
              <a:rPr sz="2400" b="1" spc="-70" dirty="0">
                <a:latin typeface="Arial" panose="020B0604020202020204"/>
                <a:cs typeface="Arial" panose="020B0604020202020204"/>
              </a:rPr>
              <a:t> </a:t>
            </a:r>
            <a:r>
              <a:rPr sz="2400" b="1" dirty="0">
                <a:latin typeface="Arial" panose="020B0604020202020204"/>
                <a:cs typeface="Arial" panose="020B0604020202020204"/>
              </a:rPr>
              <a:t>ΦΕΡΕΙ</a:t>
            </a:r>
            <a:r>
              <a:rPr sz="2400" b="1" spc="-50" dirty="0">
                <a:latin typeface="Arial" panose="020B0604020202020204"/>
                <a:cs typeface="Arial" panose="020B0604020202020204"/>
              </a:rPr>
              <a:t> </a:t>
            </a:r>
            <a:r>
              <a:rPr sz="2400" b="1" spc="-10">
                <a:latin typeface="Arial" panose="020B0604020202020204"/>
                <a:cs typeface="Arial" panose="020B0604020202020204"/>
              </a:rPr>
              <a:t>ΚΕΝΤΡΙΚΟ</a:t>
            </a:r>
            <a:r>
              <a:rPr sz="2400" b="1" spc="-125">
                <a:latin typeface="Arial" panose="020B0604020202020204"/>
                <a:cs typeface="Arial" panose="020B0604020202020204"/>
              </a:rPr>
              <a:t> </a:t>
            </a:r>
            <a:r>
              <a:rPr sz="2400" b="1" smtClean="0">
                <a:latin typeface="Arial" panose="020B0604020202020204"/>
                <a:cs typeface="Arial" panose="020B0604020202020204"/>
              </a:rPr>
              <a:t>ΑΓΩΓΟ</a:t>
            </a:r>
            <a:r>
              <a:rPr lang="el-GR" sz="2400" b="1" dirty="0" smtClean="0">
                <a:latin typeface="Arial" panose="020B0604020202020204"/>
                <a:cs typeface="Arial" panose="020B0604020202020204"/>
              </a:rPr>
              <a:t>,</a:t>
            </a:r>
            <a:r>
              <a:rPr sz="2400" b="1" spc="-50" smtClean="0">
                <a:latin typeface="Arial" panose="020B0604020202020204"/>
                <a:cs typeface="Arial" panose="020B0604020202020204"/>
              </a:rPr>
              <a:t> </a:t>
            </a:r>
            <a:r>
              <a:rPr sz="2400" b="1">
                <a:latin typeface="Arial" panose="020B0604020202020204"/>
                <a:cs typeface="Arial" panose="020B0604020202020204"/>
              </a:rPr>
              <a:t>ΟΠΟΥ</a:t>
            </a:r>
            <a:r>
              <a:rPr sz="2400" b="1" spc="-55">
                <a:latin typeface="Arial" panose="020B0604020202020204"/>
                <a:cs typeface="Arial" panose="020B0604020202020204"/>
              </a:rPr>
              <a:t> </a:t>
            </a:r>
            <a:r>
              <a:rPr sz="2400" b="1" spc="-10" smtClean="0">
                <a:latin typeface="Arial" panose="020B0604020202020204"/>
                <a:cs typeface="Arial" panose="020B0604020202020204"/>
              </a:rPr>
              <a:t>ΤΟΠΟΘΕ</a:t>
            </a:r>
            <a:r>
              <a:rPr sz="2400" b="1" spc="-30" smtClean="0">
                <a:latin typeface="Arial" panose="020B0604020202020204"/>
                <a:cs typeface="Arial" panose="020B0604020202020204"/>
              </a:rPr>
              <a:t>ΤΟΥΝΤΑΙ</a:t>
            </a:r>
            <a:r>
              <a:rPr sz="2400" b="1" spc="-75" smtClean="0">
                <a:latin typeface="Arial" panose="020B0604020202020204"/>
                <a:cs typeface="Arial" panose="020B0604020202020204"/>
              </a:rPr>
              <a:t> </a:t>
            </a:r>
            <a:r>
              <a:rPr sz="2400" b="1" dirty="0">
                <a:latin typeface="Arial" panose="020B0604020202020204"/>
                <a:cs typeface="Arial" panose="020B0604020202020204"/>
              </a:rPr>
              <a:t>ΤΟ</a:t>
            </a:r>
            <a:r>
              <a:rPr sz="2400" b="1" spc="-65" dirty="0">
                <a:latin typeface="Arial" panose="020B0604020202020204"/>
                <a:cs typeface="Arial" panose="020B0604020202020204"/>
              </a:rPr>
              <a:t> </a:t>
            </a:r>
            <a:r>
              <a:rPr sz="2400" b="1" spc="-10" dirty="0">
                <a:latin typeface="Arial" panose="020B0604020202020204"/>
                <a:cs typeface="Arial" panose="020B0604020202020204"/>
              </a:rPr>
              <a:t>ΕΛΑΤΉΡΙΟ</a:t>
            </a:r>
            <a:r>
              <a:rPr sz="2400" b="1" spc="-55" dirty="0">
                <a:latin typeface="Arial" panose="020B0604020202020204"/>
                <a:cs typeface="Arial" panose="020B0604020202020204"/>
              </a:rPr>
              <a:t> </a:t>
            </a:r>
            <a:r>
              <a:rPr sz="2400" b="1" dirty="0">
                <a:latin typeface="Arial" panose="020B0604020202020204"/>
                <a:cs typeface="Arial" panose="020B0604020202020204"/>
              </a:rPr>
              <a:t>ΚΑΙ</a:t>
            </a:r>
            <a:r>
              <a:rPr sz="2400" b="1" spc="-65" dirty="0">
                <a:latin typeface="Arial" panose="020B0604020202020204"/>
                <a:cs typeface="Arial" panose="020B0604020202020204"/>
              </a:rPr>
              <a:t> </a:t>
            </a:r>
            <a:r>
              <a:rPr sz="2400" b="1" dirty="0">
                <a:latin typeface="Arial" panose="020B0604020202020204"/>
                <a:cs typeface="Arial" panose="020B0604020202020204"/>
              </a:rPr>
              <a:t>ΤΟ</a:t>
            </a:r>
            <a:r>
              <a:rPr sz="2400" b="1" spc="-65" dirty="0">
                <a:latin typeface="Arial" panose="020B0604020202020204"/>
                <a:cs typeface="Arial" panose="020B0604020202020204"/>
              </a:rPr>
              <a:t> </a:t>
            </a:r>
            <a:r>
              <a:rPr sz="2400" b="1" dirty="0">
                <a:latin typeface="Arial" panose="020B0604020202020204"/>
                <a:cs typeface="Arial" panose="020B0604020202020204"/>
              </a:rPr>
              <a:t>ΣΤΈΛΕΧΟΣ</a:t>
            </a:r>
            <a:r>
              <a:rPr sz="2400" b="1" spc="-65" dirty="0">
                <a:latin typeface="Arial" panose="020B0604020202020204"/>
                <a:cs typeface="Arial" panose="020B0604020202020204"/>
              </a:rPr>
              <a:t> </a:t>
            </a:r>
            <a:r>
              <a:rPr sz="2400" b="1">
                <a:latin typeface="Arial" panose="020B0604020202020204"/>
                <a:cs typeface="Arial" panose="020B0604020202020204"/>
              </a:rPr>
              <a:t>ΤΗΣ</a:t>
            </a:r>
            <a:r>
              <a:rPr sz="2400" b="1" spc="-55">
                <a:latin typeface="Arial" panose="020B0604020202020204"/>
                <a:cs typeface="Arial" panose="020B0604020202020204"/>
              </a:rPr>
              <a:t> </a:t>
            </a:r>
            <a:r>
              <a:rPr sz="2400" b="1" spc="-10" smtClean="0">
                <a:latin typeface="Arial" panose="020B0604020202020204"/>
                <a:cs typeface="Arial" panose="020B0604020202020204"/>
              </a:rPr>
              <a:t>ΒΕΛΟ</a:t>
            </a:r>
            <a:r>
              <a:rPr sz="2400" b="1" smtClean="0">
                <a:latin typeface="Arial" panose="020B0604020202020204"/>
                <a:cs typeface="Arial" panose="020B0604020202020204"/>
              </a:rPr>
              <a:t>ΝΑΣ</a:t>
            </a:r>
            <a:r>
              <a:rPr sz="2400" b="1" spc="-55" smtClean="0">
                <a:latin typeface="Arial" panose="020B0604020202020204"/>
                <a:cs typeface="Arial" panose="020B0604020202020204"/>
              </a:rPr>
              <a:t> </a:t>
            </a:r>
            <a:r>
              <a:rPr sz="2400" b="1" dirty="0">
                <a:latin typeface="Arial" panose="020B0604020202020204"/>
                <a:cs typeface="Arial" panose="020B0604020202020204"/>
              </a:rPr>
              <a:t>ΚΑΙ</a:t>
            </a:r>
            <a:r>
              <a:rPr sz="2400" b="1" spc="-125" dirty="0">
                <a:latin typeface="Arial" panose="020B0604020202020204"/>
                <a:cs typeface="Arial" panose="020B0604020202020204"/>
              </a:rPr>
              <a:t> </a:t>
            </a:r>
            <a:r>
              <a:rPr sz="2400" b="1" dirty="0">
                <a:latin typeface="Arial" panose="020B0604020202020204"/>
                <a:cs typeface="Arial" panose="020B0604020202020204"/>
              </a:rPr>
              <a:t>ΑΠΟ</a:t>
            </a:r>
            <a:r>
              <a:rPr sz="2400" b="1" spc="-125" dirty="0">
                <a:latin typeface="Arial" panose="020B0604020202020204"/>
                <a:cs typeface="Arial" panose="020B0604020202020204"/>
              </a:rPr>
              <a:t> </a:t>
            </a:r>
            <a:r>
              <a:rPr sz="2400" b="1" spc="-30" dirty="0">
                <a:latin typeface="Arial" panose="020B0604020202020204"/>
                <a:cs typeface="Arial" panose="020B0604020202020204"/>
              </a:rPr>
              <a:t>ΑΥΤΟΝ</a:t>
            </a:r>
            <a:r>
              <a:rPr sz="2400" b="1" spc="-55" dirty="0">
                <a:latin typeface="Arial" panose="020B0604020202020204"/>
                <a:cs typeface="Arial" panose="020B0604020202020204"/>
              </a:rPr>
              <a:t> </a:t>
            </a:r>
            <a:r>
              <a:rPr sz="2400" b="1" spc="-35" dirty="0">
                <a:latin typeface="Arial" panose="020B0604020202020204"/>
                <a:cs typeface="Arial" panose="020B0604020202020204"/>
              </a:rPr>
              <a:t>ΚΑΤΑΛΗΓΕΙ</a:t>
            </a:r>
            <a:r>
              <a:rPr sz="2400" b="1" spc="-55" dirty="0">
                <a:latin typeface="Arial" panose="020B0604020202020204"/>
                <a:cs typeface="Arial" panose="020B0604020202020204"/>
              </a:rPr>
              <a:t> </a:t>
            </a:r>
            <a:r>
              <a:rPr sz="2400" b="1" dirty="0">
                <a:latin typeface="Arial" panose="020B0604020202020204"/>
                <a:cs typeface="Arial" panose="020B0604020202020204"/>
              </a:rPr>
              <a:t>ΣΤΙΣ</a:t>
            </a:r>
            <a:r>
              <a:rPr sz="2400" b="1" spc="-45" dirty="0">
                <a:latin typeface="Arial" panose="020B0604020202020204"/>
                <a:cs typeface="Arial" panose="020B0604020202020204"/>
              </a:rPr>
              <a:t> </a:t>
            </a:r>
            <a:r>
              <a:rPr sz="2400" b="1" dirty="0">
                <a:latin typeface="Arial" panose="020B0604020202020204"/>
                <a:cs typeface="Arial" panose="020B0604020202020204"/>
              </a:rPr>
              <a:t>ΕΠΙΣΤΡΟΦΕΣ</a:t>
            </a:r>
            <a:r>
              <a:rPr sz="2400" b="1" spc="-50" dirty="0">
                <a:latin typeface="Arial" panose="020B0604020202020204"/>
                <a:cs typeface="Arial" panose="020B0604020202020204"/>
              </a:rPr>
              <a:t> Η </a:t>
            </a:r>
            <a:r>
              <a:rPr sz="2400" b="1" spc="-10" dirty="0">
                <a:latin typeface="Arial" panose="020B0604020202020204"/>
                <a:cs typeface="Arial" panose="020B0604020202020204"/>
              </a:rPr>
              <a:t>ΠΟΣΟΤΗΤΑ</a:t>
            </a:r>
            <a:r>
              <a:rPr sz="2400" b="1" spc="-80" dirty="0">
                <a:latin typeface="Arial" panose="020B0604020202020204"/>
                <a:cs typeface="Arial" panose="020B0604020202020204"/>
              </a:rPr>
              <a:t> </a:t>
            </a:r>
            <a:r>
              <a:rPr sz="2400" b="1" spc="-25" dirty="0">
                <a:latin typeface="Arial" panose="020B0604020202020204"/>
                <a:cs typeface="Arial" panose="020B0604020202020204"/>
              </a:rPr>
              <a:t>ΚΑΥΣΙΜΟΥ</a:t>
            </a:r>
            <a:r>
              <a:rPr sz="2400" b="1" spc="-80" dirty="0">
                <a:latin typeface="Arial" panose="020B0604020202020204"/>
                <a:cs typeface="Arial" panose="020B0604020202020204"/>
              </a:rPr>
              <a:t> </a:t>
            </a:r>
            <a:r>
              <a:rPr sz="2400" b="1" dirty="0">
                <a:latin typeface="Arial" panose="020B0604020202020204"/>
                <a:cs typeface="Arial" panose="020B0604020202020204"/>
              </a:rPr>
              <a:t>ΠΟΥ</a:t>
            </a:r>
            <a:r>
              <a:rPr sz="2400" b="1" spc="-155" dirty="0">
                <a:latin typeface="Arial" panose="020B0604020202020204"/>
                <a:cs typeface="Arial" panose="020B0604020202020204"/>
              </a:rPr>
              <a:t> </a:t>
            </a:r>
            <a:r>
              <a:rPr sz="2400" b="1" dirty="0">
                <a:latin typeface="Arial" panose="020B0604020202020204"/>
                <a:cs typeface="Arial" panose="020B0604020202020204"/>
              </a:rPr>
              <a:t>ΔΙΑΦΕΥΓΕΙ</a:t>
            </a:r>
            <a:r>
              <a:rPr sz="2400" b="1" spc="-75" dirty="0">
                <a:latin typeface="Arial" panose="020B0604020202020204"/>
                <a:cs typeface="Arial" panose="020B0604020202020204"/>
              </a:rPr>
              <a:t> </a:t>
            </a:r>
            <a:r>
              <a:rPr sz="2400" b="1" dirty="0">
                <a:latin typeface="Arial" panose="020B0604020202020204"/>
                <a:cs typeface="Arial" panose="020B0604020202020204"/>
              </a:rPr>
              <a:t>ΓΙΑ</a:t>
            </a:r>
            <a:r>
              <a:rPr sz="2400" b="1" spc="-70" dirty="0">
                <a:latin typeface="Arial" panose="020B0604020202020204"/>
                <a:cs typeface="Arial" panose="020B0604020202020204"/>
              </a:rPr>
              <a:t> </a:t>
            </a:r>
            <a:r>
              <a:rPr sz="2400" b="1" dirty="0">
                <a:latin typeface="Arial" panose="020B0604020202020204"/>
                <a:cs typeface="Arial" panose="020B0604020202020204"/>
              </a:rPr>
              <a:t>ΤΗ</a:t>
            </a:r>
            <a:r>
              <a:rPr sz="2400" b="1" spc="-150" dirty="0">
                <a:latin typeface="Arial" panose="020B0604020202020204"/>
                <a:cs typeface="Arial" panose="020B0604020202020204"/>
              </a:rPr>
              <a:t> </a:t>
            </a:r>
            <a:r>
              <a:rPr sz="2400" b="1" spc="-10" dirty="0">
                <a:latin typeface="Arial" panose="020B0604020202020204"/>
                <a:cs typeface="Arial" panose="020B0604020202020204"/>
              </a:rPr>
              <a:t>ΛΙΠΑΝΣΗ </a:t>
            </a:r>
            <a:r>
              <a:rPr sz="2400" b="1" dirty="0">
                <a:latin typeface="Arial" panose="020B0604020202020204"/>
                <a:cs typeface="Arial" panose="020B0604020202020204"/>
              </a:rPr>
              <a:t>ΤΗΣ</a:t>
            </a:r>
            <a:r>
              <a:rPr sz="2400" b="1" spc="-5" dirty="0">
                <a:latin typeface="Arial" panose="020B0604020202020204"/>
                <a:cs typeface="Arial" panose="020B0604020202020204"/>
              </a:rPr>
              <a:t> </a:t>
            </a:r>
            <a:r>
              <a:rPr sz="2400" b="1" spc="-10" dirty="0">
                <a:latin typeface="Arial" panose="020B0604020202020204"/>
                <a:cs typeface="Arial" panose="020B0604020202020204"/>
              </a:rPr>
              <a:t>ΒΕΛΟΝΑΣ.</a:t>
            </a:r>
            <a:endParaRPr sz="2400">
              <a:latin typeface="Arial" panose="020B0604020202020204"/>
              <a:cs typeface="Arial" panose="020B0604020202020204"/>
            </a:endParaRPr>
          </a:p>
          <a:p>
            <a:pPr>
              <a:lnSpc>
                <a:spcPct val="100000"/>
              </a:lnSpc>
              <a:spcBef>
                <a:spcPts val="30"/>
              </a:spcBef>
            </a:pPr>
            <a:endParaRPr sz="2350">
              <a:latin typeface="Arial" panose="020B0604020202020204"/>
              <a:cs typeface="Arial" panose="020B0604020202020204"/>
            </a:endParaRPr>
          </a:p>
          <a:p>
            <a:pPr marL="12700" marR="252730" indent="74930">
              <a:lnSpc>
                <a:spcPct val="95000"/>
              </a:lnSpc>
            </a:pPr>
            <a:r>
              <a:rPr sz="2400" b="1" dirty="0">
                <a:latin typeface="Arial" panose="020B0604020202020204"/>
                <a:cs typeface="Arial" panose="020B0604020202020204"/>
              </a:rPr>
              <a:t>ΑΠΟ</a:t>
            </a:r>
            <a:r>
              <a:rPr sz="2400" b="1" spc="-135" dirty="0">
                <a:latin typeface="Arial" panose="020B0604020202020204"/>
                <a:cs typeface="Arial" panose="020B0604020202020204"/>
              </a:rPr>
              <a:t> </a:t>
            </a:r>
            <a:r>
              <a:rPr sz="2400" b="1" dirty="0">
                <a:latin typeface="Arial" panose="020B0604020202020204"/>
                <a:cs typeface="Arial" panose="020B0604020202020204"/>
              </a:rPr>
              <a:t>ΑΛΛΟΝ</a:t>
            </a:r>
            <a:r>
              <a:rPr sz="2400" b="1" spc="-125" dirty="0">
                <a:latin typeface="Arial" panose="020B0604020202020204"/>
                <a:cs typeface="Arial" panose="020B0604020202020204"/>
              </a:rPr>
              <a:t> </a:t>
            </a:r>
            <a:r>
              <a:rPr sz="2400" b="1" dirty="0">
                <a:latin typeface="Arial" panose="020B0604020202020204"/>
                <a:cs typeface="Arial" panose="020B0604020202020204"/>
              </a:rPr>
              <a:t>ΑΓΩΓΟ</a:t>
            </a:r>
            <a:r>
              <a:rPr sz="2400" b="1">
                <a:latin typeface="Arial" panose="020B0604020202020204"/>
                <a:cs typeface="Arial" panose="020B0604020202020204"/>
              </a:rPr>
              <a:t>,</a:t>
            </a:r>
            <a:r>
              <a:rPr sz="2400" b="1" spc="-114">
                <a:latin typeface="Arial" panose="020B0604020202020204"/>
                <a:cs typeface="Arial" panose="020B0604020202020204"/>
              </a:rPr>
              <a:t> </a:t>
            </a:r>
            <a:r>
              <a:rPr sz="2400" b="1" smtClean="0">
                <a:latin typeface="Arial" panose="020B0604020202020204"/>
                <a:cs typeface="Arial" panose="020B0604020202020204"/>
              </a:rPr>
              <a:t>ΔΙΑΜΟΡΦΩΜΕΝΟ</a:t>
            </a:r>
            <a:r>
              <a:rPr lang="el-GR" sz="2400" b="1" dirty="0" smtClean="0">
                <a:latin typeface="Arial" panose="020B0604020202020204"/>
                <a:cs typeface="Arial" panose="020B0604020202020204"/>
              </a:rPr>
              <a:t>Ν</a:t>
            </a:r>
            <a:r>
              <a:rPr sz="2400" b="1" spc="-45" smtClean="0">
                <a:latin typeface="Arial" panose="020B0604020202020204"/>
                <a:cs typeface="Arial" panose="020B0604020202020204"/>
              </a:rPr>
              <a:t> </a:t>
            </a:r>
            <a:r>
              <a:rPr sz="2400" b="1">
                <a:latin typeface="Arial" panose="020B0604020202020204"/>
                <a:cs typeface="Arial" panose="020B0604020202020204"/>
              </a:rPr>
              <a:t>ΚΙ</a:t>
            </a:r>
            <a:r>
              <a:rPr sz="2400" b="1" spc="-120">
                <a:latin typeface="Arial" panose="020B0604020202020204"/>
                <a:cs typeface="Arial" panose="020B0604020202020204"/>
              </a:rPr>
              <a:t> </a:t>
            </a:r>
            <a:r>
              <a:rPr sz="2400" b="1" spc="-45" smtClean="0">
                <a:latin typeface="Arial" panose="020B0604020202020204"/>
                <a:cs typeface="Arial" panose="020B0604020202020204"/>
              </a:rPr>
              <a:t>ΑΥΤΟ</a:t>
            </a:r>
            <a:r>
              <a:rPr lang="el-GR" sz="2400" b="1" spc="-45" dirty="0" smtClean="0">
                <a:latin typeface="Arial" panose="020B0604020202020204"/>
                <a:cs typeface="Arial" panose="020B0604020202020204"/>
              </a:rPr>
              <a:t>Ν</a:t>
            </a:r>
            <a:r>
              <a:rPr sz="2400" b="1" spc="-50" smtClean="0">
                <a:latin typeface="Arial" panose="020B0604020202020204"/>
                <a:cs typeface="Arial" panose="020B0604020202020204"/>
              </a:rPr>
              <a:t> </a:t>
            </a:r>
            <a:r>
              <a:rPr sz="2400" b="1" spc="-20" dirty="0">
                <a:latin typeface="Arial" panose="020B0604020202020204"/>
                <a:cs typeface="Arial" panose="020B0604020202020204"/>
              </a:rPr>
              <a:t>ΣΤΟΝ </a:t>
            </a:r>
            <a:r>
              <a:rPr sz="2400" b="1" dirty="0">
                <a:latin typeface="Arial" panose="020B0604020202020204"/>
                <a:cs typeface="Arial" panose="020B0604020202020204"/>
              </a:rPr>
              <a:t>ΚΟΡΜΟ,</a:t>
            </a:r>
            <a:r>
              <a:rPr sz="2400" b="1" spc="-70" dirty="0">
                <a:latin typeface="Arial" panose="020B0604020202020204"/>
                <a:cs typeface="Arial" panose="020B0604020202020204"/>
              </a:rPr>
              <a:t> </a:t>
            </a:r>
            <a:r>
              <a:rPr sz="2400" b="1" dirty="0">
                <a:latin typeface="Arial" panose="020B0604020202020204"/>
                <a:cs typeface="Arial" panose="020B0604020202020204"/>
              </a:rPr>
              <a:t>ΤΟ</a:t>
            </a:r>
            <a:r>
              <a:rPr sz="2400" b="1" spc="-60" dirty="0">
                <a:latin typeface="Arial" panose="020B0604020202020204"/>
                <a:cs typeface="Arial" panose="020B0604020202020204"/>
              </a:rPr>
              <a:t> </a:t>
            </a:r>
            <a:r>
              <a:rPr sz="2400" b="1" spc="-20" dirty="0">
                <a:latin typeface="Arial" panose="020B0604020202020204"/>
                <a:cs typeface="Arial" panose="020B0604020202020204"/>
              </a:rPr>
              <a:t>ΚΑΥΣΙΜΟ</a:t>
            </a:r>
            <a:r>
              <a:rPr sz="2400" b="1" spc="-55" dirty="0">
                <a:latin typeface="Arial" panose="020B0604020202020204"/>
                <a:cs typeface="Arial" panose="020B0604020202020204"/>
              </a:rPr>
              <a:t> </a:t>
            </a:r>
            <a:r>
              <a:rPr sz="2400" b="1" spc="-30" dirty="0">
                <a:latin typeface="Arial" panose="020B0604020202020204"/>
                <a:cs typeface="Arial" panose="020B0604020202020204"/>
              </a:rPr>
              <a:t>ΟΔΗΓΕΙΤΑΙ</a:t>
            </a:r>
            <a:r>
              <a:rPr sz="2400" b="1" spc="-130" dirty="0">
                <a:latin typeface="Arial" panose="020B0604020202020204"/>
                <a:cs typeface="Arial" panose="020B0604020202020204"/>
              </a:rPr>
              <a:t> </a:t>
            </a:r>
            <a:r>
              <a:rPr sz="2400" b="1" dirty="0">
                <a:latin typeface="Arial" panose="020B0604020202020204"/>
                <a:cs typeface="Arial" panose="020B0604020202020204"/>
              </a:rPr>
              <a:t>ΑΠΟ</a:t>
            </a:r>
            <a:r>
              <a:rPr sz="2400" b="1" spc="-50" dirty="0">
                <a:latin typeface="Arial" panose="020B0604020202020204"/>
                <a:cs typeface="Arial" panose="020B0604020202020204"/>
              </a:rPr>
              <a:t> </a:t>
            </a:r>
            <a:r>
              <a:rPr sz="2400" b="1" dirty="0">
                <a:latin typeface="Arial" panose="020B0604020202020204"/>
                <a:cs typeface="Arial" panose="020B0604020202020204"/>
              </a:rPr>
              <a:t>ΤΟ</a:t>
            </a:r>
            <a:r>
              <a:rPr sz="2400" b="1" spc="-45" dirty="0">
                <a:latin typeface="Arial" panose="020B0604020202020204"/>
                <a:cs typeface="Arial" panose="020B0604020202020204"/>
              </a:rPr>
              <a:t> </a:t>
            </a:r>
            <a:r>
              <a:rPr sz="2400" b="1" spc="-10" dirty="0">
                <a:latin typeface="Arial" panose="020B0604020202020204"/>
                <a:cs typeface="Arial" panose="020B0604020202020204"/>
              </a:rPr>
              <a:t>ΣΩΛΗΝΑ </a:t>
            </a:r>
            <a:r>
              <a:rPr sz="2400" b="1">
                <a:latin typeface="Arial" panose="020B0604020202020204"/>
                <a:cs typeface="Arial" panose="020B0604020202020204"/>
              </a:rPr>
              <a:t>ΥΨΗΛΗΣ</a:t>
            </a:r>
            <a:r>
              <a:rPr sz="2400" b="1" spc="-20">
                <a:latin typeface="Arial" panose="020B0604020202020204"/>
                <a:cs typeface="Arial" panose="020B0604020202020204"/>
              </a:rPr>
              <a:t> </a:t>
            </a:r>
            <a:r>
              <a:rPr lang="el-GR" sz="2400" b="1" spc="-20" dirty="0" smtClean="0">
                <a:latin typeface="Arial" panose="020B0604020202020204"/>
                <a:cs typeface="Arial" panose="020B0604020202020204"/>
              </a:rPr>
              <a:t>ΠΙΕΣΗΣ  </a:t>
            </a:r>
            <a:r>
              <a:rPr sz="2400" b="1" smtClean="0">
                <a:latin typeface="Arial" panose="020B0604020202020204"/>
                <a:cs typeface="Arial" panose="020B0604020202020204"/>
              </a:rPr>
              <a:t>ΣΤΗ</a:t>
            </a:r>
            <a:r>
              <a:rPr lang="el-GR" sz="2400" b="1" dirty="0" smtClean="0">
                <a:latin typeface="Arial" panose="020B0604020202020204"/>
                <a:cs typeface="Arial" panose="020B0604020202020204"/>
              </a:rPr>
              <a:t>Ν</a:t>
            </a:r>
            <a:r>
              <a:rPr sz="2400" b="1" spc="-15" smtClean="0">
                <a:latin typeface="Arial" panose="020B0604020202020204"/>
                <a:cs typeface="Arial" panose="020B0604020202020204"/>
              </a:rPr>
              <a:t> </a:t>
            </a:r>
            <a:r>
              <a:rPr sz="2400" b="1" spc="-10" dirty="0">
                <a:latin typeface="Arial" panose="020B0604020202020204"/>
                <a:cs typeface="Arial" panose="020B0604020202020204"/>
              </a:rPr>
              <a:t>ΒΕΛΟΝΑ.</a:t>
            </a:r>
            <a:endParaRPr sz="2400">
              <a:latin typeface="Arial" panose="020B0604020202020204"/>
              <a:cs typeface="Arial" panose="020B0604020202020204"/>
            </a:endParaRPr>
          </a:p>
        </p:txBody>
      </p:sp>
      <p:grpSp>
        <p:nvGrpSpPr>
          <p:cNvPr id="3" name="object 3"/>
          <p:cNvGrpSpPr/>
          <p:nvPr/>
        </p:nvGrpSpPr>
        <p:grpSpPr>
          <a:xfrm>
            <a:off x="495240" y="49470"/>
            <a:ext cx="8250555" cy="818515"/>
            <a:chOff x="495240" y="49470"/>
            <a:chExt cx="8250555" cy="818515"/>
          </a:xfrm>
        </p:grpSpPr>
        <p:sp>
          <p:nvSpPr>
            <p:cNvPr id="4" name="object 4"/>
            <p:cNvSpPr/>
            <p:nvPr/>
          </p:nvSpPr>
          <p:spPr>
            <a:xfrm>
              <a:off x="507999" y="62229"/>
              <a:ext cx="8224520" cy="792480"/>
            </a:xfrm>
            <a:custGeom>
              <a:avLst/>
              <a:gdLst/>
              <a:ahLst/>
              <a:cxnLst/>
              <a:rect l="l" t="t" r="r" b="b"/>
              <a:pathLst>
                <a:path w="8224520" h="792480">
                  <a:moveTo>
                    <a:pt x="8106409" y="791210"/>
                  </a:moveTo>
                  <a:lnTo>
                    <a:pt x="118109" y="791210"/>
                  </a:lnTo>
                  <a:lnTo>
                    <a:pt x="124459" y="792480"/>
                  </a:lnTo>
                  <a:lnTo>
                    <a:pt x="8100059" y="792480"/>
                  </a:lnTo>
                  <a:lnTo>
                    <a:pt x="8106409" y="791210"/>
                  </a:lnTo>
                  <a:close/>
                </a:path>
                <a:path w="8224520" h="792480">
                  <a:moveTo>
                    <a:pt x="8106409" y="1270"/>
                  </a:moveTo>
                  <a:lnTo>
                    <a:pt x="118109" y="1270"/>
                  </a:lnTo>
                  <a:lnTo>
                    <a:pt x="111759" y="2540"/>
                  </a:lnTo>
                  <a:lnTo>
                    <a:pt x="104140" y="3810"/>
                  </a:lnTo>
                  <a:lnTo>
                    <a:pt x="91440" y="6350"/>
                  </a:lnTo>
                  <a:lnTo>
                    <a:pt x="85090" y="8890"/>
                  </a:lnTo>
                  <a:lnTo>
                    <a:pt x="77470" y="11429"/>
                  </a:lnTo>
                  <a:lnTo>
                    <a:pt x="72390" y="15240"/>
                  </a:lnTo>
                  <a:lnTo>
                    <a:pt x="66040" y="17779"/>
                  </a:lnTo>
                  <a:lnTo>
                    <a:pt x="59690" y="21590"/>
                  </a:lnTo>
                  <a:lnTo>
                    <a:pt x="54609" y="25400"/>
                  </a:lnTo>
                  <a:lnTo>
                    <a:pt x="49529" y="30479"/>
                  </a:lnTo>
                  <a:lnTo>
                    <a:pt x="43179" y="34290"/>
                  </a:lnTo>
                  <a:lnTo>
                    <a:pt x="38100" y="39370"/>
                  </a:lnTo>
                  <a:lnTo>
                    <a:pt x="34290" y="44450"/>
                  </a:lnTo>
                  <a:lnTo>
                    <a:pt x="29209" y="49529"/>
                  </a:lnTo>
                  <a:lnTo>
                    <a:pt x="25400" y="54610"/>
                  </a:lnTo>
                  <a:lnTo>
                    <a:pt x="21590" y="60960"/>
                  </a:lnTo>
                  <a:lnTo>
                    <a:pt x="17779" y="66040"/>
                  </a:lnTo>
                  <a:lnTo>
                    <a:pt x="13970" y="72390"/>
                  </a:lnTo>
                  <a:lnTo>
                    <a:pt x="3809" y="97790"/>
                  </a:lnTo>
                  <a:lnTo>
                    <a:pt x="2540" y="105410"/>
                  </a:lnTo>
                  <a:lnTo>
                    <a:pt x="1270" y="111760"/>
                  </a:lnTo>
                  <a:lnTo>
                    <a:pt x="1270" y="118110"/>
                  </a:lnTo>
                  <a:lnTo>
                    <a:pt x="0" y="125729"/>
                  </a:lnTo>
                  <a:lnTo>
                    <a:pt x="0" y="668020"/>
                  </a:lnTo>
                  <a:lnTo>
                    <a:pt x="1270" y="674370"/>
                  </a:lnTo>
                  <a:lnTo>
                    <a:pt x="1270" y="681990"/>
                  </a:lnTo>
                  <a:lnTo>
                    <a:pt x="2540" y="688340"/>
                  </a:lnTo>
                  <a:lnTo>
                    <a:pt x="5079" y="694690"/>
                  </a:lnTo>
                  <a:lnTo>
                    <a:pt x="6350" y="702310"/>
                  </a:lnTo>
                  <a:lnTo>
                    <a:pt x="13970" y="721360"/>
                  </a:lnTo>
                  <a:lnTo>
                    <a:pt x="17779" y="726440"/>
                  </a:lnTo>
                  <a:lnTo>
                    <a:pt x="21590" y="732790"/>
                  </a:lnTo>
                  <a:lnTo>
                    <a:pt x="25400" y="737870"/>
                  </a:lnTo>
                  <a:lnTo>
                    <a:pt x="59690" y="770890"/>
                  </a:lnTo>
                  <a:lnTo>
                    <a:pt x="85090" y="783590"/>
                  </a:lnTo>
                  <a:lnTo>
                    <a:pt x="97790" y="788670"/>
                  </a:lnTo>
                  <a:lnTo>
                    <a:pt x="104140" y="789940"/>
                  </a:lnTo>
                  <a:lnTo>
                    <a:pt x="111759" y="791210"/>
                  </a:lnTo>
                  <a:lnTo>
                    <a:pt x="8114030" y="791210"/>
                  </a:lnTo>
                  <a:lnTo>
                    <a:pt x="8120380" y="789940"/>
                  </a:lnTo>
                  <a:lnTo>
                    <a:pt x="8126730" y="787400"/>
                  </a:lnTo>
                  <a:lnTo>
                    <a:pt x="8134350" y="786130"/>
                  </a:lnTo>
                  <a:lnTo>
                    <a:pt x="8153400" y="778510"/>
                  </a:lnTo>
                  <a:lnTo>
                    <a:pt x="8158480" y="774700"/>
                  </a:lnTo>
                  <a:lnTo>
                    <a:pt x="8164830" y="770890"/>
                  </a:lnTo>
                  <a:lnTo>
                    <a:pt x="8169909" y="767080"/>
                  </a:lnTo>
                  <a:lnTo>
                    <a:pt x="8176259" y="763270"/>
                  </a:lnTo>
                  <a:lnTo>
                    <a:pt x="8190230" y="749300"/>
                  </a:lnTo>
                  <a:lnTo>
                    <a:pt x="8220709" y="694690"/>
                  </a:lnTo>
                  <a:lnTo>
                    <a:pt x="8223250" y="680720"/>
                  </a:lnTo>
                  <a:lnTo>
                    <a:pt x="8223250" y="674370"/>
                  </a:lnTo>
                  <a:lnTo>
                    <a:pt x="8224520" y="668020"/>
                  </a:lnTo>
                  <a:lnTo>
                    <a:pt x="8224520" y="125729"/>
                  </a:lnTo>
                  <a:lnTo>
                    <a:pt x="8223250" y="118110"/>
                  </a:lnTo>
                  <a:lnTo>
                    <a:pt x="8223250" y="111760"/>
                  </a:lnTo>
                  <a:lnTo>
                    <a:pt x="8221980" y="105410"/>
                  </a:lnTo>
                  <a:lnTo>
                    <a:pt x="8220709" y="97790"/>
                  </a:lnTo>
                  <a:lnTo>
                    <a:pt x="8210550" y="72390"/>
                  </a:lnTo>
                  <a:lnTo>
                    <a:pt x="8206740" y="66040"/>
                  </a:lnTo>
                  <a:lnTo>
                    <a:pt x="8202930" y="60960"/>
                  </a:lnTo>
                  <a:lnTo>
                    <a:pt x="8199120" y="54610"/>
                  </a:lnTo>
                  <a:lnTo>
                    <a:pt x="8195309" y="49529"/>
                  </a:lnTo>
                  <a:lnTo>
                    <a:pt x="8190230" y="44450"/>
                  </a:lnTo>
                  <a:lnTo>
                    <a:pt x="8186420" y="39370"/>
                  </a:lnTo>
                  <a:lnTo>
                    <a:pt x="8181340" y="34290"/>
                  </a:lnTo>
                  <a:lnTo>
                    <a:pt x="8174990" y="30479"/>
                  </a:lnTo>
                  <a:lnTo>
                    <a:pt x="8169909" y="25400"/>
                  </a:lnTo>
                  <a:lnTo>
                    <a:pt x="8164830" y="21590"/>
                  </a:lnTo>
                  <a:lnTo>
                    <a:pt x="8158480" y="17779"/>
                  </a:lnTo>
                  <a:lnTo>
                    <a:pt x="8152130" y="15240"/>
                  </a:lnTo>
                  <a:lnTo>
                    <a:pt x="8145780" y="11429"/>
                  </a:lnTo>
                  <a:lnTo>
                    <a:pt x="8133080" y="6350"/>
                  </a:lnTo>
                  <a:lnTo>
                    <a:pt x="8120380" y="3810"/>
                  </a:lnTo>
                  <a:lnTo>
                    <a:pt x="8112759" y="2540"/>
                  </a:lnTo>
                  <a:lnTo>
                    <a:pt x="8106409" y="1270"/>
                  </a:lnTo>
                  <a:close/>
                </a:path>
                <a:path w="8224520" h="792480">
                  <a:moveTo>
                    <a:pt x="8092440" y="0"/>
                  </a:moveTo>
                  <a:lnTo>
                    <a:pt x="132079" y="0"/>
                  </a:lnTo>
                  <a:lnTo>
                    <a:pt x="124459" y="1270"/>
                  </a:lnTo>
                  <a:lnTo>
                    <a:pt x="8100059"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507999" y="62229"/>
              <a:ext cx="8224520" cy="792480"/>
            </a:xfrm>
            <a:custGeom>
              <a:avLst/>
              <a:gdLst/>
              <a:ahLst/>
              <a:cxnLst/>
              <a:rect l="l" t="t" r="r" b="b"/>
              <a:pathLst>
                <a:path w="8224520" h="792480">
                  <a:moveTo>
                    <a:pt x="0" y="132079"/>
                  </a:moveTo>
                  <a:lnTo>
                    <a:pt x="0" y="125729"/>
                  </a:lnTo>
                  <a:lnTo>
                    <a:pt x="1270" y="118110"/>
                  </a:lnTo>
                  <a:lnTo>
                    <a:pt x="1270" y="111760"/>
                  </a:lnTo>
                  <a:lnTo>
                    <a:pt x="2540" y="105410"/>
                  </a:lnTo>
                  <a:lnTo>
                    <a:pt x="3809" y="97790"/>
                  </a:lnTo>
                  <a:lnTo>
                    <a:pt x="6350" y="91440"/>
                  </a:lnTo>
                  <a:lnTo>
                    <a:pt x="8890" y="85090"/>
                  </a:lnTo>
                  <a:lnTo>
                    <a:pt x="11429" y="78740"/>
                  </a:lnTo>
                  <a:lnTo>
                    <a:pt x="13970" y="72390"/>
                  </a:lnTo>
                  <a:lnTo>
                    <a:pt x="17779" y="66040"/>
                  </a:lnTo>
                  <a:lnTo>
                    <a:pt x="21590" y="60960"/>
                  </a:lnTo>
                  <a:lnTo>
                    <a:pt x="25400" y="54610"/>
                  </a:lnTo>
                  <a:lnTo>
                    <a:pt x="29209" y="49529"/>
                  </a:lnTo>
                  <a:lnTo>
                    <a:pt x="34290" y="44450"/>
                  </a:lnTo>
                  <a:lnTo>
                    <a:pt x="38100" y="39370"/>
                  </a:lnTo>
                  <a:lnTo>
                    <a:pt x="43179" y="34290"/>
                  </a:lnTo>
                  <a:lnTo>
                    <a:pt x="49529" y="30479"/>
                  </a:lnTo>
                  <a:lnTo>
                    <a:pt x="54609" y="25400"/>
                  </a:lnTo>
                  <a:lnTo>
                    <a:pt x="59690" y="21590"/>
                  </a:lnTo>
                  <a:lnTo>
                    <a:pt x="66040" y="17779"/>
                  </a:lnTo>
                  <a:lnTo>
                    <a:pt x="72390" y="15240"/>
                  </a:lnTo>
                  <a:lnTo>
                    <a:pt x="77470" y="11429"/>
                  </a:lnTo>
                  <a:lnTo>
                    <a:pt x="85090" y="8890"/>
                  </a:lnTo>
                  <a:lnTo>
                    <a:pt x="91440" y="6350"/>
                  </a:lnTo>
                  <a:lnTo>
                    <a:pt x="97790" y="5079"/>
                  </a:lnTo>
                  <a:lnTo>
                    <a:pt x="104140" y="3810"/>
                  </a:lnTo>
                  <a:lnTo>
                    <a:pt x="111759" y="2540"/>
                  </a:lnTo>
                  <a:lnTo>
                    <a:pt x="118109" y="1270"/>
                  </a:lnTo>
                  <a:lnTo>
                    <a:pt x="124459" y="1270"/>
                  </a:lnTo>
                  <a:lnTo>
                    <a:pt x="132079" y="0"/>
                  </a:lnTo>
                  <a:lnTo>
                    <a:pt x="8092440" y="0"/>
                  </a:lnTo>
                  <a:lnTo>
                    <a:pt x="8100059" y="1270"/>
                  </a:lnTo>
                  <a:lnTo>
                    <a:pt x="8106409" y="1270"/>
                  </a:lnTo>
                  <a:lnTo>
                    <a:pt x="8112759" y="2540"/>
                  </a:lnTo>
                  <a:lnTo>
                    <a:pt x="8120380" y="3810"/>
                  </a:lnTo>
                  <a:lnTo>
                    <a:pt x="8126730" y="5079"/>
                  </a:lnTo>
                  <a:lnTo>
                    <a:pt x="8133080" y="6350"/>
                  </a:lnTo>
                  <a:lnTo>
                    <a:pt x="8139430" y="8890"/>
                  </a:lnTo>
                  <a:lnTo>
                    <a:pt x="8145780" y="11429"/>
                  </a:lnTo>
                  <a:lnTo>
                    <a:pt x="8152130" y="15240"/>
                  </a:lnTo>
                  <a:lnTo>
                    <a:pt x="8158480" y="17779"/>
                  </a:lnTo>
                  <a:lnTo>
                    <a:pt x="8164830" y="21590"/>
                  </a:lnTo>
                  <a:lnTo>
                    <a:pt x="8169909" y="25400"/>
                  </a:lnTo>
                  <a:lnTo>
                    <a:pt x="8174990" y="30479"/>
                  </a:lnTo>
                  <a:lnTo>
                    <a:pt x="8181340" y="34290"/>
                  </a:lnTo>
                  <a:lnTo>
                    <a:pt x="8186420" y="39370"/>
                  </a:lnTo>
                  <a:lnTo>
                    <a:pt x="8190230" y="44450"/>
                  </a:lnTo>
                  <a:lnTo>
                    <a:pt x="8195309" y="49529"/>
                  </a:lnTo>
                  <a:lnTo>
                    <a:pt x="8199120" y="54610"/>
                  </a:lnTo>
                  <a:lnTo>
                    <a:pt x="8202930" y="60960"/>
                  </a:lnTo>
                  <a:lnTo>
                    <a:pt x="8206740" y="66040"/>
                  </a:lnTo>
                  <a:lnTo>
                    <a:pt x="8210550" y="72390"/>
                  </a:lnTo>
                  <a:lnTo>
                    <a:pt x="8213090" y="78740"/>
                  </a:lnTo>
                  <a:lnTo>
                    <a:pt x="8215630" y="85090"/>
                  </a:lnTo>
                  <a:lnTo>
                    <a:pt x="8218170" y="91440"/>
                  </a:lnTo>
                  <a:lnTo>
                    <a:pt x="8220709" y="97790"/>
                  </a:lnTo>
                  <a:lnTo>
                    <a:pt x="8221980" y="105410"/>
                  </a:lnTo>
                  <a:lnTo>
                    <a:pt x="8223250" y="111760"/>
                  </a:lnTo>
                  <a:lnTo>
                    <a:pt x="8223250" y="118110"/>
                  </a:lnTo>
                  <a:lnTo>
                    <a:pt x="8224520" y="125729"/>
                  </a:lnTo>
                  <a:lnTo>
                    <a:pt x="8224520" y="132079"/>
                  </a:lnTo>
                  <a:lnTo>
                    <a:pt x="8224520" y="660400"/>
                  </a:lnTo>
                  <a:lnTo>
                    <a:pt x="8224520" y="668020"/>
                  </a:lnTo>
                  <a:lnTo>
                    <a:pt x="8223250" y="674370"/>
                  </a:lnTo>
                  <a:lnTo>
                    <a:pt x="8223250" y="680720"/>
                  </a:lnTo>
                  <a:lnTo>
                    <a:pt x="8221980" y="688340"/>
                  </a:lnTo>
                  <a:lnTo>
                    <a:pt x="8220709" y="694690"/>
                  </a:lnTo>
                  <a:lnTo>
                    <a:pt x="8218170" y="701040"/>
                  </a:lnTo>
                  <a:lnTo>
                    <a:pt x="8215630" y="707390"/>
                  </a:lnTo>
                  <a:lnTo>
                    <a:pt x="8213090" y="713740"/>
                  </a:lnTo>
                  <a:lnTo>
                    <a:pt x="8190230" y="749300"/>
                  </a:lnTo>
                  <a:lnTo>
                    <a:pt x="8169909" y="767080"/>
                  </a:lnTo>
                  <a:lnTo>
                    <a:pt x="8164830" y="770890"/>
                  </a:lnTo>
                  <a:lnTo>
                    <a:pt x="8158480" y="774700"/>
                  </a:lnTo>
                  <a:lnTo>
                    <a:pt x="8153400" y="778510"/>
                  </a:lnTo>
                  <a:lnTo>
                    <a:pt x="8147050" y="781050"/>
                  </a:lnTo>
                  <a:lnTo>
                    <a:pt x="8140700" y="783590"/>
                  </a:lnTo>
                  <a:lnTo>
                    <a:pt x="8134350" y="786130"/>
                  </a:lnTo>
                  <a:lnTo>
                    <a:pt x="8126730" y="787400"/>
                  </a:lnTo>
                  <a:lnTo>
                    <a:pt x="8120380" y="789940"/>
                  </a:lnTo>
                  <a:lnTo>
                    <a:pt x="8114030" y="791210"/>
                  </a:lnTo>
                  <a:lnTo>
                    <a:pt x="8106409" y="791210"/>
                  </a:lnTo>
                  <a:lnTo>
                    <a:pt x="8100059" y="792480"/>
                  </a:lnTo>
                  <a:lnTo>
                    <a:pt x="8093709" y="792480"/>
                  </a:lnTo>
                  <a:lnTo>
                    <a:pt x="132079" y="792480"/>
                  </a:lnTo>
                  <a:lnTo>
                    <a:pt x="124459" y="792480"/>
                  </a:lnTo>
                  <a:lnTo>
                    <a:pt x="118109" y="791210"/>
                  </a:lnTo>
                  <a:lnTo>
                    <a:pt x="111759" y="791210"/>
                  </a:lnTo>
                  <a:lnTo>
                    <a:pt x="104140" y="789940"/>
                  </a:lnTo>
                  <a:lnTo>
                    <a:pt x="97790" y="788670"/>
                  </a:lnTo>
                  <a:lnTo>
                    <a:pt x="91440" y="786130"/>
                  </a:lnTo>
                  <a:lnTo>
                    <a:pt x="85090" y="783590"/>
                  </a:lnTo>
                  <a:lnTo>
                    <a:pt x="77470" y="781050"/>
                  </a:lnTo>
                  <a:lnTo>
                    <a:pt x="72390" y="778510"/>
                  </a:lnTo>
                  <a:lnTo>
                    <a:pt x="66040" y="774700"/>
                  </a:lnTo>
                  <a:lnTo>
                    <a:pt x="59690" y="770890"/>
                  </a:lnTo>
                  <a:lnTo>
                    <a:pt x="34290" y="749300"/>
                  </a:lnTo>
                  <a:lnTo>
                    <a:pt x="29209" y="744220"/>
                  </a:lnTo>
                  <a:lnTo>
                    <a:pt x="25400" y="737870"/>
                  </a:lnTo>
                  <a:lnTo>
                    <a:pt x="21590" y="732790"/>
                  </a:lnTo>
                  <a:lnTo>
                    <a:pt x="17779" y="726440"/>
                  </a:lnTo>
                  <a:lnTo>
                    <a:pt x="13970" y="721360"/>
                  </a:lnTo>
                  <a:lnTo>
                    <a:pt x="11429" y="715010"/>
                  </a:lnTo>
                  <a:lnTo>
                    <a:pt x="8890" y="708660"/>
                  </a:lnTo>
                  <a:lnTo>
                    <a:pt x="6350" y="702310"/>
                  </a:lnTo>
                  <a:lnTo>
                    <a:pt x="5079" y="694690"/>
                  </a:lnTo>
                  <a:lnTo>
                    <a:pt x="2540" y="688340"/>
                  </a:lnTo>
                  <a:lnTo>
                    <a:pt x="1270" y="681990"/>
                  </a:lnTo>
                  <a:lnTo>
                    <a:pt x="127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5236" y="4947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1920" rIns="0" bIns="0" rtlCol="0">
            <a:spAutoFit/>
          </a:bodyPr>
          <a:lstStyle/>
          <a:p>
            <a:pPr marL="1575435">
              <a:lnSpc>
                <a:spcPct val="100000"/>
              </a:lnSpc>
              <a:spcBef>
                <a:spcPts val="100"/>
              </a:spcBef>
            </a:pPr>
            <a:r>
              <a:rPr i="1" u="none" dirty="0">
                <a:solidFill>
                  <a:srgbClr val="FFFFFF"/>
                </a:solidFill>
                <a:latin typeface="Calibri" panose="020F0502020204030204"/>
                <a:cs typeface="Calibri" panose="020F0502020204030204"/>
              </a:rPr>
              <a:t>α)</a:t>
            </a:r>
            <a:r>
              <a:rPr i="1" u="none" spc="-5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Περιγραφή</a:t>
            </a:r>
            <a:r>
              <a:rPr i="1" u="none" spc="-5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μερών</a:t>
            </a:r>
            <a:r>
              <a:rPr i="1" u="none" spc="-50"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εγχυτήρα</a:t>
            </a:r>
            <a:r>
              <a:rPr sz="4000" i="1" u="none" spc="-10" dirty="0">
                <a:solidFill>
                  <a:srgbClr val="FFFFFF"/>
                </a:solidFill>
                <a:latin typeface="Calibri" panose="020F0502020204030204"/>
                <a:cs typeface="Calibri" panose="020F0502020204030204"/>
              </a:rPr>
              <a:t>.</a:t>
            </a:r>
            <a:endParaRPr sz="4000">
              <a:latin typeface="Calibri" panose="020F0502020204030204"/>
              <a:cs typeface="Calibri" panose="020F0502020204030204"/>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4129" y="1147537"/>
            <a:ext cx="5317298" cy="4563896"/>
          </a:xfrm>
          <a:prstGeom prst="rect">
            <a:avLst/>
          </a:prstGeom>
        </p:spPr>
      </p:pic>
      <p:pic>
        <p:nvPicPr>
          <p:cNvPr id="3" name="object 3"/>
          <p:cNvPicPr/>
          <p:nvPr/>
        </p:nvPicPr>
        <p:blipFill>
          <a:blip r:embed="rId2" cstate="print"/>
          <a:stretch>
            <a:fillRect/>
          </a:stretch>
        </p:blipFill>
        <p:spPr>
          <a:xfrm>
            <a:off x="5543550" y="1744979"/>
            <a:ext cx="3528059" cy="3870960"/>
          </a:xfrm>
          <a:prstGeom prst="rect">
            <a:avLst/>
          </a:prstGeom>
        </p:spPr>
      </p:pic>
      <p:grpSp>
        <p:nvGrpSpPr>
          <p:cNvPr id="4" name="object 4"/>
          <p:cNvGrpSpPr/>
          <p:nvPr/>
        </p:nvGrpSpPr>
        <p:grpSpPr>
          <a:xfrm>
            <a:off x="346650" y="49470"/>
            <a:ext cx="8594725" cy="1115695"/>
            <a:chOff x="346650" y="49470"/>
            <a:chExt cx="8594725" cy="1115695"/>
          </a:xfrm>
        </p:grpSpPr>
        <p:sp>
          <p:nvSpPr>
            <p:cNvPr id="5" name="object 5"/>
            <p:cNvSpPr/>
            <p:nvPr/>
          </p:nvSpPr>
          <p:spPr>
            <a:xfrm>
              <a:off x="359409" y="62229"/>
              <a:ext cx="8568690" cy="1089660"/>
            </a:xfrm>
            <a:custGeom>
              <a:avLst/>
              <a:gdLst/>
              <a:ahLst/>
              <a:cxnLst/>
              <a:rect l="l" t="t" r="r" b="b"/>
              <a:pathLst>
                <a:path w="8568690" h="1089660">
                  <a:moveTo>
                    <a:pt x="8406130" y="1270"/>
                  </a:moveTo>
                  <a:lnTo>
                    <a:pt x="162560" y="1270"/>
                  </a:lnTo>
                  <a:lnTo>
                    <a:pt x="144780" y="3810"/>
                  </a:lnTo>
                  <a:lnTo>
                    <a:pt x="134619" y="6350"/>
                  </a:lnTo>
                  <a:lnTo>
                    <a:pt x="125730" y="8890"/>
                  </a:lnTo>
                  <a:lnTo>
                    <a:pt x="99060" y="20320"/>
                  </a:lnTo>
                  <a:lnTo>
                    <a:pt x="91439" y="25400"/>
                  </a:lnTo>
                  <a:lnTo>
                    <a:pt x="83819" y="29210"/>
                  </a:lnTo>
                  <a:lnTo>
                    <a:pt x="74930" y="35560"/>
                  </a:lnTo>
                  <a:lnTo>
                    <a:pt x="67310" y="40640"/>
                  </a:lnTo>
                  <a:lnTo>
                    <a:pt x="60960" y="46990"/>
                  </a:lnTo>
                  <a:lnTo>
                    <a:pt x="53339" y="53340"/>
                  </a:lnTo>
                  <a:lnTo>
                    <a:pt x="46989" y="60960"/>
                  </a:lnTo>
                  <a:lnTo>
                    <a:pt x="40639" y="67310"/>
                  </a:lnTo>
                  <a:lnTo>
                    <a:pt x="35560" y="74929"/>
                  </a:lnTo>
                  <a:lnTo>
                    <a:pt x="29210" y="83820"/>
                  </a:lnTo>
                  <a:lnTo>
                    <a:pt x="25400" y="91440"/>
                  </a:lnTo>
                  <a:lnTo>
                    <a:pt x="20319" y="99060"/>
                  </a:lnTo>
                  <a:lnTo>
                    <a:pt x="12700" y="116840"/>
                  </a:lnTo>
                  <a:lnTo>
                    <a:pt x="10160" y="125729"/>
                  </a:lnTo>
                  <a:lnTo>
                    <a:pt x="6350" y="134620"/>
                  </a:lnTo>
                  <a:lnTo>
                    <a:pt x="5079" y="143510"/>
                  </a:lnTo>
                  <a:lnTo>
                    <a:pt x="2539" y="153670"/>
                  </a:lnTo>
                  <a:lnTo>
                    <a:pt x="1269" y="162560"/>
                  </a:lnTo>
                  <a:lnTo>
                    <a:pt x="1269" y="172720"/>
                  </a:lnTo>
                  <a:lnTo>
                    <a:pt x="0" y="181610"/>
                  </a:lnTo>
                  <a:lnTo>
                    <a:pt x="0" y="908050"/>
                  </a:lnTo>
                  <a:lnTo>
                    <a:pt x="1269" y="918210"/>
                  </a:lnTo>
                  <a:lnTo>
                    <a:pt x="1269" y="927100"/>
                  </a:lnTo>
                  <a:lnTo>
                    <a:pt x="2539" y="937260"/>
                  </a:lnTo>
                  <a:lnTo>
                    <a:pt x="5079" y="946150"/>
                  </a:lnTo>
                  <a:lnTo>
                    <a:pt x="6350" y="955040"/>
                  </a:lnTo>
                  <a:lnTo>
                    <a:pt x="10160" y="963930"/>
                  </a:lnTo>
                  <a:lnTo>
                    <a:pt x="12700" y="974090"/>
                  </a:lnTo>
                  <a:lnTo>
                    <a:pt x="16510" y="981710"/>
                  </a:lnTo>
                  <a:lnTo>
                    <a:pt x="20319" y="990600"/>
                  </a:lnTo>
                  <a:lnTo>
                    <a:pt x="25400" y="999490"/>
                  </a:lnTo>
                  <a:lnTo>
                    <a:pt x="29210" y="1007110"/>
                  </a:lnTo>
                  <a:lnTo>
                    <a:pt x="35560" y="1014730"/>
                  </a:lnTo>
                  <a:lnTo>
                    <a:pt x="40639" y="1022350"/>
                  </a:lnTo>
                  <a:lnTo>
                    <a:pt x="46989" y="1029970"/>
                  </a:lnTo>
                  <a:lnTo>
                    <a:pt x="60960" y="1043940"/>
                  </a:lnTo>
                  <a:lnTo>
                    <a:pt x="67310" y="1049020"/>
                  </a:lnTo>
                  <a:lnTo>
                    <a:pt x="74930" y="1055370"/>
                  </a:lnTo>
                  <a:lnTo>
                    <a:pt x="83819" y="1060450"/>
                  </a:lnTo>
                  <a:lnTo>
                    <a:pt x="91439" y="1065530"/>
                  </a:lnTo>
                  <a:lnTo>
                    <a:pt x="99060" y="1069340"/>
                  </a:lnTo>
                  <a:lnTo>
                    <a:pt x="134619" y="1083310"/>
                  </a:lnTo>
                  <a:lnTo>
                    <a:pt x="172719" y="1089660"/>
                  </a:lnTo>
                  <a:lnTo>
                    <a:pt x="8397240" y="1089660"/>
                  </a:lnTo>
                  <a:lnTo>
                    <a:pt x="8406130" y="1088390"/>
                  </a:lnTo>
                  <a:lnTo>
                    <a:pt x="8416290" y="1087120"/>
                  </a:lnTo>
                  <a:lnTo>
                    <a:pt x="8425180" y="1085850"/>
                  </a:lnTo>
                  <a:lnTo>
                    <a:pt x="8434070" y="1083310"/>
                  </a:lnTo>
                  <a:lnTo>
                    <a:pt x="8444230" y="1080770"/>
                  </a:lnTo>
                  <a:lnTo>
                    <a:pt x="8453120" y="1076960"/>
                  </a:lnTo>
                  <a:lnTo>
                    <a:pt x="8460740" y="1073150"/>
                  </a:lnTo>
                  <a:lnTo>
                    <a:pt x="8478520" y="1065530"/>
                  </a:lnTo>
                  <a:lnTo>
                    <a:pt x="8493760" y="1055370"/>
                  </a:lnTo>
                  <a:lnTo>
                    <a:pt x="8509000" y="1042670"/>
                  </a:lnTo>
                  <a:lnTo>
                    <a:pt x="8522970" y="1028700"/>
                  </a:lnTo>
                  <a:lnTo>
                    <a:pt x="8528050" y="1022350"/>
                  </a:lnTo>
                  <a:lnTo>
                    <a:pt x="8534400" y="1014730"/>
                  </a:lnTo>
                  <a:lnTo>
                    <a:pt x="8539480" y="1007110"/>
                  </a:lnTo>
                  <a:lnTo>
                    <a:pt x="8544560" y="998220"/>
                  </a:lnTo>
                  <a:lnTo>
                    <a:pt x="8549640" y="990600"/>
                  </a:lnTo>
                  <a:lnTo>
                    <a:pt x="8557260" y="972820"/>
                  </a:lnTo>
                  <a:lnTo>
                    <a:pt x="8564880" y="946150"/>
                  </a:lnTo>
                  <a:lnTo>
                    <a:pt x="8567420" y="935990"/>
                  </a:lnTo>
                  <a:lnTo>
                    <a:pt x="8567420" y="927100"/>
                  </a:lnTo>
                  <a:lnTo>
                    <a:pt x="8568690" y="916940"/>
                  </a:lnTo>
                  <a:lnTo>
                    <a:pt x="8568690" y="172720"/>
                  </a:lnTo>
                  <a:lnTo>
                    <a:pt x="8567420" y="162560"/>
                  </a:lnTo>
                  <a:lnTo>
                    <a:pt x="8566150" y="153670"/>
                  </a:lnTo>
                  <a:lnTo>
                    <a:pt x="8564880" y="143510"/>
                  </a:lnTo>
                  <a:lnTo>
                    <a:pt x="8557260" y="116840"/>
                  </a:lnTo>
                  <a:lnTo>
                    <a:pt x="8552180" y="107950"/>
                  </a:lnTo>
                  <a:lnTo>
                    <a:pt x="8548370" y="99060"/>
                  </a:lnTo>
                  <a:lnTo>
                    <a:pt x="8544560" y="91440"/>
                  </a:lnTo>
                  <a:lnTo>
                    <a:pt x="8539480" y="83820"/>
                  </a:lnTo>
                  <a:lnTo>
                    <a:pt x="8534400" y="74929"/>
                  </a:lnTo>
                  <a:lnTo>
                    <a:pt x="8528050" y="67310"/>
                  </a:lnTo>
                  <a:lnTo>
                    <a:pt x="8521700" y="60960"/>
                  </a:lnTo>
                  <a:lnTo>
                    <a:pt x="8515350" y="53340"/>
                  </a:lnTo>
                  <a:lnTo>
                    <a:pt x="8509000" y="46990"/>
                  </a:lnTo>
                  <a:lnTo>
                    <a:pt x="8501380" y="40640"/>
                  </a:lnTo>
                  <a:lnTo>
                    <a:pt x="8493760" y="35560"/>
                  </a:lnTo>
                  <a:lnTo>
                    <a:pt x="8486140" y="29210"/>
                  </a:lnTo>
                  <a:lnTo>
                    <a:pt x="8477250" y="25400"/>
                  </a:lnTo>
                  <a:lnTo>
                    <a:pt x="8469630" y="20320"/>
                  </a:lnTo>
                  <a:lnTo>
                    <a:pt x="8442960" y="8890"/>
                  </a:lnTo>
                  <a:lnTo>
                    <a:pt x="8425180" y="3810"/>
                  </a:lnTo>
                  <a:lnTo>
                    <a:pt x="8415020" y="2540"/>
                  </a:lnTo>
                  <a:lnTo>
                    <a:pt x="8406130" y="1270"/>
                  </a:lnTo>
                  <a:close/>
                </a:path>
                <a:path w="8568690" h="1089660">
                  <a:moveTo>
                    <a:pt x="8387080" y="0"/>
                  </a:moveTo>
                  <a:lnTo>
                    <a:pt x="181610" y="0"/>
                  </a:lnTo>
                  <a:lnTo>
                    <a:pt x="172719" y="1270"/>
                  </a:lnTo>
                  <a:lnTo>
                    <a:pt x="8395970" y="1270"/>
                  </a:lnTo>
                  <a:lnTo>
                    <a:pt x="8387080" y="0"/>
                  </a:lnTo>
                  <a:close/>
                </a:path>
              </a:pathLst>
            </a:custGeom>
            <a:solidFill>
              <a:srgbClr val="009900"/>
            </a:solidFill>
          </p:spPr>
          <p:txBody>
            <a:bodyPr wrap="square" lIns="0" tIns="0" rIns="0" bIns="0" rtlCol="0"/>
            <a:lstStyle/>
            <a:p/>
          </p:txBody>
        </p:sp>
        <p:sp>
          <p:nvSpPr>
            <p:cNvPr id="6" name="object 6"/>
            <p:cNvSpPr/>
            <p:nvPr/>
          </p:nvSpPr>
          <p:spPr>
            <a:xfrm>
              <a:off x="359409" y="62229"/>
              <a:ext cx="8568690" cy="1089660"/>
            </a:xfrm>
            <a:custGeom>
              <a:avLst/>
              <a:gdLst/>
              <a:ahLst/>
              <a:cxnLst/>
              <a:rect l="l" t="t" r="r" b="b"/>
              <a:pathLst>
                <a:path w="8568690" h="1089660">
                  <a:moveTo>
                    <a:pt x="0" y="181610"/>
                  </a:moveTo>
                  <a:lnTo>
                    <a:pt x="1269" y="172720"/>
                  </a:lnTo>
                  <a:lnTo>
                    <a:pt x="1269" y="162560"/>
                  </a:lnTo>
                  <a:lnTo>
                    <a:pt x="2539" y="153670"/>
                  </a:lnTo>
                  <a:lnTo>
                    <a:pt x="5079" y="143510"/>
                  </a:lnTo>
                  <a:lnTo>
                    <a:pt x="6350" y="134620"/>
                  </a:lnTo>
                  <a:lnTo>
                    <a:pt x="10160" y="125729"/>
                  </a:lnTo>
                  <a:lnTo>
                    <a:pt x="12700" y="116840"/>
                  </a:lnTo>
                  <a:lnTo>
                    <a:pt x="16510" y="107950"/>
                  </a:lnTo>
                  <a:lnTo>
                    <a:pt x="20319" y="99060"/>
                  </a:lnTo>
                  <a:lnTo>
                    <a:pt x="25400" y="91440"/>
                  </a:lnTo>
                  <a:lnTo>
                    <a:pt x="29210" y="83820"/>
                  </a:lnTo>
                  <a:lnTo>
                    <a:pt x="35560" y="74929"/>
                  </a:lnTo>
                  <a:lnTo>
                    <a:pt x="40639" y="67310"/>
                  </a:lnTo>
                  <a:lnTo>
                    <a:pt x="46989" y="60960"/>
                  </a:lnTo>
                  <a:lnTo>
                    <a:pt x="53339" y="53340"/>
                  </a:lnTo>
                  <a:lnTo>
                    <a:pt x="60960" y="46990"/>
                  </a:lnTo>
                  <a:lnTo>
                    <a:pt x="67310" y="40640"/>
                  </a:lnTo>
                  <a:lnTo>
                    <a:pt x="74930" y="35560"/>
                  </a:lnTo>
                  <a:lnTo>
                    <a:pt x="83819" y="29210"/>
                  </a:lnTo>
                  <a:lnTo>
                    <a:pt x="91439" y="25400"/>
                  </a:lnTo>
                  <a:lnTo>
                    <a:pt x="99060" y="20320"/>
                  </a:lnTo>
                  <a:lnTo>
                    <a:pt x="107949" y="16510"/>
                  </a:lnTo>
                  <a:lnTo>
                    <a:pt x="116839" y="12700"/>
                  </a:lnTo>
                  <a:lnTo>
                    <a:pt x="153669" y="2540"/>
                  </a:lnTo>
                  <a:lnTo>
                    <a:pt x="162560" y="1270"/>
                  </a:lnTo>
                  <a:lnTo>
                    <a:pt x="172719" y="1270"/>
                  </a:lnTo>
                  <a:lnTo>
                    <a:pt x="181610" y="0"/>
                  </a:lnTo>
                  <a:lnTo>
                    <a:pt x="8387080" y="0"/>
                  </a:lnTo>
                  <a:lnTo>
                    <a:pt x="8395970" y="1270"/>
                  </a:lnTo>
                  <a:lnTo>
                    <a:pt x="8406130" y="1270"/>
                  </a:lnTo>
                  <a:lnTo>
                    <a:pt x="8415020" y="2540"/>
                  </a:lnTo>
                  <a:lnTo>
                    <a:pt x="8425180" y="3810"/>
                  </a:lnTo>
                  <a:lnTo>
                    <a:pt x="8434070" y="6350"/>
                  </a:lnTo>
                  <a:lnTo>
                    <a:pt x="8442960" y="8890"/>
                  </a:lnTo>
                  <a:lnTo>
                    <a:pt x="8451850" y="12700"/>
                  </a:lnTo>
                  <a:lnTo>
                    <a:pt x="8460740" y="16510"/>
                  </a:lnTo>
                  <a:lnTo>
                    <a:pt x="8469630" y="20320"/>
                  </a:lnTo>
                  <a:lnTo>
                    <a:pt x="8477250" y="25400"/>
                  </a:lnTo>
                  <a:lnTo>
                    <a:pt x="8486140" y="29210"/>
                  </a:lnTo>
                  <a:lnTo>
                    <a:pt x="8493760" y="35560"/>
                  </a:lnTo>
                  <a:lnTo>
                    <a:pt x="8501380" y="40640"/>
                  </a:lnTo>
                  <a:lnTo>
                    <a:pt x="8509000" y="46990"/>
                  </a:lnTo>
                  <a:lnTo>
                    <a:pt x="8515350" y="53340"/>
                  </a:lnTo>
                  <a:lnTo>
                    <a:pt x="8521700" y="60960"/>
                  </a:lnTo>
                  <a:lnTo>
                    <a:pt x="8528050" y="67310"/>
                  </a:lnTo>
                  <a:lnTo>
                    <a:pt x="8534400" y="74929"/>
                  </a:lnTo>
                  <a:lnTo>
                    <a:pt x="8539480" y="83820"/>
                  </a:lnTo>
                  <a:lnTo>
                    <a:pt x="8544560" y="91440"/>
                  </a:lnTo>
                  <a:lnTo>
                    <a:pt x="8548370" y="99060"/>
                  </a:lnTo>
                  <a:lnTo>
                    <a:pt x="8552180" y="107950"/>
                  </a:lnTo>
                  <a:lnTo>
                    <a:pt x="8557260" y="116840"/>
                  </a:lnTo>
                  <a:lnTo>
                    <a:pt x="8559800" y="125729"/>
                  </a:lnTo>
                  <a:lnTo>
                    <a:pt x="8562340" y="134620"/>
                  </a:lnTo>
                  <a:lnTo>
                    <a:pt x="8564880" y="143510"/>
                  </a:lnTo>
                  <a:lnTo>
                    <a:pt x="8566150" y="153670"/>
                  </a:lnTo>
                  <a:lnTo>
                    <a:pt x="8567420" y="162560"/>
                  </a:lnTo>
                  <a:lnTo>
                    <a:pt x="8568690" y="172720"/>
                  </a:lnTo>
                  <a:lnTo>
                    <a:pt x="8568690" y="181610"/>
                  </a:lnTo>
                  <a:lnTo>
                    <a:pt x="8568690" y="908050"/>
                  </a:lnTo>
                  <a:lnTo>
                    <a:pt x="8568690" y="916940"/>
                  </a:lnTo>
                  <a:lnTo>
                    <a:pt x="8567420" y="927100"/>
                  </a:lnTo>
                  <a:lnTo>
                    <a:pt x="8567420" y="935990"/>
                  </a:lnTo>
                  <a:lnTo>
                    <a:pt x="8564880" y="946150"/>
                  </a:lnTo>
                  <a:lnTo>
                    <a:pt x="8562340" y="955040"/>
                  </a:lnTo>
                  <a:lnTo>
                    <a:pt x="8559800" y="963930"/>
                  </a:lnTo>
                  <a:lnTo>
                    <a:pt x="8557260" y="972820"/>
                  </a:lnTo>
                  <a:lnTo>
                    <a:pt x="8553450" y="981710"/>
                  </a:lnTo>
                  <a:lnTo>
                    <a:pt x="8549640" y="990600"/>
                  </a:lnTo>
                  <a:lnTo>
                    <a:pt x="8544560" y="998220"/>
                  </a:lnTo>
                  <a:lnTo>
                    <a:pt x="8539480" y="1007110"/>
                  </a:lnTo>
                  <a:lnTo>
                    <a:pt x="8534400" y="1014730"/>
                  </a:lnTo>
                  <a:lnTo>
                    <a:pt x="8528050" y="1022350"/>
                  </a:lnTo>
                  <a:lnTo>
                    <a:pt x="8522970" y="1028700"/>
                  </a:lnTo>
                  <a:lnTo>
                    <a:pt x="8515350" y="1036320"/>
                  </a:lnTo>
                  <a:lnTo>
                    <a:pt x="8509000" y="1042670"/>
                  </a:lnTo>
                  <a:lnTo>
                    <a:pt x="8501380" y="1049020"/>
                  </a:lnTo>
                  <a:lnTo>
                    <a:pt x="8493760" y="1055370"/>
                  </a:lnTo>
                  <a:lnTo>
                    <a:pt x="8486140" y="1060450"/>
                  </a:lnTo>
                  <a:lnTo>
                    <a:pt x="8478520" y="1065530"/>
                  </a:lnTo>
                  <a:lnTo>
                    <a:pt x="8469630" y="1069340"/>
                  </a:lnTo>
                  <a:lnTo>
                    <a:pt x="8460740" y="1073150"/>
                  </a:lnTo>
                  <a:lnTo>
                    <a:pt x="8453120" y="1076960"/>
                  </a:lnTo>
                  <a:lnTo>
                    <a:pt x="8444230" y="1080770"/>
                  </a:lnTo>
                  <a:lnTo>
                    <a:pt x="8434070" y="1083310"/>
                  </a:lnTo>
                  <a:lnTo>
                    <a:pt x="8425180" y="1085850"/>
                  </a:lnTo>
                  <a:lnTo>
                    <a:pt x="8416290" y="1087120"/>
                  </a:lnTo>
                  <a:lnTo>
                    <a:pt x="8406130" y="1088390"/>
                  </a:lnTo>
                  <a:lnTo>
                    <a:pt x="8397240" y="1089660"/>
                  </a:lnTo>
                  <a:lnTo>
                    <a:pt x="8387080" y="1089660"/>
                  </a:lnTo>
                  <a:lnTo>
                    <a:pt x="181610" y="1089660"/>
                  </a:lnTo>
                  <a:lnTo>
                    <a:pt x="172719" y="1089660"/>
                  </a:lnTo>
                  <a:lnTo>
                    <a:pt x="162560" y="1088390"/>
                  </a:lnTo>
                  <a:lnTo>
                    <a:pt x="153669" y="1087120"/>
                  </a:lnTo>
                  <a:lnTo>
                    <a:pt x="144780" y="1085850"/>
                  </a:lnTo>
                  <a:lnTo>
                    <a:pt x="134619" y="1083310"/>
                  </a:lnTo>
                  <a:lnTo>
                    <a:pt x="125730" y="1080770"/>
                  </a:lnTo>
                  <a:lnTo>
                    <a:pt x="116839" y="1078230"/>
                  </a:lnTo>
                  <a:lnTo>
                    <a:pt x="107949" y="1074420"/>
                  </a:lnTo>
                  <a:lnTo>
                    <a:pt x="99060" y="1069340"/>
                  </a:lnTo>
                  <a:lnTo>
                    <a:pt x="91439" y="1065530"/>
                  </a:lnTo>
                  <a:lnTo>
                    <a:pt x="83819" y="1060450"/>
                  </a:lnTo>
                  <a:lnTo>
                    <a:pt x="74930" y="1055370"/>
                  </a:lnTo>
                  <a:lnTo>
                    <a:pt x="67310" y="1049020"/>
                  </a:lnTo>
                  <a:lnTo>
                    <a:pt x="60960" y="1043940"/>
                  </a:lnTo>
                  <a:lnTo>
                    <a:pt x="53339" y="1036320"/>
                  </a:lnTo>
                  <a:lnTo>
                    <a:pt x="46989" y="1029970"/>
                  </a:lnTo>
                  <a:lnTo>
                    <a:pt x="40639" y="1022350"/>
                  </a:lnTo>
                  <a:lnTo>
                    <a:pt x="35560" y="1014730"/>
                  </a:lnTo>
                  <a:lnTo>
                    <a:pt x="29210" y="1007110"/>
                  </a:lnTo>
                  <a:lnTo>
                    <a:pt x="25400" y="999490"/>
                  </a:lnTo>
                  <a:lnTo>
                    <a:pt x="20319" y="990600"/>
                  </a:lnTo>
                  <a:lnTo>
                    <a:pt x="16510" y="981710"/>
                  </a:lnTo>
                  <a:lnTo>
                    <a:pt x="12700" y="974090"/>
                  </a:lnTo>
                  <a:lnTo>
                    <a:pt x="10160" y="963930"/>
                  </a:lnTo>
                  <a:lnTo>
                    <a:pt x="6350" y="955040"/>
                  </a:lnTo>
                  <a:lnTo>
                    <a:pt x="5079" y="946150"/>
                  </a:lnTo>
                  <a:lnTo>
                    <a:pt x="2539" y="937260"/>
                  </a:lnTo>
                  <a:lnTo>
                    <a:pt x="1269" y="927100"/>
                  </a:lnTo>
                  <a:lnTo>
                    <a:pt x="1269" y="918210"/>
                  </a:lnTo>
                  <a:lnTo>
                    <a:pt x="0" y="908050"/>
                  </a:lnTo>
                  <a:lnTo>
                    <a:pt x="0" y="181610"/>
                  </a:lnTo>
                  <a:close/>
                </a:path>
              </a:pathLst>
            </a:custGeom>
            <a:ln w="25518">
              <a:solidFill>
                <a:srgbClr val="FFFFFF"/>
              </a:solidFill>
            </a:ln>
          </p:spPr>
          <p:txBody>
            <a:bodyPr wrap="square" lIns="0" tIns="0" rIns="0" bIns="0" rtlCol="0"/>
            <a:lstStyle/>
            <a:p/>
          </p:txBody>
        </p:sp>
        <p:sp>
          <p:nvSpPr>
            <p:cNvPr id="7" name="object 7"/>
            <p:cNvSpPr/>
            <p:nvPr/>
          </p:nvSpPr>
          <p:spPr>
            <a:xfrm>
              <a:off x="346646" y="49478"/>
              <a:ext cx="8594725" cy="1115695"/>
            </a:xfrm>
            <a:custGeom>
              <a:avLst/>
              <a:gdLst/>
              <a:ahLst/>
              <a:cxnLst/>
              <a:rect l="l" t="t" r="r" b="b"/>
              <a:pathLst>
                <a:path w="8594725" h="11156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594725" h="1115695">
                  <a:moveTo>
                    <a:pt x="8594204" y="1102410"/>
                  </a:moveTo>
                  <a:lnTo>
                    <a:pt x="8590470" y="1093393"/>
                  </a:lnTo>
                  <a:lnTo>
                    <a:pt x="8581453" y="1089660"/>
                  </a:lnTo>
                  <a:lnTo>
                    <a:pt x="8572424" y="1093393"/>
                  </a:lnTo>
                  <a:lnTo>
                    <a:pt x="8568690" y="1102410"/>
                  </a:lnTo>
                  <a:lnTo>
                    <a:pt x="8572424" y="1111440"/>
                  </a:lnTo>
                  <a:lnTo>
                    <a:pt x="8581453" y="1115174"/>
                  </a:lnTo>
                  <a:lnTo>
                    <a:pt x="8590470" y="1111440"/>
                  </a:lnTo>
                  <a:lnTo>
                    <a:pt x="8594204" y="110241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579119" y="232409"/>
            <a:ext cx="7968615" cy="777240"/>
          </a:xfrm>
          <a:prstGeom prst="rect">
            <a:avLst/>
          </a:prstGeom>
        </p:spPr>
        <p:txBody>
          <a:bodyPr vert="horz" wrap="square" lIns="0" tIns="58419" rIns="0" bIns="0" rtlCol="0">
            <a:spAutoFit/>
          </a:bodyPr>
          <a:lstStyle/>
          <a:p>
            <a:pPr marL="12700" marR="5080" indent="74930">
              <a:lnSpc>
                <a:spcPts val="2800"/>
              </a:lnSpc>
              <a:spcBef>
                <a:spcPts val="460"/>
              </a:spcBef>
            </a:pPr>
            <a:r>
              <a:rPr sz="2600" i="1" u="none" spc="-20" dirty="0">
                <a:solidFill>
                  <a:srgbClr val="FFFFFF"/>
                </a:solidFill>
                <a:latin typeface="Calibri" panose="020F0502020204030204"/>
                <a:cs typeface="Calibri" panose="020F0502020204030204"/>
              </a:rPr>
              <a:t>Τοποθέτηση</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2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Σύσφιξη</a:t>
            </a:r>
            <a:r>
              <a:rPr sz="2600" i="1" u="none" spc="-3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Εγχυτήρος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στο</a:t>
            </a:r>
            <a:r>
              <a:rPr sz="2600" i="1" u="none" spc="-2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πώμα</a:t>
            </a:r>
            <a:r>
              <a:rPr sz="2600" i="1" u="none" spc="-25" dirty="0">
                <a:solidFill>
                  <a:srgbClr val="FFFFFF"/>
                </a:solidFill>
                <a:latin typeface="Calibri" panose="020F0502020204030204"/>
                <a:cs typeface="Calibri" panose="020F0502020204030204"/>
              </a:rPr>
              <a:t> </a:t>
            </a:r>
            <a:r>
              <a:rPr sz="2600" i="1" u="none" spc="-20" dirty="0">
                <a:solidFill>
                  <a:srgbClr val="FFFFFF"/>
                </a:solidFill>
                <a:latin typeface="Calibri" panose="020F0502020204030204"/>
                <a:cs typeface="Calibri" panose="020F0502020204030204"/>
              </a:rPr>
              <a:t>κυλίνδρου </a:t>
            </a:r>
            <a:r>
              <a:rPr sz="2600" i="1" u="none" dirty="0">
                <a:solidFill>
                  <a:srgbClr val="FFFFFF"/>
                </a:solidFill>
                <a:latin typeface="Calibri" panose="020F0502020204030204"/>
                <a:cs typeface="Calibri" panose="020F0502020204030204"/>
              </a:rPr>
              <a:t>(στο</a:t>
            </a:r>
            <a:r>
              <a:rPr sz="2600" i="1" u="none" spc="2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κέντρο)</a:t>
            </a:r>
            <a:endParaRPr sz="2600">
              <a:latin typeface="Calibri" panose="020F0502020204030204"/>
              <a:cs typeface="Calibri" panose="020F0502020204030204"/>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561095" y="71119"/>
            <a:ext cx="6178284" cy="6786880"/>
          </a:xfrm>
          <a:prstGeom prst="rect">
            <a:avLst/>
          </a:prstGeom>
        </p:spPr>
      </p:pic>
      <p:sp>
        <p:nvSpPr>
          <p:cNvPr id="3" name="object 3"/>
          <p:cNvSpPr txBox="1">
            <a:spLocks noGrp="1"/>
          </p:cNvSpPr>
          <p:nvPr>
            <p:ph type="title"/>
          </p:nvPr>
        </p:nvSpPr>
        <p:spPr>
          <a:xfrm>
            <a:off x="1774189" y="1314450"/>
            <a:ext cx="1056640" cy="421640"/>
          </a:xfrm>
          <a:prstGeom prst="rect">
            <a:avLst/>
          </a:prstGeom>
        </p:spPr>
        <p:txBody>
          <a:bodyPr vert="horz" wrap="square" lIns="0" tIns="12700" rIns="0" bIns="0" rtlCol="0">
            <a:spAutoFit/>
          </a:bodyPr>
          <a:lstStyle/>
          <a:p>
            <a:pPr marL="12700">
              <a:lnSpc>
                <a:spcPct val="100000"/>
              </a:lnSpc>
              <a:spcBef>
                <a:spcPts val="100"/>
              </a:spcBef>
            </a:pPr>
            <a:r>
              <a:rPr sz="2600" u="none" dirty="0">
                <a:solidFill>
                  <a:srgbClr val="000000"/>
                </a:solidFill>
              </a:rPr>
              <a:t>Σχ</a:t>
            </a:r>
            <a:r>
              <a:rPr sz="2600" u="none" spc="-10" dirty="0">
                <a:solidFill>
                  <a:srgbClr val="000000"/>
                </a:solidFill>
              </a:rPr>
              <a:t> </a:t>
            </a:r>
            <a:r>
              <a:rPr sz="2600" u="none" spc="-20" dirty="0">
                <a:solidFill>
                  <a:srgbClr val="000000"/>
                </a:solidFill>
              </a:rPr>
              <a:t>9.4ι</a:t>
            </a:r>
            <a:endParaRPr sz="2600"/>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792480" y="615950"/>
            <a:ext cx="7614920" cy="5576570"/>
          </a:xfrm>
          <a:prstGeom prst="rect">
            <a:avLst/>
          </a:prstGeom>
        </p:spPr>
      </p:pic>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5240" y="50740"/>
            <a:ext cx="8251825" cy="818515"/>
            <a:chOff x="495240" y="50740"/>
            <a:chExt cx="8251825" cy="818515"/>
          </a:xfrm>
        </p:grpSpPr>
        <p:sp>
          <p:nvSpPr>
            <p:cNvPr id="3" name="object 3"/>
            <p:cNvSpPr/>
            <p:nvPr/>
          </p:nvSpPr>
          <p:spPr>
            <a:xfrm>
              <a:off x="507999" y="63499"/>
              <a:ext cx="8225790" cy="792480"/>
            </a:xfrm>
            <a:custGeom>
              <a:avLst/>
              <a:gdLst/>
              <a:ahLst/>
              <a:cxnLst/>
              <a:rect l="l" t="t" r="r" b="b"/>
              <a:pathLst>
                <a:path w="8225790" h="792480">
                  <a:moveTo>
                    <a:pt x="8106409" y="0"/>
                  </a:moveTo>
                  <a:lnTo>
                    <a:pt x="118109" y="0"/>
                  </a:lnTo>
                  <a:lnTo>
                    <a:pt x="111759" y="1270"/>
                  </a:lnTo>
                  <a:lnTo>
                    <a:pt x="104140" y="2540"/>
                  </a:lnTo>
                  <a:lnTo>
                    <a:pt x="97790" y="3809"/>
                  </a:lnTo>
                  <a:lnTo>
                    <a:pt x="91440" y="6350"/>
                  </a:lnTo>
                  <a:lnTo>
                    <a:pt x="85090" y="7620"/>
                  </a:lnTo>
                  <a:lnTo>
                    <a:pt x="78740" y="11429"/>
                  </a:lnTo>
                  <a:lnTo>
                    <a:pt x="66040" y="16509"/>
                  </a:lnTo>
                  <a:lnTo>
                    <a:pt x="60959" y="20320"/>
                  </a:lnTo>
                  <a:lnTo>
                    <a:pt x="54609" y="24129"/>
                  </a:lnTo>
                  <a:lnTo>
                    <a:pt x="49529" y="29209"/>
                  </a:lnTo>
                  <a:lnTo>
                    <a:pt x="44450" y="33020"/>
                  </a:lnTo>
                  <a:lnTo>
                    <a:pt x="29209" y="48259"/>
                  </a:lnTo>
                  <a:lnTo>
                    <a:pt x="25400" y="53340"/>
                  </a:lnTo>
                  <a:lnTo>
                    <a:pt x="21590" y="59690"/>
                  </a:lnTo>
                  <a:lnTo>
                    <a:pt x="17779" y="64770"/>
                  </a:lnTo>
                  <a:lnTo>
                    <a:pt x="15240" y="71120"/>
                  </a:lnTo>
                  <a:lnTo>
                    <a:pt x="11429" y="77470"/>
                  </a:lnTo>
                  <a:lnTo>
                    <a:pt x="6350" y="90170"/>
                  </a:lnTo>
                  <a:lnTo>
                    <a:pt x="5079" y="96520"/>
                  </a:lnTo>
                  <a:lnTo>
                    <a:pt x="3809" y="104140"/>
                  </a:lnTo>
                  <a:lnTo>
                    <a:pt x="2540" y="110490"/>
                  </a:lnTo>
                  <a:lnTo>
                    <a:pt x="1270" y="118109"/>
                  </a:lnTo>
                  <a:lnTo>
                    <a:pt x="1270" y="124459"/>
                  </a:lnTo>
                  <a:lnTo>
                    <a:pt x="0" y="130809"/>
                  </a:lnTo>
                  <a:lnTo>
                    <a:pt x="0" y="660400"/>
                  </a:lnTo>
                  <a:lnTo>
                    <a:pt x="1270" y="666750"/>
                  </a:lnTo>
                  <a:lnTo>
                    <a:pt x="1270" y="674370"/>
                  </a:lnTo>
                  <a:lnTo>
                    <a:pt x="3809" y="687070"/>
                  </a:lnTo>
                  <a:lnTo>
                    <a:pt x="5079" y="694689"/>
                  </a:lnTo>
                  <a:lnTo>
                    <a:pt x="6350" y="701039"/>
                  </a:lnTo>
                  <a:lnTo>
                    <a:pt x="11429" y="713739"/>
                  </a:lnTo>
                  <a:lnTo>
                    <a:pt x="15240" y="720089"/>
                  </a:lnTo>
                  <a:lnTo>
                    <a:pt x="17779" y="726439"/>
                  </a:lnTo>
                  <a:lnTo>
                    <a:pt x="21590" y="731520"/>
                  </a:lnTo>
                  <a:lnTo>
                    <a:pt x="25400" y="737870"/>
                  </a:lnTo>
                  <a:lnTo>
                    <a:pt x="29209" y="742950"/>
                  </a:lnTo>
                  <a:lnTo>
                    <a:pt x="44450" y="758189"/>
                  </a:lnTo>
                  <a:lnTo>
                    <a:pt x="54609" y="765810"/>
                  </a:lnTo>
                  <a:lnTo>
                    <a:pt x="60959" y="770889"/>
                  </a:lnTo>
                  <a:lnTo>
                    <a:pt x="66040" y="773429"/>
                  </a:lnTo>
                  <a:lnTo>
                    <a:pt x="72390" y="777239"/>
                  </a:lnTo>
                  <a:lnTo>
                    <a:pt x="97790" y="787400"/>
                  </a:lnTo>
                  <a:lnTo>
                    <a:pt x="104140" y="788670"/>
                  </a:lnTo>
                  <a:lnTo>
                    <a:pt x="111759" y="789939"/>
                  </a:lnTo>
                  <a:lnTo>
                    <a:pt x="118109" y="791210"/>
                  </a:lnTo>
                  <a:lnTo>
                    <a:pt x="132079" y="791210"/>
                  </a:lnTo>
                  <a:lnTo>
                    <a:pt x="132079" y="792479"/>
                  </a:lnTo>
                  <a:lnTo>
                    <a:pt x="8107680" y="791210"/>
                  </a:lnTo>
                  <a:lnTo>
                    <a:pt x="8120380" y="788670"/>
                  </a:lnTo>
                  <a:lnTo>
                    <a:pt x="8128000" y="787400"/>
                  </a:lnTo>
                  <a:lnTo>
                    <a:pt x="8153400" y="777239"/>
                  </a:lnTo>
                  <a:lnTo>
                    <a:pt x="8159750" y="773429"/>
                  </a:lnTo>
                  <a:lnTo>
                    <a:pt x="8164830" y="770889"/>
                  </a:lnTo>
                  <a:lnTo>
                    <a:pt x="8171180" y="765810"/>
                  </a:lnTo>
                  <a:lnTo>
                    <a:pt x="8181340" y="758189"/>
                  </a:lnTo>
                  <a:lnTo>
                    <a:pt x="8191500" y="748029"/>
                  </a:lnTo>
                  <a:lnTo>
                    <a:pt x="8195309" y="742950"/>
                  </a:lnTo>
                  <a:lnTo>
                    <a:pt x="8199120" y="736600"/>
                  </a:lnTo>
                  <a:lnTo>
                    <a:pt x="8204200" y="731520"/>
                  </a:lnTo>
                  <a:lnTo>
                    <a:pt x="8206740" y="725170"/>
                  </a:lnTo>
                  <a:lnTo>
                    <a:pt x="8210550" y="720089"/>
                  </a:lnTo>
                  <a:lnTo>
                    <a:pt x="8218170" y="701039"/>
                  </a:lnTo>
                  <a:lnTo>
                    <a:pt x="8220709" y="693420"/>
                  </a:lnTo>
                  <a:lnTo>
                    <a:pt x="8223250" y="680720"/>
                  </a:lnTo>
                  <a:lnTo>
                    <a:pt x="8224520" y="673100"/>
                  </a:lnTo>
                  <a:lnTo>
                    <a:pt x="8224520" y="659129"/>
                  </a:lnTo>
                  <a:lnTo>
                    <a:pt x="8225790" y="659129"/>
                  </a:lnTo>
                  <a:lnTo>
                    <a:pt x="8224520" y="130809"/>
                  </a:lnTo>
                  <a:lnTo>
                    <a:pt x="8224520" y="118109"/>
                  </a:lnTo>
                  <a:lnTo>
                    <a:pt x="8223250" y="110490"/>
                  </a:lnTo>
                  <a:lnTo>
                    <a:pt x="8221980" y="104140"/>
                  </a:lnTo>
                  <a:lnTo>
                    <a:pt x="8220709" y="96520"/>
                  </a:lnTo>
                  <a:lnTo>
                    <a:pt x="8210550" y="71120"/>
                  </a:lnTo>
                  <a:lnTo>
                    <a:pt x="8206740" y="64770"/>
                  </a:lnTo>
                  <a:lnTo>
                    <a:pt x="8204200" y="59690"/>
                  </a:lnTo>
                  <a:lnTo>
                    <a:pt x="8199120" y="53340"/>
                  </a:lnTo>
                  <a:lnTo>
                    <a:pt x="8191500" y="43179"/>
                  </a:lnTo>
                  <a:lnTo>
                    <a:pt x="8181340" y="33020"/>
                  </a:lnTo>
                  <a:lnTo>
                    <a:pt x="8176259" y="29209"/>
                  </a:lnTo>
                  <a:lnTo>
                    <a:pt x="8169909" y="24129"/>
                  </a:lnTo>
                  <a:lnTo>
                    <a:pt x="8164830" y="20320"/>
                  </a:lnTo>
                  <a:lnTo>
                    <a:pt x="8158480" y="16509"/>
                  </a:lnTo>
                  <a:lnTo>
                    <a:pt x="8153400" y="13970"/>
                  </a:lnTo>
                  <a:lnTo>
                    <a:pt x="8147050" y="11429"/>
                  </a:lnTo>
                  <a:lnTo>
                    <a:pt x="8140700" y="7620"/>
                  </a:lnTo>
                  <a:lnTo>
                    <a:pt x="8134350" y="6350"/>
                  </a:lnTo>
                  <a:lnTo>
                    <a:pt x="8126730" y="3809"/>
                  </a:lnTo>
                  <a:lnTo>
                    <a:pt x="8114030" y="1270"/>
                  </a:lnTo>
                  <a:lnTo>
                    <a:pt x="8106409" y="0"/>
                  </a:lnTo>
                  <a:close/>
                </a:path>
              </a:pathLst>
            </a:custGeom>
            <a:solidFill>
              <a:srgbClr val="009900"/>
            </a:solidFill>
          </p:spPr>
          <p:txBody>
            <a:bodyPr wrap="square" lIns="0" tIns="0" rIns="0" bIns="0" rtlCol="0"/>
            <a:lstStyle/>
            <a:p/>
          </p:txBody>
        </p:sp>
        <p:sp>
          <p:nvSpPr>
            <p:cNvPr id="4" name="object 4"/>
            <p:cNvSpPr/>
            <p:nvPr/>
          </p:nvSpPr>
          <p:spPr>
            <a:xfrm>
              <a:off x="507999" y="63499"/>
              <a:ext cx="8225790" cy="792480"/>
            </a:xfrm>
            <a:custGeom>
              <a:avLst/>
              <a:gdLst/>
              <a:ahLst/>
              <a:cxnLst/>
              <a:rect l="l" t="t" r="r" b="b"/>
              <a:pathLst>
                <a:path w="8225790" h="792480">
                  <a:moveTo>
                    <a:pt x="0" y="130809"/>
                  </a:moveTo>
                  <a:lnTo>
                    <a:pt x="1270" y="124459"/>
                  </a:lnTo>
                  <a:lnTo>
                    <a:pt x="1270" y="118109"/>
                  </a:lnTo>
                  <a:lnTo>
                    <a:pt x="2540" y="110490"/>
                  </a:lnTo>
                  <a:lnTo>
                    <a:pt x="3809" y="104140"/>
                  </a:lnTo>
                  <a:lnTo>
                    <a:pt x="5079" y="96520"/>
                  </a:lnTo>
                  <a:lnTo>
                    <a:pt x="6350" y="90170"/>
                  </a:lnTo>
                  <a:lnTo>
                    <a:pt x="8890" y="83820"/>
                  </a:lnTo>
                  <a:lnTo>
                    <a:pt x="11429" y="77470"/>
                  </a:lnTo>
                  <a:lnTo>
                    <a:pt x="15240" y="71120"/>
                  </a:lnTo>
                  <a:lnTo>
                    <a:pt x="17779" y="64770"/>
                  </a:lnTo>
                  <a:lnTo>
                    <a:pt x="21590" y="59690"/>
                  </a:lnTo>
                  <a:lnTo>
                    <a:pt x="25400" y="53340"/>
                  </a:lnTo>
                  <a:lnTo>
                    <a:pt x="29209" y="48259"/>
                  </a:lnTo>
                  <a:lnTo>
                    <a:pt x="34290" y="43179"/>
                  </a:lnTo>
                  <a:lnTo>
                    <a:pt x="39370" y="38100"/>
                  </a:lnTo>
                  <a:lnTo>
                    <a:pt x="44450" y="33020"/>
                  </a:lnTo>
                  <a:lnTo>
                    <a:pt x="49529" y="29209"/>
                  </a:lnTo>
                  <a:lnTo>
                    <a:pt x="54609" y="24129"/>
                  </a:lnTo>
                  <a:lnTo>
                    <a:pt x="60959" y="20320"/>
                  </a:lnTo>
                  <a:lnTo>
                    <a:pt x="66040" y="16509"/>
                  </a:lnTo>
                  <a:lnTo>
                    <a:pt x="72390" y="13970"/>
                  </a:lnTo>
                  <a:lnTo>
                    <a:pt x="78740" y="11429"/>
                  </a:lnTo>
                  <a:lnTo>
                    <a:pt x="85090" y="7620"/>
                  </a:lnTo>
                  <a:lnTo>
                    <a:pt x="91440" y="6350"/>
                  </a:lnTo>
                  <a:lnTo>
                    <a:pt x="97790" y="3809"/>
                  </a:lnTo>
                  <a:lnTo>
                    <a:pt x="104140" y="2540"/>
                  </a:lnTo>
                  <a:lnTo>
                    <a:pt x="111759" y="1270"/>
                  </a:lnTo>
                  <a:lnTo>
                    <a:pt x="118109" y="0"/>
                  </a:lnTo>
                  <a:lnTo>
                    <a:pt x="8093709" y="0"/>
                  </a:lnTo>
                  <a:lnTo>
                    <a:pt x="8106409" y="0"/>
                  </a:lnTo>
                  <a:lnTo>
                    <a:pt x="8114030" y="1270"/>
                  </a:lnTo>
                  <a:lnTo>
                    <a:pt x="8120380" y="2540"/>
                  </a:lnTo>
                  <a:lnTo>
                    <a:pt x="8126730" y="3809"/>
                  </a:lnTo>
                  <a:lnTo>
                    <a:pt x="8134350" y="6350"/>
                  </a:lnTo>
                  <a:lnTo>
                    <a:pt x="8140700" y="7620"/>
                  </a:lnTo>
                  <a:lnTo>
                    <a:pt x="8147050" y="11429"/>
                  </a:lnTo>
                  <a:lnTo>
                    <a:pt x="8153400" y="13970"/>
                  </a:lnTo>
                  <a:lnTo>
                    <a:pt x="8158480" y="16509"/>
                  </a:lnTo>
                  <a:lnTo>
                    <a:pt x="8164830" y="20320"/>
                  </a:lnTo>
                  <a:lnTo>
                    <a:pt x="8169909" y="24129"/>
                  </a:lnTo>
                  <a:lnTo>
                    <a:pt x="8176259" y="29209"/>
                  </a:lnTo>
                  <a:lnTo>
                    <a:pt x="8181340" y="33020"/>
                  </a:lnTo>
                  <a:lnTo>
                    <a:pt x="8186420" y="38100"/>
                  </a:lnTo>
                  <a:lnTo>
                    <a:pt x="8191500" y="43179"/>
                  </a:lnTo>
                  <a:lnTo>
                    <a:pt x="8195309" y="48259"/>
                  </a:lnTo>
                  <a:lnTo>
                    <a:pt x="8199120" y="53340"/>
                  </a:lnTo>
                  <a:lnTo>
                    <a:pt x="8204200" y="59690"/>
                  </a:lnTo>
                  <a:lnTo>
                    <a:pt x="8206740" y="64770"/>
                  </a:lnTo>
                  <a:lnTo>
                    <a:pt x="8210550" y="71120"/>
                  </a:lnTo>
                  <a:lnTo>
                    <a:pt x="8213090" y="77470"/>
                  </a:lnTo>
                  <a:lnTo>
                    <a:pt x="8215630" y="83820"/>
                  </a:lnTo>
                  <a:lnTo>
                    <a:pt x="8218170" y="90170"/>
                  </a:lnTo>
                  <a:lnTo>
                    <a:pt x="8220709" y="96520"/>
                  </a:lnTo>
                  <a:lnTo>
                    <a:pt x="8221980" y="104140"/>
                  </a:lnTo>
                  <a:lnTo>
                    <a:pt x="8223250" y="110490"/>
                  </a:lnTo>
                  <a:lnTo>
                    <a:pt x="8224520" y="118109"/>
                  </a:lnTo>
                  <a:lnTo>
                    <a:pt x="8224520" y="124459"/>
                  </a:lnTo>
                  <a:lnTo>
                    <a:pt x="8224520" y="130809"/>
                  </a:lnTo>
                  <a:lnTo>
                    <a:pt x="8225790" y="659129"/>
                  </a:lnTo>
                  <a:lnTo>
                    <a:pt x="8224520" y="659129"/>
                  </a:lnTo>
                  <a:lnTo>
                    <a:pt x="8224520" y="666750"/>
                  </a:lnTo>
                  <a:lnTo>
                    <a:pt x="8224520" y="673100"/>
                  </a:lnTo>
                  <a:lnTo>
                    <a:pt x="8223250" y="680720"/>
                  </a:lnTo>
                  <a:lnTo>
                    <a:pt x="8221980" y="687070"/>
                  </a:lnTo>
                  <a:lnTo>
                    <a:pt x="8220709" y="693420"/>
                  </a:lnTo>
                  <a:lnTo>
                    <a:pt x="8218170" y="701039"/>
                  </a:lnTo>
                  <a:lnTo>
                    <a:pt x="8215630" y="707389"/>
                  </a:lnTo>
                  <a:lnTo>
                    <a:pt x="8213090" y="713739"/>
                  </a:lnTo>
                  <a:lnTo>
                    <a:pt x="8210550" y="720089"/>
                  </a:lnTo>
                  <a:lnTo>
                    <a:pt x="8206740" y="725170"/>
                  </a:lnTo>
                  <a:lnTo>
                    <a:pt x="8204200" y="731520"/>
                  </a:lnTo>
                  <a:lnTo>
                    <a:pt x="8199120" y="736600"/>
                  </a:lnTo>
                  <a:lnTo>
                    <a:pt x="8195309" y="742950"/>
                  </a:lnTo>
                  <a:lnTo>
                    <a:pt x="8191500" y="748029"/>
                  </a:lnTo>
                  <a:lnTo>
                    <a:pt x="8186420" y="753110"/>
                  </a:lnTo>
                  <a:lnTo>
                    <a:pt x="8181340" y="758189"/>
                  </a:lnTo>
                  <a:lnTo>
                    <a:pt x="8176259" y="762000"/>
                  </a:lnTo>
                  <a:lnTo>
                    <a:pt x="8171180" y="765810"/>
                  </a:lnTo>
                  <a:lnTo>
                    <a:pt x="8164830" y="770889"/>
                  </a:lnTo>
                  <a:lnTo>
                    <a:pt x="8159750" y="773429"/>
                  </a:lnTo>
                  <a:lnTo>
                    <a:pt x="8153400" y="777239"/>
                  </a:lnTo>
                  <a:lnTo>
                    <a:pt x="8147050" y="779779"/>
                  </a:lnTo>
                  <a:lnTo>
                    <a:pt x="8140700" y="782320"/>
                  </a:lnTo>
                  <a:lnTo>
                    <a:pt x="8134350" y="784860"/>
                  </a:lnTo>
                  <a:lnTo>
                    <a:pt x="8128000" y="787400"/>
                  </a:lnTo>
                  <a:lnTo>
                    <a:pt x="8120380" y="788670"/>
                  </a:lnTo>
                  <a:lnTo>
                    <a:pt x="8114030" y="789939"/>
                  </a:lnTo>
                  <a:lnTo>
                    <a:pt x="8107680" y="791210"/>
                  </a:lnTo>
                  <a:lnTo>
                    <a:pt x="8100059" y="791210"/>
                  </a:lnTo>
                  <a:lnTo>
                    <a:pt x="8093709" y="791210"/>
                  </a:lnTo>
                  <a:lnTo>
                    <a:pt x="132079" y="792479"/>
                  </a:lnTo>
                  <a:lnTo>
                    <a:pt x="132079" y="791210"/>
                  </a:lnTo>
                  <a:lnTo>
                    <a:pt x="125729" y="791210"/>
                  </a:lnTo>
                  <a:lnTo>
                    <a:pt x="118109" y="791210"/>
                  </a:lnTo>
                  <a:lnTo>
                    <a:pt x="111759" y="789939"/>
                  </a:lnTo>
                  <a:lnTo>
                    <a:pt x="104140" y="788670"/>
                  </a:lnTo>
                  <a:lnTo>
                    <a:pt x="97790" y="787400"/>
                  </a:lnTo>
                  <a:lnTo>
                    <a:pt x="91440" y="784860"/>
                  </a:lnTo>
                  <a:lnTo>
                    <a:pt x="85090" y="782320"/>
                  </a:lnTo>
                  <a:lnTo>
                    <a:pt x="78740" y="779779"/>
                  </a:lnTo>
                  <a:lnTo>
                    <a:pt x="72390" y="777239"/>
                  </a:lnTo>
                  <a:lnTo>
                    <a:pt x="66040" y="773429"/>
                  </a:lnTo>
                  <a:lnTo>
                    <a:pt x="60959" y="770889"/>
                  </a:lnTo>
                  <a:lnTo>
                    <a:pt x="54609" y="765810"/>
                  </a:lnTo>
                  <a:lnTo>
                    <a:pt x="49529" y="762000"/>
                  </a:lnTo>
                  <a:lnTo>
                    <a:pt x="44450" y="758189"/>
                  </a:lnTo>
                  <a:lnTo>
                    <a:pt x="39370" y="753110"/>
                  </a:lnTo>
                  <a:lnTo>
                    <a:pt x="34290" y="748029"/>
                  </a:lnTo>
                  <a:lnTo>
                    <a:pt x="29209" y="742950"/>
                  </a:lnTo>
                  <a:lnTo>
                    <a:pt x="25400" y="737870"/>
                  </a:lnTo>
                  <a:lnTo>
                    <a:pt x="21590" y="731520"/>
                  </a:lnTo>
                  <a:lnTo>
                    <a:pt x="17779" y="726439"/>
                  </a:lnTo>
                  <a:lnTo>
                    <a:pt x="15240" y="720089"/>
                  </a:lnTo>
                  <a:lnTo>
                    <a:pt x="11429" y="713739"/>
                  </a:lnTo>
                  <a:lnTo>
                    <a:pt x="8890" y="707389"/>
                  </a:lnTo>
                  <a:lnTo>
                    <a:pt x="6350" y="701039"/>
                  </a:lnTo>
                  <a:lnTo>
                    <a:pt x="5079" y="694689"/>
                  </a:lnTo>
                  <a:lnTo>
                    <a:pt x="3809" y="687070"/>
                  </a:lnTo>
                  <a:lnTo>
                    <a:pt x="2540" y="680720"/>
                  </a:lnTo>
                  <a:lnTo>
                    <a:pt x="1270" y="674370"/>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5" name="object 5"/>
            <p:cNvSpPr/>
            <p:nvPr/>
          </p:nvSpPr>
          <p:spPr>
            <a:xfrm>
              <a:off x="495236" y="5074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121920" rIns="0" bIns="0" rtlCol="0">
            <a:spAutoFit/>
          </a:bodyPr>
          <a:lstStyle/>
          <a:p>
            <a:pPr marL="1575435">
              <a:lnSpc>
                <a:spcPct val="100000"/>
              </a:lnSpc>
              <a:spcBef>
                <a:spcPts val="100"/>
              </a:spcBef>
            </a:pPr>
            <a:r>
              <a:rPr i="1" u="none" dirty="0">
                <a:solidFill>
                  <a:srgbClr val="FFFFFF"/>
                </a:solidFill>
                <a:latin typeface="Calibri" panose="020F0502020204030204"/>
                <a:cs typeface="Calibri" panose="020F0502020204030204"/>
              </a:rPr>
              <a:t>α)</a:t>
            </a:r>
            <a:r>
              <a:rPr i="1" u="none" spc="-5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Περιγραφή</a:t>
            </a:r>
            <a:r>
              <a:rPr i="1" u="none" spc="-3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μερών</a:t>
            </a:r>
            <a:r>
              <a:rPr i="1" u="none" spc="-4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εγχυτήρα</a:t>
            </a:r>
            <a:r>
              <a:rPr sz="4000" i="1" u="none" spc="-10" dirty="0">
                <a:solidFill>
                  <a:srgbClr val="FFFFFF"/>
                </a:solidFill>
                <a:latin typeface="Calibri" panose="020F0502020204030204"/>
                <a:cs typeface="Calibri" panose="020F0502020204030204"/>
              </a:rPr>
              <a:t>.</a:t>
            </a:r>
            <a:endParaRPr sz="4000">
              <a:latin typeface="Calibri" panose="020F0502020204030204"/>
              <a:cs typeface="Calibri" panose="020F0502020204030204"/>
            </a:endParaRPr>
          </a:p>
        </p:txBody>
      </p:sp>
      <p:sp>
        <p:nvSpPr>
          <p:cNvPr id="7" name="object 7"/>
          <p:cNvSpPr txBox="1"/>
          <p:nvPr/>
        </p:nvSpPr>
        <p:spPr>
          <a:xfrm>
            <a:off x="346709" y="1060450"/>
            <a:ext cx="8516620" cy="5486400"/>
          </a:xfrm>
          <a:prstGeom prst="rect">
            <a:avLst/>
          </a:prstGeom>
        </p:spPr>
        <p:txBody>
          <a:bodyPr vert="horz" wrap="square" lIns="0" tIns="36830" rIns="0" bIns="0" rtlCol="0">
            <a:spAutoFit/>
          </a:bodyPr>
          <a:lstStyle/>
          <a:p>
            <a:pPr marL="12700" marR="154940" indent="78740">
              <a:lnSpc>
                <a:spcPts val="2510"/>
              </a:lnSpc>
              <a:spcBef>
                <a:spcPts val="290"/>
              </a:spcBef>
            </a:pPr>
            <a:r>
              <a:rPr sz="2200" b="1" dirty="0">
                <a:latin typeface="Arial" panose="020B0604020202020204"/>
                <a:cs typeface="Arial" panose="020B0604020202020204"/>
              </a:rPr>
              <a:t>ΤΟ</a:t>
            </a:r>
            <a:r>
              <a:rPr sz="2200" b="1" spc="-70" dirty="0">
                <a:latin typeface="Arial" panose="020B0604020202020204"/>
                <a:cs typeface="Arial" panose="020B0604020202020204"/>
              </a:rPr>
              <a:t> </a:t>
            </a:r>
            <a:r>
              <a:rPr sz="2200" b="1" dirty="0">
                <a:latin typeface="Arial" panose="020B0604020202020204"/>
                <a:cs typeface="Arial" panose="020B0604020202020204"/>
              </a:rPr>
              <a:t>ΣΩΜΑ</a:t>
            </a:r>
            <a:r>
              <a:rPr sz="2200" b="1" spc="-50" dirty="0">
                <a:latin typeface="Arial" panose="020B0604020202020204"/>
                <a:cs typeface="Arial" panose="020B0604020202020204"/>
              </a:rPr>
              <a:t> </a:t>
            </a:r>
            <a:r>
              <a:rPr sz="2200" b="1" spc="-25" dirty="0">
                <a:latin typeface="Arial" panose="020B0604020202020204"/>
                <a:cs typeface="Arial" panose="020B0604020202020204"/>
              </a:rPr>
              <a:t>ΤΟΥ</a:t>
            </a:r>
            <a:r>
              <a:rPr sz="2200" b="1" spc="-130" dirty="0">
                <a:latin typeface="Arial" panose="020B0604020202020204"/>
                <a:cs typeface="Arial" panose="020B0604020202020204"/>
              </a:rPr>
              <a:t> </a:t>
            </a:r>
            <a:r>
              <a:rPr sz="2200" b="1" spc="-10" dirty="0">
                <a:latin typeface="Arial" panose="020B0604020202020204"/>
                <a:cs typeface="Arial" panose="020B0604020202020204"/>
              </a:rPr>
              <a:t>ΑΚΡΟΦΥΣΙΟΥ</a:t>
            </a:r>
            <a:r>
              <a:rPr sz="2200" b="1" spc="-55" dirty="0">
                <a:latin typeface="Arial" panose="020B0604020202020204"/>
                <a:cs typeface="Arial" panose="020B0604020202020204"/>
              </a:rPr>
              <a:t> </a:t>
            </a:r>
            <a:r>
              <a:rPr sz="2200" b="1">
                <a:latin typeface="Arial" panose="020B0604020202020204"/>
                <a:cs typeface="Arial" panose="020B0604020202020204"/>
              </a:rPr>
              <a:t>(</a:t>
            </a:r>
            <a:r>
              <a:rPr sz="2200" b="1" smtClean="0">
                <a:latin typeface="Arial" panose="020B0604020202020204"/>
                <a:cs typeface="Arial" panose="020B0604020202020204"/>
              </a:rPr>
              <a:t>ΠΡΟΣΤΟΜΙΟ</a:t>
            </a:r>
            <a:r>
              <a:rPr lang="el-GR" sz="2200" b="1" dirty="0" smtClean="0">
                <a:latin typeface="Arial" panose="020B0604020202020204"/>
                <a:cs typeface="Arial" panose="020B0604020202020204"/>
              </a:rPr>
              <a:t> </a:t>
            </a:r>
            <a:r>
              <a:rPr lang="el-GR" sz="2200" b="1" dirty="0">
                <a:latin typeface="Arial" panose="020B0604020202020204"/>
                <a:cs typeface="Arial" panose="020B0604020202020204"/>
              </a:rPr>
              <a:t> </a:t>
            </a:r>
            <a:r>
              <a:rPr lang="el-GR" sz="2200" b="1" dirty="0" smtClean="0">
                <a:latin typeface="Arial" panose="020B0604020202020204"/>
                <a:cs typeface="Arial" panose="020B0604020202020204"/>
              </a:rPr>
              <a:t>ή ΝΟΖΛΑ</a:t>
            </a:r>
            <a:r>
              <a:rPr sz="2200" b="1" smtClean="0">
                <a:latin typeface="Arial" panose="020B0604020202020204"/>
                <a:cs typeface="Arial" panose="020B0604020202020204"/>
              </a:rPr>
              <a:t>)</a:t>
            </a:r>
            <a:r>
              <a:rPr sz="2200" b="1" spc="-50" smtClean="0">
                <a:latin typeface="Arial" panose="020B0604020202020204"/>
                <a:cs typeface="Arial" panose="020B0604020202020204"/>
              </a:rPr>
              <a:t> </a:t>
            </a:r>
            <a:r>
              <a:rPr sz="2200" b="1" dirty="0">
                <a:latin typeface="Arial" panose="020B0604020202020204"/>
                <a:cs typeface="Arial" panose="020B0604020202020204"/>
              </a:rPr>
              <a:t>ΜΠΟΡΕΙ</a:t>
            </a:r>
            <a:r>
              <a:rPr sz="2200" b="1" spc="-45" dirty="0">
                <a:latin typeface="Arial" panose="020B0604020202020204"/>
                <a:cs typeface="Arial" panose="020B0604020202020204"/>
              </a:rPr>
              <a:t> </a:t>
            </a:r>
            <a:r>
              <a:rPr sz="2200" b="1">
                <a:latin typeface="Arial" panose="020B0604020202020204"/>
                <a:cs typeface="Arial" panose="020B0604020202020204"/>
              </a:rPr>
              <a:t>ΝΑ</a:t>
            </a:r>
            <a:r>
              <a:rPr sz="2200" b="1" spc="-50">
                <a:latin typeface="Arial" panose="020B0604020202020204"/>
                <a:cs typeface="Arial" panose="020B0604020202020204"/>
              </a:rPr>
              <a:t> </a:t>
            </a:r>
            <a:r>
              <a:rPr sz="2200" b="1" spc="-10" smtClean="0">
                <a:latin typeface="Arial" panose="020B0604020202020204"/>
                <a:cs typeface="Arial" panose="020B0604020202020204"/>
              </a:rPr>
              <a:t>ΠΕΡΙ</a:t>
            </a:r>
            <a:r>
              <a:rPr sz="2200" b="1" smtClean="0">
                <a:latin typeface="Arial" panose="020B0604020202020204"/>
                <a:cs typeface="Arial" panose="020B0604020202020204"/>
              </a:rPr>
              <a:t>ΛΑΜΒΑΝΕΙ</a:t>
            </a:r>
            <a:r>
              <a:rPr sz="2200" b="1" spc="-65" smtClean="0">
                <a:latin typeface="Arial" panose="020B0604020202020204"/>
                <a:cs typeface="Arial" panose="020B0604020202020204"/>
              </a:rPr>
              <a:t> </a:t>
            </a:r>
            <a:r>
              <a:rPr sz="2200" b="1" smtClean="0">
                <a:latin typeface="Arial" panose="020B0604020202020204"/>
                <a:cs typeface="Arial" panose="020B0604020202020204"/>
              </a:rPr>
              <a:t>ΜΙΑ</a:t>
            </a:r>
            <a:r>
              <a:rPr lang="el-GR" sz="2200" b="1" spc="-60" dirty="0">
                <a:latin typeface="Arial" panose="020B0604020202020204"/>
                <a:cs typeface="Arial" panose="020B0604020202020204"/>
              </a:rPr>
              <a:t> </a:t>
            </a:r>
            <a:r>
              <a:rPr lang="el-GR" sz="2200" b="1" spc="-60" dirty="0" smtClean="0">
                <a:latin typeface="Arial" panose="020B0604020202020204"/>
                <a:cs typeface="Arial" panose="020B0604020202020204"/>
              </a:rPr>
              <a:t>ή</a:t>
            </a:r>
            <a:r>
              <a:rPr sz="2200" b="1" spc="-65" smtClean="0">
                <a:latin typeface="Arial" panose="020B0604020202020204"/>
                <a:cs typeface="Arial" panose="020B0604020202020204"/>
              </a:rPr>
              <a:t> </a:t>
            </a:r>
            <a:r>
              <a:rPr sz="2200" b="1" dirty="0">
                <a:latin typeface="Arial" panose="020B0604020202020204"/>
                <a:cs typeface="Arial" panose="020B0604020202020204"/>
              </a:rPr>
              <a:t>ΠΕΡΙΣΣΟΤΕΡΕΣ</a:t>
            </a:r>
            <a:r>
              <a:rPr sz="2200" b="1" spc="-60" dirty="0">
                <a:latin typeface="Arial" panose="020B0604020202020204"/>
                <a:cs typeface="Arial" panose="020B0604020202020204"/>
              </a:rPr>
              <a:t> </a:t>
            </a:r>
            <a:r>
              <a:rPr sz="2200" b="1" dirty="0">
                <a:latin typeface="Arial" panose="020B0604020202020204"/>
                <a:cs typeface="Arial" panose="020B0604020202020204"/>
              </a:rPr>
              <a:t>ΟΠΕΣ.ΤΟ</a:t>
            </a:r>
            <a:r>
              <a:rPr sz="2200" b="1" spc="-60" dirty="0">
                <a:latin typeface="Arial" panose="020B0604020202020204"/>
                <a:cs typeface="Arial" panose="020B0604020202020204"/>
              </a:rPr>
              <a:t> </a:t>
            </a:r>
            <a:r>
              <a:rPr sz="2200" b="1" dirty="0">
                <a:latin typeface="Arial" panose="020B0604020202020204"/>
                <a:cs typeface="Arial" panose="020B0604020202020204"/>
              </a:rPr>
              <a:t>ΕΣΩΤΕΡΙΚΟ</a:t>
            </a:r>
            <a:r>
              <a:rPr sz="2200" b="1" spc="-70"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ΕΙΝΑΙ</a:t>
            </a:r>
            <a:r>
              <a:rPr sz="2200" b="1" spc="-50" dirty="0">
                <a:latin typeface="Arial" panose="020B0604020202020204"/>
                <a:cs typeface="Arial" panose="020B0604020202020204"/>
              </a:rPr>
              <a:t> </a:t>
            </a:r>
            <a:r>
              <a:rPr sz="2200" b="1" spc="-45" dirty="0">
                <a:latin typeface="Arial" panose="020B0604020202020204"/>
                <a:cs typeface="Arial" panose="020B0604020202020204"/>
              </a:rPr>
              <a:t>ΚΑΤΑΛΛΗΛΑ</a:t>
            </a:r>
            <a:r>
              <a:rPr sz="2200" b="1" spc="-105" dirty="0">
                <a:latin typeface="Arial" panose="020B0604020202020204"/>
                <a:cs typeface="Arial" panose="020B0604020202020204"/>
              </a:rPr>
              <a:t> </a:t>
            </a:r>
            <a:r>
              <a:rPr sz="2200" b="1" dirty="0">
                <a:latin typeface="Arial" panose="020B0604020202020204"/>
                <a:cs typeface="Arial" panose="020B0604020202020204"/>
              </a:rPr>
              <a:t>ΔΙΑΜΟΡΦΩΜΕΝΟ</a:t>
            </a:r>
            <a:r>
              <a:rPr sz="2200" b="1" spc="-30" dirty="0">
                <a:latin typeface="Arial" panose="020B0604020202020204"/>
                <a:cs typeface="Arial" panose="020B0604020202020204"/>
              </a:rPr>
              <a:t> </a:t>
            </a:r>
            <a:r>
              <a:rPr sz="2200" b="1" dirty="0">
                <a:latin typeface="Arial" panose="020B0604020202020204"/>
                <a:cs typeface="Arial" panose="020B0604020202020204"/>
              </a:rPr>
              <a:t>ΓΙΑ</a:t>
            </a:r>
            <a:r>
              <a:rPr sz="2200" b="1" spc="-40" dirty="0">
                <a:latin typeface="Arial" panose="020B0604020202020204"/>
                <a:cs typeface="Arial" panose="020B0604020202020204"/>
              </a:rPr>
              <a:t> </a:t>
            </a:r>
            <a:r>
              <a:rPr sz="2200" b="1" dirty="0">
                <a:latin typeface="Arial" panose="020B0604020202020204"/>
                <a:cs typeface="Arial" panose="020B0604020202020204"/>
              </a:rPr>
              <a:t>ΤΟ</a:t>
            </a:r>
            <a:r>
              <a:rPr sz="2200" b="1" spc="-25" dirty="0">
                <a:latin typeface="Arial" panose="020B0604020202020204"/>
                <a:cs typeface="Arial" panose="020B0604020202020204"/>
              </a:rPr>
              <a:t> </a:t>
            </a:r>
            <a:r>
              <a:rPr sz="2200" b="1" spc="-10" dirty="0">
                <a:latin typeface="Arial" panose="020B0604020202020204"/>
                <a:cs typeface="Arial" panose="020B0604020202020204"/>
              </a:rPr>
              <a:t>ΣΧΗΜΑΤΙΣΜΟ </a:t>
            </a:r>
            <a:r>
              <a:rPr sz="2200" b="1" dirty="0">
                <a:latin typeface="Arial" panose="020B0604020202020204"/>
                <a:cs typeface="Arial" panose="020B0604020202020204"/>
              </a:rPr>
              <a:t>ΤΟΥ</a:t>
            </a:r>
            <a:r>
              <a:rPr sz="2200" b="1" spc="-85" dirty="0">
                <a:latin typeface="Arial" panose="020B0604020202020204"/>
                <a:cs typeface="Arial" panose="020B0604020202020204"/>
              </a:rPr>
              <a:t> </a:t>
            </a:r>
            <a:r>
              <a:rPr sz="2200" b="1" dirty="0">
                <a:latin typeface="Arial" panose="020B0604020202020204"/>
                <a:cs typeface="Arial" panose="020B0604020202020204"/>
              </a:rPr>
              <a:t>ΧΩΡΟΥ</a:t>
            </a:r>
            <a:r>
              <a:rPr sz="2200" b="1" spc="-70" dirty="0">
                <a:latin typeface="Arial" panose="020B0604020202020204"/>
                <a:cs typeface="Arial" panose="020B0604020202020204"/>
              </a:rPr>
              <a:t> </a:t>
            </a:r>
            <a:r>
              <a:rPr sz="2200" b="1" dirty="0">
                <a:latin typeface="Arial" panose="020B0604020202020204"/>
                <a:cs typeface="Arial" panose="020B0604020202020204"/>
              </a:rPr>
              <a:t>ΠΙΕΣΗΣ</a:t>
            </a:r>
            <a:r>
              <a:rPr sz="2200" b="1">
                <a:latin typeface="Arial" panose="020B0604020202020204"/>
                <a:cs typeface="Arial" panose="020B0604020202020204"/>
              </a:rPr>
              <a:t>.</a:t>
            </a:r>
            <a:r>
              <a:rPr sz="2200" b="1" spc="-70">
                <a:latin typeface="Arial" panose="020B0604020202020204"/>
                <a:cs typeface="Arial" panose="020B0604020202020204"/>
              </a:rPr>
              <a:t> </a:t>
            </a:r>
            <a:r>
              <a:rPr sz="2200" b="1" spc="-35" smtClean="0">
                <a:latin typeface="Arial" panose="020B0604020202020204"/>
                <a:cs typeface="Arial" panose="020B0604020202020204"/>
              </a:rPr>
              <a:t>ΚΑΤΑΛΗΓΕΙ</a:t>
            </a:r>
            <a:r>
              <a:rPr lang="el-GR" sz="2200" b="1" spc="-35" dirty="0" smtClean="0">
                <a:latin typeface="Arial" panose="020B0604020202020204"/>
                <a:cs typeface="Arial" panose="020B0604020202020204"/>
              </a:rPr>
              <a:t> </a:t>
            </a:r>
            <a:r>
              <a:rPr sz="2200" b="1" spc="-60" smtClean="0">
                <a:latin typeface="Arial" panose="020B0604020202020204"/>
                <a:cs typeface="Arial" panose="020B0604020202020204"/>
              </a:rPr>
              <a:t> </a:t>
            </a:r>
            <a:r>
              <a:rPr sz="2200" b="1" dirty="0">
                <a:latin typeface="Arial" panose="020B0604020202020204"/>
                <a:cs typeface="Arial" panose="020B0604020202020204"/>
              </a:rPr>
              <a:t>ΣΕ</a:t>
            </a:r>
            <a:r>
              <a:rPr sz="2200" b="1" spc="-70" dirty="0">
                <a:latin typeface="Arial" panose="020B0604020202020204"/>
                <a:cs typeface="Arial" panose="020B0604020202020204"/>
              </a:rPr>
              <a:t> </a:t>
            </a:r>
            <a:r>
              <a:rPr sz="2200" b="1" spc="-35">
                <a:latin typeface="Arial" panose="020B0604020202020204"/>
                <a:cs typeface="Arial" panose="020B0604020202020204"/>
              </a:rPr>
              <a:t>ΚΑΤΑΛΛΗΛΗ</a:t>
            </a:r>
            <a:r>
              <a:rPr sz="2200" b="1" spc="-75">
                <a:latin typeface="Arial" panose="020B0604020202020204"/>
                <a:cs typeface="Arial" panose="020B0604020202020204"/>
              </a:rPr>
              <a:t> </a:t>
            </a:r>
            <a:r>
              <a:rPr lang="el-GR" sz="2200" b="1" spc="-75" dirty="0" smtClean="0">
                <a:latin typeface="Arial" panose="020B0604020202020204"/>
                <a:cs typeface="Arial" panose="020B0604020202020204"/>
              </a:rPr>
              <a:t> </a:t>
            </a:r>
            <a:r>
              <a:rPr sz="2200" b="1" spc="-10" smtClean="0">
                <a:latin typeface="Arial" panose="020B0604020202020204"/>
                <a:cs typeface="Arial" panose="020B0604020202020204"/>
              </a:rPr>
              <a:t>ΚΩΝΙΚΗ </a:t>
            </a:r>
            <a:r>
              <a:rPr sz="2200" b="1" spc="-20" dirty="0">
                <a:latin typeface="Arial" panose="020B0604020202020204"/>
                <a:cs typeface="Arial" panose="020B0604020202020204"/>
              </a:rPr>
              <a:t>ΕΔΡΑ</a:t>
            </a:r>
            <a:r>
              <a:rPr sz="2200" b="1" spc="-50" dirty="0">
                <a:latin typeface="Arial" panose="020B0604020202020204"/>
                <a:cs typeface="Arial" panose="020B0604020202020204"/>
              </a:rPr>
              <a:t> </a:t>
            </a:r>
            <a:r>
              <a:rPr sz="2200" b="1">
                <a:latin typeface="Arial" panose="020B0604020202020204"/>
                <a:cs typeface="Arial" panose="020B0604020202020204"/>
              </a:rPr>
              <a:t>ΓΙΑ</a:t>
            </a:r>
            <a:r>
              <a:rPr sz="2200" b="1" spc="-45">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a:latin typeface="Arial" panose="020B0604020202020204"/>
                <a:cs typeface="Arial" panose="020B0604020202020204"/>
              </a:rPr>
              <a:t>Ν</a:t>
            </a:r>
            <a:r>
              <a:rPr sz="2200" b="1" spc="-45" smtClean="0">
                <a:latin typeface="Arial" panose="020B0604020202020204"/>
                <a:cs typeface="Arial" panose="020B0604020202020204"/>
              </a:rPr>
              <a:t> </a:t>
            </a:r>
            <a:r>
              <a:rPr sz="2200" b="1" spc="-10" dirty="0">
                <a:latin typeface="Arial" panose="020B0604020202020204"/>
                <a:cs typeface="Arial" panose="020B0604020202020204"/>
              </a:rPr>
              <a:t>ΒΕΛΟΝΑ.</a:t>
            </a:r>
            <a:endParaRPr sz="2200">
              <a:latin typeface="Arial" panose="020B0604020202020204"/>
              <a:cs typeface="Arial" panose="020B0604020202020204"/>
            </a:endParaRPr>
          </a:p>
          <a:p>
            <a:pPr>
              <a:lnSpc>
                <a:spcPct val="100000"/>
              </a:lnSpc>
              <a:spcBef>
                <a:spcPts val="25"/>
              </a:spcBef>
            </a:pPr>
            <a:endParaRPr sz="2100">
              <a:latin typeface="Arial" panose="020B0604020202020204"/>
              <a:cs typeface="Arial" panose="020B0604020202020204"/>
            </a:endParaRPr>
          </a:p>
          <a:p>
            <a:pPr marL="12700" marR="5080" indent="78740">
              <a:lnSpc>
                <a:spcPct val="95000"/>
              </a:lnSpc>
            </a:pPr>
            <a:r>
              <a:rPr sz="2200" b="1" spc="-45">
                <a:latin typeface="Arial" panose="020B0604020202020204"/>
                <a:cs typeface="Arial" panose="020B0604020202020204"/>
              </a:rPr>
              <a:t>ΠΑΡΑΤΗΡΩΝΤΑΣ</a:t>
            </a:r>
            <a:r>
              <a:rPr sz="2200" b="1" spc="-60">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smtClean="0">
                <a:latin typeface="Arial" panose="020B0604020202020204"/>
                <a:cs typeface="Arial" panose="020B0604020202020204"/>
              </a:rPr>
              <a:t>Ν</a:t>
            </a:r>
            <a:r>
              <a:rPr sz="2200" b="1" spc="-55" smtClean="0">
                <a:latin typeface="Arial" panose="020B0604020202020204"/>
                <a:cs typeface="Arial" panose="020B0604020202020204"/>
              </a:rPr>
              <a:t> </a:t>
            </a:r>
            <a:r>
              <a:rPr sz="2200" b="1" spc="-10" dirty="0">
                <a:latin typeface="Arial" panose="020B0604020202020204"/>
                <a:cs typeface="Arial" panose="020B0604020202020204"/>
              </a:rPr>
              <a:t>ΒΕΛΟΝΑ</a:t>
            </a:r>
            <a:r>
              <a:rPr sz="2200" b="1" spc="-140" dirty="0">
                <a:latin typeface="Arial" panose="020B0604020202020204"/>
                <a:cs typeface="Arial" panose="020B0604020202020204"/>
              </a:rPr>
              <a:t> </a:t>
            </a:r>
            <a:r>
              <a:rPr sz="2200" b="1" dirty="0">
                <a:latin typeface="Arial" panose="020B0604020202020204"/>
                <a:cs typeface="Arial" panose="020B0604020202020204"/>
              </a:rPr>
              <a:t>ΑΠΟ</a:t>
            </a:r>
            <a:r>
              <a:rPr sz="2200" b="1" spc="-65" dirty="0">
                <a:latin typeface="Arial" panose="020B0604020202020204"/>
                <a:cs typeface="Arial" panose="020B0604020202020204"/>
              </a:rPr>
              <a:t> </a:t>
            </a:r>
            <a:r>
              <a:rPr sz="2200" b="1" dirty="0">
                <a:latin typeface="Arial" panose="020B0604020202020204"/>
                <a:cs typeface="Arial" panose="020B0604020202020204"/>
              </a:rPr>
              <a:t>ΠΑΝΩ</a:t>
            </a:r>
            <a:r>
              <a:rPr sz="2200" b="1" spc="-50" dirty="0">
                <a:latin typeface="Arial" panose="020B0604020202020204"/>
                <a:cs typeface="Arial" panose="020B0604020202020204"/>
              </a:rPr>
              <a:t> </a:t>
            </a:r>
            <a:r>
              <a:rPr sz="2200" b="1" dirty="0">
                <a:latin typeface="Arial" panose="020B0604020202020204"/>
                <a:cs typeface="Arial" panose="020B0604020202020204"/>
              </a:rPr>
              <a:t>ΠΡΟΣ</a:t>
            </a:r>
            <a:r>
              <a:rPr sz="2200" b="1" spc="-55" dirty="0">
                <a:latin typeface="Arial" panose="020B0604020202020204"/>
                <a:cs typeface="Arial" panose="020B0604020202020204"/>
              </a:rPr>
              <a:t> </a:t>
            </a:r>
            <a:r>
              <a:rPr sz="2200" b="1" spc="-20" dirty="0">
                <a:latin typeface="Arial" panose="020B0604020202020204"/>
                <a:cs typeface="Arial" panose="020B0604020202020204"/>
              </a:rPr>
              <a:t>ΤΑ</a:t>
            </a:r>
            <a:r>
              <a:rPr sz="2200" b="1" spc="-55" dirty="0">
                <a:latin typeface="Arial" panose="020B0604020202020204"/>
                <a:cs typeface="Arial" panose="020B0604020202020204"/>
              </a:rPr>
              <a:t> </a:t>
            </a:r>
            <a:r>
              <a:rPr sz="2200" b="1" spc="-30">
                <a:latin typeface="Arial" panose="020B0604020202020204"/>
                <a:cs typeface="Arial" panose="020B0604020202020204"/>
              </a:rPr>
              <a:t>ΚΑΤΩ</a:t>
            </a:r>
            <a:r>
              <a:rPr sz="2200" b="1" spc="-50">
                <a:latin typeface="Arial" panose="020B0604020202020204"/>
                <a:cs typeface="Arial" panose="020B0604020202020204"/>
              </a:rPr>
              <a:t> </a:t>
            </a:r>
            <a:r>
              <a:rPr sz="2200" b="1" spc="-20" smtClean="0">
                <a:latin typeface="Arial" panose="020B0604020202020204"/>
                <a:cs typeface="Arial" panose="020B0604020202020204"/>
              </a:rPr>
              <a:t>ΒΛΕ</a:t>
            </a:r>
            <a:r>
              <a:rPr sz="2200" b="1" smtClean="0">
                <a:latin typeface="Arial" panose="020B0604020202020204"/>
                <a:cs typeface="Arial" panose="020B0604020202020204"/>
              </a:rPr>
              <a:t>ΠΟΥΜΕ</a:t>
            </a:r>
            <a:r>
              <a:rPr sz="2200" b="1" dirty="0">
                <a:latin typeface="Arial" panose="020B0604020202020204"/>
                <a:cs typeface="Arial" panose="020B0604020202020204"/>
              </a:rPr>
              <a:t>,</a:t>
            </a:r>
            <a:r>
              <a:rPr sz="2200" b="1" spc="-65" dirty="0">
                <a:latin typeface="Arial" panose="020B0604020202020204"/>
                <a:cs typeface="Arial" panose="020B0604020202020204"/>
              </a:rPr>
              <a:t> </a:t>
            </a:r>
            <a:r>
              <a:rPr sz="2200" b="1" dirty="0">
                <a:latin typeface="Arial" panose="020B0604020202020204"/>
                <a:cs typeface="Arial" panose="020B0604020202020204"/>
              </a:rPr>
              <a:t>ΟΤΙ</a:t>
            </a:r>
            <a:r>
              <a:rPr sz="2200" b="1" spc="-55"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ΣΗΜΕΙΟ</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90" dirty="0">
                <a:latin typeface="Arial" panose="020B0604020202020204"/>
                <a:cs typeface="Arial" panose="020B0604020202020204"/>
              </a:rPr>
              <a:t> </a:t>
            </a:r>
            <a:r>
              <a:rPr sz="2200" b="1" dirty="0">
                <a:latin typeface="Arial" panose="020B0604020202020204"/>
                <a:cs typeface="Arial" panose="020B0604020202020204"/>
              </a:rPr>
              <a:t>ΥΨΟΥΣ</a:t>
            </a:r>
            <a:r>
              <a:rPr sz="2200" b="1" spc="-55"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20" dirty="0">
                <a:latin typeface="Arial" panose="020B0604020202020204"/>
                <a:cs typeface="Arial" panose="020B0604020202020204"/>
              </a:rPr>
              <a:t>ΠΟΥ</a:t>
            </a:r>
            <a:r>
              <a:rPr sz="2200" b="1" spc="-130" dirty="0">
                <a:latin typeface="Arial" panose="020B0604020202020204"/>
                <a:cs typeface="Arial" panose="020B0604020202020204"/>
              </a:rPr>
              <a:t> </a:t>
            </a:r>
            <a:r>
              <a:rPr sz="2200" b="1" spc="-10" dirty="0">
                <a:latin typeface="Arial" panose="020B0604020202020204"/>
                <a:cs typeface="Arial" panose="020B0604020202020204"/>
              </a:rPr>
              <a:t>ΑΝΤΙΣΤΟΙΧΕΙ </a:t>
            </a:r>
            <a:r>
              <a:rPr sz="2200" b="1" dirty="0">
                <a:latin typeface="Arial" panose="020B0604020202020204"/>
                <a:cs typeface="Arial" panose="020B0604020202020204"/>
              </a:rPr>
              <a:t>ΣΤΟ</a:t>
            </a:r>
            <a:r>
              <a:rPr sz="2200" b="1" spc="-60" dirty="0">
                <a:latin typeface="Arial" panose="020B0604020202020204"/>
                <a:cs typeface="Arial" panose="020B0604020202020204"/>
              </a:rPr>
              <a:t> </a:t>
            </a:r>
            <a:r>
              <a:rPr sz="2200" b="1" dirty="0">
                <a:latin typeface="Arial" panose="020B0604020202020204"/>
                <a:cs typeface="Arial" panose="020B0604020202020204"/>
              </a:rPr>
              <a:t>ΧΩΡΟ</a:t>
            </a:r>
            <a:r>
              <a:rPr sz="2200" b="1" spc="-45" dirty="0">
                <a:latin typeface="Arial" panose="020B0604020202020204"/>
                <a:cs typeface="Arial" panose="020B0604020202020204"/>
              </a:rPr>
              <a:t> </a:t>
            </a:r>
            <a:r>
              <a:rPr sz="2200" b="1" dirty="0">
                <a:latin typeface="Arial" panose="020B0604020202020204"/>
                <a:cs typeface="Arial" panose="020B0604020202020204"/>
              </a:rPr>
              <a:t>ΠΙΕΣΗΣ,</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135" dirty="0">
                <a:latin typeface="Arial" panose="020B0604020202020204"/>
                <a:cs typeface="Arial" panose="020B0604020202020204"/>
              </a:rPr>
              <a:t> </a:t>
            </a:r>
            <a:r>
              <a:rPr sz="2200" b="1" dirty="0">
                <a:latin typeface="Arial" panose="020B0604020202020204"/>
                <a:cs typeface="Arial" panose="020B0604020202020204"/>
              </a:rPr>
              <a:t>ΔΙΑΜΕΤΡΟΣ</a:t>
            </a:r>
            <a:r>
              <a:rPr sz="2200" b="1" spc="-45"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ΜΕΙΩΝΕΤΑΙ</a:t>
            </a:r>
            <a:r>
              <a:rPr sz="2200" b="1" spc="-35" dirty="0">
                <a:latin typeface="Arial" panose="020B0604020202020204"/>
                <a:cs typeface="Arial" panose="020B0604020202020204"/>
              </a:rPr>
              <a:t> </a:t>
            </a:r>
            <a:r>
              <a:rPr sz="2200" b="1" spc="-10" dirty="0">
                <a:latin typeface="Arial" panose="020B0604020202020204"/>
                <a:cs typeface="Arial" panose="020B0604020202020204"/>
              </a:rPr>
              <a:t>ΚΩΝΙΚΑ.</a:t>
            </a:r>
            <a:r>
              <a:rPr sz="2200" b="1" spc="550" dirty="0">
                <a:latin typeface="Arial" panose="020B0604020202020204"/>
                <a:cs typeface="Arial" panose="020B0604020202020204"/>
              </a:rPr>
              <a:t> </a:t>
            </a:r>
            <a:r>
              <a:rPr sz="2200" b="1" dirty="0">
                <a:latin typeface="Arial" panose="020B0604020202020204"/>
                <a:cs typeface="Arial" panose="020B0604020202020204"/>
              </a:rPr>
              <a:t>ΣΕ</a:t>
            </a:r>
            <a:r>
              <a:rPr sz="2200" b="1" spc="-135" dirty="0">
                <a:latin typeface="Arial" panose="020B0604020202020204"/>
                <a:cs typeface="Arial" panose="020B0604020202020204"/>
              </a:rPr>
              <a:t> </a:t>
            </a:r>
            <a:r>
              <a:rPr sz="2200" b="1" spc="-30" dirty="0">
                <a:latin typeface="Arial" panose="020B0604020202020204"/>
                <a:cs typeface="Arial" panose="020B0604020202020204"/>
              </a:rPr>
              <a:t>ΑΥΤΗ</a:t>
            </a:r>
            <a:r>
              <a:rPr sz="2200" b="1" spc="-50" dirty="0">
                <a:latin typeface="Arial" panose="020B0604020202020204"/>
                <a:cs typeface="Arial" panose="020B0604020202020204"/>
              </a:rPr>
              <a:t> </a:t>
            </a:r>
            <a:r>
              <a:rPr sz="2200" b="1" dirty="0">
                <a:latin typeface="Arial" panose="020B0604020202020204"/>
                <a:cs typeface="Arial" panose="020B0604020202020204"/>
              </a:rPr>
              <a:t>ΤΗΝ</a:t>
            </a:r>
            <a:r>
              <a:rPr sz="2200" b="1" spc="-55" dirty="0">
                <a:latin typeface="Arial" panose="020B0604020202020204"/>
                <a:cs typeface="Arial" panose="020B0604020202020204"/>
              </a:rPr>
              <a:t> </a:t>
            </a:r>
            <a:r>
              <a:rPr sz="2200" b="1" dirty="0">
                <a:latin typeface="Arial" panose="020B0604020202020204"/>
                <a:cs typeface="Arial" panose="020B0604020202020204"/>
              </a:rPr>
              <a:t>ΚΩΝΙΚΗ</a:t>
            </a:r>
            <a:r>
              <a:rPr sz="2200" b="1" spc="-40" dirty="0">
                <a:latin typeface="Arial" panose="020B0604020202020204"/>
                <a:cs typeface="Arial" panose="020B0604020202020204"/>
              </a:rPr>
              <a:t> </a:t>
            </a:r>
            <a:r>
              <a:rPr sz="2200" b="1" spc="-10" dirty="0">
                <a:latin typeface="Arial" panose="020B0604020202020204"/>
                <a:cs typeface="Arial" panose="020B0604020202020204"/>
              </a:rPr>
              <a:t>ΕΠΙΦΑΝΕΙΑ</a:t>
            </a:r>
            <a:r>
              <a:rPr sz="2200" b="1" spc="-130" dirty="0">
                <a:latin typeface="Arial" panose="020B0604020202020204"/>
                <a:cs typeface="Arial" panose="020B0604020202020204"/>
              </a:rPr>
              <a:t> </a:t>
            </a:r>
            <a:r>
              <a:rPr sz="2200" b="1" spc="-10" dirty="0">
                <a:latin typeface="Arial" panose="020B0604020202020204"/>
                <a:cs typeface="Arial" panose="020B0604020202020204"/>
              </a:rPr>
              <a:t>ΑΣΚΕΙΤΑΙ</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dirty="0">
                <a:latin typeface="Arial" panose="020B0604020202020204"/>
                <a:cs typeface="Arial" panose="020B0604020202020204"/>
              </a:rPr>
              <a:t>ΠΙΕΣΗ</a:t>
            </a:r>
            <a:r>
              <a:rPr sz="2200" b="1" spc="-40" dirty="0">
                <a:latin typeface="Arial" panose="020B0604020202020204"/>
                <a:cs typeface="Arial" panose="020B0604020202020204"/>
              </a:rPr>
              <a:t> </a:t>
            </a:r>
            <a:r>
              <a:rPr sz="2200" b="1" spc="-25" dirty="0">
                <a:latin typeface="Arial" panose="020B0604020202020204"/>
                <a:cs typeface="Arial" panose="020B0604020202020204"/>
              </a:rPr>
              <a:t>ΤΗΣ </a:t>
            </a:r>
            <a:r>
              <a:rPr sz="2200" b="1" spc="-20" dirty="0">
                <a:latin typeface="Arial" panose="020B0604020202020204"/>
                <a:cs typeface="Arial" panose="020B0604020202020204"/>
              </a:rPr>
              <a:t>ΑΝΤΛΙΑΣ</a:t>
            </a:r>
            <a:r>
              <a:rPr sz="2200" b="1" spc="-75" dirty="0">
                <a:latin typeface="Arial" panose="020B0604020202020204"/>
                <a:cs typeface="Arial" panose="020B0604020202020204"/>
              </a:rPr>
              <a:t> </a:t>
            </a:r>
            <a:r>
              <a:rPr sz="2200" b="1">
                <a:latin typeface="Arial" panose="020B0604020202020204"/>
                <a:cs typeface="Arial" panose="020B0604020202020204"/>
              </a:rPr>
              <a:t>ΥΨΗΛΗΣ</a:t>
            </a:r>
            <a:r>
              <a:rPr sz="2200" b="1" spc="-20">
                <a:latin typeface="Arial" panose="020B0604020202020204"/>
                <a:cs typeface="Arial" panose="020B0604020202020204"/>
              </a:rPr>
              <a:t> </a:t>
            </a:r>
            <a:r>
              <a:rPr lang="el-GR" sz="2200" b="1" spc="-20" dirty="0" smtClean="0">
                <a:latin typeface="Arial" panose="020B0604020202020204"/>
                <a:cs typeface="Arial" panose="020B0604020202020204"/>
              </a:rPr>
              <a:t>ΠΙΕΣΗΣ </a:t>
            </a:r>
            <a:r>
              <a:rPr sz="2200" b="1" smtClean="0">
                <a:latin typeface="Arial" panose="020B0604020202020204"/>
                <a:cs typeface="Arial" panose="020B0604020202020204"/>
              </a:rPr>
              <a:t>ΚΑΙ</a:t>
            </a:r>
            <a:r>
              <a:rPr sz="2200" b="1" spc="-20" smtClean="0">
                <a:latin typeface="Arial" panose="020B0604020202020204"/>
                <a:cs typeface="Arial" panose="020B0604020202020204"/>
              </a:rPr>
              <a:t> </a:t>
            </a:r>
            <a:r>
              <a:rPr sz="2200" b="1" dirty="0">
                <a:latin typeface="Arial" panose="020B0604020202020204"/>
                <a:cs typeface="Arial" panose="020B0604020202020204"/>
              </a:rPr>
              <a:t>ΠΡΟΚΑΛΕΙ</a:t>
            </a:r>
            <a:r>
              <a:rPr sz="2200" b="1" spc="-25" dirty="0">
                <a:latin typeface="Arial" panose="020B0604020202020204"/>
                <a:cs typeface="Arial" panose="020B0604020202020204"/>
              </a:rPr>
              <a:t> </a:t>
            </a:r>
            <a:r>
              <a:rPr sz="2200" b="1" dirty="0">
                <a:latin typeface="Arial" panose="020B0604020202020204"/>
                <a:cs typeface="Arial" panose="020B0604020202020204"/>
              </a:rPr>
              <a:t>ΤΗΝ</a:t>
            </a:r>
            <a:r>
              <a:rPr sz="2200" b="1" spc="-114" dirty="0">
                <a:latin typeface="Arial" panose="020B0604020202020204"/>
                <a:cs typeface="Arial" panose="020B0604020202020204"/>
              </a:rPr>
              <a:t> </a:t>
            </a:r>
            <a:r>
              <a:rPr sz="2200" b="1" dirty="0">
                <a:latin typeface="Arial" panose="020B0604020202020204"/>
                <a:cs typeface="Arial" panose="020B0604020202020204"/>
              </a:rPr>
              <a:t>ΑΝΥΨΩΣΗ</a:t>
            </a:r>
            <a:r>
              <a:rPr sz="2200" b="1" spc="-40" dirty="0">
                <a:latin typeface="Arial" panose="020B0604020202020204"/>
                <a:cs typeface="Arial" panose="020B0604020202020204"/>
              </a:rPr>
              <a:t> </a:t>
            </a:r>
            <a:r>
              <a:rPr sz="2200" b="1" spc="-25" dirty="0">
                <a:latin typeface="Arial" panose="020B0604020202020204"/>
                <a:cs typeface="Arial" panose="020B0604020202020204"/>
              </a:rPr>
              <a:t>ΤΗΣ </a:t>
            </a:r>
            <a:r>
              <a:rPr sz="2200" b="1" dirty="0">
                <a:latin typeface="Arial" panose="020B0604020202020204"/>
                <a:cs typeface="Arial" panose="020B0604020202020204"/>
              </a:rPr>
              <a:t>ΒΕΛΟΝΑΣ</a:t>
            </a:r>
            <a:r>
              <a:rPr sz="2200" b="1" spc="-45" dirty="0">
                <a:latin typeface="Arial" panose="020B0604020202020204"/>
                <a:cs typeface="Arial" panose="020B0604020202020204"/>
              </a:rPr>
              <a:t> </a:t>
            </a:r>
            <a:r>
              <a:rPr sz="2200" b="1" dirty="0">
                <a:latin typeface="Arial" panose="020B0604020202020204"/>
                <a:cs typeface="Arial" panose="020B0604020202020204"/>
              </a:rPr>
              <a:t>ΚΑΙ</a:t>
            </a:r>
            <a:r>
              <a:rPr sz="2200" b="1" spc="-35" dirty="0">
                <a:latin typeface="Arial" panose="020B0604020202020204"/>
                <a:cs typeface="Arial" panose="020B0604020202020204"/>
              </a:rPr>
              <a:t> </a:t>
            </a:r>
            <a:r>
              <a:rPr sz="2200" b="1">
                <a:latin typeface="Arial" panose="020B0604020202020204"/>
                <a:cs typeface="Arial" panose="020B0604020202020204"/>
              </a:rPr>
              <a:t>ΤΗΝ</a:t>
            </a:r>
            <a:r>
              <a:rPr sz="2200" b="1" spc="-30">
                <a:latin typeface="Arial" panose="020B0604020202020204"/>
                <a:cs typeface="Arial" panose="020B0604020202020204"/>
              </a:rPr>
              <a:t> </a:t>
            </a:r>
            <a:r>
              <a:rPr lang="el-GR" sz="2200" b="1" spc="-30" dirty="0" smtClean="0">
                <a:latin typeface="Arial" panose="020B0604020202020204"/>
                <a:cs typeface="Arial" panose="020B0604020202020204"/>
              </a:rPr>
              <a:t>Ε</a:t>
            </a:r>
            <a:r>
              <a:rPr sz="2200" b="1" smtClean="0">
                <a:latin typeface="Arial" panose="020B0604020202020204"/>
                <a:cs typeface="Arial" panose="020B0604020202020204"/>
              </a:rPr>
              <a:t>ΝΑΡΞΗ</a:t>
            </a:r>
            <a:r>
              <a:rPr sz="2200" b="1" spc="-40" smtClean="0">
                <a:latin typeface="Arial" panose="020B0604020202020204"/>
                <a:cs typeface="Arial" panose="020B0604020202020204"/>
              </a:rPr>
              <a:t>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35" dirty="0">
                <a:latin typeface="Arial" panose="020B0604020202020204"/>
                <a:cs typeface="Arial" panose="020B0604020202020204"/>
              </a:rPr>
              <a:t> </a:t>
            </a:r>
            <a:r>
              <a:rPr sz="2200" b="1" dirty="0">
                <a:latin typeface="Arial" panose="020B0604020202020204"/>
                <a:cs typeface="Arial" panose="020B0604020202020204"/>
              </a:rPr>
              <a:t>ΜΕ</a:t>
            </a:r>
            <a:r>
              <a:rPr sz="2200" b="1" spc="-30" dirty="0">
                <a:latin typeface="Arial" panose="020B0604020202020204"/>
                <a:cs typeface="Arial" panose="020B0604020202020204"/>
              </a:rPr>
              <a:t> </a:t>
            </a:r>
            <a:r>
              <a:rPr sz="2200" b="1" dirty="0">
                <a:latin typeface="Arial" panose="020B0604020202020204"/>
                <a:cs typeface="Arial" panose="020B0604020202020204"/>
              </a:rPr>
              <a:t>ΤΗ</a:t>
            </a:r>
            <a:r>
              <a:rPr sz="2200" b="1" spc="-40" dirty="0">
                <a:latin typeface="Arial" panose="020B0604020202020204"/>
                <a:cs typeface="Arial" panose="020B0604020202020204"/>
              </a:rPr>
              <a:t> </a:t>
            </a:r>
            <a:r>
              <a:rPr sz="2200" b="1" spc="-10" dirty="0">
                <a:latin typeface="Arial" panose="020B0604020202020204"/>
                <a:cs typeface="Arial" panose="020B0604020202020204"/>
              </a:rPr>
              <a:t>ΜΕΙΩΜΕΝΗ </a:t>
            </a:r>
            <a:r>
              <a:rPr sz="2200" b="1" spc="-55" dirty="0">
                <a:latin typeface="Arial" panose="020B0604020202020204"/>
                <a:cs typeface="Arial" panose="020B0604020202020204"/>
              </a:rPr>
              <a:t>ΑΥΤΗ</a:t>
            </a:r>
            <a:r>
              <a:rPr sz="2200" b="1" spc="-110" dirty="0">
                <a:latin typeface="Arial" panose="020B0604020202020204"/>
                <a:cs typeface="Arial" panose="020B0604020202020204"/>
              </a:rPr>
              <a:t> </a:t>
            </a:r>
            <a:r>
              <a:rPr sz="2200" b="1" dirty="0">
                <a:latin typeface="Arial" panose="020B0604020202020204"/>
                <a:cs typeface="Arial" panose="020B0604020202020204"/>
              </a:rPr>
              <a:t>ΔΙΑΜΕΤΡΟ,</a:t>
            </a:r>
            <a:r>
              <a:rPr sz="2200" b="1" spc="-65"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ΒΕΛΟΝΑ</a:t>
            </a:r>
            <a:r>
              <a:rPr sz="2200" b="1" spc="-55" dirty="0">
                <a:latin typeface="Arial" panose="020B0604020202020204"/>
                <a:cs typeface="Arial" panose="020B0604020202020204"/>
              </a:rPr>
              <a:t> </a:t>
            </a:r>
            <a:r>
              <a:rPr sz="2200" b="1" spc="-35" dirty="0">
                <a:latin typeface="Arial" panose="020B0604020202020204"/>
                <a:cs typeface="Arial" panose="020B0604020202020204"/>
              </a:rPr>
              <a:t>ΚΑΤΑΛΗΓΕΙ</a:t>
            </a:r>
            <a:r>
              <a:rPr sz="2200" b="1" spc="-45" dirty="0">
                <a:latin typeface="Arial" panose="020B0604020202020204"/>
                <a:cs typeface="Arial" panose="020B0604020202020204"/>
              </a:rPr>
              <a:t> </a:t>
            </a:r>
            <a:r>
              <a:rPr sz="2200" b="1" dirty="0">
                <a:latin typeface="Arial" panose="020B0604020202020204"/>
                <a:cs typeface="Arial" panose="020B0604020202020204"/>
              </a:rPr>
              <a:t>ΣΤΗΝ</a:t>
            </a:r>
            <a:r>
              <a:rPr sz="2200" b="1" spc="-45" dirty="0">
                <a:latin typeface="Arial" panose="020B0604020202020204"/>
                <a:cs typeface="Arial" panose="020B0604020202020204"/>
              </a:rPr>
              <a:t> </a:t>
            </a:r>
            <a:r>
              <a:rPr sz="2200" b="1" dirty="0">
                <a:latin typeface="Arial" panose="020B0604020202020204"/>
                <a:cs typeface="Arial" panose="020B0604020202020204"/>
              </a:rPr>
              <a:t>ΚΩΝΙΚΗ</a:t>
            </a:r>
            <a:r>
              <a:rPr sz="2200" b="1" spc="-50" dirty="0">
                <a:latin typeface="Arial" panose="020B0604020202020204"/>
                <a:cs typeface="Arial" panose="020B0604020202020204"/>
              </a:rPr>
              <a:t> </a:t>
            </a:r>
            <a:r>
              <a:rPr sz="2200" b="1" spc="-25" dirty="0">
                <a:latin typeface="Arial" panose="020B0604020202020204"/>
                <a:cs typeface="Arial" panose="020B0604020202020204"/>
              </a:rPr>
              <a:t>ΤΗΣ </a:t>
            </a:r>
            <a:r>
              <a:rPr sz="2200" b="1" dirty="0">
                <a:latin typeface="Arial" panose="020B0604020202020204"/>
                <a:cs typeface="Arial" panose="020B0604020202020204"/>
              </a:rPr>
              <a:t>ΜΥΤΗ</a:t>
            </a:r>
            <a:r>
              <a:rPr sz="2200" b="1" spc="-65" dirty="0">
                <a:latin typeface="Arial" panose="020B0604020202020204"/>
                <a:cs typeface="Arial" panose="020B0604020202020204"/>
              </a:rPr>
              <a:t> </a:t>
            </a:r>
            <a:r>
              <a:rPr sz="2200" b="1" dirty="0">
                <a:latin typeface="Arial" panose="020B0604020202020204"/>
                <a:cs typeface="Arial" panose="020B0604020202020204"/>
              </a:rPr>
              <a:t>ΠΟΥ</a:t>
            </a:r>
            <a:r>
              <a:rPr sz="2200" b="1" spc="-35" dirty="0">
                <a:latin typeface="Arial" panose="020B0604020202020204"/>
                <a:cs typeface="Arial" panose="020B0604020202020204"/>
              </a:rPr>
              <a:t> </a:t>
            </a:r>
            <a:r>
              <a:rPr sz="2200" b="1" dirty="0">
                <a:latin typeface="Arial" panose="020B0604020202020204"/>
                <a:cs typeface="Arial" panose="020B0604020202020204"/>
              </a:rPr>
              <a:t>ΕΧΕΙ</a:t>
            </a:r>
            <a:r>
              <a:rPr sz="2200" b="1" spc="-40" dirty="0">
                <a:latin typeface="Arial" panose="020B0604020202020204"/>
                <a:cs typeface="Arial" panose="020B0604020202020204"/>
              </a:rPr>
              <a:t> </a:t>
            </a:r>
            <a:r>
              <a:rPr sz="2200" b="1">
                <a:latin typeface="Arial" panose="020B0604020202020204"/>
                <a:cs typeface="Arial" panose="020B0604020202020204"/>
              </a:rPr>
              <a:t>ΓΩΝΙΑ</a:t>
            </a:r>
            <a:r>
              <a:rPr sz="2200" b="1" spc="-120">
                <a:latin typeface="Arial" panose="020B0604020202020204"/>
                <a:cs typeface="Arial" panose="020B0604020202020204"/>
              </a:rPr>
              <a:t> </a:t>
            </a:r>
            <a:r>
              <a:rPr sz="2200" b="1" spc="-10" smtClean="0">
                <a:latin typeface="Arial" panose="020B0604020202020204"/>
                <a:cs typeface="Arial" panose="020B0604020202020204"/>
              </a:rPr>
              <a:t>ΔΙΑΦΟΡ</a:t>
            </a:r>
            <a:r>
              <a:rPr lang="el-GR" sz="2200" b="1" spc="-10" dirty="0" smtClean="0">
                <a:latin typeface="Arial" panose="020B0604020202020204"/>
                <a:cs typeface="Arial" panose="020B0604020202020204"/>
              </a:rPr>
              <a:t>Ε</a:t>
            </a:r>
            <a:r>
              <a:rPr sz="2200" b="1" spc="-10" smtClean="0">
                <a:latin typeface="Arial" panose="020B0604020202020204"/>
                <a:cs typeface="Arial" panose="020B0604020202020204"/>
              </a:rPr>
              <a:t>ΤΙΚΗ</a:t>
            </a:r>
            <a:r>
              <a:rPr sz="2200" b="1" spc="-125" smtClean="0">
                <a:latin typeface="Arial" panose="020B0604020202020204"/>
                <a:cs typeface="Arial" panose="020B0604020202020204"/>
              </a:rPr>
              <a:t> </a:t>
            </a:r>
            <a:r>
              <a:rPr sz="2200" b="1" dirty="0">
                <a:latin typeface="Arial" panose="020B0604020202020204"/>
                <a:cs typeface="Arial" panose="020B0604020202020204"/>
              </a:rPr>
              <a:t>ΑΠΟ</a:t>
            </a:r>
            <a:r>
              <a:rPr sz="2200" b="1" spc="-125" dirty="0">
                <a:latin typeface="Arial" panose="020B0604020202020204"/>
                <a:cs typeface="Arial" panose="020B0604020202020204"/>
              </a:rPr>
              <a:t> </a:t>
            </a:r>
            <a:r>
              <a:rPr sz="2200" b="1" spc="-25" dirty="0">
                <a:latin typeface="Arial" panose="020B0604020202020204"/>
                <a:cs typeface="Arial" panose="020B0604020202020204"/>
              </a:rPr>
              <a:t>ΑΥΤΗ</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40" dirty="0">
                <a:latin typeface="Arial" panose="020B0604020202020204"/>
                <a:cs typeface="Arial" panose="020B0604020202020204"/>
              </a:rPr>
              <a:t> </a:t>
            </a:r>
            <a:r>
              <a:rPr sz="2200" b="1" spc="-10" dirty="0">
                <a:latin typeface="Arial" panose="020B0604020202020204"/>
                <a:cs typeface="Arial" panose="020B0604020202020204"/>
              </a:rPr>
              <a:t>ΕΔΡΑΣ </a:t>
            </a:r>
            <a:r>
              <a:rPr sz="2200" b="1" dirty="0">
                <a:latin typeface="Arial" panose="020B0604020202020204"/>
                <a:cs typeface="Arial" panose="020B0604020202020204"/>
              </a:rPr>
              <a:t>ΓΙΑ</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a:latin typeface="Arial" panose="020B0604020202020204"/>
                <a:cs typeface="Arial" panose="020B0604020202020204"/>
              </a:rPr>
              <a:t>ΕΧΕΙ</a:t>
            </a:r>
            <a:r>
              <a:rPr sz="2200" b="1" spc="-30">
                <a:latin typeface="Arial" panose="020B0604020202020204"/>
                <a:cs typeface="Arial" panose="020B0604020202020204"/>
              </a:rPr>
              <a:t> </a:t>
            </a:r>
            <a:r>
              <a:rPr sz="2200" b="1" smtClean="0">
                <a:latin typeface="Arial" panose="020B0604020202020204"/>
                <a:cs typeface="Arial" panose="020B0604020202020204"/>
              </a:rPr>
              <a:t>ΣΗΜ</a:t>
            </a:r>
            <a:r>
              <a:rPr lang="el-GR" sz="2200" b="1" dirty="0" smtClean="0">
                <a:latin typeface="Arial" panose="020B0604020202020204"/>
                <a:cs typeface="Arial" panose="020B0604020202020204"/>
              </a:rPr>
              <a:t>Ε</a:t>
            </a:r>
            <a:r>
              <a:rPr sz="2200" b="1" smtClean="0">
                <a:latin typeface="Arial" panose="020B0604020202020204"/>
                <a:cs typeface="Arial" panose="020B0604020202020204"/>
              </a:rPr>
              <a:t>ΙΑΚΗ</a:t>
            </a:r>
            <a:r>
              <a:rPr sz="2200" b="1" spc="-50" smtClean="0">
                <a:latin typeface="Arial" panose="020B0604020202020204"/>
                <a:cs typeface="Arial" panose="020B0604020202020204"/>
              </a:rPr>
              <a:t> </a:t>
            </a:r>
            <a:r>
              <a:rPr sz="2200" b="1" dirty="0">
                <a:latin typeface="Arial" panose="020B0604020202020204"/>
                <a:cs typeface="Arial" panose="020B0604020202020204"/>
              </a:rPr>
              <a:t>ΕΠΑΦΗ,</a:t>
            </a:r>
            <a:r>
              <a:rPr sz="2200" b="1" spc="-25" dirty="0">
                <a:latin typeface="Arial" panose="020B0604020202020204"/>
                <a:cs typeface="Arial" panose="020B0604020202020204"/>
              </a:rPr>
              <a:t> </a:t>
            </a:r>
            <a:r>
              <a:rPr sz="2200" b="1" dirty="0">
                <a:latin typeface="Arial" panose="020B0604020202020204"/>
                <a:cs typeface="Arial" panose="020B0604020202020204"/>
              </a:rPr>
              <a:t>ΩΣΤΕ</a:t>
            </a:r>
            <a:r>
              <a:rPr sz="2200" b="1" spc="-40" dirty="0">
                <a:latin typeface="Arial" panose="020B0604020202020204"/>
                <a:cs typeface="Arial" panose="020B0604020202020204"/>
              </a:rPr>
              <a:t> </a:t>
            </a:r>
            <a:r>
              <a:rPr sz="2200" b="1" dirty="0">
                <a:latin typeface="Arial" panose="020B0604020202020204"/>
                <a:cs typeface="Arial" panose="020B0604020202020204"/>
              </a:rPr>
              <a:t>ΝΑ</a:t>
            </a:r>
            <a:r>
              <a:rPr sz="2200" b="1" spc="-120" dirty="0">
                <a:latin typeface="Arial" panose="020B0604020202020204"/>
                <a:cs typeface="Arial" panose="020B0604020202020204"/>
              </a:rPr>
              <a:t> </a:t>
            </a:r>
            <a:r>
              <a:rPr sz="2200" b="1" spc="-10" dirty="0">
                <a:latin typeface="Arial" panose="020B0604020202020204"/>
                <a:cs typeface="Arial" panose="020B0604020202020204"/>
              </a:rPr>
              <a:t>ΑΣΚΕΙΤΑΙ</a:t>
            </a:r>
            <a:r>
              <a:rPr sz="2200" b="1" spc="-40"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spc="-10" dirty="0">
                <a:latin typeface="Arial" panose="020B0604020202020204"/>
                <a:cs typeface="Arial" panose="020B0604020202020204"/>
              </a:rPr>
              <a:t>ΜΕΓΙΣΤΗ ΠΙΕΣΗ</a:t>
            </a:r>
            <a:endParaRPr sz="2200">
              <a:latin typeface="Arial" panose="020B0604020202020204"/>
              <a:cs typeface="Arial" panose="020B0604020202020204"/>
            </a:endParaRPr>
          </a:p>
          <a:p>
            <a:pPr marL="1885950">
              <a:lnSpc>
                <a:spcPts val="2730"/>
              </a:lnSpc>
            </a:pPr>
            <a:r>
              <a:rPr sz="2400" b="1" dirty="0">
                <a:latin typeface="Arial" panose="020B0604020202020204"/>
                <a:cs typeface="Arial" panose="020B0604020202020204"/>
              </a:rPr>
              <a:t>(P=</a:t>
            </a:r>
            <a:r>
              <a:rPr sz="2400" b="1" spc="-15" dirty="0">
                <a:latin typeface="Arial" panose="020B0604020202020204"/>
                <a:cs typeface="Arial" panose="020B0604020202020204"/>
              </a:rPr>
              <a:t> </a:t>
            </a:r>
            <a:r>
              <a:rPr sz="2400" b="1" spc="-10" dirty="0">
                <a:latin typeface="Arial" panose="020B0604020202020204"/>
                <a:cs typeface="Arial" panose="020B0604020202020204"/>
              </a:rPr>
              <a:t>Fελατηρίου/Aεπαφής)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444566" y="278086"/>
            <a:ext cx="6555953" cy="6522779"/>
          </a:xfrm>
          <a:prstGeom prst="rect">
            <a:avLst/>
          </a:prstGeom>
        </p:spPr>
      </p:pic>
      <p:sp>
        <p:nvSpPr>
          <p:cNvPr id="3" name="object 3"/>
          <p:cNvSpPr txBox="1"/>
          <p:nvPr/>
        </p:nvSpPr>
        <p:spPr>
          <a:xfrm>
            <a:off x="5779770" y="6142990"/>
            <a:ext cx="1348105" cy="421640"/>
          </a:xfrm>
          <a:prstGeom prst="rect">
            <a:avLst/>
          </a:prstGeom>
        </p:spPr>
        <p:txBody>
          <a:bodyPr vert="horz" wrap="square" lIns="0" tIns="12700" rIns="0" bIns="0" rtlCol="0">
            <a:spAutoFit/>
          </a:bodyPr>
          <a:lstStyle/>
          <a:p>
            <a:pPr marL="12700">
              <a:lnSpc>
                <a:spcPct val="100000"/>
              </a:lnSpc>
              <a:spcBef>
                <a:spcPts val="100"/>
              </a:spcBef>
            </a:pPr>
            <a:r>
              <a:rPr sz="2600" b="1" dirty="0">
                <a:latin typeface="Arial" panose="020B0604020202020204"/>
                <a:cs typeface="Arial" panose="020B0604020202020204"/>
              </a:rPr>
              <a:t>Σχ.</a:t>
            </a:r>
            <a:r>
              <a:rPr sz="2600" b="1" spc="-20" dirty="0">
                <a:latin typeface="Arial" panose="020B0604020202020204"/>
                <a:cs typeface="Arial" panose="020B0604020202020204"/>
              </a:rPr>
              <a:t> </a:t>
            </a:r>
            <a:r>
              <a:rPr sz="2600" b="1" spc="-20" dirty="0">
                <a:latin typeface="Arial" panose="020B0604020202020204"/>
                <a:cs typeface="Arial" panose="020B0604020202020204"/>
                <a:hlinkClick r:id="rId2" action="ppaction://hlinksldjump"/>
              </a:rPr>
              <a:t>9.4ιδ</a:t>
            </a:r>
            <a:endParaRPr sz="26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95070"/>
            <a:ext cx="8432165" cy="4698722"/>
          </a:xfrm>
          <a:prstGeom prst="rect">
            <a:avLst/>
          </a:prstGeom>
        </p:spPr>
        <p:txBody>
          <a:bodyPr vert="horz" wrap="square" lIns="0" tIns="12700" rIns="0" bIns="0" rtlCol="0">
            <a:spAutoFit/>
          </a:bodyPr>
          <a:lstStyle/>
          <a:p>
            <a:pPr marL="322580" indent="-309880">
              <a:lnSpc>
                <a:spcPct val="100000"/>
              </a:lnSpc>
              <a:spcBef>
                <a:spcPts val="100"/>
              </a:spcBef>
              <a:buClr>
                <a:srgbClr val="FF0000"/>
              </a:buClr>
              <a:buFont typeface="Wingdings" panose="05000000000000000000"/>
              <a:buChar char=""/>
              <a:tabLst>
                <a:tab pos="322580" algn="l"/>
              </a:tabLst>
            </a:pPr>
            <a:r>
              <a:rPr sz="2000" b="1" dirty="0">
                <a:latin typeface="Arial" panose="020B0604020202020204"/>
                <a:cs typeface="Arial" panose="020B0604020202020204"/>
              </a:rPr>
              <a:t>Η</a:t>
            </a:r>
            <a:r>
              <a:rPr sz="2000" b="1" spc="-130"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ΛΕΙΤΟΥΡΓΙΑ</a:t>
            </a:r>
            <a:r>
              <a:rPr sz="2000" b="1" spc="-4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ΤΟΥΣ</a:t>
            </a:r>
            <a:r>
              <a:rPr sz="2000" b="1" spc="-60" dirty="0">
                <a:latin typeface="Arial" panose="020B0604020202020204"/>
                <a:cs typeface="Arial" panose="020B0604020202020204"/>
              </a:rPr>
              <a:t> </a:t>
            </a:r>
            <a:r>
              <a:rPr sz="2000" b="1" dirty="0">
                <a:latin typeface="Arial" panose="020B0604020202020204"/>
                <a:cs typeface="Arial" panose="020B0604020202020204"/>
              </a:rPr>
              <a:t>ΕΙΝΑΙ</a:t>
            </a:r>
            <a:r>
              <a:rPr sz="2000" b="1" spc="-60" dirty="0">
                <a:latin typeface="Arial" panose="020B0604020202020204"/>
                <a:cs typeface="Arial" panose="020B0604020202020204"/>
              </a:rPr>
              <a:t> </a:t>
            </a:r>
            <a:r>
              <a:rPr sz="2000" b="1" dirty="0">
                <a:latin typeface="Arial" panose="020B0604020202020204"/>
                <a:cs typeface="Arial" panose="020B0604020202020204"/>
              </a:rPr>
              <a:t>ΣΥΝΗΘΩΣ</a:t>
            </a:r>
            <a:r>
              <a:rPr sz="2000" b="1" spc="-70" dirty="0">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ΥΔΡΑΥΛΙΚΗ</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450">
              <a:latin typeface="Arial" panose="020B0604020202020204"/>
              <a:cs typeface="Arial" panose="020B0604020202020204"/>
            </a:endParaRPr>
          </a:p>
          <a:p>
            <a:pPr marL="263525" marR="372110" indent="-251460">
              <a:lnSpc>
                <a:spcPts val="2280"/>
              </a:lnSpc>
              <a:buClr>
                <a:srgbClr val="FF0000"/>
              </a:buClr>
              <a:buFont typeface="Wingdings" panose="05000000000000000000"/>
              <a:buChar char=""/>
              <a:tabLst>
                <a:tab pos="264160" algn="l"/>
              </a:tabLst>
            </a:pPr>
            <a:r>
              <a:rPr sz="2000" b="1" dirty="0">
                <a:latin typeface="Arial" panose="020B0604020202020204"/>
                <a:cs typeface="Arial" panose="020B0604020202020204"/>
              </a:rPr>
              <a:t>ΤΟ</a:t>
            </a:r>
            <a:r>
              <a:rPr sz="2000" b="1" spc="-65" dirty="0">
                <a:latin typeface="Arial" panose="020B0604020202020204"/>
                <a:cs typeface="Arial" panose="020B0604020202020204"/>
              </a:rPr>
              <a:t> </a:t>
            </a:r>
            <a:r>
              <a:rPr sz="2000" b="1" spc="-10" dirty="0">
                <a:latin typeface="Arial" panose="020B0604020202020204"/>
                <a:cs typeface="Arial" panose="020B0604020202020204"/>
              </a:rPr>
              <a:t>ΚΑΥΣΙΜΟ</a:t>
            </a:r>
            <a:r>
              <a:rPr sz="2000" b="1" spc="-50" dirty="0">
                <a:latin typeface="Arial" panose="020B0604020202020204"/>
                <a:cs typeface="Arial" panose="020B0604020202020204"/>
              </a:rPr>
              <a:t> </a:t>
            </a:r>
            <a:r>
              <a:rPr sz="2000" b="1" spc="-25" dirty="0">
                <a:latin typeface="Arial" panose="020B0604020202020204"/>
                <a:cs typeface="Arial" panose="020B0604020202020204"/>
              </a:rPr>
              <a:t>ΦΤΑΝΕΙ</a:t>
            </a:r>
            <a:r>
              <a:rPr sz="2000" b="1" spc="-60" dirty="0">
                <a:latin typeface="Arial" panose="020B0604020202020204"/>
                <a:cs typeface="Arial" panose="020B0604020202020204"/>
              </a:rPr>
              <a:t> </a:t>
            </a:r>
            <a:r>
              <a:rPr sz="2000" b="1" dirty="0">
                <a:latin typeface="Arial" panose="020B0604020202020204"/>
                <a:cs typeface="Arial" panose="020B0604020202020204"/>
              </a:rPr>
              <a:t>ΜΕ</a:t>
            </a:r>
            <a:r>
              <a:rPr sz="2000" b="1" spc="-80" dirty="0">
                <a:latin typeface="Arial" panose="020B0604020202020204"/>
                <a:cs typeface="Arial" panose="020B0604020202020204"/>
              </a:rPr>
              <a:t> </a:t>
            </a:r>
            <a:r>
              <a:rPr sz="2000" b="1" dirty="0">
                <a:latin typeface="Arial" panose="020B0604020202020204"/>
                <a:cs typeface="Arial" panose="020B0604020202020204"/>
              </a:rPr>
              <a:t>ΥΨΗΛΗ</a:t>
            </a:r>
            <a:r>
              <a:rPr sz="2000" b="1" spc="-55" dirty="0">
                <a:latin typeface="Arial" panose="020B0604020202020204"/>
                <a:cs typeface="Arial" panose="020B0604020202020204"/>
              </a:rPr>
              <a:t> </a:t>
            </a:r>
            <a:r>
              <a:rPr sz="2000" b="1" dirty="0">
                <a:latin typeface="Arial" panose="020B0604020202020204"/>
                <a:cs typeface="Arial" panose="020B0604020202020204"/>
              </a:rPr>
              <a:t>ΠΙΕΣΗ</a:t>
            </a:r>
            <a:r>
              <a:rPr sz="2000" b="1" spc="-40" dirty="0">
                <a:latin typeface="Arial" panose="020B0604020202020204"/>
                <a:cs typeface="Arial" panose="020B0604020202020204"/>
              </a:rPr>
              <a:t> </a:t>
            </a:r>
            <a:r>
              <a:rPr sz="2000" b="1" dirty="0">
                <a:latin typeface="Arial" panose="020B0604020202020204"/>
                <a:cs typeface="Arial" panose="020B0604020202020204"/>
              </a:rPr>
              <a:t>ΣΤΟ</a:t>
            </a:r>
            <a:r>
              <a:rPr sz="2000" b="1" spc="-45" dirty="0">
                <a:latin typeface="Arial" panose="020B0604020202020204"/>
                <a:cs typeface="Arial" panose="020B0604020202020204"/>
              </a:rPr>
              <a:t> </a:t>
            </a:r>
            <a:r>
              <a:rPr sz="2000" b="1">
                <a:latin typeface="Arial" panose="020B0604020202020204"/>
                <a:cs typeface="Arial" panose="020B0604020202020204"/>
              </a:rPr>
              <a:t>ΘΑΛΑΜΟ</a:t>
            </a:r>
            <a:r>
              <a:rPr sz="2000" b="1" spc="-50">
                <a:latin typeface="Arial" panose="020B0604020202020204"/>
                <a:cs typeface="Arial" panose="020B0604020202020204"/>
              </a:rPr>
              <a:t> </a:t>
            </a:r>
            <a:r>
              <a:rPr sz="2000" b="1" spc="-10" smtClean="0">
                <a:latin typeface="Arial" panose="020B0604020202020204"/>
                <a:cs typeface="Arial" panose="020B0604020202020204"/>
              </a:rPr>
              <a:t>ΠΙΕ</a:t>
            </a:r>
            <a:r>
              <a:rPr lang="el-GR" sz="2000" b="1" spc="-10" dirty="0" smtClean="0">
                <a:latin typeface="Arial" panose="020B0604020202020204"/>
                <a:cs typeface="Arial" panose="020B0604020202020204"/>
              </a:rPr>
              <a:t>ΣΗ</a:t>
            </a:r>
            <a:r>
              <a:rPr sz="2000" b="1" spc="-10" smtClean="0">
                <a:latin typeface="Arial" panose="020B0604020202020204"/>
                <a:cs typeface="Arial" panose="020B0604020202020204"/>
              </a:rPr>
              <a:t>Σ </a:t>
            </a:r>
            <a:r>
              <a:rPr sz="2000" b="1" spc="-20" dirty="0">
                <a:latin typeface="Arial" panose="020B0604020202020204"/>
                <a:cs typeface="Arial" panose="020B0604020202020204"/>
              </a:rPr>
              <a:t>ΤΟΥ</a:t>
            </a:r>
            <a:r>
              <a:rPr sz="2000" b="1" spc="-110" dirty="0">
                <a:latin typeface="Arial" panose="020B0604020202020204"/>
                <a:cs typeface="Arial" panose="020B0604020202020204"/>
              </a:rPr>
              <a:t> </a:t>
            </a:r>
            <a:r>
              <a:rPr sz="2000" b="1" spc="-10" dirty="0">
                <a:latin typeface="Arial" panose="020B0604020202020204"/>
                <a:cs typeface="Arial" panose="020B0604020202020204"/>
              </a:rPr>
              <a:t>ΑΚΡΟΦΥΣΙΟΥ</a:t>
            </a:r>
            <a:r>
              <a:rPr sz="2000" b="1" spc="-35" dirty="0">
                <a:latin typeface="Arial" panose="020B0604020202020204"/>
                <a:cs typeface="Arial" panose="020B0604020202020204"/>
              </a:rPr>
              <a:t> </a:t>
            </a:r>
            <a:r>
              <a:rPr sz="2000" b="1" dirty="0">
                <a:latin typeface="Arial" panose="020B0604020202020204"/>
                <a:cs typeface="Arial" panose="020B0604020202020204"/>
              </a:rPr>
              <a:t>ΠΡΟΕΡΧΟΜΕΝΟ</a:t>
            </a:r>
            <a:r>
              <a:rPr sz="2000" b="1" spc="-100" dirty="0">
                <a:latin typeface="Arial" panose="020B0604020202020204"/>
                <a:cs typeface="Arial" panose="020B0604020202020204"/>
              </a:rPr>
              <a:t> </a:t>
            </a:r>
            <a:r>
              <a:rPr sz="2000" b="1" dirty="0">
                <a:latin typeface="Arial" panose="020B0604020202020204"/>
                <a:cs typeface="Arial" panose="020B0604020202020204"/>
              </a:rPr>
              <a:t>ΑΠΟ</a:t>
            </a:r>
            <a:r>
              <a:rPr sz="2000" b="1" spc="-35" dirty="0">
                <a:latin typeface="Arial" panose="020B0604020202020204"/>
                <a:cs typeface="Arial" panose="020B0604020202020204"/>
              </a:rPr>
              <a:t> </a:t>
            </a:r>
            <a:r>
              <a:rPr sz="2000" b="1" dirty="0">
                <a:latin typeface="Arial" panose="020B0604020202020204"/>
                <a:cs typeface="Arial" panose="020B0604020202020204"/>
              </a:rPr>
              <a:t>ΤΗΝ</a:t>
            </a:r>
            <a:r>
              <a:rPr sz="2000" b="1" spc="-105" dirty="0">
                <a:latin typeface="Arial" panose="020B0604020202020204"/>
                <a:cs typeface="Arial" panose="020B0604020202020204"/>
              </a:rPr>
              <a:t> </a:t>
            </a:r>
            <a:r>
              <a:rPr sz="2000" b="1" spc="-20">
                <a:latin typeface="Arial" panose="020B0604020202020204"/>
                <a:cs typeface="Arial" panose="020B0604020202020204"/>
              </a:rPr>
              <a:t>ΑΝΤΛΙΑ</a:t>
            </a:r>
            <a:r>
              <a:rPr sz="2000" b="1" spc="-60">
                <a:latin typeface="Arial" panose="020B0604020202020204"/>
                <a:cs typeface="Arial" panose="020B0604020202020204"/>
              </a:rPr>
              <a:t> </a:t>
            </a:r>
            <a:r>
              <a:rPr lang="el-GR" sz="2000" b="1" spc="-60" dirty="0" smtClean="0">
                <a:latin typeface="Arial" panose="020B0604020202020204"/>
                <a:cs typeface="Arial" panose="020B0604020202020204"/>
              </a:rPr>
              <a:t>ΠΕΤΡΕΛΑΙΟΥ </a:t>
            </a:r>
            <a:r>
              <a:rPr sz="2000" b="1" spc="-10" smtClean="0">
                <a:latin typeface="Arial" panose="020B0604020202020204"/>
                <a:cs typeface="Arial" panose="020B0604020202020204"/>
              </a:rPr>
              <a:t>ΥΨΗΛΗΣ ΠΙΕΣ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20"/>
              </a:spcBef>
              <a:buClr>
                <a:srgbClr val="FF0000"/>
              </a:buClr>
              <a:buFont typeface="Wingdings" panose="05000000000000000000"/>
              <a:buChar char=""/>
            </a:pPr>
            <a:endParaRPr sz="2650">
              <a:latin typeface="Arial" panose="020B0604020202020204"/>
              <a:cs typeface="Arial" panose="020B0604020202020204"/>
            </a:endParaRPr>
          </a:p>
          <a:p>
            <a:pPr marL="263525" marR="30480" indent="-251460">
              <a:lnSpc>
                <a:spcPct val="95000"/>
              </a:lnSpc>
              <a:buClr>
                <a:srgbClr val="FF0000"/>
              </a:buClr>
              <a:buFont typeface="Wingdings" panose="05000000000000000000"/>
              <a:buChar char=""/>
              <a:tabLst>
                <a:tab pos="264160" algn="l"/>
              </a:tabLst>
            </a:pPr>
            <a:r>
              <a:rPr sz="2000" b="1" spc="-10" dirty="0">
                <a:latin typeface="Arial" panose="020B0604020202020204"/>
                <a:cs typeface="Arial" panose="020B0604020202020204"/>
              </a:rPr>
              <a:t>ΟΤΑΝ</a:t>
            </a:r>
            <a:r>
              <a:rPr sz="2000" b="1" spc="-60" dirty="0">
                <a:latin typeface="Arial" panose="020B0604020202020204"/>
                <a:cs typeface="Arial" panose="020B0604020202020204"/>
              </a:rPr>
              <a:t> </a:t>
            </a:r>
            <a:r>
              <a:rPr sz="2000" b="1" dirty="0">
                <a:latin typeface="Arial" panose="020B0604020202020204"/>
                <a:cs typeface="Arial" panose="020B0604020202020204"/>
              </a:rPr>
              <a:t>Η</a:t>
            </a:r>
            <a:r>
              <a:rPr sz="2000" b="1" spc="-40" dirty="0">
                <a:latin typeface="Arial" panose="020B0604020202020204"/>
                <a:cs typeface="Arial" panose="020B0604020202020204"/>
              </a:rPr>
              <a:t> </a:t>
            </a:r>
            <a:r>
              <a:rPr sz="2000" b="1" dirty="0">
                <a:latin typeface="Arial" panose="020B0604020202020204"/>
                <a:cs typeface="Arial" panose="020B0604020202020204"/>
              </a:rPr>
              <a:t>ΠΙΕΣΗ</a:t>
            </a:r>
            <a:r>
              <a:rPr sz="2000" b="1" spc="-50" dirty="0">
                <a:latin typeface="Arial" panose="020B0604020202020204"/>
                <a:cs typeface="Arial" panose="020B0604020202020204"/>
              </a:rPr>
              <a:t> </a:t>
            </a:r>
            <a:r>
              <a:rPr sz="2000" b="1" dirty="0">
                <a:latin typeface="Arial" panose="020B0604020202020204"/>
                <a:cs typeface="Arial" panose="020B0604020202020204"/>
              </a:rPr>
              <a:t>ΤΟΥ</a:t>
            </a:r>
            <a:r>
              <a:rPr sz="2000" b="1" spc="-45" dirty="0">
                <a:latin typeface="Arial" panose="020B0604020202020204"/>
                <a:cs typeface="Arial" panose="020B0604020202020204"/>
              </a:rPr>
              <a:t> </a:t>
            </a:r>
            <a:r>
              <a:rPr sz="2000" b="1" dirty="0">
                <a:latin typeface="Arial" panose="020B0604020202020204"/>
                <a:cs typeface="Arial" panose="020B0604020202020204"/>
              </a:rPr>
              <a:t>ΠΕΤΡΕΛΑΙΟΥ</a:t>
            </a:r>
            <a:r>
              <a:rPr sz="2000" b="1" spc="-50" dirty="0">
                <a:latin typeface="Arial" panose="020B0604020202020204"/>
                <a:cs typeface="Arial" panose="020B0604020202020204"/>
              </a:rPr>
              <a:t> </a:t>
            </a:r>
            <a:r>
              <a:rPr sz="2000" b="1" spc="-10" dirty="0">
                <a:latin typeface="Arial" panose="020B0604020202020204"/>
                <a:cs typeface="Arial" panose="020B0604020202020204"/>
              </a:rPr>
              <a:t>(ΕΝΕΡΓΩΝΤΑΣ</a:t>
            </a:r>
            <a:r>
              <a:rPr sz="2000" b="1" spc="-50" dirty="0">
                <a:latin typeface="Arial" panose="020B0604020202020204"/>
                <a:cs typeface="Arial" panose="020B0604020202020204"/>
              </a:rPr>
              <a:t> </a:t>
            </a:r>
            <a:r>
              <a:rPr sz="2000" b="1" dirty="0">
                <a:latin typeface="Arial" panose="020B0604020202020204"/>
                <a:cs typeface="Arial" panose="020B0604020202020204"/>
              </a:rPr>
              <a:t>ΠΑΝΩ</a:t>
            </a:r>
            <a:r>
              <a:rPr sz="2000" b="1" spc="-50" dirty="0">
                <a:latin typeface="Arial" panose="020B0604020202020204"/>
                <a:cs typeface="Arial" panose="020B0604020202020204"/>
              </a:rPr>
              <a:t> </a:t>
            </a:r>
            <a:r>
              <a:rPr sz="2000" b="1">
                <a:latin typeface="Arial" panose="020B0604020202020204"/>
                <a:cs typeface="Arial" panose="020B0604020202020204"/>
              </a:rPr>
              <a:t>ΣΕ</a:t>
            </a:r>
            <a:r>
              <a:rPr sz="2000" b="1" spc="-50">
                <a:latin typeface="Arial" panose="020B0604020202020204"/>
                <a:cs typeface="Arial" panose="020B0604020202020204"/>
              </a:rPr>
              <a:t> </a:t>
            </a:r>
            <a:endParaRPr lang="el-GR" sz="2000" b="1" spc="-50" dirty="0" smtClean="0">
              <a:latin typeface="Arial" panose="020B0604020202020204"/>
              <a:cs typeface="Arial" panose="020B0604020202020204"/>
            </a:endParaRPr>
          </a:p>
          <a:p>
            <a:pPr marL="263525" marR="30480" indent="-251460">
              <a:lnSpc>
                <a:spcPct val="95000"/>
              </a:lnSpc>
              <a:buClr>
                <a:srgbClr val="FF0000"/>
              </a:buClr>
              <a:tabLst>
                <a:tab pos="264160" algn="l"/>
              </a:tabLst>
            </a:pPr>
            <a:r>
              <a:rPr lang="el-GR" sz="2000" b="1" spc="-50" dirty="0">
                <a:latin typeface="Arial" panose="020B0604020202020204"/>
                <a:cs typeface="Arial" panose="020B0604020202020204"/>
              </a:rPr>
              <a:t> </a:t>
            </a:r>
            <a:r>
              <a:rPr lang="el-GR" sz="2000" b="1" spc="-50" dirty="0" smtClean="0">
                <a:latin typeface="Arial" panose="020B0604020202020204"/>
                <a:cs typeface="Arial" panose="020B0604020202020204"/>
              </a:rPr>
              <a:t>   </a:t>
            </a:r>
            <a:r>
              <a:rPr sz="2000" b="1" spc="-10" smtClean="0">
                <a:latin typeface="Arial" panose="020B0604020202020204"/>
                <a:cs typeface="Arial" panose="020B0604020202020204"/>
              </a:rPr>
              <a:t>ΣΥΓΚΕ</a:t>
            </a:r>
            <a:r>
              <a:rPr sz="2000" b="1" smtClean="0">
                <a:latin typeface="Arial" panose="020B0604020202020204"/>
                <a:cs typeface="Arial" panose="020B0604020202020204"/>
              </a:rPr>
              <a:t>ΚΡΙΜΕΝΗ</a:t>
            </a:r>
            <a:r>
              <a:rPr sz="2000" b="1" spc="-50" smtClean="0">
                <a:latin typeface="Arial" panose="020B0604020202020204"/>
                <a:cs typeface="Arial" panose="020B0604020202020204"/>
              </a:rPr>
              <a:t> </a:t>
            </a:r>
            <a:r>
              <a:rPr sz="2000" b="1" dirty="0">
                <a:latin typeface="Arial" panose="020B0604020202020204"/>
                <a:cs typeface="Arial" panose="020B0604020202020204"/>
              </a:rPr>
              <a:t>ΚΩΝΙΚΗ</a:t>
            </a:r>
            <a:r>
              <a:rPr sz="2000" b="1" spc="-25" dirty="0">
                <a:latin typeface="Arial" panose="020B0604020202020204"/>
                <a:cs typeface="Arial" panose="020B0604020202020204"/>
              </a:rPr>
              <a:t> </a:t>
            </a:r>
            <a:r>
              <a:rPr sz="2000" b="1" dirty="0">
                <a:latin typeface="Arial" panose="020B0604020202020204"/>
                <a:cs typeface="Arial" panose="020B0604020202020204"/>
              </a:rPr>
              <a:t>ΕΠΙΦΑΝΕΙΑ</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dirty="0">
                <a:latin typeface="Arial" panose="020B0604020202020204"/>
                <a:cs typeface="Arial" panose="020B0604020202020204"/>
              </a:rPr>
              <a:t>ΒΕΛΟΝΑΣ)</a:t>
            </a:r>
            <a:r>
              <a:rPr sz="2000" b="1" spc="-90" dirty="0">
                <a:latin typeface="Arial" panose="020B0604020202020204"/>
                <a:cs typeface="Arial" panose="020B0604020202020204"/>
              </a:rPr>
              <a:t> </a:t>
            </a:r>
            <a:r>
              <a:rPr sz="2000" b="1" dirty="0">
                <a:latin typeface="Arial" panose="020B0604020202020204"/>
                <a:cs typeface="Arial" panose="020B0604020202020204"/>
              </a:rPr>
              <a:t>ΔΩΣΕΙ</a:t>
            </a:r>
            <a:r>
              <a:rPr sz="2000" b="1" spc="-110" dirty="0">
                <a:latin typeface="Arial" panose="020B0604020202020204"/>
                <a:cs typeface="Arial" panose="020B0604020202020204"/>
              </a:rPr>
              <a:t> </a:t>
            </a:r>
            <a:r>
              <a:rPr sz="2000" b="1" spc="-10" dirty="0">
                <a:latin typeface="Arial" panose="020B0604020202020204"/>
                <a:cs typeface="Arial" panose="020B0604020202020204"/>
              </a:rPr>
              <a:t>ΔΥΝΑΜΗ </a:t>
            </a:r>
            <a:r>
              <a:rPr sz="2000" b="1" spc="-35" dirty="0">
                <a:latin typeface="Arial" panose="020B0604020202020204"/>
                <a:cs typeface="Arial" panose="020B0604020202020204"/>
              </a:rPr>
              <a:t>ΜΕΓΑΛΥΤΕΡΗ</a:t>
            </a:r>
            <a:r>
              <a:rPr sz="2000" b="1" spc="-65" dirty="0">
                <a:latin typeface="Arial" panose="020B0604020202020204"/>
                <a:cs typeface="Arial" panose="020B0604020202020204"/>
              </a:rPr>
              <a:t> </a:t>
            </a:r>
            <a:r>
              <a:rPr sz="2000" b="1">
                <a:latin typeface="Arial" panose="020B0604020202020204"/>
                <a:cs typeface="Arial" panose="020B0604020202020204"/>
              </a:rPr>
              <a:t>ΤΗΣ</a:t>
            </a:r>
            <a:r>
              <a:rPr sz="2000" b="1" spc="-60">
                <a:latin typeface="Arial" panose="020B0604020202020204"/>
                <a:cs typeface="Arial" panose="020B0604020202020204"/>
              </a:rPr>
              <a:t> </a:t>
            </a:r>
            <a:r>
              <a:rPr sz="2000" b="1" spc="-10" smtClean="0">
                <a:latin typeface="Arial" panose="020B0604020202020204"/>
                <a:cs typeface="Arial" panose="020B0604020202020204"/>
              </a:rPr>
              <a:t>ΤΑΣ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55" smtClean="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spc="-40" dirty="0">
                <a:latin typeface="Arial" panose="020B0604020202020204"/>
                <a:cs typeface="Arial" panose="020B0604020202020204"/>
              </a:rPr>
              <a:t>ΕΛΑΤΗΡΙΟΥ,</a:t>
            </a:r>
            <a:r>
              <a:rPr sz="2000" b="1" spc="-60" dirty="0">
                <a:latin typeface="Arial" panose="020B0604020202020204"/>
                <a:cs typeface="Arial" panose="020B0604020202020204"/>
              </a:rPr>
              <a:t> </a:t>
            </a:r>
            <a:r>
              <a:rPr sz="2000" b="1" dirty="0">
                <a:latin typeface="Arial" panose="020B0604020202020204"/>
                <a:cs typeface="Arial" panose="020B0604020202020204"/>
              </a:rPr>
              <a:t>Η</a:t>
            </a:r>
            <a:r>
              <a:rPr sz="2000" b="1" spc="-60" dirty="0">
                <a:latin typeface="Arial" panose="020B0604020202020204"/>
                <a:cs typeface="Arial" panose="020B0604020202020204"/>
              </a:rPr>
              <a:t> </a:t>
            </a:r>
            <a:r>
              <a:rPr sz="2000" b="1">
                <a:latin typeface="Arial" panose="020B0604020202020204"/>
                <a:cs typeface="Arial" panose="020B0604020202020204"/>
              </a:rPr>
              <a:t>ΒΕΛΟΝΑ</a:t>
            </a:r>
            <a:r>
              <a:rPr sz="2000" b="1" spc="-120">
                <a:latin typeface="Arial" panose="020B0604020202020204"/>
                <a:cs typeface="Arial" panose="020B0604020202020204"/>
              </a:rPr>
              <a:t> </a:t>
            </a:r>
            <a:r>
              <a:rPr sz="2000" b="1" spc="-10" smtClean="0">
                <a:latin typeface="Arial" panose="020B0604020202020204"/>
                <a:cs typeface="Arial" panose="020B0604020202020204"/>
              </a:rPr>
              <a:t>ΑΝΥΨΩΝΕΤΑΙ</a:t>
            </a:r>
            <a:r>
              <a:rPr sz="2000" b="1" spc="-80" smtClean="0">
                <a:latin typeface="Arial" panose="020B0604020202020204"/>
                <a:cs typeface="Arial" panose="020B0604020202020204"/>
              </a:rPr>
              <a:t> </a:t>
            </a:r>
            <a:r>
              <a:rPr sz="2000" b="1" spc="-10" dirty="0">
                <a:latin typeface="Arial" panose="020B0604020202020204"/>
                <a:cs typeface="Arial" panose="020B0604020202020204"/>
              </a:rPr>
              <a:t>ΣΥΜΠΙΕΖΟΝΤΑΣ</a:t>
            </a:r>
            <a:r>
              <a:rPr sz="2000" b="1" spc="-65" dirty="0">
                <a:latin typeface="Arial" panose="020B0604020202020204"/>
                <a:cs typeface="Arial" panose="020B0604020202020204"/>
              </a:rPr>
              <a:t> </a:t>
            </a:r>
            <a:r>
              <a:rPr sz="2000" b="1" dirty="0">
                <a:latin typeface="Arial" panose="020B0604020202020204"/>
                <a:cs typeface="Arial" panose="020B0604020202020204"/>
              </a:rPr>
              <a:t>ΤΟ</a:t>
            </a:r>
            <a:r>
              <a:rPr sz="2000" b="1" spc="-60" dirty="0">
                <a:latin typeface="Arial" panose="020B0604020202020204"/>
                <a:cs typeface="Arial" panose="020B0604020202020204"/>
              </a:rPr>
              <a:t> </a:t>
            </a:r>
            <a:r>
              <a:rPr sz="2000" b="1" spc="-10" dirty="0">
                <a:latin typeface="Arial" panose="020B0604020202020204"/>
                <a:cs typeface="Arial" panose="020B0604020202020204"/>
              </a:rPr>
              <a:t>ΕΛΑΤΗΡΙΟ.</a:t>
            </a:r>
            <a:endParaRPr sz="2000">
              <a:latin typeface="Arial" panose="020B0604020202020204"/>
              <a:cs typeface="Arial" panose="020B0604020202020204"/>
            </a:endParaRPr>
          </a:p>
          <a:p>
            <a:pPr marL="263525" marR="5080">
              <a:lnSpc>
                <a:spcPts val="2280"/>
              </a:lnSpc>
              <a:spcBef>
                <a:spcPts val="475"/>
              </a:spcBef>
            </a:pPr>
            <a:r>
              <a:rPr sz="2000" b="1" spc="-60" dirty="0">
                <a:latin typeface="Arial" panose="020B0604020202020204"/>
                <a:cs typeface="Arial" panose="020B0604020202020204"/>
              </a:rPr>
              <a:t>ΚΑΤΑ</a:t>
            </a:r>
            <a:r>
              <a:rPr sz="2000" b="1" spc="-25" dirty="0">
                <a:latin typeface="Arial" panose="020B0604020202020204"/>
                <a:cs typeface="Arial" panose="020B0604020202020204"/>
              </a:rPr>
              <a:t> </a:t>
            </a:r>
            <a:r>
              <a:rPr sz="2000" b="1" dirty="0">
                <a:latin typeface="Arial" panose="020B0604020202020204"/>
                <a:cs typeface="Arial" panose="020B0604020202020204"/>
              </a:rPr>
              <a:t>ΤΗΝ</a:t>
            </a:r>
            <a:r>
              <a:rPr sz="2000" b="1" spc="-90" dirty="0">
                <a:latin typeface="Arial" panose="020B0604020202020204"/>
                <a:cs typeface="Arial" panose="020B0604020202020204"/>
              </a:rPr>
              <a:t> </a:t>
            </a:r>
            <a:r>
              <a:rPr sz="2000" b="1" dirty="0">
                <a:latin typeface="Arial" panose="020B0604020202020204"/>
                <a:cs typeface="Arial" panose="020B0604020202020204"/>
              </a:rPr>
              <a:t>ΑΝΥΨΩΣΗ</a:t>
            </a:r>
            <a:r>
              <a:rPr sz="2000" b="1" spc="-10" dirty="0">
                <a:latin typeface="Arial" panose="020B0604020202020204"/>
                <a:cs typeface="Arial" panose="020B0604020202020204"/>
              </a:rPr>
              <a:t> </a:t>
            </a:r>
            <a:r>
              <a:rPr sz="2000" b="1" dirty="0">
                <a:latin typeface="Arial" panose="020B0604020202020204"/>
                <a:cs typeface="Arial" panose="020B0604020202020204"/>
              </a:rPr>
              <a:t>ΤΗΣ</a:t>
            </a:r>
            <a:r>
              <a:rPr sz="2000" b="1" spc="-20" dirty="0">
                <a:latin typeface="Arial" panose="020B0604020202020204"/>
                <a:cs typeface="Arial" panose="020B0604020202020204"/>
              </a:rPr>
              <a:t> </a:t>
            </a:r>
            <a:r>
              <a:rPr sz="2000" b="1" dirty="0">
                <a:latin typeface="Arial" panose="020B0604020202020204"/>
                <a:cs typeface="Arial" panose="020B0604020202020204"/>
              </a:rPr>
              <a:t>ΒΕΛΟΝΑΣ</a:t>
            </a:r>
            <a:r>
              <a:rPr sz="2000" b="1" spc="-90" dirty="0">
                <a:latin typeface="Arial" panose="020B0604020202020204"/>
                <a:cs typeface="Arial" panose="020B0604020202020204"/>
              </a:rPr>
              <a:t> </a:t>
            </a:r>
            <a:r>
              <a:rPr sz="2000" b="1" spc="-25" dirty="0">
                <a:latin typeface="Arial" panose="020B0604020202020204"/>
                <a:cs typeface="Arial" panose="020B0604020202020204"/>
              </a:rPr>
              <a:t>ΑΠΟΚΑΛΥΠΤΕΤΑΙ</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10" dirty="0">
                <a:latin typeface="Arial" panose="020B0604020202020204"/>
                <a:cs typeface="Arial" panose="020B0604020202020204"/>
              </a:rPr>
              <a:t> </a:t>
            </a:r>
            <a:r>
              <a:rPr sz="2000" b="1">
                <a:latin typeface="Arial" panose="020B0604020202020204"/>
                <a:cs typeface="Arial" panose="020B0604020202020204"/>
              </a:rPr>
              <a:t>ΟΠΗ</a:t>
            </a:r>
            <a:r>
              <a:rPr sz="2000" b="1" spc="-20">
                <a:latin typeface="Arial" panose="020B0604020202020204"/>
                <a:cs typeface="Arial" panose="020B0604020202020204"/>
              </a:rPr>
              <a:t> </a:t>
            </a:r>
            <a:r>
              <a:rPr lang="el-GR" sz="2000" b="1" spc="-20" dirty="0" smtClean="0">
                <a:latin typeface="Arial" panose="020B0604020202020204"/>
                <a:cs typeface="Arial" panose="020B0604020202020204"/>
              </a:rPr>
              <a:t>(ΟΠΕΣ) </a:t>
            </a:r>
            <a:r>
              <a:rPr sz="2000" b="1" spc="-25" smtClean="0">
                <a:latin typeface="Arial" panose="020B0604020202020204"/>
                <a:cs typeface="Arial" panose="020B0604020202020204"/>
              </a:rPr>
              <a:t>ΤΟΥ </a:t>
            </a:r>
            <a:r>
              <a:rPr sz="2000" b="1" spc="-30" dirty="0">
                <a:latin typeface="Arial" panose="020B0604020202020204"/>
                <a:cs typeface="Arial" panose="020B0604020202020204"/>
              </a:rPr>
              <a:t>ΑΚΡΟΦΥΣΙΟΥ,</a:t>
            </a:r>
            <a:r>
              <a:rPr sz="2000" b="1" spc="-35" dirty="0">
                <a:latin typeface="Arial" panose="020B0604020202020204"/>
                <a:cs typeface="Arial" panose="020B0604020202020204"/>
              </a:rPr>
              <a:t> </a:t>
            </a:r>
            <a:r>
              <a:rPr sz="2000" b="1" dirty="0">
                <a:latin typeface="Arial" panose="020B0604020202020204"/>
                <a:cs typeface="Arial" panose="020B0604020202020204"/>
              </a:rPr>
              <a:t>ΟΠΟΤΕ</a:t>
            </a:r>
            <a:r>
              <a:rPr sz="2000" b="1" spc="-30" dirty="0">
                <a:latin typeface="Arial" panose="020B0604020202020204"/>
                <a:cs typeface="Arial" panose="020B0604020202020204"/>
              </a:rPr>
              <a:t> </a:t>
            </a:r>
            <a:r>
              <a:rPr sz="2000" b="1" dirty="0">
                <a:latin typeface="Arial" panose="020B0604020202020204"/>
                <a:cs typeface="Arial" panose="020B0604020202020204"/>
              </a:rPr>
              <a:t>ΤΟ</a:t>
            </a:r>
            <a:r>
              <a:rPr sz="2000" b="1" spc="-25" dirty="0">
                <a:latin typeface="Arial" panose="020B0604020202020204"/>
                <a:cs typeface="Arial" panose="020B0604020202020204"/>
              </a:rPr>
              <a:t> </a:t>
            </a:r>
            <a:r>
              <a:rPr sz="2000" b="1" dirty="0">
                <a:latin typeface="Arial" panose="020B0604020202020204"/>
                <a:cs typeface="Arial" panose="020B0604020202020204"/>
              </a:rPr>
              <a:t>ΠΕΤΡΕΛΑΙΟ</a:t>
            </a:r>
            <a:r>
              <a:rPr sz="2000" b="1" spc="-25" dirty="0">
                <a:latin typeface="Arial" panose="020B0604020202020204"/>
                <a:cs typeface="Arial" panose="020B0604020202020204"/>
              </a:rPr>
              <a:t> </a:t>
            </a:r>
            <a:r>
              <a:rPr sz="2000" b="1" dirty="0">
                <a:latin typeface="Arial" panose="020B0604020202020204"/>
                <a:cs typeface="Arial" panose="020B0604020202020204"/>
              </a:rPr>
              <a:t>ΠΕΡΝΑΕΙ</a:t>
            </a:r>
            <a:r>
              <a:rPr sz="2000" b="1" spc="-20" dirty="0">
                <a:latin typeface="Arial" panose="020B0604020202020204"/>
                <a:cs typeface="Arial" panose="020B0604020202020204"/>
              </a:rPr>
              <a:t> </a:t>
            </a:r>
            <a:r>
              <a:rPr sz="2000" b="1" dirty="0">
                <a:latin typeface="Arial" panose="020B0604020202020204"/>
                <a:cs typeface="Arial" panose="020B0604020202020204"/>
              </a:rPr>
              <a:t>ΜΕΣΑ</a:t>
            </a:r>
            <a:r>
              <a:rPr sz="2000" b="1" spc="-95" dirty="0">
                <a:latin typeface="Arial" panose="020B0604020202020204"/>
                <a:cs typeface="Arial" panose="020B0604020202020204"/>
              </a:rPr>
              <a:t> </a:t>
            </a:r>
            <a:r>
              <a:rPr sz="2000" b="1" dirty="0">
                <a:latin typeface="Arial" panose="020B0604020202020204"/>
                <a:cs typeface="Arial" panose="020B0604020202020204"/>
              </a:rPr>
              <a:t>ΑΠΟ</a:t>
            </a:r>
            <a:r>
              <a:rPr sz="2000" b="1" spc="-15" dirty="0">
                <a:latin typeface="Arial" panose="020B0604020202020204"/>
                <a:cs typeface="Arial" panose="020B0604020202020204"/>
              </a:rPr>
              <a:t> </a:t>
            </a:r>
            <a:r>
              <a:rPr sz="2000" b="1" spc="-25" dirty="0">
                <a:latin typeface="Arial" panose="020B0604020202020204"/>
                <a:cs typeface="Arial" panose="020B0604020202020204"/>
              </a:rPr>
              <a:t>ΤΗΝ </a:t>
            </a:r>
            <a:r>
              <a:rPr sz="2000" b="1" dirty="0">
                <a:latin typeface="Arial" panose="020B0604020202020204"/>
                <a:cs typeface="Arial" panose="020B0604020202020204"/>
              </a:rPr>
              <a:t>ΟΠΗ</a:t>
            </a:r>
            <a:r>
              <a:rPr sz="2000" b="1" spc="-30" dirty="0">
                <a:latin typeface="Arial" panose="020B0604020202020204"/>
                <a:cs typeface="Arial" panose="020B0604020202020204"/>
              </a:rPr>
              <a:t> </a:t>
            </a:r>
            <a:r>
              <a:rPr sz="2000" b="1" dirty="0">
                <a:latin typeface="Arial" panose="020B0604020202020204"/>
                <a:cs typeface="Arial" panose="020B0604020202020204"/>
              </a:rPr>
              <a:t>(</a:t>
            </a:r>
            <a:r>
              <a:rPr sz="2000" b="1" spc="-15" dirty="0">
                <a:latin typeface="Arial" panose="020B0604020202020204"/>
                <a:cs typeface="Arial" panose="020B0604020202020204"/>
              </a:rPr>
              <a:t> </a:t>
            </a:r>
            <a:r>
              <a:rPr sz="2000" b="1" dirty="0">
                <a:latin typeface="Arial" panose="020B0604020202020204"/>
                <a:cs typeface="Arial" panose="020B0604020202020204"/>
              </a:rPr>
              <a:t>ΟΠΕΣ)</a:t>
            </a:r>
            <a:r>
              <a:rPr sz="2000" b="1" spc="-15" dirty="0">
                <a:latin typeface="Arial" panose="020B0604020202020204"/>
                <a:cs typeface="Arial" panose="020B0604020202020204"/>
              </a:rPr>
              <a:t> </a:t>
            </a:r>
            <a:r>
              <a:rPr sz="2000" b="1" spc="-20" dirty="0">
                <a:latin typeface="Arial" panose="020B0604020202020204"/>
                <a:cs typeface="Arial" panose="020B0604020202020204"/>
              </a:rPr>
              <a:t>ΤΟΥ</a:t>
            </a:r>
            <a:r>
              <a:rPr sz="2000" b="1" spc="-90" dirty="0">
                <a:latin typeface="Arial" panose="020B0604020202020204"/>
                <a:cs typeface="Arial" panose="020B0604020202020204"/>
              </a:rPr>
              <a:t> </a:t>
            </a:r>
            <a:r>
              <a:rPr sz="2000" b="1" spc="-30" dirty="0">
                <a:latin typeface="Arial" panose="020B0604020202020204"/>
                <a:cs typeface="Arial" panose="020B0604020202020204"/>
              </a:rPr>
              <a:t>ΑΚΡΟΦΥΣΙΟΥ,</a:t>
            </a:r>
            <a:r>
              <a:rPr sz="2000" b="1" spc="-25" dirty="0">
                <a:latin typeface="Arial" panose="020B0604020202020204"/>
                <a:cs typeface="Arial" panose="020B0604020202020204"/>
              </a:rPr>
              <a:t> </a:t>
            </a:r>
            <a:r>
              <a:rPr sz="2000" b="1" spc="-30" dirty="0">
                <a:latin typeface="Arial" panose="020B0604020202020204"/>
                <a:cs typeface="Arial" panose="020B0604020202020204"/>
              </a:rPr>
              <a:t>ΕΠΙΤΑΧΥΝΕΤΑΙ</a:t>
            </a:r>
            <a:r>
              <a:rPr sz="2000" b="1" spc="-90" dirty="0">
                <a:latin typeface="Arial" panose="020B0604020202020204"/>
                <a:cs typeface="Arial" panose="020B0604020202020204"/>
              </a:rPr>
              <a:t> </a:t>
            </a:r>
            <a:r>
              <a:rPr sz="2000" b="1" dirty="0">
                <a:latin typeface="Arial" panose="020B0604020202020204"/>
                <a:cs typeface="Arial" panose="020B0604020202020204"/>
              </a:rPr>
              <a:t>ΛΟΓΩ</a:t>
            </a:r>
            <a:r>
              <a:rPr sz="2000" b="1" spc="-15" dirty="0">
                <a:latin typeface="Arial" panose="020B0604020202020204"/>
                <a:cs typeface="Arial" panose="020B0604020202020204"/>
              </a:rPr>
              <a:t> </a:t>
            </a:r>
            <a:r>
              <a:rPr sz="2000" b="1">
                <a:latin typeface="Arial" panose="020B0604020202020204"/>
                <a:cs typeface="Arial" panose="020B0604020202020204"/>
              </a:rPr>
              <a:t>ΤΗΣ</a:t>
            </a:r>
            <a:r>
              <a:rPr sz="2000" b="1" spc="-20">
                <a:latin typeface="Arial" panose="020B0604020202020204"/>
                <a:cs typeface="Arial" panose="020B0604020202020204"/>
              </a:rPr>
              <a:t> </a:t>
            </a:r>
            <a:r>
              <a:rPr sz="2000" b="1" spc="-20" smtClean="0">
                <a:latin typeface="Arial" panose="020B0604020202020204"/>
                <a:cs typeface="Arial" panose="020B0604020202020204"/>
              </a:rPr>
              <a:t>ΣΤΕ</a:t>
            </a:r>
            <a:r>
              <a:rPr sz="2000" b="1" smtClean="0">
                <a:latin typeface="Arial" panose="020B0604020202020204"/>
                <a:cs typeface="Arial" panose="020B0604020202020204"/>
              </a:rPr>
              <a:t>ΝΩΣ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50" smtClean="0">
                <a:latin typeface="Arial" panose="020B0604020202020204"/>
                <a:cs typeface="Arial" panose="020B0604020202020204"/>
              </a:rPr>
              <a:t> </a:t>
            </a:r>
            <a:r>
              <a:rPr sz="2000" b="1" spc="-30" dirty="0">
                <a:latin typeface="Arial" panose="020B0604020202020204"/>
                <a:cs typeface="Arial" panose="020B0604020202020204"/>
              </a:rPr>
              <a:t>ΤΟΥ</a:t>
            </a:r>
            <a:r>
              <a:rPr sz="2000" b="1" spc="-110" dirty="0">
                <a:latin typeface="Arial" panose="020B0604020202020204"/>
                <a:cs typeface="Arial" panose="020B0604020202020204"/>
              </a:rPr>
              <a:t> </a:t>
            </a:r>
            <a:r>
              <a:rPr sz="2000" b="1" spc="-10" dirty="0">
                <a:latin typeface="Arial" panose="020B0604020202020204"/>
                <a:cs typeface="Arial" panose="020B0604020202020204"/>
              </a:rPr>
              <a:t>ΑΚΡΟΦΥΣΙΟΥ</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spc="-10" dirty="0">
                <a:latin typeface="Arial" panose="020B0604020202020204"/>
                <a:cs typeface="Arial" panose="020B0604020202020204"/>
              </a:rPr>
              <a:t>ΨΕΚΑΖΕΤΑΙ</a:t>
            </a:r>
            <a:r>
              <a:rPr sz="2000" b="1" spc="-55"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a:latin typeface="Arial" panose="020B0604020202020204"/>
                <a:cs typeface="Arial" panose="020B0604020202020204"/>
              </a:rPr>
              <a:t>ΘΑΛΑΜΟ</a:t>
            </a:r>
            <a:r>
              <a:rPr sz="2000" b="1" spc="-40">
                <a:latin typeface="Arial" panose="020B0604020202020204"/>
                <a:cs typeface="Arial" panose="020B0604020202020204"/>
              </a:rPr>
              <a:t> </a:t>
            </a:r>
            <a:r>
              <a:rPr sz="2000" b="1" spc="-20" smtClean="0">
                <a:latin typeface="Arial" panose="020B0604020202020204"/>
                <a:cs typeface="Arial" panose="020B0604020202020204"/>
              </a:rPr>
              <a:t>ΚΑΥ</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65" smtClean="0">
                <a:latin typeface="Arial" panose="020B0604020202020204"/>
                <a:cs typeface="Arial" panose="020B0604020202020204"/>
              </a:rPr>
              <a:t> </a:t>
            </a:r>
            <a:r>
              <a:rPr sz="2000" b="1" spc="-10" dirty="0">
                <a:latin typeface="Arial" panose="020B0604020202020204"/>
                <a:cs typeface="Arial" panose="020B0604020202020204"/>
              </a:rPr>
              <a:t>ΟΠΟΥ</a:t>
            </a:r>
            <a:r>
              <a:rPr sz="2000" b="1" spc="-114" dirty="0">
                <a:latin typeface="Arial" panose="020B0604020202020204"/>
                <a:cs typeface="Arial" panose="020B0604020202020204"/>
              </a:rPr>
              <a:t> </a:t>
            </a:r>
            <a:r>
              <a:rPr sz="2000" b="1" spc="-30" dirty="0">
                <a:latin typeface="Arial" panose="020B0604020202020204"/>
                <a:cs typeface="Arial" panose="020B0604020202020204"/>
              </a:rPr>
              <a:t>ΔΙΑΣΠΑΤΑΙ</a:t>
            </a:r>
            <a:r>
              <a:rPr sz="2000" b="1" spc="-45" dirty="0">
                <a:latin typeface="Arial" panose="020B0604020202020204"/>
                <a:cs typeface="Arial" panose="020B0604020202020204"/>
              </a:rPr>
              <a:t> </a:t>
            </a:r>
            <a:r>
              <a:rPr sz="2000" b="1" dirty="0">
                <a:latin typeface="Arial" panose="020B0604020202020204"/>
                <a:cs typeface="Arial" panose="020B0604020202020204"/>
              </a:rPr>
              <a:t>ΣΕ</a:t>
            </a:r>
            <a:r>
              <a:rPr sz="2000" b="1" spc="-55" dirty="0">
                <a:latin typeface="Arial" panose="020B0604020202020204"/>
                <a:cs typeface="Arial" panose="020B0604020202020204"/>
              </a:rPr>
              <a:t> </a:t>
            </a:r>
            <a:r>
              <a:rPr sz="2000" b="1" spc="-40" dirty="0">
                <a:latin typeface="Arial" panose="020B0604020202020204"/>
                <a:cs typeface="Arial" panose="020B0604020202020204"/>
              </a:rPr>
              <a:t>ΠΟΛΥ</a:t>
            </a:r>
            <a:r>
              <a:rPr sz="2000" b="1" spc="-50" dirty="0">
                <a:latin typeface="Arial" panose="020B0604020202020204"/>
                <a:cs typeface="Arial" panose="020B0604020202020204"/>
              </a:rPr>
              <a:t> </a:t>
            </a:r>
            <a:r>
              <a:rPr sz="2000" b="1" spc="-10" dirty="0">
                <a:latin typeface="Arial" panose="020B0604020202020204"/>
                <a:cs typeface="Arial" panose="020B0604020202020204"/>
              </a:rPr>
              <a:t>ΜΙΚΡΑ</a:t>
            </a:r>
            <a:r>
              <a:rPr sz="2000" b="1" spc="-45" dirty="0">
                <a:latin typeface="Arial" panose="020B0604020202020204"/>
                <a:cs typeface="Arial" panose="020B0604020202020204"/>
              </a:rPr>
              <a:t> </a:t>
            </a:r>
            <a:r>
              <a:rPr sz="2000" b="1" spc="-10" dirty="0">
                <a:latin typeface="Arial" panose="020B0604020202020204"/>
                <a:cs typeface="Arial" panose="020B0604020202020204"/>
              </a:rPr>
              <a:t>ΣΤΑΓΟΝΙΔΙΑ.</a:t>
            </a:r>
            <a:endParaRPr sz="20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95240" y="49470"/>
            <a:ext cx="8250038" cy="817998"/>
          </a:xfrm>
          <a:prstGeom prst="rect">
            <a:avLst/>
          </a:prstGeom>
        </p:spPr>
      </p:pic>
      <p:sp>
        <p:nvSpPr>
          <p:cNvPr id="4" name="object 4"/>
          <p:cNvSpPr txBox="1">
            <a:spLocks noGrp="1"/>
          </p:cNvSpPr>
          <p:nvPr>
            <p:ph type="title"/>
          </p:nvPr>
        </p:nvSpPr>
        <p:spPr>
          <a:xfrm>
            <a:off x="429259" y="81279"/>
            <a:ext cx="8285480" cy="502702"/>
          </a:xfrm>
          <a:prstGeom prst="rect">
            <a:avLst/>
          </a:prstGeom>
        </p:spPr>
        <p:txBody>
          <a:bodyPr vert="horz" wrap="square" lIns="0" tIns="71120" rIns="0" bIns="0" rtlCol="0">
            <a:spAutoFit/>
          </a:bodyPr>
          <a:lstStyle/>
          <a:p>
            <a:pPr marL="1667510">
              <a:lnSpc>
                <a:spcPct val="100000"/>
              </a:lnSpc>
              <a:spcBef>
                <a:spcPts val="100"/>
              </a:spcBef>
            </a:pPr>
            <a:r>
              <a:rPr i="1" u="none" dirty="0">
                <a:solidFill>
                  <a:srgbClr val="FFFFFF"/>
                </a:solidFill>
                <a:latin typeface="Calibri" panose="020F0502020204030204"/>
                <a:cs typeface="Calibri" panose="020F0502020204030204"/>
              </a:rPr>
              <a:t>β</a:t>
            </a:r>
            <a:r>
              <a:rPr i="1" u="none">
                <a:solidFill>
                  <a:srgbClr val="FFFFFF"/>
                </a:solidFill>
                <a:latin typeface="Calibri" panose="020F0502020204030204"/>
                <a:cs typeface="Calibri" panose="020F0502020204030204"/>
              </a:rPr>
              <a:t>)</a:t>
            </a:r>
            <a:r>
              <a:rPr i="1" u="none" spc="-5">
                <a:solidFill>
                  <a:srgbClr val="FFFFFF"/>
                </a:solidFill>
                <a:latin typeface="Calibri" panose="020F0502020204030204"/>
                <a:cs typeface="Calibri" panose="020F0502020204030204"/>
              </a:rPr>
              <a:t> </a:t>
            </a:r>
            <a:r>
              <a:rPr lang="el-GR" i="1" u="none" spc="-25" dirty="0" smtClean="0">
                <a:solidFill>
                  <a:srgbClr val="FFFFFF"/>
                </a:solidFill>
                <a:latin typeface="Calibri" panose="020F0502020204030204"/>
                <a:cs typeface="Calibri" panose="020F0502020204030204"/>
              </a:rPr>
              <a:t> Εγχυτήρας</a:t>
            </a:r>
            <a:r>
              <a:rPr lang="en-US" i="1" u="none" spc="-25" dirty="0" smtClean="0">
                <a:solidFill>
                  <a:srgbClr val="FFFFFF"/>
                </a:solidFill>
                <a:latin typeface="Calibri" panose="020F0502020204030204"/>
                <a:cs typeface="Calibri" panose="020F0502020204030204"/>
              </a:rPr>
              <a:t> </a:t>
            </a:r>
            <a:r>
              <a:rPr lang="el-GR" i="1" u="none" spc="-25" dirty="0" smtClean="0">
                <a:solidFill>
                  <a:srgbClr val="FFFFFF"/>
                </a:solidFill>
                <a:latin typeface="Calibri" panose="020F0502020204030204"/>
                <a:cs typeface="Calibri" panose="020F0502020204030204"/>
              </a:rPr>
              <a:t> (</a:t>
            </a:r>
            <a:r>
              <a:rPr lang="en-US" i="1" u="none" spc="-25" dirty="0" smtClean="0">
                <a:solidFill>
                  <a:srgbClr val="FFFFFF"/>
                </a:solidFill>
                <a:latin typeface="Calibri" panose="020F0502020204030204"/>
                <a:cs typeface="Calibri" panose="020F0502020204030204"/>
              </a:rPr>
              <a:t>Injector).</a:t>
            </a:r>
            <a:endParaRPr sz="40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219200"/>
            <a:ext cx="8463915" cy="4850046"/>
          </a:xfrm>
          <a:prstGeom prst="rect">
            <a:avLst/>
          </a:prstGeom>
        </p:spPr>
        <p:txBody>
          <a:bodyPr vert="horz" wrap="square" lIns="0" tIns="12700" rIns="0" bIns="0" rtlCol="0">
            <a:spAutoFit/>
          </a:bodyPr>
          <a:lstStyle/>
          <a:p>
            <a:pPr marL="263525">
              <a:lnSpc>
                <a:spcPct val="100000"/>
              </a:lnSpc>
              <a:spcBef>
                <a:spcPts val="100"/>
              </a:spcBef>
            </a:pPr>
            <a:r>
              <a:rPr sz="2200" b="1" dirty="0">
                <a:latin typeface="Arial" panose="020B0604020202020204"/>
                <a:cs typeface="Arial" panose="020B0604020202020204"/>
              </a:rPr>
              <a:t>Η</a:t>
            </a:r>
            <a:r>
              <a:rPr sz="2200" b="1" spc="-130" dirty="0">
                <a:latin typeface="Arial" panose="020B0604020202020204"/>
                <a:cs typeface="Arial" panose="020B0604020202020204"/>
              </a:rPr>
              <a:t> </a:t>
            </a:r>
            <a:r>
              <a:rPr sz="2200" b="1" dirty="0">
                <a:solidFill>
                  <a:srgbClr val="000099"/>
                </a:solidFill>
                <a:latin typeface="Arial" panose="020B0604020202020204"/>
                <a:cs typeface="Arial" panose="020B0604020202020204"/>
              </a:rPr>
              <a:t>ΑΝΥΨΩΣΗ</a:t>
            </a:r>
            <a:r>
              <a:rPr sz="2200" b="1" spc="-50"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ΤΗΣ</a:t>
            </a:r>
            <a:r>
              <a:rPr sz="2200" b="1" spc="-4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ΒΕΛΟΝΑΣ</a:t>
            </a:r>
            <a:r>
              <a:rPr sz="2200" b="1" spc="-35" dirty="0">
                <a:solidFill>
                  <a:srgbClr val="000099"/>
                </a:solidFill>
                <a:latin typeface="Arial" panose="020B0604020202020204"/>
                <a:cs typeface="Arial" panose="020B0604020202020204"/>
              </a:rPr>
              <a:t> </a:t>
            </a:r>
            <a:r>
              <a:rPr sz="2200" b="1" spc="-10" dirty="0">
                <a:latin typeface="Arial" panose="020B0604020202020204"/>
                <a:cs typeface="Arial" panose="020B0604020202020204"/>
              </a:rPr>
              <a:t>ΓΙΝΕΤΑΙ</a:t>
            </a:r>
            <a:r>
              <a:rPr sz="2200" b="1" spc="-40" dirty="0">
                <a:latin typeface="Arial" panose="020B0604020202020204"/>
                <a:cs typeface="Arial" panose="020B0604020202020204"/>
              </a:rPr>
              <a:t> </a:t>
            </a:r>
            <a:r>
              <a:rPr sz="2200" b="1" dirty="0">
                <a:latin typeface="Arial" panose="020B0604020202020204"/>
                <a:cs typeface="Arial" panose="020B0604020202020204"/>
              </a:rPr>
              <a:t>ΩΣ</a:t>
            </a:r>
            <a:r>
              <a:rPr sz="2200" b="1" spc="-45" dirty="0">
                <a:latin typeface="Arial" panose="020B0604020202020204"/>
                <a:cs typeface="Arial" panose="020B0604020202020204"/>
              </a:rPr>
              <a:t> </a:t>
            </a:r>
            <a:r>
              <a:rPr sz="2200" b="1" spc="-10" dirty="0">
                <a:latin typeface="Arial" panose="020B0604020202020204"/>
                <a:cs typeface="Arial" panose="020B0604020202020204"/>
              </a:rPr>
              <a:t>ΕΞΗΣ:</a:t>
            </a:r>
            <a:endParaRPr sz="2200">
              <a:latin typeface="Arial" panose="020B0604020202020204"/>
              <a:cs typeface="Arial" panose="020B0604020202020204"/>
            </a:endParaRPr>
          </a:p>
          <a:p>
            <a:pPr>
              <a:lnSpc>
                <a:spcPct val="100000"/>
              </a:lnSpc>
              <a:spcBef>
                <a:spcPts val="5"/>
              </a:spcBef>
            </a:pPr>
            <a:endParaRPr sz="2750">
              <a:latin typeface="Arial" panose="020B0604020202020204"/>
              <a:cs typeface="Arial" panose="020B0604020202020204"/>
            </a:endParaRPr>
          </a:p>
          <a:p>
            <a:pPr marL="263525" marR="174625" indent="-251460">
              <a:lnSpc>
                <a:spcPts val="2510"/>
              </a:lnSpc>
              <a:spcBef>
                <a:spcPts val="5"/>
              </a:spcBef>
              <a:buClr>
                <a:srgbClr val="FF0000"/>
              </a:buClr>
              <a:buFont typeface="Wingdings" panose="05000000000000000000"/>
              <a:buChar char=""/>
              <a:tabLst>
                <a:tab pos="264160" algn="l"/>
                <a:tab pos="5105400" algn="l"/>
              </a:tabLst>
            </a:pPr>
            <a:r>
              <a:rPr sz="2200" b="1" dirty="0">
                <a:latin typeface="Arial" panose="020B0604020202020204"/>
                <a:cs typeface="Arial" panose="020B0604020202020204"/>
              </a:rPr>
              <a:t>Η</a:t>
            </a:r>
            <a:r>
              <a:rPr sz="2200" b="1" spc="-45" dirty="0">
                <a:latin typeface="Arial" panose="020B0604020202020204"/>
                <a:cs typeface="Arial" panose="020B0604020202020204"/>
              </a:rPr>
              <a:t> </a:t>
            </a:r>
            <a:r>
              <a:rPr sz="2200" b="1" dirty="0">
                <a:latin typeface="Arial" panose="020B0604020202020204"/>
                <a:cs typeface="Arial" panose="020B0604020202020204"/>
              </a:rPr>
              <a:t>ΠΙΕΣΗ</a:t>
            </a:r>
            <a:r>
              <a:rPr sz="2200" b="1" spc="-20" dirty="0">
                <a:latin typeface="Arial" panose="020B0604020202020204"/>
                <a:cs typeface="Arial" panose="020B0604020202020204"/>
              </a:rPr>
              <a:t> </a:t>
            </a:r>
            <a:r>
              <a:rPr sz="2200" b="1">
                <a:latin typeface="Arial" panose="020B0604020202020204"/>
                <a:cs typeface="Arial" panose="020B0604020202020204"/>
              </a:rPr>
              <a:t>ΤΟΥ</a:t>
            </a:r>
            <a:r>
              <a:rPr sz="2200" b="1" spc="-25">
                <a:latin typeface="Arial" panose="020B0604020202020204"/>
                <a:cs typeface="Arial" panose="020B0604020202020204"/>
              </a:rPr>
              <a:t> </a:t>
            </a:r>
            <a:r>
              <a:rPr sz="2200" b="1" spc="-70" smtClean="0">
                <a:latin typeface="Arial" panose="020B0604020202020204"/>
                <a:cs typeface="Arial" panose="020B0604020202020204"/>
              </a:rPr>
              <a:t>ΚΑΥΣΙΜΟΥ</a:t>
            </a:r>
            <a:r>
              <a:rPr sz="2200" b="1" spc="-85" smtClean="0">
                <a:latin typeface="Arial" panose="020B0604020202020204"/>
                <a:cs typeface="Arial" panose="020B0604020202020204"/>
              </a:rPr>
              <a:t> </a:t>
            </a:r>
            <a:r>
              <a:rPr sz="2200" b="1" spc="-10" smtClean="0">
                <a:latin typeface="Arial" panose="020B0604020202020204"/>
                <a:cs typeface="Arial" panose="020B0604020202020204"/>
              </a:rPr>
              <a:t>ΑΡΧΙΚΩΣ</a:t>
            </a:r>
            <a:r>
              <a:rPr lang="el-GR" sz="2200" b="1" spc="-10" dirty="0">
                <a:latin typeface="Arial" panose="020B0604020202020204"/>
                <a:cs typeface="Arial" panose="020B0604020202020204"/>
              </a:rPr>
              <a:t> </a:t>
            </a:r>
            <a:r>
              <a:rPr lang="el-GR" sz="2200" b="1" spc="-10" dirty="0" smtClean="0">
                <a:latin typeface="Arial" panose="020B0604020202020204"/>
                <a:cs typeface="Arial" panose="020B0604020202020204"/>
              </a:rPr>
              <a:t> </a:t>
            </a:r>
            <a:r>
              <a:rPr sz="2200" b="1" spc="-10" smtClean="0">
                <a:latin typeface="Arial" panose="020B0604020202020204"/>
                <a:cs typeface="Arial" panose="020B0604020202020204"/>
              </a:rPr>
              <a:t>ΑΣΚΕΙΤΑΙ</a:t>
            </a:r>
            <a:r>
              <a:rPr sz="2200" b="1" spc="-85" smtClean="0">
                <a:latin typeface="Arial" panose="020B0604020202020204"/>
                <a:cs typeface="Arial" panose="020B0604020202020204"/>
              </a:rPr>
              <a:t> </a:t>
            </a:r>
            <a:r>
              <a:rPr sz="2200" b="1" dirty="0">
                <a:latin typeface="Arial" panose="020B0604020202020204"/>
                <a:cs typeface="Arial" panose="020B0604020202020204"/>
              </a:rPr>
              <a:t>ΠΑΝΩ</a:t>
            </a:r>
            <a:r>
              <a:rPr sz="2200" b="1" spc="-75" dirty="0">
                <a:latin typeface="Arial" panose="020B0604020202020204"/>
                <a:cs typeface="Arial" panose="020B0604020202020204"/>
              </a:rPr>
              <a:t> </a:t>
            </a:r>
            <a:r>
              <a:rPr sz="2200" b="1" spc="-20" dirty="0">
                <a:latin typeface="Arial" panose="020B0604020202020204"/>
                <a:cs typeface="Arial" panose="020B0604020202020204"/>
              </a:rPr>
              <a:t>ΣΤΗΝ </a:t>
            </a:r>
            <a:r>
              <a:rPr sz="2200" b="1" dirty="0">
                <a:latin typeface="Arial" panose="020B0604020202020204"/>
                <a:cs typeface="Arial" panose="020B0604020202020204"/>
              </a:rPr>
              <a:t>ΚΩΝΙΚΗ</a:t>
            </a:r>
            <a:r>
              <a:rPr sz="2200" b="1" spc="-70" dirty="0">
                <a:latin typeface="Arial" panose="020B0604020202020204"/>
                <a:cs typeface="Arial" panose="020B0604020202020204"/>
              </a:rPr>
              <a:t> </a:t>
            </a:r>
            <a:r>
              <a:rPr sz="2200" b="1" dirty="0">
                <a:latin typeface="Arial" panose="020B0604020202020204"/>
                <a:cs typeface="Arial" panose="020B0604020202020204"/>
              </a:rPr>
              <a:t>ΕΠΙΦΑΝΕΙΑ</a:t>
            </a:r>
            <a:r>
              <a:rPr sz="2200" b="1" spc="-65" dirty="0">
                <a:latin typeface="Arial" panose="020B0604020202020204"/>
                <a:cs typeface="Arial" panose="020B0604020202020204"/>
              </a:rPr>
              <a:t> </a:t>
            </a:r>
            <a:r>
              <a:rPr sz="2200" b="1" dirty="0">
                <a:latin typeface="Arial" panose="020B0604020202020204"/>
                <a:cs typeface="Arial" panose="020B0604020202020204"/>
              </a:rPr>
              <a:t>ΤΗΣ</a:t>
            </a:r>
            <a:r>
              <a:rPr sz="2200" b="1" spc="-60" dirty="0">
                <a:latin typeface="Arial" panose="020B0604020202020204"/>
                <a:cs typeface="Arial" panose="020B0604020202020204"/>
              </a:rPr>
              <a:t> </a:t>
            </a:r>
            <a:r>
              <a:rPr sz="2200" b="1" dirty="0">
                <a:latin typeface="Arial" panose="020B0604020202020204"/>
                <a:cs typeface="Arial" panose="020B0604020202020204"/>
              </a:rPr>
              <a:t>ΒΕΛΟΝΑΣ,</a:t>
            </a:r>
            <a:r>
              <a:rPr sz="2200" b="1" spc="-50"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ΧΩΡΟ</a:t>
            </a:r>
            <a:r>
              <a:rPr sz="2200" b="1" spc="-55" dirty="0">
                <a:latin typeface="Arial" panose="020B0604020202020204"/>
                <a:cs typeface="Arial" panose="020B0604020202020204"/>
              </a:rPr>
              <a:t> </a:t>
            </a:r>
            <a:r>
              <a:rPr sz="2200" b="1" spc="-10" dirty="0">
                <a:latin typeface="Arial" panose="020B0604020202020204"/>
                <a:cs typeface="Arial" panose="020B0604020202020204"/>
              </a:rPr>
              <a:t>ΠΙΕΣΗΣ, </a:t>
            </a:r>
            <a:r>
              <a:rPr sz="2200" b="1" spc="-25" dirty="0">
                <a:latin typeface="Arial" panose="020B0604020202020204"/>
                <a:cs typeface="Arial" panose="020B0604020202020204"/>
              </a:rPr>
              <a:t>ΠΡΟΚΑΛΩΝΤΑΣ</a:t>
            </a:r>
            <a:r>
              <a:rPr sz="2200" b="1" spc="-140" dirty="0">
                <a:latin typeface="Arial" panose="020B0604020202020204"/>
                <a:cs typeface="Arial" panose="020B0604020202020204"/>
              </a:rPr>
              <a:t> </a:t>
            </a:r>
            <a:r>
              <a:rPr sz="2200" b="1" spc="-20" dirty="0">
                <a:latin typeface="Arial" panose="020B0604020202020204"/>
                <a:cs typeface="Arial" panose="020B0604020202020204"/>
              </a:rPr>
              <a:t>ΔΥΝΑΜΗ</a:t>
            </a:r>
            <a:r>
              <a:rPr sz="2200" b="1" spc="-130" dirty="0">
                <a:latin typeface="Arial" panose="020B0604020202020204"/>
                <a:cs typeface="Arial" panose="020B0604020202020204"/>
              </a:rPr>
              <a:t> </a:t>
            </a:r>
            <a:r>
              <a:rPr sz="2200" b="1" spc="-50" dirty="0">
                <a:latin typeface="Arial" panose="020B0604020202020204"/>
                <a:cs typeface="Arial" panose="020B0604020202020204"/>
              </a:rPr>
              <a:t>ΜΕΓΑΛΥΤΕΡΗ</a:t>
            </a:r>
            <a:r>
              <a:rPr sz="2200" b="1" spc="-105" dirty="0">
                <a:latin typeface="Arial" panose="020B0604020202020204"/>
                <a:cs typeface="Arial" panose="020B0604020202020204"/>
              </a:rPr>
              <a:t> </a:t>
            </a:r>
            <a:r>
              <a:rPr sz="2200" b="1" spc="-25">
                <a:latin typeface="Arial" panose="020B0604020202020204"/>
                <a:cs typeface="Arial" panose="020B0604020202020204"/>
              </a:rPr>
              <a:t>ΑΥΤΗΣ</a:t>
            </a:r>
            <a:r>
              <a:rPr sz="2200" b="1" spc="-70">
                <a:latin typeface="Arial" panose="020B0604020202020204"/>
                <a:cs typeface="Arial" panose="020B0604020202020204"/>
              </a:rPr>
              <a:t> </a:t>
            </a:r>
            <a:r>
              <a:rPr lang="el-GR" sz="2200" b="1" spc="-70" dirty="0" smtClean="0">
                <a:latin typeface="Arial" panose="020B0604020202020204"/>
                <a:cs typeface="Arial" panose="020B0604020202020204"/>
              </a:rPr>
              <a:t> ΤΗΣ ΕΝΤΑΣΗΣ </a:t>
            </a:r>
            <a:r>
              <a:rPr sz="2200" b="1" smtClean="0">
                <a:latin typeface="Arial" panose="020B0604020202020204"/>
                <a:cs typeface="Arial" panose="020B0604020202020204"/>
              </a:rPr>
              <a:t>ΤΟΥ</a:t>
            </a:r>
            <a:r>
              <a:rPr sz="2200" b="1" spc="-65" smtClean="0">
                <a:latin typeface="Arial" panose="020B0604020202020204"/>
                <a:cs typeface="Arial" panose="020B0604020202020204"/>
              </a:rPr>
              <a:t> </a:t>
            </a:r>
            <a:r>
              <a:rPr sz="2200" b="1" spc="-30" smtClean="0">
                <a:latin typeface="Arial" panose="020B0604020202020204"/>
                <a:cs typeface="Arial" panose="020B0604020202020204"/>
              </a:rPr>
              <a:t>ΕΛΑΤΗ</a:t>
            </a:r>
            <a:r>
              <a:rPr sz="2200" b="1" spc="-50" smtClean="0">
                <a:latin typeface="Arial" panose="020B0604020202020204"/>
                <a:cs typeface="Arial" panose="020B0604020202020204"/>
              </a:rPr>
              <a:t>ΡΙΟΥ</a:t>
            </a:r>
            <a:r>
              <a:rPr sz="2200" b="1" spc="-50" dirty="0">
                <a:latin typeface="Arial" panose="020B0604020202020204"/>
                <a:cs typeface="Arial" panose="020B0604020202020204"/>
              </a:rPr>
              <a:t>.</a:t>
            </a:r>
            <a:r>
              <a:rPr sz="2200" b="1" spc="-60" dirty="0">
                <a:latin typeface="Arial" panose="020B0604020202020204"/>
                <a:cs typeface="Arial" panose="020B0604020202020204"/>
              </a:rPr>
              <a:t> </a:t>
            </a:r>
            <a:r>
              <a:rPr sz="2200" b="1" dirty="0">
                <a:latin typeface="Arial" panose="020B0604020202020204"/>
                <a:cs typeface="Arial" panose="020B0604020202020204"/>
              </a:rPr>
              <a:t>ΤΟΤΕ</a:t>
            </a:r>
            <a:r>
              <a:rPr sz="2200" b="1" spc="-50" dirty="0">
                <a:latin typeface="Arial" panose="020B0604020202020204"/>
                <a:cs typeface="Arial" panose="020B0604020202020204"/>
              </a:rPr>
              <a:t> </a:t>
            </a:r>
            <a:r>
              <a:rPr sz="2200" b="1" dirty="0">
                <a:latin typeface="Arial" panose="020B0604020202020204"/>
                <a:cs typeface="Arial" panose="020B0604020202020204"/>
              </a:rPr>
              <a:t>Η</a:t>
            </a:r>
            <a:r>
              <a:rPr sz="2200" b="1" spc="-45" dirty="0">
                <a:latin typeface="Arial" panose="020B0604020202020204"/>
                <a:cs typeface="Arial" panose="020B0604020202020204"/>
              </a:rPr>
              <a:t> </a:t>
            </a:r>
            <a:r>
              <a:rPr sz="2200" b="1" spc="-10" dirty="0">
                <a:latin typeface="Arial" panose="020B0604020202020204"/>
                <a:cs typeface="Arial" panose="020B0604020202020204"/>
              </a:rPr>
              <a:t>ΒΕΛΟΝΑ</a:t>
            </a:r>
            <a:r>
              <a:rPr sz="2200" b="1" spc="-130" dirty="0">
                <a:latin typeface="Arial" panose="020B0604020202020204"/>
                <a:cs typeface="Arial" panose="020B0604020202020204"/>
              </a:rPr>
              <a:t> </a:t>
            </a:r>
            <a:r>
              <a:rPr sz="2200" b="1" spc="-10" dirty="0">
                <a:latin typeface="Arial" panose="020B0604020202020204"/>
                <a:cs typeface="Arial" panose="020B0604020202020204"/>
              </a:rPr>
              <a:t>ΑΝΥΨΩΝΕΤΑΙ.</a:t>
            </a:r>
            <a:endParaRPr sz="2200">
              <a:latin typeface="Arial" panose="020B0604020202020204"/>
              <a:cs typeface="Arial" panose="020B0604020202020204"/>
            </a:endParaRPr>
          </a:p>
          <a:p>
            <a:pPr>
              <a:lnSpc>
                <a:spcPct val="100000"/>
              </a:lnSpc>
              <a:spcBef>
                <a:spcPts val="50"/>
              </a:spcBef>
              <a:buClr>
                <a:srgbClr val="FF0000"/>
              </a:buClr>
              <a:buFont typeface="Wingdings" panose="05000000000000000000"/>
              <a:buChar char=""/>
            </a:pPr>
            <a:endParaRPr sz="2700">
              <a:latin typeface="Arial" panose="020B0604020202020204"/>
              <a:cs typeface="Arial" panose="020B0604020202020204"/>
            </a:endParaRPr>
          </a:p>
          <a:p>
            <a:pPr marL="264160" indent="-251460">
              <a:lnSpc>
                <a:spcPct val="100000"/>
              </a:lnSpc>
              <a:buClr>
                <a:srgbClr val="FF0000"/>
              </a:buClr>
              <a:buFont typeface="Wingdings" panose="05000000000000000000"/>
              <a:buChar char=""/>
              <a:tabLst>
                <a:tab pos="264160" algn="l"/>
              </a:tabLst>
            </a:pP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114" dirty="0">
                <a:latin typeface="Arial" panose="020B0604020202020204"/>
                <a:cs typeface="Arial" panose="020B0604020202020204"/>
              </a:rPr>
              <a:t> </a:t>
            </a:r>
            <a:r>
              <a:rPr sz="2200" b="1" dirty="0">
                <a:latin typeface="Arial" panose="020B0604020202020204"/>
                <a:cs typeface="Arial" panose="020B0604020202020204"/>
              </a:rPr>
              <a:t>ΑΝΥΨΩΣΗ</a:t>
            </a:r>
            <a:r>
              <a:rPr sz="2200" b="1" spc="-30" dirty="0">
                <a:latin typeface="Arial" panose="020B0604020202020204"/>
                <a:cs typeface="Arial" panose="020B0604020202020204"/>
              </a:rPr>
              <a:t> </a:t>
            </a:r>
            <a:r>
              <a:rPr sz="2200" b="1" dirty="0">
                <a:latin typeface="Arial" panose="020B0604020202020204"/>
                <a:cs typeface="Arial" panose="020B0604020202020204"/>
              </a:rPr>
              <a:t>ΤΗΣ</a:t>
            </a:r>
            <a:r>
              <a:rPr sz="2200" b="1" spc="-30" dirty="0">
                <a:latin typeface="Arial" panose="020B0604020202020204"/>
                <a:cs typeface="Arial" panose="020B0604020202020204"/>
              </a:rPr>
              <a:t> </a:t>
            </a:r>
            <a:r>
              <a:rPr sz="2200" b="1" dirty="0">
                <a:latin typeface="Arial" panose="020B0604020202020204"/>
                <a:cs typeface="Arial" panose="020B0604020202020204"/>
              </a:rPr>
              <a:t>ΒΕΛΟΝΑΣ</a:t>
            </a:r>
            <a:r>
              <a:rPr sz="2200" b="1" spc="-30" dirty="0">
                <a:latin typeface="Arial" panose="020B0604020202020204"/>
                <a:cs typeface="Arial" panose="020B0604020202020204"/>
              </a:rPr>
              <a:t> </a:t>
            </a:r>
            <a:r>
              <a:rPr sz="2200" b="1" dirty="0">
                <a:latin typeface="Arial" panose="020B0604020202020204"/>
                <a:cs typeface="Arial" panose="020B0604020202020204"/>
              </a:rPr>
              <a:t>ΞΕΚΙΝΑ</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25" dirty="0">
                <a:latin typeface="Arial" panose="020B0604020202020204"/>
                <a:cs typeface="Arial" panose="020B0604020202020204"/>
              </a:rPr>
              <a:t> </a:t>
            </a:r>
            <a:r>
              <a:rPr sz="2200" b="1" spc="-10" dirty="0">
                <a:latin typeface="Arial" panose="020B0604020202020204"/>
                <a:cs typeface="Arial" panose="020B0604020202020204"/>
              </a:rPr>
              <a:t>ΕΓΧΥΣΗ.</a:t>
            </a:r>
            <a:endParaRPr sz="2200">
              <a:latin typeface="Arial" panose="020B0604020202020204"/>
              <a:cs typeface="Arial" panose="020B0604020202020204"/>
            </a:endParaRPr>
          </a:p>
          <a:p>
            <a:pPr>
              <a:lnSpc>
                <a:spcPct val="100000"/>
              </a:lnSpc>
              <a:spcBef>
                <a:spcPts val="10"/>
              </a:spcBef>
              <a:buClr>
                <a:srgbClr val="FF0000"/>
              </a:buClr>
              <a:buFont typeface="Wingdings" panose="05000000000000000000"/>
              <a:buChar char=""/>
            </a:pPr>
            <a:endParaRPr sz="2750">
              <a:latin typeface="Arial" panose="020B0604020202020204"/>
              <a:cs typeface="Arial" panose="020B0604020202020204"/>
            </a:endParaRPr>
          </a:p>
          <a:p>
            <a:pPr marL="263525" marR="5080" indent="-251460">
              <a:lnSpc>
                <a:spcPts val="2510"/>
              </a:lnSpc>
              <a:buClr>
                <a:srgbClr val="FF0000"/>
              </a:buClr>
              <a:buFont typeface="Wingdings" panose="05000000000000000000"/>
              <a:buChar char=""/>
              <a:tabLst>
                <a:tab pos="264160" algn="l"/>
              </a:tabLst>
            </a:pP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30" dirty="0">
                <a:latin typeface="Arial" panose="020B0604020202020204"/>
                <a:cs typeface="Arial" panose="020B0604020202020204"/>
              </a:rPr>
              <a:t> </a:t>
            </a:r>
            <a:r>
              <a:rPr sz="2200" b="1" dirty="0">
                <a:latin typeface="Arial" panose="020B0604020202020204"/>
                <a:cs typeface="Arial" panose="020B0604020202020204"/>
              </a:rPr>
              <a:t>ΕΝΑΡΞΗ</a:t>
            </a:r>
            <a:r>
              <a:rPr sz="2200" b="1" spc="-25" dirty="0">
                <a:latin typeface="Arial" panose="020B0604020202020204"/>
                <a:cs typeface="Arial" panose="020B0604020202020204"/>
              </a:rPr>
              <a:t> </a:t>
            </a:r>
            <a:r>
              <a:rPr sz="2200" b="1" dirty="0">
                <a:latin typeface="Arial" panose="020B0604020202020204"/>
                <a:cs typeface="Arial" panose="020B0604020202020204"/>
              </a:rPr>
              <a:t>ΤΗΣ</a:t>
            </a:r>
            <a:r>
              <a:rPr sz="2200" b="1" spc="-20"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30" dirty="0">
                <a:latin typeface="Arial" panose="020B0604020202020204"/>
                <a:cs typeface="Arial" panose="020B0604020202020204"/>
              </a:rPr>
              <a:t> </a:t>
            </a:r>
            <a:r>
              <a:rPr sz="2200" b="1" dirty="0">
                <a:latin typeface="Arial" panose="020B0604020202020204"/>
                <a:cs typeface="Arial" panose="020B0604020202020204"/>
              </a:rPr>
              <a:t>ΠΙΕΣΗ</a:t>
            </a:r>
            <a:r>
              <a:rPr sz="2200" b="1" spc="-25" dirty="0">
                <a:latin typeface="Arial" panose="020B0604020202020204"/>
                <a:cs typeface="Arial" panose="020B0604020202020204"/>
              </a:rPr>
              <a:t> </a:t>
            </a:r>
            <a:r>
              <a:rPr sz="2200" b="1" dirty="0">
                <a:latin typeface="Arial" panose="020B0604020202020204"/>
                <a:cs typeface="Arial" panose="020B0604020202020204"/>
              </a:rPr>
              <a:t>ΠΕΦΤΕΙ.</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spc="-10" dirty="0">
                <a:latin typeface="Arial" panose="020B0604020202020204"/>
                <a:cs typeface="Arial" panose="020B0604020202020204"/>
              </a:rPr>
              <a:t>ΒΕΛΟΝΑ </a:t>
            </a:r>
            <a:r>
              <a:rPr sz="2200" b="1" dirty="0">
                <a:latin typeface="Arial" panose="020B0604020202020204"/>
                <a:cs typeface="Arial" panose="020B0604020202020204"/>
              </a:rPr>
              <a:t>ΟΜΩΣ</a:t>
            </a:r>
            <a:r>
              <a:rPr sz="2200" b="1" spc="-55" dirty="0">
                <a:latin typeface="Arial" panose="020B0604020202020204"/>
                <a:cs typeface="Arial" panose="020B0604020202020204"/>
              </a:rPr>
              <a:t> </a:t>
            </a:r>
            <a:r>
              <a:rPr sz="2200" b="1" spc="-35" dirty="0">
                <a:latin typeface="Arial" panose="020B0604020202020204"/>
                <a:cs typeface="Arial" panose="020B0604020202020204"/>
              </a:rPr>
              <a:t>ΕΞΑΚΟΛΟΥΘΕΙ</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50" dirty="0">
                <a:latin typeface="Arial" panose="020B0604020202020204"/>
                <a:cs typeface="Arial" panose="020B0604020202020204"/>
              </a:rPr>
              <a:t> </a:t>
            </a:r>
            <a:r>
              <a:rPr sz="2200" b="1" spc="-25" dirty="0">
                <a:latin typeface="Arial" panose="020B0604020202020204"/>
                <a:cs typeface="Arial" panose="020B0604020202020204"/>
              </a:rPr>
              <a:t>ΠΑΡΑΜΕΝΕΙ</a:t>
            </a:r>
            <a:r>
              <a:rPr sz="2200" b="1" spc="-120" dirty="0">
                <a:latin typeface="Arial" panose="020B0604020202020204"/>
                <a:cs typeface="Arial" panose="020B0604020202020204"/>
              </a:rPr>
              <a:t> </a:t>
            </a:r>
            <a:r>
              <a:rPr sz="2200" b="1" dirty="0">
                <a:latin typeface="Arial" panose="020B0604020202020204"/>
                <a:cs typeface="Arial" panose="020B0604020202020204"/>
              </a:rPr>
              <a:t>ΑΝΟΙΧΤΗ</a:t>
            </a:r>
            <a:r>
              <a:rPr sz="2200" b="1">
                <a:latin typeface="Arial" panose="020B0604020202020204"/>
                <a:cs typeface="Arial" panose="020B0604020202020204"/>
              </a:rPr>
              <a:t>,</a:t>
            </a:r>
            <a:r>
              <a:rPr sz="2200" b="1" spc="-35">
                <a:latin typeface="Arial" panose="020B0604020202020204"/>
                <a:cs typeface="Arial" panose="020B0604020202020204"/>
              </a:rPr>
              <a:t> </a:t>
            </a:r>
            <a:r>
              <a:rPr lang="el-GR" sz="2200" b="1" spc="-20" dirty="0" smtClean="0">
                <a:latin typeface="Arial" panose="020B0604020202020204"/>
                <a:cs typeface="Arial" panose="020B0604020202020204"/>
              </a:rPr>
              <a:t>ΔΙΟ</a:t>
            </a:r>
            <a:r>
              <a:rPr sz="2200" b="1" spc="-20" smtClean="0">
                <a:latin typeface="Arial" panose="020B0604020202020204"/>
                <a:cs typeface="Arial" panose="020B0604020202020204"/>
              </a:rPr>
              <a:t>ΤΙ</a:t>
            </a:r>
            <a:r>
              <a:rPr sz="2200" b="1" spc="-40" smtClean="0">
                <a:latin typeface="Arial" panose="020B0604020202020204"/>
                <a:cs typeface="Arial" panose="020B0604020202020204"/>
              </a:rPr>
              <a:t> </a:t>
            </a:r>
            <a:r>
              <a:rPr sz="2200" b="1" spc="-50" dirty="0">
                <a:latin typeface="Arial" panose="020B0604020202020204"/>
                <a:cs typeface="Arial" panose="020B0604020202020204"/>
              </a:rPr>
              <a:t>Η </a:t>
            </a:r>
            <a:r>
              <a:rPr sz="2200" b="1" dirty="0">
                <a:latin typeface="Arial" panose="020B0604020202020204"/>
                <a:cs typeface="Arial" panose="020B0604020202020204"/>
              </a:rPr>
              <a:t>ΜΕΙΩΜΕΝΗ</a:t>
            </a:r>
            <a:r>
              <a:rPr sz="2200" b="1" spc="-165" dirty="0">
                <a:latin typeface="Arial" panose="020B0604020202020204"/>
                <a:cs typeface="Arial" panose="020B0604020202020204"/>
              </a:rPr>
              <a:t> </a:t>
            </a:r>
            <a:r>
              <a:rPr sz="2200" b="1" spc="-25" dirty="0">
                <a:latin typeface="Arial" panose="020B0604020202020204"/>
                <a:cs typeface="Arial" panose="020B0604020202020204"/>
              </a:rPr>
              <a:t>ΑΥΤΗ</a:t>
            </a:r>
            <a:r>
              <a:rPr sz="2200" b="1" spc="-90" dirty="0">
                <a:latin typeface="Arial" panose="020B0604020202020204"/>
                <a:cs typeface="Arial" panose="020B0604020202020204"/>
              </a:rPr>
              <a:t> </a:t>
            </a:r>
            <a:r>
              <a:rPr sz="2200" b="1" dirty="0">
                <a:latin typeface="Arial" panose="020B0604020202020204"/>
                <a:cs typeface="Arial" panose="020B0604020202020204"/>
              </a:rPr>
              <a:t>ΠΙΕΣΗ</a:t>
            </a:r>
            <a:r>
              <a:rPr sz="2200" b="1" spc="-155" dirty="0">
                <a:latin typeface="Arial" panose="020B0604020202020204"/>
                <a:cs typeface="Arial" panose="020B0604020202020204"/>
              </a:rPr>
              <a:t> </a:t>
            </a:r>
            <a:r>
              <a:rPr sz="2200" b="1" spc="-10" dirty="0">
                <a:latin typeface="Arial" panose="020B0604020202020204"/>
                <a:cs typeface="Arial" panose="020B0604020202020204"/>
              </a:rPr>
              <a:t>ΑΣΚΕΙΤΑΙ</a:t>
            </a:r>
            <a:r>
              <a:rPr sz="2200" b="1" spc="-70" dirty="0">
                <a:latin typeface="Arial" panose="020B0604020202020204"/>
                <a:cs typeface="Arial" panose="020B0604020202020204"/>
              </a:rPr>
              <a:t> </a:t>
            </a:r>
            <a:r>
              <a:rPr sz="2200" b="1" spc="-25" dirty="0">
                <a:latin typeface="Arial" panose="020B0604020202020204"/>
                <a:cs typeface="Arial" panose="020B0604020202020204"/>
              </a:rPr>
              <a:t>ΤΩΡΑ</a:t>
            </a:r>
            <a:r>
              <a:rPr sz="2200" b="1" spc="-80" dirty="0">
                <a:latin typeface="Arial" panose="020B0604020202020204"/>
                <a:cs typeface="Arial" panose="020B0604020202020204"/>
              </a:rPr>
              <a:t> </a:t>
            </a:r>
            <a:r>
              <a:rPr sz="2200" b="1" dirty="0">
                <a:latin typeface="Arial" panose="020B0604020202020204"/>
                <a:cs typeface="Arial" panose="020B0604020202020204"/>
              </a:rPr>
              <a:t>ΣΕ</a:t>
            </a:r>
            <a:r>
              <a:rPr sz="2200" b="1" spc="-75" dirty="0">
                <a:latin typeface="Arial" panose="020B0604020202020204"/>
                <a:cs typeface="Arial" panose="020B0604020202020204"/>
              </a:rPr>
              <a:t> </a:t>
            </a:r>
            <a:r>
              <a:rPr sz="2200" b="1" spc="-10" dirty="0">
                <a:latin typeface="Arial" panose="020B0604020202020204"/>
                <a:cs typeface="Arial" panose="020B0604020202020204"/>
              </a:rPr>
              <a:t>ΜΕΓΑΛΥΤΕΡΗ </a:t>
            </a:r>
            <a:r>
              <a:rPr sz="2200" b="1" dirty="0">
                <a:latin typeface="Arial" panose="020B0604020202020204"/>
                <a:cs typeface="Arial" panose="020B0604020202020204"/>
              </a:rPr>
              <a:t>ΕΠΙΦΑΝΕΙΑ,</a:t>
            </a:r>
            <a:r>
              <a:rPr sz="2200" b="1" spc="-65" dirty="0">
                <a:latin typeface="Arial" panose="020B0604020202020204"/>
                <a:cs typeface="Arial" panose="020B0604020202020204"/>
              </a:rPr>
              <a:t> </a:t>
            </a:r>
            <a:r>
              <a:rPr sz="2200" b="1" dirty="0">
                <a:latin typeface="Arial" panose="020B0604020202020204"/>
                <a:cs typeface="Arial" panose="020B0604020202020204"/>
              </a:rPr>
              <a:t>ΤΗΝ</a:t>
            </a:r>
            <a:r>
              <a:rPr sz="2200" b="1" spc="-70" dirty="0">
                <a:latin typeface="Arial" panose="020B0604020202020204"/>
                <a:cs typeface="Arial" panose="020B0604020202020204"/>
              </a:rPr>
              <a:t> </a:t>
            </a:r>
            <a:r>
              <a:rPr sz="2200" b="1" dirty="0">
                <a:latin typeface="Arial" panose="020B0604020202020204"/>
                <a:cs typeface="Arial" panose="020B0604020202020204"/>
              </a:rPr>
              <a:t>ΚΩΝΙΚΗ</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dirty="0">
                <a:latin typeface="Arial" panose="020B0604020202020204"/>
                <a:cs typeface="Arial" panose="020B0604020202020204"/>
              </a:rPr>
              <a:t>ΧΩΡΟΥ</a:t>
            </a:r>
            <a:r>
              <a:rPr sz="2200" b="1" spc="-55" dirty="0">
                <a:latin typeface="Arial" panose="020B0604020202020204"/>
                <a:cs typeface="Arial" panose="020B0604020202020204"/>
              </a:rPr>
              <a:t> </a:t>
            </a:r>
            <a:r>
              <a:rPr sz="2200" b="1" dirty="0">
                <a:latin typeface="Arial" panose="020B0604020202020204"/>
                <a:cs typeface="Arial" panose="020B0604020202020204"/>
              </a:rPr>
              <a:t>ΠΙΕΣΗΣ</a:t>
            </a:r>
            <a:r>
              <a:rPr sz="2200" b="1" spc="-60" dirty="0">
                <a:latin typeface="Arial" panose="020B0604020202020204"/>
                <a:cs typeface="Arial" panose="020B0604020202020204"/>
              </a:rPr>
              <a:t> </a:t>
            </a:r>
            <a:r>
              <a:rPr sz="2200" b="1">
                <a:latin typeface="Arial" panose="020B0604020202020204"/>
                <a:cs typeface="Arial" panose="020B0604020202020204"/>
              </a:rPr>
              <a:t>ΚΑΙ</a:t>
            </a:r>
            <a:r>
              <a:rPr sz="2200" b="1" spc="-130">
                <a:latin typeface="Arial" panose="020B0604020202020204"/>
                <a:cs typeface="Arial" panose="020B0604020202020204"/>
              </a:rPr>
              <a:t> </a:t>
            </a:r>
            <a:r>
              <a:rPr sz="2200" b="1" spc="-20" smtClean="0">
                <a:latin typeface="Arial" panose="020B0604020202020204"/>
                <a:cs typeface="Arial" panose="020B0604020202020204"/>
              </a:rPr>
              <a:t>ΑΥΤΗ </a:t>
            </a:r>
            <a:r>
              <a:rPr sz="2200" b="1" dirty="0">
                <a:latin typeface="Arial" panose="020B0604020202020204"/>
                <a:cs typeface="Arial" panose="020B0604020202020204"/>
              </a:rPr>
              <a:t>ΤΗΣ</a:t>
            </a:r>
            <a:r>
              <a:rPr sz="2200" b="1" spc="-15" dirty="0">
                <a:latin typeface="Arial" panose="020B0604020202020204"/>
                <a:cs typeface="Arial" panose="020B0604020202020204"/>
              </a:rPr>
              <a:t> </a:t>
            </a:r>
            <a:r>
              <a:rPr sz="2200" b="1" dirty="0">
                <a:latin typeface="Arial" panose="020B0604020202020204"/>
                <a:cs typeface="Arial" panose="020B0604020202020204"/>
              </a:rPr>
              <a:t>ΜΥΤΗΣ</a:t>
            </a:r>
            <a:r>
              <a:rPr sz="2200" b="1" spc="-25" dirty="0">
                <a:latin typeface="Arial" panose="020B0604020202020204"/>
                <a:cs typeface="Arial" panose="020B0604020202020204"/>
              </a:rPr>
              <a:t> </a:t>
            </a:r>
            <a:r>
              <a:rPr sz="2200" b="1" dirty="0">
                <a:latin typeface="Arial" panose="020B0604020202020204"/>
                <a:cs typeface="Arial" panose="020B0604020202020204"/>
              </a:rPr>
              <a:t>ΤΗΣ</a:t>
            </a:r>
            <a:r>
              <a:rPr sz="2200" b="1" spc="-20" dirty="0">
                <a:latin typeface="Arial" panose="020B0604020202020204"/>
                <a:cs typeface="Arial" panose="020B0604020202020204"/>
              </a:rPr>
              <a:t> </a:t>
            </a:r>
            <a:r>
              <a:rPr sz="2200" b="1" spc="-10" dirty="0">
                <a:latin typeface="Arial" panose="020B0604020202020204"/>
                <a:cs typeface="Arial" panose="020B0604020202020204"/>
              </a:rPr>
              <a:t>ΒΕΛΟΝΑΣ.</a:t>
            </a:r>
            <a:endParaRPr sz="22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95240" y="49470"/>
            <a:ext cx="8250038" cy="817998"/>
          </a:xfrm>
          <a:prstGeom prst="rect">
            <a:avLst/>
          </a:prstGeom>
        </p:spPr>
      </p:pic>
      <p:sp>
        <p:nvSpPr>
          <p:cNvPr id="5" name="4 - Τίτλος"/>
          <p:cNvSpPr>
            <a:spLocks noGrp="1"/>
          </p:cNvSpPr>
          <p:nvPr>
            <p:ph type="title"/>
          </p:nvPr>
        </p:nvSpPr>
        <p:spPr>
          <a:xfrm>
            <a:off x="429259" y="81279"/>
            <a:ext cx="8285480" cy="430887"/>
          </a:xfrm>
        </p:spPr>
        <p:txBody>
          <a:bodyPr/>
          <a:lstStyle/>
          <a:p>
            <a:pPr algn="ctr"/>
            <a:r>
              <a:rPr lang="el-GR" dirty="0" smtClean="0">
                <a:solidFill>
                  <a:schemeClr val="bg1"/>
                </a:solidFill>
              </a:rPr>
              <a:t>β) Λειτουργία των εγχυτήρων</a:t>
            </a:r>
            <a:r>
              <a:rPr lang="en-US" dirty="0" smtClean="0">
                <a:solidFill>
                  <a:schemeClr val="bg1"/>
                </a:solidFill>
              </a:rPr>
              <a:t>.</a:t>
            </a:r>
            <a:endParaRPr lang="el-GR" dirty="0">
              <a:solidFill>
                <a:schemeClr val="bg1"/>
              </a:solidFill>
            </a:endParaRPr>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3620"/>
            <a:ext cx="8537575" cy="5927391"/>
          </a:xfrm>
          <a:prstGeom prst="rect">
            <a:avLst/>
          </a:prstGeom>
        </p:spPr>
        <p:txBody>
          <a:bodyPr vert="horz" wrap="square" lIns="0" tIns="26034" rIns="0" bIns="0" rtlCol="0">
            <a:spAutoFit/>
          </a:bodyPr>
          <a:lstStyle/>
          <a:p>
            <a:pPr marL="12700" marR="290830">
              <a:lnSpc>
                <a:spcPts val="2120"/>
              </a:lnSpc>
              <a:spcBef>
                <a:spcPts val="205"/>
              </a:spcBef>
              <a:buClr>
                <a:srgbClr val="FF0000"/>
              </a:buClr>
              <a:buSzPct val="94000"/>
              <a:buFont typeface="Wingdings" panose="05000000000000000000"/>
              <a:buChar char=""/>
              <a:tabLst>
                <a:tab pos="194945" algn="l"/>
              </a:tabLst>
            </a:pPr>
            <a:r>
              <a:rPr sz="1800" b="1" dirty="0">
                <a:latin typeface="Arial" panose="020B0604020202020204"/>
                <a:cs typeface="Arial" panose="020B0604020202020204"/>
              </a:rPr>
              <a:t>Ο</a:t>
            </a:r>
            <a:r>
              <a:rPr sz="1800" b="1" spc="-60" dirty="0">
                <a:latin typeface="Arial" panose="020B0604020202020204"/>
                <a:cs typeface="Arial" panose="020B0604020202020204"/>
              </a:rPr>
              <a:t> </a:t>
            </a:r>
            <a:r>
              <a:rPr sz="1800" b="1" dirty="0">
                <a:latin typeface="Arial" panose="020B0604020202020204"/>
                <a:cs typeface="Arial" panose="020B0604020202020204"/>
              </a:rPr>
              <a:t>ΨΕΚΑΣΜΟΣ</a:t>
            </a:r>
            <a:r>
              <a:rPr sz="1800" b="1" spc="-50" dirty="0">
                <a:latin typeface="Arial" panose="020B0604020202020204"/>
                <a:cs typeface="Arial" panose="020B0604020202020204"/>
              </a:rPr>
              <a:t> </a:t>
            </a:r>
            <a:r>
              <a:rPr sz="1800" b="1" dirty="0">
                <a:latin typeface="Arial" panose="020B0604020202020204"/>
                <a:cs typeface="Arial" panose="020B0604020202020204"/>
              </a:rPr>
              <a:t>ΤΟΥ</a:t>
            </a:r>
            <a:r>
              <a:rPr sz="1800" b="1" spc="-50" dirty="0">
                <a:latin typeface="Arial" panose="020B0604020202020204"/>
                <a:cs typeface="Arial" panose="020B0604020202020204"/>
              </a:rPr>
              <a:t> </a:t>
            </a:r>
            <a:r>
              <a:rPr sz="1800" b="1" spc="-30" dirty="0">
                <a:latin typeface="Arial" panose="020B0604020202020204"/>
                <a:cs typeface="Arial" panose="020B0604020202020204"/>
              </a:rPr>
              <a:t>ΚΑΥΣΙΜΟΥ</a:t>
            </a:r>
            <a:r>
              <a:rPr sz="1800" b="1" spc="-50" dirty="0">
                <a:latin typeface="Arial" panose="020B0604020202020204"/>
                <a:cs typeface="Arial" panose="020B0604020202020204"/>
              </a:rPr>
              <a:t> </a:t>
            </a:r>
            <a:r>
              <a:rPr sz="1800" b="1" spc="-10" dirty="0">
                <a:latin typeface="Arial" panose="020B0604020202020204"/>
                <a:cs typeface="Arial" panose="020B0604020202020204"/>
              </a:rPr>
              <a:t>ΣΥΝΕΧΙΖΕΤΑΙ</a:t>
            </a:r>
            <a:r>
              <a:rPr sz="1800" b="1" spc="-40" dirty="0">
                <a:latin typeface="Arial" panose="020B0604020202020204"/>
                <a:cs typeface="Arial" panose="020B0604020202020204"/>
              </a:rPr>
              <a:t> </a:t>
            </a:r>
            <a:r>
              <a:rPr sz="1800" b="1" dirty="0">
                <a:latin typeface="Arial" panose="020B0604020202020204"/>
                <a:cs typeface="Arial" panose="020B0604020202020204"/>
              </a:rPr>
              <a:t>ΜΕΧΡΙ</a:t>
            </a:r>
            <a:r>
              <a:rPr sz="1800" b="1" spc="-40" dirty="0">
                <a:latin typeface="Arial" panose="020B0604020202020204"/>
                <a:cs typeface="Arial" panose="020B0604020202020204"/>
              </a:rPr>
              <a:t> </a:t>
            </a:r>
            <a:r>
              <a:rPr sz="1800" b="1" dirty="0">
                <a:latin typeface="Arial" panose="020B0604020202020204"/>
                <a:cs typeface="Arial" panose="020B0604020202020204"/>
              </a:rPr>
              <a:t>ΤΗ</a:t>
            </a:r>
            <a:r>
              <a:rPr sz="1800" b="1" spc="-114" dirty="0">
                <a:latin typeface="Arial" panose="020B0604020202020204"/>
                <a:cs typeface="Arial" panose="020B0604020202020204"/>
              </a:rPr>
              <a:t> </a:t>
            </a:r>
            <a:r>
              <a:rPr sz="1800" b="1" spc="-10" dirty="0">
                <a:latin typeface="Arial" panose="020B0604020202020204"/>
                <a:cs typeface="Arial" panose="020B0604020202020204"/>
              </a:rPr>
              <a:t>ΔΙΑΚΟΠΗ</a:t>
            </a:r>
            <a:r>
              <a:rPr sz="1800" b="1" spc="-45" dirty="0">
                <a:latin typeface="Arial" panose="020B0604020202020204"/>
                <a:cs typeface="Arial" panose="020B0604020202020204"/>
              </a:rPr>
              <a:t> </a:t>
            </a:r>
            <a:r>
              <a:rPr sz="1800" b="1">
                <a:latin typeface="Arial" panose="020B0604020202020204"/>
                <a:cs typeface="Arial" panose="020B0604020202020204"/>
              </a:rPr>
              <a:t>ΤΗΣ</a:t>
            </a:r>
            <a:r>
              <a:rPr sz="1800" b="1" spc="-40">
                <a:latin typeface="Arial" panose="020B0604020202020204"/>
                <a:cs typeface="Arial" panose="020B0604020202020204"/>
              </a:rPr>
              <a:t> </a:t>
            </a:r>
            <a:endParaRPr lang="el-GR" sz="1800" b="1" spc="-40" dirty="0" smtClean="0">
              <a:latin typeface="Arial" panose="020B0604020202020204"/>
              <a:cs typeface="Arial" panose="020B0604020202020204"/>
            </a:endParaRPr>
          </a:p>
          <a:p>
            <a:pPr marL="12700" marR="290830">
              <a:lnSpc>
                <a:spcPts val="2120"/>
              </a:lnSpc>
              <a:spcBef>
                <a:spcPts val="205"/>
              </a:spcBef>
              <a:buClr>
                <a:srgbClr val="FF0000"/>
              </a:buClr>
              <a:buSzPct val="94000"/>
              <a:tabLst>
                <a:tab pos="194945" algn="l"/>
              </a:tabLst>
            </a:pPr>
            <a:r>
              <a:rPr sz="1800" b="1" spc="-25" smtClean="0">
                <a:latin typeface="Arial" panose="020B0604020202020204"/>
                <a:cs typeface="Arial" panose="020B0604020202020204"/>
              </a:rPr>
              <a:t>ΠΑ</a:t>
            </a:r>
            <a:r>
              <a:rPr sz="1800" b="1" smtClean="0">
                <a:latin typeface="Arial" panose="020B0604020202020204"/>
                <a:cs typeface="Arial" panose="020B0604020202020204"/>
              </a:rPr>
              <a:t>ΡΟΧΗΣ</a:t>
            </a:r>
            <a:r>
              <a:rPr sz="1800" b="1" spc="-110" smtClean="0">
                <a:latin typeface="Arial" panose="020B0604020202020204"/>
                <a:cs typeface="Arial" panose="020B0604020202020204"/>
              </a:rPr>
              <a:t> </a:t>
            </a:r>
            <a:r>
              <a:rPr sz="1800" b="1" dirty="0">
                <a:latin typeface="Arial" panose="020B0604020202020204"/>
                <a:cs typeface="Arial" panose="020B0604020202020204"/>
              </a:rPr>
              <a:t>ΑΠΟ</a:t>
            </a:r>
            <a:r>
              <a:rPr sz="1800" b="1" spc="-35" dirty="0">
                <a:latin typeface="Arial" panose="020B0604020202020204"/>
                <a:cs typeface="Arial" panose="020B0604020202020204"/>
              </a:rPr>
              <a:t> </a:t>
            </a:r>
            <a:r>
              <a:rPr sz="1800" b="1" dirty="0">
                <a:latin typeface="Arial" panose="020B0604020202020204"/>
                <a:cs typeface="Arial" panose="020B0604020202020204"/>
              </a:rPr>
              <a:t>ΤΗΝ</a:t>
            </a:r>
            <a:r>
              <a:rPr sz="1800" b="1" spc="-100" dirty="0">
                <a:latin typeface="Arial" panose="020B0604020202020204"/>
                <a:cs typeface="Arial" panose="020B0604020202020204"/>
              </a:rPr>
              <a:t> </a:t>
            </a:r>
            <a:r>
              <a:rPr sz="1800" b="1" spc="-30">
                <a:latin typeface="Arial" panose="020B0604020202020204"/>
                <a:cs typeface="Arial" panose="020B0604020202020204"/>
              </a:rPr>
              <a:t>ΑΝΤΛΙΑ</a:t>
            </a:r>
            <a:r>
              <a:rPr sz="1800" b="1" spc="-80">
                <a:latin typeface="Arial" panose="020B0604020202020204"/>
                <a:cs typeface="Arial" panose="020B0604020202020204"/>
              </a:rPr>
              <a:t> </a:t>
            </a:r>
            <a:r>
              <a:rPr sz="1800" b="1" spc="-10" smtClean="0">
                <a:latin typeface="Arial" panose="020B0604020202020204"/>
                <a:cs typeface="Arial" panose="020B0604020202020204"/>
              </a:rPr>
              <a:t>ΕΓΧΥΣ</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Σ</a:t>
            </a:r>
            <a:r>
              <a:rPr sz="1800" b="1" spc="-10" dirty="0">
                <a:latin typeface="Arial" panose="020B0604020202020204"/>
                <a:cs typeface="Arial" panose="020B0604020202020204"/>
              </a:rPr>
              <a:t>.</a:t>
            </a:r>
            <a:endParaRPr sz="1800">
              <a:latin typeface="Arial" panose="020B0604020202020204"/>
              <a:cs typeface="Arial" panose="020B0604020202020204"/>
            </a:endParaRPr>
          </a:p>
          <a:p>
            <a:pPr>
              <a:lnSpc>
                <a:spcPct val="100000"/>
              </a:lnSpc>
              <a:spcBef>
                <a:spcPts val="5"/>
              </a:spcBef>
              <a:buClr>
                <a:srgbClr val="FF0000"/>
              </a:buClr>
              <a:buFont typeface="Wingdings" panose="05000000000000000000"/>
              <a:buChar char=""/>
            </a:pPr>
            <a:endParaRPr sz="1800">
              <a:latin typeface="Arial" panose="020B0604020202020204"/>
              <a:cs typeface="Arial" panose="020B0604020202020204"/>
            </a:endParaRPr>
          </a:p>
          <a:p>
            <a:pPr marL="12700" marR="5080">
              <a:lnSpc>
                <a:spcPct val="96000"/>
              </a:lnSpc>
              <a:spcBef>
                <a:spcPts val="5"/>
              </a:spcBef>
              <a:buClr>
                <a:srgbClr val="FF0000"/>
              </a:buClr>
              <a:buSzPct val="94000"/>
              <a:buFont typeface="Wingdings" panose="05000000000000000000"/>
              <a:buChar char=""/>
              <a:tabLst>
                <a:tab pos="194945" algn="l"/>
              </a:tabLst>
            </a:pPr>
            <a:r>
              <a:rPr sz="1800" b="1" spc="-25" dirty="0">
                <a:latin typeface="Arial" panose="020B0604020202020204"/>
                <a:cs typeface="Arial" panose="020B0604020202020204"/>
              </a:rPr>
              <a:t>ΟΤΑΝ</a:t>
            </a:r>
            <a:r>
              <a:rPr sz="1800" b="1" spc="-60" dirty="0">
                <a:latin typeface="Arial" panose="020B0604020202020204"/>
                <a:cs typeface="Arial" panose="020B0604020202020204"/>
              </a:rPr>
              <a:t> </a:t>
            </a:r>
            <a:r>
              <a:rPr sz="1800" b="1" dirty="0">
                <a:latin typeface="Arial" panose="020B0604020202020204"/>
                <a:cs typeface="Arial" panose="020B0604020202020204"/>
              </a:rPr>
              <a:t>Η</a:t>
            </a:r>
            <a:r>
              <a:rPr sz="1800" b="1" spc="-40" dirty="0">
                <a:latin typeface="Arial" panose="020B0604020202020204"/>
                <a:cs typeface="Arial" panose="020B0604020202020204"/>
              </a:rPr>
              <a:t> </a:t>
            </a:r>
            <a:r>
              <a:rPr sz="1800" b="1" dirty="0">
                <a:latin typeface="Arial" panose="020B0604020202020204"/>
                <a:cs typeface="Arial" panose="020B0604020202020204"/>
              </a:rPr>
              <a:t>ΠΑΡΟΧΗ</a:t>
            </a:r>
            <a:r>
              <a:rPr sz="1800" b="1" spc="-40" dirty="0">
                <a:latin typeface="Arial" panose="020B0604020202020204"/>
                <a:cs typeface="Arial" panose="020B0604020202020204"/>
              </a:rPr>
              <a:t> </a:t>
            </a:r>
            <a:r>
              <a:rPr sz="1800" b="1" spc="-35" dirty="0">
                <a:latin typeface="Arial" panose="020B0604020202020204"/>
                <a:cs typeface="Arial" panose="020B0604020202020204"/>
              </a:rPr>
              <a:t>ΚΑΥΣΙΜΟΥ</a:t>
            </a:r>
            <a:r>
              <a:rPr sz="1800" b="1" spc="-90" dirty="0">
                <a:latin typeface="Arial" panose="020B0604020202020204"/>
                <a:cs typeface="Arial" panose="020B0604020202020204"/>
              </a:rPr>
              <a:t> </a:t>
            </a:r>
            <a:r>
              <a:rPr sz="1800" b="1" spc="-30" dirty="0">
                <a:latin typeface="Arial" panose="020B0604020202020204"/>
                <a:cs typeface="Arial" panose="020B0604020202020204"/>
              </a:rPr>
              <a:t>ΔΙΑΚΟΠΤΕΤΑΙ </a:t>
            </a:r>
            <a:r>
              <a:rPr sz="1800" b="1" dirty="0">
                <a:latin typeface="Arial" panose="020B0604020202020204"/>
                <a:cs typeface="Arial" panose="020B0604020202020204"/>
              </a:rPr>
              <a:t>,</a:t>
            </a:r>
            <a:r>
              <a:rPr sz="1800" b="1" spc="-30" dirty="0">
                <a:latin typeface="Arial" panose="020B0604020202020204"/>
                <a:cs typeface="Arial" panose="020B0604020202020204"/>
              </a:rPr>
              <a:t> ΠΑΥΕΙ </a:t>
            </a:r>
            <a:r>
              <a:rPr sz="1800" b="1" dirty="0">
                <a:latin typeface="Arial" panose="020B0604020202020204"/>
                <a:cs typeface="Arial" panose="020B0604020202020204"/>
              </a:rPr>
              <a:t>Η</a:t>
            </a:r>
            <a:r>
              <a:rPr sz="1800" b="1" spc="-40" dirty="0">
                <a:latin typeface="Arial" panose="020B0604020202020204"/>
                <a:cs typeface="Arial" panose="020B0604020202020204"/>
              </a:rPr>
              <a:t> </a:t>
            </a:r>
            <a:r>
              <a:rPr sz="1800" b="1" spc="-10" dirty="0">
                <a:latin typeface="Arial" panose="020B0604020202020204"/>
                <a:cs typeface="Arial" panose="020B0604020202020204"/>
              </a:rPr>
              <a:t>ΕΦΑΡΜΟΖΟΜΕΝΗ </a:t>
            </a:r>
            <a:r>
              <a:rPr sz="1800" b="1" dirty="0">
                <a:latin typeface="Arial" panose="020B0604020202020204"/>
                <a:cs typeface="Arial" panose="020B0604020202020204"/>
              </a:rPr>
              <a:t>ΠΙΕΣΗ</a:t>
            </a:r>
            <a:r>
              <a:rPr sz="1800" b="1" spc="-65" dirty="0">
                <a:latin typeface="Arial" panose="020B0604020202020204"/>
                <a:cs typeface="Arial" panose="020B0604020202020204"/>
              </a:rPr>
              <a:t> </a:t>
            </a:r>
            <a:r>
              <a:rPr sz="1800" b="1" dirty="0">
                <a:latin typeface="Arial" panose="020B0604020202020204"/>
                <a:cs typeface="Arial" panose="020B0604020202020204"/>
              </a:rPr>
              <a:t>ΣΤΟ</a:t>
            </a:r>
            <a:r>
              <a:rPr sz="1800" b="1" spc="-50" dirty="0">
                <a:latin typeface="Arial" panose="020B0604020202020204"/>
                <a:cs typeface="Arial" panose="020B0604020202020204"/>
              </a:rPr>
              <a:t> </a:t>
            </a:r>
            <a:r>
              <a:rPr sz="1800" b="1" dirty="0">
                <a:latin typeface="Arial" panose="020B0604020202020204"/>
                <a:cs typeface="Arial" panose="020B0604020202020204"/>
              </a:rPr>
              <a:t>ΚΩΝΙΚΟ</a:t>
            </a:r>
            <a:r>
              <a:rPr sz="1800" b="1" spc="-40" dirty="0">
                <a:latin typeface="Arial" panose="020B0604020202020204"/>
                <a:cs typeface="Arial" panose="020B0604020202020204"/>
              </a:rPr>
              <a:t> </a:t>
            </a:r>
            <a:r>
              <a:rPr sz="1800" b="1" dirty="0">
                <a:latin typeface="Arial" panose="020B0604020202020204"/>
                <a:cs typeface="Arial" panose="020B0604020202020204"/>
              </a:rPr>
              <a:t>ΤΜΗΜΑ</a:t>
            </a:r>
            <a:r>
              <a:rPr sz="1800" b="1" spc="-100" dirty="0">
                <a:latin typeface="Arial" panose="020B0604020202020204"/>
                <a:cs typeface="Arial" panose="020B0604020202020204"/>
              </a:rPr>
              <a:t> </a:t>
            </a:r>
            <a:r>
              <a:rPr sz="1800" b="1" dirty="0">
                <a:latin typeface="Arial" panose="020B0604020202020204"/>
                <a:cs typeface="Arial" panose="020B0604020202020204"/>
              </a:rPr>
              <a:t>ΤΗΣ</a:t>
            </a:r>
            <a:r>
              <a:rPr sz="1800" b="1" spc="-40" dirty="0">
                <a:latin typeface="Arial" panose="020B0604020202020204"/>
                <a:cs typeface="Arial" panose="020B0604020202020204"/>
              </a:rPr>
              <a:t> </a:t>
            </a:r>
            <a:r>
              <a:rPr sz="1800" b="1" dirty="0">
                <a:latin typeface="Arial" panose="020B0604020202020204"/>
                <a:cs typeface="Arial" panose="020B0604020202020204"/>
              </a:rPr>
              <a:t>ΒΕΛΟΝΑΣ</a:t>
            </a:r>
            <a:r>
              <a:rPr sz="1800" b="1" spc="-40" dirty="0">
                <a:latin typeface="Arial" panose="020B0604020202020204"/>
                <a:cs typeface="Arial" panose="020B0604020202020204"/>
              </a:rPr>
              <a:t> </a:t>
            </a:r>
            <a:r>
              <a:rPr sz="1800" b="1" dirty="0">
                <a:latin typeface="Arial" panose="020B0604020202020204"/>
                <a:cs typeface="Arial" panose="020B0604020202020204"/>
              </a:rPr>
              <a:t>ΤΟΤΕ</a:t>
            </a:r>
            <a:r>
              <a:rPr sz="1800" b="1" spc="-45" dirty="0">
                <a:latin typeface="Arial" panose="020B0604020202020204"/>
                <a:cs typeface="Arial" panose="020B0604020202020204"/>
              </a:rPr>
              <a:t> </a:t>
            </a:r>
            <a:r>
              <a:rPr sz="1800" b="1" dirty="0">
                <a:latin typeface="Arial" panose="020B0604020202020204"/>
                <a:cs typeface="Arial" panose="020B0604020202020204"/>
              </a:rPr>
              <a:t>ΤΟ</a:t>
            </a:r>
            <a:r>
              <a:rPr sz="1800" b="1" spc="-50" dirty="0">
                <a:latin typeface="Arial" panose="020B0604020202020204"/>
                <a:cs typeface="Arial" panose="020B0604020202020204"/>
              </a:rPr>
              <a:t> </a:t>
            </a:r>
            <a:r>
              <a:rPr sz="1800" b="1" spc="-20" dirty="0">
                <a:latin typeface="Arial" panose="020B0604020202020204"/>
                <a:cs typeface="Arial" panose="020B0604020202020204"/>
              </a:rPr>
              <a:t>ΕΛΑΤΗΡΙΟ</a:t>
            </a:r>
            <a:r>
              <a:rPr sz="1800" b="1" spc="-40" dirty="0">
                <a:latin typeface="Arial" panose="020B0604020202020204"/>
                <a:cs typeface="Arial" panose="020B0604020202020204"/>
              </a:rPr>
              <a:t> </a:t>
            </a:r>
            <a:r>
              <a:rPr sz="1800" b="1" dirty="0">
                <a:latin typeface="Arial" panose="020B0604020202020204"/>
                <a:cs typeface="Arial" panose="020B0604020202020204"/>
              </a:rPr>
              <a:t>ΤΗΝ</a:t>
            </a:r>
            <a:r>
              <a:rPr sz="1800" b="1" spc="-50" dirty="0">
                <a:latin typeface="Arial" panose="020B0604020202020204"/>
                <a:cs typeface="Arial" panose="020B0604020202020204"/>
              </a:rPr>
              <a:t> </a:t>
            </a:r>
            <a:r>
              <a:rPr sz="1800" b="1" spc="-10" dirty="0">
                <a:latin typeface="Arial" panose="020B0604020202020204"/>
                <a:cs typeface="Arial" panose="020B0604020202020204"/>
              </a:rPr>
              <a:t>ΚΛΕΙΝΕΙ </a:t>
            </a:r>
            <a:r>
              <a:rPr sz="1800" b="1" spc="-35" dirty="0">
                <a:latin typeface="Arial" panose="020B0604020202020204"/>
                <a:cs typeface="Arial" panose="020B0604020202020204"/>
              </a:rPr>
              <a:t>ΣΤΕΓΑΝΑ</a:t>
            </a:r>
            <a:r>
              <a:rPr sz="1800" b="1" spc="-90" dirty="0">
                <a:latin typeface="Arial" panose="020B0604020202020204"/>
                <a:cs typeface="Arial" panose="020B0604020202020204"/>
              </a:rPr>
              <a:t> </a:t>
            </a:r>
            <a:r>
              <a:rPr sz="1800" b="1" dirty="0">
                <a:latin typeface="Arial" panose="020B0604020202020204"/>
                <a:cs typeface="Arial" panose="020B0604020202020204"/>
              </a:rPr>
              <a:t>ΣΤΗΝ</a:t>
            </a:r>
            <a:r>
              <a:rPr sz="1800" b="1" spc="-30" dirty="0">
                <a:latin typeface="Arial" panose="020B0604020202020204"/>
                <a:cs typeface="Arial" panose="020B0604020202020204"/>
              </a:rPr>
              <a:t> </a:t>
            </a:r>
            <a:r>
              <a:rPr sz="1800" b="1" spc="-25" dirty="0">
                <a:latin typeface="Arial" panose="020B0604020202020204"/>
                <a:cs typeface="Arial" panose="020B0604020202020204"/>
              </a:rPr>
              <a:t>ΕΔΡΑ</a:t>
            </a:r>
            <a:r>
              <a:rPr sz="1800" b="1" spc="-75"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0" dirty="0">
                <a:latin typeface="Arial" panose="020B0604020202020204"/>
                <a:cs typeface="Arial" panose="020B0604020202020204"/>
              </a:rPr>
              <a:t> </a:t>
            </a:r>
            <a:r>
              <a:rPr sz="1800" b="1" spc="-10" dirty="0">
                <a:latin typeface="Arial" panose="020B0604020202020204"/>
                <a:cs typeface="Arial" panose="020B0604020202020204"/>
              </a:rPr>
              <a:t>ΑΚΡΟΦΥΣΙΟΥ</a:t>
            </a:r>
            <a:r>
              <a:rPr sz="1800" b="1" spc="-30" dirty="0">
                <a:latin typeface="Arial" panose="020B0604020202020204"/>
                <a:cs typeface="Arial" panose="020B0604020202020204"/>
              </a:rPr>
              <a:t> </a:t>
            </a:r>
            <a:r>
              <a:rPr sz="1800" b="1" dirty="0">
                <a:latin typeface="Arial" panose="020B0604020202020204"/>
                <a:cs typeface="Arial" panose="020B0604020202020204"/>
              </a:rPr>
              <a:t>ΚΑΙ</a:t>
            </a:r>
            <a:r>
              <a:rPr sz="1800" b="1" spc="-30" dirty="0">
                <a:latin typeface="Arial" panose="020B0604020202020204"/>
                <a:cs typeface="Arial" panose="020B0604020202020204"/>
              </a:rPr>
              <a:t> </a:t>
            </a:r>
            <a:r>
              <a:rPr sz="1800" b="1" dirty="0">
                <a:latin typeface="Arial" panose="020B0604020202020204"/>
                <a:cs typeface="Arial" panose="020B0604020202020204"/>
              </a:rPr>
              <a:t>Η</a:t>
            </a:r>
            <a:r>
              <a:rPr sz="1800" b="1" spc="-30" dirty="0">
                <a:latin typeface="Arial" panose="020B0604020202020204"/>
                <a:cs typeface="Arial" panose="020B0604020202020204"/>
              </a:rPr>
              <a:t> </a:t>
            </a:r>
            <a:r>
              <a:rPr sz="1800" b="1">
                <a:latin typeface="Arial" panose="020B0604020202020204"/>
                <a:cs typeface="Arial" panose="020B0604020202020204"/>
              </a:rPr>
              <a:t>ΕΓΧΥΣΗ</a:t>
            </a:r>
            <a:r>
              <a:rPr sz="1800" b="1" spc="-95">
                <a:latin typeface="Arial" panose="020B0604020202020204"/>
                <a:cs typeface="Arial" panose="020B0604020202020204"/>
              </a:rPr>
              <a:t> </a:t>
            </a:r>
            <a:r>
              <a:rPr sz="1800" b="1" spc="-35" smtClean="0">
                <a:latin typeface="Arial" panose="020B0604020202020204"/>
                <a:cs typeface="Arial" panose="020B0604020202020204"/>
              </a:rPr>
              <a:t>ΔΙΑΚΟΠΤΕΤΑΙ</a:t>
            </a:r>
            <a:endParaRPr lang="el-GR" b="1" spc="-85" dirty="0">
              <a:latin typeface="Arial" panose="020B0604020202020204"/>
              <a:cs typeface="Arial" panose="020B0604020202020204"/>
            </a:endParaRPr>
          </a:p>
          <a:p>
            <a:pPr marL="12700" marR="5080">
              <a:lnSpc>
                <a:spcPct val="96000"/>
              </a:lnSpc>
              <a:spcBef>
                <a:spcPts val="5"/>
              </a:spcBef>
              <a:buClr>
                <a:srgbClr val="FF0000"/>
              </a:buClr>
              <a:buSzPct val="94000"/>
              <a:tabLst>
                <a:tab pos="194945" algn="l"/>
              </a:tabLst>
            </a:pPr>
            <a:r>
              <a:rPr sz="1800" b="1" spc="-20" smtClean="0">
                <a:latin typeface="Arial" panose="020B0604020202020204"/>
                <a:cs typeface="Arial" panose="020B0604020202020204"/>
              </a:rPr>
              <a:t>ΑΠΟ</a:t>
            </a:r>
            <a:r>
              <a:rPr sz="1800" b="1" spc="-10" smtClean="0">
                <a:latin typeface="Arial" panose="020B0604020202020204"/>
                <a:cs typeface="Arial" panose="020B0604020202020204"/>
              </a:rPr>
              <a:t>ΤΟΜΑ</a:t>
            </a:r>
            <a:r>
              <a:rPr sz="1800" b="1" spc="-10" dirty="0">
                <a:latin typeface="Arial" panose="020B0604020202020204"/>
                <a:cs typeface="Arial" panose="020B0604020202020204"/>
              </a:rPr>
              <a:t>.</a:t>
            </a:r>
            <a:endParaRPr sz="1800">
              <a:latin typeface="Arial" panose="020B0604020202020204"/>
              <a:cs typeface="Arial" panose="020B0604020202020204"/>
            </a:endParaRPr>
          </a:p>
          <a:p>
            <a:pPr>
              <a:lnSpc>
                <a:spcPct val="100000"/>
              </a:lnSpc>
              <a:buClr>
                <a:srgbClr val="FF0000"/>
              </a:buClr>
              <a:buFont typeface="Wingdings" panose="05000000000000000000"/>
              <a:buChar char=""/>
            </a:pPr>
            <a:endParaRPr sz="1800">
              <a:latin typeface="Arial" panose="020B0604020202020204"/>
              <a:cs typeface="Arial" panose="020B0604020202020204"/>
            </a:endParaRPr>
          </a:p>
          <a:p>
            <a:pPr marL="12700" marR="15240">
              <a:lnSpc>
                <a:spcPct val="96000"/>
              </a:lnSpc>
              <a:buClr>
                <a:srgbClr val="FF0000"/>
              </a:buClr>
              <a:buSzPct val="94000"/>
              <a:buFont typeface="Wingdings" panose="05000000000000000000"/>
              <a:buChar char=""/>
              <a:tabLst>
                <a:tab pos="194945" algn="l"/>
              </a:tabLst>
            </a:pPr>
            <a:r>
              <a:rPr sz="1800" b="1" dirty="0">
                <a:latin typeface="Arial" panose="020B0604020202020204"/>
                <a:cs typeface="Arial" panose="020B0604020202020204"/>
              </a:rPr>
              <a:t>ΟΙ</a:t>
            </a:r>
            <a:r>
              <a:rPr sz="1800" b="1" spc="-135" dirty="0">
                <a:latin typeface="Arial" panose="020B0604020202020204"/>
                <a:cs typeface="Arial" panose="020B0604020202020204"/>
              </a:rPr>
              <a:t> </a:t>
            </a:r>
            <a:r>
              <a:rPr sz="1800" b="1" dirty="0">
                <a:latin typeface="Arial" panose="020B0604020202020204"/>
                <a:cs typeface="Arial" panose="020B0604020202020204"/>
              </a:rPr>
              <a:t>ΑΝΟΧΕΣ</a:t>
            </a:r>
            <a:r>
              <a:rPr sz="1800" b="1" spc="-65" dirty="0">
                <a:latin typeface="Arial" panose="020B0604020202020204"/>
                <a:cs typeface="Arial" panose="020B0604020202020204"/>
              </a:rPr>
              <a:t> </a:t>
            </a:r>
            <a:r>
              <a:rPr sz="1800" b="1" spc="-20" dirty="0">
                <a:latin typeface="Arial" panose="020B0604020202020204"/>
                <a:cs typeface="Arial" panose="020B0604020202020204"/>
              </a:rPr>
              <a:t>ΜΕΤΑΞΥ</a:t>
            </a:r>
            <a:r>
              <a:rPr sz="1800" b="1" spc="-65" dirty="0">
                <a:latin typeface="Arial" panose="020B0604020202020204"/>
                <a:cs typeface="Arial" panose="020B0604020202020204"/>
              </a:rPr>
              <a:t> </a:t>
            </a:r>
            <a:r>
              <a:rPr sz="1800" b="1" dirty="0">
                <a:latin typeface="Arial" panose="020B0604020202020204"/>
                <a:cs typeface="Arial" panose="020B0604020202020204"/>
              </a:rPr>
              <a:t>ΒΕΛΟΝΑΣ</a:t>
            </a:r>
            <a:r>
              <a:rPr sz="1800" b="1" spc="-50" dirty="0">
                <a:latin typeface="Arial" panose="020B0604020202020204"/>
                <a:cs typeface="Arial" panose="020B0604020202020204"/>
              </a:rPr>
              <a:t> </a:t>
            </a:r>
            <a:r>
              <a:rPr sz="1800" b="1" dirty="0">
                <a:latin typeface="Arial" panose="020B0604020202020204"/>
                <a:cs typeface="Arial" panose="020B0604020202020204"/>
              </a:rPr>
              <a:t>ΚΑΙ</a:t>
            </a:r>
            <a:r>
              <a:rPr sz="1800" b="1" spc="-50" dirty="0">
                <a:latin typeface="Arial" panose="020B0604020202020204"/>
                <a:cs typeface="Arial" panose="020B0604020202020204"/>
              </a:rPr>
              <a:t> </a:t>
            </a:r>
            <a:r>
              <a:rPr sz="1800" b="1" spc="-35">
                <a:latin typeface="Arial" panose="020B0604020202020204"/>
                <a:cs typeface="Arial" panose="020B0604020202020204"/>
              </a:rPr>
              <a:t>ΣΩΜΑΤΟΣ</a:t>
            </a:r>
            <a:r>
              <a:rPr sz="1800" b="1" spc="-90">
                <a:latin typeface="Arial" panose="020B0604020202020204"/>
                <a:cs typeface="Arial" panose="020B0604020202020204"/>
              </a:rPr>
              <a:t> </a:t>
            </a:r>
            <a:r>
              <a:rPr sz="1800" b="1" spc="-10" smtClean="0">
                <a:latin typeface="Arial" panose="020B0604020202020204"/>
                <a:cs typeface="Arial" panose="020B0604020202020204"/>
              </a:rPr>
              <a:t>ΑΚΡΟΦΥΣΙΟΥ</a:t>
            </a:r>
            <a:r>
              <a:rPr sz="1800" b="1" spc="-55" smtClean="0">
                <a:latin typeface="Arial" panose="020B0604020202020204"/>
                <a:cs typeface="Arial" panose="020B0604020202020204"/>
              </a:rPr>
              <a:t> </a:t>
            </a:r>
            <a:r>
              <a:rPr sz="1800" b="1" dirty="0">
                <a:latin typeface="Arial" panose="020B0604020202020204"/>
                <a:cs typeface="Arial" panose="020B0604020202020204"/>
              </a:rPr>
              <a:t>ΕΙΝΑΙ</a:t>
            </a:r>
            <a:r>
              <a:rPr sz="1800" b="1" spc="-50" dirty="0">
                <a:latin typeface="Arial" panose="020B0604020202020204"/>
                <a:cs typeface="Arial" panose="020B0604020202020204"/>
              </a:rPr>
              <a:t> </a:t>
            </a:r>
            <a:r>
              <a:rPr sz="1800" b="1">
                <a:latin typeface="Arial" panose="020B0604020202020204"/>
                <a:cs typeface="Arial" panose="020B0604020202020204"/>
              </a:rPr>
              <a:t>ΟΙ</a:t>
            </a:r>
            <a:r>
              <a:rPr sz="1800" b="1" spc="-50">
                <a:latin typeface="Arial" panose="020B0604020202020204"/>
                <a:cs typeface="Arial" panose="020B0604020202020204"/>
              </a:rPr>
              <a:t> </a:t>
            </a:r>
            <a:endParaRPr lang="el-GR" sz="1800" b="1" spc="-50" dirty="0" smtClean="0">
              <a:latin typeface="Arial" panose="020B0604020202020204"/>
              <a:cs typeface="Arial" panose="020B0604020202020204"/>
            </a:endParaRPr>
          </a:p>
          <a:p>
            <a:pPr marL="12700" marR="15240">
              <a:lnSpc>
                <a:spcPct val="96000"/>
              </a:lnSpc>
              <a:buClr>
                <a:srgbClr val="FF0000"/>
              </a:buClr>
              <a:buSzPct val="94000"/>
              <a:tabLst>
                <a:tab pos="194945" algn="l"/>
              </a:tabLst>
            </a:pPr>
            <a:r>
              <a:rPr sz="1800" b="1" spc="-20" smtClean="0">
                <a:latin typeface="Arial" panose="020B0604020202020204"/>
                <a:cs typeface="Arial" panose="020B0604020202020204"/>
              </a:rPr>
              <a:t>ΕΛΑ</a:t>
            </a:r>
            <a:r>
              <a:rPr sz="1800" b="1" smtClean="0">
                <a:latin typeface="Arial" panose="020B0604020202020204"/>
                <a:cs typeface="Arial" panose="020B0604020202020204"/>
              </a:rPr>
              <a:t>ΧΙΣΤΕΣ</a:t>
            </a:r>
            <a:r>
              <a:rPr sz="1800" b="1" spc="-105" smtClean="0">
                <a:latin typeface="Arial" panose="020B0604020202020204"/>
                <a:cs typeface="Arial" panose="020B0604020202020204"/>
              </a:rPr>
              <a:t> </a:t>
            </a:r>
            <a:r>
              <a:rPr sz="1800" b="1" spc="-45" dirty="0">
                <a:latin typeface="Arial" panose="020B0604020202020204"/>
                <a:cs typeface="Arial" panose="020B0604020202020204"/>
              </a:rPr>
              <a:t>ΔΥΝΑΤΕΣ</a:t>
            </a:r>
            <a:r>
              <a:rPr sz="1800" b="1" spc="-5" dirty="0">
                <a:latin typeface="Arial" panose="020B0604020202020204"/>
                <a:cs typeface="Arial" panose="020B0604020202020204"/>
              </a:rPr>
              <a:t> </a:t>
            </a:r>
            <a:r>
              <a:rPr sz="1800" b="1" dirty="0">
                <a:latin typeface="Arial" panose="020B0604020202020204"/>
                <a:cs typeface="Arial" panose="020B0604020202020204"/>
              </a:rPr>
              <a:t>ΓΙΑ</a:t>
            </a:r>
            <a:r>
              <a:rPr sz="1800" b="1" spc="-65" dirty="0">
                <a:latin typeface="Arial" panose="020B0604020202020204"/>
                <a:cs typeface="Arial" panose="020B0604020202020204"/>
              </a:rPr>
              <a:t> </a:t>
            </a:r>
            <a:r>
              <a:rPr sz="1800" b="1" dirty="0">
                <a:latin typeface="Arial" panose="020B0604020202020204"/>
                <a:cs typeface="Arial" panose="020B0604020202020204"/>
              </a:rPr>
              <a:t>ΝΑ</a:t>
            </a:r>
            <a:r>
              <a:rPr sz="1800" b="1" spc="-65" dirty="0">
                <a:latin typeface="Arial" panose="020B0604020202020204"/>
                <a:cs typeface="Arial" panose="020B0604020202020204"/>
              </a:rPr>
              <a:t> </a:t>
            </a:r>
            <a:r>
              <a:rPr sz="1800" b="1" dirty="0">
                <a:latin typeface="Arial" panose="020B0604020202020204"/>
                <a:cs typeface="Arial" panose="020B0604020202020204"/>
              </a:rPr>
              <a:t>ΜΗΝ</a:t>
            </a:r>
            <a:r>
              <a:rPr sz="1800" b="1" spc="-15" dirty="0">
                <a:latin typeface="Arial" panose="020B0604020202020204"/>
                <a:cs typeface="Arial" panose="020B0604020202020204"/>
              </a:rPr>
              <a:t> </a:t>
            </a:r>
            <a:r>
              <a:rPr sz="1800" b="1" spc="-20" dirty="0">
                <a:latin typeface="Arial" panose="020B0604020202020204"/>
                <a:cs typeface="Arial" panose="020B0604020202020204"/>
              </a:rPr>
              <a:t>ΕΠΗΡΕΑΖΕΤΑΙ</a:t>
            </a:r>
            <a:r>
              <a:rPr sz="1800" b="1" spc="-5" dirty="0">
                <a:latin typeface="Arial" panose="020B0604020202020204"/>
                <a:cs typeface="Arial" panose="020B0604020202020204"/>
              </a:rPr>
              <a:t> </a:t>
            </a:r>
            <a:r>
              <a:rPr sz="1800" b="1">
                <a:latin typeface="Arial" panose="020B0604020202020204"/>
                <a:cs typeface="Arial" panose="020B0604020202020204"/>
              </a:rPr>
              <a:t>Η</a:t>
            </a:r>
            <a:r>
              <a:rPr sz="1800" b="1" spc="-90">
                <a:latin typeface="Arial" panose="020B0604020202020204"/>
                <a:cs typeface="Arial" panose="020B0604020202020204"/>
              </a:rPr>
              <a:t> </a:t>
            </a:r>
            <a:r>
              <a:rPr sz="1800" b="1" spc="-20" smtClean="0">
                <a:latin typeface="Arial" panose="020B0604020202020204"/>
                <a:cs typeface="Arial" panose="020B0604020202020204"/>
              </a:rPr>
              <a:t>ΛΕΙΤΟΥΡΓΙΑ</a:t>
            </a:r>
            <a:r>
              <a:rPr lang="el-GR" sz="1800" b="1" spc="-20" dirty="0" smtClean="0">
                <a:latin typeface="Arial" panose="020B0604020202020204"/>
                <a:cs typeface="Arial" panose="020B0604020202020204"/>
              </a:rPr>
              <a:t> </a:t>
            </a:r>
            <a:r>
              <a:rPr sz="1800" b="1" spc="-125" smtClean="0">
                <a:latin typeface="Arial" panose="020B0604020202020204"/>
                <a:cs typeface="Arial" panose="020B0604020202020204"/>
              </a:rPr>
              <a:t> </a:t>
            </a:r>
            <a:r>
              <a:rPr sz="1800" b="1" spc="-10" dirty="0">
                <a:latin typeface="Arial" panose="020B0604020202020204"/>
                <a:cs typeface="Arial" panose="020B0604020202020204"/>
              </a:rPr>
              <a:t>ΛΟΓΩ</a:t>
            </a:r>
            <a:r>
              <a:rPr sz="1800" b="1" spc="-70" dirty="0">
                <a:latin typeface="Arial" panose="020B0604020202020204"/>
                <a:cs typeface="Arial" panose="020B0604020202020204"/>
              </a:rPr>
              <a:t> </a:t>
            </a:r>
            <a:r>
              <a:rPr sz="1800" b="1" spc="-10" dirty="0">
                <a:latin typeface="Arial" panose="020B0604020202020204"/>
                <a:cs typeface="Arial" panose="020B0604020202020204"/>
              </a:rPr>
              <a:t>ΔΙΑΡΡΟΩΝ </a:t>
            </a:r>
            <a:r>
              <a:rPr sz="1800" b="1" dirty="0">
                <a:latin typeface="Arial" panose="020B0604020202020204"/>
                <a:cs typeface="Arial" panose="020B0604020202020204"/>
              </a:rPr>
              <a:t>ΑΛΛΑ</a:t>
            </a:r>
            <a:r>
              <a:rPr sz="1800" b="1" spc="-114" dirty="0">
                <a:latin typeface="Arial" panose="020B0604020202020204"/>
                <a:cs typeface="Arial" panose="020B0604020202020204"/>
              </a:rPr>
              <a:t> </a:t>
            </a:r>
            <a:r>
              <a:rPr sz="1800" b="1" dirty="0">
                <a:latin typeface="Arial" panose="020B0604020202020204"/>
                <a:cs typeface="Arial" panose="020B0604020202020204"/>
              </a:rPr>
              <a:t>ΚΑΙ</a:t>
            </a:r>
            <a:r>
              <a:rPr sz="1800" b="1" spc="-45" dirty="0">
                <a:latin typeface="Arial" panose="020B0604020202020204"/>
                <a:cs typeface="Arial" panose="020B0604020202020204"/>
              </a:rPr>
              <a:t> </a:t>
            </a:r>
            <a:r>
              <a:rPr sz="1800" b="1" dirty="0">
                <a:latin typeface="Arial" panose="020B0604020202020204"/>
                <a:cs typeface="Arial" panose="020B0604020202020204"/>
              </a:rPr>
              <a:t>ΤΟΣΕΣ</a:t>
            </a:r>
            <a:r>
              <a:rPr sz="1800" b="1" spc="-50" dirty="0">
                <a:latin typeface="Arial" panose="020B0604020202020204"/>
                <a:cs typeface="Arial" panose="020B0604020202020204"/>
              </a:rPr>
              <a:t> </a:t>
            </a:r>
            <a:r>
              <a:rPr sz="1800" b="1" dirty="0">
                <a:latin typeface="Arial" panose="020B0604020202020204"/>
                <a:cs typeface="Arial" panose="020B0604020202020204"/>
              </a:rPr>
              <a:t>ΩΣΤΕ</a:t>
            </a:r>
            <a:r>
              <a:rPr sz="1800" b="1" spc="-50" dirty="0">
                <a:latin typeface="Arial" panose="020B0604020202020204"/>
                <a:cs typeface="Arial" panose="020B0604020202020204"/>
              </a:rPr>
              <a:t> </a:t>
            </a:r>
            <a:r>
              <a:rPr sz="1800" b="1" dirty="0">
                <a:latin typeface="Arial" panose="020B0604020202020204"/>
                <a:cs typeface="Arial" panose="020B0604020202020204"/>
              </a:rPr>
              <a:t>ΝΑ</a:t>
            </a:r>
            <a:r>
              <a:rPr sz="1800" b="1" spc="-100" dirty="0">
                <a:latin typeface="Arial" panose="020B0604020202020204"/>
                <a:cs typeface="Arial" panose="020B0604020202020204"/>
              </a:rPr>
              <a:t> </a:t>
            </a:r>
            <a:r>
              <a:rPr sz="1800" b="1" spc="-10" dirty="0">
                <a:latin typeface="Arial" panose="020B0604020202020204"/>
                <a:cs typeface="Arial" panose="020B0604020202020204"/>
              </a:rPr>
              <a:t>ΕΠΙΤΡΕΠΕΤΑΙ</a:t>
            </a:r>
            <a:r>
              <a:rPr sz="1800" b="1" spc="-50" dirty="0">
                <a:latin typeface="Arial" panose="020B0604020202020204"/>
                <a:cs typeface="Arial" panose="020B0604020202020204"/>
              </a:rPr>
              <a:t> </a:t>
            </a:r>
            <a:r>
              <a:rPr sz="1800" b="1" dirty="0">
                <a:latin typeface="Arial" panose="020B0604020202020204"/>
                <a:cs typeface="Arial" panose="020B0604020202020204"/>
              </a:rPr>
              <a:t>Η</a:t>
            </a:r>
            <a:r>
              <a:rPr sz="1800" b="1" spc="-120" dirty="0">
                <a:latin typeface="Arial" panose="020B0604020202020204"/>
                <a:cs typeface="Arial" panose="020B0604020202020204"/>
              </a:rPr>
              <a:t> </a:t>
            </a:r>
            <a:r>
              <a:rPr sz="1800" b="1" spc="-10" dirty="0">
                <a:latin typeface="Arial" panose="020B0604020202020204"/>
                <a:cs typeface="Arial" panose="020B0604020202020204"/>
              </a:rPr>
              <a:t>ΔΙΑΦΥΓΗ</a:t>
            </a:r>
            <a:r>
              <a:rPr sz="1800" b="1" spc="-55" dirty="0">
                <a:latin typeface="Arial" panose="020B0604020202020204"/>
                <a:cs typeface="Arial" panose="020B0604020202020204"/>
              </a:rPr>
              <a:t> </a:t>
            </a:r>
            <a:r>
              <a:rPr sz="1800" b="1" spc="-20">
                <a:latin typeface="Arial" panose="020B0604020202020204"/>
                <a:cs typeface="Arial" panose="020B0604020202020204"/>
              </a:rPr>
              <a:t>ΕΠΑΡΚΟΥΣ</a:t>
            </a:r>
            <a:r>
              <a:rPr sz="1800" b="1" spc="-55">
                <a:latin typeface="Arial" panose="020B0604020202020204"/>
                <a:cs typeface="Arial" panose="020B0604020202020204"/>
              </a:rPr>
              <a:t> </a:t>
            </a:r>
            <a:r>
              <a:rPr sz="1800" b="1" spc="-10" smtClean="0">
                <a:latin typeface="Arial" panose="020B0604020202020204"/>
                <a:cs typeface="Arial" panose="020B0604020202020204"/>
              </a:rPr>
              <a:t>ΠΟΣΟΤΗ</a:t>
            </a:r>
            <a:r>
              <a:rPr sz="1800" b="1" spc="-40" smtClean="0">
                <a:latin typeface="Arial" panose="020B0604020202020204"/>
                <a:cs typeface="Arial" panose="020B0604020202020204"/>
              </a:rPr>
              <a:t>ΤΑΣ</a:t>
            </a:r>
            <a:r>
              <a:rPr sz="1800" b="1" spc="-30" smtClean="0">
                <a:latin typeface="Arial" panose="020B0604020202020204"/>
                <a:cs typeface="Arial" panose="020B0604020202020204"/>
              </a:rPr>
              <a:t> </a:t>
            </a:r>
            <a:r>
              <a:rPr sz="1800" b="1" dirty="0">
                <a:latin typeface="Arial" panose="020B0604020202020204"/>
                <a:cs typeface="Arial" panose="020B0604020202020204"/>
              </a:rPr>
              <a:t>ΓΙΑ</a:t>
            </a:r>
            <a:r>
              <a:rPr sz="1800" b="1" spc="-80" dirty="0">
                <a:latin typeface="Arial" panose="020B0604020202020204"/>
                <a:cs typeface="Arial" panose="020B0604020202020204"/>
              </a:rPr>
              <a:t> </a:t>
            </a:r>
            <a:r>
              <a:rPr sz="1800" b="1" dirty="0">
                <a:latin typeface="Arial" panose="020B0604020202020204"/>
                <a:cs typeface="Arial" panose="020B0604020202020204"/>
              </a:rPr>
              <a:t>ΤΗ</a:t>
            </a:r>
            <a:r>
              <a:rPr sz="1800" b="1" spc="-85" dirty="0">
                <a:latin typeface="Arial" panose="020B0604020202020204"/>
                <a:cs typeface="Arial" panose="020B0604020202020204"/>
              </a:rPr>
              <a:t> </a:t>
            </a:r>
            <a:r>
              <a:rPr sz="1800" b="1" spc="-10" dirty="0">
                <a:solidFill>
                  <a:srgbClr val="0000CC"/>
                </a:solidFill>
                <a:latin typeface="Arial" panose="020B0604020202020204"/>
                <a:cs typeface="Arial" panose="020B0604020202020204"/>
              </a:rPr>
              <a:t>ΛΙΠΑΝΣΗ</a:t>
            </a:r>
            <a:r>
              <a:rPr sz="1800" b="1" spc="-10" dirty="0">
                <a:latin typeface="Arial" panose="020B0604020202020204"/>
                <a:cs typeface="Arial" panose="020B0604020202020204"/>
              </a:rPr>
              <a:t>.</a:t>
            </a:r>
            <a:r>
              <a:rPr sz="1800" b="1" spc="-85" dirty="0">
                <a:latin typeface="Arial" panose="020B0604020202020204"/>
                <a:cs typeface="Arial" panose="020B0604020202020204"/>
              </a:rPr>
              <a:t> </a:t>
            </a:r>
            <a:r>
              <a:rPr sz="1800" b="1" spc="-45" dirty="0">
                <a:latin typeface="Arial" panose="020B0604020202020204"/>
                <a:cs typeface="Arial" panose="020B0604020202020204"/>
              </a:rPr>
              <a:t>ΑΥΤΗ</a:t>
            </a:r>
            <a:r>
              <a:rPr sz="1800" b="1" spc="-30" dirty="0">
                <a:latin typeface="Arial" panose="020B0604020202020204"/>
                <a:cs typeface="Arial" panose="020B0604020202020204"/>
              </a:rPr>
              <a:t> </a:t>
            </a:r>
            <a:r>
              <a:rPr sz="1800" b="1" dirty="0">
                <a:latin typeface="Arial" panose="020B0604020202020204"/>
                <a:cs typeface="Arial" panose="020B0604020202020204"/>
              </a:rPr>
              <a:t>Η</a:t>
            </a:r>
            <a:r>
              <a:rPr sz="1800" b="1" spc="-30" dirty="0">
                <a:latin typeface="Arial" panose="020B0604020202020204"/>
                <a:cs typeface="Arial" panose="020B0604020202020204"/>
              </a:rPr>
              <a:t> </a:t>
            </a:r>
            <a:r>
              <a:rPr sz="1800" b="1" spc="-20" dirty="0">
                <a:latin typeface="Arial" panose="020B0604020202020204"/>
                <a:cs typeface="Arial" panose="020B0604020202020204"/>
              </a:rPr>
              <a:t>ΠΟΣΟΤΗΤΑ</a:t>
            </a:r>
            <a:r>
              <a:rPr sz="1800" b="1" spc="-75" dirty="0">
                <a:latin typeface="Arial" panose="020B0604020202020204"/>
                <a:cs typeface="Arial" panose="020B0604020202020204"/>
              </a:rPr>
              <a:t> </a:t>
            </a:r>
            <a:r>
              <a:rPr sz="1800" b="1" dirty="0">
                <a:latin typeface="Arial" panose="020B0604020202020204"/>
                <a:cs typeface="Arial" panose="020B0604020202020204"/>
              </a:rPr>
              <a:t>ΕΠΙΣΤΡΕΦΕΙ</a:t>
            </a:r>
            <a:r>
              <a:rPr sz="1800" b="1" spc="-20" dirty="0">
                <a:latin typeface="Arial" panose="020B0604020202020204"/>
                <a:cs typeface="Arial" panose="020B0604020202020204"/>
              </a:rPr>
              <a:t> </a:t>
            </a:r>
            <a:r>
              <a:rPr sz="1800" b="1" dirty="0">
                <a:latin typeface="Arial" panose="020B0604020202020204"/>
                <a:cs typeface="Arial" panose="020B0604020202020204"/>
              </a:rPr>
              <a:t>ΜΕΣΩ</a:t>
            </a:r>
            <a:r>
              <a:rPr sz="1800" b="1" spc="-30" dirty="0">
                <a:latin typeface="Arial" panose="020B0604020202020204"/>
                <a:cs typeface="Arial" panose="020B0604020202020204"/>
              </a:rPr>
              <a:t> </a:t>
            </a:r>
            <a:r>
              <a:rPr sz="1800" b="1" dirty="0">
                <a:latin typeface="Arial" panose="020B0604020202020204"/>
                <a:cs typeface="Arial" panose="020B0604020202020204"/>
              </a:rPr>
              <a:t>ΤΟΥ</a:t>
            </a:r>
            <a:r>
              <a:rPr sz="1800" b="1" spc="-25" dirty="0">
                <a:latin typeface="Arial" panose="020B0604020202020204"/>
                <a:cs typeface="Arial" panose="020B0604020202020204"/>
              </a:rPr>
              <a:t> </a:t>
            </a:r>
            <a:r>
              <a:rPr sz="1800" b="1" spc="-10" dirty="0">
                <a:latin typeface="Arial" panose="020B0604020202020204"/>
                <a:cs typeface="Arial" panose="020B0604020202020204"/>
              </a:rPr>
              <a:t>ΧΩΡΟΥ </a:t>
            </a:r>
            <a:r>
              <a:rPr sz="1800" b="1" dirty="0">
                <a:latin typeface="Arial" panose="020B0604020202020204"/>
                <a:cs typeface="Arial" panose="020B0604020202020204"/>
              </a:rPr>
              <a:t>ΠΟΥ</a:t>
            </a:r>
            <a:r>
              <a:rPr sz="1800" b="1" spc="-50" dirty="0">
                <a:latin typeface="Arial" panose="020B0604020202020204"/>
                <a:cs typeface="Arial" panose="020B0604020202020204"/>
              </a:rPr>
              <a:t> </a:t>
            </a:r>
            <a:r>
              <a:rPr sz="1800" b="1" dirty="0">
                <a:latin typeface="Arial" panose="020B0604020202020204"/>
                <a:cs typeface="Arial" panose="020B0604020202020204"/>
              </a:rPr>
              <a:t>ΦΙΛΟΞΕΝΕΙ</a:t>
            </a:r>
            <a:r>
              <a:rPr sz="1800" b="1" spc="-40" dirty="0">
                <a:latin typeface="Arial" panose="020B0604020202020204"/>
                <a:cs typeface="Arial" panose="020B0604020202020204"/>
              </a:rPr>
              <a:t> </a:t>
            </a:r>
            <a:r>
              <a:rPr sz="1800" b="1" dirty="0">
                <a:latin typeface="Arial" panose="020B0604020202020204"/>
                <a:cs typeface="Arial" panose="020B0604020202020204"/>
              </a:rPr>
              <a:t>ΤΟ</a:t>
            </a:r>
            <a:r>
              <a:rPr sz="1800" b="1" spc="-35" dirty="0">
                <a:latin typeface="Arial" panose="020B0604020202020204"/>
                <a:cs typeface="Arial" panose="020B0604020202020204"/>
              </a:rPr>
              <a:t> </a:t>
            </a:r>
            <a:r>
              <a:rPr sz="1800" b="1" dirty="0">
                <a:latin typeface="Arial" panose="020B0604020202020204"/>
                <a:cs typeface="Arial" panose="020B0604020202020204"/>
              </a:rPr>
              <a:t>ΣΤΕΛΕΧΟΣ</a:t>
            </a:r>
            <a:r>
              <a:rPr sz="1800" b="1" spc="-40" dirty="0">
                <a:latin typeface="Arial" panose="020B0604020202020204"/>
                <a:cs typeface="Arial" panose="020B0604020202020204"/>
              </a:rPr>
              <a:t> </a:t>
            </a:r>
            <a:r>
              <a:rPr sz="1800" b="1" dirty="0">
                <a:latin typeface="Arial" panose="020B0604020202020204"/>
                <a:cs typeface="Arial" panose="020B0604020202020204"/>
              </a:rPr>
              <a:t>ΚΑΙ</a:t>
            </a:r>
            <a:r>
              <a:rPr sz="1800" b="1" spc="-35" dirty="0">
                <a:latin typeface="Arial" panose="020B0604020202020204"/>
                <a:cs typeface="Arial" panose="020B0604020202020204"/>
              </a:rPr>
              <a:t> </a:t>
            </a:r>
            <a:r>
              <a:rPr sz="1800" b="1" dirty="0">
                <a:latin typeface="Arial" panose="020B0604020202020204"/>
                <a:cs typeface="Arial" panose="020B0604020202020204"/>
              </a:rPr>
              <a:t>ΤΟ</a:t>
            </a:r>
            <a:r>
              <a:rPr sz="1800" b="1" spc="-40" dirty="0">
                <a:latin typeface="Arial" panose="020B0604020202020204"/>
                <a:cs typeface="Arial" panose="020B0604020202020204"/>
              </a:rPr>
              <a:t> </a:t>
            </a:r>
            <a:r>
              <a:rPr sz="1800" b="1" spc="-20" dirty="0">
                <a:latin typeface="Arial" panose="020B0604020202020204"/>
                <a:cs typeface="Arial" panose="020B0604020202020204"/>
              </a:rPr>
              <a:t>ΕΛΑΤΗΡΙΟ,</a:t>
            </a:r>
            <a:r>
              <a:rPr sz="1800" b="1" spc="-35" dirty="0">
                <a:latin typeface="Arial" panose="020B0604020202020204"/>
                <a:cs typeface="Arial" panose="020B0604020202020204"/>
              </a:rPr>
              <a:t> </a:t>
            </a:r>
            <a:r>
              <a:rPr sz="1800" b="1" dirty="0">
                <a:latin typeface="Arial" panose="020B0604020202020204"/>
                <a:cs typeface="Arial" panose="020B0604020202020204"/>
              </a:rPr>
              <a:t>ΣΤΙΣ</a:t>
            </a:r>
            <a:r>
              <a:rPr sz="1800" b="1" spc="-45" dirty="0">
                <a:latin typeface="Arial" panose="020B0604020202020204"/>
                <a:cs typeface="Arial" panose="020B0604020202020204"/>
              </a:rPr>
              <a:t> </a:t>
            </a:r>
            <a:r>
              <a:rPr sz="1800" b="1" spc="-10" dirty="0">
                <a:latin typeface="Arial" panose="020B0604020202020204"/>
                <a:cs typeface="Arial" panose="020B0604020202020204"/>
              </a:rPr>
              <a:t>ΕΠΙΣΤΡΟΦΕΣ.</a:t>
            </a:r>
            <a:endParaRPr sz="1800">
              <a:latin typeface="Arial" panose="020B0604020202020204"/>
              <a:cs typeface="Arial" panose="020B0604020202020204"/>
            </a:endParaRPr>
          </a:p>
          <a:p>
            <a:pPr>
              <a:lnSpc>
                <a:spcPct val="100000"/>
              </a:lnSpc>
              <a:spcBef>
                <a:spcPts val="5"/>
              </a:spcBef>
              <a:buClr>
                <a:srgbClr val="FF0000"/>
              </a:buClr>
              <a:buFont typeface="Wingdings" panose="05000000000000000000"/>
              <a:buChar char=""/>
            </a:pPr>
            <a:endParaRPr sz="1800">
              <a:latin typeface="Arial" panose="020B0604020202020204"/>
              <a:cs typeface="Arial" panose="020B0604020202020204"/>
            </a:endParaRPr>
          </a:p>
          <a:p>
            <a:pPr marL="12700" marR="137795">
              <a:lnSpc>
                <a:spcPct val="96000"/>
              </a:lnSpc>
              <a:buClr>
                <a:srgbClr val="FF0000"/>
              </a:buClr>
              <a:buSzPct val="94000"/>
              <a:buFont typeface="Wingdings" panose="05000000000000000000"/>
              <a:buChar char=""/>
              <a:tabLst>
                <a:tab pos="194945" algn="l"/>
              </a:tabLst>
            </a:pPr>
            <a:r>
              <a:rPr sz="1800" b="1" dirty="0">
                <a:latin typeface="Arial" panose="020B0604020202020204"/>
                <a:cs typeface="Arial" panose="020B0604020202020204"/>
              </a:rPr>
              <a:t>ΣΤΙΣ</a:t>
            </a:r>
            <a:r>
              <a:rPr sz="1800" b="1" spc="-45" dirty="0">
                <a:latin typeface="Arial" panose="020B0604020202020204"/>
                <a:cs typeface="Arial" panose="020B0604020202020204"/>
              </a:rPr>
              <a:t> </a:t>
            </a:r>
            <a:r>
              <a:rPr sz="1800" b="1" dirty="0">
                <a:solidFill>
                  <a:srgbClr val="000099"/>
                </a:solidFill>
                <a:latin typeface="Arial" panose="020B0604020202020204"/>
                <a:cs typeface="Arial" panose="020B0604020202020204"/>
              </a:rPr>
              <a:t>ΜΕΣΟΣΤΡΟΦΕΣ</a:t>
            </a:r>
            <a:r>
              <a:rPr sz="1800" b="1" spc="-50" dirty="0">
                <a:solidFill>
                  <a:srgbClr val="000099"/>
                </a:solidFill>
                <a:latin typeface="Arial" panose="020B0604020202020204"/>
                <a:cs typeface="Arial" panose="020B0604020202020204"/>
              </a:rPr>
              <a:t> </a:t>
            </a:r>
            <a:r>
              <a:rPr sz="1800" b="1">
                <a:solidFill>
                  <a:srgbClr val="000099"/>
                </a:solidFill>
                <a:latin typeface="Arial" panose="020B0604020202020204"/>
                <a:cs typeface="Arial" panose="020B0604020202020204"/>
              </a:rPr>
              <a:t>ΜΗΧΑΝΕΣ</a:t>
            </a:r>
            <a:r>
              <a:rPr sz="1800" b="1" spc="-30">
                <a:solidFill>
                  <a:schemeClr val="tx1"/>
                </a:solidFill>
                <a:latin typeface="Arial" panose="020B0604020202020204"/>
                <a:cs typeface="Arial" panose="020B0604020202020204"/>
              </a:rPr>
              <a:t> </a:t>
            </a:r>
            <a:r>
              <a:rPr lang="el-GR" b="1" spc="-30" dirty="0" smtClean="0">
                <a:solidFill>
                  <a:schemeClr val="tx1"/>
                </a:solidFill>
                <a:latin typeface="Arial" panose="020B0604020202020204"/>
                <a:cs typeface="Arial" panose="020B0604020202020204"/>
              </a:rPr>
              <a:t>ΑΥ</a:t>
            </a:r>
            <a:r>
              <a:rPr sz="1800" b="1" smtClean="0">
                <a:latin typeface="Arial" panose="020B0604020202020204"/>
                <a:cs typeface="Arial" panose="020B0604020202020204"/>
              </a:rPr>
              <a:t>ΤΗ</a:t>
            </a:r>
            <a:r>
              <a:rPr sz="1800" b="1" spc="-50" smtClean="0">
                <a:latin typeface="Arial" panose="020B0604020202020204"/>
                <a:cs typeface="Arial" panose="020B0604020202020204"/>
              </a:rPr>
              <a:t> </a:t>
            </a:r>
            <a:r>
              <a:rPr sz="1800" b="1" dirty="0">
                <a:latin typeface="Arial" panose="020B0604020202020204"/>
                <a:cs typeface="Arial" panose="020B0604020202020204"/>
              </a:rPr>
              <a:t>Η</a:t>
            </a:r>
            <a:r>
              <a:rPr sz="1800" b="1" spc="-45" dirty="0">
                <a:latin typeface="Arial" panose="020B0604020202020204"/>
                <a:cs typeface="Arial" panose="020B0604020202020204"/>
              </a:rPr>
              <a:t> </a:t>
            </a:r>
            <a:r>
              <a:rPr sz="1800" b="1" spc="-20" dirty="0">
                <a:latin typeface="Arial" panose="020B0604020202020204"/>
                <a:cs typeface="Arial" panose="020B0604020202020204"/>
              </a:rPr>
              <a:t>ΠΟΣΟΤΗΤΑ</a:t>
            </a:r>
            <a:r>
              <a:rPr sz="1800" b="1" spc="-95" dirty="0">
                <a:latin typeface="Arial" panose="020B0604020202020204"/>
                <a:cs typeface="Arial" panose="020B0604020202020204"/>
              </a:rPr>
              <a:t> </a:t>
            </a:r>
            <a:r>
              <a:rPr sz="1800" b="1" dirty="0">
                <a:latin typeface="Arial" panose="020B0604020202020204"/>
                <a:cs typeface="Arial" panose="020B0604020202020204"/>
              </a:rPr>
              <a:t>ΕΙΝΑΙ</a:t>
            </a:r>
            <a:r>
              <a:rPr sz="1800" b="1" spc="-45" dirty="0">
                <a:latin typeface="Arial" panose="020B0604020202020204"/>
                <a:cs typeface="Arial" panose="020B0604020202020204"/>
              </a:rPr>
              <a:t> </a:t>
            </a:r>
            <a:r>
              <a:rPr sz="1800" b="1" dirty="0">
                <a:latin typeface="Arial" panose="020B0604020202020204"/>
                <a:cs typeface="Arial" panose="020B0604020202020204"/>
              </a:rPr>
              <a:t>ΕΠΑΡΚΗΣ</a:t>
            </a:r>
            <a:r>
              <a:rPr sz="1800" b="1" spc="-35" dirty="0">
                <a:latin typeface="Arial" panose="020B0604020202020204"/>
                <a:cs typeface="Arial" panose="020B0604020202020204"/>
              </a:rPr>
              <a:t> </a:t>
            </a:r>
            <a:r>
              <a:rPr sz="1800" b="1" spc="-25" dirty="0">
                <a:latin typeface="Arial" panose="020B0604020202020204"/>
                <a:cs typeface="Arial" panose="020B0604020202020204"/>
              </a:rPr>
              <a:t>ΚΑΙ </a:t>
            </a:r>
            <a:r>
              <a:rPr sz="1800" b="1" dirty="0">
                <a:latin typeface="Arial" panose="020B0604020202020204"/>
                <a:cs typeface="Arial" panose="020B0604020202020204"/>
              </a:rPr>
              <a:t>ΓΙΑ</a:t>
            </a:r>
            <a:r>
              <a:rPr sz="1800" b="1" spc="-80" dirty="0">
                <a:latin typeface="Arial" panose="020B0604020202020204"/>
                <a:cs typeface="Arial" panose="020B0604020202020204"/>
              </a:rPr>
              <a:t> </a:t>
            </a:r>
            <a:r>
              <a:rPr sz="1800" b="1" dirty="0">
                <a:latin typeface="Arial" panose="020B0604020202020204"/>
                <a:cs typeface="Arial" panose="020B0604020202020204"/>
              </a:rPr>
              <a:t>ΤΗΝ</a:t>
            </a:r>
            <a:r>
              <a:rPr sz="1800" b="1" spc="-25" dirty="0">
                <a:latin typeface="Arial" panose="020B0604020202020204"/>
                <a:cs typeface="Arial" panose="020B0604020202020204"/>
              </a:rPr>
              <a:t> </a:t>
            </a:r>
            <a:r>
              <a:rPr sz="1800" b="1" dirty="0">
                <a:solidFill>
                  <a:srgbClr val="7030A0"/>
                </a:solidFill>
                <a:latin typeface="Arial" panose="020B0604020202020204"/>
                <a:cs typeface="Arial" panose="020B0604020202020204"/>
              </a:rPr>
              <a:t>ΨΥΞΗ</a:t>
            </a:r>
            <a:r>
              <a:rPr sz="1800" b="1" spc="-30" dirty="0">
                <a:solidFill>
                  <a:srgbClr val="0000CC"/>
                </a:solidFill>
                <a:latin typeface="Arial" panose="020B0604020202020204"/>
                <a:cs typeface="Arial" panose="020B0604020202020204"/>
              </a:rPr>
              <a:t> </a:t>
            </a:r>
            <a:r>
              <a:rPr sz="1800" b="1" dirty="0">
                <a:latin typeface="Arial" panose="020B0604020202020204"/>
                <a:cs typeface="Arial" panose="020B0604020202020204"/>
              </a:rPr>
              <a:t>ΤΟΥ</a:t>
            </a:r>
            <a:r>
              <a:rPr sz="1800" b="1" spc="-25" dirty="0">
                <a:latin typeface="Arial" panose="020B0604020202020204"/>
                <a:cs typeface="Arial" panose="020B0604020202020204"/>
              </a:rPr>
              <a:t> </a:t>
            </a:r>
            <a:r>
              <a:rPr sz="1800" b="1" spc="-45" dirty="0">
                <a:latin typeface="Arial" panose="020B0604020202020204"/>
                <a:cs typeface="Arial" panose="020B0604020202020204"/>
              </a:rPr>
              <a:t>ΚΑΥΣΤΗΡΑ</a:t>
            </a:r>
            <a:r>
              <a:rPr sz="1800" b="1" spc="-75" dirty="0">
                <a:latin typeface="Arial" panose="020B0604020202020204"/>
                <a:cs typeface="Arial" panose="020B0604020202020204"/>
              </a:rPr>
              <a:t> </a:t>
            </a:r>
            <a:r>
              <a:rPr sz="1800" b="1" dirty="0">
                <a:latin typeface="Arial" panose="020B0604020202020204"/>
                <a:cs typeface="Arial" panose="020B0604020202020204"/>
              </a:rPr>
              <a:t>ΣΕ</a:t>
            </a:r>
            <a:r>
              <a:rPr sz="1800" b="1" spc="-30" dirty="0">
                <a:latin typeface="Arial" panose="020B0604020202020204"/>
                <a:cs typeface="Arial" panose="020B0604020202020204"/>
              </a:rPr>
              <a:t> </a:t>
            </a:r>
            <a:r>
              <a:rPr sz="1800" b="1" spc="-40" dirty="0">
                <a:latin typeface="Arial" panose="020B0604020202020204"/>
                <a:cs typeface="Arial" panose="020B0604020202020204"/>
              </a:rPr>
              <a:t>ΣΥΝΔΥΑΣΜΟ</a:t>
            </a:r>
            <a:r>
              <a:rPr sz="1800" b="1" spc="-30" dirty="0">
                <a:latin typeface="Arial" panose="020B0604020202020204"/>
                <a:cs typeface="Arial" panose="020B0604020202020204"/>
              </a:rPr>
              <a:t> </a:t>
            </a:r>
            <a:r>
              <a:rPr sz="1800" b="1" dirty="0">
                <a:latin typeface="Arial" panose="020B0604020202020204"/>
                <a:cs typeface="Arial" panose="020B0604020202020204"/>
              </a:rPr>
              <a:t>ΜΕ</a:t>
            </a:r>
            <a:r>
              <a:rPr sz="1800" b="1" spc="-15" dirty="0">
                <a:latin typeface="Arial" panose="020B0604020202020204"/>
                <a:cs typeface="Arial" panose="020B0604020202020204"/>
              </a:rPr>
              <a:t> </a:t>
            </a:r>
            <a:r>
              <a:rPr sz="1800" b="1" dirty="0">
                <a:latin typeface="Arial" panose="020B0604020202020204"/>
                <a:cs typeface="Arial" panose="020B0604020202020204"/>
              </a:rPr>
              <a:t>ΤΟΝ</a:t>
            </a:r>
            <a:r>
              <a:rPr sz="1800" b="1" spc="-30" dirty="0">
                <a:latin typeface="Arial" panose="020B0604020202020204"/>
                <a:cs typeface="Arial" panose="020B0604020202020204"/>
              </a:rPr>
              <a:t> </a:t>
            </a:r>
            <a:r>
              <a:rPr sz="1800" b="1">
                <a:solidFill>
                  <a:srgbClr val="7030A0"/>
                </a:solidFill>
                <a:latin typeface="Arial" panose="020B0604020202020204"/>
                <a:cs typeface="Arial" panose="020B0604020202020204"/>
              </a:rPr>
              <a:t>Ε</a:t>
            </a:r>
            <a:r>
              <a:rPr sz="1800" b="1">
                <a:solidFill>
                  <a:srgbClr val="0000CC"/>
                </a:solidFill>
                <a:latin typeface="Arial" panose="020B0604020202020204"/>
                <a:cs typeface="Arial" panose="020B0604020202020204"/>
              </a:rPr>
              <a:t>ΝΤΟΝΟ</a:t>
            </a:r>
            <a:r>
              <a:rPr sz="1800" b="1" spc="-15">
                <a:solidFill>
                  <a:srgbClr val="0000CC"/>
                </a:solidFill>
                <a:latin typeface="Arial" panose="020B0604020202020204"/>
                <a:cs typeface="Arial" panose="020B0604020202020204"/>
              </a:rPr>
              <a:t> </a:t>
            </a:r>
            <a:endParaRPr lang="el-GR" sz="1800" b="1" spc="-15" dirty="0" smtClean="0">
              <a:solidFill>
                <a:srgbClr val="0000CC"/>
              </a:solidFill>
              <a:latin typeface="Arial" panose="020B0604020202020204"/>
              <a:cs typeface="Arial" panose="020B0604020202020204"/>
            </a:endParaRPr>
          </a:p>
          <a:p>
            <a:pPr marL="12700" marR="137795">
              <a:lnSpc>
                <a:spcPct val="96000"/>
              </a:lnSpc>
              <a:buClr>
                <a:srgbClr val="FF0000"/>
              </a:buClr>
              <a:buSzPct val="94000"/>
              <a:tabLst>
                <a:tab pos="194945" algn="l"/>
              </a:tabLst>
            </a:pPr>
            <a:r>
              <a:rPr sz="1800" b="1" spc="-10" smtClean="0">
                <a:solidFill>
                  <a:srgbClr val="0000CC"/>
                </a:solidFill>
                <a:latin typeface="Arial" panose="020B0604020202020204"/>
                <a:cs typeface="Arial" panose="020B0604020202020204"/>
              </a:rPr>
              <a:t>ΣΤΡΟΒΙΛΙ</a:t>
            </a:r>
            <a:r>
              <a:rPr sz="1800" b="1" smtClean="0">
                <a:solidFill>
                  <a:srgbClr val="0000CC"/>
                </a:solidFill>
                <a:latin typeface="Arial" panose="020B0604020202020204"/>
                <a:cs typeface="Arial" panose="020B0604020202020204"/>
              </a:rPr>
              <a:t>ΣΜΟ</a:t>
            </a:r>
            <a:r>
              <a:rPr sz="1800" b="1" spc="-10" smtClean="0">
                <a:solidFill>
                  <a:srgbClr val="0000CC"/>
                </a:solidFill>
                <a:latin typeface="Arial" panose="020B0604020202020204"/>
                <a:cs typeface="Arial" panose="020B0604020202020204"/>
              </a:rPr>
              <a:t> </a:t>
            </a:r>
            <a:r>
              <a:rPr sz="1800" b="1" spc="-20" dirty="0">
                <a:solidFill>
                  <a:srgbClr val="0000CC"/>
                </a:solidFill>
                <a:latin typeface="Arial" panose="020B0604020202020204"/>
                <a:cs typeface="Arial" panose="020B0604020202020204"/>
              </a:rPr>
              <a:t>ΤΟΥ</a:t>
            </a:r>
            <a:r>
              <a:rPr sz="1800" b="1" spc="-85" dirty="0">
                <a:solidFill>
                  <a:srgbClr val="0000CC"/>
                </a:solidFill>
                <a:latin typeface="Arial" panose="020B0604020202020204"/>
                <a:cs typeface="Arial" panose="020B0604020202020204"/>
              </a:rPr>
              <a:t> </a:t>
            </a:r>
            <a:r>
              <a:rPr sz="1800" b="1" spc="-50" dirty="0">
                <a:solidFill>
                  <a:srgbClr val="0000CC"/>
                </a:solidFill>
                <a:latin typeface="Arial" panose="020B0604020202020204"/>
                <a:cs typeface="Arial" panose="020B0604020202020204"/>
              </a:rPr>
              <a:t>ΑΕΡΑ</a:t>
            </a:r>
            <a:r>
              <a:rPr sz="1800" b="1" spc="-65" dirty="0">
                <a:solidFill>
                  <a:srgbClr val="0000CC"/>
                </a:solidFill>
                <a:latin typeface="Arial" panose="020B0604020202020204"/>
                <a:cs typeface="Arial" panose="020B0604020202020204"/>
              </a:rPr>
              <a:t> </a:t>
            </a:r>
            <a:r>
              <a:rPr sz="1800" b="1" spc="-10" dirty="0">
                <a:solidFill>
                  <a:srgbClr val="0000CC"/>
                </a:solidFill>
                <a:latin typeface="Arial" panose="020B0604020202020204"/>
                <a:cs typeface="Arial" panose="020B0604020202020204"/>
              </a:rPr>
              <a:t>ΣΑΡΩΣΗΣ.</a:t>
            </a:r>
            <a:endParaRPr sz="1800">
              <a:latin typeface="Arial" panose="020B0604020202020204"/>
              <a:cs typeface="Arial" panose="020B0604020202020204"/>
            </a:endParaRPr>
          </a:p>
          <a:p>
            <a:pPr>
              <a:lnSpc>
                <a:spcPct val="100000"/>
              </a:lnSpc>
              <a:spcBef>
                <a:spcPts val="5"/>
              </a:spcBef>
              <a:buClr>
                <a:srgbClr val="FF0000"/>
              </a:buClr>
              <a:buFont typeface="Wingdings" panose="05000000000000000000"/>
              <a:buChar char=""/>
            </a:pPr>
            <a:endParaRPr sz="1800">
              <a:latin typeface="Arial" panose="020B0604020202020204"/>
              <a:cs typeface="Arial" panose="020B0604020202020204"/>
            </a:endParaRPr>
          </a:p>
          <a:p>
            <a:pPr marL="12700" marR="111760" algn="just">
              <a:lnSpc>
                <a:spcPct val="96000"/>
              </a:lnSpc>
              <a:buClr>
                <a:srgbClr val="FF0000"/>
              </a:buClr>
              <a:buSzPct val="94000"/>
              <a:buFont typeface="Wingdings" panose="05000000000000000000"/>
              <a:buChar char=""/>
              <a:tabLst>
                <a:tab pos="194945" algn="l"/>
              </a:tabLst>
            </a:pPr>
            <a:r>
              <a:rPr sz="1800" b="1" dirty="0">
                <a:latin typeface="Arial" panose="020B0604020202020204"/>
                <a:cs typeface="Arial" panose="020B0604020202020204"/>
              </a:rPr>
              <a:t>ΣΤΙΣ</a:t>
            </a:r>
            <a:r>
              <a:rPr sz="1800" b="1" spc="-35" dirty="0">
                <a:latin typeface="Arial" panose="020B0604020202020204"/>
                <a:cs typeface="Arial" panose="020B0604020202020204"/>
              </a:rPr>
              <a:t> </a:t>
            </a:r>
            <a:r>
              <a:rPr sz="1800" b="1" spc="-40" dirty="0">
                <a:solidFill>
                  <a:srgbClr val="0000CC"/>
                </a:solidFill>
                <a:latin typeface="Arial" panose="020B0604020202020204"/>
                <a:cs typeface="Arial" panose="020B0604020202020204"/>
              </a:rPr>
              <a:t>ΜΕΓΑΛΕΣ</a:t>
            </a:r>
            <a:r>
              <a:rPr sz="1800" b="1" spc="-85" dirty="0">
                <a:solidFill>
                  <a:srgbClr val="0000CC"/>
                </a:solidFill>
                <a:latin typeface="Arial" panose="020B0604020202020204"/>
                <a:cs typeface="Arial" panose="020B0604020202020204"/>
              </a:rPr>
              <a:t> </a:t>
            </a:r>
            <a:r>
              <a:rPr sz="1800" b="1">
                <a:solidFill>
                  <a:srgbClr val="0000CC"/>
                </a:solidFill>
                <a:latin typeface="Arial" panose="020B0604020202020204"/>
                <a:cs typeface="Arial" panose="020B0604020202020204"/>
              </a:rPr>
              <a:t>ΔΙΧΡΟΝΕΣ</a:t>
            </a:r>
            <a:r>
              <a:rPr sz="1800" b="1" spc="-95">
                <a:solidFill>
                  <a:srgbClr val="0000CC"/>
                </a:solidFill>
                <a:latin typeface="Arial" panose="020B0604020202020204"/>
                <a:cs typeface="Arial" panose="020B0604020202020204"/>
              </a:rPr>
              <a:t> </a:t>
            </a:r>
            <a:r>
              <a:rPr sz="1800" b="1" smtClean="0">
                <a:solidFill>
                  <a:srgbClr val="0000CC"/>
                </a:solidFill>
                <a:latin typeface="Arial" panose="020B0604020202020204"/>
                <a:cs typeface="Arial" panose="020B0604020202020204"/>
              </a:rPr>
              <a:t>ΑΡΓΟΣΤΡΟΦΕΣ</a:t>
            </a:r>
            <a:r>
              <a:rPr lang="el-GR" b="1" dirty="0">
                <a:solidFill>
                  <a:srgbClr val="0000CC"/>
                </a:solidFill>
                <a:latin typeface="Arial" panose="020B0604020202020204"/>
                <a:cs typeface="Arial" panose="020B0604020202020204"/>
              </a:rPr>
              <a:t> </a:t>
            </a:r>
            <a:r>
              <a:rPr lang="el-GR" b="1" dirty="0" smtClean="0">
                <a:solidFill>
                  <a:srgbClr val="0000CC"/>
                </a:solidFill>
                <a:latin typeface="Arial" panose="020B0604020202020204"/>
                <a:cs typeface="Arial" panose="020B0604020202020204"/>
              </a:rPr>
              <a:t>ΜΗΧΑΝΕΣ</a:t>
            </a:r>
            <a:r>
              <a:rPr sz="1800" b="1" smtClean="0">
                <a:latin typeface="Arial" panose="020B0604020202020204"/>
                <a:cs typeface="Arial" panose="020B0604020202020204"/>
              </a:rPr>
              <a:t>,</a:t>
            </a:r>
            <a:r>
              <a:rPr sz="1800" b="1" spc="-85" smtClean="0">
                <a:latin typeface="Arial" panose="020B0604020202020204"/>
                <a:cs typeface="Arial" panose="020B0604020202020204"/>
              </a:rPr>
              <a:t> </a:t>
            </a:r>
            <a:r>
              <a:rPr sz="1800" b="1" dirty="0">
                <a:latin typeface="Arial" panose="020B0604020202020204"/>
                <a:cs typeface="Arial" panose="020B0604020202020204"/>
              </a:rPr>
              <a:t>ΛΟΓΩ</a:t>
            </a:r>
            <a:r>
              <a:rPr sz="1800" b="1" spc="-65" dirty="0">
                <a:latin typeface="Arial" panose="020B0604020202020204"/>
                <a:cs typeface="Arial" panose="020B0604020202020204"/>
              </a:rPr>
              <a:t> </a:t>
            </a:r>
            <a:r>
              <a:rPr sz="1800" b="1">
                <a:latin typeface="Arial" panose="020B0604020202020204"/>
                <a:cs typeface="Arial" panose="020B0604020202020204"/>
              </a:rPr>
              <a:t>ΥΨΗΛΩΝ</a:t>
            </a:r>
            <a:r>
              <a:rPr sz="1800" b="1" spc="-25">
                <a:latin typeface="Arial" panose="020B0604020202020204"/>
                <a:cs typeface="Arial" panose="020B0604020202020204"/>
              </a:rPr>
              <a:t> </a:t>
            </a:r>
            <a:r>
              <a:rPr sz="1800" b="1" spc="-20" smtClean="0">
                <a:latin typeface="Arial" panose="020B0604020202020204"/>
                <a:cs typeface="Arial" panose="020B0604020202020204"/>
              </a:rPr>
              <a:t>ΘΕΡΜΟΚΡΑΣΙΑ</a:t>
            </a:r>
            <a:r>
              <a:rPr sz="1800" b="1" smtClean="0">
                <a:latin typeface="Arial" panose="020B0604020202020204"/>
                <a:cs typeface="Arial" panose="020B0604020202020204"/>
              </a:rPr>
              <a:t>ΚΩΝ</a:t>
            </a:r>
            <a:r>
              <a:rPr sz="1800" b="1" spc="-40" smtClean="0">
                <a:latin typeface="Arial" panose="020B0604020202020204"/>
                <a:cs typeface="Arial" panose="020B0604020202020204"/>
              </a:rPr>
              <a:t> </a:t>
            </a:r>
            <a:r>
              <a:rPr sz="1800" b="1" spc="-30" dirty="0">
                <a:latin typeface="Arial" panose="020B0604020202020204"/>
                <a:cs typeface="Arial" panose="020B0604020202020204"/>
              </a:rPr>
              <a:t>ΚΑΤΑΠΟΝΗΣΕΩΝ, </a:t>
            </a:r>
            <a:r>
              <a:rPr sz="1800" b="1" spc="-10" dirty="0">
                <a:latin typeface="Arial" panose="020B0604020202020204"/>
                <a:cs typeface="Arial" panose="020B0604020202020204"/>
              </a:rPr>
              <a:t>ΧΡΗΣΙΜΟΠΟΙΕΙΤΑΙ</a:t>
            </a:r>
            <a:r>
              <a:rPr sz="1800" b="1" spc="-30" dirty="0">
                <a:latin typeface="Arial" panose="020B0604020202020204"/>
                <a:cs typeface="Arial" panose="020B0604020202020204"/>
              </a:rPr>
              <a:t> </a:t>
            </a:r>
            <a:r>
              <a:rPr sz="1800" b="1" dirty="0">
                <a:latin typeface="Arial" panose="020B0604020202020204"/>
                <a:cs typeface="Arial" panose="020B0604020202020204"/>
              </a:rPr>
              <a:t>ΞΕΧΩΡΙΣΤΟ </a:t>
            </a:r>
            <a:r>
              <a:rPr sz="1800" b="1" dirty="0">
                <a:solidFill>
                  <a:srgbClr val="0000CC"/>
                </a:solidFill>
                <a:latin typeface="Arial" panose="020B0604020202020204"/>
                <a:cs typeface="Arial" panose="020B0604020202020204"/>
              </a:rPr>
              <a:t>ΣΥΣΤΗΜΑ</a:t>
            </a:r>
            <a:r>
              <a:rPr sz="1800" b="1" spc="-85" dirty="0">
                <a:solidFill>
                  <a:srgbClr val="0000CC"/>
                </a:solidFill>
                <a:latin typeface="Arial" panose="020B0604020202020204"/>
                <a:cs typeface="Arial" panose="020B0604020202020204"/>
              </a:rPr>
              <a:t> </a:t>
            </a:r>
            <a:r>
              <a:rPr sz="1800" b="1" dirty="0">
                <a:solidFill>
                  <a:srgbClr val="0000CC"/>
                </a:solidFill>
                <a:latin typeface="Arial" panose="020B0604020202020204"/>
                <a:cs typeface="Arial" panose="020B0604020202020204"/>
              </a:rPr>
              <a:t>ΨΥΞΗΣ</a:t>
            </a:r>
            <a:r>
              <a:rPr sz="1800" b="1" spc="-35" dirty="0">
                <a:solidFill>
                  <a:srgbClr val="0000CC"/>
                </a:solidFill>
                <a:latin typeface="Arial" panose="020B0604020202020204"/>
                <a:cs typeface="Arial" panose="020B0604020202020204"/>
              </a:rPr>
              <a:t> </a:t>
            </a:r>
            <a:r>
              <a:rPr sz="1800" b="1" spc="-25" dirty="0">
                <a:solidFill>
                  <a:srgbClr val="0000CC"/>
                </a:solidFill>
                <a:latin typeface="Arial" panose="020B0604020202020204"/>
                <a:cs typeface="Arial" panose="020B0604020202020204"/>
              </a:rPr>
              <a:t>ΜΕ </a:t>
            </a:r>
            <a:r>
              <a:rPr sz="1800" b="1" dirty="0">
                <a:solidFill>
                  <a:srgbClr val="0000CC"/>
                </a:solidFill>
                <a:latin typeface="Arial" panose="020B0604020202020204"/>
                <a:cs typeface="Arial" panose="020B0604020202020204"/>
              </a:rPr>
              <a:t>ΝΕΡΟ,</a:t>
            </a:r>
            <a:r>
              <a:rPr sz="1800" b="1" spc="-100" dirty="0">
                <a:solidFill>
                  <a:srgbClr val="0000CC"/>
                </a:solidFill>
                <a:latin typeface="Arial" panose="020B0604020202020204"/>
                <a:cs typeface="Arial" panose="020B0604020202020204"/>
              </a:rPr>
              <a:t> </a:t>
            </a:r>
            <a:r>
              <a:rPr sz="1800" b="1" dirty="0">
                <a:solidFill>
                  <a:srgbClr val="0000CC"/>
                </a:solidFill>
                <a:latin typeface="Arial" panose="020B0604020202020204"/>
                <a:cs typeface="Arial" panose="020B0604020202020204"/>
              </a:rPr>
              <a:t>ΛΑΔΙ</a:t>
            </a:r>
            <a:r>
              <a:rPr sz="1800" b="1" spc="-20" dirty="0">
                <a:solidFill>
                  <a:srgbClr val="0000CC"/>
                </a:solidFill>
                <a:latin typeface="Arial" panose="020B0604020202020204"/>
                <a:cs typeface="Arial" panose="020B0604020202020204"/>
              </a:rPr>
              <a:t> </a:t>
            </a:r>
            <a:r>
              <a:rPr sz="1800" b="1" dirty="0">
                <a:solidFill>
                  <a:srgbClr val="0000CC"/>
                </a:solidFill>
                <a:latin typeface="Arial" panose="020B0604020202020204"/>
                <a:cs typeface="Arial" panose="020B0604020202020204"/>
              </a:rPr>
              <a:t>Ή</a:t>
            </a:r>
            <a:r>
              <a:rPr sz="1800" b="1" spc="-30" dirty="0">
                <a:solidFill>
                  <a:srgbClr val="0000CC"/>
                </a:solidFill>
                <a:latin typeface="Arial" panose="020B0604020202020204"/>
                <a:cs typeface="Arial" panose="020B0604020202020204"/>
              </a:rPr>
              <a:t> </a:t>
            </a:r>
            <a:r>
              <a:rPr sz="1800" b="1" dirty="0">
                <a:solidFill>
                  <a:srgbClr val="0000CC"/>
                </a:solidFill>
                <a:latin typeface="Arial" panose="020B0604020202020204"/>
                <a:cs typeface="Arial" panose="020B0604020202020204"/>
              </a:rPr>
              <a:t>DIΕSEL</a:t>
            </a:r>
            <a:r>
              <a:rPr sz="1800" b="1" spc="-45" dirty="0">
                <a:solidFill>
                  <a:srgbClr val="0000CC"/>
                </a:solidFill>
                <a:latin typeface="Arial" panose="020B0604020202020204"/>
                <a:cs typeface="Arial" panose="020B0604020202020204"/>
              </a:rPr>
              <a:t> </a:t>
            </a:r>
            <a:r>
              <a:rPr sz="1800" b="1" spc="-20" dirty="0">
                <a:solidFill>
                  <a:srgbClr val="0000CC"/>
                </a:solidFill>
                <a:latin typeface="Arial" panose="020B0604020202020204"/>
                <a:cs typeface="Arial" panose="020B0604020202020204"/>
              </a:rPr>
              <a:t>OIL.</a:t>
            </a:r>
            <a:endParaRPr sz="1800">
              <a:latin typeface="Arial" panose="020B0604020202020204"/>
              <a:cs typeface="Arial" panose="020B0604020202020204"/>
            </a:endParaRPr>
          </a:p>
        </p:txBody>
      </p:sp>
      <p:grpSp>
        <p:nvGrpSpPr>
          <p:cNvPr id="3" name="object 3"/>
          <p:cNvGrpSpPr/>
          <p:nvPr/>
        </p:nvGrpSpPr>
        <p:grpSpPr>
          <a:xfrm>
            <a:off x="495240" y="50740"/>
            <a:ext cx="8251825" cy="818515"/>
            <a:chOff x="495240" y="50740"/>
            <a:chExt cx="8251825" cy="818515"/>
          </a:xfrm>
        </p:grpSpPr>
        <p:sp>
          <p:nvSpPr>
            <p:cNvPr id="4" name="object 4"/>
            <p:cNvSpPr/>
            <p:nvPr/>
          </p:nvSpPr>
          <p:spPr>
            <a:xfrm>
              <a:off x="507999" y="63499"/>
              <a:ext cx="8225790" cy="792480"/>
            </a:xfrm>
            <a:custGeom>
              <a:avLst/>
              <a:gdLst/>
              <a:ahLst/>
              <a:cxnLst/>
              <a:rect l="l" t="t" r="r" b="b"/>
              <a:pathLst>
                <a:path w="8225790" h="792480">
                  <a:moveTo>
                    <a:pt x="8106409" y="0"/>
                  </a:moveTo>
                  <a:lnTo>
                    <a:pt x="118109" y="0"/>
                  </a:lnTo>
                  <a:lnTo>
                    <a:pt x="111759" y="1270"/>
                  </a:lnTo>
                  <a:lnTo>
                    <a:pt x="104140" y="2540"/>
                  </a:lnTo>
                  <a:lnTo>
                    <a:pt x="97790" y="3809"/>
                  </a:lnTo>
                  <a:lnTo>
                    <a:pt x="91440" y="6350"/>
                  </a:lnTo>
                  <a:lnTo>
                    <a:pt x="85090" y="7620"/>
                  </a:lnTo>
                  <a:lnTo>
                    <a:pt x="78740" y="11429"/>
                  </a:lnTo>
                  <a:lnTo>
                    <a:pt x="66040" y="16509"/>
                  </a:lnTo>
                  <a:lnTo>
                    <a:pt x="60959" y="20320"/>
                  </a:lnTo>
                  <a:lnTo>
                    <a:pt x="54609" y="24129"/>
                  </a:lnTo>
                  <a:lnTo>
                    <a:pt x="49529" y="29209"/>
                  </a:lnTo>
                  <a:lnTo>
                    <a:pt x="44450" y="33020"/>
                  </a:lnTo>
                  <a:lnTo>
                    <a:pt x="29209" y="48259"/>
                  </a:lnTo>
                  <a:lnTo>
                    <a:pt x="25400" y="53340"/>
                  </a:lnTo>
                  <a:lnTo>
                    <a:pt x="21590" y="59690"/>
                  </a:lnTo>
                  <a:lnTo>
                    <a:pt x="17779" y="64770"/>
                  </a:lnTo>
                  <a:lnTo>
                    <a:pt x="15240" y="71120"/>
                  </a:lnTo>
                  <a:lnTo>
                    <a:pt x="11429" y="77470"/>
                  </a:lnTo>
                  <a:lnTo>
                    <a:pt x="6350" y="90170"/>
                  </a:lnTo>
                  <a:lnTo>
                    <a:pt x="5079" y="96520"/>
                  </a:lnTo>
                  <a:lnTo>
                    <a:pt x="3809" y="104140"/>
                  </a:lnTo>
                  <a:lnTo>
                    <a:pt x="2540" y="110490"/>
                  </a:lnTo>
                  <a:lnTo>
                    <a:pt x="1270" y="118109"/>
                  </a:lnTo>
                  <a:lnTo>
                    <a:pt x="1270" y="124459"/>
                  </a:lnTo>
                  <a:lnTo>
                    <a:pt x="0" y="130809"/>
                  </a:lnTo>
                  <a:lnTo>
                    <a:pt x="0" y="660400"/>
                  </a:lnTo>
                  <a:lnTo>
                    <a:pt x="1270" y="666750"/>
                  </a:lnTo>
                  <a:lnTo>
                    <a:pt x="1270" y="674370"/>
                  </a:lnTo>
                  <a:lnTo>
                    <a:pt x="3809" y="687070"/>
                  </a:lnTo>
                  <a:lnTo>
                    <a:pt x="5079" y="694689"/>
                  </a:lnTo>
                  <a:lnTo>
                    <a:pt x="6350" y="701039"/>
                  </a:lnTo>
                  <a:lnTo>
                    <a:pt x="11429" y="713739"/>
                  </a:lnTo>
                  <a:lnTo>
                    <a:pt x="15240" y="720089"/>
                  </a:lnTo>
                  <a:lnTo>
                    <a:pt x="17779" y="726439"/>
                  </a:lnTo>
                  <a:lnTo>
                    <a:pt x="21590" y="731520"/>
                  </a:lnTo>
                  <a:lnTo>
                    <a:pt x="25400" y="737870"/>
                  </a:lnTo>
                  <a:lnTo>
                    <a:pt x="29209" y="742950"/>
                  </a:lnTo>
                  <a:lnTo>
                    <a:pt x="44450" y="758189"/>
                  </a:lnTo>
                  <a:lnTo>
                    <a:pt x="54609" y="765810"/>
                  </a:lnTo>
                  <a:lnTo>
                    <a:pt x="60959" y="770889"/>
                  </a:lnTo>
                  <a:lnTo>
                    <a:pt x="66040" y="773429"/>
                  </a:lnTo>
                  <a:lnTo>
                    <a:pt x="72390" y="777239"/>
                  </a:lnTo>
                  <a:lnTo>
                    <a:pt x="97790" y="787400"/>
                  </a:lnTo>
                  <a:lnTo>
                    <a:pt x="104140" y="788670"/>
                  </a:lnTo>
                  <a:lnTo>
                    <a:pt x="111759" y="789939"/>
                  </a:lnTo>
                  <a:lnTo>
                    <a:pt x="118109" y="791210"/>
                  </a:lnTo>
                  <a:lnTo>
                    <a:pt x="132079" y="791210"/>
                  </a:lnTo>
                  <a:lnTo>
                    <a:pt x="132079" y="792479"/>
                  </a:lnTo>
                  <a:lnTo>
                    <a:pt x="8107680" y="791210"/>
                  </a:lnTo>
                  <a:lnTo>
                    <a:pt x="8120380" y="788670"/>
                  </a:lnTo>
                  <a:lnTo>
                    <a:pt x="8128000" y="787400"/>
                  </a:lnTo>
                  <a:lnTo>
                    <a:pt x="8153400" y="777239"/>
                  </a:lnTo>
                  <a:lnTo>
                    <a:pt x="8159750" y="773429"/>
                  </a:lnTo>
                  <a:lnTo>
                    <a:pt x="8164830" y="770889"/>
                  </a:lnTo>
                  <a:lnTo>
                    <a:pt x="8171180" y="765810"/>
                  </a:lnTo>
                  <a:lnTo>
                    <a:pt x="8181340" y="758189"/>
                  </a:lnTo>
                  <a:lnTo>
                    <a:pt x="8191500" y="748029"/>
                  </a:lnTo>
                  <a:lnTo>
                    <a:pt x="8195309" y="742950"/>
                  </a:lnTo>
                  <a:lnTo>
                    <a:pt x="8199120" y="736600"/>
                  </a:lnTo>
                  <a:lnTo>
                    <a:pt x="8204200" y="731520"/>
                  </a:lnTo>
                  <a:lnTo>
                    <a:pt x="8206740" y="725170"/>
                  </a:lnTo>
                  <a:lnTo>
                    <a:pt x="8210550" y="720089"/>
                  </a:lnTo>
                  <a:lnTo>
                    <a:pt x="8218170" y="701039"/>
                  </a:lnTo>
                  <a:lnTo>
                    <a:pt x="8220709" y="693420"/>
                  </a:lnTo>
                  <a:lnTo>
                    <a:pt x="8223250" y="680720"/>
                  </a:lnTo>
                  <a:lnTo>
                    <a:pt x="8224520" y="673100"/>
                  </a:lnTo>
                  <a:lnTo>
                    <a:pt x="8224520" y="659129"/>
                  </a:lnTo>
                  <a:lnTo>
                    <a:pt x="8225790" y="659129"/>
                  </a:lnTo>
                  <a:lnTo>
                    <a:pt x="8224520" y="130809"/>
                  </a:lnTo>
                  <a:lnTo>
                    <a:pt x="8224520" y="118109"/>
                  </a:lnTo>
                  <a:lnTo>
                    <a:pt x="8223250" y="110490"/>
                  </a:lnTo>
                  <a:lnTo>
                    <a:pt x="8221980" y="104140"/>
                  </a:lnTo>
                  <a:lnTo>
                    <a:pt x="8220709" y="96520"/>
                  </a:lnTo>
                  <a:lnTo>
                    <a:pt x="8210550" y="71120"/>
                  </a:lnTo>
                  <a:lnTo>
                    <a:pt x="8206740" y="64770"/>
                  </a:lnTo>
                  <a:lnTo>
                    <a:pt x="8204200" y="59690"/>
                  </a:lnTo>
                  <a:lnTo>
                    <a:pt x="8199120" y="53340"/>
                  </a:lnTo>
                  <a:lnTo>
                    <a:pt x="8191500" y="43179"/>
                  </a:lnTo>
                  <a:lnTo>
                    <a:pt x="8181340" y="33020"/>
                  </a:lnTo>
                  <a:lnTo>
                    <a:pt x="8176259" y="29209"/>
                  </a:lnTo>
                  <a:lnTo>
                    <a:pt x="8169909" y="24129"/>
                  </a:lnTo>
                  <a:lnTo>
                    <a:pt x="8164830" y="20320"/>
                  </a:lnTo>
                  <a:lnTo>
                    <a:pt x="8158480" y="16509"/>
                  </a:lnTo>
                  <a:lnTo>
                    <a:pt x="8153400" y="13970"/>
                  </a:lnTo>
                  <a:lnTo>
                    <a:pt x="8147050" y="11429"/>
                  </a:lnTo>
                  <a:lnTo>
                    <a:pt x="8140700" y="7620"/>
                  </a:lnTo>
                  <a:lnTo>
                    <a:pt x="8134350" y="6350"/>
                  </a:lnTo>
                  <a:lnTo>
                    <a:pt x="8126730" y="3809"/>
                  </a:lnTo>
                  <a:lnTo>
                    <a:pt x="8114030" y="1270"/>
                  </a:lnTo>
                  <a:lnTo>
                    <a:pt x="8106409" y="0"/>
                  </a:lnTo>
                  <a:close/>
                </a:path>
              </a:pathLst>
            </a:custGeom>
            <a:solidFill>
              <a:srgbClr val="009900"/>
            </a:solidFill>
          </p:spPr>
          <p:txBody>
            <a:bodyPr wrap="square" lIns="0" tIns="0" rIns="0" bIns="0" rtlCol="0"/>
            <a:lstStyle/>
            <a:p/>
          </p:txBody>
        </p:sp>
        <p:sp>
          <p:nvSpPr>
            <p:cNvPr id="5" name="object 5"/>
            <p:cNvSpPr/>
            <p:nvPr/>
          </p:nvSpPr>
          <p:spPr>
            <a:xfrm>
              <a:off x="507999" y="63499"/>
              <a:ext cx="8225790" cy="792480"/>
            </a:xfrm>
            <a:custGeom>
              <a:avLst/>
              <a:gdLst/>
              <a:ahLst/>
              <a:cxnLst/>
              <a:rect l="l" t="t" r="r" b="b"/>
              <a:pathLst>
                <a:path w="8225790" h="792480">
                  <a:moveTo>
                    <a:pt x="0" y="130809"/>
                  </a:moveTo>
                  <a:lnTo>
                    <a:pt x="1270" y="124459"/>
                  </a:lnTo>
                  <a:lnTo>
                    <a:pt x="1270" y="118109"/>
                  </a:lnTo>
                  <a:lnTo>
                    <a:pt x="2540" y="110490"/>
                  </a:lnTo>
                  <a:lnTo>
                    <a:pt x="3809" y="104140"/>
                  </a:lnTo>
                  <a:lnTo>
                    <a:pt x="5079" y="96520"/>
                  </a:lnTo>
                  <a:lnTo>
                    <a:pt x="6350" y="90170"/>
                  </a:lnTo>
                  <a:lnTo>
                    <a:pt x="8890" y="83820"/>
                  </a:lnTo>
                  <a:lnTo>
                    <a:pt x="11429" y="77470"/>
                  </a:lnTo>
                  <a:lnTo>
                    <a:pt x="15240" y="71120"/>
                  </a:lnTo>
                  <a:lnTo>
                    <a:pt x="17779" y="64770"/>
                  </a:lnTo>
                  <a:lnTo>
                    <a:pt x="21590" y="59690"/>
                  </a:lnTo>
                  <a:lnTo>
                    <a:pt x="25400" y="53340"/>
                  </a:lnTo>
                  <a:lnTo>
                    <a:pt x="29209" y="48259"/>
                  </a:lnTo>
                  <a:lnTo>
                    <a:pt x="34290" y="43179"/>
                  </a:lnTo>
                  <a:lnTo>
                    <a:pt x="39370" y="38100"/>
                  </a:lnTo>
                  <a:lnTo>
                    <a:pt x="44450" y="33020"/>
                  </a:lnTo>
                  <a:lnTo>
                    <a:pt x="49529" y="29209"/>
                  </a:lnTo>
                  <a:lnTo>
                    <a:pt x="54609" y="24129"/>
                  </a:lnTo>
                  <a:lnTo>
                    <a:pt x="60959" y="20320"/>
                  </a:lnTo>
                  <a:lnTo>
                    <a:pt x="66040" y="16509"/>
                  </a:lnTo>
                  <a:lnTo>
                    <a:pt x="72390" y="13970"/>
                  </a:lnTo>
                  <a:lnTo>
                    <a:pt x="78740" y="11429"/>
                  </a:lnTo>
                  <a:lnTo>
                    <a:pt x="85090" y="7620"/>
                  </a:lnTo>
                  <a:lnTo>
                    <a:pt x="91440" y="6350"/>
                  </a:lnTo>
                  <a:lnTo>
                    <a:pt x="97790" y="3809"/>
                  </a:lnTo>
                  <a:lnTo>
                    <a:pt x="104140" y="2540"/>
                  </a:lnTo>
                  <a:lnTo>
                    <a:pt x="111759" y="1270"/>
                  </a:lnTo>
                  <a:lnTo>
                    <a:pt x="118109" y="0"/>
                  </a:lnTo>
                  <a:lnTo>
                    <a:pt x="8093709" y="0"/>
                  </a:lnTo>
                  <a:lnTo>
                    <a:pt x="8106409" y="0"/>
                  </a:lnTo>
                  <a:lnTo>
                    <a:pt x="8114030" y="1270"/>
                  </a:lnTo>
                  <a:lnTo>
                    <a:pt x="8120380" y="2540"/>
                  </a:lnTo>
                  <a:lnTo>
                    <a:pt x="8126730" y="3809"/>
                  </a:lnTo>
                  <a:lnTo>
                    <a:pt x="8134350" y="6350"/>
                  </a:lnTo>
                  <a:lnTo>
                    <a:pt x="8140700" y="7620"/>
                  </a:lnTo>
                  <a:lnTo>
                    <a:pt x="8147050" y="11429"/>
                  </a:lnTo>
                  <a:lnTo>
                    <a:pt x="8153400" y="13970"/>
                  </a:lnTo>
                  <a:lnTo>
                    <a:pt x="8158480" y="16509"/>
                  </a:lnTo>
                  <a:lnTo>
                    <a:pt x="8164830" y="20320"/>
                  </a:lnTo>
                  <a:lnTo>
                    <a:pt x="8169909" y="24129"/>
                  </a:lnTo>
                  <a:lnTo>
                    <a:pt x="8176259" y="29209"/>
                  </a:lnTo>
                  <a:lnTo>
                    <a:pt x="8181340" y="33020"/>
                  </a:lnTo>
                  <a:lnTo>
                    <a:pt x="8186420" y="38100"/>
                  </a:lnTo>
                  <a:lnTo>
                    <a:pt x="8191500" y="43179"/>
                  </a:lnTo>
                  <a:lnTo>
                    <a:pt x="8195309" y="48259"/>
                  </a:lnTo>
                  <a:lnTo>
                    <a:pt x="8199120" y="53340"/>
                  </a:lnTo>
                  <a:lnTo>
                    <a:pt x="8204200" y="59690"/>
                  </a:lnTo>
                  <a:lnTo>
                    <a:pt x="8206740" y="64770"/>
                  </a:lnTo>
                  <a:lnTo>
                    <a:pt x="8210550" y="71120"/>
                  </a:lnTo>
                  <a:lnTo>
                    <a:pt x="8213090" y="77470"/>
                  </a:lnTo>
                  <a:lnTo>
                    <a:pt x="8215630" y="83820"/>
                  </a:lnTo>
                  <a:lnTo>
                    <a:pt x="8218170" y="90170"/>
                  </a:lnTo>
                  <a:lnTo>
                    <a:pt x="8220709" y="96520"/>
                  </a:lnTo>
                  <a:lnTo>
                    <a:pt x="8221980" y="104140"/>
                  </a:lnTo>
                  <a:lnTo>
                    <a:pt x="8223250" y="110490"/>
                  </a:lnTo>
                  <a:lnTo>
                    <a:pt x="8224520" y="118109"/>
                  </a:lnTo>
                  <a:lnTo>
                    <a:pt x="8224520" y="124459"/>
                  </a:lnTo>
                  <a:lnTo>
                    <a:pt x="8224520" y="130809"/>
                  </a:lnTo>
                  <a:lnTo>
                    <a:pt x="8225790" y="659129"/>
                  </a:lnTo>
                  <a:lnTo>
                    <a:pt x="8224520" y="659129"/>
                  </a:lnTo>
                  <a:lnTo>
                    <a:pt x="8224520" y="666750"/>
                  </a:lnTo>
                  <a:lnTo>
                    <a:pt x="8224520" y="673100"/>
                  </a:lnTo>
                  <a:lnTo>
                    <a:pt x="8223250" y="680720"/>
                  </a:lnTo>
                  <a:lnTo>
                    <a:pt x="8221980" y="687070"/>
                  </a:lnTo>
                  <a:lnTo>
                    <a:pt x="8220709" y="693420"/>
                  </a:lnTo>
                  <a:lnTo>
                    <a:pt x="8218170" y="701039"/>
                  </a:lnTo>
                  <a:lnTo>
                    <a:pt x="8215630" y="707389"/>
                  </a:lnTo>
                  <a:lnTo>
                    <a:pt x="8213090" y="713739"/>
                  </a:lnTo>
                  <a:lnTo>
                    <a:pt x="8210550" y="720089"/>
                  </a:lnTo>
                  <a:lnTo>
                    <a:pt x="8206740" y="725170"/>
                  </a:lnTo>
                  <a:lnTo>
                    <a:pt x="8204200" y="731520"/>
                  </a:lnTo>
                  <a:lnTo>
                    <a:pt x="8199120" y="736600"/>
                  </a:lnTo>
                  <a:lnTo>
                    <a:pt x="8195309" y="742950"/>
                  </a:lnTo>
                  <a:lnTo>
                    <a:pt x="8191500" y="748029"/>
                  </a:lnTo>
                  <a:lnTo>
                    <a:pt x="8186420" y="753110"/>
                  </a:lnTo>
                  <a:lnTo>
                    <a:pt x="8181340" y="758189"/>
                  </a:lnTo>
                  <a:lnTo>
                    <a:pt x="8176259" y="762000"/>
                  </a:lnTo>
                  <a:lnTo>
                    <a:pt x="8171180" y="765810"/>
                  </a:lnTo>
                  <a:lnTo>
                    <a:pt x="8164830" y="770889"/>
                  </a:lnTo>
                  <a:lnTo>
                    <a:pt x="8159750" y="773429"/>
                  </a:lnTo>
                  <a:lnTo>
                    <a:pt x="8153400" y="777239"/>
                  </a:lnTo>
                  <a:lnTo>
                    <a:pt x="8147050" y="779779"/>
                  </a:lnTo>
                  <a:lnTo>
                    <a:pt x="8140700" y="782320"/>
                  </a:lnTo>
                  <a:lnTo>
                    <a:pt x="8134350" y="784860"/>
                  </a:lnTo>
                  <a:lnTo>
                    <a:pt x="8128000" y="787400"/>
                  </a:lnTo>
                  <a:lnTo>
                    <a:pt x="8120380" y="788670"/>
                  </a:lnTo>
                  <a:lnTo>
                    <a:pt x="8114030" y="789939"/>
                  </a:lnTo>
                  <a:lnTo>
                    <a:pt x="8107680" y="791210"/>
                  </a:lnTo>
                  <a:lnTo>
                    <a:pt x="8100059" y="791210"/>
                  </a:lnTo>
                  <a:lnTo>
                    <a:pt x="8093709" y="791210"/>
                  </a:lnTo>
                  <a:lnTo>
                    <a:pt x="132079" y="792479"/>
                  </a:lnTo>
                  <a:lnTo>
                    <a:pt x="132079" y="791210"/>
                  </a:lnTo>
                  <a:lnTo>
                    <a:pt x="125729" y="791210"/>
                  </a:lnTo>
                  <a:lnTo>
                    <a:pt x="118109" y="791210"/>
                  </a:lnTo>
                  <a:lnTo>
                    <a:pt x="111759" y="789939"/>
                  </a:lnTo>
                  <a:lnTo>
                    <a:pt x="104140" y="788670"/>
                  </a:lnTo>
                  <a:lnTo>
                    <a:pt x="97790" y="787400"/>
                  </a:lnTo>
                  <a:lnTo>
                    <a:pt x="91440" y="784860"/>
                  </a:lnTo>
                  <a:lnTo>
                    <a:pt x="85090" y="782320"/>
                  </a:lnTo>
                  <a:lnTo>
                    <a:pt x="78740" y="779779"/>
                  </a:lnTo>
                  <a:lnTo>
                    <a:pt x="72390" y="777239"/>
                  </a:lnTo>
                  <a:lnTo>
                    <a:pt x="66040" y="773429"/>
                  </a:lnTo>
                  <a:lnTo>
                    <a:pt x="60959" y="770889"/>
                  </a:lnTo>
                  <a:lnTo>
                    <a:pt x="54609" y="765810"/>
                  </a:lnTo>
                  <a:lnTo>
                    <a:pt x="49529" y="762000"/>
                  </a:lnTo>
                  <a:lnTo>
                    <a:pt x="44450" y="758189"/>
                  </a:lnTo>
                  <a:lnTo>
                    <a:pt x="39370" y="753110"/>
                  </a:lnTo>
                  <a:lnTo>
                    <a:pt x="34290" y="748029"/>
                  </a:lnTo>
                  <a:lnTo>
                    <a:pt x="29209" y="742950"/>
                  </a:lnTo>
                  <a:lnTo>
                    <a:pt x="25400" y="737870"/>
                  </a:lnTo>
                  <a:lnTo>
                    <a:pt x="21590" y="731520"/>
                  </a:lnTo>
                  <a:lnTo>
                    <a:pt x="17779" y="726439"/>
                  </a:lnTo>
                  <a:lnTo>
                    <a:pt x="15240" y="720089"/>
                  </a:lnTo>
                  <a:lnTo>
                    <a:pt x="11429" y="713739"/>
                  </a:lnTo>
                  <a:lnTo>
                    <a:pt x="8890" y="707389"/>
                  </a:lnTo>
                  <a:lnTo>
                    <a:pt x="6350" y="701039"/>
                  </a:lnTo>
                  <a:lnTo>
                    <a:pt x="5079" y="694689"/>
                  </a:lnTo>
                  <a:lnTo>
                    <a:pt x="3809" y="687070"/>
                  </a:lnTo>
                  <a:lnTo>
                    <a:pt x="2540" y="680720"/>
                  </a:lnTo>
                  <a:lnTo>
                    <a:pt x="1270" y="674370"/>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6" name="object 6"/>
            <p:cNvSpPr/>
            <p:nvPr/>
          </p:nvSpPr>
          <p:spPr>
            <a:xfrm>
              <a:off x="495236" y="5074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1920" rIns="0" bIns="0" rtlCol="0">
            <a:spAutoFit/>
          </a:bodyPr>
          <a:lstStyle/>
          <a:p>
            <a:pPr marL="1657350">
              <a:lnSpc>
                <a:spcPct val="100000"/>
              </a:lnSpc>
              <a:spcBef>
                <a:spcPts val="100"/>
              </a:spcBef>
            </a:pPr>
            <a:r>
              <a:rPr i="1" u="none" dirty="0">
                <a:solidFill>
                  <a:srgbClr val="FFFFFF"/>
                </a:solidFill>
                <a:latin typeface="Calibri" panose="020F0502020204030204"/>
                <a:cs typeface="Calibri" panose="020F0502020204030204"/>
              </a:rPr>
              <a:t>β)</a:t>
            </a:r>
            <a:r>
              <a:rPr i="1" u="none" spc="-6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Λειτουργία</a:t>
            </a:r>
            <a:r>
              <a:rPr i="1" u="none" spc="-4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των</a:t>
            </a:r>
            <a:r>
              <a:rPr i="1" u="none" spc="-4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εγχυτήρων</a:t>
            </a:r>
            <a:r>
              <a:rPr sz="4000" i="1" u="none" spc="-10" dirty="0">
                <a:solidFill>
                  <a:srgbClr val="FFFFFF"/>
                </a:solidFill>
                <a:latin typeface="Calibri" panose="020F0502020204030204"/>
                <a:cs typeface="Calibri" panose="020F0502020204030204"/>
              </a:rPr>
              <a:t>.</a:t>
            </a:r>
            <a:endParaRPr sz="40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6880" y="948690"/>
            <a:ext cx="8199755" cy="5784531"/>
          </a:xfrm>
          <a:prstGeom prst="rect">
            <a:avLst/>
          </a:prstGeom>
        </p:spPr>
        <p:txBody>
          <a:bodyPr vert="horz" wrap="square" lIns="0" tIns="29844" rIns="0" bIns="0" rtlCol="0">
            <a:spAutoFit/>
          </a:bodyPr>
          <a:lstStyle/>
          <a:p>
            <a:pPr marL="12700" marR="35560">
              <a:lnSpc>
                <a:spcPct val="95000"/>
              </a:lnSpc>
              <a:spcBef>
                <a:spcPts val="235"/>
              </a:spcBef>
              <a:buClr>
                <a:srgbClr val="FF0000"/>
              </a:buClr>
              <a:buSzPct val="95000"/>
              <a:buFont typeface="Wingdings" panose="05000000000000000000"/>
              <a:buChar char=""/>
              <a:tabLst>
                <a:tab pos="235585" algn="l"/>
                <a:tab pos="5288915" algn="l"/>
                <a:tab pos="5412105" algn="l"/>
              </a:tabLst>
            </a:pPr>
            <a:r>
              <a:rPr sz="2200" b="1" dirty="0">
                <a:latin typeface="Arial" panose="020B0604020202020204"/>
                <a:cs typeface="Arial" panose="020B0604020202020204"/>
              </a:rPr>
              <a:t>ΣΤΙΣ</a:t>
            </a:r>
            <a:r>
              <a:rPr sz="2200" b="1" spc="-40"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4ΧΡΟΝΕΣ</a:t>
            </a:r>
            <a:r>
              <a:rPr sz="2200" b="1" spc="-2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ΠΕΤΡΕΛΑΙΟΜΗΧΑΝΕΣ</a:t>
            </a:r>
            <a:r>
              <a:rPr sz="2200" b="1"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ΕΚΤΟΣ</a:t>
            </a:r>
            <a:r>
              <a:rPr sz="2200" b="1" spc="-100" dirty="0">
                <a:latin typeface="Arial" panose="020B0604020202020204"/>
                <a:cs typeface="Arial" panose="020B0604020202020204"/>
              </a:rPr>
              <a:t> </a:t>
            </a:r>
            <a:r>
              <a:rPr sz="2200" b="1" dirty="0">
                <a:latin typeface="Arial" panose="020B0604020202020204"/>
                <a:cs typeface="Arial" panose="020B0604020202020204"/>
              </a:rPr>
              <a:t>ΤΟΥ</a:t>
            </a:r>
            <a:r>
              <a:rPr sz="2200" b="1" spc="-85" dirty="0">
                <a:latin typeface="Arial" panose="020B0604020202020204"/>
                <a:cs typeface="Arial" panose="020B0604020202020204"/>
              </a:rPr>
              <a:t> </a:t>
            </a:r>
            <a:r>
              <a:rPr sz="2200" b="1" spc="-10" dirty="0">
                <a:latin typeface="Arial" panose="020B0604020202020204"/>
                <a:cs typeface="Arial" panose="020B0604020202020204"/>
              </a:rPr>
              <a:t>ΚΥΡΙΟΥ ΕΓΧΥΤΗΡΑ</a:t>
            </a:r>
            <a:r>
              <a:rPr sz="2200" b="1" spc="-130" dirty="0">
                <a:latin typeface="Arial" panose="020B0604020202020204"/>
                <a:cs typeface="Arial" panose="020B0604020202020204"/>
              </a:rPr>
              <a:t> </a:t>
            </a:r>
            <a:r>
              <a:rPr sz="2200" b="1" spc="-10" dirty="0">
                <a:latin typeface="Arial" panose="020B0604020202020204"/>
                <a:cs typeface="Arial" panose="020B0604020202020204"/>
              </a:rPr>
              <a:t>(ΚΕΝΤΡΙΚΟΥ)</a:t>
            </a:r>
            <a:r>
              <a:rPr sz="2200" b="1" spc="-114" dirty="0">
                <a:latin typeface="Arial" panose="020B0604020202020204"/>
                <a:cs typeface="Arial" panose="020B0604020202020204"/>
              </a:rPr>
              <a:t> </a:t>
            </a:r>
            <a:r>
              <a:rPr sz="2200" b="1" spc="-10" dirty="0">
                <a:latin typeface="Arial" panose="020B0604020202020204"/>
                <a:cs typeface="Arial" panose="020B0604020202020204"/>
              </a:rPr>
              <a:t>ΣΥΝΑΝΤΑΤΑΙ</a:t>
            </a:r>
            <a:r>
              <a:rPr sz="2200" b="1" dirty="0">
                <a:latin typeface="Arial" panose="020B0604020202020204"/>
                <a:cs typeface="Arial" panose="020B0604020202020204"/>
              </a:rPr>
              <a:t>	ΚΑΙ</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20" dirty="0">
                <a:latin typeface="Arial" panose="020B0604020202020204"/>
                <a:cs typeface="Arial" panose="020B0604020202020204"/>
              </a:rPr>
              <a:t> </a:t>
            </a:r>
            <a:r>
              <a:rPr sz="2200" b="1">
                <a:latin typeface="Arial" panose="020B0604020202020204"/>
                <a:cs typeface="Arial" panose="020B0604020202020204"/>
              </a:rPr>
              <a:t>ΧΡΗΣΗ</a:t>
            </a:r>
            <a:r>
              <a:rPr sz="2200" b="1" spc="-105">
                <a:latin typeface="Arial" panose="020B0604020202020204"/>
                <a:cs typeface="Arial" panose="020B0604020202020204"/>
              </a:rPr>
              <a:t> </a:t>
            </a:r>
            <a:endParaRPr lang="el-GR" sz="2200" b="1" spc="-105" dirty="0" smtClean="0">
              <a:latin typeface="Arial" panose="020B0604020202020204"/>
              <a:cs typeface="Arial" panose="020B0604020202020204"/>
            </a:endParaRPr>
          </a:p>
          <a:p>
            <a:pPr marL="12700" marR="35560">
              <a:lnSpc>
                <a:spcPct val="95000"/>
              </a:lnSpc>
              <a:spcBef>
                <a:spcPts val="235"/>
              </a:spcBef>
              <a:buClr>
                <a:srgbClr val="FF0000"/>
              </a:buClr>
              <a:buSzPct val="95000"/>
              <a:tabLst>
                <a:tab pos="235585" algn="l"/>
                <a:tab pos="5288915" algn="l"/>
                <a:tab pos="5412105" algn="l"/>
              </a:tabLst>
            </a:pPr>
            <a:r>
              <a:rPr sz="2200" b="1" spc="-10" smtClean="0">
                <a:latin typeface="Arial" panose="020B0604020202020204"/>
                <a:cs typeface="Arial" panose="020B0604020202020204"/>
              </a:rPr>
              <a:t>ΔΕΥΤΕΡΕΥΟΝΤΟΣ</a:t>
            </a:r>
            <a:r>
              <a:rPr sz="2200" b="1" spc="-60" smtClean="0">
                <a:latin typeface="Arial" panose="020B0604020202020204"/>
                <a:cs typeface="Arial" panose="020B0604020202020204"/>
              </a:rPr>
              <a:t> </a:t>
            </a:r>
            <a:r>
              <a:rPr sz="2200" b="1" i="1" spc="-30" dirty="0">
                <a:solidFill>
                  <a:srgbClr val="0000CC"/>
                </a:solidFill>
                <a:latin typeface="Arial" panose="020B0604020202020204"/>
                <a:cs typeface="Arial" panose="020B0604020202020204"/>
                <a:hlinkClick r:id="rId1" tooltip="" action="ppaction://hlinksldjump"/>
              </a:rPr>
              <a:t>ΠΙΛΟΤΙΚΟΥ</a:t>
            </a:r>
            <a:r>
              <a:rPr sz="2200" b="1" i="1" spc="-50" dirty="0">
                <a:solidFill>
                  <a:srgbClr val="0000CC"/>
                </a:solidFill>
                <a:latin typeface="Arial" panose="020B0604020202020204"/>
                <a:cs typeface="Arial" panose="020B0604020202020204"/>
                <a:hlinkClick r:id="rId1" tooltip="" action="ppaction://hlinksldjump"/>
              </a:rPr>
              <a:t> </a:t>
            </a:r>
            <a:r>
              <a:rPr sz="2200" b="1" i="1" spc="-25" dirty="0">
                <a:solidFill>
                  <a:srgbClr val="0000CC"/>
                </a:solidFill>
                <a:latin typeface="Arial" panose="020B0604020202020204"/>
                <a:cs typeface="Arial" panose="020B0604020202020204"/>
                <a:hlinkClick r:id="rId1" tooltip="" action="ppaction://hlinksldjump"/>
              </a:rPr>
              <a:t>ΕΓΧΥΤΗΡΑ</a:t>
            </a:r>
            <a:r>
              <a:rPr sz="2200" b="1" i="1" spc="-114" dirty="0">
                <a:solidFill>
                  <a:srgbClr val="0000CC"/>
                </a:solidFill>
                <a:latin typeface="Arial" panose="020B0604020202020204"/>
                <a:cs typeface="Arial" panose="020B0604020202020204"/>
              </a:rPr>
              <a:t> </a:t>
            </a:r>
            <a:r>
              <a:rPr sz="2200" b="1" i="1" dirty="0">
                <a:latin typeface="Arial" panose="020B0604020202020204"/>
                <a:cs typeface="Arial" panose="020B0604020202020204"/>
              </a:rPr>
              <a:t>,</a:t>
            </a:r>
            <a:r>
              <a:rPr sz="2200" b="1" i="1" spc="-45" dirty="0">
                <a:latin typeface="Arial" panose="020B0604020202020204"/>
                <a:cs typeface="Arial" panose="020B0604020202020204"/>
              </a:rPr>
              <a:t> </a:t>
            </a:r>
            <a:r>
              <a:rPr sz="2200" b="1" spc="-10" dirty="0">
                <a:latin typeface="Arial" panose="020B0604020202020204"/>
                <a:cs typeface="Arial" panose="020B0604020202020204"/>
              </a:rPr>
              <a:t>ΤΟΠΟΘΕΤΗΜΕΝΟΥ</a:t>
            </a:r>
            <a:r>
              <a:rPr sz="2200" b="1" spc="-50" dirty="0">
                <a:latin typeface="Arial" panose="020B0604020202020204"/>
                <a:cs typeface="Arial" panose="020B0604020202020204"/>
              </a:rPr>
              <a:t> </a:t>
            </a:r>
            <a:r>
              <a:rPr sz="2200" b="1" spc="-25" dirty="0">
                <a:latin typeface="Arial" panose="020B0604020202020204"/>
                <a:cs typeface="Arial" panose="020B0604020202020204"/>
              </a:rPr>
              <a:t>ΣΤΑ </a:t>
            </a:r>
            <a:r>
              <a:rPr sz="2200" b="1" dirty="0">
                <a:latin typeface="Arial" panose="020B0604020202020204"/>
                <a:cs typeface="Arial" panose="020B0604020202020204"/>
              </a:rPr>
              <a:t>ΠΛΑΓΙΑ</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spc="-10" dirty="0">
                <a:latin typeface="Arial" panose="020B0604020202020204"/>
                <a:cs typeface="Arial" panose="020B0604020202020204"/>
              </a:rPr>
              <a:t>ΠΩΜΑΤΟΣ.</a:t>
            </a:r>
            <a:endParaRPr sz="2200">
              <a:latin typeface="Arial" panose="020B0604020202020204"/>
              <a:cs typeface="Arial" panose="020B0604020202020204"/>
            </a:endParaRPr>
          </a:p>
          <a:p>
            <a:pPr marL="12700" marR="5080">
              <a:lnSpc>
                <a:spcPts val="2510"/>
              </a:lnSpc>
              <a:spcBef>
                <a:spcPts val="2130"/>
              </a:spcBef>
              <a:buClr>
                <a:srgbClr val="FF0000"/>
              </a:buClr>
              <a:buSzPct val="95000"/>
              <a:buFont typeface="Wingdings" panose="05000000000000000000"/>
              <a:buChar char=""/>
              <a:tabLst>
                <a:tab pos="235585" algn="l"/>
              </a:tabLst>
            </a:pPr>
            <a:r>
              <a:rPr sz="2200" b="1" dirty="0">
                <a:latin typeface="Arial" panose="020B0604020202020204"/>
                <a:cs typeface="Arial" panose="020B0604020202020204"/>
              </a:rPr>
              <a:t>Ο</a:t>
            </a:r>
            <a:r>
              <a:rPr sz="2200" b="1" spc="-85" dirty="0">
                <a:latin typeface="Arial" panose="020B0604020202020204"/>
                <a:cs typeface="Arial" panose="020B0604020202020204"/>
              </a:rPr>
              <a:t> </a:t>
            </a:r>
            <a:r>
              <a:rPr sz="2200" b="1" spc="-10" dirty="0">
                <a:latin typeface="Arial" panose="020B0604020202020204"/>
                <a:cs typeface="Arial" panose="020B0604020202020204"/>
              </a:rPr>
              <a:t>ΠΙΛΟΤΙΚΟΣ</a:t>
            </a:r>
            <a:r>
              <a:rPr sz="2200" b="1" spc="-70" dirty="0">
                <a:latin typeface="Arial" panose="020B0604020202020204"/>
                <a:cs typeface="Arial" panose="020B0604020202020204"/>
              </a:rPr>
              <a:t> </a:t>
            </a:r>
            <a:r>
              <a:rPr sz="2200" b="1" spc="-10" dirty="0">
                <a:latin typeface="Arial" panose="020B0604020202020204"/>
                <a:cs typeface="Arial" panose="020B0604020202020204"/>
              </a:rPr>
              <a:t>ΕΓΧΥΤΗΡΑΣ</a:t>
            </a:r>
            <a:r>
              <a:rPr sz="2200" b="1" spc="-75" dirty="0">
                <a:latin typeface="Arial" panose="020B0604020202020204"/>
                <a:cs typeface="Arial" panose="020B0604020202020204"/>
              </a:rPr>
              <a:t> </a:t>
            </a:r>
            <a:r>
              <a:rPr sz="2200" b="1" spc="-10" dirty="0">
                <a:latin typeface="Arial" panose="020B0604020202020204"/>
                <a:cs typeface="Arial" panose="020B0604020202020204"/>
              </a:rPr>
              <a:t>ΠΡΟΗΓΕΙΤΑΙ</a:t>
            </a:r>
            <a:r>
              <a:rPr sz="2200" b="1" spc="-65" dirty="0">
                <a:latin typeface="Arial" panose="020B0604020202020204"/>
                <a:cs typeface="Arial" panose="020B0604020202020204"/>
              </a:rPr>
              <a:t> </a:t>
            </a:r>
            <a:r>
              <a:rPr sz="2200" b="1" dirty="0">
                <a:latin typeface="Arial" panose="020B0604020202020204"/>
                <a:cs typeface="Arial" panose="020B0604020202020204"/>
              </a:rPr>
              <a:t>ΚΑΙ</a:t>
            </a:r>
            <a:r>
              <a:rPr sz="2200" b="1" spc="-70" dirty="0">
                <a:latin typeface="Arial" panose="020B0604020202020204"/>
                <a:cs typeface="Arial" panose="020B0604020202020204"/>
              </a:rPr>
              <a:t> </a:t>
            </a:r>
            <a:r>
              <a:rPr sz="2200" b="1" dirty="0">
                <a:latin typeface="Arial" panose="020B0604020202020204"/>
                <a:cs typeface="Arial" panose="020B0604020202020204"/>
              </a:rPr>
              <a:t>ΕΓΧΥΕΙ</a:t>
            </a:r>
            <a:r>
              <a:rPr sz="2200" b="1" spc="-70" dirty="0">
                <a:latin typeface="Arial" panose="020B0604020202020204"/>
                <a:cs typeface="Arial" panose="020B0604020202020204"/>
              </a:rPr>
              <a:t> </a:t>
            </a:r>
            <a:r>
              <a:rPr sz="2200" b="1" spc="-10" dirty="0">
                <a:latin typeface="Arial" panose="020B0604020202020204"/>
                <a:cs typeface="Arial" panose="020B0604020202020204"/>
              </a:rPr>
              <a:t>ΜΙΚΡΗ </a:t>
            </a:r>
            <a:r>
              <a:rPr sz="2200" b="1" spc="-20" dirty="0">
                <a:latin typeface="Arial" panose="020B0604020202020204"/>
                <a:cs typeface="Arial" panose="020B0604020202020204"/>
              </a:rPr>
              <a:t>ΠΟΣΟΤΗΤΑ</a:t>
            </a:r>
            <a:r>
              <a:rPr sz="2200" b="1" spc="-55" dirty="0">
                <a:latin typeface="Arial" panose="020B0604020202020204"/>
                <a:cs typeface="Arial" panose="020B0604020202020204"/>
              </a:rPr>
              <a:t> ΚΑΥΣΙΜΟΥ,</a:t>
            </a:r>
            <a:r>
              <a:rPr sz="2200" b="1" spc="-35" dirty="0">
                <a:latin typeface="Arial" panose="020B0604020202020204"/>
                <a:cs typeface="Arial" panose="020B0604020202020204"/>
              </a:rPr>
              <a:t> </a:t>
            </a:r>
            <a:r>
              <a:rPr sz="2200" b="1" dirty="0">
                <a:latin typeface="Arial" panose="020B0604020202020204"/>
                <a:cs typeface="Arial" panose="020B0604020202020204"/>
              </a:rPr>
              <a:t>ΓΙΑ</a:t>
            </a:r>
            <a:r>
              <a:rPr sz="2200" b="1" spc="-35" dirty="0">
                <a:latin typeface="Arial" panose="020B0604020202020204"/>
                <a:cs typeface="Arial" panose="020B0604020202020204"/>
              </a:rPr>
              <a:t> </a:t>
            </a:r>
            <a:r>
              <a:rPr sz="2200" b="1">
                <a:latin typeface="Arial" panose="020B0604020202020204"/>
                <a:cs typeface="Arial" panose="020B0604020202020204"/>
              </a:rPr>
              <a:t>ΠΡΟΩΡΗ</a:t>
            </a:r>
            <a:r>
              <a:rPr sz="2200" b="1" spc="-120">
                <a:latin typeface="Arial" panose="020B0604020202020204"/>
                <a:cs typeface="Arial" panose="020B0604020202020204"/>
              </a:rPr>
              <a:t> </a:t>
            </a:r>
            <a:r>
              <a:rPr sz="2200" b="1" smtClean="0">
                <a:latin typeface="Arial" panose="020B0604020202020204"/>
                <a:cs typeface="Arial" panose="020B0604020202020204"/>
              </a:rPr>
              <a:t>ΑΝ</a:t>
            </a:r>
            <a:r>
              <a:rPr lang="el-GR" sz="2200" b="1" dirty="0" smtClean="0">
                <a:latin typeface="Arial" panose="020B0604020202020204"/>
                <a:cs typeface="Arial" panose="020B0604020202020204"/>
              </a:rPr>
              <a:t>Α</a:t>
            </a:r>
            <a:r>
              <a:rPr sz="2200" b="1" smtClean="0">
                <a:latin typeface="Arial" panose="020B0604020202020204"/>
                <a:cs typeface="Arial" panose="020B0604020202020204"/>
              </a:rPr>
              <a:t>ΦΛΕΞH</a:t>
            </a:r>
            <a:r>
              <a:rPr sz="2200" b="1" dirty="0">
                <a:latin typeface="Arial" panose="020B0604020202020204"/>
                <a:cs typeface="Arial" panose="020B0604020202020204"/>
              </a:rPr>
              <a:t>,</a:t>
            </a:r>
            <a:r>
              <a:rPr sz="2200" b="1" spc="-35" dirty="0">
                <a:latin typeface="Arial" panose="020B0604020202020204"/>
                <a:cs typeface="Arial" panose="020B0604020202020204"/>
              </a:rPr>
              <a:t> </a:t>
            </a:r>
            <a:r>
              <a:rPr sz="2200" b="1" dirty="0">
                <a:latin typeface="Arial" panose="020B0604020202020204"/>
                <a:cs typeface="Arial" panose="020B0604020202020204"/>
              </a:rPr>
              <a:t>ΓΙΑ</a:t>
            </a:r>
            <a:r>
              <a:rPr sz="2200" b="1" spc="-45" dirty="0">
                <a:latin typeface="Arial" panose="020B0604020202020204"/>
                <a:cs typeface="Arial" panose="020B0604020202020204"/>
              </a:rPr>
              <a:t> </a:t>
            </a:r>
            <a:r>
              <a:rPr sz="2200" b="1">
                <a:latin typeface="Arial" panose="020B0604020202020204"/>
                <a:cs typeface="Arial" panose="020B0604020202020204"/>
              </a:rPr>
              <a:t>ΝΑ</a:t>
            </a:r>
            <a:r>
              <a:rPr sz="2200" b="1" spc="-30">
                <a:latin typeface="Arial" panose="020B0604020202020204"/>
                <a:cs typeface="Arial" panose="020B0604020202020204"/>
              </a:rPr>
              <a:t> </a:t>
            </a:r>
            <a:r>
              <a:rPr sz="2200" b="1" spc="-20" smtClean="0">
                <a:latin typeface="Arial" panose="020B0604020202020204"/>
                <a:cs typeface="Arial" panose="020B0604020202020204"/>
              </a:rPr>
              <a:t>ΒΕΛ</a:t>
            </a:r>
            <a:r>
              <a:rPr sz="2200" b="1" smtClean="0">
                <a:latin typeface="Arial" panose="020B0604020202020204"/>
                <a:cs typeface="Arial" panose="020B0604020202020204"/>
              </a:rPr>
              <a:t>ΤΙΩΝΕΙ</a:t>
            </a:r>
            <a:r>
              <a:rPr sz="2200" b="1" spc="-55" smtClean="0">
                <a:latin typeface="Arial" panose="020B0604020202020204"/>
                <a:cs typeface="Arial" panose="020B0604020202020204"/>
              </a:rPr>
              <a:t> </a:t>
            </a:r>
            <a:r>
              <a:rPr sz="2200" b="1" dirty="0">
                <a:latin typeface="Arial" panose="020B0604020202020204"/>
                <a:cs typeface="Arial" panose="020B0604020202020204"/>
              </a:rPr>
              <a:t>ΤΗΝ</a:t>
            </a:r>
            <a:r>
              <a:rPr sz="2200" b="1" spc="-50" dirty="0">
                <a:latin typeface="Arial" panose="020B0604020202020204"/>
                <a:cs typeface="Arial" panose="020B0604020202020204"/>
              </a:rPr>
              <a:t> </a:t>
            </a:r>
            <a:r>
              <a:rPr sz="2200" b="1" spc="-20" dirty="0">
                <a:latin typeface="Arial" panose="020B0604020202020204"/>
                <a:cs typeface="Arial" panose="020B0604020202020204"/>
              </a:rPr>
              <a:t>ΕΞΑΤΜΙΣΗ</a:t>
            </a:r>
            <a:r>
              <a:rPr sz="2200" b="1" spc="-45"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ΚΥΡΙΑΣ</a:t>
            </a:r>
            <a:r>
              <a:rPr sz="2200" b="1" spc="-45" dirty="0">
                <a:latin typeface="Arial" panose="020B0604020202020204"/>
                <a:cs typeface="Arial" panose="020B0604020202020204"/>
              </a:rPr>
              <a:t> </a:t>
            </a:r>
            <a:r>
              <a:rPr sz="2200" b="1" dirty="0">
                <a:latin typeface="Arial" panose="020B0604020202020204"/>
                <a:cs typeface="Arial" panose="020B0604020202020204"/>
              </a:rPr>
              <a:t>ΜΑΖΑΣ</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spc="-10" dirty="0">
                <a:latin typeface="Arial" panose="020B0604020202020204"/>
                <a:cs typeface="Arial" panose="020B0604020202020204"/>
              </a:rPr>
              <a:t>ΚΑΥΣΙΜΟΥ </a:t>
            </a:r>
            <a:r>
              <a:rPr sz="2200" b="1" dirty="0">
                <a:latin typeface="Arial" panose="020B0604020202020204"/>
                <a:cs typeface="Arial" panose="020B0604020202020204"/>
              </a:rPr>
              <a:t>ΠΟΥ</a:t>
            </a:r>
            <a:r>
              <a:rPr sz="2200" b="1" spc="-80" dirty="0">
                <a:latin typeface="Arial" panose="020B0604020202020204"/>
                <a:cs typeface="Arial" panose="020B0604020202020204"/>
              </a:rPr>
              <a:t> </a:t>
            </a:r>
            <a:r>
              <a:rPr sz="2200" b="1" spc="-25" dirty="0">
                <a:latin typeface="Arial" panose="020B0604020202020204"/>
                <a:cs typeface="Arial" panose="020B0604020202020204"/>
              </a:rPr>
              <a:t>ΕΓΧΥΕΤΑΙ</a:t>
            </a:r>
            <a:r>
              <a:rPr sz="2200" b="1" spc="-130" dirty="0">
                <a:latin typeface="Arial" panose="020B0604020202020204"/>
                <a:cs typeface="Arial" panose="020B0604020202020204"/>
              </a:rPr>
              <a:t> </a:t>
            </a:r>
            <a:r>
              <a:rPr sz="2200" b="1" dirty="0">
                <a:latin typeface="Arial" panose="020B0604020202020204"/>
                <a:cs typeface="Arial" panose="020B0604020202020204"/>
              </a:rPr>
              <a:t>ΑΠΟ</a:t>
            </a:r>
            <a:r>
              <a:rPr sz="2200" b="1" spc="-60" dirty="0">
                <a:latin typeface="Arial" panose="020B0604020202020204"/>
                <a:cs typeface="Arial" panose="020B0604020202020204"/>
              </a:rPr>
              <a:t> </a:t>
            </a:r>
            <a:r>
              <a:rPr sz="2200" b="1" dirty="0">
                <a:latin typeface="Arial" panose="020B0604020202020204"/>
                <a:cs typeface="Arial" panose="020B0604020202020204"/>
              </a:rPr>
              <a:t>ΤΟΝ</a:t>
            </a:r>
            <a:r>
              <a:rPr sz="2200" b="1" spc="-75" dirty="0">
                <a:latin typeface="Arial" panose="020B0604020202020204"/>
                <a:cs typeface="Arial" panose="020B0604020202020204"/>
              </a:rPr>
              <a:t> </a:t>
            </a:r>
            <a:r>
              <a:rPr sz="2200" b="1" dirty="0">
                <a:latin typeface="Arial" panose="020B0604020202020204"/>
                <a:cs typeface="Arial" panose="020B0604020202020204"/>
              </a:rPr>
              <a:t>ΚΕΝΤΡΙΚΟ</a:t>
            </a:r>
            <a:r>
              <a:rPr sz="2200" b="1" spc="-70" dirty="0">
                <a:latin typeface="Arial" panose="020B0604020202020204"/>
                <a:cs typeface="Arial" panose="020B0604020202020204"/>
              </a:rPr>
              <a:t> </a:t>
            </a:r>
            <a:r>
              <a:rPr sz="2200" b="1" spc="-10" dirty="0">
                <a:latin typeface="Arial" panose="020B0604020202020204"/>
                <a:cs typeface="Arial" panose="020B0604020202020204"/>
              </a:rPr>
              <a:t>ΕΓΧΥΤΗΡΑ.</a:t>
            </a:r>
            <a:endParaRPr sz="22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1950">
              <a:latin typeface="Arial" panose="020B0604020202020204"/>
              <a:cs typeface="Arial" panose="020B0604020202020204"/>
            </a:endParaRPr>
          </a:p>
          <a:p>
            <a:pPr marL="233680">
              <a:lnSpc>
                <a:spcPts val="2575"/>
              </a:lnSpc>
            </a:pPr>
            <a:r>
              <a:rPr sz="2200" b="1" i="1" dirty="0">
                <a:latin typeface="Arial" panose="020B0604020202020204"/>
                <a:cs typeface="Arial" panose="020B0604020202020204"/>
              </a:rPr>
              <a:t>ΜΕ</a:t>
            </a:r>
            <a:r>
              <a:rPr sz="2200" b="1" i="1" spc="-145" dirty="0">
                <a:latin typeface="Arial" panose="020B0604020202020204"/>
                <a:cs typeface="Arial" panose="020B0604020202020204"/>
              </a:rPr>
              <a:t> </a:t>
            </a:r>
            <a:r>
              <a:rPr sz="2200" b="1" i="1" spc="-60" dirty="0">
                <a:latin typeface="Arial" panose="020B0604020202020204"/>
                <a:cs typeface="Arial" panose="020B0604020202020204"/>
              </a:rPr>
              <a:t>ΑΥΤΟ</a:t>
            </a:r>
            <a:r>
              <a:rPr sz="2200" b="1" i="1" spc="-65" dirty="0">
                <a:latin typeface="Arial" panose="020B0604020202020204"/>
                <a:cs typeface="Arial" panose="020B0604020202020204"/>
              </a:rPr>
              <a:t> </a:t>
            </a:r>
            <a:r>
              <a:rPr sz="2200" b="1" i="1" dirty="0">
                <a:latin typeface="Arial" panose="020B0604020202020204"/>
                <a:cs typeface="Arial" panose="020B0604020202020204"/>
              </a:rPr>
              <a:t>ΤΟΝ</a:t>
            </a:r>
            <a:r>
              <a:rPr sz="2200" b="1" i="1" spc="-60" dirty="0">
                <a:latin typeface="Arial" panose="020B0604020202020204"/>
                <a:cs typeface="Arial" panose="020B0604020202020204"/>
              </a:rPr>
              <a:t> </a:t>
            </a:r>
            <a:r>
              <a:rPr sz="2200" b="1" i="1" spc="-10" dirty="0">
                <a:latin typeface="Arial" panose="020B0604020202020204"/>
                <a:cs typeface="Arial" panose="020B0604020202020204"/>
              </a:rPr>
              <a:t>ΤΡΟΠΟ:</a:t>
            </a:r>
            <a:endParaRPr sz="2200">
              <a:latin typeface="Arial" panose="020B0604020202020204"/>
              <a:cs typeface="Arial" panose="020B0604020202020204"/>
            </a:endParaRPr>
          </a:p>
          <a:p>
            <a:pPr marL="234950" indent="-222885">
              <a:lnSpc>
                <a:spcPts val="2510"/>
              </a:lnSpc>
              <a:buClr>
                <a:srgbClr val="FF0000"/>
              </a:buClr>
              <a:buSzPct val="95000"/>
              <a:buFont typeface="Wingdings" panose="05000000000000000000"/>
              <a:buChar char=""/>
              <a:tabLst>
                <a:tab pos="235585" algn="l"/>
              </a:tabLst>
            </a:pPr>
            <a:r>
              <a:rPr sz="2200" b="1" dirty="0">
                <a:latin typeface="Arial" panose="020B0604020202020204"/>
                <a:cs typeface="Arial" panose="020B0604020202020204"/>
              </a:rPr>
              <a:t>ΜΕΙΩΝΕΙ</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40" dirty="0">
                <a:latin typeface="Arial" panose="020B0604020202020204"/>
                <a:cs typeface="Arial" panose="020B0604020202020204"/>
              </a:rPr>
              <a:t> </a:t>
            </a:r>
            <a:r>
              <a:rPr sz="2200" b="1" spc="-10" dirty="0">
                <a:latin typeface="Arial" panose="020B0604020202020204"/>
                <a:cs typeface="Arial" panose="020B0604020202020204"/>
              </a:rPr>
              <a:t>ΚΑΘΥΣΤΕΡΗΣΗ</a:t>
            </a:r>
            <a:r>
              <a:rPr sz="2200" b="1" spc="-40" dirty="0">
                <a:latin typeface="Arial" panose="020B0604020202020204"/>
                <a:cs typeface="Arial" panose="020B0604020202020204"/>
              </a:rPr>
              <a:t> </a:t>
            </a:r>
            <a:r>
              <a:rPr sz="2200" b="1">
                <a:latin typeface="Arial" panose="020B0604020202020204"/>
                <a:cs typeface="Arial" panose="020B0604020202020204"/>
              </a:rPr>
              <a:t>ΤΗΣ</a:t>
            </a:r>
            <a:r>
              <a:rPr sz="2200" b="1" spc="-35">
                <a:latin typeface="Arial" panose="020B0604020202020204"/>
                <a:cs typeface="Arial" panose="020B0604020202020204"/>
              </a:rPr>
              <a:t> </a:t>
            </a:r>
            <a:r>
              <a:rPr sz="2200" b="1" spc="-10" smtClean="0">
                <a:latin typeface="Arial" panose="020B0604020202020204"/>
                <a:cs typeface="Arial" panose="020B0604020202020204"/>
              </a:rPr>
              <a:t>ΕΝΑΥΣ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marR="394335">
              <a:lnSpc>
                <a:spcPts val="2510"/>
              </a:lnSpc>
              <a:spcBef>
                <a:spcPts val="130"/>
              </a:spcBef>
              <a:buClr>
                <a:srgbClr val="FF0000"/>
              </a:buClr>
              <a:buSzPct val="95000"/>
              <a:buFont typeface="Wingdings" panose="05000000000000000000"/>
              <a:buChar char=""/>
              <a:tabLst>
                <a:tab pos="235585" algn="l"/>
              </a:tabLst>
            </a:pPr>
            <a:r>
              <a:rPr sz="2200" b="1" dirty="0">
                <a:latin typeface="Arial" panose="020B0604020202020204"/>
                <a:cs typeface="Arial" panose="020B0604020202020204"/>
              </a:rPr>
              <a:t>ΕΠΙΤΡΕΠΕΙ</a:t>
            </a:r>
            <a:r>
              <a:rPr sz="2200" b="1" spc="-50"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dirty="0">
                <a:latin typeface="Arial" panose="020B0604020202020204"/>
                <a:cs typeface="Arial" panose="020B0604020202020204"/>
              </a:rPr>
              <a:t>ΕΓΧΥΣΗ</a:t>
            </a:r>
            <a:r>
              <a:rPr sz="2200" b="1" spc="-45" dirty="0">
                <a:latin typeface="Arial" panose="020B0604020202020204"/>
                <a:cs typeface="Arial" panose="020B0604020202020204"/>
              </a:rPr>
              <a:t> </a:t>
            </a:r>
            <a:r>
              <a:rPr sz="2200" b="1" spc="-20" dirty="0">
                <a:latin typeface="Arial" panose="020B0604020202020204"/>
                <a:cs typeface="Arial" panose="020B0604020202020204"/>
              </a:rPr>
              <a:t>ΚΑΥΣΙΜΩΝ</a:t>
            </a:r>
            <a:r>
              <a:rPr sz="2200" b="1" spc="-55" dirty="0">
                <a:latin typeface="Arial" panose="020B0604020202020204"/>
                <a:cs typeface="Arial" panose="020B0604020202020204"/>
              </a:rPr>
              <a:t> </a:t>
            </a:r>
            <a:r>
              <a:rPr sz="2200" b="1" dirty="0">
                <a:latin typeface="Arial" panose="020B0604020202020204"/>
                <a:cs typeface="Arial" panose="020B0604020202020204"/>
              </a:rPr>
              <a:t>ΚΑΚΗΣ</a:t>
            </a:r>
            <a:r>
              <a:rPr sz="2200" b="1" spc="-45" dirty="0">
                <a:latin typeface="Arial" panose="020B0604020202020204"/>
                <a:cs typeface="Arial" panose="020B0604020202020204"/>
              </a:rPr>
              <a:t> </a:t>
            </a:r>
            <a:r>
              <a:rPr sz="2200" b="1" spc="-25">
                <a:latin typeface="Arial" panose="020B0604020202020204"/>
                <a:cs typeface="Arial" panose="020B0604020202020204"/>
              </a:rPr>
              <a:t>ΠΟΙΟΤΗΤΑΣ </a:t>
            </a:r>
            <a:r>
              <a:rPr lang="el-GR" sz="2200" b="1" spc="-25" dirty="0" smtClean="0">
                <a:latin typeface="Arial" panose="020B0604020202020204"/>
                <a:cs typeface="Arial" panose="020B0604020202020204"/>
              </a:rPr>
              <a:t>(ΜΕΓΑΛΟΥ ΕΙΔ. ΒΑΡΟΥΣ) </a:t>
            </a:r>
            <a:r>
              <a:rPr sz="2200" b="1" spc="-10" smtClean="0">
                <a:latin typeface="Arial" panose="020B0604020202020204"/>
                <a:cs typeface="Arial" panose="020B0604020202020204"/>
              </a:rPr>
              <a:t>ΑΝΑΦΛΕΞ</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234950" indent="-222885">
              <a:lnSpc>
                <a:spcPts val="2385"/>
              </a:lnSpc>
              <a:buClr>
                <a:srgbClr val="FF0000"/>
              </a:buClr>
              <a:buSzPct val="95000"/>
              <a:buFont typeface="Wingdings" panose="05000000000000000000"/>
              <a:buChar char=""/>
              <a:tabLst>
                <a:tab pos="235585" algn="l"/>
              </a:tabLst>
            </a:pPr>
            <a:r>
              <a:rPr sz="2200" b="1" dirty="0">
                <a:latin typeface="Arial" panose="020B0604020202020204"/>
                <a:cs typeface="Arial" panose="020B0604020202020204"/>
              </a:rPr>
              <a:t>ΡΥΘΜΙΖΕΙ</a:t>
            </a:r>
            <a:r>
              <a:rPr sz="2200" b="1" spc="-75" dirty="0">
                <a:latin typeface="Arial" panose="020B0604020202020204"/>
                <a:cs typeface="Arial" panose="020B0604020202020204"/>
              </a:rPr>
              <a:t> </a:t>
            </a:r>
            <a:r>
              <a:rPr sz="2200" b="1" spc="-40" dirty="0">
                <a:latin typeface="Arial" panose="020B0604020202020204"/>
                <a:cs typeface="Arial" panose="020B0604020202020204"/>
              </a:rPr>
              <a:t>ΚΑΛΥΤΕΡΑ</a:t>
            </a:r>
            <a:r>
              <a:rPr sz="2200" b="1" spc="-85" dirty="0">
                <a:latin typeface="Arial" panose="020B0604020202020204"/>
                <a:cs typeface="Arial" panose="020B0604020202020204"/>
              </a:rPr>
              <a:t> </a:t>
            </a:r>
            <a:r>
              <a:rPr sz="2200" b="1" dirty="0">
                <a:latin typeface="Arial" panose="020B0604020202020204"/>
                <a:cs typeface="Arial" panose="020B0604020202020204"/>
              </a:rPr>
              <a:t>ΤΗΝ</a:t>
            </a:r>
            <a:r>
              <a:rPr sz="2200" b="1" spc="-90" dirty="0">
                <a:latin typeface="Arial" panose="020B0604020202020204"/>
                <a:cs typeface="Arial" panose="020B0604020202020204"/>
              </a:rPr>
              <a:t> </a:t>
            </a:r>
            <a:r>
              <a:rPr sz="2200" b="1" spc="-20" dirty="0">
                <a:latin typeface="Arial" panose="020B0604020202020204"/>
                <a:cs typeface="Arial" panose="020B0604020202020204"/>
              </a:rPr>
              <a:t>ΠΟΣΟΤΗΤΑ</a:t>
            </a:r>
            <a:r>
              <a:rPr sz="2200" b="1" spc="-90" dirty="0">
                <a:latin typeface="Arial" panose="020B0604020202020204"/>
                <a:cs typeface="Arial" panose="020B0604020202020204"/>
              </a:rPr>
              <a:t> </a:t>
            </a:r>
            <a:r>
              <a:rPr sz="2200" b="1" dirty="0">
                <a:latin typeface="Arial" panose="020B0604020202020204"/>
                <a:cs typeface="Arial" panose="020B0604020202020204"/>
              </a:rPr>
              <a:t>ΤΟΥ</a:t>
            </a:r>
            <a:r>
              <a:rPr sz="2200" b="1" spc="-90" dirty="0">
                <a:latin typeface="Arial" panose="020B0604020202020204"/>
                <a:cs typeface="Arial" panose="020B0604020202020204"/>
              </a:rPr>
              <a:t> </a:t>
            </a:r>
            <a:r>
              <a:rPr sz="2200" b="1" spc="-30" dirty="0">
                <a:latin typeface="Arial" panose="020B0604020202020204"/>
                <a:cs typeface="Arial" panose="020B0604020202020204"/>
              </a:rPr>
              <a:t>ΚΑΥΣΙΜΟΥ</a:t>
            </a:r>
            <a:r>
              <a:rPr sz="2200" b="1" spc="-75" dirty="0">
                <a:latin typeface="Arial" panose="020B0604020202020204"/>
                <a:cs typeface="Arial" panose="020B0604020202020204"/>
              </a:rPr>
              <a:t> </a:t>
            </a:r>
            <a:r>
              <a:rPr sz="2200" b="1" spc="-25" dirty="0">
                <a:latin typeface="Arial" panose="020B0604020202020204"/>
                <a:cs typeface="Arial" panose="020B0604020202020204"/>
              </a:rPr>
              <a:t>ΣΕ</a:t>
            </a:r>
            <a:endParaRPr sz="2200">
              <a:latin typeface="Arial" panose="020B0604020202020204"/>
              <a:cs typeface="Arial" panose="020B0604020202020204"/>
            </a:endParaRPr>
          </a:p>
          <a:p>
            <a:pPr marL="12700" marR="113030">
              <a:lnSpc>
                <a:spcPts val="2500"/>
              </a:lnSpc>
              <a:spcBef>
                <a:spcPts val="135"/>
              </a:spcBef>
            </a:pPr>
            <a:r>
              <a:rPr sz="2200" b="1" dirty="0">
                <a:latin typeface="Arial" panose="020B0604020202020204"/>
                <a:cs typeface="Arial" panose="020B0604020202020204"/>
              </a:rPr>
              <a:t>ΣΥΝΘΗΚΕΣ</a:t>
            </a:r>
            <a:r>
              <a:rPr sz="2200" b="1" spc="-70" dirty="0">
                <a:latin typeface="Arial" panose="020B0604020202020204"/>
                <a:cs typeface="Arial" panose="020B0604020202020204"/>
              </a:rPr>
              <a:t> </a:t>
            </a:r>
            <a:r>
              <a:rPr sz="2200" b="1" spc="-55" dirty="0">
                <a:latin typeface="Arial" panose="020B0604020202020204"/>
                <a:cs typeface="Arial" panose="020B0604020202020204"/>
              </a:rPr>
              <a:t>ΠΟΛΥ</a:t>
            </a:r>
            <a:r>
              <a:rPr sz="2200" b="1" spc="-65" dirty="0">
                <a:latin typeface="Arial" panose="020B0604020202020204"/>
                <a:cs typeface="Arial" panose="020B0604020202020204"/>
              </a:rPr>
              <a:t> </a:t>
            </a:r>
            <a:r>
              <a:rPr sz="2200" b="1" spc="-10" dirty="0">
                <a:latin typeface="Arial" panose="020B0604020202020204"/>
                <a:cs typeface="Arial" panose="020B0604020202020204"/>
              </a:rPr>
              <a:t>ΧΑΜΗΛΟΥ</a:t>
            </a:r>
            <a:r>
              <a:rPr sz="2200" b="1" spc="-65" dirty="0">
                <a:latin typeface="Arial" panose="020B0604020202020204"/>
                <a:cs typeface="Arial" panose="020B0604020202020204"/>
              </a:rPr>
              <a:t> </a:t>
            </a:r>
            <a:r>
              <a:rPr sz="2200" b="1" dirty="0">
                <a:latin typeface="Arial" panose="020B0604020202020204"/>
                <a:cs typeface="Arial" panose="020B0604020202020204"/>
              </a:rPr>
              <a:t>ΦΟΡΤΙΟΥ</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a:latin typeface="Arial" panose="020B0604020202020204"/>
                <a:cs typeface="Arial" panose="020B0604020202020204"/>
              </a:rPr>
              <a:t>ΜΕΙΩΝΕΙ</a:t>
            </a:r>
            <a:r>
              <a:rPr sz="2200" b="1" spc="-50">
                <a:latin typeface="Arial" panose="020B0604020202020204"/>
                <a:cs typeface="Arial" panose="020B0604020202020204"/>
              </a:rPr>
              <a:t> </a:t>
            </a:r>
            <a:r>
              <a:rPr sz="2200" b="1" smtClean="0">
                <a:latin typeface="Arial" panose="020B0604020202020204"/>
                <a:cs typeface="Arial" panose="020B0604020202020204"/>
              </a:rPr>
              <a:t>ΤΟ</a:t>
            </a:r>
            <a:endParaRPr lang="el-GR" sz="2200" b="1" dirty="0" smtClean="0">
              <a:latin typeface="Arial" panose="020B0604020202020204"/>
              <a:cs typeface="Arial" panose="020B0604020202020204"/>
            </a:endParaRPr>
          </a:p>
          <a:p>
            <a:pPr marL="12700" marR="113030">
              <a:lnSpc>
                <a:spcPts val="2500"/>
              </a:lnSpc>
              <a:spcBef>
                <a:spcPts val="135"/>
              </a:spcBef>
            </a:pPr>
            <a:r>
              <a:rPr sz="2200" b="1" spc="-25" smtClean="0">
                <a:latin typeface="Arial" panose="020B0604020202020204"/>
                <a:cs typeface="Arial" panose="020B0604020202020204"/>
              </a:rPr>
              <a:t>ΘΟ</a:t>
            </a:r>
            <a:r>
              <a:rPr sz="2200" b="1" smtClean="0">
                <a:latin typeface="Arial" panose="020B0604020202020204"/>
                <a:cs typeface="Arial" panose="020B0604020202020204"/>
              </a:rPr>
              <a:t>ΡΥΒΟ</a:t>
            </a:r>
            <a:r>
              <a:rPr sz="2200" b="1" spc="-30" smtClean="0">
                <a:latin typeface="Arial" panose="020B0604020202020204"/>
                <a:cs typeface="Arial" panose="020B0604020202020204"/>
              </a:rPr>
              <a:t> </a:t>
            </a:r>
            <a:r>
              <a:rPr sz="2200" b="1" spc="-10" smtClean="0">
                <a:latin typeface="Arial" panose="020B0604020202020204"/>
                <a:cs typeface="Arial" panose="020B0604020202020204"/>
              </a:rPr>
              <a:t>ΚΑΥΣ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234950" indent="-222885">
              <a:lnSpc>
                <a:spcPts val="2450"/>
              </a:lnSpc>
              <a:buClr>
                <a:srgbClr val="FF0000"/>
              </a:buClr>
              <a:buSzPct val="95000"/>
              <a:buFont typeface="Wingdings" panose="05000000000000000000"/>
              <a:buChar char=""/>
              <a:tabLst>
                <a:tab pos="235585" algn="l"/>
              </a:tabLst>
            </a:pPr>
            <a:r>
              <a:rPr sz="2200" b="1" dirty="0">
                <a:latin typeface="Arial" panose="020B0604020202020204"/>
                <a:cs typeface="Arial" panose="020B0604020202020204"/>
              </a:rPr>
              <a:t>ΜΕΙΩΝΕΙ</a:t>
            </a:r>
            <a:r>
              <a:rPr sz="2200" b="1" spc="-50" dirty="0">
                <a:latin typeface="Arial" panose="020B0604020202020204"/>
                <a:cs typeface="Arial" panose="020B0604020202020204"/>
              </a:rPr>
              <a:t> </a:t>
            </a:r>
            <a:r>
              <a:rPr sz="2200" b="1" dirty="0">
                <a:latin typeface="Arial" panose="020B0604020202020204"/>
                <a:cs typeface="Arial" panose="020B0604020202020204"/>
              </a:rPr>
              <a:t>ΤΙΣ</a:t>
            </a:r>
            <a:r>
              <a:rPr sz="2200" b="1" spc="-35" dirty="0">
                <a:latin typeface="Arial" panose="020B0604020202020204"/>
                <a:cs typeface="Arial" panose="020B0604020202020204"/>
              </a:rPr>
              <a:t> </a:t>
            </a:r>
            <a:r>
              <a:rPr sz="2200" b="1" dirty="0">
                <a:latin typeface="Arial" panose="020B0604020202020204"/>
                <a:cs typeface="Arial" panose="020B0604020202020204"/>
              </a:rPr>
              <a:t>ΕΚΠΟΜΠΕΣ</a:t>
            </a:r>
            <a:r>
              <a:rPr sz="2200" b="1" spc="-40" dirty="0">
                <a:latin typeface="Arial" panose="020B0604020202020204"/>
                <a:cs typeface="Arial" panose="020B0604020202020204"/>
              </a:rPr>
              <a:t> </a:t>
            </a:r>
            <a:r>
              <a:rPr sz="2200" b="1" spc="-10" dirty="0">
                <a:latin typeface="Arial" panose="020B0604020202020204"/>
                <a:cs typeface="Arial" panose="020B0604020202020204"/>
              </a:rPr>
              <a:t>ΡΥΠΩΝ.</a:t>
            </a:r>
            <a:endParaRPr sz="2200">
              <a:latin typeface="Arial" panose="020B0604020202020204"/>
              <a:cs typeface="Arial" panose="020B0604020202020204"/>
            </a:endParaRPr>
          </a:p>
        </p:txBody>
      </p:sp>
      <p:grpSp>
        <p:nvGrpSpPr>
          <p:cNvPr id="3" name="object 3"/>
          <p:cNvGrpSpPr/>
          <p:nvPr/>
        </p:nvGrpSpPr>
        <p:grpSpPr>
          <a:xfrm>
            <a:off x="495240" y="50740"/>
            <a:ext cx="8251825" cy="818515"/>
            <a:chOff x="495240" y="50740"/>
            <a:chExt cx="8251825" cy="818515"/>
          </a:xfrm>
        </p:grpSpPr>
        <p:sp>
          <p:nvSpPr>
            <p:cNvPr id="4" name="object 4"/>
            <p:cNvSpPr/>
            <p:nvPr/>
          </p:nvSpPr>
          <p:spPr>
            <a:xfrm>
              <a:off x="507999" y="63499"/>
              <a:ext cx="8225790" cy="792480"/>
            </a:xfrm>
            <a:custGeom>
              <a:avLst/>
              <a:gdLst/>
              <a:ahLst/>
              <a:cxnLst/>
              <a:rect l="l" t="t" r="r" b="b"/>
              <a:pathLst>
                <a:path w="8225790" h="792480">
                  <a:moveTo>
                    <a:pt x="8106409" y="0"/>
                  </a:moveTo>
                  <a:lnTo>
                    <a:pt x="118109" y="0"/>
                  </a:lnTo>
                  <a:lnTo>
                    <a:pt x="111759" y="1270"/>
                  </a:lnTo>
                  <a:lnTo>
                    <a:pt x="104140" y="2540"/>
                  </a:lnTo>
                  <a:lnTo>
                    <a:pt x="97790" y="3809"/>
                  </a:lnTo>
                  <a:lnTo>
                    <a:pt x="91440" y="6350"/>
                  </a:lnTo>
                  <a:lnTo>
                    <a:pt x="85090" y="7620"/>
                  </a:lnTo>
                  <a:lnTo>
                    <a:pt x="78740" y="11429"/>
                  </a:lnTo>
                  <a:lnTo>
                    <a:pt x="66040" y="16509"/>
                  </a:lnTo>
                  <a:lnTo>
                    <a:pt x="60959" y="20320"/>
                  </a:lnTo>
                  <a:lnTo>
                    <a:pt x="54609" y="24129"/>
                  </a:lnTo>
                  <a:lnTo>
                    <a:pt x="49529" y="29209"/>
                  </a:lnTo>
                  <a:lnTo>
                    <a:pt x="44450" y="33020"/>
                  </a:lnTo>
                  <a:lnTo>
                    <a:pt x="29209" y="48259"/>
                  </a:lnTo>
                  <a:lnTo>
                    <a:pt x="25400" y="53340"/>
                  </a:lnTo>
                  <a:lnTo>
                    <a:pt x="21590" y="59690"/>
                  </a:lnTo>
                  <a:lnTo>
                    <a:pt x="17779" y="64770"/>
                  </a:lnTo>
                  <a:lnTo>
                    <a:pt x="15240" y="71120"/>
                  </a:lnTo>
                  <a:lnTo>
                    <a:pt x="11429" y="77470"/>
                  </a:lnTo>
                  <a:lnTo>
                    <a:pt x="6350" y="90170"/>
                  </a:lnTo>
                  <a:lnTo>
                    <a:pt x="5079" y="96520"/>
                  </a:lnTo>
                  <a:lnTo>
                    <a:pt x="3809" y="104140"/>
                  </a:lnTo>
                  <a:lnTo>
                    <a:pt x="2540" y="110490"/>
                  </a:lnTo>
                  <a:lnTo>
                    <a:pt x="1270" y="118109"/>
                  </a:lnTo>
                  <a:lnTo>
                    <a:pt x="1270" y="124459"/>
                  </a:lnTo>
                  <a:lnTo>
                    <a:pt x="0" y="130809"/>
                  </a:lnTo>
                  <a:lnTo>
                    <a:pt x="0" y="660400"/>
                  </a:lnTo>
                  <a:lnTo>
                    <a:pt x="1270" y="666750"/>
                  </a:lnTo>
                  <a:lnTo>
                    <a:pt x="1270" y="674370"/>
                  </a:lnTo>
                  <a:lnTo>
                    <a:pt x="3809" y="687070"/>
                  </a:lnTo>
                  <a:lnTo>
                    <a:pt x="5079" y="694689"/>
                  </a:lnTo>
                  <a:lnTo>
                    <a:pt x="6350" y="701039"/>
                  </a:lnTo>
                  <a:lnTo>
                    <a:pt x="11429" y="713739"/>
                  </a:lnTo>
                  <a:lnTo>
                    <a:pt x="15240" y="720089"/>
                  </a:lnTo>
                  <a:lnTo>
                    <a:pt x="17779" y="726439"/>
                  </a:lnTo>
                  <a:lnTo>
                    <a:pt x="21590" y="731520"/>
                  </a:lnTo>
                  <a:lnTo>
                    <a:pt x="25400" y="737870"/>
                  </a:lnTo>
                  <a:lnTo>
                    <a:pt x="29209" y="742950"/>
                  </a:lnTo>
                  <a:lnTo>
                    <a:pt x="44450" y="758189"/>
                  </a:lnTo>
                  <a:lnTo>
                    <a:pt x="54609" y="765810"/>
                  </a:lnTo>
                  <a:lnTo>
                    <a:pt x="60959" y="770889"/>
                  </a:lnTo>
                  <a:lnTo>
                    <a:pt x="66040" y="773429"/>
                  </a:lnTo>
                  <a:lnTo>
                    <a:pt x="72390" y="777239"/>
                  </a:lnTo>
                  <a:lnTo>
                    <a:pt x="97790" y="787400"/>
                  </a:lnTo>
                  <a:lnTo>
                    <a:pt x="104140" y="788670"/>
                  </a:lnTo>
                  <a:lnTo>
                    <a:pt x="111759" y="789939"/>
                  </a:lnTo>
                  <a:lnTo>
                    <a:pt x="118109" y="791210"/>
                  </a:lnTo>
                  <a:lnTo>
                    <a:pt x="132079" y="791210"/>
                  </a:lnTo>
                  <a:lnTo>
                    <a:pt x="132079" y="792479"/>
                  </a:lnTo>
                  <a:lnTo>
                    <a:pt x="8107680" y="791210"/>
                  </a:lnTo>
                  <a:lnTo>
                    <a:pt x="8120380" y="788670"/>
                  </a:lnTo>
                  <a:lnTo>
                    <a:pt x="8128000" y="787400"/>
                  </a:lnTo>
                  <a:lnTo>
                    <a:pt x="8153400" y="777239"/>
                  </a:lnTo>
                  <a:lnTo>
                    <a:pt x="8159750" y="773429"/>
                  </a:lnTo>
                  <a:lnTo>
                    <a:pt x="8164830" y="770889"/>
                  </a:lnTo>
                  <a:lnTo>
                    <a:pt x="8171180" y="765810"/>
                  </a:lnTo>
                  <a:lnTo>
                    <a:pt x="8181340" y="758189"/>
                  </a:lnTo>
                  <a:lnTo>
                    <a:pt x="8191500" y="748029"/>
                  </a:lnTo>
                  <a:lnTo>
                    <a:pt x="8195309" y="742950"/>
                  </a:lnTo>
                  <a:lnTo>
                    <a:pt x="8199120" y="736600"/>
                  </a:lnTo>
                  <a:lnTo>
                    <a:pt x="8204200" y="731520"/>
                  </a:lnTo>
                  <a:lnTo>
                    <a:pt x="8206740" y="725170"/>
                  </a:lnTo>
                  <a:lnTo>
                    <a:pt x="8210550" y="720089"/>
                  </a:lnTo>
                  <a:lnTo>
                    <a:pt x="8218170" y="701039"/>
                  </a:lnTo>
                  <a:lnTo>
                    <a:pt x="8220709" y="693420"/>
                  </a:lnTo>
                  <a:lnTo>
                    <a:pt x="8223250" y="680720"/>
                  </a:lnTo>
                  <a:lnTo>
                    <a:pt x="8224520" y="673100"/>
                  </a:lnTo>
                  <a:lnTo>
                    <a:pt x="8224520" y="659129"/>
                  </a:lnTo>
                  <a:lnTo>
                    <a:pt x="8225790" y="659129"/>
                  </a:lnTo>
                  <a:lnTo>
                    <a:pt x="8224520" y="130809"/>
                  </a:lnTo>
                  <a:lnTo>
                    <a:pt x="8224520" y="118109"/>
                  </a:lnTo>
                  <a:lnTo>
                    <a:pt x="8223250" y="110490"/>
                  </a:lnTo>
                  <a:lnTo>
                    <a:pt x="8221980" y="104140"/>
                  </a:lnTo>
                  <a:lnTo>
                    <a:pt x="8220709" y="96520"/>
                  </a:lnTo>
                  <a:lnTo>
                    <a:pt x="8210550" y="71120"/>
                  </a:lnTo>
                  <a:lnTo>
                    <a:pt x="8206740" y="64770"/>
                  </a:lnTo>
                  <a:lnTo>
                    <a:pt x="8204200" y="59690"/>
                  </a:lnTo>
                  <a:lnTo>
                    <a:pt x="8199120" y="53340"/>
                  </a:lnTo>
                  <a:lnTo>
                    <a:pt x="8191500" y="43179"/>
                  </a:lnTo>
                  <a:lnTo>
                    <a:pt x="8181340" y="33020"/>
                  </a:lnTo>
                  <a:lnTo>
                    <a:pt x="8176259" y="29209"/>
                  </a:lnTo>
                  <a:lnTo>
                    <a:pt x="8169909" y="24129"/>
                  </a:lnTo>
                  <a:lnTo>
                    <a:pt x="8164830" y="20320"/>
                  </a:lnTo>
                  <a:lnTo>
                    <a:pt x="8158480" y="16509"/>
                  </a:lnTo>
                  <a:lnTo>
                    <a:pt x="8153400" y="13970"/>
                  </a:lnTo>
                  <a:lnTo>
                    <a:pt x="8147050" y="11429"/>
                  </a:lnTo>
                  <a:lnTo>
                    <a:pt x="8140700" y="7620"/>
                  </a:lnTo>
                  <a:lnTo>
                    <a:pt x="8134350" y="6350"/>
                  </a:lnTo>
                  <a:lnTo>
                    <a:pt x="8126730" y="3809"/>
                  </a:lnTo>
                  <a:lnTo>
                    <a:pt x="8114030" y="1270"/>
                  </a:lnTo>
                  <a:lnTo>
                    <a:pt x="8106409" y="0"/>
                  </a:lnTo>
                  <a:close/>
                </a:path>
              </a:pathLst>
            </a:custGeom>
            <a:solidFill>
              <a:srgbClr val="009900"/>
            </a:solidFill>
          </p:spPr>
          <p:txBody>
            <a:bodyPr wrap="square" lIns="0" tIns="0" rIns="0" bIns="0" rtlCol="0"/>
            <a:lstStyle/>
            <a:p/>
          </p:txBody>
        </p:sp>
        <p:sp>
          <p:nvSpPr>
            <p:cNvPr id="5" name="object 5"/>
            <p:cNvSpPr/>
            <p:nvPr/>
          </p:nvSpPr>
          <p:spPr>
            <a:xfrm>
              <a:off x="507999" y="63499"/>
              <a:ext cx="8225790" cy="792480"/>
            </a:xfrm>
            <a:custGeom>
              <a:avLst/>
              <a:gdLst/>
              <a:ahLst/>
              <a:cxnLst/>
              <a:rect l="l" t="t" r="r" b="b"/>
              <a:pathLst>
                <a:path w="8225790" h="792480">
                  <a:moveTo>
                    <a:pt x="0" y="130809"/>
                  </a:moveTo>
                  <a:lnTo>
                    <a:pt x="1270" y="124459"/>
                  </a:lnTo>
                  <a:lnTo>
                    <a:pt x="1270" y="118109"/>
                  </a:lnTo>
                  <a:lnTo>
                    <a:pt x="2540" y="110490"/>
                  </a:lnTo>
                  <a:lnTo>
                    <a:pt x="3809" y="104140"/>
                  </a:lnTo>
                  <a:lnTo>
                    <a:pt x="5079" y="96520"/>
                  </a:lnTo>
                  <a:lnTo>
                    <a:pt x="6350" y="90170"/>
                  </a:lnTo>
                  <a:lnTo>
                    <a:pt x="8890" y="83820"/>
                  </a:lnTo>
                  <a:lnTo>
                    <a:pt x="11429" y="77470"/>
                  </a:lnTo>
                  <a:lnTo>
                    <a:pt x="15240" y="71120"/>
                  </a:lnTo>
                  <a:lnTo>
                    <a:pt x="17779" y="64770"/>
                  </a:lnTo>
                  <a:lnTo>
                    <a:pt x="21590" y="59690"/>
                  </a:lnTo>
                  <a:lnTo>
                    <a:pt x="25400" y="53340"/>
                  </a:lnTo>
                  <a:lnTo>
                    <a:pt x="29209" y="48259"/>
                  </a:lnTo>
                  <a:lnTo>
                    <a:pt x="34290" y="43179"/>
                  </a:lnTo>
                  <a:lnTo>
                    <a:pt x="39370" y="38100"/>
                  </a:lnTo>
                  <a:lnTo>
                    <a:pt x="44450" y="33020"/>
                  </a:lnTo>
                  <a:lnTo>
                    <a:pt x="49529" y="29209"/>
                  </a:lnTo>
                  <a:lnTo>
                    <a:pt x="54609" y="24129"/>
                  </a:lnTo>
                  <a:lnTo>
                    <a:pt x="60959" y="20320"/>
                  </a:lnTo>
                  <a:lnTo>
                    <a:pt x="66040" y="16509"/>
                  </a:lnTo>
                  <a:lnTo>
                    <a:pt x="72390" y="13970"/>
                  </a:lnTo>
                  <a:lnTo>
                    <a:pt x="78740" y="11429"/>
                  </a:lnTo>
                  <a:lnTo>
                    <a:pt x="85090" y="7620"/>
                  </a:lnTo>
                  <a:lnTo>
                    <a:pt x="91440" y="6350"/>
                  </a:lnTo>
                  <a:lnTo>
                    <a:pt x="97790" y="3809"/>
                  </a:lnTo>
                  <a:lnTo>
                    <a:pt x="104140" y="2540"/>
                  </a:lnTo>
                  <a:lnTo>
                    <a:pt x="111759" y="1270"/>
                  </a:lnTo>
                  <a:lnTo>
                    <a:pt x="118109" y="0"/>
                  </a:lnTo>
                  <a:lnTo>
                    <a:pt x="8093709" y="0"/>
                  </a:lnTo>
                  <a:lnTo>
                    <a:pt x="8106409" y="0"/>
                  </a:lnTo>
                  <a:lnTo>
                    <a:pt x="8114030" y="1270"/>
                  </a:lnTo>
                  <a:lnTo>
                    <a:pt x="8120380" y="2540"/>
                  </a:lnTo>
                  <a:lnTo>
                    <a:pt x="8126730" y="3809"/>
                  </a:lnTo>
                  <a:lnTo>
                    <a:pt x="8134350" y="6350"/>
                  </a:lnTo>
                  <a:lnTo>
                    <a:pt x="8140700" y="7620"/>
                  </a:lnTo>
                  <a:lnTo>
                    <a:pt x="8147050" y="11429"/>
                  </a:lnTo>
                  <a:lnTo>
                    <a:pt x="8153400" y="13970"/>
                  </a:lnTo>
                  <a:lnTo>
                    <a:pt x="8158480" y="16509"/>
                  </a:lnTo>
                  <a:lnTo>
                    <a:pt x="8164830" y="20320"/>
                  </a:lnTo>
                  <a:lnTo>
                    <a:pt x="8169909" y="24129"/>
                  </a:lnTo>
                  <a:lnTo>
                    <a:pt x="8176259" y="29209"/>
                  </a:lnTo>
                  <a:lnTo>
                    <a:pt x="8181340" y="33020"/>
                  </a:lnTo>
                  <a:lnTo>
                    <a:pt x="8186420" y="38100"/>
                  </a:lnTo>
                  <a:lnTo>
                    <a:pt x="8191500" y="43179"/>
                  </a:lnTo>
                  <a:lnTo>
                    <a:pt x="8195309" y="48259"/>
                  </a:lnTo>
                  <a:lnTo>
                    <a:pt x="8199120" y="53340"/>
                  </a:lnTo>
                  <a:lnTo>
                    <a:pt x="8204200" y="59690"/>
                  </a:lnTo>
                  <a:lnTo>
                    <a:pt x="8206740" y="64770"/>
                  </a:lnTo>
                  <a:lnTo>
                    <a:pt x="8210550" y="71120"/>
                  </a:lnTo>
                  <a:lnTo>
                    <a:pt x="8213090" y="77470"/>
                  </a:lnTo>
                  <a:lnTo>
                    <a:pt x="8215630" y="83820"/>
                  </a:lnTo>
                  <a:lnTo>
                    <a:pt x="8218170" y="90170"/>
                  </a:lnTo>
                  <a:lnTo>
                    <a:pt x="8220709" y="96520"/>
                  </a:lnTo>
                  <a:lnTo>
                    <a:pt x="8221980" y="104140"/>
                  </a:lnTo>
                  <a:lnTo>
                    <a:pt x="8223250" y="110490"/>
                  </a:lnTo>
                  <a:lnTo>
                    <a:pt x="8224520" y="118109"/>
                  </a:lnTo>
                  <a:lnTo>
                    <a:pt x="8224520" y="124459"/>
                  </a:lnTo>
                  <a:lnTo>
                    <a:pt x="8224520" y="130809"/>
                  </a:lnTo>
                  <a:lnTo>
                    <a:pt x="8225790" y="659129"/>
                  </a:lnTo>
                  <a:lnTo>
                    <a:pt x="8224520" y="659129"/>
                  </a:lnTo>
                  <a:lnTo>
                    <a:pt x="8224520" y="666750"/>
                  </a:lnTo>
                  <a:lnTo>
                    <a:pt x="8224520" y="673100"/>
                  </a:lnTo>
                  <a:lnTo>
                    <a:pt x="8223250" y="680720"/>
                  </a:lnTo>
                  <a:lnTo>
                    <a:pt x="8221980" y="687070"/>
                  </a:lnTo>
                  <a:lnTo>
                    <a:pt x="8220709" y="693420"/>
                  </a:lnTo>
                  <a:lnTo>
                    <a:pt x="8218170" y="701039"/>
                  </a:lnTo>
                  <a:lnTo>
                    <a:pt x="8215630" y="707389"/>
                  </a:lnTo>
                  <a:lnTo>
                    <a:pt x="8213090" y="713739"/>
                  </a:lnTo>
                  <a:lnTo>
                    <a:pt x="8210550" y="720089"/>
                  </a:lnTo>
                  <a:lnTo>
                    <a:pt x="8206740" y="725170"/>
                  </a:lnTo>
                  <a:lnTo>
                    <a:pt x="8204200" y="731520"/>
                  </a:lnTo>
                  <a:lnTo>
                    <a:pt x="8199120" y="736600"/>
                  </a:lnTo>
                  <a:lnTo>
                    <a:pt x="8195309" y="742950"/>
                  </a:lnTo>
                  <a:lnTo>
                    <a:pt x="8191500" y="748029"/>
                  </a:lnTo>
                  <a:lnTo>
                    <a:pt x="8186420" y="753110"/>
                  </a:lnTo>
                  <a:lnTo>
                    <a:pt x="8181340" y="758189"/>
                  </a:lnTo>
                  <a:lnTo>
                    <a:pt x="8176259" y="762000"/>
                  </a:lnTo>
                  <a:lnTo>
                    <a:pt x="8171180" y="765810"/>
                  </a:lnTo>
                  <a:lnTo>
                    <a:pt x="8164830" y="770889"/>
                  </a:lnTo>
                  <a:lnTo>
                    <a:pt x="8159750" y="773429"/>
                  </a:lnTo>
                  <a:lnTo>
                    <a:pt x="8153400" y="777239"/>
                  </a:lnTo>
                  <a:lnTo>
                    <a:pt x="8147050" y="779779"/>
                  </a:lnTo>
                  <a:lnTo>
                    <a:pt x="8140700" y="782320"/>
                  </a:lnTo>
                  <a:lnTo>
                    <a:pt x="8134350" y="784860"/>
                  </a:lnTo>
                  <a:lnTo>
                    <a:pt x="8128000" y="787400"/>
                  </a:lnTo>
                  <a:lnTo>
                    <a:pt x="8120380" y="788670"/>
                  </a:lnTo>
                  <a:lnTo>
                    <a:pt x="8114030" y="789939"/>
                  </a:lnTo>
                  <a:lnTo>
                    <a:pt x="8107680" y="791210"/>
                  </a:lnTo>
                  <a:lnTo>
                    <a:pt x="8100059" y="791210"/>
                  </a:lnTo>
                  <a:lnTo>
                    <a:pt x="8093709" y="791210"/>
                  </a:lnTo>
                  <a:lnTo>
                    <a:pt x="132079" y="792479"/>
                  </a:lnTo>
                  <a:lnTo>
                    <a:pt x="132079" y="791210"/>
                  </a:lnTo>
                  <a:lnTo>
                    <a:pt x="125729" y="791210"/>
                  </a:lnTo>
                  <a:lnTo>
                    <a:pt x="118109" y="791210"/>
                  </a:lnTo>
                  <a:lnTo>
                    <a:pt x="111759" y="789939"/>
                  </a:lnTo>
                  <a:lnTo>
                    <a:pt x="104140" y="788670"/>
                  </a:lnTo>
                  <a:lnTo>
                    <a:pt x="97790" y="787400"/>
                  </a:lnTo>
                  <a:lnTo>
                    <a:pt x="91440" y="784860"/>
                  </a:lnTo>
                  <a:lnTo>
                    <a:pt x="85090" y="782320"/>
                  </a:lnTo>
                  <a:lnTo>
                    <a:pt x="78740" y="779779"/>
                  </a:lnTo>
                  <a:lnTo>
                    <a:pt x="72390" y="777239"/>
                  </a:lnTo>
                  <a:lnTo>
                    <a:pt x="66040" y="773429"/>
                  </a:lnTo>
                  <a:lnTo>
                    <a:pt x="60959" y="770889"/>
                  </a:lnTo>
                  <a:lnTo>
                    <a:pt x="54609" y="765810"/>
                  </a:lnTo>
                  <a:lnTo>
                    <a:pt x="49529" y="762000"/>
                  </a:lnTo>
                  <a:lnTo>
                    <a:pt x="44450" y="758189"/>
                  </a:lnTo>
                  <a:lnTo>
                    <a:pt x="39370" y="753110"/>
                  </a:lnTo>
                  <a:lnTo>
                    <a:pt x="34290" y="748029"/>
                  </a:lnTo>
                  <a:lnTo>
                    <a:pt x="29209" y="742950"/>
                  </a:lnTo>
                  <a:lnTo>
                    <a:pt x="25400" y="737870"/>
                  </a:lnTo>
                  <a:lnTo>
                    <a:pt x="21590" y="731520"/>
                  </a:lnTo>
                  <a:lnTo>
                    <a:pt x="17779" y="726439"/>
                  </a:lnTo>
                  <a:lnTo>
                    <a:pt x="15240" y="720089"/>
                  </a:lnTo>
                  <a:lnTo>
                    <a:pt x="11429" y="713739"/>
                  </a:lnTo>
                  <a:lnTo>
                    <a:pt x="8890" y="707389"/>
                  </a:lnTo>
                  <a:lnTo>
                    <a:pt x="6350" y="701039"/>
                  </a:lnTo>
                  <a:lnTo>
                    <a:pt x="5079" y="694689"/>
                  </a:lnTo>
                  <a:lnTo>
                    <a:pt x="3809" y="687070"/>
                  </a:lnTo>
                  <a:lnTo>
                    <a:pt x="2540" y="680720"/>
                  </a:lnTo>
                  <a:lnTo>
                    <a:pt x="1270" y="674370"/>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6" name="object 6"/>
            <p:cNvSpPr/>
            <p:nvPr/>
          </p:nvSpPr>
          <p:spPr>
            <a:xfrm>
              <a:off x="495236" y="5074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1920" rIns="0" bIns="0" rtlCol="0">
            <a:spAutoFit/>
          </a:bodyPr>
          <a:lstStyle/>
          <a:p>
            <a:pPr marL="1657350">
              <a:lnSpc>
                <a:spcPct val="100000"/>
              </a:lnSpc>
              <a:spcBef>
                <a:spcPts val="100"/>
              </a:spcBef>
            </a:pPr>
            <a:r>
              <a:rPr i="1" u="none" dirty="0">
                <a:solidFill>
                  <a:srgbClr val="FFFFFF"/>
                </a:solidFill>
                <a:latin typeface="Calibri" panose="020F0502020204030204"/>
                <a:cs typeface="Calibri" panose="020F0502020204030204"/>
              </a:rPr>
              <a:t>β)</a:t>
            </a:r>
            <a:r>
              <a:rPr i="1" u="none" spc="-6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Λειτουργία</a:t>
            </a:r>
            <a:r>
              <a:rPr i="1" u="none" spc="-4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των</a:t>
            </a:r>
            <a:r>
              <a:rPr i="1" u="none" spc="-4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εγχυτήρων</a:t>
            </a:r>
            <a:r>
              <a:rPr sz="4000" i="1" u="none" spc="-10" dirty="0">
                <a:solidFill>
                  <a:srgbClr val="FFFFFF"/>
                </a:solidFill>
                <a:latin typeface="Calibri" panose="020F0502020204030204"/>
                <a:cs typeface="Calibri" panose="020F0502020204030204"/>
              </a:rPr>
              <a:t>.</a:t>
            </a:r>
            <a:endParaRPr sz="40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890270"/>
            <a:ext cx="8632825" cy="5922010"/>
          </a:xfrm>
          <a:prstGeom prst="rect">
            <a:avLst/>
          </a:prstGeom>
        </p:spPr>
        <p:txBody>
          <a:bodyPr vert="horz" wrap="square" lIns="0" tIns="12700" rIns="0" bIns="0" rtlCol="0">
            <a:spAutoFit/>
          </a:bodyPr>
          <a:lstStyle/>
          <a:p>
            <a:pPr marL="263525" marR="16510" indent="-251460">
              <a:lnSpc>
                <a:spcPct val="100000"/>
              </a:lnSpc>
              <a:spcBef>
                <a:spcPts val="100"/>
              </a:spcBef>
              <a:buFont typeface="Wingdings" panose="05000000000000000000"/>
              <a:buChar char=""/>
              <a:tabLst>
                <a:tab pos="264160" algn="l"/>
              </a:tabLst>
            </a:pPr>
            <a:r>
              <a:rPr sz="2300" b="1" dirty="0">
                <a:latin typeface="Arial" panose="020B0604020202020204"/>
                <a:cs typeface="Arial" panose="020B0604020202020204"/>
              </a:rPr>
              <a:t>ΕΝΤΟΣ</a:t>
            </a:r>
            <a:r>
              <a:rPr sz="2300" b="1" spc="-85" dirty="0">
                <a:latin typeface="Arial" panose="020B0604020202020204"/>
                <a:cs typeface="Arial" panose="020B0604020202020204"/>
              </a:rPr>
              <a:t> </a:t>
            </a:r>
            <a:r>
              <a:rPr sz="2300" b="1" dirty="0">
                <a:latin typeface="Arial" panose="020B0604020202020204"/>
                <a:cs typeface="Arial" panose="020B0604020202020204"/>
              </a:rPr>
              <a:t>ΤΟΥ</a:t>
            </a:r>
            <a:r>
              <a:rPr sz="2300" b="1" spc="-70" dirty="0">
                <a:latin typeface="Arial" panose="020B0604020202020204"/>
                <a:cs typeface="Arial" panose="020B0604020202020204"/>
              </a:rPr>
              <a:t> </a:t>
            </a:r>
            <a:r>
              <a:rPr sz="2300" b="1" spc="-20" dirty="0">
                <a:latin typeface="Arial" panose="020B0604020202020204"/>
                <a:cs typeface="Arial" panose="020B0604020202020204"/>
              </a:rPr>
              <a:t>ΚΥΛΙΝΔΡΟΥ</a:t>
            </a:r>
            <a:r>
              <a:rPr sz="2300" b="1" spc="-65" dirty="0">
                <a:latin typeface="Arial" panose="020B0604020202020204"/>
                <a:cs typeface="Arial" panose="020B0604020202020204"/>
              </a:rPr>
              <a:t> </a:t>
            </a:r>
            <a:r>
              <a:rPr sz="2300" b="1" dirty="0">
                <a:latin typeface="Arial" panose="020B0604020202020204"/>
                <a:cs typeface="Arial" panose="020B0604020202020204"/>
              </a:rPr>
              <a:t>ΣΤΟ</a:t>
            </a:r>
            <a:r>
              <a:rPr sz="2300" b="1" spc="-70" dirty="0">
                <a:latin typeface="Arial" panose="020B0604020202020204"/>
                <a:cs typeface="Arial" panose="020B0604020202020204"/>
              </a:rPr>
              <a:t> </a:t>
            </a:r>
            <a:r>
              <a:rPr sz="2300" b="1" dirty="0">
                <a:latin typeface="Arial" panose="020B0604020202020204"/>
                <a:cs typeface="Arial" panose="020B0604020202020204"/>
              </a:rPr>
              <a:t>ΤΕΛΟΣ</a:t>
            </a:r>
            <a:r>
              <a:rPr sz="2300" b="1" spc="-70" dirty="0">
                <a:latin typeface="Arial" panose="020B0604020202020204"/>
                <a:cs typeface="Arial" panose="020B0604020202020204"/>
              </a:rPr>
              <a:t> </a:t>
            </a:r>
            <a:r>
              <a:rPr sz="2300" b="1">
                <a:latin typeface="Arial" panose="020B0604020202020204"/>
                <a:cs typeface="Arial" panose="020B0604020202020204"/>
              </a:rPr>
              <a:t>ΤΗΣ</a:t>
            </a:r>
            <a:r>
              <a:rPr sz="2300" b="1" spc="-70">
                <a:latin typeface="Arial" panose="020B0604020202020204"/>
                <a:cs typeface="Arial" panose="020B0604020202020204"/>
              </a:rPr>
              <a:t> </a:t>
            </a:r>
            <a:r>
              <a:rPr sz="2300" b="1" smtClean="0">
                <a:latin typeface="Arial" panose="020B0604020202020204"/>
                <a:cs typeface="Arial" panose="020B0604020202020204"/>
              </a:rPr>
              <a:t>ΦΑΣ</a:t>
            </a:r>
            <a:r>
              <a:rPr lang="el-GR" sz="2300" b="1" dirty="0" smtClean="0">
                <a:latin typeface="Arial" panose="020B0604020202020204"/>
                <a:cs typeface="Arial" panose="020B0604020202020204"/>
              </a:rPr>
              <a:t>Η</a:t>
            </a:r>
            <a:r>
              <a:rPr sz="2300" b="1" smtClean="0">
                <a:latin typeface="Arial" panose="020B0604020202020204"/>
                <a:cs typeface="Arial" panose="020B0604020202020204"/>
              </a:rPr>
              <a:t>Σ</a:t>
            </a:r>
            <a:r>
              <a:rPr sz="2300" b="1" spc="-70" smtClean="0">
                <a:latin typeface="Arial" panose="020B0604020202020204"/>
                <a:cs typeface="Arial" panose="020B0604020202020204"/>
              </a:rPr>
              <a:t> </a:t>
            </a:r>
            <a:endParaRPr lang="el-GR" sz="2300" b="1" spc="-70" dirty="0" smtClean="0">
              <a:latin typeface="Arial" panose="020B0604020202020204"/>
              <a:cs typeface="Arial" panose="020B0604020202020204"/>
            </a:endParaRPr>
          </a:p>
          <a:p>
            <a:pPr marL="263525" marR="16510" indent="-251460">
              <a:lnSpc>
                <a:spcPct val="100000"/>
              </a:lnSpc>
              <a:spcBef>
                <a:spcPts val="100"/>
              </a:spcBef>
              <a:tabLst>
                <a:tab pos="264160" algn="l"/>
              </a:tabLst>
            </a:pPr>
            <a:r>
              <a:rPr lang="el-GR" sz="2300" b="1" spc="-70" dirty="0">
                <a:latin typeface="Arial" panose="020B0604020202020204"/>
                <a:cs typeface="Arial" panose="020B0604020202020204"/>
              </a:rPr>
              <a:t> </a:t>
            </a:r>
            <a:r>
              <a:rPr lang="el-GR" sz="2300" b="1" spc="-70" dirty="0" smtClean="0">
                <a:latin typeface="Arial" panose="020B0604020202020204"/>
                <a:cs typeface="Arial" panose="020B0604020202020204"/>
              </a:rPr>
              <a:t>  </a:t>
            </a:r>
            <a:r>
              <a:rPr sz="2300" b="1" spc="-10" smtClean="0">
                <a:latin typeface="Arial" panose="020B0604020202020204"/>
                <a:cs typeface="Arial" panose="020B0604020202020204"/>
              </a:rPr>
              <a:t>ΣΥΜΠΙΕ</a:t>
            </a:r>
            <a:r>
              <a:rPr sz="2300" b="1" smtClean="0">
                <a:latin typeface="Arial" panose="020B0604020202020204"/>
                <a:cs typeface="Arial" panose="020B0604020202020204"/>
              </a:rPr>
              <a:t>Σ</a:t>
            </a:r>
            <a:r>
              <a:rPr lang="el-GR" sz="2300" b="1" dirty="0" smtClean="0">
                <a:latin typeface="Arial" panose="020B0604020202020204"/>
                <a:cs typeface="Arial" panose="020B0604020202020204"/>
              </a:rPr>
              <a:t>Η</a:t>
            </a:r>
            <a:r>
              <a:rPr sz="2300" b="1" smtClean="0">
                <a:latin typeface="Arial" panose="020B0604020202020204"/>
                <a:cs typeface="Arial" panose="020B0604020202020204"/>
              </a:rPr>
              <a:t>Σ</a:t>
            </a:r>
            <a:r>
              <a:rPr sz="2300" b="1" spc="-60" smtClean="0">
                <a:latin typeface="Arial" panose="020B0604020202020204"/>
                <a:cs typeface="Arial" panose="020B0604020202020204"/>
              </a:rPr>
              <a:t> </a:t>
            </a:r>
            <a:r>
              <a:rPr sz="2300" b="1" dirty="0">
                <a:latin typeface="Arial" panose="020B0604020202020204"/>
                <a:cs typeface="Arial" panose="020B0604020202020204"/>
              </a:rPr>
              <a:t>Ο</a:t>
            </a:r>
            <a:r>
              <a:rPr sz="2300" b="1" spc="-55" dirty="0">
                <a:latin typeface="Arial" panose="020B0604020202020204"/>
                <a:cs typeface="Arial" panose="020B0604020202020204"/>
              </a:rPr>
              <a:t> </a:t>
            </a:r>
            <a:r>
              <a:rPr sz="2300" b="1" dirty="0">
                <a:latin typeface="Arial" panose="020B0604020202020204"/>
                <a:cs typeface="Arial" panose="020B0604020202020204"/>
              </a:rPr>
              <a:t>ΕΓΚΛΩΒΙΣΜΕΝΟΣ</a:t>
            </a:r>
            <a:r>
              <a:rPr sz="2300" b="1" spc="-125" dirty="0">
                <a:latin typeface="Arial" panose="020B0604020202020204"/>
                <a:cs typeface="Arial" panose="020B0604020202020204"/>
              </a:rPr>
              <a:t> </a:t>
            </a:r>
            <a:r>
              <a:rPr sz="2300" b="1" spc="-10" dirty="0">
                <a:latin typeface="Arial" panose="020B0604020202020204"/>
                <a:cs typeface="Arial" panose="020B0604020202020204"/>
              </a:rPr>
              <a:t>ΑΕΡΑΣ</a:t>
            </a:r>
            <a:r>
              <a:rPr sz="2300" b="1" spc="-50" dirty="0">
                <a:latin typeface="Arial" panose="020B0604020202020204"/>
                <a:cs typeface="Arial" panose="020B0604020202020204"/>
              </a:rPr>
              <a:t> </a:t>
            </a:r>
            <a:r>
              <a:rPr sz="2300" b="1" spc="-10" dirty="0">
                <a:latin typeface="Arial" panose="020B0604020202020204"/>
                <a:cs typeface="Arial" panose="020B0604020202020204"/>
              </a:rPr>
              <a:t>ΒΡΙΣΚΕΤΑΙ</a:t>
            </a:r>
            <a:r>
              <a:rPr sz="2300" b="1" spc="-45" dirty="0">
                <a:latin typeface="Arial" panose="020B0604020202020204"/>
                <a:cs typeface="Arial" panose="020B0604020202020204"/>
              </a:rPr>
              <a:t> </a:t>
            </a:r>
            <a:r>
              <a:rPr sz="2300" b="1" dirty="0">
                <a:latin typeface="Arial" panose="020B0604020202020204"/>
                <a:cs typeface="Arial" panose="020B0604020202020204"/>
              </a:rPr>
              <a:t>ΣΕ</a:t>
            </a:r>
            <a:r>
              <a:rPr sz="2300" b="1" spc="-50" dirty="0">
                <a:latin typeface="Arial" panose="020B0604020202020204"/>
                <a:cs typeface="Arial" panose="020B0604020202020204"/>
              </a:rPr>
              <a:t> </a:t>
            </a:r>
            <a:r>
              <a:rPr sz="2300" b="1" spc="-20" dirty="0">
                <a:latin typeface="Arial" panose="020B0604020202020204"/>
                <a:cs typeface="Arial" panose="020B0604020202020204"/>
              </a:rPr>
              <a:t>ΠΟΛΥ </a:t>
            </a:r>
            <a:r>
              <a:rPr sz="2300" b="1" dirty="0">
                <a:latin typeface="Arial" panose="020B0604020202020204"/>
                <a:cs typeface="Arial" panose="020B0604020202020204"/>
              </a:rPr>
              <a:t>ΥΨΗΛΗ</a:t>
            </a:r>
            <a:r>
              <a:rPr sz="2300" b="1" spc="-25" dirty="0">
                <a:latin typeface="Arial" panose="020B0604020202020204"/>
                <a:cs typeface="Arial" panose="020B0604020202020204"/>
              </a:rPr>
              <a:t> </a:t>
            </a:r>
            <a:r>
              <a:rPr sz="2300" b="1" dirty="0">
                <a:latin typeface="Arial" panose="020B0604020202020204"/>
                <a:cs typeface="Arial" panose="020B0604020202020204"/>
              </a:rPr>
              <a:t>ΠΙΕΣΗ,</a:t>
            </a:r>
            <a:r>
              <a:rPr sz="2300" b="1" spc="-25" dirty="0">
                <a:latin typeface="Arial" panose="020B0604020202020204"/>
                <a:cs typeface="Arial" panose="020B0604020202020204"/>
              </a:rPr>
              <a:t> </a:t>
            </a:r>
            <a:r>
              <a:rPr sz="2300" b="1" dirty="0">
                <a:latin typeface="Arial" panose="020B0604020202020204"/>
                <a:cs typeface="Arial" panose="020B0604020202020204"/>
              </a:rPr>
              <a:t>Η</a:t>
            </a:r>
            <a:r>
              <a:rPr sz="2300" b="1" spc="-25" dirty="0">
                <a:latin typeface="Arial" panose="020B0604020202020204"/>
                <a:cs typeface="Arial" panose="020B0604020202020204"/>
              </a:rPr>
              <a:t> </a:t>
            </a:r>
            <a:r>
              <a:rPr sz="2300" b="1" dirty="0">
                <a:latin typeface="Arial" panose="020B0604020202020204"/>
                <a:cs typeface="Arial" panose="020B0604020202020204"/>
              </a:rPr>
              <a:t>ΟΠΟΙΑ</a:t>
            </a:r>
            <a:r>
              <a:rPr sz="2300" b="1" spc="-25" dirty="0">
                <a:latin typeface="Arial" panose="020B0604020202020204"/>
                <a:cs typeface="Arial" panose="020B0604020202020204"/>
              </a:rPr>
              <a:t> </a:t>
            </a:r>
            <a:r>
              <a:rPr sz="2300" b="1" dirty="0">
                <a:latin typeface="Arial" panose="020B0604020202020204"/>
                <a:cs typeface="Arial" panose="020B0604020202020204"/>
              </a:rPr>
              <a:t>ΜΠΟΡΕΙ</a:t>
            </a:r>
            <a:r>
              <a:rPr sz="2300" b="1" spc="-30" dirty="0">
                <a:latin typeface="Arial" panose="020B0604020202020204"/>
                <a:cs typeface="Arial" panose="020B0604020202020204"/>
              </a:rPr>
              <a:t> </a:t>
            </a:r>
            <a:r>
              <a:rPr sz="2300" b="1" dirty="0">
                <a:latin typeface="Arial" panose="020B0604020202020204"/>
                <a:cs typeface="Arial" panose="020B0604020202020204"/>
              </a:rPr>
              <a:t>ΝΑ</a:t>
            </a:r>
            <a:r>
              <a:rPr sz="2300" b="1" spc="-20" dirty="0">
                <a:latin typeface="Arial" panose="020B0604020202020204"/>
                <a:cs typeface="Arial" panose="020B0604020202020204"/>
              </a:rPr>
              <a:t> </a:t>
            </a:r>
            <a:r>
              <a:rPr sz="2300" b="1" dirty="0">
                <a:latin typeface="Arial" panose="020B0604020202020204"/>
                <a:cs typeface="Arial" panose="020B0604020202020204"/>
              </a:rPr>
              <a:t>ΞΕΠΕΡΝΑ</a:t>
            </a:r>
            <a:r>
              <a:rPr sz="2300" b="1" spc="-25" dirty="0">
                <a:latin typeface="Arial" panose="020B0604020202020204"/>
                <a:cs typeface="Arial" panose="020B0604020202020204"/>
              </a:rPr>
              <a:t> </a:t>
            </a:r>
            <a:r>
              <a:rPr sz="2300" b="1" spc="-20" dirty="0">
                <a:latin typeface="Arial" panose="020B0604020202020204"/>
                <a:cs typeface="Arial" panose="020B0604020202020204"/>
              </a:rPr>
              <a:t>ΤΑ </a:t>
            </a:r>
            <a:r>
              <a:rPr sz="2300" b="1" spc="-25" dirty="0">
                <a:solidFill>
                  <a:srgbClr val="0070C0"/>
                </a:solidFill>
                <a:latin typeface="Arial" panose="020B0604020202020204"/>
                <a:cs typeface="Arial" panose="020B0604020202020204"/>
              </a:rPr>
              <a:t>180 </a:t>
            </a:r>
            <a:r>
              <a:rPr sz="2300" b="1" spc="-20" dirty="0">
                <a:solidFill>
                  <a:srgbClr val="0070C0"/>
                </a:solidFill>
                <a:latin typeface="Arial" panose="020B0604020202020204"/>
                <a:cs typeface="Arial" panose="020B0604020202020204"/>
              </a:rPr>
              <a:t>BAR</a:t>
            </a:r>
            <a:r>
              <a:rPr lang="en-US" altLang="en-US" sz="2300" b="1" spc="-20" dirty="0">
                <a:solidFill>
                  <a:srgbClr val="0070C0"/>
                </a:solidFill>
                <a:latin typeface="Arial" panose="020B0604020202020204"/>
                <a:cs typeface="Arial" panose="020B0604020202020204"/>
              </a:rPr>
              <a:t> </a:t>
            </a:r>
            <a:r>
              <a:rPr lang="el-GR" altLang="en-US" sz="2300" b="1" spc="-20" dirty="0">
                <a:solidFill>
                  <a:schemeClr val="tx1"/>
                </a:solidFill>
                <a:latin typeface="Arial" panose="020B0604020202020204"/>
                <a:cs typeface="Arial" panose="020B0604020202020204"/>
              </a:rPr>
              <a:t>ΚΑΙ ΘΕΡΜΟΚΡΑΣΙΑ</a:t>
            </a:r>
            <a:r>
              <a:rPr lang="el-GR" altLang="en-US" sz="2300" b="1" spc="-20" dirty="0">
                <a:solidFill>
                  <a:srgbClr val="0070C0"/>
                </a:solidFill>
                <a:latin typeface="Arial" panose="020B0604020202020204"/>
                <a:cs typeface="Arial" panose="020B0604020202020204"/>
              </a:rPr>
              <a:t> 700 </a:t>
            </a:r>
            <a:r>
              <a:rPr lang="el-GR" altLang="en-US" sz="2300" b="1" spc="-20" dirty="0">
                <a:solidFill>
                  <a:schemeClr val="tx1"/>
                </a:solidFill>
                <a:latin typeface="Arial" panose="020B0604020202020204"/>
                <a:cs typeface="Arial" panose="020B0604020202020204"/>
              </a:rPr>
              <a:t>ΜΕ</a:t>
            </a:r>
            <a:r>
              <a:rPr lang="el-GR" altLang="en-US" sz="2300" b="1" spc="-20" dirty="0">
                <a:solidFill>
                  <a:srgbClr val="0070C0"/>
                </a:solidFill>
                <a:latin typeface="Arial" panose="020B0604020202020204"/>
                <a:cs typeface="Arial" panose="020B0604020202020204"/>
              </a:rPr>
              <a:t> 900 </a:t>
            </a:r>
            <a:r>
              <a:rPr lang="en-US" altLang="el-GR" sz="2300" b="1" spc="-20" dirty="0">
                <a:solidFill>
                  <a:srgbClr val="0070C0"/>
                </a:solidFill>
                <a:latin typeface="Arial" panose="020B0604020202020204"/>
                <a:cs typeface="Arial" panose="020B0604020202020204"/>
              </a:rPr>
              <a:t>C</a:t>
            </a:r>
            <a:r>
              <a:rPr sz="2300" b="1" spc="-20" dirty="0">
                <a:latin typeface="Arial" panose="020B0604020202020204"/>
                <a:cs typeface="Arial" panose="020B0604020202020204"/>
              </a:rPr>
              <a:t>.</a:t>
            </a:r>
            <a:endParaRPr sz="2300">
              <a:latin typeface="Arial" panose="020B0604020202020204"/>
              <a:cs typeface="Arial" panose="020B0604020202020204"/>
            </a:endParaRPr>
          </a:p>
          <a:p>
            <a:pPr marL="263525" marR="227965" indent="-251460">
              <a:lnSpc>
                <a:spcPct val="100000"/>
              </a:lnSpc>
              <a:spcBef>
                <a:spcPts val="460"/>
              </a:spcBef>
              <a:buFont typeface="Wingdings" panose="05000000000000000000"/>
              <a:buChar char=""/>
              <a:tabLst>
                <a:tab pos="264160" algn="l"/>
              </a:tabLst>
            </a:pPr>
            <a:r>
              <a:rPr sz="2300" b="1" dirty="0">
                <a:latin typeface="Arial" panose="020B0604020202020204"/>
                <a:cs typeface="Arial" panose="020B0604020202020204"/>
              </a:rPr>
              <a:t>ΓΙΑ</a:t>
            </a:r>
            <a:r>
              <a:rPr sz="2300" b="1" spc="-40" dirty="0">
                <a:latin typeface="Arial" panose="020B0604020202020204"/>
                <a:cs typeface="Arial" panose="020B0604020202020204"/>
              </a:rPr>
              <a:t> </a:t>
            </a:r>
            <a:r>
              <a:rPr sz="2300" b="1" dirty="0">
                <a:latin typeface="Arial" panose="020B0604020202020204"/>
                <a:cs typeface="Arial" panose="020B0604020202020204"/>
              </a:rPr>
              <a:t>ΝΑ</a:t>
            </a:r>
            <a:r>
              <a:rPr sz="2300" b="1" spc="-30" dirty="0">
                <a:latin typeface="Arial" panose="020B0604020202020204"/>
                <a:cs typeface="Arial" panose="020B0604020202020204"/>
              </a:rPr>
              <a:t> </a:t>
            </a:r>
            <a:r>
              <a:rPr sz="2300" b="1" dirty="0">
                <a:latin typeface="Arial" panose="020B0604020202020204"/>
                <a:cs typeface="Arial" panose="020B0604020202020204"/>
              </a:rPr>
              <a:t>ΜΠΟΡΕΣΕΙ</a:t>
            </a:r>
            <a:r>
              <a:rPr sz="2300" b="1" spc="-35" dirty="0">
                <a:latin typeface="Arial" panose="020B0604020202020204"/>
                <a:cs typeface="Arial" panose="020B0604020202020204"/>
              </a:rPr>
              <a:t> </a:t>
            </a:r>
            <a:r>
              <a:rPr sz="2300" b="1" dirty="0">
                <a:latin typeface="Arial" panose="020B0604020202020204"/>
                <a:cs typeface="Arial" panose="020B0604020202020204"/>
              </a:rPr>
              <a:t>ΤΟ</a:t>
            </a:r>
            <a:r>
              <a:rPr sz="2300" b="1" spc="-35" dirty="0">
                <a:latin typeface="Arial" panose="020B0604020202020204"/>
                <a:cs typeface="Arial" panose="020B0604020202020204"/>
              </a:rPr>
              <a:t> </a:t>
            </a:r>
            <a:r>
              <a:rPr sz="2300" b="1" spc="-20" dirty="0">
                <a:latin typeface="Arial" panose="020B0604020202020204"/>
                <a:cs typeface="Arial" panose="020B0604020202020204"/>
              </a:rPr>
              <a:t>ΚΑΥΣΙΜΟ</a:t>
            </a:r>
            <a:r>
              <a:rPr sz="2300" b="1" spc="-30" dirty="0">
                <a:latin typeface="Arial" panose="020B0604020202020204"/>
                <a:cs typeface="Arial" panose="020B0604020202020204"/>
              </a:rPr>
              <a:t> </a:t>
            </a:r>
            <a:r>
              <a:rPr sz="2300" b="1">
                <a:latin typeface="Arial" panose="020B0604020202020204"/>
                <a:cs typeface="Arial" panose="020B0604020202020204"/>
              </a:rPr>
              <a:t>ΝΑ</a:t>
            </a:r>
            <a:r>
              <a:rPr sz="2300" b="1" spc="-30">
                <a:latin typeface="Arial" panose="020B0604020202020204"/>
                <a:cs typeface="Arial" panose="020B0604020202020204"/>
              </a:rPr>
              <a:t> </a:t>
            </a:r>
            <a:r>
              <a:rPr lang="el-GR" sz="2300" b="1" spc="-30" dirty="0" smtClean="0">
                <a:latin typeface="Arial" panose="020B0604020202020204"/>
                <a:cs typeface="Arial" panose="020B0604020202020204"/>
              </a:rPr>
              <a:t>ΜΠ</a:t>
            </a:r>
            <a:r>
              <a:rPr sz="2300" b="1" smtClean="0">
                <a:latin typeface="Arial" panose="020B0604020202020204"/>
                <a:cs typeface="Arial" panose="020B0604020202020204"/>
              </a:rPr>
              <a:t>ΕΙ</a:t>
            </a:r>
            <a:r>
              <a:rPr sz="2300" b="1" spc="-35" smtClean="0">
                <a:latin typeface="Arial" panose="020B0604020202020204"/>
                <a:cs typeface="Arial" panose="020B0604020202020204"/>
              </a:rPr>
              <a:t> </a:t>
            </a:r>
            <a:r>
              <a:rPr sz="2300" b="1" dirty="0">
                <a:latin typeface="Arial" panose="020B0604020202020204"/>
                <a:cs typeface="Arial" panose="020B0604020202020204"/>
              </a:rPr>
              <a:t>ΚΑΙ</a:t>
            </a:r>
            <a:r>
              <a:rPr sz="2300" b="1" spc="-35" dirty="0">
                <a:latin typeface="Arial" panose="020B0604020202020204"/>
                <a:cs typeface="Arial" panose="020B0604020202020204"/>
              </a:rPr>
              <a:t> </a:t>
            </a:r>
            <a:r>
              <a:rPr sz="2300" b="1" dirty="0">
                <a:latin typeface="Arial" panose="020B0604020202020204"/>
                <a:cs typeface="Arial" panose="020B0604020202020204"/>
              </a:rPr>
              <a:t>ΝΑ</a:t>
            </a:r>
            <a:r>
              <a:rPr sz="2300" b="1" spc="-95" dirty="0">
                <a:latin typeface="Arial" panose="020B0604020202020204"/>
                <a:cs typeface="Arial" panose="020B0604020202020204"/>
              </a:rPr>
              <a:t> </a:t>
            </a:r>
            <a:r>
              <a:rPr sz="2300" b="1" spc="-20" dirty="0">
                <a:latin typeface="Arial" panose="020B0604020202020204"/>
                <a:cs typeface="Arial" panose="020B0604020202020204"/>
              </a:rPr>
              <a:t>ΔΙΑ- </a:t>
            </a:r>
            <a:r>
              <a:rPr sz="2300" b="1" dirty="0">
                <a:latin typeface="Arial" panose="020B0604020202020204"/>
                <a:cs typeface="Arial" panose="020B0604020202020204"/>
              </a:rPr>
              <a:t>ΣΠΑΣΤΕΙ,</a:t>
            </a:r>
            <a:r>
              <a:rPr sz="2300" b="1" spc="-40" dirty="0">
                <a:latin typeface="Arial" panose="020B0604020202020204"/>
                <a:cs typeface="Arial" panose="020B0604020202020204"/>
              </a:rPr>
              <a:t> </a:t>
            </a:r>
            <a:r>
              <a:rPr sz="2300" b="1" dirty="0">
                <a:latin typeface="Arial" panose="020B0604020202020204"/>
                <a:cs typeface="Arial" panose="020B0604020202020204"/>
              </a:rPr>
              <a:t>ΠΡΕΠΕΙ</a:t>
            </a:r>
            <a:r>
              <a:rPr sz="2300" b="1" spc="-25" dirty="0">
                <a:latin typeface="Arial" panose="020B0604020202020204"/>
                <a:cs typeface="Arial" panose="020B0604020202020204"/>
              </a:rPr>
              <a:t> </a:t>
            </a:r>
            <a:r>
              <a:rPr sz="2300" b="1" dirty="0">
                <a:latin typeface="Arial" panose="020B0604020202020204"/>
                <a:cs typeface="Arial" panose="020B0604020202020204"/>
              </a:rPr>
              <a:t>ΝΑ</a:t>
            </a:r>
            <a:r>
              <a:rPr sz="2300" b="1" spc="-15" dirty="0">
                <a:latin typeface="Arial" panose="020B0604020202020204"/>
                <a:cs typeface="Arial" panose="020B0604020202020204"/>
              </a:rPr>
              <a:t> </a:t>
            </a:r>
            <a:r>
              <a:rPr sz="2300" b="1" spc="-20" dirty="0">
                <a:latin typeface="Arial" panose="020B0604020202020204"/>
                <a:cs typeface="Arial" panose="020B0604020202020204"/>
              </a:rPr>
              <a:t>ΟΔΗΓΕΙΤΑΙ</a:t>
            </a:r>
            <a:r>
              <a:rPr sz="2300" b="1" spc="-30" dirty="0">
                <a:latin typeface="Arial" panose="020B0604020202020204"/>
                <a:cs typeface="Arial" panose="020B0604020202020204"/>
              </a:rPr>
              <a:t> </a:t>
            </a:r>
            <a:r>
              <a:rPr sz="2300" b="1" dirty="0">
                <a:latin typeface="Arial" panose="020B0604020202020204"/>
                <a:cs typeface="Arial" panose="020B0604020202020204"/>
              </a:rPr>
              <a:t>ΕΚΕΙ</a:t>
            </a:r>
            <a:r>
              <a:rPr sz="2300" b="1" spc="-25" dirty="0">
                <a:latin typeface="Arial" panose="020B0604020202020204"/>
                <a:cs typeface="Arial" panose="020B0604020202020204"/>
              </a:rPr>
              <a:t> </a:t>
            </a:r>
            <a:r>
              <a:rPr sz="2300" b="1" dirty="0">
                <a:latin typeface="Arial" panose="020B0604020202020204"/>
                <a:cs typeface="Arial" panose="020B0604020202020204"/>
              </a:rPr>
              <a:t>ΜΕ</a:t>
            </a:r>
            <a:r>
              <a:rPr sz="2300" b="1" spc="-10" dirty="0">
                <a:latin typeface="Arial" panose="020B0604020202020204"/>
                <a:cs typeface="Arial" panose="020B0604020202020204"/>
              </a:rPr>
              <a:t> </a:t>
            </a:r>
            <a:r>
              <a:rPr sz="2300" b="1" dirty="0">
                <a:latin typeface="Arial" panose="020B0604020202020204"/>
                <a:cs typeface="Arial" panose="020B0604020202020204"/>
              </a:rPr>
              <a:t>ΠΙΕΣΗ</a:t>
            </a:r>
            <a:r>
              <a:rPr sz="2300" b="1" spc="-15" dirty="0">
                <a:latin typeface="Arial" panose="020B0604020202020204"/>
                <a:cs typeface="Arial" panose="020B0604020202020204"/>
              </a:rPr>
              <a:t> </a:t>
            </a:r>
            <a:r>
              <a:rPr sz="2300" b="1" spc="-20" dirty="0">
                <a:latin typeface="Arial" panose="020B0604020202020204"/>
                <a:cs typeface="Arial" panose="020B0604020202020204"/>
              </a:rPr>
              <a:t>ΠΟΛΥ </a:t>
            </a:r>
            <a:r>
              <a:rPr sz="2300" b="1" spc="-45" dirty="0">
                <a:latin typeface="Arial" panose="020B0604020202020204"/>
                <a:cs typeface="Arial" panose="020B0604020202020204"/>
              </a:rPr>
              <a:t>ΜΕΓΑΛΥΤΕΡΗ</a:t>
            </a:r>
            <a:r>
              <a:rPr sz="2300" b="1" spc="-114" dirty="0">
                <a:latin typeface="Arial" panose="020B0604020202020204"/>
                <a:cs typeface="Arial" panose="020B0604020202020204"/>
              </a:rPr>
              <a:t> </a:t>
            </a:r>
            <a:r>
              <a:rPr sz="2300" b="1">
                <a:latin typeface="Arial" panose="020B0604020202020204"/>
                <a:cs typeface="Arial" panose="020B0604020202020204"/>
              </a:rPr>
              <a:t>ΑΠΟ</a:t>
            </a:r>
            <a:r>
              <a:rPr sz="2300" b="1" spc="-40">
                <a:latin typeface="Arial" panose="020B0604020202020204"/>
                <a:cs typeface="Arial" panose="020B0604020202020204"/>
              </a:rPr>
              <a:t> </a:t>
            </a:r>
            <a:r>
              <a:rPr lang="el-GR" sz="2300" b="1" spc="-40" dirty="0" smtClean="0">
                <a:latin typeface="Arial" panose="020B0604020202020204"/>
                <a:cs typeface="Arial" panose="020B0604020202020204"/>
              </a:rPr>
              <a:t>ΑΥΤΉ ΠΟΥ ΕΠΙΚΡΑΤΕΙ</a:t>
            </a:r>
            <a:r>
              <a:rPr sz="2300" b="1" spc="-35" smtClean="0">
                <a:latin typeface="Arial" panose="020B0604020202020204"/>
                <a:cs typeface="Arial" panose="020B0604020202020204"/>
              </a:rPr>
              <a:t> </a:t>
            </a:r>
            <a:r>
              <a:rPr lang="el-GR" sz="2300" b="1" spc="-35" dirty="0" smtClean="0">
                <a:latin typeface="Arial" panose="020B0604020202020204"/>
                <a:cs typeface="Arial" panose="020B0604020202020204"/>
              </a:rPr>
              <a:t> </a:t>
            </a:r>
            <a:r>
              <a:rPr sz="2300" b="1" smtClean="0">
                <a:latin typeface="Arial" panose="020B0604020202020204"/>
                <a:cs typeface="Arial" panose="020B0604020202020204"/>
              </a:rPr>
              <a:t>ΣΤΟΝ</a:t>
            </a:r>
            <a:r>
              <a:rPr sz="2300" b="1" spc="-30" smtClean="0">
                <a:latin typeface="Arial" panose="020B0604020202020204"/>
                <a:cs typeface="Arial" panose="020B0604020202020204"/>
              </a:rPr>
              <a:t> </a:t>
            </a:r>
            <a:r>
              <a:rPr sz="2300" b="1" spc="-10" dirty="0">
                <a:latin typeface="Arial" panose="020B0604020202020204"/>
                <a:cs typeface="Arial" panose="020B0604020202020204"/>
              </a:rPr>
              <a:t>ΚΥΛΙΝΔΡΟ.</a:t>
            </a:r>
            <a:endParaRPr sz="2300">
              <a:latin typeface="Arial" panose="020B0604020202020204"/>
              <a:cs typeface="Arial" panose="020B0604020202020204"/>
            </a:endParaRPr>
          </a:p>
          <a:p>
            <a:pPr marL="263525" marR="5080" indent="-251460">
              <a:lnSpc>
                <a:spcPct val="100000"/>
              </a:lnSpc>
              <a:spcBef>
                <a:spcPts val="450"/>
              </a:spcBef>
              <a:buFont typeface="Wingdings" panose="05000000000000000000"/>
              <a:buChar char=""/>
              <a:tabLst>
                <a:tab pos="264160" algn="l"/>
              </a:tabLst>
            </a:pPr>
            <a:r>
              <a:rPr sz="2300" b="1" dirty="0">
                <a:latin typeface="Arial" panose="020B0604020202020204"/>
                <a:cs typeface="Arial" panose="020B0604020202020204"/>
              </a:rPr>
              <a:t>Η</a:t>
            </a:r>
            <a:r>
              <a:rPr sz="2300" b="1" spc="-30" dirty="0">
                <a:latin typeface="Arial" panose="020B0604020202020204"/>
                <a:cs typeface="Arial" panose="020B0604020202020204"/>
              </a:rPr>
              <a:t> </a:t>
            </a:r>
            <a:r>
              <a:rPr sz="2300" b="1" dirty="0">
                <a:latin typeface="Arial" panose="020B0604020202020204"/>
                <a:cs typeface="Arial" panose="020B0604020202020204"/>
              </a:rPr>
              <a:t>ΜΕΓΙΣΤΗ</a:t>
            </a:r>
            <a:r>
              <a:rPr sz="2300" b="1" spc="-20" dirty="0">
                <a:latin typeface="Arial" panose="020B0604020202020204"/>
                <a:cs typeface="Arial" panose="020B0604020202020204"/>
              </a:rPr>
              <a:t> </a:t>
            </a:r>
            <a:r>
              <a:rPr sz="2300" b="1">
                <a:latin typeface="Arial" panose="020B0604020202020204"/>
                <a:cs typeface="Arial" panose="020B0604020202020204"/>
              </a:rPr>
              <a:t>ΠΙΕΣΗ</a:t>
            </a:r>
            <a:r>
              <a:rPr sz="2300" b="1" spc="-15">
                <a:latin typeface="Arial" panose="020B0604020202020204"/>
                <a:cs typeface="Arial" panose="020B0604020202020204"/>
              </a:rPr>
              <a:t> </a:t>
            </a:r>
            <a:r>
              <a:rPr sz="2300" b="1" smtClean="0">
                <a:latin typeface="Arial" panose="020B0604020202020204"/>
                <a:cs typeface="Arial" panose="020B0604020202020204"/>
              </a:rPr>
              <a:t>ΕΓΧΥΣ</a:t>
            </a:r>
            <a:r>
              <a:rPr lang="el-GR" sz="2300" b="1" dirty="0" smtClean="0">
                <a:latin typeface="Arial" panose="020B0604020202020204"/>
                <a:cs typeface="Arial" panose="020B0604020202020204"/>
              </a:rPr>
              <a:t>Η</a:t>
            </a:r>
            <a:r>
              <a:rPr sz="2300" b="1" smtClean="0">
                <a:latin typeface="Arial" panose="020B0604020202020204"/>
                <a:cs typeface="Arial" panose="020B0604020202020204"/>
              </a:rPr>
              <a:t>Σ</a:t>
            </a:r>
            <a:r>
              <a:rPr sz="2300" b="1" spc="10" smtClean="0">
                <a:latin typeface="Arial" panose="020B0604020202020204"/>
                <a:cs typeface="Arial" panose="020B0604020202020204"/>
              </a:rPr>
              <a:t> </a:t>
            </a:r>
            <a:r>
              <a:rPr sz="2300" b="1" dirty="0">
                <a:solidFill>
                  <a:srgbClr val="000099"/>
                </a:solidFill>
                <a:latin typeface="Arial" panose="020B0604020202020204"/>
                <a:cs typeface="Arial" panose="020B0604020202020204"/>
              </a:rPr>
              <a:t>ΣΤΙΣ</a:t>
            </a:r>
            <a:r>
              <a:rPr sz="2300" b="1" spc="-25" dirty="0">
                <a:solidFill>
                  <a:srgbClr val="000099"/>
                </a:solidFill>
                <a:latin typeface="Arial" panose="020B0604020202020204"/>
                <a:cs typeface="Arial" panose="020B0604020202020204"/>
              </a:rPr>
              <a:t> </a:t>
            </a:r>
            <a:r>
              <a:rPr sz="2300" b="1">
                <a:solidFill>
                  <a:srgbClr val="000099"/>
                </a:solidFill>
                <a:latin typeface="Arial" panose="020B0604020202020204"/>
                <a:cs typeface="Arial" panose="020B0604020202020204"/>
              </a:rPr>
              <a:t>ΣΥΓΧΡΟΝΕΣ</a:t>
            </a:r>
            <a:r>
              <a:rPr sz="2300" b="1" spc="-15">
                <a:solidFill>
                  <a:srgbClr val="000099"/>
                </a:solidFill>
                <a:latin typeface="Arial" panose="020B0604020202020204"/>
                <a:cs typeface="Arial" panose="020B0604020202020204"/>
              </a:rPr>
              <a:t> </a:t>
            </a:r>
            <a:r>
              <a:rPr sz="2300" b="1" spc="-10" smtClean="0">
                <a:solidFill>
                  <a:srgbClr val="000099"/>
                </a:solidFill>
                <a:latin typeface="Arial" panose="020B0604020202020204"/>
                <a:cs typeface="Arial" panose="020B0604020202020204"/>
              </a:rPr>
              <a:t>ΜΕΣΟΣΤ</a:t>
            </a:r>
            <a:r>
              <a:rPr sz="2300" b="1" smtClean="0">
                <a:solidFill>
                  <a:srgbClr val="000099"/>
                </a:solidFill>
                <a:latin typeface="Arial" panose="020B0604020202020204"/>
                <a:cs typeface="Arial" panose="020B0604020202020204"/>
              </a:rPr>
              <a:t>ΡΟΦΕΣ</a:t>
            </a:r>
            <a:r>
              <a:rPr sz="2300" b="1" spc="-50" smtClean="0">
                <a:solidFill>
                  <a:srgbClr val="000099"/>
                </a:solidFill>
                <a:latin typeface="Arial" panose="020B0604020202020204"/>
                <a:cs typeface="Arial" panose="020B0604020202020204"/>
              </a:rPr>
              <a:t> </a:t>
            </a:r>
            <a:r>
              <a:rPr sz="2300" b="1" spc="-10" dirty="0">
                <a:latin typeface="Arial" panose="020B0604020202020204"/>
                <a:cs typeface="Arial" panose="020B0604020202020204"/>
              </a:rPr>
              <a:t>ΝΑΥΤΙΚΕΣ</a:t>
            </a:r>
            <a:r>
              <a:rPr sz="2300" b="1" spc="-45" dirty="0">
                <a:latin typeface="Arial" panose="020B0604020202020204"/>
                <a:cs typeface="Arial" panose="020B0604020202020204"/>
              </a:rPr>
              <a:t> </a:t>
            </a:r>
            <a:r>
              <a:rPr sz="2300" b="1" dirty="0">
                <a:latin typeface="Arial" panose="020B0604020202020204"/>
                <a:cs typeface="Arial" panose="020B0604020202020204"/>
              </a:rPr>
              <a:t>ΠΕΤΡΕΛΑΙΟΜΗΧΑΝΕΣ</a:t>
            </a:r>
            <a:r>
              <a:rPr sz="2300" b="1" spc="-40" dirty="0">
                <a:latin typeface="Arial" panose="020B0604020202020204"/>
                <a:cs typeface="Arial" panose="020B0604020202020204"/>
              </a:rPr>
              <a:t> </a:t>
            </a:r>
            <a:r>
              <a:rPr sz="2300" b="1" spc="-20" dirty="0">
                <a:latin typeface="Arial" panose="020B0604020202020204"/>
                <a:cs typeface="Arial" panose="020B0604020202020204"/>
              </a:rPr>
              <a:t>ΚΥΜΑΙΝΕΤΑΙ</a:t>
            </a:r>
            <a:r>
              <a:rPr sz="2300" b="1" spc="-125" dirty="0">
                <a:latin typeface="Arial" panose="020B0604020202020204"/>
                <a:cs typeface="Arial" panose="020B0604020202020204"/>
              </a:rPr>
              <a:t> </a:t>
            </a:r>
            <a:r>
              <a:rPr sz="2300" b="1" spc="-25" dirty="0">
                <a:latin typeface="Arial" panose="020B0604020202020204"/>
                <a:cs typeface="Arial" panose="020B0604020202020204"/>
              </a:rPr>
              <a:t>ΑΠΟ </a:t>
            </a:r>
            <a:r>
              <a:rPr sz="2300" b="1">
                <a:latin typeface="Arial" panose="020B0604020202020204"/>
                <a:cs typeface="Arial" panose="020B0604020202020204"/>
              </a:rPr>
              <a:t>1200 </a:t>
            </a:r>
            <a:r>
              <a:rPr sz="2300" b="1" smtClean="0">
                <a:latin typeface="Arial" panose="020B0604020202020204"/>
                <a:cs typeface="Arial" panose="020B0604020202020204"/>
              </a:rPr>
              <a:t>ΩΣ</a:t>
            </a:r>
            <a:r>
              <a:rPr sz="2300" b="1" spc="-10" smtClean="0">
                <a:latin typeface="Arial" panose="020B0604020202020204"/>
                <a:cs typeface="Arial" panose="020B0604020202020204"/>
              </a:rPr>
              <a:t> </a:t>
            </a:r>
            <a:r>
              <a:rPr sz="2300" b="1" dirty="0">
                <a:latin typeface="Arial" panose="020B0604020202020204"/>
                <a:cs typeface="Arial" panose="020B0604020202020204"/>
              </a:rPr>
              <a:t>ΚΑΙ</a:t>
            </a:r>
            <a:r>
              <a:rPr sz="2300" b="1" spc="-15" dirty="0">
                <a:latin typeface="Arial" panose="020B0604020202020204"/>
                <a:cs typeface="Arial" panose="020B0604020202020204"/>
              </a:rPr>
              <a:t> </a:t>
            </a:r>
            <a:r>
              <a:rPr sz="2300" b="1" dirty="0">
                <a:latin typeface="Arial" panose="020B0604020202020204"/>
                <a:cs typeface="Arial" panose="020B0604020202020204"/>
              </a:rPr>
              <a:t>2300 </a:t>
            </a:r>
            <a:r>
              <a:rPr sz="2300" b="1" spc="-20" dirty="0">
                <a:latin typeface="Arial" panose="020B0604020202020204"/>
                <a:cs typeface="Arial" panose="020B0604020202020204"/>
              </a:rPr>
              <a:t>BAR.</a:t>
            </a:r>
            <a:endParaRPr sz="2300">
              <a:latin typeface="Arial" panose="020B0604020202020204"/>
              <a:cs typeface="Arial" panose="020B0604020202020204"/>
            </a:endParaRPr>
          </a:p>
          <a:p>
            <a:pPr marL="263525" marR="379095" indent="-251460" algn="just">
              <a:lnSpc>
                <a:spcPct val="100000"/>
              </a:lnSpc>
              <a:spcBef>
                <a:spcPts val="460"/>
              </a:spcBef>
              <a:buFont typeface="Wingdings" panose="05000000000000000000"/>
              <a:buChar char=""/>
              <a:tabLst>
                <a:tab pos="264160" algn="l"/>
              </a:tabLst>
            </a:pPr>
            <a:r>
              <a:rPr sz="2300" b="1" dirty="0">
                <a:latin typeface="Arial" panose="020B0604020202020204"/>
                <a:cs typeface="Arial" panose="020B0604020202020204"/>
              </a:rPr>
              <a:t>ΕΠΙΣΗΣ</a:t>
            </a:r>
            <a:r>
              <a:rPr sz="2300" b="1" spc="-30" dirty="0">
                <a:latin typeface="Arial" panose="020B0604020202020204"/>
                <a:cs typeface="Arial" panose="020B0604020202020204"/>
              </a:rPr>
              <a:t> </a:t>
            </a:r>
            <a:r>
              <a:rPr sz="2300" b="1" dirty="0">
                <a:latin typeface="Arial" panose="020B0604020202020204"/>
                <a:cs typeface="Arial" panose="020B0604020202020204"/>
              </a:rPr>
              <a:t>ΜΕ</a:t>
            </a:r>
            <a:r>
              <a:rPr sz="2300" b="1" spc="-5" dirty="0">
                <a:latin typeface="Arial" panose="020B0604020202020204"/>
                <a:cs typeface="Arial" panose="020B0604020202020204"/>
              </a:rPr>
              <a:t> </a:t>
            </a:r>
            <a:r>
              <a:rPr sz="2300" b="1" dirty="0">
                <a:latin typeface="Arial" panose="020B0604020202020204"/>
                <a:cs typeface="Arial" panose="020B0604020202020204"/>
              </a:rPr>
              <a:t>ΤΗΝ</a:t>
            </a:r>
            <a:r>
              <a:rPr sz="2300" b="1" spc="-40" dirty="0">
                <a:latin typeface="Arial" panose="020B0604020202020204"/>
                <a:cs typeface="Arial" panose="020B0604020202020204"/>
              </a:rPr>
              <a:t> </a:t>
            </a:r>
            <a:r>
              <a:rPr sz="2300" b="1" dirty="0">
                <a:latin typeface="Arial" panose="020B0604020202020204"/>
                <a:cs typeface="Arial" panose="020B0604020202020204"/>
              </a:rPr>
              <a:t>ΥΨΗΛΗ</a:t>
            </a:r>
            <a:r>
              <a:rPr sz="2300" b="1" spc="-15" dirty="0">
                <a:latin typeface="Arial" panose="020B0604020202020204"/>
                <a:cs typeface="Arial" panose="020B0604020202020204"/>
              </a:rPr>
              <a:t> </a:t>
            </a:r>
            <a:r>
              <a:rPr sz="2300" b="1" dirty="0">
                <a:latin typeface="Arial" panose="020B0604020202020204"/>
                <a:cs typeface="Arial" panose="020B0604020202020204"/>
              </a:rPr>
              <a:t>ΠΙΕΣΗ</a:t>
            </a:r>
            <a:r>
              <a:rPr sz="2300" b="1" spc="-5" dirty="0">
                <a:latin typeface="Arial" panose="020B0604020202020204"/>
                <a:cs typeface="Arial" panose="020B0604020202020204"/>
              </a:rPr>
              <a:t> </a:t>
            </a:r>
            <a:r>
              <a:rPr sz="2300" b="1" spc="-20" dirty="0">
                <a:latin typeface="Arial" panose="020B0604020202020204"/>
                <a:cs typeface="Arial" panose="020B0604020202020204"/>
              </a:rPr>
              <a:t>ΕΜΠΟΔΙΖΕΤΑΙ </a:t>
            </a:r>
            <a:r>
              <a:rPr sz="2300" b="1" dirty="0">
                <a:latin typeface="Arial" panose="020B0604020202020204"/>
                <a:cs typeface="Arial" panose="020B0604020202020204"/>
              </a:rPr>
              <a:t>Ο</a:t>
            </a:r>
            <a:r>
              <a:rPr sz="2300" b="1" spc="-10" dirty="0">
                <a:latin typeface="Arial" panose="020B0604020202020204"/>
                <a:cs typeface="Arial" panose="020B0604020202020204"/>
              </a:rPr>
              <a:t> ΣΥΜΠΙΕ- </a:t>
            </a:r>
            <a:r>
              <a:rPr sz="2300" b="1" dirty="0">
                <a:latin typeface="Arial" panose="020B0604020202020204"/>
                <a:cs typeface="Arial" panose="020B0604020202020204"/>
              </a:rPr>
              <a:t>ΣΜΕΝΟΣ</a:t>
            </a:r>
            <a:r>
              <a:rPr sz="2300" b="1" spc="-140" dirty="0">
                <a:latin typeface="Arial" panose="020B0604020202020204"/>
                <a:cs typeface="Arial" panose="020B0604020202020204"/>
              </a:rPr>
              <a:t> </a:t>
            </a:r>
            <a:r>
              <a:rPr sz="2300" b="1" spc="-10" dirty="0">
                <a:latin typeface="Arial" panose="020B0604020202020204"/>
                <a:cs typeface="Arial" panose="020B0604020202020204"/>
              </a:rPr>
              <a:t>ΑΕΡΑΣ</a:t>
            </a:r>
            <a:r>
              <a:rPr sz="2300" b="1" spc="-50" dirty="0">
                <a:latin typeface="Arial" panose="020B0604020202020204"/>
                <a:cs typeface="Arial" panose="020B0604020202020204"/>
              </a:rPr>
              <a:t> </a:t>
            </a:r>
            <a:r>
              <a:rPr sz="2300" b="1">
                <a:latin typeface="Arial" panose="020B0604020202020204"/>
                <a:cs typeface="Arial" panose="020B0604020202020204"/>
              </a:rPr>
              <a:t>ΝΑ</a:t>
            </a:r>
            <a:r>
              <a:rPr sz="2300" b="1" spc="-50">
                <a:latin typeface="Arial" panose="020B0604020202020204"/>
                <a:cs typeface="Arial" panose="020B0604020202020204"/>
              </a:rPr>
              <a:t> </a:t>
            </a:r>
            <a:r>
              <a:rPr lang="el-GR" sz="2300" b="1" spc="-50" dirty="0" smtClean="0">
                <a:latin typeface="Arial" panose="020B0604020202020204"/>
                <a:cs typeface="Arial" panose="020B0604020202020204"/>
              </a:rPr>
              <a:t>ΜΠ</a:t>
            </a:r>
            <a:r>
              <a:rPr sz="2300" b="1" smtClean="0">
                <a:latin typeface="Arial" panose="020B0604020202020204"/>
                <a:cs typeface="Arial" panose="020B0604020202020204"/>
              </a:rPr>
              <a:t>ΕΙ</a:t>
            </a:r>
            <a:r>
              <a:rPr sz="2300" b="1" spc="-60" smtClean="0">
                <a:latin typeface="Arial" panose="020B0604020202020204"/>
                <a:cs typeface="Arial" panose="020B0604020202020204"/>
              </a:rPr>
              <a:t> </a:t>
            </a:r>
            <a:r>
              <a:rPr sz="2300" b="1" dirty="0">
                <a:latin typeface="Arial" panose="020B0604020202020204"/>
                <a:cs typeface="Arial" panose="020B0604020202020204"/>
              </a:rPr>
              <a:t>ΣΤΟ</a:t>
            </a:r>
            <a:r>
              <a:rPr sz="2300" b="1" spc="-60" dirty="0">
                <a:latin typeface="Arial" panose="020B0604020202020204"/>
                <a:cs typeface="Arial" panose="020B0604020202020204"/>
              </a:rPr>
              <a:t> </a:t>
            </a:r>
            <a:r>
              <a:rPr sz="2300" b="1">
                <a:latin typeface="Arial" panose="020B0604020202020204"/>
                <a:cs typeface="Arial" panose="020B0604020202020204"/>
              </a:rPr>
              <a:t>ΣΥΣΤΗΜΑ</a:t>
            </a:r>
            <a:r>
              <a:rPr sz="2300" b="1" spc="-40">
                <a:latin typeface="Arial" panose="020B0604020202020204"/>
                <a:cs typeface="Arial" panose="020B0604020202020204"/>
              </a:rPr>
              <a:t> </a:t>
            </a:r>
            <a:r>
              <a:rPr sz="2300" b="1" spc="-10" smtClean="0">
                <a:latin typeface="Arial" panose="020B0604020202020204"/>
                <a:cs typeface="Arial" panose="020B0604020202020204"/>
              </a:rPr>
              <a:t>ΕΓΧΥΣ</a:t>
            </a:r>
            <a:r>
              <a:rPr lang="el-GR" sz="2300" b="1" spc="-10" dirty="0" smtClean="0">
                <a:latin typeface="Arial" panose="020B0604020202020204"/>
                <a:cs typeface="Arial" panose="020B0604020202020204"/>
              </a:rPr>
              <a:t>Η</a:t>
            </a:r>
            <a:r>
              <a:rPr sz="2300" b="1" spc="-10" smtClean="0">
                <a:latin typeface="Arial" panose="020B0604020202020204"/>
                <a:cs typeface="Arial" panose="020B0604020202020204"/>
              </a:rPr>
              <a:t>Σ </a:t>
            </a:r>
            <a:r>
              <a:rPr sz="2300" b="1" dirty="0">
                <a:latin typeface="Arial" panose="020B0604020202020204"/>
                <a:cs typeface="Arial" panose="020B0604020202020204"/>
              </a:rPr>
              <a:t>ΤΟΥ</a:t>
            </a:r>
            <a:r>
              <a:rPr sz="2300" b="1" spc="-105" dirty="0">
                <a:latin typeface="Arial" panose="020B0604020202020204"/>
                <a:cs typeface="Arial" panose="020B0604020202020204"/>
              </a:rPr>
              <a:t> </a:t>
            </a:r>
            <a:r>
              <a:rPr sz="2300" b="1" spc="-10" dirty="0">
                <a:latin typeface="Arial" panose="020B0604020202020204"/>
                <a:cs typeface="Arial" panose="020B0604020202020204"/>
              </a:rPr>
              <a:t>ΚΑΥΣΙΜΟΥ.</a:t>
            </a:r>
            <a:endParaRPr sz="2300">
              <a:latin typeface="Arial" panose="020B0604020202020204"/>
              <a:cs typeface="Arial" panose="020B0604020202020204"/>
            </a:endParaRPr>
          </a:p>
          <a:p>
            <a:pPr marL="263525" marR="398145" indent="-251460" algn="just">
              <a:lnSpc>
                <a:spcPct val="100000"/>
              </a:lnSpc>
              <a:spcBef>
                <a:spcPts val="450"/>
              </a:spcBef>
              <a:buFont typeface="Wingdings" panose="05000000000000000000"/>
              <a:buChar char=""/>
              <a:tabLst>
                <a:tab pos="264160" algn="l"/>
              </a:tabLst>
            </a:pPr>
            <a:r>
              <a:rPr sz="2300" b="1" spc="-75" dirty="0">
                <a:latin typeface="Arial" panose="020B0604020202020204"/>
                <a:cs typeface="Arial" panose="020B0604020202020204"/>
              </a:rPr>
              <a:t>ΑΥΤΑ</a:t>
            </a:r>
            <a:r>
              <a:rPr sz="2300" b="1" spc="-55" dirty="0">
                <a:latin typeface="Arial" panose="020B0604020202020204"/>
                <a:cs typeface="Arial" panose="020B0604020202020204"/>
              </a:rPr>
              <a:t> </a:t>
            </a:r>
            <a:r>
              <a:rPr sz="2300" b="1" spc="-10" dirty="0">
                <a:latin typeface="Arial" panose="020B0604020202020204"/>
                <a:cs typeface="Arial" panose="020B0604020202020204"/>
              </a:rPr>
              <a:t>ΕΠΙΤΥΓΧΑΝΟΝΤΑΙ</a:t>
            </a:r>
            <a:r>
              <a:rPr sz="2300" b="1" spc="-55" dirty="0">
                <a:latin typeface="Arial" panose="020B0604020202020204"/>
                <a:cs typeface="Arial" panose="020B0604020202020204"/>
              </a:rPr>
              <a:t> </a:t>
            </a:r>
            <a:r>
              <a:rPr sz="2300" b="1" dirty="0">
                <a:latin typeface="Arial" panose="020B0604020202020204"/>
                <a:cs typeface="Arial" panose="020B0604020202020204"/>
              </a:rPr>
              <a:t>ΜΕ</a:t>
            </a:r>
            <a:r>
              <a:rPr sz="2300" b="1" spc="-45" dirty="0">
                <a:latin typeface="Arial" panose="020B0604020202020204"/>
                <a:cs typeface="Arial" panose="020B0604020202020204"/>
              </a:rPr>
              <a:t> </a:t>
            </a:r>
            <a:r>
              <a:rPr sz="2300" b="1" dirty="0">
                <a:latin typeface="Arial" panose="020B0604020202020204"/>
                <a:cs typeface="Arial" panose="020B0604020202020204"/>
              </a:rPr>
              <a:t>ΤΗΝ</a:t>
            </a:r>
            <a:r>
              <a:rPr sz="2300" b="1" spc="-45" dirty="0">
                <a:latin typeface="Arial" panose="020B0604020202020204"/>
                <a:cs typeface="Arial" panose="020B0604020202020204"/>
              </a:rPr>
              <a:t> </a:t>
            </a:r>
            <a:r>
              <a:rPr sz="2300" b="1" spc="-30" dirty="0">
                <a:latin typeface="Arial" panose="020B0604020202020204"/>
                <a:cs typeface="Arial" panose="020B0604020202020204"/>
              </a:rPr>
              <a:t>ΚΑΤΑΛΛΗΛΗ</a:t>
            </a:r>
            <a:r>
              <a:rPr sz="2300" b="1" spc="-45" dirty="0">
                <a:latin typeface="Arial" panose="020B0604020202020204"/>
                <a:cs typeface="Arial" panose="020B0604020202020204"/>
              </a:rPr>
              <a:t> </a:t>
            </a:r>
            <a:r>
              <a:rPr sz="2300" b="1" spc="-10" dirty="0">
                <a:latin typeface="Arial" panose="020B0604020202020204"/>
                <a:cs typeface="Arial" panose="020B0604020202020204"/>
              </a:rPr>
              <a:t>ΣΧΕΔΙΑΣΗ </a:t>
            </a:r>
            <a:r>
              <a:rPr sz="2300" b="1" dirty="0">
                <a:latin typeface="Arial" panose="020B0604020202020204"/>
                <a:cs typeface="Arial" panose="020B0604020202020204"/>
              </a:rPr>
              <a:t>ΤΟΥ</a:t>
            </a:r>
            <a:r>
              <a:rPr sz="2300" b="1" spc="-90" dirty="0">
                <a:latin typeface="Arial" panose="020B0604020202020204"/>
                <a:cs typeface="Arial" panose="020B0604020202020204"/>
              </a:rPr>
              <a:t> </a:t>
            </a:r>
            <a:r>
              <a:rPr sz="2300" b="1" spc="-20">
                <a:latin typeface="Arial" panose="020B0604020202020204"/>
                <a:cs typeface="Arial" panose="020B0604020202020204"/>
              </a:rPr>
              <a:t>ΣΥΣΤΗΜΑΤΟΣ</a:t>
            </a:r>
            <a:r>
              <a:rPr sz="2300" b="1" spc="-80">
                <a:latin typeface="Arial" panose="020B0604020202020204"/>
                <a:cs typeface="Arial" panose="020B0604020202020204"/>
              </a:rPr>
              <a:t> </a:t>
            </a:r>
            <a:r>
              <a:rPr sz="2300" b="1" spc="-10" smtClean="0">
                <a:latin typeface="Arial" panose="020B0604020202020204"/>
                <a:cs typeface="Arial" panose="020B0604020202020204"/>
              </a:rPr>
              <a:t>ΕΓΧΥΣ</a:t>
            </a:r>
            <a:r>
              <a:rPr lang="el-GR" sz="2300" b="1" spc="-10" dirty="0" smtClean="0">
                <a:latin typeface="Arial" panose="020B0604020202020204"/>
                <a:cs typeface="Arial" panose="020B0604020202020204"/>
              </a:rPr>
              <a:t>Η</a:t>
            </a:r>
            <a:r>
              <a:rPr sz="2300" b="1" spc="-10" smtClean="0">
                <a:latin typeface="Arial" panose="020B0604020202020204"/>
                <a:cs typeface="Arial" panose="020B0604020202020204"/>
              </a:rPr>
              <a:t>Σ</a:t>
            </a:r>
            <a:r>
              <a:rPr sz="2300" b="1" spc="-10" dirty="0">
                <a:latin typeface="Arial" panose="020B0604020202020204"/>
                <a:cs typeface="Arial" panose="020B0604020202020204"/>
              </a:rPr>
              <a:t>.</a:t>
            </a:r>
            <a:endParaRPr sz="2300">
              <a:latin typeface="Arial" panose="020B0604020202020204"/>
              <a:cs typeface="Arial" panose="020B0604020202020204"/>
            </a:endParaRPr>
          </a:p>
        </p:txBody>
      </p:sp>
      <p:grpSp>
        <p:nvGrpSpPr>
          <p:cNvPr id="3" name="object 3"/>
          <p:cNvGrpSpPr/>
          <p:nvPr/>
        </p:nvGrpSpPr>
        <p:grpSpPr>
          <a:xfrm>
            <a:off x="491430" y="53280"/>
            <a:ext cx="8251825" cy="818515"/>
            <a:chOff x="491430" y="53280"/>
            <a:chExt cx="8251825" cy="818515"/>
          </a:xfrm>
        </p:grpSpPr>
        <p:sp>
          <p:nvSpPr>
            <p:cNvPr id="4" name="object 4"/>
            <p:cNvSpPr/>
            <p:nvPr/>
          </p:nvSpPr>
          <p:spPr>
            <a:xfrm>
              <a:off x="504190" y="66040"/>
              <a:ext cx="8225790" cy="792480"/>
            </a:xfrm>
            <a:custGeom>
              <a:avLst/>
              <a:gdLst/>
              <a:ahLst/>
              <a:cxnLst/>
              <a:rect l="l" t="t" r="r" b="b"/>
              <a:pathLst>
                <a:path w="8225790" h="792480">
                  <a:moveTo>
                    <a:pt x="8106409" y="0"/>
                  </a:moveTo>
                  <a:lnTo>
                    <a:pt x="118109" y="0"/>
                  </a:lnTo>
                  <a:lnTo>
                    <a:pt x="105409" y="2539"/>
                  </a:lnTo>
                  <a:lnTo>
                    <a:pt x="97789" y="3809"/>
                  </a:lnTo>
                  <a:lnTo>
                    <a:pt x="72389" y="13969"/>
                  </a:lnTo>
                  <a:lnTo>
                    <a:pt x="66039" y="17779"/>
                  </a:lnTo>
                  <a:lnTo>
                    <a:pt x="60959" y="21589"/>
                  </a:lnTo>
                  <a:lnTo>
                    <a:pt x="54609" y="25400"/>
                  </a:lnTo>
                  <a:lnTo>
                    <a:pt x="49529" y="29209"/>
                  </a:lnTo>
                  <a:lnTo>
                    <a:pt x="44450" y="34289"/>
                  </a:lnTo>
                  <a:lnTo>
                    <a:pt x="39369" y="38100"/>
                  </a:lnTo>
                  <a:lnTo>
                    <a:pt x="34289" y="43179"/>
                  </a:lnTo>
                  <a:lnTo>
                    <a:pt x="30479" y="48259"/>
                  </a:lnTo>
                  <a:lnTo>
                    <a:pt x="25400" y="54609"/>
                  </a:lnTo>
                  <a:lnTo>
                    <a:pt x="21589" y="59689"/>
                  </a:lnTo>
                  <a:lnTo>
                    <a:pt x="17779" y="66039"/>
                  </a:lnTo>
                  <a:lnTo>
                    <a:pt x="15239" y="72389"/>
                  </a:lnTo>
                  <a:lnTo>
                    <a:pt x="11429" y="77469"/>
                  </a:lnTo>
                  <a:lnTo>
                    <a:pt x="8889" y="83819"/>
                  </a:lnTo>
                  <a:lnTo>
                    <a:pt x="7619" y="91439"/>
                  </a:lnTo>
                  <a:lnTo>
                    <a:pt x="5079" y="97789"/>
                  </a:lnTo>
                  <a:lnTo>
                    <a:pt x="2539" y="110489"/>
                  </a:lnTo>
                  <a:lnTo>
                    <a:pt x="1269" y="118109"/>
                  </a:lnTo>
                  <a:lnTo>
                    <a:pt x="1269" y="124459"/>
                  </a:lnTo>
                  <a:lnTo>
                    <a:pt x="0" y="132079"/>
                  </a:lnTo>
                  <a:lnTo>
                    <a:pt x="0" y="660399"/>
                  </a:lnTo>
                  <a:lnTo>
                    <a:pt x="1269" y="666749"/>
                  </a:lnTo>
                  <a:lnTo>
                    <a:pt x="1269" y="674369"/>
                  </a:lnTo>
                  <a:lnTo>
                    <a:pt x="2539" y="680719"/>
                  </a:lnTo>
                  <a:lnTo>
                    <a:pt x="3809" y="688339"/>
                  </a:lnTo>
                  <a:lnTo>
                    <a:pt x="5079" y="694689"/>
                  </a:lnTo>
                  <a:lnTo>
                    <a:pt x="10159" y="707389"/>
                  </a:lnTo>
                  <a:lnTo>
                    <a:pt x="11429" y="713739"/>
                  </a:lnTo>
                  <a:lnTo>
                    <a:pt x="15239" y="720089"/>
                  </a:lnTo>
                  <a:lnTo>
                    <a:pt x="17779" y="726439"/>
                  </a:lnTo>
                  <a:lnTo>
                    <a:pt x="21589" y="731519"/>
                  </a:lnTo>
                  <a:lnTo>
                    <a:pt x="25400" y="737869"/>
                  </a:lnTo>
                  <a:lnTo>
                    <a:pt x="30479" y="742949"/>
                  </a:lnTo>
                  <a:lnTo>
                    <a:pt x="34289" y="748029"/>
                  </a:lnTo>
                  <a:lnTo>
                    <a:pt x="49529" y="763269"/>
                  </a:lnTo>
                  <a:lnTo>
                    <a:pt x="54609" y="767079"/>
                  </a:lnTo>
                  <a:lnTo>
                    <a:pt x="60959" y="770889"/>
                  </a:lnTo>
                  <a:lnTo>
                    <a:pt x="66039" y="774699"/>
                  </a:lnTo>
                  <a:lnTo>
                    <a:pt x="78739" y="779779"/>
                  </a:lnTo>
                  <a:lnTo>
                    <a:pt x="85089" y="783589"/>
                  </a:lnTo>
                  <a:lnTo>
                    <a:pt x="91439" y="784859"/>
                  </a:lnTo>
                  <a:lnTo>
                    <a:pt x="97789" y="787399"/>
                  </a:lnTo>
                  <a:lnTo>
                    <a:pt x="105409" y="788669"/>
                  </a:lnTo>
                  <a:lnTo>
                    <a:pt x="118109" y="791209"/>
                  </a:lnTo>
                  <a:lnTo>
                    <a:pt x="132079" y="791209"/>
                  </a:lnTo>
                  <a:lnTo>
                    <a:pt x="132079" y="792479"/>
                  </a:lnTo>
                  <a:lnTo>
                    <a:pt x="8107680" y="791209"/>
                  </a:lnTo>
                  <a:lnTo>
                    <a:pt x="8114030" y="789939"/>
                  </a:lnTo>
                  <a:lnTo>
                    <a:pt x="8121650" y="788669"/>
                  </a:lnTo>
                  <a:lnTo>
                    <a:pt x="8128000" y="787399"/>
                  </a:lnTo>
                  <a:lnTo>
                    <a:pt x="8159750" y="774699"/>
                  </a:lnTo>
                  <a:lnTo>
                    <a:pt x="8164830" y="770889"/>
                  </a:lnTo>
                  <a:lnTo>
                    <a:pt x="8171180" y="767079"/>
                  </a:lnTo>
                  <a:lnTo>
                    <a:pt x="8176259" y="761999"/>
                  </a:lnTo>
                  <a:lnTo>
                    <a:pt x="8181339" y="758189"/>
                  </a:lnTo>
                  <a:lnTo>
                    <a:pt x="8191500" y="748029"/>
                  </a:lnTo>
                  <a:lnTo>
                    <a:pt x="8195309" y="742949"/>
                  </a:lnTo>
                  <a:lnTo>
                    <a:pt x="8200389" y="737869"/>
                  </a:lnTo>
                  <a:lnTo>
                    <a:pt x="8204200" y="731519"/>
                  </a:lnTo>
                  <a:lnTo>
                    <a:pt x="8208009" y="726439"/>
                  </a:lnTo>
                  <a:lnTo>
                    <a:pt x="8213089" y="713739"/>
                  </a:lnTo>
                  <a:lnTo>
                    <a:pt x="8216900" y="707389"/>
                  </a:lnTo>
                  <a:lnTo>
                    <a:pt x="8218169" y="701039"/>
                  </a:lnTo>
                  <a:lnTo>
                    <a:pt x="8220709" y="694689"/>
                  </a:lnTo>
                  <a:lnTo>
                    <a:pt x="8221980" y="687069"/>
                  </a:lnTo>
                  <a:lnTo>
                    <a:pt x="8224519" y="674369"/>
                  </a:lnTo>
                  <a:lnTo>
                    <a:pt x="8224519" y="660399"/>
                  </a:lnTo>
                  <a:lnTo>
                    <a:pt x="8225789" y="660399"/>
                  </a:lnTo>
                  <a:lnTo>
                    <a:pt x="8224519" y="132079"/>
                  </a:lnTo>
                  <a:lnTo>
                    <a:pt x="8224519" y="118109"/>
                  </a:lnTo>
                  <a:lnTo>
                    <a:pt x="8223250" y="110489"/>
                  </a:lnTo>
                  <a:lnTo>
                    <a:pt x="8220709" y="97789"/>
                  </a:lnTo>
                  <a:lnTo>
                    <a:pt x="8218169" y="91439"/>
                  </a:lnTo>
                  <a:lnTo>
                    <a:pt x="8216900" y="83819"/>
                  </a:lnTo>
                  <a:lnTo>
                    <a:pt x="8213089" y="77469"/>
                  </a:lnTo>
                  <a:lnTo>
                    <a:pt x="8210550" y="72389"/>
                  </a:lnTo>
                  <a:lnTo>
                    <a:pt x="8208009" y="66039"/>
                  </a:lnTo>
                  <a:lnTo>
                    <a:pt x="8204200" y="59689"/>
                  </a:lnTo>
                  <a:lnTo>
                    <a:pt x="8200389" y="54609"/>
                  </a:lnTo>
                  <a:lnTo>
                    <a:pt x="8195309" y="48259"/>
                  </a:lnTo>
                  <a:lnTo>
                    <a:pt x="8191500" y="43179"/>
                  </a:lnTo>
                  <a:lnTo>
                    <a:pt x="8186419" y="38100"/>
                  </a:lnTo>
                  <a:lnTo>
                    <a:pt x="8181339" y="34289"/>
                  </a:lnTo>
                  <a:lnTo>
                    <a:pt x="8176259" y="29209"/>
                  </a:lnTo>
                  <a:lnTo>
                    <a:pt x="8171180" y="25400"/>
                  </a:lnTo>
                  <a:lnTo>
                    <a:pt x="8164830" y="21589"/>
                  </a:lnTo>
                  <a:lnTo>
                    <a:pt x="8159750" y="17779"/>
                  </a:lnTo>
                  <a:lnTo>
                    <a:pt x="8153400" y="13969"/>
                  </a:lnTo>
                  <a:lnTo>
                    <a:pt x="8128000" y="3809"/>
                  </a:lnTo>
                  <a:lnTo>
                    <a:pt x="8120380" y="2539"/>
                  </a:lnTo>
                  <a:lnTo>
                    <a:pt x="8114030" y="1269"/>
                  </a:lnTo>
                  <a:lnTo>
                    <a:pt x="8106409" y="0"/>
                  </a:lnTo>
                  <a:close/>
                </a:path>
              </a:pathLst>
            </a:custGeom>
            <a:solidFill>
              <a:srgbClr val="009933"/>
            </a:solidFill>
          </p:spPr>
          <p:txBody>
            <a:bodyPr wrap="square" lIns="0" tIns="0" rIns="0" bIns="0" rtlCol="0"/>
            <a:lstStyle/>
            <a:p/>
          </p:txBody>
        </p:sp>
        <p:sp>
          <p:nvSpPr>
            <p:cNvPr id="5" name="object 5"/>
            <p:cNvSpPr/>
            <p:nvPr/>
          </p:nvSpPr>
          <p:spPr>
            <a:xfrm>
              <a:off x="504190" y="66040"/>
              <a:ext cx="8225790" cy="792480"/>
            </a:xfrm>
            <a:custGeom>
              <a:avLst/>
              <a:gdLst/>
              <a:ahLst/>
              <a:cxnLst/>
              <a:rect l="l" t="t" r="r" b="b"/>
              <a:pathLst>
                <a:path w="8225790" h="792480">
                  <a:moveTo>
                    <a:pt x="0" y="132079"/>
                  </a:moveTo>
                  <a:lnTo>
                    <a:pt x="1269" y="124459"/>
                  </a:lnTo>
                  <a:lnTo>
                    <a:pt x="1269" y="118109"/>
                  </a:lnTo>
                  <a:lnTo>
                    <a:pt x="2539" y="110489"/>
                  </a:lnTo>
                  <a:lnTo>
                    <a:pt x="3809" y="104139"/>
                  </a:lnTo>
                  <a:lnTo>
                    <a:pt x="5079" y="97789"/>
                  </a:lnTo>
                  <a:lnTo>
                    <a:pt x="7619" y="91439"/>
                  </a:lnTo>
                  <a:lnTo>
                    <a:pt x="8889" y="83819"/>
                  </a:lnTo>
                  <a:lnTo>
                    <a:pt x="11429" y="77469"/>
                  </a:lnTo>
                  <a:lnTo>
                    <a:pt x="15239" y="72389"/>
                  </a:lnTo>
                  <a:lnTo>
                    <a:pt x="17779" y="66039"/>
                  </a:lnTo>
                  <a:lnTo>
                    <a:pt x="21589" y="59689"/>
                  </a:lnTo>
                  <a:lnTo>
                    <a:pt x="25400" y="54609"/>
                  </a:lnTo>
                  <a:lnTo>
                    <a:pt x="30479" y="48259"/>
                  </a:lnTo>
                  <a:lnTo>
                    <a:pt x="34289" y="43179"/>
                  </a:lnTo>
                  <a:lnTo>
                    <a:pt x="39369" y="38100"/>
                  </a:lnTo>
                  <a:lnTo>
                    <a:pt x="44450" y="34289"/>
                  </a:lnTo>
                  <a:lnTo>
                    <a:pt x="49529" y="29209"/>
                  </a:lnTo>
                  <a:lnTo>
                    <a:pt x="54609" y="25400"/>
                  </a:lnTo>
                  <a:lnTo>
                    <a:pt x="60959" y="21589"/>
                  </a:lnTo>
                  <a:lnTo>
                    <a:pt x="66039" y="17779"/>
                  </a:lnTo>
                  <a:lnTo>
                    <a:pt x="72389" y="13969"/>
                  </a:lnTo>
                  <a:lnTo>
                    <a:pt x="78739" y="11429"/>
                  </a:lnTo>
                  <a:lnTo>
                    <a:pt x="85089" y="8889"/>
                  </a:lnTo>
                  <a:lnTo>
                    <a:pt x="91439" y="6350"/>
                  </a:lnTo>
                  <a:lnTo>
                    <a:pt x="97789" y="3809"/>
                  </a:lnTo>
                  <a:lnTo>
                    <a:pt x="105409" y="2539"/>
                  </a:lnTo>
                  <a:lnTo>
                    <a:pt x="111759" y="1269"/>
                  </a:lnTo>
                  <a:lnTo>
                    <a:pt x="118109" y="0"/>
                  </a:lnTo>
                  <a:lnTo>
                    <a:pt x="125729" y="0"/>
                  </a:lnTo>
                  <a:lnTo>
                    <a:pt x="132079" y="0"/>
                  </a:lnTo>
                  <a:lnTo>
                    <a:pt x="8093709" y="0"/>
                  </a:lnTo>
                  <a:lnTo>
                    <a:pt x="8100059" y="0"/>
                  </a:lnTo>
                  <a:lnTo>
                    <a:pt x="8106409" y="0"/>
                  </a:lnTo>
                  <a:lnTo>
                    <a:pt x="8114030" y="1269"/>
                  </a:lnTo>
                  <a:lnTo>
                    <a:pt x="8120380" y="2539"/>
                  </a:lnTo>
                  <a:lnTo>
                    <a:pt x="8128000" y="3809"/>
                  </a:lnTo>
                  <a:lnTo>
                    <a:pt x="8134350" y="6350"/>
                  </a:lnTo>
                  <a:lnTo>
                    <a:pt x="8140700" y="8889"/>
                  </a:lnTo>
                  <a:lnTo>
                    <a:pt x="8147050" y="11429"/>
                  </a:lnTo>
                  <a:lnTo>
                    <a:pt x="8153400" y="13969"/>
                  </a:lnTo>
                  <a:lnTo>
                    <a:pt x="8159750" y="17779"/>
                  </a:lnTo>
                  <a:lnTo>
                    <a:pt x="8164830" y="21589"/>
                  </a:lnTo>
                  <a:lnTo>
                    <a:pt x="8171180" y="25400"/>
                  </a:lnTo>
                  <a:lnTo>
                    <a:pt x="8176259" y="29209"/>
                  </a:lnTo>
                  <a:lnTo>
                    <a:pt x="8181339" y="34289"/>
                  </a:lnTo>
                  <a:lnTo>
                    <a:pt x="8186419" y="38100"/>
                  </a:lnTo>
                  <a:lnTo>
                    <a:pt x="8191500" y="43179"/>
                  </a:lnTo>
                  <a:lnTo>
                    <a:pt x="8195309" y="48259"/>
                  </a:lnTo>
                  <a:lnTo>
                    <a:pt x="8200389" y="54609"/>
                  </a:lnTo>
                  <a:lnTo>
                    <a:pt x="8204200" y="59689"/>
                  </a:lnTo>
                  <a:lnTo>
                    <a:pt x="8208009" y="66039"/>
                  </a:lnTo>
                  <a:lnTo>
                    <a:pt x="8210550" y="72389"/>
                  </a:lnTo>
                  <a:lnTo>
                    <a:pt x="8213089" y="77469"/>
                  </a:lnTo>
                  <a:lnTo>
                    <a:pt x="8216900" y="83819"/>
                  </a:lnTo>
                  <a:lnTo>
                    <a:pt x="8218169" y="91439"/>
                  </a:lnTo>
                  <a:lnTo>
                    <a:pt x="8220709" y="97789"/>
                  </a:lnTo>
                  <a:lnTo>
                    <a:pt x="8221980" y="104139"/>
                  </a:lnTo>
                  <a:lnTo>
                    <a:pt x="8223250" y="110489"/>
                  </a:lnTo>
                  <a:lnTo>
                    <a:pt x="8224519" y="118109"/>
                  </a:lnTo>
                  <a:lnTo>
                    <a:pt x="8224519" y="124459"/>
                  </a:lnTo>
                  <a:lnTo>
                    <a:pt x="8224519" y="132079"/>
                  </a:lnTo>
                  <a:lnTo>
                    <a:pt x="8225789" y="660399"/>
                  </a:lnTo>
                  <a:lnTo>
                    <a:pt x="8224519" y="660399"/>
                  </a:lnTo>
                  <a:lnTo>
                    <a:pt x="8224519" y="666749"/>
                  </a:lnTo>
                  <a:lnTo>
                    <a:pt x="8224519" y="674369"/>
                  </a:lnTo>
                  <a:lnTo>
                    <a:pt x="8223250" y="680719"/>
                  </a:lnTo>
                  <a:lnTo>
                    <a:pt x="8221980" y="687069"/>
                  </a:lnTo>
                  <a:lnTo>
                    <a:pt x="8220709" y="694689"/>
                  </a:lnTo>
                  <a:lnTo>
                    <a:pt x="8218169" y="701039"/>
                  </a:lnTo>
                  <a:lnTo>
                    <a:pt x="8216900" y="707389"/>
                  </a:lnTo>
                  <a:lnTo>
                    <a:pt x="8213089" y="713739"/>
                  </a:lnTo>
                  <a:lnTo>
                    <a:pt x="8210550" y="720089"/>
                  </a:lnTo>
                  <a:lnTo>
                    <a:pt x="8208009" y="726439"/>
                  </a:lnTo>
                  <a:lnTo>
                    <a:pt x="8204200" y="731519"/>
                  </a:lnTo>
                  <a:lnTo>
                    <a:pt x="8200389" y="737869"/>
                  </a:lnTo>
                  <a:lnTo>
                    <a:pt x="8195309" y="742949"/>
                  </a:lnTo>
                  <a:lnTo>
                    <a:pt x="8191500" y="748029"/>
                  </a:lnTo>
                  <a:lnTo>
                    <a:pt x="8186419" y="753109"/>
                  </a:lnTo>
                  <a:lnTo>
                    <a:pt x="8181339" y="758189"/>
                  </a:lnTo>
                  <a:lnTo>
                    <a:pt x="8176259" y="761999"/>
                  </a:lnTo>
                  <a:lnTo>
                    <a:pt x="8171180" y="767079"/>
                  </a:lnTo>
                  <a:lnTo>
                    <a:pt x="8164830" y="770889"/>
                  </a:lnTo>
                  <a:lnTo>
                    <a:pt x="8159750" y="774699"/>
                  </a:lnTo>
                  <a:lnTo>
                    <a:pt x="8153400" y="777239"/>
                  </a:lnTo>
                  <a:lnTo>
                    <a:pt x="8147050" y="779779"/>
                  </a:lnTo>
                  <a:lnTo>
                    <a:pt x="8140700" y="782319"/>
                  </a:lnTo>
                  <a:lnTo>
                    <a:pt x="8134350" y="784859"/>
                  </a:lnTo>
                  <a:lnTo>
                    <a:pt x="8128000" y="787399"/>
                  </a:lnTo>
                  <a:lnTo>
                    <a:pt x="8121650" y="788669"/>
                  </a:lnTo>
                  <a:lnTo>
                    <a:pt x="8114030" y="789939"/>
                  </a:lnTo>
                  <a:lnTo>
                    <a:pt x="8107680" y="791209"/>
                  </a:lnTo>
                  <a:lnTo>
                    <a:pt x="8100059" y="791209"/>
                  </a:lnTo>
                  <a:lnTo>
                    <a:pt x="8093709" y="791209"/>
                  </a:lnTo>
                  <a:lnTo>
                    <a:pt x="132079" y="792479"/>
                  </a:lnTo>
                  <a:lnTo>
                    <a:pt x="132079" y="791209"/>
                  </a:lnTo>
                  <a:lnTo>
                    <a:pt x="125729" y="791209"/>
                  </a:lnTo>
                  <a:lnTo>
                    <a:pt x="118109" y="791209"/>
                  </a:lnTo>
                  <a:lnTo>
                    <a:pt x="111759" y="789939"/>
                  </a:lnTo>
                  <a:lnTo>
                    <a:pt x="105409" y="788669"/>
                  </a:lnTo>
                  <a:lnTo>
                    <a:pt x="97789" y="787399"/>
                  </a:lnTo>
                  <a:lnTo>
                    <a:pt x="91439" y="784859"/>
                  </a:lnTo>
                  <a:lnTo>
                    <a:pt x="85089" y="783589"/>
                  </a:lnTo>
                  <a:lnTo>
                    <a:pt x="78739" y="779779"/>
                  </a:lnTo>
                  <a:lnTo>
                    <a:pt x="72389" y="777239"/>
                  </a:lnTo>
                  <a:lnTo>
                    <a:pt x="66039" y="774699"/>
                  </a:lnTo>
                  <a:lnTo>
                    <a:pt x="60959" y="770889"/>
                  </a:lnTo>
                  <a:lnTo>
                    <a:pt x="54609" y="767079"/>
                  </a:lnTo>
                  <a:lnTo>
                    <a:pt x="49529" y="763269"/>
                  </a:lnTo>
                  <a:lnTo>
                    <a:pt x="44450" y="758189"/>
                  </a:lnTo>
                  <a:lnTo>
                    <a:pt x="39369" y="753109"/>
                  </a:lnTo>
                  <a:lnTo>
                    <a:pt x="34289" y="748029"/>
                  </a:lnTo>
                  <a:lnTo>
                    <a:pt x="30479" y="742949"/>
                  </a:lnTo>
                  <a:lnTo>
                    <a:pt x="25400" y="737869"/>
                  </a:lnTo>
                  <a:lnTo>
                    <a:pt x="21589" y="731519"/>
                  </a:lnTo>
                  <a:lnTo>
                    <a:pt x="17779" y="726439"/>
                  </a:lnTo>
                  <a:lnTo>
                    <a:pt x="15239" y="720089"/>
                  </a:lnTo>
                  <a:lnTo>
                    <a:pt x="11429" y="713739"/>
                  </a:lnTo>
                  <a:lnTo>
                    <a:pt x="10159" y="707389"/>
                  </a:lnTo>
                  <a:lnTo>
                    <a:pt x="7619" y="701039"/>
                  </a:lnTo>
                  <a:lnTo>
                    <a:pt x="5079" y="694689"/>
                  </a:lnTo>
                  <a:lnTo>
                    <a:pt x="3809" y="688339"/>
                  </a:lnTo>
                  <a:lnTo>
                    <a:pt x="2539" y="680719"/>
                  </a:lnTo>
                  <a:lnTo>
                    <a:pt x="1269" y="674369"/>
                  </a:lnTo>
                  <a:lnTo>
                    <a:pt x="1269" y="666749"/>
                  </a:lnTo>
                  <a:lnTo>
                    <a:pt x="0" y="66039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1426" y="5328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6085"/>
          </a:xfrm>
          <a:prstGeom prst="rect">
            <a:avLst/>
          </a:prstGeom>
        </p:spPr>
        <p:txBody>
          <a:bodyPr vert="horz" wrap="square" lIns="0" tIns="191770" rIns="0" bIns="0" rtlCol="0">
            <a:spAutoFit/>
          </a:bodyPr>
          <a:lstStyle/>
          <a:p>
            <a:pPr marL="3585210">
              <a:lnSpc>
                <a:spcPct val="100000"/>
              </a:lnSpc>
              <a:spcBef>
                <a:spcPts val="100"/>
              </a:spcBef>
            </a:pPr>
            <a:r>
              <a:rPr lang="el-GR" sz="3200" b="0" u="none" spc="-20" dirty="0" smtClean="0">
                <a:solidFill>
                  <a:srgbClr val="FFFFFF"/>
                </a:solidFill>
                <a:latin typeface="Calibri" panose="020F0502020204030204"/>
                <a:cs typeface="Calibri" panose="020F0502020204030204"/>
              </a:rPr>
              <a:t>1.1. </a:t>
            </a:r>
            <a:r>
              <a:rPr sz="3200" b="0" u="none" spc="-20" smtClean="0">
                <a:solidFill>
                  <a:srgbClr val="FFFFFF"/>
                </a:solidFill>
                <a:latin typeface="Calibri" panose="020F0502020204030204"/>
                <a:cs typeface="Calibri" panose="020F0502020204030204"/>
              </a:rPr>
              <a:t>Γενικά</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484629"/>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3" name="object 3"/>
          <p:cNvSpPr txBox="1"/>
          <p:nvPr/>
        </p:nvSpPr>
        <p:spPr>
          <a:xfrm>
            <a:off x="807719" y="1499870"/>
            <a:ext cx="8110220" cy="4761865"/>
          </a:xfrm>
          <a:prstGeom prst="rect">
            <a:avLst/>
          </a:prstGeom>
        </p:spPr>
        <p:txBody>
          <a:bodyPr vert="horz" wrap="square" lIns="0" tIns="12700" rIns="0" bIns="0" rtlCol="0">
            <a:spAutoFit/>
          </a:bodyPr>
          <a:lstStyle/>
          <a:p>
            <a:pPr marL="12700" marR="1267460">
              <a:lnSpc>
                <a:spcPct val="100000"/>
              </a:lnSpc>
              <a:spcBef>
                <a:spcPts val="100"/>
              </a:spcBef>
            </a:pPr>
            <a:r>
              <a:rPr sz="2200" b="1" spc="-20" dirty="0">
                <a:latin typeface="Arial" panose="020B0604020202020204"/>
                <a:cs typeface="Arial" panose="020B0604020202020204"/>
              </a:rPr>
              <a:t>ΧΡΗΣΙΜΟΠΟΙΟΥΝΤΑ</a:t>
            </a:r>
            <a:r>
              <a:rPr lang="el-GR" sz="2200" b="1" spc="-20" dirty="0">
                <a:latin typeface="Arial" panose="020B0604020202020204"/>
                <a:cs typeface="Arial" panose="020B0604020202020204"/>
              </a:rPr>
              <a:t>Ν</a:t>
            </a:r>
            <a:r>
              <a:rPr sz="2200" b="1" spc="-40" dirty="0">
                <a:latin typeface="Arial" panose="020B0604020202020204"/>
                <a:cs typeface="Arial" panose="020B0604020202020204"/>
              </a:rPr>
              <a:t> </a:t>
            </a:r>
            <a:r>
              <a:rPr sz="2200" b="1" dirty="0">
                <a:latin typeface="Arial" panose="020B0604020202020204"/>
                <a:cs typeface="Arial" panose="020B0604020202020204"/>
              </a:rPr>
              <a:t>ΣΥΝΗΘΩΣ</a:t>
            </a:r>
            <a:r>
              <a:rPr sz="2200" b="1" spc="-30" dirty="0">
                <a:latin typeface="Arial" panose="020B0604020202020204"/>
                <a:cs typeface="Arial" panose="020B0604020202020204"/>
              </a:rPr>
              <a:t> </a:t>
            </a:r>
            <a:r>
              <a:rPr sz="2200" b="1" dirty="0">
                <a:latin typeface="Arial" panose="020B0604020202020204"/>
                <a:cs typeface="Arial" panose="020B0604020202020204"/>
              </a:rPr>
              <a:t>ΣΕ</a:t>
            </a:r>
            <a:r>
              <a:rPr sz="2200" b="1" spc="-35" dirty="0">
                <a:latin typeface="Arial" panose="020B0604020202020204"/>
                <a:cs typeface="Arial" panose="020B0604020202020204"/>
              </a:rPr>
              <a:t> </a:t>
            </a:r>
            <a:r>
              <a:rPr sz="2200" b="1" dirty="0">
                <a:latin typeface="Arial" panose="020B0604020202020204"/>
                <a:cs typeface="Arial" panose="020B0604020202020204"/>
              </a:rPr>
              <a:t>ΚΙΝΗΤΗΡΕΣ</a:t>
            </a:r>
            <a:r>
              <a:rPr sz="2200" b="1" spc="-20" dirty="0">
                <a:latin typeface="Arial" panose="020B0604020202020204"/>
                <a:cs typeface="Arial" panose="020B0604020202020204"/>
              </a:rPr>
              <a:t> </a:t>
            </a:r>
            <a:r>
              <a:rPr sz="2200" b="1" spc="-25" dirty="0">
                <a:latin typeface="Arial" panose="020B0604020202020204"/>
                <a:cs typeface="Arial" panose="020B0604020202020204"/>
              </a:rPr>
              <a:t>ΜΕ </a:t>
            </a:r>
            <a:r>
              <a:rPr sz="2200" b="1">
                <a:latin typeface="Arial" panose="020B0604020202020204"/>
                <a:cs typeface="Arial" panose="020B0604020202020204"/>
              </a:rPr>
              <a:t>ΠΡΟΘΑΛΑΜΟ</a:t>
            </a:r>
            <a:r>
              <a:rPr sz="2200" b="1" spc="-130">
                <a:latin typeface="Arial" panose="020B0604020202020204"/>
                <a:cs typeface="Arial" panose="020B0604020202020204"/>
              </a:rPr>
              <a:t> </a:t>
            </a:r>
            <a:r>
              <a:rPr sz="2200" b="1" spc="-20" smtClean="0">
                <a:latin typeface="Arial" panose="020B0604020202020204"/>
                <a:cs typeface="Arial" panose="020B0604020202020204"/>
              </a:rPr>
              <a:t>ΚΑΥΣ</a:t>
            </a:r>
            <a:r>
              <a:rPr lang="el-GR" sz="2200" b="1" spc="-20" dirty="0">
                <a:latin typeface="Arial" panose="020B0604020202020204"/>
                <a:cs typeface="Arial" panose="020B0604020202020204"/>
              </a:rPr>
              <a:t>Η</a:t>
            </a:r>
            <a:r>
              <a:rPr sz="2200" b="1" spc="-20" smtClean="0">
                <a:latin typeface="Arial" panose="020B0604020202020204"/>
                <a:cs typeface="Arial" panose="020B0604020202020204"/>
              </a:rPr>
              <a:t>Σ</a:t>
            </a:r>
            <a:r>
              <a:rPr sz="2200" b="1" spc="-114" smtClean="0">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(ΤΑΧΥΣΤΡΟΦΟΙ).</a:t>
            </a:r>
            <a:endParaRPr sz="2200">
              <a:latin typeface="Arial" panose="020B0604020202020204"/>
              <a:cs typeface="Arial" panose="020B0604020202020204"/>
            </a:endParaRPr>
          </a:p>
          <a:p>
            <a:pPr marL="12700" marR="5080">
              <a:lnSpc>
                <a:spcPct val="100000"/>
              </a:lnSpc>
            </a:pPr>
            <a:r>
              <a:rPr sz="2200" b="1" dirty="0">
                <a:latin typeface="Arial" panose="020B0604020202020204"/>
                <a:cs typeface="Arial" panose="020B0604020202020204"/>
              </a:rPr>
              <a:t>Η</a:t>
            </a:r>
            <a:r>
              <a:rPr sz="2200" b="1" spc="-65" dirty="0">
                <a:latin typeface="Arial" panose="020B0604020202020204"/>
                <a:cs typeface="Arial" panose="020B0604020202020204"/>
              </a:rPr>
              <a:t> </a:t>
            </a:r>
            <a:r>
              <a:rPr sz="2200" b="1" dirty="0">
                <a:latin typeface="Arial" panose="020B0604020202020204"/>
                <a:cs typeface="Arial" panose="020B0604020202020204"/>
              </a:rPr>
              <a:t>ΜΟΡΦΗ</a:t>
            </a:r>
            <a:r>
              <a:rPr sz="2200" b="1" spc="-35" dirty="0">
                <a:latin typeface="Arial" panose="020B0604020202020204"/>
                <a:cs typeface="Arial" panose="020B0604020202020204"/>
              </a:rPr>
              <a:t> </a:t>
            </a:r>
            <a:r>
              <a:rPr sz="2200" b="1" dirty="0">
                <a:latin typeface="Arial" panose="020B0604020202020204"/>
                <a:cs typeface="Arial" panose="020B0604020202020204"/>
              </a:rPr>
              <a:t>ΤΗΣ</a:t>
            </a:r>
            <a:r>
              <a:rPr sz="2200" b="1" spc="-30" dirty="0">
                <a:latin typeface="Arial" panose="020B0604020202020204"/>
                <a:cs typeface="Arial" panose="020B0604020202020204"/>
              </a:rPr>
              <a:t> </a:t>
            </a:r>
            <a:r>
              <a:rPr sz="2200" b="1" dirty="0">
                <a:latin typeface="Arial" panose="020B0604020202020204"/>
                <a:cs typeface="Arial" panose="020B0604020202020204"/>
              </a:rPr>
              <a:t>ΒΕΛΟΝΑΣ</a:t>
            </a:r>
            <a:r>
              <a:rPr sz="2200" b="1" spc="-25" dirty="0">
                <a:latin typeface="Arial" panose="020B0604020202020204"/>
                <a:cs typeface="Arial" panose="020B0604020202020204"/>
              </a:rPr>
              <a:t> </a:t>
            </a:r>
            <a:r>
              <a:rPr sz="2200" b="1" dirty="0">
                <a:latin typeface="Arial" panose="020B0604020202020204"/>
                <a:cs typeface="Arial" panose="020B0604020202020204"/>
              </a:rPr>
              <a:t>ΣΤΟ</a:t>
            </a:r>
            <a:r>
              <a:rPr sz="2200" b="1" spc="-40" dirty="0">
                <a:latin typeface="Arial" panose="020B0604020202020204"/>
                <a:cs typeface="Arial" panose="020B0604020202020204"/>
              </a:rPr>
              <a:t> </a:t>
            </a:r>
            <a:r>
              <a:rPr sz="2200" b="1" spc="-60" dirty="0">
                <a:latin typeface="Arial" panose="020B0604020202020204"/>
                <a:cs typeface="Arial" panose="020B0604020202020204"/>
              </a:rPr>
              <a:t>ΚΑΤΩ</a:t>
            </a:r>
            <a:r>
              <a:rPr sz="2200" b="1" spc="-95" dirty="0">
                <a:latin typeface="Arial" panose="020B0604020202020204"/>
                <a:cs typeface="Arial" panose="020B0604020202020204"/>
              </a:rPr>
              <a:t> </a:t>
            </a:r>
            <a:r>
              <a:rPr sz="2200" b="1" dirty="0">
                <a:latin typeface="Arial" panose="020B0604020202020204"/>
                <a:cs typeface="Arial" panose="020B0604020202020204"/>
              </a:rPr>
              <a:t>ΑΚΡΟ</a:t>
            </a:r>
            <a:r>
              <a:rPr sz="2200" b="1" spc="-25" dirty="0">
                <a:latin typeface="Arial" panose="020B0604020202020204"/>
                <a:cs typeface="Arial" panose="020B0604020202020204"/>
              </a:rPr>
              <a:t> </a:t>
            </a:r>
            <a:r>
              <a:rPr sz="2200" b="1" dirty="0">
                <a:latin typeface="Arial" panose="020B0604020202020204"/>
                <a:cs typeface="Arial" panose="020B0604020202020204"/>
              </a:rPr>
              <a:t>ΤΗΣ</a:t>
            </a:r>
            <a:r>
              <a:rPr sz="2200" b="1" spc="-30" dirty="0">
                <a:latin typeface="Arial" panose="020B0604020202020204"/>
                <a:cs typeface="Arial" panose="020B0604020202020204"/>
              </a:rPr>
              <a:t> </a:t>
            </a:r>
            <a:r>
              <a:rPr sz="2200" b="1" dirty="0">
                <a:latin typeface="Arial" panose="020B0604020202020204"/>
                <a:cs typeface="Arial" panose="020B0604020202020204"/>
              </a:rPr>
              <a:t>ΣΕ</a:t>
            </a:r>
            <a:r>
              <a:rPr sz="2200" b="1" spc="-20" dirty="0">
                <a:latin typeface="Arial" panose="020B0604020202020204"/>
                <a:cs typeface="Arial" panose="020B0604020202020204"/>
              </a:rPr>
              <a:t> </a:t>
            </a:r>
            <a:r>
              <a:rPr sz="2200" b="1" spc="-10" dirty="0">
                <a:latin typeface="Arial" panose="020B0604020202020204"/>
                <a:cs typeface="Arial" panose="020B0604020202020204"/>
              </a:rPr>
              <a:t>ΣΧΗΜΑ ΜΙΚΡΟΥ</a:t>
            </a:r>
            <a:r>
              <a:rPr sz="2200" b="1" spc="-155" dirty="0">
                <a:latin typeface="Arial" panose="020B0604020202020204"/>
                <a:cs typeface="Arial" panose="020B0604020202020204"/>
              </a:rPr>
              <a:t> </a:t>
            </a:r>
            <a:r>
              <a:rPr sz="2200" b="1" spc="-10" dirty="0">
                <a:latin typeface="Arial" panose="020B0604020202020204"/>
                <a:cs typeface="Arial" panose="020B0604020202020204"/>
              </a:rPr>
              <a:t>ΑΞΟΝΙΣΚΟΥ</a:t>
            </a:r>
            <a:r>
              <a:rPr sz="2200" b="1" spc="-110" dirty="0">
                <a:latin typeface="Arial" panose="020B0604020202020204"/>
                <a:cs typeface="Arial" panose="020B0604020202020204"/>
              </a:rPr>
              <a:t> </a:t>
            </a:r>
            <a:r>
              <a:rPr sz="2200" b="1" dirty="0">
                <a:latin typeface="Arial" panose="020B0604020202020204"/>
                <a:cs typeface="Arial" panose="020B0604020202020204"/>
              </a:rPr>
              <a:t>ΠΑΙΖΕΙ</a:t>
            </a:r>
            <a:r>
              <a:rPr sz="2200" b="1" spc="-80" dirty="0">
                <a:latin typeface="Arial" panose="020B0604020202020204"/>
                <a:cs typeface="Arial" panose="020B0604020202020204"/>
              </a:rPr>
              <a:t> </a:t>
            </a:r>
            <a:r>
              <a:rPr sz="2200" b="1" spc="-40" dirty="0">
                <a:latin typeface="Arial" panose="020B0604020202020204"/>
                <a:cs typeface="Arial" panose="020B0604020202020204"/>
              </a:rPr>
              <a:t>ΜΕΓΑΛΟ</a:t>
            </a:r>
            <a:r>
              <a:rPr sz="2200" b="1" spc="-90" dirty="0">
                <a:latin typeface="Arial" panose="020B0604020202020204"/>
                <a:cs typeface="Arial" panose="020B0604020202020204"/>
              </a:rPr>
              <a:t> </a:t>
            </a:r>
            <a:r>
              <a:rPr sz="2200" b="1" dirty="0">
                <a:latin typeface="Arial" panose="020B0604020202020204"/>
                <a:cs typeface="Arial" panose="020B0604020202020204"/>
              </a:rPr>
              <a:t>ΡΟΛΟ</a:t>
            </a:r>
            <a:r>
              <a:rPr sz="2200" b="1" spc="-90" dirty="0">
                <a:latin typeface="Arial" panose="020B0604020202020204"/>
                <a:cs typeface="Arial" panose="020B0604020202020204"/>
              </a:rPr>
              <a:t> </a:t>
            </a:r>
            <a:r>
              <a:rPr sz="2200" b="1" dirty="0">
                <a:latin typeface="Arial" panose="020B0604020202020204"/>
                <a:cs typeface="Arial" panose="020B0604020202020204"/>
              </a:rPr>
              <a:t>ΣΤΟ</a:t>
            </a:r>
            <a:r>
              <a:rPr sz="2200" b="1" spc="-85" dirty="0">
                <a:latin typeface="Arial" panose="020B0604020202020204"/>
                <a:cs typeface="Arial" panose="020B0604020202020204"/>
              </a:rPr>
              <a:t> </a:t>
            </a:r>
            <a:r>
              <a:rPr sz="2200" b="1" spc="-10" dirty="0">
                <a:latin typeface="Arial" panose="020B0604020202020204"/>
                <a:cs typeface="Arial" panose="020B0604020202020204"/>
              </a:rPr>
              <a:t>ΤΡΟΠΟ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25" dirty="0">
                <a:latin typeface="Arial" panose="020B0604020202020204"/>
                <a:cs typeface="Arial" panose="020B0604020202020204"/>
              </a:rPr>
              <a:t> </a:t>
            </a:r>
            <a:r>
              <a:rPr sz="2200" b="1" dirty="0">
                <a:latin typeface="Arial" panose="020B0604020202020204"/>
                <a:cs typeface="Arial" panose="020B0604020202020204"/>
              </a:rPr>
              <a:t>ΚΑΙ</a:t>
            </a:r>
            <a:r>
              <a:rPr sz="2200" b="1" spc="-20"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spc="-20" dirty="0">
                <a:latin typeface="Arial" panose="020B0604020202020204"/>
                <a:cs typeface="Arial" panose="020B0604020202020204"/>
              </a:rPr>
              <a:t>ΠΟΣΟΤΗΤΑ</a:t>
            </a:r>
            <a:r>
              <a:rPr sz="2200" b="1" spc="-40" dirty="0">
                <a:latin typeface="Arial" panose="020B0604020202020204"/>
                <a:cs typeface="Arial" panose="020B0604020202020204"/>
              </a:rPr>
              <a:t> </a:t>
            </a:r>
            <a:r>
              <a:rPr sz="2200" b="1" dirty="0">
                <a:latin typeface="Arial" panose="020B0604020202020204"/>
                <a:cs typeface="Arial" panose="020B0604020202020204"/>
              </a:rPr>
              <a:t>ΠΟΥ</a:t>
            </a:r>
            <a:r>
              <a:rPr sz="2200" b="1" spc="-35" dirty="0">
                <a:latin typeface="Arial" panose="020B0604020202020204"/>
                <a:cs typeface="Arial" panose="020B0604020202020204"/>
              </a:rPr>
              <a:t> </a:t>
            </a:r>
            <a:r>
              <a:rPr sz="2200" b="1" spc="-25" dirty="0">
                <a:latin typeface="Arial" panose="020B0604020202020204"/>
                <a:cs typeface="Arial" panose="020B0604020202020204"/>
              </a:rPr>
              <a:t>ΕΓΧΕΕΤΑΙ,</a:t>
            </a:r>
            <a:r>
              <a:rPr sz="2200" b="1" spc="-114" dirty="0">
                <a:latin typeface="Arial" panose="020B0604020202020204"/>
                <a:cs typeface="Arial" panose="020B0604020202020204"/>
              </a:rPr>
              <a:t> </a:t>
            </a:r>
            <a:r>
              <a:rPr sz="2200" b="1" spc="-10" dirty="0">
                <a:latin typeface="Arial" panose="020B0604020202020204"/>
                <a:cs typeface="Arial" panose="020B0604020202020204"/>
              </a:rPr>
              <a:t>ΑΝΑΛΟ- </a:t>
            </a:r>
            <a:r>
              <a:rPr sz="2200" b="1" spc="-110" dirty="0">
                <a:latin typeface="Arial" panose="020B0604020202020204"/>
                <a:cs typeface="Arial" panose="020B0604020202020204"/>
              </a:rPr>
              <a:t>ΓΑ</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70"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dirty="0">
                <a:latin typeface="Arial" panose="020B0604020202020204"/>
                <a:cs typeface="Arial" panose="020B0604020202020204"/>
              </a:rPr>
              <a:t>ΒΥΘΙΣΗ</a:t>
            </a:r>
            <a:r>
              <a:rPr sz="2200" b="1" spc="-60"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ΠΡΟΕΚΤΑΣΗΣ</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ΒΕΛΟΝΑΣ.</a:t>
            </a:r>
            <a:r>
              <a:rPr sz="2200" b="1" spc="550" dirty="0">
                <a:latin typeface="Arial" panose="020B0604020202020204"/>
                <a:cs typeface="Arial" panose="020B0604020202020204"/>
              </a:rPr>
              <a:t> </a:t>
            </a:r>
            <a:r>
              <a:rPr sz="2200" b="1" dirty="0">
                <a:latin typeface="Arial" panose="020B0604020202020204"/>
                <a:cs typeface="Arial" panose="020B0604020202020204"/>
              </a:rPr>
              <a:t>ΣΤΗΝ</a:t>
            </a:r>
            <a:r>
              <a:rPr sz="2200" b="1" spc="-135" dirty="0">
                <a:latin typeface="Arial" panose="020B0604020202020204"/>
                <a:cs typeface="Arial" panose="020B0604020202020204"/>
              </a:rPr>
              <a:t> </a:t>
            </a:r>
            <a:r>
              <a:rPr sz="2200" b="1" dirty="0">
                <a:latin typeface="Arial" panose="020B0604020202020204"/>
                <a:cs typeface="Arial" panose="020B0604020202020204"/>
              </a:rPr>
              <a:t>ΑΡΧΗ</a:t>
            </a:r>
            <a:r>
              <a:rPr sz="2200" b="1" spc="-120" dirty="0">
                <a:latin typeface="Arial" panose="020B0604020202020204"/>
                <a:cs typeface="Arial" panose="020B0604020202020204"/>
              </a:rPr>
              <a:t> </a:t>
            </a:r>
            <a:r>
              <a:rPr sz="2200" b="1" spc="-10" dirty="0">
                <a:latin typeface="Arial" panose="020B0604020202020204"/>
                <a:cs typeface="Arial" panose="020B0604020202020204"/>
              </a:rPr>
              <a:t>ΔΗΜΙΟΥΡΓΕΙ</a:t>
            </a:r>
            <a:r>
              <a:rPr sz="2200" b="1" spc="-110" dirty="0">
                <a:latin typeface="Arial" panose="020B0604020202020204"/>
                <a:cs typeface="Arial" panose="020B0604020202020204"/>
              </a:rPr>
              <a:t> </a:t>
            </a:r>
            <a:r>
              <a:rPr sz="2200" b="1" dirty="0">
                <a:latin typeface="Arial" panose="020B0604020202020204"/>
                <a:cs typeface="Arial" panose="020B0604020202020204"/>
              </a:rPr>
              <a:t>ΔΕΣΜΗ</a:t>
            </a:r>
            <a:r>
              <a:rPr sz="2200" b="1" spc="-35" dirty="0">
                <a:latin typeface="Arial" panose="020B0604020202020204"/>
                <a:cs typeface="Arial" panose="020B0604020202020204"/>
              </a:rPr>
              <a:t> </a:t>
            </a:r>
            <a:r>
              <a:rPr sz="2200" b="1" dirty="0">
                <a:latin typeface="Arial" panose="020B0604020202020204"/>
                <a:cs typeface="Arial" panose="020B0604020202020204"/>
              </a:rPr>
              <a:t>ΜΙΚΡΗΣ</a:t>
            </a:r>
            <a:r>
              <a:rPr sz="2200" b="1" spc="-30" dirty="0">
                <a:latin typeface="Arial" panose="020B0604020202020204"/>
                <a:cs typeface="Arial" panose="020B0604020202020204"/>
              </a:rPr>
              <a:t> </a:t>
            </a:r>
            <a:r>
              <a:rPr sz="2200" b="1" dirty="0">
                <a:latin typeface="Arial" panose="020B0604020202020204"/>
                <a:cs typeface="Arial" panose="020B0604020202020204"/>
              </a:rPr>
              <a:t>ΠΑΡΟΧΗΣ</a:t>
            </a:r>
            <a:r>
              <a:rPr sz="2200" b="1" spc="-25" dirty="0">
                <a:latin typeface="Arial" panose="020B0604020202020204"/>
                <a:cs typeface="Arial" panose="020B0604020202020204"/>
              </a:rPr>
              <a:t> ΚΑΙ </a:t>
            </a:r>
            <a:r>
              <a:rPr sz="2200" b="1" dirty="0">
                <a:latin typeface="Arial" panose="020B0604020202020204"/>
                <a:cs typeface="Arial" panose="020B0604020202020204"/>
              </a:rPr>
              <a:t>ΣΤΗΝ</a:t>
            </a:r>
            <a:r>
              <a:rPr sz="2200" b="1" spc="-70" dirty="0">
                <a:latin typeface="Arial" panose="020B0604020202020204"/>
                <a:cs typeface="Arial" panose="020B0604020202020204"/>
              </a:rPr>
              <a:t> </a:t>
            </a:r>
            <a:r>
              <a:rPr sz="2200" b="1" dirty="0">
                <a:latin typeface="Arial" panose="020B0604020202020204"/>
                <a:cs typeface="Arial" panose="020B0604020202020204"/>
              </a:rPr>
              <a:t>ΣΥΝΕΧΕΙΑ</a:t>
            </a:r>
            <a:r>
              <a:rPr sz="2200" b="1" spc="-120" dirty="0">
                <a:latin typeface="Arial" panose="020B0604020202020204"/>
                <a:cs typeface="Arial" panose="020B0604020202020204"/>
              </a:rPr>
              <a:t> </a:t>
            </a:r>
            <a:r>
              <a:rPr sz="2200" b="1" dirty="0">
                <a:latin typeface="Arial" panose="020B0604020202020204"/>
                <a:cs typeface="Arial" panose="020B0604020202020204"/>
              </a:rPr>
              <a:t>ΔΗΜΙΟΥΡΓΕΙ</a:t>
            </a:r>
            <a:r>
              <a:rPr sz="2200" b="1" spc="-45" dirty="0">
                <a:latin typeface="Arial" panose="020B0604020202020204"/>
                <a:cs typeface="Arial" panose="020B0604020202020204"/>
              </a:rPr>
              <a:t> </a:t>
            </a:r>
            <a:r>
              <a:rPr sz="2200" b="1">
                <a:latin typeface="Arial" panose="020B0604020202020204"/>
                <a:cs typeface="Arial" panose="020B0604020202020204"/>
              </a:rPr>
              <a:t>ΠΙΟ</a:t>
            </a:r>
            <a:r>
              <a:rPr sz="2200" b="1" spc="-60">
                <a:latin typeface="Arial" panose="020B0604020202020204"/>
                <a:cs typeface="Arial" panose="020B0604020202020204"/>
              </a:rPr>
              <a:t> </a:t>
            </a:r>
            <a:r>
              <a:rPr sz="2200" b="1" spc="-10" smtClean="0">
                <a:latin typeface="Arial" panose="020B0604020202020204"/>
                <a:cs typeface="Arial" panose="020B0604020202020204"/>
              </a:rPr>
              <a:t>ΣΥΜΠΑ</a:t>
            </a:r>
            <a:r>
              <a:rPr lang="el-GR" sz="2200" b="1" spc="-10" dirty="0" smtClean="0">
                <a:latin typeface="Arial" panose="020B0604020202020204"/>
                <a:cs typeface="Arial" panose="020B0604020202020204"/>
              </a:rPr>
              <a:t>ΓΗ </a:t>
            </a:r>
            <a:r>
              <a:rPr sz="2200" b="1" spc="-120" smtClean="0">
                <a:latin typeface="Arial" panose="020B0604020202020204"/>
                <a:cs typeface="Arial" panose="020B0604020202020204"/>
              </a:rPr>
              <a:t> </a:t>
            </a:r>
            <a:r>
              <a:rPr sz="2200" b="1" smtClean="0">
                <a:latin typeface="Arial" panose="020B0604020202020204"/>
                <a:cs typeface="Arial" panose="020B0604020202020204"/>
              </a:rPr>
              <a:t>ΔΕΣΜΗ</a:t>
            </a:r>
            <a:r>
              <a:rPr sz="2200" b="1" spc="-45" smtClean="0">
                <a:latin typeface="Arial" panose="020B0604020202020204"/>
                <a:cs typeface="Arial" panose="020B0604020202020204"/>
              </a:rPr>
              <a:t> </a:t>
            </a:r>
            <a:r>
              <a:rPr sz="2200" b="1" spc="-25" dirty="0">
                <a:latin typeface="Arial" panose="020B0604020202020204"/>
                <a:cs typeface="Arial" panose="020B0604020202020204"/>
              </a:rPr>
              <a:t>ΜΕ </a:t>
            </a:r>
            <a:r>
              <a:rPr sz="2200" b="1" dirty="0">
                <a:latin typeface="Arial" panose="020B0604020202020204"/>
                <a:cs typeface="Arial" panose="020B0604020202020204"/>
              </a:rPr>
              <a:t>ΤΗ</a:t>
            </a:r>
            <a:r>
              <a:rPr sz="2200" b="1" spc="-65" dirty="0">
                <a:latin typeface="Arial" panose="020B0604020202020204"/>
                <a:cs typeface="Arial" panose="020B0604020202020204"/>
              </a:rPr>
              <a:t> </a:t>
            </a:r>
            <a:r>
              <a:rPr sz="2200" b="1" spc="-45" dirty="0">
                <a:latin typeface="Arial" panose="020B0604020202020204"/>
                <a:cs typeface="Arial" panose="020B0604020202020204"/>
              </a:rPr>
              <a:t>ΜΕΓΑΛΥΤΕΡΗ</a:t>
            </a:r>
            <a:r>
              <a:rPr sz="2200" b="1" spc="-60" dirty="0">
                <a:latin typeface="Arial" panose="020B0604020202020204"/>
                <a:cs typeface="Arial" panose="020B0604020202020204"/>
              </a:rPr>
              <a:t> </a:t>
            </a:r>
            <a:r>
              <a:rPr sz="2200" b="1" spc="-20" dirty="0">
                <a:latin typeface="Arial" panose="020B0604020202020204"/>
                <a:cs typeface="Arial" panose="020B0604020202020204"/>
              </a:rPr>
              <a:t>ΠΟΣΟΤΗΤΑ</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65" dirty="0">
                <a:latin typeface="Arial" panose="020B0604020202020204"/>
                <a:cs typeface="Arial" panose="020B0604020202020204"/>
              </a:rPr>
              <a:t> </a:t>
            </a:r>
            <a:r>
              <a:rPr sz="2200" b="1" spc="-10" dirty="0">
                <a:latin typeface="Arial" panose="020B0604020202020204"/>
                <a:cs typeface="Arial" panose="020B0604020202020204"/>
              </a:rPr>
              <a:t>ΕΓΧΥΕΤΑΙ</a:t>
            </a:r>
            <a:r>
              <a:rPr sz="2200" b="1" spc="-50" dirty="0">
                <a:latin typeface="Arial" panose="020B0604020202020204"/>
                <a:cs typeface="Arial" panose="020B0604020202020204"/>
              </a:rPr>
              <a:t> </a:t>
            </a:r>
            <a:r>
              <a:rPr sz="2200" b="1" dirty="0">
                <a:latin typeface="Arial" panose="020B0604020202020204"/>
                <a:cs typeface="Arial" panose="020B0604020202020204"/>
              </a:rPr>
              <a:t>ΣΤΟ</a:t>
            </a:r>
            <a:r>
              <a:rPr sz="2200" b="1" spc="-50" dirty="0">
                <a:latin typeface="Arial" panose="020B0604020202020204"/>
                <a:cs typeface="Arial" panose="020B0604020202020204"/>
              </a:rPr>
              <a:t> </a:t>
            </a:r>
            <a:r>
              <a:rPr sz="2200" b="1" spc="-10" dirty="0">
                <a:latin typeface="Arial" panose="020B0604020202020204"/>
                <a:cs typeface="Arial" panose="020B0604020202020204"/>
              </a:rPr>
              <a:t>ΤΕΛΟΣ.</a:t>
            </a:r>
            <a:endParaRPr sz="2200">
              <a:latin typeface="Arial" panose="020B0604020202020204"/>
              <a:cs typeface="Arial" panose="020B0604020202020204"/>
            </a:endParaRPr>
          </a:p>
          <a:p>
            <a:pPr marL="12700" marR="709930">
              <a:lnSpc>
                <a:spcPts val="2640"/>
              </a:lnSpc>
              <a:spcBef>
                <a:spcPts val="75"/>
              </a:spcBef>
            </a:pP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dirty="0">
                <a:latin typeface="Arial" panose="020B0604020202020204"/>
                <a:cs typeface="Arial" panose="020B0604020202020204"/>
              </a:rPr>
              <a:t>ΤΕΧΝΙΚΗ</a:t>
            </a:r>
            <a:r>
              <a:rPr sz="2200" b="1" spc="-114" dirty="0">
                <a:latin typeface="Arial" panose="020B0604020202020204"/>
                <a:cs typeface="Arial" panose="020B0604020202020204"/>
              </a:rPr>
              <a:t> </a:t>
            </a:r>
            <a:r>
              <a:rPr sz="2200" b="1" spc="-30" dirty="0">
                <a:latin typeface="Arial" panose="020B0604020202020204"/>
                <a:cs typeface="Arial" panose="020B0604020202020204"/>
              </a:rPr>
              <a:t>ΑΥΤΗ</a:t>
            </a:r>
            <a:r>
              <a:rPr sz="2200" b="1" spc="-45" dirty="0">
                <a:latin typeface="Arial" panose="020B0604020202020204"/>
                <a:cs typeface="Arial" panose="020B0604020202020204"/>
              </a:rPr>
              <a:t> </a:t>
            </a:r>
            <a:r>
              <a:rPr sz="2200" b="1" dirty="0">
                <a:latin typeface="Arial" panose="020B0604020202020204"/>
                <a:cs typeface="Arial" panose="020B0604020202020204"/>
              </a:rPr>
              <a:t>ΕΧΕΙ</a:t>
            </a:r>
            <a:r>
              <a:rPr sz="2200" b="1" spc="-25" dirty="0">
                <a:latin typeface="Arial" panose="020B0604020202020204"/>
                <a:cs typeface="Arial" panose="020B0604020202020204"/>
              </a:rPr>
              <a:t> </a:t>
            </a:r>
            <a:r>
              <a:rPr sz="2200" b="1" spc="-20" dirty="0">
                <a:latin typeface="Arial" panose="020B0604020202020204"/>
                <a:cs typeface="Arial" panose="020B0604020202020204"/>
              </a:rPr>
              <a:t>ΣΗΜΑΝΤΙΚΟ</a:t>
            </a:r>
            <a:r>
              <a:rPr sz="2200" b="1" spc="-125" dirty="0">
                <a:latin typeface="Arial" panose="020B0604020202020204"/>
                <a:cs typeface="Arial" panose="020B0604020202020204"/>
              </a:rPr>
              <a:t> </a:t>
            </a:r>
            <a:r>
              <a:rPr sz="2200" b="1" dirty="0">
                <a:latin typeface="Arial" panose="020B0604020202020204"/>
                <a:cs typeface="Arial" panose="020B0604020202020204"/>
              </a:rPr>
              <a:t>ΑΠΟΤΕΛΕΣΜΑ</a:t>
            </a:r>
            <a:r>
              <a:rPr sz="2200" b="1" spc="-35" dirty="0">
                <a:latin typeface="Arial" panose="020B0604020202020204"/>
                <a:cs typeface="Arial" panose="020B0604020202020204"/>
              </a:rPr>
              <a:t> </a:t>
            </a:r>
            <a:r>
              <a:rPr sz="2200" b="1" spc="-25" dirty="0">
                <a:latin typeface="Arial" panose="020B0604020202020204"/>
                <a:cs typeface="Arial" panose="020B0604020202020204"/>
              </a:rPr>
              <a:t>ΣΤΗ </a:t>
            </a:r>
            <a:r>
              <a:rPr sz="2200" b="1" dirty="0">
                <a:latin typeface="Arial" panose="020B0604020202020204"/>
                <a:cs typeface="Arial" panose="020B0604020202020204"/>
              </a:rPr>
              <a:t>ΜΕΙΩΣΗ</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dirty="0">
                <a:latin typeface="Arial" panose="020B0604020202020204"/>
                <a:cs typeface="Arial" panose="020B0604020202020204"/>
              </a:rPr>
              <a:t>ΘΟΡΥΒΟΥ</a:t>
            </a:r>
            <a:r>
              <a:rPr sz="2200" b="1" spc="-65" dirty="0">
                <a:latin typeface="Arial" panose="020B0604020202020204"/>
                <a:cs typeface="Arial" panose="020B0604020202020204"/>
              </a:rPr>
              <a:t> </a:t>
            </a:r>
            <a:r>
              <a:rPr sz="2200" b="1">
                <a:latin typeface="Arial" panose="020B0604020202020204"/>
                <a:cs typeface="Arial" panose="020B0604020202020204"/>
              </a:rPr>
              <a:t>ΤΗΣ</a:t>
            </a:r>
            <a:r>
              <a:rPr sz="2200" b="1" spc="-60">
                <a:latin typeface="Arial" panose="020B0604020202020204"/>
                <a:cs typeface="Arial" panose="020B0604020202020204"/>
              </a:rPr>
              <a:t> </a:t>
            </a:r>
            <a:r>
              <a:rPr sz="2200" b="1" spc="-10" smtClean="0">
                <a:latin typeface="Arial" panose="020B0604020202020204"/>
                <a:cs typeface="Arial" panose="020B0604020202020204"/>
              </a:rPr>
              <a:t>ΚΑΥΣ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marR="356235">
              <a:lnSpc>
                <a:spcPts val="2640"/>
              </a:lnSpc>
            </a:pPr>
            <a:r>
              <a:rPr sz="2200" b="1" dirty="0">
                <a:latin typeface="Arial" panose="020B0604020202020204"/>
                <a:cs typeface="Arial" panose="020B0604020202020204"/>
              </a:rPr>
              <a:t>ΕΧΕΙ</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35" dirty="0">
                <a:latin typeface="Arial" panose="020B0604020202020204"/>
                <a:cs typeface="Arial" panose="020B0604020202020204"/>
              </a:rPr>
              <a:t> </a:t>
            </a:r>
            <a:r>
              <a:rPr sz="2200" b="1" dirty="0">
                <a:latin typeface="Arial" panose="020B0604020202020204"/>
                <a:cs typeface="Arial" panose="020B0604020202020204"/>
              </a:rPr>
              <a:t>ΤΟ</a:t>
            </a:r>
            <a:r>
              <a:rPr sz="2200" b="1" spc="-45" dirty="0">
                <a:latin typeface="Arial" panose="020B0604020202020204"/>
                <a:cs typeface="Arial" panose="020B0604020202020204"/>
              </a:rPr>
              <a:t> </a:t>
            </a:r>
            <a:r>
              <a:rPr sz="2200" b="1" dirty="0">
                <a:latin typeface="Arial" panose="020B0604020202020204"/>
                <a:cs typeface="Arial" panose="020B0604020202020204"/>
              </a:rPr>
              <a:t>ΠΛΕΟΝΕΚΤΗΜΑ</a:t>
            </a:r>
            <a:r>
              <a:rPr sz="2200" b="1" spc="-45" dirty="0">
                <a:latin typeface="Arial" panose="020B0604020202020204"/>
                <a:cs typeface="Arial" panose="020B0604020202020204"/>
              </a:rPr>
              <a:t> </a:t>
            </a:r>
            <a:r>
              <a:rPr sz="2200" b="1" spc="-25" dirty="0">
                <a:latin typeface="Arial" panose="020B0604020202020204"/>
                <a:cs typeface="Arial" panose="020B0604020202020204"/>
              </a:rPr>
              <a:t>ΤΟΥ</a:t>
            </a:r>
            <a:r>
              <a:rPr sz="2200" b="1" spc="-120" dirty="0">
                <a:latin typeface="Arial" panose="020B0604020202020204"/>
                <a:cs typeface="Arial" panose="020B0604020202020204"/>
              </a:rPr>
              <a:t> </a:t>
            </a:r>
            <a:r>
              <a:rPr sz="2200" b="1" spc="-10" dirty="0">
                <a:latin typeface="Arial" panose="020B0604020202020204"/>
                <a:cs typeface="Arial" panose="020B0604020202020204"/>
              </a:rPr>
              <a:t>ΑΥΤΟΜΑΤΟΥ </a:t>
            </a:r>
            <a:r>
              <a:rPr sz="2200" b="1" spc="-20" dirty="0">
                <a:latin typeface="Arial" panose="020B0604020202020204"/>
                <a:cs typeface="Arial" panose="020B0604020202020204"/>
              </a:rPr>
              <a:t>ΚΑΘΑΡΙΣΜΟΥ</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20" dirty="0">
                <a:latin typeface="Arial" panose="020B0604020202020204"/>
                <a:cs typeface="Arial" panose="020B0604020202020204"/>
              </a:rPr>
              <a:t>ΣΤΟΜΙΟΥ</a:t>
            </a:r>
            <a:r>
              <a:rPr sz="2200" b="1" spc="-130" dirty="0">
                <a:latin typeface="Arial" panose="020B0604020202020204"/>
                <a:cs typeface="Arial" panose="020B0604020202020204"/>
              </a:rPr>
              <a:t> </a:t>
            </a:r>
            <a:r>
              <a:rPr sz="2200" b="1" dirty="0">
                <a:latin typeface="Arial" panose="020B0604020202020204"/>
                <a:cs typeface="Arial" panose="020B0604020202020204"/>
              </a:rPr>
              <a:t>ΑΠΟ</a:t>
            </a:r>
            <a:r>
              <a:rPr sz="2200" b="1" spc="-95" dirty="0">
                <a:latin typeface="Arial" panose="020B0604020202020204"/>
                <a:cs typeface="Arial" panose="020B0604020202020204"/>
              </a:rPr>
              <a:t> </a:t>
            </a:r>
            <a:r>
              <a:rPr sz="2200" b="1" spc="-35" dirty="0">
                <a:latin typeface="Arial" panose="020B0604020202020204"/>
                <a:cs typeface="Arial" panose="020B0604020202020204"/>
              </a:rPr>
              <a:t>ΥΠΟΛΕΙΜΜΑΤΑ</a:t>
            </a:r>
            <a:r>
              <a:rPr sz="2200" b="1" spc="-60" dirty="0">
                <a:latin typeface="Arial" panose="020B0604020202020204"/>
                <a:cs typeface="Arial" panose="020B0604020202020204"/>
              </a:rPr>
              <a:t> </a:t>
            </a:r>
            <a:r>
              <a:rPr sz="2200" b="1" spc="-25">
                <a:latin typeface="Arial" panose="020B0604020202020204"/>
                <a:cs typeface="Arial" panose="020B0604020202020204"/>
              </a:rPr>
              <a:t>ΤΗΣ </a:t>
            </a:r>
            <a:r>
              <a:rPr sz="2200" b="1" spc="-20" smtClean="0">
                <a:latin typeface="Arial" panose="020B0604020202020204"/>
                <a:cs typeface="Arial" panose="020B0604020202020204"/>
              </a:rPr>
              <a:t>ΚΑΥΣ</a:t>
            </a:r>
            <a:r>
              <a:rPr lang="el-GR" sz="2200" b="1" spc="-20" dirty="0" smtClean="0">
                <a:latin typeface="Arial" panose="020B0604020202020204"/>
                <a:cs typeface="Arial" panose="020B0604020202020204"/>
              </a:rPr>
              <a:t>Η</a:t>
            </a:r>
            <a:r>
              <a:rPr sz="2200" b="1" spc="-20" smtClean="0">
                <a:latin typeface="Arial" panose="020B0604020202020204"/>
                <a:cs typeface="Arial" panose="020B0604020202020204"/>
              </a:rPr>
              <a:t>Σ</a:t>
            </a:r>
            <a:r>
              <a:rPr sz="2200" b="1" spc="-75" smtClean="0">
                <a:latin typeface="Arial" panose="020B0604020202020204"/>
                <a:cs typeface="Arial" panose="020B0604020202020204"/>
              </a:rPr>
              <a:t> </a:t>
            </a:r>
            <a:r>
              <a:rPr sz="2200" b="1" dirty="0">
                <a:latin typeface="Arial" panose="020B0604020202020204"/>
                <a:cs typeface="Arial" panose="020B0604020202020204"/>
              </a:rPr>
              <a:t>ΠΟΥ</a:t>
            </a:r>
            <a:r>
              <a:rPr sz="2200" b="1" spc="-70" dirty="0">
                <a:latin typeface="Arial" panose="020B0604020202020204"/>
                <a:cs typeface="Arial" panose="020B0604020202020204"/>
              </a:rPr>
              <a:t> </a:t>
            </a:r>
            <a:r>
              <a:rPr sz="2200" b="1" dirty="0">
                <a:latin typeface="Arial" panose="020B0604020202020204"/>
                <a:cs typeface="Arial" panose="020B0604020202020204"/>
              </a:rPr>
              <a:t>ΜΠΟΡΕΙ</a:t>
            </a:r>
            <a:r>
              <a:rPr sz="2200" b="1" spc="-70" dirty="0">
                <a:latin typeface="Arial" panose="020B0604020202020204"/>
                <a:cs typeface="Arial" panose="020B0604020202020204"/>
              </a:rPr>
              <a:t> </a:t>
            </a:r>
            <a:r>
              <a:rPr sz="2200" b="1" dirty="0">
                <a:latin typeface="Arial" panose="020B0604020202020204"/>
                <a:cs typeface="Arial" panose="020B0604020202020204"/>
              </a:rPr>
              <a:t>ΝΑ</a:t>
            </a:r>
            <a:r>
              <a:rPr sz="2200" b="1" spc="-75" dirty="0">
                <a:latin typeface="Arial" panose="020B0604020202020204"/>
                <a:cs typeface="Arial" panose="020B0604020202020204"/>
              </a:rPr>
              <a:t> </a:t>
            </a:r>
            <a:r>
              <a:rPr sz="2200" b="1" dirty="0">
                <a:latin typeface="Arial" panose="020B0604020202020204"/>
                <a:cs typeface="Arial" panose="020B0604020202020204"/>
              </a:rPr>
              <a:t>ΕΧΟΥΝ</a:t>
            </a:r>
            <a:r>
              <a:rPr sz="2200" b="1" spc="-70" dirty="0">
                <a:latin typeface="Arial" panose="020B0604020202020204"/>
                <a:cs typeface="Arial" panose="020B0604020202020204"/>
              </a:rPr>
              <a:t> </a:t>
            </a:r>
            <a:r>
              <a:rPr sz="2200" b="1" dirty="0">
                <a:latin typeface="Arial" panose="020B0604020202020204"/>
                <a:cs typeface="Arial" panose="020B0604020202020204"/>
              </a:rPr>
              <a:t>ΣΥΓΚΕΝΤΡΩΘΕΙ</a:t>
            </a:r>
            <a:r>
              <a:rPr sz="2200" b="1" spc="-60" dirty="0">
                <a:latin typeface="Arial" panose="020B0604020202020204"/>
                <a:cs typeface="Arial" panose="020B0604020202020204"/>
              </a:rPr>
              <a:t> </a:t>
            </a:r>
            <a:r>
              <a:rPr sz="2200" b="1" spc="-10" dirty="0">
                <a:latin typeface="Arial" panose="020B0604020202020204"/>
                <a:cs typeface="Arial" panose="020B0604020202020204"/>
              </a:rPr>
              <a:t>ΕΚΕΙ.</a:t>
            </a:r>
            <a:endParaRPr sz="2200">
              <a:latin typeface="Arial" panose="020B0604020202020204"/>
              <a:cs typeface="Arial" panose="020B0604020202020204"/>
            </a:endParaRPr>
          </a:p>
        </p:txBody>
      </p:sp>
      <p:sp>
        <p:nvSpPr>
          <p:cNvPr id="4" name="object 4"/>
          <p:cNvSpPr txBox="1"/>
          <p:nvPr/>
        </p:nvSpPr>
        <p:spPr>
          <a:xfrm>
            <a:off x="293370" y="2153920"/>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5" name="object 5"/>
          <p:cNvSpPr txBox="1"/>
          <p:nvPr/>
        </p:nvSpPr>
        <p:spPr>
          <a:xfrm>
            <a:off x="293370" y="3495040"/>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6" name="object 6"/>
          <p:cNvSpPr txBox="1"/>
          <p:nvPr/>
        </p:nvSpPr>
        <p:spPr>
          <a:xfrm>
            <a:off x="293370" y="4500879"/>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7" name="object 7"/>
          <p:cNvSpPr txBox="1"/>
          <p:nvPr/>
        </p:nvSpPr>
        <p:spPr>
          <a:xfrm>
            <a:off x="293370" y="5171440"/>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grpSp>
        <p:nvGrpSpPr>
          <p:cNvPr id="8" name="object 8"/>
          <p:cNvGrpSpPr/>
          <p:nvPr/>
        </p:nvGrpSpPr>
        <p:grpSpPr>
          <a:xfrm>
            <a:off x="495240" y="49470"/>
            <a:ext cx="8251825" cy="819785"/>
            <a:chOff x="495240" y="49470"/>
            <a:chExt cx="8251825" cy="819785"/>
          </a:xfrm>
        </p:grpSpPr>
        <p:sp>
          <p:nvSpPr>
            <p:cNvPr id="9" name="object 9"/>
            <p:cNvSpPr/>
            <p:nvPr/>
          </p:nvSpPr>
          <p:spPr>
            <a:xfrm>
              <a:off x="509269" y="63500"/>
              <a:ext cx="8224520" cy="792480"/>
            </a:xfrm>
            <a:custGeom>
              <a:avLst/>
              <a:gdLst/>
              <a:ahLst/>
              <a:cxnLst/>
              <a:rect l="l" t="t" r="r" b="b"/>
              <a:pathLst>
                <a:path w="8224520" h="792480">
                  <a:moveTo>
                    <a:pt x="8120380" y="2540"/>
                  </a:moveTo>
                  <a:lnTo>
                    <a:pt x="104139" y="2540"/>
                  </a:lnTo>
                  <a:lnTo>
                    <a:pt x="97789" y="5079"/>
                  </a:lnTo>
                  <a:lnTo>
                    <a:pt x="91439" y="6350"/>
                  </a:lnTo>
                  <a:lnTo>
                    <a:pt x="83820" y="8890"/>
                  </a:lnTo>
                  <a:lnTo>
                    <a:pt x="77470" y="11429"/>
                  </a:lnTo>
                  <a:lnTo>
                    <a:pt x="72389" y="15240"/>
                  </a:lnTo>
                  <a:lnTo>
                    <a:pt x="66039" y="17779"/>
                  </a:lnTo>
                  <a:lnTo>
                    <a:pt x="59689" y="21590"/>
                  </a:lnTo>
                  <a:lnTo>
                    <a:pt x="54609" y="25400"/>
                  </a:lnTo>
                  <a:lnTo>
                    <a:pt x="48259" y="29209"/>
                  </a:lnTo>
                  <a:lnTo>
                    <a:pt x="38100" y="39370"/>
                  </a:lnTo>
                  <a:lnTo>
                    <a:pt x="33020" y="43179"/>
                  </a:lnTo>
                  <a:lnTo>
                    <a:pt x="29209" y="49529"/>
                  </a:lnTo>
                  <a:lnTo>
                    <a:pt x="25400" y="54609"/>
                  </a:lnTo>
                  <a:lnTo>
                    <a:pt x="21589" y="60959"/>
                  </a:lnTo>
                  <a:lnTo>
                    <a:pt x="17779" y="66040"/>
                  </a:lnTo>
                  <a:lnTo>
                    <a:pt x="13970" y="72390"/>
                  </a:lnTo>
                  <a:lnTo>
                    <a:pt x="3809" y="97790"/>
                  </a:lnTo>
                  <a:lnTo>
                    <a:pt x="2539" y="104140"/>
                  </a:lnTo>
                  <a:lnTo>
                    <a:pt x="1270" y="111759"/>
                  </a:lnTo>
                  <a:lnTo>
                    <a:pt x="0" y="118109"/>
                  </a:lnTo>
                  <a:lnTo>
                    <a:pt x="0" y="674370"/>
                  </a:lnTo>
                  <a:lnTo>
                    <a:pt x="1270" y="680720"/>
                  </a:lnTo>
                  <a:lnTo>
                    <a:pt x="2539" y="688339"/>
                  </a:lnTo>
                  <a:lnTo>
                    <a:pt x="5079" y="694689"/>
                  </a:lnTo>
                  <a:lnTo>
                    <a:pt x="6350" y="701039"/>
                  </a:lnTo>
                  <a:lnTo>
                    <a:pt x="8889" y="707389"/>
                  </a:lnTo>
                  <a:lnTo>
                    <a:pt x="11429" y="715010"/>
                  </a:lnTo>
                  <a:lnTo>
                    <a:pt x="13970" y="720089"/>
                  </a:lnTo>
                  <a:lnTo>
                    <a:pt x="21589" y="732789"/>
                  </a:lnTo>
                  <a:lnTo>
                    <a:pt x="25400" y="737870"/>
                  </a:lnTo>
                  <a:lnTo>
                    <a:pt x="29209" y="744220"/>
                  </a:lnTo>
                  <a:lnTo>
                    <a:pt x="48259" y="763270"/>
                  </a:lnTo>
                  <a:lnTo>
                    <a:pt x="54609" y="767079"/>
                  </a:lnTo>
                  <a:lnTo>
                    <a:pt x="59689" y="770889"/>
                  </a:lnTo>
                  <a:lnTo>
                    <a:pt x="66039" y="774700"/>
                  </a:lnTo>
                  <a:lnTo>
                    <a:pt x="72389" y="777239"/>
                  </a:lnTo>
                  <a:lnTo>
                    <a:pt x="77470" y="781050"/>
                  </a:lnTo>
                  <a:lnTo>
                    <a:pt x="83820" y="783589"/>
                  </a:lnTo>
                  <a:lnTo>
                    <a:pt x="91439" y="786129"/>
                  </a:lnTo>
                  <a:lnTo>
                    <a:pt x="97789" y="787400"/>
                  </a:lnTo>
                  <a:lnTo>
                    <a:pt x="104139" y="789939"/>
                  </a:lnTo>
                  <a:lnTo>
                    <a:pt x="110489" y="791210"/>
                  </a:lnTo>
                  <a:lnTo>
                    <a:pt x="118109" y="791210"/>
                  </a:lnTo>
                  <a:lnTo>
                    <a:pt x="124459" y="792479"/>
                  </a:lnTo>
                  <a:lnTo>
                    <a:pt x="8100059" y="792479"/>
                  </a:lnTo>
                  <a:lnTo>
                    <a:pt x="8106409" y="791210"/>
                  </a:lnTo>
                  <a:lnTo>
                    <a:pt x="8114030" y="789939"/>
                  </a:lnTo>
                  <a:lnTo>
                    <a:pt x="8120380" y="789939"/>
                  </a:lnTo>
                  <a:lnTo>
                    <a:pt x="8126730" y="787400"/>
                  </a:lnTo>
                  <a:lnTo>
                    <a:pt x="8133080" y="786129"/>
                  </a:lnTo>
                  <a:lnTo>
                    <a:pt x="8140700" y="783589"/>
                  </a:lnTo>
                  <a:lnTo>
                    <a:pt x="8147050" y="781050"/>
                  </a:lnTo>
                  <a:lnTo>
                    <a:pt x="8152130" y="777239"/>
                  </a:lnTo>
                  <a:lnTo>
                    <a:pt x="8158480" y="774700"/>
                  </a:lnTo>
                  <a:lnTo>
                    <a:pt x="8164830" y="770889"/>
                  </a:lnTo>
                  <a:lnTo>
                    <a:pt x="8169909" y="767079"/>
                  </a:lnTo>
                  <a:lnTo>
                    <a:pt x="8176259" y="763270"/>
                  </a:lnTo>
                  <a:lnTo>
                    <a:pt x="8186420" y="753110"/>
                  </a:lnTo>
                  <a:lnTo>
                    <a:pt x="8190230" y="748029"/>
                  </a:lnTo>
                  <a:lnTo>
                    <a:pt x="8195309" y="742950"/>
                  </a:lnTo>
                  <a:lnTo>
                    <a:pt x="8199120" y="737870"/>
                  </a:lnTo>
                  <a:lnTo>
                    <a:pt x="8202930" y="731520"/>
                  </a:lnTo>
                  <a:lnTo>
                    <a:pt x="8206739" y="726439"/>
                  </a:lnTo>
                  <a:lnTo>
                    <a:pt x="8210550" y="720089"/>
                  </a:lnTo>
                  <a:lnTo>
                    <a:pt x="8218170" y="701039"/>
                  </a:lnTo>
                  <a:lnTo>
                    <a:pt x="8219439" y="694689"/>
                  </a:lnTo>
                  <a:lnTo>
                    <a:pt x="8221980" y="688339"/>
                  </a:lnTo>
                  <a:lnTo>
                    <a:pt x="8223250" y="680720"/>
                  </a:lnTo>
                  <a:lnTo>
                    <a:pt x="8223250" y="674370"/>
                  </a:lnTo>
                  <a:lnTo>
                    <a:pt x="8224520" y="666750"/>
                  </a:lnTo>
                  <a:lnTo>
                    <a:pt x="8224520" y="125729"/>
                  </a:lnTo>
                  <a:lnTo>
                    <a:pt x="8223250" y="118109"/>
                  </a:lnTo>
                  <a:lnTo>
                    <a:pt x="8221980" y="111759"/>
                  </a:lnTo>
                  <a:lnTo>
                    <a:pt x="8221980" y="104140"/>
                  </a:lnTo>
                  <a:lnTo>
                    <a:pt x="8219439" y="97790"/>
                  </a:lnTo>
                  <a:lnTo>
                    <a:pt x="8218170" y="91440"/>
                  </a:lnTo>
                  <a:lnTo>
                    <a:pt x="8210550" y="72390"/>
                  </a:lnTo>
                  <a:lnTo>
                    <a:pt x="8206739" y="66040"/>
                  </a:lnTo>
                  <a:lnTo>
                    <a:pt x="8202930" y="60959"/>
                  </a:lnTo>
                  <a:lnTo>
                    <a:pt x="8199120" y="54609"/>
                  </a:lnTo>
                  <a:lnTo>
                    <a:pt x="8164830" y="21590"/>
                  </a:lnTo>
                  <a:lnTo>
                    <a:pt x="8152130" y="15240"/>
                  </a:lnTo>
                  <a:lnTo>
                    <a:pt x="8145780" y="11429"/>
                  </a:lnTo>
                  <a:lnTo>
                    <a:pt x="8133080" y="6350"/>
                  </a:lnTo>
                  <a:lnTo>
                    <a:pt x="8126730" y="5079"/>
                  </a:lnTo>
                  <a:lnTo>
                    <a:pt x="8120380" y="2540"/>
                  </a:lnTo>
                  <a:close/>
                </a:path>
                <a:path w="8224520" h="792480">
                  <a:moveTo>
                    <a:pt x="8098789" y="0"/>
                  </a:moveTo>
                  <a:lnTo>
                    <a:pt x="124459" y="0"/>
                  </a:lnTo>
                  <a:lnTo>
                    <a:pt x="118109" y="1270"/>
                  </a:lnTo>
                  <a:lnTo>
                    <a:pt x="110489" y="2540"/>
                  </a:lnTo>
                  <a:lnTo>
                    <a:pt x="8112759" y="2540"/>
                  </a:lnTo>
                  <a:lnTo>
                    <a:pt x="8106409" y="1270"/>
                  </a:lnTo>
                  <a:lnTo>
                    <a:pt x="8098789" y="0"/>
                  </a:lnTo>
                  <a:close/>
                </a:path>
              </a:pathLst>
            </a:custGeom>
            <a:solidFill>
              <a:srgbClr val="009900"/>
            </a:solidFill>
          </p:spPr>
          <p:txBody>
            <a:bodyPr wrap="square" lIns="0" tIns="0" rIns="0" bIns="0" rtlCol="0"/>
            <a:lstStyle/>
            <a:p/>
          </p:txBody>
        </p:sp>
        <p:sp>
          <p:nvSpPr>
            <p:cNvPr id="10" name="object 10"/>
            <p:cNvSpPr/>
            <p:nvPr/>
          </p:nvSpPr>
          <p:spPr>
            <a:xfrm>
              <a:off x="509269" y="63500"/>
              <a:ext cx="8224520" cy="792480"/>
            </a:xfrm>
            <a:custGeom>
              <a:avLst/>
              <a:gdLst/>
              <a:ahLst/>
              <a:cxnLst/>
              <a:rect l="l" t="t" r="r" b="b"/>
              <a:pathLst>
                <a:path w="8224520" h="792480">
                  <a:moveTo>
                    <a:pt x="0" y="132079"/>
                  </a:moveTo>
                  <a:lnTo>
                    <a:pt x="0" y="125729"/>
                  </a:lnTo>
                  <a:lnTo>
                    <a:pt x="0" y="118109"/>
                  </a:lnTo>
                  <a:lnTo>
                    <a:pt x="1270" y="111759"/>
                  </a:lnTo>
                  <a:lnTo>
                    <a:pt x="2539" y="104140"/>
                  </a:lnTo>
                  <a:lnTo>
                    <a:pt x="3809" y="97790"/>
                  </a:lnTo>
                  <a:lnTo>
                    <a:pt x="6350" y="91440"/>
                  </a:lnTo>
                  <a:lnTo>
                    <a:pt x="8889" y="85090"/>
                  </a:lnTo>
                  <a:lnTo>
                    <a:pt x="11429" y="78740"/>
                  </a:lnTo>
                  <a:lnTo>
                    <a:pt x="13970" y="72390"/>
                  </a:lnTo>
                  <a:lnTo>
                    <a:pt x="17779" y="66040"/>
                  </a:lnTo>
                  <a:lnTo>
                    <a:pt x="21589" y="60959"/>
                  </a:lnTo>
                  <a:lnTo>
                    <a:pt x="25400" y="54609"/>
                  </a:lnTo>
                  <a:lnTo>
                    <a:pt x="29209" y="49529"/>
                  </a:lnTo>
                  <a:lnTo>
                    <a:pt x="33020" y="43179"/>
                  </a:lnTo>
                  <a:lnTo>
                    <a:pt x="38100" y="39370"/>
                  </a:lnTo>
                  <a:lnTo>
                    <a:pt x="43179" y="34290"/>
                  </a:lnTo>
                  <a:lnTo>
                    <a:pt x="48259" y="29209"/>
                  </a:lnTo>
                  <a:lnTo>
                    <a:pt x="54609" y="25400"/>
                  </a:lnTo>
                  <a:lnTo>
                    <a:pt x="59689" y="21590"/>
                  </a:lnTo>
                  <a:lnTo>
                    <a:pt x="66039" y="17779"/>
                  </a:lnTo>
                  <a:lnTo>
                    <a:pt x="72389" y="15240"/>
                  </a:lnTo>
                  <a:lnTo>
                    <a:pt x="77470" y="11429"/>
                  </a:lnTo>
                  <a:lnTo>
                    <a:pt x="83820" y="8890"/>
                  </a:lnTo>
                  <a:lnTo>
                    <a:pt x="91439" y="6350"/>
                  </a:lnTo>
                  <a:lnTo>
                    <a:pt x="97789" y="5079"/>
                  </a:lnTo>
                  <a:lnTo>
                    <a:pt x="104139" y="2540"/>
                  </a:lnTo>
                  <a:lnTo>
                    <a:pt x="110489" y="2540"/>
                  </a:lnTo>
                  <a:lnTo>
                    <a:pt x="118109" y="1270"/>
                  </a:lnTo>
                  <a:lnTo>
                    <a:pt x="124459" y="0"/>
                  </a:lnTo>
                  <a:lnTo>
                    <a:pt x="132079" y="0"/>
                  </a:lnTo>
                  <a:lnTo>
                    <a:pt x="8092439" y="0"/>
                  </a:lnTo>
                  <a:lnTo>
                    <a:pt x="8098789" y="0"/>
                  </a:lnTo>
                  <a:lnTo>
                    <a:pt x="8106409" y="1270"/>
                  </a:lnTo>
                  <a:lnTo>
                    <a:pt x="8112759" y="2540"/>
                  </a:lnTo>
                  <a:lnTo>
                    <a:pt x="8120380" y="2540"/>
                  </a:lnTo>
                  <a:lnTo>
                    <a:pt x="8126730" y="5079"/>
                  </a:lnTo>
                  <a:lnTo>
                    <a:pt x="8133080" y="6350"/>
                  </a:lnTo>
                  <a:lnTo>
                    <a:pt x="8139430" y="8890"/>
                  </a:lnTo>
                  <a:lnTo>
                    <a:pt x="8145780" y="11429"/>
                  </a:lnTo>
                  <a:lnTo>
                    <a:pt x="8152130" y="15240"/>
                  </a:lnTo>
                  <a:lnTo>
                    <a:pt x="8158480" y="17779"/>
                  </a:lnTo>
                  <a:lnTo>
                    <a:pt x="8164830" y="21590"/>
                  </a:lnTo>
                  <a:lnTo>
                    <a:pt x="8169909" y="25400"/>
                  </a:lnTo>
                  <a:lnTo>
                    <a:pt x="8174989" y="29209"/>
                  </a:lnTo>
                  <a:lnTo>
                    <a:pt x="8181339" y="34290"/>
                  </a:lnTo>
                  <a:lnTo>
                    <a:pt x="8202930" y="60959"/>
                  </a:lnTo>
                  <a:lnTo>
                    <a:pt x="8206739" y="66040"/>
                  </a:lnTo>
                  <a:lnTo>
                    <a:pt x="8210550" y="72390"/>
                  </a:lnTo>
                  <a:lnTo>
                    <a:pt x="8213089" y="78740"/>
                  </a:lnTo>
                  <a:lnTo>
                    <a:pt x="8215630" y="85090"/>
                  </a:lnTo>
                  <a:lnTo>
                    <a:pt x="8218170" y="91440"/>
                  </a:lnTo>
                  <a:lnTo>
                    <a:pt x="8219439" y="97790"/>
                  </a:lnTo>
                  <a:lnTo>
                    <a:pt x="8221980" y="104140"/>
                  </a:lnTo>
                  <a:lnTo>
                    <a:pt x="8221980" y="111759"/>
                  </a:lnTo>
                  <a:lnTo>
                    <a:pt x="8223250" y="118109"/>
                  </a:lnTo>
                  <a:lnTo>
                    <a:pt x="8224520" y="125729"/>
                  </a:lnTo>
                  <a:lnTo>
                    <a:pt x="8224520" y="132079"/>
                  </a:lnTo>
                  <a:lnTo>
                    <a:pt x="8224520" y="660400"/>
                  </a:lnTo>
                  <a:lnTo>
                    <a:pt x="8224520" y="666750"/>
                  </a:lnTo>
                  <a:lnTo>
                    <a:pt x="8223250" y="674370"/>
                  </a:lnTo>
                  <a:lnTo>
                    <a:pt x="8223250" y="680720"/>
                  </a:lnTo>
                  <a:lnTo>
                    <a:pt x="8221980" y="688339"/>
                  </a:lnTo>
                  <a:lnTo>
                    <a:pt x="8219439" y="694689"/>
                  </a:lnTo>
                  <a:lnTo>
                    <a:pt x="8218170" y="701039"/>
                  </a:lnTo>
                  <a:lnTo>
                    <a:pt x="8215630" y="707389"/>
                  </a:lnTo>
                  <a:lnTo>
                    <a:pt x="8213089" y="713739"/>
                  </a:lnTo>
                  <a:lnTo>
                    <a:pt x="8210550" y="720089"/>
                  </a:lnTo>
                  <a:lnTo>
                    <a:pt x="8206739" y="726439"/>
                  </a:lnTo>
                  <a:lnTo>
                    <a:pt x="8202930" y="731520"/>
                  </a:lnTo>
                  <a:lnTo>
                    <a:pt x="8199120" y="737870"/>
                  </a:lnTo>
                  <a:lnTo>
                    <a:pt x="8195309" y="742950"/>
                  </a:lnTo>
                  <a:lnTo>
                    <a:pt x="8190230" y="748029"/>
                  </a:lnTo>
                  <a:lnTo>
                    <a:pt x="8186420" y="753110"/>
                  </a:lnTo>
                  <a:lnTo>
                    <a:pt x="8181339" y="758189"/>
                  </a:lnTo>
                  <a:lnTo>
                    <a:pt x="8176259" y="763270"/>
                  </a:lnTo>
                  <a:lnTo>
                    <a:pt x="8169909" y="767079"/>
                  </a:lnTo>
                  <a:lnTo>
                    <a:pt x="8164830" y="770889"/>
                  </a:lnTo>
                  <a:lnTo>
                    <a:pt x="8158480" y="774700"/>
                  </a:lnTo>
                  <a:lnTo>
                    <a:pt x="8152130" y="777239"/>
                  </a:lnTo>
                  <a:lnTo>
                    <a:pt x="8147050" y="781050"/>
                  </a:lnTo>
                  <a:lnTo>
                    <a:pt x="8140700" y="783589"/>
                  </a:lnTo>
                  <a:lnTo>
                    <a:pt x="8133080" y="786129"/>
                  </a:lnTo>
                  <a:lnTo>
                    <a:pt x="8126730" y="787400"/>
                  </a:lnTo>
                  <a:lnTo>
                    <a:pt x="8120380" y="789939"/>
                  </a:lnTo>
                  <a:lnTo>
                    <a:pt x="8114030" y="789939"/>
                  </a:lnTo>
                  <a:lnTo>
                    <a:pt x="8106409" y="791210"/>
                  </a:lnTo>
                  <a:lnTo>
                    <a:pt x="8100059" y="792479"/>
                  </a:lnTo>
                  <a:lnTo>
                    <a:pt x="8092439" y="792479"/>
                  </a:lnTo>
                  <a:lnTo>
                    <a:pt x="132079" y="792479"/>
                  </a:lnTo>
                  <a:lnTo>
                    <a:pt x="124459" y="792479"/>
                  </a:lnTo>
                  <a:lnTo>
                    <a:pt x="118109" y="791210"/>
                  </a:lnTo>
                  <a:lnTo>
                    <a:pt x="110489" y="791210"/>
                  </a:lnTo>
                  <a:lnTo>
                    <a:pt x="104139" y="789939"/>
                  </a:lnTo>
                  <a:lnTo>
                    <a:pt x="97789" y="787400"/>
                  </a:lnTo>
                  <a:lnTo>
                    <a:pt x="91439" y="786129"/>
                  </a:lnTo>
                  <a:lnTo>
                    <a:pt x="83820" y="783589"/>
                  </a:lnTo>
                  <a:lnTo>
                    <a:pt x="77470" y="781050"/>
                  </a:lnTo>
                  <a:lnTo>
                    <a:pt x="72389" y="777239"/>
                  </a:lnTo>
                  <a:lnTo>
                    <a:pt x="66039" y="774700"/>
                  </a:lnTo>
                  <a:lnTo>
                    <a:pt x="59689" y="770889"/>
                  </a:lnTo>
                  <a:lnTo>
                    <a:pt x="54609" y="767079"/>
                  </a:lnTo>
                  <a:lnTo>
                    <a:pt x="48259" y="763270"/>
                  </a:lnTo>
                  <a:lnTo>
                    <a:pt x="43179" y="758189"/>
                  </a:lnTo>
                  <a:lnTo>
                    <a:pt x="38100" y="753110"/>
                  </a:lnTo>
                  <a:lnTo>
                    <a:pt x="33020" y="748029"/>
                  </a:lnTo>
                  <a:lnTo>
                    <a:pt x="29209" y="744220"/>
                  </a:lnTo>
                  <a:lnTo>
                    <a:pt x="25400" y="737870"/>
                  </a:lnTo>
                  <a:lnTo>
                    <a:pt x="21589" y="732789"/>
                  </a:lnTo>
                  <a:lnTo>
                    <a:pt x="17779" y="726439"/>
                  </a:lnTo>
                  <a:lnTo>
                    <a:pt x="13970" y="720089"/>
                  </a:lnTo>
                  <a:lnTo>
                    <a:pt x="11429" y="715010"/>
                  </a:lnTo>
                  <a:lnTo>
                    <a:pt x="8889" y="707389"/>
                  </a:lnTo>
                  <a:lnTo>
                    <a:pt x="6350" y="701039"/>
                  </a:lnTo>
                  <a:lnTo>
                    <a:pt x="5079" y="694689"/>
                  </a:lnTo>
                  <a:lnTo>
                    <a:pt x="2539" y="688339"/>
                  </a:lnTo>
                  <a:lnTo>
                    <a:pt x="1270" y="680720"/>
                  </a:lnTo>
                  <a:lnTo>
                    <a:pt x="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11" name="object 11"/>
            <p:cNvSpPr/>
            <p:nvPr/>
          </p:nvSpPr>
          <p:spPr>
            <a:xfrm>
              <a:off x="496506" y="5074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sp>
          <p:nvSpPr>
            <p:cNvPr id="12" name="object 12"/>
            <p:cNvSpPr/>
            <p:nvPr/>
          </p:nvSpPr>
          <p:spPr>
            <a:xfrm>
              <a:off x="507999" y="62229"/>
              <a:ext cx="8224520" cy="792480"/>
            </a:xfrm>
            <a:custGeom>
              <a:avLst/>
              <a:gdLst/>
              <a:ahLst/>
              <a:cxnLst/>
              <a:rect l="l" t="t" r="r" b="b"/>
              <a:pathLst>
                <a:path w="8224520" h="792480">
                  <a:moveTo>
                    <a:pt x="8106409" y="791210"/>
                  </a:moveTo>
                  <a:lnTo>
                    <a:pt x="118109" y="791210"/>
                  </a:lnTo>
                  <a:lnTo>
                    <a:pt x="124459" y="792480"/>
                  </a:lnTo>
                  <a:lnTo>
                    <a:pt x="8100059" y="792480"/>
                  </a:lnTo>
                  <a:lnTo>
                    <a:pt x="8106409" y="791210"/>
                  </a:lnTo>
                  <a:close/>
                </a:path>
                <a:path w="8224520" h="792480">
                  <a:moveTo>
                    <a:pt x="8106409" y="1270"/>
                  </a:moveTo>
                  <a:lnTo>
                    <a:pt x="118109" y="1270"/>
                  </a:lnTo>
                  <a:lnTo>
                    <a:pt x="111759" y="2540"/>
                  </a:lnTo>
                  <a:lnTo>
                    <a:pt x="104140" y="3810"/>
                  </a:lnTo>
                  <a:lnTo>
                    <a:pt x="91440" y="6350"/>
                  </a:lnTo>
                  <a:lnTo>
                    <a:pt x="85090" y="8890"/>
                  </a:lnTo>
                  <a:lnTo>
                    <a:pt x="77470" y="11429"/>
                  </a:lnTo>
                  <a:lnTo>
                    <a:pt x="72390" y="15240"/>
                  </a:lnTo>
                  <a:lnTo>
                    <a:pt x="66040" y="17779"/>
                  </a:lnTo>
                  <a:lnTo>
                    <a:pt x="59690" y="21590"/>
                  </a:lnTo>
                  <a:lnTo>
                    <a:pt x="54609" y="25400"/>
                  </a:lnTo>
                  <a:lnTo>
                    <a:pt x="49529" y="30479"/>
                  </a:lnTo>
                  <a:lnTo>
                    <a:pt x="43179" y="34290"/>
                  </a:lnTo>
                  <a:lnTo>
                    <a:pt x="38100" y="39370"/>
                  </a:lnTo>
                  <a:lnTo>
                    <a:pt x="34290" y="44450"/>
                  </a:lnTo>
                  <a:lnTo>
                    <a:pt x="29209" y="49529"/>
                  </a:lnTo>
                  <a:lnTo>
                    <a:pt x="25400" y="54610"/>
                  </a:lnTo>
                  <a:lnTo>
                    <a:pt x="21590" y="60960"/>
                  </a:lnTo>
                  <a:lnTo>
                    <a:pt x="17779" y="66040"/>
                  </a:lnTo>
                  <a:lnTo>
                    <a:pt x="13970" y="72390"/>
                  </a:lnTo>
                  <a:lnTo>
                    <a:pt x="3809" y="97790"/>
                  </a:lnTo>
                  <a:lnTo>
                    <a:pt x="2540" y="105410"/>
                  </a:lnTo>
                  <a:lnTo>
                    <a:pt x="1270" y="111760"/>
                  </a:lnTo>
                  <a:lnTo>
                    <a:pt x="1270" y="118110"/>
                  </a:lnTo>
                  <a:lnTo>
                    <a:pt x="0" y="125729"/>
                  </a:lnTo>
                  <a:lnTo>
                    <a:pt x="0" y="668020"/>
                  </a:lnTo>
                  <a:lnTo>
                    <a:pt x="1270" y="674370"/>
                  </a:lnTo>
                  <a:lnTo>
                    <a:pt x="1270" y="681990"/>
                  </a:lnTo>
                  <a:lnTo>
                    <a:pt x="2540" y="688340"/>
                  </a:lnTo>
                  <a:lnTo>
                    <a:pt x="5079" y="694690"/>
                  </a:lnTo>
                  <a:lnTo>
                    <a:pt x="6350" y="702310"/>
                  </a:lnTo>
                  <a:lnTo>
                    <a:pt x="13970" y="721360"/>
                  </a:lnTo>
                  <a:lnTo>
                    <a:pt x="17779" y="726440"/>
                  </a:lnTo>
                  <a:lnTo>
                    <a:pt x="21590" y="732790"/>
                  </a:lnTo>
                  <a:lnTo>
                    <a:pt x="25400" y="737870"/>
                  </a:lnTo>
                  <a:lnTo>
                    <a:pt x="59690" y="770890"/>
                  </a:lnTo>
                  <a:lnTo>
                    <a:pt x="85090" y="783590"/>
                  </a:lnTo>
                  <a:lnTo>
                    <a:pt x="97790" y="788670"/>
                  </a:lnTo>
                  <a:lnTo>
                    <a:pt x="104140" y="789940"/>
                  </a:lnTo>
                  <a:lnTo>
                    <a:pt x="111759" y="791210"/>
                  </a:lnTo>
                  <a:lnTo>
                    <a:pt x="8114030" y="791210"/>
                  </a:lnTo>
                  <a:lnTo>
                    <a:pt x="8120380" y="789940"/>
                  </a:lnTo>
                  <a:lnTo>
                    <a:pt x="8126730" y="787400"/>
                  </a:lnTo>
                  <a:lnTo>
                    <a:pt x="8134350" y="786130"/>
                  </a:lnTo>
                  <a:lnTo>
                    <a:pt x="8153400" y="778510"/>
                  </a:lnTo>
                  <a:lnTo>
                    <a:pt x="8158480" y="774700"/>
                  </a:lnTo>
                  <a:lnTo>
                    <a:pt x="8164830" y="770890"/>
                  </a:lnTo>
                  <a:lnTo>
                    <a:pt x="8169909" y="767080"/>
                  </a:lnTo>
                  <a:lnTo>
                    <a:pt x="8176259" y="763270"/>
                  </a:lnTo>
                  <a:lnTo>
                    <a:pt x="8190230" y="749300"/>
                  </a:lnTo>
                  <a:lnTo>
                    <a:pt x="8220709" y="694690"/>
                  </a:lnTo>
                  <a:lnTo>
                    <a:pt x="8223250" y="680720"/>
                  </a:lnTo>
                  <a:lnTo>
                    <a:pt x="8223250" y="674370"/>
                  </a:lnTo>
                  <a:lnTo>
                    <a:pt x="8224520" y="668020"/>
                  </a:lnTo>
                  <a:lnTo>
                    <a:pt x="8224520" y="125729"/>
                  </a:lnTo>
                  <a:lnTo>
                    <a:pt x="8223250" y="118110"/>
                  </a:lnTo>
                  <a:lnTo>
                    <a:pt x="8223250" y="111760"/>
                  </a:lnTo>
                  <a:lnTo>
                    <a:pt x="8221980" y="105410"/>
                  </a:lnTo>
                  <a:lnTo>
                    <a:pt x="8220709" y="97790"/>
                  </a:lnTo>
                  <a:lnTo>
                    <a:pt x="8210550" y="72390"/>
                  </a:lnTo>
                  <a:lnTo>
                    <a:pt x="8206740" y="66040"/>
                  </a:lnTo>
                  <a:lnTo>
                    <a:pt x="8202930" y="60960"/>
                  </a:lnTo>
                  <a:lnTo>
                    <a:pt x="8199120" y="54610"/>
                  </a:lnTo>
                  <a:lnTo>
                    <a:pt x="8195309" y="49529"/>
                  </a:lnTo>
                  <a:lnTo>
                    <a:pt x="8190230" y="44450"/>
                  </a:lnTo>
                  <a:lnTo>
                    <a:pt x="8186420" y="39370"/>
                  </a:lnTo>
                  <a:lnTo>
                    <a:pt x="8181340" y="34290"/>
                  </a:lnTo>
                  <a:lnTo>
                    <a:pt x="8174990" y="30479"/>
                  </a:lnTo>
                  <a:lnTo>
                    <a:pt x="8169909" y="25400"/>
                  </a:lnTo>
                  <a:lnTo>
                    <a:pt x="8164830" y="21590"/>
                  </a:lnTo>
                  <a:lnTo>
                    <a:pt x="8158480" y="17779"/>
                  </a:lnTo>
                  <a:lnTo>
                    <a:pt x="8152130" y="15240"/>
                  </a:lnTo>
                  <a:lnTo>
                    <a:pt x="8145780" y="11429"/>
                  </a:lnTo>
                  <a:lnTo>
                    <a:pt x="8133080" y="6350"/>
                  </a:lnTo>
                  <a:lnTo>
                    <a:pt x="8120380" y="3810"/>
                  </a:lnTo>
                  <a:lnTo>
                    <a:pt x="8112759" y="2540"/>
                  </a:lnTo>
                  <a:lnTo>
                    <a:pt x="8106409" y="1270"/>
                  </a:lnTo>
                  <a:close/>
                </a:path>
                <a:path w="8224520" h="792480">
                  <a:moveTo>
                    <a:pt x="8092440" y="0"/>
                  </a:moveTo>
                  <a:lnTo>
                    <a:pt x="132079" y="0"/>
                  </a:lnTo>
                  <a:lnTo>
                    <a:pt x="124459" y="1270"/>
                  </a:lnTo>
                  <a:lnTo>
                    <a:pt x="8100059" y="1270"/>
                  </a:lnTo>
                  <a:lnTo>
                    <a:pt x="8092440" y="0"/>
                  </a:lnTo>
                  <a:close/>
                </a:path>
              </a:pathLst>
            </a:custGeom>
            <a:solidFill>
              <a:srgbClr val="009900"/>
            </a:solidFill>
          </p:spPr>
          <p:txBody>
            <a:bodyPr wrap="square" lIns="0" tIns="0" rIns="0" bIns="0" rtlCol="0"/>
            <a:lstStyle/>
            <a:p/>
          </p:txBody>
        </p:sp>
        <p:sp>
          <p:nvSpPr>
            <p:cNvPr id="13" name="object 13"/>
            <p:cNvSpPr/>
            <p:nvPr/>
          </p:nvSpPr>
          <p:spPr>
            <a:xfrm>
              <a:off x="507999" y="62229"/>
              <a:ext cx="8224520" cy="792480"/>
            </a:xfrm>
            <a:custGeom>
              <a:avLst/>
              <a:gdLst/>
              <a:ahLst/>
              <a:cxnLst/>
              <a:rect l="l" t="t" r="r" b="b"/>
              <a:pathLst>
                <a:path w="8224520" h="792480">
                  <a:moveTo>
                    <a:pt x="0" y="132079"/>
                  </a:moveTo>
                  <a:lnTo>
                    <a:pt x="0" y="125729"/>
                  </a:lnTo>
                  <a:lnTo>
                    <a:pt x="1270" y="118110"/>
                  </a:lnTo>
                  <a:lnTo>
                    <a:pt x="1270" y="111760"/>
                  </a:lnTo>
                  <a:lnTo>
                    <a:pt x="2540" y="105410"/>
                  </a:lnTo>
                  <a:lnTo>
                    <a:pt x="3809" y="97790"/>
                  </a:lnTo>
                  <a:lnTo>
                    <a:pt x="6350" y="91440"/>
                  </a:lnTo>
                  <a:lnTo>
                    <a:pt x="8890" y="85090"/>
                  </a:lnTo>
                  <a:lnTo>
                    <a:pt x="11429" y="78740"/>
                  </a:lnTo>
                  <a:lnTo>
                    <a:pt x="13970" y="72390"/>
                  </a:lnTo>
                  <a:lnTo>
                    <a:pt x="17779" y="66040"/>
                  </a:lnTo>
                  <a:lnTo>
                    <a:pt x="21590" y="60960"/>
                  </a:lnTo>
                  <a:lnTo>
                    <a:pt x="25400" y="54610"/>
                  </a:lnTo>
                  <a:lnTo>
                    <a:pt x="29209" y="49529"/>
                  </a:lnTo>
                  <a:lnTo>
                    <a:pt x="34290" y="44450"/>
                  </a:lnTo>
                  <a:lnTo>
                    <a:pt x="38100" y="39370"/>
                  </a:lnTo>
                  <a:lnTo>
                    <a:pt x="43179" y="34290"/>
                  </a:lnTo>
                  <a:lnTo>
                    <a:pt x="49529" y="30479"/>
                  </a:lnTo>
                  <a:lnTo>
                    <a:pt x="54609" y="25400"/>
                  </a:lnTo>
                  <a:lnTo>
                    <a:pt x="59690" y="21590"/>
                  </a:lnTo>
                  <a:lnTo>
                    <a:pt x="66040" y="17779"/>
                  </a:lnTo>
                  <a:lnTo>
                    <a:pt x="72390" y="15240"/>
                  </a:lnTo>
                  <a:lnTo>
                    <a:pt x="77470" y="11429"/>
                  </a:lnTo>
                  <a:lnTo>
                    <a:pt x="85090" y="8890"/>
                  </a:lnTo>
                  <a:lnTo>
                    <a:pt x="91440" y="6350"/>
                  </a:lnTo>
                  <a:lnTo>
                    <a:pt x="97790" y="5079"/>
                  </a:lnTo>
                  <a:lnTo>
                    <a:pt x="104140" y="3810"/>
                  </a:lnTo>
                  <a:lnTo>
                    <a:pt x="111759" y="2540"/>
                  </a:lnTo>
                  <a:lnTo>
                    <a:pt x="118109" y="1270"/>
                  </a:lnTo>
                  <a:lnTo>
                    <a:pt x="124459" y="1270"/>
                  </a:lnTo>
                  <a:lnTo>
                    <a:pt x="132079" y="0"/>
                  </a:lnTo>
                  <a:lnTo>
                    <a:pt x="8092440" y="0"/>
                  </a:lnTo>
                  <a:lnTo>
                    <a:pt x="8100059" y="1270"/>
                  </a:lnTo>
                  <a:lnTo>
                    <a:pt x="8106409" y="1270"/>
                  </a:lnTo>
                  <a:lnTo>
                    <a:pt x="8112759" y="2540"/>
                  </a:lnTo>
                  <a:lnTo>
                    <a:pt x="8120380" y="3810"/>
                  </a:lnTo>
                  <a:lnTo>
                    <a:pt x="8126730" y="5079"/>
                  </a:lnTo>
                  <a:lnTo>
                    <a:pt x="8133080" y="6350"/>
                  </a:lnTo>
                  <a:lnTo>
                    <a:pt x="8139430" y="8890"/>
                  </a:lnTo>
                  <a:lnTo>
                    <a:pt x="8145780" y="11429"/>
                  </a:lnTo>
                  <a:lnTo>
                    <a:pt x="8152130" y="15240"/>
                  </a:lnTo>
                  <a:lnTo>
                    <a:pt x="8158480" y="17779"/>
                  </a:lnTo>
                  <a:lnTo>
                    <a:pt x="8164830" y="21590"/>
                  </a:lnTo>
                  <a:lnTo>
                    <a:pt x="8169909" y="25400"/>
                  </a:lnTo>
                  <a:lnTo>
                    <a:pt x="8174990" y="30479"/>
                  </a:lnTo>
                  <a:lnTo>
                    <a:pt x="8181340" y="34290"/>
                  </a:lnTo>
                  <a:lnTo>
                    <a:pt x="8186420" y="39370"/>
                  </a:lnTo>
                  <a:lnTo>
                    <a:pt x="8190230" y="44450"/>
                  </a:lnTo>
                  <a:lnTo>
                    <a:pt x="8195309" y="49529"/>
                  </a:lnTo>
                  <a:lnTo>
                    <a:pt x="8199120" y="54610"/>
                  </a:lnTo>
                  <a:lnTo>
                    <a:pt x="8202930" y="60960"/>
                  </a:lnTo>
                  <a:lnTo>
                    <a:pt x="8206740" y="66040"/>
                  </a:lnTo>
                  <a:lnTo>
                    <a:pt x="8210550" y="72390"/>
                  </a:lnTo>
                  <a:lnTo>
                    <a:pt x="8213090" y="78740"/>
                  </a:lnTo>
                  <a:lnTo>
                    <a:pt x="8215630" y="85090"/>
                  </a:lnTo>
                  <a:lnTo>
                    <a:pt x="8218170" y="91440"/>
                  </a:lnTo>
                  <a:lnTo>
                    <a:pt x="8220709" y="97790"/>
                  </a:lnTo>
                  <a:lnTo>
                    <a:pt x="8221980" y="105410"/>
                  </a:lnTo>
                  <a:lnTo>
                    <a:pt x="8223250" y="111760"/>
                  </a:lnTo>
                  <a:lnTo>
                    <a:pt x="8223250" y="118110"/>
                  </a:lnTo>
                  <a:lnTo>
                    <a:pt x="8224520" y="125729"/>
                  </a:lnTo>
                  <a:lnTo>
                    <a:pt x="8224520" y="132079"/>
                  </a:lnTo>
                  <a:lnTo>
                    <a:pt x="8224520" y="660400"/>
                  </a:lnTo>
                  <a:lnTo>
                    <a:pt x="8224520" y="668020"/>
                  </a:lnTo>
                  <a:lnTo>
                    <a:pt x="8223250" y="674370"/>
                  </a:lnTo>
                  <a:lnTo>
                    <a:pt x="8223250" y="680720"/>
                  </a:lnTo>
                  <a:lnTo>
                    <a:pt x="8221980" y="688340"/>
                  </a:lnTo>
                  <a:lnTo>
                    <a:pt x="8220709" y="694690"/>
                  </a:lnTo>
                  <a:lnTo>
                    <a:pt x="8218170" y="701040"/>
                  </a:lnTo>
                  <a:lnTo>
                    <a:pt x="8215630" y="707390"/>
                  </a:lnTo>
                  <a:lnTo>
                    <a:pt x="8213090" y="713740"/>
                  </a:lnTo>
                  <a:lnTo>
                    <a:pt x="8190230" y="749300"/>
                  </a:lnTo>
                  <a:lnTo>
                    <a:pt x="8169909" y="767080"/>
                  </a:lnTo>
                  <a:lnTo>
                    <a:pt x="8164830" y="770890"/>
                  </a:lnTo>
                  <a:lnTo>
                    <a:pt x="8158480" y="774700"/>
                  </a:lnTo>
                  <a:lnTo>
                    <a:pt x="8153400" y="778510"/>
                  </a:lnTo>
                  <a:lnTo>
                    <a:pt x="8147050" y="781050"/>
                  </a:lnTo>
                  <a:lnTo>
                    <a:pt x="8140700" y="783590"/>
                  </a:lnTo>
                  <a:lnTo>
                    <a:pt x="8134350" y="786130"/>
                  </a:lnTo>
                  <a:lnTo>
                    <a:pt x="8126730" y="787400"/>
                  </a:lnTo>
                  <a:lnTo>
                    <a:pt x="8120380" y="789940"/>
                  </a:lnTo>
                  <a:lnTo>
                    <a:pt x="8114030" y="791210"/>
                  </a:lnTo>
                  <a:lnTo>
                    <a:pt x="8106409" y="791210"/>
                  </a:lnTo>
                  <a:lnTo>
                    <a:pt x="8100059" y="792480"/>
                  </a:lnTo>
                  <a:lnTo>
                    <a:pt x="8093709" y="792480"/>
                  </a:lnTo>
                  <a:lnTo>
                    <a:pt x="132079" y="792480"/>
                  </a:lnTo>
                  <a:lnTo>
                    <a:pt x="124459" y="792480"/>
                  </a:lnTo>
                  <a:lnTo>
                    <a:pt x="118109" y="791210"/>
                  </a:lnTo>
                  <a:lnTo>
                    <a:pt x="111759" y="791210"/>
                  </a:lnTo>
                  <a:lnTo>
                    <a:pt x="104140" y="789940"/>
                  </a:lnTo>
                  <a:lnTo>
                    <a:pt x="97790" y="788670"/>
                  </a:lnTo>
                  <a:lnTo>
                    <a:pt x="91440" y="786130"/>
                  </a:lnTo>
                  <a:lnTo>
                    <a:pt x="85090" y="783590"/>
                  </a:lnTo>
                  <a:lnTo>
                    <a:pt x="77470" y="781050"/>
                  </a:lnTo>
                  <a:lnTo>
                    <a:pt x="72390" y="778510"/>
                  </a:lnTo>
                  <a:lnTo>
                    <a:pt x="66040" y="774700"/>
                  </a:lnTo>
                  <a:lnTo>
                    <a:pt x="59690" y="770890"/>
                  </a:lnTo>
                  <a:lnTo>
                    <a:pt x="34290" y="749300"/>
                  </a:lnTo>
                  <a:lnTo>
                    <a:pt x="29209" y="744220"/>
                  </a:lnTo>
                  <a:lnTo>
                    <a:pt x="25400" y="737870"/>
                  </a:lnTo>
                  <a:lnTo>
                    <a:pt x="21590" y="732790"/>
                  </a:lnTo>
                  <a:lnTo>
                    <a:pt x="17779" y="726440"/>
                  </a:lnTo>
                  <a:lnTo>
                    <a:pt x="13970" y="721360"/>
                  </a:lnTo>
                  <a:lnTo>
                    <a:pt x="11429" y="715010"/>
                  </a:lnTo>
                  <a:lnTo>
                    <a:pt x="8890" y="708660"/>
                  </a:lnTo>
                  <a:lnTo>
                    <a:pt x="6350" y="702310"/>
                  </a:lnTo>
                  <a:lnTo>
                    <a:pt x="5079" y="694690"/>
                  </a:lnTo>
                  <a:lnTo>
                    <a:pt x="2540" y="688340"/>
                  </a:lnTo>
                  <a:lnTo>
                    <a:pt x="1270" y="681990"/>
                  </a:lnTo>
                  <a:lnTo>
                    <a:pt x="127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14" name="object 14"/>
            <p:cNvSpPr/>
            <p:nvPr/>
          </p:nvSpPr>
          <p:spPr>
            <a:xfrm>
              <a:off x="495236" y="4947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15" name="object 15"/>
          <p:cNvSpPr txBox="1">
            <a:spLocks noGrp="1"/>
          </p:cNvSpPr>
          <p:nvPr>
            <p:ph type="title"/>
          </p:nvPr>
        </p:nvSpPr>
        <p:spPr>
          <a:xfrm>
            <a:off x="1443989" y="16509"/>
            <a:ext cx="6629400" cy="1018227"/>
          </a:xfrm>
          <a:prstGeom prst="rect">
            <a:avLst/>
          </a:prstGeom>
        </p:spPr>
        <p:txBody>
          <a:bodyPr vert="horz" wrap="square" lIns="0" tIns="152400" rIns="0" bIns="0" rtlCol="0">
            <a:spAutoFit/>
          </a:bodyPr>
          <a:lstStyle/>
          <a:p>
            <a:pPr marL="12700">
              <a:lnSpc>
                <a:spcPct val="100000"/>
              </a:lnSpc>
              <a:spcBef>
                <a:spcPts val="1200"/>
              </a:spcBef>
            </a:pPr>
            <a:r>
              <a:rPr lang="el-GR" sz="3200" i="1" u="none" dirty="0" smtClean="0">
                <a:solidFill>
                  <a:srgbClr val="FFFFFF"/>
                </a:solidFill>
                <a:latin typeface="Calibri" panose="020F0502020204030204"/>
                <a:cs typeface="Calibri" panose="020F0502020204030204"/>
              </a:rPr>
              <a:t> γ) Εγχυτήρας μιας οπής.</a:t>
            </a:r>
            <a:endParaRPr sz="4400">
              <a:latin typeface="Calibri" panose="020F0502020204030204"/>
              <a:cs typeface="Calibri" panose="020F0502020204030204"/>
            </a:endParaRPr>
          </a:p>
          <a:p>
            <a:pPr marR="295910" algn="ctr">
              <a:lnSpc>
                <a:spcPct val="100000"/>
              </a:lnSpc>
              <a:spcBef>
                <a:spcPts val="500"/>
              </a:spcBef>
            </a:pPr>
            <a:r>
              <a:rPr lang="el-GR" sz="2000" u="sng" spc="-10" dirty="0" smtClean="0">
                <a:solidFill>
                  <a:srgbClr val="FF0000"/>
                </a:solidFill>
                <a:uFill>
                  <a:solidFill>
                    <a:srgbClr val="FF0000"/>
                  </a:solidFill>
                </a:uFill>
              </a:rPr>
              <a:t> </a:t>
            </a:r>
            <a:endParaRPr sz="2000"/>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13740" y="214629"/>
            <a:ext cx="7786370" cy="571500"/>
          </a:xfrm>
          <a:custGeom>
            <a:avLst/>
            <a:gdLst/>
            <a:ahLst/>
            <a:cxnLst/>
            <a:rect l="l" t="t" r="r" b="b"/>
            <a:pathLst>
              <a:path w="7786370" h="571500">
                <a:moveTo>
                  <a:pt x="7786369" y="0"/>
                </a:moveTo>
                <a:lnTo>
                  <a:pt x="0" y="0"/>
                </a:lnTo>
                <a:lnTo>
                  <a:pt x="0" y="571500"/>
                </a:lnTo>
                <a:lnTo>
                  <a:pt x="3893820" y="571500"/>
                </a:lnTo>
                <a:lnTo>
                  <a:pt x="7786369" y="571500"/>
                </a:lnTo>
                <a:lnTo>
                  <a:pt x="7786369" y="0"/>
                </a:lnTo>
                <a:close/>
              </a:path>
            </a:pathLst>
          </a:custGeom>
          <a:solidFill>
            <a:srgbClr val="0099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66700" rIns="0" bIns="0" rtlCol="0">
            <a:spAutoFit/>
          </a:bodyPr>
          <a:lstStyle/>
          <a:p>
            <a:pPr marL="1985010">
              <a:lnSpc>
                <a:spcPct val="100000"/>
              </a:lnSpc>
              <a:spcBef>
                <a:spcPts val="100"/>
              </a:spcBef>
            </a:pPr>
            <a:r>
              <a:rPr sz="2000" u="sng" spc="-10" dirty="0">
                <a:solidFill>
                  <a:srgbClr val="FFFFFF"/>
                </a:solidFill>
                <a:uFill>
                  <a:solidFill>
                    <a:srgbClr val="FFFFFF"/>
                  </a:solidFill>
                </a:uFill>
              </a:rPr>
              <a:t>ΕΓΧΥΤΗΡΑΣ</a:t>
            </a:r>
            <a:r>
              <a:rPr sz="2000" u="sng" spc="-40" dirty="0">
                <a:solidFill>
                  <a:srgbClr val="FFFFFF"/>
                </a:solidFill>
                <a:uFill>
                  <a:solidFill>
                    <a:srgbClr val="FFFFFF"/>
                  </a:solidFill>
                </a:uFill>
              </a:rPr>
              <a:t> </a:t>
            </a:r>
            <a:r>
              <a:rPr sz="2000" u="sng" dirty="0">
                <a:solidFill>
                  <a:srgbClr val="FFFFFF"/>
                </a:solidFill>
                <a:uFill>
                  <a:solidFill>
                    <a:srgbClr val="FFFFFF"/>
                  </a:solidFill>
                </a:uFill>
              </a:rPr>
              <a:t>–</a:t>
            </a:r>
            <a:r>
              <a:rPr sz="2000" u="sng" spc="-25" dirty="0">
                <a:solidFill>
                  <a:srgbClr val="FFFFFF"/>
                </a:solidFill>
                <a:uFill>
                  <a:solidFill>
                    <a:srgbClr val="FFFFFF"/>
                  </a:solidFill>
                </a:uFill>
              </a:rPr>
              <a:t> </a:t>
            </a:r>
            <a:r>
              <a:rPr sz="2000" u="sng" dirty="0">
                <a:solidFill>
                  <a:srgbClr val="FFFFFF"/>
                </a:solidFill>
                <a:uFill>
                  <a:solidFill>
                    <a:srgbClr val="FFFFFF"/>
                  </a:solidFill>
                </a:uFill>
              </a:rPr>
              <a:t>ΕΙΔΗ</a:t>
            </a:r>
            <a:r>
              <a:rPr sz="2000" u="sng" spc="-35" dirty="0">
                <a:solidFill>
                  <a:srgbClr val="FFFFFF"/>
                </a:solidFill>
                <a:uFill>
                  <a:solidFill>
                    <a:srgbClr val="FFFFFF"/>
                  </a:solidFill>
                </a:uFill>
              </a:rPr>
              <a:t> </a:t>
            </a:r>
            <a:r>
              <a:rPr sz="2000" u="sng" dirty="0">
                <a:solidFill>
                  <a:srgbClr val="FFFFFF"/>
                </a:solidFill>
                <a:uFill>
                  <a:solidFill>
                    <a:srgbClr val="FFFFFF"/>
                  </a:solidFill>
                </a:uFill>
              </a:rPr>
              <a:t>ΕΓΧΥΤΗΡΩΝ</a:t>
            </a:r>
            <a:r>
              <a:rPr sz="2000" u="sng" spc="-20" dirty="0">
                <a:solidFill>
                  <a:srgbClr val="FFFFFF"/>
                </a:solidFill>
                <a:uFill>
                  <a:solidFill>
                    <a:srgbClr val="FFFFFF"/>
                  </a:solidFill>
                </a:uFill>
              </a:rPr>
              <a:t> </a:t>
            </a:r>
            <a:r>
              <a:rPr sz="2000" u="sng" spc="-25" dirty="0">
                <a:solidFill>
                  <a:srgbClr val="FFFFFF"/>
                </a:solidFill>
                <a:uFill>
                  <a:solidFill>
                    <a:srgbClr val="FFFFFF"/>
                  </a:solidFill>
                </a:uFill>
              </a:rPr>
              <a:t>(</a:t>
            </a:r>
            <a:r>
              <a:rPr sz="2000" i="1" u="sng" spc="-25" dirty="0">
                <a:solidFill>
                  <a:srgbClr val="FFFFFF"/>
                </a:solidFill>
                <a:uFill>
                  <a:solidFill>
                    <a:srgbClr val="FFFFFF"/>
                  </a:solidFill>
                </a:uFill>
                <a:latin typeface="Arial" panose="020B0604020202020204"/>
                <a:cs typeface="Arial" panose="020B0604020202020204"/>
              </a:rPr>
              <a:t>2</a:t>
            </a:r>
            <a:r>
              <a:rPr sz="2000" u="sng" spc="-25" dirty="0">
                <a:solidFill>
                  <a:srgbClr val="FFFFFF"/>
                </a:solidFill>
                <a:uFill>
                  <a:solidFill>
                    <a:srgbClr val="FFFFFF"/>
                  </a:solidFill>
                </a:uFill>
              </a:rPr>
              <a:t>)</a:t>
            </a:r>
            <a:endParaRPr sz="2000">
              <a:latin typeface="Arial" panose="020B0604020202020204"/>
              <a:cs typeface="Arial" panose="020B0604020202020204"/>
            </a:endParaRPr>
          </a:p>
        </p:txBody>
      </p:sp>
      <p:pic>
        <p:nvPicPr>
          <p:cNvPr id="4" name="object 4"/>
          <p:cNvPicPr/>
          <p:nvPr/>
        </p:nvPicPr>
        <p:blipFill>
          <a:blip r:embed="rId1" cstate="print"/>
          <a:stretch>
            <a:fillRect/>
          </a:stretch>
        </p:blipFill>
        <p:spPr>
          <a:xfrm>
            <a:off x="921268" y="1051164"/>
            <a:ext cx="7616400" cy="5449965"/>
          </a:xfrm>
          <a:prstGeom prst="rect">
            <a:avLst/>
          </a:prstGeom>
        </p:spPr>
      </p:pic>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740660" y="431800"/>
            <a:ext cx="6116320" cy="5904230"/>
          </a:xfrm>
          <a:prstGeom prst="rect">
            <a:avLst/>
          </a:prstGeom>
        </p:spPr>
      </p:pic>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080214" y="1522517"/>
            <a:ext cx="6753225" cy="4808220"/>
            <a:chOff x="1080214" y="1522517"/>
            <a:chExt cx="6753225" cy="4808220"/>
          </a:xfrm>
        </p:grpSpPr>
        <p:pic>
          <p:nvPicPr>
            <p:cNvPr id="3" name="object 3"/>
            <p:cNvPicPr/>
            <p:nvPr/>
          </p:nvPicPr>
          <p:blipFill>
            <a:blip r:embed="rId1" cstate="print"/>
            <a:stretch>
              <a:fillRect/>
            </a:stretch>
          </p:blipFill>
          <p:spPr>
            <a:xfrm>
              <a:off x="1080214" y="1522517"/>
              <a:ext cx="6752668" cy="804544"/>
            </a:xfrm>
            <a:prstGeom prst="rect">
              <a:avLst/>
            </a:prstGeom>
          </p:spPr>
        </p:pic>
        <p:pic>
          <p:nvPicPr>
            <p:cNvPr id="4" name="object 4"/>
            <p:cNvPicPr/>
            <p:nvPr/>
          </p:nvPicPr>
          <p:blipFill>
            <a:blip r:embed="rId2" cstate="print"/>
            <a:stretch>
              <a:fillRect/>
            </a:stretch>
          </p:blipFill>
          <p:spPr>
            <a:xfrm>
              <a:off x="1080214" y="2346219"/>
              <a:ext cx="6752668" cy="3984413"/>
            </a:xfrm>
            <a:prstGeom prst="rect">
              <a:avLst/>
            </a:prstGeom>
          </p:spPr>
        </p:pic>
        <p:sp>
          <p:nvSpPr>
            <p:cNvPr id="5" name="object 5"/>
            <p:cNvSpPr/>
            <p:nvPr/>
          </p:nvSpPr>
          <p:spPr>
            <a:xfrm>
              <a:off x="5508666" y="2327063"/>
              <a:ext cx="0" cy="785495"/>
            </a:xfrm>
            <a:custGeom>
              <a:avLst/>
              <a:gdLst/>
              <a:ahLst/>
              <a:cxnLst/>
              <a:rect l="l" t="t" r="r" b="b"/>
              <a:pathLst>
                <a:path h="785494">
                  <a:moveTo>
                    <a:pt x="0" y="785389"/>
                  </a:moveTo>
                  <a:lnTo>
                    <a:pt x="0" y="0"/>
                  </a:lnTo>
                </a:path>
              </a:pathLst>
            </a:custGeom>
            <a:ln w="28694">
              <a:solidFill>
                <a:srgbClr val="000000"/>
              </a:solidFill>
            </a:ln>
          </p:spPr>
          <p:txBody>
            <a:bodyPr wrap="square" lIns="0" tIns="0" rIns="0" bIns="0" rtlCol="0"/>
            <a:lstStyle/>
            <a:p/>
          </p:txBody>
        </p:sp>
        <p:sp>
          <p:nvSpPr>
            <p:cNvPr id="6" name="object 6"/>
            <p:cNvSpPr/>
            <p:nvPr/>
          </p:nvSpPr>
          <p:spPr>
            <a:xfrm>
              <a:off x="5862559" y="2844271"/>
              <a:ext cx="0" cy="498475"/>
            </a:xfrm>
            <a:custGeom>
              <a:avLst/>
              <a:gdLst/>
              <a:ahLst/>
              <a:cxnLst/>
              <a:rect l="l" t="t" r="r" b="b"/>
              <a:pathLst>
                <a:path h="498475">
                  <a:moveTo>
                    <a:pt x="0" y="498051"/>
                  </a:moveTo>
                  <a:lnTo>
                    <a:pt x="0" y="0"/>
                  </a:lnTo>
                </a:path>
              </a:pathLst>
            </a:custGeom>
            <a:ln w="95646">
              <a:solidFill>
                <a:srgbClr val="000000"/>
              </a:solidFill>
            </a:ln>
          </p:spPr>
          <p:txBody>
            <a:bodyPr wrap="square" lIns="0" tIns="0" rIns="0" bIns="0" rtlCol="0"/>
            <a:lstStyle/>
            <a:p/>
          </p:txBody>
        </p:sp>
      </p:grpSp>
      <p:sp>
        <p:nvSpPr>
          <p:cNvPr id="7" name="object 7"/>
          <p:cNvSpPr txBox="1">
            <a:spLocks noGrp="1"/>
          </p:cNvSpPr>
          <p:nvPr>
            <p:ph type="title"/>
          </p:nvPr>
        </p:nvSpPr>
        <p:spPr>
          <a:xfrm>
            <a:off x="144483" y="184872"/>
            <a:ext cx="8853805" cy="615950"/>
          </a:xfrm>
          <a:prstGeom prst="rect">
            <a:avLst/>
          </a:prstGeom>
        </p:spPr>
        <p:txBody>
          <a:bodyPr vert="horz" wrap="square" lIns="0" tIns="15240" rIns="0" bIns="0" rtlCol="0">
            <a:spAutoFit/>
          </a:bodyPr>
          <a:lstStyle/>
          <a:p>
            <a:pPr marL="12700">
              <a:lnSpc>
                <a:spcPct val="100000"/>
              </a:lnSpc>
              <a:spcBef>
                <a:spcPts val="120"/>
              </a:spcBef>
              <a:tabLst>
                <a:tab pos="1430020" algn="l"/>
              </a:tabLst>
            </a:pPr>
            <a:r>
              <a:rPr sz="3600" u="none" spc="-10" dirty="0">
                <a:solidFill>
                  <a:srgbClr val="030175"/>
                </a:solidFill>
              </a:rPr>
              <a:t>Pintle</a:t>
            </a:r>
            <a:r>
              <a:rPr sz="3600" u="none" dirty="0">
                <a:solidFill>
                  <a:srgbClr val="030175"/>
                </a:solidFill>
              </a:rPr>
              <a:t>	</a:t>
            </a:r>
            <a:r>
              <a:rPr sz="3850" u="none" dirty="0">
                <a:solidFill>
                  <a:srgbClr val="030175"/>
                </a:solidFill>
              </a:rPr>
              <a:t>&amp; </a:t>
            </a:r>
            <a:r>
              <a:rPr sz="3600" u="none" dirty="0">
                <a:solidFill>
                  <a:srgbClr val="030175"/>
                </a:solidFill>
              </a:rPr>
              <a:t>Hole</a:t>
            </a:r>
            <a:r>
              <a:rPr sz="3600" u="none" spc="355" dirty="0">
                <a:solidFill>
                  <a:srgbClr val="030175"/>
                </a:solidFill>
              </a:rPr>
              <a:t> </a:t>
            </a:r>
            <a:r>
              <a:rPr sz="3600" u="none" spc="55" dirty="0">
                <a:solidFill>
                  <a:srgbClr val="030175"/>
                </a:solidFill>
              </a:rPr>
              <a:t>Type</a:t>
            </a:r>
            <a:r>
              <a:rPr sz="3600" u="none" spc="340" dirty="0">
                <a:solidFill>
                  <a:srgbClr val="030175"/>
                </a:solidFill>
              </a:rPr>
              <a:t> </a:t>
            </a:r>
            <a:r>
              <a:rPr sz="3600" u="none" dirty="0">
                <a:solidFill>
                  <a:srgbClr val="030175"/>
                </a:solidFill>
              </a:rPr>
              <a:t>Fuel</a:t>
            </a:r>
            <a:r>
              <a:rPr sz="3600" u="none" spc="450" dirty="0">
                <a:solidFill>
                  <a:srgbClr val="030175"/>
                </a:solidFill>
              </a:rPr>
              <a:t> </a:t>
            </a:r>
            <a:r>
              <a:rPr sz="3600" u="none" dirty="0">
                <a:solidFill>
                  <a:srgbClr val="030175"/>
                </a:solidFill>
              </a:rPr>
              <a:t>Injector</a:t>
            </a:r>
            <a:r>
              <a:rPr sz="3600" u="none" spc="400" dirty="0">
                <a:solidFill>
                  <a:srgbClr val="030175"/>
                </a:solidFill>
              </a:rPr>
              <a:t> </a:t>
            </a:r>
            <a:r>
              <a:rPr sz="3600" u="none" spc="60" dirty="0">
                <a:solidFill>
                  <a:srgbClr val="030175"/>
                </a:solidFill>
              </a:rPr>
              <a:t>Nozzle</a:t>
            </a:r>
            <a:endParaRPr sz="3600"/>
          </a:p>
        </p:txBody>
      </p:sp>
      <p:sp>
        <p:nvSpPr>
          <p:cNvPr id="8" name="object 8"/>
          <p:cNvSpPr txBox="1"/>
          <p:nvPr/>
        </p:nvSpPr>
        <p:spPr>
          <a:xfrm>
            <a:off x="3355528" y="2253703"/>
            <a:ext cx="2025014" cy="316865"/>
          </a:xfrm>
          <a:prstGeom prst="rect">
            <a:avLst/>
          </a:prstGeom>
        </p:spPr>
        <p:txBody>
          <a:bodyPr vert="horz" wrap="square" lIns="0" tIns="13970" rIns="0" bIns="0" rtlCol="0">
            <a:spAutoFit/>
          </a:bodyPr>
          <a:lstStyle/>
          <a:p>
            <a:pPr marL="12700">
              <a:lnSpc>
                <a:spcPct val="100000"/>
              </a:lnSpc>
              <a:spcBef>
                <a:spcPts val="110"/>
              </a:spcBef>
            </a:pPr>
            <a:r>
              <a:rPr sz="1900" spc="620" dirty="0">
                <a:solidFill>
                  <a:srgbClr val="5B5757"/>
                </a:solidFill>
                <a:latin typeface="Arial" panose="020B0604020202020204"/>
                <a:cs typeface="Arial" panose="020B0604020202020204"/>
              </a:rPr>
              <a:t>--</a:t>
            </a:r>
            <a:r>
              <a:rPr sz="1900" spc="1175" dirty="0">
                <a:solidFill>
                  <a:srgbClr val="3D3838"/>
                </a:solidFill>
                <a:latin typeface="Arial" panose="020B0604020202020204"/>
                <a:cs typeface="Arial" panose="020B0604020202020204"/>
              </a:rPr>
              <a:t>BODY-</a:t>
            </a:r>
            <a:r>
              <a:rPr sz="1900" spc="570" dirty="0">
                <a:solidFill>
                  <a:srgbClr val="3D3838"/>
                </a:solidFill>
                <a:latin typeface="Arial" panose="020B0604020202020204"/>
                <a:cs typeface="Arial" panose="020B0604020202020204"/>
              </a:rPr>
              <a:t>-</a:t>
            </a:r>
            <a:endParaRPr sz="1900">
              <a:latin typeface="Arial" panose="020B0604020202020204"/>
              <a:cs typeface="Arial" panose="020B0604020202020204"/>
            </a:endParaRPr>
          </a:p>
        </p:txBody>
      </p:sp>
      <p:sp>
        <p:nvSpPr>
          <p:cNvPr id="9" name="object 9"/>
          <p:cNvSpPr txBox="1"/>
          <p:nvPr/>
        </p:nvSpPr>
        <p:spPr>
          <a:xfrm>
            <a:off x="3336794" y="3032706"/>
            <a:ext cx="2352675" cy="301625"/>
          </a:xfrm>
          <a:prstGeom prst="rect">
            <a:avLst/>
          </a:prstGeom>
        </p:spPr>
        <p:txBody>
          <a:bodyPr vert="horz" wrap="square" lIns="0" tIns="13970" rIns="0" bIns="0" rtlCol="0">
            <a:spAutoFit/>
          </a:bodyPr>
          <a:lstStyle/>
          <a:p>
            <a:pPr marL="12700">
              <a:lnSpc>
                <a:spcPct val="100000"/>
              </a:lnSpc>
              <a:spcBef>
                <a:spcPts val="110"/>
              </a:spcBef>
            </a:pPr>
            <a:r>
              <a:rPr sz="1800" spc="844" dirty="0">
                <a:solidFill>
                  <a:srgbClr val="3D3838"/>
                </a:solidFill>
                <a:latin typeface="Arial" panose="020B0604020202020204"/>
                <a:cs typeface="Arial" panose="020B0604020202020204"/>
              </a:rPr>
              <a:t>-</a:t>
            </a:r>
            <a:r>
              <a:rPr sz="1800" spc="844" dirty="0">
                <a:solidFill>
                  <a:srgbClr val="161111"/>
                </a:solidFill>
                <a:latin typeface="Arial" panose="020B0604020202020204"/>
                <a:cs typeface="Arial" panose="020B0604020202020204"/>
              </a:rPr>
              <a:t>-</a:t>
            </a:r>
            <a:r>
              <a:rPr sz="1800" spc="1490" dirty="0">
                <a:solidFill>
                  <a:srgbClr val="3D3838"/>
                </a:solidFill>
                <a:latin typeface="Arial" panose="020B0604020202020204"/>
                <a:cs typeface="Arial" panose="020B0604020202020204"/>
              </a:rPr>
              <a:t>VALVE</a:t>
            </a:r>
            <a:r>
              <a:rPr sz="1800" spc="1490" dirty="0">
                <a:solidFill>
                  <a:srgbClr val="5B5757"/>
                </a:solidFill>
                <a:latin typeface="Arial" panose="020B0604020202020204"/>
                <a:cs typeface="Arial" panose="020B0604020202020204"/>
              </a:rPr>
              <a:t>-</a:t>
            </a:r>
            <a:endParaRPr sz="1800">
              <a:latin typeface="Arial" panose="020B0604020202020204"/>
              <a:cs typeface="Arial" panose="020B0604020202020204"/>
            </a:endParaRPr>
          </a:p>
        </p:txBody>
      </p:sp>
      <p:sp>
        <p:nvSpPr>
          <p:cNvPr id="10" name="object 10"/>
          <p:cNvSpPr txBox="1"/>
          <p:nvPr/>
        </p:nvSpPr>
        <p:spPr>
          <a:xfrm>
            <a:off x="6571545" y="3134871"/>
            <a:ext cx="866775" cy="179070"/>
          </a:xfrm>
          <a:prstGeom prst="rect">
            <a:avLst/>
          </a:prstGeom>
        </p:spPr>
        <p:txBody>
          <a:bodyPr vert="horz" wrap="square" lIns="0" tIns="13335" rIns="0" bIns="0" rtlCol="0">
            <a:spAutoFit/>
          </a:bodyPr>
          <a:lstStyle/>
          <a:p>
            <a:pPr marL="12700">
              <a:lnSpc>
                <a:spcPct val="100000"/>
              </a:lnSpc>
              <a:spcBef>
                <a:spcPts val="105"/>
              </a:spcBef>
            </a:pPr>
            <a:r>
              <a:rPr sz="1000" spc="490" dirty="0">
                <a:solidFill>
                  <a:srgbClr val="5B5757"/>
                </a:solidFill>
                <a:latin typeface="Times New Roman" panose="02020603050405020304"/>
                <a:cs typeface="Times New Roman" panose="02020603050405020304"/>
              </a:rPr>
              <a:t>1-</a:t>
            </a:r>
            <a:r>
              <a:rPr sz="1000" spc="390" dirty="0">
                <a:solidFill>
                  <a:srgbClr val="5B5757"/>
                </a:solidFill>
                <a:latin typeface="Times New Roman" panose="02020603050405020304"/>
                <a:cs typeface="Times New Roman" panose="02020603050405020304"/>
              </a:rPr>
              <a:t>---</a:t>
            </a:r>
            <a:r>
              <a:rPr sz="1000" spc="340" dirty="0">
                <a:solidFill>
                  <a:srgbClr val="5B5757"/>
                </a:solidFill>
                <a:latin typeface="Times New Roman" panose="02020603050405020304"/>
                <a:cs typeface="Times New Roman" panose="02020603050405020304"/>
              </a:rPr>
              <a:t>.-</a:t>
            </a:r>
            <a:r>
              <a:rPr sz="1000" spc="215" dirty="0">
                <a:solidFill>
                  <a:srgbClr val="5B5757"/>
                </a:solidFill>
                <a:latin typeface="Times New Roman" panose="02020603050405020304"/>
                <a:cs typeface="Times New Roman" panose="02020603050405020304"/>
              </a:rPr>
              <a:t>'.'</a:t>
            </a:r>
            <a:endParaRPr sz="1000">
              <a:latin typeface="Times New Roman" panose="02020603050405020304"/>
              <a:cs typeface="Times New Roman" panose="02020603050405020304"/>
            </a:endParaRPr>
          </a:p>
        </p:txBody>
      </p:sp>
      <p:sp>
        <p:nvSpPr>
          <p:cNvPr id="11" name="object 11"/>
          <p:cNvSpPr txBox="1"/>
          <p:nvPr/>
        </p:nvSpPr>
        <p:spPr>
          <a:xfrm>
            <a:off x="2205788" y="4520476"/>
            <a:ext cx="3496310" cy="1083945"/>
          </a:xfrm>
          <a:prstGeom prst="rect">
            <a:avLst/>
          </a:prstGeom>
        </p:spPr>
        <p:txBody>
          <a:bodyPr vert="horz" wrap="square" lIns="0" tIns="13970" rIns="0" bIns="0" rtlCol="0">
            <a:spAutoFit/>
          </a:bodyPr>
          <a:lstStyle/>
          <a:p>
            <a:pPr marL="1027430">
              <a:lnSpc>
                <a:spcPct val="100000"/>
              </a:lnSpc>
              <a:spcBef>
                <a:spcPts val="110"/>
              </a:spcBef>
              <a:tabLst>
                <a:tab pos="2362835" algn="l"/>
              </a:tabLst>
            </a:pPr>
            <a:r>
              <a:rPr sz="1850" spc="-10" dirty="0">
                <a:solidFill>
                  <a:srgbClr val="3D3838"/>
                </a:solidFill>
                <a:latin typeface="Arial" panose="020B0604020202020204"/>
                <a:cs typeface="Arial" panose="020B0604020202020204"/>
              </a:rPr>
              <a:t>PRESSURE</a:t>
            </a:r>
            <a:r>
              <a:rPr sz="1850" dirty="0">
                <a:solidFill>
                  <a:srgbClr val="3D3838"/>
                </a:solidFill>
                <a:latin typeface="Arial" panose="020B0604020202020204"/>
                <a:cs typeface="Arial" panose="020B0604020202020204"/>
              </a:rPr>
              <a:t>	</a:t>
            </a:r>
            <a:r>
              <a:rPr sz="1850" spc="-120" dirty="0">
                <a:solidFill>
                  <a:srgbClr val="3D3838"/>
                </a:solidFill>
                <a:latin typeface="Arial" panose="020B0604020202020204"/>
                <a:cs typeface="Arial" panose="020B0604020202020204"/>
              </a:rPr>
              <a:t>CHAMBER.</a:t>
            </a:r>
            <a:endParaRPr sz="1850">
              <a:latin typeface="Arial" panose="020B0604020202020204"/>
              <a:cs typeface="Arial" panose="020B0604020202020204"/>
            </a:endParaRPr>
          </a:p>
          <a:p>
            <a:pPr marL="2317115">
              <a:lnSpc>
                <a:spcPts val="2565"/>
              </a:lnSpc>
              <a:spcBef>
                <a:spcPts val="1805"/>
              </a:spcBef>
            </a:pPr>
            <a:r>
              <a:rPr sz="2500" spc="-70" dirty="0">
                <a:solidFill>
                  <a:srgbClr val="5B5757"/>
                </a:solidFill>
                <a:latin typeface="Arial" panose="020B0604020202020204"/>
                <a:cs typeface="Arial" panose="020B0604020202020204"/>
              </a:rPr>
              <a:t>.</a:t>
            </a:r>
            <a:endParaRPr sz="2500">
              <a:latin typeface="Arial" panose="020B0604020202020204"/>
              <a:cs typeface="Arial" panose="020B0604020202020204"/>
            </a:endParaRPr>
          </a:p>
          <a:p>
            <a:pPr marL="12700">
              <a:lnSpc>
                <a:spcPts val="1725"/>
              </a:lnSpc>
            </a:pPr>
            <a:r>
              <a:rPr sz="1800" spc="325" dirty="0">
                <a:solidFill>
                  <a:srgbClr val="3D3838"/>
                </a:solidFill>
                <a:latin typeface="Arial" panose="020B0604020202020204"/>
                <a:cs typeface="Arial" panose="020B0604020202020204"/>
              </a:rPr>
              <a:t>;,c..-</a:t>
            </a:r>
            <a:r>
              <a:rPr sz="1800" spc="280" dirty="0">
                <a:solidFill>
                  <a:srgbClr val="3D3838"/>
                </a:solidFill>
                <a:latin typeface="Arial" panose="020B0604020202020204"/>
                <a:cs typeface="Arial" panose="020B0604020202020204"/>
              </a:rPr>
              <a:t>..</a:t>
            </a:r>
            <a:r>
              <a:rPr sz="1800" spc="310" dirty="0">
                <a:solidFill>
                  <a:srgbClr val="3D3838"/>
                </a:solidFill>
                <a:latin typeface="Arial" panose="020B0604020202020204"/>
                <a:cs typeface="Arial" panose="020B0604020202020204"/>
              </a:rPr>
              <a:t> </a:t>
            </a:r>
            <a:r>
              <a:rPr sz="1800" spc="340" dirty="0">
                <a:solidFill>
                  <a:srgbClr val="5B5757"/>
                </a:solidFill>
                <a:latin typeface="Arial" panose="020B0604020202020204"/>
                <a:cs typeface="Arial" panose="020B0604020202020204"/>
              </a:rPr>
              <a:t>-</a:t>
            </a:r>
            <a:r>
              <a:rPr sz="1800" spc="655" dirty="0">
                <a:solidFill>
                  <a:srgbClr val="3D3838"/>
                </a:solidFill>
                <a:latin typeface="Arial" panose="020B0604020202020204"/>
                <a:cs typeface="Arial" panose="020B0604020202020204"/>
              </a:rPr>
              <a:t>VALVE</a:t>
            </a:r>
            <a:r>
              <a:rPr sz="1800" spc="445" dirty="0">
                <a:solidFill>
                  <a:srgbClr val="3D3838"/>
                </a:solidFill>
                <a:latin typeface="Arial" panose="020B0604020202020204"/>
                <a:cs typeface="Arial" panose="020B0604020202020204"/>
              </a:rPr>
              <a:t> </a:t>
            </a:r>
            <a:r>
              <a:rPr sz="1800" spc="540" dirty="0">
                <a:solidFill>
                  <a:srgbClr val="5B5757"/>
                </a:solidFill>
                <a:latin typeface="Arial" panose="020B0604020202020204"/>
                <a:cs typeface="Arial" panose="020B0604020202020204"/>
              </a:rPr>
              <a:t>S</a:t>
            </a:r>
            <a:r>
              <a:rPr sz="1800" spc="540" dirty="0">
                <a:solidFill>
                  <a:srgbClr val="3D3838"/>
                </a:solidFill>
                <a:latin typeface="Arial" panose="020B0604020202020204"/>
                <a:cs typeface="Arial" panose="020B0604020202020204"/>
              </a:rPr>
              <a:t>EAT</a:t>
            </a:r>
            <a:endParaRPr sz="1800">
              <a:latin typeface="Arial" panose="020B0604020202020204"/>
              <a:cs typeface="Arial" panose="020B0604020202020204"/>
            </a:endParaRPr>
          </a:p>
        </p:txBody>
      </p:sp>
      <p:sp>
        <p:nvSpPr>
          <p:cNvPr id="12" name="object 12"/>
          <p:cNvSpPr txBox="1"/>
          <p:nvPr/>
        </p:nvSpPr>
        <p:spPr>
          <a:xfrm>
            <a:off x="5680885" y="5302672"/>
            <a:ext cx="1259840" cy="301625"/>
          </a:xfrm>
          <a:prstGeom prst="rect">
            <a:avLst/>
          </a:prstGeom>
        </p:spPr>
        <p:txBody>
          <a:bodyPr vert="horz" wrap="square" lIns="0" tIns="13970" rIns="0" bIns="0" rtlCol="0">
            <a:spAutoFit/>
          </a:bodyPr>
          <a:lstStyle/>
          <a:p>
            <a:pPr marL="12700">
              <a:lnSpc>
                <a:spcPct val="100000"/>
              </a:lnSpc>
              <a:spcBef>
                <a:spcPts val="110"/>
              </a:spcBef>
            </a:pPr>
            <a:r>
              <a:rPr sz="1800" spc="285" dirty="0">
                <a:solidFill>
                  <a:srgbClr val="5B5757"/>
                </a:solidFill>
                <a:latin typeface="Arial" panose="020B0604020202020204"/>
                <a:cs typeface="Arial" panose="020B0604020202020204"/>
              </a:rPr>
              <a:t>---</a:t>
            </a:r>
            <a:r>
              <a:rPr sz="1800" spc="310" dirty="0">
                <a:solidFill>
                  <a:srgbClr val="5B5757"/>
                </a:solidFill>
                <a:latin typeface="Arial" panose="020B0604020202020204"/>
                <a:cs typeface="Arial" panose="020B0604020202020204"/>
              </a:rPr>
              <a:t>:K'-</a:t>
            </a:r>
            <a:r>
              <a:rPr sz="1800" spc="225" dirty="0">
                <a:solidFill>
                  <a:srgbClr val="5B5757"/>
                </a:solidFill>
                <a:latin typeface="Arial" panose="020B0604020202020204"/>
                <a:cs typeface="Arial" panose="020B0604020202020204"/>
              </a:rPr>
              <a:t>.:r/</a:t>
            </a:r>
            <a:endParaRPr sz="18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484629"/>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3" name="object 3"/>
          <p:cNvSpPr txBox="1"/>
          <p:nvPr/>
        </p:nvSpPr>
        <p:spPr>
          <a:xfrm>
            <a:off x="807719" y="1499870"/>
            <a:ext cx="8074659" cy="4729500"/>
          </a:xfrm>
          <a:prstGeom prst="rect">
            <a:avLst/>
          </a:prstGeom>
        </p:spPr>
        <p:txBody>
          <a:bodyPr vert="horz" wrap="square" lIns="0" tIns="12700" rIns="0" bIns="0" rtlCol="0">
            <a:spAutoFit/>
          </a:bodyPr>
          <a:lstStyle/>
          <a:p>
            <a:pPr marL="12700" marR="665480">
              <a:lnSpc>
                <a:spcPct val="100000"/>
              </a:lnSpc>
              <a:spcBef>
                <a:spcPts val="100"/>
              </a:spcBef>
            </a:pPr>
            <a:r>
              <a:rPr sz="2200" b="1" spc="-20" dirty="0">
                <a:latin typeface="Arial" panose="020B0604020202020204"/>
                <a:cs typeface="Arial" panose="020B0604020202020204"/>
              </a:rPr>
              <a:t>ΧΡΗΣΙΜΟΠΟΙΟΥΝΤΑΙ</a:t>
            </a:r>
            <a:r>
              <a:rPr sz="2200" b="1" spc="-50" dirty="0">
                <a:latin typeface="Arial" panose="020B0604020202020204"/>
                <a:cs typeface="Arial" panose="020B0604020202020204"/>
              </a:rPr>
              <a:t> </a:t>
            </a:r>
            <a:r>
              <a:rPr sz="2200" b="1" dirty="0">
                <a:latin typeface="Arial" panose="020B0604020202020204"/>
                <a:cs typeface="Arial" panose="020B0604020202020204"/>
              </a:rPr>
              <a:t>ΚΥΡΙΩΣ</a:t>
            </a:r>
            <a:r>
              <a:rPr sz="2200" b="1" spc="-35" dirty="0">
                <a:latin typeface="Arial" panose="020B0604020202020204"/>
                <a:cs typeface="Arial" panose="020B0604020202020204"/>
              </a:rPr>
              <a:t> </a:t>
            </a:r>
            <a:r>
              <a:rPr sz="2200" b="1" dirty="0">
                <a:latin typeface="Arial" panose="020B0604020202020204"/>
                <a:cs typeface="Arial" panose="020B0604020202020204"/>
              </a:rPr>
              <a:t>ΣΕ</a:t>
            </a:r>
            <a:r>
              <a:rPr sz="2200" b="1" spc="-45" dirty="0">
                <a:latin typeface="Arial" panose="020B0604020202020204"/>
                <a:cs typeface="Arial" panose="020B0604020202020204"/>
              </a:rPr>
              <a:t> </a:t>
            </a:r>
            <a:r>
              <a:rPr sz="2200" b="1" spc="-10">
                <a:latin typeface="Arial" panose="020B0604020202020204"/>
                <a:cs typeface="Arial" panose="020B0604020202020204"/>
              </a:rPr>
              <a:t>ΘΑΛΑΜΟΥΣ</a:t>
            </a:r>
            <a:r>
              <a:rPr sz="2200" b="1" spc="-35">
                <a:latin typeface="Arial" panose="020B0604020202020204"/>
                <a:cs typeface="Arial" panose="020B0604020202020204"/>
              </a:rPr>
              <a:t> </a:t>
            </a:r>
            <a:r>
              <a:rPr sz="2200" b="1" spc="-35" smtClean="0">
                <a:latin typeface="Arial" panose="020B0604020202020204"/>
                <a:cs typeface="Arial" panose="020B0604020202020204"/>
              </a:rPr>
              <a:t>ΚΑΥΣ</a:t>
            </a:r>
            <a:r>
              <a:rPr lang="el-GR" sz="2200" b="1" spc="-35" dirty="0" smtClean="0">
                <a:latin typeface="Arial" panose="020B0604020202020204"/>
                <a:cs typeface="Arial" panose="020B0604020202020204"/>
              </a:rPr>
              <a:t>Η</a:t>
            </a:r>
            <a:r>
              <a:rPr sz="2200" b="1" spc="-35" smtClean="0">
                <a:latin typeface="Arial" panose="020B0604020202020204"/>
                <a:cs typeface="Arial" panose="020B0604020202020204"/>
              </a:rPr>
              <a:t>Σ </a:t>
            </a:r>
            <a:r>
              <a:rPr sz="2200" b="1" dirty="0">
                <a:latin typeface="Arial" panose="020B0604020202020204"/>
                <a:cs typeface="Arial" panose="020B0604020202020204"/>
              </a:rPr>
              <a:t>ΕΝΙΑΙΟΥ</a:t>
            </a:r>
            <a:r>
              <a:rPr sz="2200" b="1" spc="-105" dirty="0">
                <a:latin typeface="Arial" panose="020B0604020202020204"/>
                <a:cs typeface="Arial" panose="020B0604020202020204"/>
              </a:rPr>
              <a:t> </a:t>
            </a:r>
            <a:r>
              <a:rPr sz="2200" b="1" spc="-10" dirty="0">
                <a:latin typeface="Arial" panose="020B0604020202020204"/>
                <a:cs typeface="Arial" panose="020B0604020202020204"/>
              </a:rPr>
              <a:t>ΤΥΠΟΥ.</a:t>
            </a:r>
            <a:endParaRPr sz="2200">
              <a:latin typeface="Arial" panose="020B0604020202020204"/>
              <a:cs typeface="Arial" panose="020B0604020202020204"/>
            </a:endParaRPr>
          </a:p>
          <a:p>
            <a:pPr marL="12700" marR="266700">
              <a:lnSpc>
                <a:spcPct val="100000"/>
              </a:lnSpc>
            </a:pPr>
            <a:r>
              <a:rPr sz="2200" b="1" dirty="0">
                <a:latin typeface="Arial" panose="020B0604020202020204"/>
                <a:cs typeface="Arial" panose="020B0604020202020204"/>
              </a:rPr>
              <a:t>ΔΕΝ</a:t>
            </a:r>
            <a:r>
              <a:rPr sz="2200" b="1" spc="-165" dirty="0">
                <a:latin typeface="Arial" panose="020B0604020202020204"/>
                <a:cs typeface="Arial" panose="020B0604020202020204"/>
              </a:rPr>
              <a:t> </a:t>
            </a:r>
            <a:r>
              <a:rPr sz="2200" b="1" spc="-10" dirty="0">
                <a:latin typeface="Arial" panose="020B0604020202020204"/>
                <a:cs typeface="Arial" panose="020B0604020202020204"/>
              </a:rPr>
              <a:t>ΔΙΑΦΕΡΟΥΝ</a:t>
            </a:r>
            <a:r>
              <a:rPr sz="2200" b="1" spc="-35" dirty="0">
                <a:latin typeface="Arial" panose="020B0604020202020204"/>
                <a:cs typeface="Arial" panose="020B0604020202020204"/>
              </a:rPr>
              <a:t> </a:t>
            </a:r>
            <a:r>
              <a:rPr sz="2200" b="1" spc="-80" dirty="0">
                <a:latin typeface="Arial" panose="020B0604020202020204"/>
                <a:cs typeface="Arial" panose="020B0604020202020204"/>
              </a:rPr>
              <a:t>ΠΟΛΥ</a:t>
            </a:r>
            <a:r>
              <a:rPr sz="2200" b="1" spc="-90" dirty="0">
                <a:latin typeface="Arial" panose="020B0604020202020204"/>
                <a:cs typeface="Arial" panose="020B0604020202020204"/>
              </a:rPr>
              <a:t> </a:t>
            </a:r>
            <a:r>
              <a:rPr sz="2200" b="1" dirty="0">
                <a:latin typeface="Arial" panose="020B0604020202020204"/>
                <a:cs typeface="Arial" panose="020B0604020202020204"/>
              </a:rPr>
              <a:t>ΑΠΟ</a:t>
            </a:r>
            <a:r>
              <a:rPr sz="2200" b="1" spc="-35" dirty="0">
                <a:latin typeface="Arial" panose="020B0604020202020204"/>
                <a:cs typeface="Arial" panose="020B0604020202020204"/>
              </a:rPr>
              <a:t> </a:t>
            </a:r>
            <a:r>
              <a:rPr sz="2200" b="1" spc="-95" dirty="0">
                <a:latin typeface="Arial" panose="020B0604020202020204"/>
                <a:cs typeface="Arial" panose="020B0604020202020204"/>
              </a:rPr>
              <a:t>ΤΑ </a:t>
            </a:r>
            <a:r>
              <a:rPr sz="2200" b="1" dirty="0">
                <a:latin typeface="Arial" panose="020B0604020202020204"/>
                <a:cs typeface="Arial" panose="020B0604020202020204"/>
              </a:rPr>
              <a:t>ΑΚΡΟΦΥΣΙΑ</a:t>
            </a:r>
            <a:r>
              <a:rPr sz="2200" b="1" spc="-40" dirty="0">
                <a:latin typeface="Arial" panose="020B0604020202020204"/>
                <a:cs typeface="Arial" panose="020B0604020202020204"/>
              </a:rPr>
              <a:t> </a:t>
            </a:r>
            <a:r>
              <a:rPr sz="2200" b="1" dirty="0">
                <a:latin typeface="Arial" panose="020B0604020202020204"/>
                <a:cs typeface="Arial" panose="020B0604020202020204"/>
              </a:rPr>
              <a:t>ΜΙΑΣ</a:t>
            </a:r>
            <a:r>
              <a:rPr sz="2200" b="1" spc="-30" dirty="0">
                <a:latin typeface="Arial" panose="020B0604020202020204"/>
                <a:cs typeface="Arial" panose="020B0604020202020204"/>
              </a:rPr>
              <a:t> </a:t>
            </a:r>
            <a:r>
              <a:rPr sz="2200" b="1" spc="-10" dirty="0">
                <a:latin typeface="Arial" panose="020B0604020202020204"/>
                <a:cs typeface="Arial" panose="020B0604020202020204"/>
              </a:rPr>
              <a:t>ΟΠΗΣ.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dirty="0">
                <a:latin typeface="Arial" panose="020B0604020202020204"/>
                <a:cs typeface="Arial" panose="020B0604020202020204"/>
              </a:rPr>
              <a:t>ΚΥΡΙΑ</a:t>
            </a:r>
            <a:r>
              <a:rPr sz="2200" b="1" spc="-125" dirty="0">
                <a:latin typeface="Arial" panose="020B0604020202020204"/>
                <a:cs typeface="Arial" panose="020B0604020202020204"/>
              </a:rPr>
              <a:t> </a:t>
            </a:r>
            <a:r>
              <a:rPr sz="2200" b="1" spc="-25" dirty="0">
                <a:latin typeface="Arial" panose="020B0604020202020204"/>
                <a:cs typeface="Arial" panose="020B0604020202020204"/>
              </a:rPr>
              <a:t>ΔΙΑΦΟΡΑ</a:t>
            </a:r>
            <a:r>
              <a:rPr sz="2200" b="1" spc="-35" dirty="0">
                <a:latin typeface="Arial" panose="020B0604020202020204"/>
                <a:cs typeface="Arial" panose="020B0604020202020204"/>
              </a:rPr>
              <a:t> </a:t>
            </a:r>
            <a:r>
              <a:rPr sz="2200" b="1" dirty="0">
                <a:latin typeface="Arial" panose="020B0604020202020204"/>
                <a:cs typeface="Arial" panose="020B0604020202020204"/>
              </a:rPr>
              <a:t>ΕΙΝΑΙ</a:t>
            </a:r>
            <a:r>
              <a:rPr sz="2200" b="1" spc="-30" dirty="0">
                <a:latin typeface="Arial" panose="020B0604020202020204"/>
                <a:cs typeface="Arial" panose="020B0604020202020204"/>
              </a:rPr>
              <a:t> </a:t>
            </a:r>
            <a:r>
              <a:rPr sz="2200" b="1" dirty="0">
                <a:latin typeface="Arial" panose="020B0604020202020204"/>
                <a:cs typeface="Arial" panose="020B0604020202020204"/>
              </a:rPr>
              <a:t>ΟΤΙ</a:t>
            </a:r>
            <a:r>
              <a:rPr sz="2200" b="1" spc="-25" dirty="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dirty="0">
                <a:latin typeface="Arial" panose="020B0604020202020204"/>
                <a:cs typeface="Arial" panose="020B0604020202020204"/>
              </a:rPr>
              <a:t>ΒΕΛΟΝΑ</a:t>
            </a:r>
            <a:r>
              <a:rPr sz="2200" b="1" spc="-35" dirty="0">
                <a:latin typeface="Arial" panose="020B0604020202020204"/>
                <a:cs typeface="Arial" panose="020B0604020202020204"/>
              </a:rPr>
              <a:t> </a:t>
            </a:r>
            <a:r>
              <a:rPr sz="2200" b="1" spc="-20" dirty="0">
                <a:latin typeface="Arial" panose="020B0604020202020204"/>
                <a:cs typeface="Arial" panose="020B0604020202020204"/>
              </a:rPr>
              <a:t>ΤΟΥΣ</a:t>
            </a:r>
            <a:r>
              <a:rPr sz="2200" b="1" spc="-125" dirty="0">
                <a:latin typeface="Arial" panose="020B0604020202020204"/>
                <a:cs typeface="Arial" panose="020B0604020202020204"/>
              </a:rPr>
              <a:t> </a:t>
            </a:r>
            <a:r>
              <a:rPr sz="2200" b="1" dirty="0">
                <a:latin typeface="Arial" panose="020B0604020202020204"/>
                <a:cs typeface="Arial" panose="020B0604020202020204"/>
              </a:rPr>
              <a:t>ΔΕΝ</a:t>
            </a:r>
            <a:r>
              <a:rPr sz="2200" b="1" spc="-35" dirty="0">
                <a:latin typeface="Arial" panose="020B0604020202020204"/>
                <a:cs typeface="Arial" panose="020B0604020202020204"/>
              </a:rPr>
              <a:t> </a:t>
            </a:r>
            <a:r>
              <a:rPr sz="2200" b="1" spc="-10" dirty="0">
                <a:latin typeface="Arial" panose="020B0604020202020204"/>
                <a:cs typeface="Arial" panose="020B0604020202020204"/>
              </a:rPr>
              <a:t>ΦΕΡΕΙ </a:t>
            </a:r>
            <a:r>
              <a:rPr sz="2200" b="1" dirty="0">
                <a:latin typeface="Arial" panose="020B0604020202020204"/>
                <a:cs typeface="Arial" panose="020B0604020202020204"/>
              </a:rPr>
              <a:t>ΠΡΟΕΚΒΟΛΗ</a:t>
            </a:r>
            <a:r>
              <a:rPr sz="2200" b="1" spc="-80" dirty="0">
                <a:latin typeface="Arial" panose="020B0604020202020204"/>
                <a:cs typeface="Arial" panose="020B0604020202020204"/>
              </a:rPr>
              <a:t> </a:t>
            </a:r>
            <a:r>
              <a:rPr sz="2200" b="1" spc="-50" dirty="0">
                <a:latin typeface="Arial" panose="020B0604020202020204"/>
                <a:cs typeface="Arial" panose="020B0604020202020204"/>
              </a:rPr>
              <a:t>ΜΕΤΑ</a:t>
            </a:r>
            <a:r>
              <a:rPr sz="2200" b="1" spc="-100" dirty="0">
                <a:latin typeface="Arial" panose="020B0604020202020204"/>
                <a:cs typeface="Arial" panose="020B0604020202020204"/>
              </a:rPr>
              <a:t> </a:t>
            </a:r>
            <a:r>
              <a:rPr sz="2200" b="1" dirty="0">
                <a:latin typeface="Arial" panose="020B0604020202020204"/>
                <a:cs typeface="Arial" panose="020B0604020202020204"/>
              </a:rPr>
              <a:t>ΑΠΟ</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40" dirty="0">
                <a:latin typeface="Arial" panose="020B0604020202020204"/>
                <a:cs typeface="Arial" panose="020B0604020202020204"/>
              </a:rPr>
              <a:t> </a:t>
            </a:r>
            <a:r>
              <a:rPr sz="2200" b="1" spc="-10" dirty="0">
                <a:latin typeface="Arial" panose="020B0604020202020204"/>
                <a:cs typeface="Arial" panose="020B0604020202020204"/>
              </a:rPr>
              <a:t>ΒΑΛΒΙΔΑ.</a:t>
            </a:r>
            <a:endParaRPr sz="2200">
              <a:latin typeface="Arial" panose="020B0604020202020204"/>
              <a:cs typeface="Arial" panose="020B0604020202020204"/>
            </a:endParaRPr>
          </a:p>
          <a:p>
            <a:pPr marL="12700" marR="60960">
              <a:lnSpc>
                <a:spcPct val="100000"/>
              </a:lnSpc>
            </a:pPr>
            <a:r>
              <a:rPr sz="2200" b="1" dirty="0">
                <a:latin typeface="Arial" panose="020B0604020202020204"/>
                <a:cs typeface="Arial" panose="020B0604020202020204"/>
              </a:rPr>
              <a:t>ΟΙ</a:t>
            </a:r>
            <a:r>
              <a:rPr sz="2200" b="1" spc="-25" dirty="0">
                <a:latin typeface="Arial" panose="020B0604020202020204"/>
                <a:cs typeface="Arial" panose="020B0604020202020204"/>
              </a:rPr>
              <a:t> </a:t>
            </a:r>
            <a:r>
              <a:rPr sz="2200" b="1" dirty="0">
                <a:latin typeface="Arial" panose="020B0604020202020204"/>
                <a:cs typeface="Arial" panose="020B0604020202020204"/>
              </a:rPr>
              <a:t>ΟΠΕΣ</a:t>
            </a:r>
            <a:r>
              <a:rPr sz="2200" b="1" spc="-25" dirty="0">
                <a:latin typeface="Arial" panose="020B0604020202020204"/>
                <a:cs typeface="Arial" panose="020B0604020202020204"/>
              </a:rPr>
              <a:t> </a:t>
            </a:r>
            <a:r>
              <a:rPr sz="2200" b="1" dirty="0">
                <a:latin typeface="Arial" panose="020B0604020202020204"/>
                <a:cs typeface="Arial" panose="020B0604020202020204"/>
              </a:rPr>
              <a:t>ΕΙΝΑΙ</a:t>
            </a:r>
            <a:r>
              <a:rPr sz="2200" b="1" spc="-15" dirty="0">
                <a:latin typeface="Arial" panose="020B0604020202020204"/>
                <a:cs typeface="Arial" panose="020B0604020202020204"/>
              </a:rPr>
              <a:t> </a:t>
            </a:r>
            <a:r>
              <a:rPr sz="2200" b="1" spc="-35" dirty="0">
                <a:latin typeface="Arial" panose="020B0604020202020204"/>
                <a:cs typeface="Arial" panose="020B0604020202020204"/>
              </a:rPr>
              <a:t>ΕΥΘΥΓΡΑΜΜΕΣ,</a:t>
            </a:r>
            <a:r>
              <a:rPr sz="2200" b="1" spc="-100" dirty="0">
                <a:latin typeface="Arial" panose="020B0604020202020204"/>
                <a:cs typeface="Arial" panose="020B0604020202020204"/>
              </a:rPr>
              <a:t> </a:t>
            </a:r>
            <a:r>
              <a:rPr sz="2200" b="1" dirty="0">
                <a:latin typeface="Arial" panose="020B0604020202020204"/>
                <a:cs typeface="Arial" panose="020B0604020202020204"/>
              </a:rPr>
              <a:t>ΑΚΤΙΝΙΚΑ</a:t>
            </a:r>
            <a:r>
              <a:rPr sz="2200" b="1" spc="-100" dirty="0">
                <a:latin typeface="Arial" panose="020B0604020202020204"/>
                <a:cs typeface="Arial" panose="020B0604020202020204"/>
              </a:rPr>
              <a:t> </a:t>
            </a:r>
            <a:r>
              <a:rPr sz="2200" b="1" spc="-35">
                <a:latin typeface="Arial" panose="020B0604020202020204"/>
                <a:cs typeface="Arial" panose="020B0604020202020204"/>
              </a:rPr>
              <a:t>ΔΙΑΤΕΤΑΓΜΕΝΕΣ </a:t>
            </a:r>
            <a:r>
              <a:rPr sz="2200" b="1" spc="-20" smtClean="0">
                <a:latin typeface="Arial" panose="020B0604020202020204"/>
                <a:cs typeface="Arial" panose="020B0604020202020204"/>
              </a:rPr>
              <a:t> </a:t>
            </a:r>
            <a:r>
              <a:rPr sz="2200" b="1" spc="-60" dirty="0">
                <a:latin typeface="Arial" panose="020B0604020202020204"/>
                <a:cs typeface="Arial" panose="020B0604020202020204"/>
              </a:rPr>
              <a:t>ΚΑΤΩ</a:t>
            </a:r>
            <a:r>
              <a:rPr sz="2200" b="1" spc="-95" dirty="0">
                <a:latin typeface="Arial" panose="020B0604020202020204"/>
                <a:cs typeface="Arial" panose="020B0604020202020204"/>
              </a:rPr>
              <a:t> </a:t>
            </a:r>
            <a:r>
              <a:rPr sz="2200" b="1" dirty="0">
                <a:latin typeface="Arial" panose="020B0604020202020204"/>
                <a:cs typeface="Arial" panose="020B0604020202020204"/>
              </a:rPr>
              <a:t>ΑΠΟ</a:t>
            </a:r>
            <a:r>
              <a:rPr sz="2200" b="1" spc="-30" dirty="0">
                <a:latin typeface="Arial" panose="020B0604020202020204"/>
                <a:cs typeface="Arial" panose="020B0604020202020204"/>
              </a:rPr>
              <a:t> </a:t>
            </a:r>
            <a:r>
              <a:rPr sz="2200" b="1" spc="-25" dirty="0">
                <a:latin typeface="Arial" panose="020B0604020202020204"/>
                <a:cs typeface="Arial" panose="020B0604020202020204"/>
              </a:rPr>
              <a:t>ΤΗΝ </a:t>
            </a:r>
            <a:r>
              <a:rPr sz="2200" b="1" spc="-20" dirty="0">
                <a:latin typeface="Arial" panose="020B0604020202020204"/>
                <a:cs typeface="Arial" panose="020B0604020202020204"/>
              </a:rPr>
              <a:t>ΕΔΡΑ</a:t>
            </a:r>
            <a:r>
              <a:rPr sz="2200" b="1" spc="-65" dirty="0">
                <a:latin typeface="Arial" panose="020B0604020202020204"/>
                <a:cs typeface="Arial" panose="020B0604020202020204"/>
              </a:rPr>
              <a:t> </a:t>
            </a:r>
            <a:r>
              <a:rPr sz="2200" b="1" dirty="0">
                <a:latin typeface="Arial" panose="020B0604020202020204"/>
                <a:cs typeface="Arial" panose="020B0604020202020204"/>
              </a:rPr>
              <a:t>ΤΗΣ</a:t>
            </a:r>
            <a:r>
              <a:rPr sz="2200" b="1" spc="-60" dirty="0">
                <a:latin typeface="Arial" panose="020B0604020202020204"/>
                <a:cs typeface="Arial" panose="020B0604020202020204"/>
              </a:rPr>
              <a:t> </a:t>
            </a:r>
            <a:r>
              <a:rPr sz="2200" b="1" spc="-10" dirty="0">
                <a:latin typeface="Arial" panose="020B0604020202020204"/>
                <a:cs typeface="Arial" panose="020B0604020202020204"/>
              </a:rPr>
              <a:t>ΒΑΛΒΙΔΑΣ.</a:t>
            </a:r>
            <a:endParaRPr sz="2200">
              <a:latin typeface="Arial" panose="020B0604020202020204"/>
              <a:cs typeface="Arial" panose="020B0604020202020204"/>
            </a:endParaRPr>
          </a:p>
          <a:p>
            <a:pPr marL="12700" marR="353060">
              <a:lnSpc>
                <a:spcPts val="2640"/>
              </a:lnSpc>
              <a:spcBef>
                <a:spcPts val="75"/>
              </a:spcBef>
            </a:pPr>
            <a:r>
              <a:rPr sz="2200" b="1" dirty="0">
                <a:latin typeface="Arial" panose="020B0604020202020204"/>
                <a:cs typeface="Arial" panose="020B0604020202020204"/>
              </a:rPr>
              <a:t>ΤΟ</a:t>
            </a:r>
            <a:r>
              <a:rPr sz="2200" b="1" spc="-40" dirty="0">
                <a:latin typeface="Arial" panose="020B0604020202020204"/>
                <a:cs typeface="Arial" panose="020B0604020202020204"/>
              </a:rPr>
              <a:t> </a:t>
            </a:r>
            <a:r>
              <a:rPr sz="2200" b="1" spc="-35" dirty="0">
                <a:latin typeface="Arial" panose="020B0604020202020204"/>
                <a:cs typeface="Arial" panose="020B0604020202020204"/>
              </a:rPr>
              <a:t>ΚΑΥΣΙΜΟ</a:t>
            </a:r>
            <a:r>
              <a:rPr sz="2200" b="1" spc="-120" dirty="0">
                <a:latin typeface="Arial" panose="020B0604020202020204"/>
                <a:cs typeface="Arial" panose="020B0604020202020204"/>
              </a:rPr>
              <a:t> </a:t>
            </a:r>
            <a:r>
              <a:rPr sz="2200" b="1" dirty="0">
                <a:latin typeface="Arial" panose="020B0604020202020204"/>
                <a:cs typeface="Arial" panose="020B0604020202020204"/>
              </a:rPr>
              <a:t>ΑΠΟ</a:t>
            </a:r>
            <a:r>
              <a:rPr sz="2200" b="1" spc="-45" dirty="0">
                <a:latin typeface="Arial" panose="020B0604020202020204"/>
                <a:cs typeface="Arial" panose="020B0604020202020204"/>
              </a:rPr>
              <a:t> </a:t>
            </a:r>
            <a:r>
              <a:rPr sz="2200" b="1" dirty="0">
                <a:latin typeface="Arial" panose="020B0604020202020204"/>
                <a:cs typeface="Arial" panose="020B0604020202020204"/>
              </a:rPr>
              <a:t>ΚΑΘΕ</a:t>
            </a:r>
            <a:r>
              <a:rPr sz="2200" b="1" spc="-35" dirty="0">
                <a:latin typeface="Arial" panose="020B0604020202020204"/>
                <a:cs typeface="Arial" panose="020B0604020202020204"/>
              </a:rPr>
              <a:t> </a:t>
            </a:r>
            <a:r>
              <a:rPr sz="2200" b="1" dirty="0">
                <a:latin typeface="Arial" panose="020B0604020202020204"/>
                <a:cs typeface="Arial" panose="020B0604020202020204"/>
              </a:rPr>
              <a:t>ΟΠΗ</a:t>
            </a:r>
            <a:r>
              <a:rPr sz="2200" b="1" spc="-40" dirty="0">
                <a:latin typeface="Arial" panose="020B0604020202020204"/>
                <a:cs typeface="Arial" panose="020B0604020202020204"/>
              </a:rPr>
              <a:t> </a:t>
            </a:r>
            <a:r>
              <a:rPr sz="2200" b="1" dirty="0">
                <a:latin typeface="Arial" panose="020B0604020202020204"/>
                <a:cs typeface="Arial" panose="020B0604020202020204"/>
              </a:rPr>
              <a:t>ΕΙΝΑΙ</a:t>
            </a:r>
            <a:r>
              <a:rPr sz="2200" b="1" spc="-35" dirty="0">
                <a:latin typeface="Arial" panose="020B0604020202020204"/>
                <a:cs typeface="Arial" panose="020B0604020202020204"/>
              </a:rPr>
              <a:t> </a:t>
            </a:r>
            <a:r>
              <a:rPr sz="2200" b="1" dirty="0">
                <a:latin typeface="Arial" panose="020B0604020202020204"/>
                <a:cs typeface="Arial" panose="020B0604020202020204"/>
              </a:rPr>
              <a:t>ΣΧΕΤΙΚΑ</a:t>
            </a:r>
            <a:r>
              <a:rPr sz="2200" b="1" spc="-35" dirty="0">
                <a:latin typeface="Arial" panose="020B0604020202020204"/>
                <a:cs typeface="Arial" panose="020B0604020202020204"/>
              </a:rPr>
              <a:t> </a:t>
            </a:r>
            <a:r>
              <a:rPr sz="2200" b="1" dirty="0">
                <a:latin typeface="Arial" panose="020B0604020202020204"/>
                <a:cs typeface="Arial" panose="020B0604020202020204"/>
              </a:rPr>
              <a:t>ΠΥΚΝΟ</a:t>
            </a:r>
            <a:r>
              <a:rPr sz="2200" b="1" spc="-35" dirty="0">
                <a:latin typeface="Arial" panose="020B0604020202020204"/>
                <a:cs typeface="Arial" panose="020B0604020202020204"/>
              </a:rPr>
              <a:t> </a:t>
            </a:r>
            <a:r>
              <a:rPr sz="2200" b="1" spc="-25" dirty="0">
                <a:latin typeface="Arial" panose="020B0604020202020204"/>
                <a:cs typeface="Arial" panose="020B0604020202020204"/>
              </a:rPr>
              <a:t>ΚΑΙ </a:t>
            </a:r>
            <a:r>
              <a:rPr sz="2200" b="1" dirty="0">
                <a:latin typeface="Arial" panose="020B0604020202020204"/>
                <a:cs typeface="Arial" panose="020B0604020202020204"/>
              </a:rPr>
              <a:t>ΔΕΝ</a:t>
            </a:r>
            <a:r>
              <a:rPr sz="2200" b="1" spc="-50" dirty="0">
                <a:latin typeface="Arial" panose="020B0604020202020204"/>
                <a:cs typeface="Arial" panose="020B0604020202020204"/>
              </a:rPr>
              <a:t> </a:t>
            </a:r>
            <a:r>
              <a:rPr sz="2200" b="1" spc="-10" dirty="0">
                <a:latin typeface="Arial" panose="020B0604020202020204"/>
                <a:cs typeface="Arial" panose="020B0604020202020204"/>
              </a:rPr>
              <a:t>ΠΑΡΟΥΣΙΑΖΕΙ</a:t>
            </a:r>
            <a:r>
              <a:rPr sz="2200" b="1" spc="-114" dirty="0">
                <a:latin typeface="Arial" panose="020B0604020202020204"/>
                <a:cs typeface="Arial" panose="020B0604020202020204"/>
              </a:rPr>
              <a:t> </a:t>
            </a:r>
            <a:r>
              <a:rPr sz="2200" b="1" dirty="0">
                <a:latin typeface="Arial" panose="020B0604020202020204"/>
                <a:cs typeface="Arial" panose="020B0604020202020204"/>
              </a:rPr>
              <a:t>ΔΙΑΚΟΠΕΣ</a:t>
            </a:r>
            <a:r>
              <a:rPr sz="2200" b="1" spc="-35" dirty="0">
                <a:latin typeface="Arial" panose="020B0604020202020204"/>
                <a:cs typeface="Arial" panose="020B0604020202020204"/>
              </a:rPr>
              <a:t> </a:t>
            </a:r>
            <a:r>
              <a:rPr sz="2200" b="1" dirty="0">
                <a:latin typeface="Arial" panose="020B0604020202020204"/>
                <a:cs typeface="Arial" panose="020B0604020202020204"/>
              </a:rPr>
              <a:t>ΣΤΗ</a:t>
            </a:r>
            <a:r>
              <a:rPr sz="2200" b="1" spc="-50" dirty="0">
                <a:latin typeface="Arial" panose="020B0604020202020204"/>
                <a:cs typeface="Arial" panose="020B0604020202020204"/>
              </a:rPr>
              <a:t> </a:t>
            </a:r>
            <a:r>
              <a:rPr sz="2200" b="1" dirty="0">
                <a:latin typeface="Arial" panose="020B0604020202020204"/>
                <a:cs typeface="Arial" panose="020B0604020202020204"/>
              </a:rPr>
              <a:t>ΡΟΗ</a:t>
            </a:r>
            <a:r>
              <a:rPr sz="2200" b="1" spc="-55" dirty="0">
                <a:latin typeface="Arial" panose="020B0604020202020204"/>
                <a:cs typeface="Arial" panose="020B0604020202020204"/>
              </a:rPr>
              <a:t> </a:t>
            </a:r>
            <a:r>
              <a:rPr sz="2200" b="1" spc="-20" dirty="0">
                <a:latin typeface="Arial" panose="020B0604020202020204"/>
                <a:cs typeface="Arial" panose="020B0604020202020204"/>
              </a:rPr>
              <a:t>ΤΟΥ.</a:t>
            </a:r>
            <a:endParaRPr sz="2200">
              <a:latin typeface="Arial" panose="020B0604020202020204"/>
              <a:cs typeface="Arial" panose="020B0604020202020204"/>
            </a:endParaRPr>
          </a:p>
          <a:p>
            <a:pPr marL="12700" marR="273050">
              <a:lnSpc>
                <a:spcPts val="2640"/>
              </a:lnSpc>
            </a:pPr>
            <a:r>
              <a:rPr sz="2200" b="1" dirty="0">
                <a:latin typeface="Arial" panose="020B0604020202020204"/>
                <a:cs typeface="Arial" panose="020B0604020202020204"/>
              </a:rPr>
              <a:t>ΤΟ</a:t>
            </a:r>
            <a:r>
              <a:rPr sz="2200" b="1" spc="-70" dirty="0">
                <a:latin typeface="Arial" panose="020B0604020202020204"/>
                <a:cs typeface="Arial" panose="020B0604020202020204"/>
              </a:rPr>
              <a:t> </a:t>
            </a:r>
            <a:r>
              <a:rPr sz="2200" b="1" dirty="0">
                <a:latin typeface="Arial" panose="020B0604020202020204"/>
                <a:cs typeface="Arial" panose="020B0604020202020204"/>
              </a:rPr>
              <a:t>ΣΧΗΜΑ</a:t>
            </a:r>
            <a:r>
              <a:rPr sz="2200" b="1" spc="-35" dirty="0">
                <a:latin typeface="Arial" panose="020B0604020202020204"/>
                <a:cs typeface="Arial" panose="020B0604020202020204"/>
              </a:rPr>
              <a:t> </a:t>
            </a:r>
            <a:r>
              <a:rPr sz="2200" b="1" dirty="0">
                <a:latin typeface="Arial" panose="020B0604020202020204"/>
                <a:cs typeface="Arial" panose="020B0604020202020204"/>
              </a:rPr>
              <a:t>ΤΟΥ</a:t>
            </a:r>
            <a:r>
              <a:rPr sz="2200" b="1" spc="-35" dirty="0">
                <a:latin typeface="Arial" panose="020B0604020202020204"/>
                <a:cs typeface="Arial" panose="020B0604020202020204"/>
              </a:rPr>
              <a:t> </a:t>
            </a:r>
            <a:r>
              <a:rPr sz="2200" b="1" dirty="0">
                <a:latin typeface="Arial" panose="020B0604020202020204"/>
                <a:cs typeface="Arial" panose="020B0604020202020204"/>
              </a:rPr>
              <a:t>ΝΕΦΟΥΣ</a:t>
            </a:r>
            <a:r>
              <a:rPr sz="2200" b="1" spc="-25" dirty="0">
                <a:latin typeface="Arial" panose="020B0604020202020204"/>
                <a:cs typeface="Arial" panose="020B0604020202020204"/>
              </a:rPr>
              <a:t> </a:t>
            </a:r>
            <a:r>
              <a:rPr sz="2200" b="1" spc="-70" dirty="0">
                <a:latin typeface="Arial" panose="020B0604020202020204"/>
                <a:cs typeface="Arial" panose="020B0604020202020204"/>
              </a:rPr>
              <a:t>ΕΞΑΡΤΑΤΑΙ</a:t>
            </a:r>
            <a:r>
              <a:rPr sz="2200" b="1" spc="-85" dirty="0">
                <a:latin typeface="Arial" panose="020B0604020202020204"/>
                <a:cs typeface="Arial" panose="020B0604020202020204"/>
              </a:rPr>
              <a:t> </a:t>
            </a:r>
            <a:r>
              <a:rPr sz="2200" b="1" dirty="0">
                <a:latin typeface="Arial" panose="020B0604020202020204"/>
                <a:cs typeface="Arial" panose="020B0604020202020204"/>
              </a:rPr>
              <a:t>ΑΠΟ</a:t>
            </a:r>
            <a:r>
              <a:rPr sz="2200" b="1" spc="-40"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dirty="0">
                <a:latin typeface="Arial" panose="020B0604020202020204"/>
                <a:cs typeface="Arial" panose="020B0604020202020204"/>
              </a:rPr>
              <a:t>ΘΕΣΗ</a:t>
            </a:r>
            <a:r>
              <a:rPr sz="2200" b="1" spc="-35" dirty="0">
                <a:latin typeface="Arial" panose="020B0604020202020204"/>
                <a:cs typeface="Arial" panose="020B0604020202020204"/>
              </a:rPr>
              <a:t> </a:t>
            </a:r>
            <a:r>
              <a:rPr sz="2200" b="1" spc="-25" dirty="0">
                <a:latin typeface="Arial" panose="020B0604020202020204"/>
                <a:cs typeface="Arial" panose="020B0604020202020204"/>
              </a:rPr>
              <a:t>ΤΩΝ </a:t>
            </a:r>
            <a:r>
              <a:rPr sz="2200" b="1" spc="-10" dirty="0">
                <a:latin typeface="Arial" panose="020B0604020202020204"/>
                <a:cs typeface="Arial" panose="020B0604020202020204"/>
              </a:rPr>
              <a:t>ΟΠΩΝ.</a:t>
            </a:r>
            <a:endParaRPr sz="2200">
              <a:latin typeface="Arial" panose="020B0604020202020204"/>
              <a:cs typeface="Arial" panose="020B0604020202020204"/>
            </a:endParaRPr>
          </a:p>
          <a:p>
            <a:pPr marL="12700" marR="5080">
              <a:lnSpc>
                <a:spcPts val="2640"/>
              </a:lnSpc>
            </a:pPr>
            <a:r>
              <a:rPr sz="2200" b="1" dirty="0">
                <a:latin typeface="Arial" panose="020B0604020202020204"/>
                <a:cs typeface="Arial" panose="020B0604020202020204"/>
              </a:rPr>
              <a:t>Η</a:t>
            </a:r>
            <a:r>
              <a:rPr sz="2200" b="1" spc="-155" dirty="0">
                <a:latin typeface="Arial" panose="020B0604020202020204"/>
                <a:cs typeface="Arial" panose="020B0604020202020204"/>
              </a:rPr>
              <a:t> </a:t>
            </a:r>
            <a:r>
              <a:rPr sz="2200" b="1" dirty="0">
                <a:latin typeface="Arial" panose="020B0604020202020204"/>
                <a:cs typeface="Arial" panose="020B0604020202020204"/>
              </a:rPr>
              <a:t>ΔΙΑΜΕΤΡΟΣ</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ΜΗΚΟΣ</a:t>
            </a:r>
            <a:r>
              <a:rPr sz="2200" b="1" spc="-55" dirty="0">
                <a:latin typeface="Arial" panose="020B0604020202020204"/>
                <a:cs typeface="Arial" panose="020B0604020202020204"/>
              </a:rPr>
              <a:t> </a:t>
            </a:r>
            <a:r>
              <a:rPr sz="2200" b="1" dirty="0">
                <a:latin typeface="Arial" panose="020B0604020202020204"/>
                <a:cs typeface="Arial" panose="020B0604020202020204"/>
              </a:rPr>
              <a:t>ΤΩΝ</a:t>
            </a:r>
            <a:r>
              <a:rPr sz="2200" b="1" spc="-60" dirty="0">
                <a:latin typeface="Arial" panose="020B0604020202020204"/>
                <a:cs typeface="Arial" panose="020B0604020202020204"/>
              </a:rPr>
              <a:t> </a:t>
            </a:r>
            <a:r>
              <a:rPr sz="2200" b="1" dirty="0">
                <a:latin typeface="Arial" panose="020B0604020202020204"/>
                <a:cs typeface="Arial" panose="020B0604020202020204"/>
              </a:rPr>
              <a:t>ΟΠΩΝ</a:t>
            </a:r>
            <a:r>
              <a:rPr sz="2200" b="1" spc="-60" dirty="0">
                <a:latin typeface="Arial" panose="020B0604020202020204"/>
                <a:cs typeface="Arial" panose="020B0604020202020204"/>
              </a:rPr>
              <a:t> </a:t>
            </a:r>
            <a:r>
              <a:rPr sz="2200" b="1">
                <a:latin typeface="Arial" panose="020B0604020202020204"/>
                <a:cs typeface="Arial" panose="020B0604020202020204"/>
              </a:rPr>
              <a:t>ΕΠΗΡΕΑΖΟΥΝ</a:t>
            </a:r>
            <a:r>
              <a:rPr sz="2200" b="1" spc="-55">
                <a:latin typeface="Arial" panose="020B0604020202020204"/>
                <a:cs typeface="Arial" panose="020B0604020202020204"/>
              </a:rPr>
              <a:t> </a:t>
            </a:r>
            <a:r>
              <a:rPr sz="2200" b="1" spc="-25" smtClean="0">
                <a:latin typeface="Arial" panose="020B0604020202020204"/>
                <a:cs typeface="Arial" panose="020B0604020202020204"/>
              </a:rPr>
              <a:t>ΤΗ</a:t>
            </a:r>
            <a:r>
              <a:rPr lang="el-GR" sz="2200" b="1" spc="-25" dirty="0" smtClean="0">
                <a:latin typeface="Arial" panose="020B0604020202020204"/>
                <a:cs typeface="Arial" panose="020B0604020202020204"/>
              </a:rPr>
              <a:t>Ν</a:t>
            </a:r>
            <a:r>
              <a:rPr sz="2200" b="1" spc="-25" smtClean="0">
                <a:latin typeface="Arial" panose="020B0604020202020204"/>
                <a:cs typeface="Arial" panose="020B0604020202020204"/>
              </a:rPr>
              <a:t> </a:t>
            </a:r>
            <a:r>
              <a:rPr sz="2200" b="1" dirty="0">
                <a:latin typeface="Arial" panose="020B0604020202020204"/>
                <a:cs typeface="Arial" panose="020B0604020202020204"/>
              </a:rPr>
              <a:t>ΜΟΡΦΗ</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dirty="0">
                <a:latin typeface="Arial" panose="020B0604020202020204"/>
                <a:cs typeface="Arial" panose="020B0604020202020204"/>
              </a:rPr>
              <a:t>ΠΟΡΕΙΑ</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114" dirty="0">
                <a:latin typeface="Arial" panose="020B0604020202020204"/>
                <a:cs typeface="Arial" panose="020B0604020202020204"/>
              </a:rPr>
              <a:t> </a:t>
            </a:r>
            <a:r>
              <a:rPr sz="2200" b="1" dirty="0">
                <a:latin typeface="Arial" panose="020B0604020202020204"/>
                <a:cs typeface="Arial" panose="020B0604020202020204"/>
              </a:rPr>
              <a:t>ΔΕΣΜΗΣ</a:t>
            </a:r>
            <a:r>
              <a:rPr sz="2200" b="1" spc="-40" dirty="0">
                <a:latin typeface="Arial" panose="020B0604020202020204"/>
                <a:cs typeface="Arial" panose="020B0604020202020204"/>
              </a:rPr>
              <a:t> </a:t>
            </a:r>
            <a:r>
              <a:rPr sz="2200" b="1" dirty="0">
                <a:latin typeface="Arial" panose="020B0604020202020204"/>
                <a:cs typeface="Arial" panose="020B0604020202020204"/>
              </a:rPr>
              <a:t>ΤΟΥ</a:t>
            </a:r>
            <a:r>
              <a:rPr sz="2200" b="1" spc="-40" dirty="0">
                <a:latin typeface="Arial" panose="020B0604020202020204"/>
                <a:cs typeface="Arial" panose="020B0604020202020204"/>
              </a:rPr>
              <a:t> </a:t>
            </a:r>
            <a:r>
              <a:rPr sz="2200" b="1" spc="-10" dirty="0">
                <a:latin typeface="Arial" panose="020B0604020202020204"/>
                <a:cs typeface="Arial" panose="020B0604020202020204"/>
              </a:rPr>
              <a:t>ΚΑΥΣΙΜΟΥ </a:t>
            </a:r>
            <a:r>
              <a:rPr sz="2200" b="1" dirty="0">
                <a:latin typeface="Arial" panose="020B0604020202020204"/>
                <a:cs typeface="Arial" panose="020B0604020202020204"/>
              </a:rPr>
              <a:t>ΜΕΣΑ</a:t>
            </a:r>
            <a:r>
              <a:rPr sz="2200" b="1" spc="-75"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a:latin typeface="Arial" panose="020B0604020202020204"/>
                <a:cs typeface="Arial" panose="020B0604020202020204"/>
              </a:rPr>
              <a:t>ΘΑΛΑΜΟ</a:t>
            </a:r>
            <a:r>
              <a:rPr sz="2200" b="1" spc="-65">
                <a:latin typeface="Arial" panose="020B0604020202020204"/>
                <a:cs typeface="Arial" panose="020B0604020202020204"/>
              </a:rPr>
              <a:t> </a:t>
            </a:r>
            <a:r>
              <a:rPr sz="2200" b="1" spc="-10" smtClean="0">
                <a:latin typeface="Arial" panose="020B0604020202020204"/>
                <a:cs typeface="Arial" panose="020B0604020202020204"/>
              </a:rPr>
              <a:t>ΚΑΥΣ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p:txBody>
      </p:sp>
      <p:sp>
        <p:nvSpPr>
          <p:cNvPr id="4" name="object 4"/>
          <p:cNvSpPr txBox="1"/>
          <p:nvPr/>
        </p:nvSpPr>
        <p:spPr>
          <a:xfrm>
            <a:off x="293370" y="2153920"/>
            <a:ext cx="274955" cy="69596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a:p>
            <a:pPr marL="12700">
              <a:lnSpc>
                <a:spcPct val="100000"/>
              </a:lnSpc>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5" name="object 5"/>
          <p:cNvSpPr txBox="1"/>
          <p:nvPr/>
        </p:nvSpPr>
        <p:spPr>
          <a:xfrm>
            <a:off x="293370" y="3159759"/>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6" name="object 6"/>
          <p:cNvSpPr txBox="1"/>
          <p:nvPr/>
        </p:nvSpPr>
        <p:spPr>
          <a:xfrm>
            <a:off x="293370" y="4165600"/>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7" name="object 7"/>
          <p:cNvSpPr txBox="1"/>
          <p:nvPr/>
        </p:nvSpPr>
        <p:spPr>
          <a:xfrm>
            <a:off x="293370" y="4836159"/>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sp>
        <p:nvSpPr>
          <p:cNvPr id="8" name="object 8"/>
          <p:cNvSpPr txBox="1"/>
          <p:nvPr/>
        </p:nvSpPr>
        <p:spPr>
          <a:xfrm>
            <a:off x="293370" y="5505450"/>
            <a:ext cx="274955" cy="360680"/>
          </a:xfrm>
          <a:prstGeom prst="rect">
            <a:avLst/>
          </a:prstGeom>
        </p:spPr>
        <p:txBody>
          <a:bodyPr vert="horz" wrap="square" lIns="0" tIns="12700" rIns="0" bIns="0" rtlCol="0">
            <a:spAutoFit/>
          </a:bodyPr>
          <a:lstStyle/>
          <a:p>
            <a:pPr marL="12700">
              <a:lnSpc>
                <a:spcPct val="100000"/>
              </a:lnSpc>
              <a:spcBef>
                <a:spcPts val="100"/>
              </a:spcBef>
            </a:pPr>
            <a:r>
              <a:rPr sz="2200" dirty="0">
                <a:solidFill>
                  <a:srgbClr val="FF0000"/>
                </a:solidFill>
                <a:latin typeface="Wingdings" panose="05000000000000000000"/>
                <a:cs typeface="Wingdings" panose="05000000000000000000"/>
              </a:rPr>
              <a:t></a:t>
            </a:r>
            <a:endParaRPr sz="2200">
              <a:latin typeface="Wingdings" panose="05000000000000000000"/>
              <a:cs typeface="Wingdings" panose="05000000000000000000"/>
            </a:endParaRPr>
          </a:p>
        </p:txBody>
      </p:sp>
      <p:grpSp>
        <p:nvGrpSpPr>
          <p:cNvPr id="9" name="object 9"/>
          <p:cNvGrpSpPr/>
          <p:nvPr/>
        </p:nvGrpSpPr>
        <p:grpSpPr>
          <a:xfrm>
            <a:off x="495240" y="50740"/>
            <a:ext cx="8251825" cy="818515"/>
            <a:chOff x="495240" y="50740"/>
            <a:chExt cx="8251825" cy="818515"/>
          </a:xfrm>
        </p:grpSpPr>
        <p:sp>
          <p:nvSpPr>
            <p:cNvPr id="10" name="object 10"/>
            <p:cNvSpPr/>
            <p:nvPr/>
          </p:nvSpPr>
          <p:spPr>
            <a:xfrm>
              <a:off x="507999" y="63499"/>
              <a:ext cx="8225790" cy="792480"/>
            </a:xfrm>
            <a:custGeom>
              <a:avLst/>
              <a:gdLst/>
              <a:ahLst/>
              <a:cxnLst/>
              <a:rect l="l" t="t" r="r" b="b"/>
              <a:pathLst>
                <a:path w="8225790" h="792480">
                  <a:moveTo>
                    <a:pt x="8106409" y="0"/>
                  </a:moveTo>
                  <a:lnTo>
                    <a:pt x="118109" y="0"/>
                  </a:lnTo>
                  <a:lnTo>
                    <a:pt x="111759" y="1270"/>
                  </a:lnTo>
                  <a:lnTo>
                    <a:pt x="104140" y="2540"/>
                  </a:lnTo>
                  <a:lnTo>
                    <a:pt x="97790" y="3809"/>
                  </a:lnTo>
                  <a:lnTo>
                    <a:pt x="91440" y="6350"/>
                  </a:lnTo>
                  <a:lnTo>
                    <a:pt x="85090" y="7620"/>
                  </a:lnTo>
                  <a:lnTo>
                    <a:pt x="78740" y="11429"/>
                  </a:lnTo>
                  <a:lnTo>
                    <a:pt x="66040" y="16509"/>
                  </a:lnTo>
                  <a:lnTo>
                    <a:pt x="60959" y="20320"/>
                  </a:lnTo>
                  <a:lnTo>
                    <a:pt x="54609" y="24129"/>
                  </a:lnTo>
                  <a:lnTo>
                    <a:pt x="49529" y="29209"/>
                  </a:lnTo>
                  <a:lnTo>
                    <a:pt x="44450" y="33020"/>
                  </a:lnTo>
                  <a:lnTo>
                    <a:pt x="29209" y="48259"/>
                  </a:lnTo>
                  <a:lnTo>
                    <a:pt x="25400" y="53340"/>
                  </a:lnTo>
                  <a:lnTo>
                    <a:pt x="21590" y="59690"/>
                  </a:lnTo>
                  <a:lnTo>
                    <a:pt x="17779" y="64770"/>
                  </a:lnTo>
                  <a:lnTo>
                    <a:pt x="15240" y="71120"/>
                  </a:lnTo>
                  <a:lnTo>
                    <a:pt x="11429" y="77470"/>
                  </a:lnTo>
                  <a:lnTo>
                    <a:pt x="6350" y="90170"/>
                  </a:lnTo>
                  <a:lnTo>
                    <a:pt x="5079" y="96520"/>
                  </a:lnTo>
                  <a:lnTo>
                    <a:pt x="3809" y="104140"/>
                  </a:lnTo>
                  <a:lnTo>
                    <a:pt x="2540" y="110490"/>
                  </a:lnTo>
                  <a:lnTo>
                    <a:pt x="1270" y="118109"/>
                  </a:lnTo>
                  <a:lnTo>
                    <a:pt x="1270" y="124459"/>
                  </a:lnTo>
                  <a:lnTo>
                    <a:pt x="0" y="130809"/>
                  </a:lnTo>
                  <a:lnTo>
                    <a:pt x="0" y="660400"/>
                  </a:lnTo>
                  <a:lnTo>
                    <a:pt x="1270" y="666750"/>
                  </a:lnTo>
                  <a:lnTo>
                    <a:pt x="1270" y="674370"/>
                  </a:lnTo>
                  <a:lnTo>
                    <a:pt x="3809" y="687070"/>
                  </a:lnTo>
                  <a:lnTo>
                    <a:pt x="5079" y="694689"/>
                  </a:lnTo>
                  <a:lnTo>
                    <a:pt x="6350" y="701039"/>
                  </a:lnTo>
                  <a:lnTo>
                    <a:pt x="11429" y="713739"/>
                  </a:lnTo>
                  <a:lnTo>
                    <a:pt x="15240" y="720089"/>
                  </a:lnTo>
                  <a:lnTo>
                    <a:pt x="17779" y="726439"/>
                  </a:lnTo>
                  <a:lnTo>
                    <a:pt x="21590" y="731520"/>
                  </a:lnTo>
                  <a:lnTo>
                    <a:pt x="25400" y="737870"/>
                  </a:lnTo>
                  <a:lnTo>
                    <a:pt x="29209" y="742950"/>
                  </a:lnTo>
                  <a:lnTo>
                    <a:pt x="44450" y="758189"/>
                  </a:lnTo>
                  <a:lnTo>
                    <a:pt x="54609" y="765810"/>
                  </a:lnTo>
                  <a:lnTo>
                    <a:pt x="60959" y="770889"/>
                  </a:lnTo>
                  <a:lnTo>
                    <a:pt x="66040" y="773429"/>
                  </a:lnTo>
                  <a:lnTo>
                    <a:pt x="72390" y="777239"/>
                  </a:lnTo>
                  <a:lnTo>
                    <a:pt x="97790" y="787400"/>
                  </a:lnTo>
                  <a:lnTo>
                    <a:pt x="104140" y="788670"/>
                  </a:lnTo>
                  <a:lnTo>
                    <a:pt x="111759" y="789939"/>
                  </a:lnTo>
                  <a:lnTo>
                    <a:pt x="118109" y="791210"/>
                  </a:lnTo>
                  <a:lnTo>
                    <a:pt x="132079" y="791210"/>
                  </a:lnTo>
                  <a:lnTo>
                    <a:pt x="132079" y="792479"/>
                  </a:lnTo>
                  <a:lnTo>
                    <a:pt x="8107680" y="791210"/>
                  </a:lnTo>
                  <a:lnTo>
                    <a:pt x="8120380" y="788670"/>
                  </a:lnTo>
                  <a:lnTo>
                    <a:pt x="8128000" y="787400"/>
                  </a:lnTo>
                  <a:lnTo>
                    <a:pt x="8153400" y="777239"/>
                  </a:lnTo>
                  <a:lnTo>
                    <a:pt x="8159750" y="773429"/>
                  </a:lnTo>
                  <a:lnTo>
                    <a:pt x="8164830" y="770889"/>
                  </a:lnTo>
                  <a:lnTo>
                    <a:pt x="8171180" y="765810"/>
                  </a:lnTo>
                  <a:lnTo>
                    <a:pt x="8181340" y="758189"/>
                  </a:lnTo>
                  <a:lnTo>
                    <a:pt x="8191500" y="748029"/>
                  </a:lnTo>
                  <a:lnTo>
                    <a:pt x="8195309" y="742950"/>
                  </a:lnTo>
                  <a:lnTo>
                    <a:pt x="8199120" y="736600"/>
                  </a:lnTo>
                  <a:lnTo>
                    <a:pt x="8204200" y="731520"/>
                  </a:lnTo>
                  <a:lnTo>
                    <a:pt x="8206740" y="725170"/>
                  </a:lnTo>
                  <a:lnTo>
                    <a:pt x="8210550" y="720089"/>
                  </a:lnTo>
                  <a:lnTo>
                    <a:pt x="8218170" y="701039"/>
                  </a:lnTo>
                  <a:lnTo>
                    <a:pt x="8220709" y="693420"/>
                  </a:lnTo>
                  <a:lnTo>
                    <a:pt x="8223250" y="680720"/>
                  </a:lnTo>
                  <a:lnTo>
                    <a:pt x="8224520" y="673100"/>
                  </a:lnTo>
                  <a:lnTo>
                    <a:pt x="8224520" y="659129"/>
                  </a:lnTo>
                  <a:lnTo>
                    <a:pt x="8225790" y="659129"/>
                  </a:lnTo>
                  <a:lnTo>
                    <a:pt x="8224520" y="130809"/>
                  </a:lnTo>
                  <a:lnTo>
                    <a:pt x="8224520" y="118109"/>
                  </a:lnTo>
                  <a:lnTo>
                    <a:pt x="8223250" y="110490"/>
                  </a:lnTo>
                  <a:lnTo>
                    <a:pt x="8221980" y="104140"/>
                  </a:lnTo>
                  <a:lnTo>
                    <a:pt x="8220709" y="96520"/>
                  </a:lnTo>
                  <a:lnTo>
                    <a:pt x="8210550" y="71120"/>
                  </a:lnTo>
                  <a:lnTo>
                    <a:pt x="8206740" y="64770"/>
                  </a:lnTo>
                  <a:lnTo>
                    <a:pt x="8204200" y="59690"/>
                  </a:lnTo>
                  <a:lnTo>
                    <a:pt x="8199120" y="53340"/>
                  </a:lnTo>
                  <a:lnTo>
                    <a:pt x="8191500" y="43179"/>
                  </a:lnTo>
                  <a:lnTo>
                    <a:pt x="8181340" y="33020"/>
                  </a:lnTo>
                  <a:lnTo>
                    <a:pt x="8176259" y="29209"/>
                  </a:lnTo>
                  <a:lnTo>
                    <a:pt x="8169909" y="24129"/>
                  </a:lnTo>
                  <a:lnTo>
                    <a:pt x="8164830" y="20320"/>
                  </a:lnTo>
                  <a:lnTo>
                    <a:pt x="8158480" y="16509"/>
                  </a:lnTo>
                  <a:lnTo>
                    <a:pt x="8153400" y="13970"/>
                  </a:lnTo>
                  <a:lnTo>
                    <a:pt x="8147050" y="11429"/>
                  </a:lnTo>
                  <a:lnTo>
                    <a:pt x="8140700" y="7620"/>
                  </a:lnTo>
                  <a:lnTo>
                    <a:pt x="8134350" y="6350"/>
                  </a:lnTo>
                  <a:lnTo>
                    <a:pt x="8126730" y="3809"/>
                  </a:lnTo>
                  <a:lnTo>
                    <a:pt x="8114030" y="1270"/>
                  </a:lnTo>
                  <a:lnTo>
                    <a:pt x="8106409" y="0"/>
                  </a:lnTo>
                  <a:close/>
                </a:path>
              </a:pathLst>
            </a:custGeom>
            <a:solidFill>
              <a:srgbClr val="009900"/>
            </a:solidFill>
          </p:spPr>
          <p:txBody>
            <a:bodyPr wrap="square" lIns="0" tIns="0" rIns="0" bIns="0" rtlCol="0"/>
            <a:lstStyle/>
            <a:p/>
          </p:txBody>
        </p:sp>
        <p:sp>
          <p:nvSpPr>
            <p:cNvPr id="11" name="object 11"/>
            <p:cNvSpPr/>
            <p:nvPr/>
          </p:nvSpPr>
          <p:spPr>
            <a:xfrm>
              <a:off x="507999" y="63499"/>
              <a:ext cx="8225790" cy="792480"/>
            </a:xfrm>
            <a:custGeom>
              <a:avLst/>
              <a:gdLst/>
              <a:ahLst/>
              <a:cxnLst/>
              <a:rect l="l" t="t" r="r" b="b"/>
              <a:pathLst>
                <a:path w="8225790" h="792480">
                  <a:moveTo>
                    <a:pt x="0" y="130809"/>
                  </a:moveTo>
                  <a:lnTo>
                    <a:pt x="1270" y="124459"/>
                  </a:lnTo>
                  <a:lnTo>
                    <a:pt x="1270" y="118109"/>
                  </a:lnTo>
                  <a:lnTo>
                    <a:pt x="2540" y="110490"/>
                  </a:lnTo>
                  <a:lnTo>
                    <a:pt x="3809" y="104140"/>
                  </a:lnTo>
                  <a:lnTo>
                    <a:pt x="5079" y="96520"/>
                  </a:lnTo>
                  <a:lnTo>
                    <a:pt x="6350" y="90170"/>
                  </a:lnTo>
                  <a:lnTo>
                    <a:pt x="8890" y="83820"/>
                  </a:lnTo>
                  <a:lnTo>
                    <a:pt x="11429" y="77470"/>
                  </a:lnTo>
                  <a:lnTo>
                    <a:pt x="15240" y="71120"/>
                  </a:lnTo>
                  <a:lnTo>
                    <a:pt x="17779" y="64770"/>
                  </a:lnTo>
                  <a:lnTo>
                    <a:pt x="21590" y="59690"/>
                  </a:lnTo>
                  <a:lnTo>
                    <a:pt x="25400" y="53340"/>
                  </a:lnTo>
                  <a:lnTo>
                    <a:pt x="29209" y="48259"/>
                  </a:lnTo>
                  <a:lnTo>
                    <a:pt x="34290" y="43179"/>
                  </a:lnTo>
                  <a:lnTo>
                    <a:pt x="39370" y="38100"/>
                  </a:lnTo>
                  <a:lnTo>
                    <a:pt x="44450" y="33020"/>
                  </a:lnTo>
                  <a:lnTo>
                    <a:pt x="49529" y="29209"/>
                  </a:lnTo>
                  <a:lnTo>
                    <a:pt x="54609" y="24129"/>
                  </a:lnTo>
                  <a:lnTo>
                    <a:pt x="60959" y="20320"/>
                  </a:lnTo>
                  <a:lnTo>
                    <a:pt x="66040" y="16509"/>
                  </a:lnTo>
                  <a:lnTo>
                    <a:pt x="72390" y="13970"/>
                  </a:lnTo>
                  <a:lnTo>
                    <a:pt x="78740" y="11429"/>
                  </a:lnTo>
                  <a:lnTo>
                    <a:pt x="85090" y="7620"/>
                  </a:lnTo>
                  <a:lnTo>
                    <a:pt x="91440" y="6350"/>
                  </a:lnTo>
                  <a:lnTo>
                    <a:pt x="97790" y="3809"/>
                  </a:lnTo>
                  <a:lnTo>
                    <a:pt x="104140" y="2540"/>
                  </a:lnTo>
                  <a:lnTo>
                    <a:pt x="111759" y="1270"/>
                  </a:lnTo>
                  <a:lnTo>
                    <a:pt x="118109" y="0"/>
                  </a:lnTo>
                  <a:lnTo>
                    <a:pt x="8093709" y="0"/>
                  </a:lnTo>
                  <a:lnTo>
                    <a:pt x="8106409" y="0"/>
                  </a:lnTo>
                  <a:lnTo>
                    <a:pt x="8114030" y="1270"/>
                  </a:lnTo>
                  <a:lnTo>
                    <a:pt x="8120380" y="2540"/>
                  </a:lnTo>
                  <a:lnTo>
                    <a:pt x="8126730" y="3809"/>
                  </a:lnTo>
                  <a:lnTo>
                    <a:pt x="8134350" y="6350"/>
                  </a:lnTo>
                  <a:lnTo>
                    <a:pt x="8140700" y="7620"/>
                  </a:lnTo>
                  <a:lnTo>
                    <a:pt x="8147050" y="11429"/>
                  </a:lnTo>
                  <a:lnTo>
                    <a:pt x="8153400" y="13970"/>
                  </a:lnTo>
                  <a:lnTo>
                    <a:pt x="8158480" y="16509"/>
                  </a:lnTo>
                  <a:lnTo>
                    <a:pt x="8164830" y="20320"/>
                  </a:lnTo>
                  <a:lnTo>
                    <a:pt x="8169909" y="24129"/>
                  </a:lnTo>
                  <a:lnTo>
                    <a:pt x="8176259" y="29209"/>
                  </a:lnTo>
                  <a:lnTo>
                    <a:pt x="8181340" y="33020"/>
                  </a:lnTo>
                  <a:lnTo>
                    <a:pt x="8186420" y="38100"/>
                  </a:lnTo>
                  <a:lnTo>
                    <a:pt x="8191500" y="43179"/>
                  </a:lnTo>
                  <a:lnTo>
                    <a:pt x="8195309" y="48259"/>
                  </a:lnTo>
                  <a:lnTo>
                    <a:pt x="8199120" y="53340"/>
                  </a:lnTo>
                  <a:lnTo>
                    <a:pt x="8204200" y="59690"/>
                  </a:lnTo>
                  <a:lnTo>
                    <a:pt x="8206740" y="64770"/>
                  </a:lnTo>
                  <a:lnTo>
                    <a:pt x="8210550" y="71120"/>
                  </a:lnTo>
                  <a:lnTo>
                    <a:pt x="8213090" y="77470"/>
                  </a:lnTo>
                  <a:lnTo>
                    <a:pt x="8215630" y="83820"/>
                  </a:lnTo>
                  <a:lnTo>
                    <a:pt x="8218170" y="90170"/>
                  </a:lnTo>
                  <a:lnTo>
                    <a:pt x="8220709" y="96520"/>
                  </a:lnTo>
                  <a:lnTo>
                    <a:pt x="8221980" y="104140"/>
                  </a:lnTo>
                  <a:lnTo>
                    <a:pt x="8223250" y="110490"/>
                  </a:lnTo>
                  <a:lnTo>
                    <a:pt x="8224520" y="118109"/>
                  </a:lnTo>
                  <a:lnTo>
                    <a:pt x="8224520" y="124459"/>
                  </a:lnTo>
                  <a:lnTo>
                    <a:pt x="8224520" y="130809"/>
                  </a:lnTo>
                  <a:lnTo>
                    <a:pt x="8225790" y="659129"/>
                  </a:lnTo>
                  <a:lnTo>
                    <a:pt x="8224520" y="659129"/>
                  </a:lnTo>
                  <a:lnTo>
                    <a:pt x="8224520" y="666750"/>
                  </a:lnTo>
                  <a:lnTo>
                    <a:pt x="8224520" y="673100"/>
                  </a:lnTo>
                  <a:lnTo>
                    <a:pt x="8223250" y="680720"/>
                  </a:lnTo>
                  <a:lnTo>
                    <a:pt x="8221980" y="687070"/>
                  </a:lnTo>
                  <a:lnTo>
                    <a:pt x="8220709" y="693420"/>
                  </a:lnTo>
                  <a:lnTo>
                    <a:pt x="8218170" y="701039"/>
                  </a:lnTo>
                  <a:lnTo>
                    <a:pt x="8215630" y="707389"/>
                  </a:lnTo>
                  <a:lnTo>
                    <a:pt x="8213090" y="713739"/>
                  </a:lnTo>
                  <a:lnTo>
                    <a:pt x="8210550" y="720089"/>
                  </a:lnTo>
                  <a:lnTo>
                    <a:pt x="8206740" y="725170"/>
                  </a:lnTo>
                  <a:lnTo>
                    <a:pt x="8204200" y="731520"/>
                  </a:lnTo>
                  <a:lnTo>
                    <a:pt x="8199120" y="736600"/>
                  </a:lnTo>
                  <a:lnTo>
                    <a:pt x="8195309" y="742950"/>
                  </a:lnTo>
                  <a:lnTo>
                    <a:pt x="8191500" y="748029"/>
                  </a:lnTo>
                  <a:lnTo>
                    <a:pt x="8186420" y="753110"/>
                  </a:lnTo>
                  <a:lnTo>
                    <a:pt x="8181340" y="758189"/>
                  </a:lnTo>
                  <a:lnTo>
                    <a:pt x="8176259" y="762000"/>
                  </a:lnTo>
                  <a:lnTo>
                    <a:pt x="8171180" y="765810"/>
                  </a:lnTo>
                  <a:lnTo>
                    <a:pt x="8164830" y="770889"/>
                  </a:lnTo>
                  <a:lnTo>
                    <a:pt x="8159750" y="773429"/>
                  </a:lnTo>
                  <a:lnTo>
                    <a:pt x="8153400" y="777239"/>
                  </a:lnTo>
                  <a:lnTo>
                    <a:pt x="8147050" y="779779"/>
                  </a:lnTo>
                  <a:lnTo>
                    <a:pt x="8140700" y="782320"/>
                  </a:lnTo>
                  <a:lnTo>
                    <a:pt x="8134350" y="784860"/>
                  </a:lnTo>
                  <a:lnTo>
                    <a:pt x="8128000" y="787400"/>
                  </a:lnTo>
                  <a:lnTo>
                    <a:pt x="8120380" y="788670"/>
                  </a:lnTo>
                  <a:lnTo>
                    <a:pt x="8114030" y="789939"/>
                  </a:lnTo>
                  <a:lnTo>
                    <a:pt x="8107680" y="791210"/>
                  </a:lnTo>
                  <a:lnTo>
                    <a:pt x="8100059" y="791210"/>
                  </a:lnTo>
                  <a:lnTo>
                    <a:pt x="8093709" y="791210"/>
                  </a:lnTo>
                  <a:lnTo>
                    <a:pt x="132079" y="792479"/>
                  </a:lnTo>
                  <a:lnTo>
                    <a:pt x="132079" y="791210"/>
                  </a:lnTo>
                  <a:lnTo>
                    <a:pt x="125729" y="791210"/>
                  </a:lnTo>
                  <a:lnTo>
                    <a:pt x="118109" y="791210"/>
                  </a:lnTo>
                  <a:lnTo>
                    <a:pt x="111759" y="789939"/>
                  </a:lnTo>
                  <a:lnTo>
                    <a:pt x="104140" y="788670"/>
                  </a:lnTo>
                  <a:lnTo>
                    <a:pt x="97790" y="787400"/>
                  </a:lnTo>
                  <a:lnTo>
                    <a:pt x="91440" y="784860"/>
                  </a:lnTo>
                  <a:lnTo>
                    <a:pt x="85090" y="782320"/>
                  </a:lnTo>
                  <a:lnTo>
                    <a:pt x="78740" y="779779"/>
                  </a:lnTo>
                  <a:lnTo>
                    <a:pt x="72390" y="777239"/>
                  </a:lnTo>
                  <a:lnTo>
                    <a:pt x="66040" y="773429"/>
                  </a:lnTo>
                  <a:lnTo>
                    <a:pt x="60959" y="770889"/>
                  </a:lnTo>
                  <a:lnTo>
                    <a:pt x="54609" y="765810"/>
                  </a:lnTo>
                  <a:lnTo>
                    <a:pt x="49529" y="762000"/>
                  </a:lnTo>
                  <a:lnTo>
                    <a:pt x="44450" y="758189"/>
                  </a:lnTo>
                  <a:lnTo>
                    <a:pt x="39370" y="753110"/>
                  </a:lnTo>
                  <a:lnTo>
                    <a:pt x="34290" y="748029"/>
                  </a:lnTo>
                  <a:lnTo>
                    <a:pt x="29209" y="742950"/>
                  </a:lnTo>
                  <a:lnTo>
                    <a:pt x="25400" y="737870"/>
                  </a:lnTo>
                  <a:lnTo>
                    <a:pt x="21590" y="731520"/>
                  </a:lnTo>
                  <a:lnTo>
                    <a:pt x="17779" y="726439"/>
                  </a:lnTo>
                  <a:lnTo>
                    <a:pt x="15240" y="720089"/>
                  </a:lnTo>
                  <a:lnTo>
                    <a:pt x="11429" y="713739"/>
                  </a:lnTo>
                  <a:lnTo>
                    <a:pt x="8890" y="707389"/>
                  </a:lnTo>
                  <a:lnTo>
                    <a:pt x="6350" y="701039"/>
                  </a:lnTo>
                  <a:lnTo>
                    <a:pt x="5079" y="694689"/>
                  </a:lnTo>
                  <a:lnTo>
                    <a:pt x="3809" y="687070"/>
                  </a:lnTo>
                  <a:lnTo>
                    <a:pt x="2540" y="680720"/>
                  </a:lnTo>
                  <a:lnTo>
                    <a:pt x="1270" y="674370"/>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12" name="object 12"/>
            <p:cNvSpPr/>
            <p:nvPr/>
          </p:nvSpPr>
          <p:spPr>
            <a:xfrm>
              <a:off x="495236" y="5074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13" name="object 13"/>
          <p:cNvSpPr txBox="1">
            <a:spLocks noGrp="1"/>
          </p:cNvSpPr>
          <p:nvPr>
            <p:ph type="title"/>
          </p:nvPr>
        </p:nvSpPr>
        <p:spPr>
          <a:xfrm>
            <a:off x="1169669" y="16509"/>
            <a:ext cx="7332980" cy="1203960"/>
          </a:xfrm>
          <a:prstGeom prst="rect">
            <a:avLst/>
          </a:prstGeom>
        </p:spPr>
        <p:txBody>
          <a:bodyPr vert="horz" wrap="square" lIns="0" tIns="152400" rIns="0" bIns="0" rtlCol="0">
            <a:spAutoFit/>
          </a:bodyPr>
          <a:lstStyle/>
          <a:p>
            <a:pPr marL="12700">
              <a:lnSpc>
                <a:spcPct val="100000"/>
              </a:lnSpc>
              <a:spcBef>
                <a:spcPts val="1200"/>
              </a:spcBef>
            </a:pPr>
            <a:r>
              <a:rPr sz="3200" i="1" u="none" dirty="0">
                <a:solidFill>
                  <a:srgbClr val="FFFFFF"/>
                </a:solidFill>
                <a:latin typeface="Calibri" panose="020F0502020204030204"/>
                <a:cs typeface="Calibri" panose="020F0502020204030204"/>
              </a:rPr>
              <a:t>δ)</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a:p>
            <a:pPr marR="452120" algn="ctr">
              <a:lnSpc>
                <a:spcPct val="100000"/>
              </a:lnSpc>
              <a:spcBef>
                <a:spcPts val="500"/>
              </a:spcBef>
            </a:pPr>
            <a:r>
              <a:rPr lang="el-GR" sz="2000" u="sng" spc="-10" dirty="0" smtClean="0">
                <a:solidFill>
                  <a:srgbClr val="FF0000"/>
                </a:solidFill>
                <a:uFill>
                  <a:solidFill>
                    <a:srgbClr val="FF0000"/>
                  </a:solidFill>
                </a:uFill>
              </a:rPr>
              <a:t> </a:t>
            </a:r>
            <a:endParaRPr sz="200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309369" y="1647189"/>
            <a:ext cx="7186930" cy="4832350"/>
          </a:xfrm>
          <a:prstGeom prst="rect">
            <a:avLst/>
          </a:prstGeom>
        </p:spPr>
      </p:pic>
      <p:grpSp>
        <p:nvGrpSpPr>
          <p:cNvPr id="3" name="object 3"/>
          <p:cNvGrpSpPr/>
          <p:nvPr/>
        </p:nvGrpSpPr>
        <p:grpSpPr>
          <a:xfrm>
            <a:off x="495240" y="49470"/>
            <a:ext cx="8250555" cy="818515"/>
            <a:chOff x="495240" y="49470"/>
            <a:chExt cx="8250555" cy="818515"/>
          </a:xfrm>
        </p:grpSpPr>
        <p:sp>
          <p:nvSpPr>
            <p:cNvPr id="4" name="object 4"/>
            <p:cNvSpPr/>
            <p:nvPr/>
          </p:nvSpPr>
          <p:spPr>
            <a:xfrm>
              <a:off x="507999" y="62229"/>
              <a:ext cx="8224520" cy="792480"/>
            </a:xfrm>
            <a:custGeom>
              <a:avLst/>
              <a:gdLst/>
              <a:ahLst/>
              <a:cxnLst/>
              <a:rect l="l" t="t" r="r" b="b"/>
              <a:pathLst>
                <a:path w="8224520" h="792480">
                  <a:moveTo>
                    <a:pt x="8106409" y="791210"/>
                  </a:moveTo>
                  <a:lnTo>
                    <a:pt x="118109" y="791210"/>
                  </a:lnTo>
                  <a:lnTo>
                    <a:pt x="124459" y="792480"/>
                  </a:lnTo>
                  <a:lnTo>
                    <a:pt x="8100059" y="792480"/>
                  </a:lnTo>
                  <a:lnTo>
                    <a:pt x="8106409" y="791210"/>
                  </a:lnTo>
                  <a:close/>
                </a:path>
                <a:path w="8224520" h="792480">
                  <a:moveTo>
                    <a:pt x="8106409" y="1270"/>
                  </a:moveTo>
                  <a:lnTo>
                    <a:pt x="118109" y="1270"/>
                  </a:lnTo>
                  <a:lnTo>
                    <a:pt x="111759" y="2540"/>
                  </a:lnTo>
                  <a:lnTo>
                    <a:pt x="104140" y="3810"/>
                  </a:lnTo>
                  <a:lnTo>
                    <a:pt x="91440" y="6350"/>
                  </a:lnTo>
                  <a:lnTo>
                    <a:pt x="85090" y="8890"/>
                  </a:lnTo>
                  <a:lnTo>
                    <a:pt x="77470" y="11429"/>
                  </a:lnTo>
                  <a:lnTo>
                    <a:pt x="72390" y="15240"/>
                  </a:lnTo>
                  <a:lnTo>
                    <a:pt x="66040" y="17779"/>
                  </a:lnTo>
                  <a:lnTo>
                    <a:pt x="59690" y="21590"/>
                  </a:lnTo>
                  <a:lnTo>
                    <a:pt x="54609" y="25400"/>
                  </a:lnTo>
                  <a:lnTo>
                    <a:pt x="49529" y="30479"/>
                  </a:lnTo>
                  <a:lnTo>
                    <a:pt x="43179" y="34290"/>
                  </a:lnTo>
                  <a:lnTo>
                    <a:pt x="38100" y="39370"/>
                  </a:lnTo>
                  <a:lnTo>
                    <a:pt x="34290" y="44450"/>
                  </a:lnTo>
                  <a:lnTo>
                    <a:pt x="29209" y="49529"/>
                  </a:lnTo>
                  <a:lnTo>
                    <a:pt x="25400" y="54610"/>
                  </a:lnTo>
                  <a:lnTo>
                    <a:pt x="21590" y="60960"/>
                  </a:lnTo>
                  <a:lnTo>
                    <a:pt x="17779" y="66040"/>
                  </a:lnTo>
                  <a:lnTo>
                    <a:pt x="13970" y="72390"/>
                  </a:lnTo>
                  <a:lnTo>
                    <a:pt x="3809" y="97790"/>
                  </a:lnTo>
                  <a:lnTo>
                    <a:pt x="2540" y="105410"/>
                  </a:lnTo>
                  <a:lnTo>
                    <a:pt x="1270" y="111760"/>
                  </a:lnTo>
                  <a:lnTo>
                    <a:pt x="1270" y="118110"/>
                  </a:lnTo>
                  <a:lnTo>
                    <a:pt x="0" y="125729"/>
                  </a:lnTo>
                  <a:lnTo>
                    <a:pt x="0" y="668020"/>
                  </a:lnTo>
                  <a:lnTo>
                    <a:pt x="1270" y="674370"/>
                  </a:lnTo>
                  <a:lnTo>
                    <a:pt x="1270" y="681990"/>
                  </a:lnTo>
                  <a:lnTo>
                    <a:pt x="2540" y="688340"/>
                  </a:lnTo>
                  <a:lnTo>
                    <a:pt x="5079" y="694690"/>
                  </a:lnTo>
                  <a:lnTo>
                    <a:pt x="6350" y="702310"/>
                  </a:lnTo>
                  <a:lnTo>
                    <a:pt x="13970" y="721360"/>
                  </a:lnTo>
                  <a:lnTo>
                    <a:pt x="17779" y="726440"/>
                  </a:lnTo>
                  <a:lnTo>
                    <a:pt x="21590" y="732790"/>
                  </a:lnTo>
                  <a:lnTo>
                    <a:pt x="25400" y="737870"/>
                  </a:lnTo>
                  <a:lnTo>
                    <a:pt x="59690" y="770890"/>
                  </a:lnTo>
                  <a:lnTo>
                    <a:pt x="85090" y="783590"/>
                  </a:lnTo>
                  <a:lnTo>
                    <a:pt x="97790" y="788670"/>
                  </a:lnTo>
                  <a:lnTo>
                    <a:pt x="104140" y="789940"/>
                  </a:lnTo>
                  <a:lnTo>
                    <a:pt x="111759" y="791210"/>
                  </a:lnTo>
                  <a:lnTo>
                    <a:pt x="8114030" y="791210"/>
                  </a:lnTo>
                  <a:lnTo>
                    <a:pt x="8120380" y="789940"/>
                  </a:lnTo>
                  <a:lnTo>
                    <a:pt x="8126730" y="787400"/>
                  </a:lnTo>
                  <a:lnTo>
                    <a:pt x="8134350" y="786130"/>
                  </a:lnTo>
                  <a:lnTo>
                    <a:pt x="8153400" y="778510"/>
                  </a:lnTo>
                  <a:lnTo>
                    <a:pt x="8158480" y="774700"/>
                  </a:lnTo>
                  <a:lnTo>
                    <a:pt x="8164830" y="770890"/>
                  </a:lnTo>
                  <a:lnTo>
                    <a:pt x="8169909" y="767080"/>
                  </a:lnTo>
                  <a:lnTo>
                    <a:pt x="8176259" y="763270"/>
                  </a:lnTo>
                  <a:lnTo>
                    <a:pt x="8190230" y="749300"/>
                  </a:lnTo>
                  <a:lnTo>
                    <a:pt x="8220709" y="694690"/>
                  </a:lnTo>
                  <a:lnTo>
                    <a:pt x="8223250" y="680720"/>
                  </a:lnTo>
                  <a:lnTo>
                    <a:pt x="8223250" y="674370"/>
                  </a:lnTo>
                  <a:lnTo>
                    <a:pt x="8224520" y="668020"/>
                  </a:lnTo>
                  <a:lnTo>
                    <a:pt x="8224520" y="125729"/>
                  </a:lnTo>
                  <a:lnTo>
                    <a:pt x="8223250" y="118110"/>
                  </a:lnTo>
                  <a:lnTo>
                    <a:pt x="8223250" y="111760"/>
                  </a:lnTo>
                  <a:lnTo>
                    <a:pt x="8221980" y="105410"/>
                  </a:lnTo>
                  <a:lnTo>
                    <a:pt x="8220709" y="97790"/>
                  </a:lnTo>
                  <a:lnTo>
                    <a:pt x="8210550" y="72390"/>
                  </a:lnTo>
                  <a:lnTo>
                    <a:pt x="8206740" y="66040"/>
                  </a:lnTo>
                  <a:lnTo>
                    <a:pt x="8202930" y="60960"/>
                  </a:lnTo>
                  <a:lnTo>
                    <a:pt x="8199120" y="54610"/>
                  </a:lnTo>
                  <a:lnTo>
                    <a:pt x="8195309" y="49529"/>
                  </a:lnTo>
                  <a:lnTo>
                    <a:pt x="8190230" y="44450"/>
                  </a:lnTo>
                  <a:lnTo>
                    <a:pt x="8186420" y="39370"/>
                  </a:lnTo>
                  <a:lnTo>
                    <a:pt x="8181340" y="34290"/>
                  </a:lnTo>
                  <a:lnTo>
                    <a:pt x="8174990" y="30479"/>
                  </a:lnTo>
                  <a:lnTo>
                    <a:pt x="8169909" y="25400"/>
                  </a:lnTo>
                  <a:lnTo>
                    <a:pt x="8164830" y="21590"/>
                  </a:lnTo>
                  <a:lnTo>
                    <a:pt x="8158480" y="17779"/>
                  </a:lnTo>
                  <a:lnTo>
                    <a:pt x="8152130" y="15240"/>
                  </a:lnTo>
                  <a:lnTo>
                    <a:pt x="8145780" y="11429"/>
                  </a:lnTo>
                  <a:lnTo>
                    <a:pt x="8133080" y="6350"/>
                  </a:lnTo>
                  <a:lnTo>
                    <a:pt x="8120380" y="3810"/>
                  </a:lnTo>
                  <a:lnTo>
                    <a:pt x="8112759" y="2540"/>
                  </a:lnTo>
                  <a:lnTo>
                    <a:pt x="8106409" y="1270"/>
                  </a:lnTo>
                  <a:close/>
                </a:path>
                <a:path w="8224520" h="792480">
                  <a:moveTo>
                    <a:pt x="8092440" y="0"/>
                  </a:moveTo>
                  <a:lnTo>
                    <a:pt x="132079" y="0"/>
                  </a:lnTo>
                  <a:lnTo>
                    <a:pt x="124459" y="1270"/>
                  </a:lnTo>
                  <a:lnTo>
                    <a:pt x="8100059"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507999" y="62229"/>
              <a:ext cx="8224520" cy="792480"/>
            </a:xfrm>
            <a:custGeom>
              <a:avLst/>
              <a:gdLst/>
              <a:ahLst/>
              <a:cxnLst/>
              <a:rect l="l" t="t" r="r" b="b"/>
              <a:pathLst>
                <a:path w="8224520" h="792480">
                  <a:moveTo>
                    <a:pt x="0" y="132079"/>
                  </a:moveTo>
                  <a:lnTo>
                    <a:pt x="0" y="125729"/>
                  </a:lnTo>
                  <a:lnTo>
                    <a:pt x="1270" y="118110"/>
                  </a:lnTo>
                  <a:lnTo>
                    <a:pt x="1270" y="111760"/>
                  </a:lnTo>
                  <a:lnTo>
                    <a:pt x="2540" y="105410"/>
                  </a:lnTo>
                  <a:lnTo>
                    <a:pt x="3809" y="97790"/>
                  </a:lnTo>
                  <a:lnTo>
                    <a:pt x="6350" y="91440"/>
                  </a:lnTo>
                  <a:lnTo>
                    <a:pt x="8890" y="85090"/>
                  </a:lnTo>
                  <a:lnTo>
                    <a:pt x="11429" y="78740"/>
                  </a:lnTo>
                  <a:lnTo>
                    <a:pt x="13970" y="72390"/>
                  </a:lnTo>
                  <a:lnTo>
                    <a:pt x="17779" y="66040"/>
                  </a:lnTo>
                  <a:lnTo>
                    <a:pt x="21590" y="60960"/>
                  </a:lnTo>
                  <a:lnTo>
                    <a:pt x="25400" y="54610"/>
                  </a:lnTo>
                  <a:lnTo>
                    <a:pt x="29209" y="49529"/>
                  </a:lnTo>
                  <a:lnTo>
                    <a:pt x="34290" y="44450"/>
                  </a:lnTo>
                  <a:lnTo>
                    <a:pt x="38100" y="39370"/>
                  </a:lnTo>
                  <a:lnTo>
                    <a:pt x="43179" y="34290"/>
                  </a:lnTo>
                  <a:lnTo>
                    <a:pt x="49529" y="30479"/>
                  </a:lnTo>
                  <a:lnTo>
                    <a:pt x="54609" y="25400"/>
                  </a:lnTo>
                  <a:lnTo>
                    <a:pt x="59690" y="21590"/>
                  </a:lnTo>
                  <a:lnTo>
                    <a:pt x="66040" y="17779"/>
                  </a:lnTo>
                  <a:lnTo>
                    <a:pt x="72390" y="15240"/>
                  </a:lnTo>
                  <a:lnTo>
                    <a:pt x="77470" y="11429"/>
                  </a:lnTo>
                  <a:lnTo>
                    <a:pt x="85090" y="8890"/>
                  </a:lnTo>
                  <a:lnTo>
                    <a:pt x="91440" y="6350"/>
                  </a:lnTo>
                  <a:lnTo>
                    <a:pt x="97790" y="5079"/>
                  </a:lnTo>
                  <a:lnTo>
                    <a:pt x="104140" y="3810"/>
                  </a:lnTo>
                  <a:lnTo>
                    <a:pt x="111759" y="2540"/>
                  </a:lnTo>
                  <a:lnTo>
                    <a:pt x="118109" y="1270"/>
                  </a:lnTo>
                  <a:lnTo>
                    <a:pt x="124459" y="1270"/>
                  </a:lnTo>
                  <a:lnTo>
                    <a:pt x="132079" y="0"/>
                  </a:lnTo>
                  <a:lnTo>
                    <a:pt x="8092440" y="0"/>
                  </a:lnTo>
                  <a:lnTo>
                    <a:pt x="8100059" y="1270"/>
                  </a:lnTo>
                  <a:lnTo>
                    <a:pt x="8106409" y="1270"/>
                  </a:lnTo>
                  <a:lnTo>
                    <a:pt x="8112759" y="2540"/>
                  </a:lnTo>
                  <a:lnTo>
                    <a:pt x="8120380" y="3810"/>
                  </a:lnTo>
                  <a:lnTo>
                    <a:pt x="8126730" y="5079"/>
                  </a:lnTo>
                  <a:lnTo>
                    <a:pt x="8133080" y="6350"/>
                  </a:lnTo>
                  <a:lnTo>
                    <a:pt x="8139430" y="8890"/>
                  </a:lnTo>
                  <a:lnTo>
                    <a:pt x="8145780" y="11429"/>
                  </a:lnTo>
                  <a:lnTo>
                    <a:pt x="8152130" y="15240"/>
                  </a:lnTo>
                  <a:lnTo>
                    <a:pt x="8158480" y="17779"/>
                  </a:lnTo>
                  <a:lnTo>
                    <a:pt x="8164830" y="21590"/>
                  </a:lnTo>
                  <a:lnTo>
                    <a:pt x="8169909" y="25400"/>
                  </a:lnTo>
                  <a:lnTo>
                    <a:pt x="8174990" y="30479"/>
                  </a:lnTo>
                  <a:lnTo>
                    <a:pt x="8181340" y="34290"/>
                  </a:lnTo>
                  <a:lnTo>
                    <a:pt x="8186420" y="39370"/>
                  </a:lnTo>
                  <a:lnTo>
                    <a:pt x="8190230" y="44450"/>
                  </a:lnTo>
                  <a:lnTo>
                    <a:pt x="8195309" y="49529"/>
                  </a:lnTo>
                  <a:lnTo>
                    <a:pt x="8199120" y="54610"/>
                  </a:lnTo>
                  <a:lnTo>
                    <a:pt x="8202930" y="60960"/>
                  </a:lnTo>
                  <a:lnTo>
                    <a:pt x="8206740" y="66040"/>
                  </a:lnTo>
                  <a:lnTo>
                    <a:pt x="8210550" y="72390"/>
                  </a:lnTo>
                  <a:lnTo>
                    <a:pt x="8213090" y="78740"/>
                  </a:lnTo>
                  <a:lnTo>
                    <a:pt x="8215630" y="85090"/>
                  </a:lnTo>
                  <a:lnTo>
                    <a:pt x="8218170" y="91440"/>
                  </a:lnTo>
                  <a:lnTo>
                    <a:pt x="8220709" y="97790"/>
                  </a:lnTo>
                  <a:lnTo>
                    <a:pt x="8221980" y="105410"/>
                  </a:lnTo>
                  <a:lnTo>
                    <a:pt x="8223250" y="111760"/>
                  </a:lnTo>
                  <a:lnTo>
                    <a:pt x="8223250" y="118110"/>
                  </a:lnTo>
                  <a:lnTo>
                    <a:pt x="8224520" y="125729"/>
                  </a:lnTo>
                  <a:lnTo>
                    <a:pt x="8224520" y="132079"/>
                  </a:lnTo>
                  <a:lnTo>
                    <a:pt x="8224520" y="660400"/>
                  </a:lnTo>
                  <a:lnTo>
                    <a:pt x="8224520" y="668020"/>
                  </a:lnTo>
                  <a:lnTo>
                    <a:pt x="8223250" y="674370"/>
                  </a:lnTo>
                  <a:lnTo>
                    <a:pt x="8223250" y="680720"/>
                  </a:lnTo>
                  <a:lnTo>
                    <a:pt x="8221980" y="688340"/>
                  </a:lnTo>
                  <a:lnTo>
                    <a:pt x="8220709" y="694690"/>
                  </a:lnTo>
                  <a:lnTo>
                    <a:pt x="8218170" y="701040"/>
                  </a:lnTo>
                  <a:lnTo>
                    <a:pt x="8215630" y="707390"/>
                  </a:lnTo>
                  <a:lnTo>
                    <a:pt x="8213090" y="713740"/>
                  </a:lnTo>
                  <a:lnTo>
                    <a:pt x="8190230" y="749300"/>
                  </a:lnTo>
                  <a:lnTo>
                    <a:pt x="8169909" y="767080"/>
                  </a:lnTo>
                  <a:lnTo>
                    <a:pt x="8164830" y="770890"/>
                  </a:lnTo>
                  <a:lnTo>
                    <a:pt x="8158480" y="774700"/>
                  </a:lnTo>
                  <a:lnTo>
                    <a:pt x="8153400" y="778510"/>
                  </a:lnTo>
                  <a:lnTo>
                    <a:pt x="8147050" y="781050"/>
                  </a:lnTo>
                  <a:lnTo>
                    <a:pt x="8140700" y="783590"/>
                  </a:lnTo>
                  <a:lnTo>
                    <a:pt x="8134350" y="786130"/>
                  </a:lnTo>
                  <a:lnTo>
                    <a:pt x="8126730" y="787400"/>
                  </a:lnTo>
                  <a:lnTo>
                    <a:pt x="8120380" y="789940"/>
                  </a:lnTo>
                  <a:lnTo>
                    <a:pt x="8114030" y="791210"/>
                  </a:lnTo>
                  <a:lnTo>
                    <a:pt x="8106409" y="791210"/>
                  </a:lnTo>
                  <a:lnTo>
                    <a:pt x="8100059" y="792480"/>
                  </a:lnTo>
                  <a:lnTo>
                    <a:pt x="8093709" y="792480"/>
                  </a:lnTo>
                  <a:lnTo>
                    <a:pt x="132079" y="792480"/>
                  </a:lnTo>
                  <a:lnTo>
                    <a:pt x="124459" y="792480"/>
                  </a:lnTo>
                  <a:lnTo>
                    <a:pt x="118109" y="791210"/>
                  </a:lnTo>
                  <a:lnTo>
                    <a:pt x="111759" y="791210"/>
                  </a:lnTo>
                  <a:lnTo>
                    <a:pt x="104140" y="789940"/>
                  </a:lnTo>
                  <a:lnTo>
                    <a:pt x="97790" y="788670"/>
                  </a:lnTo>
                  <a:lnTo>
                    <a:pt x="91440" y="786130"/>
                  </a:lnTo>
                  <a:lnTo>
                    <a:pt x="85090" y="783590"/>
                  </a:lnTo>
                  <a:lnTo>
                    <a:pt x="77470" y="781050"/>
                  </a:lnTo>
                  <a:lnTo>
                    <a:pt x="72390" y="778510"/>
                  </a:lnTo>
                  <a:lnTo>
                    <a:pt x="66040" y="774700"/>
                  </a:lnTo>
                  <a:lnTo>
                    <a:pt x="59690" y="770890"/>
                  </a:lnTo>
                  <a:lnTo>
                    <a:pt x="34290" y="749300"/>
                  </a:lnTo>
                  <a:lnTo>
                    <a:pt x="29209" y="744220"/>
                  </a:lnTo>
                  <a:lnTo>
                    <a:pt x="25400" y="737870"/>
                  </a:lnTo>
                  <a:lnTo>
                    <a:pt x="21590" y="732790"/>
                  </a:lnTo>
                  <a:lnTo>
                    <a:pt x="17779" y="726440"/>
                  </a:lnTo>
                  <a:lnTo>
                    <a:pt x="13970" y="721360"/>
                  </a:lnTo>
                  <a:lnTo>
                    <a:pt x="11429" y="715010"/>
                  </a:lnTo>
                  <a:lnTo>
                    <a:pt x="8890" y="708660"/>
                  </a:lnTo>
                  <a:lnTo>
                    <a:pt x="6350" y="702310"/>
                  </a:lnTo>
                  <a:lnTo>
                    <a:pt x="5079" y="694690"/>
                  </a:lnTo>
                  <a:lnTo>
                    <a:pt x="2540" y="688340"/>
                  </a:lnTo>
                  <a:lnTo>
                    <a:pt x="1270" y="681990"/>
                  </a:lnTo>
                  <a:lnTo>
                    <a:pt x="127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5236" y="4947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87629" rIns="0" bIns="0" rtlCol="0">
            <a:spAutoFit/>
          </a:bodyPr>
          <a:lstStyle/>
          <a:p>
            <a:pPr marL="2124710">
              <a:lnSpc>
                <a:spcPct val="100000"/>
              </a:lnSpc>
              <a:spcBef>
                <a:spcPts val="100"/>
              </a:spcBef>
            </a:pPr>
            <a:r>
              <a:rPr sz="3200" i="1" u="none" dirty="0">
                <a:solidFill>
                  <a:srgbClr val="FFFFFF"/>
                </a:solidFill>
                <a:latin typeface="Calibri" panose="020F0502020204030204"/>
                <a:cs typeface="Calibri" panose="020F0502020204030204"/>
              </a:rPr>
              <a:t>Ακροφύσιο</a:t>
            </a:r>
            <a:r>
              <a:rPr sz="3200" i="1" u="none" spc="-5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3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2100" y="969009"/>
            <a:ext cx="8604885" cy="5268109"/>
          </a:xfrm>
          <a:prstGeom prst="rect">
            <a:avLst/>
          </a:prstGeom>
        </p:spPr>
        <p:txBody>
          <a:bodyPr vert="horz" wrap="square" lIns="0" tIns="12700" rIns="0" bIns="0" rtlCol="0">
            <a:spAutoFit/>
          </a:bodyPr>
          <a:lstStyle/>
          <a:p>
            <a:pPr marL="12700" marR="241935" algn="just">
              <a:lnSpc>
                <a:spcPct val="100000"/>
              </a:lnSpc>
              <a:spcBef>
                <a:spcPts val="100"/>
              </a:spcBef>
            </a:pPr>
            <a:r>
              <a:rPr sz="2000" b="1" dirty="0">
                <a:latin typeface="Arial" panose="020B0604020202020204"/>
                <a:cs typeface="Arial" panose="020B0604020202020204"/>
              </a:rPr>
              <a:t>ΟΙ</a:t>
            </a:r>
            <a:r>
              <a:rPr sz="2000" b="1" spc="-130" dirty="0">
                <a:latin typeface="Arial" panose="020B0604020202020204"/>
                <a:cs typeface="Arial" panose="020B0604020202020204"/>
              </a:rPr>
              <a:t> </a:t>
            </a:r>
            <a:r>
              <a:rPr sz="2000" b="1" dirty="0">
                <a:solidFill>
                  <a:srgbClr val="0000CC"/>
                </a:solidFill>
                <a:latin typeface="Arial" panose="020B0604020202020204"/>
                <a:cs typeface="Arial" panose="020B0604020202020204"/>
              </a:rPr>
              <a:t>ΑΡΓΟΣΤΡΟΦΕΣ</a:t>
            </a:r>
            <a:r>
              <a:rPr sz="2000" b="1" spc="-5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ΜΗΧΑΝΕΣ</a:t>
            </a:r>
            <a:r>
              <a:rPr sz="2000" b="1" spc="-20" dirty="0">
                <a:solidFill>
                  <a:srgbClr val="0000CC"/>
                </a:solidFill>
                <a:latin typeface="Arial" panose="020B0604020202020204"/>
                <a:cs typeface="Arial" panose="020B0604020202020204"/>
              </a:rPr>
              <a:t> </a:t>
            </a:r>
            <a:r>
              <a:rPr sz="2000" b="1" dirty="0">
                <a:latin typeface="Arial" panose="020B0604020202020204"/>
                <a:cs typeface="Arial" panose="020B0604020202020204"/>
              </a:rPr>
              <a:t>ΜΕ</a:t>
            </a:r>
            <a:r>
              <a:rPr sz="2000" b="1" spc="-50" dirty="0">
                <a:latin typeface="Arial" panose="020B0604020202020204"/>
                <a:cs typeface="Arial" panose="020B0604020202020204"/>
              </a:rPr>
              <a:t> </a:t>
            </a:r>
            <a:r>
              <a:rPr sz="2000" b="1" dirty="0">
                <a:latin typeface="Arial" panose="020B0604020202020204"/>
                <a:cs typeface="Arial" panose="020B0604020202020204"/>
              </a:rPr>
              <a:t>ΘΥΡΙΔΕΣ</a:t>
            </a:r>
            <a:r>
              <a:rPr sz="2000" b="1" spc="-40" dirty="0">
                <a:latin typeface="Arial" panose="020B0604020202020204"/>
                <a:cs typeface="Arial" panose="020B0604020202020204"/>
              </a:rPr>
              <a:t> </a:t>
            </a:r>
            <a:r>
              <a:rPr sz="2000" b="1" dirty="0">
                <a:latin typeface="Arial" panose="020B0604020202020204"/>
                <a:cs typeface="Arial" panose="020B0604020202020204"/>
              </a:rPr>
              <a:t>ΕΞΑΓΩΓΗΣ</a:t>
            </a:r>
            <a:r>
              <a:rPr sz="2000" b="1" spc="-50" dirty="0">
                <a:latin typeface="Arial" panose="020B0604020202020204"/>
                <a:cs typeface="Arial" panose="020B0604020202020204"/>
              </a:rPr>
              <a:t> </a:t>
            </a:r>
            <a:r>
              <a:rPr sz="2000" b="1" dirty="0">
                <a:latin typeface="Arial" panose="020B0604020202020204"/>
                <a:cs typeface="Arial" panose="020B0604020202020204"/>
              </a:rPr>
              <a:t>ΦΕΡΟΥΝ</a:t>
            </a:r>
            <a:r>
              <a:rPr sz="2000" b="1" spc="-35" dirty="0">
                <a:latin typeface="Arial" panose="020B0604020202020204"/>
                <a:cs typeface="Arial" panose="020B0604020202020204"/>
              </a:rPr>
              <a:t> </a:t>
            </a:r>
            <a:r>
              <a:rPr sz="2000" b="1" spc="-25" dirty="0">
                <a:latin typeface="Arial" panose="020B0604020202020204"/>
                <a:cs typeface="Arial" panose="020B0604020202020204"/>
              </a:rPr>
              <a:t>ΣΤΟ </a:t>
            </a:r>
            <a:r>
              <a:rPr sz="2000" b="1" dirty="0">
                <a:latin typeface="Arial" panose="020B0604020202020204"/>
                <a:cs typeface="Arial" panose="020B0604020202020204"/>
              </a:rPr>
              <a:t>ΠΩΜΑ</a:t>
            </a:r>
            <a:r>
              <a:rPr sz="2000" b="1" spc="-70" dirty="0">
                <a:latin typeface="Arial" panose="020B0604020202020204"/>
                <a:cs typeface="Arial" panose="020B0604020202020204"/>
              </a:rPr>
              <a:t> </a:t>
            </a:r>
            <a:r>
              <a:rPr sz="2000" b="1" dirty="0">
                <a:latin typeface="Arial" panose="020B0604020202020204"/>
                <a:cs typeface="Arial" panose="020B0604020202020204"/>
              </a:rPr>
              <a:t>ΚΕΝΤΡΙΚΟ</a:t>
            </a:r>
            <a:r>
              <a:rPr sz="2000" b="1" spc="-60" dirty="0">
                <a:latin typeface="Arial" panose="020B0604020202020204"/>
                <a:cs typeface="Arial" panose="020B0604020202020204"/>
              </a:rPr>
              <a:t> </a:t>
            </a:r>
            <a:r>
              <a:rPr sz="2000" b="1" spc="-10" dirty="0">
                <a:latin typeface="Arial" panose="020B0604020202020204"/>
                <a:cs typeface="Arial" panose="020B0604020202020204"/>
              </a:rPr>
              <a:t>ΕΓΧΥΤΗΡΑ.</a:t>
            </a:r>
            <a:endParaRPr sz="2000">
              <a:latin typeface="Arial" panose="020B0604020202020204"/>
              <a:cs typeface="Arial" panose="020B0604020202020204"/>
            </a:endParaRPr>
          </a:p>
          <a:p>
            <a:pPr>
              <a:lnSpc>
                <a:spcPct val="100000"/>
              </a:lnSpc>
              <a:spcBef>
                <a:spcPts val="30"/>
              </a:spcBef>
            </a:pPr>
            <a:endParaRPr sz="2050">
              <a:latin typeface="Arial" panose="020B0604020202020204"/>
              <a:cs typeface="Arial" panose="020B0604020202020204"/>
            </a:endParaRPr>
          </a:p>
          <a:p>
            <a:pPr marL="12700" marR="679450">
              <a:lnSpc>
                <a:spcPct val="100000"/>
              </a:lnSpc>
            </a:pPr>
            <a:r>
              <a:rPr sz="2000" b="1" dirty="0">
                <a:latin typeface="Arial" panose="020B0604020202020204"/>
                <a:cs typeface="Arial" panose="020B0604020202020204"/>
              </a:rPr>
              <a:t>Η</a:t>
            </a:r>
            <a:r>
              <a:rPr sz="2000" b="1" spc="-25" dirty="0">
                <a:latin typeface="Arial" panose="020B0604020202020204"/>
                <a:cs typeface="Arial" panose="020B0604020202020204"/>
              </a:rPr>
              <a:t> </a:t>
            </a:r>
            <a:r>
              <a:rPr sz="2000" b="1" dirty="0">
                <a:latin typeface="Arial" panose="020B0604020202020204"/>
                <a:cs typeface="Arial" panose="020B0604020202020204"/>
              </a:rPr>
              <a:t>ΜΕΙΩΣΗ</a:t>
            </a:r>
            <a:r>
              <a:rPr sz="2000" b="1" spc="-25" dirty="0">
                <a:latin typeface="Arial" panose="020B0604020202020204"/>
                <a:cs typeface="Arial" panose="020B0604020202020204"/>
              </a:rPr>
              <a:t> </a:t>
            </a:r>
            <a:r>
              <a:rPr sz="2000" b="1" dirty="0">
                <a:latin typeface="Arial" panose="020B0604020202020204"/>
                <a:cs typeface="Arial" panose="020B0604020202020204"/>
              </a:rPr>
              <a:t>ΣΤΗ</a:t>
            </a:r>
            <a:r>
              <a:rPr sz="2000" b="1" spc="-90" dirty="0">
                <a:latin typeface="Arial" panose="020B0604020202020204"/>
                <a:cs typeface="Arial" panose="020B0604020202020204"/>
              </a:rPr>
              <a:t> </a:t>
            </a:r>
            <a:r>
              <a:rPr sz="2000" b="1" dirty="0">
                <a:latin typeface="Arial" panose="020B0604020202020204"/>
                <a:cs typeface="Arial" panose="020B0604020202020204"/>
              </a:rPr>
              <a:t>ΔΙΑΜΕΤΡΟ</a:t>
            </a:r>
            <a:r>
              <a:rPr sz="2000" b="1" spc="-15"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dirty="0">
                <a:latin typeface="Arial" panose="020B0604020202020204"/>
                <a:cs typeface="Arial" panose="020B0604020202020204"/>
              </a:rPr>
              <a:t>ΟΠΗΣ</a:t>
            </a:r>
            <a:r>
              <a:rPr sz="2000" b="1" spc="-30" dirty="0">
                <a:latin typeface="Arial" panose="020B0604020202020204"/>
                <a:cs typeface="Arial" panose="020B0604020202020204"/>
              </a:rPr>
              <a:t> </a:t>
            </a:r>
            <a:r>
              <a:rPr sz="2000" b="1" spc="-20" dirty="0">
                <a:latin typeface="Arial" panose="020B0604020202020204"/>
                <a:cs typeface="Arial" panose="020B0604020202020204"/>
              </a:rPr>
              <a:t>ΤΟΥ</a:t>
            </a:r>
            <a:r>
              <a:rPr sz="2000" b="1" spc="-95" dirty="0">
                <a:latin typeface="Arial" panose="020B0604020202020204"/>
                <a:cs typeface="Arial" panose="020B0604020202020204"/>
              </a:rPr>
              <a:t> </a:t>
            </a:r>
            <a:r>
              <a:rPr sz="2000" b="1" spc="-10" dirty="0">
                <a:latin typeface="Arial" panose="020B0604020202020204"/>
                <a:cs typeface="Arial" panose="020B0604020202020204"/>
              </a:rPr>
              <a:t>ΑΚΡΟΦΥΣΙΟΥ</a:t>
            </a:r>
            <a:r>
              <a:rPr sz="2000" b="1" spc="-25" dirty="0">
                <a:latin typeface="Arial" panose="020B0604020202020204"/>
                <a:cs typeface="Arial" panose="020B0604020202020204"/>
              </a:rPr>
              <a:t> </a:t>
            </a:r>
            <a:r>
              <a:rPr sz="2000" b="1" spc="-10" dirty="0">
                <a:latin typeface="Arial" panose="020B0604020202020204"/>
                <a:cs typeface="Arial" panose="020B0604020202020204"/>
              </a:rPr>
              <a:t>ΟΔΗΓΕΙ </a:t>
            </a:r>
            <a:r>
              <a:rPr sz="2000" b="1" dirty="0">
                <a:latin typeface="Arial" panose="020B0604020202020204"/>
                <a:cs typeface="Arial" panose="020B0604020202020204"/>
              </a:rPr>
              <a:t>ΣΤΗΝ</a:t>
            </a:r>
            <a:r>
              <a:rPr sz="2000" b="1" spc="-45" dirty="0">
                <a:latin typeface="Arial" panose="020B0604020202020204"/>
                <a:cs typeface="Arial" panose="020B0604020202020204"/>
              </a:rPr>
              <a:t> </a:t>
            </a:r>
            <a:r>
              <a:rPr sz="2000" b="1" dirty="0">
                <a:latin typeface="Arial" panose="020B0604020202020204"/>
                <a:cs typeface="Arial" panose="020B0604020202020204"/>
              </a:rPr>
              <a:t>ΜΕΙΩΣΗ</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105" dirty="0">
                <a:latin typeface="Arial" panose="020B0604020202020204"/>
                <a:cs typeface="Arial" panose="020B0604020202020204"/>
              </a:rPr>
              <a:t> </a:t>
            </a:r>
            <a:r>
              <a:rPr sz="2000" b="1" dirty="0">
                <a:latin typeface="Arial" panose="020B0604020202020204"/>
                <a:cs typeface="Arial" panose="020B0604020202020204"/>
              </a:rPr>
              <a:t>ΔΙΑΜΕΤΡΟΥ</a:t>
            </a:r>
            <a:r>
              <a:rPr sz="2000" b="1" spc="-40" dirty="0">
                <a:latin typeface="Arial" panose="020B0604020202020204"/>
                <a:cs typeface="Arial" panose="020B0604020202020204"/>
              </a:rPr>
              <a:t> </a:t>
            </a:r>
            <a:r>
              <a:rPr sz="2000" b="1" dirty="0">
                <a:latin typeface="Arial" panose="020B0604020202020204"/>
                <a:cs typeface="Arial" panose="020B0604020202020204"/>
              </a:rPr>
              <a:t>ΤΩΝ</a:t>
            </a:r>
            <a:r>
              <a:rPr sz="2000" b="1" spc="-20" dirty="0">
                <a:latin typeface="Arial" panose="020B0604020202020204"/>
                <a:cs typeface="Arial" panose="020B0604020202020204"/>
              </a:rPr>
              <a:t> </a:t>
            </a:r>
            <a:r>
              <a:rPr sz="2000" b="1" spc="-10" dirty="0">
                <a:latin typeface="Arial" panose="020B0604020202020204"/>
                <a:cs typeface="Arial" panose="020B0604020202020204"/>
              </a:rPr>
              <a:t>ΣΤΑΓΟΝΙΔΙΩΝ.</a:t>
            </a:r>
            <a:endParaRPr sz="2000">
              <a:latin typeface="Arial" panose="020B0604020202020204"/>
              <a:cs typeface="Arial" panose="020B0604020202020204"/>
            </a:endParaRPr>
          </a:p>
          <a:p>
            <a:pPr>
              <a:lnSpc>
                <a:spcPct val="100000"/>
              </a:lnSpc>
              <a:spcBef>
                <a:spcPts val="45"/>
              </a:spcBef>
            </a:pPr>
            <a:endParaRPr sz="2050">
              <a:latin typeface="Arial" panose="020B0604020202020204"/>
              <a:cs typeface="Arial" panose="020B0604020202020204"/>
            </a:endParaRPr>
          </a:p>
          <a:p>
            <a:pPr marL="12700" marR="110490" algn="just">
              <a:lnSpc>
                <a:spcPct val="100000"/>
              </a:lnSpc>
            </a:pPr>
            <a:r>
              <a:rPr sz="2000" b="1" dirty="0">
                <a:latin typeface="Arial" panose="020B0604020202020204"/>
                <a:cs typeface="Arial" panose="020B0604020202020204"/>
              </a:rPr>
              <a:t>ΕΙΝΑΙ</a:t>
            </a:r>
            <a:r>
              <a:rPr sz="2000" b="1" spc="-50" dirty="0">
                <a:latin typeface="Arial" panose="020B0604020202020204"/>
                <a:cs typeface="Arial" panose="020B0604020202020204"/>
              </a:rPr>
              <a:t> </a:t>
            </a:r>
            <a:r>
              <a:rPr sz="2000" b="1" dirty="0">
                <a:latin typeface="Arial" panose="020B0604020202020204"/>
                <a:cs typeface="Arial" panose="020B0604020202020204"/>
              </a:rPr>
              <a:t>ΠΡΟΤΙΜΟΤΕΡΟ</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20" dirty="0">
                <a:latin typeface="Arial" panose="020B0604020202020204"/>
                <a:cs typeface="Arial" panose="020B0604020202020204"/>
              </a:rPr>
              <a:t> </a:t>
            </a:r>
            <a:r>
              <a:rPr sz="2000" b="1" dirty="0">
                <a:latin typeface="Arial" panose="020B0604020202020204"/>
                <a:cs typeface="Arial" panose="020B0604020202020204"/>
              </a:rPr>
              <a:t>ΠΑΡΟΧΗ</a:t>
            </a:r>
            <a:r>
              <a:rPr sz="2000" b="1" spc="-20" dirty="0">
                <a:latin typeface="Arial" panose="020B0604020202020204"/>
                <a:cs typeface="Arial" panose="020B0604020202020204"/>
              </a:rPr>
              <a:t> </a:t>
            </a:r>
            <a:r>
              <a:rPr sz="2000" b="1" dirty="0">
                <a:latin typeface="Arial" panose="020B0604020202020204"/>
                <a:cs typeface="Arial" panose="020B0604020202020204"/>
              </a:rPr>
              <a:t>ΤΟΥ</a:t>
            </a:r>
            <a:r>
              <a:rPr sz="2000" b="1" spc="-35" dirty="0">
                <a:latin typeface="Arial" panose="020B0604020202020204"/>
                <a:cs typeface="Arial" panose="020B0604020202020204"/>
              </a:rPr>
              <a:t> </a:t>
            </a:r>
            <a:r>
              <a:rPr sz="2000" b="1" spc="-20" dirty="0">
                <a:latin typeface="Arial" panose="020B0604020202020204"/>
                <a:cs typeface="Arial" panose="020B0604020202020204"/>
              </a:rPr>
              <a:t>ΚΑΥΣΙΜΟΥ</a:t>
            </a:r>
            <a:r>
              <a:rPr sz="2000" b="1" spc="-35" dirty="0">
                <a:latin typeface="Arial" panose="020B0604020202020204"/>
                <a:cs typeface="Arial" panose="020B0604020202020204"/>
              </a:rPr>
              <a:t> </a:t>
            </a:r>
            <a:r>
              <a:rPr sz="2000" b="1" dirty="0">
                <a:latin typeface="Arial" panose="020B0604020202020204"/>
                <a:cs typeface="Arial" panose="020B0604020202020204"/>
              </a:rPr>
              <a:t>ΝΑ</a:t>
            </a:r>
            <a:r>
              <a:rPr sz="2000" b="1" spc="-20" dirty="0">
                <a:latin typeface="Arial" panose="020B0604020202020204"/>
                <a:cs typeface="Arial" panose="020B0604020202020204"/>
              </a:rPr>
              <a:t> </a:t>
            </a:r>
            <a:r>
              <a:rPr sz="2000" b="1" spc="-25" dirty="0">
                <a:latin typeface="Arial" panose="020B0604020202020204"/>
                <a:cs typeface="Arial" panose="020B0604020202020204"/>
              </a:rPr>
              <a:t>ΟΔΗΓΕΙΤΑΙ</a:t>
            </a:r>
            <a:r>
              <a:rPr sz="2000" b="1" spc="-105" dirty="0">
                <a:latin typeface="Arial" panose="020B0604020202020204"/>
                <a:cs typeface="Arial" panose="020B0604020202020204"/>
              </a:rPr>
              <a:t> </a:t>
            </a:r>
            <a:r>
              <a:rPr sz="2000" b="1" spc="-25" dirty="0">
                <a:latin typeface="Arial" panose="020B0604020202020204"/>
                <a:cs typeface="Arial" panose="020B0604020202020204"/>
              </a:rPr>
              <a:t>ΑΠΟ </a:t>
            </a:r>
            <a:r>
              <a:rPr sz="2000" b="1" dirty="0">
                <a:latin typeface="Arial" panose="020B0604020202020204"/>
                <a:cs typeface="Arial" panose="020B0604020202020204"/>
              </a:rPr>
              <a:t>ΠΕΡΙΣΣΟΤΕΡΕΣ</a:t>
            </a:r>
            <a:r>
              <a:rPr sz="2000" b="1" spc="-60" dirty="0">
                <a:latin typeface="Arial" panose="020B0604020202020204"/>
                <a:cs typeface="Arial" panose="020B0604020202020204"/>
              </a:rPr>
              <a:t> </a:t>
            </a:r>
            <a:r>
              <a:rPr sz="2000" b="1" dirty="0">
                <a:latin typeface="Arial" panose="020B0604020202020204"/>
                <a:cs typeface="Arial" panose="020B0604020202020204"/>
              </a:rPr>
              <a:t>ΜΙΚΡΟΤΕΡΕΣ</a:t>
            </a:r>
            <a:r>
              <a:rPr sz="2000" b="1" spc="-40" dirty="0">
                <a:latin typeface="Arial" panose="020B0604020202020204"/>
                <a:cs typeface="Arial" panose="020B0604020202020204"/>
              </a:rPr>
              <a:t> </a:t>
            </a:r>
            <a:r>
              <a:rPr sz="2000" b="1" dirty="0">
                <a:latin typeface="Arial" panose="020B0604020202020204"/>
                <a:cs typeface="Arial" panose="020B0604020202020204"/>
              </a:rPr>
              <a:t>ΟΠΕΣ</a:t>
            </a:r>
            <a:r>
              <a:rPr sz="2000" b="1" spc="-50"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a:latin typeface="Arial" panose="020B0604020202020204"/>
                <a:cs typeface="Arial" panose="020B0604020202020204"/>
              </a:rPr>
              <a:t>ΘΑΛΑΜΟ</a:t>
            </a:r>
            <a:r>
              <a:rPr sz="2000" b="1" spc="-45">
                <a:latin typeface="Arial" panose="020B0604020202020204"/>
                <a:cs typeface="Arial" panose="020B0604020202020204"/>
              </a:rPr>
              <a:t> </a:t>
            </a:r>
            <a:r>
              <a:rPr sz="2000" b="1" spc="-10" smtClean="0">
                <a:latin typeface="Arial" panose="020B0604020202020204"/>
                <a:cs typeface="Arial" panose="020B0604020202020204"/>
              </a:rPr>
              <a:t>ΚΑΥΣ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50" smtClean="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spc="-25" dirty="0">
                <a:latin typeface="Arial" panose="020B0604020202020204"/>
                <a:cs typeface="Arial" panose="020B0604020202020204"/>
              </a:rPr>
              <a:t>ΟΧΙ </a:t>
            </a:r>
            <a:r>
              <a:rPr sz="2000" b="1" dirty="0">
                <a:latin typeface="Arial" panose="020B0604020202020204"/>
                <a:cs typeface="Arial" panose="020B0604020202020204"/>
              </a:rPr>
              <a:t>ΑΠΟ</a:t>
            </a:r>
            <a:r>
              <a:rPr sz="2000" b="1" spc="-25" dirty="0">
                <a:latin typeface="Arial" panose="020B0604020202020204"/>
                <a:cs typeface="Arial" panose="020B0604020202020204"/>
              </a:rPr>
              <a:t> </a:t>
            </a:r>
            <a:r>
              <a:rPr sz="2000" b="1" dirty="0">
                <a:latin typeface="Arial" panose="020B0604020202020204"/>
                <a:cs typeface="Arial" panose="020B0604020202020204"/>
              </a:rPr>
              <a:t>ΜΙΑ</a:t>
            </a:r>
            <a:r>
              <a:rPr sz="2000" b="1" spc="-30" dirty="0">
                <a:latin typeface="Arial" panose="020B0604020202020204"/>
                <a:cs typeface="Arial" panose="020B0604020202020204"/>
              </a:rPr>
              <a:t> </a:t>
            </a:r>
            <a:r>
              <a:rPr sz="2000" b="1" spc="-35" dirty="0">
                <a:latin typeface="Arial" panose="020B0604020202020204"/>
                <a:cs typeface="Arial" panose="020B0604020202020204"/>
              </a:rPr>
              <a:t>ΜΕΓΑΛΥΤΕΡΗ</a:t>
            </a:r>
            <a:r>
              <a:rPr sz="2000" b="1" spc="-30" dirty="0">
                <a:latin typeface="Arial" panose="020B0604020202020204"/>
                <a:cs typeface="Arial" panose="020B0604020202020204"/>
              </a:rPr>
              <a:t> </a:t>
            </a:r>
            <a:r>
              <a:rPr sz="2000" b="1" spc="-10" dirty="0">
                <a:latin typeface="Arial" panose="020B0604020202020204"/>
                <a:cs typeface="Arial" panose="020B0604020202020204"/>
              </a:rPr>
              <a:t>ΚΕΝΤΡΙΚΗ.</a:t>
            </a:r>
            <a:endParaRPr sz="2000">
              <a:latin typeface="Arial" panose="020B0604020202020204"/>
              <a:cs typeface="Arial" panose="020B0604020202020204"/>
            </a:endParaRPr>
          </a:p>
          <a:p>
            <a:pPr>
              <a:lnSpc>
                <a:spcPct val="100000"/>
              </a:lnSpc>
              <a:spcBef>
                <a:spcPts val="40"/>
              </a:spcBef>
            </a:pPr>
            <a:endParaRPr sz="2050">
              <a:latin typeface="Arial" panose="020B0604020202020204"/>
              <a:cs typeface="Arial" panose="020B0604020202020204"/>
            </a:endParaRPr>
          </a:p>
          <a:p>
            <a:pPr marL="12700" marR="539750">
              <a:lnSpc>
                <a:spcPct val="100000"/>
              </a:lnSpc>
            </a:pPr>
            <a:r>
              <a:rPr sz="2000" b="1" dirty="0">
                <a:latin typeface="Arial" panose="020B0604020202020204"/>
                <a:cs typeface="Arial" panose="020B0604020202020204"/>
              </a:rPr>
              <a:t>ΕΤΣΙ</a:t>
            </a:r>
            <a:r>
              <a:rPr sz="2000" b="1" spc="-75" dirty="0">
                <a:latin typeface="Arial" panose="020B0604020202020204"/>
                <a:cs typeface="Arial" panose="020B0604020202020204"/>
              </a:rPr>
              <a:t> </a:t>
            </a:r>
            <a:r>
              <a:rPr sz="2000" b="1" spc="-10" dirty="0">
                <a:latin typeface="Arial" panose="020B0604020202020204"/>
                <a:cs typeface="Arial" panose="020B0604020202020204"/>
              </a:rPr>
              <a:t>ΜΕΙΩΝΕΤΑΙ</a:t>
            </a:r>
            <a:r>
              <a:rPr sz="2000" b="1" spc="-60"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dirty="0">
                <a:latin typeface="Arial" panose="020B0604020202020204"/>
                <a:cs typeface="Arial" panose="020B0604020202020204"/>
              </a:rPr>
              <a:t>ΜΕΓΕΘΟΣ</a:t>
            </a:r>
            <a:r>
              <a:rPr sz="2000" b="1" spc="-55" dirty="0">
                <a:latin typeface="Arial" panose="020B0604020202020204"/>
                <a:cs typeface="Arial" panose="020B0604020202020204"/>
              </a:rPr>
              <a:t> </a:t>
            </a:r>
            <a:r>
              <a:rPr sz="2000" b="1" dirty="0">
                <a:latin typeface="Arial" panose="020B0604020202020204"/>
                <a:cs typeface="Arial" panose="020B0604020202020204"/>
              </a:rPr>
              <a:t>ΤΩΝ</a:t>
            </a:r>
            <a:r>
              <a:rPr sz="2000" b="1" spc="-55" dirty="0">
                <a:latin typeface="Arial" panose="020B0604020202020204"/>
                <a:cs typeface="Arial" panose="020B0604020202020204"/>
              </a:rPr>
              <a:t> </a:t>
            </a:r>
            <a:r>
              <a:rPr sz="2000" b="1" dirty="0">
                <a:latin typeface="Arial" panose="020B0604020202020204"/>
                <a:cs typeface="Arial" panose="020B0604020202020204"/>
              </a:rPr>
              <a:t>ΣΤΑΓΟΝΙΔΙΩΝ</a:t>
            </a:r>
            <a:r>
              <a:rPr sz="2000" b="1" spc="-5" dirty="0">
                <a:latin typeface="Arial" panose="020B0604020202020204"/>
                <a:cs typeface="Arial" panose="020B0604020202020204"/>
              </a:rPr>
              <a:t> </a:t>
            </a:r>
            <a:r>
              <a:rPr sz="2000" b="1" dirty="0">
                <a:solidFill>
                  <a:srgbClr val="FF0000"/>
                </a:solidFill>
                <a:latin typeface="Arial" panose="020B0604020202020204"/>
                <a:cs typeface="Arial" panose="020B0604020202020204"/>
              </a:rPr>
              <a:t>(ΠΙΟ</a:t>
            </a:r>
            <a:r>
              <a:rPr sz="2000" b="1" spc="-50" dirty="0">
                <a:solidFill>
                  <a:srgbClr val="FF0000"/>
                </a:solidFill>
                <a:latin typeface="Arial" panose="020B0604020202020204"/>
                <a:cs typeface="Arial" panose="020B0604020202020204"/>
              </a:rPr>
              <a:t> </a:t>
            </a:r>
            <a:r>
              <a:rPr sz="2000" b="1" spc="-10" dirty="0">
                <a:solidFill>
                  <a:srgbClr val="FF0000"/>
                </a:solidFill>
                <a:latin typeface="Arial" panose="020B0604020202020204"/>
                <a:cs typeface="Arial" panose="020B0604020202020204"/>
              </a:rPr>
              <a:t>ΓΡΗΓΟΡΗ </a:t>
            </a:r>
            <a:r>
              <a:rPr sz="2000" b="1" dirty="0">
                <a:solidFill>
                  <a:srgbClr val="FF0000"/>
                </a:solidFill>
                <a:latin typeface="Arial" panose="020B0604020202020204"/>
                <a:cs typeface="Arial" panose="020B0604020202020204"/>
              </a:rPr>
              <a:t>ΕΞΑΕΡΩΣΗ</a:t>
            </a:r>
            <a:r>
              <a:rPr sz="2000" b="1">
                <a:solidFill>
                  <a:srgbClr val="FF0000"/>
                </a:solidFill>
                <a:latin typeface="Arial" panose="020B0604020202020204"/>
                <a:cs typeface="Arial" panose="020B0604020202020204"/>
              </a:rPr>
              <a:t>)</a:t>
            </a:r>
            <a:r>
              <a:rPr sz="2000" b="1" spc="-5">
                <a:solidFill>
                  <a:srgbClr val="FF0000"/>
                </a:solidFill>
                <a:latin typeface="Arial" panose="020B0604020202020204"/>
                <a:cs typeface="Arial" panose="020B0604020202020204"/>
              </a:rPr>
              <a:t> </a:t>
            </a:r>
            <a:r>
              <a:rPr lang="el-GR" sz="2000" b="1" spc="-50" dirty="0" smtClean="0">
                <a:solidFill>
                  <a:srgbClr val="FF0000"/>
                </a:solidFill>
                <a:latin typeface="Arial" panose="020B0604020202020204"/>
                <a:cs typeface="Arial" panose="020B0604020202020204"/>
              </a:rPr>
              <a:t>, </a:t>
            </a:r>
            <a:r>
              <a:rPr sz="2000" b="1" spc="-30" smtClean="0">
                <a:latin typeface="Arial" panose="020B0604020202020204"/>
                <a:cs typeface="Arial" panose="020B0604020202020204"/>
              </a:rPr>
              <a:t>ΔΙΕΥΚΟΛΥΝΟΝΤΑΣ</a:t>
            </a:r>
            <a:r>
              <a:rPr sz="2000" b="1" spc="-70" smtClean="0">
                <a:latin typeface="Arial" panose="020B0604020202020204"/>
                <a:cs typeface="Arial" panose="020B0604020202020204"/>
              </a:rPr>
              <a:t> </a:t>
            </a:r>
            <a:r>
              <a:rPr sz="2000" b="1" dirty="0">
                <a:latin typeface="Arial" panose="020B0604020202020204"/>
                <a:cs typeface="Arial" panose="020B0604020202020204"/>
              </a:rPr>
              <a:t>ΤΗΝ</a:t>
            </a:r>
            <a:r>
              <a:rPr sz="2000" b="1" spc="-45" dirty="0">
                <a:latin typeface="Arial" panose="020B0604020202020204"/>
                <a:cs typeface="Arial" panose="020B0604020202020204"/>
              </a:rPr>
              <a:t> </a:t>
            </a:r>
            <a:r>
              <a:rPr sz="2000" b="1" spc="-10" dirty="0">
                <a:latin typeface="Arial" panose="020B0604020202020204"/>
                <a:cs typeface="Arial" panose="020B0604020202020204"/>
              </a:rPr>
              <a:t>ΕΞΑΤΜΙΣΗ</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spc="-25" dirty="0">
                <a:latin typeface="Arial" panose="020B0604020202020204"/>
                <a:cs typeface="Arial" panose="020B0604020202020204"/>
              </a:rPr>
              <a:t>ΚΑΥΣΙΜΟΥ</a:t>
            </a:r>
            <a:r>
              <a:rPr sz="2000" b="1" spc="-55" dirty="0">
                <a:latin typeface="Arial" panose="020B0604020202020204"/>
                <a:cs typeface="Arial" panose="020B0604020202020204"/>
              </a:rPr>
              <a:t> </a:t>
            </a:r>
            <a:r>
              <a:rPr sz="2000" b="1">
                <a:latin typeface="Arial" panose="020B0604020202020204"/>
                <a:cs typeface="Arial" panose="020B0604020202020204"/>
              </a:rPr>
              <a:t>ΚΑΙ</a:t>
            </a:r>
            <a:r>
              <a:rPr sz="2000" b="1" spc="-50">
                <a:latin typeface="Arial" panose="020B0604020202020204"/>
                <a:cs typeface="Arial" panose="020B0604020202020204"/>
              </a:rPr>
              <a:t> </a:t>
            </a:r>
            <a:r>
              <a:rPr lang="el-GR" sz="2000" b="1" spc="-50" dirty="0" smtClean="0">
                <a:latin typeface="Arial" panose="020B0604020202020204"/>
                <a:cs typeface="Arial" panose="020B0604020202020204"/>
              </a:rPr>
              <a:t> Τ</a:t>
            </a:r>
            <a:r>
              <a:rPr sz="2000" b="1" smtClean="0">
                <a:latin typeface="Arial" panose="020B0604020202020204"/>
                <a:cs typeface="Arial" panose="020B0604020202020204"/>
              </a:rPr>
              <a:t>Η</a:t>
            </a:r>
            <a:r>
              <a:rPr lang="el-GR" sz="2000" b="1" dirty="0" smtClean="0">
                <a:latin typeface="Arial" panose="020B0604020202020204"/>
                <a:cs typeface="Arial" panose="020B0604020202020204"/>
              </a:rPr>
              <a:t>Ν</a:t>
            </a:r>
            <a:r>
              <a:rPr sz="2000" b="1" spc="-114" smtClean="0">
                <a:latin typeface="Arial" panose="020B0604020202020204"/>
                <a:cs typeface="Arial" panose="020B0604020202020204"/>
              </a:rPr>
              <a:t> </a:t>
            </a:r>
            <a:r>
              <a:rPr sz="2000" b="1" spc="-10" dirty="0">
                <a:latin typeface="Arial" panose="020B0604020202020204"/>
                <a:cs typeface="Arial" panose="020B0604020202020204"/>
              </a:rPr>
              <a:t>ΑΝΑΜΕΙΞΗ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dirty="0">
                <a:latin typeface="Arial" panose="020B0604020202020204"/>
                <a:cs typeface="Arial" panose="020B0604020202020204"/>
              </a:rPr>
              <a:t>ΜΕ</a:t>
            </a:r>
            <a:r>
              <a:rPr sz="2000" b="1" spc="-55" dirty="0">
                <a:latin typeface="Arial" panose="020B0604020202020204"/>
                <a:cs typeface="Arial" panose="020B0604020202020204"/>
              </a:rPr>
              <a:t> </a:t>
            </a:r>
            <a:r>
              <a:rPr sz="2000" b="1" dirty="0">
                <a:latin typeface="Arial" panose="020B0604020202020204"/>
                <a:cs typeface="Arial" panose="020B0604020202020204"/>
              </a:rPr>
              <a:t>ΤΟΝ</a:t>
            </a:r>
            <a:r>
              <a:rPr sz="2000" b="1" spc="-105" dirty="0">
                <a:latin typeface="Arial" panose="020B0604020202020204"/>
                <a:cs typeface="Arial" panose="020B0604020202020204"/>
              </a:rPr>
              <a:t> </a:t>
            </a:r>
            <a:r>
              <a:rPr sz="2000" b="1" spc="-20" dirty="0">
                <a:latin typeface="Arial" panose="020B0604020202020204"/>
                <a:cs typeface="Arial" panose="020B0604020202020204"/>
              </a:rPr>
              <a:t>ΑΕΡΑ.</a:t>
            </a:r>
            <a:endParaRPr sz="2000">
              <a:latin typeface="Arial" panose="020B0604020202020204"/>
              <a:cs typeface="Arial" panose="020B0604020202020204"/>
            </a:endParaRPr>
          </a:p>
          <a:p>
            <a:pPr marL="12700" marR="5080">
              <a:lnSpc>
                <a:spcPct val="100000"/>
              </a:lnSpc>
              <a:spcBef>
                <a:spcPts val="10"/>
              </a:spcBef>
            </a:pPr>
            <a:r>
              <a:rPr sz="2000" b="1" dirty="0">
                <a:latin typeface="Arial" panose="020B0604020202020204"/>
                <a:cs typeface="Arial" panose="020B0604020202020204"/>
              </a:rPr>
              <a:t>Η</a:t>
            </a:r>
            <a:r>
              <a:rPr sz="2000" b="1" spc="-50" dirty="0">
                <a:latin typeface="Arial" panose="020B0604020202020204"/>
                <a:cs typeface="Arial" panose="020B0604020202020204"/>
              </a:rPr>
              <a:t> </a:t>
            </a:r>
            <a:r>
              <a:rPr sz="2000" b="1" spc="-10" dirty="0">
                <a:latin typeface="Arial" panose="020B0604020202020204"/>
                <a:cs typeface="Arial" panose="020B0604020202020204"/>
              </a:rPr>
              <a:t>ΕΞΑΤΜΙΣΗ</a:t>
            </a:r>
            <a:r>
              <a:rPr sz="2000" b="1" spc="-45" dirty="0">
                <a:latin typeface="Arial" panose="020B0604020202020204"/>
                <a:cs typeface="Arial" panose="020B0604020202020204"/>
              </a:rPr>
              <a:t> </a:t>
            </a:r>
            <a:r>
              <a:rPr sz="2000" b="1" dirty="0">
                <a:latin typeface="Arial" panose="020B0604020202020204"/>
                <a:cs typeface="Arial" panose="020B0604020202020204"/>
              </a:rPr>
              <a:t>ΤΩΝ</a:t>
            </a:r>
            <a:r>
              <a:rPr sz="2000" b="1" spc="-50" dirty="0">
                <a:latin typeface="Arial" panose="020B0604020202020204"/>
                <a:cs typeface="Arial" panose="020B0604020202020204"/>
              </a:rPr>
              <a:t> </a:t>
            </a:r>
            <a:r>
              <a:rPr sz="2000" b="1" spc="-10" dirty="0">
                <a:latin typeface="Arial" panose="020B0604020202020204"/>
                <a:cs typeface="Arial" panose="020B0604020202020204"/>
              </a:rPr>
              <a:t>ΣΤΑΓΟΝΙΔΙΩΝ</a:t>
            </a:r>
            <a:r>
              <a:rPr sz="2000" b="1" spc="-45" dirty="0">
                <a:latin typeface="Arial" panose="020B0604020202020204"/>
                <a:cs typeface="Arial" panose="020B0604020202020204"/>
              </a:rPr>
              <a:t> </a:t>
            </a:r>
            <a:r>
              <a:rPr sz="2000" b="1" spc="-10" dirty="0">
                <a:latin typeface="Arial" panose="020B0604020202020204"/>
                <a:cs typeface="Arial" panose="020B0604020202020204"/>
              </a:rPr>
              <a:t>ΕΠΙΤΥΓΧΑΝΕΤΑΙ</a:t>
            </a:r>
            <a:r>
              <a:rPr sz="2000" b="1" spc="-120" dirty="0">
                <a:latin typeface="Arial" panose="020B0604020202020204"/>
                <a:cs typeface="Arial" panose="020B0604020202020204"/>
              </a:rPr>
              <a:t> </a:t>
            </a:r>
            <a:r>
              <a:rPr sz="2000" b="1" dirty="0">
                <a:latin typeface="Arial" panose="020B0604020202020204"/>
                <a:cs typeface="Arial" panose="020B0604020202020204"/>
              </a:rPr>
              <a:t>ΛΟΓΩ</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85" dirty="0">
                <a:latin typeface="Arial" panose="020B0604020202020204"/>
                <a:cs typeface="Arial" panose="020B0604020202020204"/>
              </a:rPr>
              <a:t> </a:t>
            </a:r>
            <a:r>
              <a:rPr sz="2000" b="1" spc="-10" dirty="0">
                <a:latin typeface="Arial" panose="020B0604020202020204"/>
                <a:cs typeface="Arial" panose="020B0604020202020204"/>
              </a:rPr>
              <a:t>ΥΨΗΛΗΣ ΘΕΡΜΟΚΡΑΣΙΑΣ</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spc="-10" dirty="0">
                <a:latin typeface="Arial" panose="020B0604020202020204"/>
                <a:cs typeface="Arial" panose="020B0604020202020204"/>
              </a:rPr>
              <a:t>ΣΥΜΠΙΕΣΜΕΝΟΥ</a:t>
            </a:r>
            <a:r>
              <a:rPr sz="2000" b="1" spc="-110" dirty="0">
                <a:latin typeface="Arial" panose="020B0604020202020204"/>
                <a:cs typeface="Arial" panose="020B0604020202020204"/>
              </a:rPr>
              <a:t> </a:t>
            </a:r>
            <a:r>
              <a:rPr sz="2000" b="1" spc="-10" dirty="0">
                <a:latin typeface="Arial" panose="020B0604020202020204"/>
                <a:cs typeface="Arial" panose="020B0604020202020204"/>
              </a:rPr>
              <a:t>ΑΕΡΑ,</a:t>
            </a:r>
            <a:r>
              <a:rPr sz="2000" b="1" spc="-50" dirty="0">
                <a:latin typeface="Arial" panose="020B0604020202020204"/>
                <a:cs typeface="Arial" panose="020B0604020202020204"/>
              </a:rPr>
              <a:t> </a:t>
            </a:r>
            <a:r>
              <a:rPr sz="2000" b="1" dirty="0">
                <a:latin typeface="Arial" panose="020B0604020202020204"/>
                <a:cs typeface="Arial" panose="020B0604020202020204"/>
              </a:rPr>
              <a:t>ΕΝΩ</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105" dirty="0">
                <a:latin typeface="Arial" panose="020B0604020202020204"/>
                <a:cs typeface="Arial" panose="020B0604020202020204"/>
              </a:rPr>
              <a:t> </a:t>
            </a:r>
            <a:r>
              <a:rPr sz="2000" b="1" dirty="0">
                <a:latin typeface="Arial" panose="020B0604020202020204"/>
                <a:cs typeface="Arial" panose="020B0604020202020204"/>
              </a:rPr>
              <a:t>ΔΙΑΧΥΣΗ</a:t>
            </a:r>
            <a:r>
              <a:rPr sz="2000" b="1" spc="-25" dirty="0">
                <a:latin typeface="Arial" panose="020B0604020202020204"/>
                <a:cs typeface="Arial" panose="020B0604020202020204"/>
              </a:rPr>
              <a:t> </a:t>
            </a:r>
            <a:r>
              <a:rPr sz="2000" b="1" spc="-20" dirty="0">
                <a:latin typeface="Arial" panose="020B0604020202020204"/>
                <a:cs typeface="Arial" panose="020B0604020202020204"/>
              </a:rPr>
              <a:t>ΤΟΥΣ </a:t>
            </a:r>
            <a:r>
              <a:rPr sz="2000" b="1" dirty="0">
                <a:latin typeface="Arial" panose="020B0604020202020204"/>
                <a:cs typeface="Arial" panose="020B0604020202020204"/>
              </a:rPr>
              <a:t>ΣΕ</a:t>
            </a:r>
            <a:r>
              <a:rPr sz="2000" b="1" spc="-75" dirty="0">
                <a:latin typeface="Arial" panose="020B0604020202020204"/>
                <a:cs typeface="Arial" panose="020B0604020202020204"/>
              </a:rPr>
              <a:t> </a:t>
            </a:r>
            <a:r>
              <a:rPr sz="2000" b="1" dirty="0">
                <a:latin typeface="Arial" panose="020B0604020202020204"/>
                <a:cs typeface="Arial" panose="020B0604020202020204"/>
              </a:rPr>
              <a:t>ΟΛΟ</a:t>
            </a:r>
            <a:r>
              <a:rPr sz="2000" b="1" spc="-55" dirty="0">
                <a:latin typeface="Arial" panose="020B0604020202020204"/>
                <a:cs typeface="Arial" panose="020B0604020202020204"/>
              </a:rPr>
              <a:t> </a:t>
            </a:r>
            <a:r>
              <a:rPr sz="2000" b="1" dirty="0">
                <a:latin typeface="Arial" panose="020B0604020202020204"/>
                <a:cs typeface="Arial" panose="020B0604020202020204"/>
              </a:rPr>
              <a:t>ΤΟΝ</a:t>
            </a:r>
            <a:r>
              <a:rPr sz="2000" b="1" spc="-45" dirty="0">
                <a:latin typeface="Arial" panose="020B0604020202020204"/>
                <a:cs typeface="Arial" panose="020B0604020202020204"/>
              </a:rPr>
              <a:t> </a:t>
            </a:r>
            <a:r>
              <a:rPr sz="2000" b="1" dirty="0">
                <a:latin typeface="Arial" panose="020B0604020202020204"/>
                <a:cs typeface="Arial" panose="020B0604020202020204"/>
              </a:rPr>
              <a:t>ΟΓΚΟ</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a:latin typeface="Arial" panose="020B0604020202020204"/>
                <a:cs typeface="Arial" panose="020B0604020202020204"/>
              </a:rPr>
              <a:t>ΧΩΡΟΥ</a:t>
            </a:r>
            <a:r>
              <a:rPr sz="2000" b="1" spc="-60">
                <a:latin typeface="Arial" panose="020B0604020202020204"/>
                <a:cs typeface="Arial" panose="020B0604020202020204"/>
              </a:rPr>
              <a:t> </a:t>
            </a:r>
            <a:r>
              <a:rPr sz="2000" b="1" spc="-25" smtClean="0">
                <a:latin typeface="Arial" panose="020B0604020202020204"/>
                <a:cs typeface="Arial" panose="020B0604020202020204"/>
              </a:rPr>
              <a:t>ΚΑΥΣ</a:t>
            </a:r>
            <a:r>
              <a:rPr lang="el-GR" sz="2000" b="1" spc="-25" dirty="0" smtClean="0">
                <a:latin typeface="Arial" panose="020B0604020202020204"/>
                <a:cs typeface="Arial" panose="020B0604020202020204"/>
              </a:rPr>
              <a:t>Η</a:t>
            </a:r>
            <a:r>
              <a:rPr sz="2000" b="1" spc="-25" smtClean="0">
                <a:latin typeface="Arial" panose="020B0604020202020204"/>
                <a:cs typeface="Arial" panose="020B0604020202020204"/>
              </a:rPr>
              <a:t>Σ</a:t>
            </a:r>
            <a:r>
              <a:rPr sz="2000" b="1" spc="-114" smtClean="0">
                <a:latin typeface="Arial" panose="020B0604020202020204"/>
                <a:cs typeface="Arial" panose="020B0604020202020204"/>
              </a:rPr>
              <a:t> </a:t>
            </a:r>
            <a:r>
              <a:rPr sz="2000" b="1" dirty="0">
                <a:latin typeface="Arial" panose="020B0604020202020204"/>
                <a:cs typeface="Arial" panose="020B0604020202020204"/>
              </a:rPr>
              <a:t>ΑΠΟ</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50" dirty="0">
                <a:latin typeface="Arial" panose="020B0604020202020204"/>
                <a:cs typeface="Arial" panose="020B0604020202020204"/>
              </a:rPr>
              <a:t> </a:t>
            </a:r>
            <a:r>
              <a:rPr sz="2000" b="1" dirty="0">
                <a:latin typeface="Arial" panose="020B0604020202020204"/>
                <a:cs typeface="Arial" panose="020B0604020202020204"/>
              </a:rPr>
              <a:t>ΣΤΡΟΒΙΛΙΣΜΟ</a:t>
            </a:r>
            <a:r>
              <a:rPr sz="2000" b="1" spc="-50" dirty="0">
                <a:latin typeface="Arial" panose="020B0604020202020204"/>
                <a:cs typeface="Arial" panose="020B0604020202020204"/>
              </a:rPr>
              <a:t> </a:t>
            </a:r>
            <a:r>
              <a:rPr sz="2000" b="1" spc="-25" dirty="0">
                <a:latin typeface="Arial" panose="020B0604020202020204"/>
                <a:cs typeface="Arial" panose="020B0604020202020204"/>
              </a:rPr>
              <a:t>ΤΟΥ </a:t>
            </a:r>
            <a:r>
              <a:rPr sz="2000" b="1" spc="-10" dirty="0">
                <a:latin typeface="Arial" panose="020B0604020202020204"/>
                <a:cs typeface="Arial" panose="020B0604020202020204"/>
              </a:rPr>
              <a:t>ΑΕΡΑ</a:t>
            </a:r>
            <a:r>
              <a:rPr sz="2000" b="1" spc="-60" dirty="0">
                <a:latin typeface="Arial" panose="020B0604020202020204"/>
                <a:cs typeface="Arial" panose="020B0604020202020204"/>
              </a:rPr>
              <a:t> </a:t>
            </a:r>
            <a:r>
              <a:rPr sz="2000" b="1" dirty="0">
                <a:latin typeface="Arial" panose="020B0604020202020204"/>
                <a:cs typeface="Arial" panose="020B0604020202020204"/>
              </a:rPr>
              <a:t>ΕΝΤΟΣ</a:t>
            </a:r>
            <a:r>
              <a:rPr sz="2000" b="1" spc="-6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20" dirty="0">
                <a:latin typeface="Arial" panose="020B0604020202020204"/>
                <a:cs typeface="Arial" panose="020B0604020202020204"/>
              </a:rPr>
              <a:t>ΚΥΛΙΝΔΡΟΥ</a:t>
            </a:r>
            <a:r>
              <a:rPr sz="2000" b="1" spc="-55"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45" dirty="0">
                <a:latin typeface="Arial" panose="020B0604020202020204"/>
                <a:cs typeface="Arial" panose="020B0604020202020204"/>
              </a:rPr>
              <a:t> </a:t>
            </a:r>
            <a:r>
              <a:rPr sz="2000" b="1" dirty="0">
                <a:latin typeface="Arial" panose="020B0604020202020204"/>
                <a:cs typeface="Arial" panose="020B0604020202020204"/>
              </a:rPr>
              <a:t>ΤΗ</a:t>
            </a:r>
            <a:r>
              <a:rPr sz="2000" b="1" spc="-120" dirty="0">
                <a:latin typeface="Arial" panose="020B0604020202020204"/>
                <a:cs typeface="Arial" panose="020B0604020202020204"/>
              </a:rPr>
              <a:t> </a:t>
            </a:r>
            <a:r>
              <a:rPr sz="2000" b="1" dirty="0">
                <a:latin typeface="Arial" panose="020B0604020202020204"/>
                <a:cs typeface="Arial" panose="020B0604020202020204"/>
              </a:rPr>
              <a:t>ΔΙΑΡΚΕΙΑ</a:t>
            </a:r>
            <a:r>
              <a:rPr sz="2000" b="1" spc="-55" dirty="0">
                <a:latin typeface="Arial" panose="020B0604020202020204"/>
                <a:cs typeface="Arial" panose="020B0604020202020204"/>
              </a:rPr>
              <a:t> </a:t>
            </a:r>
            <a:r>
              <a:rPr sz="2000" b="1">
                <a:latin typeface="Arial" panose="020B0604020202020204"/>
                <a:cs typeface="Arial" panose="020B0604020202020204"/>
              </a:rPr>
              <a:t>ΤΗΣ</a:t>
            </a:r>
            <a:r>
              <a:rPr sz="2000" b="1" spc="-60">
                <a:latin typeface="Arial" panose="020B0604020202020204"/>
                <a:cs typeface="Arial" panose="020B0604020202020204"/>
              </a:rPr>
              <a:t> </a:t>
            </a:r>
            <a:r>
              <a:rPr sz="2000" b="1" spc="-10" smtClean="0">
                <a:latin typeface="Arial" panose="020B0604020202020204"/>
                <a:cs typeface="Arial" panose="020B0604020202020204"/>
              </a:rPr>
              <a:t>ΣΥΜΠΙΕΣ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a:t>
            </a:r>
            <a:endParaRPr sz="2000">
              <a:latin typeface="Arial" panose="020B0604020202020204"/>
              <a:cs typeface="Arial" panose="020B0604020202020204"/>
            </a:endParaRPr>
          </a:p>
        </p:txBody>
      </p:sp>
      <p:grpSp>
        <p:nvGrpSpPr>
          <p:cNvPr id="3" name="object 3"/>
          <p:cNvGrpSpPr/>
          <p:nvPr/>
        </p:nvGrpSpPr>
        <p:grpSpPr>
          <a:xfrm>
            <a:off x="496510" y="50740"/>
            <a:ext cx="8250555" cy="818515"/>
            <a:chOff x="496510" y="50740"/>
            <a:chExt cx="8250555" cy="818515"/>
          </a:xfrm>
        </p:grpSpPr>
        <p:sp>
          <p:nvSpPr>
            <p:cNvPr id="4" name="object 4"/>
            <p:cNvSpPr/>
            <p:nvPr/>
          </p:nvSpPr>
          <p:spPr>
            <a:xfrm>
              <a:off x="509269" y="63499"/>
              <a:ext cx="8224520" cy="792480"/>
            </a:xfrm>
            <a:custGeom>
              <a:avLst/>
              <a:gdLst/>
              <a:ahLst/>
              <a:cxnLst/>
              <a:rect l="l" t="t" r="r" b="b"/>
              <a:pathLst>
                <a:path w="8224520" h="792480">
                  <a:moveTo>
                    <a:pt x="8106409" y="0"/>
                  </a:moveTo>
                  <a:lnTo>
                    <a:pt x="118109" y="0"/>
                  </a:lnTo>
                  <a:lnTo>
                    <a:pt x="110489" y="1270"/>
                  </a:lnTo>
                  <a:lnTo>
                    <a:pt x="104139" y="2540"/>
                  </a:lnTo>
                  <a:lnTo>
                    <a:pt x="96520" y="3809"/>
                  </a:lnTo>
                  <a:lnTo>
                    <a:pt x="71120" y="13970"/>
                  </a:lnTo>
                  <a:lnTo>
                    <a:pt x="64770" y="17779"/>
                  </a:lnTo>
                  <a:lnTo>
                    <a:pt x="59689" y="21590"/>
                  </a:lnTo>
                  <a:lnTo>
                    <a:pt x="53339" y="25400"/>
                  </a:lnTo>
                  <a:lnTo>
                    <a:pt x="48259" y="29209"/>
                  </a:lnTo>
                  <a:lnTo>
                    <a:pt x="43179" y="34290"/>
                  </a:lnTo>
                  <a:lnTo>
                    <a:pt x="38100" y="38100"/>
                  </a:lnTo>
                  <a:lnTo>
                    <a:pt x="33020" y="43179"/>
                  </a:lnTo>
                  <a:lnTo>
                    <a:pt x="29209" y="48259"/>
                  </a:lnTo>
                  <a:lnTo>
                    <a:pt x="24129" y="54609"/>
                  </a:lnTo>
                  <a:lnTo>
                    <a:pt x="20320" y="59690"/>
                  </a:lnTo>
                  <a:lnTo>
                    <a:pt x="16509" y="66040"/>
                  </a:lnTo>
                  <a:lnTo>
                    <a:pt x="13970" y="72390"/>
                  </a:lnTo>
                  <a:lnTo>
                    <a:pt x="7620" y="85090"/>
                  </a:lnTo>
                  <a:lnTo>
                    <a:pt x="6350" y="91440"/>
                  </a:lnTo>
                  <a:lnTo>
                    <a:pt x="3809" y="97790"/>
                  </a:lnTo>
                  <a:lnTo>
                    <a:pt x="1270" y="110490"/>
                  </a:lnTo>
                  <a:lnTo>
                    <a:pt x="0" y="118109"/>
                  </a:lnTo>
                  <a:lnTo>
                    <a:pt x="0" y="674370"/>
                  </a:lnTo>
                  <a:lnTo>
                    <a:pt x="1270" y="680720"/>
                  </a:lnTo>
                  <a:lnTo>
                    <a:pt x="2539" y="688339"/>
                  </a:lnTo>
                  <a:lnTo>
                    <a:pt x="3809" y="694689"/>
                  </a:lnTo>
                  <a:lnTo>
                    <a:pt x="16509" y="726439"/>
                  </a:lnTo>
                  <a:lnTo>
                    <a:pt x="20320" y="731520"/>
                  </a:lnTo>
                  <a:lnTo>
                    <a:pt x="24129" y="737870"/>
                  </a:lnTo>
                  <a:lnTo>
                    <a:pt x="29209" y="742950"/>
                  </a:lnTo>
                  <a:lnTo>
                    <a:pt x="33020" y="748029"/>
                  </a:lnTo>
                  <a:lnTo>
                    <a:pt x="48259" y="763270"/>
                  </a:lnTo>
                  <a:lnTo>
                    <a:pt x="53339" y="767079"/>
                  </a:lnTo>
                  <a:lnTo>
                    <a:pt x="59689" y="770889"/>
                  </a:lnTo>
                  <a:lnTo>
                    <a:pt x="64770" y="774700"/>
                  </a:lnTo>
                  <a:lnTo>
                    <a:pt x="77470" y="779779"/>
                  </a:lnTo>
                  <a:lnTo>
                    <a:pt x="83820" y="783589"/>
                  </a:lnTo>
                  <a:lnTo>
                    <a:pt x="90170" y="784860"/>
                  </a:lnTo>
                  <a:lnTo>
                    <a:pt x="96520" y="787400"/>
                  </a:lnTo>
                  <a:lnTo>
                    <a:pt x="104139" y="788670"/>
                  </a:lnTo>
                  <a:lnTo>
                    <a:pt x="110489" y="789939"/>
                  </a:lnTo>
                  <a:lnTo>
                    <a:pt x="118109" y="791210"/>
                  </a:lnTo>
                  <a:lnTo>
                    <a:pt x="124459" y="792479"/>
                  </a:lnTo>
                  <a:lnTo>
                    <a:pt x="8092439" y="792479"/>
                  </a:lnTo>
                  <a:lnTo>
                    <a:pt x="8098789" y="791210"/>
                  </a:lnTo>
                  <a:lnTo>
                    <a:pt x="8106409" y="791210"/>
                  </a:lnTo>
                  <a:lnTo>
                    <a:pt x="8112759" y="789939"/>
                  </a:lnTo>
                  <a:lnTo>
                    <a:pt x="8158480" y="774700"/>
                  </a:lnTo>
                  <a:lnTo>
                    <a:pt x="8174989" y="762000"/>
                  </a:lnTo>
                  <a:lnTo>
                    <a:pt x="8180070" y="758189"/>
                  </a:lnTo>
                  <a:lnTo>
                    <a:pt x="8195309" y="742950"/>
                  </a:lnTo>
                  <a:lnTo>
                    <a:pt x="8199120" y="737870"/>
                  </a:lnTo>
                  <a:lnTo>
                    <a:pt x="8202930" y="731520"/>
                  </a:lnTo>
                  <a:lnTo>
                    <a:pt x="8206739" y="726439"/>
                  </a:lnTo>
                  <a:lnTo>
                    <a:pt x="8211820" y="713739"/>
                  </a:lnTo>
                  <a:lnTo>
                    <a:pt x="8215630" y="707389"/>
                  </a:lnTo>
                  <a:lnTo>
                    <a:pt x="8216900" y="701039"/>
                  </a:lnTo>
                  <a:lnTo>
                    <a:pt x="8219439" y="694689"/>
                  </a:lnTo>
                  <a:lnTo>
                    <a:pt x="8220709" y="687070"/>
                  </a:lnTo>
                  <a:lnTo>
                    <a:pt x="8223250" y="674370"/>
                  </a:lnTo>
                  <a:lnTo>
                    <a:pt x="8224520" y="666750"/>
                  </a:lnTo>
                  <a:lnTo>
                    <a:pt x="8224520" y="132079"/>
                  </a:lnTo>
                  <a:lnTo>
                    <a:pt x="8223250" y="124459"/>
                  </a:lnTo>
                  <a:lnTo>
                    <a:pt x="8223250" y="118109"/>
                  </a:lnTo>
                  <a:lnTo>
                    <a:pt x="8221980" y="110490"/>
                  </a:lnTo>
                  <a:lnTo>
                    <a:pt x="8219439" y="97790"/>
                  </a:lnTo>
                  <a:lnTo>
                    <a:pt x="8216900" y="91440"/>
                  </a:lnTo>
                  <a:lnTo>
                    <a:pt x="8215630" y="85090"/>
                  </a:lnTo>
                  <a:lnTo>
                    <a:pt x="8209280" y="72390"/>
                  </a:lnTo>
                  <a:lnTo>
                    <a:pt x="8206739" y="66040"/>
                  </a:lnTo>
                  <a:lnTo>
                    <a:pt x="8202930" y="59690"/>
                  </a:lnTo>
                  <a:lnTo>
                    <a:pt x="8199120" y="54609"/>
                  </a:lnTo>
                  <a:lnTo>
                    <a:pt x="8194039" y="48259"/>
                  </a:lnTo>
                  <a:lnTo>
                    <a:pt x="8190230" y="43179"/>
                  </a:lnTo>
                  <a:lnTo>
                    <a:pt x="8185150" y="38100"/>
                  </a:lnTo>
                  <a:lnTo>
                    <a:pt x="8180070" y="34290"/>
                  </a:lnTo>
                  <a:lnTo>
                    <a:pt x="8174989" y="29209"/>
                  </a:lnTo>
                  <a:lnTo>
                    <a:pt x="8169909" y="25400"/>
                  </a:lnTo>
                  <a:lnTo>
                    <a:pt x="8163559" y="21590"/>
                  </a:lnTo>
                  <a:lnTo>
                    <a:pt x="8158480" y="17779"/>
                  </a:lnTo>
                  <a:lnTo>
                    <a:pt x="8152130" y="13970"/>
                  </a:lnTo>
                  <a:lnTo>
                    <a:pt x="8126730" y="3809"/>
                  </a:lnTo>
                  <a:lnTo>
                    <a:pt x="8119109" y="2540"/>
                  </a:lnTo>
                  <a:lnTo>
                    <a:pt x="8106409" y="0"/>
                  </a:lnTo>
                  <a:close/>
                </a:path>
              </a:pathLst>
            </a:custGeom>
            <a:solidFill>
              <a:srgbClr val="009900"/>
            </a:solidFill>
          </p:spPr>
          <p:txBody>
            <a:bodyPr wrap="square" lIns="0" tIns="0" rIns="0" bIns="0" rtlCol="0"/>
            <a:lstStyle/>
            <a:p/>
          </p:txBody>
        </p:sp>
        <p:sp>
          <p:nvSpPr>
            <p:cNvPr id="5" name="object 5"/>
            <p:cNvSpPr/>
            <p:nvPr/>
          </p:nvSpPr>
          <p:spPr>
            <a:xfrm>
              <a:off x="509269" y="63499"/>
              <a:ext cx="8224520" cy="792480"/>
            </a:xfrm>
            <a:custGeom>
              <a:avLst/>
              <a:gdLst/>
              <a:ahLst/>
              <a:cxnLst/>
              <a:rect l="l" t="t" r="r" b="b"/>
              <a:pathLst>
                <a:path w="8224520" h="792480">
                  <a:moveTo>
                    <a:pt x="0" y="132079"/>
                  </a:moveTo>
                  <a:lnTo>
                    <a:pt x="0" y="124459"/>
                  </a:lnTo>
                  <a:lnTo>
                    <a:pt x="0" y="118109"/>
                  </a:lnTo>
                  <a:lnTo>
                    <a:pt x="1270" y="110490"/>
                  </a:lnTo>
                  <a:lnTo>
                    <a:pt x="2539" y="104140"/>
                  </a:lnTo>
                  <a:lnTo>
                    <a:pt x="3809" y="97790"/>
                  </a:lnTo>
                  <a:lnTo>
                    <a:pt x="6350" y="91440"/>
                  </a:lnTo>
                  <a:lnTo>
                    <a:pt x="7620" y="85090"/>
                  </a:lnTo>
                  <a:lnTo>
                    <a:pt x="11429" y="77470"/>
                  </a:lnTo>
                  <a:lnTo>
                    <a:pt x="13970" y="72390"/>
                  </a:lnTo>
                  <a:lnTo>
                    <a:pt x="16509" y="66040"/>
                  </a:lnTo>
                  <a:lnTo>
                    <a:pt x="20320" y="59690"/>
                  </a:lnTo>
                  <a:lnTo>
                    <a:pt x="24129" y="54609"/>
                  </a:lnTo>
                  <a:lnTo>
                    <a:pt x="29209" y="48259"/>
                  </a:lnTo>
                  <a:lnTo>
                    <a:pt x="33020" y="43179"/>
                  </a:lnTo>
                  <a:lnTo>
                    <a:pt x="38100" y="38100"/>
                  </a:lnTo>
                  <a:lnTo>
                    <a:pt x="43179" y="34290"/>
                  </a:lnTo>
                  <a:lnTo>
                    <a:pt x="48259" y="29209"/>
                  </a:lnTo>
                  <a:lnTo>
                    <a:pt x="53339" y="25400"/>
                  </a:lnTo>
                  <a:lnTo>
                    <a:pt x="59689" y="21590"/>
                  </a:lnTo>
                  <a:lnTo>
                    <a:pt x="64770" y="17779"/>
                  </a:lnTo>
                  <a:lnTo>
                    <a:pt x="71120" y="13970"/>
                  </a:lnTo>
                  <a:lnTo>
                    <a:pt x="77470" y="11429"/>
                  </a:lnTo>
                  <a:lnTo>
                    <a:pt x="83820" y="8890"/>
                  </a:lnTo>
                  <a:lnTo>
                    <a:pt x="90170" y="6350"/>
                  </a:lnTo>
                  <a:lnTo>
                    <a:pt x="96520" y="3809"/>
                  </a:lnTo>
                  <a:lnTo>
                    <a:pt x="104139" y="2540"/>
                  </a:lnTo>
                  <a:lnTo>
                    <a:pt x="110489" y="1270"/>
                  </a:lnTo>
                  <a:lnTo>
                    <a:pt x="118109" y="0"/>
                  </a:lnTo>
                  <a:lnTo>
                    <a:pt x="124459" y="0"/>
                  </a:lnTo>
                  <a:lnTo>
                    <a:pt x="130809" y="0"/>
                  </a:lnTo>
                  <a:lnTo>
                    <a:pt x="8092439" y="0"/>
                  </a:lnTo>
                  <a:lnTo>
                    <a:pt x="8098789" y="0"/>
                  </a:lnTo>
                  <a:lnTo>
                    <a:pt x="8106409" y="0"/>
                  </a:lnTo>
                  <a:lnTo>
                    <a:pt x="8112759" y="1270"/>
                  </a:lnTo>
                  <a:lnTo>
                    <a:pt x="8119109" y="2540"/>
                  </a:lnTo>
                  <a:lnTo>
                    <a:pt x="8126730" y="3809"/>
                  </a:lnTo>
                  <a:lnTo>
                    <a:pt x="8133080" y="6350"/>
                  </a:lnTo>
                  <a:lnTo>
                    <a:pt x="8139430" y="8890"/>
                  </a:lnTo>
                  <a:lnTo>
                    <a:pt x="8145780" y="11429"/>
                  </a:lnTo>
                  <a:lnTo>
                    <a:pt x="8152130" y="13970"/>
                  </a:lnTo>
                  <a:lnTo>
                    <a:pt x="8158480" y="17779"/>
                  </a:lnTo>
                  <a:lnTo>
                    <a:pt x="8163559" y="21590"/>
                  </a:lnTo>
                  <a:lnTo>
                    <a:pt x="8169909" y="25400"/>
                  </a:lnTo>
                  <a:lnTo>
                    <a:pt x="8174989" y="29209"/>
                  </a:lnTo>
                  <a:lnTo>
                    <a:pt x="8180070" y="34290"/>
                  </a:lnTo>
                  <a:lnTo>
                    <a:pt x="8185150" y="38100"/>
                  </a:lnTo>
                  <a:lnTo>
                    <a:pt x="8190230" y="43179"/>
                  </a:lnTo>
                  <a:lnTo>
                    <a:pt x="8194039" y="48259"/>
                  </a:lnTo>
                  <a:lnTo>
                    <a:pt x="8199120" y="54609"/>
                  </a:lnTo>
                  <a:lnTo>
                    <a:pt x="8202930" y="59690"/>
                  </a:lnTo>
                  <a:lnTo>
                    <a:pt x="8206739" y="66040"/>
                  </a:lnTo>
                  <a:lnTo>
                    <a:pt x="8209280" y="72390"/>
                  </a:lnTo>
                  <a:lnTo>
                    <a:pt x="8211820" y="77470"/>
                  </a:lnTo>
                  <a:lnTo>
                    <a:pt x="8215630" y="85090"/>
                  </a:lnTo>
                  <a:lnTo>
                    <a:pt x="8216900" y="91440"/>
                  </a:lnTo>
                  <a:lnTo>
                    <a:pt x="8219439" y="97790"/>
                  </a:lnTo>
                  <a:lnTo>
                    <a:pt x="8220709" y="104140"/>
                  </a:lnTo>
                  <a:lnTo>
                    <a:pt x="8221980" y="110490"/>
                  </a:lnTo>
                  <a:lnTo>
                    <a:pt x="8223250" y="118109"/>
                  </a:lnTo>
                  <a:lnTo>
                    <a:pt x="8223250" y="124459"/>
                  </a:lnTo>
                  <a:lnTo>
                    <a:pt x="8224520" y="132079"/>
                  </a:lnTo>
                  <a:lnTo>
                    <a:pt x="8224520" y="660400"/>
                  </a:lnTo>
                  <a:lnTo>
                    <a:pt x="8224520" y="666750"/>
                  </a:lnTo>
                  <a:lnTo>
                    <a:pt x="8223250" y="674370"/>
                  </a:lnTo>
                  <a:lnTo>
                    <a:pt x="8221980" y="680720"/>
                  </a:lnTo>
                  <a:lnTo>
                    <a:pt x="8220709" y="687070"/>
                  </a:lnTo>
                  <a:lnTo>
                    <a:pt x="8219439" y="694689"/>
                  </a:lnTo>
                  <a:lnTo>
                    <a:pt x="8216900" y="701039"/>
                  </a:lnTo>
                  <a:lnTo>
                    <a:pt x="8215630" y="707389"/>
                  </a:lnTo>
                  <a:lnTo>
                    <a:pt x="8211820" y="713739"/>
                  </a:lnTo>
                  <a:lnTo>
                    <a:pt x="8209280" y="720089"/>
                  </a:lnTo>
                  <a:lnTo>
                    <a:pt x="8206739" y="726439"/>
                  </a:lnTo>
                  <a:lnTo>
                    <a:pt x="8202930" y="731520"/>
                  </a:lnTo>
                  <a:lnTo>
                    <a:pt x="8199120" y="737870"/>
                  </a:lnTo>
                  <a:lnTo>
                    <a:pt x="8195309" y="742950"/>
                  </a:lnTo>
                  <a:lnTo>
                    <a:pt x="8190230" y="748029"/>
                  </a:lnTo>
                  <a:lnTo>
                    <a:pt x="8185150" y="753110"/>
                  </a:lnTo>
                  <a:lnTo>
                    <a:pt x="8180070" y="758189"/>
                  </a:lnTo>
                  <a:lnTo>
                    <a:pt x="8174989" y="762000"/>
                  </a:lnTo>
                  <a:lnTo>
                    <a:pt x="8169909" y="767079"/>
                  </a:lnTo>
                  <a:lnTo>
                    <a:pt x="8164830" y="770889"/>
                  </a:lnTo>
                  <a:lnTo>
                    <a:pt x="8158480" y="774700"/>
                  </a:lnTo>
                  <a:lnTo>
                    <a:pt x="8152130" y="777239"/>
                  </a:lnTo>
                  <a:lnTo>
                    <a:pt x="8145780" y="779779"/>
                  </a:lnTo>
                  <a:lnTo>
                    <a:pt x="8139430" y="782320"/>
                  </a:lnTo>
                  <a:lnTo>
                    <a:pt x="8133080" y="784860"/>
                  </a:lnTo>
                  <a:lnTo>
                    <a:pt x="8126730" y="787400"/>
                  </a:lnTo>
                  <a:lnTo>
                    <a:pt x="8120380" y="788670"/>
                  </a:lnTo>
                  <a:lnTo>
                    <a:pt x="8112759" y="789939"/>
                  </a:lnTo>
                  <a:lnTo>
                    <a:pt x="8106409" y="791210"/>
                  </a:lnTo>
                  <a:lnTo>
                    <a:pt x="8098789" y="791210"/>
                  </a:lnTo>
                  <a:lnTo>
                    <a:pt x="8092439" y="792479"/>
                  </a:lnTo>
                  <a:lnTo>
                    <a:pt x="130809" y="792479"/>
                  </a:lnTo>
                  <a:lnTo>
                    <a:pt x="124459" y="792479"/>
                  </a:lnTo>
                  <a:lnTo>
                    <a:pt x="118109" y="791210"/>
                  </a:lnTo>
                  <a:lnTo>
                    <a:pt x="110489" y="789939"/>
                  </a:lnTo>
                  <a:lnTo>
                    <a:pt x="104139" y="788670"/>
                  </a:lnTo>
                  <a:lnTo>
                    <a:pt x="96520" y="787400"/>
                  </a:lnTo>
                  <a:lnTo>
                    <a:pt x="90170" y="784860"/>
                  </a:lnTo>
                  <a:lnTo>
                    <a:pt x="83820" y="783589"/>
                  </a:lnTo>
                  <a:lnTo>
                    <a:pt x="77470" y="779779"/>
                  </a:lnTo>
                  <a:lnTo>
                    <a:pt x="71120" y="777239"/>
                  </a:lnTo>
                  <a:lnTo>
                    <a:pt x="64770" y="774700"/>
                  </a:lnTo>
                  <a:lnTo>
                    <a:pt x="59689" y="770889"/>
                  </a:lnTo>
                  <a:lnTo>
                    <a:pt x="53339" y="767079"/>
                  </a:lnTo>
                  <a:lnTo>
                    <a:pt x="48259" y="763270"/>
                  </a:lnTo>
                  <a:lnTo>
                    <a:pt x="43179" y="758189"/>
                  </a:lnTo>
                  <a:lnTo>
                    <a:pt x="38100" y="753110"/>
                  </a:lnTo>
                  <a:lnTo>
                    <a:pt x="33020" y="748029"/>
                  </a:lnTo>
                  <a:lnTo>
                    <a:pt x="29209" y="742950"/>
                  </a:lnTo>
                  <a:lnTo>
                    <a:pt x="24129" y="737870"/>
                  </a:lnTo>
                  <a:lnTo>
                    <a:pt x="20320" y="731520"/>
                  </a:lnTo>
                  <a:lnTo>
                    <a:pt x="16509" y="726439"/>
                  </a:lnTo>
                  <a:lnTo>
                    <a:pt x="13970" y="720089"/>
                  </a:lnTo>
                  <a:lnTo>
                    <a:pt x="11429" y="713739"/>
                  </a:lnTo>
                  <a:lnTo>
                    <a:pt x="8889" y="707389"/>
                  </a:lnTo>
                  <a:lnTo>
                    <a:pt x="6350" y="701039"/>
                  </a:lnTo>
                  <a:lnTo>
                    <a:pt x="3809" y="694689"/>
                  </a:lnTo>
                  <a:lnTo>
                    <a:pt x="2539" y="688339"/>
                  </a:lnTo>
                  <a:lnTo>
                    <a:pt x="1270" y="680720"/>
                  </a:lnTo>
                  <a:lnTo>
                    <a:pt x="0" y="67437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6506" y="5074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88900" rIns="0" bIns="0" rtlCol="0">
            <a:spAutoFit/>
          </a:bodyPr>
          <a:lstStyle/>
          <a:p>
            <a:pPr marL="753745">
              <a:lnSpc>
                <a:spcPct val="100000"/>
              </a:lnSpc>
              <a:spcBef>
                <a:spcPts val="100"/>
              </a:spcBef>
            </a:pPr>
            <a:r>
              <a:rPr sz="3200" i="1" u="none" dirty="0">
                <a:solidFill>
                  <a:srgbClr val="FFFFFF"/>
                </a:solidFill>
                <a:latin typeface="Calibri" panose="020F0502020204030204"/>
                <a:cs typeface="Calibri" panose="020F0502020204030204"/>
              </a:rPr>
              <a:t>δ)</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19100" y="1174750"/>
            <a:ext cx="8387715" cy="5331588"/>
          </a:xfrm>
          <a:prstGeom prst="rect">
            <a:avLst/>
          </a:prstGeom>
        </p:spPr>
        <p:txBody>
          <a:bodyPr vert="horz" wrap="square" lIns="0" tIns="34925" rIns="0" bIns="0" rtlCol="0">
            <a:spAutoFit/>
          </a:bodyPr>
          <a:lstStyle/>
          <a:p>
            <a:pPr marL="12700" marR="99060">
              <a:lnSpc>
                <a:spcPts val="2280"/>
              </a:lnSpc>
              <a:spcBef>
                <a:spcPts val="275"/>
              </a:spcBef>
            </a:pPr>
            <a:r>
              <a:rPr sz="2000" b="1" dirty="0">
                <a:latin typeface="Arial" panose="020B0604020202020204"/>
                <a:cs typeface="Arial" panose="020B0604020202020204"/>
              </a:rPr>
              <a:t>Η</a:t>
            </a:r>
            <a:r>
              <a:rPr sz="2000" b="1" spc="-110" dirty="0">
                <a:latin typeface="Arial" panose="020B0604020202020204"/>
                <a:cs typeface="Arial" panose="020B0604020202020204"/>
              </a:rPr>
              <a:t> </a:t>
            </a:r>
            <a:r>
              <a:rPr sz="2000" b="1" dirty="0">
                <a:latin typeface="Arial" panose="020B0604020202020204"/>
                <a:cs typeface="Arial" panose="020B0604020202020204"/>
              </a:rPr>
              <a:t>ΔΙΑΜΕΤΡΟΣ</a:t>
            </a:r>
            <a:r>
              <a:rPr sz="2000" b="1" spc="-25" dirty="0">
                <a:latin typeface="Arial" panose="020B0604020202020204"/>
                <a:cs typeface="Arial" panose="020B0604020202020204"/>
              </a:rPr>
              <a:t> </a:t>
            </a:r>
            <a:r>
              <a:rPr sz="2000" b="1" dirty="0">
                <a:latin typeface="Arial" panose="020B0604020202020204"/>
                <a:cs typeface="Arial" panose="020B0604020202020204"/>
              </a:rPr>
              <a:t>ΤΩΝ</a:t>
            </a:r>
            <a:r>
              <a:rPr sz="2000" b="1" spc="-25" dirty="0">
                <a:latin typeface="Arial" panose="020B0604020202020204"/>
                <a:cs typeface="Arial" panose="020B0604020202020204"/>
              </a:rPr>
              <a:t> </a:t>
            </a:r>
            <a:r>
              <a:rPr sz="2000" b="1" dirty="0">
                <a:latin typeface="Arial" panose="020B0604020202020204"/>
                <a:cs typeface="Arial" panose="020B0604020202020204"/>
              </a:rPr>
              <a:t>ΟΠΩΝ</a:t>
            </a:r>
            <a:r>
              <a:rPr sz="2000" b="1" spc="-30" dirty="0">
                <a:latin typeface="Arial" panose="020B0604020202020204"/>
                <a:cs typeface="Arial" panose="020B0604020202020204"/>
              </a:rPr>
              <a:t> </a:t>
            </a:r>
            <a:r>
              <a:rPr sz="2000" b="1" dirty="0">
                <a:latin typeface="Arial" panose="020B0604020202020204"/>
                <a:cs typeface="Arial" panose="020B0604020202020204"/>
              </a:rPr>
              <a:t>ΤΩΝ</a:t>
            </a:r>
            <a:r>
              <a:rPr sz="2000" b="1" spc="-20" dirty="0">
                <a:latin typeface="Arial" panose="020B0604020202020204"/>
                <a:cs typeface="Arial" panose="020B0604020202020204"/>
              </a:rPr>
              <a:t> </a:t>
            </a:r>
            <a:r>
              <a:rPr sz="2000" b="1" dirty="0">
                <a:latin typeface="Arial" panose="020B0604020202020204"/>
                <a:cs typeface="Arial" panose="020B0604020202020204"/>
              </a:rPr>
              <a:t>ΠΙΟ</a:t>
            </a:r>
            <a:r>
              <a:rPr sz="2000" b="1" spc="-95" dirty="0">
                <a:latin typeface="Arial" panose="020B0604020202020204"/>
                <a:cs typeface="Arial" panose="020B0604020202020204"/>
              </a:rPr>
              <a:t> </a:t>
            </a:r>
            <a:r>
              <a:rPr sz="2000" b="1" dirty="0">
                <a:latin typeface="Arial" panose="020B0604020202020204"/>
                <a:cs typeface="Arial" panose="020B0604020202020204"/>
              </a:rPr>
              <a:t>ΔΙΑΔΕΔΟΜΕΝΩΝ</a:t>
            </a:r>
            <a:r>
              <a:rPr sz="2000" b="1" spc="-95" dirty="0">
                <a:latin typeface="Arial" panose="020B0604020202020204"/>
                <a:cs typeface="Arial" panose="020B0604020202020204"/>
              </a:rPr>
              <a:t> </a:t>
            </a:r>
            <a:r>
              <a:rPr sz="2000" b="1" spc="-10" dirty="0">
                <a:latin typeface="Arial" panose="020B0604020202020204"/>
                <a:cs typeface="Arial" panose="020B0604020202020204"/>
              </a:rPr>
              <a:t>ΑΚΡΟΦΥΣΙΩΝ </a:t>
            </a:r>
            <a:r>
              <a:rPr sz="2000" b="1" dirty="0">
                <a:latin typeface="Arial" panose="020B0604020202020204"/>
                <a:cs typeface="Arial" panose="020B0604020202020204"/>
              </a:rPr>
              <a:t>ΑΡΧΙΖΕΙ</a:t>
            </a:r>
            <a:r>
              <a:rPr sz="2000" b="1" spc="-90" dirty="0">
                <a:latin typeface="Arial" panose="020B0604020202020204"/>
                <a:cs typeface="Arial" panose="020B0604020202020204"/>
              </a:rPr>
              <a:t> </a:t>
            </a:r>
            <a:r>
              <a:rPr sz="2000" b="1" dirty="0">
                <a:latin typeface="Arial" panose="020B0604020202020204"/>
                <a:cs typeface="Arial" panose="020B0604020202020204"/>
              </a:rPr>
              <a:t>ΑΠΟ</a:t>
            </a:r>
            <a:r>
              <a:rPr sz="2000" b="1" spc="-5" dirty="0">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0,2mm.</a:t>
            </a:r>
            <a:endParaRPr sz="2000">
              <a:latin typeface="Arial" panose="020B0604020202020204"/>
              <a:cs typeface="Arial" panose="020B0604020202020204"/>
            </a:endParaRPr>
          </a:p>
          <a:p>
            <a:pPr>
              <a:lnSpc>
                <a:spcPct val="100000"/>
              </a:lnSpc>
              <a:spcBef>
                <a:spcPts val="40"/>
              </a:spcBef>
            </a:pPr>
            <a:endParaRPr sz="1900">
              <a:latin typeface="Arial" panose="020B0604020202020204"/>
              <a:cs typeface="Arial" panose="020B0604020202020204"/>
            </a:endParaRPr>
          </a:p>
          <a:p>
            <a:pPr marL="12700" marR="64770" indent="69850">
              <a:lnSpc>
                <a:spcPct val="95000"/>
              </a:lnSpc>
            </a:pPr>
            <a:r>
              <a:rPr sz="2000" b="1" dirty="0">
                <a:latin typeface="Arial" panose="020B0604020202020204"/>
                <a:cs typeface="Arial" panose="020B0604020202020204"/>
              </a:rPr>
              <a:t>ΣΤΙΣ</a:t>
            </a:r>
            <a:r>
              <a:rPr sz="2000" b="1" spc="-50" dirty="0">
                <a:latin typeface="Arial" panose="020B0604020202020204"/>
                <a:cs typeface="Arial" panose="020B0604020202020204"/>
              </a:rPr>
              <a:t> </a:t>
            </a:r>
            <a:r>
              <a:rPr sz="2000" b="1" dirty="0">
                <a:latin typeface="Arial" panose="020B0604020202020204"/>
                <a:cs typeface="Arial" panose="020B0604020202020204"/>
              </a:rPr>
              <a:t>ΣΥΓΧΡΟΝΕΣ</a:t>
            </a:r>
            <a:r>
              <a:rPr sz="2000" b="1" spc="-95" dirty="0">
                <a:latin typeface="Arial" panose="020B0604020202020204"/>
                <a:cs typeface="Arial" panose="020B0604020202020204"/>
              </a:rPr>
              <a:t> </a:t>
            </a:r>
            <a:r>
              <a:rPr sz="2000" b="1" dirty="0">
                <a:solidFill>
                  <a:srgbClr val="000099"/>
                </a:solidFill>
                <a:latin typeface="Arial" panose="020B0604020202020204"/>
                <a:cs typeface="Arial" panose="020B0604020202020204"/>
              </a:rPr>
              <a:t>ΔΙΧΡΟΝΕΣ</a:t>
            </a:r>
            <a:r>
              <a:rPr sz="2000" b="1" spc="-10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ΑΡΓΟΣΤΡΟΦΕΣ</a:t>
            </a:r>
            <a:r>
              <a:rPr sz="2000" b="1" spc="-15" dirty="0">
                <a:solidFill>
                  <a:srgbClr val="000099"/>
                </a:solidFill>
                <a:latin typeface="Arial" panose="020B0604020202020204"/>
                <a:cs typeface="Arial" panose="020B0604020202020204"/>
              </a:rPr>
              <a:t> </a:t>
            </a:r>
            <a:r>
              <a:rPr sz="2000" b="1" spc="-10" dirty="0">
                <a:latin typeface="Arial" panose="020B0604020202020204"/>
                <a:cs typeface="Arial" panose="020B0604020202020204"/>
              </a:rPr>
              <a:t>ΠΕΤΡΕΛΑΙΟΜΗΧΑΝΕΣ </a:t>
            </a:r>
            <a:r>
              <a:rPr sz="2000" b="1" dirty="0">
                <a:latin typeface="Arial" panose="020B0604020202020204"/>
                <a:cs typeface="Arial" panose="020B0604020202020204"/>
              </a:rPr>
              <a:t>ΜΕ</a:t>
            </a:r>
            <a:r>
              <a:rPr sz="2000" b="1" spc="-20" dirty="0">
                <a:latin typeface="Arial" panose="020B0604020202020204"/>
                <a:cs typeface="Arial" panose="020B0604020202020204"/>
              </a:rPr>
              <a:t> </a:t>
            </a:r>
            <a:r>
              <a:rPr sz="2000" b="1" dirty="0">
                <a:latin typeface="Arial" panose="020B0604020202020204"/>
                <a:cs typeface="Arial" panose="020B0604020202020204"/>
              </a:rPr>
              <a:t>ΒΑΛΒΙΔΑ</a:t>
            </a:r>
            <a:r>
              <a:rPr sz="2000" b="1" spc="5" dirty="0">
                <a:latin typeface="Arial" panose="020B0604020202020204"/>
                <a:cs typeface="Arial" panose="020B0604020202020204"/>
              </a:rPr>
              <a:t> </a:t>
            </a:r>
            <a:r>
              <a:rPr sz="2000" b="1" dirty="0">
                <a:latin typeface="Arial" panose="020B0604020202020204"/>
                <a:cs typeface="Arial" panose="020B0604020202020204"/>
              </a:rPr>
              <a:t>ΕΞΑΓΩΓΗΣ,</a:t>
            </a:r>
            <a:r>
              <a:rPr sz="2000" b="1" spc="-10" dirty="0">
                <a:latin typeface="Arial" panose="020B0604020202020204"/>
                <a:cs typeface="Arial" panose="020B0604020202020204"/>
              </a:rPr>
              <a:t> </a:t>
            </a:r>
            <a:r>
              <a:rPr sz="2000" b="1" dirty="0">
                <a:latin typeface="Arial" panose="020B0604020202020204"/>
                <a:cs typeface="Arial" panose="020B0604020202020204"/>
              </a:rPr>
              <a:t>ΟΙ</a:t>
            </a:r>
            <a:r>
              <a:rPr sz="2000" b="1" spc="-15" dirty="0">
                <a:latin typeface="Arial" panose="020B0604020202020204"/>
                <a:cs typeface="Arial" panose="020B0604020202020204"/>
              </a:rPr>
              <a:t> </a:t>
            </a:r>
            <a:r>
              <a:rPr sz="2000" b="1" dirty="0">
                <a:latin typeface="Arial" panose="020B0604020202020204"/>
                <a:cs typeface="Arial" panose="020B0604020202020204"/>
              </a:rPr>
              <a:t>ΕΓΧΥΤΗΡΕΣ</a:t>
            </a:r>
            <a:r>
              <a:rPr sz="2000" b="1" spc="-5" dirty="0">
                <a:latin typeface="Arial" panose="020B0604020202020204"/>
                <a:cs typeface="Arial" panose="020B0604020202020204"/>
              </a:rPr>
              <a:t> </a:t>
            </a:r>
            <a:r>
              <a:rPr sz="2000" b="1" spc="-25" dirty="0">
                <a:latin typeface="Arial" panose="020B0604020202020204"/>
                <a:cs typeface="Arial" panose="020B0604020202020204"/>
              </a:rPr>
              <a:t>ΤΟΠΟΘΕΤΟΥΝΤΑΙ,</a:t>
            </a:r>
            <a:r>
              <a:rPr sz="2000" b="1" spc="-85" dirty="0">
                <a:latin typeface="Arial" panose="020B0604020202020204"/>
                <a:cs typeface="Arial" panose="020B0604020202020204"/>
              </a:rPr>
              <a:t> </a:t>
            </a:r>
            <a:r>
              <a:rPr sz="2000" b="1">
                <a:latin typeface="Arial" panose="020B0604020202020204"/>
                <a:cs typeface="Arial" panose="020B0604020202020204"/>
              </a:rPr>
              <a:t>ΑΝ</a:t>
            </a:r>
            <a:r>
              <a:rPr sz="2000" b="1" spc="10">
                <a:latin typeface="Arial" panose="020B0604020202020204"/>
                <a:cs typeface="Arial" panose="020B0604020202020204"/>
              </a:rPr>
              <a:t> </a:t>
            </a:r>
            <a:r>
              <a:rPr sz="2000" b="1" spc="-25" smtClean="0">
                <a:latin typeface="Arial" panose="020B0604020202020204"/>
                <a:cs typeface="Arial" panose="020B0604020202020204"/>
              </a:rPr>
              <a:t>ΕΙ</a:t>
            </a:r>
            <a:r>
              <a:rPr sz="2000" b="1" smtClean="0">
                <a:latin typeface="Arial" panose="020B0604020202020204"/>
                <a:cs typeface="Arial" panose="020B0604020202020204"/>
              </a:rPr>
              <a:t>ΝΑΙ</a:t>
            </a:r>
            <a:r>
              <a:rPr sz="2000" b="1" spc="-95" smtClean="0">
                <a:latin typeface="Arial" panose="020B0604020202020204"/>
                <a:cs typeface="Arial" panose="020B0604020202020204"/>
              </a:rPr>
              <a:t> </a:t>
            </a:r>
            <a:r>
              <a:rPr sz="2000" b="1" spc="-90" dirty="0">
                <a:latin typeface="Arial" panose="020B0604020202020204"/>
                <a:cs typeface="Arial" panose="020B0604020202020204"/>
              </a:rPr>
              <a:t>ΔΥΟ</a:t>
            </a:r>
            <a:r>
              <a:rPr sz="2000" b="1" spc="-75" dirty="0">
                <a:latin typeface="Arial" panose="020B0604020202020204"/>
                <a:cs typeface="Arial" panose="020B0604020202020204"/>
              </a:rPr>
              <a:t> </a:t>
            </a:r>
            <a:r>
              <a:rPr sz="2000" b="1" dirty="0">
                <a:latin typeface="Arial" panose="020B0604020202020204"/>
                <a:cs typeface="Arial" panose="020B0604020202020204"/>
              </a:rPr>
              <a:t>ΑΝΤΙΔΙΑΜΕΤΡΙΚΑ,</a:t>
            </a:r>
            <a:r>
              <a:rPr sz="2000" b="1" spc="-90" dirty="0">
                <a:latin typeface="Arial" panose="020B0604020202020204"/>
                <a:cs typeface="Arial" panose="020B0604020202020204"/>
              </a:rPr>
              <a:t> </a:t>
            </a:r>
            <a:r>
              <a:rPr sz="2000" b="1" dirty="0">
                <a:latin typeface="Arial" panose="020B0604020202020204"/>
                <a:cs typeface="Arial" panose="020B0604020202020204"/>
              </a:rPr>
              <a:t>ΑΝ</a:t>
            </a:r>
            <a:r>
              <a:rPr sz="2000" b="1" spc="-10" dirty="0">
                <a:latin typeface="Arial" panose="020B0604020202020204"/>
                <a:cs typeface="Arial" panose="020B0604020202020204"/>
              </a:rPr>
              <a:t> </a:t>
            </a:r>
            <a:r>
              <a:rPr sz="2000" b="1" dirty="0">
                <a:latin typeface="Arial" panose="020B0604020202020204"/>
                <a:cs typeface="Arial" panose="020B0604020202020204"/>
              </a:rPr>
              <a:t>ΕΙΝΑΙ</a:t>
            </a:r>
            <a:r>
              <a:rPr sz="2000" b="1" spc="20" dirty="0">
                <a:latin typeface="Arial" panose="020B0604020202020204"/>
                <a:cs typeface="Arial" panose="020B0604020202020204"/>
              </a:rPr>
              <a:t> </a:t>
            </a:r>
            <a:r>
              <a:rPr sz="2000" b="1" dirty="0">
                <a:solidFill>
                  <a:srgbClr val="000099"/>
                </a:solidFill>
                <a:latin typeface="Arial" panose="020B0604020202020204"/>
                <a:cs typeface="Arial" panose="020B0604020202020204"/>
              </a:rPr>
              <a:t>ΤΡΕΙΣ</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ΣΕ</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ΓΩΝΙΑ 120 </a:t>
            </a:r>
            <a:r>
              <a:rPr sz="2000" b="1" spc="-10" dirty="0">
                <a:solidFill>
                  <a:srgbClr val="000099"/>
                </a:solidFill>
                <a:latin typeface="Arial" panose="020B0604020202020204"/>
                <a:cs typeface="Arial" panose="020B0604020202020204"/>
              </a:rPr>
              <a:t>ΜΟΙΡΩΝ, </a:t>
            </a:r>
            <a:r>
              <a:rPr sz="2000" b="1" dirty="0">
                <a:latin typeface="Arial" panose="020B0604020202020204"/>
                <a:cs typeface="Arial" panose="020B0604020202020204"/>
              </a:rPr>
              <a:t>ΠΕΡΙΜΕΤΡΙΚΑ</a:t>
            </a:r>
            <a:r>
              <a:rPr sz="2000" b="1" spc="-55"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spc="-10" dirty="0">
                <a:latin typeface="Arial" panose="020B0604020202020204"/>
                <a:cs typeface="Arial" panose="020B0604020202020204"/>
              </a:rPr>
              <a:t>ΠΩΜΑ.</a:t>
            </a:r>
            <a:endParaRPr sz="2000">
              <a:latin typeface="Arial" panose="020B0604020202020204"/>
              <a:cs typeface="Arial" panose="020B0604020202020204"/>
            </a:endParaRPr>
          </a:p>
          <a:p>
            <a:pPr>
              <a:lnSpc>
                <a:spcPct val="100000"/>
              </a:lnSpc>
              <a:spcBef>
                <a:spcPts val="35"/>
              </a:spcBef>
            </a:pPr>
            <a:endParaRPr sz="2000">
              <a:latin typeface="Arial" panose="020B0604020202020204"/>
              <a:cs typeface="Arial" panose="020B0604020202020204"/>
            </a:endParaRPr>
          </a:p>
          <a:p>
            <a:pPr marL="12700" marR="82550" indent="60960">
              <a:lnSpc>
                <a:spcPts val="2280"/>
              </a:lnSpc>
              <a:tabLst>
                <a:tab pos="7337425" algn="l"/>
              </a:tabLst>
            </a:pPr>
            <a:r>
              <a:rPr sz="2000" b="1" dirty="0">
                <a:latin typeface="Arial" panose="020B0604020202020204"/>
                <a:cs typeface="Arial" panose="020B0604020202020204"/>
              </a:rPr>
              <a:t>ΛΟΓΩ</a:t>
            </a:r>
            <a:r>
              <a:rPr sz="2000" b="1" spc="-85" dirty="0">
                <a:latin typeface="Arial" panose="020B0604020202020204"/>
                <a:cs typeface="Arial" panose="020B0604020202020204"/>
              </a:rPr>
              <a:t> </a:t>
            </a:r>
            <a:r>
              <a:rPr sz="2000" b="1" dirty="0">
                <a:latin typeface="Arial" panose="020B0604020202020204"/>
                <a:cs typeface="Arial" panose="020B0604020202020204"/>
              </a:rPr>
              <a:t>ΤΟΥ</a:t>
            </a:r>
            <a:r>
              <a:rPr sz="2000" b="1" spc="-80" dirty="0">
                <a:latin typeface="Arial" panose="020B0604020202020204"/>
                <a:cs typeface="Arial" panose="020B0604020202020204"/>
              </a:rPr>
              <a:t> </a:t>
            </a:r>
            <a:r>
              <a:rPr sz="2000" b="1" spc="-40" dirty="0">
                <a:latin typeface="Arial" panose="020B0604020202020204"/>
                <a:cs typeface="Arial" panose="020B0604020202020204"/>
              </a:rPr>
              <a:t>ΜΕΓΑΛΟΥ</a:t>
            </a:r>
            <a:r>
              <a:rPr sz="2000" b="1" spc="-90" dirty="0">
                <a:latin typeface="Arial" panose="020B0604020202020204"/>
                <a:cs typeface="Arial" panose="020B0604020202020204"/>
              </a:rPr>
              <a:t> </a:t>
            </a:r>
            <a:r>
              <a:rPr sz="2000" b="1" spc="-10" dirty="0">
                <a:latin typeface="Arial" panose="020B0604020202020204"/>
                <a:cs typeface="Arial" panose="020B0604020202020204"/>
              </a:rPr>
              <a:t>ΟΓΚΟΥ</a:t>
            </a:r>
            <a:r>
              <a:rPr sz="2000" b="1" spc="-85" dirty="0">
                <a:latin typeface="Arial" panose="020B0604020202020204"/>
                <a:cs typeface="Arial" panose="020B0604020202020204"/>
              </a:rPr>
              <a:t> </a:t>
            </a:r>
            <a:r>
              <a:rPr sz="2000" b="1" dirty="0">
                <a:latin typeface="Arial" panose="020B0604020202020204"/>
                <a:cs typeface="Arial" panose="020B0604020202020204"/>
              </a:rPr>
              <a:t>ΤΟΥ</a:t>
            </a:r>
            <a:r>
              <a:rPr sz="2000" b="1" spc="-85" dirty="0">
                <a:latin typeface="Arial" panose="020B0604020202020204"/>
                <a:cs typeface="Arial" panose="020B0604020202020204"/>
              </a:rPr>
              <a:t> </a:t>
            </a:r>
            <a:r>
              <a:rPr sz="2000" b="1" spc="-20" dirty="0">
                <a:latin typeface="Arial" panose="020B0604020202020204"/>
                <a:cs typeface="Arial" panose="020B0604020202020204"/>
              </a:rPr>
              <a:t>ΠΩΜΑΤΟΣ,</a:t>
            </a:r>
            <a:r>
              <a:rPr sz="2000" b="1" spc="-80" dirty="0">
                <a:latin typeface="Arial" panose="020B0604020202020204"/>
                <a:cs typeface="Arial" panose="020B0604020202020204"/>
              </a:rPr>
              <a:t> </a:t>
            </a:r>
            <a:r>
              <a:rPr sz="2000" b="1" dirty="0">
                <a:latin typeface="Arial" panose="020B0604020202020204"/>
                <a:cs typeface="Arial" panose="020B0604020202020204"/>
              </a:rPr>
              <a:t>ΤΟ</a:t>
            </a:r>
            <a:r>
              <a:rPr sz="2000" b="1" spc="-80" dirty="0">
                <a:latin typeface="Arial" panose="020B0604020202020204"/>
                <a:cs typeface="Arial" panose="020B0604020202020204"/>
              </a:rPr>
              <a:t> </a:t>
            </a:r>
            <a:r>
              <a:rPr sz="2000" b="1" dirty="0">
                <a:latin typeface="Arial" panose="020B0604020202020204"/>
                <a:cs typeface="Arial" panose="020B0604020202020204"/>
              </a:rPr>
              <a:t>ΜΗΚΟΣ</a:t>
            </a:r>
            <a:r>
              <a:rPr sz="2000" b="1" spc="-85" dirty="0">
                <a:latin typeface="Arial" panose="020B0604020202020204"/>
                <a:cs typeface="Arial" panose="020B0604020202020204"/>
              </a:rPr>
              <a:t> </a:t>
            </a:r>
            <a:r>
              <a:rPr sz="2000" b="1" dirty="0">
                <a:latin typeface="Arial" panose="020B0604020202020204"/>
                <a:cs typeface="Arial" panose="020B0604020202020204"/>
              </a:rPr>
              <a:t>ΤΟΥΣ</a:t>
            </a:r>
            <a:r>
              <a:rPr sz="2000" b="1" spc="-85" dirty="0">
                <a:latin typeface="Arial" panose="020B0604020202020204"/>
                <a:cs typeface="Arial" panose="020B0604020202020204"/>
              </a:rPr>
              <a:t> </a:t>
            </a:r>
            <a:r>
              <a:rPr sz="2000" b="1" spc="-25" dirty="0">
                <a:latin typeface="Arial" panose="020B0604020202020204"/>
                <a:cs typeface="Arial" panose="020B0604020202020204"/>
              </a:rPr>
              <a:t>ΕΙ- </a:t>
            </a:r>
            <a:r>
              <a:rPr sz="2000" b="1" dirty="0">
                <a:latin typeface="Arial" panose="020B0604020202020204"/>
                <a:cs typeface="Arial" panose="020B0604020202020204"/>
              </a:rPr>
              <a:t>ΝΑΙ</a:t>
            </a:r>
            <a:r>
              <a:rPr sz="2000" b="1" spc="-55" dirty="0">
                <a:latin typeface="Arial" panose="020B0604020202020204"/>
                <a:cs typeface="Arial" panose="020B0604020202020204"/>
              </a:rPr>
              <a:t> </a:t>
            </a:r>
            <a:r>
              <a:rPr sz="2000" b="1" spc="-30" dirty="0">
                <a:latin typeface="Arial" panose="020B0604020202020204"/>
                <a:cs typeface="Arial" panose="020B0604020202020204"/>
              </a:rPr>
              <a:t>ΜΕΓΑΛΟ.</a:t>
            </a:r>
            <a:r>
              <a:rPr sz="2000" b="1" spc="-50" dirty="0">
                <a:latin typeface="Arial" panose="020B0604020202020204"/>
                <a:cs typeface="Arial" panose="020B0604020202020204"/>
              </a:rPr>
              <a:t> </a:t>
            </a:r>
            <a:r>
              <a:rPr sz="2000" b="1" dirty="0">
                <a:latin typeface="Arial" panose="020B0604020202020204"/>
                <a:cs typeface="Arial" panose="020B0604020202020204"/>
              </a:rPr>
              <a:t>ΟΙ</a:t>
            </a:r>
            <a:r>
              <a:rPr sz="2000" b="1" spc="-45" dirty="0">
                <a:latin typeface="Arial" panose="020B0604020202020204"/>
                <a:cs typeface="Arial" panose="020B0604020202020204"/>
              </a:rPr>
              <a:t> </a:t>
            </a:r>
            <a:r>
              <a:rPr sz="2000" b="1" dirty="0">
                <a:latin typeface="Arial" panose="020B0604020202020204"/>
                <a:cs typeface="Arial" panose="020B0604020202020204"/>
              </a:rPr>
              <a:t>ΟΠΕΣ</a:t>
            </a:r>
            <a:r>
              <a:rPr sz="2000" b="1" spc="-45" dirty="0">
                <a:latin typeface="Arial" panose="020B0604020202020204"/>
                <a:cs typeface="Arial" panose="020B0604020202020204"/>
              </a:rPr>
              <a:t> </a:t>
            </a:r>
            <a:r>
              <a:rPr sz="2000" b="1" dirty="0">
                <a:latin typeface="Arial" panose="020B0604020202020204"/>
                <a:cs typeface="Arial" panose="020B0604020202020204"/>
              </a:rPr>
              <a:t>ΤΟΥΣ</a:t>
            </a:r>
            <a:r>
              <a:rPr sz="2000" b="1" spc="-35" dirty="0">
                <a:latin typeface="Arial" panose="020B0604020202020204"/>
                <a:cs typeface="Arial" panose="020B0604020202020204"/>
              </a:rPr>
              <a:t> </a:t>
            </a:r>
            <a:r>
              <a:rPr sz="2000" b="1" dirty="0">
                <a:latin typeface="Arial" panose="020B0604020202020204"/>
                <a:cs typeface="Arial" panose="020B0604020202020204"/>
              </a:rPr>
              <a:t>ΕΧΟΥΝ</a:t>
            </a:r>
            <a:r>
              <a:rPr sz="2000" b="1" spc="-35" dirty="0">
                <a:latin typeface="Arial" panose="020B0604020202020204"/>
                <a:cs typeface="Arial" panose="020B0604020202020204"/>
              </a:rPr>
              <a:t> ΚΑΤΑΛΛΗΛΗ</a:t>
            </a:r>
            <a:r>
              <a:rPr sz="2000" b="1" spc="-100" dirty="0">
                <a:latin typeface="Arial" panose="020B0604020202020204"/>
                <a:cs typeface="Arial" panose="020B0604020202020204"/>
              </a:rPr>
              <a:t> </a:t>
            </a:r>
            <a:r>
              <a:rPr sz="2000" b="1" spc="-10" dirty="0">
                <a:latin typeface="Arial" panose="020B0604020202020204"/>
                <a:cs typeface="Arial" panose="020B0604020202020204"/>
              </a:rPr>
              <a:t>ΔΙΑΤΑΞΗ</a:t>
            </a:r>
            <a:r>
              <a:rPr sz="2000" b="1" dirty="0">
                <a:latin typeface="Arial" panose="020B0604020202020204"/>
                <a:cs typeface="Arial" panose="020B0604020202020204"/>
              </a:rPr>
              <a:t>	</a:t>
            </a:r>
            <a:r>
              <a:rPr sz="2000" b="1">
                <a:latin typeface="Arial" panose="020B0604020202020204"/>
                <a:cs typeface="Arial" panose="020B0604020202020204"/>
              </a:rPr>
              <a:t>ΜΕ</a:t>
            </a:r>
            <a:r>
              <a:rPr sz="2000" b="1" spc="-20">
                <a:latin typeface="Arial" panose="020B0604020202020204"/>
                <a:cs typeface="Arial" panose="020B0604020202020204"/>
              </a:rPr>
              <a:t> </a:t>
            </a:r>
            <a:r>
              <a:rPr sz="2000" b="1" spc="-20" smtClean="0">
                <a:latin typeface="Arial" panose="020B0604020202020204"/>
                <a:cs typeface="Arial" panose="020B0604020202020204"/>
              </a:rPr>
              <a:t>ΚΛΙ</a:t>
            </a:r>
            <a:r>
              <a:rPr sz="2000" b="1" smtClean="0">
                <a:latin typeface="Arial" panose="020B0604020202020204"/>
                <a:cs typeface="Arial" panose="020B0604020202020204"/>
              </a:rPr>
              <a:t>ΣΗ</a:t>
            </a:r>
            <a:r>
              <a:rPr sz="2000" b="1" spc="-55" smtClean="0">
                <a:latin typeface="Arial" panose="020B0604020202020204"/>
                <a:cs typeface="Arial" panose="020B0604020202020204"/>
              </a:rPr>
              <a:t> </a:t>
            </a:r>
            <a:r>
              <a:rPr sz="2000" b="1" dirty="0">
                <a:latin typeface="Arial" panose="020B0604020202020204"/>
                <a:cs typeface="Arial" panose="020B0604020202020204"/>
              </a:rPr>
              <a:t>ΠΡΟΣ</a:t>
            </a:r>
            <a:r>
              <a:rPr sz="2000" b="1" spc="-50" dirty="0">
                <a:latin typeface="Arial" panose="020B0604020202020204"/>
                <a:cs typeface="Arial" panose="020B0604020202020204"/>
              </a:rPr>
              <a:t> </a:t>
            </a:r>
            <a:r>
              <a:rPr sz="2000" b="1" dirty="0">
                <a:latin typeface="Arial" panose="020B0604020202020204"/>
                <a:cs typeface="Arial" panose="020B0604020202020204"/>
              </a:rPr>
              <a:t>ΤΗΝ</a:t>
            </a:r>
            <a:r>
              <a:rPr sz="2000" b="1" spc="-105" dirty="0">
                <a:latin typeface="Arial" panose="020B0604020202020204"/>
                <a:cs typeface="Arial" panose="020B0604020202020204"/>
              </a:rPr>
              <a:t> </a:t>
            </a:r>
            <a:r>
              <a:rPr sz="2000" b="1" dirty="0">
                <a:latin typeface="Arial" panose="020B0604020202020204"/>
                <a:cs typeface="Arial" panose="020B0604020202020204"/>
              </a:rPr>
              <a:t>ΑΚΤΙΝΑ</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ΚΥΛΙΝΔΡΟΥ,</a:t>
            </a:r>
            <a:r>
              <a:rPr sz="2000" b="1" spc="-55" dirty="0">
                <a:latin typeface="Arial" panose="020B0604020202020204"/>
                <a:cs typeface="Arial" panose="020B0604020202020204"/>
              </a:rPr>
              <a:t> </a:t>
            </a:r>
            <a:r>
              <a:rPr sz="2000" b="1" dirty="0">
                <a:latin typeface="Arial" panose="020B0604020202020204"/>
                <a:cs typeface="Arial" panose="020B0604020202020204"/>
              </a:rPr>
              <a:t>ΩΣΤΕ</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spc="-10" dirty="0">
                <a:latin typeface="Arial" panose="020B0604020202020204"/>
                <a:cs typeface="Arial" panose="020B0604020202020204"/>
              </a:rPr>
              <a:t>ΚΑΥΣΙΜΟ</a:t>
            </a:r>
            <a:r>
              <a:rPr sz="2000" b="1" spc="-40" dirty="0">
                <a:latin typeface="Arial" panose="020B0604020202020204"/>
                <a:cs typeface="Arial" panose="020B0604020202020204"/>
              </a:rPr>
              <a:t> </a:t>
            </a:r>
            <a:r>
              <a:rPr sz="2000" b="1" spc="-25" dirty="0">
                <a:latin typeface="Arial" panose="020B0604020202020204"/>
                <a:cs typeface="Arial" panose="020B0604020202020204"/>
              </a:rPr>
              <a:t>ΝΑ </a:t>
            </a:r>
            <a:r>
              <a:rPr sz="2000" b="1" spc="-10" dirty="0">
                <a:latin typeface="Arial" panose="020B0604020202020204"/>
                <a:cs typeface="Arial" panose="020B0604020202020204"/>
              </a:rPr>
              <a:t>ΨΕΚΑΖΕΤΑΙ</a:t>
            </a:r>
            <a:r>
              <a:rPr sz="2000" b="1" spc="-65" dirty="0">
                <a:latin typeface="Arial" panose="020B0604020202020204"/>
                <a:cs typeface="Arial" panose="020B0604020202020204"/>
              </a:rPr>
              <a:t> </a:t>
            </a:r>
            <a:r>
              <a:rPr sz="2000" b="1" dirty="0">
                <a:latin typeface="Arial" panose="020B0604020202020204"/>
                <a:cs typeface="Arial" panose="020B0604020202020204"/>
              </a:rPr>
              <a:t>ΠΕΡΙΦΕΡΕΙΑΚΑ</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ΝΑ</a:t>
            </a:r>
            <a:r>
              <a:rPr sz="2000" b="1" spc="-110" dirty="0">
                <a:latin typeface="Arial" panose="020B0604020202020204"/>
                <a:cs typeface="Arial" panose="020B0604020202020204"/>
              </a:rPr>
              <a:t> </a:t>
            </a:r>
            <a:r>
              <a:rPr sz="2000" b="1" spc="-10" dirty="0">
                <a:latin typeface="Arial" panose="020B0604020202020204"/>
                <a:cs typeface="Arial" panose="020B0604020202020204"/>
              </a:rPr>
              <a:t>ΑΝΑΜΙΓΝΥΕΤΑΙ</a:t>
            </a:r>
            <a:r>
              <a:rPr sz="2000" b="1" spc="-60" dirty="0">
                <a:latin typeface="Arial" panose="020B0604020202020204"/>
                <a:cs typeface="Arial" panose="020B0604020202020204"/>
              </a:rPr>
              <a:t> </a:t>
            </a:r>
            <a:r>
              <a:rPr sz="2000" b="1" spc="-30" dirty="0">
                <a:latin typeface="Arial" panose="020B0604020202020204"/>
                <a:cs typeface="Arial" panose="020B0604020202020204"/>
              </a:rPr>
              <a:t>ΚΑΛΥΤΕΡΑ</a:t>
            </a:r>
            <a:r>
              <a:rPr sz="2000" b="1" spc="-40" dirty="0">
                <a:latin typeface="Arial" panose="020B0604020202020204"/>
                <a:cs typeface="Arial" panose="020B0604020202020204"/>
              </a:rPr>
              <a:t> </a:t>
            </a:r>
            <a:r>
              <a:rPr sz="2000" b="1" spc="-25" dirty="0">
                <a:latin typeface="Arial" panose="020B0604020202020204"/>
                <a:cs typeface="Arial" panose="020B0604020202020204"/>
              </a:rPr>
              <a:t>ΜΕ </a:t>
            </a:r>
            <a:r>
              <a:rPr sz="2000" b="1" dirty="0">
                <a:latin typeface="Arial" panose="020B0604020202020204"/>
                <a:cs typeface="Arial" panose="020B0604020202020204"/>
              </a:rPr>
              <a:t>ΤΟΝ</a:t>
            </a:r>
            <a:r>
              <a:rPr sz="2000" b="1" spc="-55" dirty="0">
                <a:latin typeface="Arial" panose="020B0604020202020204"/>
                <a:cs typeface="Arial" panose="020B0604020202020204"/>
              </a:rPr>
              <a:t> </a:t>
            </a:r>
            <a:r>
              <a:rPr sz="2000" b="1" dirty="0">
                <a:latin typeface="Arial" panose="020B0604020202020204"/>
                <a:cs typeface="Arial" panose="020B0604020202020204"/>
              </a:rPr>
              <a:t>ΣΤΡΟΒΙΛΙΖΟΜΕΝΟ</a:t>
            </a:r>
            <a:r>
              <a:rPr sz="2000" b="1" spc="-105" dirty="0">
                <a:latin typeface="Arial" panose="020B0604020202020204"/>
                <a:cs typeface="Arial" panose="020B0604020202020204"/>
              </a:rPr>
              <a:t> </a:t>
            </a:r>
            <a:r>
              <a:rPr sz="2000" b="1" spc="-10" dirty="0">
                <a:latin typeface="Arial" panose="020B0604020202020204"/>
                <a:cs typeface="Arial" panose="020B0604020202020204"/>
              </a:rPr>
              <a:t>ΑΕΡΑ.</a:t>
            </a:r>
            <a:endParaRPr sz="2000">
              <a:latin typeface="Arial" panose="020B0604020202020204"/>
              <a:cs typeface="Arial" panose="020B0604020202020204"/>
            </a:endParaRPr>
          </a:p>
          <a:p>
            <a:pPr>
              <a:lnSpc>
                <a:spcPct val="100000"/>
              </a:lnSpc>
              <a:spcBef>
                <a:spcPts val="45"/>
              </a:spcBef>
            </a:pPr>
            <a:endParaRPr sz="1900">
              <a:latin typeface="Arial" panose="020B0604020202020204"/>
              <a:cs typeface="Arial" panose="020B0604020202020204"/>
            </a:endParaRPr>
          </a:p>
          <a:p>
            <a:pPr marL="12700" marR="5080" indent="69850">
              <a:lnSpc>
                <a:spcPct val="95000"/>
              </a:lnSpc>
            </a:pPr>
            <a:r>
              <a:rPr sz="2000" b="1" dirty="0">
                <a:solidFill>
                  <a:srgbClr val="990000"/>
                </a:solidFill>
                <a:latin typeface="Arial" panose="020B0604020202020204"/>
                <a:cs typeface="Arial" panose="020B0604020202020204"/>
              </a:rPr>
              <a:t>ΠΡΟΣΟΧΗ</a:t>
            </a:r>
            <a:r>
              <a:rPr sz="2000" b="1" dirty="0">
                <a:latin typeface="Arial" panose="020B0604020202020204"/>
                <a:cs typeface="Arial" panose="020B0604020202020204"/>
              </a:rPr>
              <a:t>:</a:t>
            </a:r>
            <a:r>
              <a:rPr sz="2000" b="1" spc="-55"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35" dirty="0">
                <a:latin typeface="Arial" panose="020B0604020202020204"/>
                <a:cs typeface="Arial" panose="020B0604020202020204"/>
              </a:rPr>
              <a:t> </a:t>
            </a:r>
            <a:r>
              <a:rPr sz="2000" b="1" dirty="0">
                <a:latin typeface="Arial" panose="020B0604020202020204"/>
                <a:cs typeface="Arial" panose="020B0604020202020204"/>
              </a:rPr>
              <a:t>ΤΗ</a:t>
            </a:r>
            <a:r>
              <a:rPr sz="2000" b="1" spc="-45" dirty="0">
                <a:latin typeface="Arial" panose="020B0604020202020204"/>
                <a:cs typeface="Arial" panose="020B0604020202020204"/>
              </a:rPr>
              <a:t> </a:t>
            </a:r>
            <a:r>
              <a:rPr sz="2000" b="1" dirty="0">
                <a:latin typeface="Arial" panose="020B0604020202020204"/>
                <a:cs typeface="Arial" panose="020B0604020202020204"/>
              </a:rPr>
              <a:t>ΣΥΝΑΡΜΟΛΟΓΗΣΗ</a:t>
            </a:r>
            <a:r>
              <a:rPr sz="2000" b="1" spc="-50" dirty="0">
                <a:latin typeface="Arial" panose="020B0604020202020204"/>
                <a:cs typeface="Arial" panose="020B0604020202020204"/>
              </a:rPr>
              <a:t> </a:t>
            </a:r>
            <a:r>
              <a:rPr sz="2000" b="1" dirty="0">
                <a:latin typeface="Arial" panose="020B0604020202020204"/>
                <a:cs typeface="Arial" panose="020B0604020202020204"/>
              </a:rPr>
              <a:t>ΤΩΝ</a:t>
            </a:r>
            <a:r>
              <a:rPr sz="2000" b="1" spc="-45" dirty="0">
                <a:latin typeface="Arial" panose="020B0604020202020204"/>
                <a:cs typeface="Arial" panose="020B0604020202020204"/>
              </a:rPr>
              <a:t> </a:t>
            </a:r>
            <a:r>
              <a:rPr sz="2000" b="1" dirty="0">
                <a:latin typeface="Arial" panose="020B0604020202020204"/>
                <a:cs typeface="Arial" panose="020B0604020202020204"/>
              </a:rPr>
              <a:t>ΕΝ</a:t>
            </a:r>
            <a:r>
              <a:rPr sz="2000" b="1" spc="-100" dirty="0">
                <a:latin typeface="Arial" panose="020B0604020202020204"/>
                <a:cs typeface="Arial" panose="020B0604020202020204"/>
              </a:rPr>
              <a:t> </a:t>
            </a:r>
            <a:r>
              <a:rPr sz="2000" b="1" dirty="0">
                <a:latin typeface="Arial" panose="020B0604020202020204"/>
                <a:cs typeface="Arial" panose="020B0604020202020204"/>
              </a:rPr>
              <a:t>ΛΟΓΩ</a:t>
            </a:r>
            <a:r>
              <a:rPr sz="2000" b="1" spc="-45" dirty="0">
                <a:latin typeface="Arial" panose="020B0604020202020204"/>
                <a:cs typeface="Arial" panose="020B0604020202020204"/>
              </a:rPr>
              <a:t> </a:t>
            </a:r>
            <a:r>
              <a:rPr sz="2000" b="1" spc="-10" dirty="0">
                <a:latin typeface="Arial" panose="020B0604020202020204"/>
                <a:cs typeface="Arial" panose="020B0604020202020204"/>
              </a:rPr>
              <a:t>ΕΓΧΥΤΗΡΩΝ </a:t>
            </a:r>
            <a:r>
              <a:rPr sz="2000" b="1" dirty="0">
                <a:latin typeface="Arial" panose="020B0604020202020204"/>
                <a:cs typeface="Arial" panose="020B0604020202020204"/>
              </a:rPr>
              <a:t>ΤΟ</a:t>
            </a:r>
            <a:r>
              <a:rPr sz="2000" b="1" spc="-100" dirty="0">
                <a:latin typeface="Arial" panose="020B0604020202020204"/>
                <a:cs typeface="Arial" panose="020B0604020202020204"/>
              </a:rPr>
              <a:t> </a:t>
            </a:r>
            <a:r>
              <a:rPr sz="2000" b="1" dirty="0">
                <a:latin typeface="Arial" panose="020B0604020202020204"/>
                <a:cs typeface="Arial" panose="020B0604020202020204"/>
              </a:rPr>
              <a:t>ΑΚΡΟΦΥΣΙΟ</a:t>
            </a:r>
            <a:r>
              <a:rPr sz="2000" b="1" spc="-35" dirty="0">
                <a:latin typeface="Arial" panose="020B0604020202020204"/>
                <a:cs typeface="Arial" panose="020B0604020202020204"/>
              </a:rPr>
              <a:t> </a:t>
            </a:r>
            <a:r>
              <a:rPr sz="2000" b="1" dirty="0">
                <a:latin typeface="Arial" panose="020B0604020202020204"/>
                <a:cs typeface="Arial" panose="020B0604020202020204"/>
              </a:rPr>
              <a:t>ΠΡΕΠΕΙ</a:t>
            </a:r>
            <a:r>
              <a:rPr sz="2000" b="1" spc="-40"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dirty="0">
                <a:latin typeface="Arial" panose="020B0604020202020204"/>
                <a:cs typeface="Arial" panose="020B0604020202020204"/>
              </a:rPr>
              <a:t>ΜΠΑΙΝΕΙ</a:t>
            </a:r>
            <a:r>
              <a:rPr sz="2000" b="1" spc="-45" dirty="0">
                <a:latin typeface="Arial" panose="020B0604020202020204"/>
                <a:cs typeface="Arial" panose="020B0604020202020204"/>
              </a:rPr>
              <a:t> </a:t>
            </a:r>
            <a:r>
              <a:rPr sz="2000" b="1" dirty="0">
                <a:latin typeface="Arial" panose="020B0604020202020204"/>
                <a:cs typeface="Arial" panose="020B0604020202020204"/>
              </a:rPr>
              <a:t>ΣΕ</a:t>
            </a:r>
            <a:r>
              <a:rPr sz="2000" b="1" spc="-30" dirty="0">
                <a:latin typeface="Arial" panose="020B0604020202020204"/>
                <a:cs typeface="Arial" panose="020B0604020202020204"/>
              </a:rPr>
              <a:t> </a:t>
            </a:r>
            <a:r>
              <a:rPr sz="2000" b="1" dirty="0">
                <a:latin typeface="Arial" panose="020B0604020202020204"/>
                <a:cs typeface="Arial" panose="020B0604020202020204"/>
              </a:rPr>
              <a:t>ΣΥΓΚΕΚΡΙΜΕΝΗ</a:t>
            </a:r>
            <a:r>
              <a:rPr sz="2000" b="1" spc="-35" dirty="0">
                <a:latin typeface="Arial" panose="020B0604020202020204"/>
                <a:cs typeface="Arial" panose="020B0604020202020204"/>
              </a:rPr>
              <a:t> </a:t>
            </a:r>
            <a:r>
              <a:rPr sz="2000" b="1" dirty="0">
                <a:latin typeface="Arial" panose="020B0604020202020204"/>
                <a:cs typeface="Arial" panose="020B0604020202020204"/>
              </a:rPr>
              <a:t>ΘΕΣΗ</a:t>
            </a:r>
            <a:r>
              <a:rPr sz="2000" b="1" spc="-20" dirty="0">
                <a:latin typeface="Arial" panose="020B0604020202020204"/>
                <a:cs typeface="Arial" panose="020B0604020202020204"/>
              </a:rPr>
              <a:t> </a:t>
            </a:r>
            <a:r>
              <a:rPr sz="2000" b="1" spc="-25" dirty="0">
                <a:latin typeface="Arial" panose="020B0604020202020204"/>
                <a:cs typeface="Arial" panose="020B0604020202020204"/>
              </a:rPr>
              <a:t>ΣΤΗ </a:t>
            </a:r>
            <a:r>
              <a:rPr sz="2000" b="1" dirty="0">
                <a:latin typeface="Arial" panose="020B0604020202020204"/>
                <a:cs typeface="Arial" panose="020B0604020202020204"/>
              </a:rPr>
              <a:t>ΦΩΛΙΑ</a:t>
            </a:r>
            <a:r>
              <a:rPr sz="2000" b="1" spc="-85"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dirty="0">
                <a:latin typeface="Arial" panose="020B0604020202020204"/>
                <a:cs typeface="Arial" panose="020B0604020202020204"/>
              </a:rPr>
              <a:t>ΣΤΟΝ</a:t>
            </a:r>
            <a:r>
              <a:rPr sz="2000" b="1" spc="-65" dirty="0">
                <a:latin typeface="Arial" panose="020B0604020202020204"/>
                <a:cs typeface="Arial" panose="020B0604020202020204"/>
              </a:rPr>
              <a:t> </a:t>
            </a:r>
            <a:r>
              <a:rPr sz="2000" b="1" spc="-10" dirty="0">
                <a:latin typeface="Arial" panose="020B0604020202020204"/>
                <a:cs typeface="Arial" panose="020B0604020202020204"/>
              </a:rPr>
              <a:t>ΕΓΧΥΤΗΡΑ,</a:t>
            </a:r>
            <a:r>
              <a:rPr sz="2000" b="1" spc="-60" dirty="0">
                <a:latin typeface="Arial" panose="020B0604020202020204"/>
                <a:cs typeface="Arial" panose="020B0604020202020204"/>
              </a:rPr>
              <a:t> </a:t>
            </a:r>
            <a:r>
              <a:rPr sz="2000" b="1" spc="-10" dirty="0">
                <a:latin typeface="Arial" panose="020B0604020202020204"/>
                <a:cs typeface="Arial" panose="020B0604020202020204"/>
              </a:rPr>
              <a:t>ΠΡΑΓΜΑ</a:t>
            </a:r>
            <a:r>
              <a:rPr sz="2000" b="1" spc="-65" dirty="0">
                <a:latin typeface="Arial" panose="020B0604020202020204"/>
                <a:cs typeface="Arial" panose="020B0604020202020204"/>
              </a:rPr>
              <a:t> </a:t>
            </a:r>
            <a:r>
              <a:rPr sz="2000" b="1">
                <a:latin typeface="Arial" panose="020B0604020202020204"/>
                <a:cs typeface="Arial" panose="020B0604020202020204"/>
              </a:rPr>
              <a:t>ΠΟΥ</a:t>
            </a:r>
            <a:r>
              <a:rPr sz="2000" b="1" spc="-65">
                <a:latin typeface="Arial" panose="020B0604020202020204"/>
                <a:cs typeface="Arial" panose="020B0604020202020204"/>
              </a:rPr>
              <a:t> </a:t>
            </a:r>
            <a:r>
              <a:rPr sz="2000" b="1" spc="-20" smtClean="0">
                <a:latin typeface="Arial" panose="020B0604020202020204"/>
                <a:cs typeface="Arial" panose="020B0604020202020204"/>
              </a:rPr>
              <a:t>ΚΑΘΟΡ</a:t>
            </a:r>
            <a:r>
              <a:rPr lang="el-GR" sz="2000" b="1" spc="-20" dirty="0" smtClean="0">
                <a:latin typeface="Arial" panose="020B0604020202020204"/>
                <a:cs typeface="Arial" panose="020B0604020202020204"/>
              </a:rPr>
              <a:t>Ι</a:t>
            </a:r>
            <a:r>
              <a:rPr sz="2000" b="1" spc="-20" smtClean="0">
                <a:latin typeface="Arial" panose="020B0604020202020204"/>
                <a:cs typeface="Arial" panose="020B0604020202020204"/>
              </a:rPr>
              <a:t>ΖΕΤΑΙ</a:t>
            </a:r>
            <a:r>
              <a:rPr sz="2000" b="1" spc="-114" smtClean="0">
                <a:latin typeface="Arial" panose="020B0604020202020204"/>
                <a:cs typeface="Arial" panose="020B0604020202020204"/>
              </a:rPr>
              <a:t> </a:t>
            </a:r>
            <a:r>
              <a:rPr sz="2000" b="1" spc="-25" dirty="0">
                <a:latin typeface="Arial" panose="020B0604020202020204"/>
                <a:cs typeface="Arial" panose="020B0604020202020204"/>
              </a:rPr>
              <a:t>ΑΠΟ </a:t>
            </a:r>
            <a:r>
              <a:rPr sz="2000" b="1" dirty="0">
                <a:latin typeface="Arial" panose="020B0604020202020204"/>
                <a:cs typeface="Arial" panose="020B0604020202020204"/>
              </a:rPr>
              <a:t>ΣΥΓΚΕΚΡΙΜΕΝΟ</a:t>
            </a:r>
            <a:r>
              <a:rPr sz="2000" b="1" spc="-30" dirty="0">
                <a:latin typeface="Arial" panose="020B0604020202020204"/>
                <a:cs typeface="Arial" panose="020B0604020202020204"/>
              </a:rPr>
              <a:t> </a:t>
            </a:r>
            <a:r>
              <a:rPr sz="2000" b="1">
                <a:latin typeface="Arial" panose="020B0604020202020204"/>
                <a:cs typeface="Arial" panose="020B0604020202020204"/>
              </a:rPr>
              <a:t>ΠΕΙΡΟ</a:t>
            </a:r>
            <a:r>
              <a:rPr sz="2000" b="1" spc="-15">
                <a:latin typeface="Arial" panose="020B0604020202020204"/>
                <a:cs typeface="Arial" panose="020B0604020202020204"/>
              </a:rPr>
              <a:t> </a:t>
            </a:r>
            <a:r>
              <a:rPr lang="el-GR" sz="2000" b="1" dirty="0" smtClean="0">
                <a:latin typeface="Arial" panose="020B0604020202020204"/>
                <a:cs typeface="Arial" panose="020B0604020202020204"/>
              </a:rPr>
              <a:t>–</a:t>
            </a:r>
            <a:r>
              <a:rPr sz="2000" b="1" spc="-15" smtClean="0">
                <a:latin typeface="Arial" panose="020B0604020202020204"/>
                <a:cs typeface="Arial" panose="020B0604020202020204"/>
              </a:rPr>
              <a:t> </a:t>
            </a:r>
            <a:r>
              <a:rPr sz="2000" b="1" spc="-10" smtClean="0">
                <a:latin typeface="Arial" panose="020B0604020202020204"/>
                <a:cs typeface="Arial" panose="020B0604020202020204"/>
              </a:rPr>
              <a:t>ΟΔΗΓΟ</a:t>
            </a:r>
            <a:r>
              <a:rPr lang="el-GR" sz="2000" b="1" spc="-10" dirty="0" smtClean="0">
                <a:latin typeface="Arial" panose="020B0604020202020204"/>
                <a:cs typeface="Arial" panose="020B0604020202020204"/>
              </a:rPr>
              <a:t>.</a:t>
            </a:r>
            <a:endParaRPr sz="2000">
              <a:latin typeface="Arial" panose="020B0604020202020204"/>
              <a:cs typeface="Arial" panose="020B0604020202020204"/>
            </a:endParaRPr>
          </a:p>
        </p:txBody>
      </p:sp>
      <p:grpSp>
        <p:nvGrpSpPr>
          <p:cNvPr id="3" name="object 3"/>
          <p:cNvGrpSpPr/>
          <p:nvPr/>
        </p:nvGrpSpPr>
        <p:grpSpPr>
          <a:xfrm>
            <a:off x="496510" y="50740"/>
            <a:ext cx="8250555" cy="818515"/>
            <a:chOff x="496510" y="50740"/>
            <a:chExt cx="8250555" cy="818515"/>
          </a:xfrm>
        </p:grpSpPr>
        <p:sp>
          <p:nvSpPr>
            <p:cNvPr id="4" name="object 4"/>
            <p:cNvSpPr/>
            <p:nvPr/>
          </p:nvSpPr>
          <p:spPr>
            <a:xfrm>
              <a:off x="509269" y="63499"/>
              <a:ext cx="8224520" cy="792480"/>
            </a:xfrm>
            <a:custGeom>
              <a:avLst/>
              <a:gdLst/>
              <a:ahLst/>
              <a:cxnLst/>
              <a:rect l="l" t="t" r="r" b="b"/>
              <a:pathLst>
                <a:path w="8224520" h="792480">
                  <a:moveTo>
                    <a:pt x="8106409" y="0"/>
                  </a:moveTo>
                  <a:lnTo>
                    <a:pt x="118109" y="0"/>
                  </a:lnTo>
                  <a:lnTo>
                    <a:pt x="110489" y="1270"/>
                  </a:lnTo>
                  <a:lnTo>
                    <a:pt x="104139" y="2540"/>
                  </a:lnTo>
                  <a:lnTo>
                    <a:pt x="96520" y="3809"/>
                  </a:lnTo>
                  <a:lnTo>
                    <a:pt x="71120" y="13970"/>
                  </a:lnTo>
                  <a:lnTo>
                    <a:pt x="64770" y="17779"/>
                  </a:lnTo>
                  <a:lnTo>
                    <a:pt x="59689" y="21590"/>
                  </a:lnTo>
                  <a:lnTo>
                    <a:pt x="53339" y="25400"/>
                  </a:lnTo>
                  <a:lnTo>
                    <a:pt x="48259" y="29209"/>
                  </a:lnTo>
                  <a:lnTo>
                    <a:pt x="43179" y="34290"/>
                  </a:lnTo>
                  <a:lnTo>
                    <a:pt x="38100" y="38100"/>
                  </a:lnTo>
                  <a:lnTo>
                    <a:pt x="33020" y="43179"/>
                  </a:lnTo>
                  <a:lnTo>
                    <a:pt x="29209" y="48259"/>
                  </a:lnTo>
                  <a:lnTo>
                    <a:pt x="24129" y="54609"/>
                  </a:lnTo>
                  <a:lnTo>
                    <a:pt x="20320" y="59690"/>
                  </a:lnTo>
                  <a:lnTo>
                    <a:pt x="16509" y="66040"/>
                  </a:lnTo>
                  <a:lnTo>
                    <a:pt x="13970" y="72390"/>
                  </a:lnTo>
                  <a:lnTo>
                    <a:pt x="7620" y="85090"/>
                  </a:lnTo>
                  <a:lnTo>
                    <a:pt x="6350" y="91440"/>
                  </a:lnTo>
                  <a:lnTo>
                    <a:pt x="3809" y="97790"/>
                  </a:lnTo>
                  <a:lnTo>
                    <a:pt x="1270" y="110490"/>
                  </a:lnTo>
                  <a:lnTo>
                    <a:pt x="0" y="118109"/>
                  </a:lnTo>
                  <a:lnTo>
                    <a:pt x="0" y="674370"/>
                  </a:lnTo>
                  <a:lnTo>
                    <a:pt x="1270" y="680720"/>
                  </a:lnTo>
                  <a:lnTo>
                    <a:pt x="2539" y="688339"/>
                  </a:lnTo>
                  <a:lnTo>
                    <a:pt x="3809" y="694689"/>
                  </a:lnTo>
                  <a:lnTo>
                    <a:pt x="16509" y="726439"/>
                  </a:lnTo>
                  <a:lnTo>
                    <a:pt x="20320" y="731520"/>
                  </a:lnTo>
                  <a:lnTo>
                    <a:pt x="24129" y="737870"/>
                  </a:lnTo>
                  <a:lnTo>
                    <a:pt x="29209" y="742950"/>
                  </a:lnTo>
                  <a:lnTo>
                    <a:pt x="33020" y="748029"/>
                  </a:lnTo>
                  <a:lnTo>
                    <a:pt x="48259" y="763270"/>
                  </a:lnTo>
                  <a:lnTo>
                    <a:pt x="53339" y="767079"/>
                  </a:lnTo>
                  <a:lnTo>
                    <a:pt x="59689" y="770889"/>
                  </a:lnTo>
                  <a:lnTo>
                    <a:pt x="64770" y="774700"/>
                  </a:lnTo>
                  <a:lnTo>
                    <a:pt x="77470" y="779779"/>
                  </a:lnTo>
                  <a:lnTo>
                    <a:pt x="83820" y="783589"/>
                  </a:lnTo>
                  <a:lnTo>
                    <a:pt x="90170" y="784860"/>
                  </a:lnTo>
                  <a:lnTo>
                    <a:pt x="96520" y="787400"/>
                  </a:lnTo>
                  <a:lnTo>
                    <a:pt x="104139" y="788670"/>
                  </a:lnTo>
                  <a:lnTo>
                    <a:pt x="110489" y="789939"/>
                  </a:lnTo>
                  <a:lnTo>
                    <a:pt x="118109" y="791210"/>
                  </a:lnTo>
                  <a:lnTo>
                    <a:pt x="124459" y="792479"/>
                  </a:lnTo>
                  <a:lnTo>
                    <a:pt x="8092439" y="792479"/>
                  </a:lnTo>
                  <a:lnTo>
                    <a:pt x="8098789" y="791210"/>
                  </a:lnTo>
                  <a:lnTo>
                    <a:pt x="8106409" y="791210"/>
                  </a:lnTo>
                  <a:lnTo>
                    <a:pt x="8112759" y="789939"/>
                  </a:lnTo>
                  <a:lnTo>
                    <a:pt x="8158480" y="774700"/>
                  </a:lnTo>
                  <a:lnTo>
                    <a:pt x="8174989" y="762000"/>
                  </a:lnTo>
                  <a:lnTo>
                    <a:pt x="8180070" y="758189"/>
                  </a:lnTo>
                  <a:lnTo>
                    <a:pt x="8195309" y="742950"/>
                  </a:lnTo>
                  <a:lnTo>
                    <a:pt x="8199120" y="737870"/>
                  </a:lnTo>
                  <a:lnTo>
                    <a:pt x="8202930" y="731520"/>
                  </a:lnTo>
                  <a:lnTo>
                    <a:pt x="8206739" y="726439"/>
                  </a:lnTo>
                  <a:lnTo>
                    <a:pt x="8211820" y="713739"/>
                  </a:lnTo>
                  <a:lnTo>
                    <a:pt x="8215630" y="707389"/>
                  </a:lnTo>
                  <a:lnTo>
                    <a:pt x="8216900" y="701039"/>
                  </a:lnTo>
                  <a:lnTo>
                    <a:pt x="8219439" y="694689"/>
                  </a:lnTo>
                  <a:lnTo>
                    <a:pt x="8220709" y="687070"/>
                  </a:lnTo>
                  <a:lnTo>
                    <a:pt x="8223250" y="674370"/>
                  </a:lnTo>
                  <a:lnTo>
                    <a:pt x="8224520" y="666750"/>
                  </a:lnTo>
                  <a:lnTo>
                    <a:pt x="8224520" y="132079"/>
                  </a:lnTo>
                  <a:lnTo>
                    <a:pt x="8223250" y="124459"/>
                  </a:lnTo>
                  <a:lnTo>
                    <a:pt x="8223250" y="118109"/>
                  </a:lnTo>
                  <a:lnTo>
                    <a:pt x="8221980" y="110490"/>
                  </a:lnTo>
                  <a:lnTo>
                    <a:pt x="8219439" y="97790"/>
                  </a:lnTo>
                  <a:lnTo>
                    <a:pt x="8216900" y="91440"/>
                  </a:lnTo>
                  <a:lnTo>
                    <a:pt x="8215630" y="85090"/>
                  </a:lnTo>
                  <a:lnTo>
                    <a:pt x="8209280" y="72390"/>
                  </a:lnTo>
                  <a:lnTo>
                    <a:pt x="8206739" y="66040"/>
                  </a:lnTo>
                  <a:lnTo>
                    <a:pt x="8202930" y="59690"/>
                  </a:lnTo>
                  <a:lnTo>
                    <a:pt x="8199120" y="54609"/>
                  </a:lnTo>
                  <a:lnTo>
                    <a:pt x="8194039" y="48259"/>
                  </a:lnTo>
                  <a:lnTo>
                    <a:pt x="8190230" y="43179"/>
                  </a:lnTo>
                  <a:lnTo>
                    <a:pt x="8185150" y="38100"/>
                  </a:lnTo>
                  <a:lnTo>
                    <a:pt x="8180070" y="34290"/>
                  </a:lnTo>
                  <a:lnTo>
                    <a:pt x="8174989" y="29209"/>
                  </a:lnTo>
                  <a:lnTo>
                    <a:pt x="8169909" y="25400"/>
                  </a:lnTo>
                  <a:lnTo>
                    <a:pt x="8163559" y="21590"/>
                  </a:lnTo>
                  <a:lnTo>
                    <a:pt x="8158480" y="17779"/>
                  </a:lnTo>
                  <a:lnTo>
                    <a:pt x="8152130" y="13970"/>
                  </a:lnTo>
                  <a:lnTo>
                    <a:pt x="8126730" y="3809"/>
                  </a:lnTo>
                  <a:lnTo>
                    <a:pt x="8119109" y="2540"/>
                  </a:lnTo>
                  <a:lnTo>
                    <a:pt x="8106409" y="0"/>
                  </a:lnTo>
                  <a:close/>
                </a:path>
              </a:pathLst>
            </a:custGeom>
            <a:solidFill>
              <a:srgbClr val="009900"/>
            </a:solidFill>
          </p:spPr>
          <p:txBody>
            <a:bodyPr wrap="square" lIns="0" tIns="0" rIns="0" bIns="0" rtlCol="0"/>
            <a:lstStyle/>
            <a:p/>
          </p:txBody>
        </p:sp>
        <p:sp>
          <p:nvSpPr>
            <p:cNvPr id="5" name="object 5"/>
            <p:cNvSpPr/>
            <p:nvPr/>
          </p:nvSpPr>
          <p:spPr>
            <a:xfrm>
              <a:off x="509269" y="63499"/>
              <a:ext cx="8224520" cy="792480"/>
            </a:xfrm>
            <a:custGeom>
              <a:avLst/>
              <a:gdLst/>
              <a:ahLst/>
              <a:cxnLst/>
              <a:rect l="l" t="t" r="r" b="b"/>
              <a:pathLst>
                <a:path w="8224520" h="792480">
                  <a:moveTo>
                    <a:pt x="0" y="132079"/>
                  </a:moveTo>
                  <a:lnTo>
                    <a:pt x="0" y="124459"/>
                  </a:lnTo>
                  <a:lnTo>
                    <a:pt x="0" y="118109"/>
                  </a:lnTo>
                  <a:lnTo>
                    <a:pt x="1270" y="110490"/>
                  </a:lnTo>
                  <a:lnTo>
                    <a:pt x="2539" y="104140"/>
                  </a:lnTo>
                  <a:lnTo>
                    <a:pt x="3809" y="97790"/>
                  </a:lnTo>
                  <a:lnTo>
                    <a:pt x="6350" y="91440"/>
                  </a:lnTo>
                  <a:lnTo>
                    <a:pt x="7620" y="85090"/>
                  </a:lnTo>
                  <a:lnTo>
                    <a:pt x="11429" y="77470"/>
                  </a:lnTo>
                  <a:lnTo>
                    <a:pt x="13970" y="72390"/>
                  </a:lnTo>
                  <a:lnTo>
                    <a:pt x="16509" y="66040"/>
                  </a:lnTo>
                  <a:lnTo>
                    <a:pt x="20320" y="59690"/>
                  </a:lnTo>
                  <a:lnTo>
                    <a:pt x="24129" y="54609"/>
                  </a:lnTo>
                  <a:lnTo>
                    <a:pt x="29209" y="48259"/>
                  </a:lnTo>
                  <a:lnTo>
                    <a:pt x="33020" y="43179"/>
                  </a:lnTo>
                  <a:lnTo>
                    <a:pt x="38100" y="38100"/>
                  </a:lnTo>
                  <a:lnTo>
                    <a:pt x="43179" y="34290"/>
                  </a:lnTo>
                  <a:lnTo>
                    <a:pt x="48259" y="29209"/>
                  </a:lnTo>
                  <a:lnTo>
                    <a:pt x="53339" y="25400"/>
                  </a:lnTo>
                  <a:lnTo>
                    <a:pt x="59689" y="21590"/>
                  </a:lnTo>
                  <a:lnTo>
                    <a:pt x="64770" y="17779"/>
                  </a:lnTo>
                  <a:lnTo>
                    <a:pt x="71120" y="13970"/>
                  </a:lnTo>
                  <a:lnTo>
                    <a:pt x="77470" y="11429"/>
                  </a:lnTo>
                  <a:lnTo>
                    <a:pt x="83820" y="8890"/>
                  </a:lnTo>
                  <a:lnTo>
                    <a:pt x="90170" y="6350"/>
                  </a:lnTo>
                  <a:lnTo>
                    <a:pt x="96520" y="3809"/>
                  </a:lnTo>
                  <a:lnTo>
                    <a:pt x="104139" y="2540"/>
                  </a:lnTo>
                  <a:lnTo>
                    <a:pt x="110489" y="1270"/>
                  </a:lnTo>
                  <a:lnTo>
                    <a:pt x="118109" y="0"/>
                  </a:lnTo>
                  <a:lnTo>
                    <a:pt x="124459" y="0"/>
                  </a:lnTo>
                  <a:lnTo>
                    <a:pt x="130809" y="0"/>
                  </a:lnTo>
                  <a:lnTo>
                    <a:pt x="8092439" y="0"/>
                  </a:lnTo>
                  <a:lnTo>
                    <a:pt x="8098789" y="0"/>
                  </a:lnTo>
                  <a:lnTo>
                    <a:pt x="8106409" y="0"/>
                  </a:lnTo>
                  <a:lnTo>
                    <a:pt x="8112759" y="1270"/>
                  </a:lnTo>
                  <a:lnTo>
                    <a:pt x="8119109" y="2540"/>
                  </a:lnTo>
                  <a:lnTo>
                    <a:pt x="8126730" y="3809"/>
                  </a:lnTo>
                  <a:lnTo>
                    <a:pt x="8133080" y="6350"/>
                  </a:lnTo>
                  <a:lnTo>
                    <a:pt x="8139430" y="8890"/>
                  </a:lnTo>
                  <a:lnTo>
                    <a:pt x="8145780" y="11429"/>
                  </a:lnTo>
                  <a:lnTo>
                    <a:pt x="8152130" y="13970"/>
                  </a:lnTo>
                  <a:lnTo>
                    <a:pt x="8158480" y="17779"/>
                  </a:lnTo>
                  <a:lnTo>
                    <a:pt x="8163559" y="21590"/>
                  </a:lnTo>
                  <a:lnTo>
                    <a:pt x="8169909" y="25400"/>
                  </a:lnTo>
                  <a:lnTo>
                    <a:pt x="8174989" y="29209"/>
                  </a:lnTo>
                  <a:lnTo>
                    <a:pt x="8180070" y="34290"/>
                  </a:lnTo>
                  <a:lnTo>
                    <a:pt x="8185150" y="38100"/>
                  </a:lnTo>
                  <a:lnTo>
                    <a:pt x="8190230" y="43179"/>
                  </a:lnTo>
                  <a:lnTo>
                    <a:pt x="8194039" y="48259"/>
                  </a:lnTo>
                  <a:lnTo>
                    <a:pt x="8199120" y="54609"/>
                  </a:lnTo>
                  <a:lnTo>
                    <a:pt x="8202930" y="59690"/>
                  </a:lnTo>
                  <a:lnTo>
                    <a:pt x="8206739" y="66040"/>
                  </a:lnTo>
                  <a:lnTo>
                    <a:pt x="8209280" y="72390"/>
                  </a:lnTo>
                  <a:lnTo>
                    <a:pt x="8211820" y="77470"/>
                  </a:lnTo>
                  <a:lnTo>
                    <a:pt x="8215630" y="85090"/>
                  </a:lnTo>
                  <a:lnTo>
                    <a:pt x="8216900" y="91440"/>
                  </a:lnTo>
                  <a:lnTo>
                    <a:pt x="8219439" y="97790"/>
                  </a:lnTo>
                  <a:lnTo>
                    <a:pt x="8220709" y="104140"/>
                  </a:lnTo>
                  <a:lnTo>
                    <a:pt x="8221980" y="110490"/>
                  </a:lnTo>
                  <a:lnTo>
                    <a:pt x="8223250" y="118109"/>
                  </a:lnTo>
                  <a:lnTo>
                    <a:pt x="8223250" y="124459"/>
                  </a:lnTo>
                  <a:lnTo>
                    <a:pt x="8224520" y="132079"/>
                  </a:lnTo>
                  <a:lnTo>
                    <a:pt x="8224520" y="660400"/>
                  </a:lnTo>
                  <a:lnTo>
                    <a:pt x="8224520" y="666750"/>
                  </a:lnTo>
                  <a:lnTo>
                    <a:pt x="8223250" y="674370"/>
                  </a:lnTo>
                  <a:lnTo>
                    <a:pt x="8221980" y="680720"/>
                  </a:lnTo>
                  <a:lnTo>
                    <a:pt x="8220709" y="687070"/>
                  </a:lnTo>
                  <a:lnTo>
                    <a:pt x="8219439" y="694689"/>
                  </a:lnTo>
                  <a:lnTo>
                    <a:pt x="8216900" y="701039"/>
                  </a:lnTo>
                  <a:lnTo>
                    <a:pt x="8215630" y="707389"/>
                  </a:lnTo>
                  <a:lnTo>
                    <a:pt x="8211820" y="713739"/>
                  </a:lnTo>
                  <a:lnTo>
                    <a:pt x="8209280" y="720089"/>
                  </a:lnTo>
                  <a:lnTo>
                    <a:pt x="8206739" y="726439"/>
                  </a:lnTo>
                  <a:lnTo>
                    <a:pt x="8202930" y="731520"/>
                  </a:lnTo>
                  <a:lnTo>
                    <a:pt x="8199120" y="737870"/>
                  </a:lnTo>
                  <a:lnTo>
                    <a:pt x="8195309" y="742950"/>
                  </a:lnTo>
                  <a:lnTo>
                    <a:pt x="8190230" y="748029"/>
                  </a:lnTo>
                  <a:lnTo>
                    <a:pt x="8185150" y="753110"/>
                  </a:lnTo>
                  <a:lnTo>
                    <a:pt x="8180070" y="758189"/>
                  </a:lnTo>
                  <a:lnTo>
                    <a:pt x="8174989" y="762000"/>
                  </a:lnTo>
                  <a:lnTo>
                    <a:pt x="8169909" y="767079"/>
                  </a:lnTo>
                  <a:lnTo>
                    <a:pt x="8164830" y="770889"/>
                  </a:lnTo>
                  <a:lnTo>
                    <a:pt x="8158480" y="774700"/>
                  </a:lnTo>
                  <a:lnTo>
                    <a:pt x="8152130" y="777239"/>
                  </a:lnTo>
                  <a:lnTo>
                    <a:pt x="8145780" y="779779"/>
                  </a:lnTo>
                  <a:lnTo>
                    <a:pt x="8139430" y="782320"/>
                  </a:lnTo>
                  <a:lnTo>
                    <a:pt x="8133080" y="784860"/>
                  </a:lnTo>
                  <a:lnTo>
                    <a:pt x="8126730" y="787400"/>
                  </a:lnTo>
                  <a:lnTo>
                    <a:pt x="8120380" y="788670"/>
                  </a:lnTo>
                  <a:lnTo>
                    <a:pt x="8112759" y="789939"/>
                  </a:lnTo>
                  <a:lnTo>
                    <a:pt x="8106409" y="791210"/>
                  </a:lnTo>
                  <a:lnTo>
                    <a:pt x="8098789" y="791210"/>
                  </a:lnTo>
                  <a:lnTo>
                    <a:pt x="8092439" y="792479"/>
                  </a:lnTo>
                  <a:lnTo>
                    <a:pt x="130809" y="792479"/>
                  </a:lnTo>
                  <a:lnTo>
                    <a:pt x="124459" y="792479"/>
                  </a:lnTo>
                  <a:lnTo>
                    <a:pt x="118109" y="791210"/>
                  </a:lnTo>
                  <a:lnTo>
                    <a:pt x="110489" y="789939"/>
                  </a:lnTo>
                  <a:lnTo>
                    <a:pt x="104139" y="788670"/>
                  </a:lnTo>
                  <a:lnTo>
                    <a:pt x="96520" y="787400"/>
                  </a:lnTo>
                  <a:lnTo>
                    <a:pt x="90170" y="784860"/>
                  </a:lnTo>
                  <a:lnTo>
                    <a:pt x="83820" y="783589"/>
                  </a:lnTo>
                  <a:lnTo>
                    <a:pt x="77470" y="779779"/>
                  </a:lnTo>
                  <a:lnTo>
                    <a:pt x="71120" y="777239"/>
                  </a:lnTo>
                  <a:lnTo>
                    <a:pt x="64770" y="774700"/>
                  </a:lnTo>
                  <a:lnTo>
                    <a:pt x="59689" y="770889"/>
                  </a:lnTo>
                  <a:lnTo>
                    <a:pt x="53339" y="767079"/>
                  </a:lnTo>
                  <a:lnTo>
                    <a:pt x="48259" y="763270"/>
                  </a:lnTo>
                  <a:lnTo>
                    <a:pt x="43179" y="758189"/>
                  </a:lnTo>
                  <a:lnTo>
                    <a:pt x="38100" y="753110"/>
                  </a:lnTo>
                  <a:lnTo>
                    <a:pt x="33020" y="748029"/>
                  </a:lnTo>
                  <a:lnTo>
                    <a:pt x="29209" y="742950"/>
                  </a:lnTo>
                  <a:lnTo>
                    <a:pt x="24129" y="737870"/>
                  </a:lnTo>
                  <a:lnTo>
                    <a:pt x="20320" y="731520"/>
                  </a:lnTo>
                  <a:lnTo>
                    <a:pt x="16509" y="726439"/>
                  </a:lnTo>
                  <a:lnTo>
                    <a:pt x="13970" y="720089"/>
                  </a:lnTo>
                  <a:lnTo>
                    <a:pt x="11429" y="713739"/>
                  </a:lnTo>
                  <a:lnTo>
                    <a:pt x="8889" y="707389"/>
                  </a:lnTo>
                  <a:lnTo>
                    <a:pt x="6350" y="701039"/>
                  </a:lnTo>
                  <a:lnTo>
                    <a:pt x="3809" y="694689"/>
                  </a:lnTo>
                  <a:lnTo>
                    <a:pt x="2539" y="688339"/>
                  </a:lnTo>
                  <a:lnTo>
                    <a:pt x="1270" y="680720"/>
                  </a:lnTo>
                  <a:lnTo>
                    <a:pt x="0" y="67437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6506" y="5074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88900" rIns="0" bIns="0" rtlCol="0">
            <a:spAutoFit/>
          </a:bodyPr>
          <a:lstStyle/>
          <a:p>
            <a:pPr marL="753745">
              <a:lnSpc>
                <a:spcPct val="100000"/>
              </a:lnSpc>
              <a:spcBef>
                <a:spcPts val="100"/>
              </a:spcBef>
            </a:pPr>
            <a:r>
              <a:rPr sz="3200" i="1" u="none" dirty="0">
                <a:solidFill>
                  <a:srgbClr val="FFFFFF"/>
                </a:solidFill>
                <a:latin typeface="Calibri" panose="020F0502020204030204"/>
                <a:cs typeface="Calibri" panose="020F0502020204030204"/>
              </a:rPr>
              <a:t>δ)</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83209" y="1522255"/>
            <a:ext cx="7829476" cy="3567705"/>
          </a:xfrm>
          <a:prstGeom prst="rect">
            <a:avLst/>
          </a:prstGeom>
        </p:spPr>
      </p:pic>
      <p:grpSp>
        <p:nvGrpSpPr>
          <p:cNvPr id="3" name="object 3"/>
          <p:cNvGrpSpPr/>
          <p:nvPr/>
        </p:nvGrpSpPr>
        <p:grpSpPr>
          <a:xfrm>
            <a:off x="496510" y="50740"/>
            <a:ext cx="8250555" cy="818515"/>
            <a:chOff x="496510" y="50740"/>
            <a:chExt cx="8250555" cy="818515"/>
          </a:xfrm>
        </p:grpSpPr>
        <p:sp>
          <p:nvSpPr>
            <p:cNvPr id="4" name="object 4"/>
            <p:cNvSpPr/>
            <p:nvPr/>
          </p:nvSpPr>
          <p:spPr>
            <a:xfrm>
              <a:off x="509269" y="63499"/>
              <a:ext cx="8224520" cy="792480"/>
            </a:xfrm>
            <a:custGeom>
              <a:avLst/>
              <a:gdLst/>
              <a:ahLst/>
              <a:cxnLst/>
              <a:rect l="l" t="t" r="r" b="b"/>
              <a:pathLst>
                <a:path w="8224520" h="792480">
                  <a:moveTo>
                    <a:pt x="8120380" y="2540"/>
                  </a:moveTo>
                  <a:lnTo>
                    <a:pt x="104139" y="2540"/>
                  </a:lnTo>
                  <a:lnTo>
                    <a:pt x="97789" y="5079"/>
                  </a:lnTo>
                  <a:lnTo>
                    <a:pt x="91439" y="6350"/>
                  </a:lnTo>
                  <a:lnTo>
                    <a:pt x="83820" y="8890"/>
                  </a:lnTo>
                  <a:lnTo>
                    <a:pt x="77470" y="11429"/>
                  </a:lnTo>
                  <a:lnTo>
                    <a:pt x="72389" y="15240"/>
                  </a:lnTo>
                  <a:lnTo>
                    <a:pt x="66039" y="17779"/>
                  </a:lnTo>
                  <a:lnTo>
                    <a:pt x="59689" y="21590"/>
                  </a:lnTo>
                  <a:lnTo>
                    <a:pt x="54609" y="25400"/>
                  </a:lnTo>
                  <a:lnTo>
                    <a:pt x="48259" y="29209"/>
                  </a:lnTo>
                  <a:lnTo>
                    <a:pt x="38100" y="39370"/>
                  </a:lnTo>
                  <a:lnTo>
                    <a:pt x="33020" y="43179"/>
                  </a:lnTo>
                  <a:lnTo>
                    <a:pt x="29209" y="49529"/>
                  </a:lnTo>
                  <a:lnTo>
                    <a:pt x="25400" y="54609"/>
                  </a:lnTo>
                  <a:lnTo>
                    <a:pt x="21589" y="60959"/>
                  </a:lnTo>
                  <a:lnTo>
                    <a:pt x="17779" y="66040"/>
                  </a:lnTo>
                  <a:lnTo>
                    <a:pt x="13970" y="72390"/>
                  </a:lnTo>
                  <a:lnTo>
                    <a:pt x="3809" y="97790"/>
                  </a:lnTo>
                  <a:lnTo>
                    <a:pt x="2539" y="104140"/>
                  </a:lnTo>
                  <a:lnTo>
                    <a:pt x="1270" y="111759"/>
                  </a:lnTo>
                  <a:lnTo>
                    <a:pt x="0" y="118109"/>
                  </a:lnTo>
                  <a:lnTo>
                    <a:pt x="0" y="674370"/>
                  </a:lnTo>
                  <a:lnTo>
                    <a:pt x="1270" y="680720"/>
                  </a:lnTo>
                  <a:lnTo>
                    <a:pt x="2539" y="688339"/>
                  </a:lnTo>
                  <a:lnTo>
                    <a:pt x="5079" y="694689"/>
                  </a:lnTo>
                  <a:lnTo>
                    <a:pt x="6350" y="701039"/>
                  </a:lnTo>
                  <a:lnTo>
                    <a:pt x="8889" y="707389"/>
                  </a:lnTo>
                  <a:lnTo>
                    <a:pt x="11429" y="715010"/>
                  </a:lnTo>
                  <a:lnTo>
                    <a:pt x="13970" y="720089"/>
                  </a:lnTo>
                  <a:lnTo>
                    <a:pt x="21589" y="732789"/>
                  </a:lnTo>
                  <a:lnTo>
                    <a:pt x="25400" y="737870"/>
                  </a:lnTo>
                  <a:lnTo>
                    <a:pt x="29209" y="744220"/>
                  </a:lnTo>
                  <a:lnTo>
                    <a:pt x="48259" y="763270"/>
                  </a:lnTo>
                  <a:lnTo>
                    <a:pt x="54609" y="767079"/>
                  </a:lnTo>
                  <a:lnTo>
                    <a:pt x="59689" y="770889"/>
                  </a:lnTo>
                  <a:lnTo>
                    <a:pt x="66039" y="774700"/>
                  </a:lnTo>
                  <a:lnTo>
                    <a:pt x="72389" y="777239"/>
                  </a:lnTo>
                  <a:lnTo>
                    <a:pt x="77470" y="781050"/>
                  </a:lnTo>
                  <a:lnTo>
                    <a:pt x="83820" y="783589"/>
                  </a:lnTo>
                  <a:lnTo>
                    <a:pt x="91439" y="786129"/>
                  </a:lnTo>
                  <a:lnTo>
                    <a:pt x="97789" y="787400"/>
                  </a:lnTo>
                  <a:lnTo>
                    <a:pt x="104139" y="789939"/>
                  </a:lnTo>
                  <a:lnTo>
                    <a:pt x="110489" y="791210"/>
                  </a:lnTo>
                  <a:lnTo>
                    <a:pt x="118109" y="791210"/>
                  </a:lnTo>
                  <a:lnTo>
                    <a:pt x="124459" y="792479"/>
                  </a:lnTo>
                  <a:lnTo>
                    <a:pt x="8100059" y="792479"/>
                  </a:lnTo>
                  <a:lnTo>
                    <a:pt x="8106409" y="791210"/>
                  </a:lnTo>
                  <a:lnTo>
                    <a:pt x="8114030" y="789939"/>
                  </a:lnTo>
                  <a:lnTo>
                    <a:pt x="8120380" y="789939"/>
                  </a:lnTo>
                  <a:lnTo>
                    <a:pt x="8126730" y="787400"/>
                  </a:lnTo>
                  <a:lnTo>
                    <a:pt x="8133080" y="786129"/>
                  </a:lnTo>
                  <a:lnTo>
                    <a:pt x="8140700" y="783589"/>
                  </a:lnTo>
                  <a:lnTo>
                    <a:pt x="8147050" y="781050"/>
                  </a:lnTo>
                  <a:lnTo>
                    <a:pt x="8152130" y="777239"/>
                  </a:lnTo>
                  <a:lnTo>
                    <a:pt x="8158480" y="774700"/>
                  </a:lnTo>
                  <a:lnTo>
                    <a:pt x="8164830" y="770889"/>
                  </a:lnTo>
                  <a:lnTo>
                    <a:pt x="8169909" y="767079"/>
                  </a:lnTo>
                  <a:lnTo>
                    <a:pt x="8176259" y="763270"/>
                  </a:lnTo>
                  <a:lnTo>
                    <a:pt x="8186420" y="753110"/>
                  </a:lnTo>
                  <a:lnTo>
                    <a:pt x="8190230" y="748029"/>
                  </a:lnTo>
                  <a:lnTo>
                    <a:pt x="8195309" y="742950"/>
                  </a:lnTo>
                  <a:lnTo>
                    <a:pt x="8199120" y="737870"/>
                  </a:lnTo>
                  <a:lnTo>
                    <a:pt x="8202930" y="731520"/>
                  </a:lnTo>
                  <a:lnTo>
                    <a:pt x="8206739" y="726439"/>
                  </a:lnTo>
                  <a:lnTo>
                    <a:pt x="8210550" y="720089"/>
                  </a:lnTo>
                  <a:lnTo>
                    <a:pt x="8218170" y="701039"/>
                  </a:lnTo>
                  <a:lnTo>
                    <a:pt x="8219439" y="694689"/>
                  </a:lnTo>
                  <a:lnTo>
                    <a:pt x="8221980" y="688339"/>
                  </a:lnTo>
                  <a:lnTo>
                    <a:pt x="8223250" y="680720"/>
                  </a:lnTo>
                  <a:lnTo>
                    <a:pt x="8223250" y="674370"/>
                  </a:lnTo>
                  <a:lnTo>
                    <a:pt x="8224520" y="666750"/>
                  </a:lnTo>
                  <a:lnTo>
                    <a:pt x="8224520" y="125729"/>
                  </a:lnTo>
                  <a:lnTo>
                    <a:pt x="8223250" y="118109"/>
                  </a:lnTo>
                  <a:lnTo>
                    <a:pt x="8221980" y="111759"/>
                  </a:lnTo>
                  <a:lnTo>
                    <a:pt x="8221980" y="104140"/>
                  </a:lnTo>
                  <a:lnTo>
                    <a:pt x="8219439" y="97790"/>
                  </a:lnTo>
                  <a:lnTo>
                    <a:pt x="8218170" y="91440"/>
                  </a:lnTo>
                  <a:lnTo>
                    <a:pt x="8210550" y="72390"/>
                  </a:lnTo>
                  <a:lnTo>
                    <a:pt x="8206739" y="66040"/>
                  </a:lnTo>
                  <a:lnTo>
                    <a:pt x="8202930" y="60959"/>
                  </a:lnTo>
                  <a:lnTo>
                    <a:pt x="8199120" y="54609"/>
                  </a:lnTo>
                  <a:lnTo>
                    <a:pt x="8164830" y="21590"/>
                  </a:lnTo>
                  <a:lnTo>
                    <a:pt x="8152130" y="15240"/>
                  </a:lnTo>
                  <a:lnTo>
                    <a:pt x="8145780" y="11429"/>
                  </a:lnTo>
                  <a:lnTo>
                    <a:pt x="8133080" y="6350"/>
                  </a:lnTo>
                  <a:lnTo>
                    <a:pt x="8126730" y="5079"/>
                  </a:lnTo>
                  <a:lnTo>
                    <a:pt x="8120380" y="2540"/>
                  </a:lnTo>
                  <a:close/>
                </a:path>
                <a:path w="8224520" h="792480">
                  <a:moveTo>
                    <a:pt x="8098789" y="0"/>
                  </a:moveTo>
                  <a:lnTo>
                    <a:pt x="124459" y="0"/>
                  </a:lnTo>
                  <a:lnTo>
                    <a:pt x="118109" y="1270"/>
                  </a:lnTo>
                  <a:lnTo>
                    <a:pt x="110489" y="2540"/>
                  </a:lnTo>
                  <a:lnTo>
                    <a:pt x="8112759" y="2540"/>
                  </a:lnTo>
                  <a:lnTo>
                    <a:pt x="8106409" y="1270"/>
                  </a:lnTo>
                  <a:lnTo>
                    <a:pt x="8098789" y="0"/>
                  </a:lnTo>
                  <a:close/>
                </a:path>
              </a:pathLst>
            </a:custGeom>
            <a:solidFill>
              <a:srgbClr val="009900"/>
            </a:solidFill>
          </p:spPr>
          <p:txBody>
            <a:bodyPr wrap="square" lIns="0" tIns="0" rIns="0" bIns="0" rtlCol="0"/>
            <a:lstStyle/>
            <a:p/>
          </p:txBody>
        </p:sp>
        <p:sp>
          <p:nvSpPr>
            <p:cNvPr id="5" name="object 5"/>
            <p:cNvSpPr/>
            <p:nvPr/>
          </p:nvSpPr>
          <p:spPr>
            <a:xfrm>
              <a:off x="509269" y="63499"/>
              <a:ext cx="8224520" cy="792480"/>
            </a:xfrm>
            <a:custGeom>
              <a:avLst/>
              <a:gdLst/>
              <a:ahLst/>
              <a:cxnLst/>
              <a:rect l="l" t="t" r="r" b="b"/>
              <a:pathLst>
                <a:path w="8224520" h="792480">
                  <a:moveTo>
                    <a:pt x="0" y="132079"/>
                  </a:moveTo>
                  <a:lnTo>
                    <a:pt x="0" y="125729"/>
                  </a:lnTo>
                  <a:lnTo>
                    <a:pt x="0" y="118109"/>
                  </a:lnTo>
                  <a:lnTo>
                    <a:pt x="1270" y="111759"/>
                  </a:lnTo>
                  <a:lnTo>
                    <a:pt x="2539" y="104140"/>
                  </a:lnTo>
                  <a:lnTo>
                    <a:pt x="3809" y="97790"/>
                  </a:lnTo>
                  <a:lnTo>
                    <a:pt x="6350" y="91440"/>
                  </a:lnTo>
                  <a:lnTo>
                    <a:pt x="8889" y="85090"/>
                  </a:lnTo>
                  <a:lnTo>
                    <a:pt x="11429" y="78740"/>
                  </a:lnTo>
                  <a:lnTo>
                    <a:pt x="13970" y="72390"/>
                  </a:lnTo>
                  <a:lnTo>
                    <a:pt x="17779" y="66040"/>
                  </a:lnTo>
                  <a:lnTo>
                    <a:pt x="21589" y="60959"/>
                  </a:lnTo>
                  <a:lnTo>
                    <a:pt x="25400" y="54609"/>
                  </a:lnTo>
                  <a:lnTo>
                    <a:pt x="29209" y="49529"/>
                  </a:lnTo>
                  <a:lnTo>
                    <a:pt x="33020" y="43179"/>
                  </a:lnTo>
                  <a:lnTo>
                    <a:pt x="38100" y="39370"/>
                  </a:lnTo>
                  <a:lnTo>
                    <a:pt x="43179" y="34290"/>
                  </a:lnTo>
                  <a:lnTo>
                    <a:pt x="48259" y="29209"/>
                  </a:lnTo>
                  <a:lnTo>
                    <a:pt x="54609" y="25400"/>
                  </a:lnTo>
                  <a:lnTo>
                    <a:pt x="59689" y="21590"/>
                  </a:lnTo>
                  <a:lnTo>
                    <a:pt x="66039" y="17779"/>
                  </a:lnTo>
                  <a:lnTo>
                    <a:pt x="72389" y="15240"/>
                  </a:lnTo>
                  <a:lnTo>
                    <a:pt x="77470" y="11429"/>
                  </a:lnTo>
                  <a:lnTo>
                    <a:pt x="83820" y="8890"/>
                  </a:lnTo>
                  <a:lnTo>
                    <a:pt x="91439" y="6350"/>
                  </a:lnTo>
                  <a:lnTo>
                    <a:pt x="97789" y="5079"/>
                  </a:lnTo>
                  <a:lnTo>
                    <a:pt x="104139" y="2540"/>
                  </a:lnTo>
                  <a:lnTo>
                    <a:pt x="110489" y="2540"/>
                  </a:lnTo>
                  <a:lnTo>
                    <a:pt x="118109" y="1270"/>
                  </a:lnTo>
                  <a:lnTo>
                    <a:pt x="124459" y="0"/>
                  </a:lnTo>
                  <a:lnTo>
                    <a:pt x="132079" y="0"/>
                  </a:lnTo>
                  <a:lnTo>
                    <a:pt x="8092439" y="0"/>
                  </a:lnTo>
                  <a:lnTo>
                    <a:pt x="8098789" y="0"/>
                  </a:lnTo>
                  <a:lnTo>
                    <a:pt x="8106409" y="1270"/>
                  </a:lnTo>
                  <a:lnTo>
                    <a:pt x="8112759" y="2540"/>
                  </a:lnTo>
                  <a:lnTo>
                    <a:pt x="8120380" y="2540"/>
                  </a:lnTo>
                  <a:lnTo>
                    <a:pt x="8126730" y="5079"/>
                  </a:lnTo>
                  <a:lnTo>
                    <a:pt x="8133080" y="6350"/>
                  </a:lnTo>
                  <a:lnTo>
                    <a:pt x="8139430" y="8890"/>
                  </a:lnTo>
                  <a:lnTo>
                    <a:pt x="8145780" y="11429"/>
                  </a:lnTo>
                  <a:lnTo>
                    <a:pt x="8152130" y="15240"/>
                  </a:lnTo>
                  <a:lnTo>
                    <a:pt x="8158480" y="17779"/>
                  </a:lnTo>
                  <a:lnTo>
                    <a:pt x="8164830" y="21590"/>
                  </a:lnTo>
                  <a:lnTo>
                    <a:pt x="8169909" y="25400"/>
                  </a:lnTo>
                  <a:lnTo>
                    <a:pt x="8174989" y="29209"/>
                  </a:lnTo>
                  <a:lnTo>
                    <a:pt x="8181339" y="34290"/>
                  </a:lnTo>
                  <a:lnTo>
                    <a:pt x="8202930" y="60959"/>
                  </a:lnTo>
                  <a:lnTo>
                    <a:pt x="8206739" y="66040"/>
                  </a:lnTo>
                  <a:lnTo>
                    <a:pt x="8210550" y="72390"/>
                  </a:lnTo>
                  <a:lnTo>
                    <a:pt x="8213089" y="78740"/>
                  </a:lnTo>
                  <a:lnTo>
                    <a:pt x="8215630" y="85090"/>
                  </a:lnTo>
                  <a:lnTo>
                    <a:pt x="8218170" y="91440"/>
                  </a:lnTo>
                  <a:lnTo>
                    <a:pt x="8219439" y="97790"/>
                  </a:lnTo>
                  <a:lnTo>
                    <a:pt x="8221980" y="104140"/>
                  </a:lnTo>
                  <a:lnTo>
                    <a:pt x="8221980" y="111759"/>
                  </a:lnTo>
                  <a:lnTo>
                    <a:pt x="8223250" y="118109"/>
                  </a:lnTo>
                  <a:lnTo>
                    <a:pt x="8224520" y="125729"/>
                  </a:lnTo>
                  <a:lnTo>
                    <a:pt x="8224520" y="132079"/>
                  </a:lnTo>
                  <a:lnTo>
                    <a:pt x="8224520" y="660400"/>
                  </a:lnTo>
                  <a:lnTo>
                    <a:pt x="8224520" y="666750"/>
                  </a:lnTo>
                  <a:lnTo>
                    <a:pt x="8223250" y="674370"/>
                  </a:lnTo>
                  <a:lnTo>
                    <a:pt x="8223250" y="680720"/>
                  </a:lnTo>
                  <a:lnTo>
                    <a:pt x="8221980" y="688339"/>
                  </a:lnTo>
                  <a:lnTo>
                    <a:pt x="8219439" y="694689"/>
                  </a:lnTo>
                  <a:lnTo>
                    <a:pt x="8218170" y="701039"/>
                  </a:lnTo>
                  <a:lnTo>
                    <a:pt x="8215630" y="707389"/>
                  </a:lnTo>
                  <a:lnTo>
                    <a:pt x="8213089" y="713739"/>
                  </a:lnTo>
                  <a:lnTo>
                    <a:pt x="8210550" y="720089"/>
                  </a:lnTo>
                  <a:lnTo>
                    <a:pt x="8206739" y="726439"/>
                  </a:lnTo>
                  <a:lnTo>
                    <a:pt x="8202930" y="731520"/>
                  </a:lnTo>
                  <a:lnTo>
                    <a:pt x="8199120" y="737870"/>
                  </a:lnTo>
                  <a:lnTo>
                    <a:pt x="8195309" y="742950"/>
                  </a:lnTo>
                  <a:lnTo>
                    <a:pt x="8190230" y="748029"/>
                  </a:lnTo>
                  <a:lnTo>
                    <a:pt x="8186420" y="753110"/>
                  </a:lnTo>
                  <a:lnTo>
                    <a:pt x="8181339" y="758189"/>
                  </a:lnTo>
                  <a:lnTo>
                    <a:pt x="8176259" y="763270"/>
                  </a:lnTo>
                  <a:lnTo>
                    <a:pt x="8169909" y="767079"/>
                  </a:lnTo>
                  <a:lnTo>
                    <a:pt x="8164830" y="770889"/>
                  </a:lnTo>
                  <a:lnTo>
                    <a:pt x="8158480" y="774700"/>
                  </a:lnTo>
                  <a:lnTo>
                    <a:pt x="8152130" y="777239"/>
                  </a:lnTo>
                  <a:lnTo>
                    <a:pt x="8147050" y="781050"/>
                  </a:lnTo>
                  <a:lnTo>
                    <a:pt x="8140700" y="783589"/>
                  </a:lnTo>
                  <a:lnTo>
                    <a:pt x="8133080" y="786129"/>
                  </a:lnTo>
                  <a:lnTo>
                    <a:pt x="8126730" y="787400"/>
                  </a:lnTo>
                  <a:lnTo>
                    <a:pt x="8120380" y="789939"/>
                  </a:lnTo>
                  <a:lnTo>
                    <a:pt x="8114030" y="789939"/>
                  </a:lnTo>
                  <a:lnTo>
                    <a:pt x="8106409" y="791210"/>
                  </a:lnTo>
                  <a:lnTo>
                    <a:pt x="8100059" y="792479"/>
                  </a:lnTo>
                  <a:lnTo>
                    <a:pt x="8092439" y="792479"/>
                  </a:lnTo>
                  <a:lnTo>
                    <a:pt x="132079" y="792479"/>
                  </a:lnTo>
                  <a:lnTo>
                    <a:pt x="124459" y="792479"/>
                  </a:lnTo>
                  <a:lnTo>
                    <a:pt x="118109" y="791210"/>
                  </a:lnTo>
                  <a:lnTo>
                    <a:pt x="110489" y="791210"/>
                  </a:lnTo>
                  <a:lnTo>
                    <a:pt x="104139" y="789939"/>
                  </a:lnTo>
                  <a:lnTo>
                    <a:pt x="97789" y="787400"/>
                  </a:lnTo>
                  <a:lnTo>
                    <a:pt x="91439" y="786129"/>
                  </a:lnTo>
                  <a:lnTo>
                    <a:pt x="83820" y="783589"/>
                  </a:lnTo>
                  <a:lnTo>
                    <a:pt x="77470" y="781050"/>
                  </a:lnTo>
                  <a:lnTo>
                    <a:pt x="72389" y="777239"/>
                  </a:lnTo>
                  <a:lnTo>
                    <a:pt x="66039" y="774700"/>
                  </a:lnTo>
                  <a:lnTo>
                    <a:pt x="59689" y="770889"/>
                  </a:lnTo>
                  <a:lnTo>
                    <a:pt x="54609" y="767079"/>
                  </a:lnTo>
                  <a:lnTo>
                    <a:pt x="48259" y="763270"/>
                  </a:lnTo>
                  <a:lnTo>
                    <a:pt x="43179" y="758189"/>
                  </a:lnTo>
                  <a:lnTo>
                    <a:pt x="38100" y="753110"/>
                  </a:lnTo>
                  <a:lnTo>
                    <a:pt x="33020" y="748029"/>
                  </a:lnTo>
                  <a:lnTo>
                    <a:pt x="29209" y="744220"/>
                  </a:lnTo>
                  <a:lnTo>
                    <a:pt x="25400" y="737870"/>
                  </a:lnTo>
                  <a:lnTo>
                    <a:pt x="21589" y="732789"/>
                  </a:lnTo>
                  <a:lnTo>
                    <a:pt x="17779" y="726439"/>
                  </a:lnTo>
                  <a:lnTo>
                    <a:pt x="13970" y="720089"/>
                  </a:lnTo>
                  <a:lnTo>
                    <a:pt x="11429" y="715010"/>
                  </a:lnTo>
                  <a:lnTo>
                    <a:pt x="8889" y="707389"/>
                  </a:lnTo>
                  <a:lnTo>
                    <a:pt x="6350" y="701039"/>
                  </a:lnTo>
                  <a:lnTo>
                    <a:pt x="5079" y="694689"/>
                  </a:lnTo>
                  <a:lnTo>
                    <a:pt x="2539" y="688339"/>
                  </a:lnTo>
                  <a:lnTo>
                    <a:pt x="1270" y="680720"/>
                  </a:lnTo>
                  <a:lnTo>
                    <a:pt x="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6506" y="5074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88900" rIns="0" bIns="0" rtlCol="0">
            <a:spAutoFit/>
          </a:bodyPr>
          <a:lstStyle/>
          <a:p>
            <a:pPr marL="753745">
              <a:lnSpc>
                <a:spcPct val="100000"/>
              </a:lnSpc>
              <a:spcBef>
                <a:spcPts val="100"/>
              </a:spcBef>
            </a:pPr>
            <a:r>
              <a:rPr sz="3200" i="1" u="none" dirty="0">
                <a:solidFill>
                  <a:srgbClr val="FFFFFF"/>
                </a:solidFill>
                <a:latin typeface="Calibri" panose="020F0502020204030204"/>
                <a:cs typeface="Calibri" panose="020F0502020204030204"/>
              </a:rPr>
              <a:t>δ)</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1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8" name="object 8"/>
          <p:cNvSpPr txBox="1"/>
          <p:nvPr/>
        </p:nvSpPr>
        <p:spPr>
          <a:xfrm>
            <a:off x="4674616" y="4517390"/>
            <a:ext cx="3531235" cy="613410"/>
          </a:xfrm>
          <a:prstGeom prst="rect">
            <a:avLst/>
          </a:prstGeom>
        </p:spPr>
        <p:txBody>
          <a:bodyPr vert="horz" wrap="square" lIns="0" tIns="40005" rIns="0" bIns="0" rtlCol="0">
            <a:spAutoFit/>
          </a:bodyPr>
          <a:lstStyle/>
          <a:p>
            <a:pPr marL="12700" marR="5080" indent="906145">
              <a:lnSpc>
                <a:spcPts val="2230"/>
              </a:lnSpc>
              <a:spcBef>
                <a:spcPts val="315"/>
              </a:spcBef>
            </a:pPr>
            <a:r>
              <a:rPr sz="2000" dirty="0">
                <a:latin typeface="Arial" panose="020B0604020202020204"/>
                <a:cs typeface="Arial" panose="020B0604020202020204"/>
              </a:rPr>
              <a:t>ΕΝΑΣ</a:t>
            </a:r>
            <a:r>
              <a:rPr sz="2000" spc="-10" dirty="0">
                <a:latin typeface="Arial" panose="020B0604020202020204"/>
                <a:cs typeface="Arial" panose="020B0604020202020204"/>
              </a:rPr>
              <a:t> ΕΓΧΥΤΗΡΑΣ </a:t>
            </a:r>
            <a:r>
              <a:rPr sz="2000" dirty="0">
                <a:latin typeface="Arial" panose="020B0604020202020204"/>
                <a:cs typeface="Arial" panose="020B0604020202020204"/>
              </a:rPr>
              <a:t>ΣΤΟ</a:t>
            </a:r>
            <a:r>
              <a:rPr sz="2000" spc="-55" dirty="0">
                <a:latin typeface="Arial" panose="020B0604020202020204"/>
                <a:cs typeface="Arial" panose="020B0604020202020204"/>
              </a:rPr>
              <a:t> </a:t>
            </a:r>
            <a:r>
              <a:rPr sz="2000" dirty="0">
                <a:latin typeface="Arial" panose="020B0604020202020204"/>
                <a:cs typeface="Arial" panose="020B0604020202020204"/>
              </a:rPr>
              <a:t>ΚΕΝΤΡΟ</a:t>
            </a:r>
            <a:r>
              <a:rPr sz="2000" spc="-70" dirty="0">
                <a:latin typeface="Arial" panose="020B0604020202020204"/>
                <a:cs typeface="Arial" panose="020B0604020202020204"/>
              </a:rPr>
              <a:t> </a:t>
            </a:r>
            <a:r>
              <a:rPr sz="2000" spc="-10" dirty="0">
                <a:latin typeface="Arial" panose="020B0604020202020204"/>
                <a:cs typeface="Arial" panose="020B0604020202020204"/>
              </a:rPr>
              <a:t>ΤΟΥ</a:t>
            </a:r>
            <a:r>
              <a:rPr sz="2000" spc="-85" dirty="0">
                <a:latin typeface="Arial" panose="020B0604020202020204"/>
                <a:cs typeface="Arial" panose="020B0604020202020204"/>
              </a:rPr>
              <a:t> </a:t>
            </a:r>
            <a:r>
              <a:rPr sz="2000" spc="-30" dirty="0">
                <a:latin typeface="Arial" panose="020B0604020202020204"/>
                <a:cs typeface="Arial" panose="020B0604020202020204"/>
              </a:rPr>
              <a:t>ΠΩΜΑΤΟΣ</a:t>
            </a:r>
            <a:endParaRPr sz="2000">
              <a:latin typeface="Arial" panose="020B0604020202020204"/>
              <a:cs typeface="Arial" panose="020B0604020202020204"/>
            </a:endParaRPr>
          </a:p>
        </p:txBody>
      </p:sp>
      <p:sp>
        <p:nvSpPr>
          <p:cNvPr id="9" name="object 9"/>
          <p:cNvSpPr txBox="1"/>
          <p:nvPr/>
        </p:nvSpPr>
        <p:spPr>
          <a:xfrm>
            <a:off x="581659" y="4517390"/>
            <a:ext cx="3293110" cy="896619"/>
          </a:xfrm>
          <a:prstGeom prst="rect">
            <a:avLst/>
          </a:prstGeom>
        </p:spPr>
        <p:txBody>
          <a:bodyPr vert="horz" wrap="square" lIns="0" tIns="40005" rIns="0" bIns="0" rtlCol="0">
            <a:spAutoFit/>
          </a:bodyPr>
          <a:lstStyle/>
          <a:p>
            <a:pPr marL="12700" marR="5080" indent="275590">
              <a:lnSpc>
                <a:spcPts val="2230"/>
              </a:lnSpc>
              <a:spcBef>
                <a:spcPts val="315"/>
              </a:spcBef>
            </a:pPr>
            <a:r>
              <a:rPr sz="2000" dirty="0">
                <a:latin typeface="Arial" panose="020B0604020202020204"/>
                <a:cs typeface="Arial" panose="020B0604020202020204"/>
              </a:rPr>
              <a:t>ΤΡΕΙΣ</a:t>
            </a:r>
            <a:r>
              <a:rPr sz="2000" spc="-25" dirty="0">
                <a:latin typeface="Arial" panose="020B0604020202020204"/>
                <a:cs typeface="Arial" panose="020B0604020202020204"/>
              </a:rPr>
              <a:t> </a:t>
            </a:r>
            <a:r>
              <a:rPr sz="2000" spc="-10" dirty="0">
                <a:latin typeface="Arial" panose="020B0604020202020204"/>
                <a:cs typeface="Arial" panose="020B0604020202020204"/>
              </a:rPr>
              <a:t>ΕΓΧΥΤΗΡΕΣ ΠΕΡΙΦΕΡΕΙΑΚΑ</a:t>
            </a:r>
            <a:r>
              <a:rPr sz="2000" spc="-100" dirty="0">
                <a:latin typeface="Arial" panose="020B0604020202020204"/>
                <a:cs typeface="Arial" panose="020B0604020202020204"/>
              </a:rPr>
              <a:t> </a:t>
            </a:r>
            <a:r>
              <a:rPr sz="2000" dirty="0">
                <a:latin typeface="Arial" panose="020B0604020202020204"/>
                <a:cs typeface="Arial" panose="020B0604020202020204"/>
              </a:rPr>
              <a:t>ΣΤΟ</a:t>
            </a:r>
            <a:r>
              <a:rPr sz="2000" spc="15" dirty="0">
                <a:latin typeface="Arial" panose="020B0604020202020204"/>
                <a:cs typeface="Arial" panose="020B0604020202020204"/>
              </a:rPr>
              <a:t> </a:t>
            </a:r>
            <a:r>
              <a:rPr sz="2000" spc="-20" dirty="0">
                <a:latin typeface="Arial" panose="020B0604020202020204"/>
                <a:cs typeface="Arial" panose="020B0604020202020204"/>
              </a:rPr>
              <a:t>ΠΩΜΑ </a:t>
            </a:r>
            <a:r>
              <a:rPr sz="2000" dirty="0">
                <a:latin typeface="Arial" panose="020B0604020202020204"/>
                <a:cs typeface="Arial" panose="020B0604020202020204"/>
              </a:rPr>
              <a:t>ΣΕ</a:t>
            </a:r>
            <a:r>
              <a:rPr sz="2000" spc="-10" dirty="0">
                <a:latin typeface="Arial" panose="020B0604020202020204"/>
                <a:cs typeface="Arial" panose="020B0604020202020204"/>
              </a:rPr>
              <a:t> </a:t>
            </a:r>
            <a:r>
              <a:rPr sz="2000" dirty="0">
                <a:latin typeface="Arial" panose="020B0604020202020204"/>
                <a:cs typeface="Arial" panose="020B0604020202020204"/>
              </a:rPr>
              <a:t>ΓΩΝΙΑ</a:t>
            </a:r>
            <a:r>
              <a:rPr sz="2000" spc="-120" dirty="0">
                <a:latin typeface="Arial" panose="020B0604020202020204"/>
                <a:cs typeface="Arial" panose="020B0604020202020204"/>
              </a:rPr>
              <a:t> </a:t>
            </a:r>
            <a:r>
              <a:rPr sz="2000" dirty="0">
                <a:latin typeface="Arial" panose="020B0604020202020204"/>
                <a:cs typeface="Arial" panose="020B0604020202020204"/>
              </a:rPr>
              <a:t>120</a:t>
            </a:r>
            <a:r>
              <a:rPr sz="2000" spc="-5" dirty="0">
                <a:latin typeface="Arial" panose="020B0604020202020204"/>
                <a:cs typeface="Arial" panose="020B0604020202020204"/>
              </a:rPr>
              <a:t> </a:t>
            </a:r>
            <a:r>
              <a:rPr sz="2000" spc="-10" dirty="0">
                <a:latin typeface="Arial" panose="020B0604020202020204"/>
                <a:cs typeface="Arial" panose="020B0604020202020204"/>
              </a:rPr>
              <a:t>ΜΟΙΡΩΝ</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6510" y="50740"/>
            <a:ext cx="8250555" cy="818515"/>
            <a:chOff x="496510" y="50740"/>
            <a:chExt cx="8250555" cy="818515"/>
          </a:xfrm>
        </p:grpSpPr>
        <p:sp>
          <p:nvSpPr>
            <p:cNvPr id="3" name="object 3"/>
            <p:cNvSpPr/>
            <p:nvPr/>
          </p:nvSpPr>
          <p:spPr>
            <a:xfrm>
              <a:off x="509269" y="63499"/>
              <a:ext cx="8224520" cy="792480"/>
            </a:xfrm>
            <a:custGeom>
              <a:avLst/>
              <a:gdLst/>
              <a:ahLst/>
              <a:cxnLst/>
              <a:rect l="l" t="t" r="r" b="b"/>
              <a:pathLst>
                <a:path w="8224520" h="792480">
                  <a:moveTo>
                    <a:pt x="8106409" y="1270"/>
                  </a:moveTo>
                  <a:lnTo>
                    <a:pt x="118109" y="1270"/>
                  </a:lnTo>
                  <a:lnTo>
                    <a:pt x="111759" y="2540"/>
                  </a:lnTo>
                  <a:lnTo>
                    <a:pt x="104139" y="3809"/>
                  </a:lnTo>
                  <a:lnTo>
                    <a:pt x="97789" y="5079"/>
                  </a:lnTo>
                  <a:lnTo>
                    <a:pt x="91439" y="7620"/>
                  </a:lnTo>
                  <a:lnTo>
                    <a:pt x="85089" y="8890"/>
                  </a:lnTo>
                  <a:lnTo>
                    <a:pt x="78739" y="12700"/>
                  </a:lnTo>
                  <a:lnTo>
                    <a:pt x="66039" y="17779"/>
                  </a:lnTo>
                  <a:lnTo>
                    <a:pt x="59689" y="21590"/>
                  </a:lnTo>
                  <a:lnTo>
                    <a:pt x="54609" y="25400"/>
                  </a:lnTo>
                  <a:lnTo>
                    <a:pt x="49529" y="30479"/>
                  </a:lnTo>
                  <a:lnTo>
                    <a:pt x="43179" y="34290"/>
                  </a:lnTo>
                  <a:lnTo>
                    <a:pt x="38100" y="39370"/>
                  </a:lnTo>
                  <a:lnTo>
                    <a:pt x="34289" y="44450"/>
                  </a:lnTo>
                  <a:lnTo>
                    <a:pt x="29209" y="49529"/>
                  </a:lnTo>
                  <a:lnTo>
                    <a:pt x="25400" y="54609"/>
                  </a:lnTo>
                  <a:lnTo>
                    <a:pt x="21589" y="60959"/>
                  </a:lnTo>
                  <a:lnTo>
                    <a:pt x="17779" y="66040"/>
                  </a:lnTo>
                  <a:lnTo>
                    <a:pt x="13970" y="72390"/>
                  </a:lnTo>
                  <a:lnTo>
                    <a:pt x="6350" y="91440"/>
                  </a:lnTo>
                  <a:lnTo>
                    <a:pt x="5079" y="97790"/>
                  </a:lnTo>
                  <a:lnTo>
                    <a:pt x="2539" y="105409"/>
                  </a:lnTo>
                  <a:lnTo>
                    <a:pt x="2539" y="111759"/>
                  </a:lnTo>
                  <a:lnTo>
                    <a:pt x="1270" y="118109"/>
                  </a:lnTo>
                  <a:lnTo>
                    <a:pt x="0" y="125729"/>
                  </a:lnTo>
                  <a:lnTo>
                    <a:pt x="0" y="668020"/>
                  </a:lnTo>
                  <a:lnTo>
                    <a:pt x="1270" y="674370"/>
                  </a:lnTo>
                  <a:lnTo>
                    <a:pt x="2539" y="681989"/>
                  </a:lnTo>
                  <a:lnTo>
                    <a:pt x="2539" y="688339"/>
                  </a:lnTo>
                  <a:lnTo>
                    <a:pt x="5079" y="695960"/>
                  </a:lnTo>
                  <a:lnTo>
                    <a:pt x="6350" y="702310"/>
                  </a:lnTo>
                  <a:lnTo>
                    <a:pt x="13970" y="721360"/>
                  </a:lnTo>
                  <a:lnTo>
                    <a:pt x="17779" y="726439"/>
                  </a:lnTo>
                  <a:lnTo>
                    <a:pt x="25400" y="739139"/>
                  </a:lnTo>
                  <a:lnTo>
                    <a:pt x="59689" y="770889"/>
                  </a:lnTo>
                  <a:lnTo>
                    <a:pt x="97789" y="788670"/>
                  </a:lnTo>
                  <a:lnTo>
                    <a:pt x="111759" y="791210"/>
                  </a:lnTo>
                  <a:lnTo>
                    <a:pt x="118109" y="792479"/>
                  </a:lnTo>
                  <a:lnTo>
                    <a:pt x="8106409" y="792479"/>
                  </a:lnTo>
                  <a:lnTo>
                    <a:pt x="8114030" y="791210"/>
                  </a:lnTo>
                  <a:lnTo>
                    <a:pt x="8120380" y="789939"/>
                  </a:lnTo>
                  <a:lnTo>
                    <a:pt x="8128000" y="787400"/>
                  </a:lnTo>
                  <a:lnTo>
                    <a:pt x="8134350" y="786129"/>
                  </a:lnTo>
                  <a:lnTo>
                    <a:pt x="8153400" y="778510"/>
                  </a:lnTo>
                  <a:lnTo>
                    <a:pt x="8159750" y="774700"/>
                  </a:lnTo>
                  <a:lnTo>
                    <a:pt x="8164830" y="770889"/>
                  </a:lnTo>
                  <a:lnTo>
                    <a:pt x="8171180" y="767079"/>
                  </a:lnTo>
                  <a:lnTo>
                    <a:pt x="8176259" y="763270"/>
                  </a:lnTo>
                  <a:lnTo>
                    <a:pt x="8195309" y="744220"/>
                  </a:lnTo>
                  <a:lnTo>
                    <a:pt x="8199120" y="737870"/>
                  </a:lnTo>
                  <a:lnTo>
                    <a:pt x="8202930" y="732789"/>
                  </a:lnTo>
                  <a:lnTo>
                    <a:pt x="8210550" y="720089"/>
                  </a:lnTo>
                  <a:lnTo>
                    <a:pt x="8213089" y="715010"/>
                  </a:lnTo>
                  <a:lnTo>
                    <a:pt x="8215630" y="707389"/>
                  </a:lnTo>
                  <a:lnTo>
                    <a:pt x="8220709" y="694689"/>
                  </a:lnTo>
                  <a:lnTo>
                    <a:pt x="8221980" y="688339"/>
                  </a:lnTo>
                  <a:lnTo>
                    <a:pt x="8223250" y="680720"/>
                  </a:lnTo>
                  <a:lnTo>
                    <a:pt x="8224520" y="674370"/>
                  </a:lnTo>
                  <a:lnTo>
                    <a:pt x="8224520" y="118109"/>
                  </a:lnTo>
                  <a:lnTo>
                    <a:pt x="8221980" y="105409"/>
                  </a:lnTo>
                  <a:lnTo>
                    <a:pt x="8220709" y="97790"/>
                  </a:lnTo>
                  <a:lnTo>
                    <a:pt x="8210550" y="72390"/>
                  </a:lnTo>
                  <a:lnTo>
                    <a:pt x="8206739" y="66040"/>
                  </a:lnTo>
                  <a:lnTo>
                    <a:pt x="8202930" y="60959"/>
                  </a:lnTo>
                  <a:lnTo>
                    <a:pt x="8199120" y="54609"/>
                  </a:lnTo>
                  <a:lnTo>
                    <a:pt x="8195309" y="49529"/>
                  </a:lnTo>
                  <a:lnTo>
                    <a:pt x="8190230" y="44450"/>
                  </a:lnTo>
                  <a:lnTo>
                    <a:pt x="8186420" y="39370"/>
                  </a:lnTo>
                  <a:lnTo>
                    <a:pt x="8181339" y="34290"/>
                  </a:lnTo>
                  <a:lnTo>
                    <a:pt x="8176259" y="30479"/>
                  </a:lnTo>
                  <a:lnTo>
                    <a:pt x="8169909" y="25400"/>
                  </a:lnTo>
                  <a:lnTo>
                    <a:pt x="8164830" y="21590"/>
                  </a:lnTo>
                  <a:lnTo>
                    <a:pt x="8158480" y="17779"/>
                  </a:lnTo>
                  <a:lnTo>
                    <a:pt x="8152130" y="15240"/>
                  </a:lnTo>
                  <a:lnTo>
                    <a:pt x="8147050" y="12700"/>
                  </a:lnTo>
                  <a:lnTo>
                    <a:pt x="8140700" y="8890"/>
                  </a:lnTo>
                  <a:lnTo>
                    <a:pt x="8133080" y="7620"/>
                  </a:lnTo>
                  <a:lnTo>
                    <a:pt x="8126730" y="5079"/>
                  </a:lnTo>
                  <a:lnTo>
                    <a:pt x="8114030" y="2540"/>
                  </a:lnTo>
                  <a:lnTo>
                    <a:pt x="8106409" y="1270"/>
                  </a:lnTo>
                  <a:close/>
                </a:path>
                <a:path w="8224520" h="79248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4" name="object 4"/>
            <p:cNvSpPr/>
            <p:nvPr/>
          </p:nvSpPr>
          <p:spPr>
            <a:xfrm>
              <a:off x="509269" y="63499"/>
              <a:ext cx="8224520" cy="792480"/>
            </a:xfrm>
            <a:custGeom>
              <a:avLst/>
              <a:gdLst/>
              <a:ahLst/>
              <a:cxnLst/>
              <a:rect l="l" t="t" r="r" b="b"/>
              <a:pathLst>
                <a:path w="8224520" h="792480">
                  <a:moveTo>
                    <a:pt x="0" y="132079"/>
                  </a:moveTo>
                  <a:lnTo>
                    <a:pt x="0" y="125729"/>
                  </a:lnTo>
                  <a:lnTo>
                    <a:pt x="1270" y="118109"/>
                  </a:lnTo>
                  <a:lnTo>
                    <a:pt x="2539" y="111759"/>
                  </a:lnTo>
                  <a:lnTo>
                    <a:pt x="2539" y="105409"/>
                  </a:lnTo>
                  <a:lnTo>
                    <a:pt x="5079" y="97790"/>
                  </a:lnTo>
                  <a:lnTo>
                    <a:pt x="6350" y="91440"/>
                  </a:lnTo>
                  <a:lnTo>
                    <a:pt x="8889" y="85090"/>
                  </a:lnTo>
                  <a:lnTo>
                    <a:pt x="11429" y="78740"/>
                  </a:lnTo>
                  <a:lnTo>
                    <a:pt x="13970" y="72390"/>
                  </a:lnTo>
                  <a:lnTo>
                    <a:pt x="17779" y="66040"/>
                  </a:lnTo>
                  <a:lnTo>
                    <a:pt x="21589" y="60959"/>
                  </a:lnTo>
                  <a:lnTo>
                    <a:pt x="25400" y="54609"/>
                  </a:lnTo>
                  <a:lnTo>
                    <a:pt x="29209" y="49529"/>
                  </a:lnTo>
                  <a:lnTo>
                    <a:pt x="34289" y="44450"/>
                  </a:lnTo>
                  <a:lnTo>
                    <a:pt x="38100" y="39370"/>
                  </a:lnTo>
                  <a:lnTo>
                    <a:pt x="43179" y="34290"/>
                  </a:lnTo>
                  <a:lnTo>
                    <a:pt x="49529" y="30479"/>
                  </a:lnTo>
                  <a:lnTo>
                    <a:pt x="54609" y="25400"/>
                  </a:lnTo>
                  <a:lnTo>
                    <a:pt x="59689" y="21590"/>
                  </a:lnTo>
                  <a:lnTo>
                    <a:pt x="66039" y="17779"/>
                  </a:lnTo>
                  <a:lnTo>
                    <a:pt x="72389" y="15240"/>
                  </a:lnTo>
                  <a:lnTo>
                    <a:pt x="78739" y="12700"/>
                  </a:lnTo>
                  <a:lnTo>
                    <a:pt x="85089" y="8890"/>
                  </a:lnTo>
                  <a:lnTo>
                    <a:pt x="91439" y="7620"/>
                  </a:lnTo>
                  <a:lnTo>
                    <a:pt x="97789" y="5079"/>
                  </a:lnTo>
                  <a:lnTo>
                    <a:pt x="104139" y="3809"/>
                  </a:lnTo>
                  <a:lnTo>
                    <a:pt x="111759" y="2540"/>
                  </a:lnTo>
                  <a:lnTo>
                    <a:pt x="118109" y="1270"/>
                  </a:lnTo>
                  <a:lnTo>
                    <a:pt x="124459" y="1270"/>
                  </a:lnTo>
                  <a:lnTo>
                    <a:pt x="132079" y="0"/>
                  </a:lnTo>
                  <a:lnTo>
                    <a:pt x="8092439" y="0"/>
                  </a:lnTo>
                  <a:lnTo>
                    <a:pt x="8100059" y="1270"/>
                  </a:lnTo>
                  <a:lnTo>
                    <a:pt x="8106409" y="1270"/>
                  </a:lnTo>
                  <a:lnTo>
                    <a:pt x="8114030" y="2540"/>
                  </a:lnTo>
                  <a:lnTo>
                    <a:pt x="8120380" y="3809"/>
                  </a:lnTo>
                  <a:lnTo>
                    <a:pt x="8126730" y="5079"/>
                  </a:lnTo>
                  <a:lnTo>
                    <a:pt x="8133080" y="7620"/>
                  </a:lnTo>
                  <a:lnTo>
                    <a:pt x="8140700" y="8890"/>
                  </a:lnTo>
                  <a:lnTo>
                    <a:pt x="8147050" y="12700"/>
                  </a:lnTo>
                  <a:lnTo>
                    <a:pt x="8152130" y="15240"/>
                  </a:lnTo>
                  <a:lnTo>
                    <a:pt x="8158480" y="17779"/>
                  </a:lnTo>
                  <a:lnTo>
                    <a:pt x="8164830" y="21590"/>
                  </a:lnTo>
                  <a:lnTo>
                    <a:pt x="8169909" y="25400"/>
                  </a:lnTo>
                  <a:lnTo>
                    <a:pt x="8176259" y="30479"/>
                  </a:lnTo>
                  <a:lnTo>
                    <a:pt x="8181339" y="34290"/>
                  </a:lnTo>
                  <a:lnTo>
                    <a:pt x="8186420" y="39370"/>
                  </a:lnTo>
                  <a:lnTo>
                    <a:pt x="8190230" y="44450"/>
                  </a:lnTo>
                  <a:lnTo>
                    <a:pt x="8195309" y="49529"/>
                  </a:lnTo>
                  <a:lnTo>
                    <a:pt x="8199120" y="54609"/>
                  </a:lnTo>
                  <a:lnTo>
                    <a:pt x="8202930" y="60959"/>
                  </a:lnTo>
                  <a:lnTo>
                    <a:pt x="8206739" y="66040"/>
                  </a:lnTo>
                  <a:lnTo>
                    <a:pt x="8210550" y="72390"/>
                  </a:lnTo>
                  <a:lnTo>
                    <a:pt x="8213089" y="78740"/>
                  </a:lnTo>
                  <a:lnTo>
                    <a:pt x="8215630" y="85090"/>
                  </a:lnTo>
                  <a:lnTo>
                    <a:pt x="8218170" y="91440"/>
                  </a:lnTo>
                  <a:lnTo>
                    <a:pt x="8220709" y="97790"/>
                  </a:lnTo>
                  <a:lnTo>
                    <a:pt x="8221980" y="105409"/>
                  </a:lnTo>
                  <a:lnTo>
                    <a:pt x="8223250" y="111759"/>
                  </a:lnTo>
                  <a:lnTo>
                    <a:pt x="8224520" y="118109"/>
                  </a:lnTo>
                  <a:lnTo>
                    <a:pt x="8224520" y="125729"/>
                  </a:lnTo>
                  <a:lnTo>
                    <a:pt x="8224520" y="132079"/>
                  </a:lnTo>
                  <a:lnTo>
                    <a:pt x="8224520" y="660400"/>
                  </a:lnTo>
                  <a:lnTo>
                    <a:pt x="8224520" y="668020"/>
                  </a:lnTo>
                  <a:lnTo>
                    <a:pt x="8224520" y="674370"/>
                  </a:lnTo>
                  <a:lnTo>
                    <a:pt x="8223250" y="680720"/>
                  </a:lnTo>
                  <a:lnTo>
                    <a:pt x="8221980" y="688339"/>
                  </a:lnTo>
                  <a:lnTo>
                    <a:pt x="8220709" y="694689"/>
                  </a:lnTo>
                  <a:lnTo>
                    <a:pt x="8218170" y="701039"/>
                  </a:lnTo>
                  <a:lnTo>
                    <a:pt x="8215630" y="707389"/>
                  </a:lnTo>
                  <a:lnTo>
                    <a:pt x="8213089" y="715010"/>
                  </a:lnTo>
                  <a:lnTo>
                    <a:pt x="8210550" y="720089"/>
                  </a:lnTo>
                  <a:lnTo>
                    <a:pt x="8206739" y="726439"/>
                  </a:lnTo>
                  <a:lnTo>
                    <a:pt x="8202930" y="732789"/>
                  </a:lnTo>
                  <a:lnTo>
                    <a:pt x="8199120" y="737870"/>
                  </a:lnTo>
                  <a:lnTo>
                    <a:pt x="8195309" y="744220"/>
                  </a:lnTo>
                  <a:lnTo>
                    <a:pt x="8190230" y="749300"/>
                  </a:lnTo>
                  <a:lnTo>
                    <a:pt x="8186420" y="753110"/>
                  </a:lnTo>
                  <a:lnTo>
                    <a:pt x="8181339" y="758189"/>
                  </a:lnTo>
                  <a:lnTo>
                    <a:pt x="8176259" y="763270"/>
                  </a:lnTo>
                  <a:lnTo>
                    <a:pt x="8171180" y="767079"/>
                  </a:lnTo>
                  <a:lnTo>
                    <a:pt x="8164830" y="770889"/>
                  </a:lnTo>
                  <a:lnTo>
                    <a:pt x="8159750" y="774700"/>
                  </a:lnTo>
                  <a:lnTo>
                    <a:pt x="8153400" y="778510"/>
                  </a:lnTo>
                  <a:lnTo>
                    <a:pt x="8147050" y="781050"/>
                  </a:lnTo>
                  <a:lnTo>
                    <a:pt x="8140700" y="783589"/>
                  </a:lnTo>
                  <a:lnTo>
                    <a:pt x="8134350" y="786129"/>
                  </a:lnTo>
                  <a:lnTo>
                    <a:pt x="8128000" y="787400"/>
                  </a:lnTo>
                  <a:lnTo>
                    <a:pt x="8120380" y="789939"/>
                  </a:lnTo>
                  <a:lnTo>
                    <a:pt x="8114030" y="791210"/>
                  </a:lnTo>
                  <a:lnTo>
                    <a:pt x="8106409" y="792479"/>
                  </a:lnTo>
                  <a:lnTo>
                    <a:pt x="8100059" y="792479"/>
                  </a:lnTo>
                  <a:lnTo>
                    <a:pt x="8093709" y="792479"/>
                  </a:lnTo>
                  <a:lnTo>
                    <a:pt x="132079" y="792479"/>
                  </a:lnTo>
                  <a:lnTo>
                    <a:pt x="124459" y="792479"/>
                  </a:lnTo>
                  <a:lnTo>
                    <a:pt x="118109" y="792479"/>
                  </a:lnTo>
                  <a:lnTo>
                    <a:pt x="111759" y="791210"/>
                  </a:lnTo>
                  <a:lnTo>
                    <a:pt x="104139" y="789939"/>
                  </a:lnTo>
                  <a:lnTo>
                    <a:pt x="97789" y="788670"/>
                  </a:lnTo>
                  <a:lnTo>
                    <a:pt x="91439" y="786129"/>
                  </a:lnTo>
                  <a:lnTo>
                    <a:pt x="85089" y="783589"/>
                  </a:lnTo>
                  <a:lnTo>
                    <a:pt x="78739" y="781050"/>
                  </a:lnTo>
                  <a:lnTo>
                    <a:pt x="72389" y="778510"/>
                  </a:lnTo>
                  <a:lnTo>
                    <a:pt x="66039" y="774700"/>
                  </a:lnTo>
                  <a:lnTo>
                    <a:pt x="59689" y="770889"/>
                  </a:lnTo>
                  <a:lnTo>
                    <a:pt x="54609" y="767079"/>
                  </a:lnTo>
                  <a:lnTo>
                    <a:pt x="49529" y="763270"/>
                  </a:lnTo>
                  <a:lnTo>
                    <a:pt x="43179" y="758189"/>
                  </a:lnTo>
                  <a:lnTo>
                    <a:pt x="39370" y="754379"/>
                  </a:lnTo>
                  <a:lnTo>
                    <a:pt x="34289" y="749300"/>
                  </a:lnTo>
                  <a:lnTo>
                    <a:pt x="29209" y="744220"/>
                  </a:lnTo>
                  <a:lnTo>
                    <a:pt x="25400" y="739139"/>
                  </a:lnTo>
                  <a:lnTo>
                    <a:pt x="21589" y="732789"/>
                  </a:lnTo>
                  <a:lnTo>
                    <a:pt x="17779" y="726439"/>
                  </a:lnTo>
                  <a:lnTo>
                    <a:pt x="13970" y="721360"/>
                  </a:lnTo>
                  <a:lnTo>
                    <a:pt x="11429" y="715010"/>
                  </a:lnTo>
                  <a:lnTo>
                    <a:pt x="8889" y="708660"/>
                  </a:lnTo>
                  <a:lnTo>
                    <a:pt x="6350" y="702310"/>
                  </a:lnTo>
                  <a:lnTo>
                    <a:pt x="5079" y="695960"/>
                  </a:lnTo>
                  <a:lnTo>
                    <a:pt x="2539" y="688339"/>
                  </a:lnTo>
                  <a:lnTo>
                    <a:pt x="2539" y="681989"/>
                  </a:lnTo>
                  <a:lnTo>
                    <a:pt x="1270" y="674370"/>
                  </a:lnTo>
                  <a:lnTo>
                    <a:pt x="0" y="668020"/>
                  </a:lnTo>
                  <a:lnTo>
                    <a:pt x="0" y="661670"/>
                  </a:lnTo>
                  <a:lnTo>
                    <a:pt x="0" y="132079"/>
                  </a:lnTo>
                  <a:close/>
                </a:path>
              </a:pathLst>
            </a:custGeom>
            <a:ln w="25518">
              <a:solidFill>
                <a:srgbClr val="FFFFFF"/>
              </a:solidFill>
            </a:ln>
          </p:spPr>
          <p:txBody>
            <a:bodyPr wrap="square" lIns="0" tIns="0" rIns="0" bIns="0" rtlCol="0"/>
            <a:lstStyle/>
            <a:p/>
          </p:txBody>
        </p:sp>
        <p:sp>
          <p:nvSpPr>
            <p:cNvPr id="5" name="object 5"/>
            <p:cNvSpPr/>
            <p:nvPr/>
          </p:nvSpPr>
          <p:spPr>
            <a:xfrm>
              <a:off x="496506" y="5074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88900" rIns="0" bIns="0" rtlCol="0">
            <a:spAutoFit/>
          </a:bodyPr>
          <a:lstStyle/>
          <a:p>
            <a:pPr marL="753745">
              <a:lnSpc>
                <a:spcPct val="100000"/>
              </a:lnSpc>
              <a:spcBef>
                <a:spcPts val="100"/>
              </a:spcBef>
            </a:pPr>
            <a:r>
              <a:rPr sz="3200" i="1" u="none" dirty="0">
                <a:solidFill>
                  <a:srgbClr val="FFFFFF"/>
                </a:solidFill>
                <a:latin typeface="Calibri" panose="020F0502020204030204"/>
                <a:cs typeface="Calibri" panose="020F0502020204030204"/>
              </a:rPr>
              <a:t>δ)</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1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7" name="object 7"/>
          <p:cNvSpPr txBox="1"/>
          <p:nvPr/>
        </p:nvSpPr>
        <p:spPr>
          <a:xfrm>
            <a:off x="419100" y="1408429"/>
            <a:ext cx="8398510" cy="4382770"/>
          </a:xfrm>
          <a:prstGeom prst="rect">
            <a:avLst/>
          </a:prstGeom>
        </p:spPr>
        <p:txBody>
          <a:bodyPr vert="horz" wrap="square" lIns="0" tIns="34925" rIns="0" bIns="0" rtlCol="0">
            <a:spAutoFit/>
          </a:bodyPr>
          <a:lstStyle/>
          <a:p>
            <a:pPr marL="12700" marR="7620" indent="69850">
              <a:lnSpc>
                <a:spcPts val="2280"/>
              </a:lnSpc>
              <a:spcBef>
                <a:spcPts val="275"/>
              </a:spcBef>
            </a:pPr>
            <a:r>
              <a:rPr sz="2000" b="1" spc="-10" dirty="0">
                <a:latin typeface="Arial" panose="020B0604020202020204"/>
                <a:cs typeface="Arial" panose="020B0604020202020204"/>
              </a:rPr>
              <a:t>ΣΤΑ</a:t>
            </a:r>
            <a:r>
              <a:rPr sz="2000" b="1" spc="-110" dirty="0">
                <a:latin typeface="Arial" panose="020B0604020202020204"/>
                <a:cs typeface="Arial" panose="020B0604020202020204"/>
              </a:rPr>
              <a:t> </a:t>
            </a:r>
            <a:r>
              <a:rPr sz="2000" b="1" spc="-20" dirty="0">
                <a:latin typeface="Arial" panose="020B0604020202020204"/>
                <a:cs typeface="Arial" panose="020B0604020202020204"/>
              </a:rPr>
              <a:t>ΠΑΛΙΟΤΕΡΑ</a:t>
            </a:r>
            <a:r>
              <a:rPr sz="2000" b="1" spc="-120" dirty="0">
                <a:latin typeface="Arial" panose="020B0604020202020204"/>
                <a:cs typeface="Arial" panose="020B0604020202020204"/>
              </a:rPr>
              <a:t> </a:t>
            </a:r>
            <a:r>
              <a:rPr sz="2000" b="1" dirty="0">
                <a:latin typeface="Arial" panose="020B0604020202020204"/>
                <a:cs typeface="Arial" panose="020B0604020202020204"/>
              </a:rPr>
              <a:t>ΑΚΡΟΦΥΣΙΑ</a:t>
            </a:r>
            <a:r>
              <a:rPr sz="2000" b="1" spc="-85" dirty="0">
                <a:latin typeface="Arial" panose="020B0604020202020204"/>
                <a:cs typeface="Arial" panose="020B0604020202020204"/>
              </a:rPr>
              <a:t> </a:t>
            </a:r>
            <a:r>
              <a:rPr sz="2000" b="1" dirty="0">
                <a:latin typeface="Arial" panose="020B0604020202020204"/>
                <a:cs typeface="Arial" panose="020B0604020202020204"/>
              </a:rPr>
              <a:t>ΜΕ</a:t>
            </a:r>
            <a:r>
              <a:rPr sz="2000" b="1" spc="-80" dirty="0">
                <a:latin typeface="Arial" panose="020B0604020202020204"/>
                <a:cs typeface="Arial" panose="020B0604020202020204"/>
              </a:rPr>
              <a:t> </a:t>
            </a:r>
            <a:r>
              <a:rPr sz="2000" b="1" spc="-30" dirty="0">
                <a:latin typeface="Arial" panose="020B0604020202020204"/>
                <a:cs typeface="Arial" panose="020B0604020202020204"/>
              </a:rPr>
              <a:t>ΜΕΓΑΛΟ</a:t>
            </a:r>
            <a:r>
              <a:rPr sz="2000" b="1" spc="-85" dirty="0">
                <a:latin typeface="Arial" panose="020B0604020202020204"/>
                <a:cs typeface="Arial" panose="020B0604020202020204"/>
              </a:rPr>
              <a:t> </a:t>
            </a:r>
            <a:r>
              <a:rPr sz="2000" b="1" dirty="0">
                <a:latin typeface="Arial" panose="020B0604020202020204"/>
                <a:cs typeface="Arial" panose="020B0604020202020204"/>
              </a:rPr>
              <a:t>ΕΣΩΤΕΡΙΚΟ</a:t>
            </a:r>
            <a:r>
              <a:rPr sz="2000" b="1" spc="-80" dirty="0">
                <a:latin typeface="Arial" panose="020B0604020202020204"/>
                <a:cs typeface="Arial" panose="020B0604020202020204"/>
              </a:rPr>
              <a:t> </a:t>
            </a:r>
            <a:r>
              <a:rPr sz="2000" b="1" dirty="0">
                <a:latin typeface="Arial" panose="020B0604020202020204"/>
                <a:cs typeface="Arial" panose="020B0604020202020204"/>
              </a:rPr>
              <a:t>ΟΓΚΟ</a:t>
            </a:r>
            <a:r>
              <a:rPr sz="2000" b="1" spc="-80" dirty="0">
                <a:latin typeface="Arial" panose="020B0604020202020204"/>
                <a:cs typeface="Arial" panose="020B0604020202020204"/>
              </a:rPr>
              <a:t> </a:t>
            </a:r>
            <a:r>
              <a:rPr sz="2000" b="1" spc="-10" dirty="0">
                <a:latin typeface="Arial" panose="020B0604020202020204"/>
                <a:cs typeface="Arial" panose="020B0604020202020204"/>
              </a:rPr>
              <a:t>(1700 </a:t>
            </a:r>
            <a:r>
              <a:rPr sz="2000" b="1" dirty="0">
                <a:latin typeface="Arial" panose="020B0604020202020204"/>
                <a:cs typeface="Arial" panose="020B0604020202020204"/>
              </a:rPr>
              <a:t>ΜΜ3),</a:t>
            </a:r>
            <a:r>
              <a:rPr sz="2000" b="1" spc="-60" dirty="0">
                <a:latin typeface="Arial" panose="020B0604020202020204"/>
                <a:cs typeface="Arial" panose="020B0604020202020204"/>
              </a:rPr>
              <a:t> </a:t>
            </a:r>
            <a:r>
              <a:rPr sz="2000" b="1" spc="-10" dirty="0">
                <a:latin typeface="Arial" panose="020B0604020202020204"/>
                <a:cs typeface="Arial" panose="020B0604020202020204"/>
              </a:rPr>
              <a:t>ΟΤΑΝ</a:t>
            </a:r>
            <a:r>
              <a:rPr sz="2000" b="1" spc="-30" dirty="0">
                <a:latin typeface="Arial" panose="020B0604020202020204"/>
                <a:cs typeface="Arial" panose="020B0604020202020204"/>
              </a:rPr>
              <a:t> </a:t>
            </a:r>
            <a:r>
              <a:rPr sz="2000" b="1" dirty="0">
                <a:latin typeface="Arial" panose="020B0604020202020204"/>
                <a:cs typeface="Arial" panose="020B0604020202020204"/>
              </a:rPr>
              <a:t>ΤΕΛΕΙΩΝΕ</a:t>
            </a:r>
            <a:r>
              <a:rPr sz="2000" b="1" spc="-4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ΕΓΧΥΣΗ,</a:t>
            </a:r>
            <a:r>
              <a:rPr sz="2000" b="1" spc="-40" dirty="0">
                <a:latin typeface="Arial" panose="020B0604020202020204"/>
                <a:cs typeface="Arial" panose="020B0604020202020204"/>
              </a:rPr>
              <a:t> </a:t>
            </a: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spc="-10" dirty="0">
                <a:latin typeface="Arial" panose="020B0604020202020204"/>
                <a:cs typeface="Arial" panose="020B0604020202020204"/>
              </a:rPr>
              <a:t>ΠΑΡΑΜΕΝΟΝ</a:t>
            </a:r>
            <a:r>
              <a:rPr sz="2000" b="1" spc="-30" dirty="0">
                <a:latin typeface="Arial" panose="020B0604020202020204"/>
                <a:cs typeface="Arial" panose="020B0604020202020204"/>
              </a:rPr>
              <a:t> </a:t>
            </a:r>
            <a:r>
              <a:rPr sz="2000" b="1" spc="-10" dirty="0">
                <a:latin typeface="Arial" panose="020B0604020202020204"/>
                <a:cs typeface="Arial" panose="020B0604020202020204"/>
              </a:rPr>
              <a:t>ΚΑΥΣΙΜΟ </a:t>
            </a:r>
            <a:r>
              <a:rPr sz="2000" b="1" dirty="0">
                <a:latin typeface="Arial" panose="020B0604020202020204"/>
                <a:cs typeface="Arial" panose="020B0604020202020204"/>
              </a:rPr>
              <a:t>ΕΝΤΟΣ</a:t>
            </a:r>
            <a:r>
              <a:rPr sz="2000" b="1" spc="-8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25" dirty="0">
                <a:latin typeface="Arial" panose="020B0604020202020204"/>
                <a:cs typeface="Arial" panose="020B0604020202020204"/>
              </a:rPr>
              <a:t>ΟΓΚΟΥ</a:t>
            </a:r>
            <a:r>
              <a:rPr sz="2000" b="1" spc="-114" dirty="0">
                <a:latin typeface="Arial" panose="020B0604020202020204"/>
                <a:cs typeface="Arial" panose="020B0604020202020204"/>
              </a:rPr>
              <a:t> </a:t>
            </a:r>
            <a:r>
              <a:rPr sz="2000" b="1" spc="-45" dirty="0">
                <a:latin typeface="Arial" panose="020B0604020202020204"/>
                <a:cs typeface="Arial" panose="020B0604020202020204"/>
              </a:rPr>
              <a:t>ΑΥΤΟΥ</a:t>
            </a:r>
            <a:r>
              <a:rPr sz="2000" b="1" spc="-65" dirty="0">
                <a:latin typeface="Arial" panose="020B0604020202020204"/>
                <a:cs typeface="Arial" panose="020B0604020202020204"/>
              </a:rPr>
              <a:t> </a:t>
            </a:r>
            <a:r>
              <a:rPr sz="2000" b="1" spc="-10" dirty="0">
                <a:latin typeface="Arial" panose="020B0604020202020204"/>
                <a:cs typeface="Arial" panose="020B0604020202020204"/>
              </a:rPr>
              <a:t>ΕΣΤΑΖΕ</a:t>
            </a:r>
            <a:r>
              <a:rPr sz="2000" b="1" spc="-65" dirty="0">
                <a:latin typeface="Arial" panose="020B0604020202020204"/>
                <a:cs typeface="Arial" panose="020B0604020202020204"/>
              </a:rPr>
              <a:t> </a:t>
            </a:r>
            <a:r>
              <a:rPr sz="2000" b="1" spc="-10" dirty="0">
                <a:latin typeface="Arial" panose="020B0604020202020204"/>
                <a:cs typeface="Arial" panose="020B0604020202020204"/>
              </a:rPr>
              <a:t>ΣΤΑΔΙΑΚΑ</a:t>
            </a:r>
            <a:r>
              <a:rPr sz="2000" b="1" spc="-50" dirty="0">
                <a:latin typeface="Arial" panose="020B0604020202020204"/>
                <a:cs typeface="Arial" panose="020B0604020202020204"/>
              </a:rPr>
              <a:t> </a:t>
            </a:r>
            <a:r>
              <a:rPr sz="2000" b="1" dirty="0">
                <a:latin typeface="Arial" panose="020B0604020202020204"/>
                <a:cs typeface="Arial" panose="020B0604020202020204"/>
              </a:rPr>
              <a:t>ΜΕΣΑ</a:t>
            </a:r>
            <a:r>
              <a:rPr sz="2000" b="1" spc="-60" dirty="0">
                <a:latin typeface="Arial" panose="020B0604020202020204"/>
                <a:cs typeface="Arial" panose="020B0604020202020204"/>
              </a:rPr>
              <a:t> </a:t>
            </a:r>
            <a:r>
              <a:rPr sz="2000" b="1" dirty="0">
                <a:latin typeface="Arial" panose="020B0604020202020204"/>
                <a:cs typeface="Arial" panose="020B0604020202020204"/>
              </a:rPr>
              <a:t>ΣΤΟΝ</a:t>
            </a:r>
            <a:r>
              <a:rPr sz="2000" b="1" spc="-60" dirty="0">
                <a:latin typeface="Arial" panose="020B0604020202020204"/>
                <a:cs typeface="Arial" panose="020B0604020202020204"/>
              </a:rPr>
              <a:t> </a:t>
            </a:r>
            <a:r>
              <a:rPr sz="2000" b="1" spc="-10" dirty="0">
                <a:latin typeface="Arial" panose="020B0604020202020204"/>
                <a:cs typeface="Arial" panose="020B0604020202020204"/>
              </a:rPr>
              <a:t>ΚΥΛΙ- </a:t>
            </a:r>
            <a:r>
              <a:rPr sz="2000" b="1" dirty="0">
                <a:latin typeface="Arial" panose="020B0604020202020204"/>
                <a:cs typeface="Arial" panose="020B0604020202020204"/>
              </a:rPr>
              <a:t>ΝΔΡΟ</a:t>
            </a:r>
            <a:r>
              <a:rPr sz="2000" b="1" spc="-50"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30"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35" dirty="0">
                <a:latin typeface="Arial" panose="020B0604020202020204"/>
                <a:cs typeface="Arial" panose="020B0604020202020204"/>
              </a:rPr>
              <a:t> </a:t>
            </a:r>
            <a:r>
              <a:rPr sz="2000" b="1" dirty="0">
                <a:latin typeface="Arial" panose="020B0604020202020204"/>
                <a:cs typeface="Arial" panose="020B0604020202020204"/>
              </a:rPr>
              <a:t>ΦΑΣΗ</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ΣΑΡΩΣΗΣ,</a:t>
            </a:r>
            <a:r>
              <a:rPr sz="2000" b="1" spc="-105" dirty="0">
                <a:latin typeface="Arial" panose="020B0604020202020204"/>
                <a:cs typeface="Arial" panose="020B0604020202020204"/>
              </a:rPr>
              <a:t> </a:t>
            </a:r>
            <a:r>
              <a:rPr sz="2000" b="1" dirty="0">
                <a:latin typeface="Arial" panose="020B0604020202020204"/>
                <a:cs typeface="Arial" panose="020B0604020202020204"/>
              </a:rPr>
              <a:t>ΛΟΓΩ</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spc="-10" dirty="0">
                <a:latin typeface="Arial" panose="020B0604020202020204"/>
                <a:cs typeface="Arial" panose="020B0604020202020204"/>
              </a:rPr>
              <a:t>ΧΑΜΗΛΗΣ </a:t>
            </a:r>
            <a:r>
              <a:rPr sz="2000" b="1" dirty="0">
                <a:latin typeface="Arial" panose="020B0604020202020204"/>
                <a:cs typeface="Arial" panose="020B0604020202020204"/>
              </a:rPr>
              <a:t>ΕΞΩΤΕΡΙΚΗΣ</a:t>
            </a:r>
            <a:r>
              <a:rPr sz="2000" b="1" spc="-75" dirty="0">
                <a:latin typeface="Arial" panose="020B0604020202020204"/>
                <a:cs typeface="Arial" panose="020B0604020202020204"/>
              </a:rPr>
              <a:t> </a:t>
            </a:r>
            <a:r>
              <a:rPr sz="2000" b="1" dirty="0">
                <a:latin typeface="Arial" panose="020B0604020202020204"/>
                <a:cs typeface="Arial" panose="020B0604020202020204"/>
              </a:rPr>
              <a:t>ΠΙΕΣΗΣ</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65"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dirty="0">
                <a:latin typeface="Arial" panose="020B0604020202020204"/>
                <a:cs typeface="Arial" panose="020B0604020202020204"/>
              </a:rPr>
              <a:t>ΕΝΤΟΝΟΥ</a:t>
            </a:r>
            <a:r>
              <a:rPr sz="2000" b="1" spc="-60" dirty="0">
                <a:latin typeface="Arial" panose="020B0604020202020204"/>
                <a:cs typeface="Arial" panose="020B0604020202020204"/>
              </a:rPr>
              <a:t> </a:t>
            </a:r>
            <a:r>
              <a:rPr sz="2000" b="1" dirty="0">
                <a:latin typeface="Arial" panose="020B0604020202020204"/>
                <a:cs typeface="Arial" panose="020B0604020202020204"/>
              </a:rPr>
              <a:t>ΣΤΡΟΒΙΛΙΣΜΟΥ</a:t>
            </a:r>
            <a:r>
              <a:rPr sz="2000" b="1" spc="-60" dirty="0">
                <a:latin typeface="Arial" panose="020B0604020202020204"/>
                <a:cs typeface="Arial" panose="020B0604020202020204"/>
              </a:rPr>
              <a:t> </a:t>
            </a:r>
            <a:r>
              <a:rPr sz="2000" b="1" spc="-20" dirty="0">
                <a:latin typeface="Arial" panose="020B0604020202020204"/>
                <a:cs typeface="Arial" panose="020B0604020202020204"/>
              </a:rPr>
              <a:t>ΤΟΥ</a:t>
            </a:r>
            <a:r>
              <a:rPr sz="2000" b="1" spc="-114" dirty="0">
                <a:latin typeface="Arial" panose="020B0604020202020204"/>
                <a:cs typeface="Arial" panose="020B0604020202020204"/>
              </a:rPr>
              <a:t> </a:t>
            </a:r>
            <a:r>
              <a:rPr sz="2000" b="1" spc="-10" dirty="0">
                <a:latin typeface="Arial" panose="020B0604020202020204"/>
                <a:cs typeface="Arial" panose="020B0604020202020204"/>
              </a:rPr>
              <a:t>ΑΕΡΑ.</a:t>
            </a:r>
            <a:endParaRPr sz="2000">
              <a:latin typeface="Arial" panose="020B0604020202020204"/>
              <a:cs typeface="Arial" panose="020B0604020202020204"/>
            </a:endParaRPr>
          </a:p>
          <a:p>
            <a:pPr>
              <a:lnSpc>
                <a:spcPct val="100000"/>
              </a:lnSpc>
              <a:spcBef>
                <a:spcPts val="25"/>
              </a:spcBef>
            </a:pPr>
            <a:endParaRPr sz="1950">
              <a:latin typeface="Arial" panose="020B0604020202020204"/>
              <a:cs typeface="Arial" panose="020B0604020202020204"/>
            </a:endParaRPr>
          </a:p>
          <a:p>
            <a:pPr marL="12700" marR="5080" indent="69850">
              <a:lnSpc>
                <a:spcPts val="2280"/>
              </a:lnSpc>
            </a:pPr>
            <a:r>
              <a:rPr sz="2000" b="1" dirty="0">
                <a:latin typeface="Arial" panose="020B0604020202020204"/>
                <a:cs typeface="Arial" panose="020B0604020202020204"/>
              </a:rPr>
              <a:t>ΤΟ</a:t>
            </a:r>
            <a:r>
              <a:rPr sz="2000" b="1" spc="-90" dirty="0">
                <a:latin typeface="Arial" panose="020B0604020202020204"/>
                <a:cs typeface="Arial" panose="020B0604020202020204"/>
              </a:rPr>
              <a:t> </a:t>
            </a:r>
            <a:r>
              <a:rPr sz="2000" b="1" spc="-25" dirty="0">
                <a:latin typeface="Arial" panose="020B0604020202020204"/>
                <a:cs typeface="Arial" panose="020B0604020202020204"/>
              </a:rPr>
              <a:t>ΚΑΥΣΙΜΟ</a:t>
            </a:r>
            <a:r>
              <a:rPr sz="2000" b="1" spc="-114" dirty="0">
                <a:latin typeface="Arial" panose="020B0604020202020204"/>
                <a:cs typeface="Arial" panose="020B0604020202020204"/>
              </a:rPr>
              <a:t> </a:t>
            </a:r>
            <a:r>
              <a:rPr sz="2000" b="1" spc="-30" dirty="0">
                <a:latin typeface="Arial" panose="020B0604020202020204"/>
                <a:cs typeface="Arial" panose="020B0604020202020204"/>
              </a:rPr>
              <a:t>ΑΥΤΟ</a:t>
            </a:r>
            <a:r>
              <a:rPr sz="2000" b="1" spc="-50" dirty="0">
                <a:latin typeface="Arial" panose="020B0604020202020204"/>
                <a:cs typeface="Arial" panose="020B0604020202020204"/>
              </a:rPr>
              <a:t> </a:t>
            </a:r>
            <a:r>
              <a:rPr sz="2000" b="1" spc="-20" dirty="0">
                <a:latin typeface="Arial" panose="020B0604020202020204"/>
                <a:cs typeface="Arial" panose="020B0604020202020204"/>
              </a:rPr>
              <a:t>ΚΑΙΓΟΤΑΝ</a:t>
            </a:r>
            <a:r>
              <a:rPr sz="2000" b="1" spc="-110" dirty="0">
                <a:latin typeface="Arial" panose="020B0604020202020204"/>
                <a:cs typeface="Arial" panose="020B0604020202020204"/>
              </a:rPr>
              <a:t> </a:t>
            </a:r>
            <a:r>
              <a:rPr sz="2000" b="1" spc="-30" dirty="0">
                <a:latin typeface="Arial" panose="020B0604020202020204"/>
                <a:cs typeface="Arial" panose="020B0604020202020204"/>
              </a:rPr>
              <a:t>ΑΤΕΛΩΣ</a:t>
            </a:r>
            <a:r>
              <a:rPr sz="2000" b="1" spc="-105" dirty="0">
                <a:latin typeface="Arial" panose="020B0604020202020204"/>
                <a:cs typeface="Arial" panose="020B0604020202020204"/>
              </a:rPr>
              <a:t> </a:t>
            </a:r>
            <a:r>
              <a:rPr sz="2000" b="1" spc="-25" dirty="0">
                <a:latin typeface="Arial" panose="020B0604020202020204"/>
                <a:cs typeface="Arial" panose="020B0604020202020204"/>
              </a:rPr>
              <a:t>ΑΥΞΑΝΟΝΤΑΣ</a:t>
            </a:r>
            <a:r>
              <a:rPr sz="2000" b="1" spc="-60" dirty="0">
                <a:latin typeface="Arial" panose="020B0604020202020204"/>
                <a:cs typeface="Arial" panose="020B0604020202020204"/>
              </a:rPr>
              <a:t> </a:t>
            </a:r>
            <a:r>
              <a:rPr sz="2000" b="1" spc="-10" dirty="0">
                <a:latin typeface="Arial" panose="020B0604020202020204"/>
                <a:cs typeface="Arial" panose="020B0604020202020204"/>
              </a:rPr>
              <a:t>ΤΑ</a:t>
            </a:r>
            <a:r>
              <a:rPr sz="2000" b="1" spc="-40" dirty="0">
                <a:latin typeface="Arial" panose="020B0604020202020204"/>
                <a:cs typeface="Arial" panose="020B0604020202020204"/>
              </a:rPr>
              <a:t> </a:t>
            </a:r>
            <a:r>
              <a:rPr sz="2000" b="1" spc="-10" dirty="0">
                <a:latin typeface="Arial" panose="020B0604020202020204"/>
                <a:cs typeface="Arial" panose="020B0604020202020204"/>
              </a:rPr>
              <a:t>ΕΞΑΝΘΡΑ- </a:t>
            </a:r>
            <a:r>
              <a:rPr sz="2000" b="1" spc="-35" dirty="0">
                <a:latin typeface="Arial" panose="020B0604020202020204"/>
                <a:cs typeface="Arial" panose="020B0604020202020204"/>
              </a:rPr>
              <a:t>ΚΩΜΑΤΑ</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ΤΗΝ</a:t>
            </a:r>
            <a:r>
              <a:rPr sz="2000" b="1" spc="-40" dirty="0">
                <a:latin typeface="Arial" panose="020B0604020202020204"/>
                <a:cs typeface="Arial" panose="020B0604020202020204"/>
              </a:rPr>
              <a:t> </a:t>
            </a:r>
            <a:r>
              <a:rPr sz="2000" b="1" spc="-20" dirty="0">
                <a:latin typeface="Arial" panose="020B0604020202020204"/>
                <a:cs typeface="Arial" panose="020B0604020202020204"/>
              </a:rPr>
              <a:t>ΕΚΛΥΣΗ</a:t>
            </a:r>
            <a:r>
              <a:rPr sz="2000" b="1" spc="-40" dirty="0">
                <a:latin typeface="Arial" panose="020B0604020202020204"/>
                <a:cs typeface="Arial" panose="020B0604020202020204"/>
              </a:rPr>
              <a:t> </a:t>
            </a:r>
            <a:r>
              <a:rPr sz="2000" b="1" dirty="0">
                <a:latin typeface="Arial" panose="020B0604020202020204"/>
                <a:cs typeface="Arial" panose="020B0604020202020204"/>
              </a:rPr>
              <a:t>ΡΥΠΩΝ.</a:t>
            </a:r>
            <a:r>
              <a:rPr sz="2000" b="1" spc="-45" dirty="0">
                <a:latin typeface="Arial" panose="020B0604020202020204"/>
                <a:cs typeface="Arial" panose="020B0604020202020204"/>
              </a:rPr>
              <a:t> </a:t>
            </a:r>
            <a:r>
              <a:rPr sz="2000" b="1" dirty="0">
                <a:latin typeface="Arial" panose="020B0604020202020204"/>
                <a:cs typeface="Arial" panose="020B0604020202020204"/>
              </a:rPr>
              <a:t>ΕΠΙΠΛΕΟΝ</a:t>
            </a:r>
            <a:r>
              <a:rPr sz="2000" b="1" spc="-50" dirty="0">
                <a:latin typeface="Arial" panose="020B0604020202020204"/>
                <a:cs typeface="Arial" panose="020B0604020202020204"/>
              </a:rPr>
              <a:t> </a:t>
            </a:r>
            <a:r>
              <a:rPr sz="2000" b="1" spc="-10" dirty="0">
                <a:latin typeface="Arial" panose="020B0604020202020204"/>
                <a:cs typeface="Arial" panose="020B0604020202020204"/>
              </a:rPr>
              <a:t>ΣΤΑ</a:t>
            </a:r>
            <a:r>
              <a:rPr sz="2000" b="1" spc="-40" dirty="0">
                <a:latin typeface="Arial" panose="020B0604020202020204"/>
                <a:cs typeface="Arial" panose="020B0604020202020204"/>
              </a:rPr>
              <a:t> </a:t>
            </a:r>
            <a:r>
              <a:rPr sz="2000" b="1" dirty="0">
                <a:latin typeface="Arial" panose="020B0604020202020204"/>
                <a:cs typeface="Arial" panose="020B0604020202020204"/>
              </a:rPr>
              <a:t>ΣΗΜΕΙΑ</a:t>
            </a:r>
            <a:r>
              <a:rPr sz="2000" b="1" spc="-35" dirty="0">
                <a:latin typeface="Arial" panose="020B0604020202020204"/>
                <a:cs typeface="Arial" panose="020B0604020202020204"/>
              </a:rPr>
              <a:t> </a:t>
            </a:r>
            <a:r>
              <a:rPr sz="2000" b="1" spc="-25" dirty="0">
                <a:latin typeface="Arial" panose="020B0604020202020204"/>
                <a:cs typeface="Arial" panose="020B0604020202020204"/>
              </a:rPr>
              <a:t>ΠΟΥ </a:t>
            </a:r>
            <a:r>
              <a:rPr sz="2000" b="1" spc="-10" dirty="0">
                <a:latin typeface="Arial" panose="020B0604020202020204"/>
                <a:cs typeface="Arial" panose="020B0604020202020204"/>
              </a:rPr>
              <a:t>ΕΣΤΑΖΕ</a:t>
            </a:r>
            <a:r>
              <a:rPr sz="2000" b="1" spc="-75" dirty="0">
                <a:latin typeface="Arial" panose="020B0604020202020204"/>
                <a:cs typeface="Arial" panose="020B0604020202020204"/>
              </a:rPr>
              <a:t> </a:t>
            </a:r>
            <a:r>
              <a:rPr sz="2000" b="1" dirty="0">
                <a:latin typeface="Arial" panose="020B0604020202020204"/>
                <a:cs typeface="Arial" panose="020B0604020202020204"/>
              </a:rPr>
              <a:t>ΠΡΟΚΑΛΟΥΣΕ</a:t>
            </a:r>
            <a:r>
              <a:rPr sz="2000" b="1" spc="-60" dirty="0">
                <a:latin typeface="Arial" panose="020B0604020202020204"/>
                <a:cs typeface="Arial" panose="020B0604020202020204"/>
              </a:rPr>
              <a:t> </a:t>
            </a:r>
            <a:r>
              <a:rPr sz="2000" b="1" dirty="0">
                <a:latin typeface="Arial" panose="020B0604020202020204"/>
                <a:cs typeface="Arial" panose="020B0604020202020204"/>
              </a:rPr>
              <a:t>ΤΟΠΙΚΗ</a:t>
            </a:r>
            <a:r>
              <a:rPr sz="2000" b="1" spc="-85" dirty="0">
                <a:latin typeface="Arial" panose="020B0604020202020204"/>
                <a:cs typeface="Arial" panose="020B0604020202020204"/>
              </a:rPr>
              <a:t> </a:t>
            </a:r>
            <a:r>
              <a:rPr sz="2000" b="1" dirty="0">
                <a:latin typeface="Arial" panose="020B0604020202020204"/>
                <a:cs typeface="Arial" panose="020B0604020202020204"/>
              </a:rPr>
              <a:t>ΥΠΕΡΘΕΡΜΑΝΣΗ</a:t>
            </a:r>
            <a:r>
              <a:rPr sz="2000" b="1" spc="-60" dirty="0">
                <a:latin typeface="Arial" panose="020B0604020202020204"/>
                <a:cs typeface="Arial" panose="020B0604020202020204"/>
              </a:rPr>
              <a:t> </a:t>
            </a:r>
            <a:r>
              <a:rPr sz="2000" b="1" dirty="0">
                <a:latin typeface="Arial" panose="020B0604020202020204"/>
                <a:cs typeface="Arial" panose="020B0604020202020204"/>
              </a:rPr>
              <a:t>ΤΗΣ</a:t>
            </a:r>
            <a:r>
              <a:rPr sz="2000" b="1" spc="-60" dirty="0">
                <a:latin typeface="Arial" panose="020B0604020202020204"/>
                <a:cs typeface="Arial" panose="020B0604020202020204"/>
              </a:rPr>
              <a:t> </a:t>
            </a:r>
            <a:r>
              <a:rPr sz="2000" b="1" spc="-10" dirty="0">
                <a:latin typeface="Arial" panose="020B0604020202020204"/>
                <a:cs typeface="Arial" panose="020B0604020202020204"/>
              </a:rPr>
              <a:t>ΚΕΦΑΛΗΣ </a:t>
            </a:r>
            <a:r>
              <a:rPr sz="2000" b="1" dirty="0">
                <a:latin typeface="Arial" panose="020B0604020202020204"/>
                <a:cs typeface="Arial" panose="020B0604020202020204"/>
              </a:rPr>
              <a:t>ΤΟΥ</a:t>
            </a:r>
            <a:r>
              <a:rPr sz="2000" b="1" spc="-100" dirty="0">
                <a:latin typeface="Arial" panose="020B0604020202020204"/>
                <a:cs typeface="Arial" panose="020B0604020202020204"/>
              </a:rPr>
              <a:t> </a:t>
            </a:r>
            <a:r>
              <a:rPr sz="2000" b="1" spc="-10" dirty="0">
                <a:latin typeface="Arial" panose="020B0604020202020204"/>
                <a:cs typeface="Arial" panose="020B0604020202020204"/>
              </a:rPr>
              <a:t>ΕΜΒΟΛΟΥ</a:t>
            </a:r>
            <a:r>
              <a:rPr sz="2000" b="1" spc="-75" dirty="0">
                <a:latin typeface="Arial" panose="020B0604020202020204"/>
                <a:cs typeface="Arial" panose="020B0604020202020204"/>
              </a:rPr>
              <a:t> </a:t>
            </a:r>
            <a:r>
              <a:rPr sz="2000" b="1" dirty="0">
                <a:latin typeface="Arial" panose="020B0604020202020204"/>
                <a:cs typeface="Arial" panose="020B0604020202020204"/>
              </a:rPr>
              <a:t>ΚΑΙ</a:t>
            </a:r>
            <a:r>
              <a:rPr sz="2000" b="1" spc="-140" dirty="0">
                <a:latin typeface="Arial" panose="020B0604020202020204"/>
                <a:cs typeface="Arial" panose="020B0604020202020204"/>
              </a:rPr>
              <a:t> </a:t>
            </a:r>
            <a:r>
              <a:rPr sz="2000" b="1" spc="-10" dirty="0">
                <a:latin typeface="Arial" panose="020B0604020202020204"/>
                <a:cs typeface="Arial" panose="020B0604020202020204"/>
              </a:rPr>
              <a:t>ΑΥΞΗΜΕΝΕΣ</a:t>
            </a:r>
            <a:r>
              <a:rPr sz="2000" b="1" spc="-70" dirty="0">
                <a:latin typeface="Arial" panose="020B0604020202020204"/>
                <a:cs typeface="Arial" panose="020B0604020202020204"/>
              </a:rPr>
              <a:t> </a:t>
            </a:r>
            <a:r>
              <a:rPr sz="2000" b="1" dirty="0">
                <a:latin typeface="Arial" panose="020B0604020202020204"/>
                <a:cs typeface="Arial" panose="020B0604020202020204"/>
              </a:rPr>
              <a:t>ΦΘΟΡΕΣ</a:t>
            </a:r>
            <a:r>
              <a:rPr sz="2000" b="1" spc="-80" dirty="0">
                <a:latin typeface="Arial" panose="020B0604020202020204"/>
                <a:cs typeface="Arial" panose="020B0604020202020204"/>
              </a:rPr>
              <a:t> </a:t>
            </a:r>
            <a:r>
              <a:rPr sz="2000" b="1" spc="-25" dirty="0">
                <a:latin typeface="Arial" panose="020B0604020202020204"/>
                <a:cs typeface="Arial" panose="020B0604020202020204"/>
              </a:rPr>
              <a:t>ΤΗΣ</a:t>
            </a:r>
            <a:endParaRPr sz="2000">
              <a:latin typeface="Arial" panose="020B0604020202020204"/>
              <a:cs typeface="Arial" panose="020B0604020202020204"/>
            </a:endParaRPr>
          </a:p>
          <a:p>
            <a:pPr>
              <a:lnSpc>
                <a:spcPct val="100000"/>
              </a:lnSpc>
              <a:spcBef>
                <a:spcPts val="40"/>
              </a:spcBef>
            </a:pPr>
            <a:endParaRPr sz="1950">
              <a:latin typeface="Arial" panose="020B0604020202020204"/>
              <a:cs typeface="Arial" panose="020B0604020202020204"/>
            </a:endParaRPr>
          </a:p>
          <a:p>
            <a:pPr marL="12700" marR="101600" indent="69850">
              <a:lnSpc>
                <a:spcPts val="2280"/>
              </a:lnSpc>
              <a:tabLst>
                <a:tab pos="3918585" algn="l"/>
              </a:tabLst>
            </a:pPr>
            <a:r>
              <a:rPr sz="2000" b="1" dirty="0">
                <a:latin typeface="Arial" panose="020B0604020202020204"/>
                <a:cs typeface="Arial" panose="020B0604020202020204"/>
              </a:rPr>
              <a:t>ΟΙ</a:t>
            </a:r>
            <a:r>
              <a:rPr sz="2000" b="1" spc="-55" dirty="0">
                <a:latin typeface="Arial" panose="020B0604020202020204"/>
                <a:cs typeface="Arial" panose="020B0604020202020204"/>
              </a:rPr>
              <a:t> </a:t>
            </a:r>
            <a:r>
              <a:rPr sz="2000" b="1" dirty="0">
                <a:latin typeface="Arial" panose="020B0604020202020204"/>
                <a:cs typeface="Arial" panose="020B0604020202020204"/>
              </a:rPr>
              <a:t>ΣΥΓΧΡΟΝΕΣ</a:t>
            </a:r>
            <a:r>
              <a:rPr sz="2000" b="1" spc="-55" dirty="0">
                <a:latin typeface="Arial" panose="020B0604020202020204"/>
                <a:cs typeface="Arial" panose="020B0604020202020204"/>
              </a:rPr>
              <a:t> </a:t>
            </a:r>
            <a:r>
              <a:rPr sz="2000" b="1" dirty="0">
                <a:latin typeface="Arial" panose="020B0604020202020204"/>
                <a:cs typeface="Arial" panose="020B0604020202020204"/>
              </a:rPr>
              <a:t>ΜΗΧΑΝΕΣ</a:t>
            </a:r>
            <a:r>
              <a:rPr sz="2000" b="1" spc="-60" dirty="0">
                <a:latin typeface="Arial" panose="020B0604020202020204"/>
                <a:cs typeface="Arial" panose="020B0604020202020204"/>
              </a:rPr>
              <a:t> </a:t>
            </a:r>
            <a:r>
              <a:rPr sz="2000" b="1" dirty="0">
                <a:latin typeface="Arial" panose="020B0604020202020204"/>
                <a:cs typeface="Arial" panose="020B0604020202020204"/>
              </a:rPr>
              <a:t>ΦΕΡΟΥΝ</a:t>
            </a:r>
            <a:r>
              <a:rPr sz="2000" b="1" spc="-40" dirty="0">
                <a:latin typeface="Arial" panose="020B0604020202020204"/>
                <a:cs typeface="Arial" panose="020B0604020202020204"/>
              </a:rPr>
              <a:t> </a:t>
            </a:r>
            <a:r>
              <a:rPr sz="2000" b="1" spc="-25" dirty="0">
                <a:latin typeface="Arial" panose="020B0604020202020204"/>
                <a:cs typeface="Arial" panose="020B0604020202020204"/>
              </a:rPr>
              <a:t>ΚΑΤΑΛΛΗΛΗ</a:t>
            </a:r>
            <a:r>
              <a:rPr sz="2000" b="1" spc="-45" dirty="0">
                <a:latin typeface="Arial" panose="020B0604020202020204"/>
                <a:cs typeface="Arial" panose="020B0604020202020204"/>
              </a:rPr>
              <a:t> </a:t>
            </a:r>
            <a:r>
              <a:rPr sz="2000" b="1" spc="-10" dirty="0">
                <a:latin typeface="Arial" panose="020B0604020202020204"/>
                <a:cs typeface="Arial" panose="020B0604020202020204"/>
              </a:rPr>
              <a:t>ΠΡΟΕΚΤΑΣΗ</a:t>
            </a:r>
            <a:r>
              <a:rPr sz="2000" b="1" spc="-50" dirty="0">
                <a:latin typeface="Arial" panose="020B0604020202020204"/>
                <a:cs typeface="Arial" panose="020B0604020202020204"/>
              </a:rPr>
              <a:t> </a:t>
            </a:r>
            <a:r>
              <a:rPr sz="2000" b="1" spc="-25" dirty="0">
                <a:latin typeface="Arial" panose="020B0604020202020204"/>
                <a:cs typeface="Arial" panose="020B0604020202020204"/>
              </a:rPr>
              <a:t>ΤΗΣ </a:t>
            </a:r>
            <a:r>
              <a:rPr sz="2000" b="1" dirty="0">
                <a:latin typeface="Arial" panose="020B0604020202020204"/>
                <a:cs typeface="Arial" panose="020B0604020202020204"/>
              </a:rPr>
              <a:t>ΒΕΛΟΝΑΣ</a:t>
            </a:r>
            <a:r>
              <a:rPr sz="2000" b="1" spc="-70" dirty="0">
                <a:latin typeface="Arial" panose="020B0604020202020204"/>
                <a:cs typeface="Arial" panose="020B0604020202020204"/>
              </a:rPr>
              <a:t> </a:t>
            </a:r>
            <a:r>
              <a:rPr sz="2000" b="1" dirty="0">
                <a:latin typeface="Arial" panose="020B0604020202020204"/>
                <a:cs typeface="Arial" panose="020B0604020202020204"/>
              </a:rPr>
              <a:t>ΠΟΥ</a:t>
            </a:r>
            <a:r>
              <a:rPr sz="2000" b="1" spc="-70" dirty="0">
                <a:latin typeface="Arial" panose="020B0604020202020204"/>
                <a:cs typeface="Arial" panose="020B0604020202020204"/>
              </a:rPr>
              <a:t> </a:t>
            </a:r>
            <a:r>
              <a:rPr sz="2000" b="1" dirty="0">
                <a:latin typeface="Arial" panose="020B0604020202020204"/>
                <a:cs typeface="Arial" panose="020B0604020202020204"/>
              </a:rPr>
              <a:t>ΜΕΙΩΝΟΥΝ</a:t>
            </a:r>
            <a:r>
              <a:rPr sz="2000" b="1" spc="-65" dirty="0">
                <a:latin typeface="Arial" panose="020B0604020202020204"/>
                <a:cs typeface="Arial" panose="020B0604020202020204"/>
              </a:rPr>
              <a:t> </a:t>
            </a:r>
            <a:r>
              <a:rPr sz="2000" b="1" dirty="0">
                <a:latin typeface="Arial" panose="020B0604020202020204"/>
                <a:cs typeface="Arial" panose="020B0604020202020204"/>
              </a:rPr>
              <a:t>ΤΟΝ</a:t>
            </a:r>
            <a:r>
              <a:rPr sz="2000" b="1" spc="-60" dirty="0">
                <a:latin typeface="Arial" panose="020B0604020202020204"/>
                <a:cs typeface="Arial" panose="020B0604020202020204"/>
              </a:rPr>
              <a:t> </a:t>
            </a:r>
            <a:r>
              <a:rPr sz="2000" b="1" spc="-10" dirty="0">
                <a:latin typeface="Arial" panose="020B0604020202020204"/>
                <a:cs typeface="Arial" panose="020B0604020202020204"/>
              </a:rPr>
              <a:t>ΟΓΚΟ</a:t>
            </a:r>
            <a:r>
              <a:rPr sz="2000" b="1" spc="-130" dirty="0">
                <a:latin typeface="Arial" panose="020B0604020202020204"/>
                <a:cs typeface="Arial" panose="020B0604020202020204"/>
              </a:rPr>
              <a:t> </a:t>
            </a:r>
            <a:r>
              <a:rPr sz="2000" b="1" spc="-25" dirty="0">
                <a:latin typeface="Arial" panose="020B0604020202020204"/>
                <a:cs typeface="Arial" panose="020B0604020202020204"/>
              </a:rPr>
              <a:t>ΑΥΤΟΝ</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75" dirty="0">
                <a:latin typeface="Arial" panose="020B0604020202020204"/>
                <a:cs typeface="Arial" panose="020B0604020202020204"/>
              </a:rPr>
              <a:t> </a:t>
            </a:r>
            <a:r>
              <a:rPr sz="2000" b="1" dirty="0">
                <a:latin typeface="Arial" panose="020B0604020202020204"/>
                <a:cs typeface="Arial" panose="020B0604020202020204"/>
              </a:rPr>
              <a:t>ΦΕΡΟΥΝ</a:t>
            </a:r>
            <a:r>
              <a:rPr sz="2000" b="1" spc="-60" dirty="0">
                <a:latin typeface="Arial" panose="020B0604020202020204"/>
                <a:cs typeface="Arial" panose="020B0604020202020204"/>
              </a:rPr>
              <a:t> </a:t>
            </a:r>
            <a:r>
              <a:rPr sz="2000" b="1" spc="-45" dirty="0">
                <a:latin typeface="Arial" panose="020B0604020202020204"/>
                <a:cs typeface="Arial" panose="020B0604020202020204"/>
              </a:rPr>
              <a:t>ΚΑΤΑΛ- </a:t>
            </a:r>
            <a:r>
              <a:rPr sz="2000" b="1" dirty="0">
                <a:latin typeface="Arial" panose="020B0604020202020204"/>
                <a:cs typeface="Arial" panose="020B0604020202020204"/>
              </a:rPr>
              <a:t>ΛΗΛΗ</a:t>
            </a:r>
            <a:r>
              <a:rPr sz="2000" b="1" spc="-30" dirty="0">
                <a:latin typeface="Arial" panose="020B0604020202020204"/>
                <a:cs typeface="Arial" panose="020B0604020202020204"/>
              </a:rPr>
              <a:t> </a:t>
            </a:r>
            <a:r>
              <a:rPr sz="2000" b="1" dirty="0">
                <a:latin typeface="Arial" panose="020B0604020202020204"/>
                <a:cs typeface="Arial" panose="020B0604020202020204"/>
              </a:rPr>
              <a:t>ΕΣΩΤΕΡΙΚΗ</a:t>
            </a:r>
            <a:r>
              <a:rPr sz="2000" b="1" spc="-10" dirty="0">
                <a:latin typeface="Arial" panose="020B0604020202020204"/>
                <a:cs typeface="Arial" panose="020B0604020202020204"/>
              </a:rPr>
              <a:t> ΚΟΙΛΟΤΗΤΑ</a:t>
            </a:r>
            <a:r>
              <a:rPr sz="2000" b="1" dirty="0">
                <a:latin typeface="Arial" panose="020B0604020202020204"/>
                <a:cs typeface="Arial" panose="020B0604020202020204"/>
              </a:rPr>
              <a:t>	ΠΟΥ</a:t>
            </a:r>
            <a:r>
              <a:rPr sz="2000" b="1" spc="-45" dirty="0">
                <a:latin typeface="Arial" panose="020B0604020202020204"/>
                <a:cs typeface="Arial" panose="020B0604020202020204"/>
              </a:rPr>
              <a:t> </a:t>
            </a:r>
            <a:r>
              <a:rPr sz="2000" b="1" spc="-30" dirty="0">
                <a:latin typeface="Arial" panose="020B0604020202020204"/>
                <a:cs typeface="Arial" panose="020B0604020202020204"/>
              </a:rPr>
              <a:t>ΣΥΓΚΡΑΤΕΙ</a:t>
            </a:r>
            <a:r>
              <a:rPr sz="2000" b="1" spc="-50" dirty="0">
                <a:latin typeface="Arial" panose="020B0604020202020204"/>
                <a:cs typeface="Arial" panose="020B0604020202020204"/>
              </a:rPr>
              <a:t> </a:t>
            </a:r>
            <a:r>
              <a:rPr sz="2000" b="1" dirty="0">
                <a:latin typeface="Arial" panose="020B0604020202020204"/>
                <a:cs typeface="Arial" panose="020B0604020202020204"/>
              </a:rPr>
              <a:t>ΕΝΤΟΣ</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spc="-25" dirty="0">
                <a:latin typeface="Arial" panose="020B0604020202020204"/>
                <a:cs typeface="Arial" panose="020B0604020202020204"/>
              </a:rPr>
              <a:t>ΤΟ </a:t>
            </a:r>
            <a:r>
              <a:rPr sz="2000" b="1" spc="-10" dirty="0">
                <a:latin typeface="Arial" panose="020B0604020202020204"/>
                <a:cs typeface="Arial" panose="020B0604020202020204"/>
              </a:rPr>
              <a:t>ΚΑΥΣΙΜΟ</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114" dirty="0">
                <a:latin typeface="Arial" panose="020B0604020202020204"/>
                <a:cs typeface="Arial" panose="020B0604020202020204"/>
              </a:rPr>
              <a:t> </a:t>
            </a:r>
            <a:r>
              <a:rPr sz="2000" b="1" dirty="0">
                <a:latin typeface="Arial" panose="020B0604020202020204"/>
                <a:cs typeface="Arial" panose="020B0604020202020204"/>
              </a:rPr>
              <a:t>ΔΕΝ</a:t>
            </a:r>
            <a:r>
              <a:rPr sz="2000" b="1" spc="-50" dirty="0">
                <a:latin typeface="Arial" panose="020B0604020202020204"/>
                <a:cs typeface="Arial" panose="020B0604020202020204"/>
              </a:rPr>
              <a:t> </a:t>
            </a:r>
            <a:r>
              <a:rPr sz="2000" b="1" dirty="0">
                <a:latin typeface="Arial" panose="020B0604020202020204"/>
                <a:cs typeface="Arial" panose="020B0604020202020204"/>
              </a:rPr>
              <a:t>ΤΟ</a:t>
            </a:r>
            <a:r>
              <a:rPr sz="2000" b="1" spc="-110" dirty="0">
                <a:latin typeface="Arial" panose="020B0604020202020204"/>
                <a:cs typeface="Arial" panose="020B0604020202020204"/>
              </a:rPr>
              <a:t> </a:t>
            </a:r>
            <a:r>
              <a:rPr sz="2000" b="1" dirty="0">
                <a:latin typeface="Arial" panose="020B0604020202020204"/>
                <a:cs typeface="Arial" panose="020B0604020202020204"/>
              </a:rPr>
              <a:t>ΑΦΗΝΕΙ</a:t>
            </a:r>
            <a:r>
              <a:rPr sz="2000" b="1" spc="-60" dirty="0">
                <a:latin typeface="Arial" panose="020B0604020202020204"/>
                <a:cs typeface="Arial" panose="020B0604020202020204"/>
              </a:rPr>
              <a:t> </a:t>
            </a:r>
            <a:r>
              <a:rPr sz="2000" b="1" dirty="0">
                <a:latin typeface="Arial" panose="020B0604020202020204"/>
                <a:cs typeface="Arial" panose="020B0604020202020204"/>
              </a:rPr>
              <a:t>ΝΑ</a:t>
            </a:r>
            <a:r>
              <a:rPr sz="2000" b="1" spc="-40" dirty="0">
                <a:latin typeface="Arial" panose="020B0604020202020204"/>
                <a:cs typeface="Arial" panose="020B0604020202020204"/>
              </a:rPr>
              <a:t> </a:t>
            </a:r>
            <a:r>
              <a:rPr sz="2000" b="1" spc="-10" dirty="0">
                <a:latin typeface="Arial" panose="020B0604020202020204"/>
                <a:cs typeface="Arial" panose="020B0604020202020204"/>
              </a:rPr>
              <a:t>ΣΤΑΞΕΙ</a:t>
            </a:r>
            <a:r>
              <a:rPr sz="2000" b="1" spc="-55" dirty="0">
                <a:latin typeface="Arial" panose="020B0604020202020204"/>
                <a:cs typeface="Arial" panose="020B0604020202020204"/>
              </a:rPr>
              <a:t> </a:t>
            </a:r>
            <a:r>
              <a:rPr sz="2000" b="1" dirty="0">
                <a:latin typeface="Arial" panose="020B0604020202020204"/>
                <a:cs typeface="Arial" panose="020B0604020202020204"/>
              </a:rPr>
              <a:t>ΜΕΣΑ</a:t>
            </a:r>
            <a:r>
              <a:rPr sz="2000" b="1" spc="-50" dirty="0">
                <a:latin typeface="Arial" panose="020B0604020202020204"/>
                <a:cs typeface="Arial" panose="020B0604020202020204"/>
              </a:rPr>
              <a:t> </a:t>
            </a:r>
            <a:r>
              <a:rPr sz="2000" b="1" dirty="0">
                <a:latin typeface="Arial" panose="020B0604020202020204"/>
                <a:cs typeface="Arial" panose="020B0604020202020204"/>
              </a:rPr>
              <a:t>ΣΤΟΝ</a:t>
            </a:r>
            <a:r>
              <a:rPr sz="2000" b="1" spc="-45" dirty="0">
                <a:latin typeface="Arial" panose="020B0604020202020204"/>
                <a:cs typeface="Arial" panose="020B0604020202020204"/>
              </a:rPr>
              <a:t> </a:t>
            </a:r>
            <a:r>
              <a:rPr sz="2000" b="1" spc="-10" dirty="0">
                <a:latin typeface="Arial" panose="020B0604020202020204"/>
                <a:cs typeface="Arial" panose="020B0604020202020204"/>
              </a:rPr>
              <a:t>ΚΥΛΙΝΔΡΟ.</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3200" y="995680"/>
            <a:ext cx="8782685" cy="5044440"/>
          </a:xfrm>
          <a:prstGeom prst="rect">
            <a:avLst/>
          </a:prstGeom>
        </p:spPr>
        <p:txBody>
          <a:bodyPr vert="horz" wrap="square" lIns="0" tIns="11430" rIns="0" bIns="0" rtlCol="0">
            <a:spAutoFit/>
          </a:bodyPr>
          <a:lstStyle/>
          <a:p>
            <a:pPr marL="12700" marR="445770" indent="54610">
              <a:lnSpc>
                <a:spcPct val="101000"/>
              </a:lnSpc>
              <a:spcBef>
                <a:spcPts val="90"/>
              </a:spcBef>
            </a:pPr>
            <a:r>
              <a:rPr sz="1750" b="1" spc="-25" dirty="0">
                <a:latin typeface="Arial" panose="020B0604020202020204"/>
                <a:cs typeface="Arial" panose="020B0604020202020204"/>
              </a:rPr>
              <a:t>ΑΝΑΛΟΓΑ</a:t>
            </a:r>
            <a:r>
              <a:rPr sz="1750" b="1" spc="-40" dirty="0">
                <a:latin typeface="Arial" panose="020B0604020202020204"/>
                <a:cs typeface="Arial" panose="020B0604020202020204"/>
              </a:rPr>
              <a:t> </a:t>
            </a:r>
            <a:r>
              <a:rPr sz="1750" b="1" dirty="0">
                <a:latin typeface="Arial" panose="020B0604020202020204"/>
                <a:cs typeface="Arial" panose="020B0604020202020204"/>
              </a:rPr>
              <a:t>ΜΕ</a:t>
            </a:r>
            <a:r>
              <a:rPr sz="1750" b="1" spc="-5" dirty="0">
                <a:latin typeface="Arial" panose="020B0604020202020204"/>
                <a:cs typeface="Arial" panose="020B0604020202020204"/>
              </a:rPr>
              <a:t> </a:t>
            </a:r>
            <a:r>
              <a:rPr sz="1750" b="1" dirty="0">
                <a:latin typeface="Arial" panose="020B0604020202020204"/>
                <a:cs typeface="Arial" panose="020B0604020202020204"/>
              </a:rPr>
              <a:t>ΤΗ</a:t>
            </a:r>
            <a:r>
              <a:rPr sz="1750" b="1" spc="-65" dirty="0">
                <a:latin typeface="Arial" panose="020B0604020202020204"/>
                <a:cs typeface="Arial" panose="020B0604020202020204"/>
              </a:rPr>
              <a:t> </a:t>
            </a:r>
            <a:r>
              <a:rPr sz="1750" b="1" spc="-10" dirty="0">
                <a:latin typeface="Arial" panose="020B0604020202020204"/>
                <a:cs typeface="Arial" panose="020B0604020202020204"/>
              </a:rPr>
              <a:t>ΔΙΑΤΟΜΗ</a:t>
            </a:r>
            <a:r>
              <a:rPr sz="1750" b="1" spc="-15" dirty="0">
                <a:latin typeface="Arial" panose="020B0604020202020204"/>
                <a:cs typeface="Arial" panose="020B0604020202020204"/>
              </a:rPr>
              <a:t> </a:t>
            </a:r>
            <a:r>
              <a:rPr sz="1750" b="1" dirty="0">
                <a:latin typeface="Arial" panose="020B0604020202020204"/>
                <a:cs typeface="Arial" panose="020B0604020202020204"/>
              </a:rPr>
              <a:t>ΤΟΥ</a:t>
            </a:r>
            <a:r>
              <a:rPr sz="1750" b="1" spc="-65" dirty="0">
                <a:latin typeface="Arial" panose="020B0604020202020204"/>
                <a:cs typeface="Arial" panose="020B0604020202020204"/>
              </a:rPr>
              <a:t> </a:t>
            </a:r>
            <a:r>
              <a:rPr sz="1750" b="1" dirty="0">
                <a:latin typeface="Arial" panose="020B0604020202020204"/>
                <a:cs typeface="Arial" panose="020B0604020202020204"/>
              </a:rPr>
              <a:t>ΑΚΡΟΦΥΣΙΟΥ</a:t>
            </a:r>
            <a:r>
              <a:rPr sz="1750" b="1" spc="-10" dirty="0">
                <a:latin typeface="Arial" panose="020B0604020202020204"/>
                <a:cs typeface="Arial" panose="020B0604020202020204"/>
              </a:rPr>
              <a:t> </a:t>
            </a:r>
            <a:r>
              <a:rPr sz="1750" b="1" spc="-20" dirty="0">
                <a:latin typeface="Arial" panose="020B0604020202020204"/>
                <a:cs typeface="Arial" panose="020B0604020202020204"/>
              </a:rPr>
              <a:t>ΣΧΗΜΑΤΙΖΕΤΑΙ</a:t>
            </a:r>
            <a:r>
              <a:rPr sz="1750" b="1" spc="-65" dirty="0">
                <a:latin typeface="Arial" panose="020B0604020202020204"/>
                <a:cs typeface="Arial" panose="020B0604020202020204"/>
              </a:rPr>
              <a:t> </a:t>
            </a:r>
            <a:r>
              <a:rPr sz="1750" b="1" spc="-10" dirty="0">
                <a:latin typeface="Arial" panose="020B0604020202020204"/>
                <a:cs typeface="Arial" panose="020B0604020202020204"/>
              </a:rPr>
              <a:t>ΔΙΑΦΟΡΕΤΙΚΗ </a:t>
            </a:r>
            <a:r>
              <a:rPr sz="1750" b="1" dirty="0">
                <a:latin typeface="Arial" panose="020B0604020202020204"/>
                <a:cs typeface="Arial" panose="020B0604020202020204"/>
              </a:rPr>
              <a:t>ΜΟΡΦΗ</a:t>
            </a:r>
            <a:r>
              <a:rPr sz="1750" b="1" spc="65" dirty="0">
                <a:latin typeface="Arial" panose="020B0604020202020204"/>
                <a:cs typeface="Arial" panose="020B0604020202020204"/>
              </a:rPr>
              <a:t> </a:t>
            </a:r>
            <a:r>
              <a:rPr sz="1750" b="1" dirty="0">
                <a:latin typeface="Arial" panose="020B0604020202020204"/>
                <a:cs typeface="Arial" panose="020B0604020202020204"/>
              </a:rPr>
              <a:t>ΝΕΦΟΥΣ</a:t>
            </a:r>
            <a:r>
              <a:rPr sz="1750" b="1" spc="65" dirty="0">
                <a:latin typeface="Arial" panose="020B0604020202020204"/>
                <a:cs typeface="Arial" panose="020B0604020202020204"/>
              </a:rPr>
              <a:t> </a:t>
            </a:r>
            <a:r>
              <a:rPr sz="1750" b="1" spc="-10" dirty="0">
                <a:latin typeface="Arial" panose="020B0604020202020204"/>
                <a:cs typeface="Arial" panose="020B0604020202020204"/>
              </a:rPr>
              <a:t>ΣΩΜΑΤΙΔΙΩΝ.</a:t>
            </a:r>
            <a:r>
              <a:rPr lang="el-GR" altLang="en-US" sz="1750" b="1" spc="-10" dirty="0">
                <a:latin typeface="Arial" panose="020B0604020202020204"/>
                <a:cs typeface="Arial" panose="020B0604020202020204"/>
              </a:rPr>
              <a:t> σελ 75 Σχ. 9.4ιγ</a:t>
            </a:r>
            <a:endParaRPr sz="1750">
              <a:latin typeface="Arial" panose="020B0604020202020204"/>
              <a:cs typeface="Arial" panose="020B0604020202020204"/>
            </a:endParaRPr>
          </a:p>
          <a:p>
            <a:pPr marL="12700" marR="5080" indent="62230">
              <a:lnSpc>
                <a:spcPct val="101000"/>
              </a:lnSpc>
              <a:spcBef>
                <a:spcPts val="895"/>
              </a:spcBef>
            </a:pPr>
            <a:r>
              <a:rPr sz="1750" b="1" dirty="0">
                <a:latin typeface="Arial" panose="020B0604020202020204"/>
                <a:cs typeface="Arial" panose="020B0604020202020204"/>
              </a:rPr>
              <a:t>ΣΤΗΝ</a:t>
            </a:r>
            <a:r>
              <a:rPr sz="1750" b="1" spc="45" dirty="0">
                <a:latin typeface="Arial" panose="020B0604020202020204"/>
                <a:cs typeface="Arial" panose="020B0604020202020204"/>
              </a:rPr>
              <a:t> </a:t>
            </a:r>
            <a:r>
              <a:rPr sz="1750" b="1" dirty="0">
                <a:latin typeface="Arial" panose="020B0604020202020204"/>
                <a:cs typeface="Arial" panose="020B0604020202020204"/>
              </a:rPr>
              <a:t>ΠΕΡΙΠΤΩΣΗ</a:t>
            </a:r>
            <a:r>
              <a:rPr sz="1750" b="1" spc="45" dirty="0">
                <a:latin typeface="Arial" panose="020B0604020202020204"/>
                <a:cs typeface="Arial" panose="020B0604020202020204"/>
              </a:rPr>
              <a:t> </a:t>
            </a:r>
            <a:r>
              <a:rPr sz="1750" b="1" dirty="0">
                <a:latin typeface="Arial" panose="020B0604020202020204"/>
                <a:cs typeface="Arial" panose="020B0604020202020204"/>
              </a:rPr>
              <a:t>ΤΩΝ</a:t>
            </a:r>
            <a:r>
              <a:rPr sz="1750" b="1" spc="60" dirty="0">
                <a:latin typeface="Arial" panose="020B0604020202020204"/>
                <a:cs typeface="Arial" panose="020B0604020202020204"/>
              </a:rPr>
              <a:t> </a:t>
            </a:r>
            <a:r>
              <a:rPr sz="1750" b="1" dirty="0">
                <a:latin typeface="Arial" panose="020B0604020202020204"/>
                <a:cs typeface="Arial" panose="020B0604020202020204"/>
              </a:rPr>
              <a:t>ΠΕΤΡΕΛΑΙΟΚΙΝΗΤΗΡΩΝ,</a:t>
            </a:r>
            <a:r>
              <a:rPr sz="1750" b="1" spc="-20" dirty="0">
                <a:latin typeface="Arial" panose="020B0604020202020204"/>
                <a:cs typeface="Arial" panose="020B0604020202020204"/>
              </a:rPr>
              <a:t> </a:t>
            </a:r>
            <a:r>
              <a:rPr sz="1750" b="1" dirty="0">
                <a:latin typeface="Arial" panose="020B0604020202020204"/>
                <a:cs typeface="Arial" panose="020B0604020202020204"/>
              </a:rPr>
              <a:t>ΛΟΓΩ</a:t>
            </a:r>
            <a:r>
              <a:rPr sz="1750" b="1" spc="60" dirty="0">
                <a:latin typeface="Arial" panose="020B0604020202020204"/>
                <a:cs typeface="Arial" panose="020B0604020202020204"/>
              </a:rPr>
              <a:t> </a:t>
            </a:r>
            <a:r>
              <a:rPr sz="1750" b="1" dirty="0">
                <a:latin typeface="Arial" panose="020B0604020202020204"/>
                <a:cs typeface="Arial" panose="020B0604020202020204"/>
              </a:rPr>
              <a:t>ΤΗΣ</a:t>
            </a:r>
            <a:r>
              <a:rPr sz="1750" b="1" spc="60" dirty="0">
                <a:latin typeface="Arial" panose="020B0604020202020204"/>
                <a:cs typeface="Arial" panose="020B0604020202020204"/>
              </a:rPr>
              <a:t> </a:t>
            </a:r>
            <a:r>
              <a:rPr sz="1750" b="1" spc="-10">
                <a:latin typeface="Arial" panose="020B0604020202020204"/>
                <a:cs typeface="Arial" panose="020B0604020202020204"/>
              </a:rPr>
              <a:t>ΜΕΓΑΛΗΣ</a:t>
            </a:r>
            <a:r>
              <a:rPr sz="1750" b="1" spc="55">
                <a:latin typeface="Arial" panose="020B0604020202020204"/>
                <a:cs typeface="Arial" panose="020B0604020202020204"/>
              </a:rPr>
              <a:t> </a:t>
            </a:r>
            <a:r>
              <a:rPr sz="1750" b="1" smtClean="0">
                <a:latin typeface="Arial" panose="020B0604020202020204"/>
                <a:cs typeface="Arial" panose="020B0604020202020204"/>
              </a:rPr>
              <a:t>ΠΙΕ</a:t>
            </a:r>
            <a:r>
              <a:rPr sz="1750" b="1" spc="-20" smtClean="0">
                <a:latin typeface="Arial" panose="020B0604020202020204"/>
                <a:cs typeface="Arial" panose="020B0604020202020204"/>
              </a:rPr>
              <a:t>Σ</a:t>
            </a:r>
            <a:r>
              <a:rPr lang="el-GR" sz="1750" b="1" spc="-20" dirty="0" smtClean="0">
                <a:latin typeface="Arial" panose="020B0604020202020204"/>
                <a:cs typeface="Arial" panose="020B0604020202020204"/>
              </a:rPr>
              <a:t>Η</a:t>
            </a:r>
            <a:r>
              <a:rPr sz="1750" b="1" spc="-20" smtClean="0">
                <a:latin typeface="Arial" panose="020B0604020202020204"/>
                <a:cs typeface="Arial" panose="020B0604020202020204"/>
              </a:rPr>
              <a:t>Σ </a:t>
            </a:r>
            <a:r>
              <a:rPr sz="1750" b="1" dirty="0">
                <a:latin typeface="Arial" panose="020B0604020202020204"/>
                <a:cs typeface="Arial" panose="020B0604020202020204"/>
              </a:rPr>
              <a:t>ΠΟΥ</a:t>
            </a:r>
            <a:r>
              <a:rPr sz="1750" b="1" spc="25" dirty="0">
                <a:latin typeface="Arial" panose="020B0604020202020204"/>
                <a:cs typeface="Arial" panose="020B0604020202020204"/>
              </a:rPr>
              <a:t> </a:t>
            </a:r>
            <a:r>
              <a:rPr sz="1750" b="1" spc="-20" dirty="0">
                <a:latin typeface="Arial" panose="020B0604020202020204"/>
                <a:cs typeface="Arial" panose="020B0604020202020204"/>
              </a:rPr>
              <a:t>ΕΠΙΚΡΑΤΕΙ</a:t>
            </a:r>
            <a:r>
              <a:rPr sz="1750" b="1" spc="25" dirty="0">
                <a:latin typeface="Arial" panose="020B0604020202020204"/>
                <a:cs typeface="Arial" panose="020B0604020202020204"/>
              </a:rPr>
              <a:t> </a:t>
            </a:r>
            <a:r>
              <a:rPr sz="1750" b="1" spc="-60" dirty="0">
                <a:latin typeface="Arial" panose="020B0604020202020204"/>
                <a:cs typeface="Arial" panose="020B0604020202020204"/>
              </a:rPr>
              <a:t>ΚΑΤΑ</a:t>
            </a:r>
            <a:r>
              <a:rPr sz="1750" b="1" spc="-5" dirty="0">
                <a:latin typeface="Arial" panose="020B0604020202020204"/>
                <a:cs typeface="Arial" panose="020B0604020202020204"/>
              </a:rPr>
              <a:t> </a:t>
            </a:r>
            <a:r>
              <a:rPr sz="1750" b="1" dirty="0">
                <a:latin typeface="Arial" panose="020B0604020202020204"/>
                <a:cs typeface="Arial" panose="020B0604020202020204"/>
              </a:rPr>
              <a:t>ΤΗΝ</a:t>
            </a:r>
            <a:r>
              <a:rPr sz="1750" b="1" spc="20" dirty="0">
                <a:latin typeface="Arial" panose="020B0604020202020204"/>
                <a:cs typeface="Arial" panose="020B0604020202020204"/>
              </a:rPr>
              <a:t> </a:t>
            </a:r>
            <a:r>
              <a:rPr sz="1750" b="1" dirty="0">
                <a:latin typeface="Arial" panose="020B0604020202020204"/>
                <a:cs typeface="Arial" panose="020B0604020202020204"/>
              </a:rPr>
              <a:t>ΕΓΧΥΣΗ,</a:t>
            </a:r>
            <a:r>
              <a:rPr sz="1750" b="1" spc="-40" dirty="0">
                <a:latin typeface="Arial" panose="020B0604020202020204"/>
                <a:cs typeface="Arial" panose="020B0604020202020204"/>
              </a:rPr>
              <a:t> </a:t>
            </a:r>
            <a:r>
              <a:rPr sz="1750" b="1" spc="-10" dirty="0">
                <a:latin typeface="Arial" panose="020B0604020202020204"/>
                <a:cs typeface="Arial" panose="020B0604020202020204"/>
              </a:rPr>
              <a:t>ΑΠΑΙΤΕΙΤΑΙ</a:t>
            </a:r>
            <a:r>
              <a:rPr sz="1750" b="1" spc="20" dirty="0">
                <a:latin typeface="Arial" panose="020B0604020202020204"/>
                <a:cs typeface="Arial" panose="020B0604020202020204"/>
              </a:rPr>
              <a:t> </a:t>
            </a:r>
            <a:r>
              <a:rPr sz="1750" b="1" dirty="0">
                <a:latin typeface="Arial" panose="020B0604020202020204"/>
                <a:cs typeface="Arial" panose="020B0604020202020204"/>
              </a:rPr>
              <a:t>ΣΥΜΠΑΓΗΣ</a:t>
            </a:r>
            <a:r>
              <a:rPr sz="1750" b="1" spc="-30" dirty="0">
                <a:latin typeface="Arial" panose="020B0604020202020204"/>
                <a:cs typeface="Arial" panose="020B0604020202020204"/>
              </a:rPr>
              <a:t> </a:t>
            </a:r>
            <a:r>
              <a:rPr sz="1750" b="1" dirty="0">
                <a:latin typeface="Arial" panose="020B0604020202020204"/>
                <a:cs typeface="Arial" panose="020B0604020202020204"/>
              </a:rPr>
              <a:t>ΔΕΣΜΗ</a:t>
            </a:r>
            <a:r>
              <a:rPr sz="1750" b="1" spc="35" dirty="0">
                <a:latin typeface="Arial" panose="020B0604020202020204"/>
                <a:cs typeface="Arial" panose="020B0604020202020204"/>
              </a:rPr>
              <a:t> </a:t>
            </a:r>
            <a:r>
              <a:rPr sz="1750" b="1" spc="-10" dirty="0">
                <a:latin typeface="Arial" panose="020B0604020202020204"/>
                <a:cs typeface="Arial" panose="020B0604020202020204"/>
              </a:rPr>
              <a:t>ΚΑΥΣΙΜΟΥ </a:t>
            </a:r>
            <a:r>
              <a:rPr sz="1750" b="1" dirty="0">
                <a:latin typeface="Arial" panose="020B0604020202020204"/>
                <a:cs typeface="Arial" panose="020B0604020202020204"/>
              </a:rPr>
              <a:t>ΜΕ</a:t>
            </a:r>
            <a:r>
              <a:rPr sz="1750" b="1" spc="40" dirty="0">
                <a:latin typeface="Arial" panose="020B0604020202020204"/>
                <a:cs typeface="Arial" panose="020B0604020202020204"/>
              </a:rPr>
              <a:t> </a:t>
            </a:r>
            <a:r>
              <a:rPr sz="1750" b="1" dirty="0">
                <a:latin typeface="Arial" panose="020B0604020202020204"/>
                <a:cs typeface="Arial" panose="020B0604020202020204"/>
              </a:rPr>
              <a:t>ΙΣΧΥΡΗ</a:t>
            </a:r>
            <a:r>
              <a:rPr sz="1750" b="1" spc="40" dirty="0">
                <a:latin typeface="Arial" panose="020B0604020202020204"/>
                <a:cs typeface="Arial" panose="020B0604020202020204"/>
              </a:rPr>
              <a:t> </a:t>
            </a:r>
            <a:r>
              <a:rPr sz="1750" b="1" dirty="0">
                <a:latin typeface="Arial" panose="020B0604020202020204"/>
                <a:cs typeface="Arial" panose="020B0604020202020204"/>
              </a:rPr>
              <a:t>ΟΡΜΗ,</a:t>
            </a:r>
            <a:r>
              <a:rPr sz="1750" b="1" spc="40" dirty="0">
                <a:latin typeface="Arial" panose="020B0604020202020204"/>
                <a:cs typeface="Arial" panose="020B0604020202020204"/>
              </a:rPr>
              <a:t> </a:t>
            </a:r>
            <a:r>
              <a:rPr sz="1750" b="1" dirty="0">
                <a:latin typeface="Arial" panose="020B0604020202020204"/>
                <a:cs typeface="Arial" panose="020B0604020202020204"/>
              </a:rPr>
              <a:t>ΓΙΑ</a:t>
            </a:r>
            <a:r>
              <a:rPr sz="1750" b="1" spc="5" dirty="0">
                <a:latin typeface="Arial" panose="020B0604020202020204"/>
                <a:cs typeface="Arial" panose="020B0604020202020204"/>
              </a:rPr>
              <a:t> </a:t>
            </a:r>
            <a:r>
              <a:rPr sz="1750" b="1" dirty="0">
                <a:latin typeface="Arial" panose="020B0604020202020204"/>
                <a:cs typeface="Arial" panose="020B0604020202020204"/>
              </a:rPr>
              <a:t>ΝΑ ΜΠΟΡΕΣΕΙ</a:t>
            </a:r>
            <a:r>
              <a:rPr sz="1750" b="1" spc="35" dirty="0">
                <a:latin typeface="Arial" panose="020B0604020202020204"/>
                <a:cs typeface="Arial" panose="020B0604020202020204"/>
              </a:rPr>
              <a:t> </a:t>
            </a:r>
            <a:r>
              <a:rPr sz="1750" b="1" dirty="0">
                <a:latin typeface="Arial" panose="020B0604020202020204"/>
                <a:cs typeface="Arial" panose="020B0604020202020204"/>
              </a:rPr>
              <a:t>ΝΑ</a:t>
            </a:r>
            <a:r>
              <a:rPr sz="1750" b="1" spc="-60" dirty="0">
                <a:latin typeface="Arial" panose="020B0604020202020204"/>
                <a:cs typeface="Arial" panose="020B0604020202020204"/>
              </a:rPr>
              <a:t> </a:t>
            </a:r>
            <a:r>
              <a:rPr sz="1750" b="1" dirty="0">
                <a:latin typeface="Arial" panose="020B0604020202020204"/>
                <a:cs typeface="Arial" panose="020B0604020202020204"/>
              </a:rPr>
              <a:t>ΔΙΑΠΕΡΑΣΕΙ</a:t>
            </a:r>
            <a:r>
              <a:rPr sz="1750" b="1" spc="30" dirty="0">
                <a:latin typeface="Arial" panose="020B0604020202020204"/>
                <a:cs typeface="Arial" panose="020B0604020202020204"/>
              </a:rPr>
              <a:t> </a:t>
            </a:r>
            <a:r>
              <a:rPr sz="1750" b="1">
                <a:latin typeface="Arial" panose="020B0604020202020204"/>
                <a:cs typeface="Arial" panose="020B0604020202020204"/>
              </a:rPr>
              <a:t>ΤΟΝ</a:t>
            </a:r>
            <a:r>
              <a:rPr sz="1750" b="1" spc="45">
                <a:latin typeface="Arial" panose="020B0604020202020204"/>
                <a:cs typeface="Arial" panose="020B0604020202020204"/>
              </a:rPr>
              <a:t> </a:t>
            </a:r>
            <a:r>
              <a:rPr sz="1750" b="1" spc="-30" smtClean="0">
                <a:latin typeface="Arial" panose="020B0604020202020204"/>
                <a:cs typeface="Arial" panose="020B0604020202020204"/>
              </a:rPr>
              <a:t>ΠΥ</a:t>
            </a:r>
            <a:r>
              <a:rPr sz="1750" b="1" smtClean="0">
                <a:latin typeface="Arial" panose="020B0604020202020204"/>
                <a:cs typeface="Arial" panose="020B0604020202020204"/>
              </a:rPr>
              <a:t>ΚΝΟ</a:t>
            </a:r>
            <a:r>
              <a:rPr sz="1750" b="1" spc="-30" smtClean="0">
                <a:latin typeface="Arial" panose="020B0604020202020204"/>
                <a:cs typeface="Arial" panose="020B0604020202020204"/>
              </a:rPr>
              <a:t> </a:t>
            </a:r>
            <a:r>
              <a:rPr sz="1750" b="1" spc="-10" dirty="0">
                <a:latin typeface="Arial" panose="020B0604020202020204"/>
                <a:cs typeface="Arial" panose="020B0604020202020204"/>
              </a:rPr>
              <a:t>ΑΕΡΑ.</a:t>
            </a:r>
            <a:endParaRPr sz="1750">
              <a:latin typeface="Arial" panose="020B0604020202020204"/>
              <a:cs typeface="Arial" panose="020B0604020202020204"/>
            </a:endParaRPr>
          </a:p>
          <a:p>
            <a:pPr>
              <a:lnSpc>
                <a:spcPct val="100000"/>
              </a:lnSpc>
            </a:pPr>
            <a:endParaRPr sz="1850">
              <a:latin typeface="Arial" panose="020B0604020202020204"/>
              <a:cs typeface="Arial" panose="020B0604020202020204"/>
            </a:endParaRPr>
          </a:p>
          <a:p>
            <a:pPr marL="12700" marR="102235" indent="62230">
              <a:lnSpc>
                <a:spcPct val="101000"/>
              </a:lnSpc>
            </a:pPr>
            <a:r>
              <a:rPr sz="1750" b="1" dirty="0">
                <a:latin typeface="Arial" panose="020B0604020202020204"/>
                <a:cs typeface="Arial" panose="020B0604020202020204"/>
              </a:rPr>
              <a:t>ΧΡΗΣΙΜΟΠΟΙΟΥΝΤΑΙ</a:t>
            </a:r>
            <a:r>
              <a:rPr sz="1750" b="1" spc="10" dirty="0">
                <a:latin typeface="Arial" panose="020B0604020202020204"/>
                <a:cs typeface="Arial" panose="020B0604020202020204"/>
              </a:rPr>
              <a:t> </a:t>
            </a:r>
            <a:r>
              <a:rPr sz="1750" b="1" spc="-30" dirty="0">
                <a:latin typeface="Arial" panose="020B0604020202020204"/>
                <a:cs typeface="Arial" panose="020B0604020202020204"/>
              </a:rPr>
              <a:t>ΚΑΤΑΛΛΗΛΑ</a:t>
            </a:r>
            <a:r>
              <a:rPr sz="1750" b="1" spc="-75" dirty="0">
                <a:latin typeface="Arial" panose="020B0604020202020204"/>
                <a:cs typeface="Arial" panose="020B0604020202020204"/>
              </a:rPr>
              <a:t> </a:t>
            </a:r>
            <a:r>
              <a:rPr sz="1750" b="1" dirty="0">
                <a:latin typeface="Arial" panose="020B0604020202020204"/>
                <a:cs typeface="Arial" panose="020B0604020202020204"/>
              </a:rPr>
              <a:t>ΑΚΡΟΦΥΣΙΑ</a:t>
            </a:r>
            <a:r>
              <a:rPr sz="1750" b="1" spc="-10" dirty="0">
                <a:latin typeface="Arial" panose="020B0604020202020204"/>
                <a:cs typeface="Arial" panose="020B0604020202020204"/>
              </a:rPr>
              <a:t> </a:t>
            </a:r>
            <a:r>
              <a:rPr sz="1750" b="1" dirty="0">
                <a:latin typeface="Arial" panose="020B0604020202020204"/>
                <a:cs typeface="Arial" panose="020B0604020202020204"/>
              </a:rPr>
              <a:t>ΠΟΥ</a:t>
            </a:r>
            <a:r>
              <a:rPr sz="1750" b="1" spc="20" dirty="0">
                <a:latin typeface="Arial" panose="020B0604020202020204"/>
                <a:cs typeface="Arial" panose="020B0604020202020204"/>
              </a:rPr>
              <a:t> </a:t>
            </a:r>
            <a:r>
              <a:rPr sz="1750" b="1" spc="-10" dirty="0">
                <a:latin typeface="Arial" panose="020B0604020202020204"/>
                <a:cs typeface="Arial" panose="020B0604020202020204"/>
              </a:rPr>
              <a:t>ΠΑΡΑΓΟΥΝ</a:t>
            </a:r>
            <a:r>
              <a:rPr sz="1750" b="1" spc="-5" dirty="0">
                <a:latin typeface="Arial" panose="020B0604020202020204"/>
                <a:cs typeface="Arial" panose="020B0604020202020204"/>
              </a:rPr>
              <a:t> </a:t>
            </a:r>
            <a:r>
              <a:rPr sz="1750" b="1">
                <a:solidFill>
                  <a:srgbClr val="0000FF"/>
                </a:solidFill>
                <a:latin typeface="Arial" panose="020B0604020202020204"/>
                <a:cs typeface="Arial" panose="020B0604020202020204"/>
              </a:rPr>
              <a:t>ΔΕΣΜΗ</a:t>
            </a:r>
            <a:r>
              <a:rPr sz="1750" b="1" spc="10">
                <a:solidFill>
                  <a:srgbClr val="0000FF"/>
                </a:solidFill>
                <a:latin typeface="Arial" panose="020B0604020202020204"/>
                <a:cs typeface="Arial" panose="020B0604020202020204"/>
              </a:rPr>
              <a:t> </a:t>
            </a:r>
            <a:r>
              <a:rPr sz="1750" b="1" spc="-20" smtClean="0">
                <a:solidFill>
                  <a:srgbClr val="0000FF"/>
                </a:solidFill>
                <a:latin typeface="Arial" panose="020B0604020202020204"/>
                <a:cs typeface="Arial" panose="020B0604020202020204"/>
              </a:rPr>
              <a:t>ΚΑΥ</a:t>
            </a:r>
            <a:r>
              <a:rPr sz="1750" b="1" smtClean="0">
                <a:solidFill>
                  <a:srgbClr val="0000FF"/>
                </a:solidFill>
                <a:latin typeface="Arial" panose="020B0604020202020204"/>
                <a:cs typeface="Arial" panose="020B0604020202020204"/>
              </a:rPr>
              <a:t>ΣΙΜΟΥ</a:t>
            </a:r>
            <a:r>
              <a:rPr sz="1750" b="1" spc="70" smtClean="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ΜΕ</a:t>
            </a:r>
            <a:r>
              <a:rPr sz="1750" b="1" spc="7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ΣΥΜΠΑΓΗ</a:t>
            </a:r>
            <a:r>
              <a:rPr sz="1750" b="1" spc="6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ΠΥΡΗΝΑ</a:t>
            </a:r>
            <a:r>
              <a:rPr sz="1750" b="1" spc="3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ΚΑΙ</a:t>
            </a:r>
            <a:r>
              <a:rPr sz="1750" b="1" spc="65" dirty="0">
                <a:solidFill>
                  <a:srgbClr val="0000FF"/>
                </a:solidFill>
                <a:latin typeface="Arial" panose="020B0604020202020204"/>
                <a:cs typeface="Arial" panose="020B0604020202020204"/>
              </a:rPr>
              <a:t> </a:t>
            </a:r>
            <a:r>
              <a:rPr sz="1750" b="1">
                <a:solidFill>
                  <a:srgbClr val="0000FF"/>
                </a:solidFill>
                <a:latin typeface="Arial" panose="020B0604020202020204"/>
                <a:cs typeface="Arial" panose="020B0604020202020204"/>
              </a:rPr>
              <a:t>ΝΕΦΕΛΩΔΗ</a:t>
            </a:r>
            <a:r>
              <a:rPr sz="1750" b="1" spc="65">
                <a:solidFill>
                  <a:srgbClr val="0000FF"/>
                </a:solidFill>
                <a:latin typeface="Arial" panose="020B0604020202020204"/>
                <a:cs typeface="Arial" panose="020B0604020202020204"/>
              </a:rPr>
              <a:t> </a:t>
            </a:r>
            <a:r>
              <a:rPr sz="1750" b="1" smtClean="0">
                <a:solidFill>
                  <a:srgbClr val="0000FF"/>
                </a:solidFill>
                <a:latin typeface="Arial" panose="020B0604020202020204"/>
                <a:cs typeface="Arial" panose="020B0604020202020204"/>
              </a:rPr>
              <a:t>ΠΕΡΙΦΕΡΕΙΑ</a:t>
            </a:r>
            <a:r>
              <a:rPr sz="1750" b="1" spc="35" smtClean="0">
                <a:solidFill>
                  <a:srgbClr val="0000FF"/>
                </a:solidFill>
                <a:latin typeface="Arial" panose="020B0604020202020204"/>
                <a:cs typeface="Arial" panose="020B0604020202020204"/>
              </a:rPr>
              <a:t> </a:t>
            </a:r>
            <a:r>
              <a:rPr sz="1750" b="1" spc="-10" dirty="0">
                <a:solidFill>
                  <a:srgbClr val="0000FF"/>
                </a:solidFill>
                <a:latin typeface="Arial" panose="020B0604020202020204"/>
                <a:cs typeface="Arial" panose="020B0604020202020204"/>
              </a:rPr>
              <a:t>ΣΤΑΓΟΝΙΔΙΩΝ. </a:t>
            </a:r>
            <a:r>
              <a:rPr sz="1750" b="1" dirty="0">
                <a:solidFill>
                  <a:srgbClr val="0000FF"/>
                </a:solidFill>
                <a:latin typeface="Arial" panose="020B0604020202020204"/>
                <a:cs typeface="Arial" panose="020B0604020202020204"/>
              </a:rPr>
              <a:t>ΠΡΩΤΑ</a:t>
            </a:r>
            <a:r>
              <a:rPr sz="1750" b="1" spc="-5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ΤΟ</a:t>
            </a:r>
            <a:r>
              <a:rPr sz="1750" b="1" spc="-2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ΝΕΦΟΣ</a:t>
            </a:r>
            <a:r>
              <a:rPr sz="1750" b="1" spc="-75" dirty="0">
                <a:solidFill>
                  <a:srgbClr val="0000FF"/>
                </a:solidFill>
                <a:latin typeface="Arial" panose="020B0604020202020204"/>
                <a:cs typeface="Arial" panose="020B0604020202020204"/>
              </a:rPr>
              <a:t> </a:t>
            </a:r>
            <a:r>
              <a:rPr sz="1750" b="1" spc="-20" dirty="0">
                <a:solidFill>
                  <a:srgbClr val="0000FF"/>
                </a:solidFill>
                <a:latin typeface="Arial" panose="020B0604020202020204"/>
                <a:cs typeface="Arial" panose="020B0604020202020204"/>
              </a:rPr>
              <a:t>ΑΥΤΟ </a:t>
            </a:r>
            <a:r>
              <a:rPr sz="1750" b="1" dirty="0">
                <a:solidFill>
                  <a:srgbClr val="0000FF"/>
                </a:solidFill>
                <a:latin typeface="Arial" panose="020B0604020202020204"/>
                <a:cs typeface="Arial" panose="020B0604020202020204"/>
              </a:rPr>
              <a:t>ΚΑΙΓΕΤΑΙ</a:t>
            </a:r>
            <a:r>
              <a:rPr sz="1750" b="1" spc="-25" dirty="0">
                <a:solidFill>
                  <a:srgbClr val="0000FF"/>
                </a:solidFill>
                <a:latin typeface="Arial" panose="020B0604020202020204"/>
                <a:cs typeface="Arial" panose="020B0604020202020204"/>
              </a:rPr>
              <a:t> </a:t>
            </a:r>
            <a:r>
              <a:rPr sz="1750" b="1" spc="-20" dirty="0">
                <a:solidFill>
                  <a:srgbClr val="0000FF"/>
                </a:solidFill>
                <a:latin typeface="Arial" panose="020B0604020202020204"/>
                <a:cs typeface="Arial" panose="020B0604020202020204"/>
              </a:rPr>
              <a:t>ΜΕΤΑΔΙΔΟΝΤΑΣ </a:t>
            </a:r>
            <a:r>
              <a:rPr sz="1750" b="1" dirty="0">
                <a:solidFill>
                  <a:srgbClr val="0000FF"/>
                </a:solidFill>
                <a:latin typeface="Arial" panose="020B0604020202020204"/>
                <a:cs typeface="Arial" panose="020B0604020202020204"/>
              </a:rPr>
              <a:t>ΘΕΡΜΟΤΗΤΑ</a:t>
            </a:r>
            <a:r>
              <a:rPr sz="1750" b="1" spc="-55" dirty="0">
                <a:solidFill>
                  <a:srgbClr val="0000FF"/>
                </a:solidFill>
                <a:latin typeface="Arial" panose="020B0604020202020204"/>
                <a:cs typeface="Arial" panose="020B0604020202020204"/>
              </a:rPr>
              <a:t> </a:t>
            </a:r>
            <a:r>
              <a:rPr sz="1750" b="1">
                <a:solidFill>
                  <a:srgbClr val="0000FF"/>
                </a:solidFill>
                <a:latin typeface="Arial" panose="020B0604020202020204"/>
                <a:cs typeface="Arial" panose="020B0604020202020204"/>
              </a:rPr>
              <a:t>ΣΤΟ</a:t>
            </a:r>
            <a:r>
              <a:rPr sz="1750" b="1" spc="-25">
                <a:solidFill>
                  <a:srgbClr val="0000FF"/>
                </a:solidFill>
                <a:latin typeface="Arial" panose="020B0604020202020204"/>
                <a:cs typeface="Arial" panose="020B0604020202020204"/>
              </a:rPr>
              <a:t> </a:t>
            </a:r>
            <a:r>
              <a:rPr sz="1750" b="1" smtClean="0">
                <a:solidFill>
                  <a:srgbClr val="0000FF"/>
                </a:solidFill>
                <a:latin typeface="Arial" panose="020B0604020202020204"/>
                <a:cs typeface="Arial" panose="020B0604020202020204"/>
              </a:rPr>
              <a:t>ΚΕΝ</a:t>
            </a:r>
            <a:r>
              <a:rPr sz="1750" b="1" spc="-25" smtClean="0">
                <a:solidFill>
                  <a:srgbClr val="0000FF"/>
                </a:solidFill>
                <a:latin typeface="Arial" panose="020B0604020202020204"/>
                <a:cs typeface="Arial" panose="020B0604020202020204"/>
              </a:rPr>
              <a:t>ΤΡΟ </a:t>
            </a:r>
            <a:r>
              <a:rPr sz="1750" b="1" dirty="0">
                <a:solidFill>
                  <a:srgbClr val="0000FF"/>
                </a:solidFill>
                <a:latin typeface="Arial" panose="020B0604020202020204"/>
                <a:cs typeface="Arial" panose="020B0604020202020204"/>
              </a:rPr>
              <a:t>ΠΟΥ</a:t>
            </a:r>
            <a:r>
              <a:rPr sz="1750" b="1" spc="-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ΕΞΑΕΡΩΝΕΤΑΙ</a:t>
            </a:r>
            <a:r>
              <a:rPr sz="1750" b="1" spc="-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ΚΑΙ</a:t>
            </a:r>
            <a:r>
              <a:rPr sz="1750" b="1" spc="-10"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ΕΝ</a:t>
            </a:r>
            <a:r>
              <a:rPr sz="1750" b="1" spc="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ΣΥΝΕΧΕΙΑ</a:t>
            </a:r>
            <a:r>
              <a:rPr sz="1750" b="1" spc="-40"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ΚΑΙΓΕΤΑΙ</a:t>
            </a:r>
            <a:r>
              <a:rPr sz="1750" b="1" spc="-10"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ΚΑΙ</a:t>
            </a:r>
            <a:r>
              <a:rPr sz="1750" b="1" spc="-65" dirty="0">
                <a:solidFill>
                  <a:srgbClr val="0000FF"/>
                </a:solidFill>
                <a:latin typeface="Arial" panose="020B0604020202020204"/>
                <a:cs typeface="Arial" panose="020B0604020202020204"/>
              </a:rPr>
              <a:t> </a:t>
            </a:r>
            <a:r>
              <a:rPr sz="1750" b="1" spc="-20" dirty="0">
                <a:solidFill>
                  <a:srgbClr val="0000FF"/>
                </a:solidFill>
                <a:latin typeface="Arial" panose="020B0604020202020204"/>
                <a:cs typeface="Arial" panose="020B0604020202020204"/>
              </a:rPr>
              <a:t>ΑΥΤΟ.</a:t>
            </a:r>
            <a:r>
              <a:rPr sz="1750" b="1" spc="-5" dirty="0">
                <a:solidFill>
                  <a:srgbClr val="0000FF"/>
                </a:solidFill>
                <a:latin typeface="Arial" panose="020B0604020202020204"/>
                <a:cs typeface="Arial" panose="020B0604020202020204"/>
              </a:rPr>
              <a:t> </a:t>
            </a:r>
            <a:r>
              <a:rPr sz="1750" b="1">
                <a:solidFill>
                  <a:srgbClr val="0000FF"/>
                </a:solidFill>
                <a:latin typeface="Arial" panose="020B0604020202020204"/>
                <a:cs typeface="Arial" panose="020B0604020202020204"/>
              </a:rPr>
              <a:t>Η</a:t>
            </a:r>
            <a:r>
              <a:rPr sz="1750" b="1" spc="-70">
                <a:solidFill>
                  <a:srgbClr val="0000FF"/>
                </a:solidFill>
                <a:latin typeface="Arial" panose="020B0604020202020204"/>
                <a:cs typeface="Arial" panose="020B0604020202020204"/>
              </a:rPr>
              <a:t> </a:t>
            </a:r>
            <a:r>
              <a:rPr sz="1750" b="1" smtClean="0">
                <a:solidFill>
                  <a:srgbClr val="0000FF"/>
                </a:solidFill>
                <a:latin typeface="Arial" panose="020B0604020202020204"/>
                <a:cs typeface="Arial" panose="020B0604020202020204"/>
              </a:rPr>
              <a:t>ΔΙΑΔΙΚΑΣΙΑ</a:t>
            </a:r>
            <a:r>
              <a:rPr sz="1750" b="1" spc="-90" smtClean="0">
                <a:solidFill>
                  <a:srgbClr val="0000FF"/>
                </a:solidFill>
                <a:latin typeface="Arial" panose="020B0604020202020204"/>
                <a:cs typeface="Arial" panose="020B0604020202020204"/>
              </a:rPr>
              <a:t> </a:t>
            </a:r>
            <a:r>
              <a:rPr sz="1750" b="1" spc="-20" dirty="0">
                <a:solidFill>
                  <a:srgbClr val="0000FF"/>
                </a:solidFill>
                <a:latin typeface="Arial" panose="020B0604020202020204"/>
                <a:cs typeface="Arial" panose="020B0604020202020204"/>
              </a:rPr>
              <a:t>ΑΥΤΗ </a:t>
            </a:r>
            <a:r>
              <a:rPr sz="1750" b="1" dirty="0">
                <a:solidFill>
                  <a:srgbClr val="0000FF"/>
                </a:solidFill>
                <a:latin typeface="Arial" panose="020B0604020202020204"/>
                <a:cs typeface="Arial" panose="020B0604020202020204"/>
              </a:rPr>
              <a:t>ΚΑΘΥΣΤΕΡΕΙ</a:t>
            </a:r>
            <a:r>
              <a:rPr sz="1750" b="1" spc="-7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ΛΙΓΟ</a:t>
            </a:r>
            <a:r>
              <a:rPr sz="1750" b="1" spc="-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ΤΗΝ</a:t>
            </a:r>
            <a:r>
              <a:rPr sz="1750" b="1" spc="-60"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ΑΥΞΗΣΗ ΤΗΣ</a:t>
            </a:r>
            <a:r>
              <a:rPr sz="1750" b="1" spc="-5" dirty="0">
                <a:solidFill>
                  <a:srgbClr val="0000FF"/>
                </a:solidFill>
                <a:latin typeface="Arial" panose="020B0604020202020204"/>
                <a:cs typeface="Arial" panose="020B0604020202020204"/>
              </a:rPr>
              <a:t> </a:t>
            </a:r>
            <a:r>
              <a:rPr sz="1750" b="1" dirty="0">
                <a:solidFill>
                  <a:srgbClr val="0000FF"/>
                </a:solidFill>
                <a:latin typeface="Arial" panose="020B0604020202020204"/>
                <a:cs typeface="Arial" panose="020B0604020202020204"/>
              </a:rPr>
              <a:t>ΠΙΕΣΗΣ.</a:t>
            </a:r>
            <a:r>
              <a:rPr sz="1750" b="1" spc="-35" dirty="0">
                <a:solidFill>
                  <a:srgbClr val="0000FF"/>
                </a:solidFill>
                <a:latin typeface="Arial" panose="020B0604020202020204"/>
                <a:cs typeface="Arial" panose="020B0604020202020204"/>
              </a:rPr>
              <a:t> </a:t>
            </a:r>
            <a:r>
              <a:rPr sz="1750" b="1" spc="-20" dirty="0">
                <a:latin typeface="Arial" panose="020B0604020202020204"/>
                <a:cs typeface="Arial" panose="020B0604020202020204"/>
              </a:rPr>
              <a:t>ΑΥΤΟ</a:t>
            </a:r>
            <a:r>
              <a:rPr sz="1750" b="1" spc="-10" dirty="0">
                <a:latin typeface="Arial" panose="020B0604020202020204"/>
                <a:cs typeface="Arial" panose="020B0604020202020204"/>
              </a:rPr>
              <a:t> ΦΑΙΝΕΤΑΙ</a:t>
            </a:r>
            <a:r>
              <a:rPr sz="1750" b="1" spc="-15" dirty="0">
                <a:latin typeface="Arial" panose="020B0604020202020204"/>
                <a:cs typeface="Arial" panose="020B0604020202020204"/>
              </a:rPr>
              <a:t> </a:t>
            </a:r>
            <a:r>
              <a:rPr sz="1750" b="1" dirty="0">
                <a:latin typeface="Arial" panose="020B0604020202020204"/>
                <a:cs typeface="Arial" panose="020B0604020202020204"/>
              </a:rPr>
              <a:t>ΣΤΟ</a:t>
            </a:r>
            <a:r>
              <a:rPr sz="1750" b="1" spc="-65" dirty="0">
                <a:latin typeface="Arial" panose="020B0604020202020204"/>
                <a:cs typeface="Arial" panose="020B0604020202020204"/>
              </a:rPr>
              <a:t> </a:t>
            </a:r>
            <a:r>
              <a:rPr sz="1750" b="1" spc="-10" dirty="0">
                <a:latin typeface="Arial" panose="020B0604020202020204"/>
                <a:cs typeface="Arial" panose="020B0604020202020204"/>
              </a:rPr>
              <a:t>ΔΙΑΓΡΑΜΜΑ </a:t>
            </a:r>
            <a:r>
              <a:rPr sz="1750" b="1" dirty="0">
                <a:latin typeface="Arial" panose="020B0604020202020204"/>
                <a:cs typeface="Arial" panose="020B0604020202020204"/>
              </a:rPr>
              <a:t>ΠΟΥ</a:t>
            </a:r>
            <a:r>
              <a:rPr sz="1750" b="1" spc="-60" dirty="0">
                <a:latin typeface="Arial" panose="020B0604020202020204"/>
                <a:cs typeface="Arial" panose="020B0604020202020204"/>
              </a:rPr>
              <a:t> </a:t>
            </a:r>
            <a:r>
              <a:rPr sz="1750" b="1" spc="-10" dirty="0">
                <a:latin typeface="Arial" panose="020B0604020202020204"/>
                <a:cs typeface="Arial" panose="020B0604020202020204"/>
              </a:rPr>
              <a:t>ΑΚΟΛΟΥΘΕΙ.</a:t>
            </a:r>
            <a:endParaRPr sz="1750">
              <a:latin typeface="Arial" panose="020B0604020202020204"/>
              <a:cs typeface="Arial" panose="020B0604020202020204"/>
            </a:endParaRPr>
          </a:p>
          <a:p>
            <a:pPr>
              <a:lnSpc>
                <a:spcPct val="100000"/>
              </a:lnSpc>
              <a:spcBef>
                <a:spcPts val="50"/>
              </a:spcBef>
            </a:pPr>
            <a:endParaRPr sz="1800">
              <a:latin typeface="Arial" panose="020B0604020202020204"/>
              <a:cs typeface="Arial" panose="020B0604020202020204"/>
            </a:endParaRPr>
          </a:p>
          <a:p>
            <a:pPr marL="12700" marR="109220" indent="62230">
              <a:lnSpc>
                <a:spcPct val="101000"/>
              </a:lnSpc>
              <a:spcBef>
                <a:spcPts val="5"/>
              </a:spcBef>
            </a:pPr>
            <a:r>
              <a:rPr sz="1750" b="1" dirty="0">
                <a:latin typeface="Arial" panose="020B0604020202020204"/>
                <a:cs typeface="Arial" panose="020B0604020202020204"/>
              </a:rPr>
              <a:t>ΕΙΝΑΙ</a:t>
            </a:r>
            <a:r>
              <a:rPr sz="1750" b="1" spc="10" dirty="0">
                <a:latin typeface="Arial" panose="020B0604020202020204"/>
                <a:cs typeface="Arial" panose="020B0604020202020204"/>
              </a:rPr>
              <a:t> </a:t>
            </a:r>
            <a:r>
              <a:rPr sz="1750" b="1" dirty="0">
                <a:latin typeface="Arial" panose="020B0604020202020204"/>
                <a:cs typeface="Arial" panose="020B0604020202020204"/>
              </a:rPr>
              <a:t>ΠΡΟΤΙΜΟΤΕΡΟ</a:t>
            </a:r>
            <a:r>
              <a:rPr sz="1750" b="1" spc="15" dirty="0">
                <a:latin typeface="Arial" panose="020B0604020202020204"/>
                <a:cs typeface="Arial" panose="020B0604020202020204"/>
              </a:rPr>
              <a:t> </a:t>
            </a:r>
            <a:r>
              <a:rPr sz="1750" b="1" dirty="0">
                <a:latin typeface="Arial" panose="020B0604020202020204"/>
                <a:cs typeface="Arial" panose="020B0604020202020204"/>
              </a:rPr>
              <a:t>Η</a:t>
            </a:r>
            <a:r>
              <a:rPr sz="1750" b="1" spc="15" dirty="0">
                <a:latin typeface="Arial" panose="020B0604020202020204"/>
                <a:cs typeface="Arial" panose="020B0604020202020204"/>
              </a:rPr>
              <a:t> </a:t>
            </a:r>
            <a:r>
              <a:rPr sz="1750" b="1" dirty="0">
                <a:latin typeface="Arial" panose="020B0604020202020204"/>
                <a:cs typeface="Arial" panose="020B0604020202020204"/>
              </a:rPr>
              <a:t>ΠΑΡΟΧΗ</a:t>
            </a:r>
            <a:r>
              <a:rPr sz="1750" b="1" spc="20" dirty="0">
                <a:latin typeface="Arial" panose="020B0604020202020204"/>
                <a:cs typeface="Arial" panose="020B0604020202020204"/>
              </a:rPr>
              <a:t> </a:t>
            </a:r>
            <a:r>
              <a:rPr sz="1750" b="1" dirty="0">
                <a:latin typeface="Arial" panose="020B0604020202020204"/>
                <a:cs typeface="Arial" panose="020B0604020202020204"/>
              </a:rPr>
              <a:t>ΤΟΥ</a:t>
            </a:r>
            <a:r>
              <a:rPr sz="1750" b="1" spc="25" dirty="0">
                <a:latin typeface="Arial" panose="020B0604020202020204"/>
                <a:cs typeface="Arial" panose="020B0604020202020204"/>
              </a:rPr>
              <a:t> </a:t>
            </a:r>
            <a:r>
              <a:rPr sz="1750" b="1" spc="-10" dirty="0">
                <a:latin typeface="Arial" panose="020B0604020202020204"/>
                <a:cs typeface="Arial" panose="020B0604020202020204"/>
              </a:rPr>
              <a:t>ΚΑΥΣΙΜΟΥ</a:t>
            </a:r>
            <a:r>
              <a:rPr sz="1750" b="1" spc="15" dirty="0">
                <a:latin typeface="Arial" panose="020B0604020202020204"/>
                <a:cs typeface="Arial" panose="020B0604020202020204"/>
              </a:rPr>
              <a:t> </a:t>
            </a:r>
            <a:r>
              <a:rPr sz="1750" b="1" dirty="0">
                <a:latin typeface="Arial" panose="020B0604020202020204"/>
                <a:cs typeface="Arial" panose="020B0604020202020204"/>
              </a:rPr>
              <a:t>ΝΑ</a:t>
            </a:r>
            <a:r>
              <a:rPr sz="1750" b="1" spc="-10" dirty="0">
                <a:latin typeface="Arial" panose="020B0604020202020204"/>
                <a:cs typeface="Arial" panose="020B0604020202020204"/>
              </a:rPr>
              <a:t> ΟΔΗΓΕΙΤΑΙ</a:t>
            </a:r>
            <a:r>
              <a:rPr sz="1750" b="1" spc="-40" dirty="0">
                <a:latin typeface="Arial" panose="020B0604020202020204"/>
                <a:cs typeface="Arial" panose="020B0604020202020204"/>
              </a:rPr>
              <a:t> </a:t>
            </a:r>
            <a:r>
              <a:rPr sz="1750" b="1">
                <a:latin typeface="Arial" panose="020B0604020202020204"/>
                <a:cs typeface="Arial" panose="020B0604020202020204"/>
              </a:rPr>
              <a:t>ΑΠΟ</a:t>
            </a:r>
            <a:r>
              <a:rPr sz="1750" b="1" spc="15">
                <a:latin typeface="Arial" panose="020B0604020202020204"/>
                <a:cs typeface="Arial" panose="020B0604020202020204"/>
              </a:rPr>
              <a:t> </a:t>
            </a:r>
            <a:r>
              <a:rPr sz="1750" b="1" spc="-10" smtClean="0">
                <a:latin typeface="Arial" panose="020B0604020202020204"/>
                <a:cs typeface="Arial" panose="020B0604020202020204"/>
              </a:rPr>
              <a:t>ΠΕΡΙΣ</a:t>
            </a:r>
            <a:r>
              <a:rPr sz="1750" b="1" smtClean="0">
                <a:latin typeface="Arial" panose="020B0604020202020204"/>
                <a:cs typeface="Arial" panose="020B0604020202020204"/>
              </a:rPr>
              <a:t>ΣΟΤΕΡΕΣ</a:t>
            </a:r>
            <a:r>
              <a:rPr sz="1750" b="1" spc="25" smtClean="0">
                <a:latin typeface="Arial" panose="020B0604020202020204"/>
                <a:cs typeface="Arial" panose="020B0604020202020204"/>
              </a:rPr>
              <a:t> </a:t>
            </a:r>
            <a:r>
              <a:rPr sz="1750" b="1" dirty="0">
                <a:latin typeface="Arial" panose="020B0604020202020204"/>
                <a:cs typeface="Arial" panose="020B0604020202020204"/>
              </a:rPr>
              <a:t>ΜΙΚΡΟΤΕΡΕΣ</a:t>
            </a:r>
            <a:r>
              <a:rPr sz="1750" b="1" spc="20" dirty="0">
                <a:latin typeface="Arial" panose="020B0604020202020204"/>
                <a:cs typeface="Arial" panose="020B0604020202020204"/>
              </a:rPr>
              <a:t> </a:t>
            </a:r>
            <a:r>
              <a:rPr sz="1750" b="1" dirty="0">
                <a:latin typeface="Arial" panose="020B0604020202020204"/>
                <a:cs typeface="Arial" panose="020B0604020202020204"/>
              </a:rPr>
              <a:t>ΟΠΕΣ</a:t>
            </a:r>
            <a:r>
              <a:rPr sz="1750" b="1" spc="25" dirty="0">
                <a:latin typeface="Arial" panose="020B0604020202020204"/>
                <a:cs typeface="Arial" panose="020B0604020202020204"/>
              </a:rPr>
              <a:t> </a:t>
            </a:r>
            <a:r>
              <a:rPr sz="1750" b="1" dirty="0">
                <a:latin typeface="Arial" panose="020B0604020202020204"/>
                <a:cs typeface="Arial" panose="020B0604020202020204"/>
              </a:rPr>
              <a:t>ΣΤΟ</a:t>
            </a:r>
            <a:r>
              <a:rPr sz="1750" b="1" spc="20" dirty="0">
                <a:latin typeface="Arial" panose="020B0604020202020204"/>
                <a:cs typeface="Arial" panose="020B0604020202020204"/>
              </a:rPr>
              <a:t> </a:t>
            </a:r>
            <a:r>
              <a:rPr sz="1750" b="1">
                <a:latin typeface="Arial" panose="020B0604020202020204"/>
                <a:cs typeface="Arial" panose="020B0604020202020204"/>
              </a:rPr>
              <a:t>ΘΑΛΑΜΟ</a:t>
            </a:r>
            <a:r>
              <a:rPr sz="1750" b="1" spc="30">
                <a:latin typeface="Arial" panose="020B0604020202020204"/>
                <a:cs typeface="Arial" panose="020B0604020202020204"/>
              </a:rPr>
              <a:t> </a:t>
            </a:r>
            <a:r>
              <a:rPr sz="1750" b="1" smtClean="0">
                <a:latin typeface="Arial" panose="020B0604020202020204"/>
                <a:cs typeface="Arial" panose="020B0604020202020204"/>
              </a:rPr>
              <a:t>ΚΑΥΣ</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Σ</a:t>
            </a:r>
            <a:r>
              <a:rPr sz="1750" b="1" spc="35" smtClean="0">
                <a:latin typeface="Arial" panose="020B0604020202020204"/>
                <a:cs typeface="Arial" panose="020B0604020202020204"/>
              </a:rPr>
              <a:t> </a:t>
            </a:r>
            <a:r>
              <a:rPr sz="1750" b="1" spc="-30" dirty="0">
                <a:latin typeface="Arial" panose="020B0604020202020204"/>
                <a:cs typeface="Arial" panose="020B0604020202020204"/>
              </a:rPr>
              <a:t>ΠΑΡΑ</a:t>
            </a:r>
            <a:r>
              <a:rPr sz="1750" b="1" spc="-75" dirty="0">
                <a:latin typeface="Arial" panose="020B0604020202020204"/>
                <a:cs typeface="Arial" panose="020B0604020202020204"/>
              </a:rPr>
              <a:t> </a:t>
            </a:r>
            <a:r>
              <a:rPr sz="1750" b="1" dirty="0">
                <a:latin typeface="Arial" panose="020B0604020202020204"/>
                <a:cs typeface="Arial" panose="020B0604020202020204"/>
              </a:rPr>
              <a:t>ΑΠΟ</a:t>
            </a:r>
            <a:r>
              <a:rPr sz="1750" b="1" spc="30" dirty="0">
                <a:latin typeface="Arial" panose="020B0604020202020204"/>
                <a:cs typeface="Arial" panose="020B0604020202020204"/>
              </a:rPr>
              <a:t> </a:t>
            </a:r>
            <a:r>
              <a:rPr sz="1750" b="1">
                <a:latin typeface="Arial" panose="020B0604020202020204"/>
                <a:cs typeface="Arial" panose="020B0604020202020204"/>
              </a:rPr>
              <a:t>ΜΙΑ</a:t>
            </a:r>
            <a:r>
              <a:rPr sz="1750" b="1" spc="-5">
                <a:latin typeface="Arial" panose="020B0604020202020204"/>
                <a:cs typeface="Arial" panose="020B0604020202020204"/>
              </a:rPr>
              <a:t> </a:t>
            </a:r>
            <a:r>
              <a:rPr sz="1750" b="1" spc="-10" smtClean="0">
                <a:latin typeface="Arial" panose="020B0604020202020204"/>
                <a:cs typeface="Arial" panose="020B0604020202020204"/>
              </a:rPr>
              <a:t>ΜΕΓΑ</a:t>
            </a:r>
            <a:r>
              <a:rPr sz="1750" b="1" smtClean="0">
                <a:latin typeface="Arial" panose="020B0604020202020204"/>
                <a:cs typeface="Arial" panose="020B0604020202020204"/>
              </a:rPr>
              <a:t>ΛΥΤΕΡΗ</a:t>
            </a:r>
            <a:r>
              <a:rPr sz="1750" b="1" spc="-10" smtClean="0">
                <a:latin typeface="Arial" panose="020B0604020202020204"/>
                <a:cs typeface="Arial" panose="020B0604020202020204"/>
              </a:rPr>
              <a:t> </a:t>
            </a:r>
            <a:r>
              <a:rPr sz="1750" b="1" smtClean="0">
                <a:latin typeface="Arial" panose="020B0604020202020204"/>
                <a:cs typeface="Arial" panose="020B0604020202020204"/>
              </a:rPr>
              <a:t>ΚΕΝΤΡΙΚΗ</a:t>
            </a:r>
            <a:r>
              <a:rPr lang="el-GR" sz="1750" b="1" dirty="0" smtClean="0">
                <a:latin typeface="Arial" panose="020B0604020202020204"/>
                <a:cs typeface="Arial" panose="020B0604020202020204"/>
              </a:rPr>
              <a:t>,</a:t>
            </a:r>
            <a:r>
              <a:rPr sz="1750" b="1" smtClean="0">
                <a:latin typeface="Arial" panose="020B0604020202020204"/>
                <a:cs typeface="Arial" panose="020B0604020202020204"/>
              </a:rPr>
              <a:t> </a:t>
            </a:r>
            <a:r>
              <a:rPr lang="el-GR" sz="1750" b="1" spc="-10" dirty="0" smtClean="0">
                <a:latin typeface="Arial" panose="020B0604020202020204"/>
                <a:cs typeface="Arial" panose="020B0604020202020204"/>
              </a:rPr>
              <a:t>ΔΙΟ</a:t>
            </a:r>
            <a:r>
              <a:rPr sz="1750" b="1" spc="-10" smtClean="0">
                <a:latin typeface="Arial" panose="020B0604020202020204"/>
                <a:cs typeface="Arial" panose="020B0604020202020204"/>
              </a:rPr>
              <a:t>ΤΙ</a:t>
            </a:r>
            <a:r>
              <a:rPr sz="1750" b="1" smtClean="0">
                <a:latin typeface="Arial" panose="020B0604020202020204"/>
                <a:cs typeface="Arial" panose="020B0604020202020204"/>
              </a:rPr>
              <a:t> </a:t>
            </a:r>
            <a:r>
              <a:rPr sz="1750" b="1" dirty="0">
                <a:latin typeface="Arial" panose="020B0604020202020204"/>
                <a:cs typeface="Arial" panose="020B0604020202020204"/>
              </a:rPr>
              <a:t>ΕΤΣΙ</a:t>
            </a:r>
            <a:r>
              <a:rPr sz="1750" b="1" spc="-5" dirty="0">
                <a:latin typeface="Arial" panose="020B0604020202020204"/>
                <a:cs typeface="Arial" panose="020B0604020202020204"/>
              </a:rPr>
              <a:t> </a:t>
            </a:r>
            <a:r>
              <a:rPr sz="1750" b="1" dirty="0">
                <a:latin typeface="Arial" panose="020B0604020202020204"/>
                <a:cs typeface="Arial" panose="020B0604020202020204"/>
              </a:rPr>
              <a:t>ΜΙΕΩΝΕΤΑΙ</a:t>
            </a:r>
            <a:r>
              <a:rPr sz="1750" b="1" spc="-10" dirty="0">
                <a:latin typeface="Arial" panose="020B0604020202020204"/>
                <a:cs typeface="Arial" panose="020B0604020202020204"/>
              </a:rPr>
              <a:t> </a:t>
            </a:r>
            <a:r>
              <a:rPr sz="1750" b="1" dirty="0">
                <a:latin typeface="Arial" panose="020B0604020202020204"/>
                <a:cs typeface="Arial" panose="020B0604020202020204"/>
              </a:rPr>
              <a:t>ΤΟ ΜΕΓΕΘΟΣ ΤΩΝ ΣΤΑΓΟΝΙΔΙΩΝ</a:t>
            </a:r>
            <a:r>
              <a:rPr sz="1750" b="1" spc="-5" dirty="0">
                <a:latin typeface="Arial" panose="020B0604020202020204"/>
                <a:cs typeface="Arial" panose="020B0604020202020204"/>
              </a:rPr>
              <a:t> </a:t>
            </a:r>
            <a:r>
              <a:rPr sz="1750" b="1" spc="-25" dirty="0">
                <a:latin typeface="Arial" panose="020B0604020202020204"/>
                <a:cs typeface="Arial" panose="020B0604020202020204"/>
              </a:rPr>
              <a:t>ΚΑΙ </a:t>
            </a:r>
            <a:r>
              <a:rPr sz="1750" b="1" dirty="0">
                <a:latin typeface="Arial" panose="020B0604020202020204"/>
                <a:cs typeface="Arial" panose="020B0604020202020204"/>
              </a:rPr>
              <a:t>ΟΣΟ</a:t>
            </a:r>
            <a:r>
              <a:rPr sz="1750" b="1" spc="15" dirty="0">
                <a:latin typeface="Arial" panose="020B0604020202020204"/>
                <a:cs typeface="Arial" panose="020B0604020202020204"/>
              </a:rPr>
              <a:t> </a:t>
            </a:r>
            <a:r>
              <a:rPr sz="1750" b="1" dirty="0">
                <a:latin typeface="Arial" panose="020B0604020202020204"/>
                <a:cs typeface="Arial" panose="020B0604020202020204"/>
              </a:rPr>
              <a:t>ΠΙΟ</a:t>
            </a:r>
            <a:r>
              <a:rPr sz="1750" b="1" spc="15" dirty="0">
                <a:latin typeface="Arial" panose="020B0604020202020204"/>
                <a:cs typeface="Arial" panose="020B0604020202020204"/>
              </a:rPr>
              <a:t> </a:t>
            </a:r>
            <a:r>
              <a:rPr sz="1750" b="1" dirty="0">
                <a:latin typeface="Arial" panose="020B0604020202020204"/>
                <a:cs typeface="Arial" panose="020B0604020202020204"/>
              </a:rPr>
              <a:t>ΜΙΚΡΟ</a:t>
            </a:r>
            <a:r>
              <a:rPr sz="1750" b="1" spc="15" dirty="0">
                <a:latin typeface="Arial" panose="020B0604020202020204"/>
                <a:cs typeface="Arial" panose="020B0604020202020204"/>
              </a:rPr>
              <a:t> </a:t>
            </a:r>
            <a:r>
              <a:rPr sz="1750" b="1" dirty="0">
                <a:latin typeface="Arial" panose="020B0604020202020204"/>
                <a:cs typeface="Arial" panose="020B0604020202020204"/>
              </a:rPr>
              <a:t>ΕΙΝΑΙ</a:t>
            </a:r>
            <a:r>
              <a:rPr sz="1750" b="1" spc="15" dirty="0">
                <a:latin typeface="Arial" panose="020B0604020202020204"/>
                <a:cs typeface="Arial" panose="020B0604020202020204"/>
              </a:rPr>
              <a:t> </a:t>
            </a:r>
            <a:r>
              <a:rPr sz="1750" b="1">
                <a:latin typeface="Arial" panose="020B0604020202020204"/>
                <a:cs typeface="Arial" panose="020B0604020202020204"/>
              </a:rPr>
              <a:t>ΕΝΑ</a:t>
            </a:r>
            <a:r>
              <a:rPr sz="1750" b="1" spc="-15">
                <a:latin typeface="Arial" panose="020B0604020202020204"/>
                <a:cs typeface="Arial" panose="020B0604020202020204"/>
              </a:rPr>
              <a:t> </a:t>
            </a:r>
            <a:r>
              <a:rPr sz="1750" b="1" smtClean="0">
                <a:latin typeface="Arial" panose="020B0604020202020204"/>
                <a:cs typeface="Arial" panose="020B0604020202020204"/>
              </a:rPr>
              <a:t>ΣΤΑΓΟΝΙΔΙΟ</a:t>
            </a:r>
            <a:r>
              <a:rPr lang="el-GR" sz="1750" b="1" dirty="0" smtClean="0">
                <a:latin typeface="Arial" panose="020B0604020202020204"/>
                <a:cs typeface="Arial" panose="020B0604020202020204"/>
              </a:rPr>
              <a:t>,</a:t>
            </a:r>
            <a:r>
              <a:rPr sz="1750" b="1" spc="15" smtClean="0">
                <a:latin typeface="Arial" panose="020B0604020202020204"/>
                <a:cs typeface="Arial" panose="020B0604020202020204"/>
              </a:rPr>
              <a:t> </a:t>
            </a:r>
            <a:r>
              <a:rPr sz="1750" b="1" dirty="0">
                <a:latin typeface="Arial" panose="020B0604020202020204"/>
                <a:cs typeface="Arial" panose="020B0604020202020204"/>
              </a:rPr>
              <a:t>ΤΟΣΟ</a:t>
            </a:r>
            <a:r>
              <a:rPr sz="1750" b="1" spc="20" dirty="0">
                <a:latin typeface="Arial" panose="020B0604020202020204"/>
                <a:cs typeface="Arial" panose="020B0604020202020204"/>
              </a:rPr>
              <a:t> </a:t>
            </a:r>
            <a:r>
              <a:rPr sz="1750" b="1" dirty="0">
                <a:latin typeface="Arial" panose="020B0604020202020204"/>
                <a:cs typeface="Arial" panose="020B0604020202020204"/>
              </a:rPr>
              <a:t>ΠΙΟ</a:t>
            </a:r>
            <a:r>
              <a:rPr sz="1750" b="1" spc="15" dirty="0">
                <a:latin typeface="Arial" panose="020B0604020202020204"/>
                <a:cs typeface="Arial" panose="020B0604020202020204"/>
              </a:rPr>
              <a:t> </a:t>
            </a:r>
            <a:r>
              <a:rPr sz="1750" b="1" dirty="0">
                <a:latin typeface="Arial" panose="020B0604020202020204"/>
                <a:cs typeface="Arial" panose="020B0604020202020204"/>
              </a:rPr>
              <a:t>ΓΡΗΓΟΡΑ</a:t>
            </a:r>
            <a:r>
              <a:rPr sz="1750" b="1" spc="-15" dirty="0">
                <a:latin typeface="Arial" panose="020B0604020202020204"/>
                <a:cs typeface="Arial" panose="020B0604020202020204"/>
              </a:rPr>
              <a:t> </a:t>
            </a:r>
            <a:r>
              <a:rPr sz="1750" b="1">
                <a:latin typeface="Arial" panose="020B0604020202020204"/>
                <a:cs typeface="Arial" panose="020B0604020202020204"/>
              </a:rPr>
              <a:t>ΘΑ</a:t>
            </a:r>
            <a:r>
              <a:rPr sz="1750" b="1" spc="-75">
                <a:latin typeface="Arial" panose="020B0604020202020204"/>
                <a:cs typeface="Arial" panose="020B0604020202020204"/>
              </a:rPr>
              <a:t> </a:t>
            </a:r>
            <a:r>
              <a:rPr sz="1750" b="1" smtClean="0">
                <a:latin typeface="Arial" panose="020B0604020202020204"/>
                <a:cs typeface="Arial" panose="020B0604020202020204"/>
              </a:rPr>
              <a:t>ΑΠΟ</a:t>
            </a:r>
            <a:r>
              <a:rPr sz="1750" b="1" spc="-10" smtClean="0">
                <a:latin typeface="Arial" panose="020B0604020202020204"/>
                <a:cs typeface="Arial" panose="020B0604020202020204"/>
              </a:rPr>
              <a:t>ΚΤΗΣΕΙ </a:t>
            </a:r>
            <a:r>
              <a:rPr sz="1750" b="1" dirty="0">
                <a:latin typeface="Arial" panose="020B0604020202020204"/>
                <a:cs typeface="Arial" panose="020B0604020202020204"/>
              </a:rPr>
              <a:t>ΤΗ </a:t>
            </a:r>
            <a:r>
              <a:rPr sz="1750" b="1">
                <a:latin typeface="Arial" panose="020B0604020202020204"/>
                <a:cs typeface="Arial" panose="020B0604020202020204"/>
              </a:rPr>
              <a:t>ΘΕΡΜΟΚΡΑΣΙΑ</a:t>
            </a:r>
            <a:r>
              <a:rPr sz="1750" b="1" spc="-90">
                <a:latin typeface="Arial" panose="020B0604020202020204"/>
                <a:cs typeface="Arial" panose="020B0604020202020204"/>
              </a:rPr>
              <a:t> </a:t>
            </a:r>
            <a:r>
              <a:rPr sz="1750" b="1" spc="-10" smtClean="0">
                <a:latin typeface="Arial" panose="020B0604020202020204"/>
                <a:cs typeface="Arial" panose="020B0604020202020204"/>
              </a:rPr>
              <a:t>ΑΥΤΑΝΑΦΛΕΞ</a:t>
            </a:r>
            <a:r>
              <a:rPr lang="el-GR" sz="1750" b="1" spc="-10" dirty="0" smtClean="0">
                <a:latin typeface="Arial" panose="020B0604020202020204"/>
                <a:cs typeface="Arial" panose="020B0604020202020204"/>
              </a:rPr>
              <a:t>Η</a:t>
            </a:r>
            <a:r>
              <a:rPr sz="1750" b="1" spc="-10" smtClean="0">
                <a:latin typeface="Arial" panose="020B0604020202020204"/>
                <a:cs typeface="Arial" panose="020B0604020202020204"/>
              </a:rPr>
              <a:t>Σ</a:t>
            </a:r>
            <a:r>
              <a:rPr sz="1750" b="1" spc="-10" dirty="0">
                <a:latin typeface="Arial" panose="020B0604020202020204"/>
                <a:cs typeface="Arial" panose="020B0604020202020204"/>
              </a:rPr>
              <a:t>.</a:t>
            </a:r>
            <a:endParaRPr sz="1750">
              <a:latin typeface="Arial" panose="020B0604020202020204"/>
              <a:cs typeface="Arial" panose="020B0604020202020204"/>
            </a:endParaRPr>
          </a:p>
        </p:txBody>
      </p:sp>
      <p:grpSp>
        <p:nvGrpSpPr>
          <p:cNvPr id="3" name="object 3"/>
          <p:cNvGrpSpPr/>
          <p:nvPr/>
        </p:nvGrpSpPr>
        <p:grpSpPr>
          <a:xfrm>
            <a:off x="492700" y="53280"/>
            <a:ext cx="8250555" cy="818515"/>
            <a:chOff x="492700" y="53280"/>
            <a:chExt cx="8250555" cy="818515"/>
          </a:xfrm>
        </p:grpSpPr>
        <p:sp>
          <p:nvSpPr>
            <p:cNvPr id="4" name="object 4"/>
            <p:cNvSpPr/>
            <p:nvPr/>
          </p:nvSpPr>
          <p:spPr>
            <a:xfrm>
              <a:off x="505459" y="66040"/>
              <a:ext cx="8224520" cy="792480"/>
            </a:xfrm>
            <a:custGeom>
              <a:avLst/>
              <a:gdLst/>
              <a:ahLst/>
              <a:cxnLst/>
              <a:rect l="l" t="t" r="r" b="b"/>
              <a:pathLst>
                <a:path w="8224520" h="792480">
                  <a:moveTo>
                    <a:pt x="8100060" y="791209"/>
                  </a:moveTo>
                  <a:lnTo>
                    <a:pt x="118110" y="791209"/>
                  </a:lnTo>
                  <a:lnTo>
                    <a:pt x="124460" y="792479"/>
                  </a:lnTo>
                  <a:lnTo>
                    <a:pt x="8092440" y="792479"/>
                  </a:lnTo>
                  <a:lnTo>
                    <a:pt x="8100060" y="791209"/>
                  </a:lnTo>
                  <a:close/>
                </a:path>
                <a:path w="8224520" h="792480">
                  <a:moveTo>
                    <a:pt x="8120380" y="2539"/>
                  </a:moveTo>
                  <a:lnTo>
                    <a:pt x="104140" y="2539"/>
                  </a:lnTo>
                  <a:lnTo>
                    <a:pt x="97790" y="5079"/>
                  </a:lnTo>
                  <a:lnTo>
                    <a:pt x="90170" y="6350"/>
                  </a:lnTo>
                  <a:lnTo>
                    <a:pt x="71120" y="13969"/>
                  </a:lnTo>
                  <a:lnTo>
                    <a:pt x="66040" y="17779"/>
                  </a:lnTo>
                  <a:lnTo>
                    <a:pt x="59690" y="21589"/>
                  </a:lnTo>
                  <a:lnTo>
                    <a:pt x="54610" y="25400"/>
                  </a:lnTo>
                  <a:lnTo>
                    <a:pt x="48260" y="29209"/>
                  </a:lnTo>
                  <a:lnTo>
                    <a:pt x="43180" y="34289"/>
                  </a:lnTo>
                  <a:lnTo>
                    <a:pt x="38100" y="38100"/>
                  </a:lnTo>
                  <a:lnTo>
                    <a:pt x="33020" y="43179"/>
                  </a:lnTo>
                  <a:lnTo>
                    <a:pt x="29210" y="49529"/>
                  </a:lnTo>
                  <a:lnTo>
                    <a:pt x="25400" y="54609"/>
                  </a:lnTo>
                  <a:lnTo>
                    <a:pt x="20320" y="59689"/>
                  </a:lnTo>
                  <a:lnTo>
                    <a:pt x="17780" y="66039"/>
                  </a:lnTo>
                  <a:lnTo>
                    <a:pt x="13970" y="72389"/>
                  </a:lnTo>
                  <a:lnTo>
                    <a:pt x="3810" y="97789"/>
                  </a:lnTo>
                  <a:lnTo>
                    <a:pt x="2540" y="104139"/>
                  </a:lnTo>
                  <a:lnTo>
                    <a:pt x="1270" y="111759"/>
                  </a:lnTo>
                  <a:lnTo>
                    <a:pt x="0" y="118109"/>
                  </a:lnTo>
                  <a:lnTo>
                    <a:pt x="0" y="674369"/>
                  </a:lnTo>
                  <a:lnTo>
                    <a:pt x="1270" y="680719"/>
                  </a:lnTo>
                  <a:lnTo>
                    <a:pt x="2540" y="688339"/>
                  </a:lnTo>
                  <a:lnTo>
                    <a:pt x="3810" y="694689"/>
                  </a:lnTo>
                  <a:lnTo>
                    <a:pt x="8890" y="707389"/>
                  </a:lnTo>
                  <a:lnTo>
                    <a:pt x="11430" y="715009"/>
                  </a:lnTo>
                  <a:lnTo>
                    <a:pt x="13970" y="720089"/>
                  </a:lnTo>
                  <a:lnTo>
                    <a:pt x="17780" y="726439"/>
                  </a:lnTo>
                  <a:lnTo>
                    <a:pt x="20320" y="732789"/>
                  </a:lnTo>
                  <a:lnTo>
                    <a:pt x="25400" y="737869"/>
                  </a:lnTo>
                  <a:lnTo>
                    <a:pt x="29210" y="744219"/>
                  </a:lnTo>
                  <a:lnTo>
                    <a:pt x="48260" y="763269"/>
                  </a:lnTo>
                  <a:lnTo>
                    <a:pt x="54610" y="767079"/>
                  </a:lnTo>
                  <a:lnTo>
                    <a:pt x="59690" y="770889"/>
                  </a:lnTo>
                  <a:lnTo>
                    <a:pt x="66040" y="774699"/>
                  </a:lnTo>
                  <a:lnTo>
                    <a:pt x="71120" y="777239"/>
                  </a:lnTo>
                  <a:lnTo>
                    <a:pt x="77470" y="781049"/>
                  </a:lnTo>
                  <a:lnTo>
                    <a:pt x="90170" y="786129"/>
                  </a:lnTo>
                  <a:lnTo>
                    <a:pt x="97790" y="787399"/>
                  </a:lnTo>
                  <a:lnTo>
                    <a:pt x="104140" y="789939"/>
                  </a:lnTo>
                  <a:lnTo>
                    <a:pt x="110490" y="791209"/>
                  </a:lnTo>
                  <a:lnTo>
                    <a:pt x="8106410" y="791209"/>
                  </a:lnTo>
                  <a:lnTo>
                    <a:pt x="8112760" y="789939"/>
                  </a:lnTo>
                  <a:lnTo>
                    <a:pt x="8120380" y="789939"/>
                  </a:lnTo>
                  <a:lnTo>
                    <a:pt x="8126730" y="787399"/>
                  </a:lnTo>
                  <a:lnTo>
                    <a:pt x="8133080" y="786129"/>
                  </a:lnTo>
                  <a:lnTo>
                    <a:pt x="8139430" y="783589"/>
                  </a:lnTo>
                  <a:lnTo>
                    <a:pt x="8147050" y="781049"/>
                  </a:lnTo>
                  <a:lnTo>
                    <a:pt x="8152130" y="777239"/>
                  </a:lnTo>
                  <a:lnTo>
                    <a:pt x="8158480" y="774699"/>
                  </a:lnTo>
                  <a:lnTo>
                    <a:pt x="8195310" y="742949"/>
                  </a:lnTo>
                  <a:lnTo>
                    <a:pt x="8202930" y="731519"/>
                  </a:lnTo>
                  <a:lnTo>
                    <a:pt x="8206740" y="726439"/>
                  </a:lnTo>
                  <a:lnTo>
                    <a:pt x="8209280" y="720089"/>
                  </a:lnTo>
                  <a:lnTo>
                    <a:pt x="8213090" y="713739"/>
                  </a:lnTo>
                  <a:lnTo>
                    <a:pt x="8218170" y="701039"/>
                  </a:lnTo>
                  <a:lnTo>
                    <a:pt x="8220710" y="688339"/>
                  </a:lnTo>
                  <a:lnTo>
                    <a:pt x="8223250" y="680719"/>
                  </a:lnTo>
                  <a:lnTo>
                    <a:pt x="8223250" y="674369"/>
                  </a:lnTo>
                  <a:lnTo>
                    <a:pt x="8224520" y="666749"/>
                  </a:lnTo>
                  <a:lnTo>
                    <a:pt x="8224520" y="132079"/>
                  </a:lnTo>
                  <a:lnTo>
                    <a:pt x="8223250" y="125729"/>
                  </a:lnTo>
                  <a:lnTo>
                    <a:pt x="8223250" y="118109"/>
                  </a:lnTo>
                  <a:lnTo>
                    <a:pt x="8221980" y="111759"/>
                  </a:lnTo>
                  <a:lnTo>
                    <a:pt x="8220710" y="104139"/>
                  </a:lnTo>
                  <a:lnTo>
                    <a:pt x="8218170" y="91439"/>
                  </a:lnTo>
                  <a:lnTo>
                    <a:pt x="8213090" y="78739"/>
                  </a:lnTo>
                  <a:lnTo>
                    <a:pt x="8209280" y="72389"/>
                  </a:lnTo>
                  <a:lnTo>
                    <a:pt x="8206740" y="66039"/>
                  </a:lnTo>
                  <a:lnTo>
                    <a:pt x="8202930" y="59689"/>
                  </a:lnTo>
                  <a:lnTo>
                    <a:pt x="8199120" y="54609"/>
                  </a:lnTo>
                  <a:lnTo>
                    <a:pt x="8194040" y="49529"/>
                  </a:lnTo>
                  <a:lnTo>
                    <a:pt x="8190230" y="43179"/>
                  </a:lnTo>
                  <a:lnTo>
                    <a:pt x="8185150" y="38100"/>
                  </a:lnTo>
                  <a:lnTo>
                    <a:pt x="8180070" y="34289"/>
                  </a:lnTo>
                  <a:lnTo>
                    <a:pt x="8174990" y="29209"/>
                  </a:lnTo>
                  <a:lnTo>
                    <a:pt x="8169910" y="25400"/>
                  </a:lnTo>
                  <a:lnTo>
                    <a:pt x="8163560" y="21589"/>
                  </a:lnTo>
                  <a:lnTo>
                    <a:pt x="8158480" y="17779"/>
                  </a:lnTo>
                  <a:lnTo>
                    <a:pt x="8152130" y="13969"/>
                  </a:lnTo>
                  <a:lnTo>
                    <a:pt x="8133080" y="6350"/>
                  </a:lnTo>
                  <a:lnTo>
                    <a:pt x="8126730" y="5079"/>
                  </a:lnTo>
                  <a:lnTo>
                    <a:pt x="8120380" y="2539"/>
                  </a:lnTo>
                  <a:close/>
                </a:path>
                <a:path w="8224520" h="792480">
                  <a:moveTo>
                    <a:pt x="8098790" y="0"/>
                  </a:moveTo>
                  <a:lnTo>
                    <a:pt x="124460" y="0"/>
                  </a:lnTo>
                  <a:lnTo>
                    <a:pt x="118110" y="1269"/>
                  </a:lnTo>
                  <a:lnTo>
                    <a:pt x="110490" y="2539"/>
                  </a:lnTo>
                  <a:lnTo>
                    <a:pt x="8112760" y="2539"/>
                  </a:lnTo>
                  <a:lnTo>
                    <a:pt x="8106410" y="1269"/>
                  </a:lnTo>
                  <a:lnTo>
                    <a:pt x="8098790" y="0"/>
                  </a:lnTo>
                  <a:close/>
                </a:path>
              </a:pathLst>
            </a:custGeom>
            <a:solidFill>
              <a:srgbClr val="009933"/>
            </a:solidFill>
          </p:spPr>
          <p:txBody>
            <a:bodyPr wrap="square" lIns="0" tIns="0" rIns="0" bIns="0" rtlCol="0"/>
            <a:lstStyle/>
            <a:p/>
          </p:txBody>
        </p:sp>
        <p:sp>
          <p:nvSpPr>
            <p:cNvPr id="5" name="object 5"/>
            <p:cNvSpPr/>
            <p:nvPr/>
          </p:nvSpPr>
          <p:spPr>
            <a:xfrm>
              <a:off x="505459" y="66040"/>
              <a:ext cx="8224520" cy="792480"/>
            </a:xfrm>
            <a:custGeom>
              <a:avLst/>
              <a:gdLst/>
              <a:ahLst/>
              <a:cxnLst/>
              <a:rect l="l" t="t" r="r" b="b"/>
              <a:pathLst>
                <a:path w="8224520" h="792480">
                  <a:moveTo>
                    <a:pt x="0" y="132079"/>
                  </a:moveTo>
                  <a:lnTo>
                    <a:pt x="0" y="125729"/>
                  </a:lnTo>
                  <a:lnTo>
                    <a:pt x="0" y="118109"/>
                  </a:lnTo>
                  <a:lnTo>
                    <a:pt x="1270" y="111759"/>
                  </a:lnTo>
                  <a:lnTo>
                    <a:pt x="2540" y="104139"/>
                  </a:lnTo>
                  <a:lnTo>
                    <a:pt x="3810" y="97789"/>
                  </a:lnTo>
                  <a:lnTo>
                    <a:pt x="6350" y="91439"/>
                  </a:lnTo>
                  <a:lnTo>
                    <a:pt x="8890" y="85089"/>
                  </a:lnTo>
                  <a:lnTo>
                    <a:pt x="11430" y="78739"/>
                  </a:lnTo>
                  <a:lnTo>
                    <a:pt x="13970" y="72389"/>
                  </a:lnTo>
                  <a:lnTo>
                    <a:pt x="17780" y="66039"/>
                  </a:lnTo>
                  <a:lnTo>
                    <a:pt x="20320" y="59689"/>
                  </a:lnTo>
                  <a:lnTo>
                    <a:pt x="25400" y="54609"/>
                  </a:lnTo>
                  <a:lnTo>
                    <a:pt x="29210" y="49529"/>
                  </a:lnTo>
                  <a:lnTo>
                    <a:pt x="33020" y="43179"/>
                  </a:lnTo>
                  <a:lnTo>
                    <a:pt x="38100" y="38100"/>
                  </a:lnTo>
                  <a:lnTo>
                    <a:pt x="43180" y="34289"/>
                  </a:lnTo>
                  <a:lnTo>
                    <a:pt x="48260" y="29209"/>
                  </a:lnTo>
                  <a:lnTo>
                    <a:pt x="54610" y="25400"/>
                  </a:lnTo>
                  <a:lnTo>
                    <a:pt x="59690" y="21589"/>
                  </a:lnTo>
                  <a:lnTo>
                    <a:pt x="66040" y="17779"/>
                  </a:lnTo>
                  <a:lnTo>
                    <a:pt x="71120" y="13969"/>
                  </a:lnTo>
                  <a:lnTo>
                    <a:pt x="77470" y="11429"/>
                  </a:lnTo>
                  <a:lnTo>
                    <a:pt x="83820" y="8889"/>
                  </a:lnTo>
                  <a:lnTo>
                    <a:pt x="90170" y="6350"/>
                  </a:lnTo>
                  <a:lnTo>
                    <a:pt x="97790" y="5079"/>
                  </a:lnTo>
                  <a:lnTo>
                    <a:pt x="104140" y="2539"/>
                  </a:lnTo>
                  <a:lnTo>
                    <a:pt x="110490" y="2539"/>
                  </a:lnTo>
                  <a:lnTo>
                    <a:pt x="118110" y="1269"/>
                  </a:lnTo>
                  <a:lnTo>
                    <a:pt x="124460" y="0"/>
                  </a:lnTo>
                  <a:lnTo>
                    <a:pt x="130810" y="0"/>
                  </a:lnTo>
                  <a:lnTo>
                    <a:pt x="8092440" y="0"/>
                  </a:lnTo>
                  <a:lnTo>
                    <a:pt x="8098790" y="0"/>
                  </a:lnTo>
                  <a:lnTo>
                    <a:pt x="8106410" y="1269"/>
                  </a:lnTo>
                  <a:lnTo>
                    <a:pt x="8112760" y="2539"/>
                  </a:lnTo>
                  <a:lnTo>
                    <a:pt x="8120380" y="2539"/>
                  </a:lnTo>
                  <a:lnTo>
                    <a:pt x="8126730" y="5079"/>
                  </a:lnTo>
                  <a:lnTo>
                    <a:pt x="8133080" y="6350"/>
                  </a:lnTo>
                  <a:lnTo>
                    <a:pt x="8139430" y="8889"/>
                  </a:lnTo>
                  <a:lnTo>
                    <a:pt x="8145780" y="11429"/>
                  </a:lnTo>
                  <a:lnTo>
                    <a:pt x="8152130" y="13969"/>
                  </a:lnTo>
                  <a:lnTo>
                    <a:pt x="8158480" y="17779"/>
                  </a:lnTo>
                  <a:lnTo>
                    <a:pt x="8163560" y="21589"/>
                  </a:lnTo>
                  <a:lnTo>
                    <a:pt x="8169910" y="25400"/>
                  </a:lnTo>
                  <a:lnTo>
                    <a:pt x="8174990" y="29209"/>
                  </a:lnTo>
                  <a:lnTo>
                    <a:pt x="8180070" y="34289"/>
                  </a:lnTo>
                  <a:lnTo>
                    <a:pt x="8185150" y="38100"/>
                  </a:lnTo>
                  <a:lnTo>
                    <a:pt x="8190230" y="43179"/>
                  </a:lnTo>
                  <a:lnTo>
                    <a:pt x="8194040" y="49529"/>
                  </a:lnTo>
                  <a:lnTo>
                    <a:pt x="8199120" y="54609"/>
                  </a:lnTo>
                  <a:lnTo>
                    <a:pt x="8202930" y="59689"/>
                  </a:lnTo>
                  <a:lnTo>
                    <a:pt x="8206740" y="66039"/>
                  </a:lnTo>
                  <a:lnTo>
                    <a:pt x="8209280" y="72389"/>
                  </a:lnTo>
                  <a:lnTo>
                    <a:pt x="8213090" y="78739"/>
                  </a:lnTo>
                  <a:lnTo>
                    <a:pt x="8215630" y="85089"/>
                  </a:lnTo>
                  <a:lnTo>
                    <a:pt x="8218170" y="91439"/>
                  </a:lnTo>
                  <a:lnTo>
                    <a:pt x="8219440" y="97789"/>
                  </a:lnTo>
                  <a:lnTo>
                    <a:pt x="8220710" y="104139"/>
                  </a:lnTo>
                  <a:lnTo>
                    <a:pt x="8221980" y="111759"/>
                  </a:lnTo>
                  <a:lnTo>
                    <a:pt x="8223250" y="118109"/>
                  </a:lnTo>
                  <a:lnTo>
                    <a:pt x="8223250" y="125729"/>
                  </a:lnTo>
                  <a:lnTo>
                    <a:pt x="8224520" y="132079"/>
                  </a:lnTo>
                  <a:lnTo>
                    <a:pt x="8224520" y="660399"/>
                  </a:lnTo>
                  <a:lnTo>
                    <a:pt x="8224520" y="666749"/>
                  </a:lnTo>
                  <a:lnTo>
                    <a:pt x="8223250" y="674369"/>
                  </a:lnTo>
                  <a:lnTo>
                    <a:pt x="8223250" y="680719"/>
                  </a:lnTo>
                  <a:lnTo>
                    <a:pt x="8220710" y="688339"/>
                  </a:lnTo>
                  <a:lnTo>
                    <a:pt x="8219440" y="694689"/>
                  </a:lnTo>
                  <a:lnTo>
                    <a:pt x="8218170" y="701039"/>
                  </a:lnTo>
                  <a:lnTo>
                    <a:pt x="8215630" y="707389"/>
                  </a:lnTo>
                  <a:lnTo>
                    <a:pt x="8213090" y="713739"/>
                  </a:lnTo>
                  <a:lnTo>
                    <a:pt x="8209280" y="720089"/>
                  </a:lnTo>
                  <a:lnTo>
                    <a:pt x="8206740" y="726439"/>
                  </a:lnTo>
                  <a:lnTo>
                    <a:pt x="8202930" y="731519"/>
                  </a:lnTo>
                  <a:lnTo>
                    <a:pt x="8199120" y="737869"/>
                  </a:lnTo>
                  <a:lnTo>
                    <a:pt x="8195310" y="742949"/>
                  </a:lnTo>
                  <a:lnTo>
                    <a:pt x="8190230" y="748029"/>
                  </a:lnTo>
                  <a:lnTo>
                    <a:pt x="8185150" y="753109"/>
                  </a:lnTo>
                  <a:lnTo>
                    <a:pt x="8180070" y="758189"/>
                  </a:lnTo>
                  <a:lnTo>
                    <a:pt x="8152130" y="777239"/>
                  </a:lnTo>
                  <a:lnTo>
                    <a:pt x="8147050" y="781049"/>
                  </a:lnTo>
                  <a:lnTo>
                    <a:pt x="8139430" y="783589"/>
                  </a:lnTo>
                  <a:lnTo>
                    <a:pt x="8133080" y="786129"/>
                  </a:lnTo>
                  <a:lnTo>
                    <a:pt x="8126730" y="787399"/>
                  </a:lnTo>
                  <a:lnTo>
                    <a:pt x="8120380" y="789939"/>
                  </a:lnTo>
                  <a:lnTo>
                    <a:pt x="8112760" y="789939"/>
                  </a:lnTo>
                  <a:lnTo>
                    <a:pt x="8106410" y="791209"/>
                  </a:lnTo>
                  <a:lnTo>
                    <a:pt x="8100060" y="791209"/>
                  </a:lnTo>
                  <a:lnTo>
                    <a:pt x="8092440" y="792479"/>
                  </a:lnTo>
                  <a:lnTo>
                    <a:pt x="130810" y="792479"/>
                  </a:lnTo>
                  <a:lnTo>
                    <a:pt x="124460" y="792479"/>
                  </a:lnTo>
                  <a:lnTo>
                    <a:pt x="118110" y="791209"/>
                  </a:lnTo>
                  <a:lnTo>
                    <a:pt x="110490" y="791209"/>
                  </a:lnTo>
                  <a:lnTo>
                    <a:pt x="104140" y="789939"/>
                  </a:lnTo>
                  <a:lnTo>
                    <a:pt x="97790" y="787399"/>
                  </a:lnTo>
                  <a:lnTo>
                    <a:pt x="90170" y="786129"/>
                  </a:lnTo>
                  <a:lnTo>
                    <a:pt x="83820" y="783589"/>
                  </a:lnTo>
                  <a:lnTo>
                    <a:pt x="77470" y="781049"/>
                  </a:lnTo>
                  <a:lnTo>
                    <a:pt x="71120" y="777239"/>
                  </a:lnTo>
                  <a:lnTo>
                    <a:pt x="66040" y="774699"/>
                  </a:lnTo>
                  <a:lnTo>
                    <a:pt x="59690" y="770889"/>
                  </a:lnTo>
                  <a:lnTo>
                    <a:pt x="54610" y="767079"/>
                  </a:lnTo>
                  <a:lnTo>
                    <a:pt x="48260" y="763269"/>
                  </a:lnTo>
                  <a:lnTo>
                    <a:pt x="43180" y="758189"/>
                  </a:lnTo>
                  <a:lnTo>
                    <a:pt x="38100" y="753109"/>
                  </a:lnTo>
                  <a:lnTo>
                    <a:pt x="33020" y="748029"/>
                  </a:lnTo>
                  <a:lnTo>
                    <a:pt x="29210" y="744219"/>
                  </a:lnTo>
                  <a:lnTo>
                    <a:pt x="25400" y="737869"/>
                  </a:lnTo>
                  <a:lnTo>
                    <a:pt x="20320" y="732789"/>
                  </a:lnTo>
                  <a:lnTo>
                    <a:pt x="17780" y="726439"/>
                  </a:lnTo>
                  <a:lnTo>
                    <a:pt x="13970" y="720089"/>
                  </a:lnTo>
                  <a:lnTo>
                    <a:pt x="11430" y="715009"/>
                  </a:lnTo>
                  <a:lnTo>
                    <a:pt x="8890" y="707389"/>
                  </a:lnTo>
                  <a:lnTo>
                    <a:pt x="6350" y="701039"/>
                  </a:lnTo>
                  <a:lnTo>
                    <a:pt x="3810" y="694689"/>
                  </a:lnTo>
                  <a:lnTo>
                    <a:pt x="2540" y="688339"/>
                  </a:lnTo>
                  <a:lnTo>
                    <a:pt x="1270" y="680719"/>
                  </a:lnTo>
                  <a:lnTo>
                    <a:pt x="0" y="674369"/>
                  </a:lnTo>
                  <a:lnTo>
                    <a:pt x="0" y="668019"/>
                  </a:lnTo>
                  <a:lnTo>
                    <a:pt x="0" y="66039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2696" y="5328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6085"/>
          </a:xfrm>
          <a:prstGeom prst="rect">
            <a:avLst/>
          </a:prstGeom>
        </p:spPr>
        <p:txBody>
          <a:bodyPr vert="horz" wrap="square" lIns="0" tIns="191770" rIns="0" bIns="0" rtlCol="0">
            <a:spAutoFit/>
          </a:bodyPr>
          <a:lstStyle/>
          <a:p>
            <a:pPr marL="120777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Σχηματισμός</a:t>
            </a:r>
            <a:r>
              <a:rPr sz="3200" b="0" u="none" spc="-65"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νέφους</a:t>
            </a:r>
            <a:r>
              <a:rPr sz="3200" b="0" u="none" spc="-5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σωματιδίων</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6510" y="52010"/>
            <a:ext cx="8251825" cy="818515"/>
            <a:chOff x="496510" y="52010"/>
            <a:chExt cx="8251825" cy="818515"/>
          </a:xfrm>
        </p:grpSpPr>
        <p:sp>
          <p:nvSpPr>
            <p:cNvPr id="3" name="object 3"/>
            <p:cNvSpPr/>
            <p:nvPr/>
          </p:nvSpPr>
          <p:spPr>
            <a:xfrm>
              <a:off x="509269" y="64769"/>
              <a:ext cx="8225790" cy="792480"/>
            </a:xfrm>
            <a:custGeom>
              <a:avLst/>
              <a:gdLst/>
              <a:ahLst/>
              <a:cxnLst/>
              <a:rect l="l" t="t" r="r" b="b"/>
              <a:pathLst>
                <a:path w="8225790" h="792480">
                  <a:moveTo>
                    <a:pt x="8106409" y="0"/>
                  </a:moveTo>
                  <a:lnTo>
                    <a:pt x="118109" y="0"/>
                  </a:lnTo>
                  <a:lnTo>
                    <a:pt x="105409" y="2539"/>
                  </a:lnTo>
                  <a:lnTo>
                    <a:pt x="97789" y="3809"/>
                  </a:lnTo>
                  <a:lnTo>
                    <a:pt x="72389" y="13970"/>
                  </a:lnTo>
                  <a:lnTo>
                    <a:pt x="66039" y="17779"/>
                  </a:lnTo>
                  <a:lnTo>
                    <a:pt x="60959" y="20320"/>
                  </a:lnTo>
                  <a:lnTo>
                    <a:pt x="54609" y="25400"/>
                  </a:lnTo>
                  <a:lnTo>
                    <a:pt x="44450" y="33020"/>
                  </a:lnTo>
                  <a:lnTo>
                    <a:pt x="34289" y="43179"/>
                  </a:lnTo>
                  <a:lnTo>
                    <a:pt x="30479" y="48259"/>
                  </a:lnTo>
                  <a:lnTo>
                    <a:pt x="25400" y="54609"/>
                  </a:lnTo>
                  <a:lnTo>
                    <a:pt x="21589" y="59689"/>
                  </a:lnTo>
                  <a:lnTo>
                    <a:pt x="17779" y="66039"/>
                  </a:lnTo>
                  <a:lnTo>
                    <a:pt x="15239" y="71120"/>
                  </a:lnTo>
                  <a:lnTo>
                    <a:pt x="11429" y="77470"/>
                  </a:lnTo>
                  <a:lnTo>
                    <a:pt x="6350" y="90170"/>
                  </a:lnTo>
                  <a:lnTo>
                    <a:pt x="5079" y="97789"/>
                  </a:lnTo>
                  <a:lnTo>
                    <a:pt x="2539" y="110489"/>
                  </a:lnTo>
                  <a:lnTo>
                    <a:pt x="1270" y="118109"/>
                  </a:lnTo>
                  <a:lnTo>
                    <a:pt x="1270" y="124459"/>
                  </a:lnTo>
                  <a:lnTo>
                    <a:pt x="0" y="130809"/>
                  </a:lnTo>
                  <a:lnTo>
                    <a:pt x="0" y="660400"/>
                  </a:lnTo>
                  <a:lnTo>
                    <a:pt x="1270" y="666750"/>
                  </a:lnTo>
                  <a:lnTo>
                    <a:pt x="1270" y="67436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3429"/>
                  </a:lnTo>
                  <a:lnTo>
                    <a:pt x="72389" y="777239"/>
                  </a:lnTo>
                  <a:lnTo>
                    <a:pt x="78739" y="779779"/>
                  </a:lnTo>
                  <a:lnTo>
                    <a:pt x="85089" y="783589"/>
                  </a:lnTo>
                  <a:lnTo>
                    <a:pt x="91439" y="784859"/>
                  </a:lnTo>
                  <a:lnTo>
                    <a:pt x="97789" y="787400"/>
                  </a:lnTo>
                  <a:lnTo>
                    <a:pt x="105409" y="788669"/>
                  </a:lnTo>
                  <a:lnTo>
                    <a:pt x="118109" y="791209"/>
                  </a:lnTo>
                  <a:lnTo>
                    <a:pt x="132079" y="791209"/>
                  </a:lnTo>
                  <a:lnTo>
                    <a:pt x="132079" y="792479"/>
                  </a:lnTo>
                  <a:lnTo>
                    <a:pt x="8107680" y="791209"/>
                  </a:lnTo>
                  <a:lnTo>
                    <a:pt x="8120380" y="788669"/>
                  </a:lnTo>
                  <a:lnTo>
                    <a:pt x="8128000" y="787400"/>
                  </a:lnTo>
                  <a:lnTo>
                    <a:pt x="8153400" y="777239"/>
                  </a:lnTo>
                  <a:lnTo>
                    <a:pt x="8159750" y="773429"/>
                  </a:lnTo>
                  <a:lnTo>
                    <a:pt x="8164830" y="770889"/>
                  </a:lnTo>
                  <a:lnTo>
                    <a:pt x="8171180" y="767079"/>
                  </a:lnTo>
                  <a:lnTo>
                    <a:pt x="8176259" y="762000"/>
                  </a:lnTo>
                  <a:lnTo>
                    <a:pt x="8181339" y="758189"/>
                  </a:lnTo>
                  <a:lnTo>
                    <a:pt x="8191500" y="748029"/>
                  </a:lnTo>
                  <a:lnTo>
                    <a:pt x="8195309" y="742950"/>
                  </a:lnTo>
                  <a:lnTo>
                    <a:pt x="8200389" y="737869"/>
                  </a:lnTo>
                  <a:lnTo>
                    <a:pt x="8208009" y="725169"/>
                  </a:lnTo>
                  <a:lnTo>
                    <a:pt x="8210550" y="720089"/>
                  </a:lnTo>
                  <a:lnTo>
                    <a:pt x="8213089" y="713739"/>
                  </a:lnTo>
                  <a:lnTo>
                    <a:pt x="8216900" y="707389"/>
                  </a:lnTo>
                  <a:lnTo>
                    <a:pt x="8218170" y="701039"/>
                  </a:lnTo>
                  <a:lnTo>
                    <a:pt x="8220709" y="694689"/>
                  </a:lnTo>
                  <a:lnTo>
                    <a:pt x="8221980" y="687069"/>
                  </a:lnTo>
                  <a:lnTo>
                    <a:pt x="8223250" y="680719"/>
                  </a:lnTo>
                  <a:lnTo>
                    <a:pt x="8224520" y="673100"/>
                  </a:lnTo>
                  <a:lnTo>
                    <a:pt x="8224520" y="660400"/>
                  </a:lnTo>
                  <a:lnTo>
                    <a:pt x="8225789" y="660400"/>
                  </a:lnTo>
                  <a:lnTo>
                    <a:pt x="8224520" y="130809"/>
                  </a:lnTo>
                  <a:lnTo>
                    <a:pt x="8224520" y="118109"/>
                  </a:lnTo>
                  <a:lnTo>
                    <a:pt x="8223250" y="110489"/>
                  </a:lnTo>
                  <a:lnTo>
                    <a:pt x="8220709" y="97789"/>
                  </a:lnTo>
                  <a:lnTo>
                    <a:pt x="8218170" y="90170"/>
                  </a:lnTo>
                  <a:lnTo>
                    <a:pt x="8216900" y="83820"/>
                  </a:lnTo>
                  <a:lnTo>
                    <a:pt x="8213089" y="77470"/>
                  </a:lnTo>
                  <a:lnTo>
                    <a:pt x="8210550" y="71120"/>
                  </a:lnTo>
                  <a:lnTo>
                    <a:pt x="8208009" y="66039"/>
                  </a:lnTo>
                  <a:lnTo>
                    <a:pt x="8204200" y="59689"/>
                  </a:lnTo>
                  <a:lnTo>
                    <a:pt x="8200389" y="54609"/>
                  </a:lnTo>
                  <a:lnTo>
                    <a:pt x="8195309" y="48259"/>
                  </a:lnTo>
                  <a:lnTo>
                    <a:pt x="8191500" y="43179"/>
                  </a:lnTo>
                  <a:lnTo>
                    <a:pt x="8181339" y="33020"/>
                  </a:lnTo>
                  <a:lnTo>
                    <a:pt x="8171180" y="25400"/>
                  </a:lnTo>
                  <a:lnTo>
                    <a:pt x="8164830" y="20320"/>
                  </a:lnTo>
                  <a:lnTo>
                    <a:pt x="8159750" y="17779"/>
                  </a:lnTo>
                  <a:lnTo>
                    <a:pt x="8153400" y="13970"/>
                  </a:lnTo>
                  <a:lnTo>
                    <a:pt x="8128000" y="3809"/>
                  </a:lnTo>
                  <a:lnTo>
                    <a:pt x="8120380" y="2539"/>
                  </a:lnTo>
                  <a:lnTo>
                    <a:pt x="8114030" y="1270"/>
                  </a:lnTo>
                  <a:lnTo>
                    <a:pt x="8106409" y="0"/>
                  </a:lnTo>
                  <a:close/>
                </a:path>
              </a:pathLst>
            </a:custGeom>
            <a:solidFill>
              <a:srgbClr val="009900"/>
            </a:solidFill>
          </p:spPr>
          <p:txBody>
            <a:bodyPr wrap="square" lIns="0" tIns="0" rIns="0" bIns="0" rtlCol="0"/>
            <a:lstStyle/>
            <a:p/>
          </p:txBody>
        </p:sp>
        <p:sp>
          <p:nvSpPr>
            <p:cNvPr id="4" name="object 4"/>
            <p:cNvSpPr/>
            <p:nvPr/>
          </p:nvSpPr>
          <p:spPr>
            <a:xfrm>
              <a:off x="509269" y="64769"/>
              <a:ext cx="8225790" cy="792480"/>
            </a:xfrm>
            <a:custGeom>
              <a:avLst/>
              <a:gdLst/>
              <a:ahLst/>
              <a:cxnLst/>
              <a:rect l="l" t="t" r="r" b="b"/>
              <a:pathLst>
                <a:path w="8225790" h="792480">
                  <a:moveTo>
                    <a:pt x="0" y="130809"/>
                  </a:moveTo>
                  <a:lnTo>
                    <a:pt x="1270" y="124459"/>
                  </a:lnTo>
                  <a:lnTo>
                    <a:pt x="1270" y="118109"/>
                  </a:lnTo>
                  <a:lnTo>
                    <a:pt x="2539" y="110489"/>
                  </a:lnTo>
                  <a:lnTo>
                    <a:pt x="3809" y="104139"/>
                  </a:lnTo>
                  <a:lnTo>
                    <a:pt x="5079" y="97789"/>
                  </a:lnTo>
                  <a:lnTo>
                    <a:pt x="6350" y="90170"/>
                  </a:lnTo>
                  <a:lnTo>
                    <a:pt x="8889" y="83820"/>
                  </a:lnTo>
                  <a:lnTo>
                    <a:pt x="11429" y="77470"/>
                  </a:lnTo>
                  <a:lnTo>
                    <a:pt x="15239" y="71120"/>
                  </a:lnTo>
                  <a:lnTo>
                    <a:pt x="17779" y="66039"/>
                  </a:lnTo>
                  <a:lnTo>
                    <a:pt x="21589" y="59689"/>
                  </a:lnTo>
                  <a:lnTo>
                    <a:pt x="25400" y="54609"/>
                  </a:lnTo>
                  <a:lnTo>
                    <a:pt x="30479" y="48259"/>
                  </a:lnTo>
                  <a:lnTo>
                    <a:pt x="34289" y="43179"/>
                  </a:lnTo>
                  <a:lnTo>
                    <a:pt x="39370" y="38100"/>
                  </a:lnTo>
                  <a:lnTo>
                    <a:pt x="44450" y="33020"/>
                  </a:lnTo>
                  <a:lnTo>
                    <a:pt x="49529" y="29209"/>
                  </a:lnTo>
                  <a:lnTo>
                    <a:pt x="54609" y="25400"/>
                  </a:lnTo>
                  <a:lnTo>
                    <a:pt x="60959" y="20320"/>
                  </a:lnTo>
                  <a:lnTo>
                    <a:pt x="66039" y="17779"/>
                  </a:lnTo>
                  <a:lnTo>
                    <a:pt x="72389" y="13970"/>
                  </a:lnTo>
                  <a:lnTo>
                    <a:pt x="78739" y="11429"/>
                  </a:lnTo>
                  <a:lnTo>
                    <a:pt x="85089" y="8889"/>
                  </a:lnTo>
                  <a:lnTo>
                    <a:pt x="91439" y="6350"/>
                  </a:lnTo>
                  <a:lnTo>
                    <a:pt x="97789" y="3809"/>
                  </a:lnTo>
                  <a:lnTo>
                    <a:pt x="105409" y="2539"/>
                  </a:lnTo>
                  <a:lnTo>
                    <a:pt x="111759" y="1270"/>
                  </a:lnTo>
                  <a:lnTo>
                    <a:pt x="118109" y="0"/>
                  </a:lnTo>
                  <a:lnTo>
                    <a:pt x="125729" y="0"/>
                  </a:lnTo>
                  <a:lnTo>
                    <a:pt x="8093709" y="0"/>
                  </a:lnTo>
                  <a:lnTo>
                    <a:pt x="8106409" y="0"/>
                  </a:lnTo>
                  <a:lnTo>
                    <a:pt x="8114030" y="1270"/>
                  </a:lnTo>
                  <a:lnTo>
                    <a:pt x="8120380" y="2539"/>
                  </a:lnTo>
                  <a:lnTo>
                    <a:pt x="8128000" y="3809"/>
                  </a:lnTo>
                  <a:lnTo>
                    <a:pt x="8134350" y="6350"/>
                  </a:lnTo>
                  <a:lnTo>
                    <a:pt x="8140700" y="8889"/>
                  </a:lnTo>
                  <a:lnTo>
                    <a:pt x="8147050" y="11429"/>
                  </a:lnTo>
                  <a:lnTo>
                    <a:pt x="8153400" y="13970"/>
                  </a:lnTo>
                  <a:lnTo>
                    <a:pt x="8159750" y="17779"/>
                  </a:lnTo>
                  <a:lnTo>
                    <a:pt x="8164830" y="20320"/>
                  </a:lnTo>
                  <a:lnTo>
                    <a:pt x="8171180" y="25400"/>
                  </a:lnTo>
                  <a:lnTo>
                    <a:pt x="8195309" y="48259"/>
                  </a:lnTo>
                  <a:lnTo>
                    <a:pt x="8200389" y="54609"/>
                  </a:lnTo>
                  <a:lnTo>
                    <a:pt x="8204200" y="59689"/>
                  </a:lnTo>
                  <a:lnTo>
                    <a:pt x="8208009" y="66039"/>
                  </a:lnTo>
                  <a:lnTo>
                    <a:pt x="8210550" y="71120"/>
                  </a:lnTo>
                  <a:lnTo>
                    <a:pt x="8213089" y="77470"/>
                  </a:lnTo>
                  <a:lnTo>
                    <a:pt x="8216900" y="83820"/>
                  </a:lnTo>
                  <a:lnTo>
                    <a:pt x="8218170" y="90170"/>
                  </a:lnTo>
                  <a:lnTo>
                    <a:pt x="8220709" y="97789"/>
                  </a:lnTo>
                  <a:lnTo>
                    <a:pt x="8221980" y="104139"/>
                  </a:lnTo>
                  <a:lnTo>
                    <a:pt x="8223250" y="110489"/>
                  </a:lnTo>
                  <a:lnTo>
                    <a:pt x="8224520" y="118109"/>
                  </a:lnTo>
                  <a:lnTo>
                    <a:pt x="8224520" y="124459"/>
                  </a:lnTo>
                  <a:lnTo>
                    <a:pt x="8224520" y="130809"/>
                  </a:lnTo>
                  <a:lnTo>
                    <a:pt x="8225789" y="660400"/>
                  </a:lnTo>
                  <a:lnTo>
                    <a:pt x="8224520" y="660400"/>
                  </a:lnTo>
                  <a:lnTo>
                    <a:pt x="8224520" y="666750"/>
                  </a:lnTo>
                  <a:lnTo>
                    <a:pt x="8224520" y="673100"/>
                  </a:lnTo>
                  <a:lnTo>
                    <a:pt x="8223250" y="680719"/>
                  </a:lnTo>
                  <a:lnTo>
                    <a:pt x="8221980" y="687069"/>
                  </a:lnTo>
                  <a:lnTo>
                    <a:pt x="8220709" y="694689"/>
                  </a:lnTo>
                  <a:lnTo>
                    <a:pt x="8218170" y="701039"/>
                  </a:lnTo>
                  <a:lnTo>
                    <a:pt x="8216900" y="707389"/>
                  </a:lnTo>
                  <a:lnTo>
                    <a:pt x="8213089" y="713739"/>
                  </a:lnTo>
                  <a:lnTo>
                    <a:pt x="8195309" y="742950"/>
                  </a:lnTo>
                  <a:lnTo>
                    <a:pt x="8191500" y="748029"/>
                  </a:lnTo>
                  <a:lnTo>
                    <a:pt x="8186420" y="753109"/>
                  </a:lnTo>
                  <a:lnTo>
                    <a:pt x="8181339" y="758189"/>
                  </a:lnTo>
                  <a:lnTo>
                    <a:pt x="8176259" y="762000"/>
                  </a:lnTo>
                  <a:lnTo>
                    <a:pt x="8171180" y="767079"/>
                  </a:lnTo>
                  <a:lnTo>
                    <a:pt x="8164830" y="77088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2479"/>
                  </a:lnTo>
                  <a:lnTo>
                    <a:pt x="132079" y="791209"/>
                  </a:lnTo>
                  <a:lnTo>
                    <a:pt x="125729" y="791209"/>
                  </a:lnTo>
                  <a:lnTo>
                    <a:pt x="118109" y="791209"/>
                  </a:lnTo>
                  <a:lnTo>
                    <a:pt x="111759" y="789939"/>
                  </a:lnTo>
                  <a:lnTo>
                    <a:pt x="105409" y="788669"/>
                  </a:lnTo>
                  <a:lnTo>
                    <a:pt x="97789" y="787400"/>
                  </a:lnTo>
                  <a:lnTo>
                    <a:pt x="91439" y="784859"/>
                  </a:lnTo>
                  <a:lnTo>
                    <a:pt x="85089" y="783589"/>
                  </a:lnTo>
                  <a:lnTo>
                    <a:pt x="78739" y="779779"/>
                  </a:lnTo>
                  <a:lnTo>
                    <a:pt x="72389" y="777239"/>
                  </a:lnTo>
                  <a:lnTo>
                    <a:pt x="66039" y="773429"/>
                  </a:lnTo>
                  <a:lnTo>
                    <a:pt x="60959" y="770889"/>
                  </a:lnTo>
                  <a:lnTo>
                    <a:pt x="54609" y="767079"/>
                  </a:lnTo>
                  <a:lnTo>
                    <a:pt x="49529" y="762000"/>
                  </a:lnTo>
                  <a:lnTo>
                    <a:pt x="44450" y="758189"/>
                  </a:lnTo>
                  <a:lnTo>
                    <a:pt x="39370"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70" y="674369"/>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5" name="object 5"/>
            <p:cNvSpPr/>
            <p:nvPr/>
          </p:nvSpPr>
          <p:spPr>
            <a:xfrm>
              <a:off x="496506" y="5201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90170" rIns="0" bIns="0" rtlCol="0">
            <a:spAutoFit/>
          </a:bodyPr>
          <a:lstStyle/>
          <a:p>
            <a:pPr marL="755650">
              <a:lnSpc>
                <a:spcPct val="100000"/>
              </a:lnSpc>
              <a:spcBef>
                <a:spcPts val="100"/>
              </a:spcBef>
            </a:pPr>
            <a:r>
              <a:rPr sz="3200" i="1" u="none" dirty="0">
                <a:solidFill>
                  <a:srgbClr val="FFFFFF"/>
                </a:solidFill>
                <a:latin typeface="Calibri" panose="020F0502020204030204"/>
                <a:cs typeface="Calibri" panose="020F0502020204030204"/>
              </a:rPr>
              <a:t>δ)</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Εγχυτήρες</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ακροφύσια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πολλών</a:t>
            </a:r>
            <a:r>
              <a:rPr sz="3200" i="1" u="none" spc="-10" dirty="0">
                <a:solidFill>
                  <a:srgbClr val="FFFFFF"/>
                </a:solidFill>
                <a:latin typeface="Calibri" panose="020F0502020204030204"/>
                <a:cs typeface="Calibri" panose="020F0502020204030204"/>
              </a:rPr>
              <a:t> οπών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pic>
        <p:nvPicPr>
          <p:cNvPr id="7" name="object 7"/>
          <p:cNvPicPr/>
          <p:nvPr/>
        </p:nvPicPr>
        <p:blipFill>
          <a:blip r:embed="rId1" cstate="print"/>
          <a:stretch>
            <a:fillRect/>
          </a:stretch>
        </p:blipFill>
        <p:spPr>
          <a:xfrm>
            <a:off x="0" y="935989"/>
            <a:ext cx="9144000" cy="5831840"/>
          </a:xfrm>
          <a:prstGeom prst="rect">
            <a:avLst/>
          </a:prstGeom>
        </p:spPr>
      </p:pic>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6510" y="52010"/>
            <a:ext cx="8251825" cy="818515"/>
            <a:chOff x="496510" y="52010"/>
            <a:chExt cx="8251825" cy="818515"/>
          </a:xfrm>
        </p:grpSpPr>
        <p:sp>
          <p:nvSpPr>
            <p:cNvPr id="3" name="object 3"/>
            <p:cNvSpPr/>
            <p:nvPr/>
          </p:nvSpPr>
          <p:spPr>
            <a:xfrm>
              <a:off x="509269" y="64769"/>
              <a:ext cx="8225790" cy="792480"/>
            </a:xfrm>
            <a:custGeom>
              <a:avLst/>
              <a:gdLst/>
              <a:ahLst/>
              <a:cxnLst/>
              <a:rect l="l" t="t" r="r" b="b"/>
              <a:pathLst>
                <a:path w="8225790" h="792480">
                  <a:moveTo>
                    <a:pt x="8106409" y="0"/>
                  </a:moveTo>
                  <a:lnTo>
                    <a:pt x="118109" y="0"/>
                  </a:lnTo>
                  <a:lnTo>
                    <a:pt x="105409" y="2539"/>
                  </a:lnTo>
                  <a:lnTo>
                    <a:pt x="97789" y="3809"/>
                  </a:lnTo>
                  <a:lnTo>
                    <a:pt x="72389" y="13970"/>
                  </a:lnTo>
                  <a:lnTo>
                    <a:pt x="66039" y="17779"/>
                  </a:lnTo>
                  <a:lnTo>
                    <a:pt x="60959" y="20320"/>
                  </a:lnTo>
                  <a:lnTo>
                    <a:pt x="54609" y="25400"/>
                  </a:lnTo>
                  <a:lnTo>
                    <a:pt x="44450" y="33020"/>
                  </a:lnTo>
                  <a:lnTo>
                    <a:pt x="34289" y="43179"/>
                  </a:lnTo>
                  <a:lnTo>
                    <a:pt x="30479" y="48259"/>
                  </a:lnTo>
                  <a:lnTo>
                    <a:pt x="25400" y="54609"/>
                  </a:lnTo>
                  <a:lnTo>
                    <a:pt x="21589" y="59689"/>
                  </a:lnTo>
                  <a:lnTo>
                    <a:pt x="17779" y="66039"/>
                  </a:lnTo>
                  <a:lnTo>
                    <a:pt x="15239" y="71120"/>
                  </a:lnTo>
                  <a:lnTo>
                    <a:pt x="11429" y="77470"/>
                  </a:lnTo>
                  <a:lnTo>
                    <a:pt x="6350" y="90170"/>
                  </a:lnTo>
                  <a:lnTo>
                    <a:pt x="5079" y="97789"/>
                  </a:lnTo>
                  <a:lnTo>
                    <a:pt x="2539" y="110489"/>
                  </a:lnTo>
                  <a:lnTo>
                    <a:pt x="1270" y="118109"/>
                  </a:lnTo>
                  <a:lnTo>
                    <a:pt x="1270" y="124459"/>
                  </a:lnTo>
                  <a:lnTo>
                    <a:pt x="0" y="130809"/>
                  </a:lnTo>
                  <a:lnTo>
                    <a:pt x="0" y="660400"/>
                  </a:lnTo>
                  <a:lnTo>
                    <a:pt x="1270" y="666750"/>
                  </a:lnTo>
                  <a:lnTo>
                    <a:pt x="1270" y="67436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3429"/>
                  </a:lnTo>
                  <a:lnTo>
                    <a:pt x="72389" y="777239"/>
                  </a:lnTo>
                  <a:lnTo>
                    <a:pt x="78739" y="779779"/>
                  </a:lnTo>
                  <a:lnTo>
                    <a:pt x="85089" y="783589"/>
                  </a:lnTo>
                  <a:lnTo>
                    <a:pt x="91439" y="784859"/>
                  </a:lnTo>
                  <a:lnTo>
                    <a:pt x="97789" y="787400"/>
                  </a:lnTo>
                  <a:lnTo>
                    <a:pt x="105409" y="788669"/>
                  </a:lnTo>
                  <a:lnTo>
                    <a:pt x="118109" y="791209"/>
                  </a:lnTo>
                  <a:lnTo>
                    <a:pt x="132079" y="791209"/>
                  </a:lnTo>
                  <a:lnTo>
                    <a:pt x="132079" y="792479"/>
                  </a:lnTo>
                  <a:lnTo>
                    <a:pt x="8107680" y="791209"/>
                  </a:lnTo>
                  <a:lnTo>
                    <a:pt x="8120380" y="788669"/>
                  </a:lnTo>
                  <a:lnTo>
                    <a:pt x="8128000" y="787400"/>
                  </a:lnTo>
                  <a:lnTo>
                    <a:pt x="8153400" y="777239"/>
                  </a:lnTo>
                  <a:lnTo>
                    <a:pt x="8159750" y="773429"/>
                  </a:lnTo>
                  <a:lnTo>
                    <a:pt x="8164830" y="770889"/>
                  </a:lnTo>
                  <a:lnTo>
                    <a:pt x="8171180" y="767079"/>
                  </a:lnTo>
                  <a:lnTo>
                    <a:pt x="8176259" y="762000"/>
                  </a:lnTo>
                  <a:lnTo>
                    <a:pt x="8181339" y="758189"/>
                  </a:lnTo>
                  <a:lnTo>
                    <a:pt x="8191500" y="748029"/>
                  </a:lnTo>
                  <a:lnTo>
                    <a:pt x="8195309" y="742950"/>
                  </a:lnTo>
                  <a:lnTo>
                    <a:pt x="8200389" y="737869"/>
                  </a:lnTo>
                  <a:lnTo>
                    <a:pt x="8208009" y="725169"/>
                  </a:lnTo>
                  <a:lnTo>
                    <a:pt x="8210550" y="720089"/>
                  </a:lnTo>
                  <a:lnTo>
                    <a:pt x="8213089" y="713739"/>
                  </a:lnTo>
                  <a:lnTo>
                    <a:pt x="8216900" y="707389"/>
                  </a:lnTo>
                  <a:lnTo>
                    <a:pt x="8218170" y="701039"/>
                  </a:lnTo>
                  <a:lnTo>
                    <a:pt x="8220709" y="694689"/>
                  </a:lnTo>
                  <a:lnTo>
                    <a:pt x="8221980" y="687069"/>
                  </a:lnTo>
                  <a:lnTo>
                    <a:pt x="8223250" y="680719"/>
                  </a:lnTo>
                  <a:lnTo>
                    <a:pt x="8224520" y="673100"/>
                  </a:lnTo>
                  <a:lnTo>
                    <a:pt x="8224520" y="660400"/>
                  </a:lnTo>
                  <a:lnTo>
                    <a:pt x="8225789" y="660400"/>
                  </a:lnTo>
                  <a:lnTo>
                    <a:pt x="8224520" y="130809"/>
                  </a:lnTo>
                  <a:lnTo>
                    <a:pt x="8224520" y="118109"/>
                  </a:lnTo>
                  <a:lnTo>
                    <a:pt x="8223250" y="110489"/>
                  </a:lnTo>
                  <a:lnTo>
                    <a:pt x="8220709" y="97789"/>
                  </a:lnTo>
                  <a:lnTo>
                    <a:pt x="8218170" y="90170"/>
                  </a:lnTo>
                  <a:lnTo>
                    <a:pt x="8216900" y="83820"/>
                  </a:lnTo>
                  <a:lnTo>
                    <a:pt x="8213089" y="77470"/>
                  </a:lnTo>
                  <a:lnTo>
                    <a:pt x="8210550" y="71120"/>
                  </a:lnTo>
                  <a:lnTo>
                    <a:pt x="8208009" y="66039"/>
                  </a:lnTo>
                  <a:lnTo>
                    <a:pt x="8204200" y="59689"/>
                  </a:lnTo>
                  <a:lnTo>
                    <a:pt x="8200389" y="54609"/>
                  </a:lnTo>
                  <a:lnTo>
                    <a:pt x="8195309" y="48259"/>
                  </a:lnTo>
                  <a:lnTo>
                    <a:pt x="8191500" y="43179"/>
                  </a:lnTo>
                  <a:lnTo>
                    <a:pt x="8181339" y="33020"/>
                  </a:lnTo>
                  <a:lnTo>
                    <a:pt x="8171180" y="25400"/>
                  </a:lnTo>
                  <a:lnTo>
                    <a:pt x="8164830" y="20320"/>
                  </a:lnTo>
                  <a:lnTo>
                    <a:pt x="8159750" y="17779"/>
                  </a:lnTo>
                  <a:lnTo>
                    <a:pt x="8153400" y="13970"/>
                  </a:lnTo>
                  <a:lnTo>
                    <a:pt x="8128000" y="3809"/>
                  </a:lnTo>
                  <a:lnTo>
                    <a:pt x="8120380" y="2539"/>
                  </a:lnTo>
                  <a:lnTo>
                    <a:pt x="8114030" y="1270"/>
                  </a:lnTo>
                  <a:lnTo>
                    <a:pt x="8106409" y="0"/>
                  </a:lnTo>
                  <a:close/>
                </a:path>
              </a:pathLst>
            </a:custGeom>
            <a:solidFill>
              <a:srgbClr val="009900"/>
            </a:solidFill>
          </p:spPr>
          <p:txBody>
            <a:bodyPr wrap="square" lIns="0" tIns="0" rIns="0" bIns="0" rtlCol="0"/>
            <a:lstStyle/>
            <a:p/>
          </p:txBody>
        </p:sp>
        <p:sp>
          <p:nvSpPr>
            <p:cNvPr id="4" name="object 4"/>
            <p:cNvSpPr/>
            <p:nvPr/>
          </p:nvSpPr>
          <p:spPr>
            <a:xfrm>
              <a:off x="509269" y="64769"/>
              <a:ext cx="8225790" cy="792480"/>
            </a:xfrm>
            <a:custGeom>
              <a:avLst/>
              <a:gdLst/>
              <a:ahLst/>
              <a:cxnLst/>
              <a:rect l="l" t="t" r="r" b="b"/>
              <a:pathLst>
                <a:path w="8225790" h="792480">
                  <a:moveTo>
                    <a:pt x="0" y="130809"/>
                  </a:moveTo>
                  <a:lnTo>
                    <a:pt x="1270" y="124459"/>
                  </a:lnTo>
                  <a:lnTo>
                    <a:pt x="1270" y="118109"/>
                  </a:lnTo>
                  <a:lnTo>
                    <a:pt x="2539" y="110489"/>
                  </a:lnTo>
                  <a:lnTo>
                    <a:pt x="3809" y="104139"/>
                  </a:lnTo>
                  <a:lnTo>
                    <a:pt x="5079" y="97789"/>
                  </a:lnTo>
                  <a:lnTo>
                    <a:pt x="6350" y="90170"/>
                  </a:lnTo>
                  <a:lnTo>
                    <a:pt x="8889" y="83820"/>
                  </a:lnTo>
                  <a:lnTo>
                    <a:pt x="11429" y="77470"/>
                  </a:lnTo>
                  <a:lnTo>
                    <a:pt x="15239" y="71120"/>
                  </a:lnTo>
                  <a:lnTo>
                    <a:pt x="17779" y="66039"/>
                  </a:lnTo>
                  <a:lnTo>
                    <a:pt x="21589" y="59689"/>
                  </a:lnTo>
                  <a:lnTo>
                    <a:pt x="25400" y="54609"/>
                  </a:lnTo>
                  <a:lnTo>
                    <a:pt x="30479" y="48259"/>
                  </a:lnTo>
                  <a:lnTo>
                    <a:pt x="34289" y="43179"/>
                  </a:lnTo>
                  <a:lnTo>
                    <a:pt x="39370" y="38100"/>
                  </a:lnTo>
                  <a:lnTo>
                    <a:pt x="44450" y="33020"/>
                  </a:lnTo>
                  <a:lnTo>
                    <a:pt x="49529" y="29209"/>
                  </a:lnTo>
                  <a:lnTo>
                    <a:pt x="54609" y="25400"/>
                  </a:lnTo>
                  <a:lnTo>
                    <a:pt x="60959" y="20320"/>
                  </a:lnTo>
                  <a:lnTo>
                    <a:pt x="66039" y="17779"/>
                  </a:lnTo>
                  <a:lnTo>
                    <a:pt x="72389" y="13970"/>
                  </a:lnTo>
                  <a:lnTo>
                    <a:pt x="78739" y="11429"/>
                  </a:lnTo>
                  <a:lnTo>
                    <a:pt x="85089" y="8889"/>
                  </a:lnTo>
                  <a:lnTo>
                    <a:pt x="91439" y="6350"/>
                  </a:lnTo>
                  <a:lnTo>
                    <a:pt x="97789" y="3809"/>
                  </a:lnTo>
                  <a:lnTo>
                    <a:pt x="105409" y="2539"/>
                  </a:lnTo>
                  <a:lnTo>
                    <a:pt x="111759" y="1270"/>
                  </a:lnTo>
                  <a:lnTo>
                    <a:pt x="118109" y="0"/>
                  </a:lnTo>
                  <a:lnTo>
                    <a:pt x="125729" y="0"/>
                  </a:lnTo>
                  <a:lnTo>
                    <a:pt x="8093709" y="0"/>
                  </a:lnTo>
                  <a:lnTo>
                    <a:pt x="8106409" y="0"/>
                  </a:lnTo>
                  <a:lnTo>
                    <a:pt x="8114030" y="1270"/>
                  </a:lnTo>
                  <a:lnTo>
                    <a:pt x="8120380" y="2539"/>
                  </a:lnTo>
                  <a:lnTo>
                    <a:pt x="8128000" y="3809"/>
                  </a:lnTo>
                  <a:lnTo>
                    <a:pt x="8134350" y="6350"/>
                  </a:lnTo>
                  <a:lnTo>
                    <a:pt x="8140700" y="8889"/>
                  </a:lnTo>
                  <a:lnTo>
                    <a:pt x="8147050" y="11429"/>
                  </a:lnTo>
                  <a:lnTo>
                    <a:pt x="8153400" y="13970"/>
                  </a:lnTo>
                  <a:lnTo>
                    <a:pt x="8159750" y="17779"/>
                  </a:lnTo>
                  <a:lnTo>
                    <a:pt x="8164830" y="20320"/>
                  </a:lnTo>
                  <a:lnTo>
                    <a:pt x="8171180" y="25400"/>
                  </a:lnTo>
                  <a:lnTo>
                    <a:pt x="8195309" y="48259"/>
                  </a:lnTo>
                  <a:lnTo>
                    <a:pt x="8200389" y="54609"/>
                  </a:lnTo>
                  <a:lnTo>
                    <a:pt x="8204200" y="59689"/>
                  </a:lnTo>
                  <a:lnTo>
                    <a:pt x="8208009" y="66039"/>
                  </a:lnTo>
                  <a:lnTo>
                    <a:pt x="8210550" y="71120"/>
                  </a:lnTo>
                  <a:lnTo>
                    <a:pt x="8213089" y="77470"/>
                  </a:lnTo>
                  <a:lnTo>
                    <a:pt x="8216900" y="83820"/>
                  </a:lnTo>
                  <a:lnTo>
                    <a:pt x="8218170" y="90170"/>
                  </a:lnTo>
                  <a:lnTo>
                    <a:pt x="8220709" y="97789"/>
                  </a:lnTo>
                  <a:lnTo>
                    <a:pt x="8221980" y="104139"/>
                  </a:lnTo>
                  <a:lnTo>
                    <a:pt x="8223250" y="110489"/>
                  </a:lnTo>
                  <a:lnTo>
                    <a:pt x="8224520" y="118109"/>
                  </a:lnTo>
                  <a:lnTo>
                    <a:pt x="8224520" y="124459"/>
                  </a:lnTo>
                  <a:lnTo>
                    <a:pt x="8224520" y="130809"/>
                  </a:lnTo>
                  <a:lnTo>
                    <a:pt x="8225789" y="660400"/>
                  </a:lnTo>
                  <a:lnTo>
                    <a:pt x="8224520" y="660400"/>
                  </a:lnTo>
                  <a:lnTo>
                    <a:pt x="8224520" y="666750"/>
                  </a:lnTo>
                  <a:lnTo>
                    <a:pt x="8224520" y="673100"/>
                  </a:lnTo>
                  <a:lnTo>
                    <a:pt x="8223250" y="680719"/>
                  </a:lnTo>
                  <a:lnTo>
                    <a:pt x="8221980" y="687069"/>
                  </a:lnTo>
                  <a:lnTo>
                    <a:pt x="8220709" y="694689"/>
                  </a:lnTo>
                  <a:lnTo>
                    <a:pt x="8218170" y="701039"/>
                  </a:lnTo>
                  <a:lnTo>
                    <a:pt x="8216900" y="707389"/>
                  </a:lnTo>
                  <a:lnTo>
                    <a:pt x="8213089" y="713739"/>
                  </a:lnTo>
                  <a:lnTo>
                    <a:pt x="8195309" y="742950"/>
                  </a:lnTo>
                  <a:lnTo>
                    <a:pt x="8191500" y="748029"/>
                  </a:lnTo>
                  <a:lnTo>
                    <a:pt x="8186420" y="753109"/>
                  </a:lnTo>
                  <a:lnTo>
                    <a:pt x="8181339" y="758189"/>
                  </a:lnTo>
                  <a:lnTo>
                    <a:pt x="8176259" y="762000"/>
                  </a:lnTo>
                  <a:lnTo>
                    <a:pt x="8171180" y="767079"/>
                  </a:lnTo>
                  <a:lnTo>
                    <a:pt x="8164830" y="77088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2479"/>
                  </a:lnTo>
                  <a:lnTo>
                    <a:pt x="132079" y="791209"/>
                  </a:lnTo>
                  <a:lnTo>
                    <a:pt x="125729" y="791209"/>
                  </a:lnTo>
                  <a:lnTo>
                    <a:pt x="118109" y="791209"/>
                  </a:lnTo>
                  <a:lnTo>
                    <a:pt x="111759" y="789939"/>
                  </a:lnTo>
                  <a:lnTo>
                    <a:pt x="105409" y="788669"/>
                  </a:lnTo>
                  <a:lnTo>
                    <a:pt x="97789" y="787400"/>
                  </a:lnTo>
                  <a:lnTo>
                    <a:pt x="91439" y="784859"/>
                  </a:lnTo>
                  <a:lnTo>
                    <a:pt x="85089" y="783589"/>
                  </a:lnTo>
                  <a:lnTo>
                    <a:pt x="78739" y="779779"/>
                  </a:lnTo>
                  <a:lnTo>
                    <a:pt x="72389" y="777239"/>
                  </a:lnTo>
                  <a:lnTo>
                    <a:pt x="66039" y="773429"/>
                  </a:lnTo>
                  <a:lnTo>
                    <a:pt x="60959" y="770889"/>
                  </a:lnTo>
                  <a:lnTo>
                    <a:pt x="54609" y="767079"/>
                  </a:lnTo>
                  <a:lnTo>
                    <a:pt x="49529" y="762000"/>
                  </a:lnTo>
                  <a:lnTo>
                    <a:pt x="44450" y="758189"/>
                  </a:lnTo>
                  <a:lnTo>
                    <a:pt x="39370"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70" y="674369"/>
                  </a:lnTo>
                  <a:lnTo>
                    <a:pt x="1270" y="666750"/>
                  </a:lnTo>
                  <a:lnTo>
                    <a:pt x="0" y="660400"/>
                  </a:lnTo>
                  <a:lnTo>
                    <a:pt x="0" y="130809"/>
                  </a:lnTo>
                  <a:close/>
                </a:path>
              </a:pathLst>
            </a:custGeom>
            <a:ln w="25518">
              <a:solidFill>
                <a:srgbClr val="FFFFFF"/>
              </a:solidFill>
            </a:ln>
          </p:spPr>
          <p:txBody>
            <a:bodyPr wrap="square" lIns="0" tIns="0" rIns="0" bIns="0" rtlCol="0"/>
            <a:lstStyle/>
            <a:p/>
          </p:txBody>
        </p:sp>
        <p:sp>
          <p:nvSpPr>
            <p:cNvPr id="5" name="object 5"/>
            <p:cNvSpPr/>
            <p:nvPr/>
          </p:nvSpPr>
          <p:spPr>
            <a:xfrm>
              <a:off x="496506" y="5201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90170" rIns="0" bIns="0" rtlCol="0">
            <a:spAutoFit/>
          </a:bodyPr>
          <a:lstStyle/>
          <a:p>
            <a:pPr marL="755650">
              <a:lnSpc>
                <a:spcPct val="100000"/>
              </a:lnSpc>
              <a:spcBef>
                <a:spcPts val="100"/>
              </a:spcBef>
            </a:pPr>
            <a:r>
              <a:rPr sz="3200" i="1" u="none" dirty="0">
                <a:solidFill>
                  <a:srgbClr val="FFFFFF"/>
                </a:solidFill>
                <a:latin typeface="Calibri" panose="020F0502020204030204"/>
                <a:cs typeface="Calibri" panose="020F0502020204030204"/>
              </a:rPr>
              <a:t>ε)</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Βλάβες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των</a:t>
            </a:r>
            <a:r>
              <a:rPr sz="3200" i="1" u="none" spc="-2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εγχυτήρων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7" name="object 7"/>
          <p:cNvSpPr txBox="1"/>
          <p:nvPr/>
        </p:nvSpPr>
        <p:spPr>
          <a:xfrm>
            <a:off x="149860" y="872490"/>
            <a:ext cx="8816975" cy="5942330"/>
          </a:xfrm>
          <a:prstGeom prst="rect">
            <a:avLst/>
          </a:prstGeom>
        </p:spPr>
        <p:txBody>
          <a:bodyPr vert="horz" wrap="square" lIns="0" tIns="40005" rIns="0" bIns="0" rtlCol="0">
            <a:spAutoFit/>
          </a:bodyPr>
          <a:lstStyle/>
          <a:p>
            <a:pPr marL="12700" marR="5080" indent="69850" algn="just">
              <a:lnSpc>
                <a:spcPts val="2230"/>
              </a:lnSpc>
              <a:spcBef>
                <a:spcPts val="315"/>
              </a:spcBef>
            </a:pPr>
            <a:r>
              <a:rPr sz="2000" b="1" dirty="0">
                <a:solidFill>
                  <a:srgbClr val="000099"/>
                </a:solidFill>
                <a:latin typeface="Arial" panose="020B0604020202020204"/>
                <a:cs typeface="Arial" panose="020B0604020202020204"/>
              </a:rPr>
              <a:t>ΟΙ</a:t>
            </a:r>
            <a:r>
              <a:rPr sz="2000" b="1" spc="-5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ΦΘΟΡΕΣ</a:t>
            </a:r>
            <a:r>
              <a:rPr sz="2000" b="1" spc="-3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ΤΩΝ</a:t>
            </a:r>
            <a:r>
              <a:rPr sz="2000" b="1" spc="-3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ΕΓΧΥΤΗΡΩΝ</a:t>
            </a:r>
            <a:r>
              <a:rPr sz="2000" b="1" spc="-25"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ΕΝΤΟΠΙΖΟΝΤΑΙ</a:t>
            </a:r>
            <a:r>
              <a:rPr sz="2000" b="1" spc="-3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ΣΥΝΗΘΩΣ</a:t>
            </a:r>
            <a:r>
              <a:rPr sz="2000" b="1" spc="-3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ΣΤΟΝ</a:t>
            </a:r>
            <a:r>
              <a:rPr sz="2000" b="1" spc="-20"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ΟΔΗΓΟ </a:t>
            </a:r>
            <a:r>
              <a:rPr sz="2000" b="1" dirty="0">
                <a:solidFill>
                  <a:srgbClr val="000099"/>
                </a:solidFill>
                <a:latin typeface="Arial" panose="020B0604020202020204"/>
                <a:cs typeface="Arial" panose="020B0604020202020204"/>
              </a:rPr>
              <a:t>ΤΗΣ</a:t>
            </a:r>
            <a:r>
              <a:rPr sz="2000" b="1" spc="-5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BΕΛΟΝΑΣ,</a:t>
            </a:r>
            <a:r>
              <a:rPr sz="2000" b="1" spc="-5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ΣΤΗΝ</a:t>
            </a:r>
            <a:r>
              <a:rPr sz="2000" b="1" spc="-50"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ΕΔΡΑ</a:t>
            </a:r>
            <a:r>
              <a:rPr sz="2000" b="1" spc="-5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ΤΗΣ</a:t>
            </a:r>
            <a:r>
              <a:rPr sz="2000" b="1" spc="-5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ΒΕΛΟΝΑΣ,</a:t>
            </a:r>
            <a:r>
              <a:rPr sz="2000" b="1" spc="-5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ΣΤΟ</a:t>
            </a:r>
            <a:r>
              <a:rPr sz="2000" b="1" spc="-40"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ΕΛΑΤΗΡΙΟ,</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ΚΑΘΩΣ</a:t>
            </a:r>
            <a:r>
              <a:rPr sz="2000" b="1" spc="-40" dirty="0">
                <a:solidFill>
                  <a:srgbClr val="000099"/>
                </a:solidFill>
                <a:latin typeface="Arial" panose="020B0604020202020204"/>
                <a:cs typeface="Arial" panose="020B0604020202020204"/>
              </a:rPr>
              <a:t> </a:t>
            </a:r>
            <a:r>
              <a:rPr sz="2000" b="1" spc="-25" dirty="0">
                <a:solidFill>
                  <a:srgbClr val="000099"/>
                </a:solidFill>
                <a:latin typeface="Arial" panose="020B0604020202020204"/>
                <a:cs typeface="Arial" panose="020B0604020202020204"/>
              </a:rPr>
              <a:t>ΚΑΙ </a:t>
            </a:r>
            <a:r>
              <a:rPr sz="2000" b="1" dirty="0">
                <a:solidFill>
                  <a:srgbClr val="000099"/>
                </a:solidFill>
                <a:latin typeface="Arial" panose="020B0604020202020204"/>
                <a:cs typeface="Arial" panose="020B0604020202020204"/>
              </a:rPr>
              <a:t>ΣΤΙΣ</a:t>
            </a:r>
            <a:r>
              <a:rPr sz="2000" b="1" spc="-3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ΟΠΕΣ</a:t>
            </a:r>
            <a:r>
              <a:rPr sz="2000" b="1" spc="-2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ΤΩΝ</a:t>
            </a:r>
            <a:r>
              <a:rPr sz="2000" b="1" spc="-90"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ΑΚΡΟΦΥΣΙΩΝ.</a:t>
            </a:r>
            <a:endParaRPr sz="2000">
              <a:latin typeface="Arial" panose="020B0604020202020204"/>
              <a:cs typeface="Arial" panose="020B0604020202020204"/>
            </a:endParaRPr>
          </a:p>
          <a:p>
            <a:pPr>
              <a:lnSpc>
                <a:spcPct val="100000"/>
              </a:lnSpc>
              <a:spcBef>
                <a:spcPts val="5"/>
              </a:spcBef>
            </a:pPr>
            <a:endParaRPr sz="1750">
              <a:latin typeface="Arial" panose="020B0604020202020204"/>
              <a:cs typeface="Arial" panose="020B0604020202020204"/>
            </a:endParaRPr>
          </a:p>
          <a:p>
            <a:pPr marL="12700" marR="52070" indent="69850">
              <a:lnSpc>
                <a:spcPts val="2230"/>
              </a:lnSpc>
            </a:pPr>
            <a:r>
              <a:rPr sz="2000" b="1" dirty="0">
                <a:latin typeface="Arial" panose="020B0604020202020204"/>
                <a:cs typeface="Arial" panose="020B0604020202020204"/>
              </a:rPr>
              <a:t>Η</a:t>
            </a:r>
            <a:r>
              <a:rPr sz="2000" b="1" spc="-50" dirty="0">
                <a:latin typeface="Arial" panose="020B0604020202020204"/>
                <a:cs typeface="Arial" panose="020B0604020202020204"/>
              </a:rPr>
              <a:t> </a:t>
            </a:r>
            <a:r>
              <a:rPr sz="2000" b="1" spc="-10" dirty="0">
                <a:latin typeface="Arial" panose="020B0604020202020204"/>
                <a:cs typeface="Arial" panose="020B0604020202020204"/>
              </a:rPr>
              <a:t>ΕΔΡΑ</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ΒΕΛΟΝΑΣ</a:t>
            </a:r>
            <a:r>
              <a:rPr sz="2000" b="1" spc="-40" dirty="0">
                <a:latin typeface="Arial" panose="020B0604020202020204"/>
                <a:cs typeface="Arial" panose="020B0604020202020204"/>
              </a:rPr>
              <a:t> </a:t>
            </a:r>
            <a:r>
              <a:rPr sz="2000" b="1" spc="-20" dirty="0">
                <a:latin typeface="Arial" panose="020B0604020202020204"/>
                <a:cs typeface="Arial" panose="020B0604020202020204"/>
              </a:rPr>
              <a:t>ΦΘΕΙΡΕΤΑΙ</a:t>
            </a:r>
            <a:r>
              <a:rPr sz="2000" b="1" spc="-114" dirty="0">
                <a:latin typeface="Arial" panose="020B0604020202020204"/>
                <a:cs typeface="Arial" panose="020B0604020202020204"/>
              </a:rPr>
              <a:t> </a:t>
            </a:r>
            <a:r>
              <a:rPr sz="2000" b="1" dirty="0">
                <a:latin typeface="Arial" panose="020B0604020202020204"/>
                <a:cs typeface="Arial" panose="020B0604020202020204"/>
              </a:rPr>
              <a:t>ΛΟΓΩ</a:t>
            </a:r>
            <a:r>
              <a:rPr sz="2000" b="1" spc="-35" dirty="0">
                <a:latin typeface="Arial" panose="020B0604020202020204"/>
                <a:cs typeface="Arial" panose="020B0604020202020204"/>
              </a:rPr>
              <a:t> </a:t>
            </a:r>
            <a:r>
              <a:rPr sz="2000" b="1" dirty="0">
                <a:latin typeface="Arial" panose="020B0604020202020204"/>
                <a:cs typeface="Arial" panose="020B0604020202020204"/>
              </a:rPr>
              <a:t>ΤΩΝ</a:t>
            </a:r>
            <a:r>
              <a:rPr sz="2000" b="1" spc="-30" dirty="0">
                <a:latin typeface="Arial" panose="020B0604020202020204"/>
                <a:cs typeface="Arial" panose="020B0604020202020204"/>
              </a:rPr>
              <a:t> </a:t>
            </a:r>
            <a:r>
              <a:rPr sz="2000" b="1" dirty="0">
                <a:latin typeface="Arial" panose="020B0604020202020204"/>
                <a:cs typeface="Arial" panose="020B0604020202020204"/>
              </a:rPr>
              <a:t>ΠΕΡΙΕΧΟΜΕΝΩΝ</a:t>
            </a:r>
            <a:r>
              <a:rPr sz="2000" b="1" spc="-25" dirty="0">
                <a:latin typeface="Arial" panose="020B0604020202020204"/>
                <a:cs typeface="Arial" panose="020B0604020202020204"/>
              </a:rPr>
              <a:t> </a:t>
            </a:r>
            <a:r>
              <a:rPr sz="2000" b="1" spc="-20" dirty="0">
                <a:latin typeface="Arial" panose="020B0604020202020204"/>
                <a:cs typeface="Arial" panose="020B0604020202020204"/>
              </a:rPr>
              <a:t>ΣΤΕ- </a:t>
            </a:r>
            <a:r>
              <a:rPr sz="2000" b="1" dirty="0">
                <a:latin typeface="Arial" panose="020B0604020202020204"/>
                <a:cs typeface="Arial" panose="020B0604020202020204"/>
              </a:rPr>
              <a:t>ΡΕΩΝ</a:t>
            </a:r>
            <a:r>
              <a:rPr sz="2000" b="1" spc="-45" dirty="0">
                <a:latin typeface="Arial" panose="020B0604020202020204"/>
                <a:cs typeface="Arial" panose="020B0604020202020204"/>
              </a:rPr>
              <a:t> </a:t>
            </a:r>
            <a:r>
              <a:rPr sz="2000" b="1" spc="-10" dirty="0">
                <a:latin typeface="Arial" panose="020B0604020202020204"/>
                <a:cs typeface="Arial" panose="020B0604020202020204"/>
              </a:rPr>
              <a:t>ΜΙΚΡΟΣΩΜΑΤΙΔΙΩΝ</a:t>
            </a:r>
            <a:r>
              <a:rPr sz="2000" b="1" spc="-20" dirty="0">
                <a:latin typeface="Arial" panose="020B0604020202020204"/>
                <a:cs typeface="Arial" panose="020B0604020202020204"/>
              </a:rPr>
              <a:t> </a:t>
            </a:r>
            <a:r>
              <a:rPr sz="2000" b="1" dirty="0">
                <a:latin typeface="Arial" panose="020B0604020202020204"/>
                <a:cs typeface="Arial" panose="020B0604020202020204"/>
              </a:rPr>
              <a:t>ΣΤΟ</a:t>
            </a:r>
            <a:r>
              <a:rPr sz="2000" b="1" spc="-25" dirty="0">
                <a:latin typeface="Arial" panose="020B0604020202020204"/>
                <a:cs typeface="Arial" panose="020B0604020202020204"/>
              </a:rPr>
              <a:t> ΚΑΥΣΙΜΟ,</a:t>
            </a:r>
            <a:r>
              <a:rPr sz="2000" b="1" spc="-110" dirty="0">
                <a:latin typeface="Arial" panose="020B0604020202020204"/>
                <a:cs typeface="Arial" panose="020B0604020202020204"/>
              </a:rPr>
              <a:t> </a:t>
            </a:r>
            <a:r>
              <a:rPr sz="2000" b="1" dirty="0">
                <a:latin typeface="Arial" panose="020B0604020202020204"/>
                <a:cs typeface="Arial" panose="020B0604020202020204"/>
              </a:rPr>
              <a:t>ΛΟΓΩ</a:t>
            </a:r>
            <a:r>
              <a:rPr sz="2000" b="1" spc="-30" dirty="0">
                <a:latin typeface="Arial" panose="020B0604020202020204"/>
                <a:cs typeface="Arial" panose="020B0604020202020204"/>
              </a:rPr>
              <a:t> </a:t>
            </a:r>
            <a:r>
              <a:rPr sz="2000" b="1" dirty="0">
                <a:latin typeface="Arial" panose="020B0604020202020204"/>
                <a:cs typeface="Arial" panose="020B0604020202020204"/>
              </a:rPr>
              <a:t>ΧΗΜΙΚΗΣ</a:t>
            </a:r>
            <a:r>
              <a:rPr sz="2000" b="1" spc="-35" dirty="0">
                <a:latin typeface="Arial" panose="020B0604020202020204"/>
                <a:cs typeface="Arial" panose="020B0604020202020204"/>
              </a:rPr>
              <a:t> </a:t>
            </a:r>
            <a:r>
              <a:rPr sz="2000" b="1" spc="-10" dirty="0">
                <a:latin typeface="Arial" panose="020B0604020202020204"/>
                <a:cs typeface="Arial" panose="020B0604020202020204"/>
              </a:rPr>
              <a:t>ΠΡΟΣΒΟΛΗΣ </a:t>
            </a:r>
            <a:r>
              <a:rPr sz="2000" b="1" dirty="0">
                <a:latin typeface="Arial" panose="020B0604020202020204"/>
                <a:cs typeface="Arial" panose="020B0604020202020204"/>
              </a:rPr>
              <a:t>ΑΠΟ</a:t>
            </a:r>
            <a:r>
              <a:rPr sz="2000" b="1" spc="-120" dirty="0">
                <a:latin typeface="Arial" panose="020B0604020202020204"/>
                <a:cs typeface="Arial" panose="020B0604020202020204"/>
              </a:rPr>
              <a:t> </a:t>
            </a:r>
            <a:r>
              <a:rPr sz="2000" b="1" dirty="0">
                <a:latin typeface="Arial" panose="020B0604020202020204"/>
                <a:cs typeface="Arial" panose="020B0604020202020204"/>
              </a:rPr>
              <a:t>ΔΙΑΒΡΩΤΙΚΕΣ</a:t>
            </a:r>
            <a:r>
              <a:rPr sz="2000" b="1" spc="-45" dirty="0">
                <a:latin typeface="Arial" panose="020B0604020202020204"/>
                <a:cs typeface="Arial" panose="020B0604020202020204"/>
              </a:rPr>
              <a:t> </a:t>
            </a:r>
            <a:r>
              <a:rPr sz="2000" b="1" dirty="0">
                <a:latin typeface="Arial" panose="020B0604020202020204"/>
                <a:cs typeface="Arial" panose="020B0604020202020204"/>
              </a:rPr>
              <a:t>ΟΥΣΙΕΣ</a:t>
            </a:r>
            <a:r>
              <a:rPr sz="2000" b="1">
                <a:latin typeface="Arial" panose="020B0604020202020204"/>
                <a:cs typeface="Arial" panose="020B0604020202020204"/>
              </a:rPr>
              <a:t>,</a:t>
            </a:r>
            <a:r>
              <a:rPr sz="2000" b="1" spc="-45">
                <a:latin typeface="Arial" panose="020B0604020202020204"/>
                <a:cs typeface="Arial" panose="020B0604020202020204"/>
              </a:rPr>
              <a:t> </a:t>
            </a:r>
            <a:r>
              <a:rPr lang="el-GR" sz="2000" b="1" spc="-45" dirty="0" smtClean="0">
                <a:latin typeface="Arial" panose="020B0604020202020204"/>
                <a:cs typeface="Arial" panose="020B0604020202020204"/>
              </a:rPr>
              <a:t>ΛΟΓΩ</a:t>
            </a:r>
            <a:r>
              <a:rPr sz="2000" b="1" spc="-30" smtClean="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ΚΡΟΥΣΤΙΚΗΣ</a:t>
            </a:r>
            <a:r>
              <a:rPr sz="2000" b="1" spc="-35" dirty="0">
                <a:latin typeface="Arial" panose="020B0604020202020204"/>
                <a:cs typeface="Arial" panose="020B0604020202020204"/>
              </a:rPr>
              <a:t> </a:t>
            </a:r>
            <a:r>
              <a:rPr sz="2000" b="1" dirty="0">
                <a:latin typeface="Arial" panose="020B0604020202020204"/>
                <a:cs typeface="Arial" panose="020B0604020202020204"/>
              </a:rPr>
              <a:t>ΕΠΑΦΗΣ</a:t>
            </a:r>
            <a:r>
              <a:rPr sz="2000" b="1" spc="-45" dirty="0">
                <a:latin typeface="Arial" panose="020B0604020202020204"/>
                <a:cs typeface="Arial" panose="020B0604020202020204"/>
              </a:rPr>
              <a:t> </a:t>
            </a:r>
            <a:r>
              <a:rPr sz="2000" b="1" spc="-25" dirty="0">
                <a:latin typeface="Arial" panose="020B0604020202020204"/>
                <a:cs typeface="Arial" panose="020B0604020202020204"/>
              </a:rPr>
              <a:t>ΤΗΣ </a:t>
            </a:r>
            <a:r>
              <a:rPr sz="2000" b="1" dirty="0">
                <a:latin typeface="Arial" panose="020B0604020202020204"/>
                <a:cs typeface="Arial" panose="020B0604020202020204"/>
              </a:rPr>
              <a:t>ΒΕΛΟΝΑΣ</a:t>
            </a:r>
            <a:r>
              <a:rPr sz="2000" b="1" spc="-55" dirty="0">
                <a:latin typeface="Arial" panose="020B0604020202020204"/>
                <a:cs typeface="Arial" panose="020B0604020202020204"/>
              </a:rPr>
              <a:t> </a:t>
            </a:r>
            <a:r>
              <a:rPr sz="2000" b="1" dirty="0">
                <a:latin typeface="Arial" panose="020B0604020202020204"/>
                <a:cs typeface="Arial" panose="020B0604020202020204"/>
              </a:rPr>
              <a:t>ΜΕ</a:t>
            </a:r>
            <a:r>
              <a:rPr sz="2000" b="1" spc="-40" dirty="0">
                <a:latin typeface="Arial" panose="020B0604020202020204"/>
                <a:cs typeface="Arial" panose="020B0604020202020204"/>
              </a:rPr>
              <a:t> </a:t>
            </a:r>
            <a:r>
              <a:rPr sz="2000" b="1" dirty="0">
                <a:latin typeface="Arial" panose="020B0604020202020204"/>
                <a:cs typeface="Arial" panose="020B0604020202020204"/>
              </a:rPr>
              <a:t>ΤΗΝ</a:t>
            </a:r>
            <a:r>
              <a:rPr sz="2000" b="1" spc="-40" dirty="0">
                <a:latin typeface="Arial" panose="020B0604020202020204"/>
                <a:cs typeface="Arial" panose="020B0604020202020204"/>
              </a:rPr>
              <a:t> </a:t>
            </a:r>
            <a:r>
              <a:rPr sz="2000" b="1" spc="-10" dirty="0">
                <a:latin typeface="Arial" panose="020B0604020202020204"/>
                <a:cs typeface="Arial" panose="020B0604020202020204"/>
              </a:rPr>
              <a:t>ΕΔΡΑ</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40" dirty="0">
                <a:latin typeface="Arial" panose="020B0604020202020204"/>
                <a:cs typeface="Arial" panose="020B0604020202020204"/>
              </a:rPr>
              <a:t> </a:t>
            </a: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spc="-10" dirty="0">
                <a:latin typeface="Arial" panose="020B0604020202020204"/>
                <a:cs typeface="Arial" panose="020B0604020202020204"/>
              </a:rPr>
              <a:t>ΠΕΡΑΣ</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110" dirty="0">
                <a:latin typeface="Arial" panose="020B0604020202020204"/>
                <a:cs typeface="Arial" panose="020B0604020202020204"/>
              </a:rPr>
              <a:t> </a:t>
            </a:r>
            <a:r>
              <a:rPr sz="2000" b="1" spc="-20" dirty="0">
                <a:latin typeface="Arial" panose="020B0604020202020204"/>
                <a:cs typeface="Arial" panose="020B0604020202020204"/>
              </a:rPr>
              <a:t>ΛΟΓΩ </a:t>
            </a:r>
            <a:r>
              <a:rPr sz="2000" b="1" dirty="0">
                <a:latin typeface="Arial" panose="020B0604020202020204"/>
                <a:cs typeface="Arial" panose="020B0604020202020204"/>
              </a:rPr>
              <a:t>ΣΠΗΛΑΙΩΣΗΣ</a:t>
            </a:r>
            <a:r>
              <a:rPr sz="2000" b="1" spc="-114" dirty="0">
                <a:latin typeface="Arial" panose="020B0604020202020204"/>
                <a:cs typeface="Arial" panose="020B0604020202020204"/>
              </a:rPr>
              <a:t> </a:t>
            </a:r>
            <a:r>
              <a:rPr sz="2000" b="1" dirty="0">
                <a:latin typeface="Arial" panose="020B0604020202020204"/>
                <a:cs typeface="Arial" panose="020B0604020202020204"/>
              </a:rPr>
              <a:t>ΑΠΟ</a:t>
            </a:r>
            <a:r>
              <a:rPr sz="2000" b="1" spc="-25" dirty="0">
                <a:latin typeface="Arial" panose="020B0604020202020204"/>
                <a:cs typeface="Arial" panose="020B0604020202020204"/>
              </a:rPr>
              <a:t> </a:t>
            </a:r>
            <a:r>
              <a:rPr sz="2000" b="1" dirty="0">
                <a:latin typeface="Arial" panose="020B0604020202020204"/>
                <a:cs typeface="Arial" panose="020B0604020202020204"/>
              </a:rPr>
              <a:t>ΤΗ</a:t>
            </a:r>
            <a:r>
              <a:rPr sz="2000" b="1" spc="-30" dirty="0">
                <a:latin typeface="Arial" panose="020B0604020202020204"/>
                <a:cs typeface="Arial" panose="020B0604020202020204"/>
              </a:rPr>
              <a:t> </a:t>
            </a:r>
            <a:r>
              <a:rPr sz="2000" b="1" dirty="0">
                <a:latin typeface="Arial" panose="020B0604020202020204"/>
                <a:cs typeface="Arial" panose="020B0604020202020204"/>
              </a:rPr>
              <a:t>ΡΟΗ</a:t>
            </a:r>
            <a:r>
              <a:rPr sz="2000" b="1" spc="-20" dirty="0">
                <a:latin typeface="Arial" panose="020B0604020202020204"/>
                <a:cs typeface="Arial" panose="020B0604020202020204"/>
              </a:rPr>
              <a:t> </a:t>
            </a:r>
            <a:r>
              <a:rPr sz="2000" b="1" dirty="0">
                <a:latin typeface="Arial" panose="020B0604020202020204"/>
                <a:cs typeface="Arial" panose="020B0604020202020204"/>
              </a:rPr>
              <a:t>ΤΟΥ</a:t>
            </a:r>
            <a:r>
              <a:rPr sz="2000" b="1" spc="-25" dirty="0">
                <a:latin typeface="Arial" panose="020B0604020202020204"/>
                <a:cs typeface="Arial" panose="020B0604020202020204"/>
              </a:rPr>
              <a:t> </a:t>
            </a:r>
            <a:r>
              <a:rPr sz="2000" b="1" spc="-45" dirty="0">
                <a:latin typeface="Arial" panose="020B0604020202020204"/>
                <a:cs typeface="Arial" panose="020B0604020202020204"/>
              </a:rPr>
              <a:t>ΚΑΥΣΙΜΟΥ.</a:t>
            </a:r>
            <a:r>
              <a:rPr sz="2000" b="1" spc="-40" dirty="0">
                <a:latin typeface="Arial" panose="020B0604020202020204"/>
                <a:cs typeface="Arial" panose="020B0604020202020204"/>
              </a:rPr>
              <a:t> </a:t>
            </a:r>
            <a:r>
              <a:rPr sz="2000" b="1" dirty="0">
                <a:latin typeface="Arial" panose="020B0604020202020204"/>
                <a:cs typeface="Arial" panose="020B0604020202020204"/>
              </a:rPr>
              <a:t>Η</a:t>
            </a:r>
            <a:r>
              <a:rPr sz="2000" b="1" spc="-50"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ΔΙΑΒΡΩΣΗ</a:t>
            </a:r>
            <a:r>
              <a:rPr sz="2000" b="1" spc="-2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ΤΗΣ</a:t>
            </a:r>
            <a:r>
              <a:rPr sz="2000" b="1" spc="-3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ΕΔΡΑΣ </a:t>
            </a:r>
            <a:r>
              <a:rPr sz="2000" b="1" dirty="0">
                <a:solidFill>
                  <a:srgbClr val="0000FF"/>
                </a:solidFill>
                <a:latin typeface="Arial" panose="020B0604020202020204"/>
                <a:cs typeface="Arial" panose="020B0604020202020204"/>
              </a:rPr>
              <a:t>ΠΡΟΚΑΛΕΙ</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ΚΑΚΗ</a:t>
            </a:r>
            <a:r>
              <a:rPr sz="2000" b="1" spc="-20" dirty="0">
                <a:solidFill>
                  <a:srgbClr val="0000FF"/>
                </a:solidFill>
                <a:latin typeface="Arial" panose="020B0604020202020204"/>
                <a:cs typeface="Arial" panose="020B0604020202020204"/>
              </a:rPr>
              <a:t> </a:t>
            </a:r>
            <a:r>
              <a:rPr sz="2000" b="1" spc="-30" dirty="0">
                <a:solidFill>
                  <a:srgbClr val="0000FF"/>
                </a:solidFill>
                <a:latin typeface="Arial" panose="020B0604020202020204"/>
                <a:cs typeface="Arial" panose="020B0604020202020204"/>
              </a:rPr>
              <a:t>ΣΤΕΓΑΝΟΤΗΤΑ</a:t>
            </a:r>
            <a:r>
              <a:rPr sz="2000" b="1" spc="-1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ΤΗΣ</a:t>
            </a:r>
            <a:r>
              <a:rPr sz="2000" b="1" spc="-2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ΒΑΛΒΙΔΑΣ</a:t>
            </a:r>
            <a:r>
              <a:rPr sz="2000" b="1" spc="-25" dirty="0">
                <a:solidFill>
                  <a:srgbClr val="0000FF"/>
                </a:solidFill>
                <a:latin typeface="Arial" panose="020B0604020202020204"/>
                <a:cs typeface="Arial" panose="020B0604020202020204"/>
              </a:rPr>
              <a:t> </a:t>
            </a:r>
            <a:r>
              <a:rPr sz="2000" b="1" spc="-55" dirty="0">
                <a:solidFill>
                  <a:srgbClr val="0000FF"/>
                </a:solidFill>
                <a:latin typeface="Arial" panose="020B0604020202020204"/>
                <a:cs typeface="Arial" panose="020B0604020202020204"/>
              </a:rPr>
              <a:t>ΤΟΥ</a:t>
            </a:r>
            <a:r>
              <a:rPr sz="2000" b="1" spc="-55" dirty="0">
                <a:latin typeface="Arial" panose="020B0604020202020204"/>
                <a:cs typeface="Arial" panose="020B0604020202020204"/>
              </a:rPr>
              <a:t>,</a:t>
            </a:r>
            <a:r>
              <a:rPr sz="2000" b="1" spc="-20" dirty="0">
                <a:latin typeface="Arial" panose="020B0604020202020204"/>
                <a:cs typeface="Arial" panose="020B0604020202020204"/>
              </a:rPr>
              <a:t> </a:t>
            </a:r>
            <a:r>
              <a:rPr sz="2000" b="1" spc="-10" dirty="0">
                <a:latin typeface="Arial" panose="020B0604020202020204"/>
                <a:cs typeface="Arial" panose="020B0604020202020204"/>
              </a:rPr>
              <a:t>ΜΕΙΩΝΟΝΤΑΣ </a:t>
            </a:r>
            <a:r>
              <a:rPr sz="2000" b="1" dirty="0">
                <a:latin typeface="Arial" panose="020B0604020202020204"/>
                <a:cs typeface="Arial" panose="020B0604020202020204"/>
              </a:rPr>
              <a:t>ΤΗΝ</a:t>
            </a:r>
            <a:r>
              <a:rPr sz="2000" b="1" spc="-5" dirty="0">
                <a:latin typeface="Arial" panose="020B0604020202020204"/>
                <a:cs typeface="Arial" panose="020B0604020202020204"/>
              </a:rPr>
              <a:t> </a:t>
            </a:r>
            <a:r>
              <a:rPr sz="2000" b="1" dirty="0">
                <a:latin typeface="Arial" panose="020B0604020202020204"/>
                <a:cs typeface="Arial" panose="020B0604020202020204"/>
              </a:rPr>
              <a:t>ΩΦΕΛΙΜΗ</a:t>
            </a:r>
            <a:r>
              <a:rPr sz="2000" b="1" spc="5" dirty="0">
                <a:latin typeface="Arial" panose="020B0604020202020204"/>
                <a:cs typeface="Arial" panose="020B0604020202020204"/>
              </a:rPr>
              <a:t> </a:t>
            </a:r>
            <a:r>
              <a:rPr sz="2000" b="1" dirty="0">
                <a:latin typeface="Arial" panose="020B0604020202020204"/>
                <a:cs typeface="Arial" panose="020B0604020202020204"/>
              </a:rPr>
              <a:t>ΖΩΗ</a:t>
            </a:r>
            <a:r>
              <a:rPr sz="2000" b="1" spc="-5" dirty="0">
                <a:latin typeface="Arial" panose="020B0604020202020204"/>
                <a:cs typeface="Arial" panose="020B0604020202020204"/>
              </a:rPr>
              <a:t> </a:t>
            </a:r>
            <a:r>
              <a:rPr sz="2000" b="1" spc="-85" dirty="0">
                <a:latin typeface="Arial" panose="020B0604020202020204"/>
                <a:cs typeface="Arial" panose="020B0604020202020204"/>
              </a:rPr>
              <a:t>ΤΟΥ. </a:t>
            </a:r>
            <a:r>
              <a:rPr sz="2000" b="1" dirty="0">
                <a:latin typeface="Arial" panose="020B0604020202020204"/>
                <a:cs typeface="Arial" panose="020B0604020202020204"/>
              </a:rPr>
              <a:t>ΑΠΟΤΕΛΕΣΜΑ</a:t>
            </a:r>
            <a:r>
              <a:rPr sz="2000" b="1" spc="-5" dirty="0">
                <a:latin typeface="Arial" panose="020B0604020202020204"/>
                <a:cs typeface="Arial" panose="020B0604020202020204"/>
              </a:rPr>
              <a:t> </a:t>
            </a:r>
            <a:r>
              <a:rPr sz="2000" b="1" dirty="0">
                <a:latin typeface="Arial" panose="020B0604020202020204"/>
                <a:cs typeface="Arial" panose="020B0604020202020204"/>
              </a:rPr>
              <a:t>ΤΗΣ</a:t>
            </a:r>
            <a:r>
              <a:rPr sz="2000" b="1" spc="-10" dirty="0">
                <a:latin typeface="Arial" panose="020B0604020202020204"/>
                <a:cs typeface="Arial" panose="020B0604020202020204"/>
              </a:rPr>
              <a:t> </a:t>
            </a:r>
            <a:r>
              <a:rPr sz="2000" b="1" dirty="0">
                <a:latin typeface="Arial" panose="020B0604020202020204"/>
                <a:cs typeface="Arial" panose="020B0604020202020204"/>
              </a:rPr>
              <a:t>ΚΑΚΗΣ</a:t>
            </a:r>
            <a:r>
              <a:rPr sz="2000" b="1" spc="-10" dirty="0">
                <a:latin typeface="Arial" panose="020B0604020202020204"/>
                <a:cs typeface="Arial" panose="020B0604020202020204"/>
              </a:rPr>
              <a:t> ΣΤΕΓΑΝΟΤΗΤΑΣ </a:t>
            </a:r>
            <a:r>
              <a:rPr sz="2000" b="1" dirty="0">
                <a:latin typeface="Arial" panose="020B0604020202020204"/>
                <a:cs typeface="Arial" panose="020B0604020202020204"/>
              </a:rPr>
              <a:t>ΕΙΝΑΙ</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spc="-10" dirty="0">
                <a:latin typeface="Arial" panose="020B0604020202020204"/>
                <a:cs typeface="Arial" panose="020B0604020202020204"/>
              </a:rPr>
              <a:t>ΣΤΑΞΙΜΟ</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spc="-10" dirty="0">
                <a:latin typeface="Arial" panose="020B0604020202020204"/>
                <a:cs typeface="Arial" panose="020B0604020202020204"/>
              </a:rPr>
              <a:t>ΕΓΧΥΤΗΡΑ,</a:t>
            </a:r>
            <a:r>
              <a:rPr sz="2000" b="1" spc="-55" dirty="0">
                <a:latin typeface="Arial" panose="020B0604020202020204"/>
                <a:cs typeface="Arial" panose="020B0604020202020204"/>
              </a:rPr>
              <a:t> </a:t>
            </a:r>
            <a:r>
              <a:rPr sz="2000" b="1" dirty="0">
                <a:latin typeface="Arial" panose="020B0604020202020204"/>
                <a:cs typeface="Arial" panose="020B0604020202020204"/>
              </a:rPr>
              <a:t>ΚΑΘΩΣ</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dirty="0">
                <a:latin typeface="Arial" panose="020B0604020202020204"/>
                <a:cs typeface="Arial" panose="020B0604020202020204"/>
              </a:rPr>
              <a:t>ΜΕΙΩΣΗ</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spc="-10" dirty="0">
                <a:latin typeface="Arial" panose="020B0604020202020204"/>
                <a:cs typeface="Arial" panose="020B0604020202020204"/>
              </a:rPr>
              <a:t>ΠΟΙΟ- ΤΗΤΑΣ</a:t>
            </a:r>
            <a:r>
              <a:rPr sz="2000" b="1" spc="-110" dirty="0">
                <a:latin typeface="Arial" panose="020B0604020202020204"/>
                <a:cs typeface="Arial" panose="020B0604020202020204"/>
              </a:rPr>
              <a:t> </a:t>
            </a:r>
            <a:r>
              <a:rPr sz="2000" b="1" spc="-10" dirty="0">
                <a:latin typeface="Arial" panose="020B0604020202020204"/>
                <a:cs typeface="Arial" panose="020B0604020202020204"/>
              </a:rPr>
              <a:t>ΨΕΚΑΣΜΟΥ.</a:t>
            </a:r>
            <a:endParaRPr sz="2000">
              <a:latin typeface="Arial" panose="020B0604020202020204"/>
              <a:cs typeface="Arial" panose="020B0604020202020204"/>
            </a:endParaRPr>
          </a:p>
          <a:p>
            <a:pPr marL="12700" marR="34290" indent="69850">
              <a:lnSpc>
                <a:spcPct val="93000"/>
              </a:lnSpc>
              <a:spcBef>
                <a:spcPts val="1975"/>
              </a:spcBef>
              <a:tabLst>
                <a:tab pos="3476625" algn="l"/>
              </a:tabLst>
            </a:pPr>
            <a:r>
              <a:rPr sz="2000" b="1" dirty="0">
                <a:latin typeface="Arial" panose="020B0604020202020204"/>
                <a:cs typeface="Arial" panose="020B0604020202020204"/>
              </a:rPr>
              <a:t>ΣΤΟΥΣ</a:t>
            </a:r>
            <a:r>
              <a:rPr sz="2000" b="1" spc="-65" dirty="0">
                <a:latin typeface="Arial" panose="020B0604020202020204"/>
                <a:cs typeface="Arial" panose="020B0604020202020204"/>
              </a:rPr>
              <a:t> </a:t>
            </a:r>
            <a:r>
              <a:rPr sz="2000" b="1" dirty="0">
                <a:latin typeface="Arial" panose="020B0604020202020204"/>
                <a:cs typeface="Arial" panose="020B0604020202020204"/>
              </a:rPr>
              <a:t>ΕΓΧΥΤΗΡΕΣ</a:t>
            </a:r>
            <a:r>
              <a:rPr sz="2000" b="1" spc="-50" dirty="0">
                <a:latin typeface="Arial" panose="020B0604020202020204"/>
                <a:cs typeface="Arial" panose="020B0604020202020204"/>
              </a:rPr>
              <a:t> </a:t>
            </a:r>
            <a:r>
              <a:rPr sz="2000" b="1" dirty="0">
                <a:latin typeface="Arial" panose="020B0604020202020204"/>
                <a:cs typeface="Arial" panose="020B0604020202020204"/>
              </a:rPr>
              <a:t>ΤΩΝ</a:t>
            </a:r>
            <a:r>
              <a:rPr sz="2000" b="1" spc="-25" dirty="0">
                <a:latin typeface="Arial" panose="020B0604020202020204"/>
                <a:cs typeface="Arial" panose="020B0604020202020204"/>
              </a:rPr>
              <a:t> </a:t>
            </a:r>
            <a:r>
              <a:rPr sz="2000" b="1" spc="-30" dirty="0">
                <a:solidFill>
                  <a:srgbClr val="0000CC"/>
                </a:solidFill>
                <a:latin typeface="Arial" panose="020B0604020202020204"/>
                <a:cs typeface="Arial" panose="020B0604020202020204"/>
              </a:rPr>
              <a:t>ΜΕΓΑΛΩΝ</a:t>
            </a:r>
            <a:r>
              <a:rPr sz="2000" b="1" spc="-11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ΔΙΧΡΟΝΩΝ</a:t>
            </a:r>
            <a:r>
              <a:rPr sz="2000" b="1" spc="-3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ΠΕΤΡΕΛΑΙΟΜΗΧΑΝΩΝ </a:t>
            </a:r>
            <a:r>
              <a:rPr sz="2000" b="1" dirty="0">
                <a:latin typeface="Arial" panose="020B0604020202020204"/>
                <a:cs typeface="Arial" panose="020B0604020202020204"/>
              </a:rPr>
              <a:t>ΜΠΟΡΕΙ</a:t>
            </a:r>
            <a:r>
              <a:rPr sz="2000" b="1" spc="-15" dirty="0">
                <a:latin typeface="Arial" panose="020B0604020202020204"/>
                <a:cs typeface="Arial" panose="020B0604020202020204"/>
              </a:rPr>
              <a:t> </a:t>
            </a:r>
            <a:r>
              <a:rPr sz="2000" b="1" dirty="0">
                <a:latin typeface="Arial" panose="020B0604020202020204"/>
                <a:cs typeface="Arial" panose="020B0604020202020204"/>
              </a:rPr>
              <a:t>ΝΑ</a:t>
            </a:r>
            <a:r>
              <a:rPr sz="2000" b="1" spc="-5" dirty="0">
                <a:latin typeface="Arial" panose="020B0604020202020204"/>
                <a:cs typeface="Arial" panose="020B0604020202020204"/>
              </a:rPr>
              <a:t> </a:t>
            </a:r>
            <a:r>
              <a:rPr sz="2000" b="1" spc="-10" dirty="0">
                <a:latin typeface="Arial" panose="020B0604020202020204"/>
                <a:cs typeface="Arial" panose="020B0604020202020204"/>
              </a:rPr>
              <a:t>ΠΑΡΑΤΗΡΗΘΕΙ</a:t>
            </a:r>
            <a:r>
              <a:rPr sz="2000" b="1" dirty="0">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ΒΡΑΣΙΜΟ</a:t>
            </a:r>
            <a:r>
              <a:rPr sz="2000" b="1" spc="-9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ΤΟΥ</a:t>
            </a:r>
            <a:r>
              <a:rPr sz="2000" b="1" spc="-8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ΠΕΤΡΕΛΑΙΟΥ</a:t>
            </a:r>
            <a:r>
              <a:rPr sz="2000" b="1" spc="-70" dirty="0">
                <a:solidFill>
                  <a:srgbClr val="0000CC"/>
                </a:solidFill>
                <a:latin typeface="Arial" panose="020B0604020202020204"/>
                <a:cs typeface="Arial" panose="020B0604020202020204"/>
              </a:rPr>
              <a:t> </a:t>
            </a:r>
            <a:r>
              <a:rPr sz="2000" b="1" dirty="0">
                <a:latin typeface="Arial" panose="020B0604020202020204"/>
                <a:cs typeface="Arial" panose="020B0604020202020204"/>
              </a:rPr>
              <a:t>ΠΟΥ</a:t>
            </a:r>
            <a:r>
              <a:rPr sz="2000" b="1" spc="-85" dirty="0">
                <a:latin typeface="Arial" panose="020B0604020202020204"/>
                <a:cs typeface="Arial" panose="020B0604020202020204"/>
              </a:rPr>
              <a:t> </a:t>
            </a:r>
            <a:r>
              <a:rPr sz="2000" b="1" spc="-10" dirty="0">
                <a:latin typeface="Arial" panose="020B0604020202020204"/>
                <a:cs typeface="Arial" panose="020B0604020202020204"/>
              </a:rPr>
              <a:t>ΠΑΡΑΜΕ- </a:t>
            </a:r>
            <a:r>
              <a:rPr sz="2000" b="1" dirty="0">
                <a:latin typeface="Arial" panose="020B0604020202020204"/>
                <a:cs typeface="Arial" panose="020B0604020202020204"/>
              </a:rPr>
              <a:t>ΝΕΙ</a:t>
            </a:r>
            <a:r>
              <a:rPr sz="2000" b="1" spc="-75" dirty="0">
                <a:latin typeface="Arial" panose="020B0604020202020204"/>
                <a:cs typeface="Arial" panose="020B0604020202020204"/>
              </a:rPr>
              <a:t> </a:t>
            </a:r>
            <a:r>
              <a:rPr sz="2000" b="1" dirty="0">
                <a:latin typeface="Arial" panose="020B0604020202020204"/>
                <a:cs typeface="Arial" panose="020B0604020202020204"/>
              </a:rPr>
              <a:t>ΕΝΤΟΣ</a:t>
            </a:r>
            <a:r>
              <a:rPr sz="2000" b="1" spc="-55" dirty="0">
                <a:latin typeface="Arial" panose="020B0604020202020204"/>
                <a:cs typeface="Arial" panose="020B0604020202020204"/>
              </a:rPr>
              <a:t> </a:t>
            </a:r>
            <a:r>
              <a:rPr sz="2000" b="1" spc="-20" dirty="0">
                <a:latin typeface="Arial" panose="020B0604020202020204"/>
                <a:cs typeface="Arial" panose="020B0604020202020204"/>
              </a:rPr>
              <a:t>ΤΟΥ</a:t>
            </a:r>
            <a:r>
              <a:rPr sz="2000" b="1" spc="-120" dirty="0">
                <a:latin typeface="Arial" panose="020B0604020202020204"/>
                <a:cs typeface="Arial" panose="020B0604020202020204"/>
              </a:rPr>
              <a:t> </a:t>
            </a:r>
            <a:r>
              <a:rPr sz="2000" b="1" spc="-10" dirty="0">
                <a:latin typeface="Arial" panose="020B0604020202020204"/>
                <a:cs typeface="Arial" panose="020B0604020202020204"/>
              </a:rPr>
              <a:t>ΑΚΡΟΦΥΣΙΟΥ</a:t>
            </a:r>
            <a:r>
              <a:rPr sz="2000" b="1" spc="-50" dirty="0">
                <a:latin typeface="Arial" panose="020B0604020202020204"/>
                <a:cs typeface="Arial" panose="020B0604020202020204"/>
              </a:rPr>
              <a:t> </a:t>
            </a:r>
            <a:r>
              <a:rPr sz="2000" b="1" spc="-10" dirty="0">
                <a:latin typeface="Arial" panose="020B0604020202020204"/>
                <a:cs typeface="Arial" panose="020B0604020202020204"/>
              </a:rPr>
              <a:t>ΜΕΤΑ</a:t>
            </a:r>
            <a:r>
              <a:rPr sz="2000" b="1" spc="-40"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spc="-10" dirty="0">
                <a:latin typeface="Arial" panose="020B0604020202020204"/>
                <a:cs typeface="Arial" panose="020B0604020202020204"/>
              </a:rPr>
              <a:t>ΠΕΡΑΣ</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55"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90" dirty="0">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ΑΚΟ- ΛΟΥΘΕΙ</a:t>
            </a:r>
            <a:r>
              <a:rPr sz="2000" b="1" spc="-7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ΣΤΑΞΙΜΟ.</a:t>
            </a:r>
            <a:r>
              <a:rPr sz="2000" b="1" spc="-55" dirty="0">
                <a:solidFill>
                  <a:srgbClr val="0000CC"/>
                </a:solidFill>
                <a:latin typeface="Arial" panose="020B0604020202020204"/>
                <a:cs typeface="Arial" panose="020B0604020202020204"/>
              </a:rPr>
              <a:t> </a:t>
            </a:r>
            <a:r>
              <a:rPr sz="2000" b="1" dirty="0">
                <a:latin typeface="Arial" panose="020B0604020202020204"/>
                <a:cs typeface="Arial" panose="020B0604020202020204"/>
              </a:rPr>
              <a:t>ΕΠΕΙΔΗ</a:t>
            </a:r>
            <a:r>
              <a:rPr sz="2000" b="1" spc="-120" dirty="0">
                <a:latin typeface="Arial" panose="020B0604020202020204"/>
                <a:cs typeface="Arial" panose="020B0604020202020204"/>
              </a:rPr>
              <a:t> </a:t>
            </a:r>
            <a:r>
              <a:rPr sz="2000" b="1" spc="-30" dirty="0">
                <a:latin typeface="Arial" panose="020B0604020202020204"/>
                <a:cs typeface="Arial" panose="020B0604020202020204"/>
              </a:rPr>
              <a:t>ΑΥΤΟ</a:t>
            </a:r>
            <a:r>
              <a:rPr sz="2000" b="1" spc="-65" dirty="0">
                <a:latin typeface="Arial" panose="020B0604020202020204"/>
                <a:cs typeface="Arial" panose="020B0604020202020204"/>
              </a:rPr>
              <a:t> </a:t>
            </a:r>
            <a:r>
              <a:rPr sz="2000" b="1" dirty="0">
                <a:latin typeface="Arial" panose="020B0604020202020204"/>
                <a:cs typeface="Arial" panose="020B0604020202020204"/>
              </a:rPr>
              <a:t>ΣΥΜΒΑΙΝΕΙ</a:t>
            </a:r>
            <a:r>
              <a:rPr sz="2000" b="1" spc="-70" dirty="0">
                <a:latin typeface="Arial" panose="020B0604020202020204"/>
                <a:cs typeface="Arial" panose="020B0604020202020204"/>
              </a:rPr>
              <a:t> </a:t>
            </a:r>
            <a:r>
              <a:rPr sz="2000" b="1" spc="-10" dirty="0">
                <a:latin typeface="Arial" panose="020B0604020202020204"/>
                <a:cs typeface="Arial" panose="020B0604020202020204"/>
              </a:rPr>
              <a:t>ΜΕΤΑ</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65" dirty="0">
                <a:latin typeface="Arial" panose="020B0604020202020204"/>
                <a:cs typeface="Arial" panose="020B0604020202020204"/>
              </a:rPr>
              <a:t> </a:t>
            </a:r>
            <a:r>
              <a:rPr sz="2000" b="1" spc="-10" dirty="0">
                <a:latin typeface="Arial" panose="020B0604020202020204"/>
                <a:cs typeface="Arial" panose="020B0604020202020204"/>
              </a:rPr>
              <a:t>ΠΕΡΑΣ</a:t>
            </a:r>
            <a:r>
              <a:rPr sz="2000" b="1" spc="-70" dirty="0">
                <a:latin typeface="Arial" panose="020B0604020202020204"/>
                <a:cs typeface="Arial" panose="020B0604020202020204"/>
              </a:rPr>
              <a:t> </a:t>
            </a:r>
            <a:r>
              <a:rPr sz="2000" b="1" dirty="0">
                <a:latin typeface="Arial" panose="020B0604020202020204"/>
                <a:cs typeface="Arial" panose="020B0604020202020204"/>
              </a:rPr>
              <a:t>ΤΗΣ</a:t>
            </a:r>
            <a:r>
              <a:rPr sz="2000" b="1" spc="-65" dirty="0">
                <a:latin typeface="Arial" panose="020B0604020202020204"/>
                <a:cs typeface="Arial" panose="020B0604020202020204"/>
              </a:rPr>
              <a:t> </a:t>
            </a:r>
            <a:r>
              <a:rPr sz="2000" b="1" spc="-55" dirty="0">
                <a:latin typeface="Arial" panose="020B0604020202020204"/>
                <a:cs typeface="Arial" panose="020B0604020202020204"/>
              </a:rPr>
              <a:t>ΚΑΥ- </a:t>
            </a:r>
            <a:r>
              <a:rPr sz="2000" b="1" dirty="0">
                <a:latin typeface="Arial" panose="020B0604020202020204"/>
                <a:cs typeface="Arial" panose="020B0604020202020204"/>
              </a:rPr>
              <a:t>ΣΗΣ,</a:t>
            </a:r>
            <a:r>
              <a:rPr sz="2000" b="1" spc="-114" dirty="0">
                <a:latin typeface="Arial" panose="020B0604020202020204"/>
                <a:cs typeface="Arial" panose="020B0604020202020204"/>
              </a:rPr>
              <a:t> </a:t>
            </a:r>
            <a:r>
              <a:rPr sz="2000" b="1" dirty="0">
                <a:latin typeface="Arial" panose="020B0604020202020204"/>
                <a:cs typeface="Arial" panose="020B0604020202020204"/>
              </a:rPr>
              <a:t>ΤΟ</a:t>
            </a:r>
            <a:r>
              <a:rPr sz="2000" b="1" spc="-65" dirty="0">
                <a:latin typeface="Arial" panose="020B0604020202020204"/>
                <a:cs typeface="Arial" panose="020B0604020202020204"/>
              </a:rPr>
              <a:t> </a:t>
            </a:r>
            <a:r>
              <a:rPr sz="2000" b="1" spc="-25" dirty="0">
                <a:latin typeface="Arial" panose="020B0604020202020204"/>
                <a:cs typeface="Arial" panose="020B0604020202020204"/>
              </a:rPr>
              <a:t>ΚΑΥΣΙΜΟ</a:t>
            </a:r>
            <a:r>
              <a:rPr sz="2000" b="1" spc="-110" dirty="0">
                <a:latin typeface="Arial" panose="020B0604020202020204"/>
                <a:cs typeface="Arial" panose="020B0604020202020204"/>
              </a:rPr>
              <a:t> </a:t>
            </a:r>
            <a:r>
              <a:rPr sz="2000" b="1" spc="-30" dirty="0">
                <a:latin typeface="Arial" panose="020B0604020202020204"/>
                <a:cs typeface="Arial" panose="020B0604020202020204"/>
              </a:rPr>
              <a:t>ΑΥΤΟ</a:t>
            </a:r>
            <a:r>
              <a:rPr sz="2000" b="1" spc="-65" dirty="0">
                <a:latin typeface="Arial" panose="020B0604020202020204"/>
                <a:cs typeface="Arial" panose="020B0604020202020204"/>
              </a:rPr>
              <a:t> </a:t>
            </a:r>
            <a:r>
              <a:rPr sz="2000" b="1" spc="-20" dirty="0">
                <a:latin typeface="Arial" panose="020B0604020202020204"/>
                <a:cs typeface="Arial" panose="020B0604020202020204"/>
              </a:rPr>
              <a:t>ΚΑΙΓΕΤΑΙ</a:t>
            </a:r>
            <a:r>
              <a:rPr sz="2000" b="1" spc="-120" dirty="0">
                <a:latin typeface="Arial" panose="020B0604020202020204"/>
                <a:cs typeface="Arial" panose="020B0604020202020204"/>
              </a:rPr>
              <a:t> </a:t>
            </a:r>
            <a:r>
              <a:rPr sz="2000" b="1" spc="-10" dirty="0">
                <a:latin typeface="Arial" panose="020B0604020202020204"/>
                <a:cs typeface="Arial" panose="020B0604020202020204"/>
              </a:rPr>
              <a:t>ΑΤΕΛΩΣ</a:t>
            </a:r>
            <a:r>
              <a:rPr sz="2000" b="1" spc="-60" dirty="0">
                <a:latin typeface="Arial" panose="020B0604020202020204"/>
                <a:cs typeface="Arial" panose="020B0604020202020204"/>
              </a:rPr>
              <a:t> </a:t>
            </a:r>
            <a:r>
              <a:rPr sz="2000" b="1" dirty="0">
                <a:latin typeface="Arial" panose="020B0604020202020204"/>
                <a:cs typeface="Arial" panose="020B0604020202020204"/>
              </a:rPr>
              <a:t>ΠΡΟΚΑΛΩΝΤΑΣ</a:t>
            </a:r>
            <a:r>
              <a:rPr sz="2000" b="1" spc="-30" dirty="0">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ΕΞΑΝΘΡΑ- </a:t>
            </a:r>
            <a:r>
              <a:rPr sz="2000" b="1" spc="-45" dirty="0">
                <a:solidFill>
                  <a:srgbClr val="0000CC"/>
                </a:solidFill>
                <a:latin typeface="Arial" panose="020B0604020202020204"/>
                <a:cs typeface="Arial" panose="020B0604020202020204"/>
              </a:rPr>
              <a:t>ΚΩΜΑΤΑ</a:t>
            </a:r>
            <a:r>
              <a:rPr sz="2000" b="1" spc="-6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ΣΤΙΣ</a:t>
            </a:r>
            <a:r>
              <a:rPr sz="2000" b="1" spc="-5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ΟΠΕΣ</a:t>
            </a:r>
            <a:r>
              <a:rPr sz="2000" b="1" spc="-50"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ΤΟΥ</a:t>
            </a:r>
            <a:r>
              <a:rPr sz="2000" b="1" spc="-114" dirty="0">
                <a:solidFill>
                  <a:srgbClr val="0000CC"/>
                </a:solidFill>
                <a:latin typeface="Arial" panose="020B0604020202020204"/>
                <a:cs typeface="Arial" panose="020B0604020202020204"/>
              </a:rPr>
              <a:t> </a:t>
            </a:r>
            <a:r>
              <a:rPr sz="2000" b="1" spc="-25" dirty="0">
                <a:solidFill>
                  <a:srgbClr val="0000CC"/>
                </a:solidFill>
                <a:latin typeface="Arial" panose="020B0604020202020204"/>
                <a:cs typeface="Arial" panose="020B0604020202020204"/>
              </a:rPr>
              <a:t>ΑΚΡΟΦΥΣΙΟΥ</a:t>
            </a:r>
            <a:r>
              <a:rPr sz="2000" b="1" spc="-25" dirty="0">
                <a:latin typeface="Arial" panose="020B0604020202020204"/>
                <a:cs typeface="Arial" panose="020B0604020202020204"/>
              </a:rPr>
              <a:t>.</a:t>
            </a:r>
            <a:r>
              <a:rPr sz="2000" b="1" spc="-55" dirty="0">
                <a:latin typeface="Arial" panose="020B0604020202020204"/>
                <a:cs typeface="Arial" panose="020B0604020202020204"/>
              </a:rPr>
              <a:t> </a:t>
            </a:r>
            <a:r>
              <a:rPr sz="2000" b="1" dirty="0">
                <a:latin typeface="Arial" panose="020B0604020202020204"/>
                <a:cs typeface="Arial" panose="020B0604020202020204"/>
              </a:rPr>
              <a:t>ΣΤΟΥΣ</a:t>
            </a:r>
            <a:r>
              <a:rPr sz="2000" b="1" spc="-50" dirty="0">
                <a:latin typeface="Arial" panose="020B0604020202020204"/>
                <a:cs typeface="Arial" panose="020B0604020202020204"/>
              </a:rPr>
              <a:t> </a:t>
            </a:r>
            <a:r>
              <a:rPr sz="2000" b="1" dirty="0">
                <a:latin typeface="Arial" panose="020B0604020202020204"/>
                <a:cs typeface="Arial" panose="020B0604020202020204"/>
              </a:rPr>
              <a:t>ΕΓΧΥΤΗΡΕΣ</a:t>
            </a:r>
            <a:r>
              <a:rPr sz="2000" b="1" spc="-50" dirty="0">
                <a:latin typeface="Arial" panose="020B0604020202020204"/>
                <a:cs typeface="Arial" panose="020B0604020202020204"/>
              </a:rPr>
              <a:t> </a:t>
            </a:r>
            <a:r>
              <a:rPr sz="2000" b="1" spc="-20" dirty="0">
                <a:latin typeface="Arial" panose="020B0604020202020204"/>
                <a:cs typeface="Arial" panose="020B0604020202020204"/>
              </a:rPr>
              <a:t>ΜΙΑΣ </a:t>
            </a:r>
            <a:r>
              <a:rPr sz="2000" b="1" dirty="0">
                <a:latin typeface="Arial" panose="020B0604020202020204"/>
                <a:cs typeface="Arial" panose="020B0604020202020204"/>
              </a:rPr>
              <a:t>ΟΠΗΣ,</a:t>
            </a:r>
            <a:r>
              <a:rPr sz="2000" b="1" spc="-110" dirty="0">
                <a:latin typeface="Arial" panose="020B0604020202020204"/>
                <a:cs typeface="Arial" panose="020B0604020202020204"/>
              </a:rPr>
              <a:t> </a:t>
            </a:r>
            <a:r>
              <a:rPr sz="2000" b="1" spc="-30" dirty="0">
                <a:latin typeface="Arial" panose="020B0604020202020204"/>
                <a:cs typeface="Arial" panose="020B0604020202020204"/>
              </a:rPr>
              <a:t>ΑΥΤΟ </a:t>
            </a:r>
            <a:r>
              <a:rPr sz="2000" b="1" dirty="0">
                <a:latin typeface="Arial" panose="020B0604020202020204"/>
                <a:cs typeface="Arial" panose="020B0604020202020204"/>
              </a:rPr>
              <a:t>ΜΠΟΡΕΙ</a:t>
            </a:r>
            <a:r>
              <a:rPr sz="2000" b="1" spc="-45" dirty="0">
                <a:latin typeface="Arial" panose="020B0604020202020204"/>
                <a:cs typeface="Arial" panose="020B0604020202020204"/>
              </a:rPr>
              <a:t> </a:t>
            </a:r>
            <a:r>
              <a:rPr sz="2000" b="1" dirty="0">
                <a:latin typeface="Arial" panose="020B0604020202020204"/>
                <a:cs typeface="Arial" panose="020B0604020202020204"/>
              </a:rPr>
              <a:t>ΝΑ</a:t>
            </a:r>
            <a:r>
              <a:rPr sz="2000" b="1" spc="-30" dirty="0">
                <a:latin typeface="Arial" panose="020B0604020202020204"/>
                <a:cs typeface="Arial" panose="020B0604020202020204"/>
              </a:rPr>
              <a:t> </a:t>
            </a:r>
            <a:r>
              <a:rPr sz="2000" b="1" dirty="0">
                <a:latin typeface="Arial" panose="020B0604020202020204"/>
                <a:cs typeface="Arial" panose="020B0604020202020204"/>
              </a:rPr>
              <a:t>ΠΡΟΚΑΛΕΣΕΙ</a:t>
            </a:r>
            <a:r>
              <a:rPr sz="2000" b="1" spc="-35" dirty="0">
                <a:latin typeface="Arial" panose="020B0604020202020204"/>
                <a:cs typeface="Arial" panose="020B0604020202020204"/>
              </a:rPr>
              <a:t> </a:t>
            </a:r>
            <a:r>
              <a:rPr sz="2000" b="1" dirty="0">
                <a:latin typeface="Arial" panose="020B0604020202020204"/>
                <a:cs typeface="Arial" panose="020B0604020202020204"/>
              </a:rPr>
              <a:t>ΤΟ</a:t>
            </a:r>
            <a:r>
              <a:rPr sz="2000" b="1" spc="-5" dirty="0">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ΚΟΛΛΗΜΑ</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ΤΗΣ</a:t>
            </a:r>
            <a:r>
              <a:rPr sz="2000" b="1" spc="-3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ΒΕΛΟΝΑΣ.</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7780" y="52010"/>
            <a:ext cx="8250555" cy="818515"/>
            <a:chOff x="497780" y="52010"/>
            <a:chExt cx="8250555" cy="818515"/>
          </a:xfrm>
        </p:grpSpPr>
        <p:sp>
          <p:nvSpPr>
            <p:cNvPr id="3" name="object 3"/>
            <p:cNvSpPr/>
            <p:nvPr/>
          </p:nvSpPr>
          <p:spPr>
            <a:xfrm>
              <a:off x="510540" y="64769"/>
              <a:ext cx="8224520" cy="792480"/>
            </a:xfrm>
            <a:custGeom>
              <a:avLst/>
              <a:gdLst/>
              <a:ahLst/>
              <a:cxnLst/>
              <a:rect l="l" t="t" r="r" b="b"/>
              <a:pathLst>
                <a:path w="8224520" h="792480">
                  <a:moveTo>
                    <a:pt x="8100059" y="791209"/>
                  </a:moveTo>
                  <a:lnTo>
                    <a:pt x="118109" y="791209"/>
                  </a:lnTo>
                  <a:lnTo>
                    <a:pt x="124459" y="792479"/>
                  </a:lnTo>
                  <a:lnTo>
                    <a:pt x="8092439" y="792479"/>
                  </a:lnTo>
                  <a:lnTo>
                    <a:pt x="8100059" y="791209"/>
                  </a:lnTo>
                  <a:close/>
                </a:path>
                <a:path w="8224520" h="792480">
                  <a:moveTo>
                    <a:pt x="8112759" y="1270"/>
                  </a:moveTo>
                  <a:lnTo>
                    <a:pt x="110489" y="1270"/>
                  </a:lnTo>
                  <a:lnTo>
                    <a:pt x="104139" y="2539"/>
                  </a:lnTo>
                  <a:lnTo>
                    <a:pt x="96519" y="3809"/>
                  </a:lnTo>
                  <a:lnTo>
                    <a:pt x="71119" y="13970"/>
                  </a:lnTo>
                  <a:lnTo>
                    <a:pt x="66039" y="17779"/>
                  </a:lnTo>
                  <a:lnTo>
                    <a:pt x="53339" y="25400"/>
                  </a:lnTo>
                  <a:lnTo>
                    <a:pt x="48259" y="29209"/>
                  </a:lnTo>
                  <a:lnTo>
                    <a:pt x="43179" y="34289"/>
                  </a:lnTo>
                  <a:lnTo>
                    <a:pt x="38100" y="38100"/>
                  </a:lnTo>
                  <a:lnTo>
                    <a:pt x="33019" y="43179"/>
                  </a:lnTo>
                  <a:lnTo>
                    <a:pt x="29209" y="49529"/>
                  </a:lnTo>
                  <a:lnTo>
                    <a:pt x="25400" y="54609"/>
                  </a:lnTo>
                  <a:lnTo>
                    <a:pt x="20319" y="59689"/>
                  </a:lnTo>
                  <a:lnTo>
                    <a:pt x="17779" y="66039"/>
                  </a:lnTo>
                  <a:lnTo>
                    <a:pt x="13969" y="72389"/>
                  </a:lnTo>
                  <a:lnTo>
                    <a:pt x="11429" y="78739"/>
                  </a:lnTo>
                  <a:lnTo>
                    <a:pt x="7619" y="85089"/>
                  </a:lnTo>
                  <a:lnTo>
                    <a:pt x="6350" y="91439"/>
                  </a:lnTo>
                  <a:lnTo>
                    <a:pt x="3809" y="97789"/>
                  </a:lnTo>
                  <a:lnTo>
                    <a:pt x="2539" y="104139"/>
                  </a:lnTo>
                  <a:lnTo>
                    <a:pt x="1269" y="111759"/>
                  </a:lnTo>
                  <a:lnTo>
                    <a:pt x="0" y="118109"/>
                  </a:lnTo>
                  <a:lnTo>
                    <a:pt x="0" y="674369"/>
                  </a:lnTo>
                  <a:lnTo>
                    <a:pt x="1269" y="680719"/>
                  </a:lnTo>
                  <a:lnTo>
                    <a:pt x="2539" y="688339"/>
                  </a:lnTo>
                  <a:lnTo>
                    <a:pt x="3809" y="694689"/>
                  </a:lnTo>
                  <a:lnTo>
                    <a:pt x="13969" y="720089"/>
                  </a:lnTo>
                  <a:lnTo>
                    <a:pt x="17779" y="726439"/>
                  </a:lnTo>
                  <a:lnTo>
                    <a:pt x="20319" y="732789"/>
                  </a:lnTo>
                  <a:lnTo>
                    <a:pt x="25400" y="737869"/>
                  </a:lnTo>
                  <a:lnTo>
                    <a:pt x="33019" y="748029"/>
                  </a:lnTo>
                  <a:lnTo>
                    <a:pt x="48259" y="763269"/>
                  </a:lnTo>
                  <a:lnTo>
                    <a:pt x="53339" y="767079"/>
                  </a:lnTo>
                  <a:lnTo>
                    <a:pt x="66039" y="774700"/>
                  </a:lnTo>
                  <a:lnTo>
                    <a:pt x="71119" y="777239"/>
                  </a:lnTo>
                  <a:lnTo>
                    <a:pt x="77469" y="781050"/>
                  </a:lnTo>
                  <a:lnTo>
                    <a:pt x="90169" y="786129"/>
                  </a:lnTo>
                  <a:lnTo>
                    <a:pt x="96519" y="787400"/>
                  </a:lnTo>
                  <a:lnTo>
                    <a:pt x="104139" y="788669"/>
                  </a:lnTo>
                  <a:lnTo>
                    <a:pt x="110489" y="791209"/>
                  </a:lnTo>
                  <a:lnTo>
                    <a:pt x="8106409" y="791209"/>
                  </a:lnTo>
                  <a:lnTo>
                    <a:pt x="8112759" y="789939"/>
                  </a:lnTo>
                  <a:lnTo>
                    <a:pt x="8120380" y="788669"/>
                  </a:lnTo>
                  <a:lnTo>
                    <a:pt x="8133080" y="786129"/>
                  </a:lnTo>
                  <a:lnTo>
                    <a:pt x="8145780" y="781050"/>
                  </a:lnTo>
                  <a:lnTo>
                    <a:pt x="8152130" y="777239"/>
                  </a:lnTo>
                  <a:lnTo>
                    <a:pt x="8158480" y="774700"/>
                  </a:lnTo>
                  <a:lnTo>
                    <a:pt x="8164830" y="770889"/>
                  </a:lnTo>
                  <a:lnTo>
                    <a:pt x="8169909" y="767079"/>
                  </a:lnTo>
                  <a:lnTo>
                    <a:pt x="8174989" y="762000"/>
                  </a:lnTo>
                  <a:lnTo>
                    <a:pt x="8180069" y="758189"/>
                  </a:lnTo>
                  <a:lnTo>
                    <a:pt x="8195309" y="742950"/>
                  </a:lnTo>
                  <a:lnTo>
                    <a:pt x="8199119" y="737869"/>
                  </a:lnTo>
                  <a:lnTo>
                    <a:pt x="8202930" y="731519"/>
                  </a:lnTo>
                  <a:lnTo>
                    <a:pt x="8206739" y="726439"/>
                  </a:lnTo>
                  <a:lnTo>
                    <a:pt x="8209280" y="720089"/>
                  </a:lnTo>
                  <a:lnTo>
                    <a:pt x="8213089" y="713739"/>
                  </a:lnTo>
                  <a:lnTo>
                    <a:pt x="8218169" y="701039"/>
                  </a:lnTo>
                  <a:lnTo>
                    <a:pt x="8219439" y="694689"/>
                  </a:lnTo>
                  <a:lnTo>
                    <a:pt x="8220709" y="687069"/>
                  </a:lnTo>
                  <a:lnTo>
                    <a:pt x="8223250" y="680719"/>
                  </a:lnTo>
                  <a:lnTo>
                    <a:pt x="8223250" y="674369"/>
                  </a:lnTo>
                  <a:lnTo>
                    <a:pt x="8224519" y="666750"/>
                  </a:lnTo>
                  <a:lnTo>
                    <a:pt x="8224519" y="132079"/>
                  </a:lnTo>
                  <a:lnTo>
                    <a:pt x="8223250" y="124459"/>
                  </a:lnTo>
                  <a:lnTo>
                    <a:pt x="8223250" y="118109"/>
                  </a:lnTo>
                  <a:lnTo>
                    <a:pt x="8221980" y="111759"/>
                  </a:lnTo>
                  <a:lnTo>
                    <a:pt x="8220709" y="104139"/>
                  </a:lnTo>
                  <a:lnTo>
                    <a:pt x="8218169" y="91439"/>
                  </a:lnTo>
                  <a:lnTo>
                    <a:pt x="8213089" y="78739"/>
                  </a:lnTo>
                  <a:lnTo>
                    <a:pt x="8209280" y="72389"/>
                  </a:lnTo>
                  <a:lnTo>
                    <a:pt x="8206739" y="66039"/>
                  </a:lnTo>
                  <a:lnTo>
                    <a:pt x="8202930" y="59689"/>
                  </a:lnTo>
                  <a:lnTo>
                    <a:pt x="8199119" y="54609"/>
                  </a:lnTo>
                  <a:lnTo>
                    <a:pt x="8194039" y="49529"/>
                  </a:lnTo>
                  <a:lnTo>
                    <a:pt x="8190230" y="43179"/>
                  </a:lnTo>
                  <a:lnTo>
                    <a:pt x="8185150" y="38100"/>
                  </a:lnTo>
                  <a:lnTo>
                    <a:pt x="8180069" y="34289"/>
                  </a:lnTo>
                  <a:lnTo>
                    <a:pt x="8174989" y="29209"/>
                  </a:lnTo>
                  <a:lnTo>
                    <a:pt x="8169909" y="25400"/>
                  </a:lnTo>
                  <a:lnTo>
                    <a:pt x="8163559" y="21589"/>
                  </a:lnTo>
                  <a:lnTo>
                    <a:pt x="8158480" y="17779"/>
                  </a:lnTo>
                  <a:lnTo>
                    <a:pt x="8152130" y="13970"/>
                  </a:lnTo>
                  <a:lnTo>
                    <a:pt x="8126730" y="3809"/>
                  </a:lnTo>
                  <a:lnTo>
                    <a:pt x="8119109" y="2539"/>
                  </a:lnTo>
                  <a:lnTo>
                    <a:pt x="8112759" y="1270"/>
                  </a:lnTo>
                  <a:close/>
                </a:path>
                <a:path w="8224520" h="792480">
                  <a:moveTo>
                    <a:pt x="8098789" y="0"/>
                  </a:moveTo>
                  <a:lnTo>
                    <a:pt x="124459" y="0"/>
                  </a:lnTo>
                  <a:lnTo>
                    <a:pt x="118109" y="1270"/>
                  </a:lnTo>
                  <a:lnTo>
                    <a:pt x="8106409" y="1270"/>
                  </a:lnTo>
                  <a:lnTo>
                    <a:pt x="8098789" y="0"/>
                  </a:lnTo>
                  <a:close/>
                </a:path>
              </a:pathLst>
            </a:custGeom>
            <a:solidFill>
              <a:srgbClr val="009900"/>
            </a:solidFill>
          </p:spPr>
          <p:txBody>
            <a:bodyPr wrap="square" lIns="0" tIns="0" rIns="0" bIns="0" rtlCol="0"/>
            <a:lstStyle/>
            <a:p/>
          </p:txBody>
        </p:sp>
        <p:sp>
          <p:nvSpPr>
            <p:cNvPr id="4" name="object 4"/>
            <p:cNvSpPr/>
            <p:nvPr/>
          </p:nvSpPr>
          <p:spPr>
            <a:xfrm>
              <a:off x="510540" y="64769"/>
              <a:ext cx="8224520" cy="792480"/>
            </a:xfrm>
            <a:custGeom>
              <a:avLst/>
              <a:gdLst/>
              <a:ahLst/>
              <a:cxnLst/>
              <a:rect l="l" t="t" r="r" b="b"/>
              <a:pathLst>
                <a:path w="8224520" h="792480">
                  <a:moveTo>
                    <a:pt x="0" y="132079"/>
                  </a:moveTo>
                  <a:lnTo>
                    <a:pt x="0" y="124459"/>
                  </a:lnTo>
                  <a:lnTo>
                    <a:pt x="0" y="118109"/>
                  </a:lnTo>
                  <a:lnTo>
                    <a:pt x="1269" y="111759"/>
                  </a:lnTo>
                  <a:lnTo>
                    <a:pt x="2539" y="104139"/>
                  </a:lnTo>
                  <a:lnTo>
                    <a:pt x="3809" y="97789"/>
                  </a:lnTo>
                  <a:lnTo>
                    <a:pt x="6350" y="91439"/>
                  </a:lnTo>
                  <a:lnTo>
                    <a:pt x="7619" y="85089"/>
                  </a:lnTo>
                  <a:lnTo>
                    <a:pt x="11429" y="78739"/>
                  </a:lnTo>
                  <a:lnTo>
                    <a:pt x="13969" y="72389"/>
                  </a:lnTo>
                  <a:lnTo>
                    <a:pt x="17779" y="66039"/>
                  </a:lnTo>
                  <a:lnTo>
                    <a:pt x="20319" y="59689"/>
                  </a:lnTo>
                  <a:lnTo>
                    <a:pt x="25400" y="54609"/>
                  </a:lnTo>
                  <a:lnTo>
                    <a:pt x="29209" y="49529"/>
                  </a:lnTo>
                  <a:lnTo>
                    <a:pt x="33019" y="43179"/>
                  </a:lnTo>
                  <a:lnTo>
                    <a:pt x="38100" y="38100"/>
                  </a:lnTo>
                  <a:lnTo>
                    <a:pt x="43179" y="34289"/>
                  </a:lnTo>
                  <a:lnTo>
                    <a:pt x="48259" y="29209"/>
                  </a:lnTo>
                  <a:lnTo>
                    <a:pt x="53339" y="25400"/>
                  </a:lnTo>
                  <a:lnTo>
                    <a:pt x="59689" y="21589"/>
                  </a:lnTo>
                  <a:lnTo>
                    <a:pt x="66039" y="17779"/>
                  </a:lnTo>
                  <a:lnTo>
                    <a:pt x="71119" y="13970"/>
                  </a:lnTo>
                  <a:lnTo>
                    <a:pt x="77469" y="11429"/>
                  </a:lnTo>
                  <a:lnTo>
                    <a:pt x="83819" y="8889"/>
                  </a:lnTo>
                  <a:lnTo>
                    <a:pt x="90169" y="6350"/>
                  </a:lnTo>
                  <a:lnTo>
                    <a:pt x="96519" y="3809"/>
                  </a:lnTo>
                  <a:lnTo>
                    <a:pt x="104139" y="2539"/>
                  </a:lnTo>
                  <a:lnTo>
                    <a:pt x="110489" y="1270"/>
                  </a:lnTo>
                  <a:lnTo>
                    <a:pt x="118109" y="1270"/>
                  </a:lnTo>
                  <a:lnTo>
                    <a:pt x="124459" y="0"/>
                  </a:lnTo>
                  <a:lnTo>
                    <a:pt x="130809" y="0"/>
                  </a:lnTo>
                  <a:lnTo>
                    <a:pt x="8092439" y="0"/>
                  </a:lnTo>
                  <a:lnTo>
                    <a:pt x="8098789" y="0"/>
                  </a:lnTo>
                  <a:lnTo>
                    <a:pt x="8106409" y="1270"/>
                  </a:lnTo>
                  <a:lnTo>
                    <a:pt x="8112759" y="1270"/>
                  </a:lnTo>
                  <a:lnTo>
                    <a:pt x="8119109" y="2539"/>
                  </a:lnTo>
                  <a:lnTo>
                    <a:pt x="8126730" y="3809"/>
                  </a:lnTo>
                  <a:lnTo>
                    <a:pt x="8133080" y="6350"/>
                  </a:lnTo>
                  <a:lnTo>
                    <a:pt x="8139430" y="8889"/>
                  </a:lnTo>
                  <a:lnTo>
                    <a:pt x="8145780" y="11429"/>
                  </a:lnTo>
                  <a:lnTo>
                    <a:pt x="8152130" y="13970"/>
                  </a:lnTo>
                  <a:lnTo>
                    <a:pt x="8158480" y="17779"/>
                  </a:lnTo>
                  <a:lnTo>
                    <a:pt x="8163559" y="21589"/>
                  </a:lnTo>
                  <a:lnTo>
                    <a:pt x="8169909" y="25400"/>
                  </a:lnTo>
                  <a:lnTo>
                    <a:pt x="8174989" y="29209"/>
                  </a:lnTo>
                  <a:lnTo>
                    <a:pt x="8180069" y="34289"/>
                  </a:lnTo>
                  <a:lnTo>
                    <a:pt x="8185150" y="38100"/>
                  </a:lnTo>
                  <a:lnTo>
                    <a:pt x="8190230" y="43179"/>
                  </a:lnTo>
                  <a:lnTo>
                    <a:pt x="8194039" y="49529"/>
                  </a:lnTo>
                  <a:lnTo>
                    <a:pt x="8199119" y="54609"/>
                  </a:lnTo>
                  <a:lnTo>
                    <a:pt x="8202930" y="59689"/>
                  </a:lnTo>
                  <a:lnTo>
                    <a:pt x="8206739" y="66039"/>
                  </a:lnTo>
                  <a:lnTo>
                    <a:pt x="8209280" y="72389"/>
                  </a:lnTo>
                  <a:lnTo>
                    <a:pt x="8213089" y="78739"/>
                  </a:lnTo>
                  <a:lnTo>
                    <a:pt x="8215630" y="85089"/>
                  </a:lnTo>
                  <a:lnTo>
                    <a:pt x="8218169" y="91439"/>
                  </a:lnTo>
                  <a:lnTo>
                    <a:pt x="8219439" y="97789"/>
                  </a:lnTo>
                  <a:lnTo>
                    <a:pt x="8220709" y="104139"/>
                  </a:lnTo>
                  <a:lnTo>
                    <a:pt x="8221980" y="111759"/>
                  </a:lnTo>
                  <a:lnTo>
                    <a:pt x="8223250" y="118109"/>
                  </a:lnTo>
                  <a:lnTo>
                    <a:pt x="8223250" y="124459"/>
                  </a:lnTo>
                  <a:lnTo>
                    <a:pt x="8224519" y="132079"/>
                  </a:lnTo>
                  <a:lnTo>
                    <a:pt x="8224519" y="660400"/>
                  </a:lnTo>
                  <a:lnTo>
                    <a:pt x="8224519" y="666750"/>
                  </a:lnTo>
                  <a:lnTo>
                    <a:pt x="8223250" y="674369"/>
                  </a:lnTo>
                  <a:lnTo>
                    <a:pt x="8223250" y="680719"/>
                  </a:lnTo>
                  <a:lnTo>
                    <a:pt x="8220709" y="687069"/>
                  </a:lnTo>
                  <a:lnTo>
                    <a:pt x="8219439" y="694689"/>
                  </a:lnTo>
                  <a:lnTo>
                    <a:pt x="8218169" y="701039"/>
                  </a:lnTo>
                  <a:lnTo>
                    <a:pt x="8215630" y="707389"/>
                  </a:lnTo>
                  <a:lnTo>
                    <a:pt x="8213089" y="713739"/>
                  </a:lnTo>
                  <a:lnTo>
                    <a:pt x="8209280" y="720089"/>
                  </a:lnTo>
                  <a:lnTo>
                    <a:pt x="8206739" y="726439"/>
                  </a:lnTo>
                  <a:lnTo>
                    <a:pt x="8202930" y="731519"/>
                  </a:lnTo>
                  <a:lnTo>
                    <a:pt x="8199119" y="737869"/>
                  </a:lnTo>
                  <a:lnTo>
                    <a:pt x="8195309" y="742950"/>
                  </a:lnTo>
                  <a:lnTo>
                    <a:pt x="8190230" y="748029"/>
                  </a:lnTo>
                  <a:lnTo>
                    <a:pt x="8185150" y="753109"/>
                  </a:lnTo>
                  <a:lnTo>
                    <a:pt x="8180069" y="758189"/>
                  </a:lnTo>
                  <a:lnTo>
                    <a:pt x="8174989" y="762000"/>
                  </a:lnTo>
                  <a:lnTo>
                    <a:pt x="8169909" y="767079"/>
                  </a:lnTo>
                  <a:lnTo>
                    <a:pt x="8164830" y="770889"/>
                  </a:lnTo>
                  <a:lnTo>
                    <a:pt x="8158480" y="774700"/>
                  </a:lnTo>
                  <a:lnTo>
                    <a:pt x="8152130" y="777239"/>
                  </a:lnTo>
                  <a:lnTo>
                    <a:pt x="8145780" y="781050"/>
                  </a:lnTo>
                  <a:lnTo>
                    <a:pt x="8139430" y="783589"/>
                  </a:lnTo>
                  <a:lnTo>
                    <a:pt x="8133080" y="786129"/>
                  </a:lnTo>
                  <a:lnTo>
                    <a:pt x="8126730" y="787400"/>
                  </a:lnTo>
                  <a:lnTo>
                    <a:pt x="8120380" y="788669"/>
                  </a:lnTo>
                  <a:lnTo>
                    <a:pt x="8112759" y="789939"/>
                  </a:lnTo>
                  <a:lnTo>
                    <a:pt x="8106409" y="791209"/>
                  </a:lnTo>
                  <a:lnTo>
                    <a:pt x="8100059" y="791209"/>
                  </a:lnTo>
                  <a:lnTo>
                    <a:pt x="8092439" y="792479"/>
                  </a:lnTo>
                  <a:lnTo>
                    <a:pt x="130809" y="792479"/>
                  </a:lnTo>
                  <a:lnTo>
                    <a:pt x="124459" y="792479"/>
                  </a:lnTo>
                  <a:lnTo>
                    <a:pt x="118109" y="791209"/>
                  </a:lnTo>
                  <a:lnTo>
                    <a:pt x="110489" y="791209"/>
                  </a:lnTo>
                  <a:lnTo>
                    <a:pt x="104139" y="788669"/>
                  </a:lnTo>
                  <a:lnTo>
                    <a:pt x="96519" y="787400"/>
                  </a:lnTo>
                  <a:lnTo>
                    <a:pt x="90169" y="786129"/>
                  </a:lnTo>
                  <a:lnTo>
                    <a:pt x="83819" y="783589"/>
                  </a:lnTo>
                  <a:lnTo>
                    <a:pt x="77469" y="781050"/>
                  </a:lnTo>
                  <a:lnTo>
                    <a:pt x="71119" y="777239"/>
                  </a:lnTo>
                  <a:lnTo>
                    <a:pt x="66039" y="774700"/>
                  </a:lnTo>
                  <a:lnTo>
                    <a:pt x="59689" y="770889"/>
                  </a:lnTo>
                  <a:lnTo>
                    <a:pt x="53339" y="767079"/>
                  </a:lnTo>
                  <a:lnTo>
                    <a:pt x="48259" y="763269"/>
                  </a:lnTo>
                  <a:lnTo>
                    <a:pt x="43179" y="758189"/>
                  </a:lnTo>
                  <a:lnTo>
                    <a:pt x="38100" y="753109"/>
                  </a:lnTo>
                  <a:lnTo>
                    <a:pt x="33019" y="748029"/>
                  </a:lnTo>
                  <a:lnTo>
                    <a:pt x="29209" y="742950"/>
                  </a:lnTo>
                  <a:lnTo>
                    <a:pt x="25400" y="737869"/>
                  </a:lnTo>
                  <a:lnTo>
                    <a:pt x="20319" y="732789"/>
                  </a:lnTo>
                  <a:lnTo>
                    <a:pt x="17779" y="726439"/>
                  </a:lnTo>
                  <a:lnTo>
                    <a:pt x="13969" y="720089"/>
                  </a:lnTo>
                  <a:lnTo>
                    <a:pt x="11429" y="713739"/>
                  </a:lnTo>
                  <a:lnTo>
                    <a:pt x="8889" y="707389"/>
                  </a:lnTo>
                  <a:lnTo>
                    <a:pt x="6350" y="701039"/>
                  </a:lnTo>
                  <a:lnTo>
                    <a:pt x="3809" y="694689"/>
                  </a:lnTo>
                  <a:lnTo>
                    <a:pt x="2539" y="688339"/>
                  </a:lnTo>
                  <a:lnTo>
                    <a:pt x="1269" y="680719"/>
                  </a:lnTo>
                  <a:lnTo>
                    <a:pt x="0" y="674369"/>
                  </a:lnTo>
                  <a:lnTo>
                    <a:pt x="0" y="668019"/>
                  </a:lnTo>
                  <a:lnTo>
                    <a:pt x="0" y="660400"/>
                  </a:lnTo>
                  <a:lnTo>
                    <a:pt x="0" y="132079"/>
                  </a:lnTo>
                  <a:close/>
                </a:path>
              </a:pathLst>
            </a:custGeom>
            <a:ln w="25518">
              <a:solidFill>
                <a:srgbClr val="FFFFFF"/>
              </a:solidFill>
            </a:ln>
          </p:spPr>
          <p:txBody>
            <a:bodyPr wrap="square" lIns="0" tIns="0" rIns="0" bIns="0" rtlCol="0"/>
            <a:lstStyle/>
            <a:p/>
          </p:txBody>
        </p:sp>
        <p:sp>
          <p:nvSpPr>
            <p:cNvPr id="5" name="object 5"/>
            <p:cNvSpPr/>
            <p:nvPr/>
          </p:nvSpPr>
          <p:spPr>
            <a:xfrm>
              <a:off x="497776" y="5201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90170" rIns="0" bIns="0" rtlCol="0">
            <a:spAutoFit/>
          </a:bodyPr>
          <a:lstStyle/>
          <a:p>
            <a:pPr marL="755650">
              <a:lnSpc>
                <a:spcPct val="100000"/>
              </a:lnSpc>
              <a:spcBef>
                <a:spcPts val="100"/>
              </a:spcBef>
            </a:pPr>
            <a:r>
              <a:rPr sz="3200" i="1" u="none" dirty="0">
                <a:solidFill>
                  <a:srgbClr val="FFFFFF"/>
                </a:solidFill>
                <a:latin typeface="Calibri" panose="020F0502020204030204"/>
                <a:cs typeface="Calibri" panose="020F0502020204030204"/>
              </a:rPr>
              <a:t>ε)</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Βλάβες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των</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εγχυτήρων</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7" name="object 7"/>
          <p:cNvSpPr txBox="1"/>
          <p:nvPr/>
        </p:nvSpPr>
        <p:spPr>
          <a:xfrm>
            <a:off x="318770" y="1088390"/>
            <a:ext cx="8399780" cy="5735032"/>
          </a:xfrm>
          <a:prstGeom prst="rect">
            <a:avLst/>
          </a:prstGeom>
        </p:spPr>
        <p:txBody>
          <a:bodyPr vert="horz" wrap="square" lIns="0" tIns="33655" rIns="0" bIns="0" rtlCol="0">
            <a:spAutoFit/>
          </a:bodyPr>
          <a:lstStyle/>
          <a:p>
            <a:pPr marL="12700" marR="34290" indent="63500">
              <a:lnSpc>
                <a:spcPct val="93000"/>
              </a:lnSpc>
              <a:spcBef>
                <a:spcPts val="265"/>
              </a:spcBef>
            </a:pPr>
            <a:r>
              <a:rPr sz="2000" b="1" smtClean="0">
                <a:latin typeface="Arial" panose="020B0604020202020204"/>
                <a:cs typeface="Arial" panose="020B0604020202020204"/>
              </a:rPr>
              <a:t>ΑΝ</a:t>
            </a:r>
            <a:r>
              <a:rPr sz="2000" b="1" dirty="0">
                <a:latin typeface="Arial" panose="020B0604020202020204"/>
                <a:cs typeface="Arial" panose="020B0604020202020204"/>
              </a:rPr>
              <a:t>,</a:t>
            </a:r>
            <a:r>
              <a:rPr sz="2000" b="1" spc="-75" dirty="0">
                <a:latin typeface="Arial" panose="020B0604020202020204"/>
                <a:cs typeface="Arial" panose="020B0604020202020204"/>
              </a:rPr>
              <a:t> </a:t>
            </a:r>
            <a:r>
              <a:rPr sz="2000" b="1" dirty="0">
                <a:latin typeface="Arial" panose="020B0604020202020204"/>
                <a:cs typeface="Arial" panose="020B0604020202020204"/>
              </a:rPr>
              <a:t>ΕΞΑΙΤΙΑΣ</a:t>
            </a:r>
            <a:r>
              <a:rPr sz="2000" b="1" spc="-70"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dirty="0">
                <a:latin typeface="Arial" panose="020B0604020202020204"/>
                <a:cs typeface="Arial" panose="020B0604020202020204"/>
              </a:rPr>
              <a:t>ΣΤΡΟΒΙΛΙΣΜΟΥ</a:t>
            </a:r>
            <a:r>
              <a:rPr sz="2000" b="1" spc="-7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10" dirty="0">
                <a:latin typeface="Arial" panose="020B0604020202020204"/>
                <a:cs typeface="Arial" panose="020B0604020202020204"/>
              </a:rPr>
              <a:t>ΕΙΣΕΡΧΟΜΕΝΟΥ</a:t>
            </a:r>
            <a:r>
              <a:rPr sz="2000" b="1" spc="-130" dirty="0">
                <a:latin typeface="Arial" panose="020B0604020202020204"/>
                <a:cs typeface="Arial" panose="020B0604020202020204"/>
              </a:rPr>
              <a:t> </a:t>
            </a:r>
            <a:r>
              <a:rPr sz="2000" b="1" spc="-10" dirty="0">
                <a:latin typeface="Arial" panose="020B0604020202020204"/>
                <a:cs typeface="Arial" panose="020B0604020202020204"/>
              </a:rPr>
              <a:t>ΑΕΡΑ,</a:t>
            </a:r>
            <a:r>
              <a:rPr sz="2000" b="1" spc="-60" dirty="0">
                <a:latin typeface="Arial" panose="020B0604020202020204"/>
                <a:cs typeface="Arial" panose="020B0604020202020204"/>
              </a:rPr>
              <a:t> </a:t>
            </a:r>
            <a:r>
              <a:rPr sz="2000" b="1" spc="-50" dirty="0">
                <a:latin typeface="Arial" panose="020B0604020202020204"/>
                <a:cs typeface="Arial" panose="020B0604020202020204"/>
              </a:rPr>
              <a:t>Η </a:t>
            </a:r>
            <a:r>
              <a:rPr sz="2000" b="1" spc="-10" dirty="0">
                <a:latin typeface="Arial" panose="020B0604020202020204"/>
                <a:cs typeface="Arial" panose="020B0604020202020204"/>
              </a:rPr>
              <a:t>ΘΕΡΜΟΚΡΑΣΙΑ</a:t>
            </a:r>
            <a:r>
              <a:rPr sz="2000" b="1" spc="-40" dirty="0">
                <a:latin typeface="Arial" panose="020B0604020202020204"/>
                <a:cs typeface="Arial" panose="020B0604020202020204"/>
              </a:rPr>
              <a:t> </a:t>
            </a:r>
            <a:r>
              <a:rPr sz="2000" b="1" dirty="0">
                <a:latin typeface="Arial" panose="020B0604020202020204"/>
                <a:cs typeface="Arial" panose="020B0604020202020204"/>
              </a:rPr>
              <a:t>ΠΑΝΩ</a:t>
            </a:r>
            <a:r>
              <a:rPr sz="2000" b="1" spc="-35" dirty="0">
                <a:latin typeface="Arial" panose="020B0604020202020204"/>
                <a:cs typeface="Arial" panose="020B0604020202020204"/>
              </a:rPr>
              <a:t> </a:t>
            </a:r>
            <a:r>
              <a:rPr sz="2000" b="1" dirty="0">
                <a:latin typeface="Arial" panose="020B0604020202020204"/>
                <a:cs typeface="Arial" panose="020B0604020202020204"/>
              </a:rPr>
              <a:t>ΣΤΗΝ</a:t>
            </a:r>
            <a:r>
              <a:rPr sz="2000" b="1" spc="-35" dirty="0">
                <a:latin typeface="Arial" panose="020B0604020202020204"/>
                <a:cs typeface="Arial" panose="020B0604020202020204"/>
              </a:rPr>
              <a:t> </a:t>
            </a:r>
            <a:r>
              <a:rPr sz="2000" b="1" dirty="0">
                <a:latin typeface="Arial" panose="020B0604020202020204"/>
                <a:cs typeface="Arial" panose="020B0604020202020204"/>
              </a:rPr>
              <a:t>ΕΠΙΦΑΝΕΙΑ</a:t>
            </a:r>
            <a:r>
              <a:rPr sz="2000" b="1" spc="-30" dirty="0">
                <a:latin typeface="Arial" panose="020B0604020202020204"/>
                <a:cs typeface="Arial" panose="020B0604020202020204"/>
              </a:rPr>
              <a:t> ΤΟΥ</a:t>
            </a:r>
            <a:r>
              <a:rPr sz="2000" b="1" spc="-100" dirty="0">
                <a:latin typeface="Arial" panose="020B0604020202020204"/>
                <a:cs typeface="Arial" panose="020B0604020202020204"/>
              </a:rPr>
              <a:t> </a:t>
            </a:r>
            <a:r>
              <a:rPr sz="2000" b="1" spc="-10" dirty="0">
                <a:latin typeface="Arial" panose="020B0604020202020204"/>
                <a:cs typeface="Arial" panose="020B0604020202020204"/>
              </a:rPr>
              <a:t>ΑΚΡΟΦΥΣΙΟΥ</a:t>
            </a:r>
            <a:r>
              <a:rPr sz="2000" b="1" spc="-40" dirty="0">
                <a:latin typeface="Arial" panose="020B0604020202020204"/>
                <a:cs typeface="Arial" panose="020B0604020202020204"/>
              </a:rPr>
              <a:t> </a:t>
            </a:r>
            <a:r>
              <a:rPr sz="2000" b="1" spc="-10" dirty="0">
                <a:latin typeface="Arial" panose="020B0604020202020204"/>
                <a:cs typeface="Arial" panose="020B0604020202020204"/>
              </a:rPr>
              <a:t>ΠΕΣΕΙ </a:t>
            </a:r>
            <a:r>
              <a:rPr sz="2000" b="1" spc="-50" dirty="0">
                <a:latin typeface="Arial" panose="020B0604020202020204"/>
                <a:cs typeface="Arial" panose="020B0604020202020204"/>
              </a:rPr>
              <a:t>ΚΑΤΩ</a:t>
            </a:r>
            <a:r>
              <a:rPr sz="2000" b="1" spc="-90" dirty="0">
                <a:latin typeface="Arial" panose="020B0604020202020204"/>
                <a:cs typeface="Arial" panose="020B0604020202020204"/>
              </a:rPr>
              <a:t> </a:t>
            </a:r>
            <a:r>
              <a:rPr sz="2000" b="1" dirty="0">
                <a:latin typeface="Arial" panose="020B0604020202020204"/>
                <a:cs typeface="Arial" panose="020B0604020202020204"/>
              </a:rPr>
              <a:t>ΑΠΟ</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dirty="0">
                <a:latin typeface="Arial" panose="020B0604020202020204"/>
                <a:cs typeface="Arial" panose="020B0604020202020204"/>
              </a:rPr>
              <a:t>ΣΗΜΕΙΟ</a:t>
            </a:r>
            <a:r>
              <a:rPr sz="2000" b="1" spc="-100" dirty="0">
                <a:latin typeface="Arial" panose="020B0604020202020204"/>
                <a:cs typeface="Arial" panose="020B0604020202020204"/>
              </a:rPr>
              <a:t> </a:t>
            </a:r>
            <a:r>
              <a:rPr sz="2000" b="1" spc="-30" dirty="0">
                <a:latin typeface="Arial" panose="020B0604020202020204"/>
                <a:cs typeface="Arial" panose="020B0604020202020204"/>
              </a:rPr>
              <a:t>ΔΡΟΣΟΥ,</a:t>
            </a:r>
            <a:r>
              <a:rPr sz="2000" b="1" spc="-35" dirty="0">
                <a:latin typeface="Arial" panose="020B0604020202020204"/>
                <a:cs typeface="Arial" panose="020B0604020202020204"/>
              </a:rPr>
              <a:t> </a:t>
            </a:r>
            <a:r>
              <a:rPr sz="2000" b="1" dirty="0">
                <a:latin typeface="Arial" panose="020B0604020202020204"/>
                <a:cs typeface="Arial" panose="020B0604020202020204"/>
              </a:rPr>
              <a:t>Ο</a:t>
            </a:r>
            <a:r>
              <a:rPr sz="2000" b="1" spc="-70" dirty="0">
                <a:latin typeface="Arial" panose="020B0604020202020204"/>
                <a:cs typeface="Arial" panose="020B0604020202020204"/>
              </a:rPr>
              <a:t> </a:t>
            </a:r>
            <a:r>
              <a:rPr sz="2000" b="1" spc="-55" dirty="0">
                <a:latin typeface="Arial" panose="020B0604020202020204"/>
                <a:cs typeface="Arial" panose="020B0604020202020204"/>
              </a:rPr>
              <a:t>ΥΔΡΑΤΜΟΣ</a:t>
            </a:r>
            <a:r>
              <a:rPr sz="2000" b="1" spc="-40" dirty="0">
                <a:latin typeface="Arial" panose="020B0604020202020204"/>
                <a:cs typeface="Arial" panose="020B0604020202020204"/>
              </a:rPr>
              <a:t> </a:t>
            </a:r>
            <a:r>
              <a:rPr sz="2000" b="1" dirty="0">
                <a:latin typeface="Arial" panose="020B0604020202020204"/>
                <a:cs typeface="Arial" panose="020B0604020202020204"/>
              </a:rPr>
              <a:t>ΠΟΥ</a:t>
            </a:r>
            <a:r>
              <a:rPr sz="2000" b="1" spc="-75" dirty="0">
                <a:latin typeface="Arial" panose="020B0604020202020204"/>
                <a:cs typeface="Arial" panose="020B0604020202020204"/>
              </a:rPr>
              <a:t> </a:t>
            </a:r>
            <a:r>
              <a:rPr sz="2000" b="1" dirty="0">
                <a:latin typeface="Arial" panose="020B0604020202020204"/>
                <a:cs typeface="Arial" panose="020B0604020202020204"/>
              </a:rPr>
              <a:t>ΥΠΑΡΧΕΙ</a:t>
            </a:r>
            <a:r>
              <a:rPr sz="2000" b="1" spc="-40" dirty="0">
                <a:latin typeface="Arial" panose="020B0604020202020204"/>
                <a:cs typeface="Arial" panose="020B0604020202020204"/>
              </a:rPr>
              <a:t> </a:t>
            </a:r>
            <a:r>
              <a:rPr sz="2000" b="1" spc="-25" dirty="0">
                <a:latin typeface="Arial" panose="020B0604020202020204"/>
                <a:cs typeface="Arial" panose="020B0604020202020204"/>
              </a:rPr>
              <a:t>ΣΤΟ </a:t>
            </a:r>
            <a:r>
              <a:rPr sz="2000" b="1" dirty="0">
                <a:latin typeface="Arial" panose="020B0604020202020204"/>
                <a:cs typeface="Arial" panose="020B0604020202020204"/>
              </a:rPr>
              <a:t>ΧΩΡΟ</a:t>
            </a:r>
            <a:r>
              <a:rPr sz="2000" b="1" spc="-55" dirty="0">
                <a:latin typeface="Arial" panose="020B0604020202020204"/>
                <a:cs typeface="Arial" panose="020B0604020202020204"/>
              </a:rPr>
              <a:t> </a:t>
            </a:r>
            <a:r>
              <a:rPr sz="2000" b="1" spc="-25">
                <a:latin typeface="Arial" panose="020B0604020202020204"/>
                <a:cs typeface="Arial" panose="020B0604020202020204"/>
              </a:rPr>
              <a:t>ΚΑΥΣΗΣ</a:t>
            </a:r>
            <a:r>
              <a:rPr sz="2000" b="1" spc="-85">
                <a:latin typeface="Arial" panose="020B0604020202020204"/>
                <a:cs typeface="Arial" panose="020B0604020202020204"/>
              </a:rPr>
              <a:t> </a:t>
            </a:r>
            <a:r>
              <a:rPr sz="2000" b="1" spc="-20" smtClean="0">
                <a:latin typeface="Arial" panose="020B0604020202020204"/>
                <a:cs typeface="Arial" panose="020B0604020202020204"/>
              </a:rPr>
              <a:t>ΥΓΡΟΠΟΙΕΙΤΑΙ</a:t>
            </a:r>
            <a:r>
              <a:rPr lang="el-GR" sz="2000" b="1" spc="-120" dirty="0" smtClean="0">
                <a:latin typeface="Arial" panose="020B0604020202020204"/>
                <a:cs typeface="Arial" panose="020B0604020202020204"/>
              </a:rPr>
              <a:t>, </a:t>
            </a:r>
            <a:r>
              <a:rPr sz="2000" b="1" spc="-10" smtClean="0">
                <a:latin typeface="Arial" panose="020B0604020202020204"/>
                <a:cs typeface="Arial" panose="020B0604020202020204"/>
              </a:rPr>
              <a:t>ΑΝΤΙΔΡΑ</a:t>
            </a:r>
            <a:r>
              <a:rPr sz="2000" b="1" spc="-45" smtClean="0">
                <a:latin typeface="Arial" panose="020B0604020202020204"/>
                <a:cs typeface="Arial" panose="020B0604020202020204"/>
              </a:rPr>
              <a:t> </a:t>
            </a:r>
            <a:r>
              <a:rPr sz="2000" b="1" dirty="0">
                <a:latin typeface="Arial" panose="020B0604020202020204"/>
                <a:cs typeface="Arial" panose="020B0604020202020204"/>
              </a:rPr>
              <a:t>ΜΕ</a:t>
            </a:r>
            <a:r>
              <a:rPr sz="2000" b="1" spc="-45" dirty="0">
                <a:latin typeface="Arial" panose="020B0604020202020204"/>
                <a:cs typeface="Arial" panose="020B0604020202020204"/>
              </a:rPr>
              <a:t> </a:t>
            </a:r>
            <a:r>
              <a:rPr sz="2000" b="1" spc="-10" dirty="0">
                <a:latin typeface="Arial" panose="020B0604020202020204"/>
                <a:cs typeface="Arial" panose="020B0604020202020204"/>
              </a:rPr>
              <a:t>ΤΑ</a:t>
            </a:r>
            <a:r>
              <a:rPr sz="2000" b="1" spc="-35" dirty="0">
                <a:latin typeface="Arial" panose="020B0604020202020204"/>
                <a:cs typeface="Arial" panose="020B0604020202020204"/>
              </a:rPr>
              <a:t> </a:t>
            </a:r>
            <a:r>
              <a:rPr sz="2000" b="1" dirty="0">
                <a:latin typeface="Arial" panose="020B0604020202020204"/>
                <a:cs typeface="Arial" panose="020B0604020202020204"/>
              </a:rPr>
              <a:t>ΟΞΕΙΔΙΑ</a:t>
            </a:r>
            <a:r>
              <a:rPr sz="2000" b="1" spc="-45" dirty="0">
                <a:latin typeface="Arial" panose="020B0604020202020204"/>
                <a:cs typeface="Arial" panose="020B0604020202020204"/>
              </a:rPr>
              <a:t> </a:t>
            </a:r>
            <a:r>
              <a:rPr sz="2000" b="1" dirty="0">
                <a:latin typeface="Arial" panose="020B0604020202020204"/>
                <a:cs typeface="Arial" panose="020B0604020202020204"/>
              </a:rPr>
              <a:t>ΤΟΥ</a:t>
            </a:r>
            <a:r>
              <a:rPr sz="2000" b="1" spc="-45" dirty="0">
                <a:latin typeface="Arial" panose="020B0604020202020204"/>
                <a:cs typeface="Arial" panose="020B0604020202020204"/>
              </a:rPr>
              <a:t> </a:t>
            </a:r>
            <a:r>
              <a:rPr sz="2000" b="1" spc="-10" dirty="0">
                <a:latin typeface="Arial" panose="020B0604020202020204"/>
                <a:cs typeface="Arial" panose="020B0604020202020204"/>
              </a:rPr>
              <a:t>ΘΕΙΟΥ </a:t>
            </a:r>
            <a:r>
              <a:rPr sz="2000" b="1" dirty="0">
                <a:latin typeface="Arial" panose="020B0604020202020204"/>
                <a:cs typeface="Arial" panose="020B0604020202020204"/>
              </a:rPr>
              <a:t>ΠΟΥ</a:t>
            </a:r>
            <a:r>
              <a:rPr sz="2000" b="1" spc="-85" dirty="0">
                <a:latin typeface="Arial" panose="020B0604020202020204"/>
                <a:cs typeface="Arial" panose="020B0604020202020204"/>
              </a:rPr>
              <a:t> </a:t>
            </a:r>
            <a:r>
              <a:rPr sz="2000" b="1" dirty="0">
                <a:latin typeface="Arial" panose="020B0604020202020204"/>
                <a:cs typeface="Arial" panose="020B0604020202020204"/>
              </a:rPr>
              <a:t>ΠΕΡΙΕΧΕΙ</a:t>
            </a:r>
            <a:r>
              <a:rPr sz="2000" b="1" spc="-75" dirty="0">
                <a:latin typeface="Arial" panose="020B0604020202020204"/>
                <a:cs typeface="Arial" panose="020B0604020202020204"/>
              </a:rPr>
              <a:t> </a:t>
            </a:r>
            <a:r>
              <a:rPr sz="2000" b="1" dirty="0">
                <a:latin typeface="Arial" panose="020B0604020202020204"/>
                <a:cs typeface="Arial" panose="020B0604020202020204"/>
              </a:rPr>
              <a:t>ΤΟ</a:t>
            </a:r>
            <a:r>
              <a:rPr sz="2000" b="1" spc="-70" dirty="0">
                <a:latin typeface="Arial" panose="020B0604020202020204"/>
                <a:cs typeface="Arial" panose="020B0604020202020204"/>
              </a:rPr>
              <a:t> </a:t>
            </a:r>
            <a:r>
              <a:rPr sz="2000" b="1" spc="-10" dirty="0">
                <a:latin typeface="Arial" panose="020B0604020202020204"/>
                <a:cs typeface="Arial" panose="020B0604020202020204"/>
              </a:rPr>
              <a:t>ΚΑΥΣΙΜΟ</a:t>
            </a:r>
            <a:r>
              <a:rPr sz="2000" b="1" spc="-65" dirty="0">
                <a:latin typeface="Arial" panose="020B0604020202020204"/>
                <a:cs typeface="Arial" panose="020B0604020202020204"/>
              </a:rPr>
              <a:t> </a:t>
            </a:r>
            <a:r>
              <a:rPr sz="2000" b="1" dirty="0">
                <a:latin typeface="Arial" panose="020B0604020202020204"/>
                <a:cs typeface="Arial" panose="020B0604020202020204"/>
              </a:rPr>
              <a:t>ΚΑΙ</a:t>
            </a:r>
            <a:r>
              <a:rPr sz="2000" b="1" spc="-70" dirty="0">
                <a:latin typeface="Arial" panose="020B0604020202020204"/>
                <a:cs typeface="Arial" panose="020B0604020202020204"/>
              </a:rPr>
              <a:t> </a:t>
            </a:r>
            <a:r>
              <a:rPr sz="2000" b="1" spc="-20">
                <a:latin typeface="Arial" panose="020B0604020202020204"/>
                <a:cs typeface="Arial" panose="020B0604020202020204"/>
              </a:rPr>
              <a:t>ΠΑΡΑΓΕΤΑΙ</a:t>
            </a:r>
            <a:r>
              <a:rPr sz="2000" b="1" spc="-35">
                <a:latin typeface="Arial" panose="020B0604020202020204"/>
                <a:cs typeface="Arial" panose="020B0604020202020204"/>
              </a:rPr>
              <a:t> </a:t>
            </a:r>
            <a:r>
              <a:rPr sz="2000" b="1" smtClean="0">
                <a:solidFill>
                  <a:srgbClr val="0000FF"/>
                </a:solidFill>
                <a:latin typeface="Arial" panose="020B0604020202020204"/>
                <a:cs typeface="Arial" panose="020B0604020202020204"/>
              </a:rPr>
              <a:t>ΘΕΙ</a:t>
            </a:r>
            <a:r>
              <a:rPr lang="el-GR" sz="2000" b="1" dirty="0" smtClean="0">
                <a:solidFill>
                  <a:srgbClr val="0000FF"/>
                </a:solidFill>
                <a:latin typeface="Arial" panose="020B0604020202020204"/>
                <a:cs typeface="Arial" panose="020B0604020202020204"/>
              </a:rPr>
              <a:t>Ϊ</a:t>
            </a:r>
            <a:r>
              <a:rPr sz="2000" b="1" smtClean="0">
                <a:solidFill>
                  <a:srgbClr val="0000FF"/>
                </a:solidFill>
                <a:latin typeface="Arial" panose="020B0604020202020204"/>
                <a:cs typeface="Arial" panose="020B0604020202020204"/>
              </a:rPr>
              <a:t>ΚΟ</a:t>
            </a:r>
            <a:r>
              <a:rPr sz="2000" b="1" spc="-70" smtClean="0">
                <a:solidFill>
                  <a:srgbClr val="0000FF"/>
                </a:solidFill>
                <a:latin typeface="Arial" panose="020B0604020202020204"/>
                <a:cs typeface="Arial" panose="020B0604020202020204"/>
              </a:rPr>
              <a:t> </a:t>
            </a:r>
            <a:r>
              <a:rPr sz="2000" b="1" spc="-40" dirty="0">
                <a:solidFill>
                  <a:srgbClr val="0000FF"/>
                </a:solidFill>
                <a:latin typeface="Arial" panose="020B0604020202020204"/>
                <a:cs typeface="Arial" panose="020B0604020202020204"/>
              </a:rPr>
              <a:t>ΟΞΥ</a:t>
            </a:r>
            <a:r>
              <a:rPr sz="2000" b="1" spc="-40" dirty="0">
                <a:latin typeface="Arial" panose="020B0604020202020204"/>
                <a:cs typeface="Arial" panose="020B0604020202020204"/>
              </a:rPr>
              <a:t>,</a:t>
            </a:r>
            <a:r>
              <a:rPr sz="2000" b="1" spc="-75" dirty="0">
                <a:latin typeface="Arial" panose="020B0604020202020204"/>
                <a:cs typeface="Arial" panose="020B0604020202020204"/>
              </a:rPr>
              <a:t> </a:t>
            </a:r>
            <a:r>
              <a:rPr sz="2000" b="1" dirty="0">
                <a:latin typeface="Arial" panose="020B0604020202020204"/>
                <a:cs typeface="Arial" panose="020B0604020202020204"/>
              </a:rPr>
              <a:t>ΤΟ</a:t>
            </a:r>
            <a:r>
              <a:rPr sz="2000" b="1" spc="-60" dirty="0">
                <a:latin typeface="Arial" panose="020B0604020202020204"/>
                <a:cs typeface="Arial" panose="020B0604020202020204"/>
              </a:rPr>
              <a:t> </a:t>
            </a:r>
            <a:r>
              <a:rPr sz="2000" b="1" spc="-10" dirty="0">
                <a:latin typeface="Arial" panose="020B0604020202020204"/>
                <a:cs typeface="Arial" panose="020B0604020202020204"/>
              </a:rPr>
              <a:t>ΟΠΟΙΟ </a:t>
            </a:r>
            <a:r>
              <a:rPr sz="2000" b="1" dirty="0">
                <a:latin typeface="Arial" panose="020B0604020202020204"/>
                <a:cs typeface="Arial" panose="020B0604020202020204"/>
              </a:rPr>
              <a:t>ΠΡΟΣΒΑΛΕΙ</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85" dirty="0">
                <a:latin typeface="Arial" panose="020B0604020202020204"/>
                <a:cs typeface="Arial" panose="020B0604020202020204"/>
              </a:rPr>
              <a:t> </a:t>
            </a:r>
            <a:r>
              <a:rPr sz="2000" b="1" spc="-20" dirty="0">
                <a:solidFill>
                  <a:srgbClr val="0000FF"/>
                </a:solidFill>
                <a:latin typeface="Arial" panose="020B0604020202020204"/>
                <a:cs typeface="Arial" panose="020B0604020202020204"/>
              </a:rPr>
              <a:t>ΑΥΞΑΝΕΙ</a:t>
            </a:r>
            <a:r>
              <a:rPr sz="2000" b="1" spc="-3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ΤΗ</a:t>
            </a:r>
            <a:r>
              <a:rPr sz="2000" b="1" spc="-9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ΔΙΑΜΕΤΡΟ</a:t>
            </a:r>
            <a:r>
              <a:rPr sz="2000" b="1" spc="-2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ΤΩΝ</a:t>
            </a:r>
            <a:r>
              <a:rPr sz="2000" b="1" spc="-2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ΟΠΩΝ</a:t>
            </a:r>
            <a:r>
              <a:rPr sz="2000" b="1" dirty="0">
                <a:latin typeface="Arial" panose="020B0604020202020204"/>
                <a:cs typeface="Arial" panose="020B0604020202020204"/>
              </a:rPr>
              <a:t>.</a:t>
            </a:r>
            <a:r>
              <a:rPr sz="2000" b="1" spc="-90" dirty="0">
                <a:latin typeface="Arial" panose="020B0604020202020204"/>
                <a:cs typeface="Arial" panose="020B0604020202020204"/>
              </a:rPr>
              <a:t> </a:t>
            </a:r>
            <a:r>
              <a:rPr sz="2000" b="1" spc="-20" dirty="0">
                <a:solidFill>
                  <a:srgbClr val="0000FF"/>
                </a:solidFill>
                <a:latin typeface="Arial" panose="020B0604020202020204"/>
                <a:cs typeface="Arial" panose="020B0604020202020204"/>
              </a:rPr>
              <a:t>ΑΥΞΗΣΗ </a:t>
            </a:r>
            <a:r>
              <a:rPr sz="2000" b="1" spc="-25" dirty="0">
                <a:solidFill>
                  <a:srgbClr val="0000FF"/>
                </a:solidFill>
                <a:latin typeface="Arial" panose="020B0604020202020204"/>
                <a:cs typeface="Arial" panose="020B0604020202020204"/>
              </a:rPr>
              <a:t>ΤΗΣ </a:t>
            </a:r>
            <a:r>
              <a:rPr sz="2000" b="1" dirty="0">
                <a:solidFill>
                  <a:srgbClr val="0000FF"/>
                </a:solidFill>
                <a:latin typeface="Arial" panose="020B0604020202020204"/>
                <a:cs typeface="Arial" panose="020B0604020202020204"/>
              </a:rPr>
              <a:t>ΔΙΑΜΕΤΡΟΥ</a:t>
            </a:r>
            <a:r>
              <a:rPr sz="2000" b="1" spc="-4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ΤΩΝ</a:t>
            </a:r>
            <a:r>
              <a:rPr sz="2000" b="1" spc="-1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ΟΠΩΝ</a:t>
            </a:r>
            <a:r>
              <a:rPr sz="2000" b="1" spc="-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ΠΡΟΚΑΛΕΙ</a:t>
            </a:r>
            <a:r>
              <a:rPr sz="2000" b="1" spc="-25"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5"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ΜΗΧΑΝΙΚΗ</a:t>
            </a:r>
            <a:r>
              <a:rPr sz="2000" b="1" spc="-9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ΔΙΑΒΡΩΣΗ </a:t>
            </a:r>
            <a:r>
              <a:rPr sz="2000" b="1" spc="-40" dirty="0">
                <a:latin typeface="Arial" panose="020B0604020202020204"/>
                <a:cs typeface="Arial" panose="020B0604020202020204"/>
              </a:rPr>
              <a:t>ΑΥΤΩΝ</a:t>
            </a:r>
            <a:r>
              <a:rPr sz="2000" b="1" spc="-110" dirty="0">
                <a:latin typeface="Arial" panose="020B0604020202020204"/>
                <a:cs typeface="Arial" panose="020B0604020202020204"/>
              </a:rPr>
              <a:t> </a:t>
            </a:r>
            <a:r>
              <a:rPr sz="2000" b="1" dirty="0">
                <a:latin typeface="Arial" panose="020B0604020202020204"/>
                <a:cs typeface="Arial" panose="020B0604020202020204"/>
              </a:rPr>
              <a:t>ΑΠΟ</a:t>
            </a:r>
            <a:r>
              <a:rPr sz="2000" b="1" spc="-80" dirty="0">
                <a:latin typeface="Arial" panose="020B0604020202020204"/>
                <a:cs typeface="Arial" panose="020B0604020202020204"/>
              </a:rPr>
              <a:t> </a:t>
            </a:r>
            <a:r>
              <a:rPr sz="2000" b="1" dirty="0">
                <a:latin typeface="Arial" panose="020B0604020202020204"/>
                <a:cs typeface="Arial" panose="020B0604020202020204"/>
              </a:rPr>
              <a:t>ΤΑ</a:t>
            </a:r>
            <a:r>
              <a:rPr sz="2000" b="1" spc="-30"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ΣΤΕΡΕΑ</a:t>
            </a:r>
            <a:r>
              <a:rPr sz="2000" b="1" spc="-6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ΣΩΜΑΤΙΔΙΑ</a:t>
            </a:r>
            <a:r>
              <a:rPr sz="2000" b="1" spc="-5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ΠΟΥ</a:t>
            </a:r>
            <a:r>
              <a:rPr sz="2000" b="1" spc="-5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ΠΕΡΙΕΧΕΙ</a:t>
            </a:r>
            <a:r>
              <a:rPr sz="2000" b="1" spc="-5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a:t>
            </a:r>
            <a:r>
              <a:rPr sz="2000" b="1" spc="-5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ΚΑΥΣΙΜΟ</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55"/>
              </a:spcBef>
            </a:pPr>
            <a:endParaRPr sz="1700">
              <a:latin typeface="Arial" panose="020B0604020202020204"/>
              <a:cs typeface="Arial" panose="020B0604020202020204"/>
            </a:endParaRPr>
          </a:p>
          <a:p>
            <a:pPr marL="12700" marR="5080" indent="69850">
              <a:lnSpc>
                <a:spcPct val="93000"/>
              </a:lnSpc>
            </a:pPr>
            <a:r>
              <a:rPr sz="2000" b="1" dirty="0">
                <a:latin typeface="Arial" panose="020B0604020202020204"/>
                <a:cs typeface="Arial" panose="020B0604020202020204"/>
              </a:rPr>
              <a:t>ΤΥΧΟΝ</a:t>
            </a:r>
            <a:r>
              <a:rPr sz="2000" b="1" spc="-50" dirty="0">
                <a:latin typeface="Arial" panose="020B0604020202020204"/>
                <a:cs typeface="Arial" panose="020B0604020202020204"/>
              </a:rPr>
              <a:t> </a:t>
            </a:r>
            <a:r>
              <a:rPr sz="2000" b="1" dirty="0">
                <a:latin typeface="Arial" panose="020B0604020202020204"/>
                <a:cs typeface="Arial" panose="020B0604020202020204"/>
              </a:rPr>
              <a:t>ΠΕΡΙΕΧΟΜΕΝΟ</a:t>
            </a:r>
            <a:r>
              <a:rPr sz="2000" b="1" spc="-20"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ΝΕΡΟ</a:t>
            </a:r>
            <a:r>
              <a:rPr sz="2000" b="1" spc="-4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ΣΤΟ</a:t>
            </a:r>
            <a:r>
              <a:rPr sz="2000" b="1" spc="-35"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ΚΑΥΣΙΜΟ</a:t>
            </a:r>
            <a:r>
              <a:rPr sz="2000" b="1" spc="-30"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ΠΡΟΚΑΛΕΙ</a:t>
            </a:r>
            <a:r>
              <a:rPr sz="2000" b="1" spc="-35" dirty="0">
                <a:latin typeface="Arial" panose="020B0604020202020204"/>
                <a:cs typeface="Arial" panose="020B0604020202020204"/>
              </a:rPr>
              <a:t> </a:t>
            </a:r>
            <a:r>
              <a:rPr sz="2000" b="1" spc="-10" dirty="0">
                <a:latin typeface="Arial" panose="020B0604020202020204"/>
                <a:cs typeface="Arial" panose="020B0604020202020204"/>
              </a:rPr>
              <a:t>ΕΠΙΠΛΕΟΝ </a:t>
            </a:r>
            <a:r>
              <a:rPr sz="2000" b="1" dirty="0">
                <a:latin typeface="Arial" panose="020B0604020202020204"/>
                <a:cs typeface="Arial" panose="020B0604020202020204"/>
              </a:rPr>
              <a:t>ΔΙΑΒΡΩΣΗ.</a:t>
            </a:r>
            <a:r>
              <a:rPr sz="2000" b="1" spc="-35" dirty="0">
                <a:latin typeface="Arial" panose="020B0604020202020204"/>
                <a:cs typeface="Arial" panose="020B0604020202020204"/>
              </a:rPr>
              <a:t> </a:t>
            </a:r>
            <a:r>
              <a:rPr sz="2000" b="1" dirty="0">
                <a:latin typeface="Arial" panose="020B0604020202020204"/>
                <a:cs typeface="Arial" panose="020B0604020202020204"/>
              </a:rPr>
              <a:t>ΜΠΟΡΕΙ</a:t>
            </a:r>
            <a:r>
              <a:rPr sz="2000" b="1" spc="-20" dirty="0">
                <a:latin typeface="Arial" panose="020B0604020202020204"/>
                <a:cs typeface="Arial" panose="020B0604020202020204"/>
              </a:rPr>
              <a:t> </a:t>
            </a:r>
            <a:r>
              <a:rPr sz="2000" b="1" dirty="0">
                <a:latin typeface="Arial" panose="020B0604020202020204"/>
                <a:cs typeface="Arial" panose="020B0604020202020204"/>
              </a:rPr>
              <a:t>ΝΑ</a:t>
            </a:r>
            <a:r>
              <a:rPr sz="2000" b="1" spc="-60" dirty="0">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ΑΤΜΟΠΟΙΗΘΕΙ</a:t>
            </a:r>
            <a:r>
              <a:rPr sz="2000" b="1" spc="-2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ΜΕΡΙΚΩΣ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a:latin typeface="Arial" panose="020B0604020202020204"/>
                <a:cs typeface="Arial" panose="020B0604020202020204"/>
              </a:rPr>
              <a:t>Ο</a:t>
            </a:r>
            <a:r>
              <a:rPr sz="2000" b="1" spc="-20">
                <a:latin typeface="Arial" panose="020B0604020202020204"/>
                <a:cs typeface="Arial" panose="020B0604020202020204"/>
              </a:rPr>
              <a:t> </a:t>
            </a:r>
            <a:r>
              <a:rPr sz="2000" b="1" spc="-10" smtClean="0">
                <a:latin typeface="Arial" panose="020B0604020202020204"/>
                <a:cs typeface="Arial" panose="020B0604020202020204"/>
              </a:rPr>
              <a:t>ΠΑΡΑΓΟΜΕ</a:t>
            </a:r>
            <a:r>
              <a:rPr sz="2000" b="1" smtClean="0">
                <a:latin typeface="Arial" panose="020B0604020202020204"/>
                <a:cs typeface="Arial" panose="020B0604020202020204"/>
              </a:rPr>
              <a:t>ΝΟΣ</a:t>
            </a:r>
            <a:r>
              <a:rPr sz="2000" b="1" spc="-110" smtClean="0">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ΑΤΜΟΣ</a:t>
            </a:r>
            <a:r>
              <a:rPr sz="2000" b="1" spc="-3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ΝΑ</a:t>
            </a:r>
            <a:r>
              <a:rPr sz="2000" b="1" spc="-40" dirty="0">
                <a:latin typeface="Arial" panose="020B0604020202020204"/>
                <a:cs typeface="Arial" panose="020B0604020202020204"/>
              </a:rPr>
              <a:t> </a:t>
            </a:r>
            <a:r>
              <a:rPr sz="2000" b="1" dirty="0">
                <a:latin typeface="Arial" panose="020B0604020202020204"/>
                <a:cs typeface="Arial" panose="020B0604020202020204"/>
              </a:rPr>
              <a:t>ΠΡΟΚΑΛΕΣΕΙ</a:t>
            </a:r>
            <a:r>
              <a:rPr sz="2000" b="1" spc="-50" dirty="0">
                <a:latin typeface="Arial" panose="020B0604020202020204"/>
                <a:cs typeface="Arial" panose="020B0604020202020204"/>
              </a:rPr>
              <a:t> </a:t>
            </a:r>
            <a:r>
              <a:rPr sz="2000" b="1" dirty="0">
                <a:latin typeface="Arial" panose="020B0604020202020204"/>
                <a:cs typeface="Arial" panose="020B0604020202020204"/>
              </a:rPr>
              <a:t>ΕΠΙΦΑΝΕΙΑΚΗ</a:t>
            </a:r>
            <a:r>
              <a:rPr sz="2000" b="1" spc="-5"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ΟΞΕΙΔΩΣΗ</a:t>
            </a:r>
            <a:r>
              <a:rPr sz="2000" b="1" spc="-35" dirty="0">
                <a:solidFill>
                  <a:srgbClr val="0000FF"/>
                </a:solidFill>
                <a:latin typeface="Arial" panose="020B0604020202020204"/>
                <a:cs typeface="Arial" panose="020B0604020202020204"/>
              </a:rPr>
              <a:t> </a:t>
            </a:r>
            <a:r>
              <a:rPr sz="2000" b="1">
                <a:solidFill>
                  <a:srgbClr val="0000FF"/>
                </a:solidFill>
                <a:latin typeface="Arial" panose="020B0604020202020204"/>
                <a:cs typeface="Arial" panose="020B0604020202020204"/>
              </a:rPr>
              <a:t>ΤΩΝ</a:t>
            </a:r>
            <a:r>
              <a:rPr sz="2000" b="1" spc="-30">
                <a:solidFill>
                  <a:srgbClr val="0000FF"/>
                </a:solidFill>
                <a:latin typeface="Arial" panose="020B0604020202020204"/>
                <a:cs typeface="Arial" panose="020B0604020202020204"/>
              </a:rPr>
              <a:t> </a:t>
            </a:r>
            <a:r>
              <a:rPr sz="2000" b="1" spc="-25" smtClean="0">
                <a:solidFill>
                  <a:srgbClr val="0000FF"/>
                </a:solidFill>
                <a:latin typeface="Arial" panose="020B0604020202020204"/>
                <a:cs typeface="Arial" panose="020B0604020202020204"/>
              </a:rPr>
              <a:t>ΜΕ</a:t>
            </a:r>
            <a:r>
              <a:rPr sz="2000" b="1" spc="-10" smtClean="0">
                <a:solidFill>
                  <a:srgbClr val="0000FF"/>
                </a:solidFill>
                <a:latin typeface="Arial" panose="020B0604020202020204"/>
                <a:cs typeface="Arial" panose="020B0604020202020204"/>
              </a:rPr>
              <a:t>ΤΑΛΛΙΚΩΝ</a:t>
            </a:r>
            <a:r>
              <a:rPr sz="2000" b="1" spc="-45" smtClean="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ΕΠΙΦΑΝΕΙΩΝ</a:t>
            </a:r>
            <a:r>
              <a:rPr sz="2000" b="1" dirty="0">
                <a:latin typeface="Arial" panose="020B0604020202020204"/>
                <a:cs typeface="Arial" panose="020B0604020202020204"/>
              </a:rPr>
              <a:t>,</a:t>
            </a:r>
            <a:r>
              <a:rPr sz="2000" b="1" spc="-55" dirty="0">
                <a:latin typeface="Arial" panose="020B0604020202020204"/>
                <a:cs typeface="Arial" panose="020B0604020202020204"/>
              </a:rPr>
              <a:t> </a:t>
            </a: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dirty="0">
                <a:latin typeface="Arial" panose="020B0604020202020204"/>
                <a:cs typeface="Arial" panose="020B0604020202020204"/>
              </a:rPr>
              <a:t>ΟΠΟΙΑ</a:t>
            </a:r>
            <a:r>
              <a:rPr sz="2000" b="1" spc="-45" dirty="0">
                <a:latin typeface="Arial" panose="020B0604020202020204"/>
                <a:cs typeface="Arial" panose="020B0604020202020204"/>
              </a:rPr>
              <a:t> </a:t>
            </a:r>
            <a:r>
              <a:rPr sz="2000" b="1" spc="-25" dirty="0">
                <a:latin typeface="Arial" panose="020B0604020202020204"/>
                <a:cs typeface="Arial" panose="020B0604020202020204"/>
              </a:rPr>
              <a:t>ΜΕΤΑΔΙΔΕΤΑΙ</a:t>
            </a:r>
            <a:r>
              <a:rPr sz="2000" b="1" spc="-45" dirty="0">
                <a:latin typeface="Arial" panose="020B0604020202020204"/>
                <a:cs typeface="Arial" panose="020B0604020202020204"/>
              </a:rPr>
              <a:t> </a:t>
            </a:r>
            <a:r>
              <a:rPr sz="2000" b="1" spc="-10" dirty="0">
                <a:latin typeface="Arial" panose="020B0604020202020204"/>
                <a:cs typeface="Arial" panose="020B0604020202020204"/>
              </a:rPr>
              <a:t>ΓΡΗΓΟΡΑ</a:t>
            </a:r>
            <a:r>
              <a:rPr sz="2000" b="1" spc="-10">
                <a:latin typeface="Arial" panose="020B0604020202020204"/>
                <a:cs typeface="Arial" panose="020B0604020202020204"/>
              </a:rPr>
              <a:t>,</a:t>
            </a:r>
            <a:r>
              <a:rPr sz="2000" b="1" spc="-50">
                <a:latin typeface="Arial" panose="020B0604020202020204"/>
                <a:cs typeface="Arial" panose="020B0604020202020204"/>
              </a:rPr>
              <a:t> </a:t>
            </a:r>
            <a:r>
              <a:rPr sz="2000" b="1" spc="-10" smtClean="0">
                <a:latin typeface="Arial" panose="020B0604020202020204"/>
                <a:cs typeface="Arial" panose="020B0604020202020204"/>
              </a:rPr>
              <a:t>ΤΕΡΜΑΤΙΖΟΝΤΑΣ</a:t>
            </a:r>
            <a:r>
              <a:rPr sz="2000" b="1" spc="-75" smtClean="0">
                <a:latin typeface="Arial" panose="020B0604020202020204"/>
                <a:cs typeface="Arial" panose="020B0604020202020204"/>
              </a:rPr>
              <a:t> </a:t>
            </a:r>
            <a:r>
              <a:rPr sz="2000" b="1" dirty="0">
                <a:latin typeface="Arial" panose="020B0604020202020204"/>
                <a:cs typeface="Arial" panose="020B0604020202020204"/>
              </a:rPr>
              <a:t>ΤΗ</a:t>
            </a:r>
            <a:r>
              <a:rPr sz="2000" b="1" spc="-60" dirty="0">
                <a:latin typeface="Arial" panose="020B0604020202020204"/>
                <a:cs typeface="Arial" panose="020B0604020202020204"/>
              </a:rPr>
              <a:t> </a:t>
            </a:r>
            <a:r>
              <a:rPr sz="2000" b="1" dirty="0">
                <a:latin typeface="Arial" panose="020B0604020202020204"/>
                <a:cs typeface="Arial" panose="020B0604020202020204"/>
              </a:rPr>
              <a:t>ΖΩΗ</a:t>
            </a:r>
            <a:r>
              <a:rPr sz="2000" b="1" spc="-50" dirty="0">
                <a:latin typeface="Arial" panose="020B0604020202020204"/>
                <a:cs typeface="Arial" panose="020B0604020202020204"/>
              </a:rPr>
              <a:t> </a:t>
            </a:r>
            <a:r>
              <a:rPr sz="2000" b="1" dirty="0">
                <a:latin typeface="Arial" panose="020B0604020202020204"/>
                <a:cs typeface="Arial" panose="020B0604020202020204"/>
              </a:rPr>
              <a:t>ΤΩΝ</a:t>
            </a:r>
            <a:r>
              <a:rPr sz="2000" b="1" spc="-60" dirty="0">
                <a:latin typeface="Arial" panose="020B0604020202020204"/>
                <a:cs typeface="Arial" panose="020B0604020202020204"/>
              </a:rPr>
              <a:t> </a:t>
            </a:r>
            <a:r>
              <a:rPr sz="2000" b="1" spc="-10" dirty="0">
                <a:latin typeface="Arial" panose="020B0604020202020204"/>
                <a:cs typeface="Arial" panose="020B0604020202020204"/>
              </a:rPr>
              <a:t>ΤΜΗΜΑΤΩΝ</a:t>
            </a:r>
            <a:r>
              <a:rPr sz="2000" b="1" spc="-6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30" dirty="0">
                <a:latin typeface="Arial" panose="020B0604020202020204"/>
                <a:cs typeface="Arial" panose="020B0604020202020204"/>
              </a:rPr>
              <a:t>ΚΑΥΣΤΗΡΑ</a:t>
            </a:r>
            <a:r>
              <a:rPr sz="2000" b="1" spc="-50" dirty="0">
                <a:latin typeface="Arial" panose="020B0604020202020204"/>
                <a:cs typeface="Arial" panose="020B0604020202020204"/>
              </a:rPr>
              <a:t> </a:t>
            </a:r>
            <a:r>
              <a:rPr sz="2000" b="1" dirty="0">
                <a:latin typeface="Arial" panose="020B0604020202020204"/>
                <a:cs typeface="Arial" panose="020B0604020202020204"/>
              </a:rPr>
              <a:t>ΠΟΥ</a:t>
            </a:r>
            <a:r>
              <a:rPr sz="2000" b="1" spc="-65" dirty="0">
                <a:latin typeface="Arial" panose="020B0604020202020204"/>
                <a:cs typeface="Arial" panose="020B0604020202020204"/>
              </a:rPr>
              <a:t> </a:t>
            </a:r>
            <a:r>
              <a:rPr sz="2000" b="1">
                <a:latin typeface="Arial" panose="020B0604020202020204"/>
                <a:cs typeface="Arial" panose="020B0604020202020204"/>
              </a:rPr>
              <a:t>ΕΧΕΙ</a:t>
            </a:r>
            <a:r>
              <a:rPr sz="2000" b="1" spc="-65">
                <a:latin typeface="Arial" panose="020B0604020202020204"/>
                <a:cs typeface="Arial" panose="020B0604020202020204"/>
              </a:rPr>
              <a:t> </a:t>
            </a:r>
            <a:r>
              <a:rPr sz="2000" b="1" spc="-20" smtClean="0">
                <a:latin typeface="Arial" panose="020B0604020202020204"/>
                <a:cs typeface="Arial" panose="020B0604020202020204"/>
              </a:rPr>
              <a:t>ΠΡΟ</a:t>
            </a:r>
            <a:r>
              <a:rPr sz="2000" b="1" spc="-10" smtClean="0">
                <a:latin typeface="Arial" panose="020B0604020202020204"/>
                <a:cs typeface="Arial" panose="020B0604020202020204"/>
              </a:rPr>
              <a:t>ΣΒΑΛΕΙ</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50"/>
              </a:spcBef>
            </a:pPr>
            <a:endParaRPr sz="1700">
              <a:latin typeface="Arial" panose="020B0604020202020204"/>
              <a:cs typeface="Arial" panose="020B0604020202020204"/>
            </a:endParaRPr>
          </a:p>
          <a:p>
            <a:pPr marL="12700" marR="120650" indent="69850">
              <a:lnSpc>
                <a:spcPct val="93000"/>
              </a:lnSpc>
            </a:pPr>
            <a:r>
              <a:rPr sz="2000" b="1" dirty="0">
                <a:solidFill>
                  <a:srgbClr val="0000FF"/>
                </a:solidFill>
                <a:latin typeface="Arial" panose="020B0604020202020204"/>
                <a:cs typeface="Arial" panose="020B0604020202020204"/>
              </a:rPr>
              <a:t>ΤΟ</a:t>
            </a:r>
            <a:r>
              <a:rPr sz="2000" b="1" spc="-45"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ΕΛΑΤΗΡΙΟ</a:t>
            </a:r>
            <a:r>
              <a:rPr sz="2000" b="1" spc="-10" dirty="0">
                <a:latin typeface="Arial" panose="020B0604020202020204"/>
                <a:cs typeface="Arial" panose="020B0604020202020204"/>
              </a:rPr>
              <a:t>,</a:t>
            </a:r>
            <a:r>
              <a:rPr sz="2000" b="1" spc="-40" dirty="0">
                <a:latin typeface="Arial" panose="020B0604020202020204"/>
                <a:cs typeface="Arial" panose="020B0604020202020204"/>
              </a:rPr>
              <a:t> </a:t>
            </a:r>
            <a:r>
              <a:rPr sz="2000" b="1" dirty="0">
                <a:latin typeface="Arial" panose="020B0604020202020204"/>
                <a:cs typeface="Arial" panose="020B0604020202020204"/>
              </a:rPr>
              <a:t>ΣΕ</a:t>
            </a:r>
            <a:r>
              <a:rPr sz="2000" b="1" spc="-40" dirty="0">
                <a:latin typeface="Arial" panose="020B0604020202020204"/>
                <a:cs typeface="Arial" panose="020B0604020202020204"/>
              </a:rPr>
              <a:t> </a:t>
            </a:r>
            <a:r>
              <a:rPr sz="2000" b="1" dirty="0">
                <a:latin typeface="Arial" panose="020B0604020202020204"/>
                <a:cs typeface="Arial" panose="020B0604020202020204"/>
              </a:rPr>
              <a:t>ΠΕΡΙΠΤΩΣΗ</a:t>
            </a:r>
            <a:r>
              <a:rPr sz="2000" b="1" spc="-30" dirty="0">
                <a:latin typeface="Arial" panose="020B0604020202020204"/>
                <a:cs typeface="Arial" panose="020B0604020202020204"/>
              </a:rPr>
              <a:t> </a:t>
            </a:r>
            <a:r>
              <a:rPr sz="2000" b="1" dirty="0">
                <a:latin typeface="Arial" panose="020B0604020202020204"/>
                <a:cs typeface="Arial" panose="020B0604020202020204"/>
              </a:rPr>
              <a:t>ΣΗΜΑΝΤΙΚΗΣ</a:t>
            </a:r>
            <a:r>
              <a:rPr sz="2000" b="1" spc="-40" dirty="0">
                <a:latin typeface="Arial" panose="020B0604020202020204"/>
                <a:cs typeface="Arial" panose="020B0604020202020204"/>
              </a:rPr>
              <a:t> </a:t>
            </a:r>
            <a:r>
              <a:rPr sz="2000" b="1" dirty="0">
                <a:latin typeface="Arial" panose="020B0604020202020204"/>
                <a:cs typeface="Arial" panose="020B0604020202020204"/>
              </a:rPr>
              <a:t>ΜΕΙΩΣΗΣ</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35" dirty="0">
                <a:latin typeface="Arial" panose="020B0604020202020204"/>
                <a:cs typeface="Arial" panose="020B0604020202020204"/>
              </a:rPr>
              <a:t> </a:t>
            </a:r>
            <a:r>
              <a:rPr sz="2000" b="1" spc="-10" dirty="0">
                <a:latin typeface="Arial" panose="020B0604020202020204"/>
                <a:cs typeface="Arial" panose="020B0604020202020204"/>
              </a:rPr>
              <a:t>ΠΙΕΣΗΣ </a:t>
            </a:r>
            <a:r>
              <a:rPr sz="2000" b="1" dirty="0">
                <a:latin typeface="Arial" panose="020B0604020202020204"/>
                <a:cs typeface="Arial" panose="020B0604020202020204"/>
              </a:rPr>
              <a:t>ΤΗΣ</a:t>
            </a:r>
            <a:r>
              <a:rPr sz="2000" b="1" spc="-110" dirty="0">
                <a:latin typeface="Arial" panose="020B0604020202020204"/>
                <a:cs typeface="Arial" panose="020B0604020202020204"/>
              </a:rPr>
              <a:t> </a:t>
            </a:r>
            <a:r>
              <a:rPr sz="2000" b="1" spc="-10" dirty="0">
                <a:latin typeface="Arial" panose="020B0604020202020204"/>
                <a:cs typeface="Arial" panose="020B0604020202020204"/>
              </a:rPr>
              <a:t>ΑΝΤΛΙΑΣ</a:t>
            </a:r>
            <a:r>
              <a:rPr sz="2000" b="1" spc="-40" dirty="0">
                <a:latin typeface="Arial" panose="020B0604020202020204"/>
                <a:cs typeface="Arial" panose="020B0604020202020204"/>
              </a:rPr>
              <a:t> </a:t>
            </a:r>
            <a:r>
              <a:rPr sz="2000" b="1" spc="-45" dirty="0">
                <a:latin typeface="Arial" panose="020B0604020202020204"/>
                <a:cs typeface="Arial" panose="020B0604020202020204"/>
              </a:rPr>
              <a:t>ΚΑΥΣΙΜΟΥ,</a:t>
            </a:r>
            <a:r>
              <a:rPr sz="2000" b="1" spc="-20" dirty="0">
                <a:latin typeface="Arial" panose="020B0604020202020204"/>
                <a:cs typeface="Arial" panose="020B0604020202020204"/>
              </a:rPr>
              <a:t> </a:t>
            </a:r>
            <a:r>
              <a:rPr sz="2000" b="1" dirty="0">
                <a:solidFill>
                  <a:srgbClr val="0000FF"/>
                </a:solidFill>
                <a:latin typeface="Arial" panose="020B0604020202020204"/>
                <a:cs typeface="Arial" panose="020B0604020202020204"/>
              </a:rPr>
              <a:t>ΜΠΟΡΕΙ</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ΝΑ</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ΣΠΑΣΕΙ,</a:t>
            </a:r>
            <a:r>
              <a:rPr sz="2000" b="1" spc="-100"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ΛΟΓΩ</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65" dirty="0">
                <a:latin typeface="Arial" panose="020B0604020202020204"/>
                <a:cs typeface="Arial" panose="020B0604020202020204"/>
              </a:rPr>
              <a:t> </a:t>
            </a:r>
            <a:r>
              <a:rPr sz="2000" b="1" spc="-10" dirty="0">
                <a:latin typeface="Arial" panose="020B0604020202020204"/>
                <a:cs typeface="Arial" panose="020B0604020202020204"/>
              </a:rPr>
              <a:t>ΥΨΗΛΗΣ ΣΚΛΗΡΟΤΗΤΑΣ</a:t>
            </a:r>
            <a:r>
              <a:rPr sz="2000" b="1" spc="-75" dirty="0">
                <a:latin typeface="Arial" panose="020B0604020202020204"/>
                <a:cs typeface="Arial" panose="020B0604020202020204"/>
              </a:rPr>
              <a:t> </a:t>
            </a:r>
            <a:r>
              <a:rPr sz="2000" b="1" spc="-65" dirty="0">
                <a:latin typeface="Arial" panose="020B0604020202020204"/>
                <a:cs typeface="Arial" panose="020B0604020202020204"/>
              </a:rPr>
              <a:t>ΤΟΥ.</a:t>
            </a:r>
            <a:r>
              <a:rPr sz="2000" b="1" spc="-60" dirty="0">
                <a:latin typeface="Arial" panose="020B0604020202020204"/>
                <a:cs typeface="Arial" panose="020B0604020202020204"/>
              </a:rPr>
              <a:t> </a:t>
            </a:r>
            <a:r>
              <a:rPr sz="2000" b="1" dirty="0">
                <a:latin typeface="Arial" panose="020B0604020202020204"/>
                <a:cs typeface="Arial" panose="020B0604020202020204"/>
              </a:rPr>
              <a:t>Η</a:t>
            </a:r>
            <a:r>
              <a:rPr sz="2000" b="1" spc="-50" dirty="0">
                <a:latin typeface="Arial" panose="020B0604020202020204"/>
                <a:cs typeface="Arial" panose="020B0604020202020204"/>
              </a:rPr>
              <a:t> </a:t>
            </a:r>
            <a:r>
              <a:rPr sz="2000" b="1" dirty="0">
                <a:latin typeface="Arial" panose="020B0604020202020204"/>
                <a:cs typeface="Arial" panose="020B0604020202020204"/>
              </a:rPr>
              <a:t>ΣΥΝΕΧΗΣ</a:t>
            </a:r>
            <a:r>
              <a:rPr sz="2000" b="1" spc="-114" dirty="0">
                <a:latin typeface="Arial" panose="020B0604020202020204"/>
                <a:cs typeface="Arial" panose="020B0604020202020204"/>
              </a:rPr>
              <a:t> </a:t>
            </a:r>
            <a:r>
              <a:rPr sz="2000" b="1" dirty="0">
                <a:latin typeface="Arial" panose="020B0604020202020204"/>
                <a:cs typeface="Arial" panose="020B0604020202020204"/>
              </a:rPr>
              <a:t>ΛΕΙΤΟΥΡΓΙΑ</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dirty="0">
                <a:latin typeface="Arial" panose="020B0604020202020204"/>
                <a:cs typeface="Arial" panose="020B0604020202020204"/>
              </a:rPr>
              <a:t>ΠΡΟΚΑΛΕΙ</a:t>
            </a:r>
            <a:r>
              <a:rPr sz="2000" b="1" spc="-20" dirty="0">
                <a:latin typeface="Arial" panose="020B0604020202020204"/>
                <a:cs typeface="Arial" panose="020B0604020202020204"/>
              </a:rPr>
              <a:t> </a:t>
            </a:r>
            <a:r>
              <a:rPr sz="2000" b="1" spc="-20" dirty="0">
                <a:solidFill>
                  <a:srgbClr val="3333FF"/>
                </a:solidFill>
                <a:latin typeface="Arial" panose="020B0604020202020204"/>
                <a:cs typeface="Arial" panose="020B0604020202020204"/>
              </a:rPr>
              <a:t>ΠΤΩ- </a:t>
            </a:r>
            <a:r>
              <a:rPr sz="2000" b="1" dirty="0">
                <a:solidFill>
                  <a:srgbClr val="3333FF"/>
                </a:solidFill>
                <a:latin typeface="Arial" panose="020B0604020202020204"/>
                <a:cs typeface="Arial" panose="020B0604020202020204"/>
              </a:rPr>
              <a:t>ΣΗ</a:t>
            </a:r>
            <a:r>
              <a:rPr sz="2000" b="1" spc="-35" dirty="0">
                <a:solidFill>
                  <a:srgbClr val="3333FF"/>
                </a:solidFill>
                <a:latin typeface="Arial" panose="020B0604020202020204"/>
                <a:cs typeface="Arial" panose="020B0604020202020204"/>
              </a:rPr>
              <a:t> </a:t>
            </a:r>
            <a:r>
              <a:rPr sz="2000" b="1" spc="-10" dirty="0">
                <a:solidFill>
                  <a:srgbClr val="3333FF"/>
                </a:solidFill>
                <a:latin typeface="Arial" panose="020B0604020202020204"/>
                <a:cs typeface="Arial" panose="020B0604020202020204"/>
              </a:rPr>
              <a:t>ΤΑΣΗΣ</a:t>
            </a:r>
            <a:r>
              <a:rPr sz="2000" b="1" spc="-25" dirty="0">
                <a:solidFill>
                  <a:srgbClr val="3333FF"/>
                </a:solidFill>
                <a:latin typeface="Arial" panose="020B0604020202020204"/>
                <a:cs typeface="Arial" panose="020B0604020202020204"/>
              </a:rPr>
              <a:t> </a:t>
            </a:r>
            <a:r>
              <a:rPr sz="2000" b="1" dirty="0">
                <a:latin typeface="Arial" panose="020B0604020202020204"/>
                <a:cs typeface="Arial" panose="020B0604020202020204"/>
              </a:rPr>
              <a:t>ΚΑΙ</a:t>
            </a:r>
            <a:r>
              <a:rPr sz="2000" b="1" spc="-105" dirty="0">
                <a:latin typeface="Arial" panose="020B0604020202020204"/>
                <a:cs typeface="Arial" panose="020B0604020202020204"/>
              </a:rPr>
              <a:t> </a:t>
            </a:r>
            <a:r>
              <a:rPr sz="2000" b="1" dirty="0">
                <a:latin typeface="Arial" panose="020B0604020202020204"/>
                <a:cs typeface="Arial" panose="020B0604020202020204"/>
              </a:rPr>
              <a:t>ΑΝΑΓΚΗ</a:t>
            </a:r>
            <a:r>
              <a:rPr sz="2000" b="1" spc="-30" dirty="0">
                <a:latin typeface="Arial" panose="020B0604020202020204"/>
                <a:cs typeface="Arial" panose="020B0604020202020204"/>
              </a:rPr>
              <a:t> </a:t>
            </a:r>
            <a:r>
              <a:rPr sz="2000" b="1" spc="-10" dirty="0">
                <a:latin typeface="Arial" panose="020B0604020202020204"/>
                <a:cs typeface="Arial" panose="020B0604020202020204"/>
              </a:rPr>
              <a:t>ΕΠΑΝΑΡΡΥΘΜΙΣΗΣ</a:t>
            </a:r>
            <a:r>
              <a:rPr sz="1800" b="1" spc="-10" dirty="0">
                <a:latin typeface="Arial" panose="020B0604020202020204"/>
                <a:cs typeface="Arial" panose="020B0604020202020204"/>
              </a:rPr>
              <a:t>.</a:t>
            </a:r>
            <a:endParaRPr sz="18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710689" y="1132839"/>
            <a:ext cx="5647208" cy="5340096"/>
          </a:xfrm>
          <a:prstGeom prst="rect">
            <a:avLst/>
          </a:prstGeom>
        </p:spPr>
      </p:pic>
      <p:sp>
        <p:nvSpPr>
          <p:cNvPr id="3" name="object 3"/>
          <p:cNvSpPr txBox="1"/>
          <p:nvPr/>
        </p:nvSpPr>
        <p:spPr>
          <a:xfrm>
            <a:off x="3568700" y="1140459"/>
            <a:ext cx="3952240" cy="360680"/>
          </a:xfrm>
          <a:prstGeom prst="rect">
            <a:avLst/>
          </a:prstGeom>
        </p:spPr>
        <p:txBody>
          <a:bodyPr vert="horz" wrap="square" lIns="0" tIns="12700" rIns="0" bIns="0" rtlCol="0">
            <a:spAutoFit/>
          </a:bodyPr>
          <a:lstStyle/>
          <a:p>
            <a:pPr marL="12700">
              <a:lnSpc>
                <a:spcPct val="100000"/>
              </a:lnSpc>
              <a:spcBef>
                <a:spcPts val="100"/>
              </a:spcBef>
            </a:pPr>
            <a:r>
              <a:rPr sz="2200" b="1" dirty="0">
                <a:latin typeface="Arial" panose="020B0604020202020204"/>
                <a:cs typeface="Arial" panose="020B0604020202020204"/>
              </a:rPr>
              <a:t>ΔΟΚΙΜΑΣΤΗΡΙΟ</a:t>
            </a:r>
            <a:r>
              <a:rPr sz="2200" b="1" spc="-155" dirty="0">
                <a:latin typeface="Arial" panose="020B0604020202020204"/>
                <a:cs typeface="Arial" panose="020B0604020202020204"/>
              </a:rPr>
              <a:t> </a:t>
            </a:r>
            <a:r>
              <a:rPr sz="2200" b="1" spc="-10" dirty="0">
                <a:latin typeface="Arial" panose="020B0604020202020204"/>
                <a:cs typeface="Arial" panose="020B0604020202020204"/>
              </a:rPr>
              <a:t>ΕΓΧΥΤΗΡΩΝ</a:t>
            </a:r>
            <a:endParaRPr sz="2200">
              <a:latin typeface="Arial" panose="020B0604020202020204"/>
              <a:cs typeface="Arial" panose="020B0604020202020204"/>
            </a:endParaRPr>
          </a:p>
        </p:txBody>
      </p:sp>
      <p:grpSp>
        <p:nvGrpSpPr>
          <p:cNvPr id="4" name="object 4"/>
          <p:cNvGrpSpPr/>
          <p:nvPr/>
        </p:nvGrpSpPr>
        <p:grpSpPr>
          <a:xfrm>
            <a:off x="499050" y="-12759"/>
            <a:ext cx="8250555" cy="746125"/>
            <a:chOff x="499050" y="-12759"/>
            <a:chExt cx="8250555" cy="746125"/>
          </a:xfrm>
        </p:grpSpPr>
        <p:sp>
          <p:nvSpPr>
            <p:cNvPr id="5" name="object 5"/>
            <p:cNvSpPr/>
            <p:nvPr/>
          </p:nvSpPr>
          <p:spPr>
            <a:xfrm>
              <a:off x="511809" y="0"/>
              <a:ext cx="8224520" cy="720090"/>
            </a:xfrm>
            <a:custGeom>
              <a:avLst/>
              <a:gdLst/>
              <a:ahLst/>
              <a:cxnLst/>
              <a:rect l="l" t="t" r="r" b="b"/>
              <a:pathLst>
                <a:path w="8224520" h="720090">
                  <a:moveTo>
                    <a:pt x="8209280" y="0"/>
                  </a:moveTo>
                  <a:lnTo>
                    <a:pt x="13970" y="0"/>
                  </a:lnTo>
                  <a:lnTo>
                    <a:pt x="11430" y="6350"/>
                  </a:lnTo>
                  <a:lnTo>
                    <a:pt x="7620" y="12700"/>
                  </a:lnTo>
                  <a:lnTo>
                    <a:pt x="6350" y="19050"/>
                  </a:lnTo>
                  <a:lnTo>
                    <a:pt x="3810" y="25400"/>
                  </a:lnTo>
                  <a:lnTo>
                    <a:pt x="2540" y="33020"/>
                  </a:lnTo>
                  <a:lnTo>
                    <a:pt x="1270" y="39370"/>
                  </a:lnTo>
                  <a:lnTo>
                    <a:pt x="0" y="46990"/>
                  </a:lnTo>
                  <a:lnTo>
                    <a:pt x="0" y="603250"/>
                  </a:lnTo>
                  <a:lnTo>
                    <a:pt x="2540" y="615950"/>
                  </a:lnTo>
                  <a:lnTo>
                    <a:pt x="3810" y="623570"/>
                  </a:lnTo>
                  <a:lnTo>
                    <a:pt x="16510" y="655320"/>
                  </a:lnTo>
                  <a:lnTo>
                    <a:pt x="20320" y="660400"/>
                  </a:lnTo>
                  <a:lnTo>
                    <a:pt x="24130" y="666750"/>
                  </a:lnTo>
                  <a:lnTo>
                    <a:pt x="29210" y="671829"/>
                  </a:lnTo>
                  <a:lnTo>
                    <a:pt x="33020" y="676910"/>
                  </a:lnTo>
                  <a:lnTo>
                    <a:pt x="43180" y="687070"/>
                  </a:lnTo>
                  <a:lnTo>
                    <a:pt x="53340" y="694689"/>
                  </a:lnTo>
                  <a:lnTo>
                    <a:pt x="59690" y="698500"/>
                  </a:lnTo>
                  <a:lnTo>
                    <a:pt x="64770" y="702310"/>
                  </a:lnTo>
                  <a:lnTo>
                    <a:pt x="71120" y="706120"/>
                  </a:lnTo>
                  <a:lnTo>
                    <a:pt x="96520" y="716279"/>
                  </a:lnTo>
                  <a:lnTo>
                    <a:pt x="104140" y="717550"/>
                  </a:lnTo>
                  <a:lnTo>
                    <a:pt x="116840" y="720089"/>
                  </a:lnTo>
                  <a:lnTo>
                    <a:pt x="8106410" y="720089"/>
                  </a:lnTo>
                  <a:lnTo>
                    <a:pt x="8112760" y="718820"/>
                  </a:lnTo>
                  <a:lnTo>
                    <a:pt x="8120380" y="717550"/>
                  </a:lnTo>
                  <a:lnTo>
                    <a:pt x="8126730" y="716279"/>
                  </a:lnTo>
                  <a:lnTo>
                    <a:pt x="8152130" y="706120"/>
                  </a:lnTo>
                  <a:lnTo>
                    <a:pt x="8158480" y="702310"/>
                  </a:lnTo>
                  <a:lnTo>
                    <a:pt x="8163560" y="698500"/>
                  </a:lnTo>
                  <a:lnTo>
                    <a:pt x="8169910" y="694689"/>
                  </a:lnTo>
                  <a:lnTo>
                    <a:pt x="8180070" y="687070"/>
                  </a:lnTo>
                  <a:lnTo>
                    <a:pt x="8195310" y="671829"/>
                  </a:lnTo>
                  <a:lnTo>
                    <a:pt x="8199120" y="665479"/>
                  </a:lnTo>
                  <a:lnTo>
                    <a:pt x="8202930" y="660400"/>
                  </a:lnTo>
                  <a:lnTo>
                    <a:pt x="8206740" y="654050"/>
                  </a:lnTo>
                  <a:lnTo>
                    <a:pt x="8209280" y="648970"/>
                  </a:lnTo>
                  <a:lnTo>
                    <a:pt x="8211820" y="642620"/>
                  </a:lnTo>
                  <a:lnTo>
                    <a:pt x="8215630" y="636270"/>
                  </a:lnTo>
                  <a:lnTo>
                    <a:pt x="8216900" y="628650"/>
                  </a:lnTo>
                  <a:lnTo>
                    <a:pt x="8219440" y="622300"/>
                  </a:lnTo>
                  <a:lnTo>
                    <a:pt x="8221980" y="609600"/>
                  </a:lnTo>
                  <a:lnTo>
                    <a:pt x="8223250" y="601979"/>
                  </a:lnTo>
                  <a:lnTo>
                    <a:pt x="8224520" y="595629"/>
                  </a:lnTo>
                  <a:lnTo>
                    <a:pt x="8224520" y="59690"/>
                  </a:lnTo>
                  <a:lnTo>
                    <a:pt x="8223250" y="53340"/>
                  </a:lnTo>
                  <a:lnTo>
                    <a:pt x="8223250" y="46990"/>
                  </a:lnTo>
                  <a:lnTo>
                    <a:pt x="8221980" y="39370"/>
                  </a:lnTo>
                  <a:lnTo>
                    <a:pt x="8220710" y="33020"/>
                  </a:lnTo>
                  <a:lnTo>
                    <a:pt x="8219440" y="25400"/>
                  </a:lnTo>
                  <a:lnTo>
                    <a:pt x="8216900" y="19050"/>
                  </a:lnTo>
                  <a:lnTo>
                    <a:pt x="8215630" y="12700"/>
                  </a:lnTo>
                  <a:lnTo>
                    <a:pt x="8211820" y="6350"/>
                  </a:lnTo>
                  <a:lnTo>
                    <a:pt x="8209280" y="0"/>
                  </a:lnTo>
                  <a:close/>
                </a:path>
              </a:pathLst>
            </a:custGeom>
            <a:solidFill>
              <a:srgbClr val="009900"/>
            </a:solidFill>
          </p:spPr>
          <p:txBody>
            <a:bodyPr wrap="square" lIns="0" tIns="0" rIns="0" bIns="0" rtlCol="0"/>
            <a:lstStyle/>
            <a:p/>
          </p:txBody>
        </p:sp>
        <p:sp>
          <p:nvSpPr>
            <p:cNvPr id="6" name="object 6"/>
            <p:cNvSpPr/>
            <p:nvPr/>
          </p:nvSpPr>
          <p:spPr>
            <a:xfrm>
              <a:off x="511809" y="0"/>
              <a:ext cx="8224520" cy="720090"/>
            </a:xfrm>
            <a:custGeom>
              <a:avLst/>
              <a:gdLst/>
              <a:ahLst/>
              <a:cxnLst/>
              <a:rect l="l" t="t" r="r" b="b"/>
              <a:pathLst>
                <a:path w="8224520" h="720090">
                  <a:moveTo>
                    <a:pt x="0" y="59690"/>
                  </a:moveTo>
                  <a:lnTo>
                    <a:pt x="0" y="53340"/>
                  </a:lnTo>
                  <a:lnTo>
                    <a:pt x="0" y="46990"/>
                  </a:lnTo>
                  <a:lnTo>
                    <a:pt x="1270" y="39370"/>
                  </a:lnTo>
                  <a:lnTo>
                    <a:pt x="2540" y="33020"/>
                  </a:lnTo>
                  <a:lnTo>
                    <a:pt x="3810" y="25400"/>
                  </a:lnTo>
                  <a:lnTo>
                    <a:pt x="6350" y="19050"/>
                  </a:lnTo>
                  <a:lnTo>
                    <a:pt x="7620" y="12700"/>
                  </a:lnTo>
                  <a:lnTo>
                    <a:pt x="11430" y="6350"/>
                  </a:lnTo>
                  <a:lnTo>
                    <a:pt x="13970" y="0"/>
                  </a:lnTo>
                </a:path>
                <a:path w="8224520" h="720090">
                  <a:moveTo>
                    <a:pt x="8209280" y="0"/>
                  </a:moveTo>
                  <a:lnTo>
                    <a:pt x="8211820" y="6350"/>
                  </a:lnTo>
                  <a:lnTo>
                    <a:pt x="8215630" y="12700"/>
                  </a:lnTo>
                  <a:lnTo>
                    <a:pt x="8216900" y="19050"/>
                  </a:lnTo>
                  <a:lnTo>
                    <a:pt x="8219440" y="25400"/>
                  </a:lnTo>
                  <a:lnTo>
                    <a:pt x="8220710" y="33020"/>
                  </a:lnTo>
                  <a:lnTo>
                    <a:pt x="8221980" y="39370"/>
                  </a:lnTo>
                  <a:lnTo>
                    <a:pt x="8223250" y="46990"/>
                  </a:lnTo>
                  <a:lnTo>
                    <a:pt x="8223250" y="53340"/>
                  </a:lnTo>
                  <a:lnTo>
                    <a:pt x="8224520" y="59690"/>
                  </a:lnTo>
                  <a:lnTo>
                    <a:pt x="8224520" y="588010"/>
                  </a:lnTo>
                  <a:lnTo>
                    <a:pt x="8224520" y="595629"/>
                  </a:lnTo>
                  <a:lnTo>
                    <a:pt x="8223250" y="601979"/>
                  </a:lnTo>
                  <a:lnTo>
                    <a:pt x="8221980" y="609600"/>
                  </a:lnTo>
                  <a:lnTo>
                    <a:pt x="8220710" y="615950"/>
                  </a:lnTo>
                  <a:lnTo>
                    <a:pt x="8219440" y="622300"/>
                  </a:lnTo>
                  <a:lnTo>
                    <a:pt x="8216900" y="628650"/>
                  </a:lnTo>
                  <a:lnTo>
                    <a:pt x="8215630" y="636270"/>
                  </a:lnTo>
                  <a:lnTo>
                    <a:pt x="8211820" y="642620"/>
                  </a:lnTo>
                  <a:lnTo>
                    <a:pt x="8209280" y="648970"/>
                  </a:lnTo>
                  <a:lnTo>
                    <a:pt x="8206740" y="654050"/>
                  </a:lnTo>
                  <a:lnTo>
                    <a:pt x="8202930" y="660400"/>
                  </a:lnTo>
                  <a:lnTo>
                    <a:pt x="8199120" y="665479"/>
                  </a:lnTo>
                  <a:lnTo>
                    <a:pt x="8195310" y="671829"/>
                  </a:lnTo>
                  <a:lnTo>
                    <a:pt x="8190230" y="676910"/>
                  </a:lnTo>
                  <a:lnTo>
                    <a:pt x="8185150" y="681989"/>
                  </a:lnTo>
                  <a:lnTo>
                    <a:pt x="8180070" y="687070"/>
                  </a:lnTo>
                  <a:lnTo>
                    <a:pt x="8174990" y="690879"/>
                  </a:lnTo>
                  <a:lnTo>
                    <a:pt x="8169910" y="694689"/>
                  </a:lnTo>
                  <a:lnTo>
                    <a:pt x="8163560" y="698500"/>
                  </a:lnTo>
                  <a:lnTo>
                    <a:pt x="8158480" y="702310"/>
                  </a:lnTo>
                  <a:lnTo>
                    <a:pt x="8152130" y="706120"/>
                  </a:lnTo>
                  <a:lnTo>
                    <a:pt x="8145780" y="708660"/>
                  </a:lnTo>
                  <a:lnTo>
                    <a:pt x="8139430" y="711200"/>
                  </a:lnTo>
                  <a:lnTo>
                    <a:pt x="8133080" y="713739"/>
                  </a:lnTo>
                  <a:lnTo>
                    <a:pt x="8126730" y="716279"/>
                  </a:lnTo>
                  <a:lnTo>
                    <a:pt x="8120380" y="717550"/>
                  </a:lnTo>
                  <a:lnTo>
                    <a:pt x="8112760" y="718820"/>
                  </a:lnTo>
                  <a:lnTo>
                    <a:pt x="8106410" y="720089"/>
                  </a:lnTo>
                  <a:lnTo>
                    <a:pt x="8098790" y="720089"/>
                  </a:lnTo>
                  <a:lnTo>
                    <a:pt x="8092440" y="720089"/>
                  </a:lnTo>
                  <a:lnTo>
                    <a:pt x="130810" y="720089"/>
                  </a:lnTo>
                  <a:lnTo>
                    <a:pt x="124460" y="720089"/>
                  </a:lnTo>
                  <a:lnTo>
                    <a:pt x="116840" y="720089"/>
                  </a:lnTo>
                  <a:lnTo>
                    <a:pt x="110490" y="718820"/>
                  </a:lnTo>
                  <a:lnTo>
                    <a:pt x="104140" y="717550"/>
                  </a:lnTo>
                  <a:lnTo>
                    <a:pt x="96520" y="716279"/>
                  </a:lnTo>
                  <a:lnTo>
                    <a:pt x="90170" y="713739"/>
                  </a:lnTo>
                  <a:lnTo>
                    <a:pt x="83820" y="711200"/>
                  </a:lnTo>
                  <a:lnTo>
                    <a:pt x="77470" y="708660"/>
                  </a:lnTo>
                  <a:lnTo>
                    <a:pt x="71120" y="706120"/>
                  </a:lnTo>
                  <a:lnTo>
                    <a:pt x="64770" y="702310"/>
                  </a:lnTo>
                  <a:lnTo>
                    <a:pt x="59690" y="698500"/>
                  </a:lnTo>
                  <a:lnTo>
                    <a:pt x="53340" y="694689"/>
                  </a:lnTo>
                  <a:lnTo>
                    <a:pt x="48260" y="690879"/>
                  </a:lnTo>
                  <a:lnTo>
                    <a:pt x="43180" y="687070"/>
                  </a:lnTo>
                  <a:lnTo>
                    <a:pt x="38100" y="681989"/>
                  </a:lnTo>
                  <a:lnTo>
                    <a:pt x="33020" y="676910"/>
                  </a:lnTo>
                  <a:lnTo>
                    <a:pt x="29210" y="671829"/>
                  </a:lnTo>
                  <a:lnTo>
                    <a:pt x="24130" y="666750"/>
                  </a:lnTo>
                  <a:lnTo>
                    <a:pt x="20320" y="660400"/>
                  </a:lnTo>
                  <a:lnTo>
                    <a:pt x="16510" y="655320"/>
                  </a:lnTo>
                  <a:lnTo>
                    <a:pt x="13970" y="648970"/>
                  </a:lnTo>
                  <a:lnTo>
                    <a:pt x="11430" y="642620"/>
                  </a:lnTo>
                  <a:lnTo>
                    <a:pt x="8890" y="636270"/>
                  </a:lnTo>
                  <a:lnTo>
                    <a:pt x="6350" y="629920"/>
                  </a:lnTo>
                  <a:lnTo>
                    <a:pt x="3810" y="623570"/>
                  </a:lnTo>
                  <a:lnTo>
                    <a:pt x="2540" y="615950"/>
                  </a:lnTo>
                  <a:lnTo>
                    <a:pt x="1270" y="609600"/>
                  </a:lnTo>
                  <a:lnTo>
                    <a:pt x="0" y="603250"/>
                  </a:lnTo>
                  <a:lnTo>
                    <a:pt x="0" y="595629"/>
                  </a:lnTo>
                  <a:lnTo>
                    <a:pt x="0" y="589279"/>
                  </a:lnTo>
                  <a:lnTo>
                    <a:pt x="0" y="59690"/>
                  </a:lnTo>
                </a:path>
              </a:pathLst>
            </a:custGeom>
            <a:ln w="25518">
              <a:solidFill>
                <a:srgbClr val="FFFFFF"/>
              </a:solidFill>
            </a:ln>
          </p:spPr>
          <p:txBody>
            <a:bodyPr wrap="square" lIns="0" tIns="0" rIns="0" bIns="0" rtlCol="0"/>
            <a:lstStyle/>
            <a:p/>
          </p:txBody>
        </p:sp>
        <p:sp>
          <p:nvSpPr>
            <p:cNvPr id="7" name="object 7"/>
            <p:cNvSpPr/>
            <p:nvPr/>
          </p:nvSpPr>
          <p:spPr>
            <a:xfrm>
              <a:off x="8723570" y="707330"/>
              <a:ext cx="26034" cy="26034"/>
            </a:xfrm>
            <a:custGeom>
              <a:avLst/>
              <a:gdLst/>
              <a:ahLst/>
              <a:cxnLst/>
              <a:rect l="l" t="t" r="r" b="b"/>
              <a:pathLst>
                <a:path w="26034" h="26034">
                  <a:moveTo>
                    <a:pt x="0" y="12759"/>
                  </a:moveTo>
                  <a:lnTo>
                    <a:pt x="3737" y="3737"/>
                  </a:lnTo>
                  <a:lnTo>
                    <a:pt x="12759" y="0"/>
                  </a:lnTo>
                  <a:lnTo>
                    <a:pt x="21781" y="3737"/>
                  </a:lnTo>
                  <a:lnTo>
                    <a:pt x="25518" y="12759"/>
                  </a:lnTo>
                  <a:lnTo>
                    <a:pt x="21781" y="21781"/>
                  </a:lnTo>
                  <a:lnTo>
                    <a:pt x="12759" y="25518"/>
                  </a:lnTo>
                  <a:lnTo>
                    <a:pt x="3737" y="21781"/>
                  </a:lnTo>
                  <a:lnTo>
                    <a:pt x="0" y="12759"/>
                  </a:lnTo>
                  <a:close/>
                </a:path>
              </a:pathLst>
            </a:custGeom>
            <a:solidFill>
              <a:srgbClr val="FFFFFF"/>
            </a:solidFill>
          </p:spPr>
          <p:txBody>
            <a:bodyPr wrap="square" lIns="0" tIns="0" rIns="0" bIns="0" rtlCol="0"/>
            <a:lstStyle/>
            <a:p/>
          </p:txBody>
        </p:sp>
      </p:grpSp>
      <p:sp>
        <p:nvSpPr>
          <p:cNvPr id="8" name="object 8"/>
          <p:cNvSpPr txBox="1"/>
          <p:nvPr/>
        </p:nvSpPr>
        <p:spPr>
          <a:xfrm>
            <a:off x="1173480" y="21590"/>
            <a:ext cx="4556760" cy="695960"/>
          </a:xfrm>
          <a:prstGeom prst="rect">
            <a:avLst/>
          </a:prstGeom>
        </p:spPr>
        <p:txBody>
          <a:bodyPr vert="horz" wrap="square" lIns="0" tIns="12700" rIns="0" bIns="0" rtlCol="0">
            <a:spAutoFit/>
          </a:bodyPr>
          <a:lstStyle/>
          <a:p>
            <a:pPr marL="12700">
              <a:lnSpc>
                <a:spcPct val="100000"/>
              </a:lnSpc>
              <a:spcBef>
                <a:spcPts val="100"/>
              </a:spcBef>
            </a:pPr>
            <a:r>
              <a:rPr sz="3200" b="1" i="1" dirty="0">
                <a:solidFill>
                  <a:srgbClr val="FFFFFF"/>
                </a:solidFill>
                <a:latin typeface="Calibri" panose="020F0502020204030204"/>
                <a:cs typeface="Calibri" panose="020F0502020204030204"/>
              </a:rPr>
              <a:t>ε)</a:t>
            </a:r>
            <a:r>
              <a:rPr sz="3200" b="1" i="1" spc="-25" dirty="0">
                <a:solidFill>
                  <a:srgbClr val="FFFFFF"/>
                </a:solidFill>
                <a:latin typeface="Calibri" panose="020F0502020204030204"/>
                <a:cs typeface="Calibri" panose="020F0502020204030204"/>
              </a:rPr>
              <a:t> </a:t>
            </a:r>
            <a:r>
              <a:rPr sz="3200" b="1" i="1" dirty="0">
                <a:solidFill>
                  <a:srgbClr val="FFFFFF"/>
                </a:solidFill>
                <a:latin typeface="Calibri" panose="020F0502020204030204"/>
                <a:cs typeface="Calibri" panose="020F0502020204030204"/>
              </a:rPr>
              <a:t>Έλεγχοι</a:t>
            </a:r>
            <a:r>
              <a:rPr sz="3200" b="1" i="1" spc="-15" dirty="0">
                <a:solidFill>
                  <a:srgbClr val="FFFFFF"/>
                </a:solidFill>
                <a:latin typeface="Calibri" panose="020F0502020204030204"/>
                <a:cs typeface="Calibri" panose="020F0502020204030204"/>
              </a:rPr>
              <a:t> </a:t>
            </a:r>
            <a:r>
              <a:rPr sz="3200" b="1" i="1" dirty="0">
                <a:solidFill>
                  <a:srgbClr val="FFFFFF"/>
                </a:solidFill>
                <a:latin typeface="Calibri" panose="020F0502020204030204"/>
                <a:cs typeface="Calibri" panose="020F0502020204030204"/>
              </a:rPr>
              <a:t>των</a:t>
            </a:r>
            <a:r>
              <a:rPr sz="3200" b="1" i="1" spc="-10" dirty="0">
                <a:solidFill>
                  <a:srgbClr val="FFFFFF"/>
                </a:solidFill>
                <a:latin typeface="Calibri" panose="020F0502020204030204"/>
                <a:cs typeface="Calibri" panose="020F0502020204030204"/>
              </a:rPr>
              <a:t> εγχυτήρων</a:t>
            </a:r>
            <a:r>
              <a:rPr sz="4400" b="1" i="1"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9050" y="130750"/>
            <a:ext cx="8250555" cy="1034415"/>
            <a:chOff x="499050" y="130750"/>
            <a:chExt cx="8250555" cy="1034415"/>
          </a:xfrm>
        </p:grpSpPr>
        <p:sp>
          <p:nvSpPr>
            <p:cNvPr id="3" name="object 3"/>
            <p:cNvSpPr/>
            <p:nvPr/>
          </p:nvSpPr>
          <p:spPr>
            <a:xfrm>
              <a:off x="511809" y="143510"/>
              <a:ext cx="8224520" cy="1008380"/>
            </a:xfrm>
            <a:custGeom>
              <a:avLst/>
              <a:gdLst/>
              <a:ahLst/>
              <a:cxnLst/>
              <a:rect l="l" t="t" r="r" b="b"/>
              <a:pathLst>
                <a:path w="8224520" h="1008380">
                  <a:moveTo>
                    <a:pt x="8065770" y="1007110"/>
                  </a:moveTo>
                  <a:lnTo>
                    <a:pt x="158750" y="1007110"/>
                  </a:lnTo>
                  <a:lnTo>
                    <a:pt x="167640" y="1008380"/>
                  </a:lnTo>
                  <a:lnTo>
                    <a:pt x="8056880" y="1008380"/>
                  </a:lnTo>
                  <a:lnTo>
                    <a:pt x="8065770" y="1007110"/>
                  </a:lnTo>
                  <a:close/>
                </a:path>
                <a:path w="8224520" h="1008380">
                  <a:moveTo>
                    <a:pt x="8064500" y="0"/>
                  </a:moveTo>
                  <a:lnTo>
                    <a:pt x="158750" y="0"/>
                  </a:lnTo>
                  <a:lnTo>
                    <a:pt x="132080" y="3810"/>
                  </a:lnTo>
                  <a:lnTo>
                    <a:pt x="123190" y="6350"/>
                  </a:lnTo>
                  <a:lnTo>
                    <a:pt x="115570" y="8890"/>
                  </a:lnTo>
                  <a:lnTo>
                    <a:pt x="106680" y="11430"/>
                  </a:lnTo>
                  <a:lnTo>
                    <a:pt x="99060" y="13970"/>
                  </a:lnTo>
                  <a:lnTo>
                    <a:pt x="91440" y="19050"/>
                  </a:lnTo>
                  <a:lnTo>
                    <a:pt x="76200" y="26670"/>
                  </a:lnTo>
                  <a:lnTo>
                    <a:pt x="68580" y="31750"/>
                  </a:lnTo>
                  <a:lnTo>
                    <a:pt x="62230" y="38100"/>
                  </a:lnTo>
                  <a:lnTo>
                    <a:pt x="54610" y="43180"/>
                  </a:lnTo>
                  <a:lnTo>
                    <a:pt x="48260" y="49530"/>
                  </a:lnTo>
                  <a:lnTo>
                    <a:pt x="43180" y="55880"/>
                  </a:lnTo>
                  <a:lnTo>
                    <a:pt x="36830" y="62230"/>
                  </a:lnTo>
                  <a:lnTo>
                    <a:pt x="31750" y="69850"/>
                  </a:lnTo>
                  <a:lnTo>
                    <a:pt x="26670" y="76200"/>
                  </a:lnTo>
                  <a:lnTo>
                    <a:pt x="21590" y="83820"/>
                  </a:lnTo>
                  <a:lnTo>
                    <a:pt x="2540" y="133350"/>
                  </a:lnTo>
                  <a:lnTo>
                    <a:pt x="1270" y="142240"/>
                  </a:lnTo>
                  <a:lnTo>
                    <a:pt x="0" y="149860"/>
                  </a:lnTo>
                  <a:lnTo>
                    <a:pt x="0" y="858520"/>
                  </a:lnTo>
                  <a:lnTo>
                    <a:pt x="1270" y="866140"/>
                  </a:lnTo>
                  <a:lnTo>
                    <a:pt x="2540" y="875030"/>
                  </a:lnTo>
                  <a:lnTo>
                    <a:pt x="7620" y="892810"/>
                  </a:lnTo>
                  <a:lnTo>
                    <a:pt x="10160" y="900430"/>
                  </a:lnTo>
                  <a:lnTo>
                    <a:pt x="13970" y="908050"/>
                  </a:lnTo>
                  <a:lnTo>
                    <a:pt x="17780" y="916940"/>
                  </a:lnTo>
                  <a:lnTo>
                    <a:pt x="21590" y="924560"/>
                  </a:lnTo>
                  <a:lnTo>
                    <a:pt x="26670" y="930910"/>
                  </a:lnTo>
                  <a:lnTo>
                    <a:pt x="36830" y="946150"/>
                  </a:lnTo>
                  <a:lnTo>
                    <a:pt x="43180" y="952500"/>
                  </a:lnTo>
                  <a:lnTo>
                    <a:pt x="48260" y="958850"/>
                  </a:lnTo>
                  <a:lnTo>
                    <a:pt x="54610" y="965200"/>
                  </a:lnTo>
                  <a:lnTo>
                    <a:pt x="62230" y="970280"/>
                  </a:lnTo>
                  <a:lnTo>
                    <a:pt x="68580" y="975360"/>
                  </a:lnTo>
                  <a:lnTo>
                    <a:pt x="83820" y="985520"/>
                  </a:lnTo>
                  <a:lnTo>
                    <a:pt x="106680" y="996950"/>
                  </a:lnTo>
                  <a:lnTo>
                    <a:pt x="124460" y="1002030"/>
                  </a:lnTo>
                  <a:lnTo>
                    <a:pt x="132080" y="1004570"/>
                  </a:lnTo>
                  <a:lnTo>
                    <a:pt x="149860" y="1007110"/>
                  </a:lnTo>
                  <a:lnTo>
                    <a:pt x="8074660" y="1007110"/>
                  </a:lnTo>
                  <a:lnTo>
                    <a:pt x="8082280" y="1005840"/>
                  </a:lnTo>
                  <a:lnTo>
                    <a:pt x="8091170" y="1004570"/>
                  </a:lnTo>
                  <a:lnTo>
                    <a:pt x="8108950" y="999490"/>
                  </a:lnTo>
                  <a:lnTo>
                    <a:pt x="8116570" y="996950"/>
                  </a:lnTo>
                  <a:lnTo>
                    <a:pt x="8124190" y="993140"/>
                  </a:lnTo>
                  <a:lnTo>
                    <a:pt x="8133080" y="989330"/>
                  </a:lnTo>
                  <a:lnTo>
                    <a:pt x="8140700" y="985520"/>
                  </a:lnTo>
                  <a:lnTo>
                    <a:pt x="8147050" y="980440"/>
                  </a:lnTo>
                  <a:lnTo>
                    <a:pt x="8162290" y="970280"/>
                  </a:lnTo>
                  <a:lnTo>
                    <a:pt x="8168640" y="965200"/>
                  </a:lnTo>
                  <a:lnTo>
                    <a:pt x="8181340" y="952500"/>
                  </a:lnTo>
                  <a:lnTo>
                    <a:pt x="8186420" y="944880"/>
                  </a:lnTo>
                  <a:lnTo>
                    <a:pt x="8191500" y="938530"/>
                  </a:lnTo>
                  <a:lnTo>
                    <a:pt x="8201660" y="923290"/>
                  </a:lnTo>
                  <a:lnTo>
                    <a:pt x="8213090" y="900430"/>
                  </a:lnTo>
                  <a:lnTo>
                    <a:pt x="8218170" y="882650"/>
                  </a:lnTo>
                  <a:lnTo>
                    <a:pt x="8220710" y="875030"/>
                  </a:lnTo>
                  <a:lnTo>
                    <a:pt x="8223250" y="857250"/>
                  </a:lnTo>
                  <a:lnTo>
                    <a:pt x="8223250" y="848360"/>
                  </a:lnTo>
                  <a:lnTo>
                    <a:pt x="8224520" y="839470"/>
                  </a:lnTo>
                  <a:lnTo>
                    <a:pt x="8224520" y="167640"/>
                  </a:lnTo>
                  <a:lnTo>
                    <a:pt x="8223250" y="158750"/>
                  </a:lnTo>
                  <a:lnTo>
                    <a:pt x="8223250" y="149860"/>
                  </a:lnTo>
                  <a:lnTo>
                    <a:pt x="8221980" y="142240"/>
                  </a:lnTo>
                  <a:lnTo>
                    <a:pt x="8220710" y="133350"/>
                  </a:lnTo>
                  <a:lnTo>
                    <a:pt x="8215630" y="115570"/>
                  </a:lnTo>
                  <a:lnTo>
                    <a:pt x="8196580" y="76200"/>
                  </a:lnTo>
                  <a:lnTo>
                    <a:pt x="8191500" y="69850"/>
                  </a:lnTo>
                  <a:lnTo>
                    <a:pt x="8186420" y="62230"/>
                  </a:lnTo>
                  <a:lnTo>
                    <a:pt x="8181340" y="55880"/>
                  </a:lnTo>
                  <a:lnTo>
                    <a:pt x="8168640" y="43180"/>
                  </a:lnTo>
                  <a:lnTo>
                    <a:pt x="8162290" y="38100"/>
                  </a:lnTo>
                  <a:lnTo>
                    <a:pt x="8154670" y="31750"/>
                  </a:lnTo>
                  <a:lnTo>
                    <a:pt x="8147050" y="26670"/>
                  </a:lnTo>
                  <a:lnTo>
                    <a:pt x="8140700" y="22860"/>
                  </a:lnTo>
                  <a:lnTo>
                    <a:pt x="8133080" y="19050"/>
                  </a:lnTo>
                  <a:lnTo>
                    <a:pt x="8124190" y="13970"/>
                  </a:lnTo>
                  <a:lnTo>
                    <a:pt x="8116570" y="11430"/>
                  </a:lnTo>
                  <a:lnTo>
                    <a:pt x="8107680" y="8890"/>
                  </a:lnTo>
                  <a:lnTo>
                    <a:pt x="8100060" y="6350"/>
                  </a:lnTo>
                  <a:lnTo>
                    <a:pt x="8091170" y="3810"/>
                  </a:lnTo>
                  <a:lnTo>
                    <a:pt x="8064500" y="0"/>
                  </a:lnTo>
                  <a:close/>
                </a:path>
              </a:pathLst>
            </a:custGeom>
            <a:solidFill>
              <a:srgbClr val="009900"/>
            </a:solidFill>
          </p:spPr>
          <p:txBody>
            <a:bodyPr wrap="square" lIns="0" tIns="0" rIns="0" bIns="0" rtlCol="0"/>
            <a:lstStyle/>
            <a:p/>
          </p:txBody>
        </p:sp>
        <p:sp>
          <p:nvSpPr>
            <p:cNvPr id="4" name="object 4"/>
            <p:cNvSpPr/>
            <p:nvPr/>
          </p:nvSpPr>
          <p:spPr>
            <a:xfrm>
              <a:off x="511809" y="143510"/>
              <a:ext cx="8224520" cy="1008380"/>
            </a:xfrm>
            <a:custGeom>
              <a:avLst/>
              <a:gdLst/>
              <a:ahLst/>
              <a:cxnLst/>
              <a:rect l="l" t="t" r="r" b="b"/>
              <a:pathLst>
                <a:path w="8224520" h="1008380">
                  <a:moveTo>
                    <a:pt x="0" y="167640"/>
                  </a:moveTo>
                  <a:lnTo>
                    <a:pt x="0" y="158750"/>
                  </a:lnTo>
                  <a:lnTo>
                    <a:pt x="0" y="149860"/>
                  </a:lnTo>
                  <a:lnTo>
                    <a:pt x="1270" y="142240"/>
                  </a:lnTo>
                  <a:lnTo>
                    <a:pt x="2540" y="133350"/>
                  </a:lnTo>
                  <a:lnTo>
                    <a:pt x="5080" y="124460"/>
                  </a:lnTo>
                  <a:lnTo>
                    <a:pt x="7620" y="115570"/>
                  </a:lnTo>
                  <a:lnTo>
                    <a:pt x="10160" y="107950"/>
                  </a:lnTo>
                  <a:lnTo>
                    <a:pt x="13970" y="99060"/>
                  </a:lnTo>
                  <a:lnTo>
                    <a:pt x="17780" y="91440"/>
                  </a:lnTo>
                  <a:lnTo>
                    <a:pt x="21590" y="83820"/>
                  </a:lnTo>
                  <a:lnTo>
                    <a:pt x="26670" y="76200"/>
                  </a:lnTo>
                  <a:lnTo>
                    <a:pt x="31750" y="69850"/>
                  </a:lnTo>
                  <a:lnTo>
                    <a:pt x="36830" y="62230"/>
                  </a:lnTo>
                  <a:lnTo>
                    <a:pt x="43180" y="55880"/>
                  </a:lnTo>
                  <a:lnTo>
                    <a:pt x="48260" y="49530"/>
                  </a:lnTo>
                  <a:lnTo>
                    <a:pt x="54610" y="43180"/>
                  </a:lnTo>
                  <a:lnTo>
                    <a:pt x="62230" y="38100"/>
                  </a:lnTo>
                  <a:lnTo>
                    <a:pt x="68580" y="31750"/>
                  </a:lnTo>
                  <a:lnTo>
                    <a:pt x="76200" y="26670"/>
                  </a:lnTo>
                  <a:lnTo>
                    <a:pt x="83820" y="22860"/>
                  </a:lnTo>
                  <a:lnTo>
                    <a:pt x="91440" y="19050"/>
                  </a:lnTo>
                  <a:lnTo>
                    <a:pt x="99060" y="13970"/>
                  </a:lnTo>
                  <a:lnTo>
                    <a:pt x="106680" y="11430"/>
                  </a:lnTo>
                  <a:lnTo>
                    <a:pt x="115570" y="8890"/>
                  </a:lnTo>
                  <a:lnTo>
                    <a:pt x="123190" y="6350"/>
                  </a:lnTo>
                  <a:lnTo>
                    <a:pt x="132080" y="3810"/>
                  </a:lnTo>
                  <a:lnTo>
                    <a:pt x="140970" y="2540"/>
                  </a:lnTo>
                  <a:lnTo>
                    <a:pt x="149860" y="1270"/>
                  </a:lnTo>
                  <a:lnTo>
                    <a:pt x="158750" y="0"/>
                  </a:lnTo>
                  <a:lnTo>
                    <a:pt x="167640" y="0"/>
                  </a:lnTo>
                  <a:lnTo>
                    <a:pt x="8055610" y="0"/>
                  </a:lnTo>
                  <a:lnTo>
                    <a:pt x="8064500" y="0"/>
                  </a:lnTo>
                  <a:lnTo>
                    <a:pt x="8073390" y="1270"/>
                  </a:lnTo>
                  <a:lnTo>
                    <a:pt x="8082280" y="2540"/>
                  </a:lnTo>
                  <a:lnTo>
                    <a:pt x="8091170" y="3810"/>
                  </a:lnTo>
                  <a:lnTo>
                    <a:pt x="8100060" y="6350"/>
                  </a:lnTo>
                  <a:lnTo>
                    <a:pt x="8107680" y="8890"/>
                  </a:lnTo>
                  <a:lnTo>
                    <a:pt x="8116570" y="11430"/>
                  </a:lnTo>
                  <a:lnTo>
                    <a:pt x="8124190" y="13970"/>
                  </a:lnTo>
                  <a:lnTo>
                    <a:pt x="8133080" y="19050"/>
                  </a:lnTo>
                  <a:lnTo>
                    <a:pt x="8140700" y="22860"/>
                  </a:lnTo>
                  <a:lnTo>
                    <a:pt x="8147050" y="26670"/>
                  </a:lnTo>
                  <a:lnTo>
                    <a:pt x="8154670" y="31750"/>
                  </a:lnTo>
                  <a:lnTo>
                    <a:pt x="8162290" y="38100"/>
                  </a:lnTo>
                  <a:lnTo>
                    <a:pt x="8168640" y="43180"/>
                  </a:lnTo>
                  <a:lnTo>
                    <a:pt x="8174990" y="49530"/>
                  </a:lnTo>
                  <a:lnTo>
                    <a:pt x="8181340" y="55880"/>
                  </a:lnTo>
                  <a:lnTo>
                    <a:pt x="8186420" y="62230"/>
                  </a:lnTo>
                  <a:lnTo>
                    <a:pt x="8191500" y="69850"/>
                  </a:lnTo>
                  <a:lnTo>
                    <a:pt x="8196580" y="76200"/>
                  </a:lnTo>
                  <a:lnTo>
                    <a:pt x="8201660" y="83820"/>
                  </a:lnTo>
                  <a:lnTo>
                    <a:pt x="8205470" y="91440"/>
                  </a:lnTo>
                  <a:lnTo>
                    <a:pt x="8209280" y="99060"/>
                  </a:lnTo>
                  <a:lnTo>
                    <a:pt x="8213090" y="107950"/>
                  </a:lnTo>
                  <a:lnTo>
                    <a:pt x="8215630" y="115570"/>
                  </a:lnTo>
                  <a:lnTo>
                    <a:pt x="8218170" y="124460"/>
                  </a:lnTo>
                  <a:lnTo>
                    <a:pt x="8220710" y="133350"/>
                  </a:lnTo>
                  <a:lnTo>
                    <a:pt x="8221980" y="142240"/>
                  </a:lnTo>
                  <a:lnTo>
                    <a:pt x="8223250" y="149860"/>
                  </a:lnTo>
                  <a:lnTo>
                    <a:pt x="8223250" y="158750"/>
                  </a:lnTo>
                  <a:lnTo>
                    <a:pt x="8224520" y="167640"/>
                  </a:lnTo>
                  <a:lnTo>
                    <a:pt x="8224520" y="839470"/>
                  </a:lnTo>
                  <a:lnTo>
                    <a:pt x="8223250" y="848360"/>
                  </a:lnTo>
                  <a:lnTo>
                    <a:pt x="8223250" y="857250"/>
                  </a:lnTo>
                  <a:lnTo>
                    <a:pt x="8221980" y="866140"/>
                  </a:lnTo>
                  <a:lnTo>
                    <a:pt x="8220710" y="875030"/>
                  </a:lnTo>
                  <a:lnTo>
                    <a:pt x="8218170" y="882650"/>
                  </a:lnTo>
                  <a:lnTo>
                    <a:pt x="8215630" y="891540"/>
                  </a:lnTo>
                  <a:lnTo>
                    <a:pt x="8213090" y="900430"/>
                  </a:lnTo>
                  <a:lnTo>
                    <a:pt x="8209280" y="908050"/>
                  </a:lnTo>
                  <a:lnTo>
                    <a:pt x="8205470" y="915670"/>
                  </a:lnTo>
                  <a:lnTo>
                    <a:pt x="8201660" y="923290"/>
                  </a:lnTo>
                  <a:lnTo>
                    <a:pt x="8196580" y="930910"/>
                  </a:lnTo>
                  <a:lnTo>
                    <a:pt x="8191500" y="938530"/>
                  </a:lnTo>
                  <a:lnTo>
                    <a:pt x="8186420" y="944880"/>
                  </a:lnTo>
                  <a:lnTo>
                    <a:pt x="8181340" y="952500"/>
                  </a:lnTo>
                  <a:lnTo>
                    <a:pt x="8174990" y="958850"/>
                  </a:lnTo>
                  <a:lnTo>
                    <a:pt x="8168640" y="965200"/>
                  </a:lnTo>
                  <a:lnTo>
                    <a:pt x="8162290" y="970280"/>
                  </a:lnTo>
                  <a:lnTo>
                    <a:pt x="8154670" y="975360"/>
                  </a:lnTo>
                  <a:lnTo>
                    <a:pt x="8147050" y="980440"/>
                  </a:lnTo>
                  <a:lnTo>
                    <a:pt x="8140700" y="985520"/>
                  </a:lnTo>
                  <a:lnTo>
                    <a:pt x="8133080" y="989330"/>
                  </a:lnTo>
                  <a:lnTo>
                    <a:pt x="8124190" y="993140"/>
                  </a:lnTo>
                  <a:lnTo>
                    <a:pt x="8116570" y="996950"/>
                  </a:lnTo>
                  <a:lnTo>
                    <a:pt x="8108950" y="999490"/>
                  </a:lnTo>
                  <a:lnTo>
                    <a:pt x="8100060" y="1002030"/>
                  </a:lnTo>
                  <a:lnTo>
                    <a:pt x="8091170" y="1004570"/>
                  </a:lnTo>
                  <a:lnTo>
                    <a:pt x="8082280" y="1005840"/>
                  </a:lnTo>
                  <a:lnTo>
                    <a:pt x="8074660" y="1007110"/>
                  </a:lnTo>
                  <a:lnTo>
                    <a:pt x="8065770" y="1007110"/>
                  </a:lnTo>
                  <a:lnTo>
                    <a:pt x="8056880" y="1008380"/>
                  </a:lnTo>
                  <a:lnTo>
                    <a:pt x="167640" y="1008380"/>
                  </a:lnTo>
                  <a:lnTo>
                    <a:pt x="158750" y="1007110"/>
                  </a:lnTo>
                  <a:lnTo>
                    <a:pt x="149860" y="1007110"/>
                  </a:lnTo>
                  <a:lnTo>
                    <a:pt x="140970" y="1005840"/>
                  </a:lnTo>
                  <a:lnTo>
                    <a:pt x="132080" y="1004570"/>
                  </a:lnTo>
                  <a:lnTo>
                    <a:pt x="124460" y="1002030"/>
                  </a:lnTo>
                  <a:lnTo>
                    <a:pt x="115570" y="999490"/>
                  </a:lnTo>
                  <a:lnTo>
                    <a:pt x="106680" y="996950"/>
                  </a:lnTo>
                  <a:lnTo>
                    <a:pt x="99060" y="993140"/>
                  </a:lnTo>
                  <a:lnTo>
                    <a:pt x="91440" y="989330"/>
                  </a:lnTo>
                  <a:lnTo>
                    <a:pt x="83820" y="985520"/>
                  </a:lnTo>
                  <a:lnTo>
                    <a:pt x="76200" y="980440"/>
                  </a:lnTo>
                  <a:lnTo>
                    <a:pt x="68580" y="975360"/>
                  </a:lnTo>
                  <a:lnTo>
                    <a:pt x="62230" y="970280"/>
                  </a:lnTo>
                  <a:lnTo>
                    <a:pt x="54610" y="965200"/>
                  </a:lnTo>
                  <a:lnTo>
                    <a:pt x="48260" y="958850"/>
                  </a:lnTo>
                  <a:lnTo>
                    <a:pt x="43180" y="952500"/>
                  </a:lnTo>
                  <a:lnTo>
                    <a:pt x="36830" y="946150"/>
                  </a:lnTo>
                  <a:lnTo>
                    <a:pt x="31750" y="938530"/>
                  </a:lnTo>
                  <a:lnTo>
                    <a:pt x="26670" y="930910"/>
                  </a:lnTo>
                  <a:lnTo>
                    <a:pt x="21590" y="924560"/>
                  </a:lnTo>
                  <a:lnTo>
                    <a:pt x="17780" y="916940"/>
                  </a:lnTo>
                  <a:lnTo>
                    <a:pt x="13970" y="908050"/>
                  </a:lnTo>
                  <a:lnTo>
                    <a:pt x="10160" y="900430"/>
                  </a:lnTo>
                  <a:lnTo>
                    <a:pt x="7620" y="892810"/>
                  </a:lnTo>
                  <a:lnTo>
                    <a:pt x="5080" y="883920"/>
                  </a:lnTo>
                  <a:lnTo>
                    <a:pt x="2540" y="875030"/>
                  </a:lnTo>
                  <a:lnTo>
                    <a:pt x="1270" y="866140"/>
                  </a:lnTo>
                  <a:lnTo>
                    <a:pt x="0" y="858520"/>
                  </a:lnTo>
                  <a:lnTo>
                    <a:pt x="0" y="849630"/>
                  </a:lnTo>
                  <a:lnTo>
                    <a:pt x="0" y="840740"/>
                  </a:lnTo>
                  <a:lnTo>
                    <a:pt x="0" y="167640"/>
                  </a:lnTo>
                  <a:close/>
                </a:path>
              </a:pathLst>
            </a:custGeom>
            <a:ln w="25518">
              <a:solidFill>
                <a:srgbClr val="FFFFFF"/>
              </a:solidFill>
            </a:ln>
          </p:spPr>
          <p:txBody>
            <a:bodyPr wrap="square" lIns="0" tIns="0" rIns="0" bIns="0" rtlCol="0"/>
            <a:lstStyle/>
            <a:p/>
          </p:txBody>
        </p:sp>
        <p:sp>
          <p:nvSpPr>
            <p:cNvPr id="5" name="object 5"/>
            <p:cNvSpPr/>
            <p:nvPr/>
          </p:nvSpPr>
          <p:spPr>
            <a:xfrm>
              <a:off x="499046" y="130758"/>
              <a:ext cx="8250555" cy="1034415"/>
            </a:xfrm>
            <a:custGeom>
              <a:avLst/>
              <a:gdLst/>
              <a:ahLst/>
              <a:cxnLst/>
              <a:rect l="l" t="t" r="r" b="b"/>
              <a:pathLst>
                <a:path w="8250555" h="10344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034415">
                  <a:moveTo>
                    <a:pt x="8250034" y="1021130"/>
                  </a:moveTo>
                  <a:lnTo>
                    <a:pt x="8246300" y="1012113"/>
                  </a:lnTo>
                  <a:lnTo>
                    <a:pt x="8237283" y="1008380"/>
                  </a:lnTo>
                  <a:lnTo>
                    <a:pt x="8228254" y="1012113"/>
                  </a:lnTo>
                  <a:lnTo>
                    <a:pt x="8224520" y="1021130"/>
                  </a:lnTo>
                  <a:lnTo>
                    <a:pt x="8228254" y="1030160"/>
                  </a:lnTo>
                  <a:lnTo>
                    <a:pt x="8237283" y="1033894"/>
                  </a:lnTo>
                  <a:lnTo>
                    <a:pt x="8246300" y="1030160"/>
                  </a:lnTo>
                  <a:lnTo>
                    <a:pt x="8250034" y="10211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726440" y="90170"/>
            <a:ext cx="7517130" cy="951230"/>
          </a:xfrm>
          <a:prstGeom prst="rect">
            <a:avLst/>
          </a:prstGeom>
        </p:spPr>
        <p:txBody>
          <a:bodyPr vert="horz" wrap="square" lIns="0" tIns="68580" rIns="0" bIns="0" rtlCol="0">
            <a:spAutoFit/>
          </a:bodyPr>
          <a:lstStyle/>
          <a:p>
            <a:pPr marL="12700" marR="5080" indent="457200">
              <a:lnSpc>
                <a:spcPts val="3450"/>
              </a:lnSpc>
              <a:spcBef>
                <a:spcPts val="540"/>
              </a:spcBef>
            </a:pPr>
            <a:r>
              <a:rPr sz="3200" i="1" u="none" dirty="0">
                <a:solidFill>
                  <a:srgbClr val="FFFFFF"/>
                </a:solidFill>
                <a:latin typeface="Calibri" panose="020F0502020204030204"/>
                <a:cs typeface="Calibri" panose="020F0502020204030204"/>
              </a:rPr>
              <a:t>ε)</a:t>
            </a:r>
            <a:r>
              <a:rPr sz="3200" i="1" u="none" spc="-6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Αγωγός</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καυσίμου</a:t>
            </a:r>
            <a:r>
              <a:rPr sz="3200" i="1" u="none" spc="-5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υψηλής</a:t>
            </a:r>
            <a:r>
              <a:rPr sz="3200" i="1" u="none" spc="-5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πίεσης</a:t>
            </a:r>
            <a:r>
              <a:rPr sz="3200" i="1" u="none" spc="-4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(high </a:t>
            </a:r>
            <a:r>
              <a:rPr sz="3200" i="1" u="none" dirty="0">
                <a:solidFill>
                  <a:srgbClr val="FFFFFF"/>
                </a:solidFill>
                <a:latin typeface="Calibri" panose="020F0502020204030204"/>
                <a:cs typeface="Calibri" panose="020F0502020204030204"/>
              </a:rPr>
              <a:t>pressure</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fuel</a:t>
            </a:r>
            <a:r>
              <a:rPr sz="3200" i="1" u="none" spc="-2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line).</a:t>
            </a:r>
            <a:endParaRPr sz="3200">
              <a:latin typeface="Calibri" panose="020F0502020204030204"/>
              <a:cs typeface="Calibri" panose="020F0502020204030204"/>
            </a:endParaRPr>
          </a:p>
        </p:txBody>
      </p:sp>
      <p:sp>
        <p:nvSpPr>
          <p:cNvPr id="7" name="object 7"/>
          <p:cNvSpPr txBox="1"/>
          <p:nvPr/>
        </p:nvSpPr>
        <p:spPr>
          <a:xfrm>
            <a:off x="293370" y="1379220"/>
            <a:ext cx="8651240" cy="5481884"/>
          </a:xfrm>
          <a:prstGeom prst="rect">
            <a:avLst/>
          </a:prstGeom>
        </p:spPr>
        <p:txBody>
          <a:bodyPr vert="horz" wrap="square" lIns="0" tIns="31114" rIns="0" bIns="0" rtlCol="0">
            <a:spAutoFit/>
          </a:bodyPr>
          <a:lstStyle/>
          <a:p>
            <a:pPr marL="12700" marR="5080" indent="63500">
              <a:lnSpc>
                <a:spcPct val="93000"/>
              </a:lnSpc>
              <a:spcBef>
                <a:spcPts val="245"/>
              </a:spcBef>
              <a:tabLst>
                <a:tab pos="8072755" algn="l"/>
              </a:tabLst>
            </a:pPr>
            <a:r>
              <a:rPr sz="1800" b="1" dirty="0">
                <a:latin typeface="Arial" panose="020B0604020202020204"/>
                <a:cs typeface="Arial" panose="020B0604020202020204"/>
              </a:rPr>
              <a:t>O</a:t>
            </a:r>
            <a:r>
              <a:rPr sz="1800" b="1" spc="-114" dirty="0">
                <a:latin typeface="Arial" panose="020B0604020202020204"/>
                <a:cs typeface="Arial" panose="020B0604020202020204"/>
              </a:rPr>
              <a:t> </a:t>
            </a:r>
            <a:r>
              <a:rPr sz="1800" b="1" dirty="0">
                <a:latin typeface="Arial" panose="020B0604020202020204"/>
                <a:cs typeface="Arial" panose="020B0604020202020204"/>
              </a:rPr>
              <a:t>AΓΩΓΟΣ</a:t>
            </a:r>
            <a:r>
              <a:rPr sz="1800" b="1" spc="-110" dirty="0">
                <a:latin typeface="Arial" panose="020B0604020202020204"/>
                <a:cs typeface="Arial" panose="020B0604020202020204"/>
              </a:rPr>
              <a:t> </a:t>
            </a:r>
            <a:r>
              <a:rPr sz="1800" b="1" spc="-25" dirty="0">
                <a:latin typeface="Arial" panose="020B0604020202020204"/>
                <a:cs typeface="Arial" panose="020B0604020202020204"/>
              </a:rPr>
              <a:t>ΑΥΤΟΣ</a:t>
            </a:r>
            <a:r>
              <a:rPr sz="1800" b="1" spc="-35" dirty="0">
                <a:latin typeface="Arial" panose="020B0604020202020204"/>
                <a:cs typeface="Arial" panose="020B0604020202020204"/>
              </a:rPr>
              <a:t> </a:t>
            </a:r>
            <a:r>
              <a:rPr sz="1800" b="1" dirty="0">
                <a:latin typeface="Arial" panose="020B0604020202020204"/>
                <a:cs typeface="Arial" panose="020B0604020202020204"/>
              </a:rPr>
              <a:t>ΣΥΝΔΕΕΙ</a:t>
            </a:r>
            <a:r>
              <a:rPr sz="1800" b="1" spc="-35" dirty="0">
                <a:latin typeface="Arial" panose="020B0604020202020204"/>
                <a:cs typeface="Arial" panose="020B0604020202020204"/>
              </a:rPr>
              <a:t> </a:t>
            </a:r>
            <a:r>
              <a:rPr sz="1800" b="1" dirty="0">
                <a:latin typeface="Arial" panose="020B0604020202020204"/>
                <a:cs typeface="Arial" panose="020B0604020202020204"/>
              </a:rPr>
              <a:t>ΤΗΝ</a:t>
            </a:r>
            <a:r>
              <a:rPr sz="1800" b="1" spc="-110" dirty="0">
                <a:latin typeface="Arial" panose="020B0604020202020204"/>
                <a:cs typeface="Arial" panose="020B0604020202020204"/>
              </a:rPr>
              <a:t> </a:t>
            </a:r>
            <a:r>
              <a:rPr sz="1800" b="1" spc="-10" dirty="0">
                <a:latin typeface="Arial" panose="020B0604020202020204"/>
                <a:cs typeface="Arial" panose="020B0604020202020204"/>
              </a:rPr>
              <a:t>ΑΝΤΛΙΑ</a:t>
            </a:r>
            <a:r>
              <a:rPr sz="1800" b="1" spc="-45" dirty="0">
                <a:latin typeface="Arial" panose="020B0604020202020204"/>
                <a:cs typeface="Arial" panose="020B0604020202020204"/>
              </a:rPr>
              <a:t> </a:t>
            </a:r>
            <a:r>
              <a:rPr sz="1800" b="1" dirty="0">
                <a:latin typeface="Arial" panose="020B0604020202020204"/>
                <a:cs typeface="Arial" panose="020B0604020202020204"/>
              </a:rPr>
              <a:t>ΜΕ</a:t>
            </a:r>
            <a:r>
              <a:rPr sz="1800" b="1" spc="-35" dirty="0">
                <a:latin typeface="Arial" panose="020B0604020202020204"/>
                <a:cs typeface="Arial" panose="020B0604020202020204"/>
              </a:rPr>
              <a:t> </a:t>
            </a:r>
            <a:r>
              <a:rPr sz="1800" b="1" dirty="0">
                <a:latin typeface="Arial" panose="020B0604020202020204"/>
                <a:cs typeface="Arial" panose="020B0604020202020204"/>
              </a:rPr>
              <a:t>ΤΟΝ</a:t>
            </a:r>
            <a:r>
              <a:rPr sz="1800" b="1" spc="-45" dirty="0">
                <a:latin typeface="Arial" panose="020B0604020202020204"/>
                <a:cs typeface="Arial" panose="020B0604020202020204"/>
              </a:rPr>
              <a:t> </a:t>
            </a:r>
            <a:r>
              <a:rPr sz="1800" b="1" spc="-10" dirty="0">
                <a:latin typeface="Arial" panose="020B0604020202020204"/>
                <a:cs typeface="Arial" panose="020B0604020202020204"/>
              </a:rPr>
              <a:t>ΕΓΧΥΤΗΡΑ.</a:t>
            </a:r>
            <a:r>
              <a:rPr sz="1800" b="1" spc="-35" dirty="0">
                <a:latin typeface="Arial" panose="020B0604020202020204"/>
                <a:cs typeface="Arial" panose="020B0604020202020204"/>
              </a:rPr>
              <a:t> </a:t>
            </a:r>
            <a:r>
              <a:rPr sz="1800" b="1" spc="-60" dirty="0">
                <a:latin typeface="Arial" panose="020B0604020202020204"/>
                <a:cs typeface="Arial" panose="020B0604020202020204"/>
              </a:rPr>
              <a:t>ΚΑΤΑ</a:t>
            </a:r>
            <a:r>
              <a:rPr sz="1800" b="1" spc="-50" dirty="0">
                <a:latin typeface="Arial" panose="020B0604020202020204"/>
                <a:cs typeface="Arial" panose="020B0604020202020204"/>
              </a:rPr>
              <a:t> </a:t>
            </a:r>
            <a:r>
              <a:rPr sz="1800" b="1" dirty="0">
                <a:latin typeface="Arial" panose="020B0604020202020204"/>
                <a:cs typeface="Arial" panose="020B0604020202020204"/>
              </a:rPr>
              <a:t>ΤΗ</a:t>
            </a:r>
            <a:r>
              <a:rPr sz="1800" b="1" spc="-105" dirty="0">
                <a:latin typeface="Arial" panose="020B0604020202020204"/>
                <a:cs typeface="Arial" panose="020B0604020202020204"/>
              </a:rPr>
              <a:t> </a:t>
            </a:r>
            <a:r>
              <a:rPr sz="1800" b="1" spc="-20" dirty="0">
                <a:latin typeface="Arial" panose="020B0604020202020204"/>
                <a:cs typeface="Arial" panose="020B0604020202020204"/>
              </a:rPr>
              <a:t>ΛΕΙ- </a:t>
            </a:r>
            <a:r>
              <a:rPr sz="1800" b="1" dirty="0">
                <a:latin typeface="Arial" panose="020B0604020202020204"/>
                <a:cs typeface="Arial" panose="020B0604020202020204"/>
              </a:rPr>
              <a:t>ΤΟΥΡΓΙΑ</a:t>
            </a:r>
            <a:r>
              <a:rPr sz="1800" b="1" spc="-55" dirty="0">
                <a:latin typeface="Arial" panose="020B0604020202020204"/>
                <a:cs typeface="Arial" panose="020B0604020202020204"/>
              </a:rPr>
              <a:t> </a:t>
            </a:r>
            <a:r>
              <a:rPr sz="1800" b="1">
                <a:latin typeface="Arial" panose="020B0604020202020204"/>
                <a:cs typeface="Arial" panose="020B0604020202020204"/>
              </a:rPr>
              <a:t>ΤΗΣ</a:t>
            </a:r>
            <a:r>
              <a:rPr sz="1800" b="1" spc="-35">
                <a:latin typeface="Arial" panose="020B0604020202020204"/>
                <a:cs typeface="Arial" panose="020B0604020202020204"/>
              </a:rPr>
              <a:t> </a:t>
            </a:r>
            <a:r>
              <a:rPr sz="1800" b="1" smtClean="0">
                <a:latin typeface="Arial" panose="020B0604020202020204"/>
                <a:cs typeface="Arial" panose="020B0604020202020204"/>
              </a:rPr>
              <a:t>ΜΗΧΑΝΗ</a:t>
            </a:r>
            <a:r>
              <a:rPr lang="el-GR" sz="1800" b="1" dirty="0" smtClean="0">
                <a:latin typeface="Arial" panose="020B0604020202020204"/>
                <a:cs typeface="Arial" panose="020B0604020202020204"/>
              </a:rPr>
              <a:t>Σ</a:t>
            </a:r>
            <a:r>
              <a:rPr sz="1800" b="1" spc="-35" smtClean="0">
                <a:latin typeface="Arial" panose="020B0604020202020204"/>
                <a:cs typeface="Arial" panose="020B0604020202020204"/>
              </a:rPr>
              <a:t> </a:t>
            </a:r>
            <a:r>
              <a:rPr sz="1800" b="1" spc="-40" dirty="0">
                <a:latin typeface="Arial" panose="020B0604020202020204"/>
                <a:cs typeface="Arial" panose="020B0604020202020204"/>
              </a:rPr>
              <a:t>ΚΑΤΑΠΟΝΕΙΤΑΙ</a:t>
            </a:r>
            <a:r>
              <a:rPr sz="1800" b="1" spc="-85" dirty="0">
                <a:latin typeface="Arial" panose="020B0604020202020204"/>
                <a:cs typeface="Arial" panose="020B0604020202020204"/>
              </a:rPr>
              <a:t> </a:t>
            </a:r>
            <a:r>
              <a:rPr sz="1800" b="1" dirty="0">
                <a:latin typeface="Arial" panose="020B0604020202020204"/>
                <a:cs typeface="Arial" panose="020B0604020202020204"/>
              </a:rPr>
              <a:t>ΑΠΟ</a:t>
            </a:r>
            <a:r>
              <a:rPr sz="1800" b="1" spc="-25" dirty="0">
                <a:latin typeface="Arial" panose="020B0604020202020204"/>
                <a:cs typeface="Arial" panose="020B0604020202020204"/>
              </a:rPr>
              <a:t> </a:t>
            </a:r>
            <a:r>
              <a:rPr sz="1800" b="1" dirty="0">
                <a:latin typeface="Arial" panose="020B0604020202020204"/>
                <a:cs typeface="Arial" panose="020B0604020202020204"/>
              </a:rPr>
              <a:t>ΚΡΟΥΣΤΙΚΕΣ</a:t>
            </a:r>
            <a:r>
              <a:rPr sz="1800" b="1" spc="-35" dirty="0">
                <a:latin typeface="Arial" panose="020B0604020202020204"/>
                <a:cs typeface="Arial" panose="020B0604020202020204"/>
              </a:rPr>
              <a:t> </a:t>
            </a:r>
            <a:r>
              <a:rPr sz="1800" b="1" dirty="0">
                <a:latin typeface="Arial" panose="020B0604020202020204"/>
                <a:cs typeface="Arial" panose="020B0604020202020204"/>
              </a:rPr>
              <a:t>ΠΙΕΣΕΙΣ</a:t>
            </a:r>
            <a:r>
              <a:rPr sz="1800" b="1" spc="-25" dirty="0">
                <a:latin typeface="Arial" panose="020B0604020202020204"/>
                <a:cs typeface="Arial" panose="020B0604020202020204"/>
              </a:rPr>
              <a:t> </a:t>
            </a:r>
            <a:r>
              <a:rPr sz="1800" b="1">
                <a:latin typeface="Arial" panose="020B0604020202020204"/>
                <a:cs typeface="Arial" panose="020B0604020202020204"/>
              </a:rPr>
              <a:t>ΚΑΙ</a:t>
            </a:r>
            <a:r>
              <a:rPr sz="1800" b="1" spc="-25">
                <a:latin typeface="Arial" panose="020B0604020202020204"/>
                <a:cs typeface="Arial" panose="020B0604020202020204"/>
              </a:rPr>
              <a:t> </a:t>
            </a:r>
            <a:r>
              <a:rPr sz="1800" b="1" spc="-20" smtClean="0">
                <a:latin typeface="Arial" panose="020B0604020202020204"/>
                <a:cs typeface="Arial" panose="020B0604020202020204"/>
              </a:rPr>
              <a:t>ΚΡΑ</a:t>
            </a:r>
            <a:r>
              <a:rPr sz="1800" b="1" smtClean="0">
                <a:latin typeface="Arial" panose="020B0604020202020204"/>
                <a:cs typeface="Arial" panose="020B0604020202020204"/>
              </a:rPr>
              <a:t>ΔΑΣΜΟΥΣ</a:t>
            </a:r>
            <a:r>
              <a:rPr sz="1800" b="1" dirty="0">
                <a:latin typeface="Arial" panose="020B0604020202020204"/>
                <a:cs typeface="Arial" panose="020B0604020202020204"/>
              </a:rPr>
              <a:t>,</a:t>
            </a:r>
            <a:r>
              <a:rPr sz="1800" b="1" spc="-45" dirty="0">
                <a:latin typeface="Arial" panose="020B0604020202020204"/>
                <a:cs typeface="Arial" panose="020B0604020202020204"/>
              </a:rPr>
              <a:t> </a:t>
            </a:r>
            <a:r>
              <a:rPr sz="1800" b="1" dirty="0">
                <a:latin typeface="Arial" panose="020B0604020202020204"/>
                <a:cs typeface="Arial" panose="020B0604020202020204"/>
              </a:rPr>
              <a:t>ΜΕ</a:t>
            </a:r>
            <a:r>
              <a:rPr sz="1800" b="1" spc="-105" dirty="0">
                <a:latin typeface="Arial" panose="020B0604020202020204"/>
                <a:cs typeface="Arial" panose="020B0604020202020204"/>
              </a:rPr>
              <a:t> </a:t>
            </a:r>
            <a:r>
              <a:rPr sz="1800" b="1" dirty="0">
                <a:latin typeface="Arial" panose="020B0604020202020204"/>
                <a:cs typeface="Arial" panose="020B0604020202020204"/>
              </a:rPr>
              <a:t>ΑΠΟΤΕΛΕΣΜΑ</a:t>
            </a:r>
            <a:r>
              <a:rPr sz="1800" b="1" spc="-40" dirty="0">
                <a:latin typeface="Arial" panose="020B0604020202020204"/>
                <a:cs typeface="Arial" panose="020B0604020202020204"/>
              </a:rPr>
              <a:t> </a:t>
            </a:r>
            <a:r>
              <a:rPr sz="1800" b="1" dirty="0">
                <a:latin typeface="Arial" panose="020B0604020202020204"/>
                <a:cs typeface="Arial" panose="020B0604020202020204"/>
              </a:rPr>
              <a:t>ΤΗΝ</a:t>
            </a:r>
            <a:r>
              <a:rPr sz="1800" b="1" spc="-35" dirty="0">
                <a:latin typeface="Arial" panose="020B0604020202020204"/>
                <a:cs typeface="Arial" panose="020B0604020202020204"/>
              </a:rPr>
              <a:t> </a:t>
            </a:r>
            <a:r>
              <a:rPr sz="1800" b="1" dirty="0">
                <a:latin typeface="Arial" panose="020B0604020202020204"/>
                <a:cs typeface="Arial" panose="020B0604020202020204"/>
              </a:rPr>
              <a:t>ΕΜΦΑΝΙΣΗ</a:t>
            </a:r>
            <a:r>
              <a:rPr sz="1800" b="1" spc="-40" dirty="0">
                <a:latin typeface="Arial" panose="020B0604020202020204"/>
                <a:cs typeface="Arial" panose="020B0604020202020204"/>
              </a:rPr>
              <a:t> </a:t>
            </a:r>
            <a:r>
              <a:rPr sz="1800" b="1" dirty="0">
                <a:latin typeface="Arial" panose="020B0604020202020204"/>
                <a:cs typeface="Arial" panose="020B0604020202020204"/>
              </a:rPr>
              <a:t>ΡΩΓΜΩΝ</a:t>
            </a:r>
            <a:r>
              <a:rPr sz="1800" b="1" spc="-40" dirty="0">
                <a:latin typeface="Arial" panose="020B0604020202020204"/>
                <a:cs typeface="Arial" panose="020B0604020202020204"/>
              </a:rPr>
              <a:t> </a:t>
            </a:r>
            <a:r>
              <a:rPr sz="1800" b="1">
                <a:latin typeface="Arial" panose="020B0604020202020204"/>
                <a:cs typeface="Arial" panose="020B0604020202020204"/>
              </a:rPr>
              <a:t>ΚΑΙ</a:t>
            </a:r>
            <a:r>
              <a:rPr sz="1800" b="1" spc="-95">
                <a:latin typeface="Arial" panose="020B0604020202020204"/>
                <a:cs typeface="Arial" panose="020B0604020202020204"/>
              </a:rPr>
              <a:t> </a:t>
            </a:r>
            <a:r>
              <a:rPr sz="1800" b="1" spc="-10" smtClean="0">
                <a:latin typeface="Arial" panose="020B0604020202020204"/>
                <a:cs typeface="Arial" panose="020B0604020202020204"/>
              </a:rPr>
              <a:t>ΔΙΑΡΡ</a:t>
            </a:r>
            <a:r>
              <a:rPr lang="el-GR" sz="1800" b="1" spc="-10" dirty="0" smtClean="0">
                <a:latin typeface="Arial" panose="020B0604020202020204"/>
                <a:cs typeface="Arial" panose="020B0604020202020204"/>
              </a:rPr>
              <a:t>ΟΗΣ</a:t>
            </a:r>
            <a:endParaRPr lang="el-GR" sz="1800" b="1" spc="-10" dirty="0" smtClean="0">
              <a:latin typeface="Arial" panose="020B0604020202020204"/>
              <a:cs typeface="Arial" panose="020B0604020202020204"/>
            </a:endParaRPr>
          </a:p>
          <a:p>
            <a:pPr marL="12700" marR="5080" indent="63500">
              <a:lnSpc>
                <a:spcPct val="93000"/>
              </a:lnSpc>
              <a:spcBef>
                <a:spcPts val="245"/>
              </a:spcBef>
              <a:tabLst>
                <a:tab pos="8072755" algn="l"/>
              </a:tabLst>
            </a:pPr>
            <a:r>
              <a:rPr sz="1800" b="1" spc="-25" smtClean="0">
                <a:solidFill>
                  <a:srgbClr val="0000FF"/>
                </a:solidFill>
                <a:latin typeface="Arial" panose="020B0604020202020204"/>
                <a:cs typeface="Arial" panose="020B0604020202020204"/>
              </a:rPr>
              <a:t>ΓΙΑ </a:t>
            </a:r>
            <a:r>
              <a:rPr sz="1800" b="1" dirty="0">
                <a:solidFill>
                  <a:srgbClr val="0000FF"/>
                </a:solidFill>
                <a:latin typeface="Arial" panose="020B0604020202020204"/>
                <a:cs typeface="Arial" panose="020B0604020202020204"/>
              </a:rPr>
              <a:t>ΤΗΝ</a:t>
            </a:r>
            <a:r>
              <a:rPr sz="1800" b="1" spc="-12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ΑΠΟΦΥΓΗ</a:t>
            </a:r>
            <a:r>
              <a:rPr sz="1800" b="1" spc="-5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ΠΡΟΚΛΗΣΗΣ</a:t>
            </a:r>
            <a:r>
              <a:rPr sz="1800" b="1" spc="-6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ΠΥΡΚΑΓΙΑΣ,</a:t>
            </a:r>
            <a:r>
              <a:rPr sz="1800" b="1" spc="-11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ΛΟΓΩ</a:t>
            </a:r>
            <a:r>
              <a:rPr sz="1800" b="1" spc="-5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ΤΩΝ</a:t>
            </a:r>
            <a:r>
              <a:rPr sz="1800" b="1" spc="-12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ΔΙΑΡΡΟΩΝ</a:t>
            </a:r>
            <a:r>
              <a:rPr sz="1800" b="1" spc="-120" dirty="0">
                <a:solidFill>
                  <a:srgbClr val="0000FF"/>
                </a:solidFill>
                <a:latin typeface="Arial" panose="020B0604020202020204"/>
                <a:cs typeface="Arial" panose="020B0604020202020204"/>
              </a:rPr>
              <a:t> </a:t>
            </a:r>
            <a:r>
              <a:rPr sz="1800" b="1" spc="-25" dirty="0">
                <a:solidFill>
                  <a:srgbClr val="0000FF"/>
                </a:solidFill>
                <a:latin typeface="Arial" panose="020B0604020202020204"/>
                <a:cs typeface="Arial" panose="020B0604020202020204"/>
              </a:rPr>
              <a:t>ΑΥΤΩΝ,</a:t>
            </a:r>
            <a:r>
              <a:rPr sz="1800" b="1" spc="-45" dirty="0">
                <a:solidFill>
                  <a:srgbClr val="0000FF"/>
                </a:solidFill>
                <a:latin typeface="Arial" panose="020B0604020202020204"/>
                <a:cs typeface="Arial" panose="020B0604020202020204"/>
              </a:rPr>
              <a:t> </a:t>
            </a:r>
            <a:r>
              <a:rPr sz="1800" b="1" spc="-25" dirty="0">
                <a:solidFill>
                  <a:srgbClr val="0000FF"/>
                </a:solidFill>
                <a:latin typeface="Arial" panose="020B0604020202020204"/>
                <a:cs typeface="Arial" panose="020B0604020202020204"/>
              </a:rPr>
              <a:t>ΟΙ </a:t>
            </a:r>
            <a:r>
              <a:rPr sz="1800" b="1" dirty="0">
                <a:solidFill>
                  <a:srgbClr val="0000FF"/>
                </a:solidFill>
                <a:latin typeface="Arial" panose="020B0604020202020204"/>
                <a:cs typeface="Arial" panose="020B0604020202020204"/>
              </a:rPr>
              <a:t>ΑΓΩΓΟΙ</a:t>
            </a:r>
            <a:r>
              <a:rPr sz="1800" b="1" spc="-35" dirty="0">
                <a:solidFill>
                  <a:srgbClr val="0000FF"/>
                </a:solidFill>
                <a:latin typeface="Arial" panose="020B0604020202020204"/>
                <a:cs typeface="Arial" panose="020B0604020202020204"/>
              </a:rPr>
              <a:t> </a:t>
            </a:r>
            <a:r>
              <a:rPr sz="1800" b="1" spc="-40" dirty="0">
                <a:solidFill>
                  <a:srgbClr val="0000FF"/>
                </a:solidFill>
                <a:latin typeface="Arial" panose="020B0604020202020204"/>
                <a:cs typeface="Arial" panose="020B0604020202020204"/>
              </a:rPr>
              <a:t>ΚΑΤΑΣΚΕΥΑΖΟΝΤΑΙ</a:t>
            </a:r>
            <a:r>
              <a:rPr sz="1800" b="1" spc="-2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ΜΕ</a:t>
            </a:r>
            <a:r>
              <a:rPr sz="1800" b="1" spc="-3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ΠΕΡΙΒΛΗΜΑ</a:t>
            </a:r>
            <a:r>
              <a:rPr sz="1800" b="1" spc="-3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(ΔΙΠΛΟΣ</a:t>
            </a:r>
            <a:r>
              <a:rPr sz="1800" b="1" spc="-3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ΣΩΛΗΝΑΣ,</a:t>
            </a:r>
            <a:r>
              <a:rPr sz="1800" b="1" spc="-2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Ο</a:t>
            </a:r>
            <a:r>
              <a:rPr sz="1800" b="1" spc="-30" dirty="0">
                <a:solidFill>
                  <a:srgbClr val="0000FF"/>
                </a:solidFill>
                <a:latin typeface="Arial" panose="020B0604020202020204"/>
                <a:cs typeface="Arial" panose="020B0604020202020204"/>
              </a:rPr>
              <a:t> </a:t>
            </a:r>
            <a:r>
              <a:rPr sz="1800" b="1">
                <a:solidFill>
                  <a:srgbClr val="0000FF"/>
                </a:solidFill>
                <a:latin typeface="Arial" panose="020B0604020202020204"/>
                <a:cs typeface="Arial" panose="020B0604020202020204"/>
              </a:rPr>
              <a:t>ΕΝΑΣ</a:t>
            </a:r>
            <a:r>
              <a:rPr sz="1800" b="1" spc="-30">
                <a:solidFill>
                  <a:srgbClr val="0000FF"/>
                </a:solidFill>
                <a:latin typeface="Arial" panose="020B0604020202020204"/>
                <a:cs typeface="Arial" panose="020B0604020202020204"/>
              </a:rPr>
              <a:t> </a:t>
            </a:r>
            <a:r>
              <a:rPr sz="1800" b="1" spc="-25" smtClean="0">
                <a:solidFill>
                  <a:srgbClr val="0000FF"/>
                </a:solidFill>
                <a:latin typeface="Arial" panose="020B0604020202020204"/>
                <a:cs typeface="Arial" panose="020B0604020202020204"/>
              </a:rPr>
              <a:t>ΜΕ</a:t>
            </a:r>
            <a:r>
              <a:rPr sz="1800" b="1" smtClean="0">
                <a:solidFill>
                  <a:srgbClr val="0000FF"/>
                </a:solidFill>
                <a:latin typeface="Arial" panose="020B0604020202020204"/>
                <a:cs typeface="Arial" panose="020B0604020202020204"/>
              </a:rPr>
              <a:t>ΣΑ</a:t>
            </a:r>
            <a:r>
              <a:rPr sz="1800" b="1" spc="-70" smtClean="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ΣΤΟΝ</a:t>
            </a:r>
            <a:r>
              <a:rPr sz="1800" b="1" spc="-11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ΑΛΛΟΝ).</a:t>
            </a:r>
            <a:r>
              <a:rPr sz="1800" b="1" spc="-4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ΕΤΣΙ</a:t>
            </a:r>
            <a:r>
              <a:rPr sz="1800" b="1" spc="-35" dirty="0">
                <a:solidFill>
                  <a:srgbClr val="0000FF"/>
                </a:solidFill>
                <a:latin typeface="Arial" panose="020B0604020202020204"/>
                <a:cs typeface="Arial" panose="020B0604020202020204"/>
              </a:rPr>
              <a:t> </a:t>
            </a:r>
            <a:r>
              <a:rPr sz="1800" b="1" spc="-30" dirty="0">
                <a:solidFill>
                  <a:srgbClr val="0000FF"/>
                </a:solidFill>
                <a:latin typeface="Arial" panose="020B0604020202020204"/>
                <a:cs typeface="Arial" panose="020B0604020202020204"/>
              </a:rPr>
              <a:t>ΟΤΑΝ</a:t>
            </a:r>
            <a:r>
              <a:rPr sz="1800" b="1" spc="-95" dirty="0">
                <a:solidFill>
                  <a:srgbClr val="0000FF"/>
                </a:solidFill>
                <a:latin typeface="Arial" panose="020B0604020202020204"/>
                <a:cs typeface="Arial" panose="020B0604020202020204"/>
              </a:rPr>
              <a:t> </a:t>
            </a:r>
            <a:r>
              <a:rPr sz="1800" b="1" spc="-10" dirty="0">
                <a:solidFill>
                  <a:srgbClr val="0000FF"/>
                </a:solidFill>
                <a:latin typeface="Arial" panose="020B0604020202020204"/>
                <a:cs typeface="Arial" panose="020B0604020202020204"/>
              </a:rPr>
              <a:t>ΔΙΑΡΡΑΓΕΙ</a:t>
            </a:r>
            <a:r>
              <a:rPr sz="1800" b="1" spc="-4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Ο</a:t>
            </a:r>
            <a:r>
              <a:rPr sz="1800" b="1" spc="-3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ΕΣΩΤΕΡΙΚΟΣ,</a:t>
            </a:r>
            <a:r>
              <a:rPr sz="1800" b="1" spc="-3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Η</a:t>
            </a:r>
            <a:r>
              <a:rPr sz="1800" b="1" spc="-114" dirty="0">
                <a:solidFill>
                  <a:srgbClr val="0000FF"/>
                </a:solidFill>
                <a:latin typeface="Arial" panose="020B0604020202020204"/>
                <a:cs typeface="Arial" panose="020B0604020202020204"/>
              </a:rPr>
              <a:t> </a:t>
            </a:r>
            <a:r>
              <a:rPr sz="1800" b="1">
                <a:solidFill>
                  <a:srgbClr val="0000FF"/>
                </a:solidFill>
                <a:latin typeface="Arial" panose="020B0604020202020204"/>
                <a:cs typeface="Arial" panose="020B0604020202020204"/>
              </a:rPr>
              <a:t>ΔΙΑΡΡΟΗ</a:t>
            </a:r>
            <a:r>
              <a:rPr sz="1800" b="1" spc="-105">
                <a:solidFill>
                  <a:srgbClr val="0000FF"/>
                </a:solidFill>
                <a:latin typeface="Arial" panose="020B0604020202020204"/>
                <a:cs typeface="Arial" panose="020B0604020202020204"/>
              </a:rPr>
              <a:t> </a:t>
            </a:r>
            <a:r>
              <a:rPr sz="1800" b="1" spc="-10" smtClean="0">
                <a:solidFill>
                  <a:srgbClr val="0000FF"/>
                </a:solidFill>
                <a:latin typeface="Arial" panose="020B0604020202020204"/>
                <a:cs typeface="Arial" panose="020B0604020202020204"/>
              </a:rPr>
              <a:t>ΔΙΑΦΕΥ</a:t>
            </a:r>
            <a:r>
              <a:rPr sz="1800" b="1" smtClean="0">
                <a:solidFill>
                  <a:srgbClr val="0000FF"/>
                </a:solidFill>
                <a:latin typeface="Arial" panose="020B0604020202020204"/>
                <a:cs typeface="Arial" panose="020B0604020202020204"/>
              </a:rPr>
              <a:t>ΓΕΙ</a:t>
            </a:r>
            <a:r>
              <a:rPr sz="1800" b="1" spc="-105" smtClean="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ΑΝΑΜΕΣΑ</a:t>
            </a:r>
            <a:r>
              <a:rPr sz="1800" b="1" spc="-3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ΤΩΝ</a:t>
            </a:r>
            <a:r>
              <a:rPr sz="1800" b="1" spc="-100" dirty="0">
                <a:solidFill>
                  <a:srgbClr val="0000FF"/>
                </a:solidFill>
                <a:latin typeface="Arial" panose="020B0604020202020204"/>
                <a:cs typeface="Arial" panose="020B0604020202020204"/>
              </a:rPr>
              <a:t> </a:t>
            </a:r>
            <a:r>
              <a:rPr sz="1800" b="1" spc="-60" dirty="0">
                <a:solidFill>
                  <a:srgbClr val="0000FF"/>
                </a:solidFill>
                <a:latin typeface="Arial" panose="020B0604020202020204"/>
                <a:cs typeface="Arial" panose="020B0604020202020204"/>
              </a:rPr>
              <a:t>ΔΥΟ</a:t>
            </a:r>
            <a:r>
              <a:rPr sz="1800" b="1" spc="-4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ΠΡΟΣ</a:t>
            </a:r>
            <a:r>
              <a:rPr sz="1800" b="1" spc="-25" dirty="0">
                <a:solidFill>
                  <a:srgbClr val="0000FF"/>
                </a:solidFill>
                <a:latin typeface="Arial" panose="020B0604020202020204"/>
                <a:cs typeface="Arial" panose="020B0604020202020204"/>
              </a:rPr>
              <a:t> </a:t>
            </a:r>
            <a:r>
              <a:rPr sz="1800" b="1" spc="-40" dirty="0">
                <a:solidFill>
                  <a:srgbClr val="0000FF"/>
                </a:solidFill>
                <a:latin typeface="Arial" panose="020B0604020202020204"/>
                <a:cs typeface="Arial" panose="020B0604020202020204"/>
              </a:rPr>
              <a:t>ΚΑΤΑΛΛΗΛΟ</a:t>
            </a:r>
            <a:r>
              <a:rPr sz="1800" b="1" spc="-8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ΔΟΧΕΙΟ</a:t>
            </a:r>
            <a:r>
              <a:rPr sz="1800" b="1" spc="-3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ΜΕ</a:t>
            </a:r>
            <a:r>
              <a:rPr sz="1800" b="1" spc="-25" dirty="0">
                <a:solidFill>
                  <a:srgbClr val="0000FF"/>
                </a:solidFill>
                <a:latin typeface="Arial" panose="020B0604020202020204"/>
                <a:cs typeface="Arial" panose="020B0604020202020204"/>
              </a:rPr>
              <a:t> </a:t>
            </a:r>
            <a:r>
              <a:rPr sz="1800" b="1">
                <a:solidFill>
                  <a:srgbClr val="0000FF"/>
                </a:solidFill>
                <a:latin typeface="Arial" panose="020B0604020202020204"/>
                <a:cs typeface="Arial" panose="020B0604020202020204"/>
              </a:rPr>
              <a:t>ΣΥΝΑΓΕΡΜΟ</a:t>
            </a:r>
            <a:r>
              <a:rPr sz="1800" b="1" spc="-100">
                <a:solidFill>
                  <a:srgbClr val="0000FF"/>
                </a:solidFill>
                <a:latin typeface="Arial" panose="020B0604020202020204"/>
                <a:cs typeface="Arial" panose="020B0604020202020204"/>
              </a:rPr>
              <a:t> </a:t>
            </a:r>
            <a:r>
              <a:rPr sz="1800" b="1" spc="-10" smtClean="0">
                <a:solidFill>
                  <a:srgbClr val="0000FF"/>
                </a:solidFill>
                <a:latin typeface="Arial" panose="020B0604020202020204"/>
                <a:cs typeface="Arial" panose="020B0604020202020204"/>
              </a:rPr>
              <a:t>ΔΙΑΡ</a:t>
            </a:r>
            <a:r>
              <a:rPr sz="1800" b="1" smtClean="0">
                <a:solidFill>
                  <a:srgbClr val="0000FF"/>
                </a:solidFill>
                <a:latin typeface="Arial" panose="020B0604020202020204"/>
                <a:cs typeface="Arial" panose="020B0604020202020204"/>
              </a:rPr>
              <a:t>ΡΟΗΣ</a:t>
            </a:r>
            <a:r>
              <a:rPr sz="1800" b="1" spc="-35" smtClean="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(FUEL</a:t>
            </a:r>
            <a:r>
              <a:rPr sz="1800" b="1" spc="-45"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OIL</a:t>
            </a:r>
            <a:r>
              <a:rPr sz="1800" b="1" spc="-40" dirty="0">
                <a:solidFill>
                  <a:srgbClr val="0000FF"/>
                </a:solidFill>
                <a:latin typeface="Arial" panose="020B0604020202020204"/>
                <a:cs typeface="Arial" panose="020B0604020202020204"/>
              </a:rPr>
              <a:t> </a:t>
            </a:r>
            <a:r>
              <a:rPr sz="1800" b="1" dirty="0">
                <a:solidFill>
                  <a:srgbClr val="0000FF"/>
                </a:solidFill>
                <a:latin typeface="Arial" panose="020B0604020202020204"/>
                <a:cs typeface="Arial" panose="020B0604020202020204"/>
              </a:rPr>
              <a:t>LEAKAGE</a:t>
            </a:r>
            <a:r>
              <a:rPr sz="1800" b="1" spc="-90" dirty="0">
                <a:solidFill>
                  <a:srgbClr val="0000FF"/>
                </a:solidFill>
                <a:latin typeface="Arial" panose="020B0604020202020204"/>
                <a:cs typeface="Arial" panose="020B0604020202020204"/>
              </a:rPr>
              <a:t> </a:t>
            </a:r>
            <a:r>
              <a:rPr sz="1800" b="1" spc="-10" dirty="0">
                <a:solidFill>
                  <a:srgbClr val="0000FF"/>
                </a:solidFill>
                <a:latin typeface="Arial" panose="020B0604020202020204"/>
                <a:cs typeface="Arial" panose="020B0604020202020204"/>
              </a:rPr>
              <a:t>ALARM).</a:t>
            </a:r>
            <a:endParaRPr sz="1800">
              <a:latin typeface="Arial" panose="020B0604020202020204"/>
              <a:cs typeface="Arial" panose="020B0604020202020204"/>
            </a:endParaRPr>
          </a:p>
          <a:p>
            <a:pPr>
              <a:lnSpc>
                <a:spcPct val="100000"/>
              </a:lnSpc>
            </a:pPr>
            <a:endParaRPr sz="1750">
              <a:latin typeface="Arial" panose="020B0604020202020204"/>
              <a:cs typeface="Arial" panose="020B0604020202020204"/>
            </a:endParaRPr>
          </a:p>
          <a:p>
            <a:pPr marL="12700" marR="54610" indent="128270">
              <a:lnSpc>
                <a:spcPct val="93000"/>
              </a:lnSpc>
            </a:pPr>
            <a:r>
              <a:rPr sz="1800" b="1" dirty="0">
                <a:latin typeface="Arial" panose="020B0604020202020204"/>
                <a:cs typeface="Arial" panose="020B0604020202020204"/>
              </a:rPr>
              <a:t>ΟΙ</a:t>
            </a:r>
            <a:r>
              <a:rPr sz="1800" b="1" spc="-120" dirty="0">
                <a:latin typeface="Arial" panose="020B0604020202020204"/>
                <a:cs typeface="Arial" panose="020B0604020202020204"/>
              </a:rPr>
              <a:t> </a:t>
            </a:r>
            <a:r>
              <a:rPr sz="1800" b="1" spc="-10" dirty="0">
                <a:latin typeface="Arial" panose="020B0604020202020204"/>
                <a:cs typeface="Arial" panose="020B0604020202020204"/>
              </a:rPr>
              <a:t>ΔΙΑΣΤΑΣΕΙΣ</a:t>
            </a:r>
            <a:r>
              <a:rPr sz="1800" b="1" spc="-55" dirty="0">
                <a:latin typeface="Arial" panose="020B0604020202020204"/>
                <a:cs typeface="Arial" panose="020B0604020202020204"/>
              </a:rPr>
              <a:t> </a:t>
            </a:r>
            <a:r>
              <a:rPr sz="1800" b="1" dirty="0">
                <a:latin typeface="Arial" panose="020B0604020202020204"/>
                <a:cs typeface="Arial" panose="020B0604020202020204"/>
              </a:rPr>
              <a:t>ΤΟΥΣ</a:t>
            </a:r>
            <a:r>
              <a:rPr sz="1800" b="1" spc="-40" dirty="0">
                <a:latin typeface="Arial" panose="020B0604020202020204"/>
                <a:cs typeface="Arial" panose="020B0604020202020204"/>
              </a:rPr>
              <a:t> </a:t>
            </a:r>
            <a:r>
              <a:rPr sz="1800" b="1">
                <a:latin typeface="Arial" panose="020B0604020202020204"/>
                <a:cs typeface="Arial" panose="020B0604020202020204"/>
              </a:rPr>
              <a:t>ΕΠΗΡΕΑΖΟΥΝ</a:t>
            </a:r>
            <a:r>
              <a:rPr sz="1800" b="1" spc="-55">
                <a:latin typeface="Arial" panose="020B0604020202020204"/>
                <a:cs typeface="Arial" panose="020B0604020202020204"/>
              </a:rPr>
              <a:t> </a:t>
            </a:r>
            <a:r>
              <a:rPr sz="1800" b="1" smtClean="0">
                <a:latin typeface="Arial" panose="020B0604020202020204"/>
                <a:cs typeface="Arial" panose="020B0604020202020204"/>
              </a:rPr>
              <a:t>ΤΗ</a:t>
            </a:r>
            <a:r>
              <a:rPr lang="el-GR" sz="1800" b="1" dirty="0" smtClean="0">
                <a:latin typeface="Arial" panose="020B0604020202020204"/>
                <a:cs typeface="Arial" panose="020B0604020202020204"/>
              </a:rPr>
              <a:t>Ν</a:t>
            </a:r>
            <a:r>
              <a:rPr sz="1800" b="1" spc="-114" smtClean="0">
                <a:latin typeface="Arial" panose="020B0604020202020204"/>
                <a:cs typeface="Arial" panose="020B0604020202020204"/>
              </a:rPr>
              <a:t> </a:t>
            </a:r>
            <a:r>
              <a:rPr sz="1800" b="1" dirty="0">
                <a:latin typeface="Arial" panose="020B0604020202020204"/>
                <a:cs typeface="Arial" panose="020B0604020202020204"/>
              </a:rPr>
              <a:t>ΛΕΙΤΟΥΡΓΙΑ</a:t>
            </a:r>
            <a:r>
              <a:rPr sz="1800" b="1" spc="-55" dirty="0">
                <a:latin typeface="Arial" panose="020B0604020202020204"/>
                <a:cs typeface="Arial" panose="020B0604020202020204"/>
              </a:rPr>
              <a:t> </a:t>
            </a:r>
            <a:r>
              <a:rPr sz="1800" b="1" dirty="0">
                <a:latin typeface="Arial" panose="020B0604020202020204"/>
                <a:cs typeface="Arial" panose="020B0604020202020204"/>
              </a:rPr>
              <a:t>ΤΗΣ</a:t>
            </a:r>
            <a:r>
              <a:rPr sz="1800" b="1" spc="-55" dirty="0">
                <a:latin typeface="Arial" panose="020B0604020202020204"/>
                <a:cs typeface="Arial" panose="020B0604020202020204"/>
              </a:rPr>
              <a:t> </a:t>
            </a:r>
            <a:r>
              <a:rPr sz="1800" b="1" dirty="0">
                <a:latin typeface="Arial" panose="020B0604020202020204"/>
                <a:cs typeface="Arial" panose="020B0604020202020204"/>
              </a:rPr>
              <a:t>ΜΗΧΑΝΗΣ.</a:t>
            </a:r>
            <a:r>
              <a:rPr sz="1800" b="1" spc="-45" dirty="0">
                <a:latin typeface="Arial" panose="020B0604020202020204"/>
                <a:cs typeface="Arial" panose="020B0604020202020204"/>
              </a:rPr>
              <a:t> </a:t>
            </a:r>
            <a:r>
              <a:rPr sz="1800" b="1" dirty="0">
                <a:latin typeface="Arial" panose="020B0604020202020204"/>
                <a:cs typeface="Arial" panose="020B0604020202020204"/>
              </a:rPr>
              <a:t>ΕΤΣΙ,</a:t>
            </a:r>
            <a:r>
              <a:rPr sz="1800" b="1" spc="-40" dirty="0">
                <a:latin typeface="Arial" panose="020B0604020202020204"/>
                <a:cs typeface="Arial" panose="020B0604020202020204"/>
              </a:rPr>
              <a:t> </a:t>
            </a:r>
            <a:r>
              <a:rPr sz="1800" b="1" spc="-25" dirty="0">
                <a:latin typeface="Arial" panose="020B0604020202020204"/>
                <a:cs typeface="Arial" panose="020B0604020202020204"/>
              </a:rPr>
              <a:t>ΤΟ </a:t>
            </a:r>
            <a:r>
              <a:rPr sz="1800" b="1" dirty="0">
                <a:latin typeface="Arial" panose="020B0604020202020204"/>
                <a:cs typeface="Arial" panose="020B0604020202020204"/>
              </a:rPr>
              <a:t>ΜΗΚΟΣ</a:t>
            </a:r>
            <a:r>
              <a:rPr sz="1800" b="1" spc="-65" dirty="0">
                <a:latin typeface="Arial" panose="020B0604020202020204"/>
                <a:cs typeface="Arial" panose="020B0604020202020204"/>
              </a:rPr>
              <a:t> </a:t>
            </a:r>
            <a:r>
              <a:rPr sz="1800" b="1" dirty="0">
                <a:latin typeface="Arial" panose="020B0604020202020204"/>
                <a:cs typeface="Arial" panose="020B0604020202020204"/>
              </a:rPr>
              <a:t>ΚΑΙ</a:t>
            </a:r>
            <a:r>
              <a:rPr sz="1800" b="1" spc="-45" dirty="0">
                <a:latin typeface="Arial" panose="020B0604020202020204"/>
                <a:cs typeface="Arial" panose="020B0604020202020204"/>
              </a:rPr>
              <a:t> </a:t>
            </a:r>
            <a:r>
              <a:rPr sz="1800" b="1" dirty="0">
                <a:latin typeface="Arial" panose="020B0604020202020204"/>
                <a:cs typeface="Arial" panose="020B0604020202020204"/>
              </a:rPr>
              <a:t>Ο</a:t>
            </a:r>
            <a:r>
              <a:rPr sz="1800" b="1" spc="-60" dirty="0">
                <a:latin typeface="Arial" panose="020B0604020202020204"/>
                <a:cs typeface="Arial" panose="020B0604020202020204"/>
              </a:rPr>
              <a:t> </a:t>
            </a:r>
            <a:r>
              <a:rPr sz="1800" b="1" dirty="0">
                <a:latin typeface="Arial" panose="020B0604020202020204"/>
                <a:cs typeface="Arial" panose="020B0604020202020204"/>
              </a:rPr>
              <a:t>ΕΣΩΤΕΡΙΚΟΣ</a:t>
            </a:r>
            <a:r>
              <a:rPr sz="1800" b="1" spc="-55" dirty="0">
                <a:latin typeface="Arial" panose="020B0604020202020204"/>
                <a:cs typeface="Arial" panose="020B0604020202020204"/>
              </a:rPr>
              <a:t> </a:t>
            </a:r>
            <a:r>
              <a:rPr sz="1800" b="1" dirty="0">
                <a:latin typeface="Arial" panose="020B0604020202020204"/>
                <a:cs typeface="Arial" panose="020B0604020202020204"/>
              </a:rPr>
              <a:t>ΤΟΥΣ</a:t>
            </a:r>
            <a:r>
              <a:rPr sz="1800" b="1" spc="-55" dirty="0">
                <a:latin typeface="Arial" panose="020B0604020202020204"/>
                <a:cs typeface="Arial" panose="020B0604020202020204"/>
              </a:rPr>
              <a:t> </a:t>
            </a:r>
            <a:r>
              <a:rPr sz="1800" b="1" dirty="0">
                <a:latin typeface="Arial" panose="020B0604020202020204"/>
                <a:cs typeface="Arial" panose="020B0604020202020204"/>
              </a:rPr>
              <a:t>ΟΓΚΟΣ</a:t>
            </a:r>
            <a:r>
              <a:rPr sz="1800" b="1" spc="-55" dirty="0">
                <a:latin typeface="Arial" panose="020B0604020202020204"/>
                <a:cs typeface="Arial" panose="020B0604020202020204"/>
              </a:rPr>
              <a:t> </a:t>
            </a:r>
            <a:r>
              <a:rPr sz="1800" b="1" dirty="0">
                <a:latin typeface="Arial" panose="020B0604020202020204"/>
                <a:cs typeface="Arial" panose="020B0604020202020204"/>
              </a:rPr>
              <a:t>ΠΡΕΠΕΙ</a:t>
            </a:r>
            <a:r>
              <a:rPr sz="1800" b="1" spc="-60" dirty="0">
                <a:latin typeface="Arial" panose="020B0604020202020204"/>
                <a:cs typeface="Arial" panose="020B0604020202020204"/>
              </a:rPr>
              <a:t> </a:t>
            </a:r>
            <a:r>
              <a:rPr sz="1800" b="1" dirty="0">
                <a:latin typeface="Arial" panose="020B0604020202020204"/>
                <a:cs typeface="Arial" panose="020B0604020202020204"/>
              </a:rPr>
              <a:t>ΝΑ</a:t>
            </a:r>
            <a:r>
              <a:rPr sz="1800" b="1" spc="-55" dirty="0">
                <a:latin typeface="Arial" panose="020B0604020202020204"/>
                <a:cs typeface="Arial" panose="020B0604020202020204"/>
              </a:rPr>
              <a:t> </a:t>
            </a:r>
            <a:r>
              <a:rPr sz="1800" b="1" dirty="0">
                <a:latin typeface="Arial" panose="020B0604020202020204"/>
                <a:cs typeface="Arial" panose="020B0604020202020204"/>
              </a:rPr>
              <a:t>ΕΙΝΑΙ</a:t>
            </a:r>
            <a:r>
              <a:rPr sz="1800" b="1" spc="-55" dirty="0">
                <a:latin typeface="Arial" panose="020B0604020202020204"/>
                <a:cs typeface="Arial" panose="020B0604020202020204"/>
              </a:rPr>
              <a:t> </a:t>
            </a:r>
            <a:r>
              <a:rPr sz="1800" b="1" spc="-10" dirty="0">
                <a:latin typeface="Arial" panose="020B0604020202020204"/>
                <a:cs typeface="Arial" panose="020B0604020202020204"/>
              </a:rPr>
              <a:t>ΤΑ</a:t>
            </a:r>
            <a:r>
              <a:rPr sz="1800" b="1" spc="-55" dirty="0">
                <a:latin typeface="Arial" panose="020B0604020202020204"/>
                <a:cs typeface="Arial" panose="020B0604020202020204"/>
              </a:rPr>
              <a:t> </a:t>
            </a:r>
            <a:r>
              <a:rPr sz="1800" b="1" spc="-20">
                <a:latin typeface="Arial" panose="020B0604020202020204"/>
                <a:cs typeface="Arial" panose="020B0604020202020204"/>
              </a:rPr>
              <a:t>ΕΛΑΧΙΣΤΑ</a:t>
            </a:r>
            <a:r>
              <a:rPr sz="1800" b="1" spc="-105">
                <a:latin typeface="Arial" panose="020B0604020202020204"/>
                <a:cs typeface="Arial" panose="020B0604020202020204"/>
              </a:rPr>
              <a:t> </a:t>
            </a:r>
            <a:r>
              <a:rPr sz="1800" b="1" spc="-25" smtClean="0">
                <a:latin typeface="Arial" panose="020B0604020202020204"/>
                <a:cs typeface="Arial" panose="020B0604020202020204"/>
              </a:rPr>
              <a:t>ΔΥ</a:t>
            </a:r>
            <a:r>
              <a:rPr sz="1800" b="1" spc="-10" smtClean="0">
                <a:latin typeface="Arial" panose="020B0604020202020204"/>
                <a:cs typeface="Arial" panose="020B0604020202020204"/>
              </a:rPr>
              <a:t>ΝΑΤΑ</a:t>
            </a:r>
            <a:r>
              <a:rPr sz="1800" b="1" spc="-10" dirty="0">
                <a:latin typeface="Arial" panose="020B0604020202020204"/>
                <a:cs typeface="Arial" panose="020B0604020202020204"/>
              </a:rPr>
              <a:t>.</a:t>
            </a:r>
            <a:endParaRPr sz="1800">
              <a:latin typeface="Arial" panose="020B0604020202020204"/>
              <a:cs typeface="Arial" panose="020B0604020202020204"/>
            </a:endParaRPr>
          </a:p>
          <a:p>
            <a:pPr>
              <a:lnSpc>
                <a:spcPct val="100000"/>
              </a:lnSpc>
            </a:pPr>
            <a:endParaRPr sz="1750">
              <a:latin typeface="Arial" panose="020B0604020202020204"/>
              <a:cs typeface="Arial" panose="020B0604020202020204"/>
            </a:endParaRPr>
          </a:p>
          <a:p>
            <a:pPr marL="12700" marR="177165" indent="63500" algn="just">
              <a:lnSpc>
                <a:spcPct val="93000"/>
              </a:lnSpc>
              <a:spcBef>
                <a:spcPts val="5"/>
              </a:spcBef>
            </a:pPr>
            <a:r>
              <a:rPr sz="1800" b="1" dirty="0">
                <a:latin typeface="Arial" panose="020B0604020202020204"/>
                <a:cs typeface="Arial" panose="020B0604020202020204"/>
              </a:rPr>
              <a:t>ΣΤΙΣ</a:t>
            </a:r>
            <a:r>
              <a:rPr sz="1800" b="1" spc="-120" dirty="0">
                <a:latin typeface="Arial" panose="020B0604020202020204"/>
                <a:cs typeface="Arial" panose="020B0604020202020204"/>
              </a:rPr>
              <a:t> </a:t>
            </a:r>
            <a:r>
              <a:rPr sz="1800" b="1" dirty="0">
                <a:latin typeface="Arial" panose="020B0604020202020204"/>
                <a:cs typeface="Arial" panose="020B0604020202020204"/>
              </a:rPr>
              <a:t>ΑΡΓΟΣΤΡΟΦΕΣ</a:t>
            </a:r>
            <a:r>
              <a:rPr sz="1800" b="1" spc="-40" dirty="0">
                <a:latin typeface="Arial" panose="020B0604020202020204"/>
                <a:cs typeface="Arial" panose="020B0604020202020204"/>
              </a:rPr>
              <a:t> </a:t>
            </a:r>
            <a:r>
              <a:rPr sz="1800" b="1" dirty="0">
                <a:latin typeface="Arial" panose="020B0604020202020204"/>
                <a:cs typeface="Arial" panose="020B0604020202020204"/>
              </a:rPr>
              <a:t>ΚΑΙ</a:t>
            </a:r>
            <a:r>
              <a:rPr sz="1800" b="1" spc="-30" dirty="0">
                <a:latin typeface="Arial" panose="020B0604020202020204"/>
                <a:cs typeface="Arial" panose="020B0604020202020204"/>
              </a:rPr>
              <a:t> </a:t>
            </a:r>
            <a:r>
              <a:rPr sz="1800" b="1" dirty="0">
                <a:latin typeface="Arial" panose="020B0604020202020204"/>
                <a:cs typeface="Arial" panose="020B0604020202020204"/>
              </a:rPr>
              <a:t>ΜΕΣΟΣΤΡΟΦΕΣ</a:t>
            </a:r>
            <a:r>
              <a:rPr sz="1800" b="1" spc="-40" dirty="0">
                <a:latin typeface="Arial" panose="020B0604020202020204"/>
                <a:cs typeface="Arial" panose="020B0604020202020204"/>
              </a:rPr>
              <a:t> </a:t>
            </a:r>
            <a:r>
              <a:rPr sz="1800" b="1" dirty="0">
                <a:latin typeface="Arial" panose="020B0604020202020204"/>
                <a:cs typeface="Arial" panose="020B0604020202020204"/>
              </a:rPr>
              <a:t>ΠΕΤΡΕΛΑΙΟΜΗΧΑΝΕΣ</a:t>
            </a:r>
            <a:r>
              <a:rPr sz="1800" b="1" spc="-40" dirty="0">
                <a:latin typeface="Arial" panose="020B0604020202020204"/>
                <a:cs typeface="Arial" panose="020B0604020202020204"/>
              </a:rPr>
              <a:t> </a:t>
            </a:r>
            <a:r>
              <a:rPr sz="1800" b="1" dirty="0">
                <a:latin typeface="Arial" panose="020B0604020202020204"/>
                <a:cs typeface="Arial" panose="020B0604020202020204"/>
              </a:rPr>
              <a:t>ΚΑΘΕ</a:t>
            </a:r>
            <a:r>
              <a:rPr sz="1800" b="1" spc="-40" dirty="0">
                <a:latin typeface="Arial" panose="020B0604020202020204"/>
                <a:cs typeface="Arial" panose="020B0604020202020204"/>
              </a:rPr>
              <a:t> </a:t>
            </a:r>
            <a:r>
              <a:rPr sz="1800" b="1" spc="-20" dirty="0">
                <a:latin typeface="Arial" panose="020B0604020202020204"/>
                <a:cs typeface="Arial" panose="020B0604020202020204"/>
              </a:rPr>
              <a:t>ΚΥΛΙ- </a:t>
            </a:r>
            <a:r>
              <a:rPr sz="1800" b="1" dirty="0">
                <a:latin typeface="Arial" panose="020B0604020202020204"/>
                <a:cs typeface="Arial" panose="020B0604020202020204"/>
              </a:rPr>
              <a:t>ΝΔΡΟΣ</a:t>
            </a:r>
            <a:r>
              <a:rPr sz="1800" b="1" spc="-50" dirty="0">
                <a:latin typeface="Arial" panose="020B0604020202020204"/>
                <a:cs typeface="Arial" panose="020B0604020202020204"/>
              </a:rPr>
              <a:t> </a:t>
            </a:r>
            <a:r>
              <a:rPr sz="1800" b="1" dirty="0">
                <a:latin typeface="Arial" panose="020B0604020202020204"/>
                <a:cs typeface="Arial" panose="020B0604020202020204"/>
              </a:rPr>
              <a:t>ΕΧΕΙ</a:t>
            </a:r>
            <a:r>
              <a:rPr sz="1800" b="1" spc="-25" dirty="0">
                <a:latin typeface="Arial" panose="020B0604020202020204"/>
                <a:cs typeface="Arial" panose="020B0604020202020204"/>
              </a:rPr>
              <a:t> </a:t>
            </a:r>
            <a:r>
              <a:rPr sz="1800" b="1" dirty="0">
                <a:latin typeface="Arial" panose="020B0604020202020204"/>
                <a:cs typeface="Arial" panose="020B0604020202020204"/>
              </a:rPr>
              <a:t>ΤΗ</a:t>
            </a:r>
            <a:r>
              <a:rPr sz="1800" b="1" spc="-100" dirty="0">
                <a:latin typeface="Arial" panose="020B0604020202020204"/>
                <a:cs typeface="Arial" panose="020B0604020202020204"/>
              </a:rPr>
              <a:t> </a:t>
            </a:r>
            <a:r>
              <a:rPr sz="1800" b="1" dirty="0">
                <a:latin typeface="Arial" panose="020B0604020202020204"/>
                <a:cs typeface="Arial" panose="020B0604020202020204"/>
              </a:rPr>
              <a:t>ΔΙΚΗ</a:t>
            </a:r>
            <a:r>
              <a:rPr sz="1800" b="1" spc="-35"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0" dirty="0">
                <a:latin typeface="Arial" panose="020B0604020202020204"/>
                <a:cs typeface="Arial" panose="020B0604020202020204"/>
              </a:rPr>
              <a:t> </a:t>
            </a:r>
            <a:r>
              <a:rPr sz="1800" b="1" spc="-10" dirty="0">
                <a:latin typeface="Arial" panose="020B0604020202020204"/>
                <a:cs typeface="Arial" panose="020B0604020202020204"/>
              </a:rPr>
              <a:t>ΑΝΤΛΙΑ</a:t>
            </a:r>
            <a:r>
              <a:rPr sz="1800" b="1" spc="-35" dirty="0">
                <a:latin typeface="Arial" panose="020B0604020202020204"/>
                <a:cs typeface="Arial" panose="020B0604020202020204"/>
              </a:rPr>
              <a:t> </a:t>
            </a:r>
            <a:r>
              <a:rPr sz="1800" b="1" dirty="0">
                <a:latin typeface="Arial" panose="020B0604020202020204"/>
                <a:cs typeface="Arial" panose="020B0604020202020204"/>
              </a:rPr>
              <a:t>ΕΓΧΥΣΗΣ,</a:t>
            </a:r>
            <a:r>
              <a:rPr sz="1800" b="1" spc="-25" dirty="0">
                <a:latin typeface="Arial" panose="020B0604020202020204"/>
                <a:cs typeface="Arial" panose="020B0604020202020204"/>
              </a:rPr>
              <a:t> </a:t>
            </a:r>
            <a:r>
              <a:rPr sz="1800" b="1" dirty="0">
                <a:latin typeface="Arial" panose="020B0604020202020204"/>
                <a:cs typeface="Arial" panose="020B0604020202020204"/>
              </a:rPr>
              <a:t>ΤΟΠΟΘΕΤΗΜΕΝΗ</a:t>
            </a:r>
            <a:r>
              <a:rPr sz="1800" b="1" spc="-35" dirty="0">
                <a:latin typeface="Arial" panose="020B0604020202020204"/>
                <a:cs typeface="Arial" panose="020B0604020202020204"/>
              </a:rPr>
              <a:t> </a:t>
            </a:r>
            <a:r>
              <a:rPr sz="1800" b="1" dirty="0">
                <a:latin typeface="Arial" panose="020B0604020202020204"/>
                <a:cs typeface="Arial" panose="020B0604020202020204"/>
              </a:rPr>
              <a:t>ΟΣΟ</a:t>
            </a:r>
            <a:r>
              <a:rPr sz="1800" b="1" spc="-25" dirty="0">
                <a:latin typeface="Arial" panose="020B0604020202020204"/>
                <a:cs typeface="Arial" panose="020B0604020202020204"/>
              </a:rPr>
              <a:t> </a:t>
            </a:r>
            <a:r>
              <a:rPr sz="1800" b="1" spc="-10" dirty="0">
                <a:latin typeface="Arial" panose="020B0604020202020204"/>
                <a:cs typeface="Arial" panose="020B0604020202020204"/>
              </a:rPr>
              <a:t>ΓΙΝΕΤΑΙ </a:t>
            </a:r>
            <a:r>
              <a:rPr sz="1800" b="1" dirty="0">
                <a:latin typeface="Arial" panose="020B0604020202020204"/>
                <a:cs typeface="Arial" panose="020B0604020202020204"/>
              </a:rPr>
              <a:t>ΠΙΟ</a:t>
            </a:r>
            <a:r>
              <a:rPr sz="1800" b="1" spc="-70" dirty="0">
                <a:latin typeface="Arial" panose="020B0604020202020204"/>
                <a:cs typeface="Arial" panose="020B0604020202020204"/>
              </a:rPr>
              <a:t> </a:t>
            </a:r>
            <a:r>
              <a:rPr sz="1800" b="1" spc="-30" dirty="0">
                <a:latin typeface="Arial" panose="020B0604020202020204"/>
                <a:cs typeface="Arial" panose="020B0604020202020204"/>
              </a:rPr>
              <a:t>ΚΟΝΤΑ</a:t>
            </a:r>
            <a:r>
              <a:rPr sz="1800" b="1" spc="-55" dirty="0">
                <a:latin typeface="Arial" panose="020B0604020202020204"/>
                <a:cs typeface="Arial" panose="020B0604020202020204"/>
              </a:rPr>
              <a:t> </a:t>
            </a:r>
            <a:r>
              <a:rPr sz="1800" b="1" dirty="0">
                <a:latin typeface="Arial" panose="020B0604020202020204"/>
                <a:cs typeface="Arial" panose="020B0604020202020204"/>
              </a:rPr>
              <a:t>ΣΤΟΝ</a:t>
            </a:r>
            <a:r>
              <a:rPr sz="1800" b="1" spc="-50" dirty="0">
                <a:latin typeface="Arial" panose="020B0604020202020204"/>
                <a:cs typeface="Arial" panose="020B0604020202020204"/>
              </a:rPr>
              <a:t> </a:t>
            </a:r>
            <a:r>
              <a:rPr sz="1800" b="1" spc="-10" dirty="0">
                <a:latin typeface="Arial" panose="020B0604020202020204"/>
                <a:cs typeface="Arial" panose="020B0604020202020204"/>
              </a:rPr>
              <a:t>ΕΓΧΥΤΗΡΑ</a:t>
            </a:r>
            <a:r>
              <a:rPr sz="1800" b="1" spc="-55" dirty="0">
                <a:latin typeface="Arial" panose="020B0604020202020204"/>
                <a:cs typeface="Arial" panose="020B0604020202020204"/>
              </a:rPr>
              <a:t> </a:t>
            </a:r>
            <a:r>
              <a:rPr sz="1800" b="1" dirty="0">
                <a:latin typeface="Arial" panose="020B0604020202020204"/>
                <a:cs typeface="Arial" panose="020B0604020202020204"/>
              </a:rPr>
              <a:t>ΓΙΑ</a:t>
            </a:r>
            <a:r>
              <a:rPr sz="1800" b="1" spc="-55" dirty="0">
                <a:latin typeface="Arial" panose="020B0604020202020204"/>
                <a:cs typeface="Arial" panose="020B0604020202020204"/>
              </a:rPr>
              <a:t> </a:t>
            </a:r>
            <a:r>
              <a:rPr sz="1800" b="1" dirty="0">
                <a:latin typeface="Arial" panose="020B0604020202020204"/>
                <a:cs typeface="Arial" panose="020B0604020202020204"/>
              </a:rPr>
              <a:t>ΜΕΙΩΣΗ</a:t>
            </a:r>
            <a:r>
              <a:rPr sz="1800" b="1" spc="-55" dirty="0">
                <a:latin typeface="Arial" panose="020B0604020202020204"/>
                <a:cs typeface="Arial" panose="020B0604020202020204"/>
              </a:rPr>
              <a:t> </a:t>
            </a:r>
            <a:r>
              <a:rPr sz="1800" b="1" dirty="0">
                <a:latin typeface="Arial" panose="020B0604020202020204"/>
                <a:cs typeface="Arial" panose="020B0604020202020204"/>
              </a:rPr>
              <a:t>ΤΟΥ</a:t>
            </a:r>
            <a:r>
              <a:rPr sz="1800" b="1" spc="-45" dirty="0">
                <a:latin typeface="Arial" panose="020B0604020202020204"/>
                <a:cs typeface="Arial" panose="020B0604020202020204"/>
              </a:rPr>
              <a:t> </a:t>
            </a:r>
            <a:r>
              <a:rPr sz="1800" b="1" spc="-10" dirty="0">
                <a:latin typeface="Arial" panose="020B0604020202020204"/>
                <a:cs typeface="Arial" panose="020B0604020202020204"/>
              </a:rPr>
              <a:t>ΜΗΚΟΥΣ</a:t>
            </a:r>
            <a:r>
              <a:rPr sz="1800" b="1" spc="-50"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5" dirty="0">
                <a:latin typeface="Arial" panose="020B0604020202020204"/>
                <a:cs typeface="Arial" panose="020B0604020202020204"/>
              </a:rPr>
              <a:t> </a:t>
            </a:r>
            <a:r>
              <a:rPr sz="1800" b="1" spc="-10" dirty="0">
                <a:latin typeface="Arial" panose="020B0604020202020204"/>
                <a:cs typeface="Arial" panose="020B0604020202020204"/>
              </a:rPr>
              <a:t>ΑΓΩΓΟΥ.</a:t>
            </a:r>
            <a:endParaRPr sz="1800">
              <a:latin typeface="Arial" panose="020B0604020202020204"/>
              <a:cs typeface="Arial" panose="020B0604020202020204"/>
            </a:endParaRPr>
          </a:p>
          <a:p>
            <a:pPr>
              <a:lnSpc>
                <a:spcPct val="100000"/>
              </a:lnSpc>
              <a:spcBef>
                <a:spcPts val="55"/>
              </a:spcBef>
            </a:pPr>
            <a:endParaRPr sz="1700">
              <a:latin typeface="Arial" panose="020B0604020202020204"/>
              <a:cs typeface="Arial" panose="020B0604020202020204"/>
            </a:endParaRPr>
          </a:p>
          <a:p>
            <a:pPr marL="12700" marR="55880" indent="63500">
              <a:lnSpc>
                <a:spcPct val="93000"/>
              </a:lnSpc>
            </a:pPr>
            <a:r>
              <a:rPr sz="1800" b="1" dirty="0">
                <a:latin typeface="Arial" panose="020B0604020202020204"/>
                <a:cs typeface="Arial" panose="020B0604020202020204"/>
              </a:rPr>
              <a:t>ΟΙ</a:t>
            </a:r>
            <a:r>
              <a:rPr sz="1800" b="1" spc="-100" dirty="0">
                <a:latin typeface="Arial" panose="020B0604020202020204"/>
                <a:cs typeface="Arial" panose="020B0604020202020204"/>
              </a:rPr>
              <a:t> </a:t>
            </a:r>
            <a:r>
              <a:rPr sz="1800" b="1" dirty="0">
                <a:latin typeface="Arial" panose="020B0604020202020204"/>
                <a:cs typeface="Arial" panose="020B0604020202020204"/>
              </a:rPr>
              <a:t>ΑΓΩΓΟΙ</a:t>
            </a:r>
            <a:r>
              <a:rPr sz="1800" b="1" spc="-90" dirty="0">
                <a:latin typeface="Arial" panose="020B0604020202020204"/>
                <a:cs typeface="Arial" panose="020B0604020202020204"/>
              </a:rPr>
              <a:t> </a:t>
            </a:r>
            <a:r>
              <a:rPr sz="1800" b="1" spc="-25" dirty="0">
                <a:latin typeface="Arial" panose="020B0604020202020204"/>
                <a:cs typeface="Arial" panose="020B0604020202020204"/>
              </a:rPr>
              <a:t>ΑΥΤΟΙ</a:t>
            </a:r>
            <a:r>
              <a:rPr sz="1800" b="1" spc="-15" dirty="0">
                <a:latin typeface="Arial" panose="020B0604020202020204"/>
                <a:cs typeface="Arial" panose="020B0604020202020204"/>
              </a:rPr>
              <a:t> </a:t>
            </a:r>
            <a:r>
              <a:rPr sz="1800" b="1" spc="-35" dirty="0">
                <a:latin typeface="Arial" panose="020B0604020202020204"/>
                <a:cs typeface="Arial" panose="020B0604020202020204"/>
              </a:rPr>
              <a:t>ΚΙΝΔΥΝΕΥΟΥΝ</a:t>
            </a:r>
            <a:r>
              <a:rPr sz="1800" b="1" spc="-90" dirty="0">
                <a:latin typeface="Arial" panose="020B0604020202020204"/>
                <a:cs typeface="Arial" panose="020B0604020202020204"/>
              </a:rPr>
              <a:t> </a:t>
            </a:r>
            <a:r>
              <a:rPr sz="1800" b="1" dirty="0">
                <a:latin typeface="Arial" panose="020B0604020202020204"/>
                <a:cs typeface="Arial" panose="020B0604020202020204"/>
              </a:rPr>
              <a:t>ΑΠΟ</a:t>
            </a:r>
            <a:r>
              <a:rPr sz="1800" b="1" spc="-20" dirty="0">
                <a:latin typeface="Arial" panose="020B0604020202020204"/>
                <a:cs typeface="Arial" panose="020B0604020202020204"/>
              </a:rPr>
              <a:t> </a:t>
            </a:r>
            <a:r>
              <a:rPr sz="1800" b="1" dirty="0">
                <a:latin typeface="Arial" panose="020B0604020202020204"/>
                <a:cs typeface="Arial" panose="020B0604020202020204"/>
              </a:rPr>
              <a:t>ΣΠΗΛΑΙΩΣΗ</a:t>
            </a:r>
            <a:r>
              <a:rPr sz="1800" b="1" spc="-95" dirty="0">
                <a:latin typeface="Arial" panose="020B0604020202020204"/>
                <a:cs typeface="Arial" panose="020B0604020202020204"/>
              </a:rPr>
              <a:t> </a:t>
            </a:r>
            <a:r>
              <a:rPr sz="1800" b="1" dirty="0">
                <a:latin typeface="Arial" panose="020B0604020202020204"/>
                <a:cs typeface="Arial" panose="020B0604020202020204"/>
              </a:rPr>
              <a:t>ΛΟΓΩ</a:t>
            </a:r>
            <a:r>
              <a:rPr sz="1800" b="1" spc="-25" dirty="0">
                <a:latin typeface="Arial" panose="020B0604020202020204"/>
                <a:cs typeface="Arial" panose="020B0604020202020204"/>
              </a:rPr>
              <a:t> </a:t>
            </a:r>
            <a:r>
              <a:rPr sz="1800" b="1" spc="-10" dirty="0">
                <a:latin typeface="Arial" panose="020B0604020202020204"/>
                <a:cs typeface="Arial" panose="020B0604020202020204"/>
              </a:rPr>
              <a:t>ΤΟΠΙΚΗΣ</a:t>
            </a:r>
            <a:r>
              <a:rPr sz="1800" b="1" spc="-85" dirty="0">
                <a:latin typeface="Arial" panose="020B0604020202020204"/>
                <a:cs typeface="Arial" panose="020B0604020202020204"/>
              </a:rPr>
              <a:t> </a:t>
            </a:r>
            <a:r>
              <a:rPr sz="1800" b="1" spc="-10" dirty="0">
                <a:latin typeface="Arial" panose="020B0604020202020204"/>
                <a:cs typeface="Arial" panose="020B0604020202020204"/>
              </a:rPr>
              <a:t>ΑΤΜΟ- </a:t>
            </a:r>
            <a:r>
              <a:rPr sz="1800" b="1" dirty="0">
                <a:latin typeface="Arial" panose="020B0604020202020204"/>
                <a:cs typeface="Arial" panose="020B0604020202020204"/>
              </a:rPr>
              <a:t>ΠΟΙΗΣΗΣ</a:t>
            </a:r>
            <a:r>
              <a:rPr sz="1800" b="1" spc="-50" dirty="0">
                <a:latin typeface="Arial" panose="020B0604020202020204"/>
                <a:cs typeface="Arial" panose="020B0604020202020204"/>
              </a:rPr>
              <a:t> </a:t>
            </a:r>
            <a:r>
              <a:rPr sz="1800" b="1" dirty="0">
                <a:latin typeface="Arial" panose="020B0604020202020204"/>
                <a:cs typeface="Arial" panose="020B0604020202020204"/>
              </a:rPr>
              <a:t>ΤΟΥ</a:t>
            </a:r>
            <a:r>
              <a:rPr sz="1800" b="1" spc="-40" dirty="0">
                <a:latin typeface="Arial" panose="020B0604020202020204"/>
                <a:cs typeface="Arial" panose="020B0604020202020204"/>
              </a:rPr>
              <a:t> </a:t>
            </a:r>
            <a:r>
              <a:rPr sz="1800" b="1" spc="-20" dirty="0">
                <a:latin typeface="Arial" panose="020B0604020202020204"/>
                <a:cs typeface="Arial" panose="020B0604020202020204"/>
              </a:rPr>
              <a:t>ΚΑΥΣΙΜΟΥ</a:t>
            </a:r>
            <a:r>
              <a:rPr sz="1800" b="1" spc="-35" dirty="0">
                <a:latin typeface="Arial" panose="020B0604020202020204"/>
                <a:cs typeface="Arial" panose="020B0604020202020204"/>
              </a:rPr>
              <a:t> </a:t>
            </a:r>
            <a:r>
              <a:rPr sz="1800" b="1" dirty="0">
                <a:latin typeface="Arial" panose="020B0604020202020204"/>
                <a:cs typeface="Arial" panose="020B0604020202020204"/>
              </a:rPr>
              <a:t>ΚΑΙ</a:t>
            </a:r>
            <a:r>
              <a:rPr sz="1800" b="1" spc="-40" dirty="0">
                <a:latin typeface="Arial" panose="020B0604020202020204"/>
                <a:cs typeface="Arial" panose="020B0604020202020204"/>
              </a:rPr>
              <a:t> </a:t>
            </a:r>
            <a:r>
              <a:rPr sz="1800" b="1" dirty="0">
                <a:latin typeface="Arial" panose="020B0604020202020204"/>
                <a:cs typeface="Arial" panose="020B0604020202020204"/>
              </a:rPr>
              <a:t>ΤΗΣ</a:t>
            </a:r>
            <a:r>
              <a:rPr sz="1800" b="1" spc="-40" dirty="0">
                <a:latin typeface="Arial" panose="020B0604020202020204"/>
                <a:cs typeface="Arial" panose="020B0604020202020204"/>
              </a:rPr>
              <a:t> </a:t>
            </a:r>
            <a:r>
              <a:rPr sz="1800" b="1" dirty="0">
                <a:latin typeface="Arial" panose="020B0604020202020204"/>
                <a:cs typeface="Arial" panose="020B0604020202020204"/>
              </a:rPr>
              <a:t>ΕΝ</a:t>
            </a:r>
            <a:r>
              <a:rPr sz="1800" b="1" spc="-45" dirty="0">
                <a:latin typeface="Arial" panose="020B0604020202020204"/>
                <a:cs typeface="Arial" panose="020B0604020202020204"/>
              </a:rPr>
              <a:t> </a:t>
            </a:r>
            <a:r>
              <a:rPr sz="1800" b="1" dirty="0">
                <a:latin typeface="Arial" panose="020B0604020202020204"/>
                <a:cs typeface="Arial" panose="020B0604020202020204"/>
              </a:rPr>
              <a:t>ΣΥΝΕΧΕΙΑ</a:t>
            </a:r>
            <a:r>
              <a:rPr sz="1800" b="1" spc="-80" dirty="0">
                <a:latin typeface="Arial" panose="020B0604020202020204"/>
                <a:cs typeface="Arial" panose="020B0604020202020204"/>
              </a:rPr>
              <a:t> </a:t>
            </a:r>
            <a:r>
              <a:rPr sz="1800" b="1" dirty="0">
                <a:latin typeface="Arial" panose="020B0604020202020204"/>
                <a:cs typeface="Arial" panose="020B0604020202020204"/>
              </a:rPr>
              <a:t>ΥΓΡΟΠΟΙΗΣΗΣ</a:t>
            </a:r>
            <a:r>
              <a:rPr sz="1800" b="1" spc="-40" dirty="0">
                <a:latin typeface="Arial" panose="020B0604020202020204"/>
                <a:cs typeface="Arial" panose="020B0604020202020204"/>
              </a:rPr>
              <a:t> </a:t>
            </a:r>
            <a:r>
              <a:rPr sz="1800" b="1" dirty="0">
                <a:latin typeface="Arial" panose="020B0604020202020204"/>
                <a:cs typeface="Arial" panose="020B0604020202020204"/>
              </a:rPr>
              <a:t>ΤΟΥΣ</a:t>
            </a:r>
            <a:r>
              <a:rPr sz="1800" b="1" spc="-35" dirty="0">
                <a:latin typeface="Arial" panose="020B0604020202020204"/>
                <a:cs typeface="Arial" panose="020B0604020202020204"/>
              </a:rPr>
              <a:t> </a:t>
            </a:r>
            <a:r>
              <a:rPr sz="1800" b="1" spc="-25" dirty="0">
                <a:latin typeface="Arial" panose="020B0604020202020204"/>
                <a:cs typeface="Arial" panose="020B0604020202020204"/>
              </a:rPr>
              <a:t>ΠΟΥ ΣΥΝΟΔΕΥΕΤΑΙ</a:t>
            </a:r>
            <a:r>
              <a:rPr sz="1800" b="1" spc="-105" dirty="0">
                <a:latin typeface="Arial" panose="020B0604020202020204"/>
                <a:cs typeface="Arial" panose="020B0604020202020204"/>
              </a:rPr>
              <a:t> </a:t>
            </a:r>
            <a:r>
              <a:rPr sz="1800" b="1" dirty="0">
                <a:latin typeface="Arial" panose="020B0604020202020204"/>
                <a:cs typeface="Arial" panose="020B0604020202020204"/>
              </a:rPr>
              <a:t>ΑΠΟ</a:t>
            </a:r>
            <a:r>
              <a:rPr sz="1800" b="1" spc="-90" dirty="0">
                <a:latin typeface="Arial" panose="020B0604020202020204"/>
                <a:cs typeface="Arial" panose="020B0604020202020204"/>
              </a:rPr>
              <a:t> </a:t>
            </a:r>
            <a:r>
              <a:rPr sz="1800" b="1" dirty="0">
                <a:latin typeface="Arial" panose="020B0604020202020204"/>
                <a:cs typeface="Arial" panose="020B0604020202020204"/>
              </a:rPr>
              <a:t>ΑΠΟΤΟΜΗ</a:t>
            </a:r>
            <a:r>
              <a:rPr sz="1800" b="1" spc="-95" dirty="0">
                <a:latin typeface="Arial" panose="020B0604020202020204"/>
                <a:cs typeface="Arial" panose="020B0604020202020204"/>
              </a:rPr>
              <a:t> </a:t>
            </a:r>
            <a:r>
              <a:rPr sz="1800" b="1" spc="-20" dirty="0">
                <a:latin typeface="Arial" panose="020B0604020202020204"/>
                <a:cs typeface="Arial" panose="020B0604020202020204"/>
              </a:rPr>
              <a:t>ΑΥΞΗΣΗ</a:t>
            </a:r>
            <a:r>
              <a:rPr sz="1800" b="1" spc="-30" dirty="0">
                <a:latin typeface="Arial" panose="020B0604020202020204"/>
                <a:cs typeface="Arial" panose="020B0604020202020204"/>
              </a:rPr>
              <a:t> </a:t>
            </a:r>
            <a:r>
              <a:rPr sz="1800" b="1" dirty="0">
                <a:latin typeface="Arial" panose="020B0604020202020204"/>
                <a:cs typeface="Arial" panose="020B0604020202020204"/>
              </a:rPr>
              <a:t>ΠΙΕΣΗΣ</a:t>
            </a:r>
            <a:r>
              <a:rPr sz="1800" b="1" spc="-35" dirty="0">
                <a:latin typeface="Arial" panose="020B0604020202020204"/>
                <a:cs typeface="Arial" panose="020B0604020202020204"/>
              </a:rPr>
              <a:t> </a:t>
            </a:r>
            <a:r>
              <a:rPr sz="1800" b="1" dirty="0">
                <a:latin typeface="Arial" panose="020B0604020202020204"/>
                <a:cs typeface="Arial" panose="020B0604020202020204"/>
              </a:rPr>
              <a:t>ΚΑΙ</a:t>
            </a:r>
            <a:r>
              <a:rPr sz="1800" b="1" spc="-35" dirty="0">
                <a:latin typeface="Arial" panose="020B0604020202020204"/>
                <a:cs typeface="Arial" panose="020B0604020202020204"/>
              </a:rPr>
              <a:t> </a:t>
            </a:r>
            <a:r>
              <a:rPr sz="1800" b="1" dirty="0">
                <a:latin typeface="Arial" panose="020B0604020202020204"/>
                <a:cs typeface="Arial" panose="020B0604020202020204"/>
              </a:rPr>
              <a:t>ΚΡΟΥΣΤΙΚΑ</a:t>
            </a:r>
            <a:r>
              <a:rPr sz="1800" b="1" spc="-35" dirty="0">
                <a:latin typeface="Arial" panose="020B0604020202020204"/>
                <a:cs typeface="Arial" panose="020B0604020202020204"/>
              </a:rPr>
              <a:t> </a:t>
            </a:r>
            <a:r>
              <a:rPr sz="1800" b="1" dirty="0">
                <a:latin typeface="Arial" panose="020B0604020202020204"/>
                <a:cs typeface="Arial" panose="020B0604020202020204"/>
              </a:rPr>
              <a:t>ΦΟΡΤΙΑ</a:t>
            </a:r>
            <a:r>
              <a:rPr sz="1800" b="1" spc="-30" dirty="0">
                <a:latin typeface="Arial" panose="020B0604020202020204"/>
                <a:cs typeface="Arial" panose="020B0604020202020204"/>
              </a:rPr>
              <a:t> </a:t>
            </a:r>
            <a:r>
              <a:rPr sz="1800" b="1" spc="-25" dirty="0">
                <a:latin typeface="Arial" panose="020B0604020202020204"/>
                <a:cs typeface="Arial" panose="020B0604020202020204"/>
              </a:rPr>
              <a:t>ΠΟΥ </a:t>
            </a:r>
            <a:r>
              <a:rPr sz="1800" b="1" spc="-20" dirty="0">
                <a:latin typeface="Arial" panose="020B0604020202020204"/>
                <a:cs typeface="Arial" panose="020B0604020202020204"/>
              </a:rPr>
              <a:t>ΑΠΟΚΟΛΛΟΥΝ</a:t>
            </a:r>
            <a:r>
              <a:rPr sz="1800" b="1" spc="-35" dirty="0">
                <a:latin typeface="Arial" panose="020B0604020202020204"/>
                <a:cs typeface="Arial" panose="020B0604020202020204"/>
              </a:rPr>
              <a:t> </a:t>
            </a:r>
            <a:r>
              <a:rPr sz="1800" b="1" spc="-30" dirty="0">
                <a:latin typeface="Arial" panose="020B0604020202020204"/>
                <a:cs typeface="Arial" panose="020B0604020202020204"/>
              </a:rPr>
              <a:t>ΜΕΤΑΛΛΟ</a:t>
            </a:r>
            <a:r>
              <a:rPr sz="1800" b="1" spc="-90" dirty="0">
                <a:latin typeface="Arial" panose="020B0604020202020204"/>
                <a:cs typeface="Arial" panose="020B0604020202020204"/>
              </a:rPr>
              <a:t> </a:t>
            </a:r>
            <a:r>
              <a:rPr sz="1800" b="1" dirty="0">
                <a:latin typeface="Arial" panose="020B0604020202020204"/>
                <a:cs typeface="Arial" panose="020B0604020202020204"/>
              </a:rPr>
              <a:t>ΑΠΟ</a:t>
            </a:r>
            <a:r>
              <a:rPr sz="1800" b="1" spc="-20" dirty="0">
                <a:latin typeface="Arial" panose="020B0604020202020204"/>
                <a:cs typeface="Arial" panose="020B0604020202020204"/>
              </a:rPr>
              <a:t> </a:t>
            </a:r>
            <a:r>
              <a:rPr sz="1800" b="1" dirty="0">
                <a:latin typeface="Arial" panose="020B0604020202020204"/>
                <a:cs typeface="Arial" panose="020B0604020202020204"/>
              </a:rPr>
              <a:t>ΤΟ</a:t>
            </a:r>
            <a:r>
              <a:rPr sz="1800" b="1" spc="-25" dirty="0">
                <a:latin typeface="Arial" panose="020B0604020202020204"/>
                <a:cs typeface="Arial" panose="020B0604020202020204"/>
              </a:rPr>
              <a:t> </a:t>
            </a:r>
            <a:r>
              <a:rPr sz="1800" b="1" dirty="0">
                <a:latin typeface="Arial" panose="020B0604020202020204"/>
                <a:cs typeface="Arial" panose="020B0604020202020204"/>
              </a:rPr>
              <a:t>ΣΗΜΕΙΟ</a:t>
            </a:r>
            <a:r>
              <a:rPr sz="1800" b="1" spc="-20" dirty="0">
                <a:latin typeface="Arial" panose="020B0604020202020204"/>
                <a:cs typeface="Arial" panose="020B0604020202020204"/>
              </a:rPr>
              <a:t> </a:t>
            </a:r>
            <a:r>
              <a:rPr sz="1800" b="1" spc="-10" dirty="0">
                <a:latin typeface="Arial" panose="020B0604020202020204"/>
                <a:cs typeface="Arial" panose="020B0604020202020204"/>
              </a:rPr>
              <a:t>ΕΚΕΙΝΟ.</a:t>
            </a:r>
            <a:endParaRPr sz="18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9050" y="-12759"/>
            <a:ext cx="8250555" cy="1466215"/>
            <a:chOff x="499050" y="-12759"/>
            <a:chExt cx="8250555" cy="1466215"/>
          </a:xfrm>
        </p:grpSpPr>
        <p:sp>
          <p:nvSpPr>
            <p:cNvPr id="3" name="object 3"/>
            <p:cNvSpPr/>
            <p:nvPr/>
          </p:nvSpPr>
          <p:spPr>
            <a:xfrm>
              <a:off x="511809" y="0"/>
              <a:ext cx="8224520" cy="1440180"/>
            </a:xfrm>
            <a:custGeom>
              <a:avLst/>
              <a:gdLst/>
              <a:ahLst/>
              <a:cxnLst/>
              <a:rect l="l" t="t" r="r" b="b"/>
              <a:pathLst>
                <a:path w="8224520" h="1440180">
                  <a:moveTo>
                    <a:pt x="8148320" y="0"/>
                  </a:moveTo>
                  <a:lnTo>
                    <a:pt x="74930" y="0"/>
                  </a:lnTo>
                  <a:lnTo>
                    <a:pt x="73660" y="1270"/>
                  </a:lnTo>
                  <a:lnTo>
                    <a:pt x="48260" y="31750"/>
                  </a:lnTo>
                  <a:lnTo>
                    <a:pt x="26670" y="66040"/>
                  </a:lnTo>
                  <a:lnTo>
                    <a:pt x="11430" y="102870"/>
                  </a:lnTo>
                  <a:lnTo>
                    <a:pt x="2540" y="140970"/>
                  </a:lnTo>
                  <a:lnTo>
                    <a:pt x="0" y="166370"/>
                  </a:lnTo>
                  <a:lnTo>
                    <a:pt x="0" y="1201420"/>
                  </a:lnTo>
                  <a:lnTo>
                    <a:pt x="1270" y="1214120"/>
                  </a:lnTo>
                  <a:lnTo>
                    <a:pt x="2540" y="1228089"/>
                  </a:lnTo>
                  <a:lnTo>
                    <a:pt x="7620" y="1253489"/>
                  </a:lnTo>
                  <a:lnTo>
                    <a:pt x="11430" y="1266189"/>
                  </a:lnTo>
                  <a:lnTo>
                    <a:pt x="16510" y="1278889"/>
                  </a:lnTo>
                  <a:lnTo>
                    <a:pt x="21590" y="1290320"/>
                  </a:lnTo>
                  <a:lnTo>
                    <a:pt x="26670" y="1303020"/>
                  </a:lnTo>
                  <a:lnTo>
                    <a:pt x="33020" y="1314450"/>
                  </a:lnTo>
                  <a:lnTo>
                    <a:pt x="40640" y="1324610"/>
                  </a:lnTo>
                  <a:lnTo>
                    <a:pt x="48260" y="1336039"/>
                  </a:lnTo>
                  <a:lnTo>
                    <a:pt x="73660" y="1366520"/>
                  </a:lnTo>
                  <a:lnTo>
                    <a:pt x="102870" y="1391920"/>
                  </a:lnTo>
                  <a:lnTo>
                    <a:pt x="148590" y="1418589"/>
                  </a:lnTo>
                  <a:lnTo>
                    <a:pt x="199390" y="1435100"/>
                  </a:lnTo>
                  <a:lnTo>
                    <a:pt x="212090" y="1436370"/>
                  </a:lnTo>
                  <a:lnTo>
                    <a:pt x="224790" y="1438910"/>
                  </a:lnTo>
                  <a:lnTo>
                    <a:pt x="237490" y="1440179"/>
                  </a:lnTo>
                  <a:lnTo>
                    <a:pt x="7971790" y="1440179"/>
                  </a:lnTo>
                  <a:lnTo>
                    <a:pt x="8012430" y="1436370"/>
                  </a:lnTo>
                  <a:lnTo>
                    <a:pt x="8037830" y="1431289"/>
                  </a:lnTo>
                  <a:lnTo>
                    <a:pt x="8063230" y="1423670"/>
                  </a:lnTo>
                  <a:lnTo>
                    <a:pt x="8074660" y="1417320"/>
                  </a:lnTo>
                  <a:lnTo>
                    <a:pt x="8087360" y="1412239"/>
                  </a:lnTo>
                  <a:lnTo>
                    <a:pt x="8098790" y="1405889"/>
                  </a:lnTo>
                  <a:lnTo>
                    <a:pt x="8108950" y="1399539"/>
                  </a:lnTo>
                  <a:lnTo>
                    <a:pt x="8120380" y="1391920"/>
                  </a:lnTo>
                  <a:lnTo>
                    <a:pt x="8130540" y="1383029"/>
                  </a:lnTo>
                  <a:lnTo>
                    <a:pt x="8140700" y="1375410"/>
                  </a:lnTo>
                  <a:lnTo>
                    <a:pt x="8168640" y="1346200"/>
                  </a:lnTo>
                  <a:lnTo>
                    <a:pt x="8202930" y="1290320"/>
                  </a:lnTo>
                  <a:lnTo>
                    <a:pt x="8215630" y="1252220"/>
                  </a:lnTo>
                  <a:lnTo>
                    <a:pt x="8219440" y="1240789"/>
                  </a:lnTo>
                  <a:lnTo>
                    <a:pt x="8220710" y="1226820"/>
                  </a:lnTo>
                  <a:lnTo>
                    <a:pt x="8223250" y="1214120"/>
                  </a:lnTo>
                  <a:lnTo>
                    <a:pt x="8224520" y="1201420"/>
                  </a:lnTo>
                  <a:lnTo>
                    <a:pt x="8224520" y="180340"/>
                  </a:lnTo>
                  <a:lnTo>
                    <a:pt x="8223250" y="166370"/>
                  </a:lnTo>
                  <a:lnTo>
                    <a:pt x="8220710" y="140970"/>
                  </a:lnTo>
                  <a:lnTo>
                    <a:pt x="8218170" y="127000"/>
                  </a:lnTo>
                  <a:lnTo>
                    <a:pt x="8215630" y="114300"/>
                  </a:lnTo>
                  <a:lnTo>
                    <a:pt x="8211820" y="102870"/>
                  </a:lnTo>
                  <a:lnTo>
                    <a:pt x="8208010" y="90170"/>
                  </a:lnTo>
                  <a:lnTo>
                    <a:pt x="8201660" y="77470"/>
                  </a:lnTo>
                  <a:lnTo>
                    <a:pt x="8196580" y="66040"/>
                  </a:lnTo>
                  <a:lnTo>
                    <a:pt x="8183880" y="43179"/>
                  </a:lnTo>
                  <a:lnTo>
                    <a:pt x="8176260" y="31750"/>
                  </a:lnTo>
                  <a:lnTo>
                    <a:pt x="8167370" y="21590"/>
                  </a:lnTo>
                  <a:lnTo>
                    <a:pt x="8159750" y="11429"/>
                  </a:lnTo>
                  <a:lnTo>
                    <a:pt x="8148320" y="0"/>
                  </a:lnTo>
                  <a:close/>
                </a:path>
              </a:pathLst>
            </a:custGeom>
            <a:solidFill>
              <a:srgbClr val="009900"/>
            </a:solidFill>
          </p:spPr>
          <p:txBody>
            <a:bodyPr wrap="square" lIns="0" tIns="0" rIns="0" bIns="0" rtlCol="0"/>
            <a:lstStyle/>
            <a:p/>
          </p:txBody>
        </p:sp>
        <p:pic>
          <p:nvPicPr>
            <p:cNvPr id="4" name="object 4"/>
            <p:cNvPicPr/>
            <p:nvPr/>
          </p:nvPicPr>
          <p:blipFill>
            <a:blip r:embed="rId1" cstate="print"/>
            <a:stretch>
              <a:fillRect/>
            </a:stretch>
          </p:blipFill>
          <p:spPr>
            <a:xfrm>
              <a:off x="499050" y="-12759"/>
              <a:ext cx="100448" cy="205858"/>
            </a:xfrm>
            <a:prstGeom prst="rect">
              <a:avLst/>
            </a:prstGeom>
          </p:spPr>
        </p:pic>
        <p:sp>
          <p:nvSpPr>
            <p:cNvPr id="5" name="object 5"/>
            <p:cNvSpPr/>
            <p:nvPr/>
          </p:nvSpPr>
          <p:spPr>
            <a:xfrm>
              <a:off x="511809" y="0"/>
              <a:ext cx="8224520" cy="1440180"/>
            </a:xfrm>
            <a:custGeom>
              <a:avLst/>
              <a:gdLst/>
              <a:ahLst/>
              <a:cxnLst/>
              <a:rect l="l" t="t" r="r" b="b"/>
              <a:pathLst>
                <a:path w="8224520" h="1440180">
                  <a:moveTo>
                    <a:pt x="8148320" y="0"/>
                  </a:moveTo>
                  <a:lnTo>
                    <a:pt x="8149590" y="1270"/>
                  </a:lnTo>
                  <a:lnTo>
                    <a:pt x="8159750" y="11429"/>
                  </a:lnTo>
                  <a:lnTo>
                    <a:pt x="8167370" y="21590"/>
                  </a:lnTo>
                  <a:lnTo>
                    <a:pt x="8190230" y="54609"/>
                  </a:lnTo>
                  <a:lnTo>
                    <a:pt x="8201660" y="77470"/>
                  </a:lnTo>
                  <a:lnTo>
                    <a:pt x="8208010" y="90170"/>
                  </a:lnTo>
                  <a:lnTo>
                    <a:pt x="8211820" y="102870"/>
                  </a:lnTo>
                  <a:lnTo>
                    <a:pt x="8215630" y="114300"/>
                  </a:lnTo>
                  <a:lnTo>
                    <a:pt x="8218170" y="127000"/>
                  </a:lnTo>
                  <a:lnTo>
                    <a:pt x="8220710" y="140970"/>
                  </a:lnTo>
                  <a:lnTo>
                    <a:pt x="8221980" y="153670"/>
                  </a:lnTo>
                  <a:lnTo>
                    <a:pt x="8223250" y="166370"/>
                  </a:lnTo>
                  <a:lnTo>
                    <a:pt x="8224520" y="180340"/>
                  </a:lnTo>
                  <a:lnTo>
                    <a:pt x="8224520" y="1187450"/>
                  </a:lnTo>
                  <a:lnTo>
                    <a:pt x="8224520" y="1201420"/>
                  </a:lnTo>
                  <a:lnTo>
                    <a:pt x="8223250" y="1214120"/>
                  </a:lnTo>
                  <a:lnTo>
                    <a:pt x="8220710" y="1226820"/>
                  </a:lnTo>
                  <a:lnTo>
                    <a:pt x="8219440" y="1240789"/>
                  </a:lnTo>
                  <a:lnTo>
                    <a:pt x="8215630" y="1252220"/>
                  </a:lnTo>
                  <a:lnTo>
                    <a:pt x="8211820" y="1264920"/>
                  </a:lnTo>
                  <a:lnTo>
                    <a:pt x="8208010" y="1277620"/>
                  </a:lnTo>
                  <a:lnTo>
                    <a:pt x="8202930" y="1290320"/>
                  </a:lnTo>
                  <a:lnTo>
                    <a:pt x="8196580" y="1301750"/>
                  </a:lnTo>
                  <a:lnTo>
                    <a:pt x="8190230" y="1313179"/>
                  </a:lnTo>
                  <a:lnTo>
                    <a:pt x="8183880" y="1324610"/>
                  </a:lnTo>
                  <a:lnTo>
                    <a:pt x="8159750" y="1356360"/>
                  </a:lnTo>
                  <a:lnTo>
                    <a:pt x="8130540" y="1383029"/>
                  </a:lnTo>
                  <a:lnTo>
                    <a:pt x="8120380" y="1391920"/>
                  </a:lnTo>
                  <a:lnTo>
                    <a:pt x="8108950" y="1399539"/>
                  </a:lnTo>
                  <a:lnTo>
                    <a:pt x="8098790" y="1405889"/>
                  </a:lnTo>
                  <a:lnTo>
                    <a:pt x="8087360" y="1412239"/>
                  </a:lnTo>
                  <a:lnTo>
                    <a:pt x="8074660" y="1417320"/>
                  </a:lnTo>
                  <a:lnTo>
                    <a:pt x="8063230" y="1423670"/>
                  </a:lnTo>
                  <a:lnTo>
                    <a:pt x="8050530" y="1427479"/>
                  </a:lnTo>
                  <a:lnTo>
                    <a:pt x="8037830" y="1431289"/>
                  </a:lnTo>
                  <a:lnTo>
                    <a:pt x="8025130" y="1433829"/>
                  </a:lnTo>
                  <a:lnTo>
                    <a:pt x="8012430" y="1436370"/>
                  </a:lnTo>
                  <a:lnTo>
                    <a:pt x="7998460" y="1437639"/>
                  </a:lnTo>
                  <a:lnTo>
                    <a:pt x="7985760" y="1438910"/>
                  </a:lnTo>
                  <a:lnTo>
                    <a:pt x="7971790" y="1440179"/>
                  </a:lnTo>
                  <a:lnTo>
                    <a:pt x="251460" y="1440179"/>
                  </a:lnTo>
                  <a:lnTo>
                    <a:pt x="237490" y="1440179"/>
                  </a:lnTo>
                  <a:lnTo>
                    <a:pt x="224790" y="1438910"/>
                  </a:lnTo>
                  <a:lnTo>
                    <a:pt x="212090" y="1436370"/>
                  </a:lnTo>
                  <a:lnTo>
                    <a:pt x="199390" y="1435100"/>
                  </a:lnTo>
                  <a:lnTo>
                    <a:pt x="186690" y="1431289"/>
                  </a:lnTo>
                  <a:lnTo>
                    <a:pt x="173990" y="1427479"/>
                  </a:lnTo>
                  <a:lnTo>
                    <a:pt x="161290" y="1423670"/>
                  </a:lnTo>
                  <a:lnTo>
                    <a:pt x="148590" y="1418589"/>
                  </a:lnTo>
                  <a:lnTo>
                    <a:pt x="137160" y="1412239"/>
                  </a:lnTo>
                  <a:lnTo>
                    <a:pt x="125730" y="1405889"/>
                  </a:lnTo>
                  <a:lnTo>
                    <a:pt x="92710" y="1384300"/>
                  </a:lnTo>
                  <a:lnTo>
                    <a:pt x="64770" y="1356360"/>
                  </a:lnTo>
                  <a:lnTo>
                    <a:pt x="40640" y="1324610"/>
                  </a:lnTo>
                  <a:lnTo>
                    <a:pt x="33020" y="1314450"/>
                  </a:lnTo>
                  <a:lnTo>
                    <a:pt x="26670" y="1303020"/>
                  </a:lnTo>
                  <a:lnTo>
                    <a:pt x="21590" y="1290320"/>
                  </a:lnTo>
                  <a:lnTo>
                    <a:pt x="16510" y="1278889"/>
                  </a:lnTo>
                  <a:lnTo>
                    <a:pt x="11430" y="1266189"/>
                  </a:lnTo>
                  <a:lnTo>
                    <a:pt x="7620" y="1253489"/>
                  </a:lnTo>
                  <a:lnTo>
                    <a:pt x="5080" y="1240789"/>
                  </a:lnTo>
                  <a:lnTo>
                    <a:pt x="2540" y="1228089"/>
                  </a:lnTo>
                  <a:lnTo>
                    <a:pt x="1270" y="1214120"/>
                  </a:lnTo>
                  <a:lnTo>
                    <a:pt x="0" y="1201420"/>
                  </a:lnTo>
                  <a:lnTo>
                    <a:pt x="0" y="1187450"/>
                  </a:lnTo>
                  <a:lnTo>
                    <a:pt x="0" y="180340"/>
                  </a:lnTo>
                </a:path>
              </a:pathLst>
            </a:custGeom>
            <a:ln w="25518">
              <a:solidFill>
                <a:srgbClr val="FFFFFF"/>
              </a:solidFill>
            </a:ln>
          </p:spPr>
          <p:txBody>
            <a:bodyPr wrap="square" lIns="0" tIns="0" rIns="0" bIns="0" rtlCol="0"/>
            <a:lstStyle/>
            <a:p/>
          </p:txBody>
        </p:sp>
        <p:sp>
          <p:nvSpPr>
            <p:cNvPr id="6" name="object 6"/>
            <p:cNvSpPr/>
            <p:nvPr/>
          </p:nvSpPr>
          <p:spPr>
            <a:xfrm>
              <a:off x="8723570" y="1427420"/>
              <a:ext cx="26034" cy="26034"/>
            </a:xfrm>
            <a:custGeom>
              <a:avLst/>
              <a:gdLst/>
              <a:ahLst/>
              <a:cxnLst/>
              <a:rect l="l" t="t" r="r" b="b"/>
              <a:pathLst>
                <a:path w="26034" h="26034">
                  <a:moveTo>
                    <a:pt x="0" y="12759"/>
                  </a:moveTo>
                  <a:lnTo>
                    <a:pt x="3737" y="3737"/>
                  </a:lnTo>
                  <a:lnTo>
                    <a:pt x="12759" y="0"/>
                  </a:lnTo>
                  <a:lnTo>
                    <a:pt x="21781" y="3737"/>
                  </a:lnTo>
                  <a:lnTo>
                    <a:pt x="25518" y="12759"/>
                  </a:lnTo>
                  <a:lnTo>
                    <a:pt x="21781" y="21781"/>
                  </a:lnTo>
                  <a:lnTo>
                    <a:pt x="12759" y="25518"/>
                  </a:lnTo>
                  <a:lnTo>
                    <a:pt x="3737" y="21781"/>
                  </a:lnTo>
                  <a:lnTo>
                    <a:pt x="0" y="12759"/>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751840" y="-38100"/>
            <a:ext cx="7539355" cy="1554480"/>
          </a:xfrm>
          <a:prstGeom prst="rect">
            <a:avLst/>
          </a:prstGeom>
        </p:spPr>
        <p:txBody>
          <a:bodyPr vert="horz" wrap="square" lIns="0" tIns="63500" rIns="0" bIns="0" rtlCol="0">
            <a:spAutoFit/>
          </a:bodyPr>
          <a:lstStyle/>
          <a:p>
            <a:pPr marL="12700" marR="5080" indent="457200" algn="just">
              <a:lnSpc>
                <a:spcPct val="90000"/>
              </a:lnSpc>
              <a:spcBef>
                <a:spcPts val="500"/>
              </a:spcBef>
            </a:pPr>
            <a:r>
              <a:rPr sz="3200" u="none">
                <a:solidFill>
                  <a:srgbClr val="FFFFFF"/>
                </a:solidFill>
                <a:latin typeface="Calibri" panose="020F0502020204030204"/>
                <a:cs typeface="Calibri" panose="020F0502020204030204"/>
              </a:rPr>
              <a:t>Σύστημα</a:t>
            </a:r>
            <a:r>
              <a:rPr sz="3200" u="none" spc="-45">
                <a:solidFill>
                  <a:srgbClr val="FFFFFF"/>
                </a:solidFill>
                <a:latin typeface="Calibri" panose="020F0502020204030204"/>
                <a:cs typeface="Calibri" panose="020F0502020204030204"/>
              </a:rPr>
              <a:t> </a:t>
            </a:r>
            <a:r>
              <a:rPr lang="el-GR" sz="3200" u="none" spc="-45" dirty="0" smtClean="0">
                <a:solidFill>
                  <a:srgbClr val="FFFFFF"/>
                </a:solidFill>
                <a:latin typeface="Calibri" panose="020F0502020204030204"/>
                <a:cs typeface="Calibri" panose="020F0502020204030204"/>
              </a:rPr>
              <a:t>έ</a:t>
            </a:r>
            <a:r>
              <a:rPr sz="3200" u="none" smtClean="0">
                <a:solidFill>
                  <a:srgbClr val="FFFFFF"/>
                </a:solidFill>
                <a:latin typeface="Calibri" panose="020F0502020204030204"/>
                <a:cs typeface="Calibri" panose="020F0502020204030204"/>
              </a:rPr>
              <a:t>γχ</a:t>
            </a:r>
            <a:r>
              <a:rPr lang="el-GR" sz="3200" u="none" dirty="0" smtClean="0">
                <a:solidFill>
                  <a:srgbClr val="FFFFFF"/>
                </a:solidFill>
                <a:latin typeface="Calibri" panose="020F0502020204030204"/>
                <a:cs typeface="Calibri" panose="020F0502020204030204"/>
              </a:rPr>
              <a:t>υ</a:t>
            </a:r>
            <a:r>
              <a:rPr sz="3200" u="none" smtClean="0">
                <a:solidFill>
                  <a:srgbClr val="FFFFFF"/>
                </a:solidFill>
                <a:latin typeface="Calibri" panose="020F0502020204030204"/>
                <a:cs typeface="Calibri" panose="020F0502020204030204"/>
              </a:rPr>
              <a:t>σ</a:t>
            </a:r>
            <a:r>
              <a:rPr lang="el-GR" sz="3200" u="none" dirty="0" smtClean="0">
                <a:solidFill>
                  <a:srgbClr val="FFFFFF"/>
                </a:solidFill>
                <a:latin typeface="Calibri" panose="020F0502020204030204"/>
                <a:cs typeface="Calibri" panose="020F0502020204030204"/>
              </a:rPr>
              <a:t>η</a:t>
            </a:r>
            <a:r>
              <a:rPr sz="3200" u="none" smtClean="0">
                <a:solidFill>
                  <a:srgbClr val="FFFFFF"/>
                </a:solidFill>
                <a:latin typeface="Calibri" panose="020F0502020204030204"/>
                <a:cs typeface="Calibri" panose="020F0502020204030204"/>
              </a:rPr>
              <a:t>ς</a:t>
            </a:r>
            <a:r>
              <a:rPr sz="3200" u="none" spc="-45" smtClean="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με</a:t>
            </a:r>
            <a:r>
              <a:rPr sz="3200" u="none" spc="-40" dirty="0">
                <a:solidFill>
                  <a:srgbClr val="FFFFFF"/>
                </a:solidFill>
                <a:latin typeface="Calibri" panose="020F0502020204030204"/>
                <a:cs typeface="Calibri" panose="020F0502020204030204"/>
              </a:rPr>
              <a:t> </a:t>
            </a:r>
            <a:r>
              <a:rPr sz="3200" u="none">
                <a:solidFill>
                  <a:srgbClr val="FFFFFF"/>
                </a:solidFill>
                <a:latin typeface="Calibri" panose="020F0502020204030204"/>
                <a:cs typeface="Calibri" panose="020F0502020204030204"/>
              </a:rPr>
              <a:t>υδραυλική</a:t>
            </a:r>
            <a:r>
              <a:rPr sz="3200" u="none" spc="-40">
                <a:solidFill>
                  <a:srgbClr val="FFFFFF"/>
                </a:solidFill>
                <a:latin typeface="Calibri" panose="020F0502020204030204"/>
                <a:cs typeface="Calibri" panose="020F0502020204030204"/>
              </a:rPr>
              <a:t> </a:t>
            </a:r>
            <a:r>
              <a:rPr sz="3200" u="none" spc="-10" smtClean="0">
                <a:solidFill>
                  <a:srgbClr val="FFFFFF"/>
                </a:solidFill>
                <a:latin typeface="Calibri" panose="020F0502020204030204"/>
                <a:cs typeface="Calibri" panose="020F0502020204030204"/>
              </a:rPr>
              <a:t>ενεργο- </a:t>
            </a:r>
            <a:r>
              <a:rPr sz="3200" u="none" smtClean="0">
                <a:solidFill>
                  <a:srgbClr val="FFFFFF"/>
                </a:solidFill>
                <a:latin typeface="Calibri" panose="020F0502020204030204"/>
                <a:cs typeface="Calibri" panose="020F0502020204030204"/>
              </a:rPr>
              <a:t>ποίηση</a:t>
            </a:r>
            <a:r>
              <a:rPr sz="3200" u="none" spc="-55" smtClean="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των</a:t>
            </a:r>
            <a:r>
              <a:rPr sz="3200" u="none" spc="-3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αντλιών</a:t>
            </a:r>
            <a:r>
              <a:rPr sz="3200" u="none" spc="-40"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και</a:t>
            </a:r>
            <a:r>
              <a:rPr sz="3200" u="none" spc="-55" dirty="0">
                <a:solidFill>
                  <a:srgbClr val="FFFFFF"/>
                </a:solidFill>
                <a:latin typeface="Calibri" panose="020F0502020204030204"/>
                <a:cs typeface="Calibri" panose="020F0502020204030204"/>
              </a:rPr>
              <a:t> </a:t>
            </a:r>
            <a:r>
              <a:rPr sz="3200" u="none">
                <a:solidFill>
                  <a:srgbClr val="FFFFFF"/>
                </a:solidFill>
                <a:latin typeface="Calibri" panose="020F0502020204030204"/>
                <a:cs typeface="Calibri" panose="020F0502020204030204"/>
              </a:rPr>
              <a:t>απουσία</a:t>
            </a:r>
            <a:r>
              <a:rPr sz="3200" u="none" spc="-40">
                <a:solidFill>
                  <a:srgbClr val="FFFFFF"/>
                </a:solidFill>
                <a:latin typeface="Calibri" panose="020F0502020204030204"/>
                <a:cs typeface="Calibri" panose="020F0502020204030204"/>
              </a:rPr>
              <a:t> </a:t>
            </a:r>
            <a:r>
              <a:rPr sz="3200" u="none" spc="-10" smtClean="0">
                <a:solidFill>
                  <a:srgbClr val="FFFFFF"/>
                </a:solidFill>
                <a:latin typeface="Calibri" panose="020F0502020204030204"/>
                <a:cs typeface="Calibri" panose="020F0502020204030204"/>
              </a:rPr>
              <a:t>εκκεντρο- φόρου</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8" name="object 8"/>
          <p:cNvSpPr txBox="1"/>
          <p:nvPr/>
        </p:nvSpPr>
        <p:spPr>
          <a:xfrm>
            <a:off x="293370" y="1808479"/>
            <a:ext cx="8467090" cy="4828373"/>
          </a:xfrm>
          <a:prstGeom prst="rect">
            <a:avLst/>
          </a:prstGeom>
        </p:spPr>
        <p:txBody>
          <a:bodyPr vert="horz" wrap="square" lIns="0" tIns="40005" rIns="0" bIns="0" rtlCol="0">
            <a:spAutoFit/>
          </a:bodyPr>
          <a:lstStyle/>
          <a:p>
            <a:pPr marL="12700" marR="5080" indent="63500">
              <a:lnSpc>
                <a:spcPts val="2230"/>
              </a:lnSpc>
              <a:spcBef>
                <a:spcPts val="315"/>
              </a:spcBef>
            </a:pPr>
            <a:r>
              <a:rPr sz="2000" b="1" dirty="0">
                <a:latin typeface="Arial" panose="020B0604020202020204"/>
                <a:cs typeface="Arial" panose="020B0604020202020204"/>
              </a:rPr>
              <a:t>ΤΟ</a:t>
            </a:r>
            <a:r>
              <a:rPr sz="2000" b="1" spc="-20" dirty="0">
                <a:latin typeface="Arial" panose="020B0604020202020204"/>
                <a:cs typeface="Arial" panose="020B0604020202020204"/>
              </a:rPr>
              <a:t> </a:t>
            </a:r>
            <a:r>
              <a:rPr sz="2000" b="1" dirty="0">
                <a:latin typeface="Arial" panose="020B0604020202020204"/>
                <a:cs typeface="Arial" panose="020B0604020202020204"/>
              </a:rPr>
              <a:t>ΣΥΓΚΕΚΡΙΜΕΝΟ</a:t>
            </a:r>
            <a:r>
              <a:rPr sz="2000" b="1" spc="-80" dirty="0">
                <a:latin typeface="Arial" panose="020B0604020202020204"/>
                <a:cs typeface="Arial" panose="020B0604020202020204"/>
              </a:rPr>
              <a:t> </a:t>
            </a:r>
            <a:r>
              <a:rPr sz="2000" b="1" dirty="0">
                <a:latin typeface="Arial" panose="020B0604020202020204"/>
                <a:cs typeface="Arial" panose="020B0604020202020204"/>
              </a:rPr>
              <a:t>ΑΝΑΠΤΥΧΘΗΚΕ</a:t>
            </a:r>
            <a:r>
              <a:rPr sz="2000" b="1" spc="-90" dirty="0">
                <a:latin typeface="Arial" panose="020B0604020202020204"/>
                <a:cs typeface="Arial" panose="020B0604020202020204"/>
              </a:rPr>
              <a:t> </a:t>
            </a:r>
            <a:r>
              <a:rPr sz="2000" b="1" dirty="0">
                <a:latin typeface="Arial" panose="020B0604020202020204"/>
                <a:cs typeface="Arial" panose="020B0604020202020204"/>
              </a:rPr>
              <a:t>ΑΠΟ</a:t>
            </a:r>
            <a:r>
              <a:rPr sz="2000" b="1" spc="-10" dirty="0">
                <a:latin typeface="Arial" panose="020B0604020202020204"/>
                <a:cs typeface="Arial" panose="020B0604020202020204"/>
              </a:rPr>
              <a:t> </a:t>
            </a:r>
            <a:r>
              <a:rPr sz="2000" b="1" dirty="0">
                <a:latin typeface="Arial" panose="020B0604020202020204"/>
                <a:cs typeface="Arial" panose="020B0604020202020204"/>
              </a:rPr>
              <a:t>ΤΗΝ</a:t>
            </a:r>
            <a:r>
              <a:rPr sz="2000" b="1" spc="-5" dirty="0">
                <a:latin typeface="Arial" panose="020B0604020202020204"/>
                <a:cs typeface="Arial" panose="020B0604020202020204"/>
              </a:rPr>
              <a:t> </a:t>
            </a:r>
            <a:r>
              <a:rPr sz="2000" b="1" dirty="0">
                <a:latin typeface="Arial" panose="020B0604020202020204"/>
                <a:cs typeface="Arial" panose="020B0604020202020204"/>
              </a:rPr>
              <a:t>MAN</a:t>
            </a:r>
            <a:r>
              <a:rPr sz="2000" b="1" spc="-15" dirty="0">
                <a:latin typeface="Arial" panose="020B0604020202020204"/>
                <a:cs typeface="Arial" panose="020B0604020202020204"/>
              </a:rPr>
              <a:t> </a:t>
            </a:r>
            <a:r>
              <a:rPr sz="2000" b="1" dirty="0">
                <a:latin typeface="Arial" panose="020B0604020202020204"/>
                <a:cs typeface="Arial" panose="020B0604020202020204"/>
              </a:rPr>
              <a:t>B&amp;W</a:t>
            </a:r>
            <a:r>
              <a:rPr sz="2000" b="1" spc="-10" dirty="0">
                <a:latin typeface="Arial" panose="020B0604020202020204"/>
                <a:cs typeface="Arial" panose="020B0604020202020204"/>
              </a:rPr>
              <a:t> </a:t>
            </a:r>
            <a:r>
              <a:rPr sz="2000" b="1" dirty="0">
                <a:latin typeface="Arial" panose="020B0604020202020204"/>
                <a:cs typeface="Arial" panose="020B0604020202020204"/>
              </a:rPr>
              <a:t>ΓΙΑ</a:t>
            </a:r>
            <a:r>
              <a:rPr sz="2000" b="1" spc="-5" dirty="0">
                <a:latin typeface="Arial" panose="020B0604020202020204"/>
                <a:cs typeface="Arial" panose="020B0604020202020204"/>
              </a:rPr>
              <a:t> </a:t>
            </a:r>
            <a:r>
              <a:rPr sz="2000" b="1" spc="-25" dirty="0">
                <a:latin typeface="Arial" panose="020B0604020202020204"/>
                <a:cs typeface="Arial" panose="020B0604020202020204"/>
              </a:rPr>
              <a:t>ΤΗΝ </a:t>
            </a:r>
            <a:r>
              <a:rPr sz="2000" b="1" dirty="0">
                <a:latin typeface="Arial" panose="020B0604020202020204"/>
                <a:cs typeface="Arial" panose="020B0604020202020204"/>
              </a:rPr>
              <a:t>ΕΠΙΤΕΥΞΗ</a:t>
            </a:r>
            <a:r>
              <a:rPr sz="2000" b="1" spc="-35" dirty="0">
                <a:latin typeface="Arial" panose="020B0604020202020204"/>
                <a:cs typeface="Arial" panose="020B0604020202020204"/>
              </a:rPr>
              <a:t> </a:t>
            </a:r>
            <a:r>
              <a:rPr sz="2000" b="1" spc="-40" dirty="0">
                <a:latin typeface="Arial" panose="020B0604020202020204"/>
                <a:cs typeface="Arial" panose="020B0604020202020204"/>
              </a:rPr>
              <a:t>ΕΥΦΥΟΥΣ</a:t>
            </a:r>
            <a:r>
              <a:rPr sz="2000" b="1" spc="-95" dirty="0">
                <a:latin typeface="Arial" panose="020B0604020202020204"/>
                <a:cs typeface="Arial" panose="020B0604020202020204"/>
              </a:rPr>
              <a:t> </a:t>
            </a:r>
            <a:r>
              <a:rPr sz="2000" b="1" spc="-10" dirty="0">
                <a:latin typeface="Arial" panose="020B0604020202020204"/>
                <a:cs typeface="Arial" panose="020B0604020202020204"/>
              </a:rPr>
              <a:t>ΛΕΙΤΟΥΡΓΙΑΣ</a:t>
            </a:r>
            <a:r>
              <a:rPr sz="2000" b="1" spc="-30" dirty="0">
                <a:latin typeface="Arial" panose="020B0604020202020204"/>
                <a:cs typeface="Arial" panose="020B0604020202020204"/>
              </a:rPr>
              <a:t> </a:t>
            </a:r>
            <a:r>
              <a:rPr sz="2000" b="1" dirty="0">
                <a:latin typeface="Arial" panose="020B0604020202020204"/>
                <a:cs typeface="Arial" panose="020B0604020202020204"/>
              </a:rPr>
              <a:t>ΤΩΝ</a:t>
            </a:r>
            <a:r>
              <a:rPr sz="2000" b="1" spc="-25" dirty="0">
                <a:latin typeface="Arial" panose="020B0604020202020204"/>
                <a:cs typeface="Arial" panose="020B0604020202020204"/>
              </a:rPr>
              <a:t> </a:t>
            </a:r>
            <a:r>
              <a:rPr sz="2000" b="1" spc="-30" dirty="0">
                <a:latin typeface="Arial" panose="020B0604020202020204"/>
                <a:cs typeface="Arial" panose="020B0604020202020204"/>
              </a:rPr>
              <a:t>ΜΕΓΑΛΩΝ</a:t>
            </a:r>
            <a:r>
              <a:rPr sz="2000" b="1" spc="-90" dirty="0">
                <a:latin typeface="Arial" panose="020B0604020202020204"/>
                <a:cs typeface="Arial" panose="020B0604020202020204"/>
              </a:rPr>
              <a:t> </a:t>
            </a:r>
            <a:r>
              <a:rPr sz="2000" b="1" dirty="0">
                <a:latin typeface="Arial" panose="020B0604020202020204"/>
                <a:cs typeface="Arial" panose="020B0604020202020204"/>
              </a:rPr>
              <a:t>ΔΙΧΡΟΝΩΝ</a:t>
            </a:r>
            <a:r>
              <a:rPr sz="2000" b="1" spc="-90" dirty="0">
                <a:latin typeface="Arial" panose="020B0604020202020204"/>
                <a:cs typeface="Arial" panose="020B0604020202020204"/>
              </a:rPr>
              <a:t> </a:t>
            </a:r>
            <a:r>
              <a:rPr sz="2000" b="1" spc="-10" dirty="0">
                <a:latin typeface="Arial" panose="020B0604020202020204"/>
                <a:cs typeface="Arial" panose="020B0604020202020204"/>
              </a:rPr>
              <a:t>ΑΡΓΟ- </a:t>
            </a:r>
            <a:r>
              <a:rPr sz="2000" b="1" dirty="0">
                <a:latin typeface="Arial" panose="020B0604020202020204"/>
                <a:cs typeface="Arial" panose="020B0604020202020204"/>
              </a:rPr>
              <a:t>ΣΤΡΟΦΩΝ</a:t>
            </a:r>
            <a:r>
              <a:rPr sz="2000" b="1" spc="-30" dirty="0">
                <a:latin typeface="Arial" panose="020B0604020202020204"/>
                <a:cs typeface="Arial" panose="020B0604020202020204"/>
              </a:rPr>
              <a:t> </a:t>
            </a:r>
            <a:r>
              <a:rPr sz="2000" b="1" spc="-10" dirty="0">
                <a:latin typeface="Arial" panose="020B0604020202020204"/>
                <a:cs typeface="Arial" panose="020B0604020202020204"/>
              </a:rPr>
              <a:t>ΠΕΤΡΕΛΑΙΟΜΗΧΑΝΩΝ.</a:t>
            </a:r>
            <a:endParaRPr sz="2000">
              <a:latin typeface="Arial" panose="020B0604020202020204"/>
              <a:cs typeface="Arial" panose="020B0604020202020204"/>
            </a:endParaRPr>
          </a:p>
          <a:p>
            <a:pPr>
              <a:lnSpc>
                <a:spcPct val="100000"/>
              </a:lnSpc>
              <a:spcBef>
                <a:spcPts val="5"/>
              </a:spcBef>
            </a:pPr>
            <a:endParaRPr sz="1750">
              <a:latin typeface="Arial" panose="020B0604020202020204"/>
              <a:cs typeface="Arial" panose="020B0604020202020204"/>
            </a:endParaRPr>
          </a:p>
          <a:p>
            <a:pPr marL="12700" marR="159385" indent="69850">
              <a:lnSpc>
                <a:spcPts val="2230"/>
              </a:lnSpc>
            </a:pPr>
            <a:r>
              <a:rPr sz="2000" b="1" dirty="0">
                <a:latin typeface="Arial" panose="020B0604020202020204"/>
                <a:cs typeface="Arial" panose="020B0604020202020204"/>
              </a:rPr>
              <a:t>Ο</a:t>
            </a:r>
            <a:r>
              <a:rPr sz="2000" b="1" spc="-5" dirty="0">
                <a:latin typeface="Arial" panose="020B0604020202020204"/>
                <a:cs typeface="Arial" panose="020B0604020202020204"/>
              </a:rPr>
              <a:t> </a:t>
            </a:r>
            <a:r>
              <a:rPr sz="2000" b="1" dirty="0">
                <a:latin typeface="Arial" panose="020B0604020202020204"/>
                <a:cs typeface="Arial" panose="020B0604020202020204"/>
              </a:rPr>
              <a:t>ΕΚΚΕΝΤΡΟΦΟΡΟΣ</a:t>
            </a:r>
            <a:r>
              <a:rPr sz="2000" b="1" spc="-70" dirty="0">
                <a:latin typeface="Arial" panose="020B0604020202020204"/>
                <a:cs typeface="Arial" panose="020B0604020202020204"/>
              </a:rPr>
              <a:t> </a:t>
            </a:r>
            <a:r>
              <a:rPr sz="2000" b="1" spc="-40" dirty="0">
                <a:latin typeface="Arial" panose="020B0604020202020204"/>
                <a:cs typeface="Arial" panose="020B0604020202020204"/>
              </a:rPr>
              <a:t>ΑΝΤΙΚΑΘΙΣΤΑΤΑΙ</a:t>
            </a:r>
            <a:r>
              <a:rPr sz="2000" b="1" spc="-75" dirty="0">
                <a:latin typeface="Arial" panose="020B0604020202020204"/>
                <a:cs typeface="Arial" panose="020B0604020202020204"/>
              </a:rPr>
              <a:t> </a:t>
            </a:r>
            <a:r>
              <a:rPr sz="2000" b="1" dirty="0">
                <a:latin typeface="Arial" panose="020B0604020202020204"/>
                <a:cs typeface="Arial" panose="020B0604020202020204"/>
              </a:rPr>
              <a:t>ΑΠΟ</a:t>
            </a:r>
            <a:r>
              <a:rPr sz="2000" b="1" spc="-25" dirty="0">
                <a:latin typeface="Arial" panose="020B0604020202020204"/>
                <a:cs typeface="Arial" panose="020B0604020202020204"/>
              </a:rPr>
              <a:t> </a:t>
            </a:r>
            <a:r>
              <a:rPr sz="2000" b="1" spc="-90" dirty="0">
                <a:latin typeface="Arial" panose="020B0604020202020204"/>
                <a:cs typeface="Arial" panose="020B0604020202020204"/>
              </a:rPr>
              <a:t>ΥΔΡΑΥΛΙΚΟ</a:t>
            </a:r>
            <a:r>
              <a:rPr sz="2000" b="1" spc="20" dirty="0">
                <a:latin typeface="Arial" panose="020B0604020202020204"/>
                <a:cs typeface="Arial" panose="020B0604020202020204"/>
              </a:rPr>
              <a:t> </a:t>
            </a:r>
            <a:r>
              <a:rPr sz="2000" b="1" spc="-10" dirty="0">
                <a:latin typeface="Arial" panose="020B0604020202020204"/>
                <a:cs typeface="Arial" panose="020B0604020202020204"/>
              </a:rPr>
              <a:t>ΣΥΣΤΗΜΑ </a:t>
            </a: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dirty="0">
                <a:latin typeface="Arial" panose="020B0604020202020204"/>
                <a:cs typeface="Arial" panose="020B0604020202020204"/>
              </a:rPr>
              <a:t>ΟΠΟΙΟ</a:t>
            </a:r>
            <a:r>
              <a:rPr sz="2000" b="1" spc="-25" dirty="0">
                <a:latin typeface="Arial" panose="020B0604020202020204"/>
                <a:cs typeface="Arial" panose="020B0604020202020204"/>
              </a:rPr>
              <a:t> </a:t>
            </a:r>
            <a:r>
              <a:rPr sz="2000" b="1" dirty="0">
                <a:latin typeface="Arial" panose="020B0604020202020204"/>
                <a:cs typeface="Arial" panose="020B0604020202020204"/>
              </a:rPr>
              <a:t>ΠΑΡΕΧΕΙ</a:t>
            </a:r>
            <a:r>
              <a:rPr sz="2000" b="1" spc="-40" dirty="0">
                <a:latin typeface="Arial" panose="020B0604020202020204"/>
                <a:cs typeface="Arial" panose="020B0604020202020204"/>
              </a:rPr>
              <a:t> </a:t>
            </a:r>
            <a:r>
              <a:rPr sz="2000" b="1" dirty="0">
                <a:latin typeface="Arial" panose="020B0604020202020204"/>
                <a:cs typeface="Arial" panose="020B0604020202020204"/>
              </a:rPr>
              <a:t>ΤΗΝ</a:t>
            </a:r>
            <a:r>
              <a:rPr sz="2000" b="1" spc="-30" dirty="0">
                <a:latin typeface="Arial" panose="020B0604020202020204"/>
                <a:cs typeface="Arial" panose="020B0604020202020204"/>
              </a:rPr>
              <a:t> </a:t>
            </a:r>
            <a:r>
              <a:rPr sz="2000" b="1" dirty="0">
                <a:latin typeface="Arial" panose="020B0604020202020204"/>
                <a:cs typeface="Arial" panose="020B0604020202020204"/>
              </a:rPr>
              <a:t>ΙΣΧΥ</a:t>
            </a:r>
            <a:r>
              <a:rPr sz="2000" b="1" spc="-30" dirty="0">
                <a:latin typeface="Arial" panose="020B0604020202020204"/>
                <a:cs typeface="Arial" panose="020B0604020202020204"/>
              </a:rPr>
              <a:t> </a:t>
            </a:r>
            <a:r>
              <a:rPr sz="2000" b="1" dirty="0">
                <a:latin typeface="Arial" panose="020B0604020202020204"/>
                <a:cs typeface="Arial" panose="020B0604020202020204"/>
              </a:rPr>
              <a:t>ΓΙΑ</a:t>
            </a:r>
            <a:r>
              <a:rPr sz="2000" b="1" spc="-20" dirty="0">
                <a:latin typeface="Arial" panose="020B0604020202020204"/>
                <a:cs typeface="Arial" panose="020B0604020202020204"/>
              </a:rPr>
              <a:t> </a:t>
            </a:r>
            <a:r>
              <a:rPr sz="2000" b="1" dirty="0">
                <a:latin typeface="Arial" panose="020B0604020202020204"/>
                <a:cs typeface="Arial" panose="020B0604020202020204"/>
              </a:rPr>
              <a:t>ΤΗΝ</a:t>
            </a:r>
            <a:r>
              <a:rPr sz="2000" b="1" spc="-20" dirty="0">
                <a:latin typeface="Arial" panose="020B0604020202020204"/>
                <a:cs typeface="Arial" panose="020B0604020202020204"/>
              </a:rPr>
              <a:t> </a:t>
            </a:r>
            <a:r>
              <a:rPr sz="2000" b="1" dirty="0">
                <a:latin typeface="Arial" panose="020B0604020202020204"/>
                <a:cs typeface="Arial" panose="020B0604020202020204"/>
              </a:rPr>
              <a:t>ΚΙΝΗΣΗ</a:t>
            </a:r>
            <a:r>
              <a:rPr sz="2000" b="1" spc="-20" dirty="0">
                <a:latin typeface="Arial" panose="020B0604020202020204"/>
                <a:cs typeface="Arial" panose="020B0604020202020204"/>
              </a:rPr>
              <a:t> </a:t>
            </a:r>
            <a:r>
              <a:rPr sz="2000" b="1" dirty="0">
                <a:latin typeface="Arial" panose="020B0604020202020204"/>
                <a:cs typeface="Arial" panose="020B0604020202020204"/>
              </a:rPr>
              <a:t>ΤΩΝ</a:t>
            </a:r>
            <a:r>
              <a:rPr sz="2000" b="1" spc="-85" dirty="0">
                <a:latin typeface="Arial" panose="020B0604020202020204"/>
                <a:cs typeface="Arial" panose="020B0604020202020204"/>
              </a:rPr>
              <a:t> </a:t>
            </a:r>
            <a:r>
              <a:rPr sz="2000" b="1" spc="-10" dirty="0">
                <a:latin typeface="Arial" panose="020B0604020202020204"/>
                <a:cs typeface="Arial" panose="020B0604020202020204"/>
              </a:rPr>
              <a:t>ΑΝΤΛΙΩΝ</a:t>
            </a:r>
            <a:r>
              <a:rPr sz="2000" b="1" spc="-55" dirty="0">
                <a:latin typeface="Arial" panose="020B0604020202020204"/>
                <a:cs typeface="Arial" panose="020B0604020202020204"/>
              </a:rPr>
              <a:t> </a:t>
            </a:r>
            <a:r>
              <a:rPr sz="2000" b="1" spc="-20" dirty="0">
                <a:latin typeface="Arial" panose="020B0604020202020204"/>
                <a:cs typeface="Arial" panose="020B0604020202020204"/>
              </a:rPr>
              <a:t>ΥΨΗ- </a:t>
            </a:r>
            <a:r>
              <a:rPr sz="2000" b="1" dirty="0">
                <a:latin typeface="Arial" panose="020B0604020202020204"/>
                <a:cs typeface="Arial" panose="020B0604020202020204"/>
              </a:rPr>
              <a:t>ΛΗΣ</a:t>
            </a:r>
            <a:r>
              <a:rPr sz="2000" b="1" spc="-30" dirty="0">
                <a:latin typeface="Arial" panose="020B0604020202020204"/>
                <a:cs typeface="Arial" panose="020B0604020202020204"/>
              </a:rPr>
              <a:t> </a:t>
            </a:r>
            <a:r>
              <a:rPr sz="2000" b="1" dirty="0">
                <a:latin typeface="Arial" panose="020B0604020202020204"/>
                <a:cs typeface="Arial" panose="020B0604020202020204"/>
              </a:rPr>
              <a:t>ΠΙΕΣΗΣ</a:t>
            </a:r>
            <a:r>
              <a:rPr sz="2000" b="1" spc="-10" dirty="0">
                <a:latin typeface="Arial" panose="020B0604020202020204"/>
                <a:cs typeface="Arial" panose="020B0604020202020204"/>
              </a:rPr>
              <a:t> </a:t>
            </a:r>
            <a:r>
              <a:rPr sz="2000" b="1" spc="-30" dirty="0">
                <a:latin typeface="Arial" panose="020B0604020202020204"/>
                <a:cs typeface="Arial" panose="020B0604020202020204"/>
              </a:rPr>
              <a:t>ΚΑΥΣΙΜΟΥ</a:t>
            </a:r>
            <a:r>
              <a:rPr sz="2000" b="1" spc="-85" dirty="0">
                <a:latin typeface="Arial" panose="020B0604020202020204"/>
                <a:cs typeface="Arial" panose="020B0604020202020204"/>
              </a:rPr>
              <a:t> </a:t>
            </a:r>
            <a:r>
              <a:rPr sz="2000" b="1" dirty="0">
                <a:latin typeface="Arial" panose="020B0604020202020204"/>
                <a:cs typeface="Arial" panose="020B0604020202020204"/>
              </a:rPr>
              <a:t>ΑΛΛΑ</a:t>
            </a:r>
            <a:r>
              <a:rPr sz="2000" b="1" spc="-15" dirty="0">
                <a:latin typeface="Arial" panose="020B0604020202020204"/>
                <a:cs typeface="Arial" panose="020B0604020202020204"/>
              </a:rPr>
              <a:t> </a:t>
            </a:r>
            <a:r>
              <a:rPr sz="2000" b="1" dirty="0">
                <a:latin typeface="Arial" panose="020B0604020202020204"/>
                <a:cs typeface="Arial" panose="020B0604020202020204"/>
              </a:rPr>
              <a:t>ΚΑΙ</a:t>
            </a:r>
            <a:r>
              <a:rPr sz="2000" b="1" spc="-25" dirty="0">
                <a:latin typeface="Arial" panose="020B0604020202020204"/>
                <a:cs typeface="Arial" panose="020B0604020202020204"/>
              </a:rPr>
              <a:t> </a:t>
            </a:r>
            <a:r>
              <a:rPr sz="2000" b="1" dirty="0">
                <a:latin typeface="Arial" panose="020B0604020202020204"/>
                <a:cs typeface="Arial" panose="020B0604020202020204"/>
              </a:rPr>
              <a:t>ΓΙΑ ΤΙΣ</a:t>
            </a:r>
            <a:r>
              <a:rPr sz="2000" b="1" spc="-10" dirty="0">
                <a:latin typeface="Arial" panose="020B0604020202020204"/>
                <a:cs typeface="Arial" panose="020B0604020202020204"/>
              </a:rPr>
              <a:t> </a:t>
            </a:r>
            <a:r>
              <a:rPr sz="2000" b="1" dirty="0">
                <a:latin typeface="Arial" panose="020B0604020202020204"/>
                <a:cs typeface="Arial" panose="020B0604020202020204"/>
              </a:rPr>
              <a:t>ΒΑΛΒΙΔΕΣ</a:t>
            </a:r>
            <a:r>
              <a:rPr sz="2000" b="1" spc="-15" dirty="0">
                <a:latin typeface="Arial" panose="020B0604020202020204"/>
                <a:cs typeface="Arial" panose="020B0604020202020204"/>
              </a:rPr>
              <a:t> </a:t>
            </a:r>
            <a:r>
              <a:rPr sz="2000" b="1" spc="-10" dirty="0">
                <a:latin typeface="Arial" panose="020B0604020202020204"/>
                <a:cs typeface="Arial" panose="020B0604020202020204"/>
              </a:rPr>
              <a:t>ΕΞΑΓΩΓΗΣ.</a:t>
            </a:r>
            <a:endParaRPr sz="2000">
              <a:latin typeface="Arial" panose="020B0604020202020204"/>
              <a:cs typeface="Arial" panose="020B0604020202020204"/>
            </a:endParaRPr>
          </a:p>
          <a:p>
            <a:pPr marL="12700" marR="211455" indent="69850">
              <a:lnSpc>
                <a:spcPct val="93000"/>
              </a:lnSpc>
              <a:spcBef>
                <a:spcPts val="1960"/>
              </a:spcBef>
            </a:pPr>
            <a:r>
              <a:rPr sz="2000" b="1" dirty="0">
                <a:latin typeface="Arial" panose="020B0604020202020204"/>
                <a:cs typeface="Arial" panose="020B0604020202020204"/>
              </a:rPr>
              <a:t>Η</a:t>
            </a:r>
            <a:r>
              <a:rPr sz="2000" b="1" spc="-20" dirty="0">
                <a:latin typeface="Arial" panose="020B0604020202020204"/>
                <a:cs typeface="Arial" panose="020B0604020202020204"/>
              </a:rPr>
              <a:t> </a:t>
            </a:r>
            <a:r>
              <a:rPr sz="2000" b="1" dirty="0">
                <a:latin typeface="Arial" panose="020B0604020202020204"/>
                <a:cs typeface="Arial" panose="020B0604020202020204"/>
              </a:rPr>
              <a:t>ΙΣΧΥΣ</a:t>
            </a:r>
            <a:r>
              <a:rPr sz="2000" b="1" spc="-3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90" dirty="0">
                <a:latin typeface="Arial" panose="020B0604020202020204"/>
                <a:cs typeface="Arial" panose="020B0604020202020204"/>
              </a:rPr>
              <a:t>ΥΔΡΑΥΛΙΚΟΥ</a:t>
            </a:r>
            <a:r>
              <a:rPr sz="2000" b="1" spc="-25" dirty="0">
                <a:latin typeface="Arial" panose="020B0604020202020204"/>
                <a:cs typeface="Arial" panose="020B0604020202020204"/>
              </a:rPr>
              <a:t> </a:t>
            </a:r>
            <a:r>
              <a:rPr sz="2000" b="1" spc="-10" dirty="0">
                <a:latin typeface="Arial" panose="020B0604020202020204"/>
                <a:cs typeface="Arial" panose="020B0604020202020204"/>
              </a:rPr>
              <a:t>ΣΥΣΤΗΜΑΤΟΣ</a:t>
            </a:r>
            <a:r>
              <a:rPr sz="2000" b="1" spc="-30" dirty="0">
                <a:latin typeface="Arial" panose="020B0604020202020204"/>
                <a:cs typeface="Arial" panose="020B0604020202020204"/>
              </a:rPr>
              <a:t> </a:t>
            </a:r>
            <a:r>
              <a:rPr sz="2000" b="1" spc="-20" dirty="0">
                <a:latin typeface="Arial" panose="020B0604020202020204"/>
                <a:cs typeface="Arial" panose="020B0604020202020204"/>
              </a:rPr>
              <a:t>ΠΡΟΕΡΧΕΤΑΙ</a:t>
            </a:r>
            <a:r>
              <a:rPr sz="2000" b="1" spc="-100" dirty="0">
                <a:latin typeface="Arial" panose="020B0604020202020204"/>
                <a:cs typeface="Arial" panose="020B0604020202020204"/>
              </a:rPr>
              <a:t> </a:t>
            </a:r>
            <a:r>
              <a:rPr sz="2000" b="1" dirty="0">
                <a:latin typeface="Arial" panose="020B0604020202020204"/>
                <a:cs typeface="Arial" panose="020B0604020202020204"/>
              </a:rPr>
              <a:t>ΑΠΟ</a:t>
            </a:r>
            <a:r>
              <a:rPr sz="2000" b="1" spc="-25" dirty="0">
                <a:latin typeface="Arial" panose="020B0604020202020204"/>
                <a:cs typeface="Arial" panose="020B0604020202020204"/>
              </a:rPr>
              <a:t> </a:t>
            </a:r>
            <a:r>
              <a:rPr sz="2000" b="1" spc="-10" dirty="0">
                <a:latin typeface="Arial" panose="020B0604020202020204"/>
                <a:cs typeface="Arial" panose="020B0604020202020204"/>
              </a:rPr>
              <a:t>ΕΜΒΟ- ΛΟΦΟΡΕΣ</a:t>
            </a:r>
            <a:r>
              <a:rPr sz="2000" b="1" spc="-110"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40" dirty="0">
                <a:latin typeface="Arial" panose="020B0604020202020204"/>
                <a:cs typeface="Arial" panose="020B0604020202020204"/>
              </a:rPr>
              <a:t> </a:t>
            </a:r>
            <a:r>
              <a:rPr sz="2000" b="1" dirty="0">
                <a:latin typeface="Arial" panose="020B0604020202020204"/>
                <a:cs typeface="Arial" panose="020B0604020202020204"/>
              </a:rPr>
              <a:t>ΠΟΥ</a:t>
            </a:r>
            <a:r>
              <a:rPr sz="2000" b="1" spc="-40" dirty="0">
                <a:latin typeface="Arial" panose="020B0604020202020204"/>
                <a:cs typeface="Arial" panose="020B0604020202020204"/>
              </a:rPr>
              <a:t> </a:t>
            </a:r>
            <a:r>
              <a:rPr sz="2000" b="1" dirty="0">
                <a:latin typeface="Arial" panose="020B0604020202020204"/>
                <a:cs typeface="Arial" panose="020B0604020202020204"/>
              </a:rPr>
              <a:t>ΠΑΙΡΝΟΥΝ</a:t>
            </a:r>
            <a:r>
              <a:rPr sz="2000" b="1" spc="-25" dirty="0">
                <a:latin typeface="Arial" panose="020B0604020202020204"/>
                <a:cs typeface="Arial" panose="020B0604020202020204"/>
              </a:rPr>
              <a:t> </a:t>
            </a:r>
            <a:r>
              <a:rPr sz="2000" b="1" dirty="0">
                <a:latin typeface="Arial" panose="020B0604020202020204"/>
                <a:cs typeface="Arial" panose="020B0604020202020204"/>
              </a:rPr>
              <a:t>ΤΗΝ</a:t>
            </a:r>
            <a:r>
              <a:rPr sz="2000" b="1" spc="-30" dirty="0">
                <a:latin typeface="Arial" panose="020B0604020202020204"/>
                <a:cs typeface="Arial" panose="020B0604020202020204"/>
              </a:rPr>
              <a:t> </a:t>
            </a:r>
            <a:r>
              <a:rPr sz="2000" b="1" dirty="0">
                <a:latin typeface="Arial" panose="020B0604020202020204"/>
                <a:cs typeface="Arial" panose="020B0604020202020204"/>
              </a:rPr>
              <a:t>ΚΙΝΗΣΗ</a:t>
            </a:r>
            <a:r>
              <a:rPr sz="2000" b="1" spc="-25" dirty="0">
                <a:latin typeface="Arial" panose="020B0604020202020204"/>
                <a:cs typeface="Arial" panose="020B0604020202020204"/>
              </a:rPr>
              <a:t> </a:t>
            </a:r>
            <a:r>
              <a:rPr sz="2000" b="1" spc="-20" dirty="0">
                <a:latin typeface="Arial" panose="020B0604020202020204"/>
                <a:cs typeface="Arial" panose="020B0604020202020204"/>
              </a:rPr>
              <a:t>ΤΟΥΣ</a:t>
            </a:r>
            <a:r>
              <a:rPr sz="2000" b="1" spc="-105" dirty="0">
                <a:latin typeface="Arial" panose="020B0604020202020204"/>
                <a:cs typeface="Arial" panose="020B0604020202020204"/>
              </a:rPr>
              <a:t> </a:t>
            </a:r>
            <a:r>
              <a:rPr sz="2000" b="1" dirty="0">
                <a:latin typeface="Arial" panose="020B0604020202020204"/>
                <a:cs typeface="Arial" panose="020B0604020202020204"/>
              </a:rPr>
              <a:t>ΑΠΟ</a:t>
            </a:r>
            <a:r>
              <a:rPr sz="2000" b="1" spc="-35" dirty="0">
                <a:latin typeface="Arial" panose="020B0604020202020204"/>
                <a:cs typeface="Arial" panose="020B0604020202020204"/>
              </a:rPr>
              <a:t> </a:t>
            </a:r>
            <a:r>
              <a:rPr sz="2000" b="1" spc="-25" dirty="0">
                <a:latin typeface="Arial" panose="020B0604020202020204"/>
                <a:cs typeface="Arial" panose="020B0604020202020204"/>
              </a:rPr>
              <a:t>ΤΟΝ </a:t>
            </a:r>
            <a:r>
              <a:rPr sz="2000" b="1" dirty="0">
                <a:latin typeface="Arial" panose="020B0604020202020204"/>
                <a:cs typeface="Arial" panose="020B0604020202020204"/>
              </a:rPr>
              <a:t>ΣΤΡΟΦΑΛΟΦΟΡΟ</a:t>
            </a:r>
            <a:r>
              <a:rPr sz="2000" b="1" spc="-65" dirty="0">
                <a:latin typeface="Arial" panose="020B0604020202020204"/>
                <a:cs typeface="Arial" panose="020B0604020202020204"/>
              </a:rPr>
              <a:t> </a:t>
            </a:r>
            <a:r>
              <a:rPr sz="2000" b="1" dirty="0">
                <a:latin typeface="Arial" panose="020B0604020202020204"/>
                <a:cs typeface="Arial" panose="020B0604020202020204"/>
              </a:rPr>
              <a:t>ΤΗΣ</a:t>
            </a:r>
            <a:r>
              <a:rPr sz="2000" b="1" spc="-65" dirty="0">
                <a:latin typeface="Arial" panose="020B0604020202020204"/>
                <a:cs typeface="Arial" panose="020B0604020202020204"/>
              </a:rPr>
              <a:t> </a:t>
            </a:r>
            <a:r>
              <a:rPr sz="2000" b="1" spc="-10" dirty="0">
                <a:latin typeface="Arial" panose="020B0604020202020204"/>
                <a:cs typeface="Arial" panose="020B0604020202020204"/>
              </a:rPr>
              <a:t>ΜΗΧΑΝΗΣ.</a:t>
            </a:r>
            <a:endParaRPr sz="2000">
              <a:latin typeface="Arial" panose="020B0604020202020204"/>
              <a:cs typeface="Arial" panose="020B0604020202020204"/>
            </a:endParaRPr>
          </a:p>
          <a:p>
            <a:pPr>
              <a:lnSpc>
                <a:spcPct val="100000"/>
              </a:lnSpc>
              <a:spcBef>
                <a:spcPts val="35"/>
              </a:spcBef>
            </a:pPr>
            <a:endParaRPr sz="1950">
              <a:latin typeface="Arial" panose="020B0604020202020204"/>
              <a:cs typeface="Arial" panose="020B0604020202020204"/>
            </a:endParaRPr>
          </a:p>
          <a:p>
            <a:pPr marL="12700" marR="62230" indent="139700">
              <a:lnSpc>
                <a:spcPts val="2230"/>
              </a:lnSpc>
            </a:pPr>
            <a:r>
              <a:rPr sz="2000" b="1" dirty="0">
                <a:latin typeface="Arial" panose="020B0604020202020204"/>
                <a:cs typeface="Arial" panose="020B0604020202020204"/>
              </a:rPr>
              <a:t>ΤΟ</a:t>
            </a:r>
            <a:r>
              <a:rPr sz="2000" b="1" spc="-100" dirty="0">
                <a:latin typeface="Arial" panose="020B0604020202020204"/>
                <a:cs typeface="Arial" panose="020B0604020202020204"/>
              </a:rPr>
              <a:t> </a:t>
            </a:r>
            <a:r>
              <a:rPr sz="2000" b="1" dirty="0">
                <a:latin typeface="Arial" panose="020B0604020202020204"/>
                <a:cs typeface="Arial" panose="020B0604020202020204"/>
              </a:rPr>
              <a:t>ΛΙΠΑΝΤΕΛΑΙΟ</a:t>
            </a:r>
            <a:r>
              <a:rPr sz="2000" b="1" spc="-20" dirty="0">
                <a:latin typeface="Arial" panose="020B0604020202020204"/>
                <a:cs typeface="Arial" panose="020B0604020202020204"/>
              </a:rPr>
              <a:t> </a:t>
            </a:r>
            <a:r>
              <a:rPr sz="2000" b="1" dirty="0">
                <a:latin typeface="Arial" panose="020B0604020202020204"/>
                <a:cs typeface="Arial" panose="020B0604020202020204"/>
              </a:rPr>
              <a:t>ΤΗΣ</a:t>
            </a:r>
            <a:r>
              <a:rPr sz="2000" b="1" spc="-20" dirty="0">
                <a:latin typeface="Arial" panose="020B0604020202020204"/>
                <a:cs typeface="Arial" panose="020B0604020202020204"/>
              </a:rPr>
              <a:t> </a:t>
            </a:r>
            <a:r>
              <a:rPr sz="2000" b="1" dirty="0">
                <a:latin typeface="Arial" panose="020B0604020202020204"/>
                <a:cs typeface="Arial" panose="020B0604020202020204"/>
              </a:rPr>
              <a:t>ΜΗΧΑΝΗΣ</a:t>
            </a:r>
            <a:r>
              <a:rPr sz="2000" b="1" spc="-25" dirty="0">
                <a:latin typeface="Arial" panose="020B0604020202020204"/>
                <a:cs typeface="Arial" panose="020B0604020202020204"/>
              </a:rPr>
              <a:t> </a:t>
            </a:r>
            <a:r>
              <a:rPr sz="2000" b="1" spc="-10" dirty="0">
                <a:latin typeface="Arial" panose="020B0604020202020204"/>
                <a:cs typeface="Arial" panose="020B0604020202020204"/>
              </a:rPr>
              <a:t>ΧΡΗΣΙΜΟΠΟΙΕΙΤΑΙ</a:t>
            </a:r>
            <a:r>
              <a:rPr sz="2000" b="1" spc="-30" dirty="0">
                <a:latin typeface="Arial" panose="020B0604020202020204"/>
                <a:cs typeface="Arial" panose="020B0604020202020204"/>
              </a:rPr>
              <a:t> </a:t>
            </a:r>
            <a:r>
              <a:rPr sz="2000" b="1" dirty="0">
                <a:latin typeface="Arial" panose="020B0604020202020204"/>
                <a:cs typeface="Arial" panose="020B0604020202020204"/>
              </a:rPr>
              <a:t>ΩΣ</a:t>
            </a:r>
            <a:r>
              <a:rPr sz="2000" b="1" spc="-50" dirty="0">
                <a:latin typeface="Arial" panose="020B0604020202020204"/>
                <a:cs typeface="Arial" panose="020B0604020202020204"/>
              </a:rPr>
              <a:t> </a:t>
            </a:r>
            <a:r>
              <a:rPr sz="2000" b="1" spc="-85" dirty="0">
                <a:latin typeface="Arial" panose="020B0604020202020204"/>
                <a:cs typeface="Arial" panose="020B0604020202020204"/>
              </a:rPr>
              <a:t>ΥΔΡΑΥΛΙΚΟ </a:t>
            </a:r>
            <a:r>
              <a:rPr sz="2000" b="1" dirty="0">
                <a:latin typeface="Arial" panose="020B0604020202020204"/>
                <a:cs typeface="Arial" panose="020B0604020202020204"/>
              </a:rPr>
              <a:t>ΛΑΔΙ</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ΠΡΕΠΕΙ</a:t>
            </a:r>
            <a:r>
              <a:rPr sz="2000" b="1" spc="-40" dirty="0">
                <a:latin typeface="Arial" panose="020B0604020202020204"/>
                <a:cs typeface="Arial" panose="020B0604020202020204"/>
              </a:rPr>
              <a:t> </a:t>
            </a:r>
            <a:r>
              <a:rPr sz="2000" b="1" dirty="0">
                <a:latin typeface="Arial" panose="020B0604020202020204"/>
                <a:cs typeface="Arial" panose="020B0604020202020204"/>
              </a:rPr>
              <a:t>ΝΑ</a:t>
            </a:r>
            <a:r>
              <a:rPr sz="2000" b="1" spc="-30" dirty="0">
                <a:latin typeface="Arial" panose="020B0604020202020204"/>
                <a:cs typeface="Arial" panose="020B0604020202020204"/>
              </a:rPr>
              <a:t> </a:t>
            </a:r>
            <a:r>
              <a:rPr sz="2000" b="1" dirty="0">
                <a:latin typeface="Arial" panose="020B0604020202020204"/>
                <a:cs typeface="Arial" panose="020B0604020202020204"/>
              </a:rPr>
              <a:t>ΕΙΝΑΙ</a:t>
            </a:r>
            <a:r>
              <a:rPr sz="2000" b="1" spc="-70" dirty="0">
                <a:latin typeface="Arial" panose="020B0604020202020204"/>
                <a:cs typeface="Arial" panose="020B0604020202020204"/>
              </a:rPr>
              <a:t> </a:t>
            </a:r>
            <a:r>
              <a:rPr sz="2000" b="1" dirty="0">
                <a:latin typeface="Arial" panose="020B0604020202020204"/>
                <a:cs typeface="Arial" panose="020B0604020202020204"/>
              </a:rPr>
              <a:t>ΥΨΗΛΗΣ</a:t>
            </a:r>
            <a:r>
              <a:rPr sz="2000" b="1" spc="-35" dirty="0">
                <a:latin typeface="Arial" panose="020B0604020202020204"/>
                <a:cs typeface="Arial" panose="020B0604020202020204"/>
              </a:rPr>
              <a:t> </a:t>
            </a:r>
            <a:r>
              <a:rPr sz="2000" b="1" spc="-10" dirty="0">
                <a:latin typeface="Arial" panose="020B0604020202020204"/>
                <a:cs typeface="Arial" panose="020B0604020202020204"/>
              </a:rPr>
              <a:t>ΚΑΘΑΡΟΤΗΤΑΣ,</a:t>
            </a:r>
            <a:r>
              <a:rPr sz="2000" b="1" spc="-30" dirty="0">
                <a:latin typeface="Arial" panose="020B0604020202020204"/>
                <a:cs typeface="Arial" panose="020B0604020202020204"/>
              </a:rPr>
              <a:t> </a:t>
            </a:r>
            <a:r>
              <a:rPr sz="2000" b="1" dirty="0">
                <a:latin typeface="Arial" panose="020B0604020202020204"/>
                <a:cs typeface="Arial" panose="020B0604020202020204"/>
              </a:rPr>
              <a:t>ΠΟΥ</a:t>
            </a:r>
            <a:r>
              <a:rPr sz="2000" b="1" spc="-35" dirty="0">
                <a:latin typeface="Arial" panose="020B0604020202020204"/>
                <a:cs typeface="Arial" panose="020B0604020202020204"/>
              </a:rPr>
              <a:t> </a:t>
            </a:r>
            <a:r>
              <a:rPr sz="2000" b="1" spc="-10" dirty="0">
                <a:latin typeface="Arial" panose="020B0604020202020204"/>
                <a:cs typeface="Arial" panose="020B0604020202020204"/>
              </a:rPr>
              <a:t>ΕΠΙΤΥΓ- ΧΑΝΕΤΑΙ</a:t>
            </a:r>
            <a:r>
              <a:rPr sz="2000" b="1" spc="-45" dirty="0">
                <a:latin typeface="Arial" panose="020B0604020202020204"/>
                <a:cs typeface="Arial" panose="020B0604020202020204"/>
              </a:rPr>
              <a:t> </a:t>
            </a:r>
            <a:r>
              <a:rPr sz="2000" b="1" dirty="0">
                <a:latin typeface="Arial" panose="020B0604020202020204"/>
                <a:cs typeface="Arial" panose="020B0604020202020204"/>
              </a:rPr>
              <a:t>ΜΕ</a:t>
            </a:r>
            <a:r>
              <a:rPr sz="2000" b="1" spc="-20" dirty="0">
                <a:latin typeface="Arial" panose="020B0604020202020204"/>
                <a:cs typeface="Arial" panose="020B0604020202020204"/>
              </a:rPr>
              <a:t> </a:t>
            </a:r>
            <a:r>
              <a:rPr sz="2000" b="1" dirty="0">
                <a:latin typeface="Arial" panose="020B0604020202020204"/>
                <a:cs typeface="Arial" panose="020B0604020202020204"/>
              </a:rPr>
              <a:t>ΤΗ</a:t>
            </a:r>
            <a:r>
              <a:rPr sz="2000" b="1" spc="-20" dirty="0">
                <a:latin typeface="Arial" panose="020B0604020202020204"/>
                <a:cs typeface="Arial" panose="020B0604020202020204"/>
              </a:rPr>
              <a:t> </a:t>
            </a:r>
            <a:r>
              <a:rPr sz="2000" b="1" dirty="0">
                <a:latin typeface="Arial" panose="020B0604020202020204"/>
                <a:cs typeface="Arial" panose="020B0604020202020204"/>
              </a:rPr>
              <a:t>ΧΡΗΣΗ</a:t>
            </a:r>
            <a:r>
              <a:rPr sz="2000" b="1" spc="-20" dirty="0">
                <a:latin typeface="Arial" panose="020B0604020202020204"/>
                <a:cs typeface="Arial" panose="020B0604020202020204"/>
              </a:rPr>
              <a:t> </a:t>
            </a:r>
            <a:r>
              <a:rPr sz="2000" b="1" dirty="0">
                <a:latin typeface="Arial" panose="020B0604020202020204"/>
                <a:cs typeface="Arial" panose="020B0604020202020204"/>
              </a:rPr>
              <a:t>ΕΙΔΙΚΩΝ</a:t>
            </a:r>
            <a:r>
              <a:rPr sz="2000" b="1" spc="-90" dirty="0">
                <a:latin typeface="Arial" panose="020B0604020202020204"/>
                <a:cs typeface="Arial" panose="020B0604020202020204"/>
              </a:rPr>
              <a:t> </a:t>
            </a:r>
            <a:r>
              <a:rPr sz="2000" b="1" spc="-20" dirty="0">
                <a:latin typeface="Arial" panose="020B0604020202020204"/>
                <a:cs typeface="Arial" panose="020B0604020202020204"/>
              </a:rPr>
              <a:t>ΑΥΤΟΚΑΘΑΡΙΖΟΜΕΝΩΝ </a:t>
            </a:r>
            <a:r>
              <a:rPr sz="2000" b="1" spc="-10" dirty="0">
                <a:latin typeface="Arial" panose="020B0604020202020204"/>
                <a:cs typeface="Arial" panose="020B0604020202020204"/>
              </a:rPr>
              <a:t>ΦΙΛΤΡΩΝ. </a:t>
            </a:r>
            <a:r>
              <a:rPr sz="2000" b="1" dirty="0">
                <a:latin typeface="Arial" panose="020B0604020202020204"/>
                <a:cs typeface="Arial" panose="020B0604020202020204"/>
              </a:rPr>
              <a:t>ΕΤΣΙ</a:t>
            </a:r>
            <a:r>
              <a:rPr sz="2000" b="1" spc="-125" dirty="0">
                <a:latin typeface="Arial" panose="020B0604020202020204"/>
                <a:cs typeface="Arial" panose="020B0604020202020204"/>
              </a:rPr>
              <a:t> </a:t>
            </a:r>
            <a:r>
              <a:rPr sz="2000" b="1" spc="-10" dirty="0">
                <a:latin typeface="Arial" panose="020B0604020202020204"/>
                <a:cs typeface="Arial" panose="020B0604020202020204"/>
              </a:rPr>
              <a:t>ΑΠΟΦΕΥΓΕΤΑΙ</a:t>
            </a:r>
            <a:r>
              <a:rPr sz="2000" b="1" spc="-40" dirty="0">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spc="-25" dirty="0">
                <a:latin typeface="Arial" panose="020B0604020202020204"/>
                <a:cs typeface="Arial" panose="020B0604020202020204"/>
              </a:rPr>
              <a:t>ΚΑΤΑΣΚΕΥΗ</a:t>
            </a:r>
            <a:r>
              <a:rPr sz="2000" b="1" spc="-30" dirty="0">
                <a:latin typeface="Arial" panose="020B0604020202020204"/>
                <a:cs typeface="Arial" panose="020B0604020202020204"/>
              </a:rPr>
              <a:t> </a:t>
            </a:r>
            <a:r>
              <a:rPr sz="2000" b="1" dirty="0">
                <a:latin typeface="Arial" panose="020B0604020202020204"/>
                <a:cs typeface="Arial" panose="020B0604020202020204"/>
              </a:rPr>
              <a:t>ΕΠΙΠΛΕΟΝ</a:t>
            </a:r>
            <a:r>
              <a:rPr sz="2000" b="1" spc="-25" dirty="0">
                <a:latin typeface="Arial" panose="020B0604020202020204"/>
                <a:cs typeface="Arial" panose="020B0604020202020204"/>
              </a:rPr>
              <a:t> </a:t>
            </a:r>
            <a:r>
              <a:rPr sz="2000" b="1" spc="-10">
                <a:latin typeface="Arial" panose="020B0604020202020204"/>
                <a:cs typeface="Arial" panose="020B0604020202020204"/>
              </a:rPr>
              <a:t>ΣΥΣΤΗΜΑΤΟΣ </a:t>
            </a:r>
            <a:r>
              <a:rPr sz="2000" b="1" spc="-10" smtClean="0">
                <a:latin typeface="Arial" panose="020B0604020202020204"/>
                <a:cs typeface="Arial" panose="020B0604020202020204"/>
              </a:rPr>
              <a:t>ΛΑ</a:t>
            </a:r>
            <a:r>
              <a:rPr lang="el-GR" sz="2000" b="1" spc="-10" dirty="0" smtClean="0">
                <a:latin typeface="Arial" panose="020B0604020202020204"/>
                <a:cs typeface="Arial" panose="020B0604020202020204"/>
              </a:rPr>
              <a:t>Δ</a:t>
            </a:r>
            <a:r>
              <a:rPr sz="2000" b="1" spc="-10" smtClean="0">
                <a:latin typeface="Arial" panose="020B0604020202020204"/>
                <a:cs typeface="Arial" panose="020B0604020202020204"/>
              </a:rPr>
              <a:t>ΙΟΥ</a:t>
            </a:r>
            <a:r>
              <a:rPr sz="2000" b="1" spc="-10" dirty="0">
                <a:latin typeface="Arial" panose="020B0604020202020204"/>
                <a:cs typeface="Arial" panose="020B0604020202020204"/>
              </a:rPr>
              <a:t>.</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31470" y="2058670"/>
            <a:ext cx="8489315" cy="4013200"/>
          </a:xfrm>
          <a:prstGeom prst="rect">
            <a:avLst/>
          </a:prstGeom>
        </p:spPr>
        <p:txBody>
          <a:bodyPr vert="horz" wrap="square" lIns="0" tIns="33655" rIns="0" bIns="0" rtlCol="0">
            <a:spAutoFit/>
          </a:bodyPr>
          <a:lstStyle/>
          <a:p>
            <a:pPr marL="12700" marR="5080" indent="69850">
              <a:lnSpc>
                <a:spcPct val="93000"/>
              </a:lnSpc>
              <a:spcBef>
                <a:spcPts val="265"/>
              </a:spcBef>
            </a:pPr>
            <a:r>
              <a:rPr sz="2000" b="1" dirty="0">
                <a:latin typeface="Arial" panose="020B0604020202020204"/>
                <a:cs typeface="Arial" panose="020B0604020202020204"/>
              </a:rPr>
              <a:t>ΟΙ</a:t>
            </a:r>
            <a:r>
              <a:rPr sz="2000" b="1" spc="-135"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40" dirty="0">
                <a:latin typeface="Arial" panose="020B0604020202020204"/>
                <a:cs typeface="Arial" panose="020B0604020202020204"/>
              </a:rPr>
              <a:t> </a:t>
            </a:r>
            <a:r>
              <a:rPr sz="2000" b="1" spc="-45" dirty="0">
                <a:latin typeface="Arial" panose="020B0604020202020204"/>
                <a:cs typeface="Arial" panose="020B0604020202020204"/>
              </a:rPr>
              <a:t>ΚΑΥΣΙΜΟΥ,</a:t>
            </a:r>
            <a:r>
              <a:rPr sz="2000" b="1" spc="-60" dirty="0">
                <a:latin typeface="Arial" panose="020B0604020202020204"/>
                <a:cs typeface="Arial" panose="020B0604020202020204"/>
              </a:rPr>
              <a:t> </a:t>
            </a:r>
            <a:r>
              <a:rPr sz="2000" b="1" dirty="0">
                <a:latin typeface="Arial" panose="020B0604020202020204"/>
                <a:cs typeface="Arial" panose="020B0604020202020204"/>
              </a:rPr>
              <a:t>ΜΙΑ</a:t>
            </a:r>
            <a:r>
              <a:rPr sz="2000" b="1" spc="-40" dirty="0">
                <a:latin typeface="Arial" panose="020B0604020202020204"/>
                <a:cs typeface="Arial" panose="020B0604020202020204"/>
              </a:rPr>
              <a:t> </a:t>
            </a:r>
            <a:r>
              <a:rPr sz="2000" b="1" dirty="0">
                <a:latin typeface="Arial" panose="020B0604020202020204"/>
                <a:cs typeface="Arial" panose="020B0604020202020204"/>
              </a:rPr>
              <a:t>ΓΙΑ</a:t>
            </a:r>
            <a:r>
              <a:rPr sz="2000" b="1" spc="-45" dirty="0">
                <a:latin typeface="Arial" panose="020B0604020202020204"/>
                <a:cs typeface="Arial" panose="020B0604020202020204"/>
              </a:rPr>
              <a:t> </a:t>
            </a:r>
            <a:r>
              <a:rPr sz="2000" b="1" dirty="0">
                <a:latin typeface="Arial" panose="020B0604020202020204"/>
                <a:cs typeface="Arial" panose="020B0604020202020204"/>
              </a:rPr>
              <a:t>ΚΑΘΕ</a:t>
            </a:r>
            <a:r>
              <a:rPr sz="2000" b="1" spc="-55" dirty="0">
                <a:latin typeface="Arial" panose="020B0604020202020204"/>
                <a:cs typeface="Arial" panose="020B0604020202020204"/>
              </a:rPr>
              <a:t> </a:t>
            </a:r>
            <a:r>
              <a:rPr sz="2000" b="1" spc="-10" dirty="0">
                <a:latin typeface="Arial" panose="020B0604020202020204"/>
                <a:cs typeface="Arial" panose="020B0604020202020204"/>
              </a:rPr>
              <a:t>ΚΥΛΙΝΔΡΟ</a:t>
            </a:r>
            <a:r>
              <a:rPr sz="2000" b="1" spc="-35" dirty="0">
                <a:latin typeface="Arial" panose="020B0604020202020204"/>
                <a:cs typeface="Arial" panose="020B0604020202020204"/>
              </a:rPr>
              <a:t> </a:t>
            </a:r>
            <a:r>
              <a:rPr sz="2000" b="1">
                <a:latin typeface="Arial" panose="020B0604020202020204"/>
                <a:cs typeface="Arial" panose="020B0604020202020204"/>
              </a:rPr>
              <a:t>ΕΙΝΑΙ</a:t>
            </a:r>
            <a:r>
              <a:rPr sz="2000" b="1" spc="-15">
                <a:latin typeface="Arial" panose="020B0604020202020204"/>
                <a:cs typeface="Arial" panose="020B0604020202020204"/>
              </a:rPr>
              <a:t> </a:t>
            </a:r>
            <a:r>
              <a:rPr sz="2000" b="1" spc="-10" smtClean="0">
                <a:solidFill>
                  <a:srgbClr val="0000FF"/>
                </a:solidFill>
                <a:latin typeface="Arial" panose="020B0604020202020204"/>
                <a:cs typeface="Arial" panose="020B0604020202020204"/>
              </a:rPr>
              <a:t>ΚΛΑ</a:t>
            </a:r>
            <a:r>
              <a:rPr lang="el-GR" sz="2000" b="1" spc="-10" dirty="0" smtClean="0">
                <a:solidFill>
                  <a:srgbClr val="0000FF"/>
                </a:solidFill>
                <a:latin typeface="Arial" panose="020B0604020202020204"/>
                <a:cs typeface="Arial" panose="020B0604020202020204"/>
              </a:rPr>
              <a:t>Σ</a:t>
            </a:r>
            <a:r>
              <a:rPr sz="2000" b="1" spc="-10" smtClean="0">
                <a:solidFill>
                  <a:srgbClr val="0000FF"/>
                </a:solidFill>
                <a:latin typeface="Arial" panose="020B0604020202020204"/>
                <a:cs typeface="Arial" panose="020B0604020202020204"/>
              </a:rPr>
              <a:t>ΣΙΚΕΣ </a:t>
            </a:r>
            <a:r>
              <a:rPr sz="2000" b="1" dirty="0">
                <a:solidFill>
                  <a:srgbClr val="0000FF"/>
                </a:solidFill>
                <a:latin typeface="Arial" panose="020B0604020202020204"/>
                <a:cs typeface="Arial" panose="020B0604020202020204"/>
              </a:rPr>
              <a:t>ΜΟΝOY</a:t>
            </a:r>
            <a:r>
              <a:rPr sz="2000" b="1" spc="-100" dirty="0">
                <a:solidFill>
                  <a:srgbClr val="0000FF"/>
                </a:solidFill>
                <a:latin typeface="Arial" panose="020B0604020202020204"/>
                <a:cs typeface="Arial" panose="020B0604020202020204"/>
              </a:rPr>
              <a:t> </a:t>
            </a:r>
            <a:r>
              <a:rPr sz="2000" b="1" spc="-20" dirty="0">
                <a:solidFill>
                  <a:srgbClr val="0000FF"/>
                </a:solidFill>
                <a:latin typeface="Arial" panose="020B0604020202020204"/>
                <a:cs typeface="Arial" panose="020B0604020202020204"/>
              </a:rPr>
              <a:t>ΒΥΘΙΣΜΑΤΟΣ</a:t>
            </a:r>
            <a:r>
              <a:rPr sz="2000" b="1" spc="-3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ΚΑΙ</a:t>
            </a:r>
            <a:r>
              <a:rPr sz="2000" b="1" spc="-60" dirty="0">
                <a:latin typeface="Arial" panose="020B0604020202020204"/>
                <a:cs typeface="Arial" panose="020B0604020202020204"/>
              </a:rPr>
              <a:t> </a:t>
            </a:r>
            <a:r>
              <a:rPr sz="2000" b="1" spc="-10" dirty="0">
                <a:latin typeface="Arial" panose="020B0604020202020204"/>
                <a:cs typeface="Arial" panose="020B0604020202020204"/>
              </a:rPr>
              <a:t>ΤΡΟΦΟΔΟΤΟΥΝ</a:t>
            </a:r>
            <a:r>
              <a:rPr sz="2000" b="1" spc="-55" dirty="0">
                <a:latin typeface="Arial" panose="020B0604020202020204"/>
                <a:cs typeface="Arial" panose="020B0604020202020204"/>
              </a:rPr>
              <a:t>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spc="-10">
                <a:latin typeface="Arial" panose="020B0604020202020204"/>
                <a:cs typeface="Arial" panose="020B0604020202020204"/>
              </a:rPr>
              <a:t>ΚΑΥΣΙΜΟ</a:t>
            </a:r>
            <a:r>
              <a:rPr sz="2000" b="1" spc="-50">
                <a:latin typeface="Arial" panose="020B0604020202020204"/>
                <a:cs typeface="Arial" panose="020B0604020202020204"/>
              </a:rPr>
              <a:t> </a:t>
            </a:r>
            <a:r>
              <a:rPr sz="2000" b="1" spc="-10" smtClean="0">
                <a:latin typeface="Arial" panose="020B0604020202020204"/>
                <a:cs typeface="Arial" panose="020B0604020202020204"/>
              </a:rPr>
              <a:t>ΚΛΑ</a:t>
            </a:r>
            <a:r>
              <a:rPr lang="el-GR" sz="2000" b="1" spc="-10" dirty="0" smtClean="0">
                <a:latin typeface="Arial" panose="020B0604020202020204"/>
                <a:cs typeface="Arial" panose="020B0604020202020204"/>
              </a:rPr>
              <a:t>Σ</a:t>
            </a:r>
            <a:r>
              <a:rPr sz="2000" b="1" spc="-10" smtClean="0">
                <a:latin typeface="Arial" panose="020B0604020202020204"/>
                <a:cs typeface="Arial" panose="020B0604020202020204"/>
              </a:rPr>
              <a:t>ΣΙΚΟΥΣ </a:t>
            </a:r>
            <a:r>
              <a:rPr sz="2000" b="1" dirty="0">
                <a:latin typeface="Arial" panose="020B0604020202020204"/>
                <a:cs typeface="Arial" panose="020B0604020202020204"/>
              </a:rPr>
              <a:t>ΕΓΧΥΤΗΡΕΣ</a:t>
            </a:r>
            <a:r>
              <a:rPr sz="2000" b="1" spc="-70" dirty="0">
                <a:latin typeface="Arial" panose="020B0604020202020204"/>
                <a:cs typeface="Arial" panose="020B0604020202020204"/>
              </a:rPr>
              <a:t> </a:t>
            </a:r>
            <a:r>
              <a:rPr sz="2000" b="1" spc="-45" dirty="0">
                <a:latin typeface="Arial" panose="020B0604020202020204"/>
                <a:cs typeface="Arial" panose="020B0604020202020204"/>
              </a:rPr>
              <a:t>ΚΑΥΣΙΜΟΥ.</a:t>
            </a:r>
            <a:r>
              <a:rPr sz="2000" b="1" spc="-60" dirty="0">
                <a:latin typeface="Arial" panose="020B0604020202020204"/>
                <a:cs typeface="Arial" panose="020B0604020202020204"/>
              </a:rPr>
              <a:t> </a:t>
            </a:r>
            <a:r>
              <a:rPr sz="2000" b="1" dirty="0">
                <a:latin typeface="Arial" panose="020B0604020202020204"/>
                <a:cs typeface="Arial" panose="020B0604020202020204"/>
              </a:rPr>
              <a:t>ΦΕΡΟΥΝ</a:t>
            </a:r>
            <a:r>
              <a:rPr sz="2000" b="1" spc="-105" dirty="0">
                <a:latin typeface="Arial" panose="020B0604020202020204"/>
                <a:cs typeface="Arial" panose="020B0604020202020204"/>
              </a:rPr>
              <a:t> </a:t>
            </a:r>
            <a:r>
              <a:rPr sz="2000" b="1" spc="-70" dirty="0">
                <a:latin typeface="Arial" panose="020B0604020202020204"/>
                <a:cs typeface="Arial" panose="020B0604020202020204"/>
              </a:rPr>
              <a:t>ΔΥΟ</a:t>
            </a:r>
            <a:r>
              <a:rPr sz="2000" b="1" spc="-50" dirty="0">
                <a:latin typeface="Arial" panose="020B0604020202020204"/>
                <a:cs typeface="Arial" panose="020B0604020202020204"/>
              </a:rPr>
              <a:t> </a:t>
            </a:r>
            <a:r>
              <a:rPr sz="2000" b="1" dirty="0">
                <a:latin typeface="Arial" panose="020B0604020202020204"/>
                <a:cs typeface="Arial" panose="020B0604020202020204"/>
              </a:rPr>
              <a:t>ΕΜΒΟΛΑ</a:t>
            </a:r>
            <a:r>
              <a:rPr sz="2000" b="1" spc="-40" dirty="0">
                <a:latin typeface="Arial" panose="020B0604020202020204"/>
                <a:cs typeface="Arial" panose="020B0604020202020204"/>
              </a:rPr>
              <a:t> </a:t>
            </a:r>
            <a:r>
              <a:rPr sz="2000" b="1" dirty="0">
                <a:latin typeface="Arial" panose="020B0604020202020204"/>
                <a:cs typeface="Arial" panose="020B0604020202020204"/>
              </a:rPr>
              <a:t>ΣΕ</a:t>
            </a:r>
            <a:r>
              <a:rPr sz="2000" b="1" spc="-55" dirty="0">
                <a:latin typeface="Arial" panose="020B0604020202020204"/>
                <a:cs typeface="Arial" panose="020B0604020202020204"/>
              </a:rPr>
              <a:t> </a:t>
            </a:r>
            <a:r>
              <a:rPr sz="2000" b="1" dirty="0">
                <a:latin typeface="Arial" panose="020B0604020202020204"/>
                <a:cs typeface="Arial" panose="020B0604020202020204"/>
              </a:rPr>
              <a:t>ΕΠΑΦΗ</a:t>
            </a:r>
            <a:r>
              <a:rPr sz="2000" b="1" spc="-40" dirty="0">
                <a:latin typeface="Arial" panose="020B0604020202020204"/>
                <a:cs typeface="Arial" panose="020B0604020202020204"/>
              </a:rPr>
              <a:t> </a:t>
            </a:r>
            <a:r>
              <a:rPr sz="2000" b="1" spc="-10" dirty="0">
                <a:latin typeface="Arial" panose="020B0604020202020204"/>
                <a:cs typeface="Arial" panose="020B0604020202020204"/>
              </a:rPr>
              <a:t>ΜΕΤΑΞΥ </a:t>
            </a:r>
            <a:r>
              <a:rPr sz="2000" b="1">
                <a:latin typeface="Arial" panose="020B0604020202020204"/>
                <a:cs typeface="Arial" panose="020B0604020202020204"/>
              </a:rPr>
              <a:t>ΤΟΥ</a:t>
            </a:r>
            <a:r>
              <a:rPr sz="2000" b="1" spc="-55">
                <a:latin typeface="Arial" panose="020B0604020202020204"/>
                <a:cs typeface="Arial" panose="020B0604020202020204"/>
              </a:rPr>
              <a:t> </a:t>
            </a:r>
            <a:r>
              <a:rPr sz="2000" b="1" smtClean="0">
                <a:latin typeface="Arial" panose="020B0604020202020204"/>
                <a:cs typeface="Arial" panose="020B0604020202020204"/>
              </a:rPr>
              <a:t>ΕΞ</a:t>
            </a:r>
            <a:r>
              <a:rPr lang="el-GR" sz="2000" b="1" dirty="0" smtClean="0">
                <a:latin typeface="Arial" panose="020B0604020202020204"/>
                <a:cs typeface="Arial" panose="020B0604020202020204"/>
              </a:rPr>
              <a:t> </a:t>
            </a:r>
            <a:r>
              <a:rPr sz="2000" b="1" smtClean="0">
                <a:latin typeface="Arial" panose="020B0604020202020204"/>
                <a:cs typeface="Arial" panose="020B0604020202020204"/>
              </a:rPr>
              <a:t>ΑΙΤΙΑΣ</a:t>
            </a:r>
            <a:r>
              <a:rPr sz="2000" b="1" spc="-45" smtClean="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dirty="0">
                <a:latin typeface="Arial" panose="020B0604020202020204"/>
                <a:cs typeface="Arial" panose="020B0604020202020204"/>
              </a:rPr>
              <a:t>ΠΙΕΣΗΣ</a:t>
            </a:r>
            <a:r>
              <a:rPr sz="2000" b="1" spc="-45" dirty="0">
                <a:latin typeface="Arial" panose="020B0604020202020204"/>
                <a:cs typeface="Arial" panose="020B0604020202020204"/>
              </a:rPr>
              <a:t> </a:t>
            </a:r>
            <a:r>
              <a:rPr sz="2000" b="1" dirty="0">
                <a:latin typeface="Arial" panose="020B0604020202020204"/>
                <a:cs typeface="Arial" panose="020B0604020202020204"/>
              </a:rPr>
              <a:t>ΤΟΥ</a:t>
            </a:r>
            <a:r>
              <a:rPr sz="2000" b="1" spc="-45" dirty="0">
                <a:latin typeface="Arial" panose="020B0604020202020204"/>
                <a:cs typeface="Arial" panose="020B0604020202020204"/>
              </a:rPr>
              <a:t> </a:t>
            </a:r>
            <a:r>
              <a:rPr sz="2000" b="1" spc="-20" dirty="0">
                <a:latin typeface="Arial" panose="020B0604020202020204"/>
                <a:cs typeface="Arial" panose="020B0604020202020204"/>
              </a:rPr>
              <a:t>ΚΑΥΣΙΜΟΥ</a:t>
            </a:r>
            <a:r>
              <a:rPr sz="2000" b="1" spc="-45"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dirty="0">
                <a:latin typeface="Arial" panose="020B0604020202020204"/>
                <a:cs typeface="Arial" panose="020B0604020202020204"/>
              </a:rPr>
              <a:t>ΕΝΑ</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35" dirty="0">
                <a:latin typeface="Arial" panose="020B0604020202020204"/>
                <a:cs typeface="Arial" panose="020B0604020202020204"/>
              </a:rPr>
              <a:t> </a:t>
            </a:r>
            <a:r>
              <a:rPr sz="2000" b="1" spc="-10" dirty="0">
                <a:latin typeface="Arial" panose="020B0604020202020204"/>
                <a:cs typeface="Arial" panose="020B0604020202020204"/>
              </a:rPr>
              <a:t>ΠΙΕΣΗΣ </a:t>
            </a:r>
            <a:r>
              <a:rPr sz="2000" b="1" spc="-20" dirty="0">
                <a:latin typeface="Arial" panose="020B0604020202020204"/>
                <a:cs typeface="Arial" panose="020B0604020202020204"/>
              </a:rPr>
              <a:t>ΤΟΥ</a:t>
            </a:r>
            <a:r>
              <a:rPr sz="2000" b="1" spc="-120" dirty="0">
                <a:latin typeface="Arial" panose="020B0604020202020204"/>
                <a:cs typeface="Arial" panose="020B0604020202020204"/>
              </a:rPr>
              <a:t> </a:t>
            </a:r>
            <a:r>
              <a:rPr sz="2000" b="1" dirty="0">
                <a:latin typeface="Arial" panose="020B0604020202020204"/>
                <a:cs typeface="Arial" panose="020B0604020202020204"/>
              </a:rPr>
              <a:t>ΛΑΔΙΟΥ</a:t>
            </a:r>
            <a:r>
              <a:rPr sz="2000" b="1" spc="-70" dirty="0">
                <a:latin typeface="Arial" panose="020B0604020202020204"/>
                <a:cs typeface="Arial" panose="020B0604020202020204"/>
              </a:rPr>
              <a:t> </a:t>
            </a:r>
            <a:r>
              <a:rPr sz="2000" b="1" dirty="0">
                <a:latin typeface="Arial" panose="020B0604020202020204"/>
                <a:cs typeface="Arial" panose="020B0604020202020204"/>
              </a:rPr>
              <a:t>ΣΤΟ</a:t>
            </a:r>
            <a:r>
              <a:rPr sz="2000" b="1" spc="-114" dirty="0">
                <a:latin typeface="Arial" panose="020B0604020202020204"/>
                <a:cs typeface="Arial" panose="020B0604020202020204"/>
              </a:rPr>
              <a:t> </a:t>
            </a:r>
            <a:r>
              <a:rPr sz="2000" b="1" spc="-20" dirty="0">
                <a:latin typeface="Arial" panose="020B0604020202020204"/>
                <a:cs typeface="Arial" panose="020B0604020202020204"/>
              </a:rPr>
              <a:t>ΑΛΛΟ.</a:t>
            </a:r>
            <a:endParaRPr sz="2000">
              <a:latin typeface="Arial" panose="020B0604020202020204"/>
              <a:cs typeface="Arial" panose="020B0604020202020204"/>
            </a:endParaRPr>
          </a:p>
          <a:p>
            <a:pPr>
              <a:lnSpc>
                <a:spcPct val="100000"/>
              </a:lnSpc>
              <a:spcBef>
                <a:spcPts val="35"/>
              </a:spcBef>
            </a:pPr>
            <a:endParaRPr sz="1950">
              <a:latin typeface="Arial" panose="020B0604020202020204"/>
              <a:cs typeface="Arial" panose="020B0604020202020204"/>
            </a:endParaRPr>
          </a:p>
          <a:p>
            <a:pPr marL="12700" marR="46355">
              <a:lnSpc>
                <a:spcPts val="2230"/>
              </a:lnSpc>
            </a:pPr>
            <a:r>
              <a:rPr sz="2000" b="1" dirty="0">
                <a:latin typeface="Arial" panose="020B0604020202020204"/>
                <a:cs typeface="Arial" panose="020B0604020202020204"/>
              </a:rPr>
              <a:t>TOΣΟ</a:t>
            </a:r>
            <a:r>
              <a:rPr sz="2000" b="1" spc="-50" dirty="0">
                <a:latin typeface="Arial" panose="020B0604020202020204"/>
                <a:cs typeface="Arial" panose="020B0604020202020204"/>
              </a:rPr>
              <a:t> </a:t>
            </a:r>
            <a:r>
              <a:rPr sz="2000" b="1" dirty="0">
                <a:latin typeface="Arial" panose="020B0604020202020204"/>
                <a:cs typeface="Arial" panose="020B0604020202020204"/>
              </a:rPr>
              <a:t>Η</a:t>
            </a:r>
            <a:r>
              <a:rPr sz="2000" b="1" spc="-110" dirty="0">
                <a:latin typeface="Arial" panose="020B0604020202020204"/>
                <a:cs typeface="Arial" panose="020B0604020202020204"/>
              </a:rPr>
              <a:t> </a:t>
            </a:r>
            <a:r>
              <a:rPr sz="2000" b="1" spc="-10" dirty="0">
                <a:latin typeface="Arial" panose="020B0604020202020204"/>
                <a:cs typeface="Arial" panose="020B0604020202020204"/>
              </a:rPr>
              <a:t>ΑΝΤΛΙΑ</a:t>
            </a:r>
            <a:r>
              <a:rPr sz="2000" b="1" spc="-40"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40" dirty="0">
                <a:latin typeface="Arial" panose="020B0604020202020204"/>
                <a:cs typeface="Arial" panose="020B0604020202020204"/>
              </a:rPr>
              <a:t> </a:t>
            </a:r>
            <a:r>
              <a:rPr sz="2000" b="1" dirty="0">
                <a:latin typeface="Arial" panose="020B0604020202020204"/>
                <a:cs typeface="Arial" panose="020B0604020202020204"/>
              </a:rPr>
              <a:t>ΟΣΟ</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110" dirty="0">
                <a:latin typeface="Arial" panose="020B0604020202020204"/>
                <a:cs typeface="Arial" panose="020B0604020202020204"/>
              </a:rPr>
              <a:t> </a:t>
            </a:r>
            <a:r>
              <a:rPr sz="2000" b="1" spc="-10">
                <a:latin typeface="Arial" panose="020B0604020202020204"/>
                <a:cs typeface="Arial" panose="020B0604020202020204"/>
              </a:rPr>
              <a:t>ΑΝΤΛΙΑ</a:t>
            </a:r>
            <a:r>
              <a:rPr sz="2000" b="1" spc="-40">
                <a:latin typeface="Arial" panose="020B0604020202020204"/>
                <a:cs typeface="Arial" panose="020B0604020202020204"/>
              </a:rPr>
              <a:t> </a:t>
            </a:r>
            <a:r>
              <a:rPr sz="2000" b="1" smtClean="0">
                <a:latin typeface="Arial" panose="020B0604020202020204"/>
                <a:cs typeface="Arial" panose="020B0604020202020204"/>
              </a:rPr>
              <a:t>ΒΑΛΒΙΔ</a:t>
            </a:r>
            <a:r>
              <a:rPr lang="el-GR" sz="2000" b="1" dirty="0" smtClean="0">
                <a:latin typeface="Arial" panose="020B0604020202020204"/>
                <a:cs typeface="Arial" panose="020B0604020202020204"/>
              </a:rPr>
              <a:t>Α</a:t>
            </a:r>
            <a:r>
              <a:rPr sz="2000" b="1" smtClean="0">
                <a:latin typeface="Arial" panose="020B0604020202020204"/>
                <a:cs typeface="Arial" panose="020B0604020202020204"/>
              </a:rPr>
              <a:t>Σ</a:t>
            </a:r>
            <a:r>
              <a:rPr sz="2000" b="1" spc="-40" smtClean="0">
                <a:latin typeface="Arial" panose="020B0604020202020204"/>
                <a:cs typeface="Arial" panose="020B0604020202020204"/>
              </a:rPr>
              <a:t> </a:t>
            </a:r>
            <a:r>
              <a:rPr sz="2000" b="1" spc="-10" dirty="0">
                <a:latin typeface="Arial" panose="020B0604020202020204"/>
                <a:cs typeface="Arial" panose="020B0604020202020204"/>
              </a:rPr>
              <a:t>ΕΞΑΓΩΓΗΣ ΕΝΕΡΓΟΠΟΙΟΥΝΤΑΙ</a:t>
            </a:r>
            <a:r>
              <a:rPr sz="2000" b="1" spc="-60" dirty="0">
                <a:latin typeface="Arial" panose="020B0604020202020204"/>
                <a:cs typeface="Arial" panose="020B0604020202020204"/>
              </a:rPr>
              <a:t> </a:t>
            </a:r>
            <a:r>
              <a:rPr sz="2000" b="1" dirty="0">
                <a:latin typeface="Arial" panose="020B0604020202020204"/>
                <a:cs typeface="Arial" panose="020B0604020202020204"/>
              </a:rPr>
              <a:t>ΜΕΣΩ</a:t>
            </a:r>
            <a:r>
              <a:rPr sz="2000" b="1" spc="-35" dirty="0">
                <a:latin typeface="Arial" panose="020B0604020202020204"/>
                <a:cs typeface="Arial" panose="020B0604020202020204"/>
              </a:rPr>
              <a:t> </a:t>
            </a:r>
            <a:r>
              <a:rPr sz="2000" b="1" dirty="0">
                <a:latin typeface="Arial" panose="020B0604020202020204"/>
                <a:cs typeface="Arial" panose="020B0604020202020204"/>
              </a:rPr>
              <a:t>ΗΛΕΚΤΡΟΝΙΚΑ</a:t>
            </a:r>
            <a:r>
              <a:rPr sz="2000" b="1" spc="-30" dirty="0">
                <a:latin typeface="Arial" panose="020B0604020202020204"/>
                <a:cs typeface="Arial" panose="020B0604020202020204"/>
              </a:rPr>
              <a:t> </a:t>
            </a:r>
            <a:r>
              <a:rPr sz="2000" b="1" dirty="0">
                <a:latin typeface="Arial" panose="020B0604020202020204"/>
                <a:cs typeface="Arial" panose="020B0604020202020204"/>
              </a:rPr>
              <a:t>ΕΛΕΓΧΟΜΕΝΩΝ</a:t>
            </a:r>
            <a:r>
              <a:rPr sz="2000" b="1" spc="-25" dirty="0">
                <a:latin typeface="Arial" panose="020B0604020202020204"/>
                <a:cs typeface="Arial" panose="020B0604020202020204"/>
              </a:rPr>
              <a:t> </a:t>
            </a:r>
            <a:r>
              <a:rPr sz="2000" b="1" spc="-10" dirty="0">
                <a:latin typeface="Arial" panose="020B0604020202020204"/>
                <a:cs typeface="Arial" panose="020B0604020202020204"/>
              </a:rPr>
              <a:t>ΒΑΛΒΙ- </a:t>
            </a:r>
            <a:r>
              <a:rPr sz="2000" b="1" dirty="0">
                <a:latin typeface="Arial" panose="020B0604020202020204"/>
                <a:cs typeface="Arial" panose="020B0604020202020204"/>
              </a:rPr>
              <a:t>ΔΩΝ</a:t>
            </a:r>
            <a:r>
              <a:rPr sz="2000" b="1" spc="-40" dirty="0">
                <a:latin typeface="Arial" panose="020B0604020202020204"/>
                <a:cs typeface="Arial" panose="020B0604020202020204"/>
              </a:rPr>
              <a:t> </a:t>
            </a:r>
            <a:r>
              <a:rPr sz="2000" b="1" dirty="0">
                <a:latin typeface="Arial" panose="020B0604020202020204"/>
                <a:cs typeface="Arial" panose="020B0604020202020204"/>
              </a:rPr>
              <a:t>ΟΙ</a:t>
            </a:r>
            <a:r>
              <a:rPr sz="2000" b="1" spc="-35" dirty="0">
                <a:latin typeface="Arial" panose="020B0604020202020204"/>
                <a:cs typeface="Arial" panose="020B0604020202020204"/>
              </a:rPr>
              <a:t> </a:t>
            </a:r>
            <a:r>
              <a:rPr sz="2000" b="1" dirty="0">
                <a:latin typeface="Arial" panose="020B0604020202020204"/>
                <a:cs typeface="Arial" panose="020B0604020202020204"/>
              </a:rPr>
              <a:t>ΟΠΟΙΕΣ</a:t>
            </a:r>
            <a:r>
              <a:rPr sz="2000" b="1" spc="-105" dirty="0">
                <a:latin typeface="Arial" panose="020B0604020202020204"/>
                <a:cs typeface="Arial" panose="020B0604020202020204"/>
              </a:rPr>
              <a:t> </a:t>
            </a:r>
            <a:r>
              <a:rPr sz="2000" b="1" spc="-10" dirty="0">
                <a:latin typeface="Arial" panose="020B0604020202020204"/>
                <a:cs typeface="Arial" panose="020B0604020202020204"/>
              </a:rPr>
              <a:t>ΔΕΧΟΝΤΑΙ</a:t>
            </a:r>
            <a:r>
              <a:rPr sz="2000" b="1" spc="-50" dirty="0">
                <a:latin typeface="Arial" panose="020B0604020202020204"/>
                <a:cs typeface="Arial" panose="020B0604020202020204"/>
              </a:rPr>
              <a:t> </a:t>
            </a:r>
            <a:r>
              <a:rPr sz="2000" b="1" spc="-10" dirty="0">
                <a:latin typeface="Arial" panose="020B0604020202020204"/>
                <a:cs typeface="Arial" panose="020B0604020202020204"/>
              </a:rPr>
              <a:t>ΕΝΤΟΛΗ</a:t>
            </a:r>
            <a:r>
              <a:rPr sz="2000" b="1" spc="-100" dirty="0">
                <a:latin typeface="Arial" panose="020B0604020202020204"/>
                <a:cs typeface="Arial" panose="020B0604020202020204"/>
              </a:rPr>
              <a:t> </a:t>
            </a:r>
            <a:r>
              <a:rPr sz="2000" b="1" dirty="0">
                <a:latin typeface="Arial" panose="020B0604020202020204"/>
                <a:cs typeface="Arial" panose="020B0604020202020204"/>
              </a:rPr>
              <a:t>ΑΠΟ</a:t>
            </a:r>
            <a:r>
              <a:rPr sz="2000" b="1" spc="-35" dirty="0">
                <a:latin typeface="Arial" panose="020B0604020202020204"/>
                <a:cs typeface="Arial" panose="020B0604020202020204"/>
              </a:rPr>
              <a:t> </a:t>
            </a:r>
            <a:r>
              <a:rPr sz="2000" b="1" dirty="0">
                <a:latin typeface="Arial" panose="020B0604020202020204"/>
                <a:cs typeface="Arial" panose="020B0604020202020204"/>
              </a:rPr>
              <a:t>ΗΛΕΚΤΡΟΝΙΚΟ</a:t>
            </a:r>
            <a:r>
              <a:rPr sz="2000" b="1" spc="-35" dirty="0">
                <a:latin typeface="Arial" panose="020B0604020202020204"/>
                <a:cs typeface="Arial" panose="020B0604020202020204"/>
              </a:rPr>
              <a:t> </a:t>
            </a:r>
            <a:r>
              <a:rPr sz="2000" b="1" spc="-10" dirty="0">
                <a:latin typeface="Arial" panose="020B0604020202020204"/>
                <a:cs typeface="Arial" panose="020B0604020202020204"/>
              </a:rPr>
              <a:t>ΕΛΕΓΧΟ.</a:t>
            </a:r>
            <a:endParaRPr sz="2000">
              <a:latin typeface="Arial" panose="020B0604020202020204"/>
              <a:cs typeface="Arial" panose="020B0604020202020204"/>
            </a:endParaRPr>
          </a:p>
          <a:p>
            <a:pPr>
              <a:lnSpc>
                <a:spcPct val="100000"/>
              </a:lnSpc>
              <a:spcBef>
                <a:spcPts val="45"/>
              </a:spcBef>
            </a:pPr>
            <a:endParaRPr sz="1900">
              <a:latin typeface="Arial" panose="020B0604020202020204"/>
              <a:cs typeface="Arial" panose="020B0604020202020204"/>
            </a:endParaRPr>
          </a:p>
          <a:p>
            <a:pPr marL="12700" marR="22860" indent="69850">
              <a:lnSpc>
                <a:spcPts val="2230"/>
              </a:lnSpc>
            </a:pPr>
            <a:r>
              <a:rPr sz="2000" b="1" dirty="0">
                <a:latin typeface="Arial" panose="020B0604020202020204"/>
                <a:cs typeface="Arial" panose="020B0604020202020204"/>
              </a:rPr>
              <a:t>ΚΑΙ</a:t>
            </a:r>
            <a:r>
              <a:rPr sz="2000" b="1" spc="-60" dirty="0">
                <a:latin typeface="Arial" panose="020B0604020202020204"/>
                <a:cs typeface="Arial" panose="020B0604020202020204"/>
              </a:rPr>
              <a:t> </a:t>
            </a:r>
            <a:r>
              <a:rPr sz="2000" b="1" dirty="0">
                <a:latin typeface="Arial" panose="020B0604020202020204"/>
                <a:cs typeface="Arial" panose="020B0604020202020204"/>
              </a:rPr>
              <a:t>ΟΙ</a:t>
            </a:r>
            <a:r>
              <a:rPr sz="2000" b="1" spc="-114" dirty="0">
                <a:latin typeface="Arial" panose="020B0604020202020204"/>
                <a:cs typeface="Arial" panose="020B0604020202020204"/>
              </a:rPr>
              <a:t> </a:t>
            </a:r>
            <a:r>
              <a:rPr sz="2000" b="1" spc="-70" dirty="0">
                <a:latin typeface="Arial" panose="020B0604020202020204"/>
                <a:cs typeface="Arial" panose="020B0604020202020204"/>
              </a:rPr>
              <a:t>ΔΥΟ</a:t>
            </a:r>
            <a:r>
              <a:rPr sz="2000" b="1" spc="-35" dirty="0">
                <a:latin typeface="Arial" panose="020B0604020202020204"/>
                <a:cs typeface="Arial" panose="020B0604020202020204"/>
              </a:rPr>
              <a:t> </a:t>
            </a:r>
            <a:r>
              <a:rPr sz="2000" b="1" dirty="0">
                <a:latin typeface="Arial" panose="020B0604020202020204"/>
                <a:cs typeface="Arial" panose="020B0604020202020204"/>
              </a:rPr>
              <a:t>ΦΕΡΟΥΝ</a:t>
            </a:r>
            <a:r>
              <a:rPr sz="2000" b="1" spc="-30" dirty="0">
                <a:latin typeface="Arial" panose="020B0604020202020204"/>
                <a:cs typeface="Arial" panose="020B0604020202020204"/>
              </a:rPr>
              <a:t> </a:t>
            </a:r>
            <a:r>
              <a:rPr sz="2000" b="1" spc="-10" dirty="0">
                <a:latin typeface="Arial" panose="020B0604020202020204"/>
                <a:cs typeface="Arial" panose="020B0604020202020204"/>
              </a:rPr>
              <a:t>ΣΥΛΛΕΚΤΗ</a:t>
            </a:r>
            <a:r>
              <a:rPr sz="2000" b="1" spc="-30" dirty="0">
                <a:latin typeface="Arial" panose="020B0604020202020204"/>
                <a:cs typeface="Arial" panose="020B0604020202020204"/>
              </a:rPr>
              <a:t> </a:t>
            </a:r>
            <a:r>
              <a:rPr sz="2000" b="1" dirty="0">
                <a:latin typeface="Arial" panose="020B0604020202020204"/>
                <a:cs typeface="Arial" panose="020B0604020202020204"/>
              </a:rPr>
              <a:t>–</a:t>
            </a:r>
            <a:r>
              <a:rPr sz="2000" b="1" spc="-105" dirty="0">
                <a:latin typeface="Arial" panose="020B0604020202020204"/>
                <a:cs typeface="Arial" panose="020B0604020202020204"/>
              </a:rPr>
              <a:t> </a:t>
            </a:r>
            <a:r>
              <a:rPr sz="2000" b="1" spc="-10" dirty="0">
                <a:latin typeface="Arial" panose="020B0604020202020204"/>
                <a:cs typeface="Arial" panose="020B0604020202020204"/>
              </a:rPr>
              <a:t>ΑΠΟΣΒΕΣΤΗΡΑ</a:t>
            </a:r>
            <a:r>
              <a:rPr sz="2000" b="1" spc="-30" dirty="0">
                <a:latin typeface="Arial" panose="020B0604020202020204"/>
                <a:cs typeface="Arial" panose="020B0604020202020204"/>
              </a:rPr>
              <a:t> </a:t>
            </a:r>
            <a:r>
              <a:rPr sz="2000" b="1" dirty="0">
                <a:latin typeface="Arial" panose="020B0604020202020204"/>
                <a:cs typeface="Arial" panose="020B0604020202020204"/>
              </a:rPr>
              <a:t>ΓΙΑ</a:t>
            </a:r>
            <a:r>
              <a:rPr sz="2000" b="1" spc="-40" dirty="0">
                <a:latin typeface="Arial" panose="020B0604020202020204"/>
                <a:cs typeface="Arial" panose="020B0604020202020204"/>
              </a:rPr>
              <a:t> </a:t>
            </a:r>
            <a:r>
              <a:rPr sz="2000" b="1" dirty="0">
                <a:latin typeface="Arial" panose="020B0604020202020204"/>
                <a:cs typeface="Arial" panose="020B0604020202020204"/>
              </a:rPr>
              <a:t>ΤΗΝ</a:t>
            </a:r>
            <a:r>
              <a:rPr sz="2000" b="1" spc="-100" dirty="0">
                <a:latin typeface="Arial" panose="020B0604020202020204"/>
                <a:cs typeface="Arial" panose="020B0604020202020204"/>
              </a:rPr>
              <a:t> </a:t>
            </a:r>
            <a:r>
              <a:rPr sz="2000" b="1" spc="-10" dirty="0">
                <a:latin typeface="Arial" panose="020B0604020202020204"/>
                <a:cs typeface="Arial" panose="020B0604020202020204"/>
              </a:rPr>
              <a:t>ΑΠΟΣΒΕ- </a:t>
            </a:r>
            <a:r>
              <a:rPr sz="2000" b="1" dirty="0">
                <a:latin typeface="Arial" panose="020B0604020202020204"/>
                <a:cs typeface="Arial" panose="020B0604020202020204"/>
              </a:rPr>
              <a:t>ΣΗ</a:t>
            </a:r>
            <a:r>
              <a:rPr sz="2000" b="1" spc="-60" dirty="0">
                <a:latin typeface="Arial" panose="020B0604020202020204"/>
                <a:cs typeface="Arial" panose="020B0604020202020204"/>
              </a:rPr>
              <a:t> </a:t>
            </a:r>
            <a:r>
              <a:rPr sz="2000" b="1" dirty="0">
                <a:latin typeface="Arial" panose="020B0604020202020204"/>
                <a:cs typeface="Arial" panose="020B0604020202020204"/>
              </a:rPr>
              <a:t>ΤΩΝ</a:t>
            </a:r>
            <a:r>
              <a:rPr sz="2000" b="1" spc="-45" dirty="0">
                <a:latin typeface="Arial" panose="020B0604020202020204"/>
                <a:cs typeface="Arial" panose="020B0604020202020204"/>
              </a:rPr>
              <a:t> </a:t>
            </a:r>
            <a:r>
              <a:rPr sz="2000" b="1" spc="-20" dirty="0">
                <a:latin typeface="Arial" panose="020B0604020202020204"/>
                <a:cs typeface="Arial" panose="020B0604020202020204"/>
              </a:rPr>
              <a:t>ΚΥΜΑΤΩΝ</a:t>
            </a:r>
            <a:r>
              <a:rPr sz="2000" b="1" spc="-50" dirty="0">
                <a:latin typeface="Arial" panose="020B0604020202020204"/>
                <a:cs typeface="Arial" panose="020B0604020202020204"/>
              </a:rPr>
              <a:t> </a:t>
            </a:r>
            <a:r>
              <a:rPr sz="2000" b="1">
                <a:latin typeface="Arial" panose="020B0604020202020204"/>
                <a:cs typeface="Arial" panose="020B0604020202020204"/>
              </a:rPr>
              <a:t>ΠΙΕΣΗΣ</a:t>
            </a:r>
            <a:r>
              <a:rPr sz="2000" b="1" spc="-50">
                <a:latin typeface="Arial" panose="020B0604020202020204"/>
                <a:cs typeface="Arial" panose="020B0604020202020204"/>
              </a:rPr>
              <a:t> </a:t>
            </a:r>
            <a:r>
              <a:rPr lang="el-GR" sz="2000" b="1" spc="-50" dirty="0" smtClean="0">
                <a:latin typeface="Arial" panose="020B0604020202020204"/>
                <a:cs typeface="Arial" panose="020B0604020202020204"/>
              </a:rPr>
              <a:t>ΜΕΣΑ</a:t>
            </a:r>
            <a:r>
              <a:rPr sz="2000" b="1" spc="-50" smtClean="0">
                <a:latin typeface="Arial" panose="020B0604020202020204"/>
                <a:cs typeface="Arial" panose="020B0604020202020204"/>
              </a:rPr>
              <a:t> </a:t>
            </a:r>
            <a:r>
              <a:rPr lang="el-GR" sz="2000" b="1" spc="-50" dirty="0" smtClean="0">
                <a:latin typeface="Arial" panose="020B0604020202020204"/>
                <a:cs typeface="Arial" panose="020B0604020202020204"/>
              </a:rPr>
              <a:t>Σ</a:t>
            </a:r>
            <a:r>
              <a:rPr sz="2000" b="1" smtClean="0">
                <a:latin typeface="Arial" panose="020B0604020202020204"/>
                <a:cs typeface="Arial" panose="020B0604020202020204"/>
              </a:rPr>
              <a:t>ΤΟ</a:t>
            </a:r>
            <a:r>
              <a:rPr sz="2000" b="1" spc="-80" smtClean="0">
                <a:latin typeface="Arial" panose="020B0604020202020204"/>
                <a:cs typeface="Arial" panose="020B0604020202020204"/>
              </a:rPr>
              <a:t> ΥΔΡΑΥΛΙΚΟ</a:t>
            </a:r>
            <a:r>
              <a:rPr sz="2000" b="1" spc="-45" smtClean="0">
                <a:latin typeface="Arial" panose="020B0604020202020204"/>
                <a:cs typeface="Arial" panose="020B0604020202020204"/>
              </a:rPr>
              <a:t> </a:t>
            </a:r>
            <a:r>
              <a:rPr sz="2000" b="1" spc="-10" smtClean="0">
                <a:latin typeface="Arial" panose="020B0604020202020204"/>
                <a:cs typeface="Arial" panose="020B0604020202020204"/>
              </a:rPr>
              <a:t>ΣΥΣΤΗΜΑ</a:t>
            </a:r>
            <a:r>
              <a:rPr lang="el-GR" sz="2000" b="1" spc="-10" dirty="0" smtClean="0">
                <a:latin typeface="Arial" panose="020B0604020202020204"/>
                <a:cs typeface="Arial" panose="020B0604020202020204"/>
              </a:rPr>
              <a:t> </a:t>
            </a:r>
            <a:r>
              <a:rPr sz="2000" b="1" spc="-10" smtClean="0">
                <a:latin typeface="Arial" panose="020B0604020202020204"/>
                <a:cs typeface="Arial" panose="020B0604020202020204"/>
              </a:rPr>
              <a:t> </a:t>
            </a:r>
            <a:r>
              <a:rPr sz="2000" b="1" dirty="0">
                <a:latin typeface="Arial" panose="020B0604020202020204"/>
                <a:cs typeface="Arial" panose="020B0604020202020204"/>
              </a:rPr>
              <a:t>ΑΛΛΑ</a:t>
            </a:r>
            <a:r>
              <a:rPr sz="2000" b="1" spc="-20" dirty="0">
                <a:latin typeface="Arial" panose="020B0604020202020204"/>
                <a:cs typeface="Arial" panose="020B0604020202020204"/>
              </a:rPr>
              <a:t> </a:t>
            </a:r>
            <a:r>
              <a:rPr sz="2000" b="1" dirty="0">
                <a:latin typeface="Arial" panose="020B0604020202020204"/>
                <a:cs typeface="Arial" panose="020B0604020202020204"/>
              </a:rPr>
              <a:t>ΚΑΙ</a:t>
            </a:r>
            <a:r>
              <a:rPr sz="2000" b="1" spc="-10" dirty="0">
                <a:latin typeface="Arial" panose="020B0604020202020204"/>
                <a:cs typeface="Arial" panose="020B0604020202020204"/>
              </a:rPr>
              <a:t> </a:t>
            </a:r>
            <a:r>
              <a:rPr sz="2000" b="1" dirty="0">
                <a:latin typeface="Arial" panose="020B0604020202020204"/>
                <a:cs typeface="Arial" panose="020B0604020202020204"/>
              </a:rPr>
              <a:t>ΓΙΑ</a:t>
            </a:r>
            <a:r>
              <a:rPr sz="2000" b="1" spc="-10" dirty="0">
                <a:latin typeface="Arial" panose="020B0604020202020204"/>
                <a:cs typeface="Arial" panose="020B0604020202020204"/>
              </a:rPr>
              <a:t> </a:t>
            </a:r>
            <a:r>
              <a:rPr sz="2000" b="1" dirty="0">
                <a:latin typeface="Arial" panose="020B0604020202020204"/>
                <a:cs typeface="Arial" panose="020B0604020202020204"/>
              </a:rPr>
              <a:t>ΤΗΝ</a:t>
            </a:r>
            <a:r>
              <a:rPr sz="2000" b="1" spc="-75" dirty="0">
                <a:latin typeface="Arial" panose="020B0604020202020204"/>
                <a:cs typeface="Arial" panose="020B0604020202020204"/>
              </a:rPr>
              <a:t> </a:t>
            </a:r>
            <a:r>
              <a:rPr sz="2000" b="1" dirty="0">
                <a:latin typeface="Arial" panose="020B0604020202020204"/>
                <a:cs typeface="Arial" panose="020B0604020202020204"/>
              </a:rPr>
              <a:t>ΑΜΕΣΗ ΠΑΡΟΧΗ</a:t>
            </a:r>
            <a:r>
              <a:rPr sz="2000" b="1" spc="-10" dirty="0">
                <a:latin typeface="Arial" panose="020B0604020202020204"/>
                <a:cs typeface="Arial" panose="020B0604020202020204"/>
              </a:rPr>
              <a:t> </a:t>
            </a:r>
            <a:r>
              <a:rPr sz="2000" b="1" dirty="0">
                <a:latin typeface="Arial" panose="020B0604020202020204"/>
                <a:cs typeface="Arial" panose="020B0604020202020204"/>
              </a:rPr>
              <a:t>ΤΗΣ</a:t>
            </a:r>
            <a:r>
              <a:rPr sz="2000" b="1" spc="-85" dirty="0">
                <a:latin typeface="Arial" panose="020B0604020202020204"/>
                <a:cs typeface="Arial" panose="020B0604020202020204"/>
              </a:rPr>
              <a:t> </a:t>
            </a:r>
            <a:r>
              <a:rPr sz="2000" b="1" dirty="0">
                <a:latin typeface="Arial" panose="020B0604020202020204"/>
                <a:cs typeface="Arial" panose="020B0604020202020204"/>
              </a:rPr>
              <a:t>ΑΝΑΓΚΑΙΑΣ</a:t>
            </a:r>
            <a:r>
              <a:rPr sz="2000" b="1" spc="-10" dirty="0">
                <a:latin typeface="Arial" panose="020B0604020202020204"/>
                <a:cs typeface="Arial" panose="020B0604020202020204"/>
              </a:rPr>
              <a:t> ΠΟΣΟΤΗΤΑΣ ΛΙΠΑΝΤΙΚΟΥ</a:t>
            </a:r>
            <a:r>
              <a:rPr sz="2000" b="1" spc="-40" dirty="0">
                <a:latin typeface="Arial" panose="020B0604020202020204"/>
                <a:cs typeface="Arial" panose="020B0604020202020204"/>
              </a:rPr>
              <a:t> </a:t>
            </a:r>
            <a:r>
              <a:rPr sz="2000" b="1" dirty="0">
                <a:latin typeface="Arial" panose="020B0604020202020204"/>
                <a:cs typeface="Arial" panose="020B0604020202020204"/>
              </a:rPr>
              <a:t>ΓΙΑ</a:t>
            </a:r>
            <a:r>
              <a:rPr sz="2000" b="1" spc="-25" dirty="0">
                <a:latin typeface="Arial" panose="020B0604020202020204"/>
                <a:cs typeface="Arial" panose="020B0604020202020204"/>
              </a:rPr>
              <a:t> </a:t>
            </a:r>
            <a:r>
              <a:rPr sz="2000" b="1" dirty="0">
                <a:latin typeface="Arial" panose="020B0604020202020204"/>
                <a:cs typeface="Arial" panose="020B0604020202020204"/>
              </a:rPr>
              <a:t>ΤΗ</a:t>
            </a:r>
            <a:r>
              <a:rPr sz="2000" b="1" spc="-95" dirty="0">
                <a:latin typeface="Arial" panose="020B0604020202020204"/>
                <a:cs typeface="Arial" panose="020B0604020202020204"/>
              </a:rPr>
              <a:t> </a:t>
            </a:r>
            <a:r>
              <a:rPr sz="2000" b="1" spc="-10" dirty="0">
                <a:latin typeface="Arial" panose="020B0604020202020204"/>
                <a:cs typeface="Arial" panose="020B0604020202020204"/>
              </a:rPr>
              <a:t>ΛΕΙΤΟΥΡΓΙΑ</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95" dirty="0">
                <a:latin typeface="Arial" panose="020B0604020202020204"/>
                <a:cs typeface="Arial" panose="020B0604020202020204"/>
              </a:rPr>
              <a:t> </a:t>
            </a:r>
            <a:r>
              <a:rPr sz="2000" b="1" spc="-10" dirty="0">
                <a:latin typeface="Arial" panose="020B0604020202020204"/>
                <a:cs typeface="Arial" panose="020B0604020202020204"/>
              </a:rPr>
              <a:t>ΑΝΤΛΙΑΣ.</a:t>
            </a:r>
            <a:endParaRPr sz="2000">
              <a:latin typeface="Arial" panose="020B0604020202020204"/>
              <a:cs typeface="Arial" panose="020B0604020202020204"/>
            </a:endParaRPr>
          </a:p>
        </p:txBody>
      </p:sp>
      <p:grpSp>
        <p:nvGrpSpPr>
          <p:cNvPr id="3" name="object 3"/>
          <p:cNvGrpSpPr/>
          <p:nvPr/>
        </p:nvGrpSpPr>
        <p:grpSpPr>
          <a:xfrm>
            <a:off x="499050" y="-12759"/>
            <a:ext cx="8250555" cy="1471295"/>
            <a:chOff x="499050" y="-12759"/>
            <a:chExt cx="8250555" cy="1471295"/>
          </a:xfrm>
        </p:grpSpPr>
        <p:sp>
          <p:nvSpPr>
            <p:cNvPr id="4" name="object 4"/>
            <p:cNvSpPr/>
            <p:nvPr/>
          </p:nvSpPr>
          <p:spPr>
            <a:xfrm>
              <a:off x="511809" y="0"/>
              <a:ext cx="8224520" cy="1445260"/>
            </a:xfrm>
            <a:custGeom>
              <a:avLst/>
              <a:gdLst/>
              <a:ahLst/>
              <a:cxnLst/>
              <a:rect l="l" t="t" r="r" b="b"/>
              <a:pathLst>
                <a:path w="8224520" h="1445260">
                  <a:moveTo>
                    <a:pt x="8142151" y="0"/>
                  </a:moveTo>
                  <a:lnTo>
                    <a:pt x="82368" y="0"/>
                  </a:lnTo>
                  <a:lnTo>
                    <a:pt x="73660" y="7620"/>
                  </a:lnTo>
                  <a:lnTo>
                    <a:pt x="48260" y="36829"/>
                  </a:lnTo>
                  <a:lnTo>
                    <a:pt x="26670" y="71120"/>
                  </a:lnTo>
                  <a:lnTo>
                    <a:pt x="11430" y="107950"/>
                  </a:lnTo>
                  <a:lnTo>
                    <a:pt x="8890" y="120650"/>
                  </a:lnTo>
                  <a:lnTo>
                    <a:pt x="5080" y="133350"/>
                  </a:lnTo>
                  <a:lnTo>
                    <a:pt x="2540" y="146050"/>
                  </a:lnTo>
                  <a:lnTo>
                    <a:pt x="0" y="171450"/>
                  </a:lnTo>
                  <a:lnTo>
                    <a:pt x="0" y="1206500"/>
                  </a:lnTo>
                  <a:lnTo>
                    <a:pt x="1270" y="1219200"/>
                  </a:lnTo>
                  <a:lnTo>
                    <a:pt x="2540" y="1233170"/>
                  </a:lnTo>
                  <a:lnTo>
                    <a:pt x="5080" y="1245870"/>
                  </a:lnTo>
                  <a:lnTo>
                    <a:pt x="8890" y="1258570"/>
                  </a:lnTo>
                  <a:lnTo>
                    <a:pt x="11430" y="1271270"/>
                  </a:lnTo>
                  <a:lnTo>
                    <a:pt x="16510" y="1283970"/>
                  </a:lnTo>
                  <a:lnTo>
                    <a:pt x="21590" y="1295400"/>
                  </a:lnTo>
                  <a:lnTo>
                    <a:pt x="26670" y="1308100"/>
                  </a:lnTo>
                  <a:lnTo>
                    <a:pt x="33020" y="1319529"/>
                  </a:lnTo>
                  <a:lnTo>
                    <a:pt x="40640" y="1330960"/>
                  </a:lnTo>
                  <a:lnTo>
                    <a:pt x="48260" y="1341120"/>
                  </a:lnTo>
                  <a:lnTo>
                    <a:pt x="55880" y="1352550"/>
                  </a:lnTo>
                  <a:lnTo>
                    <a:pt x="64770" y="1361439"/>
                  </a:lnTo>
                  <a:lnTo>
                    <a:pt x="73660" y="1371600"/>
                  </a:lnTo>
                  <a:lnTo>
                    <a:pt x="83820" y="1380489"/>
                  </a:lnTo>
                  <a:lnTo>
                    <a:pt x="92710" y="1389379"/>
                  </a:lnTo>
                  <a:lnTo>
                    <a:pt x="104140" y="1397000"/>
                  </a:lnTo>
                  <a:lnTo>
                    <a:pt x="114300" y="1404620"/>
                  </a:lnTo>
                  <a:lnTo>
                    <a:pt x="125730" y="1410970"/>
                  </a:lnTo>
                  <a:lnTo>
                    <a:pt x="137160" y="1418589"/>
                  </a:lnTo>
                  <a:lnTo>
                    <a:pt x="148590" y="1423670"/>
                  </a:lnTo>
                  <a:lnTo>
                    <a:pt x="161290" y="1428750"/>
                  </a:lnTo>
                  <a:lnTo>
                    <a:pt x="199390" y="1440179"/>
                  </a:lnTo>
                  <a:lnTo>
                    <a:pt x="212090" y="1442720"/>
                  </a:lnTo>
                  <a:lnTo>
                    <a:pt x="238760" y="1445260"/>
                  </a:lnTo>
                  <a:lnTo>
                    <a:pt x="7985760" y="1445260"/>
                  </a:lnTo>
                  <a:lnTo>
                    <a:pt x="7998460" y="1443989"/>
                  </a:lnTo>
                  <a:lnTo>
                    <a:pt x="8012430" y="1441450"/>
                  </a:lnTo>
                  <a:lnTo>
                    <a:pt x="8025130" y="1440179"/>
                  </a:lnTo>
                  <a:lnTo>
                    <a:pt x="8063230" y="1428750"/>
                  </a:lnTo>
                  <a:lnTo>
                    <a:pt x="8110220" y="1404620"/>
                  </a:lnTo>
                  <a:lnTo>
                    <a:pt x="8120380" y="1397000"/>
                  </a:lnTo>
                  <a:lnTo>
                    <a:pt x="8131810" y="1389379"/>
                  </a:lnTo>
                  <a:lnTo>
                    <a:pt x="8140700" y="1380489"/>
                  </a:lnTo>
                  <a:lnTo>
                    <a:pt x="8150860" y="1371600"/>
                  </a:lnTo>
                  <a:lnTo>
                    <a:pt x="8168640" y="1351279"/>
                  </a:lnTo>
                  <a:lnTo>
                    <a:pt x="8176260" y="1341120"/>
                  </a:lnTo>
                  <a:lnTo>
                    <a:pt x="8183880" y="1329689"/>
                  </a:lnTo>
                  <a:lnTo>
                    <a:pt x="8190230" y="1319529"/>
                  </a:lnTo>
                  <a:lnTo>
                    <a:pt x="8197850" y="1308100"/>
                  </a:lnTo>
                  <a:lnTo>
                    <a:pt x="8202930" y="1295400"/>
                  </a:lnTo>
                  <a:lnTo>
                    <a:pt x="8208010" y="1283970"/>
                  </a:lnTo>
                  <a:lnTo>
                    <a:pt x="8219440" y="1245870"/>
                  </a:lnTo>
                  <a:lnTo>
                    <a:pt x="8221980" y="1233170"/>
                  </a:lnTo>
                  <a:lnTo>
                    <a:pt x="8223250" y="1219200"/>
                  </a:lnTo>
                  <a:lnTo>
                    <a:pt x="8224520" y="1206500"/>
                  </a:lnTo>
                  <a:lnTo>
                    <a:pt x="8224520" y="171450"/>
                  </a:lnTo>
                  <a:lnTo>
                    <a:pt x="8223250" y="158750"/>
                  </a:lnTo>
                  <a:lnTo>
                    <a:pt x="8220710" y="146050"/>
                  </a:lnTo>
                  <a:lnTo>
                    <a:pt x="8219440" y="133350"/>
                  </a:lnTo>
                  <a:lnTo>
                    <a:pt x="8208010" y="95250"/>
                  </a:lnTo>
                  <a:lnTo>
                    <a:pt x="8183880" y="48259"/>
                  </a:lnTo>
                  <a:lnTo>
                    <a:pt x="8159750" y="16509"/>
                  </a:lnTo>
                  <a:lnTo>
                    <a:pt x="8150860" y="7620"/>
                  </a:lnTo>
                  <a:lnTo>
                    <a:pt x="8142151" y="0"/>
                  </a:lnTo>
                  <a:close/>
                </a:path>
              </a:pathLst>
            </a:custGeom>
            <a:solidFill>
              <a:srgbClr val="009900"/>
            </a:solidFill>
          </p:spPr>
          <p:txBody>
            <a:bodyPr wrap="square" lIns="0" tIns="0" rIns="0" bIns="0" rtlCol="0"/>
            <a:lstStyle/>
            <a:p/>
          </p:txBody>
        </p:sp>
        <p:pic>
          <p:nvPicPr>
            <p:cNvPr id="5" name="object 5"/>
            <p:cNvPicPr/>
            <p:nvPr/>
          </p:nvPicPr>
          <p:blipFill>
            <a:blip r:embed="rId1" cstate="print"/>
            <a:stretch>
              <a:fillRect/>
            </a:stretch>
          </p:blipFill>
          <p:spPr>
            <a:xfrm>
              <a:off x="499050" y="-12759"/>
              <a:ext cx="107886" cy="210938"/>
            </a:xfrm>
            <a:prstGeom prst="rect">
              <a:avLst/>
            </a:prstGeom>
          </p:spPr>
        </p:pic>
        <p:sp>
          <p:nvSpPr>
            <p:cNvPr id="6" name="object 6"/>
            <p:cNvSpPr/>
            <p:nvPr/>
          </p:nvSpPr>
          <p:spPr>
            <a:xfrm>
              <a:off x="511809" y="0"/>
              <a:ext cx="8224520" cy="1445260"/>
            </a:xfrm>
            <a:custGeom>
              <a:avLst/>
              <a:gdLst/>
              <a:ahLst/>
              <a:cxnLst/>
              <a:rect l="l" t="t" r="r" b="b"/>
              <a:pathLst>
                <a:path w="8224520" h="1445260">
                  <a:moveTo>
                    <a:pt x="8142151" y="0"/>
                  </a:moveTo>
                  <a:lnTo>
                    <a:pt x="8176260" y="36829"/>
                  </a:lnTo>
                  <a:lnTo>
                    <a:pt x="8190230" y="59690"/>
                  </a:lnTo>
                  <a:lnTo>
                    <a:pt x="8196580" y="71120"/>
                  </a:lnTo>
                  <a:lnTo>
                    <a:pt x="8202930" y="82550"/>
                  </a:lnTo>
                  <a:lnTo>
                    <a:pt x="8208010" y="95250"/>
                  </a:lnTo>
                  <a:lnTo>
                    <a:pt x="8211820" y="107950"/>
                  </a:lnTo>
                  <a:lnTo>
                    <a:pt x="8215630" y="120650"/>
                  </a:lnTo>
                  <a:lnTo>
                    <a:pt x="8219440" y="133350"/>
                  </a:lnTo>
                  <a:lnTo>
                    <a:pt x="8220710" y="146050"/>
                  </a:lnTo>
                  <a:lnTo>
                    <a:pt x="8223250" y="158750"/>
                  </a:lnTo>
                  <a:lnTo>
                    <a:pt x="8224520" y="171450"/>
                  </a:lnTo>
                  <a:lnTo>
                    <a:pt x="8224520" y="185420"/>
                  </a:lnTo>
                  <a:lnTo>
                    <a:pt x="8224520" y="1192529"/>
                  </a:lnTo>
                  <a:lnTo>
                    <a:pt x="8224520" y="1206500"/>
                  </a:lnTo>
                  <a:lnTo>
                    <a:pt x="8223250" y="1219200"/>
                  </a:lnTo>
                  <a:lnTo>
                    <a:pt x="8221980" y="1233170"/>
                  </a:lnTo>
                  <a:lnTo>
                    <a:pt x="8219440" y="1245870"/>
                  </a:lnTo>
                  <a:lnTo>
                    <a:pt x="8215630" y="1258570"/>
                  </a:lnTo>
                  <a:lnTo>
                    <a:pt x="8211820" y="1271270"/>
                  </a:lnTo>
                  <a:lnTo>
                    <a:pt x="8208010" y="1283970"/>
                  </a:lnTo>
                  <a:lnTo>
                    <a:pt x="8202930" y="1295400"/>
                  </a:lnTo>
                  <a:lnTo>
                    <a:pt x="8197850" y="1308100"/>
                  </a:lnTo>
                  <a:lnTo>
                    <a:pt x="8190230" y="1319529"/>
                  </a:lnTo>
                  <a:lnTo>
                    <a:pt x="8183880" y="1329689"/>
                  </a:lnTo>
                  <a:lnTo>
                    <a:pt x="8176260" y="1341120"/>
                  </a:lnTo>
                  <a:lnTo>
                    <a:pt x="8168640" y="1351279"/>
                  </a:lnTo>
                  <a:lnTo>
                    <a:pt x="8159750" y="1361439"/>
                  </a:lnTo>
                  <a:lnTo>
                    <a:pt x="8150860" y="1371600"/>
                  </a:lnTo>
                  <a:lnTo>
                    <a:pt x="8140700" y="1380489"/>
                  </a:lnTo>
                  <a:lnTo>
                    <a:pt x="8131810" y="1389379"/>
                  </a:lnTo>
                  <a:lnTo>
                    <a:pt x="8120380" y="1397000"/>
                  </a:lnTo>
                  <a:lnTo>
                    <a:pt x="8110220" y="1404620"/>
                  </a:lnTo>
                  <a:lnTo>
                    <a:pt x="8098790" y="1410970"/>
                  </a:lnTo>
                  <a:lnTo>
                    <a:pt x="8087360" y="1417320"/>
                  </a:lnTo>
                  <a:lnTo>
                    <a:pt x="8074660" y="1423670"/>
                  </a:lnTo>
                  <a:lnTo>
                    <a:pt x="8063230" y="1428750"/>
                  </a:lnTo>
                  <a:lnTo>
                    <a:pt x="8050530" y="1432560"/>
                  </a:lnTo>
                  <a:lnTo>
                    <a:pt x="8037830" y="1436370"/>
                  </a:lnTo>
                  <a:lnTo>
                    <a:pt x="8025130" y="1440179"/>
                  </a:lnTo>
                  <a:lnTo>
                    <a:pt x="8012430" y="1441450"/>
                  </a:lnTo>
                  <a:lnTo>
                    <a:pt x="7998460" y="1443989"/>
                  </a:lnTo>
                  <a:lnTo>
                    <a:pt x="7985760" y="1445260"/>
                  </a:lnTo>
                  <a:lnTo>
                    <a:pt x="7973060" y="1445260"/>
                  </a:lnTo>
                  <a:lnTo>
                    <a:pt x="251460" y="1445260"/>
                  </a:lnTo>
                  <a:lnTo>
                    <a:pt x="238760" y="1445260"/>
                  </a:lnTo>
                  <a:lnTo>
                    <a:pt x="226060" y="1443989"/>
                  </a:lnTo>
                  <a:lnTo>
                    <a:pt x="212090" y="1442720"/>
                  </a:lnTo>
                  <a:lnTo>
                    <a:pt x="199390" y="1440179"/>
                  </a:lnTo>
                  <a:lnTo>
                    <a:pt x="186690" y="1436370"/>
                  </a:lnTo>
                  <a:lnTo>
                    <a:pt x="173990" y="1432560"/>
                  </a:lnTo>
                  <a:lnTo>
                    <a:pt x="161290" y="1428750"/>
                  </a:lnTo>
                  <a:lnTo>
                    <a:pt x="148590" y="1423670"/>
                  </a:lnTo>
                  <a:lnTo>
                    <a:pt x="137160" y="1418589"/>
                  </a:lnTo>
                  <a:lnTo>
                    <a:pt x="125730" y="1410970"/>
                  </a:lnTo>
                  <a:lnTo>
                    <a:pt x="114300" y="1404620"/>
                  </a:lnTo>
                  <a:lnTo>
                    <a:pt x="104140" y="1397000"/>
                  </a:lnTo>
                  <a:lnTo>
                    <a:pt x="92710" y="1389379"/>
                  </a:lnTo>
                  <a:lnTo>
                    <a:pt x="83820" y="1380489"/>
                  </a:lnTo>
                  <a:lnTo>
                    <a:pt x="73660" y="1371600"/>
                  </a:lnTo>
                  <a:lnTo>
                    <a:pt x="64770" y="1361439"/>
                  </a:lnTo>
                  <a:lnTo>
                    <a:pt x="55880" y="1352550"/>
                  </a:lnTo>
                  <a:lnTo>
                    <a:pt x="48260" y="1341120"/>
                  </a:lnTo>
                  <a:lnTo>
                    <a:pt x="40640" y="1330960"/>
                  </a:lnTo>
                  <a:lnTo>
                    <a:pt x="33020" y="1319529"/>
                  </a:lnTo>
                  <a:lnTo>
                    <a:pt x="26670" y="1308100"/>
                  </a:lnTo>
                  <a:lnTo>
                    <a:pt x="21590" y="1295400"/>
                  </a:lnTo>
                  <a:lnTo>
                    <a:pt x="16510" y="1283970"/>
                  </a:lnTo>
                  <a:lnTo>
                    <a:pt x="11430" y="1271270"/>
                  </a:lnTo>
                  <a:lnTo>
                    <a:pt x="8890" y="1258570"/>
                  </a:lnTo>
                  <a:lnTo>
                    <a:pt x="5080" y="1245870"/>
                  </a:lnTo>
                  <a:lnTo>
                    <a:pt x="2540" y="1233170"/>
                  </a:lnTo>
                  <a:lnTo>
                    <a:pt x="1270" y="1219200"/>
                  </a:lnTo>
                  <a:lnTo>
                    <a:pt x="0" y="1206500"/>
                  </a:lnTo>
                  <a:lnTo>
                    <a:pt x="0" y="1193800"/>
                  </a:lnTo>
                  <a:lnTo>
                    <a:pt x="0" y="185420"/>
                  </a:lnTo>
                </a:path>
              </a:pathLst>
            </a:custGeom>
            <a:ln w="25518">
              <a:solidFill>
                <a:srgbClr val="FFFFFF"/>
              </a:solidFill>
            </a:ln>
          </p:spPr>
          <p:txBody>
            <a:bodyPr wrap="square" lIns="0" tIns="0" rIns="0" bIns="0" rtlCol="0"/>
            <a:lstStyle/>
            <a:p/>
          </p:txBody>
        </p:sp>
        <p:sp>
          <p:nvSpPr>
            <p:cNvPr id="7" name="object 7"/>
            <p:cNvSpPr/>
            <p:nvPr/>
          </p:nvSpPr>
          <p:spPr>
            <a:xfrm>
              <a:off x="8723570" y="1432500"/>
              <a:ext cx="26034" cy="26034"/>
            </a:xfrm>
            <a:custGeom>
              <a:avLst/>
              <a:gdLst/>
              <a:ahLst/>
              <a:cxnLst/>
              <a:rect l="l" t="t" r="r" b="b"/>
              <a:pathLst>
                <a:path w="26034" h="26034">
                  <a:moveTo>
                    <a:pt x="0" y="12759"/>
                  </a:moveTo>
                  <a:lnTo>
                    <a:pt x="3737" y="3737"/>
                  </a:lnTo>
                  <a:lnTo>
                    <a:pt x="12759" y="0"/>
                  </a:lnTo>
                  <a:lnTo>
                    <a:pt x="21781" y="3737"/>
                  </a:lnTo>
                  <a:lnTo>
                    <a:pt x="25518" y="12759"/>
                  </a:lnTo>
                  <a:lnTo>
                    <a:pt x="21781" y="21781"/>
                  </a:lnTo>
                  <a:lnTo>
                    <a:pt x="12759" y="25518"/>
                  </a:lnTo>
                  <a:lnTo>
                    <a:pt x="3737" y="21781"/>
                  </a:lnTo>
                  <a:lnTo>
                    <a:pt x="0" y="12759"/>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751840" y="-33020"/>
            <a:ext cx="7538720" cy="1554480"/>
          </a:xfrm>
          <a:prstGeom prst="rect">
            <a:avLst/>
          </a:prstGeom>
        </p:spPr>
        <p:txBody>
          <a:bodyPr vert="horz" wrap="square" lIns="0" tIns="63500" rIns="0" bIns="0" rtlCol="0">
            <a:spAutoFit/>
          </a:bodyPr>
          <a:lstStyle/>
          <a:p>
            <a:pPr marL="12700" marR="5080" indent="457200" algn="just">
              <a:lnSpc>
                <a:spcPct val="90000"/>
              </a:lnSpc>
              <a:spcBef>
                <a:spcPts val="500"/>
              </a:spcBef>
            </a:pPr>
            <a:r>
              <a:rPr sz="3200" u="none">
                <a:solidFill>
                  <a:srgbClr val="FFFFFF"/>
                </a:solidFill>
                <a:latin typeface="Calibri" panose="020F0502020204030204"/>
                <a:cs typeface="Calibri" panose="020F0502020204030204"/>
              </a:rPr>
              <a:t>Σύστημα</a:t>
            </a:r>
            <a:r>
              <a:rPr sz="3200" u="none" spc="-45">
                <a:solidFill>
                  <a:srgbClr val="FFFFFF"/>
                </a:solidFill>
                <a:latin typeface="Calibri" panose="020F0502020204030204"/>
                <a:cs typeface="Calibri" panose="020F0502020204030204"/>
              </a:rPr>
              <a:t> </a:t>
            </a:r>
            <a:r>
              <a:rPr lang="el-GR" sz="3200" u="none" spc="-45" dirty="0" smtClean="0">
                <a:solidFill>
                  <a:srgbClr val="FFFFFF"/>
                </a:solidFill>
                <a:latin typeface="Calibri" panose="020F0502020204030204"/>
                <a:cs typeface="Calibri" panose="020F0502020204030204"/>
              </a:rPr>
              <a:t>έ</a:t>
            </a:r>
            <a:r>
              <a:rPr sz="3200" u="none" smtClean="0">
                <a:solidFill>
                  <a:srgbClr val="FFFFFF"/>
                </a:solidFill>
                <a:latin typeface="Calibri" panose="020F0502020204030204"/>
                <a:cs typeface="Calibri" panose="020F0502020204030204"/>
              </a:rPr>
              <a:t>γχ</a:t>
            </a:r>
            <a:r>
              <a:rPr lang="el-GR" sz="3200" u="none" dirty="0" smtClean="0">
                <a:solidFill>
                  <a:srgbClr val="FFFFFF"/>
                </a:solidFill>
                <a:latin typeface="Calibri" panose="020F0502020204030204"/>
                <a:cs typeface="Calibri" panose="020F0502020204030204"/>
              </a:rPr>
              <a:t>υ</a:t>
            </a:r>
            <a:r>
              <a:rPr sz="3200" u="none" smtClean="0">
                <a:solidFill>
                  <a:srgbClr val="FFFFFF"/>
                </a:solidFill>
                <a:latin typeface="Calibri" panose="020F0502020204030204"/>
                <a:cs typeface="Calibri" panose="020F0502020204030204"/>
              </a:rPr>
              <a:t>σ</a:t>
            </a:r>
            <a:r>
              <a:rPr lang="el-GR" sz="3200" u="none" dirty="0" smtClean="0">
                <a:solidFill>
                  <a:srgbClr val="FFFFFF"/>
                </a:solidFill>
                <a:latin typeface="Calibri" panose="020F0502020204030204"/>
                <a:cs typeface="Calibri" panose="020F0502020204030204"/>
              </a:rPr>
              <a:t>η</a:t>
            </a:r>
            <a:r>
              <a:rPr sz="3200" u="none" smtClean="0">
                <a:solidFill>
                  <a:srgbClr val="FFFFFF"/>
                </a:solidFill>
                <a:latin typeface="Calibri" panose="020F0502020204030204"/>
                <a:cs typeface="Calibri" panose="020F0502020204030204"/>
              </a:rPr>
              <a:t>ς</a:t>
            </a:r>
            <a:r>
              <a:rPr sz="3200" u="none" spc="-45" smtClean="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με</a:t>
            </a:r>
            <a:r>
              <a:rPr sz="3200" u="none" spc="-3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υδραυλική</a:t>
            </a:r>
            <a:r>
              <a:rPr sz="3200" u="none" spc="-40" dirty="0">
                <a:solidFill>
                  <a:srgbClr val="FFFFFF"/>
                </a:solidFill>
                <a:latin typeface="Calibri" panose="020F0502020204030204"/>
                <a:cs typeface="Calibri" panose="020F0502020204030204"/>
              </a:rPr>
              <a:t> </a:t>
            </a:r>
            <a:r>
              <a:rPr sz="3200" u="none" spc="-10" dirty="0">
                <a:solidFill>
                  <a:srgbClr val="FFFFFF"/>
                </a:solidFill>
                <a:latin typeface="Calibri" panose="020F0502020204030204"/>
                <a:cs typeface="Calibri" panose="020F0502020204030204"/>
              </a:rPr>
              <a:t>ενεργο- </a:t>
            </a:r>
            <a:r>
              <a:rPr sz="3200" u="none" dirty="0">
                <a:solidFill>
                  <a:srgbClr val="FFFFFF"/>
                </a:solidFill>
                <a:latin typeface="Calibri" panose="020F0502020204030204"/>
                <a:cs typeface="Calibri" panose="020F0502020204030204"/>
              </a:rPr>
              <a:t>ποίηση</a:t>
            </a:r>
            <a:r>
              <a:rPr sz="3200" u="none" spc="-60"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των</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αντλιών</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και</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απουσία</a:t>
            </a:r>
            <a:r>
              <a:rPr sz="3200" u="none" spc="-40" dirty="0">
                <a:solidFill>
                  <a:srgbClr val="FFFFFF"/>
                </a:solidFill>
                <a:latin typeface="Calibri" panose="020F0502020204030204"/>
                <a:cs typeface="Calibri" panose="020F0502020204030204"/>
              </a:rPr>
              <a:t> </a:t>
            </a:r>
            <a:r>
              <a:rPr sz="3200" u="none" spc="-10" dirty="0">
                <a:solidFill>
                  <a:srgbClr val="FFFFFF"/>
                </a:solidFill>
                <a:latin typeface="Calibri" panose="020F0502020204030204"/>
                <a:cs typeface="Calibri" panose="020F0502020204030204"/>
              </a:rPr>
              <a:t>εκκεντρο- φόρου</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9050" y="-12759"/>
            <a:ext cx="8250555" cy="1471295"/>
            <a:chOff x="499050" y="-12759"/>
            <a:chExt cx="8250555" cy="1471295"/>
          </a:xfrm>
        </p:grpSpPr>
        <p:sp>
          <p:nvSpPr>
            <p:cNvPr id="3" name="object 3"/>
            <p:cNvSpPr/>
            <p:nvPr/>
          </p:nvSpPr>
          <p:spPr>
            <a:xfrm>
              <a:off x="511809" y="0"/>
              <a:ext cx="8224520" cy="1445260"/>
            </a:xfrm>
            <a:custGeom>
              <a:avLst/>
              <a:gdLst/>
              <a:ahLst/>
              <a:cxnLst/>
              <a:rect l="l" t="t" r="r" b="b"/>
              <a:pathLst>
                <a:path w="8224520" h="1445260">
                  <a:moveTo>
                    <a:pt x="8142151" y="0"/>
                  </a:moveTo>
                  <a:lnTo>
                    <a:pt x="82368" y="0"/>
                  </a:lnTo>
                  <a:lnTo>
                    <a:pt x="73660" y="7620"/>
                  </a:lnTo>
                  <a:lnTo>
                    <a:pt x="48260" y="36829"/>
                  </a:lnTo>
                  <a:lnTo>
                    <a:pt x="26670" y="71120"/>
                  </a:lnTo>
                  <a:lnTo>
                    <a:pt x="11430" y="107950"/>
                  </a:lnTo>
                  <a:lnTo>
                    <a:pt x="8890" y="120650"/>
                  </a:lnTo>
                  <a:lnTo>
                    <a:pt x="5080" y="133350"/>
                  </a:lnTo>
                  <a:lnTo>
                    <a:pt x="2540" y="146050"/>
                  </a:lnTo>
                  <a:lnTo>
                    <a:pt x="0" y="171450"/>
                  </a:lnTo>
                  <a:lnTo>
                    <a:pt x="0" y="1206500"/>
                  </a:lnTo>
                  <a:lnTo>
                    <a:pt x="1270" y="1219200"/>
                  </a:lnTo>
                  <a:lnTo>
                    <a:pt x="2540" y="1233170"/>
                  </a:lnTo>
                  <a:lnTo>
                    <a:pt x="5080" y="1245870"/>
                  </a:lnTo>
                  <a:lnTo>
                    <a:pt x="8890" y="1258570"/>
                  </a:lnTo>
                  <a:lnTo>
                    <a:pt x="11430" y="1271270"/>
                  </a:lnTo>
                  <a:lnTo>
                    <a:pt x="16510" y="1283970"/>
                  </a:lnTo>
                  <a:lnTo>
                    <a:pt x="21590" y="1295400"/>
                  </a:lnTo>
                  <a:lnTo>
                    <a:pt x="26670" y="1308100"/>
                  </a:lnTo>
                  <a:lnTo>
                    <a:pt x="33020" y="1319529"/>
                  </a:lnTo>
                  <a:lnTo>
                    <a:pt x="40640" y="1330960"/>
                  </a:lnTo>
                  <a:lnTo>
                    <a:pt x="48260" y="1341120"/>
                  </a:lnTo>
                  <a:lnTo>
                    <a:pt x="55880" y="1352550"/>
                  </a:lnTo>
                  <a:lnTo>
                    <a:pt x="64770" y="1361439"/>
                  </a:lnTo>
                  <a:lnTo>
                    <a:pt x="73660" y="1371600"/>
                  </a:lnTo>
                  <a:lnTo>
                    <a:pt x="83820" y="1380489"/>
                  </a:lnTo>
                  <a:lnTo>
                    <a:pt x="92710" y="1389379"/>
                  </a:lnTo>
                  <a:lnTo>
                    <a:pt x="104140" y="1397000"/>
                  </a:lnTo>
                  <a:lnTo>
                    <a:pt x="114300" y="1404620"/>
                  </a:lnTo>
                  <a:lnTo>
                    <a:pt x="125730" y="1410970"/>
                  </a:lnTo>
                  <a:lnTo>
                    <a:pt x="137160" y="1418589"/>
                  </a:lnTo>
                  <a:lnTo>
                    <a:pt x="148590" y="1423670"/>
                  </a:lnTo>
                  <a:lnTo>
                    <a:pt x="161290" y="1428750"/>
                  </a:lnTo>
                  <a:lnTo>
                    <a:pt x="199390" y="1440179"/>
                  </a:lnTo>
                  <a:lnTo>
                    <a:pt x="212090" y="1442720"/>
                  </a:lnTo>
                  <a:lnTo>
                    <a:pt x="238760" y="1445260"/>
                  </a:lnTo>
                  <a:lnTo>
                    <a:pt x="7985760" y="1445260"/>
                  </a:lnTo>
                  <a:lnTo>
                    <a:pt x="7998460" y="1443989"/>
                  </a:lnTo>
                  <a:lnTo>
                    <a:pt x="8012430" y="1441450"/>
                  </a:lnTo>
                  <a:lnTo>
                    <a:pt x="8025130" y="1440179"/>
                  </a:lnTo>
                  <a:lnTo>
                    <a:pt x="8063230" y="1428750"/>
                  </a:lnTo>
                  <a:lnTo>
                    <a:pt x="8110220" y="1404620"/>
                  </a:lnTo>
                  <a:lnTo>
                    <a:pt x="8120380" y="1397000"/>
                  </a:lnTo>
                  <a:lnTo>
                    <a:pt x="8131810" y="1389379"/>
                  </a:lnTo>
                  <a:lnTo>
                    <a:pt x="8140700" y="1380489"/>
                  </a:lnTo>
                  <a:lnTo>
                    <a:pt x="8150860" y="1371600"/>
                  </a:lnTo>
                  <a:lnTo>
                    <a:pt x="8168640" y="1351279"/>
                  </a:lnTo>
                  <a:lnTo>
                    <a:pt x="8176260" y="1341120"/>
                  </a:lnTo>
                  <a:lnTo>
                    <a:pt x="8183880" y="1329689"/>
                  </a:lnTo>
                  <a:lnTo>
                    <a:pt x="8190230" y="1319529"/>
                  </a:lnTo>
                  <a:lnTo>
                    <a:pt x="8197850" y="1308100"/>
                  </a:lnTo>
                  <a:lnTo>
                    <a:pt x="8202930" y="1295400"/>
                  </a:lnTo>
                  <a:lnTo>
                    <a:pt x="8208010" y="1283970"/>
                  </a:lnTo>
                  <a:lnTo>
                    <a:pt x="8219440" y="1245870"/>
                  </a:lnTo>
                  <a:lnTo>
                    <a:pt x="8221980" y="1233170"/>
                  </a:lnTo>
                  <a:lnTo>
                    <a:pt x="8223250" y="1219200"/>
                  </a:lnTo>
                  <a:lnTo>
                    <a:pt x="8224520" y="1206500"/>
                  </a:lnTo>
                  <a:lnTo>
                    <a:pt x="8224520" y="171450"/>
                  </a:lnTo>
                  <a:lnTo>
                    <a:pt x="8223250" y="158750"/>
                  </a:lnTo>
                  <a:lnTo>
                    <a:pt x="8220710" y="146050"/>
                  </a:lnTo>
                  <a:lnTo>
                    <a:pt x="8219440" y="133350"/>
                  </a:lnTo>
                  <a:lnTo>
                    <a:pt x="8208010" y="95250"/>
                  </a:lnTo>
                  <a:lnTo>
                    <a:pt x="8183880" y="48259"/>
                  </a:lnTo>
                  <a:lnTo>
                    <a:pt x="8159750" y="16509"/>
                  </a:lnTo>
                  <a:lnTo>
                    <a:pt x="8150860" y="7620"/>
                  </a:lnTo>
                  <a:lnTo>
                    <a:pt x="8142151" y="0"/>
                  </a:lnTo>
                  <a:close/>
                </a:path>
              </a:pathLst>
            </a:custGeom>
            <a:solidFill>
              <a:srgbClr val="009900"/>
            </a:solidFill>
          </p:spPr>
          <p:txBody>
            <a:bodyPr wrap="square" lIns="0" tIns="0" rIns="0" bIns="0" rtlCol="0"/>
            <a:lstStyle/>
            <a:p/>
          </p:txBody>
        </p:sp>
        <p:pic>
          <p:nvPicPr>
            <p:cNvPr id="4" name="object 4"/>
            <p:cNvPicPr/>
            <p:nvPr/>
          </p:nvPicPr>
          <p:blipFill>
            <a:blip r:embed="rId1" cstate="print"/>
            <a:stretch>
              <a:fillRect/>
            </a:stretch>
          </p:blipFill>
          <p:spPr>
            <a:xfrm>
              <a:off x="499050" y="-12759"/>
              <a:ext cx="107886" cy="210938"/>
            </a:xfrm>
            <a:prstGeom prst="rect">
              <a:avLst/>
            </a:prstGeom>
          </p:spPr>
        </p:pic>
        <p:sp>
          <p:nvSpPr>
            <p:cNvPr id="5" name="object 5"/>
            <p:cNvSpPr/>
            <p:nvPr/>
          </p:nvSpPr>
          <p:spPr>
            <a:xfrm>
              <a:off x="511809" y="0"/>
              <a:ext cx="8224520" cy="1445260"/>
            </a:xfrm>
            <a:custGeom>
              <a:avLst/>
              <a:gdLst/>
              <a:ahLst/>
              <a:cxnLst/>
              <a:rect l="l" t="t" r="r" b="b"/>
              <a:pathLst>
                <a:path w="8224520" h="1445260">
                  <a:moveTo>
                    <a:pt x="8142151" y="0"/>
                  </a:moveTo>
                  <a:lnTo>
                    <a:pt x="8176260" y="36829"/>
                  </a:lnTo>
                  <a:lnTo>
                    <a:pt x="8190230" y="59690"/>
                  </a:lnTo>
                  <a:lnTo>
                    <a:pt x="8196580" y="71120"/>
                  </a:lnTo>
                  <a:lnTo>
                    <a:pt x="8202930" y="82550"/>
                  </a:lnTo>
                  <a:lnTo>
                    <a:pt x="8208010" y="95250"/>
                  </a:lnTo>
                  <a:lnTo>
                    <a:pt x="8211820" y="107950"/>
                  </a:lnTo>
                  <a:lnTo>
                    <a:pt x="8215630" y="120650"/>
                  </a:lnTo>
                  <a:lnTo>
                    <a:pt x="8219440" y="133350"/>
                  </a:lnTo>
                  <a:lnTo>
                    <a:pt x="8220710" y="146050"/>
                  </a:lnTo>
                  <a:lnTo>
                    <a:pt x="8223250" y="158750"/>
                  </a:lnTo>
                  <a:lnTo>
                    <a:pt x="8224520" y="171450"/>
                  </a:lnTo>
                  <a:lnTo>
                    <a:pt x="8224520" y="185420"/>
                  </a:lnTo>
                  <a:lnTo>
                    <a:pt x="8224520" y="1192529"/>
                  </a:lnTo>
                  <a:lnTo>
                    <a:pt x="8224520" y="1206500"/>
                  </a:lnTo>
                  <a:lnTo>
                    <a:pt x="8223250" y="1219200"/>
                  </a:lnTo>
                  <a:lnTo>
                    <a:pt x="8221980" y="1233170"/>
                  </a:lnTo>
                  <a:lnTo>
                    <a:pt x="8219440" y="1245870"/>
                  </a:lnTo>
                  <a:lnTo>
                    <a:pt x="8215630" y="1258570"/>
                  </a:lnTo>
                  <a:lnTo>
                    <a:pt x="8211820" y="1271270"/>
                  </a:lnTo>
                  <a:lnTo>
                    <a:pt x="8208010" y="1283970"/>
                  </a:lnTo>
                  <a:lnTo>
                    <a:pt x="8202930" y="1295400"/>
                  </a:lnTo>
                  <a:lnTo>
                    <a:pt x="8197850" y="1308100"/>
                  </a:lnTo>
                  <a:lnTo>
                    <a:pt x="8190230" y="1319529"/>
                  </a:lnTo>
                  <a:lnTo>
                    <a:pt x="8183880" y="1329689"/>
                  </a:lnTo>
                  <a:lnTo>
                    <a:pt x="8176260" y="1341120"/>
                  </a:lnTo>
                  <a:lnTo>
                    <a:pt x="8168640" y="1351279"/>
                  </a:lnTo>
                  <a:lnTo>
                    <a:pt x="8159750" y="1361439"/>
                  </a:lnTo>
                  <a:lnTo>
                    <a:pt x="8150860" y="1371600"/>
                  </a:lnTo>
                  <a:lnTo>
                    <a:pt x="8140700" y="1380489"/>
                  </a:lnTo>
                  <a:lnTo>
                    <a:pt x="8131810" y="1389379"/>
                  </a:lnTo>
                  <a:lnTo>
                    <a:pt x="8120380" y="1397000"/>
                  </a:lnTo>
                  <a:lnTo>
                    <a:pt x="8110220" y="1404620"/>
                  </a:lnTo>
                  <a:lnTo>
                    <a:pt x="8098790" y="1410970"/>
                  </a:lnTo>
                  <a:lnTo>
                    <a:pt x="8087360" y="1417320"/>
                  </a:lnTo>
                  <a:lnTo>
                    <a:pt x="8074660" y="1423670"/>
                  </a:lnTo>
                  <a:lnTo>
                    <a:pt x="8063230" y="1428750"/>
                  </a:lnTo>
                  <a:lnTo>
                    <a:pt x="8050530" y="1432560"/>
                  </a:lnTo>
                  <a:lnTo>
                    <a:pt x="8037830" y="1436370"/>
                  </a:lnTo>
                  <a:lnTo>
                    <a:pt x="8025130" y="1440179"/>
                  </a:lnTo>
                  <a:lnTo>
                    <a:pt x="8012430" y="1441450"/>
                  </a:lnTo>
                  <a:lnTo>
                    <a:pt x="7998460" y="1443989"/>
                  </a:lnTo>
                  <a:lnTo>
                    <a:pt x="7985760" y="1445260"/>
                  </a:lnTo>
                  <a:lnTo>
                    <a:pt x="7973060" y="1445260"/>
                  </a:lnTo>
                  <a:lnTo>
                    <a:pt x="251460" y="1445260"/>
                  </a:lnTo>
                  <a:lnTo>
                    <a:pt x="238760" y="1445260"/>
                  </a:lnTo>
                  <a:lnTo>
                    <a:pt x="226060" y="1443989"/>
                  </a:lnTo>
                  <a:lnTo>
                    <a:pt x="212090" y="1442720"/>
                  </a:lnTo>
                  <a:lnTo>
                    <a:pt x="199390" y="1440179"/>
                  </a:lnTo>
                  <a:lnTo>
                    <a:pt x="186690" y="1436370"/>
                  </a:lnTo>
                  <a:lnTo>
                    <a:pt x="173990" y="1432560"/>
                  </a:lnTo>
                  <a:lnTo>
                    <a:pt x="161290" y="1428750"/>
                  </a:lnTo>
                  <a:lnTo>
                    <a:pt x="148590" y="1423670"/>
                  </a:lnTo>
                  <a:lnTo>
                    <a:pt x="137160" y="1418589"/>
                  </a:lnTo>
                  <a:lnTo>
                    <a:pt x="125730" y="1410970"/>
                  </a:lnTo>
                  <a:lnTo>
                    <a:pt x="114300" y="1404620"/>
                  </a:lnTo>
                  <a:lnTo>
                    <a:pt x="104140" y="1397000"/>
                  </a:lnTo>
                  <a:lnTo>
                    <a:pt x="92710" y="1389379"/>
                  </a:lnTo>
                  <a:lnTo>
                    <a:pt x="83820" y="1380489"/>
                  </a:lnTo>
                  <a:lnTo>
                    <a:pt x="73660" y="1371600"/>
                  </a:lnTo>
                  <a:lnTo>
                    <a:pt x="64770" y="1361439"/>
                  </a:lnTo>
                  <a:lnTo>
                    <a:pt x="55880" y="1352550"/>
                  </a:lnTo>
                  <a:lnTo>
                    <a:pt x="48260" y="1341120"/>
                  </a:lnTo>
                  <a:lnTo>
                    <a:pt x="40640" y="1330960"/>
                  </a:lnTo>
                  <a:lnTo>
                    <a:pt x="33020" y="1319529"/>
                  </a:lnTo>
                  <a:lnTo>
                    <a:pt x="26670" y="1308100"/>
                  </a:lnTo>
                  <a:lnTo>
                    <a:pt x="21590" y="1295400"/>
                  </a:lnTo>
                  <a:lnTo>
                    <a:pt x="16510" y="1283970"/>
                  </a:lnTo>
                  <a:lnTo>
                    <a:pt x="11430" y="1271270"/>
                  </a:lnTo>
                  <a:lnTo>
                    <a:pt x="8890" y="1258570"/>
                  </a:lnTo>
                  <a:lnTo>
                    <a:pt x="5080" y="1245870"/>
                  </a:lnTo>
                  <a:lnTo>
                    <a:pt x="2540" y="1233170"/>
                  </a:lnTo>
                  <a:lnTo>
                    <a:pt x="1270" y="1219200"/>
                  </a:lnTo>
                  <a:lnTo>
                    <a:pt x="0" y="1206500"/>
                  </a:lnTo>
                  <a:lnTo>
                    <a:pt x="0" y="1193800"/>
                  </a:lnTo>
                  <a:lnTo>
                    <a:pt x="0" y="185420"/>
                  </a:lnTo>
                </a:path>
              </a:pathLst>
            </a:custGeom>
            <a:ln w="25518">
              <a:solidFill>
                <a:srgbClr val="FFFFFF"/>
              </a:solidFill>
            </a:ln>
          </p:spPr>
          <p:txBody>
            <a:bodyPr wrap="square" lIns="0" tIns="0" rIns="0" bIns="0" rtlCol="0"/>
            <a:lstStyle/>
            <a:p/>
          </p:txBody>
        </p:sp>
        <p:sp>
          <p:nvSpPr>
            <p:cNvPr id="6" name="object 6"/>
            <p:cNvSpPr/>
            <p:nvPr/>
          </p:nvSpPr>
          <p:spPr>
            <a:xfrm>
              <a:off x="8723570" y="1432500"/>
              <a:ext cx="26034" cy="26034"/>
            </a:xfrm>
            <a:custGeom>
              <a:avLst/>
              <a:gdLst/>
              <a:ahLst/>
              <a:cxnLst/>
              <a:rect l="l" t="t" r="r" b="b"/>
              <a:pathLst>
                <a:path w="26034" h="26034">
                  <a:moveTo>
                    <a:pt x="0" y="12759"/>
                  </a:moveTo>
                  <a:lnTo>
                    <a:pt x="3737" y="3737"/>
                  </a:lnTo>
                  <a:lnTo>
                    <a:pt x="12759" y="0"/>
                  </a:lnTo>
                  <a:lnTo>
                    <a:pt x="21781" y="3737"/>
                  </a:lnTo>
                  <a:lnTo>
                    <a:pt x="25518" y="12759"/>
                  </a:lnTo>
                  <a:lnTo>
                    <a:pt x="21781" y="21781"/>
                  </a:lnTo>
                  <a:lnTo>
                    <a:pt x="12759" y="25518"/>
                  </a:lnTo>
                  <a:lnTo>
                    <a:pt x="3737" y="21781"/>
                  </a:lnTo>
                  <a:lnTo>
                    <a:pt x="0" y="12759"/>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751840" y="-33020"/>
            <a:ext cx="7538720" cy="1554480"/>
          </a:xfrm>
          <a:prstGeom prst="rect">
            <a:avLst/>
          </a:prstGeom>
        </p:spPr>
        <p:txBody>
          <a:bodyPr vert="horz" wrap="square" lIns="0" tIns="63500" rIns="0" bIns="0" rtlCol="0">
            <a:spAutoFit/>
          </a:bodyPr>
          <a:lstStyle/>
          <a:p>
            <a:pPr marL="12700" marR="5080" indent="457200" algn="just">
              <a:lnSpc>
                <a:spcPct val="90000"/>
              </a:lnSpc>
              <a:spcBef>
                <a:spcPts val="500"/>
              </a:spcBef>
            </a:pPr>
            <a:r>
              <a:rPr sz="3200" u="none">
                <a:solidFill>
                  <a:srgbClr val="FFFFFF"/>
                </a:solidFill>
                <a:latin typeface="Calibri" panose="020F0502020204030204"/>
                <a:cs typeface="Calibri" panose="020F0502020204030204"/>
              </a:rPr>
              <a:t>Σύστημα</a:t>
            </a:r>
            <a:r>
              <a:rPr sz="3200" u="none" spc="-45">
                <a:solidFill>
                  <a:srgbClr val="FFFFFF"/>
                </a:solidFill>
                <a:latin typeface="Calibri" panose="020F0502020204030204"/>
                <a:cs typeface="Calibri" panose="020F0502020204030204"/>
              </a:rPr>
              <a:t> </a:t>
            </a:r>
            <a:r>
              <a:rPr lang="el-GR" sz="3200" u="none" spc="-45" dirty="0" smtClean="0">
                <a:solidFill>
                  <a:srgbClr val="FFFFFF"/>
                </a:solidFill>
                <a:latin typeface="Calibri" panose="020F0502020204030204"/>
                <a:cs typeface="Calibri" panose="020F0502020204030204"/>
              </a:rPr>
              <a:t>έ</a:t>
            </a:r>
            <a:r>
              <a:rPr sz="3200" u="none" smtClean="0">
                <a:solidFill>
                  <a:srgbClr val="FFFFFF"/>
                </a:solidFill>
                <a:latin typeface="Calibri" panose="020F0502020204030204"/>
                <a:cs typeface="Calibri" panose="020F0502020204030204"/>
              </a:rPr>
              <a:t>γχ</a:t>
            </a:r>
            <a:r>
              <a:rPr lang="el-GR" sz="3200" u="none" dirty="0" smtClean="0">
                <a:solidFill>
                  <a:srgbClr val="FFFFFF"/>
                </a:solidFill>
                <a:latin typeface="Calibri" panose="020F0502020204030204"/>
                <a:cs typeface="Calibri" panose="020F0502020204030204"/>
              </a:rPr>
              <a:t>υ</a:t>
            </a:r>
            <a:r>
              <a:rPr sz="3200" u="none" smtClean="0">
                <a:solidFill>
                  <a:srgbClr val="FFFFFF"/>
                </a:solidFill>
                <a:latin typeface="Calibri" panose="020F0502020204030204"/>
                <a:cs typeface="Calibri" panose="020F0502020204030204"/>
              </a:rPr>
              <a:t>σ</a:t>
            </a:r>
            <a:r>
              <a:rPr lang="el-GR" sz="3200" u="none" dirty="0" smtClean="0">
                <a:solidFill>
                  <a:srgbClr val="FFFFFF"/>
                </a:solidFill>
                <a:latin typeface="Calibri" panose="020F0502020204030204"/>
                <a:cs typeface="Calibri" panose="020F0502020204030204"/>
              </a:rPr>
              <a:t>η</a:t>
            </a:r>
            <a:r>
              <a:rPr sz="3200" u="none" smtClean="0">
                <a:solidFill>
                  <a:srgbClr val="FFFFFF"/>
                </a:solidFill>
                <a:latin typeface="Calibri" panose="020F0502020204030204"/>
                <a:cs typeface="Calibri" panose="020F0502020204030204"/>
              </a:rPr>
              <a:t>ς</a:t>
            </a:r>
            <a:r>
              <a:rPr sz="3200" u="none" spc="-45" smtClean="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με</a:t>
            </a:r>
            <a:r>
              <a:rPr sz="3200" u="none" spc="-3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υδραυλική</a:t>
            </a:r>
            <a:r>
              <a:rPr sz="3200" u="none" spc="-40" dirty="0">
                <a:solidFill>
                  <a:srgbClr val="FFFFFF"/>
                </a:solidFill>
                <a:latin typeface="Calibri" panose="020F0502020204030204"/>
                <a:cs typeface="Calibri" panose="020F0502020204030204"/>
              </a:rPr>
              <a:t> </a:t>
            </a:r>
            <a:r>
              <a:rPr sz="3200" u="none" spc="-10" dirty="0">
                <a:solidFill>
                  <a:srgbClr val="FFFFFF"/>
                </a:solidFill>
                <a:latin typeface="Calibri" panose="020F0502020204030204"/>
                <a:cs typeface="Calibri" panose="020F0502020204030204"/>
              </a:rPr>
              <a:t>ενεργο- </a:t>
            </a:r>
            <a:r>
              <a:rPr sz="3200" u="none" dirty="0">
                <a:solidFill>
                  <a:srgbClr val="FFFFFF"/>
                </a:solidFill>
                <a:latin typeface="Calibri" panose="020F0502020204030204"/>
                <a:cs typeface="Calibri" panose="020F0502020204030204"/>
              </a:rPr>
              <a:t>ποίηση</a:t>
            </a:r>
            <a:r>
              <a:rPr sz="3200" u="none" spc="-60"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των</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αντλιών</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και</a:t>
            </a:r>
            <a:r>
              <a:rPr sz="3200" u="none" spc="-4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απουσία</a:t>
            </a:r>
            <a:r>
              <a:rPr sz="3200" u="none" spc="-40" dirty="0">
                <a:solidFill>
                  <a:srgbClr val="FFFFFF"/>
                </a:solidFill>
                <a:latin typeface="Calibri" panose="020F0502020204030204"/>
                <a:cs typeface="Calibri" panose="020F0502020204030204"/>
              </a:rPr>
              <a:t> </a:t>
            </a:r>
            <a:r>
              <a:rPr sz="3200" u="none" spc="-10" dirty="0">
                <a:solidFill>
                  <a:srgbClr val="FFFFFF"/>
                </a:solidFill>
                <a:latin typeface="Calibri" panose="020F0502020204030204"/>
                <a:cs typeface="Calibri" panose="020F0502020204030204"/>
              </a:rPr>
              <a:t>εκκεντρο- φόρου</a:t>
            </a:r>
            <a:r>
              <a:rPr sz="4400" i="1" u="none" spc="-10" dirty="0">
                <a:solidFill>
                  <a:srgbClr val="FFFFFF"/>
                </a:solidFill>
                <a:latin typeface="Calibri" panose="020F0502020204030204"/>
                <a:cs typeface="Calibri" panose="020F0502020204030204"/>
              </a:rPr>
              <a:t>.</a:t>
            </a:r>
            <a:endParaRPr sz="4400">
              <a:latin typeface="Calibri" panose="020F0502020204030204"/>
              <a:cs typeface="Calibri" panose="020F0502020204030204"/>
            </a:endParaRPr>
          </a:p>
        </p:txBody>
      </p:sp>
      <p:sp>
        <p:nvSpPr>
          <p:cNvPr id="8" name="object 8"/>
          <p:cNvSpPr txBox="1"/>
          <p:nvPr/>
        </p:nvSpPr>
        <p:spPr>
          <a:xfrm>
            <a:off x="365759" y="1592579"/>
            <a:ext cx="8337550" cy="5416226"/>
          </a:xfrm>
          <a:prstGeom prst="rect">
            <a:avLst/>
          </a:prstGeom>
        </p:spPr>
        <p:txBody>
          <a:bodyPr vert="horz" wrap="square" lIns="0" tIns="40005" rIns="0" bIns="0" rtlCol="0">
            <a:spAutoFit/>
          </a:bodyPr>
          <a:lstStyle/>
          <a:p>
            <a:pPr marL="12700" marR="266065" indent="69850">
              <a:lnSpc>
                <a:spcPts val="2230"/>
              </a:lnSpc>
              <a:spcBef>
                <a:spcPts val="315"/>
              </a:spcBef>
            </a:pP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dirty="0">
                <a:latin typeface="Arial" panose="020B0604020202020204"/>
                <a:cs typeface="Arial" panose="020B0604020202020204"/>
              </a:rPr>
              <a:t>ΤΟΝ</a:t>
            </a:r>
            <a:r>
              <a:rPr sz="2000" b="1" spc="-45" dirty="0">
                <a:latin typeface="Arial" panose="020B0604020202020204"/>
                <a:cs typeface="Arial" panose="020B0604020202020204"/>
              </a:rPr>
              <a:t> </a:t>
            </a:r>
            <a:r>
              <a:rPr sz="2000" b="1" dirty="0">
                <a:latin typeface="Arial" panose="020B0604020202020204"/>
                <a:cs typeface="Arial" panose="020B0604020202020204"/>
              </a:rPr>
              <a:t>ΗΛΕΚΤΡΟΝΙΚΟ</a:t>
            </a:r>
            <a:r>
              <a:rPr sz="2000" b="1" spc="-45" dirty="0">
                <a:latin typeface="Arial" panose="020B0604020202020204"/>
                <a:cs typeface="Arial" panose="020B0604020202020204"/>
              </a:rPr>
              <a:t> </a:t>
            </a:r>
            <a:r>
              <a:rPr sz="2000" b="1" dirty="0">
                <a:latin typeface="Arial" panose="020B0604020202020204"/>
                <a:cs typeface="Arial" panose="020B0604020202020204"/>
              </a:rPr>
              <a:t>ΕΛΕΓΧΟ</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105" dirty="0">
                <a:latin typeface="Arial" panose="020B0604020202020204"/>
                <a:cs typeface="Arial" panose="020B0604020202020204"/>
              </a:rPr>
              <a:t> </a:t>
            </a:r>
            <a:r>
              <a:rPr sz="2000" b="1" spc="-10" dirty="0">
                <a:latin typeface="Arial" panose="020B0604020202020204"/>
                <a:cs typeface="Arial" panose="020B0604020202020204"/>
              </a:rPr>
              <a:t>ΑΝΤΛΙΑΣ</a:t>
            </a:r>
            <a:r>
              <a:rPr sz="2000" b="1" spc="-40" dirty="0">
                <a:latin typeface="Arial" panose="020B0604020202020204"/>
                <a:cs typeface="Arial" panose="020B0604020202020204"/>
              </a:rPr>
              <a:t> </a:t>
            </a:r>
            <a:r>
              <a:rPr sz="2000" b="1">
                <a:latin typeface="Arial" panose="020B0604020202020204"/>
                <a:cs typeface="Arial" panose="020B0604020202020204"/>
              </a:rPr>
              <a:t>ΕΓΧΥΣΗΣ</a:t>
            </a:r>
            <a:r>
              <a:rPr sz="2000" b="1" spc="-45">
                <a:latin typeface="Arial" panose="020B0604020202020204"/>
                <a:cs typeface="Arial" panose="020B0604020202020204"/>
              </a:rPr>
              <a:t> </a:t>
            </a:r>
            <a:endParaRPr lang="el-GR" sz="2000" b="1" spc="-45" dirty="0" smtClean="0">
              <a:latin typeface="Arial" panose="020B0604020202020204"/>
              <a:cs typeface="Arial" panose="020B0604020202020204"/>
            </a:endParaRPr>
          </a:p>
          <a:p>
            <a:pPr marL="12700" marR="266065" indent="69850">
              <a:lnSpc>
                <a:spcPts val="2230"/>
              </a:lnSpc>
              <a:spcBef>
                <a:spcPts val="315"/>
              </a:spcBef>
            </a:pPr>
            <a:r>
              <a:rPr sz="2000" b="1" spc="-10" smtClean="0">
                <a:latin typeface="Arial" panose="020B0604020202020204"/>
                <a:cs typeface="Arial" panose="020B0604020202020204"/>
              </a:rPr>
              <a:t>ΕΠΙΤΥΓΧΑΝΕΤΑΙ</a:t>
            </a:r>
            <a:r>
              <a:rPr sz="2000" b="1" spc="-10" dirty="0">
                <a:latin typeface="Arial" panose="020B0604020202020204"/>
                <a:cs typeface="Arial" panose="020B0604020202020204"/>
              </a:rPr>
              <a:t>:</a:t>
            </a:r>
            <a:endParaRPr sz="2000">
              <a:latin typeface="Arial" panose="020B0604020202020204"/>
              <a:cs typeface="Arial" panose="020B0604020202020204"/>
            </a:endParaRPr>
          </a:p>
          <a:p>
            <a:pPr marL="284480" indent="-271780" algn="just">
              <a:lnSpc>
                <a:spcPct val="100000"/>
              </a:lnSpc>
              <a:spcBef>
                <a:spcPts val="1805"/>
              </a:spcBef>
              <a:buClr>
                <a:srgbClr val="0000FF"/>
              </a:buClr>
              <a:buAutoNum type="arabicPeriod"/>
              <a:tabLst>
                <a:tab pos="284480" algn="l"/>
              </a:tabLst>
            </a:pPr>
            <a:r>
              <a:rPr sz="2000" b="1" smtClean="0">
                <a:latin typeface="Arial" panose="020B0604020202020204"/>
                <a:cs typeface="Arial" panose="020B0604020202020204"/>
              </a:rPr>
              <a:t>ΑΚΡΙΒΗ</a:t>
            </a:r>
            <a:r>
              <a:rPr lang="el-GR" sz="2000" b="1" dirty="0">
                <a:latin typeface="Arial" panose="020B0604020202020204"/>
                <a:cs typeface="Arial" panose="020B0604020202020204"/>
              </a:rPr>
              <a:t>Σ</a:t>
            </a:r>
            <a:r>
              <a:rPr sz="2000" b="1" spc="-40" smtClean="0">
                <a:latin typeface="Arial" panose="020B0604020202020204"/>
                <a:cs typeface="Arial" panose="020B0604020202020204"/>
              </a:rPr>
              <a:t> </a:t>
            </a:r>
            <a:r>
              <a:rPr sz="2000" b="1" smtClean="0">
                <a:latin typeface="Arial" panose="020B0604020202020204"/>
                <a:cs typeface="Arial" panose="020B0604020202020204"/>
              </a:rPr>
              <a:t>ΕΛΕΓΧΟ</a:t>
            </a:r>
            <a:r>
              <a:rPr lang="el-GR" sz="2000" b="1" dirty="0">
                <a:latin typeface="Arial" panose="020B0604020202020204"/>
                <a:cs typeface="Arial" panose="020B0604020202020204"/>
              </a:rPr>
              <a:t>Σ</a:t>
            </a:r>
            <a:r>
              <a:rPr sz="2000" b="1" spc="-35" smtClean="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dirty="0">
                <a:latin typeface="Arial" panose="020B0604020202020204"/>
                <a:cs typeface="Arial" panose="020B0604020202020204"/>
              </a:rPr>
              <a:t>ΧΡΟΝΙΣΜΟΥ</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105" dirty="0">
                <a:latin typeface="Arial" panose="020B0604020202020204"/>
                <a:cs typeface="Arial" panose="020B0604020202020204"/>
              </a:rPr>
              <a:t> </a:t>
            </a:r>
            <a:r>
              <a:rPr sz="2000" b="1" dirty="0">
                <a:latin typeface="Arial" panose="020B0604020202020204"/>
                <a:cs typeface="Arial" panose="020B0604020202020204"/>
              </a:rPr>
              <a:t>ΔΙΑΡΚΕΙΑΣ</a:t>
            </a:r>
            <a:r>
              <a:rPr sz="2000" b="1" spc="-40" dirty="0">
                <a:latin typeface="Arial" panose="020B0604020202020204"/>
                <a:cs typeface="Arial" panose="020B0604020202020204"/>
              </a:rPr>
              <a:t> </a:t>
            </a:r>
            <a:r>
              <a:rPr sz="2000" b="1" spc="-10" dirty="0">
                <a:latin typeface="Arial" panose="020B0604020202020204"/>
                <a:cs typeface="Arial" panose="020B0604020202020204"/>
              </a:rPr>
              <a:t>ΕΓΧΥΣΗΣ.</a:t>
            </a:r>
            <a:endParaRPr sz="2000">
              <a:latin typeface="Arial" panose="020B0604020202020204"/>
              <a:cs typeface="Arial" panose="020B0604020202020204"/>
            </a:endParaRPr>
          </a:p>
          <a:p>
            <a:pPr>
              <a:lnSpc>
                <a:spcPct val="100000"/>
              </a:lnSpc>
              <a:spcBef>
                <a:spcPts val="30"/>
              </a:spcBef>
              <a:buAutoNum type="arabicPeriod"/>
            </a:pPr>
            <a:endParaRPr sz="1950">
              <a:latin typeface="Arial" panose="020B0604020202020204"/>
              <a:cs typeface="Arial" panose="020B0604020202020204"/>
            </a:endParaRPr>
          </a:p>
          <a:p>
            <a:pPr marL="12700" marR="55245" algn="just">
              <a:lnSpc>
                <a:spcPts val="2230"/>
              </a:lnSpc>
              <a:buClr>
                <a:srgbClr val="0000CC"/>
              </a:buClr>
              <a:buAutoNum type="arabicPeriod"/>
              <a:tabLst>
                <a:tab pos="294640" algn="l"/>
              </a:tabLst>
            </a:pPr>
            <a:r>
              <a:rPr sz="2000" b="1" dirty="0">
                <a:latin typeface="Arial" panose="020B0604020202020204"/>
                <a:cs typeface="Arial" panose="020B0604020202020204"/>
              </a:rPr>
              <a:t>ΕΦΑΡΜΟΓΗ</a:t>
            </a:r>
            <a:r>
              <a:rPr sz="2000" b="1" spc="-45"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40" dirty="0">
                <a:latin typeface="Arial" panose="020B0604020202020204"/>
                <a:cs typeface="Arial" panose="020B0604020202020204"/>
              </a:rPr>
              <a:t> </a:t>
            </a:r>
            <a:r>
              <a:rPr sz="2000" b="1" dirty="0">
                <a:latin typeface="Arial" panose="020B0604020202020204"/>
                <a:cs typeface="Arial" panose="020B0604020202020204"/>
              </a:rPr>
              <a:t>ΜΕ</a:t>
            </a:r>
            <a:r>
              <a:rPr sz="2000" b="1" spc="-35" dirty="0">
                <a:latin typeface="Arial" panose="020B0604020202020204"/>
                <a:cs typeface="Arial" panose="020B0604020202020204"/>
              </a:rPr>
              <a:t> </a:t>
            </a:r>
            <a:r>
              <a:rPr sz="2000" b="1" spc="-25" dirty="0">
                <a:latin typeface="Arial" panose="020B0604020202020204"/>
                <a:cs typeface="Arial" panose="020B0604020202020204"/>
              </a:rPr>
              <a:t>ΜΕΓΑΛΗ</a:t>
            </a:r>
            <a:r>
              <a:rPr sz="2000" b="1" spc="-35" dirty="0">
                <a:latin typeface="Arial" panose="020B0604020202020204"/>
                <a:cs typeface="Arial" panose="020B0604020202020204"/>
              </a:rPr>
              <a:t> </a:t>
            </a:r>
            <a:r>
              <a:rPr sz="2000" b="1" dirty="0">
                <a:latin typeface="Arial" panose="020B0604020202020204"/>
                <a:cs typeface="Arial" panose="020B0604020202020204"/>
              </a:rPr>
              <a:t>ΠΟΙΚΙΛΙΑ</a:t>
            </a:r>
            <a:r>
              <a:rPr sz="2000" b="1" spc="-90" dirty="0">
                <a:latin typeface="Arial" panose="020B0604020202020204"/>
                <a:cs typeface="Arial" panose="020B0604020202020204"/>
              </a:rPr>
              <a:t> </a:t>
            </a:r>
            <a:r>
              <a:rPr sz="2000" b="1" dirty="0">
                <a:latin typeface="Arial" panose="020B0604020202020204"/>
                <a:cs typeface="Arial" panose="020B0604020202020204"/>
              </a:rPr>
              <a:t>ΑΠΟ</a:t>
            </a:r>
            <a:r>
              <a:rPr sz="2000" b="1" spc="-35" dirty="0">
                <a:latin typeface="Arial" panose="020B0604020202020204"/>
                <a:cs typeface="Arial" panose="020B0604020202020204"/>
              </a:rPr>
              <a:t> </a:t>
            </a:r>
            <a:r>
              <a:rPr sz="2000" b="1">
                <a:latin typeface="Arial" panose="020B0604020202020204"/>
                <a:cs typeface="Arial" panose="020B0604020202020204"/>
              </a:rPr>
              <a:t>ΠΡΟΦΙΛ</a:t>
            </a:r>
            <a:r>
              <a:rPr sz="2000" b="1" spc="-30">
                <a:latin typeface="Arial" panose="020B0604020202020204"/>
                <a:cs typeface="Arial" panose="020B0604020202020204"/>
              </a:rPr>
              <a:t> </a:t>
            </a:r>
            <a:endParaRPr lang="el-GR" sz="2000" b="1" spc="-30" dirty="0" smtClean="0">
              <a:latin typeface="Arial" panose="020B0604020202020204"/>
              <a:cs typeface="Arial" panose="020B0604020202020204"/>
            </a:endParaRPr>
          </a:p>
          <a:p>
            <a:pPr marL="12700" marR="55245" algn="just">
              <a:lnSpc>
                <a:spcPts val="2230"/>
              </a:lnSpc>
              <a:buClr>
                <a:srgbClr val="0000CC"/>
              </a:buClr>
              <a:tabLst>
                <a:tab pos="294640" algn="l"/>
              </a:tabLst>
            </a:pPr>
            <a:r>
              <a:rPr sz="2000" b="1" spc="-10" smtClean="0">
                <a:latin typeface="Arial" panose="020B0604020202020204"/>
                <a:cs typeface="Arial" panose="020B0604020202020204"/>
              </a:rPr>
              <a:t>ΕΓΧΥ</a:t>
            </a:r>
            <a:r>
              <a:rPr sz="2000" b="1" smtClean="0">
                <a:latin typeface="Arial" panose="020B0604020202020204"/>
                <a:cs typeface="Arial" panose="020B0604020202020204"/>
              </a:rPr>
              <a:t>ΣΗΣ</a:t>
            </a:r>
            <a:r>
              <a:rPr lang="el-GR" sz="2000" b="1" spc="-45" dirty="0">
                <a:latin typeface="Arial" panose="020B0604020202020204"/>
                <a:cs typeface="Arial" panose="020B0604020202020204"/>
              </a:rPr>
              <a:t> </a:t>
            </a:r>
            <a:r>
              <a:rPr sz="2000" b="1" smtClean="0">
                <a:latin typeface="Arial" panose="020B0604020202020204"/>
                <a:cs typeface="Arial" panose="020B0604020202020204"/>
              </a:rPr>
              <a:t>(ΜΕΙΟΥΜΕΝΗΣ</a:t>
            </a:r>
            <a:r>
              <a:rPr lang="el-GR" sz="2000" b="1" spc="-40" dirty="0">
                <a:latin typeface="Arial" panose="020B0604020202020204"/>
                <a:cs typeface="Arial" panose="020B0604020202020204"/>
              </a:rPr>
              <a:t> </a:t>
            </a:r>
            <a:r>
              <a:rPr sz="2000" b="1" smtClean="0">
                <a:latin typeface="Arial" panose="020B0604020202020204"/>
                <a:cs typeface="Arial" panose="020B0604020202020204"/>
              </a:rPr>
              <a:t>ΠΙΕΣΗΣ</a:t>
            </a:r>
            <a:r>
              <a:rPr sz="2000" b="1" dirty="0">
                <a:latin typeface="Arial" panose="020B0604020202020204"/>
                <a:cs typeface="Arial" panose="020B0604020202020204"/>
              </a:rPr>
              <a:t>,</a:t>
            </a:r>
            <a:r>
              <a:rPr sz="2000" b="1" spc="-50" dirty="0">
                <a:latin typeface="Arial" panose="020B0604020202020204"/>
                <a:cs typeface="Arial" panose="020B0604020202020204"/>
              </a:rPr>
              <a:t> </a:t>
            </a:r>
            <a:r>
              <a:rPr sz="2000" b="1" spc="-10">
                <a:latin typeface="Arial" panose="020B0604020202020204"/>
                <a:cs typeface="Arial" panose="020B0604020202020204"/>
              </a:rPr>
              <a:t>ΣΤΑΘΕΡΗΣ</a:t>
            </a:r>
            <a:r>
              <a:rPr sz="2000" b="1" spc="-30">
                <a:latin typeface="Arial" panose="020B0604020202020204"/>
                <a:cs typeface="Arial" panose="020B0604020202020204"/>
              </a:rPr>
              <a:t> </a:t>
            </a:r>
            <a:r>
              <a:rPr sz="2000" b="1" smtClean="0">
                <a:latin typeface="Arial" panose="020B0604020202020204"/>
                <a:cs typeface="Arial" panose="020B0604020202020204"/>
              </a:rPr>
              <a:t>ΠΙΕΣΗΣ</a:t>
            </a:r>
            <a:r>
              <a:rPr lang="el-GR" sz="2000" b="1" dirty="0" smtClean="0">
                <a:latin typeface="Arial" panose="020B0604020202020204"/>
                <a:cs typeface="Arial" panose="020B0604020202020204"/>
              </a:rPr>
              <a:t>,</a:t>
            </a:r>
            <a:endParaRPr lang="el-GR" sz="2000" b="1" dirty="0" smtClean="0">
              <a:latin typeface="Arial" panose="020B0604020202020204"/>
              <a:cs typeface="Arial" panose="020B0604020202020204"/>
            </a:endParaRPr>
          </a:p>
          <a:p>
            <a:pPr marL="12700" marR="55245" algn="just">
              <a:lnSpc>
                <a:spcPts val="2230"/>
              </a:lnSpc>
              <a:buClr>
                <a:srgbClr val="0000CC"/>
              </a:buClr>
              <a:tabLst>
                <a:tab pos="294640" algn="l"/>
              </a:tabLst>
            </a:pPr>
            <a:r>
              <a:rPr sz="2000" b="1" spc="-10" smtClean="0">
                <a:latin typeface="Arial" panose="020B0604020202020204"/>
                <a:cs typeface="Arial" panose="020B0604020202020204"/>
              </a:rPr>
              <a:t>ΠΡΟΟΔΕΥΤΙΚΑ</a:t>
            </a:r>
            <a:r>
              <a:rPr sz="2000" b="1" spc="-100" smtClean="0">
                <a:latin typeface="Arial" panose="020B0604020202020204"/>
                <a:cs typeface="Arial" panose="020B0604020202020204"/>
              </a:rPr>
              <a:t> </a:t>
            </a:r>
            <a:r>
              <a:rPr lang="el-GR" sz="2000" b="1" spc="-100" dirty="0" smtClean="0">
                <a:latin typeface="Arial" panose="020B0604020202020204"/>
                <a:cs typeface="Arial" panose="020B0604020202020204"/>
              </a:rPr>
              <a:t> </a:t>
            </a:r>
            <a:r>
              <a:rPr sz="2000" b="1" spc="-65" smtClean="0">
                <a:latin typeface="Arial" panose="020B0604020202020204"/>
                <a:cs typeface="Arial" panose="020B0604020202020204"/>
              </a:rPr>
              <a:t>ΑΥ</a:t>
            </a:r>
            <a:r>
              <a:rPr sz="2000" b="1" smtClean="0">
                <a:latin typeface="Arial" panose="020B0604020202020204"/>
                <a:cs typeface="Arial" panose="020B0604020202020204"/>
              </a:rPr>
              <a:t>ΞΑΝΟΜΕΝΗΣ</a:t>
            </a:r>
            <a:r>
              <a:rPr sz="2000" b="1" spc="-15" smtClean="0">
                <a:latin typeface="Arial" panose="020B0604020202020204"/>
                <a:cs typeface="Arial" panose="020B0604020202020204"/>
              </a:rPr>
              <a:t> </a:t>
            </a:r>
            <a:r>
              <a:rPr sz="2000" b="1" spc="-10" dirty="0">
                <a:latin typeface="Arial" panose="020B0604020202020204"/>
                <a:cs typeface="Arial" panose="020B0604020202020204"/>
              </a:rPr>
              <a:t>ΠΙΕΣΗΣ).</a:t>
            </a:r>
            <a:endParaRPr sz="2000">
              <a:latin typeface="Arial" panose="020B0604020202020204"/>
              <a:cs typeface="Arial" panose="020B0604020202020204"/>
            </a:endParaRPr>
          </a:p>
          <a:p>
            <a:pPr>
              <a:lnSpc>
                <a:spcPct val="100000"/>
              </a:lnSpc>
              <a:spcBef>
                <a:spcPts val="10"/>
              </a:spcBef>
            </a:pPr>
            <a:endParaRPr sz="1750">
              <a:latin typeface="Arial" panose="020B0604020202020204"/>
              <a:cs typeface="Arial" panose="020B0604020202020204"/>
            </a:endParaRPr>
          </a:p>
          <a:p>
            <a:pPr marL="12700" marR="5080" indent="69850">
              <a:lnSpc>
                <a:spcPts val="2230"/>
              </a:lnSpc>
            </a:pPr>
            <a:r>
              <a:rPr sz="2000" b="1" dirty="0">
                <a:latin typeface="Arial" panose="020B0604020202020204"/>
                <a:cs typeface="Arial" panose="020B0604020202020204"/>
              </a:rPr>
              <a:t>ΜΕ</a:t>
            </a:r>
            <a:r>
              <a:rPr sz="2000" b="1" spc="-70" dirty="0">
                <a:latin typeface="Arial" panose="020B0604020202020204"/>
                <a:cs typeface="Arial" panose="020B0604020202020204"/>
              </a:rPr>
              <a:t> </a:t>
            </a:r>
            <a:r>
              <a:rPr sz="2000" b="1" dirty="0">
                <a:latin typeface="Arial" panose="020B0604020202020204"/>
                <a:cs typeface="Arial" panose="020B0604020202020204"/>
              </a:rPr>
              <a:t>ΤΟΝ</a:t>
            </a:r>
            <a:r>
              <a:rPr sz="2000" b="1" spc="-50" dirty="0">
                <a:latin typeface="Arial" panose="020B0604020202020204"/>
                <a:cs typeface="Arial" panose="020B0604020202020204"/>
              </a:rPr>
              <a:t> </a:t>
            </a:r>
            <a:r>
              <a:rPr sz="2000" b="1" spc="-30" dirty="0">
                <a:latin typeface="Arial" panose="020B0604020202020204"/>
                <a:cs typeface="Arial" panose="020B0604020202020204"/>
              </a:rPr>
              <a:t>ΣΥΝΔΥΑΣΜΕΝΟ</a:t>
            </a:r>
            <a:r>
              <a:rPr sz="2000" b="1" spc="-45" dirty="0">
                <a:latin typeface="Arial" panose="020B0604020202020204"/>
                <a:cs typeface="Arial" panose="020B0604020202020204"/>
              </a:rPr>
              <a:t> </a:t>
            </a:r>
            <a:r>
              <a:rPr sz="2000" b="1" dirty="0">
                <a:latin typeface="Arial" panose="020B0604020202020204"/>
                <a:cs typeface="Arial" panose="020B0604020202020204"/>
              </a:rPr>
              <a:t>ΕΛΕΓΧΟ</a:t>
            </a:r>
            <a:r>
              <a:rPr sz="2000" b="1" spc="-50" dirty="0">
                <a:latin typeface="Arial" panose="020B0604020202020204"/>
                <a:cs typeface="Arial" panose="020B0604020202020204"/>
              </a:rPr>
              <a:t> </a:t>
            </a:r>
            <a:r>
              <a:rPr sz="2000" b="1" dirty="0">
                <a:latin typeface="Arial" panose="020B0604020202020204"/>
                <a:cs typeface="Arial" panose="020B0604020202020204"/>
              </a:rPr>
              <a:t>ΤΟΥ</a:t>
            </a:r>
            <a:r>
              <a:rPr sz="2000" b="1" spc="-50" dirty="0">
                <a:latin typeface="Arial" panose="020B0604020202020204"/>
                <a:cs typeface="Arial" panose="020B0604020202020204"/>
              </a:rPr>
              <a:t> </a:t>
            </a:r>
            <a:r>
              <a:rPr sz="2000" b="1" dirty="0">
                <a:latin typeface="Arial" panose="020B0604020202020204"/>
                <a:cs typeface="Arial" panose="020B0604020202020204"/>
              </a:rPr>
              <a:t>ΧΡΟΝΙΣΜΟΥ</a:t>
            </a:r>
            <a:r>
              <a:rPr sz="2000" b="1" spc="-50"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45" dirty="0">
                <a:latin typeface="Arial" panose="020B0604020202020204"/>
                <a:cs typeface="Arial" panose="020B0604020202020204"/>
              </a:rPr>
              <a:t> </a:t>
            </a:r>
            <a:r>
              <a:rPr sz="2000" b="1" spc="-25" dirty="0">
                <a:latin typeface="Arial" panose="020B0604020202020204"/>
                <a:cs typeface="Arial" panose="020B0604020202020204"/>
              </a:rPr>
              <a:t>ΚΑΙ </a:t>
            </a:r>
            <a:r>
              <a:rPr sz="2000" b="1" dirty="0">
                <a:latin typeface="Arial" panose="020B0604020202020204"/>
                <a:cs typeface="Arial" panose="020B0604020202020204"/>
              </a:rPr>
              <a:t>ΤΟΥ</a:t>
            </a:r>
            <a:r>
              <a:rPr sz="2000" b="1" spc="-70" dirty="0">
                <a:latin typeface="Arial" panose="020B0604020202020204"/>
                <a:cs typeface="Arial" panose="020B0604020202020204"/>
              </a:rPr>
              <a:t> </a:t>
            </a:r>
            <a:r>
              <a:rPr sz="2000" b="1" dirty="0">
                <a:latin typeface="Arial" panose="020B0604020202020204"/>
                <a:cs typeface="Arial" panose="020B0604020202020204"/>
              </a:rPr>
              <a:t>ΧΡΟΝΟΥ</a:t>
            </a:r>
            <a:r>
              <a:rPr sz="2000" b="1" spc="-60" dirty="0">
                <a:latin typeface="Arial" panose="020B0604020202020204"/>
                <a:cs typeface="Arial" panose="020B0604020202020204"/>
              </a:rPr>
              <a:t> </a:t>
            </a:r>
            <a:r>
              <a:rPr sz="2000" b="1" spc="-10" dirty="0">
                <a:latin typeface="Arial" panose="020B0604020202020204"/>
                <a:cs typeface="Arial" panose="020B0604020202020204"/>
              </a:rPr>
              <a:t>ΚΛΕΙΣΙΜΑΤΟΣ</a:t>
            </a:r>
            <a:r>
              <a:rPr sz="2000" b="1" spc="-60" dirty="0">
                <a:latin typeface="Arial" panose="020B0604020202020204"/>
                <a:cs typeface="Arial" panose="020B0604020202020204"/>
              </a:rPr>
              <a:t> </a:t>
            </a:r>
            <a:r>
              <a:rPr sz="2000" b="1">
                <a:latin typeface="Arial" panose="020B0604020202020204"/>
                <a:cs typeface="Arial" panose="020B0604020202020204"/>
              </a:rPr>
              <a:t>ΤΗΣ</a:t>
            </a:r>
            <a:r>
              <a:rPr sz="2000" b="1" spc="-60">
                <a:latin typeface="Arial" panose="020B0604020202020204"/>
                <a:cs typeface="Arial" panose="020B0604020202020204"/>
              </a:rPr>
              <a:t> </a:t>
            </a:r>
            <a:r>
              <a:rPr sz="2000" b="1" smtClean="0">
                <a:latin typeface="Arial" panose="020B0604020202020204"/>
                <a:cs typeface="Arial" panose="020B0604020202020204"/>
              </a:rPr>
              <a:t>ΒΑΛΒΙΔ</a:t>
            </a:r>
            <a:r>
              <a:rPr lang="el-GR" sz="2000" b="1" dirty="0" smtClean="0">
                <a:latin typeface="Arial" panose="020B0604020202020204"/>
                <a:cs typeface="Arial" panose="020B0604020202020204"/>
              </a:rPr>
              <a:t>Α</a:t>
            </a:r>
            <a:r>
              <a:rPr sz="2000" b="1" smtClean="0">
                <a:latin typeface="Arial" panose="020B0604020202020204"/>
                <a:cs typeface="Arial" panose="020B0604020202020204"/>
              </a:rPr>
              <a:t>Σ</a:t>
            </a:r>
            <a:r>
              <a:rPr sz="2000" b="1" spc="-65" smtClean="0">
                <a:latin typeface="Arial" panose="020B0604020202020204"/>
                <a:cs typeface="Arial" panose="020B0604020202020204"/>
              </a:rPr>
              <a:t> </a:t>
            </a:r>
            <a:r>
              <a:rPr sz="2000" b="1" dirty="0">
                <a:latin typeface="Arial" panose="020B0604020202020204"/>
                <a:cs typeface="Arial" panose="020B0604020202020204"/>
              </a:rPr>
              <a:t>ΕΞΑΓΩΓΗΣ</a:t>
            </a:r>
            <a:r>
              <a:rPr sz="2000" b="1" spc="-60" dirty="0">
                <a:latin typeface="Arial" panose="020B0604020202020204"/>
                <a:cs typeface="Arial" panose="020B0604020202020204"/>
              </a:rPr>
              <a:t> </a:t>
            </a:r>
            <a:r>
              <a:rPr sz="2000" b="1" dirty="0">
                <a:latin typeface="Arial" panose="020B0604020202020204"/>
                <a:cs typeface="Arial" panose="020B0604020202020204"/>
              </a:rPr>
              <a:t>ΜΠΟΡΕΙ</a:t>
            </a:r>
            <a:r>
              <a:rPr sz="2000" b="1" spc="-65" dirty="0">
                <a:latin typeface="Arial" panose="020B0604020202020204"/>
                <a:cs typeface="Arial" panose="020B0604020202020204"/>
              </a:rPr>
              <a:t> </a:t>
            </a:r>
            <a:r>
              <a:rPr sz="2000" b="1" spc="-25" dirty="0">
                <a:latin typeface="Arial" panose="020B0604020202020204"/>
                <a:cs typeface="Arial" panose="020B0604020202020204"/>
              </a:rPr>
              <a:t>ΝΑ ΔΙΑΤΗΡΕΙΤΑΙ</a:t>
            </a:r>
            <a:r>
              <a:rPr sz="2000" b="1" spc="-70" dirty="0">
                <a:latin typeface="Arial" panose="020B0604020202020204"/>
                <a:cs typeface="Arial" panose="020B0604020202020204"/>
              </a:rPr>
              <a:t> </a:t>
            </a:r>
            <a:r>
              <a:rPr sz="2000" b="1" spc="-20" dirty="0">
                <a:latin typeface="Arial" panose="020B0604020202020204"/>
                <a:cs typeface="Arial" panose="020B0604020202020204"/>
              </a:rPr>
              <a:t>ΣΤΑΘΕΡΗ</a:t>
            </a:r>
            <a:r>
              <a:rPr sz="2000" b="1" spc="-45" dirty="0">
                <a:latin typeface="Arial" panose="020B0604020202020204"/>
                <a:cs typeface="Arial" panose="020B0604020202020204"/>
              </a:rPr>
              <a:t> </a:t>
            </a:r>
            <a:r>
              <a:rPr sz="2000" b="1" dirty="0">
                <a:latin typeface="Arial" panose="020B0604020202020204"/>
                <a:cs typeface="Arial" panose="020B0604020202020204"/>
              </a:rPr>
              <a:t>Η</a:t>
            </a:r>
            <a:r>
              <a:rPr sz="2000" b="1" spc="-40" dirty="0">
                <a:latin typeface="Arial" panose="020B0604020202020204"/>
                <a:cs typeface="Arial" panose="020B0604020202020204"/>
              </a:rPr>
              <a:t> </a:t>
            </a:r>
            <a:r>
              <a:rPr sz="2000" b="1" dirty="0">
                <a:latin typeface="Arial" panose="020B0604020202020204"/>
                <a:cs typeface="Arial" panose="020B0604020202020204"/>
              </a:rPr>
              <a:t>ΜΕΓΙΣΤΗ</a:t>
            </a:r>
            <a:r>
              <a:rPr sz="2000" b="1" spc="-40" dirty="0">
                <a:latin typeface="Arial" panose="020B0604020202020204"/>
                <a:cs typeface="Arial" panose="020B0604020202020204"/>
              </a:rPr>
              <a:t> </a:t>
            </a:r>
            <a:r>
              <a:rPr sz="2000" b="1" dirty="0">
                <a:latin typeface="Arial" panose="020B0604020202020204"/>
                <a:cs typeface="Arial" panose="020B0604020202020204"/>
              </a:rPr>
              <a:t>ΠΙΕΣΗ</a:t>
            </a:r>
            <a:r>
              <a:rPr sz="2000" b="1" spc="-40" dirty="0">
                <a:latin typeface="Arial" panose="020B0604020202020204"/>
                <a:cs typeface="Arial" panose="020B0604020202020204"/>
              </a:rPr>
              <a:t> </a:t>
            </a:r>
            <a:r>
              <a:rPr sz="2000" b="1" dirty="0">
                <a:latin typeface="Arial" panose="020B0604020202020204"/>
                <a:cs typeface="Arial" panose="020B0604020202020204"/>
              </a:rPr>
              <a:t>ΕΝΤΟΣ</a:t>
            </a:r>
            <a:r>
              <a:rPr sz="2000" b="1" spc="-50" dirty="0">
                <a:latin typeface="Arial" panose="020B0604020202020204"/>
                <a:cs typeface="Arial" panose="020B0604020202020204"/>
              </a:rPr>
              <a:t> </a:t>
            </a:r>
            <a:r>
              <a:rPr sz="2000" b="1" dirty="0">
                <a:latin typeface="Arial" panose="020B0604020202020204"/>
                <a:cs typeface="Arial" panose="020B0604020202020204"/>
              </a:rPr>
              <a:t>ΤΟΥ</a:t>
            </a:r>
            <a:r>
              <a:rPr sz="2000" b="1" spc="-50" dirty="0">
                <a:latin typeface="Arial" panose="020B0604020202020204"/>
                <a:cs typeface="Arial" panose="020B0604020202020204"/>
              </a:rPr>
              <a:t> </a:t>
            </a:r>
            <a:r>
              <a:rPr sz="2000" b="1" spc="-10" dirty="0">
                <a:latin typeface="Arial" panose="020B0604020202020204"/>
                <a:cs typeface="Arial" panose="020B0604020202020204"/>
              </a:rPr>
              <a:t>ΚΥΛΙΝΔΡΟΥ </a:t>
            </a:r>
            <a:r>
              <a:rPr sz="2000" b="1" dirty="0">
                <a:latin typeface="Arial" panose="020B0604020202020204"/>
                <a:cs typeface="Arial" panose="020B0604020202020204"/>
              </a:rPr>
              <a:t>ΣΕ</a:t>
            </a:r>
            <a:r>
              <a:rPr sz="2000" b="1" spc="-114" dirty="0">
                <a:latin typeface="Arial" panose="020B0604020202020204"/>
                <a:cs typeface="Arial" panose="020B0604020202020204"/>
              </a:rPr>
              <a:t> </a:t>
            </a:r>
            <a:r>
              <a:rPr sz="2000" b="1" dirty="0">
                <a:latin typeface="Arial" panose="020B0604020202020204"/>
                <a:cs typeface="Arial" panose="020B0604020202020204"/>
              </a:rPr>
              <a:t>ΑΡΚΕΤΟ</a:t>
            </a:r>
            <a:r>
              <a:rPr sz="2000" b="1" spc="-40" dirty="0">
                <a:latin typeface="Arial" panose="020B0604020202020204"/>
                <a:cs typeface="Arial" panose="020B0604020202020204"/>
              </a:rPr>
              <a:t> </a:t>
            </a:r>
            <a:r>
              <a:rPr sz="2000" b="1" dirty="0">
                <a:latin typeface="Arial" panose="020B0604020202020204"/>
                <a:cs typeface="Arial" panose="020B0604020202020204"/>
              </a:rPr>
              <a:t>ΦΑΣΜΑ</a:t>
            </a:r>
            <a:r>
              <a:rPr sz="2000" b="1" spc="-35" dirty="0">
                <a:latin typeface="Arial" panose="020B0604020202020204"/>
                <a:cs typeface="Arial" panose="020B0604020202020204"/>
              </a:rPr>
              <a:t> </a:t>
            </a:r>
            <a:r>
              <a:rPr sz="2000" b="1" spc="-10" dirty="0">
                <a:latin typeface="Arial" panose="020B0604020202020204"/>
                <a:cs typeface="Arial" panose="020B0604020202020204"/>
              </a:rPr>
              <a:t>ΦΟΡΤΙΩΝ.</a:t>
            </a:r>
            <a:endParaRPr sz="2000">
              <a:latin typeface="Arial" panose="020B0604020202020204"/>
              <a:cs typeface="Arial" panose="020B0604020202020204"/>
            </a:endParaRPr>
          </a:p>
          <a:p>
            <a:pPr>
              <a:lnSpc>
                <a:spcPct val="100000"/>
              </a:lnSpc>
              <a:spcBef>
                <a:spcPts val="45"/>
              </a:spcBef>
            </a:pPr>
            <a:endParaRPr sz="1900">
              <a:latin typeface="Arial" panose="020B0604020202020204"/>
              <a:cs typeface="Arial" panose="020B0604020202020204"/>
            </a:endParaRPr>
          </a:p>
          <a:p>
            <a:pPr marL="12700" marR="43180" indent="60960">
              <a:lnSpc>
                <a:spcPts val="2230"/>
              </a:lnSpc>
            </a:pPr>
            <a:r>
              <a:rPr sz="2000" b="1" dirty="0">
                <a:latin typeface="Arial" panose="020B0604020202020204"/>
                <a:cs typeface="Arial" panose="020B0604020202020204"/>
              </a:rPr>
              <a:t>ΑΠΟΤΕΛΕΣΜΑ</a:t>
            </a:r>
            <a:r>
              <a:rPr sz="2000" b="1" spc="-35" dirty="0">
                <a:latin typeface="Arial" panose="020B0604020202020204"/>
                <a:cs typeface="Arial" panose="020B0604020202020204"/>
              </a:rPr>
              <a:t> </a:t>
            </a:r>
            <a:r>
              <a:rPr sz="2000" b="1" dirty="0">
                <a:latin typeface="Arial" panose="020B0604020202020204"/>
                <a:cs typeface="Arial" panose="020B0604020202020204"/>
              </a:rPr>
              <a:t>ΕΙΝΑΙ</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15" dirty="0">
                <a:latin typeface="Arial" panose="020B0604020202020204"/>
                <a:cs typeface="Arial" panose="020B0604020202020204"/>
              </a:rPr>
              <a:t> </a:t>
            </a:r>
            <a:r>
              <a:rPr sz="2000" b="1" dirty="0">
                <a:latin typeface="Arial" panose="020B0604020202020204"/>
                <a:cs typeface="Arial" panose="020B0604020202020204"/>
              </a:rPr>
              <a:t>ΜΕΙΩΣΗ</a:t>
            </a:r>
            <a:r>
              <a:rPr sz="2000" b="1" spc="-20"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spc="-25" dirty="0">
                <a:latin typeface="Arial" panose="020B0604020202020204"/>
                <a:cs typeface="Arial" panose="020B0604020202020204"/>
              </a:rPr>
              <a:t>ΚΑΤΑΝΑΛΩΣΗΣ</a:t>
            </a:r>
            <a:r>
              <a:rPr sz="2000" b="1" spc="-20" dirty="0">
                <a:latin typeface="Arial" panose="020B0604020202020204"/>
                <a:cs typeface="Arial" panose="020B0604020202020204"/>
              </a:rPr>
              <a:t> </a:t>
            </a:r>
            <a:r>
              <a:rPr sz="2000" b="1" spc="-25" dirty="0">
                <a:latin typeface="Arial" panose="020B0604020202020204"/>
                <a:cs typeface="Arial" panose="020B0604020202020204"/>
              </a:rPr>
              <a:t>ΚΑΥΣΙΜΟΥ ΣΕ </a:t>
            </a:r>
            <a:r>
              <a:rPr sz="2000" b="1" dirty="0">
                <a:latin typeface="Arial" panose="020B0604020202020204"/>
                <a:cs typeface="Arial" panose="020B0604020202020204"/>
              </a:rPr>
              <a:t>ΜΕΡΙΚΑ</a:t>
            </a:r>
            <a:r>
              <a:rPr sz="2000" b="1" spc="-25" dirty="0">
                <a:latin typeface="Arial" panose="020B0604020202020204"/>
                <a:cs typeface="Arial" panose="020B0604020202020204"/>
              </a:rPr>
              <a:t> </a:t>
            </a:r>
            <a:r>
              <a:rPr sz="2000" b="1" dirty="0">
                <a:latin typeface="Arial" panose="020B0604020202020204"/>
                <a:cs typeface="Arial" panose="020B0604020202020204"/>
              </a:rPr>
              <a:t>ΦΟΡΤΙΑ.</a:t>
            </a:r>
            <a:r>
              <a:rPr sz="2000" b="1" spc="-25" dirty="0">
                <a:latin typeface="Arial" panose="020B0604020202020204"/>
                <a:cs typeface="Arial" panose="020B0604020202020204"/>
              </a:rPr>
              <a:t> </a:t>
            </a:r>
            <a:r>
              <a:rPr sz="2000" b="1" dirty="0">
                <a:latin typeface="Arial" panose="020B0604020202020204"/>
                <a:cs typeface="Arial" panose="020B0604020202020204"/>
              </a:rPr>
              <a:t>ΕΠΙΣΗΣ</a:t>
            </a:r>
            <a:r>
              <a:rPr sz="2000" b="1" spc="-30" dirty="0">
                <a:latin typeface="Arial" panose="020B0604020202020204"/>
                <a:cs typeface="Arial" panose="020B0604020202020204"/>
              </a:rPr>
              <a:t> </a:t>
            </a:r>
            <a:r>
              <a:rPr sz="2000" b="1" spc="-10" dirty="0">
                <a:latin typeface="Arial" panose="020B0604020202020204"/>
                <a:cs typeface="Arial" panose="020B0604020202020204"/>
              </a:rPr>
              <a:t>ΕΠΙΤΥΓΧΑΝΕΤΑΙ</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25" dirty="0">
                <a:latin typeface="Arial" panose="020B0604020202020204"/>
                <a:cs typeface="Arial" panose="020B0604020202020204"/>
              </a:rPr>
              <a:t> </a:t>
            </a:r>
            <a:r>
              <a:rPr sz="2000" b="1" dirty="0">
                <a:latin typeface="Arial" panose="020B0604020202020204"/>
                <a:cs typeface="Arial" panose="020B0604020202020204"/>
              </a:rPr>
              <a:t>Η</a:t>
            </a:r>
            <a:r>
              <a:rPr sz="2000" b="1" spc="-25" dirty="0">
                <a:latin typeface="Arial" panose="020B0604020202020204"/>
                <a:cs typeface="Arial" panose="020B0604020202020204"/>
              </a:rPr>
              <a:t> </a:t>
            </a:r>
            <a:r>
              <a:rPr sz="2000" b="1" dirty="0">
                <a:latin typeface="Arial" panose="020B0604020202020204"/>
                <a:cs typeface="Arial" panose="020B0604020202020204"/>
              </a:rPr>
              <a:t>ΜΕΙΩΣΗ</a:t>
            </a:r>
            <a:r>
              <a:rPr sz="2000" b="1" spc="-15" dirty="0">
                <a:latin typeface="Arial" panose="020B0604020202020204"/>
                <a:cs typeface="Arial" panose="020B0604020202020204"/>
              </a:rPr>
              <a:t> </a:t>
            </a:r>
            <a:r>
              <a:rPr sz="2000" b="1" dirty="0">
                <a:latin typeface="Arial" panose="020B0604020202020204"/>
                <a:cs typeface="Arial" panose="020B0604020202020204"/>
              </a:rPr>
              <a:t>ΤΩΝ</a:t>
            </a:r>
            <a:r>
              <a:rPr sz="2000" b="1" spc="-10" dirty="0">
                <a:latin typeface="Arial" panose="020B0604020202020204"/>
                <a:cs typeface="Arial" panose="020B0604020202020204"/>
              </a:rPr>
              <a:t> </a:t>
            </a:r>
            <a:r>
              <a:rPr sz="2000" b="1" spc="-20" dirty="0">
                <a:latin typeface="Arial" panose="020B0604020202020204"/>
                <a:cs typeface="Arial" panose="020B0604020202020204"/>
              </a:rPr>
              <a:t>ΕΛΑ- </a:t>
            </a:r>
            <a:r>
              <a:rPr sz="2000" b="1" dirty="0">
                <a:latin typeface="Arial" panose="020B0604020202020204"/>
                <a:cs typeface="Arial" panose="020B0604020202020204"/>
              </a:rPr>
              <a:t>ΧΙΣΤΩΝ</a:t>
            </a:r>
            <a:r>
              <a:rPr sz="2000" b="1" spc="-25" dirty="0">
                <a:latin typeface="Arial" panose="020B0604020202020204"/>
                <a:cs typeface="Arial" panose="020B0604020202020204"/>
              </a:rPr>
              <a:t> </a:t>
            </a:r>
            <a:r>
              <a:rPr sz="2000" b="1" dirty="0">
                <a:latin typeface="Arial" panose="020B0604020202020204"/>
                <a:cs typeface="Arial" panose="020B0604020202020204"/>
              </a:rPr>
              <a:t>ΣΤΡΟΦΩΝ</a:t>
            </a:r>
            <a:r>
              <a:rPr sz="2000" b="1" spc="-85" dirty="0">
                <a:latin typeface="Arial" panose="020B0604020202020204"/>
                <a:cs typeface="Arial" panose="020B0604020202020204"/>
              </a:rPr>
              <a:t> </a:t>
            </a:r>
            <a:r>
              <a:rPr sz="2000" b="1" spc="-10" dirty="0">
                <a:latin typeface="Arial" panose="020B0604020202020204"/>
                <a:cs typeface="Arial" panose="020B0604020202020204"/>
              </a:rPr>
              <a:t>ΛΕΙΤΟΥΡΓΙΑΣ,</a:t>
            </a:r>
            <a:r>
              <a:rPr sz="2000" b="1" spc="-15" dirty="0">
                <a:latin typeface="Arial" panose="020B0604020202020204"/>
                <a:cs typeface="Arial" panose="020B0604020202020204"/>
              </a:rPr>
              <a:t> </a:t>
            </a:r>
            <a:r>
              <a:rPr sz="2000" b="1" dirty="0">
                <a:latin typeface="Arial" panose="020B0604020202020204"/>
                <a:cs typeface="Arial" panose="020B0604020202020204"/>
              </a:rPr>
              <a:t>ΕΝΩ</a:t>
            </a:r>
            <a:r>
              <a:rPr sz="2000" b="1" spc="-15" dirty="0">
                <a:latin typeface="Arial" panose="020B0604020202020204"/>
                <a:cs typeface="Arial" panose="020B0604020202020204"/>
              </a:rPr>
              <a:t> </a:t>
            </a:r>
            <a:r>
              <a:rPr sz="2000" b="1" dirty="0">
                <a:latin typeface="Arial" panose="020B0604020202020204"/>
                <a:cs typeface="Arial" panose="020B0604020202020204"/>
              </a:rPr>
              <a:t>Ο</a:t>
            </a:r>
            <a:r>
              <a:rPr sz="2000" b="1" spc="-15" dirty="0">
                <a:latin typeface="Arial" panose="020B0604020202020204"/>
                <a:cs typeface="Arial" panose="020B0604020202020204"/>
              </a:rPr>
              <a:t> </a:t>
            </a:r>
            <a:r>
              <a:rPr sz="2000" b="1" spc="-20" dirty="0">
                <a:latin typeface="Arial" panose="020B0604020202020204"/>
                <a:cs typeface="Arial" panose="020B0604020202020204"/>
              </a:rPr>
              <a:t>ΚΙΝΗΤΗΡΑΣ</a:t>
            </a:r>
            <a:r>
              <a:rPr sz="2000" b="1" spc="-85" dirty="0">
                <a:latin typeface="Arial" panose="020B0604020202020204"/>
                <a:cs typeface="Arial" panose="020B0604020202020204"/>
              </a:rPr>
              <a:t> </a:t>
            </a:r>
            <a:r>
              <a:rPr sz="2000" b="1" spc="-10" dirty="0">
                <a:latin typeface="Arial" panose="020B0604020202020204"/>
                <a:cs typeface="Arial" panose="020B0604020202020204"/>
              </a:rPr>
              <a:t>ΛΕΙΤΟΥΡΓΕΙ </a:t>
            </a:r>
            <a:r>
              <a:rPr sz="2000" b="1" dirty="0">
                <a:latin typeface="Arial" panose="020B0604020202020204"/>
                <a:cs typeface="Arial" panose="020B0604020202020204"/>
              </a:rPr>
              <a:t>ΟΜΑΛΑ</a:t>
            </a:r>
            <a:r>
              <a:rPr sz="2000" b="1" spc="-20" dirty="0">
                <a:latin typeface="Arial" panose="020B0604020202020204"/>
                <a:cs typeface="Arial" panose="020B0604020202020204"/>
              </a:rPr>
              <a:t> </a:t>
            </a:r>
            <a:r>
              <a:rPr sz="2000" b="1" dirty="0">
                <a:latin typeface="Arial" panose="020B0604020202020204"/>
                <a:cs typeface="Arial" panose="020B0604020202020204"/>
              </a:rPr>
              <a:t>ΣΤΙΣ</a:t>
            </a:r>
            <a:r>
              <a:rPr sz="2000" b="1" spc="-20" dirty="0">
                <a:latin typeface="Arial" panose="020B0604020202020204"/>
                <a:cs typeface="Arial" panose="020B0604020202020204"/>
              </a:rPr>
              <a:t> </a:t>
            </a:r>
            <a:r>
              <a:rPr sz="2000" b="1" dirty="0">
                <a:latin typeface="Arial" panose="020B0604020202020204"/>
                <a:cs typeface="Arial" panose="020B0604020202020204"/>
              </a:rPr>
              <a:t>ΣΤΡΟΦΕΣ</a:t>
            </a:r>
            <a:r>
              <a:rPr sz="2000" b="1" spc="-90" dirty="0">
                <a:latin typeface="Arial" panose="020B0604020202020204"/>
                <a:cs typeface="Arial" panose="020B0604020202020204"/>
              </a:rPr>
              <a:t> </a:t>
            </a:r>
            <a:r>
              <a:rPr sz="2000" b="1" spc="-10" dirty="0">
                <a:latin typeface="Arial" panose="020B0604020202020204"/>
                <a:cs typeface="Arial" panose="020B0604020202020204"/>
              </a:rPr>
              <a:t>ΑΥΤΕΣ.</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720090" y="518159"/>
            <a:ext cx="7697720" cy="5745480"/>
          </a:xfrm>
          <a:prstGeom prst="rect">
            <a:avLst/>
          </a:prstGeom>
        </p:spPr>
      </p:pic>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072618" y="1030489"/>
            <a:ext cx="4353413" cy="5150218"/>
          </a:xfrm>
          <a:prstGeom prst="rect">
            <a:avLst/>
          </a:prstGeom>
        </p:spPr>
      </p:pic>
      <p:sp>
        <p:nvSpPr>
          <p:cNvPr id="3" name="object 3"/>
          <p:cNvSpPr/>
          <p:nvPr/>
        </p:nvSpPr>
        <p:spPr>
          <a:xfrm>
            <a:off x="539750" y="1123950"/>
            <a:ext cx="2376170" cy="701040"/>
          </a:xfrm>
          <a:custGeom>
            <a:avLst/>
            <a:gdLst/>
            <a:ahLst/>
            <a:cxnLst/>
            <a:rect l="l" t="t" r="r" b="b"/>
            <a:pathLst>
              <a:path w="2376170" h="701039">
                <a:moveTo>
                  <a:pt x="2376170" y="0"/>
                </a:moveTo>
                <a:lnTo>
                  <a:pt x="0" y="0"/>
                </a:lnTo>
                <a:lnTo>
                  <a:pt x="0" y="701039"/>
                </a:lnTo>
                <a:lnTo>
                  <a:pt x="1187450" y="701039"/>
                </a:lnTo>
                <a:lnTo>
                  <a:pt x="2376170" y="701039"/>
                </a:lnTo>
                <a:lnTo>
                  <a:pt x="2376170" y="0"/>
                </a:lnTo>
                <a:close/>
              </a:path>
            </a:pathLst>
          </a:custGeom>
          <a:solidFill>
            <a:srgbClr val="FFFFFF"/>
          </a:solidFill>
        </p:spPr>
        <p:txBody>
          <a:bodyPr wrap="square" lIns="0" tIns="0" rIns="0" bIns="0" rtlCol="0"/>
          <a:lstStyle/>
          <a:p/>
        </p:txBody>
      </p:sp>
      <p:sp>
        <p:nvSpPr>
          <p:cNvPr id="4" name="object 4"/>
          <p:cNvSpPr txBox="1">
            <a:spLocks noGrp="1"/>
          </p:cNvSpPr>
          <p:nvPr>
            <p:ph type="title"/>
          </p:nvPr>
        </p:nvSpPr>
        <p:spPr>
          <a:xfrm>
            <a:off x="1010919" y="1156970"/>
            <a:ext cx="1431925" cy="635000"/>
          </a:xfrm>
          <a:prstGeom prst="rect">
            <a:avLst/>
          </a:prstGeom>
        </p:spPr>
        <p:txBody>
          <a:bodyPr vert="horz" wrap="square" lIns="0" tIns="12700" rIns="0" bIns="0" rtlCol="0">
            <a:spAutoFit/>
          </a:bodyPr>
          <a:lstStyle/>
          <a:p>
            <a:pPr marL="12700" marR="5080" indent="264160">
              <a:lnSpc>
                <a:spcPct val="100000"/>
              </a:lnSpc>
              <a:spcBef>
                <a:spcPts val="100"/>
              </a:spcBef>
            </a:pPr>
            <a:r>
              <a:rPr sz="2000" u="none" spc="-20" dirty="0">
                <a:solidFill>
                  <a:srgbClr val="000000"/>
                </a:solidFill>
              </a:rPr>
              <a:t>VALVE </a:t>
            </a:r>
            <a:r>
              <a:rPr sz="2000" u="none" spc="-30" dirty="0">
                <a:solidFill>
                  <a:srgbClr val="000000"/>
                </a:solidFill>
              </a:rPr>
              <a:t>ACTUATOR</a:t>
            </a:r>
            <a:endParaRPr sz="200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object 3"/>
          <p:cNvGrpSpPr/>
          <p:nvPr/>
        </p:nvGrpSpPr>
        <p:grpSpPr>
          <a:xfrm>
            <a:off x="492700" y="53280"/>
            <a:ext cx="8250555" cy="818515"/>
            <a:chOff x="492700" y="53280"/>
            <a:chExt cx="8250555" cy="818515"/>
          </a:xfrm>
        </p:grpSpPr>
        <p:sp>
          <p:nvSpPr>
            <p:cNvPr id="4" name="object 4"/>
            <p:cNvSpPr/>
            <p:nvPr/>
          </p:nvSpPr>
          <p:spPr>
            <a:xfrm>
              <a:off x="505459" y="66040"/>
              <a:ext cx="8224520" cy="792480"/>
            </a:xfrm>
            <a:custGeom>
              <a:avLst/>
              <a:gdLst/>
              <a:ahLst/>
              <a:cxnLst/>
              <a:rect l="l" t="t" r="r" b="b"/>
              <a:pathLst>
                <a:path w="8224520" h="792480">
                  <a:moveTo>
                    <a:pt x="8106410" y="791209"/>
                  </a:moveTo>
                  <a:lnTo>
                    <a:pt x="118110" y="791209"/>
                  </a:lnTo>
                  <a:lnTo>
                    <a:pt x="124460" y="792479"/>
                  </a:lnTo>
                  <a:lnTo>
                    <a:pt x="8100060" y="792479"/>
                  </a:lnTo>
                  <a:lnTo>
                    <a:pt x="8106410" y="791209"/>
                  </a:lnTo>
                  <a:close/>
                </a:path>
                <a:path w="8224520" h="792480">
                  <a:moveTo>
                    <a:pt x="8106410" y="1269"/>
                  </a:moveTo>
                  <a:lnTo>
                    <a:pt x="118110" y="1269"/>
                  </a:lnTo>
                  <a:lnTo>
                    <a:pt x="111760" y="2539"/>
                  </a:lnTo>
                  <a:lnTo>
                    <a:pt x="104140" y="3809"/>
                  </a:lnTo>
                  <a:lnTo>
                    <a:pt x="97790" y="5079"/>
                  </a:lnTo>
                  <a:lnTo>
                    <a:pt x="91440" y="7619"/>
                  </a:lnTo>
                  <a:lnTo>
                    <a:pt x="85090" y="8889"/>
                  </a:lnTo>
                  <a:lnTo>
                    <a:pt x="72390" y="15239"/>
                  </a:lnTo>
                  <a:lnTo>
                    <a:pt x="66040" y="17779"/>
                  </a:lnTo>
                  <a:lnTo>
                    <a:pt x="59690" y="21589"/>
                  </a:lnTo>
                  <a:lnTo>
                    <a:pt x="54610" y="25400"/>
                  </a:lnTo>
                  <a:lnTo>
                    <a:pt x="49530" y="30479"/>
                  </a:lnTo>
                  <a:lnTo>
                    <a:pt x="43180" y="34289"/>
                  </a:lnTo>
                  <a:lnTo>
                    <a:pt x="38100" y="39369"/>
                  </a:lnTo>
                  <a:lnTo>
                    <a:pt x="34290" y="44450"/>
                  </a:lnTo>
                  <a:lnTo>
                    <a:pt x="29210" y="49529"/>
                  </a:lnTo>
                  <a:lnTo>
                    <a:pt x="25400" y="54609"/>
                  </a:lnTo>
                  <a:lnTo>
                    <a:pt x="21590" y="60959"/>
                  </a:lnTo>
                  <a:lnTo>
                    <a:pt x="17780" y="66039"/>
                  </a:lnTo>
                  <a:lnTo>
                    <a:pt x="13970" y="72389"/>
                  </a:lnTo>
                  <a:lnTo>
                    <a:pt x="3810" y="97789"/>
                  </a:lnTo>
                  <a:lnTo>
                    <a:pt x="2540" y="105409"/>
                  </a:lnTo>
                  <a:lnTo>
                    <a:pt x="1270" y="111759"/>
                  </a:lnTo>
                  <a:lnTo>
                    <a:pt x="1270" y="118109"/>
                  </a:lnTo>
                  <a:lnTo>
                    <a:pt x="0" y="125729"/>
                  </a:lnTo>
                  <a:lnTo>
                    <a:pt x="0" y="668019"/>
                  </a:lnTo>
                  <a:lnTo>
                    <a:pt x="1270" y="674369"/>
                  </a:lnTo>
                  <a:lnTo>
                    <a:pt x="1270" y="681989"/>
                  </a:lnTo>
                  <a:lnTo>
                    <a:pt x="2540" y="688339"/>
                  </a:lnTo>
                  <a:lnTo>
                    <a:pt x="5080" y="695959"/>
                  </a:lnTo>
                  <a:lnTo>
                    <a:pt x="6350" y="702309"/>
                  </a:lnTo>
                  <a:lnTo>
                    <a:pt x="13970" y="721359"/>
                  </a:lnTo>
                  <a:lnTo>
                    <a:pt x="17780" y="726439"/>
                  </a:lnTo>
                  <a:lnTo>
                    <a:pt x="25400" y="739139"/>
                  </a:lnTo>
                  <a:lnTo>
                    <a:pt x="29210" y="744219"/>
                  </a:lnTo>
                  <a:lnTo>
                    <a:pt x="59690" y="770889"/>
                  </a:lnTo>
                  <a:lnTo>
                    <a:pt x="85090" y="783589"/>
                  </a:lnTo>
                  <a:lnTo>
                    <a:pt x="97790" y="788669"/>
                  </a:lnTo>
                  <a:lnTo>
                    <a:pt x="104140" y="789939"/>
                  </a:lnTo>
                  <a:lnTo>
                    <a:pt x="111760" y="791209"/>
                  </a:lnTo>
                  <a:lnTo>
                    <a:pt x="8114030" y="791209"/>
                  </a:lnTo>
                  <a:lnTo>
                    <a:pt x="8120380" y="789939"/>
                  </a:lnTo>
                  <a:lnTo>
                    <a:pt x="8126730" y="787399"/>
                  </a:lnTo>
                  <a:lnTo>
                    <a:pt x="8134350" y="786129"/>
                  </a:lnTo>
                  <a:lnTo>
                    <a:pt x="8153400" y="778509"/>
                  </a:lnTo>
                  <a:lnTo>
                    <a:pt x="8158480" y="774699"/>
                  </a:lnTo>
                  <a:lnTo>
                    <a:pt x="8164830" y="770889"/>
                  </a:lnTo>
                  <a:lnTo>
                    <a:pt x="8169910" y="767079"/>
                  </a:lnTo>
                  <a:lnTo>
                    <a:pt x="8176260" y="763269"/>
                  </a:lnTo>
                  <a:lnTo>
                    <a:pt x="8195310" y="744219"/>
                  </a:lnTo>
                  <a:lnTo>
                    <a:pt x="8199120" y="737869"/>
                  </a:lnTo>
                  <a:lnTo>
                    <a:pt x="8202930" y="732789"/>
                  </a:lnTo>
                  <a:lnTo>
                    <a:pt x="8210550" y="720089"/>
                  </a:lnTo>
                  <a:lnTo>
                    <a:pt x="8213090" y="715009"/>
                  </a:lnTo>
                  <a:lnTo>
                    <a:pt x="8215630" y="707389"/>
                  </a:lnTo>
                  <a:lnTo>
                    <a:pt x="8220710" y="694689"/>
                  </a:lnTo>
                  <a:lnTo>
                    <a:pt x="8221980" y="688339"/>
                  </a:lnTo>
                  <a:lnTo>
                    <a:pt x="8223250" y="680719"/>
                  </a:lnTo>
                  <a:lnTo>
                    <a:pt x="8223250" y="674369"/>
                  </a:lnTo>
                  <a:lnTo>
                    <a:pt x="8224520" y="668019"/>
                  </a:lnTo>
                  <a:lnTo>
                    <a:pt x="8224520" y="125729"/>
                  </a:lnTo>
                  <a:lnTo>
                    <a:pt x="8223250" y="118109"/>
                  </a:lnTo>
                  <a:lnTo>
                    <a:pt x="8223250" y="111759"/>
                  </a:lnTo>
                  <a:lnTo>
                    <a:pt x="8221980" y="105409"/>
                  </a:lnTo>
                  <a:lnTo>
                    <a:pt x="8220710" y="97789"/>
                  </a:lnTo>
                  <a:lnTo>
                    <a:pt x="8210550" y="72389"/>
                  </a:lnTo>
                  <a:lnTo>
                    <a:pt x="8206740" y="66039"/>
                  </a:lnTo>
                  <a:lnTo>
                    <a:pt x="8202930" y="60959"/>
                  </a:lnTo>
                  <a:lnTo>
                    <a:pt x="8199120" y="54609"/>
                  </a:lnTo>
                  <a:lnTo>
                    <a:pt x="8195310" y="49529"/>
                  </a:lnTo>
                  <a:lnTo>
                    <a:pt x="8190230" y="44450"/>
                  </a:lnTo>
                  <a:lnTo>
                    <a:pt x="8186420" y="39369"/>
                  </a:lnTo>
                  <a:lnTo>
                    <a:pt x="8181340" y="34289"/>
                  </a:lnTo>
                  <a:lnTo>
                    <a:pt x="8174990" y="30479"/>
                  </a:lnTo>
                  <a:lnTo>
                    <a:pt x="8169910" y="25400"/>
                  </a:lnTo>
                  <a:lnTo>
                    <a:pt x="8164830" y="21589"/>
                  </a:lnTo>
                  <a:lnTo>
                    <a:pt x="8158480" y="17779"/>
                  </a:lnTo>
                  <a:lnTo>
                    <a:pt x="8152130" y="15239"/>
                  </a:lnTo>
                  <a:lnTo>
                    <a:pt x="8139430" y="8889"/>
                  </a:lnTo>
                  <a:lnTo>
                    <a:pt x="8133080" y="7619"/>
                  </a:lnTo>
                  <a:lnTo>
                    <a:pt x="8126730" y="5079"/>
                  </a:lnTo>
                  <a:lnTo>
                    <a:pt x="8120380" y="3809"/>
                  </a:lnTo>
                  <a:lnTo>
                    <a:pt x="8112760" y="2539"/>
                  </a:lnTo>
                  <a:lnTo>
                    <a:pt x="8106410" y="1269"/>
                  </a:lnTo>
                  <a:close/>
                </a:path>
                <a:path w="8224520" h="792480">
                  <a:moveTo>
                    <a:pt x="8092440" y="0"/>
                  </a:moveTo>
                  <a:lnTo>
                    <a:pt x="132080" y="0"/>
                  </a:lnTo>
                  <a:lnTo>
                    <a:pt x="124460" y="1269"/>
                  </a:lnTo>
                  <a:lnTo>
                    <a:pt x="8100060" y="1269"/>
                  </a:lnTo>
                  <a:lnTo>
                    <a:pt x="8092440" y="0"/>
                  </a:lnTo>
                  <a:close/>
                </a:path>
              </a:pathLst>
            </a:custGeom>
            <a:solidFill>
              <a:srgbClr val="009933"/>
            </a:solidFill>
          </p:spPr>
          <p:txBody>
            <a:bodyPr wrap="square" lIns="0" tIns="0" rIns="0" bIns="0" rtlCol="0"/>
            <a:lstStyle/>
            <a:p/>
          </p:txBody>
        </p:sp>
        <p:sp>
          <p:nvSpPr>
            <p:cNvPr id="5" name="object 5"/>
            <p:cNvSpPr/>
            <p:nvPr/>
          </p:nvSpPr>
          <p:spPr>
            <a:xfrm>
              <a:off x="505459" y="66040"/>
              <a:ext cx="8224520" cy="792480"/>
            </a:xfrm>
            <a:custGeom>
              <a:avLst/>
              <a:gdLst/>
              <a:ahLst/>
              <a:cxnLst/>
              <a:rect l="l" t="t" r="r" b="b"/>
              <a:pathLst>
                <a:path w="8224520" h="792480">
                  <a:moveTo>
                    <a:pt x="0" y="132079"/>
                  </a:moveTo>
                  <a:lnTo>
                    <a:pt x="0" y="125729"/>
                  </a:lnTo>
                  <a:lnTo>
                    <a:pt x="1270" y="118109"/>
                  </a:lnTo>
                  <a:lnTo>
                    <a:pt x="1270" y="111759"/>
                  </a:lnTo>
                  <a:lnTo>
                    <a:pt x="2540" y="105409"/>
                  </a:lnTo>
                  <a:lnTo>
                    <a:pt x="3810" y="97789"/>
                  </a:lnTo>
                  <a:lnTo>
                    <a:pt x="6350" y="91439"/>
                  </a:lnTo>
                  <a:lnTo>
                    <a:pt x="8890" y="85089"/>
                  </a:lnTo>
                  <a:lnTo>
                    <a:pt x="11430" y="78739"/>
                  </a:lnTo>
                  <a:lnTo>
                    <a:pt x="13970" y="72389"/>
                  </a:lnTo>
                  <a:lnTo>
                    <a:pt x="17780" y="66039"/>
                  </a:lnTo>
                  <a:lnTo>
                    <a:pt x="21590" y="60959"/>
                  </a:lnTo>
                  <a:lnTo>
                    <a:pt x="25400" y="54609"/>
                  </a:lnTo>
                  <a:lnTo>
                    <a:pt x="29210" y="49529"/>
                  </a:lnTo>
                  <a:lnTo>
                    <a:pt x="34290" y="44450"/>
                  </a:lnTo>
                  <a:lnTo>
                    <a:pt x="38100" y="39369"/>
                  </a:lnTo>
                  <a:lnTo>
                    <a:pt x="43180" y="34289"/>
                  </a:lnTo>
                  <a:lnTo>
                    <a:pt x="49530" y="30479"/>
                  </a:lnTo>
                  <a:lnTo>
                    <a:pt x="54610" y="25400"/>
                  </a:lnTo>
                  <a:lnTo>
                    <a:pt x="59690" y="21589"/>
                  </a:lnTo>
                  <a:lnTo>
                    <a:pt x="66040" y="17779"/>
                  </a:lnTo>
                  <a:lnTo>
                    <a:pt x="72390" y="15239"/>
                  </a:lnTo>
                  <a:lnTo>
                    <a:pt x="77470" y="12700"/>
                  </a:lnTo>
                  <a:lnTo>
                    <a:pt x="85090" y="8889"/>
                  </a:lnTo>
                  <a:lnTo>
                    <a:pt x="91440" y="7619"/>
                  </a:lnTo>
                  <a:lnTo>
                    <a:pt x="97790" y="5079"/>
                  </a:lnTo>
                  <a:lnTo>
                    <a:pt x="104140" y="3809"/>
                  </a:lnTo>
                  <a:lnTo>
                    <a:pt x="111760" y="2539"/>
                  </a:lnTo>
                  <a:lnTo>
                    <a:pt x="118110" y="1269"/>
                  </a:lnTo>
                  <a:lnTo>
                    <a:pt x="124460" y="1269"/>
                  </a:lnTo>
                  <a:lnTo>
                    <a:pt x="132080" y="0"/>
                  </a:lnTo>
                  <a:lnTo>
                    <a:pt x="8092440" y="0"/>
                  </a:lnTo>
                  <a:lnTo>
                    <a:pt x="8100060" y="1269"/>
                  </a:lnTo>
                  <a:lnTo>
                    <a:pt x="8106410" y="1269"/>
                  </a:lnTo>
                  <a:lnTo>
                    <a:pt x="8112760" y="2539"/>
                  </a:lnTo>
                  <a:lnTo>
                    <a:pt x="8120380" y="3809"/>
                  </a:lnTo>
                  <a:lnTo>
                    <a:pt x="8126730" y="5079"/>
                  </a:lnTo>
                  <a:lnTo>
                    <a:pt x="8133080" y="7619"/>
                  </a:lnTo>
                  <a:lnTo>
                    <a:pt x="8139430" y="8889"/>
                  </a:lnTo>
                  <a:lnTo>
                    <a:pt x="8147050" y="12700"/>
                  </a:lnTo>
                  <a:lnTo>
                    <a:pt x="8152130" y="15239"/>
                  </a:lnTo>
                  <a:lnTo>
                    <a:pt x="8158480" y="17779"/>
                  </a:lnTo>
                  <a:lnTo>
                    <a:pt x="8164830" y="21589"/>
                  </a:lnTo>
                  <a:lnTo>
                    <a:pt x="8169910" y="25400"/>
                  </a:lnTo>
                  <a:lnTo>
                    <a:pt x="8174990" y="30479"/>
                  </a:lnTo>
                  <a:lnTo>
                    <a:pt x="8181340" y="34289"/>
                  </a:lnTo>
                  <a:lnTo>
                    <a:pt x="8186420" y="39369"/>
                  </a:lnTo>
                  <a:lnTo>
                    <a:pt x="8190230" y="44450"/>
                  </a:lnTo>
                  <a:lnTo>
                    <a:pt x="8195310" y="49529"/>
                  </a:lnTo>
                  <a:lnTo>
                    <a:pt x="8199120" y="54609"/>
                  </a:lnTo>
                  <a:lnTo>
                    <a:pt x="8202930" y="60959"/>
                  </a:lnTo>
                  <a:lnTo>
                    <a:pt x="8206740" y="66039"/>
                  </a:lnTo>
                  <a:lnTo>
                    <a:pt x="8210550" y="72389"/>
                  </a:lnTo>
                  <a:lnTo>
                    <a:pt x="8213090" y="78739"/>
                  </a:lnTo>
                  <a:lnTo>
                    <a:pt x="8215630" y="85089"/>
                  </a:lnTo>
                  <a:lnTo>
                    <a:pt x="8218170" y="91439"/>
                  </a:lnTo>
                  <a:lnTo>
                    <a:pt x="8220710" y="97789"/>
                  </a:lnTo>
                  <a:lnTo>
                    <a:pt x="8221980" y="105409"/>
                  </a:lnTo>
                  <a:lnTo>
                    <a:pt x="8223250" y="111759"/>
                  </a:lnTo>
                  <a:lnTo>
                    <a:pt x="8223250" y="118109"/>
                  </a:lnTo>
                  <a:lnTo>
                    <a:pt x="8224520" y="125729"/>
                  </a:lnTo>
                  <a:lnTo>
                    <a:pt x="8224520" y="132079"/>
                  </a:lnTo>
                  <a:lnTo>
                    <a:pt x="8224520" y="660399"/>
                  </a:lnTo>
                  <a:lnTo>
                    <a:pt x="8224520" y="668019"/>
                  </a:lnTo>
                  <a:lnTo>
                    <a:pt x="8223250" y="674369"/>
                  </a:lnTo>
                  <a:lnTo>
                    <a:pt x="8223250" y="680719"/>
                  </a:lnTo>
                  <a:lnTo>
                    <a:pt x="8221980" y="688339"/>
                  </a:lnTo>
                  <a:lnTo>
                    <a:pt x="8220710" y="694689"/>
                  </a:lnTo>
                  <a:lnTo>
                    <a:pt x="8218170" y="701039"/>
                  </a:lnTo>
                  <a:lnTo>
                    <a:pt x="8215630" y="707389"/>
                  </a:lnTo>
                  <a:lnTo>
                    <a:pt x="8213090" y="715009"/>
                  </a:lnTo>
                  <a:lnTo>
                    <a:pt x="8210550" y="720089"/>
                  </a:lnTo>
                  <a:lnTo>
                    <a:pt x="8206740" y="726439"/>
                  </a:lnTo>
                  <a:lnTo>
                    <a:pt x="8202930" y="732789"/>
                  </a:lnTo>
                  <a:lnTo>
                    <a:pt x="8199120" y="737869"/>
                  </a:lnTo>
                  <a:lnTo>
                    <a:pt x="8195310" y="744219"/>
                  </a:lnTo>
                  <a:lnTo>
                    <a:pt x="8190230" y="749299"/>
                  </a:lnTo>
                  <a:lnTo>
                    <a:pt x="8186420" y="753109"/>
                  </a:lnTo>
                  <a:lnTo>
                    <a:pt x="8181340" y="758189"/>
                  </a:lnTo>
                  <a:lnTo>
                    <a:pt x="8176260" y="763269"/>
                  </a:lnTo>
                  <a:lnTo>
                    <a:pt x="8169910" y="767079"/>
                  </a:lnTo>
                  <a:lnTo>
                    <a:pt x="8164830" y="770889"/>
                  </a:lnTo>
                  <a:lnTo>
                    <a:pt x="8158480" y="774699"/>
                  </a:lnTo>
                  <a:lnTo>
                    <a:pt x="8153400" y="778509"/>
                  </a:lnTo>
                  <a:lnTo>
                    <a:pt x="8147050" y="781049"/>
                  </a:lnTo>
                  <a:lnTo>
                    <a:pt x="8140700" y="783589"/>
                  </a:lnTo>
                  <a:lnTo>
                    <a:pt x="8134350" y="786129"/>
                  </a:lnTo>
                  <a:lnTo>
                    <a:pt x="8126730" y="787399"/>
                  </a:lnTo>
                  <a:lnTo>
                    <a:pt x="8120380" y="789939"/>
                  </a:lnTo>
                  <a:lnTo>
                    <a:pt x="8114030" y="791209"/>
                  </a:lnTo>
                  <a:lnTo>
                    <a:pt x="8106410" y="791209"/>
                  </a:lnTo>
                  <a:lnTo>
                    <a:pt x="8100060" y="792479"/>
                  </a:lnTo>
                  <a:lnTo>
                    <a:pt x="8093710" y="792479"/>
                  </a:lnTo>
                  <a:lnTo>
                    <a:pt x="132080" y="792479"/>
                  </a:lnTo>
                  <a:lnTo>
                    <a:pt x="124460" y="792479"/>
                  </a:lnTo>
                  <a:lnTo>
                    <a:pt x="118110" y="791209"/>
                  </a:lnTo>
                  <a:lnTo>
                    <a:pt x="111760" y="791209"/>
                  </a:lnTo>
                  <a:lnTo>
                    <a:pt x="104140" y="789939"/>
                  </a:lnTo>
                  <a:lnTo>
                    <a:pt x="97790" y="788669"/>
                  </a:lnTo>
                  <a:lnTo>
                    <a:pt x="91440" y="786129"/>
                  </a:lnTo>
                  <a:lnTo>
                    <a:pt x="85090" y="783589"/>
                  </a:lnTo>
                  <a:lnTo>
                    <a:pt x="77470" y="781049"/>
                  </a:lnTo>
                  <a:lnTo>
                    <a:pt x="72390" y="778509"/>
                  </a:lnTo>
                  <a:lnTo>
                    <a:pt x="66040" y="774699"/>
                  </a:lnTo>
                  <a:lnTo>
                    <a:pt x="59690" y="770889"/>
                  </a:lnTo>
                  <a:lnTo>
                    <a:pt x="34290" y="749299"/>
                  </a:lnTo>
                  <a:lnTo>
                    <a:pt x="29210" y="744219"/>
                  </a:lnTo>
                  <a:lnTo>
                    <a:pt x="25400" y="739139"/>
                  </a:lnTo>
                  <a:lnTo>
                    <a:pt x="21590" y="732789"/>
                  </a:lnTo>
                  <a:lnTo>
                    <a:pt x="17780" y="726439"/>
                  </a:lnTo>
                  <a:lnTo>
                    <a:pt x="13970" y="721359"/>
                  </a:lnTo>
                  <a:lnTo>
                    <a:pt x="11430" y="715009"/>
                  </a:lnTo>
                  <a:lnTo>
                    <a:pt x="8890" y="708659"/>
                  </a:lnTo>
                  <a:lnTo>
                    <a:pt x="6350" y="702309"/>
                  </a:lnTo>
                  <a:lnTo>
                    <a:pt x="5080" y="695959"/>
                  </a:lnTo>
                  <a:lnTo>
                    <a:pt x="2540" y="688339"/>
                  </a:lnTo>
                  <a:lnTo>
                    <a:pt x="1270" y="681989"/>
                  </a:lnTo>
                  <a:lnTo>
                    <a:pt x="1270" y="674369"/>
                  </a:lnTo>
                  <a:lnTo>
                    <a:pt x="0" y="668019"/>
                  </a:lnTo>
                  <a:lnTo>
                    <a:pt x="0" y="66166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2696" y="5328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p:nvPr/>
        </p:nvSpPr>
        <p:spPr>
          <a:xfrm>
            <a:off x="785786" y="0"/>
            <a:ext cx="7572428" cy="505267"/>
          </a:xfrm>
          <a:prstGeom prst="rect">
            <a:avLst/>
          </a:prstGeom>
        </p:spPr>
        <p:txBody>
          <a:bodyPr vert="horz" wrap="square" lIns="0" tIns="12700" rIns="0" bIns="0" rtlCol="0">
            <a:spAutoFit/>
          </a:bodyPr>
          <a:lstStyle/>
          <a:p>
            <a:pPr marL="12700">
              <a:lnSpc>
                <a:spcPct val="100000"/>
              </a:lnSpc>
              <a:spcBef>
                <a:spcPts val="100"/>
              </a:spcBef>
            </a:pPr>
            <a:r>
              <a:rPr lang="el-GR" sz="3200" dirty="0" smtClean="0">
                <a:solidFill>
                  <a:srgbClr val="FFFFFF"/>
                </a:solidFill>
                <a:latin typeface="Calibri" panose="020F0502020204030204"/>
                <a:cs typeface="Calibri" panose="020F0502020204030204"/>
              </a:rPr>
              <a:t>1.1. </a:t>
            </a:r>
            <a:r>
              <a:rPr sz="3200" smtClean="0">
                <a:solidFill>
                  <a:srgbClr val="FFFFFF"/>
                </a:solidFill>
                <a:latin typeface="Calibri" panose="020F0502020204030204"/>
                <a:cs typeface="Calibri" panose="020F0502020204030204"/>
              </a:rPr>
              <a:t>Σχηματισμός</a:t>
            </a:r>
            <a:r>
              <a:rPr sz="3200" spc="-65" smtClean="0">
                <a:solidFill>
                  <a:srgbClr val="FFFFFF"/>
                </a:solidFill>
                <a:latin typeface="Calibri" panose="020F0502020204030204"/>
                <a:cs typeface="Calibri" panose="020F0502020204030204"/>
              </a:rPr>
              <a:t> </a:t>
            </a:r>
            <a:r>
              <a:rPr sz="3200" dirty="0">
                <a:solidFill>
                  <a:srgbClr val="FFFFFF"/>
                </a:solidFill>
                <a:latin typeface="Calibri" panose="020F0502020204030204"/>
                <a:cs typeface="Calibri" panose="020F0502020204030204"/>
              </a:rPr>
              <a:t>νέφους</a:t>
            </a:r>
            <a:r>
              <a:rPr sz="3200" spc="-50" dirty="0">
                <a:solidFill>
                  <a:srgbClr val="FFFFFF"/>
                </a:solidFill>
                <a:latin typeface="Calibri" panose="020F0502020204030204"/>
                <a:cs typeface="Calibri" panose="020F0502020204030204"/>
              </a:rPr>
              <a:t> </a:t>
            </a:r>
            <a:r>
              <a:rPr sz="3200" spc="-10" dirty="0">
                <a:solidFill>
                  <a:srgbClr val="FFFFFF"/>
                </a:solidFill>
                <a:latin typeface="Calibri" panose="020F0502020204030204"/>
                <a:cs typeface="Calibri" panose="020F0502020204030204"/>
              </a:rPr>
              <a:t>σωματιδίων</a:t>
            </a:r>
            <a:endParaRPr sz="3200">
              <a:latin typeface="Calibri" panose="020F0502020204030204"/>
              <a:cs typeface="Calibri" panose="020F0502020204030204"/>
            </a:endParaRPr>
          </a:p>
        </p:txBody>
      </p:sp>
      <p:sp>
        <p:nvSpPr>
          <p:cNvPr id="8" name="object 8"/>
          <p:cNvSpPr txBox="1"/>
          <p:nvPr/>
        </p:nvSpPr>
        <p:spPr>
          <a:xfrm>
            <a:off x="2528570" y="1084580"/>
            <a:ext cx="4464050" cy="381635"/>
          </a:xfrm>
          <a:prstGeom prst="rect">
            <a:avLst/>
          </a:prstGeom>
        </p:spPr>
        <p:txBody>
          <a:bodyPr vert="horz" wrap="square" lIns="0" tIns="12700" rIns="0" bIns="0" rtlCol="0">
            <a:spAutoFit/>
          </a:bodyPr>
          <a:lstStyle/>
          <a:p>
            <a:pPr marL="12700">
              <a:lnSpc>
                <a:spcPct val="100000"/>
              </a:lnSpc>
              <a:spcBef>
                <a:spcPts val="100"/>
              </a:spcBef>
            </a:pPr>
            <a:r>
              <a:rPr sz="2400" spc="-10" dirty="0">
                <a:latin typeface="Calibri" panose="020F0502020204030204"/>
                <a:cs typeface="Calibri" panose="020F0502020204030204"/>
              </a:rPr>
              <a:t>ΔΙΑΓΡΑΜΜΑ</a:t>
            </a:r>
            <a:r>
              <a:rPr sz="2400" spc="-120" dirty="0">
                <a:latin typeface="Calibri" panose="020F0502020204030204"/>
                <a:cs typeface="Calibri" panose="020F0502020204030204"/>
              </a:rPr>
              <a:t> </a:t>
            </a:r>
            <a:r>
              <a:rPr sz="2400" spc="-10" dirty="0">
                <a:latin typeface="Calibri" panose="020F0502020204030204"/>
                <a:cs typeface="Calibri" panose="020F0502020204030204"/>
              </a:rPr>
              <a:t>ΠΙΕΣΗΣ</a:t>
            </a:r>
            <a:r>
              <a:rPr lang="en-US" altLang="en-US" sz="2400" spc="-10" dirty="0">
                <a:latin typeface="Calibri" panose="020F0502020204030204"/>
                <a:cs typeface="Calibri" panose="020F0502020204030204"/>
              </a:rPr>
              <a:t> </a:t>
            </a:r>
            <a:r>
              <a:rPr lang="el-GR" altLang="en-US" sz="2400" spc="-10" dirty="0">
                <a:latin typeface="Calibri" panose="020F0502020204030204"/>
                <a:cs typeface="Calibri" panose="020F0502020204030204"/>
              </a:rPr>
              <a:t>βλ. 1 σελ</a:t>
            </a:r>
            <a:endParaRPr lang="el-GR" altLang="en-US" sz="2400" spc="-10" dirty="0">
              <a:latin typeface="Calibri" panose="020F0502020204030204"/>
              <a:cs typeface="Calibri" panose="020F0502020204030204"/>
            </a:endParaRPr>
          </a:p>
        </p:txBody>
      </p:sp>
      <p:pic>
        <p:nvPicPr>
          <p:cNvPr id="9" name="Picture 8" descr="ΔΙΑΓΡΑΜΜΑ ΚΑΥΣΗΣ 2025-10-10 160005"/>
          <p:cNvPicPr>
            <a:picLocks noChangeAspect="1"/>
          </p:cNvPicPr>
          <p:nvPr/>
        </p:nvPicPr>
        <p:blipFill>
          <a:blip r:embed="rId1"/>
          <a:stretch>
            <a:fillRect/>
          </a:stretch>
        </p:blipFill>
        <p:spPr>
          <a:xfrm>
            <a:off x="611505" y="1412875"/>
            <a:ext cx="7505700" cy="5313680"/>
          </a:xfrm>
          <a:prstGeom prst="rect">
            <a:avLst/>
          </a:prstGeom>
        </p:spPr>
      </p:pic>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42428" y="1535932"/>
            <a:ext cx="3925009" cy="4313789"/>
          </a:xfrm>
          <a:prstGeom prst="rect">
            <a:avLst/>
          </a:prstGeom>
        </p:spPr>
      </p:pic>
      <p:pic>
        <p:nvPicPr>
          <p:cNvPr id="3" name="object 3"/>
          <p:cNvPicPr/>
          <p:nvPr/>
        </p:nvPicPr>
        <p:blipFill>
          <a:blip r:embed="rId2" cstate="print"/>
          <a:stretch>
            <a:fillRect/>
          </a:stretch>
        </p:blipFill>
        <p:spPr>
          <a:xfrm>
            <a:off x="4759843" y="1401341"/>
            <a:ext cx="3883693" cy="4594449"/>
          </a:xfrm>
          <a:prstGeom prst="rect">
            <a:avLst/>
          </a:prstGeom>
        </p:spPr>
      </p:pic>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1430" y="48200"/>
            <a:ext cx="8250555" cy="1261745"/>
            <a:chOff x="491430" y="48200"/>
            <a:chExt cx="8250555" cy="1261745"/>
          </a:xfrm>
        </p:grpSpPr>
        <p:sp>
          <p:nvSpPr>
            <p:cNvPr id="3" name="object 3"/>
            <p:cNvSpPr/>
            <p:nvPr/>
          </p:nvSpPr>
          <p:spPr>
            <a:xfrm>
              <a:off x="504190" y="60960"/>
              <a:ext cx="8224520" cy="1235710"/>
            </a:xfrm>
            <a:custGeom>
              <a:avLst/>
              <a:gdLst/>
              <a:ahLst/>
              <a:cxnLst/>
              <a:rect l="l" t="t" r="r" b="b"/>
              <a:pathLst>
                <a:path w="8224520" h="1235710">
                  <a:moveTo>
                    <a:pt x="8030209" y="0"/>
                  </a:moveTo>
                  <a:lnTo>
                    <a:pt x="194309" y="0"/>
                  </a:lnTo>
                  <a:lnTo>
                    <a:pt x="184150" y="1270"/>
                  </a:lnTo>
                  <a:lnTo>
                    <a:pt x="172719" y="2540"/>
                  </a:lnTo>
                  <a:lnTo>
                    <a:pt x="121919" y="17780"/>
                  </a:lnTo>
                  <a:lnTo>
                    <a:pt x="83819" y="39370"/>
                  </a:lnTo>
                  <a:lnTo>
                    <a:pt x="53339" y="68580"/>
                  </a:lnTo>
                  <a:lnTo>
                    <a:pt x="45719" y="76200"/>
                  </a:lnTo>
                  <a:lnTo>
                    <a:pt x="21589" y="113030"/>
                  </a:lnTo>
                  <a:lnTo>
                    <a:pt x="6350" y="152400"/>
                  </a:lnTo>
                  <a:lnTo>
                    <a:pt x="2539" y="173990"/>
                  </a:lnTo>
                  <a:lnTo>
                    <a:pt x="1269" y="184150"/>
                  </a:lnTo>
                  <a:lnTo>
                    <a:pt x="0" y="195580"/>
                  </a:lnTo>
                  <a:lnTo>
                    <a:pt x="0" y="1040130"/>
                  </a:lnTo>
                  <a:lnTo>
                    <a:pt x="10159" y="1093470"/>
                  </a:lnTo>
                  <a:lnTo>
                    <a:pt x="22859" y="1122680"/>
                  </a:lnTo>
                  <a:lnTo>
                    <a:pt x="27939" y="1132840"/>
                  </a:lnTo>
                  <a:lnTo>
                    <a:pt x="33019" y="1141730"/>
                  </a:lnTo>
                  <a:lnTo>
                    <a:pt x="45719" y="1159510"/>
                  </a:lnTo>
                  <a:lnTo>
                    <a:pt x="53339" y="1167130"/>
                  </a:lnTo>
                  <a:lnTo>
                    <a:pt x="59689" y="1174750"/>
                  </a:lnTo>
                  <a:lnTo>
                    <a:pt x="67309" y="1182370"/>
                  </a:lnTo>
                  <a:lnTo>
                    <a:pt x="76200" y="1188720"/>
                  </a:lnTo>
                  <a:lnTo>
                    <a:pt x="85089" y="1196340"/>
                  </a:lnTo>
                  <a:lnTo>
                    <a:pt x="93979" y="1201420"/>
                  </a:lnTo>
                  <a:lnTo>
                    <a:pt x="102869" y="1207770"/>
                  </a:lnTo>
                  <a:lnTo>
                    <a:pt x="111759" y="1212850"/>
                  </a:lnTo>
                  <a:lnTo>
                    <a:pt x="121919" y="1217930"/>
                  </a:lnTo>
                  <a:lnTo>
                    <a:pt x="142239" y="1225550"/>
                  </a:lnTo>
                  <a:lnTo>
                    <a:pt x="162559" y="1230630"/>
                  </a:lnTo>
                  <a:lnTo>
                    <a:pt x="172719" y="1231900"/>
                  </a:lnTo>
                  <a:lnTo>
                    <a:pt x="184150" y="1234440"/>
                  </a:lnTo>
                  <a:lnTo>
                    <a:pt x="205739" y="1234440"/>
                  </a:lnTo>
                  <a:lnTo>
                    <a:pt x="205739" y="1235710"/>
                  </a:lnTo>
                  <a:lnTo>
                    <a:pt x="8040369" y="1234440"/>
                  </a:lnTo>
                  <a:lnTo>
                    <a:pt x="8051800" y="1231900"/>
                  </a:lnTo>
                  <a:lnTo>
                    <a:pt x="8061959" y="1230630"/>
                  </a:lnTo>
                  <a:lnTo>
                    <a:pt x="8082280" y="1225550"/>
                  </a:lnTo>
                  <a:lnTo>
                    <a:pt x="8092439" y="1221740"/>
                  </a:lnTo>
                  <a:lnTo>
                    <a:pt x="8102600" y="1216660"/>
                  </a:lnTo>
                  <a:lnTo>
                    <a:pt x="8112759" y="1212850"/>
                  </a:lnTo>
                  <a:lnTo>
                    <a:pt x="8121650" y="1207770"/>
                  </a:lnTo>
                  <a:lnTo>
                    <a:pt x="8130539" y="1201420"/>
                  </a:lnTo>
                  <a:lnTo>
                    <a:pt x="8139430" y="1196340"/>
                  </a:lnTo>
                  <a:lnTo>
                    <a:pt x="8148319" y="1188720"/>
                  </a:lnTo>
                  <a:lnTo>
                    <a:pt x="8155939" y="1182370"/>
                  </a:lnTo>
                  <a:lnTo>
                    <a:pt x="8164830" y="1174750"/>
                  </a:lnTo>
                  <a:lnTo>
                    <a:pt x="8171180" y="1167130"/>
                  </a:lnTo>
                  <a:lnTo>
                    <a:pt x="8178800" y="1158240"/>
                  </a:lnTo>
                  <a:lnTo>
                    <a:pt x="8185150" y="1150620"/>
                  </a:lnTo>
                  <a:lnTo>
                    <a:pt x="8191500" y="1141730"/>
                  </a:lnTo>
                  <a:lnTo>
                    <a:pt x="8196580" y="1131570"/>
                  </a:lnTo>
                  <a:lnTo>
                    <a:pt x="8201659" y="1122680"/>
                  </a:lnTo>
                  <a:lnTo>
                    <a:pt x="8206739" y="1112520"/>
                  </a:lnTo>
                  <a:lnTo>
                    <a:pt x="8210550" y="1102360"/>
                  </a:lnTo>
                  <a:lnTo>
                    <a:pt x="8214359" y="1093470"/>
                  </a:lnTo>
                  <a:lnTo>
                    <a:pt x="8216900" y="1083310"/>
                  </a:lnTo>
                  <a:lnTo>
                    <a:pt x="8219439" y="1071880"/>
                  </a:lnTo>
                  <a:lnTo>
                    <a:pt x="8221980" y="1061720"/>
                  </a:lnTo>
                  <a:lnTo>
                    <a:pt x="8223250" y="1051560"/>
                  </a:lnTo>
                  <a:lnTo>
                    <a:pt x="8224519" y="1040130"/>
                  </a:lnTo>
                  <a:lnTo>
                    <a:pt x="8224519" y="195580"/>
                  </a:lnTo>
                  <a:lnTo>
                    <a:pt x="8214359" y="142240"/>
                  </a:lnTo>
                  <a:lnTo>
                    <a:pt x="8201659" y="113030"/>
                  </a:lnTo>
                  <a:lnTo>
                    <a:pt x="8196580" y="102870"/>
                  </a:lnTo>
                  <a:lnTo>
                    <a:pt x="8191500" y="93980"/>
                  </a:lnTo>
                  <a:lnTo>
                    <a:pt x="8178800" y="76200"/>
                  </a:lnTo>
                  <a:lnTo>
                    <a:pt x="8171180" y="68580"/>
                  </a:lnTo>
                  <a:lnTo>
                    <a:pt x="8164830" y="60960"/>
                  </a:lnTo>
                  <a:lnTo>
                    <a:pt x="8155939" y="53340"/>
                  </a:lnTo>
                  <a:lnTo>
                    <a:pt x="8148319" y="45720"/>
                  </a:lnTo>
                  <a:lnTo>
                    <a:pt x="8130539" y="33020"/>
                  </a:lnTo>
                  <a:lnTo>
                    <a:pt x="8121650" y="27940"/>
                  </a:lnTo>
                  <a:lnTo>
                    <a:pt x="8111489" y="22860"/>
                  </a:lnTo>
                  <a:lnTo>
                    <a:pt x="8102600" y="17780"/>
                  </a:lnTo>
                  <a:lnTo>
                    <a:pt x="8082280" y="10160"/>
                  </a:lnTo>
                  <a:lnTo>
                    <a:pt x="8061959" y="5080"/>
                  </a:lnTo>
                  <a:lnTo>
                    <a:pt x="8050530" y="2540"/>
                  </a:lnTo>
                  <a:lnTo>
                    <a:pt x="8030209" y="0"/>
                  </a:lnTo>
                  <a:close/>
                </a:path>
              </a:pathLst>
            </a:custGeom>
            <a:solidFill>
              <a:srgbClr val="009900"/>
            </a:solidFill>
          </p:spPr>
          <p:txBody>
            <a:bodyPr wrap="square" lIns="0" tIns="0" rIns="0" bIns="0" rtlCol="0"/>
            <a:lstStyle/>
            <a:p/>
          </p:txBody>
        </p:sp>
        <p:sp>
          <p:nvSpPr>
            <p:cNvPr id="4" name="object 4"/>
            <p:cNvSpPr/>
            <p:nvPr/>
          </p:nvSpPr>
          <p:spPr>
            <a:xfrm>
              <a:off x="504190" y="60960"/>
              <a:ext cx="8224520" cy="1235710"/>
            </a:xfrm>
            <a:custGeom>
              <a:avLst/>
              <a:gdLst/>
              <a:ahLst/>
              <a:cxnLst/>
              <a:rect l="l" t="t" r="r" b="b"/>
              <a:pathLst>
                <a:path w="8224520" h="1235710">
                  <a:moveTo>
                    <a:pt x="0" y="205740"/>
                  </a:moveTo>
                  <a:lnTo>
                    <a:pt x="0" y="195580"/>
                  </a:lnTo>
                  <a:lnTo>
                    <a:pt x="1269" y="184150"/>
                  </a:lnTo>
                  <a:lnTo>
                    <a:pt x="2539" y="173990"/>
                  </a:lnTo>
                  <a:lnTo>
                    <a:pt x="3809" y="162560"/>
                  </a:lnTo>
                  <a:lnTo>
                    <a:pt x="6350" y="152400"/>
                  </a:lnTo>
                  <a:lnTo>
                    <a:pt x="10159" y="142240"/>
                  </a:lnTo>
                  <a:lnTo>
                    <a:pt x="13969" y="132080"/>
                  </a:lnTo>
                  <a:lnTo>
                    <a:pt x="17779" y="121920"/>
                  </a:lnTo>
                  <a:lnTo>
                    <a:pt x="21589" y="113030"/>
                  </a:lnTo>
                  <a:lnTo>
                    <a:pt x="26669" y="102870"/>
                  </a:lnTo>
                  <a:lnTo>
                    <a:pt x="33019" y="93980"/>
                  </a:lnTo>
                  <a:lnTo>
                    <a:pt x="39369" y="85090"/>
                  </a:lnTo>
                  <a:lnTo>
                    <a:pt x="45719" y="76200"/>
                  </a:lnTo>
                  <a:lnTo>
                    <a:pt x="53339" y="68580"/>
                  </a:lnTo>
                  <a:lnTo>
                    <a:pt x="59689" y="60960"/>
                  </a:lnTo>
                  <a:lnTo>
                    <a:pt x="93979" y="33020"/>
                  </a:lnTo>
                  <a:lnTo>
                    <a:pt x="132079" y="13970"/>
                  </a:lnTo>
                  <a:lnTo>
                    <a:pt x="162559" y="5080"/>
                  </a:lnTo>
                  <a:lnTo>
                    <a:pt x="172719" y="2540"/>
                  </a:lnTo>
                  <a:lnTo>
                    <a:pt x="184150" y="1270"/>
                  </a:lnTo>
                  <a:lnTo>
                    <a:pt x="194309" y="0"/>
                  </a:lnTo>
                  <a:lnTo>
                    <a:pt x="205739" y="0"/>
                  </a:lnTo>
                  <a:lnTo>
                    <a:pt x="8018780" y="0"/>
                  </a:lnTo>
                  <a:lnTo>
                    <a:pt x="8030209" y="0"/>
                  </a:lnTo>
                  <a:lnTo>
                    <a:pt x="8040369" y="1270"/>
                  </a:lnTo>
                  <a:lnTo>
                    <a:pt x="8082280" y="10160"/>
                  </a:lnTo>
                  <a:lnTo>
                    <a:pt x="8111489" y="22860"/>
                  </a:lnTo>
                  <a:lnTo>
                    <a:pt x="8121650" y="27940"/>
                  </a:lnTo>
                  <a:lnTo>
                    <a:pt x="8130539" y="33020"/>
                  </a:lnTo>
                  <a:lnTo>
                    <a:pt x="8139430" y="39370"/>
                  </a:lnTo>
                  <a:lnTo>
                    <a:pt x="8148319" y="45720"/>
                  </a:lnTo>
                  <a:lnTo>
                    <a:pt x="8155939" y="53340"/>
                  </a:lnTo>
                  <a:lnTo>
                    <a:pt x="8164830" y="60960"/>
                  </a:lnTo>
                  <a:lnTo>
                    <a:pt x="8171180" y="68580"/>
                  </a:lnTo>
                  <a:lnTo>
                    <a:pt x="8178800" y="76200"/>
                  </a:lnTo>
                  <a:lnTo>
                    <a:pt x="8185150" y="85090"/>
                  </a:lnTo>
                  <a:lnTo>
                    <a:pt x="8191500" y="93980"/>
                  </a:lnTo>
                  <a:lnTo>
                    <a:pt x="8196580" y="102870"/>
                  </a:lnTo>
                  <a:lnTo>
                    <a:pt x="8201659" y="113030"/>
                  </a:lnTo>
                  <a:lnTo>
                    <a:pt x="8206739" y="121920"/>
                  </a:lnTo>
                  <a:lnTo>
                    <a:pt x="8219439" y="162560"/>
                  </a:lnTo>
                  <a:lnTo>
                    <a:pt x="8224519" y="195580"/>
                  </a:lnTo>
                  <a:lnTo>
                    <a:pt x="8224519" y="205740"/>
                  </a:lnTo>
                  <a:lnTo>
                    <a:pt x="8224519" y="1029970"/>
                  </a:lnTo>
                  <a:lnTo>
                    <a:pt x="8224519" y="1040130"/>
                  </a:lnTo>
                  <a:lnTo>
                    <a:pt x="8223250" y="1051560"/>
                  </a:lnTo>
                  <a:lnTo>
                    <a:pt x="8221980" y="1061720"/>
                  </a:lnTo>
                  <a:lnTo>
                    <a:pt x="8219439" y="1071880"/>
                  </a:lnTo>
                  <a:lnTo>
                    <a:pt x="8216900" y="1083310"/>
                  </a:lnTo>
                  <a:lnTo>
                    <a:pt x="8214359" y="1093470"/>
                  </a:lnTo>
                  <a:lnTo>
                    <a:pt x="8210550" y="1102360"/>
                  </a:lnTo>
                  <a:lnTo>
                    <a:pt x="8206739" y="1112520"/>
                  </a:lnTo>
                  <a:lnTo>
                    <a:pt x="8201659" y="1122680"/>
                  </a:lnTo>
                  <a:lnTo>
                    <a:pt x="8196580" y="1131570"/>
                  </a:lnTo>
                  <a:lnTo>
                    <a:pt x="8191500" y="1141730"/>
                  </a:lnTo>
                  <a:lnTo>
                    <a:pt x="8185150" y="1150620"/>
                  </a:lnTo>
                  <a:lnTo>
                    <a:pt x="8178800" y="1158240"/>
                  </a:lnTo>
                  <a:lnTo>
                    <a:pt x="8171180" y="1167130"/>
                  </a:lnTo>
                  <a:lnTo>
                    <a:pt x="8164830" y="1174750"/>
                  </a:lnTo>
                  <a:lnTo>
                    <a:pt x="8155939" y="1182370"/>
                  </a:lnTo>
                  <a:lnTo>
                    <a:pt x="8148319" y="1188720"/>
                  </a:lnTo>
                  <a:lnTo>
                    <a:pt x="8139430" y="1196340"/>
                  </a:lnTo>
                  <a:lnTo>
                    <a:pt x="8130539" y="1201420"/>
                  </a:lnTo>
                  <a:lnTo>
                    <a:pt x="8121650" y="1207770"/>
                  </a:lnTo>
                  <a:lnTo>
                    <a:pt x="8112759" y="1212850"/>
                  </a:lnTo>
                  <a:lnTo>
                    <a:pt x="8102600" y="1216660"/>
                  </a:lnTo>
                  <a:lnTo>
                    <a:pt x="8092439" y="1221740"/>
                  </a:lnTo>
                  <a:lnTo>
                    <a:pt x="8082280" y="1225550"/>
                  </a:lnTo>
                  <a:lnTo>
                    <a:pt x="8072119" y="1228090"/>
                  </a:lnTo>
                  <a:lnTo>
                    <a:pt x="8061959" y="1230630"/>
                  </a:lnTo>
                  <a:lnTo>
                    <a:pt x="8051800" y="1231900"/>
                  </a:lnTo>
                  <a:lnTo>
                    <a:pt x="8040369" y="1234440"/>
                  </a:lnTo>
                  <a:lnTo>
                    <a:pt x="8030209" y="1234440"/>
                  </a:lnTo>
                  <a:lnTo>
                    <a:pt x="8018780" y="1234440"/>
                  </a:lnTo>
                  <a:lnTo>
                    <a:pt x="205739" y="1235710"/>
                  </a:lnTo>
                  <a:lnTo>
                    <a:pt x="205739" y="1234440"/>
                  </a:lnTo>
                  <a:lnTo>
                    <a:pt x="194309" y="1234440"/>
                  </a:lnTo>
                  <a:lnTo>
                    <a:pt x="184150" y="1234440"/>
                  </a:lnTo>
                  <a:lnTo>
                    <a:pt x="172719" y="1231900"/>
                  </a:lnTo>
                  <a:lnTo>
                    <a:pt x="162559" y="1230630"/>
                  </a:lnTo>
                  <a:lnTo>
                    <a:pt x="152400" y="1228090"/>
                  </a:lnTo>
                  <a:lnTo>
                    <a:pt x="142239" y="1225550"/>
                  </a:lnTo>
                  <a:lnTo>
                    <a:pt x="132079" y="1221740"/>
                  </a:lnTo>
                  <a:lnTo>
                    <a:pt x="121919" y="1217930"/>
                  </a:lnTo>
                  <a:lnTo>
                    <a:pt x="111759" y="1212850"/>
                  </a:lnTo>
                  <a:lnTo>
                    <a:pt x="102869" y="1207770"/>
                  </a:lnTo>
                  <a:lnTo>
                    <a:pt x="93979" y="1201420"/>
                  </a:lnTo>
                  <a:lnTo>
                    <a:pt x="85089" y="1196340"/>
                  </a:lnTo>
                  <a:lnTo>
                    <a:pt x="76200" y="1188720"/>
                  </a:lnTo>
                  <a:lnTo>
                    <a:pt x="67309" y="1182370"/>
                  </a:lnTo>
                  <a:lnTo>
                    <a:pt x="59689" y="1174750"/>
                  </a:lnTo>
                  <a:lnTo>
                    <a:pt x="53339" y="1167130"/>
                  </a:lnTo>
                  <a:lnTo>
                    <a:pt x="45719" y="1159510"/>
                  </a:lnTo>
                  <a:lnTo>
                    <a:pt x="39369" y="1150620"/>
                  </a:lnTo>
                  <a:lnTo>
                    <a:pt x="33019" y="1141730"/>
                  </a:lnTo>
                  <a:lnTo>
                    <a:pt x="27939" y="1132840"/>
                  </a:lnTo>
                  <a:lnTo>
                    <a:pt x="22859" y="1122680"/>
                  </a:lnTo>
                  <a:lnTo>
                    <a:pt x="17779" y="1113790"/>
                  </a:lnTo>
                  <a:lnTo>
                    <a:pt x="5079" y="1073150"/>
                  </a:lnTo>
                  <a:lnTo>
                    <a:pt x="0" y="1040130"/>
                  </a:lnTo>
                  <a:lnTo>
                    <a:pt x="0" y="1029970"/>
                  </a:lnTo>
                  <a:lnTo>
                    <a:pt x="0" y="205740"/>
                  </a:lnTo>
                  <a:close/>
                </a:path>
              </a:pathLst>
            </a:custGeom>
            <a:ln w="25518">
              <a:solidFill>
                <a:srgbClr val="FFFFFF"/>
              </a:solidFill>
            </a:ln>
          </p:spPr>
          <p:txBody>
            <a:bodyPr wrap="square" lIns="0" tIns="0" rIns="0" bIns="0" rtlCol="0"/>
            <a:lstStyle/>
            <a:p/>
          </p:txBody>
        </p:sp>
        <p:sp>
          <p:nvSpPr>
            <p:cNvPr id="5" name="object 5"/>
            <p:cNvSpPr/>
            <p:nvPr/>
          </p:nvSpPr>
          <p:spPr>
            <a:xfrm>
              <a:off x="491426" y="48208"/>
              <a:ext cx="8250555" cy="1261745"/>
            </a:xfrm>
            <a:custGeom>
              <a:avLst/>
              <a:gdLst/>
              <a:ahLst/>
              <a:cxnLst/>
              <a:rect l="l" t="t" r="r" b="b"/>
              <a:pathLst>
                <a:path w="8250555" h="126174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261745">
                  <a:moveTo>
                    <a:pt x="8250034" y="1248460"/>
                  </a:moveTo>
                  <a:lnTo>
                    <a:pt x="8246300" y="1239443"/>
                  </a:lnTo>
                  <a:lnTo>
                    <a:pt x="8237283" y="1235710"/>
                  </a:lnTo>
                  <a:lnTo>
                    <a:pt x="8228254" y="1239443"/>
                  </a:lnTo>
                  <a:lnTo>
                    <a:pt x="8224520" y="1248460"/>
                  </a:lnTo>
                  <a:lnTo>
                    <a:pt x="8228254" y="1257490"/>
                  </a:lnTo>
                  <a:lnTo>
                    <a:pt x="8237283" y="1261224"/>
                  </a:lnTo>
                  <a:lnTo>
                    <a:pt x="8246300" y="1257490"/>
                  </a:lnTo>
                  <a:lnTo>
                    <a:pt x="8250034" y="124846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730250" y="22859"/>
            <a:ext cx="7689215" cy="939800"/>
          </a:xfrm>
          <a:prstGeom prst="rect">
            <a:avLst/>
          </a:prstGeom>
        </p:spPr>
        <p:txBody>
          <a:bodyPr vert="horz" wrap="square" lIns="0" tIns="12700" rIns="0" bIns="0" rtlCol="0">
            <a:spAutoFit/>
          </a:bodyPr>
          <a:lstStyle/>
          <a:p>
            <a:pPr marL="12700">
              <a:lnSpc>
                <a:spcPct val="100000"/>
              </a:lnSpc>
              <a:spcBef>
                <a:spcPts val="100"/>
              </a:spcBef>
            </a:pPr>
            <a:r>
              <a:rPr sz="4400" u="none" dirty="0">
                <a:solidFill>
                  <a:srgbClr val="FFFFFF"/>
                </a:solidFill>
                <a:latin typeface="Calibri" panose="020F0502020204030204"/>
                <a:cs typeface="Calibri" panose="020F0502020204030204"/>
              </a:rPr>
              <a:t>1.4</a:t>
            </a:r>
            <a:r>
              <a:rPr sz="4400" u="none" spc="-95" dirty="0">
                <a:solidFill>
                  <a:srgbClr val="FFFFFF"/>
                </a:solidFill>
                <a:latin typeface="Calibri" panose="020F0502020204030204"/>
                <a:cs typeface="Calibri" panose="020F0502020204030204"/>
              </a:rPr>
              <a:t> </a:t>
            </a:r>
            <a:r>
              <a:rPr sz="4400" u="none" dirty="0">
                <a:solidFill>
                  <a:srgbClr val="FFFFFF"/>
                </a:solidFill>
                <a:latin typeface="Calibri" panose="020F0502020204030204"/>
                <a:cs typeface="Calibri" panose="020F0502020204030204"/>
              </a:rPr>
              <a:t>Συστήματα</a:t>
            </a:r>
            <a:r>
              <a:rPr sz="4400" u="none" spc="-75" dirty="0">
                <a:solidFill>
                  <a:srgbClr val="FFFFFF"/>
                </a:solidFill>
                <a:latin typeface="Calibri" panose="020F0502020204030204"/>
                <a:cs typeface="Calibri" panose="020F0502020204030204"/>
              </a:rPr>
              <a:t> </a:t>
            </a:r>
            <a:r>
              <a:rPr sz="4400" u="none" dirty="0">
                <a:solidFill>
                  <a:srgbClr val="FFFFFF"/>
                </a:solidFill>
                <a:latin typeface="Calibri" panose="020F0502020204030204"/>
                <a:cs typeface="Calibri" panose="020F0502020204030204"/>
              </a:rPr>
              <a:t>κοινού</a:t>
            </a:r>
            <a:r>
              <a:rPr sz="4400" u="none" spc="-80" dirty="0">
                <a:solidFill>
                  <a:srgbClr val="FFFFFF"/>
                </a:solidFill>
                <a:latin typeface="Calibri" panose="020F0502020204030204"/>
                <a:cs typeface="Calibri" panose="020F0502020204030204"/>
              </a:rPr>
              <a:t> </a:t>
            </a:r>
            <a:r>
              <a:rPr sz="4400" u="none" spc="-10" dirty="0">
                <a:solidFill>
                  <a:srgbClr val="FFFFFF"/>
                </a:solidFill>
                <a:latin typeface="Calibri" panose="020F0502020204030204"/>
                <a:cs typeface="Calibri" panose="020F0502020204030204"/>
              </a:rPr>
              <a:t>συλλέκτη</a:t>
            </a:r>
            <a:r>
              <a:rPr sz="6000" i="1" u="none" spc="-10" dirty="0">
                <a:solidFill>
                  <a:srgbClr val="FFFFFF"/>
                </a:solidFill>
                <a:latin typeface="Calibri" panose="020F0502020204030204"/>
                <a:cs typeface="Calibri" panose="020F0502020204030204"/>
              </a:rPr>
              <a:t>.</a:t>
            </a:r>
            <a:endParaRPr sz="6000">
              <a:latin typeface="Calibri" panose="020F0502020204030204"/>
              <a:cs typeface="Calibri" panose="020F0502020204030204"/>
            </a:endParaRPr>
          </a:p>
        </p:txBody>
      </p:sp>
      <p:sp>
        <p:nvSpPr>
          <p:cNvPr id="7" name="object 7"/>
          <p:cNvSpPr txBox="1"/>
          <p:nvPr/>
        </p:nvSpPr>
        <p:spPr>
          <a:xfrm>
            <a:off x="293370" y="889000"/>
            <a:ext cx="8512810" cy="5681042"/>
          </a:xfrm>
          <a:prstGeom prst="rect">
            <a:avLst/>
          </a:prstGeom>
        </p:spPr>
        <p:txBody>
          <a:bodyPr vert="horz" wrap="square" lIns="0" tIns="12700" rIns="0" bIns="0" rtlCol="0">
            <a:spAutoFit/>
          </a:bodyPr>
          <a:lstStyle/>
          <a:p>
            <a:pPr marL="449580">
              <a:lnSpc>
                <a:spcPct val="100000"/>
              </a:lnSpc>
              <a:spcBef>
                <a:spcPts val="100"/>
              </a:spcBef>
            </a:pPr>
            <a:r>
              <a:rPr sz="3200" b="1" i="1" spc="-10" dirty="0">
                <a:solidFill>
                  <a:srgbClr val="FFFFFF"/>
                </a:solidFill>
                <a:latin typeface="Calibri" panose="020F0502020204030204"/>
                <a:cs typeface="Calibri" panose="020F0502020204030204"/>
              </a:rPr>
              <a:t>α)Γενικά</a:t>
            </a:r>
            <a:endParaRPr sz="3200">
              <a:latin typeface="Calibri" panose="020F0502020204030204"/>
              <a:cs typeface="Calibri" panose="020F0502020204030204"/>
            </a:endParaRPr>
          </a:p>
          <a:p>
            <a:pPr marL="12700" marR="229870" indent="63500">
              <a:lnSpc>
                <a:spcPts val="2460"/>
              </a:lnSpc>
              <a:spcBef>
                <a:spcPts val="2480"/>
              </a:spcBef>
            </a:pP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55" dirty="0">
                <a:latin typeface="Arial" panose="020B0604020202020204"/>
                <a:cs typeface="Arial" panose="020B0604020202020204"/>
              </a:rPr>
              <a:t> </a:t>
            </a:r>
            <a:r>
              <a:rPr sz="2200" b="1" spc="-20" dirty="0">
                <a:latin typeface="Arial" panose="020B0604020202020204"/>
                <a:cs typeface="Arial" panose="020B0604020202020204"/>
              </a:rPr>
              <a:t>ΚΟΙΝΟΥ</a:t>
            </a:r>
            <a:r>
              <a:rPr sz="2200" b="1" spc="-55" dirty="0">
                <a:latin typeface="Arial" panose="020B0604020202020204"/>
                <a:cs typeface="Arial" panose="020B0604020202020204"/>
              </a:rPr>
              <a:t> </a:t>
            </a:r>
            <a:r>
              <a:rPr sz="2200" b="1" spc="-20" dirty="0">
                <a:latin typeface="Arial" panose="020B0604020202020204"/>
                <a:cs typeface="Arial" panose="020B0604020202020204"/>
              </a:rPr>
              <a:t>ΣΥΛΛΕΚΤΗ,</a:t>
            </a:r>
            <a:r>
              <a:rPr sz="2200" b="1" spc="-45" dirty="0">
                <a:latin typeface="Arial" panose="020B0604020202020204"/>
                <a:cs typeface="Arial" panose="020B0604020202020204"/>
              </a:rPr>
              <a:t> </a:t>
            </a:r>
            <a:r>
              <a:rPr sz="2200" b="1" dirty="0">
                <a:latin typeface="Arial" panose="020B0604020202020204"/>
                <a:cs typeface="Arial" panose="020B0604020202020204"/>
              </a:rPr>
              <a:t>Η</a:t>
            </a:r>
            <a:r>
              <a:rPr sz="2200" b="1" spc="-140" dirty="0">
                <a:latin typeface="Arial" panose="020B0604020202020204"/>
                <a:cs typeface="Arial" panose="020B0604020202020204"/>
              </a:rPr>
              <a:t> </a:t>
            </a:r>
            <a:r>
              <a:rPr sz="2200" b="1" dirty="0">
                <a:latin typeface="Arial" panose="020B0604020202020204"/>
                <a:cs typeface="Arial" panose="020B0604020202020204"/>
              </a:rPr>
              <a:t>ΔΙΑΔΙΚΑΣΙΑ</a:t>
            </a:r>
            <a:r>
              <a:rPr sz="2200" b="1" spc="-125" dirty="0">
                <a:latin typeface="Arial" panose="020B0604020202020204"/>
                <a:cs typeface="Arial" panose="020B0604020202020204"/>
              </a:rPr>
              <a:t> </a:t>
            </a:r>
            <a:r>
              <a:rPr sz="2200" b="1" spc="-10" dirty="0">
                <a:latin typeface="Arial" panose="020B0604020202020204"/>
                <a:cs typeface="Arial" panose="020B0604020202020204"/>
              </a:rPr>
              <a:t>ΑΝΥΨΩ- </a:t>
            </a:r>
            <a:r>
              <a:rPr sz="2200" b="1" dirty="0">
                <a:latin typeface="Arial" panose="020B0604020202020204"/>
                <a:cs typeface="Arial" panose="020B0604020202020204"/>
              </a:rPr>
              <a:t>ΣΕΩΣ</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25" dirty="0">
                <a:latin typeface="Arial" panose="020B0604020202020204"/>
                <a:cs typeface="Arial" panose="020B0604020202020204"/>
              </a:rPr>
              <a:t> </a:t>
            </a:r>
            <a:r>
              <a:rPr sz="2200" b="1" dirty="0">
                <a:latin typeface="Arial" panose="020B0604020202020204"/>
                <a:cs typeface="Arial" panose="020B0604020202020204"/>
              </a:rPr>
              <a:t>ΠΙΕΣΗΣ</a:t>
            </a:r>
            <a:r>
              <a:rPr sz="2200" b="1" spc="-15" dirty="0">
                <a:latin typeface="Arial" panose="020B0604020202020204"/>
                <a:cs typeface="Arial" panose="020B0604020202020204"/>
              </a:rPr>
              <a:t> </a:t>
            </a:r>
            <a:r>
              <a:rPr sz="2200" b="1" dirty="0">
                <a:latin typeface="Arial" panose="020B0604020202020204"/>
                <a:cs typeface="Arial" panose="020B0604020202020204"/>
              </a:rPr>
              <a:t>ΚΙ</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110" dirty="0">
                <a:latin typeface="Arial" panose="020B0604020202020204"/>
                <a:cs typeface="Arial" panose="020B0604020202020204"/>
              </a:rPr>
              <a:t> </a:t>
            </a:r>
            <a:r>
              <a:rPr sz="2200" b="1" dirty="0">
                <a:latin typeface="Arial" panose="020B0604020202020204"/>
                <a:cs typeface="Arial" panose="020B0604020202020204"/>
              </a:rPr>
              <a:t>ΔΙΑΔΙΚΑΣΙΑ</a:t>
            </a:r>
            <a:r>
              <a:rPr sz="2200" b="1" spc="-30" dirty="0">
                <a:latin typeface="Arial" panose="020B0604020202020204"/>
                <a:cs typeface="Arial" panose="020B0604020202020204"/>
              </a:rPr>
              <a:t> </a:t>
            </a:r>
            <a:r>
              <a:rPr sz="2200" b="1">
                <a:latin typeface="Arial" panose="020B0604020202020204"/>
                <a:cs typeface="Arial" panose="020B0604020202020204"/>
              </a:rPr>
              <a:t>ΤΗΣ</a:t>
            </a:r>
            <a:r>
              <a:rPr sz="2200" b="1" spc="-15">
                <a:latin typeface="Arial" panose="020B0604020202020204"/>
                <a:cs typeface="Arial" panose="020B0604020202020204"/>
              </a:rPr>
              <a:t> </a:t>
            </a:r>
            <a:r>
              <a:rPr sz="2200" b="1" smtClean="0">
                <a:latin typeface="Arial" panose="020B0604020202020204"/>
                <a:cs typeface="Arial" panose="020B0604020202020204"/>
              </a:rPr>
              <a:t>ΕΓΧΥΣ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25" smtClean="0">
                <a:latin typeface="Arial" panose="020B0604020202020204"/>
                <a:cs typeface="Arial" panose="020B0604020202020204"/>
              </a:rPr>
              <a:t> </a:t>
            </a:r>
            <a:r>
              <a:rPr sz="2200" b="1" dirty="0">
                <a:latin typeface="Arial" panose="020B0604020202020204"/>
                <a:cs typeface="Arial" panose="020B0604020202020204"/>
              </a:rPr>
              <a:t>ΕΙΝΑΙ</a:t>
            </a:r>
            <a:r>
              <a:rPr sz="2200" b="1" spc="-15" dirty="0">
                <a:latin typeface="Arial" panose="020B0604020202020204"/>
                <a:cs typeface="Arial" panose="020B0604020202020204"/>
              </a:rPr>
              <a:t> </a:t>
            </a:r>
            <a:r>
              <a:rPr sz="2200" b="1" spc="-25" dirty="0">
                <a:latin typeface="Arial" panose="020B0604020202020204"/>
                <a:cs typeface="Arial" panose="020B0604020202020204"/>
              </a:rPr>
              <a:t>ΤΕ- </a:t>
            </a:r>
            <a:r>
              <a:rPr sz="2200" b="1" dirty="0">
                <a:latin typeface="Arial" panose="020B0604020202020204"/>
                <a:cs typeface="Arial" panose="020B0604020202020204"/>
              </a:rPr>
              <a:t>ΛΕΙΩΣ</a:t>
            </a:r>
            <a:r>
              <a:rPr sz="2200" b="1" spc="-165" dirty="0">
                <a:latin typeface="Arial" panose="020B0604020202020204"/>
                <a:cs typeface="Arial" panose="020B0604020202020204"/>
              </a:rPr>
              <a:t> </a:t>
            </a:r>
            <a:r>
              <a:rPr sz="2200" b="1" dirty="0">
                <a:latin typeface="Arial" panose="020B0604020202020204"/>
                <a:cs typeface="Arial" panose="020B0604020202020204"/>
              </a:rPr>
              <a:t>ΑΝΕΞΑΡΤΗΤΕΣ</a:t>
            </a:r>
            <a:r>
              <a:rPr sz="2200" b="1" spc="-70" dirty="0">
                <a:latin typeface="Arial" panose="020B0604020202020204"/>
                <a:cs typeface="Arial" panose="020B0604020202020204"/>
              </a:rPr>
              <a:t> </a:t>
            </a:r>
            <a:r>
              <a:rPr sz="2200" b="1" spc="-10" dirty="0">
                <a:latin typeface="Arial" panose="020B0604020202020204"/>
                <a:cs typeface="Arial" panose="020B0604020202020204"/>
              </a:rPr>
              <a:t>ΜΕΤΑΞΥ</a:t>
            </a:r>
            <a:r>
              <a:rPr sz="2200" b="1" spc="-75" dirty="0">
                <a:latin typeface="Arial" panose="020B0604020202020204"/>
                <a:cs typeface="Arial" panose="020B0604020202020204"/>
              </a:rPr>
              <a:t> </a:t>
            </a:r>
            <a:r>
              <a:rPr sz="2200" b="1" spc="-10" dirty="0">
                <a:latin typeface="Arial" panose="020B0604020202020204"/>
                <a:cs typeface="Arial" panose="020B0604020202020204"/>
              </a:rPr>
              <a:t>ΤΟΥΣ.</a:t>
            </a:r>
            <a:endParaRPr sz="2200">
              <a:latin typeface="Arial" panose="020B0604020202020204"/>
              <a:cs typeface="Arial" panose="020B0604020202020204"/>
            </a:endParaRPr>
          </a:p>
          <a:p>
            <a:pPr marL="12700" marR="683260" indent="77470">
              <a:lnSpc>
                <a:spcPts val="2460"/>
              </a:lnSpc>
              <a:spcBef>
                <a:spcPts val="2010"/>
              </a:spcBef>
            </a:pPr>
            <a:r>
              <a:rPr sz="2200" b="1" dirty="0">
                <a:latin typeface="Arial" panose="020B0604020202020204"/>
                <a:cs typeface="Arial" panose="020B0604020202020204"/>
              </a:rPr>
              <a:t>ΣΤΗΝ</a:t>
            </a:r>
            <a:r>
              <a:rPr sz="2200" b="1" spc="-65" dirty="0">
                <a:latin typeface="Arial" panose="020B0604020202020204"/>
                <a:cs typeface="Arial" panose="020B0604020202020204"/>
              </a:rPr>
              <a:t> </a:t>
            </a:r>
            <a:r>
              <a:rPr sz="2200" b="1" dirty="0">
                <a:latin typeface="Arial" panose="020B0604020202020204"/>
                <a:cs typeface="Arial" panose="020B0604020202020204"/>
              </a:rPr>
              <a:t>ΠΙΟ</a:t>
            </a:r>
            <a:r>
              <a:rPr sz="2200" b="1" spc="-130" dirty="0">
                <a:latin typeface="Arial" panose="020B0604020202020204"/>
                <a:cs typeface="Arial" panose="020B0604020202020204"/>
              </a:rPr>
              <a:t> </a:t>
            </a:r>
            <a:r>
              <a:rPr sz="2200" b="1" dirty="0">
                <a:latin typeface="Arial" panose="020B0604020202020204"/>
                <a:cs typeface="Arial" panose="020B0604020202020204"/>
              </a:rPr>
              <a:t>ΑΠΛΗ</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dirty="0">
                <a:latin typeface="Arial" panose="020B0604020202020204"/>
                <a:cs typeface="Arial" panose="020B0604020202020204"/>
              </a:rPr>
              <a:t>ΜΟΡΦΗ</a:t>
            </a:r>
            <a:r>
              <a:rPr sz="2200" b="1" spc="-45"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25" dirty="0">
                <a:latin typeface="Arial" panose="020B0604020202020204"/>
                <a:cs typeface="Arial" panose="020B0604020202020204"/>
              </a:rPr>
              <a:t> </a:t>
            </a:r>
            <a:r>
              <a:rPr sz="2200" b="1" spc="-20" dirty="0">
                <a:latin typeface="Arial" panose="020B0604020202020204"/>
                <a:cs typeface="Arial" panose="020B0604020202020204"/>
              </a:rPr>
              <a:t>ΑΠΟΤΕΛΕΙΤΑΙ ΑΠΟ:</a:t>
            </a:r>
            <a:endParaRPr sz="2200">
              <a:latin typeface="Arial" panose="020B0604020202020204"/>
              <a:cs typeface="Arial" panose="020B0604020202020204"/>
            </a:endParaRPr>
          </a:p>
          <a:p>
            <a:pPr>
              <a:lnSpc>
                <a:spcPct val="100000"/>
              </a:lnSpc>
              <a:spcBef>
                <a:spcPts val="40"/>
              </a:spcBef>
            </a:pPr>
            <a:endParaRPr sz="2000">
              <a:latin typeface="Arial" panose="020B0604020202020204"/>
              <a:cs typeface="Arial" panose="020B0604020202020204"/>
            </a:endParaRPr>
          </a:p>
          <a:p>
            <a:pPr marL="353060" indent="-340360">
              <a:lnSpc>
                <a:spcPct val="100000"/>
              </a:lnSpc>
              <a:buClr>
                <a:srgbClr val="FF0000"/>
              </a:buClr>
              <a:buAutoNum type="arabicPeriod"/>
              <a:tabLst>
                <a:tab pos="353060" algn="l"/>
              </a:tabLst>
            </a:pPr>
            <a:r>
              <a:rPr sz="2400" b="1" dirty="0">
                <a:solidFill>
                  <a:srgbClr val="0000FF"/>
                </a:solidFill>
                <a:latin typeface="Arial" panose="020B0604020202020204"/>
                <a:cs typeface="Arial" panose="020B0604020202020204"/>
              </a:rPr>
              <a:t>ΜΙΑ</a:t>
            </a:r>
            <a:r>
              <a:rPr sz="2400" b="1" spc="-125"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ΑΝΤΛΙΑ</a:t>
            </a:r>
            <a:r>
              <a:rPr sz="2400" b="1" spc="-7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ΥΨΗΛΗΣ</a:t>
            </a:r>
            <a:r>
              <a:rPr sz="2400" b="1" spc="-35"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ΠΙΕΣΗΣ</a:t>
            </a:r>
            <a:endParaRPr sz="2400">
              <a:latin typeface="Arial" panose="020B0604020202020204"/>
              <a:cs typeface="Arial" panose="020B0604020202020204"/>
            </a:endParaRPr>
          </a:p>
          <a:p>
            <a:pPr marL="353060" indent="-340360">
              <a:lnSpc>
                <a:spcPct val="100000"/>
              </a:lnSpc>
              <a:spcBef>
                <a:spcPts val="920"/>
              </a:spcBef>
              <a:buClr>
                <a:srgbClr val="FF0000"/>
              </a:buClr>
              <a:buAutoNum type="arabicPeriod"/>
              <a:tabLst>
                <a:tab pos="353060" algn="l"/>
              </a:tabLst>
            </a:pPr>
            <a:r>
              <a:rPr sz="2400" b="1" dirty="0">
                <a:solidFill>
                  <a:srgbClr val="0000FF"/>
                </a:solidFill>
                <a:latin typeface="Arial" panose="020B0604020202020204"/>
                <a:cs typeface="Arial" panose="020B0604020202020204"/>
              </a:rPr>
              <a:t>ΕΝΑ</a:t>
            </a:r>
            <a:r>
              <a:rPr sz="2400" b="1" spc="-80" dirty="0">
                <a:solidFill>
                  <a:srgbClr val="0000FF"/>
                </a:solidFill>
                <a:latin typeface="Arial" panose="020B0604020202020204"/>
                <a:cs typeface="Arial" panose="020B0604020202020204"/>
              </a:rPr>
              <a:t> </a:t>
            </a:r>
            <a:r>
              <a:rPr sz="2400" b="1" spc="-20" dirty="0">
                <a:solidFill>
                  <a:srgbClr val="0000FF"/>
                </a:solidFill>
                <a:latin typeface="Arial" panose="020B0604020202020204"/>
                <a:cs typeface="Arial" panose="020B0604020202020204"/>
              </a:rPr>
              <a:t>ΣΥΛΛΕΚΤΗ</a:t>
            </a:r>
            <a:r>
              <a:rPr sz="2400" b="1" spc="-7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ΚΑΥΣΙΜΟΥ</a:t>
            </a:r>
            <a:endParaRPr sz="2400">
              <a:latin typeface="Arial" panose="020B0604020202020204"/>
              <a:cs typeface="Arial" panose="020B0604020202020204"/>
            </a:endParaRPr>
          </a:p>
          <a:p>
            <a:pPr marL="12700" marR="5080">
              <a:lnSpc>
                <a:spcPts val="2680"/>
              </a:lnSpc>
              <a:spcBef>
                <a:spcPts val="1185"/>
              </a:spcBef>
              <a:buClr>
                <a:srgbClr val="FF0000"/>
              </a:buClr>
              <a:buAutoNum type="arabicPeriod"/>
              <a:tabLst>
                <a:tab pos="353060" algn="l"/>
              </a:tabLst>
            </a:pPr>
            <a:r>
              <a:rPr sz="2400" b="1" dirty="0">
                <a:solidFill>
                  <a:srgbClr val="0000FF"/>
                </a:solidFill>
                <a:latin typeface="Arial" panose="020B0604020202020204"/>
                <a:cs typeface="Arial" panose="020B0604020202020204"/>
              </a:rPr>
              <a:t>ΤΟΥΣ</a:t>
            </a:r>
            <a:r>
              <a:rPr sz="2400" b="1" spc="-7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ΕΓΧΥΤΗΡΕΣ</a:t>
            </a:r>
            <a:r>
              <a:rPr sz="2400" b="1" spc="-60"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ΚΑΥΣΙΜΟΥ</a:t>
            </a:r>
            <a:r>
              <a:rPr sz="2400" b="1" spc="-7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ΜΕ</a:t>
            </a:r>
            <a:r>
              <a:rPr sz="2400" b="1" spc="-70" dirty="0">
                <a:solidFill>
                  <a:srgbClr val="0000FF"/>
                </a:solidFill>
                <a:latin typeface="Arial" panose="020B0604020202020204"/>
                <a:cs typeface="Arial" panose="020B0604020202020204"/>
              </a:rPr>
              <a:t> </a:t>
            </a:r>
            <a:r>
              <a:rPr sz="2400" b="1">
                <a:solidFill>
                  <a:srgbClr val="0000FF"/>
                </a:solidFill>
                <a:latin typeface="Arial" panose="020B0604020202020204"/>
                <a:cs typeface="Arial" panose="020B0604020202020204"/>
              </a:rPr>
              <a:t>ΤΙΣ</a:t>
            </a:r>
            <a:r>
              <a:rPr sz="2400" b="1" spc="-60">
                <a:solidFill>
                  <a:srgbClr val="0000FF"/>
                </a:solidFill>
                <a:latin typeface="Arial" panose="020B0604020202020204"/>
                <a:cs typeface="Arial" panose="020B0604020202020204"/>
              </a:rPr>
              <a:t> </a:t>
            </a:r>
            <a:r>
              <a:rPr sz="2400" b="1" spc="-10" smtClean="0">
                <a:solidFill>
                  <a:srgbClr val="0000FF"/>
                </a:solidFill>
                <a:latin typeface="Arial" panose="020B0604020202020204"/>
                <a:cs typeface="Arial" panose="020B0604020202020204"/>
              </a:rPr>
              <a:t>ΗΛΕΚΤΡΟΜΑΓΝΗ- </a:t>
            </a:r>
            <a:r>
              <a:rPr sz="2400" b="1" dirty="0">
                <a:solidFill>
                  <a:srgbClr val="0000FF"/>
                </a:solidFill>
                <a:latin typeface="Arial" panose="020B0604020202020204"/>
                <a:cs typeface="Arial" panose="020B0604020202020204"/>
              </a:rPr>
              <a:t>ΤΙΚΕΣ</a:t>
            </a:r>
            <a:r>
              <a:rPr sz="2400" b="1" spc="-8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ΤΟΥΣ</a:t>
            </a:r>
            <a:r>
              <a:rPr sz="2400" b="1" spc="-7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ΒΑΛΒΙΔΕΣ</a:t>
            </a:r>
            <a:endParaRPr sz="2400">
              <a:latin typeface="Arial" panose="020B0604020202020204"/>
              <a:cs typeface="Arial" panose="020B0604020202020204"/>
            </a:endParaRPr>
          </a:p>
          <a:p>
            <a:pPr marL="12700" marR="310515">
              <a:lnSpc>
                <a:spcPts val="2680"/>
              </a:lnSpc>
              <a:spcBef>
                <a:spcPts val="1130"/>
              </a:spcBef>
              <a:buClr>
                <a:srgbClr val="FF0000"/>
              </a:buClr>
              <a:buAutoNum type="arabicPeriod"/>
              <a:tabLst>
                <a:tab pos="353060" algn="l"/>
              </a:tabLst>
            </a:pPr>
            <a:r>
              <a:rPr sz="2400" b="1" spc="-20" dirty="0">
                <a:solidFill>
                  <a:srgbClr val="0000FF"/>
                </a:solidFill>
                <a:latin typeface="Arial" panose="020B0604020202020204"/>
                <a:cs typeface="Arial" panose="020B0604020202020204"/>
              </a:rPr>
              <a:t>ΤΟΥΣ</a:t>
            </a:r>
            <a:r>
              <a:rPr sz="2400" b="1" spc="-14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ΑΓΩΓΟΥΣ</a:t>
            </a:r>
            <a:r>
              <a:rPr sz="2400" b="1" spc="-114"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ΥΨΗΛΗΣ</a:t>
            </a:r>
            <a:r>
              <a:rPr sz="2400" b="1" spc="-7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ΠΙΕΣΗΣ</a:t>
            </a:r>
            <a:r>
              <a:rPr sz="2400" b="1" spc="-7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ΠΟΥ</a:t>
            </a:r>
            <a:r>
              <a:rPr sz="2400" b="1" spc="-7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ΣΥΝΔΕΟΥΝ</a:t>
            </a:r>
            <a:r>
              <a:rPr sz="2400" b="1" spc="-75"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ΤΟ </a:t>
            </a:r>
            <a:r>
              <a:rPr sz="2400" b="1" spc="-20" dirty="0">
                <a:solidFill>
                  <a:srgbClr val="0000FF"/>
                </a:solidFill>
                <a:latin typeface="Arial" panose="020B0604020202020204"/>
                <a:cs typeface="Arial" panose="020B0604020202020204"/>
              </a:rPr>
              <a:t>ΣΥΛΛΕΚΤΗ</a:t>
            </a:r>
            <a:r>
              <a:rPr sz="2400" b="1" spc="-10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ΜΕ</a:t>
            </a:r>
            <a:r>
              <a:rPr sz="2400" b="1" spc="-8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ΤΟΥΣ</a:t>
            </a:r>
            <a:r>
              <a:rPr sz="2400" b="1" spc="-8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ΕΓΧΥΤΗΡΕΣ</a:t>
            </a:r>
            <a:r>
              <a:rPr sz="2200" b="1" spc="-10" dirty="0">
                <a:solidFill>
                  <a:srgbClr val="0000FF"/>
                </a:solidFill>
                <a:latin typeface="Arial" panose="020B0604020202020204"/>
                <a:cs typeface="Arial" panose="020B0604020202020204"/>
              </a:rPr>
              <a:t>.</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6880" y="1629409"/>
            <a:ext cx="8293100" cy="5107809"/>
          </a:xfrm>
          <a:prstGeom prst="rect">
            <a:avLst/>
          </a:prstGeom>
        </p:spPr>
        <p:txBody>
          <a:bodyPr vert="horz" wrap="square" lIns="0" tIns="41910" rIns="0" bIns="0" rtlCol="0">
            <a:spAutoFit/>
          </a:bodyPr>
          <a:lstStyle/>
          <a:p>
            <a:pPr marL="12700" marR="37465" indent="78740">
              <a:lnSpc>
                <a:spcPts val="2460"/>
              </a:lnSpc>
              <a:spcBef>
                <a:spcPts val="330"/>
              </a:spcBef>
            </a:pPr>
            <a:r>
              <a:rPr sz="2200" b="1" dirty="0">
                <a:latin typeface="Arial" panose="020B0604020202020204"/>
                <a:cs typeface="Arial" panose="020B0604020202020204"/>
              </a:rPr>
              <a:t>Η</a:t>
            </a:r>
            <a:r>
              <a:rPr sz="2200" b="1" spc="-165" dirty="0">
                <a:latin typeface="Arial" panose="020B0604020202020204"/>
                <a:cs typeface="Arial" panose="020B0604020202020204"/>
              </a:rPr>
              <a:t> </a:t>
            </a:r>
            <a:r>
              <a:rPr sz="2200" b="1" spc="-20" dirty="0">
                <a:latin typeface="Arial" panose="020B0604020202020204"/>
                <a:cs typeface="Arial" panose="020B0604020202020204"/>
              </a:rPr>
              <a:t>ΑΝΤΛΙΑ</a:t>
            </a:r>
            <a:r>
              <a:rPr sz="2200" b="1" spc="-85" dirty="0">
                <a:latin typeface="Arial" panose="020B0604020202020204"/>
                <a:cs typeface="Arial" panose="020B0604020202020204"/>
              </a:rPr>
              <a:t> </a:t>
            </a:r>
            <a:r>
              <a:rPr sz="2200" b="1" spc="-45" dirty="0">
                <a:latin typeface="Arial" panose="020B0604020202020204"/>
                <a:cs typeface="Arial" panose="020B0604020202020204"/>
              </a:rPr>
              <a:t>ΚΑΤΑΘΛΙΒΕΙ</a:t>
            </a:r>
            <a:r>
              <a:rPr sz="2200" b="1" spc="-70" dirty="0">
                <a:latin typeface="Arial" panose="020B0604020202020204"/>
                <a:cs typeface="Arial" panose="020B0604020202020204"/>
              </a:rPr>
              <a:t> </a:t>
            </a:r>
            <a:r>
              <a:rPr sz="2200" b="1" dirty="0">
                <a:latin typeface="Arial" panose="020B0604020202020204"/>
                <a:cs typeface="Arial" panose="020B0604020202020204"/>
              </a:rPr>
              <a:t>ΤΟ</a:t>
            </a:r>
            <a:r>
              <a:rPr sz="2200" b="1" spc="-75" dirty="0">
                <a:latin typeface="Arial" panose="020B0604020202020204"/>
                <a:cs typeface="Arial" panose="020B0604020202020204"/>
              </a:rPr>
              <a:t> </a:t>
            </a:r>
            <a:r>
              <a:rPr sz="2200" b="1" spc="-20" dirty="0">
                <a:latin typeface="Arial" panose="020B0604020202020204"/>
                <a:cs typeface="Arial" panose="020B0604020202020204"/>
              </a:rPr>
              <a:t>ΚΑΥΣΙΜΟ</a:t>
            </a:r>
            <a:r>
              <a:rPr sz="2200" b="1" spc="-75" dirty="0">
                <a:latin typeface="Arial" panose="020B0604020202020204"/>
                <a:cs typeface="Arial" panose="020B0604020202020204"/>
              </a:rPr>
              <a:t> </a:t>
            </a:r>
            <a:r>
              <a:rPr sz="2200" b="1" dirty="0">
                <a:latin typeface="Arial" panose="020B0604020202020204"/>
                <a:cs typeface="Arial" panose="020B0604020202020204"/>
              </a:rPr>
              <a:t>ΣΤΟΝ</a:t>
            </a:r>
            <a:r>
              <a:rPr sz="2200" b="1" spc="-75" dirty="0">
                <a:latin typeface="Arial" panose="020B0604020202020204"/>
                <a:cs typeface="Arial" panose="020B0604020202020204"/>
              </a:rPr>
              <a:t> </a:t>
            </a:r>
            <a:r>
              <a:rPr sz="2200" b="1" dirty="0">
                <a:latin typeface="Arial" panose="020B0604020202020204"/>
                <a:cs typeface="Arial" panose="020B0604020202020204"/>
              </a:rPr>
              <a:t>ΚΟΙΝΟ</a:t>
            </a:r>
            <a:r>
              <a:rPr sz="2200" b="1" spc="-70" dirty="0">
                <a:latin typeface="Arial" panose="020B0604020202020204"/>
                <a:cs typeface="Arial" panose="020B0604020202020204"/>
              </a:rPr>
              <a:t> </a:t>
            </a:r>
            <a:r>
              <a:rPr sz="2200" b="1" spc="-30" dirty="0">
                <a:latin typeface="Arial" panose="020B0604020202020204"/>
                <a:cs typeface="Arial" panose="020B0604020202020204"/>
              </a:rPr>
              <a:t>ΣΥΛΛΕΚΤΗ </a:t>
            </a:r>
            <a:r>
              <a:rPr sz="2200" b="1" spc="-40">
                <a:latin typeface="Arial" panose="020B0604020202020204"/>
                <a:cs typeface="Arial" panose="020B0604020202020204"/>
              </a:rPr>
              <a:t>ΜΕΓΑΛΗΣ</a:t>
            </a:r>
            <a:r>
              <a:rPr sz="2200" b="1" spc="-90">
                <a:latin typeface="Arial" panose="020B0604020202020204"/>
                <a:cs typeface="Arial" panose="020B0604020202020204"/>
              </a:rPr>
              <a:t> </a:t>
            </a:r>
            <a:r>
              <a:rPr sz="2200" b="1" spc="-10" smtClean="0">
                <a:latin typeface="Arial" panose="020B0604020202020204"/>
                <a:cs typeface="Arial" panose="020B0604020202020204"/>
              </a:rPr>
              <a:t>ΔΙΑΜΕΤΡΟΥ.</a:t>
            </a:r>
            <a:endParaRPr lang="el-GR" sz="2200" b="1" spc="-10" dirty="0">
              <a:latin typeface="Arial" panose="020B0604020202020204"/>
              <a:cs typeface="Arial" panose="020B0604020202020204"/>
            </a:endParaRPr>
          </a:p>
          <a:p>
            <a:pPr marL="12700" marR="37465" indent="78740">
              <a:lnSpc>
                <a:spcPts val="2460"/>
              </a:lnSpc>
              <a:spcBef>
                <a:spcPts val="330"/>
              </a:spcBef>
            </a:pPr>
            <a:r>
              <a:rPr sz="2200" b="1" smtClean="0">
                <a:latin typeface="Arial" panose="020B0604020202020204"/>
                <a:cs typeface="Arial" panose="020B0604020202020204"/>
              </a:rPr>
              <a:t>ΤΟ</a:t>
            </a:r>
            <a:r>
              <a:rPr sz="2200" b="1" spc="-55" smtClean="0">
                <a:latin typeface="Arial" panose="020B0604020202020204"/>
                <a:cs typeface="Arial" panose="020B0604020202020204"/>
              </a:rPr>
              <a:t> </a:t>
            </a:r>
            <a:r>
              <a:rPr sz="2200" b="1" spc="-35" dirty="0">
                <a:latin typeface="Arial" panose="020B0604020202020204"/>
                <a:cs typeface="Arial" panose="020B0604020202020204"/>
              </a:rPr>
              <a:t>ΚΑΥΣΙΜΟ</a:t>
            </a:r>
            <a:r>
              <a:rPr sz="2200" b="1" spc="-114" dirty="0">
                <a:latin typeface="Arial" panose="020B0604020202020204"/>
                <a:cs typeface="Arial" panose="020B0604020202020204"/>
              </a:rPr>
              <a:t> </a:t>
            </a:r>
            <a:r>
              <a:rPr sz="2200" b="1" dirty="0">
                <a:latin typeface="Arial" panose="020B0604020202020204"/>
                <a:cs typeface="Arial" panose="020B0604020202020204"/>
              </a:rPr>
              <a:t>ΑΠΟ</a:t>
            </a:r>
            <a:r>
              <a:rPr sz="2200" b="1" spc="-45" dirty="0">
                <a:latin typeface="Arial" panose="020B0604020202020204"/>
                <a:cs typeface="Arial" panose="020B0604020202020204"/>
              </a:rPr>
              <a:t> </a:t>
            </a:r>
            <a:r>
              <a:rPr sz="2200" b="1" dirty="0">
                <a:latin typeface="Arial" panose="020B0604020202020204"/>
                <a:cs typeface="Arial" panose="020B0604020202020204"/>
              </a:rPr>
              <a:t>ΕΚΕΙ,</a:t>
            </a:r>
            <a:r>
              <a:rPr sz="2200" b="1" spc="-35" dirty="0">
                <a:latin typeface="Arial" panose="020B0604020202020204"/>
                <a:cs typeface="Arial" panose="020B0604020202020204"/>
              </a:rPr>
              <a:t> </a:t>
            </a:r>
            <a:r>
              <a:rPr sz="2200" b="1" dirty="0">
                <a:latin typeface="Arial" panose="020B0604020202020204"/>
                <a:cs typeface="Arial" panose="020B0604020202020204"/>
              </a:rPr>
              <a:t>ΚΑΙ</a:t>
            </a:r>
            <a:r>
              <a:rPr sz="2200" b="1" spc="-114" dirty="0">
                <a:latin typeface="Arial" panose="020B0604020202020204"/>
                <a:cs typeface="Arial" panose="020B0604020202020204"/>
              </a:rPr>
              <a:t> </a:t>
            </a:r>
            <a:r>
              <a:rPr sz="2200" b="1" dirty="0">
                <a:latin typeface="Arial" panose="020B0604020202020204"/>
                <a:cs typeface="Arial" panose="020B0604020202020204"/>
              </a:rPr>
              <a:t>ΔΙΑΜΕΣΟΥ</a:t>
            </a:r>
            <a:r>
              <a:rPr sz="2200" b="1" spc="-45" dirty="0">
                <a:latin typeface="Arial" panose="020B0604020202020204"/>
                <a:cs typeface="Arial" panose="020B0604020202020204"/>
              </a:rPr>
              <a:t> </a:t>
            </a:r>
            <a:r>
              <a:rPr sz="2200" b="1" dirty="0">
                <a:latin typeface="Arial" panose="020B0604020202020204"/>
                <a:cs typeface="Arial" panose="020B0604020202020204"/>
              </a:rPr>
              <a:t>ΣΩΛΗΝΩΝ</a:t>
            </a:r>
            <a:r>
              <a:rPr sz="2200" b="1" spc="-80" dirty="0">
                <a:latin typeface="Arial" panose="020B0604020202020204"/>
                <a:cs typeface="Arial" panose="020B0604020202020204"/>
              </a:rPr>
              <a:t> </a:t>
            </a:r>
            <a:r>
              <a:rPr sz="2200" b="1" spc="-10" dirty="0">
                <a:latin typeface="Arial" panose="020B0604020202020204"/>
                <a:cs typeface="Arial" panose="020B0604020202020204"/>
              </a:rPr>
              <a:t>ΥΨΗΛΗΣ </a:t>
            </a:r>
            <a:r>
              <a:rPr sz="2200" b="1" dirty="0">
                <a:latin typeface="Arial" panose="020B0604020202020204"/>
                <a:cs typeface="Arial" panose="020B0604020202020204"/>
              </a:rPr>
              <a:t>ΔΙΑΜΕΤΡΟΥ</a:t>
            </a:r>
            <a:r>
              <a:rPr sz="2200" b="1" spc="-125" dirty="0">
                <a:latin typeface="Arial" panose="020B0604020202020204"/>
                <a:cs typeface="Arial" panose="020B0604020202020204"/>
              </a:rPr>
              <a:t> </a:t>
            </a:r>
            <a:r>
              <a:rPr sz="2200" b="1" spc="-55" dirty="0">
                <a:latin typeface="Arial" panose="020B0604020202020204"/>
                <a:cs typeface="Arial" panose="020B0604020202020204"/>
              </a:rPr>
              <a:t>ΠΟΛΥ</a:t>
            </a:r>
            <a:r>
              <a:rPr sz="2200" b="1" spc="-95" dirty="0">
                <a:latin typeface="Arial" panose="020B0604020202020204"/>
                <a:cs typeface="Arial" panose="020B0604020202020204"/>
              </a:rPr>
              <a:t> </a:t>
            </a:r>
            <a:r>
              <a:rPr sz="2200" b="1" dirty="0">
                <a:latin typeface="Arial" panose="020B0604020202020204"/>
                <a:cs typeface="Arial" panose="020B0604020202020204"/>
              </a:rPr>
              <a:t>ΜΙΚΡΟΤΕΡΗΣ</a:t>
            </a:r>
            <a:r>
              <a:rPr sz="2200" b="1" spc="-155" dirty="0">
                <a:latin typeface="Arial" panose="020B0604020202020204"/>
                <a:cs typeface="Arial" panose="020B0604020202020204"/>
              </a:rPr>
              <a:t> </a:t>
            </a:r>
            <a:r>
              <a:rPr sz="2200" b="1" spc="-25" dirty="0">
                <a:latin typeface="Arial" panose="020B0604020202020204"/>
                <a:cs typeface="Arial" panose="020B0604020202020204"/>
              </a:rPr>
              <a:t>ΑΥΤΗΣ</a:t>
            </a:r>
            <a:r>
              <a:rPr sz="2200" b="1" spc="-95" dirty="0">
                <a:latin typeface="Arial" panose="020B0604020202020204"/>
                <a:cs typeface="Arial" panose="020B0604020202020204"/>
              </a:rPr>
              <a:t> </a:t>
            </a:r>
            <a:r>
              <a:rPr sz="2200" b="1" dirty="0">
                <a:latin typeface="Arial" panose="020B0604020202020204"/>
                <a:cs typeface="Arial" panose="020B0604020202020204"/>
              </a:rPr>
              <a:t>ΤΟΥ</a:t>
            </a:r>
            <a:r>
              <a:rPr sz="2200" b="1" spc="-95" dirty="0">
                <a:latin typeface="Arial" panose="020B0604020202020204"/>
                <a:cs typeface="Arial" panose="020B0604020202020204"/>
              </a:rPr>
              <a:t> </a:t>
            </a:r>
            <a:r>
              <a:rPr sz="2200" b="1" spc="-20" dirty="0">
                <a:latin typeface="Arial" panose="020B0604020202020204"/>
                <a:cs typeface="Arial" panose="020B0604020202020204"/>
              </a:rPr>
              <a:t>ΣΥΛΛΕΚΤΗ</a:t>
            </a:r>
            <a:r>
              <a:rPr sz="2200" b="1" spc="-100" dirty="0">
                <a:latin typeface="Arial" panose="020B0604020202020204"/>
                <a:cs typeface="Arial" panose="020B0604020202020204"/>
              </a:rPr>
              <a:t> </a:t>
            </a:r>
            <a:r>
              <a:rPr sz="2200" b="1" spc="-25" dirty="0">
                <a:latin typeface="Arial" panose="020B0604020202020204"/>
                <a:cs typeface="Arial" panose="020B0604020202020204"/>
              </a:rPr>
              <a:t>ΚΑ- </a:t>
            </a:r>
            <a:r>
              <a:rPr sz="2200" b="1" spc="-30" dirty="0">
                <a:latin typeface="Arial" panose="020B0604020202020204"/>
                <a:cs typeface="Arial" panose="020B0604020202020204"/>
              </a:rPr>
              <a:t>ΤΕΥΘΥΝΕΤΑΙ</a:t>
            </a:r>
            <a:r>
              <a:rPr sz="2200" b="1" spc="-85" dirty="0">
                <a:latin typeface="Arial" panose="020B0604020202020204"/>
                <a:cs typeface="Arial" panose="020B0604020202020204"/>
              </a:rPr>
              <a:t> </a:t>
            </a:r>
            <a:r>
              <a:rPr sz="2200" b="1" dirty="0">
                <a:latin typeface="Arial" panose="020B0604020202020204"/>
                <a:cs typeface="Arial" panose="020B0604020202020204"/>
              </a:rPr>
              <a:t>ΣΤΟΥΣ</a:t>
            </a:r>
            <a:r>
              <a:rPr sz="2200" b="1" spc="-70" dirty="0">
                <a:latin typeface="Arial" panose="020B0604020202020204"/>
                <a:cs typeface="Arial" panose="020B0604020202020204"/>
              </a:rPr>
              <a:t> </a:t>
            </a:r>
            <a:r>
              <a:rPr sz="2200" b="1" dirty="0">
                <a:latin typeface="Arial" panose="020B0604020202020204"/>
                <a:cs typeface="Arial" panose="020B0604020202020204"/>
              </a:rPr>
              <a:t>ΕΓΧΥΤΗΡΕΣ</a:t>
            </a:r>
            <a:r>
              <a:rPr sz="2200" b="1" spc="-70" dirty="0">
                <a:latin typeface="Arial" panose="020B0604020202020204"/>
                <a:cs typeface="Arial" panose="020B0604020202020204"/>
              </a:rPr>
              <a:t> </a:t>
            </a:r>
            <a:r>
              <a:rPr sz="2200" b="1" dirty="0">
                <a:latin typeface="Arial" panose="020B0604020202020204"/>
                <a:cs typeface="Arial" panose="020B0604020202020204"/>
              </a:rPr>
              <a:t>ΟΙ</a:t>
            </a:r>
            <a:r>
              <a:rPr sz="2200" b="1" spc="-65" dirty="0">
                <a:latin typeface="Arial" panose="020B0604020202020204"/>
                <a:cs typeface="Arial" panose="020B0604020202020204"/>
              </a:rPr>
              <a:t> </a:t>
            </a:r>
            <a:r>
              <a:rPr sz="2200" b="1" dirty="0">
                <a:latin typeface="Arial" panose="020B0604020202020204"/>
                <a:cs typeface="Arial" panose="020B0604020202020204"/>
              </a:rPr>
              <a:t>ΟΠΟΙΟΙ</a:t>
            </a:r>
            <a:r>
              <a:rPr sz="2200" b="1" spc="-60" dirty="0">
                <a:latin typeface="Arial" panose="020B0604020202020204"/>
                <a:cs typeface="Arial" panose="020B0604020202020204"/>
              </a:rPr>
              <a:t> </a:t>
            </a:r>
            <a:r>
              <a:rPr sz="2200" b="1" dirty="0">
                <a:latin typeface="Arial" panose="020B0604020202020204"/>
                <a:cs typeface="Arial" panose="020B0604020202020204"/>
              </a:rPr>
              <a:t>ΦΕΡΟΥΝ</a:t>
            </a:r>
            <a:r>
              <a:rPr sz="2200" b="1" spc="-70" dirty="0">
                <a:latin typeface="Arial" panose="020B0604020202020204"/>
                <a:cs typeface="Arial" panose="020B0604020202020204"/>
              </a:rPr>
              <a:t> </a:t>
            </a:r>
            <a:r>
              <a:rPr sz="2200" b="1" spc="-20" dirty="0">
                <a:latin typeface="Arial" panose="020B0604020202020204"/>
                <a:cs typeface="Arial" panose="020B0604020202020204"/>
              </a:rPr>
              <a:t>ΗΛΕ- </a:t>
            </a:r>
            <a:r>
              <a:rPr sz="2200" b="1">
                <a:latin typeface="Arial" panose="020B0604020202020204"/>
                <a:cs typeface="Arial" panose="020B0604020202020204"/>
              </a:rPr>
              <a:t>ΚΤΡΟΜΑΓΝΗΤΙΚΕΣ</a:t>
            </a:r>
            <a:r>
              <a:rPr sz="2200" b="1" spc="-80">
                <a:latin typeface="Arial" panose="020B0604020202020204"/>
                <a:cs typeface="Arial" panose="020B0604020202020204"/>
              </a:rPr>
              <a:t> </a:t>
            </a:r>
            <a:r>
              <a:rPr lang="el-GR" sz="2200" b="1" spc="-80" dirty="0" smtClean="0">
                <a:latin typeface="Arial" panose="020B0604020202020204"/>
                <a:cs typeface="Arial" panose="020B0604020202020204"/>
              </a:rPr>
              <a:t>ΒΑΛΒΙΔΕΣ </a:t>
            </a:r>
            <a:r>
              <a:rPr sz="2200" b="1" smtClean="0">
                <a:latin typeface="Arial" panose="020B0604020202020204"/>
                <a:cs typeface="Arial" panose="020B0604020202020204"/>
              </a:rPr>
              <a:t>ΠΟΥ</a:t>
            </a:r>
            <a:r>
              <a:rPr sz="2200" b="1" spc="-65" smtClean="0">
                <a:latin typeface="Arial" panose="020B0604020202020204"/>
                <a:cs typeface="Arial" panose="020B0604020202020204"/>
              </a:rPr>
              <a:t> </a:t>
            </a:r>
            <a:r>
              <a:rPr sz="2200" b="1" dirty="0">
                <a:latin typeface="Arial" panose="020B0604020202020204"/>
                <a:cs typeface="Arial" panose="020B0604020202020204"/>
              </a:rPr>
              <a:t>ΕΛΕΓΧΟΥΝ</a:t>
            </a:r>
            <a:r>
              <a:rPr sz="2200" b="1" spc="-70" dirty="0">
                <a:latin typeface="Arial" panose="020B0604020202020204"/>
                <a:cs typeface="Arial" panose="020B0604020202020204"/>
              </a:rPr>
              <a:t> </a:t>
            </a:r>
            <a:r>
              <a:rPr sz="2200" b="1" dirty="0">
                <a:latin typeface="Arial" panose="020B0604020202020204"/>
                <a:cs typeface="Arial" panose="020B0604020202020204"/>
              </a:rPr>
              <a:t>ΤΟΝ</a:t>
            </a:r>
            <a:r>
              <a:rPr sz="2200" b="1" spc="-80" dirty="0">
                <a:latin typeface="Arial" panose="020B0604020202020204"/>
                <a:cs typeface="Arial" panose="020B0604020202020204"/>
              </a:rPr>
              <a:t> </a:t>
            </a:r>
            <a:r>
              <a:rPr sz="2200" b="1" dirty="0">
                <a:latin typeface="Arial" panose="020B0604020202020204"/>
                <a:cs typeface="Arial" panose="020B0604020202020204"/>
              </a:rPr>
              <a:t>ΧΡΟΝΙΣΜΟ</a:t>
            </a:r>
            <a:r>
              <a:rPr sz="2200" b="1" spc="-80" dirty="0">
                <a:latin typeface="Arial" panose="020B0604020202020204"/>
                <a:cs typeface="Arial" panose="020B0604020202020204"/>
              </a:rPr>
              <a:t> </a:t>
            </a:r>
            <a:r>
              <a:rPr sz="2200" b="1" dirty="0">
                <a:latin typeface="Arial" panose="020B0604020202020204"/>
                <a:cs typeface="Arial" panose="020B0604020202020204"/>
              </a:rPr>
              <a:t>ΚΑΙ</a:t>
            </a:r>
            <a:r>
              <a:rPr sz="2200" b="1" spc="-65" dirty="0">
                <a:latin typeface="Arial" panose="020B0604020202020204"/>
                <a:cs typeface="Arial" panose="020B0604020202020204"/>
              </a:rPr>
              <a:t> </a:t>
            </a:r>
            <a:r>
              <a:rPr sz="2200" b="1" spc="-25" dirty="0">
                <a:latin typeface="Arial" panose="020B0604020202020204"/>
                <a:cs typeface="Arial" panose="020B0604020202020204"/>
              </a:rPr>
              <a:t>ΤΗΝ </a:t>
            </a:r>
            <a:r>
              <a:rPr sz="2200" b="1" spc="-20" dirty="0">
                <a:latin typeface="Arial" panose="020B0604020202020204"/>
                <a:cs typeface="Arial" panose="020B0604020202020204"/>
              </a:rPr>
              <a:t>ΠΟΣΟΤΗΤΑ</a:t>
            </a:r>
            <a:r>
              <a:rPr sz="2200" b="1" spc="-80"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dirty="0">
                <a:latin typeface="Arial" panose="020B0604020202020204"/>
                <a:cs typeface="Arial" panose="020B0604020202020204"/>
              </a:rPr>
              <a:t>ΕΝΤΟΛΕΣ</a:t>
            </a:r>
            <a:r>
              <a:rPr sz="2200" b="1" spc="-55" dirty="0">
                <a:latin typeface="Arial" panose="020B0604020202020204"/>
                <a:cs typeface="Arial" panose="020B0604020202020204"/>
              </a:rPr>
              <a:t> </a:t>
            </a:r>
            <a:r>
              <a:rPr sz="2200" b="1" dirty="0">
                <a:latin typeface="Arial" panose="020B0604020202020204"/>
                <a:cs typeface="Arial" panose="020B0604020202020204"/>
              </a:rPr>
              <a:t>ΠΟΥ</a:t>
            </a:r>
            <a:r>
              <a:rPr sz="2200" b="1" spc="-55" dirty="0">
                <a:latin typeface="Arial" panose="020B0604020202020204"/>
                <a:cs typeface="Arial" panose="020B0604020202020204"/>
              </a:rPr>
              <a:t> </a:t>
            </a:r>
            <a:r>
              <a:rPr sz="2200" b="1" spc="-10" dirty="0">
                <a:latin typeface="Arial" panose="020B0604020202020204"/>
                <a:cs typeface="Arial" panose="020B0604020202020204"/>
              </a:rPr>
              <a:t>ΠΑΙΡΝΟΥΝ</a:t>
            </a:r>
            <a:r>
              <a:rPr sz="2200" b="1" spc="-130" dirty="0">
                <a:latin typeface="Arial" panose="020B0604020202020204"/>
                <a:cs typeface="Arial" panose="020B0604020202020204"/>
              </a:rPr>
              <a:t> </a:t>
            </a:r>
            <a:r>
              <a:rPr sz="2200" b="1">
                <a:latin typeface="Arial" panose="020B0604020202020204"/>
                <a:cs typeface="Arial" panose="020B0604020202020204"/>
              </a:rPr>
              <a:t>ΑΠΟ</a:t>
            </a:r>
            <a:r>
              <a:rPr sz="2200" b="1" spc="-55">
                <a:latin typeface="Arial" panose="020B0604020202020204"/>
                <a:cs typeface="Arial" panose="020B0604020202020204"/>
              </a:rPr>
              <a:t> </a:t>
            </a:r>
            <a:r>
              <a:rPr sz="2200" b="1" spc="-25" smtClean="0">
                <a:latin typeface="Arial" panose="020B0604020202020204"/>
                <a:cs typeface="Arial" panose="020B0604020202020204"/>
              </a:rPr>
              <a:t>ΚΑΤΑΛΛΗΛΟ</a:t>
            </a:r>
            <a:r>
              <a:rPr sz="2200" b="1" spc="-70" smtClean="0">
                <a:latin typeface="Arial" panose="020B0604020202020204"/>
                <a:cs typeface="Arial" panose="020B0604020202020204"/>
              </a:rPr>
              <a:t> </a:t>
            </a:r>
            <a:r>
              <a:rPr sz="2200" b="1" spc="-10" dirty="0">
                <a:latin typeface="Arial" panose="020B0604020202020204"/>
                <a:cs typeface="Arial" panose="020B0604020202020204"/>
              </a:rPr>
              <a:t>ΗΛΕΚΤΡΟΝΙΚΟ</a:t>
            </a:r>
            <a:r>
              <a:rPr sz="2200" b="1" spc="-70" dirty="0">
                <a:latin typeface="Arial" panose="020B0604020202020204"/>
                <a:cs typeface="Arial" panose="020B0604020202020204"/>
              </a:rPr>
              <a:t> </a:t>
            </a:r>
            <a:r>
              <a:rPr sz="2200" b="1">
                <a:latin typeface="Arial" panose="020B0604020202020204"/>
                <a:cs typeface="Arial" panose="020B0604020202020204"/>
              </a:rPr>
              <a:t>ΣΥΣΤΗΜΑ</a:t>
            </a:r>
            <a:r>
              <a:rPr sz="2200" b="1" spc="-55">
                <a:latin typeface="Arial" panose="020B0604020202020204"/>
                <a:cs typeface="Arial" panose="020B0604020202020204"/>
              </a:rPr>
              <a:t> </a:t>
            </a:r>
            <a:r>
              <a:rPr sz="2200" b="1" spc="-10" smtClean="0">
                <a:latin typeface="Arial" panose="020B0604020202020204"/>
                <a:cs typeface="Arial" panose="020B0604020202020204"/>
              </a:rPr>
              <a:t>ΕΛΕΓΧΟΥ.</a:t>
            </a:r>
            <a:endParaRPr lang="el-GR" sz="2200" b="1" spc="-10" dirty="0">
              <a:latin typeface="Arial" panose="020B0604020202020204"/>
              <a:cs typeface="Arial" panose="020B0604020202020204"/>
            </a:endParaRPr>
          </a:p>
          <a:p>
            <a:pPr marL="12700" marR="5080" indent="78740">
              <a:lnSpc>
                <a:spcPts val="2460"/>
              </a:lnSpc>
              <a:spcBef>
                <a:spcPts val="2020"/>
              </a:spcBef>
            </a:pPr>
            <a:r>
              <a:rPr sz="2200" b="1" smtClean="0">
                <a:latin typeface="Arial" panose="020B0604020202020204"/>
                <a:cs typeface="Arial" panose="020B0604020202020204"/>
              </a:rPr>
              <a:t>Ο</a:t>
            </a:r>
            <a:r>
              <a:rPr sz="2200" b="1" spc="-110" smtClean="0">
                <a:latin typeface="Arial" panose="020B0604020202020204"/>
                <a:cs typeface="Arial" panose="020B0604020202020204"/>
              </a:rPr>
              <a:t> </a:t>
            </a:r>
            <a:r>
              <a:rPr sz="2200" b="1" spc="-35" dirty="0">
                <a:latin typeface="Arial" panose="020B0604020202020204"/>
                <a:cs typeface="Arial" panose="020B0604020202020204"/>
              </a:rPr>
              <a:t>ΜΕΓΑΛΟΣ</a:t>
            </a:r>
            <a:r>
              <a:rPr sz="2200" b="1" spc="-90" dirty="0">
                <a:latin typeface="Arial" panose="020B0604020202020204"/>
                <a:cs typeface="Arial" panose="020B0604020202020204"/>
              </a:rPr>
              <a:t> </a:t>
            </a:r>
            <a:r>
              <a:rPr sz="2200" b="1" dirty="0">
                <a:latin typeface="Arial" panose="020B0604020202020204"/>
                <a:cs typeface="Arial" panose="020B0604020202020204"/>
              </a:rPr>
              <a:t>ΟΓΚΟΣ</a:t>
            </a:r>
            <a:r>
              <a:rPr sz="2200" b="1" spc="-90" dirty="0">
                <a:latin typeface="Arial" panose="020B0604020202020204"/>
                <a:cs typeface="Arial" panose="020B0604020202020204"/>
              </a:rPr>
              <a:t> </a:t>
            </a:r>
            <a:r>
              <a:rPr sz="2200" b="1">
                <a:latin typeface="Arial" panose="020B0604020202020204"/>
                <a:cs typeface="Arial" panose="020B0604020202020204"/>
              </a:rPr>
              <a:t>ΤΟΥ</a:t>
            </a:r>
            <a:r>
              <a:rPr sz="2200" b="1" spc="-85">
                <a:latin typeface="Arial" panose="020B0604020202020204"/>
                <a:cs typeface="Arial" panose="020B0604020202020204"/>
              </a:rPr>
              <a:t> </a:t>
            </a:r>
            <a:r>
              <a:rPr sz="2200" b="1" spc="-10" smtClean="0">
                <a:latin typeface="Arial" panose="020B0604020202020204"/>
                <a:cs typeface="Arial" panose="020B0604020202020204"/>
              </a:rPr>
              <a:t>ΣΥΛΛΕΚΤΗ</a:t>
            </a:r>
            <a:r>
              <a:rPr lang="el-GR" sz="2200" b="1" spc="-10" dirty="0">
                <a:latin typeface="Arial" panose="020B0604020202020204"/>
                <a:cs typeface="Arial" panose="020B0604020202020204"/>
              </a:rPr>
              <a:t> </a:t>
            </a:r>
            <a:r>
              <a:rPr lang="el-GR" sz="2200" b="1" dirty="0" smtClean="0">
                <a:latin typeface="Arial" panose="020B0604020202020204"/>
                <a:cs typeface="Arial" panose="020B0604020202020204"/>
              </a:rPr>
              <a:t>ΤΟΝ </a:t>
            </a:r>
            <a:r>
              <a:rPr sz="2200" b="1" smtClean="0">
                <a:latin typeface="Arial" panose="020B0604020202020204"/>
                <a:cs typeface="Arial" panose="020B0604020202020204"/>
              </a:rPr>
              <a:t>ΕΠΙΤΡΕΠΕΙ</a:t>
            </a:r>
            <a:r>
              <a:rPr sz="2200" b="1" spc="-40" smtClean="0">
                <a:latin typeface="Arial" panose="020B0604020202020204"/>
                <a:cs typeface="Arial" panose="020B0604020202020204"/>
              </a:rPr>
              <a:t> </a:t>
            </a:r>
            <a:r>
              <a:rPr sz="2200" b="1" dirty="0">
                <a:latin typeface="Arial" panose="020B0604020202020204"/>
                <a:cs typeface="Arial" panose="020B0604020202020204"/>
              </a:rPr>
              <a:t>ΝΑ</a:t>
            </a:r>
            <a:r>
              <a:rPr sz="2200" b="1" spc="-114" dirty="0">
                <a:latin typeface="Arial" panose="020B0604020202020204"/>
                <a:cs typeface="Arial" panose="020B0604020202020204"/>
              </a:rPr>
              <a:t> </a:t>
            </a:r>
            <a:r>
              <a:rPr sz="2200" b="1" spc="-20" dirty="0">
                <a:latin typeface="Arial" panose="020B0604020202020204"/>
                <a:cs typeface="Arial" panose="020B0604020202020204"/>
              </a:rPr>
              <a:t>ΛΕΙ- </a:t>
            </a:r>
            <a:r>
              <a:rPr sz="2200" b="1">
                <a:latin typeface="Arial" panose="020B0604020202020204"/>
                <a:cs typeface="Arial" panose="020B0604020202020204"/>
              </a:rPr>
              <a:t>ΤΟΥΡΓΕΙ</a:t>
            </a:r>
            <a:r>
              <a:rPr sz="2200" b="1" spc="-75">
                <a:latin typeface="Arial" panose="020B0604020202020204"/>
                <a:cs typeface="Arial" panose="020B0604020202020204"/>
              </a:rPr>
              <a:t> </a:t>
            </a:r>
            <a:r>
              <a:rPr sz="2200" b="1" smtClean="0">
                <a:latin typeface="Arial" panose="020B0604020202020204"/>
                <a:cs typeface="Arial" panose="020B0604020202020204"/>
              </a:rPr>
              <a:t>ΣΑ</a:t>
            </a:r>
            <a:r>
              <a:rPr lang="el-GR" sz="2200" b="1" dirty="0" smtClean="0">
                <a:latin typeface="Arial" panose="020B0604020202020204"/>
                <a:cs typeface="Arial" panose="020B0604020202020204"/>
              </a:rPr>
              <a:t>Ν</a:t>
            </a:r>
            <a:r>
              <a:rPr sz="2200" b="1" spc="-150" smtClean="0">
                <a:latin typeface="Arial" panose="020B0604020202020204"/>
                <a:cs typeface="Arial" panose="020B0604020202020204"/>
              </a:rPr>
              <a:t> </a:t>
            </a:r>
            <a:r>
              <a:rPr sz="2200" b="1" dirty="0">
                <a:latin typeface="Arial" panose="020B0604020202020204"/>
                <a:cs typeface="Arial" panose="020B0604020202020204"/>
              </a:rPr>
              <a:t>ΔΟΧΕΙΟ</a:t>
            </a:r>
            <a:r>
              <a:rPr sz="2200" b="1" spc="-60" dirty="0">
                <a:latin typeface="Arial" panose="020B0604020202020204"/>
                <a:cs typeface="Arial" panose="020B0604020202020204"/>
              </a:rPr>
              <a:t> </a:t>
            </a:r>
            <a:r>
              <a:rPr sz="2200" b="1" dirty="0">
                <a:latin typeface="Arial" panose="020B0604020202020204"/>
                <a:cs typeface="Arial" panose="020B0604020202020204"/>
              </a:rPr>
              <a:t>ΠΙΕΣΗΣ</a:t>
            </a:r>
            <a:r>
              <a:rPr sz="2200" b="1" spc="-65" dirty="0">
                <a:latin typeface="Arial" panose="020B0604020202020204"/>
                <a:cs typeface="Arial" panose="020B0604020202020204"/>
              </a:rPr>
              <a:t> </a:t>
            </a:r>
            <a:r>
              <a:rPr sz="2200" b="1" dirty="0">
                <a:latin typeface="Arial" panose="020B0604020202020204"/>
                <a:cs typeface="Arial" panose="020B0604020202020204"/>
              </a:rPr>
              <a:t>ΩΣΤΕ</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145" dirty="0">
                <a:latin typeface="Arial" panose="020B0604020202020204"/>
                <a:cs typeface="Arial" panose="020B0604020202020204"/>
              </a:rPr>
              <a:t> </a:t>
            </a:r>
            <a:r>
              <a:rPr sz="2200" b="1" spc="-10" dirty="0">
                <a:latin typeface="Arial" panose="020B0604020202020204"/>
                <a:cs typeface="Arial" panose="020B0604020202020204"/>
              </a:rPr>
              <a:t>ΑΠΟΣΒΕΝΟΝΤΑΙ</a:t>
            </a:r>
            <a:r>
              <a:rPr sz="2200" b="1" spc="-55" dirty="0">
                <a:latin typeface="Arial" panose="020B0604020202020204"/>
                <a:cs typeface="Arial" panose="020B0604020202020204"/>
              </a:rPr>
              <a:t> </a:t>
            </a:r>
            <a:r>
              <a:rPr sz="2200" b="1" spc="-25" dirty="0">
                <a:latin typeface="Arial" panose="020B0604020202020204"/>
                <a:cs typeface="Arial" panose="020B0604020202020204"/>
              </a:rPr>
              <a:t>ΤΑ </a:t>
            </a:r>
            <a:r>
              <a:rPr sz="2200" b="1" spc="-55" dirty="0">
                <a:latin typeface="Arial" panose="020B0604020202020204"/>
                <a:cs typeface="Arial" panose="020B0604020202020204"/>
              </a:rPr>
              <a:t>ΚΥΜΑΤΑ</a:t>
            </a:r>
            <a:r>
              <a:rPr sz="2200" b="1" spc="-60" dirty="0">
                <a:latin typeface="Arial" panose="020B0604020202020204"/>
                <a:cs typeface="Arial" panose="020B0604020202020204"/>
              </a:rPr>
              <a:t> </a:t>
            </a:r>
            <a:r>
              <a:rPr sz="2200" b="1" dirty="0">
                <a:latin typeface="Arial" panose="020B0604020202020204"/>
                <a:cs typeface="Arial" panose="020B0604020202020204"/>
              </a:rPr>
              <a:t>ΠΙΕΣΗΣ</a:t>
            </a:r>
            <a:r>
              <a:rPr sz="2200" b="1" spc="-25" dirty="0">
                <a:latin typeface="Arial" panose="020B0604020202020204"/>
                <a:cs typeface="Arial" panose="020B0604020202020204"/>
              </a:rPr>
              <a:t> </a:t>
            </a:r>
            <a:r>
              <a:rPr sz="2200" b="1" dirty="0">
                <a:latin typeface="Arial" panose="020B0604020202020204"/>
                <a:cs typeface="Arial" panose="020B0604020202020204"/>
              </a:rPr>
              <a:t>ΠΟΥ</a:t>
            </a:r>
            <a:r>
              <a:rPr sz="2200" b="1" spc="-45" dirty="0">
                <a:latin typeface="Arial" panose="020B0604020202020204"/>
                <a:cs typeface="Arial" panose="020B0604020202020204"/>
              </a:rPr>
              <a:t> </a:t>
            </a:r>
            <a:r>
              <a:rPr sz="2200" b="1" spc="-25" dirty="0">
                <a:latin typeface="Arial" panose="020B0604020202020204"/>
                <a:cs typeface="Arial" panose="020B0604020202020204"/>
              </a:rPr>
              <a:t>ΠΡΟΕΡΧΟΝΤΑΙ</a:t>
            </a:r>
            <a:r>
              <a:rPr sz="2200" b="1" spc="-110" dirty="0">
                <a:latin typeface="Arial" panose="020B0604020202020204"/>
                <a:cs typeface="Arial" panose="020B0604020202020204"/>
              </a:rPr>
              <a:t> </a:t>
            </a:r>
            <a:r>
              <a:rPr sz="2200" b="1" dirty="0">
                <a:latin typeface="Arial" panose="020B0604020202020204"/>
                <a:cs typeface="Arial" panose="020B0604020202020204"/>
              </a:rPr>
              <a:t>ΑΠΟ</a:t>
            </a:r>
            <a:r>
              <a:rPr sz="2200" b="1" spc="-40" dirty="0">
                <a:latin typeface="Arial" panose="020B0604020202020204"/>
                <a:cs typeface="Arial" panose="020B0604020202020204"/>
              </a:rPr>
              <a:t> </a:t>
            </a:r>
            <a:r>
              <a:rPr sz="2200" b="1" dirty="0">
                <a:latin typeface="Arial" panose="020B0604020202020204"/>
                <a:cs typeface="Arial" panose="020B0604020202020204"/>
              </a:rPr>
              <a:t>ΤΗΝ</a:t>
            </a:r>
            <a:r>
              <a:rPr sz="2200" b="1" spc="-120" dirty="0">
                <a:latin typeface="Arial" panose="020B0604020202020204"/>
                <a:cs typeface="Arial" panose="020B0604020202020204"/>
              </a:rPr>
              <a:t> </a:t>
            </a:r>
            <a:r>
              <a:rPr sz="2200" b="1" spc="-20" dirty="0">
                <a:latin typeface="Arial" panose="020B0604020202020204"/>
                <a:cs typeface="Arial" panose="020B0604020202020204"/>
              </a:rPr>
              <a:t>ΑΝΤΛΙΑ</a:t>
            </a:r>
            <a:r>
              <a:rPr sz="2200" b="1" spc="-70" dirty="0">
                <a:latin typeface="Arial" panose="020B0604020202020204"/>
                <a:cs typeface="Arial" panose="020B0604020202020204"/>
              </a:rPr>
              <a:t> </a:t>
            </a:r>
            <a:r>
              <a:rPr sz="2200" b="1" spc="-20" dirty="0">
                <a:latin typeface="Arial" panose="020B0604020202020204"/>
                <a:cs typeface="Arial" panose="020B0604020202020204"/>
              </a:rPr>
              <a:t>ΥΨΗ- </a:t>
            </a:r>
            <a:r>
              <a:rPr sz="2200" b="1">
                <a:latin typeface="Arial" panose="020B0604020202020204"/>
                <a:cs typeface="Arial" panose="020B0604020202020204"/>
              </a:rPr>
              <a:t>ΛΗΣ</a:t>
            </a:r>
            <a:r>
              <a:rPr sz="2200" b="1" spc="-50">
                <a:latin typeface="Arial" panose="020B0604020202020204"/>
                <a:cs typeface="Arial" panose="020B0604020202020204"/>
              </a:rPr>
              <a:t> </a:t>
            </a:r>
            <a:r>
              <a:rPr lang="el-GR" sz="2200" b="1" spc="-50" dirty="0" smtClean="0">
                <a:latin typeface="Arial" panose="020B0604020202020204"/>
                <a:cs typeface="Arial" panose="020B0604020202020204"/>
              </a:rPr>
              <a:t>ΠΙΕΣΗΣ </a:t>
            </a:r>
            <a:r>
              <a:rPr sz="2200" b="1" smtClean="0">
                <a:latin typeface="Arial" panose="020B0604020202020204"/>
                <a:cs typeface="Arial" panose="020B0604020202020204"/>
              </a:rPr>
              <a:t>ΚΑΙ</a:t>
            </a:r>
            <a:r>
              <a:rPr sz="2200" b="1" spc="-35" smtClean="0">
                <a:latin typeface="Arial" panose="020B0604020202020204"/>
                <a:cs typeface="Arial" panose="020B0604020202020204"/>
              </a:rPr>
              <a:t> </a:t>
            </a:r>
            <a:r>
              <a:rPr sz="2200" b="1" dirty="0">
                <a:latin typeface="Arial" panose="020B0604020202020204"/>
                <a:cs typeface="Arial" panose="020B0604020202020204"/>
              </a:rPr>
              <a:t>ΝΑ</a:t>
            </a:r>
            <a:r>
              <a:rPr sz="2200" b="1" spc="-120" dirty="0">
                <a:latin typeface="Arial" panose="020B0604020202020204"/>
                <a:cs typeface="Arial" panose="020B0604020202020204"/>
              </a:rPr>
              <a:t> </a:t>
            </a:r>
            <a:r>
              <a:rPr sz="2200" b="1" spc="-30" dirty="0">
                <a:latin typeface="Arial" panose="020B0604020202020204"/>
                <a:cs typeface="Arial" panose="020B0604020202020204"/>
              </a:rPr>
              <a:t>ΔΙΑΤΗΡΕΙΤΑΙ</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dirty="0">
                <a:latin typeface="Arial" panose="020B0604020202020204"/>
                <a:cs typeface="Arial" panose="020B0604020202020204"/>
              </a:rPr>
              <a:t>ΠΙΕΣΗ</a:t>
            </a:r>
            <a:r>
              <a:rPr sz="2200" b="1" spc="-35" dirty="0">
                <a:latin typeface="Arial" panose="020B0604020202020204"/>
                <a:cs typeface="Arial" panose="020B0604020202020204"/>
              </a:rPr>
              <a:t> </a:t>
            </a:r>
            <a:r>
              <a:rPr sz="2200" b="1" spc="-10" dirty="0">
                <a:latin typeface="Arial" panose="020B0604020202020204"/>
                <a:cs typeface="Arial" panose="020B0604020202020204"/>
              </a:rPr>
              <a:t>ΠΡΑΚΤΙΚΑ</a:t>
            </a:r>
            <a:r>
              <a:rPr sz="2200" b="1" spc="-35" dirty="0">
                <a:latin typeface="Arial" panose="020B0604020202020204"/>
                <a:cs typeface="Arial" panose="020B0604020202020204"/>
              </a:rPr>
              <a:t> ΣΤΑΘΕΡΗ</a:t>
            </a:r>
            <a:r>
              <a:rPr sz="2200" b="1" spc="-35">
                <a:latin typeface="Arial" panose="020B0604020202020204"/>
                <a:cs typeface="Arial" panose="020B0604020202020204"/>
              </a:rPr>
              <a:t>,</a:t>
            </a:r>
            <a:r>
              <a:rPr sz="2200" b="1" spc="-110">
                <a:latin typeface="Arial" panose="020B0604020202020204"/>
                <a:cs typeface="Arial" panose="020B0604020202020204"/>
              </a:rPr>
              <a:t> </a:t>
            </a:r>
            <a:r>
              <a:rPr sz="2200" b="1" spc="-20" smtClean="0">
                <a:latin typeface="Arial" panose="020B0604020202020204"/>
                <a:cs typeface="Arial" panose="020B0604020202020204"/>
              </a:rPr>
              <a:t>ΑΝΕ</a:t>
            </a:r>
            <a:r>
              <a:rPr sz="2200" b="1" smtClean="0">
                <a:latin typeface="Arial" panose="020B0604020202020204"/>
                <a:cs typeface="Arial" panose="020B0604020202020204"/>
              </a:rPr>
              <a:t>ΠΗΡΕΑΣΤΗ</a:t>
            </a:r>
            <a:r>
              <a:rPr sz="2200" b="1" spc="-150" smtClean="0">
                <a:latin typeface="Arial" panose="020B0604020202020204"/>
                <a:cs typeface="Arial" panose="020B0604020202020204"/>
              </a:rPr>
              <a:t> </a:t>
            </a:r>
            <a:r>
              <a:rPr sz="2200" b="1" dirty="0">
                <a:latin typeface="Arial" panose="020B0604020202020204"/>
                <a:cs typeface="Arial" panose="020B0604020202020204"/>
              </a:rPr>
              <a:t>ΑΠΟ</a:t>
            </a:r>
            <a:r>
              <a:rPr sz="2200" b="1" spc="-65" dirty="0">
                <a:latin typeface="Arial" panose="020B0604020202020204"/>
                <a:cs typeface="Arial" panose="020B0604020202020204"/>
              </a:rPr>
              <a:t> </a:t>
            </a:r>
            <a:r>
              <a:rPr sz="2200" b="1" dirty="0">
                <a:latin typeface="Arial" panose="020B0604020202020204"/>
                <a:cs typeface="Arial" panose="020B0604020202020204"/>
              </a:rPr>
              <a:t>ΤΗ</a:t>
            </a:r>
            <a:r>
              <a:rPr sz="2200" b="1" spc="-140" dirty="0">
                <a:latin typeface="Arial" panose="020B0604020202020204"/>
                <a:cs typeface="Arial" panose="020B0604020202020204"/>
              </a:rPr>
              <a:t> </a:t>
            </a:r>
            <a:r>
              <a:rPr sz="2200" b="1" dirty="0">
                <a:latin typeface="Arial" panose="020B0604020202020204"/>
                <a:cs typeface="Arial" panose="020B0604020202020204"/>
              </a:rPr>
              <a:t>ΛΕΙΤΟΥΡΓΙΑ</a:t>
            </a:r>
            <a:r>
              <a:rPr sz="2200" b="1" spc="-55" dirty="0">
                <a:latin typeface="Arial" panose="020B0604020202020204"/>
                <a:cs typeface="Arial" panose="020B0604020202020204"/>
              </a:rPr>
              <a:t> </a:t>
            </a:r>
            <a:r>
              <a:rPr sz="2200" b="1" dirty="0">
                <a:latin typeface="Arial" panose="020B0604020202020204"/>
                <a:cs typeface="Arial" panose="020B0604020202020204"/>
              </a:rPr>
              <a:t>ΤΩΝ</a:t>
            </a:r>
            <a:r>
              <a:rPr sz="2200" b="1" spc="-55" dirty="0">
                <a:latin typeface="Arial" panose="020B0604020202020204"/>
                <a:cs typeface="Arial" panose="020B0604020202020204"/>
              </a:rPr>
              <a:t> </a:t>
            </a:r>
            <a:r>
              <a:rPr sz="2200" b="1" spc="-10" dirty="0">
                <a:latin typeface="Arial" panose="020B0604020202020204"/>
                <a:cs typeface="Arial" panose="020B0604020202020204"/>
              </a:rPr>
              <a:t>ΕΓΧΥΤΗΡΩΝ</a:t>
            </a:r>
            <a:endParaRPr sz="2200">
              <a:latin typeface="Arial" panose="020B0604020202020204"/>
              <a:cs typeface="Arial" panose="020B0604020202020204"/>
            </a:endParaRPr>
          </a:p>
        </p:txBody>
      </p:sp>
      <p:grpSp>
        <p:nvGrpSpPr>
          <p:cNvPr id="3" name="object 3"/>
          <p:cNvGrpSpPr/>
          <p:nvPr/>
        </p:nvGrpSpPr>
        <p:grpSpPr>
          <a:xfrm>
            <a:off x="419040" y="74870"/>
            <a:ext cx="8250555" cy="874394"/>
            <a:chOff x="419040" y="74870"/>
            <a:chExt cx="8250555" cy="874394"/>
          </a:xfrm>
        </p:grpSpPr>
        <p:sp>
          <p:nvSpPr>
            <p:cNvPr id="4" name="object 4"/>
            <p:cNvSpPr/>
            <p:nvPr/>
          </p:nvSpPr>
          <p:spPr>
            <a:xfrm>
              <a:off x="431799" y="87629"/>
              <a:ext cx="8224520" cy="848360"/>
            </a:xfrm>
            <a:custGeom>
              <a:avLst/>
              <a:gdLst/>
              <a:ahLst/>
              <a:cxnLst/>
              <a:rect l="l" t="t" r="r" b="b"/>
              <a:pathLst>
                <a:path w="8224520" h="848360">
                  <a:moveTo>
                    <a:pt x="8098790" y="847090"/>
                  </a:moveTo>
                  <a:lnTo>
                    <a:pt x="127000" y="847090"/>
                  </a:lnTo>
                  <a:lnTo>
                    <a:pt x="134620" y="848360"/>
                  </a:lnTo>
                  <a:lnTo>
                    <a:pt x="8091170" y="848360"/>
                  </a:lnTo>
                  <a:lnTo>
                    <a:pt x="8098790" y="847090"/>
                  </a:lnTo>
                  <a:close/>
                </a:path>
                <a:path w="8224520" h="848360">
                  <a:moveTo>
                    <a:pt x="8091170" y="0"/>
                  </a:moveTo>
                  <a:lnTo>
                    <a:pt x="133350" y="0"/>
                  </a:lnTo>
                  <a:lnTo>
                    <a:pt x="127000" y="1270"/>
                  </a:lnTo>
                  <a:lnTo>
                    <a:pt x="111759" y="3810"/>
                  </a:lnTo>
                  <a:lnTo>
                    <a:pt x="105409" y="5079"/>
                  </a:lnTo>
                  <a:lnTo>
                    <a:pt x="97790" y="7620"/>
                  </a:lnTo>
                  <a:lnTo>
                    <a:pt x="91440" y="10160"/>
                  </a:lnTo>
                  <a:lnTo>
                    <a:pt x="83820" y="12700"/>
                  </a:lnTo>
                  <a:lnTo>
                    <a:pt x="31750" y="52070"/>
                  </a:lnTo>
                  <a:lnTo>
                    <a:pt x="10159" y="91440"/>
                  </a:lnTo>
                  <a:lnTo>
                    <a:pt x="7620" y="97790"/>
                  </a:lnTo>
                  <a:lnTo>
                    <a:pt x="5079" y="105410"/>
                  </a:lnTo>
                  <a:lnTo>
                    <a:pt x="3809" y="111760"/>
                  </a:lnTo>
                  <a:lnTo>
                    <a:pt x="1270" y="127000"/>
                  </a:lnTo>
                  <a:lnTo>
                    <a:pt x="0" y="133350"/>
                  </a:lnTo>
                  <a:lnTo>
                    <a:pt x="0" y="715010"/>
                  </a:lnTo>
                  <a:lnTo>
                    <a:pt x="1270" y="722630"/>
                  </a:lnTo>
                  <a:lnTo>
                    <a:pt x="2540" y="728980"/>
                  </a:lnTo>
                  <a:lnTo>
                    <a:pt x="5079" y="744220"/>
                  </a:lnTo>
                  <a:lnTo>
                    <a:pt x="7620" y="750570"/>
                  </a:lnTo>
                  <a:lnTo>
                    <a:pt x="10159" y="758190"/>
                  </a:lnTo>
                  <a:lnTo>
                    <a:pt x="12700" y="764540"/>
                  </a:lnTo>
                  <a:lnTo>
                    <a:pt x="36829" y="801370"/>
                  </a:lnTo>
                  <a:lnTo>
                    <a:pt x="41909" y="807720"/>
                  </a:lnTo>
                  <a:lnTo>
                    <a:pt x="46990" y="812800"/>
                  </a:lnTo>
                  <a:lnTo>
                    <a:pt x="53340" y="816610"/>
                  </a:lnTo>
                  <a:lnTo>
                    <a:pt x="58420" y="821690"/>
                  </a:lnTo>
                  <a:lnTo>
                    <a:pt x="77470" y="833120"/>
                  </a:lnTo>
                  <a:lnTo>
                    <a:pt x="83820" y="835660"/>
                  </a:lnTo>
                  <a:lnTo>
                    <a:pt x="91440" y="839470"/>
                  </a:lnTo>
                  <a:lnTo>
                    <a:pt x="97790" y="842010"/>
                  </a:lnTo>
                  <a:lnTo>
                    <a:pt x="105409" y="843280"/>
                  </a:lnTo>
                  <a:lnTo>
                    <a:pt x="111759" y="844550"/>
                  </a:lnTo>
                  <a:lnTo>
                    <a:pt x="119379" y="847090"/>
                  </a:lnTo>
                  <a:lnTo>
                    <a:pt x="8106409" y="847090"/>
                  </a:lnTo>
                  <a:lnTo>
                    <a:pt x="8112759" y="844550"/>
                  </a:lnTo>
                  <a:lnTo>
                    <a:pt x="8128000" y="842010"/>
                  </a:lnTo>
                  <a:lnTo>
                    <a:pt x="8134350" y="839470"/>
                  </a:lnTo>
                  <a:lnTo>
                    <a:pt x="8140700" y="835660"/>
                  </a:lnTo>
                  <a:lnTo>
                    <a:pt x="8148320" y="833120"/>
                  </a:lnTo>
                  <a:lnTo>
                    <a:pt x="8167370" y="821690"/>
                  </a:lnTo>
                  <a:lnTo>
                    <a:pt x="8172450" y="816610"/>
                  </a:lnTo>
                  <a:lnTo>
                    <a:pt x="8178800" y="811530"/>
                  </a:lnTo>
                  <a:lnTo>
                    <a:pt x="8194040" y="796290"/>
                  </a:lnTo>
                  <a:lnTo>
                    <a:pt x="8213090" y="764540"/>
                  </a:lnTo>
                  <a:lnTo>
                    <a:pt x="8215630" y="758190"/>
                  </a:lnTo>
                  <a:lnTo>
                    <a:pt x="8218170" y="750570"/>
                  </a:lnTo>
                  <a:lnTo>
                    <a:pt x="8220709" y="744220"/>
                  </a:lnTo>
                  <a:lnTo>
                    <a:pt x="8223250" y="728980"/>
                  </a:lnTo>
                  <a:lnTo>
                    <a:pt x="8224520" y="722630"/>
                  </a:lnTo>
                  <a:lnTo>
                    <a:pt x="8224520" y="127000"/>
                  </a:lnTo>
                  <a:lnTo>
                    <a:pt x="8221980" y="111760"/>
                  </a:lnTo>
                  <a:lnTo>
                    <a:pt x="8220709" y="105410"/>
                  </a:lnTo>
                  <a:lnTo>
                    <a:pt x="8218170" y="97790"/>
                  </a:lnTo>
                  <a:lnTo>
                    <a:pt x="8215630" y="91440"/>
                  </a:lnTo>
                  <a:lnTo>
                    <a:pt x="8213090" y="83820"/>
                  </a:lnTo>
                  <a:lnTo>
                    <a:pt x="8194040" y="52070"/>
                  </a:lnTo>
                  <a:lnTo>
                    <a:pt x="8183880" y="41910"/>
                  </a:lnTo>
                  <a:lnTo>
                    <a:pt x="8177530" y="36829"/>
                  </a:lnTo>
                  <a:lnTo>
                    <a:pt x="8172450" y="31750"/>
                  </a:lnTo>
                  <a:lnTo>
                    <a:pt x="8166100" y="26670"/>
                  </a:lnTo>
                  <a:lnTo>
                    <a:pt x="8159750" y="22860"/>
                  </a:lnTo>
                  <a:lnTo>
                    <a:pt x="8154670" y="19050"/>
                  </a:lnTo>
                  <a:lnTo>
                    <a:pt x="8148320" y="15240"/>
                  </a:lnTo>
                  <a:lnTo>
                    <a:pt x="8140700" y="12700"/>
                  </a:lnTo>
                  <a:lnTo>
                    <a:pt x="8134350" y="10160"/>
                  </a:lnTo>
                  <a:lnTo>
                    <a:pt x="8126730" y="7620"/>
                  </a:lnTo>
                  <a:lnTo>
                    <a:pt x="8120380" y="5079"/>
                  </a:lnTo>
                  <a:lnTo>
                    <a:pt x="8105140" y="2540"/>
                  </a:lnTo>
                  <a:lnTo>
                    <a:pt x="8098790" y="1270"/>
                  </a:lnTo>
                  <a:lnTo>
                    <a:pt x="8091170" y="0"/>
                  </a:lnTo>
                  <a:close/>
                </a:path>
              </a:pathLst>
            </a:custGeom>
            <a:solidFill>
              <a:srgbClr val="009900"/>
            </a:solidFill>
          </p:spPr>
          <p:txBody>
            <a:bodyPr wrap="square" lIns="0" tIns="0" rIns="0" bIns="0" rtlCol="0"/>
            <a:lstStyle/>
            <a:p/>
          </p:txBody>
        </p:sp>
        <p:sp>
          <p:nvSpPr>
            <p:cNvPr id="5" name="object 5"/>
            <p:cNvSpPr/>
            <p:nvPr/>
          </p:nvSpPr>
          <p:spPr>
            <a:xfrm>
              <a:off x="431799" y="87629"/>
              <a:ext cx="8224520" cy="848360"/>
            </a:xfrm>
            <a:custGeom>
              <a:avLst/>
              <a:gdLst/>
              <a:ahLst/>
              <a:cxnLst/>
              <a:rect l="l" t="t" r="r" b="b"/>
              <a:pathLst>
                <a:path w="8224520" h="848360">
                  <a:moveTo>
                    <a:pt x="0" y="140970"/>
                  </a:moveTo>
                  <a:lnTo>
                    <a:pt x="0" y="133350"/>
                  </a:lnTo>
                  <a:lnTo>
                    <a:pt x="1270" y="127000"/>
                  </a:lnTo>
                  <a:lnTo>
                    <a:pt x="10159" y="91440"/>
                  </a:lnTo>
                  <a:lnTo>
                    <a:pt x="12700" y="83820"/>
                  </a:lnTo>
                  <a:lnTo>
                    <a:pt x="15240" y="77470"/>
                  </a:lnTo>
                  <a:lnTo>
                    <a:pt x="19050" y="71120"/>
                  </a:lnTo>
                  <a:lnTo>
                    <a:pt x="22859" y="64770"/>
                  </a:lnTo>
                  <a:lnTo>
                    <a:pt x="26670" y="58420"/>
                  </a:lnTo>
                  <a:lnTo>
                    <a:pt x="31750" y="52070"/>
                  </a:lnTo>
                  <a:lnTo>
                    <a:pt x="36829" y="46990"/>
                  </a:lnTo>
                  <a:lnTo>
                    <a:pt x="41909" y="41910"/>
                  </a:lnTo>
                  <a:lnTo>
                    <a:pt x="46990" y="36829"/>
                  </a:lnTo>
                  <a:lnTo>
                    <a:pt x="52070" y="31750"/>
                  </a:lnTo>
                  <a:lnTo>
                    <a:pt x="58420" y="26670"/>
                  </a:lnTo>
                  <a:lnTo>
                    <a:pt x="64770" y="22860"/>
                  </a:lnTo>
                  <a:lnTo>
                    <a:pt x="71120" y="19050"/>
                  </a:lnTo>
                  <a:lnTo>
                    <a:pt x="77470" y="15240"/>
                  </a:lnTo>
                  <a:lnTo>
                    <a:pt x="83820" y="12700"/>
                  </a:lnTo>
                  <a:lnTo>
                    <a:pt x="91440" y="10160"/>
                  </a:lnTo>
                  <a:lnTo>
                    <a:pt x="97790" y="7620"/>
                  </a:lnTo>
                  <a:lnTo>
                    <a:pt x="105409" y="5079"/>
                  </a:lnTo>
                  <a:lnTo>
                    <a:pt x="111759" y="3810"/>
                  </a:lnTo>
                  <a:lnTo>
                    <a:pt x="119379" y="2540"/>
                  </a:lnTo>
                  <a:lnTo>
                    <a:pt x="127000" y="1270"/>
                  </a:lnTo>
                  <a:lnTo>
                    <a:pt x="133350" y="0"/>
                  </a:lnTo>
                  <a:lnTo>
                    <a:pt x="140970" y="0"/>
                  </a:lnTo>
                  <a:lnTo>
                    <a:pt x="8083550" y="0"/>
                  </a:lnTo>
                  <a:lnTo>
                    <a:pt x="8091170" y="0"/>
                  </a:lnTo>
                  <a:lnTo>
                    <a:pt x="8098790" y="1270"/>
                  </a:lnTo>
                  <a:lnTo>
                    <a:pt x="8105140" y="2540"/>
                  </a:lnTo>
                  <a:lnTo>
                    <a:pt x="8112759" y="3810"/>
                  </a:lnTo>
                  <a:lnTo>
                    <a:pt x="8120380" y="5079"/>
                  </a:lnTo>
                  <a:lnTo>
                    <a:pt x="8126730" y="7620"/>
                  </a:lnTo>
                  <a:lnTo>
                    <a:pt x="8134350" y="10160"/>
                  </a:lnTo>
                  <a:lnTo>
                    <a:pt x="8140700" y="12700"/>
                  </a:lnTo>
                  <a:lnTo>
                    <a:pt x="8148320" y="15240"/>
                  </a:lnTo>
                  <a:lnTo>
                    <a:pt x="8154670" y="19050"/>
                  </a:lnTo>
                  <a:lnTo>
                    <a:pt x="8159750" y="22860"/>
                  </a:lnTo>
                  <a:lnTo>
                    <a:pt x="8166100" y="26670"/>
                  </a:lnTo>
                  <a:lnTo>
                    <a:pt x="8172450" y="31750"/>
                  </a:lnTo>
                  <a:lnTo>
                    <a:pt x="8177530" y="36829"/>
                  </a:lnTo>
                  <a:lnTo>
                    <a:pt x="8183880" y="41910"/>
                  </a:lnTo>
                  <a:lnTo>
                    <a:pt x="8188959" y="46990"/>
                  </a:lnTo>
                  <a:lnTo>
                    <a:pt x="8194040" y="52070"/>
                  </a:lnTo>
                  <a:lnTo>
                    <a:pt x="8197850" y="58420"/>
                  </a:lnTo>
                  <a:lnTo>
                    <a:pt x="8201659" y="64770"/>
                  </a:lnTo>
                  <a:lnTo>
                    <a:pt x="8205470" y="71120"/>
                  </a:lnTo>
                  <a:lnTo>
                    <a:pt x="8209280" y="77470"/>
                  </a:lnTo>
                  <a:lnTo>
                    <a:pt x="8213090" y="83820"/>
                  </a:lnTo>
                  <a:lnTo>
                    <a:pt x="8215630" y="91440"/>
                  </a:lnTo>
                  <a:lnTo>
                    <a:pt x="8218170" y="97790"/>
                  </a:lnTo>
                  <a:lnTo>
                    <a:pt x="8220709" y="105410"/>
                  </a:lnTo>
                  <a:lnTo>
                    <a:pt x="8221980" y="111760"/>
                  </a:lnTo>
                  <a:lnTo>
                    <a:pt x="8223250" y="119379"/>
                  </a:lnTo>
                  <a:lnTo>
                    <a:pt x="8224520" y="127000"/>
                  </a:lnTo>
                  <a:lnTo>
                    <a:pt x="8224520" y="133350"/>
                  </a:lnTo>
                  <a:lnTo>
                    <a:pt x="8224520" y="140970"/>
                  </a:lnTo>
                  <a:lnTo>
                    <a:pt x="8224520" y="707390"/>
                  </a:lnTo>
                  <a:lnTo>
                    <a:pt x="8224520" y="715010"/>
                  </a:lnTo>
                  <a:lnTo>
                    <a:pt x="8224520" y="722630"/>
                  </a:lnTo>
                  <a:lnTo>
                    <a:pt x="8223250" y="728980"/>
                  </a:lnTo>
                  <a:lnTo>
                    <a:pt x="8221980" y="736600"/>
                  </a:lnTo>
                  <a:lnTo>
                    <a:pt x="8220709" y="744220"/>
                  </a:lnTo>
                  <a:lnTo>
                    <a:pt x="8218170" y="750570"/>
                  </a:lnTo>
                  <a:lnTo>
                    <a:pt x="8215630" y="758190"/>
                  </a:lnTo>
                  <a:lnTo>
                    <a:pt x="8213090" y="764540"/>
                  </a:lnTo>
                  <a:lnTo>
                    <a:pt x="8209280" y="770890"/>
                  </a:lnTo>
                  <a:lnTo>
                    <a:pt x="8205470" y="777240"/>
                  </a:lnTo>
                  <a:lnTo>
                    <a:pt x="8201659" y="783590"/>
                  </a:lnTo>
                  <a:lnTo>
                    <a:pt x="8197850" y="789940"/>
                  </a:lnTo>
                  <a:lnTo>
                    <a:pt x="8194040" y="796290"/>
                  </a:lnTo>
                  <a:lnTo>
                    <a:pt x="8188959" y="801370"/>
                  </a:lnTo>
                  <a:lnTo>
                    <a:pt x="8183880" y="806450"/>
                  </a:lnTo>
                  <a:lnTo>
                    <a:pt x="8178800" y="811530"/>
                  </a:lnTo>
                  <a:lnTo>
                    <a:pt x="8172450" y="816610"/>
                  </a:lnTo>
                  <a:lnTo>
                    <a:pt x="8167370" y="821690"/>
                  </a:lnTo>
                  <a:lnTo>
                    <a:pt x="8161020" y="825500"/>
                  </a:lnTo>
                  <a:lnTo>
                    <a:pt x="8154670" y="829310"/>
                  </a:lnTo>
                  <a:lnTo>
                    <a:pt x="8148320" y="833120"/>
                  </a:lnTo>
                  <a:lnTo>
                    <a:pt x="8140700" y="835660"/>
                  </a:lnTo>
                  <a:lnTo>
                    <a:pt x="8134350" y="839470"/>
                  </a:lnTo>
                  <a:lnTo>
                    <a:pt x="8128000" y="842010"/>
                  </a:lnTo>
                  <a:lnTo>
                    <a:pt x="8120380" y="843280"/>
                  </a:lnTo>
                  <a:lnTo>
                    <a:pt x="8112759" y="844550"/>
                  </a:lnTo>
                  <a:lnTo>
                    <a:pt x="8106409" y="847090"/>
                  </a:lnTo>
                  <a:lnTo>
                    <a:pt x="8098790" y="847090"/>
                  </a:lnTo>
                  <a:lnTo>
                    <a:pt x="8091170" y="848360"/>
                  </a:lnTo>
                  <a:lnTo>
                    <a:pt x="8083550" y="848360"/>
                  </a:lnTo>
                  <a:lnTo>
                    <a:pt x="140970" y="848360"/>
                  </a:lnTo>
                  <a:lnTo>
                    <a:pt x="134620" y="848360"/>
                  </a:lnTo>
                  <a:lnTo>
                    <a:pt x="127000" y="847090"/>
                  </a:lnTo>
                  <a:lnTo>
                    <a:pt x="119379" y="847090"/>
                  </a:lnTo>
                  <a:lnTo>
                    <a:pt x="111759" y="844550"/>
                  </a:lnTo>
                  <a:lnTo>
                    <a:pt x="105409" y="843280"/>
                  </a:lnTo>
                  <a:lnTo>
                    <a:pt x="97790" y="842010"/>
                  </a:lnTo>
                  <a:lnTo>
                    <a:pt x="91440" y="839470"/>
                  </a:lnTo>
                  <a:lnTo>
                    <a:pt x="83820" y="835660"/>
                  </a:lnTo>
                  <a:lnTo>
                    <a:pt x="77470" y="833120"/>
                  </a:lnTo>
                  <a:lnTo>
                    <a:pt x="71120" y="829310"/>
                  </a:lnTo>
                  <a:lnTo>
                    <a:pt x="64770" y="825500"/>
                  </a:lnTo>
                  <a:lnTo>
                    <a:pt x="58420" y="821690"/>
                  </a:lnTo>
                  <a:lnTo>
                    <a:pt x="53340" y="816610"/>
                  </a:lnTo>
                  <a:lnTo>
                    <a:pt x="46990" y="812800"/>
                  </a:lnTo>
                  <a:lnTo>
                    <a:pt x="41909" y="807720"/>
                  </a:lnTo>
                  <a:lnTo>
                    <a:pt x="36829" y="801370"/>
                  </a:lnTo>
                  <a:lnTo>
                    <a:pt x="31750" y="796290"/>
                  </a:lnTo>
                  <a:lnTo>
                    <a:pt x="26670" y="789940"/>
                  </a:lnTo>
                  <a:lnTo>
                    <a:pt x="22859" y="784860"/>
                  </a:lnTo>
                  <a:lnTo>
                    <a:pt x="19050" y="778510"/>
                  </a:lnTo>
                  <a:lnTo>
                    <a:pt x="15240" y="772160"/>
                  </a:lnTo>
                  <a:lnTo>
                    <a:pt x="12700" y="764540"/>
                  </a:lnTo>
                  <a:lnTo>
                    <a:pt x="10159" y="758190"/>
                  </a:lnTo>
                  <a:lnTo>
                    <a:pt x="7620" y="750570"/>
                  </a:lnTo>
                  <a:lnTo>
                    <a:pt x="5079" y="744220"/>
                  </a:lnTo>
                  <a:lnTo>
                    <a:pt x="3809" y="736600"/>
                  </a:lnTo>
                  <a:lnTo>
                    <a:pt x="2540" y="728980"/>
                  </a:lnTo>
                  <a:lnTo>
                    <a:pt x="1270" y="722630"/>
                  </a:lnTo>
                  <a:lnTo>
                    <a:pt x="0" y="715010"/>
                  </a:lnTo>
                  <a:lnTo>
                    <a:pt x="0" y="707390"/>
                  </a:lnTo>
                  <a:lnTo>
                    <a:pt x="0" y="140970"/>
                  </a:lnTo>
                  <a:close/>
                </a:path>
              </a:pathLst>
            </a:custGeom>
            <a:ln w="25518">
              <a:solidFill>
                <a:srgbClr val="FFFFFF"/>
              </a:solidFill>
            </a:ln>
          </p:spPr>
          <p:txBody>
            <a:bodyPr wrap="square" lIns="0" tIns="0" rIns="0" bIns="0" rtlCol="0"/>
            <a:lstStyle/>
            <a:p/>
          </p:txBody>
        </p:sp>
        <p:sp>
          <p:nvSpPr>
            <p:cNvPr id="6" name="object 6"/>
            <p:cNvSpPr/>
            <p:nvPr/>
          </p:nvSpPr>
          <p:spPr>
            <a:xfrm>
              <a:off x="419036" y="74878"/>
              <a:ext cx="8250555" cy="874394"/>
            </a:xfrm>
            <a:custGeom>
              <a:avLst/>
              <a:gdLst/>
              <a:ahLst/>
              <a:cxnLst/>
              <a:rect l="l" t="t" r="r" b="b"/>
              <a:pathLst>
                <a:path w="8250555" h="87439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74394">
                  <a:moveTo>
                    <a:pt x="8250034" y="861110"/>
                  </a:moveTo>
                  <a:lnTo>
                    <a:pt x="8246300" y="852093"/>
                  </a:lnTo>
                  <a:lnTo>
                    <a:pt x="8237283" y="848360"/>
                  </a:lnTo>
                  <a:lnTo>
                    <a:pt x="8228254" y="852093"/>
                  </a:lnTo>
                  <a:lnTo>
                    <a:pt x="8224520" y="861110"/>
                  </a:lnTo>
                  <a:lnTo>
                    <a:pt x="8228254" y="870140"/>
                  </a:lnTo>
                  <a:lnTo>
                    <a:pt x="8237283" y="873874"/>
                  </a:lnTo>
                  <a:lnTo>
                    <a:pt x="8246300" y="870140"/>
                  </a:lnTo>
                  <a:lnTo>
                    <a:pt x="8250034" y="8611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700" rIns="0" bIns="0" rtlCol="0">
            <a:spAutoFit/>
          </a:bodyPr>
          <a:lstStyle/>
          <a:p>
            <a:pPr marL="2089150">
              <a:lnSpc>
                <a:spcPct val="100000"/>
              </a:lnSpc>
              <a:spcBef>
                <a:spcPts val="100"/>
              </a:spcBef>
            </a:pPr>
            <a:r>
              <a:rPr sz="3600" i="1" u="none" dirty="0">
                <a:solidFill>
                  <a:srgbClr val="FFFFFF"/>
                </a:solidFill>
                <a:latin typeface="Calibri" panose="020F0502020204030204"/>
                <a:cs typeface="Calibri" panose="020F0502020204030204"/>
              </a:rPr>
              <a:t>β</a:t>
            </a:r>
            <a:r>
              <a:rPr sz="3200" i="1" u="none" dirty="0">
                <a:solidFill>
                  <a:srgbClr val="FFFFFF"/>
                </a:solidFill>
                <a:latin typeface="Calibri" panose="020F0502020204030204"/>
                <a:cs typeface="Calibri" panose="020F0502020204030204"/>
              </a:rPr>
              <a:t>)</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Αρχές</a:t>
            </a:r>
            <a:r>
              <a:rPr sz="3200" i="1" u="none" spc="-2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λειτουργίας.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1229359"/>
            <a:ext cx="8759190" cy="4705775"/>
          </a:xfrm>
          <a:prstGeom prst="rect">
            <a:avLst/>
          </a:prstGeom>
        </p:spPr>
        <p:txBody>
          <a:bodyPr vert="horz" wrap="square" lIns="0" tIns="34925" rIns="0" bIns="0" rtlCol="0">
            <a:spAutoFit/>
          </a:bodyPr>
          <a:lstStyle/>
          <a:p>
            <a:pPr marL="12700" marR="234315" indent="64770" algn="just">
              <a:lnSpc>
                <a:spcPct val="93000"/>
              </a:lnSpc>
              <a:spcBef>
                <a:spcPts val="275"/>
              </a:spcBef>
            </a:pPr>
            <a:r>
              <a:rPr sz="2200" b="1" dirty="0">
                <a:latin typeface="Arial" panose="020B0604020202020204"/>
                <a:cs typeface="Arial" panose="020B0604020202020204"/>
              </a:rPr>
              <a:t>ΜΕ</a:t>
            </a:r>
            <a:r>
              <a:rPr sz="2200" b="1" spc="-70" dirty="0">
                <a:latin typeface="Arial" panose="020B0604020202020204"/>
                <a:cs typeface="Arial" panose="020B0604020202020204"/>
              </a:rPr>
              <a:t> </a:t>
            </a:r>
            <a:r>
              <a:rPr sz="2200" b="1" dirty="0">
                <a:latin typeface="Arial" panose="020B0604020202020204"/>
                <a:cs typeface="Arial" panose="020B0604020202020204"/>
              </a:rPr>
              <a:t>ΤΗ</a:t>
            </a:r>
            <a:r>
              <a:rPr sz="2200" b="1" spc="-45" dirty="0">
                <a:latin typeface="Arial" panose="020B0604020202020204"/>
                <a:cs typeface="Arial" panose="020B0604020202020204"/>
              </a:rPr>
              <a:t> </a:t>
            </a:r>
            <a:r>
              <a:rPr sz="2200" b="1" dirty="0">
                <a:latin typeface="Arial" panose="020B0604020202020204"/>
                <a:cs typeface="Arial" panose="020B0604020202020204"/>
              </a:rPr>
              <a:t>ΧΡΗΣΗ</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spc="-30" dirty="0">
                <a:latin typeface="Arial" panose="020B0604020202020204"/>
                <a:cs typeface="Arial" panose="020B0604020202020204"/>
              </a:rPr>
              <a:t>ΣΥΣΤΗΜΑΤΟΣ</a:t>
            </a:r>
            <a:r>
              <a:rPr sz="2200" b="1" spc="-120" dirty="0">
                <a:latin typeface="Arial" panose="020B0604020202020204"/>
                <a:cs typeface="Arial" panose="020B0604020202020204"/>
              </a:rPr>
              <a:t> </a:t>
            </a:r>
            <a:r>
              <a:rPr sz="2200" b="1" spc="-55" dirty="0">
                <a:latin typeface="Arial" panose="020B0604020202020204"/>
                <a:cs typeface="Arial" panose="020B0604020202020204"/>
              </a:rPr>
              <a:t>ΑΥΤΟΜΑΤΟΥ</a:t>
            </a:r>
            <a:r>
              <a:rPr sz="2200" b="1" spc="-45" dirty="0">
                <a:latin typeface="Arial" panose="020B0604020202020204"/>
                <a:cs typeface="Arial" panose="020B0604020202020204"/>
              </a:rPr>
              <a:t> </a:t>
            </a:r>
            <a:r>
              <a:rPr sz="2200" b="1" dirty="0">
                <a:latin typeface="Arial" panose="020B0604020202020204"/>
                <a:cs typeface="Arial" panose="020B0604020202020204"/>
              </a:rPr>
              <a:t>ΕΛΕΓΧΟΥ</a:t>
            </a:r>
            <a:r>
              <a:rPr sz="2200" b="1" spc="-45" dirty="0">
                <a:latin typeface="Arial" panose="020B0604020202020204"/>
                <a:cs typeface="Arial" panose="020B0604020202020204"/>
              </a:rPr>
              <a:t> </a:t>
            </a:r>
            <a:r>
              <a:rPr sz="2200" b="1" spc="-10" dirty="0">
                <a:latin typeface="Arial" panose="020B0604020202020204"/>
                <a:cs typeface="Arial" panose="020B0604020202020204"/>
              </a:rPr>
              <a:t>ΕΙΝΑΙ </a:t>
            </a:r>
            <a:r>
              <a:rPr sz="2200" b="1" spc="-60" dirty="0">
                <a:latin typeface="Arial" panose="020B0604020202020204"/>
                <a:cs typeface="Arial" panose="020B0604020202020204"/>
              </a:rPr>
              <a:t>ΔΥΝΑΤΗ</a:t>
            </a:r>
            <a:r>
              <a:rPr sz="2200" b="1" spc="-105" dirty="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spc="-80" dirty="0">
                <a:latin typeface="Arial" panose="020B0604020202020204"/>
                <a:cs typeface="Arial" panose="020B0604020202020204"/>
              </a:rPr>
              <a:t>ΠΟΛΥ</a:t>
            </a:r>
            <a:r>
              <a:rPr sz="2200" b="1" spc="-70" dirty="0">
                <a:latin typeface="Arial" panose="020B0604020202020204"/>
                <a:cs typeface="Arial" panose="020B0604020202020204"/>
              </a:rPr>
              <a:t> </a:t>
            </a:r>
            <a:r>
              <a:rPr sz="2200" b="1" dirty="0">
                <a:latin typeface="Arial" panose="020B0604020202020204"/>
                <a:cs typeface="Arial" panose="020B0604020202020204"/>
              </a:rPr>
              <a:t>ΑΚΡΙΒΗΣ</a:t>
            </a:r>
            <a:r>
              <a:rPr sz="2200" b="1" spc="-45" dirty="0">
                <a:latin typeface="Arial" panose="020B0604020202020204"/>
                <a:cs typeface="Arial" panose="020B0604020202020204"/>
              </a:rPr>
              <a:t> </a:t>
            </a:r>
            <a:r>
              <a:rPr sz="2200" b="1" dirty="0">
                <a:latin typeface="Arial" panose="020B0604020202020204"/>
                <a:cs typeface="Arial" panose="020B0604020202020204"/>
              </a:rPr>
              <a:t>ΡΥΘΜΙΣΗ</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30" dirty="0">
                <a:latin typeface="Arial" panose="020B0604020202020204"/>
                <a:cs typeface="Arial" panose="020B0604020202020204"/>
              </a:rPr>
              <a:t> </a:t>
            </a:r>
            <a:r>
              <a:rPr sz="2200" b="1" spc="-10" dirty="0">
                <a:latin typeface="Arial" panose="020B0604020202020204"/>
                <a:cs typeface="Arial" panose="020B0604020202020204"/>
              </a:rPr>
              <a:t>ΕΓΧΥΟΜΕΝΗΣ</a:t>
            </a:r>
            <a:r>
              <a:rPr sz="2200" b="1" spc="-40" dirty="0">
                <a:latin typeface="Arial" panose="020B0604020202020204"/>
                <a:cs typeface="Arial" panose="020B0604020202020204"/>
              </a:rPr>
              <a:t> </a:t>
            </a:r>
            <a:r>
              <a:rPr sz="2200" b="1" spc="-10" dirty="0">
                <a:latin typeface="Arial" panose="020B0604020202020204"/>
                <a:cs typeface="Arial" panose="020B0604020202020204"/>
              </a:rPr>
              <a:t>ΠΟΣΟ- ΤΗΤΑΣ</a:t>
            </a:r>
            <a:r>
              <a:rPr sz="2200" b="1" spc="-75" dirty="0">
                <a:latin typeface="Arial" panose="020B0604020202020204"/>
                <a:cs typeface="Arial" panose="020B0604020202020204"/>
              </a:rPr>
              <a:t> </a:t>
            </a:r>
            <a:r>
              <a:rPr sz="2200" b="1" spc="-55" dirty="0">
                <a:latin typeface="Arial" panose="020B0604020202020204"/>
                <a:cs typeface="Arial" panose="020B0604020202020204"/>
              </a:rPr>
              <a:t>ΚΑΥΣΙΜΟΥ, </a:t>
            </a:r>
            <a:r>
              <a:rPr sz="2200" b="1" dirty="0">
                <a:latin typeface="Arial" panose="020B0604020202020204"/>
                <a:cs typeface="Arial" panose="020B0604020202020204"/>
              </a:rPr>
              <a:t>ΣΕ</a:t>
            </a:r>
            <a:r>
              <a:rPr sz="2200" b="1" spc="-70" dirty="0">
                <a:latin typeface="Arial" panose="020B0604020202020204"/>
                <a:cs typeface="Arial" panose="020B0604020202020204"/>
              </a:rPr>
              <a:t> </a:t>
            </a:r>
            <a:r>
              <a:rPr sz="2200" b="1" dirty="0">
                <a:latin typeface="Arial" panose="020B0604020202020204"/>
                <a:cs typeface="Arial" panose="020B0604020202020204"/>
              </a:rPr>
              <a:t>ΣΧΕΣΗ</a:t>
            </a:r>
            <a:r>
              <a:rPr sz="2200" b="1" spc="-65" dirty="0">
                <a:latin typeface="Arial" panose="020B0604020202020204"/>
                <a:cs typeface="Arial" panose="020B0604020202020204"/>
              </a:rPr>
              <a:t> </a:t>
            </a: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dirty="0">
                <a:latin typeface="Arial" panose="020B0604020202020204"/>
                <a:cs typeface="Arial" panose="020B0604020202020204"/>
              </a:rPr>
              <a:t>ΤΟ</a:t>
            </a:r>
            <a:r>
              <a:rPr sz="2200" b="1" spc="-70" dirty="0">
                <a:latin typeface="Arial" panose="020B0604020202020204"/>
                <a:cs typeface="Arial" panose="020B0604020202020204"/>
              </a:rPr>
              <a:t> </a:t>
            </a:r>
            <a:r>
              <a:rPr sz="2200" b="1" dirty="0">
                <a:latin typeface="Arial" panose="020B0604020202020204"/>
                <a:cs typeface="Arial" panose="020B0604020202020204"/>
              </a:rPr>
              <a:t>ΣΗΜΕΙΟ</a:t>
            </a:r>
            <a:r>
              <a:rPr sz="2200" b="1" spc="-145" dirty="0">
                <a:latin typeface="Arial" panose="020B0604020202020204"/>
                <a:cs typeface="Arial" panose="020B0604020202020204"/>
              </a:rPr>
              <a:t> </a:t>
            </a:r>
            <a:r>
              <a:rPr sz="2200" b="1" dirty="0">
                <a:latin typeface="Arial" panose="020B0604020202020204"/>
                <a:cs typeface="Arial" panose="020B0604020202020204"/>
              </a:rPr>
              <a:t>ΛΕΙΤΟΥΡΓΙΑΣ</a:t>
            </a:r>
            <a:r>
              <a:rPr sz="2200" b="1" spc="-55" dirty="0">
                <a:latin typeface="Arial" panose="020B0604020202020204"/>
                <a:cs typeface="Arial" panose="020B0604020202020204"/>
              </a:rPr>
              <a:t> </a:t>
            </a:r>
            <a:r>
              <a:rPr sz="2200" b="1" spc="-25" dirty="0">
                <a:latin typeface="Arial" panose="020B0604020202020204"/>
                <a:cs typeface="Arial" panose="020B0604020202020204"/>
              </a:rPr>
              <a:t>ΤΟΥ </a:t>
            </a:r>
            <a:r>
              <a:rPr sz="2200" b="1" spc="-10" dirty="0">
                <a:latin typeface="Arial" panose="020B0604020202020204"/>
                <a:cs typeface="Arial" panose="020B0604020202020204"/>
              </a:rPr>
              <a:t>ΚΙΝΗΤΗΡΑ</a:t>
            </a:r>
            <a:r>
              <a:rPr sz="2200" b="1" spc="-95" dirty="0">
                <a:latin typeface="Arial" panose="020B0604020202020204"/>
                <a:cs typeface="Arial" panose="020B0604020202020204"/>
              </a:rPr>
              <a:t> </a:t>
            </a:r>
            <a:r>
              <a:rPr sz="2200" b="1" dirty="0">
                <a:latin typeface="Arial" panose="020B0604020202020204"/>
                <a:cs typeface="Arial" panose="020B0604020202020204"/>
              </a:rPr>
              <a:t>Ή</a:t>
            </a:r>
            <a:r>
              <a:rPr sz="2200" b="1" spc="-80" dirty="0">
                <a:latin typeface="Arial" panose="020B0604020202020204"/>
                <a:cs typeface="Arial" panose="020B0604020202020204"/>
              </a:rPr>
              <a:t> </a:t>
            </a:r>
            <a:r>
              <a:rPr sz="2200" b="1" dirty="0">
                <a:latin typeface="Arial" panose="020B0604020202020204"/>
                <a:cs typeface="Arial" panose="020B0604020202020204"/>
              </a:rPr>
              <a:t>ΤΗΝ</a:t>
            </a:r>
            <a:r>
              <a:rPr sz="2200" b="1" spc="-95" dirty="0">
                <a:latin typeface="Arial" panose="020B0604020202020204"/>
                <a:cs typeface="Arial" panose="020B0604020202020204"/>
              </a:rPr>
              <a:t> </a:t>
            </a:r>
            <a:r>
              <a:rPr sz="2200" b="1" spc="-10" dirty="0">
                <a:latin typeface="Arial" panose="020B0604020202020204"/>
                <a:cs typeface="Arial" panose="020B0604020202020204"/>
              </a:rPr>
              <a:t>ΠΟΙΟΤΗΤΑ</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80" dirty="0">
                <a:latin typeface="Arial" panose="020B0604020202020204"/>
                <a:cs typeface="Arial" panose="020B0604020202020204"/>
              </a:rPr>
              <a:t> </a:t>
            </a:r>
            <a:r>
              <a:rPr sz="2200" b="1" spc="-10" dirty="0">
                <a:latin typeface="Arial" panose="020B0604020202020204"/>
                <a:cs typeface="Arial" panose="020B0604020202020204"/>
              </a:rPr>
              <a:t>ΚΑΥΣΙΜΟΥ.</a:t>
            </a:r>
            <a:endParaRPr sz="2200">
              <a:latin typeface="Arial" panose="020B0604020202020204"/>
              <a:cs typeface="Arial" panose="020B0604020202020204"/>
            </a:endParaRPr>
          </a:p>
          <a:p>
            <a:pPr marL="12700" marR="5080" indent="77470">
              <a:lnSpc>
                <a:spcPts val="2460"/>
              </a:lnSpc>
              <a:spcBef>
                <a:spcPts val="2060"/>
              </a:spcBef>
              <a:tabLst>
                <a:tab pos="3422015" algn="l"/>
              </a:tabLst>
            </a:pPr>
            <a:r>
              <a:rPr sz="2200" b="1" dirty="0">
                <a:latin typeface="Arial" panose="020B0604020202020204"/>
                <a:cs typeface="Arial" panose="020B0604020202020204"/>
              </a:rPr>
              <a:t>ΕΠΙΣΗΣ,</a:t>
            </a:r>
            <a:r>
              <a:rPr sz="2200" b="1" spc="-75" dirty="0">
                <a:latin typeface="Arial" panose="020B0604020202020204"/>
                <a:cs typeface="Arial" panose="020B0604020202020204"/>
              </a:rPr>
              <a:t> </a:t>
            </a:r>
            <a:r>
              <a:rPr sz="2200" b="1" dirty="0">
                <a:latin typeface="Arial" panose="020B0604020202020204"/>
                <a:cs typeface="Arial" panose="020B0604020202020204"/>
              </a:rPr>
              <a:t>ΕΙΝΑΙ</a:t>
            </a:r>
            <a:r>
              <a:rPr sz="2200" b="1" spc="-110" dirty="0">
                <a:latin typeface="Arial" panose="020B0604020202020204"/>
                <a:cs typeface="Arial" panose="020B0604020202020204"/>
              </a:rPr>
              <a:t> </a:t>
            </a:r>
            <a:r>
              <a:rPr sz="2200" b="1" spc="-60" dirty="0">
                <a:latin typeface="Arial" panose="020B0604020202020204"/>
                <a:cs typeface="Arial" panose="020B0604020202020204"/>
              </a:rPr>
              <a:t>ΔΥΝΑΤΗ</a:t>
            </a:r>
            <a:r>
              <a:rPr sz="2200" b="1" spc="-40" dirty="0">
                <a:latin typeface="Arial" panose="020B0604020202020204"/>
                <a:cs typeface="Arial" panose="020B0604020202020204"/>
              </a:rPr>
              <a:t> </a:t>
            </a:r>
            <a:r>
              <a:rPr sz="2200" b="1" dirty="0">
                <a:latin typeface="Arial" panose="020B0604020202020204"/>
                <a:cs typeface="Arial" panose="020B0604020202020204"/>
              </a:rPr>
              <a:t>Η</a:t>
            </a:r>
            <a:r>
              <a:rPr sz="2200" b="1" spc="-45" dirty="0">
                <a:latin typeface="Arial" panose="020B0604020202020204"/>
                <a:cs typeface="Arial" panose="020B0604020202020204"/>
              </a:rPr>
              <a:t> </a:t>
            </a:r>
            <a:r>
              <a:rPr sz="2200" b="1" spc="-80" dirty="0">
                <a:latin typeface="Arial" panose="020B0604020202020204"/>
                <a:cs typeface="Arial" panose="020B0604020202020204"/>
              </a:rPr>
              <a:t>ΠΟΛΥ</a:t>
            </a:r>
            <a:r>
              <a:rPr sz="2200" b="1" spc="-95" dirty="0">
                <a:latin typeface="Arial" panose="020B0604020202020204"/>
                <a:cs typeface="Arial" panose="020B0604020202020204"/>
              </a:rPr>
              <a:t> </a:t>
            </a:r>
            <a:r>
              <a:rPr sz="2200" b="1" dirty="0">
                <a:latin typeface="Arial" panose="020B0604020202020204"/>
                <a:cs typeface="Arial" panose="020B0604020202020204"/>
              </a:rPr>
              <a:t>ΑΚΡΙΒΗΣ</a:t>
            </a:r>
            <a:r>
              <a:rPr sz="2200" b="1" spc="-35" dirty="0">
                <a:latin typeface="Arial" panose="020B0604020202020204"/>
                <a:cs typeface="Arial" panose="020B0604020202020204"/>
              </a:rPr>
              <a:t> </a:t>
            </a:r>
            <a:r>
              <a:rPr sz="2200" b="1" dirty="0">
                <a:latin typeface="Arial" panose="020B0604020202020204"/>
                <a:cs typeface="Arial" panose="020B0604020202020204"/>
              </a:rPr>
              <a:t>ΡΥΘΜΙΣΗ</a:t>
            </a:r>
            <a:r>
              <a:rPr sz="2200" b="1" spc="-35" dirty="0">
                <a:latin typeface="Arial" panose="020B0604020202020204"/>
                <a:cs typeface="Arial" panose="020B0604020202020204"/>
              </a:rPr>
              <a:t>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spc="-10" dirty="0">
                <a:latin typeface="Arial" panose="020B0604020202020204"/>
                <a:cs typeface="Arial" panose="020B0604020202020204"/>
              </a:rPr>
              <a:t>ΕΓΧΥΟ- </a:t>
            </a:r>
            <a:r>
              <a:rPr sz="2200" b="1" dirty="0">
                <a:latin typeface="Arial" panose="020B0604020202020204"/>
                <a:cs typeface="Arial" panose="020B0604020202020204"/>
              </a:rPr>
              <a:t>ΜΕΝΗΣ</a:t>
            </a:r>
            <a:r>
              <a:rPr sz="2200" b="1" spc="-100" dirty="0">
                <a:latin typeface="Arial" panose="020B0604020202020204"/>
                <a:cs typeface="Arial" panose="020B0604020202020204"/>
              </a:rPr>
              <a:t> </a:t>
            </a:r>
            <a:r>
              <a:rPr sz="2200" b="1" spc="-10" dirty="0">
                <a:latin typeface="Arial" panose="020B0604020202020204"/>
                <a:cs typeface="Arial" panose="020B0604020202020204"/>
              </a:rPr>
              <a:t>ΠΟΣΟΤΗΤΑΣ</a:t>
            </a:r>
            <a:r>
              <a:rPr sz="2200" b="1" spc="-70" dirty="0">
                <a:latin typeface="Arial" panose="020B0604020202020204"/>
                <a:cs typeface="Arial" panose="020B0604020202020204"/>
              </a:rPr>
              <a:t> </a:t>
            </a:r>
            <a:r>
              <a:rPr sz="2200" b="1" spc="-55" dirty="0">
                <a:latin typeface="Arial" panose="020B0604020202020204"/>
                <a:cs typeface="Arial" panose="020B0604020202020204"/>
              </a:rPr>
              <a:t>ΚΑΥΣΙΜΟΥ,</a:t>
            </a:r>
            <a:r>
              <a:rPr sz="2200" b="1" spc="-65" dirty="0">
                <a:latin typeface="Arial" panose="020B0604020202020204"/>
                <a:cs typeface="Arial" panose="020B0604020202020204"/>
              </a:rPr>
              <a:t> </a:t>
            </a:r>
            <a:r>
              <a:rPr sz="2200" b="1" dirty="0">
                <a:latin typeface="Arial" panose="020B0604020202020204"/>
                <a:cs typeface="Arial" panose="020B0604020202020204"/>
              </a:rPr>
              <a:t>ΜΕΣΩ</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spc="-10" dirty="0">
                <a:latin typeface="Arial" panose="020B0604020202020204"/>
                <a:cs typeface="Arial" panose="020B0604020202020204"/>
              </a:rPr>
              <a:t>ΧΡΟΝΟΥ</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ΑΝΟΙΓΜΑ- </a:t>
            </a:r>
            <a:r>
              <a:rPr sz="2200" b="1" dirty="0">
                <a:latin typeface="Arial" panose="020B0604020202020204"/>
                <a:cs typeface="Arial" panose="020B0604020202020204"/>
              </a:rPr>
              <a:t>ΤΟΣ</a:t>
            </a:r>
            <a:r>
              <a:rPr sz="2200" b="1" spc="-45" dirty="0">
                <a:latin typeface="Arial" panose="020B0604020202020204"/>
                <a:cs typeface="Arial" panose="020B0604020202020204"/>
              </a:rPr>
              <a:t> </a:t>
            </a:r>
            <a:r>
              <a:rPr sz="2200" b="1" dirty="0">
                <a:latin typeface="Arial" panose="020B0604020202020204"/>
                <a:cs typeface="Arial" panose="020B0604020202020204"/>
              </a:rPr>
              <a:t>ΤΗΣ</a:t>
            </a:r>
            <a:r>
              <a:rPr sz="2200" b="1" spc="-20" dirty="0">
                <a:latin typeface="Arial" panose="020B0604020202020204"/>
                <a:cs typeface="Arial" panose="020B0604020202020204"/>
              </a:rPr>
              <a:t> </a:t>
            </a:r>
            <a:r>
              <a:rPr sz="2200" b="1" dirty="0">
                <a:latin typeface="Arial" panose="020B0604020202020204"/>
                <a:cs typeface="Arial" panose="020B0604020202020204"/>
              </a:rPr>
              <a:t>ΒΑΛΒΙΔΑΣ,</a:t>
            </a:r>
            <a:r>
              <a:rPr sz="2200" b="1" spc="-25" dirty="0">
                <a:latin typeface="Arial" panose="020B0604020202020204"/>
                <a:cs typeface="Arial" panose="020B0604020202020204"/>
              </a:rPr>
              <a:t> </a:t>
            </a:r>
            <a:r>
              <a:rPr sz="2200" b="1" dirty="0">
                <a:latin typeface="Arial" panose="020B0604020202020204"/>
                <a:cs typeface="Arial" panose="020B0604020202020204"/>
              </a:rPr>
              <a:t>ΣΕ</a:t>
            </a:r>
            <a:r>
              <a:rPr sz="2200" b="1" spc="-35" dirty="0">
                <a:latin typeface="Arial" panose="020B0604020202020204"/>
                <a:cs typeface="Arial" panose="020B0604020202020204"/>
              </a:rPr>
              <a:t> </a:t>
            </a:r>
            <a:r>
              <a:rPr sz="2200" b="1" dirty="0">
                <a:latin typeface="Arial" panose="020B0604020202020204"/>
                <a:cs typeface="Arial" panose="020B0604020202020204"/>
              </a:rPr>
              <a:t>ΣΧΕΣΗ</a:t>
            </a:r>
            <a:r>
              <a:rPr sz="2200" b="1" spc="-30" dirty="0">
                <a:latin typeface="Arial" panose="020B0604020202020204"/>
                <a:cs typeface="Arial" panose="020B0604020202020204"/>
              </a:rPr>
              <a:t> </a:t>
            </a:r>
            <a:r>
              <a:rPr sz="2200" b="1" dirty="0">
                <a:latin typeface="Arial" panose="020B0604020202020204"/>
                <a:cs typeface="Arial" panose="020B0604020202020204"/>
              </a:rPr>
              <a:t>ΜΕ</a:t>
            </a:r>
            <a:r>
              <a:rPr sz="2200" b="1" spc="-30" dirty="0">
                <a:latin typeface="Arial" panose="020B0604020202020204"/>
                <a:cs typeface="Arial" panose="020B0604020202020204"/>
              </a:rPr>
              <a:t> </a:t>
            </a:r>
            <a:r>
              <a:rPr sz="2200" b="1" dirty="0">
                <a:latin typeface="Arial" panose="020B0604020202020204"/>
                <a:cs typeface="Arial" panose="020B0604020202020204"/>
              </a:rPr>
              <a:t>ΤΟ</a:t>
            </a:r>
            <a:r>
              <a:rPr sz="2200" b="1" spc="-40" dirty="0">
                <a:latin typeface="Arial" panose="020B0604020202020204"/>
                <a:cs typeface="Arial" panose="020B0604020202020204"/>
              </a:rPr>
              <a:t> </a:t>
            </a:r>
            <a:r>
              <a:rPr sz="2200" b="1" dirty="0">
                <a:latin typeface="Arial" panose="020B0604020202020204"/>
                <a:cs typeface="Arial" panose="020B0604020202020204"/>
              </a:rPr>
              <a:t>ΣΗΜΕΙΟ</a:t>
            </a:r>
            <a:r>
              <a:rPr sz="2200" b="1" spc="-105" dirty="0">
                <a:latin typeface="Arial" panose="020B0604020202020204"/>
                <a:cs typeface="Arial" panose="020B0604020202020204"/>
              </a:rPr>
              <a:t> </a:t>
            </a:r>
            <a:r>
              <a:rPr sz="2200" b="1" spc="-10" dirty="0">
                <a:latin typeface="Arial" panose="020B0604020202020204"/>
                <a:cs typeface="Arial" panose="020B0604020202020204"/>
              </a:rPr>
              <a:t>ΛΕΙΤΟΥΡΓΙΑΣ </a:t>
            </a:r>
            <a:r>
              <a:rPr sz="2200" b="1" dirty="0">
                <a:latin typeface="Arial" panose="020B0604020202020204"/>
                <a:cs typeface="Arial" panose="020B0604020202020204"/>
              </a:rPr>
              <a:t>ΤΟΥ</a:t>
            </a:r>
            <a:r>
              <a:rPr sz="2200" b="1" spc="-114" dirty="0">
                <a:latin typeface="Arial" panose="020B0604020202020204"/>
                <a:cs typeface="Arial" panose="020B0604020202020204"/>
              </a:rPr>
              <a:t> </a:t>
            </a:r>
            <a:r>
              <a:rPr sz="2200" b="1" spc="-20" dirty="0">
                <a:latin typeface="Arial" panose="020B0604020202020204"/>
                <a:cs typeface="Arial" panose="020B0604020202020204"/>
              </a:rPr>
              <a:t>ΚΙΝΗΤΗΡΑ</a:t>
            </a:r>
            <a:r>
              <a:rPr sz="2200" b="1" spc="-65" dirty="0">
                <a:latin typeface="Arial" panose="020B0604020202020204"/>
                <a:cs typeface="Arial" panose="020B0604020202020204"/>
              </a:rPr>
              <a:t> </a:t>
            </a:r>
            <a:r>
              <a:rPr sz="2200" b="1" dirty="0">
                <a:latin typeface="Arial" panose="020B0604020202020204"/>
                <a:cs typeface="Arial" panose="020B0604020202020204"/>
              </a:rPr>
              <a:t>Ή</a:t>
            </a:r>
            <a:r>
              <a:rPr sz="2200" b="1" spc="-55" dirty="0">
                <a:latin typeface="Arial" panose="020B0604020202020204"/>
                <a:cs typeface="Arial" panose="020B0604020202020204"/>
              </a:rPr>
              <a:t> </a:t>
            </a:r>
            <a:r>
              <a:rPr sz="2200" b="1" dirty="0">
                <a:latin typeface="Arial" panose="020B0604020202020204"/>
                <a:cs typeface="Arial" panose="020B0604020202020204"/>
              </a:rPr>
              <a:t>ΤΗΝ</a:t>
            </a:r>
            <a:r>
              <a:rPr sz="2200" b="1" spc="-65" dirty="0">
                <a:latin typeface="Arial" panose="020B0604020202020204"/>
                <a:cs typeface="Arial" panose="020B0604020202020204"/>
              </a:rPr>
              <a:t> </a:t>
            </a:r>
            <a:r>
              <a:rPr sz="2200" b="1" spc="-10" dirty="0">
                <a:latin typeface="Arial" panose="020B0604020202020204"/>
                <a:cs typeface="Arial" panose="020B0604020202020204"/>
              </a:rPr>
              <a:t>ΠΟΙΟΤΗΤΑ</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70" dirty="0">
                <a:latin typeface="Arial" panose="020B0604020202020204"/>
                <a:cs typeface="Arial" panose="020B0604020202020204"/>
              </a:rPr>
              <a:t>ΚΑΥΣΙΜΟΥ.</a:t>
            </a:r>
            <a:r>
              <a:rPr sz="2200" b="1" spc="-85" dirty="0">
                <a:latin typeface="Arial" panose="020B0604020202020204"/>
                <a:cs typeface="Arial" panose="020B0604020202020204"/>
              </a:rPr>
              <a:t> </a:t>
            </a:r>
            <a:r>
              <a:rPr sz="2200" b="1" spc="-45" dirty="0">
                <a:latin typeface="Arial" panose="020B0604020202020204"/>
                <a:cs typeface="Arial" panose="020B0604020202020204"/>
              </a:rPr>
              <a:t>ΑΥΤΟ</a:t>
            </a:r>
            <a:r>
              <a:rPr sz="2200" b="1" spc="-65" dirty="0">
                <a:latin typeface="Arial" panose="020B0604020202020204"/>
                <a:cs typeface="Arial" panose="020B0604020202020204"/>
              </a:rPr>
              <a:t> </a:t>
            </a:r>
            <a:r>
              <a:rPr sz="2200" b="1" spc="-10" dirty="0">
                <a:latin typeface="Arial" panose="020B0604020202020204"/>
                <a:cs typeface="Arial" panose="020B0604020202020204"/>
              </a:rPr>
              <a:t>ΕΠΙΤΡΕ- </a:t>
            </a:r>
            <a:r>
              <a:rPr sz="2200" b="1" dirty="0">
                <a:latin typeface="Arial" panose="020B0604020202020204"/>
                <a:cs typeface="Arial" panose="020B0604020202020204"/>
              </a:rPr>
              <a:t>ΠΕΙ</a:t>
            </a:r>
            <a:r>
              <a:rPr sz="2200" b="1" spc="-85" dirty="0">
                <a:latin typeface="Arial" panose="020B0604020202020204"/>
                <a:cs typeface="Arial" panose="020B0604020202020204"/>
              </a:rPr>
              <a:t> </a:t>
            </a:r>
            <a:r>
              <a:rPr sz="2200" b="1" dirty="0">
                <a:latin typeface="Arial" panose="020B0604020202020204"/>
                <a:cs typeface="Arial" panose="020B0604020202020204"/>
              </a:rPr>
              <a:t>ΤΗΝ</a:t>
            </a:r>
            <a:r>
              <a:rPr sz="2200" b="1" spc="-70" dirty="0">
                <a:latin typeface="Arial" panose="020B0604020202020204"/>
                <a:cs typeface="Arial" panose="020B0604020202020204"/>
              </a:rPr>
              <a:t> </a:t>
            </a:r>
            <a:r>
              <a:rPr sz="2200" b="1" dirty="0">
                <a:latin typeface="Arial" panose="020B0604020202020204"/>
                <a:cs typeface="Arial" panose="020B0604020202020204"/>
              </a:rPr>
              <a:t>ΕΦΑΡΜΟΓΗ</a:t>
            </a:r>
            <a:r>
              <a:rPr sz="2200" b="1" spc="-80" dirty="0">
                <a:latin typeface="Arial" panose="020B0604020202020204"/>
                <a:cs typeface="Arial" panose="020B0604020202020204"/>
              </a:rPr>
              <a:t> </a:t>
            </a:r>
            <a:r>
              <a:rPr sz="2200" b="1" spc="-25" dirty="0">
                <a:latin typeface="Arial" panose="020B0604020202020204"/>
                <a:cs typeface="Arial" panose="020B0604020202020204"/>
              </a:rPr>
              <a:t>ΜΕΤΑΒΛΗΤΟΥ</a:t>
            </a:r>
            <a:r>
              <a:rPr sz="2200" b="1" spc="-75" dirty="0">
                <a:latin typeface="Arial" panose="020B0604020202020204"/>
                <a:cs typeface="Arial" panose="020B0604020202020204"/>
              </a:rPr>
              <a:t> </a:t>
            </a:r>
            <a:r>
              <a:rPr sz="2200" b="1">
                <a:latin typeface="Arial" panose="020B0604020202020204"/>
                <a:cs typeface="Arial" panose="020B0604020202020204"/>
              </a:rPr>
              <a:t>ΧΡΟΝΙΣΜΟΥ</a:t>
            </a:r>
            <a:r>
              <a:rPr sz="2200" b="1" spc="-70">
                <a:latin typeface="Arial" panose="020B0604020202020204"/>
                <a:cs typeface="Arial" panose="020B0604020202020204"/>
              </a:rPr>
              <a:t> </a:t>
            </a:r>
            <a:r>
              <a:rPr sz="2200" b="1" spc="-10" smtClean="0">
                <a:latin typeface="Arial" panose="020B0604020202020204"/>
                <a:cs typeface="Arial" panose="020B0604020202020204"/>
              </a:rPr>
              <a:t>ΕΓΧΥΣ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 </a:t>
            </a:r>
            <a:r>
              <a:rPr sz="2200" b="1" dirty="0">
                <a:latin typeface="Arial" panose="020B0604020202020204"/>
                <a:cs typeface="Arial" panose="020B0604020202020204"/>
              </a:rPr>
              <a:t>ΕΝΤΕΛΩΣ</a:t>
            </a:r>
            <a:r>
              <a:rPr sz="2200" b="1" spc="-110" dirty="0">
                <a:latin typeface="Arial" panose="020B0604020202020204"/>
                <a:cs typeface="Arial" panose="020B0604020202020204"/>
              </a:rPr>
              <a:t> </a:t>
            </a:r>
            <a:r>
              <a:rPr sz="2200" b="1" spc="-10" dirty="0">
                <a:latin typeface="Arial" panose="020B0604020202020204"/>
                <a:cs typeface="Arial" panose="020B0604020202020204"/>
              </a:rPr>
              <a:t>ΑΝΕΞΑΡΤΗΤΑ</a:t>
            </a:r>
            <a:r>
              <a:rPr sz="2200" b="1" dirty="0">
                <a:latin typeface="Arial" panose="020B0604020202020204"/>
                <a:cs typeface="Arial" panose="020B0604020202020204"/>
              </a:rPr>
              <a:t>	ΑΠΟ</a:t>
            </a:r>
            <a:r>
              <a:rPr sz="2200" b="1" spc="-70" dirty="0">
                <a:latin typeface="Arial" panose="020B0604020202020204"/>
                <a:cs typeface="Arial" panose="020B0604020202020204"/>
              </a:rPr>
              <a:t> </a:t>
            </a:r>
            <a:r>
              <a:rPr sz="2200" b="1" dirty="0">
                <a:latin typeface="Arial" panose="020B0604020202020204"/>
                <a:cs typeface="Arial" panose="020B0604020202020204"/>
              </a:rPr>
              <a:t>ΤΙΣ</a:t>
            </a:r>
            <a:r>
              <a:rPr sz="2200" b="1" spc="-45" dirty="0">
                <a:latin typeface="Arial" panose="020B0604020202020204"/>
                <a:cs typeface="Arial" panose="020B0604020202020204"/>
              </a:rPr>
              <a:t> </a:t>
            </a:r>
            <a:r>
              <a:rPr sz="2200" b="1" dirty="0">
                <a:latin typeface="Arial" panose="020B0604020202020204"/>
                <a:cs typeface="Arial" panose="020B0604020202020204"/>
              </a:rPr>
              <a:t>ΣΤΡΟΦΕΣ</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spc="-10" dirty="0">
                <a:latin typeface="Arial" panose="020B0604020202020204"/>
                <a:cs typeface="Arial" panose="020B0604020202020204"/>
              </a:rPr>
              <a:t>ΚΙΝΗΤΗΡΑ.</a:t>
            </a:r>
            <a:endParaRPr sz="2200">
              <a:latin typeface="Arial" panose="020B0604020202020204"/>
              <a:cs typeface="Arial" panose="020B0604020202020204"/>
            </a:endParaRPr>
          </a:p>
          <a:p>
            <a:pPr marL="12700" marR="171450" indent="67310">
              <a:lnSpc>
                <a:spcPts val="2460"/>
              </a:lnSpc>
              <a:spcBef>
                <a:spcPts val="2020"/>
              </a:spcBef>
            </a:pPr>
            <a:r>
              <a:rPr sz="2200" b="1" dirty="0">
                <a:latin typeface="Arial" panose="020B0604020202020204"/>
                <a:cs typeface="Arial" panose="020B0604020202020204"/>
              </a:rPr>
              <a:t>ΑΝΕΞΑΡΤΗΤΩΣ</a:t>
            </a:r>
            <a:r>
              <a:rPr sz="2200" b="1" spc="-60" dirty="0">
                <a:latin typeface="Arial" panose="020B0604020202020204"/>
                <a:cs typeface="Arial" panose="020B0604020202020204"/>
              </a:rPr>
              <a:t> </a:t>
            </a:r>
            <a:r>
              <a:rPr sz="2200" b="1" dirty="0">
                <a:latin typeface="Arial" panose="020B0604020202020204"/>
                <a:cs typeface="Arial" panose="020B0604020202020204"/>
              </a:rPr>
              <a:t>ΤΩΝ</a:t>
            </a:r>
            <a:r>
              <a:rPr sz="2200" b="1" spc="-50"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50" dirty="0">
                <a:latin typeface="Arial" panose="020B0604020202020204"/>
                <a:cs typeface="Arial" panose="020B0604020202020204"/>
              </a:rPr>
              <a:t> </a:t>
            </a:r>
            <a:r>
              <a:rPr sz="2200" b="1" dirty="0">
                <a:latin typeface="Arial" panose="020B0604020202020204"/>
                <a:cs typeface="Arial" panose="020B0604020202020204"/>
              </a:rPr>
              <a:t>ΜΗΧΑΝΗΣ</a:t>
            </a:r>
            <a:r>
              <a:rPr sz="2200" b="1" spc="-50" dirty="0">
                <a:latin typeface="Arial" panose="020B0604020202020204"/>
                <a:cs typeface="Arial" panose="020B0604020202020204"/>
              </a:rPr>
              <a:t> </a:t>
            </a:r>
            <a:r>
              <a:rPr sz="2200" b="1" dirty="0">
                <a:latin typeface="Arial" panose="020B0604020202020204"/>
                <a:cs typeface="Arial" panose="020B0604020202020204"/>
              </a:rPr>
              <a:t>ΜΠΟΡΕΙ</a:t>
            </a:r>
            <a:r>
              <a:rPr sz="2200" b="1" spc="-40" dirty="0">
                <a:latin typeface="Arial" panose="020B0604020202020204"/>
                <a:cs typeface="Arial" panose="020B0604020202020204"/>
              </a:rPr>
              <a:t> </a:t>
            </a:r>
            <a:r>
              <a:rPr sz="2200" b="1" spc="-25" dirty="0">
                <a:latin typeface="Arial" panose="020B0604020202020204"/>
                <a:cs typeface="Arial" panose="020B0604020202020204"/>
              </a:rPr>
              <a:t>ΝΑ </a:t>
            </a:r>
            <a:r>
              <a:rPr sz="2200" b="1" dirty="0">
                <a:latin typeface="Arial" panose="020B0604020202020204"/>
                <a:cs typeface="Arial" panose="020B0604020202020204"/>
              </a:rPr>
              <a:t>ΡΥΘΜΙΣΤΕΙ</a:t>
            </a:r>
            <a:r>
              <a:rPr sz="2200" b="1" spc="-40"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Ο</a:t>
            </a:r>
            <a:r>
              <a:rPr sz="2200" b="1" spc="-35" dirty="0">
                <a:latin typeface="Arial" panose="020B0604020202020204"/>
                <a:cs typeface="Arial" panose="020B0604020202020204"/>
              </a:rPr>
              <a:t> </a:t>
            </a:r>
            <a:r>
              <a:rPr sz="2200" b="1" dirty="0">
                <a:latin typeface="Arial" panose="020B0604020202020204"/>
                <a:cs typeface="Arial" panose="020B0604020202020204"/>
              </a:rPr>
              <a:t>ΧΡΟΝΟΣ</a:t>
            </a:r>
            <a:r>
              <a:rPr sz="2200" b="1" spc="-125" dirty="0">
                <a:latin typeface="Arial" panose="020B0604020202020204"/>
                <a:cs typeface="Arial" panose="020B0604020202020204"/>
              </a:rPr>
              <a:t> </a:t>
            </a:r>
            <a:r>
              <a:rPr sz="2200" b="1" spc="-25" dirty="0">
                <a:latin typeface="Arial" panose="020B0604020202020204"/>
                <a:cs typeface="Arial" panose="020B0604020202020204"/>
              </a:rPr>
              <a:t>ΔΙΑΤΗΡΗΣΗΣ</a:t>
            </a:r>
            <a:r>
              <a:rPr sz="2200" b="1" spc="-110" dirty="0">
                <a:latin typeface="Arial" panose="020B0604020202020204"/>
                <a:cs typeface="Arial" panose="020B0604020202020204"/>
              </a:rPr>
              <a:t> </a:t>
            </a:r>
            <a:r>
              <a:rPr sz="2200" b="1" dirty="0">
                <a:latin typeface="Arial" panose="020B0604020202020204"/>
                <a:cs typeface="Arial" panose="020B0604020202020204"/>
              </a:rPr>
              <a:t>ΑΝΟΙΚΤΗΣ</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spc="-10" dirty="0">
                <a:latin typeface="Arial" panose="020B0604020202020204"/>
                <a:cs typeface="Arial" panose="020B0604020202020204"/>
              </a:rPr>
              <a:t>ΒΑΛΒΙ- </a:t>
            </a:r>
            <a:r>
              <a:rPr sz="2200" b="1" dirty="0">
                <a:latin typeface="Arial" panose="020B0604020202020204"/>
                <a:cs typeface="Arial" panose="020B0604020202020204"/>
              </a:rPr>
              <a:t>ΔΑΣ</a:t>
            </a:r>
            <a:r>
              <a:rPr sz="2200" b="1" spc="-85" dirty="0">
                <a:latin typeface="Arial" panose="020B0604020202020204"/>
                <a:cs typeface="Arial" panose="020B0604020202020204"/>
              </a:rPr>
              <a:t> </a:t>
            </a:r>
            <a:r>
              <a:rPr sz="2200" b="1" dirty="0">
                <a:latin typeface="Arial" panose="020B0604020202020204"/>
                <a:cs typeface="Arial" panose="020B0604020202020204"/>
              </a:rPr>
              <a:t>ΤΟΥ</a:t>
            </a:r>
            <a:r>
              <a:rPr sz="2200" b="1" spc="-70" dirty="0">
                <a:latin typeface="Arial" panose="020B0604020202020204"/>
                <a:cs typeface="Arial" panose="020B0604020202020204"/>
              </a:rPr>
              <a:t> </a:t>
            </a:r>
            <a:r>
              <a:rPr sz="2200" b="1" dirty="0">
                <a:latin typeface="Arial" panose="020B0604020202020204"/>
                <a:cs typeface="Arial" panose="020B0604020202020204"/>
              </a:rPr>
              <a:t>ΚΑΘΕ</a:t>
            </a:r>
            <a:r>
              <a:rPr sz="2200" b="1" spc="-70" dirty="0">
                <a:latin typeface="Arial" panose="020B0604020202020204"/>
                <a:cs typeface="Arial" panose="020B0604020202020204"/>
              </a:rPr>
              <a:t> </a:t>
            </a:r>
            <a:r>
              <a:rPr sz="2200" b="1" spc="-10" dirty="0">
                <a:latin typeface="Arial" panose="020B0604020202020204"/>
                <a:cs typeface="Arial" panose="020B0604020202020204"/>
              </a:rPr>
              <a:t>ΕΓΧΥΤΗΡΑ</a:t>
            </a:r>
            <a:r>
              <a:rPr sz="1800" spc="-10" dirty="0">
                <a:latin typeface="Arial" panose="020B0604020202020204"/>
                <a:cs typeface="Arial" panose="020B0604020202020204"/>
              </a:rPr>
              <a:t>.</a:t>
            </a:r>
            <a:endParaRPr sz="1800">
              <a:latin typeface="Arial" panose="020B0604020202020204"/>
              <a:cs typeface="Arial" panose="020B0604020202020204"/>
            </a:endParaRPr>
          </a:p>
        </p:txBody>
      </p:sp>
      <p:grpSp>
        <p:nvGrpSpPr>
          <p:cNvPr id="3" name="object 3"/>
          <p:cNvGrpSpPr/>
          <p:nvPr/>
        </p:nvGrpSpPr>
        <p:grpSpPr>
          <a:xfrm>
            <a:off x="419040" y="74870"/>
            <a:ext cx="8251825" cy="875665"/>
            <a:chOff x="419040" y="74870"/>
            <a:chExt cx="8251825" cy="875665"/>
          </a:xfrm>
        </p:grpSpPr>
        <p:sp>
          <p:nvSpPr>
            <p:cNvPr id="4" name="object 4"/>
            <p:cNvSpPr/>
            <p:nvPr/>
          </p:nvSpPr>
          <p:spPr>
            <a:xfrm>
              <a:off x="431799" y="87629"/>
              <a:ext cx="8225790" cy="849630"/>
            </a:xfrm>
            <a:custGeom>
              <a:avLst/>
              <a:gdLst/>
              <a:ahLst/>
              <a:cxnLst/>
              <a:rect l="l" t="t" r="r" b="b"/>
              <a:pathLst>
                <a:path w="8225790" h="849630">
                  <a:moveTo>
                    <a:pt x="8098790" y="1270"/>
                  </a:moveTo>
                  <a:lnTo>
                    <a:pt x="127000" y="1270"/>
                  </a:lnTo>
                  <a:lnTo>
                    <a:pt x="111759" y="3810"/>
                  </a:lnTo>
                  <a:lnTo>
                    <a:pt x="105409" y="5079"/>
                  </a:lnTo>
                  <a:lnTo>
                    <a:pt x="97790" y="7620"/>
                  </a:lnTo>
                  <a:lnTo>
                    <a:pt x="91440" y="10160"/>
                  </a:lnTo>
                  <a:lnTo>
                    <a:pt x="83820" y="12700"/>
                  </a:lnTo>
                  <a:lnTo>
                    <a:pt x="77470" y="16510"/>
                  </a:lnTo>
                  <a:lnTo>
                    <a:pt x="71120" y="19050"/>
                  </a:lnTo>
                  <a:lnTo>
                    <a:pt x="64770" y="22860"/>
                  </a:lnTo>
                  <a:lnTo>
                    <a:pt x="58420" y="27940"/>
                  </a:lnTo>
                  <a:lnTo>
                    <a:pt x="53340" y="31750"/>
                  </a:lnTo>
                  <a:lnTo>
                    <a:pt x="46990" y="36829"/>
                  </a:lnTo>
                  <a:lnTo>
                    <a:pt x="36829" y="46990"/>
                  </a:lnTo>
                  <a:lnTo>
                    <a:pt x="31750" y="53340"/>
                  </a:lnTo>
                  <a:lnTo>
                    <a:pt x="27940" y="58420"/>
                  </a:lnTo>
                  <a:lnTo>
                    <a:pt x="22859" y="64770"/>
                  </a:lnTo>
                  <a:lnTo>
                    <a:pt x="19050" y="71120"/>
                  </a:lnTo>
                  <a:lnTo>
                    <a:pt x="16509" y="77470"/>
                  </a:lnTo>
                  <a:lnTo>
                    <a:pt x="12700" y="83820"/>
                  </a:lnTo>
                  <a:lnTo>
                    <a:pt x="10159" y="91440"/>
                  </a:lnTo>
                  <a:lnTo>
                    <a:pt x="7620" y="97790"/>
                  </a:lnTo>
                  <a:lnTo>
                    <a:pt x="5079" y="105410"/>
                  </a:lnTo>
                  <a:lnTo>
                    <a:pt x="3809" y="111760"/>
                  </a:lnTo>
                  <a:lnTo>
                    <a:pt x="1270" y="127000"/>
                  </a:lnTo>
                  <a:lnTo>
                    <a:pt x="1270" y="134620"/>
                  </a:lnTo>
                  <a:lnTo>
                    <a:pt x="0" y="142240"/>
                  </a:lnTo>
                  <a:lnTo>
                    <a:pt x="0" y="707390"/>
                  </a:lnTo>
                  <a:lnTo>
                    <a:pt x="1270" y="715010"/>
                  </a:lnTo>
                  <a:lnTo>
                    <a:pt x="1270" y="722630"/>
                  </a:lnTo>
                  <a:lnTo>
                    <a:pt x="2540" y="730250"/>
                  </a:lnTo>
                  <a:lnTo>
                    <a:pt x="3809" y="736600"/>
                  </a:lnTo>
                  <a:lnTo>
                    <a:pt x="5079" y="744220"/>
                  </a:lnTo>
                  <a:lnTo>
                    <a:pt x="7620" y="751840"/>
                  </a:lnTo>
                  <a:lnTo>
                    <a:pt x="10159" y="758190"/>
                  </a:lnTo>
                  <a:lnTo>
                    <a:pt x="12700" y="765810"/>
                  </a:lnTo>
                  <a:lnTo>
                    <a:pt x="16509" y="772160"/>
                  </a:lnTo>
                  <a:lnTo>
                    <a:pt x="19050" y="778510"/>
                  </a:lnTo>
                  <a:lnTo>
                    <a:pt x="24129" y="784860"/>
                  </a:lnTo>
                  <a:lnTo>
                    <a:pt x="53340" y="817880"/>
                  </a:lnTo>
                  <a:lnTo>
                    <a:pt x="64770" y="825500"/>
                  </a:lnTo>
                  <a:lnTo>
                    <a:pt x="71120" y="830580"/>
                  </a:lnTo>
                  <a:lnTo>
                    <a:pt x="77470" y="833120"/>
                  </a:lnTo>
                  <a:lnTo>
                    <a:pt x="83820" y="836930"/>
                  </a:lnTo>
                  <a:lnTo>
                    <a:pt x="91440" y="839470"/>
                  </a:lnTo>
                  <a:lnTo>
                    <a:pt x="97790" y="842010"/>
                  </a:lnTo>
                  <a:lnTo>
                    <a:pt x="105409" y="844550"/>
                  </a:lnTo>
                  <a:lnTo>
                    <a:pt x="113029" y="845820"/>
                  </a:lnTo>
                  <a:lnTo>
                    <a:pt x="119379" y="847090"/>
                  </a:lnTo>
                  <a:lnTo>
                    <a:pt x="127000" y="848360"/>
                  </a:lnTo>
                  <a:lnTo>
                    <a:pt x="142240" y="848360"/>
                  </a:lnTo>
                  <a:lnTo>
                    <a:pt x="142240" y="849630"/>
                  </a:lnTo>
                  <a:lnTo>
                    <a:pt x="8098790" y="848360"/>
                  </a:lnTo>
                  <a:lnTo>
                    <a:pt x="8114030" y="845820"/>
                  </a:lnTo>
                  <a:lnTo>
                    <a:pt x="8120380" y="843280"/>
                  </a:lnTo>
                  <a:lnTo>
                    <a:pt x="8128000" y="842010"/>
                  </a:lnTo>
                  <a:lnTo>
                    <a:pt x="8134350" y="839470"/>
                  </a:lnTo>
                  <a:lnTo>
                    <a:pt x="8141970" y="836930"/>
                  </a:lnTo>
                  <a:lnTo>
                    <a:pt x="8167370" y="821690"/>
                  </a:lnTo>
                  <a:lnTo>
                    <a:pt x="8172450" y="816610"/>
                  </a:lnTo>
                  <a:lnTo>
                    <a:pt x="8178800" y="812800"/>
                  </a:lnTo>
                  <a:lnTo>
                    <a:pt x="8183880" y="807720"/>
                  </a:lnTo>
                  <a:lnTo>
                    <a:pt x="8188959" y="801370"/>
                  </a:lnTo>
                  <a:lnTo>
                    <a:pt x="8194040" y="796290"/>
                  </a:lnTo>
                  <a:lnTo>
                    <a:pt x="8197850" y="789940"/>
                  </a:lnTo>
                  <a:lnTo>
                    <a:pt x="8202930" y="784860"/>
                  </a:lnTo>
                  <a:lnTo>
                    <a:pt x="8206740" y="778510"/>
                  </a:lnTo>
                  <a:lnTo>
                    <a:pt x="8209280" y="772160"/>
                  </a:lnTo>
                  <a:lnTo>
                    <a:pt x="8213090" y="764540"/>
                  </a:lnTo>
                  <a:lnTo>
                    <a:pt x="8215630" y="758190"/>
                  </a:lnTo>
                  <a:lnTo>
                    <a:pt x="8218170" y="750570"/>
                  </a:lnTo>
                  <a:lnTo>
                    <a:pt x="8220709" y="744220"/>
                  </a:lnTo>
                  <a:lnTo>
                    <a:pt x="8223250" y="728980"/>
                  </a:lnTo>
                  <a:lnTo>
                    <a:pt x="8224520" y="722630"/>
                  </a:lnTo>
                  <a:lnTo>
                    <a:pt x="8224520" y="707390"/>
                  </a:lnTo>
                  <a:lnTo>
                    <a:pt x="8225790" y="707390"/>
                  </a:lnTo>
                  <a:lnTo>
                    <a:pt x="8224520" y="142240"/>
                  </a:lnTo>
                  <a:lnTo>
                    <a:pt x="8224520" y="127000"/>
                  </a:lnTo>
                  <a:lnTo>
                    <a:pt x="8221980" y="111760"/>
                  </a:lnTo>
                  <a:lnTo>
                    <a:pt x="8220709" y="105410"/>
                  </a:lnTo>
                  <a:lnTo>
                    <a:pt x="8218170" y="97790"/>
                  </a:lnTo>
                  <a:lnTo>
                    <a:pt x="8215630" y="91440"/>
                  </a:lnTo>
                  <a:lnTo>
                    <a:pt x="8213090" y="83820"/>
                  </a:lnTo>
                  <a:lnTo>
                    <a:pt x="8205470" y="71120"/>
                  </a:lnTo>
                  <a:lnTo>
                    <a:pt x="8202930" y="64770"/>
                  </a:lnTo>
                  <a:lnTo>
                    <a:pt x="8197850" y="58420"/>
                  </a:lnTo>
                  <a:lnTo>
                    <a:pt x="8167370" y="27940"/>
                  </a:lnTo>
                  <a:lnTo>
                    <a:pt x="8161020" y="22860"/>
                  </a:lnTo>
                  <a:lnTo>
                    <a:pt x="8154670" y="19050"/>
                  </a:lnTo>
                  <a:lnTo>
                    <a:pt x="8148320" y="16510"/>
                  </a:lnTo>
                  <a:lnTo>
                    <a:pt x="8140700" y="12700"/>
                  </a:lnTo>
                  <a:lnTo>
                    <a:pt x="8128000" y="7620"/>
                  </a:lnTo>
                  <a:lnTo>
                    <a:pt x="8120380" y="5079"/>
                  </a:lnTo>
                  <a:lnTo>
                    <a:pt x="8114030" y="3810"/>
                  </a:lnTo>
                  <a:lnTo>
                    <a:pt x="8098790" y="1270"/>
                  </a:lnTo>
                  <a:close/>
                </a:path>
                <a:path w="8225790" h="849630">
                  <a:moveTo>
                    <a:pt x="8083550" y="0"/>
                  </a:moveTo>
                  <a:lnTo>
                    <a:pt x="142240" y="0"/>
                  </a:lnTo>
                  <a:lnTo>
                    <a:pt x="134620" y="1270"/>
                  </a:lnTo>
                  <a:lnTo>
                    <a:pt x="8091170" y="1270"/>
                  </a:lnTo>
                  <a:lnTo>
                    <a:pt x="8083550" y="0"/>
                  </a:lnTo>
                  <a:close/>
                </a:path>
              </a:pathLst>
            </a:custGeom>
            <a:solidFill>
              <a:srgbClr val="009900"/>
            </a:solidFill>
          </p:spPr>
          <p:txBody>
            <a:bodyPr wrap="square" lIns="0" tIns="0" rIns="0" bIns="0" rtlCol="0"/>
            <a:lstStyle/>
            <a:p/>
          </p:txBody>
        </p:sp>
        <p:sp>
          <p:nvSpPr>
            <p:cNvPr id="5" name="object 5"/>
            <p:cNvSpPr/>
            <p:nvPr/>
          </p:nvSpPr>
          <p:spPr>
            <a:xfrm>
              <a:off x="431799" y="87629"/>
              <a:ext cx="8225790" cy="849630"/>
            </a:xfrm>
            <a:custGeom>
              <a:avLst/>
              <a:gdLst/>
              <a:ahLst/>
              <a:cxnLst/>
              <a:rect l="l" t="t" r="r" b="b"/>
              <a:pathLst>
                <a:path w="8225790" h="849630">
                  <a:moveTo>
                    <a:pt x="0" y="142240"/>
                  </a:moveTo>
                  <a:lnTo>
                    <a:pt x="1270" y="134620"/>
                  </a:lnTo>
                  <a:lnTo>
                    <a:pt x="1270" y="127000"/>
                  </a:lnTo>
                  <a:lnTo>
                    <a:pt x="10159" y="91440"/>
                  </a:lnTo>
                  <a:lnTo>
                    <a:pt x="12700" y="83820"/>
                  </a:lnTo>
                  <a:lnTo>
                    <a:pt x="16509" y="77470"/>
                  </a:lnTo>
                  <a:lnTo>
                    <a:pt x="19050" y="71120"/>
                  </a:lnTo>
                  <a:lnTo>
                    <a:pt x="22859" y="64770"/>
                  </a:lnTo>
                  <a:lnTo>
                    <a:pt x="27940" y="58420"/>
                  </a:lnTo>
                  <a:lnTo>
                    <a:pt x="31750" y="53340"/>
                  </a:lnTo>
                  <a:lnTo>
                    <a:pt x="36829" y="46990"/>
                  </a:lnTo>
                  <a:lnTo>
                    <a:pt x="41909" y="41910"/>
                  </a:lnTo>
                  <a:lnTo>
                    <a:pt x="46990" y="36829"/>
                  </a:lnTo>
                  <a:lnTo>
                    <a:pt x="53340" y="31750"/>
                  </a:lnTo>
                  <a:lnTo>
                    <a:pt x="58420" y="27940"/>
                  </a:lnTo>
                  <a:lnTo>
                    <a:pt x="64770" y="22860"/>
                  </a:lnTo>
                  <a:lnTo>
                    <a:pt x="71120" y="19050"/>
                  </a:lnTo>
                  <a:lnTo>
                    <a:pt x="77470" y="16510"/>
                  </a:lnTo>
                  <a:lnTo>
                    <a:pt x="83820" y="12700"/>
                  </a:lnTo>
                  <a:lnTo>
                    <a:pt x="91440" y="10160"/>
                  </a:lnTo>
                  <a:lnTo>
                    <a:pt x="97790" y="7620"/>
                  </a:lnTo>
                  <a:lnTo>
                    <a:pt x="105409" y="5079"/>
                  </a:lnTo>
                  <a:lnTo>
                    <a:pt x="111759" y="3810"/>
                  </a:lnTo>
                  <a:lnTo>
                    <a:pt x="119379" y="2540"/>
                  </a:lnTo>
                  <a:lnTo>
                    <a:pt x="127000" y="1270"/>
                  </a:lnTo>
                  <a:lnTo>
                    <a:pt x="134620" y="1270"/>
                  </a:lnTo>
                  <a:lnTo>
                    <a:pt x="142240" y="0"/>
                  </a:lnTo>
                  <a:lnTo>
                    <a:pt x="8083550" y="0"/>
                  </a:lnTo>
                  <a:lnTo>
                    <a:pt x="8091170" y="1270"/>
                  </a:lnTo>
                  <a:lnTo>
                    <a:pt x="8098790" y="1270"/>
                  </a:lnTo>
                  <a:lnTo>
                    <a:pt x="8106409" y="2540"/>
                  </a:lnTo>
                  <a:lnTo>
                    <a:pt x="8114030" y="3810"/>
                  </a:lnTo>
                  <a:lnTo>
                    <a:pt x="8120380" y="5079"/>
                  </a:lnTo>
                  <a:lnTo>
                    <a:pt x="8128000" y="7620"/>
                  </a:lnTo>
                  <a:lnTo>
                    <a:pt x="8134350" y="10160"/>
                  </a:lnTo>
                  <a:lnTo>
                    <a:pt x="8140700" y="12700"/>
                  </a:lnTo>
                  <a:lnTo>
                    <a:pt x="8148320" y="16510"/>
                  </a:lnTo>
                  <a:lnTo>
                    <a:pt x="8154670" y="19050"/>
                  </a:lnTo>
                  <a:lnTo>
                    <a:pt x="8161020" y="22860"/>
                  </a:lnTo>
                  <a:lnTo>
                    <a:pt x="8167370" y="27940"/>
                  </a:lnTo>
                  <a:lnTo>
                    <a:pt x="8172450" y="31750"/>
                  </a:lnTo>
                  <a:lnTo>
                    <a:pt x="8178800" y="36829"/>
                  </a:lnTo>
                  <a:lnTo>
                    <a:pt x="8183880" y="41910"/>
                  </a:lnTo>
                  <a:lnTo>
                    <a:pt x="8188959" y="46990"/>
                  </a:lnTo>
                  <a:lnTo>
                    <a:pt x="8194040" y="53340"/>
                  </a:lnTo>
                  <a:lnTo>
                    <a:pt x="8197850" y="58420"/>
                  </a:lnTo>
                  <a:lnTo>
                    <a:pt x="8202930" y="64770"/>
                  </a:lnTo>
                  <a:lnTo>
                    <a:pt x="8205470" y="71120"/>
                  </a:lnTo>
                  <a:lnTo>
                    <a:pt x="8209280" y="77470"/>
                  </a:lnTo>
                  <a:lnTo>
                    <a:pt x="8213090" y="83820"/>
                  </a:lnTo>
                  <a:lnTo>
                    <a:pt x="8215630" y="91440"/>
                  </a:lnTo>
                  <a:lnTo>
                    <a:pt x="8224520" y="127000"/>
                  </a:lnTo>
                  <a:lnTo>
                    <a:pt x="8224520" y="134620"/>
                  </a:lnTo>
                  <a:lnTo>
                    <a:pt x="8224520" y="142240"/>
                  </a:lnTo>
                  <a:lnTo>
                    <a:pt x="8225790" y="707390"/>
                  </a:lnTo>
                  <a:lnTo>
                    <a:pt x="8224520" y="707390"/>
                  </a:lnTo>
                  <a:lnTo>
                    <a:pt x="8224520" y="715010"/>
                  </a:lnTo>
                  <a:lnTo>
                    <a:pt x="8224520" y="722630"/>
                  </a:lnTo>
                  <a:lnTo>
                    <a:pt x="8223250" y="728980"/>
                  </a:lnTo>
                  <a:lnTo>
                    <a:pt x="8221980" y="736600"/>
                  </a:lnTo>
                  <a:lnTo>
                    <a:pt x="8220709" y="744220"/>
                  </a:lnTo>
                  <a:lnTo>
                    <a:pt x="8218170" y="750570"/>
                  </a:lnTo>
                  <a:lnTo>
                    <a:pt x="8215630" y="758190"/>
                  </a:lnTo>
                  <a:lnTo>
                    <a:pt x="8213090" y="764540"/>
                  </a:lnTo>
                  <a:lnTo>
                    <a:pt x="8209280" y="772160"/>
                  </a:lnTo>
                  <a:lnTo>
                    <a:pt x="8206740" y="778510"/>
                  </a:lnTo>
                  <a:lnTo>
                    <a:pt x="8202930" y="784860"/>
                  </a:lnTo>
                  <a:lnTo>
                    <a:pt x="8197850" y="789940"/>
                  </a:lnTo>
                  <a:lnTo>
                    <a:pt x="8194040" y="796290"/>
                  </a:lnTo>
                  <a:lnTo>
                    <a:pt x="8188959" y="801370"/>
                  </a:lnTo>
                  <a:lnTo>
                    <a:pt x="8183880" y="807720"/>
                  </a:lnTo>
                  <a:lnTo>
                    <a:pt x="8178800" y="812800"/>
                  </a:lnTo>
                  <a:lnTo>
                    <a:pt x="8172450" y="816610"/>
                  </a:lnTo>
                  <a:lnTo>
                    <a:pt x="8167370" y="821690"/>
                  </a:lnTo>
                  <a:lnTo>
                    <a:pt x="8161020" y="825500"/>
                  </a:lnTo>
                  <a:lnTo>
                    <a:pt x="8154670" y="829310"/>
                  </a:lnTo>
                  <a:lnTo>
                    <a:pt x="8148320" y="833120"/>
                  </a:lnTo>
                  <a:lnTo>
                    <a:pt x="8141970" y="836930"/>
                  </a:lnTo>
                  <a:lnTo>
                    <a:pt x="8134350" y="839470"/>
                  </a:lnTo>
                  <a:lnTo>
                    <a:pt x="8128000" y="842010"/>
                  </a:lnTo>
                  <a:lnTo>
                    <a:pt x="8120380" y="843280"/>
                  </a:lnTo>
                  <a:lnTo>
                    <a:pt x="8114030" y="845820"/>
                  </a:lnTo>
                  <a:lnTo>
                    <a:pt x="8106409" y="847090"/>
                  </a:lnTo>
                  <a:lnTo>
                    <a:pt x="8098790" y="848360"/>
                  </a:lnTo>
                  <a:lnTo>
                    <a:pt x="8091170" y="848360"/>
                  </a:lnTo>
                  <a:lnTo>
                    <a:pt x="8084820" y="848360"/>
                  </a:lnTo>
                  <a:lnTo>
                    <a:pt x="142240" y="849630"/>
                  </a:lnTo>
                  <a:lnTo>
                    <a:pt x="142240" y="848360"/>
                  </a:lnTo>
                  <a:lnTo>
                    <a:pt x="134620" y="848360"/>
                  </a:lnTo>
                  <a:lnTo>
                    <a:pt x="127000" y="848360"/>
                  </a:lnTo>
                  <a:lnTo>
                    <a:pt x="119379" y="847090"/>
                  </a:lnTo>
                  <a:lnTo>
                    <a:pt x="113029" y="845820"/>
                  </a:lnTo>
                  <a:lnTo>
                    <a:pt x="105409" y="844550"/>
                  </a:lnTo>
                  <a:lnTo>
                    <a:pt x="97790" y="842010"/>
                  </a:lnTo>
                  <a:lnTo>
                    <a:pt x="91440" y="839470"/>
                  </a:lnTo>
                  <a:lnTo>
                    <a:pt x="83820" y="836930"/>
                  </a:lnTo>
                  <a:lnTo>
                    <a:pt x="77470" y="833120"/>
                  </a:lnTo>
                  <a:lnTo>
                    <a:pt x="71120" y="830580"/>
                  </a:lnTo>
                  <a:lnTo>
                    <a:pt x="64770" y="825500"/>
                  </a:lnTo>
                  <a:lnTo>
                    <a:pt x="31750" y="796290"/>
                  </a:lnTo>
                  <a:lnTo>
                    <a:pt x="24129" y="784860"/>
                  </a:lnTo>
                  <a:lnTo>
                    <a:pt x="19050" y="778510"/>
                  </a:lnTo>
                  <a:lnTo>
                    <a:pt x="16509" y="772160"/>
                  </a:lnTo>
                  <a:lnTo>
                    <a:pt x="12700" y="765810"/>
                  </a:lnTo>
                  <a:lnTo>
                    <a:pt x="10159" y="758190"/>
                  </a:lnTo>
                  <a:lnTo>
                    <a:pt x="7620" y="751840"/>
                  </a:lnTo>
                  <a:lnTo>
                    <a:pt x="5079" y="744220"/>
                  </a:lnTo>
                  <a:lnTo>
                    <a:pt x="3809" y="736600"/>
                  </a:lnTo>
                  <a:lnTo>
                    <a:pt x="2540" y="730250"/>
                  </a:lnTo>
                  <a:lnTo>
                    <a:pt x="1270" y="722630"/>
                  </a:lnTo>
                  <a:lnTo>
                    <a:pt x="1270" y="715010"/>
                  </a:lnTo>
                  <a:lnTo>
                    <a:pt x="0" y="707390"/>
                  </a:lnTo>
                  <a:lnTo>
                    <a:pt x="0" y="142240"/>
                  </a:lnTo>
                  <a:close/>
                </a:path>
              </a:pathLst>
            </a:custGeom>
            <a:ln w="25518">
              <a:solidFill>
                <a:srgbClr val="FFFFFF"/>
              </a:solidFill>
            </a:ln>
          </p:spPr>
          <p:txBody>
            <a:bodyPr wrap="square" lIns="0" tIns="0" rIns="0" bIns="0" rtlCol="0"/>
            <a:lstStyle/>
            <a:p/>
          </p:txBody>
        </p:sp>
        <p:sp>
          <p:nvSpPr>
            <p:cNvPr id="6" name="object 6"/>
            <p:cNvSpPr/>
            <p:nvPr/>
          </p:nvSpPr>
          <p:spPr>
            <a:xfrm>
              <a:off x="419036" y="74878"/>
              <a:ext cx="8251825" cy="875665"/>
            </a:xfrm>
            <a:custGeom>
              <a:avLst/>
              <a:gdLst/>
              <a:ahLst/>
              <a:cxnLst/>
              <a:rect l="l" t="t" r="r" b="b"/>
              <a:pathLst>
                <a:path w="8251825" h="8756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75665">
                  <a:moveTo>
                    <a:pt x="8251304" y="862380"/>
                  </a:moveTo>
                  <a:lnTo>
                    <a:pt x="8247570" y="853363"/>
                  </a:lnTo>
                  <a:lnTo>
                    <a:pt x="8238553" y="849630"/>
                  </a:lnTo>
                  <a:lnTo>
                    <a:pt x="8229524" y="853363"/>
                  </a:lnTo>
                  <a:lnTo>
                    <a:pt x="8225790" y="862380"/>
                  </a:lnTo>
                  <a:lnTo>
                    <a:pt x="8229524" y="871410"/>
                  </a:lnTo>
                  <a:lnTo>
                    <a:pt x="8238553" y="875144"/>
                  </a:lnTo>
                  <a:lnTo>
                    <a:pt x="8247570" y="871410"/>
                  </a:lnTo>
                  <a:lnTo>
                    <a:pt x="8251304" y="86238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700" rIns="0" bIns="0" rtlCol="0">
            <a:spAutoFit/>
          </a:bodyPr>
          <a:lstStyle/>
          <a:p>
            <a:pPr marL="2089150">
              <a:lnSpc>
                <a:spcPct val="100000"/>
              </a:lnSpc>
              <a:spcBef>
                <a:spcPts val="100"/>
              </a:spcBef>
            </a:pPr>
            <a:r>
              <a:rPr sz="3600" i="1" u="none" dirty="0">
                <a:solidFill>
                  <a:srgbClr val="FFFFFF"/>
                </a:solidFill>
                <a:latin typeface="Calibri" panose="020F0502020204030204"/>
                <a:cs typeface="Calibri" panose="020F0502020204030204"/>
              </a:rPr>
              <a:t>β</a:t>
            </a:r>
            <a:r>
              <a:rPr sz="3200" i="1" u="none" dirty="0">
                <a:solidFill>
                  <a:srgbClr val="FFFFFF"/>
                </a:solidFill>
                <a:latin typeface="Calibri" panose="020F0502020204030204"/>
                <a:cs typeface="Calibri" panose="020F0502020204030204"/>
              </a:rPr>
              <a:t>)</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Αρχές</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λειτουργίας.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04190" y="430530"/>
            <a:ext cx="7775916" cy="5519352"/>
          </a:xfrm>
          <a:prstGeom prst="rect">
            <a:avLst/>
          </a:prstGeom>
        </p:spPr>
      </p:pic>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0" y="0"/>
            <a:ext cx="9144000" cy="6656688"/>
          </a:xfrm>
          <a:prstGeom prst="rect">
            <a:avLst/>
          </a:prstGeom>
        </p:spPr>
      </p:pic>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9530" y="0"/>
            <a:ext cx="9094470" cy="6858000"/>
          </a:xfrm>
          <a:prstGeom prst="rect">
            <a:avLst/>
          </a:prstGeom>
        </p:spPr>
      </p:pic>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0" y="0"/>
            <a:ext cx="8931348" cy="6844201"/>
          </a:xfrm>
          <a:prstGeom prst="rect">
            <a:avLst/>
          </a:prstGeom>
        </p:spPr>
      </p:pic>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43840" y="869950"/>
            <a:ext cx="8662670" cy="1611980"/>
          </a:xfrm>
          <a:prstGeom prst="rect">
            <a:avLst/>
          </a:prstGeom>
        </p:spPr>
        <p:txBody>
          <a:bodyPr vert="horz" wrap="square" lIns="0" tIns="41910" rIns="0" bIns="0" rtlCol="0">
            <a:spAutoFit/>
          </a:bodyPr>
          <a:lstStyle/>
          <a:p>
            <a:pPr marL="12700" marR="5080" indent="63500">
              <a:lnSpc>
                <a:spcPts val="2460"/>
              </a:lnSpc>
              <a:spcBef>
                <a:spcPts val="330"/>
              </a:spcBef>
            </a:pPr>
            <a:r>
              <a:rPr sz="2200" b="1" dirty="0">
                <a:latin typeface="Arial" panose="020B0604020202020204"/>
                <a:cs typeface="Arial" panose="020B0604020202020204"/>
              </a:rPr>
              <a:t>Η</a:t>
            </a:r>
            <a:r>
              <a:rPr sz="2200" b="1" spc="-90" dirty="0">
                <a:latin typeface="Arial" panose="020B0604020202020204"/>
                <a:cs typeface="Arial" panose="020B0604020202020204"/>
              </a:rPr>
              <a:t> </a:t>
            </a:r>
            <a:r>
              <a:rPr sz="2200" b="1" spc="-10" dirty="0">
                <a:latin typeface="Arial" panose="020B0604020202020204"/>
                <a:cs typeface="Arial" panose="020B0604020202020204"/>
              </a:rPr>
              <a:t>ΕΥΚΟΛΙΑ</a:t>
            </a:r>
            <a:r>
              <a:rPr sz="2200" b="1" spc="-90" dirty="0">
                <a:latin typeface="Arial" panose="020B0604020202020204"/>
                <a:cs typeface="Arial" panose="020B0604020202020204"/>
              </a:rPr>
              <a:t> </a:t>
            </a:r>
            <a:r>
              <a:rPr sz="2200" b="1" dirty="0">
                <a:latin typeface="Arial" panose="020B0604020202020204"/>
                <a:cs typeface="Arial" panose="020B0604020202020204"/>
              </a:rPr>
              <a:t>ΡΥΘΜΙΣΗΣ</a:t>
            </a:r>
            <a:r>
              <a:rPr sz="2200" b="1" spc="-80" dirty="0">
                <a:latin typeface="Arial" panose="020B0604020202020204"/>
                <a:cs typeface="Arial" panose="020B0604020202020204"/>
              </a:rPr>
              <a:t> </a:t>
            </a:r>
            <a:r>
              <a:rPr sz="2200" b="1" dirty="0">
                <a:latin typeface="Arial" panose="020B0604020202020204"/>
                <a:cs typeface="Arial" panose="020B0604020202020204"/>
              </a:rPr>
              <a:t>ΤΗΣ</a:t>
            </a:r>
            <a:r>
              <a:rPr sz="2200" b="1" spc="-80" dirty="0">
                <a:latin typeface="Arial" panose="020B0604020202020204"/>
                <a:cs typeface="Arial" panose="020B0604020202020204"/>
              </a:rPr>
              <a:t> </a:t>
            </a:r>
            <a:r>
              <a:rPr sz="2200" b="1" spc="-10" dirty="0">
                <a:latin typeface="Arial" panose="020B0604020202020204"/>
                <a:cs typeface="Arial" panose="020B0604020202020204"/>
              </a:rPr>
              <a:t>ΕΓΧΥΟΜΕΝΗΣ</a:t>
            </a:r>
            <a:r>
              <a:rPr sz="2200" b="1" spc="-80" dirty="0">
                <a:latin typeface="Arial" panose="020B0604020202020204"/>
                <a:cs typeface="Arial" panose="020B0604020202020204"/>
              </a:rPr>
              <a:t> </a:t>
            </a:r>
            <a:r>
              <a:rPr sz="2200" b="1" spc="-10">
                <a:latin typeface="Arial" panose="020B0604020202020204"/>
                <a:cs typeface="Arial" panose="020B0604020202020204"/>
              </a:rPr>
              <a:t>ΠΟΣΟΤΗΤΑΣ</a:t>
            </a:r>
            <a:r>
              <a:rPr sz="2200" b="1" spc="-75">
                <a:latin typeface="Arial" panose="020B0604020202020204"/>
                <a:cs typeface="Arial" panose="020B0604020202020204"/>
              </a:rPr>
              <a:t> </a:t>
            </a:r>
            <a:r>
              <a:rPr sz="2200" b="1" spc="-10" smtClean="0">
                <a:latin typeface="Arial" panose="020B0604020202020204"/>
                <a:cs typeface="Arial" panose="020B0604020202020204"/>
              </a:rPr>
              <a:t>ΕΠΙΤΡΕ</a:t>
            </a:r>
            <a:r>
              <a:rPr sz="2200" b="1" smtClean="0">
                <a:latin typeface="Arial" panose="020B0604020202020204"/>
                <a:cs typeface="Arial" panose="020B0604020202020204"/>
              </a:rPr>
              <a:t>ΠΟΥΝ</a:t>
            </a:r>
            <a:r>
              <a:rPr sz="2200" b="1" spc="-65" smtClean="0">
                <a:latin typeface="Arial" panose="020B0604020202020204"/>
                <a:cs typeface="Arial" panose="020B0604020202020204"/>
              </a:rPr>
              <a:t> </a:t>
            </a:r>
            <a:r>
              <a:rPr sz="2200" b="1" dirty="0">
                <a:latin typeface="Arial" panose="020B0604020202020204"/>
                <a:cs typeface="Arial" panose="020B0604020202020204"/>
              </a:rPr>
              <a:t>ΤΗΝ</a:t>
            </a:r>
            <a:r>
              <a:rPr sz="2200" b="1" spc="-60" dirty="0">
                <a:latin typeface="Arial" panose="020B0604020202020204"/>
                <a:cs typeface="Arial" panose="020B0604020202020204"/>
              </a:rPr>
              <a:t> </a:t>
            </a:r>
            <a:r>
              <a:rPr sz="2200" b="1" dirty="0">
                <a:latin typeface="Arial" panose="020B0604020202020204"/>
                <a:cs typeface="Arial" panose="020B0604020202020204"/>
              </a:rPr>
              <a:t>ΕΦΑΡΜΟΓΗ</a:t>
            </a:r>
            <a:r>
              <a:rPr sz="2200" b="1" spc="-60" dirty="0">
                <a:latin typeface="Arial" panose="020B0604020202020204"/>
                <a:cs typeface="Arial" panose="020B0604020202020204"/>
              </a:rPr>
              <a:t> </a:t>
            </a:r>
            <a:r>
              <a:rPr sz="2200" b="1" dirty="0">
                <a:latin typeface="Arial" panose="020B0604020202020204"/>
                <a:cs typeface="Arial" panose="020B0604020202020204"/>
              </a:rPr>
              <a:t>ΠΙΛΟΤΙΚΗΣ</a:t>
            </a:r>
            <a:r>
              <a:rPr sz="2200" b="1" spc="-55"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50" dirty="0">
                <a:latin typeface="Arial" panose="020B0604020202020204"/>
                <a:cs typeface="Arial" panose="020B0604020202020204"/>
              </a:rPr>
              <a:t> </a:t>
            </a:r>
            <a:r>
              <a:rPr sz="2200" b="1" dirty="0">
                <a:latin typeface="Arial" panose="020B0604020202020204"/>
                <a:cs typeface="Arial" panose="020B0604020202020204"/>
              </a:rPr>
              <a:t>ΠΡΙΝ</a:t>
            </a:r>
            <a:r>
              <a:rPr sz="2200" b="1" spc="-70" dirty="0">
                <a:latin typeface="Arial" panose="020B0604020202020204"/>
                <a:cs typeface="Arial" panose="020B0604020202020204"/>
              </a:rPr>
              <a:t> </a:t>
            </a:r>
            <a:r>
              <a:rPr sz="2200" b="1" dirty="0">
                <a:latin typeface="Arial" panose="020B0604020202020204"/>
                <a:cs typeface="Arial" panose="020B0604020202020204"/>
              </a:rPr>
              <a:t>ΤΗΝ</a:t>
            </a:r>
            <a:r>
              <a:rPr sz="2200" b="1" spc="-70" dirty="0">
                <a:latin typeface="Arial" panose="020B0604020202020204"/>
                <a:cs typeface="Arial" panose="020B0604020202020204"/>
              </a:rPr>
              <a:t> </a:t>
            </a:r>
            <a:r>
              <a:rPr sz="2200" b="1" spc="-10" dirty="0">
                <a:latin typeface="Arial" panose="020B0604020202020204"/>
                <a:cs typeface="Arial" panose="020B0604020202020204"/>
              </a:rPr>
              <a:t>ΚΥΡΙΑ </a:t>
            </a:r>
            <a:r>
              <a:rPr sz="2200" b="1" dirty="0">
                <a:latin typeface="Arial" panose="020B0604020202020204"/>
                <a:cs typeface="Arial" panose="020B0604020202020204"/>
              </a:rPr>
              <a:t>ΕΓΧΥΣΗ</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spc="-10" dirty="0">
                <a:latin typeface="Arial" panose="020B0604020202020204"/>
                <a:cs typeface="Arial" panose="020B0604020202020204"/>
              </a:rPr>
              <a:t>ΚΑΥΣΙΜΟΥ.</a:t>
            </a:r>
            <a:endParaRPr sz="2200">
              <a:latin typeface="Arial" panose="020B0604020202020204"/>
              <a:cs typeface="Arial" panose="020B0604020202020204"/>
            </a:endParaRPr>
          </a:p>
          <a:p>
            <a:pPr marL="90170">
              <a:lnSpc>
                <a:spcPct val="100000"/>
              </a:lnSpc>
              <a:spcBef>
                <a:spcPts val="1790"/>
              </a:spcBef>
            </a:pPr>
            <a:r>
              <a:rPr sz="2200" b="1" dirty="0">
                <a:solidFill>
                  <a:srgbClr val="0000FF"/>
                </a:solidFill>
                <a:latin typeface="Arial" panose="020B0604020202020204"/>
                <a:cs typeface="Arial" panose="020B0604020202020204"/>
              </a:rPr>
              <a:t>Η</a:t>
            </a:r>
            <a:r>
              <a:rPr sz="2200" b="1" spc="-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ΕΓΧΥΣΗ</a:t>
            </a:r>
            <a:r>
              <a:rPr sz="2200" b="1" dirty="0">
                <a:latin typeface="Arial" panose="020B0604020202020204"/>
                <a:cs typeface="Arial" panose="020B0604020202020204"/>
              </a:rPr>
              <a:t>,</a:t>
            </a:r>
            <a:r>
              <a:rPr sz="2200" b="1" spc="-100" dirty="0">
                <a:latin typeface="Arial" panose="020B0604020202020204"/>
                <a:cs typeface="Arial" panose="020B0604020202020204"/>
              </a:rPr>
              <a:t> </a:t>
            </a:r>
            <a:r>
              <a:rPr sz="2200" b="1" dirty="0">
                <a:latin typeface="Arial" panose="020B0604020202020204"/>
                <a:cs typeface="Arial" panose="020B0604020202020204"/>
              </a:rPr>
              <a:t>ΔΗΛΑΔΗ,</a:t>
            </a:r>
            <a:r>
              <a:rPr sz="2200" b="1" spc="-25" dirty="0">
                <a:latin typeface="Arial" panose="020B0604020202020204"/>
                <a:cs typeface="Arial" panose="020B0604020202020204"/>
              </a:rPr>
              <a:t> </a:t>
            </a:r>
            <a:r>
              <a:rPr sz="2200" b="1" spc="-40" dirty="0">
                <a:solidFill>
                  <a:srgbClr val="0000FF"/>
                </a:solidFill>
                <a:latin typeface="Arial" panose="020B0604020202020204"/>
                <a:cs typeface="Arial" panose="020B0604020202020204"/>
              </a:rPr>
              <a:t>ΠΡΑΓΜΑΤΟΠΟΙΕΙΤΑΙ</a:t>
            </a:r>
            <a:r>
              <a:rPr sz="2200" b="1" spc="-2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ΣΕ</a:t>
            </a:r>
            <a:r>
              <a:rPr sz="2200" b="1" spc="-100" dirty="0">
                <a:solidFill>
                  <a:srgbClr val="0000FF"/>
                </a:solidFill>
                <a:latin typeface="Arial" panose="020B0604020202020204"/>
                <a:cs typeface="Arial" panose="020B0604020202020204"/>
              </a:rPr>
              <a:t> </a:t>
            </a:r>
            <a:r>
              <a:rPr sz="2200" b="1" spc="-85" dirty="0">
                <a:solidFill>
                  <a:srgbClr val="0000FF"/>
                </a:solidFill>
                <a:latin typeface="Arial" panose="020B0604020202020204"/>
                <a:cs typeface="Arial" panose="020B0604020202020204"/>
              </a:rPr>
              <a:t>ΔΥΟ</a:t>
            </a:r>
            <a:r>
              <a:rPr sz="2200" b="1" spc="-3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ΣΤΑΔΙΑ</a:t>
            </a:r>
            <a:r>
              <a:rPr sz="2200" b="1" spc="-10" dirty="0">
                <a:latin typeface="Arial" panose="020B0604020202020204"/>
                <a:cs typeface="Arial" panose="020B0604020202020204"/>
              </a:rPr>
              <a:t>.</a:t>
            </a:r>
            <a:endParaRPr sz="2200">
              <a:latin typeface="Arial" panose="020B0604020202020204"/>
              <a:cs typeface="Arial" panose="020B0604020202020204"/>
            </a:endParaRPr>
          </a:p>
        </p:txBody>
      </p:sp>
      <p:sp>
        <p:nvSpPr>
          <p:cNvPr id="3" name="object 3"/>
          <p:cNvSpPr txBox="1"/>
          <p:nvPr/>
        </p:nvSpPr>
        <p:spPr>
          <a:xfrm>
            <a:off x="243840" y="2725420"/>
            <a:ext cx="95885" cy="176530"/>
          </a:xfrm>
          <a:prstGeom prst="rect">
            <a:avLst/>
          </a:prstGeom>
        </p:spPr>
        <p:txBody>
          <a:bodyPr vert="horz" wrap="square" lIns="0" tIns="11430" rIns="0" bIns="0" rtlCol="0">
            <a:spAutoFit/>
          </a:bodyPr>
          <a:lstStyle/>
          <a:p>
            <a:pPr marL="12700">
              <a:lnSpc>
                <a:spcPct val="100000"/>
              </a:lnSpc>
              <a:spcBef>
                <a:spcPts val="90"/>
              </a:spcBef>
            </a:pPr>
            <a:r>
              <a:rPr sz="1000" spc="90" dirty="0">
                <a:latin typeface="Calibri" panose="020F0502020204030204"/>
                <a:cs typeface="Calibri" panose="020F0502020204030204"/>
              </a:rPr>
              <a:t>■</a:t>
            </a:r>
            <a:endParaRPr sz="1000">
              <a:latin typeface="Calibri" panose="020F0502020204030204"/>
              <a:cs typeface="Calibri" panose="020F0502020204030204"/>
            </a:endParaRPr>
          </a:p>
        </p:txBody>
      </p:sp>
      <p:sp>
        <p:nvSpPr>
          <p:cNvPr id="4" name="object 4"/>
          <p:cNvSpPr txBox="1"/>
          <p:nvPr/>
        </p:nvSpPr>
        <p:spPr>
          <a:xfrm>
            <a:off x="365759" y="2631440"/>
            <a:ext cx="8548370" cy="4095750"/>
          </a:xfrm>
          <a:prstGeom prst="rect">
            <a:avLst/>
          </a:prstGeom>
        </p:spPr>
        <p:txBody>
          <a:bodyPr vert="horz" wrap="square" lIns="0" tIns="41910" rIns="0" bIns="0" rtlCol="0">
            <a:spAutoFit/>
          </a:bodyPr>
          <a:lstStyle/>
          <a:p>
            <a:pPr marL="106680" marR="22225" indent="77470" algn="just">
              <a:lnSpc>
                <a:spcPts val="2460"/>
              </a:lnSpc>
              <a:spcBef>
                <a:spcPts val="330"/>
              </a:spcBef>
            </a:pPr>
            <a:r>
              <a:rPr sz="2200" b="1" dirty="0">
                <a:latin typeface="Arial" panose="020B0604020202020204"/>
                <a:cs typeface="Arial" panose="020B0604020202020204"/>
              </a:rPr>
              <a:t>Η</a:t>
            </a:r>
            <a:r>
              <a:rPr sz="2200" b="1" spc="-45"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35" dirty="0">
                <a:latin typeface="Arial" panose="020B0604020202020204"/>
                <a:cs typeface="Arial" panose="020B0604020202020204"/>
              </a:rPr>
              <a:t> </a:t>
            </a:r>
            <a:r>
              <a:rPr sz="2200" b="1" dirty="0">
                <a:latin typeface="Arial" panose="020B0604020202020204"/>
                <a:cs typeface="Arial" panose="020B0604020202020204"/>
              </a:rPr>
              <a:t>ΤΟΥ</a:t>
            </a:r>
            <a:r>
              <a:rPr sz="2200" b="1" spc="-40" dirty="0">
                <a:latin typeface="Arial" panose="020B0604020202020204"/>
                <a:cs typeface="Arial" panose="020B0604020202020204"/>
              </a:rPr>
              <a:t> </a:t>
            </a:r>
            <a:r>
              <a:rPr sz="2200" b="1" spc="-25" dirty="0">
                <a:latin typeface="Arial" panose="020B0604020202020204"/>
                <a:cs typeface="Arial" panose="020B0604020202020204"/>
              </a:rPr>
              <a:t>ΕΓΧΥΤΗΡΑ</a:t>
            </a:r>
            <a:r>
              <a:rPr sz="2200" b="1" spc="-125" dirty="0">
                <a:latin typeface="Arial" panose="020B0604020202020204"/>
                <a:cs typeface="Arial" panose="020B0604020202020204"/>
              </a:rPr>
              <a:t> </a:t>
            </a:r>
            <a:r>
              <a:rPr sz="2200" b="1" dirty="0">
                <a:latin typeface="Arial" panose="020B0604020202020204"/>
                <a:cs typeface="Arial" panose="020B0604020202020204"/>
              </a:rPr>
              <a:t>ΑΝΟΙΓΕΙ</a:t>
            </a:r>
            <a:r>
              <a:rPr sz="2200" b="1" spc="-110" dirty="0">
                <a:latin typeface="Arial" panose="020B0604020202020204"/>
                <a:cs typeface="Arial" panose="020B0604020202020204"/>
              </a:rPr>
              <a:t> </a:t>
            </a:r>
            <a:r>
              <a:rPr sz="2200" b="1" dirty="0">
                <a:latin typeface="Arial" panose="020B0604020202020204"/>
                <a:cs typeface="Arial" panose="020B0604020202020204"/>
              </a:rPr>
              <a:t>ΑΡΧΙΚΑ</a:t>
            </a:r>
            <a:r>
              <a:rPr sz="2200" b="1" spc="-45" dirty="0">
                <a:latin typeface="Arial" panose="020B0604020202020204"/>
                <a:cs typeface="Arial" panose="020B0604020202020204"/>
              </a:rPr>
              <a:t> </a:t>
            </a:r>
            <a:r>
              <a:rPr sz="2200" b="1" dirty="0">
                <a:latin typeface="Arial" panose="020B0604020202020204"/>
                <a:cs typeface="Arial" panose="020B0604020202020204"/>
              </a:rPr>
              <a:t>ΓΙΑ</a:t>
            </a:r>
            <a:r>
              <a:rPr sz="2200" b="1" spc="-45" dirty="0">
                <a:latin typeface="Arial" panose="020B0604020202020204"/>
                <a:cs typeface="Arial" panose="020B0604020202020204"/>
              </a:rPr>
              <a:t> </a:t>
            </a:r>
            <a:r>
              <a:rPr sz="2200" b="1" dirty="0">
                <a:latin typeface="Arial" panose="020B0604020202020204"/>
                <a:cs typeface="Arial" panose="020B0604020202020204"/>
              </a:rPr>
              <a:t>ΜΙΚΡΟ</a:t>
            </a:r>
            <a:r>
              <a:rPr sz="2200" b="1" spc="-40" dirty="0">
                <a:latin typeface="Arial" panose="020B0604020202020204"/>
                <a:cs typeface="Arial" panose="020B0604020202020204"/>
              </a:rPr>
              <a:t> </a:t>
            </a:r>
            <a:r>
              <a:rPr sz="2200" b="1" spc="-20" dirty="0">
                <a:latin typeface="Arial" panose="020B0604020202020204"/>
                <a:cs typeface="Arial" panose="020B0604020202020204"/>
              </a:rPr>
              <a:t>ΧΡΟ- ΝΙΚΟ</a:t>
            </a:r>
            <a:r>
              <a:rPr sz="2200" b="1" spc="-145" dirty="0">
                <a:latin typeface="Arial" panose="020B0604020202020204"/>
                <a:cs typeface="Arial" panose="020B0604020202020204"/>
              </a:rPr>
              <a:t> </a:t>
            </a:r>
            <a:r>
              <a:rPr sz="2200" b="1" dirty="0">
                <a:latin typeface="Arial" panose="020B0604020202020204"/>
                <a:cs typeface="Arial" panose="020B0604020202020204"/>
              </a:rPr>
              <a:t>ΔΙΑΣΤΗΜΑ,</a:t>
            </a:r>
            <a:r>
              <a:rPr sz="2200" b="1" spc="-55" dirty="0">
                <a:latin typeface="Arial" panose="020B0604020202020204"/>
                <a:cs typeface="Arial" panose="020B0604020202020204"/>
              </a:rPr>
              <a:t> </a:t>
            </a:r>
            <a:r>
              <a:rPr sz="2200" b="1" dirty="0">
                <a:latin typeface="Arial" panose="020B0604020202020204"/>
                <a:cs typeface="Arial" panose="020B0604020202020204"/>
              </a:rPr>
              <a:t>ΩΣΤΕ</a:t>
            </a:r>
            <a:r>
              <a:rPr sz="2200" b="1" spc="-50" dirty="0">
                <a:latin typeface="Arial" panose="020B0604020202020204"/>
                <a:cs typeface="Arial" panose="020B0604020202020204"/>
              </a:rPr>
              <a:t> </a:t>
            </a:r>
            <a:r>
              <a:rPr sz="2200" b="1" dirty="0">
                <a:latin typeface="Arial" panose="020B0604020202020204"/>
                <a:cs typeface="Arial" panose="020B0604020202020204"/>
              </a:rPr>
              <a:t>ΝΑ</a:t>
            </a:r>
            <a:r>
              <a:rPr sz="2200" b="1" spc="-50" dirty="0">
                <a:latin typeface="Arial" panose="020B0604020202020204"/>
                <a:cs typeface="Arial" panose="020B0604020202020204"/>
              </a:rPr>
              <a:t> </a:t>
            </a:r>
            <a:r>
              <a:rPr sz="2200" b="1" dirty="0">
                <a:latin typeface="Arial" panose="020B0604020202020204"/>
                <a:cs typeface="Arial" panose="020B0604020202020204"/>
              </a:rPr>
              <a:t>ΕΓΧΥΘΕΙ</a:t>
            </a:r>
            <a:r>
              <a:rPr sz="2200" b="1" spc="-40" dirty="0">
                <a:latin typeface="Arial" panose="020B0604020202020204"/>
                <a:cs typeface="Arial" panose="020B0604020202020204"/>
              </a:rPr>
              <a:t> </a:t>
            </a:r>
            <a:r>
              <a:rPr sz="2200" b="1" dirty="0">
                <a:latin typeface="Arial" panose="020B0604020202020204"/>
                <a:cs typeface="Arial" panose="020B0604020202020204"/>
              </a:rPr>
              <a:t>ΜΙΚΡΗ</a:t>
            </a:r>
            <a:r>
              <a:rPr sz="2200" b="1" spc="-50" dirty="0">
                <a:latin typeface="Arial" panose="020B0604020202020204"/>
                <a:cs typeface="Arial" panose="020B0604020202020204"/>
              </a:rPr>
              <a:t> </a:t>
            </a:r>
            <a:r>
              <a:rPr sz="2200" b="1" spc="-20" dirty="0">
                <a:latin typeface="Arial" panose="020B0604020202020204"/>
                <a:cs typeface="Arial" panose="020B0604020202020204"/>
              </a:rPr>
              <a:t>ΠΟΣΟΤΗΤΑ</a:t>
            </a:r>
            <a:r>
              <a:rPr sz="2200" b="1" spc="-60" dirty="0">
                <a:latin typeface="Arial" panose="020B0604020202020204"/>
                <a:cs typeface="Arial" panose="020B0604020202020204"/>
              </a:rPr>
              <a:t> </a:t>
            </a:r>
            <a:r>
              <a:rPr sz="2200" b="1" spc="-35" dirty="0">
                <a:latin typeface="Arial" panose="020B0604020202020204"/>
                <a:cs typeface="Arial" panose="020B0604020202020204"/>
              </a:rPr>
              <a:t>ΚΑΥΣΙ- </a:t>
            </a:r>
            <a:r>
              <a:rPr sz="2200" b="1" dirty="0">
                <a:latin typeface="Arial" panose="020B0604020202020204"/>
                <a:cs typeface="Arial" panose="020B0604020202020204"/>
              </a:rPr>
              <a:t>ΜΟΥ</a:t>
            </a:r>
            <a:r>
              <a:rPr sz="2200" b="1" spc="-45" dirty="0">
                <a:latin typeface="Arial" panose="020B0604020202020204"/>
                <a:cs typeface="Arial" panose="020B0604020202020204"/>
              </a:rPr>
              <a:t> </a:t>
            </a:r>
            <a:r>
              <a:rPr sz="2200" b="1" dirty="0">
                <a:latin typeface="Arial" panose="020B0604020202020204"/>
                <a:cs typeface="Arial" panose="020B0604020202020204"/>
              </a:rPr>
              <a:t>Η</a:t>
            </a:r>
            <a:r>
              <a:rPr sz="2200" b="1" spc="-40" dirty="0">
                <a:latin typeface="Arial" panose="020B0604020202020204"/>
                <a:cs typeface="Arial" panose="020B0604020202020204"/>
              </a:rPr>
              <a:t> </a:t>
            </a:r>
            <a:r>
              <a:rPr sz="2200" b="1" dirty="0">
                <a:latin typeface="Arial" panose="020B0604020202020204"/>
                <a:cs typeface="Arial" panose="020B0604020202020204"/>
              </a:rPr>
              <a:t>ΟΠΟΙΑ</a:t>
            </a:r>
            <a:r>
              <a:rPr sz="2200" b="1" spc="-40" dirty="0">
                <a:latin typeface="Arial" panose="020B0604020202020204"/>
                <a:cs typeface="Arial" panose="020B0604020202020204"/>
              </a:rPr>
              <a:t> </a:t>
            </a:r>
            <a:r>
              <a:rPr sz="2200" b="1" spc="-25" dirty="0">
                <a:latin typeface="Arial" panose="020B0604020202020204"/>
                <a:cs typeface="Arial" panose="020B0604020202020204"/>
              </a:rPr>
              <a:t>ΚΑΙΓΕΤΑΙ</a:t>
            </a:r>
            <a:r>
              <a:rPr sz="2200" b="1" spc="-120" dirty="0">
                <a:latin typeface="Arial" panose="020B0604020202020204"/>
                <a:cs typeface="Arial" panose="020B0604020202020204"/>
              </a:rPr>
              <a:t> </a:t>
            </a:r>
            <a:r>
              <a:rPr sz="2200" b="1" spc="-35" dirty="0">
                <a:latin typeface="Arial" panose="020B0604020202020204"/>
                <a:cs typeface="Arial" panose="020B0604020202020204"/>
              </a:rPr>
              <a:t>ΑΥΞΑΝΟΝΤΑΣ</a:t>
            </a:r>
            <a:r>
              <a:rPr sz="2200" b="1" spc="-40" dirty="0">
                <a:latin typeface="Arial" panose="020B0604020202020204"/>
                <a:cs typeface="Arial" panose="020B0604020202020204"/>
              </a:rPr>
              <a:t> </a:t>
            </a:r>
            <a:r>
              <a:rPr sz="2200" b="1" dirty="0">
                <a:latin typeface="Arial" panose="020B0604020202020204"/>
                <a:cs typeface="Arial" panose="020B0604020202020204"/>
              </a:rPr>
              <a:t>ΤΗ</a:t>
            </a:r>
            <a:r>
              <a:rPr sz="2200" b="1" spc="-40" dirty="0">
                <a:latin typeface="Arial" panose="020B0604020202020204"/>
                <a:cs typeface="Arial" panose="020B0604020202020204"/>
              </a:rPr>
              <a:t> </a:t>
            </a:r>
            <a:r>
              <a:rPr sz="2200" b="1" spc="-20" dirty="0">
                <a:latin typeface="Arial" panose="020B0604020202020204"/>
                <a:cs typeface="Arial" panose="020B0604020202020204"/>
              </a:rPr>
              <a:t>ΘΕΡΜΟΚΡΑΣΙΑ</a:t>
            </a:r>
            <a:r>
              <a:rPr sz="2200" b="1" spc="-45" dirty="0">
                <a:latin typeface="Arial" panose="020B0604020202020204"/>
                <a:cs typeface="Arial" panose="020B0604020202020204"/>
              </a:rPr>
              <a:t> </a:t>
            </a:r>
            <a:r>
              <a:rPr sz="2200" b="1" spc="-25" dirty="0">
                <a:latin typeface="Arial" panose="020B0604020202020204"/>
                <a:cs typeface="Arial" panose="020B0604020202020204"/>
              </a:rPr>
              <a:t>ΜΕ- </a:t>
            </a:r>
            <a:r>
              <a:rPr sz="2200" b="1" dirty="0">
                <a:latin typeface="Arial" panose="020B0604020202020204"/>
                <a:cs typeface="Arial" panose="020B0604020202020204"/>
              </a:rPr>
              <a:t>ΣΑ</a:t>
            </a:r>
            <a:r>
              <a:rPr sz="2200" b="1" spc="-40" dirty="0">
                <a:latin typeface="Arial" panose="020B0604020202020204"/>
                <a:cs typeface="Arial" panose="020B0604020202020204"/>
              </a:rPr>
              <a:t> </a:t>
            </a:r>
            <a:r>
              <a:rPr sz="2200" b="1" dirty="0">
                <a:latin typeface="Arial" panose="020B0604020202020204"/>
                <a:cs typeface="Arial" panose="020B0604020202020204"/>
              </a:rPr>
              <a:t>ΣΤΟ</a:t>
            </a:r>
            <a:r>
              <a:rPr sz="2200" b="1" spc="-25" dirty="0">
                <a:latin typeface="Arial" panose="020B0604020202020204"/>
                <a:cs typeface="Arial" panose="020B0604020202020204"/>
              </a:rPr>
              <a:t> </a:t>
            </a:r>
            <a:r>
              <a:rPr sz="2200" b="1" dirty="0">
                <a:latin typeface="Arial" panose="020B0604020202020204"/>
                <a:cs typeface="Arial" panose="020B0604020202020204"/>
              </a:rPr>
              <a:t>ΧΩΡΟ</a:t>
            </a:r>
            <a:r>
              <a:rPr sz="2200" b="1" spc="-25" dirty="0">
                <a:latin typeface="Arial" panose="020B0604020202020204"/>
                <a:cs typeface="Arial" panose="020B0604020202020204"/>
              </a:rPr>
              <a:t> </a:t>
            </a:r>
            <a:r>
              <a:rPr sz="2200" b="1" spc="-10" dirty="0">
                <a:latin typeface="Arial" panose="020B0604020202020204"/>
                <a:cs typeface="Arial" panose="020B0604020202020204"/>
              </a:rPr>
              <a:t>ΚΑΥΣΗΣ.</a:t>
            </a:r>
            <a:endParaRPr sz="2200">
              <a:latin typeface="Arial" panose="020B0604020202020204"/>
              <a:cs typeface="Arial" panose="020B0604020202020204"/>
            </a:endParaRPr>
          </a:p>
          <a:p>
            <a:pPr marL="106680" algn="just">
              <a:lnSpc>
                <a:spcPts val="2325"/>
              </a:lnSpc>
            </a:pP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45" dirty="0">
                <a:latin typeface="Arial" panose="020B0604020202020204"/>
                <a:cs typeface="Arial" panose="020B0604020202020204"/>
              </a:rPr>
              <a:t> </a:t>
            </a:r>
            <a:r>
              <a:rPr sz="2200" b="1" dirty="0">
                <a:latin typeface="Arial" panose="020B0604020202020204"/>
                <a:cs typeface="Arial" panose="020B0604020202020204"/>
              </a:rPr>
              <a:t>ΚΛΕΙΝΕΙ</a:t>
            </a:r>
            <a:r>
              <a:rPr sz="2200" b="1" spc="-45"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ΜΕΣΟΛΑΒΕΙ</a:t>
            </a:r>
            <a:r>
              <a:rPr sz="2200" b="1" spc="-40" dirty="0">
                <a:latin typeface="Arial" panose="020B0604020202020204"/>
                <a:cs typeface="Arial" panose="020B0604020202020204"/>
              </a:rPr>
              <a:t> </a:t>
            </a:r>
            <a:r>
              <a:rPr sz="2200" b="1" dirty="0">
                <a:latin typeface="Arial" panose="020B0604020202020204"/>
                <a:cs typeface="Arial" panose="020B0604020202020204"/>
              </a:rPr>
              <a:t>ΜΙΚΡΟ</a:t>
            </a:r>
            <a:r>
              <a:rPr sz="2200" b="1" spc="-50" dirty="0">
                <a:latin typeface="Arial" panose="020B0604020202020204"/>
                <a:cs typeface="Arial" panose="020B0604020202020204"/>
              </a:rPr>
              <a:t> </a:t>
            </a:r>
            <a:r>
              <a:rPr sz="2200" b="1" dirty="0">
                <a:latin typeface="Arial" panose="020B0604020202020204"/>
                <a:cs typeface="Arial" panose="020B0604020202020204"/>
              </a:rPr>
              <a:t>ΝΕΚΡΟ</a:t>
            </a:r>
            <a:r>
              <a:rPr sz="2200" b="1" spc="-45" dirty="0">
                <a:latin typeface="Arial" panose="020B0604020202020204"/>
                <a:cs typeface="Arial" panose="020B0604020202020204"/>
              </a:rPr>
              <a:t> </a:t>
            </a:r>
            <a:r>
              <a:rPr sz="2200" b="1" spc="-10" dirty="0">
                <a:latin typeface="Arial" panose="020B0604020202020204"/>
                <a:cs typeface="Arial" panose="020B0604020202020204"/>
              </a:rPr>
              <a:t>ΧΡΟΝΙΚΟ</a:t>
            </a:r>
            <a:endParaRPr sz="2200">
              <a:latin typeface="Arial" panose="020B0604020202020204"/>
              <a:cs typeface="Arial" panose="020B0604020202020204"/>
            </a:endParaRPr>
          </a:p>
          <a:p>
            <a:pPr marL="106680">
              <a:lnSpc>
                <a:spcPts val="2465"/>
              </a:lnSpc>
            </a:pPr>
            <a:r>
              <a:rPr sz="2200" b="1" spc="-10" dirty="0">
                <a:latin typeface="Arial" panose="020B0604020202020204"/>
                <a:cs typeface="Arial" panose="020B0604020202020204"/>
              </a:rPr>
              <a:t>ΔΙΑΣΤΗΜΑ.</a:t>
            </a:r>
            <a:endParaRPr sz="2200">
              <a:latin typeface="Arial" panose="020B0604020202020204"/>
              <a:cs typeface="Arial" panose="020B0604020202020204"/>
            </a:endParaRPr>
          </a:p>
          <a:p>
            <a:pPr marL="106680" marR="79375">
              <a:lnSpc>
                <a:spcPts val="2460"/>
              </a:lnSpc>
              <a:spcBef>
                <a:spcPts val="140"/>
              </a:spcBef>
            </a:pP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50" dirty="0">
                <a:latin typeface="Arial" panose="020B0604020202020204"/>
                <a:cs typeface="Arial" panose="020B0604020202020204"/>
              </a:rPr>
              <a:t> </a:t>
            </a:r>
            <a:r>
              <a:rPr sz="2200" b="1" dirty="0">
                <a:latin typeface="Arial" panose="020B0604020202020204"/>
                <a:cs typeface="Arial" panose="020B0604020202020204"/>
              </a:rPr>
              <a:t>ΞΑΝΑΝΟΙΓΕΙ</a:t>
            </a:r>
            <a:r>
              <a:rPr sz="2200" b="1" spc="-40"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spc="-10" dirty="0">
                <a:latin typeface="Arial" panose="020B0604020202020204"/>
                <a:cs typeface="Arial" panose="020B0604020202020204"/>
              </a:rPr>
              <a:t>ΕΓΧΕΕΤΑΙ</a:t>
            </a:r>
            <a:r>
              <a:rPr sz="2200" b="1" spc="-40" dirty="0">
                <a:latin typeface="Arial" panose="020B0604020202020204"/>
                <a:cs typeface="Arial" panose="020B0604020202020204"/>
              </a:rPr>
              <a:t> </a:t>
            </a:r>
            <a:r>
              <a:rPr sz="2200" b="1" dirty="0">
                <a:latin typeface="Arial" panose="020B0604020202020204"/>
                <a:cs typeface="Arial" panose="020B0604020202020204"/>
              </a:rPr>
              <a:t>Η</a:t>
            </a:r>
            <a:r>
              <a:rPr sz="2200" b="1" spc="-40" dirty="0">
                <a:latin typeface="Arial" panose="020B0604020202020204"/>
                <a:cs typeface="Arial" panose="020B0604020202020204"/>
              </a:rPr>
              <a:t> </a:t>
            </a:r>
            <a:r>
              <a:rPr sz="2200" b="1" dirty="0">
                <a:latin typeface="Arial" panose="020B0604020202020204"/>
                <a:cs typeface="Arial" panose="020B0604020202020204"/>
              </a:rPr>
              <a:t>ΚΥΡΙΑ</a:t>
            </a:r>
            <a:r>
              <a:rPr sz="2200" b="1" spc="-40" dirty="0">
                <a:latin typeface="Arial" panose="020B0604020202020204"/>
                <a:cs typeface="Arial" panose="020B0604020202020204"/>
              </a:rPr>
              <a:t> </a:t>
            </a:r>
            <a:r>
              <a:rPr sz="2200" b="1" spc="-10" dirty="0">
                <a:latin typeface="Arial" panose="020B0604020202020204"/>
                <a:cs typeface="Arial" panose="020B0604020202020204"/>
              </a:rPr>
              <a:t>ΠΟΣΟΤΗΤΑ </a:t>
            </a:r>
            <a:r>
              <a:rPr sz="2200" b="1" spc="-30" dirty="0">
                <a:latin typeface="Arial" panose="020B0604020202020204"/>
                <a:cs typeface="Arial" panose="020B0604020202020204"/>
              </a:rPr>
              <a:t>ΚΑΥΣΙΜΟΥ</a:t>
            </a:r>
            <a:r>
              <a:rPr sz="2200" b="1" spc="-70"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ΟΠΟΙΑ</a:t>
            </a:r>
            <a:r>
              <a:rPr sz="2200" b="1" spc="-140" dirty="0">
                <a:latin typeface="Arial" panose="020B0604020202020204"/>
                <a:cs typeface="Arial" panose="020B0604020202020204"/>
              </a:rPr>
              <a:t> </a:t>
            </a:r>
            <a:r>
              <a:rPr sz="2200" b="1" dirty="0">
                <a:latin typeface="Arial" panose="020B0604020202020204"/>
                <a:cs typeface="Arial" panose="020B0604020202020204"/>
              </a:rPr>
              <a:t>ΛΟΓΩ</a:t>
            </a:r>
            <a:r>
              <a:rPr sz="2200" b="1" spc="-50" dirty="0">
                <a:latin typeface="Arial" panose="020B0604020202020204"/>
                <a:cs typeface="Arial" panose="020B0604020202020204"/>
              </a:rPr>
              <a:t> </a:t>
            </a:r>
            <a:r>
              <a:rPr sz="2200" b="1" dirty="0">
                <a:latin typeface="Arial" panose="020B0604020202020204"/>
                <a:cs typeface="Arial" panose="020B0604020202020204"/>
              </a:rPr>
              <a:t>ΤΩΝ</a:t>
            </a:r>
            <a:r>
              <a:rPr sz="2200" b="1" spc="-55" dirty="0">
                <a:latin typeface="Arial" panose="020B0604020202020204"/>
                <a:cs typeface="Arial" panose="020B0604020202020204"/>
              </a:rPr>
              <a:t> </a:t>
            </a:r>
            <a:r>
              <a:rPr sz="2200" b="1" spc="-35" dirty="0">
                <a:latin typeface="Arial" panose="020B0604020202020204"/>
                <a:cs typeface="Arial" panose="020B0604020202020204"/>
              </a:rPr>
              <a:t>ΚΑΤΑΛΛΗΛΩΝ</a:t>
            </a:r>
            <a:r>
              <a:rPr sz="2200" b="1" spc="-50" dirty="0">
                <a:latin typeface="Arial" panose="020B0604020202020204"/>
                <a:cs typeface="Arial" panose="020B0604020202020204"/>
              </a:rPr>
              <a:t> </a:t>
            </a:r>
            <a:r>
              <a:rPr sz="2200" b="1" spc="-10" dirty="0">
                <a:latin typeface="Arial" panose="020B0604020202020204"/>
                <a:cs typeface="Arial" panose="020B0604020202020204"/>
              </a:rPr>
              <a:t>ΘΕΡΜΟΚΡΑ- </a:t>
            </a:r>
            <a:r>
              <a:rPr sz="2200" b="1" dirty="0">
                <a:latin typeface="Arial" panose="020B0604020202020204"/>
                <a:cs typeface="Arial" panose="020B0604020202020204"/>
              </a:rPr>
              <a:t>ΣΙΑΚΩΝ</a:t>
            </a:r>
            <a:r>
              <a:rPr sz="2200" b="1" spc="-80" dirty="0">
                <a:latin typeface="Arial" panose="020B0604020202020204"/>
                <a:cs typeface="Arial" panose="020B0604020202020204"/>
              </a:rPr>
              <a:t> </a:t>
            </a:r>
            <a:r>
              <a:rPr sz="2200" b="1" dirty="0">
                <a:latin typeface="Arial" panose="020B0604020202020204"/>
                <a:cs typeface="Arial" panose="020B0604020202020204"/>
              </a:rPr>
              <a:t>ΣΥΝΘΗΚΩΝ</a:t>
            </a:r>
            <a:r>
              <a:rPr sz="2200" b="1" spc="-65" dirty="0">
                <a:latin typeface="Arial" panose="020B0604020202020204"/>
                <a:cs typeface="Arial" panose="020B0604020202020204"/>
              </a:rPr>
              <a:t> </a:t>
            </a:r>
            <a:r>
              <a:rPr sz="2200" b="1" spc="-10" dirty="0">
                <a:latin typeface="Arial" panose="020B0604020202020204"/>
                <a:cs typeface="Arial" panose="020B0604020202020204"/>
              </a:rPr>
              <a:t>ΠΟΥ</a:t>
            </a:r>
            <a:r>
              <a:rPr sz="2200" b="1" spc="-140" dirty="0">
                <a:latin typeface="Arial" panose="020B0604020202020204"/>
                <a:cs typeface="Arial" panose="020B0604020202020204"/>
              </a:rPr>
              <a:t> </a:t>
            </a:r>
            <a:r>
              <a:rPr sz="2200" b="1" dirty="0">
                <a:latin typeface="Arial" panose="020B0604020202020204"/>
                <a:cs typeface="Arial" panose="020B0604020202020204"/>
              </a:rPr>
              <a:t>ΔΗΜΙΟΥΡΓΗΣΕ</a:t>
            </a:r>
            <a:r>
              <a:rPr sz="2200" b="1" spc="-60" dirty="0">
                <a:latin typeface="Arial" panose="020B0604020202020204"/>
                <a:cs typeface="Arial" panose="020B0604020202020204"/>
              </a:rPr>
              <a:t> </a:t>
            </a:r>
            <a:r>
              <a:rPr sz="2200" b="1" dirty="0">
                <a:latin typeface="Arial" panose="020B0604020202020204"/>
                <a:cs typeface="Arial" panose="020B0604020202020204"/>
              </a:rPr>
              <a:t>Η</a:t>
            </a:r>
            <a:r>
              <a:rPr sz="2200" b="1" spc="-75" dirty="0">
                <a:latin typeface="Arial" panose="020B0604020202020204"/>
                <a:cs typeface="Arial" panose="020B0604020202020204"/>
              </a:rPr>
              <a:t> </a:t>
            </a:r>
            <a:r>
              <a:rPr sz="2200" b="1" dirty="0">
                <a:latin typeface="Arial" panose="020B0604020202020204"/>
                <a:cs typeface="Arial" panose="020B0604020202020204"/>
              </a:rPr>
              <a:t>ΠΙΛΟΤΙΚΗ</a:t>
            </a:r>
            <a:r>
              <a:rPr sz="2200" b="1" spc="-65" dirty="0">
                <a:latin typeface="Arial" panose="020B0604020202020204"/>
                <a:cs typeface="Arial" panose="020B0604020202020204"/>
              </a:rPr>
              <a:t> </a:t>
            </a:r>
            <a:r>
              <a:rPr sz="2200" b="1" spc="-10" dirty="0">
                <a:latin typeface="Arial" panose="020B0604020202020204"/>
                <a:cs typeface="Arial" panose="020B0604020202020204"/>
              </a:rPr>
              <a:t>ΕΓΧΥΣΗ ΚΑΙΓΕΤΑΙ</a:t>
            </a:r>
            <a:r>
              <a:rPr sz="2200" b="1" spc="-70" dirty="0">
                <a:latin typeface="Arial" panose="020B0604020202020204"/>
                <a:cs typeface="Arial" panose="020B0604020202020204"/>
              </a:rPr>
              <a:t> </a:t>
            </a:r>
            <a:r>
              <a:rPr sz="2200" b="1" dirty="0">
                <a:latin typeface="Arial" panose="020B0604020202020204"/>
                <a:cs typeface="Arial" panose="020B0604020202020204"/>
              </a:rPr>
              <a:t>ΧΩΡΙΣ</a:t>
            </a:r>
            <a:r>
              <a:rPr sz="2200" b="1" spc="-70" dirty="0">
                <a:latin typeface="Arial" panose="020B0604020202020204"/>
                <a:cs typeface="Arial" panose="020B0604020202020204"/>
              </a:rPr>
              <a:t> </a:t>
            </a:r>
            <a:r>
              <a:rPr sz="2200" b="1" spc="-10" dirty="0">
                <a:latin typeface="Arial" panose="020B0604020202020204"/>
                <a:cs typeface="Arial" panose="020B0604020202020204"/>
              </a:rPr>
              <a:t>ΚΑΘΥΣΤΕΡΗΣΗ</a:t>
            </a:r>
            <a:r>
              <a:rPr sz="2200" b="1" spc="-60" dirty="0">
                <a:latin typeface="Arial" panose="020B0604020202020204"/>
                <a:cs typeface="Arial" panose="020B0604020202020204"/>
              </a:rPr>
              <a:t> </a:t>
            </a:r>
            <a:r>
              <a:rPr sz="2200" b="1" dirty="0">
                <a:solidFill>
                  <a:srgbClr val="0000FF"/>
                </a:solidFill>
                <a:latin typeface="Arial" panose="020B0604020202020204"/>
                <a:cs typeface="Arial" panose="020B0604020202020204"/>
                <a:hlinkClick r:id="rId1" tooltip="" action="ppaction://hlinksldjump"/>
              </a:rPr>
              <a:t>(MΕΙΩΣΗ</a:t>
            </a:r>
            <a:r>
              <a:rPr sz="2200" b="1" spc="-65" dirty="0">
                <a:solidFill>
                  <a:srgbClr val="0000FF"/>
                </a:solidFill>
                <a:latin typeface="Arial" panose="020B0604020202020204"/>
                <a:cs typeface="Arial" panose="020B0604020202020204"/>
                <a:hlinkClick r:id="rId1" tooltip="" action="ppaction://hlinksldjump"/>
              </a:rPr>
              <a:t> </a:t>
            </a:r>
            <a:r>
              <a:rPr sz="2200" b="1" spc="-10" dirty="0">
                <a:solidFill>
                  <a:srgbClr val="0000FF"/>
                </a:solidFill>
                <a:latin typeface="Arial" panose="020B0604020202020204"/>
                <a:cs typeface="Arial" panose="020B0604020202020204"/>
                <a:hlinkClick r:id="rId1" tooltip="" action="ppaction://hlinksldjump"/>
              </a:rPr>
              <a:t>ΚΑΘΥΣΤΕΡΗΣΗΣ ΕΝΑΥΣΗΣ)</a:t>
            </a:r>
            <a:endParaRPr sz="2200">
              <a:latin typeface="Arial" panose="020B0604020202020204"/>
              <a:cs typeface="Arial" panose="020B0604020202020204"/>
            </a:endParaRPr>
          </a:p>
          <a:p>
            <a:pPr marL="12700">
              <a:lnSpc>
                <a:spcPts val="2200"/>
              </a:lnSpc>
            </a:pPr>
            <a:r>
              <a:rPr sz="2200" b="1" dirty="0">
                <a:latin typeface="Arial" panose="020B0604020202020204"/>
                <a:cs typeface="Arial" panose="020B0604020202020204"/>
              </a:rPr>
              <a:t>ΑΠΟΤΕΛΕΣΜΑ</a:t>
            </a:r>
            <a:r>
              <a:rPr sz="2200" b="1" spc="-65" dirty="0">
                <a:latin typeface="Arial" panose="020B0604020202020204"/>
                <a:cs typeface="Arial" panose="020B0604020202020204"/>
              </a:rPr>
              <a:t>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dirty="0">
                <a:latin typeface="Arial" panose="020B0604020202020204"/>
                <a:cs typeface="Arial" panose="020B0604020202020204"/>
              </a:rPr>
              <a:t>ΠΙΛΟΤΙΚΗΣ</a:t>
            </a:r>
            <a:r>
              <a:rPr sz="2200" b="1" spc="-45"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45" dirty="0">
                <a:latin typeface="Arial" panose="020B0604020202020204"/>
                <a:cs typeface="Arial" panose="020B0604020202020204"/>
              </a:rPr>
              <a:t> </a:t>
            </a:r>
            <a:r>
              <a:rPr sz="2200" b="1" dirty="0">
                <a:latin typeface="Arial" panose="020B0604020202020204"/>
                <a:cs typeface="Arial" panose="020B0604020202020204"/>
              </a:rPr>
              <a:t>ΕΙΝΑΙ</a:t>
            </a:r>
            <a:r>
              <a:rPr sz="2200" b="1" spc="-45" dirty="0">
                <a:latin typeface="Arial" panose="020B0604020202020204"/>
                <a:cs typeface="Arial" panose="020B0604020202020204"/>
              </a:rPr>
              <a:t> </a:t>
            </a:r>
            <a:r>
              <a:rPr sz="2200" b="1" dirty="0">
                <a:latin typeface="Arial" panose="020B0604020202020204"/>
                <a:cs typeface="Arial" panose="020B0604020202020204"/>
              </a:rPr>
              <a:t>Η</a:t>
            </a:r>
            <a:r>
              <a:rPr sz="2200" b="1" spc="-40" dirty="0">
                <a:latin typeface="Arial" panose="020B0604020202020204"/>
                <a:cs typeface="Arial" panose="020B0604020202020204"/>
              </a:rPr>
              <a:t> </a:t>
            </a:r>
            <a:r>
              <a:rPr sz="2200" b="1" spc="-10" dirty="0">
                <a:latin typeface="Arial" panose="020B0604020202020204"/>
                <a:cs typeface="Arial" panose="020B0604020202020204"/>
              </a:rPr>
              <a:t>ΟΜΑΛΟΤΕΡΗ</a:t>
            </a:r>
            <a:endParaRPr sz="2200">
              <a:latin typeface="Arial" panose="020B0604020202020204"/>
              <a:cs typeface="Arial" panose="020B0604020202020204"/>
            </a:endParaRPr>
          </a:p>
          <a:p>
            <a:pPr marL="12700">
              <a:lnSpc>
                <a:spcPts val="2550"/>
              </a:lnSpc>
            </a:pPr>
            <a:r>
              <a:rPr sz="2200" b="1" spc="-25" dirty="0">
                <a:latin typeface="Arial" panose="020B0604020202020204"/>
                <a:cs typeface="Arial" panose="020B0604020202020204"/>
              </a:rPr>
              <a:t>ΚΑΥΣΗ</a:t>
            </a:r>
            <a:r>
              <a:rPr sz="2200" b="1" spc="-80" dirty="0">
                <a:latin typeface="Arial" panose="020B0604020202020204"/>
                <a:cs typeface="Arial" panose="020B0604020202020204"/>
              </a:rPr>
              <a:t> </a:t>
            </a:r>
            <a:r>
              <a:rPr sz="2200" b="1" dirty="0">
                <a:latin typeface="Arial" panose="020B0604020202020204"/>
                <a:cs typeface="Arial" panose="020B0604020202020204"/>
              </a:rPr>
              <a:t>ΚΑΙ</a:t>
            </a:r>
            <a:r>
              <a:rPr sz="2200" b="1" spc="-55" dirty="0">
                <a:latin typeface="Arial" panose="020B0604020202020204"/>
                <a:cs typeface="Arial" panose="020B0604020202020204"/>
              </a:rPr>
              <a:t> </a:t>
            </a:r>
            <a:r>
              <a:rPr sz="2200" b="1" dirty="0">
                <a:latin typeface="Arial" panose="020B0604020202020204"/>
                <a:cs typeface="Arial" panose="020B0604020202020204"/>
              </a:rPr>
              <a:t>Η</a:t>
            </a:r>
            <a:r>
              <a:rPr sz="2200" b="1" spc="-140" dirty="0">
                <a:latin typeface="Arial" panose="020B0604020202020204"/>
                <a:cs typeface="Arial" panose="020B0604020202020204"/>
              </a:rPr>
              <a:t> </a:t>
            </a:r>
            <a:r>
              <a:rPr sz="2200" b="1" spc="-20" dirty="0">
                <a:latin typeface="Arial" panose="020B0604020202020204"/>
                <a:cs typeface="Arial" panose="020B0604020202020204"/>
              </a:rPr>
              <a:t>ΑΥΞΗΣΗ</a:t>
            </a:r>
            <a:r>
              <a:rPr sz="2200" b="1" spc="-70" dirty="0">
                <a:latin typeface="Arial" panose="020B0604020202020204"/>
                <a:cs typeface="Arial" panose="020B0604020202020204"/>
              </a:rPr>
              <a:t> </a:t>
            </a:r>
            <a:r>
              <a:rPr sz="2200" b="1" dirty="0">
                <a:latin typeface="Arial" panose="020B0604020202020204"/>
                <a:cs typeface="Arial" panose="020B0604020202020204"/>
              </a:rPr>
              <a:t>ΤΗΣ</a:t>
            </a:r>
            <a:r>
              <a:rPr sz="2200" b="1" spc="-55" dirty="0">
                <a:latin typeface="Arial" panose="020B0604020202020204"/>
                <a:cs typeface="Arial" panose="020B0604020202020204"/>
              </a:rPr>
              <a:t> </a:t>
            </a:r>
            <a:r>
              <a:rPr sz="2200" b="1" dirty="0">
                <a:latin typeface="Arial" panose="020B0604020202020204"/>
                <a:cs typeface="Arial" panose="020B0604020202020204"/>
              </a:rPr>
              <a:t>ΡΟΠΗΣ</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10" dirty="0">
                <a:latin typeface="Arial" panose="020B0604020202020204"/>
                <a:cs typeface="Arial" panose="020B0604020202020204"/>
              </a:rPr>
              <a:t>ΚΙΝΗΤΗΡΑ.</a:t>
            </a:r>
            <a:endParaRPr sz="2200">
              <a:latin typeface="Arial" panose="020B0604020202020204"/>
              <a:cs typeface="Arial" panose="020B0604020202020204"/>
            </a:endParaRPr>
          </a:p>
        </p:txBody>
      </p:sp>
      <p:sp>
        <p:nvSpPr>
          <p:cNvPr id="5" name="object 5"/>
          <p:cNvSpPr txBox="1"/>
          <p:nvPr/>
        </p:nvSpPr>
        <p:spPr>
          <a:xfrm>
            <a:off x="243840" y="3975100"/>
            <a:ext cx="95885" cy="176530"/>
          </a:xfrm>
          <a:prstGeom prst="rect">
            <a:avLst/>
          </a:prstGeom>
        </p:spPr>
        <p:txBody>
          <a:bodyPr vert="horz" wrap="square" lIns="0" tIns="11430" rIns="0" bIns="0" rtlCol="0">
            <a:spAutoFit/>
          </a:bodyPr>
          <a:lstStyle/>
          <a:p>
            <a:pPr marL="12700">
              <a:lnSpc>
                <a:spcPct val="100000"/>
              </a:lnSpc>
              <a:spcBef>
                <a:spcPts val="90"/>
              </a:spcBef>
            </a:pPr>
            <a:r>
              <a:rPr sz="1000" spc="90" dirty="0">
                <a:latin typeface="Calibri" panose="020F0502020204030204"/>
                <a:cs typeface="Calibri" panose="020F0502020204030204"/>
              </a:rPr>
              <a:t>■</a:t>
            </a:r>
            <a:endParaRPr sz="1000">
              <a:latin typeface="Calibri" panose="020F0502020204030204"/>
              <a:cs typeface="Calibri" panose="020F0502020204030204"/>
            </a:endParaRPr>
          </a:p>
        </p:txBody>
      </p:sp>
      <p:sp>
        <p:nvSpPr>
          <p:cNvPr id="6" name="object 6"/>
          <p:cNvSpPr txBox="1"/>
          <p:nvPr/>
        </p:nvSpPr>
        <p:spPr>
          <a:xfrm>
            <a:off x="243840" y="4601209"/>
            <a:ext cx="95885" cy="176530"/>
          </a:xfrm>
          <a:prstGeom prst="rect">
            <a:avLst/>
          </a:prstGeom>
        </p:spPr>
        <p:txBody>
          <a:bodyPr vert="horz" wrap="square" lIns="0" tIns="11430" rIns="0" bIns="0" rtlCol="0">
            <a:spAutoFit/>
          </a:bodyPr>
          <a:lstStyle/>
          <a:p>
            <a:pPr marL="12700">
              <a:lnSpc>
                <a:spcPct val="100000"/>
              </a:lnSpc>
              <a:spcBef>
                <a:spcPts val="90"/>
              </a:spcBef>
            </a:pPr>
            <a:r>
              <a:rPr sz="1000" spc="90" dirty="0">
                <a:latin typeface="Calibri" panose="020F0502020204030204"/>
                <a:cs typeface="Calibri" panose="020F0502020204030204"/>
              </a:rPr>
              <a:t>■</a:t>
            </a:r>
            <a:endParaRPr sz="1000">
              <a:latin typeface="Calibri" panose="020F0502020204030204"/>
              <a:cs typeface="Calibri" panose="020F0502020204030204"/>
            </a:endParaRPr>
          </a:p>
        </p:txBody>
      </p:sp>
      <p:grpSp>
        <p:nvGrpSpPr>
          <p:cNvPr id="7" name="object 7"/>
          <p:cNvGrpSpPr/>
          <p:nvPr/>
        </p:nvGrpSpPr>
        <p:grpSpPr>
          <a:xfrm>
            <a:off x="419040" y="74870"/>
            <a:ext cx="8251825" cy="658495"/>
            <a:chOff x="419040" y="74870"/>
            <a:chExt cx="8251825" cy="658495"/>
          </a:xfrm>
        </p:grpSpPr>
        <p:sp>
          <p:nvSpPr>
            <p:cNvPr id="8" name="object 8"/>
            <p:cNvSpPr/>
            <p:nvPr/>
          </p:nvSpPr>
          <p:spPr>
            <a:xfrm>
              <a:off x="431799" y="87629"/>
              <a:ext cx="8225790" cy="632460"/>
            </a:xfrm>
            <a:custGeom>
              <a:avLst/>
              <a:gdLst/>
              <a:ahLst/>
              <a:cxnLst/>
              <a:rect l="l" t="t" r="r" b="b"/>
              <a:pathLst>
                <a:path w="8225790" h="632460">
                  <a:moveTo>
                    <a:pt x="8130540" y="631190"/>
                  </a:moveTo>
                  <a:lnTo>
                    <a:pt x="95250" y="631190"/>
                  </a:lnTo>
                  <a:lnTo>
                    <a:pt x="100329" y="632460"/>
                  </a:lnTo>
                  <a:lnTo>
                    <a:pt x="8125459" y="632460"/>
                  </a:lnTo>
                  <a:lnTo>
                    <a:pt x="8130540" y="631190"/>
                  </a:lnTo>
                  <a:close/>
                </a:path>
                <a:path w="8225790" h="632460">
                  <a:moveTo>
                    <a:pt x="8136890" y="1270"/>
                  </a:moveTo>
                  <a:lnTo>
                    <a:pt x="88900" y="1270"/>
                  </a:lnTo>
                  <a:lnTo>
                    <a:pt x="73659" y="5079"/>
                  </a:lnTo>
                  <a:lnTo>
                    <a:pt x="67309" y="7620"/>
                  </a:lnTo>
                  <a:lnTo>
                    <a:pt x="62229" y="8890"/>
                  </a:lnTo>
                  <a:lnTo>
                    <a:pt x="58420" y="11429"/>
                  </a:lnTo>
                  <a:lnTo>
                    <a:pt x="48259" y="16510"/>
                  </a:lnTo>
                  <a:lnTo>
                    <a:pt x="43179" y="20320"/>
                  </a:lnTo>
                  <a:lnTo>
                    <a:pt x="39370" y="24129"/>
                  </a:lnTo>
                  <a:lnTo>
                    <a:pt x="35559" y="26670"/>
                  </a:lnTo>
                  <a:lnTo>
                    <a:pt x="31750" y="31750"/>
                  </a:lnTo>
                  <a:lnTo>
                    <a:pt x="20320" y="43179"/>
                  </a:lnTo>
                  <a:lnTo>
                    <a:pt x="17779" y="48260"/>
                  </a:lnTo>
                  <a:lnTo>
                    <a:pt x="13970" y="53340"/>
                  </a:lnTo>
                  <a:lnTo>
                    <a:pt x="12700" y="57150"/>
                  </a:lnTo>
                  <a:lnTo>
                    <a:pt x="5079" y="72390"/>
                  </a:lnTo>
                  <a:lnTo>
                    <a:pt x="3809" y="77470"/>
                  </a:lnTo>
                  <a:lnTo>
                    <a:pt x="2540" y="83820"/>
                  </a:lnTo>
                  <a:lnTo>
                    <a:pt x="2540" y="88900"/>
                  </a:lnTo>
                  <a:lnTo>
                    <a:pt x="1270" y="93979"/>
                  </a:lnTo>
                  <a:lnTo>
                    <a:pt x="0" y="100329"/>
                  </a:lnTo>
                  <a:lnTo>
                    <a:pt x="0" y="532130"/>
                  </a:lnTo>
                  <a:lnTo>
                    <a:pt x="1270" y="538480"/>
                  </a:lnTo>
                  <a:lnTo>
                    <a:pt x="2540" y="543560"/>
                  </a:lnTo>
                  <a:lnTo>
                    <a:pt x="2540" y="548640"/>
                  </a:lnTo>
                  <a:lnTo>
                    <a:pt x="3809" y="553720"/>
                  </a:lnTo>
                  <a:lnTo>
                    <a:pt x="6350" y="560070"/>
                  </a:lnTo>
                  <a:lnTo>
                    <a:pt x="7620" y="565150"/>
                  </a:lnTo>
                  <a:lnTo>
                    <a:pt x="12700" y="575310"/>
                  </a:lnTo>
                  <a:lnTo>
                    <a:pt x="13970" y="580390"/>
                  </a:lnTo>
                  <a:lnTo>
                    <a:pt x="17779" y="584200"/>
                  </a:lnTo>
                  <a:lnTo>
                    <a:pt x="20320" y="589280"/>
                  </a:lnTo>
                  <a:lnTo>
                    <a:pt x="27940" y="596900"/>
                  </a:lnTo>
                  <a:lnTo>
                    <a:pt x="31750" y="601980"/>
                  </a:lnTo>
                  <a:lnTo>
                    <a:pt x="35559" y="604520"/>
                  </a:lnTo>
                  <a:lnTo>
                    <a:pt x="39370" y="608330"/>
                  </a:lnTo>
                  <a:lnTo>
                    <a:pt x="44450" y="612140"/>
                  </a:lnTo>
                  <a:lnTo>
                    <a:pt x="48259" y="614680"/>
                  </a:lnTo>
                  <a:lnTo>
                    <a:pt x="53340" y="618490"/>
                  </a:lnTo>
                  <a:lnTo>
                    <a:pt x="58420" y="621030"/>
                  </a:lnTo>
                  <a:lnTo>
                    <a:pt x="62229" y="623570"/>
                  </a:lnTo>
                  <a:lnTo>
                    <a:pt x="68579" y="624840"/>
                  </a:lnTo>
                  <a:lnTo>
                    <a:pt x="73659" y="627380"/>
                  </a:lnTo>
                  <a:lnTo>
                    <a:pt x="88900" y="631190"/>
                  </a:lnTo>
                  <a:lnTo>
                    <a:pt x="8136890" y="631190"/>
                  </a:lnTo>
                  <a:lnTo>
                    <a:pt x="8147050" y="628650"/>
                  </a:lnTo>
                  <a:lnTo>
                    <a:pt x="8152130" y="626110"/>
                  </a:lnTo>
                  <a:lnTo>
                    <a:pt x="8157209" y="624840"/>
                  </a:lnTo>
                  <a:lnTo>
                    <a:pt x="8162290" y="622300"/>
                  </a:lnTo>
                  <a:lnTo>
                    <a:pt x="8167370" y="621030"/>
                  </a:lnTo>
                  <a:lnTo>
                    <a:pt x="8172450" y="618490"/>
                  </a:lnTo>
                  <a:lnTo>
                    <a:pt x="8177530" y="614680"/>
                  </a:lnTo>
                  <a:lnTo>
                    <a:pt x="8181340" y="612140"/>
                  </a:lnTo>
                  <a:lnTo>
                    <a:pt x="8186420" y="608330"/>
                  </a:lnTo>
                  <a:lnTo>
                    <a:pt x="8201659" y="593090"/>
                  </a:lnTo>
                  <a:lnTo>
                    <a:pt x="8205470" y="588010"/>
                  </a:lnTo>
                  <a:lnTo>
                    <a:pt x="8208009" y="584200"/>
                  </a:lnTo>
                  <a:lnTo>
                    <a:pt x="8213090" y="574040"/>
                  </a:lnTo>
                  <a:lnTo>
                    <a:pt x="8215630" y="570230"/>
                  </a:lnTo>
                  <a:lnTo>
                    <a:pt x="8218170" y="563880"/>
                  </a:lnTo>
                  <a:lnTo>
                    <a:pt x="8220709" y="558800"/>
                  </a:lnTo>
                  <a:lnTo>
                    <a:pt x="8223250" y="548640"/>
                  </a:lnTo>
                  <a:lnTo>
                    <a:pt x="8223250" y="543560"/>
                  </a:lnTo>
                  <a:lnTo>
                    <a:pt x="8224520" y="537210"/>
                  </a:lnTo>
                  <a:lnTo>
                    <a:pt x="8224520" y="527050"/>
                  </a:lnTo>
                  <a:lnTo>
                    <a:pt x="8225790" y="527050"/>
                  </a:lnTo>
                  <a:lnTo>
                    <a:pt x="8224520" y="105410"/>
                  </a:lnTo>
                  <a:lnTo>
                    <a:pt x="8224520" y="93979"/>
                  </a:lnTo>
                  <a:lnTo>
                    <a:pt x="8223250" y="88900"/>
                  </a:lnTo>
                  <a:lnTo>
                    <a:pt x="8223250" y="83820"/>
                  </a:lnTo>
                  <a:lnTo>
                    <a:pt x="8221980" y="77470"/>
                  </a:lnTo>
                  <a:lnTo>
                    <a:pt x="8220709" y="72390"/>
                  </a:lnTo>
                  <a:lnTo>
                    <a:pt x="8213090" y="57150"/>
                  </a:lnTo>
                  <a:lnTo>
                    <a:pt x="8210550" y="53340"/>
                  </a:lnTo>
                  <a:lnTo>
                    <a:pt x="8205470" y="43179"/>
                  </a:lnTo>
                  <a:lnTo>
                    <a:pt x="8194040" y="31750"/>
                  </a:lnTo>
                  <a:lnTo>
                    <a:pt x="8190230" y="26670"/>
                  </a:lnTo>
                  <a:lnTo>
                    <a:pt x="8186420" y="24129"/>
                  </a:lnTo>
                  <a:lnTo>
                    <a:pt x="8181340" y="20320"/>
                  </a:lnTo>
                  <a:lnTo>
                    <a:pt x="8177530" y="16510"/>
                  </a:lnTo>
                  <a:lnTo>
                    <a:pt x="8162290" y="8890"/>
                  </a:lnTo>
                  <a:lnTo>
                    <a:pt x="8157209" y="7620"/>
                  </a:lnTo>
                  <a:lnTo>
                    <a:pt x="8152130" y="5079"/>
                  </a:lnTo>
                  <a:lnTo>
                    <a:pt x="8136890" y="1270"/>
                  </a:lnTo>
                  <a:close/>
                </a:path>
                <a:path w="8225790" h="632460">
                  <a:moveTo>
                    <a:pt x="8125459" y="0"/>
                  </a:moveTo>
                  <a:lnTo>
                    <a:pt x="100329" y="0"/>
                  </a:lnTo>
                  <a:lnTo>
                    <a:pt x="93979" y="1270"/>
                  </a:lnTo>
                  <a:lnTo>
                    <a:pt x="8130540" y="1270"/>
                  </a:lnTo>
                  <a:lnTo>
                    <a:pt x="8125459" y="0"/>
                  </a:lnTo>
                  <a:close/>
                </a:path>
              </a:pathLst>
            </a:custGeom>
            <a:solidFill>
              <a:srgbClr val="009900"/>
            </a:solidFill>
          </p:spPr>
          <p:txBody>
            <a:bodyPr wrap="square" lIns="0" tIns="0" rIns="0" bIns="0" rtlCol="0"/>
            <a:lstStyle/>
            <a:p/>
          </p:txBody>
        </p:sp>
        <p:sp>
          <p:nvSpPr>
            <p:cNvPr id="9" name="object 9"/>
            <p:cNvSpPr/>
            <p:nvPr/>
          </p:nvSpPr>
          <p:spPr>
            <a:xfrm>
              <a:off x="431799" y="87629"/>
              <a:ext cx="8225790" cy="632460"/>
            </a:xfrm>
            <a:custGeom>
              <a:avLst/>
              <a:gdLst/>
              <a:ahLst/>
              <a:cxnLst/>
              <a:rect l="l" t="t" r="r" b="b"/>
              <a:pathLst>
                <a:path w="8225790" h="632460">
                  <a:moveTo>
                    <a:pt x="0" y="105410"/>
                  </a:moveTo>
                  <a:lnTo>
                    <a:pt x="0" y="100329"/>
                  </a:lnTo>
                  <a:lnTo>
                    <a:pt x="1270" y="93979"/>
                  </a:lnTo>
                  <a:lnTo>
                    <a:pt x="2540" y="88900"/>
                  </a:lnTo>
                  <a:lnTo>
                    <a:pt x="2540" y="83820"/>
                  </a:lnTo>
                  <a:lnTo>
                    <a:pt x="3809" y="77470"/>
                  </a:lnTo>
                  <a:lnTo>
                    <a:pt x="5079" y="72390"/>
                  </a:lnTo>
                  <a:lnTo>
                    <a:pt x="7620" y="67310"/>
                  </a:lnTo>
                  <a:lnTo>
                    <a:pt x="10159" y="62229"/>
                  </a:lnTo>
                  <a:lnTo>
                    <a:pt x="12700" y="57150"/>
                  </a:lnTo>
                  <a:lnTo>
                    <a:pt x="13970" y="53340"/>
                  </a:lnTo>
                  <a:lnTo>
                    <a:pt x="17779" y="48260"/>
                  </a:lnTo>
                  <a:lnTo>
                    <a:pt x="20320" y="43179"/>
                  </a:lnTo>
                  <a:lnTo>
                    <a:pt x="24129" y="39370"/>
                  </a:lnTo>
                  <a:lnTo>
                    <a:pt x="27940" y="35560"/>
                  </a:lnTo>
                  <a:lnTo>
                    <a:pt x="31750" y="31750"/>
                  </a:lnTo>
                  <a:lnTo>
                    <a:pt x="35559" y="26670"/>
                  </a:lnTo>
                  <a:lnTo>
                    <a:pt x="39370" y="24129"/>
                  </a:lnTo>
                  <a:lnTo>
                    <a:pt x="43179" y="20320"/>
                  </a:lnTo>
                  <a:lnTo>
                    <a:pt x="48259" y="16510"/>
                  </a:lnTo>
                  <a:lnTo>
                    <a:pt x="53340" y="13970"/>
                  </a:lnTo>
                  <a:lnTo>
                    <a:pt x="58420" y="11429"/>
                  </a:lnTo>
                  <a:lnTo>
                    <a:pt x="62229" y="8890"/>
                  </a:lnTo>
                  <a:lnTo>
                    <a:pt x="67309" y="7620"/>
                  </a:lnTo>
                  <a:lnTo>
                    <a:pt x="73659" y="5079"/>
                  </a:lnTo>
                  <a:lnTo>
                    <a:pt x="78740" y="3810"/>
                  </a:lnTo>
                  <a:lnTo>
                    <a:pt x="83820" y="2540"/>
                  </a:lnTo>
                  <a:lnTo>
                    <a:pt x="88900" y="1270"/>
                  </a:lnTo>
                  <a:lnTo>
                    <a:pt x="93979" y="1270"/>
                  </a:lnTo>
                  <a:lnTo>
                    <a:pt x="100329" y="0"/>
                  </a:lnTo>
                  <a:lnTo>
                    <a:pt x="105409" y="0"/>
                  </a:lnTo>
                  <a:lnTo>
                    <a:pt x="8120380" y="0"/>
                  </a:lnTo>
                  <a:lnTo>
                    <a:pt x="8125459" y="0"/>
                  </a:lnTo>
                  <a:lnTo>
                    <a:pt x="8130540" y="1270"/>
                  </a:lnTo>
                  <a:lnTo>
                    <a:pt x="8136890" y="1270"/>
                  </a:lnTo>
                  <a:lnTo>
                    <a:pt x="8141970" y="2540"/>
                  </a:lnTo>
                  <a:lnTo>
                    <a:pt x="8147050" y="3810"/>
                  </a:lnTo>
                  <a:lnTo>
                    <a:pt x="8152130" y="5079"/>
                  </a:lnTo>
                  <a:lnTo>
                    <a:pt x="8157209" y="7620"/>
                  </a:lnTo>
                  <a:lnTo>
                    <a:pt x="8162290" y="8890"/>
                  </a:lnTo>
                  <a:lnTo>
                    <a:pt x="8167370" y="11429"/>
                  </a:lnTo>
                  <a:lnTo>
                    <a:pt x="8172450" y="13970"/>
                  </a:lnTo>
                  <a:lnTo>
                    <a:pt x="8177530" y="16510"/>
                  </a:lnTo>
                  <a:lnTo>
                    <a:pt x="8181340" y="20320"/>
                  </a:lnTo>
                  <a:lnTo>
                    <a:pt x="8186420" y="24129"/>
                  </a:lnTo>
                  <a:lnTo>
                    <a:pt x="8190230" y="26670"/>
                  </a:lnTo>
                  <a:lnTo>
                    <a:pt x="8194040" y="31750"/>
                  </a:lnTo>
                  <a:lnTo>
                    <a:pt x="8197850" y="35560"/>
                  </a:lnTo>
                  <a:lnTo>
                    <a:pt x="8201659" y="39370"/>
                  </a:lnTo>
                  <a:lnTo>
                    <a:pt x="8205470" y="43179"/>
                  </a:lnTo>
                  <a:lnTo>
                    <a:pt x="8208009" y="48260"/>
                  </a:lnTo>
                  <a:lnTo>
                    <a:pt x="8210550" y="53340"/>
                  </a:lnTo>
                  <a:lnTo>
                    <a:pt x="8213090" y="57150"/>
                  </a:lnTo>
                  <a:lnTo>
                    <a:pt x="8215630" y="62229"/>
                  </a:lnTo>
                  <a:lnTo>
                    <a:pt x="8218170" y="67310"/>
                  </a:lnTo>
                  <a:lnTo>
                    <a:pt x="8220709" y="72390"/>
                  </a:lnTo>
                  <a:lnTo>
                    <a:pt x="8221980" y="77470"/>
                  </a:lnTo>
                  <a:lnTo>
                    <a:pt x="8223250" y="83820"/>
                  </a:lnTo>
                  <a:lnTo>
                    <a:pt x="8223250" y="88900"/>
                  </a:lnTo>
                  <a:lnTo>
                    <a:pt x="8224520" y="93979"/>
                  </a:lnTo>
                  <a:lnTo>
                    <a:pt x="8224520" y="100329"/>
                  </a:lnTo>
                  <a:lnTo>
                    <a:pt x="8224520" y="105410"/>
                  </a:lnTo>
                  <a:lnTo>
                    <a:pt x="8225790" y="527050"/>
                  </a:lnTo>
                  <a:lnTo>
                    <a:pt x="8224520" y="527050"/>
                  </a:lnTo>
                  <a:lnTo>
                    <a:pt x="8224520" y="532130"/>
                  </a:lnTo>
                  <a:lnTo>
                    <a:pt x="8224520" y="537210"/>
                  </a:lnTo>
                  <a:lnTo>
                    <a:pt x="8223250" y="543560"/>
                  </a:lnTo>
                  <a:lnTo>
                    <a:pt x="8223250" y="548640"/>
                  </a:lnTo>
                  <a:lnTo>
                    <a:pt x="8221980" y="553720"/>
                  </a:lnTo>
                  <a:lnTo>
                    <a:pt x="8220709" y="558800"/>
                  </a:lnTo>
                  <a:lnTo>
                    <a:pt x="8218170" y="563880"/>
                  </a:lnTo>
                  <a:lnTo>
                    <a:pt x="8215630" y="570230"/>
                  </a:lnTo>
                  <a:lnTo>
                    <a:pt x="8213090" y="574040"/>
                  </a:lnTo>
                  <a:lnTo>
                    <a:pt x="8210550" y="579120"/>
                  </a:lnTo>
                  <a:lnTo>
                    <a:pt x="8208009" y="584200"/>
                  </a:lnTo>
                  <a:lnTo>
                    <a:pt x="8205470" y="588010"/>
                  </a:lnTo>
                  <a:lnTo>
                    <a:pt x="8201659" y="593090"/>
                  </a:lnTo>
                  <a:lnTo>
                    <a:pt x="8197850" y="596900"/>
                  </a:lnTo>
                  <a:lnTo>
                    <a:pt x="8194040" y="600710"/>
                  </a:lnTo>
                  <a:lnTo>
                    <a:pt x="8190230" y="604520"/>
                  </a:lnTo>
                  <a:lnTo>
                    <a:pt x="8186420" y="608330"/>
                  </a:lnTo>
                  <a:lnTo>
                    <a:pt x="8181340" y="612140"/>
                  </a:lnTo>
                  <a:lnTo>
                    <a:pt x="8177530" y="614680"/>
                  </a:lnTo>
                  <a:lnTo>
                    <a:pt x="8172450" y="618490"/>
                  </a:lnTo>
                  <a:lnTo>
                    <a:pt x="8167370" y="621030"/>
                  </a:lnTo>
                  <a:lnTo>
                    <a:pt x="8162290" y="622300"/>
                  </a:lnTo>
                  <a:lnTo>
                    <a:pt x="8157209" y="624840"/>
                  </a:lnTo>
                  <a:lnTo>
                    <a:pt x="8152130" y="626110"/>
                  </a:lnTo>
                  <a:lnTo>
                    <a:pt x="8147050" y="628650"/>
                  </a:lnTo>
                  <a:lnTo>
                    <a:pt x="8141970" y="629920"/>
                  </a:lnTo>
                  <a:lnTo>
                    <a:pt x="8136890" y="631190"/>
                  </a:lnTo>
                  <a:lnTo>
                    <a:pt x="8130540" y="631190"/>
                  </a:lnTo>
                  <a:lnTo>
                    <a:pt x="8125459" y="632460"/>
                  </a:lnTo>
                  <a:lnTo>
                    <a:pt x="8120380" y="632460"/>
                  </a:lnTo>
                  <a:lnTo>
                    <a:pt x="105409" y="632460"/>
                  </a:lnTo>
                  <a:lnTo>
                    <a:pt x="100329" y="632460"/>
                  </a:lnTo>
                  <a:lnTo>
                    <a:pt x="95250" y="631190"/>
                  </a:lnTo>
                  <a:lnTo>
                    <a:pt x="88900" y="631190"/>
                  </a:lnTo>
                  <a:lnTo>
                    <a:pt x="83820" y="629920"/>
                  </a:lnTo>
                  <a:lnTo>
                    <a:pt x="78740" y="628650"/>
                  </a:lnTo>
                  <a:lnTo>
                    <a:pt x="73659" y="627380"/>
                  </a:lnTo>
                  <a:lnTo>
                    <a:pt x="68579" y="624840"/>
                  </a:lnTo>
                  <a:lnTo>
                    <a:pt x="62229" y="623570"/>
                  </a:lnTo>
                  <a:lnTo>
                    <a:pt x="58420" y="621030"/>
                  </a:lnTo>
                  <a:lnTo>
                    <a:pt x="53340" y="618490"/>
                  </a:lnTo>
                  <a:lnTo>
                    <a:pt x="48259" y="614680"/>
                  </a:lnTo>
                  <a:lnTo>
                    <a:pt x="44450" y="612140"/>
                  </a:lnTo>
                  <a:lnTo>
                    <a:pt x="39370" y="608330"/>
                  </a:lnTo>
                  <a:lnTo>
                    <a:pt x="35559" y="604520"/>
                  </a:lnTo>
                  <a:lnTo>
                    <a:pt x="31750" y="601980"/>
                  </a:lnTo>
                  <a:lnTo>
                    <a:pt x="27940" y="596900"/>
                  </a:lnTo>
                  <a:lnTo>
                    <a:pt x="24129" y="593090"/>
                  </a:lnTo>
                  <a:lnTo>
                    <a:pt x="20320" y="589280"/>
                  </a:lnTo>
                  <a:lnTo>
                    <a:pt x="17779" y="584200"/>
                  </a:lnTo>
                  <a:lnTo>
                    <a:pt x="13970" y="580390"/>
                  </a:lnTo>
                  <a:lnTo>
                    <a:pt x="12700" y="575310"/>
                  </a:lnTo>
                  <a:lnTo>
                    <a:pt x="10159" y="570230"/>
                  </a:lnTo>
                  <a:lnTo>
                    <a:pt x="7620" y="565150"/>
                  </a:lnTo>
                  <a:lnTo>
                    <a:pt x="6350" y="560070"/>
                  </a:lnTo>
                  <a:lnTo>
                    <a:pt x="3809" y="553720"/>
                  </a:lnTo>
                  <a:lnTo>
                    <a:pt x="2540" y="548640"/>
                  </a:lnTo>
                  <a:lnTo>
                    <a:pt x="2540" y="543560"/>
                  </a:lnTo>
                  <a:lnTo>
                    <a:pt x="1270" y="538480"/>
                  </a:lnTo>
                  <a:lnTo>
                    <a:pt x="0" y="532130"/>
                  </a:lnTo>
                  <a:lnTo>
                    <a:pt x="0" y="527050"/>
                  </a:lnTo>
                  <a:lnTo>
                    <a:pt x="0" y="105410"/>
                  </a:lnTo>
                  <a:close/>
                </a:path>
              </a:pathLst>
            </a:custGeom>
            <a:ln w="25518">
              <a:solidFill>
                <a:srgbClr val="FFFFFF"/>
              </a:solidFill>
            </a:ln>
          </p:spPr>
          <p:txBody>
            <a:bodyPr wrap="square" lIns="0" tIns="0" rIns="0" bIns="0" rtlCol="0"/>
            <a:lstStyle/>
            <a:p/>
          </p:txBody>
        </p:sp>
        <p:sp>
          <p:nvSpPr>
            <p:cNvPr id="10" name="object 10"/>
            <p:cNvSpPr/>
            <p:nvPr/>
          </p:nvSpPr>
          <p:spPr>
            <a:xfrm>
              <a:off x="419036" y="74878"/>
              <a:ext cx="8251825" cy="658495"/>
            </a:xfrm>
            <a:custGeom>
              <a:avLst/>
              <a:gdLst/>
              <a:ahLst/>
              <a:cxnLst/>
              <a:rect l="l" t="t" r="r" b="b"/>
              <a:pathLst>
                <a:path w="8251825" h="6584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658495">
                  <a:moveTo>
                    <a:pt x="8251304" y="645210"/>
                  </a:moveTo>
                  <a:lnTo>
                    <a:pt x="8247570" y="636193"/>
                  </a:lnTo>
                  <a:lnTo>
                    <a:pt x="8238553" y="632460"/>
                  </a:lnTo>
                  <a:lnTo>
                    <a:pt x="8229524" y="636193"/>
                  </a:lnTo>
                  <a:lnTo>
                    <a:pt x="8225790" y="645210"/>
                  </a:lnTo>
                  <a:lnTo>
                    <a:pt x="8229524" y="654240"/>
                  </a:lnTo>
                  <a:lnTo>
                    <a:pt x="8238553" y="657974"/>
                  </a:lnTo>
                  <a:lnTo>
                    <a:pt x="8247570" y="654240"/>
                  </a:lnTo>
                  <a:lnTo>
                    <a:pt x="8251304" y="645210"/>
                  </a:lnTo>
                  <a:close/>
                </a:path>
              </a:pathLst>
            </a:custGeom>
            <a:solidFill>
              <a:srgbClr val="FFFFFF"/>
            </a:solidFill>
          </p:spPr>
          <p:txBody>
            <a:bodyPr wrap="square" lIns="0" tIns="0" rIns="0" bIns="0" rtlCol="0"/>
            <a:lstStyle/>
            <a:p/>
          </p:txBody>
        </p:sp>
      </p:grpSp>
      <p:sp>
        <p:nvSpPr>
          <p:cNvPr id="11" name="object 11"/>
          <p:cNvSpPr txBox="1">
            <a:spLocks noGrp="1"/>
          </p:cNvSpPr>
          <p:nvPr>
            <p:ph type="title"/>
          </p:nvPr>
        </p:nvSpPr>
        <p:spPr>
          <a:xfrm>
            <a:off x="2494279" y="-60959"/>
            <a:ext cx="3697604" cy="574040"/>
          </a:xfrm>
          <a:prstGeom prst="rect">
            <a:avLst/>
          </a:prstGeom>
        </p:spPr>
        <p:txBody>
          <a:bodyPr vert="horz" wrap="square" lIns="0" tIns="12700" rIns="0" bIns="0" rtlCol="0">
            <a:spAutoFit/>
          </a:bodyPr>
          <a:lstStyle/>
          <a:p>
            <a:pPr marL="12700">
              <a:lnSpc>
                <a:spcPct val="100000"/>
              </a:lnSpc>
              <a:spcBef>
                <a:spcPts val="100"/>
              </a:spcBef>
            </a:pPr>
            <a:r>
              <a:rPr sz="3600" i="1" u="none" dirty="0">
                <a:solidFill>
                  <a:srgbClr val="FFFFFF"/>
                </a:solidFill>
                <a:latin typeface="Calibri" panose="020F0502020204030204"/>
                <a:cs typeface="Calibri" panose="020F0502020204030204"/>
              </a:rPr>
              <a:t>β</a:t>
            </a:r>
            <a:r>
              <a:rPr sz="3200" i="1" u="none" dirty="0">
                <a:solidFill>
                  <a:srgbClr val="FFFFFF"/>
                </a:solidFill>
                <a:latin typeface="Calibri" panose="020F0502020204030204"/>
                <a:cs typeface="Calibri" panose="020F0502020204030204"/>
              </a:rPr>
              <a:t>)</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Αρχές</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λειτουργίας.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20310" y="-12759"/>
            <a:ext cx="8250555" cy="962025"/>
            <a:chOff x="420310" y="-12759"/>
            <a:chExt cx="8250555" cy="962025"/>
          </a:xfrm>
        </p:grpSpPr>
        <p:sp>
          <p:nvSpPr>
            <p:cNvPr id="3" name="object 3"/>
            <p:cNvSpPr/>
            <p:nvPr/>
          </p:nvSpPr>
          <p:spPr>
            <a:xfrm>
              <a:off x="433069" y="0"/>
              <a:ext cx="8224520" cy="935990"/>
            </a:xfrm>
            <a:custGeom>
              <a:avLst/>
              <a:gdLst/>
              <a:ahLst/>
              <a:cxnLst/>
              <a:rect l="l" t="t" r="r" b="b"/>
              <a:pathLst>
                <a:path w="8224520" h="935990">
                  <a:moveTo>
                    <a:pt x="8084820" y="934720"/>
                  </a:moveTo>
                  <a:lnTo>
                    <a:pt x="139700" y="934720"/>
                  </a:lnTo>
                  <a:lnTo>
                    <a:pt x="147320" y="935989"/>
                  </a:lnTo>
                  <a:lnTo>
                    <a:pt x="8077200" y="935989"/>
                  </a:lnTo>
                  <a:lnTo>
                    <a:pt x="8084820" y="934720"/>
                  </a:lnTo>
                  <a:close/>
                </a:path>
                <a:path w="8224520" h="935990">
                  <a:moveTo>
                    <a:pt x="8092439" y="1270"/>
                  </a:moveTo>
                  <a:lnTo>
                    <a:pt x="130809" y="1270"/>
                  </a:lnTo>
                  <a:lnTo>
                    <a:pt x="123189" y="3809"/>
                  </a:lnTo>
                  <a:lnTo>
                    <a:pt x="115570" y="5079"/>
                  </a:lnTo>
                  <a:lnTo>
                    <a:pt x="106679" y="7620"/>
                  </a:lnTo>
                  <a:lnTo>
                    <a:pt x="100329" y="10159"/>
                  </a:lnTo>
                  <a:lnTo>
                    <a:pt x="92709" y="12700"/>
                  </a:lnTo>
                  <a:lnTo>
                    <a:pt x="77470" y="20320"/>
                  </a:lnTo>
                  <a:lnTo>
                    <a:pt x="71120" y="25400"/>
                  </a:lnTo>
                  <a:lnTo>
                    <a:pt x="63500" y="30479"/>
                  </a:lnTo>
                  <a:lnTo>
                    <a:pt x="57150" y="34290"/>
                  </a:lnTo>
                  <a:lnTo>
                    <a:pt x="50800" y="39370"/>
                  </a:lnTo>
                  <a:lnTo>
                    <a:pt x="45720" y="45720"/>
                  </a:lnTo>
                  <a:lnTo>
                    <a:pt x="39370" y="52070"/>
                  </a:lnTo>
                  <a:lnTo>
                    <a:pt x="34289" y="58420"/>
                  </a:lnTo>
                  <a:lnTo>
                    <a:pt x="29209" y="63500"/>
                  </a:lnTo>
                  <a:lnTo>
                    <a:pt x="25400" y="71120"/>
                  </a:lnTo>
                  <a:lnTo>
                    <a:pt x="2539" y="123190"/>
                  </a:lnTo>
                  <a:lnTo>
                    <a:pt x="0" y="139700"/>
                  </a:lnTo>
                  <a:lnTo>
                    <a:pt x="0" y="796289"/>
                  </a:lnTo>
                  <a:lnTo>
                    <a:pt x="1270" y="805179"/>
                  </a:lnTo>
                  <a:lnTo>
                    <a:pt x="3809" y="812800"/>
                  </a:lnTo>
                  <a:lnTo>
                    <a:pt x="5079" y="820420"/>
                  </a:lnTo>
                  <a:lnTo>
                    <a:pt x="7620" y="829310"/>
                  </a:lnTo>
                  <a:lnTo>
                    <a:pt x="10159" y="835660"/>
                  </a:lnTo>
                  <a:lnTo>
                    <a:pt x="12700" y="843279"/>
                  </a:lnTo>
                  <a:lnTo>
                    <a:pt x="20320" y="858520"/>
                  </a:lnTo>
                  <a:lnTo>
                    <a:pt x="25400" y="864870"/>
                  </a:lnTo>
                  <a:lnTo>
                    <a:pt x="29209" y="872489"/>
                  </a:lnTo>
                  <a:lnTo>
                    <a:pt x="34289" y="878839"/>
                  </a:lnTo>
                  <a:lnTo>
                    <a:pt x="57150" y="901700"/>
                  </a:lnTo>
                  <a:lnTo>
                    <a:pt x="63500" y="906779"/>
                  </a:lnTo>
                  <a:lnTo>
                    <a:pt x="71120" y="910589"/>
                  </a:lnTo>
                  <a:lnTo>
                    <a:pt x="77470" y="915670"/>
                  </a:lnTo>
                  <a:lnTo>
                    <a:pt x="92709" y="923289"/>
                  </a:lnTo>
                  <a:lnTo>
                    <a:pt x="100329" y="925829"/>
                  </a:lnTo>
                  <a:lnTo>
                    <a:pt x="106679" y="928370"/>
                  </a:lnTo>
                  <a:lnTo>
                    <a:pt x="115570" y="930910"/>
                  </a:lnTo>
                  <a:lnTo>
                    <a:pt x="123189" y="932179"/>
                  </a:lnTo>
                  <a:lnTo>
                    <a:pt x="130809" y="934720"/>
                  </a:lnTo>
                  <a:lnTo>
                    <a:pt x="8093709" y="934720"/>
                  </a:lnTo>
                  <a:lnTo>
                    <a:pt x="8101330" y="932179"/>
                  </a:lnTo>
                  <a:lnTo>
                    <a:pt x="8108950" y="930910"/>
                  </a:lnTo>
                  <a:lnTo>
                    <a:pt x="8124189" y="925829"/>
                  </a:lnTo>
                  <a:lnTo>
                    <a:pt x="8139430" y="918210"/>
                  </a:lnTo>
                  <a:lnTo>
                    <a:pt x="8147050" y="915670"/>
                  </a:lnTo>
                  <a:lnTo>
                    <a:pt x="8159750" y="905510"/>
                  </a:lnTo>
                  <a:lnTo>
                    <a:pt x="8166100" y="901700"/>
                  </a:lnTo>
                  <a:lnTo>
                    <a:pt x="8172450" y="895350"/>
                  </a:lnTo>
                  <a:lnTo>
                    <a:pt x="8178800" y="890270"/>
                  </a:lnTo>
                  <a:lnTo>
                    <a:pt x="8183880" y="883920"/>
                  </a:lnTo>
                  <a:lnTo>
                    <a:pt x="8190230" y="877570"/>
                  </a:lnTo>
                  <a:lnTo>
                    <a:pt x="8195309" y="871220"/>
                  </a:lnTo>
                  <a:lnTo>
                    <a:pt x="8199120" y="864870"/>
                  </a:lnTo>
                  <a:lnTo>
                    <a:pt x="8202930" y="857250"/>
                  </a:lnTo>
                  <a:lnTo>
                    <a:pt x="8206739" y="850900"/>
                  </a:lnTo>
                  <a:lnTo>
                    <a:pt x="8214359" y="835660"/>
                  </a:lnTo>
                  <a:lnTo>
                    <a:pt x="8219439" y="820420"/>
                  </a:lnTo>
                  <a:lnTo>
                    <a:pt x="8221980" y="805179"/>
                  </a:lnTo>
                  <a:lnTo>
                    <a:pt x="8223250" y="796289"/>
                  </a:lnTo>
                  <a:lnTo>
                    <a:pt x="8223250" y="788670"/>
                  </a:lnTo>
                  <a:lnTo>
                    <a:pt x="8224520" y="779779"/>
                  </a:lnTo>
                  <a:lnTo>
                    <a:pt x="8224520" y="156209"/>
                  </a:lnTo>
                  <a:lnTo>
                    <a:pt x="8223250" y="147320"/>
                  </a:lnTo>
                  <a:lnTo>
                    <a:pt x="8223250" y="139700"/>
                  </a:lnTo>
                  <a:lnTo>
                    <a:pt x="8214359" y="100329"/>
                  </a:lnTo>
                  <a:lnTo>
                    <a:pt x="8202930" y="78740"/>
                  </a:lnTo>
                  <a:lnTo>
                    <a:pt x="8199120" y="71120"/>
                  </a:lnTo>
                  <a:lnTo>
                    <a:pt x="8194039" y="63500"/>
                  </a:lnTo>
                  <a:lnTo>
                    <a:pt x="8190230" y="58420"/>
                  </a:lnTo>
                  <a:lnTo>
                    <a:pt x="8183880" y="52070"/>
                  </a:lnTo>
                  <a:lnTo>
                    <a:pt x="8178800" y="45720"/>
                  </a:lnTo>
                  <a:lnTo>
                    <a:pt x="8172450" y="39370"/>
                  </a:lnTo>
                  <a:lnTo>
                    <a:pt x="8166100" y="34290"/>
                  </a:lnTo>
                  <a:lnTo>
                    <a:pt x="8159750" y="30479"/>
                  </a:lnTo>
                  <a:lnTo>
                    <a:pt x="8147050" y="20320"/>
                  </a:lnTo>
                  <a:lnTo>
                    <a:pt x="8131809" y="12700"/>
                  </a:lnTo>
                  <a:lnTo>
                    <a:pt x="8108950" y="5079"/>
                  </a:lnTo>
                  <a:lnTo>
                    <a:pt x="8101330" y="3809"/>
                  </a:lnTo>
                  <a:lnTo>
                    <a:pt x="8092439" y="1270"/>
                  </a:lnTo>
                  <a:close/>
                </a:path>
                <a:path w="8224520" h="935990">
                  <a:moveTo>
                    <a:pt x="8077200" y="0"/>
                  </a:moveTo>
                  <a:lnTo>
                    <a:pt x="147320" y="0"/>
                  </a:lnTo>
                  <a:lnTo>
                    <a:pt x="139700" y="1270"/>
                  </a:lnTo>
                  <a:lnTo>
                    <a:pt x="8084820" y="1270"/>
                  </a:lnTo>
                  <a:lnTo>
                    <a:pt x="8077200" y="0"/>
                  </a:lnTo>
                  <a:close/>
                </a:path>
              </a:pathLst>
            </a:custGeom>
            <a:solidFill>
              <a:srgbClr val="009900"/>
            </a:solidFill>
          </p:spPr>
          <p:txBody>
            <a:bodyPr wrap="square" lIns="0" tIns="0" rIns="0" bIns="0" rtlCol="0"/>
            <a:lstStyle/>
            <a:p/>
          </p:txBody>
        </p:sp>
        <p:sp>
          <p:nvSpPr>
            <p:cNvPr id="4" name="object 4"/>
            <p:cNvSpPr/>
            <p:nvPr/>
          </p:nvSpPr>
          <p:spPr>
            <a:xfrm>
              <a:off x="433069" y="0"/>
              <a:ext cx="8224520" cy="935990"/>
            </a:xfrm>
            <a:custGeom>
              <a:avLst/>
              <a:gdLst/>
              <a:ahLst/>
              <a:cxnLst/>
              <a:rect l="l" t="t" r="r" b="b"/>
              <a:pathLst>
                <a:path w="8224520" h="935990">
                  <a:moveTo>
                    <a:pt x="0" y="156209"/>
                  </a:moveTo>
                  <a:lnTo>
                    <a:pt x="0" y="147320"/>
                  </a:lnTo>
                  <a:lnTo>
                    <a:pt x="0" y="139700"/>
                  </a:lnTo>
                  <a:lnTo>
                    <a:pt x="1270" y="130809"/>
                  </a:lnTo>
                  <a:lnTo>
                    <a:pt x="2539" y="123190"/>
                  </a:lnTo>
                  <a:lnTo>
                    <a:pt x="5079" y="115570"/>
                  </a:lnTo>
                  <a:lnTo>
                    <a:pt x="7620" y="107950"/>
                  </a:lnTo>
                  <a:lnTo>
                    <a:pt x="10159" y="100329"/>
                  </a:lnTo>
                  <a:lnTo>
                    <a:pt x="12700" y="92709"/>
                  </a:lnTo>
                  <a:lnTo>
                    <a:pt x="16509" y="85090"/>
                  </a:lnTo>
                  <a:lnTo>
                    <a:pt x="20320" y="77470"/>
                  </a:lnTo>
                  <a:lnTo>
                    <a:pt x="25400" y="71120"/>
                  </a:lnTo>
                  <a:lnTo>
                    <a:pt x="29209" y="63500"/>
                  </a:lnTo>
                  <a:lnTo>
                    <a:pt x="34289" y="58420"/>
                  </a:lnTo>
                  <a:lnTo>
                    <a:pt x="39370" y="52070"/>
                  </a:lnTo>
                  <a:lnTo>
                    <a:pt x="45720" y="45720"/>
                  </a:lnTo>
                  <a:lnTo>
                    <a:pt x="50800" y="39370"/>
                  </a:lnTo>
                  <a:lnTo>
                    <a:pt x="57150" y="34290"/>
                  </a:lnTo>
                  <a:lnTo>
                    <a:pt x="63500" y="30479"/>
                  </a:lnTo>
                  <a:lnTo>
                    <a:pt x="71120" y="25400"/>
                  </a:lnTo>
                  <a:lnTo>
                    <a:pt x="77470" y="20320"/>
                  </a:lnTo>
                  <a:lnTo>
                    <a:pt x="85089" y="16509"/>
                  </a:lnTo>
                  <a:lnTo>
                    <a:pt x="92709" y="12700"/>
                  </a:lnTo>
                  <a:lnTo>
                    <a:pt x="100329" y="10159"/>
                  </a:lnTo>
                  <a:lnTo>
                    <a:pt x="106679" y="7620"/>
                  </a:lnTo>
                  <a:lnTo>
                    <a:pt x="115570" y="5079"/>
                  </a:lnTo>
                  <a:lnTo>
                    <a:pt x="123189" y="3809"/>
                  </a:lnTo>
                  <a:lnTo>
                    <a:pt x="130809" y="1270"/>
                  </a:lnTo>
                  <a:lnTo>
                    <a:pt x="139700" y="1270"/>
                  </a:lnTo>
                  <a:lnTo>
                    <a:pt x="147320" y="0"/>
                  </a:lnTo>
                  <a:lnTo>
                    <a:pt x="154939" y="0"/>
                  </a:lnTo>
                  <a:lnTo>
                    <a:pt x="8068309" y="0"/>
                  </a:lnTo>
                  <a:lnTo>
                    <a:pt x="8077200" y="0"/>
                  </a:lnTo>
                  <a:lnTo>
                    <a:pt x="8084820" y="1270"/>
                  </a:lnTo>
                  <a:lnTo>
                    <a:pt x="8092439" y="1270"/>
                  </a:lnTo>
                  <a:lnTo>
                    <a:pt x="8101330" y="3809"/>
                  </a:lnTo>
                  <a:lnTo>
                    <a:pt x="8108950" y="5079"/>
                  </a:lnTo>
                  <a:lnTo>
                    <a:pt x="8116570" y="7620"/>
                  </a:lnTo>
                  <a:lnTo>
                    <a:pt x="8124189" y="10159"/>
                  </a:lnTo>
                  <a:lnTo>
                    <a:pt x="8131809" y="12700"/>
                  </a:lnTo>
                  <a:lnTo>
                    <a:pt x="8139430" y="16509"/>
                  </a:lnTo>
                  <a:lnTo>
                    <a:pt x="8147050" y="20320"/>
                  </a:lnTo>
                  <a:lnTo>
                    <a:pt x="8153400" y="25400"/>
                  </a:lnTo>
                  <a:lnTo>
                    <a:pt x="8159750" y="30479"/>
                  </a:lnTo>
                  <a:lnTo>
                    <a:pt x="8166100" y="34290"/>
                  </a:lnTo>
                  <a:lnTo>
                    <a:pt x="8172450" y="39370"/>
                  </a:lnTo>
                  <a:lnTo>
                    <a:pt x="8178800" y="45720"/>
                  </a:lnTo>
                  <a:lnTo>
                    <a:pt x="8183880" y="52070"/>
                  </a:lnTo>
                  <a:lnTo>
                    <a:pt x="8190230" y="58420"/>
                  </a:lnTo>
                  <a:lnTo>
                    <a:pt x="8194039" y="63500"/>
                  </a:lnTo>
                  <a:lnTo>
                    <a:pt x="8199120" y="71120"/>
                  </a:lnTo>
                  <a:lnTo>
                    <a:pt x="8202930" y="78740"/>
                  </a:lnTo>
                  <a:lnTo>
                    <a:pt x="8206739" y="85090"/>
                  </a:lnTo>
                  <a:lnTo>
                    <a:pt x="8220709" y="123190"/>
                  </a:lnTo>
                  <a:lnTo>
                    <a:pt x="8221980" y="130809"/>
                  </a:lnTo>
                  <a:lnTo>
                    <a:pt x="8223250" y="139700"/>
                  </a:lnTo>
                  <a:lnTo>
                    <a:pt x="8223250" y="147320"/>
                  </a:lnTo>
                  <a:lnTo>
                    <a:pt x="8224520" y="156209"/>
                  </a:lnTo>
                  <a:lnTo>
                    <a:pt x="8224520" y="779779"/>
                  </a:lnTo>
                  <a:lnTo>
                    <a:pt x="8223250" y="788670"/>
                  </a:lnTo>
                  <a:lnTo>
                    <a:pt x="8223250" y="796289"/>
                  </a:lnTo>
                  <a:lnTo>
                    <a:pt x="8221980" y="805179"/>
                  </a:lnTo>
                  <a:lnTo>
                    <a:pt x="8220709" y="812800"/>
                  </a:lnTo>
                  <a:lnTo>
                    <a:pt x="8219439" y="820420"/>
                  </a:lnTo>
                  <a:lnTo>
                    <a:pt x="8202930" y="857250"/>
                  </a:lnTo>
                  <a:lnTo>
                    <a:pt x="8199120" y="864870"/>
                  </a:lnTo>
                  <a:lnTo>
                    <a:pt x="8195309" y="871220"/>
                  </a:lnTo>
                  <a:lnTo>
                    <a:pt x="8190230" y="877570"/>
                  </a:lnTo>
                  <a:lnTo>
                    <a:pt x="8183880" y="883920"/>
                  </a:lnTo>
                  <a:lnTo>
                    <a:pt x="8178800" y="890270"/>
                  </a:lnTo>
                  <a:lnTo>
                    <a:pt x="8172450" y="895350"/>
                  </a:lnTo>
                  <a:lnTo>
                    <a:pt x="8166100" y="901700"/>
                  </a:lnTo>
                  <a:lnTo>
                    <a:pt x="8159750" y="905510"/>
                  </a:lnTo>
                  <a:lnTo>
                    <a:pt x="8153400" y="910589"/>
                  </a:lnTo>
                  <a:lnTo>
                    <a:pt x="8147050" y="915670"/>
                  </a:lnTo>
                  <a:lnTo>
                    <a:pt x="8139430" y="918210"/>
                  </a:lnTo>
                  <a:lnTo>
                    <a:pt x="8101330" y="932179"/>
                  </a:lnTo>
                  <a:lnTo>
                    <a:pt x="8093709" y="934720"/>
                  </a:lnTo>
                  <a:lnTo>
                    <a:pt x="8084820" y="934720"/>
                  </a:lnTo>
                  <a:lnTo>
                    <a:pt x="8077200" y="935989"/>
                  </a:lnTo>
                  <a:lnTo>
                    <a:pt x="8068309" y="935989"/>
                  </a:lnTo>
                  <a:lnTo>
                    <a:pt x="154939" y="935989"/>
                  </a:lnTo>
                  <a:lnTo>
                    <a:pt x="147320" y="935989"/>
                  </a:lnTo>
                  <a:lnTo>
                    <a:pt x="139700" y="934720"/>
                  </a:lnTo>
                  <a:lnTo>
                    <a:pt x="130809" y="934720"/>
                  </a:lnTo>
                  <a:lnTo>
                    <a:pt x="123189" y="932179"/>
                  </a:lnTo>
                  <a:lnTo>
                    <a:pt x="115570" y="930910"/>
                  </a:lnTo>
                  <a:lnTo>
                    <a:pt x="106679" y="928370"/>
                  </a:lnTo>
                  <a:lnTo>
                    <a:pt x="100329" y="925829"/>
                  </a:lnTo>
                  <a:lnTo>
                    <a:pt x="92709" y="923289"/>
                  </a:lnTo>
                  <a:lnTo>
                    <a:pt x="85089" y="919479"/>
                  </a:lnTo>
                  <a:lnTo>
                    <a:pt x="77470" y="915670"/>
                  </a:lnTo>
                  <a:lnTo>
                    <a:pt x="71120" y="910589"/>
                  </a:lnTo>
                  <a:lnTo>
                    <a:pt x="63500" y="906779"/>
                  </a:lnTo>
                  <a:lnTo>
                    <a:pt x="57150" y="901700"/>
                  </a:lnTo>
                  <a:lnTo>
                    <a:pt x="52070" y="896620"/>
                  </a:lnTo>
                  <a:lnTo>
                    <a:pt x="45720" y="890270"/>
                  </a:lnTo>
                  <a:lnTo>
                    <a:pt x="39370" y="883920"/>
                  </a:lnTo>
                  <a:lnTo>
                    <a:pt x="34289" y="878839"/>
                  </a:lnTo>
                  <a:lnTo>
                    <a:pt x="29209" y="872489"/>
                  </a:lnTo>
                  <a:lnTo>
                    <a:pt x="25400" y="864870"/>
                  </a:lnTo>
                  <a:lnTo>
                    <a:pt x="20320" y="858520"/>
                  </a:lnTo>
                  <a:lnTo>
                    <a:pt x="16509" y="850900"/>
                  </a:lnTo>
                  <a:lnTo>
                    <a:pt x="12700" y="843279"/>
                  </a:lnTo>
                  <a:lnTo>
                    <a:pt x="10159" y="835660"/>
                  </a:lnTo>
                  <a:lnTo>
                    <a:pt x="7620" y="829310"/>
                  </a:lnTo>
                  <a:lnTo>
                    <a:pt x="5079" y="820420"/>
                  </a:lnTo>
                  <a:lnTo>
                    <a:pt x="3809" y="812800"/>
                  </a:lnTo>
                  <a:lnTo>
                    <a:pt x="1270" y="805179"/>
                  </a:lnTo>
                  <a:lnTo>
                    <a:pt x="0" y="796289"/>
                  </a:lnTo>
                  <a:lnTo>
                    <a:pt x="0" y="788670"/>
                  </a:lnTo>
                  <a:lnTo>
                    <a:pt x="0" y="781050"/>
                  </a:lnTo>
                  <a:lnTo>
                    <a:pt x="0" y="156209"/>
                  </a:lnTo>
                  <a:close/>
                </a:path>
              </a:pathLst>
            </a:custGeom>
            <a:ln w="25518">
              <a:solidFill>
                <a:srgbClr val="FFFFFF"/>
              </a:solidFill>
            </a:ln>
          </p:spPr>
          <p:txBody>
            <a:bodyPr wrap="square" lIns="0" tIns="0" rIns="0" bIns="0" rtlCol="0"/>
            <a:lstStyle/>
            <a:p/>
          </p:txBody>
        </p:sp>
        <p:sp>
          <p:nvSpPr>
            <p:cNvPr id="5" name="object 5"/>
            <p:cNvSpPr/>
            <p:nvPr/>
          </p:nvSpPr>
          <p:spPr>
            <a:xfrm>
              <a:off x="420306" y="-12751"/>
              <a:ext cx="8250555" cy="962025"/>
            </a:xfrm>
            <a:custGeom>
              <a:avLst/>
              <a:gdLst/>
              <a:ahLst/>
              <a:cxnLst/>
              <a:rect l="l" t="t" r="r" b="b"/>
              <a:pathLst>
                <a:path w="8250555" h="9620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962025">
                  <a:moveTo>
                    <a:pt x="8250034" y="948740"/>
                  </a:moveTo>
                  <a:lnTo>
                    <a:pt x="8246300" y="939723"/>
                  </a:lnTo>
                  <a:lnTo>
                    <a:pt x="8237283" y="935990"/>
                  </a:lnTo>
                  <a:lnTo>
                    <a:pt x="8228254" y="939723"/>
                  </a:lnTo>
                  <a:lnTo>
                    <a:pt x="8224520" y="948740"/>
                  </a:lnTo>
                  <a:lnTo>
                    <a:pt x="8228254" y="957770"/>
                  </a:lnTo>
                  <a:lnTo>
                    <a:pt x="8237283" y="961504"/>
                  </a:lnTo>
                  <a:lnTo>
                    <a:pt x="8246300" y="957770"/>
                  </a:lnTo>
                  <a:lnTo>
                    <a:pt x="8250034" y="948740"/>
                  </a:lnTo>
                  <a:close/>
                </a:path>
              </a:pathLst>
            </a:custGeom>
            <a:solidFill>
              <a:srgbClr val="FFFFFF"/>
            </a:solidFill>
          </p:spPr>
          <p:txBody>
            <a:bodyPr wrap="square" lIns="0" tIns="0" rIns="0" bIns="0" rtlCol="0"/>
            <a:lstStyle/>
            <a:p/>
          </p:txBody>
        </p:sp>
      </p:grpSp>
      <p:sp>
        <p:nvSpPr>
          <p:cNvPr id="6" name="object 6"/>
          <p:cNvSpPr txBox="1"/>
          <p:nvPr/>
        </p:nvSpPr>
        <p:spPr>
          <a:xfrm>
            <a:off x="2509520" y="-215900"/>
            <a:ext cx="3697604" cy="574040"/>
          </a:xfrm>
          <a:prstGeom prst="rect">
            <a:avLst/>
          </a:prstGeom>
        </p:spPr>
        <p:txBody>
          <a:bodyPr vert="horz" wrap="square" lIns="0" tIns="12700" rIns="0" bIns="0" rtlCol="0">
            <a:spAutoFit/>
          </a:bodyPr>
          <a:lstStyle/>
          <a:p>
            <a:pPr marL="12700">
              <a:lnSpc>
                <a:spcPct val="100000"/>
              </a:lnSpc>
              <a:spcBef>
                <a:spcPts val="100"/>
              </a:spcBef>
            </a:pPr>
            <a:r>
              <a:rPr sz="3600" b="1" i="1" dirty="0">
                <a:solidFill>
                  <a:srgbClr val="FFFFFF"/>
                </a:solidFill>
                <a:latin typeface="Calibri" panose="020F0502020204030204"/>
                <a:cs typeface="Calibri" panose="020F0502020204030204"/>
              </a:rPr>
              <a:t>β</a:t>
            </a:r>
            <a:r>
              <a:rPr sz="3200" b="1" i="1" dirty="0">
                <a:solidFill>
                  <a:srgbClr val="FFFFFF"/>
                </a:solidFill>
                <a:latin typeface="Calibri" panose="020F0502020204030204"/>
                <a:cs typeface="Calibri" panose="020F0502020204030204"/>
              </a:rPr>
              <a:t>)</a:t>
            </a:r>
            <a:r>
              <a:rPr sz="3200" b="1" i="1" spc="-40" dirty="0">
                <a:solidFill>
                  <a:srgbClr val="FFFFFF"/>
                </a:solidFill>
                <a:latin typeface="Calibri" panose="020F0502020204030204"/>
                <a:cs typeface="Calibri" panose="020F0502020204030204"/>
              </a:rPr>
              <a:t> </a:t>
            </a:r>
            <a:r>
              <a:rPr sz="3200" b="1" i="1" dirty="0">
                <a:solidFill>
                  <a:srgbClr val="FFFFFF"/>
                </a:solidFill>
                <a:latin typeface="Calibri" panose="020F0502020204030204"/>
                <a:cs typeface="Calibri" panose="020F0502020204030204"/>
              </a:rPr>
              <a:t>Αρχές</a:t>
            </a:r>
            <a:r>
              <a:rPr sz="3200" b="1" i="1" spc="-15" dirty="0">
                <a:solidFill>
                  <a:srgbClr val="FFFFFF"/>
                </a:solidFill>
                <a:latin typeface="Calibri" panose="020F0502020204030204"/>
                <a:cs typeface="Calibri" panose="020F0502020204030204"/>
              </a:rPr>
              <a:t> </a:t>
            </a:r>
            <a:r>
              <a:rPr sz="3200" b="1" i="1" spc="-10" dirty="0">
                <a:solidFill>
                  <a:srgbClr val="FFFFFF"/>
                </a:solidFill>
                <a:latin typeface="Calibri" panose="020F0502020204030204"/>
                <a:cs typeface="Calibri" panose="020F0502020204030204"/>
              </a:rPr>
              <a:t>λειτουργίας.</a:t>
            </a:r>
            <a:endParaRPr sz="3200">
              <a:latin typeface="Calibri" panose="020F0502020204030204"/>
              <a:cs typeface="Calibri" panose="020F0502020204030204"/>
            </a:endParaRPr>
          </a:p>
        </p:txBody>
      </p:sp>
      <p:sp>
        <p:nvSpPr>
          <p:cNvPr id="7" name="object 7"/>
          <p:cNvSpPr txBox="1"/>
          <p:nvPr/>
        </p:nvSpPr>
        <p:spPr>
          <a:xfrm>
            <a:off x="3021329" y="406400"/>
            <a:ext cx="2292350" cy="421640"/>
          </a:xfrm>
          <a:prstGeom prst="rect">
            <a:avLst/>
          </a:prstGeom>
        </p:spPr>
        <p:txBody>
          <a:bodyPr vert="horz" wrap="square" lIns="0" tIns="12700" rIns="0" bIns="0" rtlCol="0">
            <a:spAutoFit/>
          </a:bodyPr>
          <a:lstStyle/>
          <a:p>
            <a:pPr marL="12700">
              <a:lnSpc>
                <a:spcPct val="100000"/>
              </a:lnSpc>
              <a:spcBef>
                <a:spcPts val="100"/>
              </a:spcBef>
            </a:pPr>
            <a:r>
              <a:rPr sz="2600" b="1" i="1" dirty="0">
                <a:solidFill>
                  <a:srgbClr val="FFFFFF"/>
                </a:solidFill>
                <a:latin typeface="Calibri" panose="020F0502020204030204"/>
                <a:cs typeface="Calibri" panose="020F0502020204030204"/>
              </a:rPr>
              <a:t>Πιλοτική</a:t>
            </a:r>
            <a:r>
              <a:rPr sz="2600" b="1" i="1" spc="-5"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έγχυση</a:t>
            </a:r>
            <a:endParaRPr sz="2600">
              <a:latin typeface="Calibri" panose="020F0502020204030204"/>
              <a:cs typeface="Calibri" panose="020F0502020204030204"/>
            </a:endParaRPr>
          </a:p>
        </p:txBody>
      </p:sp>
      <p:pic>
        <p:nvPicPr>
          <p:cNvPr id="8" name="object 8"/>
          <p:cNvPicPr/>
          <p:nvPr/>
        </p:nvPicPr>
        <p:blipFill>
          <a:blip r:embed="rId1" cstate="print"/>
          <a:stretch>
            <a:fillRect/>
          </a:stretch>
        </p:blipFill>
        <p:spPr>
          <a:xfrm>
            <a:off x="0" y="1043939"/>
            <a:ext cx="9144000" cy="5759519"/>
          </a:xfrm>
          <a:prstGeom prst="rect">
            <a:avLst/>
          </a:prstGeo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27329" y="1364963"/>
            <a:ext cx="7829476" cy="3862110"/>
          </a:xfrm>
          <a:prstGeom prst="rect">
            <a:avLst/>
          </a:prstGeom>
        </p:spPr>
      </p:pic>
      <p:sp>
        <p:nvSpPr>
          <p:cNvPr id="3" name="object 3"/>
          <p:cNvSpPr txBox="1"/>
          <p:nvPr/>
        </p:nvSpPr>
        <p:spPr>
          <a:xfrm>
            <a:off x="4027170" y="963929"/>
            <a:ext cx="964565" cy="421640"/>
          </a:xfrm>
          <a:prstGeom prst="rect">
            <a:avLst/>
          </a:prstGeom>
        </p:spPr>
        <p:txBody>
          <a:bodyPr vert="horz" wrap="square" lIns="0" tIns="12700" rIns="0" bIns="0" rtlCol="0">
            <a:spAutoFit/>
          </a:bodyPr>
          <a:lstStyle/>
          <a:p>
            <a:pPr marL="12700">
              <a:lnSpc>
                <a:spcPct val="100000"/>
              </a:lnSpc>
              <a:spcBef>
                <a:spcPts val="100"/>
              </a:spcBef>
            </a:pPr>
            <a:r>
              <a:rPr sz="2600" b="1" dirty="0">
                <a:latin typeface="Arial" panose="020B0604020202020204"/>
                <a:cs typeface="Arial" panose="020B0604020202020204"/>
              </a:rPr>
              <a:t>Σχ</a:t>
            </a:r>
            <a:r>
              <a:rPr sz="2600" b="1" spc="-10" dirty="0">
                <a:latin typeface="Arial" panose="020B0604020202020204"/>
                <a:cs typeface="Arial" panose="020B0604020202020204"/>
              </a:rPr>
              <a:t> </a:t>
            </a:r>
            <a:r>
              <a:rPr sz="2600" b="1" spc="-25" dirty="0">
                <a:latin typeface="Arial" panose="020B0604020202020204"/>
                <a:cs typeface="Arial" panose="020B0604020202020204"/>
              </a:rPr>
              <a:t>9.2</a:t>
            </a:r>
            <a:endParaRPr sz="2600">
              <a:latin typeface="Arial" panose="020B0604020202020204"/>
              <a:cs typeface="Arial" panose="020B0604020202020204"/>
            </a:endParaRPr>
          </a:p>
        </p:txBody>
      </p:sp>
      <p:grpSp>
        <p:nvGrpSpPr>
          <p:cNvPr id="4" name="object 4"/>
          <p:cNvGrpSpPr/>
          <p:nvPr/>
        </p:nvGrpSpPr>
        <p:grpSpPr>
          <a:xfrm>
            <a:off x="492700" y="-12759"/>
            <a:ext cx="8250555" cy="818515"/>
            <a:chOff x="492700" y="-12759"/>
            <a:chExt cx="8250555" cy="818515"/>
          </a:xfrm>
        </p:grpSpPr>
        <p:sp>
          <p:nvSpPr>
            <p:cNvPr id="5" name="object 5"/>
            <p:cNvSpPr/>
            <p:nvPr/>
          </p:nvSpPr>
          <p:spPr>
            <a:xfrm>
              <a:off x="505459" y="0"/>
              <a:ext cx="8224520" cy="792480"/>
            </a:xfrm>
            <a:custGeom>
              <a:avLst/>
              <a:gdLst/>
              <a:ahLst/>
              <a:cxnLst/>
              <a:rect l="l" t="t" r="r" b="b"/>
              <a:pathLst>
                <a:path w="8224520" h="792480">
                  <a:moveTo>
                    <a:pt x="8112760" y="1270"/>
                  </a:moveTo>
                  <a:lnTo>
                    <a:pt x="111760" y="1270"/>
                  </a:lnTo>
                  <a:lnTo>
                    <a:pt x="104140" y="2540"/>
                  </a:lnTo>
                  <a:lnTo>
                    <a:pt x="97790" y="3809"/>
                  </a:lnTo>
                  <a:lnTo>
                    <a:pt x="85090" y="8890"/>
                  </a:lnTo>
                  <a:lnTo>
                    <a:pt x="77470" y="11429"/>
                  </a:lnTo>
                  <a:lnTo>
                    <a:pt x="72390" y="13970"/>
                  </a:lnTo>
                  <a:lnTo>
                    <a:pt x="59690" y="21590"/>
                  </a:lnTo>
                  <a:lnTo>
                    <a:pt x="49530" y="29209"/>
                  </a:lnTo>
                  <a:lnTo>
                    <a:pt x="43180" y="34290"/>
                  </a:lnTo>
                  <a:lnTo>
                    <a:pt x="38100" y="38100"/>
                  </a:lnTo>
                  <a:lnTo>
                    <a:pt x="34290" y="43179"/>
                  </a:lnTo>
                  <a:lnTo>
                    <a:pt x="29210" y="49529"/>
                  </a:lnTo>
                  <a:lnTo>
                    <a:pt x="21590" y="59690"/>
                  </a:lnTo>
                  <a:lnTo>
                    <a:pt x="13970" y="72390"/>
                  </a:lnTo>
                  <a:lnTo>
                    <a:pt x="3810" y="97790"/>
                  </a:lnTo>
                  <a:lnTo>
                    <a:pt x="2540" y="104140"/>
                  </a:lnTo>
                  <a:lnTo>
                    <a:pt x="1270" y="111759"/>
                  </a:lnTo>
                  <a:lnTo>
                    <a:pt x="1270" y="118109"/>
                  </a:lnTo>
                  <a:lnTo>
                    <a:pt x="0" y="124459"/>
                  </a:lnTo>
                  <a:lnTo>
                    <a:pt x="0" y="668020"/>
                  </a:lnTo>
                  <a:lnTo>
                    <a:pt x="1270" y="674370"/>
                  </a:lnTo>
                  <a:lnTo>
                    <a:pt x="1270" y="680720"/>
                  </a:lnTo>
                  <a:lnTo>
                    <a:pt x="2540" y="688339"/>
                  </a:lnTo>
                  <a:lnTo>
                    <a:pt x="5080" y="694689"/>
                  </a:lnTo>
                  <a:lnTo>
                    <a:pt x="6350" y="701039"/>
                  </a:lnTo>
                  <a:lnTo>
                    <a:pt x="13970" y="720089"/>
                  </a:lnTo>
                  <a:lnTo>
                    <a:pt x="21590" y="732789"/>
                  </a:lnTo>
                  <a:lnTo>
                    <a:pt x="29210" y="742950"/>
                  </a:lnTo>
                  <a:lnTo>
                    <a:pt x="39370" y="753110"/>
                  </a:lnTo>
                  <a:lnTo>
                    <a:pt x="43180" y="758189"/>
                  </a:lnTo>
                  <a:lnTo>
                    <a:pt x="49530" y="763270"/>
                  </a:lnTo>
                  <a:lnTo>
                    <a:pt x="59690" y="770889"/>
                  </a:lnTo>
                  <a:lnTo>
                    <a:pt x="66040" y="774700"/>
                  </a:lnTo>
                  <a:lnTo>
                    <a:pt x="72390" y="777239"/>
                  </a:lnTo>
                  <a:lnTo>
                    <a:pt x="77470" y="781050"/>
                  </a:lnTo>
                  <a:lnTo>
                    <a:pt x="85090" y="783589"/>
                  </a:lnTo>
                  <a:lnTo>
                    <a:pt x="91440" y="786129"/>
                  </a:lnTo>
                  <a:lnTo>
                    <a:pt x="104140" y="788670"/>
                  </a:lnTo>
                  <a:lnTo>
                    <a:pt x="111760" y="789939"/>
                  </a:lnTo>
                  <a:lnTo>
                    <a:pt x="124460" y="792479"/>
                  </a:lnTo>
                  <a:lnTo>
                    <a:pt x="8093710" y="792479"/>
                  </a:lnTo>
                  <a:lnTo>
                    <a:pt x="8100060" y="791210"/>
                  </a:lnTo>
                  <a:lnTo>
                    <a:pt x="8106410" y="791210"/>
                  </a:lnTo>
                  <a:lnTo>
                    <a:pt x="8114030" y="789939"/>
                  </a:lnTo>
                  <a:lnTo>
                    <a:pt x="8126730" y="787400"/>
                  </a:lnTo>
                  <a:lnTo>
                    <a:pt x="8134350" y="786129"/>
                  </a:lnTo>
                  <a:lnTo>
                    <a:pt x="8147050" y="781050"/>
                  </a:lnTo>
                  <a:lnTo>
                    <a:pt x="8153400" y="777239"/>
                  </a:lnTo>
                  <a:lnTo>
                    <a:pt x="8158480" y="774700"/>
                  </a:lnTo>
                  <a:lnTo>
                    <a:pt x="8164830" y="770889"/>
                  </a:lnTo>
                  <a:lnTo>
                    <a:pt x="8169910" y="767079"/>
                  </a:lnTo>
                  <a:lnTo>
                    <a:pt x="8176260" y="762000"/>
                  </a:lnTo>
                  <a:lnTo>
                    <a:pt x="8181340" y="758189"/>
                  </a:lnTo>
                  <a:lnTo>
                    <a:pt x="8186420" y="753110"/>
                  </a:lnTo>
                  <a:lnTo>
                    <a:pt x="8190230" y="748029"/>
                  </a:lnTo>
                  <a:lnTo>
                    <a:pt x="8195310" y="742950"/>
                  </a:lnTo>
                  <a:lnTo>
                    <a:pt x="8199120" y="737870"/>
                  </a:lnTo>
                  <a:lnTo>
                    <a:pt x="8202930" y="731520"/>
                  </a:lnTo>
                  <a:lnTo>
                    <a:pt x="8206740" y="726439"/>
                  </a:lnTo>
                  <a:lnTo>
                    <a:pt x="8210550" y="720089"/>
                  </a:lnTo>
                  <a:lnTo>
                    <a:pt x="8220710" y="694689"/>
                  </a:lnTo>
                  <a:lnTo>
                    <a:pt x="8221980" y="687070"/>
                  </a:lnTo>
                  <a:lnTo>
                    <a:pt x="8223250" y="680720"/>
                  </a:lnTo>
                  <a:lnTo>
                    <a:pt x="8223250" y="674370"/>
                  </a:lnTo>
                  <a:lnTo>
                    <a:pt x="8224520" y="666750"/>
                  </a:lnTo>
                  <a:lnTo>
                    <a:pt x="8224520" y="124459"/>
                  </a:lnTo>
                  <a:lnTo>
                    <a:pt x="8223250" y="118109"/>
                  </a:lnTo>
                  <a:lnTo>
                    <a:pt x="8223250" y="111759"/>
                  </a:lnTo>
                  <a:lnTo>
                    <a:pt x="8221980" y="104140"/>
                  </a:lnTo>
                  <a:lnTo>
                    <a:pt x="8202930" y="59690"/>
                  </a:lnTo>
                  <a:lnTo>
                    <a:pt x="8190230" y="43179"/>
                  </a:lnTo>
                  <a:lnTo>
                    <a:pt x="8186420" y="38100"/>
                  </a:lnTo>
                  <a:lnTo>
                    <a:pt x="8181340" y="34290"/>
                  </a:lnTo>
                  <a:lnTo>
                    <a:pt x="8174990" y="29209"/>
                  </a:lnTo>
                  <a:lnTo>
                    <a:pt x="8164830" y="21590"/>
                  </a:lnTo>
                  <a:lnTo>
                    <a:pt x="8152130" y="13970"/>
                  </a:lnTo>
                  <a:lnTo>
                    <a:pt x="8147050" y="11429"/>
                  </a:lnTo>
                  <a:lnTo>
                    <a:pt x="8139430" y="8890"/>
                  </a:lnTo>
                  <a:lnTo>
                    <a:pt x="8126730" y="3809"/>
                  </a:lnTo>
                  <a:lnTo>
                    <a:pt x="8120380" y="2540"/>
                  </a:lnTo>
                  <a:lnTo>
                    <a:pt x="8112760" y="1270"/>
                  </a:lnTo>
                  <a:close/>
                </a:path>
                <a:path w="8224520" h="792480">
                  <a:moveTo>
                    <a:pt x="8100060" y="0"/>
                  </a:moveTo>
                  <a:lnTo>
                    <a:pt x="124460" y="0"/>
                  </a:lnTo>
                  <a:lnTo>
                    <a:pt x="118110" y="1270"/>
                  </a:lnTo>
                  <a:lnTo>
                    <a:pt x="8106410" y="1270"/>
                  </a:lnTo>
                  <a:lnTo>
                    <a:pt x="8100060" y="0"/>
                  </a:lnTo>
                  <a:close/>
                </a:path>
              </a:pathLst>
            </a:custGeom>
            <a:solidFill>
              <a:srgbClr val="009900"/>
            </a:solidFill>
          </p:spPr>
          <p:txBody>
            <a:bodyPr wrap="square" lIns="0" tIns="0" rIns="0" bIns="0" rtlCol="0"/>
            <a:lstStyle/>
            <a:p/>
          </p:txBody>
        </p:sp>
        <p:sp>
          <p:nvSpPr>
            <p:cNvPr id="6" name="object 6"/>
            <p:cNvSpPr/>
            <p:nvPr/>
          </p:nvSpPr>
          <p:spPr>
            <a:xfrm>
              <a:off x="505459" y="0"/>
              <a:ext cx="8224520" cy="792480"/>
            </a:xfrm>
            <a:custGeom>
              <a:avLst/>
              <a:gdLst/>
              <a:ahLst/>
              <a:cxnLst/>
              <a:rect l="l" t="t" r="r" b="b"/>
              <a:pathLst>
                <a:path w="8224520" h="792480">
                  <a:moveTo>
                    <a:pt x="0" y="132079"/>
                  </a:moveTo>
                  <a:lnTo>
                    <a:pt x="0" y="124459"/>
                  </a:lnTo>
                  <a:lnTo>
                    <a:pt x="1270" y="118109"/>
                  </a:lnTo>
                  <a:lnTo>
                    <a:pt x="1270" y="111759"/>
                  </a:lnTo>
                  <a:lnTo>
                    <a:pt x="2540" y="104140"/>
                  </a:lnTo>
                  <a:lnTo>
                    <a:pt x="3810" y="97790"/>
                  </a:lnTo>
                  <a:lnTo>
                    <a:pt x="6350" y="91440"/>
                  </a:lnTo>
                  <a:lnTo>
                    <a:pt x="8890" y="85090"/>
                  </a:lnTo>
                  <a:lnTo>
                    <a:pt x="11430" y="78740"/>
                  </a:lnTo>
                  <a:lnTo>
                    <a:pt x="13970" y="72390"/>
                  </a:lnTo>
                  <a:lnTo>
                    <a:pt x="17780" y="66040"/>
                  </a:lnTo>
                  <a:lnTo>
                    <a:pt x="21590" y="59690"/>
                  </a:lnTo>
                  <a:lnTo>
                    <a:pt x="25400" y="54609"/>
                  </a:lnTo>
                  <a:lnTo>
                    <a:pt x="29210" y="49529"/>
                  </a:lnTo>
                  <a:lnTo>
                    <a:pt x="34290" y="43179"/>
                  </a:lnTo>
                  <a:lnTo>
                    <a:pt x="38100" y="38100"/>
                  </a:lnTo>
                  <a:lnTo>
                    <a:pt x="43180" y="34290"/>
                  </a:lnTo>
                  <a:lnTo>
                    <a:pt x="49530" y="29209"/>
                  </a:lnTo>
                  <a:lnTo>
                    <a:pt x="54610" y="25400"/>
                  </a:lnTo>
                  <a:lnTo>
                    <a:pt x="85090" y="8890"/>
                  </a:lnTo>
                  <a:lnTo>
                    <a:pt x="91440" y="6350"/>
                  </a:lnTo>
                  <a:lnTo>
                    <a:pt x="97790" y="3809"/>
                  </a:lnTo>
                  <a:lnTo>
                    <a:pt x="104140" y="2540"/>
                  </a:lnTo>
                  <a:lnTo>
                    <a:pt x="111760" y="1270"/>
                  </a:lnTo>
                  <a:lnTo>
                    <a:pt x="118110" y="1270"/>
                  </a:lnTo>
                  <a:lnTo>
                    <a:pt x="124460" y="0"/>
                  </a:lnTo>
                  <a:lnTo>
                    <a:pt x="132080" y="0"/>
                  </a:lnTo>
                  <a:lnTo>
                    <a:pt x="8092440" y="0"/>
                  </a:lnTo>
                  <a:lnTo>
                    <a:pt x="8100060" y="0"/>
                  </a:lnTo>
                  <a:lnTo>
                    <a:pt x="8106410" y="1270"/>
                  </a:lnTo>
                  <a:lnTo>
                    <a:pt x="8112760" y="1270"/>
                  </a:lnTo>
                  <a:lnTo>
                    <a:pt x="8120380" y="2540"/>
                  </a:lnTo>
                  <a:lnTo>
                    <a:pt x="8126730" y="3809"/>
                  </a:lnTo>
                  <a:lnTo>
                    <a:pt x="8133080" y="6350"/>
                  </a:lnTo>
                  <a:lnTo>
                    <a:pt x="8139430" y="8890"/>
                  </a:lnTo>
                  <a:lnTo>
                    <a:pt x="8169910" y="25400"/>
                  </a:lnTo>
                  <a:lnTo>
                    <a:pt x="8174990" y="29209"/>
                  </a:lnTo>
                  <a:lnTo>
                    <a:pt x="8181340" y="34290"/>
                  </a:lnTo>
                  <a:lnTo>
                    <a:pt x="8186420" y="38100"/>
                  </a:lnTo>
                  <a:lnTo>
                    <a:pt x="8190230" y="43179"/>
                  </a:lnTo>
                  <a:lnTo>
                    <a:pt x="8195310" y="49529"/>
                  </a:lnTo>
                  <a:lnTo>
                    <a:pt x="8199120" y="54609"/>
                  </a:lnTo>
                  <a:lnTo>
                    <a:pt x="8202930" y="59690"/>
                  </a:lnTo>
                  <a:lnTo>
                    <a:pt x="8206740" y="66040"/>
                  </a:lnTo>
                  <a:lnTo>
                    <a:pt x="8210550" y="72390"/>
                  </a:lnTo>
                  <a:lnTo>
                    <a:pt x="8213090" y="78740"/>
                  </a:lnTo>
                  <a:lnTo>
                    <a:pt x="8215630" y="85090"/>
                  </a:lnTo>
                  <a:lnTo>
                    <a:pt x="8218170" y="91440"/>
                  </a:lnTo>
                  <a:lnTo>
                    <a:pt x="8220710" y="97790"/>
                  </a:lnTo>
                  <a:lnTo>
                    <a:pt x="8221980" y="104140"/>
                  </a:lnTo>
                  <a:lnTo>
                    <a:pt x="8223250" y="111759"/>
                  </a:lnTo>
                  <a:lnTo>
                    <a:pt x="8223250" y="118109"/>
                  </a:lnTo>
                  <a:lnTo>
                    <a:pt x="8224520" y="124459"/>
                  </a:lnTo>
                  <a:lnTo>
                    <a:pt x="8224520" y="132079"/>
                  </a:lnTo>
                  <a:lnTo>
                    <a:pt x="8224520" y="660400"/>
                  </a:lnTo>
                  <a:lnTo>
                    <a:pt x="8224520" y="666750"/>
                  </a:lnTo>
                  <a:lnTo>
                    <a:pt x="8223250" y="674370"/>
                  </a:lnTo>
                  <a:lnTo>
                    <a:pt x="8223250" y="680720"/>
                  </a:lnTo>
                  <a:lnTo>
                    <a:pt x="8221980" y="687070"/>
                  </a:lnTo>
                  <a:lnTo>
                    <a:pt x="8220710" y="694689"/>
                  </a:lnTo>
                  <a:lnTo>
                    <a:pt x="8218170" y="701039"/>
                  </a:lnTo>
                  <a:lnTo>
                    <a:pt x="8215630" y="707389"/>
                  </a:lnTo>
                  <a:lnTo>
                    <a:pt x="8213090" y="713739"/>
                  </a:lnTo>
                  <a:lnTo>
                    <a:pt x="8210550" y="720089"/>
                  </a:lnTo>
                  <a:lnTo>
                    <a:pt x="8206740" y="726439"/>
                  </a:lnTo>
                  <a:lnTo>
                    <a:pt x="8202930" y="731520"/>
                  </a:lnTo>
                  <a:lnTo>
                    <a:pt x="8199120" y="737870"/>
                  </a:lnTo>
                  <a:lnTo>
                    <a:pt x="8195310" y="742950"/>
                  </a:lnTo>
                  <a:lnTo>
                    <a:pt x="8190230" y="748029"/>
                  </a:lnTo>
                  <a:lnTo>
                    <a:pt x="8186420" y="753110"/>
                  </a:lnTo>
                  <a:lnTo>
                    <a:pt x="8181340" y="758189"/>
                  </a:lnTo>
                  <a:lnTo>
                    <a:pt x="8176260" y="762000"/>
                  </a:lnTo>
                  <a:lnTo>
                    <a:pt x="8169910" y="767079"/>
                  </a:lnTo>
                  <a:lnTo>
                    <a:pt x="8164830" y="770889"/>
                  </a:lnTo>
                  <a:lnTo>
                    <a:pt x="8158480" y="774700"/>
                  </a:lnTo>
                  <a:lnTo>
                    <a:pt x="8153400" y="777239"/>
                  </a:lnTo>
                  <a:lnTo>
                    <a:pt x="8147050" y="781050"/>
                  </a:lnTo>
                  <a:lnTo>
                    <a:pt x="8140700" y="783589"/>
                  </a:lnTo>
                  <a:lnTo>
                    <a:pt x="8134350" y="786129"/>
                  </a:lnTo>
                  <a:lnTo>
                    <a:pt x="8126730" y="787400"/>
                  </a:lnTo>
                  <a:lnTo>
                    <a:pt x="8120380" y="788670"/>
                  </a:lnTo>
                  <a:lnTo>
                    <a:pt x="8114030" y="789939"/>
                  </a:lnTo>
                  <a:lnTo>
                    <a:pt x="8106410" y="791210"/>
                  </a:lnTo>
                  <a:lnTo>
                    <a:pt x="8100060" y="791210"/>
                  </a:lnTo>
                  <a:lnTo>
                    <a:pt x="8093710" y="792479"/>
                  </a:lnTo>
                  <a:lnTo>
                    <a:pt x="132080" y="792479"/>
                  </a:lnTo>
                  <a:lnTo>
                    <a:pt x="124460" y="792479"/>
                  </a:lnTo>
                  <a:lnTo>
                    <a:pt x="118110" y="791210"/>
                  </a:lnTo>
                  <a:lnTo>
                    <a:pt x="111760" y="789939"/>
                  </a:lnTo>
                  <a:lnTo>
                    <a:pt x="104140" y="788670"/>
                  </a:lnTo>
                  <a:lnTo>
                    <a:pt x="97790" y="787400"/>
                  </a:lnTo>
                  <a:lnTo>
                    <a:pt x="91440" y="786129"/>
                  </a:lnTo>
                  <a:lnTo>
                    <a:pt x="85090" y="783589"/>
                  </a:lnTo>
                  <a:lnTo>
                    <a:pt x="77470" y="781050"/>
                  </a:lnTo>
                  <a:lnTo>
                    <a:pt x="72390" y="777239"/>
                  </a:lnTo>
                  <a:lnTo>
                    <a:pt x="66040" y="774700"/>
                  </a:lnTo>
                  <a:lnTo>
                    <a:pt x="59690" y="770889"/>
                  </a:lnTo>
                  <a:lnTo>
                    <a:pt x="54610" y="767079"/>
                  </a:lnTo>
                  <a:lnTo>
                    <a:pt x="49530" y="763270"/>
                  </a:lnTo>
                  <a:lnTo>
                    <a:pt x="43180" y="758189"/>
                  </a:lnTo>
                  <a:lnTo>
                    <a:pt x="39370" y="753110"/>
                  </a:lnTo>
                  <a:lnTo>
                    <a:pt x="34290" y="748029"/>
                  </a:lnTo>
                  <a:lnTo>
                    <a:pt x="29210" y="742950"/>
                  </a:lnTo>
                  <a:lnTo>
                    <a:pt x="25400" y="737870"/>
                  </a:lnTo>
                  <a:lnTo>
                    <a:pt x="21590" y="732789"/>
                  </a:lnTo>
                  <a:lnTo>
                    <a:pt x="17780" y="726439"/>
                  </a:lnTo>
                  <a:lnTo>
                    <a:pt x="13970" y="720089"/>
                  </a:lnTo>
                  <a:lnTo>
                    <a:pt x="11430" y="713739"/>
                  </a:lnTo>
                  <a:lnTo>
                    <a:pt x="8890" y="707389"/>
                  </a:lnTo>
                  <a:lnTo>
                    <a:pt x="6350" y="701039"/>
                  </a:lnTo>
                  <a:lnTo>
                    <a:pt x="5080" y="694689"/>
                  </a:lnTo>
                  <a:lnTo>
                    <a:pt x="2540" y="688339"/>
                  </a:lnTo>
                  <a:lnTo>
                    <a:pt x="1270" y="680720"/>
                  </a:lnTo>
                  <a:lnTo>
                    <a:pt x="127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492696" y="-12751"/>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429259" y="81279"/>
            <a:ext cx="8285480" cy="619399"/>
          </a:xfrm>
          <a:prstGeom prst="rect">
            <a:avLst/>
          </a:prstGeom>
        </p:spPr>
        <p:txBody>
          <a:bodyPr vert="horz" wrap="square" lIns="0" tIns="125729" rIns="0" bIns="0" rtlCol="0">
            <a:spAutoFit/>
          </a:bodyPr>
          <a:lstStyle/>
          <a:p>
            <a:pPr marL="12992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Σχηματισμός</a:t>
            </a:r>
            <a:r>
              <a:rPr sz="3200" b="0" u="none" spc="-65"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νέφους</a:t>
            </a:r>
            <a:r>
              <a:rPr sz="3200" b="0" u="none" spc="-5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σωματιδίων</a:t>
            </a:r>
            <a:endParaRPr sz="3200">
              <a:latin typeface="Calibri" panose="020F0502020204030204"/>
              <a:cs typeface="Calibri" panose="020F0502020204030204"/>
            </a:endParaRPr>
          </a:p>
        </p:txBody>
      </p:sp>
      <p:sp>
        <p:nvSpPr>
          <p:cNvPr id="9" name="object 9"/>
          <p:cNvSpPr txBox="1"/>
          <p:nvPr/>
        </p:nvSpPr>
        <p:spPr>
          <a:xfrm>
            <a:off x="350520" y="4522470"/>
            <a:ext cx="8515350" cy="1502410"/>
          </a:xfrm>
          <a:prstGeom prst="rect">
            <a:avLst/>
          </a:prstGeom>
        </p:spPr>
        <p:txBody>
          <a:bodyPr vert="horz" wrap="square" lIns="0" tIns="12700" rIns="0" bIns="0" rtlCol="0">
            <a:spAutoFit/>
          </a:bodyPr>
          <a:lstStyle/>
          <a:p>
            <a:pPr marL="12700" marR="5080">
              <a:lnSpc>
                <a:spcPct val="100000"/>
              </a:lnSpc>
              <a:spcBef>
                <a:spcPts val="100"/>
              </a:spcBef>
            </a:pPr>
            <a:r>
              <a:rPr sz="1600" b="1" dirty="0">
                <a:latin typeface="Arial" panose="020B0604020202020204"/>
                <a:cs typeface="Arial" panose="020B0604020202020204"/>
              </a:rPr>
              <a:t>ΟΙ</a:t>
            </a:r>
            <a:r>
              <a:rPr sz="1600" b="1" spc="-45" dirty="0">
                <a:latin typeface="Arial" panose="020B0604020202020204"/>
                <a:cs typeface="Arial" panose="020B0604020202020204"/>
              </a:rPr>
              <a:t> </a:t>
            </a:r>
            <a:r>
              <a:rPr sz="1600" b="1" dirty="0">
                <a:solidFill>
                  <a:srgbClr val="000099"/>
                </a:solidFill>
                <a:latin typeface="Arial" panose="020B0604020202020204"/>
                <a:cs typeface="Arial" panose="020B0604020202020204"/>
              </a:rPr>
              <a:t>4ΧΡΟΝΕΣ</a:t>
            </a:r>
            <a:r>
              <a:rPr sz="1600" b="1" spc="-40" dirty="0">
                <a:solidFill>
                  <a:srgbClr val="000099"/>
                </a:solidFill>
                <a:latin typeface="Arial" panose="020B0604020202020204"/>
                <a:cs typeface="Arial" panose="020B0604020202020204"/>
              </a:rPr>
              <a:t> </a:t>
            </a:r>
            <a:r>
              <a:rPr sz="1600" b="1" spc="-10" dirty="0">
                <a:solidFill>
                  <a:srgbClr val="000099"/>
                </a:solidFill>
                <a:latin typeface="Arial" panose="020B0604020202020204"/>
                <a:cs typeface="Arial" panose="020B0604020202020204"/>
              </a:rPr>
              <a:t>ΠΕΤΡΕΛΑΙΟΜΗΧΑΝΕΣ</a:t>
            </a:r>
            <a:r>
              <a:rPr sz="1600" b="1" spc="-25" dirty="0">
                <a:solidFill>
                  <a:srgbClr val="000099"/>
                </a:solidFill>
                <a:latin typeface="Arial" panose="020B0604020202020204"/>
                <a:cs typeface="Arial" panose="020B0604020202020204"/>
              </a:rPr>
              <a:t> </a:t>
            </a:r>
            <a:r>
              <a:rPr sz="1600" b="1" dirty="0">
                <a:latin typeface="Arial" panose="020B0604020202020204"/>
                <a:cs typeface="Arial" panose="020B0604020202020204"/>
              </a:rPr>
              <a:t>ΦΕΡΟΥΝ</a:t>
            </a:r>
            <a:r>
              <a:rPr sz="1600" b="1" spc="-45" dirty="0">
                <a:latin typeface="Arial" panose="020B0604020202020204"/>
                <a:cs typeface="Arial" panose="020B0604020202020204"/>
              </a:rPr>
              <a:t> </a:t>
            </a:r>
            <a:r>
              <a:rPr sz="1600" b="1" dirty="0">
                <a:latin typeface="Arial" panose="020B0604020202020204"/>
                <a:cs typeface="Arial" panose="020B0604020202020204"/>
              </a:rPr>
              <a:t>ΤΟΝ</a:t>
            </a:r>
            <a:r>
              <a:rPr sz="1600" b="1" spc="-40" dirty="0">
                <a:latin typeface="Arial" panose="020B0604020202020204"/>
                <a:cs typeface="Arial" panose="020B0604020202020204"/>
              </a:rPr>
              <a:t> </a:t>
            </a:r>
            <a:r>
              <a:rPr sz="1600" b="1" dirty="0">
                <a:latin typeface="Arial" panose="020B0604020202020204"/>
                <a:cs typeface="Arial" panose="020B0604020202020204"/>
              </a:rPr>
              <a:t>ΚΥΡΙΟ</a:t>
            </a:r>
            <a:r>
              <a:rPr sz="1600" b="1" spc="-45" dirty="0">
                <a:latin typeface="Arial" panose="020B0604020202020204"/>
                <a:cs typeface="Arial" panose="020B0604020202020204"/>
              </a:rPr>
              <a:t> </a:t>
            </a:r>
            <a:r>
              <a:rPr sz="1600" b="1" spc="-20" dirty="0">
                <a:latin typeface="Arial" panose="020B0604020202020204"/>
                <a:cs typeface="Arial" panose="020B0604020202020204"/>
              </a:rPr>
              <a:t>ΕΓΧΥΤΗΡΑ</a:t>
            </a:r>
            <a:r>
              <a:rPr sz="1600" b="1" spc="-85" dirty="0">
                <a:latin typeface="Arial" panose="020B0604020202020204"/>
                <a:cs typeface="Arial" panose="020B0604020202020204"/>
              </a:rPr>
              <a:t> </a:t>
            </a:r>
            <a:r>
              <a:rPr sz="1600" b="1" dirty="0">
                <a:latin typeface="Arial" panose="020B0604020202020204"/>
                <a:cs typeface="Arial" panose="020B0604020202020204"/>
              </a:rPr>
              <a:t>ΤΟΥΣ</a:t>
            </a:r>
            <a:r>
              <a:rPr sz="1600" b="1" spc="-30" dirty="0">
                <a:latin typeface="Arial" panose="020B0604020202020204"/>
                <a:cs typeface="Arial" panose="020B0604020202020204"/>
              </a:rPr>
              <a:t> </a:t>
            </a:r>
            <a:r>
              <a:rPr sz="1600" b="1" spc="-10" dirty="0">
                <a:latin typeface="Arial" panose="020B0604020202020204"/>
                <a:cs typeface="Arial" panose="020B0604020202020204"/>
              </a:rPr>
              <a:t>ΤΟΠΟΘΕΤΗ- </a:t>
            </a:r>
            <a:r>
              <a:rPr sz="1600" b="1" dirty="0">
                <a:latin typeface="Arial" panose="020B0604020202020204"/>
                <a:cs typeface="Arial" panose="020B0604020202020204"/>
              </a:rPr>
              <a:t>ΜΕΝΟ</a:t>
            </a:r>
            <a:r>
              <a:rPr sz="1600" b="1" spc="-35" dirty="0">
                <a:latin typeface="Arial" panose="020B0604020202020204"/>
                <a:cs typeface="Arial" panose="020B0604020202020204"/>
              </a:rPr>
              <a:t> </a:t>
            </a:r>
            <a:r>
              <a:rPr sz="1600" b="1" dirty="0">
                <a:solidFill>
                  <a:srgbClr val="0000CC"/>
                </a:solidFill>
                <a:latin typeface="Arial" panose="020B0604020202020204"/>
                <a:cs typeface="Arial" panose="020B0604020202020204"/>
              </a:rPr>
              <a:t>ΣΤΟ</a:t>
            </a:r>
            <a:r>
              <a:rPr sz="1600" b="1" spc="-35" dirty="0">
                <a:solidFill>
                  <a:srgbClr val="0000CC"/>
                </a:solidFill>
                <a:latin typeface="Arial" panose="020B0604020202020204"/>
                <a:cs typeface="Arial" panose="020B0604020202020204"/>
              </a:rPr>
              <a:t> </a:t>
            </a:r>
            <a:r>
              <a:rPr sz="1600" b="1" dirty="0">
                <a:solidFill>
                  <a:srgbClr val="0000CC"/>
                </a:solidFill>
                <a:latin typeface="Arial" panose="020B0604020202020204"/>
                <a:cs typeface="Arial" panose="020B0604020202020204"/>
              </a:rPr>
              <a:t>ΚΕΝΤΡΟ</a:t>
            </a:r>
            <a:r>
              <a:rPr sz="1600" b="1" spc="-35" dirty="0">
                <a:solidFill>
                  <a:srgbClr val="0000CC"/>
                </a:solidFill>
                <a:latin typeface="Arial" panose="020B0604020202020204"/>
                <a:cs typeface="Arial" panose="020B0604020202020204"/>
              </a:rPr>
              <a:t> </a:t>
            </a:r>
            <a:r>
              <a:rPr sz="1600" b="1" dirty="0">
                <a:solidFill>
                  <a:srgbClr val="0000CC"/>
                </a:solidFill>
                <a:latin typeface="Arial" panose="020B0604020202020204"/>
                <a:cs typeface="Arial" panose="020B0604020202020204"/>
              </a:rPr>
              <a:t>ΤΟΥ</a:t>
            </a:r>
            <a:r>
              <a:rPr sz="1600" b="1" spc="-25" dirty="0">
                <a:solidFill>
                  <a:srgbClr val="0000CC"/>
                </a:solidFill>
                <a:latin typeface="Arial" panose="020B0604020202020204"/>
                <a:cs typeface="Arial" panose="020B0604020202020204"/>
              </a:rPr>
              <a:t> </a:t>
            </a:r>
            <a:r>
              <a:rPr sz="1600" b="1" spc="-30" dirty="0">
                <a:solidFill>
                  <a:srgbClr val="0000CC"/>
                </a:solidFill>
                <a:latin typeface="Arial" panose="020B0604020202020204"/>
                <a:cs typeface="Arial" panose="020B0604020202020204"/>
              </a:rPr>
              <a:t>ΠΩΜΑΤΟΣ,</a:t>
            </a:r>
            <a:r>
              <a:rPr sz="1600" b="1" spc="-75" dirty="0">
                <a:solidFill>
                  <a:srgbClr val="0000CC"/>
                </a:solidFill>
                <a:latin typeface="Arial" panose="020B0604020202020204"/>
                <a:cs typeface="Arial" panose="020B0604020202020204"/>
              </a:rPr>
              <a:t> </a:t>
            </a:r>
            <a:r>
              <a:rPr sz="1600" b="1" spc="-25" dirty="0">
                <a:latin typeface="Arial" panose="020B0604020202020204"/>
                <a:cs typeface="Arial" panose="020B0604020202020204"/>
              </a:rPr>
              <a:t>ΔΗΜΙΟΥΡΓΩΝΤΑΣ</a:t>
            </a:r>
            <a:r>
              <a:rPr sz="1600" b="1" spc="-70" dirty="0">
                <a:latin typeface="Arial" panose="020B0604020202020204"/>
                <a:cs typeface="Arial" panose="020B0604020202020204"/>
              </a:rPr>
              <a:t> </a:t>
            </a:r>
            <a:r>
              <a:rPr sz="1600" b="1" dirty="0">
                <a:solidFill>
                  <a:srgbClr val="000099"/>
                </a:solidFill>
                <a:latin typeface="Arial" panose="020B0604020202020204"/>
                <a:cs typeface="Arial" panose="020B0604020202020204"/>
              </a:rPr>
              <a:t>ΔΕΣΜΕΣ</a:t>
            </a:r>
            <a:r>
              <a:rPr sz="1600" b="1" spc="-80" dirty="0">
                <a:solidFill>
                  <a:srgbClr val="000099"/>
                </a:solidFill>
                <a:latin typeface="Arial" panose="020B0604020202020204"/>
                <a:cs typeface="Arial" panose="020B0604020202020204"/>
              </a:rPr>
              <a:t> </a:t>
            </a:r>
            <a:r>
              <a:rPr sz="1600" b="1" spc="-10" dirty="0">
                <a:solidFill>
                  <a:srgbClr val="000099"/>
                </a:solidFill>
                <a:latin typeface="Arial" panose="020B0604020202020204"/>
                <a:cs typeface="Arial" panose="020B0604020202020204"/>
              </a:rPr>
              <a:t>ΔΙΑΤΕΤΑΓΜΕΝΕΣ ΑΚΤΙΝΙΚΑ</a:t>
            </a:r>
            <a:r>
              <a:rPr sz="2000" b="1" spc="-10" dirty="0">
                <a:solidFill>
                  <a:srgbClr val="000099"/>
                </a:solidFill>
                <a:latin typeface="Arial" panose="020B0604020202020204"/>
                <a:cs typeface="Arial" panose="020B0604020202020204"/>
              </a:rPr>
              <a:t>.</a:t>
            </a:r>
            <a:endParaRPr sz="2000">
              <a:latin typeface="Arial" panose="020B0604020202020204"/>
              <a:cs typeface="Arial" panose="020B0604020202020204"/>
            </a:endParaRPr>
          </a:p>
          <a:p>
            <a:pPr marL="12700" marR="100965" algn="just">
              <a:lnSpc>
                <a:spcPct val="100000"/>
              </a:lnSpc>
            </a:pPr>
            <a:r>
              <a:rPr sz="1500" b="1" dirty="0">
                <a:latin typeface="Arial" panose="020B0604020202020204"/>
                <a:cs typeface="Arial" panose="020B0604020202020204"/>
              </a:rPr>
              <a:t>ΟΙ</a:t>
            </a:r>
            <a:r>
              <a:rPr sz="1500" b="1" spc="-30" dirty="0">
                <a:latin typeface="Arial" panose="020B0604020202020204"/>
                <a:cs typeface="Arial" panose="020B0604020202020204"/>
              </a:rPr>
              <a:t> </a:t>
            </a:r>
            <a:r>
              <a:rPr sz="1500" b="1" spc="-40" dirty="0">
                <a:solidFill>
                  <a:srgbClr val="0000FF"/>
                </a:solidFill>
                <a:latin typeface="Arial" panose="020B0604020202020204"/>
                <a:cs typeface="Arial" panose="020B0604020202020204"/>
              </a:rPr>
              <a:t>ΜΕΓΑΛΕΣ</a:t>
            </a:r>
            <a:r>
              <a:rPr sz="1500" b="1" spc="-65" dirty="0">
                <a:solidFill>
                  <a:srgbClr val="0000FF"/>
                </a:solidFill>
                <a:latin typeface="Arial" panose="020B0604020202020204"/>
                <a:cs typeface="Arial" panose="020B0604020202020204"/>
              </a:rPr>
              <a:t> </a:t>
            </a:r>
            <a:r>
              <a:rPr sz="1500" b="1" spc="-25" dirty="0">
                <a:solidFill>
                  <a:srgbClr val="0000FF"/>
                </a:solidFill>
                <a:latin typeface="Arial" panose="020B0604020202020204"/>
                <a:cs typeface="Arial" panose="020B0604020202020204"/>
              </a:rPr>
              <a:t>ΑΡΓΟΣΤΡΟΦΕΣ</a:t>
            </a:r>
            <a:r>
              <a:rPr sz="1500" b="1" spc="-75" dirty="0">
                <a:solidFill>
                  <a:srgbClr val="0000FF"/>
                </a:solidFill>
                <a:latin typeface="Arial" panose="020B0604020202020204"/>
                <a:cs typeface="Arial" panose="020B0604020202020204"/>
              </a:rPr>
              <a:t> </a:t>
            </a:r>
            <a:r>
              <a:rPr sz="1500" b="1" dirty="0">
                <a:solidFill>
                  <a:srgbClr val="0000FF"/>
                </a:solidFill>
                <a:latin typeface="Arial" panose="020B0604020202020204"/>
                <a:cs typeface="Arial" panose="020B0604020202020204"/>
              </a:rPr>
              <a:t>ΔΙΧΡΟΝΕΣ</a:t>
            </a:r>
            <a:r>
              <a:rPr sz="1500" b="1" spc="-25" dirty="0">
                <a:solidFill>
                  <a:srgbClr val="0000FF"/>
                </a:solidFill>
                <a:latin typeface="Arial" panose="020B0604020202020204"/>
                <a:cs typeface="Arial" panose="020B0604020202020204"/>
              </a:rPr>
              <a:t> </a:t>
            </a:r>
            <a:r>
              <a:rPr sz="1500" b="1" spc="-10" dirty="0">
                <a:solidFill>
                  <a:srgbClr val="0000FF"/>
                </a:solidFill>
                <a:latin typeface="Arial" panose="020B0604020202020204"/>
                <a:cs typeface="Arial" panose="020B0604020202020204"/>
              </a:rPr>
              <a:t>ΠΕΤΡΕΛΑΙΟΜΗΧΑΝΕΣ </a:t>
            </a:r>
            <a:r>
              <a:rPr sz="1500" b="1" dirty="0">
                <a:latin typeface="Arial" panose="020B0604020202020204"/>
                <a:cs typeface="Arial" panose="020B0604020202020204"/>
              </a:rPr>
              <a:t>ΜΕ</a:t>
            </a:r>
            <a:r>
              <a:rPr sz="1500" b="1" spc="-25" dirty="0">
                <a:latin typeface="Arial" panose="020B0604020202020204"/>
                <a:cs typeface="Arial" panose="020B0604020202020204"/>
              </a:rPr>
              <a:t> </a:t>
            </a:r>
            <a:r>
              <a:rPr sz="1500" b="1" spc="-10" dirty="0">
                <a:latin typeface="Arial" panose="020B0604020202020204"/>
                <a:cs typeface="Arial" panose="020B0604020202020204"/>
              </a:rPr>
              <a:t>ΒΑΛΒΙΔΑ</a:t>
            </a:r>
            <a:r>
              <a:rPr sz="1500" b="1" spc="-85" dirty="0">
                <a:latin typeface="Arial" panose="020B0604020202020204"/>
                <a:cs typeface="Arial" panose="020B0604020202020204"/>
              </a:rPr>
              <a:t> </a:t>
            </a:r>
            <a:r>
              <a:rPr sz="1500" b="1" dirty="0">
                <a:latin typeface="Arial" panose="020B0604020202020204"/>
                <a:cs typeface="Arial" panose="020B0604020202020204"/>
              </a:rPr>
              <a:t>ΕΞΑΓΩΓΗΣ</a:t>
            </a:r>
            <a:r>
              <a:rPr sz="1500" b="1" spc="-20" dirty="0">
                <a:latin typeface="Arial" panose="020B0604020202020204"/>
                <a:cs typeface="Arial" panose="020B0604020202020204"/>
              </a:rPr>
              <a:t> </a:t>
            </a:r>
            <a:r>
              <a:rPr sz="1500" b="1" spc="-25" dirty="0">
                <a:latin typeface="Arial" panose="020B0604020202020204"/>
                <a:cs typeface="Arial" panose="020B0604020202020204"/>
              </a:rPr>
              <a:t>ΦΕ- </a:t>
            </a:r>
            <a:r>
              <a:rPr sz="1500" b="1" spc="-10" dirty="0">
                <a:latin typeface="Arial" panose="020B0604020202020204"/>
                <a:cs typeface="Arial" panose="020B0604020202020204"/>
              </a:rPr>
              <a:t>ΡΟΥΝ</a:t>
            </a:r>
            <a:r>
              <a:rPr sz="1500" b="1" spc="-55" dirty="0">
                <a:latin typeface="Arial" panose="020B0604020202020204"/>
                <a:cs typeface="Arial" panose="020B0604020202020204"/>
              </a:rPr>
              <a:t> </a:t>
            </a:r>
            <a:r>
              <a:rPr sz="1500" b="1" spc="-30" dirty="0">
                <a:latin typeface="Arial" panose="020B0604020202020204"/>
                <a:cs typeface="Arial" panose="020B0604020202020204"/>
              </a:rPr>
              <a:t>ΔΙΑΦΟΡΕΤΙΚΑ</a:t>
            </a:r>
            <a:r>
              <a:rPr sz="1500" b="1" spc="-75" dirty="0">
                <a:latin typeface="Arial" panose="020B0604020202020204"/>
                <a:cs typeface="Arial" panose="020B0604020202020204"/>
              </a:rPr>
              <a:t> </a:t>
            </a:r>
            <a:r>
              <a:rPr sz="1500" b="1" spc="-25" dirty="0">
                <a:latin typeface="Arial" panose="020B0604020202020204"/>
                <a:cs typeface="Arial" panose="020B0604020202020204"/>
              </a:rPr>
              <a:t>ΑΚΡΟΦΥΣΙΑ</a:t>
            </a:r>
            <a:r>
              <a:rPr sz="1500" b="1" spc="-25">
                <a:latin typeface="Arial" panose="020B0604020202020204"/>
                <a:cs typeface="Arial" panose="020B0604020202020204"/>
              </a:rPr>
              <a:t>,</a:t>
            </a:r>
            <a:r>
              <a:rPr sz="1500" b="1" spc="35">
                <a:latin typeface="Arial" panose="020B0604020202020204"/>
                <a:cs typeface="Arial" panose="020B0604020202020204"/>
              </a:rPr>
              <a:t> </a:t>
            </a:r>
            <a:r>
              <a:rPr sz="1500" b="1" spc="-20" smtClean="0">
                <a:latin typeface="Arial" panose="020B0604020202020204"/>
                <a:cs typeface="Arial" panose="020B0604020202020204"/>
              </a:rPr>
              <a:t>ΤΟΠΟΘΕ</a:t>
            </a:r>
            <a:r>
              <a:rPr sz="1500" b="1" smtClean="0">
                <a:latin typeface="Arial" panose="020B0604020202020204"/>
                <a:cs typeface="Arial" panose="020B0604020202020204"/>
              </a:rPr>
              <a:t>ΤΗΜΕΝΑ</a:t>
            </a:r>
            <a:r>
              <a:rPr sz="1500" b="1" spc="-10" smtClean="0">
                <a:latin typeface="Arial" panose="020B0604020202020204"/>
                <a:cs typeface="Arial" panose="020B0604020202020204"/>
              </a:rPr>
              <a:t> </a:t>
            </a:r>
            <a:r>
              <a:rPr sz="1500" b="1" spc="-25" dirty="0">
                <a:solidFill>
                  <a:srgbClr val="0000FF"/>
                </a:solidFill>
                <a:latin typeface="Arial" panose="020B0604020202020204"/>
                <a:cs typeface="Arial" panose="020B0604020202020204"/>
              </a:rPr>
              <a:t>ΠΕΡΙΦΕΡΕΙΑΚΑ</a:t>
            </a:r>
            <a:r>
              <a:rPr sz="1500" b="1" spc="-25" dirty="0">
                <a:latin typeface="Arial" panose="020B0604020202020204"/>
                <a:cs typeface="Arial" panose="020B0604020202020204"/>
              </a:rPr>
              <a:t>, ΔΗΜΙΟΥΡΓΩΝΤΑΣ </a:t>
            </a:r>
            <a:r>
              <a:rPr sz="1500" b="1" spc="-25" dirty="0">
                <a:solidFill>
                  <a:srgbClr val="0000FF"/>
                </a:solidFill>
                <a:latin typeface="Arial" panose="020B0604020202020204"/>
                <a:cs typeface="Arial" panose="020B0604020202020204"/>
              </a:rPr>
              <a:t>ΔΕ- </a:t>
            </a:r>
            <a:r>
              <a:rPr sz="1500" b="1" dirty="0">
                <a:solidFill>
                  <a:srgbClr val="0000FF"/>
                </a:solidFill>
                <a:latin typeface="Arial" panose="020B0604020202020204"/>
                <a:cs typeface="Arial" panose="020B0604020202020204"/>
              </a:rPr>
              <a:t>ΣΜΕΣ</a:t>
            </a:r>
            <a:r>
              <a:rPr sz="1500" b="1" spc="10" dirty="0">
                <a:solidFill>
                  <a:srgbClr val="0000FF"/>
                </a:solidFill>
                <a:latin typeface="Arial" panose="020B0604020202020204"/>
                <a:cs typeface="Arial" panose="020B0604020202020204"/>
              </a:rPr>
              <a:t> </a:t>
            </a:r>
            <a:r>
              <a:rPr sz="1500" b="1" dirty="0">
                <a:solidFill>
                  <a:srgbClr val="0000FF"/>
                </a:solidFill>
                <a:latin typeface="Arial" panose="020B0604020202020204"/>
                <a:cs typeface="Arial" panose="020B0604020202020204"/>
              </a:rPr>
              <a:t>ΣΕ </a:t>
            </a:r>
            <a:r>
              <a:rPr sz="1500" b="1" spc="-20" dirty="0">
                <a:solidFill>
                  <a:srgbClr val="0000FF"/>
                </a:solidFill>
                <a:latin typeface="Arial" panose="020B0604020202020204"/>
                <a:cs typeface="Arial" panose="020B0604020202020204"/>
              </a:rPr>
              <a:t>ΠΕΡΙΦΕΡΕΙΑΚΗ</a:t>
            </a:r>
            <a:r>
              <a:rPr sz="1500" b="1" spc="-45" dirty="0">
                <a:solidFill>
                  <a:srgbClr val="0000FF"/>
                </a:solidFill>
                <a:latin typeface="Arial" panose="020B0604020202020204"/>
                <a:cs typeface="Arial" panose="020B0604020202020204"/>
              </a:rPr>
              <a:t> </a:t>
            </a:r>
            <a:r>
              <a:rPr sz="1500" b="1" spc="-10" dirty="0">
                <a:solidFill>
                  <a:srgbClr val="0000FF"/>
                </a:solidFill>
                <a:latin typeface="Arial" panose="020B0604020202020204"/>
                <a:cs typeface="Arial" panose="020B0604020202020204"/>
              </a:rPr>
              <a:t>ΔΙΑΤΑΞΗ.</a:t>
            </a:r>
            <a:endParaRPr sz="15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944879"/>
            <a:ext cx="8719185" cy="5914390"/>
          </a:xfrm>
          <a:prstGeom prst="rect">
            <a:avLst/>
          </a:prstGeom>
        </p:spPr>
        <p:txBody>
          <a:bodyPr vert="horz" wrap="square" lIns="0" tIns="40005" rIns="0" bIns="0" rtlCol="0">
            <a:spAutoFit/>
          </a:bodyPr>
          <a:lstStyle/>
          <a:p>
            <a:pPr marL="12700" marR="24130" indent="71120">
              <a:lnSpc>
                <a:spcPts val="2230"/>
              </a:lnSpc>
              <a:spcBef>
                <a:spcPts val="315"/>
              </a:spcBef>
            </a:pPr>
            <a:r>
              <a:rPr sz="2000" b="1" dirty="0">
                <a:latin typeface="Arial" panose="020B0604020202020204"/>
                <a:cs typeface="Arial" panose="020B0604020202020204"/>
              </a:rPr>
              <a:t>Ο</a:t>
            </a:r>
            <a:r>
              <a:rPr sz="2000" b="1" spc="-105" dirty="0">
                <a:latin typeface="Arial" panose="020B0604020202020204"/>
                <a:cs typeface="Arial" panose="020B0604020202020204"/>
              </a:rPr>
              <a:t> </a:t>
            </a:r>
            <a:r>
              <a:rPr sz="2000" b="1" spc="-40" dirty="0">
                <a:latin typeface="Arial" panose="020B0604020202020204"/>
                <a:cs typeface="Arial" panose="020B0604020202020204"/>
              </a:rPr>
              <a:t>ΑΥΤΟΜΑΤΟΣ</a:t>
            </a:r>
            <a:r>
              <a:rPr sz="2000" b="1" spc="-30" dirty="0">
                <a:latin typeface="Arial" panose="020B0604020202020204"/>
                <a:cs typeface="Arial" panose="020B0604020202020204"/>
              </a:rPr>
              <a:t> </a:t>
            </a:r>
            <a:r>
              <a:rPr sz="2000" b="1" dirty="0">
                <a:latin typeface="Arial" panose="020B0604020202020204"/>
                <a:cs typeface="Arial" panose="020B0604020202020204"/>
              </a:rPr>
              <a:t>ΕΛΕΓΧΟΣ</a:t>
            </a:r>
            <a:r>
              <a:rPr sz="2000" b="1" spc="-25" dirty="0">
                <a:latin typeface="Arial" panose="020B0604020202020204"/>
                <a:cs typeface="Arial" panose="020B0604020202020204"/>
              </a:rPr>
              <a:t> </a:t>
            </a:r>
            <a:r>
              <a:rPr sz="2000" b="1" dirty="0">
                <a:latin typeface="Arial" panose="020B0604020202020204"/>
                <a:cs typeface="Arial" panose="020B0604020202020204"/>
              </a:rPr>
              <a:t>ΣΕ</a:t>
            </a:r>
            <a:r>
              <a:rPr sz="2000" b="1" spc="-30" dirty="0">
                <a:latin typeface="Arial" panose="020B0604020202020204"/>
                <a:cs typeface="Arial" panose="020B0604020202020204"/>
              </a:rPr>
              <a:t> </a:t>
            </a:r>
            <a:r>
              <a:rPr sz="2000" b="1" spc="-20" dirty="0">
                <a:latin typeface="Arial" panose="020B0604020202020204"/>
                <a:cs typeface="Arial" panose="020B0604020202020204"/>
              </a:rPr>
              <a:t>ΣΥΝΕΡΓΑΣΙΑ</a:t>
            </a:r>
            <a:r>
              <a:rPr sz="2000" b="1" spc="-25" dirty="0">
                <a:latin typeface="Arial" panose="020B0604020202020204"/>
                <a:cs typeface="Arial" panose="020B0604020202020204"/>
              </a:rPr>
              <a:t> </a:t>
            </a:r>
            <a:r>
              <a:rPr sz="2000" b="1" dirty="0">
                <a:latin typeface="Arial" panose="020B0604020202020204"/>
                <a:cs typeface="Arial" panose="020B0604020202020204"/>
              </a:rPr>
              <a:t>ΜΕ</a:t>
            </a:r>
            <a:r>
              <a:rPr sz="2000" b="1" spc="-25" dirty="0">
                <a:latin typeface="Arial" panose="020B0604020202020204"/>
                <a:cs typeface="Arial" panose="020B0604020202020204"/>
              </a:rPr>
              <a:t> </a:t>
            </a:r>
            <a:r>
              <a:rPr sz="2000" b="1" dirty="0">
                <a:latin typeface="Arial" panose="020B0604020202020204"/>
                <a:cs typeface="Arial" panose="020B0604020202020204"/>
              </a:rPr>
              <a:t>ΤΙΣ</a:t>
            </a:r>
            <a:r>
              <a:rPr sz="2000" b="1" spc="-25" dirty="0">
                <a:latin typeface="Arial" panose="020B0604020202020204"/>
                <a:cs typeface="Arial" panose="020B0604020202020204"/>
              </a:rPr>
              <a:t> </a:t>
            </a:r>
            <a:r>
              <a:rPr sz="2000" b="1" spc="-10" dirty="0">
                <a:latin typeface="Arial" panose="020B0604020202020204"/>
                <a:cs typeface="Arial" panose="020B0604020202020204"/>
              </a:rPr>
              <a:t>ΗΛΕΚΤΡΟΜΑΓΝΗΤΙ- </a:t>
            </a:r>
            <a:r>
              <a:rPr sz="2000" b="1" dirty="0">
                <a:latin typeface="Arial" panose="020B0604020202020204"/>
                <a:cs typeface="Arial" panose="020B0604020202020204"/>
              </a:rPr>
              <a:t>ΚΕΣ</a:t>
            </a:r>
            <a:r>
              <a:rPr sz="2000" b="1" spc="-65" dirty="0">
                <a:latin typeface="Arial" panose="020B0604020202020204"/>
                <a:cs typeface="Arial" panose="020B0604020202020204"/>
              </a:rPr>
              <a:t> </a:t>
            </a:r>
            <a:r>
              <a:rPr sz="2000" b="1" dirty="0">
                <a:latin typeface="Arial" panose="020B0604020202020204"/>
                <a:cs typeface="Arial" panose="020B0604020202020204"/>
              </a:rPr>
              <a:t>ΒΑΛΒΙΔΕΣ</a:t>
            </a:r>
            <a:r>
              <a:rPr sz="2000" b="1" spc="-35" dirty="0">
                <a:latin typeface="Arial" panose="020B0604020202020204"/>
                <a:cs typeface="Arial" panose="020B0604020202020204"/>
              </a:rPr>
              <a:t> </a:t>
            </a:r>
            <a:r>
              <a:rPr sz="2000" b="1" spc="-10" dirty="0">
                <a:latin typeface="Arial" panose="020B0604020202020204"/>
                <a:cs typeface="Arial" panose="020B0604020202020204"/>
              </a:rPr>
              <a:t>ΚΑΘΙΣΤΟΥΝ</a:t>
            </a:r>
            <a:r>
              <a:rPr sz="2000" b="1" spc="-20" dirty="0">
                <a:latin typeface="Arial" panose="020B0604020202020204"/>
                <a:cs typeface="Arial" panose="020B0604020202020204"/>
              </a:rPr>
              <a:t> </a:t>
            </a:r>
            <a:r>
              <a:rPr sz="2000" b="1" dirty="0">
                <a:latin typeface="Arial" panose="020B0604020202020204"/>
                <a:cs typeface="Arial" panose="020B0604020202020204"/>
              </a:rPr>
              <a:t>ΤΟΝ</a:t>
            </a:r>
            <a:r>
              <a:rPr sz="2000" b="1" spc="-20"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15" dirty="0">
                <a:latin typeface="Arial" panose="020B0604020202020204"/>
                <a:cs typeface="Arial" panose="020B0604020202020204"/>
              </a:rPr>
              <a:t> </a:t>
            </a:r>
            <a:r>
              <a:rPr sz="2000" b="1" spc="-75" dirty="0">
                <a:latin typeface="Arial" panose="020B0604020202020204"/>
                <a:cs typeface="Arial" panose="020B0604020202020204"/>
              </a:rPr>
              <a:t>ΤΑΧΥΤΑΤΑ </a:t>
            </a:r>
            <a:r>
              <a:rPr sz="2000" b="1" spc="-10" dirty="0">
                <a:latin typeface="Arial" panose="020B0604020202020204"/>
                <a:cs typeface="Arial" panose="020B0604020202020204"/>
              </a:rPr>
              <a:t>ΑΝΤΑΠΟΚΡΙΝΟ- </a:t>
            </a:r>
            <a:r>
              <a:rPr sz="2000" b="1" dirty="0">
                <a:latin typeface="Arial" panose="020B0604020202020204"/>
                <a:cs typeface="Arial" panose="020B0604020202020204"/>
              </a:rPr>
              <a:t>ΜΕΝΟ</a:t>
            </a:r>
            <a:r>
              <a:rPr sz="2000" b="1" spc="-40" dirty="0">
                <a:latin typeface="Arial" panose="020B0604020202020204"/>
                <a:cs typeface="Arial" panose="020B0604020202020204"/>
              </a:rPr>
              <a:t> </a:t>
            </a:r>
            <a:r>
              <a:rPr sz="2000" b="1" dirty="0">
                <a:latin typeface="Arial" panose="020B0604020202020204"/>
                <a:cs typeface="Arial" panose="020B0604020202020204"/>
              </a:rPr>
              <a:t>ΣΤΙΣ</a:t>
            </a:r>
            <a:r>
              <a:rPr sz="2000" b="1" spc="-25" dirty="0">
                <a:latin typeface="Arial" panose="020B0604020202020204"/>
                <a:cs typeface="Arial" panose="020B0604020202020204"/>
              </a:rPr>
              <a:t> </a:t>
            </a:r>
            <a:r>
              <a:rPr sz="2000" b="1" dirty="0">
                <a:latin typeface="Arial" panose="020B0604020202020204"/>
                <a:cs typeface="Arial" panose="020B0604020202020204"/>
              </a:rPr>
              <a:t>ΟΠΟΙΕΣ</a:t>
            </a:r>
            <a:r>
              <a:rPr sz="2000" b="1" spc="-105" dirty="0">
                <a:latin typeface="Arial" panose="020B0604020202020204"/>
                <a:cs typeface="Arial" panose="020B0604020202020204"/>
              </a:rPr>
              <a:t> </a:t>
            </a:r>
            <a:r>
              <a:rPr sz="2000" b="1" dirty="0">
                <a:latin typeface="Arial" panose="020B0604020202020204"/>
                <a:cs typeface="Arial" panose="020B0604020202020204"/>
              </a:rPr>
              <a:t>ΑΛΛΑΓΕΣ,</a:t>
            </a:r>
            <a:r>
              <a:rPr sz="2000" b="1" spc="-40" dirty="0">
                <a:latin typeface="Arial" panose="020B0604020202020204"/>
                <a:cs typeface="Arial" panose="020B0604020202020204"/>
              </a:rPr>
              <a:t> </a:t>
            </a:r>
            <a:r>
              <a:rPr sz="2000" b="1" dirty="0">
                <a:latin typeface="Arial" panose="020B0604020202020204"/>
                <a:cs typeface="Arial" panose="020B0604020202020204"/>
              </a:rPr>
              <a:t>ΕΝΤΟΛΕΣ</a:t>
            </a:r>
            <a:r>
              <a:rPr sz="2000" b="1" spc="-25"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spc="-10" dirty="0">
                <a:latin typeface="Arial" panose="020B0604020202020204"/>
                <a:cs typeface="Arial" panose="020B0604020202020204"/>
              </a:rPr>
              <a:t>ΡΥΘΜΙΣΕΙΣ.</a:t>
            </a:r>
            <a:endParaRPr sz="2000">
              <a:latin typeface="Arial" panose="020B0604020202020204"/>
              <a:cs typeface="Arial" panose="020B0604020202020204"/>
            </a:endParaRPr>
          </a:p>
          <a:p>
            <a:pPr>
              <a:lnSpc>
                <a:spcPct val="100000"/>
              </a:lnSpc>
              <a:spcBef>
                <a:spcPts val="5"/>
              </a:spcBef>
            </a:pPr>
            <a:endParaRPr sz="1750">
              <a:latin typeface="Arial" panose="020B0604020202020204"/>
              <a:cs typeface="Arial" panose="020B0604020202020204"/>
            </a:endParaRPr>
          </a:p>
          <a:p>
            <a:pPr marL="12700" marR="42545" indent="71120">
              <a:lnSpc>
                <a:spcPts val="2230"/>
              </a:lnSpc>
              <a:tabLst>
                <a:tab pos="2118360" algn="l"/>
              </a:tabLst>
            </a:pPr>
            <a:r>
              <a:rPr sz="2000" b="1" dirty="0">
                <a:latin typeface="Arial" panose="020B0604020202020204"/>
                <a:cs typeface="Arial" panose="020B0604020202020204"/>
              </a:rPr>
              <a:t>ΣΤΟΝ</a:t>
            </a:r>
            <a:r>
              <a:rPr sz="2000" b="1" spc="-55" dirty="0">
                <a:latin typeface="Arial" panose="020B0604020202020204"/>
                <a:cs typeface="Arial" panose="020B0604020202020204"/>
              </a:rPr>
              <a:t> </a:t>
            </a:r>
            <a:r>
              <a:rPr sz="2000" b="1" dirty="0">
                <a:latin typeface="Arial" panose="020B0604020202020204"/>
                <a:cs typeface="Arial" panose="020B0604020202020204"/>
              </a:rPr>
              <a:t>ΚΟΙΝΟ</a:t>
            </a:r>
            <a:r>
              <a:rPr sz="2000" b="1" spc="-55" dirty="0">
                <a:latin typeface="Arial" panose="020B0604020202020204"/>
                <a:cs typeface="Arial" panose="020B0604020202020204"/>
              </a:rPr>
              <a:t> </a:t>
            </a:r>
            <a:r>
              <a:rPr sz="2000" b="1" spc="-20" dirty="0">
                <a:latin typeface="Arial" panose="020B0604020202020204"/>
                <a:cs typeface="Arial" panose="020B0604020202020204"/>
              </a:rPr>
              <a:t>ΣΥΛΛΕΚΤΗ</a:t>
            </a:r>
            <a:r>
              <a:rPr sz="2000" b="1" spc="-80" dirty="0">
                <a:latin typeface="Arial" panose="020B0604020202020204"/>
                <a:cs typeface="Arial" panose="020B0604020202020204"/>
              </a:rPr>
              <a:t> </a:t>
            </a:r>
            <a:r>
              <a:rPr sz="2000" b="1" dirty="0">
                <a:latin typeface="Arial" panose="020B0604020202020204"/>
                <a:cs typeface="Arial" panose="020B0604020202020204"/>
              </a:rPr>
              <a:t>ΥΠΑΡΧΕΙ</a:t>
            </a:r>
            <a:r>
              <a:rPr sz="2000" b="1" spc="-130" dirty="0">
                <a:latin typeface="Arial" panose="020B0604020202020204"/>
                <a:cs typeface="Arial" panose="020B0604020202020204"/>
              </a:rPr>
              <a:t> </a:t>
            </a:r>
            <a:r>
              <a:rPr sz="2000" b="1" dirty="0">
                <a:latin typeface="Arial" panose="020B0604020202020204"/>
                <a:cs typeface="Arial" panose="020B0604020202020204"/>
              </a:rPr>
              <a:t>ΑΣΦΑΛΙΣΤΙΚΗ</a:t>
            </a:r>
            <a:r>
              <a:rPr sz="2000" b="1" spc="-50" dirty="0">
                <a:latin typeface="Arial" panose="020B0604020202020204"/>
                <a:cs typeface="Arial" panose="020B0604020202020204"/>
              </a:rPr>
              <a:t> </a:t>
            </a:r>
            <a:r>
              <a:rPr sz="2000" b="1" dirty="0">
                <a:latin typeface="Arial" panose="020B0604020202020204"/>
                <a:cs typeface="Arial" panose="020B0604020202020204"/>
              </a:rPr>
              <a:t>ΒΑΛΒΙΔΑ</a:t>
            </a:r>
            <a:r>
              <a:rPr sz="2000" b="1" spc="-80" dirty="0">
                <a:latin typeface="Arial" panose="020B0604020202020204"/>
                <a:cs typeface="Arial" panose="020B0604020202020204"/>
              </a:rPr>
              <a:t> </a:t>
            </a:r>
            <a:r>
              <a:rPr sz="2000" b="1" spc="-10" dirty="0">
                <a:latin typeface="Arial" panose="020B0604020202020204"/>
                <a:cs typeface="Arial" panose="020B0604020202020204"/>
              </a:rPr>
              <a:t>ΥΠΕΡΠΙΕ- </a:t>
            </a:r>
            <a:r>
              <a:rPr sz="2000" b="1" dirty="0">
                <a:latin typeface="Arial" panose="020B0604020202020204"/>
                <a:cs typeface="Arial" panose="020B0604020202020204"/>
              </a:rPr>
              <a:t>ΣΗΣ</a:t>
            </a:r>
            <a:r>
              <a:rPr sz="2000" b="1" spc="-45" dirty="0">
                <a:latin typeface="Arial" panose="020B0604020202020204"/>
                <a:cs typeface="Arial" panose="020B0604020202020204"/>
              </a:rPr>
              <a:t> </a:t>
            </a:r>
            <a:r>
              <a:rPr sz="2000" b="1" spc="-10" dirty="0">
                <a:latin typeface="Arial" panose="020B0604020202020204"/>
                <a:cs typeface="Arial" panose="020B0604020202020204"/>
              </a:rPr>
              <a:t>ΠΟΥ</a:t>
            </a:r>
            <a:r>
              <a:rPr sz="2000" b="1" spc="-100" dirty="0">
                <a:latin typeface="Arial" panose="020B0604020202020204"/>
                <a:cs typeface="Arial" panose="020B0604020202020204"/>
              </a:rPr>
              <a:t> </a:t>
            </a:r>
            <a:r>
              <a:rPr sz="2000" b="1" dirty="0">
                <a:latin typeface="Arial" panose="020B0604020202020204"/>
                <a:cs typeface="Arial" panose="020B0604020202020204"/>
              </a:rPr>
              <a:t>ΑΝΟΙΓΕΙ</a:t>
            </a:r>
            <a:r>
              <a:rPr sz="2000" b="1" spc="-35" dirty="0">
                <a:latin typeface="Arial" panose="020B0604020202020204"/>
                <a:cs typeface="Arial" panose="020B0604020202020204"/>
              </a:rPr>
              <a:t> </a:t>
            </a:r>
            <a:r>
              <a:rPr sz="2000" b="1" dirty="0">
                <a:latin typeface="Arial" panose="020B0604020202020204"/>
                <a:cs typeface="Arial" panose="020B0604020202020204"/>
              </a:rPr>
              <a:t>ΣΕ</a:t>
            </a:r>
            <a:r>
              <a:rPr sz="2000" b="1" spc="-30" dirty="0">
                <a:latin typeface="Arial" panose="020B0604020202020204"/>
                <a:cs typeface="Arial" panose="020B0604020202020204"/>
              </a:rPr>
              <a:t> </a:t>
            </a:r>
            <a:r>
              <a:rPr sz="2000" b="1" dirty="0">
                <a:latin typeface="Arial" panose="020B0604020202020204"/>
                <a:cs typeface="Arial" panose="020B0604020202020204"/>
              </a:rPr>
              <a:t>ΠΕΡΙΠΤΩΣΗ</a:t>
            </a:r>
            <a:r>
              <a:rPr sz="2000" b="1" spc="-15" dirty="0">
                <a:latin typeface="Arial" panose="020B0604020202020204"/>
                <a:cs typeface="Arial" panose="020B0604020202020204"/>
              </a:rPr>
              <a:t> </a:t>
            </a:r>
            <a:r>
              <a:rPr sz="2000" b="1" spc="-10" dirty="0">
                <a:latin typeface="Arial" panose="020B0604020202020204"/>
                <a:cs typeface="Arial" panose="020B0604020202020204"/>
              </a:rPr>
              <a:t>ΠΟΥ</a:t>
            </a:r>
            <a:r>
              <a:rPr sz="2000" b="1" spc="-100" dirty="0">
                <a:latin typeface="Arial" panose="020B0604020202020204"/>
                <a:cs typeface="Arial" panose="020B0604020202020204"/>
              </a:rPr>
              <a:t> </a:t>
            </a:r>
            <a:r>
              <a:rPr sz="2000" b="1" dirty="0">
                <a:latin typeface="Arial" panose="020B0604020202020204"/>
                <a:cs typeface="Arial" panose="020B0604020202020204"/>
              </a:rPr>
              <a:t>ΑΝΕΒΕΙ</a:t>
            </a:r>
            <a:r>
              <a:rPr sz="2000" b="1" spc="-65" dirty="0">
                <a:latin typeface="Arial" panose="020B0604020202020204"/>
                <a:cs typeface="Arial" panose="020B0604020202020204"/>
              </a:rPr>
              <a:t> </a:t>
            </a:r>
            <a:r>
              <a:rPr sz="2000" b="1" dirty="0">
                <a:latin typeface="Arial" panose="020B0604020202020204"/>
                <a:cs typeface="Arial" panose="020B0604020202020204"/>
              </a:rPr>
              <a:t>ΥΠΕΡΒΟΛΙΚΑ</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25" dirty="0">
                <a:latin typeface="Arial" panose="020B0604020202020204"/>
                <a:cs typeface="Arial" panose="020B0604020202020204"/>
              </a:rPr>
              <a:t> </a:t>
            </a:r>
            <a:r>
              <a:rPr sz="2000" b="1" spc="-10" dirty="0">
                <a:latin typeface="Arial" panose="020B0604020202020204"/>
                <a:cs typeface="Arial" panose="020B0604020202020204"/>
              </a:rPr>
              <a:t>ΠΙΕΣΗ </a:t>
            </a:r>
            <a:r>
              <a:rPr sz="2000" b="1" dirty="0">
                <a:latin typeface="Arial" panose="020B0604020202020204"/>
                <a:cs typeface="Arial" panose="020B0604020202020204"/>
              </a:rPr>
              <a:t>ΕΝΤΟΣ</a:t>
            </a:r>
            <a:r>
              <a:rPr sz="2000" b="1" spc="-70"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spc="-10" dirty="0">
                <a:latin typeface="Arial" panose="020B0604020202020204"/>
                <a:cs typeface="Arial" panose="020B0604020202020204"/>
              </a:rPr>
              <a:t>ΣΥΛΛΕΚΤΗ,</a:t>
            </a:r>
            <a:r>
              <a:rPr sz="2000" b="1" spc="-50" dirty="0">
                <a:latin typeface="Arial" panose="020B0604020202020204"/>
                <a:cs typeface="Arial" panose="020B0604020202020204"/>
              </a:rPr>
              <a:t> </a:t>
            </a:r>
            <a:r>
              <a:rPr sz="2000" b="1" dirty="0">
                <a:latin typeface="Arial" panose="020B0604020202020204"/>
                <a:cs typeface="Arial" panose="020B0604020202020204"/>
              </a:rPr>
              <a:t>ΟΠΩΣ</a:t>
            </a:r>
            <a:r>
              <a:rPr sz="2000" b="1" spc="-60" dirty="0">
                <a:latin typeface="Arial" panose="020B0604020202020204"/>
                <a:cs typeface="Arial" panose="020B0604020202020204"/>
              </a:rPr>
              <a:t> </a:t>
            </a:r>
            <a:r>
              <a:rPr sz="2000" b="1" dirty="0">
                <a:latin typeface="Arial" panose="020B0604020202020204"/>
                <a:cs typeface="Arial" panose="020B0604020202020204"/>
              </a:rPr>
              <a:t>ΓΙΑ</a:t>
            </a:r>
            <a:r>
              <a:rPr sz="2000" b="1" spc="-45" dirty="0">
                <a:latin typeface="Arial" panose="020B0604020202020204"/>
                <a:cs typeface="Arial" panose="020B0604020202020204"/>
              </a:rPr>
              <a:t> </a:t>
            </a:r>
            <a:r>
              <a:rPr sz="2000" b="1" spc="-10" dirty="0">
                <a:latin typeface="Arial" panose="020B0604020202020204"/>
                <a:cs typeface="Arial" panose="020B0604020202020204"/>
              </a:rPr>
              <a:t>ΠΑΡΑΔΕΙΓΜΑ</a:t>
            </a:r>
            <a:r>
              <a:rPr sz="2000" b="1" spc="-45" dirty="0">
                <a:latin typeface="Arial" panose="020B0604020202020204"/>
                <a:cs typeface="Arial" panose="020B0604020202020204"/>
              </a:rPr>
              <a:t> </a:t>
            </a:r>
            <a:r>
              <a:rPr sz="2000" b="1" dirty="0">
                <a:latin typeface="Arial" panose="020B0604020202020204"/>
                <a:cs typeface="Arial" panose="020B0604020202020204"/>
              </a:rPr>
              <a:t>ΣΤΗΝ</a:t>
            </a:r>
            <a:r>
              <a:rPr sz="2000" b="1" spc="-40" dirty="0">
                <a:latin typeface="Arial" panose="020B0604020202020204"/>
                <a:cs typeface="Arial" panose="020B0604020202020204"/>
              </a:rPr>
              <a:t> </a:t>
            </a:r>
            <a:r>
              <a:rPr sz="2000" b="1" spc="-10" dirty="0">
                <a:latin typeface="Arial" panose="020B0604020202020204"/>
                <a:cs typeface="Arial" panose="020B0604020202020204"/>
              </a:rPr>
              <a:t>ΠΕΡΙΠΤΩΣΗ ΥΠΕΡΤΑΧΥΝΣΗΣ</a:t>
            </a:r>
            <a:r>
              <a:rPr sz="2000" b="1" spc="-80"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spc="-10" dirty="0">
                <a:latin typeface="Arial" panose="020B0604020202020204"/>
                <a:cs typeface="Arial" panose="020B0604020202020204"/>
              </a:rPr>
              <a:t>ΚΙΝΗΤΗΡΑ</a:t>
            </a:r>
            <a:r>
              <a:rPr sz="2000" b="1" spc="-60" dirty="0">
                <a:latin typeface="Arial" panose="020B0604020202020204"/>
                <a:cs typeface="Arial" panose="020B0604020202020204"/>
              </a:rPr>
              <a:t> </a:t>
            </a:r>
            <a:r>
              <a:rPr sz="2000" b="1" spc="-10" dirty="0">
                <a:latin typeface="Arial" panose="020B0604020202020204"/>
                <a:cs typeface="Arial" panose="020B0604020202020204"/>
              </a:rPr>
              <a:t>ΟΤΑΝ</a:t>
            </a:r>
            <a:r>
              <a:rPr sz="2000" b="1" spc="-55" dirty="0">
                <a:latin typeface="Arial" panose="020B0604020202020204"/>
                <a:cs typeface="Arial" panose="020B0604020202020204"/>
              </a:rPr>
              <a:t> </a:t>
            </a:r>
            <a:r>
              <a:rPr sz="2000" b="1" dirty="0">
                <a:latin typeface="Arial" panose="020B0604020202020204"/>
                <a:cs typeface="Arial" panose="020B0604020202020204"/>
              </a:rPr>
              <a:t>ΞΕΝΕΡΙΣΕΙ</a:t>
            </a:r>
            <a:r>
              <a:rPr sz="2000" b="1" spc="-65" dirty="0">
                <a:latin typeface="Arial" panose="020B0604020202020204"/>
                <a:cs typeface="Arial" panose="020B0604020202020204"/>
              </a:rPr>
              <a:t> </a:t>
            </a:r>
            <a:r>
              <a:rPr sz="2000" b="1" dirty="0">
                <a:latin typeface="Arial" panose="020B0604020202020204"/>
                <a:cs typeface="Arial" panose="020B0604020202020204"/>
              </a:rPr>
              <a:t>Η</a:t>
            </a:r>
            <a:r>
              <a:rPr sz="2000" b="1" spc="-60" dirty="0">
                <a:latin typeface="Arial" panose="020B0604020202020204"/>
                <a:cs typeface="Arial" panose="020B0604020202020204"/>
              </a:rPr>
              <a:t> </a:t>
            </a:r>
            <a:r>
              <a:rPr sz="2000" b="1" spc="-10" dirty="0">
                <a:latin typeface="Arial" panose="020B0604020202020204"/>
                <a:cs typeface="Arial" panose="020B0604020202020204"/>
              </a:rPr>
              <a:t>ΠΡΟΠΕΛΑ.ΤΟΤΕ, </a:t>
            </a:r>
            <a:r>
              <a:rPr sz="2000" b="1" dirty="0">
                <a:latin typeface="Arial" panose="020B0604020202020204"/>
                <a:cs typeface="Arial" panose="020B0604020202020204"/>
              </a:rPr>
              <a:t>Ο</a:t>
            </a:r>
            <a:r>
              <a:rPr sz="2000" b="1" spc="-114" dirty="0">
                <a:latin typeface="Arial" panose="020B0604020202020204"/>
                <a:cs typeface="Arial" panose="020B0604020202020204"/>
              </a:rPr>
              <a:t> </a:t>
            </a:r>
            <a:r>
              <a:rPr sz="2000" b="1" spc="-40" dirty="0">
                <a:latin typeface="Arial" panose="020B0604020202020204"/>
                <a:cs typeface="Arial" panose="020B0604020202020204"/>
              </a:rPr>
              <a:t>ΑΥΤΟΜΑΤΟΣ</a:t>
            </a:r>
            <a:r>
              <a:rPr sz="2000" b="1" spc="-45" dirty="0">
                <a:latin typeface="Arial" panose="020B0604020202020204"/>
                <a:cs typeface="Arial" panose="020B0604020202020204"/>
              </a:rPr>
              <a:t> </a:t>
            </a:r>
            <a:r>
              <a:rPr sz="2000" b="1" dirty="0">
                <a:latin typeface="Arial" panose="020B0604020202020204"/>
                <a:cs typeface="Arial" panose="020B0604020202020204"/>
              </a:rPr>
              <a:t>ΕΛΕΓΧΟΣ</a:t>
            </a:r>
            <a:r>
              <a:rPr sz="2000" b="1" spc="-30" dirty="0">
                <a:latin typeface="Arial" panose="020B0604020202020204"/>
                <a:cs typeface="Arial" panose="020B0604020202020204"/>
              </a:rPr>
              <a:t> </a:t>
            </a:r>
            <a:r>
              <a:rPr sz="2000" b="1" dirty="0">
                <a:latin typeface="Arial" panose="020B0604020202020204"/>
                <a:cs typeface="Arial" panose="020B0604020202020204"/>
              </a:rPr>
              <a:t>ΘΑ</a:t>
            </a:r>
            <a:r>
              <a:rPr sz="2000" b="1" spc="-40" dirty="0">
                <a:latin typeface="Arial" panose="020B0604020202020204"/>
                <a:cs typeface="Arial" panose="020B0604020202020204"/>
              </a:rPr>
              <a:t> </a:t>
            </a:r>
            <a:r>
              <a:rPr sz="2000" b="1" dirty="0">
                <a:latin typeface="Arial" panose="020B0604020202020204"/>
                <a:cs typeface="Arial" panose="020B0604020202020204"/>
              </a:rPr>
              <a:t>ΚΟΨΕΙ</a:t>
            </a:r>
            <a:r>
              <a:rPr sz="2000" b="1" spc="-45" dirty="0">
                <a:latin typeface="Arial" panose="020B0604020202020204"/>
                <a:cs typeface="Arial" panose="020B0604020202020204"/>
              </a:rPr>
              <a:t> </a:t>
            </a:r>
            <a:r>
              <a:rPr sz="2000" b="1" dirty="0">
                <a:latin typeface="Arial" panose="020B0604020202020204"/>
                <a:cs typeface="Arial" panose="020B0604020202020204"/>
              </a:rPr>
              <a:t>ΠΕΤΡΕΛΑΙΑ.</a:t>
            </a:r>
            <a:r>
              <a:rPr sz="2000" b="1" spc="-50" dirty="0">
                <a:latin typeface="Arial" panose="020B0604020202020204"/>
                <a:cs typeface="Arial" panose="020B0604020202020204"/>
              </a:rPr>
              <a:t> </a:t>
            </a:r>
            <a:r>
              <a:rPr sz="2000" b="1" dirty="0">
                <a:latin typeface="Arial" panose="020B0604020202020204"/>
                <a:cs typeface="Arial" panose="020B0604020202020204"/>
              </a:rPr>
              <a:t>Η</a:t>
            </a:r>
            <a:r>
              <a:rPr sz="2000" b="1" spc="-105" dirty="0">
                <a:latin typeface="Arial" panose="020B0604020202020204"/>
                <a:cs typeface="Arial" panose="020B0604020202020204"/>
              </a:rPr>
              <a:t> </a:t>
            </a:r>
            <a:r>
              <a:rPr sz="2000" b="1" dirty="0">
                <a:latin typeface="Arial" panose="020B0604020202020204"/>
                <a:cs typeface="Arial" panose="020B0604020202020204"/>
              </a:rPr>
              <a:t>ΑΚΑΡΙΑΙΑ</a:t>
            </a:r>
            <a:r>
              <a:rPr sz="2000" b="1" spc="-90" dirty="0">
                <a:latin typeface="Arial" panose="020B0604020202020204"/>
                <a:cs typeface="Arial" panose="020B0604020202020204"/>
              </a:rPr>
              <a:t> </a:t>
            </a:r>
            <a:r>
              <a:rPr sz="2000" b="1" spc="-10" dirty="0">
                <a:latin typeface="Arial" panose="020B0604020202020204"/>
                <a:cs typeface="Arial" panose="020B0604020202020204"/>
              </a:rPr>
              <a:t>ΑΝΤΑ- </a:t>
            </a:r>
            <a:r>
              <a:rPr sz="2000" b="1" dirty="0">
                <a:latin typeface="Arial" panose="020B0604020202020204"/>
                <a:cs typeface="Arial" panose="020B0604020202020204"/>
              </a:rPr>
              <a:t>ΠΟΚΡΙΣΗ</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spc="-10" dirty="0">
                <a:latin typeface="Arial" panose="020B0604020202020204"/>
                <a:cs typeface="Arial" panose="020B0604020202020204"/>
              </a:rPr>
              <a:t>ΣΥΣΤΗΜΑΤΟΣ</a:t>
            </a:r>
            <a:r>
              <a:rPr sz="2000" b="1" spc="-55" dirty="0">
                <a:latin typeface="Arial" panose="020B0604020202020204"/>
                <a:cs typeface="Arial" panose="020B0604020202020204"/>
              </a:rPr>
              <a:t> </a:t>
            </a:r>
            <a:r>
              <a:rPr sz="2000" b="1" dirty="0">
                <a:latin typeface="Arial" panose="020B0604020202020204"/>
                <a:cs typeface="Arial" panose="020B0604020202020204"/>
              </a:rPr>
              <a:t>ΘΑ</a:t>
            </a:r>
            <a:r>
              <a:rPr sz="2000" b="1" spc="-65" dirty="0">
                <a:latin typeface="Arial" panose="020B0604020202020204"/>
                <a:cs typeface="Arial" panose="020B0604020202020204"/>
              </a:rPr>
              <a:t> </a:t>
            </a:r>
            <a:r>
              <a:rPr sz="2000" b="1" dirty="0">
                <a:latin typeface="Arial" panose="020B0604020202020204"/>
                <a:cs typeface="Arial" panose="020B0604020202020204"/>
              </a:rPr>
              <a:t>ΠΡΟΚΑΛΕΣΕΙ</a:t>
            </a:r>
            <a:r>
              <a:rPr sz="2000" b="1" spc="-135" dirty="0">
                <a:latin typeface="Arial" panose="020B0604020202020204"/>
                <a:cs typeface="Arial" panose="020B0604020202020204"/>
              </a:rPr>
              <a:t> </a:t>
            </a:r>
            <a:r>
              <a:rPr sz="2000" b="1" dirty="0">
                <a:latin typeface="Arial" panose="020B0604020202020204"/>
                <a:cs typeface="Arial" panose="020B0604020202020204"/>
              </a:rPr>
              <a:t>ΑΠΟΤΟΜΗ</a:t>
            </a:r>
            <a:r>
              <a:rPr sz="2000" b="1" spc="-125" dirty="0">
                <a:latin typeface="Arial" panose="020B0604020202020204"/>
                <a:cs typeface="Arial" panose="020B0604020202020204"/>
              </a:rPr>
              <a:t> </a:t>
            </a:r>
            <a:r>
              <a:rPr sz="2000" b="1" spc="-20" dirty="0">
                <a:latin typeface="Arial" panose="020B0604020202020204"/>
                <a:cs typeface="Arial" panose="020B0604020202020204"/>
              </a:rPr>
              <a:t>ΑΥΞΗΣΗ</a:t>
            </a:r>
            <a:r>
              <a:rPr sz="2000" b="1" spc="-60" dirty="0">
                <a:latin typeface="Arial" panose="020B0604020202020204"/>
                <a:cs typeface="Arial" panose="020B0604020202020204"/>
              </a:rPr>
              <a:t> </a:t>
            </a:r>
            <a:r>
              <a:rPr sz="2000" b="1" spc="-25" dirty="0">
                <a:latin typeface="Arial" panose="020B0604020202020204"/>
                <a:cs typeface="Arial" panose="020B0604020202020204"/>
              </a:rPr>
              <a:t>ΤΗΣ </a:t>
            </a:r>
            <a:r>
              <a:rPr sz="2000" b="1" dirty="0">
                <a:latin typeface="Arial" panose="020B0604020202020204"/>
                <a:cs typeface="Arial" panose="020B0604020202020204"/>
              </a:rPr>
              <a:t>ΠΙΕΣΗΣ</a:t>
            </a:r>
            <a:r>
              <a:rPr sz="2000" b="1" spc="-45" dirty="0">
                <a:latin typeface="Arial" panose="020B0604020202020204"/>
                <a:cs typeface="Arial" panose="020B0604020202020204"/>
              </a:rPr>
              <a:t> </a:t>
            </a:r>
            <a:r>
              <a:rPr sz="2000" b="1" dirty="0">
                <a:latin typeface="Arial" panose="020B0604020202020204"/>
                <a:cs typeface="Arial" panose="020B0604020202020204"/>
              </a:rPr>
              <a:t>ΣΤΟ</a:t>
            </a:r>
            <a:r>
              <a:rPr sz="2000" b="1" spc="-35" dirty="0">
                <a:latin typeface="Arial" panose="020B0604020202020204"/>
                <a:cs typeface="Arial" panose="020B0604020202020204"/>
              </a:rPr>
              <a:t> </a:t>
            </a:r>
            <a:r>
              <a:rPr sz="2000" b="1" spc="-10" dirty="0">
                <a:latin typeface="Arial" panose="020B0604020202020204"/>
                <a:cs typeface="Arial" panose="020B0604020202020204"/>
              </a:rPr>
              <a:t>ΣΥΛΛΕΚΤΗ</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dirty="0">
                <a:latin typeface="Arial" panose="020B0604020202020204"/>
                <a:cs typeface="Arial" panose="020B0604020202020204"/>
              </a:rPr>
              <a:t>ΟΠΟΙΑ,</a:t>
            </a:r>
            <a:r>
              <a:rPr sz="2000" b="1" spc="-35" dirty="0">
                <a:latin typeface="Arial" panose="020B0604020202020204"/>
                <a:cs typeface="Arial" panose="020B0604020202020204"/>
              </a:rPr>
              <a:t> </a:t>
            </a:r>
            <a:r>
              <a:rPr sz="2000" b="1" dirty="0">
                <a:latin typeface="Arial" panose="020B0604020202020204"/>
                <a:cs typeface="Arial" panose="020B0604020202020204"/>
              </a:rPr>
              <a:t>ΟΜΩΣ,</a:t>
            </a:r>
            <a:r>
              <a:rPr sz="2000" b="1" spc="-35" dirty="0">
                <a:latin typeface="Arial" panose="020B0604020202020204"/>
                <a:cs typeface="Arial" panose="020B0604020202020204"/>
              </a:rPr>
              <a:t> </a:t>
            </a:r>
            <a:r>
              <a:rPr sz="2000" b="1" dirty="0">
                <a:latin typeface="Arial" panose="020B0604020202020204"/>
                <a:cs typeface="Arial" panose="020B0604020202020204"/>
              </a:rPr>
              <a:t>ΘΑ</a:t>
            </a:r>
            <a:r>
              <a:rPr sz="2000" b="1" spc="-35" dirty="0">
                <a:latin typeface="Arial" panose="020B0604020202020204"/>
                <a:cs typeface="Arial" panose="020B0604020202020204"/>
              </a:rPr>
              <a:t> </a:t>
            </a:r>
            <a:r>
              <a:rPr sz="2000" b="1" dirty="0">
                <a:latin typeface="Arial" panose="020B0604020202020204"/>
                <a:cs typeface="Arial" panose="020B0604020202020204"/>
              </a:rPr>
              <a:t>ΕΚΤΟΝΩΘΕΙ</a:t>
            </a:r>
            <a:r>
              <a:rPr sz="2000" b="1" spc="-35" dirty="0">
                <a:latin typeface="Arial" panose="020B0604020202020204"/>
                <a:cs typeface="Arial" panose="020B0604020202020204"/>
              </a:rPr>
              <a:t> </a:t>
            </a:r>
            <a:r>
              <a:rPr sz="2000" b="1" dirty="0">
                <a:latin typeface="Arial" panose="020B0604020202020204"/>
                <a:cs typeface="Arial" panose="020B0604020202020204"/>
              </a:rPr>
              <a:t>ΜΕΣΩ</a:t>
            </a:r>
            <a:r>
              <a:rPr sz="2000" b="1" spc="-35" dirty="0">
                <a:latin typeface="Arial" panose="020B0604020202020204"/>
                <a:cs typeface="Arial" panose="020B0604020202020204"/>
              </a:rPr>
              <a:t> </a:t>
            </a:r>
            <a:r>
              <a:rPr sz="2000" b="1" spc="-25" dirty="0">
                <a:latin typeface="Arial" panose="020B0604020202020204"/>
                <a:cs typeface="Arial" panose="020B0604020202020204"/>
              </a:rPr>
              <a:t>ΤΗΣ </a:t>
            </a:r>
            <a:r>
              <a:rPr sz="2000" b="1" dirty="0">
                <a:latin typeface="Arial" panose="020B0604020202020204"/>
                <a:cs typeface="Arial" panose="020B0604020202020204"/>
              </a:rPr>
              <a:t>ΒΑΛΒΙΔΟΣ</a:t>
            </a:r>
            <a:r>
              <a:rPr sz="2000" b="1" spc="-130" dirty="0">
                <a:latin typeface="Arial" panose="020B0604020202020204"/>
                <a:cs typeface="Arial" panose="020B0604020202020204"/>
              </a:rPr>
              <a:t> </a:t>
            </a:r>
            <a:r>
              <a:rPr sz="2000" b="1" spc="-10" dirty="0">
                <a:latin typeface="Arial" panose="020B0604020202020204"/>
                <a:cs typeface="Arial" panose="020B0604020202020204"/>
              </a:rPr>
              <a:t>ΑΥΤΗΣ.</a:t>
            </a:r>
            <a:r>
              <a:rPr sz="2000" b="1" spc="-40" dirty="0">
                <a:latin typeface="Arial" panose="020B0604020202020204"/>
                <a:cs typeface="Arial" panose="020B0604020202020204"/>
              </a:rPr>
              <a:t> </a:t>
            </a:r>
            <a:r>
              <a:rPr sz="2000" b="1" dirty="0">
                <a:latin typeface="Arial" panose="020B0604020202020204"/>
                <a:cs typeface="Arial" panose="020B0604020202020204"/>
              </a:rPr>
              <a:t>(ΥΠΑΡΧΕΙ,</a:t>
            </a:r>
            <a:r>
              <a:rPr sz="2000" b="1" spc="-50" dirty="0">
                <a:latin typeface="Arial" panose="020B0604020202020204"/>
                <a:cs typeface="Arial" panose="020B0604020202020204"/>
              </a:rPr>
              <a:t> </a:t>
            </a:r>
            <a:r>
              <a:rPr sz="2000" b="1" dirty="0">
                <a:latin typeface="Arial" panose="020B0604020202020204"/>
                <a:cs typeface="Arial" panose="020B0604020202020204"/>
              </a:rPr>
              <a:t>ΕΠΙΠΛΕΟΝ,</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ΜΗΧΑΝΙΚΗ</a:t>
            </a:r>
            <a:r>
              <a:rPr sz="2000" b="1" spc="-95" dirty="0">
                <a:latin typeface="Arial" panose="020B0604020202020204"/>
                <a:cs typeface="Arial" panose="020B0604020202020204"/>
              </a:rPr>
              <a:t> </a:t>
            </a:r>
            <a:r>
              <a:rPr sz="2000" b="1" spc="-10" dirty="0">
                <a:latin typeface="Arial" panose="020B0604020202020204"/>
                <a:cs typeface="Arial" panose="020B0604020202020204"/>
              </a:rPr>
              <a:t>ΑΝΑΚΟΥΦΙ- </a:t>
            </a:r>
            <a:r>
              <a:rPr sz="2000" b="1" dirty="0">
                <a:latin typeface="Arial" panose="020B0604020202020204"/>
                <a:cs typeface="Arial" panose="020B0604020202020204"/>
              </a:rPr>
              <a:t>ΣΤΙΚΗ</a:t>
            </a:r>
            <a:r>
              <a:rPr sz="2000" b="1" spc="-15" dirty="0">
                <a:latin typeface="Arial" panose="020B0604020202020204"/>
                <a:cs typeface="Arial" panose="020B0604020202020204"/>
              </a:rPr>
              <a:t> </a:t>
            </a:r>
            <a:r>
              <a:rPr sz="2000" b="1" spc="-10" dirty="0">
                <a:latin typeface="Arial" panose="020B0604020202020204"/>
                <a:cs typeface="Arial" panose="020B0604020202020204"/>
              </a:rPr>
              <a:t>ΒΑΛΒΙΔΑ</a:t>
            </a:r>
            <a:r>
              <a:rPr sz="2000" b="1" dirty="0">
                <a:latin typeface="Arial" panose="020B0604020202020204"/>
                <a:cs typeface="Arial" panose="020B0604020202020204"/>
              </a:rPr>
              <a:t>	</a:t>
            </a:r>
            <a:r>
              <a:rPr sz="2000" b="1" spc="-10" dirty="0">
                <a:latin typeface="Arial" panose="020B0604020202020204"/>
                <a:cs typeface="Arial" panose="020B0604020202020204"/>
              </a:rPr>
              <a:t>ΑΣΦΑΛΕΙΑΣ).</a:t>
            </a:r>
            <a:endParaRPr sz="2000">
              <a:latin typeface="Arial" panose="020B0604020202020204"/>
              <a:cs typeface="Arial" panose="020B0604020202020204"/>
            </a:endParaRPr>
          </a:p>
          <a:p>
            <a:pPr>
              <a:lnSpc>
                <a:spcPct val="100000"/>
              </a:lnSpc>
              <a:spcBef>
                <a:spcPts val="10"/>
              </a:spcBef>
            </a:pPr>
            <a:endParaRPr sz="1750">
              <a:latin typeface="Arial" panose="020B0604020202020204"/>
              <a:cs typeface="Arial" panose="020B0604020202020204"/>
            </a:endParaRPr>
          </a:p>
          <a:p>
            <a:pPr marL="12700" marR="5080" indent="71120">
              <a:lnSpc>
                <a:spcPts val="2230"/>
              </a:lnSpc>
            </a:pPr>
            <a:r>
              <a:rPr sz="2000" b="1" dirty="0">
                <a:latin typeface="Arial" panose="020B0604020202020204"/>
                <a:cs typeface="Arial" panose="020B0604020202020204"/>
              </a:rPr>
              <a:t>ΚΑΘΕ</a:t>
            </a:r>
            <a:r>
              <a:rPr sz="2000" b="1" spc="-45" dirty="0">
                <a:latin typeface="Arial" panose="020B0604020202020204"/>
                <a:cs typeface="Arial" panose="020B0604020202020204"/>
              </a:rPr>
              <a:t> </a:t>
            </a:r>
            <a:r>
              <a:rPr sz="2000" b="1" spc="-10" dirty="0">
                <a:latin typeface="Arial" panose="020B0604020202020204"/>
                <a:cs typeface="Arial" panose="020B0604020202020204"/>
              </a:rPr>
              <a:t>ΕΓΧΥΤΗΡΑΣ</a:t>
            </a:r>
            <a:r>
              <a:rPr sz="2000" b="1" spc="-40" dirty="0">
                <a:latin typeface="Arial" panose="020B0604020202020204"/>
                <a:cs typeface="Arial" panose="020B0604020202020204"/>
              </a:rPr>
              <a:t> </a:t>
            </a:r>
            <a:r>
              <a:rPr sz="2000" b="1" dirty="0">
                <a:latin typeface="Arial" panose="020B0604020202020204"/>
                <a:cs typeface="Arial" panose="020B0604020202020204"/>
              </a:rPr>
              <a:t>ΕΙΝΑΙ</a:t>
            </a:r>
            <a:r>
              <a:rPr sz="2000" b="1" spc="-45" dirty="0">
                <a:latin typeface="Arial" panose="020B0604020202020204"/>
                <a:cs typeface="Arial" panose="020B0604020202020204"/>
              </a:rPr>
              <a:t> </a:t>
            </a:r>
            <a:r>
              <a:rPr sz="2000" b="1" dirty="0">
                <a:latin typeface="Arial" panose="020B0604020202020204"/>
                <a:cs typeface="Arial" panose="020B0604020202020204"/>
              </a:rPr>
              <a:t>ΕΦΟΔΙΑΣΜΕΝΟΣ</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ΜΕ</a:t>
            </a:r>
            <a:r>
              <a:rPr sz="2000" b="1" spc="-100" dirty="0">
                <a:latin typeface="Arial" panose="020B0604020202020204"/>
                <a:cs typeface="Arial" panose="020B0604020202020204"/>
              </a:rPr>
              <a:t> </a:t>
            </a:r>
            <a:r>
              <a:rPr sz="2000" b="1" dirty="0">
                <a:latin typeface="Arial" panose="020B0604020202020204"/>
                <a:cs typeface="Arial" panose="020B0604020202020204"/>
              </a:rPr>
              <a:t>ΑΝΕΞΑΡΤΗΤΗ</a:t>
            </a:r>
            <a:r>
              <a:rPr sz="2000" b="1" spc="-30" dirty="0">
                <a:latin typeface="Arial" panose="020B0604020202020204"/>
                <a:cs typeface="Arial" panose="020B0604020202020204"/>
              </a:rPr>
              <a:t> </a:t>
            </a:r>
            <a:r>
              <a:rPr sz="2000" b="1" spc="-20" dirty="0">
                <a:latin typeface="Arial" panose="020B0604020202020204"/>
                <a:cs typeface="Arial" panose="020B0604020202020204"/>
              </a:rPr>
              <a:t>ΒΑΛ- </a:t>
            </a:r>
            <a:r>
              <a:rPr sz="2000" b="1" dirty="0">
                <a:latin typeface="Arial" panose="020B0604020202020204"/>
                <a:cs typeface="Arial" panose="020B0604020202020204"/>
              </a:rPr>
              <a:t>ΒΙΔΑ</a:t>
            </a:r>
            <a:r>
              <a:rPr sz="2000" b="1" spc="-110" dirty="0">
                <a:latin typeface="Arial" panose="020B0604020202020204"/>
                <a:cs typeface="Arial" panose="020B0604020202020204"/>
              </a:rPr>
              <a:t> </a:t>
            </a:r>
            <a:r>
              <a:rPr sz="2000" b="1" dirty="0">
                <a:latin typeface="Arial" panose="020B0604020202020204"/>
                <a:cs typeface="Arial" panose="020B0604020202020204"/>
              </a:rPr>
              <a:t>ΑΠΟΜΟΝΩΣΗΣ</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35" dirty="0">
                <a:latin typeface="Arial" panose="020B0604020202020204"/>
                <a:cs typeface="Arial" panose="020B0604020202020204"/>
              </a:rPr>
              <a:t> </a:t>
            </a:r>
            <a:r>
              <a:rPr sz="2000" b="1" dirty="0">
                <a:latin typeface="Arial" panose="020B0604020202020204"/>
                <a:cs typeface="Arial" panose="020B0604020202020204"/>
              </a:rPr>
              <a:t>ΣΕ</a:t>
            </a:r>
            <a:r>
              <a:rPr sz="2000" b="1" spc="-35" dirty="0">
                <a:latin typeface="Arial" panose="020B0604020202020204"/>
                <a:cs typeface="Arial" panose="020B0604020202020204"/>
              </a:rPr>
              <a:t> </a:t>
            </a:r>
            <a:r>
              <a:rPr sz="2000" b="1" dirty="0">
                <a:latin typeface="Arial" panose="020B0604020202020204"/>
                <a:cs typeface="Arial" panose="020B0604020202020204"/>
              </a:rPr>
              <a:t>ΠΕΡΙΠΤΩΣΗ</a:t>
            </a:r>
            <a:r>
              <a:rPr sz="2000" b="1" spc="-35" dirty="0">
                <a:latin typeface="Arial" panose="020B0604020202020204"/>
                <a:cs typeface="Arial" panose="020B0604020202020204"/>
              </a:rPr>
              <a:t> </a:t>
            </a:r>
            <a:r>
              <a:rPr sz="2000" b="1" dirty="0">
                <a:latin typeface="Arial" panose="020B0604020202020204"/>
                <a:cs typeface="Arial" panose="020B0604020202020204"/>
              </a:rPr>
              <a:t>ΒΛΑΒΗΣ,</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spc="-60" dirty="0">
                <a:latin typeface="Arial" panose="020B0604020202020204"/>
                <a:cs typeface="Arial" panose="020B0604020202020204"/>
              </a:rPr>
              <a:t>ΚΑΤΑ</a:t>
            </a:r>
            <a:r>
              <a:rPr sz="2000" b="1" spc="-30" dirty="0">
                <a:latin typeface="Arial" panose="020B0604020202020204"/>
                <a:cs typeface="Arial" panose="020B0604020202020204"/>
              </a:rPr>
              <a:t> </a:t>
            </a:r>
            <a:r>
              <a:rPr sz="2000" b="1" spc="-10" dirty="0">
                <a:latin typeface="Arial" panose="020B0604020202020204"/>
                <a:cs typeface="Arial" panose="020B0604020202020204"/>
              </a:rPr>
              <a:t>ΣΥΝΕ- </a:t>
            </a:r>
            <a:r>
              <a:rPr sz="2000" b="1" dirty="0">
                <a:latin typeface="Arial" panose="020B0604020202020204"/>
                <a:cs typeface="Arial" panose="020B0604020202020204"/>
              </a:rPr>
              <a:t>ΠΕΙΑ,</a:t>
            </a:r>
            <a:r>
              <a:rPr sz="2000" b="1" spc="-7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40" dirty="0">
                <a:latin typeface="Arial" panose="020B0604020202020204"/>
                <a:cs typeface="Arial" panose="020B0604020202020204"/>
              </a:rPr>
              <a:t>ΚΥΛΙΝΔΡΟΥ.</a:t>
            </a:r>
            <a:r>
              <a:rPr sz="2000" b="1" spc="-65" dirty="0">
                <a:latin typeface="Arial" panose="020B0604020202020204"/>
                <a:cs typeface="Arial" panose="020B0604020202020204"/>
              </a:rPr>
              <a:t> </a:t>
            </a:r>
            <a:r>
              <a:rPr sz="2000" b="1" dirty="0">
                <a:latin typeface="Arial" panose="020B0604020202020204"/>
                <a:cs typeface="Arial" panose="020B0604020202020204"/>
              </a:rPr>
              <a:t>ΤΟΤΕ,</a:t>
            </a:r>
            <a:r>
              <a:rPr sz="2000" b="1" spc="-60"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110" dirty="0">
                <a:latin typeface="Arial" panose="020B0604020202020204"/>
                <a:cs typeface="Arial" panose="020B0604020202020204"/>
              </a:rPr>
              <a:t> </a:t>
            </a:r>
            <a:r>
              <a:rPr sz="2000" b="1" spc="-45" dirty="0">
                <a:latin typeface="Arial" panose="020B0604020202020204"/>
                <a:cs typeface="Arial" panose="020B0604020202020204"/>
              </a:rPr>
              <a:t>ΑΥΤΟΜΑΤΟΥ</a:t>
            </a:r>
            <a:r>
              <a:rPr sz="2000" b="1" spc="-60" dirty="0">
                <a:latin typeface="Arial" panose="020B0604020202020204"/>
                <a:cs typeface="Arial" panose="020B0604020202020204"/>
              </a:rPr>
              <a:t> </a:t>
            </a:r>
            <a:r>
              <a:rPr sz="2000" b="1" spc="-10" dirty="0">
                <a:latin typeface="Arial" panose="020B0604020202020204"/>
                <a:cs typeface="Arial" panose="020B0604020202020204"/>
              </a:rPr>
              <a:t>ΕΛΕΓΧΟΥ </a:t>
            </a:r>
            <a:r>
              <a:rPr sz="2000" b="1" dirty="0">
                <a:latin typeface="Arial" panose="020B0604020202020204"/>
                <a:cs typeface="Arial" panose="020B0604020202020204"/>
              </a:rPr>
              <a:t>ΜΕΙΩΝΕΙ</a:t>
            </a:r>
            <a:r>
              <a:rPr sz="2000" b="1" spc="-50" dirty="0">
                <a:latin typeface="Arial" panose="020B0604020202020204"/>
                <a:cs typeface="Arial" panose="020B0604020202020204"/>
              </a:rPr>
              <a:t> </a:t>
            </a:r>
            <a:r>
              <a:rPr sz="2000" b="1" dirty="0">
                <a:latin typeface="Arial" panose="020B0604020202020204"/>
                <a:cs typeface="Arial" panose="020B0604020202020204"/>
              </a:rPr>
              <a:t>ΤΟ</a:t>
            </a:r>
            <a:r>
              <a:rPr sz="2000" b="1" spc="-30" dirty="0">
                <a:latin typeface="Arial" panose="020B0604020202020204"/>
                <a:cs typeface="Arial" panose="020B0604020202020204"/>
              </a:rPr>
              <a:t> </a:t>
            </a:r>
            <a:r>
              <a:rPr sz="2000" b="1" dirty="0">
                <a:latin typeface="Arial" panose="020B0604020202020204"/>
                <a:cs typeface="Arial" panose="020B0604020202020204"/>
              </a:rPr>
              <a:t>ΦΟΡΤΙΟ</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35" dirty="0">
                <a:latin typeface="Arial" panose="020B0604020202020204"/>
                <a:cs typeface="Arial" panose="020B0604020202020204"/>
              </a:rPr>
              <a:t> </a:t>
            </a:r>
            <a:r>
              <a:rPr sz="2000" b="1" dirty="0">
                <a:latin typeface="Arial" panose="020B0604020202020204"/>
                <a:cs typeface="Arial" panose="020B0604020202020204"/>
              </a:rPr>
              <a:t>ΜΗΧΑΝΗΣ</a:t>
            </a:r>
            <a:r>
              <a:rPr sz="2000" b="1" spc="-35" dirty="0">
                <a:latin typeface="Arial" panose="020B0604020202020204"/>
                <a:cs typeface="Arial" panose="020B0604020202020204"/>
              </a:rPr>
              <a:t> </a:t>
            </a:r>
            <a:r>
              <a:rPr sz="2000" b="1" dirty="0">
                <a:latin typeface="Arial" panose="020B0604020202020204"/>
                <a:cs typeface="Arial" panose="020B0604020202020204"/>
              </a:rPr>
              <a:t>ΓΙΑ</a:t>
            </a:r>
            <a:r>
              <a:rPr sz="2000" b="1" spc="-20" dirty="0">
                <a:latin typeface="Arial" panose="020B0604020202020204"/>
                <a:cs typeface="Arial" panose="020B0604020202020204"/>
              </a:rPr>
              <a:t> </a:t>
            </a:r>
            <a:r>
              <a:rPr sz="2000" b="1" dirty="0">
                <a:latin typeface="Arial" panose="020B0604020202020204"/>
                <a:cs typeface="Arial" panose="020B0604020202020204"/>
              </a:rPr>
              <a:t>ΣΥΝΕΧΙΣΗ</a:t>
            </a:r>
            <a:r>
              <a:rPr sz="2000" b="1" spc="-30" dirty="0">
                <a:latin typeface="Arial" panose="020B0604020202020204"/>
                <a:cs typeface="Arial" panose="020B0604020202020204"/>
              </a:rPr>
              <a:t> </a:t>
            </a:r>
            <a:r>
              <a:rPr sz="2000" b="1" dirty="0">
                <a:latin typeface="Arial" panose="020B0604020202020204"/>
                <a:cs typeface="Arial" panose="020B0604020202020204"/>
              </a:rPr>
              <a:t>ΤΟΥ</a:t>
            </a:r>
            <a:r>
              <a:rPr sz="2000" b="1" spc="-30" dirty="0">
                <a:latin typeface="Arial" panose="020B0604020202020204"/>
                <a:cs typeface="Arial" panose="020B0604020202020204"/>
              </a:rPr>
              <a:t> </a:t>
            </a:r>
            <a:r>
              <a:rPr sz="2000" b="1" spc="-10" dirty="0">
                <a:latin typeface="Arial" panose="020B0604020202020204"/>
                <a:cs typeface="Arial" panose="020B0604020202020204"/>
              </a:rPr>
              <a:t>ΤΑΞΙΔΙΟΥ.</a:t>
            </a:r>
            <a:endParaRPr sz="2000">
              <a:latin typeface="Arial" panose="020B0604020202020204"/>
              <a:cs typeface="Arial" panose="020B0604020202020204"/>
            </a:endParaRPr>
          </a:p>
          <a:p>
            <a:pPr>
              <a:lnSpc>
                <a:spcPct val="100000"/>
              </a:lnSpc>
              <a:spcBef>
                <a:spcPts val="5"/>
              </a:spcBef>
            </a:pPr>
            <a:endParaRPr sz="1750">
              <a:latin typeface="Arial" panose="020B0604020202020204"/>
              <a:cs typeface="Arial" panose="020B0604020202020204"/>
            </a:endParaRPr>
          </a:p>
          <a:p>
            <a:pPr marL="12700" marR="355600" indent="60960">
              <a:lnSpc>
                <a:spcPts val="2230"/>
              </a:lnSpc>
              <a:spcBef>
                <a:spcPts val="5"/>
              </a:spcBef>
            </a:pPr>
            <a:r>
              <a:rPr sz="2000" b="1" dirty="0">
                <a:latin typeface="Arial" panose="020B0604020202020204"/>
                <a:cs typeface="Arial" panose="020B0604020202020204"/>
              </a:rPr>
              <a:t>ΛΟΓΩ</a:t>
            </a:r>
            <a:r>
              <a:rPr sz="2000" b="1" spc="-55" dirty="0">
                <a:latin typeface="Arial" panose="020B0604020202020204"/>
                <a:cs typeface="Arial" panose="020B0604020202020204"/>
              </a:rPr>
              <a:t> </a:t>
            </a:r>
            <a:r>
              <a:rPr sz="2000" b="1" dirty="0">
                <a:latin typeface="Arial" panose="020B0604020202020204"/>
                <a:cs typeface="Arial" panose="020B0604020202020204"/>
              </a:rPr>
              <a:t>ΤΩΝ</a:t>
            </a:r>
            <a:r>
              <a:rPr sz="2000" b="1" spc="-70" dirty="0">
                <a:latin typeface="Arial" panose="020B0604020202020204"/>
                <a:cs typeface="Arial" panose="020B0604020202020204"/>
              </a:rPr>
              <a:t> </a:t>
            </a:r>
            <a:r>
              <a:rPr sz="2000" b="1" dirty="0">
                <a:latin typeface="Arial" panose="020B0604020202020204"/>
                <a:cs typeface="Arial" panose="020B0604020202020204"/>
              </a:rPr>
              <a:t>ΥΨΗΛΩΝ</a:t>
            </a:r>
            <a:r>
              <a:rPr sz="2000" b="1" spc="-30" dirty="0">
                <a:latin typeface="Arial" panose="020B0604020202020204"/>
                <a:cs typeface="Arial" panose="020B0604020202020204"/>
              </a:rPr>
              <a:t> </a:t>
            </a:r>
            <a:r>
              <a:rPr sz="2000" b="1" dirty="0">
                <a:latin typeface="Arial" panose="020B0604020202020204"/>
                <a:cs typeface="Arial" panose="020B0604020202020204"/>
              </a:rPr>
              <a:t>ΠΙΕΣΕΩΝ</a:t>
            </a:r>
            <a:r>
              <a:rPr sz="2000" b="1" spc="-100" dirty="0">
                <a:latin typeface="Arial" panose="020B0604020202020204"/>
                <a:cs typeface="Arial" panose="020B0604020202020204"/>
              </a:rPr>
              <a:t> </a:t>
            </a:r>
            <a:r>
              <a:rPr sz="2000" b="1" dirty="0">
                <a:latin typeface="Arial" panose="020B0604020202020204"/>
                <a:cs typeface="Arial" panose="020B0604020202020204"/>
              </a:rPr>
              <a:t>ΑΙΣΘΗΤΗΡΕΣ</a:t>
            </a:r>
            <a:r>
              <a:rPr sz="2000" b="1" spc="-45" dirty="0">
                <a:latin typeface="Arial" panose="020B0604020202020204"/>
                <a:cs typeface="Arial" panose="020B0604020202020204"/>
              </a:rPr>
              <a:t> </a:t>
            </a:r>
            <a:r>
              <a:rPr sz="2000" b="1" dirty="0">
                <a:latin typeface="Arial" panose="020B0604020202020204"/>
                <a:cs typeface="Arial" panose="020B0604020202020204"/>
              </a:rPr>
              <a:t>ΠΙΕΣΗΣ</a:t>
            </a:r>
            <a:r>
              <a:rPr sz="2000" b="1" spc="-45" dirty="0">
                <a:latin typeface="Arial" panose="020B0604020202020204"/>
                <a:cs typeface="Arial" panose="020B0604020202020204"/>
              </a:rPr>
              <a:t> </a:t>
            </a:r>
            <a:r>
              <a:rPr sz="2000" b="1" dirty="0">
                <a:latin typeface="Arial" panose="020B0604020202020204"/>
                <a:cs typeface="Arial" panose="020B0604020202020204"/>
              </a:rPr>
              <a:t>ΕΛΕΓΧΟΥΝ</a:t>
            </a:r>
            <a:r>
              <a:rPr sz="2000" b="1" spc="-30" dirty="0">
                <a:latin typeface="Arial" panose="020B0604020202020204"/>
                <a:cs typeface="Arial" panose="020B0604020202020204"/>
              </a:rPr>
              <a:t> </a:t>
            </a:r>
            <a:r>
              <a:rPr sz="2000" b="1" spc="-25" dirty="0">
                <a:latin typeface="Arial" panose="020B0604020202020204"/>
                <a:cs typeface="Arial" panose="020B0604020202020204"/>
              </a:rPr>
              <a:t>ΤΥ- </a:t>
            </a:r>
            <a:r>
              <a:rPr sz="2000" b="1" dirty="0">
                <a:latin typeface="Arial" panose="020B0604020202020204"/>
                <a:cs typeface="Arial" panose="020B0604020202020204"/>
              </a:rPr>
              <a:t>ΧΟΝ</a:t>
            </a:r>
            <a:r>
              <a:rPr sz="2000" b="1" spc="-70" dirty="0">
                <a:latin typeface="Arial" panose="020B0604020202020204"/>
                <a:cs typeface="Arial" panose="020B0604020202020204"/>
              </a:rPr>
              <a:t> </a:t>
            </a:r>
            <a:r>
              <a:rPr sz="2000" b="1" spc="-10" dirty="0">
                <a:latin typeface="Arial" panose="020B0604020202020204"/>
                <a:cs typeface="Arial" panose="020B0604020202020204"/>
              </a:rPr>
              <a:t>ΔΙΑΡΡΟΕΣ.</a:t>
            </a:r>
            <a:endParaRPr sz="2000">
              <a:latin typeface="Arial" panose="020B0604020202020204"/>
              <a:cs typeface="Arial" panose="020B0604020202020204"/>
            </a:endParaRPr>
          </a:p>
        </p:txBody>
      </p:sp>
      <p:grpSp>
        <p:nvGrpSpPr>
          <p:cNvPr id="3" name="object 3"/>
          <p:cNvGrpSpPr/>
          <p:nvPr/>
        </p:nvGrpSpPr>
        <p:grpSpPr>
          <a:xfrm>
            <a:off x="419040" y="74870"/>
            <a:ext cx="8251825" cy="730885"/>
            <a:chOff x="419040" y="74870"/>
            <a:chExt cx="8251825" cy="730885"/>
          </a:xfrm>
        </p:grpSpPr>
        <p:sp>
          <p:nvSpPr>
            <p:cNvPr id="4" name="object 4"/>
            <p:cNvSpPr/>
            <p:nvPr/>
          </p:nvSpPr>
          <p:spPr>
            <a:xfrm>
              <a:off x="431799" y="87629"/>
              <a:ext cx="8225790" cy="704850"/>
            </a:xfrm>
            <a:custGeom>
              <a:avLst/>
              <a:gdLst/>
              <a:ahLst/>
              <a:cxnLst/>
              <a:rect l="l" t="t" r="r" b="b"/>
              <a:pathLst>
                <a:path w="8225790" h="704850">
                  <a:moveTo>
                    <a:pt x="8126730" y="1270"/>
                  </a:moveTo>
                  <a:lnTo>
                    <a:pt x="99059" y="1270"/>
                  </a:lnTo>
                  <a:lnTo>
                    <a:pt x="93979" y="2540"/>
                  </a:lnTo>
                  <a:lnTo>
                    <a:pt x="87629" y="3810"/>
                  </a:lnTo>
                  <a:lnTo>
                    <a:pt x="81279" y="6350"/>
                  </a:lnTo>
                  <a:lnTo>
                    <a:pt x="76200" y="7620"/>
                  </a:lnTo>
                  <a:lnTo>
                    <a:pt x="69850" y="10160"/>
                  </a:lnTo>
                  <a:lnTo>
                    <a:pt x="64770" y="12700"/>
                  </a:lnTo>
                  <a:lnTo>
                    <a:pt x="59690" y="16510"/>
                  </a:lnTo>
                  <a:lnTo>
                    <a:pt x="53340" y="19050"/>
                  </a:lnTo>
                  <a:lnTo>
                    <a:pt x="48259" y="22860"/>
                  </a:lnTo>
                  <a:lnTo>
                    <a:pt x="44450" y="26670"/>
                  </a:lnTo>
                  <a:lnTo>
                    <a:pt x="34290" y="34290"/>
                  </a:lnTo>
                  <a:lnTo>
                    <a:pt x="30479" y="39370"/>
                  </a:lnTo>
                  <a:lnTo>
                    <a:pt x="26670" y="43179"/>
                  </a:lnTo>
                  <a:lnTo>
                    <a:pt x="19050" y="53340"/>
                  </a:lnTo>
                  <a:lnTo>
                    <a:pt x="16509" y="58420"/>
                  </a:lnTo>
                  <a:lnTo>
                    <a:pt x="13970" y="64770"/>
                  </a:lnTo>
                  <a:lnTo>
                    <a:pt x="10159" y="69850"/>
                  </a:lnTo>
                  <a:lnTo>
                    <a:pt x="8890" y="74929"/>
                  </a:lnTo>
                  <a:lnTo>
                    <a:pt x="6350" y="81279"/>
                  </a:lnTo>
                  <a:lnTo>
                    <a:pt x="5079" y="87629"/>
                  </a:lnTo>
                  <a:lnTo>
                    <a:pt x="2540" y="92710"/>
                  </a:lnTo>
                  <a:lnTo>
                    <a:pt x="2540" y="99060"/>
                  </a:lnTo>
                  <a:lnTo>
                    <a:pt x="0" y="111760"/>
                  </a:lnTo>
                  <a:lnTo>
                    <a:pt x="0" y="593090"/>
                  </a:lnTo>
                  <a:lnTo>
                    <a:pt x="2540" y="605790"/>
                  </a:lnTo>
                  <a:lnTo>
                    <a:pt x="2540" y="610870"/>
                  </a:lnTo>
                  <a:lnTo>
                    <a:pt x="5079" y="617220"/>
                  </a:lnTo>
                  <a:lnTo>
                    <a:pt x="6350" y="623570"/>
                  </a:lnTo>
                  <a:lnTo>
                    <a:pt x="8890" y="628650"/>
                  </a:lnTo>
                  <a:lnTo>
                    <a:pt x="10159" y="635000"/>
                  </a:lnTo>
                  <a:lnTo>
                    <a:pt x="13970" y="640080"/>
                  </a:lnTo>
                  <a:lnTo>
                    <a:pt x="16509" y="645160"/>
                  </a:lnTo>
                  <a:lnTo>
                    <a:pt x="19050" y="651510"/>
                  </a:lnTo>
                  <a:lnTo>
                    <a:pt x="22859" y="656590"/>
                  </a:lnTo>
                  <a:lnTo>
                    <a:pt x="26670" y="660400"/>
                  </a:lnTo>
                  <a:lnTo>
                    <a:pt x="34290" y="670560"/>
                  </a:lnTo>
                  <a:lnTo>
                    <a:pt x="44450" y="678180"/>
                  </a:lnTo>
                  <a:lnTo>
                    <a:pt x="48259" y="681990"/>
                  </a:lnTo>
                  <a:lnTo>
                    <a:pt x="53340" y="685800"/>
                  </a:lnTo>
                  <a:lnTo>
                    <a:pt x="59690" y="688340"/>
                  </a:lnTo>
                  <a:lnTo>
                    <a:pt x="64770" y="690880"/>
                  </a:lnTo>
                  <a:lnTo>
                    <a:pt x="69850" y="694690"/>
                  </a:lnTo>
                  <a:lnTo>
                    <a:pt x="76200" y="695960"/>
                  </a:lnTo>
                  <a:lnTo>
                    <a:pt x="81279" y="698500"/>
                  </a:lnTo>
                  <a:lnTo>
                    <a:pt x="87629" y="701040"/>
                  </a:lnTo>
                  <a:lnTo>
                    <a:pt x="93979" y="702310"/>
                  </a:lnTo>
                  <a:lnTo>
                    <a:pt x="99059" y="702310"/>
                  </a:lnTo>
                  <a:lnTo>
                    <a:pt x="111759" y="704850"/>
                  </a:lnTo>
                  <a:lnTo>
                    <a:pt x="8120380" y="703580"/>
                  </a:lnTo>
                  <a:lnTo>
                    <a:pt x="8133080" y="701040"/>
                  </a:lnTo>
                  <a:lnTo>
                    <a:pt x="8138159" y="699770"/>
                  </a:lnTo>
                  <a:lnTo>
                    <a:pt x="8144509" y="698500"/>
                  </a:lnTo>
                  <a:lnTo>
                    <a:pt x="8150859" y="695960"/>
                  </a:lnTo>
                  <a:lnTo>
                    <a:pt x="8161020" y="690880"/>
                  </a:lnTo>
                  <a:lnTo>
                    <a:pt x="8167370" y="688340"/>
                  </a:lnTo>
                  <a:lnTo>
                    <a:pt x="8172450" y="684530"/>
                  </a:lnTo>
                  <a:lnTo>
                    <a:pt x="8177530" y="681990"/>
                  </a:lnTo>
                  <a:lnTo>
                    <a:pt x="8181340" y="678180"/>
                  </a:lnTo>
                  <a:lnTo>
                    <a:pt x="8186420" y="674370"/>
                  </a:lnTo>
                  <a:lnTo>
                    <a:pt x="8195309" y="665480"/>
                  </a:lnTo>
                  <a:lnTo>
                    <a:pt x="8206740" y="650240"/>
                  </a:lnTo>
                  <a:lnTo>
                    <a:pt x="8209280" y="645160"/>
                  </a:lnTo>
                  <a:lnTo>
                    <a:pt x="8213090" y="640080"/>
                  </a:lnTo>
                  <a:lnTo>
                    <a:pt x="8215630" y="635000"/>
                  </a:lnTo>
                  <a:lnTo>
                    <a:pt x="8218170" y="628650"/>
                  </a:lnTo>
                  <a:lnTo>
                    <a:pt x="8219440" y="623570"/>
                  </a:lnTo>
                  <a:lnTo>
                    <a:pt x="8221980" y="617220"/>
                  </a:lnTo>
                  <a:lnTo>
                    <a:pt x="8224520" y="604520"/>
                  </a:lnTo>
                  <a:lnTo>
                    <a:pt x="8224520" y="599440"/>
                  </a:lnTo>
                  <a:lnTo>
                    <a:pt x="8225790" y="593090"/>
                  </a:lnTo>
                  <a:lnTo>
                    <a:pt x="8225790" y="586740"/>
                  </a:lnTo>
                  <a:lnTo>
                    <a:pt x="8224520" y="118110"/>
                  </a:lnTo>
                  <a:lnTo>
                    <a:pt x="8224520" y="105410"/>
                  </a:lnTo>
                  <a:lnTo>
                    <a:pt x="8221980" y="92710"/>
                  </a:lnTo>
                  <a:lnTo>
                    <a:pt x="8220709" y="87629"/>
                  </a:lnTo>
                  <a:lnTo>
                    <a:pt x="8219440" y="81279"/>
                  </a:lnTo>
                  <a:lnTo>
                    <a:pt x="8216900" y="74929"/>
                  </a:lnTo>
                  <a:lnTo>
                    <a:pt x="8215630" y="69850"/>
                  </a:lnTo>
                  <a:lnTo>
                    <a:pt x="8211820" y="64770"/>
                  </a:lnTo>
                  <a:lnTo>
                    <a:pt x="8209280" y="58420"/>
                  </a:lnTo>
                  <a:lnTo>
                    <a:pt x="8205470" y="53340"/>
                  </a:lnTo>
                  <a:lnTo>
                    <a:pt x="8202930" y="48260"/>
                  </a:lnTo>
                  <a:lnTo>
                    <a:pt x="8199120" y="43179"/>
                  </a:lnTo>
                  <a:lnTo>
                    <a:pt x="8195309" y="39370"/>
                  </a:lnTo>
                  <a:lnTo>
                    <a:pt x="8191500" y="34290"/>
                  </a:lnTo>
                  <a:lnTo>
                    <a:pt x="8176259" y="22860"/>
                  </a:lnTo>
                  <a:lnTo>
                    <a:pt x="8172450" y="19050"/>
                  </a:lnTo>
                  <a:lnTo>
                    <a:pt x="8166100" y="16510"/>
                  </a:lnTo>
                  <a:lnTo>
                    <a:pt x="8161020" y="12700"/>
                  </a:lnTo>
                  <a:lnTo>
                    <a:pt x="8155940" y="10160"/>
                  </a:lnTo>
                  <a:lnTo>
                    <a:pt x="8149590" y="7620"/>
                  </a:lnTo>
                  <a:lnTo>
                    <a:pt x="8144509" y="6350"/>
                  </a:lnTo>
                  <a:lnTo>
                    <a:pt x="8138159" y="3810"/>
                  </a:lnTo>
                  <a:lnTo>
                    <a:pt x="8131809" y="2540"/>
                  </a:lnTo>
                  <a:lnTo>
                    <a:pt x="8126730" y="1270"/>
                  </a:lnTo>
                  <a:close/>
                </a:path>
                <a:path w="8225790" h="704850">
                  <a:moveTo>
                    <a:pt x="8114030" y="0"/>
                  </a:moveTo>
                  <a:lnTo>
                    <a:pt x="111759" y="0"/>
                  </a:lnTo>
                  <a:lnTo>
                    <a:pt x="105409" y="1270"/>
                  </a:lnTo>
                  <a:lnTo>
                    <a:pt x="8120380" y="1270"/>
                  </a:lnTo>
                  <a:lnTo>
                    <a:pt x="8114030" y="0"/>
                  </a:lnTo>
                  <a:close/>
                </a:path>
              </a:pathLst>
            </a:custGeom>
            <a:solidFill>
              <a:srgbClr val="009900"/>
            </a:solidFill>
          </p:spPr>
          <p:txBody>
            <a:bodyPr wrap="square" lIns="0" tIns="0" rIns="0" bIns="0" rtlCol="0"/>
            <a:lstStyle/>
            <a:p/>
          </p:txBody>
        </p:sp>
        <p:sp>
          <p:nvSpPr>
            <p:cNvPr id="5" name="object 5"/>
            <p:cNvSpPr/>
            <p:nvPr/>
          </p:nvSpPr>
          <p:spPr>
            <a:xfrm>
              <a:off x="431799" y="87629"/>
              <a:ext cx="8225790" cy="704850"/>
            </a:xfrm>
            <a:custGeom>
              <a:avLst/>
              <a:gdLst/>
              <a:ahLst/>
              <a:cxnLst/>
              <a:rect l="l" t="t" r="r" b="b"/>
              <a:pathLst>
                <a:path w="8225790" h="704850">
                  <a:moveTo>
                    <a:pt x="0" y="118110"/>
                  </a:moveTo>
                  <a:lnTo>
                    <a:pt x="0" y="111760"/>
                  </a:lnTo>
                  <a:lnTo>
                    <a:pt x="1270" y="105410"/>
                  </a:lnTo>
                  <a:lnTo>
                    <a:pt x="2540" y="99060"/>
                  </a:lnTo>
                  <a:lnTo>
                    <a:pt x="2540" y="92710"/>
                  </a:lnTo>
                  <a:lnTo>
                    <a:pt x="5079" y="87629"/>
                  </a:lnTo>
                  <a:lnTo>
                    <a:pt x="6350" y="81279"/>
                  </a:lnTo>
                  <a:lnTo>
                    <a:pt x="8890" y="74929"/>
                  </a:lnTo>
                  <a:lnTo>
                    <a:pt x="10159" y="69850"/>
                  </a:lnTo>
                  <a:lnTo>
                    <a:pt x="13970" y="64770"/>
                  </a:lnTo>
                  <a:lnTo>
                    <a:pt x="16509" y="58420"/>
                  </a:lnTo>
                  <a:lnTo>
                    <a:pt x="19050" y="53340"/>
                  </a:lnTo>
                  <a:lnTo>
                    <a:pt x="22859" y="48260"/>
                  </a:lnTo>
                  <a:lnTo>
                    <a:pt x="26670" y="43179"/>
                  </a:lnTo>
                  <a:lnTo>
                    <a:pt x="30479" y="39370"/>
                  </a:lnTo>
                  <a:lnTo>
                    <a:pt x="34290" y="34290"/>
                  </a:lnTo>
                  <a:lnTo>
                    <a:pt x="39370" y="30479"/>
                  </a:lnTo>
                  <a:lnTo>
                    <a:pt x="44450" y="26670"/>
                  </a:lnTo>
                  <a:lnTo>
                    <a:pt x="48259" y="22860"/>
                  </a:lnTo>
                  <a:lnTo>
                    <a:pt x="53340" y="19050"/>
                  </a:lnTo>
                  <a:lnTo>
                    <a:pt x="59690" y="16510"/>
                  </a:lnTo>
                  <a:lnTo>
                    <a:pt x="64770" y="12700"/>
                  </a:lnTo>
                  <a:lnTo>
                    <a:pt x="69850" y="10160"/>
                  </a:lnTo>
                  <a:lnTo>
                    <a:pt x="76200" y="7620"/>
                  </a:lnTo>
                  <a:lnTo>
                    <a:pt x="81279" y="6350"/>
                  </a:lnTo>
                  <a:lnTo>
                    <a:pt x="87629" y="3810"/>
                  </a:lnTo>
                  <a:lnTo>
                    <a:pt x="93979" y="2540"/>
                  </a:lnTo>
                  <a:lnTo>
                    <a:pt x="99059" y="1270"/>
                  </a:lnTo>
                  <a:lnTo>
                    <a:pt x="105409" y="1270"/>
                  </a:lnTo>
                  <a:lnTo>
                    <a:pt x="111759" y="0"/>
                  </a:lnTo>
                  <a:lnTo>
                    <a:pt x="118109" y="0"/>
                  </a:lnTo>
                  <a:lnTo>
                    <a:pt x="8107680" y="0"/>
                  </a:lnTo>
                  <a:lnTo>
                    <a:pt x="8114030" y="0"/>
                  </a:lnTo>
                  <a:lnTo>
                    <a:pt x="8120380" y="1270"/>
                  </a:lnTo>
                  <a:lnTo>
                    <a:pt x="8126730" y="1270"/>
                  </a:lnTo>
                  <a:lnTo>
                    <a:pt x="8131809" y="2540"/>
                  </a:lnTo>
                  <a:lnTo>
                    <a:pt x="8138159" y="3810"/>
                  </a:lnTo>
                  <a:lnTo>
                    <a:pt x="8144509" y="6350"/>
                  </a:lnTo>
                  <a:lnTo>
                    <a:pt x="8149590" y="7620"/>
                  </a:lnTo>
                  <a:lnTo>
                    <a:pt x="8155940" y="10160"/>
                  </a:lnTo>
                  <a:lnTo>
                    <a:pt x="8161020" y="12700"/>
                  </a:lnTo>
                  <a:lnTo>
                    <a:pt x="8166100" y="16510"/>
                  </a:lnTo>
                  <a:lnTo>
                    <a:pt x="8172450" y="19050"/>
                  </a:lnTo>
                  <a:lnTo>
                    <a:pt x="8176259" y="22860"/>
                  </a:lnTo>
                  <a:lnTo>
                    <a:pt x="8181340" y="26670"/>
                  </a:lnTo>
                  <a:lnTo>
                    <a:pt x="8186420" y="30479"/>
                  </a:lnTo>
                  <a:lnTo>
                    <a:pt x="8191500" y="34290"/>
                  </a:lnTo>
                  <a:lnTo>
                    <a:pt x="8195309" y="39370"/>
                  </a:lnTo>
                  <a:lnTo>
                    <a:pt x="8199120" y="43179"/>
                  </a:lnTo>
                  <a:lnTo>
                    <a:pt x="8202930" y="48260"/>
                  </a:lnTo>
                  <a:lnTo>
                    <a:pt x="8205470" y="53340"/>
                  </a:lnTo>
                  <a:lnTo>
                    <a:pt x="8209280" y="58420"/>
                  </a:lnTo>
                  <a:lnTo>
                    <a:pt x="8211820" y="64770"/>
                  </a:lnTo>
                  <a:lnTo>
                    <a:pt x="8215630" y="69850"/>
                  </a:lnTo>
                  <a:lnTo>
                    <a:pt x="8216900" y="74929"/>
                  </a:lnTo>
                  <a:lnTo>
                    <a:pt x="8219440" y="81279"/>
                  </a:lnTo>
                  <a:lnTo>
                    <a:pt x="8220709" y="87629"/>
                  </a:lnTo>
                  <a:lnTo>
                    <a:pt x="8221980" y="92710"/>
                  </a:lnTo>
                  <a:lnTo>
                    <a:pt x="8223250" y="99060"/>
                  </a:lnTo>
                  <a:lnTo>
                    <a:pt x="8224520" y="105410"/>
                  </a:lnTo>
                  <a:lnTo>
                    <a:pt x="8224520" y="111760"/>
                  </a:lnTo>
                  <a:lnTo>
                    <a:pt x="8224520" y="118110"/>
                  </a:lnTo>
                  <a:lnTo>
                    <a:pt x="8225790" y="586740"/>
                  </a:lnTo>
                  <a:lnTo>
                    <a:pt x="8225790" y="593090"/>
                  </a:lnTo>
                  <a:lnTo>
                    <a:pt x="8224520" y="599440"/>
                  </a:lnTo>
                  <a:lnTo>
                    <a:pt x="8224520" y="604520"/>
                  </a:lnTo>
                  <a:lnTo>
                    <a:pt x="8223250" y="610870"/>
                  </a:lnTo>
                  <a:lnTo>
                    <a:pt x="8221980" y="617220"/>
                  </a:lnTo>
                  <a:lnTo>
                    <a:pt x="8219440" y="623570"/>
                  </a:lnTo>
                  <a:lnTo>
                    <a:pt x="8218170" y="628650"/>
                  </a:lnTo>
                  <a:lnTo>
                    <a:pt x="8215630" y="635000"/>
                  </a:lnTo>
                  <a:lnTo>
                    <a:pt x="8213090" y="640080"/>
                  </a:lnTo>
                  <a:lnTo>
                    <a:pt x="8209280" y="645160"/>
                  </a:lnTo>
                  <a:lnTo>
                    <a:pt x="8206740" y="650240"/>
                  </a:lnTo>
                  <a:lnTo>
                    <a:pt x="8202930" y="655320"/>
                  </a:lnTo>
                  <a:lnTo>
                    <a:pt x="8199120" y="660400"/>
                  </a:lnTo>
                  <a:lnTo>
                    <a:pt x="8195309" y="665480"/>
                  </a:lnTo>
                  <a:lnTo>
                    <a:pt x="8191500" y="669290"/>
                  </a:lnTo>
                  <a:lnTo>
                    <a:pt x="8186420" y="674370"/>
                  </a:lnTo>
                  <a:lnTo>
                    <a:pt x="8181340" y="678180"/>
                  </a:lnTo>
                  <a:lnTo>
                    <a:pt x="8177530" y="681990"/>
                  </a:lnTo>
                  <a:lnTo>
                    <a:pt x="8172450" y="684530"/>
                  </a:lnTo>
                  <a:lnTo>
                    <a:pt x="8167370" y="688340"/>
                  </a:lnTo>
                  <a:lnTo>
                    <a:pt x="8161020" y="690880"/>
                  </a:lnTo>
                  <a:lnTo>
                    <a:pt x="8155940" y="693420"/>
                  </a:lnTo>
                  <a:lnTo>
                    <a:pt x="8150859" y="695960"/>
                  </a:lnTo>
                  <a:lnTo>
                    <a:pt x="8144509" y="698500"/>
                  </a:lnTo>
                  <a:lnTo>
                    <a:pt x="8138159" y="699770"/>
                  </a:lnTo>
                  <a:lnTo>
                    <a:pt x="8133080" y="701040"/>
                  </a:lnTo>
                  <a:lnTo>
                    <a:pt x="8126730" y="702310"/>
                  </a:lnTo>
                  <a:lnTo>
                    <a:pt x="8120380" y="703580"/>
                  </a:lnTo>
                  <a:lnTo>
                    <a:pt x="8114030" y="703580"/>
                  </a:lnTo>
                  <a:lnTo>
                    <a:pt x="8107680" y="703580"/>
                  </a:lnTo>
                  <a:lnTo>
                    <a:pt x="118109" y="704850"/>
                  </a:lnTo>
                  <a:lnTo>
                    <a:pt x="111759" y="704850"/>
                  </a:lnTo>
                  <a:lnTo>
                    <a:pt x="105409" y="703580"/>
                  </a:lnTo>
                  <a:lnTo>
                    <a:pt x="99059" y="702310"/>
                  </a:lnTo>
                  <a:lnTo>
                    <a:pt x="93979" y="702310"/>
                  </a:lnTo>
                  <a:lnTo>
                    <a:pt x="87629" y="701040"/>
                  </a:lnTo>
                  <a:lnTo>
                    <a:pt x="81279" y="698500"/>
                  </a:lnTo>
                  <a:lnTo>
                    <a:pt x="76200" y="695960"/>
                  </a:lnTo>
                  <a:lnTo>
                    <a:pt x="69850" y="694690"/>
                  </a:lnTo>
                  <a:lnTo>
                    <a:pt x="64770" y="690880"/>
                  </a:lnTo>
                  <a:lnTo>
                    <a:pt x="59690" y="688340"/>
                  </a:lnTo>
                  <a:lnTo>
                    <a:pt x="53340" y="685800"/>
                  </a:lnTo>
                  <a:lnTo>
                    <a:pt x="48259" y="681990"/>
                  </a:lnTo>
                  <a:lnTo>
                    <a:pt x="44450" y="678180"/>
                  </a:lnTo>
                  <a:lnTo>
                    <a:pt x="39370" y="674370"/>
                  </a:lnTo>
                  <a:lnTo>
                    <a:pt x="34290" y="670560"/>
                  </a:lnTo>
                  <a:lnTo>
                    <a:pt x="30479" y="665480"/>
                  </a:lnTo>
                  <a:lnTo>
                    <a:pt x="26670" y="660400"/>
                  </a:lnTo>
                  <a:lnTo>
                    <a:pt x="22859" y="656590"/>
                  </a:lnTo>
                  <a:lnTo>
                    <a:pt x="19050" y="651510"/>
                  </a:lnTo>
                  <a:lnTo>
                    <a:pt x="16509" y="645160"/>
                  </a:lnTo>
                  <a:lnTo>
                    <a:pt x="13970" y="640080"/>
                  </a:lnTo>
                  <a:lnTo>
                    <a:pt x="10159" y="635000"/>
                  </a:lnTo>
                  <a:lnTo>
                    <a:pt x="8890" y="628650"/>
                  </a:lnTo>
                  <a:lnTo>
                    <a:pt x="6350" y="623570"/>
                  </a:lnTo>
                  <a:lnTo>
                    <a:pt x="5079" y="617220"/>
                  </a:lnTo>
                  <a:lnTo>
                    <a:pt x="2540" y="610870"/>
                  </a:lnTo>
                  <a:lnTo>
                    <a:pt x="2540" y="605790"/>
                  </a:lnTo>
                  <a:lnTo>
                    <a:pt x="1270" y="599440"/>
                  </a:lnTo>
                  <a:lnTo>
                    <a:pt x="0" y="593090"/>
                  </a:lnTo>
                  <a:lnTo>
                    <a:pt x="0" y="586740"/>
                  </a:lnTo>
                  <a:lnTo>
                    <a:pt x="0" y="118110"/>
                  </a:lnTo>
                  <a:close/>
                </a:path>
              </a:pathLst>
            </a:custGeom>
            <a:ln w="25518">
              <a:solidFill>
                <a:srgbClr val="FFFFFF"/>
              </a:solidFill>
            </a:ln>
          </p:spPr>
          <p:txBody>
            <a:bodyPr wrap="square" lIns="0" tIns="0" rIns="0" bIns="0" rtlCol="0"/>
            <a:lstStyle/>
            <a:p/>
          </p:txBody>
        </p:sp>
        <p:sp>
          <p:nvSpPr>
            <p:cNvPr id="6" name="object 6"/>
            <p:cNvSpPr/>
            <p:nvPr/>
          </p:nvSpPr>
          <p:spPr>
            <a:xfrm>
              <a:off x="419036" y="74878"/>
              <a:ext cx="8251825" cy="730885"/>
            </a:xfrm>
            <a:custGeom>
              <a:avLst/>
              <a:gdLst/>
              <a:ahLst/>
              <a:cxnLst/>
              <a:rect l="l" t="t" r="r" b="b"/>
              <a:pathLst>
                <a:path w="8251825" h="73088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730885">
                  <a:moveTo>
                    <a:pt x="8251304" y="717600"/>
                  </a:moveTo>
                  <a:lnTo>
                    <a:pt x="8247570" y="708583"/>
                  </a:lnTo>
                  <a:lnTo>
                    <a:pt x="8238553" y="704850"/>
                  </a:lnTo>
                  <a:lnTo>
                    <a:pt x="8229524" y="708583"/>
                  </a:lnTo>
                  <a:lnTo>
                    <a:pt x="8225790" y="717600"/>
                  </a:lnTo>
                  <a:lnTo>
                    <a:pt x="8229524" y="726630"/>
                  </a:lnTo>
                  <a:lnTo>
                    <a:pt x="8238553" y="730364"/>
                  </a:lnTo>
                  <a:lnTo>
                    <a:pt x="8247570" y="726630"/>
                  </a:lnTo>
                  <a:lnTo>
                    <a:pt x="8251304" y="71760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2498089" y="-24129"/>
            <a:ext cx="3696970" cy="574040"/>
          </a:xfrm>
          <a:prstGeom prst="rect">
            <a:avLst/>
          </a:prstGeom>
        </p:spPr>
        <p:txBody>
          <a:bodyPr vert="horz" wrap="square" lIns="0" tIns="12700" rIns="0" bIns="0" rtlCol="0">
            <a:spAutoFit/>
          </a:bodyPr>
          <a:lstStyle/>
          <a:p>
            <a:pPr marL="12700">
              <a:lnSpc>
                <a:spcPct val="100000"/>
              </a:lnSpc>
              <a:spcBef>
                <a:spcPts val="100"/>
              </a:spcBef>
            </a:pPr>
            <a:r>
              <a:rPr sz="3600" i="1" u="none" dirty="0">
                <a:solidFill>
                  <a:srgbClr val="FFFFFF"/>
                </a:solidFill>
                <a:latin typeface="Calibri" panose="020F0502020204030204"/>
                <a:cs typeface="Calibri" panose="020F0502020204030204"/>
              </a:rPr>
              <a:t>β</a:t>
            </a:r>
            <a:r>
              <a:rPr sz="3200" i="1" u="none" dirty="0">
                <a:solidFill>
                  <a:srgbClr val="FFFFFF"/>
                </a:solidFill>
                <a:latin typeface="Calibri" panose="020F0502020204030204"/>
                <a:cs typeface="Calibri" panose="020F0502020204030204"/>
              </a:rPr>
              <a:t>)</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Αρχές</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λειτουργίας.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30140" y="59630"/>
            <a:ext cx="8251825" cy="1177925"/>
            <a:chOff x="330140" y="59630"/>
            <a:chExt cx="8251825" cy="1177925"/>
          </a:xfrm>
        </p:grpSpPr>
        <p:sp>
          <p:nvSpPr>
            <p:cNvPr id="3" name="object 3"/>
            <p:cNvSpPr/>
            <p:nvPr/>
          </p:nvSpPr>
          <p:spPr>
            <a:xfrm>
              <a:off x="342899" y="72390"/>
              <a:ext cx="8225790" cy="1151890"/>
            </a:xfrm>
            <a:custGeom>
              <a:avLst/>
              <a:gdLst/>
              <a:ahLst/>
              <a:cxnLst/>
              <a:rect l="l" t="t" r="r" b="b"/>
              <a:pathLst>
                <a:path w="8225790" h="1151890">
                  <a:moveTo>
                    <a:pt x="8044180" y="1150619"/>
                  </a:moveTo>
                  <a:lnTo>
                    <a:pt x="182879" y="1150619"/>
                  </a:lnTo>
                  <a:lnTo>
                    <a:pt x="193040" y="1151889"/>
                  </a:lnTo>
                  <a:lnTo>
                    <a:pt x="8034020" y="1151889"/>
                  </a:lnTo>
                  <a:lnTo>
                    <a:pt x="8044180" y="1150619"/>
                  </a:lnTo>
                  <a:close/>
                </a:path>
                <a:path w="8225790" h="1151890">
                  <a:moveTo>
                    <a:pt x="8042909" y="0"/>
                  </a:moveTo>
                  <a:lnTo>
                    <a:pt x="182879" y="0"/>
                  </a:lnTo>
                  <a:lnTo>
                    <a:pt x="152400" y="3809"/>
                  </a:lnTo>
                  <a:lnTo>
                    <a:pt x="105409" y="20319"/>
                  </a:lnTo>
                  <a:lnTo>
                    <a:pt x="80009" y="36829"/>
                  </a:lnTo>
                  <a:lnTo>
                    <a:pt x="72390" y="41909"/>
                  </a:lnTo>
                  <a:lnTo>
                    <a:pt x="63500" y="49529"/>
                  </a:lnTo>
                  <a:lnTo>
                    <a:pt x="49529" y="63500"/>
                  </a:lnTo>
                  <a:lnTo>
                    <a:pt x="36829" y="78739"/>
                  </a:lnTo>
                  <a:lnTo>
                    <a:pt x="31750" y="87629"/>
                  </a:lnTo>
                  <a:lnTo>
                    <a:pt x="26670" y="95250"/>
                  </a:lnTo>
                  <a:lnTo>
                    <a:pt x="16510" y="113029"/>
                  </a:lnTo>
                  <a:lnTo>
                    <a:pt x="12700" y="123189"/>
                  </a:lnTo>
                  <a:lnTo>
                    <a:pt x="10160" y="132079"/>
                  </a:lnTo>
                  <a:lnTo>
                    <a:pt x="7620" y="142239"/>
                  </a:lnTo>
                  <a:lnTo>
                    <a:pt x="5079" y="151129"/>
                  </a:lnTo>
                  <a:lnTo>
                    <a:pt x="2539" y="161289"/>
                  </a:lnTo>
                  <a:lnTo>
                    <a:pt x="1270" y="171450"/>
                  </a:lnTo>
                  <a:lnTo>
                    <a:pt x="1270" y="181609"/>
                  </a:lnTo>
                  <a:lnTo>
                    <a:pt x="0" y="191769"/>
                  </a:lnTo>
                  <a:lnTo>
                    <a:pt x="0" y="960119"/>
                  </a:lnTo>
                  <a:lnTo>
                    <a:pt x="1270" y="970279"/>
                  </a:lnTo>
                  <a:lnTo>
                    <a:pt x="1270" y="980439"/>
                  </a:lnTo>
                  <a:lnTo>
                    <a:pt x="2539" y="990599"/>
                  </a:lnTo>
                  <a:lnTo>
                    <a:pt x="5079" y="999489"/>
                  </a:lnTo>
                  <a:lnTo>
                    <a:pt x="7620" y="1009649"/>
                  </a:lnTo>
                  <a:lnTo>
                    <a:pt x="10160" y="1018539"/>
                  </a:lnTo>
                  <a:lnTo>
                    <a:pt x="13970" y="1028699"/>
                  </a:lnTo>
                  <a:lnTo>
                    <a:pt x="16510" y="1037589"/>
                  </a:lnTo>
                  <a:lnTo>
                    <a:pt x="21589" y="1047749"/>
                  </a:lnTo>
                  <a:lnTo>
                    <a:pt x="26670" y="1055369"/>
                  </a:lnTo>
                  <a:lnTo>
                    <a:pt x="36829" y="1073149"/>
                  </a:lnTo>
                  <a:lnTo>
                    <a:pt x="49529" y="1088389"/>
                  </a:lnTo>
                  <a:lnTo>
                    <a:pt x="57150" y="1096009"/>
                  </a:lnTo>
                  <a:lnTo>
                    <a:pt x="80009" y="1115059"/>
                  </a:lnTo>
                  <a:lnTo>
                    <a:pt x="87629" y="1120139"/>
                  </a:lnTo>
                  <a:lnTo>
                    <a:pt x="96520" y="1126489"/>
                  </a:lnTo>
                  <a:lnTo>
                    <a:pt x="105409" y="1130299"/>
                  </a:lnTo>
                  <a:lnTo>
                    <a:pt x="114300" y="1135379"/>
                  </a:lnTo>
                  <a:lnTo>
                    <a:pt x="123190" y="1139189"/>
                  </a:lnTo>
                  <a:lnTo>
                    <a:pt x="133350" y="1141729"/>
                  </a:lnTo>
                  <a:lnTo>
                    <a:pt x="142240" y="1145539"/>
                  </a:lnTo>
                  <a:lnTo>
                    <a:pt x="152400" y="1146809"/>
                  </a:lnTo>
                  <a:lnTo>
                    <a:pt x="162559" y="1149349"/>
                  </a:lnTo>
                  <a:lnTo>
                    <a:pt x="172720" y="1150619"/>
                  </a:lnTo>
                  <a:lnTo>
                    <a:pt x="8054340" y="1150619"/>
                  </a:lnTo>
                  <a:lnTo>
                    <a:pt x="8063230" y="1149349"/>
                  </a:lnTo>
                  <a:lnTo>
                    <a:pt x="8073390" y="1146809"/>
                  </a:lnTo>
                  <a:lnTo>
                    <a:pt x="8083550" y="1145539"/>
                  </a:lnTo>
                  <a:lnTo>
                    <a:pt x="8092440" y="1141729"/>
                  </a:lnTo>
                  <a:lnTo>
                    <a:pt x="8102600" y="1139189"/>
                  </a:lnTo>
                  <a:lnTo>
                    <a:pt x="8111490" y="1135379"/>
                  </a:lnTo>
                  <a:lnTo>
                    <a:pt x="8145780" y="1115059"/>
                  </a:lnTo>
                  <a:lnTo>
                    <a:pt x="8176259" y="1088389"/>
                  </a:lnTo>
                  <a:lnTo>
                    <a:pt x="8204200" y="1046479"/>
                  </a:lnTo>
                  <a:lnTo>
                    <a:pt x="8208009" y="1037589"/>
                  </a:lnTo>
                  <a:lnTo>
                    <a:pt x="8213090" y="1028699"/>
                  </a:lnTo>
                  <a:lnTo>
                    <a:pt x="8215630" y="1018539"/>
                  </a:lnTo>
                  <a:lnTo>
                    <a:pt x="8218170" y="1009649"/>
                  </a:lnTo>
                  <a:lnTo>
                    <a:pt x="8220709" y="999489"/>
                  </a:lnTo>
                  <a:lnTo>
                    <a:pt x="8221980" y="989329"/>
                  </a:lnTo>
                  <a:lnTo>
                    <a:pt x="8224520" y="980439"/>
                  </a:lnTo>
                  <a:lnTo>
                    <a:pt x="8224520" y="960119"/>
                  </a:lnTo>
                  <a:lnTo>
                    <a:pt x="8225790" y="960119"/>
                  </a:lnTo>
                  <a:lnTo>
                    <a:pt x="8224520" y="191769"/>
                  </a:lnTo>
                  <a:lnTo>
                    <a:pt x="8224520" y="171450"/>
                  </a:lnTo>
                  <a:lnTo>
                    <a:pt x="8221980" y="161289"/>
                  </a:lnTo>
                  <a:lnTo>
                    <a:pt x="8220709" y="151129"/>
                  </a:lnTo>
                  <a:lnTo>
                    <a:pt x="8218170" y="142239"/>
                  </a:lnTo>
                  <a:lnTo>
                    <a:pt x="8215630" y="132079"/>
                  </a:lnTo>
                  <a:lnTo>
                    <a:pt x="8213090" y="123189"/>
                  </a:lnTo>
                  <a:lnTo>
                    <a:pt x="8208009" y="113029"/>
                  </a:lnTo>
                  <a:lnTo>
                    <a:pt x="8204200" y="104139"/>
                  </a:lnTo>
                  <a:lnTo>
                    <a:pt x="8199120" y="95250"/>
                  </a:lnTo>
                  <a:lnTo>
                    <a:pt x="8194040" y="87629"/>
                  </a:lnTo>
                  <a:lnTo>
                    <a:pt x="8188959" y="78739"/>
                  </a:lnTo>
                  <a:lnTo>
                    <a:pt x="8176259" y="63500"/>
                  </a:lnTo>
                  <a:lnTo>
                    <a:pt x="8162290" y="49529"/>
                  </a:lnTo>
                  <a:lnTo>
                    <a:pt x="8153400" y="41909"/>
                  </a:lnTo>
                  <a:lnTo>
                    <a:pt x="8145780" y="36829"/>
                  </a:lnTo>
                  <a:lnTo>
                    <a:pt x="8138159" y="30479"/>
                  </a:lnTo>
                  <a:lnTo>
                    <a:pt x="8120380" y="20319"/>
                  </a:lnTo>
                  <a:lnTo>
                    <a:pt x="8102600" y="12700"/>
                  </a:lnTo>
                  <a:lnTo>
                    <a:pt x="8092440" y="8889"/>
                  </a:lnTo>
                  <a:lnTo>
                    <a:pt x="8082280" y="6350"/>
                  </a:lnTo>
                  <a:lnTo>
                    <a:pt x="8073390" y="3809"/>
                  </a:lnTo>
                  <a:lnTo>
                    <a:pt x="8042909" y="0"/>
                  </a:lnTo>
                  <a:close/>
                </a:path>
              </a:pathLst>
            </a:custGeom>
            <a:solidFill>
              <a:srgbClr val="009900"/>
            </a:solidFill>
          </p:spPr>
          <p:txBody>
            <a:bodyPr wrap="square" lIns="0" tIns="0" rIns="0" bIns="0" rtlCol="0"/>
            <a:lstStyle/>
            <a:p/>
          </p:txBody>
        </p:sp>
        <p:sp>
          <p:nvSpPr>
            <p:cNvPr id="4" name="object 4"/>
            <p:cNvSpPr/>
            <p:nvPr/>
          </p:nvSpPr>
          <p:spPr>
            <a:xfrm>
              <a:off x="342899" y="72390"/>
              <a:ext cx="8225790" cy="1151890"/>
            </a:xfrm>
            <a:custGeom>
              <a:avLst/>
              <a:gdLst/>
              <a:ahLst/>
              <a:cxnLst/>
              <a:rect l="l" t="t" r="r" b="b"/>
              <a:pathLst>
                <a:path w="8225790" h="1151890">
                  <a:moveTo>
                    <a:pt x="0" y="191769"/>
                  </a:moveTo>
                  <a:lnTo>
                    <a:pt x="1270" y="181609"/>
                  </a:lnTo>
                  <a:lnTo>
                    <a:pt x="1270" y="171450"/>
                  </a:lnTo>
                  <a:lnTo>
                    <a:pt x="2539" y="161289"/>
                  </a:lnTo>
                  <a:lnTo>
                    <a:pt x="5079" y="151129"/>
                  </a:lnTo>
                  <a:lnTo>
                    <a:pt x="7620" y="142239"/>
                  </a:lnTo>
                  <a:lnTo>
                    <a:pt x="10160" y="132079"/>
                  </a:lnTo>
                  <a:lnTo>
                    <a:pt x="26670" y="95250"/>
                  </a:lnTo>
                  <a:lnTo>
                    <a:pt x="31750" y="87629"/>
                  </a:lnTo>
                  <a:lnTo>
                    <a:pt x="36829" y="78739"/>
                  </a:lnTo>
                  <a:lnTo>
                    <a:pt x="63500" y="49529"/>
                  </a:lnTo>
                  <a:lnTo>
                    <a:pt x="80009" y="36829"/>
                  </a:lnTo>
                  <a:lnTo>
                    <a:pt x="87629" y="30479"/>
                  </a:lnTo>
                  <a:lnTo>
                    <a:pt x="96520" y="25400"/>
                  </a:lnTo>
                  <a:lnTo>
                    <a:pt x="105409" y="20319"/>
                  </a:lnTo>
                  <a:lnTo>
                    <a:pt x="114300" y="16509"/>
                  </a:lnTo>
                  <a:lnTo>
                    <a:pt x="152400" y="3809"/>
                  </a:lnTo>
                  <a:lnTo>
                    <a:pt x="182879" y="0"/>
                  </a:lnTo>
                  <a:lnTo>
                    <a:pt x="193040" y="0"/>
                  </a:lnTo>
                  <a:lnTo>
                    <a:pt x="8032750" y="0"/>
                  </a:lnTo>
                  <a:lnTo>
                    <a:pt x="8042909" y="0"/>
                  </a:lnTo>
                  <a:lnTo>
                    <a:pt x="8053070" y="1269"/>
                  </a:lnTo>
                  <a:lnTo>
                    <a:pt x="8063230" y="2539"/>
                  </a:lnTo>
                  <a:lnTo>
                    <a:pt x="8073390" y="3809"/>
                  </a:lnTo>
                  <a:lnTo>
                    <a:pt x="8082280" y="6350"/>
                  </a:lnTo>
                  <a:lnTo>
                    <a:pt x="8120380" y="20319"/>
                  </a:lnTo>
                  <a:lnTo>
                    <a:pt x="8129270" y="25400"/>
                  </a:lnTo>
                  <a:lnTo>
                    <a:pt x="8138159" y="30479"/>
                  </a:lnTo>
                  <a:lnTo>
                    <a:pt x="8145780" y="36829"/>
                  </a:lnTo>
                  <a:lnTo>
                    <a:pt x="8153400" y="41909"/>
                  </a:lnTo>
                  <a:lnTo>
                    <a:pt x="8162290" y="49529"/>
                  </a:lnTo>
                  <a:lnTo>
                    <a:pt x="8188959" y="78739"/>
                  </a:lnTo>
                  <a:lnTo>
                    <a:pt x="8194040" y="87629"/>
                  </a:lnTo>
                  <a:lnTo>
                    <a:pt x="8199120" y="95250"/>
                  </a:lnTo>
                  <a:lnTo>
                    <a:pt x="8204200" y="104139"/>
                  </a:lnTo>
                  <a:lnTo>
                    <a:pt x="8208009" y="113029"/>
                  </a:lnTo>
                  <a:lnTo>
                    <a:pt x="8213090" y="123189"/>
                  </a:lnTo>
                  <a:lnTo>
                    <a:pt x="8215630" y="132079"/>
                  </a:lnTo>
                  <a:lnTo>
                    <a:pt x="8218170" y="142239"/>
                  </a:lnTo>
                  <a:lnTo>
                    <a:pt x="8220709" y="151129"/>
                  </a:lnTo>
                  <a:lnTo>
                    <a:pt x="8221980" y="161289"/>
                  </a:lnTo>
                  <a:lnTo>
                    <a:pt x="8224520" y="171450"/>
                  </a:lnTo>
                  <a:lnTo>
                    <a:pt x="8224520" y="181609"/>
                  </a:lnTo>
                  <a:lnTo>
                    <a:pt x="8224520" y="191769"/>
                  </a:lnTo>
                  <a:lnTo>
                    <a:pt x="8225790" y="960119"/>
                  </a:lnTo>
                  <a:lnTo>
                    <a:pt x="8224520" y="960119"/>
                  </a:lnTo>
                  <a:lnTo>
                    <a:pt x="8224520" y="970279"/>
                  </a:lnTo>
                  <a:lnTo>
                    <a:pt x="8224520" y="980439"/>
                  </a:lnTo>
                  <a:lnTo>
                    <a:pt x="8221980" y="989329"/>
                  </a:lnTo>
                  <a:lnTo>
                    <a:pt x="8220709" y="999489"/>
                  </a:lnTo>
                  <a:lnTo>
                    <a:pt x="8218170" y="1009649"/>
                  </a:lnTo>
                  <a:lnTo>
                    <a:pt x="8215630" y="1018539"/>
                  </a:lnTo>
                  <a:lnTo>
                    <a:pt x="8213090" y="1028699"/>
                  </a:lnTo>
                  <a:lnTo>
                    <a:pt x="8208009" y="1037589"/>
                  </a:lnTo>
                  <a:lnTo>
                    <a:pt x="8204200" y="1046479"/>
                  </a:lnTo>
                  <a:lnTo>
                    <a:pt x="8199120" y="1055369"/>
                  </a:lnTo>
                  <a:lnTo>
                    <a:pt x="8176259" y="1088389"/>
                  </a:lnTo>
                  <a:lnTo>
                    <a:pt x="8145780" y="1115059"/>
                  </a:lnTo>
                  <a:lnTo>
                    <a:pt x="8120380" y="1130299"/>
                  </a:lnTo>
                  <a:lnTo>
                    <a:pt x="8111490" y="1135379"/>
                  </a:lnTo>
                  <a:lnTo>
                    <a:pt x="8102600" y="1139189"/>
                  </a:lnTo>
                  <a:lnTo>
                    <a:pt x="8092440" y="1141729"/>
                  </a:lnTo>
                  <a:lnTo>
                    <a:pt x="8083550" y="1145539"/>
                  </a:lnTo>
                  <a:lnTo>
                    <a:pt x="8073390" y="1146809"/>
                  </a:lnTo>
                  <a:lnTo>
                    <a:pt x="8063230" y="1149349"/>
                  </a:lnTo>
                  <a:lnTo>
                    <a:pt x="8054340" y="1150619"/>
                  </a:lnTo>
                  <a:lnTo>
                    <a:pt x="8044180" y="1150619"/>
                  </a:lnTo>
                  <a:lnTo>
                    <a:pt x="8034020" y="1151889"/>
                  </a:lnTo>
                  <a:lnTo>
                    <a:pt x="193040" y="1151889"/>
                  </a:lnTo>
                  <a:lnTo>
                    <a:pt x="182879" y="1150619"/>
                  </a:lnTo>
                  <a:lnTo>
                    <a:pt x="172720" y="1150619"/>
                  </a:lnTo>
                  <a:lnTo>
                    <a:pt x="162559" y="1149349"/>
                  </a:lnTo>
                  <a:lnTo>
                    <a:pt x="152400" y="1146809"/>
                  </a:lnTo>
                  <a:lnTo>
                    <a:pt x="142240" y="1145539"/>
                  </a:lnTo>
                  <a:lnTo>
                    <a:pt x="133350" y="1141729"/>
                  </a:lnTo>
                  <a:lnTo>
                    <a:pt x="123190" y="1139189"/>
                  </a:lnTo>
                  <a:lnTo>
                    <a:pt x="114300" y="1135379"/>
                  </a:lnTo>
                  <a:lnTo>
                    <a:pt x="105409" y="1130299"/>
                  </a:lnTo>
                  <a:lnTo>
                    <a:pt x="96520" y="1126489"/>
                  </a:lnTo>
                  <a:lnTo>
                    <a:pt x="87629" y="1120139"/>
                  </a:lnTo>
                  <a:lnTo>
                    <a:pt x="80009" y="1115059"/>
                  </a:lnTo>
                  <a:lnTo>
                    <a:pt x="72390" y="1108709"/>
                  </a:lnTo>
                  <a:lnTo>
                    <a:pt x="64770" y="1102359"/>
                  </a:lnTo>
                  <a:lnTo>
                    <a:pt x="36829" y="1073149"/>
                  </a:lnTo>
                  <a:lnTo>
                    <a:pt x="31750" y="1064259"/>
                  </a:lnTo>
                  <a:lnTo>
                    <a:pt x="26670" y="1055369"/>
                  </a:lnTo>
                  <a:lnTo>
                    <a:pt x="21589" y="1047749"/>
                  </a:lnTo>
                  <a:lnTo>
                    <a:pt x="16510" y="1037589"/>
                  </a:lnTo>
                  <a:lnTo>
                    <a:pt x="13970" y="1028699"/>
                  </a:lnTo>
                  <a:lnTo>
                    <a:pt x="10160" y="1018539"/>
                  </a:lnTo>
                  <a:lnTo>
                    <a:pt x="7620" y="1009649"/>
                  </a:lnTo>
                  <a:lnTo>
                    <a:pt x="5079" y="999489"/>
                  </a:lnTo>
                  <a:lnTo>
                    <a:pt x="2539" y="990599"/>
                  </a:lnTo>
                  <a:lnTo>
                    <a:pt x="1270" y="980439"/>
                  </a:lnTo>
                  <a:lnTo>
                    <a:pt x="1270" y="970279"/>
                  </a:lnTo>
                  <a:lnTo>
                    <a:pt x="0" y="960119"/>
                  </a:lnTo>
                  <a:lnTo>
                    <a:pt x="0" y="191769"/>
                  </a:lnTo>
                  <a:close/>
                </a:path>
              </a:pathLst>
            </a:custGeom>
            <a:ln w="25518">
              <a:solidFill>
                <a:srgbClr val="FFFFFF"/>
              </a:solidFill>
            </a:ln>
          </p:spPr>
          <p:txBody>
            <a:bodyPr wrap="square" lIns="0" tIns="0" rIns="0" bIns="0" rtlCol="0"/>
            <a:lstStyle/>
            <a:p/>
          </p:txBody>
        </p:sp>
        <p:sp>
          <p:nvSpPr>
            <p:cNvPr id="5" name="object 5"/>
            <p:cNvSpPr/>
            <p:nvPr/>
          </p:nvSpPr>
          <p:spPr>
            <a:xfrm>
              <a:off x="330136" y="59638"/>
              <a:ext cx="8251825" cy="1177925"/>
            </a:xfrm>
            <a:custGeom>
              <a:avLst/>
              <a:gdLst/>
              <a:ahLst/>
              <a:cxnLst/>
              <a:rect l="l" t="t" r="r" b="b"/>
              <a:pathLst>
                <a:path w="8251825" h="11779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1177925">
                  <a:moveTo>
                    <a:pt x="8251304" y="1164640"/>
                  </a:moveTo>
                  <a:lnTo>
                    <a:pt x="8247570" y="1155623"/>
                  </a:lnTo>
                  <a:lnTo>
                    <a:pt x="8238553" y="1151890"/>
                  </a:lnTo>
                  <a:lnTo>
                    <a:pt x="8229524" y="1155623"/>
                  </a:lnTo>
                  <a:lnTo>
                    <a:pt x="8225790" y="1164640"/>
                  </a:lnTo>
                  <a:lnTo>
                    <a:pt x="8229524" y="1173670"/>
                  </a:lnTo>
                  <a:lnTo>
                    <a:pt x="8238553" y="1177404"/>
                  </a:lnTo>
                  <a:lnTo>
                    <a:pt x="8247570" y="1173670"/>
                  </a:lnTo>
                  <a:lnTo>
                    <a:pt x="8251304" y="11646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66419" y="-127000"/>
            <a:ext cx="7665720" cy="1012190"/>
          </a:xfrm>
          <a:prstGeom prst="rect">
            <a:avLst/>
          </a:prstGeom>
        </p:spPr>
        <p:txBody>
          <a:bodyPr vert="horz" wrap="square" lIns="0" tIns="111125" rIns="0" bIns="0" rtlCol="0">
            <a:spAutoFit/>
          </a:bodyPr>
          <a:lstStyle/>
          <a:p>
            <a:pPr marL="12700" marR="5080">
              <a:lnSpc>
                <a:spcPts val="3530"/>
              </a:lnSpc>
              <a:spcBef>
                <a:spcPts val="875"/>
              </a:spcBef>
            </a:pPr>
            <a:r>
              <a:rPr sz="3600" i="1" u="none" dirty="0">
                <a:solidFill>
                  <a:srgbClr val="FFFFFF"/>
                </a:solidFill>
                <a:latin typeface="Calibri" panose="020F0502020204030204"/>
                <a:cs typeface="Calibri" panose="020F0502020204030204"/>
              </a:rPr>
              <a:t>γ)</a:t>
            </a:r>
            <a:r>
              <a:rPr sz="3600" i="1" u="none" spc="-4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Πλεονεκτήματα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σχέση</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τα</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συμβατικά </a:t>
            </a:r>
            <a:r>
              <a:rPr sz="3200" i="1" u="none" dirty="0">
                <a:solidFill>
                  <a:srgbClr val="FFFFFF"/>
                </a:solidFill>
                <a:latin typeface="Calibri" panose="020F0502020204030204"/>
                <a:cs typeface="Calibri" panose="020F0502020204030204"/>
              </a:rPr>
              <a:t>συστήματα</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1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αντλίες</a:t>
            </a:r>
            <a:r>
              <a:rPr sz="3200" i="1" u="none" spc="-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μονού</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βυθίσματος.</a:t>
            </a:r>
            <a:endParaRPr sz="3200">
              <a:latin typeface="Calibri" panose="020F0502020204030204"/>
              <a:cs typeface="Calibri" panose="020F0502020204030204"/>
            </a:endParaRPr>
          </a:p>
        </p:txBody>
      </p:sp>
      <p:sp>
        <p:nvSpPr>
          <p:cNvPr id="7" name="object 7"/>
          <p:cNvSpPr txBox="1"/>
          <p:nvPr/>
        </p:nvSpPr>
        <p:spPr>
          <a:xfrm>
            <a:off x="220979" y="144018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8" name="object 8"/>
          <p:cNvSpPr txBox="1"/>
          <p:nvPr/>
        </p:nvSpPr>
        <p:spPr>
          <a:xfrm>
            <a:off x="436880" y="1337309"/>
            <a:ext cx="8306434" cy="1071880"/>
          </a:xfrm>
          <a:prstGeom prst="rect">
            <a:avLst/>
          </a:prstGeom>
        </p:spPr>
        <p:txBody>
          <a:bodyPr vert="horz" wrap="square" lIns="0" tIns="45085" rIns="0" bIns="0" rtlCol="0">
            <a:spAutoFit/>
          </a:bodyPr>
          <a:lstStyle/>
          <a:p>
            <a:pPr marL="12700" marR="5080" algn="just">
              <a:lnSpc>
                <a:spcPts val="2680"/>
              </a:lnSpc>
              <a:spcBef>
                <a:spcPts val="355"/>
              </a:spcBef>
            </a:pP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ΤΗ</a:t>
            </a:r>
            <a:r>
              <a:rPr sz="2400" b="1" spc="-30" dirty="0">
                <a:latin typeface="Arial" panose="020B0604020202020204"/>
                <a:cs typeface="Arial" panose="020B0604020202020204"/>
              </a:rPr>
              <a:t> </a:t>
            </a:r>
            <a:r>
              <a:rPr sz="2400" b="1" dirty="0">
                <a:latin typeface="Arial" panose="020B0604020202020204"/>
                <a:cs typeface="Arial" panose="020B0604020202020204"/>
              </a:rPr>
              <a:t>ΧΡΗΣΗ</a:t>
            </a:r>
            <a:r>
              <a:rPr sz="2400" b="1" spc="-30" dirty="0">
                <a:latin typeface="Arial" panose="020B0604020202020204"/>
                <a:cs typeface="Arial" panose="020B0604020202020204"/>
              </a:rPr>
              <a:t> </a:t>
            </a:r>
            <a:r>
              <a:rPr sz="2400" b="1" dirty="0">
                <a:latin typeface="Arial" panose="020B0604020202020204"/>
                <a:cs typeface="Arial" panose="020B0604020202020204"/>
              </a:rPr>
              <a:t>ΜΙΑΣ</a:t>
            </a:r>
            <a:r>
              <a:rPr sz="2400" b="1" spc="-105" dirty="0">
                <a:latin typeface="Arial" panose="020B0604020202020204"/>
                <a:cs typeface="Arial" panose="020B0604020202020204"/>
              </a:rPr>
              <a:t> </a:t>
            </a:r>
            <a:r>
              <a:rPr sz="2400" b="1" spc="-20" dirty="0">
                <a:latin typeface="Arial" panose="020B0604020202020204"/>
                <a:cs typeface="Arial" panose="020B0604020202020204"/>
              </a:rPr>
              <a:t>ΑΝΤΛΙΑΣ</a:t>
            </a:r>
            <a:r>
              <a:rPr sz="2400" b="1" spc="-75" dirty="0">
                <a:latin typeface="Arial" panose="020B0604020202020204"/>
                <a:cs typeface="Arial" panose="020B0604020202020204"/>
              </a:rPr>
              <a:t> </a:t>
            </a:r>
            <a:r>
              <a:rPr sz="2400" b="1" dirty="0">
                <a:latin typeface="Arial" panose="020B0604020202020204"/>
                <a:cs typeface="Arial" panose="020B0604020202020204"/>
              </a:rPr>
              <a:t>ΥΨΗΛΗΣ</a:t>
            </a:r>
            <a:r>
              <a:rPr sz="2400" b="1" spc="-20" dirty="0">
                <a:latin typeface="Arial" panose="020B0604020202020204"/>
                <a:cs typeface="Arial" panose="020B0604020202020204"/>
              </a:rPr>
              <a:t> </a:t>
            </a:r>
            <a:r>
              <a:rPr sz="2400" b="1" dirty="0">
                <a:latin typeface="Arial" panose="020B0604020202020204"/>
                <a:cs typeface="Arial" panose="020B0604020202020204"/>
              </a:rPr>
              <a:t>ΠΙΕΣΗΣ</a:t>
            </a:r>
            <a:r>
              <a:rPr sz="2400" b="1" spc="-100" dirty="0">
                <a:latin typeface="Arial" panose="020B0604020202020204"/>
                <a:cs typeface="Arial" panose="020B0604020202020204"/>
              </a:rPr>
              <a:t> </a:t>
            </a:r>
            <a:r>
              <a:rPr sz="2400" b="1" spc="-10" dirty="0">
                <a:latin typeface="Arial" panose="020B0604020202020204"/>
                <a:cs typeface="Arial" panose="020B0604020202020204"/>
              </a:rPr>
              <a:t>ΑΠΟΦΕΥ- ΓΕΤΑΙ</a:t>
            </a:r>
            <a:r>
              <a:rPr sz="2400" b="1" spc="-75" dirty="0">
                <a:latin typeface="Arial" panose="020B0604020202020204"/>
                <a:cs typeface="Arial" panose="020B0604020202020204"/>
              </a:rPr>
              <a:t> </a:t>
            </a:r>
            <a:r>
              <a:rPr sz="2400" b="1" dirty="0">
                <a:latin typeface="Arial" panose="020B0604020202020204"/>
                <a:cs typeface="Arial" panose="020B0604020202020204"/>
              </a:rPr>
              <a:t>Η</a:t>
            </a:r>
            <a:r>
              <a:rPr sz="2400" b="1" spc="-80" dirty="0">
                <a:latin typeface="Arial" panose="020B0604020202020204"/>
                <a:cs typeface="Arial" panose="020B0604020202020204"/>
              </a:rPr>
              <a:t> </a:t>
            </a:r>
            <a:r>
              <a:rPr sz="2400" b="1" dirty="0">
                <a:latin typeface="Arial" panose="020B0604020202020204"/>
                <a:cs typeface="Arial" panose="020B0604020202020204"/>
              </a:rPr>
              <a:t>ΧΡΗΣΗ</a:t>
            </a:r>
            <a:r>
              <a:rPr sz="2400" b="1" spc="-75" dirty="0">
                <a:latin typeface="Arial" panose="020B0604020202020204"/>
                <a:cs typeface="Arial" panose="020B0604020202020204"/>
              </a:rPr>
              <a:t> </a:t>
            </a:r>
            <a:r>
              <a:rPr sz="2400" b="1" spc="-10" dirty="0">
                <a:latin typeface="Arial" panose="020B0604020202020204"/>
                <a:cs typeface="Arial" panose="020B0604020202020204"/>
              </a:rPr>
              <a:t>ΠΟΛΛΩΝ</a:t>
            </a:r>
            <a:r>
              <a:rPr sz="2400" b="1" spc="-150" dirty="0">
                <a:latin typeface="Arial" panose="020B0604020202020204"/>
                <a:cs typeface="Arial" panose="020B0604020202020204"/>
              </a:rPr>
              <a:t> </a:t>
            </a:r>
            <a:r>
              <a:rPr sz="2400" b="1" spc="-10" dirty="0">
                <a:latin typeface="Arial" panose="020B0604020202020204"/>
                <a:cs typeface="Arial" panose="020B0604020202020204"/>
              </a:rPr>
              <a:t>ΑΝΤΛΙΩΝ</a:t>
            </a:r>
            <a:r>
              <a:rPr sz="2400" b="1" spc="-75"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80" dirty="0">
                <a:latin typeface="Arial" panose="020B0604020202020204"/>
                <a:cs typeface="Arial" panose="020B0604020202020204"/>
              </a:rPr>
              <a:t> </a:t>
            </a:r>
            <a:r>
              <a:rPr sz="2400" b="1" spc="-10" dirty="0">
                <a:latin typeface="Arial" panose="020B0604020202020204"/>
                <a:cs typeface="Arial" panose="020B0604020202020204"/>
              </a:rPr>
              <a:t>ΕΚΚΕΝΤΡΟ- ΦΟΡΟΥ.</a:t>
            </a:r>
            <a:endParaRPr sz="2400">
              <a:latin typeface="Arial" panose="020B0604020202020204"/>
              <a:cs typeface="Arial" panose="020B0604020202020204"/>
            </a:endParaRPr>
          </a:p>
        </p:txBody>
      </p:sp>
      <p:sp>
        <p:nvSpPr>
          <p:cNvPr id="9" name="object 9"/>
          <p:cNvSpPr txBox="1"/>
          <p:nvPr/>
        </p:nvSpPr>
        <p:spPr>
          <a:xfrm>
            <a:off x="220979" y="271653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10" name="object 10"/>
          <p:cNvSpPr txBox="1"/>
          <p:nvPr/>
        </p:nvSpPr>
        <p:spPr>
          <a:xfrm>
            <a:off x="436880" y="2613659"/>
            <a:ext cx="8230234" cy="1070610"/>
          </a:xfrm>
          <a:prstGeom prst="rect">
            <a:avLst/>
          </a:prstGeom>
        </p:spPr>
        <p:txBody>
          <a:bodyPr vert="horz" wrap="square" lIns="0" tIns="38735" rIns="0" bIns="0" rtlCol="0">
            <a:spAutoFit/>
          </a:bodyPr>
          <a:lstStyle/>
          <a:p>
            <a:pPr marL="12700" marR="5080">
              <a:lnSpc>
                <a:spcPct val="93000"/>
              </a:lnSpc>
              <a:spcBef>
                <a:spcPts val="305"/>
              </a:spcBef>
            </a:pPr>
            <a:r>
              <a:rPr sz="2400" b="1" i="1" spc="-50" dirty="0">
                <a:latin typeface="Arial" panose="020B0604020202020204"/>
                <a:cs typeface="Arial" panose="020B0604020202020204"/>
              </a:rPr>
              <a:t>ΚΑΤΑΡΓΕΙΤΑΙ </a:t>
            </a:r>
            <a:r>
              <a:rPr sz="2400" b="1" i="1" dirty="0">
                <a:latin typeface="Arial" panose="020B0604020202020204"/>
                <a:cs typeface="Arial" panose="020B0604020202020204"/>
              </a:rPr>
              <a:t>ΤΟ</a:t>
            </a:r>
            <a:r>
              <a:rPr sz="2400" b="1" i="1" spc="-40" dirty="0">
                <a:latin typeface="Arial" panose="020B0604020202020204"/>
                <a:cs typeface="Arial" panose="020B0604020202020204"/>
              </a:rPr>
              <a:t> </a:t>
            </a:r>
            <a:r>
              <a:rPr sz="2400" b="1" i="1" dirty="0">
                <a:latin typeface="Arial" panose="020B0604020202020204"/>
                <a:cs typeface="Arial" panose="020B0604020202020204"/>
              </a:rPr>
              <a:t>ΣΥΣΤΗΜΑ</a:t>
            </a:r>
            <a:r>
              <a:rPr sz="2400" b="1" i="1" spc="-130" dirty="0">
                <a:latin typeface="Arial" panose="020B0604020202020204"/>
                <a:cs typeface="Arial" panose="020B0604020202020204"/>
              </a:rPr>
              <a:t> </a:t>
            </a:r>
            <a:r>
              <a:rPr sz="2400" b="1" i="1" dirty="0">
                <a:latin typeface="Arial" panose="020B0604020202020204"/>
                <a:cs typeface="Arial" panose="020B0604020202020204"/>
              </a:rPr>
              <a:t>ΡΥΘΜΙΣΗΣ</a:t>
            </a:r>
            <a:r>
              <a:rPr sz="2400" b="1" i="1" spc="-50" dirty="0">
                <a:latin typeface="Arial" panose="020B0604020202020204"/>
                <a:cs typeface="Arial" panose="020B0604020202020204"/>
              </a:rPr>
              <a:t> </a:t>
            </a:r>
            <a:r>
              <a:rPr sz="2400" b="1" i="1" dirty="0">
                <a:latin typeface="Arial" panose="020B0604020202020204"/>
                <a:cs typeface="Arial" panose="020B0604020202020204"/>
              </a:rPr>
              <a:t>ΠΕΤΡΕΛΑΙΩΝ</a:t>
            </a:r>
            <a:r>
              <a:rPr sz="2400" b="1" i="1" spc="-50" dirty="0">
                <a:latin typeface="Arial" panose="020B0604020202020204"/>
                <a:cs typeface="Arial" panose="020B0604020202020204"/>
              </a:rPr>
              <a:t> </a:t>
            </a:r>
            <a:r>
              <a:rPr sz="2400" b="1" i="1" spc="-25" dirty="0">
                <a:latin typeface="Arial" panose="020B0604020202020204"/>
                <a:cs typeface="Arial" panose="020B0604020202020204"/>
              </a:rPr>
              <a:t>ΜΕ </a:t>
            </a:r>
            <a:r>
              <a:rPr sz="2400" b="1" i="1" dirty="0">
                <a:latin typeface="Arial" panose="020B0604020202020204"/>
                <a:cs typeface="Arial" panose="020B0604020202020204"/>
              </a:rPr>
              <a:t>ΤΟΥΣ</a:t>
            </a:r>
            <a:r>
              <a:rPr sz="2400" b="1" i="1" spc="-100" dirty="0">
                <a:latin typeface="Arial" panose="020B0604020202020204"/>
                <a:cs typeface="Arial" panose="020B0604020202020204"/>
              </a:rPr>
              <a:t> </a:t>
            </a:r>
            <a:r>
              <a:rPr sz="2400" b="1" i="1" spc="-20" dirty="0">
                <a:latin typeface="Arial" panose="020B0604020202020204"/>
                <a:cs typeface="Arial" panose="020B0604020202020204"/>
              </a:rPr>
              <a:t>ΡΥΘΜΙΣΤΙΚΟΥΣ</a:t>
            </a:r>
            <a:r>
              <a:rPr sz="2400" b="1" i="1" spc="-90" dirty="0">
                <a:latin typeface="Arial" panose="020B0604020202020204"/>
                <a:cs typeface="Arial" panose="020B0604020202020204"/>
              </a:rPr>
              <a:t> </a:t>
            </a:r>
            <a:r>
              <a:rPr sz="2400" b="1" i="1" dirty="0">
                <a:latin typeface="Arial" panose="020B0604020202020204"/>
                <a:cs typeface="Arial" panose="020B0604020202020204"/>
              </a:rPr>
              <a:t>ΚΑΝΟΝΕΣ,</a:t>
            </a:r>
            <a:r>
              <a:rPr sz="2400" b="1" i="1" spc="-85" dirty="0">
                <a:latin typeface="Arial" panose="020B0604020202020204"/>
                <a:cs typeface="Arial" panose="020B0604020202020204"/>
              </a:rPr>
              <a:t> </a:t>
            </a:r>
            <a:r>
              <a:rPr sz="2400" b="1" i="1" dirty="0">
                <a:latin typeface="Arial" panose="020B0604020202020204"/>
                <a:cs typeface="Arial" panose="020B0604020202020204"/>
              </a:rPr>
              <a:t>ΤΟΝ</a:t>
            </a:r>
            <a:r>
              <a:rPr sz="2400" b="1" i="1" spc="-95" dirty="0">
                <a:latin typeface="Arial" panose="020B0604020202020204"/>
                <a:cs typeface="Arial" panose="020B0604020202020204"/>
              </a:rPr>
              <a:t> </a:t>
            </a:r>
            <a:r>
              <a:rPr sz="2400" b="1" i="1" spc="-10" dirty="0">
                <a:latin typeface="Arial" panose="020B0604020202020204"/>
                <a:cs typeface="Arial" panose="020B0604020202020204"/>
              </a:rPr>
              <a:t>ΚΕΝΤΡΙΚΟ</a:t>
            </a:r>
            <a:r>
              <a:rPr sz="2400" b="1" i="1" spc="-75" dirty="0">
                <a:latin typeface="Arial" panose="020B0604020202020204"/>
                <a:cs typeface="Arial" panose="020B0604020202020204"/>
              </a:rPr>
              <a:t> </a:t>
            </a:r>
            <a:r>
              <a:rPr sz="2400" b="1" i="1" spc="-20" dirty="0">
                <a:latin typeface="Arial" panose="020B0604020202020204"/>
                <a:cs typeface="Arial" panose="020B0604020202020204"/>
              </a:rPr>
              <a:t>ΒΡΑ- </a:t>
            </a:r>
            <a:r>
              <a:rPr sz="2400" b="1" i="1" dirty="0">
                <a:latin typeface="Arial" panose="020B0604020202020204"/>
                <a:cs typeface="Arial" panose="020B0604020202020204"/>
              </a:rPr>
              <a:t>ΧΙΟΝΑ,</a:t>
            </a:r>
            <a:r>
              <a:rPr sz="2400" b="1" i="1" spc="-65" dirty="0">
                <a:latin typeface="Arial" panose="020B0604020202020204"/>
                <a:cs typeface="Arial" panose="020B0604020202020204"/>
              </a:rPr>
              <a:t> </a:t>
            </a:r>
            <a:r>
              <a:rPr sz="2400" b="1" i="1" dirty="0">
                <a:latin typeface="Arial" panose="020B0604020202020204"/>
                <a:cs typeface="Arial" panose="020B0604020202020204"/>
              </a:rPr>
              <a:t>ΤΟΝ</a:t>
            </a:r>
            <a:r>
              <a:rPr sz="2400" b="1" i="1" spc="-50" dirty="0">
                <a:latin typeface="Arial" panose="020B0604020202020204"/>
                <a:cs typeface="Arial" panose="020B0604020202020204"/>
              </a:rPr>
              <a:t> </a:t>
            </a:r>
            <a:r>
              <a:rPr sz="2400" b="1" i="1" spc="-10" dirty="0">
                <a:latin typeface="Arial" panose="020B0604020202020204"/>
                <a:cs typeface="Arial" panose="020B0604020202020204"/>
              </a:rPr>
              <a:t>ΜΗΧΑΝΙΚΟ</a:t>
            </a:r>
            <a:r>
              <a:rPr sz="2400" b="1" i="1" spc="-55" dirty="0">
                <a:latin typeface="Arial" panose="020B0604020202020204"/>
                <a:cs typeface="Arial" panose="020B0604020202020204"/>
              </a:rPr>
              <a:t> </a:t>
            </a:r>
            <a:r>
              <a:rPr sz="2400" b="1" i="1" dirty="0">
                <a:latin typeface="Arial" panose="020B0604020202020204"/>
                <a:cs typeface="Arial" panose="020B0604020202020204"/>
              </a:rPr>
              <a:t>ΡΥΘΜΙΣΤΗ</a:t>
            </a:r>
            <a:r>
              <a:rPr sz="2400" b="1" i="1" spc="-50" dirty="0">
                <a:latin typeface="Arial" panose="020B0604020202020204"/>
                <a:cs typeface="Arial" panose="020B0604020202020204"/>
              </a:rPr>
              <a:t> </a:t>
            </a:r>
            <a:r>
              <a:rPr sz="2400" b="1" i="1" spc="-10" dirty="0">
                <a:latin typeface="Arial" panose="020B0604020202020204"/>
                <a:cs typeface="Arial" panose="020B0604020202020204"/>
              </a:rPr>
              <a:t>ΣΤΡΟΦΩΝ.</a:t>
            </a:r>
            <a:endParaRPr sz="2400">
              <a:latin typeface="Arial" panose="020B0604020202020204"/>
              <a:cs typeface="Arial" panose="020B0604020202020204"/>
            </a:endParaRPr>
          </a:p>
        </p:txBody>
      </p:sp>
      <p:sp>
        <p:nvSpPr>
          <p:cNvPr id="11" name="object 11"/>
          <p:cNvSpPr txBox="1"/>
          <p:nvPr/>
        </p:nvSpPr>
        <p:spPr>
          <a:xfrm>
            <a:off x="220979" y="404749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12" name="object 12"/>
          <p:cNvSpPr txBox="1"/>
          <p:nvPr/>
        </p:nvSpPr>
        <p:spPr>
          <a:xfrm>
            <a:off x="436880" y="3945890"/>
            <a:ext cx="8183245" cy="1438910"/>
          </a:xfrm>
          <a:prstGeom prst="rect">
            <a:avLst/>
          </a:prstGeom>
        </p:spPr>
        <p:txBody>
          <a:bodyPr vert="horz" wrap="square" lIns="0" tIns="38735" rIns="0" bIns="0" rtlCol="0">
            <a:spAutoFit/>
          </a:bodyPr>
          <a:lstStyle/>
          <a:p>
            <a:pPr marL="12700" marR="5080">
              <a:lnSpc>
                <a:spcPct val="93000"/>
              </a:lnSpc>
              <a:spcBef>
                <a:spcPts val="305"/>
              </a:spcBef>
              <a:tabLst>
                <a:tab pos="2673350" algn="l"/>
                <a:tab pos="4122420" algn="l"/>
              </a:tabLst>
            </a:pPr>
            <a:r>
              <a:rPr sz="2400" b="1" i="1" dirty="0">
                <a:latin typeface="Arial" panose="020B0604020202020204"/>
                <a:cs typeface="Arial" panose="020B0604020202020204"/>
              </a:rPr>
              <a:t>ΜΙΚΡΟΤΕΡΟΣ</a:t>
            </a:r>
            <a:r>
              <a:rPr sz="2400" b="1" i="1" spc="-35" dirty="0">
                <a:latin typeface="Arial" panose="020B0604020202020204"/>
                <a:cs typeface="Arial" panose="020B0604020202020204"/>
              </a:rPr>
              <a:t> </a:t>
            </a:r>
            <a:r>
              <a:rPr sz="2400" b="1" i="1" dirty="0">
                <a:latin typeface="Arial" panose="020B0604020202020204"/>
                <a:cs typeface="Arial" panose="020B0604020202020204"/>
              </a:rPr>
              <a:t>ΕΞΟΠΛΙΣΜΟΣ</a:t>
            </a:r>
            <a:r>
              <a:rPr sz="2400" b="1" i="1" spc="-25" dirty="0">
                <a:latin typeface="Arial" panose="020B0604020202020204"/>
                <a:cs typeface="Arial" panose="020B0604020202020204"/>
              </a:rPr>
              <a:t> </a:t>
            </a:r>
            <a:r>
              <a:rPr sz="2400" b="1" i="1" dirty="0">
                <a:latin typeface="Arial" panose="020B0604020202020204"/>
                <a:cs typeface="Arial" panose="020B0604020202020204"/>
              </a:rPr>
              <a:t>–</a:t>
            </a:r>
            <a:r>
              <a:rPr sz="2400" b="1" i="1" spc="-25" dirty="0">
                <a:latin typeface="Arial" panose="020B0604020202020204"/>
                <a:cs typeface="Arial" panose="020B0604020202020204"/>
              </a:rPr>
              <a:t> </a:t>
            </a:r>
            <a:r>
              <a:rPr sz="2400" b="1" i="1" dirty="0">
                <a:latin typeface="Arial" panose="020B0604020202020204"/>
                <a:cs typeface="Arial" panose="020B0604020202020204"/>
              </a:rPr>
              <a:t>ΜΙΚΡΟΤΕΡΟ</a:t>
            </a:r>
            <a:r>
              <a:rPr sz="2400" b="1" i="1" spc="-20" dirty="0">
                <a:latin typeface="Arial" panose="020B0604020202020204"/>
                <a:cs typeface="Arial" panose="020B0604020202020204"/>
              </a:rPr>
              <a:t> </a:t>
            </a:r>
            <a:r>
              <a:rPr sz="2400" b="1" i="1" spc="-10" dirty="0">
                <a:latin typeface="Arial" panose="020B0604020202020204"/>
                <a:cs typeface="Arial" panose="020B0604020202020204"/>
              </a:rPr>
              <a:t>ΜΕΓΕΘΟΣ </a:t>
            </a:r>
            <a:r>
              <a:rPr sz="2400" b="1" i="1" dirty="0">
                <a:latin typeface="Arial" panose="020B0604020202020204"/>
                <a:cs typeface="Arial" panose="020B0604020202020204"/>
              </a:rPr>
              <a:t>ΚΑΙ</a:t>
            </a:r>
            <a:r>
              <a:rPr sz="2400" b="1" i="1" spc="-20" dirty="0">
                <a:latin typeface="Arial" panose="020B0604020202020204"/>
                <a:cs typeface="Arial" panose="020B0604020202020204"/>
              </a:rPr>
              <a:t> </a:t>
            </a:r>
            <a:r>
              <a:rPr sz="2400" b="1" i="1" dirty="0">
                <a:latin typeface="Arial" panose="020B0604020202020204"/>
                <a:cs typeface="Arial" panose="020B0604020202020204"/>
              </a:rPr>
              <a:t>ΒΑΡΟΣ.</a:t>
            </a:r>
            <a:r>
              <a:rPr sz="2400" b="1" i="1" spc="-5" dirty="0">
                <a:latin typeface="Arial" panose="020B0604020202020204"/>
                <a:cs typeface="Arial" panose="020B0604020202020204"/>
              </a:rPr>
              <a:t> </a:t>
            </a:r>
            <a:r>
              <a:rPr sz="2400" b="1" i="1" spc="-20" dirty="0">
                <a:latin typeface="Arial" panose="020B0604020202020204"/>
                <a:cs typeface="Arial" panose="020B0604020202020204"/>
              </a:rPr>
              <a:t>ΕΤΣΙ</a:t>
            </a:r>
            <a:r>
              <a:rPr sz="2400" b="1" i="1" dirty="0">
                <a:latin typeface="Arial" panose="020B0604020202020204"/>
                <a:cs typeface="Arial" panose="020B0604020202020204"/>
              </a:rPr>
              <a:t>	</a:t>
            </a:r>
            <a:r>
              <a:rPr sz="2400" b="1" i="1" spc="-10" dirty="0">
                <a:latin typeface="Arial" panose="020B0604020202020204"/>
                <a:cs typeface="Arial" panose="020B0604020202020204"/>
              </a:rPr>
              <a:t>ΕΧΟΥΜΕ</a:t>
            </a:r>
            <a:r>
              <a:rPr sz="2400" b="1" i="1" dirty="0">
                <a:latin typeface="Arial" panose="020B0604020202020204"/>
                <a:cs typeface="Arial" panose="020B0604020202020204"/>
              </a:rPr>
              <a:t>	</a:t>
            </a:r>
            <a:r>
              <a:rPr sz="2400" b="1" i="1" spc="-50" dirty="0">
                <a:latin typeface="Arial" panose="020B0604020202020204"/>
                <a:cs typeface="Arial" panose="020B0604020202020204"/>
              </a:rPr>
              <a:t>ΑΥΞΗΣΗ</a:t>
            </a:r>
            <a:r>
              <a:rPr sz="2400" b="1" i="1" spc="-120" dirty="0">
                <a:latin typeface="Arial" panose="020B0604020202020204"/>
                <a:cs typeface="Arial" panose="020B0604020202020204"/>
              </a:rPr>
              <a:t> </a:t>
            </a:r>
            <a:r>
              <a:rPr sz="2400" b="1" i="1" dirty="0">
                <a:latin typeface="Arial" panose="020B0604020202020204"/>
                <a:cs typeface="Arial" panose="020B0604020202020204"/>
              </a:rPr>
              <a:t>ΑΞΙΟΠΙΣΤΙΑΣ</a:t>
            </a:r>
            <a:r>
              <a:rPr sz="2400" b="1" i="1" spc="-30" dirty="0">
                <a:latin typeface="Arial" panose="020B0604020202020204"/>
                <a:cs typeface="Arial" panose="020B0604020202020204"/>
              </a:rPr>
              <a:t> </a:t>
            </a:r>
            <a:r>
              <a:rPr sz="2400" b="1" i="1" spc="-50" dirty="0">
                <a:latin typeface="Arial" panose="020B0604020202020204"/>
                <a:cs typeface="Arial" panose="020B0604020202020204"/>
              </a:rPr>
              <a:t>– </a:t>
            </a:r>
            <a:r>
              <a:rPr sz="2400" b="1" i="1" spc="-25" dirty="0">
                <a:latin typeface="Arial" panose="020B0604020202020204"/>
                <a:cs typeface="Arial" panose="020B0604020202020204"/>
              </a:rPr>
              <a:t>ΕΥΚΟΛΙΑ</a:t>
            </a:r>
            <a:r>
              <a:rPr sz="2400" b="1" i="1" spc="-135" dirty="0">
                <a:latin typeface="Arial" panose="020B0604020202020204"/>
                <a:cs typeface="Arial" panose="020B0604020202020204"/>
              </a:rPr>
              <a:t> </a:t>
            </a:r>
            <a:r>
              <a:rPr sz="2400" b="1" i="1" dirty="0">
                <a:latin typeface="Arial" panose="020B0604020202020204"/>
                <a:cs typeface="Arial" panose="020B0604020202020204"/>
              </a:rPr>
              <a:t>ΣΥΝΤΗΡΗΣΗΣ</a:t>
            </a:r>
            <a:r>
              <a:rPr sz="2400" b="1" i="1" spc="-35" dirty="0">
                <a:latin typeface="Arial" panose="020B0604020202020204"/>
                <a:cs typeface="Arial" panose="020B0604020202020204"/>
              </a:rPr>
              <a:t> </a:t>
            </a:r>
            <a:r>
              <a:rPr sz="2400" b="1" i="1" dirty="0">
                <a:latin typeface="Arial" panose="020B0604020202020204"/>
                <a:cs typeface="Arial" panose="020B0604020202020204"/>
              </a:rPr>
              <a:t>–</a:t>
            </a:r>
            <a:r>
              <a:rPr sz="2400" b="1" i="1" spc="-40" dirty="0">
                <a:latin typeface="Arial" panose="020B0604020202020204"/>
                <a:cs typeface="Arial" panose="020B0604020202020204"/>
              </a:rPr>
              <a:t> </a:t>
            </a:r>
            <a:r>
              <a:rPr sz="2400" b="1" i="1" dirty="0">
                <a:latin typeface="Arial" panose="020B0604020202020204"/>
                <a:cs typeface="Arial" panose="020B0604020202020204"/>
              </a:rPr>
              <a:t>ΜΕΙΩΜΕΝΟ</a:t>
            </a:r>
            <a:r>
              <a:rPr sz="2400" b="1" i="1" spc="5" dirty="0">
                <a:latin typeface="Arial" panose="020B0604020202020204"/>
                <a:cs typeface="Arial" panose="020B0604020202020204"/>
              </a:rPr>
              <a:t> </a:t>
            </a:r>
            <a:r>
              <a:rPr sz="2600" b="1" i="1" spc="-25" dirty="0">
                <a:latin typeface="Arial" panose="020B0604020202020204"/>
                <a:cs typeface="Arial" panose="020B0604020202020204"/>
              </a:rPr>
              <a:t>ΚΟΣΤΟΣ</a:t>
            </a:r>
            <a:r>
              <a:rPr sz="2600" b="1" i="1" spc="-80" dirty="0">
                <a:latin typeface="Arial" panose="020B0604020202020204"/>
                <a:cs typeface="Arial" panose="020B0604020202020204"/>
              </a:rPr>
              <a:t> </a:t>
            </a:r>
            <a:r>
              <a:rPr sz="2400" b="1" i="1" spc="-10" dirty="0">
                <a:latin typeface="Arial" panose="020B0604020202020204"/>
                <a:cs typeface="Arial" panose="020B0604020202020204"/>
              </a:rPr>
              <a:t>ΚΤΗΣΗΣ </a:t>
            </a:r>
            <a:r>
              <a:rPr sz="2400" b="1" i="1" dirty="0">
                <a:latin typeface="Arial" panose="020B0604020202020204"/>
                <a:cs typeface="Arial" panose="020B0604020202020204"/>
              </a:rPr>
              <a:t>ΚΑΙ</a:t>
            </a:r>
            <a:r>
              <a:rPr sz="2400" b="1" i="1" spc="-10" dirty="0">
                <a:latin typeface="Arial" panose="020B0604020202020204"/>
                <a:cs typeface="Arial" panose="020B0604020202020204"/>
              </a:rPr>
              <a:t> ΣΥΝΤΗΡΗΣΗΣ.</a:t>
            </a:r>
            <a:endParaRPr sz="2400">
              <a:latin typeface="Arial" panose="020B0604020202020204"/>
              <a:cs typeface="Arial" panose="020B0604020202020204"/>
            </a:endParaRPr>
          </a:p>
        </p:txBody>
      </p:sp>
      <p:sp>
        <p:nvSpPr>
          <p:cNvPr id="13" name="object 13"/>
          <p:cNvSpPr txBox="1"/>
          <p:nvPr/>
        </p:nvSpPr>
        <p:spPr>
          <a:xfrm>
            <a:off x="220979" y="5775959"/>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14" name="object 14"/>
          <p:cNvSpPr txBox="1"/>
          <p:nvPr/>
        </p:nvSpPr>
        <p:spPr>
          <a:xfrm>
            <a:off x="436880" y="5673090"/>
            <a:ext cx="8303259" cy="1071880"/>
          </a:xfrm>
          <a:prstGeom prst="rect">
            <a:avLst/>
          </a:prstGeom>
        </p:spPr>
        <p:txBody>
          <a:bodyPr vert="horz" wrap="square" lIns="0" tIns="45085" rIns="0" bIns="0" rtlCol="0">
            <a:spAutoFit/>
          </a:bodyPr>
          <a:lstStyle/>
          <a:p>
            <a:pPr marL="12700" marR="5080">
              <a:lnSpc>
                <a:spcPts val="2680"/>
              </a:lnSpc>
              <a:spcBef>
                <a:spcPts val="355"/>
              </a:spcBef>
            </a:pPr>
            <a:r>
              <a:rPr sz="2400" b="1" i="1" dirty="0">
                <a:latin typeface="Arial" panose="020B0604020202020204"/>
                <a:cs typeface="Arial" panose="020B0604020202020204"/>
              </a:rPr>
              <a:t>ΕΙΤΕ</a:t>
            </a:r>
            <a:r>
              <a:rPr sz="2400" b="1" i="1" spc="-35" dirty="0">
                <a:latin typeface="Arial" panose="020B0604020202020204"/>
                <a:cs typeface="Arial" panose="020B0604020202020204"/>
              </a:rPr>
              <a:t> </a:t>
            </a:r>
            <a:r>
              <a:rPr sz="2400" b="1" i="1" dirty="0">
                <a:latin typeface="Arial" panose="020B0604020202020204"/>
                <a:cs typeface="Arial" panose="020B0604020202020204"/>
              </a:rPr>
              <a:t>ΜΕ</a:t>
            </a:r>
            <a:r>
              <a:rPr sz="2400" b="1" i="1" spc="-10" dirty="0">
                <a:latin typeface="Arial" panose="020B0604020202020204"/>
                <a:cs typeface="Arial" panose="020B0604020202020204"/>
              </a:rPr>
              <a:t> </a:t>
            </a:r>
            <a:r>
              <a:rPr sz="2400" b="1" i="1" dirty="0">
                <a:latin typeface="Arial" panose="020B0604020202020204"/>
                <a:cs typeface="Arial" panose="020B0604020202020204"/>
              </a:rPr>
              <a:t>ΜΙΑ</a:t>
            </a:r>
            <a:r>
              <a:rPr sz="2400" b="1" i="1" spc="-175" dirty="0">
                <a:latin typeface="Arial" panose="020B0604020202020204"/>
                <a:cs typeface="Arial" panose="020B0604020202020204"/>
              </a:rPr>
              <a:t> </a:t>
            </a:r>
            <a:r>
              <a:rPr sz="2400" b="1" i="1" spc="-25" dirty="0">
                <a:latin typeface="Arial" panose="020B0604020202020204"/>
                <a:cs typeface="Arial" panose="020B0604020202020204"/>
              </a:rPr>
              <a:t>ΑΝΤΛΙΑ</a:t>
            </a:r>
            <a:r>
              <a:rPr sz="2400" b="1" i="1" spc="-140" dirty="0">
                <a:latin typeface="Arial" panose="020B0604020202020204"/>
                <a:cs typeface="Arial" panose="020B0604020202020204"/>
              </a:rPr>
              <a:t> </a:t>
            </a:r>
            <a:r>
              <a:rPr sz="2400" b="1" i="1" dirty="0">
                <a:latin typeface="Arial" panose="020B0604020202020204"/>
                <a:cs typeface="Arial" panose="020B0604020202020204"/>
              </a:rPr>
              <a:t>ΥΨΗΛΗΣ</a:t>
            </a:r>
            <a:r>
              <a:rPr sz="2400" b="1" i="1" spc="-5" dirty="0">
                <a:latin typeface="Arial" panose="020B0604020202020204"/>
                <a:cs typeface="Arial" panose="020B0604020202020204"/>
              </a:rPr>
              <a:t> </a:t>
            </a:r>
            <a:r>
              <a:rPr sz="2400" b="1" i="1" dirty="0">
                <a:latin typeface="Arial" panose="020B0604020202020204"/>
                <a:cs typeface="Arial" panose="020B0604020202020204"/>
              </a:rPr>
              <a:t>ΕΙΤΕ</a:t>
            </a:r>
            <a:r>
              <a:rPr sz="2400" b="1" i="1" spc="-10" dirty="0">
                <a:latin typeface="Arial" panose="020B0604020202020204"/>
                <a:cs typeface="Arial" panose="020B0604020202020204"/>
              </a:rPr>
              <a:t> </a:t>
            </a:r>
            <a:r>
              <a:rPr sz="2400" b="1" i="1" dirty="0">
                <a:latin typeface="Arial" panose="020B0604020202020204"/>
                <a:cs typeface="Arial" panose="020B0604020202020204"/>
              </a:rPr>
              <a:t>ΜΕ</a:t>
            </a:r>
            <a:r>
              <a:rPr sz="2400" b="1" i="1" spc="-10" dirty="0">
                <a:latin typeface="Arial" panose="020B0604020202020204"/>
                <a:cs typeface="Arial" panose="020B0604020202020204"/>
              </a:rPr>
              <a:t> ΠΕΡΙΣΣΟΤΕΡΕΣ, </a:t>
            </a:r>
            <a:r>
              <a:rPr sz="2400" b="1" i="1" dirty="0">
                <a:latin typeface="Arial" panose="020B0604020202020204"/>
                <a:cs typeface="Arial" panose="020B0604020202020204"/>
              </a:rPr>
              <a:t>ΤΟ</a:t>
            </a:r>
            <a:r>
              <a:rPr sz="2400" b="1" i="1" spc="-35" dirty="0">
                <a:latin typeface="Arial" panose="020B0604020202020204"/>
                <a:cs typeface="Arial" panose="020B0604020202020204"/>
              </a:rPr>
              <a:t> </a:t>
            </a:r>
            <a:r>
              <a:rPr sz="2400" b="1" i="1" dirty="0">
                <a:latin typeface="Arial" panose="020B0604020202020204"/>
                <a:cs typeface="Arial" panose="020B0604020202020204"/>
              </a:rPr>
              <a:t>ΣΥΣΤΗΜΑ</a:t>
            </a:r>
            <a:r>
              <a:rPr sz="2400" b="1" i="1" spc="-120" dirty="0">
                <a:latin typeface="Arial" panose="020B0604020202020204"/>
                <a:cs typeface="Arial" panose="020B0604020202020204"/>
              </a:rPr>
              <a:t> </a:t>
            </a:r>
            <a:r>
              <a:rPr sz="2400" b="1" i="1" dirty="0">
                <a:latin typeface="Arial" panose="020B0604020202020204"/>
                <a:cs typeface="Arial" panose="020B0604020202020204"/>
              </a:rPr>
              <a:t>ΕΧΕΙ</a:t>
            </a:r>
            <a:r>
              <a:rPr sz="2400" b="1" i="1" spc="-35" dirty="0">
                <a:latin typeface="Arial" panose="020B0604020202020204"/>
                <a:cs typeface="Arial" panose="020B0604020202020204"/>
              </a:rPr>
              <a:t> </a:t>
            </a:r>
            <a:r>
              <a:rPr sz="2400" b="1" i="1" dirty="0">
                <a:latin typeface="Arial" panose="020B0604020202020204"/>
                <a:cs typeface="Arial" panose="020B0604020202020204"/>
              </a:rPr>
              <a:t>ΜΙΚΡΟΤΕΡΗ</a:t>
            </a:r>
            <a:r>
              <a:rPr sz="2400" b="1" i="1" spc="-110" dirty="0">
                <a:latin typeface="Arial" panose="020B0604020202020204"/>
                <a:cs typeface="Arial" panose="020B0604020202020204"/>
              </a:rPr>
              <a:t> </a:t>
            </a:r>
            <a:r>
              <a:rPr sz="2400" b="1" i="1" dirty="0">
                <a:latin typeface="Arial" panose="020B0604020202020204"/>
                <a:cs typeface="Arial" panose="020B0604020202020204"/>
              </a:rPr>
              <a:t>ΑΠΑΙΤΗΣΗ</a:t>
            </a:r>
            <a:r>
              <a:rPr sz="2400" b="1" i="1" spc="-35" dirty="0">
                <a:latin typeface="Arial" panose="020B0604020202020204"/>
                <a:cs typeface="Arial" panose="020B0604020202020204"/>
              </a:rPr>
              <a:t> </a:t>
            </a:r>
            <a:r>
              <a:rPr sz="2400" b="1" i="1" dirty="0">
                <a:latin typeface="Arial" panose="020B0604020202020204"/>
                <a:cs typeface="Arial" panose="020B0604020202020204"/>
              </a:rPr>
              <a:t>ΙΣΧΥΟΣ</a:t>
            </a:r>
            <a:r>
              <a:rPr sz="2400" b="1" i="1" spc="-30" dirty="0">
                <a:latin typeface="Arial" panose="020B0604020202020204"/>
                <a:cs typeface="Arial" panose="020B0604020202020204"/>
              </a:rPr>
              <a:t> </a:t>
            </a:r>
            <a:r>
              <a:rPr sz="2400" b="1" i="1" spc="-25" dirty="0">
                <a:latin typeface="Arial" panose="020B0604020202020204"/>
                <a:cs typeface="Arial" panose="020B0604020202020204"/>
              </a:rPr>
              <a:t>ΚΙ </a:t>
            </a:r>
            <a:r>
              <a:rPr sz="2400" b="1" i="1" dirty="0">
                <a:latin typeface="Arial" panose="020B0604020202020204"/>
                <a:cs typeface="Arial" panose="020B0604020202020204"/>
              </a:rPr>
              <a:t>ΕΤΣΙ</a:t>
            </a:r>
            <a:r>
              <a:rPr sz="2400" b="1" i="1" spc="-125" dirty="0">
                <a:latin typeface="Arial" panose="020B0604020202020204"/>
                <a:cs typeface="Arial" panose="020B0604020202020204"/>
              </a:rPr>
              <a:t> </a:t>
            </a:r>
            <a:r>
              <a:rPr sz="2400" b="1" i="1" spc="-50" dirty="0">
                <a:latin typeface="Arial" panose="020B0604020202020204"/>
                <a:cs typeface="Arial" panose="020B0604020202020204"/>
              </a:rPr>
              <a:t>ΑΥΞΑΝΕΤΑΙ</a:t>
            </a:r>
            <a:r>
              <a:rPr sz="2400" b="1" i="1" spc="-35" dirty="0">
                <a:latin typeface="Arial" panose="020B0604020202020204"/>
                <a:cs typeface="Arial" panose="020B0604020202020204"/>
              </a:rPr>
              <a:t> </a:t>
            </a:r>
            <a:r>
              <a:rPr sz="2400" b="1" i="1" dirty="0">
                <a:latin typeface="Arial" panose="020B0604020202020204"/>
                <a:cs typeface="Arial" panose="020B0604020202020204"/>
              </a:rPr>
              <a:t>Ο</a:t>
            </a:r>
            <a:r>
              <a:rPr sz="2400" b="1" i="1" spc="-30" dirty="0">
                <a:latin typeface="Arial" panose="020B0604020202020204"/>
                <a:cs typeface="Arial" panose="020B0604020202020204"/>
              </a:rPr>
              <a:t> </a:t>
            </a:r>
            <a:r>
              <a:rPr sz="2400" b="1" i="1" spc="-20" dirty="0">
                <a:latin typeface="Arial" panose="020B0604020202020204"/>
                <a:cs typeface="Arial" panose="020B0604020202020204"/>
              </a:rPr>
              <a:t>ΒΑΘΜΟΣ</a:t>
            </a:r>
            <a:r>
              <a:rPr sz="2400" b="1" i="1" spc="-114" dirty="0">
                <a:latin typeface="Arial" panose="020B0604020202020204"/>
                <a:cs typeface="Arial" panose="020B0604020202020204"/>
              </a:rPr>
              <a:t> </a:t>
            </a:r>
            <a:r>
              <a:rPr sz="2400" b="1" i="1" dirty="0">
                <a:latin typeface="Arial" panose="020B0604020202020204"/>
                <a:cs typeface="Arial" panose="020B0604020202020204"/>
              </a:rPr>
              <a:t>ΑΠΟΔΟΣΗΣ</a:t>
            </a:r>
            <a:r>
              <a:rPr sz="2400" b="1" i="1" spc="-35" dirty="0">
                <a:latin typeface="Arial" panose="020B0604020202020204"/>
                <a:cs typeface="Arial" panose="020B0604020202020204"/>
              </a:rPr>
              <a:t> </a:t>
            </a:r>
            <a:r>
              <a:rPr sz="2400" b="1" i="1" dirty="0">
                <a:latin typeface="Arial" panose="020B0604020202020204"/>
                <a:cs typeface="Arial" panose="020B0604020202020204"/>
              </a:rPr>
              <a:t>ΤΗΣ</a:t>
            </a:r>
            <a:r>
              <a:rPr sz="2400" b="1" i="1" spc="-45" dirty="0">
                <a:latin typeface="Arial" panose="020B0604020202020204"/>
                <a:cs typeface="Arial" panose="020B0604020202020204"/>
              </a:rPr>
              <a:t> </a:t>
            </a:r>
            <a:r>
              <a:rPr sz="2400" b="1" i="1" spc="-10" dirty="0">
                <a:latin typeface="Arial" panose="020B0604020202020204"/>
                <a:cs typeface="Arial" panose="020B0604020202020204"/>
              </a:rPr>
              <a:t>ΜΗΧΑΝΗΣ.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98628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3" name="object 3"/>
          <p:cNvSpPr txBox="1"/>
          <p:nvPr/>
        </p:nvSpPr>
        <p:spPr>
          <a:xfrm>
            <a:off x="581659" y="1883409"/>
            <a:ext cx="8076565" cy="2482026"/>
          </a:xfrm>
          <a:prstGeom prst="rect">
            <a:avLst/>
          </a:prstGeom>
        </p:spPr>
        <p:txBody>
          <a:bodyPr vert="horz" wrap="square" lIns="0" tIns="38735" rIns="0" bIns="0" rtlCol="0">
            <a:spAutoFit/>
          </a:bodyPr>
          <a:lstStyle/>
          <a:p>
            <a:pPr marL="12700" marR="5080">
              <a:lnSpc>
                <a:spcPct val="93000"/>
              </a:lnSpc>
              <a:spcBef>
                <a:spcPts val="305"/>
              </a:spcBef>
            </a:pPr>
            <a:r>
              <a:rPr sz="2400" b="1" i="1" dirty="0">
                <a:latin typeface="Arial" panose="020B0604020202020204"/>
                <a:cs typeface="Arial" panose="020B0604020202020204"/>
              </a:rPr>
              <a:t>ΑΚΡΙΒΕΙΑ</a:t>
            </a:r>
            <a:r>
              <a:rPr sz="2400" b="1" i="1" spc="-165" dirty="0">
                <a:latin typeface="Arial" panose="020B0604020202020204"/>
                <a:cs typeface="Arial" panose="020B0604020202020204"/>
              </a:rPr>
              <a:t> </a:t>
            </a:r>
            <a:r>
              <a:rPr sz="2400" b="1" i="1" dirty="0">
                <a:latin typeface="Arial" panose="020B0604020202020204"/>
                <a:cs typeface="Arial" panose="020B0604020202020204"/>
              </a:rPr>
              <a:t>ΡΥΘΜΙΣΗΣ</a:t>
            </a:r>
            <a:r>
              <a:rPr sz="2400" b="1" i="1" spc="-70" dirty="0">
                <a:latin typeface="Arial" panose="020B0604020202020204"/>
                <a:cs typeface="Arial" panose="020B0604020202020204"/>
              </a:rPr>
              <a:t> </a:t>
            </a:r>
            <a:r>
              <a:rPr sz="2400" b="1" i="1" dirty="0">
                <a:latin typeface="Arial" panose="020B0604020202020204"/>
                <a:cs typeface="Arial" panose="020B0604020202020204"/>
              </a:rPr>
              <a:t>ΤΗΣ</a:t>
            </a:r>
            <a:r>
              <a:rPr sz="2400" b="1" i="1" spc="-65" dirty="0">
                <a:latin typeface="Arial" panose="020B0604020202020204"/>
                <a:cs typeface="Arial" panose="020B0604020202020204"/>
              </a:rPr>
              <a:t> </a:t>
            </a:r>
            <a:r>
              <a:rPr sz="2400" b="1" i="1" spc="-10" dirty="0">
                <a:latin typeface="Arial" panose="020B0604020202020204"/>
                <a:cs typeface="Arial" panose="020B0604020202020204"/>
              </a:rPr>
              <a:t>ΠΟΣΟΤΗΤΑΣ</a:t>
            </a:r>
            <a:r>
              <a:rPr sz="2400" b="1" i="1" spc="-75" dirty="0">
                <a:latin typeface="Arial" panose="020B0604020202020204"/>
                <a:cs typeface="Arial" panose="020B0604020202020204"/>
              </a:rPr>
              <a:t> </a:t>
            </a:r>
            <a:r>
              <a:rPr sz="2400" b="1" i="1">
                <a:latin typeface="Arial" panose="020B0604020202020204"/>
                <a:cs typeface="Arial" panose="020B0604020202020204"/>
              </a:rPr>
              <a:t>ΤΟΥ</a:t>
            </a:r>
            <a:r>
              <a:rPr sz="2400" b="1" i="1" spc="-75">
                <a:latin typeface="Arial" panose="020B0604020202020204"/>
                <a:cs typeface="Arial" panose="020B0604020202020204"/>
              </a:rPr>
              <a:t> </a:t>
            </a:r>
            <a:endParaRPr lang="el-GR" sz="2400" b="1" i="1" spc="-75" dirty="0" smtClean="0">
              <a:latin typeface="Arial" panose="020B0604020202020204"/>
              <a:cs typeface="Arial" panose="020B0604020202020204"/>
            </a:endParaRPr>
          </a:p>
          <a:p>
            <a:pPr marL="12700" marR="5080">
              <a:lnSpc>
                <a:spcPct val="93000"/>
              </a:lnSpc>
              <a:spcBef>
                <a:spcPts val="305"/>
              </a:spcBef>
            </a:pPr>
            <a:r>
              <a:rPr sz="2400" b="1" i="1" spc="-10" smtClean="0">
                <a:latin typeface="Arial" panose="020B0604020202020204"/>
                <a:cs typeface="Arial" panose="020B0604020202020204"/>
              </a:rPr>
              <a:t>ΕΓΧ</a:t>
            </a:r>
            <a:r>
              <a:rPr lang="el-GR" sz="2400" b="1" i="1" spc="-10" dirty="0" smtClean="0">
                <a:latin typeface="Arial" panose="020B0604020202020204"/>
                <a:cs typeface="Arial" panose="020B0604020202020204"/>
              </a:rPr>
              <a:t>Υ</a:t>
            </a:r>
            <a:r>
              <a:rPr sz="2400" b="1" i="1" spc="-10" smtClean="0">
                <a:latin typeface="Arial" panose="020B0604020202020204"/>
                <a:cs typeface="Arial" panose="020B0604020202020204"/>
              </a:rPr>
              <a:t>ΟΜΕ</a:t>
            </a:r>
            <a:r>
              <a:rPr sz="2400" b="1" i="1" smtClean="0">
                <a:latin typeface="Arial" panose="020B0604020202020204"/>
                <a:cs typeface="Arial" panose="020B0604020202020204"/>
              </a:rPr>
              <a:t>ΝΟΥ</a:t>
            </a:r>
            <a:r>
              <a:rPr sz="2400" b="1" i="1" spc="-65" smtClean="0">
                <a:latin typeface="Arial" panose="020B0604020202020204"/>
                <a:cs typeface="Arial" panose="020B0604020202020204"/>
              </a:rPr>
              <a:t> </a:t>
            </a:r>
            <a:r>
              <a:rPr sz="2400" b="1" i="1" spc="-40" dirty="0">
                <a:latin typeface="Arial" panose="020B0604020202020204"/>
                <a:cs typeface="Arial" panose="020B0604020202020204"/>
              </a:rPr>
              <a:t>ΚΑΥΣΙΜΟΥ</a:t>
            </a:r>
            <a:r>
              <a:rPr sz="2400" b="1" i="1" spc="-55" dirty="0">
                <a:latin typeface="Arial" panose="020B0604020202020204"/>
                <a:cs typeface="Arial" panose="020B0604020202020204"/>
              </a:rPr>
              <a:t> </a:t>
            </a:r>
            <a:r>
              <a:rPr sz="2400" b="1" i="1" dirty="0">
                <a:latin typeface="Arial" panose="020B0604020202020204"/>
                <a:cs typeface="Arial" panose="020B0604020202020204"/>
              </a:rPr>
              <a:t>ΜΕ</a:t>
            </a:r>
            <a:r>
              <a:rPr sz="2400" b="1" i="1" spc="-55" dirty="0">
                <a:latin typeface="Arial" panose="020B0604020202020204"/>
                <a:cs typeface="Arial" panose="020B0604020202020204"/>
              </a:rPr>
              <a:t> </a:t>
            </a:r>
            <a:r>
              <a:rPr sz="2400" b="1" i="1" dirty="0">
                <a:latin typeface="Arial" panose="020B0604020202020204"/>
                <a:cs typeface="Arial" panose="020B0604020202020204"/>
              </a:rPr>
              <a:t>ΒΑΣΗ</a:t>
            </a:r>
            <a:r>
              <a:rPr sz="2400" b="1" i="1" spc="-50" dirty="0">
                <a:latin typeface="Arial" panose="020B0604020202020204"/>
                <a:cs typeface="Arial" panose="020B0604020202020204"/>
              </a:rPr>
              <a:t> </a:t>
            </a:r>
            <a:r>
              <a:rPr sz="2400" b="1" i="1" dirty="0">
                <a:latin typeface="Arial" panose="020B0604020202020204"/>
                <a:cs typeface="Arial" panose="020B0604020202020204"/>
              </a:rPr>
              <a:t>ΤΟ</a:t>
            </a:r>
            <a:r>
              <a:rPr sz="2400" b="1" i="1" spc="-50" dirty="0">
                <a:latin typeface="Arial" panose="020B0604020202020204"/>
                <a:cs typeface="Arial" panose="020B0604020202020204"/>
              </a:rPr>
              <a:t> </a:t>
            </a:r>
            <a:r>
              <a:rPr sz="2400" b="1" i="1" dirty="0">
                <a:latin typeface="Arial" panose="020B0604020202020204"/>
                <a:cs typeface="Arial" panose="020B0604020202020204"/>
              </a:rPr>
              <a:t>ΧΡΟΝΟ</a:t>
            </a:r>
            <a:r>
              <a:rPr sz="2400" b="1" i="1" spc="-40" dirty="0">
                <a:latin typeface="Arial" panose="020B0604020202020204"/>
                <a:cs typeface="Arial" panose="020B0604020202020204"/>
              </a:rPr>
              <a:t> </a:t>
            </a:r>
            <a:r>
              <a:rPr sz="2400" b="1" i="1" dirty="0">
                <a:latin typeface="Arial" panose="020B0604020202020204"/>
                <a:cs typeface="Arial" panose="020B0604020202020204"/>
              </a:rPr>
              <a:t>ΠΟΥ</a:t>
            </a:r>
            <a:r>
              <a:rPr sz="2400" b="1" i="1" spc="-55" dirty="0">
                <a:latin typeface="Arial" panose="020B0604020202020204"/>
                <a:cs typeface="Arial" panose="020B0604020202020204"/>
              </a:rPr>
              <a:t> </a:t>
            </a:r>
            <a:r>
              <a:rPr sz="2400" b="1" i="1">
                <a:latin typeface="Arial" panose="020B0604020202020204"/>
                <a:cs typeface="Arial" panose="020B0604020202020204"/>
              </a:rPr>
              <a:t>Η</a:t>
            </a:r>
            <a:r>
              <a:rPr sz="2400" b="1" i="1" spc="-50">
                <a:latin typeface="Arial" panose="020B0604020202020204"/>
                <a:cs typeface="Arial" panose="020B0604020202020204"/>
              </a:rPr>
              <a:t> </a:t>
            </a:r>
            <a:r>
              <a:rPr sz="2400" b="1" i="1" spc="-20" smtClean="0">
                <a:latin typeface="Arial" panose="020B0604020202020204"/>
                <a:cs typeface="Arial" panose="020B0604020202020204"/>
              </a:rPr>
              <a:t>ΗΛΕ</a:t>
            </a:r>
            <a:r>
              <a:rPr sz="2400" b="1" i="1" smtClean="0">
                <a:latin typeface="Arial" panose="020B0604020202020204"/>
                <a:cs typeface="Arial" panose="020B0604020202020204"/>
              </a:rPr>
              <a:t>ΚΤΡΟΜΑΓΝΗΤΙΚΗ</a:t>
            </a:r>
            <a:r>
              <a:rPr sz="2400" b="1" i="1" spc="-55" smtClean="0">
                <a:latin typeface="Arial" panose="020B0604020202020204"/>
                <a:cs typeface="Arial" panose="020B0604020202020204"/>
              </a:rPr>
              <a:t> </a:t>
            </a:r>
            <a:r>
              <a:rPr sz="2400" b="1" i="1" dirty="0">
                <a:latin typeface="Arial" panose="020B0604020202020204"/>
                <a:cs typeface="Arial" panose="020B0604020202020204"/>
              </a:rPr>
              <a:t>ΒΑΛΒΙΔΑ</a:t>
            </a:r>
            <a:r>
              <a:rPr sz="2400" b="1" i="1" spc="-120" dirty="0">
                <a:latin typeface="Arial" panose="020B0604020202020204"/>
                <a:cs typeface="Arial" panose="020B0604020202020204"/>
              </a:rPr>
              <a:t> </a:t>
            </a:r>
            <a:r>
              <a:rPr sz="2400" b="1" i="1" dirty="0">
                <a:latin typeface="Arial" panose="020B0604020202020204"/>
                <a:cs typeface="Arial" panose="020B0604020202020204"/>
              </a:rPr>
              <a:t>ΜΕΝΕΙ</a:t>
            </a:r>
            <a:r>
              <a:rPr sz="2400" b="1" i="1" spc="-114" dirty="0">
                <a:latin typeface="Arial" panose="020B0604020202020204"/>
                <a:cs typeface="Arial" panose="020B0604020202020204"/>
              </a:rPr>
              <a:t> </a:t>
            </a:r>
            <a:r>
              <a:rPr sz="2400" b="1" i="1" dirty="0">
                <a:latin typeface="Arial" panose="020B0604020202020204"/>
                <a:cs typeface="Arial" panose="020B0604020202020204"/>
              </a:rPr>
              <a:t>ΑΝΟΙΚΤΗ.</a:t>
            </a:r>
            <a:r>
              <a:rPr sz="2400" b="1" i="1" spc="-114" dirty="0">
                <a:latin typeface="Arial" panose="020B0604020202020204"/>
                <a:cs typeface="Arial" panose="020B0604020202020204"/>
              </a:rPr>
              <a:t> </a:t>
            </a:r>
            <a:r>
              <a:rPr sz="2400" b="1" i="1" spc="-20" dirty="0">
                <a:latin typeface="Arial" panose="020B0604020202020204"/>
                <a:cs typeface="Arial" panose="020B0604020202020204"/>
              </a:rPr>
              <a:t>ΑΥΤΟ ΒΕΛΤΙΩΝΕΙ</a:t>
            </a:r>
            <a:r>
              <a:rPr sz="2400" b="1" i="1" spc="-30" dirty="0">
                <a:latin typeface="Arial" panose="020B0604020202020204"/>
                <a:cs typeface="Arial" panose="020B0604020202020204"/>
              </a:rPr>
              <a:t> </a:t>
            </a:r>
            <a:r>
              <a:rPr sz="2400" b="1" i="1" dirty="0">
                <a:latin typeface="Arial" panose="020B0604020202020204"/>
                <a:cs typeface="Arial" panose="020B0604020202020204"/>
              </a:rPr>
              <a:t>ΤΗΝ</a:t>
            </a:r>
            <a:r>
              <a:rPr sz="2400" b="1" i="1" spc="-120" dirty="0">
                <a:latin typeface="Arial" panose="020B0604020202020204"/>
                <a:cs typeface="Arial" panose="020B0604020202020204"/>
              </a:rPr>
              <a:t> </a:t>
            </a:r>
            <a:r>
              <a:rPr sz="2400" b="1" i="1" dirty="0">
                <a:latin typeface="Arial" panose="020B0604020202020204"/>
                <a:cs typeface="Arial" panose="020B0604020202020204"/>
              </a:rPr>
              <a:t>ΑΠΟΔΟΣΗ</a:t>
            </a:r>
            <a:r>
              <a:rPr sz="2400" b="1" i="1" spc="-45" dirty="0">
                <a:latin typeface="Arial" panose="020B0604020202020204"/>
                <a:cs typeface="Arial" panose="020B0604020202020204"/>
              </a:rPr>
              <a:t> </a:t>
            </a:r>
            <a:r>
              <a:rPr sz="2400" b="1" i="1" dirty="0">
                <a:latin typeface="Arial" panose="020B0604020202020204"/>
                <a:cs typeface="Arial" panose="020B0604020202020204"/>
              </a:rPr>
              <a:t>ΤΗΣ</a:t>
            </a:r>
            <a:r>
              <a:rPr sz="2400" b="1" i="1" spc="-35" dirty="0">
                <a:latin typeface="Arial" panose="020B0604020202020204"/>
                <a:cs typeface="Arial" panose="020B0604020202020204"/>
              </a:rPr>
              <a:t> </a:t>
            </a:r>
            <a:r>
              <a:rPr sz="2400" b="1" i="1" dirty="0">
                <a:latin typeface="Arial" panose="020B0604020202020204"/>
                <a:cs typeface="Arial" panose="020B0604020202020204"/>
              </a:rPr>
              <a:t>ΜΗΧΑΝΗΣ</a:t>
            </a:r>
            <a:r>
              <a:rPr sz="2400" b="1" i="1" spc="-40" dirty="0">
                <a:latin typeface="Arial" panose="020B0604020202020204"/>
                <a:cs typeface="Arial" panose="020B0604020202020204"/>
              </a:rPr>
              <a:t> </a:t>
            </a:r>
            <a:r>
              <a:rPr sz="2400" b="1" i="1" dirty="0">
                <a:latin typeface="Arial" panose="020B0604020202020204"/>
                <a:cs typeface="Arial" panose="020B0604020202020204"/>
              </a:rPr>
              <a:t>ΣΕ</a:t>
            </a:r>
            <a:r>
              <a:rPr sz="2400" b="1" i="1" spc="-50" dirty="0">
                <a:latin typeface="Arial" panose="020B0604020202020204"/>
                <a:cs typeface="Arial" panose="020B0604020202020204"/>
              </a:rPr>
              <a:t> </a:t>
            </a:r>
            <a:r>
              <a:rPr sz="2400" b="1" i="1" dirty="0">
                <a:latin typeface="Arial" panose="020B0604020202020204"/>
                <a:cs typeface="Arial" panose="020B0604020202020204"/>
              </a:rPr>
              <a:t>ΟΛΟ</a:t>
            </a:r>
            <a:r>
              <a:rPr sz="2400" b="1" i="1" spc="-35" dirty="0">
                <a:latin typeface="Arial" panose="020B0604020202020204"/>
                <a:cs typeface="Arial" panose="020B0604020202020204"/>
              </a:rPr>
              <a:t> </a:t>
            </a:r>
            <a:r>
              <a:rPr sz="2400" b="1" i="1" spc="-25" dirty="0">
                <a:latin typeface="Arial" panose="020B0604020202020204"/>
                <a:cs typeface="Arial" panose="020B0604020202020204"/>
              </a:rPr>
              <a:t>ΤΟ </a:t>
            </a:r>
            <a:r>
              <a:rPr sz="2400" b="1" i="1" spc="-10" dirty="0">
                <a:latin typeface="Arial" panose="020B0604020202020204"/>
                <a:cs typeface="Arial" panose="020B0604020202020204"/>
              </a:rPr>
              <a:t>ΦΑΣΜΑ</a:t>
            </a:r>
            <a:r>
              <a:rPr sz="2400" b="1" i="1" spc="-125" dirty="0">
                <a:latin typeface="Arial" panose="020B0604020202020204"/>
                <a:cs typeface="Arial" panose="020B0604020202020204"/>
              </a:rPr>
              <a:t> </a:t>
            </a:r>
            <a:r>
              <a:rPr sz="2400" b="1" i="1">
                <a:latin typeface="Arial" panose="020B0604020202020204"/>
                <a:cs typeface="Arial" panose="020B0604020202020204"/>
              </a:rPr>
              <a:t>ΤΩΝ</a:t>
            </a:r>
            <a:r>
              <a:rPr sz="2400" b="1" i="1" spc="-35">
                <a:latin typeface="Arial" panose="020B0604020202020204"/>
                <a:cs typeface="Arial" panose="020B0604020202020204"/>
              </a:rPr>
              <a:t> </a:t>
            </a:r>
            <a:r>
              <a:rPr sz="2400" b="1" i="1" smtClean="0">
                <a:latin typeface="Arial" panose="020B0604020202020204"/>
                <a:cs typeface="Arial" panose="020B0604020202020204"/>
              </a:rPr>
              <a:t>ΣΤΡΟΦΩΝ</a:t>
            </a:r>
            <a:r>
              <a:rPr lang="el-GR" sz="2400" b="1" i="1" dirty="0" smtClean="0">
                <a:latin typeface="Arial" panose="020B0604020202020204"/>
                <a:cs typeface="Arial" panose="020B0604020202020204"/>
              </a:rPr>
              <a:t> </a:t>
            </a:r>
            <a:r>
              <a:rPr sz="2400" b="1" i="1" smtClean="0">
                <a:latin typeface="Arial" panose="020B0604020202020204"/>
                <a:cs typeface="Arial" panose="020B0604020202020204"/>
              </a:rPr>
              <a:t>ΚΑΙ</a:t>
            </a:r>
            <a:r>
              <a:rPr sz="2400" b="1" i="1" spc="-30" smtClean="0">
                <a:latin typeface="Arial" panose="020B0604020202020204"/>
                <a:cs typeface="Arial" panose="020B0604020202020204"/>
              </a:rPr>
              <a:t> </a:t>
            </a:r>
            <a:r>
              <a:rPr sz="2400" b="1" i="1" dirty="0">
                <a:latin typeface="Arial" panose="020B0604020202020204"/>
                <a:cs typeface="Arial" panose="020B0604020202020204"/>
              </a:rPr>
              <a:t>ΤΗ</a:t>
            </a:r>
            <a:r>
              <a:rPr sz="2400" b="1" i="1" spc="-25" dirty="0">
                <a:latin typeface="Arial" panose="020B0604020202020204"/>
                <a:cs typeface="Arial" panose="020B0604020202020204"/>
              </a:rPr>
              <a:t> </a:t>
            </a:r>
            <a:r>
              <a:rPr sz="2400" b="1" i="1" dirty="0">
                <a:latin typeface="Arial" panose="020B0604020202020204"/>
                <a:cs typeface="Arial" panose="020B0604020202020204"/>
              </a:rPr>
              <a:t>ΜΕΙΩΣΗ</a:t>
            </a:r>
            <a:r>
              <a:rPr sz="2400" b="1" i="1" spc="-45" dirty="0">
                <a:latin typeface="Arial" panose="020B0604020202020204"/>
                <a:cs typeface="Arial" panose="020B0604020202020204"/>
              </a:rPr>
              <a:t> </a:t>
            </a:r>
            <a:r>
              <a:rPr sz="2400" b="1" i="1" dirty="0">
                <a:latin typeface="Arial" panose="020B0604020202020204"/>
                <a:cs typeface="Arial" panose="020B0604020202020204"/>
              </a:rPr>
              <a:t>ΤΗΣ</a:t>
            </a:r>
            <a:r>
              <a:rPr sz="2400" b="1" i="1" spc="-35" dirty="0">
                <a:latin typeface="Arial" panose="020B0604020202020204"/>
                <a:cs typeface="Arial" panose="020B0604020202020204"/>
              </a:rPr>
              <a:t> </a:t>
            </a:r>
            <a:r>
              <a:rPr sz="2400" b="1" i="1" spc="-10" dirty="0">
                <a:latin typeface="Arial" panose="020B0604020202020204"/>
                <a:cs typeface="Arial" panose="020B0604020202020204"/>
              </a:rPr>
              <a:t>ΕΚΛΥΣΗΣ </a:t>
            </a:r>
            <a:r>
              <a:rPr sz="2400" b="1" i="1" dirty="0">
                <a:latin typeface="Arial" panose="020B0604020202020204"/>
                <a:cs typeface="Arial" panose="020B0604020202020204"/>
              </a:rPr>
              <a:t>ΚΑΠΝΟΥ</a:t>
            </a:r>
            <a:r>
              <a:rPr sz="2400" b="1" i="1" spc="-65" dirty="0">
                <a:latin typeface="Arial" panose="020B0604020202020204"/>
                <a:cs typeface="Arial" panose="020B0604020202020204"/>
              </a:rPr>
              <a:t> </a:t>
            </a:r>
            <a:r>
              <a:rPr sz="2400" b="1" i="1" dirty="0">
                <a:latin typeface="Arial" panose="020B0604020202020204"/>
                <a:cs typeface="Arial" panose="020B0604020202020204"/>
              </a:rPr>
              <a:t>ΣΤΙΣ</a:t>
            </a:r>
            <a:r>
              <a:rPr sz="2400" b="1" i="1" spc="-35" dirty="0">
                <a:latin typeface="Arial" panose="020B0604020202020204"/>
                <a:cs typeface="Arial" panose="020B0604020202020204"/>
              </a:rPr>
              <a:t> </a:t>
            </a:r>
            <a:r>
              <a:rPr sz="2400" b="1" i="1" dirty="0">
                <a:latin typeface="Arial" panose="020B0604020202020204"/>
                <a:cs typeface="Arial" panose="020B0604020202020204"/>
              </a:rPr>
              <a:t>ΧΑΜΗΛΕΣ</a:t>
            </a:r>
            <a:r>
              <a:rPr sz="2400" b="1" i="1" spc="-35" dirty="0">
                <a:latin typeface="Arial" panose="020B0604020202020204"/>
                <a:cs typeface="Arial" panose="020B0604020202020204"/>
              </a:rPr>
              <a:t> </a:t>
            </a:r>
            <a:r>
              <a:rPr sz="2400" b="1" i="1" dirty="0">
                <a:latin typeface="Arial" panose="020B0604020202020204"/>
                <a:cs typeface="Arial" panose="020B0604020202020204"/>
              </a:rPr>
              <a:t>ΣΡΟΦΕΣ</a:t>
            </a:r>
            <a:r>
              <a:rPr sz="2400" b="1" i="1" spc="-45" dirty="0">
                <a:latin typeface="Arial" panose="020B0604020202020204"/>
                <a:cs typeface="Arial" panose="020B0604020202020204"/>
              </a:rPr>
              <a:t> </a:t>
            </a:r>
            <a:r>
              <a:rPr sz="2400" b="1" i="1" dirty="0">
                <a:latin typeface="Arial" panose="020B0604020202020204"/>
                <a:cs typeface="Arial" panose="020B0604020202020204"/>
              </a:rPr>
              <a:t>ΚΑΙ</a:t>
            </a:r>
            <a:r>
              <a:rPr sz="2400" b="1" i="1" spc="-25" dirty="0">
                <a:latin typeface="Arial" panose="020B0604020202020204"/>
                <a:cs typeface="Arial" panose="020B0604020202020204"/>
              </a:rPr>
              <a:t> </a:t>
            </a:r>
            <a:r>
              <a:rPr sz="2400" b="1" i="1">
                <a:latin typeface="Arial" panose="020B0604020202020204"/>
                <a:cs typeface="Arial" panose="020B0604020202020204"/>
              </a:rPr>
              <a:t>ΣΤΗΝ</a:t>
            </a:r>
            <a:r>
              <a:rPr sz="2400" b="1" i="1" spc="-40">
                <a:latin typeface="Arial" panose="020B0604020202020204"/>
                <a:cs typeface="Arial" panose="020B0604020202020204"/>
              </a:rPr>
              <a:t> </a:t>
            </a:r>
            <a:r>
              <a:rPr sz="2400" b="1" i="1" spc="-10" smtClean="0">
                <a:latin typeface="Arial" panose="020B0604020202020204"/>
                <a:cs typeface="Arial" panose="020B0604020202020204"/>
              </a:rPr>
              <a:t>ΕΚΚΙΝΗ</a:t>
            </a:r>
            <a:r>
              <a:rPr sz="2400" b="1" i="1" spc="-25" smtClean="0">
                <a:latin typeface="Arial" panose="020B0604020202020204"/>
                <a:cs typeface="Arial" panose="020B0604020202020204"/>
              </a:rPr>
              <a:t>ΣΗ</a:t>
            </a:r>
            <a:r>
              <a:rPr sz="2400" b="1" i="1" spc="-25" dirty="0">
                <a:latin typeface="Arial" panose="020B0604020202020204"/>
                <a:cs typeface="Arial" panose="020B0604020202020204"/>
              </a:rPr>
              <a:t>.</a:t>
            </a:r>
            <a:endParaRPr sz="2400">
              <a:latin typeface="Arial" panose="020B0604020202020204"/>
              <a:cs typeface="Arial" panose="020B0604020202020204"/>
            </a:endParaRPr>
          </a:p>
        </p:txBody>
      </p:sp>
      <p:sp>
        <p:nvSpPr>
          <p:cNvPr id="4" name="object 4"/>
          <p:cNvSpPr txBox="1"/>
          <p:nvPr/>
        </p:nvSpPr>
        <p:spPr>
          <a:xfrm>
            <a:off x="365759" y="4704079"/>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5" name="object 5"/>
          <p:cNvSpPr txBox="1"/>
          <p:nvPr/>
        </p:nvSpPr>
        <p:spPr>
          <a:xfrm>
            <a:off x="581659" y="4601209"/>
            <a:ext cx="7801609" cy="1451551"/>
          </a:xfrm>
          <a:prstGeom prst="rect">
            <a:avLst/>
          </a:prstGeom>
        </p:spPr>
        <p:txBody>
          <a:bodyPr vert="horz" wrap="square" lIns="0" tIns="38735" rIns="0" bIns="0" rtlCol="0">
            <a:spAutoFit/>
          </a:bodyPr>
          <a:lstStyle/>
          <a:p>
            <a:pPr marL="12700" marR="5080" algn="just">
              <a:lnSpc>
                <a:spcPct val="93000"/>
              </a:lnSpc>
              <a:spcBef>
                <a:spcPts val="305"/>
              </a:spcBef>
            </a:pPr>
            <a:r>
              <a:rPr sz="2400" b="1" i="1" dirty="0">
                <a:latin typeface="Arial" panose="020B0604020202020204"/>
                <a:cs typeface="Arial" panose="020B0604020202020204"/>
              </a:rPr>
              <a:t>ΜΕ</a:t>
            </a:r>
            <a:r>
              <a:rPr sz="2400" b="1" i="1" spc="-40" dirty="0">
                <a:latin typeface="Arial" panose="020B0604020202020204"/>
                <a:cs typeface="Arial" panose="020B0604020202020204"/>
              </a:rPr>
              <a:t> </a:t>
            </a:r>
            <a:r>
              <a:rPr sz="2400" b="1" i="1" dirty="0">
                <a:latin typeface="Arial" panose="020B0604020202020204"/>
                <a:cs typeface="Arial" panose="020B0604020202020204"/>
              </a:rPr>
              <a:t>ΤΗΝ</a:t>
            </a:r>
            <a:r>
              <a:rPr sz="2400" b="1" i="1" spc="-100" dirty="0">
                <a:latin typeface="Arial" panose="020B0604020202020204"/>
                <a:cs typeface="Arial" panose="020B0604020202020204"/>
              </a:rPr>
              <a:t> </a:t>
            </a:r>
            <a:r>
              <a:rPr sz="2400" b="1" i="1" dirty="0">
                <a:latin typeface="Arial" panose="020B0604020202020204"/>
                <a:cs typeface="Arial" panose="020B0604020202020204"/>
              </a:rPr>
              <a:t>ΑΚΡΙΒΕΣΤΕΡΗ</a:t>
            </a:r>
            <a:r>
              <a:rPr sz="2400" b="1" i="1" spc="-25" dirty="0">
                <a:latin typeface="Arial" panose="020B0604020202020204"/>
                <a:cs typeface="Arial" panose="020B0604020202020204"/>
              </a:rPr>
              <a:t> </a:t>
            </a:r>
            <a:r>
              <a:rPr sz="2400" b="1" i="1" dirty="0">
                <a:latin typeface="Arial" panose="020B0604020202020204"/>
                <a:cs typeface="Arial" panose="020B0604020202020204"/>
              </a:rPr>
              <a:t>ΡΥΘΜΙΣΗ</a:t>
            </a:r>
            <a:r>
              <a:rPr sz="2400" b="1" i="1" spc="-25" dirty="0">
                <a:latin typeface="Arial" panose="020B0604020202020204"/>
                <a:cs typeface="Arial" panose="020B0604020202020204"/>
              </a:rPr>
              <a:t> </a:t>
            </a:r>
            <a:r>
              <a:rPr sz="2400" b="1" i="1" dirty="0">
                <a:latin typeface="Arial" panose="020B0604020202020204"/>
                <a:cs typeface="Arial" panose="020B0604020202020204"/>
              </a:rPr>
              <a:t>ΤΗΣ</a:t>
            </a:r>
            <a:r>
              <a:rPr sz="2400" b="1" i="1" spc="-30" dirty="0">
                <a:latin typeface="Arial" panose="020B0604020202020204"/>
                <a:cs typeface="Arial" panose="020B0604020202020204"/>
              </a:rPr>
              <a:t> </a:t>
            </a:r>
            <a:r>
              <a:rPr sz="2400" b="1" i="1" spc="-10" dirty="0">
                <a:latin typeface="Arial" panose="020B0604020202020204"/>
                <a:cs typeface="Arial" panose="020B0604020202020204"/>
              </a:rPr>
              <a:t>ΕΓΧΥΟΜΕΝΗΣ ΠΟΣΟΤΗΤΑΣ</a:t>
            </a:r>
            <a:r>
              <a:rPr sz="2400" b="1" i="1" spc="-70" dirty="0">
                <a:latin typeface="Arial" panose="020B0604020202020204"/>
                <a:cs typeface="Arial" panose="020B0604020202020204"/>
              </a:rPr>
              <a:t> </a:t>
            </a:r>
            <a:r>
              <a:rPr sz="2400" b="1" i="1" spc="-10" dirty="0">
                <a:latin typeface="Arial" panose="020B0604020202020204"/>
                <a:cs typeface="Arial" panose="020B0604020202020204"/>
              </a:rPr>
              <a:t>ΜΕΙΩΝΕΤΑΙ</a:t>
            </a:r>
            <a:r>
              <a:rPr sz="2400" b="1" i="1" spc="-60" dirty="0">
                <a:latin typeface="Arial" panose="020B0604020202020204"/>
                <a:cs typeface="Arial" panose="020B0604020202020204"/>
              </a:rPr>
              <a:t> </a:t>
            </a:r>
            <a:r>
              <a:rPr sz="2400" b="1" i="1" dirty="0">
                <a:latin typeface="Arial" panose="020B0604020202020204"/>
                <a:cs typeface="Arial" panose="020B0604020202020204"/>
              </a:rPr>
              <a:t>Η</a:t>
            </a:r>
            <a:r>
              <a:rPr sz="2400" b="1" i="1" spc="-60" dirty="0">
                <a:latin typeface="Arial" panose="020B0604020202020204"/>
                <a:cs typeface="Arial" panose="020B0604020202020204"/>
              </a:rPr>
              <a:t> </a:t>
            </a:r>
            <a:r>
              <a:rPr sz="2400" b="1" i="1" spc="-35" dirty="0">
                <a:latin typeface="Arial" panose="020B0604020202020204"/>
                <a:cs typeface="Arial" panose="020B0604020202020204"/>
              </a:rPr>
              <a:t>ΚΑΤΑΝΑΛΩΣΗ</a:t>
            </a:r>
            <a:r>
              <a:rPr sz="2400" b="1" i="1" spc="-65" dirty="0">
                <a:latin typeface="Arial" panose="020B0604020202020204"/>
                <a:cs typeface="Arial" panose="020B0604020202020204"/>
              </a:rPr>
              <a:t> </a:t>
            </a:r>
            <a:r>
              <a:rPr sz="2400" b="1" i="1" dirty="0">
                <a:latin typeface="Arial" panose="020B0604020202020204"/>
                <a:cs typeface="Arial" panose="020B0604020202020204"/>
              </a:rPr>
              <a:t>ΚΑΙ</a:t>
            </a:r>
            <a:r>
              <a:rPr sz="2400" b="1" i="1" spc="-60" dirty="0">
                <a:latin typeface="Arial" panose="020B0604020202020204"/>
                <a:cs typeface="Arial" panose="020B0604020202020204"/>
              </a:rPr>
              <a:t> </a:t>
            </a:r>
            <a:r>
              <a:rPr sz="2400" b="1" i="1">
                <a:latin typeface="Arial" panose="020B0604020202020204"/>
                <a:cs typeface="Arial" panose="020B0604020202020204"/>
              </a:rPr>
              <a:t>ΟΙ</a:t>
            </a:r>
            <a:r>
              <a:rPr sz="2400" b="1" i="1" spc="-55">
                <a:latin typeface="Arial" panose="020B0604020202020204"/>
                <a:cs typeface="Arial" panose="020B0604020202020204"/>
              </a:rPr>
              <a:t> </a:t>
            </a:r>
            <a:r>
              <a:rPr sz="2400" b="1" i="1" spc="-25" smtClean="0">
                <a:latin typeface="Arial" panose="020B0604020202020204"/>
                <a:cs typeface="Arial" panose="020B0604020202020204"/>
              </a:rPr>
              <a:t>ΠΑ</a:t>
            </a:r>
            <a:r>
              <a:rPr sz="2400" b="1" i="1" spc="-10" smtClean="0">
                <a:latin typeface="Arial" panose="020B0604020202020204"/>
                <a:cs typeface="Arial" panose="020B0604020202020204"/>
              </a:rPr>
              <a:t>ΡΑΓΟΜΕΝΟΙ</a:t>
            </a:r>
            <a:r>
              <a:rPr sz="2400" b="1" i="1" spc="-50" smtClean="0">
                <a:latin typeface="Arial" panose="020B0604020202020204"/>
                <a:cs typeface="Arial" panose="020B0604020202020204"/>
              </a:rPr>
              <a:t> </a:t>
            </a:r>
            <a:r>
              <a:rPr sz="2400" b="1" i="1" dirty="0">
                <a:latin typeface="Arial" panose="020B0604020202020204"/>
                <a:cs typeface="Arial" panose="020B0604020202020204"/>
              </a:rPr>
              <a:t>ΡΥΠΟΙ</a:t>
            </a:r>
            <a:r>
              <a:rPr sz="2400" b="1" i="1" spc="-40" dirty="0">
                <a:latin typeface="Arial" panose="020B0604020202020204"/>
                <a:cs typeface="Arial" panose="020B0604020202020204"/>
              </a:rPr>
              <a:t> </a:t>
            </a:r>
            <a:r>
              <a:rPr sz="2400" b="1" i="1" dirty="0">
                <a:latin typeface="Arial" panose="020B0604020202020204"/>
                <a:cs typeface="Arial" panose="020B0604020202020204"/>
              </a:rPr>
              <a:t>ΚΑΙ</a:t>
            </a:r>
            <a:r>
              <a:rPr sz="2400" b="1" i="1" spc="-125" dirty="0">
                <a:latin typeface="Arial" panose="020B0604020202020204"/>
                <a:cs typeface="Arial" panose="020B0604020202020204"/>
              </a:rPr>
              <a:t> </a:t>
            </a:r>
            <a:r>
              <a:rPr sz="2400" b="1" i="1" spc="-50" dirty="0">
                <a:latin typeface="Arial" panose="020B0604020202020204"/>
                <a:cs typeface="Arial" panose="020B0604020202020204"/>
              </a:rPr>
              <a:t>ΑΥΞΑΝΕΤΑΙ</a:t>
            </a:r>
            <a:r>
              <a:rPr sz="2400" b="1" i="1" spc="-40" dirty="0">
                <a:latin typeface="Arial" panose="020B0604020202020204"/>
                <a:cs typeface="Arial" panose="020B0604020202020204"/>
              </a:rPr>
              <a:t> </a:t>
            </a:r>
            <a:r>
              <a:rPr sz="2400" b="1" i="1" dirty="0">
                <a:latin typeface="Arial" panose="020B0604020202020204"/>
                <a:cs typeface="Arial" panose="020B0604020202020204"/>
              </a:rPr>
              <a:t>Η</a:t>
            </a:r>
            <a:r>
              <a:rPr sz="2400" b="1" i="1" spc="-50" dirty="0">
                <a:latin typeface="Arial" panose="020B0604020202020204"/>
                <a:cs typeface="Arial" panose="020B0604020202020204"/>
              </a:rPr>
              <a:t> </a:t>
            </a:r>
            <a:r>
              <a:rPr sz="2400" b="1" i="1" spc="-25" dirty="0">
                <a:latin typeface="Arial" panose="020B0604020202020204"/>
                <a:cs typeface="Arial" panose="020B0604020202020204"/>
              </a:rPr>
              <a:t>ΠΑΡΑΓΟΜΕΝΗ </a:t>
            </a:r>
            <a:r>
              <a:rPr sz="2400" b="1" i="1" spc="-10" dirty="0">
                <a:latin typeface="Arial" panose="020B0604020202020204"/>
                <a:cs typeface="Arial" panose="020B0604020202020204"/>
              </a:rPr>
              <a:t>ΡΟΠΗ.</a:t>
            </a:r>
            <a:endParaRPr sz="2400">
              <a:latin typeface="Arial" panose="020B0604020202020204"/>
              <a:cs typeface="Arial" panose="020B0604020202020204"/>
            </a:endParaRPr>
          </a:p>
        </p:txBody>
      </p:sp>
      <p:grpSp>
        <p:nvGrpSpPr>
          <p:cNvPr id="6" name="object 6"/>
          <p:cNvGrpSpPr/>
          <p:nvPr/>
        </p:nvGrpSpPr>
        <p:grpSpPr>
          <a:xfrm>
            <a:off x="402530" y="-12759"/>
            <a:ext cx="8250555" cy="1393825"/>
            <a:chOff x="402530" y="-12759"/>
            <a:chExt cx="8250555" cy="1393825"/>
          </a:xfrm>
        </p:grpSpPr>
        <p:sp>
          <p:nvSpPr>
            <p:cNvPr id="7" name="object 7"/>
            <p:cNvSpPr/>
            <p:nvPr/>
          </p:nvSpPr>
          <p:spPr>
            <a:xfrm>
              <a:off x="415290" y="0"/>
              <a:ext cx="8224520" cy="1367790"/>
            </a:xfrm>
            <a:custGeom>
              <a:avLst/>
              <a:gdLst/>
              <a:ahLst/>
              <a:cxnLst/>
              <a:rect l="l" t="t" r="r" b="b"/>
              <a:pathLst>
                <a:path w="8224520" h="1367790">
                  <a:moveTo>
                    <a:pt x="8008619" y="0"/>
                  </a:moveTo>
                  <a:lnTo>
                    <a:pt x="215900" y="0"/>
                  </a:lnTo>
                  <a:lnTo>
                    <a:pt x="204469" y="1270"/>
                  </a:lnTo>
                  <a:lnTo>
                    <a:pt x="191769" y="2540"/>
                  </a:lnTo>
                  <a:lnTo>
                    <a:pt x="168909" y="7620"/>
                  </a:lnTo>
                  <a:lnTo>
                    <a:pt x="146050" y="15240"/>
                  </a:lnTo>
                  <a:lnTo>
                    <a:pt x="135889" y="20320"/>
                  </a:lnTo>
                  <a:lnTo>
                    <a:pt x="124459" y="25400"/>
                  </a:lnTo>
                  <a:lnTo>
                    <a:pt x="114300" y="30479"/>
                  </a:lnTo>
                  <a:lnTo>
                    <a:pt x="93979" y="43179"/>
                  </a:lnTo>
                  <a:lnTo>
                    <a:pt x="85089" y="50800"/>
                  </a:lnTo>
                  <a:lnTo>
                    <a:pt x="74929" y="58420"/>
                  </a:lnTo>
                  <a:lnTo>
                    <a:pt x="58419" y="74929"/>
                  </a:lnTo>
                  <a:lnTo>
                    <a:pt x="50800" y="85090"/>
                  </a:lnTo>
                  <a:lnTo>
                    <a:pt x="43179" y="93979"/>
                  </a:lnTo>
                  <a:lnTo>
                    <a:pt x="30479" y="114300"/>
                  </a:lnTo>
                  <a:lnTo>
                    <a:pt x="25400" y="124459"/>
                  </a:lnTo>
                  <a:lnTo>
                    <a:pt x="20319" y="135890"/>
                  </a:lnTo>
                  <a:lnTo>
                    <a:pt x="15239" y="146050"/>
                  </a:lnTo>
                  <a:lnTo>
                    <a:pt x="7619" y="168909"/>
                  </a:lnTo>
                  <a:lnTo>
                    <a:pt x="2539" y="191770"/>
                  </a:lnTo>
                  <a:lnTo>
                    <a:pt x="1269" y="204470"/>
                  </a:lnTo>
                  <a:lnTo>
                    <a:pt x="0" y="215900"/>
                  </a:lnTo>
                  <a:lnTo>
                    <a:pt x="0" y="1151889"/>
                  </a:lnTo>
                  <a:lnTo>
                    <a:pt x="1269" y="1164589"/>
                  </a:lnTo>
                  <a:lnTo>
                    <a:pt x="2539" y="1176020"/>
                  </a:lnTo>
                  <a:lnTo>
                    <a:pt x="5079" y="1187450"/>
                  </a:lnTo>
                  <a:lnTo>
                    <a:pt x="7619" y="1200150"/>
                  </a:lnTo>
                  <a:lnTo>
                    <a:pt x="11429" y="1210310"/>
                  </a:lnTo>
                  <a:lnTo>
                    <a:pt x="15239" y="1221739"/>
                  </a:lnTo>
                  <a:lnTo>
                    <a:pt x="20319" y="1233170"/>
                  </a:lnTo>
                  <a:lnTo>
                    <a:pt x="25400" y="1243329"/>
                  </a:lnTo>
                  <a:lnTo>
                    <a:pt x="30479" y="1254760"/>
                  </a:lnTo>
                  <a:lnTo>
                    <a:pt x="36829" y="1264920"/>
                  </a:lnTo>
                  <a:lnTo>
                    <a:pt x="67309" y="1301750"/>
                  </a:lnTo>
                  <a:lnTo>
                    <a:pt x="124459" y="1343660"/>
                  </a:lnTo>
                  <a:lnTo>
                    <a:pt x="168909" y="1360170"/>
                  </a:lnTo>
                  <a:lnTo>
                    <a:pt x="204469" y="1366520"/>
                  </a:lnTo>
                  <a:lnTo>
                    <a:pt x="215900" y="1367789"/>
                  </a:lnTo>
                  <a:lnTo>
                    <a:pt x="8008619" y="1367789"/>
                  </a:lnTo>
                  <a:lnTo>
                    <a:pt x="8021319" y="1366520"/>
                  </a:lnTo>
                  <a:lnTo>
                    <a:pt x="8089900" y="1348739"/>
                  </a:lnTo>
                  <a:lnTo>
                    <a:pt x="8130539" y="1324610"/>
                  </a:lnTo>
                  <a:lnTo>
                    <a:pt x="8166100" y="1292860"/>
                  </a:lnTo>
                  <a:lnTo>
                    <a:pt x="8200389" y="1243329"/>
                  </a:lnTo>
                  <a:lnTo>
                    <a:pt x="8216900" y="1198879"/>
                  </a:lnTo>
                  <a:lnTo>
                    <a:pt x="8223250" y="1163320"/>
                  </a:lnTo>
                  <a:lnTo>
                    <a:pt x="8224519" y="1151889"/>
                  </a:lnTo>
                  <a:lnTo>
                    <a:pt x="8224519" y="215900"/>
                  </a:lnTo>
                  <a:lnTo>
                    <a:pt x="8223250" y="204470"/>
                  </a:lnTo>
                  <a:lnTo>
                    <a:pt x="8221980" y="191770"/>
                  </a:lnTo>
                  <a:lnTo>
                    <a:pt x="8209280" y="146050"/>
                  </a:lnTo>
                  <a:lnTo>
                    <a:pt x="8181339" y="93979"/>
                  </a:lnTo>
                  <a:lnTo>
                    <a:pt x="8173719" y="85090"/>
                  </a:lnTo>
                  <a:lnTo>
                    <a:pt x="8166100" y="74929"/>
                  </a:lnTo>
                  <a:lnTo>
                    <a:pt x="8130539" y="43179"/>
                  </a:lnTo>
                  <a:lnTo>
                    <a:pt x="8100059" y="25400"/>
                  </a:lnTo>
                  <a:lnTo>
                    <a:pt x="8089900" y="20320"/>
                  </a:lnTo>
                  <a:lnTo>
                    <a:pt x="8078469" y="15240"/>
                  </a:lnTo>
                  <a:lnTo>
                    <a:pt x="8055609" y="7620"/>
                  </a:lnTo>
                  <a:lnTo>
                    <a:pt x="8032750" y="2540"/>
                  </a:lnTo>
                  <a:lnTo>
                    <a:pt x="8020050" y="1270"/>
                  </a:lnTo>
                  <a:lnTo>
                    <a:pt x="8008619" y="0"/>
                  </a:lnTo>
                  <a:close/>
                </a:path>
              </a:pathLst>
            </a:custGeom>
            <a:solidFill>
              <a:srgbClr val="009900"/>
            </a:solidFill>
          </p:spPr>
          <p:txBody>
            <a:bodyPr wrap="square" lIns="0" tIns="0" rIns="0" bIns="0" rtlCol="0"/>
            <a:lstStyle/>
            <a:p/>
          </p:txBody>
        </p:sp>
        <p:sp>
          <p:nvSpPr>
            <p:cNvPr id="8" name="object 8"/>
            <p:cNvSpPr/>
            <p:nvPr/>
          </p:nvSpPr>
          <p:spPr>
            <a:xfrm>
              <a:off x="415290" y="0"/>
              <a:ext cx="8224520" cy="1367790"/>
            </a:xfrm>
            <a:custGeom>
              <a:avLst/>
              <a:gdLst/>
              <a:ahLst/>
              <a:cxnLst/>
              <a:rect l="l" t="t" r="r" b="b"/>
              <a:pathLst>
                <a:path w="8224520" h="1367790">
                  <a:moveTo>
                    <a:pt x="0" y="227329"/>
                  </a:moveTo>
                  <a:lnTo>
                    <a:pt x="0" y="215900"/>
                  </a:lnTo>
                  <a:lnTo>
                    <a:pt x="1269" y="204470"/>
                  </a:lnTo>
                  <a:lnTo>
                    <a:pt x="2539" y="191770"/>
                  </a:lnTo>
                  <a:lnTo>
                    <a:pt x="5079" y="180340"/>
                  </a:lnTo>
                  <a:lnTo>
                    <a:pt x="7619" y="168909"/>
                  </a:lnTo>
                  <a:lnTo>
                    <a:pt x="11429" y="157479"/>
                  </a:lnTo>
                  <a:lnTo>
                    <a:pt x="15239" y="146050"/>
                  </a:lnTo>
                  <a:lnTo>
                    <a:pt x="20319" y="135890"/>
                  </a:lnTo>
                  <a:lnTo>
                    <a:pt x="25400" y="124459"/>
                  </a:lnTo>
                  <a:lnTo>
                    <a:pt x="30479" y="114300"/>
                  </a:lnTo>
                  <a:lnTo>
                    <a:pt x="36829" y="104140"/>
                  </a:lnTo>
                  <a:lnTo>
                    <a:pt x="43179" y="93979"/>
                  </a:lnTo>
                  <a:lnTo>
                    <a:pt x="50800" y="85090"/>
                  </a:lnTo>
                  <a:lnTo>
                    <a:pt x="58419" y="74929"/>
                  </a:lnTo>
                  <a:lnTo>
                    <a:pt x="67309" y="66040"/>
                  </a:lnTo>
                  <a:lnTo>
                    <a:pt x="74929" y="58420"/>
                  </a:lnTo>
                  <a:lnTo>
                    <a:pt x="85089" y="50800"/>
                  </a:lnTo>
                  <a:lnTo>
                    <a:pt x="93979" y="43179"/>
                  </a:lnTo>
                  <a:lnTo>
                    <a:pt x="104139" y="36829"/>
                  </a:lnTo>
                  <a:lnTo>
                    <a:pt x="114300" y="30479"/>
                  </a:lnTo>
                  <a:lnTo>
                    <a:pt x="124459" y="25400"/>
                  </a:lnTo>
                  <a:lnTo>
                    <a:pt x="135889" y="20320"/>
                  </a:lnTo>
                  <a:lnTo>
                    <a:pt x="146050" y="15240"/>
                  </a:lnTo>
                  <a:lnTo>
                    <a:pt x="191769" y="2540"/>
                  </a:lnTo>
                  <a:lnTo>
                    <a:pt x="204469" y="1270"/>
                  </a:lnTo>
                  <a:lnTo>
                    <a:pt x="215900" y="0"/>
                  </a:lnTo>
                  <a:lnTo>
                    <a:pt x="228600" y="0"/>
                  </a:lnTo>
                  <a:lnTo>
                    <a:pt x="7997189" y="0"/>
                  </a:lnTo>
                  <a:lnTo>
                    <a:pt x="8008619" y="0"/>
                  </a:lnTo>
                  <a:lnTo>
                    <a:pt x="8020050" y="1270"/>
                  </a:lnTo>
                  <a:lnTo>
                    <a:pt x="8067039" y="11429"/>
                  </a:lnTo>
                  <a:lnTo>
                    <a:pt x="8100059" y="25400"/>
                  </a:lnTo>
                  <a:lnTo>
                    <a:pt x="8111489" y="30479"/>
                  </a:lnTo>
                  <a:lnTo>
                    <a:pt x="8121650" y="36829"/>
                  </a:lnTo>
                  <a:lnTo>
                    <a:pt x="8130539" y="43179"/>
                  </a:lnTo>
                  <a:lnTo>
                    <a:pt x="8140700" y="50800"/>
                  </a:lnTo>
                  <a:lnTo>
                    <a:pt x="8149589" y="58420"/>
                  </a:lnTo>
                  <a:lnTo>
                    <a:pt x="8158480" y="66040"/>
                  </a:lnTo>
                  <a:lnTo>
                    <a:pt x="8166100" y="74929"/>
                  </a:lnTo>
                  <a:lnTo>
                    <a:pt x="8173719" y="85090"/>
                  </a:lnTo>
                  <a:lnTo>
                    <a:pt x="8181339" y="93979"/>
                  </a:lnTo>
                  <a:lnTo>
                    <a:pt x="8187689" y="104140"/>
                  </a:lnTo>
                  <a:lnTo>
                    <a:pt x="8194039" y="114300"/>
                  </a:lnTo>
                  <a:lnTo>
                    <a:pt x="8200389" y="124459"/>
                  </a:lnTo>
                  <a:lnTo>
                    <a:pt x="8205469" y="135890"/>
                  </a:lnTo>
                  <a:lnTo>
                    <a:pt x="8209280" y="146050"/>
                  </a:lnTo>
                  <a:lnTo>
                    <a:pt x="8213089" y="157479"/>
                  </a:lnTo>
                  <a:lnTo>
                    <a:pt x="8216900" y="168909"/>
                  </a:lnTo>
                  <a:lnTo>
                    <a:pt x="8219439" y="180340"/>
                  </a:lnTo>
                  <a:lnTo>
                    <a:pt x="8221980" y="191770"/>
                  </a:lnTo>
                  <a:lnTo>
                    <a:pt x="8223250" y="204470"/>
                  </a:lnTo>
                  <a:lnTo>
                    <a:pt x="8224519" y="215900"/>
                  </a:lnTo>
                  <a:lnTo>
                    <a:pt x="8224519" y="227329"/>
                  </a:lnTo>
                  <a:lnTo>
                    <a:pt x="8224519" y="1140460"/>
                  </a:lnTo>
                  <a:lnTo>
                    <a:pt x="8224519" y="1151889"/>
                  </a:lnTo>
                  <a:lnTo>
                    <a:pt x="8223250" y="1163320"/>
                  </a:lnTo>
                  <a:lnTo>
                    <a:pt x="8221980" y="1176020"/>
                  </a:lnTo>
                  <a:lnTo>
                    <a:pt x="8219439" y="1187450"/>
                  </a:lnTo>
                  <a:lnTo>
                    <a:pt x="8216900" y="1198879"/>
                  </a:lnTo>
                  <a:lnTo>
                    <a:pt x="8213089" y="1210310"/>
                  </a:lnTo>
                  <a:lnTo>
                    <a:pt x="8209280" y="1221739"/>
                  </a:lnTo>
                  <a:lnTo>
                    <a:pt x="8205469" y="1233170"/>
                  </a:lnTo>
                  <a:lnTo>
                    <a:pt x="8200389" y="1243329"/>
                  </a:lnTo>
                  <a:lnTo>
                    <a:pt x="8194039" y="1253489"/>
                  </a:lnTo>
                  <a:lnTo>
                    <a:pt x="8187689" y="1263650"/>
                  </a:lnTo>
                  <a:lnTo>
                    <a:pt x="8181339" y="1273810"/>
                  </a:lnTo>
                  <a:lnTo>
                    <a:pt x="8173719" y="1283970"/>
                  </a:lnTo>
                  <a:lnTo>
                    <a:pt x="8166100" y="1292860"/>
                  </a:lnTo>
                  <a:lnTo>
                    <a:pt x="8158480" y="1300479"/>
                  </a:lnTo>
                  <a:lnTo>
                    <a:pt x="8149589" y="1309370"/>
                  </a:lnTo>
                  <a:lnTo>
                    <a:pt x="8111489" y="1337310"/>
                  </a:lnTo>
                  <a:lnTo>
                    <a:pt x="8078469" y="1352550"/>
                  </a:lnTo>
                  <a:lnTo>
                    <a:pt x="8067039" y="1356360"/>
                  </a:lnTo>
                  <a:lnTo>
                    <a:pt x="8055609" y="1360170"/>
                  </a:lnTo>
                  <a:lnTo>
                    <a:pt x="8044180" y="1362710"/>
                  </a:lnTo>
                  <a:lnTo>
                    <a:pt x="8032750" y="1365250"/>
                  </a:lnTo>
                  <a:lnTo>
                    <a:pt x="8021319" y="1366520"/>
                  </a:lnTo>
                  <a:lnTo>
                    <a:pt x="8008619" y="1367789"/>
                  </a:lnTo>
                  <a:lnTo>
                    <a:pt x="7997189" y="1367789"/>
                  </a:lnTo>
                  <a:lnTo>
                    <a:pt x="228600" y="1367789"/>
                  </a:lnTo>
                  <a:lnTo>
                    <a:pt x="215900" y="1367789"/>
                  </a:lnTo>
                  <a:lnTo>
                    <a:pt x="204469" y="1366520"/>
                  </a:lnTo>
                  <a:lnTo>
                    <a:pt x="191769" y="1365250"/>
                  </a:lnTo>
                  <a:lnTo>
                    <a:pt x="180339" y="1362710"/>
                  </a:lnTo>
                  <a:lnTo>
                    <a:pt x="168909" y="1360170"/>
                  </a:lnTo>
                  <a:lnTo>
                    <a:pt x="157479" y="1356360"/>
                  </a:lnTo>
                  <a:lnTo>
                    <a:pt x="146050" y="1352550"/>
                  </a:lnTo>
                  <a:lnTo>
                    <a:pt x="135889" y="1348739"/>
                  </a:lnTo>
                  <a:lnTo>
                    <a:pt x="124459" y="1343660"/>
                  </a:lnTo>
                  <a:lnTo>
                    <a:pt x="114300" y="1337310"/>
                  </a:lnTo>
                  <a:lnTo>
                    <a:pt x="104139" y="1330960"/>
                  </a:lnTo>
                  <a:lnTo>
                    <a:pt x="93979" y="1324610"/>
                  </a:lnTo>
                  <a:lnTo>
                    <a:pt x="85089" y="1316989"/>
                  </a:lnTo>
                  <a:lnTo>
                    <a:pt x="76200" y="1309370"/>
                  </a:lnTo>
                  <a:lnTo>
                    <a:pt x="43179" y="1273810"/>
                  </a:lnTo>
                  <a:lnTo>
                    <a:pt x="25400" y="1243329"/>
                  </a:lnTo>
                  <a:lnTo>
                    <a:pt x="20319" y="1233170"/>
                  </a:lnTo>
                  <a:lnTo>
                    <a:pt x="15239" y="1221739"/>
                  </a:lnTo>
                  <a:lnTo>
                    <a:pt x="11429" y="1210310"/>
                  </a:lnTo>
                  <a:lnTo>
                    <a:pt x="7619" y="1200150"/>
                  </a:lnTo>
                  <a:lnTo>
                    <a:pt x="5079" y="1187450"/>
                  </a:lnTo>
                  <a:lnTo>
                    <a:pt x="2539" y="1176020"/>
                  </a:lnTo>
                  <a:lnTo>
                    <a:pt x="1269" y="1164589"/>
                  </a:lnTo>
                  <a:lnTo>
                    <a:pt x="0" y="1151889"/>
                  </a:lnTo>
                  <a:lnTo>
                    <a:pt x="0" y="1140460"/>
                  </a:lnTo>
                  <a:lnTo>
                    <a:pt x="0" y="227329"/>
                  </a:lnTo>
                  <a:close/>
                </a:path>
              </a:pathLst>
            </a:custGeom>
            <a:ln w="25518">
              <a:solidFill>
                <a:srgbClr val="FFFFFF"/>
              </a:solidFill>
            </a:ln>
          </p:spPr>
          <p:txBody>
            <a:bodyPr wrap="square" lIns="0" tIns="0" rIns="0" bIns="0" rtlCol="0"/>
            <a:lstStyle/>
            <a:p/>
          </p:txBody>
        </p:sp>
        <p:sp>
          <p:nvSpPr>
            <p:cNvPr id="9" name="object 9"/>
            <p:cNvSpPr/>
            <p:nvPr/>
          </p:nvSpPr>
          <p:spPr>
            <a:xfrm>
              <a:off x="402526" y="-12751"/>
              <a:ext cx="8250555" cy="1393825"/>
            </a:xfrm>
            <a:custGeom>
              <a:avLst/>
              <a:gdLst/>
              <a:ahLst/>
              <a:cxnLst/>
              <a:rect l="l" t="t" r="r" b="b"/>
              <a:pathLst>
                <a:path w="825055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93825">
                  <a:moveTo>
                    <a:pt x="8250034" y="1380540"/>
                  </a:moveTo>
                  <a:lnTo>
                    <a:pt x="8246300" y="1371523"/>
                  </a:lnTo>
                  <a:lnTo>
                    <a:pt x="8237283" y="1367790"/>
                  </a:lnTo>
                  <a:lnTo>
                    <a:pt x="8228254" y="1371523"/>
                  </a:lnTo>
                  <a:lnTo>
                    <a:pt x="8224520" y="1380540"/>
                  </a:lnTo>
                  <a:lnTo>
                    <a:pt x="8228254" y="1389570"/>
                  </a:lnTo>
                  <a:lnTo>
                    <a:pt x="8237283" y="1393304"/>
                  </a:lnTo>
                  <a:lnTo>
                    <a:pt x="8246300" y="1389570"/>
                  </a:lnTo>
                  <a:lnTo>
                    <a:pt x="8250034" y="138054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647700" y="-91440"/>
            <a:ext cx="7666355" cy="1013460"/>
          </a:xfrm>
          <a:prstGeom prst="rect">
            <a:avLst/>
          </a:prstGeom>
        </p:spPr>
        <p:txBody>
          <a:bodyPr vert="horz" wrap="square" lIns="0" tIns="109855" rIns="0" bIns="0" rtlCol="0">
            <a:spAutoFit/>
          </a:bodyPr>
          <a:lstStyle/>
          <a:p>
            <a:pPr marL="12700" marR="5080">
              <a:lnSpc>
                <a:spcPts val="3540"/>
              </a:lnSpc>
              <a:spcBef>
                <a:spcPts val="865"/>
              </a:spcBef>
            </a:pPr>
            <a:r>
              <a:rPr sz="3600" i="1" u="none" dirty="0">
                <a:solidFill>
                  <a:srgbClr val="FFFFFF"/>
                </a:solidFill>
                <a:latin typeface="Calibri" panose="020F0502020204030204"/>
                <a:cs typeface="Calibri" panose="020F0502020204030204"/>
              </a:rPr>
              <a:t>γ)</a:t>
            </a:r>
            <a:r>
              <a:rPr sz="36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Πλεονεκτήματα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σχέση</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τα</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συμβατικά </a:t>
            </a:r>
            <a:r>
              <a:rPr sz="3200" i="1" u="none" dirty="0">
                <a:solidFill>
                  <a:srgbClr val="FFFFFF"/>
                </a:solidFill>
                <a:latin typeface="Calibri" panose="020F0502020204030204"/>
                <a:cs typeface="Calibri" panose="020F0502020204030204"/>
              </a:rPr>
              <a:t>συστήματα</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a:t>
            </a:r>
            <a:r>
              <a:rPr sz="3200" i="1" u="none" spc="-1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αντλίες</a:t>
            </a:r>
            <a:r>
              <a:rPr sz="3200" i="1" u="none" spc="-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μονού</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βυθίσματος.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30750" y="145990"/>
            <a:ext cx="8883015" cy="1393825"/>
            <a:chOff x="130750" y="145990"/>
            <a:chExt cx="8883015" cy="1393825"/>
          </a:xfrm>
        </p:grpSpPr>
        <p:sp>
          <p:nvSpPr>
            <p:cNvPr id="3" name="object 3"/>
            <p:cNvSpPr/>
            <p:nvPr/>
          </p:nvSpPr>
          <p:spPr>
            <a:xfrm>
              <a:off x="143510" y="158749"/>
              <a:ext cx="8856980" cy="1367790"/>
            </a:xfrm>
            <a:custGeom>
              <a:avLst/>
              <a:gdLst/>
              <a:ahLst/>
              <a:cxnLst/>
              <a:rect l="l" t="t" r="r" b="b"/>
              <a:pathLst>
                <a:path w="8856980" h="1367790">
                  <a:moveTo>
                    <a:pt x="8641080" y="0"/>
                  </a:moveTo>
                  <a:lnTo>
                    <a:pt x="215900" y="0"/>
                  </a:lnTo>
                  <a:lnTo>
                    <a:pt x="193040" y="2540"/>
                  </a:lnTo>
                  <a:lnTo>
                    <a:pt x="146050" y="15240"/>
                  </a:lnTo>
                  <a:lnTo>
                    <a:pt x="93979" y="43179"/>
                  </a:lnTo>
                  <a:lnTo>
                    <a:pt x="59689" y="74929"/>
                  </a:lnTo>
                  <a:lnTo>
                    <a:pt x="50800" y="83820"/>
                  </a:lnTo>
                  <a:lnTo>
                    <a:pt x="44450" y="93979"/>
                  </a:lnTo>
                  <a:lnTo>
                    <a:pt x="36829" y="102870"/>
                  </a:lnTo>
                  <a:lnTo>
                    <a:pt x="30479" y="113029"/>
                  </a:lnTo>
                  <a:lnTo>
                    <a:pt x="25400" y="124459"/>
                  </a:lnTo>
                  <a:lnTo>
                    <a:pt x="20319" y="134620"/>
                  </a:lnTo>
                  <a:lnTo>
                    <a:pt x="15239" y="146050"/>
                  </a:lnTo>
                  <a:lnTo>
                    <a:pt x="11429" y="157479"/>
                  </a:lnTo>
                  <a:lnTo>
                    <a:pt x="8889" y="168909"/>
                  </a:lnTo>
                  <a:lnTo>
                    <a:pt x="5079" y="180340"/>
                  </a:lnTo>
                  <a:lnTo>
                    <a:pt x="3809" y="191770"/>
                  </a:lnTo>
                  <a:lnTo>
                    <a:pt x="1269" y="203200"/>
                  </a:lnTo>
                  <a:lnTo>
                    <a:pt x="1269" y="215900"/>
                  </a:lnTo>
                  <a:lnTo>
                    <a:pt x="0" y="227329"/>
                  </a:lnTo>
                  <a:lnTo>
                    <a:pt x="0" y="1140460"/>
                  </a:lnTo>
                  <a:lnTo>
                    <a:pt x="2539" y="1163320"/>
                  </a:lnTo>
                  <a:lnTo>
                    <a:pt x="3809" y="1176020"/>
                  </a:lnTo>
                  <a:lnTo>
                    <a:pt x="5079" y="1187450"/>
                  </a:lnTo>
                  <a:lnTo>
                    <a:pt x="8889" y="1198879"/>
                  </a:lnTo>
                  <a:lnTo>
                    <a:pt x="11429" y="1210310"/>
                  </a:lnTo>
                  <a:lnTo>
                    <a:pt x="30479" y="1253489"/>
                  </a:lnTo>
                  <a:lnTo>
                    <a:pt x="44450" y="1273810"/>
                  </a:lnTo>
                  <a:lnTo>
                    <a:pt x="50800" y="1283970"/>
                  </a:lnTo>
                  <a:lnTo>
                    <a:pt x="93979" y="1324610"/>
                  </a:lnTo>
                  <a:lnTo>
                    <a:pt x="135890" y="1347470"/>
                  </a:lnTo>
                  <a:lnTo>
                    <a:pt x="146050" y="1352550"/>
                  </a:lnTo>
                  <a:lnTo>
                    <a:pt x="158750" y="1356360"/>
                  </a:lnTo>
                  <a:lnTo>
                    <a:pt x="168910" y="1360170"/>
                  </a:lnTo>
                  <a:lnTo>
                    <a:pt x="181610" y="1362710"/>
                  </a:lnTo>
                  <a:lnTo>
                    <a:pt x="193040" y="1365250"/>
                  </a:lnTo>
                  <a:lnTo>
                    <a:pt x="215900" y="1367789"/>
                  </a:lnTo>
                  <a:lnTo>
                    <a:pt x="8641080" y="1367789"/>
                  </a:lnTo>
                  <a:lnTo>
                    <a:pt x="8652510" y="1366520"/>
                  </a:lnTo>
                  <a:lnTo>
                    <a:pt x="8665210" y="1365250"/>
                  </a:lnTo>
                  <a:lnTo>
                    <a:pt x="8688070" y="1360170"/>
                  </a:lnTo>
                  <a:lnTo>
                    <a:pt x="8710930" y="1352550"/>
                  </a:lnTo>
                  <a:lnTo>
                    <a:pt x="8721090" y="1347470"/>
                  </a:lnTo>
                  <a:lnTo>
                    <a:pt x="8732520" y="1342389"/>
                  </a:lnTo>
                  <a:lnTo>
                    <a:pt x="8780780" y="1309370"/>
                  </a:lnTo>
                  <a:lnTo>
                    <a:pt x="8812530" y="1273810"/>
                  </a:lnTo>
                  <a:lnTo>
                    <a:pt x="8820150" y="1263650"/>
                  </a:lnTo>
                  <a:lnTo>
                    <a:pt x="8826500" y="1253489"/>
                  </a:lnTo>
                  <a:lnTo>
                    <a:pt x="8831580" y="1243329"/>
                  </a:lnTo>
                  <a:lnTo>
                    <a:pt x="8836660" y="1231900"/>
                  </a:lnTo>
                  <a:lnTo>
                    <a:pt x="8841740" y="1221739"/>
                  </a:lnTo>
                  <a:lnTo>
                    <a:pt x="8845550" y="1210310"/>
                  </a:lnTo>
                  <a:lnTo>
                    <a:pt x="8848090" y="1198879"/>
                  </a:lnTo>
                  <a:lnTo>
                    <a:pt x="8851900" y="1187450"/>
                  </a:lnTo>
                  <a:lnTo>
                    <a:pt x="8853170" y="1176020"/>
                  </a:lnTo>
                  <a:lnTo>
                    <a:pt x="8855710" y="1163320"/>
                  </a:lnTo>
                  <a:lnTo>
                    <a:pt x="8855710" y="1151889"/>
                  </a:lnTo>
                  <a:lnTo>
                    <a:pt x="8856853" y="1140460"/>
                  </a:lnTo>
                  <a:lnTo>
                    <a:pt x="8856980" y="227329"/>
                  </a:lnTo>
                  <a:lnTo>
                    <a:pt x="8855710" y="215900"/>
                  </a:lnTo>
                  <a:lnTo>
                    <a:pt x="8855710" y="203200"/>
                  </a:lnTo>
                  <a:lnTo>
                    <a:pt x="8853170" y="191770"/>
                  </a:lnTo>
                  <a:lnTo>
                    <a:pt x="8851900" y="180340"/>
                  </a:lnTo>
                  <a:lnTo>
                    <a:pt x="8848090" y="168909"/>
                  </a:lnTo>
                  <a:lnTo>
                    <a:pt x="8826500" y="114300"/>
                  </a:lnTo>
                  <a:lnTo>
                    <a:pt x="8812530" y="93979"/>
                  </a:lnTo>
                  <a:lnTo>
                    <a:pt x="8806180" y="83820"/>
                  </a:lnTo>
                  <a:lnTo>
                    <a:pt x="8797290" y="74929"/>
                  </a:lnTo>
                  <a:lnTo>
                    <a:pt x="8789670" y="66040"/>
                  </a:lnTo>
                  <a:lnTo>
                    <a:pt x="8763000" y="43179"/>
                  </a:lnTo>
                  <a:lnTo>
                    <a:pt x="8721090" y="19050"/>
                  </a:lnTo>
                  <a:lnTo>
                    <a:pt x="8676640" y="5079"/>
                  </a:lnTo>
                  <a:lnTo>
                    <a:pt x="8663940" y="2540"/>
                  </a:lnTo>
                  <a:lnTo>
                    <a:pt x="8641080" y="0"/>
                  </a:lnTo>
                  <a:close/>
                </a:path>
              </a:pathLst>
            </a:custGeom>
            <a:solidFill>
              <a:srgbClr val="009900"/>
            </a:solidFill>
          </p:spPr>
          <p:txBody>
            <a:bodyPr wrap="square" lIns="0" tIns="0" rIns="0" bIns="0" rtlCol="0"/>
            <a:lstStyle/>
            <a:p/>
          </p:txBody>
        </p:sp>
        <p:sp>
          <p:nvSpPr>
            <p:cNvPr id="4" name="object 4"/>
            <p:cNvSpPr/>
            <p:nvPr/>
          </p:nvSpPr>
          <p:spPr>
            <a:xfrm>
              <a:off x="143510" y="158749"/>
              <a:ext cx="8856980" cy="1367790"/>
            </a:xfrm>
            <a:custGeom>
              <a:avLst/>
              <a:gdLst/>
              <a:ahLst/>
              <a:cxnLst/>
              <a:rect l="l" t="t" r="r" b="b"/>
              <a:pathLst>
                <a:path w="8856980" h="1367790">
                  <a:moveTo>
                    <a:pt x="0" y="227329"/>
                  </a:moveTo>
                  <a:lnTo>
                    <a:pt x="1269" y="215900"/>
                  </a:lnTo>
                  <a:lnTo>
                    <a:pt x="1269" y="203200"/>
                  </a:lnTo>
                  <a:lnTo>
                    <a:pt x="3809" y="191770"/>
                  </a:lnTo>
                  <a:lnTo>
                    <a:pt x="5079" y="180340"/>
                  </a:lnTo>
                  <a:lnTo>
                    <a:pt x="8889" y="168909"/>
                  </a:lnTo>
                  <a:lnTo>
                    <a:pt x="11429" y="157479"/>
                  </a:lnTo>
                  <a:lnTo>
                    <a:pt x="15239" y="146050"/>
                  </a:lnTo>
                  <a:lnTo>
                    <a:pt x="20319" y="134620"/>
                  </a:lnTo>
                  <a:lnTo>
                    <a:pt x="25400" y="124459"/>
                  </a:lnTo>
                  <a:lnTo>
                    <a:pt x="30479" y="113029"/>
                  </a:lnTo>
                  <a:lnTo>
                    <a:pt x="36829" y="102870"/>
                  </a:lnTo>
                  <a:lnTo>
                    <a:pt x="44450" y="93979"/>
                  </a:lnTo>
                  <a:lnTo>
                    <a:pt x="50800" y="83820"/>
                  </a:lnTo>
                  <a:lnTo>
                    <a:pt x="59689" y="74929"/>
                  </a:lnTo>
                  <a:lnTo>
                    <a:pt x="67310" y="66040"/>
                  </a:lnTo>
                  <a:lnTo>
                    <a:pt x="76200" y="58420"/>
                  </a:lnTo>
                  <a:lnTo>
                    <a:pt x="85089" y="50800"/>
                  </a:lnTo>
                  <a:lnTo>
                    <a:pt x="93979" y="43179"/>
                  </a:lnTo>
                  <a:lnTo>
                    <a:pt x="104139" y="36829"/>
                  </a:lnTo>
                  <a:lnTo>
                    <a:pt x="114300" y="30479"/>
                  </a:lnTo>
                  <a:lnTo>
                    <a:pt x="124460" y="24129"/>
                  </a:lnTo>
                  <a:lnTo>
                    <a:pt x="135890" y="19050"/>
                  </a:lnTo>
                  <a:lnTo>
                    <a:pt x="180340" y="5079"/>
                  </a:lnTo>
                  <a:lnTo>
                    <a:pt x="215900" y="0"/>
                  </a:lnTo>
                  <a:lnTo>
                    <a:pt x="228600" y="0"/>
                  </a:lnTo>
                  <a:lnTo>
                    <a:pt x="8628380" y="0"/>
                  </a:lnTo>
                  <a:lnTo>
                    <a:pt x="8641080" y="0"/>
                  </a:lnTo>
                  <a:lnTo>
                    <a:pt x="8652510" y="1270"/>
                  </a:lnTo>
                  <a:lnTo>
                    <a:pt x="8699500" y="11429"/>
                  </a:lnTo>
                  <a:lnTo>
                    <a:pt x="8742680" y="30479"/>
                  </a:lnTo>
                  <a:lnTo>
                    <a:pt x="8752840" y="36829"/>
                  </a:lnTo>
                  <a:lnTo>
                    <a:pt x="8763000" y="43179"/>
                  </a:lnTo>
                  <a:lnTo>
                    <a:pt x="8771890" y="50800"/>
                  </a:lnTo>
                  <a:lnTo>
                    <a:pt x="8780780" y="58420"/>
                  </a:lnTo>
                  <a:lnTo>
                    <a:pt x="8789670" y="66040"/>
                  </a:lnTo>
                  <a:lnTo>
                    <a:pt x="8797290" y="74929"/>
                  </a:lnTo>
                  <a:lnTo>
                    <a:pt x="8806180" y="83820"/>
                  </a:lnTo>
                  <a:lnTo>
                    <a:pt x="8812530" y="93979"/>
                  </a:lnTo>
                  <a:lnTo>
                    <a:pt x="8836660" y="134620"/>
                  </a:lnTo>
                  <a:lnTo>
                    <a:pt x="8848090" y="168909"/>
                  </a:lnTo>
                  <a:lnTo>
                    <a:pt x="8851900" y="180340"/>
                  </a:lnTo>
                  <a:lnTo>
                    <a:pt x="8853170" y="191770"/>
                  </a:lnTo>
                  <a:lnTo>
                    <a:pt x="8855710" y="203200"/>
                  </a:lnTo>
                  <a:lnTo>
                    <a:pt x="8855710" y="215900"/>
                  </a:lnTo>
                  <a:lnTo>
                    <a:pt x="8856980" y="227329"/>
                  </a:lnTo>
                  <a:lnTo>
                    <a:pt x="8856980" y="1139189"/>
                  </a:lnTo>
                  <a:lnTo>
                    <a:pt x="8855710" y="1151889"/>
                  </a:lnTo>
                  <a:lnTo>
                    <a:pt x="8855710" y="1163320"/>
                  </a:lnTo>
                  <a:lnTo>
                    <a:pt x="8853170" y="1176020"/>
                  </a:lnTo>
                  <a:lnTo>
                    <a:pt x="8851900" y="1187450"/>
                  </a:lnTo>
                  <a:lnTo>
                    <a:pt x="8848090" y="1198879"/>
                  </a:lnTo>
                  <a:lnTo>
                    <a:pt x="8845550" y="1210310"/>
                  </a:lnTo>
                  <a:lnTo>
                    <a:pt x="8841740" y="1221739"/>
                  </a:lnTo>
                  <a:lnTo>
                    <a:pt x="8836660" y="1231900"/>
                  </a:lnTo>
                  <a:lnTo>
                    <a:pt x="8831580" y="1243329"/>
                  </a:lnTo>
                  <a:lnTo>
                    <a:pt x="8826500" y="1253489"/>
                  </a:lnTo>
                  <a:lnTo>
                    <a:pt x="8820150" y="1263650"/>
                  </a:lnTo>
                  <a:lnTo>
                    <a:pt x="8812530" y="1273810"/>
                  </a:lnTo>
                  <a:lnTo>
                    <a:pt x="8806180" y="1282700"/>
                  </a:lnTo>
                  <a:lnTo>
                    <a:pt x="8798560" y="1291589"/>
                  </a:lnTo>
                  <a:lnTo>
                    <a:pt x="8789670" y="1300479"/>
                  </a:lnTo>
                  <a:lnTo>
                    <a:pt x="8780780" y="1309370"/>
                  </a:lnTo>
                  <a:lnTo>
                    <a:pt x="8771890" y="1316989"/>
                  </a:lnTo>
                  <a:lnTo>
                    <a:pt x="8763000" y="1324610"/>
                  </a:lnTo>
                  <a:lnTo>
                    <a:pt x="8752840" y="1330960"/>
                  </a:lnTo>
                  <a:lnTo>
                    <a:pt x="8742680" y="1337310"/>
                  </a:lnTo>
                  <a:lnTo>
                    <a:pt x="8732520" y="1342389"/>
                  </a:lnTo>
                  <a:lnTo>
                    <a:pt x="8721090" y="1347470"/>
                  </a:lnTo>
                  <a:lnTo>
                    <a:pt x="8710930" y="1352550"/>
                  </a:lnTo>
                  <a:lnTo>
                    <a:pt x="8699500" y="1356360"/>
                  </a:lnTo>
                  <a:lnTo>
                    <a:pt x="8688070" y="1360170"/>
                  </a:lnTo>
                  <a:lnTo>
                    <a:pt x="8676640" y="1362710"/>
                  </a:lnTo>
                  <a:lnTo>
                    <a:pt x="8665210" y="1365250"/>
                  </a:lnTo>
                  <a:lnTo>
                    <a:pt x="8652510" y="1366520"/>
                  </a:lnTo>
                  <a:lnTo>
                    <a:pt x="8641080" y="1367789"/>
                  </a:lnTo>
                  <a:lnTo>
                    <a:pt x="8628380" y="1367789"/>
                  </a:lnTo>
                  <a:lnTo>
                    <a:pt x="228600" y="1367789"/>
                  </a:lnTo>
                  <a:lnTo>
                    <a:pt x="215900" y="1367789"/>
                  </a:lnTo>
                  <a:lnTo>
                    <a:pt x="204469" y="1366520"/>
                  </a:lnTo>
                  <a:lnTo>
                    <a:pt x="193040" y="1365250"/>
                  </a:lnTo>
                  <a:lnTo>
                    <a:pt x="181610" y="1362710"/>
                  </a:lnTo>
                  <a:lnTo>
                    <a:pt x="168910" y="1360170"/>
                  </a:lnTo>
                  <a:lnTo>
                    <a:pt x="158750" y="1356360"/>
                  </a:lnTo>
                  <a:lnTo>
                    <a:pt x="146050" y="1352550"/>
                  </a:lnTo>
                  <a:lnTo>
                    <a:pt x="135890" y="1347470"/>
                  </a:lnTo>
                  <a:lnTo>
                    <a:pt x="124460" y="1342389"/>
                  </a:lnTo>
                  <a:lnTo>
                    <a:pt x="114300" y="1337310"/>
                  </a:lnTo>
                  <a:lnTo>
                    <a:pt x="104139" y="1330960"/>
                  </a:lnTo>
                  <a:lnTo>
                    <a:pt x="93979" y="1324610"/>
                  </a:lnTo>
                  <a:lnTo>
                    <a:pt x="85089" y="1316989"/>
                  </a:lnTo>
                  <a:lnTo>
                    <a:pt x="76200" y="1309370"/>
                  </a:lnTo>
                  <a:lnTo>
                    <a:pt x="67310" y="1300479"/>
                  </a:lnTo>
                  <a:lnTo>
                    <a:pt x="59689" y="1292860"/>
                  </a:lnTo>
                  <a:lnTo>
                    <a:pt x="50800" y="1283970"/>
                  </a:lnTo>
                  <a:lnTo>
                    <a:pt x="44450" y="1273810"/>
                  </a:lnTo>
                  <a:lnTo>
                    <a:pt x="36829" y="1263650"/>
                  </a:lnTo>
                  <a:lnTo>
                    <a:pt x="30479" y="1253489"/>
                  </a:lnTo>
                  <a:lnTo>
                    <a:pt x="25400" y="1243329"/>
                  </a:lnTo>
                  <a:lnTo>
                    <a:pt x="20319" y="1233170"/>
                  </a:lnTo>
                  <a:lnTo>
                    <a:pt x="15239" y="1221739"/>
                  </a:lnTo>
                  <a:lnTo>
                    <a:pt x="11429" y="1210310"/>
                  </a:lnTo>
                  <a:lnTo>
                    <a:pt x="8889" y="1198879"/>
                  </a:lnTo>
                  <a:lnTo>
                    <a:pt x="5079" y="1187450"/>
                  </a:lnTo>
                  <a:lnTo>
                    <a:pt x="3809" y="1176020"/>
                  </a:lnTo>
                  <a:lnTo>
                    <a:pt x="2539" y="1163320"/>
                  </a:lnTo>
                  <a:lnTo>
                    <a:pt x="1269" y="1151889"/>
                  </a:lnTo>
                  <a:lnTo>
                    <a:pt x="0" y="1140460"/>
                  </a:lnTo>
                  <a:lnTo>
                    <a:pt x="0" y="227329"/>
                  </a:lnTo>
                  <a:close/>
                </a:path>
              </a:pathLst>
            </a:custGeom>
            <a:ln w="25518">
              <a:solidFill>
                <a:srgbClr val="FFFFFF"/>
              </a:solidFill>
            </a:ln>
          </p:spPr>
          <p:txBody>
            <a:bodyPr wrap="square" lIns="0" tIns="0" rIns="0" bIns="0" rtlCol="0"/>
            <a:lstStyle/>
            <a:p/>
          </p:txBody>
        </p:sp>
        <p:sp>
          <p:nvSpPr>
            <p:cNvPr id="5" name="object 5"/>
            <p:cNvSpPr/>
            <p:nvPr/>
          </p:nvSpPr>
          <p:spPr>
            <a:xfrm>
              <a:off x="130746" y="145998"/>
              <a:ext cx="8883015" cy="1393825"/>
            </a:xfrm>
            <a:custGeom>
              <a:avLst/>
              <a:gdLst/>
              <a:ahLst/>
              <a:cxnLst/>
              <a:rect l="l" t="t" r="r" b="b"/>
              <a:pathLst>
                <a:path w="888301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83015" h="1393825">
                  <a:moveTo>
                    <a:pt x="8882494" y="1380540"/>
                  </a:moveTo>
                  <a:lnTo>
                    <a:pt x="8878760" y="1371523"/>
                  </a:lnTo>
                  <a:lnTo>
                    <a:pt x="8869743" y="1367790"/>
                  </a:lnTo>
                  <a:lnTo>
                    <a:pt x="8860714" y="1371523"/>
                  </a:lnTo>
                  <a:lnTo>
                    <a:pt x="8856980" y="1380540"/>
                  </a:lnTo>
                  <a:lnTo>
                    <a:pt x="8860714" y="1389570"/>
                  </a:lnTo>
                  <a:lnTo>
                    <a:pt x="8869743" y="1393304"/>
                  </a:lnTo>
                  <a:lnTo>
                    <a:pt x="8878760" y="1389570"/>
                  </a:lnTo>
                  <a:lnTo>
                    <a:pt x="8882494" y="13805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377190" y="97790"/>
            <a:ext cx="7981315" cy="951230"/>
          </a:xfrm>
          <a:prstGeom prst="rect">
            <a:avLst/>
          </a:prstGeom>
        </p:spPr>
        <p:txBody>
          <a:bodyPr vert="horz" wrap="square" lIns="0" tIns="68580" rIns="0" bIns="0" rtlCol="0">
            <a:spAutoFit/>
          </a:bodyPr>
          <a:lstStyle/>
          <a:p>
            <a:pPr marL="12700" marR="5080">
              <a:lnSpc>
                <a:spcPts val="3450"/>
              </a:lnSpc>
              <a:spcBef>
                <a:spcPts val="540"/>
              </a:spcBef>
            </a:pPr>
            <a:r>
              <a:rPr sz="3200" i="1" u="none" dirty="0">
                <a:solidFill>
                  <a:srgbClr val="FFFFFF"/>
                </a:solidFill>
                <a:latin typeface="Calibri" panose="020F0502020204030204"/>
                <a:cs typeface="Calibri" panose="020F0502020204030204"/>
              </a:rPr>
              <a:t>δ)</a:t>
            </a:r>
            <a:r>
              <a:rPr sz="3200" i="1" u="none" spc="-5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Εφαρμογή</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του</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συστήματος</a:t>
            </a:r>
            <a:r>
              <a:rPr sz="3200" i="1" u="none" spc="-4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κοινού</a:t>
            </a:r>
            <a:r>
              <a:rPr sz="3200" i="1" u="none" spc="-4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συλλέκτη </a:t>
            </a:r>
            <a:r>
              <a:rPr sz="3200" i="1" u="none" dirty="0">
                <a:solidFill>
                  <a:srgbClr val="FFFFFF"/>
                </a:solidFill>
                <a:latin typeface="Calibri" panose="020F0502020204030204"/>
                <a:cs typeface="Calibri" panose="020F0502020204030204"/>
              </a:rPr>
              <a:t>σε</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δίχρονες</a:t>
            </a:r>
            <a:r>
              <a:rPr sz="3200" i="1" u="none" spc="-2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αργόστροφες</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πετρελαιομηχανές.</a:t>
            </a:r>
            <a:endParaRPr sz="3200">
              <a:latin typeface="Calibri" panose="020F0502020204030204"/>
              <a:cs typeface="Calibri" panose="020F0502020204030204"/>
            </a:endParaRPr>
          </a:p>
        </p:txBody>
      </p:sp>
      <p:sp>
        <p:nvSpPr>
          <p:cNvPr id="7" name="object 7"/>
          <p:cNvSpPr txBox="1"/>
          <p:nvPr/>
        </p:nvSpPr>
        <p:spPr>
          <a:xfrm>
            <a:off x="293370" y="1733550"/>
            <a:ext cx="8676005" cy="4971874"/>
          </a:xfrm>
          <a:prstGeom prst="rect">
            <a:avLst/>
          </a:prstGeom>
        </p:spPr>
        <p:txBody>
          <a:bodyPr vert="horz" wrap="square" lIns="0" tIns="41910" rIns="0" bIns="0" rtlCol="0">
            <a:spAutoFit/>
          </a:bodyPr>
          <a:lstStyle/>
          <a:p>
            <a:pPr marL="12700" marR="7620" indent="77470">
              <a:lnSpc>
                <a:spcPts val="2460"/>
              </a:lnSpc>
              <a:spcBef>
                <a:spcPts val="330"/>
              </a:spcBef>
            </a:pPr>
            <a:r>
              <a:rPr sz="2200" b="1" dirty="0">
                <a:latin typeface="Arial" panose="020B0604020202020204"/>
                <a:cs typeface="Arial" panose="020B0604020202020204"/>
              </a:rPr>
              <a:t>ΣΤΟ</a:t>
            </a:r>
            <a:r>
              <a:rPr sz="2200" b="1" spc="-7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60" dirty="0">
                <a:latin typeface="Arial" panose="020B0604020202020204"/>
                <a:cs typeface="Arial" panose="020B0604020202020204"/>
              </a:rPr>
              <a:t> </a:t>
            </a:r>
            <a:r>
              <a:rPr sz="2200" b="1" spc="-10" dirty="0">
                <a:latin typeface="Arial" panose="020B0604020202020204"/>
                <a:cs typeface="Arial" panose="020B0604020202020204"/>
              </a:rPr>
              <a:t>ΚΟΙΝΟΥ</a:t>
            </a:r>
            <a:r>
              <a:rPr sz="2200" b="1" spc="-55" dirty="0">
                <a:latin typeface="Arial" panose="020B0604020202020204"/>
                <a:cs typeface="Arial" panose="020B0604020202020204"/>
              </a:rPr>
              <a:t> </a:t>
            </a:r>
            <a:r>
              <a:rPr sz="2200" b="1" spc="-20" dirty="0">
                <a:latin typeface="Arial" panose="020B0604020202020204"/>
                <a:cs typeface="Arial" panose="020B0604020202020204"/>
              </a:rPr>
              <a:t>ΣΥΛΛΕΚΤΗ</a:t>
            </a:r>
            <a:r>
              <a:rPr sz="2200" b="1" spc="-70" dirty="0">
                <a:latin typeface="Arial" panose="020B0604020202020204"/>
                <a:cs typeface="Arial" panose="020B0604020202020204"/>
              </a:rPr>
              <a:t> </a:t>
            </a:r>
            <a:r>
              <a:rPr sz="2200" b="1" dirty="0">
                <a:latin typeface="Arial" panose="020B0604020202020204"/>
                <a:cs typeface="Arial" panose="020B0604020202020204"/>
              </a:rPr>
              <a:t>ΤΗΣ</a:t>
            </a:r>
            <a:r>
              <a:rPr sz="2200" b="1" spc="-60" dirty="0">
                <a:latin typeface="Arial" panose="020B0604020202020204"/>
                <a:cs typeface="Arial" panose="020B0604020202020204"/>
              </a:rPr>
              <a:t> </a:t>
            </a:r>
            <a:r>
              <a:rPr sz="2200" b="1" dirty="0">
                <a:latin typeface="Arial" panose="020B0604020202020204"/>
                <a:cs typeface="Arial" panose="020B0604020202020204"/>
              </a:rPr>
              <a:t>SULZER</a:t>
            </a:r>
            <a:r>
              <a:rPr sz="2200" b="1" spc="-60" dirty="0">
                <a:latin typeface="Arial" panose="020B0604020202020204"/>
                <a:cs typeface="Arial" panose="020B0604020202020204"/>
              </a:rPr>
              <a:t> </a:t>
            </a:r>
            <a:r>
              <a:rPr sz="2200" b="1" dirty="0">
                <a:latin typeface="Arial" panose="020B0604020202020204"/>
                <a:cs typeface="Arial" panose="020B0604020202020204"/>
              </a:rPr>
              <a:t>(SULZER</a:t>
            </a:r>
            <a:r>
              <a:rPr sz="2200" b="1" spc="-65" dirty="0">
                <a:latin typeface="Arial" panose="020B0604020202020204"/>
                <a:cs typeface="Arial" panose="020B0604020202020204"/>
              </a:rPr>
              <a:t> </a:t>
            </a:r>
            <a:r>
              <a:rPr sz="2200" b="1" spc="-20" dirty="0">
                <a:latin typeface="Arial" panose="020B0604020202020204"/>
                <a:cs typeface="Arial" panose="020B0604020202020204"/>
              </a:rPr>
              <a:t>COM- </a:t>
            </a:r>
            <a:r>
              <a:rPr sz="2200" b="1" dirty="0">
                <a:latin typeface="Arial" panose="020B0604020202020204"/>
                <a:cs typeface="Arial" panose="020B0604020202020204"/>
              </a:rPr>
              <a:t>MON</a:t>
            </a:r>
            <a:r>
              <a:rPr sz="2200" b="1" spc="-100" dirty="0">
                <a:latin typeface="Arial" panose="020B0604020202020204"/>
                <a:cs typeface="Arial" panose="020B0604020202020204"/>
              </a:rPr>
              <a:t> </a:t>
            </a:r>
            <a:r>
              <a:rPr sz="2200" b="1" dirty="0">
                <a:latin typeface="Arial" panose="020B0604020202020204"/>
                <a:cs typeface="Arial" panose="020B0604020202020204"/>
              </a:rPr>
              <a:t>RAIL)</a:t>
            </a:r>
            <a:r>
              <a:rPr sz="2200" b="1" spc="-65" dirty="0">
                <a:latin typeface="Arial" panose="020B0604020202020204"/>
                <a:cs typeface="Arial" panose="020B0604020202020204"/>
              </a:rPr>
              <a:t> </a:t>
            </a:r>
            <a:r>
              <a:rPr sz="2200" b="1" spc="-25" dirty="0">
                <a:latin typeface="Arial" panose="020B0604020202020204"/>
                <a:cs typeface="Arial" panose="020B0604020202020204"/>
              </a:rPr>
              <a:t>ΣΥΜΒΑΤΙΚΕΣ</a:t>
            </a:r>
            <a:r>
              <a:rPr sz="2200" b="1" spc="-125"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60" dirty="0">
                <a:latin typeface="Arial" panose="020B0604020202020204"/>
                <a:cs typeface="Arial" panose="020B0604020202020204"/>
              </a:rPr>
              <a:t> </a:t>
            </a:r>
            <a:r>
              <a:rPr sz="2200" b="1" dirty="0">
                <a:latin typeface="Arial" panose="020B0604020202020204"/>
                <a:cs typeface="Arial" panose="020B0604020202020204"/>
              </a:rPr>
              <a:t>ΜΟΝΟΥ</a:t>
            </a:r>
            <a:r>
              <a:rPr sz="2200" b="1" spc="-65" dirty="0">
                <a:latin typeface="Arial" panose="020B0604020202020204"/>
                <a:cs typeface="Arial" panose="020B0604020202020204"/>
              </a:rPr>
              <a:t> </a:t>
            </a:r>
            <a:r>
              <a:rPr sz="2200" b="1" spc="-25" dirty="0">
                <a:latin typeface="Arial" panose="020B0604020202020204"/>
                <a:cs typeface="Arial" panose="020B0604020202020204"/>
              </a:rPr>
              <a:t>ΒΥΘΙΣΜΑΤΟΣ,</a:t>
            </a:r>
            <a:r>
              <a:rPr sz="2200" b="1" spc="-65" dirty="0">
                <a:latin typeface="Arial" panose="020B0604020202020204"/>
                <a:cs typeface="Arial" panose="020B0604020202020204"/>
              </a:rPr>
              <a:t> </a:t>
            </a:r>
            <a:r>
              <a:rPr sz="2200" b="1" spc="-25" dirty="0">
                <a:latin typeface="Arial" panose="020B0604020202020204"/>
                <a:cs typeface="Arial" panose="020B0604020202020204"/>
              </a:rPr>
              <a:t>ΠΑ- </a:t>
            </a:r>
            <a:r>
              <a:rPr sz="2200" b="1" spc="-20" dirty="0">
                <a:latin typeface="Arial" panose="020B0604020202020204"/>
                <a:cs typeface="Arial" panose="020B0604020202020204"/>
              </a:rPr>
              <a:t>ΡΑΛΛΗΛΑ</a:t>
            </a:r>
            <a:r>
              <a:rPr sz="2200" b="1" spc="-70" dirty="0">
                <a:latin typeface="Arial" panose="020B0604020202020204"/>
                <a:cs typeface="Arial" panose="020B0604020202020204"/>
              </a:rPr>
              <a:t> </a:t>
            </a:r>
            <a:r>
              <a:rPr sz="2200" b="1" dirty="0">
                <a:latin typeface="Arial" panose="020B0604020202020204"/>
                <a:cs typeface="Arial" panose="020B0604020202020204"/>
              </a:rPr>
              <a:t>ΣΥΝΔΕΔΕΜΕΝΕΣ,</a:t>
            </a:r>
            <a:r>
              <a:rPr sz="2200" b="1" spc="-45" dirty="0">
                <a:latin typeface="Arial" panose="020B0604020202020204"/>
                <a:cs typeface="Arial" panose="020B0604020202020204"/>
              </a:rPr>
              <a:t> </a:t>
            </a:r>
            <a:r>
              <a:rPr sz="2200" b="1" spc="-20" dirty="0">
                <a:latin typeface="Arial" panose="020B0604020202020204"/>
                <a:cs typeface="Arial" panose="020B0604020202020204"/>
              </a:rPr>
              <a:t>ΤΡΟΦΟΔΟΤΟΥΝ</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spc="-30" dirty="0">
                <a:latin typeface="Arial" panose="020B0604020202020204"/>
                <a:cs typeface="Arial" panose="020B0604020202020204"/>
              </a:rPr>
              <a:t>ΚΑΥΣΙΜΟ</a:t>
            </a:r>
            <a:r>
              <a:rPr sz="2200" b="1" spc="-100" dirty="0">
                <a:latin typeface="Arial" panose="020B0604020202020204"/>
                <a:cs typeface="Arial" panose="020B0604020202020204"/>
              </a:rPr>
              <a:t> </a:t>
            </a:r>
            <a:r>
              <a:rPr sz="2200" b="1" spc="-20" dirty="0">
                <a:latin typeface="Arial" panose="020B0604020202020204"/>
                <a:cs typeface="Arial" panose="020B0604020202020204"/>
              </a:rPr>
              <a:t>ΥΨΗ- </a:t>
            </a:r>
            <a:r>
              <a:rPr sz="2200" b="1" dirty="0">
                <a:latin typeface="Arial" panose="020B0604020202020204"/>
                <a:cs typeface="Arial" panose="020B0604020202020204"/>
              </a:rPr>
              <a:t>ΛΗΣ</a:t>
            </a:r>
            <a:r>
              <a:rPr sz="2200" b="1" spc="-70" dirty="0">
                <a:latin typeface="Arial" panose="020B0604020202020204"/>
                <a:cs typeface="Arial" panose="020B0604020202020204"/>
              </a:rPr>
              <a:t> </a:t>
            </a:r>
            <a:r>
              <a:rPr sz="2200" b="1" dirty="0">
                <a:latin typeface="Arial" panose="020B0604020202020204"/>
                <a:cs typeface="Arial" panose="020B0604020202020204"/>
              </a:rPr>
              <a:t>ΠΙΕΣΗΣ</a:t>
            </a:r>
            <a:r>
              <a:rPr sz="2200" b="1" spc="-50" dirty="0">
                <a:latin typeface="Arial" panose="020B0604020202020204"/>
                <a:cs typeface="Arial" panose="020B0604020202020204"/>
              </a:rPr>
              <a:t> </a:t>
            </a:r>
            <a:r>
              <a:rPr sz="2200" b="1" dirty="0">
                <a:latin typeface="Arial" panose="020B0604020202020204"/>
                <a:cs typeface="Arial" panose="020B0604020202020204"/>
              </a:rPr>
              <a:t>ΤΟΝ</a:t>
            </a:r>
            <a:r>
              <a:rPr sz="2200" b="1" spc="-70" dirty="0">
                <a:latin typeface="Arial" panose="020B0604020202020204"/>
                <a:cs typeface="Arial" panose="020B0604020202020204"/>
              </a:rPr>
              <a:t> </a:t>
            </a:r>
            <a:r>
              <a:rPr sz="2200" b="1" dirty="0">
                <a:latin typeface="Arial" panose="020B0604020202020204"/>
                <a:cs typeface="Arial" panose="020B0604020202020204"/>
              </a:rPr>
              <a:t>ΚΟΙΝΟ</a:t>
            </a:r>
            <a:r>
              <a:rPr sz="2200" b="1" spc="-55" dirty="0">
                <a:latin typeface="Arial" panose="020B0604020202020204"/>
                <a:cs typeface="Arial" panose="020B0604020202020204"/>
              </a:rPr>
              <a:t> </a:t>
            </a:r>
            <a:r>
              <a:rPr sz="2200" b="1" spc="-10" dirty="0">
                <a:latin typeface="Arial" panose="020B0604020202020204"/>
                <a:cs typeface="Arial" panose="020B0604020202020204"/>
              </a:rPr>
              <a:t>ΣΥΛΛΕΚΤΗ.</a:t>
            </a:r>
            <a:endParaRPr sz="2200">
              <a:latin typeface="Arial" panose="020B0604020202020204"/>
              <a:cs typeface="Arial" panose="020B0604020202020204"/>
            </a:endParaRPr>
          </a:p>
          <a:p>
            <a:pPr marL="12700" marR="102235" indent="77470">
              <a:lnSpc>
                <a:spcPts val="2460"/>
              </a:lnSpc>
              <a:spcBef>
                <a:spcPts val="2020"/>
              </a:spcBef>
            </a:pPr>
            <a:r>
              <a:rPr sz="2200" b="1" dirty="0">
                <a:latin typeface="Arial" panose="020B0604020202020204"/>
                <a:cs typeface="Arial" panose="020B0604020202020204"/>
              </a:rPr>
              <a:t>ΟΙ</a:t>
            </a:r>
            <a:r>
              <a:rPr sz="2200" b="1" spc="-145"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50" dirty="0">
                <a:latin typeface="Arial" panose="020B0604020202020204"/>
                <a:cs typeface="Arial" panose="020B0604020202020204"/>
              </a:rPr>
              <a:t> </a:t>
            </a:r>
            <a:r>
              <a:rPr sz="2200" b="1" dirty="0">
                <a:latin typeface="Arial" panose="020B0604020202020204"/>
                <a:cs typeface="Arial" panose="020B0604020202020204"/>
              </a:rPr>
              <a:t>ΠΑΙΡΝΟΥΝ</a:t>
            </a:r>
            <a:r>
              <a:rPr sz="2200" b="1" spc="-60" dirty="0">
                <a:latin typeface="Arial" panose="020B0604020202020204"/>
                <a:cs typeface="Arial" panose="020B0604020202020204"/>
              </a:rPr>
              <a:t> </a:t>
            </a:r>
            <a:r>
              <a:rPr sz="2200" b="1" dirty="0">
                <a:latin typeface="Arial" panose="020B0604020202020204"/>
                <a:cs typeface="Arial" panose="020B0604020202020204"/>
              </a:rPr>
              <a:t>ΚΙΝΗΣΗ</a:t>
            </a:r>
            <a:r>
              <a:rPr sz="2200" b="1" spc="-130" dirty="0">
                <a:latin typeface="Arial" panose="020B0604020202020204"/>
                <a:cs typeface="Arial" panose="020B0604020202020204"/>
              </a:rPr>
              <a:t> </a:t>
            </a:r>
            <a:r>
              <a:rPr sz="2200" b="1" dirty="0">
                <a:latin typeface="Arial" panose="020B0604020202020204"/>
                <a:cs typeface="Arial" panose="020B0604020202020204"/>
              </a:rPr>
              <a:t>ΑΠΟ</a:t>
            </a:r>
            <a:r>
              <a:rPr sz="2200" b="1" spc="-60" dirty="0">
                <a:latin typeface="Arial" panose="020B0604020202020204"/>
                <a:cs typeface="Arial" panose="020B0604020202020204"/>
              </a:rPr>
              <a:t> </a:t>
            </a:r>
            <a:r>
              <a:rPr sz="2200" b="1" spc="-10" dirty="0">
                <a:latin typeface="Arial" panose="020B0604020202020204"/>
                <a:cs typeface="Arial" panose="020B0604020202020204"/>
              </a:rPr>
              <a:t>ΕΚΚΕΝΤΡΟΦΟΡΟ</a:t>
            </a:r>
            <a:r>
              <a:rPr sz="2200" b="1" spc="-120" dirty="0">
                <a:latin typeface="Arial" panose="020B0604020202020204"/>
                <a:cs typeface="Arial" panose="020B0604020202020204"/>
              </a:rPr>
              <a:t> </a:t>
            </a:r>
            <a:r>
              <a:rPr sz="2200" b="1" spc="-10" dirty="0">
                <a:latin typeface="Arial" panose="020B0604020202020204"/>
                <a:cs typeface="Arial" panose="020B0604020202020204"/>
              </a:rPr>
              <a:t>ΑΞΟΝΑ </a:t>
            </a: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dirty="0">
                <a:latin typeface="Arial" panose="020B0604020202020204"/>
                <a:cs typeface="Arial" panose="020B0604020202020204"/>
              </a:rPr>
              <a:t>ΠΟΛΛΑ</a:t>
            </a:r>
            <a:r>
              <a:rPr sz="2200" b="1" spc="-70" dirty="0">
                <a:latin typeface="Arial" panose="020B0604020202020204"/>
                <a:cs typeface="Arial" panose="020B0604020202020204"/>
              </a:rPr>
              <a:t> </a:t>
            </a:r>
            <a:r>
              <a:rPr sz="2200" b="1" spc="-10" dirty="0">
                <a:latin typeface="Arial" panose="020B0604020202020204"/>
                <a:cs typeface="Arial" panose="020B0604020202020204"/>
              </a:rPr>
              <a:t>ΕΚΚΕΝΤΡΑ</a:t>
            </a:r>
            <a:r>
              <a:rPr sz="2200" b="1" spc="-65" dirty="0">
                <a:latin typeface="Arial" panose="020B0604020202020204"/>
                <a:cs typeface="Arial" panose="020B0604020202020204"/>
              </a:rPr>
              <a:t> </a:t>
            </a:r>
            <a:r>
              <a:rPr sz="2200" b="1" dirty="0">
                <a:latin typeface="Arial" panose="020B0604020202020204"/>
                <a:cs typeface="Arial" panose="020B0604020202020204"/>
              </a:rPr>
              <a:t>ΣΕ</a:t>
            </a:r>
            <a:r>
              <a:rPr sz="2200" b="1" spc="-65" dirty="0">
                <a:latin typeface="Arial" panose="020B0604020202020204"/>
                <a:cs typeface="Arial" panose="020B0604020202020204"/>
              </a:rPr>
              <a:t> </a:t>
            </a:r>
            <a:r>
              <a:rPr sz="2200" b="1" dirty="0">
                <a:latin typeface="Arial" panose="020B0604020202020204"/>
                <a:cs typeface="Arial" panose="020B0604020202020204"/>
              </a:rPr>
              <a:t>ΜΟΡΦΗ</a:t>
            </a:r>
            <a:r>
              <a:rPr sz="2200" b="1" spc="-70" dirty="0">
                <a:latin typeface="Arial" panose="020B0604020202020204"/>
                <a:cs typeface="Arial" panose="020B0604020202020204"/>
              </a:rPr>
              <a:t> </a:t>
            </a:r>
            <a:r>
              <a:rPr sz="2200" b="1" spc="-10" dirty="0">
                <a:latin typeface="Arial" panose="020B0604020202020204"/>
                <a:cs typeface="Arial" panose="020B0604020202020204"/>
              </a:rPr>
              <a:t>ΠΟΛΛΑΠΛΩΝ</a:t>
            </a:r>
            <a:r>
              <a:rPr sz="2200" b="1" spc="-135" dirty="0">
                <a:latin typeface="Arial" panose="020B0604020202020204"/>
                <a:cs typeface="Arial" panose="020B0604020202020204"/>
              </a:rPr>
              <a:t> </a:t>
            </a:r>
            <a:r>
              <a:rPr sz="2200" b="1" dirty="0">
                <a:latin typeface="Arial" panose="020B0604020202020204"/>
                <a:cs typeface="Arial" panose="020B0604020202020204"/>
              </a:rPr>
              <a:t>ΛΟΒΩΝ,</a:t>
            </a:r>
            <a:r>
              <a:rPr sz="2200" b="1" spc="-60" dirty="0">
                <a:latin typeface="Arial" panose="020B0604020202020204"/>
                <a:cs typeface="Arial" panose="020B0604020202020204"/>
              </a:rPr>
              <a:t> </a:t>
            </a:r>
            <a:r>
              <a:rPr sz="2200" b="1" spc="-20" dirty="0">
                <a:latin typeface="Arial" panose="020B0604020202020204"/>
                <a:cs typeface="Arial" panose="020B0604020202020204"/>
              </a:rPr>
              <a:t>ΩΣΤΕ </a:t>
            </a: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ΚΑΘΕ</a:t>
            </a:r>
            <a:r>
              <a:rPr sz="2200" b="1" spc="-55" dirty="0">
                <a:latin typeface="Arial" panose="020B0604020202020204"/>
                <a:cs typeface="Arial" panose="020B0604020202020204"/>
              </a:rPr>
              <a:t> </a:t>
            </a:r>
            <a:r>
              <a:rPr sz="2200" b="1" dirty="0">
                <a:latin typeface="Arial" panose="020B0604020202020204"/>
                <a:cs typeface="Arial" panose="020B0604020202020204"/>
              </a:rPr>
              <a:t>ΠΕΡΙΣΤΡΟΦΗ</a:t>
            </a:r>
            <a:r>
              <a:rPr sz="2200" b="1" spc="-55" dirty="0">
                <a:latin typeface="Arial" panose="020B0604020202020204"/>
                <a:cs typeface="Arial" panose="020B0604020202020204"/>
              </a:rPr>
              <a:t> </a:t>
            </a:r>
            <a:r>
              <a:rPr sz="2200" b="1" spc="-25" dirty="0">
                <a:latin typeface="Arial" panose="020B0604020202020204"/>
                <a:cs typeface="Arial" panose="020B0604020202020204"/>
              </a:rPr>
              <a:t>ΤΟΥ</a:t>
            </a:r>
            <a:r>
              <a:rPr sz="2200" b="1" spc="-130" dirty="0">
                <a:latin typeface="Arial" panose="020B0604020202020204"/>
                <a:cs typeface="Arial" panose="020B0604020202020204"/>
              </a:rPr>
              <a:t> </a:t>
            </a:r>
            <a:r>
              <a:rPr sz="2200" b="1" dirty="0">
                <a:latin typeface="Arial" panose="020B0604020202020204"/>
                <a:cs typeface="Arial" panose="020B0604020202020204"/>
              </a:rPr>
              <a:t>ΑΞΟΝΑ</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85" dirty="0">
                <a:latin typeface="Arial" panose="020B0604020202020204"/>
                <a:cs typeface="Arial" panose="020B0604020202020204"/>
              </a:rPr>
              <a:t> </a:t>
            </a:r>
            <a:r>
              <a:rPr sz="2200" b="1">
                <a:latin typeface="Arial" panose="020B0604020202020204"/>
                <a:cs typeface="Arial" panose="020B0604020202020204"/>
              </a:rPr>
              <a:t>ΥΠΑΡΧΟΥΝ</a:t>
            </a:r>
            <a:r>
              <a:rPr sz="2200" b="1" spc="-60">
                <a:latin typeface="Arial" panose="020B0604020202020204"/>
                <a:cs typeface="Arial" panose="020B0604020202020204"/>
              </a:rPr>
              <a:t> </a:t>
            </a:r>
            <a:r>
              <a:rPr sz="2200" b="1" spc="-10" smtClean="0">
                <a:latin typeface="Arial" panose="020B0604020202020204"/>
                <a:cs typeface="Arial" panose="020B0604020202020204"/>
              </a:rPr>
              <a:t>ΠΟΛΛΑ</a:t>
            </a:r>
            <a:r>
              <a:rPr sz="2200" b="1" smtClean="0">
                <a:latin typeface="Arial" panose="020B0604020202020204"/>
                <a:cs typeface="Arial" panose="020B0604020202020204"/>
              </a:rPr>
              <a:t>ΠΛΕΣ</a:t>
            </a:r>
            <a:r>
              <a:rPr sz="2200" b="1" spc="-55" smtClean="0">
                <a:latin typeface="Arial" panose="020B0604020202020204"/>
                <a:cs typeface="Arial" panose="020B0604020202020204"/>
              </a:rPr>
              <a:t> </a:t>
            </a:r>
            <a:r>
              <a:rPr sz="2200" b="1" dirty="0">
                <a:latin typeface="Arial" panose="020B0604020202020204"/>
                <a:cs typeface="Arial" panose="020B0604020202020204"/>
              </a:rPr>
              <a:t>ΣΥΜΠΙΕΣΕΙΣ</a:t>
            </a:r>
            <a:r>
              <a:rPr sz="2200" b="1" spc="-45" dirty="0">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50" dirty="0">
                <a:latin typeface="Arial" panose="020B0604020202020204"/>
                <a:cs typeface="Arial" panose="020B0604020202020204"/>
              </a:rPr>
              <a:t> </a:t>
            </a:r>
            <a:r>
              <a:rPr sz="2200" b="1" spc="-10" dirty="0">
                <a:latin typeface="Arial" panose="020B0604020202020204"/>
                <a:cs typeface="Arial" panose="020B0604020202020204"/>
              </a:rPr>
              <a:t>ΠΑΡΕΧΕΤΑΙ</a:t>
            </a:r>
            <a:r>
              <a:rPr sz="2200" b="1" spc="-45" dirty="0">
                <a:latin typeface="Arial" panose="020B0604020202020204"/>
                <a:cs typeface="Arial" panose="020B0604020202020204"/>
              </a:rPr>
              <a:t> </a:t>
            </a:r>
            <a:r>
              <a:rPr sz="2200" b="1" dirty="0">
                <a:latin typeface="Arial" panose="020B0604020202020204"/>
                <a:cs typeface="Arial" panose="020B0604020202020204"/>
              </a:rPr>
              <a:t>Η</a:t>
            </a:r>
            <a:r>
              <a:rPr sz="2200" b="1" spc="-130" dirty="0">
                <a:latin typeface="Arial" panose="020B0604020202020204"/>
                <a:cs typeface="Arial" panose="020B0604020202020204"/>
              </a:rPr>
              <a:t> </a:t>
            </a:r>
            <a:r>
              <a:rPr sz="2200" b="1" dirty="0">
                <a:latin typeface="Arial" panose="020B0604020202020204"/>
                <a:cs typeface="Arial" panose="020B0604020202020204"/>
              </a:rPr>
              <a:t>ΑΝΑΓΚΑΙΑ</a:t>
            </a:r>
            <a:r>
              <a:rPr sz="2200" b="1" spc="-40" dirty="0">
                <a:latin typeface="Arial" panose="020B0604020202020204"/>
                <a:cs typeface="Arial" panose="020B0604020202020204"/>
              </a:rPr>
              <a:t> </a:t>
            </a:r>
            <a:r>
              <a:rPr sz="2200" b="1" spc="-25" dirty="0">
                <a:latin typeface="Arial" panose="020B0604020202020204"/>
                <a:cs typeface="Arial" panose="020B0604020202020204"/>
              </a:rPr>
              <a:t>ΠΟΣΟΤΗΤΑ </a:t>
            </a:r>
            <a:r>
              <a:rPr sz="2200" b="1" spc="-30" dirty="0">
                <a:latin typeface="Arial" panose="020B0604020202020204"/>
                <a:cs typeface="Arial" panose="020B0604020202020204"/>
              </a:rPr>
              <a:t>ΚΑΥΣΙΜΟΥ</a:t>
            </a:r>
            <a:r>
              <a:rPr sz="2200" b="1" spc="-105" dirty="0">
                <a:latin typeface="Arial" panose="020B0604020202020204"/>
                <a:cs typeface="Arial" panose="020B0604020202020204"/>
              </a:rPr>
              <a:t> </a:t>
            </a:r>
            <a:r>
              <a:rPr sz="2200" b="1" dirty="0">
                <a:latin typeface="Arial" panose="020B0604020202020204"/>
                <a:cs typeface="Arial" panose="020B0604020202020204"/>
              </a:rPr>
              <a:t>ΣΤΟΝ</a:t>
            </a:r>
            <a:r>
              <a:rPr sz="2200" b="1" spc="-95" dirty="0">
                <a:latin typeface="Arial" panose="020B0604020202020204"/>
                <a:cs typeface="Arial" panose="020B0604020202020204"/>
              </a:rPr>
              <a:t> </a:t>
            </a:r>
            <a:r>
              <a:rPr sz="2200" b="1" dirty="0">
                <a:latin typeface="Arial" panose="020B0604020202020204"/>
                <a:cs typeface="Arial" panose="020B0604020202020204"/>
              </a:rPr>
              <a:t>ΚΟΙΝΟ</a:t>
            </a:r>
            <a:r>
              <a:rPr sz="2200" b="1" spc="-90" dirty="0">
                <a:latin typeface="Arial" panose="020B0604020202020204"/>
                <a:cs typeface="Arial" panose="020B0604020202020204"/>
              </a:rPr>
              <a:t> </a:t>
            </a:r>
            <a:r>
              <a:rPr sz="2200" b="1" spc="-10" dirty="0">
                <a:latin typeface="Arial" panose="020B0604020202020204"/>
                <a:cs typeface="Arial" panose="020B0604020202020204"/>
              </a:rPr>
              <a:t>ΣΥΛΛΕΚΤΗ.</a:t>
            </a:r>
            <a:endParaRPr sz="2200">
              <a:latin typeface="Arial" panose="020B0604020202020204"/>
              <a:cs typeface="Arial" panose="020B0604020202020204"/>
            </a:endParaRPr>
          </a:p>
          <a:p>
            <a:pPr marL="12700" marR="264795" indent="77470" algn="just">
              <a:lnSpc>
                <a:spcPts val="2460"/>
              </a:lnSpc>
              <a:spcBef>
                <a:spcPts val="2020"/>
              </a:spcBef>
            </a:pPr>
            <a:r>
              <a:rPr sz="2200" b="1" dirty="0">
                <a:latin typeface="Arial" panose="020B0604020202020204"/>
                <a:cs typeface="Arial" panose="020B0604020202020204"/>
              </a:rPr>
              <a:t>ΤΟ</a:t>
            </a:r>
            <a:r>
              <a:rPr sz="2200" b="1" spc="-65" dirty="0">
                <a:latin typeface="Arial" panose="020B0604020202020204"/>
                <a:cs typeface="Arial" panose="020B0604020202020204"/>
              </a:rPr>
              <a:t> </a:t>
            </a:r>
            <a:r>
              <a:rPr sz="2200" b="1" dirty="0">
                <a:latin typeface="Arial" panose="020B0604020202020204"/>
                <a:cs typeface="Arial" panose="020B0604020202020204"/>
              </a:rPr>
              <a:t>ΜΕΓΕΘΟΣ</a:t>
            </a:r>
            <a:r>
              <a:rPr sz="2200" b="1" spc="-40" dirty="0">
                <a:latin typeface="Arial" panose="020B0604020202020204"/>
                <a:cs typeface="Arial" panose="020B0604020202020204"/>
              </a:rPr>
              <a:t> </a:t>
            </a:r>
            <a:r>
              <a:rPr sz="2200" b="1" dirty="0">
                <a:latin typeface="Arial" panose="020B0604020202020204"/>
                <a:cs typeface="Arial" panose="020B0604020202020204"/>
              </a:rPr>
              <a:t>ΤΩΝ</a:t>
            </a:r>
            <a:r>
              <a:rPr sz="2200" b="1" spc="-45" dirty="0">
                <a:latin typeface="Arial" panose="020B0604020202020204"/>
                <a:cs typeface="Arial" panose="020B0604020202020204"/>
              </a:rPr>
              <a:t> </a:t>
            </a:r>
            <a:r>
              <a:rPr sz="2200" b="1" spc="-10" dirty="0">
                <a:latin typeface="Arial" panose="020B0604020202020204"/>
                <a:cs typeface="Arial" panose="020B0604020202020204"/>
              </a:rPr>
              <a:t>ΣΥΓΚΕΚΡΙΜΕΝΩΝ</a:t>
            </a:r>
            <a:r>
              <a:rPr sz="2200" b="1" spc="-114" dirty="0">
                <a:latin typeface="Arial" panose="020B0604020202020204"/>
                <a:cs typeface="Arial" panose="020B0604020202020204"/>
              </a:rPr>
              <a:t> </a:t>
            </a:r>
            <a:r>
              <a:rPr sz="2200" b="1" spc="-10" dirty="0">
                <a:latin typeface="Arial" panose="020B0604020202020204"/>
                <a:cs typeface="Arial" panose="020B0604020202020204"/>
              </a:rPr>
              <a:t>ΑΝΤΛΙΩΝ</a:t>
            </a:r>
            <a:r>
              <a:rPr sz="2200" b="1" spc="-45" dirty="0">
                <a:latin typeface="Arial" panose="020B0604020202020204"/>
                <a:cs typeface="Arial" panose="020B0604020202020204"/>
              </a:rPr>
              <a:t> </a:t>
            </a:r>
            <a:r>
              <a:rPr sz="2200" b="1" dirty="0">
                <a:latin typeface="Arial" panose="020B0604020202020204"/>
                <a:cs typeface="Arial" panose="020B0604020202020204"/>
              </a:rPr>
              <a:t>ΕΙΝΑΙ</a:t>
            </a:r>
            <a:r>
              <a:rPr sz="2200" b="1" spc="-114" dirty="0">
                <a:latin typeface="Arial" panose="020B0604020202020204"/>
                <a:cs typeface="Arial" panose="020B0604020202020204"/>
              </a:rPr>
              <a:t> </a:t>
            </a:r>
            <a:r>
              <a:rPr sz="2200" b="1" spc="-35" dirty="0">
                <a:latin typeface="Arial" panose="020B0604020202020204"/>
                <a:cs typeface="Arial" panose="020B0604020202020204"/>
              </a:rPr>
              <a:t>ΑΡΚΕΤΑ </a:t>
            </a:r>
            <a:r>
              <a:rPr sz="2200" b="1" dirty="0">
                <a:latin typeface="Arial" panose="020B0604020202020204"/>
                <a:cs typeface="Arial" panose="020B0604020202020204"/>
              </a:rPr>
              <a:t>ΜΙΚΡΟΤΕΡΟ</a:t>
            </a:r>
            <a:r>
              <a:rPr sz="2200" b="1" spc="-165" dirty="0">
                <a:latin typeface="Arial" panose="020B0604020202020204"/>
                <a:cs typeface="Arial" panose="020B0604020202020204"/>
              </a:rPr>
              <a:t> </a:t>
            </a:r>
            <a:r>
              <a:rPr sz="2200" b="1" dirty="0">
                <a:latin typeface="Arial" panose="020B0604020202020204"/>
                <a:cs typeface="Arial" panose="020B0604020202020204"/>
              </a:rPr>
              <a:t>ΑΠΟ</a:t>
            </a:r>
            <a:r>
              <a:rPr sz="2200" b="1" spc="-135" dirty="0">
                <a:latin typeface="Arial" panose="020B0604020202020204"/>
                <a:cs typeface="Arial" panose="020B0604020202020204"/>
              </a:rPr>
              <a:t> </a:t>
            </a:r>
            <a:r>
              <a:rPr sz="2200" b="1" spc="-45" dirty="0">
                <a:latin typeface="Arial" panose="020B0604020202020204"/>
                <a:cs typeface="Arial" panose="020B0604020202020204"/>
              </a:rPr>
              <a:t>ΑΥΤΟ</a:t>
            </a:r>
            <a:r>
              <a:rPr sz="2200" b="1" spc="-60" dirty="0">
                <a:latin typeface="Arial" panose="020B0604020202020204"/>
                <a:cs typeface="Arial" panose="020B0604020202020204"/>
              </a:rPr>
              <a:t> </a:t>
            </a:r>
            <a:r>
              <a:rPr sz="2200" b="1" dirty="0">
                <a:latin typeface="Arial" panose="020B0604020202020204"/>
                <a:cs typeface="Arial" panose="020B0604020202020204"/>
              </a:rPr>
              <a:t>ΤΩΝ</a:t>
            </a:r>
            <a:r>
              <a:rPr sz="2200" b="1" spc="-55" dirty="0">
                <a:latin typeface="Arial" panose="020B0604020202020204"/>
                <a:cs typeface="Arial" panose="020B0604020202020204"/>
              </a:rPr>
              <a:t> </a:t>
            </a:r>
            <a:r>
              <a:rPr sz="2200" b="1" dirty="0">
                <a:latin typeface="Arial" panose="020B0604020202020204"/>
                <a:cs typeface="Arial" panose="020B0604020202020204"/>
              </a:rPr>
              <a:t>ΤΩΝ</a:t>
            </a:r>
            <a:r>
              <a:rPr sz="2200" b="1" spc="-60" dirty="0">
                <a:latin typeface="Arial" panose="020B0604020202020204"/>
                <a:cs typeface="Arial" panose="020B0604020202020204"/>
              </a:rPr>
              <a:t> </a:t>
            </a:r>
            <a:r>
              <a:rPr sz="2200" b="1" spc="-25" dirty="0">
                <a:latin typeface="Arial" panose="020B0604020202020204"/>
                <a:cs typeface="Arial" panose="020B0604020202020204"/>
              </a:rPr>
              <a:t>ΣΥΜΒΑΤΙΚΩΝ</a:t>
            </a:r>
            <a:r>
              <a:rPr sz="2200" b="1" spc="-125" dirty="0">
                <a:latin typeface="Arial" panose="020B0604020202020204"/>
                <a:cs typeface="Arial" panose="020B0604020202020204"/>
              </a:rPr>
              <a:t> </a:t>
            </a:r>
            <a:r>
              <a:rPr sz="2200" b="1" spc="-10" dirty="0">
                <a:latin typeface="Arial" panose="020B0604020202020204"/>
                <a:cs typeface="Arial" panose="020B0604020202020204"/>
              </a:rPr>
              <a:t>ΑΝΤΛΙΩΝ</a:t>
            </a:r>
            <a:r>
              <a:rPr sz="2200" b="1" spc="-55" dirty="0">
                <a:latin typeface="Arial" panose="020B0604020202020204"/>
                <a:cs typeface="Arial" panose="020B0604020202020204"/>
              </a:rPr>
              <a:t> </a:t>
            </a:r>
            <a:r>
              <a:rPr sz="2200" b="1" spc="-25" dirty="0">
                <a:latin typeface="Arial" panose="020B0604020202020204"/>
                <a:cs typeface="Arial" panose="020B0604020202020204"/>
              </a:rPr>
              <a:t>ΜO- </a:t>
            </a:r>
            <a:r>
              <a:rPr sz="2200" b="1" dirty="0">
                <a:latin typeface="Arial" panose="020B0604020202020204"/>
                <a:cs typeface="Arial" panose="020B0604020202020204"/>
              </a:rPr>
              <a:t>ΝΟΥ</a:t>
            </a:r>
            <a:r>
              <a:rPr sz="2200" b="1" spc="-55" dirty="0">
                <a:latin typeface="Arial" panose="020B0604020202020204"/>
                <a:cs typeface="Arial" panose="020B0604020202020204"/>
              </a:rPr>
              <a:t> </a:t>
            </a:r>
            <a:r>
              <a:rPr sz="2200" b="1" spc="-35" dirty="0">
                <a:latin typeface="Arial" panose="020B0604020202020204"/>
                <a:cs typeface="Arial" panose="020B0604020202020204"/>
              </a:rPr>
              <a:t>ΒΥΘΙΣΜΑΤΟΣ,</a:t>
            </a:r>
            <a:r>
              <a:rPr sz="2200" b="1" spc="-120" dirty="0">
                <a:latin typeface="Arial" panose="020B0604020202020204"/>
                <a:cs typeface="Arial" panose="020B0604020202020204"/>
              </a:rPr>
              <a:t> </a:t>
            </a:r>
            <a:r>
              <a:rPr sz="2200" b="1" dirty="0">
                <a:latin typeface="Arial" panose="020B0604020202020204"/>
                <a:cs typeface="Arial" panose="020B0604020202020204"/>
              </a:rPr>
              <a:t>ΑΝ</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135" dirty="0">
                <a:latin typeface="Arial" panose="020B0604020202020204"/>
                <a:cs typeface="Arial" panose="020B0604020202020204"/>
              </a:rPr>
              <a:t> </a:t>
            </a:r>
            <a:r>
              <a:rPr sz="2200" b="1" dirty="0">
                <a:latin typeface="Arial" panose="020B0604020202020204"/>
                <a:cs typeface="Arial" panose="020B0604020202020204"/>
              </a:rPr>
              <a:t>ΑΡΧΗ</a:t>
            </a:r>
            <a:r>
              <a:rPr sz="2200" b="1" spc="440" dirty="0">
                <a:latin typeface="Arial" panose="020B0604020202020204"/>
                <a:cs typeface="Arial" panose="020B0604020202020204"/>
              </a:rPr>
              <a:t> </a:t>
            </a:r>
            <a:r>
              <a:rPr sz="2200" b="1" dirty="0">
                <a:latin typeface="Arial" panose="020B0604020202020204"/>
                <a:cs typeface="Arial" panose="020B0604020202020204"/>
              </a:rPr>
              <a:t>ΛΕΙΤΟΥΡΓΙΑΣ</a:t>
            </a:r>
            <a:r>
              <a:rPr sz="2200" b="1" spc="-45" dirty="0">
                <a:latin typeface="Arial" panose="020B0604020202020204"/>
                <a:cs typeface="Arial" panose="020B0604020202020204"/>
              </a:rPr>
              <a:t> </a:t>
            </a:r>
            <a:r>
              <a:rPr sz="2200" b="1" dirty="0">
                <a:latin typeface="Arial" panose="020B0604020202020204"/>
                <a:cs typeface="Arial" panose="020B0604020202020204"/>
              </a:rPr>
              <a:t>ΤΟΥΣ</a:t>
            </a:r>
            <a:r>
              <a:rPr sz="2200" b="1" spc="-45" dirty="0">
                <a:latin typeface="Arial" panose="020B0604020202020204"/>
                <a:cs typeface="Arial" panose="020B0604020202020204"/>
              </a:rPr>
              <a:t> </a:t>
            </a:r>
            <a:r>
              <a:rPr sz="2200" b="1" spc="-10" dirty="0">
                <a:latin typeface="Arial" panose="020B0604020202020204"/>
                <a:cs typeface="Arial" panose="020B0604020202020204"/>
              </a:rPr>
              <a:t>ΙΔΙΑ.</a:t>
            </a:r>
            <a:endParaRPr sz="2200">
              <a:latin typeface="Arial" panose="020B0604020202020204"/>
              <a:cs typeface="Arial" panose="020B0604020202020204"/>
            </a:endParaRPr>
          </a:p>
          <a:p>
            <a:pPr marL="89535">
              <a:lnSpc>
                <a:spcPct val="100000"/>
              </a:lnSpc>
              <a:spcBef>
                <a:spcPts val="1790"/>
              </a:spcBef>
            </a:pPr>
            <a:r>
              <a:rPr sz="2200" b="1" dirty="0">
                <a:latin typeface="Arial" panose="020B0604020202020204"/>
                <a:cs typeface="Arial" panose="020B0604020202020204"/>
              </a:rPr>
              <a:t>ΟΙ</a:t>
            </a:r>
            <a:r>
              <a:rPr sz="2200" b="1" spc="-145" dirty="0">
                <a:latin typeface="Arial" panose="020B0604020202020204"/>
                <a:cs typeface="Arial" panose="020B0604020202020204"/>
              </a:rPr>
              <a:t> </a:t>
            </a:r>
            <a:r>
              <a:rPr sz="2200" b="1" dirty="0">
                <a:latin typeface="Arial" panose="020B0604020202020204"/>
                <a:cs typeface="Arial" panose="020B0604020202020204"/>
              </a:rPr>
              <a:t>ΑΓΩΓΟΙ</a:t>
            </a:r>
            <a:r>
              <a:rPr sz="2200" b="1" spc="-80" dirty="0">
                <a:latin typeface="Arial" panose="020B0604020202020204"/>
                <a:cs typeface="Arial" panose="020B0604020202020204"/>
              </a:rPr>
              <a:t> </a:t>
            </a:r>
            <a:r>
              <a:rPr sz="2200" b="1" dirty="0">
                <a:latin typeface="Arial" panose="020B0604020202020204"/>
                <a:cs typeface="Arial" panose="020B0604020202020204"/>
              </a:rPr>
              <a:t>ΥΨΗΛΗΣ</a:t>
            </a:r>
            <a:r>
              <a:rPr sz="2200" b="1" spc="-50" dirty="0">
                <a:latin typeface="Arial" panose="020B0604020202020204"/>
                <a:cs typeface="Arial" panose="020B0604020202020204"/>
              </a:rPr>
              <a:t> </a:t>
            </a:r>
            <a:r>
              <a:rPr sz="2200" b="1" dirty="0">
                <a:latin typeface="Arial" panose="020B0604020202020204"/>
                <a:cs typeface="Arial" panose="020B0604020202020204"/>
              </a:rPr>
              <a:t>ΠΙΕΣΗΣ</a:t>
            </a:r>
            <a:r>
              <a:rPr sz="2200" b="1" spc="-40" dirty="0">
                <a:latin typeface="Arial" panose="020B0604020202020204"/>
                <a:cs typeface="Arial" panose="020B0604020202020204"/>
              </a:rPr>
              <a:t> </a:t>
            </a:r>
            <a:r>
              <a:rPr sz="2200" b="1" spc="-30" dirty="0">
                <a:latin typeface="Arial" panose="020B0604020202020204"/>
                <a:cs typeface="Arial" panose="020B0604020202020204"/>
              </a:rPr>
              <a:t>ΚΑΥΣΙΜΟΥ</a:t>
            </a:r>
            <a:r>
              <a:rPr sz="2200" b="1" spc="-50" dirty="0">
                <a:latin typeface="Arial" panose="020B0604020202020204"/>
                <a:cs typeface="Arial" panose="020B0604020202020204"/>
              </a:rPr>
              <a:t> </a:t>
            </a:r>
            <a:r>
              <a:rPr sz="2200" b="1" dirty="0">
                <a:latin typeface="Arial" panose="020B0604020202020204"/>
                <a:cs typeface="Arial" panose="020B0604020202020204"/>
              </a:rPr>
              <a:t>ΕΙΝΑΙ</a:t>
            </a:r>
            <a:r>
              <a:rPr sz="2200" b="1" spc="-40" dirty="0">
                <a:latin typeface="Arial" panose="020B0604020202020204"/>
                <a:cs typeface="Arial" panose="020B0604020202020204"/>
              </a:rPr>
              <a:t> </a:t>
            </a:r>
            <a:r>
              <a:rPr sz="2200" b="1" dirty="0">
                <a:latin typeface="Arial" panose="020B0604020202020204"/>
                <a:cs typeface="Arial" panose="020B0604020202020204"/>
              </a:rPr>
              <a:t>ΜΙΚΡΟΥ</a:t>
            </a:r>
            <a:r>
              <a:rPr sz="2200" b="1" spc="-50" dirty="0">
                <a:latin typeface="Arial" panose="020B0604020202020204"/>
                <a:cs typeface="Arial" panose="020B0604020202020204"/>
              </a:rPr>
              <a:t> </a:t>
            </a:r>
            <a:r>
              <a:rPr sz="2200" b="1" spc="-10" dirty="0">
                <a:latin typeface="Arial" panose="020B0604020202020204"/>
                <a:cs typeface="Arial" panose="020B0604020202020204"/>
              </a:rPr>
              <a:t>ΜΗΚΟΥΣ.</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32020" y="-12759"/>
            <a:ext cx="8881745" cy="1393825"/>
            <a:chOff x="132020" y="-12759"/>
            <a:chExt cx="8881745" cy="1393825"/>
          </a:xfrm>
        </p:grpSpPr>
        <p:sp>
          <p:nvSpPr>
            <p:cNvPr id="3" name="object 3"/>
            <p:cNvSpPr/>
            <p:nvPr/>
          </p:nvSpPr>
          <p:spPr>
            <a:xfrm>
              <a:off x="144780" y="0"/>
              <a:ext cx="8855710" cy="1367790"/>
            </a:xfrm>
            <a:custGeom>
              <a:avLst/>
              <a:gdLst/>
              <a:ahLst/>
              <a:cxnLst/>
              <a:rect l="l" t="t" r="r" b="b"/>
              <a:pathLst>
                <a:path w="8855710" h="1367790">
                  <a:moveTo>
                    <a:pt x="8639810" y="0"/>
                  </a:moveTo>
                  <a:lnTo>
                    <a:pt x="215900" y="0"/>
                  </a:lnTo>
                  <a:lnTo>
                    <a:pt x="203199" y="1270"/>
                  </a:lnTo>
                  <a:lnTo>
                    <a:pt x="146049" y="15240"/>
                  </a:lnTo>
                  <a:lnTo>
                    <a:pt x="102870" y="36829"/>
                  </a:lnTo>
                  <a:lnTo>
                    <a:pt x="66040" y="66040"/>
                  </a:lnTo>
                  <a:lnTo>
                    <a:pt x="50800" y="85090"/>
                  </a:lnTo>
                  <a:lnTo>
                    <a:pt x="43180" y="93979"/>
                  </a:lnTo>
                  <a:lnTo>
                    <a:pt x="24130" y="124459"/>
                  </a:lnTo>
                  <a:lnTo>
                    <a:pt x="19050" y="135890"/>
                  </a:lnTo>
                  <a:lnTo>
                    <a:pt x="15239" y="146050"/>
                  </a:lnTo>
                  <a:lnTo>
                    <a:pt x="10159" y="157479"/>
                  </a:lnTo>
                  <a:lnTo>
                    <a:pt x="2539" y="191770"/>
                  </a:lnTo>
                  <a:lnTo>
                    <a:pt x="1269" y="204470"/>
                  </a:lnTo>
                  <a:lnTo>
                    <a:pt x="0" y="215900"/>
                  </a:lnTo>
                  <a:lnTo>
                    <a:pt x="0" y="1151889"/>
                  </a:lnTo>
                  <a:lnTo>
                    <a:pt x="1269" y="1164589"/>
                  </a:lnTo>
                  <a:lnTo>
                    <a:pt x="2539" y="1176020"/>
                  </a:lnTo>
                  <a:lnTo>
                    <a:pt x="5080" y="1187450"/>
                  </a:lnTo>
                  <a:lnTo>
                    <a:pt x="7619" y="1200150"/>
                  </a:lnTo>
                  <a:lnTo>
                    <a:pt x="10159" y="1210310"/>
                  </a:lnTo>
                  <a:lnTo>
                    <a:pt x="15239" y="1221739"/>
                  </a:lnTo>
                  <a:lnTo>
                    <a:pt x="19050" y="1233170"/>
                  </a:lnTo>
                  <a:lnTo>
                    <a:pt x="43180" y="1273810"/>
                  </a:lnTo>
                  <a:lnTo>
                    <a:pt x="83820" y="1316989"/>
                  </a:lnTo>
                  <a:lnTo>
                    <a:pt x="124459" y="1343660"/>
                  </a:lnTo>
                  <a:lnTo>
                    <a:pt x="168910" y="1360170"/>
                  </a:lnTo>
                  <a:lnTo>
                    <a:pt x="215900" y="1367789"/>
                  </a:lnTo>
                  <a:lnTo>
                    <a:pt x="8639810" y="1367789"/>
                  </a:lnTo>
                  <a:lnTo>
                    <a:pt x="8651240" y="1366520"/>
                  </a:lnTo>
                  <a:lnTo>
                    <a:pt x="8663940" y="1365250"/>
                  </a:lnTo>
                  <a:lnTo>
                    <a:pt x="8721090" y="1348739"/>
                  </a:lnTo>
                  <a:lnTo>
                    <a:pt x="8761730" y="1324610"/>
                  </a:lnTo>
                  <a:lnTo>
                    <a:pt x="8788400" y="1300479"/>
                  </a:lnTo>
                  <a:lnTo>
                    <a:pt x="8797290" y="1292860"/>
                  </a:lnTo>
                  <a:lnTo>
                    <a:pt x="8825230" y="1253489"/>
                  </a:lnTo>
                  <a:lnTo>
                    <a:pt x="8848090" y="1198879"/>
                  </a:lnTo>
                  <a:lnTo>
                    <a:pt x="8854440" y="1163320"/>
                  </a:lnTo>
                  <a:lnTo>
                    <a:pt x="8855710" y="1151889"/>
                  </a:lnTo>
                  <a:lnTo>
                    <a:pt x="8855710" y="215900"/>
                  </a:lnTo>
                  <a:lnTo>
                    <a:pt x="8854440" y="204470"/>
                  </a:lnTo>
                  <a:lnTo>
                    <a:pt x="8853170" y="191770"/>
                  </a:lnTo>
                  <a:lnTo>
                    <a:pt x="8848090" y="168909"/>
                  </a:lnTo>
                  <a:lnTo>
                    <a:pt x="8840470" y="146050"/>
                  </a:lnTo>
                  <a:lnTo>
                    <a:pt x="8835390" y="135890"/>
                  </a:lnTo>
                  <a:lnTo>
                    <a:pt x="8830310" y="124459"/>
                  </a:lnTo>
                  <a:lnTo>
                    <a:pt x="8825230" y="114300"/>
                  </a:lnTo>
                  <a:lnTo>
                    <a:pt x="8812530" y="93979"/>
                  </a:lnTo>
                  <a:lnTo>
                    <a:pt x="8804910" y="85090"/>
                  </a:lnTo>
                  <a:lnTo>
                    <a:pt x="8797290" y="74929"/>
                  </a:lnTo>
                  <a:lnTo>
                    <a:pt x="8780780" y="58420"/>
                  </a:lnTo>
                  <a:lnTo>
                    <a:pt x="8770620" y="50800"/>
                  </a:lnTo>
                  <a:lnTo>
                    <a:pt x="8761730" y="43179"/>
                  </a:lnTo>
                  <a:lnTo>
                    <a:pt x="8741410" y="30479"/>
                  </a:lnTo>
                  <a:lnTo>
                    <a:pt x="8731250" y="25400"/>
                  </a:lnTo>
                  <a:lnTo>
                    <a:pt x="8719820" y="20320"/>
                  </a:lnTo>
                  <a:lnTo>
                    <a:pt x="8709660" y="15240"/>
                  </a:lnTo>
                  <a:lnTo>
                    <a:pt x="8686800" y="7620"/>
                  </a:lnTo>
                  <a:lnTo>
                    <a:pt x="8663940" y="2540"/>
                  </a:lnTo>
                  <a:lnTo>
                    <a:pt x="8651240" y="1270"/>
                  </a:lnTo>
                  <a:lnTo>
                    <a:pt x="8639810" y="0"/>
                  </a:lnTo>
                  <a:close/>
                </a:path>
              </a:pathLst>
            </a:custGeom>
            <a:solidFill>
              <a:srgbClr val="009900"/>
            </a:solidFill>
          </p:spPr>
          <p:txBody>
            <a:bodyPr wrap="square" lIns="0" tIns="0" rIns="0" bIns="0" rtlCol="0"/>
            <a:lstStyle/>
            <a:p/>
          </p:txBody>
        </p:sp>
        <p:sp>
          <p:nvSpPr>
            <p:cNvPr id="4" name="object 4"/>
            <p:cNvSpPr/>
            <p:nvPr/>
          </p:nvSpPr>
          <p:spPr>
            <a:xfrm>
              <a:off x="144780" y="0"/>
              <a:ext cx="8855710" cy="1367790"/>
            </a:xfrm>
            <a:custGeom>
              <a:avLst/>
              <a:gdLst/>
              <a:ahLst/>
              <a:cxnLst/>
              <a:rect l="l" t="t" r="r" b="b"/>
              <a:pathLst>
                <a:path w="8855710" h="1367790">
                  <a:moveTo>
                    <a:pt x="0" y="227329"/>
                  </a:moveTo>
                  <a:lnTo>
                    <a:pt x="0" y="215900"/>
                  </a:lnTo>
                  <a:lnTo>
                    <a:pt x="1269" y="204470"/>
                  </a:lnTo>
                  <a:lnTo>
                    <a:pt x="2539" y="191770"/>
                  </a:lnTo>
                  <a:lnTo>
                    <a:pt x="5080" y="180340"/>
                  </a:lnTo>
                  <a:lnTo>
                    <a:pt x="7619" y="168909"/>
                  </a:lnTo>
                  <a:lnTo>
                    <a:pt x="10159" y="157479"/>
                  </a:lnTo>
                  <a:lnTo>
                    <a:pt x="15239" y="146050"/>
                  </a:lnTo>
                  <a:lnTo>
                    <a:pt x="19050" y="135890"/>
                  </a:lnTo>
                  <a:lnTo>
                    <a:pt x="24130" y="124459"/>
                  </a:lnTo>
                  <a:lnTo>
                    <a:pt x="30480" y="114300"/>
                  </a:lnTo>
                  <a:lnTo>
                    <a:pt x="36830" y="104140"/>
                  </a:lnTo>
                  <a:lnTo>
                    <a:pt x="43180" y="93979"/>
                  </a:lnTo>
                  <a:lnTo>
                    <a:pt x="50800" y="85090"/>
                  </a:lnTo>
                  <a:lnTo>
                    <a:pt x="58419" y="74929"/>
                  </a:lnTo>
                  <a:lnTo>
                    <a:pt x="66040" y="66040"/>
                  </a:lnTo>
                  <a:lnTo>
                    <a:pt x="74930" y="58420"/>
                  </a:lnTo>
                  <a:lnTo>
                    <a:pt x="83820" y="50800"/>
                  </a:lnTo>
                  <a:lnTo>
                    <a:pt x="93980" y="43179"/>
                  </a:lnTo>
                  <a:lnTo>
                    <a:pt x="102870" y="36829"/>
                  </a:lnTo>
                  <a:lnTo>
                    <a:pt x="114299" y="30479"/>
                  </a:lnTo>
                  <a:lnTo>
                    <a:pt x="124459" y="25400"/>
                  </a:lnTo>
                  <a:lnTo>
                    <a:pt x="134620" y="20320"/>
                  </a:lnTo>
                  <a:lnTo>
                    <a:pt x="180340" y="5079"/>
                  </a:lnTo>
                  <a:lnTo>
                    <a:pt x="215900" y="0"/>
                  </a:lnTo>
                  <a:lnTo>
                    <a:pt x="227329" y="0"/>
                  </a:lnTo>
                  <a:lnTo>
                    <a:pt x="8627110" y="0"/>
                  </a:lnTo>
                  <a:lnTo>
                    <a:pt x="8639810" y="0"/>
                  </a:lnTo>
                  <a:lnTo>
                    <a:pt x="8651240" y="1270"/>
                  </a:lnTo>
                  <a:lnTo>
                    <a:pt x="8698230" y="11429"/>
                  </a:lnTo>
                  <a:lnTo>
                    <a:pt x="8719820" y="20320"/>
                  </a:lnTo>
                  <a:lnTo>
                    <a:pt x="8731250" y="25400"/>
                  </a:lnTo>
                  <a:lnTo>
                    <a:pt x="8741410" y="30479"/>
                  </a:lnTo>
                  <a:lnTo>
                    <a:pt x="8751570" y="36829"/>
                  </a:lnTo>
                  <a:lnTo>
                    <a:pt x="8761730" y="43179"/>
                  </a:lnTo>
                  <a:lnTo>
                    <a:pt x="8770620" y="50800"/>
                  </a:lnTo>
                  <a:lnTo>
                    <a:pt x="8780780" y="58420"/>
                  </a:lnTo>
                  <a:lnTo>
                    <a:pt x="8788400" y="66040"/>
                  </a:lnTo>
                  <a:lnTo>
                    <a:pt x="8797290" y="74929"/>
                  </a:lnTo>
                  <a:lnTo>
                    <a:pt x="8804910" y="85090"/>
                  </a:lnTo>
                  <a:lnTo>
                    <a:pt x="8812530" y="93979"/>
                  </a:lnTo>
                  <a:lnTo>
                    <a:pt x="8818880" y="104140"/>
                  </a:lnTo>
                  <a:lnTo>
                    <a:pt x="8825230" y="114300"/>
                  </a:lnTo>
                  <a:lnTo>
                    <a:pt x="8830310" y="124459"/>
                  </a:lnTo>
                  <a:lnTo>
                    <a:pt x="8835390" y="135890"/>
                  </a:lnTo>
                  <a:lnTo>
                    <a:pt x="8840470" y="146050"/>
                  </a:lnTo>
                  <a:lnTo>
                    <a:pt x="8844280" y="157479"/>
                  </a:lnTo>
                  <a:lnTo>
                    <a:pt x="8848090" y="168909"/>
                  </a:lnTo>
                  <a:lnTo>
                    <a:pt x="8850630" y="180340"/>
                  </a:lnTo>
                  <a:lnTo>
                    <a:pt x="8853170" y="191770"/>
                  </a:lnTo>
                  <a:lnTo>
                    <a:pt x="8854440" y="204470"/>
                  </a:lnTo>
                  <a:lnTo>
                    <a:pt x="8855710" y="215900"/>
                  </a:lnTo>
                  <a:lnTo>
                    <a:pt x="8855710" y="227329"/>
                  </a:lnTo>
                  <a:lnTo>
                    <a:pt x="8855710" y="1140460"/>
                  </a:lnTo>
                  <a:lnTo>
                    <a:pt x="8855710" y="1151889"/>
                  </a:lnTo>
                  <a:lnTo>
                    <a:pt x="8854440" y="1163320"/>
                  </a:lnTo>
                  <a:lnTo>
                    <a:pt x="8853170" y="1176020"/>
                  </a:lnTo>
                  <a:lnTo>
                    <a:pt x="8850630" y="1187450"/>
                  </a:lnTo>
                  <a:lnTo>
                    <a:pt x="8848090" y="1198879"/>
                  </a:lnTo>
                  <a:lnTo>
                    <a:pt x="8844280" y="1210310"/>
                  </a:lnTo>
                  <a:lnTo>
                    <a:pt x="8840470" y="1221739"/>
                  </a:lnTo>
                  <a:lnTo>
                    <a:pt x="8835390" y="1233170"/>
                  </a:lnTo>
                  <a:lnTo>
                    <a:pt x="8830310" y="1243329"/>
                  </a:lnTo>
                  <a:lnTo>
                    <a:pt x="8825230" y="1253489"/>
                  </a:lnTo>
                  <a:lnTo>
                    <a:pt x="8818880" y="1263650"/>
                  </a:lnTo>
                  <a:lnTo>
                    <a:pt x="8812530" y="1273810"/>
                  </a:lnTo>
                  <a:lnTo>
                    <a:pt x="8804910" y="1283970"/>
                  </a:lnTo>
                  <a:lnTo>
                    <a:pt x="8797290" y="1292860"/>
                  </a:lnTo>
                  <a:lnTo>
                    <a:pt x="8788400" y="1300479"/>
                  </a:lnTo>
                  <a:lnTo>
                    <a:pt x="8780780" y="1309370"/>
                  </a:lnTo>
                  <a:lnTo>
                    <a:pt x="8771890" y="1316989"/>
                  </a:lnTo>
                  <a:lnTo>
                    <a:pt x="8761730" y="1324610"/>
                  </a:lnTo>
                  <a:lnTo>
                    <a:pt x="8751570" y="1330960"/>
                  </a:lnTo>
                  <a:lnTo>
                    <a:pt x="8741410" y="1337310"/>
                  </a:lnTo>
                  <a:lnTo>
                    <a:pt x="8731250" y="1343660"/>
                  </a:lnTo>
                  <a:lnTo>
                    <a:pt x="8721090" y="1348739"/>
                  </a:lnTo>
                  <a:lnTo>
                    <a:pt x="8709660" y="1352550"/>
                  </a:lnTo>
                  <a:lnTo>
                    <a:pt x="8698230" y="1356360"/>
                  </a:lnTo>
                  <a:lnTo>
                    <a:pt x="8686800" y="1360170"/>
                  </a:lnTo>
                  <a:lnTo>
                    <a:pt x="8675370" y="1362710"/>
                  </a:lnTo>
                  <a:lnTo>
                    <a:pt x="8663940" y="1365250"/>
                  </a:lnTo>
                  <a:lnTo>
                    <a:pt x="8651240" y="1366520"/>
                  </a:lnTo>
                  <a:lnTo>
                    <a:pt x="8639810" y="1367789"/>
                  </a:lnTo>
                  <a:lnTo>
                    <a:pt x="8628380" y="1367789"/>
                  </a:lnTo>
                  <a:lnTo>
                    <a:pt x="227329" y="1367789"/>
                  </a:lnTo>
                  <a:lnTo>
                    <a:pt x="215900" y="1367789"/>
                  </a:lnTo>
                  <a:lnTo>
                    <a:pt x="203199" y="1366520"/>
                  </a:lnTo>
                  <a:lnTo>
                    <a:pt x="191770" y="1365250"/>
                  </a:lnTo>
                  <a:lnTo>
                    <a:pt x="180340" y="1362710"/>
                  </a:lnTo>
                  <a:lnTo>
                    <a:pt x="168910" y="1360170"/>
                  </a:lnTo>
                  <a:lnTo>
                    <a:pt x="157480" y="1356360"/>
                  </a:lnTo>
                  <a:lnTo>
                    <a:pt x="146049" y="1352550"/>
                  </a:lnTo>
                  <a:lnTo>
                    <a:pt x="134620" y="1348739"/>
                  </a:lnTo>
                  <a:lnTo>
                    <a:pt x="124459" y="1343660"/>
                  </a:lnTo>
                  <a:lnTo>
                    <a:pt x="114299" y="1337310"/>
                  </a:lnTo>
                  <a:lnTo>
                    <a:pt x="104140" y="1330960"/>
                  </a:lnTo>
                  <a:lnTo>
                    <a:pt x="93980" y="1324610"/>
                  </a:lnTo>
                  <a:lnTo>
                    <a:pt x="58419" y="1292860"/>
                  </a:lnTo>
                  <a:lnTo>
                    <a:pt x="30480" y="1254760"/>
                  </a:lnTo>
                  <a:lnTo>
                    <a:pt x="15239" y="1221739"/>
                  </a:lnTo>
                  <a:lnTo>
                    <a:pt x="10159" y="1210310"/>
                  </a:lnTo>
                  <a:lnTo>
                    <a:pt x="7619" y="1200150"/>
                  </a:lnTo>
                  <a:lnTo>
                    <a:pt x="5080" y="1187450"/>
                  </a:lnTo>
                  <a:lnTo>
                    <a:pt x="2539" y="1176020"/>
                  </a:lnTo>
                  <a:lnTo>
                    <a:pt x="1269" y="1164589"/>
                  </a:lnTo>
                  <a:lnTo>
                    <a:pt x="0" y="1151889"/>
                  </a:lnTo>
                  <a:lnTo>
                    <a:pt x="0" y="1140460"/>
                  </a:lnTo>
                  <a:lnTo>
                    <a:pt x="0" y="227329"/>
                  </a:lnTo>
                  <a:close/>
                </a:path>
              </a:pathLst>
            </a:custGeom>
            <a:ln w="25518">
              <a:solidFill>
                <a:srgbClr val="FFFFFF"/>
              </a:solidFill>
            </a:ln>
          </p:spPr>
          <p:txBody>
            <a:bodyPr wrap="square" lIns="0" tIns="0" rIns="0" bIns="0" rtlCol="0"/>
            <a:lstStyle/>
            <a:p/>
          </p:txBody>
        </p:sp>
        <p:sp>
          <p:nvSpPr>
            <p:cNvPr id="5" name="object 5"/>
            <p:cNvSpPr/>
            <p:nvPr/>
          </p:nvSpPr>
          <p:spPr>
            <a:xfrm>
              <a:off x="132016" y="-12751"/>
              <a:ext cx="8881745" cy="1393825"/>
            </a:xfrm>
            <a:custGeom>
              <a:avLst/>
              <a:gdLst/>
              <a:ahLst/>
              <a:cxnLst/>
              <a:rect l="l" t="t" r="r" b="b"/>
              <a:pathLst>
                <a:path w="888174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81745" h="1393825">
                  <a:moveTo>
                    <a:pt x="8881224" y="1380540"/>
                  </a:moveTo>
                  <a:lnTo>
                    <a:pt x="8877490" y="1371523"/>
                  </a:lnTo>
                  <a:lnTo>
                    <a:pt x="8868473" y="1367790"/>
                  </a:lnTo>
                  <a:lnTo>
                    <a:pt x="8859444" y="1371523"/>
                  </a:lnTo>
                  <a:lnTo>
                    <a:pt x="8855710" y="1380540"/>
                  </a:lnTo>
                  <a:lnTo>
                    <a:pt x="8859444" y="1389570"/>
                  </a:lnTo>
                  <a:lnTo>
                    <a:pt x="8868473" y="1393304"/>
                  </a:lnTo>
                  <a:lnTo>
                    <a:pt x="8877490" y="1389570"/>
                  </a:lnTo>
                  <a:lnTo>
                    <a:pt x="8881224" y="13805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377190" y="-60959"/>
            <a:ext cx="7981950" cy="952500"/>
          </a:xfrm>
          <a:prstGeom prst="rect">
            <a:avLst/>
          </a:prstGeom>
        </p:spPr>
        <p:txBody>
          <a:bodyPr vert="horz" wrap="square" lIns="0" tIns="67310" rIns="0" bIns="0" rtlCol="0">
            <a:spAutoFit/>
          </a:bodyPr>
          <a:lstStyle/>
          <a:p>
            <a:pPr marL="12700" marR="5080">
              <a:lnSpc>
                <a:spcPts val="3460"/>
              </a:lnSpc>
              <a:spcBef>
                <a:spcPts val="530"/>
              </a:spcBef>
            </a:pPr>
            <a:r>
              <a:rPr sz="3200" i="1" u="none" dirty="0">
                <a:solidFill>
                  <a:srgbClr val="FFFFFF"/>
                </a:solidFill>
                <a:latin typeface="Calibri" panose="020F0502020204030204"/>
                <a:cs typeface="Calibri" panose="020F0502020204030204"/>
              </a:rPr>
              <a:t>δ)</a:t>
            </a:r>
            <a:r>
              <a:rPr sz="3200" i="1" u="none" spc="-5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Εφαρμογή</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του</a:t>
            </a:r>
            <a:r>
              <a:rPr sz="3200" i="1" u="none" spc="-4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συστήματος</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κοινού</a:t>
            </a:r>
            <a:r>
              <a:rPr sz="3200" i="1" u="none" spc="-4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συλλέκτη </a:t>
            </a:r>
            <a:r>
              <a:rPr sz="3200" i="1" u="none" dirty="0">
                <a:solidFill>
                  <a:srgbClr val="FFFFFF"/>
                </a:solidFill>
                <a:latin typeface="Calibri" panose="020F0502020204030204"/>
                <a:cs typeface="Calibri" panose="020F0502020204030204"/>
              </a:rPr>
              <a:t>σε</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δίχρονες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αργόστροφες</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πετρελαιομηχανές.</a:t>
            </a:r>
            <a:endParaRPr sz="3200">
              <a:latin typeface="Calibri" panose="020F0502020204030204"/>
              <a:cs typeface="Calibri" panose="020F0502020204030204"/>
            </a:endParaRPr>
          </a:p>
        </p:txBody>
      </p:sp>
      <p:sp>
        <p:nvSpPr>
          <p:cNvPr id="7" name="object 7"/>
          <p:cNvSpPr txBox="1"/>
          <p:nvPr/>
        </p:nvSpPr>
        <p:spPr>
          <a:xfrm>
            <a:off x="295909" y="1515109"/>
            <a:ext cx="8621395" cy="5477140"/>
          </a:xfrm>
          <a:prstGeom prst="rect">
            <a:avLst/>
          </a:prstGeom>
        </p:spPr>
        <p:txBody>
          <a:bodyPr vert="horz" wrap="square" lIns="0" tIns="41910" rIns="0" bIns="0" rtlCol="0">
            <a:spAutoFit/>
          </a:bodyPr>
          <a:lstStyle/>
          <a:p>
            <a:pPr marL="12700" marR="121920" indent="77470">
              <a:lnSpc>
                <a:spcPts val="2460"/>
              </a:lnSpc>
              <a:spcBef>
                <a:spcPts val="330"/>
              </a:spcBef>
            </a:pPr>
            <a:r>
              <a:rPr sz="2000" b="1" dirty="0">
                <a:latin typeface="Arial" panose="020B0604020202020204"/>
                <a:cs typeface="Arial" panose="020B0604020202020204"/>
              </a:rPr>
              <a:t>ΟΙ</a:t>
            </a:r>
            <a:r>
              <a:rPr sz="2000" b="1" spc="-45" dirty="0">
                <a:latin typeface="Arial" panose="020B0604020202020204"/>
                <a:cs typeface="Arial" panose="020B0604020202020204"/>
              </a:rPr>
              <a:t> </a:t>
            </a:r>
            <a:r>
              <a:rPr sz="2000" b="1" dirty="0">
                <a:latin typeface="Arial" panose="020B0604020202020204"/>
                <a:cs typeface="Arial" panose="020B0604020202020204"/>
              </a:rPr>
              <a:t>ΕΓΧΥΤΗΡΕΣ</a:t>
            </a:r>
            <a:r>
              <a:rPr sz="2000" b="1" spc="-30" dirty="0">
                <a:latin typeface="Arial" panose="020B0604020202020204"/>
                <a:cs typeface="Arial" panose="020B0604020202020204"/>
              </a:rPr>
              <a:t> </a:t>
            </a:r>
            <a:r>
              <a:rPr sz="2000" b="1" spc="-20" dirty="0">
                <a:latin typeface="Arial" panose="020B0604020202020204"/>
                <a:cs typeface="Arial" panose="020B0604020202020204"/>
              </a:rPr>
              <a:t>ΕΝΕΡΓΟΠΟΙΟΥΝΤΑΙ </a:t>
            </a:r>
            <a:r>
              <a:rPr sz="2000" b="1" dirty="0">
                <a:latin typeface="Arial" panose="020B0604020202020204"/>
                <a:cs typeface="Arial" panose="020B0604020202020204"/>
              </a:rPr>
              <a:t>ΜΕΣΩ</a:t>
            </a:r>
            <a:r>
              <a:rPr sz="2000" b="1" spc="-25" dirty="0">
                <a:latin typeface="Arial" panose="020B0604020202020204"/>
                <a:cs typeface="Arial" panose="020B0604020202020204"/>
              </a:rPr>
              <a:t> </a:t>
            </a:r>
            <a:r>
              <a:rPr sz="2000" b="1" spc="-10" dirty="0">
                <a:latin typeface="Arial" panose="020B0604020202020204"/>
                <a:cs typeface="Arial" panose="020B0604020202020204"/>
              </a:rPr>
              <a:t>ΗΛΕΚΤΡΟΜΑΓΝΗΤΙ- </a:t>
            </a:r>
            <a:r>
              <a:rPr sz="2000" b="1" dirty="0">
                <a:latin typeface="Arial" panose="020B0604020202020204"/>
                <a:cs typeface="Arial" panose="020B0604020202020204"/>
              </a:rPr>
              <a:t>ΚΩΝ</a:t>
            </a:r>
            <a:r>
              <a:rPr sz="2000" b="1" spc="-25" dirty="0">
                <a:latin typeface="Arial" panose="020B0604020202020204"/>
                <a:cs typeface="Arial" panose="020B0604020202020204"/>
              </a:rPr>
              <a:t> </a:t>
            </a:r>
            <a:r>
              <a:rPr sz="2000" b="1" spc="-10" dirty="0">
                <a:latin typeface="Arial" panose="020B0604020202020204"/>
                <a:cs typeface="Arial" panose="020B0604020202020204"/>
              </a:rPr>
              <a:t>ΒΑΛΒΙΔΩΝ.</a:t>
            </a:r>
            <a:endParaRPr sz="2000">
              <a:latin typeface="Arial" panose="020B0604020202020204"/>
              <a:cs typeface="Arial" panose="020B0604020202020204"/>
            </a:endParaRPr>
          </a:p>
          <a:p>
            <a:pPr>
              <a:lnSpc>
                <a:spcPct val="100000"/>
              </a:lnSpc>
              <a:spcBef>
                <a:spcPts val="45"/>
              </a:spcBef>
            </a:pPr>
            <a:endParaRPr sz="2000">
              <a:latin typeface="Arial" panose="020B0604020202020204"/>
              <a:cs typeface="Arial" panose="020B0604020202020204"/>
            </a:endParaRPr>
          </a:p>
          <a:p>
            <a:pPr marL="12700" marR="152400" indent="77470">
              <a:lnSpc>
                <a:spcPct val="93000"/>
              </a:lnSpc>
              <a:spcBef>
                <a:spcPts val="5"/>
              </a:spcBef>
            </a:pPr>
            <a:r>
              <a:rPr sz="2000" b="1" dirty="0">
                <a:latin typeface="Arial" panose="020B0604020202020204"/>
                <a:cs typeface="Arial" panose="020B0604020202020204"/>
              </a:rPr>
              <a:t>ΣΕ</a:t>
            </a:r>
            <a:r>
              <a:rPr sz="2000" b="1" spc="-35" dirty="0">
                <a:latin typeface="Arial" panose="020B0604020202020204"/>
                <a:cs typeface="Arial" panose="020B0604020202020204"/>
              </a:rPr>
              <a:t> </a:t>
            </a:r>
            <a:r>
              <a:rPr sz="2000" b="1" spc="-45" dirty="0">
                <a:latin typeface="Arial" panose="020B0604020202020204"/>
                <a:cs typeface="Arial" panose="020B0604020202020204"/>
              </a:rPr>
              <a:t>ΣΥΝΔΥΑΣΜΟ</a:t>
            </a:r>
            <a:r>
              <a:rPr sz="2000" b="1" spc="-35" dirty="0">
                <a:latin typeface="Arial" panose="020B0604020202020204"/>
                <a:cs typeface="Arial" panose="020B0604020202020204"/>
              </a:rPr>
              <a:t> </a:t>
            </a:r>
            <a:r>
              <a:rPr sz="2000" b="1" dirty="0">
                <a:latin typeface="Arial" panose="020B0604020202020204"/>
                <a:cs typeface="Arial" panose="020B0604020202020204"/>
              </a:rPr>
              <a:t>ΜΕ</a:t>
            </a:r>
            <a:r>
              <a:rPr sz="2000" b="1" spc="-120" dirty="0">
                <a:latin typeface="Arial" panose="020B0604020202020204"/>
                <a:cs typeface="Arial" panose="020B0604020202020204"/>
              </a:rPr>
              <a:t> </a:t>
            </a:r>
            <a:r>
              <a:rPr sz="2000" b="1" dirty="0">
                <a:latin typeface="Arial" panose="020B0604020202020204"/>
                <a:cs typeface="Arial" panose="020B0604020202020204"/>
              </a:rPr>
              <a:t>ΑΝΤΙΣΤΟΙΧΟ</a:t>
            </a:r>
            <a:r>
              <a:rPr sz="2000" b="1" spc="-70" dirty="0">
                <a:latin typeface="Arial" panose="020B0604020202020204"/>
                <a:cs typeface="Arial" panose="020B0604020202020204"/>
              </a:rPr>
              <a:t> </a:t>
            </a:r>
            <a:r>
              <a:rPr sz="2000" b="1" spc="-105" dirty="0">
                <a:latin typeface="Arial" panose="020B0604020202020204"/>
                <a:cs typeface="Arial" panose="020B0604020202020204"/>
              </a:rPr>
              <a:t>ΥΔΡΑΥΛΙΚΟ</a:t>
            </a:r>
            <a:r>
              <a:rPr sz="2000" b="1" spc="-3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35" dirty="0">
                <a:latin typeface="Arial" panose="020B0604020202020204"/>
                <a:cs typeface="Arial" panose="020B0604020202020204"/>
              </a:rPr>
              <a:t> </a:t>
            </a:r>
            <a:r>
              <a:rPr sz="2000" b="1" dirty="0">
                <a:latin typeface="Arial" panose="020B0604020202020204"/>
                <a:cs typeface="Arial" panose="020B0604020202020204"/>
              </a:rPr>
              <a:t>ΓΙΑ</a:t>
            </a:r>
            <a:r>
              <a:rPr sz="2000" b="1" spc="-30" dirty="0">
                <a:latin typeface="Arial" panose="020B0604020202020204"/>
                <a:cs typeface="Arial" panose="020B0604020202020204"/>
              </a:rPr>
              <a:t> </a:t>
            </a:r>
            <a:r>
              <a:rPr sz="2000" b="1" spc="-25" dirty="0">
                <a:latin typeface="Arial" panose="020B0604020202020204"/>
                <a:cs typeface="Arial" panose="020B0604020202020204"/>
              </a:rPr>
              <a:t>ΤΟ </a:t>
            </a:r>
            <a:r>
              <a:rPr sz="2000" b="1" dirty="0">
                <a:latin typeface="Arial" panose="020B0604020202020204"/>
                <a:cs typeface="Arial" panose="020B0604020202020204"/>
              </a:rPr>
              <a:t>ΑΝΟΙΓΜΑ</a:t>
            </a:r>
            <a:r>
              <a:rPr sz="2000" b="1" spc="-60" dirty="0">
                <a:latin typeface="Arial" panose="020B0604020202020204"/>
                <a:cs typeface="Arial" panose="020B0604020202020204"/>
              </a:rPr>
              <a:t> </a:t>
            </a:r>
            <a:r>
              <a:rPr sz="2000" b="1" dirty="0">
                <a:latin typeface="Arial" panose="020B0604020202020204"/>
                <a:cs typeface="Arial" panose="020B0604020202020204"/>
              </a:rPr>
              <a:t>ΤΩΝ</a:t>
            </a:r>
            <a:r>
              <a:rPr sz="2000" b="1" spc="-40" dirty="0">
                <a:latin typeface="Arial" panose="020B0604020202020204"/>
                <a:cs typeface="Arial" panose="020B0604020202020204"/>
              </a:rPr>
              <a:t> </a:t>
            </a:r>
            <a:r>
              <a:rPr sz="2000" b="1" dirty="0">
                <a:latin typeface="Arial" panose="020B0604020202020204"/>
                <a:cs typeface="Arial" panose="020B0604020202020204"/>
              </a:rPr>
              <a:t>ΒΑΛΒΙΔΩΝ</a:t>
            </a:r>
            <a:r>
              <a:rPr sz="2000" b="1" spc="-50" dirty="0">
                <a:latin typeface="Arial" panose="020B0604020202020204"/>
                <a:cs typeface="Arial" panose="020B0604020202020204"/>
              </a:rPr>
              <a:t> </a:t>
            </a:r>
            <a:r>
              <a:rPr sz="2000" b="1" dirty="0">
                <a:latin typeface="Arial" panose="020B0604020202020204"/>
                <a:cs typeface="Arial" panose="020B0604020202020204"/>
              </a:rPr>
              <a:t>ΕΞΑΓΩΓΗΣ,</a:t>
            </a:r>
            <a:r>
              <a:rPr sz="2000" b="1" spc="-35" dirty="0">
                <a:latin typeface="Arial" panose="020B0604020202020204"/>
                <a:cs typeface="Arial" panose="020B0604020202020204"/>
              </a:rPr>
              <a:t> </a:t>
            </a:r>
            <a:r>
              <a:rPr sz="2000" b="1" dirty="0">
                <a:latin typeface="Arial" panose="020B0604020202020204"/>
                <a:cs typeface="Arial" panose="020B0604020202020204"/>
              </a:rPr>
              <a:t>Ο</a:t>
            </a:r>
            <a:r>
              <a:rPr sz="2000" b="1" spc="-45" dirty="0">
                <a:latin typeface="Arial" panose="020B0604020202020204"/>
                <a:cs typeface="Arial" panose="020B0604020202020204"/>
              </a:rPr>
              <a:t> </a:t>
            </a:r>
            <a:r>
              <a:rPr sz="2000" b="1" spc="-10" dirty="0">
                <a:latin typeface="Arial" panose="020B0604020202020204"/>
                <a:cs typeface="Arial" panose="020B0604020202020204"/>
              </a:rPr>
              <a:t>ΕΚΚΕΝΤΡΟΦΟΡΟΣ </a:t>
            </a:r>
            <a:r>
              <a:rPr sz="2000" b="1" dirty="0">
                <a:latin typeface="Arial" panose="020B0604020202020204"/>
                <a:cs typeface="Arial" panose="020B0604020202020204"/>
              </a:rPr>
              <a:t>ΑΞΟΝΑΣ</a:t>
            </a:r>
            <a:r>
              <a:rPr sz="2000" b="1" spc="-65" dirty="0">
                <a:latin typeface="Arial" panose="020B0604020202020204"/>
                <a:cs typeface="Arial" panose="020B0604020202020204"/>
              </a:rPr>
              <a:t> </a:t>
            </a:r>
            <a:r>
              <a:rPr sz="2000" b="1" spc="-45" dirty="0">
                <a:latin typeface="Arial" panose="020B0604020202020204"/>
                <a:cs typeface="Arial" panose="020B0604020202020204"/>
              </a:rPr>
              <a:t>ΚΑΤΑΡΓΕΙΤΑΙ</a:t>
            </a:r>
            <a:r>
              <a:rPr sz="2000" b="1" spc="-50" dirty="0">
                <a:latin typeface="Arial" panose="020B0604020202020204"/>
                <a:cs typeface="Arial" panose="020B0604020202020204"/>
              </a:rPr>
              <a:t> </a:t>
            </a:r>
            <a:r>
              <a:rPr sz="2000" b="1" dirty="0">
                <a:latin typeface="Arial" panose="020B0604020202020204"/>
                <a:cs typeface="Arial" panose="020B0604020202020204"/>
              </a:rPr>
              <a:t>ΚΑΘΩΣ</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50" dirty="0">
                <a:latin typeface="Arial" panose="020B0604020202020204"/>
                <a:cs typeface="Arial" panose="020B0604020202020204"/>
              </a:rPr>
              <a:t> </a:t>
            </a:r>
            <a:r>
              <a:rPr sz="2000" b="1" dirty="0">
                <a:latin typeface="Arial" panose="020B0604020202020204"/>
                <a:cs typeface="Arial" panose="020B0604020202020204"/>
              </a:rPr>
              <a:t>ΟΓΚΩΔΕΣ</a:t>
            </a:r>
            <a:r>
              <a:rPr sz="2000" b="1" spc="-50" dirty="0">
                <a:latin typeface="Arial" panose="020B0604020202020204"/>
                <a:cs typeface="Arial" panose="020B0604020202020204"/>
              </a:rPr>
              <a:t> </a:t>
            </a:r>
            <a:r>
              <a:rPr sz="2000" b="1" spc="-10" dirty="0">
                <a:latin typeface="Arial" panose="020B0604020202020204"/>
                <a:cs typeface="Arial" panose="020B0604020202020204"/>
              </a:rPr>
              <a:t>ΣΥΣΤΗΜΑ </a:t>
            </a:r>
            <a:r>
              <a:rPr sz="2000" b="1" spc="-20" dirty="0">
                <a:latin typeface="Arial" panose="020B0604020202020204"/>
                <a:cs typeface="Arial" panose="020B0604020202020204"/>
              </a:rPr>
              <a:t>ΜΕΤΑΔΟΣΗΣ</a:t>
            </a:r>
            <a:r>
              <a:rPr sz="2000" b="1" spc="-75" dirty="0">
                <a:latin typeface="Arial" panose="020B0604020202020204"/>
                <a:cs typeface="Arial" panose="020B0604020202020204"/>
              </a:rPr>
              <a:t> </a:t>
            </a:r>
            <a:r>
              <a:rPr sz="2000" b="1" dirty="0">
                <a:latin typeface="Arial" panose="020B0604020202020204"/>
                <a:cs typeface="Arial" panose="020B0604020202020204"/>
              </a:rPr>
              <a:t>ΚΙΝΗΣΗΣ</a:t>
            </a:r>
            <a:r>
              <a:rPr sz="2000" b="1" spc="-75" dirty="0">
                <a:latin typeface="Arial" panose="020B0604020202020204"/>
                <a:cs typeface="Arial" panose="020B0604020202020204"/>
              </a:rPr>
              <a:t> </a:t>
            </a:r>
            <a:r>
              <a:rPr sz="2000" b="1" spc="-20" dirty="0">
                <a:latin typeface="Arial" panose="020B0604020202020204"/>
                <a:cs typeface="Arial" panose="020B0604020202020204"/>
              </a:rPr>
              <a:t>ΤΟΥ.</a:t>
            </a:r>
            <a:endParaRPr sz="2000">
              <a:latin typeface="Arial" panose="020B0604020202020204"/>
              <a:cs typeface="Arial" panose="020B0604020202020204"/>
            </a:endParaRPr>
          </a:p>
          <a:p>
            <a:pPr>
              <a:lnSpc>
                <a:spcPct val="100000"/>
              </a:lnSpc>
              <a:spcBef>
                <a:spcPts val="35"/>
              </a:spcBef>
            </a:pPr>
            <a:endParaRPr sz="2000">
              <a:latin typeface="Arial" panose="020B0604020202020204"/>
              <a:cs typeface="Arial" panose="020B0604020202020204"/>
            </a:endParaRPr>
          </a:p>
          <a:p>
            <a:pPr marL="12700" marR="5080" indent="77470">
              <a:lnSpc>
                <a:spcPts val="2460"/>
              </a:lnSpc>
              <a:spcBef>
                <a:spcPts val="5"/>
              </a:spcBef>
            </a:pPr>
            <a:r>
              <a:rPr sz="2000" b="1" dirty="0">
                <a:latin typeface="Arial" panose="020B0604020202020204"/>
                <a:cs typeface="Arial" panose="020B0604020202020204"/>
              </a:rPr>
              <a:t>ΟΙ</a:t>
            </a:r>
            <a:r>
              <a:rPr sz="2000" b="1" spc="-150" dirty="0">
                <a:latin typeface="Arial" panose="020B0604020202020204"/>
                <a:cs typeface="Arial" panose="020B0604020202020204"/>
              </a:rPr>
              <a:t> </a:t>
            </a:r>
            <a:r>
              <a:rPr sz="2000" b="1" spc="-20" dirty="0">
                <a:latin typeface="Arial" panose="020B0604020202020204"/>
                <a:cs typeface="Arial" panose="020B0604020202020204"/>
              </a:rPr>
              <a:t>ΑΝΤΛΙΕΣ</a:t>
            </a:r>
            <a:r>
              <a:rPr sz="2000" b="1" spc="-90" dirty="0">
                <a:latin typeface="Arial" panose="020B0604020202020204"/>
                <a:cs typeface="Arial" panose="020B0604020202020204"/>
              </a:rPr>
              <a:t> </a:t>
            </a:r>
            <a:r>
              <a:rPr sz="2000" b="1">
                <a:latin typeface="Arial" panose="020B0604020202020204"/>
                <a:cs typeface="Arial" panose="020B0604020202020204"/>
              </a:rPr>
              <a:t>ΥΨΗΛΗΣ</a:t>
            </a:r>
            <a:r>
              <a:rPr sz="2000" b="1" spc="-55">
                <a:latin typeface="Arial" panose="020B0604020202020204"/>
                <a:cs typeface="Arial" panose="020B0604020202020204"/>
              </a:rPr>
              <a:t> </a:t>
            </a:r>
            <a:r>
              <a:rPr lang="el-GR" sz="2000" b="1" spc="-55" dirty="0" smtClean="0">
                <a:latin typeface="Arial" panose="020B0604020202020204"/>
                <a:cs typeface="Arial" panose="020B0604020202020204"/>
              </a:rPr>
              <a:t>ΠΙΕΣΗΣ </a:t>
            </a:r>
            <a:r>
              <a:rPr sz="2000" b="1" smtClean="0">
                <a:latin typeface="Arial" panose="020B0604020202020204"/>
                <a:cs typeface="Arial" panose="020B0604020202020204"/>
              </a:rPr>
              <a:t>ΕΧΟΥΝ</a:t>
            </a:r>
            <a:r>
              <a:rPr sz="2000" b="1" spc="-60" smtClean="0">
                <a:latin typeface="Arial" panose="020B0604020202020204"/>
                <a:cs typeface="Arial" panose="020B0604020202020204"/>
              </a:rPr>
              <a:t> </a:t>
            </a:r>
            <a:r>
              <a:rPr sz="2000" b="1" dirty="0">
                <a:latin typeface="Arial" panose="020B0604020202020204"/>
                <a:cs typeface="Arial" panose="020B0604020202020204"/>
              </a:rPr>
              <a:t>ΣΗΜΑΝΤΙΚΑ</a:t>
            </a:r>
            <a:r>
              <a:rPr sz="2000" b="1" spc="-60" dirty="0">
                <a:latin typeface="Arial" panose="020B0604020202020204"/>
                <a:cs typeface="Arial" panose="020B0604020202020204"/>
              </a:rPr>
              <a:t> </a:t>
            </a:r>
            <a:r>
              <a:rPr sz="2000" b="1" dirty="0">
                <a:latin typeface="Arial" panose="020B0604020202020204"/>
                <a:cs typeface="Arial" panose="020B0604020202020204"/>
              </a:rPr>
              <a:t>ΜΕΙΩΜΕΝΟ</a:t>
            </a:r>
            <a:r>
              <a:rPr sz="2000" b="1" spc="-55" dirty="0">
                <a:latin typeface="Arial" panose="020B0604020202020204"/>
                <a:cs typeface="Arial" panose="020B0604020202020204"/>
              </a:rPr>
              <a:t> </a:t>
            </a:r>
            <a:r>
              <a:rPr sz="2000" b="1" spc="-10" dirty="0">
                <a:latin typeface="Arial" panose="020B0604020202020204"/>
                <a:cs typeface="Arial" panose="020B0604020202020204"/>
              </a:rPr>
              <a:t>ΒΑΡΟΣ </a:t>
            </a:r>
            <a:r>
              <a:rPr sz="2000" b="1" dirty="0">
                <a:latin typeface="Arial" panose="020B0604020202020204"/>
                <a:cs typeface="Arial" panose="020B0604020202020204"/>
              </a:rPr>
              <a:t>ΚΑΙ</a:t>
            </a:r>
            <a:r>
              <a:rPr sz="2000" b="1" spc="-80" dirty="0">
                <a:latin typeface="Arial" panose="020B0604020202020204"/>
                <a:cs typeface="Arial" panose="020B0604020202020204"/>
              </a:rPr>
              <a:t> </a:t>
            </a:r>
            <a:r>
              <a:rPr sz="2000" b="1" dirty="0">
                <a:latin typeface="Arial" panose="020B0604020202020204"/>
                <a:cs typeface="Arial" panose="020B0604020202020204"/>
              </a:rPr>
              <a:t>ΜΕΓΕΘΟΣ</a:t>
            </a:r>
            <a:r>
              <a:rPr sz="2000" b="1" spc="-65" dirty="0">
                <a:latin typeface="Arial" panose="020B0604020202020204"/>
                <a:cs typeface="Arial" panose="020B0604020202020204"/>
              </a:rPr>
              <a:t> </a:t>
            </a:r>
            <a:r>
              <a:rPr sz="2000" b="1" dirty="0">
                <a:latin typeface="Arial" panose="020B0604020202020204"/>
                <a:cs typeface="Arial" panose="020B0604020202020204"/>
              </a:rPr>
              <a:t>ΚΑΙ</a:t>
            </a:r>
            <a:r>
              <a:rPr sz="2000" b="1" spc="-55" dirty="0">
                <a:latin typeface="Arial" panose="020B0604020202020204"/>
                <a:cs typeface="Arial" panose="020B0604020202020204"/>
              </a:rPr>
              <a:t> </a:t>
            </a:r>
            <a:r>
              <a:rPr sz="2000" b="1" spc="-10" dirty="0">
                <a:latin typeface="Arial" panose="020B0604020202020204"/>
                <a:cs typeface="Arial" panose="020B0604020202020204"/>
              </a:rPr>
              <a:t>ΕΚΤΕΛΟΥΝ</a:t>
            </a:r>
            <a:r>
              <a:rPr sz="2000" b="1" spc="-65" dirty="0">
                <a:latin typeface="Arial" panose="020B0604020202020204"/>
                <a:cs typeface="Arial" panose="020B0604020202020204"/>
              </a:rPr>
              <a:t> </a:t>
            </a:r>
            <a:r>
              <a:rPr sz="2000" b="1" dirty="0">
                <a:latin typeface="Arial" panose="020B0604020202020204"/>
                <a:cs typeface="Arial" panose="020B0604020202020204"/>
              </a:rPr>
              <a:t>ΠΕΡΙΣΣΟΤΕΡΟΥΣ</a:t>
            </a:r>
            <a:r>
              <a:rPr sz="2000" b="1" spc="-65" dirty="0">
                <a:latin typeface="Arial" panose="020B0604020202020204"/>
                <a:cs typeface="Arial" panose="020B0604020202020204"/>
              </a:rPr>
              <a:t> </a:t>
            </a:r>
            <a:r>
              <a:rPr sz="2000" b="1" spc="-20" dirty="0">
                <a:latin typeface="Arial" panose="020B0604020202020204"/>
                <a:cs typeface="Arial" panose="020B0604020202020204"/>
              </a:rPr>
              <a:t>ΕΜΒΟΛΙΣΜΟΥΣ </a:t>
            </a:r>
            <a:r>
              <a:rPr sz="2000" b="1" dirty="0">
                <a:latin typeface="Arial" panose="020B0604020202020204"/>
                <a:cs typeface="Arial" panose="020B0604020202020204"/>
              </a:rPr>
              <a:t>ΣΕ</a:t>
            </a:r>
            <a:r>
              <a:rPr sz="2000" b="1" spc="-50" dirty="0">
                <a:latin typeface="Arial" panose="020B0604020202020204"/>
                <a:cs typeface="Arial" panose="020B0604020202020204"/>
              </a:rPr>
              <a:t> </a:t>
            </a:r>
            <a:r>
              <a:rPr sz="2000" b="1" dirty="0">
                <a:latin typeface="Arial" panose="020B0604020202020204"/>
                <a:cs typeface="Arial" panose="020B0604020202020204"/>
              </a:rPr>
              <a:t>ΚΑΘΕ</a:t>
            </a:r>
            <a:r>
              <a:rPr sz="2000" b="1" spc="-50" dirty="0">
                <a:latin typeface="Arial" panose="020B0604020202020204"/>
                <a:cs typeface="Arial" panose="020B0604020202020204"/>
              </a:rPr>
              <a:t> </a:t>
            </a:r>
            <a:r>
              <a:rPr sz="2000" b="1" spc="-10" dirty="0">
                <a:latin typeface="Arial" panose="020B0604020202020204"/>
                <a:cs typeface="Arial" panose="020B0604020202020204"/>
              </a:rPr>
              <a:t>ΚΥΚΛΟ.</a:t>
            </a:r>
            <a:endParaRPr sz="2000">
              <a:latin typeface="Arial" panose="020B0604020202020204"/>
              <a:cs typeface="Arial" panose="020B0604020202020204"/>
            </a:endParaRPr>
          </a:p>
          <a:p>
            <a:pPr>
              <a:lnSpc>
                <a:spcPct val="100000"/>
              </a:lnSpc>
              <a:spcBef>
                <a:spcPts val="40"/>
              </a:spcBef>
            </a:pPr>
            <a:endParaRPr sz="2000">
              <a:latin typeface="Arial" panose="020B0604020202020204"/>
              <a:cs typeface="Arial" panose="020B0604020202020204"/>
            </a:endParaRPr>
          </a:p>
          <a:p>
            <a:pPr marL="12700" marR="86995" indent="77470">
              <a:lnSpc>
                <a:spcPts val="2460"/>
              </a:lnSpc>
              <a:spcBef>
                <a:spcPts val="5"/>
              </a:spcBef>
              <a:tabLst>
                <a:tab pos="5008245" algn="l"/>
              </a:tabLst>
            </a:pPr>
            <a:r>
              <a:rPr sz="2000" b="1" dirty="0">
                <a:latin typeface="Arial" panose="020B0604020202020204"/>
                <a:cs typeface="Arial" panose="020B0604020202020204"/>
              </a:rPr>
              <a:t>ΜΕ</a:t>
            </a:r>
            <a:r>
              <a:rPr sz="2000" b="1" spc="-50" dirty="0">
                <a:latin typeface="Arial" panose="020B0604020202020204"/>
                <a:cs typeface="Arial" panose="020B0604020202020204"/>
              </a:rPr>
              <a:t> </a:t>
            </a:r>
            <a:r>
              <a:rPr sz="2000" b="1" dirty="0">
                <a:latin typeface="Arial" panose="020B0604020202020204"/>
                <a:cs typeface="Arial" panose="020B0604020202020204"/>
              </a:rPr>
              <a:t>ΤΟΝ</a:t>
            </a:r>
            <a:r>
              <a:rPr sz="2000" b="1" spc="-40" dirty="0">
                <a:latin typeface="Arial" panose="020B0604020202020204"/>
                <a:cs typeface="Arial" panose="020B0604020202020204"/>
              </a:rPr>
              <a:t> </a:t>
            </a:r>
            <a:r>
              <a:rPr sz="2000" b="1" spc="-10" dirty="0">
                <a:latin typeface="Arial" panose="020B0604020202020204"/>
                <a:cs typeface="Arial" panose="020B0604020202020204"/>
              </a:rPr>
              <a:t>ΗΛΕΚΤΡΟΝΙΚΟ</a:t>
            </a:r>
            <a:r>
              <a:rPr sz="2000" b="1" spc="-35" dirty="0">
                <a:latin typeface="Arial" panose="020B0604020202020204"/>
                <a:cs typeface="Arial" panose="020B0604020202020204"/>
              </a:rPr>
              <a:t> </a:t>
            </a:r>
            <a:r>
              <a:rPr sz="2000" b="1" dirty="0">
                <a:latin typeface="Arial" panose="020B0604020202020204"/>
                <a:cs typeface="Arial" panose="020B0604020202020204"/>
              </a:rPr>
              <a:t>ΕΛΕΓΧΟ</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ΕΓΧΥΣΗΣ</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a:latin typeface="Arial" panose="020B0604020202020204"/>
                <a:cs typeface="Arial" panose="020B0604020202020204"/>
              </a:rPr>
              <a:t>ΤΟΝ</a:t>
            </a:r>
            <a:r>
              <a:rPr sz="2000" b="1" spc="-120">
                <a:latin typeface="Arial" panose="020B0604020202020204"/>
                <a:cs typeface="Arial" panose="020B0604020202020204"/>
              </a:rPr>
              <a:t> </a:t>
            </a:r>
            <a:r>
              <a:rPr sz="2000" b="1" spc="-10" smtClean="0">
                <a:latin typeface="Arial" panose="020B0604020202020204"/>
                <a:cs typeface="Arial" panose="020B0604020202020204"/>
              </a:rPr>
              <a:t>ΑΝΤΙ- </a:t>
            </a:r>
            <a:r>
              <a:rPr sz="2000" b="1" smtClean="0">
                <a:latin typeface="Arial" panose="020B0604020202020204"/>
                <a:cs typeface="Arial" panose="020B0604020202020204"/>
              </a:rPr>
              <a:t>ΣΤΟΙΧΟ</a:t>
            </a:r>
            <a:r>
              <a:rPr sz="2000" b="1" spc="-75" smtClean="0">
                <a:latin typeface="Arial" panose="020B0604020202020204"/>
                <a:cs typeface="Arial" panose="020B0604020202020204"/>
              </a:rPr>
              <a:t> </a:t>
            </a:r>
            <a:r>
              <a:rPr sz="2000" b="1" smtClean="0">
                <a:latin typeface="Arial" panose="020B0604020202020204"/>
                <a:cs typeface="Arial" panose="020B0604020202020204"/>
              </a:rPr>
              <a:t>ΤΩΝ</a:t>
            </a:r>
            <a:r>
              <a:rPr sz="2000" b="1" spc="-50" smtClean="0">
                <a:latin typeface="Arial" panose="020B0604020202020204"/>
                <a:cs typeface="Arial" panose="020B0604020202020204"/>
              </a:rPr>
              <a:t> </a:t>
            </a:r>
            <a:r>
              <a:rPr sz="2000" b="1" smtClean="0">
                <a:latin typeface="Arial" panose="020B0604020202020204"/>
                <a:cs typeface="Arial" panose="020B0604020202020204"/>
              </a:rPr>
              <a:t>ΒΑΛΒΙΔΩΝ</a:t>
            </a:r>
            <a:r>
              <a:rPr sz="2000" b="1" spc="-60" smtClean="0">
                <a:latin typeface="Arial" panose="020B0604020202020204"/>
                <a:cs typeface="Arial" panose="020B0604020202020204"/>
              </a:rPr>
              <a:t> </a:t>
            </a:r>
            <a:r>
              <a:rPr sz="2000" b="1" spc="-10" smtClean="0">
                <a:latin typeface="Arial" panose="020B0604020202020204"/>
                <a:cs typeface="Arial" panose="020B0604020202020204"/>
              </a:rPr>
              <a:t>ΕΞΑΓΩΓΗΣ</a:t>
            </a:r>
            <a:r>
              <a:rPr lang="el-GR" sz="2000" b="1" spc="-10" dirty="0">
                <a:latin typeface="Arial" panose="020B0604020202020204"/>
                <a:cs typeface="Arial" panose="020B0604020202020204"/>
              </a:rPr>
              <a:t> </a:t>
            </a:r>
            <a:r>
              <a:rPr sz="2000" b="1" smtClean="0">
                <a:latin typeface="Arial" panose="020B0604020202020204"/>
                <a:cs typeface="Arial" panose="020B0604020202020204"/>
              </a:rPr>
              <a:t>Η</a:t>
            </a:r>
            <a:r>
              <a:rPr sz="2000" b="1" spc="-155" smtClean="0">
                <a:latin typeface="Arial" panose="020B0604020202020204"/>
                <a:cs typeface="Arial" panose="020B0604020202020204"/>
              </a:rPr>
              <a:t> </a:t>
            </a:r>
            <a:r>
              <a:rPr sz="2000" b="1" smtClean="0">
                <a:latin typeface="Arial" panose="020B0604020202020204"/>
                <a:cs typeface="Arial" panose="020B0604020202020204"/>
              </a:rPr>
              <a:t>ΛΕΙΤΟΥΡΓΙΑ</a:t>
            </a:r>
            <a:r>
              <a:rPr sz="2000" b="1" spc="-60" smtClean="0">
                <a:latin typeface="Arial" panose="020B0604020202020204"/>
                <a:cs typeface="Arial" panose="020B0604020202020204"/>
              </a:rPr>
              <a:t> </a:t>
            </a:r>
            <a:r>
              <a:rPr sz="2000" b="1" smtClean="0">
                <a:latin typeface="Arial" panose="020B0604020202020204"/>
                <a:cs typeface="Arial" panose="020B0604020202020204"/>
              </a:rPr>
              <a:t>ΤΗΣ</a:t>
            </a:r>
            <a:r>
              <a:rPr sz="2000" b="1" spc="-55" smtClean="0">
                <a:latin typeface="Arial" panose="020B0604020202020204"/>
                <a:cs typeface="Arial" panose="020B0604020202020204"/>
              </a:rPr>
              <a:t> </a:t>
            </a:r>
            <a:r>
              <a:rPr sz="2000" b="1" spc="-10" smtClean="0">
                <a:latin typeface="Arial" panose="020B0604020202020204"/>
                <a:cs typeface="Arial" panose="020B0604020202020204"/>
              </a:rPr>
              <a:t>ΜΗΧΑ</a:t>
            </a:r>
            <a:r>
              <a:rPr sz="2000" b="1" smtClean="0">
                <a:latin typeface="Arial" panose="020B0604020202020204"/>
                <a:cs typeface="Arial" panose="020B0604020202020204"/>
              </a:rPr>
              <a:t>ΝΗΣ</a:t>
            </a:r>
            <a:r>
              <a:rPr sz="2000" b="1" spc="-45" smtClean="0">
                <a:latin typeface="Arial" panose="020B0604020202020204"/>
                <a:cs typeface="Arial" panose="020B0604020202020204"/>
              </a:rPr>
              <a:t> </a:t>
            </a:r>
            <a:r>
              <a:rPr sz="2000" b="1" spc="-20" smtClean="0">
                <a:latin typeface="Arial" panose="020B0604020202020204"/>
                <a:cs typeface="Arial" panose="020B0604020202020204"/>
              </a:rPr>
              <a:t>ΠΡΟΣΑΡΜΟΖΕΤΑΙ</a:t>
            </a:r>
            <a:r>
              <a:rPr sz="2000" b="1" spc="-90" smtClean="0">
                <a:latin typeface="Arial" panose="020B0604020202020204"/>
                <a:cs typeface="Arial" panose="020B0604020202020204"/>
              </a:rPr>
              <a:t> </a:t>
            </a:r>
            <a:r>
              <a:rPr sz="2000" b="1" spc="-80" smtClean="0">
                <a:latin typeface="Arial" panose="020B0604020202020204"/>
                <a:cs typeface="Arial" panose="020B0604020202020204"/>
              </a:rPr>
              <a:t>ΑΥΤΟΜΑΤΑ</a:t>
            </a:r>
            <a:r>
              <a:rPr sz="2000" b="1" spc="-35" smtClean="0">
                <a:latin typeface="Arial" panose="020B0604020202020204"/>
                <a:cs typeface="Arial" panose="020B0604020202020204"/>
              </a:rPr>
              <a:t> </a:t>
            </a:r>
            <a:r>
              <a:rPr sz="2000" b="1" spc="-65" smtClean="0">
                <a:latin typeface="Arial" panose="020B0604020202020204"/>
                <a:cs typeface="Arial" panose="020B0604020202020204"/>
              </a:rPr>
              <a:t>ΣΤΑ</a:t>
            </a:r>
            <a:r>
              <a:rPr sz="2000" b="1" spc="-95" smtClean="0">
                <a:latin typeface="Arial" panose="020B0604020202020204"/>
                <a:cs typeface="Arial" panose="020B0604020202020204"/>
              </a:rPr>
              <a:t> </a:t>
            </a:r>
            <a:r>
              <a:rPr sz="2000" b="1" spc="-25" smtClean="0">
                <a:latin typeface="Arial" panose="020B0604020202020204"/>
                <a:cs typeface="Arial" panose="020B0604020202020204"/>
              </a:rPr>
              <a:t>ΔΙΑΦΟΡΑ </a:t>
            </a:r>
            <a:r>
              <a:rPr sz="2000" b="1" smtClean="0">
                <a:latin typeface="Arial" panose="020B0604020202020204"/>
                <a:cs typeface="Arial" panose="020B0604020202020204"/>
              </a:rPr>
              <a:t>ΦΟΡΤΙΑ,</a:t>
            </a:r>
            <a:r>
              <a:rPr sz="2000" b="1" spc="-15" smtClean="0">
                <a:latin typeface="Arial" panose="020B0604020202020204"/>
                <a:cs typeface="Arial" panose="020B0604020202020204"/>
              </a:rPr>
              <a:t> </a:t>
            </a:r>
            <a:r>
              <a:rPr sz="2000" b="1" spc="-25" smtClean="0">
                <a:latin typeface="Arial" panose="020B0604020202020204"/>
                <a:cs typeface="Arial" panose="020B0604020202020204"/>
              </a:rPr>
              <a:t>ΣΤΑ </a:t>
            </a:r>
            <a:r>
              <a:rPr sz="2000" b="1" smtClean="0">
                <a:latin typeface="Arial" panose="020B0604020202020204"/>
                <a:cs typeface="Arial" panose="020B0604020202020204"/>
              </a:rPr>
              <a:t>ΔΙΑΦΟΡΕΤΙΚΑ</a:t>
            </a:r>
            <a:r>
              <a:rPr sz="2000" b="1" spc="-70" smtClean="0">
                <a:latin typeface="Arial" panose="020B0604020202020204"/>
                <a:cs typeface="Arial" panose="020B0604020202020204"/>
              </a:rPr>
              <a:t> </a:t>
            </a:r>
            <a:r>
              <a:rPr sz="2000" b="1" spc="-35" smtClean="0">
                <a:latin typeface="Arial" panose="020B0604020202020204"/>
                <a:cs typeface="Arial" panose="020B0604020202020204"/>
              </a:rPr>
              <a:t>ΚΑΥΣΙΜΑ</a:t>
            </a:r>
            <a:r>
              <a:rPr sz="2000" b="1" spc="-120" smtClean="0">
                <a:latin typeface="Arial" panose="020B0604020202020204"/>
                <a:cs typeface="Arial" panose="020B0604020202020204"/>
              </a:rPr>
              <a:t> </a:t>
            </a:r>
            <a:r>
              <a:rPr sz="2000" b="1" smtClean="0">
                <a:latin typeface="Arial" panose="020B0604020202020204"/>
                <a:cs typeface="Arial" panose="020B0604020202020204"/>
              </a:rPr>
              <a:t>ΑΛΛΑ</a:t>
            </a:r>
            <a:r>
              <a:rPr sz="2000" b="1" spc="-55" smtClean="0">
                <a:latin typeface="Arial" panose="020B0604020202020204"/>
                <a:cs typeface="Arial" panose="020B0604020202020204"/>
              </a:rPr>
              <a:t> </a:t>
            </a:r>
            <a:r>
              <a:rPr sz="2000" b="1" smtClean="0">
                <a:latin typeface="Arial" panose="020B0604020202020204"/>
                <a:cs typeface="Arial" panose="020B0604020202020204"/>
              </a:rPr>
              <a:t>ΚΑΙ</a:t>
            </a:r>
            <a:r>
              <a:rPr sz="2000" b="1" spc="-45" smtClean="0">
                <a:latin typeface="Arial" panose="020B0604020202020204"/>
                <a:cs typeface="Arial" panose="020B0604020202020204"/>
              </a:rPr>
              <a:t> </a:t>
            </a:r>
            <a:r>
              <a:rPr sz="2000" b="1" smtClean="0">
                <a:latin typeface="Arial" panose="020B0604020202020204"/>
                <a:cs typeface="Arial" panose="020B0604020202020204"/>
              </a:rPr>
              <a:t>ΣΤΙΣ</a:t>
            </a:r>
            <a:r>
              <a:rPr sz="2000" b="1" spc="-45" smtClean="0">
                <a:latin typeface="Arial" panose="020B0604020202020204"/>
                <a:cs typeface="Arial" panose="020B0604020202020204"/>
              </a:rPr>
              <a:t> </a:t>
            </a:r>
            <a:r>
              <a:rPr sz="2000" b="1" smtClean="0">
                <a:latin typeface="Arial" panose="020B0604020202020204"/>
                <a:cs typeface="Arial" panose="020B0604020202020204"/>
              </a:rPr>
              <a:t>ΒΛΑΒΕΣ</a:t>
            </a:r>
            <a:r>
              <a:rPr sz="2000" b="1" spc="-45" smtClean="0">
                <a:latin typeface="Arial" panose="020B0604020202020204"/>
                <a:cs typeface="Arial" panose="020B0604020202020204"/>
              </a:rPr>
              <a:t> </a:t>
            </a:r>
            <a:r>
              <a:rPr sz="2000" b="1" smtClean="0">
                <a:latin typeface="Arial" panose="020B0604020202020204"/>
                <a:cs typeface="Arial" panose="020B0604020202020204"/>
              </a:rPr>
              <a:t>ΠΟΥ</a:t>
            </a:r>
            <a:r>
              <a:rPr sz="2000" b="1" spc="-40" smtClean="0">
                <a:latin typeface="Arial" panose="020B0604020202020204"/>
                <a:cs typeface="Arial" panose="020B0604020202020204"/>
              </a:rPr>
              <a:t> </a:t>
            </a:r>
            <a:r>
              <a:rPr sz="2000" b="1" spc="-10" smtClean="0">
                <a:latin typeface="Arial" panose="020B0604020202020204"/>
                <a:cs typeface="Arial" panose="020B0604020202020204"/>
              </a:rPr>
              <a:t>ΠΑΡΟΥ- ΣΙΑΖΟΝΤΑΙ.</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805930" y="1645384"/>
            <a:ext cx="28575" cy="113664"/>
          </a:xfrm>
          <a:prstGeom prst="rect">
            <a:avLst/>
          </a:prstGeom>
        </p:spPr>
        <p:txBody>
          <a:bodyPr vert="horz" wrap="square" lIns="0" tIns="0" rIns="0" bIns="0" rtlCol="0">
            <a:spAutoFit/>
          </a:bodyPr>
          <a:lstStyle/>
          <a:p>
            <a:pPr>
              <a:lnSpc>
                <a:spcPts val="885"/>
              </a:lnSpc>
            </a:pPr>
            <a:r>
              <a:rPr sz="800" dirty="0">
                <a:latin typeface="Arial" panose="020B0604020202020204"/>
                <a:cs typeface="Arial" panose="020B0604020202020204"/>
              </a:rPr>
              <a:t>.</a:t>
            </a:r>
            <a:endParaRPr sz="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67359" y="1051560"/>
            <a:ext cx="8136890" cy="5401310"/>
          </a:xfrm>
          <a:prstGeom prst="rect">
            <a:avLst/>
          </a:prstGeom>
        </p:spPr>
      </p:pic>
      <p:grpSp>
        <p:nvGrpSpPr>
          <p:cNvPr id="4" name="object 4"/>
          <p:cNvGrpSpPr/>
          <p:nvPr/>
        </p:nvGrpSpPr>
        <p:grpSpPr>
          <a:xfrm>
            <a:off x="331410" y="58360"/>
            <a:ext cx="8250555" cy="817244"/>
            <a:chOff x="331410" y="58360"/>
            <a:chExt cx="8250555" cy="817244"/>
          </a:xfrm>
        </p:grpSpPr>
        <p:sp>
          <p:nvSpPr>
            <p:cNvPr id="5" name="object 5"/>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6" name="object 6"/>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sz="3200" b="0" u="none">
                <a:solidFill>
                  <a:srgbClr val="FFFFFF"/>
                </a:solidFill>
                <a:latin typeface="Calibri" panose="020F0502020204030204"/>
                <a:cs typeface="Calibri" panose="020F0502020204030204"/>
              </a:rPr>
              <a:t>Συστήματα</a:t>
            </a:r>
            <a:r>
              <a:rPr sz="3200" b="0" u="none" spc="-25">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805930" y="1645384"/>
            <a:ext cx="28575" cy="113664"/>
          </a:xfrm>
          <a:prstGeom prst="rect">
            <a:avLst/>
          </a:prstGeom>
        </p:spPr>
        <p:txBody>
          <a:bodyPr vert="horz" wrap="square" lIns="0" tIns="0" rIns="0" bIns="0" rtlCol="0">
            <a:spAutoFit/>
          </a:bodyPr>
          <a:lstStyle/>
          <a:p>
            <a:pPr>
              <a:lnSpc>
                <a:spcPts val="885"/>
              </a:lnSpc>
            </a:pPr>
            <a:r>
              <a:rPr sz="800" dirty="0">
                <a:latin typeface="Arial" panose="020B0604020202020204"/>
                <a:cs typeface="Arial" panose="020B0604020202020204"/>
              </a:rPr>
              <a:t>.</a:t>
            </a:r>
            <a:endParaRPr sz="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539750" y="980439"/>
            <a:ext cx="7992109" cy="5544820"/>
          </a:xfrm>
          <a:prstGeom prst="rect">
            <a:avLst/>
          </a:prstGeom>
        </p:spPr>
      </p:pic>
      <p:grpSp>
        <p:nvGrpSpPr>
          <p:cNvPr id="4" name="object 4"/>
          <p:cNvGrpSpPr/>
          <p:nvPr/>
        </p:nvGrpSpPr>
        <p:grpSpPr>
          <a:xfrm>
            <a:off x="331410" y="58360"/>
            <a:ext cx="8250555" cy="817244"/>
            <a:chOff x="331410" y="58360"/>
            <a:chExt cx="8250555" cy="817244"/>
          </a:xfrm>
        </p:grpSpPr>
        <p:sp>
          <p:nvSpPr>
            <p:cNvPr id="5" name="object 5"/>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6" name="object 6"/>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sz="3200" b="0" u="none">
                <a:solidFill>
                  <a:srgbClr val="FFFFFF"/>
                </a:solidFill>
                <a:latin typeface="Calibri" panose="020F0502020204030204"/>
                <a:cs typeface="Calibri" panose="020F0502020204030204"/>
              </a:rPr>
              <a:t>Συστήματα</a:t>
            </a:r>
            <a:r>
              <a:rPr sz="3200" b="0" u="none" spc="-25">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314450"/>
            <a:ext cx="8281670" cy="5102860"/>
          </a:xfrm>
          <a:prstGeom prst="rect">
            <a:avLst/>
          </a:prstGeom>
        </p:spPr>
        <p:txBody>
          <a:bodyPr vert="horz" wrap="square" lIns="0" tIns="8890" rIns="0" bIns="0" rtlCol="0">
            <a:spAutoFit/>
          </a:bodyPr>
          <a:lstStyle/>
          <a:p>
            <a:pPr marL="12700" marR="224155">
              <a:lnSpc>
                <a:spcPct val="101000"/>
              </a:lnSpc>
              <a:spcBef>
                <a:spcPts val="70"/>
              </a:spcBef>
            </a:pPr>
            <a:r>
              <a:rPr sz="2200" b="1" dirty="0">
                <a:latin typeface="Calibri" panose="020F0502020204030204"/>
                <a:cs typeface="Calibri" panose="020F0502020204030204"/>
              </a:rPr>
              <a:t>ΣΤΟ</a:t>
            </a:r>
            <a:r>
              <a:rPr sz="2200" b="1" spc="-65" dirty="0">
                <a:latin typeface="Calibri" panose="020F0502020204030204"/>
                <a:cs typeface="Calibri" panose="020F0502020204030204"/>
              </a:rPr>
              <a:t> </a:t>
            </a:r>
            <a:r>
              <a:rPr sz="2200" b="1" dirty="0">
                <a:latin typeface="Calibri" panose="020F0502020204030204"/>
                <a:cs typeface="Calibri" panose="020F0502020204030204"/>
              </a:rPr>
              <a:t>ΣΥΣΤΗΜΑ</a:t>
            </a:r>
            <a:r>
              <a:rPr sz="2200" b="1" spc="-50" dirty="0">
                <a:latin typeface="Calibri" panose="020F0502020204030204"/>
                <a:cs typeface="Calibri" panose="020F0502020204030204"/>
              </a:rPr>
              <a:t> </a:t>
            </a:r>
            <a:r>
              <a:rPr sz="2200" b="1" spc="-45" dirty="0">
                <a:latin typeface="Calibri" panose="020F0502020204030204"/>
                <a:cs typeface="Calibri" panose="020F0502020204030204"/>
              </a:rPr>
              <a:t>ΑΥΤΟ</a:t>
            </a:r>
            <a:r>
              <a:rPr sz="2200" b="1" spc="-55" dirty="0">
                <a:latin typeface="Calibri" panose="020F0502020204030204"/>
                <a:cs typeface="Calibri" panose="020F0502020204030204"/>
              </a:rPr>
              <a:t> </a:t>
            </a:r>
            <a:r>
              <a:rPr sz="2200" b="1" dirty="0">
                <a:latin typeface="Calibri" panose="020F0502020204030204"/>
                <a:cs typeface="Calibri" panose="020F0502020204030204"/>
              </a:rPr>
              <a:t>ΑΝΤΙΣΤΟΙΧΕΙ</a:t>
            </a:r>
            <a:r>
              <a:rPr sz="2200" b="1" spc="-50" dirty="0">
                <a:latin typeface="Calibri" panose="020F0502020204030204"/>
                <a:cs typeface="Calibri" panose="020F0502020204030204"/>
              </a:rPr>
              <a:t> </a:t>
            </a:r>
            <a:r>
              <a:rPr sz="2200" b="1" dirty="0">
                <a:latin typeface="Calibri" panose="020F0502020204030204"/>
                <a:cs typeface="Calibri" panose="020F0502020204030204"/>
              </a:rPr>
              <a:t>ΜΙΑ</a:t>
            </a:r>
            <a:r>
              <a:rPr sz="2200" b="1" spc="-50" dirty="0">
                <a:latin typeface="Calibri" panose="020F0502020204030204"/>
                <a:cs typeface="Calibri" panose="020F0502020204030204"/>
              </a:rPr>
              <a:t> </a:t>
            </a:r>
            <a:r>
              <a:rPr sz="2200" b="1" spc="-20" dirty="0">
                <a:latin typeface="Calibri" panose="020F0502020204030204"/>
                <a:cs typeface="Calibri" panose="020F0502020204030204"/>
              </a:rPr>
              <a:t>ΑΝΤΛΙΑ</a:t>
            </a:r>
            <a:r>
              <a:rPr sz="2200" b="1" spc="-50" dirty="0">
                <a:latin typeface="Calibri" panose="020F0502020204030204"/>
                <a:cs typeface="Calibri" panose="020F0502020204030204"/>
              </a:rPr>
              <a:t> </a:t>
            </a:r>
            <a:r>
              <a:rPr sz="2200" b="1">
                <a:latin typeface="Calibri" panose="020F0502020204030204"/>
                <a:cs typeface="Calibri" panose="020F0502020204030204"/>
              </a:rPr>
              <a:t>ΥΨΗΛΗΣ</a:t>
            </a:r>
            <a:r>
              <a:rPr sz="2200" b="1" spc="-45">
                <a:latin typeface="Calibri" panose="020F0502020204030204"/>
                <a:cs typeface="Calibri" panose="020F0502020204030204"/>
              </a:rPr>
              <a:t> </a:t>
            </a:r>
            <a:r>
              <a:rPr sz="2200" b="1" smtClean="0">
                <a:latin typeface="Calibri" panose="020F0502020204030204"/>
                <a:cs typeface="Calibri" panose="020F0502020204030204"/>
              </a:rPr>
              <a:t>ΠΙΕΣ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55" smtClean="0">
                <a:latin typeface="Calibri" panose="020F0502020204030204"/>
                <a:cs typeface="Calibri" panose="020F0502020204030204"/>
              </a:rPr>
              <a:t> </a:t>
            </a:r>
            <a:r>
              <a:rPr sz="2200" b="1" spc="-25" dirty="0">
                <a:latin typeface="Calibri" panose="020F0502020204030204"/>
                <a:cs typeface="Calibri" panose="020F0502020204030204"/>
              </a:rPr>
              <a:t>ΑΝΑ </a:t>
            </a:r>
            <a:r>
              <a:rPr sz="2200" b="1" spc="-70" dirty="0">
                <a:latin typeface="Calibri" panose="020F0502020204030204"/>
                <a:cs typeface="Calibri" panose="020F0502020204030204"/>
              </a:rPr>
              <a:t>ΔΥΟ</a:t>
            </a:r>
            <a:r>
              <a:rPr sz="2200" b="1" spc="-45" dirty="0">
                <a:latin typeface="Calibri" panose="020F0502020204030204"/>
                <a:cs typeface="Calibri" panose="020F0502020204030204"/>
              </a:rPr>
              <a:t> </a:t>
            </a:r>
            <a:r>
              <a:rPr sz="2200" b="1" spc="-20" dirty="0">
                <a:latin typeface="Calibri" panose="020F0502020204030204"/>
                <a:cs typeface="Calibri" panose="020F0502020204030204"/>
              </a:rPr>
              <a:t>ΚΥΛΙΝΔΡΟΥΣ</a:t>
            </a:r>
            <a:r>
              <a:rPr sz="2200" b="1" spc="-40" dirty="0">
                <a:latin typeface="Calibri" panose="020F0502020204030204"/>
                <a:cs typeface="Calibri" panose="020F0502020204030204"/>
              </a:rPr>
              <a:t> </a:t>
            </a:r>
            <a:r>
              <a:rPr sz="2200" b="1" dirty="0">
                <a:latin typeface="Calibri" panose="020F0502020204030204"/>
                <a:cs typeface="Calibri" panose="020F0502020204030204"/>
              </a:rPr>
              <a:t>ΚΑΙ</a:t>
            </a:r>
            <a:r>
              <a:rPr sz="2200" b="1" spc="-35" dirty="0">
                <a:latin typeface="Calibri" panose="020F0502020204030204"/>
                <a:cs typeface="Calibri" panose="020F0502020204030204"/>
              </a:rPr>
              <a:t> </a:t>
            </a:r>
            <a:r>
              <a:rPr sz="2200" b="1" dirty="0">
                <a:latin typeface="Calibri" panose="020F0502020204030204"/>
                <a:cs typeface="Calibri" panose="020F0502020204030204"/>
              </a:rPr>
              <a:t>ΕΝΑΣ</a:t>
            </a:r>
            <a:r>
              <a:rPr sz="2200" b="1" spc="-35" dirty="0">
                <a:latin typeface="Calibri" panose="020F0502020204030204"/>
                <a:cs typeface="Calibri" panose="020F0502020204030204"/>
              </a:rPr>
              <a:t> </a:t>
            </a:r>
            <a:r>
              <a:rPr sz="2200" b="1" spc="-20" dirty="0">
                <a:latin typeface="Calibri" panose="020F0502020204030204"/>
                <a:cs typeface="Calibri" panose="020F0502020204030204"/>
              </a:rPr>
              <a:t>ΣΥΛΛΕΚΤΗΣ</a:t>
            </a:r>
            <a:r>
              <a:rPr sz="2200" b="1" spc="-35" dirty="0">
                <a:latin typeface="Calibri" panose="020F0502020204030204"/>
                <a:cs typeface="Calibri" panose="020F0502020204030204"/>
              </a:rPr>
              <a:t> </a:t>
            </a:r>
            <a:r>
              <a:rPr sz="2200" b="1" dirty="0">
                <a:latin typeface="Calibri" panose="020F0502020204030204"/>
                <a:cs typeface="Calibri" panose="020F0502020204030204"/>
              </a:rPr>
              <a:t>ΑΝΑ</a:t>
            </a:r>
            <a:r>
              <a:rPr sz="2200" b="1" spc="-35" dirty="0">
                <a:latin typeface="Calibri" panose="020F0502020204030204"/>
                <a:cs typeface="Calibri" panose="020F0502020204030204"/>
              </a:rPr>
              <a:t> </a:t>
            </a:r>
            <a:r>
              <a:rPr sz="2200" b="1" spc="-70" dirty="0">
                <a:latin typeface="Calibri" panose="020F0502020204030204"/>
                <a:cs typeface="Calibri" panose="020F0502020204030204"/>
              </a:rPr>
              <a:t>ΔΥΟ</a:t>
            </a:r>
            <a:r>
              <a:rPr sz="2200" b="1" spc="-35" dirty="0">
                <a:latin typeface="Calibri" panose="020F0502020204030204"/>
                <a:cs typeface="Calibri" panose="020F0502020204030204"/>
              </a:rPr>
              <a:t> </a:t>
            </a:r>
            <a:r>
              <a:rPr sz="2200" b="1" spc="-10" dirty="0">
                <a:latin typeface="Calibri" panose="020F0502020204030204"/>
                <a:cs typeface="Calibri" panose="020F0502020204030204"/>
              </a:rPr>
              <a:t>ΚΥΛΙΝΔΡΟΥΣ.</a:t>
            </a:r>
            <a:endParaRPr sz="2200">
              <a:latin typeface="Calibri" panose="020F0502020204030204"/>
              <a:cs typeface="Calibri" panose="020F0502020204030204"/>
            </a:endParaRPr>
          </a:p>
          <a:p>
            <a:pPr>
              <a:lnSpc>
                <a:spcPct val="100000"/>
              </a:lnSpc>
              <a:spcBef>
                <a:spcPts val="20"/>
              </a:spcBef>
            </a:pPr>
            <a:endParaRPr sz="2150">
              <a:latin typeface="Calibri" panose="020F0502020204030204"/>
              <a:cs typeface="Calibri" panose="020F0502020204030204"/>
            </a:endParaRPr>
          </a:p>
          <a:p>
            <a:pPr marL="12700" marR="502920">
              <a:lnSpc>
                <a:spcPct val="101000"/>
              </a:lnSpc>
            </a:pPr>
            <a:r>
              <a:rPr sz="2200" b="1" dirty="0">
                <a:latin typeface="Calibri" panose="020F0502020204030204"/>
                <a:cs typeface="Calibri" panose="020F0502020204030204"/>
              </a:rPr>
              <a:t>Η</a:t>
            </a:r>
            <a:r>
              <a:rPr sz="2200" b="1" spc="-60" dirty="0">
                <a:latin typeface="Calibri" panose="020F0502020204030204"/>
                <a:cs typeface="Calibri" panose="020F0502020204030204"/>
              </a:rPr>
              <a:t> </a:t>
            </a:r>
            <a:r>
              <a:rPr sz="2200" b="1" spc="-20" dirty="0">
                <a:latin typeface="Calibri" panose="020F0502020204030204"/>
                <a:cs typeface="Calibri" panose="020F0502020204030204"/>
              </a:rPr>
              <a:t>ΑΝΤΛΙΑ</a:t>
            </a:r>
            <a:r>
              <a:rPr sz="2200" b="1" spc="-35" dirty="0">
                <a:latin typeface="Calibri" panose="020F0502020204030204"/>
                <a:cs typeface="Calibri" panose="020F0502020204030204"/>
              </a:rPr>
              <a:t> </a:t>
            </a:r>
            <a:r>
              <a:rPr sz="2200" b="1">
                <a:latin typeface="Calibri" panose="020F0502020204030204"/>
                <a:cs typeface="Calibri" panose="020F0502020204030204"/>
              </a:rPr>
              <a:t>ΥΨΗΛΗΣ</a:t>
            </a:r>
            <a:r>
              <a:rPr sz="2200" b="1" spc="-40">
                <a:latin typeface="Calibri" panose="020F0502020204030204"/>
                <a:cs typeface="Calibri" panose="020F0502020204030204"/>
              </a:rPr>
              <a:t> </a:t>
            </a:r>
            <a:r>
              <a:rPr sz="2200" b="1" smtClean="0">
                <a:latin typeface="Calibri" panose="020F0502020204030204"/>
                <a:cs typeface="Calibri" panose="020F0502020204030204"/>
              </a:rPr>
              <a:t>ΠΙΕΣ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45" smtClean="0">
                <a:latin typeface="Calibri" panose="020F0502020204030204"/>
                <a:cs typeface="Calibri" panose="020F0502020204030204"/>
              </a:rPr>
              <a:t> </a:t>
            </a:r>
            <a:r>
              <a:rPr sz="2200" b="1" dirty="0">
                <a:latin typeface="Calibri" panose="020F0502020204030204"/>
                <a:cs typeface="Calibri" panose="020F0502020204030204"/>
              </a:rPr>
              <a:t>ΠΑΙΡΝΕΙ</a:t>
            </a:r>
            <a:r>
              <a:rPr sz="2200" b="1" spc="-40" dirty="0">
                <a:latin typeface="Calibri" panose="020F0502020204030204"/>
                <a:cs typeface="Calibri" panose="020F0502020204030204"/>
              </a:rPr>
              <a:t> </a:t>
            </a:r>
            <a:r>
              <a:rPr sz="2200" b="1" dirty="0">
                <a:latin typeface="Calibri" panose="020F0502020204030204"/>
                <a:cs typeface="Calibri" panose="020F0502020204030204"/>
              </a:rPr>
              <a:t>ΚΙΝΗΣΗ</a:t>
            </a:r>
            <a:r>
              <a:rPr sz="2200" b="1" spc="-45"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45" dirty="0">
                <a:latin typeface="Calibri" panose="020F0502020204030204"/>
                <a:cs typeface="Calibri" panose="020F0502020204030204"/>
              </a:rPr>
              <a:t> </a:t>
            </a:r>
            <a:r>
              <a:rPr sz="2200" b="1" dirty="0">
                <a:latin typeface="Calibri" panose="020F0502020204030204"/>
                <a:cs typeface="Calibri" panose="020F0502020204030204"/>
              </a:rPr>
              <a:t>ΤΟΝ</a:t>
            </a:r>
            <a:r>
              <a:rPr sz="2200" b="1" spc="-35" dirty="0">
                <a:latin typeface="Calibri" panose="020F0502020204030204"/>
                <a:cs typeface="Calibri" panose="020F0502020204030204"/>
              </a:rPr>
              <a:t> </a:t>
            </a:r>
            <a:r>
              <a:rPr sz="2200" b="1" spc="-10" dirty="0">
                <a:latin typeface="Calibri" panose="020F0502020204030204"/>
                <a:cs typeface="Calibri" panose="020F0502020204030204"/>
              </a:rPr>
              <a:t>ΕΚΚΕΝΤΡΟ- </a:t>
            </a:r>
            <a:r>
              <a:rPr sz="2200" b="1" dirty="0">
                <a:latin typeface="Calibri" panose="020F0502020204030204"/>
                <a:cs typeface="Calibri" panose="020F0502020204030204"/>
              </a:rPr>
              <a:t>ΦΟΡΟ</a:t>
            </a:r>
            <a:r>
              <a:rPr sz="2200" b="1" spc="-50" dirty="0">
                <a:latin typeface="Calibri" panose="020F0502020204030204"/>
                <a:cs typeface="Calibri" panose="020F0502020204030204"/>
              </a:rPr>
              <a:t> </a:t>
            </a:r>
            <a:r>
              <a:rPr sz="2200" b="1" dirty="0">
                <a:latin typeface="Calibri" panose="020F0502020204030204"/>
                <a:cs typeface="Calibri" panose="020F0502020204030204"/>
              </a:rPr>
              <a:t>ΑΞΟΝΑ</a:t>
            </a:r>
            <a:r>
              <a:rPr sz="2200" b="1" spc="-35" dirty="0">
                <a:latin typeface="Calibri" panose="020F0502020204030204"/>
                <a:cs typeface="Calibri" panose="020F0502020204030204"/>
              </a:rPr>
              <a:t> </a:t>
            </a:r>
            <a:r>
              <a:rPr sz="2200" b="1" dirty="0">
                <a:latin typeface="Calibri" panose="020F0502020204030204"/>
                <a:cs typeface="Calibri" panose="020F0502020204030204"/>
              </a:rPr>
              <a:t>ΚΑΙ</a:t>
            </a:r>
            <a:r>
              <a:rPr sz="2200" b="1" spc="-35" dirty="0">
                <a:latin typeface="Calibri" panose="020F0502020204030204"/>
                <a:cs typeface="Calibri" panose="020F0502020204030204"/>
              </a:rPr>
              <a:t> </a:t>
            </a:r>
            <a:r>
              <a:rPr sz="2200" b="1" spc="-10" dirty="0">
                <a:latin typeface="Calibri" panose="020F0502020204030204"/>
                <a:cs typeface="Calibri" panose="020F0502020204030204"/>
              </a:rPr>
              <a:t>ΤΡΟΦΟΔΟΤΕΙ</a:t>
            </a:r>
            <a:r>
              <a:rPr sz="2200" b="1" spc="-40" dirty="0">
                <a:latin typeface="Calibri" panose="020F0502020204030204"/>
                <a:cs typeface="Calibri" panose="020F0502020204030204"/>
              </a:rPr>
              <a:t> </a:t>
            </a:r>
            <a:r>
              <a:rPr sz="2200" b="1" dirty="0">
                <a:latin typeface="Calibri" panose="020F0502020204030204"/>
                <a:cs typeface="Calibri" panose="020F0502020204030204"/>
              </a:rPr>
              <a:t>ΜΕ</a:t>
            </a:r>
            <a:r>
              <a:rPr sz="2200" b="1" spc="-45" dirty="0">
                <a:latin typeface="Calibri" panose="020F0502020204030204"/>
                <a:cs typeface="Calibri" panose="020F0502020204030204"/>
              </a:rPr>
              <a:t> </a:t>
            </a:r>
            <a:r>
              <a:rPr sz="2200" b="1" spc="-20" dirty="0">
                <a:latin typeface="Calibri" panose="020F0502020204030204"/>
                <a:cs typeface="Calibri" panose="020F0502020204030204"/>
              </a:rPr>
              <a:t>ΚΑΥΣΙΜΟ</a:t>
            </a:r>
            <a:r>
              <a:rPr sz="2200" b="1" spc="-35" dirty="0">
                <a:latin typeface="Calibri" panose="020F0502020204030204"/>
                <a:cs typeface="Calibri" panose="020F0502020204030204"/>
              </a:rPr>
              <a:t> </a:t>
            </a:r>
            <a:r>
              <a:rPr sz="2200" b="1" dirty="0">
                <a:latin typeface="Calibri" panose="020F0502020204030204"/>
                <a:cs typeface="Calibri" panose="020F0502020204030204"/>
              </a:rPr>
              <a:t>ΤΟΝ</a:t>
            </a:r>
            <a:r>
              <a:rPr sz="2200" b="1" spc="430" dirty="0">
                <a:latin typeface="Calibri" panose="020F0502020204030204"/>
                <a:cs typeface="Calibri" panose="020F0502020204030204"/>
              </a:rPr>
              <a:t> </a:t>
            </a:r>
            <a:r>
              <a:rPr sz="2200" b="1" spc="-10" dirty="0">
                <a:latin typeface="Calibri" panose="020F0502020204030204"/>
                <a:cs typeface="Calibri" panose="020F0502020204030204"/>
              </a:rPr>
              <a:t>ΑΝΤΙΣΤΟΙΧΟ ΣΥΛΛΕΚΤΗ.</a:t>
            </a:r>
            <a:endParaRPr sz="2200">
              <a:latin typeface="Calibri" panose="020F0502020204030204"/>
              <a:cs typeface="Calibri" panose="020F0502020204030204"/>
            </a:endParaRPr>
          </a:p>
          <a:p>
            <a:pPr>
              <a:lnSpc>
                <a:spcPct val="100000"/>
              </a:lnSpc>
              <a:spcBef>
                <a:spcPts val="10"/>
              </a:spcBef>
            </a:pPr>
            <a:endParaRPr sz="2150">
              <a:latin typeface="Calibri" panose="020F0502020204030204"/>
              <a:cs typeface="Calibri" panose="020F0502020204030204"/>
            </a:endParaRPr>
          </a:p>
          <a:p>
            <a:pPr marL="12700" marR="5080">
              <a:lnSpc>
                <a:spcPct val="101000"/>
              </a:lnSpc>
            </a:pPr>
            <a:r>
              <a:rPr sz="2200" b="1" dirty="0">
                <a:latin typeface="Calibri" panose="020F0502020204030204"/>
                <a:cs typeface="Calibri" panose="020F0502020204030204"/>
              </a:rPr>
              <a:t>ΟΛΟΙ</a:t>
            </a:r>
            <a:r>
              <a:rPr sz="2200" b="1" spc="-65" dirty="0">
                <a:latin typeface="Calibri" panose="020F0502020204030204"/>
                <a:cs typeface="Calibri" panose="020F0502020204030204"/>
              </a:rPr>
              <a:t> </a:t>
            </a:r>
            <a:r>
              <a:rPr sz="2200" b="1" dirty="0">
                <a:latin typeface="Calibri" panose="020F0502020204030204"/>
                <a:cs typeface="Calibri" panose="020F0502020204030204"/>
              </a:rPr>
              <a:t>ΟΙ</a:t>
            </a:r>
            <a:r>
              <a:rPr sz="2200" b="1" spc="-55" dirty="0">
                <a:latin typeface="Calibri" panose="020F0502020204030204"/>
                <a:cs typeface="Calibri" panose="020F0502020204030204"/>
              </a:rPr>
              <a:t> </a:t>
            </a:r>
            <a:r>
              <a:rPr sz="2200" b="1" spc="-20" dirty="0">
                <a:latin typeface="Calibri" panose="020F0502020204030204"/>
                <a:cs typeface="Calibri" panose="020F0502020204030204"/>
              </a:rPr>
              <a:t>ΣΥΛΛΕΚΤΕΣ</a:t>
            </a:r>
            <a:r>
              <a:rPr sz="2200" b="1" spc="-60" dirty="0">
                <a:latin typeface="Calibri" panose="020F0502020204030204"/>
                <a:cs typeface="Calibri" panose="020F0502020204030204"/>
              </a:rPr>
              <a:t> </a:t>
            </a:r>
            <a:r>
              <a:rPr sz="2200" b="1" spc="-20" dirty="0">
                <a:latin typeface="Calibri" panose="020F0502020204030204"/>
                <a:cs typeface="Calibri" panose="020F0502020204030204"/>
              </a:rPr>
              <a:t>ΣΥΝΔΕΟΝΤΑΙ</a:t>
            </a:r>
            <a:r>
              <a:rPr sz="2200" b="1" spc="-55" dirty="0">
                <a:latin typeface="Calibri" panose="020F0502020204030204"/>
                <a:cs typeface="Calibri" panose="020F0502020204030204"/>
              </a:rPr>
              <a:t> </a:t>
            </a:r>
            <a:r>
              <a:rPr sz="2200" b="1" spc="-20" dirty="0">
                <a:latin typeface="Calibri" panose="020F0502020204030204"/>
                <a:cs typeface="Calibri" panose="020F0502020204030204"/>
              </a:rPr>
              <a:t>ΜΕΤΑΞΥ</a:t>
            </a:r>
            <a:r>
              <a:rPr sz="2200" b="1" spc="-60" dirty="0">
                <a:latin typeface="Calibri" panose="020F0502020204030204"/>
                <a:cs typeface="Calibri" panose="020F0502020204030204"/>
              </a:rPr>
              <a:t> </a:t>
            </a:r>
            <a:r>
              <a:rPr sz="2200" b="1" dirty="0">
                <a:latin typeface="Calibri" panose="020F0502020204030204"/>
                <a:cs typeface="Calibri" panose="020F0502020204030204"/>
              </a:rPr>
              <a:t>ΤΟΥΣ</a:t>
            </a:r>
            <a:r>
              <a:rPr sz="2200" b="1" spc="390" dirty="0">
                <a:latin typeface="Calibri" panose="020F0502020204030204"/>
                <a:cs typeface="Calibri" panose="020F0502020204030204"/>
              </a:rPr>
              <a:t> </a:t>
            </a:r>
            <a:r>
              <a:rPr sz="2200" b="1" dirty="0">
                <a:latin typeface="Calibri" panose="020F0502020204030204"/>
                <a:cs typeface="Calibri" panose="020F0502020204030204"/>
              </a:rPr>
              <a:t>ΜΕ</a:t>
            </a:r>
            <a:r>
              <a:rPr sz="2200" b="1" spc="-60" dirty="0">
                <a:latin typeface="Calibri" panose="020F0502020204030204"/>
                <a:cs typeface="Calibri" panose="020F0502020204030204"/>
              </a:rPr>
              <a:t> </a:t>
            </a:r>
            <a:r>
              <a:rPr sz="2200" b="1" spc="-10" dirty="0">
                <a:latin typeface="Calibri" panose="020F0502020204030204"/>
                <a:cs typeface="Calibri" panose="020F0502020204030204"/>
              </a:rPr>
              <a:t>ΚΟΙΝΟ</a:t>
            </a:r>
            <a:r>
              <a:rPr sz="2200" b="1" spc="-50" dirty="0">
                <a:latin typeface="Calibri" panose="020F0502020204030204"/>
                <a:cs typeface="Calibri" panose="020F0502020204030204"/>
              </a:rPr>
              <a:t> </a:t>
            </a:r>
            <a:r>
              <a:rPr sz="2200" b="1" spc="-10" dirty="0">
                <a:latin typeface="Calibri" panose="020F0502020204030204"/>
                <a:cs typeface="Calibri" panose="020F0502020204030204"/>
              </a:rPr>
              <a:t>ΑΓΩΓΟ </a:t>
            </a:r>
            <a:r>
              <a:rPr sz="2200" b="1" dirty="0">
                <a:latin typeface="Calibri" panose="020F0502020204030204"/>
                <a:cs typeface="Calibri" panose="020F0502020204030204"/>
              </a:rPr>
              <a:t>ΜΙΚΡΗΣ</a:t>
            </a:r>
            <a:r>
              <a:rPr sz="2200" b="1" spc="-60" dirty="0">
                <a:latin typeface="Calibri" panose="020F0502020204030204"/>
                <a:cs typeface="Calibri" panose="020F0502020204030204"/>
              </a:rPr>
              <a:t> </a:t>
            </a:r>
            <a:r>
              <a:rPr sz="2200" b="1" dirty="0">
                <a:latin typeface="Calibri" panose="020F0502020204030204"/>
                <a:cs typeface="Calibri" panose="020F0502020204030204"/>
              </a:rPr>
              <a:t>ΣΧΕΤΙΚΑ</a:t>
            </a:r>
            <a:r>
              <a:rPr sz="2200" b="1" spc="-45" dirty="0">
                <a:latin typeface="Calibri" panose="020F0502020204030204"/>
                <a:cs typeface="Calibri" panose="020F0502020204030204"/>
              </a:rPr>
              <a:t> </a:t>
            </a:r>
            <a:r>
              <a:rPr sz="2200" b="1" spc="-25" dirty="0">
                <a:latin typeface="Calibri" panose="020F0502020204030204"/>
                <a:cs typeface="Calibri" panose="020F0502020204030204"/>
              </a:rPr>
              <a:t>ΔΙΑΤΟΜΗΣ</a:t>
            </a:r>
            <a:r>
              <a:rPr sz="2200" b="1" spc="-40" dirty="0">
                <a:latin typeface="Calibri" panose="020F0502020204030204"/>
                <a:cs typeface="Calibri" panose="020F0502020204030204"/>
              </a:rPr>
              <a:t> </a:t>
            </a:r>
            <a:r>
              <a:rPr sz="2200" b="1" dirty="0">
                <a:latin typeface="Calibri" panose="020F0502020204030204"/>
                <a:cs typeface="Calibri" panose="020F0502020204030204"/>
              </a:rPr>
              <a:t>ΩΣΤΕ</a:t>
            </a:r>
            <a:r>
              <a:rPr sz="2200" b="1" spc="-45" dirty="0">
                <a:latin typeface="Calibri" panose="020F0502020204030204"/>
                <a:cs typeface="Calibri" panose="020F0502020204030204"/>
              </a:rPr>
              <a:t> </a:t>
            </a:r>
            <a:r>
              <a:rPr sz="2200" b="1" dirty="0">
                <a:latin typeface="Calibri" panose="020F0502020204030204"/>
                <a:cs typeface="Calibri" panose="020F0502020204030204"/>
              </a:rPr>
              <a:t>ΝΑ</a:t>
            </a:r>
            <a:r>
              <a:rPr sz="2200" b="1" spc="-40" dirty="0">
                <a:latin typeface="Calibri" panose="020F0502020204030204"/>
                <a:cs typeface="Calibri" panose="020F0502020204030204"/>
              </a:rPr>
              <a:t> </a:t>
            </a:r>
            <a:r>
              <a:rPr sz="2200" b="1" spc="-10" dirty="0">
                <a:latin typeface="Calibri" panose="020F0502020204030204"/>
                <a:cs typeface="Calibri" panose="020F0502020204030204"/>
              </a:rPr>
              <a:t>ΑΠΟΜΟΝΩΝΟΝΤΑΙ</a:t>
            </a:r>
            <a:r>
              <a:rPr sz="2200" b="1" spc="-45" dirty="0">
                <a:latin typeface="Calibri" panose="020F0502020204030204"/>
                <a:cs typeface="Calibri" panose="020F0502020204030204"/>
              </a:rPr>
              <a:t> </a:t>
            </a:r>
            <a:r>
              <a:rPr sz="2200" b="1" spc="-60">
                <a:latin typeface="Calibri" panose="020F0502020204030204"/>
                <a:cs typeface="Calibri" panose="020F0502020204030204"/>
              </a:rPr>
              <a:t>ΤΑ</a:t>
            </a:r>
            <a:r>
              <a:rPr sz="2200" b="1" spc="-40">
                <a:latin typeface="Calibri" panose="020F0502020204030204"/>
                <a:cs typeface="Calibri" panose="020F0502020204030204"/>
              </a:rPr>
              <a:t> </a:t>
            </a:r>
            <a:r>
              <a:rPr sz="2200" b="1" spc="-10" smtClean="0">
                <a:latin typeface="Calibri" panose="020F0502020204030204"/>
                <a:cs typeface="Calibri" panose="020F0502020204030204"/>
              </a:rPr>
              <a:t>ΚΥΜΑ</a:t>
            </a:r>
            <a:r>
              <a:rPr sz="2200" b="1" spc="-25" smtClean="0">
                <a:latin typeface="Calibri" panose="020F0502020204030204"/>
                <a:cs typeface="Calibri" panose="020F0502020204030204"/>
              </a:rPr>
              <a:t>ΤΑ </a:t>
            </a:r>
            <a:r>
              <a:rPr sz="2200" b="1" smtClean="0">
                <a:latin typeface="Calibri" panose="020F0502020204030204"/>
                <a:cs typeface="Calibri" panose="020F0502020204030204"/>
              </a:rPr>
              <a:t>ΠΙΕΣ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80" smtClean="0">
                <a:latin typeface="Calibri" panose="020F0502020204030204"/>
                <a:cs typeface="Calibri" panose="020F0502020204030204"/>
              </a:rPr>
              <a:t> </a:t>
            </a:r>
            <a:r>
              <a:rPr sz="2200" b="1" dirty="0">
                <a:latin typeface="Calibri" panose="020F0502020204030204"/>
                <a:cs typeface="Calibri" panose="020F0502020204030204"/>
              </a:rPr>
              <a:t>ΠΟΥ</a:t>
            </a:r>
            <a:r>
              <a:rPr sz="2200" b="1" spc="-70" dirty="0">
                <a:latin typeface="Calibri" panose="020F0502020204030204"/>
                <a:cs typeface="Calibri" panose="020F0502020204030204"/>
              </a:rPr>
              <a:t> </a:t>
            </a:r>
            <a:r>
              <a:rPr sz="2200" b="1" spc="-10" dirty="0">
                <a:latin typeface="Calibri" panose="020F0502020204030204"/>
                <a:cs typeface="Calibri" panose="020F0502020204030204"/>
              </a:rPr>
              <a:t>ΠΑΡΑΓΟΝΤΑΙ</a:t>
            </a:r>
            <a:r>
              <a:rPr sz="2200" b="1" spc="355" dirty="0">
                <a:latin typeface="Calibri" panose="020F0502020204030204"/>
                <a:cs typeface="Calibri" panose="020F0502020204030204"/>
              </a:rPr>
              <a:t> </a:t>
            </a:r>
            <a:r>
              <a:rPr sz="2200" b="1" dirty="0">
                <a:latin typeface="Calibri" panose="020F0502020204030204"/>
                <a:cs typeface="Calibri" panose="020F0502020204030204"/>
              </a:rPr>
              <a:t>ΣΤΙΣ</a:t>
            </a:r>
            <a:r>
              <a:rPr sz="2200" b="1" spc="-80" dirty="0">
                <a:latin typeface="Calibri" panose="020F0502020204030204"/>
                <a:cs typeface="Calibri" panose="020F0502020204030204"/>
              </a:rPr>
              <a:t> </a:t>
            </a:r>
            <a:r>
              <a:rPr sz="2200" b="1" dirty="0">
                <a:latin typeface="Calibri" panose="020F0502020204030204"/>
                <a:cs typeface="Calibri" panose="020F0502020204030204"/>
              </a:rPr>
              <a:t>ΔΙΑΦΟΡΕΣ</a:t>
            </a:r>
            <a:r>
              <a:rPr sz="2200" b="1" spc="-75" dirty="0">
                <a:latin typeface="Calibri" panose="020F0502020204030204"/>
                <a:cs typeface="Calibri" panose="020F0502020204030204"/>
              </a:rPr>
              <a:t> </a:t>
            </a:r>
            <a:r>
              <a:rPr sz="2200" b="1" spc="-20" dirty="0">
                <a:latin typeface="Calibri" panose="020F0502020204030204"/>
                <a:cs typeface="Calibri" panose="020F0502020204030204"/>
              </a:rPr>
              <a:t>ΑΝΤΛΙΕΣ</a:t>
            </a:r>
            <a:r>
              <a:rPr sz="2200" b="1" spc="-80" dirty="0">
                <a:latin typeface="Calibri" panose="020F0502020204030204"/>
                <a:cs typeface="Calibri" panose="020F0502020204030204"/>
              </a:rPr>
              <a:t> </a:t>
            </a:r>
            <a:r>
              <a:rPr sz="2200" b="1" spc="-10">
                <a:latin typeface="Calibri" panose="020F0502020204030204"/>
                <a:cs typeface="Calibri" panose="020F0502020204030204"/>
              </a:rPr>
              <a:t>ΤΟΥ</a:t>
            </a:r>
            <a:r>
              <a:rPr sz="2200" b="1" spc="-75">
                <a:latin typeface="Calibri" panose="020F0502020204030204"/>
                <a:cs typeface="Calibri" panose="020F0502020204030204"/>
              </a:rPr>
              <a:t> </a:t>
            </a:r>
            <a:r>
              <a:rPr sz="2200" b="1" spc="-10" smtClean="0">
                <a:latin typeface="Calibri" panose="020F0502020204030204"/>
                <a:cs typeface="Calibri" panose="020F0502020204030204"/>
              </a:rPr>
              <a:t>ΣΥΣΤΗ</a:t>
            </a:r>
            <a:r>
              <a:rPr sz="2200" b="1" spc="-35" smtClean="0">
                <a:latin typeface="Calibri" panose="020F0502020204030204"/>
                <a:cs typeface="Calibri" panose="020F0502020204030204"/>
              </a:rPr>
              <a:t>ΜΑΤΟΣ </a:t>
            </a:r>
            <a:r>
              <a:rPr sz="2200" b="1" dirty="0">
                <a:latin typeface="Calibri" panose="020F0502020204030204"/>
                <a:cs typeface="Calibri" panose="020F0502020204030204"/>
              </a:rPr>
              <a:t>ΚΑΙ</a:t>
            </a:r>
            <a:r>
              <a:rPr sz="2200" b="1" spc="-50" dirty="0">
                <a:latin typeface="Calibri" panose="020F0502020204030204"/>
                <a:cs typeface="Calibri" panose="020F0502020204030204"/>
              </a:rPr>
              <a:t> </a:t>
            </a:r>
            <a:r>
              <a:rPr sz="2200" b="1" dirty="0">
                <a:latin typeface="Calibri" panose="020F0502020204030204"/>
                <a:cs typeface="Calibri" panose="020F0502020204030204"/>
              </a:rPr>
              <a:t>ΝΑ</a:t>
            </a:r>
            <a:r>
              <a:rPr sz="2200" b="1" spc="-40" dirty="0">
                <a:latin typeface="Calibri" panose="020F0502020204030204"/>
                <a:cs typeface="Calibri" panose="020F0502020204030204"/>
              </a:rPr>
              <a:t> </a:t>
            </a:r>
            <a:r>
              <a:rPr sz="2200" b="1" dirty="0">
                <a:latin typeface="Calibri" panose="020F0502020204030204"/>
                <a:cs typeface="Calibri" panose="020F0502020204030204"/>
              </a:rPr>
              <a:t>ΜΗΝ</a:t>
            </a:r>
            <a:r>
              <a:rPr sz="2200" b="1" spc="-30" dirty="0">
                <a:latin typeface="Calibri" panose="020F0502020204030204"/>
                <a:cs typeface="Calibri" panose="020F0502020204030204"/>
              </a:rPr>
              <a:t> </a:t>
            </a:r>
            <a:r>
              <a:rPr sz="2200" b="1" spc="-10" dirty="0">
                <a:latin typeface="Calibri" panose="020F0502020204030204"/>
                <a:cs typeface="Calibri" panose="020F0502020204030204"/>
              </a:rPr>
              <a:t>ΑΛΛΗΛΕΠΙΔΡΟΥΝ</a:t>
            </a:r>
            <a:r>
              <a:rPr sz="2200" b="1" spc="-25" dirty="0">
                <a:latin typeface="Calibri" panose="020F0502020204030204"/>
                <a:cs typeface="Calibri" panose="020F0502020204030204"/>
              </a:rPr>
              <a:t> </a:t>
            </a:r>
            <a:r>
              <a:rPr sz="2200" b="1" spc="-20" dirty="0">
                <a:latin typeface="Calibri" panose="020F0502020204030204"/>
                <a:cs typeface="Calibri" panose="020F0502020204030204"/>
              </a:rPr>
              <a:t>ΜΕΤΑΞΥ</a:t>
            </a:r>
            <a:r>
              <a:rPr sz="2200" b="1" spc="-35" dirty="0">
                <a:latin typeface="Calibri" panose="020F0502020204030204"/>
                <a:cs typeface="Calibri" panose="020F0502020204030204"/>
              </a:rPr>
              <a:t> </a:t>
            </a:r>
            <a:r>
              <a:rPr sz="2200" b="1" spc="-10" dirty="0">
                <a:latin typeface="Calibri" panose="020F0502020204030204"/>
                <a:cs typeface="Calibri" panose="020F0502020204030204"/>
              </a:rPr>
              <a:t>ΤΟΥΣ</a:t>
            </a:r>
            <a:r>
              <a:rPr sz="2200" b="1" spc="-45" dirty="0">
                <a:latin typeface="Calibri" panose="020F0502020204030204"/>
                <a:cs typeface="Calibri" panose="020F0502020204030204"/>
              </a:rPr>
              <a:t> ΤΑΥΤΟΧΡΟΝΑ</a:t>
            </a:r>
            <a:r>
              <a:rPr sz="2200" b="1" spc="-35" dirty="0">
                <a:latin typeface="Calibri" panose="020F0502020204030204"/>
                <a:cs typeface="Calibri" panose="020F0502020204030204"/>
              </a:rPr>
              <a:t> </a:t>
            </a:r>
            <a:r>
              <a:rPr sz="2200" b="1" spc="-10" dirty="0">
                <a:latin typeface="Calibri" panose="020F0502020204030204"/>
                <a:cs typeface="Calibri" panose="020F0502020204030204"/>
              </a:rPr>
              <a:t>ΕΠΙΤΡΕΠΕΙ </a:t>
            </a:r>
            <a:r>
              <a:rPr sz="2200" b="1" dirty="0">
                <a:latin typeface="Calibri" panose="020F0502020204030204"/>
                <a:cs typeface="Calibri" panose="020F0502020204030204"/>
              </a:rPr>
              <a:t>ΤΗΝ</a:t>
            </a:r>
            <a:r>
              <a:rPr sz="2200" b="1" spc="-65" dirty="0">
                <a:latin typeface="Calibri" panose="020F0502020204030204"/>
                <a:cs typeface="Calibri" panose="020F0502020204030204"/>
              </a:rPr>
              <a:t> </a:t>
            </a:r>
            <a:r>
              <a:rPr sz="2200" b="1" spc="-20" dirty="0">
                <a:latin typeface="Calibri" panose="020F0502020204030204"/>
                <a:cs typeface="Calibri" panose="020F0502020204030204"/>
              </a:rPr>
              <a:t>ΔΙΑΤΗΡΗΣΗ</a:t>
            </a:r>
            <a:r>
              <a:rPr sz="2200" b="1" spc="-60" dirty="0">
                <a:latin typeface="Calibri" panose="020F0502020204030204"/>
                <a:cs typeface="Calibri" panose="020F0502020204030204"/>
              </a:rPr>
              <a:t> </a:t>
            </a:r>
            <a:r>
              <a:rPr sz="2200" b="1" spc="-25">
                <a:latin typeface="Calibri" panose="020F0502020204030204"/>
                <a:cs typeface="Calibri" panose="020F0502020204030204"/>
              </a:rPr>
              <a:t>ΣΤΑΘΕΡΗΣ</a:t>
            </a:r>
            <a:r>
              <a:rPr sz="2200" b="1" spc="-60">
                <a:latin typeface="Calibri" panose="020F0502020204030204"/>
                <a:cs typeface="Calibri" panose="020F0502020204030204"/>
              </a:rPr>
              <a:t> </a:t>
            </a:r>
            <a:r>
              <a:rPr sz="2200" b="1" smtClean="0">
                <a:latin typeface="Calibri" panose="020F0502020204030204"/>
                <a:cs typeface="Calibri" panose="020F0502020204030204"/>
              </a:rPr>
              <a:t>ΠΙΕΣ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45" smtClean="0">
                <a:latin typeface="Calibri" panose="020F0502020204030204"/>
                <a:cs typeface="Calibri" panose="020F0502020204030204"/>
              </a:rPr>
              <a:t> </a:t>
            </a:r>
            <a:r>
              <a:rPr sz="2200" b="1" dirty="0">
                <a:latin typeface="Calibri" panose="020F0502020204030204"/>
                <a:cs typeface="Calibri" panose="020F0502020204030204"/>
              </a:rPr>
              <a:t>ΙΣΗΣ</a:t>
            </a:r>
            <a:r>
              <a:rPr sz="2200" b="1" spc="-60" dirty="0">
                <a:latin typeface="Calibri" panose="020F0502020204030204"/>
                <a:cs typeface="Calibri" panose="020F0502020204030204"/>
              </a:rPr>
              <a:t> </a:t>
            </a:r>
            <a:r>
              <a:rPr sz="2200" b="1" dirty="0">
                <a:latin typeface="Calibri" panose="020F0502020204030204"/>
                <a:cs typeface="Calibri" panose="020F0502020204030204"/>
              </a:rPr>
              <a:t>ΓΙΑ</a:t>
            </a:r>
            <a:r>
              <a:rPr sz="2200" b="1" spc="-50" dirty="0">
                <a:latin typeface="Calibri" panose="020F0502020204030204"/>
                <a:cs typeface="Calibri" panose="020F0502020204030204"/>
              </a:rPr>
              <a:t> </a:t>
            </a:r>
            <a:r>
              <a:rPr sz="2200" b="1" spc="-10" dirty="0">
                <a:latin typeface="Calibri" panose="020F0502020204030204"/>
                <a:cs typeface="Calibri" panose="020F0502020204030204"/>
              </a:rPr>
              <a:t>ΟΛΟΥΣ</a:t>
            </a:r>
            <a:r>
              <a:rPr sz="2200" b="1" spc="-50" dirty="0">
                <a:latin typeface="Calibri" panose="020F0502020204030204"/>
                <a:cs typeface="Calibri" panose="020F0502020204030204"/>
              </a:rPr>
              <a:t> </a:t>
            </a:r>
            <a:r>
              <a:rPr sz="2200" b="1" spc="-10" dirty="0">
                <a:latin typeface="Calibri" panose="020F0502020204030204"/>
                <a:cs typeface="Calibri" panose="020F0502020204030204"/>
              </a:rPr>
              <a:t>ΤΟΥΣ</a:t>
            </a:r>
            <a:r>
              <a:rPr sz="2200" b="1" spc="-55" dirty="0">
                <a:latin typeface="Calibri" panose="020F0502020204030204"/>
                <a:cs typeface="Calibri" panose="020F0502020204030204"/>
              </a:rPr>
              <a:t> </a:t>
            </a:r>
            <a:r>
              <a:rPr sz="2200" b="1" spc="-10" dirty="0">
                <a:latin typeface="Calibri" panose="020F0502020204030204"/>
                <a:cs typeface="Calibri" panose="020F0502020204030204"/>
              </a:rPr>
              <a:t>ΣΥΛΛΕΚΤΕΣ</a:t>
            </a:r>
            <a:endParaRPr sz="2200">
              <a:latin typeface="Calibri" panose="020F0502020204030204"/>
              <a:cs typeface="Calibri" panose="020F0502020204030204"/>
            </a:endParaRPr>
          </a:p>
          <a:p>
            <a:pPr>
              <a:lnSpc>
                <a:spcPct val="100000"/>
              </a:lnSpc>
              <a:spcBef>
                <a:spcPts val="25"/>
              </a:spcBef>
            </a:pPr>
            <a:endParaRPr sz="2150">
              <a:latin typeface="Calibri" panose="020F0502020204030204"/>
              <a:cs typeface="Calibri" panose="020F0502020204030204"/>
            </a:endParaRPr>
          </a:p>
          <a:p>
            <a:pPr marL="12700" marR="1072515">
              <a:lnSpc>
                <a:spcPct val="101000"/>
              </a:lnSpc>
              <a:spcBef>
                <a:spcPts val="5"/>
              </a:spcBef>
            </a:pPr>
            <a:r>
              <a:rPr sz="2200" b="1" dirty="0">
                <a:latin typeface="Calibri" panose="020F0502020204030204"/>
                <a:cs typeface="Calibri" panose="020F0502020204030204"/>
              </a:rPr>
              <a:t>Η</a:t>
            </a:r>
            <a:r>
              <a:rPr sz="2200" b="1" spc="-50" dirty="0">
                <a:latin typeface="Calibri" panose="020F0502020204030204"/>
                <a:cs typeface="Calibri" panose="020F0502020204030204"/>
              </a:rPr>
              <a:t> </a:t>
            </a:r>
            <a:r>
              <a:rPr sz="2200" b="1" dirty="0">
                <a:latin typeface="Calibri" panose="020F0502020204030204"/>
                <a:cs typeface="Calibri" panose="020F0502020204030204"/>
              </a:rPr>
              <a:t>ΤΙΜΗ</a:t>
            </a:r>
            <a:r>
              <a:rPr sz="2200" b="1" spc="-35" dirty="0">
                <a:latin typeface="Calibri" panose="020F0502020204030204"/>
                <a:cs typeface="Calibri" panose="020F0502020204030204"/>
              </a:rPr>
              <a:t> </a:t>
            </a:r>
            <a:r>
              <a:rPr sz="2200" b="1" dirty="0">
                <a:latin typeface="Calibri" panose="020F0502020204030204"/>
                <a:cs typeface="Calibri" panose="020F0502020204030204"/>
              </a:rPr>
              <a:t>ΤΗΣ</a:t>
            </a:r>
            <a:r>
              <a:rPr sz="2200" b="1" spc="-25" dirty="0">
                <a:latin typeface="Calibri" panose="020F0502020204030204"/>
                <a:cs typeface="Calibri" panose="020F0502020204030204"/>
              </a:rPr>
              <a:t> </a:t>
            </a:r>
            <a:r>
              <a:rPr sz="2200" b="1">
                <a:latin typeface="Calibri" panose="020F0502020204030204"/>
                <a:cs typeface="Calibri" panose="020F0502020204030204"/>
              </a:rPr>
              <a:t>ΥΨΗΛΗΣ</a:t>
            </a:r>
            <a:r>
              <a:rPr sz="2200" b="1" spc="-35">
                <a:latin typeface="Calibri" panose="020F0502020204030204"/>
                <a:cs typeface="Calibri" panose="020F0502020204030204"/>
              </a:rPr>
              <a:t> </a:t>
            </a:r>
            <a:r>
              <a:rPr sz="2200" b="1" smtClean="0">
                <a:latin typeface="Calibri" panose="020F0502020204030204"/>
                <a:cs typeface="Calibri" panose="020F0502020204030204"/>
              </a:rPr>
              <a:t>ΠΙΕΣ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445" smtClean="0">
                <a:latin typeface="Calibri" panose="020F0502020204030204"/>
                <a:cs typeface="Calibri" panose="020F0502020204030204"/>
              </a:rPr>
              <a:t> </a:t>
            </a:r>
            <a:r>
              <a:rPr sz="2200" b="1" spc="-25" dirty="0">
                <a:latin typeface="Calibri" panose="020F0502020204030204"/>
                <a:cs typeface="Calibri" panose="020F0502020204030204"/>
              </a:rPr>
              <a:t>ΡΥΘΜΙΖΕΤΑΙ </a:t>
            </a:r>
            <a:r>
              <a:rPr sz="2200" b="1" dirty="0">
                <a:latin typeface="Calibri" panose="020F0502020204030204"/>
                <a:cs typeface="Calibri" panose="020F0502020204030204"/>
              </a:rPr>
              <a:t>ΜΕ</a:t>
            </a:r>
            <a:r>
              <a:rPr sz="2200" b="1" spc="-35"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20" dirty="0">
                <a:latin typeface="Calibri" panose="020F0502020204030204"/>
                <a:cs typeface="Calibri" panose="020F0502020204030204"/>
              </a:rPr>
              <a:t> </a:t>
            </a:r>
            <a:r>
              <a:rPr sz="2200" b="1" spc="-10" dirty="0">
                <a:latin typeface="Calibri" panose="020F0502020204030204"/>
                <a:cs typeface="Calibri" panose="020F0502020204030204"/>
              </a:rPr>
              <a:t>ΒΟΗΘΕΙΑ </a:t>
            </a:r>
            <a:r>
              <a:rPr sz="2200" b="1" dirty="0">
                <a:latin typeface="Calibri" panose="020F0502020204030204"/>
                <a:cs typeface="Calibri" panose="020F0502020204030204"/>
              </a:rPr>
              <a:t>ΒΑΛΒΙΔΩΝ</a:t>
            </a:r>
            <a:r>
              <a:rPr sz="2200" b="1" spc="-70" dirty="0">
                <a:latin typeface="Calibri" panose="020F0502020204030204"/>
                <a:cs typeface="Calibri" panose="020F0502020204030204"/>
              </a:rPr>
              <a:t> </a:t>
            </a:r>
            <a:r>
              <a:rPr sz="2200" b="1" dirty="0">
                <a:latin typeface="Calibri" panose="020F0502020204030204"/>
                <a:cs typeface="Calibri" panose="020F0502020204030204"/>
              </a:rPr>
              <a:t>ΣΤΗΝ</a:t>
            </a:r>
            <a:r>
              <a:rPr sz="2200" b="1" spc="-60" dirty="0">
                <a:latin typeface="Calibri" panose="020F0502020204030204"/>
                <a:cs typeface="Calibri" panose="020F0502020204030204"/>
              </a:rPr>
              <a:t> </a:t>
            </a:r>
            <a:r>
              <a:rPr sz="2200" b="1" dirty="0">
                <a:latin typeface="Calibri" panose="020F0502020204030204"/>
                <a:cs typeface="Calibri" panose="020F0502020204030204"/>
              </a:rPr>
              <a:t>ΕΞΟΔΟ</a:t>
            </a:r>
            <a:r>
              <a:rPr sz="2200" b="1" spc="-65" dirty="0">
                <a:latin typeface="Calibri" panose="020F0502020204030204"/>
                <a:cs typeface="Calibri" panose="020F0502020204030204"/>
              </a:rPr>
              <a:t> </a:t>
            </a:r>
            <a:r>
              <a:rPr sz="2200" b="1" dirty="0">
                <a:latin typeface="Calibri" panose="020F0502020204030204"/>
                <a:cs typeface="Calibri" panose="020F0502020204030204"/>
              </a:rPr>
              <a:t>ΚΑΘΕ</a:t>
            </a:r>
            <a:r>
              <a:rPr sz="2200" b="1" spc="-65" dirty="0">
                <a:latin typeface="Calibri" panose="020F0502020204030204"/>
                <a:cs typeface="Calibri" panose="020F0502020204030204"/>
              </a:rPr>
              <a:t> </a:t>
            </a:r>
            <a:r>
              <a:rPr sz="2200" b="1" spc="-10" dirty="0">
                <a:latin typeface="Calibri" panose="020F0502020204030204"/>
                <a:cs typeface="Calibri" panose="020F0502020204030204"/>
              </a:rPr>
              <a:t>ΑΝΤΛΙΑΣ</a:t>
            </a:r>
            <a:endParaRPr sz="2200">
              <a:latin typeface="Calibri" panose="020F0502020204030204"/>
              <a:cs typeface="Calibri" panose="020F0502020204030204"/>
            </a:endParaRPr>
          </a:p>
        </p:txBody>
      </p:sp>
      <p:grpSp>
        <p:nvGrpSpPr>
          <p:cNvPr id="3" name="object 3"/>
          <p:cNvGrpSpPr/>
          <p:nvPr/>
        </p:nvGrpSpPr>
        <p:grpSpPr>
          <a:xfrm>
            <a:off x="132020" y="-12759"/>
            <a:ext cx="8881745" cy="1395095"/>
            <a:chOff x="132020" y="-12759"/>
            <a:chExt cx="8881745" cy="1395095"/>
          </a:xfrm>
        </p:grpSpPr>
        <p:sp>
          <p:nvSpPr>
            <p:cNvPr id="4" name="object 4"/>
            <p:cNvSpPr/>
            <p:nvPr/>
          </p:nvSpPr>
          <p:spPr>
            <a:xfrm>
              <a:off x="144780" y="0"/>
              <a:ext cx="8855710" cy="1369060"/>
            </a:xfrm>
            <a:custGeom>
              <a:avLst/>
              <a:gdLst/>
              <a:ahLst/>
              <a:cxnLst/>
              <a:rect l="l" t="t" r="r" b="b"/>
              <a:pathLst>
                <a:path w="8855710" h="1369060">
                  <a:moveTo>
                    <a:pt x="8651240" y="1270"/>
                  </a:moveTo>
                  <a:lnTo>
                    <a:pt x="204470" y="1270"/>
                  </a:lnTo>
                  <a:lnTo>
                    <a:pt x="191770" y="3809"/>
                  </a:lnTo>
                  <a:lnTo>
                    <a:pt x="180340" y="5079"/>
                  </a:lnTo>
                  <a:lnTo>
                    <a:pt x="168910" y="8890"/>
                  </a:lnTo>
                  <a:lnTo>
                    <a:pt x="157480" y="11429"/>
                  </a:lnTo>
                  <a:lnTo>
                    <a:pt x="146049" y="15240"/>
                  </a:lnTo>
                  <a:lnTo>
                    <a:pt x="135890" y="20320"/>
                  </a:lnTo>
                  <a:lnTo>
                    <a:pt x="124459" y="25400"/>
                  </a:lnTo>
                  <a:lnTo>
                    <a:pt x="114299" y="30479"/>
                  </a:lnTo>
                  <a:lnTo>
                    <a:pt x="104140" y="36829"/>
                  </a:lnTo>
                  <a:lnTo>
                    <a:pt x="93980" y="44450"/>
                  </a:lnTo>
                  <a:lnTo>
                    <a:pt x="85090" y="50800"/>
                  </a:lnTo>
                  <a:lnTo>
                    <a:pt x="43180" y="93979"/>
                  </a:lnTo>
                  <a:lnTo>
                    <a:pt x="20319" y="135890"/>
                  </a:lnTo>
                  <a:lnTo>
                    <a:pt x="15239" y="146050"/>
                  </a:lnTo>
                  <a:lnTo>
                    <a:pt x="7619" y="168909"/>
                  </a:lnTo>
                  <a:lnTo>
                    <a:pt x="5080" y="180340"/>
                  </a:lnTo>
                  <a:lnTo>
                    <a:pt x="2539" y="193040"/>
                  </a:lnTo>
                  <a:lnTo>
                    <a:pt x="0" y="215900"/>
                  </a:lnTo>
                  <a:lnTo>
                    <a:pt x="0" y="1153160"/>
                  </a:lnTo>
                  <a:lnTo>
                    <a:pt x="2539" y="1176020"/>
                  </a:lnTo>
                  <a:lnTo>
                    <a:pt x="5080" y="1187450"/>
                  </a:lnTo>
                  <a:lnTo>
                    <a:pt x="7619" y="1200150"/>
                  </a:lnTo>
                  <a:lnTo>
                    <a:pt x="15239" y="1223010"/>
                  </a:lnTo>
                  <a:lnTo>
                    <a:pt x="20319" y="1233170"/>
                  </a:lnTo>
                  <a:lnTo>
                    <a:pt x="25400" y="1244600"/>
                  </a:lnTo>
                  <a:lnTo>
                    <a:pt x="30480" y="1254760"/>
                  </a:lnTo>
                  <a:lnTo>
                    <a:pt x="43180" y="1275079"/>
                  </a:lnTo>
                  <a:lnTo>
                    <a:pt x="58419" y="1292860"/>
                  </a:lnTo>
                  <a:lnTo>
                    <a:pt x="67309" y="1301750"/>
                  </a:lnTo>
                  <a:lnTo>
                    <a:pt x="74930" y="1310639"/>
                  </a:lnTo>
                  <a:lnTo>
                    <a:pt x="85090" y="1316989"/>
                  </a:lnTo>
                  <a:lnTo>
                    <a:pt x="93980" y="1324610"/>
                  </a:lnTo>
                  <a:lnTo>
                    <a:pt x="104140" y="1332229"/>
                  </a:lnTo>
                  <a:lnTo>
                    <a:pt x="114299" y="1337310"/>
                  </a:lnTo>
                  <a:lnTo>
                    <a:pt x="124459" y="1343660"/>
                  </a:lnTo>
                  <a:lnTo>
                    <a:pt x="135890" y="1348739"/>
                  </a:lnTo>
                  <a:lnTo>
                    <a:pt x="146049" y="1353820"/>
                  </a:lnTo>
                  <a:lnTo>
                    <a:pt x="157480" y="1357629"/>
                  </a:lnTo>
                  <a:lnTo>
                    <a:pt x="191770" y="1365250"/>
                  </a:lnTo>
                  <a:lnTo>
                    <a:pt x="204470" y="1367789"/>
                  </a:lnTo>
                  <a:lnTo>
                    <a:pt x="227329" y="1367789"/>
                  </a:lnTo>
                  <a:lnTo>
                    <a:pt x="227329" y="1369060"/>
                  </a:lnTo>
                  <a:lnTo>
                    <a:pt x="8639810" y="1367789"/>
                  </a:lnTo>
                  <a:lnTo>
                    <a:pt x="8652510" y="1366520"/>
                  </a:lnTo>
                  <a:lnTo>
                    <a:pt x="8663940" y="1365250"/>
                  </a:lnTo>
                  <a:lnTo>
                    <a:pt x="8675370" y="1362710"/>
                  </a:lnTo>
                  <a:lnTo>
                    <a:pt x="8688070" y="1360170"/>
                  </a:lnTo>
                  <a:lnTo>
                    <a:pt x="8731250" y="1343660"/>
                  </a:lnTo>
                  <a:lnTo>
                    <a:pt x="8742680" y="1337310"/>
                  </a:lnTo>
                  <a:lnTo>
                    <a:pt x="8752840" y="1332229"/>
                  </a:lnTo>
                  <a:lnTo>
                    <a:pt x="8761730" y="1324610"/>
                  </a:lnTo>
                  <a:lnTo>
                    <a:pt x="8771890" y="1316989"/>
                  </a:lnTo>
                  <a:lnTo>
                    <a:pt x="8789670" y="1301750"/>
                  </a:lnTo>
                  <a:lnTo>
                    <a:pt x="8818880" y="1264920"/>
                  </a:lnTo>
                  <a:lnTo>
                    <a:pt x="8844280" y="1210310"/>
                  </a:lnTo>
                  <a:lnTo>
                    <a:pt x="8848090" y="1200150"/>
                  </a:lnTo>
                  <a:lnTo>
                    <a:pt x="8850630" y="1187450"/>
                  </a:lnTo>
                  <a:lnTo>
                    <a:pt x="8853170" y="1176020"/>
                  </a:lnTo>
                  <a:lnTo>
                    <a:pt x="8854440" y="1164589"/>
                  </a:lnTo>
                  <a:lnTo>
                    <a:pt x="8855583" y="1153160"/>
                  </a:lnTo>
                  <a:lnTo>
                    <a:pt x="8855710" y="215900"/>
                  </a:lnTo>
                  <a:lnTo>
                    <a:pt x="8853170" y="193040"/>
                  </a:lnTo>
                  <a:lnTo>
                    <a:pt x="8840470" y="146050"/>
                  </a:lnTo>
                  <a:lnTo>
                    <a:pt x="8812530" y="93979"/>
                  </a:lnTo>
                  <a:lnTo>
                    <a:pt x="8780780" y="58420"/>
                  </a:lnTo>
                  <a:lnTo>
                    <a:pt x="8761730" y="44450"/>
                  </a:lnTo>
                  <a:lnTo>
                    <a:pt x="8752840" y="36829"/>
                  </a:lnTo>
                  <a:lnTo>
                    <a:pt x="8742680" y="30479"/>
                  </a:lnTo>
                  <a:lnTo>
                    <a:pt x="8731250" y="25400"/>
                  </a:lnTo>
                  <a:lnTo>
                    <a:pt x="8721090" y="20320"/>
                  </a:lnTo>
                  <a:lnTo>
                    <a:pt x="8709660" y="15240"/>
                  </a:lnTo>
                  <a:lnTo>
                    <a:pt x="8698230" y="11429"/>
                  </a:lnTo>
                  <a:lnTo>
                    <a:pt x="8686800" y="8890"/>
                  </a:lnTo>
                  <a:lnTo>
                    <a:pt x="8675370" y="5079"/>
                  </a:lnTo>
                  <a:lnTo>
                    <a:pt x="8663940" y="3809"/>
                  </a:lnTo>
                  <a:lnTo>
                    <a:pt x="8651240" y="1270"/>
                  </a:lnTo>
                  <a:close/>
                </a:path>
                <a:path w="8855710" h="1369060">
                  <a:moveTo>
                    <a:pt x="8628380" y="0"/>
                  </a:moveTo>
                  <a:lnTo>
                    <a:pt x="227329" y="0"/>
                  </a:lnTo>
                  <a:lnTo>
                    <a:pt x="215900" y="1270"/>
                  </a:lnTo>
                  <a:lnTo>
                    <a:pt x="8639810" y="1270"/>
                  </a:lnTo>
                  <a:lnTo>
                    <a:pt x="8628380" y="0"/>
                  </a:lnTo>
                  <a:close/>
                </a:path>
              </a:pathLst>
            </a:custGeom>
            <a:solidFill>
              <a:srgbClr val="009900"/>
            </a:solidFill>
          </p:spPr>
          <p:txBody>
            <a:bodyPr wrap="square" lIns="0" tIns="0" rIns="0" bIns="0" rtlCol="0"/>
            <a:lstStyle/>
            <a:p/>
          </p:txBody>
        </p:sp>
        <p:sp>
          <p:nvSpPr>
            <p:cNvPr id="5" name="object 5"/>
            <p:cNvSpPr/>
            <p:nvPr/>
          </p:nvSpPr>
          <p:spPr>
            <a:xfrm>
              <a:off x="144780" y="0"/>
              <a:ext cx="8855710" cy="1369060"/>
            </a:xfrm>
            <a:custGeom>
              <a:avLst/>
              <a:gdLst/>
              <a:ahLst/>
              <a:cxnLst/>
              <a:rect l="l" t="t" r="r" b="b"/>
              <a:pathLst>
                <a:path w="8855710" h="1369060">
                  <a:moveTo>
                    <a:pt x="0" y="228600"/>
                  </a:moveTo>
                  <a:lnTo>
                    <a:pt x="0" y="215900"/>
                  </a:lnTo>
                  <a:lnTo>
                    <a:pt x="1269" y="204470"/>
                  </a:lnTo>
                  <a:lnTo>
                    <a:pt x="2539" y="193040"/>
                  </a:lnTo>
                  <a:lnTo>
                    <a:pt x="5080" y="180340"/>
                  </a:lnTo>
                  <a:lnTo>
                    <a:pt x="7619" y="168909"/>
                  </a:lnTo>
                  <a:lnTo>
                    <a:pt x="11430" y="157479"/>
                  </a:lnTo>
                  <a:lnTo>
                    <a:pt x="15239" y="146050"/>
                  </a:lnTo>
                  <a:lnTo>
                    <a:pt x="20319" y="135890"/>
                  </a:lnTo>
                  <a:lnTo>
                    <a:pt x="25400" y="124459"/>
                  </a:lnTo>
                  <a:lnTo>
                    <a:pt x="30480" y="114300"/>
                  </a:lnTo>
                  <a:lnTo>
                    <a:pt x="36830" y="104140"/>
                  </a:lnTo>
                  <a:lnTo>
                    <a:pt x="43180" y="93979"/>
                  </a:lnTo>
                  <a:lnTo>
                    <a:pt x="50800" y="85090"/>
                  </a:lnTo>
                  <a:lnTo>
                    <a:pt x="85090" y="50800"/>
                  </a:lnTo>
                  <a:lnTo>
                    <a:pt x="93980" y="44450"/>
                  </a:lnTo>
                  <a:lnTo>
                    <a:pt x="104140" y="36829"/>
                  </a:lnTo>
                  <a:lnTo>
                    <a:pt x="114299" y="30479"/>
                  </a:lnTo>
                  <a:lnTo>
                    <a:pt x="124459" y="25400"/>
                  </a:lnTo>
                  <a:lnTo>
                    <a:pt x="135890" y="20320"/>
                  </a:lnTo>
                  <a:lnTo>
                    <a:pt x="146049" y="15240"/>
                  </a:lnTo>
                  <a:lnTo>
                    <a:pt x="157480" y="11429"/>
                  </a:lnTo>
                  <a:lnTo>
                    <a:pt x="168910" y="8890"/>
                  </a:lnTo>
                  <a:lnTo>
                    <a:pt x="180340" y="5079"/>
                  </a:lnTo>
                  <a:lnTo>
                    <a:pt x="191770" y="3809"/>
                  </a:lnTo>
                  <a:lnTo>
                    <a:pt x="204470" y="1270"/>
                  </a:lnTo>
                  <a:lnTo>
                    <a:pt x="215900" y="1270"/>
                  </a:lnTo>
                  <a:lnTo>
                    <a:pt x="227329" y="0"/>
                  </a:lnTo>
                  <a:lnTo>
                    <a:pt x="8628380" y="0"/>
                  </a:lnTo>
                  <a:lnTo>
                    <a:pt x="8639810" y="1270"/>
                  </a:lnTo>
                  <a:lnTo>
                    <a:pt x="8651240" y="1270"/>
                  </a:lnTo>
                  <a:lnTo>
                    <a:pt x="8663940" y="3809"/>
                  </a:lnTo>
                  <a:lnTo>
                    <a:pt x="8675370" y="5079"/>
                  </a:lnTo>
                  <a:lnTo>
                    <a:pt x="8686800" y="8890"/>
                  </a:lnTo>
                  <a:lnTo>
                    <a:pt x="8698230" y="11429"/>
                  </a:lnTo>
                  <a:lnTo>
                    <a:pt x="8709660" y="15240"/>
                  </a:lnTo>
                  <a:lnTo>
                    <a:pt x="8721090" y="20320"/>
                  </a:lnTo>
                  <a:lnTo>
                    <a:pt x="8731250" y="25400"/>
                  </a:lnTo>
                  <a:lnTo>
                    <a:pt x="8742680" y="30479"/>
                  </a:lnTo>
                  <a:lnTo>
                    <a:pt x="8752840" y="36829"/>
                  </a:lnTo>
                  <a:lnTo>
                    <a:pt x="8761730" y="44450"/>
                  </a:lnTo>
                  <a:lnTo>
                    <a:pt x="8771890" y="50800"/>
                  </a:lnTo>
                  <a:lnTo>
                    <a:pt x="8780780" y="58420"/>
                  </a:lnTo>
                  <a:lnTo>
                    <a:pt x="8789670" y="67309"/>
                  </a:lnTo>
                  <a:lnTo>
                    <a:pt x="8797290" y="76200"/>
                  </a:lnTo>
                  <a:lnTo>
                    <a:pt x="8804910" y="85090"/>
                  </a:lnTo>
                  <a:lnTo>
                    <a:pt x="8812530" y="93979"/>
                  </a:lnTo>
                  <a:lnTo>
                    <a:pt x="8818880" y="104140"/>
                  </a:lnTo>
                  <a:lnTo>
                    <a:pt x="8825230" y="114300"/>
                  </a:lnTo>
                  <a:lnTo>
                    <a:pt x="8831580" y="124459"/>
                  </a:lnTo>
                  <a:lnTo>
                    <a:pt x="8836660" y="135890"/>
                  </a:lnTo>
                  <a:lnTo>
                    <a:pt x="8840470" y="146050"/>
                  </a:lnTo>
                  <a:lnTo>
                    <a:pt x="8844280" y="157479"/>
                  </a:lnTo>
                  <a:lnTo>
                    <a:pt x="8848090" y="168909"/>
                  </a:lnTo>
                  <a:lnTo>
                    <a:pt x="8850630" y="180340"/>
                  </a:lnTo>
                  <a:lnTo>
                    <a:pt x="8853170" y="193040"/>
                  </a:lnTo>
                  <a:lnTo>
                    <a:pt x="8854440" y="204470"/>
                  </a:lnTo>
                  <a:lnTo>
                    <a:pt x="8855710" y="215900"/>
                  </a:lnTo>
                  <a:lnTo>
                    <a:pt x="8855710" y="228600"/>
                  </a:lnTo>
                  <a:lnTo>
                    <a:pt x="8855710" y="1140460"/>
                  </a:lnTo>
                  <a:lnTo>
                    <a:pt x="8855710" y="1151889"/>
                  </a:lnTo>
                  <a:lnTo>
                    <a:pt x="8854440" y="1164589"/>
                  </a:lnTo>
                  <a:lnTo>
                    <a:pt x="8853170" y="1176020"/>
                  </a:lnTo>
                  <a:lnTo>
                    <a:pt x="8850630" y="1187450"/>
                  </a:lnTo>
                  <a:lnTo>
                    <a:pt x="8848090" y="1200150"/>
                  </a:lnTo>
                  <a:lnTo>
                    <a:pt x="8844280" y="1210310"/>
                  </a:lnTo>
                  <a:lnTo>
                    <a:pt x="8840470" y="1221739"/>
                  </a:lnTo>
                  <a:lnTo>
                    <a:pt x="8836660" y="1233170"/>
                  </a:lnTo>
                  <a:lnTo>
                    <a:pt x="8831580" y="1243329"/>
                  </a:lnTo>
                  <a:lnTo>
                    <a:pt x="8804910" y="1283970"/>
                  </a:lnTo>
                  <a:lnTo>
                    <a:pt x="8797290" y="1292860"/>
                  </a:lnTo>
                  <a:lnTo>
                    <a:pt x="8789670" y="1301750"/>
                  </a:lnTo>
                  <a:lnTo>
                    <a:pt x="8780780" y="1309370"/>
                  </a:lnTo>
                  <a:lnTo>
                    <a:pt x="8771890" y="1316989"/>
                  </a:lnTo>
                  <a:lnTo>
                    <a:pt x="8761730" y="1324610"/>
                  </a:lnTo>
                  <a:lnTo>
                    <a:pt x="8752840" y="1332229"/>
                  </a:lnTo>
                  <a:lnTo>
                    <a:pt x="8742680" y="1337310"/>
                  </a:lnTo>
                  <a:lnTo>
                    <a:pt x="8731250" y="1343660"/>
                  </a:lnTo>
                  <a:lnTo>
                    <a:pt x="8688070" y="1360170"/>
                  </a:lnTo>
                  <a:lnTo>
                    <a:pt x="8675370" y="1362710"/>
                  </a:lnTo>
                  <a:lnTo>
                    <a:pt x="8663940" y="1365250"/>
                  </a:lnTo>
                  <a:lnTo>
                    <a:pt x="8652510" y="1366520"/>
                  </a:lnTo>
                  <a:lnTo>
                    <a:pt x="8639810" y="1367789"/>
                  </a:lnTo>
                  <a:lnTo>
                    <a:pt x="8628380" y="1367789"/>
                  </a:lnTo>
                  <a:lnTo>
                    <a:pt x="227329" y="1369060"/>
                  </a:lnTo>
                  <a:lnTo>
                    <a:pt x="227329" y="1367789"/>
                  </a:lnTo>
                  <a:lnTo>
                    <a:pt x="215900" y="1367789"/>
                  </a:lnTo>
                  <a:lnTo>
                    <a:pt x="204470" y="1367789"/>
                  </a:lnTo>
                  <a:lnTo>
                    <a:pt x="191770" y="1365250"/>
                  </a:lnTo>
                  <a:lnTo>
                    <a:pt x="180340" y="1362710"/>
                  </a:lnTo>
                  <a:lnTo>
                    <a:pt x="168910" y="1360170"/>
                  </a:lnTo>
                  <a:lnTo>
                    <a:pt x="157480" y="1357629"/>
                  </a:lnTo>
                  <a:lnTo>
                    <a:pt x="146049" y="1353820"/>
                  </a:lnTo>
                  <a:lnTo>
                    <a:pt x="135890" y="1348739"/>
                  </a:lnTo>
                  <a:lnTo>
                    <a:pt x="124459" y="1343660"/>
                  </a:lnTo>
                  <a:lnTo>
                    <a:pt x="114299" y="1337310"/>
                  </a:lnTo>
                  <a:lnTo>
                    <a:pt x="104140" y="1332229"/>
                  </a:lnTo>
                  <a:lnTo>
                    <a:pt x="93980" y="1324610"/>
                  </a:lnTo>
                  <a:lnTo>
                    <a:pt x="85090" y="1316989"/>
                  </a:lnTo>
                  <a:lnTo>
                    <a:pt x="74930" y="1310639"/>
                  </a:lnTo>
                  <a:lnTo>
                    <a:pt x="67309" y="1301750"/>
                  </a:lnTo>
                  <a:lnTo>
                    <a:pt x="36830" y="1264920"/>
                  </a:lnTo>
                  <a:lnTo>
                    <a:pt x="20319" y="1233170"/>
                  </a:lnTo>
                  <a:lnTo>
                    <a:pt x="15239" y="1223010"/>
                  </a:lnTo>
                  <a:lnTo>
                    <a:pt x="11430" y="1211579"/>
                  </a:lnTo>
                  <a:lnTo>
                    <a:pt x="7619" y="1200150"/>
                  </a:lnTo>
                  <a:lnTo>
                    <a:pt x="5080" y="1187450"/>
                  </a:lnTo>
                  <a:lnTo>
                    <a:pt x="2539" y="1176020"/>
                  </a:lnTo>
                  <a:lnTo>
                    <a:pt x="1269" y="1164589"/>
                  </a:lnTo>
                  <a:lnTo>
                    <a:pt x="0" y="1153160"/>
                  </a:lnTo>
                  <a:lnTo>
                    <a:pt x="0" y="1140460"/>
                  </a:lnTo>
                  <a:lnTo>
                    <a:pt x="0" y="228600"/>
                  </a:lnTo>
                  <a:close/>
                </a:path>
              </a:pathLst>
            </a:custGeom>
            <a:ln w="25518">
              <a:solidFill>
                <a:srgbClr val="FFFFFF"/>
              </a:solidFill>
            </a:ln>
          </p:spPr>
          <p:txBody>
            <a:bodyPr wrap="square" lIns="0" tIns="0" rIns="0" bIns="0" rtlCol="0"/>
            <a:lstStyle/>
            <a:p/>
          </p:txBody>
        </p:sp>
        <p:sp>
          <p:nvSpPr>
            <p:cNvPr id="6" name="object 6"/>
            <p:cNvSpPr/>
            <p:nvPr/>
          </p:nvSpPr>
          <p:spPr>
            <a:xfrm>
              <a:off x="132016" y="-12751"/>
              <a:ext cx="8881745" cy="1395095"/>
            </a:xfrm>
            <a:custGeom>
              <a:avLst/>
              <a:gdLst/>
              <a:ahLst/>
              <a:cxnLst/>
              <a:rect l="l" t="t" r="r" b="b"/>
              <a:pathLst>
                <a:path w="8881745" h="13950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81745" h="1395095">
                  <a:moveTo>
                    <a:pt x="8881224" y="1381810"/>
                  </a:moveTo>
                  <a:lnTo>
                    <a:pt x="8877490" y="1372793"/>
                  </a:lnTo>
                  <a:lnTo>
                    <a:pt x="8868473" y="1369060"/>
                  </a:lnTo>
                  <a:lnTo>
                    <a:pt x="8859444" y="1372793"/>
                  </a:lnTo>
                  <a:lnTo>
                    <a:pt x="8855710" y="1381810"/>
                  </a:lnTo>
                  <a:lnTo>
                    <a:pt x="8859444" y="1390840"/>
                  </a:lnTo>
                  <a:lnTo>
                    <a:pt x="8868473" y="1394574"/>
                  </a:lnTo>
                  <a:lnTo>
                    <a:pt x="8877490" y="1390840"/>
                  </a:lnTo>
                  <a:lnTo>
                    <a:pt x="8881224" y="13818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377190" y="-59690"/>
            <a:ext cx="8366759" cy="951230"/>
          </a:xfrm>
          <a:prstGeom prst="rect">
            <a:avLst/>
          </a:prstGeom>
        </p:spPr>
        <p:txBody>
          <a:bodyPr vert="horz" wrap="square" lIns="0" tIns="68580" rIns="0" bIns="0" rtlCol="0">
            <a:spAutoFit/>
          </a:bodyPr>
          <a:lstStyle/>
          <a:p>
            <a:pPr marL="12700" marR="5080">
              <a:lnSpc>
                <a:spcPts val="3450"/>
              </a:lnSpc>
              <a:spcBef>
                <a:spcPts val="540"/>
              </a:spcBef>
            </a:pPr>
            <a:r>
              <a:rPr sz="3200" i="1" u="none" dirty="0">
                <a:solidFill>
                  <a:srgbClr val="FFFFFF"/>
                </a:solidFill>
                <a:latin typeface="Calibri" panose="020F0502020204030204"/>
                <a:cs typeface="Calibri" panose="020F0502020204030204"/>
              </a:rPr>
              <a:t>ε)</a:t>
            </a:r>
            <a:r>
              <a:rPr sz="3200" i="1" u="none" spc="-5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Εφαρμογή</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του</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συστήματος</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κοινού</a:t>
            </a:r>
            <a:r>
              <a:rPr sz="3200" i="1" u="none" spc="-3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συλλέκτη </a:t>
            </a:r>
            <a:r>
              <a:rPr sz="3200" i="1" u="none" dirty="0">
                <a:solidFill>
                  <a:srgbClr val="FFFFFF"/>
                </a:solidFill>
                <a:latin typeface="Calibri" panose="020F0502020204030204"/>
                <a:cs typeface="Calibri" panose="020F0502020204030204"/>
              </a:rPr>
              <a:t>σε</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τετράχρονες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μεσόστροφες</a:t>
            </a:r>
            <a:r>
              <a:rPr sz="3200" i="1" u="none" spc="-1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πετρελαιομηχανές.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32020" y="-11489"/>
            <a:ext cx="8883015" cy="1393825"/>
            <a:chOff x="132020" y="-11489"/>
            <a:chExt cx="8883015" cy="1393825"/>
          </a:xfrm>
        </p:grpSpPr>
        <p:sp>
          <p:nvSpPr>
            <p:cNvPr id="3" name="object 3"/>
            <p:cNvSpPr/>
            <p:nvPr/>
          </p:nvSpPr>
          <p:spPr>
            <a:xfrm>
              <a:off x="144780" y="1270"/>
              <a:ext cx="8856980" cy="1367790"/>
            </a:xfrm>
            <a:custGeom>
              <a:avLst/>
              <a:gdLst/>
              <a:ahLst/>
              <a:cxnLst/>
              <a:rect l="l" t="t" r="r" b="b"/>
              <a:pathLst>
                <a:path w="8856980" h="1367790">
                  <a:moveTo>
                    <a:pt x="8641080" y="1366519"/>
                  </a:moveTo>
                  <a:lnTo>
                    <a:pt x="215900" y="1366519"/>
                  </a:lnTo>
                  <a:lnTo>
                    <a:pt x="228600" y="1367789"/>
                  </a:lnTo>
                  <a:lnTo>
                    <a:pt x="8628380" y="1367789"/>
                  </a:lnTo>
                  <a:lnTo>
                    <a:pt x="8641080" y="1366519"/>
                  </a:lnTo>
                  <a:close/>
                </a:path>
                <a:path w="8856980" h="1367790">
                  <a:moveTo>
                    <a:pt x="8652510" y="0"/>
                  </a:moveTo>
                  <a:lnTo>
                    <a:pt x="204470" y="0"/>
                  </a:lnTo>
                  <a:lnTo>
                    <a:pt x="193040" y="2539"/>
                  </a:lnTo>
                  <a:lnTo>
                    <a:pt x="180340" y="5079"/>
                  </a:lnTo>
                  <a:lnTo>
                    <a:pt x="157480" y="10159"/>
                  </a:lnTo>
                  <a:lnTo>
                    <a:pt x="146049" y="13970"/>
                  </a:lnTo>
                  <a:lnTo>
                    <a:pt x="135890" y="19050"/>
                  </a:lnTo>
                  <a:lnTo>
                    <a:pt x="124459" y="24129"/>
                  </a:lnTo>
                  <a:lnTo>
                    <a:pt x="114299" y="30479"/>
                  </a:lnTo>
                  <a:lnTo>
                    <a:pt x="104140" y="35559"/>
                  </a:lnTo>
                  <a:lnTo>
                    <a:pt x="93980" y="43179"/>
                  </a:lnTo>
                  <a:lnTo>
                    <a:pt x="85090" y="50800"/>
                  </a:lnTo>
                  <a:lnTo>
                    <a:pt x="74930" y="58420"/>
                  </a:lnTo>
                  <a:lnTo>
                    <a:pt x="58419" y="74929"/>
                  </a:lnTo>
                  <a:lnTo>
                    <a:pt x="50800" y="83820"/>
                  </a:lnTo>
                  <a:lnTo>
                    <a:pt x="44450" y="93979"/>
                  </a:lnTo>
                  <a:lnTo>
                    <a:pt x="36830" y="102870"/>
                  </a:lnTo>
                  <a:lnTo>
                    <a:pt x="30480" y="113029"/>
                  </a:lnTo>
                  <a:lnTo>
                    <a:pt x="25400" y="124459"/>
                  </a:lnTo>
                  <a:lnTo>
                    <a:pt x="20319" y="134620"/>
                  </a:lnTo>
                  <a:lnTo>
                    <a:pt x="5080" y="180339"/>
                  </a:lnTo>
                  <a:lnTo>
                    <a:pt x="3809" y="191770"/>
                  </a:lnTo>
                  <a:lnTo>
                    <a:pt x="1269" y="203200"/>
                  </a:lnTo>
                  <a:lnTo>
                    <a:pt x="1269" y="215900"/>
                  </a:lnTo>
                  <a:lnTo>
                    <a:pt x="0" y="227329"/>
                  </a:lnTo>
                  <a:lnTo>
                    <a:pt x="0" y="1140459"/>
                  </a:lnTo>
                  <a:lnTo>
                    <a:pt x="1269" y="1151889"/>
                  </a:lnTo>
                  <a:lnTo>
                    <a:pt x="1269" y="1163319"/>
                  </a:lnTo>
                  <a:lnTo>
                    <a:pt x="3809" y="1176019"/>
                  </a:lnTo>
                  <a:lnTo>
                    <a:pt x="5080" y="1187450"/>
                  </a:lnTo>
                  <a:lnTo>
                    <a:pt x="7619" y="1198879"/>
                  </a:lnTo>
                  <a:lnTo>
                    <a:pt x="15239" y="1221739"/>
                  </a:lnTo>
                  <a:lnTo>
                    <a:pt x="20319" y="1231900"/>
                  </a:lnTo>
                  <a:lnTo>
                    <a:pt x="25400" y="1243329"/>
                  </a:lnTo>
                  <a:lnTo>
                    <a:pt x="30480" y="1253489"/>
                  </a:lnTo>
                  <a:lnTo>
                    <a:pt x="36830" y="1263650"/>
                  </a:lnTo>
                  <a:lnTo>
                    <a:pt x="44450" y="1273809"/>
                  </a:lnTo>
                  <a:lnTo>
                    <a:pt x="50800" y="1282700"/>
                  </a:lnTo>
                  <a:lnTo>
                    <a:pt x="58419" y="1291589"/>
                  </a:lnTo>
                  <a:lnTo>
                    <a:pt x="76199" y="1309369"/>
                  </a:lnTo>
                  <a:lnTo>
                    <a:pt x="85090" y="1316989"/>
                  </a:lnTo>
                  <a:lnTo>
                    <a:pt x="93980" y="1323339"/>
                  </a:lnTo>
                  <a:lnTo>
                    <a:pt x="104140" y="1330959"/>
                  </a:lnTo>
                  <a:lnTo>
                    <a:pt x="114299" y="1337309"/>
                  </a:lnTo>
                  <a:lnTo>
                    <a:pt x="124459" y="1342389"/>
                  </a:lnTo>
                  <a:lnTo>
                    <a:pt x="135890" y="1347469"/>
                  </a:lnTo>
                  <a:lnTo>
                    <a:pt x="146049" y="1352550"/>
                  </a:lnTo>
                  <a:lnTo>
                    <a:pt x="157480" y="1356359"/>
                  </a:lnTo>
                  <a:lnTo>
                    <a:pt x="168910" y="1358900"/>
                  </a:lnTo>
                  <a:lnTo>
                    <a:pt x="181610" y="1362709"/>
                  </a:lnTo>
                  <a:lnTo>
                    <a:pt x="193040" y="1363979"/>
                  </a:lnTo>
                  <a:lnTo>
                    <a:pt x="204470" y="1366519"/>
                  </a:lnTo>
                  <a:lnTo>
                    <a:pt x="8652510" y="1366519"/>
                  </a:lnTo>
                  <a:lnTo>
                    <a:pt x="8663940" y="1363979"/>
                  </a:lnTo>
                  <a:lnTo>
                    <a:pt x="8675370" y="1362709"/>
                  </a:lnTo>
                  <a:lnTo>
                    <a:pt x="8688070" y="1358900"/>
                  </a:lnTo>
                  <a:lnTo>
                    <a:pt x="8699500" y="1356359"/>
                  </a:lnTo>
                  <a:lnTo>
                    <a:pt x="8710930" y="1352550"/>
                  </a:lnTo>
                  <a:lnTo>
                    <a:pt x="8721090" y="1347469"/>
                  </a:lnTo>
                  <a:lnTo>
                    <a:pt x="8732520" y="1342389"/>
                  </a:lnTo>
                  <a:lnTo>
                    <a:pt x="8742680" y="1337309"/>
                  </a:lnTo>
                  <a:lnTo>
                    <a:pt x="8752840" y="1330959"/>
                  </a:lnTo>
                  <a:lnTo>
                    <a:pt x="8763000" y="1323339"/>
                  </a:lnTo>
                  <a:lnTo>
                    <a:pt x="8771890" y="1316989"/>
                  </a:lnTo>
                  <a:lnTo>
                    <a:pt x="8780780" y="1309369"/>
                  </a:lnTo>
                  <a:lnTo>
                    <a:pt x="8798560" y="1291589"/>
                  </a:lnTo>
                  <a:lnTo>
                    <a:pt x="8804910" y="1282700"/>
                  </a:lnTo>
                  <a:lnTo>
                    <a:pt x="8812530" y="1273809"/>
                  </a:lnTo>
                  <a:lnTo>
                    <a:pt x="8820150" y="1263650"/>
                  </a:lnTo>
                  <a:lnTo>
                    <a:pt x="8825230" y="1253489"/>
                  </a:lnTo>
                  <a:lnTo>
                    <a:pt x="8831580" y="1243329"/>
                  </a:lnTo>
                  <a:lnTo>
                    <a:pt x="8836660" y="1231900"/>
                  </a:lnTo>
                  <a:lnTo>
                    <a:pt x="8841740" y="1221739"/>
                  </a:lnTo>
                  <a:lnTo>
                    <a:pt x="8845550" y="1210309"/>
                  </a:lnTo>
                  <a:lnTo>
                    <a:pt x="8848090" y="1198879"/>
                  </a:lnTo>
                  <a:lnTo>
                    <a:pt x="8850630" y="1186179"/>
                  </a:lnTo>
                  <a:lnTo>
                    <a:pt x="8855710" y="1163319"/>
                  </a:lnTo>
                  <a:lnTo>
                    <a:pt x="8855710" y="1139189"/>
                  </a:lnTo>
                  <a:lnTo>
                    <a:pt x="8856980" y="1139189"/>
                  </a:lnTo>
                  <a:lnTo>
                    <a:pt x="8855710" y="227329"/>
                  </a:lnTo>
                  <a:lnTo>
                    <a:pt x="8855710" y="203200"/>
                  </a:lnTo>
                  <a:lnTo>
                    <a:pt x="8848090" y="168909"/>
                  </a:lnTo>
                  <a:lnTo>
                    <a:pt x="8845550" y="156209"/>
                  </a:lnTo>
                  <a:lnTo>
                    <a:pt x="8841740" y="146050"/>
                  </a:lnTo>
                  <a:lnTo>
                    <a:pt x="8836660" y="134620"/>
                  </a:lnTo>
                  <a:lnTo>
                    <a:pt x="8831580" y="124459"/>
                  </a:lnTo>
                  <a:lnTo>
                    <a:pt x="8825230" y="113029"/>
                  </a:lnTo>
                  <a:lnTo>
                    <a:pt x="8820150" y="102870"/>
                  </a:lnTo>
                  <a:lnTo>
                    <a:pt x="8812530" y="93979"/>
                  </a:lnTo>
                  <a:lnTo>
                    <a:pt x="8804910" y="83820"/>
                  </a:lnTo>
                  <a:lnTo>
                    <a:pt x="8789670" y="66039"/>
                  </a:lnTo>
                  <a:lnTo>
                    <a:pt x="8771890" y="50800"/>
                  </a:lnTo>
                  <a:lnTo>
                    <a:pt x="8761730" y="43179"/>
                  </a:lnTo>
                  <a:lnTo>
                    <a:pt x="8752840" y="35559"/>
                  </a:lnTo>
                  <a:lnTo>
                    <a:pt x="8742680" y="30479"/>
                  </a:lnTo>
                  <a:lnTo>
                    <a:pt x="8731250" y="24129"/>
                  </a:lnTo>
                  <a:lnTo>
                    <a:pt x="8721090" y="19050"/>
                  </a:lnTo>
                  <a:lnTo>
                    <a:pt x="8709660" y="13970"/>
                  </a:lnTo>
                  <a:lnTo>
                    <a:pt x="8699500" y="10159"/>
                  </a:lnTo>
                  <a:lnTo>
                    <a:pt x="8688070" y="7620"/>
                  </a:lnTo>
                  <a:lnTo>
                    <a:pt x="8675370" y="5079"/>
                  </a:lnTo>
                  <a:lnTo>
                    <a:pt x="8652510" y="0"/>
                  </a:lnTo>
                  <a:close/>
                </a:path>
              </a:pathLst>
            </a:custGeom>
            <a:solidFill>
              <a:srgbClr val="009900"/>
            </a:solidFill>
          </p:spPr>
          <p:txBody>
            <a:bodyPr wrap="square" lIns="0" tIns="0" rIns="0" bIns="0" rtlCol="0"/>
            <a:lstStyle/>
            <a:p/>
          </p:txBody>
        </p:sp>
        <p:sp>
          <p:nvSpPr>
            <p:cNvPr id="4" name="object 4"/>
            <p:cNvSpPr/>
            <p:nvPr/>
          </p:nvSpPr>
          <p:spPr>
            <a:xfrm>
              <a:off x="144780" y="1270"/>
              <a:ext cx="8856980" cy="1367790"/>
            </a:xfrm>
            <a:custGeom>
              <a:avLst/>
              <a:gdLst/>
              <a:ahLst/>
              <a:cxnLst/>
              <a:rect l="l" t="t" r="r" b="b"/>
              <a:pathLst>
                <a:path w="8856980" h="1367790">
                  <a:moveTo>
                    <a:pt x="0" y="227329"/>
                  </a:moveTo>
                  <a:lnTo>
                    <a:pt x="1269" y="215900"/>
                  </a:lnTo>
                  <a:lnTo>
                    <a:pt x="1269" y="203200"/>
                  </a:lnTo>
                  <a:lnTo>
                    <a:pt x="3809" y="191770"/>
                  </a:lnTo>
                  <a:lnTo>
                    <a:pt x="5080" y="180339"/>
                  </a:lnTo>
                  <a:lnTo>
                    <a:pt x="7619" y="168909"/>
                  </a:lnTo>
                  <a:lnTo>
                    <a:pt x="11430" y="156209"/>
                  </a:lnTo>
                  <a:lnTo>
                    <a:pt x="15239" y="146050"/>
                  </a:lnTo>
                  <a:lnTo>
                    <a:pt x="20319" y="134620"/>
                  </a:lnTo>
                  <a:lnTo>
                    <a:pt x="25400" y="124459"/>
                  </a:lnTo>
                  <a:lnTo>
                    <a:pt x="30480" y="113029"/>
                  </a:lnTo>
                  <a:lnTo>
                    <a:pt x="36830" y="102870"/>
                  </a:lnTo>
                  <a:lnTo>
                    <a:pt x="44450" y="93979"/>
                  </a:lnTo>
                  <a:lnTo>
                    <a:pt x="50800" y="83820"/>
                  </a:lnTo>
                  <a:lnTo>
                    <a:pt x="58419" y="74929"/>
                  </a:lnTo>
                  <a:lnTo>
                    <a:pt x="67309" y="66039"/>
                  </a:lnTo>
                  <a:lnTo>
                    <a:pt x="74930" y="58420"/>
                  </a:lnTo>
                  <a:lnTo>
                    <a:pt x="85090" y="50800"/>
                  </a:lnTo>
                  <a:lnTo>
                    <a:pt x="93980" y="43179"/>
                  </a:lnTo>
                  <a:lnTo>
                    <a:pt x="104140" y="35559"/>
                  </a:lnTo>
                  <a:lnTo>
                    <a:pt x="114299" y="30479"/>
                  </a:lnTo>
                  <a:lnTo>
                    <a:pt x="124459" y="24129"/>
                  </a:lnTo>
                  <a:lnTo>
                    <a:pt x="135890" y="19050"/>
                  </a:lnTo>
                  <a:lnTo>
                    <a:pt x="146049" y="13970"/>
                  </a:lnTo>
                  <a:lnTo>
                    <a:pt x="157480" y="10159"/>
                  </a:lnTo>
                  <a:lnTo>
                    <a:pt x="168910" y="7620"/>
                  </a:lnTo>
                  <a:lnTo>
                    <a:pt x="180340" y="5079"/>
                  </a:lnTo>
                  <a:lnTo>
                    <a:pt x="193040" y="2539"/>
                  </a:lnTo>
                  <a:lnTo>
                    <a:pt x="204470" y="0"/>
                  </a:lnTo>
                  <a:lnTo>
                    <a:pt x="215900" y="0"/>
                  </a:lnTo>
                  <a:lnTo>
                    <a:pt x="228600" y="0"/>
                  </a:lnTo>
                  <a:lnTo>
                    <a:pt x="8628380" y="0"/>
                  </a:lnTo>
                  <a:lnTo>
                    <a:pt x="8639810" y="0"/>
                  </a:lnTo>
                  <a:lnTo>
                    <a:pt x="8652510" y="0"/>
                  </a:lnTo>
                  <a:lnTo>
                    <a:pt x="8663940" y="2539"/>
                  </a:lnTo>
                  <a:lnTo>
                    <a:pt x="8675370" y="5079"/>
                  </a:lnTo>
                  <a:lnTo>
                    <a:pt x="8688070" y="7620"/>
                  </a:lnTo>
                  <a:lnTo>
                    <a:pt x="8699500" y="10159"/>
                  </a:lnTo>
                  <a:lnTo>
                    <a:pt x="8709660" y="13970"/>
                  </a:lnTo>
                  <a:lnTo>
                    <a:pt x="8721090" y="19050"/>
                  </a:lnTo>
                  <a:lnTo>
                    <a:pt x="8731250" y="24129"/>
                  </a:lnTo>
                  <a:lnTo>
                    <a:pt x="8742680" y="30479"/>
                  </a:lnTo>
                  <a:lnTo>
                    <a:pt x="8752840" y="35559"/>
                  </a:lnTo>
                  <a:lnTo>
                    <a:pt x="8761730" y="43179"/>
                  </a:lnTo>
                  <a:lnTo>
                    <a:pt x="8771890" y="50800"/>
                  </a:lnTo>
                  <a:lnTo>
                    <a:pt x="8780780" y="58420"/>
                  </a:lnTo>
                  <a:lnTo>
                    <a:pt x="8789670" y="66039"/>
                  </a:lnTo>
                  <a:lnTo>
                    <a:pt x="8797290" y="74929"/>
                  </a:lnTo>
                  <a:lnTo>
                    <a:pt x="8804910" y="83820"/>
                  </a:lnTo>
                  <a:lnTo>
                    <a:pt x="8812530" y="93979"/>
                  </a:lnTo>
                  <a:lnTo>
                    <a:pt x="8820150" y="102870"/>
                  </a:lnTo>
                  <a:lnTo>
                    <a:pt x="8825230" y="113029"/>
                  </a:lnTo>
                  <a:lnTo>
                    <a:pt x="8845550" y="156209"/>
                  </a:lnTo>
                  <a:lnTo>
                    <a:pt x="8848090" y="168909"/>
                  </a:lnTo>
                  <a:lnTo>
                    <a:pt x="8850630" y="180339"/>
                  </a:lnTo>
                  <a:lnTo>
                    <a:pt x="8853170" y="191770"/>
                  </a:lnTo>
                  <a:lnTo>
                    <a:pt x="8855710" y="203200"/>
                  </a:lnTo>
                  <a:lnTo>
                    <a:pt x="8855710" y="215900"/>
                  </a:lnTo>
                  <a:lnTo>
                    <a:pt x="8855710" y="227329"/>
                  </a:lnTo>
                  <a:lnTo>
                    <a:pt x="8856980" y="1139189"/>
                  </a:lnTo>
                  <a:lnTo>
                    <a:pt x="8855710" y="1139189"/>
                  </a:lnTo>
                  <a:lnTo>
                    <a:pt x="8855710" y="1151889"/>
                  </a:lnTo>
                  <a:lnTo>
                    <a:pt x="8855710" y="1163319"/>
                  </a:lnTo>
                  <a:lnTo>
                    <a:pt x="8853170" y="1174750"/>
                  </a:lnTo>
                  <a:lnTo>
                    <a:pt x="8850630" y="1186179"/>
                  </a:lnTo>
                  <a:lnTo>
                    <a:pt x="8848090" y="1198879"/>
                  </a:lnTo>
                  <a:lnTo>
                    <a:pt x="8845550" y="1210309"/>
                  </a:lnTo>
                  <a:lnTo>
                    <a:pt x="8841740" y="1221739"/>
                  </a:lnTo>
                  <a:lnTo>
                    <a:pt x="8836660" y="1231900"/>
                  </a:lnTo>
                  <a:lnTo>
                    <a:pt x="8831580" y="1243329"/>
                  </a:lnTo>
                  <a:lnTo>
                    <a:pt x="8825230" y="1253489"/>
                  </a:lnTo>
                  <a:lnTo>
                    <a:pt x="8820150" y="1263650"/>
                  </a:lnTo>
                  <a:lnTo>
                    <a:pt x="8812530" y="1273809"/>
                  </a:lnTo>
                  <a:lnTo>
                    <a:pt x="8804910" y="1282700"/>
                  </a:lnTo>
                  <a:lnTo>
                    <a:pt x="8798560" y="1291589"/>
                  </a:lnTo>
                  <a:lnTo>
                    <a:pt x="8789670" y="1300479"/>
                  </a:lnTo>
                  <a:lnTo>
                    <a:pt x="8780780" y="1309369"/>
                  </a:lnTo>
                  <a:lnTo>
                    <a:pt x="8771890" y="1316989"/>
                  </a:lnTo>
                  <a:lnTo>
                    <a:pt x="8763000" y="1323339"/>
                  </a:lnTo>
                  <a:lnTo>
                    <a:pt x="8752840" y="1330959"/>
                  </a:lnTo>
                  <a:lnTo>
                    <a:pt x="8742680" y="1337309"/>
                  </a:lnTo>
                  <a:lnTo>
                    <a:pt x="8732520" y="1342389"/>
                  </a:lnTo>
                  <a:lnTo>
                    <a:pt x="8721090" y="1347469"/>
                  </a:lnTo>
                  <a:lnTo>
                    <a:pt x="8710930" y="1352550"/>
                  </a:lnTo>
                  <a:lnTo>
                    <a:pt x="8699500" y="1356359"/>
                  </a:lnTo>
                  <a:lnTo>
                    <a:pt x="8688070" y="1358900"/>
                  </a:lnTo>
                  <a:lnTo>
                    <a:pt x="8675370" y="1362709"/>
                  </a:lnTo>
                  <a:lnTo>
                    <a:pt x="8663940" y="1363979"/>
                  </a:lnTo>
                  <a:lnTo>
                    <a:pt x="8652510" y="1366519"/>
                  </a:lnTo>
                  <a:lnTo>
                    <a:pt x="8641080" y="1366519"/>
                  </a:lnTo>
                  <a:lnTo>
                    <a:pt x="8628380" y="1367789"/>
                  </a:lnTo>
                  <a:lnTo>
                    <a:pt x="228600" y="1367789"/>
                  </a:lnTo>
                  <a:lnTo>
                    <a:pt x="215900" y="1366519"/>
                  </a:lnTo>
                  <a:lnTo>
                    <a:pt x="204470" y="1366519"/>
                  </a:lnTo>
                  <a:lnTo>
                    <a:pt x="193040" y="1363979"/>
                  </a:lnTo>
                  <a:lnTo>
                    <a:pt x="181610" y="1362709"/>
                  </a:lnTo>
                  <a:lnTo>
                    <a:pt x="168910" y="1358900"/>
                  </a:lnTo>
                  <a:lnTo>
                    <a:pt x="157480" y="1356359"/>
                  </a:lnTo>
                  <a:lnTo>
                    <a:pt x="146049" y="1352550"/>
                  </a:lnTo>
                  <a:lnTo>
                    <a:pt x="135890" y="1347469"/>
                  </a:lnTo>
                  <a:lnTo>
                    <a:pt x="124459" y="1342389"/>
                  </a:lnTo>
                  <a:lnTo>
                    <a:pt x="114299" y="1337309"/>
                  </a:lnTo>
                  <a:lnTo>
                    <a:pt x="104140" y="1330959"/>
                  </a:lnTo>
                  <a:lnTo>
                    <a:pt x="93980" y="1323339"/>
                  </a:lnTo>
                  <a:lnTo>
                    <a:pt x="85090" y="1316989"/>
                  </a:lnTo>
                  <a:lnTo>
                    <a:pt x="76199" y="1309369"/>
                  </a:lnTo>
                  <a:lnTo>
                    <a:pt x="67309" y="1300479"/>
                  </a:lnTo>
                  <a:lnTo>
                    <a:pt x="58419" y="1291589"/>
                  </a:lnTo>
                  <a:lnTo>
                    <a:pt x="50800" y="1282700"/>
                  </a:lnTo>
                  <a:lnTo>
                    <a:pt x="44450" y="1273809"/>
                  </a:lnTo>
                  <a:lnTo>
                    <a:pt x="36830" y="1263650"/>
                  </a:lnTo>
                  <a:lnTo>
                    <a:pt x="30480" y="1253489"/>
                  </a:lnTo>
                  <a:lnTo>
                    <a:pt x="25400" y="1243329"/>
                  </a:lnTo>
                  <a:lnTo>
                    <a:pt x="20319" y="1231900"/>
                  </a:lnTo>
                  <a:lnTo>
                    <a:pt x="15239" y="1221739"/>
                  </a:lnTo>
                  <a:lnTo>
                    <a:pt x="11430" y="1210309"/>
                  </a:lnTo>
                  <a:lnTo>
                    <a:pt x="7619" y="1198879"/>
                  </a:lnTo>
                  <a:lnTo>
                    <a:pt x="5080" y="1187450"/>
                  </a:lnTo>
                  <a:lnTo>
                    <a:pt x="3809" y="1176019"/>
                  </a:lnTo>
                  <a:lnTo>
                    <a:pt x="1269" y="1163319"/>
                  </a:lnTo>
                  <a:lnTo>
                    <a:pt x="1269" y="1151889"/>
                  </a:lnTo>
                  <a:lnTo>
                    <a:pt x="0" y="1140459"/>
                  </a:lnTo>
                  <a:lnTo>
                    <a:pt x="0" y="227329"/>
                  </a:lnTo>
                  <a:close/>
                </a:path>
              </a:pathLst>
            </a:custGeom>
            <a:ln w="25518">
              <a:solidFill>
                <a:srgbClr val="FFFFFF"/>
              </a:solidFill>
            </a:ln>
          </p:spPr>
          <p:txBody>
            <a:bodyPr wrap="square" lIns="0" tIns="0" rIns="0" bIns="0" rtlCol="0"/>
            <a:lstStyle/>
            <a:p/>
          </p:txBody>
        </p:sp>
        <p:sp>
          <p:nvSpPr>
            <p:cNvPr id="5" name="object 5"/>
            <p:cNvSpPr/>
            <p:nvPr/>
          </p:nvSpPr>
          <p:spPr>
            <a:xfrm>
              <a:off x="132016" y="-11481"/>
              <a:ext cx="8883015" cy="1393825"/>
            </a:xfrm>
            <a:custGeom>
              <a:avLst/>
              <a:gdLst/>
              <a:ahLst/>
              <a:cxnLst/>
              <a:rect l="l" t="t" r="r" b="b"/>
              <a:pathLst>
                <a:path w="888301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83015" h="1393825">
                  <a:moveTo>
                    <a:pt x="8882494" y="1380540"/>
                  </a:moveTo>
                  <a:lnTo>
                    <a:pt x="8878760" y="1371523"/>
                  </a:lnTo>
                  <a:lnTo>
                    <a:pt x="8869743" y="1367790"/>
                  </a:lnTo>
                  <a:lnTo>
                    <a:pt x="8860714" y="1371523"/>
                  </a:lnTo>
                  <a:lnTo>
                    <a:pt x="8856980" y="1380540"/>
                  </a:lnTo>
                  <a:lnTo>
                    <a:pt x="8860714" y="1389570"/>
                  </a:lnTo>
                  <a:lnTo>
                    <a:pt x="8869743" y="1393304"/>
                  </a:lnTo>
                  <a:lnTo>
                    <a:pt x="8878760" y="1389570"/>
                  </a:lnTo>
                  <a:lnTo>
                    <a:pt x="8882494" y="13805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378459" y="-59690"/>
            <a:ext cx="8365490" cy="951230"/>
          </a:xfrm>
          <a:prstGeom prst="rect">
            <a:avLst/>
          </a:prstGeom>
        </p:spPr>
        <p:txBody>
          <a:bodyPr vert="horz" wrap="square" lIns="0" tIns="68580" rIns="0" bIns="0" rtlCol="0">
            <a:spAutoFit/>
          </a:bodyPr>
          <a:lstStyle/>
          <a:p>
            <a:pPr marL="12700" marR="5080">
              <a:lnSpc>
                <a:spcPts val="3450"/>
              </a:lnSpc>
              <a:spcBef>
                <a:spcPts val="540"/>
              </a:spcBef>
            </a:pPr>
            <a:r>
              <a:rPr sz="3200" i="1" u="none" dirty="0">
                <a:solidFill>
                  <a:srgbClr val="FFFFFF"/>
                </a:solidFill>
                <a:latin typeface="Calibri" panose="020F0502020204030204"/>
                <a:cs typeface="Calibri" panose="020F0502020204030204"/>
              </a:rPr>
              <a:t>ε)</a:t>
            </a:r>
            <a:r>
              <a:rPr sz="3200" i="1" u="none" spc="-5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Εφαρμογή</a:t>
            </a:r>
            <a:r>
              <a:rPr sz="3200" i="1" u="none" spc="-3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του</a:t>
            </a:r>
            <a:r>
              <a:rPr sz="3200" i="1" u="none" spc="-4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συστήματος</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κοινού</a:t>
            </a:r>
            <a:r>
              <a:rPr sz="3200" i="1" u="none" spc="-4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συλλέκτη </a:t>
            </a:r>
            <a:r>
              <a:rPr sz="3200" i="1" u="none" dirty="0">
                <a:solidFill>
                  <a:srgbClr val="FFFFFF"/>
                </a:solidFill>
                <a:latin typeface="Calibri" panose="020F0502020204030204"/>
                <a:cs typeface="Calibri" panose="020F0502020204030204"/>
              </a:rPr>
              <a:t>σε</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τετράχρονες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μεσόστροφες</a:t>
            </a:r>
            <a:r>
              <a:rPr sz="3200" i="1" u="none" spc="-2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πετρελαιομηχανές.</a:t>
            </a:r>
            <a:endParaRPr sz="3200">
              <a:latin typeface="Calibri" panose="020F0502020204030204"/>
              <a:cs typeface="Calibri" panose="020F0502020204030204"/>
            </a:endParaRPr>
          </a:p>
        </p:txBody>
      </p:sp>
      <p:sp>
        <p:nvSpPr>
          <p:cNvPr id="7" name="object 7"/>
          <p:cNvSpPr txBox="1"/>
          <p:nvPr/>
        </p:nvSpPr>
        <p:spPr>
          <a:xfrm>
            <a:off x="436880" y="1386840"/>
            <a:ext cx="8408035" cy="5443220"/>
          </a:xfrm>
          <a:prstGeom prst="rect">
            <a:avLst/>
          </a:prstGeom>
        </p:spPr>
        <p:txBody>
          <a:bodyPr vert="horz" wrap="square" lIns="0" tIns="7620" rIns="0" bIns="0" rtlCol="0">
            <a:spAutoFit/>
          </a:bodyPr>
          <a:lstStyle/>
          <a:p>
            <a:pPr marL="12700" marR="356235">
              <a:lnSpc>
                <a:spcPct val="101000"/>
              </a:lnSpc>
              <a:spcBef>
                <a:spcPts val="60"/>
              </a:spcBef>
            </a:pPr>
            <a:r>
              <a:rPr sz="2200" b="1" dirty="0">
                <a:latin typeface="Calibri" panose="020F0502020204030204"/>
                <a:cs typeface="Calibri" panose="020F0502020204030204"/>
              </a:rPr>
              <a:t>ΟΙ</a:t>
            </a:r>
            <a:r>
              <a:rPr sz="2200" b="1" spc="-50" dirty="0">
                <a:latin typeface="Calibri" panose="020F0502020204030204"/>
                <a:cs typeface="Calibri" panose="020F0502020204030204"/>
              </a:rPr>
              <a:t> </a:t>
            </a:r>
            <a:r>
              <a:rPr sz="2200" b="1" dirty="0">
                <a:latin typeface="Calibri" panose="020F0502020204030204"/>
                <a:cs typeface="Calibri" panose="020F0502020204030204"/>
              </a:rPr>
              <a:t>ΒΑΛΒΙΔΕΣ</a:t>
            </a:r>
            <a:r>
              <a:rPr sz="2200" b="1" spc="-40" dirty="0">
                <a:latin typeface="Calibri" panose="020F0502020204030204"/>
                <a:cs typeface="Calibri" panose="020F0502020204030204"/>
              </a:rPr>
              <a:t> </a:t>
            </a:r>
            <a:r>
              <a:rPr sz="2200" b="1" spc="-30" dirty="0">
                <a:latin typeface="Calibri" panose="020F0502020204030204"/>
                <a:cs typeface="Calibri" panose="020F0502020204030204"/>
              </a:rPr>
              <a:t>ΕΛΕΓΧΟΝΤΑΙ</a:t>
            </a:r>
            <a:r>
              <a:rPr sz="2200" b="1" spc="-35"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40" dirty="0">
                <a:latin typeface="Calibri" panose="020F0502020204030204"/>
                <a:cs typeface="Calibri" panose="020F0502020204030204"/>
              </a:rPr>
              <a:t> </a:t>
            </a:r>
            <a:r>
              <a:rPr sz="2200" b="1" spc="-10" dirty="0">
                <a:latin typeface="Calibri" panose="020F0502020204030204"/>
                <a:cs typeface="Calibri" panose="020F0502020204030204"/>
              </a:rPr>
              <a:t>ΗΛΕΚΤΡΟΝΙΚΟ</a:t>
            </a:r>
            <a:r>
              <a:rPr sz="2200" b="1" spc="-35" dirty="0">
                <a:latin typeface="Calibri" panose="020F0502020204030204"/>
                <a:cs typeface="Calibri" panose="020F0502020204030204"/>
              </a:rPr>
              <a:t> </a:t>
            </a:r>
            <a:r>
              <a:rPr sz="2200" b="1" dirty="0">
                <a:latin typeface="Calibri" panose="020F0502020204030204"/>
                <a:cs typeface="Calibri" panose="020F0502020204030204"/>
              </a:rPr>
              <a:t>ΣΥΣΤΗΜΑ</a:t>
            </a:r>
            <a:r>
              <a:rPr sz="2200" b="1" spc="-35" dirty="0">
                <a:latin typeface="Calibri" panose="020F0502020204030204"/>
                <a:cs typeface="Calibri" panose="020F0502020204030204"/>
              </a:rPr>
              <a:t> </a:t>
            </a:r>
            <a:r>
              <a:rPr sz="2200" b="1" spc="-20" dirty="0">
                <a:latin typeface="Calibri" panose="020F0502020204030204"/>
                <a:cs typeface="Calibri" panose="020F0502020204030204"/>
              </a:rPr>
              <a:t>ΕΛΕΓΧΟΥ</a:t>
            </a:r>
            <a:r>
              <a:rPr sz="2200" b="1" spc="-40" dirty="0">
                <a:latin typeface="Calibri" panose="020F0502020204030204"/>
                <a:cs typeface="Calibri" panose="020F0502020204030204"/>
              </a:rPr>
              <a:t> </a:t>
            </a:r>
            <a:r>
              <a:rPr sz="2200" b="1" spc="-25" dirty="0">
                <a:latin typeface="Calibri" panose="020F0502020204030204"/>
                <a:cs typeface="Calibri" panose="020F0502020204030204"/>
              </a:rPr>
              <a:t>ΜΕ </a:t>
            </a:r>
            <a:r>
              <a:rPr sz="2200" b="1" dirty="0">
                <a:latin typeface="Calibri" panose="020F0502020204030204"/>
                <a:cs typeface="Calibri" panose="020F0502020204030204"/>
              </a:rPr>
              <a:t>ΒΑΣΗ</a:t>
            </a:r>
            <a:r>
              <a:rPr sz="2200" b="1" spc="-60" dirty="0">
                <a:latin typeface="Calibri" panose="020F0502020204030204"/>
                <a:cs typeface="Calibri" panose="020F0502020204030204"/>
              </a:rPr>
              <a:t> </a:t>
            </a:r>
            <a:r>
              <a:rPr sz="2200" b="1" spc="-50" dirty="0">
                <a:latin typeface="Calibri" panose="020F0502020204030204"/>
                <a:cs typeface="Calibri" panose="020F0502020204030204"/>
              </a:rPr>
              <a:t>ΤΑ</a:t>
            </a:r>
            <a:r>
              <a:rPr sz="2200" b="1" spc="-40" dirty="0">
                <a:latin typeface="Calibri" panose="020F0502020204030204"/>
                <a:cs typeface="Calibri" panose="020F0502020204030204"/>
              </a:rPr>
              <a:t> </a:t>
            </a:r>
            <a:r>
              <a:rPr sz="2200" b="1" spc="-60" dirty="0">
                <a:latin typeface="Calibri" panose="020F0502020204030204"/>
                <a:cs typeface="Calibri" panose="020F0502020204030204"/>
              </a:rPr>
              <a:t>ΣΗΜΑΤΑ</a:t>
            </a:r>
            <a:r>
              <a:rPr sz="2200" b="1" spc="-40"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40" dirty="0">
                <a:latin typeface="Calibri" panose="020F0502020204030204"/>
                <a:cs typeface="Calibri" panose="020F0502020204030204"/>
              </a:rPr>
              <a:t> </a:t>
            </a:r>
            <a:r>
              <a:rPr sz="2200" b="1">
                <a:latin typeface="Calibri" panose="020F0502020204030204"/>
                <a:cs typeface="Calibri" panose="020F0502020204030204"/>
              </a:rPr>
              <a:t>ΜΕΤΡΗΤΕΣ</a:t>
            </a:r>
            <a:r>
              <a:rPr sz="2200" b="1" spc="-40">
                <a:latin typeface="Calibri" panose="020F0502020204030204"/>
                <a:cs typeface="Calibri" panose="020F0502020204030204"/>
              </a:rPr>
              <a:t> </a:t>
            </a:r>
            <a:r>
              <a:rPr sz="2200" b="1" spc="-10" smtClean="0">
                <a:latin typeface="Calibri" panose="020F0502020204030204"/>
                <a:cs typeface="Calibri" panose="020F0502020204030204"/>
              </a:rPr>
              <a:t>ΠΙΕΣ</a:t>
            </a:r>
            <a:r>
              <a:rPr lang="el-GR" sz="2200" b="1" spc="-10" dirty="0" smtClean="0">
                <a:latin typeface="Calibri" panose="020F0502020204030204"/>
                <a:cs typeface="Calibri" panose="020F0502020204030204"/>
              </a:rPr>
              <a:t>Η</a:t>
            </a:r>
            <a:r>
              <a:rPr sz="2200" b="1" spc="-10" smtClean="0">
                <a:latin typeface="Calibri" panose="020F0502020204030204"/>
                <a:cs typeface="Calibri" panose="020F0502020204030204"/>
              </a:rPr>
              <a:t>Σ</a:t>
            </a:r>
            <a:endParaRPr sz="2200">
              <a:latin typeface="Calibri" panose="020F0502020204030204"/>
              <a:cs typeface="Calibri" panose="020F0502020204030204"/>
            </a:endParaRPr>
          </a:p>
          <a:p>
            <a:pPr>
              <a:lnSpc>
                <a:spcPct val="100000"/>
              </a:lnSpc>
              <a:spcBef>
                <a:spcPts val="10"/>
              </a:spcBef>
            </a:pPr>
            <a:endParaRPr sz="2150">
              <a:latin typeface="Calibri" panose="020F0502020204030204"/>
              <a:cs typeface="Calibri" panose="020F0502020204030204"/>
            </a:endParaRPr>
          </a:p>
          <a:p>
            <a:pPr marL="12700" marR="5080">
              <a:lnSpc>
                <a:spcPct val="101000"/>
              </a:lnSpc>
            </a:pPr>
            <a:r>
              <a:rPr sz="2200" b="1" dirty="0">
                <a:latin typeface="Calibri" panose="020F0502020204030204"/>
                <a:cs typeface="Calibri" panose="020F0502020204030204"/>
              </a:rPr>
              <a:t>Η</a:t>
            </a:r>
            <a:r>
              <a:rPr sz="2200" b="1" spc="-80" dirty="0">
                <a:latin typeface="Calibri" panose="020F0502020204030204"/>
                <a:cs typeface="Calibri" panose="020F0502020204030204"/>
              </a:rPr>
              <a:t> </a:t>
            </a:r>
            <a:r>
              <a:rPr sz="2200" b="1" dirty="0">
                <a:latin typeface="Calibri" panose="020F0502020204030204"/>
                <a:cs typeface="Calibri" panose="020F0502020204030204"/>
              </a:rPr>
              <a:t>ΡΥΘΜΙΣΗ</a:t>
            </a:r>
            <a:r>
              <a:rPr sz="2200" b="1" spc="-60" dirty="0">
                <a:latin typeface="Calibri" panose="020F0502020204030204"/>
                <a:cs typeface="Calibri" panose="020F0502020204030204"/>
              </a:rPr>
              <a:t> </a:t>
            </a:r>
            <a:r>
              <a:rPr sz="2200" b="1">
                <a:latin typeface="Calibri" panose="020F0502020204030204"/>
                <a:cs typeface="Calibri" panose="020F0502020204030204"/>
              </a:rPr>
              <a:t>ΤΗΣ</a:t>
            </a:r>
            <a:r>
              <a:rPr sz="2200" b="1" spc="-65">
                <a:latin typeface="Calibri" panose="020F0502020204030204"/>
                <a:cs typeface="Calibri" panose="020F0502020204030204"/>
              </a:rPr>
              <a:t> </a:t>
            </a:r>
            <a:r>
              <a:rPr sz="2200" b="1" smtClean="0">
                <a:latin typeface="Calibri" panose="020F0502020204030204"/>
                <a:cs typeface="Calibri" panose="020F0502020204030204"/>
              </a:rPr>
              <a:t>ΕΓΧ</a:t>
            </a:r>
            <a:r>
              <a:rPr lang="el-GR" sz="2200" b="1" dirty="0" smtClean="0">
                <a:latin typeface="Calibri" panose="020F0502020204030204"/>
                <a:cs typeface="Calibri" panose="020F0502020204030204"/>
              </a:rPr>
              <a:t>Υ</a:t>
            </a:r>
            <a:r>
              <a:rPr sz="2200" b="1" smtClean="0">
                <a:latin typeface="Calibri" panose="020F0502020204030204"/>
                <a:cs typeface="Calibri" panose="020F0502020204030204"/>
              </a:rPr>
              <a:t>ΟΜΕΝΗΣ</a:t>
            </a:r>
            <a:r>
              <a:rPr sz="2200" b="1" spc="-55" smtClean="0">
                <a:latin typeface="Calibri" panose="020F0502020204030204"/>
                <a:cs typeface="Calibri" panose="020F0502020204030204"/>
              </a:rPr>
              <a:t> </a:t>
            </a:r>
            <a:r>
              <a:rPr sz="2200" b="1" spc="-25" dirty="0">
                <a:latin typeface="Calibri" panose="020F0502020204030204"/>
                <a:cs typeface="Calibri" panose="020F0502020204030204"/>
              </a:rPr>
              <a:t>ΠΟΣΟΤΗΤΑΣ</a:t>
            </a:r>
            <a:r>
              <a:rPr sz="2200" b="1" spc="-60" dirty="0">
                <a:latin typeface="Calibri" panose="020F0502020204030204"/>
                <a:cs typeface="Calibri" panose="020F0502020204030204"/>
              </a:rPr>
              <a:t> </a:t>
            </a:r>
            <a:r>
              <a:rPr sz="2200" b="1" spc="-25" dirty="0">
                <a:latin typeface="Calibri" panose="020F0502020204030204"/>
                <a:cs typeface="Calibri" panose="020F0502020204030204"/>
              </a:rPr>
              <a:t>ΚΑΥΣΙΜΟΥ</a:t>
            </a:r>
            <a:r>
              <a:rPr sz="2200" b="1" spc="-60" dirty="0">
                <a:latin typeface="Calibri" panose="020F0502020204030204"/>
                <a:cs typeface="Calibri" panose="020F0502020204030204"/>
              </a:rPr>
              <a:t> </a:t>
            </a:r>
            <a:r>
              <a:rPr sz="2200" b="1" spc="-10" dirty="0">
                <a:latin typeface="Calibri" panose="020F0502020204030204"/>
                <a:cs typeface="Calibri" panose="020F0502020204030204"/>
              </a:rPr>
              <a:t>ΠΡΑΓΜΑΤΟΠΟΙΕΙ- </a:t>
            </a:r>
            <a:r>
              <a:rPr sz="2200" b="1" spc="-35" dirty="0">
                <a:latin typeface="Calibri" panose="020F0502020204030204"/>
                <a:cs typeface="Calibri" panose="020F0502020204030204"/>
              </a:rPr>
              <a:t>ΤΑΙ</a:t>
            </a:r>
            <a:r>
              <a:rPr sz="2200" b="1" spc="-65" dirty="0">
                <a:latin typeface="Calibri" panose="020F0502020204030204"/>
                <a:cs typeface="Calibri" panose="020F0502020204030204"/>
              </a:rPr>
              <a:t> </a:t>
            </a:r>
            <a:r>
              <a:rPr sz="2200" b="1" spc="-25" dirty="0">
                <a:latin typeface="Calibri" panose="020F0502020204030204"/>
                <a:cs typeface="Calibri" panose="020F0502020204030204"/>
              </a:rPr>
              <a:t>ΚΑΤΕΥΘΕΙΑΝ</a:t>
            </a:r>
            <a:r>
              <a:rPr sz="2200" b="1" spc="-50" dirty="0">
                <a:latin typeface="Calibri" panose="020F0502020204030204"/>
                <a:cs typeface="Calibri" panose="020F0502020204030204"/>
              </a:rPr>
              <a:t> </a:t>
            </a:r>
            <a:r>
              <a:rPr sz="2200" b="1" dirty="0">
                <a:latin typeface="Calibri" panose="020F0502020204030204"/>
                <a:cs typeface="Calibri" panose="020F0502020204030204"/>
              </a:rPr>
              <a:t>ΣΕ</a:t>
            </a:r>
            <a:r>
              <a:rPr sz="2200" b="1" spc="-60" dirty="0">
                <a:latin typeface="Calibri" panose="020F0502020204030204"/>
                <a:cs typeface="Calibri" panose="020F0502020204030204"/>
              </a:rPr>
              <a:t> </a:t>
            </a:r>
            <a:r>
              <a:rPr sz="2200" b="1" dirty="0">
                <a:latin typeface="Calibri" panose="020F0502020204030204"/>
                <a:cs typeface="Calibri" panose="020F0502020204030204"/>
              </a:rPr>
              <a:t>ΚΑΘΕ</a:t>
            </a:r>
            <a:r>
              <a:rPr sz="2200" b="1" spc="-55" dirty="0">
                <a:latin typeface="Calibri" panose="020F0502020204030204"/>
                <a:cs typeface="Calibri" panose="020F0502020204030204"/>
              </a:rPr>
              <a:t> </a:t>
            </a:r>
            <a:r>
              <a:rPr sz="2200" b="1" dirty="0">
                <a:latin typeface="Calibri" panose="020F0502020204030204"/>
                <a:cs typeface="Calibri" panose="020F0502020204030204"/>
              </a:rPr>
              <a:t>ΕΓΧΥΤΗΡΑ</a:t>
            </a:r>
            <a:r>
              <a:rPr sz="2200" b="1" spc="385" dirty="0">
                <a:latin typeface="Calibri" panose="020F0502020204030204"/>
                <a:cs typeface="Calibri" panose="020F0502020204030204"/>
              </a:rPr>
              <a:t> </a:t>
            </a:r>
            <a:r>
              <a:rPr sz="2200" b="1" dirty="0">
                <a:latin typeface="Calibri" panose="020F0502020204030204"/>
                <a:cs typeface="Calibri" panose="020F0502020204030204"/>
              </a:rPr>
              <a:t>ΜΕ</a:t>
            </a:r>
            <a:r>
              <a:rPr sz="2200" b="1" spc="-60"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45" dirty="0">
                <a:latin typeface="Calibri" panose="020F0502020204030204"/>
                <a:cs typeface="Calibri" panose="020F0502020204030204"/>
              </a:rPr>
              <a:t> </a:t>
            </a:r>
            <a:r>
              <a:rPr sz="2200" b="1">
                <a:latin typeface="Calibri" panose="020F0502020204030204"/>
                <a:cs typeface="Calibri" panose="020F0502020204030204"/>
              </a:rPr>
              <a:t>ΒΟΗΘΕΙΑ</a:t>
            </a:r>
            <a:r>
              <a:rPr sz="2200" b="1" spc="-55">
                <a:latin typeface="Calibri" panose="020F0502020204030204"/>
                <a:cs typeface="Calibri" panose="020F0502020204030204"/>
              </a:rPr>
              <a:t> </a:t>
            </a:r>
            <a:r>
              <a:rPr sz="2200" b="1" spc="-10" smtClean="0">
                <a:latin typeface="Calibri" panose="020F0502020204030204"/>
                <a:cs typeface="Calibri" panose="020F0502020204030204"/>
              </a:rPr>
              <a:t>ΗΛΕΚΤΡΟΜΑ</a:t>
            </a:r>
            <a:r>
              <a:rPr lang="el-GR" sz="2200" b="1" spc="-10" dirty="0" smtClean="0">
                <a:latin typeface="Calibri" panose="020F0502020204030204"/>
                <a:cs typeface="Calibri" panose="020F0502020204030204"/>
              </a:rPr>
              <a:t>-</a:t>
            </a:r>
            <a:endParaRPr lang="el-GR" sz="2200" b="1" spc="-10" dirty="0" smtClean="0">
              <a:latin typeface="Calibri" panose="020F0502020204030204"/>
              <a:cs typeface="Calibri" panose="020F0502020204030204"/>
            </a:endParaRPr>
          </a:p>
          <a:p>
            <a:pPr marL="12700" marR="5080">
              <a:lnSpc>
                <a:spcPct val="101000"/>
              </a:lnSpc>
            </a:pPr>
            <a:r>
              <a:rPr sz="2200" b="1" spc="-10" smtClean="0">
                <a:latin typeface="Calibri" panose="020F0502020204030204"/>
                <a:cs typeface="Calibri" panose="020F0502020204030204"/>
              </a:rPr>
              <a:t>Γ</a:t>
            </a:r>
            <a:r>
              <a:rPr sz="2200" b="1" smtClean="0">
                <a:latin typeface="Calibri" panose="020F0502020204030204"/>
                <a:cs typeface="Calibri" panose="020F0502020204030204"/>
              </a:rPr>
              <a:t>ΝΗΤΙΚΩΝ</a:t>
            </a:r>
            <a:r>
              <a:rPr sz="2200" b="1" spc="-40" smtClean="0">
                <a:latin typeface="Calibri" panose="020F0502020204030204"/>
                <a:cs typeface="Calibri" panose="020F0502020204030204"/>
              </a:rPr>
              <a:t> </a:t>
            </a:r>
            <a:r>
              <a:rPr sz="2200" b="1" dirty="0">
                <a:latin typeface="Calibri" panose="020F0502020204030204"/>
                <a:cs typeface="Calibri" panose="020F0502020204030204"/>
              </a:rPr>
              <a:t>ΒΑΛΒΙΔΩΝ</a:t>
            </a:r>
            <a:r>
              <a:rPr sz="2200" b="1" spc="-35" dirty="0">
                <a:latin typeface="Calibri" panose="020F0502020204030204"/>
                <a:cs typeface="Calibri" panose="020F0502020204030204"/>
              </a:rPr>
              <a:t> </a:t>
            </a:r>
            <a:r>
              <a:rPr sz="2200" b="1" dirty="0">
                <a:latin typeface="Calibri" panose="020F0502020204030204"/>
                <a:cs typeface="Calibri" panose="020F0502020204030204"/>
              </a:rPr>
              <a:t>ΚΑΙ</a:t>
            </a:r>
            <a:r>
              <a:rPr sz="2200" b="1" spc="-35" dirty="0">
                <a:latin typeface="Calibri" panose="020F0502020204030204"/>
                <a:cs typeface="Calibri" panose="020F0502020204030204"/>
              </a:rPr>
              <a:t> </a:t>
            </a:r>
            <a:r>
              <a:rPr sz="2200" b="1" dirty="0">
                <a:latin typeface="Calibri" panose="020F0502020204030204"/>
                <a:cs typeface="Calibri" panose="020F0502020204030204"/>
              </a:rPr>
              <a:t>ΜΕ</a:t>
            </a:r>
            <a:r>
              <a:rPr sz="2200" b="1" spc="-40" dirty="0">
                <a:latin typeface="Calibri" panose="020F0502020204030204"/>
                <a:cs typeface="Calibri" panose="020F0502020204030204"/>
              </a:rPr>
              <a:t> </a:t>
            </a:r>
            <a:r>
              <a:rPr sz="2200" b="1" dirty="0">
                <a:latin typeface="Calibri" panose="020F0502020204030204"/>
                <a:cs typeface="Calibri" panose="020F0502020204030204"/>
              </a:rPr>
              <a:t>ΒΑΣΗ</a:t>
            </a:r>
            <a:r>
              <a:rPr sz="2200" b="1" spc="-45" dirty="0">
                <a:latin typeface="Calibri" panose="020F0502020204030204"/>
                <a:cs typeface="Calibri" panose="020F0502020204030204"/>
              </a:rPr>
              <a:t> </a:t>
            </a:r>
            <a:r>
              <a:rPr sz="2200" b="1" dirty="0">
                <a:latin typeface="Calibri" panose="020F0502020204030204"/>
                <a:cs typeface="Calibri" panose="020F0502020204030204"/>
              </a:rPr>
              <a:t>ΤΟΝ</a:t>
            </a:r>
            <a:r>
              <a:rPr sz="2200" b="1" spc="-30" dirty="0">
                <a:latin typeface="Calibri" panose="020F0502020204030204"/>
                <a:cs typeface="Calibri" panose="020F0502020204030204"/>
              </a:rPr>
              <a:t> </a:t>
            </a:r>
            <a:r>
              <a:rPr sz="2200" b="1">
                <a:latin typeface="Calibri" panose="020F0502020204030204"/>
                <a:cs typeface="Calibri" panose="020F0502020204030204"/>
              </a:rPr>
              <a:t>ΧΡΟΝΟ</a:t>
            </a:r>
            <a:r>
              <a:rPr sz="2200" b="1" spc="-35">
                <a:latin typeface="Calibri" panose="020F0502020204030204"/>
                <a:cs typeface="Calibri" panose="020F0502020204030204"/>
              </a:rPr>
              <a:t> </a:t>
            </a:r>
            <a:r>
              <a:rPr sz="2200" b="1" spc="-10" smtClean="0">
                <a:latin typeface="Calibri" panose="020F0502020204030204"/>
                <a:cs typeface="Calibri" panose="020F0502020204030204"/>
              </a:rPr>
              <a:t>ΕΝΕΡΓΟΠΟΙΗΣ</a:t>
            </a:r>
            <a:r>
              <a:rPr lang="el-GR" sz="2200" b="1" spc="-10" dirty="0" smtClean="0">
                <a:latin typeface="Calibri" panose="020F0502020204030204"/>
                <a:cs typeface="Calibri" panose="020F0502020204030204"/>
              </a:rPr>
              <a:t>Η</a:t>
            </a:r>
            <a:r>
              <a:rPr sz="2200" b="1" spc="-10" smtClean="0">
                <a:latin typeface="Calibri" panose="020F0502020204030204"/>
                <a:cs typeface="Calibri" panose="020F0502020204030204"/>
              </a:rPr>
              <a:t>Σ</a:t>
            </a:r>
            <a:r>
              <a:rPr sz="2200" b="1" spc="550" smtClean="0">
                <a:latin typeface="Calibri" panose="020F0502020204030204"/>
                <a:cs typeface="Calibri" panose="020F0502020204030204"/>
              </a:rPr>
              <a:t> </a:t>
            </a:r>
            <a:r>
              <a:rPr sz="2200" b="1" dirty="0">
                <a:latin typeface="Calibri" panose="020F0502020204030204"/>
                <a:cs typeface="Calibri" panose="020F0502020204030204"/>
              </a:rPr>
              <a:t>ΤΟΥΣ.</a:t>
            </a:r>
            <a:r>
              <a:rPr sz="2200" b="1" spc="-95" dirty="0">
                <a:latin typeface="Calibri" panose="020F0502020204030204"/>
                <a:cs typeface="Calibri" panose="020F0502020204030204"/>
              </a:rPr>
              <a:t> </a:t>
            </a:r>
            <a:r>
              <a:rPr sz="2200" b="1" dirty="0">
                <a:latin typeface="Calibri" panose="020F0502020204030204"/>
                <a:cs typeface="Calibri" panose="020F0502020204030204"/>
              </a:rPr>
              <a:t>ΚΑΘΕ</a:t>
            </a:r>
            <a:r>
              <a:rPr sz="2200" b="1" spc="-85" dirty="0">
                <a:latin typeface="Calibri" panose="020F0502020204030204"/>
                <a:cs typeface="Calibri" panose="020F0502020204030204"/>
              </a:rPr>
              <a:t> </a:t>
            </a:r>
            <a:r>
              <a:rPr sz="2200" b="1" dirty="0">
                <a:latin typeface="Calibri" panose="020F0502020204030204"/>
                <a:cs typeface="Calibri" panose="020F0502020204030204"/>
              </a:rPr>
              <a:t>ΣΥΛΛΕΚΤΗΣ</a:t>
            </a:r>
            <a:r>
              <a:rPr sz="2200" b="1" spc="330" dirty="0">
                <a:latin typeface="Calibri" panose="020F0502020204030204"/>
                <a:cs typeface="Calibri" panose="020F0502020204030204"/>
              </a:rPr>
              <a:t> </a:t>
            </a:r>
            <a:r>
              <a:rPr sz="2200" b="1" dirty="0">
                <a:latin typeface="Calibri" panose="020F0502020204030204"/>
                <a:cs typeface="Calibri" panose="020F0502020204030204"/>
              </a:rPr>
              <a:t>ΤΡΟΦΟΔΟΤΕΙ</a:t>
            </a:r>
            <a:r>
              <a:rPr sz="2200" b="1" spc="335" dirty="0">
                <a:latin typeface="Calibri" panose="020F0502020204030204"/>
                <a:cs typeface="Calibri" panose="020F0502020204030204"/>
              </a:rPr>
              <a:t> </a:t>
            </a:r>
            <a:r>
              <a:rPr sz="2200" b="1" dirty="0">
                <a:latin typeface="Calibri" panose="020F0502020204030204"/>
                <a:cs typeface="Calibri" panose="020F0502020204030204"/>
              </a:rPr>
              <a:t>ΜΕΣΩ</a:t>
            </a:r>
            <a:r>
              <a:rPr sz="2200" b="1" spc="-75" dirty="0">
                <a:latin typeface="Calibri" panose="020F0502020204030204"/>
                <a:cs typeface="Calibri" panose="020F0502020204030204"/>
              </a:rPr>
              <a:t> </a:t>
            </a:r>
            <a:r>
              <a:rPr sz="2200" b="1" dirty="0">
                <a:latin typeface="Calibri" panose="020F0502020204030204"/>
                <a:cs typeface="Calibri" panose="020F0502020204030204"/>
              </a:rPr>
              <a:t>ΑΓΩΓΩΝ</a:t>
            </a:r>
            <a:r>
              <a:rPr sz="2200" b="1" spc="-80" dirty="0">
                <a:latin typeface="Calibri" panose="020F0502020204030204"/>
                <a:cs typeface="Calibri" panose="020F0502020204030204"/>
              </a:rPr>
              <a:t> </a:t>
            </a:r>
            <a:r>
              <a:rPr sz="2200" b="1" dirty="0">
                <a:latin typeface="Calibri" panose="020F0502020204030204"/>
                <a:cs typeface="Calibri" panose="020F0502020204030204"/>
              </a:rPr>
              <a:t>ΜΙΚΡΟΥ</a:t>
            </a:r>
            <a:r>
              <a:rPr sz="2200" b="1" spc="-85" dirty="0">
                <a:latin typeface="Calibri" panose="020F0502020204030204"/>
                <a:cs typeface="Calibri" panose="020F0502020204030204"/>
              </a:rPr>
              <a:t> </a:t>
            </a:r>
            <a:r>
              <a:rPr sz="2200" b="1" spc="-25" dirty="0">
                <a:latin typeface="Calibri" panose="020F0502020204030204"/>
                <a:cs typeface="Calibri" panose="020F0502020204030204"/>
              </a:rPr>
              <a:t>ΜΗΚΟΥΣ </a:t>
            </a:r>
            <a:r>
              <a:rPr sz="2200" b="1" dirty="0">
                <a:latin typeface="Calibri" panose="020F0502020204030204"/>
                <a:cs typeface="Calibri" panose="020F0502020204030204"/>
              </a:rPr>
              <a:t>ΤΟΥΣ</a:t>
            </a:r>
            <a:r>
              <a:rPr sz="2200" b="1" spc="-114" dirty="0">
                <a:latin typeface="Calibri" panose="020F0502020204030204"/>
                <a:cs typeface="Calibri" panose="020F0502020204030204"/>
              </a:rPr>
              <a:t> </a:t>
            </a:r>
            <a:r>
              <a:rPr sz="2200" b="1" dirty="0">
                <a:latin typeface="Calibri" panose="020F0502020204030204"/>
                <a:cs typeface="Calibri" panose="020F0502020204030204"/>
              </a:rPr>
              <a:t>ΕΓΧΥΤΗΡΕΣ</a:t>
            </a:r>
            <a:r>
              <a:rPr sz="2200" b="1" spc="-75" dirty="0">
                <a:latin typeface="Calibri" panose="020F0502020204030204"/>
                <a:cs typeface="Calibri" panose="020F0502020204030204"/>
              </a:rPr>
              <a:t> </a:t>
            </a:r>
            <a:r>
              <a:rPr sz="2200" b="1" spc="-70" dirty="0">
                <a:latin typeface="Calibri" panose="020F0502020204030204"/>
                <a:cs typeface="Calibri" panose="020F0502020204030204"/>
              </a:rPr>
              <a:t>ΔΥΟ</a:t>
            </a:r>
            <a:r>
              <a:rPr sz="2200" b="1" spc="-55" dirty="0">
                <a:latin typeface="Calibri" panose="020F0502020204030204"/>
                <a:cs typeface="Calibri" panose="020F0502020204030204"/>
              </a:rPr>
              <a:t> </a:t>
            </a:r>
            <a:r>
              <a:rPr sz="2200" b="1" dirty="0">
                <a:latin typeface="Calibri" panose="020F0502020204030204"/>
                <a:cs typeface="Calibri" panose="020F0502020204030204"/>
              </a:rPr>
              <a:t>ΓΕΙΤΟΝΙΚΩΝ</a:t>
            </a:r>
            <a:r>
              <a:rPr sz="2200" b="1" spc="-80" dirty="0">
                <a:latin typeface="Calibri" panose="020F0502020204030204"/>
                <a:cs typeface="Calibri" panose="020F0502020204030204"/>
              </a:rPr>
              <a:t> </a:t>
            </a:r>
            <a:r>
              <a:rPr sz="2200" b="1" spc="-10" dirty="0">
                <a:latin typeface="Calibri" panose="020F0502020204030204"/>
                <a:cs typeface="Calibri" panose="020F0502020204030204"/>
              </a:rPr>
              <a:t>ΚΥΛΙΝΔΡΩΝ</a:t>
            </a:r>
            <a:endParaRPr sz="2200">
              <a:latin typeface="Calibri" panose="020F0502020204030204"/>
              <a:cs typeface="Calibri" panose="020F0502020204030204"/>
            </a:endParaRPr>
          </a:p>
          <a:p>
            <a:pPr>
              <a:lnSpc>
                <a:spcPct val="100000"/>
              </a:lnSpc>
              <a:spcBef>
                <a:spcPts val="10"/>
              </a:spcBef>
            </a:pPr>
            <a:endParaRPr sz="2150">
              <a:latin typeface="Calibri" panose="020F0502020204030204"/>
              <a:cs typeface="Calibri" panose="020F0502020204030204"/>
            </a:endParaRPr>
          </a:p>
          <a:p>
            <a:pPr marL="12700" marR="37465">
              <a:lnSpc>
                <a:spcPct val="101000"/>
              </a:lnSpc>
            </a:pPr>
            <a:r>
              <a:rPr sz="2200" b="1" dirty="0">
                <a:latin typeface="Calibri" panose="020F0502020204030204"/>
                <a:cs typeface="Calibri" panose="020F0502020204030204"/>
              </a:rPr>
              <a:t>ΕΙΔΙΚΗ</a:t>
            </a:r>
            <a:r>
              <a:rPr sz="2200" b="1" spc="-75" dirty="0">
                <a:latin typeface="Calibri" panose="020F0502020204030204"/>
                <a:cs typeface="Calibri" panose="020F0502020204030204"/>
              </a:rPr>
              <a:t> </a:t>
            </a:r>
            <a:r>
              <a:rPr sz="2200" b="1" dirty="0">
                <a:latin typeface="Calibri" panose="020F0502020204030204"/>
                <a:cs typeface="Calibri" panose="020F0502020204030204"/>
              </a:rPr>
              <a:t>ΗΛΕΚΤΡΟΜΑΓΝΗΤΙΚΗ</a:t>
            </a:r>
            <a:r>
              <a:rPr sz="2200" b="1" spc="-65" dirty="0">
                <a:latin typeface="Calibri" panose="020F0502020204030204"/>
                <a:cs typeface="Calibri" panose="020F0502020204030204"/>
              </a:rPr>
              <a:t> </a:t>
            </a:r>
            <a:r>
              <a:rPr sz="2200" b="1" dirty="0">
                <a:latin typeface="Calibri" panose="020F0502020204030204"/>
                <a:cs typeface="Calibri" panose="020F0502020204030204"/>
              </a:rPr>
              <a:t>ΒΑΛΒΙΔΑ</a:t>
            </a:r>
            <a:r>
              <a:rPr sz="2200" b="1" spc="-55" dirty="0">
                <a:latin typeface="Calibri" panose="020F0502020204030204"/>
                <a:cs typeface="Calibri" panose="020F0502020204030204"/>
              </a:rPr>
              <a:t> </a:t>
            </a:r>
            <a:r>
              <a:rPr sz="2200" b="1" dirty="0">
                <a:latin typeface="Calibri" panose="020F0502020204030204"/>
                <a:cs typeface="Calibri" panose="020F0502020204030204"/>
              </a:rPr>
              <a:t>ΣΤΟΝ</a:t>
            </a:r>
            <a:r>
              <a:rPr sz="2200" b="1" spc="-50" dirty="0">
                <a:latin typeface="Calibri" panose="020F0502020204030204"/>
                <a:cs typeface="Calibri" panose="020F0502020204030204"/>
              </a:rPr>
              <a:t> </a:t>
            </a:r>
            <a:r>
              <a:rPr sz="2200" b="1" spc="-10" dirty="0">
                <a:latin typeface="Calibri" panose="020F0502020204030204"/>
                <a:cs typeface="Calibri" panose="020F0502020204030204"/>
              </a:rPr>
              <a:t>ΚΟΙΝΟ</a:t>
            </a:r>
            <a:r>
              <a:rPr sz="2200" b="1" spc="-55" dirty="0">
                <a:latin typeface="Calibri" panose="020F0502020204030204"/>
                <a:cs typeface="Calibri" panose="020F0502020204030204"/>
              </a:rPr>
              <a:t> </a:t>
            </a:r>
            <a:r>
              <a:rPr sz="2200" b="1" spc="-20" dirty="0">
                <a:latin typeface="Calibri" panose="020F0502020204030204"/>
                <a:cs typeface="Calibri" panose="020F0502020204030204"/>
              </a:rPr>
              <a:t>ΣΥΛΛΕΚΤΗ</a:t>
            </a:r>
            <a:r>
              <a:rPr sz="2200" b="1" spc="-60" dirty="0">
                <a:latin typeface="Calibri" panose="020F0502020204030204"/>
                <a:cs typeface="Calibri" panose="020F0502020204030204"/>
              </a:rPr>
              <a:t> </a:t>
            </a:r>
            <a:r>
              <a:rPr sz="2200" b="1" spc="-10" dirty="0">
                <a:latin typeface="Calibri" panose="020F0502020204030204"/>
                <a:cs typeface="Calibri" panose="020F0502020204030204"/>
              </a:rPr>
              <a:t>ΕΠΙΤΡΕ- </a:t>
            </a:r>
            <a:r>
              <a:rPr sz="2200" b="1" dirty="0">
                <a:latin typeface="Calibri" panose="020F0502020204030204"/>
                <a:cs typeface="Calibri" panose="020F0502020204030204"/>
              </a:rPr>
              <a:t>ΠΕΙ</a:t>
            </a:r>
            <a:r>
              <a:rPr sz="2200" b="1" spc="-105"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60" dirty="0">
                <a:latin typeface="Calibri" panose="020F0502020204030204"/>
                <a:cs typeface="Calibri" panose="020F0502020204030204"/>
              </a:rPr>
              <a:t> </a:t>
            </a:r>
            <a:r>
              <a:rPr sz="2200" b="1" dirty="0">
                <a:latin typeface="Calibri" panose="020F0502020204030204"/>
                <a:cs typeface="Calibri" panose="020F0502020204030204"/>
              </a:rPr>
              <a:t>ΑΝΑΚΥΚΛΟΦΟΡΙΑ</a:t>
            </a:r>
            <a:r>
              <a:rPr sz="2200" b="1" spc="-70" dirty="0">
                <a:latin typeface="Calibri" panose="020F0502020204030204"/>
                <a:cs typeface="Calibri" panose="020F0502020204030204"/>
              </a:rPr>
              <a:t> </a:t>
            </a:r>
            <a:r>
              <a:rPr sz="2200" b="1" spc="-10" dirty="0">
                <a:latin typeface="Calibri" panose="020F0502020204030204"/>
                <a:cs typeface="Calibri" panose="020F0502020204030204"/>
              </a:rPr>
              <a:t>ΤΟΥ</a:t>
            </a:r>
            <a:r>
              <a:rPr sz="2200" b="1" spc="-70" dirty="0">
                <a:latin typeface="Calibri" panose="020F0502020204030204"/>
                <a:cs typeface="Calibri" panose="020F0502020204030204"/>
              </a:rPr>
              <a:t> </a:t>
            </a:r>
            <a:r>
              <a:rPr sz="2200" b="1" dirty="0">
                <a:latin typeface="Calibri" panose="020F0502020204030204"/>
                <a:cs typeface="Calibri" panose="020F0502020204030204"/>
              </a:rPr>
              <a:t>ΚΑΥΣΙΜΟΥ</a:t>
            </a:r>
            <a:r>
              <a:rPr sz="2200" b="1" spc="360" dirty="0">
                <a:latin typeface="Calibri" panose="020F0502020204030204"/>
                <a:cs typeface="Calibri" panose="020F0502020204030204"/>
              </a:rPr>
              <a:t> </a:t>
            </a:r>
            <a:r>
              <a:rPr sz="2200" b="1" spc="-80" dirty="0">
                <a:latin typeface="Calibri" panose="020F0502020204030204"/>
                <a:cs typeface="Calibri" panose="020F0502020204030204"/>
              </a:rPr>
              <a:t>ΚΑΤΑ</a:t>
            </a:r>
            <a:r>
              <a:rPr sz="2200" b="1" spc="-45"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70" dirty="0">
                <a:latin typeface="Calibri" panose="020F0502020204030204"/>
                <a:cs typeface="Calibri" panose="020F0502020204030204"/>
              </a:rPr>
              <a:t> </a:t>
            </a:r>
            <a:r>
              <a:rPr sz="2200" b="1" dirty="0">
                <a:latin typeface="Calibri" panose="020F0502020204030204"/>
                <a:cs typeface="Calibri" panose="020F0502020204030204"/>
              </a:rPr>
              <a:t>ΕΝΑΡΞΗ</a:t>
            </a:r>
            <a:r>
              <a:rPr sz="2200" b="1" spc="-75" dirty="0">
                <a:latin typeface="Calibri" panose="020F0502020204030204"/>
                <a:cs typeface="Calibri" panose="020F0502020204030204"/>
              </a:rPr>
              <a:t> </a:t>
            </a:r>
            <a:r>
              <a:rPr sz="2200" b="1" spc="-10" dirty="0">
                <a:latin typeface="Calibri" panose="020F0502020204030204"/>
                <a:cs typeface="Calibri" panose="020F0502020204030204"/>
              </a:rPr>
              <a:t>ΛΕΙΤΟΥΡ- </a:t>
            </a:r>
            <a:r>
              <a:rPr sz="2200" b="1" dirty="0">
                <a:latin typeface="Calibri" panose="020F0502020204030204"/>
                <a:cs typeface="Calibri" panose="020F0502020204030204"/>
              </a:rPr>
              <a:t>ΓΙΑΣ</a:t>
            </a:r>
            <a:r>
              <a:rPr sz="2200" b="1" spc="-40" dirty="0">
                <a:latin typeface="Calibri" panose="020F0502020204030204"/>
                <a:cs typeface="Calibri" panose="020F0502020204030204"/>
              </a:rPr>
              <a:t> </a:t>
            </a:r>
            <a:r>
              <a:rPr sz="2200" b="1" spc="-10" dirty="0">
                <a:latin typeface="Calibri" panose="020F0502020204030204"/>
                <a:cs typeface="Calibri" panose="020F0502020204030204"/>
              </a:rPr>
              <a:t>ΤΟΥ</a:t>
            </a:r>
            <a:r>
              <a:rPr sz="2200" b="1" spc="-40" dirty="0">
                <a:latin typeface="Calibri" panose="020F0502020204030204"/>
                <a:cs typeface="Calibri" panose="020F0502020204030204"/>
              </a:rPr>
              <a:t> </a:t>
            </a:r>
            <a:r>
              <a:rPr sz="2200" b="1" spc="-20" dirty="0">
                <a:latin typeface="Calibri" panose="020F0502020204030204"/>
                <a:cs typeface="Calibri" panose="020F0502020204030204"/>
              </a:rPr>
              <a:t>ΚΙΝΗΤΗΡΑ</a:t>
            </a:r>
            <a:r>
              <a:rPr sz="2200" b="1" spc="-30" dirty="0">
                <a:latin typeface="Calibri" panose="020F0502020204030204"/>
                <a:cs typeface="Calibri" panose="020F0502020204030204"/>
              </a:rPr>
              <a:t> </a:t>
            </a:r>
            <a:r>
              <a:rPr sz="2200" b="1" dirty="0">
                <a:latin typeface="Calibri" panose="020F0502020204030204"/>
                <a:cs typeface="Calibri" panose="020F0502020204030204"/>
              </a:rPr>
              <a:t>ΩΣΤΕ</a:t>
            </a:r>
            <a:r>
              <a:rPr sz="2200" b="1" spc="-40" dirty="0">
                <a:latin typeface="Calibri" panose="020F0502020204030204"/>
                <a:cs typeface="Calibri" panose="020F0502020204030204"/>
              </a:rPr>
              <a:t> </a:t>
            </a:r>
            <a:r>
              <a:rPr sz="2200" b="1" dirty="0">
                <a:latin typeface="Calibri" panose="020F0502020204030204"/>
                <a:cs typeface="Calibri" panose="020F0502020204030204"/>
              </a:rPr>
              <a:t>ΝΑ</a:t>
            </a:r>
            <a:r>
              <a:rPr sz="2200" b="1" spc="-25" dirty="0">
                <a:latin typeface="Calibri" panose="020F0502020204030204"/>
                <a:cs typeface="Calibri" panose="020F0502020204030204"/>
              </a:rPr>
              <a:t> </a:t>
            </a:r>
            <a:r>
              <a:rPr sz="2200" b="1" dirty="0">
                <a:latin typeface="Calibri" panose="020F0502020204030204"/>
                <a:cs typeface="Calibri" panose="020F0502020204030204"/>
              </a:rPr>
              <a:t>ΝΑ</a:t>
            </a:r>
            <a:r>
              <a:rPr sz="2200" b="1" spc="-35" dirty="0">
                <a:latin typeface="Calibri" panose="020F0502020204030204"/>
                <a:cs typeface="Calibri" panose="020F0502020204030204"/>
              </a:rPr>
              <a:t> </a:t>
            </a:r>
            <a:r>
              <a:rPr sz="2200" b="1" spc="-20" dirty="0">
                <a:latin typeface="Calibri" panose="020F0502020204030204"/>
                <a:cs typeface="Calibri" panose="020F0502020204030204"/>
              </a:rPr>
              <a:t>ΑΥΞΗΘΕΙ</a:t>
            </a:r>
            <a:r>
              <a:rPr sz="2200" b="1" spc="-35" dirty="0">
                <a:latin typeface="Calibri" panose="020F0502020204030204"/>
                <a:cs typeface="Calibri" panose="020F0502020204030204"/>
              </a:rPr>
              <a:t> </a:t>
            </a:r>
            <a:r>
              <a:rPr sz="2200" b="1" dirty="0">
                <a:latin typeface="Calibri" panose="020F0502020204030204"/>
                <a:cs typeface="Calibri" panose="020F0502020204030204"/>
              </a:rPr>
              <a:t>ΟΜΑΛΑ</a:t>
            </a:r>
            <a:r>
              <a:rPr sz="2200" b="1" spc="-30" dirty="0">
                <a:latin typeface="Calibri" panose="020F0502020204030204"/>
                <a:cs typeface="Calibri" panose="020F0502020204030204"/>
              </a:rPr>
              <a:t> </a:t>
            </a:r>
            <a:r>
              <a:rPr sz="2200" b="1" dirty="0">
                <a:latin typeface="Calibri" panose="020F0502020204030204"/>
                <a:cs typeface="Calibri" panose="020F0502020204030204"/>
              </a:rPr>
              <a:t>Η</a:t>
            </a:r>
            <a:r>
              <a:rPr sz="2200" b="1" spc="-40" dirty="0">
                <a:latin typeface="Calibri" panose="020F0502020204030204"/>
                <a:cs typeface="Calibri" panose="020F0502020204030204"/>
              </a:rPr>
              <a:t> </a:t>
            </a:r>
            <a:r>
              <a:rPr sz="2200" b="1" spc="-10" dirty="0">
                <a:latin typeface="Calibri" panose="020F0502020204030204"/>
                <a:cs typeface="Calibri" panose="020F0502020204030204"/>
              </a:rPr>
              <a:t>ΘΕΡΜΟΚΡΑΣΙΑ </a:t>
            </a:r>
            <a:r>
              <a:rPr sz="2200" b="1" dirty="0">
                <a:latin typeface="Calibri" panose="020F0502020204030204"/>
                <a:cs typeface="Calibri" panose="020F0502020204030204"/>
              </a:rPr>
              <a:t>ΤΩΝ</a:t>
            </a:r>
            <a:r>
              <a:rPr sz="2200" b="1" spc="-25" dirty="0">
                <a:latin typeface="Calibri" panose="020F0502020204030204"/>
                <a:cs typeface="Calibri" panose="020F0502020204030204"/>
              </a:rPr>
              <a:t> </a:t>
            </a:r>
            <a:r>
              <a:rPr sz="2200" b="1" spc="-10" dirty="0">
                <a:latin typeface="Calibri" panose="020F0502020204030204"/>
                <a:cs typeface="Calibri" panose="020F0502020204030204"/>
              </a:rPr>
              <a:t>ΕΠΙΜΕΡΟΥΣ</a:t>
            </a:r>
            <a:r>
              <a:rPr sz="2200" b="1" spc="-25" dirty="0">
                <a:latin typeface="Calibri" panose="020F0502020204030204"/>
                <a:cs typeface="Calibri" panose="020F0502020204030204"/>
              </a:rPr>
              <a:t> </a:t>
            </a:r>
            <a:r>
              <a:rPr sz="2200" b="1" spc="-10" dirty="0">
                <a:latin typeface="Calibri" panose="020F0502020204030204"/>
                <a:cs typeface="Calibri" panose="020F0502020204030204"/>
              </a:rPr>
              <a:t>ΥΠΟΣΥΣΤΗΜΑΤΩΝ</a:t>
            </a:r>
            <a:endParaRPr sz="2200">
              <a:latin typeface="Calibri" panose="020F0502020204030204"/>
              <a:cs typeface="Calibri" panose="020F0502020204030204"/>
            </a:endParaRPr>
          </a:p>
          <a:p>
            <a:pPr>
              <a:lnSpc>
                <a:spcPct val="100000"/>
              </a:lnSpc>
              <a:spcBef>
                <a:spcPts val="5"/>
              </a:spcBef>
            </a:pPr>
            <a:endParaRPr sz="2150">
              <a:latin typeface="Calibri" panose="020F0502020204030204"/>
              <a:cs typeface="Calibri" panose="020F0502020204030204"/>
            </a:endParaRPr>
          </a:p>
          <a:p>
            <a:pPr marL="12700" marR="357505">
              <a:lnSpc>
                <a:spcPct val="101000"/>
              </a:lnSpc>
            </a:pPr>
            <a:r>
              <a:rPr sz="2200" b="1" dirty="0">
                <a:latin typeface="Calibri" panose="020F0502020204030204"/>
                <a:cs typeface="Calibri" panose="020F0502020204030204"/>
              </a:rPr>
              <a:t>ΣΤΗΝ</a:t>
            </a:r>
            <a:r>
              <a:rPr sz="2200" b="1" spc="-55" dirty="0">
                <a:latin typeface="Calibri" panose="020F0502020204030204"/>
                <a:cs typeface="Calibri" panose="020F0502020204030204"/>
              </a:rPr>
              <a:t> </a:t>
            </a:r>
            <a:r>
              <a:rPr sz="2200" b="1" dirty="0">
                <a:latin typeface="Calibri" panose="020F0502020204030204"/>
                <a:cs typeface="Calibri" panose="020F0502020204030204"/>
              </a:rPr>
              <a:t>ΠΕΡΙΠΤΩΣΗ</a:t>
            </a:r>
            <a:r>
              <a:rPr sz="2200" b="1" spc="-45" dirty="0">
                <a:latin typeface="Calibri" panose="020F0502020204030204"/>
                <a:cs typeface="Calibri" panose="020F0502020204030204"/>
              </a:rPr>
              <a:t> </a:t>
            </a:r>
            <a:r>
              <a:rPr sz="2200" b="1" spc="-35" dirty="0">
                <a:latin typeface="Calibri" panose="020F0502020204030204"/>
                <a:cs typeface="Calibri" panose="020F0502020204030204"/>
              </a:rPr>
              <a:t>ΚΡΑΤΗΣΕΩΣ </a:t>
            </a:r>
            <a:r>
              <a:rPr sz="2200" b="1" spc="-10" dirty="0">
                <a:latin typeface="Calibri" panose="020F0502020204030204"/>
                <a:cs typeface="Calibri" panose="020F0502020204030204"/>
              </a:rPr>
              <a:t>ΤΟΥ</a:t>
            </a:r>
            <a:r>
              <a:rPr sz="2200" b="1" spc="-40" dirty="0">
                <a:latin typeface="Calibri" panose="020F0502020204030204"/>
                <a:cs typeface="Calibri" panose="020F0502020204030204"/>
              </a:rPr>
              <a:t> </a:t>
            </a:r>
            <a:r>
              <a:rPr sz="2200" b="1" spc="-20" dirty="0">
                <a:latin typeface="Calibri" panose="020F0502020204030204"/>
                <a:cs typeface="Calibri" panose="020F0502020204030204"/>
              </a:rPr>
              <a:t>ΚΙΝΗΤΗΡΑ</a:t>
            </a:r>
            <a:r>
              <a:rPr sz="2200" b="1" spc="-35" dirty="0">
                <a:latin typeface="Calibri" panose="020F0502020204030204"/>
                <a:cs typeface="Calibri" panose="020F0502020204030204"/>
              </a:rPr>
              <a:t> </a:t>
            </a:r>
            <a:r>
              <a:rPr sz="2200" b="1" dirty="0">
                <a:latin typeface="Calibri" panose="020F0502020204030204"/>
                <a:cs typeface="Calibri" panose="020F0502020204030204"/>
              </a:rPr>
              <a:t>ΜΠΟΡΕΙ</a:t>
            </a:r>
            <a:r>
              <a:rPr sz="2200" b="1" spc="425" dirty="0">
                <a:latin typeface="Calibri" panose="020F0502020204030204"/>
                <a:cs typeface="Calibri" panose="020F0502020204030204"/>
              </a:rPr>
              <a:t> </a:t>
            </a:r>
            <a:r>
              <a:rPr sz="2200" b="1" spc="-90" dirty="0">
                <a:latin typeface="Calibri" panose="020F0502020204030204"/>
                <a:cs typeface="Calibri" panose="020F0502020204030204"/>
              </a:rPr>
              <a:t>ΤΑΧΥΤΑΤΑ</a:t>
            </a:r>
            <a:r>
              <a:rPr sz="2200" b="1" spc="-30" dirty="0">
                <a:latin typeface="Calibri" panose="020F0502020204030204"/>
                <a:cs typeface="Calibri" panose="020F0502020204030204"/>
              </a:rPr>
              <a:t> </a:t>
            </a:r>
            <a:r>
              <a:rPr sz="2200" b="1" spc="-25" dirty="0">
                <a:latin typeface="Calibri" panose="020F0502020204030204"/>
                <a:cs typeface="Calibri" panose="020F0502020204030204"/>
              </a:rPr>
              <a:t>ΝΑ </a:t>
            </a:r>
            <a:r>
              <a:rPr sz="2200" b="1" dirty="0">
                <a:latin typeface="Calibri" panose="020F0502020204030204"/>
                <a:cs typeface="Calibri" panose="020F0502020204030204"/>
              </a:rPr>
              <a:t>ΜΕΙΩΣΕΙ</a:t>
            </a:r>
            <a:r>
              <a:rPr sz="2200" b="1" spc="-55"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40" dirty="0">
                <a:latin typeface="Calibri" panose="020F0502020204030204"/>
                <a:cs typeface="Calibri" panose="020F0502020204030204"/>
              </a:rPr>
              <a:t> </a:t>
            </a:r>
            <a:r>
              <a:rPr sz="2200" b="1" dirty="0">
                <a:latin typeface="Calibri" panose="020F0502020204030204"/>
                <a:cs typeface="Calibri" panose="020F0502020204030204"/>
              </a:rPr>
              <a:t>ΠΙΕΣΗ</a:t>
            </a:r>
            <a:r>
              <a:rPr sz="2200" b="1" spc="409" dirty="0">
                <a:latin typeface="Calibri" panose="020F0502020204030204"/>
                <a:cs typeface="Calibri" panose="020F0502020204030204"/>
              </a:rPr>
              <a:t> </a:t>
            </a:r>
            <a:r>
              <a:rPr sz="2200" b="1" dirty="0">
                <a:latin typeface="Calibri" panose="020F0502020204030204"/>
                <a:cs typeface="Calibri" panose="020F0502020204030204"/>
              </a:rPr>
              <a:t>ΣΤΟΝ</a:t>
            </a:r>
            <a:r>
              <a:rPr sz="2200" b="1" spc="-40" dirty="0">
                <a:latin typeface="Calibri" panose="020F0502020204030204"/>
                <a:cs typeface="Calibri" panose="020F0502020204030204"/>
              </a:rPr>
              <a:t> </a:t>
            </a:r>
            <a:r>
              <a:rPr sz="2200" b="1" spc="-10" dirty="0">
                <a:latin typeface="Calibri" panose="020F0502020204030204"/>
                <a:cs typeface="Calibri" panose="020F0502020204030204"/>
              </a:rPr>
              <a:t>ΚΟΙΝΟ</a:t>
            </a:r>
            <a:r>
              <a:rPr sz="2200" b="1" spc="-40" dirty="0">
                <a:latin typeface="Calibri" panose="020F0502020204030204"/>
                <a:cs typeface="Calibri" panose="020F0502020204030204"/>
              </a:rPr>
              <a:t> </a:t>
            </a:r>
            <a:r>
              <a:rPr sz="2200" b="1" spc="-20" dirty="0">
                <a:latin typeface="Calibri" panose="020F0502020204030204"/>
                <a:cs typeface="Calibri" panose="020F0502020204030204"/>
              </a:rPr>
              <a:t>ΣΥΛΛΕΚΤΗ</a:t>
            </a:r>
            <a:r>
              <a:rPr sz="2200" b="1" spc="-55"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40" dirty="0">
                <a:latin typeface="Calibri" panose="020F0502020204030204"/>
                <a:cs typeface="Calibri" panose="020F0502020204030204"/>
              </a:rPr>
              <a:t> </a:t>
            </a:r>
            <a:r>
              <a:rPr sz="2200" b="1" spc="-50" dirty="0">
                <a:latin typeface="Calibri" panose="020F0502020204030204"/>
                <a:cs typeface="Calibri" panose="020F0502020204030204"/>
              </a:rPr>
              <a:t>ΤΑ</a:t>
            </a:r>
            <a:r>
              <a:rPr sz="2200" b="1" spc="-40" dirty="0">
                <a:latin typeface="Calibri" panose="020F0502020204030204"/>
                <a:cs typeface="Calibri" panose="020F0502020204030204"/>
              </a:rPr>
              <a:t> </a:t>
            </a:r>
            <a:r>
              <a:rPr sz="2200" b="1" dirty="0">
                <a:latin typeface="Calibri" panose="020F0502020204030204"/>
                <a:cs typeface="Calibri" panose="020F0502020204030204"/>
              </a:rPr>
              <a:t>1500</a:t>
            </a:r>
            <a:r>
              <a:rPr sz="2200" b="1" spc="-40" dirty="0">
                <a:latin typeface="Calibri" panose="020F0502020204030204"/>
                <a:cs typeface="Calibri" panose="020F0502020204030204"/>
              </a:rPr>
              <a:t> </a:t>
            </a:r>
            <a:r>
              <a:rPr sz="2200" b="1" spc="-35" dirty="0">
                <a:latin typeface="Calibri" panose="020F0502020204030204"/>
                <a:cs typeface="Calibri" panose="020F0502020204030204"/>
              </a:rPr>
              <a:t>ΣΤΑ </a:t>
            </a:r>
            <a:r>
              <a:rPr sz="2200" b="1" spc="-10" dirty="0">
                <a:latin typeface="Calibri" panose="020F0502020204030204"/>
                <a:cs typeface="Calibri" panose="020F0502020204030204"/>
              </a:rPr>
              <a:t>50ΒΑR</a:t>
            </a:r>
            <a:endParaRPr sz="2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33290" y="-11489"/>
            <a:ext cx="8881745" cy="6707505"/>
            <a:chOff x="133290" y="-11489"/>
            <a:chExt cx="8881745" cy="6707505"/>
          </a:xfrm>
        </p:grpSpPr>
        <p:pic>
          <p:nvPicPr>
            <p:cNvPr id="3" name="object 3"/>
            <p:cNvPicPr/>
            <p:nvPr/>
          </p:nvPicPr>
          <p:blipFill>
            <a:blip r:embed="rId1" cstate="print"/>
            <a:stretch>
              <a:fillRect/>
            </a:stretch>
          </p:blipFill>
          <p:spPr>
            <a:xfrm>
              <a:off x="359409" y="1369060"/>
              <a:ext cx="8496300" cy="5326380"/>
            </a:xfrm>
            <a:prstGeom prst="rect">
              <a:avLst/>
            </a:prstGeom>
          </p:spPr>
        </p:pic>
        <p:sp>
          <p:nvSpPr>
            <p:cNvPr id="4" name="object 4"/>
            <p:cNvSpPr/>
            <p:nvPr/>
          </p:nvSpPr>
          <p:spPr>
            <a:xfrm>
              <a:off x="146049" y="1270"/>
              <a:ext cx="8855710" cy="1367790"/>
            </a:xfrm>
            <a:custGeom>
              <a:avLst/>
              <a:gdLst/>
              <a:ahLst/>
              <a:cxnLst/>
              <a:rect l="l" t="t" r="r" b="b"/>
              <a:pathLst>
                <a:path w="8855710" h="1367790">
                  <a:moveTo>
                    <a:pt x="8639810" y="0"/>
                  </a:moveTo>
                  <a:lnTo>
                    <a:pt x="215900" y="0"/>
                  </a:lnTo>
                  <a:lnTo>
                    <a:pt x="203200" y="1270"/>
                  </a:lnTo>
                  <a:lnTo>
                    <a:pt x="191770" y="2539"/>
                  </a:lnTo>
                  <a:lnTo>
                    <a:pt x="180340" y="5079"/>
                  </a:lnTo>
                  <a:lnTo>
                    <a:pt x="167640" y="7620"/>
                  </a:lnTo>
                  <a:lnTo>
                    <a:pt x="156210" y="11429"/>
                  </a:lnTo>
                  <a:lnTo>
                    <a:pt x="146050" y="15239"/>
                  </a:lnTo>
                  <a:lnTo>
                    <a:pt x="134620" y="19050"/>
                  </a:lnTo>
                  <a:lnTo>
                    <a:pt x="93979" y="43179"/>
                  </a:lnTo>
                  <a:lnTo>
                    <a:pt x="58420" y="74929"/>
                  </a:lnTo>
                  <a:lnTo>
                    <a:pt x="49530" y="83820"/>
                  </a:lnTo>
                  <a:lnTo>
                    <a:pt x="43180" y="93979"/>
                  </a:lnTo>
                  <a:lnTo>
                    <a:pt x="35560" y="102870"/>
                  </a:lnTo>
                  <a:lnTo>
                    <a:pt x="30480" y="113029"/>
                  </a:lnTo>
                  <a:lnTo>
                    <a:pt x="10160" y="157479"/>
                  </a:lnTo>
                  <a:lnTo>
                    <a:pt x="7619" y="168909"/>
                  </a:lnTo>
                  <a:lnTo>
                    <a:pt x="3810" y="180339"/>
                  </a:lnTo>
                  <a:lnTo>
                    <a:pt x="2539" y="191770"/>
                  </a:lnTo>
                  <a:lnTo>
                    <a:pt x="0" y="204470"/>
                  </a:lnTo>
                  <a:lnTo>
                    <a:pt x="0" y="1151889"/>
                  </a:lnTo>
                  <a:lnTo>
                    <a:pt x="1269" y="1164589"/>
                  </a:lnTo>
                  <a:lnTo>
                    <a:pt x="3810" y="1187450"/>
                  </a:lnTo>
                  <a:lnTo>
                    <a:pt x="7619" y="1198879"/>
                  </a:lnTo>
                  <a:lnTo>
                    <a:pt x="10160" y="1210309"/>
                  </a:lnTo>
                  <a:lnTo>
                    <a:pt x="13969" y="1221739"/>
                  </a:lnTo>
                  <a:lnTo>
                    <a:pt x="19050" y="1233169"/>
                  </a:lnTo>
                  <a:lnTo>
                    <a:pt x="24130" y="1243329"/>
                  </a:lnTo>
                  <a:lnTo>
                    <a:pt x="30480" y="1253489"/>
                  </a:lnTo>
                  <a:lnTo>
                    <a:pt x="35560" y="1263650"/>
                  </a:lnTo>
                  <a:lnTo>
                    <a:pt x="43180" y="1273809"/>
                  </a:lnTo>
                  <a:lnTo>
                    <a:pt x="49530" y="1283969"/>
                  </a:lnTo>
                  <a:lnTo>
                    <a:pt x="58420" y="1292859"/>
                  </a:lnTo>
                  <a:lnTo>
                    <a:pt x="93979" y="1324609"/>
                  </a:lnTo>
                  <a:lnTo>
                    <a:pt x="124460" y="1342389"/>
                  </a:lnTo>
                  <a:lnTo>
                    <a:pt x="134620" y="1347469"/>
                  </a:lnTo>
                  <a:lnTo>
                    <a:pt x="146050" y="1352550"/>
                  </a:lnTo>
                  <a:lnTo>
                    <a:pt x="157479" y="1356359"/>
                  </a:lnTo>
                  <a:lnTo>
                    <a:pt x="167640" y="1360169"/>
                  </a:lnTo>
                  <a:lnTo>
                    <a:pt x="180340" y="1362709"/>
                  </a:lnTo>
                  <a:lnTo>
                    <a:pt x="191770" y="1365250"/>
                  </a:lnTo>
                  <a:lnTo>
                    <a:pt x="203200" y="1366519"/>
                  </a:lnTo>
                  <a:lnTo>
                    <a:pt x="215900" y="1367789"/>
                  </a:lnTo>
                  <a:lnTo>
                    <a:pt x="8639810" y="1367789"/>
                  </a:lnTo>
                  <a:lnTo>
                    <a:pt x="8651240" y="1366519"/>
                  </a:lnTo>
                  <a:lnTo>
                    <a:pt x="8663940" y="1365250"/>
                  </a:lnTo>
                  <a:lnTo>
                    <a:pt x="8686800" y="1360169"/>
                  </a:lnTo>
                  <a:lnTo>
                    <a:pt x="8709660" y="1352550"/>
                  </a:lnTo>
                  <a:lnTo>
                    <a:pt x="8719820" y="1347469"/>
                  </a:lnTo>
                  <a:lnTo>
                    <a:pt x="8731250" y="1342389"/>
                  </a:lnTo>
                  <a:lnTo>
                    <a:pt x="8741410" y="1337309"/>
                  </a:lnTo>
                  <a:lnTo>
                    <a:pt x="8761730" y="1324609"/>
                  </a:lnTo>
                  <a:lnTo>
                    <a:pt x="8770620" y="1316989"/>
                  </a:lnTo>
                  <a:lnTo>
                    <a:pt x="8780780" y="1309369"/>
                  </a:lnTo>
                  <a:lnTo>
                    <a:pt x="8788400" y="1300479"/>
                  </a:lnTo>
                  <a:lnTo>
                    <a:pt x="8797290" y="1291589"/>
                  </a:lnTo>
                  <a:lnTo>
                    <a:pt x="8804910" y="1282700"/>
                  </a:lnTo>
                  <a:lnTo>
                    <a:pt x="8811260" y="1273809"/>
                  </a:lnTo>
                  <a:lnTo>
                    <a:pt x="8818880" y="1263650"/>
                  </a:lnTo>
                  <a:lnTo>
                    <a:pt x="8825230" y="1253489"/>
                  </a:lnTo>
                  <a:lnTo>
                    <a:pt x="8830310" y="1243329"/>
                  </a:lnTo>
                  <a:lnTo>
                    <a:pt x="8835390" y="1231900"/>
                  </a:lnTo>
                  <a:lnTo>
                    <a:pt x="8840470" y="1221739"/>
                  </a:lnTo>
                  <a:lnTo>
                    <a:pt x="8848090" y="1198879"/>
                  </a:lnTo>
                  <a:lnTo>
                    <a:pt x="8850630" y="1187450"/>
                  </a:lnTo>
                  <a:lnTo>
                    <a:pt x="8851900" y="1176019"/>
                  </a:lnTo>
                  <a:lnTo>
                    <a:pt x="8854440" y="1163319"/>
                  </a:lnTo>
                  <a:lnTo>
                    <a:pt x="8854440" y="1151889"/>
                  </a:lnTo>
                  <a:lnTo>
                    <a:pt x="8855710" y="1140459"/>
                  </a:lnTo>
                  <a:lnTo>
                    <a:pt x="8855710" y="227329"/>
                  </a:lnTo>
                  <a:lnTo>
                    <a:pt x="8854440" y="215900"/>
                  </a:lnTo>
                  <a:lnTo>
                    <a:pt x="8854440" y="204470"/>
                  </a:lnTo>
                  <a:lnTo>
                    <a:pt x="8851900" y="191770"/>
                  </a:lnTo>
                  <a:lnTo>
                    <a:pt x="8840470" y="146050"/>
                  </a:lnTo>
                  <a:lnTo>
                    <a:pt x="8818880" y="102870"/>
                  </a:lnTo>
                  <a:lnTo>
                    <a:pt x="8811260" y="93979"/>
                  </a:lnTo>
                  <a:lnTo>
                    <a:pt x="8804910" y="83820"/>
                  </a:lnTo>
                  <a:lnTo>
                    <a:pt x="8797290" y="74929"/>
                  </a:lnTo>
                  <a:lnTo>
                    <a:pt x="8780780" y="58420"/>
                  </a:lnTo>
                  <a:lnTo>
                    <a:pt x="8770620" y="50800"/>
                  </a:lnTo>
                  <a:lnTo>
                    <a:pt x="8761730" y="43179"/>
                  </a:lnTo>
                  <a:lnTo>
                    <a:pt x="8719820" y="19050"/>
                  </a:lnTo>
                  <a:lnTo>
                    <a:pt x="8675370" y="5079"/>
                  </a:lnTo>
                  <a:lnTo>
                    <a:pt x="8662670" y="2539"/>
                  </a:lnTo>
                  <a:lnTo>
                    <a:pt x="8639810" y="0"/>
                  </a:lnTo>
                  <a:close/>
                </a:path>
              </a:pathLst>
            </a:custGeom>
            <a:solidFill>
              <a:srgbClr val="009900"/>
            </a:solidFill>
          </p:spPr>
          <p:txBody>
            <a:bodyPr wrap="square" lIns="0" tIns="0" rIns="0" bIns="0" rtlCol="0"/>
            <a:lstStyle/>
            <a:p/>
          </p:txBody>
        </p:sp>
        <p:sp>
          <p:nvSpPr>
            <p:cNvPr id="5" name="object 5"/>
            <p:cNvSpPr/>
            <p:nvPr/>
          </p:nvSpPr>
          <p:spPr>
            <a:xfrm>
              <a:off x="146049" y="1270"/>
              <a:ext cx="8855710" cy="1367790"/>
            </a:xfrm>
            <a:custGeom>
              <a:avLst/>
              <a:gdLst/>
              <a:ahLst/>
              <a:cxnLst/>
              <a:rect l="l" t="t" r="r" b="b"/>
              <a:pathLst>
                <a:path w="8855710" h="1367790">
                  <a:moveTo>
                    <a:pt x="0" y="227329"/>
                  </a:moveTo>
                  <a:lnTo>
                    <a:pt x="0" y="215900"/>
                  </a:lnTo>
                  <a:lnTo>
                    <a:pt x="0" y="204470"/>
                  </a:lnTo>
                  <a:lnTo>
                    <a:pt x="2539" y="191770"/>
                  </a:lnTo>
                  <a:lnTo>
                    <a:pt x="3810" y="180339"/>
                  </a:lnTo>
                  <a:lnTo>
                    <a:pt x="7619" y="168909"/>
                  </a:lnTo>
                  <a:lnTo>
                    <a:pt x="10160" y="157479"/>
                  </a:lnTo>
                  <a:lnTo>
                    <a:pt x="13969" y="146050"/>
                  </a:lnTo>
                  <a:lnTo>
                    <a:pt x="19050" y="134620"/>
                  </a:lnTo>
                  <a:lnTo>
                    <a:pt x="24130" y="124459"/>
                  </a:lnTo>
                  <a:lnTo>
                    <a:pt x="30480" y="113029"/>
                  </a:lnTo>
                  <a:lnTo>
                    <a:pt x="35560" y="102870"/>
                  </a:lnTo>
                  <a:lnTo>
                    <a:pt x="43180" y="93979"/>
                  </a:lnTo>
                  <a:lnTo>
                    <a:pt x="49530" y="83820"/>
                  </a:lnTo>
                  <a:lnTo>
                    <a:pt x="58420" y="74929"/>
                  </a:lnTo>
                  <a:lnTo>
                    <a:pt x="66039" y="66039"/>
                  </a:lnTo>
                  <a:lnTo>
                    <a:pt x="74929" y="58420"/>
                  </a:lnTo>
                  <a:lnTo>
                    <a:pt x="83820" y="50800"/>
                  </a:lnTo>
                  <a:lnTo>
                    <a:pt x="124460" y="24129"/>
                  </a:lnTo>
                  <a:lnTo>
                    <a:pt x="146050" y="15239"/>
                  </a:lnTo>
                  <a:lnTo>
                    <a:pt x="156210" y="11429"/>
                  </a:lnTo>
                  <a:lnTo>
                    <a:pt x="167640" y="7620"/>
                  </a:lnTo>
                  <a:lnTo>
                    <a:pt x="180340" y="5079"/>
                  </a:lnTo>
                  <a:lnTo>
                    <a:pt x="191770" y="2539"/>
                  </a:lnTo>
                  <a:lnTo>
                    <a:pt x="203200" y="1270"/>
                  </a:lnTo>
                  <a:lnTo>
                    <a:pt x="215900" y="0"/>
                  </a:lnTo>
                  <a:lnTo>
                    <a:pt x="227329" y="0"/>
                  </a:lnTo>
                  <a:lnTo>
                    <a:pt x="8627110" y="0"/>
                  </a:lnTo>
                  <a:lnTo>
                    <a:pt x="8639810" y="0"/>
                  </a:lnTo>
                  <a:lnTo>
                    <a:pt x="8651240" y="1270"/>
                  </a:lnTo>
                  <a:lnTo>
                    <a:pt x="8662670" y="2539"/>
                  </a:lnTo>
                  <a:lnTo>
                    <a:pt x="8675370" y="5079"/>
                  </a:lnTo>
                  <a:lnTo>
                    <a:pt x="8686800" y="7620"/>
                  </a:lnTo>
                  <a:lnTo>
                    <a:pt x="8698230" y="11429"/>
                  </a:lnTo>
                  <a:lnTo>
                    <a:pt x="8709660" y="15239"/>
                  </a:lnTo>
                  <a:lnTo>
                    <a:pt x="8719820" y="19050"/>
                  </a:lnTo>
                  <a:lnTo>
                    <a:pt x="8731250" y="24129"/>
                  </a:lnTo>
                  <a:lnTo>
                    <a:pt x="8741410" y="30479"/>
                  </a:lnTo>
                  <a:lnTo>
                    <a:pt x="8751570" y="36829"/>
                  </a:lnTo>
                  <a:lnTo>
                    <a:pt x="8761730" y="43179"/>
                  </a:lnTo>
                  <a:lnTo>
                    <a:pt x="8770620" y="50800"/>
                  </a:lnTo>
                  <a:lnTo>
                    <a:pt x="8780780" y="58420"/>
                  </a:lnTo>
                  <a:lnTo>
                    <a:pt x="8788400" y="66039"/>
                  </a:lnTo>
                  <a:lnTo>
                    <a:pt x="8797290" y="74929"/>
                  </a:lnTo>
                  <a:lnTo>
                    <a:pt x="8804910" y="83820"/>
                  </a:lnTo>
                  <a:lnTo>
                    <a:pt x="8811260" y="93979"/>
                  </a:lnTo>
                  <a:lnTo>
                    <a:pt x="8818880" y="102870"/>
                  </a:lnTo>
                  <a:lnTo>
                    <a:pt x="8825230" y="114300"/>
                  </a:lnTo>
                  <a:lnTo>
                    <a:pt x="8830310" y="124459"/>
                  </a:lnTo>
                  <a:lnTo>
                    <a:pt x="8835390" y="134620"/>
                  </a:lnTo>
                  <a:lnTo>
                    <a:pt x="8840470" y="146050"/>
                  </a:lnTo>
                  <a:lnTo>
                    <a:pt x="8844280" y="157479"/>
                  </a:lnTo>
                  <a:lnTo>
                    <a:pt x="8848090" y="168909"/>
                  </a:lnTo>
                  <a:lnTo>
                    <a:pt x="8850630" y="180339"/>
                  </a:lnTo>
                  <a:lnTo>
                    <a:pt x="8851900" y="191770"/>
                  </a:lnTo>
                  <a:lnTo>
                    <a:pt x="8854440" y="204470"/>
                  </a:lnTo>
                  <a:lnTo>
                    <a:pt x="8854440" y="215900"/>
                  </a:lnTo>
                  <a:lnTo>
                    <a:pt x="8855710" y="227329"/>
                  </a:lnTo>
                  <a:lnTo>
                    <a:pt x="8855710" y="1140459"/>
                  </a:lnTo>
                  <a:lnTo>
                    <a:pt x="8854440" y="1151889"/>
                  </a:lnTo>
                  <a:lnTo>
                    <a:pt x="8854440" y="1163319"/>
                  </a:lnTo>
                  <a:lnTo>
                    <a:pt x="8851900" y="1176019"/>
                  </a:lnTo>
                  <a:lnTo>
                    <a:pt x="8850630" y="1187450"/>
                  </a:lnTo>
                  <a:lnTo>
                    <a:pt x="8848090" y="1198879"/>
                  </a:lnTo>
                  <a:lnTo>
                    <a:pt x="8844280" y="1210309"/>
                  </a:lnTo>
                  <a:lnTo>
                    <a:pt x="8840470" y="1221739"/>
                  </a:lnTo>
                  <a:lnTo>
                    <a:pt x="8835390" y="1231900"/>
                  </a:lnTo>
                  <a:lnTo>
                    <a:pt x="8830310" y="1243329"/>
                  </a:lnTo>
                  <a:lnTo>
                    <a:pt x="8825230" y="1253489"/>
                  </a:lnTo>
                  <a:lnTo>
                    <a:pt x="8818880" y="1263650"/>
                  </a:lnTo>
                  <a:lnTo>
                    <a:pt x="8811260" y="1273809"/>
                  </a:lnTo>
                  <a:lnTo>
                    <a:pt x="8804910" y="1282700"/>
                  </a:lnTo>
                  <a:lnTo>
                    <a:pt x="8797290" y="1291589"/>
                  </a:lnTo>
                  <a:lnTo>
                    <a:pt x="8788400" y="1300479"/>
                  </a:lnTo>
                  <a:lnTo>
                    <a:pt x="8780780" y="1309369"/>
                  </a:lnTo>
                  <a:lnTo>
                    <a:pt x="8770620" y="1316989"/>
                  </a:lnTo>
                  <a:lnTo>
                    <a:pt x="8761730" y="1324609"/>
                  </a:lnTo>
                  <a:lnTo>
                    <a:pt x="8751570" y="1330959"/>
                  </a:lnTo>
                  <a:lnTo>
                    <a:pt x="8741410" y="1337309"/>
                  </a:lnTo>
                  <a:lnTo>
                    <a:pt x="8731250" y="1342389"/>
                  </a:lnTo>
                  <a:lnTo>
                    <a:pt x="8719820" y="1347469"/>
                  </a:lnTo>
                  <a:lnTo>
                    <a:pt x="8709660" y="1352550"/>
                  </a:lnTo>
                  <a:lnTo>
                    <a:pt x="8698230" y="1356359"/>
                  </a:lnTo>
                  <a:lnTo>
                    <a:pt x="8686800" y="1360169"/>
                  </a:lnTo>
                  <a:lnTo>
                    <a:pt x="8675370" y="1362709"/>
                  </a:lnTo>
                  <a:lnTo>
                    <a:pt x="8663940" y="1365250"/>
                  </a:lnTo>
                  <a:lnTo>
                    <a:pt x="8651240" y="1366519"/>
                  </a:lnTo>
                  <a:lnTo>
                    <a:pt x="8639810" y="1367789"/>
                  </a:lnTo>
                  <a:lnTo>
                    <a:pt x="8628380" y="1367789"/>
                  </a:lnTo>
                  <a:lnTo>
                    <a:pt x="227329" y="1367789"/>
                  </a:lnTo>
                  <a:lnTo>
                    <a:pt x="215900" y="1367789"/>
                  </a:lnTo>
                  <a:lnTo>
                    <a:pt x="203200" y="1366519"/>
                  </a:lnTo>
                  <a:lnTo>
                    <a:pt x="191770" y="1365250"/>
                  </a:lnTo>
                  <a:lnTo>
                    <a:pt x="180340" y="1362709"/>
                  </a:lnTo>
                  <a:lnTo>
                    <a:pt x="167640" y="1360169"/>
                  </a:lnTo>
                  <a:lnTo>
                    <a:pt x="157479" y="1356359"/>
                  </a:lnTo>
                  <a:lnTo>
                    <a:pt x="146050" y="1352550"/>
                  </a:lnTo>
                  <a:lnTo>
                    <a:pt x="134620" y="1347469"/>
                  </a:lnTo>
                  <a:lnTo>
                    <a:pt x="124460" y="1342389"/>
                  </a:lnTo>
                  <a:lnTo>
                    <a:pt x="113029" y="1337309"/>
                  </a:lnTo>
                  <a:lnTo>
                    <a:pt x="102870" y="1330959"/>
                  </a:lnTo>
                  <a:lnTo>
                    <a:pt x="93979" y="1324609"/>
                  </a:lnTo>
                  <a:lnTo>
                    <a:pt x="83820" y="1316989"/>
                  </a:lnTo>
                  <a:lnTo>
                    <a:pt x="74929" y="1309369"/>
                  </a:lnTo>
                  <a:lnTo>
                    <a:pt x="66039" y="1301750"/>
                  </a:lnTo>
                  <a:lnTo>
                    <a:pt x="58420" y="1292859"/>
                  </a:lnTo>
                  <a:lnTo>
                    <a:pt x="49530" y="1283969"/>
                  </a:lnTo>
                  <a:lnTo>
                    <a:pt x="43180" y="1273809"/>
                  </a:lnTo>
                  <a:lnTo>
                    <a:pt x="35560" y="1263650"/>
                  </a:lnTo>
                  <a:lnTo>
                    <a:pt x="30480" y="1253489"/>
                  </a:lnTo>
                  <a:lnTo>
                    <a:pt x="24130" y="1243329"/>
                  </a:lnTo>
                  <a:lnTo>
                    <a:pt x="19050" y="1233169"/>
                  </a:lnTo>
                  <a:lnTo>
                    <a:pt x="13969" y="1221739"/>
                  </a:lnTo>
                  <a:lnTo>
                    <a:pt x="10160" y="1210309"/>
                  </a:lnTo>
                  <a:lnTo>
                    <a:pt x="7619" y="1198879"/>
                  </a:lnTo>
                  <a:lnTo>
                    <a:pt x="3810" y="1187450"/>
                  </a:lnTo>
                  <a:lnTo>
                    <a:pt x="2539" y="1176019"/>
                  </a:lnTo>
                  <a:lnTo>
                    <a:pt x="1269" y="1164589"/>
                  </a:lnTo>
                  <a:lnTo>
                    <a:pt x="0" y="1151889"/>
                  </a:lnTo>
                  <a:lnTo>
                    <a:pt x="0" y="1140459"/>
                  </a:lnTo>
                  <a:lnTo>
                    <a:pt x="0" y="227329"/>
                  </a:lnTo>
                  <a:close/>
                </a:path>
              </a:pathLst>
            </a:custGeom>
            <a:ln w="25518">
              <a:solidFill>
                <a:srgbClr val="FFFFFF"/>
              </a:solidFill>
            </a:ln>
          </p:spPr>
          <p:txBody>
            <a:bodyPr wrap="square" lIns="0" tIns="0" rIns="0" bIns="0" rtlCol="0"/>
            <a:lstStyle/>
            <a:p/>
          </p:txBody>
        </p:sp>
        <p:sp>
          <p:nvSpPr>
            <p:cNvPr id="6" name="object 6"/>
            <p:cNvSpPr/>
            <p:nvPr/>
          </p:nvSpPr>
          <p:spPr>
            <a:xfrm>
              <a:off x="133286" y="-11481"/>
              <a:ext cx="8881745" cy="1393825"/>
            </a:xfrm>
            <a:custGeom>
              <a:avLst/>
              <a:gdLst/>
              <a:ahLst/>
              <a:cxnLst/>
              <a:rect l="l" t="t" r="r" b="b"/>
              <a:pathLst>
                <a:path w="888174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81745" h="1393825">
                  <a:moveTo>
                    <a:pt x="8881224" y="1380540"/>
                  </a:moveTo>
                  <a:lnTo>
                    <a:pt x="8877490" y="1371523"/>
                  </a:lnTo>
                  <a:lnTo>
                    <a:pt x="8868473" y="1367790"/>
                  </a:lnTo>
                  <a:lnTo>
                    <a:pt x="8859444" y="1371523"/>
                  </a:lnTo>
                  <a:lnTo>
                    <a:pt x="8855710" y="1380540"/>
                  </a:lnTo>
                  <a:lnTo>
                    <a:pt x="8859444" y="1389570"/>
                  </a:lnTo>
                  <a:lnTo>
                    <a:pt x="8868473" y="1393304"/>
                  </a:lnTo>
                  <a:lnTo>
                    <a:pt x="8877490" y="1389570"/>
                  </a:lnTo>
                  <a:lnTo>
                    <a:pt x="8881224" y="138054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378459" y="-59690"/>
            <a:ext cx="8364855" cy="951230"/>
          </a:xfrm>
          <a:prstGeom prst="rect">
            <a:avLst/>
          </a:prstGeom>
        </p:spPr>
        <p:txBody>
          <a:bodyPr vert="horz" wrap="square" lIns="0" tIns="68580" rIns="0" bIns="0" rtlCol="0">
            <a:spAutoFit/>
          </a:bodyPr>
          <a:lstStyle/>
          <a:p>
            <a:pPr marL="12700" marR="5080">
              <a:lnSpc>
                <a:spcPts val="3450"/>
              </a:lnSpc>
              <a:spcBef>
                <a:spcPts val="540"/>
              </a:spcBef>
            </a:pPr>
            <a:r>
              <a:rPr sz="3200" i="1" u="none" dirty="0">
                <a:solidFill>
                  <a:srgbClr val="FFFFFF"/>
                </a:solidFill>
                <a:latin typeface="Calibri" panose="020F0502020204030204"/>
                <a:cs typeface="Calibri" panose="020F0502020204030204"/>
              </a:rPr>
              <a:t>ε)</a:t>
            </a:r>
            <a:r>
              <a:rPr sz="3200" i="1" u="none" spc="-5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Εφαρμογή</a:t>
            </a:r>
            <a:r>
              <a:rPr sz="3200" i="1" u="none" spc="-4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του</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συστήματος</a:t>
            </a:r>
            <a:r>
              <a:rPr sz="3200" i="1" u="none" spc="-35"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κοινού</a:t>
            </a:r>
            <a:r>
              <a:rPr sz="3200" i="1" u="none" spc="-45"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συλλέκτη </a:t>
            </a:r>
            <a:r>
              <a:rPr sz="3200" i="1" u="none" dirty="0">
                <a:solidFill>
                  <a:srgbClr val="FFFFFF"/>
                </a:solidFill>
                <a:latin typeface="Calibri" panose="020F0502020204030204"/>
                <a:cs typeface="Calibri" panose="020F0502020204030204"/>
              </a:rPr>
              <a:t>σε</a:t>
            </a:r>
            <a:r>
              <a:rPr sz="3200" i="1" u="none" spc="-4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τετράχρονες</a:t>
            </a:r>
            <a:r>
              <a:rPr sz="3200" i="1" u="none" spc="-20" dirty="0">
                <a:solidFill>
                  <a:srgbClr val="FFFFFF"/>
                </a:solidFill>
                <a:latin typeface="Calibri" panose="020F0502020204030204"/>
                <a:cs typeface="Calibri" panose="020F0502020204030204"/>
              </a:rPr>
              <a:t> </a:t>
            </a:r>
            <a:r>
              <a:rPr sz="3200" i="1" u="none" dirty="0">
                <a:solidFill>
                  <a:srgbClr val="FFFFFF"/>
                </a:solidFill>
                <a:latin typeface="Calibri" panose="020F0502020204030204"/>
                <a:cs typeface="Calibri" panose="020F0502020204030204"/>
              </a:rPr>
              <a:t>μεσόστροφες</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πετρελαιομηχανές.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151889" y="1440180"/>
            <a:ext cx="7056120" cy="5111750"/>
          </a:xfrm>
          <a:prstGeom prst="rect">
            <a:avLst/>
          </a:prstGeom>
        </p:spPr>
      </p:pic>
      <p:grpSp>
        <p:nvGrpSpPr>
          <p:cNvPr id="3" name="object 3"/>
          <p:cNvGrpSpPr/>
          <p:nvPr/>
        </p:nvGrpSpPr>
        <p:grpSpPr>
          <a:xfrm>
            <a:off x="492700" y="54550"/>
            <a:ext cx="8251825" cy="818515"/>
            <a:chOff x="492700" y="54550"/>
            <a:chExt cx="8251825" cy="818515"/>
          </a:xfrm>
        </p:grpSpPr>
        <p:sp>
          <p:nvSpPr>
            <p:cNvPr id="4" name="object 4"/>
            <p:cNvSpPr/>
            <p:nvPr/>
          </p:nvSpPr>
          <p:spPr>
            <a:xfrm>
              <a:off x="505459" y="67310"/>
              <a:ext cx="8225790" cy="792480"/>
            </a:xfrm>
            <a:custGeom>
              <a:avLst/>
              <a:gdLst/>
              <a:ahLst/>
              <a:cxnLst/>
              <a:rect l="l" t="t" r="r" b="b"/>
              <a:pathLst>
                <a:path w="8225790" h="792480">
                  <a:moveTo>
                    <a:pt x="8106410" y="0"/>
                  </a:moveTo>
                  <a:lnTo>
                    <a:pt x="118110" y="0"/>
                  </a:lnTo>
                  <a:lnTo>
                    <a:pt x="111760" y="1270"/>
                  </a:lnTo>
                  <a:lnTo>
                    <a:pt x="104140" y="2540"/>
                  </a:lnTo>
                  <a:lnTo>
                    <a:pt x="97790" y="3810"/>
                  </a:lnTo>
                  <a:lnTo>
                    <a:pt x="72390" y="13970"/>
                  </a:lnTo>
                  <a:lnTo>
                    <a:pt x="66040" y="17780"/>
                  </a:lnTo>
                  <a:lnTo>
                    <a:pt x="60960" y="20320"/>
                  </a:lnTo>
                  <a:lnTo>
                    <a:pt x="54610" y="25400"/>
                  </a:lnTo>
                  <a:lnTo>
                    <a:pt x="44450" y="33020"/>
                  </a:lnTo>
                  <a:lnTo>
                    <a:pt x="34290" y="43180"/>
                  </a:lnTo>
                  <a:lnTo>
                    <a:pt x="30480" y="48260"/>
                  </a:lnTo>
                  <a:lnTo>
                    <a:pt x="25400" y="54610"/>
                  </a:lnTo>
                  <a:lnTo>
                    <a:pt x="21590" y="59690"/>
                  </a:lnTo>
                  <a:lnTo>
                    <a:pt x="17780" y="66040"/>
                  </a:lnTo>
                  <a:lnTo>
                    <a:pt x="15240" y="71120"/>
                  </a:lnTo>
                  <a:lnTo>
                    <a:pt x="11430" y="77470"/>
                  </a:lnTo>
                  <a:lnTo>
                    <a:pt x="6350" y="90170"/>
                  </a:lnTo>
                  <a:lnTo>
                    <a:pt x="5080" y="97790"/>
                  </a:lnTo>
                  <a:lnTo>
                    <a:pt x="2540" y="110490"/>
                  </a:lnTo>
                  <a:lnTo>
                    <a:pt x="1270" y="118110"/>
                  </a:lnTo>
                  <a:lnTo>
                    <a:pt x="1270" y="124460"/>
                  </a:lnTo>
                  <a:lnTo>
                    <a:pt x="0" y="130810"/>
                  </a:lnTo>
                  <a:lnTo>
                    <a:pt x="0" y="660400"/>
                  </a:lnTo>
                  <a:lnTo>
                    <a:pt x="1270" y="666750"/>
                  </a:lnTo>
                  <a:lnTo>
                    <a:pt x="1270" y="674370"/>
                  </a:lnTo>
                  <a:lnTo>
                    <a:pt x="3810" y="687070"/>
                  </a:lnTo>
                  <a:lnTo>
                    <a:pt x="5080" y="694690"/>
                  </a:lnTo>
                  <a:lnTo>
                    <a:pt x="6350" y="701040"/>
                  </a:lnTo>
                  <a:lnTo>
                    <a:pt x="11430" y="713740"/>
                  </a:lnTo>
                  <a:lnTo>
                    <a:pt x="15240" y="720090"/>
                  </a:lnTo>
                  <a:lnTo>
                    <a:pt x="17780" y="726440"/>
                  </a:lnTo>
                  <a:lnTo>
                    <a:pt x="21590" y="731520"/>
                  </a:lnTo>
                  <a:lnTo>
                    <a:pt x="25400" y="737870"/>
                  </a:lnTo>
                  <a:lnTo>
                    <a:pt x="30480" y="742950"/>
                  </a:lnTo>
                  <a:lnTo>
                    <a:pt x="34290" y="748030"/>
                  </a:lnTo>
                  <a:lnTo>
                    <a:pt x="44450" y="758190"/>
                  </a:lnTo>
                  <a:lnTo>
                    <a:pt x="49530" y="762000"/>
                  </a:lnTo>
                  <a:lnTo>
                    <a:pt x="54610" y="767080"/>
                  </a:lnTo>
                  <a:lnTo>
                    <a:pt x="60960" y="770890"/>
                  </a:lnTo>
                  <a:lnTo>
                    <a:pt x="66040" y="773430"/>
                  </a:lnTo>
                  <a:lnTo>
                    <a:pt x="72390" y="777240"/>
                  </a:lnTo>
                  <a:lnTo>
                    <a:pt x="78740" y="779780"/>
                  </a:lnTo>
                  <a:lnTo>
                    <a:pt x="85090" y="783590"/>
                  </a:lnTo>
                  <a:lnTo>
                    <a:pt x="91440" y="784860"/>
                  </a:lnTo>
                  <a:lnTo>
                    <a:pt x="97790" y="787400"/>
                  </a:lnTo>
                  <a:lnTo>
                    <a:pt x="104140" y="788670"/>
                  </a:lnTo>
                  <a:lnTo>
                    <a:pt x="111760" y="789940"/>
                  </a:lnTo>
                  <a:lnTo>
                    <a:pt x="118110" y="791210"/>
                  </a:lnTo>
                  <a:lnTo>
                    <a:pt x="132080" y="791210"/>
                  </a:lnTo>
                  <a:lnTo>
                    <a:pt x="132080" y="792480"/>
                  </a:lnTo>
                  <a:lnTo>
                    <a:pt x="8107680" y="791210"/>
                  </a:lnTo>
                  <a:lnTo>
                    <a:pt x="8120380" y="788670"/>
                  </a:lnTo>
                  <a:lnTo>
                    <a:pt x="8128000" y="787400"/>
                  </a:lnTo>
                  <a:lnTo>
                    <a:pt x="8153400" y="777240"/>
                  </a:lnTo>
                  <a:lnTo>
                    <a:pt x="8159750" y="773430"/>
                  </a:lnTo>
                  <a:lnTo>
                    <a:pt x="8164830" y="770890"/>
                  </a:lnTo>
                  <a:lnTo>
                    <a:pt x="8171180" y="767080"/>
                  </a:lnTo>
                  <a:lnTo>
                    <a:pt x="8176260" y="762000"/>
                  </a:lnTo>
                  <a:lnTo>
                    <a:pt x="8181340" y="758190"/>
                  </a:lnTo>
                  <a:lnTo>
                    <a:pt x="8191500" y="748030"/>
                  </a:lnTo>
                  <a:lnTo>
                    <a:pt x="8199120" y="737870"/>
                  </a:lnTo>
                  <a:lnTo>
                    <a:pt x="8204200" y="731520"/>
                  </a:lnTo>
                  <a:lnTo>
                    <a:pt x="8206740" y="725170"/>
                  </a:lnTo>
                  <a:lnTo>
                    <a:pt x="8210550" y="720090"/>
                  </a:lnTo>
                  <a:lnTo>
                    <a:pt x="8220710" y="694690"/>
                  </a:lnTo>
                  <a:lnTo>
                    <a:pt x="8221980" y="687070"/>
                  </a:lnTo>
                  <a:lnTo>
                    <a:pt x="8223250" y="680720"/>
                  </a:lnTo>
                  <a:lnTo>
                    <a:pt x="8224520" y="673100"/>
                  </a:lnTo>
                  <a:lnTo>
                    <a:pt x="8224520" y="660400"/>
                  </a:lnTo>
                  <a:lnTo>
                    <a:pt x="8225790" y="660400"/>
                  </a:lnTo>
                  <a:lnTo>
                    <a:pt x="8224520" y="130810"/>
                  </a:lnTo>
                  <a:lnTo>
                    <a:pt x="8224520" y="118110"/>
                  </a:lnTo>
                  <a:lnTo>
                    <a:pt x="8223250" y="110490"/>
                  </a:lnTo>
                  <a:lnTo>
                    <a:pt x="8220710" y="97790"/>
                  </a:lnTo>
                  <a:lnTo>
                    <a:pt x="8218170" y="90170"/>
                  </a:lnTo>
                  <a:lnTo>
                    <a:pt x="8210550" y="71120"/>
                  </a:lnTo>
                  <a:lnTo>
                    <a:pt x="8206740" y="66040"/>
                  </a:lnTo>
                  <a:lnTo>
                    <a:pt x="8204200" y="59690"/>
                  </a:lnTo>
                  <a:lnTo>
                    <a:pt x="8199120" y="54610"/>
                  </a:lnTo>
                  <a:lnTo>
                    <a:pt x="8195310" y="48260"/>
                  </a:lnTo>
                  <a:lnTo>
                    <a:pt x="8191500" y="43180"/>
                  </a:lnTo>
                  <a:lnTo>
                    <a:pt x="8181340" y="33020"/>
                  </a:lnTo>
                  <a:lnTo>
                    <a:pt x="8176260" y="29210"/>
                  </a:lnTo>
                  <a:lnTo>
                    <a:pt x="8169910" y="25400"/>
                  </a:lnTo>
                  <a:lnTo>
                    <a:pt x="8164830" y="20320"/>
                  </a:lnTo>
                  <a:lnTo>
                    <a:pt x="8158480" y="17780"/>
                  </a:lnTo>
                  <a:lnTo>
                    <a:pt x="8153400" y="13970"/>
                  </a:lnTo>
                  <a:lnTo>
                    <a:pt x="8134350" y="6350"/>
                  </a:lnTo>
                  <a:lnTo>
                    <a:pt x="8126730" y="3810"/>
                  </a:lnTo>
                  <a:lnTo>
                    <a:pt x="8114030" y="1270"/>
                  </a:lnTo>
                  <a:lnTo>
                    <a:pt x="8106410" y="0"/>
                  </a:lnTo>
                  <a:close/>
                </a:path>
              </a:pathLst>
            </a:custGeom>
            <a:solidFill>
              <a:srgbClr val="009900"/>
            </a:solidFill>
          </p:spPr>
          <p:txBody>
            <a:bodyPr wrap="square" lIns="0" tIns="0" rIns="0" bIns="0" rtlCol="0"/>
            <a:lstStyle/>
            <a:p/>
          </p:txBody>
        </p:sp>
        <p:sp>
          <p:nvSpPr>
            <p:cNvPr id="5" name="object 5"/>
            <p:cNvSpPr/>
            <p:nvPr/>
          </p:nvSpPr>
          <p:spPr>
            <a:xfrm>
              <a:off x="505459" y="67310"/>
              <a:ext cx="8225790" cy="792480"/>
            </a:xfrm>
            <a:custGeom>
              <a:avLst/>
              <a:gdLst/>
              <a:ahLst/>
              <a:cxnLst/>
              <a:rect l="l" t="t" r="r" b="b"/>
              <a:pathLst>
                <a:path w="8225790" h="792480">
                  <a:moveTo>
                    <a:pt x="0" y="130810"/>
                  </a:moveTo>
                  <a:lnTo>
                    <a:pt x="1270" y="124460"/>
                  </a:lnTo>
                  <a:lnTo>
                    <a:pt x="1270" y="118110"/>
                  </a:lnTo>
                  <a:lnTo>
                    <a:pt x="2540" y="110490"/>
                  </a:lnTo>
                  <a:lnTo>
                    <a:pt x="3810" y="104140"/>
                  </a:lnTo>
                  <a:lnTo>
                    <a:pt x="5080" y="97790"/>
                  </a:lnTo>
                  <a:lnTo>
                    <a:pt x="6350" y="90170"/>
                  </a:lnTo>
                  <a:lnTo>
                    <a:pt x="8890" y="83820"/>
                  </a:lnTo>
                  <a:lnTo>
                    <a:pt x="11430" y="77470"/>
                  </a:lnTo>
                  <a:lnTo>
                    <a:pt x="15240" y="71120"/>
                  </a:lnTo>
                  <a:lnTo>
                    <a:pt x="17780" y="66040"/>
                  </a:lnTo>
                  <a:lnTo>
                    <a:pt x="21590" y="59690"/>
                  </a:lnTo>
                  <a:lnTo>
                    <a:pt x="25400" y="54610"/>
                  </a:lnTo>
                  <a:lnTo>
                    <a:pt x="30480" y="48260"/>
                  </a:lnTo>
                  <a:lnTo>
                    <a:pt x="34290" y="43180"/>
                  </a:lnTo>
                  <a:lnTo>
                    <a:pt x="39370" y="38100"/>
                  </a:lnTo>
                  <a:lnTo>
                    <a:pt x="44450" y="33020"/>
                  </a:lnTo>
                  <a:lnTo>
                    <a:pt x="49530" y="29210"/>
                  </a:lnTo>
                  <a:lnTo>
                    <a:pt x="54610" y="25400"/>
                  </a:lnTo>
                  <a:lnTo>
                    <a:pt x="60960" y="20320"/>
                  </a:lnTo>
                  <a:lnTo>
                    <a:pt x="66040" y="17780"/>
                  </a:lnTo>
                  <a:lnTo>
                    <a:pt x="72390" y="13970"/>
                  </a:lnTo>
                  <a:lnTo>
                    <a:pt x="78740" y="11430"/>
                  </a:lnTo>
                  <a:lnTo>
                    <a:pt x="85090" y="8890"/>
                  </a:lnTo>
                  <a:lnTo>
                    <a:pt x="91440" y="6350"/>
                  </a:lnTo>
                  <a:lnTo>
                    <a:pt x="97790" y="3810"/>
                  </a:lnTo>
                  <a:lnTo>
                    <a:pt x="104140" y="2540"/>
                  </a:lnTo>
                  <a:lnTo>
                    <a:pt x="111760" y="1270"/>
                  </a:lnTo>
                  <a:lnTo>
                    <a:pt x="118110" y="0"/>
                  </a:lnTo>
                  <a:lnTo>
                    <a:pt x="8093710" y="0"/>
                  </a:lnTo>
                  <a:lnTo>
                    <a:pt x="8106410" y="0"/>
                  </a:lnTo>
                  <a:lnTo>
                    <a:pt x="8114030" y="1270"/>
                  </a:lnTo>
                  <a:lnTo>
                    <a:pt x="8120380" y="2540"/>
                  </a:lnTo>
                  <a:lnTo>
                    <a:pt x="8126730" y="3810"/>
                  </a:lnTo>
                  <a:lnTo>
                    <a:pt x="8134350" y="6350"/>
                  </a:lnTo>
                  <a:lnTo>
                    <a:pt x="8140700" y="8890"/>
                  </a:lnTo>
                  <a:lnTo>
                    <a:pt x="8147050" y="11430"/>
                  </a:lnTo>
                  <a:lnTo>
                    <a:pt x="8153400" y="13970"/>
                  </a:lnTo>
                  <a:lnTo>
                    <a:pt x="8158480" y="17780"/>
                  </a:lnTo>
                  <a:lnTo>
                    <a:pt x="8164830" y="20320"/>
                  </a:lnTo>
                  <a:lnTo>
                    <a:pt x="8169910" y="25400"/>
                  </a:lnTo>
                  <a:lnTo>
                    <a:pt x="8199120" y="54610"/>
                  </a:lnTo>
                  <a:lnTo>
                    <a:pt x="8204200" y="59690"/>
                  </a:lnTo>
                  <a:lnTo>
                    <a:pt x="8206740" y="66040"/>
                  </a:lnTo>
                  <a:lnTo>
                    <a:pt x="8210550" y="71120"/>
                  </a:lnTo>
                  <a:lnTo>
                    <a:pt x="8213090" y="77470"/>
                  </a:lnTo>
                  <a:lnTo>
                    <a:pt x="8224520" y="118110"/>
                  </a:lnTo>
                  <a:lnTo>
                    <a:pt x="8224520" y="124460"/>
                  </a:lnTo>
                  <a:lnTo>
                    <a:pt x="8224520" y="130810"/>
                  </a:lnTo>
                  <a:lnTo>
                    <a:pt x="8225790" y="660400"/>
                  </a:lnTo>
                  <a:lnTo>
                    <a:pt x="8224520" y="660400"/>
                  </a:lnTo>
                  <a:lnTo>
                    <a:pt x="8224520" y="666750"/>
                  </a:lnTo>
                  <a:lnTo>
                    <a:pt x="8224520" y="673100"/>
                  </a:lnTo>
                  <a:lnTo>
                    <a:pt x="8223250" y="680720"/>
                  </a:lnTo>
                  <a:lnTo>
                    <a:pt x="8221980" y="687070"/>
                  </a:lnTo>
                  <a:lnTo>
                    <a:pt x="8220710" y="694690"/>
                  </a:lnTo>
                  <a:lnTo>
                    <a:pt x="8218170" y="701040"/>
                  </a:lnTo>
                  <a:lnTo>
                    <a:pt x="8215630" y="707390"/>
                  </a:lnTo>
                  <a:lnTo>
                    <a:pt x="8213090" y="713740"/>
                  </a:lnTo>
                  <a:lnTo>
                    <a:pt x="8210550" y="720090"/>
                  </a:lnTo>
                  <a:lnTo>
                    <a:pt x="8206740" y="725170"/>
                  </a:lnTo>
                  <a:lnTo>
                    <a:pt x="8204200" y="731520"/>
                  </a:lnTo>
                  <a:lnTo>
                    <a:pt x="8199120" y="737870"/>
                  </a:lnTo>
                  <a:lnTo>
                    <a:pt x="8195310" y="742950"/>
                  </a:lnTo>
                  <a:lnTo>
                    <a:pt x="8191500" y="748030"/>
                  </a:lnTo>
                  <a:lnTo>
                    <a:pt x="8186420" y="753110"/>
                  </a:lnTo>
                  <a:lnTo>
                    <a:pt x="8181340" y="758190"/>
                  </a:lnTo>
                  <a:lnTo>
                    <a:pt x="8176260" y="762000"/>
                  </a:lnTo>
                  <a:lnTo>
                    <a:pt x="8171180" y="767080"/>
                  </a:lnTo>
                  <a:lnTo>
                    <a:pt x="8164830" y="770890"/>
                  </a:lnTo>
                  <a:lnTo>
                    <a:pt x="8159750" y="773430"/>
                  </a:lnTo>
                  <a:lnTo>
                    <a:pt x="8153400" y="777240"/>
                  </a:lnTo>
                  <a:lnTo>
                    <a:pt x="8147050" y="779780"/>
                  </a:lnTo>
                  <a:lnTo>
                    <a:pt x="8140700" y="782320"/>
                  </a:lnTo>
                  <a:lnTo>
                    <a:pt x="8134350" y="784860"/>
                  </a:lnTo>
                  <a:lnTo>
                    <a:pt x="8128000" y="787400"/>
                  </a:lnTo>
                  <a:lnTo>
                    <a:pt x="8120380" y="788670"/>
                  </a:lnTo>
                  <a:lnTo>
                    <a:pt x="8114030" y="789940"/>
                  </a:lnTo>
                  <a:lnTo>
                    <a:pt x="8107680" y="791210"/>
                  </a:lnTo>
                  <a:lnTo>
                    <a:pt x="8100060" y="791210"/>
                  </a:lnTo>
                  <a:lnTo>
                    <a:pt x="8093710" y="791210"/>
                  </a:lnTo>
                  <a:lnTo>
                    <a:pt x="132080" y="792480"/>
                  </a:lnTo>
                  <a:lnTo>
                    <a:pt x="132080" y="791210"/>
                  </a:lnTo>
                  <a:lnTo>
                    <a:pt x="125730" y="791210"/>
                  </a:lnTo>
                  <a:lnTo>
                    <a:pt x="118110" y="791210"/>
                  </a:lnTo>
                  <a:lnTo>
                    <a:pt x="111760" y="789940"/>
                  </a:lnTo>
                  <a:lnTo>
                    <a:pt x="104140" y="788670"/>
                  </a:lnTo>
                  <a:lnTo>
                    <a:pt x="97790" y="787400"/>
                  </a:lnTo>
                  <a:lnTo>
                    <a:pt x="91440" y="784860"/>
                  </a:lnTo>
                  <a:lnTo>
                    <a:pt x="85090" y="783590"/>
                  </a:lnTo>
                  <a:lnTo>
                    <a:pt x="78740" y="779780"/>
                  </a:lnTo>
                  <a:lnTo>
                    <a:pt x="72390" y="777240"/>
                  </a:lnTo>
                  <a:lnTo>
                    <a:pt x="66040" y="773430"/>
                  </a:lnTo>
                  <a:lnTo>
                    <a:pt x="60960" y="770890"/>
                  </a:lnTo>
                  <a:lnTo>
                    <a:pt x="54610" y="767080"/>
                  </a:lnTo>
                  <a:lnTo>
                    <a:pt x="49530" y="762000"/>
                  </a:lnTo>
                  <a:lnTo>
                    <a:pt x="44450" y="758190"/>
                  </a:lnTo>
                  <a:lnTo>
                    <a:pt x="39370" y="753110"/>
                  </a:lnTo>
                  <a:lnTo>
                    <a:pt x="34290" y="748030"/>
                  </a:lnTo>
                  <a:lnTo>
                    <a:pt x="30480" y="742950"/>
                  </a:lnTo>
                  <a:lnTo>
                    <a:pt x="25400" y="737870"/>
                  </a:lnTo>
                  <a:lnTo>
                    <a:pt x="21590" y="731520"/>
                  </a:lnTo>
                  <a:lnTo>
                    <a:pt x="17780" y="726440"/>
                  </a:lnTo>
                  <a:lnTo>
                    <a:pt x="15240" y="720090"/>
                  </a:lnTo>
                  <a:lnTo>
                    <a:pt x="11430" y="713740"/>
                  </a:lnTo>
                  <a:lnTo>
                    <a:pt x="8890" y="707390"/>
                  </a:lnTo>
                  <a:lnTo>
                    <a:pt x="6350" y="701040"/>
                  </a:lnTo>
                  <a:lnTo>
                    <a:pt x="5080" y="694690"/>
                  </a:lnTo>
                  <a:lnTo>
                    <a:pt x="3810" y="687070"/>
                  </a:lnTo>
                  <a:lnTo>
                    <a:pt x="2540" y="680720"/>
                  </a:lnTo>
                  <a:lnTo>
                    <a:pt x="1270" y="674370"/>
                  </a:lnTo>
                  <a:lnTo>
                    <a:pt x="1270" y="666750"/>
                  </a:lnTo>
                  <a:lnTo>
                    <a:pt x="0" y="660400"/>
                  </a:lnTo>
                  <a:lnTo>
                    <a:pt x="0" y="130810"/>
                  </a:lnTo>
                  <a:close/>
                </a:path>
              </a:pathLst>
            </a:custGeom>
            <a:ln w="25518">
              <a:solidFill>
                <a:srgbClr val="FFFFFF"/>
              </a:solidFill>
            </a:ln>
          </p:spPr>
          <p:txBody>
            <a:bodyPr wrap="square" lIns="0" tIns="0" rIns="0" bIns="0" rtlCol="0"/>
            <a:lstStyle/>
            <a:p/>
          </p:txBody>
        </p:sp>
        <p:sp>
          <p:nvSpPr>
            <p:cNvPr id="6" name="object 6"/>
            <p:cNvSpPr/>
            <p:nvPr/>
          </p:nvSpPr>
          <p:spPr>
            <a:xfrm>
              <a:off x="492696" y="5455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7368"/>
          </a:xfrm>
          <a:prstGeom prst="rect">
            <a:avLst/>
          </a:prstGeom>
        </p:spPr>
        <p:txBody>
          <a:bodyPr vert="horz" wrap="square" lIns="0" tIns="193040" rIns="0" bIns="0" rtlCol="0">
            <a:spAutoFit/>
          </a:bodyPr>
          <a:lstStyle/>
          <a:p>
            <a:pPr marL="193929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Διάφοροι</a:t>
            </a:r>
            <a:r>
              <a:rPr sz="3200" b="0" u="none" spc="-25"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Τρόποι</a:t>
            </a:r>
            <a:r>
              <a:rPr sz="3200" b="0" u="none" spc="-2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Έγχυσης</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25060" y="-12759"/>
            <a:ext cx="8250555" cy="1102995"/>
            <a:chOff x="325060" y="-12759"/>
            <a:chExt cx="8250555" cy="1102995"/>
          </a:xfrm>
        </p:grpSpPr>
        <p:sp>
          <p:nvSpPr>
            <p:cNvPr id="3" name="object 3"/>
            <p:cNvSpPr/>
            <p:nvPr/>
          </p:nvSpPr>
          <p:spPr>
            <a:xfrm>
              <a:off x="337820" y="0"/>
              <a:ext cx="8224520" cy="1076960"/>
            </a:xfrm>
            <a:custGeom>
              <a:avLst/>
              <a:gdLst/>
              <a:ahLst/>
              <a:cxnLst/>
              <a:rect l="l" t="t" r="r" b="b"/>
              <a:pathLst>
                <a:path w="8224520" h="1076960">
                  <a:moveTo>
                    <a:pt x="8054339" y="1075689"/>
                  </a:moveTo>
                  <a:lnTo>
                    <a:pt x="170179" y="1075689"/>
                  </a:lnTo>
                  <a:lnTo>
                    <a:pt x="179070" y="1076960"/>
                  </a:lnTo>
                  <a:lnTo>
                    <a:pt x="8045450" y="1076960"/>
                  </a:lnTo>
                  <a:lnTo>
                    <a:pt x="8054339" y="1075689"/>
                  </a:lnTo>
                  <a:close/>
                </a:path>
                <a:path w="8224520" h="1076960">
                  <a:moveTo>
                    <a:pt x="8054339" y="0"/>
                  </a:moveTo>
                  <a:lnTo>
                    <a:pt x="170179" y="0"/>
                  </a:lnTo>
                  <a:lnTo>
                    <a:pt x="161289" y="1270"/>
                  </a:lnTo>
                  <a:lnTo>
                    <a:pt x="151129" y="2540"/>
                  </a:lnTo>
                  <a:lnTo>
                    <a:pt x="142239" y="3809"/>
                  </a:lnTo>
                  <a:lnTo>
                    <a:pt x="115570" y="11429"/>
                  </a:lnTo>
                  <a:lnTo>
                    <a:pt x="97789" y="19050"/>
                  </a:lnTo>
                  <a:lnTo>
                    <a:pt x="82550" y="29209"/>
                  </a:lnTo>
                  <a:lnTo>
                    <a:pt x="73659" y="34290"/>
                  </a:lnTo>
                  <a:lnTo>
                    <a:pt x="67309" y="39370"/>
                  </a:lnTo>
                  <a:lnTo>
                    <a:pt x="59689" y="45720"/>
                  </a:lnTo>
                  <a:lnTo>
                    <a:pt x="45719" y="59690"/>
                  </a:lnTo>
                  <a:lnTo>
                    <a:pt x="40639" y="66040"/>
                  </a:lnTo>
                  <a:lnTo>
                    <a:pt x="34289" y="73659"/>
                  </a:lnTo>
                  <a:lnTo>
                    <a:pt x="29209" y="81279"/>
                  </a:lnTo>
                  <a:lnTo>
                    <a:pt x="24129" y="90170"/>
                  </a:lnTo>
                  <a:lnTo>
                    <a:pt x="19050" y="97790"/>
                  </a:lnTo>
                  <a:lnTo>
                    <a:pt x="15239" y="106679"/>
                  </a:lnTo>
                  <a:lnTo>
                    <a:pt x="12700" y="115570"/>
                  </a:lnTo>
                  <a:lnTo>
                    <a:pt x="8889" y="124459"/>
                  </a:lnTo>
                  <a:lnTo>
                    <a:pt x="3809" y="142240"/>
                  </a:lnTo>
                  <a:lnTo>
                    <a:pt x="1269" y="160020"/>
                  </a:lnTo>
                  <a:lnTo>
                    <a:pt x="0" y="170179"/>
                  </a:lnTo>
                  <a:lnTo>
                    <a:pt x="0" y="906779"/>
                  </a:lnTo>
                  <a:lnTo>
                    <a:pt x="1269" y="915670"/>
                  </a:lnTo>
                  <a:lnTo>
                    <a:pt x="2539" y="925829"/>
                  </a:lnTo>
                  <a:lnTo>
                    <a:pt x="3809" y="934720"/>
                  </a:lnTo>
                  <a:lnTo>
                    <a:pt x="8889" y="952500"/>
                  </a:lnTo>
                  <a:lnTo>
                    <a:pt x="12700" y="961389"/>
                  </a:lnTo>
                  <a:lnTo>
                    <a:pt x="15239" y="970279"/>
                  </a:lnTo>
                  <a:lnTo>
                    <a:pt x="20319" y="979170"/>
                  </a:lnTo>
                  <a:lnTo>
                    <a:pt x="24129" y="986789"/>
                  </a:lnTo>
                  <a:lnTo>
                    <a:pt x="34289" y="1002029"/>
                  </a:lnTo>
                  <a:lnTo>
                    <a:pt x="40639" y="1009650"/>
                  </a:lnTo>
                  <a:lnTo>
                    <a:pt x="45719" y="1017270"/>
                  </a:lnTo>
                  <a:lnTo>
                    <a:pt x="53339" y="1023620"/>
                  </a:lnTo>
                  <a:lnTo>
                    <a:pt x="90170" y="1052829"/>
                  </a:lnTo>
                  <a:lnTo>
                    <a:pt x="133350" y="1070610"/>
                  </a:lnTo>
                  <a:lnTo>
                    <a:pt x="142239" y="1071879"/>
                  </a:lnTo>
                  <a:lnTo>
                    <a:pt x="151129" y="1074420"/>
                  </a:lnTo>
                  <a:lnTo>
                    <a:pt x="161289" y="1075689"/>
                  </a:lnTo>
                  <a:lnTo>
                    <a:pt x="8063230" y="1075689"/>
                  </a:lnTo>
                  <a:lnTo>
                    <a:pt x="8073389" y="1074420"/>
                  </a:lnTo>
                  <a:lnTo>
                    <a:pt x="8082280" y="1071879"/>
                  </a:lnTo>
                  <a:lnTo>
                    <a:pt x="8091170" y="1070610"/>
                  </a:lnTo>
                  <a:lnTo>
                    <a:pt x="8100059" y="1066800"/>
                  </a:lnTo>
                  <a:lnTo>
                    <a:pt x="8108950" y="1064260"/>
                  </a:lnTo>
                  <a:lnTo>
                    <a:pt x="8126730" y="1056639"/>
                  </a:lnTo>
                  <a:lnTo>
                    <a:pt x="8134350" y="1052829"/>
                  </a:lnTo>
                  <a:lnTo>
                    <a:pt x="8143239" y="1047750"/>
                  </a:lnTo>
                  <a:lnTo>
                    <a:pt x="8150859" y="1042670"/>
                  </a:lnTo>
                  <a:lnTo>
                    <a:pt x="8157209" y="1036320"/>
                  </a:lnTo>
                  <a:lnTo>
                    <a:pt x="8164830" y="1029970"/>
                  </a:lnTo>
                  <a:lnTo>
                    <a:pt x="8177530" y="1017270"/>
                  </a:lnTo>
                  <a:lnTo>
                    <a:pt x="8190230" y="1002029"/>
                  </a:lnTo>
                  <a:lnTo>
                    <a:pt x="8200389" y="986789"/>
                  </a:lnTo>
                  <a:lnTo>
                    <a:pt x="8204200" y="977900"/>
                  </a:lnTo>
                  <a:lnTo>
                    <a:pt x="8208009" y="970279"/>
                  </a:lnTo>
                  <a:lnTo>
                    <a:pt x="8215630" y="952500"/>
                  </a:lnTo>
                  <a:lnTo>
                    <a:pt x="8220709" y="934720"/>
                  </a:lnTo>
                  <a:lnTo>
                    <a:pt x="8221980" y="925829"/>
                  </a:lnTo>
                  <a:lnTo>
                    <a:pt x="8223250" y="915670"/>
                  </a:lnTo>
                  <a:lnTo>
                    <a:pt x="8223250" y="906779"/>
                  </a:lnTo>
                  <a:lnTo>
                    <a:pt x="8224520" y="896620"/>
                  </a:lnTo>
                  <a:lnTo>
                    <a:pt x="8224520" y="179070"/>
                  </a:lnTo>
                  <a:lnTo>
                    <a:pt x="8223250" y="170179"/>
                  </a:lnTo>
                  <a:lnTo>
                    <a:pt x="8223250" y="160020"/>
                  </a:lnTo>
                  <a:lnTo>
                    <a:pt x="8204200" y="97790"/>
                  </a:lnTo>
                  <a:lnTo>
                    <a:pt x="8177530" y="59690"/>
                  </a:lnTo>
                  <a:lnTo>
                    <a:pt x="8171180" y="52070"/>
                  </a:lnTo>
                  <a:lnTo>
                    <a:pt x="8164830" y="45720"/>
                  </a:lnTo>
                  <a:lnTo>
                    <a:pt x="8157209" y="39370"/>
                  </a:lnTo>
                  <a:lnTo>
                    <a:pt x="8150859" y="34290"/>
                  </a:lnTo>
                  <a:lnTo>
                    <a:pt x="8141970" y="29209"/>
                  </a:lnTo>
                  <a:lnTo>
                    <a:pt x="8126730" y="19050"/>
                  </a:lnTo>
                  <a:lnTo>
                    <a:pt x="8108950" y="11429"/>
                  </a:lnTo>
                  <a:lnTo>
                    <a:pt x="8082280" y="3809"/>
                  </a:lnTo>
                  <a:lnTo>
                    <a:pt x="8073389" y="2540"/>
                  </a:lnTo>
                  <a:lnTo>
                    <a:pt x="8063230" y="1270"/>
                  </a:lnTo>
                  <a:lnTo>
                    <a:pt x="8054339" y="0"/>
                  </a:lnTo>
                  <a:close/>
                </a:path>
              </a:pathLst>
            </a:custGeom>
            <a:solidFill>
              <a:srgbClr val="009900"/>
            </a:solidFill>
          </p:spPr>
          <p:txBody>
            <a:bodyPr wrap="square" lIns="0" tIns="0" rIns="0" bIns="0" rtlCol="0"/>
            <a:lstStyle/>
            <a:p/>
          </p:txBody>
        </p:sp>
        <p:sp>
          <p:nvSpPr>
            <p:cNvPr id="4" name="object 4"/>
            <p:cNvSpPr/>
            <p:nvPr/>
          </p:nvSpPr>
          <p:spPr>
            <a:xfrm>
              <a:off x="337820" y="0"/>
              <a:ext cx="8224520" cy="1076960"/>
            </a:xfrm>
            <a:custGeom>
              <a:avLst/>
              <a:gdLst/>
              <a:ahLst/>
              <a:cxnLst/>
              <a:rect l="l" t="t" r="r" b="b"/>
              <a:pathLst>
                <a:path w="8224520" h="1076960">
                  <a:moveTo>
                    <a:pt x="0" y="179070"/>
                  </a:moveTo>
                  <a:lnTo>
                    <a:pt x="0" y="170179"/>
                  </a:lnTo>
                  <a:lnTo>
                    <a:pt x="1269" y="160020"/>
                  </a:lnTo>
                  <a:lnTo>
                    <a:pt x="2539" y="151129"/>
                  </a:lnTo>
                  <a:lnTo>
                    <a:pt x="3809" y="142240"/>
                  </a:lnTo>
                  <a:lnTo>
                    <a:pt x="6350" y="133350"/>
                  </a:lnTo>
                  <a:lnTo>
                    <a:pt x="8889" y="124459"/>
                  </a:lnTo>
                  <a:lnTo>
                    <a:pt x="12700" y="115570"/>
                  </a:lnTo>
                  <a:lnTo>
                    <a:pt x="15239" y="106679"/>
                  </a:lnTo>
                  <a:lnTo>
                    <a:pt x="19050" y="97790"/>
                  </a:lnTo>
                  <a:lnTo>
                    <a:pt x="24129" y="90170"/>
                  </a:lnTo>
                  <a:lnTo>
                    <a:pt x="29209" y="81279"/>
                  </a:lnTo>
                  <a:lnTo>
                    <a:pt x="34289" y="73659"/>
                  </a:lnTo>
                  <a:lnTo>
                    <a:pt x="40639" y="66040"/>
                  </a:lnTo>
                  <a:lnTo>
                    <a:pt x="45719" y="59690"/>
                  </a:lnTo>
                  <a:lnTo>
                    <a:pt x="53339" y="52070"/>
                  </a:lnTo>
                  <a:lnTo>
                    <a:pt x="59689" y="45720"/>
                  </a:lnTo>
                  <a:lnTo>
                    <a:pt x="67309" y="39370"/>
                  </a:lnTo>
                  <a:lnTo>
                    <a:pt x="73659" y="34290"/>
                  </a:lnTo>
                  <a:lnTo>
                    <a:pt x="82550" y="29209"/>
                  </a:lnTo>
                  <a:lnTo>
                    <a:pt x="90170" y="24129"/>
                  </a:lnTo>
                  <a:lnTo>
                    <a:pt x="97789" y="19050"/>
                  </a:lnTo>
                  <a:lnTo>
                    <a:pt x="106679" y="15240"/>
                  </a:lnTo>
                  <a:lnTo>
                    <a:pt x="115570" y="11429"/>
                  </a:lnTo>
                  <a:lnTo>
                    <a:pt x="124459" y="8890"/>
                  </a:lnTo>
                  <a:lnTo>
                    <a:pt x="133350" y="6350"/>
                  </a:lnTo>
                  <a:lnTo>
                    <a:pt x="142239" y="3809"/>
                  </a:lnTo>
                  <a:lnTo>
                    <a:pt x="151129" y="2540"/>
                  </a:lnTo>
                  <a:lnTo>
                    <a:pt x="161289" y="1270"/>
                  </a:lnTo>
                  <a:lnTo>
                    <a:pt x="170179" y="0"/>
                  </a:lnTo>
                  <a:lnTo>
                    <a:pt x="179070" y="0"/>
                  </a:lnTo>
                  <a:lnTo>
                    <a:pt x="8044180" y="0"/>
                  </a:lnTo>
                  <a:lnTo>
                    <a:pt x="8054339" y="0"/>
                  </a:lnTo>
                  <a:lnTo>
                    <a:pt x="8063230" y="1270"/>
                  </a:lnTo>
                  <a:lnTo>
                    <a:pt x="8073389" y="2540"/>
                  </a:lnTo>
                  <a:lnTo>
                    <a:pt x="8082280" y="3809"/>
                  </a:lnTo>
                  <a:lnTo>
                    <a:pt x="8091170" y="6350"/>
                  </a:lnTo>
                  <a:lnTo>
                    <a:pt x="8100059" y="8890"/>
                  </a:lnTo>
                  <a:lnTo>
                    <a:pt x="8108950" y="11429"/>
                  </a:lnTo>
                  <a:lnTo>
                    <a:pt x="8117839" y="15240"/>
                  </a:lnTo>
                  <a:lnTo>
                    <a:pt x="8126730" y="19050"/>
                  </a:lnTo>
                  <a:lnTo>
                    <a:pt x="8134350" y="24129"/>
                  </a:lnTo>
                  <a:lnTo>
                    <a:pt x="8141970" y="29209"/>
                  </a:lnTo>
                  <a:lnTo>
                    <a:pt x="8150859" y="34290"/>
                  </a:lnTo>
                  <a:lnTo>
                    <a:pt x="8157209" y="39370"/>
                  </a:lnTo>
                  <a:lnTo>
                    <a:pt x="8164830" y="45720"/>
                  </a:lnTo>
                  <a:lnTo>
                    <a:pt x="8171180" y="52070"/>
                  </a:lnTo>
                  <a:lnTo>
                    <a:pt x="8177530" y="59690"/>
                  </a:lnTo>
                  <a:lnTo>
                    <a:pt x="8183880" y="66040"/>
                  </a:lnTo>
                  <a:lnTo>
                    <a:pt x="8208009" y="106679"/>
                  </a:lnTo>
                  <a:lnTo>
                    <a:pt x="8211820" y="115570"/>
                  </a:lnTo>
                  <a:lnTo>
                    <a:pt x="8223250" y="160020"/>
                  </a:lnTo>
                  <a:lnTo>
                    <a:pt x="8223250" y="170179"/>
                  </a:lnTo>
                  <a:lnTo>
                    <a:pt x="8224520" y="179070"/>
                  </a:lnTo>
                  <a:lnTo>
                    <a:pt x="8224520" y="896620"/>
                  </a:lnTo>
                  <a:lnTo>
                    <a:pt x="8223250" y="906779"/>
                  </a:lnTo>
                  <a:lnTo>
                    <a:pt x="8223250" y="915670"/>
                  </a:lnTo>
                  <a:lnTo>
                    <a:pt x="8211820" y="961389"/>
                  </a:lnTo>
                  <a:lnTo>
                    <a:pt x="8204200" y="977900"/>
                  </a:lnTo>
                  <a:lnTo>
                    <a:pt x="8200389" y="986789"/>
                  </a:lnTo>
                  <a:lnTo>
                    <a:pt x="8195309" y="994410"/>
                  </a:lnTo>
                  <a:lnTo>
                    <a:pt x="8190230" y="1002029"/>
                  </a:lnTo>
                  <a:lnTo>
                    <a:pt x="8183880" y="1009650"/>
                  </a:lnTo>
                  <a:lnTo>
                    <a:pt x="8177530" y="1017270"/>
                  </a:lnTo>
                  <a:lnTo>
                    <a:pt x="8171180" y="1023620"/>
                  </a:lnTo>
                  <a:lnTo>
                    <a:pt x="8164830" y="1029970"/>
                  </a:lnTo>
                  <a:lnTo>
                    <a:pt x="8157209" y="1036320"/>
                  </a:lnTo>
                  <a:lnTo>
                    <a:pt x="8117839" y="1060450"/>
                  </a:lnTo>
                  <a:lnTo>
                    <a:pt x="8108950" y="1064260"/>
                  </a:lnTo>
                  <a:lnTo>
                    <a:pt x="8100059" y="1066800"/>
                  </a:lnTo>
                  <a:lnTo>
                    <a:pt x="8091170" y="1070610"/>
                  </a:lnTo>
                  <a:lnTo>
                    <a:pt x="8082280" y="1071879"/>
                  </a:lnTo>
                  <a:lnTo>
                    <a:pt x="8073389" y="1074420"/>
                  </a:lnTo>
                  <a:lnTo>
                    <a:pt x="8063230" y="1075689"/>
                  </a:lnTo>
                  <a:lnTo>
                    <a:pt x="8054339" y="1075689"/>
                  </a:lnTo>
                  <a:lnTo>
                    <a:pt x="8045450" y="1076960"/>
                  </a:lnTo>
                  <a:lnTo>
                    <a:pt x="179070" y="1076960"/>
                  </a:lnTo>
                  <a:lnTo>
                    <a:pt x="170179" y="1075689"/>
                  </a:lnTo>
                  <a:lnTo>
                    <a:pt x="161289" y="1075689"/>
                  </a:lnTo>
                  <a:lnTo>
                    <a:pt x="151129" y="1074420"/>
                  </a:lnTo>
                  <a:lnTo>
                    <a:pt x="142239" y="1071879"/>
                  </a:lnTo>
                  <a:lnTo>
                    <a:pt x="133350" y="1070610"/>
                  </a:lnTo>
                  <a:lnTo>
                    <a:pt x="124459" y="1068070"/>
                  </a:lnTo>
                  <a:lnTo>
                    <a:pt x="115570" y="1064260"/>
                  </a:lnTo>
                  <a:lnTo>
                    <a:pt x="106679" y="1060450"/>
                  </a:lnTo>
                  <a:lnTo>
                    <a:pt x="97789" y="1056639"/>
                  </a:lnTo>
                  <a:lnTo>
                    <a:pt x="90170" y="1052829"/>
                  </a:lnTo>
                  <a:lnTo>
                    <a:pt x="82550" y="1047750"/>
                  </a:lnTo>
                  <a:lnTo>
                    <a:pt x="74929" y="1042670"/>
                  </a:lnTo>
                  <a:lnTo>
                    <a:pt x="67309" y="1036320"/>
                  </a:lnTo>
                  <a:lnTo>
                    <a:pt x="59689" y="1029970"/>
                  </a:lnTo>
                  <a:lnTo>
                    <a:pt x="53339" y="1023620"/>
                  </a:lnTo>
                  <a:lnTo>
                    <a:pt x="45719" y="1017270"/>
                  </a:lnTo>
                  <a:lnTo>
                    <a:pt x="40639" y="1009650"/>
                  </a:lnTo>
                  <a:lnTo>
                    <a:pt x="34289" y="1002029"/>
                  </a:lnTo>
                  <a:lnTo>
                    <a:pt x="29209" y="994410"/>
                  </a:lnTo>
                  <a:lnTo>
                    <a:pt x="24129" y="986789"/>
                  </a:lnTo>
                  <a:lnTo>
                    <a:pt x="20319" y="979170"/>
                  </a:lnTo>
                  <a:lnTo>
                    <a:pt x="15239" y="970279"/>
                  </a:lnTo>
                  <a:lnTo>
                    <a:pt x="12700" y="961389"/>
                  </a:lnTo>
                  <a:lnTo>
                    <a:pt x="8889" y="952500"/>
                  </a:lnTo>
                  <a:lnTo>
                    <a:pt x="6350" y="943610"/>
                  </a:lnTo>
                  <a:lnTo>
                    <a:pt x="3809" y="934720"/>
                  </a:lnTo>
                  <a:lnTo>
                    <a:pt x="2539" y="925829"/>
                  </a:lnTo>
                  <a:lnTo>
                    <a:pt x="1269" y="915670"/>
                  </a:lnTo>
                  <a:lnTo>
                    <a:pt x="0" y="906779"/>
                  </a:lnTo>
                  <a:lnTo>
                    <a:pt x="0" y="897889"/>
                  </a:lnTo>
                  <a:lnTo>
                    <a:pt x="0" y="179070"/>
                  </a:lnTo>
                  <a:close/>
                </a:path>
              </a:pathLst>
            </a:custGeom>
            <a:ln w="25518">
              <a:solidFill>
                <a:srgbClr val="FFFFFF"/>
              </a:solidFill>
            </a:ln>
          </p:spPr>
          <p:txBody>
            <a:bodyPr wrap="square" lIns="0" tIns="0" rIns="0" bIns="0" rtlCol="0"/>
            <a:lstStyle/>
            <a:p/>
          </p:txBody>
        </p:sp>
        <p:sp>
          <p:nvSpPr>
            <p:cNvPr id="5" name="object 5"/>
            <p:cNvSpPr/>
            <p:nvPr/>
          </p:nvSpPr>
          <p:spPr>
            <a:xfrm>
              <a:off x="325056" y="-1275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56259" y="-72390"/>
            <a:ext cx="7033895" cy="574040"/>
          </a:xfrm>
          <a:prstGeom prst="rect">
            <a:avLst/>
          </a:prstGeom>
        </p:spPr>
        <p:txBody>
          <a:bodyPr vert="horz" wrap="square" lIns="0" tIns="12700" rIns="0" bIns="0" rtlCol="0">
            <a:spAutoFit/>
          </a:bodyPr>
          <a:lstStyle/>
          <a:p>
            <a:pPr marL="12700">
              <a:lnSpc>
                <a:spcPct val="100000"/>
              </a:lnSpc>
              <a:spcBef>
                <a:spcPts val="100"/>
              </a:spcBef>
            </a:pPr>
            <a:r>
              <a:rPr sz="3600" u="none" dirty="0">
                <a:solidFill>
                  <a:srgbClr val="FFFFFF"/>
                </a:solidFill>
                <a:latin typeface="Calibri" panose="020F0502020204030204"/>
                <a:cs typeface="Calibri" panose="020F0502020204030204"/>
              </a:rPr>
              <a:t>1.5.</a:t>
            </a:r>
            <a:r>
              <a:rPr sz="3600" u="none" spc="-20"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Ρυθμιστές</a:t>
            </a:r>
            <a:r>
              <a:rPr sz="3600" u="none" spc="-10"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στροφών</a:t>
            </a:r>
            <a:r>
              <a:rPr sz="3600" u="none" spc="-15" dirty="0">
                <a:solidFill>
                  <a:srgbClr val="FFFFFF"/>
                </a:solidFill>
                <a:latin typeface="Calibri" panose="020F0502020204030204"/>
                <a:cs typeface="Calibri" panose="020F0502020204030204"/>
              </a:rPr>
              <a:t> </a:t>
            </a:r>
            <a:r>
              <a:rPr sz="3600" u="none" spc="-10" dirty="0">
                <a:solidFill>
                  <a:srgbClr val="FFFFFF"/>
                </a:solidFill>
                <a:latin typeface="Calibri" panose="020F0502020204030204"/>
                <a:cs typeface="Calibri" panose="020F0502020204030204"/>
              </a:rPr>
              <a:t>(Governors)</a:t>
            </a:r>
            <a:endParaRPr sz="3600">
              <a:latin typeface="Calibri" panose="020F0502020204030204"/>
              <a:cs typeface="Calibri" panose="020F0502020204030204"/>
            </a:endParaRPr>
          </a:p>
        </p:txBody>
      </p:sp>
      <p:sp>
        <p:nvSpPr>
          <p:cNvPr id="7" name="object 7"/>
          <p:cNvSpPr txBox="1"/>
          <p:nvPr/>
        </p:nvSpPr>
        <p:spPr>
          <a:xfrm>
            <a:off x="149860" y="504190"/>
            <a:ext cx="8543290" cy="6017260"/>
          </a:xfrm>
          <a:prstGeom prst="rect">
            <a:avLst/>
          </a:prstGeom>
        </p:spPr>
        <p:txBody>
          <a:bodyPr vert="horz" wrap="square" lIns="0" tIns="144780" rIns="0" bIns="0" rtlCol="0">
            <a:spAutoFit/>
          </a:bodyPr>
          <a:lstStyle/>
          <a:p>
            <a:pPr marL="419100">
              <a:lnSpc>
                <a:spcPct val="100000"/>
              </a:lnSpc>
              <a:spcBef>
                <a:spcPts val="1140"/>
              </a:spcBef>
            </a:pPr>
            <a:r>
              <a:rPr sz="3200" b="1" i="1" dirty="0">
                <a:solidFill>
                  <a:srgbClr val="FFFFFF"/>
                </a:solidFill>
                <a:latin typeface="Calibri" panose="020F0502020204030204"/>
                <a:cs typeface="Calibri" panose="020F0502020204030204"/>
              </a:rPr>
              <a:t>α)</a:t>
            </a:r>
            <a:r>
              <a:rPr sz="3200" b="1" i="1" spc="-10" dirty="0">
                <a:solidFill>
                  <a:srgbClr val="FFFFFF"/>
                </a:solidFill>
                <a:latin typeface="Calibri" panose="020F0502020204030204"/>
                <a:cs typeface="Calibri" panose="020F0502020204030204"/>
              </a:rPr>
              <a:t> Γενικά</a:t>
            </a:r>
            <a:endParaRPr sz="3200">
              <a:latin typeface="Calibri" panose="020F0502020204030204"/>
              <a:cs typeface="Calibri" panose="020F0502020204030204"/>
            </a:endParaRPr>
          </a:p>
          <a:p>
            <a:pPr marL="12700" marR="437515" indent="124460">
              <a:lnSpc>
                <a:spcPct val="102000"/>
              </a:lnSpc>
              <a:spcBef>
                <a:spcPts val="850"/>
              </a:spcBef>
            </a:pPr>
            <a:r>
              <a:rPr sz="2800" b="1" dirty="0">
                <a:latin typeface="Calibri" panose="020F0502020204030204"/>
                <a:cs typeface="Calibri" panose="020F0502020204030204"/>
              </a:rPr>
              <a:t>ΣΤΗΝ</a:t>
            </a:r>
            <a:r>
              <a:rPr sz="2800" b="1" spc="-60" dirty="0">
                <a:latin typeface="Calibri" panose="020F0502020204030204"/>
                <a:cs typeface="Calibri" panose="020F0502020204030204"/>
              </a:rPr>
              <a:t> </a:t>
            </a:r>
            <a:r>
              <a:rPr sz="2800" b="1" dirty="0">
                <a:latin typeface="Calibri" panose="020F0502020204030204"/>
                <a:cs typeface="Calibri" panose="020F0502020204030204"/>
              </a:rPr>
              <a:t>ΠΕΡΙΠΤΩΣΗ</a:t>
            </a:r>
            <a:r>
              <a:rPr sz="2800" b="1" spc="-50" dirty="0">
                <a:latin typeface="Calibri" panose="020F0502020204030204"/>
                <a:cs typeface="Calibri" panose="020F0502020204030204"/>
              </a:rPr>
              <a:t> </a:t>
            </a:r>
            <a:r>
              <a:rPr sz="2800" b="1" dirty="0">
                <a:latin typeface="Calibri" panose="020F0502020204030204"/>
                <a:cs typeface="Calibri" panose="020F0502020204030204"/>
              </a:rPr>
              <a:t>ΤΩΝ</a:t>
            </a:r>
            <a:r>
              <a:rPr sz="2800" b="1" spc="-50" dirty="0">
                <a:latin typeface="Calibri" panose="020F0502020204030204"/>
                <a:cs typeface="Calibri" panose="020F0502020204030204"/>
              </a:rPr>
              <a:t> </a:t>
            </a:r>
            <a:r>
              <a:rPr sz="2800" b="1" spc="-25" dirty="0">
                <a:latin typeface="Calibri" panose="020F0502020204030204"/>
                <a:cs typeface="Calibri" panose="020F0502020204030204"/>
              </a:rPr>
              <a:t>ΑΝΤΛΙΩΝ</a:t>
            </a:r>
            <a:r>
              <a:rPr sz="2800" b="1" spc="-60" dirty="0">
                <a:latin typeface="Calibri" panose="020F0502020204030204"/>
                <a:cs typeface="Calibri" panose="020F0502020204030204"/>
              </a:rPr>
              <a:t> </a:t>
            </a:r>
            <a:r>
              <a:rPr sz="2800" b="1" spc="-30" dirty="0">
                <a:latin typeface="Calibri" panose="020F0502020204030204"/>
                <a:cs typeface="Calibri" panose="020F0502020204030204"/>
              </a:rPr>
              <a:t>ΚΑΥΣΙΜΟΥ</a:t>
            </a:r>
            <a:r>
              <a:rPr sz="2800" b="1" spc="-55" dirty="0">
                <a:latin typeface="Calibri" panose="020F0502020204030204"/>
                <a:cs typeface="Calibri" panose="020F0502020204030204"/>
              </a:rPr>
              <a:t> </a:t>
            </a:r>
            <a:r>
              <a:rPr sz="2800" b="1" spc="-10" dirty="0">
                <a:latin typeface="Calibri" panose="020F0502020204030204"/>
                <a:cs typeface="Calibri" panose="020F0502020204030204"/>
              </a:rPr>
              <a:t>ΜΟΝΟΥ </a:t>
            </a:r>
            <a:r>
              <a:rPr sz="2800" b="1" spc="-40" dirty="0">
                <a:latin typeface="Calibri" panose="020F0502020204030204"/>
                <a:cs typeface="Calibri" panose="020F0502020204030204"/>
              </a:rPr>
              <a:t>ΒΥΘΙΣΜΑΤΟΣ,</a:t>
            </a:r>
            <a:r>
              <a:rPr sz="2800" b="1" spc="-75" dirty="0">
                <a:latin typeface="Calibri" panose="020F0502020204030204"/>
                <a:cs typeface="Calibri" panose="020F0502020204030204"/>
              </a:rPr>
              <a:t> </a:t>
            </a:r>
            <a:r>
              <a:rPr sz="2800" b="1" dirty="0">
                <a:latin typeface="Calibri" panose="020F0502020204030204"/>
                <a:cs typeface="Calibri" panose="020F0502020204030204"/>
              </a:rPr>
              <a:t>Η</a:t>
            </a:r>
            <a:r>
              <a:rPr sz="2800" b="1" spc="-70" dirty="0">
                <a:latin typeface="Calibri" panose="020F0502020204030204"/>
                <a:cs typeface="Calibri" panose="020F0502020204030204"/>
              </a:rPr>
              <a:t> </a:t>
            </a:r>
            <a:r>
              <a:rPr sz="2800" b="1" spc="-10" dirty="0">
                <a:latin typeface="Calibri" panose="020F0502020204030204"/>
                <a:cs typeface="Calibri" panose="020F0502020204030204"/>
              </a:rPr>
              <a:t>ΡΥΘΜΙΣΗ</a:t>
            </a:r>
            <a:r>
              <a:rPr sz="2800" b="1" spc="-75" dirty="0">
                <a:latin typeface="Calibri" panose="020F0502020204030204"/>
                <a:cs typeface="Calibri" panose="020F0502020204030204"/>
              </a:rPr>
              <a:t> </a:t>
            </a:r>
            <a:r>
              <a:rPr sz="2800" b="1" spc="-25" dirty="0">
                <a:latin typeface="Calibri" panose="020F0502020204030204"/>
                <a:cs typeface="Calibri" panose="020F0502020204030204"/>
              </a:rPr>
              <a:t>ΠΟΣΟΤΗΤΑΣ</a:t>
            </a:r>
            <a:r>
              <a:rPr sz="2800" b="1" spc="-80" dirty="0">
                <a:latin typeface="Calibri" panose="020F0502020204030204"/>
                <a:cs typeface="Calibri" panose="020F0502020204030204"/>
              </a:rPr>
              <a:t> </a:t>
            </a:r>
            <a:r>
              <a:rPr sz="2800" b="1" spc="-60" dirty="0">
                <a:latin typeface="Calibri" panose="020F0502020204030204"/>
                <a:cs typeface="Calibri" panose="020F0502020204030204"/>
              </a:rPr>
              <a:t>ΚΑΥΣΙΜΟΥ,</a:t>
            </a:r>
            <a:r>
              <a:rPr sz="2800" b="1" spc="-70" dirty="0">
                <a:latin typeface="Calibri" panose="020F0502020204030204"/>
                <a:cs typeface="Calibri" panose="020F0502020204030204"/>
              </a:rPr>
              <a:t> </a:t>
            </a:r>
            <a:r>
              <a:rPr sz="2800" b="1" spc="-25">
                <a:latin typeface="Calibri" panose="020F0502020204030204"/>
                <a:cs typeface="Calibri" panose="020F0502020204030204"/>
              </a:rPr>
              <a:t>ΠΟΥ </a:t>
            </a:r>
            <a:r>
              <a:rPr sz="2800" b="1" spc="-20" smtClean="0">
                <a:latin typeface="Calibri" panose="020F0502020204030204"/>
                <a:cs typeface="Calibri" panose="020F0502020204030204"/>
              </a:rPr>
              <a:t>ΕΓΧ</a:t>
            </a:r>
            <a:r>
              <a:rPr lang="el-GR" sz="2800" b="1" spc="-20" dirty="0" smtClean="0">
                <a:latin typeface="Calibri" panose="020F0502020204030204"/>
                <a:cs typeface="Calibri" panose="020F0502020204030204"/>
              </a:rPr>
              <a:t>Υ</a:t>
            </a:r>
            <a:r>
              <a:rPr sz="2800" b="1" spc="-20" smtClean="0">
                <a:latin typeface="Calibri" panose="020F0502020204030204"/>
                <a:cs typeface="Calibri" panose="020F0502020204030204"/>
              </a:rPr>
              <a:t>ΕΤΑΙ</a:t>
            </a:r>
            <a:r>
              <a:rPr sz="2800" b="1" spc="-85" smtClean="0">
                <a:latin typeface="Calibri" panose="020F0502020204030204"/>
                <a:cs typeface="Calibri" panose="020F0502020204030204"/>
              </a:rPr>
              <a:t> </a:t>
            </a:r>
            <a:r>
              <a:rPr sz="2800" b="1" dirty="0">
                <a:latin typeface="Calibri" panose="020F0502020204030204"/>
                <a:cs typeface="Calibri" panose="020F0502020204030204"/>
              </a:rPr>
              <a:t>ΚΑΘΕ</a:t>
            </a:r>
            <a:r>
              <a:rPr sz="2800" b="1" spc="-70" dirty="0">
                <a:latin typeface="Calibri" panose="020F0502020204030204"/>
                <a:cs typeface="Calibri" panose="020F0502020204030204"/>
              </a:rPr>
              <a:t> </a:t>
            </a:r>
            <a:r>
              <a:rPr sz="2800" b="1" spc="-20" dirty="0">
                <a:latin typeface="Calibri" panose="020F0502020204030204"/>
                <a:cs typeface="Calibri" panose="020F0502020204030204"/>
              </a:rPr>
              <a:t>ΦΟΡΑ,</a:t>
            </a:r>
            <a:r>
              <a:rPr sz="2800" b="1" spc="-75" dirty="0">
                <a:latin typeface="Calibri" panose="020F0502020204030204"/>
                <a:cs typeface="Calibri" panose="020F0502020204030204"/>
              </a:rPr>
              <a:t> </a:t>
            </a:r>
            <a:r>
              <a:rPr sz="2800" b="1" spc="-45" dirty="0">
                <a:latin typeface="Calibri" panose="020F0502020204030204"/>
                <a:cs typeface="Calibri" panose="020F0502020204030204"/>
              </a:rPr>
              <a:t>ΠΡΑΓΜΑΤΟΠΟΙΕΙΤΑΙ</a:t>
            </a:r>
            <a:r>
              <a:rPr sz="2800" b="1" spc="-75" dirty="0">
                <a:latin typeface="Calibri" panose="020F0502020204030204"/>
                <a:cs typeface="Calibri" panose="020F0502020204030204"/>
              </a:rPr>
              <a:t> </a:t>
            </a:r>
            <a:r>
              <a:rPr sz="2800" b="1" dirty="0">
                <a:latin typeface="Calibri" panose="020F0502020204030204"/>
                <a:cs typeface="Calibri" panose="020F0502020204030204"/>
              </a:rPr>
              <a:t>ΜΕΣΩ</a:t>
            </a:r>
            <a:r>
              <a:rPr sz="2800" b="1" spc="-70" dirty="0">
                <a:latin typeface="Calibri" panose="020F0502020204030204"/>
                <a:cs typeface="Calibri" panose="020F0502020204030204"/>
              </a:rPr>
              <a:t> </a:t>
            </a:r>
            <a:r>
              <a:rPr sz="2800" b="1" spc="-25" dirty="0">
                <a:latin typeface="Calibri" panose="020F0502020204030204"/>
                <a:cs typeface="Calibri" panose="020F0502020204030204"/>
              </a:rPr>
              <a:t>ΤΟΥ </a:t>
            </a:r>
            <a:r>
              <a:rPr sz="2800" b="1" spc="-30" dirty="0">
                <a:latin typeface="Calibri" panose="020F0502020204030204"/>
                <a:cs typeface="Calibri" panose="020F0502020204030204"/>
              </a:rPr>
              <a:t>ΡΥΘΜΙΣΤΙΚΟΥ</a:t>
            </a:r>
            <a:r>
              <a:rPr sz="2800" b="1" spc="-50" dirty="0">
                <a:latin typeface="Calibri" panose="020F0502020204030204"/>
                <a:cs typeface="Calibri" panose="020F0502020204030204"/>
              </a:rPr>
              <a:t> </a:t>
            </a:r>
            <a:r>
              <a:rPr sz="2800" b="1" spc="-10" dirty="0">
                <a:latin typeface="Calibri" panose="020F0502020204030204"/>
                <a:cs typeface="Calibri" panose="020F0502020204030204"/>
              </a:rPr>
              <a:t>ΚΑΝΟΝΑ.</a:t>
            </a:r>
            <a:endParaRPr sz="2800">
              <a:latin typeface="Calibri" panose="020F0502020204030204"/>
              <a:cs typeface="Calibri" panose="020F0502020204030204"/>
            </a:endParaRPr>
          </a:p>
          <a:p>
            <a:pPr>
              <a:lnSpc>
                <a:spcPct val="100000"/>
              </a:lnSpc>
              <a:spcBef>
                <a:spcPts val="55"/>
              </a:spcBef>
            </a:pPr>
            <a:endParaRPr sz="2750">
              <a:latin typeface="Calibri" panose="020F0502020204030204"/>
              <a:cs typeface="Calibri" panose="020F0502020204030204"/>
            </a:endParaRPr>
          </a:p>
          <a:p>
            <a:pPr marL="12700" marR="167005" indent="80010">
              <a:lnSpc>
                <a:spcPct val="102000"/>
              </a:lnSpc>
            </a:pPr>
            <a:r>
              <a:rPr sz="2800" b="1" dirty="0">
                <a:latin typeface="Calibri" panose="020F0502020204030204"/>
                <a:cs typeface="Calibri" panose="020F0502020204030204"/>
              </a:rPr>
              <a:t>Η</a:t>
            </a:r>
            <a:r>
              <a:rPr sz="2800" b="1" spc="-60" dirty="0">
                <a:latin typeface="Calibri" panose="020F0502020204030204"/>
                <a:cs typeface="Calibri" panose="020F0502020204030204"/>
              </a:rPr>
              <a:t> </a:t>
            </a:r>
            <a:r>
              <a:rPr sz="2800" b="1" dirty="0">
                <a:latin typeface="Calibri" panose="020F0502020204030204"/>
                <a:cs typeface="Calibri" panose="020F0502020204030204"/>
              </a:rPr>
              <a:t>ΤΟΠΟΘΕΤΗΣΗ</a:t>
            </a:r>
            <a:r>
              <a:rPr sz="2800" b="1" spc="-60" dirty="0">
                <a:latin typeface="Calibri" panose="020F0502020204030204"/>
                <a:cs typeface="Calibri" panose="020F0502020204030204"/>
              </a:rPr>
              <a:t> </a:t>
            </a:r>
            <a:r>
              <a:rPr sz="2800" b="1" dirty="0">
                <a:latin typeface="Calibri" panose="020F0502020204030204"/>
                <a:cs typeface="Calibri" panose="020F0502020204030204"/>
              </a:rPr>
              <a:t>ΟΜΩΣ</a:t>
            </a:r>
            <a:r>
              <a:rPr sz="2800" b="1" spc="-6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60" dirty="0">
                <a:latin typeface="Calibri" panose="020F0502020204030204"/>
                <a:cs typeface="Calibri" panose="020F0502020204030204"/>
              </a:rPr>
              <a:t> </a:t>
            </a:r>
            <a:r>
              <a:rPr sz="2800" b="1" spc="-30" dirty="0">
                <a:latin typeface="Calibri" panose="020F0502020204030204"/>
                <a:cs typeface="Calibri" panose="020F0502020204030204"/>
              </a:rPr>
              <a:t>ΡΥΘΜΙΣΤΙΚΟΥ</a:t>
            </a:r>
            <a:r>
              <a:rPr sz="2800" b="1" spc="-65" dirty="0">
                <a:latin typeface="Calibri" panose="020F0502020204030204"/>
                <a:cs typeface="Calibri" panose="020F0502020204030204"/>
              </a:rPr>
              <a:t> </a:t>
            </a:r>
            <a:r>
              <a:rPr sz="2800" b="1" dirty="0">
                <a:latin typeface="Calibri" panose="020F0502020204030204"/>
                <a:cs typeface="Calibri" panose="020F0502020204030204"/>
              </a:rPr>
              <a:t>ΚΑΝΟΝΑ</a:t>
            </a:r>
            <a:r>
              <a:rPr sz="2800" b="1" spc="-60" dirty="0">
                <a:latin typeface="Calibri" panose="020F0502020204030204"/>
                <a:cs typeface="Calibri" panose="020F0502020204030204"/>
              </a:rPr>
              <a:t> </a:t>
            </a:r>
            <a:r>
              <a:rPr sz="2800" b="1" spc="-25" dirty="0">
                <a:latin typeface="Calibri" panose="020F0502020204030204"/>
                <a:cs typeface="Calibri" panose="020F0502020204030204"/>
              </a:rPr>
              <a:t>ΣΕ </a:t>
            </a:r>
            <a:r>
              <a:rPr sz="2800" b="1" dirty="0">
                <a:latin typeface="Calibri" panose="020F0502020204030204"/>
                <a:cs typeface="Calibri" panose="020F0502020204030204"/>
              </a:rPr>
              <a:t>ΜΙΑ</a:t>
            </a:r>
            <a:r>
              <a:rPr sz="2800" b="1" spc="-45" dirty="0">
                <a:latin typeface="Calibri" panose="020F0502020204030204"/>
                <a:cs typeface="Calibri" panose="020F0502020204030204"/>
              </a:rPr>
              <a:t> </a:t>
            </a:r>
            <a:r>
              <a:rPr sz="2800" b="1" spc="-30" dirty="0">
                <a:latin typeface="Calibri" panose="020F0502020204030204"/>
                <a:cs typeface="Calibri" panose="020F0502020204030204"/>
              </a:rPr>
              <a:t>ΣΤΑΘΕΡΗ</a:t>
            </a:r>
            <a:r>
              <a:rPr sz="2800" b="1" spc="-40" dirty="0">
                <a:latin typeface="Calibri" panose="020F0502020204030204"/>
                <a:cs typeface="Calibri" panose="020F0502020204030204"/>
              </a:rPr>
              <a:t> </a:t>
            </a:r>
            <a:r>
              <a:rPr sz="2800" b="1" dirty="0">
                <a:latin typeface="Calibri" panose="020F0502020204030204"/>
                <a:cs typeface="Calibri" panose="020F0502020204030204"/>
              </a:rPr>
              <a:t>ΘΕΣΗ</a:t>
            </a:r>
            <a:r>
              <a:rPr sz="2800" b="1" spc="-35" dirty="0">
                <a:latin typeface="Calibri" panose="020F0502020204030204"/>
                <a:cs typeface="Calibri" panose="020F0502020204030204"/>
              </a:rPr>
              <a:t> </a:t>
            </a:r>
            <a:r>
              <a:rPr sz="2800" b="1" dirty="0">
                <a:latin typeface="Calibri" panose="020F0502020204030204"/>
                <a:cs typeface="Calibri" panose="020F0502020204030204"/>
              </a:rPr>
              <a:t>ΔΕΝ</a:t>
            </a:r>
            <a:r>
              <a:rPr sz="2800" b="1" spc="-45" dirty="0">
                <a:latin typeface="Calibri" panose="020F0502020204030204"/>
                <a:cs typeface="Calibri" panose="020F0502020204030204"/>
              </a:rPr>
              <a:t> </a:t>
            </a:r>
            <a:r>
              <a:rPr sz="2800" b="1" dirty="0">
                <a:latin typeface="Calibri" panose="020F0502020204030204"/>
                <a:cs typeface="Calibri" panose="020F0502020204030204"/>
              </a:rPr>
              <a:t>ΣΗΜΑΙΝΕΙ</a:t>
            </a:r>
            <a:r>
              <a:rPr sz="2800" b="1" spc="-40" dirty="0">
                <a:latin typeface="Calibri" panose="020F0502020204030204"/>
                <a:cs typeface="Calibri" panose="020F0502020204030204"/>
              </a:rPr>
              <a:t> </a:t>
            </a:r>
            <a:r>
              <a:rPr sz="2800" b="1" dirty="0">
                <a:latin typeface="Calibri" panose="020F0502020204030204"/>
                <a:cs typeface="Calibri" panose="020F0502020204030204"/>
              </a:rPr>
              <a:t>ΟΤΙ</a:t>
            </a:r>
            <a:r>
              <a:rPr sz="2800" b="1" spc="-35" dirty="0">
                <a:latin typeface="Calibri" panose="020F0502020204030204"/>
                <a:cs typeface="Calibri" panose="020F0502020204030204"/>
              </a:rPr>
              <a:t> </a:t>
            </a:r>
            <a:r>
              <a:rPr sz="2800" b="1" dirty="0">
                <a:latin typeface="Calibri" panose="020F0502020204030204"/>
                <a:cs typeface="Calibri" panose="020F0502020204030204"/>
              </a:rPr>
              <a:t>ΟΙ</a:t>
            </a:r>
            <a:r>
              <a:rPr sz="2800" b="1" spc="-40" dirty="0">
                <a:latin typeface="Calibri" panose="020F0502020204030204"/>
                <a:cs typeface="Calibri" panose="020F0502020204030204"/>
              </a:rPr>
              <a:t> </a:t>
            </a:r>
            <a:r>
              <a:rPr sz="2800" b="1" dirty="0">
                <a:latin typeface="Calibri" panose="020F0502020204030204"/>
                <a:cs typeface="Calibri" panose="020F0502020204030204"/>
              </a:rPr>
              <a:t>ΣΤΡΟΦΕΣ</a:t>
            </a:r>
            <a:r>
              <a:rPr sz="2800" b="1" spc="-40" dirty="0">
                <a:latin typeface="Calibri" panose="020F0502020204030204"/>
                <a:cs typeface="Calibri" panose="020F0502020204030204"/>
              </a:rPr>
              <a:t> ΤΟΥ </a:t>
            </a:r>
            <a:r>
              <a:rPr sz="2800" b="1" spc="-20" dirty="0">
                <a:latin typeface="Calibri" panose="020F0502020204030204"/>
                <a:cs typeface="Calibri" panose="020F0502020204030204"/>
              </a:rPr>
              <a:t>ΚΙΝΗΤΗΡΑ</a:t>
            </a:r>
            <a:r>
              <a:rPr sz="2800" b="1" spc="-80" dirty="0">
                <a:latin typeface="Calibri" panose="020F0502020204030204"/>
                <a:cs typeface="Calibri" panose="020F0502020204030204"/>
              </a:rPr>
              <a:t> </a:t>
            </a:r>
            <a:r>
              <a:rPr sz="2800" b="1" dirty="0">
                <a:latin typeface="Calibri" panose="020F0502020204030204"/>
                <a:cs typeface="Calibri" panose="020F0502020204030204"/>
              </a:rPr>
              <a:t>ΘΑ</a:t>
            </a:r>
            <a:r>
              <a:rPr sz="2800" b="1" spc="-65" dirty="0">
                <a:latin typeface="Calibri" panose="020F0502020204030204"/>
                <a:cs typeface="Calibri" panose="020F0502020204030204"/>
              </a:rPr>
              <a:t> </a:t>
            </a:r>
            <a:r>
              <a:rPr sz="2800" b="1" spc="-25" dirty="0">
                <a:latin typeface="Calibri" panose="020F0502020204030204"/>
                <a:cs typeface="Calibri" panose="020F0502020204030204"/>
              </a:rPr>
              <a:t>ΠΑΡΑΜΕΙΝΟΥΝ</a:t>
            </a:r>
            <a:r>
              <a:rPr sz="2800" b="1" spc="-70" dirty="0">
                <a:latin typeface="Calibri" panose="020F0502020204030204"/>
                <a:cs typeface="Calibri" panose="020F0502020204030204"/>
              </a:rPr>
              <a:t> </a:t>
            </a:r>
            <a:r>
              <a:rPr sz="2800" b="1" spc="-10" dirty="0">
                <a:latin typeface="Calibri" panose="020F0502020204030204"/>
                <a:cs typeface="Calibri" panose="020F0502020204030204"/>
              </a:rPr>
              <a:t>ΣΤΑΘΕΡΕΣ.</a:t>
            </a:r>
            <a:endParaRPr sz="2800">
              <a:latin typeface="Calibri" panose="020F0502020204030204"/>
              <a:cs typeface="Calibri" panose="020F0502020204030204"/>
            </a:endParaRPr>
          </a:p>
          <a:p>
            <a:pPr>
              <a:lnSpc>
                <a:spcPct val="100000"/>
              </a:lnSpc>
              <a:spcBef>
                <a:spcPts val="35"/>
              </a:spcBef>
            </a:pPr>
            <a:endParaRPr sz="3100">
              <a:latin typeface="Calibri" panose="020F0502020204030204"/>
              <a:cs typeface="Calibri" panose="020F0502020204030204"/>
            </a:endParaRPr>
          </a:p>
          <a:p>
            <a:pPr marL="12700" marR="5080" indent="80010">
              <a:lnSpc>
                <a:spcPct val="102000"/>
              </a:lnSpc>
              <a:spcBef>
                <a:spcPts val="5"/>
              </a:spcBef>
            </a:pPr>
            <a:r>
              <a:rPr sz="2800" b="1" spc="-35" dirty="0">
                <a:latin typeface="Calibri" panose="020F0502020204030204"/>
                <a:cs typeface="Calibri" panose="020F0502020204030204"/>
              </a:rPr>
              <a:t>ΑΥΤΗ</a:t>
            </a:r>
            <a:r>
              <a:rPr sz="2800" b="1" spc="-45" dirty="0">
                <a:latin typeface="Calibri" panose="020F0502020204030204"/>
                <a:cs typeface="Calibri" panose="020F0502020204030204"/>
              </a:rPr>
              <a:t> </a:t>
            </a:r>
            <a:r>
              <a:rPr sz="2800" b="1" dirty="0">
                <a:latin typeface="Calibri" panose="020F0502020204030204"/>
                <a:cs typeface="Calibri" panose="020F0502020204030204"/>
              </a:rPr>
              <a:t>ΕΙΝΑΙ</a:t>
            </a:r>
            <a:r>
              <a:rPr sz="2800" b="1" spc="-40" dirty="0">
                <a:latin typeface="Calibri" panose="020F0502020204030204"/>
                <a:cs typeface="Calibri" panose="020F0502020204030204"/>
              </a:rPr>
              <a:t> </a:t>
            </a:r>
            <a:r>
              <a:rPr sz="2800" b="1" dirty="0">
                <a:latin typeface="Calibri" panose="020F0502020204030204"/>
                <a:cs typeface="Calibri" panose="020F0502020204030204"/>
              </a:rPr>
              <a:t>ΜΙΑ</a:t>
            </a:r>
            <a:r>
              <a:rPr sz="2800" b="1" spc="-40" dirty="0">
                <a:latin typeface="Calibri" panose="020F0502020204030204"/>
                <a:cs typeface="Calibri" panose="020F0502020204030204"/>
              </a:rPr>
              <a:t> </a:t>
            </a:r>
            <a:r>
              <a:rPr sz="2800" b="1" spc="-25" dirty="0">
                <a:latin typeface="Calibri" panose="020F0502020204030204"/>
                <a:cs typeface="Calibri" panose="020F0502020204030204"/>
              </a:rPr>
              <a:t>ΙΔΙΑΙΤΕΡΟΤΗΤΑ</a:t>
            </a:r>
            <a:r>
              <a:rPr sz="2800" b="1" spc="-40" dirty="0">
                <a:latin typeface="Calibri" panose="020F0502020204030204"/>
                <a:cs typeface="Calibri" panose="020F0502020204030204"/>
              </a:rPr>
              <a:t> </a:t>
            </a:r>
            <a:r>
              <a:rPr sz="2800" b="1" dirty="0">
                <a:latin typeface="Calibri" panose="020F0502020204030204"/>
                <a:cs typeface="Calibri" panose="020F0502020204030204"/>
              </a:rPr>
              <a:t>ΤΩΝ</a:t>
            </a:r>
            <a:r>
              <a:rPr sz="2800" b="1" spc="-40" dirty="0">
                <a:latin typeface="Calibri" panose="020F0502020204030204"/>
                <a:cs typeface="Calibri" panose="020F0502020204030204"/>
              </a:rPr>
              <a:t> </a:t>
            </a:r>
            <a:r>
              <a:rPr sz="2800" b="1" spc="-10" dirty="0">
                <a:latin typeface="Calibri" panose="020F0502020204030204"/>
                <a:cs typeface="Calibri" panose="020F0502020204030204"/>
              </a:rPr>
              <a:t>ΠΕΤΡΕΛΑΙΟΚΙΝΗΤΗ- </a:t>
            </a:r>
            <a:r>
              <a:rPr sz="2800" b="1" dirty="0">
                <a:latin typeface="Calibri" panose="020F0502020204030204"/>
                <a:cs typeface="Calibri" panose="020F0502020204030204"/>
              </a:rPr>
              <a:t>ΡΩΝ,</a:t>
            </a:r>
            <a:r>
              <a:rPr sz="2800" b="1" spc="-60" dirty="0">
                <a:latin typeface="Calibri" panose="020F0502020204030204"/>
                <a:cs typeface="Calibri" panose="020F0502020204030204"/>
              </a:rPr>
              <a:t> </a:t>
            </a:r>
            <a:r>
              <a:rPr sz="2800" b="1" dirty="0">
                <a:latin typeface="Calibri" panose="020F0502020204030204"/>
                <a:cs typeface="Calibri" panose="020F0502020204030204"/>
              </a:rPr>
              <a:t>Η</a:t>
            </a:r>
            <a:r>
              <a:rPr sz="2800" b="1" spc="-40" dirty="0">
                <a:latin typeface="Calibri" panose="020F0502020204030204"/>
                <a:cs typeface="Calibri" panose="020F0502020204030204"/>
              </a:rPr>
              <a:t> </a:t>
            </a:r>
            <a:r>
              <a:rPr sz="2800" b="1" dirty="0">
                <a:latin typeface="Calibri" panose="020F0502020204030204"/>
                <a:cs typeface="Calibri" panose="020F0502020204030204"/>
              </a:rPr>
              <a:t>ΟΠΟΙΑ</a:t>
            </a:r>
            <a:r>
              <a:rPr sz="2800" b="1" spc="-45" dirty="0">
                <a:latin typeface="Calibri" panose="020F0502020204030204"/>
                <a:cs typeface="Calibri" panose="020F0502020204030204"/>
              </a:rPr>
              <a:t> </a:t>
            </a:r>
            <a:r>
              <a:rPr sz="2800" b="1" spc="-20" dirty="0">
                <a:latin typeface="Calibri" panose="020F0502020204030204"/>
                <a:cs typeface="Calibri" panose="020F0502020204030204"/>
              </a:rPr>
              <a:t>ΟΦΕΙΛΕΤΑΙ</a:t>
            </a:r>
            <a:r>
              <a:rPr sz="2800" b="1" spc="-40" dirty="0">
                <a:latin typeface="Calibri" panose="020F0502020204030204"/>
                <a:cs typeface="Calibri" panose="020F0502020204030204"/>
              </a:rPr>
              <a:t> </a:t>
            </a:r>
            <a:r>
              <a:rPr sz="2800" b="1" dirty="0">
                <a:latin typeface="Calibri" panose="020F0502020204030204"/>
                <a:cs typeface="Calibri" panose="020F0502020204030204"/>
              </a:rPr>
              <a:t>ΣΤΟ</a:t>
            </a:r>
            <a:r>
              <a:rPr sz="2800" b="1" spc="-40" dirty="0">
                <a:latin typeface="Calibri" panose="020F0502020204030204"/>
                <a:cs typeface="Calibri" panose="020F0502020204030204"/>
              </a:rPr>
              <a:t> </a:t>
            </a:r>
            <a:r>
              <a:rPr sz="2800" b="1" dirty="0">
                <a:latin typeface="Calibri" panose="020F0502020204030204"/>
                <a:cs typeface="Calibri" panose="020F0502020204030204"/>
              </a:rPr>
              <a:t>ΓΕΓΟΝΟΣ</a:t>
            </a:r>
            <a:r>
              <a:rPr sz="2800" b="1" spc="-45" dirty="0">
                <a:latin typeface="Calibri" panose="020F0502020204030204"/>
                <a:cs typeface="Calibri" panose="020F0502020204030204"/>
              </a:rPr>
              <a:t> </a:t>
            </a:r>
            <a:r>
              <a:rPr sz="2800" b="1" dirty="0">
                <a:latin typeface="Calibri" panose="020F0502020204030204"/>
                <a:cs typeface="Calibri" panose="020F0502020204030204"/>
              </a:rPr>
              <a:t>ΟΤΙ</a:t>
            </a:r>
            <a:r>
              <a:rPr sz="2800" b="1" spc="-45" dirty="0">
                <a:latin typeface="Calibri" panose="020F0502020204030204"/>
                <a:cs typeface="Calibri" panose="020F0502020204030204"/>
              </a:rPr>
              <a:t> </a:t>
            </a:r>
            <a:r>
              <a:rPr sz="2800" b="1" dirty="0">
                <a:latin typeface="Calibri" panose="020F0502020204030204"/>
                <a:cs typeface="Calibri" panose="020F0502020204030204"/>
              </a:rPr>
              <a:t>Η</a:t>
            </a:r>
            <a:r>
              <a:rPr sz="2800" b="1" spc="-35" dirty="0">
                <a:latin typeface="Calibri" panose="020F0502020204030204"/>
                <a:cs typeface="Calibri" panose="020F0502020204030204"/>
              </a:rPr>
              <a:t> </a:t>
            </a:r>
            <a:r>
              <a:rPr sz="2800" b="1" spc="-10" dirty="0">
                <a:latin typeface="Calibri" panose="020F0502020204030204"/>
                <a:cs typeface="Calibri" panose="020F0502020204030204"/>
              </a:rPr>
              <a:t>ΚΑΥΣΗ </a:t>
            </a:r>
            <a:r>
              <a:rPr sz="2800" b="1" spc="-50" dirty="0">
                <a:latin typeface="Calibri" panose="020F0502020204030204"/>
                <a:cs typeface="Calibri" panose="020F0502020204030204"/>
              </a:rPr>
              <a:t>ΠΡΑΓΜΑΤΟΠΟΙΕΙΤΑΙ</a:t>
            </a:r>
            <a:r>
              <a:rPr sz="2800" b="1" spc="-55" dirty="0">
                <a:latin typeface="Calibri" panose="020F0502020204030204"/>
                <a:cs typeface="Calibri" panose="020F0502020204030204"/>
              </a:rPr>
              <a:t> </a:t>
            </a:r>
            <a:r>
              <a:rPr sz="2800" b="1" spc="-30" dirty="0">
                <a:latin typeface="Calibri" panose="020F0502020204030204"/>
                <a:cs typeface="Calibri" panose="020F0502020204030204"/>
              </a:rPr>
              <a:t>ΠΑΝΤΑ</a:t>
            </a:r>
            <a:r>
              <a:rPr sz="2800" b="1" spc="-45" dirty="0">
                <a:latin typeface="Calibri" panose="020F0502020204030204"/>
                <a:cs typeface="Calibri" panose="020F0502020204030204"/>
              </a:rPr>
              <a:t> </a:t>
            </a:r>
            <a:r>
              <a:rPr sz="2800" b="1" dirty="0">
                <a:latin typeface="Calibri" panose="020F0502020204030204"/>
                <a:cs typeface="Calibri" panose="020F0502020204030204"/>
              </a:rPr>
              <a:t>ΜΕ</a:t>
            </a:r>
            <a:r>
              <a:rPr sz="2800" b="1" spc="-45" dirty="0">
                <a:latin typeface="Calibri" panose="020F0502020204030204"/>
                <a:cs typeface="Calibri" panose="020F0502020204030204"/>
              </a:rPr>
              <a:t> </a:t>
            </a:r>
            <a:r>
              <a:rPr sz="2800" b="1" dirty="0">
                <a:latin typeface="Calibri" panose="020F0502020204030204"/>
                <a:cs typeface="Calibri" panose="020F0502020204030204"/>
              </a:rPr>
              <a:t>ΠΕΡΙΣΣΕΙΑ</a:t>
            </a:r>
            <a:r>
              <a:rPr sz="2800" b="1" spc="-40" dirty="0">
                <a:latin typeface="Calibri" panose="020F0502020204030204"/>
                <a:cs typeface="Calibri" panose="020F0502020204030204"/>
              </a:rPr>
              <a:t> </a:t>
            </a:r>
            <a:r>
              <a:rPr sz="2800" b="1" spc="-10" dirty="0">
                <a:latin typeface="Calibri" panose="020F0502020204030204"/>
                <a:cs typeface="Calibri" panose="020F0502020204030204"/>
              </a:rPr>
              <a:t>ΑΕΡΑ</a:t>
            </a:r>
            <a:r>
              <a:rPr sz="2200" b="1" spc="-10" dirty="0">
                <a:latin typeface="Calibri" panose="020F0502020204030204"/>
                <a:cs typeface="Calibri" panose="020F0502020204030204"/>
              </a:rPr>
              <a:t>.</a:t>
            </a:r>
            <a:endParaRPr sz="2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25060" y="-12759"/>
            <a:ext cx="8250555" cy="1102995"/>
            <a:chOff x="325060" y="-12759"/>
            <a:chExt cx="8250555" cy="1102995"/>
          </a:xfrm>
        </p:grpSpPr>
        <p:sp>
          <p:nvSpPr>
            <p:cNvPr id="3" name="object 3"/>
            <p:cNvSpPr/>
            <p:nvPr/>
          </p:nvSpPr>
          <p:spPr>
            <a:xfrm>
              <a:off x="337820" y="0"/>
              <a:ext cx="8224520" cy="1076960"/>
            </a:xfrm>
            <a:custGeom>
              <a:avLst/>
              <a:gdLst/>
              <a:ahLst/>
              <a:cxnLst/>
              <a:rect l="l" t="t" r="r" b="b"/>
              <a:pathLst>
                <a:path w="8224520" h="1076960">
                  <a:moveTo>
                    <a:pt x="8054339" y="1075689"/>
                  </a:moveTo>
                  <a:lnTo>
                    <a:pt x="170179" y="1075689"/>
                  </a:lnTo>
                  <a:lnTo>
                    <a:pt x="179070" y="1076960"/>
                  </a:lnTo>
                  <a:lnTo>
                    <a:pt x="8045450" y="1076960"/>
                  </a:lnTo>
                  <a:lnTo>
                    <a:pt x="8054339" y="1075689"/>
                  </a:lnTo>
                  <a:close/>
                </a:path>
                <a:path w="8224520" h="1076960">
                  <a:moveTo>
                    <a:pt x="8054339" y="0"/>
                  </a:moveTo>
                  <a:lnTo>
                    <a:pt x="170179" y="0"/>
                  </a:lnTo>
                  <a:lnTo>
                    <a:pt x="161289" y="1270"/>
                  </a:lnTo>
                  <a:lnTo>
                    <a:pt x="151129" y="2540"/>
                  </a:lnTo>
                  <a:lnTo>
                    <a:pt x="142239" y="3809"/>
                  </a:lnTo>
                  <a:lnTo>
                    <a:pt x="115570" y="11429"/>
                  </a:lnTo>
                  <a:lnTo>
                    <a:pt x="97789" y="19050"/>
                  </a:lnTo>
                  <a:lnTo>
                    <a:pt x="82550" y="29209"/>
                  </a:lnTo>
                  <a:lnTo>
                    <a:pt x="73659" y="34290"/>
                  </a:lnTo>
                  <a:lnTo>
                    <a:pt x="67309" y="39370"/>
                  </a:lnTo>
                  <a:lnTo>
                    <a:pt x="59689" y="45720"/>
                  </a:lnTo>
                  <a:lnTo>
                    <a:pt x="45719" y="59690"/>
                  </a:lnTo>
                  <a:lnTo>
                    <a:pt x="40639" y="66040"/>
                  </a:lnTo>
                  <a:lnTo>
                    <a:pt x="34289" y="73659"/>
                  </a:lnTo>
                  <a:lnTo>
                    <a:pt x="29209" y="81279"/>
                  </a:lnTo>
                  <a:lnTo>
                    <a:pt x="24129" y="90170"/>
                  </a:lnTo>
                  <a:lnTo>
                    <a:pt x="19050" y="97790"/>
                  </a:lnTo>
                  <a:lnTo>
                    <a:pt x="15239" y="106679"/>
                  </a:lnTo>
                  <a:lnTo>
                    <a:pt x="12700" y="115570"/>
                  </a:lnTo>
                  <a:lnTo>
                    <a:pt x="8889" y="124459"/>
                  </a:lnTo>
                  <a:lnTo>
                    <a:pt x="3809" y="142240"/>
                  </a:lnTo>
                  <a:lnTo>
                    <a:pt x="1269" y="160020"/>
                  </a:lnTo>
                  <a:lnTo>
                    <a:pt x="0" y="170179"/>
                  </a:lnTo>
                  <a:lnTo>
                    <a:pt x="0" y="906779"/>
                  </a:lnTo>
                  <a:lnTo>
                    <a:pt x="1269" y="915670"/>
                  </a:lnTo>
                  <a:lnTo>
                    <a:pt x="2539" y="925829"/>
                  </a:lnTo>
                  <a:lnTo>
                    <a:pt x="3809" y="934720"/>
                  </a:lnTo>
                  <a:lnTo>
                    <a:pt x="8889" y="952500"/>
                  </a:lnTo>
                  <a:lnTo>
                    <a:pt x="12700" y="961389"/>
                  </a:lnTo>
                  <a:lnTo>
                    <a:pt x="15239" y="970279"/>
                  </a:lnTo>
                  <a:lnTo>
                    <a:pt x="20319" y="979170"/>
                  </a:lnTo>
                  <a:lnTo>
                    <a:pt x="24129" y="986789"/>
                  </a:lnTo>
                  <a:lnTo>
                    <a:pt x="34289" y="1002029"/>
                  </a:lnTo>
                  <a:lnTo>
                    <a:pt x="40639" y="1009650"/>
                  </a:lnTo>
                  <a:lnTo>
                    <a:pt x="45719" y="1017270"/>
                  </a:lnTo>
                  <a:lnTo>
                    <a:pt x="53339" y="1023620"/>
                  </a:lnTo>
                  <a:lnTo>
                    <a:pt x="90170" y="1052829"/>
                  </a:lnTo>
                  <a:lnTo>
                    <a:pt x="133350" y="1070610"/>
                  </a:lnTo>
                  <a:lnTo>
                    <a:pt x="142239" y="1071879"/>
                  </a:lnTo>
                  <a:lnTo>
                    <a:pt x="151129" y="1074420"/>
                  </a:lnTo>
                  <a:lnTo>
                    <a:pt x="161289" y="1075689"/>
                  </a:lnTo>
                  <a:lnTo>
                    <a:pt x="8063230" y="1075689"/>
                  </a:lnTo>
                  <a:lnTo>
                    <a:pt x="8073389" y="1074420"/>
                  </a:lnTo>
                  <a:lnTo>
                    <a:pt x="8082280" y="1071879"/>
                  </a:lnTo>
                  <a:lnTo>
                    <a:pt x="8091170" y="1070610"/>
                  </a:lnTo>
                  <a:lnTo>
                    <a:pt x="8100059" y="1066800"/>
                  </a:lnTo>
                  <a:lnTo>
                    <a:pt x="8108950" y="1064260"/>
                  </a:lnTo>
                  <a:lnTo>
                    <a:pt x="8126730" y="1056639"/>
                  </a:lnTo>
                  <a:lnTo>
                    <a:pt x="8134350" y="1052829"/>
                  </a:lnTo>
                  <a:lnTo>
                    <a:pt x="8143239" y="1047750"/>
                  </a:lnTo>
                  <a:lnTo>
                    <a:pt x="8150859" y="1042670"/>
                  </a:lnTo>
                  <a:lnTo>
                    <a:pt x="8157209" y="1036320"/>
                  </a:lnTo>
                  <a:lnTo>
                    <a:pt x="8164830" y="1029970"/>
                  </a:lnTo>
                  <a:lnTo>
                    <a:pt x="8177530" y="1017270"/>
                  </a:lnTo>
                  <a:lnTo>
                    <a:pt x="8190230" y="1002029"/>
                  </a:lnTo>
                  <a:lnTo>
                    <a:pt x="8200389" y="986789"/>
                  </a:lnTo>
                  <a:lnTo>
                    <a:pt x="8204200" y="977900"/>
                  </a:lnTo>
                  <a:lnTo>
                    <a:pt x="8208009" y="970279"/>
                  </a:lnTo>
                  <a:lnTo>
                    <a:pt x="8215630" y="952500"/>
                  </a:lnTo>
                  <a:lnTo>
                    <a:pt x="8220709" y="934720"/>
                  </a:lnTo>
                  <a:lnTo>
                    <a:pt x="8221980" y="925829"/>
                  </a:lnTo>
                  <a:lnTo>
                    <a:pt x="8223250" y="915670"/>
                  </a:lnTo>
                  <a:lnTo>
                    <a:pt x="8223250" y="906779"/>
                  </a:lnTo>
                  <a:lnTo>
                    <a:pt x="8224520" y="896620"/>
                  </a:lnTo>
                  <a:lnTo>
                    <a:pt x="8224520" y="179070"/>
                  </a:lnTo>
                  <a:lnTo>
                    <a:pt x="8223250" y="170179"/>
                  </a:lnTo>
                  <a:lnTo>
                    <a:pt x="8223250" y="160020"/>
                  </a:lnTo>
                  <a:lnTo>
                    <a:pt x="8204200" y="97790"/>
                  </a:lnTo>
                  <a:lnTo>
                    <a:pt x="8177530" y="59690"/>
                  </a:lnTo>
                  <a:lnTo>
                    <a:pt x="8171180" y="52070"/>
                  </a:lnTo>
                  <a:lnTo>
                    <a:pt x="8164830" y="45720"/>
                  </a:lnTo>
                  <a:lnTo>
                    <a:pt x="8157209" y="39370"/>
                  </a:lnTo>
                  <a:lnTo>
                    <a:pt x="8150859" y="34290"/>
                  </a:lnTo>
                  <a:lnTo>
                    <a:pt x="8141970" y="29209"/>
                  </a:lnTo>
                  <a:lnTo>
                    <a:pt x="8126730" y="19050"/>
                  </a:lnTo>
                  <a:lnTo>
                    <a:pt x="8108950" y="11429"/>
                  </a:lnTo>
                  <a:lnTo>
                    <a:pt x="8082280" y="3809"/>
                  </a:lnTo>
                  <a:lnTo>
                    <a:pt x="8073389" y="2540"/>
                  </a:lnTo>
                  <a:lnTo>
                    <a:pt x="8063230" y="1270"/>
                  </a:lnTo>
                  <a:lnTo>
                    <a:pt x="8054339" y="0"/>
                  </a:lnTo>
                  <a:close/>
                </a:path>
              </a:pathLst>
            </a:custGeom>
            <a:solidFill>
              <a:srgbClr val="009900"/>
            </a:solidFill>
          </p:spPr>
          <p:txBody>
            <a:bodyPr wrap="square" lIns="0" tIns="0" rIns="0" bIns="0" rtlCol="0"/>
            <a:lstStyle/>
            <a:p/>
          </p:txBody>
        </p:sp>
        <p:sp>
          <p:nvSpPr>
            <p:cNvPr id="4" name="object 4"/>
            <p:cNvSpPr/>
            <p:nvPr/>
          </p:nvSpPr>
          <p:spPr>
            <a:xfrm>
              <a:off x="337820" y="0"/>
              <a:ext cx="8224520" cy="1076960"/>
            </a:xfrm>
            <a:custGeom>
              <a:avLst/>
              <a:gdLst/>
              <a:ahLst/>
              <a:cxnLst/>
              <a:rect l="l" t="t" r="r" b="b"/>
              <a:pathLst>
                <a:path w="8224520" h="1076960">
                  <a:moveTo>
                    <a:pt x="0" y="179070"/>
                  </a:moveTo>
                  <a:lnTo>
                    <a:pt x="0" y="170179"/>
                  </a:lnTo>
                  <a:lnTo>
                    <a:pt x="1269" y="160020"/>
                  </a:lnTo>
                  <a:lnTo>
                    <a:pt x="2539" y="151129"/>
                  </a:lnTo>
                  <a:lnTo>
                    <a:pt x="3809" y="142240"/>
                  </a:lnTo>
                  <a:lnTo>
                    <a:pt x="6350" y="133350"/>
                  </a:lnTo>
                  <a:lnTo>
                    <a:pt x="8889" y="124459"/>
                  </a:lnTo>
                  <a:lnTo>
                    <a:pt x="12700" y="115570"/>
                  </a:lnTo>
                  <a:lnTo>
                    <a:pt x="15239" y="106679"/>
                  </a:lnTo>
                  <a:lnTo>
                    <a:pt x="19050" y="97790"/>
                  </a:lnTo>
                  <a:lnTo>
                    <a:pt x="24129" y="90170"/>
                  </a:lnTo>
                  <a:lnTo>
                    <a:pt x="29209" y="81279"/>
                  </a:lnTo>
                  <a:lnTo>
                    <a:pt x="34289" y="73659"/>
                  </a:lnTo>
                  <a:lnTo>
                    <a:pt x="40639" y="66040"/>
                  </a:lnTo>
                  <a:lnTo>
                    <a:pt x="45719" y="59690"/>
                  </a:lnTo>
                  <a:lnTo>
                    <a:pt x="53339" y="52070"/>
                  </a:lnTo>
                  <a:lnTo>
                    <a:pt x="59689" y="45720"/>
                  </a:lnTo>
                  <a:lnTo>
                    <a:pt x="67309" y="39370"/>
                  </a:lnTo>
                  <a:lnTo>
                    <a:pt x="73659" y="34290"/>
                  </a:lnTo>
                  <a:lnTo>
                    <a:pt x="82550" y="29209"/>
                  </a:lnTo>
                  <a:lnTo>
                    <a:pt x="90170" y="24129"/>
                  </a:lnTo>
                  <a:lnTo>
                    <a:pt x="97789" y="19050"/>
                  </a:lnTo>
                  <a:lnTo>
                    <a:pt x="106679" y="15240"/>
                  </a:lnTo>
                  <a:lnTo>
                    <a:pt x="115570" y="11429"/>
                  </a:lnTo>
                  <a:lnTo>
                    <a:pt x="124459" y="8890"/>
                  </a:lnTo>
                  <a:lnTo>
                    <a:pt x="133350" y="6350"/>
                  </a:lnTo>
                  <a:lnTo>
                    <a:pt x="142239" y="3809"/>
                  </a:lnTo>
                  <a:lnTo>
                    <a:pt x="151129" y="2540"/>
                  </a:lnTo>
                  <a:lnTo>
                    <a:pt x="161289" y="1270"/>
                  </a:lnTo>
                  <a:lnTo>
                    <a:pt x="170179" y="0"/>
                  </a:lnTo>
                  <a:lnTo>
                    <a:pt x="179070" y="0"/>
                  </a:lnTo>
                  <a:lnTo>
                    <a:pt x="8044180" y="0"/>
                  </a:lnTo>
                  <a:lnTo>
                    <a:pt x="8054339" y="0"/>
                  </a:lnTo>
                  <a:lnTo>
                    <a:pt x="8063230" y="1270"/>
                  </a:lnTo>
                  <a:lnTo>
                    <a:pt x="8073389" y="2540"/>
                  </a:lnTo>
                  <a:lnTo>
                    <a:pt x="8082280" y="3809"/>
                  </a:lnTo>
                  <a:lnTo>
                    <a:pt x="8091170" y="6350"/>
                  </a:lnTo>
                  <a:lnTo>
                    <a:pt x="8100059" y="8890"/>
                  </a:lnTo>
                  <a:lnTo>
                    <a:pt x="8108950" y="11429"/>
                  </a:lnTo>
                  <a:lnTo>
                    <a:pt x="8117839" y="15240"/>
                  </a:lnTo>
                  <a:lnTo>
                    <a:pt x="8126730" y="19050"/>
                  </a:lnTo>
                  <a:lnTo>
                    <a:pt x="8134350" y="24129"/>
                  </a:lnTo>
                  <a:lnTo>
                    <a:pt x="8141970" y="29209"/>
                  </a:lnTo>
                  <a:lnTo>
                    <a:pt x="8150859" y="34290"/>
                  </a:lnTo>
                  <a:lnTo>
                    <a:pt x="8157209" y="39370"/>
                  </a:lnTo>
                  <a:lnTo>
                    <a:pt x="8164830" y="45720"/>
                  </a:lnTo>
                  <a:lnTo>
                    <a:pt x="8171180" y="52070"/>
                  </a:lnTo>
                  <a:lnTo>
                    <a:pt x="8177530" y="59690"/>
                  </a:lnTo>
                  <a:lnTo>
                    <a:pt x="8183880" y="66040"/>
                  </a:lnTo>
                  <a:lnTo>
                    <a:pt x="8208009" y="106679"/>
                  </a:lnTo>
                  <a:lnTo>
                    <a:pt x="8211820" y="115570"/>
                  </a:lnTo>
                  <a:lnTo>
                    <a:pt x="8223250" y="160020"/>
                  </a:lnTo>
                  <a:lnTo>
                    <a:pt x="8223250" y="170179"/>
                  </a:lnTo>
                  <a:lnTo>
                    <a:pt x="8224520" y="179070"/>
                  </a:lnTo>
                  <a:lnTo>
                    <a:pt x="8224520" y="896620"/>
                  </a:lnTo>
                  <a:lnTo>
                    <a:pt x="8223250" y="906779"/>
                  </a:lnTo>
                  <a:lnTo>
                    <a:pt x="8223250" y="915670"/>
                  </a:lnTo>
                  <a:lnTo>
                    <a:pt x="8211820" y="961389"/>
                  </a:lnTo>
                  <a:lnTo>
                    <a:pt x="8204200" y="977900"/>
                  </a:lnTo>
                  <a:lnTo>
                    <a:pt x="8200389" y="986789"/>
                  </a:lnTo>
                  <a:lnTo>
                    <a:pt x="8195309" y="994410"/>
                  </a:lnTo>
                  <a:lnTo>
                    <a:pt x="8190230" y="1002029"/>
                  </a:lnTo>
                  <a:lnTo>
                    <a:pt x="8183880" y="1009650"/>
                  </a:lnTo>
                  <a:lnTo>
                    <a:pt x="8177530" y="1017270"/>
                  </a:lnTo>
                  <a:lnTo>
                    <a:pt x="8171180" y="1023620"/>
                  </a:lnTo>
                  <a:lnTo>
                    <a:pt x="8164830" y="1029970"/>
                  </a:lnTo>
                  <a:lnTo>
                    <a:pt x="8157209" y="1036320"/>
                  </a:lnTo>
                  <a:lnTo>
                    <a:pt x="8117839" y="1060450"/>
                  </a:lnTo>
                  <a:lnTo>
                    <a:pt x="8108950" y="1064260"/>
                  </a:lnTo>
                  <a:lnTo>
                    <a:pt x="8100059" y="1066800"/>
                  </a:lnTo>
                  <a:lnTo>
                    <a:pt x="8091170" y="1070610"/>
                  </a:lnTo>
                  <a:lnTo>
                    <a:pt x="8082280" y="1071879"/>
                  </a:lnTo>
                  <a:lnTo>
                    <a:pt x="8073389" y="1074420"/>
                  </a:lnTo>
                  <a:lnTo>
                    <a:pt x="8063230" y="1075689"/>
                  </a:lnTo>
                  <a:lnTo>
                    <a:pt x="8054339" y="1075689"/>
                  </a:lnTo>
                  <a:lnTo>
                    <a:pt x="8045450" y="1076960"/>
                  </a:lnTo>
                  <a:lnTo>
                    <a:pt x="179070" y="1076960"/>
                  </a:lnTo>
                  <a:lnTo>
                    <a:pt x="170179" y="1075689"/>
                  </a:lnTo>
                  <a:lnTo>
                    <a:pt x="161289" y="1075689"/>
                  </a:lnTo>
                  <a:lnTo>
                    <a:pt x="151129" y="1074420"/>
                  </a:lnTo>
                  <a:lnTo>
                    <a:pt x="142239" y="1071879"/>
                  </a:lnTo>
                  <a:lnTo>
                    <a:pt x="133350" y="1070610"/>
                  </a:lnTo>
                  <a:lnTo>
                    <a:pt x="124459" y="1068070"/>
                  </a:lnTo>
                  <a:lnTo>
                    <a:pt x="115570" y="1064260"/>
                  </a:lnTo>
                  <a:lnTo>
                    <a:pt x="106679" y="1060450"/>
                  </a:lnTo>
                  <a:lnTo>
                    <a:pt x="97789" y="1056639"/>
                  </a:lnTo>
                  <a:lnTo>
                    <a:pt x="90170" y="1052829"/>
                  </a:lnTo>
                  <a:lnTo>
                    <a:pt x="82550" y="1047750"/>
                  </a:lnTo>
                  <a:lnTo>
                    <a:pt x="74929" y="1042670"/>
                  </a:lnTo>
                  <a:lnTo>
                    <a:pt x="67309" y="1036320"/>
                  </a:lnTo>
                  <a:lnTo>
                    <a:pt x="59689" y="1029970"/>
                  </a:lnTo>
                  <a:lnTo>
                    <a:pt x="53339" y="1023620"/>
                  </a:lnTo>
                  <a:lnTo>
                    <a:pt x="45719" y="1017270"/>
                  </a:lnTo>
                  <a:lnTo>
                    <a:pt x="40639" y="1009650"/>
                  </a:lnTo>
                  <a:lnTo>
                    <a:pt x="34289" y="1002029"/>
                  </a:lnTo>
                  <a:lnTo>
                    <a:pt x="29209" y="994410"/>
                  </a:lnTo>
                  <a:lnTo>
                    <a:pt x="24129" y="986789"/>
                  </a:lnTo>
                  <a:lnTo>
                    <a:pt x="20319" y="979170"/>
                  </a:lnTo>
                  <a:lnTo>
                    <a:pt x="15239" y="970279"/>
                  </a:lnTo>
                  <a:lnTo>
                    <a:pt x="12700" y="961389"/>
                  </a:lnTo>
                  <a:lnTo>
                    <a:pt x="8889" y="952500"/>
                  </a:lnTo>
                  <a:lnTo>
                    <a:pt x="6350" y="943610"/>
                  </a:lnTo>
                  <a:lnTo>
                    <a:pt x="3809" y="934720"/>
                  </a:lnTo>
                  <a:lnTo>
                    <a:pt x="2539" y="925829"/>
                  </a:lnTo>
                  <a:lnTo>
                    <a:pt x="1269" y="915670"/>
                  </a:lnTo>
                  <a:lnTo>
                    <a:pt x="0" y="906779"/>
                  </a:lnTo>
                  <a:lnTo>
                    <a:pt x="0" y="897889"/>
                  </a:lnTo>
                  <a:lnTo>
                    <a:pt x="0" y="179070"/>
                  </a:lnTo>
                  <a:close/>
                </a:path>
              </a:pathLst>
            </a:custGeom>
            <a:ln w="25518">
              <a:solidFill>
                <a:srgbClr val="FFFFFF"/>
              </a:solidFill>
            </a:ln>
          </p:spPr>
          <p:txBody>
            <a:bodyPr wrap="square" lIns="0" tIns="0" rIns="0" bIns="0" rtlCol="0"/>
            <a:lstStyle/>
            <a:p/>
          </p:txBody>
        </p:sp>
        <p:sp>
          <p:nvSpPr>
            <p:cNvPr id="5" name="object 5"/>
            <p:cNvSpPr/>
            <p:nvPr/>
          </p:nvSpPr>
          <p:spPr>
            <a:xfrm>
              <a:off x="325056" y="-1275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56259" y="-72390"/>
            <a:ext cx="7033895" cy="574040"/>
          </a:xfrm>
          <a:prstGeom prst="rect">
            <a:avLst/>
          </a:prstGeom>
        </p:spPr>
        <p:txBody>
          <a:bodyPr vert="horz" wrap="square" lIns="0" tIns="12700" rIns="0" bIns="0" rtlCol="0">
            <a:spAutoFit/>
          </a:bodyPr>
          <a:lstStyle/>
          <a:p>
            <a:pPr marL="12700">
              <a:lnSpc>
                <a:spcPct val="100000"/>
              </a:lnSpc>
              <a:spcBef>
                <a:spcPts val="100"/>
              </a:spcBef>
            </a:pPr>
            <a:r>
              <a:rPr sz="3600" u="none" dirty="0">
                <a:solidFill>
                  <a:srgbClr val="FFFFFF"/>
                </a:solidFill>
                <a:latin typeface="Calibri" panose="020F0502020204030204"/>
                <a:cs typeface="Calibri" panose="020F0502020204030204"/>
              </a:rPr>
              <a:t>1.5.</a:t>
            </a:r>
            <a:r>
              <a:rPr sz="3600" u="none" spc="-20"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Ρυθμιστές</a:t>
            </a:r>
            <a:r>
              <a:rPr sz="3600" u="none" spc="-10"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στροφών</a:t>
            </a:r>
            <a:r>
              <a:rPr sz="3600" u="none" spc="-15" dirty="0">
                <a:solidFill>
                  <a:srgbClr val="FFFFFF"/>
                </a:solidFill>
                <a:latin typeface="Calibri" panose="020F0502020204030204"/>
                <a:cs typeface="Calibri" panose="020F0502020204030204"/>
              </a:rPr>
              <a:t> </a:t>
            </a:r>
            <a:r>
              <a:rPr sz="3600" u="none" spc="-10" dirty="0">
                <a:solidFill>
                  <a:srgbClr val="FFFFFF"/>
                </a:solidFill>
                <a:latin typeface="Calibri" panose="020F0502020204030204"/>
                <a:cs typeface="Calibri" panose="020F0502020204030204"/>
              </a:rPr>
              <a:t>(Governors)</a:t>
            </a:r>
            <a:endParaRPr sz="3600">
              <a:latin typeface="Calibri" panose="020F0502020204030204"/>
              <a:cs typeface="Calibri" panose="020F0502020204030204"/>
            </a:endParaRPr>
          </a:p>
        </p:txBody>
      </p:sp>
      <p:sp>
        <p:nvSpPr>
          <p:cNvPr id="7" name="object 7"/>
          <p:cNvSpPr txBox="1"/>
          <p:nvPr/>
        </p:nvSpPr>
        <p:spPr>
          <a:xfrm>
            <a:off x="436880" y="523240"/>
            <a:ext cx="8271509" cy="5937908"/>
          </a:xfrm>
          <a:prstGeom prst="rect">
            <a:avLst/>
          </a:prstGeom>
        </p:spPr>
        <p:txBody>
          <a:bodyPr vert="horz" wrap="square" lIns="0" tIns="125730" rIns="0" bIns="0" rtlCol="0">
            <a:spAutoFit/>
          </a:bodyPr>
          <a:lstStyle/>
          <a:p>
            <a:pPr marL="131445">
              <a:lnSpc>
                <a:spcPct val="100000"/>
              </a:lnSpc>
              <a:spcBef>
                <a:spcPts val="990"/>
              </a:spcBef>
            </a:pPr>
            <a:r>
              <a:rPr sz="3200" b="1" i="1" dirty="0">
                <a:solidFill>
                  <a:srgbClr val="FFFFFF"/>
                </a:solidFill>
                <a:latin typeface="Calibri" panose="020F0502020204030204"/>
                <a:cs typeface="Calibri" panose="020F0502020204030204"/>
              </a:rPr>
              <a:t>α)</a:t>
            </a:r>
            <a:r>
              <a:rPr sz="3200" b="1" i="1" spc="-10" dirty="0">
                <a:solidFill>
                  <a:srgbClr val="FFFFFF"/>
                </a:solidFill>
                <a:latin typeface="Calibri" panose="020F0502020204030204"/>
                <a:cs typeface="Calibri" panose="020F0502020204030204"/>
              </a:rPr>
              <a:t> Γενικά</a:t>
            </a:r>
            <a:endParaRPr sz="3200">
              <a:latin typeface="Calibri" panose="020F0502020204030204"/>
              <a:cs typeface="Calibri" panose="020F0502020204030204"/>
            </a:endParaRPr>
          </a:p>
          <a:p>
            <a:pPr marL="12700" marR="5080" indent="182880">
              <a:lnSpc>
                <a:spcPct val="102000"/>
              </a:lnSpc>
              <a:spcBef>
                <a:spcPts val="815"/>
              </a:spcBef>
            </a:pPr>
            <a:r>
              <a:rPr sz="3200" b="1" dirty="0">
                <a:latin typeface="Calibri" panose="020F0502020204030204"/>
                <a:cs typeface="Calibri" panose="020F0502020204030204"/>
              </a:rPr>
              <a:t>ΕΤΣΙ</a:t>
            </a:r>
            <a:r>
              <a:rPr sz="3200" b="1" spc="-35" dirty="0">
                <a:latin typeface="Calibri" panose="020F0502020204030204"/>
                <a:cs typeface="Calibri" panose="020F0502020204030204"/>
              </a:rPr>
              <a:t> </a:t>
            </a:r>
            <a:r>
              <a:rPr sz="3200" b="1" dirty="0">
                <a:latin typeface="Calibri" panose="020F0502020204030204"/>
                <a:cs typeface="Calibri" panose="020F0502020204030204"/>
              </a:rPr>
              <a:t>ΣΤΗΝ</a:t>
            </a:r>
            <a:r>
              <a:rPr sz="3200" b="1" spc="-30" dirty="0">
                <a:latin typeface="Calibri" panose="020F0502020204030204"/>
                <a:cs typeface="Calibri" panose="020F0502020204030204"/>
              </a:rPr>
              <a:t> </a:t>
            </a:r>
            <a:r>
              <a:rPr sz="3200" b="1" dirty="0">
                <a:latin typeface="Calibri" panose="020F0502020204030204"/>
                <a:cs typeface="Calibri" panose="020F0502020204030204"/>
              </a:rPr>
              <a:t>ΠΕΡΙΠΤΩΣΗ</a:t>
            </a:r>
            <a:r>
              <a:rPr sz="3200" b="1" spc="-25" dirty="0">
                <a:latin typeface="Calibri" panose="020F0502020204030204"/>
                <a:cs typeface="Calibri" panose="020F0502020204030204"/>
              </a:rPr>
              <a:t> </a:t>
            </a:r>
            <a:r>
              <a:rPr sz="3200" b="1" dirty="0">
                <a:latin typeface="Calibri" panose="020F0502020204030204"/>
                <a:cs typeface="Calibri" panose="020F0502020204030204"/>
              </a:rPr>
              <a:t>ΤΩΝ</a:t>
            </a:r>
            <a:r>
              <a:rPr sz="3200" b="1" spc="-25" dirty="0">
                <a:latin typeface="Calibri" panose="020F0502020204030204"/>
                <a:cs typeface="Calibri" panose="020F0502020204030204"/>
              </a:rPr>
              <a:t> </a:t>
            </a:r>
            <a:r>
              <a:rPr sz="3200" b="1" spc="-10" dirty="0">
                <a:latin typeface="Calibri" panose="020F0502020204030204"/>
                <a:cs typeface="Calibri" panose="020F0502020204030204"/>
              </a:rPr>
              <a:t>ΠΕΤΡΕΛΑΙΟΜΗΧΑ- </a:t>
            </a:r>
            <a:r>
              <a:rPr sz="3200" b="1" dirty="0">
                <a:latin typeface="Calibri" panose="020F0502020204030204"/>
                <a:cs typeface="Calibri" panose="020F0502020204030204"/>
              </a:rPr>
              <a:t>ΝΩΝ</a:t>
            </a:r>
            <a:r>
              <a:rPr sz="3200" b="1" spc="-50" dirty="0">
                <a:latin typeface="Calibri" panose="020F0502020204030204"/>
                <a:cs typeface="Calibri" panose="020F0502020204030204"/>
              </a:rPr>
              <a:t> </a:t>
            </a:r>
            <a:r>
              <a:rPr sz="3200" b="1" dirty="0">
                <a:latin typeface="Calibri" panose="020F0502020204030204"/>
                <a:cs typeface="Calibri" panose="020F0502020204030204"/>
              </a:rPr>
              <a:t>ΥΠΑΡΧΕΙ</a:t>
            </a:r>
            <a:r>
              <a:rPr sz="3200" b="1" spc="-45" dirty="0">
                <a:latin typeface="Calibri" panose="020F0502020204030204"/>
                <a:cs typeface="Calibri" panose="020F0502020204030204"/>
              </a:rPr>
              <a:t> </a:t>
            </a:r>
            <a:r>
              <a:rPr sz="3200" b="1" dirty="0">
                <a:latin typeface="Calibri" panose="020F0502020204030204"/>
                <a:cs typeface="Calibri" panose="020F0502020204030204"/>
              </a:rPr>
              <a:t>Η</a:t>
            </a:r>
            <a:r>
              <a:rPr sz="3200" b="1" spc="-50" dirty="0">
                <a:latin typeface="Calibri" panose="020F0502020204030204"/>
                <a:cs typeface="Calibri" panose="020F0502020204030204"/>
              </a:rPr>
              <a:t> </a:t>
            </a:r>
            <a:r>
              <a:rPr sz="3200" b="1">
                <a:latin typeface="Calibri" panose="020F0502020204030204"/>
                <a:cs typeface="Calibri" panose="020F0502020204030204"/>
              </a:rPr>
              <a:t>ΑΝΑΓΚΗ</a:t>
            </a:r>
            <a:r>
              <a:rPr sz="3200" b="1" spc="-50">
                <a:latin typeface="Calibri" panose="020F0502020204030204"/>
                <a:cs typeface="Calibri" panose="020F0502020204030204"/>
              </a:rPr>
              <a:t> </a:t>
            </a:r>
            <a:r>
              <a:rPr sz="3200" b="1" smtClean="0">
                <a:latin typeface="Calibri" panose="020F0502020204030204"/>
                <a:cs typeface="Calibri" panose="020F0502020204030204"/>
              </a:rPr>
              <a:t>ΤΟΠΟΘΕΤΗΣ</a:t>
            </a:r>
            <a:r>
              <a:rPr lang="el-GR" sz="3200" b="1" dirty="0" smtClean="0">
                <a:latin typeface="Calibri" panose="020F0502020204030204"/>
                <a:cs typeface="Calibri" panose="020F0502020204030204"/>
              </a:rPr>
              <a:t>Η</a:t>
            </a:r>
            <a:r>
              <a:rPr sz="3200" b="1" smtClean="0">
                <a:latin typeface="Calibri" panose="020F0502020204030204"/>
                <a:cs typeface="Calibri" panose="020F0502020204030204"/>
              </a:rPr>
              <a:t>Σ</a:t>
            </a:r>
            <a:r>
              <a:rPr sz="3200" b="1" spc="-45" smtClean="0">
                <a:latin typeface="Calibri" panose="020F0502020204030204"/>
                <a:cs typeface="Calibri" panose="020F0502020204030204"/>
              </a:rPr>
              <a:t> </a:t>
            </a:r>
            <a:r>
              <a:rPr sz="3200" b="1" spc="-25" smtClean="0">
                <a:latin typeface="Calibri" panose="020F0502020204030204"/>
                <a:cs typeface="Calibri" panose="020F0502020204030204"/>
              </a:rPr>
              <a:t>ΚΑ</a:t>
            </a:r>
            <a:r>
              <a:rPr sz="3200" b="1" spc="-35" smtClean="0">
                <a:latin typeface="Calibri" panose="020F0502020204030204"/>
                <a:cs typeface="Calibri" panose="020F0502020204030204"/>
              </a:rPr>
              <a:t>ΤΑΛΛΗΛΟΥ</a:t>
            </a:r>
            <a:r>
              <a:rPr sz="3200" b="1" spc="-70" smtClean="0">
                <a:latin typeface="Calibri" panose="020F0502020204030204"/>
                <a:cs typeface="Calibri" panose="020F0502020204030204"/>
              </a:rPr>
              <a:t> </a:t>
            </a:r>
            <a:r>
              <a:rPr sz="3200" b="1" spc="-30" dirty="0">
                <a:latin typeface="Calibri" panose="020F0502020204030204"/>
                <a:cs typeface="Calibri" panose="020F0502020204030204"/>
              </a:rPr>
              <a:t>ΜΗΧΑΝΙΣΜΟΥ,</a:t>
            </a:r>
            <a:r>
              <a:rPr sz="3200" b="1" spc="-60" dirty="0">
                <a:latin typeface="Calibri" panose="020F0502020204030204"/>
                <a:cs typeface="Calibri" panose="020F0502020204030204"/>
              </a:rPr>
              <a:t> </a:t>
            </a:r>
            <a:r>
              <a:rPr sz="3200" b="1" dirty="0">
                <a:latin typeface="Calibri" panose="020F0502020204030204"/>
                <a:cs typeface="Calibri" panose="020F0502020204030204"/>
              </a:rPr>
              <a:t>Ο</a:t>
            </a:r>
            <a:r>
              <a:rPr sz="3200" b="1" spc="-65" dirty="0">
                <a:latin typeface="Calibri" panose="020F0502020204030204"/>
                <a:cs typeface="Calibri" panose="020F0502020204030204"/>
              </a:rPr>
              <a:t> </a:t>
            </a:r>
            <a:r>
              <a:rPr sz="3200" b="1" dirty="0">
                <a:latin typeface="Calibri" panose="020F0502020204030204"/>
                <a:cs typeface="Calibri" panose="020F0502020204030204"/>
              </a:rPr>
              <a:t>ΟΠΟΙΟΣ</a:t>
            </a:r>
            <a:r>
              <a:rPr sz="3200" b="1" spc="-65" dirty="0">
                <a:latin typeface="Calibri" panose="020F0502020204030204"/>
                <a:cs typeface="Calibri" panose="020F0502020204030204"/>
              </a:rPr>
              <a:t> </a:t>
            </a:r>
            <a:r>
              <a:rPr sz="3200" b="1">
                <a:latin typeface="Calibri" panose="020F0502020204030204"/>
                <a:cs typeface="Calibri" panose="020F0502020204030204"/>
              </a:rPr>
              <a:t>ΘΑ</a:t>
            </a:r>
            <a:r>
              <a:rPr sz="3200" b="1" spc="-65">
                <a:latin typeface="Calibri" panose="020F0502020204030204"/>
                <a:cs typeface="Calibri" panose="020F0502020204030204"/>
              </a:rPr>
              <a:t> </a:t>
            </a:r>
            <a:r>
              <a:rPr sz="3200" b="1" spc="-10" smtClean="0">
                <a:latin typeface="Calibri" panose="020F0502020204030204"/>
                <a:cs typeface="Calibri" panose="020F0502020204030204"/>
              </a:rPr>
              <a:t>ΕΛΕΓ</a:t>
            </a:r>
            <a:r>
              <a:rPr sz="3200" b="1" smtClean="0">
                <a:latin typeface="Calibri" panose="020F0502020204030204"/>
                <a:cs typeface="Calibri" panose="020F0502020204030204"/>
              </a:rPr>
              <a:t>ΧΕΙ</a:t>
            </a:r>
            <a:r>
              <a:rPr sz="3200" b="1" spc="-90" smtClean="0">
                <a:latin typeface="Calibri" panose="020F0502020204030204"/>
                <a:cs typeface="Calibri" panose="020F0502020204030204"/>
              </a:rPr>
              <a:t> </a:t>
            </a:r>
            <a:r>
              <a:rPr sz="3200" b="1" dirty="0">
                <a:latin typeface="Calibri" panose="020F0502020204030204"/>
                <a:cs typeface="Calibri" panose="020F0502020204030204"/>
              </a:rPr>
              <a:t>ΤΙΣ</a:t>
            </a:r>
            <a:r>
              <a:rPr sz="3200" b="1" spc="-75" dirty="0">
                <a:latin typeface="Calibri" panose="020F0502020204030204"/>
                <a:cs typeface="Calibri" panose="020F0502020204030204"/>
              </a:rPr>
              <a:t> </a:t>
            </a:r>
            <a:r>
              <a:rPr sz="3200" b="1" dirty="0">
                <a:latin typeface="Calibri" panose="020F0502020204030204"/>
                <a:cs typeface="Calibri" panose="020F0502020204030204"/>
              </a:rPr>
              <a:t>ΣΤΡΟΦΕΣ</a:t>
            </a:r>
            <a:r>
              <a:rPr sz="3200" b="1" spc="-75" dirty="0">
                <a:latin typeface="Calibri" panose="020F0502020204030204"/>
                <a:cs typeface="Calibri" panose="020F0502020204030204"/>
              </a:rPr>
              <a:t> </a:t>
            </a:r>
            <a:r>
              <a:rPr sz="3200" b="1" dirty="0">
                <a:latin typeface="Calibri" panose="020F0502020204030204"/>
                <a:cs typeface="Calibri" panose="020F0502020204030204"/>
              </a:rPr>
              <a:t>ΤΟΥ</a:t>
            </a:r>
            <a:r>
              <a:rPr sz="3200" b="1" spc="-65" dirty="0">
                <a:latin typeface="Calibri" panose="020F0502020204030204"/>
                <a:cs typeface="Calibri" panose="020F0502020204030204"/>
              </a:rPr>
              <a:t> </a:t>
            </a:r>
            <a:r>
              <a:rPr sz="3200" b="1" spc="-10" dirty="0">
                <a:latin typeface="Calibri" panose="020F0502020204030204"/>
                <a:cs typeface="Calibri" panose="020F0502020204030204"/>
              </a:rPr>
              <a:t>ΚΙΝΗΤΗΡΑ,</a:t>
            </a:r>
            <a:r>
              <a:rPr sz="3200" b="1" spc="-70" dirty="0">
                <a:latin typeface="Calibri" panose="020F0502020204030204"/>
                <a:cs typeface="Calibri" panose="020F0502020204030204"/>
              </a:rPr>
              <a:t> </a:t>
            </a:r>
            <a:r>
              <a:rPr sz="3200" b="1" dirty="0">
                <a:latin typeface="Calibri" panose="020F0502020204030204"/>
                <a:cs typeface="Calibri" panose="020F0502020204030204"/>
              </a:rPr>
              <a:t>ΑΝΑΛΟΓΑ</a:t>
            </a:r>
            <a:r>
              <a:rPr sz="3200" b="1" spc="-65" dirty="0">
                <a:latin typeface="Calibri" panose="020F0502020204030204"/>
                <a:cs typeface="Calibri" panose="020F0502020204030204"/>
              </a:rPr>
              <a:t> </a:t>
            </a:r>
            <a:r>
              <a:rPr sz="3200" b="1" spc="-25" dirty="0">
                <a:latin typeface="Calibri" panose="020F0502020204030204"/>
                <a:cs typeface="Calibri" panose="020F0502020204030204"/>
              </a:rPr>
              <a:t>ΜΕ </a:t>
            </a:r>
            <a:r>
              <a:rPr sz="3200" b="1" dirty="0">
                <a:latin typeface="Calibri" panose="020F0502020204030204"/>
                <a:cs typeface="Calibri" panose="020F0502020204030204"/>
              </a:rPr>
              <a:t>ΤΟ</a:t>
            </a:r>
            <a:r>
              <a:rPr sz="3200" b="1" spc="-35" dirty="0">
                <a:latin typeface="Calibri" panose="020F0502020204030204"/>
                <a:cs typeface="Calibri" panose="020F0502020204030204"/>
              </a:rPr>
              <a:t> </a:t>
            </a:r>
            <a:r>
              <a:rPr sz="3200" b="1" dirty="0">
                <a:latin typeface="Calibri" panose="020F0502020204030204"/>
                <a:cs typeface="Calibri" panose="020F0502020204030204"/>
              </a:rPr>
              <a:t>ΦΟΡΤΙΟ</a:t>
            </a:r>
            <a:r>
              <a:rPr sz="3200" b="1" spc="-30" dirty="0">
                <a:latin typeface="Calibri" panose="020F0502020204030204"/>
                <a:cs typeface="Calibri" panose="020F0502020204030204"/>
              </a:rPr>
              <a:t> </a:t>
            </a:r>
            <a:r>
              <a:rPr sz="3200" b="1" dirty="0">
                <a:latin typeface="Calibri" panose="020F0502020204030204"/>
                <a:cs typeface="Calibri" panose="020F0502020204030204"/>
              </a:rPr>
              <a:t>(ΤΗ</a:t>
            </a:r>
            <a:r>
              <a:rPr sz="3200" b="1" spc="-40" dirty="0">
                <a:latin typeface="Calibri" panose="020F0502020204030204"/>
                <a:cs typeface="Calibri" panose="020F0502020204030204"/>
              </a:rPr>
              <a:t> </a:t>
            </a:r>
            <a:r>
              <a:rPr sz="3200" b="1" dirty="0">
                <a:latin typeface="Calibri" panose="020F0502020204030204"/>
                <a:cs typeface="Calibri" panose="020F0502020204030204"/>
              </a:rPr>
              <a:t>ΣΤΡΕΠΤΙΚΗ</a:t>
            </a:r>
            <a:r>
              <a:rPr sz="3200" b="1" spc="-40" dirty="0">
                <a:latin typeface="Calibri" panose="020F0502020204030204"/>
                <a:cs typeface="Calibri" panose="020F0502020204030204"/>
              </a:rPr>
              <a:t> </a:t>
            </a:r>
            <a:r>
              <a:rPr sz="3200" b="1" dirty="0">
                <a:latin typeface="Calibri" panose="020F0502020204030204"/>
                <a:cs typeface="Calibri" panose="020F0502020204030204"/>
              </a:rPr>
              <a:t>ΡΟΠΗ</a:t>
            </a:r>
            <a:r>
              <a:rPr sz="3200" b="1" spc="-35" dirty="0">
                <a:latin typeface="Calibri" panose="020F0502020204030204"/>
                <a:cs typeface="Calibri" panose="020F0502020204030204"/>
              </a:rPr>
              <a:t> </a:t>
            </a:r>
            <a:r>
              <a:rPr sz="3200" b="1" dirty="0">
                <a:latin typeface="Calibri" panose="020F0502020204030204"/>
                <a:cs typeface="Calibri" panose="020F0502020204030204"/>
              </a:rPr>
              <a:t>ΔΗΛΑΔΗ</a:t>
            </a:r>
            <a:r>
              <a:rPr sz="3200" b="1" spc="-35" dirty="0">
                <a:latin typeface="Calibri" panose="020F0502020204030204"/>
                <a:cs typeface="Calibri" panose="020F0502020204030204"/>
              </a:rPr>
              <a:t> </a:t>
            </a:r>
            <a:r>
              <a:rPr sz="3200" b="1" spc="-20" dirty="0">
                <a:latin typeface="Calibri" panose="020F0502020204030204"/>
                <a:cs typeface="Calibri" panose="020F0502020204030204"/>
              </a:rPr>
              <a:t>ΣΤΟΝ </a:t>
            </a:r>
            <a:r>
              <a:rPr sz="3200" b="1" dirty="0">
                <a:latin typeface="Calibri" panose="020F0502020204030204"/>
                <a:cs typeface="Calibri" panose="020F0502020204030204"/>
              </a:rPr>
              <a:t>ΑΞΟΝΑ</a:t>
            </a:r>
            <a:r>
              <a:rPr sz="3200" b="1" spc="-35" dirty="0">
                <a:latin typeface="Calibri" panose="020F0502020204030204"/>
                <a:cs typeface="Calibri" panose="020F0502020204030204"/>
              </a:rPr>
              <a:t> </a:t>
            </a:r>
            <a:r>
              <a:rPr sz="3200" b="1" dirty="0">
                <a:latin typeface="Calibri" panose="020F0502020204030204"/>
                <a:cs typeface="Calibri" panose="020F0502020204030204"/>
              </a:rPr>
              <a:t>ΠΕΡΙΣΤΡΟΦΗΣ</a:t>
            </a:r>
            <a:r>
              <a:rPr sz="3200" b="1" spc="-30" dirty="0">
                <a:latin typeface="Calibri" panose="020F0502020204030204"/>
                <a:cs typeface="Calibri" panose="020F0502020204030204"/>
              </a:rPr>
              <a:t> </a:t>
            </a:r>
            <a:r>
              <a:rPr sz="3200" b="1" spc="-25" dirty="0">
                <a:latin typeface="Calibri" panose="020F0502020204030204"/>
                <a:cs typeface="Calibri" panose="020F0502020204030204"/>
              </a:rPr>
              <a:t>).</a:t>
            </a:r>
            <a:endParaRPr sz="3200">
              <a:latin typeface="Calibri" panose="020F0502020204030204"/>
              <a:cs typeface="Calibri" panose="020F0502020204030204"/>
            </a:endParaRPr>
          </a:p>
          <a:p>
            <a:pPr>
              <a:lnSpc>
                <a:spcPct val="100000"/>
              </a:lnSpc>
              <a:spcBef>
                <a:spcPts val="5"/>
              </a:spcBef>
            </a:pPr>
            <a:endParaRPr sz="3850">
              <a:latin typeface="Calibri" panose="020F0502020204030204"/>
              <a:cs typeface="Calibri" panose="020F0502020204030204"/>
            </a:endParaRPr>
          </a:p>
          <a:p>
            <a:pPr marL="12700" marR="426085" indent="91440">
              <a:lnSpc>
                <a:spcPct val="102000"/>
              </a:lnSpc>
            </a:pPr>
            <a:r>
              <a:rPr sz="3200" b="1" dirty="0">
                <a:latin typeface="Calibri" panose="020F0502020204030204"/>
                <a:cs typeface="Calibri" panose="020F0502020204030204"/>
              </a:rPr>
              <a:t>Ο</a:t>
            </a:r>
            <a:r>
              <a:rPr sz="3200" b="1" spc="-95" dirty="0">
                <a:latin typeface="Calibri" panose="020F0502020204030204"/>
                <a:cs typeface="Calibri" panose="020F0502020204030204"/>
              </a:rPr>
              <a:t> </a:t>
            </a:r>
            <a:r>
              <a:rPr sz="3200" b="1" dirty="0">
                <a:latin typeface="Calibri" panose="020F0502020204030204"/>
                <a:cs typeface="Calibri" panose="020F0502020204030204"/>
              </a:rPr>
              <a:t>ΜΗΧΑΝΙΣΜΟΣ</a:t>
            </a:r>
            <a:r>
              <a:rPr sz="3200" b="1" spc="-80" dirty="0">
                <a:latin typeface="Calibri" panose="020F0502020204030204"/>
                <a:cs typeface="Calibri" panose="020F0502020204030204"/>
              </a:rPr>
              <a:t> </a:t>
            </a:r>
            <a:r>
              <a:rPr sz="3200" b="1" spc="-45" dirty="0">
                <a:latin typeface="Calibri" panose="020F0502020204030204"/>
                <a:cs typeface="Calibri" panose="020F0502020204030204"/>
              </a:rPr>
              <a:t>ΑΥΤΟΣ</a:t>
            </a:r>
            <a:r>
              <a:rPr sz="3200" b="1" spc="-85" dirty="0">
                <a:latin typeface="Calibri" panose="020F0502020204030204"/>
                <a:cs typeface="Calibri" panose="020F0502020204030204"/>
              </a:rPr>
              <a:t> </a:t>
            </a:r>
            <a:r>
              <a:rPr sz="3200" b="1" spc="-10" dirty="0">
                <a:latin typeface="Calibri" panose="020F0502020204030204"/>
                <a:cs typeface="Calibri" panose="020F0502020204030204"/>
              </a:rPr>
              <a:t>ΚΑΛΕΙΤΑΙ</a:t>
            </a:r>
            <a:r>
              <a:rPr sz="3200" b="1" spc="-35" dirty="0">
                <a:latin typeface="Calibri" panose="020F0502020204030204"/>
                <a:cs typeface="Calibri" panose="020F0502020204030204"/>
              </a:rPr>
              <a:t> </a:t>
            </a:r>
            <a:r>
              <a:rPr sz="3200" b="1" i="1" spc="-10" dirty="0">
                <a:solidFill>
                  <a:srgbClr val="0000FF"/>
                </a:solidFill>
                <a:latin typeface="Calibri" panose="020F0502020204030204"/>
                <a:cs typeface="Calibri" panose="020F0502020204030204"/>
              </a:rPr>
              <a:t>ΡΥΘΜΙΣΤΗΣ </a:t>
            </a:r>
            <a:r>
              <a:rPr sz="3200" b="1" i="1" dirty="0">
                <a:solidFill>
                  <a:srgbClr val="0000FF"/>
                </a:solidFill>
                <a:latin typeface="Calibri" panose="020F0502020204030204"/>
                <a:cs typeface="Calibri" panose="020F0502020204030204"/>
              </a:rPr>
              <a:t>ΣΤΡΟΦΩΝ</a:t>
            </a:r>
            <a:r>
              <a:rPr sz="3200" b="1" dirty="0">
                <a:latin typeface="Calibri" panose="020F0502020204030204"/>
                <a:cs typeface="Calibri" panose="020F0502020204030204"/>
              </a:rPr>
              <a:t>,</a:t>
            </a:r>
            <a:r>
              <a:rPr sz="3200" b="1" spc="-45" dirty="0">
                <a:latin typeface="Calibri" panose="020F0502020204030204"/>
                <a:cs typeface="Calibri" panose="020F0502020204030204"/>
              </a:rPr>
              <a:t> </a:t>
            </a:r>
            <a:r>
              <a:rPr sz="3200" b="1" dirty="0">
                <a:latin typeface="Calibri" panose="020F0502020204030204"/>
                <a:cs typeface="Calibri" panose="020F0502020204030204"/>
              </a:rPr>
              <a:t>ΕΝΩ</a:t>
            </a:r>
            <a:r>
              <a:rPr sz="3200" b="1" spc="-50" dirty="0">
                <a:latin typeface="Calibri" panose="020F0502020204030204"/>
                <a:cs typeface="Calibri" panose="020F0502020204030204"/>
              </a:rPr>
              <a:t> </a:t>
            </a:r>
            <a:r>
              <a:rPr sz="3200" b="1" dirty="0">
                <a:latin typeface="Calibri" panose="020F0502020204030204"/>
                <a:cs typeface="Calibri" panose="020F0502020204030204"/>
              </a:rPr>
              <a:t>ΕΙΝΑΙ</a:t>
            </a:r>
            <a:r>
              <a:rPr sz="3200" b="1" spc="-50" dirty="0">
                <a:latin typeface="Calibri" panose="020F0502020204030204"/>
                <a:cs typeface="Calibri" panose="020F0502020204030204"/>
              </a:rPr>
              <a:t> </a:t>
            </a:r>
            <a:r>
              <a:rPr sz="3200" b="1" dirty="0">
                <a:latin typeface="Calibri" panose="020F0502020204030204"/>
                <a:cs typeface="Calibri" panose="020F0502020204030204"/>
              </a:rPr>
              <a:t>ΔΙΕΘΝΩΣ</a:t>
            </a:r>
            <a:r>
              <a:rPr sz="3200" b="1" spc="-50" dirty="0">
                <a:latin typeface="Calibri" panose="020F0502020204030204"/>
                <a:cs typeface="Calibri" panose="020F0502020204030204"/>
              </a:rPr>
              <a:t> </a:t>
            </a:r>
            <a:r>
              <a:rPr sz="3200" b="1" dirty="0">
                <a:latin typeface="Calibri" panose="020F0502020204030204"/>
                <a:cs typeface="Calibri" panose="020F0502020204030204"/>
              </a:rPr>
              <a:t>ΓΝΩΣΤΟΣ</a:t>
            </a:r>
            <a:r>
              <a:rPr sz="3200" b="1" spc="-45" dirty="0">
                <a:latin typeface="Calibri" panose="020F0502020204030204"/>
                <a:cs typeface="Calibri" panose="020F0502020204030204"/>
              </a:rPr>
              <a:t> </a:t>
            </a:r>
            <a:r>
              <a:rPr sz="3200" b="1" spc="-25" dirty="0">
                <a:latin typeface="Calibri" panose="020F0502020204030204"/>
                <a:cs typeface="Calibri" panose="020F0502020204030204"/>
              </a:rPr>
              <a:t>ΩΣ </a:t>
            </a:r>
            <a:r>
              <a:rPr sz="3200" b="1" i="1" spc="-10" dirty="0">
                <a:solidFill>
                  <a:srgbClr val="0000FF"/>
                </a:solidFill>
                <a:latin typeface="Calibri" panose="020F0502020204030204"/>
                <a:cs typeface="Calibri" panose="020F0502020204030204"/>
              </a:rPr>
              <a:t>GOVERNOR</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25060" y="17720"/>
            <a:ext cx="8250555" cy="572135"/>
            <a:chOff x="325060" y="17720"/>
            <a:chExt cx="8250555" cy="572135"/>
          </a:xfrm>
        </p:grpSpPr>
        <p:sp>
          <p:nvSpPr>
            <p:cNvPr id="3" name="object 3"/>
            <p:cNvSpPr/>
            <p:nvPr/>
          </p:nvSpPr>
          <p:spPr>
            <a:xfrm>
              <a:off x="337820" y="30479"/>
              <a:ext cx="8224520" cy="546100"/>
            </a:xfrm>
            <a:custGeom>
              <a:avLst/>
              <a:gdLst/>
              <a:ahLst/>
              <a:cxnLst/>
              <a:rect l="l" t="t" r="r" b="b"/>
              <a:pathLst>
                <a:path w="8224520" h="546100">
                  <a:moveTo>
                    <a:pt x="8143239" y="544830"/>
                  </a:moveTo>
                  <a:lnTo>
                    <a:pt x="82550" y="544830"/>
                  </a:lnTo>
                  <a:lnTo>
                    <a:pt x="86359" y="546100"/>
                  </a:lnTo>
                  <a:lnTo>
                    <a:pt x="8138159" y="546100"/>
                  </a:lnTo>
                  <a:lnTo>
                    <a:pt x="8143239" y="544830"/>
                  </a:lnTo>
                  <a:close/>
                </a:path>
                <a:path w="8224520" h="546100">
                  <a:moveTo>
                    <a:pt x="8157209" y="2540"/>
                  </a:moveTo>
                  <a:lnTo>
                    <a:pt x="67309" y="2540"/>
                  </a:lnTo>
                  <a:lnTo>
                    <a:pt x="63500" y="3810"/>
                  </a:lnTo>
                  <a:lnTo>
                    <a:pt x="58419" y="6350"/>
                  </a:lnTo>
                  <a:lnTo>
                    <a:pt x="50800" y="8890"/>
                  </a:lnTo>
                  <a:lnTo>
                    <a:pt x="45719" y="11429"/>
                  </a:lnTo>
                  <a:lnTo>
                    <a:pt x="38100" y="16510"/>
                  </a:lnTo>
                  <a:lnTo>
                    <a:pt x="34289" y="20320"/>
                  </a:lnTo>
                  <a:lnTo>
                    <a:pt x="30479" y="22860"/>
                  </a:lnTo>
                  <a:lnTo>
                    <a:pt x="20319" y="33020"/>
                  </a:lnTo>
                  <a:lnTo>
                    <a:pt x="15239" y="40640"/>
                  </a:lnTo>
                  <a:lnTo>
                    <a:pt x="12700" y="45720"/>
                  </a:lnTo>
                  <a:lnTo>
                    <a:pt x="10159" y="49529"/>
                  </a:lnTo>
                  <a:lnTo>
                    <a:pt x="8889" y="53340"/>
                  </a:lnTo>
                  <a:lnTo>
                    <a:pt x="6350" y="58420"/>
                  </a:lnTo>
                  <a:lnTo>
                    <a:pt x="5079" y="62229"/>
                  </a:lnTo>
                  <a:lnTo>
                    <a:pt x="2539" y="72390"/>
                  </a:lnTo>
                  <a:lnTo>
                    <a:pt x="1269" y="76200"/>
                  </a:lnTo>
                  <a:lnTo>
                    <a:pt x="1269" y="81279"/>
                  </a:lnTo>
                  <a:lnTo>
                    <a:pt x="0" y="86360"/>
                  </a:lnTo>
                  <a:lnTo>
                    <a:pt x="0" y="459740"/>
                  </a:lnTo>
                  <a:lnTo>
                    <a:pt x="1269" y="464820"/>
                  </a:lnTo>
                  <a:lnTo>
                    <a:pt x="1269" y="468630"/>
                  </a:lnTo>
                  <a:lnTo>
                    <a:pt x="5079" y="483870"/>
                  </a:lnTo>
                  <a:lnTo>
                    <a:pt x="6350" y="487680"/>
                  </a:lnTo>
                  <a:lnTo>
                    <a:pt x="8889" y="491490"/>
                  </a:lnTo>
                  <a:lnTo>
                    <a:pt x="10159" y="496570"/>
                  </a:lnTo>
                  <a:lnTo>
                    <a:pt x="17779" y="508000"/>
                  </a:lnTo>
                  <a:lnTo>
                    <a:pt x="21589" y="511810"/>
                  </a:lnTo>
                  <a:lnTo>
                    <a:pt x="26669" y="519430"/>
                  </a:lnTo>
                  <a:lnTo>
                    <a:pt x="30479" y="521970"/>
                  </a:lnTo>
                  <a:lnTo>
                    <a:pt x="34289" y="525780"/>
                  </a:lnTo>
                  <a:lnTo>
                    <a:pt x="45719" y="533400"/>
                  </a:lnTo>
                  <a:lnTo>
                    <a:pt x="50800" y="535940"/>
                  </a:lnTo>
                  <a:lnTo>
                    <a:pt x="54609" y="537210"/>
                  </a:lnTo>
                  <a:lnTo>
                    <a:pt x="58419" y="539750"/>
                  </a:lnTo>
                  <a:lnTo>
                    <a:pt x="63500" y="541020"/>
                  </a:lnTo>
                  <a:lnTo>
                    <a:pt x="67309" y="542290"/>
                  </a:lnTo>
                  <a:lnTo>
                    <a:pt x="77470" y="544830"/>
                  </a:lnTo>
                  <a:lnTo>
                    <a:pt x="8148320" y="544830"/>
                  </a:lnTo>
                  <a:lnTo>
                    <a:pt x="8153400" y="543560"/>
                  </a:lnTo>
                  <a:lnTo>
                    <a:pt x="8157209" y="542290"/>
                  </a:lnTo>
                  <a:lnTo>
                    <a:pt x="8162289" y="541020"/>
                  </a:lnTo>
                  <a:lnTo>
                    <a:pt x="8166100" y="539750"/>
                  </a:lnTo>
                  <a:lnTo>
                    <a:pt x="8171180" y="537210"/>
                  </a:lnTo>
                  <a:lnTo>
                    <a:pt x="8174989" y="535940"/>
                  </a:lnTo>
                  <a:lnTo>
                    <a:pt x="8178800" y="533400"/>
                  </a:lnTo>
                  <a:lnTo>
                    <a:pt x="8183880" y="530860"/>
                  </a:lnTo>
                  <a:lnTo>
                    <a:pt x="8187689" y="528320"/>
                  </a:lnTo>
                  <a:lnTo>
                    <a:pt x="8194039" y="521970"/>
                  </a:lnTo>
                  <a:lnTo>
                    <a:pt x="8197850" y="519430"/>
                  </a:lnTo>
                  <a:lnTo>
                    <a:pt x="8201659" y="515620"/>
                  </a:lnTo>
                  <a:lnTo>
                    <a:pt x="8206739" y="508000"/>
                  </a:lnTo>
                  <a:lnTo>
                    <a:pt x="8210550" y="504190"/>
                  </a:lnTo>
                  <a:lnTo>
                    <a:pt x="8211820" y="500380"/>
                  </a:lnTo>
                  <a:lnTo>
                    <a:pt x="8214359" y="495300"/>
                  </a:lnTo>
                  <a:lnTo>
                    <a:pt x="8216900" y="491490"/>
                  </a:lnTo>
                  <a:lnTo>
                    <a:pt x="8218170" y="487680"/>
                  </a:lnTo>
                  <a:lnTo>
                    <a:pt x="8220709" y="482600"/>
                  </a:lnTo>
                  <a:lnTo>
                    <a:pt x="8220709" y="478790"/>
                  </a:lnTo>
                  <a:lnTo>
                    <a:pt x="8223250" y="473710"/>
                  </a:lnTo>
                  <a:lnTo>
                    <a:pt x="8223250" y="468630"/>
                  </a:lnTo>
                  <a:lnTo>
                    <a:pt x="8224520" y="463550"/>
                  </a:lnTo>
                  <a:lnTo>
                    <a:pt x="8224520" y="81279"/>
                  </a:lnTo>
                  <a:lnTo>
                    <a:pt x="8223250" y="76200"/>
                  </a:lnTo>
                  <a:lnTo>
                    <a:pt x="8221980" y="72390"/>
                  </a:lnTo>
                  <a:lnTo>
                    <a:pt x="8220709" y="67310"/>
                  </a:lnTo>
                  <a:lnTo>
                    <a:pt x="8220709" y="62229"/>
                  </a:lnTo>
                  <a:lnTo>
                    <a:pt x="8218170" y="58420"/>
                  </a:lnTo>
                  <a:lnTo>
                    <a:pt x="8216900" y="53340"/>
                  </a:lnTo>
                  <a:lnTo>
                    <a:pt x="8211820" y="45720"/>
                  </a:lnTo>
                  <a:lnTo>
                    <a:pt x="8209280" y="40640"/>
                  </a:lnTo>
                  <a:lnTo>
                    <a:pt x="8204200" y="33020"/>
                  </a:lnTo>
                  <a:lnTo>
                    <a:pt x="8191500" y="20320"/>
                  </a:lnTo>
                  <a:lnTo>
                    <a:pt x="8186420" y="16510"/>
                  </a:lnTo>
                  <a:lnTo>
                    <a:pt x="8174989" y="8890"/>
                  </a:lnTo>
                  <a:lnTo>
                    <a:pt x="8169909" y="7620"/>
                  </a:lnTo>
                  <a:lnTo>
                    <a:pt x="8166100" y="6350"/>
                  </a:lnTo>
                  <a:lnTo>
                    <a:pt x="8162289" y="3810"/>
                  </a:lnTo>
                  <a:lnTo>
                    <a:pt x="8157209" y="2540"/>
                  </a:lnTo>
                  <a:close/>
                </a:path>
                <a:path w="8224520" h="546100">
                  <a:moveTo>
                    <a:pt x="8143239" y="0"/>
                  </a:moveTo>
                  <a:lnTo>
                    <a:pt x="82550" y="0"/>
                  </a:lnTo>
                  <a:lnTo>
                    <a:pt x="72389" y="2540"/>
                  </a:lnTo>
                  <a:lnTo>
                    <a:pt x="8152130" y="2540"/>
                  </a:lnTo>
                  <a:lnTo>
                    <a:pt x="8148320" y="1270"/>
                  </a:lnTo>
                  <a:lnTo>
                    <a:pt x="8143239" y="0"/>
                  </a:lnTo>
                  <a:close/>
                </a:path>
              </a:pathLst>
            </a:custGeom>
            <a:solidFill>
              <a:srgbClr val="009900"/>
            </a:solidFill>
          </p:spPr>
          <p:txBody>
            <a:bodyPr wrap="square" lIns="0" tIns="0" rIns="0" bIns="0" rtlCol="0"/>
            <a:lstStyle/>
            <a:p/>
          </p:txBody>
        </p:sp>
        <p:sp>
          <p:nvSpPr>
            <p:cNvPr id="4" name="object 4"/>
            <p:cNvSpPr/>
            <p:nvPr/>
          </p:nvSpPr>
          <p:spPr>
            <a:xfrm>
              <a:off x="337820" y="30479"/>
              <a:ext cx="8224520" cy="546100"/>
            </a:xfrm>
            <a:custGeom>
              <a:avLst/>
              <a:gdLst/>
              <a:ahLst/>
              <a:cxnLst/>
              <a:rect l="l" t="t" r="r" b="b"/>
              <a:pathLst>
                <a:path w="8224520" h="546100">
                  <a:moveTo>
                    <a:pt x="0" y="90170"/>
                  </a:moveTo>
                  <a:lnTo>
                    <a:pt x="0" y="86360"/>
                  </a:lnTo>
                  <a:lnTo>
                    <a:pt x="1269" y="81279"/>
                  </a:lnTo>
                  <a:lnTo>
                    <a:pt x="1269" y="76200"/>
                  </a:lnTo>
                  <a:lnTo>
                    <a:pt x="2539" y="72390"/>
                  </a:lnTo>
                  <a:lnTo>
                    <a:pt x="3809" y="67310"/>
                  </a:lnTo>
                  <a:lnTo>
                    <a:pt x="5079" y="62229"/>
                  </a:lnTo>
                  <a:lnTo>
                    <a:pt x="6350" y="58420"/>
                  </a:lnTo>
                  <a:lnTo>
                    <a:pt x="8889" y="53340"/>
                  </a:lnTo>
                  <a:lnTo>
                    <a:pt x="10159" y="49529"/>
                  </a:lnTo>
                  <a:lnTo>
                    <a:pt x="12700" y="45720"/>
                  </a:lnTo>
                  <a:lnTo>
                    <a:pt x="15239" y="40640"/>
                  </a:lnTo>
                  <a:lnTo>
                    <a:pt x="17779" y="36829"/>
                  </a:lnTo>
                  <a:lnTo>
                    <a:pt x="20319" y="33020"/>
                  </a:lnTo>
                  <a:lnTo>
                    <a:pt x="24129" y="29210"/>
                  </a:lnTo>
                  <a:lnTo>
                    <a:pt x="26669" y="26670"/>
                  </a:lnTo>
                  <a:lnTo>
                    <a:pt x="30479" y="22860"/>
                  </a:lnTo>
                  <a:lnTo>
                    <a:pt x="34289" y="20320"/>
                  </a:lnTo>
                  <a:lnTo>
                    <a:pt x="38100" y="16510"/>
                  </a:lnTo>
                  <a:lnTo>
                    <a:pt x="58419" y="6350"/>
                  </a:lnTo>
                  <a:lnTo>
                    <a:pt x="63500" y="3810"/>
                  </a:lnTo>
                  <a:lnTo>
                    <a:pt x="67309" y="2540"/>
                  </a:lnTo>
                  <a:lnTo>
                    <a:pt x="72389" y="2540"/>
                  </a:lnTo>
                  <a:lnTo>
                    <a:pt x="77470" y="1270"/>
                  </a:lnTo>
                  <a:lnTo>
                    <a:pt x="82550" y="0"/>
                  </a:lnTo>
                  <a:lnTo>
                    <a:pt x="86359" y="0"/>
                  </a:lnTo>
                  <a:lnTo>
                    <a:pt x="91439" y="0"/>
                  </a:lnTo>
                  <a:lnTo>
                    <a:pt x="8133080" y="0"/>
                  </a:lnTo>
                  <a:lnTo>
                    <a:pt x="8138159" y="0"/>
                  </a:lnTo>
                  <a:lnTo>
                    <a:pt x="8143239" y="0"/>
                  </a:lnTo>
                  <a:lnTo>
                    <a:pt x="8148320" y="1270"/>
                  </a:lnTo>
                  <a:lnTo>
                    <a:pt x="8152130" y="2540"/>
                  </a:lnTo>
                  <a:lnTo>
                    <a:pt x="8157209" y="2540"/>
                  </a:lnTo>
                  <a:lnTo>
                    <a:pt x="8162289" y="3810"/>
                  </a:lnTo>
                  <a:lnTo>
                    <a:pt x="8166100" y="6350"/>
                  </a:lnTo>
                  <a:lnTo>
                    <a:pt x="8169909" y="7620"/>
                  </a:lnTo>
                  <a:lnTo>
                    <a:pt x="8174989" y="8890"/>
                  </a:lnTo>
                  <a:lnTo>
                    <a:pt x="8178800" y="11429"/>
                  </a:lnTo>
                  <a:lnTo>
                    <a:pt x="8182609" y="13970"/>
                  </a:lnTo>
                  <a:lnTo>
                    <a:pt x="8186420" y="16510"/>
                  </a:lnTo>
                  <a:lnTo>
                    <a:pt x="8191500" y="20320"/>
                  </a:lnTo>
                  <a:lnTo>
                    <a:pt x="8194039" y="22860"/>
                  </a:lnTo>
                  <a:lnTo>
                    <a:pt x="8197850" y="26670"/>
                  </a:lnTo>
                  <a:lnTo>
                    <a:pt x="8200389" y="29210"/>
                  </a:lnTo>
                  <a:lnTo>
                    <a:pt x="8204200" y="33020"/>
                  </a:lnTo>
                  <a:lnTo>
                    <a:pt x="8206739" y="36829"/>
                  </a:lnTo>
                  <a:lnTo>
                    <a:pt x="8209280" y="40640"/>
                  </a:lnTo>
                  <a:lnTo>
                    <a:pt x="8211820" y="45720"/>
                  </a:lnTo>
                  <a:lnTo>
                    <a:pt x="8214359" y="49529"/>
                  </a:lnTo>
                  <a:lnTo>
                    <a:pt x="8216900" y="53340"/>
                  </a:lnTo>
                  <a:lnTo>
                    <a:pt x="8218170" y="58420"/>
                  </a:lnTo>
                  <a:lnTo>
                    <a:pt x="8220709" y="62229"/>
                  </a:lnTo>
                  <a:lnTo>
                    <a:pt x="8220709" y="67310"/>
                  </a:lnTo>
                  <a:lnTo>
                    <a:pt x="8221980" y="72390"/>
                  </a:lnTo>
                  <a:lnTo>
                    <a:pt x="8223250" y="76200"/>
                  </a:lnTo>
                  <a:lnTo>
                    <a:pt x="8224520" y="81279"/>
                  </a:lnTo>
                  <a:lnTo>
                    <a:pt x="8224520" y="86360"/>
                  </a:lnTo>
                  <a:lnTo>
                    <a:pt x="8224520" y="90170"/>
                  </a:lnTo>
                  <a:lnTo>
                    <a:pt x="8224520" y="454660"/>
                  </a:lnTo>
                  <a:lnTo>
                    <a:pt x="8224520" y="459740"/>
                  </a:lnTo>
                  <a:lnTo>
                    <a:pt x="8224520" y="463550"/>
                  </a:lnTo>
                  <a:lnTo>
                    <a:pt x="8223250" y="468630"/>
                  </a:lnTo>
                  <a:lnTo>
                    <a:pt x="8223250" y="473710"/>
                  </a:lnTo>
                  <a:lnTo>
                    <a:pt x="8220709" y="478790"/>
                  </a:lnTo>
                  <a:lnTo>
                    <a:pt x="8220709" y="482600"/>
                  </a:lnTo>
                  <a:lnTo>
                    <a:pt x="8218170" y="487680"/>
                  </a:lnTo>
                  <a:lnTo>
                    <a:pt x="8216900" y="491490"/>
                  </a:lnTo>
                  <a:lnTo>
                    <a:pt x="8214359" y="495300"/>
                  </a:lnTo>
                  <a:lnTo>
                    <a:pt x="8211820" y="500380"/>
                  </a:lnTo>
                  <a:lnTo>
                    <a:pt x="8210550" y="504190"/>
                  </a:lnTo>
                  <a:lnTo>
                    <a:pt x="8206739" y="508000"/>
                  </a:lnTo>
                  <a:lnTo>
                    <a:pt x="8204200" y="511810"/>
                  </a:lnTo>
                  <a:lnTo>
                    <a:pt x="8201659" y="515620"/>
                  </a:lnTo>
                  <a:lnTo>
                    <a:pt x="8197850" y="519430"/>
                  </a:lnTo>
                  <a:lnTo>
                    <a:pt x="8194039" y="521970"/>
                  </a:lnTo>
                  <a:lnTo>
                    <a:pt x="8191500" y="524510"/>
                  </a:lnTo>
                  <a:lnTo>
                    <a:pt x="8187689" y="528320"/>
                  </a:lnTo>
                  <a:lnTo>
                    <a:pt x="8183880" y="530860"/>
                  </a:lnTo>
                  <a:lnTo>
                    <a:pt x="8178800" y="533400"/>
                  </a:lnTo>
                  <a:lnTo>
                    <a:pt x="8174989" y="535940"/>
                  </a:lnTo>
                  <a:lnTo>
                    <a:pt x="8171180" y="537210"/>
                  </a:lnTo>
                  <a:lnTo>
                    <a:pt x="8166100" y="539750"/>
                  </a:lnTo>
                  <a:lnTo>
                    <a:pt x="8162289" y="541020"/>
                  </a:lnTo>
                  <a:lnTo>
                    <a:pt x="8157209" y="542290"/>
                  </a:lnTo>
                  <a:lnTo>
                    <a:pt x="8153400" y="543560"/>
                  </a:lnTo>
                  <a:lnTo>
                    <a:pt x="8148320" y="544830"/>
                  </a:lnTo>
                  <a:lnTo>
                    <a:pt x="8143239" y="544830"/>
                  </a:lnTo>
                  <a:lnTo>
                    <a:pt x="8138159" y="546100"/>
                  </a:lnTo>
                  <a:lnTo>
                    <a:pt x="8134350" y="546100"/>
                  </a:lnTo>
                  <a:lnTo>
                    <a:pt x="91439" y="546100"/>
                  </a:lnTo>
                  <a:lnTo>
                    <a:pt x="86359" y="546100"/>
                  </a:lnTo>
                  <a:lnTo>
                    <a:pt x="82550" y="544830"/>
                  </a:lnTo>
                  <a:lnTo>
                    <a:pt x="77470" y="544830"/>
                  </a:lnTo>
                  <a:lnTo>
                    <a:pt x="72389" y="543560"/>
                  </a:lnTo>
                  <a:lnTo>
                    <a:pt x="67309" y="542290"/>
                  </a:lnTo>
                  <a:lnTo>
                    <a:pt x="63500" y="541020"/>
                  </a:lnTo>
                  <a:lnTo>
                    <a:pt x="58419" y="539750"/>
                  </a:lnTo>
                  <a:lnTo>
                    <a:pt x="54609" y="537210"/>
                  </a:lnTo>
                  <a:lnTo>
                    <a:pt x="50800" y="535940"/>
                  </a:lnTo>
                  <a:lnTo>
                    <a:pt x="45719" y="533400"/>
                  </a:lnTo>
                  <a:lnTo>
                    <a:pt x="41909" y="530860"/>
                  </a:lnTo>
                  <a:lnTo>
                    <a:pt x="38100" y="528320"/>
                  </a:lnTo>
                  <a:lnTo>
                    <a:pt x="34289" y="525780"/>
                  </a:lnTo>
                  <a:lnTo>
                    <a:pt x="30479" y="521970"/>
                  </a:lnTo>
                  <a:lnTo>
                    <a:pt x="26669" y="519430"/>
                  </a:lnTo>
                  <a:lnTo>
                    <a:pt x="24129" y="515620"/>
                  </a:lnTo>
                  <a:lnTo>
                    <a:pt x="21589" y="511810"/>
                  </a:lnTo>
                  <a:lnTo>
                    <a:pt x="17779" y="508000"/>
                  </a:lnTo>
                  <a:lnTo>
                    <a:pt x="15239" y="504190"/>
                  </a:lnTo>
                  <a:lnTo>
                    <a:pt x="12700" y="500380"/>
                  </a:lnTo>
                  <a:lnTo>
                    <a:pt x="10159" y="496570"/>
                  </a:lnTo>
                  <a:lnTo>
                    <a:pt x="8889" y="491490"/>
                  </a:lnTo>
                  <a:lnTo>
                    <a:pt x="6350" y="487680"/>
                  </a:lnTo>
                  <a:lnTo>
                    <a:pt x="5079" y="483870"/>
                  </a:lnTo>
                  <a:lnTo>
                    <a:pt x="3809" y="478790"/>
                  </a:lnTo>
                  <a:lnTo>
                    <a:pt x="2539" y="473710"/>
                  </a:lnTo>
                  <a:lnTo>
                    <a:pt x="1269" y="468630"/>
                  </a:lnTo>
                  <a:lnTo>
                    <a:pt x="1269" y="464820"/>
                  </a:lnTo>
                  <a:lnTo>
                    <a:pt x="0" y="459740"/>
                  </a:lnTo>
                  <a:lnTo>
                    <a:pt x="0" y="454660"/>
                  </a:lnTo>
                  <a:lnTo>
                    <a:pt x="0" y="90170"/>
                  </a:lnTo>
                  <a:close/>
                </a:path>
              </a:pathLst>
            </a:custGeom>
            <a:ln w="25518">
              <a:solidFill>
                <a:srgbClr val="FFFFFF"/>
              </a:solidFill>
            </a:ln>
          </p:spPr>
          <p:txBody>
            <a:bodyPr wrap="square" lIns="0" tIns="0" rIns="0" bIns="0" rtlCol="0"/>
            <a:lstStyle/>
            <a:p/>
          </p:txBody>
        </p:sp>
        <p:sp>
          <p:nvSpPr>
            <p:cNvPr id="5" name="object 5"/>
            <p:cNvSpPr/>
            <p:nvPr/>
          </p:nvSpPr>
          <p:spPr>
            <a:xfrm>
              <a:off x="325056" y="17728"/>
              <a:ext cx="8250555" cy="572135"/>
            </a:xfrm>
            <a:custGeom>
              <a:avLst/>
              <a:gdLst/>
              <a:ahLst/>
              <a:cxnLst/>
              <a:rect l="l" t="t" r="r" b="b"/>
              <a:pathLst>
                <a:path w="8250555" h="5721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572135">
                  <a:moveTo>
                    <a:pt x="8250034" y="558850"/>
                  </a:moveTo>
                  <a:lnTo>
                    <a:pt x="8246300" y="549833"/>
                  </a:lnTo>
                  <a:lnTo>
                    <a:pt x="8237283" y="546100"/>
                  </a:lnTo>
                  <a:lnTo>
                    <a:pt x="8228254" y="549833"/>
                  </a:lnTo>
                  <a:lnTo>
                    <a:pt x="8224520" y="558850"/>
                  </a:lnTo>
                  <a:lnTo>
                    <a:pt x="8228254" y="567880"/>
                  </a:lnTo>
                  <a:lnTo>
                    <a:pt x="8237283" y="571614"/>
                  </a:lnTo>
                  <a:lnTo>
                    <a:pt x="8246300" y="567880"/>
                  </a:lnTo>
                  <a:lnTo>
                    <a:pt x="8250034" y="55885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30859" y="46990"/>
            <a:ext cx="1561465" cy="513080"/>
          </a:xfrm>
          <a:prstGeom prst="rect">
            <a:avLst/>
          </a:prstGeom>
        </p:spPr>
        <p:txBody>
          <a:bodyPr vert="horz" wrap="square" lIns="0" tIns="12700" rIns="0" bIns="0" rtlCol="0">
            <a:spAutoFit/>
          </a:bodyPr>
          <a:lstStyle/>
          <a:p>
            <a:pPr marL="12700">
              <a:lnSpc>
                <a:spcPct val="100000"/>
              </a:lnSpc>
              <a:spcBef>
                <a:spcPts val="100"/>
              </a:spcBef>
            </a:pPr>
            <a:r>
              <a:rPr sz="3200" i="1" u="none" dirty="0">
                <a:solidFill>
                  <a:srgbClr val="FFFFFF"/>
                </a:solidFill>
                <a:latin typeface="Calibri" panose="020F0502020204030204"/>
                <a:cs typeface="Calibri" panose="020F0502020204030204"/>
              </a:rPr>
              <a:t>α)</a:t>
            </a:r>
            <a:r>
              <a:rPr sz="3200" i="1" u="none" spc="-10" dirty="0">
                <a:solidFill>
                  <a:srgbClr val="FFFFFF"/>
                </a:solidFill>
                <a:latin typeface="Calibri" panose="020F0502020204030204"/>
                <a:cs typeface="Calibri" panose="020F0502020204030204"/>
              </a:rPr>
              <a:t> Γενικά</a:t>
            </a:r>
            <a:endParaRPr sz="3200">
              <a:latin typeface="Calibri" panose="020F0502020204030204"/>
              <a:cs typeface="Calibri" panose="020F0502020204030204"/>
            </a:endParaRPr>
          </a:p>
        </p:txBody>
      </p:sp>
      <p:sp>
        <p:nvSpPr>
          <p:cNvPr id="7" name="object 7"/>
          <p:cNvSpPr txBox="1"/>
          <p:nvPr/>
        </p:nvSpPr>
        <p:spPr>
          <a:xfrm>
            <a:off x="365759" y="697229"/>
            <a:ext cx="8251190" cy="5671820"/>
          </a:xfrm>
          <a:prstGeom prst="rect">
            <a:avLst/>
          </a:prstGeom>
        </p:spPr>
        <p:txBody>
          <a:bodyPr vert="horz" wrap="square" lIns="0" tIns="4445" rIns="0" bIns="0" rtlCol="0">
            <a:spAutoFit/>
          </a:bodyPr>
          <a:lstStyle/>
          <a:p>
            <a:pPr marL="12700" marR="5080" indent="148590">
              <a:lnSpc>
                <a:spcPct val="102000"/>
              </a:lnSpc>
              <a:spcBef>
                <a:spcPts val="35"/>
              </a:spcBef>
            </a:pPr>
            <a:r>
              <a:rPr sz="2600" b="1" spc="-90" dirty="0">
                <a:latin typeface="Calibri" panose="020F0502020204030204"/>
                <a:cs typeface="Calibri" panose="020F0502020204030204"/>
              </a:rPr>
              <a:t>ΚΑΤΑ</a:t>
            </a:r>
            <a:r>
              <a:rPr sz="2600" b="1" spc="-15"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20" dirty="0">
                <a:latin typeface="Calibri" panose="020F0502020204030204"/>
                <a:cs typeface="Calibri" panose="020F0502020204030204"/>
              </a:rPr>
              <a:t> </a:t>
            </a:r>
            <a:r>
              <a:rPr sz="2600" b="1" dirty="0">
                <a:latin typeface="Calibri" panose="020F0502020204030204"/>
                <a:cs typeface="Calibri" panose="020F0502020204030204"/>
              </a:rPr>
              <a:t>ΕΚΚΙΝΗΣΗ</a:t>
            </a:r>
            <a:r>
              <a:rPr sz="2600" b="1" spc="-20" dirty="0">
                <a:latin typeface="Calibri" panose="020F0502020204030204"/>
                <a:cs typeface="Calibri" panose="020F0502020204030204"/>
              </a:rPr>
              <a:t> </a:t>
            </a:r>
            <a:r>
              <a:rPr sz="2600" b="1" dirty="0">
                <a:latin typeface="Calibri" panose="020F0502020204030204"/>
                <a:cs typeface="Calibri" panose="020F0502020204030204"/>
              </a:rPr>
              <a:t>ΜΙΑΣ</a:t>
            </a:r>
            <a:r>
              <a:rPr sz="2600" b="1" spc="-10" dirty="0">
                <a:latin typeface="Calibri" panose="020F0502020204030204"/>
                <a:cs typeface="Calibri" panose="020F0502020204030204"/>
              </a:rPr>
              <a:t> </a:t>
            </a:r>
            <a:r>
              <a:rPr sz="2600" b="1" dirty="0">
                <a:latin typeface="Calibri" panose="020F0502020204030204"/>
                <a:cs typeface="Calibri" panose="020F0502020204030204"/>
              </a:rPr>
              <a:t>ΠΕΤΡΕΛΑΙΟΜΗΧΑΝΗΣ</a:t>
            </a:r>
            <a:r>
              <a:rPr sz="2600" b="1" spc="-20" dirty="0">
                <a:latin typeface="Calibri" panose="020F0502020204030204"/>
                <a:cs typeface="Calibri" panose="020F0502020204030204"/>
              </a:rPr>
              <a:t> </a:t>
            </a:r>
            <a:r>
              <a:rPr sz="2600" b="1" dirty="0">
                <a:latin typeface="Calibri" panose="020F0502020204030204"/>
                <a:cs typeface="Calibri" panose="020F0502020204030204"/>
              </a:rPr>
              <a:t>ΕΣΤΩ</a:t>
            </a:r>
            <a:r>
              <a:rPr sz="2600" b="1" spc="-15" dirty="0">
                <a:latin typeface="Calibri" panose="020F0502020204030204"/>
                <a:cs typeface="Calibri" panose="020F0502020204030204"/>
              </a:rPr>
              <a:t> </a:t>
            </a:r>
            <a:r>
              <a:rPr sz="2600" b="1" spc="-25" dirty="0">
                <a:latin typeface="Calibri" panose="020F0502020204030204"/>
                <a:cs typeface="Calibri" panose="020F0502020204030204"/>
              </a:rPr>
              <a:t>ΟΤΙ </a:t>
            </a:r>
            <a:r>
              <a:rPr sz="2600" b="1" spc="-20" dirty="0">
                <a:latin typeface="Calibri" panose="020F0502020204030204"/>
                <a:cs typeface="Calibri" panose="020F0502020204030204"/>
              </a:rPr>
              <a:t>ΡΥΘΜΙΖΕΤΑΙ</a:t>
            </a:r>
            <a:r>
              <a:rPr sz="2600" b="1" spc="-15" dirty="0">
                <a:latin typeface="Calibri" panose="020F0502020204030204"/>
                <a:cs typeface="Calibri" panose="020F0502020204030204"/>
              </a:rPr>
              <a:t> </a:t>
            </a:r>
            <a:r>
              <a:rPr sz="2800" b="1" dirty="0">
                <a:latin typeface="Calibri" panose="020F0502020204030204"/>
                <a:cs typeface="Calibri" panose="020F0502020204030204"/>
              </a:rPr>
              <a:t>Η</a:t>
            </a:r>
            <a:r>
              <a:rPr sz="2800" b="1" spc="-65" dirty="0">
                <a:latin typeface="Calibri" panose="020F0502020204030204"/>
                <a:cs typeface="Calibri" panose="020F0502020204030204"/>
              </a:rPr>
              <a:t> </a:t>
            </a:r>
            <a:r>
              <a:rPr sz="2600" b="1" dirty="0">
                <a:latin typeface="Calibri" panose="020F0502020204030204"/>
                <a:cs typeface="Calibri" panose="020F0502020204030204"/>
              </a:rPr>
              <a:t>ΠΑΡΟΧΗ</a:t>
            </a:r>
            <a:r>
              <a:rPr sz="2600" b="1" spc="-55" dirty="0">
                <a:latin typeface="Calibri" panose="020F0502020204030204"/>
                <a:cs typeface="Calibri" panose="020F0502020204030204"/>
              </a:rPr>
              <a:t> </a:t>
            </a:r>
            <a:r>
              <a:rPr sz="2600" b="1" spc="-20" dirty="0">
                <a:latin typeface="Calibri" panose="020F0502020204030204"/>
                <a:cs typeface="Calibri" panose="020F0502020204030204"/>
              </a:rPr>
              <a:t>ΚΑΥΣΙΜΟΥ</a:t>
            </a:r>
            <a:r>
              <a:rPr sz="2600" b="1" spc="-55"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65" dirty="0">
                <a:latin typeface="Calibri" panose="020F0502020204030204"/>
                <a:cs typeface="Calibri" panose="020F0502020204030204"/>
              </a:rPr>
              <a:t> </a:t>
            </a:r>
            <a:r>
              <a:rPr sz="2600" b="1" spc="-20">
                <a:latin typeface="Calibri" panose="020F0502020204030204"/>
                <a:cs typeface="Calibri" panose="020F0502020204030204"/>
              </a:rPr>
              <a:t>ΑΝΤΛΙΑ</a:t>
            </a:r>
            <a:r>
              <a:rPr sz="2600" b="1" spc="-60">
                <a:latin typeface="Calibri" panose="020F0502020204030204"/>
                <a:cs typeface="Calibri" panose="020F0502020204030204"/>
              </a:rPr>
              <a:t> </a:t>
            </a:r>
            <a:r>
              <a:rPr sz="2600" b="1" spc="-10" smtClean="0">
                <a:latin typeface="Calibri" panose="020F0502020204030204"/>
                <a:cs typeface="Calibri" panose="020F0502020204030204"/>
              </a:rPr>
              <a:t>ΕΓΧΥΣ</a:t>
            </a:r>
            <a:r>
              <a:rPr lang="el-GR" sz="2600" b="1" spc="-10" dirty="0" smtClean="0">
                <a:latin typeface="Calibri" panose="020F0502020204030204"/>
                <a:cs typeface="Calibri" panose="020F0502020204030204"/>
              </a:rPr>
              <a:t>Η</a:t>
            </a:r>
            <a:r>
              <a:rPr sz="2600" b="1" spc="-10" smtClean="0">
                <a:latin typeface="Calibri" panose="020F0502020204030204"/>
                <a:cs typeface="Calibri" panose="020F0502020204030204"/>
              </a:rPr>
              <a:t>Σ </a:t>
            </a:r>
            <a:r>
              <a:rPr sz="2600" b="1" dirty="0">
                <a:latin typeface="Calibri" panose="020F0502020204030204"/>
                <a:cs typeface="Calibri" panose="020F0502020204030204"/>
              </a:rPr>
              <a:t>ΣΕ</a:t>
            </a:r>
            <a:r>
              <a:rPr sz="2600" b="1" spc="-45" dirty="0">
                <a:latin typeface="Calibri" panose="020F0502020204030204"/>
                <a:cs typeface="Calibri" panose="020F0502020204030204"/>
              </a:rPr>
              <a:t> </a:t>
            </a:r>
            <a:r>
              <a:rPr sz="2600" b="1" dirty="0">
                <a:latin typeface="Calibri" panose="020F0502020204030204"/>
                <a:cs typeface="Calibri" panose="020F0502020204030204"/>
              </a:rPr>
              <a:t>ΣΥΓΚΕΚΡΙΜΕΝΗ</a:t>
            </a:r>
            <a:r>
              <a:rPr sz="2600" b="1" spc="-20" dirty="0">
                <a:latin typeface="Calibri" panose="020F0502020204030204"/>
                <a:cs typeface="Calibri" panose="020F0502020204030204"/>
              </a:rPr>
              <a:t> </a:t>
            </a:r>
            <a:r>
              <a:rPr sz="2600" b="1" dirty="0">
                <a:latin typeface="Calibri" panose="020F0502020204030204"/>
                <a:cs typeface="Calibri" panose="020F0502020204030204"/>
              </a:rPr>
              <a:t>ΤΙΜΗ</a:t>
            </a:r>
            <a:r>
              <a:rPr sz="2600" b="1" spc="-25" dirty="0">
                <a:latin typeface="Calibri" panose="020F0502020204030204"/>
                <a:cs typeface="Calibri" panose="020F0502020204030204"/>
              </a:rPr>
              <a:t> </a:t>
            </a:r>
            <a:r>
              <a:rPr sz="2600" b="1" dirty="0">
                <a:latin typeface="Calibri" panose="020F0502020204030204"/>
                <a:cs typeface="Calibri" panose="020F0502020204030204"/>
              </a:rPr>
              <a:t>ΚΑΙ</a:t>
            </a:r>
            <a:r>
              <a:rPr sz="2600" b="1" spc="-30" dirty="0">
                <a:latin typeface="Calibri" panose="020F0502020204030204"/>
                <a:cs typeface="Calibri" panose="020F0502020204030204"/>
              </a:rPr>
              <a:t> </a:t>
            </a:r>
            <a:r>
              <a:rPr sz="2600" b="1" spc="-35" dirty="0">
                <a:latin typeface="Calibri" panose="020F0502020204030204"/>
                <a:cs typeface="Calibri" panose="020F0502020204030204"/>
              </a:rPr>
              <a:t>ΔΙΑΤΗΡΕΙΤΑΙ</a:t>
            </a:r>
            <a:r>
              <a:rPr sz="2600" b="1" spc="-30" dirty="0">
                <a:latin typeface="Calibri" panose="020F0502020204030204"/>
                <a:cs typeface="Calibri" panose="020F0502020204030204"/>
              </a:rPr>
              <a:t> </a:t>
            </a:r>
            <a:r>
              <a:rPr sz="2600" b="1" spc="-20" dirty="0">
                <a:latin typeface="Calibri" panose="020F0502020204030204"/>
                <a:cs typeface="Calibri" panose="020F0502020204030204"/>
              </a:rPr>
              <a:t>ΣΤΑΘΕΡΗ.</a:t>
            </a:r>
            <a:r>
              <a:rPr sz="2600" b="1" spc="-25" dirty="0">
                <a:latin typeface="Calibri" panose="020F0502020204030204"/>
                <a:cs typeface="Calibri" panose="020F0502020204030204"/>
              </a:rPr>
              <a:t> </a:t>
            </a:r>
            <a:r>
              <a:rPr sz="2600" b="1" spc="-20" dirty="0">
                <a:latin typeface="Calibri" panose="020F0502020204030204"/>
                <a:cs typeface="Calibri" panose="020F0502020204030204"/>
              </a:rPr>
              <a:t>ΛΟΓΩ </a:t>
            </a:r>
            <a:r>
              <a:rPr sz="2600" b="1" dirty="0">
                <a:latin typeface="Calibri" panose="020F0502020204030204"/>
                <a:cs typeface="Calibri" panose="020F0502020204030204"/>
              </a:rPr>
              <a:t>ΟΜΩΣ</a:t>
            </a:r>
            <a:r>
              <a:rPr sz="2600" b="1" spc="-50" dirty="0">
                <a:latin typeface="Calibri" panose="020F0502020204030204"/>
                <a:cs typeface="Calibri" panose="020F0502020204030204"/>
              </a:rPr>
              <a:t> </a:t>
            </a:r>
            <a:r>
              <a:rPr sz="2600" b="1">
                <a:latin typeface="Calibri" panose="020F0502020204030204"/>
                <a:cs typeface="Calibri" panose="020F0502020204030204"/>
              </a:rPr>
              <a:t>ΤΗΣ</a:t>
            </a:r>
            <a:r>
              <a:rPr sz="2600" b="1" spc="-35">
                <a:latin typeface="Calibri" panose="020F0502020204030204"/>
                <a:cs typeface="Calibri" panose="020F0502020204030204"/>
              </a:rPr>
              <a:t> </a:t>
            </a:r>
            <a:r>
              <a:rPr sz="2600" b="1" smtClean="0">
                <a:latin typeface="Calibri" panose="020F0502020204030204"/>
                <a:cs typeface="Calibri" panose="020F0502020204030204"/>
              </a:rPr>
              <a:t>ΘΕΡΜΑΝΣ</a:t>
            </a:r>
            <a:r>
              <a:rPr lang="el-GR" sz="2600" b="1" dirty="0" smtClean="0">
                <a:latin typeface="Calibri" panose="020F0502020204030204"/>
                <a:cs typeface="Calibri" panose="020F0502020204030204"/>
              </a:rPr>
              <a:t>Η</a:t>
            </a:r>
            <a:r>
              <a:rPr sz="2600" b="1" smtClean="0">
                <a:latin typeface="Calibri" panose="020F0502020204030204"/>
                <a:cs typeface="Calibri" panose="020F0502020204030204"/>
              </a:rPr>
              <a:t>Σ</a:t>
            </a:r>
            <a:r>
              <a:rPr sz="2600" b="1" spc="-40" smtClean="0">
                <a:latin typeface="Calibri" panose="020F0502020204030204"/>
                <a:cs typeface="Calibri" panose="020F0502020204030204"/>
              </a:rPr>
              <a:t> </a:t>
            </a:r>
            <a:r>
              <a:rPr sz="2600" b="1" dirty="0">
                <a:latin typeface="Calibri" panose="020F0502020204030204"/>
                <a:cs typeface="Calibri" panose="020F0502020204030204"/>
              </a:rPr>
              <a:t>ΤΩΝ</a:t>
            </a:r>
            <a:r>
              <a:rPr sz="2600" b="1" spc="-25" dirty="0">
                <a:latin typeface="Calibri" panose="020F0502020204030204"/>
                <a:cs typeface="Calibri" panose="020F0502020204030204"/>
              </a:rPr>
              <a:t> </a:t>
            </a:r>
            <a:r>
              <a:rPr sz="2600" b="1" spc="-20" dirty="0">
                <a:latin typeface="Calibri" panose="020F0502020204030204"/>
                <a:cs typeface="Calibri" panose="020F0502020204030204"/>
              </a:rPr>
              <a:t>ΤΜΗΜΑΤΩΝ</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25" dirty="0">
                <a:latin typeface="Calibri" panose="020F0502020204030204"/>
                <a:cs typeface="Calibri" panose="020F0502020204030204"/>
              </a:rPr>
              <a:t> </a:t>
            </a:r>
            <a:r>
              <a:rPr sz="2600" b="1" spc="-10" dirty="0">
                <a:latin typeface="Calibri" panose="020F0502020204030204"/>
                <a:cs typeface="Calibri" panose="020F0502020204030204"/>
              </a:rPr>
              <a:t>ΚΙΝΗΤΗΡΑ ΜΕΙΩΝΟΝΤΑΙ</a:t>
            </a:r>
            <a:r>
              <a:rPr sz="2600" b="1" spc="-55" dirty="0">
                <a:latin typeface="Calibri" panose="020F0502020204030204"/>
                <a:cs typeface="Calibri" panose="020F0502020204030204"/>
              </a:rPr>
              <a:t> </a:t>
            </a:r>
            <a:r>
              <a:rPr sz="2600" b="1" dirty="0">
                <a:latin typeface="Calibri" panose="020F0502020204030204"/>
                <a:cs typeface="Calibri" panose="020F0502020204030204"/>
              </a:rPr>
              <a:t>ΟΙ</a:t>
            </a:r>
            <a:r>
              <a:rPr sz="2600" b="1" spc="-45" dirty="0">
                <a:latin typeface="Calibri" panose="020F0502020204030204"/>
                <a:cs typeface="Calibri" panose="020F0502020204030204"/>
              </a:rPr>
              <a:t> </a:t>
            </a:r>
            <a:r>
              <a:rPr sz="2600" b="1" dirty="0">
                <a:latin typeface="Calibri" panose="020F0502020204030204"/>
                <a:cs typeface="Calibri" panose="020F0502020204030204"/>
              </a:rPr>
              <a:t>ΤΡΙΒΕΣ,</a:t>
            </a:r>
            <a:r>
              <a:rPr sz="2600" b="1" spc="-55" dirty="0">
                <a:latin typeface="Calibri" panose="020F0502020204030204"/>
                <a:cs typeface="Calibri" panose="020F0502020204030204"/>
              </a:rPr>
              <a:t> </a:t>
            </a:r>
            <a:r>
              <a:rPr sz="2600" b="1" dirty="0">
                <a:latin typeface="Calibri" panose="020F0502020204030204"/>
                <a:cs typeface="Calibri" panose="020F0502020204030204"/>
              </a:rPr>
              <a:t>ΟΠΟΤΕ</a:t>
            </a:r>
            <a:r>
              <a:rPr sz="2600" b="1" spc="-40" dirty="0">
                <a:latin typeface="Calibri" panose="020F0502020204030204"/>
                <a:cs typeface="Calibri" panose="020F0502020204030204"/>
              </a:rPr>
              <a:t> </a:t>
            </a:r>
            <a:r>
              <a:rPr sz="2600" b="1" dirty="0">
                <a:latin typeface="Calibri" panose="020F0502020204030204"/>
                <a:cs typeface="Calibri" panose="020F0502020204030204"/>
              </a:rPr>
              <a:t>ΑΡΧΙΖΕΙ</a:t>
            </a:r>
            <a:r>
              <a:rPr sz="2600" b="1" spc="-45" dirty="0">
                <a:latin typeface="Calibri" panose="020F0502020204030204"/>
                <a:cs typeface="Calibri" panose="020F0502020204030204"/>
              </a:rPr>
              <a:t> </a:t>
            </a:r>
            <a:r>
              <a:rPr sz="2600" b="1" dirty="0">
                <a:latin typeface="Calibri" panose="020F0502020204030204"/>
                <a:cs typeface="Calibri" panose="020F0502020204030204"/>
              </a:rPr>
              <a:t>Ο</a:t>
            </a:r>
            <a:r>
              <a:rPr sz="2600" b="1" spc="-40" dirty="0">
                <a:latin typeface="Calibri" panose="020F0502020204030204"/>
                <a:cs typeface="Calibri" panose="020F0502020204030204"/>
              </a:rPr>
              <a:t> </a:t>
            </a:r>
            <a:r>
              <a:rPr sz="2600" b="1" spc="-10" dirty="0">
                <a:latin typeface="Calibri" panose="020F0502020204030204"/>
                <a:cs typeface="Calibri" panose="020F0502020204030204"/>
              </a:rPr>
              <a:t>ΚΙΝΗΤΗΡΑΣ</a:t>
            </a:r>
            <a:r>
              <a:rPr sz="2600" b="1" spc="-40" dirty="0">
                <a:latin typeface="Calibri" panose="020F0502020204030204"/>
                <a:cs typeface="Calibri" panose="020F0502020204030204"/>
              </a:rPr>
              <a:t> </a:t>
            </a:r>
            <a:r>
              <a:rPr sz="2600" b="1" spc="-25" dirty="0">
                <a:latin typeface="Calibri" panose="020F0502020204030204"/>
                <a:cs typeface="Calibri" panose="020F0502020204030204"/>
              </a:rPr>
              <a:t>ΝΑ </a:t>
            </a:r>
            <a:r>
              <a:rPr sz="2600" b="1" spc="-10" dirty="0">
                <a:latin typeface="Calibri" panose="020F0502020204030204"/>
                <a:cs typeface="Calibri" panose="020F0502020204030204"/>
              </a:rPr>
              <a:t>ΕΠΙΤΑΧΥΝΕΙ.</a:t>
            </a:r>
            <a:endParaRPr sz="2600">
              <a:latin typeface="Calibri" panose="020F0502020204030204"/>
              <a:cs typeface="Calibri" panose="020F0502020204030204"/>
            </a:endParaRPr>
          </a:p>
          <a:p>
            <a:pPr>
              <a:lnSpc>
                <a:spcPct val="100000"/>
              </a:lnSpc>
              <a:spcBef>
                <a:spcPts val="5"/>
              </a:spcBef>
            </a:pPr>
            <a:endParaRPr sz="2600">
              <a:latin typeface="Calibri" panose="020F0502020204030204"/>
              <a:cs typeface="Calibri" panose="020F0502020204030204"/>
            </a:endParaRPr>
          </a:p>
          <a:p>
            <a:pPr marL="12700" marR="257810" indent="73660" algn="just">
              <a:lnSpc>
                <a:spcPct val="102000"/>
              </a:lnSpc>
              <a:spcBef>
                <a:spcPts val="5"/>
              </a:spcBef>
            </a:pPr>
            <a:r>
              <a:rPr sz="2600" b="1" dirty="0">
                <a:latin typeface="Calibri" panose="020F0502020204030204"/>
                <a:cs typeface="Calibri" panose="020F0502020204030204"/>
              </a:rPr>
              <a:t>ΑΝ</a:t>
            </a:r>
            <a:r>
              <a:rPr sz="2600" b="1" spc="-35" dirty="0">
                <a:latin typeface="Calibri" panose="020F0502020204030204"/>
                <a:cs typeface="Calibri" panose="020F0502020204030204"/>
              </a:rPr>
              <a:t> </a:t>
            </a:r>
            <a:r>
              <a:rPr sz="2600" b="1" dirty="0">
                <a:latin typeface="Calibri" panose="020F0502020204030204"/>
                <a:cs typeface="Calibri" panose="020F0502020204030204"/>
              </a:rPr>
              <a:t>ΔΕΝ</a:t>
            </a:r>
            <a:r>
              <a:rPr sz="2600" b="1" spc="-15" dirty="0">
                <a:latin typeface="Calibri" panose="020F0502020204030204"/>
                <a:cs typeface="Calibri" panose="020F0502020204030204"/>
              </a:rPr>
              <a:t> </a:t>
            </a:r>
            <a:r>
              <a:rPr sz="2600" b="1" dirty="0">
                <a:latin typeface="Calibri" panose="020F0502020204030204"/>
                <a:cs typeface="Calibri" panose="020F0502020204030204"/>
              </a:rPr>
              <a:t>ΓΙΝΕΙ</a:t>
            </a:r>
            <a:r>
              <a:rPr sz="2600" b="1" spc="-25" dirty="0">
                <a:latin typeface="Calibri" panose="020F0502020204030204"/>
                <a:cs typeface="Calibri" panose="020F0502020204030204"/>
              </a:rPr>
              <a:t> </a:t>
            </a:r>
            <a:r>
              <a:rPr sz="2600" b="1" dirty="0">
                <a:latin typeface="Calibri" panose="020F0502020204030204"/>
                <a:cs typeface="Calibri" panose="020F0502020204030204"/>
              </a:rPr>
              <a:t>ΠΡΟΣΑΡΜΟΓΗ</a:t>
            </a:r>
            <a:r>
              <a:rPr sz="2600" b="1" spc="-10" dirty="0">
                <a:latin typeface="Calibri" panose="020F0502020204030204"/>
                <a:cs typeface="Calibri" panose="020F0502020204030204"/>
              </a:rPr>
              <a:t> </a:t>
            </a:r>
            <a:r>
              <a:rPr sz="2600" b="1" dirty="0">
                <a:latin typeface="Calibri" panose="020F0502020204030204"/>
                <a:cs typeface="Calibri" panose="020F0502020204030204"/>
              </a:rPr>
              <a:t>ΣΤΗ</a:t>
            </a:r>
            <a:r>
              <a:rPr sz="2600" b="1" spc="-15" dirty="0">
                <a:latin typeface="Calibri" panose="020F0502020204030204"/>
                <a:cs typeface="Calibri" panose="020F0502020204030204"/>
              </a:rPr>
              <a:t> </a:t>
            </a:r>
            <a:r>
              <a:rPr sz="2600" b="1" dirty="0">
                <a:latin typeface="Calibri" panose="020F0502020204030204"/>
                <a:cs typeface="Calibri" panose="020F0502020204030204"/>
              </a:rPr>
              <a:t>ΡΥΘΜΙΣΗ</a:t>
            </a:r>
            <a:r>
              <a:rPr sz="2600" b="1" spc="-20"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20" dirty="0">
                <a:latin typeface="Calibri" panose="020F0502020204030204"/>
                <a:cs typeface="Calibri" panose="020F0502020204030204"/>
              </a:rPr>
              <a:t> </a:t>
            </a:r>
            <a:r>
              <a:rPr sz="2600" b="1" spc="-10" dirty="0">
                <a:latin typeface="Calibri" panose="020F0502020204030204"/>
                <a:cs typeface="Calibri" panose="020F0502020204030204"/>
              </a:rPr>
              <a:t>ΠΑΡΟΧΗΣ </a:t>
            </a:r>
            <a:r>
              <a:rPr sz="2600" b="1" spc="-20" dirty="0">
                <a:latin typeface="Calibri" panose="020F0502020204030204"/>
                <a:cs typeface="Calibri" panose="020F0502020204030204"/>
              </a:rPr>
              <a:t>ΚΑΥΣΙΜΟΥ</a:t>
            </a:r>
            <a:r>
              <a:rPr sz="2600" b="1" spc="-55" dirty="0">
                <a:latin typeface="Calibri" panose="020F0502020204030204"/>
                <a:cs typeface="Calibri" panose="020F0502020204030204"/>
              </a:rPr>
              <a:t> </a:t>
            </a:r>
            <a:r>
              <a:rPr sz="2600" b="1" dirty="0">
                <a:latin typeface="Calibri" panose="020F0502020204030204"/>
                <a:cs typeface="Calibri" panose="020F0502020204030204"/>
              </a:rPr>
              <a:t>ΑΠΟ</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40" dirty="0">
                <a:latin typeface="Calibri" panose="020F0502020204030204"/>
                <a:cs typeface="Calibri" panose="020F0502020204030204"/>
              </a:rPr>
              <a:t> </a:t>
            </a:r>
            <a:r>
              <a:rPr sz="2600" b="1" spc="-20">
                <a:latin typeface="Calibri" panose="020F0502020204030204"/>
                <a:cs typeface="Calibri" panose="020F0502020204030204"/>
              </a:rPr>
              <a:t>ΑΝΤΛΙΑ</a:t>
            </a:r>
            <a:r>
              <a:rPr sz="2600" b="1" spc="-40">
                <a:latin typeface="Calibri" panose="020F0502020204030204"/>
                <a:cs typeface="Calibri" panose="020F0502020204030204"/>
              </a:rPr>
              <a:t> </a:t>
            </a:r>
            <a:r>
              <a:rPr sz="2600" b="1" smtClean="0">
                <a:latin typeface="Calibri" panose="020F0502020204030204"/>
                <a:cs typeface="Calibri" panose="020F0502020204030204"/>
              </a:rPr>
              <a:t>ΕΓΧΥΣ</a:t>
            </a:r>
            <a:r>
              <a:rPr lang="el-GR" sz="2600" b="1" dirty="0" smtClean="0">
                <a:latin typeface="Calibri" panose="020F0502020204030204"/>
                <a:cs typeface="Calibri" panose="020F0502020204030204"/>
              </a:rPr>
              <a:t>Η</a:t>
            </a:r>
            <a:r>
              <a:rPr sz="2600" b="1" smtClean="0">
                <a:latin typeface="Calibri" panose="020F0502020204030204"/>
                <a:cs typeface="Calibri" panose="020F0502020204030204"/>
              </a:rPr>
              <a:t>Σ</a:t>
            </a:r>
            <a:r>
              <a:rPr sz="2600" b="1" dirty="0">
                <a:latin typeface="Calibri" panose="020F0502020204030204"/>
                <a:cs typeface="Calibri" panose="020F0502020204030204"/>
              </a:rPr>
              <a:t>,</a:t>
            </a:r>
            <a:r>
              <a:rPr sz="2600" b="1" spc="-40" dirty="0">
                <a:latin typeface="Calibri" panose="020F0502020204030204"/>
                <a:cs typeface="Calibri" panose="020F0502020204030204"/>
              </a:rPr>
              <a:t> </a:t>
            </a:r>
            <a:r>
              <a:rPr sz="2600" b="1" dirty="0">
                <a:latin typeface="Calibri" panose="020F0502020204030204"/>
                <a:cs typeface="Calibri" panose="020F0502020204030204"/>
              </a:rPr>
              <a:t>Ο</a:t>
            </a:r>
            <a:r>
              <a:rPr sz="2600" b="1" spc="-40" dirty="0">
                <a:latin typeface="Calibri" panose="020F0502020204030204"/>
                <a:cs typeface="Calibri" panose="020F0502020204030204"/>
              </a:rPr>
              <a:t> </a:t>
            </a:r>
            <a:r>
              <a:rPr sz="2600" b="1" spc="-10" dirty="0">
                <a:latin typeface="Calibri" panose="020F0502020204030204"/>
                <a:cs typeface="Calibri" panose="020F0502020204030204"/>
              </a:rPr>
              <a:t>ΚΙΝΗΤΗΡΑΣ</a:t>
            </a:r>
            <a:r>
              <a:rPr sz="2600" b="1" spc="-40" dirty="0">
                <a:latin typeface="Calibri" panose="020F0502020204030204"/>
                <a:cs typeface="Calibri" panose="020F0502020204030204"/>
              </a:rPr>
              <a:t> </a:t>
            </a:r>
            <a:r>
              <a:rPr sz="2600" b="1" spc="-25" dirty="0">
                <a:latin typeface="Calibri" panose="020F0502020204030204"/>
                <a:cs typeface="Calibri" panose="020F0502020204030204"/>
              </a:rPr>
              <a:t>ΘΑ </a:t>
            </a:r>
            <a:r>
              <a:rPr sz="2600" b="1" spc="-10" dirty="0">
                <a:latin typeface="Calibri" panose="020F0502020204030204"/>
                <a:cs typeface="Calibri" panose="020F0502020204030204"/>
              </a:rPr>
              <a:t>ΕΠΙΤΑΧΥΝΕΙ</a:t>
            </a:r>
            <a:r>
              <a:rPr sz="2600" b="1" spc="-45" dirty="0">
                <a:latin typeface="Calibri" panose="020F0502020204030204"/>
                <a:cs typeface="Calibri" panose="020F0502020204030204"/>
              </a:rPr>
              <a:t> </a:t>
            </a:r>
            <a:r>
              <a:rPr sz="2600" b="1" dirty="0">
                <a:latin typeface="Calibri" panose="020F0502020204030204"/>
                <a:cs typeface="Calibri" panose="020F0502020204030204"/>
              </a:rPr>
              <a:t>ΣΥΝΕΧΩΣ</a:t>
            </a:r>
            <a:r>
              <a:rPr sz="2600" b="1" spc="-20" dirty="0">
                <a:latin typeface="Calibri" panose="020F0502020204030204"/>
                <a:cs typeface="Calibri" panose="020F0502020204030204"/>
              </a:rPr>
              <a:t> </a:t>
            </a:r>
            <a:r>
              <a:rPr sz="2600" b="1" dirty="0">
                <a:latin typeface="Calibri" panose="020F0502020204030204"/>
                <a:cs typeface="Calibri" panose="020F0502020204030204"/>
              </a:rPr>
              <a:t>ΜΕΧΡΙ</a:t>
            </a:r>
            <a:r>
              <a:rPr sz="2600" b="1" spc="-30" dirty="0">
                <a:latin typeface="Calibri" panose="020F0502020204030204"/>
                <a:cs typeface="Calibri" panose="020F0502020204030204"/>
              </a:rPr>
              <a:t> </a:t>
            </a:r>
            <a:r>
              <a:rPr sz="2600" b="1" dirty="0">
                <a:latin typeface="Calibri" panose="020F0502020204030204"/>
                <a:cs typeface="Calibri" panose="020F0502020204030204"/>
              </a:rPr>
              <a:t>ΝΑ</a:t>
            </a:r>
            <a:r>
              <a:rPr sz="2600" b="1" spc="-20" dirty="0">
                <a:latin typeface="Calibri" panose="020F0502020204030204"/>
                <a:cs typeface="Calibri" panose="020F0502020204030204"/>
              </a:rPr>
              <a:t> </a:t>
            </a:r>
            <a:r>
              <a:rPr sz="2600" b="1" spc="-10" dirty="0">
                <a:latin typeface="Calibri" panose="020F0502020204030204"/>
                <a:cs typeface="Calibri" panose="020F0502020204030204"/>
              </a:rPr>
              <a:t>ΚΑΤΑΣΤΡΑΦΕΙ.</a:t>
            </a:r>
            <a:endParaRPr sz="2600">
              <a:latin typeface="Calibri" panose="020F0502020204030204"/>
              <a:cs typeface="Calibri" panose="020F0502020204030204"/>
            </a:endParaRPr>
          </a:p>
          <a:p>
            <a:pPr>
              <a:lnSpc>
                <a:spcPct val="100000"/>
              </a:lnSpc>
            </a:pPr>
            <a:endParaRPr sz="2400">
              <a:latin typeface="Calibri" panose="020F0502020204030204"/>
              <a:cs typeface="Calibri" panose="020F0502020204030204"/>
            </a:endParaRPr>
          </a:p>
          <a:p>
            <a:pPr marL="12700" marR="139700" indent="73660">
              <a:lnSpc>
                <a:spcPct val="102000"/>
              </a:lnSpc>
            </a:pPr>
            <a:r>
              <a:rPr sz="2600" b="1" dirty="0">
                <a:latin typeface="Calibri" panose="020F0502020204030204"/>
                <a:cs typeface="Calibri" panose="020F0502020204030204"/>
              </a:rPr>
              <a:t>ΓΕΝΙΚΩΣ</a:t>
            </a:r>
            <a:r>
              <a:rPr sz="2600" b="1" spc="-40" dirty="0">
                <a:latin typeface="Calibri" panose="020F0502020204030204"/>
                <a:cs typeface="Calibri" panose="020F0502020204030204"/>
              </a:rPr>
              <a:t> </a:t>
            </a:r>
            <a:r>
              <a:rPr sz="2600" b="1" dirty="0">
                <a:latin typeface="Calibri" panose="020F0502020204030204"/>
                <a:cs typeface="Calibri" panose="020F0502020204030204"/>
              </a:rPr>
              <a:t>ΟΙ</a:t>
            </a:r>
            <a:r>
              <a:rPr sz="2600" b="1" spc="-35" dirty="0">
                <a:latin typeface="Calibri" panose="020F0502020204030204"/>
                <a:cs typeface="Calibri" panose="020F0502020204030204"/>
              </a:rPr>
              <a:t> </a:t>
            </a:r>
            <a:r>
              <a:rPr sz="2600" b="1" dirty="0">
                <a:latin typeface="Calibri" panose="020F0502020204030204"/>
                <a:cs typeface="Calibri" panose="020F0502020204030204"/>
              </a:rPr>
              <a:t>ΠΕΤΡΕΛΑΙΟΜΗΧΑΝΕΣ</a:t>
            </a:r>
            <a:r>
              <a:rPr sz="2600" b="1" spc="-35" dirty="0">
                <a:latin typeface="Calibri" panose="020F0502020204030204"/>
                <a:cs typeface="Calibri" panose="020F0502020204030204"/>
              </a:rPr>
              <a:t> </a:t>
            </a:r>
            <a:r>
              <a:rPr sz="2600" b="1" dirty="0">
                <a:latin typeface="Calibri" panose="020F0502020204030204"/>
                <a:cs typeface="Calibri" panose="020F0502020204030204"/>
              </a:rPr>
              <a:t>ΑΠΑΙΤΟΥΝ</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ΥΠΑΡΞΗ </a:t>
            </a:r>
            <a:r>
              <a:rPr sz="2600" b="1" dirty="0">
                <a:latin typeface="Calibri" panose="020F0502020204030204"/>
                <a:cs typeface="Calibri" panose="020F0502020204030204"/>
              </a:rPr>
              <a:t>ΡΥΘΜΙΣΤΗ</a:t>
            </a:r>
            <a:r>
              <a:rPr sz="2600" b="1" spc="-55" dirty="0">
                <a:latin typeface="Calibri" panose="020F0502020204030204"/>
                <a:cs typeface="Calibri" panose="020F0502020204030204"/>
              </a:rPr>
              <a:t> </a:t>
            </a:r>
            <a:r>
              <a:rPr sz="2600" b="1" dirty="0">
                <a:latin typeface="Calibri" panose="020F0502020204030204"/>
                <a:cs typeface="Calibri" panose="020F0502020204030204"/>
              </a:rPr>
              <a:t>ΣΤΡΟΦΩΝ</a:t>
            </a:r>
            <a:r>
              <a:rPr sz="2600" b="1" spc="-45"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45" dirty="0">
                <a:latin typeface="Calibri" panose="020F0502020204030204"/>
                <a:cs typeface="Calibri" panose="020F0502020204030204"/>
              </a:rPr>
              <a:t> </a:t>
            </a:r>
            <a:r>
              <a:rPr sz="2600" b="1" dirty="0">
                <a:latin typeface="Calibri" panose="020F0502020204030204"/>
                <a:cs typeface="Calibri" panose="020F0502020204030204"/>
              </a:rPr>
              <a:t>ΤΗ</a:t>
            </a:r>
            <a:r>
              <a:rPr sz="2600" b="1" spc="-55" dirty="0">
                <a:latin typeface="Calibri" panose="020F0502020204030204"/>
                <a:cs typeface="Calibri" panose="020F0502020204030204"/>
              </a:rPr>
              <a:t> </a:t>
            </a:r>
            <a:r>
              <a:rPr sz="2600" b="1" spc="-20" dirty="0">
                <a:latin typeface="Calibri" panose="020F0502020204030204"/>
                <a:cs typeface="Calibri" panose="020F0502020204030204"/>
              </a:rPr>
              <a:t>ΔΙΑΤΗΡΗΣΗ</a:t>
            </a:r>
            <a:r>
              <a:rPr sz="2600" b="1" spc="-50" dirty="0">
                <a:latin typeface="Calibri" panose="020F0502020204030204"/>
                <a:cs typeface="Calibri" panose="020F0502020204030204"/>
              </a:rPr>
              <a:t> </a:t>
            </a:r>
            <a:r>
              <a:rPr sz="2600" b="1" spc="-20" dirty="0">
                <a:latin typeface="Calibri" panose="020F0502020204030204"/>
                <a:cs typeface="Calibri" panose="020F0502020204030204"/>
              </a:rPr>
              <a:t>ΣΤΑΘΕΡΩΝ</a:t>
            </a:r>
            <a:r>
              <a:rPr sz="2600" b="1" spc="-50" dirty="0">
                <a:latin typeface="Calibri" panose="020F0502020204030204"/>
                <a:cs typeface="Calibri" panose="020F0502020204030204"/>
              </a:rPr>
              <a:t> </a:t>
            </a:r>
            <a:r>
              <a:rPr sz="2600" b="1" spc="-25" dirty="0">
                <a:latin typeface="Calibri" panose="020F0502020204030204"/>
                <a:cs typeface="Calibri" panose="020F0502020204030204"/>
              </a:rPr>
              <a:t>ΤΩΝ </a:t>
            </a:r>
            <a:r>
              <a:rPr sz="2600" b="1" dirty="0">
                <a:latin typeface="Calibri" panose="020F0502020204030204"/>
                <a:cs typeface="Calibri" panose="020F0502020204030204"/>
              </a:rPr>
              <a:t>ΣΤΡΟΦΩΝ</a:t>
            </a:r>
            <a:r>
              <a:rPr sz="2600" b="1" spc="-1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5"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10" dirty="0">
                <a:latin typeface="Calibri" panose="020F0502020204030204"/>
                <a:cs typeface="Calibri" panose="020F0502020204030204"/>
              </a:rPr>
              <a:t> </a:t>
            </a:r>
            <a:r>
              <a:rPr sz="2600" b="1" dirty="0">
                <a:latin typeface="Calibri" panose="020F0502020204030204"/>
                <a:cs typeface="Calibri" panose="020F0502020204030204"/>
              </a:rPr>
              <a:t>ΑΛΛΑΓΗ</a:t>
            </a:r>
            <a:r>
              <a:rPr sz="2600" b="1" spc="-5" dirty="0">
                <a:latin typeface="Calibri" panose="020F0502020204030204"/>
                <a:cs typeface="Calibri" panose="020F0502020204030204"/>
              </a:rPr>
              <a:t> </a:t>
            </a:r>
            <a:r>
              <a:rPr sz="2600" b="1" spc="-10" dirty="0">
                <a:latin typeface="Calibri" panose="020F0502020204030204"/>
                <a:cs typeface="Calibri" panose="020F0502020204030204"/>
              </a:rPr>
              <a:t>ΦΟΡΤΙΟΥ.</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5440" y="1102359"/>
            <a:ext cx="8429625" cy="5751830"/>
          </a:xfrm>
          <a:prstGeom prst="rect">
            <a:avLst/>
          </a:prstGeom>
        </p:spPr>
        <p:txBody>
          <a:bodyPr vert="horz" wrap="square" lIns="0" tIns="4445" rIns="0" bIns="0" rtlCol="0">
            <a:spAutoFit/>
          </a:bodyPr>
          <a:lstStyle/>
          <a:p>
            <a:pPr marL="12700" marR="355600" indent="73660">
              <a:lnSpc>
                <a:spcPct val="102000"/>
              </a:lnSpc>
              <a:spcBef>
                <a:spcPts val="35"/>
              </a:spcBef>
            </a:pPr>
            <a:r>
              <a:rPr sz="2600" b="1" dirty="0">
                <a:latin typeface="Calibri" panose="020F0502020204030204"/>
                <a:cs typeface="Calibri" panose="020F0502020204030204"/>
              </a:rPr>
              <a:t>ΕΞΑΙΡΕΣΗ</a:t>
            </a:r>
            <a:r>
              <a:rPr sz="2600" b="1" spc="-40" dirty="0">
                <a:latin typeface="Calibri" panose="020F0502020204030204"/>
                <a:cs typeface="Calibri" panose="020F0502020204030204"/>
              </a:rPr>
              <a:t> </a:t>
            </a:r>
            <a:r>
              <a:rPr sz="2600" b="1" dirty="0">
                <a:latin typeface="Calibri" panose="020F0502020204030204"/>
                <a:cs typeface="Calibri" panose="020F0502020204030204"/>
              </a:rPr>
              <a:t>ΑΠΟΤΕΛΕΙ</a:t>
            </a:r>
            <a:r>
              <a:rPr sz="2600" b="1" spc="-35" dirty="0">
                <a:latin typeface="Calibri" panose="020F0502020204030204"/>
                <a:cs typeface="Calibri" panose="020F0502020204030204"/>
              </a:rPr>
              <a:t> </a:t>
            </a:r>
            <a:r>
              <a:rPr sz="2600" b="1" dirty="0">
                <a:latin typeface="Calibri" panose="020F0502020204030204"/>
                <a:cs typeface="Calibri" panose="020F0502020204030204"/>
              </a:rPr>
              <a:t>Η</a:t>
            </a:r>
            <a:r>
              <a:rPr sz="2600" b="1" spc="-35"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30"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ΝΑΥΤΙΚΩΝ</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ΠΕΤΡΕ- </a:t>
            </a:r>
            <a:r>
              <a:rPr sz="2600" b="1" dirty="0">
                <a:latin typeface="Calibri" panose="020F0502020204030204"/>
                <a:cs typeface="Calibri" panose="020F0502020204030204"/>
              </a:rPr>
              <a:t>ΛΑΙΟΜΗΧΑΝΩΝ</a:t>
            </a:r>
            <a:r>
              <a:rPr sz="2600" b="1" spc="-2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15" dirty="0">
                <a:latin typeface="Calibri" panose="020F0502020204030204"/>
                <a:cs typeface="Calibri" panose="020F0502020204030204"/>
              </a:rPr>
              <a:t> </a:t>
            </a:r>
            <a:r>
              <a:rPr sz="2600" b="1" dirty="0">
                <a:latin typeface="Calibri" panose="020F0502020204030204"/>
                <a:cs typeface="Calibri" panose="020F0502020204030204"/>
              </a:rPr>
              <a:t>ΑΠΕΥΘΕΙΑΣ</a:t>
            </a:r>
            <a:r>
              <a:rPr sz="2600" b="1" spc="-20" dirty="0">
                <a:latin typeface="Calibri" panose="020F0502020204030204"/>
                <a:cs typeface="Calibri" panose="020F0502020204030204"/>
              </a:rPr>
              <a:t> </a:t>
            </a:r>
            <a:r>
              <a:rPr sz="2600" b="1" dirty="0">
                <a:latin typeface="Calibri" panose="020F0502020204030204"/>
                <a:cs typeface="Calibri" panose="020F0502020204030204"/>
              </a:rPr>
              <a:t>ΣΥΝΔΕΣΗ</a:t>
            </a:r>
            <a:r>
              <a:rPr sz="2600" b="1" spc="-25"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10" dirty="0">
                <a:latin typeface="Calibri" panose="020F0502020204030204"/>
                <a:cs typeface="Calibri" panose="020F0502020204030204"/>
              </a:rPr>
              <a:t> </a:t>
            </a:r>
            <a:r>
              <a:rPr sz="2600" b="1" dirty="0">
                <a:latin typeface="Calibri" panose="020F0502020204030204"/>
                <a:cs typeface="Calibri" panose="020F0502020204030204"/>
              </a:rPr>
              <a:t>ΕΛΙΚΑΣ</a:t>
            </a:r>
            <a:r>
              <a:rPr sz="2600" b="1" spc="-20" dirty="0">
                <a:latin typeface="Calibri" panose="020F0502020204030204"/>
                <a:cs typeface="Calibri" panose="020F0502020204030204"/>
              </a:rPr>
              <a:t> </a:t>
            </a:r>
            <a:r>
              <a:rPr sz="2600" b="1" spc="-25" dirty="0">
                <a:latin typeface="Calibri" panose="020F0502020204030204"/>
                <a:cs typeface="Calibri" panose="020F0502020204030204"/>
              </a:rPr>
              <a:t>ΣΤΗ </a:t>
            </a:r>
            <a:r>
              <a:rPr sz="2600" b="1" dirty="0">
                <a:latin typeface="Calibri" panose="020F0502020204030204"/>
                <a:cs typeface="Calibri" panose="020F0502020204030204"/>
              </a:rPr>
              <a:t>ΜΗΧΑΝΗ.</a:t>
            </a:r>
            <a:r>
              <a:rPr sz="2600" b="1" spc="-35"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20"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25" dirty="0">
                <a:latin typeface="Calibri" panose="020F0502020204030204"/>
                <a:cs typeface="Calibri" panose="020F0502020204030204"/>
              </a:rPr>
              <a:t> </a:t>
            </a:r>
            <a:r>
              <a:rPr sz="2600" b="1" spc="-20" dirty="0">
                <a:latin typeface="Calibri" panose="020F0502020204030204"/>
                <a:cs typeface="Calibri" panose="020F0502020204030204"/>
              </a:rPr>
              <a:t>ΑΥΤΗ, </a:t>
            </a:r>
            <a:r>
              <a:rPr sz="2600" b="1" dirty="0">
                <a:latin typeface="Calibri" panose="020F0502020204030204"/>
                <a:cs typeface="Calibri" panose="020F0502020204030204"/>
              </a:rPr>
              <a:t>ΕΑΝ</a:t>
            </a:r>
            <a:r>
              <a:rPr sz="2600" b="1" spc="-25" dirty="0">
                <a:latin typeface="Calibri" panose="020F0502020204030204"/>
                <a:cs typeface="Calibri" panose="020F0502020204030204"/>
              </a:rPr>
              <a:t> </a:t>
            </a:r>
            <a:r>
              <a:rPr sz="2600" b="1" dirty="0">
                <a:latin typeface="Calibri" panose="020F0502020204030204"/>
                <a:cs typeface="Calibri" panose="020F0502020204030204"/>
              </a:rPr>
              <a:t>ΟΙ</a:t>
            </a:r>
            <a:r>
              <a:rPr sz="2600" b="1" spc="-30" dirty="0">
                <a:latin typeface="Calibri" panose="020F0502020204030204"/>
                <a:cs typeface="Calibri" panose="020F0502020204030204"/>
              </a:rPr>
              <a:t> </a:t>
            </a:r>
            <a:r>
              <a:rPr sz="2600" b="1" dirty="0">
                <a:latin typeface="Calibri" panose="020F0502020204030204"/>
                <a:cs typeface="Calibri" panose="020F0502020204030204"/>
              </a:rPr>
              <a:t>ΣΤΡΟΦΕΣ</a:t>
            </a:r>
            <a:r>
              <a:rPr sz="2600" b="1" spc="-15" dirty="0">
                <a:latin typeface="Calibri" panose="020F0502020204030204"/>
                <a:cs typeface="Calibri" panose="020F0502020204030204"/>
              </a:rPr>
              <a:t> </a:t>
            </a:r>
            <a:r>
              <a:rPr sz="2600" b="1" spc="-10" dirty="0">
                <a:latin typeface="Calibri" panose="020F0502020204030204"/>
                <a:cs typeface="Calibri" panose="020F0502020204030204"/>
              </a:rPr>
              <a:t>ΑΡΧΙ- </a:t>
            </a:r>
            <a:r>
              <a:rPr sz="2600" b="1" dirty="0">
                <a:latin typeface="Calibri" panose="020F0502020204030204"/>
                <a:cs typeface="Calibri" panose="020F0502020204030204"/>
              </a:rPr>
              <a:t>ΖΟΥΝ</a:t>
            </a:r>
            <a:r>
              <a:rPr sz="2600" b="1" spc="-75" dirty="0">
                <a:latin typeface="Calibri" panose="020F0502020204030204"/>
                <a:cs typeface="Calibri" panose="020F0502020204030204"/>
              </a:rPr>
              <a:t> </a:t>
            </a:r>
            <a:r>
              <a:rPr sz="2600" b="1" dirty="0">
                <a:latin typeface="Calibri" panose="020F0502020204030204"/>
                <a:cs typeface="Calibri" panose="020F0502020204030204"/>
              </a:rPr>
              <a:t>ΝΑ</a:t>
            </a:r>
            <a:r>
              <a:rPr sz="2600" b="1" spc="-55" dirty="0">
                <a:latin typeface="Calibri" panose="020F0502020204030204"/>
                <a:cs typeface="Calibri" panose="020F0502020204030204"/>
              </a:rPr>
              <a:t> </a:t>
            </a:r>
            <a:r>
              <a:rPr sz="2600" b="1" spc="-30" dirty="0">
                <a:latin typeface="Calibri" panose="020F0502020204030204"/>
                <a:cs typeface="Calibri" panose="020F0502020204030204"/>
              </a:rPr>
              <a:t>ΑΥΞΑΝΟΝΤΑΙ,</a:t>
            </a:r>
            <a:r>
              <a:rPr sz="2600" b="1" spc="-65" dirty="0">
                <a:latin typeface="Calibri" panose="020F0502020204030204"/>
                <a:cs typeface="Calibri" panose="020F0502020204030204"/>
              </a:rPr>
              <a:t> </a:t>
            </a:r>
            <a:r>
              <a:rPr sz="2600" b="1" spc="-35" dirty="0">
                <a:latin typeface="Calibri" panose="020F0502020204030204"/>
                <a:cs typeface="Calibri" panose="020F0502020204030204"/>
              </a:rPr>
              <a:t>ΑΥΞΑΝΕΤΑΙ</a:t>
            </a:r>
            <a:r>
              <a:rPr sz="2600" b="1" spc="-60" dirty="0">
                <a:latin typeface="Calibri" panose="020F0502020204030204"/>
                <a:cs typeface="Calibri" panose="020F0502020204030204"/>
              </a:rPr>
              <a:t> </a:t>
            </a:r>
            <a:r>
              <a:rPr sz="2600" b="1" dirty="0">
                <a:latin typeface="Calibri" panose="020F0502020204030204"/>
                <a:cs typeface="Calibri" panose="020F0502020204030204"/>
              </a:rPr>
              <a:t>ΑΠΟΤΟΜΑ</a:t>
            </a:r>
            <a:r>
              <a:rPr sz="2600" b="1" spc="-50" dirty="0">
                <a:latin typeface="Calibri" panose="020F0502020204030204"/>
                <a:cs typeface="Calibri" panose="020F0502020204030204"/>
              </a:rPr>
              <a:t> </a:t>
            </a:r>
            <a:r>
              <a:rPr sz="2600" b="1" dirty="0">
                <a:latin typeface="Calibri" panose="020F0502020204030204"/>
                <a:cs typeface="Calibri" panose="020F0502020204030204"/>
              </a:rPr>
              <a:t>Η</a:t>
            </a:r>
            <a:r>
              <a:rPr sz="2600" b="1" spc="-60" dirty="0">
                <a:latin typeface="Calibri" panose="020F0502020204030204"/>
                <a:cs typeface="Calibri" panose="020F0502020204030204"/>
              </a:rPr>
              <a:t> </a:t>
            </a:r>
            <a:r>
              <a:rPr sz="2600" b="1" spc="-20">
                <a:latin typeface="Calibri" panose="020F0502020204030204"/>
                <a:cs typeface="Calibri" panose="020F0502020204030204"/>
              </a:rPr>
              <a:t>ΡΟΠΗ </a:t>
            </a:r>
            <a:r>
              <a:rPr sz="2600" b="1" spc="-10" smtClean="0">
                <a:latin typeface="Calibri" panose="020F0502020204030204"/>
                <a:cs typeface="Calibri" panose="020F0502020204030204"/>
              </a:rPr>
              <a:t>ΑΝΤΙΣΤΑΣ</a:t>
            </a:r>
            <a:r>
              <a:rPr lang="el-GR" sz="2600" b="1" spc="-10" dirty="0" smtClean="0">
                <a:latin typeface="Calibri" panose="020F0502020204030204"/>
                <a:cs typeface="Calibri" panose="020F0502020204030204"/>
              </a:rPr>
              <a:t>Η</a:t>
            </a:r>
            <a:r>
              <a:rPr sz="2600" b="1" spc="-10" smtClean="0">
                <a:latin typeface="Calibri" panose="020F0502020204030204"/>
                <a:cs typeface="Calibri" panose="020F0502020204030204"/>
              </a:rPr>
              <a:t>Σ</a:t>
            </a:r>
            <a:r>
              <a:rPr sz="2600" b="1" spc="-75" smtClean="0">
                <a:latin typeface="Calibri" panose="020F0502020204030204"/>
                <a:cs typeface="Calibri" panose="020F0502020204030204"/>
              </a:rPr>
              <a:t> </a:t>
            </a:r>
            <a:r>
              <a:rPr sz="2600" b="1" dirty="0">
                <a:latin typeface="Calibri" panose="020F0502020204030204"/>
                <a:cs typeface="Calibri" panose="020F0502020204030204"/>
              </a:rPr>
              <a:t>ΣΤΗΝ</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ΕΛΙΚΑ.</a:t>
            </a:r>
            <a:endParaRPr sz="2600">
              <a:latin typeface="Calibri" panose="020F0502020204030204"/>
              <a:cs typeface="Calibri" panose="020F0502020204030204"/>
            </a:endParaRPr>
          </a:p>
          <a:p>
            <a:pPr>
              <a:lnSpc>
                <a:spcPct val="100000"/>
              </a:lnSpc>
              <a:spcBef>
                <a:spcPts val="45"/>
              </a:spcBef>
            </a:pPr>
            <a:endParaRPr sz="2900">
              <a:latin typeface="Calibri" panose="020F0502020204030204"/>
              <a:cs typeface="Calibri" panose="020F0502020204030204"/>
            </a:endParaRPr>
          </a:p>
          <a:p>
            <a:pPr marL="12700" marR="5080" indent="73660">
              <a:lnSpc>
                <a:spcPct val="102000"/>
              </a:lnSpc>
            </a:pPr>
            <a:r>
              <a:rPr sz="2600" b="1" dirty="0">
                <a:latin typeface="Calibri" panose="020F0502020204030204"/>
                <a:cs typeface="Calibri" panose="020F0502020204030204"/>
              </a:rPr>
              <a:t>Η</a:t>
            </a:r>
            <a:r>
              <a:rPr sz="2600" b="1" spc="-90" dirty="0">
                <a:latin typeface="Calibri" panose="020F0502020204030204"/>
                <a:cs typeface="Calibri" panose="020F0502020204030204"/>
              </a:rPr>
              <a:t> </a:t>
            </a:r>
            <a:r>
              <a:rPr sz="2600" b="1" spc="-10" dirty="0">
                <a:latin typeface="Calibri" panose="020F0502020204030204"/>
                <a:cs typeface="Calibri" panose="020F0502020204030204"/>
              </a:rPr>
              <a:t>ΑΥΞΗΣΗ</a:t>
            </a:r>
            <a:r>
              <a:rPr sz="2600" b="1" spc="-85" dirty="0">
                <a:latin typeface="Calibri" panose="020F0502020204030204"/>
                <a:cs typeface="Calibri" panose="020F0502020204030204"/>
              </a:rPr>
              <a:t> </a:t>
            </a:r>
            <a:r>
              <a:rPr sz="2600" b="1" spc="-20" dirty="0">
                <a:latin typeface="Calibri" panose="020F0502020204030204"/>
                <a:cs typeface="Calibri" panose="020F0502020204030204"/>
              </a:rPr>
              <a:t>ΑΥΤΗ</a:t>
            </a:r>
            <a:r>
              <a:rPr sz="2600" b="1" spc="-85"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85" dirty="0">
                <a:latin typeface="Calibri" panose="020F0502020204030204"/>
                <a:cs typeface="Calibri" panose="020F0502020204030204"/>
              </a:rPr>
              <a:t> </a:t>
            </a:r>
            <a:r>
              <a:rPr sz="2600" b="1" dirty="0">
                <a:latin typeface="Calibri" panose="020F0502020204030204"/>
                <a:cs typeface="Calibri" panose="020F0502020204030204"/>
              </a:rPr>
              <a:t>ΦΟΡΤΙΟΥ</a:t>
            </a:r>
            <a:r>
              <a:rPr sz="2600" b="1" spc="-80" dirty="0">
                <a:latin typeface="Calibri" panose="020F0502020204030204"/>
                <a:cs typeface="Calibri" panose="020F0502020204030204"/>
              </a:rPr>
              <a:t> </a:t>
            </a:r>
            <a:r>
              <a:rPr sz="2600" b="1" spc="-30" dirty="0">
                <a:latin typeface="Calibri" panose="020F0502020204030204"/>
                <a:cs typeface="Calibri" panose="020F0502020204030204"/>
              </a:rPr>
              <a:t>ΕΠΙΒΡΑΔΥΝΕΙ</a:t>
            </a:r>
            <a:r>
              <a:rPr sz="2600" b="1" spc="-85" dirty="0">
                <a:latin typeface="Calibri" panose="020F0502020204030204"/>
                <a:cs typeface="Calibri" panose="020F0502020204030204"/>
              </a:rPr>
              <a:t> </a:t>
            </a:r>
            <a:r>
              <a:rPr sz="2600" b="1" dirty="0">
                <a:latin typeface="Calibri" panose="020F0502020204030204"/>
                <a:cs typeface="Calibri" panose="020F0502020204030204"/>
              </a:rPr>
              <a:t>ΤΟΝ</a:t>
            </a:r>
            <a:r>
              <a:rPr sz="2600" b="1" spc="-80" dirty="0">
                <a:latin typeface="Calibri" panose="020F0502020204030204"/>
                <a:cs typeface="Calibri" panose="020F0502020204030204"/>
              </a:rPr>
              <a:t> </a:t>
            </a:r>
            <a:r>
              <a:rPr sz="2600" b="1" spc="-10" dirty="0">
                <a:latin typeface="Calibri" panose="020F0502020204030204"/>
                <a:cs typeface="Calibri" panose="020F0502020204030204"/>
              </a:rPr>
              <a:t>ΚΙΝΗΤΗΡΑ, </a:t>
            </a:r>
            <a:r>
              <a:rPr sz="2600" b="1" dirty="0">
                <a:latin typeface="Calibri" panose="020F0502020204030204"/>
                <a:cs typeface="Calibri" panose="020F0502020204030204"/>
              </a:rPr>
              <a:t>ΟΠΟΤΕ</a:t>
            </a:r>
            <a:r>
              <a:rPr sz="2600" b="1" spc="-55" dirty="0">
                <a:latin typeface="Calibri" panose="020F0502020204030204"/>
                <a:cs typeface="Calibri" panose="020F0502020204030204"/>
              </a:rPr>
              <a:t> </a:t>
            </a:r>
            <a:r>
              <a:rPr sz="2600" b="1" dirty="0">
                <a:latin typeface="Calibri" panose="020F0502020204030204"/>
                <a:cs typeface="Calibri" panose="020F0502020204030204"/>
              </a:rPr>
              <a:t>ΤΟ</a:t>
            </a:r>
            <a:r>
              <a:rPr sz="2600" b="1" spc="-50" dirty="0">
                <a:latin typeface="Calibri" panose="020F0502020204030204"/>
                <a:cs typeface="Calibri" panose="020F0502020204030204"/>
              </a:rPr>
              <a:t> </a:t>
            </a:r>
            <a:r>
              <a:rPr sz="2600" b="1" dirty="0">
                <a:latin typeface="Calibri" panose="020F0502020204030204"/>
                <a:cs typeface="Calibri" panose="020F0502020204030204"/>
              </a:rPr>
              <a:t>ΣΥΣΤΗΜΑ</a:t>
            </a:r>
            <a:r>
              <a:rPr sz="2600" b="1" spc="-4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45" dirty="0">
                <a:latin typeface="Calibri" panose="020F0502020204030204"/>
                <a:cs typeface="Calibri" panose="020F0502020204030204"/>
              </a:rPr>
              <a:t> </a:t>
            </a:r>
            <a:r>
              <a:rPr sz="2600" b="1" spc="-20" dirty="0">
                <a:latin typeface="Calibri" panose="020F0502020204030204"/>
                <a:cs typeface="Calibri" panose="020F0502020204030204"/>
              </a:rPr>
              <a:t>ΕΥΣΤΑΘΕΣ.</a:t>
            </a:r>
            <a:r>
              <a:rPr sz="2600" b="1" spc="-50" dirty="0">
                <a:latin typeface="Calibri" panose="020F0502020204030204"/>
                <a:cs typeface="Calibri" panose="020F0502020204030204"/>
              </a:rPr>
              <a:t> </a:t>
            </a:r>
            <a:r>
              <a:rPr sz="2600" b="1" dirty="0">
                <a:latin typeface="Calibri" panose="020F0502020204030204"/>
                <a:cs typeface="Calibri" panose="020F0502020204030204"/>
              </a:rPr>
              <a:t>ΟΜΩΣ</a:t>
            </a:r>
            <a:r>
              <a:rPr sz="2600" b="1" spc="-50" dirty="0">
                <a:latin typeface="Calibri" panose="020F0502020204030204"/>
                <a:cs typeface="Calibri" panose="020F0502020204030204"/>
              </a:rPr>
              <a:t> </a:t>
            </a:r>
            <a:r>
              <a:rPr sz="2600" b="1" dirty="0">
                <a:latin typeface="Calibri" panose="020F0502020204030204"/>
                <a:cs typeface="Calibri" panose="020F0502020204030204"/>
              </a:rPr>
              <a:t>ΑΚΟΜΗ</a:t>
            </a:r>
            <a:r>
              <a:rPr sz="2600" b="1" spc="-50" dirty="0">
                <a:latin typeface="Calibri" panose="020F0502020204030204"/>
                <a:cs typeface="Calibri" panose="020F0502020204030204"/>
              </a:rPr>
              <a:t> </a:t>
            </a:r>
            <a:r>
              <a:rPr sz="2600" b="1" spc="-25" dirty="0">
                <a:latin typeface="Calibri" panose="020F0502020204030204"/>
                <a:cs typeface="Calibri" panose="020F0502020204030204"/>
              </a:rPr>
              <a:t>ΚΑΙ </a:t>
            </a:r>
            <a:r>
              <a:rPr sz="2600" b="1" dirty="0">
                <a:latin typeface="Calibri" panose="020F0502020204030204"/>
                <a:cs typeface="Calibri" panose="020F0502020204030204"/>
              </a:rPr>
              <a:t>ΣΤΗΝ</a:t>
            </a:r>
            <a:r>
              <a:rPr sz="2600" b="1" spc="-25"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20" dirty="0">
                <a:latin typeface="Calibri" panose="020F0502020204030204"/>
                <a:cs typeface="Calibri" panose="020F0502020204030204"/>
              </a:rPr>
              <a:t> ΑΥΤΗ </a:t>
            </a:r>
            <a:r>
              <a:rPr sz="2600" b="1" dirty="0">
                <a:latin typeface="Calibri" panose="020F0502020204030204"/>
                <a:cs typeface="Calibri" panose="020F0502020204030204"/>
              </a:rPr>
              <a:t>ΕΙΝΑΙ</a:t>
            </a:r>
            <a:r>
              <a:rPr sz="2600" b="1" spc="-20" dirty="0">
                <a:latin typeface="Calibri" panose="020F0502020204030204"/>
                <a:cs typeface="Calibri" panose="020F0502020204030204"/>
              </a:rPr>
              <a:t> </a:t>
            </a:r>
            <a:r>
              <a:rPr sz="2600" b="1" dirty="0">
                <a:latin typeface="Calibri" panose="020F0502020204030204"/>
                <a:cs typeface="Calibri" panose="020F0502020204030204"/>
              </a:rPr>
              <a:t>ΑΝΑΓΚΑΙΑ</a:t>
            </a:r>
            <a:r>
              <a:rPr sz="2600" b="1" spc="-5" dirty="0">
                <a:latin typeface="Calibri" panose="020F0502020204030204"/>
                <a:cs typeface="Calibri" panose="020F0502020204030204"/>
              </a:rPr>
              <a:t> </a:t>
            </a:r>
            <a:r>
              <a:rPr sz="2600" b="1" dirty="0">
                <a:latin typeface="Calibri" panose="020F0502020204030204"/>
                <a:cs typeface="Calibri" panose="020F0502020204030204"/>
              </a:rPr>
              <a:t>Η</a:t>
            </a:r>
            <a:r>
              <a:rPr sz="2600" b="1" spc="-20" dirty="0">
                <a:latin typeface="Calibri" panose="020F0502020204030204"/>
                <a:cs typeface="Calibri" panose="020F0502020204030204"/>
              </a:rPr>
              <a:t> </a:t>
            </a:r>
            <a:r>
              <a:rPr sz="2600" b="1" dirty="0">
                <a:latin typeface="Calibri" panose="020F0502020204030204"/>
                <a:cs typeface="Calibri" panose="020F0502020204030204"/>
              </a:rPr>
              <a:t>ΥΠΑΡΞΗ</a:t>
            </a:r>
            <a:r>
              <a:rPr sz="2600" b="1" spc="-20" dirty="0">
                <a:latin typeface="Calibri" panose="020F0502020204030204"/>
                <a:cs typeface="Calibri" panose="020F0502020204030204"/>
              </a:rPr>
              <a:t> </a:t>
            </a:r>
            <a:r>
              <a:rPr sz="2600" b="1" spc="-10" dirty="0">
                <a:latin typeface="Calibri" panose="020F0502020204030204"/>
                <a:cs typeface="Calibri" panose="020F0502020204030204"/>
              </a:rPr>
              <a:t>ΡΥΘΜΙ- </a:t>
            </a:r>
            <a:r>
              <a:rPr sz="2600" b="1" dirty="0">
                <a:latin typeface="Calibri" panose="020F0502020204030204"/>
                <a:cs typeface="Calibri" panose="020F0502020204030204"/>
              </a:rPr>
              <a:t>ΣΤΗ</a:t>
            </a:r>
            <a:r>
              <a:rPr sz="2600" b="1" spc="-30" dirty="0">
                <a:latin typeface="Calibri" panose="020F0502020204030204"/>
                <a:cs typeface="Calibri" panose="020F0502020204030204"/>
              </a:rPr>
              <a:t> </a:t>
            </a:r>
            <a:r>
              <a:rPr sz="2600" b="1" dirty="0">
                <a:latin typeface="Calibri" panose="020F0502020204030204"/>
                <a:cs typeface="Calibri" panose="020F0502020204030204"/>
              </a:rPr>
              <a:t>ΣΤΡΟΦΩΝ,</a:t>
            </a:r>
            <a:r>
              <a:rPr sz="2600" b="1" spc="-30"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20" dirty="0">
                <a:latin typeface="Calibri" panose="020F0502020204030204"/>
                <a:cs typeface="Calibri" panose="020F0502020204030204"/>
              </a:rPr>
              <a:t> </a:t>
            </a:r>
            <a:r>
              <a:rPr sz="2600" b="1" dirty="0">
                <a:latin typeface="Calibri" panose="020F0502020204030204"/>
                <a:cs typeface="Calibri" panose="020F0502020204030204"/>
              </a:rPr>
              <a:t>ΝΑ</a:t>
            </a:r>
            <a:r>
              <a:rPr sz="2600" b="1" spc="-20" dirty="0">
                <a:latin typeface="Calibri" panose="020F0502020204030204"/>
                <a:cs typeface="Calibri" panose="020F0502020204030204"/>
              </a:rPr>
              <a:t> </a:t>
            </a:r>
            <a:r>
              <a:rPr sz="2600" b="1" spc="-25" dirty="0">
                <a:latin typeface="Calibri" panose="020F0502020204030204"/>
                <a:cs typeface="Calibri" panose="020F0502020204030204"/>
              </a:rPr>
              <a:t>ΕΞΟΜΑΛΥΝΟΝΤΑΙ </a:t>
            </a:r>
            <a:r>
              <a:rPr sz="2600" b="1" dirty="0">
                <a:latin typeface="Calibri" panose="020F0502020204030204"/>
                <a:cs typeface="Calibri" panose="020F0502020204030204"/>
              </a:rPr>
              <a:t>ΟΙ</a:t>
            </a:r>
            <a:r>
              <a:rPr sz="2600" b="1" spc="-25" dirty="0">
                <a:latin typeface="Calibri" panose="020F0502020204030204"/>
                <a:cs typeface="Calibri" panose="020F0502020204030204"/>
              </a:rPr>
              <a:t> </a:t>
            </a:r>
            <a:r>
              <a:rPr sz="2600" b="1" spc="-20" dirty="0">
                <a:latin typeface="Calibri" panose="020F0502020204030204"/>
                <a:cs typeface="Calibri" panose="020F0502020204030204"/>
              </a:rPr>
              <a:t>ΤΑΣΕΙΣ</a:t>
            </a:r>
            <a:r>
              <a:rPr sz="2600" b="1" spc="-30"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20" dirty="0">
                <a:latin typeface="Calibri" panose="020F0502020204030204"/>
                <a:cs typeface="Calibri" panose="020F0502020204030204"/>
              </a:rPr>
              <a:t> </a:t>
            </a:r>
            <a:r>
              <a:rPr sz="2600" b="1" spc="-25" dirty="0">
                <a:latin typeface="Calibri" panose="020F0502020204030204"/>
                <a:cs typeface="Calibri" panose="020F0502020204030204"/>
              </a:rPr>
              <a:t>ΜΕ- ΤΑΒΟΛΗ</a:t>
            </a:r>
            <a:r>
              <a:rPr sz="2600" b="1" spc="-45"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30" dirty="0">
                <a:latin typeface="Calibri" panose="020F0502020204030204"/>
                <a:cs typeface="Calibri" panose="020F0502020204030204"/>
              </a:rPr>
              <a:t> </a:t>
            </a:r>
            <a:r>
              <a:rPr sz="2600" b="1" dirty="0">
                <a:latin typeface="Calibri" panose="020F0502020204030204"/>
                <a:cs typeface="Calibri" panose="020F0502020204030204"/>
              </a:rPr>
              <a:t>ΣΤΡΟΦΩΝ,</a:t>
            </a:r>
            <a:r>
              <a:rPr sz="2600" b="1" spc="-30" dirty="0">
                <a:latin typeface="Calibri" panose="020F0502020204030204"/>
                <a:cs typeface="Calibri" panose="020F0502020204030204"/>
              </a:rPr>
              <a:t> </a:t>
            </a:r>
            <a:r>
              <a:rPr sz="2600" b="1" dirty="0">
                <a:latin typeface="Calibri" panose="020F0502020204030204"/>
                <a:cs typeface="Calibri" panose="020F0502020204030204"/>
              </a:rPr>
              <a:t>Π.Χ.</a:t>
            </a:r>
            <a:r>
              <a:rPr sz="2600" b="1" spc="-40"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30"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25" dirty="0">
                <a:latin typeface="Calibri" panose="020F0502020204030204"/>
                <a:cs typeface="Calibri" panose="020F0502020204030204"/>
              </a:rPr>
              <a:t> </a:t>
            </a:r>
            <a:r>
              <a:rPr sz="2600" b="1" dirty="0">
                <a:latin typeface="Calibri" panose="020F0502020204030204"/>
                <a:cs typeface="Calibri" panose="020F0502020204030204"/>
              </a:rPr>
              <a:t>ΠΟΥ</a:t>
            </a:r>
            <a:r>
              <a:rPr sz="2600" b="1" spc="-30" dirty="0">
                <a:latin typeface="Calibri" panose="020F0502020204030204"/>
                <a:cs typeface="Calibri" panose="020F0502020204030204"/>
              </a:rPr>
              <a:t> </a:t>
            </a:r>
            <a:r>
              <a:rPr sz="2600" b="1" spc="-10" dirty="0">
                <a:latin typeface="Calibri" panose="020F0502020204030204"/>
                <a:cs typeface="Calibri" panose="020F0502020204030204"/>
              </a:rPr>
              <a:t>ΑΠΟΚΑ- </a:t>
            </a:r>
            <a:r>
              <a:rPr sz="2600" b="1" spc="-40" dirty="0">
                <a:latin typeface="Calibri" panose="020F0502020204030204"/>
                <a:cs typeface="Calibri" panose="020F0502020204030204"/>
              </a:rPr>
              <a:t>ΛΥΠΤΕΤΑΙ</a:t>
            </a:r>
            <a:r>
              <a:rPr sz="2600" b="1" spc="-35" dirty="0">
                <a:latin typeface="Calibri" panose="020F0502020204030204"/>
                <a:cs typeface="Calibri" panose="020F0502020204030204"/>
              </a:rPr>
              <a:t> </a:t>
            </a:r>
            <a:r>
              <a:rPr sz="2600" b="1" dirty="0">
                <a:latin typeface="Calibri" panose="020F0502020204030204"/>
                <a:cs typeface="Calibri" panose="020F0502020204030204"/>
              </a:rPr>
              <a:t>ΜΕΡΙΚΩΣ</a:t>
            </a:r>
            <a:r>
              <a:rPr sz="2600" b="1" spc="-35" dirty="0">
                <a:latin typeface="Calibri" panose="020F0502020204030204"/>
                <a:cs typeface="Calibri" panose="020F0502020204030204"/>
              </a:rPr>
              <a:t> </a:t>
            </a:r>
            <a:r>
              <a:rPr sz="2600" b="1" dirty="0">
                <a:latin typeface="Calibri" panose="020F0502020204030204"/>
                <a:cs typeface="Calibri" panose="020F0502020204030204"/>
              </a:rPr>
              <a:t>Η</a:t>
            </a:r>
            <a:r>
              <a:rPr sz="2600" b="1" spc="-30" dirty="0">
                <a:latin typeface="Calibri" panose="020F0502020204030204"/>
                <a:cs typeface="Calibri" panose="020F0502020204030204"/>
              </a:rPr>
              <a:t> </a:t>
            </a:r>
            <a:r>
              <a:rPr sz="2600" b="1" dirty="0">
                <a:latin typeface="Calibri" panose="020F0502020204030204"/>
                <a:cs typeface="Calibri" panose="020F0502020204030204"/>
              </a:rPr>
              <a:t>ΕΛΙΚΑ</a:t>
            </a:r>
            <a:r>
              <a:rPr sz="2600" b="1" spc="-20" dirty="0">
                <a:latin typeface="Calibri" panose="020F0502020204030204"/>
                <a:cs typeface="Calibri" panose="020F0502020204030204"/>
              </a:rPr>
              <a:t> </a:t>
            </a:r>
            <a:r>
              <a:rPr sz="2600" b="1" dirty="0">
                <a:latin typeface="Calibri" panose="020F0502020204030204"/>
                <a:cs typeface="Calibri" panose="020F0502020204030204"/>
              </a:rPr>
              <a:t>ΛΟΓΩ</a:t>
            </a:r>
            <a:r>
              <a:rPr sz="2600" b="1" spc="-35" dirty="0">
                <a:latin typeface="Calibri" panose="020F0502020204030204"/>
                <a:cs typeface="Calibri" panose="020F0502020204030204"/>
              </a:rPr>
              <a:t> </a:t>
            </a:r>
            <a:r>
              <a:rPr sz="2600" b="1" spc="-20" dirty="0">
                <a:latin typeface="Calibri" panose="020F0502020204030204"/>
                <a:cs typeface="Calibri" panose="020F0502020204030204"/>
              </a:rPr>
              <a:t>ΚΥΜΑΤΙΣΜΟΥ</a:t>
            </a:r>
            <a:r>
              <a:rPr sz="2600" b="1" spc="-40" dirty="0">
                <a:latin typeface="Calibri" panose="020F0502020204030204"/>
                <a:cs typeface="Calibri" panose="020F0502020204030204"/>
              </a:rPr>
              <a:t> </a:t>
            </a:r>
            <a:r>
              <a:rPr sz="2600" b="1" dirty="0">
                <a:latin typeface="Calibri" panose="020F0502020204030204"/>
                <a:cs typeface="Calibri" panose="020F0502020204030204"/>
              </a:rPr>
              <a:t>ΚΑΙ</a:t>
            </a:r>
            <a:r>
              <a:rPr sz="2600" b="1" spc="-35"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20" dirty="0">
                <a:latin typeface="Calibri" panose="020F0502020204030204"/>
                <a:cs typeface="Calibri" panose="020F0502020204030204"/>
              </a:rPr>
              <a:t> </a:t>
            </a:r>
            <a:r>
              <a:rPr sz="2600" b="1" spc="-25" dirty="0">
                <a:latin typeface="Calibri" panose="020F0502020204030204"/>
                <a:cs typeface="Calibri" panose="020F0502020204030204"/>
              </a:rPr>
              <a:t>ΤΗΝ </a:t>
            </a:r>
            <a:r>
              <a:rPr sz="2600" b="1" spc="-10" dirty="0">
                <a:latin typeface="Calibri" panose="020F0502020204030204"/>
                <a:cs typeface="Calibri" panose="020F0502020204030204"/>
              </a:rPr>
              <a:t>ΠΡΟΣΤΑΣΙΑ</a:t>
            </a:r>
            <a:r>
              <a:rPr sz="2600" b="1" spc="-50" dirty="0">
                <a:latin typeface="Calibri" panose="020F0502020204030204"/>
                <a:cs typeface="Calibri" panose="020F0502020204030204"/>
              </a:rPr>
              <a:t> </a:t>
            </a:r>
            <a:r>
              <a:rPr sz="2600" b="1" dirty="0">
                <a:latin typeface="Calibri" panose="020F0502020204030204"/>
                <a:cs typeface="Calibri" panose="020F0502020204030204"/>
              </a:rPr>
              <a:t>ΑΠΟ</a:t>
            </a:r>
            <a:r>
              <a:rPr sz="2600" b="1" spc="-40" dirty="0">
                <a:latin typeface="Calibri" panose="020F0502020204030204"/>
                <a:cs typeface="Calibri" panose="020F0502020204030204"/>
              </a:rPr>
              <a:t> </a:t>
            </a:r>
            <a:r>
              <a:rPr sz="2600" b="1" dirty="0">
                <a:latin typeface="Calibri" panose="020F0502020204030204"/>
                <a:cs typeface="Calibri" panose="020F0502020204030204"/>
              </a:rPr>
              <a:t>ΤΥΧΟΝ</a:t>
            </a:r>
            <a:r>
              <a:rPr sz="2600" b="1" spc="-20" dirty="0">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ΥΠΕΡΒΑΣΗ</a:t>
            </a:r>
            <a:r>
              <a:rPr sz="2600" b="1" spc="-5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ΤΩΝ</a:t>
            </a:r>
            <a:r>
              <a:rPr sz="2600" b="1" spc="-4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ΜΕΓΙΣΤΩΝ</a:t>
            </a:r>
            <a:r>
              <a:rPr sz="2600" b="1" spc="-45" dirty="0">
                <a:solidFill>
                  <a:srgbClr val="0000FF"/>
                </a:solidFill>
                <a:latin typeface="Calibri" panose="020F0502020204030204"/>
                <a:cs typeface="Calibri" panose="020F0502020204030204"/>
              </a:rPr>
              <a:t> </a:t>
            </a:r>
            <a:r>
              <a:rPr sz="2600" b="1" spc="-10" dirty="0">
                <a:solidFill>
                  <a:srgbClr val="0000FF"/>
                </a:solidFill>
                <a:latin typeface="Calibri" panose="020F0502020204030204"/>
                <a:cs typeface="Calibri" panose="020F0502020204030204"/>
              </a:rPr>
              <a:t>ΣΤΡΟ- </a:t>
            </a:r>
            <a:r>
              <a:rPr sz="2600" b="1" dirty="0">
                <a:solidFill>
                  <a:srgbClr val="0000FF"/>
                </a:solidFill>
                <a:latin typeface="Calibri" panose="020F0502020204030204"/>
                <a:cs typeface="Calibri" panose="020F0502020204030204"/>
              </a:rPr>
              <a:t>ΦΩΝ </a:t>
            </a:r>
            <a:r>
              <a:rPr sz="2600" b="1" spc="-10" dirty="0">
                <a:solidFill>
                  <a:srgbClr val="0000FF"/>
                </a:solidFill>
                <a:latin typeface="Calibri" panose="020F0502020204030204"/>
                <a:cs typeface="Calibri" panose="020F0502020204030204"/>
              </a:rPr>
              <a:t>(ΥΠΕΡΤΑΧΥΝΣΗ)</a:t>
            </a:r>
            <a:r>
              <a:rPr sz="2800" b="1" spc="-10" dirty="0">
                <a:solidFill>
                  <a:srgbClr val="0000FF"/>
                </a:solidFill>
                <a:latin typeface="Calibri" panose="020F0502020204030204"/>
                <a:cs typeface="Calibri" panose="020F0502020204030204"/>
              </a:rPr>
              <a:t>.</a:t>
            </a:r>
            <a:endParaRPr sz="2800">
              <a:latin typeface="Calibri" panose="020F0502020204030204"/>
              <a:cs typeface="Calibri" panose="020F0502020204030204"/>
            </a:endParaRPr>
          </a:p>
        </p:txBody>
      </p:sp>
      <p:grpSp>
        <p:nvGrpSpPr>
          <p:cNvPr id="3" name="object 3"/>
          <p:cNvGrpSpPr/>
          <p:nvPr/>
        </p:nvGrpSpPr>
        <p:grpSpPr>
          <a:xfrm>
            <a:off x="326330" y="17720"/>
            <a:ext cx="8249284" cy="572135"/>
            <a:chOff x="326330" y="17720"/>
            <a:chExt cx="8249284" cy="572135"/>
          </a:xfrm>
        </p:grpSpPr>
        <p:sp>
          <p:nvSpPr>
            <p:cNvPr id="4" name="object 4"/>
            <p:cNvSpPr/>
            <p:nvPr/>
          </p:nvSpPr>
          <p:spPr>
            <a:xfrm>
              <a:off x="339090" y="30479"/>
              <a:ext cx="8223250" cy="546100"/>
            </a:xfrm>
            <a:custGeom>
              <a:avLst/>
              <a:gdLst/>
              <a:ahLst/>
              <a:cxnLst/>
              <a:rect l="l" t="t" r="r" b="b"/>
              <a:pathLst>
                <a:path w="8223250" h="546100">
                  <a:moveTo>
                    <a:pt x="8161019" y="3810"/>
                  </a:moveTo>
                  <a:lnTo>
                    <a:pt x="62230" y="3810"/>
                  </a:lnTo>
                  <a:lnTo>
                    <a:pt x="58420" y="6350"/>
                  </a:lnTo>
                  <a:lnTo>
                    <a:pt x="53339" y="7620"/>
                  </a:lnTo>
                  <a:lnTo>
                    <a:pt x="49530" y="10160"/>
                  </a:lnTo>
                  <a:lnTo>
                    <a:pt x="44450" y="12700"/>
                  </a:lnTo>
                  <a:lnTo>
                    <a:pt x="33020" y="20320"/>
                  </a:lnTo>
                  <a:lnTo>
                    <a:pt x="20320" y="33020"/>
                  </a:lnTo>
                  <a:lnTo>
                    <a:pt x="16510" y="38100"/>
                  </a:lnTo>
                  <a:lnTo>
                    <a:pt x="8889" y="49529"/>
                  </a:lnTo>
                  <a:lnTo>
                    <a:pt x="7620" y="54610"/>
                  </a:lnTo>
                  <a:lnTo>
                    <a:pt x="6350" y="58420"/>
                  </a:lnTo>
                  <a:lnTo>
                    <a:pt x="3810" y="62229"/>
                  </a:lnTo>
                  <a:lnTo>
                    <a:pt x="1270" y="72390"/>
                  </a:lnTo>
                  <a:lnTo>
                    <a:pt x="1270" y="76200"/>
                  </a:lnTo>
                  <a:lnTo>
                    <a:pt x="0" y="81279"/>
                  </a:lnTo>
                  <a:lnTo>
                    <a:pt x="0" y="464820"/>
                  </a:lnTo>
                  <a:lnTo>
                    <a:pt x="1270" y="469900"/>
                  </a:lnTo>
                  <a:lnTo>
                    <a:pt x="1270" y="473710"/>
                  </a:lnTo>
                  <a:lnTo>
                    <a:pt x="3810" y="483870"/>
                  </a:lnTo>
                  <a:lnTo>
                    <a:pt x="6350" y="487680"/>
                  </a:lnTo>
                  <a:lnTo>
                    <a:pt x="7620" y="492760"/>
                  </a:lnTo>
                  <a:lnTo>
                    <a:pt x="10160" y="496570"/>
                  </a:lnTo>
                  <a:lnTo>
                    <a:pt x="11430" y="500380"/>
                  </a:lnTo>
                  <a:lnTo>
                    <a:pt x="13970" y="505460"/>
                  </a:lnTo>
                  <a:lnTo>
                    <a:pt x="16510" y="509270"/>
                  </a:lnTo>
                  <a:lnTo>
                    <a:pt x="20320" y="511810"/>
                  </a:lnTo>
                  <a:lnTo>
                    <a:pt x="22860" y="515620"/>
                  </a:lnTo>
                  <a:lnTo>
                    <a:pt x="33020" y="525780"/>
                  </a:lnTo>
                  <a:lnTo>
                    <a:pt x="44450" y="533400"/>
                  </a:lnTo>
                  <a:lnTo>
                    <a:pt x="49530" y="535940"/>
                  </a:lnTo>
                  <a:lnTo>
                    <a:pt x="53339" y="538480"/>
                  </a:lnTo>
                  <a:lnTo>
                    <a:pt x="58420" y="539750"/>
                  </a:lnTo>
                  <a:lnTo>
                    <a:pt x="62230" y="541020"/>
                  </a:lnTo>
                  <a:lnTo>
                    <a:pt x="67310" y="542290"/>
                  </a:lnTo>
                  <a:lnTo>
                    <a:pt x="71119" y="543560"/>
                  </a:lnTo>
                  <a:lnTo>
                    <a:pt x="81280" y="546100"/>
                  </a:lnTo>
                  <a:lnTo>
                    <a:pt x="8141969" y="546100"/>
                  </a:lnTo>
                  <a:lnTo>
                    <a:pt x="8152130" y="543560"/>
                  </a:lnTo>
                  <a:lnTo>
                    <a:pt x="8155939" y="542290"/>
                  </a:lnTo>
                  <a:lnTo>
                    <a:pt x="8166100" y="539750"/>
                  </a:lnTo>
                  <a:lnTo>
                    <a:pt x="8169909" y="538480"/>
                  </a:lnTo>
                  <a:lnTo>
                    <a:pt x="8173719" y="535940"/>
                  </a:lnTo>
                  <a:lnTo>
                    <a:pt x="8178800" y="533400"/>
                  </a:lnTo>
                  <a:lnTo>
                    <a:pt x="8190230" y="525780"/>
                  </a:lnTo>
                  <a:lnTo>
                    <a:pt x="8194039" y="521970"/>
                  </a:lnTo>
                  <a:lnTo>
                    <a:pt x="8197850" y="519430"/>
                  </a:lnTo>
                  <a:lnTo>
                    <a:pt x="8202930" y="511810"/>
                  </a:lnTo>
                  <a:lnTo>
                    <a:pt x="8206739" y="508000"/>
                  </a:lnTo>
                  <a:lnTo>
                    <a:pt x="8214359" y="496570"/>
                  </a:lnTo>
                  <a:lnTo>
                    <a:pt x="8215630" y="491490"/>
                  </a:lnTo>
                  <a:lnTo>
                    <a:pt x="8216900" y="487680"/>
                  </a:lnTo>
                  <a:lnTo>
                    <a:pt x="8219439" y="483870"/>
                  </a:lnTo>
                  <a:lnTo>
                    <a:pt x="8221980" y="473710"/>
                  </a:lnTo>
                  <a:lnTo>
                    <a:pt x="8221980" y="468630"/>
                  </a:lnTo>
                  <a:lnTo>
                    <a:pt x="8223250" y="464820"/>
                  </a:lnTo>
                  <a:lnTo>
                    <a:pt x="8223250" y="81279"/>
                  </a:lnTo>
                  <a:lnTo>
                    <a:pt x="8221980" y="76200"/>
                  </a:lnTo>
                  <a:lnTo>
                    <a:pt x="8221980" y="72390"/>
                  </a:lnTo>
                  <a:lnTo>
                    <a:pt x="8219439" y="62229"/>
                  </a:lnTo>
                  <a:lnTo>
                    <a:pt x="8216900" y="58420"/>
                  </a:lnTo>
                  <a:lnTo>
                    <a:pt x="8215630" y="54610"/>
                  </a:lnTo>
                  <a:lnTo>
                    <a:pt x="8214359" y="49529"/>
                  </a:lnTo>
                  <a:lnTo>
                    <a:pt x="8206739" y="38100"/>
                  </a:lnTo>
                  <a:lnTo>
                    <a:pt x="8202930" y="33020"/>
                  </a:lnTo>
                  <a:lnTo>
                    <a:pt x="8190230" y="20320"/>
                  </a:lnTo>
                  <a:lnTo>
                    <a:pt x="8182609" y="15240"/>
                  </a:lnTo>
                  <a:lnTo>
                    <a:pt x="8177530" y="12700"/>
                  </a:lnTo>
                  <a:lnTo>
                    <a:pt x="8169909" y="7620"/>
                  </a:lnTo>
                  <a:lnTo>
                    <a:pt x="8164830" y="6350"/>
                  </a:lnTo>
                  <a:lnTo>
                    <a:pt x="8161019" y="3810"/>
                  </a:lnTo>
                  <a:close/>
                </a:path>
                <a:path w="8223250" h="546100">
                  <a:moveTo>
                    <a:pt x="8141969" y="0"/>
                  </a:moveTo>
                  <a:lnTo>
                    <a:pt x="81280" y="0"/>
                  </a:lnTo>
                  <a:lnTo>
                    <a:pt x="71119" y="2540"/>
                  </a:lnTo>
                  <a:lnTo>
                    <a:pt x="67310" y="3810"/>
                  </a:lnTo>
                  <a:lnTo>
                    <a:pt x="8155939" y="3810"/>
                  </a:lnTo>
                  <a:lnTo>
                    <a:pt x="8152130" y="2540"/>
                  </a:lnTo>
                  <a:lnTo>
                    <a:pt x="8141969" y="0"/>
                  </a:lnTo>
                  <a:close/>
                </a:path>
              </a:pathLst>
            </a:custGeom>
            <a:solidFill>
              <a:srgbClr val="009900"/>
            </a:solidFill>
          </p:spPr>
          <p:txBody>
            <a:bodyPr wrap="square" lIns="0" tIns="0" rIns="0" bIns="0" rtlCol="0"/>
            <a:lstStyle/>
            <a:p/>
          </p:txBody>
        </p:sp>
        <p:sp>
          <p:nvSpPr>
            <p:cNvPr id="5" name="object 5"/>
            <p:cNvSpPr/>
            <p:nvPr/>
          </p:nvSpPr>
          <p:spPr>
            <a:xfrm>
              <a:off x="339090" y="30479"/>
              <a:ext cx="8223250" cy="546100"/>
            </a:xfrm>
            <a:custGeom>
              <a:avLst/>
              <a:gdLst/>
              <a:ahLst/>
              <a:cxnLst/>
              <a:rect l="l" t="t" r="r" b="b"/>
              <a:pathLst>
                <a:path w="8223250" h="546100">
                  <a:moveTo>
                    <a:pt x="0" y="91440"/>
                  </a:moveTo>
                  <a:lnTo>
                    <a:pt x="0" y="86360"/>
                  </a:lnTo>
                  <a:lnTo>
                    <a:pt x="0" y="81279"/>
                  </a:lnTo>
                  <a:lnTo>
                    <a:pt x="1270" y="76200"/>
                  </a:lnTo>
                  <a:lnTo>
                    <a:pt x="1270" y="72390"/>
                  </a:lnTo>
                  <a:lnTo>
                    <a:pt x="2539" y="67310"/>
                  </a:lnTo>
                  <a:lnTo>
                    <a:pt x="3810" y="62229"/>
                  </a:lnTo>
                  <a:lnTo>
                    <a:pt x="6350" y="58420"/>
                  </a:lnTo>
                  <a:lnTo>
                    <a:pt x="7620" y="54610"/>
                  </a:lnTo>
                  <a:lnTo>
                    <a:pt x="8889" y="49529"/>
                  </a:lnTo>
                  <a:lnTo>
                    <a:pt x="11430" y="45720"/>
                  </a:lnTo>
                  <a:lnTo>
                    <a:pt x="13970" y="41910"/>
                  </a:lnTo>
                  <a:lnTo>
                    <a:pt x="16510" y="38100"/>
                  </a:lnTo>
                  <a:lnTo>
                    <a:pt x="20320" y="33020"/>
                  </a:lnTo>
                  <a:lnTo>
                    <a:pt x="22860" y="30479"/>
                  </a:lnTo>
                  <a:lnTo>
                    <a:pt x="26670" y="26670"/>
                  </a:lnTo>
                  <a:lnTo>
                    <a:pt x="29210" y="24129"/>
                  </a:lnTo>
                  <a:lnTo>
                    <a:pt x="33020" y="20320"/>
                  </a:lnTo>
                  <a:lnTo>
                    <a:pt x="36830" y="17779"/>
                  </a:lnTo>
                  <a:lnTo>
                    <a:pt x="40639" y="15240"/>
                  </a:lnTo>
                  <a:lnTo>
                    <a:pt x="44450" y="12700"/>
                  </a:lnTo>
                  <a:lnTo>
                    <a:pt x="49530" y="10160"/>
                  </a:lnTo>
                  <a:lnTo>
                    <a:pt x="53339" y="7620"/>
                  </a:lnTo>
                  <a:lnTo>
                    <a:pt x="58420" y="6350"/>
                  </a:lnTo>
                  <a:lnTo>
                    <a:pt x="62230" y="3810"/>
                  </a:lnTo>
                  <a:lnTo>
                    <a:pt x="67310" y="3810"/>
                  </a:lnTo>
                  <a:lnTo>
                    <a:pt x="71119" y="2540"/>
                  </a:lnTo>
                  <a:lnTo>
                    <a:pt x="76200" y="1270"/>
                  </a:lnTo>
                  <a:lnTo>
                    <a:pt x="81280" y="0"/>
                  </a:lnTo>
                  <a:lnTo>
                    <a:pt x="85089" y="0"/>
                  </a:lnTo>
                  <a:lnTo>
                    <a:pt x="8133080" y="0"/>
                  </a:lnTo>
                  <a:lnTo>
                    <a:pt x="8141969" y="0"/>
                  </a:lnTo>
                  <a:lnTo>
                    <a:pt x="8147050" y="1270"/>
                  </a:lnTo>
                  <a:lnTo>
                    <a:pt x="8152130" y="2540"/>
                  </a:lnTo>
                  <a:lnTo>
                    <a:pt x="8155939" y="3810"/>
                  </a:lnTo>
                  <a:lnTo>
                    <a:pt x="8161019" y="3810"/>
                  </a:lnTo>
                  <a:lnTo>
                    <a:pt x="8164830" y="6350"/>
                  </a:lnTo>
                  <a:lnTo>
                    <a:pt x="8169909" y="7620"/>
                  </a:lnTo>
                  <a:lnTo>
                    <a:pt x="8173719" y="10160"/>
                  </a:lnTo>
                  <a:lnTo>
                    <a:pt x="8177530" y="12700"/>
                  </a:lnTo>
                  <a:lnTo>
                    <a:pt x="8182609" y="15240"/>
                  </a:lnTo>
                  <a:lnTo>
                    <a:pt x="8186419" y="17779"/>
                  </a:lnTo>
                  <a:lnTo>
                    <a:pt x="8190230" y="20320"/>
                  </a:lnTo>
                  <a:lnTo>
                    <a:pt x="8194039" y="24129"/>
                  </a:lnTo>
                  <a:lnTo>
                    <a:pt x="8196580" y="26670"/>
                  </a:lnTo>
                  <a:lnTo>
                    <a:pt x="8200389" y="30479"/>
                  </a:lnTo>
                  <a:lnTo>
                    <a:pt x="8202930" y="33020"/>
                  </a:lnTo>
                  <a:lnTo>
                    <a:pt x="8206739" y="38100"/>
                  </a:lnTo>
                  <a:lnTo>
                    <a:pt x="8209280" y="41910"/>
                  </a:lnTo>
                  <a:lnTo>
                    <a:pt x="8211819" y="45720"/>
                  </a:lnTo>
                  <a:lnTo>
                    <a:pt x="8214359" y="49529"/>
                  </a:lnTo>
                  <a:lnTo>
                    <a:pt x="8215630" y="54610"/>
                  </a:lnTo>
                  <a:lnTo>
                    <a:pt x="8216900" y="58420"/>
                  </a:lnTo>
                  <a:lnTo>
                    <a:pt x="8219439" y="62229"/>
                  </a:lnTo>
                  <a:lnTo>
                    <a:pt x="8220709" y="67310"/>
                  </a:lnTo>
                  <a:lnTo>
                    <a:pt x="8221980" y="72390"/>
                  </a:lnTo>
                  <a:lnTo>
                    <a:pt x="8221980" y="76200"/>
                  </a:lnTo>
                  <a:lnTo>
                    <a:pt x="8223250" y="81279"/>
                  </a:lnTo>
                  <a:lnTo>
                    <a:pt x="8223250" y="454660"/>
                  </a:lnTo>
                  <a:lnTo>
                    <a:pt x="8223250" y="464820"/>
                  </a:lnTo>
                  <a:lnTo>
                    <a:pt x="8221980" y="468630"/>
                  </a:lnTo>
                  <a:lnTo>
                    <a:pt x="8221980" y="473710"/>
                  </a:lnTo>
                  <a:lnTo>
                    <a:pt x="8220709" y="478790"/>
                  </a:lnTo>
                  <a:lnTo>
                    <a:pt x="8219439" y="483870"/>
                  </a:lnTo>
                  <a:lnTo>
                    <a:pt x="8216900" y="487680"/>
                  </a:lnTo>
                  <a:lnTo>
                    <a:pt x="8215630" y="491490"/>
                  </a:lnTo>
                  <a:lnTo>
                    <a:pt x="8214359" y="496570"/>
                  </a:lnTo>
                  <a:lnTo>
                    <a:pt x="8211819" y="500380"/>
                  </a:lnTo>
                  <a:lnTo>
                    <a:pt x="8209280" y="504190"/>
                  </a:lnTo>
                  <a:lnTo>
                    <a:pt x="8206739" y="508000"/>
                  </a:lnTo>
                  <a:lnTo>
                    <a:pt x="8202930" y="511810"/>
                  </a:lnTo>
                  <a:lnTo>
                    <a:pt x="8200389" y="515620"/>
                  </a:lnTo>
                  <a:lnTo>
                    <a:pt x="8197850" y="519430"/>
                  </a:lnTo>
                  <a:lnTo>
                    <a:pt x="8194039" y="521970"/>
                  </a:lnTo>
                  <a:lnTo>
                    <a:pt x="8190230" y="525780"/>
                  </a:lnTo>
                  <a:lnTo>
                    <a:pt x="8186419" y="528320"/>
                  </a:lnTo>
                  <a:lnTo>
                    <a:pt x="8182609" y="530860"/>
                  </a:lnTo>
                  <a:lnTo>
                    <a:pt x="8178800" y="533400"/>
                  </a:lnTo>
                  <a:lnTo>
                    <a:pt x="8173719" y="535940"/>
                  </a:lnTo>
                  <a:lnTo>
                    <a:pt x="8169909" y="538480"/>
                  </a:lnTo>
                  <a:lnTo>
                    <a:pt x="8166100" y="539750"/>
                  </a:lnTo>
                  <a:lnTo>
                    <a:pt x="8161019" y="541020"/>
                  </a:lnTo>
                  <a:lnTo>
                    <a:pt x="8155939" y="542290"/>
                  </a:lnTo>
                  <a:lnTo>
                    <a:pt x="8152130" y="543560"/>
                  </a:lnTo>
                  <a:lnTo>
                    <a:pt x="8147050" y="544830"/>
                  </a:lnTo>
                  <a:lnTo>
                    <a:pt x="8141969" y="546100"/>
                  </a:lnTo>
                  <a:lnTo>
                    <a:pt x="8138159" y="546100"/>
                  </a:lnTo>
                  <a:lnTo>
                    <a:pt x="8133080" y="546100"/>
                  </a:lnTo>
                  <a:lnTo>
                    <a:pt x="90169" y="546100"/>
                  </a:lnTo>
                  <a:lnTo>
                    <a:pt x="85089" y="546100"/>
                  </a:lnTo>
                  <a:lnTo>
                    <a:pt x="81280" y="546100"/>
                  </a:lnTo>
                  <a:lnTo>
                    <a:pt x="76200" y="544830"/>
                  </a:lnTo>
                  <a:lnTo>
                    <a:pt x="71119" y="543560"/>
                  </a:lnTo>
                  <a:lnTo>
                    <a:pt x="67310" y="542290"/>
                  </a:lnTo>
                  <a:lnTo>
                    <a:pt x="62230" y="541020"/>
                  </a:lnTo>
                  <a:lnTo>
                    <a:pt x="58420" y="539750"/>
                  </a:lnTo>
                  <a:lnTo>
                    <a:pt x="53339" y="538480"/>
                  </a:lnTo>
                  <a:lnTo>
                    <a:pt x="49530" y="535940"/>
                  </a:lnTo>
                  <a:lnTo>
                    <a:pt x="44450" y="533400"/>
                  </a:lnTo>
                  <a:lnTo>
                    <a:pt x="40639" y="530860"/>
                  </a:lnTo>
                  <a:lnTo>
                    <a:pt x="36830" y="528320"/>
                  </a:lnTo>
                  <a:lnTo>
                    <a:pt x="33020" y="525780"/>
                  </a:lnTo>
                  <a:lnTo>
                    <a:pt x="30480" y="523240"/>
                  </a:lnTo>
                  <a:lnTo>
                    <a:pt x="26670" y="519430"/>
                  </a:lnTo>
                  <a:lnTo>
                    <a:pt x="22860" y="515620"/>
                  </a:lnTo>
                  <a:lnTo>
                    <a:pt x="20320" y="511810"/>
                  </a:lnTo>
                  <a:lnTo>
                    <a:pt x="16510" y="509270"/>
                  </a:lnTo>
                  <a:lnTo>
                    <a:pt x="13970" y="505460"/>
                  </a:lnTo>
                  <a:lnTo>
                    <a:pt x="11430" y="500380"/>
                  </a:lnTo>
                  <a:lnTo>
                    <a:pt x="10160" y="496570"/>
                  </a:lnTo>
                  <a:lnTo>
                    <a:pt x="7620" y="492760"/>
                  </a:lnTo>
                  <a:lnTo>
                    <a:pt x="6350" y="487680"/>
                  </a:lnTo>
                  <a:lnTo>
                    <a:pt x="3810" y="483870"/>
                  </a:lnTo>
                  <a:lnTo>
                    <a:pt x="2539" y="478790"/>
                  </a:lnTo>
                  <a:lnTo>
                    <a:pt x="1270" y="473710"/>
                  </a:lnTo>
                  <a:lnTo>
                    <a:pt x="1270" y="469900"/>
                  </a:lnTo>
                  <a:lnTo>
                    <a:pt x="0" y="464820"/>
                  </a:lnTo>
                  <a:lnTo>
                    <a:pt x="0" y="459740"/>
                  </a:lnTo>
                  <a:lnTo>
                    <a:pt x="0" y="455930"/>
                  </a:lnTo>
                  <a:lnTo>
                    <a:pt x="0" y="91440"/>
                  </a:lnTo>
                  <a:close/>
                </a:path>
              </a:pathLst>
            </a:custGeom>
            <a:ln w="25518">
              <a:solidFill>
                <a:srgbClr val="FFFFFF"/>
              </a:solidFill>
            </a:ln>
          </p:spPr>
          <p:txBody>
            <a:bodyPr wrap="square" lIns="0" tIns="0" rIns="0" bIns="0" rtlCol="0"/>
            <a:lstStyle/>
            <a:p/>
          </p:txBody>
        </p:sp>
        <p:sp>
          <p:nvSpPr>
            <p:cNvPr id="6" name="object 6"/>
            <p:cNvSpPr/>
            <p:nvPr/>
          </p:nvSpPr>
          <p:spPr>
            <a:xfrm>
              <a:off x="326326" y="17728"/>
              <a:ext cx="8249284" cy="572135"/>
            </a:xfrm>
            <a:custGeom>
              <a:avLst/>
              <a:gdLst/>
              <a:ahLst/>
              <a:cxnLst/>
              <a:rect l="l" t="t" r="r" b="b"/>
              <a:pathLst>
                <a:path w="8249284" h="5721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49284" h="572135">
                  <a:moveTo>
                    <a:pt x="8248764" y="558850"/>
                  </a:moveTo>
                  <a:lnTo>
                    <a:pt x="8245030" y="549833"/>
                  </a:lnTo>
                  <a:lnTo>
                    <a:pt x="8236013" y="546100"/>
                  </a:lnTo>
                  <a:lnTo>
                    <a:pt x="8226984" y="549833"/>
                  </a:lnTo>
                  <a:lnTo>
                    <a:pt x="8223250" y="558850"/>
                  </a:lnTo>
                  <a:lnTo>
                    <a:pt x="8226984" y="567880"/>
                  </a:lnTo>
                  <a:lnTo>
                    <a:pt x="8236013" y="571614"/>
                  </a:lnTo>
                  <a:lnTo>
                    <a:pt x="8245030" y="567880"/>
                  </a:lnTo>
                  <a:lnTo>
                    <a:pt x="8248764" y="5588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32130" y="46990"/>
            <a:ext cx="1559560" cy="513080"/>
          </a:xfrm>
          <a:prstGeom prst="rect">
            <a:avLst/>
          </a:prstGeom>
        </p:spPr>
        <p:txBody>
          <a:bodyPr vert="horz" wrap="square" lIns="0" tIns="12700" rIns="0" bIns="0" rtlCol="0">
            <a:spAutoFit/>
          </a:bodyPr>
          <a:lstStyle/>
          <a:p>
            <a:pPr marL="12700">
              <a:lnSpc>
                <a:spcPct val="100000"/>
              </a:lnSpc>
              <a:spcBef>
                <a:spcPts val="100"/>
              </a:spcBef>
            </a:pPr>
            <a:r>
              <a:rPr sz="3200" i="1" u="none" dirty="0">
                <a:solidFill>
                  <a:srgbClr val="FFFFFF"/>
                </a:solidFill>
                <a:latin typeface="Calibri" panose="020F0502020204030204"/>
                <a:cs typeface="Calibri" panose="020F0502020204030204"/>
              </a:rPr>
              <a:t>α)</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Γενικά</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980440"/>
            <a:ext cx="8419465" cy="5265420"/>
          </a:xfrm>
          <a:prstGeom prst="rect">
            <a:avLst/>
          </a:prstGeom>
        </p:spPr>
        <p:txBody>
          <a:bodyPr vert="horz" wrap="square" lIns="0" tIns="5080" rIns="0" bIns="0" rtlCol="0">
            <a:spAutoFit/>
          </a:bodyPr>
          <a:lstStyle/>
          <a:p>
            <a:pPr marL="12700" marR="5080" indent="137160">
              <a:lnSpc>
                <a:spcPct val="102000"/>
              </a:lnSpc>
              <a:spcBef>
                <a:spcPts val="40"/>
              </a:spcBef>
            </a:pPr>
            <a:r>
              <a:rPr sz="2600" b="1" dirty="0">
                <a:latin typeface="Calibri" panose="020F0502020204030204"/>
                <a:cs typeface="Calibri" panose="020F0502020204030204"/>
              </a:rPr>
              <a:t>ΕΚΕΙ</a:t>
            </a:r>
            <a:r>
              <a:rPr sz="2600" b="1" spc="-25" dirty="0">
                <a:latin typeface="Calibri" panose="020F0502020204030204"/>
                <a:cs typeface="Calibri" panose="020F0502020204030204"/>
              </a:rPr>
              <a:t> </a:t>
            </a:r>
            <a:r>
              <a:rPr sz="2600" b="1" dirty="0">
                <a:latin typeface="Calibri" panose="020F0502020204030204"/>
                <a:cs typeface="Calibri" panose="020F0502020204030204"/>
              </a:rPr>
              <a:t>ΠΟΥ</a:t>
            </a:r>
            <a:r>
              <a:rPr sz="2600" b="1" spc="-1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20" dirty="0">
                <a:latin typeface="Calibri" panose="020F0502020204030204"/>
                <a:cs typeface="Calibri" panose="020F0502020204030204"/>
              </a:rPr>
              <a:t> </a:t>
            </a:r>
            <a:r>
              <a:rPr sz="2600" b="1" dirty="0">
                <a:latin typeface="Calibri" panose="020F0502020204030204"/>
                <a:cs typeface="Calibri" panose="020F0502020204030204"/>
              </a:rPr>
              <a:t>ΠΕΡΙΣΣΟΤΕΡΟ</a:t>
            </a:r>
            <a:r>
              <a:rPr sz="2600" b="1" spc="45" dirty="0">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ΑΝΑΓΚΑΙΑ</a:t>
            </a:r>
            <a:r>
              <a:rPr sz="2600" b="1" spc="-2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Η</a:t>
            </a:r>
            <a:r>
              <a:rPr sz="2600" b="1" spc="-2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ΥΠΑΡΞΗ</a:t>
            </a:r>
            <a:r>
              <a:rPr sz="2600" b="1" spc="-20" dirty="0">
                <a:solidFill>
                  <a:srgbClr val="0000FF"/>
                </a:solidFill>
                <a:latin typeface="Calibri" panose="020F0502020204030204"/>
                <a:cs typeface="Calibri" panose="020F0502020204030204"/>
              </a:rPr>
              <a:t> </a:t>
            </a:r>
            <a:r>
              <a:rPr sz="2600" b="1" spc="-10" dirty="0">
                <a:solidFill>
                  <a:srgbClr val="0000FF"/>
                </a:solidFill>
                <a:latin typeface="Calibri" panose="020F0502020204030204"/>
                <a:cs typeface="Calibri" panose="020F0502020204030204"/>
              </a:rPr>
              <a:t>ΡΥΘΜΙ- </a:t>
            </a:r>
            <a:r>
              <a:rPr sz="2600" b="1" dirty="0">
                <a:solidFill>
                  <a:srgbClr val="0000FF"/>
                </a:solidFill>
                <a:latin typeface="Calibri" panose="020F0502020204030204"/>
                <a:cs typeface="Calibri" panose="020F0502020204030204"/>
              </a:rPr>
              <a:t>ΣΤΗ</a:t>
            </a:r>
            <a:r>
              <a:rPr sz="2600" b="1" spc="-25"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ΣΤΡΟΦΩΝ</a:t>
            </a:r>
            <a:r>
              <a:rPr sz="2600" b="1" spc="-15"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ΕΙΝΑΙ</a:t>
            </a:r>
            <a:r>
              <a:rPr sz="2600" b="1" spc="-1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ΣΤΗΝ</a:t>
            </a:r>
            <a:r>
              <a:rPr sz="2600" b="1" spc="-5"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ΠΕΡΙΠΤΩΣΗ</a:t>
            </a:r>
            <a:r>
              <a:rPr sz="2600" b="1" spc="-1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ΤΩΝ </a:t>
            </a:r>
            <a:r>
              <a:rPr sz="2600" b="1" spc="-10" dirty="0">
                <a:solidFill>
                  <a:srgbClr val="0000FF"/>
                </a:solidFill>
                <a:latin typeface="Calibri" panose="020F0502020204030204"/>
                <a:cs typeface="Calibri" panose="020F0502020204030204"/>
              </a:rPr>
              <a:t>ΗΛΕΚΤΡΟΜΗΧΑ- </a:t>
            </a:r>
            <a:r>
              <a:rPr sz="2600" b="1" dirty="0">
                <a:solidFill>
                  <a:srgbClr val="0000FF"/>
                </a:solidFill>
                <a:latin typeface="Calibri" panose="020F0502020204030204"/>
                <a:cs typeface="Calibri" panose="020F0502020204030204"/>
              </a:rPr>
              <a:t>ΝΩΝ,</a:t>
            </a:r>
            <a:r>
              <a:rPr sz="2600" b="1" spc="-4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ΕΙΔΙΚΑ</a:t>
            </a:r>
            <a:r>
              <a:rPr sz="2600" b="1" spc="-2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ΣΤΗΝ</a:t>
            </a:r>
            <a:r>
              <a:rPr sz="2600" b="1" spc="-20" dirty="0">
                <a:solidFill>
                  <a:srgbClr val="0000FF"/>
                </a:solidFill>
                <a:latin typeface="Calibri" panose="020F0502020204030204"/>
                <a:cs typeface="Calibri" panose="020F0502020204030204"/>
              </a:rPr>
              <a:t> </a:t>
            </a:r>
            <a:r>
              <a:rPr sz="2600" b="1" dirty="0">
                <a:solidFill>
                  <a:srgbClr val="0000FF"/>
                </a:solidFill>
                <a:latin typeface="Calibri" panose="020F0502020204030204"/>
                <a:cs typeface="Calibri" panose="020F0502020204030204"/>
              </a:rPr>
              <a:t>ΠΕΡΙΠΤΩΣΗ</a:t>
            </a:r>
            <a:r>
              <a:rPr sz="2600" b="1" spc="-25" dirty="0">
                <a:solidFill>
                  <a:srgbClr val="0000FF"/>
                </a:solidFill>
                <a:latin typeface="Calibri" panose="020F0502020204030204"/>
                <a:cs typeface="Calibri" panose="020F0502020204030204"/>
              </a:rPr>
              <a:t> </a:t>
            </a:r>
            <a:r>
              <a:rPr sz="2600" b="1" spc="-10" dirty="0">
                <a:solidFill>
                  <a:srgbClr val="0000FF"/>
                </a:solidFill>
                <a:latin typeface="Calibri" panose="020F0502020204030204"/>
                <a:cs typeface="Calibri" panose="020F0502020204030204"/>
              </a:rPr>
              <a:t>ΠΑΡΑΛΛΗΛΑ ΣΥΝΔΕΔΕΜΕ- </a:t>
            </a:r>
            <a:r>
              <a:rPr sz="2600" b="1" dirty="0">
                <a:solidFill>
                  <a:srgbClr val="0000FF"/>
                </a:solidFill>
                <a:latin typeface="Calibri" panose="020F0502020204030204"/>
                <a:cs typeface="Calibri" panose="020F0502020204030204"/>
              </a:rPr>
              <a:t>ΝΩΝ</a:t>
            </a:r>
            <a:r>
              <a:rPr sz="2600" b="1" spc="-5" dirty="0">
                <a:solidFill>
                  <a:srgbClr val="0000FF"/>
                </a:solidFill>
                <a:latin typeface="Calibri" panose="020F0502020204030204"/>
                <a:cs typeface="Calibri" panose="020F0502020204030204"/>
              </a:rPr>
              <a:t> </a:t>
            </a:r>
            <a:r>
              <a:rPr sz="2600" b="1" spc="-10" dirty="0">
                <a:solidFill>
                  <a:srgbClr val="0000FF"/>
                </a:solidFill>
                <a:latin typeface="Calibri" panose="020F0502020204030204"/>
                <a:cs typeface="Calibri" panose="020F0502020204030204"/>
              </a:rPr>
              <a:t>ΗΛΕΚΤΡΟΓΕΝΝΗΤΡΙΩΝ.</a:t>
            </a:r>
            <a:endParaRPr sz="2600">
              <a:latin typeface="Calibri" panose="020F0502020204030204"/>
              <a:cs typeface="Calibri" panose="020F0502020204030204"/>
            </a:endParaRPr>
          </a:p>
          <a:p>
            <a:pPr>
              <a:lnSpc>
                <a:spcPct val="100000"/>
              </a:lnSpc>
              <a:spcBef>
                <a:spcPts val="45"/>
              </a:spcBef>
            </a:pPr>
            <a:endParaRPr sz="2550">
              <a:latin typeface="Calibri" panose="020F0502020204030204"/>
              <a:cs typeface="Calibri" panose="020F0502020204030204"/>
            </a:endParaRPr>
          </a:p>
          <a:p>
            <a:pPr marL="12700" marR="9525" indent="74930">
              <a:lnSpc>
                <a:spcPct val="102000"/>
              </a:lnSpc>
            </a:pPr>
            <a:r>
              <a:rPr sz="2600" b="1" dirty="0">
                <a:latin typeface="Calibri" panose="020F0502020204030204"/>
                <a:cs typeface="Calibri" panose="020F0502020204030204"/>
              </a:rPr>
              <a:t>ΣΤΗΝ</a:t>
            </a:r>
            <a:r>
              <a:rPr sz="2600" b="1" spc="-30"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5"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20" dirty="0">
                <a:latin typeface="Calibri" panose="020F0502020204030204"/>
                <a:cs typeface="Calibri" panose="020F0502020204030204"/>
              </a:rPr>
              <a:t> </a:t>
            </a:r>
            <a:r>
              <a:rPr sz="2600" b="1" dirty="0">
                <a:latin typeface="Calibri" panose="020F0502020204030204"/>
                <a:cs typeface="Calibri" panose="020F0502020204030204"/>
              </a:rPr>
              <a:t>ΗΛΕΚΤΡΟΓΕΝΝΗΤΡΙΩΝ</a:t>
            </a:r>
            <a:r>
              <a:rPr sz="2600" b="1" spc="-5" dirty="0">
                <a:latin typeface="Calibri" panose="020F0502020204030204"/>
                <a:cs typeface="Calibri" panose="020F0502020204030204"/>
              </a:rPr>
              <a:t> </a:t>
            </a:r>
            <a:r>
              <a:rPr sz="2600" b="1" spc="-10" dirty="0">
                <a:latin typeface="Calibri" panose="020F0502020204030204"/>
                <a:cs typeface="Calibri" panose="020F0502020204030204"/>
              </a:rPr>
              <a:t>ΕΝΑΛΛΑΣΣΟ- </a:t>
            </a:r>
            <a:r>
              <a:rPr sz="2600" b="1" dirty="0">
                <a:latin typeface="Calibri" panose="020F0502020204030204"/>
                <a:cs typeface="Calibri" panose="020F0502020204030204"/>
              </a:rPr>
              <a:t>ΜΕΝΟΥ</a:t>
            </a:r>
            <a:r>
              <a:rPr sz="2600" b="1" spc="-105" dirty="0">
                <a:latin typeface="Calibri" panose="020F0502020204030204"/>
                <a:cs typeface="Calibri" panose="020F0502020204030204"/>
              </a:rPr>
              <a:t> </a:t>
            </a:r>
            <a:r>
              <a:rPr sz="2600" b="1" spc="-25" dirty="0">
                <a:latin typeface="Calibri" panose="020F0502020204030204"/>
                <a:cs typeface="Calibri" panose="020F0502020204030204"/>
              </a:rPr>
              <a:t>ΡΕΥΜΑΤΟΣ</a:t>
            </a:r>
            <a:r>
              <a:rPr sz="2600" b="1" spc="-95" dirty="0">
                <a:latin typeface="Calibri" panose="020F0502020204030204"/>
                <a:cs typeface="Calibri" panose="020F0502020204030204"/>
              </a:rPr>
              <a:t> </a:t>
            </a:r>
            <a:r>
              <a:rPr sz="2600" b="1" spc="-10" dirty="0">
                <a:latin typeface="Calibri" panose="020F0502020204030204"/>
                <a:cs typeface="Calibri" panose="020F0502020204030204"/>
              </a:rPr>
              <a:t>ΑΠΑΙΤΕΙΤΑΙ</a:t>
            </a:r>
            <a:r>
              <a:rPr sz="2600" b="1" spc="-90" dirty="0">
                <a:latin typeface="Calibri" panose="020F0502020204030204"/>
                <a:cs typeface="Calibri" panose="020F0502020204030204"/>
              </a:rPr>
              <a:t> </a:t>
            </a:r>
            <a:r>
              <a:rPr sz="2600" b="1" spc="-25" dirty="0">
                <a:latin typeface="Calibri" panose="020F0502020204030204"/>
                <a:cs typeface="Calibri" panose="020F0502020204030204"/>
              </a:rPr>
              <a:t>ΣΤΑΘΕΡΗ</a:t>
            </a:r>
            <a:r>
              <a:rPr sz="2600" b="1" spc="-85" dirty="0">
                <a:latin typeface="Calibri" panose="020F0502020204030204"/>
                <a:cs typeface="Calibri" panose="020F0502020204030204"/>
              </a:rPr>
              <a:t> </a:t>
            </a:r>
            <a:r>
              <a:rPr sz="2600" b="1" spc="-40" dirty="0">
                <a:latin typeface="Calibri" panose="020F0502020204030204"/>
                <a:cs typeface="Calibri" panose="020F0502020204030204"/>
              </a:rPr>
              <a:t>ΤΑΧΥΤΗΤΑ</a:t>
            </a:r>
            <a:r>
              <a:rPr sz="2600" b="1" spc="-85" dirty="0">
                <a:latin typeface="Calibri" panose="020F0502020204030204"/>
                <a:cs typeface="Calibri" panose="020F0502020204030204"/>
              </a:rPr>
              <a:t> </a:t>
            </a:r>
            <a:r>
              <a:rPr sz="2600" b="1" spc="-10" dirty="0">
                <a:latin typeface="Calibri" panose="020F0502020204030204"/>
                <a:cs typeface="Calibri" panose="020F0502020204030204"/>
              </a:rPr>
              <a:t>ΠΕΡΙ- </a:t>
            </a:r>
            <a:r>
              <a:rPr sz="2600" b="1" dirty="0">
                <a:latin typeface="Calibri" panose="020F0502020204030204"/>
                <a:cs typeface="Calibri" panose="020F0502020204030204"/>
              </a:rPr>
              <a:t>ΣΤΡΟΦΗΣ</a:t>
            </a:r>
            <a:r>
              <a:rPr sz="2600" b="1" spc="-45" dirty="0">
                <a:latin typeface="Calibri" panose="020F0502020204030204"/>
                <a:cs typeface="Calibri" panose="020F0502020204030204"/>
              </a:rPr>
              <a:t> </a:t>
            </a:r>
            <a:r>
              <a:rPr sz="2600" b="1" dirty="0">
                <a:latin typeface="Calibri" panose="020F0502020204030204"/>
                <a:cs typeface="Calibri" panose="020F0502020204030204"/>
              </a:rPr>
              <a:t>ΩΣΤΕ</a:t>
            </a:r>
            <a:r>
              <a:rPr sz="2600" b="1" spc="-30" dirty="0">
                <a:latin typeface="Calibri" panose="020F0502020204030204"/>
                <a:cs typeface="Calibri" panose="020F0502020204030204"/>
              </a:rPr>
              <a:t> </a:t>
            </a:r>
            <a:r>
              <a:rPr sz="2600" b="1" dirty="0">
                <a:latin typeface="Calibri" panose="020F0502020204030204"/>
                <a:cs typeface="Calibri" panose="020F0502020204030204"/>
              </a:rPr>
              <a:t>ΝΑ</a:t>
            </a:r>
            <a:r>
              <a:rPr sz="2600" b="1" spc="-30" dirty="0">
                <a:latin typeface="Calibri" panose="020F0502020204030204"/>
                <a:cs typeface="Calibri" panose="020F0502020204030204"/>
              </a:rPr>
              <a:t> </a:t>
            </a:r>
            <a:r>
              <a:rPr sz="2600" b="1" spc="-10" dirty="0">
                <a:latin typeface="Calibri" panose="020F0502020204030204"/>
                <a:cs typeface="Calibri" panose="020F0502020204030204"/>
              </a:rPr>
              <a:t>ΕΠΙΤΥΓΧΑΝΕΤΑΙ</a:t>
            </a:r>
            <a:r>
              <a:rPr sz="2600" b="1" spc="-30" dirty="0">
                <a:latin typeface="Calibri" panose="020F0502020204030204"/>
                <a:cs typeface="Calibri" panose="020F0502020204030204"/>
              </a:rPr>
              <a:t> </a:t>
            </a:r>
            <a:r>
              <a:rPr sz="2600" b="1" spc="-25" dirty="0">
                <a:latin typeface="Calibri" panose="020F0502020204030204"/>
                <a:cs typeface="Calibri" panose="020F0502020204030204"/>
              </a:rPr>
              <a:t>ΣΤΑΘΕΡΗ</a:t>
            </a:r>
            <a:r>
              <a:rPr sz="2600" b="1" spc="-35" dirty="0">
                <a:latin typeface="Calibri" panose="020F0502020204030204"/>
                <a:cs typeface="Calibri" panose="020F0502020204030204"/>
              </a:rPr>
              <a:t> </a:t>
            </a:r>
            <a:r>
              <a:rPr sz="2600" b="1" dirty="0">
                <a:latin typeface="Calibri" panose="020F0502020204030204"/>
                <a:cs typeface="Calibri" panose="020F0502020204030204"/>
              </a:rPr>
              <a:t>ΤΙΜΗ</a:t>
            </a:r>
            <a:r>
              <a:rPr sz="2600" b="1" spc="-30"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30" dirty="0">
                <a:latin typeface="Calibri" panose="020F0502020204030204"/>
                <a:cs typeface="Calibri" panose="020F0502020204030204"/>
              </a:rPr>
              <a:t> </a:t>
            </a:r>
            <a:r>
              <a:rPr sz="2600" b="1" spc="-20" dirty="0">
                <a:latin typeface="Calibri" panose="020F0502020204030204"/>
                <a:cs typeface="Calibri" panose="020F0502020204030204"/>
              </a:rPr>
              <a:t>ΣΥΧ- </a:t>
            </a:r>
            <a:r>
              <a:rPr sz="2600" b="1" spc="-25" dirty="0">
                <a:latin typeface="Calibri" panose="020F0502020204030204"/>
                <a:cs typeface="Calibri" panose="020F0502020204030204"/>
              </a:rPr>
              <a:t>ΝΟΤΗΤΑΣ</a:t>
            </a:r>
            <a:r>
              <a:rPr sz="2600" b="1" spc="-65"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55" dirty="0">
                <a:latin typeface="Calibri" panose="020F0502020204030204"/>
                <a:cs typeface="Calibri" panose="020F0502020204030204"/>
              </a:rPr>
              <a:t> </a:t>
            </a:r>
            <a:r>
              <a:rPr sz="2600" b="1" spc="-25" dirty="0">
                <a:latin typeface="Calibri" panose="020F0502020204030204"/>
                <a:cs typeface="Calibri" panose="020F0502020204030204"/>
              </a:rPr>
              <a:t>ΡΕΥΜΑΤΟΣ</a:t>
            </a:r>
            <a:r>
              <a:rPr sz="2600" b="1" spc="-60"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50"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55"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50" dirty="0">
                <a:latin typeface="Calibri" panose="020F0502020204030204"/>
                <a:cs typeface="Calibri" panose="020F0502020204030204"/>
              </a:rPr>
              <a:t> </a:t>
            </a:r>
            <a:r>
              <a:rPr sz="2600" b="1" spc="-10" dirty="0">
                <a:latin typeface="Calibri" panose="020F0502020204030204"/>
                <a:cs typeface="Calibri" panose="020F0502020204030204"/>
              </a:rPr>
              <a:t>ΚΥΡΙΩΝ ΝΑΥΤΙΚΩΝ</a:t>
            </a:r>
            <a:r>
              <a:rPr sz="2600" b="1" spc="-50" dirty="0">
                <a:latin typeface="Calibri" panose="020F0502020204030204"/>
                <a:cs typeface="Calibri" panose="020F0502020204030204"/>
              </a:rPr>
              <a:t> </a:t>
            </a:r>
            <a:r>
              <a:rPr sz="2600" b="1" dirty="0">
                <a:latin typeface="Calibri" panose="020F0502020204030204"/>
                <a:cs typeface="Calibri" panose="020F0502020204030204"/>
              </a:rPr>
              <a:t>ΠΕΤΡΕΛΑΙΟΜΗΧΑΝΩΝ,</a:t>
            </a:r>
            <a:r>
              <a:rPr sz="2600" b="1" spc="-40" dirty="0">
                <a:latin typeface="Calibri" panose="020F0502020204030204"/>
                <a:cs typeface="Calibri" panose="020F0502020204030204"/>
              </a:rPr>
              <a:t> </a:t>
            </a:r>
            <a:r>
              <a:rPr sz="2600" b="1" dirty="0">
                <a:latin typeface="Calibri" panose="020F0502020204030204"/>
                <a:cs typeface="Calibri" panose="020F0502020204030204"/>
              </a:rPr>
              <a:t>ΠΡΙΝ</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30" dirty="0">
                <a:latin typeface="Calibri" panose="020F0502020204030204"/>
                <a:cs typeface="Calibri" panose="020F0502020204030204"/>
              </a:rPr>
              <a:t> </a:t>
            </a:r>
            <a:r>
              <a:rPr sz="2600" b="1" spc="-10" dirty="0">
                <a:latin typeface="Calibri" panose="020F0502020204030204"/>
                <a:cs typeface="Calibri" panose="020F0502020204030204"/>
              </a:rPr>
              <a:t>ΕΜΦΑΝΙΣΗ </a:t>
            </a:r>
            <a:r>
              <a:rPr sz="2600" b="1" dirty="0">
                <a:latin typeface="Calibri" panose="020F0502020204030204"/>
                <a:cs typeface="Calibri" panose="020F0502020204030204"/>
              </a:rPr>
              <a:t>ΤΩΝ</a:t>
            </a:r>
            <a:r>
              <a:rPr sz="2600" b="1" spc="-75" dirty="0">
                <a:latin typeface="Calibri" panose="020F0502020204030204"/>
                <a:cs typeface="Calibri" panose="020F0502020204030204"/>
              </a:rPr>
              <a:t> </a:t>
            </a:r>
            <a:r>
              <a:rPr sz="2600" b="1" dirty="0">
                <a:latin typeface="Calibri" panose="020F0502020204030204"/>
                <a:cs typeface="Calibri" panose="020F0502020204030204"/>
              </a:rPr>
              <a:t>ΕΛΙΚΩΝ</a:t>
            </a:r>
            <a:r>
              <a:rPr sz="2600" b="1" spc="-65" dirty="0">
                <a:latin typeface="Calibri" panose="020F0502020204030204"/>
                <a:cs typeface="Calibri" panose="020F0502020204030204"/>
              </a:rPr>
              <a:t> </a:t>
            </a:r>
            <a:r>
              <a:rPr sz="2600" b="1" spc="-30" dirty="0">
                <a:latin typeface="Calibri" panose="020F0502020204030204"/>
                <a:cs typeface="Calibri" panose="020F0502020204030204"/>
              </a:rPr>
              <a:t>ΜΕΤΑΒΛΗΤΟΥ</a:t>
            </a:r>
            <a:r>
              <a:rPr sz="2600" b="1" spc="-65" dirty="0">
                <a:latin typeface="Calibri" panose="020F0502020204030204"/>
                <a:cs typeface="Calibri" panose="020F0502020204030204"/>
              </a:rPr>
              <a:t> </a:t>
            </a:r>
            <a:r>
              <a:rPr sz="2600" b="1" spc="-25" dirty="0">
                <a:latin typeface="Calibri" panose="020F0502020204030204"/>
                <a:cs typeface="Calibri" panose="020F0502020204030204"/>
              </a:rPr>
              <a:t>ΒΗΜΑΤΟΣ,</a:t>
            </a:r>
            <a:r>
              <a:rPr sz="2600" b="1" spc="-65" dirty="0">
                <a:latin typeface="Calibri" panose="020F0502020204030204"/>
                <a:cs typeface="Calibri" panose="020F0502020204030204"/>
              </a:rPr>
              <a:t> </a:t>
            </a:r>
            <a:r>
              <a:rPr sz="2600" b="1" dirty="0">
                <a:latin typeface="Calibri" panose="020F0502020204030204"/>
                <a:cs typeface="Calibri" panose="020F0502020204030204"/>
              </a:rPr>
              <a:t>Ο</a:t>
            </a:r>
            <a:r>
              <a:rPr sz="2600" b="1" spc="-60" dirty="0">
                <a:latin typeface="Calibri" panose="020F0502020204030204"/>
                <a:cs typeface="Calibri" panose="020F0502020204030204"/>
              </a:rPr>
              <a:t> </a:t>
            </a:r>
            <a:r>
              <a:rPr sz="2600" b="1" dirty="0">
                <a:latin typeface="Calibri" panose="020F0502020204030204"/>
                <a:cs typeface="Calibri" panose="020F0502020204030204"/>
              </a:rPr>
              <a:t>ΕΛΕΓΧΟΣ</a:t>
            </a:r>
            <a:r>
              <a:rPr sz="2600" b="1" spc="-55"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55" dirty="0">
                <a:latin typeface="Calibri" panose="020F0502020204030204"/>
                <a:cs typeface="Calibri" panose="020F0502020204030204"/>
              </a:rPr>
              <a:t> </a:t>
            </a:r>
            <a:r>
              <a:rPr sz="2600" b="1" spc="-20" dirty="0">
                <a:latin typeface="Calibri" panose="020F0502020204030204"/>
                <a:cs typeface="Calibri" panose="020F0502020204030204"/>
              </a:rPr>
              <a:t>ΦΟΡ- </a:t>
            </a:r>
            <a:r>
              <a:rPr sz="2600" b="1" dirty="0">
                <a:latin typeface="Calibri" panose="020F0502020204030204"/>
                <a:cs typeface="Calibri" panose="020F0502020204030204"/>
              </a:rPr>
              <a:t>ΤΙΟΥ</a:t>
            </a:r>
            <a:r>
              <a:rPr sz="2600" b="1" spc="-50" dirty="0">
                <a:latin typeface="Calibri" panose="020F0502020204030204"/>
                <a:cs typeface="Calibri" panose="020F0502020204030204"/>
              </a:rPr>
              <a:t> </a:t>
            </a:r>
            <a:r>
              <a:rPr sz="2600" b="1" spc="-20" dirty="0">
                <a:latin typeface="Calibri" panose="020F0502020204030204"/>
                <a:cs typeface="Calibri" panose="020F0502020204030204"/>
              </a:rPr>
              <a:t>ΓΙΝΟΤΑΝ</a:t>
            </a:r>
            <a:r>
              <a:rPr sz="2600" b="1" spc="-4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50" dirty="0">
                <a:latin typeface="Calibri" panose="020F0502020204030204"/>
                <a:cs typeface="Calibri" panose="020F0502020204030204"/>
              </a:rPr>
              <a:t> </a:t>
            </a:r>
            <a:r>
              <a:rPr sz="2600" b="1" dirty="0">
                <a:latin typeface="Calibri" panose="020F0502020204030204"/>
                <a:cs typeface="Calibri" panose="020F0502020204030204"/>
              </a:rPr>
              <a:t>ΑΠΛΗ</a:t>
            </a:r>
            <a:r>
              <a:rPr sz="2600" b="1" spc="-35" dirty="0">
                <a:latin typeface="Calibri" panose="020F0502020204030204"/>
                <a:cs typeface="Calibri" panose="020F0502020204030204"/>
              </a:rPr>
              <a:t> </a:t>
            </a:r>
            <a:r>
              <a:rPr sz="2600" b="1" dirty="0">
                <a:latin typeface="Calibri" panose="020F0502020204030204"/>
                <a:cs typeface="Calibri" panose="020F0502020204030204"/>
              </a:rPr>
              <a:t>ΜΗΧΑΝΙΚΗ</a:t>
            </a:r>
            <a:r>
              <a:rPr sz="2600" b="1" spc="-40" dirty="0">
                <a:latin typeface="Calibri" panose="020F0502020204030204"/>
                <a:cs typeface="Calibri" panose="020F0502020204030204"/>
              </a:rPr>
              <a:t> </a:t>
            </a:r>
            <a:r>
              <a:rPr sz="2600" b="1" dirty="0">
                <a:latin typeface="Calibri" panose="020F0502020204030204"/>
                <a:cs typeface="Calibri" panose="020F0502020204030204"/>
              </a:rPr>
              <a:t>ΡΥΘΜΙΣΗ</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45" dirty="0">
                <a:latin typeface="Calibri" panose="020F0502020204030204"/>
                <a:cs typeface="Calibri" panose="020F0502020204030204"/>
              </a:rPr>
              <a:t> </a:t>
            </a:r>
            <a:r>
              <a:rPr sz="2600" b="1" spc="-10" dirty="0">
                <a:latin typeface="Calibri" panose="020F0502020204030204"/>
                <a:cs typeface="Calibri" panose="020F0502020204030204"/>
              </a:rPr>
              <a:t>ΠΑΡΟΧΗΣ </a:t>
            </a:r>
            <a:r>
              <a:rPr sz="2600" b="1" spc="-20" dirty="0">
                <a:latin typeface="Calibri" panose="020F0502020204030204"/>
                <a:cs typeface="Calibri" panose="020F0502020204030204"/>
              </a:rPr>
              <a:t>ΚΑΥΣΙΜΟΥ</a:t>
            </a:r>
            <a:r>
              <a:rPr sz="2600" b="1" spc="-45" dirty="0">
                <a:latin typeface="Calibri" panose="020F0502020204030204"/>
                <a:cs typeface="Calibri" panose="020F0502020204030204"/>
              </a:rPr>
              <a:t> </a:t>
            </a:r>
            <a:r>
              <a:rPr sz="2600" b="1" dirty="0">
                <a:latin typeface="Calibri" panose="020F0502020204030204"/>
                <a:cs typeface="Calibri" panose="020F0502020204030204"/>
              </a:rPr>
              <a:t>ΣΕ</a:t>
            </a:r>
            <a:r>
              <a:rPr sz="2600" b="1" spc="-25" dirty="0">
                <a:latin typeface="Calibri" panose="020F0502020204030204"/>
                <a:cs typeface="Calibri" panose="020F0502020204030204"/>
              </a:rPr>
              <a:t> </a:t>
            </a:r>
            <a:r>
              <a:rPr sz="2600" b="1" dirty="0">
                <a:latin typeface="Calibri" panose="020F0502020204030204"/>
                <a:cs typeface="Calibri" panose="020F0502020204030204"/>
              </a:rPr>
              <a:t>ΣΥΓΚΕΚΡΙΜΕΝΗ</a:t>
            </a:r>
            <a:r>
              <a:rPr sz="2600" b="1" spc="-30" dirty="0">
                <a:latin typeface="Calibri" panose="020F0502020204030204"/>
                <a:cs typeface="Calibri" panose="020F0502020204030204"/>
              </a:rPr>
              <a:t> </a:t>
            </a:r>
            <a:r>
              <a:rPr sz="2600" b="1" spc="-10" dirty="0">
                <a:latin typeface="Calibri" panose="020F0502020204030204"/>
                <a:cs typeface="Calibri" panose="020F0502020204030204"/>
              </a:rPr>
              <a:t>ΤΙΜΗ.</a:t>
            </a:r>
            <a:endParaRPr sz="2600">
              <a:latin typeface="Calibri" panose="020F0502020204030204"/>
              <a:cs typeface="Calibri" panose="020F0502020204030204"/>
            </a:endParaRPr>
          </a:p>
        </p:txBody>
      </p:sp>
      <p:grpSp>
        <p:nvGrpSpPr>
          <p:cNvPr id="3" name="object 3"/>
          <p:cNvGrpSpPr/>
          <p:nvPr/>
        </p:nvGrpSpPr>
        <p:grpSpPr>
          <a:xfrm>
            <a:off x="326330" y="17720"/>
            <a:ext cx="8249284" cy="572135"/>
            <a:chOff x="326330" y="17720"/>
            <a:chExt cx="8249284" cy="572135"/>
          </a:xfrm>
        </p:grpSpPr>
        <p:sp>
          <p:nvSpPr>
            <p:cNvPr id="4" name="object 4"/>
            <p:cNvSpPr/>
            <p:nvPr/>
          </p:nvSpPr>
          <p:spPr>
            <a:xfrm>
              <a:off x="339090" y="30479"/>
              <a:ext cx="8223250" cy="546100"/>
            </a:xfrm>
            <a:custGeom>
              <a:avLst/>
              <a:gdLst/>
              <a:ahLst/>
              <a:cxnLst/>
              <a:rect l="l" t="t" r="r" b="b"/>
              <a:pathLst>
                <a:path w="8223250" h="546100">
                  <a:moveTo>
                    <a:pt x="8161019" y="3810"/>
                  </a:moveTo>
                  <a:lnTo>
                    <a:pt x="62230" y="3810"/>
                  </a:lnTo>
                  <a:lnTo>
                    <a:pt x="58420" y="6350"/>
                  </a:lnTo>
                  <a:lnTo>
                    <a:pt x="53339" y="7620"/>
                  </a:lnTo>
                  <a:lnTo>
                    <a:pt x="49530" y="10160"/>
                  </a:lnTo>
                  <a:lnTo>
                    <a:pt x="44450" y="12700"/>
                  </a:lnTo>
                  <a:lnTo>
                    <a:pt x="33020" y="20320"/>
                  </a:lnTo>
                  <a:lnTo>
                    <a:pt x="20320" y="33020"/>
                  </a:lnTo>
                  <a:lnTo>
                    <a:pt x="16510" y="38100"/>
                  </a:lnTo>
                  <a:lnTo>
                    <a:pt x="8889" y="49529"/>
                  </a:lnTo>
                  <a:lnTo>
                    <a:pt x="7620" y="54610"/>
                  </a:lnTo>
                  <a:lnTo>
                    <a:pt x="6350" y="58420"/>
                  </a:lnTo>
                  <a:lnTo>
                    <a:pt x="3810" y="62229"/>
                  </a:lnTo>
                  <a:lnTo>
                    <a:pt x="1270" y="72390"/>
                  </a:lnTo>
                  <a:lnTo>
                    <a:pt x="1270" y="76200"/>
                  </a:lnTo>
                  <a:lnTo>
                    <a:pt x="0" y="81279"/>
                  </a:lnTo>
                  <a:lnTo>
                    <a:pt x="0" y="464820"/>
                  </a:lnTo>
                  <a:lnTo>
                    <a:pt x="1270" y="469900"/>
                  </a:lnTo>
                  <a:lnTo>
                    <a:pt x="1270" y="473710"/>
                  </a:lnTo>
                  <a:lnTo>
                    <a:pt x="3810" y="483870"/>
                  </a:lnTo>
                  <a:lnTo>
                    <a:pt x="6350" y="487680"/>
                  </a:lnTo>
                  <a:lnTo>
                    <a:pt x="7620" y="492760"/>
                  </a:lnTo>
                  <a:lnTo>
                    <a:pt x="10160" y="496570"/>
                  </a:lnTo>
                  <a:lnTo>
                    <a:pt x="11430" y="500380"/>
                  </a:lnTo>
                  <a:lnTo>
                    <a:pt x="13970" y="505460"/>
                  </a:lnTo>
                  <a:lnTo>
                    <a:pt x="16510" y="509270"/>
                  </a:lnTo>
                  <a:lnTo>
                    <a:pt x="20320" y="511810"/>
                  </a:lnTo>
                  <a:lnTo>
                    <a:pt x="22860" y="515620"/>
                  </a:lnTo>
                  <a:lnTo>
                    <a:pt x="33020" y="525780"/>
                  </a:lnTo>
                  <a:lnTo>
                    <a:pt x="44450" y="533400"/>
                  </a:lnTo>
                  <a:lnTo>
                    <a:pt x="49530" y="535940"/>
                  </a:lnTo>
                  <a:lnTo>
                    <a:pt x="53339" y="538480"/>
                  </a:lnTo>
                  <a:lnTo>
                    <a:pt x="58420" y="539750"/>
                  </a:lnTo>
                  <a:lnTo>
                    <a:pt x="62230" y="541020"/>
                  </a:lnTo>
                  <a:lnTo>
                    <a:pt x="67310" y="542290"/>
                  </a:lnTo>
                  <a:lnTo>
                    <a:pt x="71119" y="543560"/>
                  </a:lnTo>
                  <a:lnTo>
                    <a:pt x="81280" y="546100"/>
                  </a:lnTo>
                  <a:lnTo>
                    <a:pt x="8141969" y="546100"/>
                  </a:lnTo>
                  <a:lnTo>
                    <a:pt x="8152130" y="543560"/>
                  </a:lnTo>
                  <a:lnTo>
                    <a:pt x="8155939" y="542290"/>
                  </a:lnTo>
                  <a:lnTo>
                    <a:pt x="8166100" y="539750"/>
                  </a:lnTo>
                  <a:lnTo>
                    <a:pt x="8169909" y="538480"/>
                  </a:lnTo>
                  <a:lnTo>
                    <a:pt x="8173719" y="535940"/>
                  </a:lnTo>
                  <a:lnTo>
                    <a:pt x="8178800" y="533400"/>
                  </a:lnTo>
                  <a:lnTo>
                    <a:pt x="8190230" y="525780"/>
                  </a:lnTo>
                  <a:lnTo>
                    <a:pt x="8194039" y="521970"/>
                  </a:lnTo>
                  <a:lnTo>
                    <a:pt x="8197850" y="519430"/>
                  </a:lnTo>
                  <a:lnTo>
                    <a:pt x="8202930" y="511810"/>
                  </a:lnTo>
                  <a:lnTo>
                    <a:pt x="8206739" y="508000"/>
                  </a:lnTo>
                  <a:lnTo>
                    <a:pt x="8214359" y="496570"/>
                  </a:lnTo>
                  <a:lnTo>
                    <a:pt x="8215630" y="491490"/>
                  </a:lnTo>
                  <a:lnTo>
                    <a:pt x="8216900" y="487680"/>
                  </a:lnTo>
                  <a:lnTo>
                    <a:pt x="8219439" y="483870"/>
                  </a:lnTo>
                  <a:lnTo>
                    <a:pt x="8221980" y="473710"/>
                  </a:lnTo>
                  <a:lnTo>
                    <a:pt x="8221980" y="468630"/>
                  </a:lnTo>
                  <a:lnTo>
                    <a:pt x="8223250" y="464820"/>
                  </a:lnTo>
                  <a:lnTo>
                    <a:pt x="8223250" y="81279"/>
                  </a:lnTo>
                  <a:lnTo>
                    <a:pt x="8221980" y="76200"/>
                  </a:lnTo>
                  <a:lnTo>
                    <a:pt x="8221980" y="72390"/>
                  </a:lnTo>
                  <a:lnTo>
                    <a:pt x="8219439" y="62229"/>
                  </a:lnTo>
                  <a:lnTo>
                    <a:pt x="8216900" y="58420"/>
                  </a:lnTo>
                  <a:lnTo>
                    <a:pt x="8215630" y="54610"/>
                  </a:lnTo>
                  <a:lnTo>
                    <a:pt x="8214359" y="49529"/>
                  </a:lnTo>
                  <a:lnTo>
                    <a:pt x="8206739" y="38100"/>
                  </a:lnTo>
                  <a:lnTo>
                    <a:pt x="8202930" y="33020"/>
                  </a:lnTo>
                  <a:lnTo>
                    <a:pt x="8190230" y="20320"/>
                  </a:lnTo>
                  <a:lnTo>
                    <a:pt x="8182609" y="15240"/>
                  </a:lnTo>
                  <a:lnTo>
                    <a:pt x="8177530" y="12700"/>
                  </a:lnTo>
                  <a:lnTo>
                    <a:pt x="8169909" y="7620"/>
                  </a:lnTo>
                  <a:lnTo>
                    <a:pt x="8164830" y="6350"/>
                  </a:lnTo>
                  <a:lnTo>
                    <a:pt x="8161019" y="3810"/>
                  </a:lnTo>
                  <a:close/>
                </a:path>
                <a:path w="8223250" h="546100">
                  <a:moveTo>
                    <a:pt x="8141969" y="0"/>
                  </a:moveTo>
                  <a:lnTo>
                    <a:pt x="81280" y="0"/>
                  </a:lnTo>
                  <a:lnTo>
                    <a:pt x="71119" y="2540"/>
                  </a:lnTo>
                  <a:lnTo>
                    <a:pt x="67310" y="3810"/>
                  </a:lnTo>
                  <a:lnTo>
                    <a:pt x="8155939" y="3810"/>
                  </a:lnTo>
                  <a:lnTo>
                    <a:pt x="8152130" y="2540"/>
                  </a:lnTo>
                  <a:lnTo>
                    <a:pt x="8141969" y="0"/>
                  </a:lnTo>
                  <a:close/>
                </a:path>
              </a:pathLst>
            </a:custGeom>
            <a:solidFill>
              <a:srgbClr val="009900"/>
            </a:solidFill>
          </p:spPr>
          <p:txBody>
            <a:bodyPr wrap="square" lIns="0" tIns="0" rIns="0" bIns="0" rtlCol="0"/>
            <a:lstStyle/>
            <a:p/>
          </p:txBody>
        </p:sp>
        <p:sp>
          <p:nvSpPr>
            <p:cNvPr id="5" name="object 5"/>
            <p:cNvSpPr/>
            <p:nvPr/>
          </p:nvSpPr>
          <p:spPr>
            <a:xfrm>
              <a:off x="339090" y="30479"/>
              <a:ext cx="8223250" cy="546100"/>
            </a:xfrm>
            <a:custGeom>
              <a:avLst/>
              <a:gdLst/>
              <a:ahLst/>
              <a:cxnLst/>
              <a:rect l="l" t="t" r="r" b="b"/>
              <a:pathLst>
                <a:path w="8223250" h="546100">
                  <a:moveTo>
                    <a:pt x="0" y="91440"/>
                  </a:moveTo>
                  <a:lnTo>
                    <a:pt x="0" y="86360"/>
                  </a:lnTo>
                  <a:lnTo>
                    <a:pt x="0" y="81279"/>
                  </a:lnTo>
                  <a:lnTo>
                    <a:pt x="1270" y="76200"/>
                  </a:lnTo>
                  <a:lnTo>
                    <a:pt x="1270" y="72390"/>
                  </a:lnTo>
                  <a:lnTo>
                    <a:pt x="2539" y="67310"/>
                  </a:lnTo>
                  <a:lnTo>
                    <a:pt x="3810" y="62229"/>
                  </a:lnTo>
                  <a:lnTo>
                    <a:pt x="6350" y="58420"/>
                  </a:lnTo>
                  <a:lnTo>
                    <a:pt x="7620" y="54610"/>
                  </a:lnTo>
                  <a:lnTo>
                    <a:pt x="8889" y="49529"/>
                  </a:lnTo>
                  <a:lnTo>
                    <a:pt x="11430" y="45720"/>
                  </a:lnTo>
                  <a:lnTo>
                    <a:pt x="13970" y="41910"/>
                  </a:lnTo>
                  <a:lnTo>
                    <a:pt x="16510" y="38100"/>
                  </a:lnTo>
                  <a:lnTo>
                    <a:pt x="20320" y="33020"/>
                  </a:lnTo>
                  <a:lnTo>
                    <a:pt x="22860" y="30479"/>
                  </a:lnTo>
                  <a:lnTo>
                    <a:pt x="26670" y="26670"/>
                  </a:lnTo>
                  <a:lnTo>
                    <a:pt x="29210" y="24129"/>
                  </a:lnTo>
                  <a:lnTo>
                    <a:pt x="33020" y="20320"/>
                  </a:lnTo>
                  <a:lnTo>
                    <a:pt x="36830" y="17779"/>
                  </a:lnTo>
                  <a:lnTo>
                    <a:pt x="40639" y="15240"/>
                  </a:lnTo>
                  <a:lnTo>
                    <a:pt x="44450" y="12700"/>
                  </a:lnTo>
                  <a:lnTo>
                    <a:pt x="49530" y="10160"/>
                  </a:lnTo>
                  <a:lnTo>
                    <a:pt x="53339" y="7620"/>
                  </a:lnTo>
                  <a:lnTo>
                    <a:pt x="58420" y="6350"/>
                  </a:lnTo>
                  <a:lnTo>
                    <a:pt x="62230" y="3810"/>
                  </a:lnTo>
                  <a:lnTo>
                    <a:pt x="67310" y="3810"/>
                  </a:lnTo>
                  <a:lnTo>
                    <a:pt x="71119" y="2540"/>
                  </a:lnTo>
                  <a:lnTo>
                    <a:pt x="76200" y="1270"/>
                  </a:lnTo>
                  <a:lnTo>
                    <a:pt x="81280" y="0"/>
                  </a:lnTo>
                  <a:lnTo>
                    <a:pt x="85089" y="0"/>
                  </a:lnTo>
                  <a:lnTo>
                    <a:pt x="8133080" y="0"/>
                  </a:lnTo>
                  <a:lnTo>
                    <a:pt x="8141969" y="0"/>
                  </a:lnTo>
                  <a:lnTo>
                    <a:pt x="8147050" y="1270"/>
                  </a:lnTo>
                  <a:lnTo>
                    <a:pt x="8152130" y="2540"/>
                  </a:lnTo>
                  <a:lnTo>
                    <a:pt x="8155939" y="3810"/>
                  </a:lnTo>
                  <a:lnTo>
                    <a:pt x="8161019" y="3810"/>
                  </a:lnTo>
                  <a:lnTo>
                    <a:pt x="8164830" y="6350"/>
                  </a:lnTo>
                  <a:lnTo>
                    <a:pt x="8169909" y="7620"/>
                  </a:lnTo>
                  <a:lnTo>
                    <a:pt x="8173719" y="10160"/>
                  </a:lnTo>
                  <a:lnTo>
                    <a:pt x="8177530" y="12700"/>
                  </a:lnTo>
                  <a:lnTo>
                    <a:pt x="8182609" y="15240"/>
                  </a:lnTo>
                  <a:lnTo>
                    <a:pt x="8186419" y="17779"/>
                  </a:lnTo>
                  <a:lnTo>
                    <a:pt x="8190230" y="20320"/>
                  </a:lnTo>
                  <a:lnTo>
                    <a:pt x="8194039" y="24129"/>
                  </a:lnTo>
                  <a:lnTo>
                    <a:pt x="8196580" y="26670"/>
                  </a:lnTo>
                  <a:lnTo>
                    <a:pt x="8200389" y="30479"/>
                  </a:lnTo>
                  <a:lnTo>
                    <a:pt x="8202930" y="33020"/>
                  </a:lnTo>
                  <a:lnTo>
                    <a:pt x="8206739" y="38100"/>
                  </a:lnTo>
                  <a:lnTo>
                    <a:pt x="8209280" y="41910"/>
                  </a:lnTo>
                  <a:lnTo>
                    <a:pt x="8211819" y="45720"/>
                  </a:lnTo>
                  <a:lnTo>
                    <a:pt x="8214359" y="49529"/>
                  </a:lnTo>
                  <a:lnTo>
                    <a:pt x="8215630" y="54610"/>
                  </a:lnTo>
                  <a:lnTo>
                    <a:pt x="8216900" y="58420"/>
                  </a:lnTo>
                  <a:lnTo>
                    <a:pt x="8219439" y="62229"/>
                  </a:lnTo>
                  <a:lnTo>
                    <a:pt x="8220709" y="67310"/>
                  </a:lnTo>
                  <a:lnTo>
                    <a:pt x="8221980" y="72390"/>
                  </a:lnTo>
                  <a:lnTo>
                    <a:pt x="8221980" y="76200"/>
                  </a:lnTo>
                  <a:lnTo>
                    <a:pt x="8223250" y="81279"/>
                  </a:lnTo>
                  <a:lnTo>
                    <a:pt x="8223250" y="454660"/>
                  </a:lnTo>
                  <a:lnTo>
                    <a:pt x="8223250" y="464820"/>
                  </a:lnTo>
                  <a:lnTo>
                    <a:pt x="8221980" y="468630"/>
                  </a:lnTo>
                  <a:lnTo>
                    <a:pt x="8221980" y="473710"/>
                  </a:lnTo>
                  <a:lnTo>
                    <a:pt x="8220709" y="478790"/>
                  </a:lnTo>
                  <a:lnTo>
                    <a:pt x="8219439" y="483870"/>
                  </a:lnTo>
                  <a:lnTo>
                    <a:pt x="8216900" y="487680"/>
                  </a:lnTo>
                  <a:lnTo>
                    <a:pt x="8215630" y="491490"/>
                  </a:lnTo>
                  <a:lnTo>
                    <a:pt x="8214359" y="496570"/>
                  </a:lnTo>
                  <a:lnTo>
                    <a:pt x="8211819" y="500380"/>
                  </a:lnTo>
                  <a:lnTo>
                    <a:pt x="8209280" y="504190"/>
                  </a:lnTo>
                  <a:lnTo>
                    <a:pt x="8206739" y="508000"/>
                  </a:lnTo>
                  <a:lnTo>
                    <a:pt x="8202930" y="511810"/>
                  </a:lnTo>
                  <a:lnTo>
                    <a:pt x="8200389" y="515620"/>
                  </a:lnTo>
                  <a:lnTo>
                    <a:pt x="8197850" y="519430"/>
                  </a:lnTo>
                  <a:lnTo>
                    <a:pt x="8194039" y="521970"/>
                  </a:lnTo>
                  <a:lnTo>
                    <a:pt x="8190230" y="525780"/>
                  </a:lnTo>
                  <a:lnTo>
                    <a:pt x="8186419" y="528320"/>
                  </a:lnTo>
                  <a:lnTo>
                    <a:pt x="8182609" y="530860"/>
                  </a:lnTo>
                  <a:lnTo>
                    <a:pt x="8178800" y="533400"/>
                  </a:lnTo>
                  <a:lnTo>
                    <a:pt x="8173719" y="535940"/>
                  </a:lnTo>
                  <a:lnTo>
                    <a:pt x="8169909" y="538480"/>
                  </a:lnTo>
                  <a:lnTo>
                    <a:pt x="8166100" y="539750"/>
                  </a:lnTo>
                  <a:lnTo>
                    <a:pt x="8161019" y="541020"/>
                  </a:lnTo>
                  <a:lnTo>
                    <a:pt x="8155939" y="542290"/>
                  </a:lnTo>
                  <a:lnTo>
                    <a:pt x="8152130" y="543560"/>
                  </a:lnTo>
                  <a:lnTo>
                    <a:pt x="8147050" y="544830"/>
                  </a:lnTo>
                  <a:lnTo>
                    <a:pt x="8141969" y="546100"/>
                  </a:lnTo>
                  <a:lnTo>
                    <a:pt x="8138159" y="546100"/>
                  </a:lnTo>
                  <a:lnTo>
                    <a:pt x="8133080" y="546100"/>
                  </a:lnTo>
                  <a:lnTo>
                    <a:pt x="90169" y="546100"/>
                  </a:lnTo>
                  <a:lnTo>
                    <a:pt x="85089" y="546100"/>
                  </a:lnTo>
                  <a:lnTo>
                    <a:pt x="81280" y="546100"/>
                  </a:lnTo>
                  <a:lnTo>
                    <a:pt x="76200" y="544830"/>
                  </a:lnTo>
                  <a:lnTo>
                    <a:pt x="71119" y="543560"/>
                  </a:lnTo>
                  <a:lnTo>
                    <a:pt x="67310" y="542290"/>
                  </a:lnTo>
                  <a:lnTo>
                    <a:pt x="62230" y="541020"/>
                  </a:lnTo>
                  <a:lnTo>
                    <a:pt x="58420" y="539750"/>
                  </a:lnTo>
                  <a:lnTo>
                    <a:pt x="53339" y="538480"/>
                  </a:lnTo>
                  <a:lnTo>
                    <a:pt x="49530" y="535940"/>
                  </a:lnTo>
                  <a:lnTo>
                    <a:pt x="44450" y="533400"/>
                  </a:lnTo>
                  <a:lnTo>
                    <a:pt x="40639" y="530860"/>
                  </a:lnTo>
                  <a:lnTo>
                    <a:pt x="36830" y="528320"/>
                  </a:lnTo>
                  <a:lnTo>
                    <a:pt x="33020" y="525780"/>
                  </a:lnTo>
                  <a:lnTo>
                    <a:pt x="30480" y="523240"/>
                  </a:lnTo>
                  <a:lnTo>
                    <a:pt x="26670" y="519430"/>
                  </a:lnTo>
                  <a:lnTo>
                    <a:pt x="22860" y="515620"/>
                  </a:lnTo>
                  <a:lnTo>
                    <a:pt x="20320" y="511810"/>
                  </a:lnTo>
                  <a:lnTo>
                    <a:pt x="16510" y="509270"/>
                  </a:lnTo>
                  <a:lnTo>
                    <a:pt x="13970" y="505460"/>
                  </a:lnTo>
                  <a:lnTo>
                    <a:pt x="11430" y="500380"/>
                  </a:lnTo>
                  <a:lnTo>
                    <a:pt x="10160" y="496570"/>
                  </a:lnTo>
                  <a:lnTo>
                    <a:pt x="7620" y="492760"/>
                  </a:lnTo>
                  <a:lnTo>
                    <a:pt x="6350" y="487680"/>
                  </a:lnTo>
                  <a:lnTo>
                    <a:pt x="3810" y="483870"/>
                  </a:lnTo>
                  <a:lnTo>
                    <a:pt x="2539" y="478790"/>
                  </a:lnTo>
                  <a:lnTo>
                    <a:pt x="1270" y="473710"/>
                  </a:lnTo>
                  <a:lnTo>
                    <a:pt x="1270" y="469900"/>
                  </a:lnTo>
                  <a:lnTo>
                    <a:pt x="0" y="464820"/>
                  </a:lnTo>
                  <a:lnTo>
                    <a:pt x="0" y="459740"/>
                  </a:lnTo>
                  <a:lnTo>
                    <a:pt x="0" y="455930"/>
                  </a:lnTo>
                  <a:lnTo>
                    <a:pt x="0" y="91440"/>
                  </a:lnTo>
                  <a:close/>
                </a:path>
              </a:pathLst>
            </a:custGeom>
            <a:ln w="25518">
              <a:solidFill>
                <a:srgbClr val="FFFFFF"/>
              </a:solidFill>
            </a:ln>
          </p:spPr>
          <p:txBody>
            <a:bodyPr wrap="square" lIns="0" tIns="0" rIns="0" bIns="0" rtlCol="0"/>
            <a:lstStyle/>
            <a:p/>
          </p:txBody>
        </p:sp>
        <p:sp>
          <p:nvSpPr>
            <p:cNvPr id="6" name="object 6"/>
            <p:cNvSpPr/>
            <p:nvPr/>
          </p:nvSpPr>
          <p:spPr>
            <a:xfrm>
              <a:off x="326326" y="17728"/>
              <a:ext cx="8249284" cy="572135"/>
            </a:xfrm>
            <a:custGeom>
              <a:avLst/>
              <a:gdLst/>
              <a:ahLst/>
              <a:cxnLst/>
              <a:rect l="l" t="t" r="r" b="b"/>
              <a:pathLst>
                <a:path w="8249284" h="5721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49284" h="572135">
                  <a:moveTo>
                    <a:pt x="8248764" y="558850"/>
                  </a:moveTo>
                  <a:lnTo>
                    <a:pt x="8245030" y="549833"/>
                  </a:lnTo>
                  <a:lnTo>
                    <a:pt x="8236013" y="546100"/>
                  </a:lnTo>
                  <a:lnTo>
                    <a:pt x="8226984" y="549833"/>
                  </a:lnTo>
                  <a:lnTo>
                    <a:pt x="8223250" y="558850"/>
                  </a:lnTo>
                  <a:lnTo>
                    <a:pt x="8226984" y="567880"/>
                  </a:lnTo>
                  <a:lnTo>
                    <a:pt x="8236013" y="571614"/>
                  </a:lnTo>
                  <a:lnTo>
                    <a:pt x="8245030" y="567880"/>
                  </a:lnTo>
                  <a:lnTo>
                    <a:pt x="8248764" y="5588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32130" y="46990"/>
            <a:ext cx="1559560" cy="513080"/>
          </a:xfrm>
          <a:prstGeom prst="rect">
            <a:avLst/>
          </a:prstGeom>
        </p:spPr>
        <p:txBody>
          <a:bodyPr vert="horz" wrap="square" lIns="0" tIns="12700" rIns="0" bIns="0" rtlCol="0">
            <a:spAutoFit/>
          </a:bodyPr>
          <a:lstStyle/>
          <a:p>
            <a:pPr marL="12700">
              <a:lnSpc>
                <a:spcPct val="100000"/>
              </a:lnSpc>
              <a:spcBef>
                <a:spcPts val="100"/>
              </a:spcBef>
            </a:pPr>
            <a:r>
              <a:rPr sz="3200" i="1" u="none" dirty="0">
                <a:solidFill>
                  <a:srgbClr val="FFFFFF"/>
                </a:solidFill>
                <a:latin typeface="Calibri" panose="020F0502020204030204"/>
                <a:cs typeface="Calibri" panose="020F0502020204030204"/>
              </a:rPr>
              <a:t>α)</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Γενικά</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301750"/>
            <a:ext cx="8491855" cy="5095882"/>
          </a:xfrm>
          <a:prstGeom prst="rect">
            <a:avLst/>
          </a:prstGeom>
        </p:spPr>
        <p:txBody>
          <a:bodyPr vert="horz" wrap="square" lIns="0" tIns="5080" rIns="0" bIns="0" rtlCol="0">
            <a:spAutoFit/>
          </a:bodyPr>
          <a:lstStyle/>
          <a:p>
            <a:pPr marL="12700" marR="5080" indent="80010">
              <a:lnSpc>
                <a:spcPct val="102000"/>
              </a:lnSpc>
              <a:spcBef>
                <a:spcPts val="40"/>
              </a:spcBef>
            </a:pPr>
            <a:r>
              <a:rPr sz="2800" b="1" dirty="0">
                <a:latin typeface="Calibri" panose="020F0502020204030204"/>
                <a:cs typeface="Calibri" panose="020F0502020204030204"/>
              </a:rPr>
              <a:t>ΟΠΩΣ</a:t>
            </a:r>
            <a:r>
              <a:rPr sz="2800" b="1" spc="-65" dirty="0">
                <a:latin typeface="Calibri" panose="020F0502020204030204"/>
                <a:cs typeface="Calibri" panose="020F0502020204030204"/>
              </a:rPr>
              <a:t> </a:t>
            </a:r>
            <a:r>
              <a:rPr sz="2800" b="1" dirty="0">
                <a:latin typeface="Calibri" panose="020F0502020204030204"/>
                <a:cs typeface="Calibri" panose="020F0502020204030204"/>
              </a:rPr>
              <a:t>ΑΝΑΦΕΡΘΗΚΕ</a:t>
            </a:r>
            <a:r>
              <a:rPr sz="2800" b="1" spc="-55" dirty="0">
                <a:latin typeface="Calibri" panose="020F0502020204030204"/>
                <a:cs typeface="Calibri" panose="020F0502020204030204"/>
              </a:rPr>
              <a:t> </a:t>
            </a:r>
            <a:r>
              <a:rPr sz="2800" b="1" dirty="0">
                <a:latin typeface="Calibri" panose="020F0502020204030204"/>
                <a:cs typeface="Calibri" panose="020F0502020204030204"/>
              </a:rPr>
              <a:t>ΠΡΟΗΓΟΥΜΕΝΩΣ,</a:t>
            </a:r>
            <a:r>
              <a:rPr sz="2800" b="1" spc="-40" dirty="0">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Η</a:t>
            </a:r>
            <a:r>
              <a:rPr sz="2800" b="1" spc="-60" dirty="0">
                <a:solidFill>
                  <a:srgbClr val="0000FF"/>
                </a:solidFill>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ΠΑΡΟΥΣΙΑ</a:t>
            </a:r>
            <a:r>
              <a:rPr sz="2800" b="1" spc="-65" dirty="0">
                <a:solidFill>
                  <a:srgbClr val="0000FF"/>
                </a:solidFill>
                <a:latin typeface="Calibri" panose="020F0502020204030204"/>
                <a:cs typeface="Calibri" panose="020F0502020204030204"/>
              </a:rPr>
              <a:t> </a:t>
            </a:r>
            <a:r>
              <a:rPr sz="2800" b="1" spc="-25" dirty="0">
                <a:solidFill>
                  <a:srgbClr val="0000FF"/>
                </a:solidFill>
                <a:latin typeface="Calibri" panose="020F0502020204030204"/>
                <a:cs typeface="Calibri" panose="020F0502020204030204"/>
              </a:rPr>
              <a:t>ΤΗΣ </a:t>
            </a:r>
            <a:r>
              <a:rPr sz="2800" b="1" dirty="0">
                <a:solidFill>
                  <a:srgbClr val="0000FF"/>
                </a:solidFill>
                <a:latin typeface="Calibri" panose="020F0502020204030204"/>
                <a:cs typeface="Calibri" panose="020F0502020204030204"/>
              </a:rPr>
              <a:t>ΕΛΙΚΑΣ</a:t>
            </a:r>
            <a:r>
              <a:rPr sz="2800" b="1" spc="-90" dirty="0">
                <a:solidFill>
                  <a:srgbClr val="0000FF"/>
                </a:solidFill>
                <a:latin typeface="Calibri" panose="020F0502020204030204"/>
                <a:cs typeface="Calibri" panose="020F0502020204030204"/>
              </a:rPr>
              <a:t> </a:t>
            </a:r>
            <a:r>
              <a:rPr sz="2800" b="1" spc="-30" dirty="0">
                <a:solidFill>
                  <a:srgbClr val="0000FF"/>
                </a:solidFill>
                <a:latin typeface="Calibri" panose="020F0502020204030204"/>
                <a:cs typeface="Calibri" panose="020F0502020204030204"/>
              </a:rPr>
              <a:t>ΚΑΘΙΣΤΑ</a:t>
            </a:r>
            <a:r>
              <a:rPr sz="2800" b="1" spc="-75" dirty="0">
                <a:solidFill>
                  <a:srgbClr val="0000FF"/>
                </a:solidFill>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ΤΟ</a:t>
            </a:r>
            <a:r>
              <a:rPr sz="2800" b="1" spc="-70" dirty="0">
                <a:solidFill>
                  <a:srgbClr val="0000FF"/>
                </a:solidFill>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ΣΥΣΤΗΜΑ</a:t>
            </a:r>
            <a:r>
              <a:rPr sz="2800" b="1" spc="-75" dirty="0">
                <a:solidFill>
                  <a:srgbClr val="0000FF"/>
                </a:solidFill>
                <a:latin typeface="Calibri" panose="020F0502020204030204"/>
                <a:cs typeface="Calibri" panose="020F0502020204030204"/>
              </a:rPr>
              <a:t> </a:t>
            </a:r>
            <a:r>
              <a:rPr sz="2800" b="1" spc="-10" dirty="0">
                <a:solidFill>
                  <a:srgbClr val="0000FF"/>
                </a:solidFill>
                <a:latin typeface="Calibri" panose="020F0502020204030204"/>
                <a:cs typeface="Calibri" panose="020F0502020204030204"/>
              </a:rPr>
              <a:t>ΕΥΣΤΑΘΕΣ</a:t>
            </a:r>
            <a:r>
              <a:rPr sz="2800" b="1" spc="-10" dirty="0">
                <a:latin typeface="Calibri" panose="020F0502020204030204"/>
                <a:cs typeface="Calibri" panose="020F0502020204030204"/>
              </a:rPr>
              <a:t>.</a:t>
            </a:r>
            <a:endParaRPr sz="2800">
              <a:latin typeface="Calibri" panose="020F0502020204030204"/>
              <a:cs typeface="Calibri" panose="020F0502020204030204"/>
            </a:endParaRPr>
          </a:p>
          <a:p>
            <a:pPr marL="12700" marR="26035" indent="80010">
              <a:lnSpc>
                <a:spcPct val="102000"/>
              </a:lnSpc>
              <a:spcBef>
                <a:spcPts val="965"/>
              </a:spcBef>
            </a:pPr>
            <a:r>
              <a:rPr sz="2800" b="1" dirty="0">
                <a:latin typeface="Calibri" panose="020F0502020204030204"/>
                <a:cs typeface="Calibri" panose="020F0502020204030204"/>
              </a:rPr>
              <a:t>ΣΕ</a:t>
            </a:r>
            <a:r>
              <a:rPr sz="2800" b="1" spc="-65" dirty="0">
                <a:latin typeface="Calibri" panose="020F0502020204030204"/>
                <a:cs typeface="Calibri" panose="020F0502020204030204"/>
              </a:rPr>
              <a:t> </a:t>
            </a:r>
            <a:r>
              <a:rPr sz="2800" b="1" dirty="0">
                <a:latin typeface="Calibri" panose="020F0502020204030204"/>
                <a:cs typeface="Calibri" panose="020F0502020204030204"/>
              </a:rPr>
              <a:t>ΠΕΡΙΠΤΩΣΗ</a:t>
            </a:r>
            <a:r>
              <a:rPr sz="2800" b="1" spc="-65" dirty="0">
                <a:latin typeface="Calibri" panose="020F0502020204030204"/>
                <a:cs typeface="Calibri" panose="020F0502020204030204"/>
              </a:rPr>
              <a:t> </a:t>
            </a:r>
            <a:r>
              <a:rPr sz="2800" b="1" dirty="0">
                <a:latin typeface="Calibri" panose="020F0502020204030204"/>
                <a:cs typeface="Calibri" panose="020F0502020204030204"/>
              </a:rPr>
              <a:t>ΠΟΥ</a:t>
            </a:r>
            <a:r>
              <a:rPr sz="2800" b="1" spc="-65" dirty="0">
                <a:latin typeface="Calibri" panose="020F0502020204030204"/>
                <a:cs typeface="Calibri" panose="020F0502020204030204"/>
              </a:rPr>
              <a:t> </a:t>
            </a:r>
            <a:r>
              <a:rPr sz="2800" b="1" spc="-50" dirty="0">
                <a:latin typeface="Calibri" panose="020F0502020204030204"/>
                <a:cs typeface="Calibri" panose="020F0502020204030204"/>
              </a:rPr>
              <a:t>ΜΕΤΑΒΑΛΛΟΤΑΝ</a:t>
            </a:r>
            <a:r>
              <a:rPr sz="2800" b="1" spc="-75" dirty="0">
                <a:latin typeface="Calibri" panose="020F0502020204030204"/>
                <a:cs typeface="Calibri" panose="020F0502020204030204"/>
              </a:rPr>
              <a:t> </a:t>
            </a:r>
            <a:r>
              <a:rPr sz="2800" b="1" dirty="0">
                <a:latin typeface="Calibri" panose="020F0502020204030204"/>
                <a:cs typeface="Calibri" panose="020F0502020204030204"/>
              </a:rPr>
              <a:t>ΤΟ</a:t>
            </a:r>
            <a:r>
              <a:rPr sz="2800" b="1" spc="-65" dirty="0">
                <a:latin typeface="Calibri" panose="020F0502020204030204"/>
                <a:cs typeface="Calibri" panose="020F0502020204030204"/>
              </a:rPr>
              <a:t> </a:t>
            </a:r>
            <a:r>
              <a:rPr sz="2800" b="1" dirty="0">
                <a:latin typeface="Calibri" panose="020F0502020204030204"/>
                <a:cs typeface="Calibri" panose="020F0502020204030204"/>
              </a:rPr>
              <a:t>ΦΟΡΤΙΟ</a:t>
            </a:r>
            <a:r>
              <a:rPr sz="2800" b="1" spc="-65"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70" dirty="0">
                <a:latin typeface="Calibri" panose="020F0502020204030204"/>
                <a:cs typeface="Calibri" panose="020F0502020204030204"/>
              </a:rPr>
              <a:t> </a:t>
            </a:r>
            <a:r>
              <a:rPr sz="2800" b="1" spc="-25" dirty="0">
                <a:latin typeface="Calibri" panose="020F0502020204030204"/>
                <a:cs typeface="Calibri" panose="020F0502020204030204"/>
              </a:rPr>
              <a:t>ΚΙ- </a:t>
            </a:r>
            <a:r>
              <a:rPr sz="2800" b="1" spc="-20" dirty="0">
                <a:latin typeface="Calibri" panose="020F0502020204030204"/>
                <a:cs typeface="Calibri" panose="020F0502020204030204"/>
              </a:rPr>
              <a:t>ΝΗΤΗΡΑ</a:t>
            </a:r>
            <a:r>
              <a:rPr sz="2800" b="1" spc="-125" dirty="0">
                <a:latin typeface="Calibri" panose="020F0502020204030204"/>
                <a:cs typeface="Calibri" panose="020F0502020204030204"/>
              </a:rPr>
              <a:t> </a:t>
            </a:r>
            <a:r>
              <a:rPr sz="2800" b="1" spc="-20" dirty="0">
                <a:latin typeface="Calibri" panose="020F0502020204030204"/>
                <a:cs typeface="Calibri" panose="020F0502020204030204"/>
              </a:rPr>
              <a:t>(ΚΥΜΑΤΙΣΜΟΣ,</a:t>
            </a:r>
            <a:r>
              <a:rPr sz="2800" b="1" spc="-110" dirty="0">
                <a:latin typeface="Calibri" panose="020F0502020204030204"/>
                <a:cs typeface="Calibri" panose="020F0502020204030204"/>
              </a:rPr>
              <a:t> </a:t>
            </a:r>
            <a:r>
              <a:rPr sz="2800" b="1" spc="-25" dirty="0">
                <a:latin typeface="Calibri" panose="020F0502020204030204"/>
                <a:cs typeface="Calibri" panose="020F0502020204030204"/>
              </a:rPr>
              <a:t>ΜΕΤΑΒΟΛΗ</a:t>
            </a:r>
            <a:r>
              <a:rPr sz="2800" b="1" spc="-11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105" dirty="0">
                <a:latin typeface="Calibri" panose="020F0502020204030204"/>
                <a:cs typeface="Calibri" panose="020F0502020204030204"/>
              </a:rPr>
              <a:t> </a:t>
            </a:r>
            <a:r>
              <a:rPr sz="2800" b="1" spc="-10" dirty="0">
                <a:latin typeface="Calibri" panose="020F0502020204030204"/>
                <a:cs typeface="Calibri" panose="020F0502020204030204"/>
              </a:rPr>
              <a:t>ΒΥΘΙΣΜΑΤΟΣ, </a:t>
            </a:r>
            <a:r>
              <a:rPr sz="2800" b="1" spc="-25" dirty="0">
                <a:latin typeface="Calibri" panose="020F0502020204030204"/>
                <a:cs typeface="Calibri" panose="020F0502020204030204"/>
              </a:rPr>
              <a:t>ΜΕΤΑΒΟΛΗ</a:t>
            </a:r>
            <a:r>
              <a:rPr sz="2800" b="1" spc="-70" dirty="0">
                <a:latin typeface="Calibri" panose="020F0502020204030204"/>
                <a:cs typeface="Calibri" panose="020F0502020204030204"/>
              </a:rPr>
              <a:t> </a:t>
            </a:r>
            <a:r>
              <a:rPr sz="2800" b="1" dirty="0">
                <a:latin typeface="Calibri" panose="020F0502020204030204"/>
                <a:cs typeface="Calibri" panose="020F0502020204030204"/>
              </a:rPr>
              <a:t>ΣΤΗΝ</a:t>
            </a:r>
            <a:r>
              <a:rPr sz="2800" b="1" spc="-65" dirty="0">
                <a:latin typeface="Calibri" panose="020F0502020204030204"/>
                <a:cs typeface="Calibri" panose="020F0502020204030204"/>
              </a:rPr>
              <a:t> </a:t>
            </a:r>
            <a:r>
              <a:rPr sz="2800" b="1" spc="-50">
                <a:latin typeface="Calibri" panose="020F0502020204030204"/>
                <a:cs typeface="Calibri" panose="020F0502020204030204"/>
              </a:rPr>
              <a:t>ΤΑΧΥΤΗΤΑ</a:t>
            </a:r>
            <a:r>
              <a:rPr sz="2800" b="1" spc="-65">
                <a:latin typeface="Calibri" panose="020F0502020204030204"/>
                <a:cs typeface="Calibri" panose="020F0502020204030204"/>
              </a:rPr>
              <a:t> </a:t>
            </a:r>
            <a:r>
              <a:rPr sz="2800" b="1" smtClean="0">
                <a:latin typeface="Calibri" panose="020F0502020204030204"/>
                <a:cs typeface="Calibri" panose="020F0502020204030204"/>
              </a:rPr>
              <a:t>ΠΛΕΥΣ</a:t>
            </a:r>
            <a:r>
              <a:rPr lang="el-GR" sz="2800" b="1" dirty="0" smtClean="0">
                <a:latin typeface="Calibri" panose="020F0502020204030204"/>
                <a:cs typeface="Calibri" panose="020F0502020204030204"/>
              </a:rPr>
              <a:t>Η</a:t>
            </a:r>
            <a:r>
              <a:rPr sz="2800" b="1" smtClean="0">
                <a:latin typeface="Calibri" panose="020F0502020204030204"/>
                <a:cs typeface="Calibri" panose="020F0502020204030204"/>
              </a:rPr>
              <a:t>Σ</a:t>
            </a:r>
            <a:r>
              <a:rPr sz="2800" b="1" dirty="0">
                <a:latin typeface="Calibri" panose="020F0502020204030204"/>
                <a:cs typeface="Calibri" panose="020F0502020204030204"/>
              </a:rPr>
              <a:t>)</a:t>
            </a:r>
            <a:r>
              <a:rPr sz="2800" b="1" spc="-50" dirty="0">
                <a:latin typeface="Calibri" panose="020F0502020204030204"/>
                <a:cs typeface="Calibri" panose="020F0502020204030204"/>
              </a:rPr>
              <a:t> </a:t>
            </a:r>
            <a:r>
              <a:rPr sz="2800" b="1" dirty="0">
                <a:latin typeface="Calibri" panose="020F0502020204030204"/>
                <a:cs typeface="Calibri" panose="020F0502020204030204"/>
              </a:rPr>
              <a:t>ΑΠΛΩΣ</a:t>
            </a:r>
            <a:r>
              <a:rPr sz="2800" b="1" spc="-55" dirty="0">
                <a:latin typeface="Calibri" panose="020F0502020204030204"/>
                <a:cs typeface="Calibri" panose="020F0502020204030204"/>
              </a:rPr>
              <a:t> </a:t>
            </a:r>
            <a:r>
              <a:rPr sz="2800" b="1" spc="-10">
                <a:latin typeface="Calibri" panose="020F0502020204030204"/>
                <a:cs typeface="Calibri" panose="020F0502020204030204"/>
              </a:rPr>
              <a:t>ΠΡΟΚΑ- </a:t>
            </a:r>
            <a:r>
              <a:rPr sz="2800" b="1" spc="-40" smtClean="0">
                <a:latin typeface="Calibri" panose="020F0502020204030204"/>
                <a:cs typeface="Calibri" panose="020F0502020204030204"/>
              </a:rPr>
              <a:t>ΛΟΥΝΤ</a:t>
            </a:r>
            <a:r>
              <a:rPr lang="el-GR" sz="2800" b="1" spc="-40" dirty="0" smtClean="0">
                <a:latin typeface="Calibri" panose="020F0502020204030204"/>
                <a:cs typeface="Calibri" panose="020F0502020204030204"/>
              </a:rPr>
              <a:t>Ο </a:t>
            </a:r>
            <a:r>
              <a:rPr sz="2800" b="1" spc="-75" smtClean="0">
                <a:latin typeface="Calibri" panose="020F0502020204030204"/>
                <a:cs typeface="Calibri" panose="020F0502020204030204"/>
              </a:rPr>
              <a:t> </a:t>
            </a:r>
            <a:r>
              <a:rPr sz="2800" b="1" spc="-95" dirty="0">
                <a:latin typeface="Calibri" panose="020F0502020204030204"/>
                <a:cs typeface="Calibri" panose="020F0502020204030204"/>
              </a:rPr>
              <a:t>ΑΥΤΟΜΑΤΑ</a:t>
            </a:r>
            <a:r>
              <a:rPr sz="2800" b="1" spc="-65" dirty="0">
                <a:latin typeface="Calibri" panose="020F0502020204030204"/>
                <a:cs typeface="Calibri" panose="020F0502020204030204"/>
              </a:rPr>
              <a:t> </a:t>
            </a:r>
            <a:r>
              <a:rPr sz="2800" b="1" spc="-25" dirty="0">
                <a:latin typeface="Calibri" panose="020F0502020204030204"/>
                <a:cs typeface="Calibri" panose="020F0502020204030204"/>
              </a:rPr>
              <a:t>ΜΕΤΑΒΟΛΕΣ</a:t>
            </a:r>
            <a:r>
              <a:rPr sz="2800" b="1" spc="-65" dirty="0">
                <a:latin typeface="Calibri" panose="020F0502020204030204"/>
                <a:cs typeface="Calibri" panose="020F0502020204030204"/>
              </a:rPr>
              <a:t> </a:t>
            </a:r>
            <a:r>
              <a:rPr sz="2800" b="1" dirty="0">
                <a:latin typeface="Calibri" panose="020F0502020204030204"/>
                <a:cs typeface="Calibri" panose="020F0502020204030204"/>
              </a:rPr>
              <a:t>ΣΤΗΝ</a:t>
            </a:r>
            <a:r>
              <a:rPr sz="2800" b="1" spc="-60" dirty="0">
                <a:latin typeface="Calibri" panose="020F0502020204030204"/>
                <a:cs typeface="Calibri" panose="020F0502020204030204"/>
              </a:rPr>
              <a:t> </a:t>
            </a:r>
            <a:r>
              <a:rPr sz="2800" b="1" spc="-10" dirty="0">
                <a:latin typeface="Calibri" panose="020F0502020204030204"/>
                <a:cs typeface="Calibri" panose="020F0502020204030204"/>
              </a:rPr>
              <a:t>ΤΑΧΥΤΗΤΑ </a:t>
            </a:r>
            <a:r>
              <a:rPr sz="2800" b="1" dirty="0">
                <a:latin typeface="Calibri" panose="020F0502020204030204"/>
                <a:cs typeface="Calibri" panose="020F0502020204030204"/>
              </a:rPr>
              <a:t>ΠΕΡΙΣΤΡΟΦΗΣ</a:t>
            </a:r>
            <a:r>
              <a:rPr sz="2800" b="1" spc="-12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105" dirty="0">
                <a:latin typeface="Calibri" panose="020F0502020204030204"/>
                <a:cs typeface="Calibri" panose="020F0502020204030204"/>
              </a:rPr>
              <a:t> </a:t>
            </a:r>
            <a:r>
              <a:rPr sz="2800" b="1" spc="-10" dirty="0">
                <a:latin typeface="Calibri" panose="020F0502020204030204"/>
                <a:cs typeface="Calibri" panose="020F0502020204030204"/>
              </a:rPr>
              <a:t>ΚΙΝΗΤΗΡΑ.</a:t>
            </a:r>
            <a:endParaRPr sz="2800">
              <a:latin typeface="Calibri" panose="020F0502020204030204"/>
              <a:cs typeface="Calibri" panose="020F0502020204030204"/>
            </a:endParaRPr>
          </a:p>
          <a:p>
            <a:pPr marL="12700" marR="85090" indent="80010">
              <a:lnSpc>
                <a:spcPct val="102000"/>
              </a:lnSpc>
              <a:spcBef>
                <a:spcPts val="955"/>
              </a:spcBef>
            </a:pPr>
            <a:r>
              <a:rPr sz="2800" b="1" dirty="0">
                <a:latin typeface="Calibri" panose="020F0502020204030204"/>
                <a:cs typeface="Calibri" panose="020F0502020204030204"/>
              </a:rPr>
              <a:t>ΒΕΒΑΙΑ</a:t>
            </a:r>
            <a:r>
              <a:rPr sz="2800" b="1" spc="-80" dirty="0">
                <a:latin typeface="Calibri" panose="020F0502020204030204"/>
                <a:cs typeface="Calibri" panose="020F0502020204030204"/>
              </a:rPr>
              <a:t> </a:t>
            </a:r>
            <a:r>
              <a:rPr sz="2800" b="1" spc="-30" dirty="0">
                <a:latin typeface="Calibri" panose="020F0502020204030204"/>
                <a:cs typeface="Calibri" panose="020F0502020204030204"/>
              </a:rPr>
              <a:t>ΠΑΝΤΑ</a:t>
            </a:r>
            <a:r>
              <a:rPr sz="2800" b="1" spc="-65" dirty="0">
                <a:latin typeface="Calibri" panose="020F0502020204030204"/>
                <a:cs typeface="Calibri" panose="020F0502020204030204"/>
              </a:rPr>
              <a:t> </a:t>
            </a:r>
            <a:r>
              <a:rPr sz="2800" b="1" dirty="0">
                <a:latin typeface="Calibri" panose="020F0502020204030204"/>
                <a:cs typeface="Calibri" panose="020F0502020204030204"/>
              </a:rPr>
              <a:t>ΥΠΗΡΧΕ</a:t>
            </a:r>
            <a:r>
              <a:rPr sz="2800" b="1" spc="-60" dirty="0">
                <a:latin typeface="Calibri" panose="020F0502020204030204"/>
                <a:cs typeface="Calibri" panose="020F0502020204030204"/>
              </a:rPr>
              <a:t> </a:t>
            </a:r>
            <a:r>
              <a:rPr sz="2800" b="1" spc="-10" dirty="0">
                <a:latin typeface="Calibri" panose="020F0502020204030204"/>
                <a:cs typeface="Calibri" panose="020F0502020204030204"/>
              </a:rPr>
              <a:t>ΡΥΘΜΙΣΤΗΣ</a:t>
            </a:r>
            <a:r>
              <a:rPr sz="2800" b="1" spc="-70" dirty="0">
                <a:latin typeface="Calibri" panose="020F0502020204030204"/>
                <a:cs typeface="Calibri" panose="020F0502020204030204"/>
              </a:rPr>
              <a:t> </a:t>
            </a:r>
            <a:r>
              <a:rPr sz="2800" b="1" dirty="0">
                <a:latin typeface="Calibri" panose="020F0502020204030204"/>
                <a:cs typeface="Calibri" panose="020F0502020204030204"/>
              </a:rPr>
              <a:t>ΣΤΡΟΦΩΝ,</a:t>
            </a:r>
            <a:r>
              <a:rPr sz="2800" b="1" spc="-60" dirty="0">
                <a:latin typeface="Calibri" panose="020F0502020204030204"/>
                <a:cs typeface="Calibri" panose="020F0502020204030204"/>
              </a:rPr>
              <a:t> </a:t>
            </a:r>
            <a:r>
              <a:rPr sz="2800" b="1" dirty="0">
                <a:latin typeface="Calibri" panose="020F0502020204030204"/>
                <a:cs typeface="Calibri" panose="020F0502020204030204"/>
              </a:rPr>
              <a:t>ΓΙΑ</a:t>
            </a:r>
            <a:r>
              <a:rPr sz="2800" b="1" spc="-65" dirty="0">
                <a:latin typeface="Calibri" panose="020F0502020204030204"/>
                <a:cs typeface="Calibri" panose="020F0502020204030204"/>
              </a:rPr>
              <a:t> </a:t>
            </a:r>
            <a:r>
              <a:rPr sz="2800" b="1" spc="-25" dirty="0">
                <a:latin typeface="Calibri" panose="020F0502020204030204"/>
                <a:cs typeface="Calibri" panose="020F0502020204030204"/>
              </a:rPr>
              <a:t>ΤΗΝ </a:t>
            </a:r>
            <a:r>
              <a:rPr sz="2800" b="1" spc="-20" dirty="0">
                <a:latin typeface="Calibri" panose="020F0502020204030204"/>
                <a:cs typeface="Calibri" panose="020F0502020204030204"/>
              </a:rPr>
              <a:t>ΠΡΟΣΤΑΣΙΑ</a:t>
            </a:r>
            <a:r>
              <a:rPr sz="2800" b="1" spc="-9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75" dirty="0">
                <a:latin typeface="Calibri" panose="020F0502020204030204"/>
                <a:cs typeface="Calibri" panose="020F0502020204030204"/>
              </a:rPr>
              <a:t> </a:t>
            </a:r>
            <a:r>
              <a:rPr sz="2800" b="1" spc="-20" dirty="0">
                <a:latin typeface="Calibri" panose="020F0502020204030204"/>
                <a:cs typeface="Calibri" panose="020F0502020204030204"/>
              </a:rPr>
              <a:t>ΚΙΝΗΤΗΡΑ</a:t>
            </a:r>
            <a:r>
              <a:rPr sz="2800" b="1" spc="-80" dirty="0">
                <a:latin typeface="Calibri" panose="020F0502020204030204"/>
                <a:cs typeface="Calibri" panose="020F0502020204030204"/>
              </a:rPr>
              <a:t> </a:t>
            </a:r>
            <a:r>
              <a:rPr sz="2800" b="1" dirty="0">
                <a:latin typeface="Calibri" panose="020F0502020204030204"/>
                <a:cs typeface="Calibri" panose="020F0502020204030204"/>
              </a:rPr>
              <a:t>ΑΠΟ</a:t>
            </a:r>
            <a:r>
              <a:rPr sz="2800" b="1" spc="-65" dirty="0">
                <a:latin typeface="Calibri" panose="020F0502020204030204"/>
                <a:cs typeface="Calibri" panose="020F0502020204030204"/>
              </a:rPr>
              <a:t> </a:t>
            </a:r>
            <a:r>
              <a:rPr sz="2800" b="1" dirty="0">
                <a:latin typeface="Calibri" panose="020F0502020204030204"/>
                <a:cs typeface="Calibri" panose="020F0502020204030204"/>
              </a:rPr>
              <a:t>ΥΠΕΡΒΑΣΗ</a:t>
            </a:r>
            <a:r>
              <a:rPr sz="2800" b="1" spc="-80" dirty="0">
                <a:latin typeface="Calibri" panose="020F0502020204030204"/>
                <a:cs typeface="Calibri" panose="020F0502020204030204"/>
              </a:rPr>
              <a:t> </a:t>
            </a:r>
            <a:r>
              <a:rPr sz="2800" b="1" dirty="0">
                <a:latin typeface="Calibri" panose="020F0502020204030204"/>
                <a:cs typeface="Calibri" panose="020F0502020204030204"/>
              </a:rPr>
              <a:t>ΤΩΝ</a:t>
            </a:r>
            <a:r>
              <a:rPr sz="2800" b="1" spc="-80" dirty="0">
                <a:latin typeface="Calibri" panose="020F0502020204030204"/>
                <a:cs typeface="Calibri" panose="020F0502020204030204"/>
              </a:rPr>
              <a:t> </a:t>
            </a:r>
            <a:r>
              <a:rPr sz="2800" b="1" spc="-10" dirty="0">
                <a:latin typeface="Calibri" panose="020F0502020204030204"/>
                <a:cs typeface="Calibri" panose="020F0502020204030204"/>
              </a:rPr>
              <a:t>ΜΕΓΙ- </a:t>
            </a:r>
            <a:r>
              <a:rPr sz="2800" b="1" dirty="0">
                <a:latin typeface="Calibri" panose="020F0502020204030204"/>
                <a:cs typeface="Calibri" panose="020F0502020204030204"/>
              </a:rPr>
              <a:t>ΣΤΩΝ</a:t>
            </a:r>
            <a:r>
              <a:rPr sz="2800" b="1" spc="-45" dirty="0">
                <a:latin typeface="Calibri" panose="020F0502020204030204"/>
                <a:cs typeface="Calibri" panose="020F0502020204030204"/>
              </a:rPr>
              <a:t> </a:t>
            </a:r>
            <a:r>
              <a:rPr sz="2800" b="1" dirty="0">
                <a:latin typeface="Calibri" panose="020F0502020204030204"/>
                <a:cs typeface="Calibri" panose="020F0502020204030204"/>
              </a:rPr>
              <a:t>ΕΠΙΤΡΕΠΟΜΕΝΩΝ</a:t>
            </a:r>
            <a:r>
              <a:rPr sz="2800" b="1" spc="-45" dirty="0">
                <a:latin typeface="Calibri" panose="020F0502020204030204"/>
                <a:cs typeface="Calibri" panose="020F0502020204030204"/>
              </a:rPr>
              <a:t> </a:t>
            </a:r>
            <a:r>
              <a:rPr sz="2800" b="1" dirty="0">
                <a:latin typeface="Calibri" panose="020F0502020204030204"/>
                <a:cs typeface="Calibri" panose="020F0502020204030204"/>
              </a:rPr>
              <a:t>ΣΤΡΟΦΩΝ</a:t>
            </a:r>
            <a:r>
              <a:rPr sz="2800" b="1" spc="-35" dirty="0">
                <a:latin typeface="Calibri" panose="020F0502020204030204"/>
                <a:cs typeface="Calibri" panose="020F0502020204030204"/>
              </a:rPr>
              <a:t> </a:t>
            </a:r>
            <a:r>
              <a:rPr sz="2800" b="1" dirty="0">
                <a:latin typeface="Calibri" panose="020F0502020204030204"/>
                <a:cs typeface="Calibri" panose="020F0502020204030204"/>
              </a:rPr>
              <a:t>(Π.Χ.</a:t>
            </a:r>
            <a:r>
              <a:rPr sz="2800" b="1" spc="-40" dirty="0">
                <a:latin typeface="Calibri" panose="020F0502020204030204"/>
                <a:cs typeface="Calibri" panose="020F0502020204030204"/>
              </a:rPr>
              <a:t> </a:t>
            </a:r>
            <a:r>
              <a:rPr sz="2800" b="1" dirty="0">
                <a:latin typeface="Calibri" panose="020F0502020204030204"/>
                <a:cs typeface="Calibri" panose="020F0502020204030204"/>
              </a:rPr>
              <a:t>ΣΤΗΝ</a:t>
            </a:r>
            <a:r>
              <a:rPr sz="2800" b="1" spc="-40" dirty="0">
                <a:latin typeface="Calibri" panose="020F0502020204030204"/>
                <a:cs typeface="Calibri" panose="020F0502020204030204"/>
              </a:rPr>
              <a:t> </a:t>
            </a:r>
            <a:r>
              <a:rPr sz="2800" b="1" spc="-10" dirty="0">
                <a:latin typeface="Calibri" panose="020F0502020204030204"/>
                <a:cs typeface="Calibri" panose="020F0502020204030204"/>
              </a:rPr>
              <a:t>ΠΕΡΙΠΤΩ- </a:t>
            </a:r>
            <a:r>
              <a:rPr sz="2800" b="1" dirty="0">
                <a:latin typeface="Calibri" panose="020F0502020204030204"/>
                <a:cs typeface="Calibri" panose="020F0502020204030204"/>
              </a:rPr>
              <a:t>ΣΗ</a:t>
            </a:r>
            <a:r>
              <a:rPr sz="2800" b="1" spc="-75" dirty="0">
                <a:latin typeface="Calibri" panose="020F0502020204030204"/>
                <a:cs typeface="Calibri" panose="020F0502020204030204"/>
              </a:rPr>
              <a:t> </a:t>
            </a:r>
            <a:r>
              <a:rPr sz="2800" b="1" spc="-50" dirty="0">
                <a:latin typeface="Calibri" panose="020F0502020204030204"/>
                <a:cs typeface="Calibri" panose="020F0502020204030204"/>
              </a:rPr>
              <a:t>ΠΟΛΥ</a:t>
            </a:r>
            <a:r>
              <a:rPr sz="2800" b="1" spc="-65" dirty="0">
                <a:latin typeface="Calibri" panose="020F0502020204030204"/>
                <a:cs typeface="Calibri" panose="020F0502020204030204"/>
              </a:rPr>
              <a:t> </a:t>
            </a:r>
            <a:r>
              <a:rPr sz="2800" b="1" spc="-10" dirty="0">
                <a:latin typeface="Calibri" panose="020F0502020204030204"/>
                <a:cs typeface="Calibri" panose="020F0502020204030204"/>
              </a:rPr>
              <a:t>ΕΝΤΟΝΟΥ</a:t>
            </a:r>
            <a:r>
              <a:rPr sz="2800" b="1" spc="-70" dirty="0">
                <a:latin typeface="Calibri" panose="020F0502020204030204"/>
                <a:cs typeface="Calibri" panose="020F0502020204030204"/>
              </a:rPr>
              <a:t> </a:t>
            </a:r>
            <a:r>
              <a:rPr sz="2800" b="1" spc="-10" dirty="0">
                <a:latin typeface="Calibri" panose="020F0502020204030204"/>
                <a:cs typeface="Calibri" panose="020F0502020204030204"/>
              </a:rPr>
              <a:t>ΚΥΜΑΤΙΣΜΟΥ)</a:t>
            </a:r>
            <a:r>
              <a:rPr sz="2400" spc="-10" dirty="0">
                <a:latin typeface="Calibri" panose="020F0502020204030204"/>
                <a:cs typeface="Calibri" panose="020F0502020204030204"/>
              </a:rPr>
              <a:t>.</a:t>
            </a:r>
            <a:endParaRPr sz="2400">
              <a:latin typeface="Calibri" panose="020F0502020204030204"/>
              <a:cs typeface="Calibri" panose="020F0502020204030204"/>
            </a:endParaRPr>
          </a:p>
        </p:txBody>
      </p:sp>
      <p:grpSp>
        <p:nvGrpSpPr>
          <p:cNvPr id="3" name="object 3"/>
          <p:cNvGrpSpPr/>
          <p:nvPr/>
        </p:nvGrpSpPr>
        <p:grpSpPr>
          <a:xfrm>
            <a:off x="326330" y="48200"/>
            <a:ext cx="8250555" cy="757555"/>
            <a:chOff x="326330" y="48200"/>
            <a:chExt cx="8250555" cy="757555"/>
          </a:xfrm>
        </p:grpSpPr>
        <p:sp>
          <p:nvSpPr>
            <p:cNvPr id="4" name="object 4"/>
            <p:cNvSpPr/>
            <p:nvPr/>
          </p:nvSpPr>
          <p:spPr>
            <a:xfrm>
              <a:off x="339090" y="60960"/>
              <a:ext cx="8224520" cy="731520"/>
            </a:xfrm>
            <a:custGeom>
              <a:avLst/>
              <a:gdLst/>
              <a:ahLst/>
              <a:cxnLst/>
              <a:rect l="l" t="t" r="r" b="b"/>
              <a:pathLst>
                <a:path w="8224520" h="731520">
                  <a:moveTo>
                    <a:pt x="8115300" y="0"/>
                  </a:moveTo>
                  <a:lnTo>
                    <a:pt x="109219" y="0"/>
                  </a:lnTo>
                  <a:lnTo>
                    <a:pt x="83819" y="5080"/>
                  </a:lnTo>
                  <a:lnTo>
                    <a:pt x="78739" y="7620"/>
                  </a:lnTo>
                  <a:lnTo>
                    <a:pt x="66039" y="12700"/>
                  </a:lnTo>
                  <a:lnTo>
                    <a:pt x="60960" y="15240"/>
                  </a:lnTo>
                  <a:lnTo>
                    <a:pt x="55880" y="19050"/>
                  </a:lnTo>
                  <a:lnTo>
                    <a:pt x="49530" y="22860"/>
                  </a:lnTo>
                  <a:lnTo>
                    <a:pt x="44450" y="26670"/>
                  </a:lnTo>
                  <a:lnTo>
                    <a:pt x="26670" y="44450"/>
                  </a:lnTo>
                  <a:lnTo>
                    <a:pt x="22860" y="49530"/>
                  </a:lnTo>
                  <a:lnTo>
                    <a:pt x="20320" y="54610"/>
                  </a:lnTo>
                  <a:lnTo>
                    <a:pt x="16510" y="60960"/>
                  </a:lnTo>
                  <a:lnTo>
                    <a:pt x="13970" y="66040"/>
                  </a:lnTo>
                  <a:lnTo>
                    <a:pt x="10160" y="72390"/>
                  </a:lnTo>
                  <a:lnTo>
                    <a:pt x="7620" y="77470"/>
                  </a:lnTo>
                  <a:lnTo>
                    <a:pt x="6350" y="83820"/>
                  </a:lnTo>
                  <a:lnTo>
                    <a:pt x="3810" y="90170"/>
                  </a:lnTo>
                  <a:lnTo>
                    <a:pt x="2539" y="96520"/>
                  </a:lnTo>
                  <a:lnTo>
                    <a:pt x="1270" y="101600"/>
                  </a:lnTo>
                  <a:lnTo>
                    <a:pt x="1270" y="109220"/>
                  </a:lnTo>
                  <a:lnTo>
                    <a:pt x="0" y="114300"/>
                  </a:lnTo>
                  <a:lnTo>
                    <a:pt x="0" y="615950"/>
                  </a:lnTo>
                  <a:lnTo>
                    <a:pt x="1270" y="622300"/>
                  </a:lnTo>
                  <a:lnTo>
                    <a:pt x="1270" y="628650"/>
                  </a:lnTo>
                  <a:lnTo>
                    <a:pt x="2539" y="635000"/>
                  </a:lnTo>
                  <a:lnTo>
                    <a:pt x="3810" y="640080"/>
                  </a:lnTo>
                  <a:lnTo>
                    <a:pt x="11430" y="659130"/>
                  </a:lnTo>
                  <a:lnTo>
                    <a:pt x="13970" y="664210"/>
                  </a:lnTo>
                  <a:lnTo>
                    <a:pt x="16510" y="670560"/>
                  </a:lnTo>
                  <a:lnTo>
                    <a:pt x="20320" y="675640"/>
                  </a:lnTo>
                  <a:lnTo>
                    <a:pt x="22860" y="680720"/>
                  </a:lnTo>
                  <a:lnTo>
                    <a:pt x="27939" y="685800"/>
                  </a:lnTo>
                  <a:lnTo>
                    <a:pt x="60960" y="715010"/>
                  </a:lnTo>
                  <a:lnTo>
                    <a:pt x="78739" y="722630"/>
                  </a:lnTo>
                  <a:lnTo>
                    <a:pt x="83819" y="725170"/>
                  </a:lnTo>
                  <a:lnTo>
                    <a:pt x="109219" y="730250"/>
                  </a:lnTo>
                  <a:lnTo>
                    <a:pt x="121919" y="730250"/>
                  </a:lnTo>
                  <a:lnTo>
                    <a:pt x="121919" y="731520"/>
                  </a:lnTo>
                  <a:lnTo>
                    <a:pt x="8115300" y="730250"/>
                  </a:lnTo>
                  <a:lnTo>
                    <a:pt x="8152130" y="720090"/>
                  </a:lnTo>
                  <a:lnTo>
                    <a:pt x="8163559" y="713740"/>
                  </a:lnTo>
                  <a:lnTo>
                    <a:pt x="8168639" y="711200"/>
                  </a:lnTo>
                  <a:lnTo>
                    <a:pt x="8183880" y="699770"/>
                  </a:lnTo>
                  <a:lnTo>
                    <a:pt x="8187689" y="694690"/>
                  </a:lnTo>
                  <a:lnTo>
                    <a:pt x="8192769" y="690880"/>
                  </a:lnTo>
                  <a:lnTo>
                    <a:pt x="8204200" y="675640"/>
                  </a:lnTo>
                  <a:lnTo>
                    <a:pt x="8208009" y="669290"/>
                  </a:lnTo>
                  <a:lnTo>
                    <a:pt x="8210550" y="664210"/>
                  </a:lnTo>
                  <a:lnTo>
                    <a:pt x="8213089" y="657860"/>
                  </a:lnTo>
                  <a:lnTo>
                    <a:pt x="8215630" y="652780"/>
                  </a:lnTo>
                  <a:lnTo>
                    <a:pt x="8218169" y="646430"/>
                  </a:lnTo>
                  <a:lnTo>
                    <a:pt x="8219439" y="640080"/>
                  </a:lnTo>
                  <a:lnTo>
                    <a:pt x="8221980" y="633730"/>
                  </a:lnTo>
                  <a:lnTo>
                    <a:pt x="8221980" y="628650"/>
                  </a:lnTo>
                  <a:lnTo>
                    <a:pt x="8223250" y="621030"/>
                  </a:lnTo>
                  <a:lnTo>
                    <a:pt x="8223250" y="609600"/>
                  </a:lnTo>
                  <a:lnTo>
                    <a:pt x="8224519" y="609600"/>
                  </a:lnTo>
                  <a:lnTo>
                    <a:pt x="8223250" y="120650"/>
                  </a:lnTo>
                  <a:lnTo>
                    <a:pt x="8223250" y="109220"/>
                  </a:lnTo>
                  <a:lnTo>
                    <a:pt x="8221980" y="101600"/>
                  </a:lnTo>
                  <a:lnTo>
                    <a:pt x="8221980" y="96520"/>
                  </a:lnTo>
                  <a:lnTo>
                    <a:pt x="8219439" y="90170"/>
                  </a:lnTo>
                  <a:lnTo>
                    <a:pt x="8218169" y="83820"/>
                  </a:lnTo>
                  <a:lnTo>
                    <a:pt x="8215630" y="77470"/>
                  </a:lnTo>
                  <a:lnTo>
                    <a:pt x="8213089" y="72390"/>
                  </a:lnTo>
                  <a:lnTo>
                    <a:pt x="8210550" y="66040"/>
                  </a:lnTo>
                  <a:lnTo>
                    <a:pt x="8208009" y="60960"/>
                  </a:lnTo>
                  <a:lnTo>
                    <a:pt x="8204200" y="54610"/>
                  </a:lnTo>
                  <a:lnTo>
                    <a:pt x="8192769" y="39370"/>
                  </a:lnTo>
                  <a:lnTo>
                    <a:pt x="8187689" y="35560"/>
                  </a:lnTo>
                  <a:lnTo>
                    <a:pt x="8183880" y="30480"/>
                  </a:lnTo>
                  <a:lnTo>
                    <a:pt x="8163559" y="15240"/>
                  </a:lnTo>
                  <a:lnTo>
                    <a:pt x="8157209" y="12700"/>
                  </a:lnTo>
                  <a:lnTo>
                    <a:pt x="8152130" y="10160"/>
                  </a:lnTo>
                  <a:lnTo>
                    <a:pt x="8139430" y="5080"/>
                  </a:lnTo>
                  <a:lnTo>
                    <a:pt x="8133080" y="3810"/>
                  </a:lnTo>
                  <a:lnTo>
                    <a:pt x="8128000" y="2540"/>
                  </a:lnTo>
                  <a:lnTo>
                    <a:pt x="8115300" y="0"/>
                  </a:lnTo>
                  <a:close/>
                </a:path>
              </a:pathLst>
            </a:custGeom>
            <a:solidFill>
              <a:srgbClr val="009900"/>
            </a:solidFill>
          </p:spPr>
          <p:txBody>
            <a:bodyPr wrap="square" lIns="0" tIns="0" rIns="0" bIns="0" rtlCol="0"/>
            <a:lstStyle/>
            <a:p/>
          </p:txBody>
        </p:sp>
        <p:sp>
          <p:nvSpPr>
            <p:cNvPr id="5" name="object 5"/>
            <p:cNvSpPr/>
            <p:nvPr/>
          </p:nvSpPr>
          <p:spPr>
            <a:xfrm>
              <a:off x="339090" y="60960"/>
              <a:ext cx="8224520" cy="731520"/>
            </a:xfrm>
            <a:custGeom>
              <a:avLst/>
              <a:gdLst/>
              <a:ahLst/>
              <a:cxnLst/>
              <a:rect l="l" t="t" r="r" b="b"/>
              <a:pathLst>
                <a:path w="8224520" h="731520">
                  <a:moveTo>
                    <a:pt x="0" y="120650"/>
                  </a:moveTo>
                  <a:lnTo>
                    <a:pt x="0" y="114300"/>
                  </a:lnTo>
                  <a:lnTo>
                    <a:pt x="1270" y="109220"/>
                  </a:lnTo>
                  <a:lnTo>
                    <a:pt x="1270" y="101600"/>
                  </a:lnTo>
                  <a:lnTo>
                    <a:pt x="2539" y="96520"/>
                  </a:lnTo>
                  <a:lnTo>
                    <a:pt x="3810" y="90170"/>
                  </a:lnTo>
                  <a:lnTo>
                    <a:pt x="6350" y="83820"/>
                  </a:lnTo>
                  <a:lnTo>
                    <a:pt x="7620" y="77470"/>
                  </a:lnTo>
                  <a:lnTo>
                    <a:pt x="10160" y="72390"/>
                  </a:lnTo>
                  <a:lnTo>
                    <a:pt x="13970" y="66040"/>
                  </a:lnTo>
                  <a:lnTo>
                    <a:pt x="16510" y="60960"/>
                  </a:lnTo>
                  <a:lnTo>
                    <a:pt x="20320" y="54610"/>
                  </a:lnTo>
                  <a:lnTo>
                    <a:pt x="22860" y="49530"/>
                  </a:lnTo>
                  <a:lnTo>
                    <a:pt x="26670" y="44450"/>
                  </a:lnTo>
                  <a:lnTo>
                    <a:pt x="31750" y="39370"/>
                  </a:lnTo>
                  <a:lnTo>
                    <a:pt x="35560" y="35560"/>
                  </a:lnTo>
                  <a:lnTo>
                    <a:pt x="40639" y="30480"/>
                  </a:lnTo>
                  <a:lnTo>
                    <a:pt x="44450" y="26670"/>
                  </a:lnTo>
                  <a:lnTo>
                    <a:pt x="49530" y="22860"/>
                  </a:lnTo>
                  <a:lnTo>
                    <a:pt x="55880" y="19050"/>
                  </a:lnTo>
                  <a:lnTo>
                    <a:pt x="60960" y="15240"/>
                  </a:lnTo>
                  <a:lnTo>
                    <a:pt x="66039" y="12700"/>
                  </a:lnTo>
                  <a:lnTo>
                    <a:pt x="72389" y="10160"/>
                  </a:lnTo>
                  <a:lnTo>
                    <a:pt x="78739" y="7620"/>
                  </a:lnTo>
                  <a:lnTo>
                    <a:pt x="83819" y="5080"/>
                  </a:lnTo>
                  <a:lnTo>
                    <a:pt x="90169" y="3810"/>
                  </a:lnTo>
                  <a:lnTo>
                    <a:pt x="96519" y="2540"/>
                  </a:lnTo>
                  <a:lnTo>
                    <a:pt x="102869" y="1270"/>
                  </a:lnTo>
                  <a:lnTo>
                    <a:pt x="109219" y="0"/>
                  </a:lnTo>
                  <a:lnTo>
                    <a:pt x="115569" y="0"/>
                  </a:lnTo>
                  <a:lnTo>
                    <a:pt x="8102600" y="0"/>
                  </a:lnTo>
                  <a:lnTo>
                    <a:pt x="8115300" y="0"/>
                  </a:lnTo>
                  <a:lnTo>
                    <a:pt x="8121650" y="1270"/>
                  </a:lnTo>
                  <a:lnTo>
                    <a:pt x="8128000" y="2540"/>
                  </a:lnTo>
                  <a:lnTo>
                    <a:pt x="8133080" y="3810"/>
                  </a:lnTo>
                  <a:lnTo>
                    <a:pt x="8139430" y="5080"/>
                  </a:lnTo>
                  <a:lnTo>
                    <a:pt x="8145780" y="7620"/>
                  </a:lnTo>
                  <a:lnTo>
                    <a:pt x="8152130" y="10160"/>
                  </a:lnTo>
                  <a:lnTo>
                    <a:pt x="8157209" y="12700"/>
                  </a:lnTo>
                  <a:lnTo>
                    <a:pt x="8163559" y="15240"/>
                  </a:lnTo>
                  <a:lnTo>
                    <a:pt x="8168639" y="19050"/>
                  </a:lnTo>
                  <a:lnTo>
                    <a:pt x="8173719" y="22860"/>
                  </a:lnTo>
                  <a:lnTo>
                    <a:pt x="8178800" y="26670"/>
                  </a:lnTo>
                  <a:lnTo>
                    <a:pt x="8183880" y="30480"/>
                  </a:lnTo>
                  <a:lnTo>
                    <a:pt x="8187689" y="35560"/>
                  </a:lnTo>
                  <a:lnTo>
                    <a:pt x="8192769" y="39370"/>
                  </a:lnTo>
                  <a:lnTo>
                    <a:pt x="8196580" y="44450"/>
                  </a:lnTo>
                  <a:lnTo>
                    <a:pt x="8200389" y="49530"/>
                  </a:lnTo>
                  <a:lnTo>
                    <a:pt x="8204200" y="54610"/>
                  </a:lnTo>
                  <a:lnTo>
                    <a:pt x="8208009" y="60960"/>
                  </a:lnTo>
                  <a:lnTo>
                    <a:pt x="8210550" y="66040"/>
                  </a:lnTo>
                  <a:lnTo>
                    <a:pt x="8213089" y="72390"/>
                  </a:lnTo>
                  <a:lnTo>
                    <a:pt x="8215630" y="77470"/>
                  </a:lnTo>
                  <a:lnTo>
                    <a:pt x="8218169" y="83820"/>
                  </a:lnTo>
                  <a:lnTo>
                    <a:pt x="8219439" y="90170"/>
                  </a:lnTo>
                  <a:lnTo>
                    <a:pt x="8221980" y="96520"/>
                  </a:lnTo>
                  <a:lnTo>
                    <a:pt x="8221980" y="101600"/>
                  </a:lnTo>
                  <a:lnTo>
                    <a:pt x="8223250" y="109220"/>
                  </a:lnTo>
                  <a:lnTo>
                    <a:pt x="8223250" y="114300"/>
                  </a:lnTo>
                  <a:lnTo>
                    <a:pt x="8223250" y="120650"/>
                  </a:lnTo>
                  <a:lnTo>
                    <a:pt x="8224519" y="609600"/>
                  </a:lnTo>
                  <a:lnTo>
                    <a:pt x="8223250" y="609600"/>
                  </a:lnTo>
                  <a:lnTo>
                    <a:pt x="8223250" y="615950"/>
                  </a:lnTo>
                  <a:lnTo>
                    <a:pt x="8223250" y="621030"/>
                  </a:lnTo>
                  <a:lnTo>
                    <a:pt x="8221980" y="628650"/>
                  </a:lnTo>
                  <a:lnTo>
                    <a:pt x="8221980" y="633730"/>
                  </a:lnTo>
                  <a:lnTo>
                    <a:pt x="8219439" y="640080"/>
                  </a:lnTo>
                  <a:lnTo>
                    <a:pt x="8218169" y="646430"/>
                  </a:lnTo>
                  <a:lnTo>
                    <a:pt x="8215630" y="652780"/>
                  </a:lnTo>
                  <a:lnTo>
                    <a:pt x="8213089" y="657860"/>
                  </a:lnTo>
                  <a:lnTo>
                    <a:pt x="8210550" y="664210"/>
                  </a:lnTo>
                  <a:lnTo>
                    <a:pt x="8208009" y="669290"/>
                  </a:lnTo>
                  <a:lnTo>
                    <a:pt x="8204200" y="675640"/>
                  </a:lnTo>
                  <a:lnTo>
                    <a:pt x="8200389" y="680720"/>
                  </a:lnTo>
                  <a:lnTo>
                    <a:pt x="8196580" y="685800"/>
                  </a:lnTo>
                  <a:lnTo>
                    <a:pt x="8192769" y="690880"/>
                  </a:lnTo>
                  <a:lnTo>
                    <a:pt x="8187689" y="694690"/>
                  </a:lnTo>
                  <a:lnTo>
                    <a:pt x="8183880" y="699770"/>
                  </a:lnTo>
                  <a:lnTo>
                    <a:pt x="8178800" y="703580"/>
                  </a:lnTo>
                  <a:lnTo>
                    <a:pt x="8173719" y="707390"/>
                  </a:lnTo>
                  <a:lnTo>
                    <a:pt x="8168639" y="711200"/>
                  </a:lnTo>
                  <a:lnTo>
                    <a:pt x="8163559" y="713740"/>
                  </a:lnTo>
                  <a:lnTo>
                    <a:pt x="8157209" y="717550"/>
                  </a:lnTo>
                  <a:lnTo>
                    <a:pt x="8152130" y="720090"/>
                  </a:lnTo>
                  <a:lnTo>
                    <a:pt x="8145780" y="722630"/>
                  </a:lnTo>
                  <a:lnTo>
                    <a:pt x="8139430" y="725170"/>
                  </a:lnTo>
                  <a:lnTo>
                    <a:pt x="8134350" y="726440"/>
                  </a:lnTo>
                  <a:lnTo>
                    <a:pt x="8128000" y="727710"/>
                  </a:lnTo>
                  <a:lnTo>
                    <a:pt x="8121650" y="728980"/>
                  </a:lnTo>
                  <a:lnTo>
                    <a:pt x="8115300" y="730250"/>
                  </a:lnTo>
                  <a:lnTo>
                    <a:pt x="8108950" y="730250"/>
                  </a:lnTo>
                  <a:lnTo>
                    <a:pt x="8102600" y="730250"/>
                  </a:lnTo>
                  <a:lnTo>
                    <a:pt x="121919" y="731520"/>
                  </a:lnTo>
                  <a:lnTo>
                    <a:pt x="121919" y="730250"/>
                  </a:lnTo>
                  <a:lnTo>
                    <a:pt x="115569" y="730250"/>
                  </a:lnTo>
                  <a:lnTo>
                    <a:pt x="109219" y="730250"/>
                  </a:lnTo>
                  <a:lnTo>
                    <a:pt x="102869" y="728980"/>
                  </a:lnTo>
                  <a:lnTo>
                    <a:pt x="96519" y="727710"/>
                  </a:lnTo>
                  <a:lnTo>
                    <a:pt x="90169" y="726440"/>
                  </a:lnTo>
                  <a:lnTo>
                    <a:pt x="83819" y="725170"/>
                  </a:lnTo>
                  <a:lnTo>
                    <a:pt x="78739" y="722630"/>
                  </a:lnTo>
                  <a:lnTo>
                    <a:pt x="72389" y="720090"/>
                  </a:lnTo>
                  <a:lnTo>
                    <a:pt x="66039" y="717550"/>
                  </a:lnTo>
                  <a:lnTo>
                    <a:pt x="60960" y="715010"/>
                  </a:lnTo>
                  <a:lnTo>
                    <a:pt x="55880" y="711200"/>
                  </a:lnTo>
                  <a:lnTo>
                    <a:pt x="50800" y="707390"/>
                  </a:lnTo>
                  <a:lnTo>
                    <a:pt x="45720" y="703580"/>
                  </a:lnTo>
                  <a:lnTo>
                    <a:pt x="40639" y="699770"/>
                  </a:lnTo>
                  <a:lnTo>
                    <a:pt x="35560" y="694690"/>
                  </a:lnTo>
                  <a:lnTo>
                    <a:pt x="31750" y="690880"/>
                  </a:lnTo>
                  <a:lnTo>
                    <a:pt x="27939" y="685800"/>
                  </a:lnTo>
                  <a:lnTo>
                    <a:pt x="22860" y="680720"/>
                  </a:lnTo>
                  <a:lnTo>
                    <a:pt x="20320" y="675640"/>
                  </a:lnTo>
                  <a:lnTo>
                    <a:pt x="16510" y="670560"/>
                  </a:lnTo>
                  <a:lnTo>
                    <a:pt x="13970" y="664210"/>
                  </a:lnTo>
                  <a:lnTo>
                    <a:pt x="11430" y="659130"/>
                  </a:lnTo>
                  <a:lnTo>
                    <a:pt x="8889" y="652780"/>
                  </a:lnTo>
                  <a:lnTo>
                    <a:pt x="6350" y="646430"/>
                  </a:lnTo>
                  <a:lnTo>
                    <a:pt x="3810" y="640080"/>
                  </a:lnTo>
                  <a:lnTo>
                    <a:pt x="2539" y="635000"/>
                  </a:lnTo>
                  <a:lnTo>
                    <a:pt x="1270" y="628650"/>
                  </a:lnTo>
                  <a:lnTo>
                    <a:pt x="1270" y="622300"/>
                  </a:lnTo>
                  <a:lnTo>
                    <a:pt x="0" y="615950"/>
                  </a:lnTo>
                  <a:lnTo>
                    <a:pt x="0" y="609600"/>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326326" y="48208"/>
              <a:ext cx="8250555" cy="757555"/>
            </a:xfrm>
            <a:custGeom>
              <a:avLst/>
              <a:gdLst/>
              <a:ahLst/>
              <a:cxnLst/>
              <a:rect l="l" t="t" r="r" b="b"/>
              <a:pathLst>
                <a:path w="8250555" h="7575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57555">
                  <a:moveTo>
                    <a:pt x="8250034" y="744270"/>
                  </a:moveTo>
                  <a:lnTo>
                    <a:pt x="8246300" y="735253"/>
                  </a:lnTo>
                  <a:lnTo>
                    <a:pt x="8237283" y="731520"/>
                  </a:lnTo>
                  <a:lnTo>
                    <a:pt x="8228254" y="735253"/>
                  </a:lnTo>
                  <a:lnTo>
                    <a:pt x="8224520" y="744270"/>
                  </a:lnTo>
                  <a:lnTo>
                    <a:pt x="8228254" y="753300"/>
                  </a:lnTo>
                  <a:lnTo>
                    <a:pt x="8237283" y="757034"/>
                  </a:lnTo>
                  <a:lnTo>
                    <a:pt x="8246300" y="753300"/>
                  </a:lnTo>
                  <a:lnTo>
                    <a:pt x="8250034" y="74427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41019" y="170179"/>
            <a:ext cx="1560195" cy="513080"/>
          </a:xfrm>
          <a:prstGeom prst="rect">
            <a:avLst/>
          </a:prstGeom>
        </p:spPr>
        <p:txBody>
          <a:bodyPr vert="horz" wrap="square" lIns="0" tIns="12700" rIns="0" bIns="0" rtlCol="0">
            <a:spAutoFit/>
          </a:bodyPr>
          <a:lstStyle/>
          <a:p>
            <a:pPr marL="12700">
              <a:lnSpc>
                <a:spcPct val="100000"/>
              </a:lnSpc>
              <a:spcBef>
                <a:spcPts val="100"/>
              </a:spcBef>
            </a:pPr>
            <a:r>
              <a:rPr sz="3200" i="1" u="none" dirty="0">
                <a:solidFill>
                  <a:srgbClr val="FFFFFF"/>
                </a:solidFill>
                <a:latin typeface="Calibri" panose="020F0502020204030204"/>
                <a:cs typeface="Calibri" panose="020F0502020204030204"/>
              </a:rPr>
              <a:t>α)</a:t>
            </a:r>
            <a:r>
              <a:rPr sz="3200" i="1" u="none" spc="-10" dirty="0">
                <a:solidFill>
                  <a:srgbClr val="FFFFFF"/>
                </a:solidFill>
                <a:latin typeface="Calibri" panose="020F0502020204030204"/>
                <a:cs typeface="Calibri" panose="020F0502020204030204"/>
              </a:rPr>
              <a:t> Γενικά</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1198879"/>
            <a:ext cx="8799195" cy="5050790"/>
          </a:xfrm>
          <a:prstGeom prst="rect">
            <a:avLst/>
          </a:prstGeom>
        </p:spPr>
        <p:txBody>
          <a:bodyPr vert="horz" wrap="square" lIns="0" tIns="5080" rIns="0" bIns="0" rtlCol="0">
            <a:spAutoFit/>
          </a:bodyPr>
          <a:lstStyle/>
          <a:p>
            <a:pPr marL="12700" marR="87630" indent="137160">
              <a:lnSpc>
                <a:spcPct val="102000"/>
              </a:lnSpc>
              <a:spcBef>
                <a:spcPts val="40"/>
              </a:spcBef>
            </a:pPr>
            <a:r>
              <a:rPr sz="2800" b="1" spc="-20" dirty="0">
                <a:latin typeface="Calibri" panose="020F0502020204030204"/>
                <a:cs typeface="Calibri" panose="020F0502020204030204"/>
              </a:rPr>
              <a:t>ΑΝΕΞΑΡΤΗΤΑ</a:t>
            </a:r>
            <a:r>
              <a:rPr sz="2800" b="1" spc="-95" dirty="0">
                <a:latin typeface="Calibri" panose="020F0502020204030204"/>
                <a:cs typeface="Calibri" panose="020F0502020204030204"/>
              </a:rPr>
              <a:t> </a:t>
            </a:r>
            <a:r>
              <a:rPr sz="2800" b="1" dirty="0">
                <a:latin typeface="Calibri" panose="020F0502020204030204"/>
                <a:cs typeface="Calibri" panose="020F0502020204030204"/>
              </a:rPr>
              <a:t>ΑΠΟ</a:t>
            </a:r>
            <a:r>
              <a:rPr sz="2800" b="1" spc="-80" dirty="0">
                <a:latin typeface="Calibri" panose="020F0502020204030204"/>
                <a:cs typeface="Calibri" panose="020F0502020204030204"/>
              </a:rPr>
              <a:t> </a:t>
            </a:r>
            <a:r>
              <a:rPr sz="2800" b="1" dirty="0">
                <a:latin typeface="Calibri" panose="020F0502020204030204"/>
                <a:cs typeface="Calibri" panose="020F0502020204030204"/>
              </a:rPr>
              <a:t>ΤΟΝ</a:t>
            </a:r>
            <a:r>
              <a:rPr sz="2800" b="1" spc="-80" dirty="0">
                <a:latin typeface="Calibri" panose="020F0502020204030204"/>
                <a:cs typeface="Calibri" panose="020F0502020204030204"/>
              </a:rPr>
              <a:t> </a:t>
            </a:r>
            <a:r>
              <a:rPr sz="2800" b="1" dirty="0">
                <a:latin typeface="Calibri" panose="020F0502020204030204"/>
                <a:cs typeface="Calibri" panose="020F0502020204030204"/>
              </a:rPr>
              <a:t>ΤΥΠΟ</a:t>
            </a:r>
            <a:r>
              <a:rPr sz="2800" b="1" spc="-8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80" dirty="0">
                <a:latin typeface="Calibri" panose="020F0502020204030204"/>
                <a:cs typeface="Calibri" panose="020F0502020204030204"/>
              </a:rPr>
              <a:t> </a:t>
            </a:r>
            <a:r>
              <a:rPr sz="2800" b="1" spc="-10" dirty="0">
                <a:latin typeface="Calibri" panose="020F0502020204030204"/>
                <a:cs typeface="Calibri" panose="020F0502020204030204"/>
              </a:rPr>
              <a:t>ΡΥΘΜΙΣΤΗ,</a:t>
            </a:r>
            <a:r>
              <a:rPr sz="2800" b="1" spc="-80" dirty="0">
                <a:latin typeface="Calibri" panose="020F0502020204030204"/>
                <a:cs typeface="Calibri" panose="020F0502020204030204"/>
              </a:rPr>
              <a:t> </a:t>
            </a:r>
            <a:r>
              <a:rPr sz="2800" b="1" spc="-40" dirty="0">
                <a:latin typeface="Calibri" panose="020F0502020204030204"/>
                <a:cs typeface="Calibri" panose="020F0502020204030204"/>
              </a:rPr>
              <a:t>ΑΥΤΟΣ</a:t>
            </a:r>
            <a:r>
              <a:rPr sz="2800" b="1" spc="-80" dirty="0">
                <a:latin typeface="Calibri" panose="020F0502020204030204"/>
                <a:cs typeface="Calibri" panose="020F0502020204030204"/>
              </a:rPr>
              <a:t> </a:t>
            </a:r>
            <a:r>
              <a:rPr sz="2800" b="1" spc="-20" dirty="0">
                <a:latin typeface="Calibri" panose="020F0502020204030204"/>
                <a:cs typeface="Calibri" panose="020F0502020204030204"/>
              </a:rPr>
              <a:t>ΠΡΕ- </a:t>
            </a:r>
            <a:r>
              <a:rPr sz="2800" b="1" dirty="0">
                <a:latin typeface="Calibri" panose="020F0502020204030204"/>
                <a:cs typeface="Calibri" panose="020F0502020204030204"/>
              </a:rPr>
              <a:t>ΠΕΙ</a:t>
            </a:r>
            <a:r>
              <a:rPr sz="2800" b="1" spc="-45" dirty="0">
                <a:latin typeface="Calibri" panose="020F0502020204030204"/>
                <a:cs typeface="Calibri" panose="020F0502020204030204"/>
              </a:rPr>
              <a:t> </a:t>
            </a:r>
            <a:r>
              <a:rPr sz="2800" b="1" dirty="0">
                <a:latin typeface="Calibri" panose="020F0502020204030204"/>
                <a:cs typeface="Calibri" panose="020F0502020204030204"/>
              </a:rPr>
              <a:t>ΝΑ</a:t>
            </a:r>
            <a:r>
              <a:rPr sz="2800" b="1" spc="-45" dirty="0">
                <a:latin typeface="Calibri" panose="020F0502020204030204"/>
                <a:cs typeface="Calibri" panose="020F0502020204030204"/>
              </a:rPr>
              <a:t> </a:t>
            </a:r>
            <a:r>
              <a:rPr sz="2800" b="1" dirty="0">
                <a:latin typeface="Calibri" panose="020F0502020204030204"/>
                <a:cs typeface="Calibri" panose="020F0502020204030204"/>
              </a:rPr>
              <a:t>ΔΙΑΘΕΤΕΙ</a:t>
            </a:r>
            <a:r>
              <a:rPr sz="2800" b="1" spc="-45" dirty="0">
                <a:latin typeface="Calibri" panose="020F0502020204030204"/>
                <a:cs typeface="Calibri" panose="020F0502020204030204"/>
              </a:rPr>
              <a:t> </a:t>
            </a:r>
            <a:r>
              <a:rPr sz="2800" b="1" spc="-85" dirty="0">
                <a:latin typeface="Calibri" panose="020F0502020204030204"/>
                <a:cs typeface="Calibri" panose="020F0502020204030204"/>
              </a:rPr>
              <a:t>ΔΥΟ</a:t>
            </a:r>
            <a:r>
              <a:rPr sz="2800" b="1" spc="-40" dirty="0">
                <a:latin typeface="Calibri" panose="020F0502020204030204"/>
                <a:cs typeface="Calibri" panose="020F0502020204030204"/>
              </a:rPr>
              <a:t> </a:t>
            </a:r>
            <a:r>
              <a:rPr sz="2800" b="1" dirty="0">
                <a:latin typeface="Calibri" panose="020F0502020204030204"/>
                <a:cs typeface="Calibri" panose="020F0502020204030204"/>
              </a:rPr>
              <a:t>ΚΥΡΙΑ</a:t>
            </a:r>
            <a:r>
              <a:rPr sz="2800" b="1" spc="-40" dirty="0">
                <a:latin typeface="Calibri" panose="020F0502020204030204"/>
                <a:cs typeface="Calibri" panose="020F0502020204030204"/>
              </a:rPr>
              <a:t> </a:t>
            </a:r>
            <a:r>
              <a:rPr sz="2800" b="1" spc="-10" dirty="0">
                <a:latin typeface="Calibri" panose="020F0502020204030204"/>
                <a:cs typeface="Calibri" panose="020F0502020204030204"/>
              </a:rPr>
              <a:t>ΧΑΡΑΚΤΗΡΙΣΤΙΚΑ:</a:t>
            </a:r>
            <a:endParaRPr sz="2800">
              <a:latin typeface="Calibri" panose="020F0502020204030204"/>
              <a:cs typeface="Calibri" panose="020F0502020204030204"/>
            </a:endParaRPr>
          </a:p>
          <a:p>
            <a:pPr marL="448310" indent="-354330">
              <a:lnSpc>
                <a:spcPct val="100000"/>
              </a:lnSpc>
              <a:spcBef>
                <a:spcPts val="460"/>
              </a:spcBef>
              <a:buAutoNum type="arabicPeriod"/>
              <a:tabLst>
                <a:tab pos="447675" algn="l"/>
              </a:tabLst>
            </a:pPr>
            <a:r>
              <a:rPr sz="2800" b="1" dirty="0">
                <a:solidFill>
                  <a:srgbClr val="0000FF"/>
                </a:solidFill>
                <a:latin typeface="Calibri" panose="020F0502020204030204"/>
                <a:cs typeface="Calibri" panose="020F0502020204030204"/>
              </a:rPr>
              <a:t>ΑΚΡΙΒΕΙΑ</a:t>
            </a:r>
            <a:r>
              <a:rPr sz="2800" b="1" spc="-85" dirty="0">
                <a:solidFill>
                  <a:srgbClr val="0000FF"/>
                </a:solidFill>
                <a:latin typeface="Calibri" panose="020F0502020204030204"/>
                <a:cs typeface="Calibri" panose="020F0502020204030204"/>
              </a:rPr>
              <a:t> </a:t>
            </a:r>
            <a:r>
              <a:rPr sz="2800" b="1" spc="-10">
                <a:solidFill>
                  <a:srgbClr val="0000FF"/>
                </a:solidFill>
                <a:latin typeface="Calibri" panose="020F0502020204030204"/>
                <a:cs typeface="Calibri" panose="020F0502020204030204"/>
              </a:rPr>
              <a:t>ΛΕΙΤΟΥΡΓΙΑΣ</a:t>
            </a:r>
            <a:r>
              <a:rPr sz="2800" b="1" spc="-55">
                <a:solidFill>
                  <a:srgbClr val="0000FF"/>
                </a:solidFill>
                <a:latin typeface="Calibri" panose="020F0502020204030204"/>
                <a:cs typeface="Calibri" panose="020F0502020204030204"/>
              </a:rPr>
              <a:t> </a:t>
            </a:r>
            <a:r>
              <a:rPr lang="el-GR" sz="2800" b="1" spc="-55" dirty="0" smtClean="0">
                <a:solidFill>
                  <a:srgbClr val="0000FF"/>
                </a:solidFill>
                <a:latin typeface="Calibri" panose="020F0502020204030204"/>
                <a:cs typeface="Calibri" panose="020F0502020204030204"/>
              </a:rPr>
              <a:t> </a:t>
            </a:r>
            <a:r>
              <a:rPr sz="2800" b="1" spc="-25" smtClean="0">
                <a:solidFill>
                  <a:srgbClr val="0000FF"/>
                </a:solidFill>
                <a:latin typeface="Calibri" panose="020F0502020204030204"/>
                <a:cs typeface="Calibri" panose="020F0502020204030204"/>
              </a:rPr>
              <a:t>ΚΑΙ</a:t>
            </a:r>
            <a:endParaRPr sz="2800">
              <a:latin typeface="Calibri" panose="020F0502020204030204"/>
              <a:cs typeface="Calibri" panose="020F0502020204030204"/>
            </a:endParaRPr>
          </a:p>
          <a:p>
            <a:pPr marL="448310" indent="-354330">
              <a:lnSpc>
                <a:spcPct val="100000"/>
              </a:lnSpc>
              <a:spcBef>
                <a:spcPts val="460"/>
              </a:spcBef>
              <a:buAutoNum type="arabicPeriod"/>
              <a:tabLst>
                <a:tab pos="447675" algn="l"/>
              </a:tabLst>
            </a:pPr>
            <a:r>
              <a:rPr sz="2800" b="1" spc="-10" dirty="0">
                <a:solidFill>
                  <a:srgbClr val="0000FF"/>
                </a:solidFill>
                <a:latin typeface="Calibri" panose="020F0502020204030204"/>
                <a:cs typeface="Calibri" panose="020F0502020204030204"/>
              </a:rPr>
              <a:t>ΕΥΣΤΑΘΕΙΑ.</a:t>
            </a:r>
            <a:endParaRPr sz="2800">
              <a:latin typeface="Calibri" panose="020F0502020204030204"/>
              <a:cs typeface="Calibri" panose="020F0502020204030204"/>
            </a:endParaRPr>
          </a:p>
          <a:p>
            <a:pPr>
              <a:lnSpc>
                <a:spcPct val="100000"/>
              </a:lnSpc>
              <a:spcBef>
                <a:spcPts val="15"/>
              </a:spcBef>
            </a:pPr>
            <a:endParaRPr sz="3450">
              <a:latin typeface="Calibri" panose="020F0502020204030204"/>
              <a:cs typeface="Calibri" panose="020F0502020204030204"/>
            </a:endParaRPr>
          </a:p>
          <a:p>
            <a:pPr marL="12700" marR="514350" indent="81280" algn="just">
              <a:lnSpc>
                <a:spcPct val="102000"/>
              </a:lnSpc>
            </a:pPr>
            <a:r>
              <a:rPr sz="2800" b="1" dirty="0">
                <a:latin typeface="Calibri" panose="020F0502020204030204"/>
                <a:cs typeface="Calibri" panose="020F0502020204030204"/>
              </a:rPr>
              <a:t>ΤΟ</a:t>
            </a:r>
            <a:r>
              <a:rPr sz="2800" b="1" spc="-75" dirty="0">
                <a:latin typeface="Calibri" panose="020F0502020204030204"/>
                <a:cs typeface="Calibri" panose="020F0502020204030204"/>
              </a:rPr>
              <a:t> </a:t>
            </a:r>
            <a:r>
              <a:rPr sz="2800" b="1" dirty="0">
                <a:latin typeface="Calibri" panose="020F0502020204030204"/>
                <a:cs typeface="Calibri" panose="020F0502020204030204"/>
              </a:rPr>
              <a:t>ΠΡΩΤΟ</a:t>
            </a:r>
            <a:r>
              <a:rPr sz="2800" b="1" spc="-60" dirty="0">
                <a:latin typeface="Calibri" panose="020F0502020204030204"/>
                <a:cs typeface="Calibri" panose="020F0502020204030204"/>
              </a:rPr>
              <a:t> </a:t>
            </a:r>
            <a:r>
              <a:rPr sz="2800" b="1" spc="-25" dirty="0">
                <a:latin typeface="Calibri" panose="020F0502020204030204"/>
                <a:cs typeface="Calibri" panose="020F0502020204030204"/>
              </a:rPr>
              <a:t>ΧΑΡΑΚΤΗΡΙΣΤΙΚΟ</a:t>
            </a:r>
            <a:r>
              <a:rPr sz="2800" b="1" spc="-70" dirty="0">
                <a:latin typeface="Calibri" panose="020F0502020204030204"/>
                <a:cs typeface="Calibri" panose="020F0502020204030204"/>
              </a:rPr>
              <a:t> </a:t>
            </a:r>
            <a:r>
              <a:rPr sz="2800" b="1" spc="-20" dirty="0">
                <a:latin typeface="Calibri" panose="020F0502020204030204"/>
                <a:cs typeface="Calibri" panose="020F0502020204030204"/>
              </a:rPr>
              <a:t>ΑΝΑΦΕΡΕΤΑΙ</a:t>
            </a:r>
            <a:r>
              <a:rPr sz="2800" b="1" spc="-70" dirty="0">
                <a:latin typeface="Calibri" panose="020F0502020204030204"/>
                <a:cs typeface="Calibri" panose="020F0502020204030204"/>
              </a:rPr>
              <a:t> </a:t>
            </a:r>
            <a:r>
              <a:rPr sz="2800" b="1" dirty="0">
                <a:latin typeface="Calibri" panose="020F0502020204030204"/>
                <a:cs typeface="Calibri" panose="020F0502020204030204"/>
              </a:rPr>
              <a:t>ΣΕ</a:t>
            </a:r>
            <a:r>
              <a:rPr sz="2800" b="1" spc="-65" dirty="0">
                <a:latin typeface="Calibri" panose="020F0502020204030204"/>
                <a:cs typeface="Calibri" panose="020F0502020204030204"/>
              </a:rPr>
              <a:t> </a:t>
            </a:r>
            <a:r>
              <a:rPr sz="2800" b="1" spc="-10" dirty="0">
                <a:latin typeface="Calibri" panose="020F0502020204030204"/>
                <a:cs typeface="Calibri" panose="020F0502020204030204"/>
              </a:rPr>
              <a:t>ΜΟΝΙΜΗ ΛΕΙΤΟΥΡΓΙΑ</a:t>
            </a:r>
            <a:r>
              <a:rPr sz="2800" b="1" spc="-100" dirty="0">
                <a:latin typeface="Calibri" panose="020F0502020204030204"/>
                <a:cs typeface="Calibri" panose="020F0502020204030204"/>
              </a:rPr>
              <a:t> </a:t>
            </a:r>
            <a:r>
              <a:rPr sz="2800" b="1" dirty="0">
                <a:latin typeface="Calibri" panose="020F0502020204030204"/>
                <a:cs typeface="Calibri" panose="020F0502020204030204"/>
              </a:rPr>
              <a:t>ΤΟΥ</a:t>
            </a:r>
            <a:r>
              <a:rPr sz="2800" b="1" spc="-75" dirty="0">
                <a:latin typeface="Calibri" panose="020F0502020204030204"/>
                <a:cs typeface="Calibri" panose="020F0502020204030204"/>
              </a:rPr>
              <a:t> </a:t>
            </a:r>
            <a:r>
              <a:rPr sz="2800" b="1" spc="-20" dirty="0">
                <a:latin typeface="Calibri" panose="020F0502020204030204"/>
                <a:cs typeface="Calibri" panose="020F0502020204030204"/>
              </a:rPr>
              <a:t>ΚΙΝΗΤΗΡΑ</a:t>
            </a:r>
            <a:r>
              <a:rPr sz="2800" b="1" spc="-80" dirty="0">
                <a:latin typeface="Calibri" panose="020F0502020204030204"/>
                <a:cs typeface="Calibri" panose="020F0502020204030204"/>
              </a:rPr>
              <a:t> </a:t>
            </a:r>
            <a:r>
              <a:rPr sz="2800" b="1" dirty="0">
                <a:latin typeface="Calibri" panose="020F0502020204030204"/>
                <a:cs typeface="Calibri" panose="020F0502020204030204"/>
              </a:rPr>
              <a:t>ΔΗΛΑΔΗ</a:t>
            </a:r>
            <a:r>
              <a:rPr sz="2800" b="1" spc="-75" dirty="0">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ΣΕ</a:t>
            </a:r>
            <a:r>
              <a:rPr sz="2800" b="1" spc="-80" dirty="0">
                <a:solidFill>
                  <a:srgbClr val="0000FF"/>
                </a:solidFill>
                <a:latin typeface="Calibri" panose="020F0502020204030204"/>
                <a:cs typeface="Calibri" panose="020F0502020204030204"/>
              </a:rPr>
              <a:t> </a:t>
            </a:r>
            <a:r>
              <a:rPr sz="2800" b="1" spc="-25" dirty="0">
                <a:solidFill>
                  <a:srgbClr val="0000FF"/>
                </a:solidFill>
                <a:latin typeface="Calibri" panose="020F0502020204030204"/>
                <a:cs typeface="Calibri" panose="020F0502020204030204"/>
              </a:rPr>
              <a:t>ΣΤΑΘΕΡΕΣ</a:t>
            </a:r>
            <a:r>
              <a:rPr sz="2800" b="1" spc="-85" dirty="0">
                <a:solidFill>
                  <a:srgbClr val="0000FF"/>
                </a:solidFill>
                <a:latin typeface="Calibri" panose="020F0502020204030204"/>
                <a:cs typeface="Calibri" panose="020F0502020204030204"/>
              </a:rPr>
              <a:t> </a:t>
            </a:r>
            <a:r>
              <a:rPr sz="2800" b="1" spc="-10" dirty="0">
                <a:solidFill>
                  <a:srgbClr val="0000FF"/>
                </a:solidFill>
                <a:latin typeface="Calibri" panose="020F0502020204030204"/>
                <a:cs typeface="Calibri" panose="020F0502020204030204"/>
              </a:rPr>
              <a:t>ΣΤΡΟ- </a:t>
            </a:r>
            <a:r>
              <a:rPr sz="2800" b="1" spc="-20" dirty="0">
                <a:solidFill>
                  <a:srgbClr val="0000FF"/>
                </a:solidFill>
                <a:latin typeface="Calibri" panose="020F0502020204030204"/>
                <a:cs typeface="Calibri" panose="020F0502020204030204"/>
              </a:rPr>
              <a:t>ΦΕΣ.</a:t>
            </a:r>
            <a:endParaRPr sz="2800">
              <a:latin typeface="Calibri" panose="020F0502020204030204"/>
              <a:cs typeface="Calibri" panose="020F0502020204030204"/>
            </a:endParaRPr>
          </a:p>
          <a:p>
            <a:pPr marL="12700" marR="5080" indent="81280">
              <a:lnSpc>
                <a:spcPct val="102000"/>
              </a:lnSpc>
              <a:spcBef>
                <a:spcPts val="400"/>
              </a:spcBef>
            </a:pPr>
            <a:r>
              <a:rPr sz="2800" b="1" dirty="0">
                <a:latin typeface="Calibri" panose="020F0502020204030204"/>
                <a:cs typeface="Calibri" panose="020F0502020204030204"/>
              </a:rPr>
              <a:t>ΤΟ</a:t>
            </a:r>
            <a:r>
              <a:rPr sz="2800" b="1" spc="-60" dirty="0">
                <a:latin typeface="Calibri" panose="020F0502020204030204"/>
                <a:cs typeface="Calibri" panose="020F0502020204030204"/>
              </a:rPr>
              <a:t> </a:t>
            </a:r>
            <a:r>
              <a:rPr sz="2800" b="1" dirty="0">
                <a:latin typeface="Calibri" panose="020F0502020204030204"/>
                <a:cs typeface="Calibri" panose="020F0502020204030204"/>
              </a:rPr>
              <a:t>ΔΕΥΤΕΡΟ</a:t>
            </a:r>
            <a:r>
              <a:rPr sz="2800" b="1" spc="-50" dirty="0">
                <a:latin typeface="Calibri" panose="020F0502020204030204"/>
                <a:cs typeface="Calibri" panose="020F0502020204030204"/>
              </a:rPr>
              <a:t> </a:t>
            </a:r>
            <a:r>
              <a:rPr sz="2800" b="1" spc="-20" dirty="0">
                <a:latin typeface="Calibri" panose="020F0502020204030204"/>
                <a:cs typeface="Calibri" panose="020F0502020204030204"/>
              </a:rPr>
              <a:t>ΑΝΑΦΕΡΕΤΑΙ</a:t>
            </a:r>
            <a:r>
              <a:rPr sz="2800" b="1" spc="-60" dirty="0">
                <a:latin typeface="Calibri" panose="020F0502020204030204"/>
                <a:cs typeface="Calibri" panose="020F0502020204030204"/>
              </a:rPr>
              <a:t> </a:t>
            </a:r>
            <a:r>
              <a:rPr sz="2800" b="1" dirty="0">
                <a:latin typeface="Calibri" panose="020F0502020204030204"/>
                <a:cs typeface="Calibri" panose="020F0502020204030204"/>
              </a:rPr>
              <a:t>ΣΤΗ</a:t>
            </a:r>
            <a:r>
              <a:rPr sz="2800" b="1" spc="-55" dirty="0">
                <a:latin typeface="Calibri" panose="020F0502020204030204"/>
                <a:cs typeface="Calibri" panose="020F0502020204030204"/>
              </a:rPr>
              <a:t> </a:t>
            </a:r>
            <a:r>
              <a:rPr sz="2800" b="1" spc="-45" dirty="0">
                <a:latin typeface="Calibri" panose="020F0502020204030204"/>
                <a:cs typeface="Calibri" panose="020F0502020204030204"/>
              </a:rPr>
              <a:t>ΜΕΤΑΒΑΤΙΚΗ</a:t>
            </a:r>
            <a:r>
              <a:rPr sz="2800" b="1" spc="-55" dirty="0">
                <a:latin typeface="Calibri" panose="020F0502020204030204"/>
                <a:cs typeface="Calibri" panose="020F0502020204030204"/>
              </a:rPr>
              <a:t> </a:t>
            </a:r>
            <a:r>
              <a:rPr sz="2800" b="1" spc="-10" dirty="0">
                <a:latin typeface="Calibri" panose="020F0502020204030204"/>
                <a:cs typeface="Calibri" panose="020F0502020204030204"/>
              </a:rPr>
              <a:t>ΛΕΙΤΟΥΡΓΙΑ, </a:t>
            </a:r>
            <a:r>
              <a:rPr sz="2800" b="1" spc="-114" dirty="0">
                <a:latin typeface="Calibri" panose="020F0502020204030204"/>
                <a:cs typeface="Calibri" panose="020F0502020204030204"/>
              </a:rPr>
              <a:t>ΚΑΤΑ</a:t>
            </a:r>
            <a:r>
              <a:rPr sz="2800" b="1" spc="-40" dirty="0">
                <a:latin typeface="Calibri" panose="020F0502020204030204"/>
                <a:cs typeface="Calibri" panose="020F0502020204030204"/>
              </a:rPr>
              <a:t> </a:t>
            </a:r>
            <a:r>
              <a:rPr sz="2800" b="1" dirty="0">
                <a:latin typeface="Calibri" panose="020F0502020204030204"/>
                <a:cs typeface="Calibri" panose="020F0502020204030204"/>
              </a:rPr>
              <a:t>ΤΗΝ</a:t>
            </a:r>
            <a:r>
              <a:rPr sz="2800" b="1" spc="-30" dirty="0">
                <a:latin typeface="Calibri" panose="020F0502020204030204"/>
                <a:cs typeface="Calibri" panose="020F0502020204030204"/>
              </a:rPr>
              <a:t> </a:t>
            </a:r>
            <a:r>
              <a:rPr sz="2800" b="1" dirty="0">
                <a:latin typeface="Calibri" panose="020F0502020204030204"/>
                <a:cs typeface="Calibri" panose="020F0502020204030204"/>
              </a:rPr>
              <a:t>ΑΛΛΑΓΗ</a:t>
            </a:r>
            <a:r>
              <a:rPr sz="2800" b="1" spc="-25" dirty="0">
                <a:latin typeface="Calibri" panose="020F0502020204030204"/>
                <a:cs typeface="Calibri" panose="020F0502020204030204"/>
              </a:rPr>
              <a:t> </a:t>
            </a:r>
            <a:r>
              <a:rPr sz="2800" b="1" dirty="0">
                <a:latin typeface="Calibri" panose="020F0502020204030204"/>
                <a:cs typeface="Calibri" panose="020F0502020204030204"/>
              </a:rPr>
              <a:t>ΔΗΛΑΔΗ</a:t>
            </a:r>
            <a:r>
              <a:rPr sz="2800" b="1" spc="-20" dirty="0">
                <a:latin typeface="Calibri" panose="020F0502020204030204"/>
                <a:cs typeface="Calibri" panose="020F0502020204030204"/>
              </a:rPr>
              <a:t> </a:t>
            </a:r>
            <a:r>
              <a:rPr sz="2800" b="1" dirty="0">
                <a:latin typeface="Calibri" panose="020F0502020204030204"/>
                <a:cs typeface="Calibri" panose="020F0502020204030204"/>
              </a:rPr>
              <a:t>ΤΩΝ</a:t>
            </a:r>
            <a:r>
              <a:rPr sz="2800" b="1" spc="-20" dirty="0">
                <a:latin typeface="Calibri" panose="020F0502020204030204"/>
                <a:cs typeface="Calibri" panose="020F0502020204030204"/>
              </a:rPr>
              <a:t> </a:t>
            </a:r>
            <a:r>
              <a:rPr sz="2800" b="1" dirty="0">
                <a:latin typeface="Calibri" panose="020F0502020204030204"/>
                <a:cs typeface="Calibri" panose="020F0502020204030204"/>
              </a:rPr>
              <a:t>ΣΤΡΟΦΩΝ,</a:t>
            </a:r>
            <a:r>
              <a:rPr sz="2800" b="1" spc="-25" dirty="0">
                <a:latin typeface="Calibri" panose="020F0502020204030204"/>
                <a:cs typeface="Calibri" panose="020F0502020204030204"/>
              </a:rPr>
              <a:t> </a:t>
            </a:r>
            <a:r>
              <a:rPr sz="2800" b="1" dirty="0">
                <a:latin typeface="Calibri" panose="020F0502020204030204"/>
                <a:cs typeface="Calibri" panose="020F0502020204030204"/>
              </a:rPr>
              <a:t>ΩΣΤΕ</a:t>
            </a:r>
            <a:r>
              <a:rPr sz="2800" b="1" spc="-5" dirty="0">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ΝΑ</a:t>
            </a:r>
            <a:r>
              <a:rPr sz="2800" b="1" spc="-20" dirty="0">
                <a:solidFill>
                  <a:srgbClr val="0000FF"/>
                </a:solidFill>
                <a:latin typeface="Calibri" panose="020F0502020204030204"/>
                <a:cs typeface="Calibri" panose="020F0502020204030204"/>
              </a:rPr>
              <a:t> </a:t>
            </a:r>
            <a:r>
              <a:rPr sz="2800" b="1" spc="-25" dirty="0">
                <a:solidFill>
                  <a:srgbClr val="0000FF"/>
                </a:solidFill>
                <a:latin typeface="Calibri" panose="020F0502020204030204"/>
                <a:cs typeface="Calibri" panose="020F0502020204030204"/>
              </a:rPr>
              <a:t>ΜΗΝ </a:t>
            </a:r>
            <a:r>
              <a:rPr sz="2800" b="1" spc="-30" dirty="0">
                <a:solidFill>
                  <a:srgbClr val="0000FF"/>
                </a:solidFill>
                <a:latin typeface="Calibri" panose="020F0502020204030204"/>
                <a:cs typeface="Calibri" panose="020F0502020204030204"/>
              </a:rPr>
              <a:t>ΠΡΟΚΑΛΟΥΝΤΑΙ</a:t>
            </a:r>
            <a:r>
              <a:rPr sz="2800" b="1" spc="-70" dirty="0">
                <a:solidFill>
                  <a:srgbClr val="0000FF"/>
                </a:solidFill>
                <a:latin typeface="Calibri" panose="020F0502020204030204"/>
                <a:cs typeface="Calibri" panose="020F0502020204030204"/>
              </a:rPr>
              <a:t> </a:t>
            </a:r>
            <a:r>
              <a:rPr sz="2800" b="1" spc="-25" dirty="0">
                <a:solidFill>
                  <a:srgbClr val="0000FF"/>
                </a:solidFill>
                <a:latin typeface="Calibri" panose="020F0502020204030204"/>
                <a:cs typeface="Calibri" panose="020F0502020204030204"/>
              </a:rPr>
              <a:t>ΑΣΤΑΘΕΙΕΣ</a:t>
            </a:r>
            <a:r>
              <a:rPr sz="2800" b="1" spc="-50" dirty="0">
                <a:solidFill>
                  <a:srgbClr val="0000FF"/>
                </a:solidFill>
                <a:latin typeface="Calibri" panose="020F0502020204030204"/>
                <a:cs typeface="Calibri" panose="020F0502020204030204"/>
              </a:rPr>
              <a:t> </a:t>
            </a:r>
            <a:r>
              <a:rPr sz="2800" b="1" spc="-110" dirty="0">
                <a:solidFill>
                  <a:srgbClr val="0000FF"/>
                </a:solidFill>
                <a:latin typeface="Calibri" panose="020F0502020204030204"/>
                <a:cs typeface="Calibri" panose="020F0502020204030204"/>
              </a:rPr>
              <a:t>ΚΑΤΑ</a:t>
            </a:r>
            <a:r>
              <a:rPr sz="2800" b="1" spc="-50" dirty="0">
                <a:solidFill>
                  <a:srgbClr val="0000FF"/>
                </a:solidFill>
                <a:latin typeface="Calibri" panose="020F0502020204030204"/>
                <a:cs typeface="Calibri" panose="020F0502020204030204"/>
              </a:rPr>
              <a:t> </a:t>
            </a:r>
            <a:r>
              <a:rPr sz="2800" b="1" dirty="0">
                <a:solidFill>
                  <a:srgbClr val="0000FF"/>
                </a:solidFill>
                <a:latin typeface="Calibri" panose="020F0502020204030204"/>
                <a:cs typeface="Calibri" panose="020F0502020204030204"/>
              </a:rPr>
              <a:t>ΤΗ</a:t>
            </a:r>
            <a:r>
              <a:rPr sz="2800" b="1" spc="-45" dirty="0">
                <a:solidFill>
                  <a:srgbClr val="0000FF"/>
                </a:solidFill>
                <a:latin typeface="Calibri" panose="020F0502020204030204"/>
                <a:cs typeface="Calibri" panose="020F0502020204030204"/>
              </a:rPr>
              <a:t> </a:t>
            </a:r>
            <a:r>
              <a:rPr sz="2800" b="1" spc="-10" dirty="0">
                <a:solidFill>
                  <a:srgbClr val="0000FF"/>
                </a:solidFill>
                <a:latin typeface="Calibri" panose="020F0502020204030204"/>
                <a:cs typeface="Calibri" panose="020F0502020204030204"/>
              </a:rPr>
              <a:t>ΜΕΤΑΒΑΣΗ.</a:t>
            </a:r>
            <a:endParaRPr sz="2800">
              <a:latin typeface="Calibri" panose="020F0502020204030204"/>
              <a:cs typeface="Calibri" panose="020F0502020204030204"/>
            </a:endParaRPr>
          </a:p>
        </p:txBody>
      </p:sp>
      <p:grpSp>
        <p:nvGrpSpPr>
          <p:cNvPr id="3" name="object 3"/>
          <p:cNvGrpSpPr/>
          <p:nvPr/>
        </p:nvGrpSpPr>
        <p:grpSpPr>
          <a:xfrm>
            <a:off x="326330" y="17720"/>
            <a:ext cx="8249284" cy="572135"/>
            <a:chOff x="326330" y="17720"/>
            <a:chExt cx="8249284" cy="572135"/>
          </a:xfrm>
        </p:grpSpPr>
        <p:sp>
          <p:nvSpPr>
            <p:cNvPr id="4" name="object 4"/>
            <p:cNvSpPr/>
            <p:nvPr/>
          </p:nvSpPr>
          <p:spPr>
            <a:xfrm>
              <a:off x="339090" y="30479"/>
              <a:ext cx="8223250" cy="546100"/>
            </a:xfrm>
            <a:custGeom>
              <a:avLst/>
              <a:gdLst/>
              <a:ahLst/>
              <a:cxnLst/>
              <a:rect l="l" t="t" r="r" b="b"/>
              <a:pathLst>
                <a:path w="8223250" h="546100">
                  <a:moveTo>
                    <a:pt x="8161019" y="3810"/>
                  </a:moveTo>
                  <a:lnTo>
                    <a:pt x="62230" y="3810"/>
                  </a:lnTo>
                  <a:lnTo>
                    <a:pt x="58420" y="6350"/>
                  </a:lnTo>
                  <a:lnTo>
                    <a:pt x="53339" y="7620"/>
                  </a:lnTo>
                  <a:lnTo>
                    <a:pt x="49530" y="10160"/>
                  </a:lnTo>
                  <a:lnTo>
                    <a:pt x="44450" y="12700"/>
                  </a:lnTo>
                  <a:lnTo>
                    <a:pt x="33020" y="20320"/>
                  </a:lnTo>
                  <a:lnTo>
                    <a:pt x="20320" y="33020"/>
                  </a:lnTo>
                  <a:lnTo>
                    <a:pt x="16510" y="38100"/>
                  </a:lnTo>
                  <a:lnTo>
                    <a:pt x="8889" y="49529"/>
                  </a:lnTo>
                  <a:lnTo>
                    <a:pt x="7620" y="54610"/>
                  </a:lnTo>
                  <a:lnTo>
                    <a:pt x="6350" y="58420"/>
                  </a:lnTo>
                  <a:lnTo>
                    <a:pt x="3810" y="62229"/>
                  </a:lnTo>
                  <a:lnTo>
                    <a:pt x="1270" y="72390"/>
                  </a:lnTo>
                  <a:lnTo>
                    <a:pt x="1270" y="76200"/>
                  </a:lnTo>
                  <a:lnTo>
                    <a:pt x="0" y="81279"/>
                  </a:lnTo>
                  <a:lnTo>
                    <a:pt x="0" y="464820"/>
                  </a:lnTo>
                  <a:lnTo>
                    <a:pt x="1270" y="469900"/>
                  </a:lnTo>
                  <a:lnTo>
                    <a:pt x="1270" y="473710"/>
                  </a:lnTo>
                  <a:lnTo>
                    <a:pt x="3810" y="483870"/>
                  </a:lnTo>
                  <a:lnTo>
                    <a:pt x="6350" y="487680"/>
                  </a:lnTo>
                  <a:lnTo>
                    <a:pt x="7620" y="492760"/>
                  </a:lnTo>
                  <a:lnTo>
                    <a:pt x="10160" y="496570"/>
                  </a:lnTo>
                  <a:lnTo>
                    <a:pt x="11430" y="500380"/>
                  </a:lnTo>
                  <a:lnTo>
                    <a:pt x="13970" y="505460"/>
                  </a:lnTo>
                  <a:lnTo>
                    <a:pt x="16510" y="509270"/>
                  </a:lnTo>
                  <a:lnTo>
                    <a:pt x="20320" y="511810"/>
                  </a:lnTo>
                  <a:lnTo>
                    <a:pt x="22860" y="515620"/>
                  </a:lnTo>
                  <a:lnTo>
                    <a:pt x="33020" y="525780"/>
                  </a:lnTo>
                  <a:lnTo>
                    <a:pt x="44450" y="533400"/>
                  </a:lnTo>
                  <a:lnTo>
                    <a:pt x="49530" y="535940"/>
                  </a:lnTo>
                  <a:lnTo>
                    <a:pt x="53339" y="538480"/>
                  </a:lnTo>
                  <a:lnTo>
                    <a:pt x="58420" y="539750"/>
                  </a:lnTo>
                  <a:lnTo>
                    <a:pt x="62230" y="541020"/>
                  </a:lnTo>
                  <a:lnTo>
                    <a:pt x="67310" y="542290"/>
                  </a:lnTo>
                  <a:lnTo>
                    <a:pt x="71119" y="543560"/>
                  </a:lnTo>
                  <a:lnTo>
                    <a:pt x="81280" y="546100"/>
                  </a:lnTo>
                  <a:lnTo>
                    <a:pt x="8141969" y="546100"/>
                  </a:lnTo>
                  <a:lnTo>
                    <a:pt x="8152130" y="543560"/>
                  </a:lnTo>
                  <a:lnTo>
                    <a:pt x="8155939" y="542290"/>
                  </a:lnTo>
                  <a:lnTo>
                    <a:pt x="8166100" y="539750"/>
                  </a:lnTo>
                  <a:lnTo>
                    <a:pt x="8169909" y="538480"/>
                  </a:lnTo>
                  <a:lnTo>
                    <a:pt x="8173719" y="535940"/>
                  </a:lnTo>
                  <a:lnTo>
                    <a:pt x="8178800" y="533400"/>
                  </a:lnTo>
                  <a:lnTo>
                    <a:pt x="8190230" y="525780"/>
                  </a:lnTo>
                  <a:lnTo>
                    <a:pt x="8194039" y="521970"/>
                  </a:lnTo>
                  <a:lnTo>
                    <a:pt x="8197850" y="519430"/>
                  </a:lnTo>
                  <a:lnTo>
                    <a:pt x="8202930" y="511810"/>
                  </a:lnTo>
                  <a:lnTo>
                    <a:pt x="8206739" y="508000"/>
                  </a:lnTo>
                  <a:lnTo>
                    <a:pt x="8214359" y="496570"/>
                  </a:lnTo>
                  <a:lnTo>
                    <a:pt x="8215630" y="491490"/>
                  </a:lnTo>
                  <a:lnTo>
                    <a:pt x="8216900" y="487680"/>
                  </a:lnTo>
                  <a:lnTo>
                    <a:pt x="8219439" y="483870"/>
                  </a:lnTo>
                  <a:lnTo>
                    <a:pt x="8221980" y="473710"/>
                  </a:lnTo>
                  <a:lnTo>
                    <a:pt x="8221980" y="468630"/>
                  </a:lnTo>
                  <a:lnTo>
                    <a:pt x="8223250" y="464820"/>
                  </a:lnTo>
                  <a:lnTo>
                    <a:pt x="8223250" y="81279"/>
                  </a:lnTo>
                  <a:lnTo>
                    <a:pt x="8221980" y="76200"/>
                  </a:lnTo>
                  <a:lnTo>
                    <a:pt x="8221980" y="72390"/>
                  </a:lnTo>
                  <a:lnTo>
                    <a:pt x="8219439" y="62229"/>
                  </a:lnTo>
                  <a:lnTo>
                    <a:pt x="8216900" y="58420"/>
                  </a:lnTo>
                  <a:lnTo>
                    <a:pt x="8215630" y="54610"/>
                  </a:lnTo>
                  <a:lnTo>
                    <a:pt x="8214359" y="49529"/>
                  </a:lnTo>
                  <a:lnTo>
                    <a:pt x="8206739" y="38100"/>
                  </a:lnTo>
                  <a:lnTo>
                    <a:pt x="8202930" y="33020"/>
                  </a:lnTo>
                  <a:lnTo>
                    <a:pt x="8190230" y="20320"/>
                  </a:lnTo>
                  <a:lnTo>
                    <a:pt x="8182609" y="15240"/>
                  </a:lnTo>
                  <a:lnTo>
                    <a:pt x="8177530" y="12700"/>
                  </a:lnTo>
                  <a:lnTo>
                    <a:pt x="8169909" y="7620"/>
                  </a:lnTo>
                  <a:lnTo>
                    <a:pt x="8164830" y="6350"/>
                  </a:lnTo>
                  <a:lnTo>
                    <a:pt x="8161019" y="3810"/>
                  </a:lnTo>
                  <a:close/>
                </a:path>
                <a:path w="8223250" h="546100">
                  <a:moveTo>
                    <a:pt x="8141969" y="0"/>
                  </a:moveTo>
                  <a:lnTo>
                    <a:pt x="81280" y="0"/>
                  </a:lnTo>
                  <a:lnTo>
                    <a:pt x="71119" y="2540"/>
                  </a:lnTo>
                  <a:lnTo>
                    <a:pt x="67310" y="3810"/>
                  </a:lnTo>
                  <a:lnTo>
                    <a:pt x="8155939" y="3810"/>
                  </a:lnTo>
                  <a:lnTo>
                    <a:pt x="8152130" y="2540"/>
                  </a:lnTo>
                  <a:lnTo>
                    <a:pt x="8141969" y="0"/>
                  </a:lnTo>
                  <a:close/>
                </a:path>
              </a:pathLst>
            </a:custGeom>
            <a:solidFill>
              <a:srgbClr val="009900"/>
            </a:solidFill>
          </p:spPr>
          <p:txBody>
            <a:bodyPr wrap="square" lIns="0" tIns="0" rIns="0" bIns="0" rtlCol="0"/>
            <a:lstStyle/>
            <a:p/>
          </p:txBody>
        </p:sp>
        <p:sp>
          <p:nvSpPr>
            <p:cNvPr id="5" name="object 5"/>
            <p:cNvSpPr/>
            <p:nvPr/>
          </p:nvSpPr>
          <p:spPr>
            <a:xfrm>
              <a:off x="339090" y="30479"/>
              <a:ext cx="8223250" cy="546100"/>
            </a:xfrm>
            <a:custGeom>
              <a:avLst/>
              <a:gdLst/>
              <a:ahLst/>
              <a:cxnLst/>
              <a:rect l="l" t="t" r="r" b="b"/>
              <a:pathLst>
                <a:path w="8223250" h="546100">
                  <a:moveTo>
                    <a:pt x="0" y="91440"/>
                  </a:moveTo>
                  <a:lnTo>
                    <a:pt x="0" y="86360"/>
                  </a:lnTo>
                  <a:lnTo>
                    <a:pt x="0" y="81279"/>
                  </a:lnTo>
                  <a:lnTo>
                    <a:pt x="1270" y="76200"/>
                  </a:lnTo>
                  <a:lnTo>
                    <a:pt x="1270" y="72390"/>
                  </a:lnTo>
                  <a:lnTo>
                    <a:pt x="2539" y="67310"/>
                  </a:lnTo>
                  <a:lnTo>
                    <a:pt x="3810" y="62229"/>
                  </a:lnTo>
                  <a:lnTo>
                    <a:pt x="6350" y="58420"/>
                  </a:lnTo>
                  <a:lnTo>
                    <a:pt x="7620" y="54610"/>
                  </a:lnTo>
                  <a:lnTo>
                    <a:pt x="8889" y="49529"/>
                  </a:lnTo>
                  <a:lnTo>
                    <a:pt x="11430" y="45720"/>
                  </a:lnTo>
                  <a:lnTo>
                    <a:pt x="13970" y="41910"/>
                  </a:lnTo>
                  <a:lnTo>
                    <a:pt x="16510" y="38100"/>
                  </a:lnTo>
                  <a:lnTo>
                    <a:pt x="20320" y="33020"/>
                  </a:lnTo>
                  <a:lnTo>
                    <a:pt x="22860" y="30479"/>
                  </a:lnTo>
                  <a:lnTo>
                    <a:pt x="26670" y="26670"/>
                  </a:lnTo>
                  <a:lnTo>
                    <a:pt x="29210" y="24129"/>
                  </a:lnTo>
                  <a:lnTo>
                    <a:pt x="33020" y="20320"/>
                  </a:lnTo>
                  <a:lnTo>
                    <a:pt x="36830" y="17779"/>
                  </a:lnTo>
                  <a:lnTo>
                    <a:pt x="40639" y="15240"/>
                  </a:lnTo>
                  <a:lnTo>
                    <a:pt x="44450" y="12700"/>
                  </a:lnTo>
                  <a:lnTo>
                    <a:pt x="49530" y="10160"/>
                  </a:lnTo>
                  <a:lnTo>
                    <a:pt x="53339" y="7620"/>
                  </a:lnTo>
                  <a:lnTo>
                    <a:pt x="58420" y="6350"/>
                  </a:lnTo>
                  <a:lnTo>
                    <a:pt x="62230" y="3810"/>
                  </a:lnTo>
                  <a:lnTo>
                    <a:pt x="67310" y="3810"/>
                  </a:lnTo>
                  <a:lnTo>
                    <a:pt x="71119" y="2540"/>
                  </a:lnTo>
                  <a:lnTo>
                    <a:pt x="76200" y="1270"/>
                  </a:lnTo>
                  <a:lnTo>
                    <a:pt x="81280" y="0"/>
                  </a:lnTo>
                  <a:lnTo>
                    <a:pt x="85089" y="0"/>
                  </a:lnTo>
                  <a:lnTo>
                    <a:pt x="8133080" y="0"/>
                  </a:lnTo>
                  <a:lnTo>
                    <a:pt x="8141969" y="0"/>
                  </a:lnTo>
                  <a:lnTo>
                    <a:pt x="8147050" y="1270"/>
                  </a:lnTo>
                  <a:lnTo>
                    <a:pt x="8152130" y="2540"/>
                  </a:lnTo>
                  <a:lnTo>
                    <a:pt x="8155939" y="3810"/>
                  </a:lnTo>
                  <a:lnTo>
                    <a:pt x="8161019" y="3810"/>
                  </a:lnTo>
                  <a:lnTo>
                    <a:pt x="8164830" y="6350"/>
                  </a:lnTo>
                  <a:lnTo>
                    <a:pt x="8169909" y="7620"/>
                  </a:lnTo>
                  <a:lnTo>
                    <a:pt x="8173719" y="10160"/>
                  </a:lnTo>
                  <a:lnTo>
                    <a:pt x="8177530" y="12700"/>
                  </a:lnTo>
                  <a:lnTo>
                    <a:pt x="8182609" y="15240"/>
                  </a:lnTo>
                  <a:lnTo>
                    <a:pt x="8186419" y="17779"/>
                  </a:lnTo>
                  <a:lnTo>
                    <a:pt x="8190230" y="20320"/>
                  </a:lnTo>
                  <a:lnTo>
                    <a:pt x="8194039" y="24129"/>
                  </a:lnTo>
                  <a:lnTo>
                    <a:pt x="8196580" y="26670"/>
                  </a:lnTo>
                  <a:lnTo>
                    <a:pt x="8200389" y="30479"/>
                  </a:lnTo>
                  <a:lnTo>
                    <a:pt x="8202930" y="33020"/>
                  </a:lnTo>
                  <a:lnTo>
                    <a:pt x="8206739" y="38100"/>
                  </a:lnTo>
                  <a:lnTo>
                    <a:pt x="8209280" y="41910"/>
                  </a:lnTo>
                  <a:lnTo>
                    <a:pt x="8211819" y="45720"/>
                  </a:lnTo>
                  <a:lnTo>
                    <a:pt x="8214359" y="49529"/>
                  </a:lnTo>
                  <a:lnTo>
                    <a:pt x="8215630" y="54610"/>
                  </a:lnTo>
                  <a:lnTo>
                    <a:pt x="8216900" y="58420"/>
                  </a:lnTo>
                  <a:lnTo>
                    <a:pt x="8219439" y="62229"/>
                  </a:lnTo>
                  <a:lnTo>
                    <a:pt x="8220709" y="67310"/>
                  </a:lnTo>
                  <a:lnTo>
                    <a:pt x="8221980" y="72390"/>
                  </a:lnTo>
                  <a:lnTo>
                    <a:pt x="8221980" y="76200"/>
                  </a:lnTo>
                  <a:lnTo>
                    <a:pt x="8223250" y="81279"/>
                  </a:lnTo>
                  <a:lnTo>
                    <a:pt x="8223250" y="454660"/>
                  </a:lnTo>
                  <a:lnTo>
                    <a:pt x="8223250" y="464820"/>
                  </a:lnTo>
                  <a:lnTo>
                    <a:pt x="8221980" y="468630"/>
                  </a:lnTo>
                  <a:lnTo>
                    <a:pt x="8221980" y="473710"/>
                  </a:lnTo>
                  <a:lnTo>
                    <a:pt x="8220709" y="478790"/>
                  </a:lnTo>
                  <a:lnTo>
                    <a:pt x="8219439" y="483870"/>
                  </a:lnTo>
                  <a:lnTo>
                    <a:pt x="8216900" y="487680"/>
                  </a:lnTo>
                  <a:lnTo>
                    <a:pt x="8215630" y="491490"/>
                  </a:lnTo>
                  <a:lnTo>
                    <a:pt x="8214359" y="496570"/>
                  </a:lnTo>
                  <a:lnTo>
                    <a:pt x="8211819" y="500380"/>
                  </a:lnTo>
                  <a:lnTo>
                    <a:pt x="8209280" y="504190"/>
                  </a:lnTo>
                  <a:lnTo>
                    <a:pt x="8206739" y="508000"/>
                  </a:lnTo>
                  <a:lnTo>
                    <a:pt x="8202930" y="511810"/>
                  </a:lnTo>
                  <a:lnTo>
                    <a:pt x="8200389" y="515620"/>
                  </a:lnTo>
                  <a:lnTo>
                    <a:pt x="8197850" y="519430"/>
                  </a:lnTo>
                  <a:lnTo>
                    <a:pt x="8194039" y="521970"/>
                  </a:lnTo>
                  <a:lnTo>
                    <a:pt x="8190230" y="525780"/>
                  </a:lnTo>
                  <a:lnTo>
                    <a:pt x="8186419" y="528320"/>
                  </a:lnTo>
                  <a:lnTo>
                    <a:pt x="8182609" y="530860"/>
                  </a:lnTo>
                  <a:lnTo>
                    <a:pt x="8178800" y="533400"/>
                  </a:lnTo>
                  <a:lnTo>
                    <a:pt x="8173719" y="535940"/>
                  </a:lnTo>
                  <a:lnTo>
                    <a:pt x="8169909" y="538480"/>
                  </a:lnTo>
                  <a:lnTo>
                    <a:pt x="8166100" y="539750"/>
                  </a:lnTo>
                  <a:lnTo>
                    <a:pt x="8161019" y="541020"/>
                  </a:lnTo>
                  <a:lnTo>
                    <a:pt x="8155939" y="542290"/>
                  </a:lnTo>
                  <a:lnTo>
                    <a:pt x="8152130" y="543560"/>
                  </a:lnTo>
                  <a:lnTo>
                    <a:pt x="8147050" y="544830"/>
                  </a:lnTo>
                  <a:lnTo>
                    <a:pt x="8141969" y="546100"/>
                  </a:lnTo>
                  <a:lnTo>
                    <a:pt x="8138159" y="546100"/>
                  </a:lnTo>
                  <a:lnTo>
                    <a:pt x="8133080" y="546100"/>
                  </a:lnTo>
                  <a:lnTo>
                    <a:pt x="90169" y="546100"/>
                  </a:lnTo>
                  <a:lnTo>
                    <a:pt x="85089" y="546100"/>
                  </a:lnTo>
                  <a:lnTo>
                    <a:pt x="81280" y="546100"/>
                  </a:lnTo>
                  <a:lnTo>
                    <a:pt x="76200" y="544830"/>
                  </a:lnTo>
                  <a:lnTo>
                    <a:pt x="71119" y="543560"/>
                  </a:lnTo>
                  <a:lnTo>
                    <a:pt x="67310" y="542290"/>
                  </a:lnTo>
                  <a:lnTo>
                    <a:pt x="62230" y="541020"/>
                  </a:lnTo>
                  <a:lnTo>
                    <a:pt x="58420" y="539750"/>
                  </a:lnTo>
                  <a:lnTo>
                    <a:pt x="53339" y="538480"/>
                  </a:lnTo>
                  <a:lnTo>
                    <a:pt x="49530" y="535940"/>
                  </a:lnTo>
                  <a:lnTo>
                    <a:pt x="44450" y="533400"/>
                  </a:lnTo>
                  <a:lnTo>
                    <a:pt x="40639" y="530860"/>
                  </a:lnTo>
                  <a:lnTo>
                    <a:pt x="36830" y="528320"/>
                  </a:lnTo>
                  <a:lnTo>
                    <a:pt x="33020" y="525780"/>
                  </a:lnTo>
                  <a:lnTo>
                    <a:pt x="30480" y="523240"/>
                  </a:lnTo>
                  <a:lnTo>
                    <a:pt x="26670" y="519430"/>
                  </a:lnTo>
                  <a:lnTo>
                    <a:pt x="22860" y="515620"/>
                  </a:lnTo>
                  <a:lnTo>
                    <a:pt x="20320" y="511810"/>
                  </a:lnTo>
                  <a:lnTo>
                    <a:pt x="16510" y="509270"/>
                  </a:lnTo>
                  <a:lnTo>
                    <a:pt x="13970" y="505460"/>
                  </a:lnTo>
                  <a:lnTo>
                    <a:pt x="11430" y="500380"/>
                  </a:lnTo>
                  <a:lnTo>
                    <a:pt x="10160" y="496570"/>
                  </a:lnTo>
                  <a:lnTo>
                    <a:pt x="7620" y="492760"/>
                  </a:lnTo>
                  <a:lnTo>
                    <a:pt x="6350" y="487680"/>
                  </a:lnTo>
                  <a:lnTo>
                    <a:pt x="3810" y="483870"/>
                  </a:lnTo>
                  <a:lnTo>
                    <a:pt x="2539" y="478790"/>
                  </a:lnTo>
                  <a:lnTo>
                    <a:pt x="1270" y="473710"/>
                  </a:lnTo>
                  <a:lnTo>
                    <a:pt x="1270" y="469900"/>
                  </a:lnTo>
                  <a:lnTo>
                    <a:pt x="0" y="464820"/>
                  </a:lnTo>
                  <a:lnTo>
                    <a:pt x="0" y="459740"/>
                  </a:lnTo>
                  <a:lnTo>
                    <a:pt x="0" y="455930"/>
                  </a:lnTo>
                  <a:lnTo>
                    <a:pt x="0" y="91440"/>
                  </a:lnTo>
                  <a:close/>
                </a:path>
              </a:pathLst>
            </a:custGeom>
            <a:ln w="25518">
              <a:solidFill>
                <a:srgbClr val="FFFFFF"/>
              </a:solidFill>
            </a:ln>
          </p:spPr>
          <p:txBody>
            <a:bodyPr wrap="square" lIns="0" tIns="0" rIns="0" bIns="0" rtlCol="0"/>
            <a:lstStyle/>
            <a:p/>
          </p:txBody>
        </p:sp>
        <p:sp>
          <p:nvSpPr>
            <p:cNvPr id="6" name="object 6"/>
            <p:cNvSpPr/>
            <p:nvPr/>
          </p:nvSpPr>
          <p:spPr>
            <a:xfrm>
              <a:off x="326326" y="17728"/>
              <a:ext cx="8249284" cy="572135"/>
            </a:xfrm>
            <a:custGeom>
              <a:avLst/>
              <a:gdLst/>
              <a:ahLst/>
              <a:cxnLst/>
              <a:rect l="l" t="t" r="r" b="b"/>
              <a:pathLst>
                <a:path w="8249284" h="5721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49284" h="572135">
                  <a:moveTo>
                    <a:pt x="8248764" y="558850"/>
                  </a:moveTo>
                  <a:lnTo>
                    <a:pt x="8245030" y="549833"/>
                  </a:lnTo>
                  <a:lnTo>
                    <a:pt x="8236013" y="546100"/>
                  </a:lnTo>
                  <a:lnTo>
                    <a:pt x="8226984" y="549833"/>
                  </a:lnTo>
                  <a:lnTo>
                    <a:pt x="8223250" y="558850"/>
                  </a:lnTo>
                  <a:lnTo>
                    <a:pt x="8226984" y="567880"/>
                  </a:lnTo>
                  <a:lnTo>
                    <a:pt x="8236013" y="571614"/>
                  </a:lnTo>
                  <a:lnTo>
                    <a:pt x="8245030" y="567880"/>
                  </a:lnTo>
                  <a:lnTo>
                    <a:pt x="8248764" y="5588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32130" y="46990"/>
            <a:ext cx="1559560" cy="513080"/>
          </a:xfrm>
          <a:prstGeom prst="rect">
            <a:avLst/>
          </a:prstGeom>
        </p:spPr>
        <p:txBody>
          <a:bodyPr vert="horz" wrap="square" lIns="0" tIns="12700" rIns="0" bIns="0" rtlCol="0">
            <a:spAutoFit/>
          </a:bodyPr>
          <a:lstStyle/>
          <a:p>
            <a:pPr marL="12700">
              <a:lnSpc>
                <a:spcPct val="100000"/>
              </a:lnSpc>
              <a:spcBef>
                <a:spcPts val="100"/>
              </a:spcBef>
            </a:pPr>
            <a:r>
              <a:rPr sz="3200" i="1" u="none" dirty="0">
                <a:solidFill>
                  <a:srgbClr val="FFFFFF"/>
                </a:solidFill>
                <a:latin typeface="Calibri" panose="020F0502020204030204"/>
                <a:cs typeface="Calibri" panose="020F0502020204030204"/>
              </a:rPr>
              <a:t>α)</a:t>
            </a:r>
            <a:r>
              <a:rPr sz="3200" i="1" u="none" spc="-20" dirty="0">
                <a:solidFill>
                  <a:srgbClr val="FFFFFF"/>
                </a:solidFill>
                <a:latin typeface="Calibri" panose="020F0502020204030204"/>
                <a:cs typeface="Calibri" panose="020F0502020204030204"/>
              </a:rPr>
              <a:t> </a:t>
            </a:r>
            <a:r>
              <a:rPr sz="3200" i="1" u="none" spc="-10" dirty="0">
                <a:solidFill>
                  <a:srgbClr val="FFFFFF"/>
                </a:solidFill>
                <a:latin typeface="Calibri" panose="020F0502020204030204"/>
                <a:cs typeface="Calibri" panose="020F0502020204030204"/>
              </a:rPr>
              <a:t>Γενικά</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655559" y="1546860"/>
            <a:ext cx="73660" cy="0"/>
          </a:xfrm>
          <a:custGeom>
            <a:avLst/>
            <a:gdLst/>
            <a:ahLst/>
            <a:cxnLst/>
            <a:rect l="l" t="t" r="r" b="b"/>
            <a:pathLst>
              <a:path w="73659">
                <a:moveTo>
                  <a:pt x="0" y="0"/>
                </a:moveTo>
                <a:lnTo>
                  <a:pt x="73660" y="0"/>
                </a:lnTo>
              </a:path>
            </a:pathLst>
          </a:custGeom>
          <a:ln w="22860">
            <a:solidFill>
              <a:srgbClr val="000000"/>
            </a:solidFill>
          </a:ln>
        </p:spPr>
        <p:txBody>
          <a:bodyPr wrap="square" lIns="0" tIns="0" rIns="0" bIns="0" rtlCol="0"/>
          <a:lstStyle/>
          <a:p/>
        </p:txBody>
      </p:sp>
      <p:sp>
        <p:nvSpPr>
          <p:cNvPr id="3" name="object 3"/>
          <p:cNvSpPr txBox="1"/>
          <p:nvPr/>
        </p:nvSpPr>
        <p:spPr>
          <a:xfrm>
            <a:off x="436880" y="1111250"/>
            <a:ext cx="8143875" cy="5074920"/>
          </a:xfrm>
          <a:prstGeom prst="rect">
            <a:avLst/>
          </a:prstGeom>
        </p:spPr>
        <p:txBody>
          <a:bodyPr vert="horz" wrap="square" lIns="0" tIns="71120" rIns="0" bIns="0" rtlCol="0">
            <a:spAutoFit/>
          </a:bodyPr>
          <a:lstStyle/>
          <a:p>
            <a:pPr marL="19050">
              <a:lnSpc>
                <a:spcPct val="100000"/>
              </a:lnSpc>
              <a:spcBef>
                <a:spcPts val="560"/>
              </a:spcBef>
              <a:tabLst>
                <a:tab pos="463550" algn="l"/>
              </a:tabLst>
            </a:pPr>
            <a:r>
              <a:rPr sz="2600" b="1" i="1" spc="-25" dirty="0">
                <a:solidFill>
                  <a:srgbClr val="FF0000"/>
                </a:solidFill>
                <a:latin typeface="Calibri" panose="020F0502020204030204"/>
                <a:cs typeface="Calibri" panose="020F0502020204030204"/>
              </a:rPr>
              <a:t>α)</a:t>
            </a:r>
            <a:r>
              <a:rPr sz="2600" b="1" i="1" dirty="0">
                <a:solidFill>
                  <a:srgbClr val="FF0000"/>
                </a:solidFill>
                <a:latin typeface="Calibri" panose="020F0502020204030204"/>
                <a:cs typeface="Calibri" panose="020F0502020204030204"/>
              </a:rPr>
              <a:t>	</a:t>
            </a:r>
            <a:r>
              <a:rPr sz="2600" b="1" i="1" u="sng" dirty="0">
                <a:solidFill>
                  <a:srgbClr val="FF0000"/>
                </a:solidFill>
                <a:uFill>
                  <a:solidFill>
                    <a:srgbClr val="FF0000"/>
                  </a:solidFill>
                </a:uFill>
                <a:latin typeface="Calibri" panose="020F0502020204030204"/>
                <a:cs typeface="Calibri" panose="020F0502020204030204"/>
              </a:rPr>
              <a:t>ΚΛΙΣΗ</a:t>
            </a:r>
            <a:r>
              <a:rPr sz="2600" b="1" i="1" u="sng" spc="-40" dirty="0">
                <a:solidFill>
                  <a:srgbClr val="FF0000"/>
                </a:solidFill>
                <a:uFill>
                  <a:solidFill>
                    <a:srgbClr val="FF0000"/>
                  </a:solidFill>
                </a:uFill>
                <a:latin typeface="Calibri" panose="020F0502020204030204"/>
                <a:cs typeface="Calibri" panose="020F0502020204030204"/>
              </a:rPr>
              <a:t> </a:t>
            </a:r>
            <a:r>
              <a:rPr sz="2600" b="1" i="1" u="sng" spc="-35" dirty="0">
                <a:solidFill>
                  <a:srgbClr val="FF0000"/>
                </a:solidFill>
                <a:uFill>
                  <a:solidFill>
                    <a:srgbClr val="FF0000"/>
                  </a:solidFill>
                </a:uFill>
                <a:latin typeface="Calibri" panose="020F0502020204030204"/>
                <a:cs typeface="Calibri" panose="020F0502020204030204"/>
              </a:rPr>
              <a:t>ΤΑΧΥΤΗΤΑΣ</a:t>
            </a:r>
            <a:r>
              <a:rPr sz="2600" b="1" i="1" u="sng" spc="-30" dirty="0">
                <a:solidFill>
                  <a:srgbClr val="FF0000"/>
                </a:solidFill>
                <a:uFill>
                  <a:solidFill>
                    <a:srgbClr val="FF0000"/>
                  </a:solidFill>
                </a:uFill>
                <a:latin typeface="Calibri" panose="020F0502020204030204"/>
                <a:cs typeface="Calibri" panose="020F0502020204030204"/>
              </a:rPr>
              <a:t> </a:t>
            </a:r>
            <a:r>
              <a:rPr sz="2600" b="1" i="1" u="sng" dirty="0">
                <a:solidFill>
                  <a:srgbClr val="FF0000"/>
                </a:solidFill>
                <a:uFill>
                  <a:solidFill>
                    <a:srgbClr val="FF0000"/>
                  </a:solidFill>
                </a:uFill>
                <a:latin typeface="Calibri" panose="020F0502020204030204"/>
                <a:cs typeface="Calibri" panose="020F0502020204030204"/>
              </a:rPr>
              <a:t>ΠΕΡΙΣΤΡΟΦΗΣ</a:t>
            </a:r>
            <a:r>
              <a:rPr sz="2600" b="1" i="1" u="sng" spc="-30" dirty="0">
                <a:solidFill>
                  <a:srgbClr val="FF0000"/>
                </a:solidFill>
                <a:uFill>
                  <a:solidFill>
                    <a:srgbClr val="FF0000"/>
                  </a:solidFill>
                </a:uFill>
                <a:latin typeface="Calibri" panose="020F0502020204030204"/>
                <a:cs typeface="Calibri" panose="020F0502020204030204"/>
              </a:rPr>
              <a:t> </a:t>
            </a:r>
            <a:r>
              <a:rPr sz="2600" b="1" i="1" u="sng" dirty="0">
                <a:solidFill>
                  <a:srgbClr val="FF0000"/>
                </a:solidFill>
                <a:uFill>
                  <a:solidFill>
                    <a:srgbClr val="FF0000"/>
                  </a:solidFill>
                </a:uFill>
                <a:latin typeface="Calibri" panose="020F0502020204030204"/>
                <a:cs typeface="Calibri" panose="020F0502020204030204"/>
              </a:rPr>
              <a:t>(SPEED</a:t>
            </a:r>
            <a:r>
              <a:rPr sz="2600" b="1" i="1" u="sng" spc="-20" dirty="0">
                <a:solidFill>
                  <a:srgbClr val="FF0000"/>
                </a:solidFill>
                <a:uFill>
                  <a:solidFill>
                    <a:srgbClr val="FF0000"/>
                  </a:solidFill>
                </a:uFill>
                <a:latin typeface="Calibri" panose="020F0502020204030204"/>
                <a:cs typeface="Calibri" panose="020F0502020204030204"/>
              </a:rPr>
              <a:t> </a:t>
            </a:r>
            <a:r>
              <a:rPr sz="2600" b="1" i="1" u="sng" spc="-10" dirty="0">
                <a:solidFill>
                  <a:srgbClr val="FF0000"/>
                </a:solidFill>
                <a:uFill>
                  <a:solidFill>
                    <a:srgbClr val="FF0000"/>
                  </a:solidFill>
                </a:uFill>
                <a:latin typeface="Calibri" panose="020F0502020204030204"/>
                <a:cs typeface="Calibri" panose="020F0502020204030204"/>
              </a:rPr>
              <a:t>DROOP)</a:t>
            </a:r>
            <a:endParaRPr sz="2600">
              <a:latin typeface="Calibri" panose="020F0502020204030204"/>
              <a:cs typeface="Calibri" panose="020F0502020204030204"/>
            </a:endParaRPr>
          </a:p>
          <a:p>
            <a:pPr marL="12700" marR="41910">
              <a:lnSpc>
                <a:spcPct val="102000"/>
              </a:lnSpc>
              <a:spcBef>
                <a:spcPts val="400"/>
              </a:spcBef>
              <a:tabLst>
                <a:tab pos="4589145" algn="l"/>
              </a:tabLst>
            </a:pPr>
            <a:r>
              <a:rPr sz="2600" b="1" dirty="0">
                <a:latin typeface="Calibri" panose="020F0502020204030204"/>
                <a:cs typeface="Calibri" panose="020F0502020204030204"/>
              </a:rPr>
              <a:t>ΚΑΘΕ</a:t>
            </a:r>
            <a:r>
              <a:rPr sz="2600" b="1" spc="-30" dirty="0">
                <a:latin typeface="Calibri" panose="020F0502020204030204"/>
                <a:cs typeface="Calibri" panose="020F0502020204030204"/>
              </a:rPr>
              <a:t> </a:t>
            </a:r>
            <a:r>
              <a:rPr sz="2600" b="1" spc="-10" dirty="0">
                <a:latin typeface="Calibri" panose="020F0502020204030204"/>
                <a:cs typeface="Calibri" panose="020F0502020204030204"/>
              </a:rPr>
              <a:t>ΠΕΤΡΕΛΑΙΟΚΙΝΗΤΗΡΑΣ</a:t>
            </a:r>
            <a:r>
              <a:rPr sz="2600" b="1" spc="-25" dirty="0">
                <a:latin typeface="Calibri" panose="020F0502020204030204"/>
                <a:cs typeface="Calibri" panose="020F0502020204030204"/>
              </a:rPr>
              <a:t> ΧΑΡΑΚΤΗΡΙΖΕΤΑΙ</a:t>
            </a:r>
            <a:r>
              <a:rPr sz="2600" b="1" spc="-30" dirty="0">
                <a:latin typeface="Calibri" panose="020F0502020204030204"/>
                <a:cs typeface="Calibri" panose="020F0502020204030204"/>
              </a:rPr>
              <a:t> </a:t>
            </a:r>
            <a:r>
              <a:rPr sz="2600" b="1" dirty="0">
                <a:latin typeface="Calibri" panose="020F0502020204030204"/>
                <a:cs typeface="Calibri" panose="020F0502020204030204"/>
              </a:rPr>
              <a:t>ΑΠΟ</a:t>
            </a:r>
            <a:r>
              <a:rPr sz="2600" b="1" spc="-20" dirty="0">
                <a:latin typeface="Calibri" panose="020F0502020204030204"/>
                <a:cs typeface="Calibri" panose="020F0502020204030204"/>
              </a:rPr>
              <a:t> </a:t>
            </a:r>
            <a:r>
              <a:rPr sz="2600" b="1" spc="-25" dirty="0">
                <a:latin typeface="Calibri" panose="020F0502020204030204"/>
                <a:cs typeface="Calibri" panose="020F0502020204030204"/>
              </a:rPr>
              <a:t>ΜΙΑ </a:t>
            </a:r>
            <a:r>
              <a:rPr sz="2600" b="1" spc="-10" dirty="0">
                <a:latin typeface="Calibri" panose="020F0502020204030204"/>
                <a:cs typeface="Calibri" panose="020F0502020204030204"/>
              </a:rPr>
              <a:t>ΚΑΜΠΥΛΗ</a:t>
            </a:r>
            <a:r>
              <a:rPr sz="2600" b="1" spc="-60" dirty="0">
                <a:latin typeface="Calibri" panose="020F0502020204030204"/>
                <a:cs typeface="Calibri" panose="020F0502020204030204"/>
              </a:rPr>
              <a:t> </a:t>
            </a:r>
            <a:r>
              <a:rPr sz="2600" b="1" dirty="0">
                <a:latin typeface="Calibri" panose="020F0502020204030204"/>
                <a:cs typeface="Calibri" panose="020F0502020204030204"/>
              </a:rPr>
              <a:t>ΠΟΥ</a:t>
            </a:r>
            <a:r>
              <a:rPr sz="2600" b="1" spc="-50" dirty="0">
                <a:latin typeface="Calibri" panose="020F0502020204030204"/>
                <a:cs typeface="Calibri" panose="020F0502020204030204"/>
              </a:rPr>
              <a:t> </a:t>
            </a:r>
            <a:r>
              <a:rPr sz="2600" b="1" dirty="0">
                <a:latin typeface="Calibri" panose="020F0502020204030204"/>
                <a:cs typeface="Calibri" panose="020F0502020204030204"/>
              </a:rPr>
              <a:t>ΠΑΡΕΧΕΙ</a:t>
            </a:r>
            <a:r>
              <a:rPr sz="2600" b="1" spc="-50" dirty="0">
                <a:latin typeface="Calibri" panose="020F0502020204030204"/>
                <a:cs typeface="Calibri" panose="020F0502020204030204"/>
              </a:rPr>
              <a:t> </a:t>
            </a:r>
            <a:r>
              <a:rPr sz="2600" b="1" dirty="0">
                <a:latin typeface="Calibri" panose="020F0502020204030204"/>
                <a:cs typeface="Calibri" panose="020F0502020204030204"/>
              </a:rPr>
              <a:t>ΤΗ</a:t>
            </a:r>
            <a:r>
              <a:rPr sz="2600" b="1" spc="-50" dirty="0">
                <a:latin typeface="Calibri" panose="020F0502020204030204"/>
                <a:cs typeface="Calibri" panose="020F0502020204030204"/>
              </a:rPr>
              <a:t> </a:t>
            </a:r>
            <a:r>
              <a:rPr sz="2600" b="1" dirty="0">
                <a:latin typeface="Calibri" panose="020F0502020204030204"/>
                <a:cs typeface="Calibri" panose="020F0502020204030204"/>
              </a:rPr>
              <a:t>ΜΕΓΙΣΤΗ</a:t>
            </a:r>
            <a:r>
              <a:rPr sz="2600" b="1" spc="-50" dirty="0">
                <a:latin typeface="Calibri" panose="020F0502020204030204"/>
                <a:cs typeface="Calibri" panose="020F0502020204030204"/>
              </a:rPr>
              <a:t> </a:t>
            </a:r>
            <a:r>
              <a:rPr sz="2600" b="1" dirty="0">
                <a:latin typeface="Calibri" panose="020F0502020204030204"/>
                <a:cs typeface="Calibri" panose="020F0502020204030204"/>
              </a:rPr>
              <a:t>ΡΟΠΗ</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40" dirty="0">
                <a:latin typeface="Calibri" panose="020F0502020204030204"/>
                <a:cs typeface="Calibri" panose="020F0502020204030204"/>
              </a:rPr>
              <a:t> </a:t>
            </a:r>
            <a:r>
              <a:rPr sz="2600" b="1" spc="-25" dirty="0">
                <a:latin typeface="Calibri" panose="020F0502020204030204"/>
                <a:cs typeface="Calibri" panose="020F0502020204030204"/>
              </a:rPr>
              <a:t>ΚΙΝΗΤΗΡΑ </a:t>
            </a:r>
            <a:r>
              <a:rPr sz="2600" b="1" dirty="0">
                <a:latin typeface="Calibri" panose="020F0502020204030204"/>
                <a:cs typeface="Calibri" panose="020F0502020204030204"/>
              </a:rPr>
              <a:t>ΣΕ</a:t>
            </a:r>
            <a:r>
              <a:rPr sz="2600" b="1" spc="-20" dirty="0">
                <a:latin typeface="Calibri" panose="020F0502020204030204"/>
                <a:cs typeface="Calibri" panose="020F0502020204030204"/>
              </a:rPr>
              <a:t> </a:t>
            </a:r>
            <a:r>
              <a:rPr sz="2600" b="1" dirty="0">
                <a:latin typeface="Calibri" panose="020F0502020204030204"/>
                <a:cs typeface="Calibri" panose="020F0502020204030204"/>
              </a:rPr>
              <a:t>ΣΥΝΑΡΤΗΣΗ</a:t>
            </a:r>
            <a:r>
              <a:rPr sz="2600" b="1" spc="-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10" dirty="0">
                <a:latin typeface="Calibri" panose="020F0502020204030204"/>
                <a:cs typeface="Calibri" panose="020F0502020204030204"/>
              </a:rPr>
              <a:t> </a:t>
            </a:r>
            <a:r>
              <a:rPr sz="2600" b="1" dirty="0">
                <a:latin typeface="Calibri" panose="020F0502020204030204"/>
                <a:cs typeface="Calibri" panose="020F0502020204030204"/>
              </a:rPr>
              <a:t>ΤΙΣ</a:t>
            </a:r>
            <a:r>
              <a:rPr sz="2600" b="1" spc="-5" dirty="0">
                <a:latin typeface="Calibri" panose="020F0502020204030204"/>
                <a:cs typeface="Calibri" panose="020F0502020204030204"/>
              </a:rPr>
              <a:t> </a:t>
            </a:r>
            <a:r>
              <a:rPr sz="2600" b="1" spc="-10" dirty="0">
                <a:latin typeface="Calibri" panose="020F0502020204030204"/>
                <a:cs typeface="Calibri" panose="020F0502020204030204"/>
              </a:rPr>
              <a:t>ΣΤΡΟΦΕΣ</a:t>
            </a:r>
            <a:r>
              <a:rPr sz="2600" b="1" dirty="0">
                <a:latin typeface="Calibri" panose="020F0502020204030204"/>
                <a:cs typeface="Calibri" panose="020F0502020204030204"/>
              </a:rPr>
              <a:t>	ΣΕ</a:t>
            </a:r>
            <a:r>
              <a:rPr sz="2600" b="1" spc="-50"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25" dirty="0">
                <a:latin typeface="Calibri" panose="020F0502020204030204"/>
                <a:cs typeface="Calibri" panose="020F0502020204030204"/>
              </a:rPr>
              <a:t> </a:t>
            </a:r>
            <a:r>
              <a:rPr sz="2600" b="1" dirty="0">
                <a:latin typeface="Calibri" panose="020F0502020204030204"/>
                <a:cs typeface="Calibri" panose="020F0502020204030204"/>
              </a:rPr>
              <a:t>ΠΟΥ</a:t>
            </a:r>
            <a:r>
              <a:rPr sz="2600" b="1" spc="-35" dirty="0">
                <a:latin typeface="Calibri" panose="020F0502020204030204"/>
                <a:cs typeface="Calibri" panose="020F0502020204030204"/>
              </a:rPr>
              <a:t> </a:t>
            </a:r>
            <a:r>
              <a:rPr sz="2600" b="1" spc="-50" dirty="0">
                <a:latin typeface="Calibri" panose="020F0502020204030204"/>
                <a:cs typeface="Calibri" panose="020F0502020204030204"/>
              </a:rPr>
              <a:t>Η </a:t>
            </a:r>
            <a:r>
              <a:rPr sz="2600" b="1" spc="-10" dirty="0">
                <a:latin typeface="Calibri" panose="020F0502020204030204"/>
                <a:cs typeface="Calibri" panose="020F0502020204030204"/>
              </a:rPr>
              <a:t>ΑΝΤΙΣΤΑΣΗ</a:t>
            </a:r>
            <a:r>
              <a:rPr sz="2600" b="1" spc="-60" dirty="0">
                <a:latin typeface="Calibri" panose="020F0502020204030204"/>
                <a:cs typeface="Calibri" panose="020F0502020204030204"/>
              </a:rPr>
              <a:t> </a:t>
            </a:r>
            <a:r>
              <a:rPr sz="2600" b="1" dirty="0">
                <a:latin typeface="Calibri" panose="020F0502020204030204"/>
                <a:cs typeface="Calibri" panose="020F0502020204030204"/>
              </a:rPr>
              <a:t>ΣΤΗ</a:t>
            </a:r>
            <a:r>
              <a:rPr sz="2600" b="1" spc="-45" dirty="0">
                <a:latin typeface="Calibri" panose="020F0502020204030204"/>
                <a:cs typeface="Calibri" panose="020F0502020204030204"/>
              </a:rPr>
              <a:t> </a:t>
            </a:r>
            <a:r>
              <a:rPr sz="2600" b="1" dirty="0">
                <a:latin typeface="Calibri" panose="020F0502020204030204"/>
                <a:cs typeface="Calibri" panose="020F0502020204030204"/>
              </a:rPr>
              <a:t>ΡΟΠΗ</a:t>
            </a:r>
            <a:r>
              <a:rPr sz="2600" b="1" spc="-45" dirty="0">
                <a:latin typeface="Calibri" panose="020F0502020204030204"/>
                <a:cs typeface="Calibri" panose="020F0502020204030204"/>
              </a:rPr>
              <a:t> </a:t>
            </a:r>
            <a:r>
              <a:rPr sz="2600" b="1" spc="-20" dirty="0">
                <a:latin typeface="Calibri" panose="020F0502020204030204"/>
                <a:cs typeface="Calibri" panose="020F0502020204030204"/>
              </a:rPr>
              <a:t>ΑΥΤΗ</a:t>
            </a:r>
            <a:r>
              <a:rPr sz="2600" b="1" spc="-50" dirty="0">
                <a:latin typeface="Calibri" panose="020F0502020204030204"/>
                <a:cs typeface="Calibri" panose="020F0502020204030204"/>
              </a:rPr>
              <a:t> </a:t>
            </a:r>
            <a:r>
              <a:rPr sz="2600" b="1" dirty="0">
                <a:latin typeface="Calibri" panose="020F0502020204030204"/>
                <a:cs typeface="Calibri" panose="020F0502020204030204"/>
              </a:rPr>
              <a:t>(ΔΗΛ.</a:t>
            </a:r>
            <a:r>
              <a:rPr sz="2600" b="1" spc="-45" dirty="0">
                <a:latin typeface="Calibri" panose="020F0502020204030204"/>
                <a:cs typeface="Calibri" panose="020F0502020204030204"/>
              </a:rPr>
              <a:t> </a:t>
            </a:r>
            <a:r>
              <a:rPr sz="2600" b="1" dirty="0">
                <a:latin typeface="Calibri" panose="020F0502020204030204"/>
                <a:cs typeface="Calibri" panose="020F0502020204030204"/>
              </a:rPr>
              <a:t>ΤΟ</a:t>
            </a:r>
            <a:r>
              <a:rPr sz="2600" b="1" spc="-45" dirty="0">
                <a:latin typeface="Calibri" panose="020F0502020204030204"/>
                <a:cs typeface="Calibri" panose="020F0502020204030204"/>
              </a:rPr>
              <a:t> </a:t>
            </a:r>
            <a:r>
              <a:rPr sz="2600" b="1" dirty="0">
                <a:latin typeface="Calibri" panose="020F0502020204030204"/>
                <a:cs typeface="Calibri" panose="020F0502020204030204"/>
              </a:rPr>
              <a:t>ΦΟΡΤΙΟ)</a:t>
            </a:r>
            <a:r>
              <a:rPr sz="2600" b="1" spc="-45" dirty="0">
                <a:latin typeface="Calibri" panose="020F0502020204030204"/>
                <a:cs typeface="Calibri" panose="020F0502020204030204"/>
              </a:rPr>
              <a:t> </a:t>
            </a:r>
            <a:r>
              <a:rPr sz="2600" b="1" spc="-10" dirty="0">
                <a:latin typeface="Calibri" panose="020F0502020204030204"/>
                <a:cs typeface="Calibri" panose="020F0502020204030204"/>
              </a:rPr>
              <a:t>ΜΕΙΩΘΕΙ, </a:t>
            </a:r>
            <a:r>
              <a:rPr sz="2600" b="1" dirty="0">
                <a:latin typeface="Calibri" panose="020F0502020204030204"/>
                <a:cs typeface="Calibri" panose="020F0502020204030204"/>
              </a:rPr>
              <a:t>ΧΩΡΙΣ</a:t>
            </a:r>
            <a:r>
              <a:rPr sz="2600" b="1" spc="-35" dirty="0">
                <a:latin typeface="Calibri" panose="020F0502020204030204"/>
                <a:cs typeface="Calibri" panose="020F0502020204030204"/>
              </a:rPr>
              <a:t> </a:t>
            </a:r>
            <a:r>
              <a:rPr sz="2600" b="1" dirty="0">
                <a:latin typeface="Calibri" panose="020F0502020204030204"/>
                <a:cs typeface="Calibri" panose="020F0502020204030204"/>
              </a:rPr>
              <a:t>ΝΑ</a:t>
            </a:r>
            <a:r>
              <a:rPr sz="2600" b="1" spc="-25" dirty="0">
                <a:latin typeface="Calibri" panose="020F0502020204030204"/>
                <a:cs typeface="Calibri" panose="020F0502020204030204"/>
              </a:rPr>
              <a:t> </a:t>
            </a:r>
            <a:r>
              <a:rPr sz="2600" b="1" dirty="0">
                <a:latin typeface="Calibri" panose="020F0502020204030204"/>
                <a:cs typeface="Calibri" panose="020F0502020204030204"/>
              </a:rPr>
              <a:t>ΥΠΑΡΞΕΙ</a:t>
            </a:r>
            <a:r>
              <a:rPr sz="2600" b="1" spc="-35" dirty="0">
                <a:latin typeface="Calibri" panose="020F0502020204030204"/>
                <a:cs typeface="Calibri" panose="020F0502020204030204"/>
              </a:rPr>
              <a:t> </a:t>
            </a:r>
            <a:r>
              <a:rPr sz="2600" b="1" dirty="0">
                <a:latin typeface="Calibri" panose="020F0502020204030204"/>
                <a:cs typeface="Calibri" panose="020F0502020204030204"/>
              </a:rPr>
              <a:t>ΚΑΠΟΙΑ</a:t>
            </a:r>
            <a:r>
              <a:rPr sz="2600" b="1" spc="-25" dirty="0">
                <a:latin typeface="Calibri" panose="020F0502020204030204"/>
                <a:cs typeface="Calibri" panose="020F0502020204030204"/>
              </a:rPr>
              <a:t> </a:t>
            </a:r>
            <a:r>
              <a:rPr sz="2600" b="1" spc="-20" dirty="0">
                <a:latin typeface="Calibri" panose="020F0502020204030204"/>
                <a:cs typeface="Calibri" panose="020F0502020204030204"/>
              </a:rPr>
              <a:t>ΜΕΤΑΒΟΛΗ</a:t>
            </a:r>
            <a:r>
              <a:rPr sz="2600" b="1" spc="-25" dirty="0">
                <a:latin typeface="Calibri" panose="020F0502020204030204"/>
                <a:cs typeface="Calibri" panose="020F0502020204030204"/>
              </a:rPr>
              <a:t> </a:t>
            </a:r>
            <a:r>
              <a:rPr sz="2600" b="1" dirty="0">
                <a:latin typeface="Calibri" panose="020F0502020204030204"/>
                <a:cs typeface="Calibri" panose="020F0502020204030204"/>
              </a:rPr>
              <a:t>ΣΤΗ</a:t>
            </a:r>
            <a:r>
              <a:rPr sz="2600" b="1" spc="-20" dirty="0">
                <a:latin typeface="Calibri" panose="020F0502020204030204"/>
                <a:cs typeface="Calibri" panose="020F0502020204030204"/>
              </a:rPr>
              <a:t> </a:t>
            </a:r>
            <a:r>
              <a:rPr sz="2600" b="1" dirty="0">
                <a:latin typeface="Calibri" panose="020F0502020204030204"/>
                <a:cs typeface="Calibri" panose="020F0502020204030204"/>
              </a:rPr>
              <a:t>ΡΥΘΜΙΣΗ</a:t>
            </a:r>
            <a:r>
              <a:rPr sz="2600" b="1" spc="-25" dirty="0">
                <a:latin typeface="Calibri" panose="020F0502020204030204"/>
                <a:cs typeface="Calibri" panose="020F0502020204030204"/>
              </a:rPr>
              <a:t> ΤΟΥ </a:t>
            </a:r>
            <a:r>
              <a:rPr sz="2600" b="1" spc="-50" dirty="0">
                <a:latin typeface="Calibri" panose="020F0502020204030204"/>
                <a:cs typeface="Calibri" panose="020F0502020204030204"/>
              </a:rPr>
              <a:t>ΚΑΥΣΙΜΟΥ,</a:t>
            </a:r>
            <a:r>
              <a:rPr sz="2600" b="1" spc="-75" dirty="0">
                <a:latin typeface="Calibri" panose="020F0502020204030204"/>
                <a:cs typeface="Calibri" panose="020F0502020204030204"/>
              </a:rPr>
              <a:t> </a:t>
            </a:r>
            <a:r>
              <a:rPr sz="2600" b="1" dirty="0">
                <a:latin typeface="Calibri" panose="020F0502020204030204"/>
                <a:cs typeface="Calibri" panose="020F0502020204030204"/>
              </a:rPr>
              <a:t>ΤΟΤΕ</a:t>
            </a:r>
            <a:r>
              <a:rPr sz="2600" b="1" spc="-60" dirty="0">
                <a:latin typeface="Calibri" panose="020F0502020204030204"/>
                <a:cs typeface="Calibri" panose="020F0502020204030204"/>
              </a:rPr>
              <a:t> </a:t>
            </a:r>
            <a:r>
              <a:rPr sz="2600" b="1" dirty="0">
                <a:latin typeface="Calibri" panose="020F0502020204030204"/>
                <a:cs typeface="Calibri" panose="020F0502020204030204"/>
              </a:rPr>
              <a:t>ΘΑ</a:t>
            </a:r>
            <a:r>
              <a:rPr sz="2600" b="1" spc="-65" dirty="0">
                <a:latin typeface="Calibri" panose="020F0502020204030204"/>
                <a:cs typeface="Calibri" panose="020F0502020204030204"/>
              </a:rPr>
              <a:t> </a:t>
            </a:r>
            <a:r>
              <a:rPr sz="2600" b="1" spc="-20" dirty="0">
                <a:latin typeface="Calibri" panose="020F0502020204030204"/>
                <a:cs typeface="Calibri" panose="020F0502020204030204"/>
              </a:rPr>
              <a:t>ΑΥΞΗΘΟΥΝ</a:t>
            </a:r>
            <a:r>
              <a:rPr sz="2600" b="1" spc="-60" dirty="0">
                <a:latin typeface="Calibri" panose="020F0502020204030204"/>
                <a:cs typeface="Calibri" panose="020F0502020204030204"/>
              </a:rPr>
              <a:t> </a:t>
            </a:r>
            <a:r>
              <a:rPr sz="2600" b="1" dirty="0">
                <a:latin typeface="Calibri" panose="020F0502020204030204"/>
                <a:cs typeface="Calibri" panose="020F0502020204030204"/>
              </a:rPr>
              <a:t>ΟΙ</a:t>
            </a:r>
            <a:r>
              <a:rPr sz="2600" b="1" spc="-75" dirty="0">
                <a:latin typeface="Calibri" panose="020F0502020204030204"/>
                <a:cs typeface="Calibri" panose="020F0502020204030204"/>
              </a:rPr>
              <a:t> </a:t>
            </a:r>
            <a:r>
              <a:rPr sz="2600" b="1" dirty="0">
                <a:latin typeface="Calibri" panose="020F0502020204030204"/>
                <a:cs typeface="Calibri" panose="020F0502020204030204"/>
              </a:rPr>
              <a:t>ΣΤΡΟΦΕΣ</a:t>
            </a:r>
            <a:r>
              <a:rPr sz="2600" b="1" spc="-7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70" dirty="0">
                <a:latin typeface="Calibri" panose="020F0502020204030204"/>
                <a:cs typeface="Calibri" panose="020F0502020204030204"/>
              </a:rPr>
              <a:t> </a:t>
            </a:r>
            <a:r>
              <a:rPr sz="2600" b="1" spc="-10" dirty="0">
                <a:latin typeface="Calibri" panose="020F0502020204030204"/>
                <a:cs typeface="Calibri" panose="020F0502020204030204"/>
              </a:rPr>
              <a:t>ΚΙΝΗ- ΤΗΡΑ.</a:t>
            </a:r>
            <a:endParaRPr sz="2600">
              <a:latin typeface="Calibri" panose="020F0502020204030204"/>
              <a:cs typeface="Calibri" panose="020F0502020204030204"/>
            </a:endParaRPr>
          </a:p>
          <a:p>
            <a:pPr>
              <a:lnSpc>
                <a:spcPct val="100000"/>
              </a:lnSpc>
              <a:spcBef>
                <a:spcPts val="10"/>
              </a:spcBef>
            </a:pPr>
            <a:endParaRPr sz="3250">
              <a:latin typeface="Calibri" panose="020F0502020204030204"/>
              <a:cs typeface="Calibri" panose="020F0502020204030204"/>
            </a:endParaRPr>
          </a:p>
          <a:p>
            <a:pPr marL="12700" marR="5080" indent="74930" algn="just">
              <a:lnSpc>
                <a:spcPct val="102000"/>
              </a:lnSpc>
              <a:spcBef>
                <a:spcPts val="5"/>
              </a:spcBef>
            </a:pPr>
            <a:r>
              <a:rPr sz="2600" b="1" dirty="0">
                <a:latin typeface="Calibri" panose="020F0502020204030204"/>
                <a:cs typeface="Calibri" panose="020F0502020204030204"/>
              </a:rPr>
              <a:t>Η</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ΑΥΞΗΣΗ</a:t>
            </a:r>
            <a:r>
              <a:rPr sz="2600" b="1" spc="-30"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20" dirty="0">
                <a:latin typeface="Calibri" panose="020F0502020204030204"/>
                <a:cs typeface="Calibri" panose="020F0502020204030204"/>
              </a:rPr>
              <a:t> </a:t>
            </a:r>
            <a:r>
              <a:rPr sz="2600" b="1" dirty="0">
                <a:latin typeface="Calibri" panose="020F0502020204030204"/>
                <a:cs typeface="Calibri" panose="020F0502020204030204"/>
              </a:rPr>
              <a:t>ΣΤΡΟΦΩΝ</a:t>
            </a:r>
            <a:r>
              <a:rPr sz="2600" b="1" spc="-35"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30" dirty="0">
                <a:latin typeface="Calibri" panose="020F0502020204030204"/>
                <a:cs typeface="Calibri" panose="020F0502020204030204"/>
              </a:rPr>
              <a:t> </a:t>
            </a:r>
            <a:r>
              <a:rPr sz="2600" b="1" dirty="0">
                <a:latin typeface="Calibri" panose="020F0502020204030204"/>
                <a:cs typeface="Calibri" panose="020F0502020204030204"/>
              </a:rPr>
              <a:t>ΑΝΑΛΟΓΗ</a:t>
            </a:r>
            <a:r>
              <a:rPr sz="2600" b="1" spc="-35" dirty="0">
                <a:latin typeface="Calibri" panose="020F0502020204030204"/>
                <a:cs typeface="Calibri" panose="020F0502020204030204"/>
              </a:rPr>
              <a:t> </a:t>
            </a:r>
            <a:r>
              <a:rPr sz="2600" b="1">
                <a:latin typeface="Calibri" panose="020F0502020204030204"/>
                <a:cs typeface="Calibri" panose="020F0502020204030204"/>
              </a:rPr>
              <a:t>ΤΗΣ</a:t>
            </a:r>
            <a:r>
              <a:rPr sz="2600" b="1" spc="-30">
                <a:latin typeface="Calibri" panose="020F0502020204030204"/>
                <a:cs typeface="Calibri" panose="020F0502020204030204"/>
              </a:rPr>
              <a:t> </a:t>
            </a:r>
            <a:r>
              <a:rPr sz="2600" b="1" spc="-10" smtClean="0">
                <a:latin typeface="Calibri" panose="020F0502020204030204"/>
                <a:cs typeface="Calibri" panose="020F0502020204030204"/>
              </a:rPr>
              <a:t>ΜΕΙΩΣ</a:t>
            </a:r>
            <a:r>
              <a:rPr lang="el-GR" sz="2600" b="1" spc="-10" dirty="0" smtClean="0">
                <a:latin typeface="Calibri" panose="020F0502020204030204"/>
                <a:cs typeface="Calibri" panose="020F0502020204030204"/>
              </a:rPr>
              <a:t>Η</a:t>
            </a:r>
            <a:r>
              <a:rPr sz="2600" b="1" spc="-10" smtClean="0">
                <a:latin typeface="Calibri" panose="020F0502020204030204"/>
                <a:cs typeface="Calibri" panose="020F0502020204030204"/>
              </a:rPr>
              <a:t>Σ </a:t>
            </a:r>
            <a:r>
              <a:rPr sz="2600" b="1" dirty="0">
                <a:latin typeface="Calibri" panose="020F0502020204030204"/>
                <a:cs typeface="Calibri" panose="020F0502020204030204"/>
              </a:rPr>
              <a:t>ΤΟΥ</a:t>
            </a:r>
            <a:r>
              <a:rPr sz="2600" b="1" spc="-75" dirty="0">
                <a:latin typeface="Calibri" panose="020F0502020204030204"/>
                <a:cs typeface="Calibri" panose="020F0502020204030204"/>
              </a:rPr>
              <a:t> </a:t>
            </a:r>
            <a:r>
              <a:rPr sz="2600" b="1" spc="-35" dirty="0">
                <a:latin typeface="Calibri" panose="020F0502020204030204"/>
                <a:cs typeface="Calibri" panose="020F0502020204030204"/>
              </a:rPr>
              <a:t>ΦΟΡΤΙΟΥ,</a:t>
            </a:r>
            <a:r>
              <a:rPr sz="2600" b="1" spc="-60" dirty="0">
                <a:latin typeface="Calibri" panose="020F0502020204030204"/>
                <a:cs typeface="Calibri" panose="020F0502020204030204"/>
              </a:rPr>
              <a:t> </a:t>
            </a:r>
            <a:r>
              <a:rPr sz="2600" b="1" dirty="0">
                <a:latin typeface="Calibri" panose="020F0502020204030204"/>
                <a:cs typeface="Calibri" panose="020F0502020204030204"/>
              </a:rPr>
              <a:t>ΔΗΛΑΔΗ</a:t>
            </a:r>
            <a:r>
              <a:rPr sz="2600" b="1" spc="-5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60" dirty="0">
                <a:latin typeface="Calibri" panose="020F0502020204030204"/>
                <a:cs typeface="Calibri" panose="020F0502020204030204"/>
              </a:rPr>
              <a:t> </a:t>
            </a:r>
            <a:r>
              <a:rPr sz="2600" b="1" dirty="0">
                <a:latin typeface="Calibri" panose="020F0502020204030204"/>
                <a:cs typeface="Calibri" panose="020F0502020204030204"/>
              </a:rPr>
              <a:t>ΤΟΣΟ</a:t>
            </a:r>
            <a:r>
              <a:rPr sz="2600" b="1" spc="-60" dirty="0">
                <a:latin typeface="Calibri" panose="020F0502020204030204"/>
                <a:cs typeface="Calibri" panose="020F0502020204030204"/>
              </a:rPr>
              <a:t> </a:t>
            </a:r>
            <a:r>
              <a:rPr sz="2600" b="1" spc="-10" dirty="0">
                <a:latin typeface="Calibri" panose="020F0502020204030204"/>
                <a:cs typeface="Calibri" panose="020F0502020204030204"/>
              </a:rPr>
              <a:t>ΜΕΓΑΛΥΤΕΡΗ</a:t>
            </a:r>
            <a:r>
              <a:rPr sz="2600" b="1" spc="-60" dirty="0">
                <a:latin typeface="Calibri" panose="020F0502020204030204"/>
                <a:cs typeface="Calibri" panose="020F0502020204030204"/>
              </a:rPr>
              <a:t> </a:t>
            </a:r>
            <a:r>
              <a:rPr sz="2600" b="1" dirty="0">
                <a:latin typeface="Calibri" panose="020F0502020204030204"/>
                <a:cs typeface="Calibri" panose="020F0502020204030204"/>
              </a:rPr>
              <a:t>ΟΣΟ</a:t>
            </a:r>
            <a:r>
              <a:rPr sz="2600" b="1" spc="-50" dirty="0">
                <a:latin typeface="Calibri" panose="020F0502020204030204"/>
                <a:cs typeface="Calibri" panose="020F0502020204030204"/>
              </a:rPr>
              <a:t> </a:t>
            </a:r>
            <a:r>
              <a:rPr sz="2600" b="1" spc="-25" dirty="0">
                <a:latin typeface="Calibri" panose="020F0502020204030204"/>
                <a:cs typeface="Calibri" panose="020F0502020204030204"/>
              </a:rPr>
              <a:t>ΜΕ- </a:t>
            </a:r>
            <a:r>
              <a:rPr sz="2600" b="1" spc="-10" dirty="0">
                <a:latin typeface="Calibri" panose="020F0502020204030204"/>
                <a:cs typeface="Calibri" panose="020F0502020204030204"/>
              </a:rPr>
              <a:t>ΓΑΛΥΤΕΡΗ</a:t>
            </a:r>
            <a:r>
              <a:rPr sz="2600" b="1" spc="-65"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50" dirty="0">
                <a:latin typeface="Calibri" panose="020F0502020204030204"/>
                <a:cs typeface="Calibri" panose="020F0502020204030204"/>
              </a:rPr>
              <a:t> </a:t>
            </a:r>
            <a:r>
              <a:rPr sz="2600" b="1" dirty="0">
                <a:latin typeface="Calibri" panose="020F0502020204030204"/>
                <a:cs typeface="Calibri" panose="020F0502020204030204"/>
              </a:rPr>
              <a:t>Η</a:t>
            </a:r>
            <a:r>
              <a:rPr sz="2600" b="1" spc="-55" dirty="0">
                <a:latin typeface="Calibri" panose="020F0502020204030204"/>
                <a:cs typeface="Calibri" panose="020F0502020204030204"/>
              </a:rPr>
              <a:t> </a:t>
            </a:r>
            <a:r>
              <a:rPr sz="2600" b="1" dirty="0">
                <a:latin typeface="Calibri" panose="020F0502020204030204"/>
                <a:cs typeface="Calibri" panose="020F0502020204030204"/>
              </a:rPr>
              <a:t>ΜΕΙΩΣΗ</a:t>
            </a:r>
            <a:r>
              <a:rPr sz="2600" b="1" spc="-5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50" dirty="0">
                <a:latin typeface="Calibri" panose="020F0502020204030204"/>
                <a:cs typeface="Calibri" panose="020F0502020204030204"/>
              </a:rPr>
              <a:t> </a:t>
            </a:r>
            <a:r>
              <a:rPr sz="2600" b="1" spc="-10" dirty="0">
                <a:latin typeface="Calibri" panose="020F0502020204030204"/>
                <a:cs typeface="Calibri" panose="020F0502020204030204"/>
              </a:rPr>
              <a:t>ΦΟΡΤΙΟΥ.</a:t>
            </a:r>
            <a:endParaRPr sz="2600">
              <a:latin typeface="Calibri" panose="020F0502020204030204"/>
              <a:cs typeface="Calibri" panose="020F0502020204030204"/>
            </a:endParaRPr>
          </a:p>
        </p:txBody>
      </p:sp>
      <p:grpSp>
        <p:nvGrpSpPr>
          <p:cNvPr id="4" name="object 4"/>
          <p:cNvGrpSpPr/>
          <p:nvPr/>
        </p:nvGrpSpPr>
        <p:grpSpPr>
          <a:xfrm>
            <a:off x="326330" y="-11489"/>
            <a:ext cx="8250555" cy="1102995"/>
            <a:chOff x="326330" y="-11489"/>
            <a:chExt cx="8250555" cy="1102995"/>
          </a:xfrm>
        </p:grpSpPr>
        <p:sp>
          <p:nvSpPr>
            <p:cNvPr id="5" name="object 5"/>
            <p:cNvSpPr/>
            <p:nvPr/>
          </p:nvSpPr>
          <p:spPr>
            <a:xfrm>
              <a:off x="339090" y="1270"/>
              <a:ext cx="8224520" cy="1076960"/>
            </a:xfrm>
            <a:custGeom>
              <a:avLst/>
              <a:gdLst/>
              <a:ahLst/>
              <a:cxnLst/>
              <a:rect l="l" t="t" r="r" b="b"/>
              <a:pathLst>
                <a:path w="8224520" h="1076960">
                  <a:moveTo>
                    <a:pt x="8054339" y="1075689"/>
                  </a:moveTo>
                  <a:lnTo>
                    <a:pt x="170180" y="1075689"/>
                  </a:lnTo>
                  <a:lnTo>
                    <a:pt x="179069" y="1076959"/>
                  </a:lnTo>
                  <a:lnTo>
                    <a:pt x="8045450" y="1076959"/>
                  </a:lnTo>
                  <a:lnTo>
                    <a:pt x="8054339" y="1075689"/>
                  </a:lnTo>
                  <a:close/>
                </a:path>
                <a:path w="8224520" h="1076960">
                  <a:moveTo>
                    <a:pt x="8054339" y="0"/>
                  </a:moveTo>
                  <a:lnTo>
                    <a:pt x="170180" y="0"/>
                  </a:lnTo>
                  <a:lnTo>
                    <a:pt x="161290" y="1270"/>
                  </a:lnTo>
                  <a:lnTo>
                    <a:pt x="151130" y="2539"/>
                  </a:lnTo>
                  <a:lnTo>
                    <a:pt x="142240" y="3809"/>
                  </a:lnTo>
                  <a:lnTo>
                    <a:pt x="115569" y="11429"/>
                  </a:lnTo>
                  <a:lnTo>
                    <a:pt x="97789" y="19050"/>
                  </a:lnTo>
                  <a:lnTo>
                    <a:pt x="82550" y="29209"/>
                  </a:lnTo>
                  <a:lnTo>
                    <a:pt x="73660" y="34289"/>
                  </a:lnTo>
                  <a:lnTo>
                    <a:pt x="67310" y="40639"/>
                  </a:lnTo>
                  <a:lnTo>
                    <a:pt x="59689" y="45720"/>
                  </a:lnTo>
                  <a:lnTo>
                    <a:pt x="53339" y="53339"/>
                  </a:lnTo>
                  <a:lnTo>
                    <a:pt x="46989" y="59689"/>
                  </a:lnTo>
                  <a:lnTo>
                    <a:pt x="40639" y="67309"/>
                  </a:lnTo>
                  <a:lnTo>
                    <a:pt x="34289" y="73659"/>
                  </a:lnTo>
                  <a:lnTo>
                    <a:pt x="29210" y="81279"/>
                  </a:lnTo>
                  <a:lnTo>
                    <a:pt x="24130" y="90170"/>
                  </a:lnTo>
                  <a:lnTo>
                    <a:pt x="20320" y="97789"/>
                  </a:lnTo>
                  <a:lnTo>
                    <a:pt x="15239" y="106679"/>
                  </a:lnTo>
                  <a:lnTo>
                    <a:pt x="12700" y="115570"/>
                  </a:lnTo>
                  <a:lnTo>
                    <a:pt x="8889" y="124459"/>
                  </a:lnTo>
                  <a:lnTo>
                    <a:pt x="3810" y="142239"/>
                  </a:lnTo>
                  <a:lnTo>
                    <a:pt x="2539" y="151129"/>
                  </a:lnTo>
                  <a:lnTo>
                    <a:pt x="1270" y="161289"/>
                  </a:lnTo>
                  <a:lnTo>
                    <a:pt x="1270" y="170179"/>
                  </a:lnTo>
                  <a:lnTo>
                    <a:pt x="0" y="179070"/>
                  </a:lnTo>
                  <a:lnTo>
                    <a:pt x="0" y="897889"/>
                  </a:lnTo>
                  <a:lnTo>
                    <a:pt x="1270" y="906779"/>
                  </a:lnTo>
                  <a:lnTo>
                    <a:pt x="1270" y="916939"/>
                  </a:lnTo>
                  <a:lnTo>
                    <a:pt x="3810" y="934719"/>
                  </a:lnTo>
                  <a:lnTo>
                    <a:pt x="8889" y="952500"/>
                  </a:lnTo>
                  <a:lnTo>
                    <a:pt x="12700" y="961389"/>
                  </a:lnTo>
                  <a:lnTo>
                    <a:pt x="15239" y="970279"/>
                  </a:lnTo>
                  <a:lnTo>
                    <a:pt x="20320" y="979169"/>
                  </a:lnTo>
                  <a:lnTo>
                    <a:pt x="24130" y="986789"/>
                  </a:lnTo>
                  <a:lnTo>
                    <a:pt x="29210" y="995679"/>
                  </a:lnTo>
                  <a:lnTo>
                    <a:pt x="59689" y="1029969"/>
                  </a:lnTo>
                  <a:lnTo>
                    <a:pt x="90169" y="1052829"/>
                  </a:lnTo>
                  <a:lnTo>
                    <a:pt x="97789" y="1056639"/>
                  </a:lnTo>
                  <a:lnTo>
                    <a:pt x="106680" y="1061719"/>
                  </a:lnTo>
                  <a:lnTo>
                    <a:pt x="115569" y="1064259"/>
                  </a:lnTo>
                  <a:lnTo>
                    <a:pt x="124460" y="1068069"/>
                  </a:lnTo>
                  <a:lnTo>
                    <a:pt x="142240" y="1073150"/>
                  </a:lnTo>
                  <a:lnTo>
                    <a:pt x="151130" y="1074419"/>
                  </a:lnTo>
                  <a:lnTo>
                    <a:pt x="161290" y="1075689"/>
                  </a:lnTo>
                  <a:lnTo>
                    <a:pt x="8064500" y="1075689"/>
                  </a:lnTo>
                  <a:lnTo>
                    <a:pt x="8082280" y="1073150"/>
                  </a:lnTo>
                  <a:lnTo>
                    <a:pt x="8091169" y="1070609"/>
                  </a:lnTo>
                  <a:lnTo>
                    <a:pt x="8101330" y="1068069"/>
                  </a:lnTo>
                  <a:lnTo>
                    <a:pt x="8108950" y="1064259"/>
                  </a:lnTo>
                  <a:lnTo>
                    <a:pt x="8117839" y="1061719"/>
                  </a:lnTo>
                  <a:lnTo>
                    <a:pt x="8126730" y="1056639"/>
                  </a:lnTo>
                  <a:lnTo>
                    <a:pt x="8177530" y="1017269"/>
                  </a:lnTo>
                  <a:lnTo>
                    <a:pt x="8204200" y="979169"/>
                  </a:lnTo>
                  <a:lnTo>
                    <a:pt x="8209280" y="970279"/>
                  </a:lnTo>
                  <a:lnTo>
                    <a:pt x="8211819" y="961389"/>
                  </a:lnTo>
                  <a:lnTo>
                    <a:pt x="8215630" y="952500"/>
                  </a:lnTo>
                  <a:lnTo>
                    <a:pt x="8220709" y="934719"/>
                  </a:lnTo>
                  <a:lnTo>
                    <a:pt x="8221980" y="925829"/>
                  </a:lnTo>
                  <a:lnTo>
                    <a:pt x="8223250" y="915669"/>
                  </a:lnTo>
                  <a:lnTo>
                    <a:pt x="8223250" y="906779"/>
                  </a:lnTo>
                  <a:lnTo>
                    <a:pt x="8224519" y="897889"/>
                  </a:lnTo>
                  <a:lnTo>
                    <a:pt x="8224519" y="179070"/>
                  </a:lnTo>
                  <a:lnTo>
                    <a:pt x="8223250" y="170179"/>
                  </a:lnTo>
                  <a:lnTo>
                    <a:pt x="8223250" y="161289"/>
                  </a:lnTo>
                  <a:lnTo>
                    <a:pt x="8221980" y="151129"/>
                  </a:lnTo>
                  <a:lnTo>
                    <a:pt x="8220709" y="142239"/>
                  </a:lnTo>
                  <a:lnTo>
                    <a:pt x="8215630" y="124459"/>
                  </a:lnTo>
                  <a:lnTo>
                    <a:pt x="8211819" y="115570"/>
                  </a:lnTo>
                  <a:lnTo>
                    <a:pt x="8209280" y="106679"/>
                  </a:lnTo>
                  <a:lnTo>
                    <a:pt x="8204200" y="97789"/>
                  </a:lnTo>
                  <a:lnTo>
                    <a:pt x="8200389" y="90170"/>
                  </a:lnTo>
                  <a:lnTo>
                    <a:pt x="8195309" y="81279"/>
                  </a:lnTo>
                  <a:lnTo>
                    <a:pt x="8190230" y="73659"/>
                  </a:lnTo>
                  <a:lnTo>
                    <a:pt x="8183880" y="67309"/>
                  </a:lnTo>
                  <a:lnTo>
                    <a:pt x="8177530" y="59689"/>
                  </a:lnTo>
                  <a:lnTo>
                    <a:pt x="8171180" y="53339"/>
                  </a:lnTo>
                  <a:lnTo>
                    <a:pt x="8164830" y="45720"/>
                  </a:lnTo>
                  <a:lnTo>
                    <a:pt x="8157209" y="40639"/>
                  </a:lnTo>
                  <a:lnTo>
                    <a:pt x="8150859" y="34289"/>
                  </a:lnTo>
                  <a:lnTo>
                    <a:pt x="8141969" y="29209"/>
                  </a:lnTo>
                  <a:lnTo>
                    <a:pt x="8126730" y="19050"/>
                  </a:lnTo>
                  <a:lnTo>
                    <a:pt x="8108950" y="11429"/>
                  </a:lnTo>
                  <a:lnTo>
                    <a:pt x="8082280" y="3809"/>
                  </a:lnTo>
                  <a:lnTo>
                    <a:pt x="8073389" y="2539"/>
                  </a:lnTo>
                  <a:lnTo>
                    <a:pt x="8063230" y="1270"/>
                  </a:lnTo>
                  <a:lnTo>
                    <a:pt x="8054339" y="0"/>
                  </a:lnTo>
                  <a:close/>
                </a:path>
              </a:pathLst>
            </a:custGeom>
            <a:solidFill>
              <a:srgbClr val="009900"/>
            </a:solidFill>
          </p:spPr>
          <p:txBody>
            <a:bodyPr wrap="square" lIns="0" tIns="0" rIns="0" bIns="0" rtlCol="0"/>
            <a:lstStyle/>
            <a:p/>
          </p:txBody>
        </p:sp>
        <p:sp>
          <p:nvSpPr>
            <p:cNvPr id="6" name="object 6"/>
            <p:cNvSpPr/>
            <p:nvPr/>
          </p:nvSpPr>
          <p:spPr>
            <a:xfrm>
              <a:off x="339090" y="1270"/>
              <a:ext cx="8224520" cy="1076960"/>
            </a:xfrm>
            <a:custGeom>
              <a:avLst/>
              <a:gdLst/>
              <a:ahLst/>
              <a:cxnLst/>
              <a:rect l="l" t="t" r="r" b="b"/>
              <a:pathLst>
                <a:path w="8224520" h="1076960">
                  <a:moveTo>
                    <a:pt x="0" y="179070"/>
                  </a:moveTo>
                  <a:lnTo>
                    <a:pt x="1270" y="170179"/>
                  </a:lnTo>
                  <a:lnTo>
                    <a:pt x="1270" y="161289"/>
                  </a:lnTo>
                  <a:lnTo>
                    <a:pt x="2539" y="151129"/>
                  </a:lnTo>
                  <a:lnTo>
                    <a:pt x="3810" y="142239"/>
                  </a:lnTo>
                  <a:lnTo>
                    <a:pt x="6350" y="133350"/>
                  </a:lnTo>
                  <a:lnTo>
                    <a:pt x="8889" y="124459"/>
                  </a:lnTo>
                  <a:lnTo>
                    <a:pt x="12700" y="115570"/>
                  </a:lnTo>
                  <a:lnTo>
                    <a:pt x="15239" y="106679"/>
                  </a:lnTo>
                  <a:lnTo>
                    <a:pt x="20320" y="97789"/>
                  </a:lnTo>
                  <a:lnTo>
                    <a:pt x="24130" y="90170"/>
                  </a:lnTo>
                  <a:lnTo>
                    <a:pt x="29210" y="81279"/>
                  </a:lnTo>
                  <a:lnTo>
                    <a:pt x="34289" y="73659"/>
                  </a:lnTo>
                  <a:lnTo>
                    <a:pt x="40639" y="67309"/>
                  </a:lnTo>
                  <a:lnTo>
                    <a:pt x="46989" y="59689"/>
                  </a:lnTo>
                  <a:lnTo>
                    <a:pt x="53339" y="53339"/>
                  </a:lnTo>
                  <a:lnTo>
                    <a:pt x="59689" y="45720"/>
                  </a:lnTo>
                  <a:lnTo>
                    <a:pt x="67310" y="40639"/>
                  </a:lnTo>
                  <a:lnTo>
                    <a:pt x="73660" y="34289"/>
                  </a:lnTo>
                  <a:lnTo>
                    <a:pt x="82550" y="29209"/>
                  </a:lnTo>
                  <a:lnTo>
                    <a:pt x="90169" y="24129"/>
                  </a:lnTo>
                  <a:lnTo>
                    <a:pt x="133350" y="6350"/>
                  </a:lnTo>
                  <a:lnTo>
                    <a:pt x="142240" y="3809"/>
                  </a:lnTo>
                  <a:lnTo>
                    <a:pt x="151130" y="2539"/>
                  </a:lnTo>
                  <a:lnTo>
                    <a:pt x="161290" y="1270"/>
                  </a:lnTo>
                  <a:lnTo>
                    <a:pt x="170180" y="0"/>
                  </a:lnTo>
                  <a:lnTo>
                    <a:pt x="179069" y="0"/>
                  </a:lnTo>
                  <a:lnTo>
                    <a:pt x="8045450" y="0"/>
                  </a:lnTo>
                  <a:lnTo>
                    <a:pt x="8054339" y="0"/>
                  </a:lnTo>
                  <a:lnTo>
                    <a:pt x="8063230" y="1270"/>
                  </a:lnTo>
                  <a:lnTo>
                    <a:pt x="8073389" y="2539"/>
                  </a:lnTo>
                  <a:lnTo>
                    <a:pt x="8082280" y="3809"/>
                  </a:lnTo>
                  <a:lnTo>
                    <a:pt x="8091169" y="6350"/>
                  </a:lnTo>
                  <a:lnTo>
                    <a:pt x="8100059" y="8889"/>
                  </a:lnTo>
                  <a:lnTo>
                    <a:pt x="8141969" y="29209"/>
                  </a:lnTo>
                  <a:lnTo>
                    <a:pt x="8150859" y="34289"/>
                  </a:lnTo>
                  <a:lnTo>
                    <a:pt x="8157209" y="40639"/>
                  </a:lnTo>
                  <a:lnTo>
                    <a:pt x="8164830" y="45720"/>
                  </a:lnTo>
                  <a:lnTo>
                    <a:pt x="8171180" y="53339"/>
                  </a:lnTo>
                  <a:lnTo>
                    <a:pt x="8177530" y="59689"/>
                  </a:lnTo>
                  <a:lnTo>
                    <a:pt x="8183880" y="67309"/>
                  </a:lnTo>
                  <a:lnTo>
                    <a:pt x="8190230" y="73659"/>
                  </a:lnTo>
                  <a:lnTo>
                    <a:pt x="8195309" y="81279"/>
                  </a:lnTo>
                  <a:lnTo>
                    <a:pt x="8200389" y="90170"/>
                  </a:lnTo>
                  <a:lnTo>
                    <a:pt x="8204200" y="97789"/>
                  </a:lnTo>
                  <a:lnTo>
                    <a:pt x="8209280" y="106679"/>
                  </a:lnTo>
                  <a:lnTo>
                    <a:pt x="8211819" y="115570"/>
                  </a:lnTo>
                  <a:lnTo>
                    <a:pt x="8215630" y="124459"/>
                  </a:lnTo>
                  <a:lnTo>
                    <a:pt x="8218169" y="133350"/>
                  </a:lnTo>
                  <a:lnTo>
                    <a:pt x="8220709" y="142239"/>
                  </a:lnTo>
                  <a:lnTo>
                    <a:pt x="8221980" y="151129"/>
                  </a:lnTo>
                  <a:lnTo>
                    <a:pt x="8223250" y="161289"/>
                  </a:lnTo>
                  <a:lnTo>
                    <a:pt x="8223250" y="170179"/>
                  </a:lnTo>
                  <a:lnTo>
                    <a:pt x="8224519" y="179070"/>
                  </a:lnTo>
                  <a:lnTo>
                    <a:pt x="8224519" y="897889"/>
                  </a:lnTo>
                  <a:lnTo>
                    <a:pt x="8223250" y="906779"/>
                  </a:lnTo>
                  <a:lnTo>
                    <a:pt x="8223250" y="915669"/>
                  </a:lnTo>
                  <a:lnTo>
                    <a:pt x="8221980" y="925829"/>
                  </a:lnTo>
                  <a:lnTo>
                    <a:pt x="8220709" y="934719"/>
                  </a:lnTo>
                  <a:lnTo>
                    <a:pt x="8218169" y="943609"/>
                  </a:lnTo>
                  <a:lnTo>
                    <a:pt x="8215630" y="952500"/>
                  </a:lnTo>
                  <a:lnTo>
                    <a:pt x="8211819" y="961389"/>
                  </a:lnTo>
                  <a:lnTo>
                    <a:pt x="8209280" y="970279"/>
                  </a:lnTo>
                  <a:lnTo>
                    <a:pt x="8204200" y="979169"/>
                  </a:lnTo>
                  <a:lnTo>
                    <a:pt x="8200389" y="986789"/>
                  </a:lnTo>
                  <a:lnTo>
                    <a:pt x="8195309" y="994409"/>
                  </a:lnTo>
                  <a:lnTo>
                    <a:pt x="8190230" y="1002029"/>
                  </a:lnTo>
                  <a:lnTo>
                    <a:pt x="8183880" y="1009650"/>
                  </a:lnTo>
                  <a:lnTo>
                    <a:pt x="8177530" y="1017269"/>
                  </a:lnTo>
                  <a:lnTo>
                    <a:pt x="8171180" y="1023619"/>
                  </a:lnTo>
                  <a:lnTo>
                    <a:pt x="8164830" y="1029969"/>
                  </a:lnTo>
                  <a:lnTo>
                    <a:pt x="8126730" y="1056639"/>
                  </a:lnTo>
                  <a:lnTo>
                    <a:pt x="8117839" y="1061719"/>
                  </a:lnTo>
                  <a:lnTo>
                    <a:pt x="8108950" y="1064259"/>
                  </a:lnTo>
                  <a:lnTo>
                    <a:pt x="8101330" y="1068069"/>
                  </a:lnTo>
                  <a:lnTo>
                    <a:pt x="8091169" y="1070609"/>
                  </a:lnTo>
                  <a:lnTo>
                    <a:pt x="8082280" y="1073150"/>
                  </a:lnTo>
                  <a:lnTo>
                    <a:pt x="8073389" y="1074419"/>
                  </a:lnTo>
                  <a:lnTo>
                    <a:pt x="8064500" y="1075689"/>
                  </a:lnTo>
                  <a:lnTo>
                    <a:pt x="8054339" y="1075689"/>
                  </a:lnTo>
                  <a:lnTo>
                    <a:pt x="8045450" y="1076959"/>
                  </a:lnTo>
                  <a:lnTo>
                    <a:pt x="179069" y="1076959"/>
                  </a:lnTo>
                  <a:lnTo>
                    <a:pt x="170180" y="1075689"/>
                  </a:lnTo>
                  <a:lnTo>
                    <a:pt x="161290" y="1075689"/>
                  </a:lnTo>
                  <a:lnTo>
                    <a:pt x="151130" y="1074419"/>
                  </a:lnTo>
                  <a:lnTo>
                    <a:pt x="142240" y="1073150"/>
                  </a:lnTo>
                  <a:lnTo>
                    <a:pt x="133350" y="1070609"/>
                  </a:lnTo>
                  <a:lnTo>
                    <a:pt x="124460" y="1068069"/>
                  </a:lnTo>
                  <a:lnTo>
                    <a:pt x="115569" y="1064259"/>
                  </a:lnTo>
                  <a:lnTo>
                    <a:pt x="106680" y="1061719"/>
                  </a:lnTo>
                  <a:lnTo>
                    <a:pt x="97789" y="1056639"/>
                  </a:lnTo>
                  <a:lnTo>
                    <a:pt x="90169" y="1052829"/>
                  </a:lnTo>
                  <a:lnTo>
                    <a:pt x="82550" y="1047750"/>
                  </a:lnTo>
                  <a:lnTo>
                    <a:pt x="74930" y="1042669"/>
                  </a:lnTo>
                  <a:lnTo>
                    <a:pt x="67310" y="1036319"/>
                  </a:lnTo>
                  <a:lnTo>
                    <a:pt x="59689" y="1029969"/>
                  </a:lnTo>
                  <a:lnTo>
                    <a:pt x="53339" y="1023619"/>
                  </a:lnTo>
                  <a:lnTo>
                    <a:pt x="46989" y="1017269"/>
                  </a:lnTo>
                  <a:lnTo>
                    <a:pt x="40639" y="1010919"/>
                  </a:lnTo>
                  <a:lnTo>
                    <a:pt x="34289" y="1003300"/>
                  </a:lnTo>
                  <a:lnTo>
                    <a:pt x="29210" y="995679"/>
                  </a:lnTo>
                  <a:lnTo>
                    <a:pt x="24130" y="986789"/>
                  </a:lnTo>
                  <a:lnTo>
                    <a:pt x="20320" y="979169"/>
                  </a:lnTo>
                  <a:lnTo>
                    <a:pt x="15239" y="970279"/>
                  </a:lnTo>
                  <a:lnTo>
                    <a:pt x="12700" y="961389"/>
                  </a:lnTo>
                  <a:lnTo>
                    <a:pt x="8889" y="952500"/>
                  </a:lnTo>
                  <a:lnTo>
                    <a:pt x="6350" y="943609"/>
                  </a:lnTo>
                  <a:lnTo>
                    <a:pt x="3810" y="934719"/>
                  </a:lnTo>
                  <a:lnTo>
                    <a:pt x="2539" y="925829"/>
                  </a:lnTo>
                  <a:lnTo>
                    <a:pt x="1270" y="916939"/>
                  </a:lnTo>
                  <a:lnTo>
                    <a:pt x="1270" y="906779"/>
                  </a:lnTo>
                  <a:lnTo>
                    <a:pt x="0" y="897889"/>
                  </a:lnTo>
                  <a:lnTo>
                    <a:pt x="0" y="179070"/>
                  </a:lnTo>
                  <a:close/>
                </a:path>
              </a:pathLst>
            </a:custGeom>
            <a:ln w="25518">
              <a:solidFill>
                <a:srgbClr val="FFFFFF"/>
              </a:solidFill>
            </a:ln>
          </p:spPr>
          <p:txBody>
            <a:bodyPr wrap="square" lIns="0" tIns="0" rIns="0" bIns="0" rtlCol="0"/>
            <a:lstStyle/>
            <a:p/>
          </p:txBody>
        </p:sp>
        <p:sp>
          <p:nvSpPr>
            <p:cNvPr id="7" name="object 7"/>
            <p:cNvSpPr/>
            <p:nvPr/>
          </p:nvSpPr>
          <p:spPr>
            <a:xfrm>
              <a:off x="326326" y="-1148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558800" y="121920"/>
            <a:ext cx="7490459" cy="835660"/>
          </a:xfrm>
          <a:prstGeom prst="rect">
            <a:avLst/>
          </a:prstGeom>
        </p:spPr>
        <p:txBody>
          <a:bodyPr vert="horz" wrap="square" lIns="0" tIns="12700" rIns="0" bIns="0" rtlCol="0">
            <a:spAutoFit/>
          </a:bodyPr>
          <a:lstStyle/>
          <a:p>
            <a:pPr marL="12700">
              <a:lnSpc>
                <a:spcPts val="3190"/>
              </a:lnSpc>
              <a:spcBef>
                <a:spcPts val="100"/>
              </a:spcBef>
            </a:pPr>
            <a:r>
              <a:rPr u="none" dirty="0">
                <a:solidFill>
                  <a:srgbClr val="FFFFFF"/>
                </a:solidFill>
                <a:latin typeface="Calibri" panose="020F0502020204030204"/>
                <a:cs typeface="Calibri" panose="020F0502020204030204"/>
              </a:rPr>
              <a:t>1.5.</a:t>
            </a:r>
            <a:r>
              <a:rPr u="none" spc="-25"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Ρυθμιστές</a:t>
            </a:r>
            <a:r>
              <a:rPr u="none" spc="-20"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στροφών</a:t>
            </a:r>
            <a:r>
              <a:rPr u="none" spc="-20" dirty="0">
                <a:solidFill>
                  <a:srgbClr val="FFFFFF"/>
                </a:solidFill>
                <a:latin typeface="Calibri" panose="020F0502020204030204"/>
                <a:cs typeface="Calibri" panose="020F0502020204030204"/>
              </a:rPr>
              <a:t> </a:t>
            </a:r>
            <a:r>
              <a:rPr u="none" spc="-50" dirty="0">
                <a:solidFill>
                  <a:srgbClr val="FFFFFF"/>
                </a:solidFill>
                <a:latin typeface="Calibri" panose="020F0502020204030204"/>
                <a:cs typeface="Calibri" panose="020F0502020204030204"/>
              </a:rPr>
              <a:t>.</a:t>
            </a:r>
            <a:endParaRPr u="none" spc="-50" dirty="0">
              <a:solidFill>
                <a:srgbClr val="FFFFFF"/>
              </a:solidFill>
              <a:latin typeface="Calibri" panose="020F0502020204030204"/>
              <a:cs typeface="Calibri" panose="020F0502020204030204"/>
            </a:endParaRPr>
          </a:p>
          <a:p>
            <a:pPr marL="12700">
              <a:lnSpc>
                <a:spcPts val="3190"/>
              </a:lnSpc>
            </a:pPr>
            <a:r>
              <a:rPr i="1" u="none" dirty="0">
                <a:solidFill>
                  <a:srgbClr val="FFFFFF"/>
                </a:solidFill>
                <a:latin typeface="Calibri" panose="020F0502020204030204"/>
                <a:cs typeface="Calibri" panose="020F0502020204030204"/>
              </a:rPr>
              <a:t>β)Ειδικά</a:t>
            </a:r>
            <a:r>
              <a:rPr i="1" u="none" spc="-13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χαρακτηριστικά</a:t>
            </a:r>
            <a:r>
              <a:rPr i="1" u="none" spc="-11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και</a:t>
            </a:r>
            <a:r>
              <a:rPr i="1" u="none" spc="-10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ιδιότητες</a:t>
            </a:r>
            <a:r>
              <a:rPr i="1" u="none" spc="-114"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ρυθμιστών.</a:t>
            </a:r>
            <a:endParaRPr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2910" y="214290"/>
            <a:ext cx="7915276" cy="928693"/>
          </a:xfrm>
          <a:solidFill>
            <a:srgbClr val="00B050"/>
          </a:solidFill>
        </p:spPr>
        <p:txBody>
          <a:bodyPr tIns="1116000" anchor="ctr" anchorCtr="1">
            <a:noAutofit/>
          </a:bodyPr>
          <a:lstStyle/>
          <a:p>
            <a:pPr lvl="1" algn="ctr" rtl="0">
              <a:spcBef>
                <a:spcPct val="0"/>
              </a:spcBef>
            </a:pPr>
            <a:r>
              <a:rPr lang="el-GR" sz="2000" b="1" dirty="0">
                <a:solidFill>
                  <a:schemeClr val="bg1"/>
                </a:solidFill>
                <a:latin typeface="Arial" panose="020B0604020202020204" pitchFamily="34" charset="0"/>
                <a:cs typeface="Arial" panose="020B0604020202020204" pitchFamily="34" charset="0"/>
              </a:rPr>
              <a:t>  </a:t>
            </a:r>
            <a:br>
              <a:rPr lang="en-US" sz="2000" b="1" dirty="0">
                <a:solidFill>
                  <a:schemeClr val="bg1"/>
                </a:solidFill>
                <a:latin typeface="Arial" panose="020B0604020202020204" pitchFamily="34" charset="0"/>
                <a:cs typeface="Arial" panose="020B0604020202020204" pitchFamily="34" charset="0"/>
              </a:rPr>
            </a:br>
            <a:br>
              <a:rPr lang="en-US" sz="2000" b="1" dirty="0">
                <a:solidFill>
                  <a:schemeClr val="bg1"/>
                </a:solidFill>
                <a:latin typeface="Arial" panose="020B0604020202020204" pitchFamily="34" charset="0"/>
                <a:cs typeface="Arial" panose="020B0604020202020204" pitchFamily="34" charset="0"/>
              </a:rPr>
            </a:br>
            <a:r>
              <a:rPr lang="en-US" b="1" dirty="0">
                <a:solidFill>
                  <a:schemeClr val="bg1"/>
                </a:solidFill>
                <a:latin typeface="Arial" panose="020B0604020202020204" pitchFamily="34" charset="0"/>
                <a:cs typeface="Arial" panose="020B0604020202020204" pitchFamily="34" charset="0"/>
              </a:rPr>
              <a:t>                             </a:t>
            </a:r>
            <a:br>
              <a:rPr lang="en-US" b="1" dirty="0">
                <a:solidFill>
                  <a:schemeClr val="bg1"/>
                </a:solidFill>
                <a:latin typeface="Arial" panose="020B0604020202020204" pitchFamily="34" charset="0"/>
                <a:cs typeface="Arial" panose="020B0604020202020204" pitchFamily="34" charset="0"/>
              </a:rPr>
            </a:br>
            <a:r>
              <a:rPr lang="en-US" sz="2000" b="1" dirty="0">
                <a:solidFill>
                  <a:schemeClr val="bg1"/>
                </a:solidFill>
                <a:latin typeface="Arial" panose="020B0604020202020204" pitchFamily="34" charset="0"/>
                <a:cs typeface="Arial" panose="020B0604020202020204" pitchFamily="34" charset="0"/>
              </a:rPr>
              <a:t> </a:t>
            </a:r>
            <a:br>
              <a:rPr lang="en-US" sz="2000" b="1" dirty="0">
                <a:solidFill>
                  <a:schemeClr val="bg1"/>
                </a:solidFill>
                <a:latin typeface="Arial" panose="020B0604020202020204" pitchFamily="34" charset="0"/>
                <a:cs typeface="Arial" panose="020B0604020202020204" pitchFamily="34" charset="0"/>
              </a:rPr>
            </a:br>
            <a:br>
              <a:rPr lang="en-US" sz="2000" b="1" dirty="0">
                <a:solidFill>
                  <a:schemeClr val="bg1"/>
                </a:solidFill>
                <a:latin typeface="Arial" panose="020B0604020202020204" pitchFamily="34" charset="0"/>
                <a:cs typeface="Arial" panose="020B0604020202020204" pitchFamily="34" charset="0"/>
              </a:rPr>
            </a:br>
            <a:br>
              <a:rPr lang="el-GR" sz="2000" b="1" dirty="0">
                <a:solidFill>
                  <a:schemeClr val="bg1"/>
                </a:solidFill>
                <a:latin typeface="Arial" panose="020B0604020202020204" pitchFamily="34" charset="0"/>
                <a:cs typeface="Arial" panose="020B0604020202020204" pitchFamily="34" charset="0"/>
              </a:rPr>
            </a:br>
            <a:r>
              <a:rPr lang="el-GR" sz="2000" b="1" dirty="0">
                <a:solidFill>
                  <a:schemeClr val="bg1"/>
                </a:solidFill>
                <a:latin typeface="Arial" panose="020B0604020202020204" pitchFamily="34" charset="0"/>
                <a:cs typeface="Arial" panose="020B0604020202020204" pitchFamily="34" charset="0"/>
              </a:rPr>
              <a:t> </a:t>
            </a:r>
            <a:br>
              <a:rPr lang="el-GR" sz="2000" b="1" dirty="0">
                <a:solidFill>
                  <a:schemeClr val="bg1"/>
                </a:solidFill>
                <a:latin typeface="Arial" panose="020B0604020202020204" pitchFamily="34" charset="0"/>
                <a:cs typeface="Arial" panose="020B0604020202020204" pitchFamily="34" charset="0"/>
              </a:rPr>
            </a:br>
            <a:br>
              <a:rPr lang="el-GR" sz="2000" b="1" dirty="0">
                <a:solidFill>
                  <a:schemeClr val="bg1"/>
                </a:solidFill>
                <a:latin typeface="Arial" panose="020B0604020202020204" pitchFamily="34" charset="0"/>
                <a:cs typeface="Arial" panose="020B0604020202020204" pitchFamily="34" charset="0"/>
              </a:rPr>
            </a:br>
            <a:br>
              <a:rPr lang="el-GR" sz="2000" b="1" dirty="0">
                <a:solidFill>
                  <a:schemeClr val="bg1"/>
                </a:solidFill>
                <a:latin typeface="Arial" panose="020B0604020202020204" pitchFamily="34" charset="0"/>
                <a:cs typeface="Arial" panose="020B0604020202020204" pitchFamily="34" charset="0"/>
              </a:rPr>
            </a:br>
            <a:r>
              <a:rPr lang="el-GR" sz="2000" b="1" dirty="0">
                <a:solidFill>
                  <a:schemeClr val="bg1"/>
                </a:solidFill>
              </a:rPr>
              <a:t> </a:t>
            </a:r>
            <a:br>
              <a:rPr lang="el-GR" sz="2000" b="1" dirty="0">
                <a:solidFill>
                  <a:schemeClr val="bg1"/>
                </a:solidFill>
              </a:rPr>
            </a:br>
            <a:br>
              <a:rPr lang="el-GR" sz="2000" b="1" dirty="0">
                <a:solidFill>
                  <a:schemeClr val="bg1"/>
                </a:solidFill>
              </a:rPr>
            </a:br>
            <a:br>
              <a:rPr lang="el-GR" sz="2000" b="1" dirty="0">
                <a:solidFill>
                  <a:schemeClr val="bg1"/>
                </a:solidFill>
                <a:latin typeface="Arial" panose="020B0604020202020204" pitchFamily="34" charset="0"/>
                <a:cs typeface="Arial" panose="020B0604020202020204" pitchFamily="34" charset="0"/>
              </a:rPr>
            </a:br>
            <a:br>
              <a:rPr lang="en-US" sz="2000" b="1" dirty="0" smtClean="0">
                <a:solidFill>
                  <a:schemeClr val="bg1"/>
                </a:solidFill>
                <a:latin typeface="Arial" panose="020B0604020202020204" pitchFamily="34" charset="0"/>
                <a:cs typeface="Arial" panose="020B0604020202020204" pitchFamily="34" charset="0"/>
              </a:rPr>
            </a:br>
            <a:r>
              <a:rPr lang="el-GR" sz="2000" b="1" u="sng" dirty="0" smtClean="0">
                <a:solidFill>
                  <a:schemeClr val="bg1"/>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chemeClr val="bg1"/>
                </a:solidFill>
              </a:rPr>
            </a:br>
            <a:br>
              <a:rPr lang="en-US" sz="2000" dirty="0">
                <a:solidFill>
                  <a:schemeClr val="bg1"/>
                </a:solidFill>
              </a:rPr>
            </a:br>
            <a:br>
              <a:rPr lang="en-US" sz="2000" dirty="0">
                <a:solidFill>
                  <a:schemeClr val="bg1"/>
                </a:solidFill>
              </a:rPr>
            </a:br>
            <a:br>
              <a:rPr lang="en-US" sz="2000" dirty="0">
                <a:solidFill>
                  <a:schemeClr val="bg1"/>
                </a:solidFill>
              </a:rPr>
            </a:br>
            <a:br>
              <a:rPr lang="en-US" sz="2000" b="1" dirty="0">
                <a:solidFill>
                  <a:schemeClr val="bg1"/>
                </a:solidFill>
                <a:latin typeface="Arial" panose="020B0604020202020204" pitchFamily="34" charset="0"/>
                <a:cs typeface="Arial" panose="020B0604020202020204" pitchFamily="34" charset="0"/>
              </a:rPr>
            </a:br>
            <a:br>
              <a:rPr lang="en-US" dirty="0">
                <a:solidFill>
                  <a:schemeClr val="bg1"/>
                </a:solidFill>
              </a:rPr>
            </a:br>
            <a:br>
              <a:rPr lang="en-US" sz="2000" dirty="0">
                <a:solidFill>
                  <a:schemeClr val="bg1"/>
                </a:solidFill>
              </a:rPr>
            </a:br>
            <a:br>
              <a:rPr lang="en-US" sz="2000" dirty="0">
                <a:solidFill>
                  <a:schemeClr val="bg1"/>
                </a:solidFill>
              </a:rPr>
            </a:br>
            <a:br>
              <a:rPr lang="en-US" sz="2000" dirty="0">
                <a:solidFill>
                  <a:schemeClr val="bg1"/>
                </a:solidFill>
              </a:rPr>
            </a:br>
            <a:br>
              <a:rPr lang="en-US" sz="1400" dirty="0">
                <a:solidFill>
                  <a:schemeClr val="bg1"/>
                </a:solidFill>
              </a:rPr>
            </a:br>
            <a:br>
              <a:rPr lang="en-US" sz="2400" dirty="0">
                <a:solidFill>
                  <a:schemeClr val="bg1"/>
                </a:solidFill>
              </a:rPr>
            </a:br>
            <a:br>
              <a:rPr lang="en-US" sz="2400" dirty="0">
                <a:solidFill>
                  <a:schemeClr val="bg1"/>
                </a:solidFill>
              </a:rPr>
            </a:br>
            <a:br>
              <a:rPr lang="en-US" sz="4400" dirty="0">
                <a:solidFill>
                  <a:schemeClr val="bg1"/>
                </a:solidFill>
              </a:rPr>
            </a:br>
            <a:endParaRPr lang="en-US" sz="6600" dirty="0">
              <a:solidFill>
                <a:schemeClr val="bg1"/>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14282" y="1071546"/>
            <a:ext cx="8786874" cy="5597814"/>
          </a:xfrm>
          <a:prstGeom prst="rect">
            <a:avLst/>
          </a:prstGeom>
        </p:spPr>
        <p:txBody>
          <a:bodyPr anchor="t">
            <a:noAutofit/>
          </a:bodyPr>
          <a:lstStyle/>
          <a:p>
            <a:endParaRPr lang="el-GR" sz="2000" b="1" dirty="0" smtClean="0">
              <a:solidFill>
                <a:srgbClr val="FF0000"/>
              </a:solidFill>
              <a:latin typeface="Arial" panose="020B0604020202020204" pitchFamily="34" charset="0"/>
              <a:cs typeface="Arial" panose="020B0604020202020204" pitchFamily="34" charset="0"/>
            </a:endParaRPr>
          </a:p>
          <a:p>
            <a:r>
              <a:rPr lang="el-GR" sz="2000" b="1" dirty="0" smtClean="0">
                <a:solidFill>
                  <a:srgbClr val="FF0000"/>
                </a:solidFill>
                <a:latin typeface="Arial" panose="020B0604020202020204" pitchFamily="34" charset="0"/>
                <a:cs typeface="Arial" panose="020B0604020202020204" pitchFamily="34" charset="0"/>
              </a:rPr>
              <a:t>α) </a:t>
            </a:r>
            <a:r>
              <a:rPr lang="el-GR" sz="2000" b="1" u="sng" dirty="0" smtClean="0">
                <a:solidFill>
                  <a:schemeClr val="tx1"/>
                </a:solidFill>
                <a:latin typeface="Arial" panose="020B0604020202020204" pitchFamily="34" charset="0"/>
                <a:cs typeface="Arial" panose="020B0604020202020204" pitchFamily="34" charset="0"/>
              </a:rPr>
              <a:t>ΚΛΙΣΗ ΤΑΧΥΤΗΤΑΣ ΠΕΡΙΣΤΡΟΦΗΣ</a:t>
            </a:r>
            <a:r>
              <a:rPr lang="en-US" sz="2000" b="1" u="sng" dirty="0" smtClean="0">
                <a:solidFill>
                  <a:schemeClr val="tx1"/>
                </a:solidFill>
                <a:latin typeface="Arial" panose="020B0604020202020204" pitchFamily="34" charset="0"/>
                <a:cs typeface="Arial" panose="020B0604020202020204" pitchFamily="34" charset="0"/>
              </a:rPr>
              <a:t> </a:t>
            </a:r>
            <a:r>
              <a:rPr lang="el-GR" sz="2000" b="1" u="sng" dirty="0" smtClean="0">
                <a:solidFill>
                  <a:schemeClr val="tx1"/>
                </a:solidFill>
                <a:latin typeface="Arial" panose="020B0604020202020204" pitchFamily="34" charset="0"/>
                <a:cs typeface="Arial" panose="020B0604020202020204" pitchFamily="34" charset="0"/>
              </a:rPr>
              <a:t>(</a:t>
            </a:r>
            <a:r>
              <a:rPr lang="en-US" sz="2000" b="1" u="sng" dirty="0" smtClean="0">
                <a:solidFill>
                  <a:srgbClr val="FF0000"/>
                </a:solidFill>
                <a:latin typeface="Arial" panose="020B0604020202020204" pitchFamily="34" charset="0"/>
                <a:cs typeface="Arial" panose="020B0604020202020204" pitchFamily="34" charset="0"/>
              </a:rPr>
              <a:t>Speed droop</a:t>
            </a:r>
            <a:r>
              <a:rPr lang="el-GR" sz="2000" b="1" u="sng" dirty="0" smtClean="0">
                <a:solidFill>
                  <a:schemeClr val="tx1"/>
                </a:solidFill>
                <a:latin typeface="Arial" panose="020B0604020202020204" pitchFamily="34" charset="0"/>
                <a:cs typeface="Arial" panose="020B0604020202020204" pitchFamily="34" charset="0"/>
              </a:rPr>
              <a:t>)</a:t>
            </a:r>
            <a:endParaRPr lang="el-GR" sz="2000" b="1" u="sng" dirty="0" smtClean="0">
              <a:solidFill>
                <a:schemeClr val="tx1"/>
              </a:solidFill>
              <a:latin typeface="Arial" panose="020B0604020202020204" pitchFamily="34" charset="0"/>
              <a:cs typeface="Arial" panose="020B0604020202020204" pitchFamily="34" charset="0"/>
            </a:endParaRPr>
          </a:p>
          <a:p>
            <a:pPr algn="l"/>
            <a:r>
              <a:rPr lang="el-GR" sz="2800" b="1" u="sng" dirty="0" smtClean="0">
                <a:solidFill>
                  <a:srgbClr val="FF0000"/>
                </a:solidFill>
                <a:latin typeface="Arial" panose="020B0604020202020204" pitchFamily="34" charset="0"/>
                <a:cs typeface="Arial" panose="020B0604020202020204" pitchFamily="34" charset="0"/>
              </a:rPr>
              <a:t>Η ΙΔΙΟΤΗΤΑ ΑΥΤΗ</a:t>
            </a:r>
            <a:r>
              <a:rPr lang="el-GR" sz="2800" b="1" dirty="0" smtClean="0">
                <a:solidFill>
                  <a:schemeClr val="tx1"/>
                </a:solidFill>
                <a:latin typeface="Arial" panose="020B0604020202020204" pitchFamily="34" charset="0"/>
                <a:cs typeface="Arial" panose="020B0604020202020204" pitchFamily="34" charset="0"/>
              </a:rPr>
              <a:t>, </a:t>
            </a:r>
            <a:r>
              <a:rPr lang="el-GR" sz="2800" b="1" dirty="0" smtClean="0">
                <a:solidFill>
                  <a:srgbClr val="FF0000"/>
                </a:solidFill>
                <a:latin typeface="Arial" panose="020B0604020202020204" pitchFamily="34" charset="0"/>
                <a:cs typeface="Arial" panose="020B0604020202020204" pitchFamily="34" charset="0"/>
              </a:rPr>
              <a:t>ΕΚΤΟΣ ΑΠΟ </a:t>
            </a:r>
            <a:r>
              <a:rPr lang="el-GR" sz="2800" b="1" dirty="0" smtClean="0">
                <a:solidFill>
                  <a:srgbClr val="7030A0"/>
                </a:solidFill>
                <a:latin typeface="Arial" panose="020B0604020202020204" pitchFamily="34" charset="0"/>
                <a:cs typeface="Arial" panose="020B0604020202020204" pitchFamily="34" charset="0"/>
              </a:rPr>
              <a:t>ΤΗΝ ΑΥΞΗΣΗ ΤΗΣ ΕΥΣΤΑΘΕΙΑΣ ΤΟΥ ΣΥΣΤΗΜΑΤΟΣ</a:t>
            </a:r>
            <a:r>
              <a:rPr lang="el-GR" sz="2800" b="1" dirty="0" smtClean="0">
                <a:solidFill>
                  <a:schemeClr val="tx1"/>
                </a:solidFill>
                <a:latin typeface="Arial" panose="020B0604020202020204" pitchFamily="34" charset="0"/>
                <a:cs typeface="Arial" panose="020B0604020202020204" pitchFamily="34" charset="0"/>
              </a:rPr>
              <a:t>, ΕΙΝΑΙ ΑΠΑΡΑΙΤΗΤΗ ΚΑΙ ΓΙΑ ΤΗΝ ΠΕΡΙΠΤΩΣΗ ΤΗΣ ΠΑΡΑΛΛΗΛΗΣ ΣΥΝΔΕΣΗΣ ΠΕΤΡΕΛΑΙΟΜΗΧΑΝΩΝ, ΩΣΤΕ ΤΟ ΦΟΡΤΙΟ ΝΑ ΙΣΟΔΙΑΝΕΜΕΤΑΙ ΜΕΤΑΞΥ ΤΩΝ ΜΗΧΑΝΩΝ. Η ΠΑΡΑΛΛΗΛΗ ΣΥΝΔΕΣΗ ΜΠΟΡΕΙ ΝΑ ΕΙΝΑΙ ΕΙΤΕ ΜΗΧΑΝΙΚΗ (ΔΥΟ ΜΗΧΑΝΕΣ ΝΑ ΔΙΝΟΥΝ ΚΙΝΗΣΗ ΣΕ ΚΟΙΝΟ ΑΞΟΝΑ ΜΕΣΩ ΜΕΙΩΤΗΡΑ), ΕΙΤΕ ΗΛΕΚΤΡΙΚΗ (ΠΑΡΑΛΛΗΛΑ ΣΥΝΔΕΔΕΜΕΝΕΣ ΗΛΕΚΤΡΟΓΕΝΝΗΤΡΙΕΣ ΤΩΝ ΗΛΕΚΤΡΟΠΑΡΑΓΩΓΩΝ ΖΕΥΓΩΝ).</a:t>
            </a:r>
            <a:endParaRPr lang="el-GR" sz="2800" b="1" dirty="0">
              <a:solidFill>
                <a:schemeClr val="tx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214282" y="81279"/>
            <a:ext cx="8500457" cy="1169551"/>
          </a:xfrm>
        </p:spPr>
        <p:txBody>
          <a:bodyPr/>
          <a:lstStyle/>
          <a:p>
            <a:pPr algn="ctr"/>
            <a:r>
              <a:rPr lang="el-GR" sz="2400" dirty="0" smtClean="0">
                <a:solidFill>
                  <a:srgbClr val="00B050"/>
                </a:solidFill>
              </a:rPr>
              <a:t>ΕΙΔΙΚΑΧΑΡΑΚΤΗΡΙΣΤΙΚΑ ΚΑΙ ΙΔΙΟΤΗΤΕΣ ΡΥΘΜΙΣΤΩΝ</a:t>
            </a:r>
            <a:br>
              <a:rPr lang="el-GR" dirty="0" smtClean="0">
                <a:solidFill>
                  <a:srgbClr val="FF0000"/>
                </a:solidFill>
              </a:rPr>
            </a:br>
            <a:br>
              <a:rPr lang="el-GR" dirty="0" smtClean="0">
                <a:solidFill>
                  <a:srgbClr val="FF0000"/>
                </a:solidFill>
              </a:rPr>
            </a:br>
            <a:r>
              <a:rPr lang="el-GR" sz="2400" dirty="0" smtClean="0">
                <a:solidFill>
                  <a:srgbClr val="FF0000"/>
                </a:solidFill>
              </a:rPr>
              <a:t>ΚΛΙΣΗ ΤΑΧΥΤΗΤΑΣ ΠΕΡΙΣΤΡΟΦΗΣ </a:t>
            </a:r>
            <a:endParaRPr lang="el-GR" sz="2400" dirty="0">
              <a:solidFill>
                <a:srgbClr val="FF0000"/>
              </a:solidFill>
            </a:endParaRPr>
          </a:p>
        </p:txBody>
      </p:sp>
      <p:sp>
        <p:nvSpPr>
          <p:cNvPr id="4" name="3 - Θέση κειμένου"/>
          <p:cNvSpPr>
            <a:spLocks noGrp="1"/>
          </p:cNvSpPr>
          <p:nvPr>
            <p:ph type="body" idx="1"/>
          </p:nvPr>
        </p:nvSpPr>
        <p:spPr>
          <a:xfrm>
            <a:off x="142845" y="1571612"/>
            <a:ext cx="8839228" cy="4616648"/>
          </a:xfrm>
        </p:spPr>
        <p:txBody>
          <a:bodyPr/>
          <a:lstStyle/>
          <a:p>
            <a:r>
              <a:rPr lang="el-GR" sz="2000" dirty="0" smtClean="0"/>
              <a:t>Οι μεγαλύτερες τιμές της κλίσης ταχύτητας παρέχουν αυξημένη ευστάθεια στο σύστημα κινητήρα-ρυθμιστή στροφών-φορτίου.</a:t>
            </a:r>
            <a:endParaRPr lang="el-GR" sz="2000" dirty="0" smtClean="0"/>
          </a:p>
          <a:p>
            <a:r>
              <a:rPr lang="el-GR" sz="2000" dirty="0" smtClean="0"/>
              <a:t>Παράλληλα όμως, η εφαρμογή στην οποία χρησιμοποιείται ο κινητήρας περιορίζει τις τιμές που μπορεί να πάρει η κλίση της ταχύτητας. Στη περίπτωση των ηλεκτροπαραγωγών ζευγών η τιμή της κυμαίνεται από 0 έως 5%, ενώ στα οχήματα από 6 έως 15%. Στο παρακάτω σχήμα </a:t>
            </a:r>
            <a:r>
              <a:rPr lang="el-GR" sz="2000" dirty="0" err="1" smtClean="0"/>
              <a:t>διδεται</a:t>
            </a:r>
            <a:r>
              <a:rPr lang="el-GR" sz="2000" dirty="0" smtClean="0"/>
              <a:t> η συμπεριφορά δύο ΜΕΚ παράλληλα συνδεδεμένων και ρυθμισμένων με διαφορετική κλίση ταχύτητας. Ο κινητήρας Α για κλίση 2%, ενώ ο Β για 6%. Αρχικά και οι δυο λειτουργούν με φορτίο 100%. Λόγω πτώσης του φορτίου αυξάνεται η ταχύτητα περιστροφής των μηχανών (στο 101%). Όμως λόγω της διαφορετικής κλίσης της ταχύτητας, προκύπτει διαφορετικό φορτίο για κάθε μηχανή (50% για την Α και 83% για την Β). Όπως είναι φανερό, επιβάλλεται η παράλληλα συνδεδεμένες μηχανές να είναι ρυθμισμένες με ίδια κλίση ταχύτητας περιστροφής, ώστε το φορτίο να </a:t>
            </a:r>
            <a:r>
              <a:rPr lang="el-GR" sz="2000" dirty="0" err="1" smtClean="0"/>
              <a:t>ισομοιράζεται</a:t>
            </a:r>
            <a:r>
              <a:rPr lang="el-GR" sz="2000" dirty="0" smtClean="0"/>
              <a:t> κατά τις μεταβολές του.</a:t>
            </a:r>
            <a:endParaRPr lang="el-GR" sz="2000" dirty="0"/>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30200" y="976629"/>
            <a:ext cx="8376920" cy="5854680"/>
          </a:xfrm>
          <a:prstGeom prst="rect">
            <a:avLst/>
          </a:prstGeom>
        </p:spPr>
        <p:txBody>
          <a:bodyPr vert="horz" wrap="square" lIns="0" tIns="36830" rIns="0" bIns="0" rtlCol="0">
            <a:spAutoFit/>
          </a:bodyPr>
          <a:lstStyle/>
          <a:p>
            <a:pPr marL="12700" marR="149860" indent="77470">
              <a:lnSpc>
                <a:spcPts val="2510"/>
              </a:lnSpc>
              <a:spcBef>
                <a:spcPts val="290"/>
              </a:spcBef>
            </a:pPr>
            <a:r>
              <a:rPr sz="2200" b="1" dirty="0">
                <a:latin typeface="Arial" panose="020B0604020202020204"/>
                <a:cs typeface="Arial" panose="020B0604020202020204"/>
              </a:rPr>
              <a:t>ΕΝΑ</a:t>
            </a:r>
            <a:r>
              <a:rPr sz="2200" b="1" spc="-75" dirty="0">
                <a:latin typeface="Arial" panose="020B0604020202020204"/>
                <a:cs typeface="Arial" panose="020B0604020202020204"/>
              </a:rPr>
              <a:t> </a:t>
            </a:r>
            <a:r>
              <a:rPr sz="2200" b="1" spc="-10" dirty="0">
                <a:latin typeface="Arial" panose="020B0604020202020204"/>
                <a:cs typeface="Arial" panose="020B0604020202020204"/>
              </a:rPr>
              <a:t>ΣΗΜΑΝΤΙΚΟ</a:t>
            </a:r>
            <a:r>
              <a:rPr sz="2200" b="1" spc="-65" dirty="0">
                <a:latin typeface="Arial" panose="020B0604020202020204"/>
                <a:cs typeface="Arial" panose="020B0604020202020204"/>
              </a:rPr>
              <a:t> </a:t>
            </a:r>
            <a:r>
              <a:rPr sz="2200" b="1" dirty="0">
                <a:latin typeface="Arial" panose="020B0604020202020204"/>
                <a:cs typeface="Arial" panose="020B0604020202020204"/>
              </a:rPr>
              <a:t>ΦΑΙΝΟΜΕΝΟ</a:t>
            </a:r>
            <a:r>
              <a:rPr sz="2200" b="1" spc="-70" dirty="0">
                <a:latin typeface="Arial" panose="020B0604020202020204"/>
                <a:cs typeface="Arial" panose="020B0604020202020204"/>
              </a:rPr>
              <a:t> </a:t>
            </a:r>
            <a:r>
              <a:rPr sz="2200" b="1" dirty="0">
                <a:latin typeface="Arial" panose="020B0604020202020204"/>
                <a:cs typeface="Arial" panose="020B0604020202020204"/>
              </a:rPr>
              <a:t>ΠΟΥ</a:t>
            </a:r>
            <a:r>
              <a:rPr sz="2200" b="1" spc="-65" dirty="0">
                <a:latin typeface="Arial" panose="020B0604020202020204"/>
                <a:cs typeface="Arial" panose="020B0604020202020204"/>
              </a:rPr>
              <a:t> </a:t>
            </a:r>
            <a:r>
              <a:rPr sz="2200" b="1" spc="-10" dirty="0">
                <a:latin typeface="Arial" panose="020B0604020202020204"/>
                <a:cs typeface="Arial" panose="020B0604020202020204"/>
              </a:rPr>
              <a:t>ΣΥΝΔΕΕΤΑΙ</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70" dirty="0">
                <a:latin typeface="Arial" panose="020B0604020202020204"/>
                <a:cs typeface="Arial" panose="020B0604020202020204"/>
              </a:rPr>
              <a:t> </a:t>
            </a:r>
            <a:r>
              <a:rPr sz="2200" b="1">
                <a:latin typeface="Arial" panose="020B0604020202020204"/>
                <a:cs typeface="Arial" panose="020B0604020202020204"/>
              </a:rPr>
              <a:t>ΤΗΝ</a:t>
            </a:r>
            <a:r>
              <a:rPr sz="2200" b="1" spc="-60">
                <a:latin typeface="Arial" panose="020B0604020202020204"/>
                <a:cs typeface="Arial" panose="020B0604020202020204"/>
              </a:rPr>
              <a:t> </a:t>
            </a:r>
            <a:r>
              <a:rPr sz="2200" b="1" spc="-25" smtClean="0">
                <a:latin typeface="Arial" panose="020B0604020202020204"/>
                <a:cs typeface="Arial" panose="020B0604020202020204"/>
              </a:rPr>
              <a:t>ΕΓ</a:t>
            </a:r>
            <a:r>
              <a:rPr sz="2200" b="1" smtClean="0">
                <a:latin typeface="Arial" panose="020B0604020202020204"/>
                <a:cs typeface="Arial" panose="020B0604020202020204"/>
              </a:rPr>
              <a:t>ΧΥΣΗ</a:t>
            </a:r>
            <a:r>
              <a:rPr sz="2200" b="1" spc="-50" smtClean="0">
                <a:latin typeface="Arial" panose="020B0604020202020204"/>
                <a:cs typeface="Arial" panose="020B0604020202020204"/>
              </a:rPr>
              <a:t> </a:t>
            </a:r>
            <a:r>
              <a:rPr sz="2200" b="1" dirty="0">
                <a:latin typeface="Arial" panose="020B0604020202020204"/>
                <a:cs typeface="Arial" panose="020B0604020202020204"/>
              </a:rPr>
              <a:t>ΕΙΝΑΙ</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100" dirty="0">
                <a:latin typeface="Arial" panose="020B0604020202020204"/>
                <a:cs typeface="Arial" panose="020B0604020202020204"/>
              </a:rPr>
              <a:t> </a:t>
            </a:r>
            <a:r>
              <a:rPr sz="2200" b="1" dirty="0">
                <a:solidFill>
                  <a:srgbClr val="FF0000"/>
                </a:solidFill>
                <a:latin typeface="Arial" panose="020B0604020202020204"/>
                <a:cs typeface="Arial" panose="020B0604020202020204"/>
              </a:rPr>
              <a:t>ΔΕYΤΕΡΕΟYΣΑ</a:t>
            </a:r>
            <a:r>
              <a:rPr sz="2200" b="1" spc="-40" dirty="0">
                <a:solidFill>
                  <a:srgbClr val="FF0000"/>
                </a:solidFill>
                <a:latin typeface="Arial" panose="020B0604020202020204"/>
                <a:cs typeface="Arial" panose="020B0604020202020204"/>
              </a:rPr>
              <a:t> </a:t>
            </a:r>
            <a:r>
              <a:rPr sz="2200" b="1" dirty="0">
                <a:solidFill>
                  <a:srgbClr val="FF0000"/>
                </a:solidFill>
                <a:latin typeface="Arial" panose="020B0604020202020204"/>
                <a:cs typeface="Arial" panose="020B0604020202020204"/>
              </a:rPr>
              <a:t>ΕΓΧΥΣΗ</a:t>
            </a:r>
            <a:r>
              <a:rPr sz="2200" b="1" spc="-25" dirty="0">
                <a:solidFill>
                  <a:srgbClr val="FF0000"/>
                </a:solidFill>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(ΜΕΤΑΣΤΑΞΗ).</a:t>
            </a:r>
            <a:endParaRPr sz="2200">
              <a:latin typeface="Arial" panose="020B0604020202020204"/>
              <a:cs typeface="Arial" panose="020B0604020202020204"/>
            </a:endParaRPr>
          </a:p>
          <a:p>
            <a:pPr>
              <a:lnSpc>
                <a:spcPct val="100000"/>
              </a:lnSpc>
              <a:spcBef>
                <a:spcPts val="50"/>
              </a:spcBef>
            </a:pPr>
            <a:endParaRPr sz="3250">
              <a:latin typeface="Arial" panose="020B0604020202020204"/>
              <a:cs typeface="Arial" panose="020B0604020202020204"/>
            </a:endParaRPr>
          </a:p>
          <a:p>
            <a:pPr marL="12700" marR="263525" indent="77470">
              <a:lnSpc>
                <a:spcPts val="2510"/>
              </a:lnSpc>
              <a:spcBef>
                <a:spcPts val="5"/>
              </a:spcBef>
            </a:pPr>
            <a:r>
              <a:rPr sz="2200" b="1" spc="-75" dirty="0">
                <a:latin typeface="Arial" panose="020B0604020202020204"/>
                <a:cs typeface="Arial" panose="020B0604020202020204"/>
              </a:rPr>
              <a:t>ΚΑΤΑ</a:t>
            </a:r>
            <a:r>
              <a:rPr sz="2200" b="1" spc="-65" dirty="0">
                <a:latin typeface="Arial" panose="020B0604020202020204"/>
                <a:cs typeface="Arial" panose="020B0604020202020204"/>
              </a:rPr>
              <a:t> </a:t>
            </a:r>
            <a:r>
              <a:rPr sz="2200" b="1" dirty="0">
                <a:latin typeface="Arial" panose="020B0604020202020204"/>
                <a:cs typeface="Arial" panose="020B0604020202020204"/>
              </a:rPr>
              <a:t>ΤΟ</a:t>
            </a:r>
            <a:r>
              <a:rPr sz="2200" b="1" spc="-140" dirty="0">
                <a:latin typeface="Arial" panose="020B0604020202020204"/>
                <a:cs typeface="Arial" panose="020B0604020202020204"/>
              </a:rPr>
              <a:t> </a:t>
            </a:r>
            <a:r>
              <a:rPr sz="2200" b="1" dirty="0">
                <a:latin typeface="Arial" panose="020B0604020202020204"/>
                <a:cs typeface="Arial" panose="020B0604020202020204"/>
              </a:rPr>
              <a:t>ΑΠΟΤΟΜΟ</a:t>
            </a:r>
            <a:r>
              <a:rPr sz="2200" b="1" spc="-65" dirty="0">
                <a:latin typeface="Arial" panose="020B0604020202020204"/>
                <a:cs typeface="Arial" panose="020B0604020202020204"/>
              </a:rPr>
              <a:t> </a:t>
            </a:r>
            <a:r>
              <a:rPr sz="2200" b="1" dirty="0">
                <a:latin typeface="Arial" panose="020B0604020202020204"/>
                <a:cs typeface="Arial" panose="020B0604020202020204"/>
              </a:rPr>
              <a:t>ΚΛΕΙΣΙΜΟ</a:t>
            </a:r>
            <a:r>
              <a:rPr sz="2200" b="1" spc="-55" dirty="0">
                <a:latin typeface="Arial" panose="020B0604020202020204"/>
                <a:cs typeface="Arial" panose="020B0604020202020204"/>
              </a:rPr>
              <a:t> </a:t>
            </a:r>
            <a:r>
              <a:rPr sz="2200" b="1" dirty="0">
                <a:latin typeface="Arial" panose="020B0604020202020204"/>
                <a:cs typeface="Arial" panose="020B0604020202020204"/>
              </a:rPr>
              <a:t>ΤΗΣ</a:t>
            </a:r>
            <a:r>
              <a:rPr sz="2200" b="1" spc="-55" dirty="0">
                <a:latin typeface="Arial" panose="020B0604020202020204"/>
                <a:cs typeface="Arial" panose="020B0604020202020204"/>
              </a:rPr>
              <a:t> </a:t>
            </a:r>
            <a:r>
              <a:rPr sz="2200" b="1" dirty="0">
                <a:latin typeface="Arial" panose="020B0604020202020204"/>
                <a:cs typeface="Arial" panose="020B0604020202020204"/>
              </a:rPr>
              <a:t>ΒΑΛΒΙΔΑΣ</a:t>
            </a:r>
            <a:r>
              <a:rPr sz="2200" b="1" spc="-50" dirty="0">
                <a:latin typeface="Arial" panose="020B0604020202020204"/>
                <a:cs typeface="Arial" panose="020B0604020202020204"/>
              </a:rPr>
              <a:t> </a:t>
            </a:r>
            <a:r>
              <a:rPr sz="2200" b="1" spc="-10" dirty="0">
                <a:latin typeface="Arial" panose="020B0604020202020204"/>
                <a:cs typeface="Arial" panose="020B0604020202020204"/>
              </a:rPr>
              <a:t>ΚΑΥΣΙΜΟΥ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10" dirty="0">
                <a:latin typeface="Arial" panose="020B0604020202020204"/>
                <a:cs typeface="Arial" panose="020B0604020202020204"/>
              </a:rPr>
              <a:t>ΕΓΧΥΤΗΡΑ,</a:t>
            </a:r>
            <a:r>
              <a:rPr sz="2200" b="1" spc="-55" dirty="0">
                <a:latin typeface="Arial" panose="020B0604020202020204"/>
                <a:cs typeface="Arial" panose="020B0604020202020204"/>
              </a:rPr>
              <a:t> </a:t>
            </a:r>
            <a:r>
              <a:rPr sz="2200" b="1" dirty="0">
                <a:latin typeface="Arial" panose="020B0604020202020204"/>
                <a:cs typeface="Arial" panose="020B0604020202020204"/>
              </a:rPr>
              <a:t>ΕΝΑ</a:t>
            </a:r>
            <a:r>
              <a:rPr sz="2200" b="1" spc="-55" dirty="0">
                <a:latin typeface="Arial" panose="020B0604020202020204"/>
                <a:cs typeface="Arial" panose="020B0604020202020204"/>
              </a:rPr>
              <a:t> </a:t>
            </a:r>
            <a:r>
              <a:rPr sz="2200" b="1">
                <a:latin typeface="Arial" panose="020B0604020202020204"/>
                <a:cs typeface="Arial" panose="020B0604020202020204"/>
              </a:rPr>
              <a:t>ΚΥΜΑ</a:t>
            </a:r>
            <a:r>
              <a:rPr sz="2200" b="1" spc="-65">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55" smtClean="0">
                <a:latin typeface="Arial" panose="020B0604020202020204"/>
                <a:cs typeface="Arial" panose="020B0604020202020204"/>
              </a:rPr>
              <a:t> </a:t>
            </a:r>
            <a:r>
              <a:rPr lang="el-GR" sz="2200" b="1" spc="-55" dirty="0" smtClean="0">
                <a:latin typeface="Arial" panose="020B0604020202020204"/>
                <a:cs typeface="Arial" panose="020B0604020202020204"/>
              </a:rPr>
              <a:t>ΦΤΑΝΕΙ </a:t>
            </a:r>
            <a:r>
              <a:rPr sz="2200" b="1" smtClean="0">
                <a:latin typeface="Arial" panose="020B0604020202020204"/>
                <a:cs typeface="Arial" panose="020B0604020202020204"/>
              </a:rPr>
              <a:t>ΜΕΧΡΙ</a:t>
            </a:r>
            <a:r>
              <a:rPr sz="2200" b="1" spc="-55" smtClean="0">
                <a:latin typeface="Arial" panose="020B0604020202020204"/>
                <a:cs typeface="Arial" panose="020B0604020202020204"/>
              </a:rPr>
              <a:t> </a:t>
            </a:r>
            <a:r>
              <a:rPr sz="2200" b="1" dirty="0">
                <a:latin typeface="Arial" panose="020B0604020202020204"/>
                <a:cs typeface="Arial" panose="020B0604020202020204"/>
              </a:rPr>
              <a:t>ΤΗΝ</a:t>
            </a:r>
            <a:r>
              <a:rPr sz="2200" b="1" spc="-135" dirty="0">
                <a:latin typeface="Arial" panose="020B0604020202020204"/>
                <a:cs typeface="Arial" panose="020B0604020202020204"/>
              </a:rPr>
              <a:t> </a:t>
            </a:r>
            <a:r>
              <a:rPr sz="2200" b="1" spc="-10" dirty="0">
                <a:latin typeface="Arial" panose="020B0604020202020204"/>
                <a:cs typeface="Arial" panose="020B0604020202020204"/>
              </a:rPr>
              <a:t>ΑΝΤΛΙΑ </a:t>
            </a:r>
            <a:r>
              <a:rPr sz="2200" b="1">
                <a:latin typeface="Arial" panose="020B0604020202020204"/>
                <a:cs typeface="Arial" panose="020B0604020202020204"/>
              </a:rPr>
              <a:t>ΥΨΗΛΗΣ</a:t>
            </a:r>
            <a:r>
              <a:rPr sz="2200" b="1" spc="-50">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dirty="0">
                <a:latin typeface="Arial" panose="020B0604020202020204"/>
                <a:cs typeface="Arial" panose="020B0604020202020204"/>
              </a:rPr>
              <a:t>.</a:t>
            </a:r>
            <a:r>
              <a:rPr sz="2200" b="1" spc="-40" dirty="0">
                <a:latin typeface="Arial" panose="020B0604020202020204"/>
                <a:cs typeface="Arial" panose="020B0604020202020204"/>
              </a:rPr>
              <a:t> </a:t>
            </a:r>
            <a:r>
              <a:rPr sz="2200" b="1" dirty="0">
                <a:latin typeface="Arial" panose="020B0604020202020204"/>
                <a:cs typeface="Arial" panose="020B0604020202020204"/>
              </a:rPr>
              <a:t>ΕΚΕΙ</a:t>
            </a:r>
            <a:r>
              <a:rPr sz="2200" b="1" spc="-114" dirty="0">
                <a:latin typeface="Arial" panose="020B0604020202020204"/>
                <a:cs typeface="Arial" panose="020B0604020202020204"/>
              </a:rPr>
              <a:t> </a:t>
            </a:r>
            <a:r>
              <a:rPr sz="2200" b="1" spc="-35">
                <a:latin typeface="Arial" panose="020B0604020202020204"/>
                <a:cs typeface="Arial" panose="020B0604020202020204"/>
              </a:rPr>
              <a:t>ΑΝΑΚΛΑΤΑΙ</a:t>
            </a:r>
            <a:r>
              <a:rPr sz="2200" b="1" spc="-40">
                <a:latin typeface="Arial" panose="020B0604020202020204"/>
                <a:cs typeface="Arial" panose="020B0604020202020204"/>
              </a:rPr>
              <a:t> </a:t>
            </a:r>
            <a:r>
              <a:rPr lang="el-GR" sz="2200" b="1" spc="-40" dirty="0" smtClean="0">
                <a:latin typeface="Arial" panose="020B0604020202020204"/>
                <a:cs typeface="Arial" panose="020B0604020202020204"/>
              </a:rPr>
              <a:t> </a:t>
            </a:r>
            <a:r>
              <a:rPr sz="2200" b="1" smtClean="0">
                <a:latin typeface="Arial" panose="020B0604020202020204"/>
                <a:cs typeface="Arial" panose="020B0604020202020204"/>
              </a:rPr>
              <a:t>ΚΑΙ</a:t>
            </a:r>
            <a:r>
              <a:rPr sz="2200" b="1" spc="-40" smtClean="0">
                <a:latin typeface="Arial" panose="020B0604020202020204"/>
                <a:cs typeface="Arial" panose="020B0604020202020204"/>
              </a:rPr>
              <a:t> </a:t>
            </a:r>
            <a:r>
              <a:rPr sz="2200" b="1" dirty="0">
                <a:latin typeface="Arial" panose="020B0604020202020204"/>
                <a:cs typeface="Arial" panose="020B0604020202020204"/>
              </a:rPr>
              <a:t>ΕΠΙΣΤΡΕΦΕΙ</a:t>
            </a:r>
            <a:r>
              <a:rPr sz="2200" b="1" spc="-25" dirty="0">
                <a:latin typeface="Arial" panose="020B0604020202020204"/>
                <a:cs typeface="Arial" panose="020B0604020202020204"/>
              </a:rPr>
              <a:t> </a:t>
            </a:r>
            <a:r>
              <a:rPr sz="2200" b="1" spc="-20" dirty="0">
                <a:latin typeface="Arial" panose="020B0604020202020204"/>
                <a:cs typeface="Arial" panose="020B0604020202020204"/>
              </a:rPr>
              <a:t>ΞΑΝΑ </a:t>
            </a:r>
            <a:r>
              <a:rPr sz="2200" b="1" dirty="0">
                <a:latin typeface="Arial" panose="020B0604020202020204"/>
                <a:cs typeface="Arial" panose="020B0604020202020204"/>
              </a:rPr>
              <a:t>ΣΤΟΝ</a:t>
            </a:r>
            <a:r>
              <a:rPr sz="2200" b="1" spc="-60" dirty="0">
                <a:latin typeface="Arial" panose="020B0604020202020204"/>
                <a:cs typeface="Arial" panose="020B0604020202020204"/>
              </a:rPr>
              <a:t> </a:t>
            </a:r>
            <a:r>
              <a:rPr sz="2200" b="1" spc="-10" dirty="0">
                <a:latin typeface="Arial" panose="020B0604020202020204"/>
                <a:cs typeface="Arial" panose="020B0604020202020204"/>
              </a:rPr>
              <a:t>ΕΓΧΥΤΗΡΑ.</a:t>
            </a:r>
            <a:endParaRPr sz="2200">
              <a:latin typeface="Arial" panose="020B0604020202020204"/>
              <a:cs typeface="Arial" panose="020B0604020202020204"/>
            </a:endParaRPr>
          </a:p>
          <a:p>
            <a:pPr>
              <a:lnSpc>
                <a:spcPct val="100000"/>
              </a:lnSpc>
              <a:spcBef>
                <a:spcPts val="5"/>
              </a:spcBef>
            </a:pPr>
            <a:endParaRPr sz="2700">
              <a:latin typeface="Arial" panose="020B0604020202020204"/>
              <a:cs typeface="Arial" panose="020B0604020202020204"/>
            </a:endParaRPr>
          </a:p>
          <a:p>
            <a:pPr marL="12700" marR="5080" indent="77470">
              <a:lnSpc>
                <a:spcPts val="2510"/>
              </a:lnSpc>
            </a:pP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ΣΥΓΚΕΚΡΙΜΕΝΟ</a:t>
            </a:r>
            <a:r>
              <a:rPr sz="2200" b="1" spc="-45" dirty="0">
                <a:latin typeface="Arial" panose="020B0604020202020204"/>
                <a:cs typeface="Arial" panose="020B0604020202020204"/>
              </a:rPr>
              <a:t> </a:t>
            </a:r>
            <a:r>
              <a:rPr sz="2200" b="1">
                <a:latin typeface="Arial" panose="020B0604020202020204"/>
                <a:cs typeface="Arial" panose="020B0604020202020204"/>
              </a:rPr>
              <a:t>ΚΥΜΑ</a:t>
            </a:r>
            <a:r>
              <a:rPr sz="2200" b="1" spc="-45">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dirty="0">
                <a:latin typeface="Arial" panose="020B0604020202020204"/>
                <a:cs typeface="Arial" panose="020B0604020202020204"/>
              </a:rPr>
              <a:t>,</a:t>
            </a:r>
            <a:r>
              <a:rPr sz="2200" b="1" spc="-114" dirty="0">
                <a:latin typeface="Arial" panose="020B0604020202020204"/>
                <a:cs typeface="Arial" panose="020B0604020202020204"/>
              </a:rPr>
              <a:t> </a:t>
            </a:r>
            <a:r>
              <a:rPr sz="2200" b="1" dirty="0">
                <a:latin typeface="Arial" panose="020B0604020202020204"/>
                <a:cs typeface="Arial" panose="020B0604020202020204"/>
              </a:rPr>
              <a:t>ΑΝ</a:t>
            </a:r>
            <a:r>
              <a:rPr sz="2200" b="1" spc="-110" dirty="0">
                <a:latin typeface="Arial" panose="020B0604020202020204"/>
                <a:cs typeface="Arial" panose="020B0604020202020204"/>
              </a:rPr>
              <a:t> </a:t>
            </a:r>
            <a:r>
              <a:rPr sz="2200" b="1" dirty="0">
                <a:latin typeface="Arial" panose="020B0604020202020204"/>
                <a:cs typeface="Arial" panose="020B0604020202020204"/>
              </a:rPr>
              <a:t>ΔΕΝ</a:t>
            </a:r>
            <a:r>
              <a:rPr sz="2200" b="1" spc="-110" dirty="0">
                <a:latin typeface="Arial" panose="020B0604020202020204"/>
                <a:cs typeface="Arial" panose="020B0604020202020204"/>
              </a:rPr>
              <a:t> </a:t>
            </a:r>
            <a:r>
              <a:rPr sz="2200" b="1" spc="-10" dirty="0">
                <a:latin typeface="Arial" panose="020B0604020202020204"/>
                <a:cs typeface="Arial" panose="020B0604020202020204"/>
              </a:rPr>
              <a:t>ΑΠΟΣΒΕΣΘΕΙ, </a:t>
            </a:r>
            <a:r>
              <a:rPr sz="2200" b="1" dirty="0">
                <a:latin typeface="Arial" panose="020B0604020202020204"/>
                <a:cs typeface="Arial" panose="020B0604020202020204"/>
              </a:rPr>
              <a:t>ΕΙΝΑΙ</a:t>
            </a:r>
            <a:r>
              <a:rPr sz="2200" b="1" spc="-125" dirty="0">
                <a:latin typeface="Arial" panose="020B0604020202020204"/>
                <a:cs typeface="Arial" panose="020B0604020202020204"/>
              </a:rPr>
              <a:t> </a:t>
            </a:r>
            <a:r>
              <a:rPr sz="2200" b="1" spc="-20" dirty="0">
                <a:latin typeface="Arial" panose="020B0604020202020204"/>
                <a:cs typeface="Arial" panose="020B0604020202020204"/>
              </a:rPr>
              <a:t>ΑΡΚΕΤΑ</a:t>
            </a:r>
            <a:r>
              <a:rPr sz="2200" b="1" spc="-50" dirty="0">
                <a:latin typeface="Arial" panose="020B0604020202020204"/>
                <a:cs typeface="Arial" panose="020B0604020202020204"/>
              </a:rPr>
              <a:t> </a:t>
            </a:r>
            <a:r>
              <a:rPr sz="2200" b="1" dirty="0">
                <a:latin typeface="Arial" panose="020B0604020202020204"/>
                <a:cs typeface="Arial" panose="020B0604020202020204"/>
              </a:rPr>
              <a:t>ΙΣΧΥΡΟ</a:t>
            </a:r>
            <a:r>
              <a:rPr sz="2200" b="1" spc="-35" dirty="0">
                <a:latin typeface="Arial" panose="020B0604020202020204"/>
                <a:cs typeface="Arial" panose="020B0604020202020204"/>
              </a:rPr>
              <a:t> </a:t>
            </a:r>
            <a:r>
              <a:rPr sz="2200" b="1" dirty="0">
                <a:latin typeface="Arial" panose="020B0604020202020204"/>
                <a:cs typeface="Arial" panose="020B0604020202020204"/>
              </a:rPr>
              <a:t>ΩΣΤΕ</a:t>
            </a:r>
            <a:r>
              <a:rPr sz="2200" b="1" spc="-35"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dirty="0">
                <a:latin typeface="Arial" panose="020B0604020202020204"/>
                <a:cs typeface="Arial" panose="020B0604020202020204"/>
              </a:rPr>
              <a:t>ΠΡΟΚΑΛΕΣΕΙ</a:t>
            </a:r>
            <a:r>
              <a:rPr sz="2200" b="1" spc="-40" dirty="0">
                <a:latin typeface="Arial" panose="020B0604020202020204"/>
                <a:cs typeface="Arial" panose="020B0604020202020204"/>
              </a:rPr>
              <a:t> </a:t>
            </a:r>
            <a:r>
              <a:rPr sz="2200" b="1" dirty="0">
                <a:latin typeface="Arial" panose="020B0604020202020204"/>
                <a:cs typeface="Arial" panose="020B0604020202020204"/>
              </a:rPr>
              <a:t>ΤΗΝ</a:t>
            </a:r>
            <a:r>
              <a:rPr sz="2200" b="1" spc="-120" dirty="0">
                <a:latin typeface="Arial" panose="020B0604020202020204"/>
                <a:cs typeface="Arial" panose="020B0604020202020204"/>
              </a:rPr>
              <a:t> </a:t>
            </a:r>
            <a:r>
              <a:rPr sz="2200" b="1" spc="-10" dirty="0">
                <a:latin typeface="Arial" panose="020B0604020202020204"/>
                <a:cs typeface="Arial" panose="020B0604020202020204"/>
              </a:rPr>
              <a:t>ΑΝΥΨΩΣΗ </a:t>
            </a:r>
            <a:r>
              <a:rPr sz="2200" b="1" dirty="0">
                <a:latin typeface="Arial" panose="020B0604020202020204"/>
                <a:cs typeface="Arial" panose="020B0604020202020204"/>
              </a:rPr>
              <a:t>ΤΗΣ</a:t>
            </a:r>
            <a:r>
              <a:rPr sz="2200" b="1" spc="-85" dirty="0">
                <a:latin typeface="Arial" panose="020B0604020202020204"/>
                <a:cs typeface="Arial" panose="020B0604020202020204"/>
              </a:rPr>
              <a:t> </a:t>
            </a:r>
            <a:r>
              <a:rPr sz="2200" b="1" dirty="0">
                <a:latin typeface="Arial" panose="020B0604020202020204"/>
                <a:cs typeface="Arial" panose="020B0604020202020204"/>
              </a:rPr>
              <a:t>ΒΕΛΟΝΑΣ,</a:t>
            </a:r>
            <a:r>
              <a:rPr sz="2200" b="1" spc="-60" dirty="0">
                <a:latin typeface="Arial" panose="020B0604020202020204"/>
                <a:cs typeface="Arial" panose="020B0604020202020204"/>
              </a:rPr>
              <a:t> </a:t>
            </a:r>
            <a:r>
              <a:rPr sz="2200" b="1" dirty="0">
                <a:latin typeface="Arial" panose="020B0604020202020204"/>
                <a:cs typeface="Arial" panose="020B0604020202020204"/>
              </a:rPr>
              <a:t>ΟΠΟΤΕ</a:t>
            </a:r>
            <a:r>
              <a:rPr sz="2200" b="1" spc="-70" dirty="0">
                <a:latin typeface="Arial" panose="020B0604020202020204"/>
                <a:cs typeface="Arial" panose="020B0604020202020204"/>
              </a:rPr>
              <a:t> </a:t>
            </a:r>
            <a:r>
              <a:rPr sz="2200" b="1" dirty="0">
                <a:latin typeface="Arial" panose="020B0604020202020204"/>
                <a:cs typeface="Arial" panose="020B0604020202020204"/>
              </a:rPr>
              <a:t>ΜΕΡΟΣ</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30" dirty="0">
                <a:latin typeface="Arial" panose="020B0604020202020204"/>
                <a:cs typeface="Arial" panose="020B0604020202020204"/>
              </a:rPr>
              <a:t>ΚΑΥΣΙΜΟΥ</a:t>
            </a:r>
            <a:r>
              <a:rPr sz="2200" b="1" spc="-70" dirty="0">
                <a:latin typeface="Arial" panose="020B0604020202020204"/>
                <a:cs typeface="Arial" panose="020B0604020202020204"/>
              </a:rPr>
              <a:t> </a:t>
            </a:r>
            <a:r>
              <a:rPr sz="2200" b="1" dirty="0">
                <a:latin typeface="Arial" panose="020B0604020202020204"/>
                <a:cs typeface="Arial" panose="020B0604020202020204"/>
              </a:rPr>
              <a:t>ΠΟΥ</a:t>
            </a:r>
            <a:r>
              <a:rPr sz="2200" b="1" spc="-75" dirty="0">
                <a:latin typeface="Arial" panose="020B0604020202020204"/>
                <a:cs typeface="Arial" panose="020B0604020202020204"/>
              </a:rPr>
              <a:t> </a:t>
            </a:r>
            <a:r>
              <a:rPr sz="2200" b="1" spc="-10" dirty="0">
                <a:latin typeface="Arial" panose="020B0604020202020204"/>
                <a:cs typeface="Arial" panose="020B0604020202020204"/>
              </a:rPr>
              <a:t>ΒΡΙΣΚΕ- </a:t>
            </a:r>
            <a:r>
              <a:rPr sz="2200" b="1" spc="-20">
                <a:latin typeface="Arial" panose="020B0604020202020204"/>
                <a:cs typeface="Arial" panose="020B0604020202020204"/>
              </a:rPr>
              <a:t>ΤΑΙ</a:t>
            </a:r>
            <a:r>
              <a:rPr sz="2200" b="1" spc="-125">
                <a:latin typeface="Arial" panose="020B0604020202020204"/>
                <a:cs typeface="Arial" panose="020B0604020202020204"/>
              </a:rPr>
              <a:t> </a:t>
            </a:r>
            <a:r>
              <a:rPr lang="el-GR" sz="2200" b="1" spc="-125" dirty="0">
                <a:latin typeface="Arial" panose="020B0604020202020204"/>
                <a:cs typeface="Arial" panose="020B0604020202020204"/>
              </a:rPr>
              <a:t>Μ</a:t>
            </a:r>
            <a:r>
              <a:rPr sz="2200" b="1" smtClean="0">
                <a:latin typeface="Arial" panose="020B0604020202020204"/>
                <a:cs typeface="Arial" panose="020B0604020202020204"/>
              </a:rPr>
              <a:t>Ε</a:t>
            </a:r>
            <a:r>
              <a:rPr lang="el-GR" sz="2200" b="1" dirty="0" smtClean="0">
                <a:latin typeface="Arial" panose="020B0604020202020204"/>
                <a:cs typeface="Arial" panose="020B0604020202020204"/>
              </a:rPr>
              <a:t>ΣΑ</a:t>
            </a:r>
            <a:r>
              <a:rPr sz="2200" b="1" spc="-85" smtClean="0">
                <a:latin typeface="Arial" panose="020B0604020202020204"/>
                <a:cs typeface="Arial" panose="020B0604020202020204"/>
              </a:rPr>
              <a:t> </a:t>
            </a:r>
            <a:r>
              <a:rPr lang="el-GR" sz="2200" b="1" spc="-85" dirty="0" smtClean="0">
                <a:latin typeface="Arial" panose="020B0604020202020204"/>
                <a:cs typeface="Arial" panose="020B0604020202020204"/>
              </a:rPr>
              <a:t>Σ</a:t>
            </a:r>
            <a:r>
              <a:rPr sz="2200" b="1" smtClean="0">
                <a:latin typeface="Arial" panose="020B0604020202020204"/>
                <a:cs typeface="Arial" panose="020B0604020202020204"/>
              </a:rPr>
              <a:t>ΤΟ</a:t>
            </a:r>
            <a:r>
              <a:rPr lang="el-GR" sz="2200" b="1" dirty="0" smtClean="0">
                <a:latin typeface="Arial" panose="020B0604020202020204"/>
                <a:cs typeface="Arial" panose="020B0604020202020204"/>
              </a:rPr>
              <a:t>Ν</a:t>
            </a:r>
            <a:r>
              <a:rPr sz="2200" b="1" spc="-90" smtClean="0">
                <a:latin typeface="Arial" panose="020B0604020202020204"/>
                <a:cs typeface="Arial" panose="020B0604020202020204"/>
              </a:rPr>
              <a:t> </a:t>
            </a:r>
            <a:r>
              <a:rPr sz="2200" b="1" spc="-10" dirty="0">
                <a:latin typeface="Arial" panose="020B0604020202020204"/>
                <a:cs typeface="Arial" panose="020B0604020202020204"/>
              </a:rPr>
              <a:t>ΕΓΧΥΤΗΡΑ</a:t>
            </a:r>
            <a:r>
              <a:rPr sz="2200" b="1" spc="-85" dirty="0">
                <a:latin typeface="Arial" panose="020B0604020202020204"/>
                <a:cs typeface="Arial" panose="020B0604020202020204"/>
              </a:rPr>
              <a:t> </a:t>
            </a:r>
            <a:r>
              <a:rPr sz="2200" b="1">
                <a:latin typeface="Arial" panose="020B0604020202020204"/>
                <a:cs typeface="Arial" panose="020B0604020202020204"/>
              </a:rPr>
              <a:t>ΚΑΙ</a:t>
            </a:r>
            <a:r>
              <a:rPr sz="2200" b="1" spc="-75">
                <a:latin typeface="Arial" panose="020B0604020202020204"/>
                <a:cs typeface="Arial" panose="020B0604020202020204"/>
              </a:rPr>
              <a:t> </a:t>
            </a:r>
            <a:r>
              <a:rPr lang="el-GR" sz="2200" b="1" spc="-75" dirty="0" smtClean="0">
                <a:latin typeface="Arial" panose="020B0604020202020204"/>
                <a:cs typeface="Arial" panose="020B0604020202020204"/>
              </a:rPr>
              <a:t>Σ</a:t>
            </a:r>
            <a:r>
              <a:rPr sz="2200" b="1" spc="-25" smtClean="0">
                <a:latin typeface="Arial" panose="020B0604020202020204"/>
                <a:cs typeface="Arial" panose="020B0604020202020204"/>
              </a:rPr>
              <a:t>ΤΟ</a:t>
            </a:r>
            <a:r>
              <a:rPr lang="el-GR" sz="2200" b="1" spc="-25" dirty="0" smtClean="0">
                <a:latin typeface="Arial" panose="020B0604020202020204"/>
                <a:cs typeface="Arial" panose="020B0604020202020204"/>
              </a:rPr>
              <a:t>Ν</a:t>
            </a:r>
            <a:r>
              <a:rPr sz="2200" b="1" spc="-130" smtClean="0">
                <a:latin typeface="Arial" panose="020B0604020202020204"/>
                <a:cs typeface="Arial" panose="020B0604020202020204"/>
              </a:rPr>
              <a:t> </a:t>
            </a:r>
            <a:r>
              <a:rPr sz="2200" b="1" smtClean="0">
                <a:latin typeface="Arial" panose="020B0604020202020204"/>
                <a:cs typeface="Arial" panose="020B0604020202020204"/>
              </a:rPr>
              <a:t>ΑΓΩΓΟ</a:t>
            </a:r>
            <a:r>
              <a:rPr sz="2200" b="1" spc="-80" smtClean="0">
                <a:latin typeface="Arial" panose="020B0604020202020204"/>
                <a:cs typeface="Arial" panose="020B0604020202020204"/>
              </a:rPr>
              <a:t> </a:t>
            </a:r>
            <a:r>
              <a:rPr sz="2200" b="1" spc="-10" dirty="0">
                <a:latin typeface="Arial" panose="020B0604020202020204"/>
                <a:cs typeface="Arial" panose="020B0604020202020204"/>
              </a:rPr>
              <a:t>ΠΡΟΣΑΓΩΓΗΣ ΕΙΣΕΡΧΕΤΑΙ</a:t>
            </a:r>
            <a:r>
              <a:rPr sz="2200" b="1" spc="-95" dirty="0">
                <a:latin typeface="Arial" panose="020B0604020202020204"/>
                <a:cs typeface="Arial" panose="020B0604020202020204"/>
              </a:rPr>
              <a:t> </a:t>
            </a:r>
            <a:r>
              <a:rPr sz="2200" b="1" dirty="0">
                <a:latin typeface="Arial" panose="020B0604020202020204"/>
                <a:cs typeface="Arial" panose="020B0604020202020204"/>
              </a:rPr>
              <a:t>ΣΤΟ</a:t>
            </a:r>
            <a:r>
              <a:rPr sz="2200" b="1" spc="-80" dirty="0">
                <a:latin typeface="Arial" panose="020B0604020202020204"/>
                <a:cs typeface="Arial" panose="020B0604020202020204"/>
              </a:rPr>
              <a:t> </a:t>
            </a:r>
            <a:r>
              <a:rPr sz="2200" b="1">
                <a:latin typeface="Arial" panose="020B0604020202020204"/>
                <a:cs typeface="Arial" panose="020B0604020202020204"/>
              </a:rPr>
              <a:t>ΘΑΛΑΜΟ</a:t>
            </a:r>
            <a:r>
              <a:rPr sz="2200" b="1" spc="-85">
                <a:latin typeface="Arial" panose="020B0604020202020204"/>
                <a:cs typeface="Arial" panose="020B0604020202020204"/>
              </a:rPr>
              <a:t> </a:t>
            </a:r>
            <a:r>
              <a:rPr sz="2200" b="1" spc="-20" smtClean="0">
                <a:latin typeface="Arial" panose="020B0604020202020204"/>
                <a:cs typeface="Arial" panose="020B0604020202020204"/>
              </a:rPr>
              <a:t>ΚΑΥΣ</a:t>
            </a:r>
            <a:r>
              <a:rPr lang="el-GR" sz="2200" b="1" spc="-20" dirty="0" smtClean="0">
                <a:latin typeface="Arial" panose="020B0604020202020204"/>
                <a:cs typeface="Arial" panose="020B0604020202020204"/>
              </a:rPr>
              <a:t>Η</a:t>
            </a:r>
            <a:r>
              <a:rPr sz="2200" b="1" spc="-20" smtClean="0">
                <a:latin typeface="Arial" panose="020B0604020202020204"/>
                <a:cs typeface="Arial" panose="020B0604020202020204"/>
              </a:rPr>
              <a:t>Σ</a:t>
            </a:r>
            <a:r>
              <a:rPr sz="2200" b="1" spc="-20" dirty="0">
                <a:latin typeface="Arial" panose="020B0604020202020204"/>
                <a:cs typeface="Arial" panose="020B0604020202020204"/>
              </a:rPr>
              <a:t>,</a:t>
            </a:r>
            <a:r>
              <a:rPr sz="2200" b="1" spc="-85" dirty="0">
                <a:latin typeface="Arial" panose="020B0604020202020204"/>
                <a:cs typeface="Arial" panose="020B0604020202020204"/>
              </a:rPr>
              <a:t> </a:t>
            </a:r>
            <a:r>
              <a:rPr sz="2200" b="1" spc="-20" dirty="0">
                <a:latin typeface="Arial" panose="020B0604020202020204"/>
                <a:cs typeface="Arial" panose="020B0604020202020204"/>
              </a:rPr>
              <a:t>ΟΤΑΝ</a:t>
            </a:r>
            <a:r>
              <a:rPr sz="2200" b="1" spc="-80" dirty="0">
                <a:latin typeface="Arial" panose="020B0604020202020204"/>
                <a:cs typeface="Arial" panose="020B0604020202020204"/>
              </a:rPr>
              <a:t> </a:t>
            </a:r>
            <a:r>
              <a:rPr sz="2200" b="1" dirty="0">
                <a:latin typeface="Arial" panose="020B0604020202020204"/>
                <a:cs typeface="Arial" panose="020B0604020202020204"/>
              </a:rPr>
              <a:t>Ο</a:t>
            </a:r>
            <a:r>
              <a:rPr sz="2200" b="1" spc="-85" dirty="0">
                <a:latin typeface="Arial" panose="020B0604020202020204"/>
                <a:cs typeface="Arial" panose="020B0604020202020204"/>
              </a:rPr>
              <a:t> </a:t>
            </a:r>
            <a:r>
              <a:rPr sz="2200" b="1" spc="-10" dirty="0">
                <a:latin typeface="Arial" panose="020B0604020202020204"/>
                <a:cs typeface="Arial" panose="020B0604020202020204"/>
              </a:rPr>
              <a:t>ΚΥΛΙΝΔΡΟΣ ΒΡΙΣΚΕΤΑΙ</a:t>
            </a:r>
            <a:r>
              <a:rPr sz="2200" b="1" spc="-75"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ΤΕΛΟΣ</a:t>
            </a:r>
            <a:r>
              <a:rPr sz="2200" b="1" spc="-60" dirty="0">
                <a:latin typeface="Arial" panose="020B0604020202020204"/>
                <a:cs typeface="Arial" panose="020B0604020202020204"/>
              </a:rPr>
              <a:t> </a:t>
            </a:r>
            <a:r>
              <a:rPr sz="2200" b="1">
                <a:latin typeface="Arial" panose="020B0604020202020204"/>
                <a:cs typeface="Arial" panose="020B0604020202020204"/>
              </a:rPr>
              <a:t>ΤΗΣ</a:t>
            </a:r>
            <a:r>
              <a:rPr sz="2200" b="1" spc="-65">
                <a:latin typeface="Arial" panose="020B0604020202020204"/>
                <a:cs typeface="Arial" panose="020B0604020202020204"/>
              </a:rPr>
              <a:t> </a:t>
            </a:r>
            <a:r>
              <a:rPr sz="2200" b="1" smtClean="0">
                <a:latin typeface="Arial" panose="020B0604020202020204"/>
                <a:cs typeface="Arial" panose="020B0604020202020204"/>
              </a:rPr>
              <a:t>ΦΑΣ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65" smtClean="0">
                <a:latin typeface="Arial" panose="020B0604020202020204"/>
                <a:cs typeface="Arial" panose="020B0604020202020204"/>
              </a:rPr>
              <a:t> </a:t>
            </a:r>
            <a:r>
              <a:rPr sz="2200" b="1">
                <a:latin typeface="Arial" panose="020B0604020202020204"/>
                <a:cs typeface="Arial" panose="020B0604020202020204"/>
              </a:rPr>
              <a:t>ΤΗΣ</a:t>
            </a:r>
            <a:r>
              <a:rPr sz="2200" b="1" spc="-60">
                <a:latin typeface="Arial" panose="020B0604020202020204"/>
                <a:cs typeface="Arial" panose="020B0604020202020204"/>
              </a:rPr>
              <a:t> </a:t>
            </a:r>
            <a:r>
              <a:rPr sz="2200" b="1" spc="-10" smtClean="0">
                <a:latin typeface="Arial" panose="020B0604020202020204"/>
                <a:cs typeface="Arial" panose="020B0604020202020204"/>
              </a:rPr>
              <a:t>ΚΑΥΣ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marR="107950" indent="77470">
              <a:lnSpc>
                <a:spcPct val="95000"/>
              </a:lnSpc>
              <a:spcBef>
                <a:spcPts val="580"/>
              </a:spcBef>
            </a:pPr>
            <a:r>
              <a:rPr sz="2200" b="1" dirty="0">
                <a:solidFill>
                  <a:srgbClr val="0000FF"/>
                </a:solidFill>
                <a:latin typeface="Arial" panose="020B0604020202020204"/>
                <a:cs typeface="Arial" panose="020B0604020202020204"/>
              </a:rPr>
              <a:t>ΓΙΑ</a:t>
            </a:r>
            <a:r>
              <a:rPr sz="2200" b="1" spc="-9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ΤΗΝ</a:t>
            </a:r>
            <a:r>
              <a:rPr sz="2200" b="1" spc="-15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ΑΠΟΦΥΓΗ</a:t>
            </a:r>
            <a:r>
              <a:rPr sz="2200" b="1" spc="-8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ΤΟΥ</a:t>
            </a:r>
            <a:r>
              <a:rPr sz="2200" b="1" spc="-80"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ΦΑΙΝΟΜΕΝΟΥ</a:t>
            </a:r>
            <a:r>
              <a:rPr sz="2200" b="1" spc="-7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ΧΡΗΣΙΜΟΠΟΙΕΙΤΑΙ</a:t>
            </a:r>
            <a:r>
              <a:rPr sz="2200" b="1" spc="-75" dirty="0">
                <a:solidFill>
                  <a:srgbClr val="0000FF"/>
                </a:solidFill>
                <a:latin typeface="Arial" panose="020B0604020202020204"/>
                <a:cs typeface="Arial" panose="020B0604020202020204"/>
              </a:rPr>
              <a:t> </a:t>
            </a:r>
            <a:r>
              <a:rPr sz="2200" b="1" spc="-25" dirty="0">
                <a:solidFill>
                  <a:srgbClr val="0000FF"/>
                </a:solidFill>
                <a:latin typeface="Arial" panose="020B0604020202020204"/>
                <a:cs typeface="Arial" panose="020B0604020202020204"/>
              </a:rPr>
              <a:t>ΕΙ- </a:t>
            </a:r>
            <a:r>
              <a:rPr sz="2200" b="1">
                <a:solidFill>
                  <a:srgbClr val="0000FF"/>
                </a:solidFill>
                <a:latin typeface="Arial" panose="020B0604020202020204"/>
                <a:cs typeface="Arial" panose="020B0604020202020204"/>
              </a:rPr>
              <a:t>ΔΙΚΗ</a:t>
            </a:r>
            <a:r>
              <a:rPr sz="2200" b="1" spc="-155">
                <a:solidFill>
                  <a:srgbClr val="0000FF"/>
                </a:solidFill>
                <a:latin typeface="Arial" panose="020B0604020202020204"/>
                <a:cs typeface="Arial" panose="020B0604020202020204"/>
              </a:rPr>
              <a:t> </a:t>
            </a:r>
            <a:r>
              <a:rPr sz="2200" b="1" smtClean="0">
                <a:solidFill>
                  <a:srgbClr val="0000FF"/>
                </a:solidFill>
                <a:latin typeface="Arial" panose="020B0604020202020204"/>
                <a:cs typeface="Arial" panose="020B0604020202020204"/>
              </a:rPr>
              <a:t>ΑΝΕΠΙΣΤΡΟΦ</a:t>
            </a:r>
            <a:r>
              <a:rPr lang="el-GR" sz="2200" b="1" dirty="0" smtClean="0">
                <a:solidFill>
                  <a:srgbClr val="0000FF"/>
                </a:solidFill>
                <a:latin typeface="Arial" panose="020B0604020202020204"/>
                <a:cs typeface="Arial" panose="020B0604020202020204"/>
              </a:rPr>
              <a:t>Η</a:t>
            </a:r>
            <a:r>
              <a:rPr sz="2200" b="1" spc="-60" smtClean="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ΒΑΛΒΙΔΑ</a:t>
            </a:r>
            <a:r>
              <a:rPr sz="2200" b="1" spc="-60" dirty="0">
                <a:solidFill>
                  <a:srgbClr val="0000FF"/>
                </a:solidFill>
                <a:latin typeface="Arial" panose="020B0604020202020204"/>
                <a:cs typeface="Arial" panose="020B0604020202020204"/>
              </a:rPr>
              <a:t> </a:t>
            </a:r>
            <a:r>
              <a:rPr sz="2200" b="1" spc="-20" dirty="0">
                <a:solidFill>
                  <a:srgbClr val="0000FF"/>
                </a:solidFill>
                <a:latin typeface="Arial" panose="020B0604020202020204"/>
                <a:cs typeface="Arial" panose="020B0604020202020204"/>
              </a:rPr>
              <a:t>ΜΕΤΑ</a:t>
            </a:r>
            <a:r>
              <a:rPr sz="2200" b="1" spc="-6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ΤΗΝ</a:t>
            </a:r>
            <a:r>
              <a:rPr sz="2200" b="1" spc="-130" dirty="0">
                <a:solidFill>
                  <a:srgbClr val="0000FF"/>
                </a:solidFill>
                <a:latin typeface="Arial" panose="020B0604020202020204"/>
                <a:cs typeface="Arial" panose="020B0604020202020204"/>
              </a:rPr>
              <a:t> </a:t>
            </a:r>
            <a:r>
              <a:rPr sz="2200" b="1" spc="-20" dirty="0">
                <a:solidFill>
                  <a:srgbClr val="0000FF"/>
                </a:solidFill>
                <a:latin typeface="Arial" panose="020B0604020202020204"/>
                <a:cs typeface="Arial" panose="020B0604020202020204"/>
              </a:rPr>
              <a:t>ΑΝΤΛΙΑ</a:t>
            </a:r>
            <a:r>
              <a:rPr sz="2200" b="1" spc="-90" dirty="0">
                <a:solidFill>
                  <a:srgbClr val="0000FF"/>
                </a:solidFill>
                <a:latin typeface="Arial" panose="020B0604020202020204"/>
                <a:cs typeface="Arial" panose="020B0604020202020204"/>
              </a:rPr>
              <a:t> </a:t>
            </a:r>
            <a:r>
              <a:rPr sz="2200" b="1" spc="-10">
                <a:solidFill>
                  <a:srgbClr val="0000FF"/>
                </a:solidFill>
                <a:latin typeface="Arial" panose="020B0604020202020204"/>
                <a:cs typeface="Arial" panose="020B0604020202020204"/>
              </a:rPr>
              <a:t>ΥΨΗΛΗΣ </a:t>
            </a:r>
            <a:r>
              <a:rPr sz="2200" b="1" spc="-10" smtClean="0">
                <a:solidFill>
                  <a:srgbClr val="0000FF"/>
                </a:solidFill>
                <a:latin typeface="Arial" panose="020B0604020202020204"/>
                <a:cs typeface="Arial" panose="020B0604020202020204"/>
              </a:rPr>
              <a:t>ΠΙΕΣ</a:t>
            </a:r>
            <a:r>
              <a:rPr lang="el-GR" sz="2200" b="1" spc="-10" dirty="0" smtClean="0">
                <a:solidFill>
                  <a:srgbClr val="0000FF"/>
                </a:solidFill>
                <a:latin typeface="Arial" panose="020B0604020202020204"/>
                <a:cs typeface="Arial" panose="020B0604020202020204"/>
              </a:rPr>
              <a:t>Η</a:t>
            </a:r>
            <a:r>
              <a:rPr sz="2200" b="1" spc="-10" smtClean="0">
                <a:solidFill>
                  <a:srgbClr val="0000FF"/>
                </a:solidFill>
                <a:latin typeface="Arial" panose="020B0604020202020204"/>
                <a:cs typeface="Arial" panose="020B0604020202020204"/>
              </a:rPr>
              <a:t>Σ</a:t>
            </a:r>
            <a:r>
              <a:rPr sz="2200" b="1" spc="-10" dirty="0">
                <a:solidFill>
                  <a:srgbClr val="0000FF"/>
                </a:solidFill>
                <a:latin typeface="Arial" panose="020B0604020202020204"/>
                <a:cs typeface="Arial" panose="020B0604020202020204"/>
              </a:rPr>
              <a:t>.</a:t>
            </a:r>
            <a:endParaRPr sz="2200">
              <a:latin typeface="Arial" panose="020B0604020202020204"/>
              <a:cs typeface="Arial" panose="020B0604020202020204"/>
            </a:endParaRPr>
          </a:p>
        </p:txBody>
      </p:sp>
      <p:grpSp>
        <p:nvGrpSpPr>
          <p:cNvPr id="3" name="object 3"/>
          <p:cNvGrpSpPr/>
          <p:nvPr/>
        </p:nvGrpSpPr>
        <p:grpSpPr>
          <a:xfrm>
            <a:off x="492700" y="54550"/>
            <a:ext cx="8251825" cy="818515"/>
            <a:chOff x="492700" y="54550"/>
            <a:chExt cx="8251825" cy="818515"/>
          </a:xfrm>
        </p:grpSpPr>
        <p:sp>
          <p:nvSpPr>
            <p:cNvPr id="4" name="object 4"/>
            <p:cNvSpPr/>
            <p:nvPr/>
          </p:nvSpPr>
          <p:spPr>
            <a:xfrm>
              <a:off x="505459" y="67310"/>
              <a:ext cx="8225790" cy="792480"/>
            </a:xfrm>
            <a:custGeom>
              <a:avLst/>
              <a:gdLst/>
              <a:ahLst/>
              <a:cxnLst/>
              <a:rect l="l" t="t" r="r" b="b"/>
              <a:pathLst>
                <a:path w="8225790" h="792480">
                  <a:moveTo>
                    <a:pt x="8106410" y="0"/>
                  </a:moveTo>
                  <a:lnTo>
                    <a:pt x="118110" y="0"/>
                  </a:lnTo>
                  <a:lnTo>
                    <a:pt x="111760" y="1270"/>
                  </a:lnTo>
                  <a:lnTo>
                    <a:pt x="104140" y="2540"/>
                  </a:lnTo>
                  <a:lnTo>
                    <a:pt x="97790" y="3810"/>
                  </a:lnTo>
                  <a:lnTo>
                    <a:pt x="72390" y="13970"/>
                  </a:lnTo>
                  <a:lnTo>
                    <a:pt x="66040" y="17780"/>
                  </a:lnTo>
                  <a:lnTo>
                    <a:pt x="60960" y="20320"/>
                  </a:lnTo>
                  <a:lnTo>
                    <a:pt x="54610" y="25400"/>
                  </a:lnTo>
                  <a:lnTo>
                    <a:pt x="44450" y="33020"/>
                  </a:lnTo>
                  <a:lnTo>
                    <a:pt x="34290" y="43180"/>
                  </a:lnTo>
                  <a:lnTo>
                    <a:pt x="30480" y="48260"/>
                  </a:lnTo>
                  <a:lnTo>
                    <a:pt x="25400" y="54610"/>
                  </a:lnTo>
                  <a:lnTo>
                    <a:pt x="21590" y="59690"/>
                  </a:lnTo>
                  <a:lnTo>
                    <a:pt x="17780" y="66040"/>
                  </a:lnTo>
                  <a:lnTo>
                    <a:pt x="15240" y="71120"/>
                  </a:lnTo>
                  <a:lnTo>
                    <a:pt x="11430" y="77470"/>
                  </a:lnTo>
                  <a:lnTo>
                    <a:pt x="6350" y="90170"/>
                  </a:lnTo>
                  <a:lnTo>
                    <a:pt x="5080" y="97790"/>
                  </a:lnTo>
                  <a:lnTo>
                    <a:pt x="2540" y="110490"/>
                  </a:lnTo>
                  <a:lnTo>
                    <a:pt x="1270" y="118110"/>
                  </a:lnTo>
                  <a:lnTo>
                    <a:pt x="1270" y="124460"/>
                  </a:lnTo>
                  <a:lnTo>
                    <a:pt x="0" y="130810"/>
                  </a:lnTo>
                  <a:lnTo>
                    <a:pt x="0" y="660400"/>
                  </a:lnTo>
                  <a:lnTo>
                    <a:pt x="1270" y="666750"/>
                  </a:lnTo>
                  <a:lnTo>
                    <a:pt x="1270" y="674370"/>
                  </a:lnTo>
                  <a:lnTo>
                    <a:pt x="3810" y="687070"/>
                  </a:lnTo>
                  <a:lnTo>
                    <a:pt x="5080" y="694690"/>
                  </a:lnTo>
                  <a:lnTo>
                    <a:pt x="6350" y="701040"/>
                  </a:lnTo>
                  <a:lnTo>
                    <a:pt x="11430" y="713740"/>
                  </a:lnTo>
                  <a:lnTo>
                    <a:pt x="15240" y="720090"/>
                  </a:lnTo>
                  <a:lnTo>
                    <a:pt x="17780" y="726440"/>
                  </a:lnTo>
                  <a:lnTo>
                    <a:pt x="21590" y="731520"/>
                  </a:lnTo>
                  <a:lnTo>
                    <a:pt x="25400" y="737870"/>
                  </a:lnTo>
                  <a:lnTo>
                    <a:pt x="30480" y="742950"/>
                  </a:lnTo>
                  <a:lnTo>
                    <a:pt x="34290" y="748030"/>
                  </a:lnTo>
                  <a:lnTo>
                    <a:pt x="44450" y="758190"/>
                  </a:lnTo>
                  <a:lnTo>
                    <a:pt x="49530" y="762000"/>
                  </a:lnTo>
                  <a:lnTo>
                    <a:pt x="54610" y="767080"/>
                  </a:lnTo>
                  <a:lnTo>
                    <a:pt x="60960" y="770890"/>
                  </a:lnTo>
                  <a:lnTo>
                    <a:pt x="66040" y="773430"/>
                  </a:lnTo>
                  <a:lnTo>
                    <a:pt x="72390" y="777240"/>
                  </a:lnTo>
                  <a:lnTo>
                    <a:pt x="78740" y="779780"/>
                  </a:lnTo>
                  <a:lnTo>
                    <a:pt x="85090" y="783590"/>
                  </a:lnTo>
                  <a:lnTo>
                    <a:pt x="91440" y="784860"/>
                  </a:lnTo>
                  <a:lnTo>
                    <a:pt x="97790" y="787400"/>
                  </a:lnTo>
                  <a:lnTo>
                    <a:pt x="104140" y="788670"/>
                  </a:lnTo>
                  <a:lnTo>
                    <a:pt x="111760" y="789940"/>
                  </a:lnTo>
                  <a:lnTo>
                    <a:pt x="118110" y="791210"/>
                  </a:lnTo>
                  <a:lnTo>
                    <a:pt x="132080" y="791210"/>
                  </a:lnTo>
                  <a:lnTo>
                    <a:pt x="132080" y="792480"/>
                  </a:lnTo>
                  <a:lnTo>
                    <a:pt x="8107680" y="791210"/>
                  </a:lnTo>
                  <a:lnTo>
                    <a:pt x="8120380" y="788670"/>
                  </a:lnTo>
                  <a:lnTo>
                    <a:pt x="8128000" y="787400"/>
                  </a:lnTo>
                  <a:lnTo>
                    <a:pt x="8153400" y="777240"/>
                  </a:lnTo>
                  <a:lnTo>
                    <a:pt x="8159750" y="773430"/>
                  </a:lnTo>
                  <a:lnTo>
                    <a:pt x="8164830" y="770890"/>
                  </a:lnTo>
                  <a:lnTo>
                    <a:pt x="8171180" y="767080"/>
                  </a:lnTo>
                  <a:lnTo>
                    <a:pt x="8176260" y="762000"/>
                  </a:lnTo>
                  <a:lnTo>
                    <a:pt x="8181340" y="758190"/>
                  </a:lnTo>
                  <a:lnTo>
                    <a:pt x="8191500" y="748030"/>
                  </a:lnTo>
                  <a:lnTo>
                    <a:pt x="8199120" y="737870"/>
                  </a:lnTo>
                  <a:lnTo>
                    <a:pt x="8204200" y="731520"/>
                  </a:lnTo>
                  <a:lnTo>
                    <a:pt x="8206740" y="725170"/>
                  </a:lnTo>
                  <a:lnTo>
                    <a:pt x="8210550" y="720090"/>
                  </a:lnTo>
                  <a:lnTo>
                    <a:pt x="8220710" y="694690"/>
                  </a:lnTo>
                  <a:lnTo>
                    <a:pt x="8221980" y="687070"/>
                  </a:lnTo>
                  <a:lnTo>
                    <a:pt x="8223250" y="680720"/>
                  </a:lnTo>
                  <a:lnTo>
                    <a:pt x="8224520" y="673100"/>
                  </a:lnTo>
                  <a:lnTo>
                    <a:pt x="8224520" y="660400"/>
                  </a:lnTo>
                  <a:lnTo>
                    <a:pt x="8225790" y="660400"/>
                  </a:lnTo>
                  <a:lnTo>
                    <a:pt x="8224520" y="130810"/>
                  </a:lnTo>
                  <a:lnTo>
                    <a:pt x="8224520" y="118110"/>
                  </a:lnTo>
                  <a:lnTo>
                    <a:pt x="8223250" y="110490"/>
                  </a:lnTo>
                  <a:lnTo>
                    <a:pt x="8220710" y="97790"/>
                  </a:lnTo>
                  <a:lnTo>
                    <a:pt x="8218170" y="90170"/>
                  </a:lnTo>
                  <a:lnTo>
                    <a:pt x="8210550" y="71120"/>
                  </a:lnTo>
                  <a:lnTo>
                    <a:pt x="8206740" y="66040"/>
                  </a:lnTo>
                  <a:lnTo>
                    <a:pt x="8204200" y="59690"/>
                  </a:lnTo>
                  <a:lnTo>
                    <a:pt x="8199120" y="54610"/>
                  </a:lnTo>
                  <a:lnTo>
                    <a:pt x="8195310" y="48260"/>
                  </a:lnTo>
                  <a:lnTo>
                    <a:pt x="8191500" y="43180"/>
                  </a:lnTo>
                  <a:lnTo>
                    <a:pt x="8181340" y="33020"/>
                  </a:lnTo>
                  <a:lnTo>
                    <a:pt x="8176260" y="29210"/>
                  </a:lnTo>
                  <a:lnTo>
                    <a:pt x="8169910" y="25400"/>
                  </a:lnTo>
                  <a:lnTo>
                    <a:pt x="8164830" y="20320"/>
                  </a:lnTo>
                  <a:lnTo>
                    <a:pt x="8158480" y="17780"/>
                  </a:lnTo>
                  <a:lnTo>
                    <a:pt x="8153400" y="13970"/>
                  </a:lnTo>
                  <a:lnTo>
                    <a:pt x="8134350" y="6350"/>
                  </a:lnTo>
                  <a:lnTo>
                    <a:pt x="8126730" y="3810"/>
                  </a:lnTo>
                  <a:lnTo>
                    <a:pt x="8114030" y="1270"/>
                  </a:lnTo>
                  <a:lnTo>
                    <a:pt x="8106410" y="0"/>
                  </a:lnTo>
                  <a:close/>
                </a:path>
              </a:pathLst>
            </a:custGeom>
            <a:solidFill>
              <a:srgbClr val="009900"/>
            </a:solidFill>
          </p:spPr>
          <p:txBody>
            <a:bodyPr wrap="square" lIns="0" tIns="0" rIns="0" bIns="0" rtlCol="0"/>
            <a:lstStyle/>
            <a:p/>
          </p:txBody>
        </p:sp>
        <p:sp>
          <p:nvSpPr>
            <p:cNvPr id="5" name="object 5"/>
            <p:cNvSpPr/>
            <p:nvPr/>
          </p:nvSpPr>
          <p:spPr>
            <a:xfrm>
              <a:off x="505459" y="67310"/>
              <a:ext cx="8225790" cy="792480"/>
            </a:xfrm>
            <a:custGeom>
              <a:avLst/>
              <a:gdLst/>
              <a:ahLst/>
              <a:cxnLst/>
              <a:rect l="l" t="t" r="r" b="b"/>
              <a:pathLst>
                <a:path w="8225790" h="792480">
                  <a:moveTo>
                    <a:pt x="0" y="130810"/>
                  </a:moveTo>
                  <a:lnTo>
                    <a:pt x="1270" y="124460"/>
                  </a:lnTo>
                  <a:lnTo>
                    <a:pt x="1270" y="118110"/>
                  </a:lnTo>
                  <a:lnTo>
                    <a:pt x="2540" y="110490"/>
                  </a:lnTo>
                  <a:lnTo>
                    <a:pt x="3810" y="104140"/>
                  </a:lnTo>
                  <a:lnTo>
                    <a:pt x="5080" y="97790"/>
                  </a:lnTo>
                  <a:lnTo>
                    <a:pt x="6350" y="90170"/>
                  </a:lnTo>
                  <a:lnTo>
                    <a:pt x="8890" y="83820"/>
                  </a:lnTo>
                  <a:lnTo>
                    <a:pt x="11430" y="77470"/>
                  </a:lnTo>
                  <a:lnTo>
                    <a:pt x="15240" y="71120"/>
                  </a:lnTo>
                  <a:lnTo>
                    <a:pt x="17780" y="66040"/>
                  </a:lnTo>
                  <a:lnTo>
                    <a:pt x="21590" y="59690"/>
                  </a:lnTo>
                  <a:lnTo>
                    <a:pt x="25400" y="54610"/>
                  </a:lnTo>
                  <a:lnTo>
                    <a:pt x="30480" y="48260"/>
                  </a:lnTo>
                  <a:lnTo>
                    <a:pt x="34290" y="43180"/>
                  </a:lnTo>
                  <a:lnTo>
                    <a:pt x="39370" y="38100"/>
                  </a:lnTo>
                  <a:lnTo>
                    <a:pt x="44450" y="33020"/>
                  </a:lnTo>
                  <a:lnTo>
                    <a:pt x="49530" y="29210"/>
                  </a:lnTo>
                  <a:lnTo>
                    <a:pt x="54610" y="25400"/>
                  </a:lnTo>
                  <a:lnTo>
                    <a:pt x="60960" y="20320"/>
                  </a:lnTo>
                  <a:lnTo>
                    <a:pt x="66040" y="17780"/>
                  </a:lnTo>
                  <a:lnTo>
                    <a:pt x="72390" y="13970"/>
                  </a:lnTo>
                  <a:lnTo>
                    <a:pt x="78740" y="11430"/>
                  </a:lnTo>
                  <a:lnTo>
                    <a:pt x="85090" y="8890"/>
                  </a:lnTo>
                  <a:lnTo>
                    <a:pt x="91440" y="6350"/>
                  </a:lnTo>
                  <a:lnTo>
                    <a:pt x="97790" y="3810"/>
                  </a:lnTo>
                  <a:lnTo>
                    <a:pt x="104140" y="2540"/>
                  </a:lnTo>
                  <a:lnTo>
                    <a:pt x="111760" y="1270"/>
                  </a:lnTo>
                  <a:lnTo>
                    <a:pt x="118110" y="0"/>
                  </a:lnTo>
                  <a:lnTo>
                    <a:pt x="8093710" y="0"/>
                  </a:lnTo>
                  <a:lnTo>
                    <a:pt x="8106410" y="0"/>
                  </a:lnTo>
                  <a:lnTo>
                    <a:pt x="8114030" y="1270"/>
                  </a:lnTo>
                  <a:lnTo>
                    <a:pt x="8120380" y="2540"/>
                  </a:lnTo>
                  <a:lnTo>
                    <a:pt x="8126730" y="3810"/>
                  </a:lnTo>
                  <a:lnTo>
                    <a:pt x="8134350" y="6350"/>
                  </a:lnTo>
                  <a:lnTo>
                    <a:pt x="8140700" y="8890"/>
                  </a:lnTo>
                  <a:lnTo>
                    <a:pt x="8147050" y="11430"/>
                  </a:lnTo>
                  <a:lnTo>
                    <a:pt x="8153400" y="13970"/>
                  </a:lnTo>
                  <a:lnTo>
                    <a:pt x="8158480" y="17780"/>
                  </a:lnTo>
                  <a:lnTo>
                    <a:pt x="8164830" y="20320"/>
                  </a:lnTo>
                  <a:lnTo>
                    <a:pt x="8169910" y="25400"/>
                  </a:lnTo>
                  <a:lnTo>
                    <a:pt x="8199120" y="54610"/>
                  </a:lnTo>
                  <a:lnTo>
                    <a:pt x="8204200" y="59690"/>
                  </a:lnTo>
                  <a:lnTo>
                    <a:pt x="8206740" y="66040"/>
                  </a:lnTo>
                  <a:lnTo>
                    <a:pt x="8210550" y="71120"/>
                  </a:lnTo>
                  <a:lnTo>
                    <a:pt x="8213090" y="77470"/>
                  </a:lnTo>
                  <a:lnTo>
                    <a:pt x="8224520" y="118110"/>
                  </a:lnTo>
                  <a:lnTo>
                    <a:pt x="8224520" y="124460"/>
                  </a:lnTo>
                  <a:lnTo>
                    <a:pt x="8224520" y="130810"/>
                  </a:lnTo>
                  <a:lnTo>
                    <a:pt x="8225790" y="660400"/>
                  </a:lnTo>
                  <a:lnTo>
                    <a:pt x="8224520" y="660400"/>
                  </a:lnTo>
                  <a:lnTo>
                    <a:pt x="8224520" y="666750"/>
                  </a:lnTo>
                  <a:lnTo>
                    <a:pt x="8224520" y="673100"/>
                  </a:lnTo>
                  <a:lnTo>
                    <a:pt x="8223250" y="680720"/>
                  </a:lnTo>
                  <a:lnTo>
                    <a:pt x="8221980" y="687070"/>
                  </a:lnTo>
                  <a:lnTo>
                    <a:pt x="8220710" y="694690"/>
                  </a:lnTo>
                  <a:lnTo>
                    <a:pt x="8218170" y="701040"/>
                  </a:lnTo>
                  <a:lnTo>
                    <a:pt x="8215630" y="707390"/>
                  </a:lnTo>
                  <a:lnTo>
                    <a:pt x="8213090" y="713740"/>
                  </a:lnTo>
                  <a:lnTo>
                    <a:pt x="8210550" y="720090"/>
                  </a:lnTo>
                  <a:lnTo>
                    <a:pt x="8206740" y="725170"/>
                  </a:lnTo>
                  <a:lnTo>
                    <a:pt x="8204200" y="731520"/>
                  </a:lnTo>
                  <a:lnTo>
                    <a:pt x="8199120" y="737870"/>
                  </a:lnTo>
                  <a:lnTo>
                    <a:pt x="8195310" y="742950"/>
                  </a:lnTo>
                  <a:lnTo>
                    <a:pt x="8191500" y="748030"/>
                  </a:lnTo>
                  <a:lnTo>
                    <a:pt x="8186420" y="753110"/>
                  </a:lnTo>
                  <a:lnTo>
                    <a:pt x="8181340" y="758190"/>
                  </a:lnTo>
                  <a:lnTo>
                    <a:pt x="8176260" y="762000"/>
                  </a:lnTo>
                  <a:lnTo>
                    <a:pt x="8171180" y="767080"/>
                  </a:lnTo>
                  <a:lnTo>
                    <a:pt x="8164830" y="770890"/>
                  </a:lnTo>
                  <a:lnTo>
                    <a:pt x="8159750" y="773430"/>
                  </a:lnTo>
                  <a:lnTo>
                    <a:pt x="8153400" y="777240"/>
                  </a:lnTo>
                  <a:lnTo>
                    <a:pt x="8147050" y="779780"/>
                  </a:lnTo>
                  <a:lnTo>
                    <a:pt x="8140700" y="782320"/>
                  </a:lnTo>
                  <a:lnTo>
                    <a:pt x="8134350" y="784860"/>
                  </a:lnTo>
                  <a:lnTo>
                    <a:pt x="8128000" y="787400"/>
                  </a:lnTo>
                  <a:lnTo>
                    <a:pt x="8120380" y="788670"/>
                  </a:lnTo>
                  <a:lnTo>
                    <a:pt x="8114030" y="789940"/>
                  </a:lnTo>
                  <a:lnTo>
                    <a:pt x="8107680" y="791210"/>
                  </a:lnTo>
                  <a:lnTo>
                    <a:pt x="8100060" y="791210"/>
                  </a:lnTo>
                  <a:lnTo>
                    <a:pt x="8093710" y="791210"/>
                  </a:lnTo>
                  <a:lnTo>
                    <a:pt x="132080" y="792480"/>
                  </a:lnTo>
                  <a:lnTo>
                    <a:pt x="132080" y="791210"/>
                  </a:lnTo>
                  <a:lnTo>
                    <a:pt x="125730" y="791210"/>
                  </a:lnTo>
                  <a:lnTo>
                    <a:pt x="118110" y="791210"/>
                  </a:lnTo>
                  <a:lnTo>
                    <a:pt x="111760" y="789940"/>
                  </a:lnTo>
                  <a:lnTo>
                    <a:pt x="104140" y="788670"/>
                  </a:lnTo>
                  <a:lnTo>
                    <a:pt x="97790" y="787400"/>
                  </a:lnTo>
                  <a:lnTo>
                    <a:pt x="91440" y="784860"/>
                  </a:lnTo>
                  <a:lnTo>
                    <a:pt x="85090" y="783590"/>
                  </a:lnTo>
                  <a:lnTo>
                    <a:pt x="78740" y="779780"/>
                  </a:lnTo>
                  <a:lnTo>
                    <a:pt x="72390" y="777240"/>
                  </a:lnTo>
                  <a:lnTo>
                    <a:pt x="66040" y="773430"/>
                  </a:lnTo>
                  <a:lnTo>
                    <a:pt x="60960" y="770890"/>
                  </a:lnTo>
                  <a:lnTo>
                    <a:pt x="54610" y="767080"/>
                  </a:lnTo>
                  <a:lnTo>
                    <a:pt x="49530" y="762000"/>
                  </a:lnTo>
                  <a:lnTo>
                    <a:pt x="44450" y="758190"/>
                  </a:lnTo>
                  <a:lnTo>
                    <a:pt x="39370" y="753110"/>
                  </a:lnTo>
                  <a:lnTo>
                    <a:pt x="34290" y="748030"/>
                  </a:lnTo>
                  <a:lnTo>
                    <a:pt x="30480" y="742950"/>
                  </a:lnTo>
                  <a:lnTo>
                    <a:pt x="25400" y="737870"/>
                  </a:lnTo>
                  <a:lnTo>
                    <a:pt x="21590" y="731520"/>
                  </a:lnTo>
                  <a:lnTo>
                    <a:pt x="17780" y="726440"/>
                  </a:lnTo>
                  <a:lnTo>
                    <a:pt x="15240" y="720090"/>
                  </a:lnTo>
                  <a:lnTo>
                    <a:pt x="11430" y="713740"/>
                  </a:lnTo>
                  <a:lnTo>
                    <a:pt x="8890" y="707390"/>
                  </a:lnTo>
                  <a:lnTo>
                    <a:pt x="6350" y="701040"/>
                  </a:lnTo>
                  <a:lnTo>
                    <a:pt x="5080" y="694690"/>
                  </a:lnTo>
                  <a:lnTo>
                    <a:pt x="3810" y="687070"/>
                  </a:lnTo>
                  <a:lnTo>
                    <a:pt x="2540" y="680720"/>
                  </a:lnTo>
                  <a:lnTo>
                    <a:pt x="1270" y="674370"/>
                  </a:lnTo>
                  <a:lnTo>
                    <a:pt x="1270" y="666750"/>
                  </a:lnTo>
                  <a:lnTo>
                    <a:pt x="0" y="660400"/>
                  </a:lnTo>
                  <a:lnTo>
                    <a:pt x="0" y="130810"/>
                  </a:lnTo>
                  <a:close/>
                </a:path>
              </a:pathLst>
            </a:custGeom>
            <a:ln w="25518">
              <a:solidFill>
                <a:srgbClr val="FFFFFF"/>
              </a:solidFill>
            </a:ln>
          </p:spPr>
          <p:txBody>
            <a:bodyPr wrap="square" lIns="0" tIns="0" rIns="0" bIns="0" rtlCol="0"/>
            <a:lstStyle/>
            <a:p/>
          </p:txBody>
        </p:sp>
        <p:sp>
          <p:nvSpPr>
            <p:cNvPr id="6" name="object 6"/>
            <p:cNvSpPr/>
            <p:nvPr/>
          </p:nvSpPr>
          <p:spPr>
            <a:xfrm>
              <a:off x="492696" y="54558"/>
              <a:ext cx="8251825" cy="818515"/>
            </a:xfrm>
            <a:custGeom>
              <a:avLst/>
              <a:gdLst/>
              <a:ahLst/>
              <a:cxnLst/>
              <a:rect l="l" t="t" r="r" b="b"/>
              <a:pathLst>
                <a:path w="825182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8515">
                  <a:moveTo>
                    <a:pt x="8251304" y="805230"/>
                  </a:moveTo>
                  <a:lnTo>
                    <a:pt x="8247570" y="796213"/>
                  </a:lnTo>
                  <a:lnTo>
                    <a:pt x="8238553" y="792480"/>
                  </a:lnTo>
                  <a:lnTo>
                    <a:pt x="8229524" y="796213"/>
                  </a:lnTo>
                  <a:lnTo>
                    <a:pt x="8225790" y="805230"/>
                  </a:lnTo>
                  <a:lnTo>
                    <a:pt x="8229524" y="814260"/>
                  </a:lnTo>
                  <a:lnTo>
                    <a:pt x="8238553" y="817994"/>
                  </a:lnTo>
                  <a:lnTo>
                    <a:pt x="8247570" y="814260"/>
                  </a:lnTo>
                  <a:lnTo>
                    <a:pt x="825130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7368"/>
          </a:xfrm>
          <a:prstGeom prst="rect">
            <a:avLst/>
          </a:prstGeom>
        </p:spPr>
        <p:txBody>
          <a:bodyPr vert="horz" wrap="square" lIns="0" tIns="193040" rIns="0" bIns="0" rtlCol="0">
            <a:spAutoFit/>
          </a:bodyPr>
          <a:lstStyle/>
          <a:p>
            <a:pPr marL="120777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Σχηματισμός</a:t>
            </a:r>
            <a:r>
              <a:rPr sz="3200" b="0" u="none" spc="-70"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νέφους</a:t>
            </a:r>
            <a:r>
              <a:rPr sz="3200" b="0" u="none" spc="-5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σωματιδίων</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29259" y="81279"/>
            <a:ext cx="8285480" cy="307777"/>
          </a:xfrm>
        </p:spPr>
        <p:txBody>
          <a:bodyPr/>
          <a:lstStyle/>
          <a:p>
            <a:pPr algn="ctr"/>
            <a:r>
              <a:rPr lang="el-GR" sz="2000" dirty="0" smtClean="0">
                <a:solidFill>
                  <a:srgbClr val="00B050"/>
                </a:solidFill>
                <a:latin typeface="Arial Narrow" panose="020B0606020202030204" pitchFamily="34" charset="0"/>
              </a:rPr>
              <a:t>ΕΙΔΙΚΑ ΧΑΡΑΚΤΗΡΙΣΤΙΚΑ ΚΑΙ ΙΔΙΟΤΗΤΕΣ ΡΥΘΜΙΣΤΩΝ  </a:t>
            </a:r>
            <a:endParaRPr lang="el-GR" sz="2000" dirty="0">
              <a:solidFill>
                <a:srgbClr val="00B050"/>
              </a:solidFill>
              <a:latin typeface="Arial Narrow" panose="020B0606020202030204" pitchFamily="34" charset="0"/>
            </a:endParaRPr>
          </a:p>
        </p:txBody>
      </p:sp>
      <p:sp>
        <p:nvSpPr>
          <p:cNvPr id="3" name="2 - Θέση κειμένου"/>
          <p:cNvSpPr>
            <a:spLocks noGrp="1"/>
          </p:cNvSpPr>
          <p:nvPr>
            <p:ph type="body" idx="1"/>
          </p:nvPr>
        </p:nvSpPr>
        <p:spPr>
          <a:xfrm>
            <a:off x="214282" y="642918"/>
            <a:ext cx="8715436" cy="369332"/>
          </a:xfrm>
        </p:spPr>
        <p:txBody>
          <a:bodyPr/>
          <a:lstStyle/>
          <a:p>
            <a:pPr algn="ctr"/>
            <a:r>
              <a:rPr lang="el-GR" sz="2400" dirty="0" smtClean="0"/>
              <a:t> </a:t>
            </a:r>
            <a:r>
              <a:rPr lang="el-GR" sz="2400" dirty="0" smtClean="0">
                <a:solidFill>
                  <a:srgbClr val="FF0000"/>
                </a:solidFill>
              </a:rPr>
              <a:t>ΚΛΙΣΗ  ΤΑΧΥΤΗΤΑΣ  ΠΕΡΙΣΤΡΟΦΗΣ</a:t>
            </a:r>
            <a:endParaRPr lang="el-GR" sz="2400" dirty="0"/>
          </a:p>
        </p:txBody>
      </p:sp>
      <p:pic>
        <p:nvPicPr>
          <p:cNvPr id="215042" name="Picture 2" descr="C:\Users\Τάσος\OneDrive\Pictures\Screenshots\2022-10-20 (2).png"/>
          <p:cNvPicPr>
            <a:picLocks noChangeAspect="1" noChangeArrowheads="1"/>
          </p:cNvPicPr>
          <p:nvPr/>
        </p:nvPicPr>
        <p:blipFill>
          <a:blip r:embed="rId1"/>
          <a:srcRect/>
          <a:stretch>
            <a:fillRect/>
          </a:stretch>
        </p:blipFill>
        <p:spPr bwMode="auto">
          <a:xfrm>
            <a:off x="587050" y="1142984"/>
            <a:ext cx="7985478" cy="5608728"/>
          </a:xfrm>
          <a:prstGeom prst="rect">
            <a:avLst/>
          </a:prstGeom>
          <a:noFill/>
        </p:spPr>
      </p:pic>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82270" y="1327150"/>
            <a:ext cx="8517255" cy="4671060"/>
          </a:xfrm>
          <a:prstGeom prst="rect">
            <a:avLst/>
          </a:prstGeom>
        </p:spPr>
        <p:txBody>
          <a:bodyPr vert="horz" wrap="square" lIns="0" tIns="71120" rIns="0" bIns="0" rtlCol="0">
            <a:spAutoFit/>
          </a:bodyPr>
          <a:lstStyle/>
          <a:p>
            <a:pPr marL="12700">
              <a:lnSpc>
                <a:spcPct val="100000"/>
              </a:lnSpc>
              <a:spcBef>
                <a:spcPts val="560"/>
              </a:spcBef>
            </a:pPr>
            <a:r>
              <a:rPr sz="2600" b="1" dirty="0">
                <a:solidFill>
                  <a:srgbClr val="FF0000"/>
                </a:solidFill>
                <a:latin typeface="Calibri" panose="020F0502020204030204"/>
                <a:cs typeface="Calibri" panose="020F0502020204030204"/>
              </a:rPr>
              <a:t>β)</a:t>
            </a:r>
            <a:r>
              <a:rPr sz="2600" b="1" spc="-70" dirty="0">
                <a:solidFill>
                  <a:srgbClr val="FF0000"/>
                </a:solidFill>
                <a:latin typeface="Calibri" panose="020F0502020204030204"/>
                <a:cs typeface="Calibri" panose="020F0502020204030204"/>
              </a:rPr>
              <a:t> </a:t>
            </a:r>
            <a:r>
              <a:rPr sz="2600" b="1" i="1" dirty="0">
                <a:solidFill>
                  <a:srgbClr val="FF0000"/>
                </a:solidFill>
                <a:latin typeface="Calibri" panose="020F0502020204030204"/>
                <a:cs typeface="Calibri" panose="020F0502020204030204"/>
              </a:rPr>
              <a:t>ΙΣΟΧΡΟΝΗ</a:t>
            </a:r>
            <a:r>
              <a:rPr sz="2600" b="1" i="1" spc="-65" dirty="0">
                <a:solidFill>
                  <a:srgbClr val="FF0000"/>
                </a:solidFill>
                <a:latin typeface="Calibri" panose="020F0502020204030204"/>
                <a:cs typeface="Calibri" panose="020F0502020204030204"/>
              </a:rPr>
              <a:t> </a:t>
            </a:r>
            <a:r>
              <a:rPr sz="2600" b="1" i="1" dirty="0">
                <a:solidFill>
                  <a:srgbClr val="FF0000"/>
                </a:solidFill>
                <a:latin typeface="Calibri" panose="020F0502020204030204"/>
                <a:cs typeface="Calibri" panose="020F0502020204030204"/>
              </a:rPr>
              <a:t>ΛΕΙΤΟΥΡΓΙΑ</a:t>
            </a:r>
            <a:r>
              <a:rPr sz="2600" b="1" i="1" spc="-65" dirty="0">
                <a:solidFill>
                  <a:srgbClr val="FF0000"/>
                </a:solidFill>
                <a:latin typeface="Calibri" panose="020F0502020204030204"/>
                <a:cs typeface="Calibri" panose="020F0502020204030204"/>
              </a:rPr>
              <a:t> </a:t>
            </a:r>
            <a:r>
              <a:rPr sz="2600" b="1" i="1" dirty="0">
                <a:solidFill>
                  <a:srgbClr val="FF0000"/>
                </a:solidFill>
                <a:latin typeface="Calibri" panose="020F0502020204030204"/>
                <a:cs typeface="Calibri" panose="020F0502020204030204"/>
              </a:rPr>
              <a:t>(ISOCHRONUS</a:t>
            </a:r>
            <a:r>
              <a:rPr sz="2600" b="1" i="1" spc="-70" dirty="0">
                <a:solidFill>
                  <a:srgbClr val="FF0000"/>
                </a:solidFill>
                <a:latin typeface="Calibri" panose="020F0502020204030204"/>
                <a:cs typeface="Calibri" panose="020F0502020204030204"/>
              </a:rPr>
              <a:t> </a:t>
            </a:r>
            <a:r>
              <a:rPr sz="2600" b="1" i="1" spc="-10" dirty="0">
                <a:solidFill>
                  <a:srgbClr val="FF0000"/>
                </a:solidFill>
                <a:latin typeface="Calibri" panose="020F0502020204030204"/>
                <a:cs typeface="Calibri" panose="020F0502020204030204"/>
              </a:rPr>
              <a:t>OPERATION)</a:t>
            </a:r>
            <a:endParaRPr sz="2600">
              <a:latin typeface="Calibri" panose="020F0502020204030204"/>
              <a:cs typeface="Calibri" panose="020F0502020204030204"/>
            </a:endParaRPr>
          </a:p>
          <a:p>
            <a:pPr marL="31750" marR="5080" indent="38100">
              <a:lnSpc>
                <a:spcPct val="102000"/>
              </a:lnSpc>
              <a:spcBef>
                <a:spcPts val="400"/>
              </a:spcBef>
            </a:pPr>
            <a:r>
              <a:rPr sz="2600" b="1" spc="-90" dirty="0">
                <a:latin typeface="Calibri" panose="020F0502020204030204"/>
                <a:cs typeface="Calibri" panose="020F0502020204030204"/>
              </a:rPr>
              <a:t>ΚΑΤΑ</a:t>
            </a:r>
            <a:r>
              <a:rPr sz="2600" b="1" spc="-70"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75" dirty="0">
                <a:latin typeface="Calibri" panose="020F0502020204030204"/>
                <a:cs typeface="Calibri" panose="020F0502020204030204"/>
              </a:rPr>
              <a:t> </a:t>
            </a:r>
            <a:r>
              <a:rPr sz="2600" b="1" dirty="0">
                <a:latin typeface="Calibri" panose="020F0502020204030204"/>
                <a:cs typeface="Calibri" panose="020F0502020204030204"/>
              </a:rPr>
              <a:t>ΙΣΟΧΡΟΝΗ</a:t>
            </a:r>
            <a:r>
              <a:rPr sz="2600" b="1" spc="-60" dirty="0">
                <a:latin typeface="Calibri" panose="020F0502020204030204"/>
                <a:cs typeface="Calibri" panose="020F0502020204030204"/>
              </a:rPr>
              <a:t> </a:t>
            </a:r>
            <a:r>
              <a:rPr sz="2600" b="1" dirty="0">
                <a:latin typeface="Calibri" panose="020F0502020204030204"/>
                <a:cs typeface="Calibri" panose="020F0502020204030204"/>
              </a:rPr>
              <a:t>ΛΕΙΤΟΥΡΓΙΑ,</a:t>
            </a:r>
            <a:r>
              <a:rPr sz="2600" b="1" spc="-70" dirty="0">
                <a:latin typeface="Calibri" panose="020F0502020204030204"/>
                <a:cs typeface="Calibri" panose="020F0502020204030204"/>
              </a:rPr>
              <a:t> </a:t>
            </a:r>
            <a:r>
              <a:rPr sz="2600" b="1" dirty="0">
                <a:latin typeface="Calibri" panose="020F0502020204030204"/>
                <a:cs typeface="Calibri" panose="020F0502020204030204"/>
              </a:rPr>
              <a:t>Ο</a:t>
            </a:r>
            <a:r>
              <a:rPr sz="2600" b="1" spc="-70" dirty="0">
                <a:latin typeface="Calibri" panose="020F0502020204030204"/>
                <a:cs typeface="Calibri" panose="020F0502020204030204"/>
              </a:rPr>
              <a:t> </a:t>
            </a:r>
            <a:r>
              <a:rPr sz="2600" b="1" dirty="0">
                <a:latin typeface="Calibri" panose="020F0502020204030204"/>
                <a:cs typeface="Calibri" panose="020F0502020204030204"/>
              </a:rPr>
              <a:t>ΡΥΘΜΙΣΤΗΣ</a:t>
            </a:r>
            <a:r>
              <a:rPr sz="2600" b="1" spc="-65" dirty="0">
                <a:latin typeface="Calibri" panose="020F0502020204030204"/>
                <a:cs typeface="Calibri" panose="020F0502020204030204"/>
              </a:rPr>
              <a:t> </a:t>
            </a:r>
            <a:r>
              <a:rPr sz="2600" b="1" spc="-10" dirty="0">
                <a:latin typeface="Calibri" panose="020F0502020204030204"/>
                <a:cs typeface="Calibri" panose="020F0502020204030204"/>
              </a:rPr>
              <a:t>ΣΤΡΟΦΩΝ </a:t>
            </a:r>
            <a:r>
              <a:rPr sz="2600" b="1" spc="-20" dirty="0">
                <a:latin typeface="Calibri" panose="020F0502020204030204"/>
                <a:cs typeface="Calibri" panose="020F0502020204030204"/>
              </a:rPr>
              <a:t>ΔΙΑΤΗΡΕΙ</a:t>
            </a:r>
            <a:r>
              <a:rPr sz="2600" b="1" spc="-80" dirty="0">
                <a:latin typeface="Calibri" panose="020F0502020204030204"/>
                <a:cs typeface="Calibri" panose="020F0502020204030204"/>
              </a:rPr>
              <a:t> </a:t>
            </a:r>
            <a:r>
              <a:rPr sz="2600" b="1" spc="-25" dirty="0">
                <a:latin typeface="Calibri" panose="020F0502020204030204"/>
                <a:cs typeface="Calibri" panose="020F0502020204030204"/>
              </a:rPr>
              <a:t>ΣΤΑΘΕΡΕΣ</a:t>
            </a:r>
            <a:r>
              <a:rPr sz="2600" b="1" spc="-65" dirty="0">
                <a:latin typeface="Calibri" panose="020F0502020204030204"/>
                <a:cs typeface="Calibri" panose="020F0502020204030204"/>
              </a:rPr>
              <a:t> </a:t>
            </a:r>
            <a:r>
              <a:rPr sz="2600" b="1" dirty="0">
                <a:latin typeface="Calibri" panose="020F0502020204030204"/>
                <a:cs typeface="Calibri" panose="020F0502020204030204"/>
              </a:rPr>
              <a:t>ΤΙΣ</a:t>
            </a:r>
            <a:r>
              <a:rPr sz="2600" b="1" spc="-65" dirty="0">
                <a:latin typeface="Calibri" panose="020F0502020204030204"/>
                <a:cs typeface="Calibri" panose="020F0502020204030204"/>
              </a:rPr>
              <a:t> </a:t>
            </a:r>
            <a:r>
              <a:rPr sz="2600" b="1" dirty="0">
                <a:latin typeface="Calibri" panose="020F0502020204030204"/>
                <a:cs typeface="Calibri" panose="020F0502020204030204"/>
              </a:rPr>
              <a:t>ΣΤΡΟΦΕΣ</a:t>
            </a:r>
            <a:r>
              <a:rPr sz="2600" b="1" spc="-7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ΚΙΝΗΤΗΡΑ,</a:t>
            </a:r>
            <a:r>
              <a:rPr sz="2600" b="1" spc="-65" dirty="0">
                <a:latin typeface="Calibri" panose="020F0502020204030204"/>
                <a:cs typeface="Calibri" panose="020F0502020204030204"/>
              </a:rPr>
              <a:t> </a:t>
            </a:r>
            <a:r>
              <a:rPr sz="2600" b="1" spc="-10" dirty="0">
                <a:latin typeface="Calibri" panose="020F0502020204030204"/>
                <a:cs typeface="Calibri" panose="020F0502020204030204"/>
              </a:rPr>
              <a:t>ΑΝΕΞΑΡ- </a:t>
            </a:r>
            <a:r>
              <a:rPr sz="2600" b="1" spc="-25" dirty="0">
                <a:latin typeface="Calibri" panose="020F0502020204030204"/>
                <a:cs typeface="Calibri" panose="020F0502020204030204"/>
              </a:rPr>
              <a:t>ΤΗΤΑ</a:t>
            </a:r>
            <a:r>
              <a:rPr sz="2600" b="1" spc="-50" dirty="0">
                <a:latin typeface="Calibri" panose="020F0502020204030204"/>
                <a:cs typeface="Calibri" panose="020F0502020204030204"/>
              </a:rPr>
              <a:t> </a:t>
            </a:r>
            <a:r>
              <a:rPr sz="2600" b="1" dirty="0">
                <a:latin typeface="Calibri" panose="020F0502020204030204"/>
                <a:cs typeface="Calibri" panose="020F0502020204030204"/>
              </a:rPr>
              <a:t>ΑΠΟ</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ΤΟ</a:t>
            </a:r>
            <a:r>
              <a:rPr sz="2600" b="1" spc="-35" dirty="0">
                <a:latin typeface="Calibri" panose="020F0502020204030204"/>
                <a:cs typeface="Calibri" panose="020F0502020204030204"/>
              </a:rPr>
              <a:t> </a:t>
            </a:r>
            <a:r>
              <a:rPr sz="2600" b="1" dirty="0">
                <a:latin typeface="Calibri" panose="020F0502020204030204"/>
                <a:cs typeface="Calibri" panose="020F0502020204030204"/>
              </a:rPr>
              <a:t>ΦΟΡΤΙΟ</a:t>
            </a:r>
            <a:r>
              <a:rPr sz="2600" b="1" spc="-45" dirty="0">
                <a:latin typeface="Calibri" panose="020F0502020204030204"/>
                <a:cs typeface="Calibri" panose="020F0502020204030204"/>
              </a:rPr>
              <a:t> </a:t>
            </a:r>
            <a:r>
              <a:rPr sz="2600" b="1" dirty="0">
                <a:latin typeface="Calibri" panose="020F0502020204030204"/>
                <a:cs typeface="Calibri" panose="020F0502020204030204"/>
              </a:rPr>
              <a:t>(ΕΝΤΟΣ</a:t>
            </a:r>
            <a:r>
              <a:rPr sz="2600" b="1" spc="-40" dirty="0">
                <a:latin typeface="Calibri" panose="020F0502020204030204"/>
                <a:cs typeface="Calibri" panose="020F0502020204030204"/>
              </a:rPr>
              <a:t> </a:t>
            </a:r>
            <a:r>
              <a:rPr sz="2600" b="1" dirty="0">
                <a:latin typeface="Calibri" panose="020F0502020204030204"/>
                <a:cs typeface="Calibri" panose="020F0502020204030204"/>
              </a:rPr>
              <a:t>ΒΕΒΑΙΩΣ</a:t>
            </a:r>
            <a:r>
              <a:rPr sz="2600" b="1" spc="-35"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40" dirty="0">
                <a:latin typeface="Calibri" panose="020F0502020204030204"/>
                <a:cs typeface="Calibri" panose="020F0502020204030204"/>
              </a:rPr>
              <a:t> </a:t>
            </a:r>
            <a:r>
              <a:rPr sz="2600" b="1" dirty="0">
                <a:latin typeface="Calibri" panose="020F0502020204030204"/>
                <a:cs typeface="Calibri" panose="020F0502020204030204"/>
              </a:rPr>
              <a:t>ΟΡΙΩΝ</a:t>
            </a:r>
            <a:r>
              <a:rPr sz="2600" b="1" spc="-40" dirty="0">
                <a:latin typeface="Calibri" panose="020F0502020204030204"/>
                <a:cs typeface="Calibri" panose="020F0502020204030204"/>
              </a:rPr>
              <a:t> </a:t>
            </a:r>
            <a:r>
              <a:rPr sz="2600" b="1" spc="-10" dirty="0">
                <a:latin typeface="Calibri" panose="020F0502020204030204"/>
                <a:cs typeface="Calibri" panose="020F0502020204030204"/>
              </a:rPr>
              <a:t>ΛΕΙΤΟΥΡ- </a:t>
            </a:r>
            <a:r>
              <a:rPr sz="2600" b="1" dirty="0">
                <a:latin typeface="Calibri" panose="020F0502020204030204"/>
                <a:cs typeface="Calibri" panose="020F0502020204030204"/>
              </a:rPr>
              <a:t>ΓΙΑΣ</a:t>
            </a:r>
            <a:r>
              <a:rPr sz="2600" b="1" spc="-7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65" dirty="0">
                <a:latin typeface="Calibri" panose="020F0502020204030204"/>
                <a:cs typeface="Calibri" panose="020F0502020204030204"/>
              </a:rPr>
              <a:t> </a:t>
            </a:r>
            <a:r>
              <a:rPr sz="2600" b="1" spc="-10" dirty="0">
                <a:latin typeface="Calibri" panose="020F0502020204030204"/>
                <a:cs typeface="Calibri" panose="020F0502020204030204"/>
              </a:rPr>
              <a:t>ΚΙΝΗΤΗΡΑ).</a:t>
            </a:r>
            <a:endParaRPr sz="2600">
              <a:latin typeface="Calibri" panose="020F0502020204030204"/>
              <a:cs typeface="Calibri" panose="020F0502020204030204"/>
            </a:endParaRPr>
          </a:p>
          <a:p>
            <a:pPr>
              <a:lnSpc>
                <a:spcPct val="100000"/>
              </a:lnSpc>
              <a:spcBef>
                <a:spcPts val="10"/>
              </a:spcBef>
            </a:pPr>
            <a:endParaRPr sz="3250">
              <a:latin typeface="Calibri" panose="020F0502020204030204"/>
              <a:cs typeface="Calibri" panose="020F0502020204030204"/>
            </a:endParaRPr>
          </a:p>
          <a:p>
            <a:pPr marL="31750" marR="93345" indent="74930">
              <a:lnSpc>
                <a:spcPct val="102000"/>
              </a:lnSpc>
              <a:spcBef>
                <a:spcPts val="5"/>
              </a:spcBef>
            </a:pPr>
            <a:r>
              <a:rPr sz="2600" b="1" dirty="0">
                <a:latin typeface="Calibri" panose="020F0502020204030204"/>
                <a:cs typeface="Calibri" panose="020F0502020204030204"/>
              </a:rPr>
              <a:t>Η</a:t>
            </a:r>
            <a:r>
              <a:rPr sz="2600" b="1" spc="-80" dirty="0">
                <a:latin typeface="Calibri" panose="020F0502020204030204"/>
                <a:cs typeface="Calibri" panose="020F0502020204030204"/>
              </a:rPr>
              <a:t> </a:t>
            </a:r>
            <a:r>
              <a:rPr sz="2600" b="1" dirty="0">
                <a:latin typeface="Calibri" panose="020F0502020204030204"/>
                <a:cs typeface="Calibri" panose="020F0502020204030204"/>
              </a:rPr>
              <a:t>ΛΕΙΤΟΥΡΓΙΑ</a:t>
            </a:r>
            <a:r>
              <a:rPr sz="2600" b="1" spc="-70" dirty="0">
                <a:latin typeface="Calibri" panose="020F0502020204030204"/>
                <a:cs typeface="Calibri" panose="020F0502020204030204"/>
              </a:rPr>
              <a:t> </a:t>
            </a:r>
            <a:r>
              <a:rPr sz="2600" b="1" spc="-20" dirty="0">
                <a:latin typeface="Calibri" panose="020F0502020204030204"/>
                <a:cs typeface="Calibri" panose="020F0502020204030204"/>
              </a:rPr>
              <a:t>ΑΥΤΗ</a:t>
            </a:r>
            <a:r>
              <a:rPr sz="2600" b="1" spc="-8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70" dirty="0">
                <a:latin typeface="Calibri" panose="020F0502020204030204"/>
                <a:cs typeface="Calibri" panose="020F0502020204030204"/>
              </a:rPr>
              <a:t> </a:t>
            </a:r>
            <a:r>
              <a:rPr sz="2600" b="1" dirty="0">
                <a:latin typeface="Calibri" panose="020F0502020204030204"/>
                <a:cs typeface="Calibri" panose="020F0502020204030204"/>
              </a:rPr>
              <a:t>ΡΥΘΜΙΣΤΗ</a:t>
            </a:r>
            <a:r>
              <a:rPr sz="2600" b="1" spc="-80" dirty="0">
                <a:latin typeface="Calibri" panose="020F0502020204030204"/>
                <a:cs typeface="Calibri" panose="020F0502020204030204"/>
              </a:rPr>
              <a:t> </a:t>
            </a:r>
            <a:r>
              <a:rPr sz="2600" b="1" dirty="0">
                <a:latin typeface="Calibri" panose="020F0502020204030204"/>
                <a:cs typeface="Calibri" panose="020F0502020204030204"/>
              </a:rPr>
              <a:t>ΣΤΡΟΦΩΝ</a:t>
            </a:r>
            <a:r>
              <a:rPr sz="2600" b="1" spc="-8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75" dirty="0">
                <a:latin typeface="Calibri" panose="020F0502020204030204"/>
                <a:cs typeface="Calibri" panose="020F0502020204030204"/>
              </a:rPr>
              <a:t> </a:t>
            </a:r>
            <a:r>
              <a:rPr sz="2600" b="1" spc="-10" dirty="0">
                <a:latin typeface="Calibri" panose="020F0502020204030204"/>
                <a:cs typeface="Calibri" panose="020F0502020204030204"/>
              </a:rPr>
              <a:t>ΟΥΣΙΩ- </a:t>
            </a:r>
            <a:r>
              <a:rPr sz="2600" b="1" dirty="0">
                <a:latin typeface="Calibri" panose="020F0502020204030204"/>
                <a:cs typeface="Calibri" panose="020F0502020204030204"/>
              </a:rPr>
              <a:t>ΔΗΣ</a:t>
            </a:r>
            <a:r>
              <a:rPr sz="2600" b="1" spc="-25"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5"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15" dirty="0">
                <a:latin typeface="Calibri" panose="020F0502020204030204"/>
                <a:cs typeface="Calibri" panose="020F0502020204030204"/>
              </a:rPr>
              <a:t> </a:t>
            </a:r>
            <a:r>
              <a:rPr sz="2600" b="1" dirty="0">
                <a:latin typeface="Calibri" panose="020F0502020204030204"/>
                <a:cs typeface="Calibri" panose="020F0502020204030204"/>
              </a:rPr>
              <a:t>ΠΕΡΙΠΤΩΣΗ</a:t>
            </a:r>
            <a:r>
              <a:rPr sz="2600" b="1" spc="-10"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15" dirty="0">
                <a:latin typeface="Calibri" panose="020F0502020204030204"/>
                <a:cs typeface="Calibri" panose="020F0502020204030204"/>
              </a:rPr>
              <a:t> </a:t>
            </a:r>
            <a:r>
              <a:rPr sz="2600" b="1" spc="-10" dirty="0">
                <a:latin typeface="Calibri" panose="020F0502020204030204"/>
                <a:cs typeface="Calibri" panose="020F0502020204030204"/>
              </a:rPr>
              <a:t>ΗΛΕΚΤΡΟΠΑΡΑΓΩΓΩΝ ΖΕΥΓΩΝ, </a:t>
            </a:r>
            <a:r>
              <a:rPr sz="2600" b="1" spc="-90" dirty="0">
                <a:latin typeface="Calibri" panose="020F0502020204030204"/>
                <a:cs typeface="Calibri" panose="020F0502020204030204"/>
              </a:rPr>
              <a:t>ΚΑΤΑ</a:t>
            </a:r>
            <a:r>
              <a:rPr sz="2600" b="1" spc="-55" dirty="0">
                <a:latin typeface="Calibri" panose="020F0502020204030204"/>
                <a:cs typeface="Calibri" panose="020F0502020204030204"/>
              </a:rPr>
              <a:t> </a:t>
            </a:r>
            <a:r>
              <a:rPr sz="2600" b="1" dirty="0">
                <a:latin typeface="Calibri" panose="020F0502020204030204"/>
                <a:cs typeface="Calibri" panose="020F0502020204030204"/>
              </a:rPr>
              <a:t>ΤΗ</a:t>
            </a:r>
            <a:r>
              <a:rPr sz="2600" b="1" spc="-55" dirty="0">
                <a:latin typeface="Calibri" panose="020F0502020204030204"/>
                <a:cs typeface="Calibri" panose="020F0502020204030204"/>
              </a:rPr>
              <a:t> </a:t>
            </a:r>
            <a:r>
              <a:rPr sz="2600" b="1" dirty="0">
                <a:latin typeface="Calibri" panose="020F0502020204030204"/>
                <a:cs typeface="Calibri" panose="020F0502020204030204"/>
              </a:rPr>
              <a:t>ΛΕΙΤΟΥΡΓΙΑ</a:t>
            </a:r>
            <a:r>
              <a:rPr sz="2600" b="1" spc="-50" dirty="0">
                <a:latin typeface="Calibri" panose="020F0502020204030204"/>
                <a:cs typeface="Calibri" panose="020F0502020204030204"/>
              </a:rPr>
              <a:t> </a:t>
            </a:r>
            <a:r>
              <a:rPr sz="2600" b="1" dirty="0">
                <a:latin typeface="Calibri" panose="020F0502020204030204"/>
                <a:cs typeface="Calibri" panose="020F0502020204030204"/>
              </a:rPr>
              <a:t>ΤΩΝ</a:t>
            </a:r>
            <a:r>
              <a:rPr sz="2600" b="1" spc="-60" dirty="0">
                <a:latin typeface="Calibri" panose="020F0502020204030204"/>
                <a:cs typeface="Calibri" panose="020F0502020204030204"/>
              </a:rPr>
              <a:t> </a:t>
            </a:r>
            <a:r>
              <a:rPr sz="2600" b="1" dirty="0">
                <a:latin typeface="Calibri" panose="020F0502020204030204"/>
                <a:cs typeface="Calibri" panose="020F0502020204030204"/>
              </a:rPr>
              <a:t>ΟΠΟΙΩΝ</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ΕΠΙΤΡΕΠΟΝΤΑΙ</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ΜΙΚΡΕΣ </a:t>
            </a:r>
            <a:r>
              <a:rPr sz="2600" b="1" dirty="0">
                <a:latin typeface="Calibri" panose="020F0502020204030204"/>
                <a:cs typeface="Calibri" panose="020F0502020204030204"/>
              </a:rPr>
              <a:t>ΜΟΝΟ</a:t>
            </a:r>
            <a:r>
              <a:rPr sz="2600" b="1" spc="-30" dirty="0">
                <a:latin typeface="Calibri" panose="020F0502020204030204"/>
                <a:cs typeface="Calibri" panose="020F0502020204030204"/>
              </a:rPr>
              <a:t> </a:t>
            </a:r>
            <a:r>
              <a:rPr sz="2600" b="1" spc="-20" dirty="0">
                <a:latin typeface="Calibri" panose="020F0502020204030204"/>
                <a:cs typeface="Calibri" panose="020F0502020204030204"/>
              </a:rPr>
              <a:t>ΜΕΤΑΒΟΛΕΣ</a:t>
            </a:r>
            <a:r>
              <a:rPr sz="2600" b="1" spc="-30"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30" dirty="0">
                <a:latin typeface="Calibri" panose="020F0502020204030204"/>
                <a:cs typeface="Calibri" panose="020F0502020204030204"/>
              </a:rPr>
              <a:t> </a:t>
            </a:r>
            <a:r>
              <a:rPr sz="2600" b="1" spc="-40" dirty="0">
                <a:latin typeface="Calibri" panose="020F0502020204030204"/>
                <a:cs typeface="Calibri" panose="020F0502020204030204"/>
              </a:rPr>
              <a:t>ΤΑΧΥΤΗΤΑΣ</a:t>
            </a:r>
            <a:r>
              <a:rPr sz="2600" b="1" spc="-30" dirty="0">
                <a:latin typeface="Calibri" panose="020F0502020204030204"/>
                <a:cs typeface="Calibri" panose="020F0502020204030204"/>
              </a:rPr>
              <a:t> </a:t>
            </a:r>
            <a:r>
              <a:rPr sz="2600" b="1" dirty="0">
                <a:latin typeface="Calibri" panose="020F0502020204030204"/>
                <a:cs typeface="Calibri" panose="020F0502020204030204"/>
              </a:rPr>
              <a:t>ΠΕΡΙΣΤΡΟΦΗΣ</a:t>
            </a:r>
            <a:r>
              <a:rPr sz="2600" b="1" spc="-20" dirty="0">
                <a:latin typeface="Calibri" panose="020F0502020204030204"/>
                <a:cs typeface="Calibri" panose="020F0502020204030204"/>
              </a:rPr>
              <a:t> </a:t>
            </a:r>
            <a:r>
              <a:rPr sz="2600" b="1" dirty="0">
                <a:latin typeface="Calibri" panose="020F0502020204030204"/>
                <a:cs typeface="Calibri" panose="020F0502020204030204"/>
              </a:rPr>
              <a:t>ΜΕ</a:t>
            </a:r>
            <a:r>
              <a:rPr sz="2600" b="1" spc="-15" dirty="0">
                <a:latin typeface="Calibri" panose="020F0502020204030204"/>
                <a:cs typeface="Calibri" panose="020F0502020204030204"/>
              </a:rPr>
              <a:t> </a:t>
            </a:r>
            <a:r>
              <a:rPr sz="2600" b="1" spc="-25" dirty="0">
                <a:latin typeface="Calibri" panose="020F0502020204030204"/>
                <a:cs typeface="Calibri" panose="020F0502020204030204"/>
              </a:rPr>
              <a:t>ΤΗΝ </a:t>
            </a:r>
            <a:r>
              <a:rPr sz="2600" b="1" dirty="0">
                <a:latin typeface="Calibri" panose="020F0502020204030204"/>
                <a:cs typeface="Calibri" panose="020F0502020204030204"/>
              </a:rPr>
              <a:t>ΑΛΛΑΓΗ</a:t>
            </a:r>
            <a:r>
              <a:rPr sz="2600" b="1" spc="-70"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65" dirty="0">
                <a:latin typeface="Calibri" panose="020F0502020204030204"/>
                <a:cs typeface="Calibri" panose="020F0502020204030204"/>
              </a:rPr>
              <a:t> </a:t>
            </a:r>
            <a:r>
              <a:rPr sz="2600" b="1" spc="-10" dirty="0">
                <a:latin typeface="Calibri" panose="020F0502020204030204"/>
                <a:cs typeface="Calibri" panose="020F0502020204030204"/>
              </a:rPr>
              <a:t>ΦΟΡΤΙΟΥ.</a:t>
            </a:r>
            <a:endParaRPr sz="2600">
              <a:latin typeface="Calibri" panose="020F0502020204030204"/>
              <a:cs typeface="Calibri" panose="020F0502020204030204"/>
            </a:endParaRPr>
          </a:p>
        </p:txBody>
      </p:sp>
      <p:grpSp>
        <p:nvGrpSpPr>
          <p:cNvPr id="3" name="object 3"/>
          <p:cNvGrpSpPr/>
          <p:nvPr/>
        </p:nvGrpSpPr>
        <p:grpSpPr>
          <a:xfrm>
            <a:off x="326330" y="-11489"/>
            <a:ext cx="8250555" cy="1102995"/>
            <a:chOff x="326330" y="-11489"/>
            <a:chExt cx="8250555" cy="1102995"/>
          </a:xfrm>
        </p:grpSpPr>
        <p:sp>
          <p:nvSpPr>
            <p:cNvPr id="4" name="object 4"/>
            <p:cNvSpPr/>
            <p:nvPr/>
          </p:nvSpPr>
          <p:spPr>
            <a:xfrm>
              <a:off x="339090" y="1270"/>
              <a:ext cx="8224520" cy="1076960"/>
            </a:xfrm>
            <a:custGeom>
              <a:avLst/>
              <a:gdLst/>
              <a:ahLst/>
              <a:cxnLst/>
              <a:rect l="l" t="t" r="r" b="b"/>
              <a:pathLst>
                <a:path w="8224520" h="1076960">
                  <a:moveTo>
                    <a:pt x="8054339" y="1075689"/>
                  </a:moveTo>
                  <a:lnTo>
                    <a:pt x="170180" y="1075689"/>
                  </a:lnTo>
                  <a:lnTo>
                    <a:pt x="179069" y="1076959"/>
                  </a:lnTo>
                  <a:lnTo>
                    <a:pt x="8045450" y="1076959"/>
                  </a:lnTo>
                  <a:lnTo>
                    <a:pt x="8054339" y="1075689"/>
                  </a:lnTo>
                  <a:close/>
                </a:path>
                <a:path w="8224520" h="1076960">
                  <a:moveTo>
                    <a:pt x="8054339" y="0"/>
                  </a:moveTo>
                  <a:lnTo>
                    <a:pt x="170180" y="0"/>
                  </a:lnTo>
                  <a:lnTo>
                    <a:pt x="161290" y="1270"/>
                  </a:lnTo>
                  <a:lnTo>
                    <a:pt x="151130" y="2539"/>
                  </a:lnTo>
                  <a:lnTo>
                    <a:pt x="142240" y="3809"/>
                  </a:lnTo>
                  <a:lnTo>
                    <a:pt x="115569" y="11429"/>
                  </a:lnTo>
                  <a:lnTo>
                    <a:pt x="97789" y="19050"/>
                  </a:lnTo>
                  <a:lnTo>
                    <a:pt x="82550" y="29209"/>
                  </a:lnTo>
                  <a:lnTo>
                    <a:pt x="73660" y="34289"/>
                  </a:lnTo>
                  <a:lnTo>
                    <a:pt x="67310" y="40639"/>
                  </a:lnTo>
                  <a:lnTo>
                    <a:pt x="59689" y="45720"/>
                  </a:lnTo>
                  <a:lnTo>
                    <a:pt x="53339" y="53339"/>
                  </a:lnTo>
                  <a:lnTo>
                    <a:pt x="46989" y="59689"/>
                  </a:lnTo>
                  <a:lnTo>
                    <a:pt x="40639" y="67309"/>
                  </a:lnTo>
                  <a:lnTo>
                    <a:pt x="34289" y="73659"/>
                  </a:lnTo>
                  <a:lnTo>
                    <a:pt x="29210" y="81279"/>
                  </a:lnTo>
                  <a:lnTo>
                    <a:pt x="24130" y="90170"/>
                  </a:lnTo>
                  <a:lnTo>
                    <a:pt x="20320" y="97789"/>
                  </a:lnTo>
                  <a:lnTo>
                    <a:pt x="15239" y="106679"/>
                  </a:lnTo>
                  <a:lnTo>
                    <a:pt x="12700" y="115570"/>
                  </a:lnTo>
                  <a:lnTo>
                    <a:pt x="8889" y="124459"/>
                  </a:lnTo>
                  <a:lnTo>
                    <a:pt x="3810" y="142239"/>
                  </a:lnTo>
                  <a:lnTo>
                    <a:pt x="2539" y="151129"/>
                  </a:lnTo>
                  <a:lnTo>
                    <a:pt x="1270" y="161289"/>
                  </a:lnTo>
                  <a:lnTo>
                    <a:pt x="1270" y="170179"/>
                  </a:lnTo>
                  <a:lnTo>
                    <a:pt x="0" y="179070"/>
                  </a:lnTo>
                  <a:lnTo>
                    <a:pt x="0" y="897889"/>
                  </a:lnTo>
                  <a:lnTo>
                    <a:pt x="1270" y="906779"/>
                  </a:lnTo>
                  <a:lnTo>
                    <a:pt x="1270" y="916939"/>
                  </a:lnTo>
                  <a:lnTo>
                    <a:pt x="3810" y="934719"/>
                  </a:lnTo>
                  <a:lnTo>
                    <a:pt x="8889" y="952500"/>
                  </a:lnTo>
                  <a:lnTo>
                    <a:pt x="12700" y="961389"/>
                  </a:lnTo>
                  <a:lnTo>
                    <a:pt x="15239" y="970279"/>
                  </a:lnTo>
                  <a:lnTo>
                    <a:pt x="20320" y="979169"/>
                  </a:lnTo>
                  <a:lnTo>
                    <a:pt x="24130" y="986789"/>
                  </a:lnTo>
                  <a:lnTo>
                    <a:pt x="29210" y="995679"/>
                  </a:lnTo>
                  <a:lnTo>
                    <a:pt x="59689" y="1029969"/>
                  </a:lnTo>
                  <a:lnTo>
                    <a:pt x="90169" y="1052829"/>
                  </a:lnTo>
                  <a:lnTo>
                    <a:pt x="97789" y="1056639"/>
                  </a:lnTo>
                  <a:lnTo>
                    <a:pt x="106680" y="1061719"/>
                  </a:lnTo>
                  <a:lnTo>
                    <a:pt x="115569" y="1064259"/>
                  </a:lnTo>
                  <a:lnTo>
                    <a:pt x="124460" y="1068069"/>
                  </a:lnTo>
                  <a:lnTo>
                    <a:pt x="142240" y="1073150"/>
                  </a:lnTo>
                  <a:lnTo>
                    <a:pt x="151130" y="1074419"/>
                  </a:lnTo>
                  <a:lnTo>
                    <a:pt x="161290" y="1075689"/>
                  </a:lnTo>
                  <a:lnTo>
                    <a:pt x="8064500" y="1075689"/>
                  </a:lnTo>
                  <a:lnTo>
                    <a:pt x="8082280" y="1073150"/>
                  </a:lnTo>
                  <a:lnTo>
                    <a:pt x="8091169" y="1070609"/>
                  </a:lnTo>
                  <a:lnTo>
                    <a:pt x="8101330" y="1068069"/>
                  </a:lnTo>
                  <a:lnTo>
                    <a:pt x="8108950" y="1064259"/>
                  </a:lnTo>
                  <a:lnTo>
                    <a:pt x="8117839" y="1061719"/>
                  </a:lnTo>
                  <a:lnTo>
                    <a:pt x="8126730" y="1056639"/>
                  </a:lnTo>
                  <a:lnTo>
                    <a:pt x="8177530" y="1017269"/>
                  </a:lnTo>
                  <a:lnTo>
                    <a:pt x="8204200" y="979169"/>
                  </a:lnTo>
                  <a:lnTo>
                    <a:pt x="8209280" y="970279"/>
                  </a:lnTo>
                  <a:lnTo>
                    <a:pt x="8211819" y="961389"/>
                  </a:lnTo>
                  <a:lnTo>
                    <a:pt x="8215630" y="952500"/>
                  </a:lnTo>
                  <a:lnTo>
                    <a:pt x="8220709" y="934719"/>
                  </a:lnTo>
                  <a:lnTo>
                    <a:pt x="8221980" y="925829"/>
                  </a:lnTo>
                  <a:lnTo>
                    <a:pt x="8223250" y="915669"/>
                  </a:lnTo>
                  <a:lnTo>
                    <a:pt x="8223250" y="906779"/>
                  </a:lnTo>
                  <a:lnTo>
                    <a:pt x="8224519" y="897889"/>
                  </a:lnTo>
                  <a:lnTo>
                    <a:pt x="8224519" y="179070"/>
                  </a:lnTo>
                  <a:lnTo>
                    <a:pt x="8223250" y="170179"/>
                  </a:lnTo>
                  <a:lnTo>
                    <a:pt x="8223250" y="161289"/>
                  </a:lnTo>
                  <a:lnTo>
                    <a:pt x="8221980" y="151129"/>
                  </a:lnTo>
                  <a:lnTo>
                    <a:pt x="8220709" y="142239"/>
                  </a:lnTo>
                  <a:lnTo>
                    <a:pt x="8215630" y="124459"/>
                  </a:lnTo>
                  <a:lnTo>
                    <a:pt x="8211819" y="115570"/>
                  </a:lnTo>
                  <a:lnTo>
                    <a:pt x="8209280" y="106679"/>
                  </a:lnTo>
                  <a:lnTo>
                    <a:pt x="8204200" y="97789"/>
                  </a:lnTo>
                  <a:lnTo>
                    <a:pt x="8200389" y="90170"/>
                  </a:lnTo>
                  <a:lnTo>
                    <a:pt x="8195309" y="81279"/>
                  </a:lnTo>
                  <a:lnTo>
                    <a:pt x="8190230" y="73659"/>
                  </a:lnTo>
                  <a:lnTo>
                    <a:pt x="8183880" y="67309"/>
                  </a:lnTo>
                  <a:lnTo>
                    <a:pt x="8177530" y="59689"/>
                  </a:lnTo>
                  <a:lnTo>
                    <a:pt x="8171180" y="53339"/>
                  </a:lnTo>
                  <a:lnTo>
                    <a:pt x="8164830" y="45720"/>
                  </a:lnTo>
                  <a:lnTo>
                    <a:pt x="8157209" y="40639"/>
                  </a:lnTo>
                  <a:lnTo>
                    <a:pt x="8150859" y="34289"/>
                  </a:lnTo>
                  <a:lnTo>
                    <a:pt x="8141969" y="29209"/>
                  </a:lnTo>
                  <a:lnTo>
                    <a:pt x="8126730" y="19050"/>
                  </a:lnTo>
                  <a:lnTo>
                    <a:pt x="8108950" y="11429"/>
                  </a:lnTo>
                  <a:lnTo>
                    <a:pt x="8082280" y="3809"/>
                  </a:lnTo>
                  <a:lnTo>
                    <a:pt x="8073389" y="2539"/>
                  </a:lnTo>
                  <a:lnTo>
                    <a:pt x="8063230" y="1270"/>
                  </a:lnTo>
                  <a:lnTo>
                    <a:pt x="8054339" y="0"/>
                  </a:lnTo>
                  <a:close/>
                </a:path>
              </a:pathLst>
            </a:custGeom>
            <a:solidFill>
              <a:srgbClr val="009900"/>
            </a:solidFill>
          </p:spPr>
          <p:txBody>
            <a:bodyPr wrap="square" lIns="0" tIns="0" rIns="0" bIns="0" rtlCol="0"/>
            <a:lstStyle/>
            <a:p/>
          </p:txBody>
        </p:sp>
        <p:sp>
          <p:nvSpPr>
            <p:cNvPr id="5" name="object 5"/>
            <p:cNvSpPr/>
            <p:nvPr/>
          </p:nvSpPr>
          <p:spPr>
            <a:xfrm>
              <a:off x="339090" y="1270"/>
              <a:ext cx="8224520" cy="1076960"/>
            </a:xfrm>
            <a:custGeom>
              <a:avLst/>
              <a:gdLst/>
              <a:ahLst/>
              <a:cxnLst/>
              <a:rect l="l" t="t" r="r" b="b"/>
              <a:pathLst>
                <a:path w="8224520" h="1076960">
                  <a:moveTo>
                    <a:pt x="0" y="179070"/>
                  </a:moveTo>
                  <a:lnTo>
                    <a:pt x="1270" y="170179"/>
                  </a:lnTo>
                  <a:lnTo>
                    <a:pt x="1270" y="161289"/>
                  </a:lnTo>
                  <a:lnTo>
                    <a:pt x="2539" y="151129"/>
                  </a:lnTo>
                  <a:lnTo>
                    <a:pt x="3810" y="142239"/>
                  </a:lnTo>
                  <a:lnTo>
                    <a:pt x="6350" y="133350"/>
                  </a:lnTo>
                  <a:lnTo>
                    <a:pt x="8889" y="124459"/>
                  </a:lnTo>
                  <a:lnTo>
                    <a:pt x="12700" y="115570"/>
                  </a:lnTo>
                  <a:lnTo>
                    <a:pt x="15239" y="106679"/>
                  </a:lnTo>
                  <a:lnTo>
                    <a:pt x="20320" y="97789"/>
                  </a:lnTo>
                  <a:lnTo>
                    <a:pt x="24130" y="90170"/>
                  </a:lnTo>
                  <a:lnTo>
                    <a:pt x="29210" y="81279"/>
                  </a:lnTo>
                  <a:lnTo>
                    <a:pt x="34289" y="73659"/>
                  </a:lnTo>
                  <a:lnTo>
                    <a:pt x="40639" y="67309"/>
                  </a:lnTo>
                  <a:lnTo>
                    <a:pt x="46989" y="59689"/>
                  </a:lnTo>
                  <a:lnTo>
                    <a:pt x="53339" y="53339"/>
                  </a:lnTo>
                  <a:lnTo>
                    <a:pt x="59689" y="45720"/>
                  </a:lnTo>
                  <a:lnTo>
                    <a:pt x="67310" y="40639"/>
                  </a:lnTo>
                  <a:lnTo>
                    <a:pt x="73660" y="34289"/>
                  </a:lnTo>
                  <a:lnTo>
                    <a:pt x="82550" y="29209"/>
                  </a:lnTo>
                  <a:lnTo>
                    <a:pt x="90169" y="24129"/>
                  </a:lnTo>
                  <a:lnTo>
                    <a:pt x="133350" y="6350"/>
                  </a:lnTo>
                  <a:lnTo>
                    <a:pt x="142240" y="3809"/>
                  </a:lnTo>
                  <a:lnTo>
                    <a:pt x="151130" y="2539"/>
                  </a:lnTo>
                  <a:lnTo>
                    <a:pt x="161290" y="1270"/>
                  </a:lnTo>
                  <a:lnTo>
                    <a:pt x="170180" y="0"/>
                  </a:lnTo>
                  <a:lnTo>
                    <a:pt x="179069" y="0"/>
                  </a:lnTo>
                  <a:lnTo>
                    <a:pt x="8045450" y="0"/>
                  </a:lnTo>
                  <a:lnTo>
                    <a:pt x="8054339" y="0"/>
                  </a:lnTo>
                  <a:lnTo>
                    <a:pt x="8063230" y="1270"/>
                  </a:lnTo>
                  <a:lnTo>
                    <a:pt x="8073389" y="2539"/>
                  </a:lnTo>
                  <a:lnTo>
                    <a:pt x="8082280" y="3809"/>
                  </a:lnTo>
                  <a:lnTo>
                    <a:pt x="8091169" y="6350"/>
                  </a:lnTo>
                  <a:lnTo>
                    <a:pt x="8100059" y="8889"/>
                  </a:lnTo>
                  <a:lnTo>
                    <a:pt x="8141969" y="29209"/>
                  </a:lnTo>
                  <a:lnTo>
                    <a:pt x="8150859" y="34289"/>
                  </a:lnTo>
                  <a:lnTo>
                    <a:pt x="8157209" y="40639"/>
                  </a:lnTo>
                  <a:lnTo>
                    <a:pt x="8164830" y="45720"/>
                  </a:lnTo>
                  <a:lnTo>
                    <a:pt x="8171180" y="53339"/>
                  </a:lnTo>
                  <a:lnTo>
                    <a:pt x="8177530" y="59689"/>
                  </a:lnTo>
                  <a:lnTo>
                    <a:pt x="8183880" y="67309"/>
                  </a:lnTo>
                  <a:lnTo>
                    <a:pt x="8190230" y="73659"/>
                  </a:lnTo>
                  <a:lnTo>
                    <a:pt x="8195309" y="81279"/>
                  </a:lnTo>
                  <a:lnTo>
                    <a:pt x="8200389" y="90170"/>
                  </a:lnTo>
                  <a:lnTo>
                    <a:pt x="8204200" y="97789"/>
                  </a:lnTo>
                  <a:lnTo>
                    <a:pt x="8209280" y="106679"/>
                  </a:lnTo>
                  <a:lnTo>
                    <a:pt x="8211819" y="115570"/>
                  </a:lnTo>
                  <a:lnTo>
                    <a:pt x="8215630" y="124459"/>
                  </a:lnTo>
                  <a:lnTo>
                    <a:pt x="8218169" y="133350"/>
                  </a:lnTo>
                  <a:lnTo>
                    <a:pt x="8220709" y="142239"/>
                  </a:lnTo>
                  <a:lnTo>
                    <a:pt x="8221980" y="151129"/>
                  </a:lnTo>
                  <a:lnTo>
                    <a:pt x="8223250" y="161289"/>
                  </a:lnTo>
                  <a:lnTo>
                    <a:pt x="8223250" y="170179"/>
                  </a:lnTo>
                  <a:lnTo>
                    <a:pt x="8224519" y="179070"/>
                  </a:lnTo>
                  <a:lnTo>
                    <a:pt x="8224519" y="897889"/>
                  </a:lnTo>
                  <a:lnTo>
                    <a:pt x="8223250" y="906779"/>
                  </a:lnTo>
                  <a:lnTo>
                    <a:pt x="8223250" y="915669"/>
                  </a:lnTo>
                  <a:lnTo>
                    <a:pt x="8221980" y="925829"/>
                  </a:lnTo>
                  <a:lnTo>
                    <a:pt x="8220709" y="934719"/>
                  </a:lnTo>
                  <a:lnTo>
                    <a:pt x="8218169" y="943609"/>
                  </a:lnTo>
                  <a:lnTo>
                    <a:pt x="8215630" y="952500"/>
                  </a:lnTo>
                  <a:lnTo>
                    <a:pt x="8211819" y="961389"/>
                  </a:lnTo>
                  <a:lnTo>
                    <a:pt x="8209280" y="970279"/>
                  </a:lnTo>
                  <a:lnTo>
                    <a:pt x="8204200" y="979169"/>
                  </a:lnTo>
                  <a:lnTo>
                    <a:pt x="8200389" y="986789"/>
                  </a:lnTo>
                  <a:lnTo>
                    <a:pt x="8195309" y="994409"/>
                  </a:lnTo>
                  <a:lnTo>
                    <a:pt x="8190230" y="1002029"/>
                  </a:lnTo>
                  <a:lnTo>
                    <a:pt x="8183880" y="1009650"/>
                  </a:lnTo>
                  <a:lnTo>
                    <a:pt x="8177530" y="1017269"/>
                  </a:lnTo>
                  <a:lnTo>
                    <a:pt x="8171180" y="1023619"/>
                  </a:lnTo>
                  <a:lnTo>
                    <a:pt x="8164830" y="1029969"/>
                  </a:lnTo>
                  <a:lnTo>
                    <a:pt x="8126730" y="1056639"/>
                  </a:lnTo>
                  <a:lnTo>
                    <a:pt x="8117839" y="1061719"/>
                  </a:lnTo>
                  <a:lnTo>
                    <a:pt x="8108950" y="1064259"/>
                  </a:lnTo>
                  <a:lnTo>
                    <a:pt x="8101330" y="1068069"/>
                  </a:lnTo>
                  <a:lnTo>
                    <a:pt x="8091169" y="1070609"/>
                  </a:lnTo>
                  <a:lnTo>
                    <a:pt x="8082280" y="1073150"/>
                  </a:lnTo>
                  <a:lnTo>
                    <a:pt x="8073389" y="1074419"/>
                  </a:lnTo>
                  <a:lnTo>
                    <a:pt x="8064500" y="1075689"/>
                  </a:lnTo>
                  <a:lnTo>
                    <a:pt x="8054339" y="1075689"/>
                  </a:lnTo>
                  <a:lnTo>
                    <a:pt x="8045450" y="1076959"/>
                  </a:lnTo>
                  <a:lnTo>
                    <a:pt x="179069" y="1076959"/>
                  </a:lnTo>
                  <a:lnTo>
                    <a:pt x="170180" y="1075689"/>
                  </a:lnTo>
                  <a:lnTo>
                    <a:pt x="161290" y="1075689"/>
                  </a:lnTo>
                  <a:lnTo>
                    <a:pt x="151130" y="1074419"/>
                  </a:lnTo>
                  <a:lnTo>
                    <a:pt x="142240" y="1073150"/>
                  </a:lnTo>
                  <a:lnTo>
                    <a:pt x="133350" y="1070609"/>
                  </a:lnTo>
                  <a:lnTo>
                    <a:pt x="124460" y="1068069"/>
                  </a:lnTo>
                  <a:lnTo>
                    <a:pt x="115569" y="1064259"/>
                  </a:lnTo>
                  <a:lnTo>
                    <a:pt x="106680" y="1061719"/>
                  </a:lnTo>
                  <a:lnTo>
                    <a:pt x="97789" y="1056639"/>
                  </a:lnTo>
                  <a:lnTo>
                    <a:pt x="90169" y="1052829"/>
                  </a:lnTo>
                  <a:lnTo>
                    <a:pt x="82550" y="1047750"/>
                  </a:lnTo>
                  <a:lnTo>
                    <a:pt x="74930" y="1042669"/>
                  </a:lnTo>
                  <a:lnTo>
                    <a:pt x="67310" y="1036319"/>
                  </a:lnTo>
                  <a:lnTo>
                    <a:pt x="59689" y="1029969"/>
                  </a:lnTo>
                  <a:lnTo>
                    <a:pt x="53339" y="1023619"/>
                  </a:lnTo>
                  <a:lnTo>
                    <a:pt x="46989" y="1017269"/>
                  </a:lnTo>
                  <a:lnTo>
                    <a:pt x="40639" y="1010919"/>
                  </a:lnTo>
                  <a:lnTo>
                    <a:pt x="34289" y="1003300"/>
                  </a:lnTo>
                  <a:lnTo>
                    <a:pt x="29210" y="995679"/>
                  </a:lnTo>
                  <a:lnTo>
                    <a:pt x="24130" y="986789"/>
                  </a:lnTo>
                  <a:lnTo>
                    <a:pt x="20320" y="979169"/>
                  </a:lnTo>
                  <a:lnTo>
                    <a:pt x="15239" y="970279"/>
                  </a:lnTo>
                  <a:lnTo>
                    <a:pt x="12700" y="961389"/>
                  </a:lnTo>
                  <a:lnTo>
                    <a:pt x="8889" y="952500"/>
                  </a:lnTo>
                  <a:lnTo>
                    <a:pt x="6350" y="943609"/>
                  </a:lnTo>
                  <a:lnTo>
                    <a:pt x="3810" y="934719"/>
                  </a:lnTo>
                  <a:lnTo>
                    <a:pt x="2539" y="925829"/>
                  </a:lnTo>
                  <a:lnTo>
                    <a:pt x="1270" y="916939"/>
                  </a:lnTo>
                  <a:lnTo>
                    <a:pt x="1270" y="906779"/>
                  </a:lnTo>
                  <a:lnTo>
                    <a:pt x="0" y="897889"/>
                  </a:lnTo>
                  <a:lnTo>
                    <a:pt x="0" y="179070"/>
                  </a:lnTo>
                  <a:close/>
                </a:path>
              </a:pathLst>
            </a:custGeom>
            <a:ln w="25518">
              <a:solidFill>
                <a:srgbClr val="FFFFFF"/>
              </a:solidFill>
            </a:ln>
          </p:spPr>
          <p:txBody>
            <a:bodyPr wrap="square" lIns="0" tIns="0" rIns="0" bIns="0" rtlCol="0"/>
            <a:lstStyle/>
            <a:p/>
          </p:txBody>
        </p:sp>
        <p:sp>
          <p:nvSpPr>
            <p:cNvPr id="6" name="object 6"/>
            <p:cNvSpPr/>
            <p:nvPr/>
          </p:nvSpPr>
          <p:spPr>
            <a:xfrm>
              <a:off x="326326" y="-1148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58800" y="121920"/>
            <a:ext cx="7490459" cy="835660"/>
          </a:xfrm>
          <a:prstGeom prst="rect">
            <a:avLst/>
          </a:prstGeom>
        </p:spPr>
        <p:txBody>
          <a:bodyPr vert="horz" wrap="square" lIns="0" tIns="12700" rIns="0" bIns="0" rtlCol="0">
            <a:spAutoFit/>
          </a:bodyPr>
          <a:lstStyle/>
          <a:p>
            <a:pPr marL="12700">
              <a:lnSpc>
                <a:spcPts val="3190"/>
              </a:lnSpc>
              <a:spcBef>
                <a:spcPts val="100"/>
              </a:spcBef>
            </a:pPr>
            <a:r>
              <a:rPr u="none" dirty="0">
                <a:solidFill>
                  <a:srgbClr val="FFFFFF"/>
                </a:solidFill>
                <a:latin typeface="Calibri" panose="020F0502020204030204"/>
                <a:cs typeface="Calibri" panose="020F0502020204030204"/>
              </a:rPr>
              <a:t>1.5.</a:t>
            </a:r>
            <a:r>
              <a:rPr u="none" spc="-25"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Ρυθμιστές</a:t>
            </a:r>
            <a:r>
              <a:rPr u="none" spc="-20"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στροφών</a:t>
            </a:r>
            <a:r>
              <a:rPr u="none" spc="-20" dirty="0">
                <a:solidFill>
                  <a:srgbClr val="FFFFFF"/>
                </a:solidFill>
                <a:latin typeface="Calibri" panose="020F0502020204030204"/>
                <a:cs typeface="Calibri" panose="020F0502020204030204"/>
              </a:rPr>
              <a:t> </a:t>
            </a:r>
            <a:r>
              <a:rPr u="none" spc="-50" dirty="0">
                <a:solidFill>
                  <a:srgbClr val="FFFFFF"/>
                </a:solidFill>
                <a:latin typeface="Calibri" panose="020F0502020204030204"/>
                <a:cs typeface="Calibri" panose="020F0502020204030204"/>
              </a:rPr>
              <a:t>.</a:t>
            </a:r>
            <a:endParaRPr u="none" spc="-50" dirty="0">
              <a:solidFill>
                <a:srgbClr val="FFFFFF"/>
              </a:solidFill>
              <a:latin typeface="Calibri" panose="020F0502020204030204"/>
              <a:cs typeface="Calibri" panose="020F0502020204030204"/>
            </a:endParaRPr>
          </a:p>
          <a:p>
            <a:pPr marL="12700">
              <a:lnSpc>
                <a:spcPts val="3190"/>
              </a:lnSpc>
            </a:pPr>
            <a:r>
              <a:rPr i="1" u="none" dirty="0">
                <a:solidFill>
                  <a:srgbClr val="FFFFFF"/>
                </a:solidFill>
                <a:latin typeface="Calibri" panose="020F0502020204030204"/>
                <a:cs typeface="Calibri" panose="020F0502020204030204"/>
              </a:rPr>
              <a:t>β)Ειδικά</a:t>
            </a:r>
            <a:r>
              <a:rPr i="1" u="none" spc="-13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χαρακτηριστικά</a:t>
            </a:r>
            <a:r>
              <a:rPr i="1" u="none" spc="-11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και</a:t>
            </a:r>
            <a:r>
              <a:rPr i="1" u="none" spc="-10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ιδιότητες</a:t>
            </a:r>
            <a:r>
              <a:rPr i="1" u="none" spc="-114"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ρυθμιστών.</a:t>
            </a:r>
            <a:endParaRPr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2910" y="214291"/>
            <a:ext cx="7772400" cy="785817"/>
          </a:xfrm>
          <a:solidFill>
            <a:srgbClr val="00B050"/>
          </a:solidFill>
        </p:spPr>
        <p:txBody>
          <a:bodyPr tIns="1116000" anchor="ctr" anchorCtr="1">
            <a:noAutofit/>
          </a:bodyPr>
          <a:lstStyle/>
          <a:p>
            <a:pPr lvl="1" algn="ctr" rtl="0">
              <a:spcBef>
                <a:spcPct val="0"/>
              </a:spcBef>
            </a:pPr>
            <a:r>
              <a:rPr lang="el-GR"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r>
              <a:rPr lang="en-US" b="1" dirty="0">
                <a:solidFill>
                  <a:srgbClr val="FFFF00"/>
                </a:solidFill>
                <a:latin typeface="Arial" panose="020B0604020202020204" pitchFamily="34" charset="0"/>
                <a:cs typeface="Arial" panose="020B0604020202020204" pitchFamily="34" charset="0"/>
              </a:rPr>
              <a:t>                             </a:t>
            </a:r>
            <a:br>
              <a:rPr lang="en-US" b="1" dirty="0">
                <a:solidFill>
                  <a:srgbClr val="FFFF00"/>
                </a:solidFill>
                <a:latin typeface="Arial" panose="020B0604020202020204" pitchFamily="34" charset="0"/>
                <a:cs typeface="Arial" panose="020B0604020202020204" pitchFamily="34" charset="0"/>
              </a:rPr>
            </a:br>
            <a:r>
              <a:rPr lang="en-US"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latin typeface="Arial" panose="020B0604020202020204" pitchFamily="34" charset="0"/>
                <a:cs typeface="Arial" panose="020B0604020202020204" pitchFamily="34" charset="0"/>
              </a:rPr>
              <a:t> </a:t>
            </a: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rPr>
              <a:t> </a:t>
            </a:r>
            <a:br>
              <a:rPr lang="el-GR" sz="2000" b="1" dirty="0">
                <a:solidFill>
                  <a:srgbClr val="FFFF00"/>
                </a:solidFill>
              </a:rPr>
            </a:br>
            <a:br>
              <a:rPr lang="el-GR" sz="2000" b="1" dirty="0">
                <a:solidFill>
                  <a:srgbClr val="FFFF00"/>
                </a:solidFill>
              </a:rPr>
            </a:br>
            <a:br>
              <a:rPr lang="el-GR" sz="2000" b="1" dirty="0">
                <a:solidFill>
                  <a:srgbClr val="FFFF00"/>
                </a:solidFill>
                <a:latin typeface="Arial" panose="020B0604020202020204" pitchFamily="34" charset="0"/>
                <a:cs typeface="Arial" panose="020B0604020202020204" pitchFamily="34" charset="0"/>
              </a:rPr>
            </a:br>
            <a:br>
              <a:rPr lang="en-US" sz="2000" b="1" dirty="0" smtClean="0">
                <a:solidFill>
                  <a:srgbClr val="FFFF00"/>
                </a:solidFill>
                <a:latin typeface="Arial" panose="020B0604020202020204" pitchFamily="34" charset="0"/>
                <a:cs typeface="Arial" panose="020B0604020202020204" pitchFamily="34" charset="0"/>
              </a:rPr>
            </a:br>
            <a:r>
              <a:rPr lang="el-GR" sz="2000" b="1" u="sng" dirty="0" smtClean="0">
                <a:solidFill>
                  <a:srgbClr val="FFFF00"/>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2000" b="1" dirty="0">
                <a:solidFill>
                  <a:srgbClr val="FFFF00"/>
                </a:solidFill>
                <a:latin typeface="Arial" panose="020B0604020202020204" pitchFamily="34" charset="0"/>
                <a:cs typeface="Arial" panose="020B0604020202020204" pitchFamily="34" charset="0"/>
              </a:rPr>
            </a:br>
            <a:br>
              <a:rPr lang="en-US"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1400" dirty="0">
                <a:solidFill>
                  <a:srgbClr val="FFFF00"/>
                </a:solidFill>
              </a:rPr>
            </a:br>
            <a:br>
              <a:rPr lang="en-US" sz="2400" dirty="0">
                <a:solidFill>
                  <a:srgbClr val="FFFF00"/>
                </a:solidFill>
              </a:rPr>
            </a:br>
            <a:br>
              <a:rPr lang="en-US" sz="2400" dirty="0">
                <a:solidFill>
                  <a:srgbClr val="FFFF00"/>
                </a:solidFill>
              </a:rPr>
            </a:br>
            <a:br>
              <a:rPr lang="en-US" sz="4400" dirty="0">
                <a:solidFill>
                  <a:srgbClr val="FFFF00"/>
                </a:solidFill>
              </a:rPr>
            </a:br>
            <a:endParaRPr lang="en-US" sz="6600" dirty="0">
              <a:solidFill>
                <a:srgbClr val="FFFF00"/>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14282" y="1071546"/>
            <a:ext cx="8786874" cy="500066"/>
          </a:xfrm>
          <a:prstGeom prst="rect">
            <a:avLst/>
          </a:prstGeom>
        </p:spPr>
        <p:txBody>
          <a:bodyPr anchor="t">
            <a:noAutofit/>
          </a:bodyPr>
          <a:lstStyle/>
          <a:p>
            <a:r>
              <a:rPr lang="el-GR" sz="2000" b="1" dirty="0" smtClean="0">
                <a:solidFill>
                  <a:srgbClr val="FF0000"/>
                </a:solidFill>
                <a:latin typeface="Arial" panose="020B0604020202020204" pitchFamily="34" charset="0"/>
                <a:cs typeface="Arial" panose="020B0604020202020204" pitchFamily="34" charset="0"/>
              </a:rPr>
              <a:t>β) </a:t>
            </a:r>
            <a:r>
              <a:rPr lang="el-GR" sz="2000" b="1" u="sng" dirty="0" smtClean="0">
                <a:solidFill>
                  <a:schemeClr val="tx1"/>
                </a:solidFill>
                <a:latin typeface="Arial" panose="020B0604020202020204" pitchFamily="34" charset="0"/>
                <a:cs typeface="Arial" panose="020B0604020202020204" pitchFamily="34" charset="0"/>
              </a:rPr>
              <a:t>ΙΣΟΧΡΟΝΗ ΛΕΙΤΟΥΡΓΙΑ (</a:t>
            </a:r>
            <a:r>
              <a:rPr lang="en-US" sz="2000" b="1" u="sng" dirty="0" smtClean="0">
                <a:solidFill>
                  <a:srgbClr val="FF0000"/>
                </a:solidFill>
                <a:latin typeface="Arial" panose="020B0604020202020204" pitchFamily="34" charset="0"/>
                <a:cs typeface="Arial" panose="020B0604020202020204" pitchFamily="34" charset="0"/>
              </a:rPr>
              <a:t>Isochronous operation</a:t>
            </a:r>
            <a:r>
              <a:rPr lang="el-GR" sz="2000" b="1" u="sng" dirty="0" smtClean="0">
                <a:solidFill>
                  <a:schemeClr val="tx1"/>
                </a:solidFill>
                <a:latin typeface="Arial" panose="020B0604020202020204" pitchFamily="34" charset="0"/>
                <a:cs typeface="Arial" panose="020B0604020202020204" pitchFamily="34" charset="0"/>
              </a:rPr>
              <a:t>)</a:t>
            </a:r>
            <a:endParaRPr lang="el-GR" sz="2000" b="1" u="sng" dirty="0" smtClean="0">
              <a:solidFill>
                <a:schemeClr val="tx1"/>
              </a:solidFill>
              <a:latin typeface="Arial" panose="020B0604020202020204" pitchFamily="34" charset="0"/>
              <a:cs typeface="Arial" panose="020B0604020202020204" pitchFamily="34" charset="0"/>
            </a:endParaRPr>
          </a:p>
          <a:p>
            <a:pPr algn="l"/>
            <a:endParaRPr lang="el-GR" sz="2000" dirty="0">
              <a:solidFill>
                <a:schemeClr val="tx1"/>
              </a:solidFill>
            </a:endParaRPr>
          </a:p>
        </p:txBody>
      </p:sp>
      <p:pic>
        <p:nvPicPr>
          <p:cNvPr id="650242" name="Picture 2" descr="C:\Users\Fadi\Desktop\002.png"/>
          <p:cNvPicPr>
            <a:picLocks noChangeAspect="1" noChangeArrowheads="1"/>
          </p:cNvPicPr>
          <p:nvPr/>
        </p:nvPicPr>
        <p:blipFill>
          <a:blip r:embed="rId1" cstate="print">
            <a:lum bright="-24000" contrast="46000"/>
          </a:blip>
          <a:srcRect/>
          <a:stretch>
            <a:fillRect/>
          </a:stretch>
        </p:blipFill>
        <p:spPr bwMode="auto">
          <a:xfrm rot="-60000">
            <a:off x="1402847" y="1413777"/>
            <a:ext cx="5979523" cy="5038536"/>
          </a:xfrm>
          <a:prstGeom prst="rect">
            <a:avLst/>
          </a:prstGeom>
          <a:noFill/>
        </p:spPr>
      </p:pic>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26330" y="-11489"/>
            <a:ext cx="8250555" cy="1102995"/>
            <a:chOff x="326330" y="-11489"/>
            <a:chExt cx="8250555" cy="1102995"/>
          </a:xfrm>
        </p:grpSpPr>
        <p:sp>
          <p:nvSpPr>
            <p:cNvPr id="3" name="object 3"/>
            <p:cNvSpPr/>
            <p:nvPr/>
          </p:nvSpPr>
          <p:spPr>
            <a:xfrm>
              <a:off x="339090" y="1270"/>
              <a:ext cx="8224520" cy="1076960"/>
            </a:xfrm>
            <a:custGeom>
              <a:avLst/>
              <a:gdLst/>
              <a:ahLst/>
              <a:cxnLst/>
              <a:rect l="l" t="t" r="r" b="b"/>
              <a:pathLst>
                <a:path w="8224520" h="1076960">
                  <a:moveTo>
                    <a:pt x="8054339" y="0"/>
                  </a:moveTo>
                  <a:lnTo>
                    <a:pt x="170180" y="0"/>
                  </a:lnTo>
                  <a:lnTo>
                    <a:pt x="160019" y="1270"/>
                  </a:lnTo>
                  <a:lnTo>
                    <a:pt x="142240" y="3809"/>
                  </a:lnTo>
                  <a:lnTo>
                    <a:pt x="115569" y="11429"/>
                  </a:lnTo>
                  <a:lnTo>
                    <a:pt x="97789" y="19050"/>
                  </a:lnTo>
                  <a:lnTo>
                    <a:pt x="90169" y="24129"/>
                  </a:lnTo>
                  <a:lnTo>
                    <a:pt x="81280" y="29209"/>
                  </a:lnTo>
                  <a:lnTo>
                    <a:pt x="66039" y="39370"/>
                  </a:lnTo>
                  <a:lnTo>
                    <a:pt x="59689" y="45720"/>
                  </a:lnTo>
                  <a:lnTo>
                    <a:pt x="52070" y="52070"/>
                  </a:lnTo>
                  <a:lnTo>
                    <a:pt x="45720" y="59689"/>
                  </a:lnTo>
                  <a:lnTo>
                    <a:pt x="39370" y="66039"/>
                  </a:lnTo>
                  <a:lnTo>
                    <a:pt x="24130" y="88900"/>
                  </a:lnTo>
                  <a:lnTo>
                    <a:pt x="6350" y="132079"/>
                  </a:lnTo>
                  <a:lnTo>
                    <a:pt x="0" y="170179"/>
                  </a:lnTo>
                  <a:lnTo>
                    <a:pt x="0" y="906779"/>
                  </a:lnTo>
                  <a:lnTo>
                    <a:pt x="1270" y="915669"/>
                  </a:lnTo>
                  <a:lnTo>
                    <a:pt x="2539" y="925829"/>
                  </a:lnTo>
                  <a:lnTo>
                    <a:pt x="3810" y="934719"/>
                  </a:lnTo>
                  <a:lnTo>
                    <a:pt x="11430" y="961389"/>
                  </a:lnTo>
                  <a:lnTo>
                    <a:pt x="15239" y="970279"/>
                  </a:lnTo>
                  <a:lnTo>
                    <a:pt x="20320" y="979169"/>
                  </a:lnTo>
                  <a:lnTo>
                    <a:pt x="24130" y="986789"/>
                  </a:lnTo>
                  <a:lnTo>
                    <a:pt x="39370" y="1009650"/>
                  </a:lnTo>
                  <a:lnTo>
                    <a:pt x="45720" y="1017269"/>
                  </a:lnTo>
                  <a:lnTo>
                    <a:pt x="52070" y="1023619"/>
                  </a:lnTo>
                  <a:lnTo>
                    <a:pt x="59689" y="1029969"/>
                  </a:lnTo>
                  <a:lnTo>
                    <a:pt x="66039" y="1036319"/>
                  </a:lnTo>
                  <a:lnTo>
                    <a:pt x="73660" y="1041400"/>
                  </a:lnTo>
                  <a:lnTo>
                    <a:pt x="81280" y="1047750"/>
                  </a:lnTo>
                  <a:lnTo>
                    <a:pt x="90169" y="1051559"/>
                  </a:lnTo>
                  <a:lnTo>
                    <a:pt x="97789" y="1056639"/>
                  </a:lnTo>
                  <a:lnTo>
                    <a:pt x="124460" y="1068069"/>
                  </a:lnTo>
                  <a:lnTo>
                    <a:pt x="133350" y="1070609"/>
                  </a:lnTo>
                  <a:lnTo>
                    <a:pt x="142240" y="1071879"/>
                  </a:lnTo>
                  <a:lnTo>
                    <a:pt x="151130" y="1074419"/>
                  </a:lnTo>
                  <a:lnTo>
                    <a:pt x="160019" y="1075689"/>
                  </a:lnTo>
                  <a:lnTo>
                    <a:pt x="179069" y="1075689"/>
                  </a:lnTo>
                  <a:lnTo>
                    <a:pt x="179069" y="1076959"/>
                  </a:lnTo>
                  <a:lnTo>
                    <a:pt x="8063230" y="1075689"/>
                  </a:lnTo>
                  <a:lnTo>
                    <a:pt x="8073389" y="1074419"/>
                  </a:lnTo>
                  <a:lnTo>
                    <a:pt x="8082280" y="1071879"/>
                  </a:lnTo>
                  <a:lnTo>
                    <a:pt x="8091169" y="1070609"/>
                  </a:lnTo>
                  <a:lnTo>
                    <a:pt x="8100059" y="1066800"/>
                  </a:lnTo>
                  <a:lnTo>
                    <a:pt x="8108950" y="1064259"/>
                  </a:lnTo>
                  <a:lnTo>
                    <a:pt x="8126730" y="1056639"/>
                  </a:lnTo>
                  <a:lnTo>
                    <a:pt x="8164830" y="1029969"/>
                  </a:lnTo>
                  <a:lnTo>
                    <a:pt x="8195309" y="994409"/>
                  </a:lnTo>
                  <a:lnTo>
                    <a:pt x="8199119" y="986789"/>
                  </a:lnTo>
                  <a:lnTo>
                    <a:pt x="8204200" y="977900"/>
                  </a:lnTo>
                  <a:lnTo>
                    <a:pt x="8208009" y="970279"/>
                  </a:lnTo>
                  <a:lnTo>
                    <a:pt x="8215630" y="952500"/>
                  </a:lnTo>
                  <a:lnTo>
                    <a:pt x="8218169" y="943609"/>
                  </a:lnTo>
                  <a:lnTo>
                    <a:pt x="8219439" y="933450"/>
                  </a:lnTo>
                  <a:lnTo>
                    <a:pt x="8221980" y="924559"/>
                  </a:lnTo>
                  <a:lnTo>
                    <a:pt x="8223250" y="915669"/>
                  </a:lnTo>
                  <a:lnTo>
                    <a:pt x="8223250" y="896619"/>
                  </a:lnTo>
                  <a:lnTo>
                    <a:pt x="8224519" y="896619"/>
                  </a:lnTo>
                  <a:lnTo>
                    <a:pt x="8223250" y="179070"/>
                  </a:lnTo>
                  <a:lnTo>
                    <a:pt x="8223250" y="160020"/>
                  </a:lnTo>
                  <a:lnTo>
                    <a:pt x="8221980" y="151129"/>
                  </a:lnTo>
                  <a:lnTo>
                    <a:pt x="8219439" y="142239"/>
                  </a:lnTo>
                  <a:lnTo>
                    <a:pt x="8218169" y="132079"/>
                  </a:lnTo>
                  <a:lnTo>
                    <a:pt x="8215630" y="123189"/>
                  </a:lnTo>
                  <a:lnTo>
                    <a:pt x="8211819" y="115570"/>
                  </a:lnTo>
                  <a:lnTo>
                    <a:pt x="8208009" y="105409"/>
                  </a:lnTo>
                  <a:lnTo>
                    <a:pt x="8204200" y="97789"/>
                  </a:lnTo>
                  <a:lnTo>
                    <a:pt x="8199119" y="88900"/>
                  </a:lnTo>
                  <a:lnTo>
                    <a:pt x="8195309" y="81279"/>
                  </a:lnTo>
                  <a:lnTo>
                    <a:pt x="8190230" y="73659"/>
                  </a:lnTo>
                  <a:lnTo>
                    <a:pt x="8183880" y="66039"/>
                  </a:lnTo>
                  <a:lnTo>
                    <a:pt x="8177530" y="59689"/>
                  </a:lnTo>
                  <a:lnTo>
                    <a:pt x="8171180" y="52070"/>
                  </a:lnTo>
                  <a:lnTo>
                    <a:pt x="8134350" y="24129"/>
                  </a:lnTo>
                  <a:lnTo>
                    <a:pt x="8082280" y="3809"/>
                  </a:lnTo>
                  <a:lnTo>
                    <a:pt x="8072119" y="2539"/>
                  </a:lnTo>
                  <a:lnTo>
                    <a:pt x="8054339" y="0"/>
                  </a:lnTo>
                  <a:close/>
                </a:path>
              </a:pathLst>
            </a:custGeom>
            <a:solidFill>
              <a:srgbClr val="009900"/>
            </a:solidFill>
          </p:spPr>
          <p:txBody>
            <a:bodyPr wrap="square" lIns="0" tIns="0" rIns="0" bIns="0" rtlCol="0"/>
            <a:lstStyle/>
            <a:p/>
          </p:txBody>
        </p:sp>
        <p:sp>
          <p:nvSpPr>
            <p:cNvPr id="4" name="object 4"/>
            <p:cNvSpPr/>
            <p:nvPr/>
          </p:nvSpPr>
          <p:spPr>
            <a:xfrm>
              <a:off x="339090" y="1270"/>
              <a:ext cx="8224520" cy="1076960"/>
            </a:xfrm>
            <a:custGeom>
              <a:avLst/>
              <a:gdLst/>
              <a:ahLst/>
              <a:cxnLst/>
              <a:rect l="l" t="t" r="r" b="b"/>
              <a:pathLst>
                <a:path w="8224520" h="1076960">
                  <a:moveTo>
                    <a:pt x="0" y="179070"/>
                  </a:moveTo>
                  <a:lnTo>
                    <a:pt x="0" y="170179"/>
                  </a:lnTo>
                  <a:lnTo>
                    <a:pt x="1270" y="160020"/>
                  </a:lnTo>
                  <a:lnTo>
                    <a:pt x="11430" y="115570"/>
                  </a:lnTo>
                  <a:lnTo>
                    <a:pt x="29210" y="81279"/>
                  </a:lnTo>
                  <a:lnTo>
                    <a:pt x="34289" y="73659"/>
                  </a:lnTo>
                  <a:lnTo>
                    <a:pt x="39370" y="66039"/>
                  </a:lnTo>
                  <a:lnTo>
                    <a:pt x="45720" y="59689"/>
                  </a:lnTo>
                  <a:lnTo>
                    <a:pt x="52070" y="52070"/>
                  </a:lnTo>
                  <a:lnTo>
                    <a:pt x="59689" y="45720"/>
                  </a:lnTo>
                  <a:lnTo>
                    <a:pt x="66039" y="39370"/>
                  </a:lnTo>
                  <a:lnTo>
                    <a:pt x="73660" y="34289"/>
                  </a:lnTo>
                  <a:lnTo>
                    <a:pt x="81280" y="29209"/>
                  </a:lnTo>
                  <a:lnTo>
                    <a:pt x="90169" y="24129"/>
                  </a:lnTo>
                  <a:lnTo>
                    <a:pt x="97789" y="19050"/>
                  </a:lnTo>
                  <a:lnTo>
                    <a:pt x="106680" y="15239"/>
                  </a:lnTo>
                  <a:lnTo>
                    <a:pt x="115569" y="11429"/>
                  </a:lnTo>
                  <a:lnTo>
                    <a:pt x="124460" y="8889"/>
                  </a:lnTo>
                  <a:lnTo>
                    <a:pt x="133350" y="6350"/>
                  </a:lnTo>
                  <a:lnTo>
                    <a:pt x="142240" y="3809"/>
                  </a:lnTo>
                  <a:lnTo>
                    <a:pt x="151130" y="2539"/>
                  </a:lnTo>
                  <a:lnTo>
                    <a:pt x="160019" y="1270"/>
                  </a:lnTo>
                  <a:lnTo>
                    <a:pt x="170180" y="0"/>
                  </a:lnTo>
                  <a:lnTo>
                    <a:pt x="179069" y="0"/>
                  </a:lnTo>
                  <a:lnTo>
                    <a:pt x="8044180" y="0"/>
                  </a:lnTo>
                  <a:lnTo>
                    <a:pt x="8054339" y="0"/>
                  </a:lnTo>
                  <a:lnTo>
                    <a:pt x="8063230" y="1270"/>
                  </a:lnTo>
                  <a:lnTo>
                    <a:pt x="8072119" y="2539"/>
                  </a:lnTo>
                  <a:lnTo>
                    <a:pt x="8082280" y="3809"/>
                  </a:lnTo>
                  <a:lnTo>
                    <a:pt x="8091169" y="6350"/>
                  </a:lnTo>
                  <a:lnTo>
                    <a:pt x="8134350" y="24129"/>
                  </a:lnTo>
                  <a:lnTo>
                    <a:pt x="8141969" y="29209"/>
                  </a:lnTo>
                  <a:lnTo>
                    <a:pt x="8149589" y="34289"/>
                  </a:lnTo>
                  <a:lnTo>
                    <a:pt x="8157209" y="39370"/>
                  </a:lnTo>
                  <a:lnTo>
                    <a:pt x="8164830" y="45720"/>
                  </a:lnTo>
                  <a:lnTo>
                    <a:pt x="8171180" y="52070"/>
                  </a:lnTo>
                  <a:lnTo>
                    <a:pt x="8177530" y="59689"/>
                  </a:lnTo>
                  <a:lnTo>
                    <a:pt x="8183880" y="66039"/>
                  </a:lnTo>
                  <a:lnTo>
                    <a:pt x="8190230" y="73659"/>
                  </a:lnTo>
                  <a:lnTo>
                    <a:pt x="8195309" y="81279"/>
                  </a:lnTo>
                  <a:lnTo>
                    <a:pt x="8199119" y="88900"/>
                  </a:lnTo>
                  <a:lnTo>
                    <a:pt x="8204200" y="97789"/>
                  </a:lnTo>
                  <a:lnTo>
                    <a:pt x="8208009" y="105409"/>
                  </a:lnTo>
                  <a:lnTo>
                    <a:pt x="8211819" y="115570"/>
                  </a:lnTo>
                  <a:lnTo>
                    <a:pt x="8215630" y="123189"/>
                  </a:lnTo>
                  <a:lnTo>
                    <a:pt x="8218169" y="132079"/>
                  </a:lnTo>
                  <a:lnTo>
                    <a:pt x="8219439" y="142239"/>
                  </a:lnTo>
                  <a:lnTo>
                    <a:pt x="8221980" y="151129"/>
                  </a:lnTo>
                  <a:lnTo>
                    <a:pt x="8223250" y="160020"/>
                  </a:lnTo>
                  <a:lnTo>
                    <a:pt x="8223250" y="170179"/>
                  </a:lnTo>
                  <a:lnTo>
                    <a:pt x="8223250" y="179070"/>
                  </a:lnTo>
                  <a:lnTo>
                    <a:pt x="8224519" y="896619"/>
                  </a:lnTo>
                  <a:lnTo>
                    <a:pt x="8223250" y="896619"/>
                  </a:lnTo>
                  <a:lnTo>
                    <a:pt x="8223250" y="906779"/>
                  </a:lnTo>
                  <a:lnTo>
                    <a:pt x="8223250" y="915669"/>
                  </a:lnTo>
                  <a:lnTo>
                    <a:pt x="8221980" y="924559"/>
                  </a:lnTo>
                  <a:lnTo>
                    <a:pt x="8219439" y="933450"/>
                  </a:lnTo>
                  <a:lnTo>
                    <a:pt x="8218169" y="943609"/>
                  </a:lnTo>
                  <a:lnTo>
                    <a:pt x="8215630" y="952500"/>
                  </a:lnTo>
                  <a:lnTo>
                    <a:pt x="8211819" y="961389"/>
                  </a:lnTo>
                  <a:lnTo>
                    <a:pt x="8208009" y="970279"/>
                  </a:lnTo>
                  <a:lnTo>
                    <a:pt x="8204200" y="977900"/>
                  </a:lnTo>
                  <a:lnTo>
                    <a:pt x="8199119" y="986789"/>
                  </a:lnTo>
                  <a:lnTo>
                    <a:pt x="8195309" y="994409"/>
                  </a:lnTo>
                  <a:lnTo>
                    <a:pt x="8190230" y="1002029"/>
                  </a:lnTo>
                  <a:lnTo>
                    <a:pt x="8183880" y="1009650"/>
                  </a:lnTo>
                  <a:lnTo>
                    <a:pt x="8177530" y="1017269"/>
                  </a:lnTo>
                  <a:lnTo>
                    <a:pt x="8171180" y="1023619"/>
                  </a:lnTo>
                  <a:lnTo>
                    <a:pt x="8164830" y="1029969"/>
                  </a:lnTo>
                  <a:lnTo>
                    <a:pt x="8157209" y="1036319"/>
                  </a:lnTo>
                  <a:lnTo>
                    <a:pt x="8149589" y="1041400"/>
                  </a:lnTo>
                  <a:lnTo>
                    <a:pt x="8141969" y="1046479"/>
                  </a:lnTo>
                  <a:lnTo>
                    <a:pt x="8134350" y="1051559"/>
                  </a:lnTo>
                  <a:lnTo>
                    <a:pt x="8126730" y="1056639"/>
                  </a:lnTo>
                  <a:lnTo>
                    <a:pt x="8117839" y="1060450"/>
                  </a:lnTo>
                  <a:lnTo>
                    <a:pt x="8108950" y="1064259"/>
                  </a:lnTo>
                  <a:lnTo>
                    <a:pt x="8100059" y="1066800"/>
                  </a:lnTo>
                  <a:lnTo>
                    <a:pt x="8091169" y="1070609"/>
                  </a:lnTo>
                  <a:lnTo>
                    <a:pt x="8082280" y="1071879"/>
                  </a:lnTo>
                  <a:lnTo>
                    <a:pt x="8073389" y="1074419"/>
                  </a:lnTo>
                  <a:lnTo>
                    <a:pt x="8063230" y="1075689"/>
                  </a:lnTo>
                  <a:lnTo>
                    <a:pt x="8054339" y="1075689"/>
                  </a:lnTo>
                  <a:lnTo>
                    <a:pt x="8045450" y="1075689"/>
                  </a:lnTo>
                  <a:lnTo>
                    <a:pt x="179069" y="1076959"/>
                  </a:lnTo>
                  <a:lnTo>
                    <a:pt x="179069" y="1075689"/>
                  </a:lnTo>
                  <a:lnTo>
                    <a:pt x="170180" y="1075689"/>
                  </a:lnTo>
                  <a:lnTo>
                    <a:pt x="160019" y="1075689"/>
                  </a:lnTo>
                  <a:lnTo>
                    <a:pt x="151130" y="1074419"/>
                  </a:lnTo>
                  <a:lnTo>
                    <a:pt x="142240" y="1071879"/>
                  </a:lnTo>
                  <a:lnTo>
                    <a:pt x="133350" y="1070609"/>
                  </a:lnTo>
                  <a:lnTo>
                    <a:pt x="124460" y="1068069"/>
                  </a:lnTo>
                  <a:lnTo>
                    <a:pt x="115569" y="1064259"/>
                  </a:lnTo>
                  <a:lnTo>
                    <a:pt x="106680" y="1060450"/>
                  </a:lnTo>
                  <a:lnTo>
                    <a:pt x="97789" y="1056639"/>
                  </a:lnTo>
                  <a:lnTo>
                    <a:pt x="90169" y="1051559"/>
                  </a:lnTo>
                  <a:lnTo>
                    <a:pt x="81280" y="1047750"/>
                  </a:lnTo>
                  <a:lnTo>
                    <a:pt x="73660" y="1041400"/>
                  </a:lnTo>
                  <a:lnTo>
                    <a:pt x="66039" y="1036319"/>
                  </a:lnTo>
                  <a:lnTo>
                    <a:pt x="59689" y="1029969"/>
                  </a:lnTo>
                  <a:lnTo>
                    <a:pt x="29210" y="994409"/>
                  </a:lnTo>
                  <a:lnTo>
                    <a:pt x="24130" y="986789"/>
                  </a:lnTo>
                  <a:lnTo>
                    <a:pt x="20320" y="979169"/>
                  </a:lnTo>
                  <a:lnTo>
                    <a:pt x="15239" y="970279"/>
                  </a:lnTo>
                  <a:lnTo>
                    <a:pt x="11430" y="961389"/>
                  </a:lnTo>
                  <a:lnTo>
                    <a:pt x="8889" y="952500"/>
                  </a:lnTo>
                  <a:lnTo>
                    <a:pt x="6350" y="943609"/>
                  </a:lnTo>
                  <a:lnTo>
                    <a:pt x="3810" y="934719"/>
                  </a:lnTo>
                  <a:lnTo>
                    <a:pt x="2539" y="925829"/>
                  </a:lnTo>
                  <a:lnTo>
                    <a:pt x="1270" y="915669"/>
                  </a:lnTo>
                  <a:lnTo>
                    <a:pt x="0" y="906779"/>
                  </a:lnTo>
                  <a:lnTo>
                    <a:pt x="0" y="897889"/>
                  </a:lnTo>
                  <a:lnTo>
                    <a:pt x="0" y="179070"/>
                  </a:lnTo>
                  <a:close/>
                </a:path>
              </a:pathLst>
            </a:custGeom>
            <a:ln w="25518">
              <a:solidFill>
                <a:srgbClr val="FFFFFF"/>
              </a:solidFill>
            </a:ln>
          </p:spPr>
          <p:txBody>
            <a:bodyPr wrap="square" lIns="0" tIns="0" rIns="0" bIns="0" rtlCol="0"/>
            <a:lstStyle/>
            <a:p/>
          </p:txBody>
        </p:sp>
        <p:sp>
          <p:nvSpPr>
            <p:cNvPr id="5" name="object 5"/>
            <p:cNvSpPr/>
            <p:nvPr/>
          </p:nvSpPr>
          <p:spPr>
            <a:xfrm>
              <a:off x="326326" y="-1148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57530" y="121920"/>
            <a:ext cx="7492365" cy="835660"/>
          </a:xfrm>
          <a:prstGeom prst="rect">
            <a:avLst/>
          </a:prstGeom>
        </p:spPr>
        <p:txBody>
          <a:bodyPr vert="horz" wrap="square" lIns="0" tIns="12700" rIns="0" bIns="0" rtlCol="0">
            <a:spAutoFit/>
          </a:bodyPr>
          <a:lstStyle/>
          <a:p>
            <a:pPr marL="12700">
              <a:lnSpc>
                <a:spcPts val="3190"/>
              </a:lnSpc>
              <a:spcBef>
                <a:spcPts val="100"/>
              </a:spcBef>
            </a:pPr>
            <a:r>
              <a:rPr u="none" dirty="0">
                <a:solidFill>
                  <a:srgbClr val="FFFFFF"/>
                </a:solidFill>
                <a:latin typeface="Calibri" panose="020F0502020204030204"/>
                <a:cs typeface="Calibri" panose="020F0502020204030204"/>
              </a:rPr>
              <a:t>1.5.</a:t>
            </a:r>
            <a:r>
              <a:rPr u="none" spc="-25"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Ρυθμιστές</a:t>
            </a:r>
            <a:r>
              <a:rPr u="none" spc="-20"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στροφών</a:t>
            </a:r>
            <a:r>
              <a:rPr u="none" spc="-15" dirty="0">
                <a:solidFill>
                  <a:srgbClr val="FFFFFF"/>
                </a:solidFill>
                <a:latin typeface="Calibri" panose="020F0502020204030204"/>
                <a:cs typeface="Calibri" panose="020F0502020204030204"/>
              </a:rPr>
              <a:t> </a:t>
            </a:r>
            <a:r>
              <a:rPr u="none" spc="-50" dirty="0">
                <a:solidFill>
                  <a:srgbClr val="FFFFFF"/>
                </a:solidFill>
                <a:latin typeface="Calibri" panose="020F0502020204030204"/>
                <a:cs typeface="Calibri" panose="020F0502020204030204"/>
              </a:rPr>
              <a:t>.</a:t>
            </a:r>
            <a:endParaRPr u="none" spc="-50" dirty="0">
              <a:solidFill>
                <a:srgbClr val="FFFFFF"/>
              </a:solidFill>
              <a:latin typeface="Calibri" panose="020F0502020204030204"/>
              <a:cs typeface="Calibri" panose="020F0502020204030204"/>
            </a:endParaRPr>
          </a:p>
          <a:p>
            <a:pPr marL="12700">
              <a:lnSpc>
                <a:spcPts val="3190"/>
              </a:lnSpc>
            </a:pPr>
            <a:r>
              <a:rPr i="1" u="none" dirty="0">
                <a:solidFill>
                  <a:srgbClr val="FFFFFF"/>
                </a:solidFill>
                <a:latin typeface="Calibri" panose="020F0502020204030204"/>
                <a:cs typeface="Calibri" panose="020F0502020204030204"/>
              </a:rPr>
              <a:t>β)Ειδικά</a:t>
            </a:r>
            <a:r>
              <a:rPr i="1" u="none" spc="-12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χαρακτηριστικά</a:t>
            </a:r>
            <a:r>
              <a:rPr i="1" u="none" spc="-11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και</a:t>
            </a:r>
            <a:r>
              <a:rPr i="1" u="none" spc="-11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ιδιότητες</a:t>
            </a:r>
            <a:r>
              <a:rPr i="1" u="none" spc="-10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ρυθμιστών.</a:t>
            </a:r>
            <a:endParaRPr i="1" u="none" spc="-10" dirty="0">
              <a:solidFill>
                <a:srgbClr val="FFFFFF"/>
              </a:solidFill>
              <a:latin typeface="Calibri" panose="020F0502020204030204"/>
              <a:cs typeface="Calibri" panose="020F0502020204030204"/>
            </a:endParaRPr>
          </a:p>
        </p:txBody>
      </p:sp>
      <p:sp>
        <p:nvSpPr>
          <p:cNvPr id="7" name="object 7"/>
          <p:cNvSpPr txBox="1"/>
          <p:nvPr/>
        </p:nvSpPr>
        <p:spPr>
          <a:xfrm>
            <a:off x="347979" y="1140459"/>
            <a:ext cx="8642350" cy="5024120"/>
          </a:xfrm>
          <a:prstGeom prst="rect">
            <a:avLst/>
          </a:prstGeom>
        </p:spPr>
        <p:txBody>
          <a:bodyPr vert="horz" wrap="square" lIns="0" tIns="71120" rIns="0" bIns="0" rtlCol="0">
            <a:spAutoFit/>
          </a:bodyPr>
          <a:lstStyle/>
          <a:p>
            <a:pPr marL="49530">
              <a:lnSpc>
                <a:spcPct val="100000"/>
              </a:lnSpc>
              <a:spcBef>
                <a:spcPts val="560"/>
              </a:spcBef>
            </a:pPr>
            <a:r>
              <a:rPr sz="2600" b="1" dirty="0">
                <a:solidFill>
                  <a:srgbClr val="FF0000"/>
                </a:solidFill>
                <a:latin typeface="Calibri" panose="020F0502020204030204"/>
                <a:cs typeface="Calibri" panose="020F0502020204030204"/>
              </a:rPr>
              <a:t>γ)</a:t>
            </a:r>
            <a:r>
              <a:rPr sz="2600" b="1" spc="-65" dirty="0">
                <a:solidFill>
                  <a:srgbClr val="FF0000"/>
                </a:solidFill>
                <a:latin typeface="Calibri" panose="020F0502020204030204"/>
                <a:cs typeface="Calibri" panose="020F0502020204030204"/>
              </a:rPr>
              <a:t> </a:t>
            </a:r>
            <a:r>
              <a:rPr sz="2600" b="1" i="1" spc="-10" dirty="0">
                <a:solidFill>
                  <a:srgbClr val="FF0000"/>
                </a:solidFill>
                <a:latin typeface="Calibri" panose="020F0502020204030204"/>
                <a:cs typeface="Calibri" panose="020F0502020204030204"/>
              </a:rPr>
              <a:t>ΕΞΟΜΑΛΥΝΣΗ</a:t>
            </a:r>
            <a:r>
              <a:rPr sz="2600" b="1" i="1" spc="-60" dirty="0">
                <a:solidFill>
                  <a:srgbClr val="FF0000"/>
                </a:solidFill>
                <a:latin typeface="Calibri" panose="020F0502020204030204"/>
                <a:cs typeface="Calibri" panose="020F0502020204030204"/>
              </a:rPr>
              <a:t> </a:t>
            </a:r>
            <a:r>
              <a:rPr sz="2600" b="1" i="1" spc="-35" dirty="0">
                <a:solidFill>
                  <a:srgbClr val="FF0000"/>
                </a:solidFill>
                <a:latin typeface="Calibri" panose="020F0502020204030204"/>
                <a:cs typeface="Calibri" panose="020F0502020204030204"/>
              </a:rPr>
              <a:t>ΤΑΧΥΤΗΤΑΣ</a:t>
            </a:r>
            <a:r>
              <a:rPr sz="2600" b="1" i="1" spc="-60" dirty="0">
                <a:solidFill>
                  <a:srgbClr val="FF0000"/>
                </a:solidFill>
                <a:latin typeface="Calibri" panose="020F0502020204030204"/>
                <a:cs typeface="Calibri" panose="020F0502020204030204"/>
              </a:rPr>
              <a:t> </a:t>
            </a:r>
            <a:r>
              <a:rPr sz="2600" b="1" i="1" dirty="0">
                <a:solidFill>
                  <a:srgbClr val="FF0000"/>
                </a:solidFill>
                <a:latin typeface="Calibri" panose="020F0502020204030204"/>
                <a:cs typeface="Calibri" panose="020F0502020204030204"/>
              </a:rPr>
              <a:t>(SPEED</a:t>
            </a:r>
            <a:r>
              <a:rPr sz="2600" b="1" i="1" spc="-50" dirty="0">
                <a:solidFill>
                  <a:srgbClr val="FF0000"/>
                </a:solidFill>
                <a:latin typeface="Calibri" panose="020F0502020204030204"/>
                <a:cs typeface="Calibri" panose="020F0502020204030204"/>
              </a:rPr>
              <a:t> </a:t>
            </a:r>
            <a:r>
              <a:rPr sz="2600" b="1" i="1" spc="-10" dirty="0">
                <a:solidFill>
                  <a:srgbClr val="FF0000"/>
                </a:solidFill>
                <a:latin typeface="Calibri" panose="020F0502020204030204"/>
                <a:cs typeface="Calibri" panose="020F0502020204030204"/>
              </a:rPr>
              <a:t>REGULATION)</a:t>
            </a:r>
            <a:endParaRPr sz="2600">
              <a:latin typeface="Calibri" panose="020F0502020204030204"/>
              <a:cs typeface="Calibri" panose="020F0502020204030204"/>
            </a:endParaRPr>
          </a:p>
          <a:p>
            <a:pPr marL="12700" marR="218440" indent="111760">
              <a:lnSpc>
                <a:spcPct val="102000"/>
              </a:lnSpc>
              <a:spcBef>
                <a:spcPts val="400"/>
              </a:spcBef>
            </a:pPr>
            <a:r>
              <a:rPr sz="2600" b="1" dirty="0">
                <a:latin typeface="Calibri" panose="020F0502020204030204"/>
                <a:cs typeface="Calibri" panose="020F0502020204030204"/>
              </a:rPr>
              <a:t>ΤΟ</a:t>
            </a:r>
            <a:r>
              <a:rPr sz="2600" b="1" spc="-40" dirty="0">
                <a:latin typeface="Calibri" panose="020F0502020204030204"/>
                <a:cs typeface="Calibri" panose="020F0502020204030204"/>
              </a:rPr>
              <a:t> </a:t>
            </a:r>
            <a:r>
              <a:rPr sz="2600" b="1" spc="-20" dirty="0">
                <a:latin typeface="Calibri" panose="020F0502020204030204"/>
                <a:cs typeface="Calibri" panose="020F0502020204030204"/>
              </a:rPr>
              <a:t>ΧΑΡΑΚΤΗΡΙΣΤΙΚΟ</a:t>
            </a:r>
            <a:r>
              <a:rPr sz="2600" b="1" spc="-40" dirty="0">
                <a:latin typeface="Calibri" panose="020F0502020204030204"/>
                <a:cs typeface="Calibri" panose="020F0502020204030204"/>
              </a:rPr>
              <a:t> ΑΥΤΟ</a:t>
            </a:r>
            <a:r>
              <a:rPr sz="2600" b="1" spc="-3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ΑΝΤΙΣΤΟΙΧΟ</a:t>
            </a:r>
            <a:r>
              <a:rPr sz="2600" b="1" spc="-3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40"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ΚΛΙΣΗ </a:t>
            </a:r>
            <a:r>
              <a:rPr sz="2600" b="1" dirty="0">
                <a:latin typeface="Calibri" panose="020F0502020204030204"/>
                <a:cs typeface="Calibri" panose="020F0502020204030204"/>
              </a:rPr>
              <a:t>ΤΗΣ</a:t>
            </a:r>
            <a:r>
              <a:rPr sz="2600" b="1" spc="-40" dirty="0">
                <a:latin typeface="Calibri" panose="020F0502020204030204"/>
                <a:cs typeface="Calibri" panose="020F0502020204030204"/>
              </a:rPr>
              <a:t> </a:t>
            </a:r>
            <a:r>
              <a:rPr sz="2600" b="1" spc="-35" dirty="0">
                <a:latin typeface="Calibri" panose="020F0502020204030204"/>
                <a:cs typeface="Calibri" panose="020F0502020204030204"/>
              </a:rPr>
              <a:t>ΤΑΧΥΤΗΤΑΣ</a:t>
            </a:r>
            <a:r>
              <a:rPr sz="2600" b="1" spc="-20" dirty="0">
                <a:latin typeface="Calibri" panose="020F0502020204030204"/>
                <a:cs typeface="Calibri" panose="020F0502020204030204"/>
              </a:rPr>
              <a:t> </a:t>
            </a:r>
            <a:r>
              <a:rPr sz="2600" b="1" dirty="0">
                <a:latin typeface="Calibri" panose="020F0502020204030204"/>
                <a:cs typeface="Calibri" panose="020F0502020204030204"/>
              </a:rPr>
              <a:t>ΠΕΡΙΣΤΡΟΦΗΣ.</a:t>
            </a:r>
            <a:r>
              <a:rPr sz="2600" b="1" spc="-30" dirty="0">
                <a:latin typeface="Calibri" panose="020F0502020204030204"/>
                <a:cs typeface="Calibri" panose="020F0502020204030204"/>
              </a:rPr>
              <a:t> </a:t>
            </a:r>
            <a:r>
              <a:rPr sz="2600" b="1" dirty="0">
                <a:latin typeface="Calibri" panose="020F0502020204030204"/>
                <a:cs typeface="Calibri" panose="020F0502020204030204"/>
              </a:rPr>
              <a:t>ΑΝΤΙ</a:t>
            </a:r>
            <a:r>
              <a:rPr sz="2600" b="1" spc="-25" dirty="0">
                <a:latin typeface="Calibri" panose="020F0502020204030204"/>
                <a:cs typeface="Calibri" panose="020F0502020204030204"/>
              </a:rPr>
              <a:t> </a:t>
            </a:r>
            <a:r>
              <a:rPr sz="2600" b="1" dirty="0">
                <a:latin typeface="Calibri" panose="020F0502020204030204"/>
                <a:cs typeface="Calibri" panose="020F0502020204030204"/>
              </a:rPr>
              <a:t>ΟΜΩΣ</a:t>
            </a:r>
            <a:r>
              <a:rPr sz="2600" b="1" spc="-20" dirty="0">
                <a:latin typeface="Calibri" panose="020F0502020204030204"/>
                <a:cs typeface="Calibri" panose="020F0502020204030204"/>
              </a:rPr>
              <a:t> </a:t>
            </a:r>
            <a:r>
              <a:rPr sz="2600" b="1" dirty="0">
                <a:latin typeface="Calibri" panose="020F0502020204030204"/>
                <a:cs typeface="Calibri" panose="020F0502020204030204"/>
              </a:rPr>
              <a:t>ΝΑ</a:t>
            </a:r>
            <a:r>
              <a:rPr sz="2600" b="1" spc="-15" dirty="0">
                <a:latin typeface="Calibri" panose="020F0502020204030204"/>
                <a:cs typeface="Calibri" panose="020F0502020204030204"/>
              </a:rPr>
              <a:t> </a:t>
            </a:r>
            <a:r>
              <a:rPr sz="2600" b="1" spc="-10" dirty="0">
                <a:latin typeface="Calibri" panose="020F0502020204030204"/>
                <a:cs typeface="Calibri" panose="020F0502020204030204"/>
              </a:rPr>
              <a:t>ΑΝΑΦΕΡΕΤΑΙ </a:t>
            </a:r>
            <a:r>
              <a:rPr sz="2600" b="1" dirty="0">
                <a:latin typeface="Calibri" panose="020F0502020204030204"/>
                <a:cs typeface="Calibri" panose="020F0502020204030204"/>
              </a:rPr>
              <a:t>ΣΤΟ</a:t>
            </a:r>
            <a:r>
              <a:rPr sz="2600" b="1" spc="-55" dirty="0">
                <a:latin typeface="Calibri" panose="020F0502020204030204"/>
                <a:cs typeface="Calibri" panose="020F0502020204030204"/>
              </a:rPr>
              <a:t> </a:t>
            </a:r>
            <a:r>
              <a:rPr sz="2600" b="1" dirty="0">
                <a:latin typeface="Calibri" panose="020F0502020204030204"/>
                <a:cs typeface="Calibri" panose="020F0502020204030204"/>
              </a:rPr>
              <a:t>ΦΟΡΤΙΟ</a:t>
            </a:r>
            <a:r>
              <a:rPr sz="2600" b="1" spc="-45" dirty="0">
                <a:latin typeface="Calibri" panose="020F0502020204030204"/>
                <a:cs typeface="Calibri" panose="020F0502020204030204"/>
              </a:rPr>
              <a:t> </a:t>
            </a:r>
            <a:r>
              <a:rPr sz="2600" b="1" dirty="0">
                <a:latin typeface="Calibri" panose="020F0502020204030204"/>
                <a:cs typeface="Calibri" panose="020F0502020204030204"/>
              </a:rPr>
              <a:t>(ΤΗ</a:t>
            </a:r>
            <a:r>
              <a:rPr sz="2600" b="1" spc="-50" dirty="0">
                <a:latin typeface="Calibri" panose="020F0502020204030204"/>
                <a:cs typeface="Calibri" panose="020F0502020204030204"/>
              </a:rPr>
              <a:t> </a:t>
            </a:r>
            <a:r>
              <a:rPr sz="2600" b="1" dirty="0">
                <a:latin typeface="Calibri" panose="020F0502020204030204"/>
                <a:cs typeface="Calibri" panose="020F0502020204030204"/>
              </a:rPr>
              <a:t>ΡΟΠΗ),</a:t>
            </a:r>
            <a:r>
              <a:rPr sz="2600" b="1" spc="-45" dirty="0">
                <a:latin typeface="Calibri" panose="020F0502020204030204"/>
                <a:cs typeface="Calibri" panose="020F0502020204030204"/>
              </a:rPr>
              <a:t> </a:t>
            </a:r>
            <a:r>
              <a:rPr sz="2600" b="1" spc="-10" dirty="0">
                <a:latin typeface="Calibri" panose="020F0502020204030204"/>
                <a:cs typeface="Calibri" panose="020F0502020204030204"/>
              </a:rPr>
              <a:t>ΑΝΑΦΕΡΕΤΑΙ</a:t>
            </a:r>
            <a:r>
              <a:rPr sz="2600" b="1" spc="-45"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50" dirty="0">
                <a:latin typeface="Calibri" panose="020F0502020204030204"/>
                <a:cs typeface="Calibri" panose="020F0502020204030204"/>
              </a:rPr>
              <a:t> </a:t>
            </a:r>
            <a:r>
              <a:rPr sz="2600" b="1" dirty="0">
                <a:latin typeface="Calibri" panose="020F0502020204030204"/>
                <a:cs typeface="Calibri" panose="020F0502020204030204"/>
              </a:rPr>
              <a:t>ΙΣΧΥ</a:t>
            </a:r>
            <a:r>
              <a:rPr sz="2600" b="1" spc="-35"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45" dirty="0">
                <a:latin typeface="Calibri" panose="020F0502020204030204"/>
                <a:cs typeface="Calibri" panose="020F0502020204030204"/>
              </a:rPr>
              <a:t> </a:t>
            </a:r>
            <a:r>
              <a:rPr sz="2600" b="1" spc="-10" dirty="0">
                <a:latin typeface="Calibri" panose="020F0502020204030204"/>
                <a:cs typeface="Calibri" panose="020F0502020204030204"/>
              </a:rPr>
              <a:t>ΚΙΝΗ- ΤΗΡΑ.</a:t>
            </a:r>
            <a:endParaRPr sz="2600">
              <a:latin typeface="Calibri" panose="020F0502020204030204"/>
              <a:cs typeface="Calibri" panose="020F0502020204030204"/>
            </a:endParaRPr>
          </a:p>
          <a:p>
            <a:pPr marL="12700" marR="5080" indent="111760">
              <a:lnSpc>
                <a:spcPct val="102000"/>
              </a:lnSpc>
              <a:spcBef>
                <a:spcPts val="400"/>
              </a:spcBef>
            </a:pPr>
            <a:r>
              <a:rPr sz="2600" b="1" spc="-30" dirty="0">
                <a:latin typeface="Calibri" panose="020F0502020204030204"/>
                <a:cs typeface="Calibri" panose="020F0502020204030204"/>
              </a:rPr>
              <a:t>ΕΚΦΡΑΖΕΤΑΙ</a:t>
            </a:r>
            <a:r>
              <a:rPr sz="2600" b="1" spc="-25" dirty="0">
                <a:latin typeface="Calibri" panose="020F0502020204030204"/>
                <a:cs typeface="Calibri" panose="020F0502020204030204"/>
              </a:rPr>
              <a:t> </a:t>
            </a:r>
            <a:r>
              <a:rPr sz="2600" b="1" dirty="0">
                <a:latin typeface="Calibri" panose="020F0502020204030204"/>
                <a:cs typeface="Calibri" panose="020F0502020204030204"/>
              </a:rPr>
              <a:t>ΜΕ</a:t>
            </a:r>
            <a:r>
              <a:rPr sz="2600" b="1" spc="-15" dirty="0">
                <a:latin typeface="Calibri" panose="020F0502020204030204"/>
                <a:cs typeface="Calibri" panose="020F0502020204030204"/>
              </a:rPr>
              <a:t> </a:t>
            </a:r>
            <a:r>
              <a:rPr sz="2600" b="1" dirty="0">
                <a:latin typeface="Calibri" panose="020F0502020204030204"/>
                <a:cs typeface="Calibri" panose="020F0502020204030204"/>
              </a:rPr>
              <a:t>ΟΜΟΙΟ</a:t>
            </a:r>
            <a:r>
              <a:rPr sz="2600" b="1" spc="-10" dirty="0">
                <a:latin typeface="Calibri" panose="020F0502020204030204"/>
                <a:cs typeface="Calibri" panose="020F0502020204030204"/>
              </a:rPr>
              <a:t> </a:t>
            </a:r>
            <a:r>
              <a:rPr sz="2600" b="1" dirty="0">
                <a:latin typeface="Calibri" panose="020F0502020204030204"/>
                <a:cs typeface="Calibri" panose="020F0502020204030204"/>
              </a:rPr>
              <a:t>ΤΡΟΠΟ</a:t>
            </a:r>
            <a:r>
              <a:rPr sz="2600" b="1" spc="-20" dirty="0">
                <a:latin typeface="Calibri" panose="020F0502020204030204"/>
                <a:cs typeface="Calibri" panose="020F0502020204030204"/>
              </a:rPr>
              <a:t> </a:t>
            </a:r>
            <a:r>
              <a:rPr sz="2600" b="1" dirty="0">
                <a:latin typeface="Calibri" panose="020F0502020204030204"/>
                <a:cs typeface="Calibri" panose="020F0502020204030204"/>
              </a:rPr>
              <a:t>ΜΕ</a:t>
            </a:r>
            <a:r>
              <a:rPr sz="2600" b="1" spc="-15"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15" dirty="0">
                <a:latin typeface="Calibri" panose="020F0502020204030204"/>
                <a:cs typeface="Calibri" panose="020F0502020204030204"/>
              </a:rPr>
              <a:t> </a:t>
            </a:r>
            <a:r>
              <a:rPr sz="2600" b="1" dirty="0">
                <a:latin typeface="Calibri" panose="020F0502020204030204"/>
                <a:cs typeface="Calibri" panose="020F0502020204030204"/>
              </a:rPr>
              <a:t>ΚΛΙΣΗ</a:t>
            </a:r>
            <a:r>
              <a:rPr sz="2600" b="1" spc="-15"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15" dirty="0">
                <a:latin typeface="Calibri" panose="020F0502020204030204"/>
                <a:cs typeface="Calibri" panose="020F0502020204030204"/>
              </a:rPr>
              <a:t> </a:t>
            </a:r>
            <a:r>
              <a:rPr sz="2600" b="1" spc="-10" dirty="0">
                <a:latin typeface="Calibri" panose="020F0502020204030204"/>
                <a:cs typeface="Calibri" panose="020F0502020204030204"/>
              </a:rPr>
              <a:t>ΤΑΧΥ- </a:t>
            </a:r>
            <a:r>
              <a:rPr sz="2600" b="1" spc="-20" dirty="0">
                <a:latin typeface="Calibri" panose="020F0502020204030204"/>
                <a:cs typeface="Calibri" panose="020F0502020204030204"/>
              </a:rPr>
              <a:t>ΤΗΤΑΣ,</a:t>
            </a:r>
            <a:r>
              <a:rPr sz="2600" b="1" spc="-65" dirty="0">
                <a:latin typeface="Calibri" panose="020F0502020204030204"/>
                <a:cs typeface="Calibri" panose="020F0502020204030204"/>
              </a:rPr>
              <a:t> </a:t>
            </a:r>
            <a:r>
              <a:rPr sz="2600" b="1" dirty="0">
                <a:latin typeface="Calibri" panose="020F0502020204030204"/>
                <a:cs typeface="Calibri" panose="020F0502020204030204"/>
              </a:rPr>
              <a:t>ΑΛΛΑ</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ΑΝΑΦΕΡΕΤΑΙ</a:t>
            </a:r>
            <a:r>
              <a:rPr sz="2600" b="1" spc="-55" dirty="0">
                <a:latin typeface="Calibri" panose="020F0502020204030204"/>
                <a:cs typeface="Calibri" panose="020F0502020204030204"/>
              </a:rPr>
              <a:t> </a:t>
            </a:r>
            <a:r>
              <a:rPr sz="2600" b="1" dirty="0">
                <a:latin typeface="Calibri" panose="020F0502020204030204"/>
                <a:cs typeface="Calibri" panose="020F0502020204030204"/>
              </a:rPr>
              <a:t>ΣΤΗΝ</a:t>
            </a:r>
            <a:r>
              <a:rPr sz="2600" b="1" spc="-60" dirty="0">
                <a:latin typeface="Calibri" panose="020F0502020204030204"/>
                <a:cs typeface="Calibri" panose="020F0502020204030204"/>
              </a:rPr>
              <a:t> </a:t>
            </a:r>
            <a:r>
              <a:rPr sz="2600" b="1" spc="-10" dirty="0">
                <a:latin typeface="Calibri" panose="020F0502020204030204"/>
                <a:cs typeface="Calibri" panose="020F0502020204030204"/>
              </a:rPr>
              <a:t>ΚΑΜΠΥΛΗ</a:t>
            </a:r>
            <a:r>
              <a:rPr sz="2600" b="1" spc="-60" dirty="0">
                <a:latin typeface="Calibri" panose="020F0502020204030204"/>
                <a:cs typeface="Calibri" panose="020F0502020204030204"/>
              </a:rPr>
              <a:t> </a:t>
            </a:r>
            <a:r>
              <a:rPr sz="2600" b="1" dirty="0">
                <a:latin typeface="Calibri" panose="020F0502020204030204"/>
                <a:cs typeface="Calibri" panose="020F0502020204030204"/>
              </a:rPr>
              <a:t>ΜΕΓΙΣΤΗΣ</a:t>
            </a:r>
            <a:r>
              <a:rPr sz="2600" b="1" spc="-60" dirty="0">
                <a:latin typeface="Calibri" panose="020F0502020204030204"/>
                <a:cs typeface="Calibri" panose="020F0502020204030204"/>
              </a:rPr>
              <a:t> </a:t>
            </a:r>
            <a:r>
              <a:rPr sz="2600" b="1" spc="-10" dirty="0">
                <a:latin typeface="Calibri" panose="020F0502020204030204"/>
                <a:cs typeface="Calibri" panose="020F0502020204030204"/>
              </a:rPr>
              <a:t>ΙΣΧΥΟΣ </a:t>
            </a:r>
            <a:r>
              <a:rPr sz="2600" b="1" dirty="0">
                <a:latin typeface="Calibri" panose="020F0502020204030204"/>
                <a:cs typeface="Calibri" panose="020F0502020204030204"/>
              </a:rPr>
              <a:t>ΤΟΥ</a:t>
            </a:r>
            <a:r>
              <a:rPr sz="2600" b="1" spc="-80" dirty="0">
                <a:latin typeface="Calibri" panose="020F0502020204030204"/>
                <a:cs typeface="Calibri" panose="020F0502020204030204"/>
              </a:rPr>
              <a:t> </a:t>
            </a:r>
            <a:r>
              <a:rPr sz="2600" b="1" spc="-10" dirty="0">
                <a:latin typeface="Calibri" panose="020F0502020204030204"/>
                <a:cs typeface="Calibri" panose="020F0502020204030204"/>
              </a:rPr>
              <a:t>ΚΙΝΗΤΗΡΑ.</a:t>
            </a:r>
            <a:r>
              <a:rPr sz="2600" b="1" spc="-60" dirty="0">
                <a:latin typeface="Calibri" panose="020F0502020204030204"/>
                <a:cs typeface="Calibri" panose="020F0502020204030204"/>
              </a:rPr>
              <a:t> </a:t>
            </a:r>
            <a:r>
              <a:rPr sz="2600" b="1" spc="-20" dirty="0">
                <a:latin typeface="Calibri" panose="020F0502020204030204"/>
                <a:cs typeface="Calibri" panose="020F0502020204030204"/>
              </a:rPr>
              <a:t>ΔΙΔΕΤΑΙ</a:t>
            </a:r>
            <a:r>
              <a:rPr sz="2600" b="1" spc="-65" dirty="0">
                <a:latin typeface="Calibri" panose="020F0502020204030204"/>
                <a:cs typeface="Calibri" panose="020F0502020204030204"/>
              </a:rPr>
              <a:t> </a:t>
            </a:r>
            <a:r>
              <a:rPr sz="2600" b="1" dirty="0">
                <a:latin typeface="Calibri" panose="020F0502020204030204"/>
                <a:cs typeface="Calibri" panose="020F0502020204030204"/>
              </a:rPr>
              <a:t>ΩΣ</a:t>
            </a:r>
            <a:r>
              <a:rPr sz="2600" b="1" spc="-65" dirty="0">
                <a:latin typeface="Calibri" panose="020F0502020204030204"/>
                <a:cs typeface="Calibri" panose="020F0502020204030204"/>
              </a:rPr>
              <a:t> </a:t>
            </a:r>
            <a:r>
              <a:rPr sz="2600" b="1" dirty="0">
                <a:latin typeface="Calibri" panose="020F0502020204030204"/>
                <a:cs typeface="Calibri" panose="020F0502020204030204"/>
              </a:rPr>
              <a:t>ΤΟ</a:t>
            </a:r>
            <a:r>
              <a:rPr sz="2600" b="1" spc="-70" dirty="0">
                <a:latin typeface="Calibri" panose="020F0502020204030204"/>
                <a:cs typeface="Calibri" panose="020F0502020204030204"/>
              </a:rPr>
              <a:t> </a:t>
            </a:r>
            <a:r>
              <a:rPr sz="2600" b="1" dirty="0">
                <a:latin typeface="Calibri" panose="020F0502020204030204"/>
                <a:cs typeface="Calibri" panose="020F0502020204030204"/>
              </a:rPr>
              <a:t>ΠΟΣΟΣΤΟ</a:t>
            </a:r>
            <a:r>
              <a:rPr sz="2600" b="1" spc="-60"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65" dirty="0">
                <a:latin typeface="Calibri" panose="020F0502020204030204"/>
                <a:cs typeface="Calibri" panose="020F0502020204030204"/>
              </a:rPr>
              <a:t> </a:t>
            </a:r>
            <a:r>
              <a:rPr sz="2600" b="1" spc="-20" dirty="0">
                <a:latin typeface="Calibri" panose="020F0502020204030204"/>
                <a:cs typeface="Calibri" panose="020F0502020204030204"/>
              </a:rPr>
              <a:t>ΜΕΤΑΒΟΛΗΣ</a:t>
            </a:r>
            <a:r>
              <a:rPr sz="2600" b="1" spc="-65" dirty="0">
                <a:latin typeface="Calibri" panose="020F0502020204030204"/>
                <a:cs typeface="Calibri" panose="020F0502020204030204"/>
              </a:rPr>
              <a:t> </a:t>
            </a:r>
            <a:r>
              <a:rPr sz="2600" b="1" spc="-25" dirty="0">
                <a:latin typeface="Calibri" panose="020F0502020204030204"/>
                <a:cs typeface="Calibri" panose="020F0502020204030204"/>
              </a:rPr>
              <a:t>ΤΗΣ </a:t>
            </a:r>
            <a:r>
              <a:rPr sz="2600" b="1" spc="-35" dirty="0">
                <a:latin typeface="Calibri" panose="020F0502020204030204"/>
                <a:cs typeface="Calibri" panose="020F0502020204030204"/>
              </a:rPr>
              <a:t>ΤΑΧΥΤΗΤΑΣ</a:t>
            </a:r>
            <a:r>
              <a:rPr sz="2600" b="1" spc="-65" dirty="0">
                <a:latin typeface="Calibri" panose="020F0502020204030204"/>
                <a:cs typeface="Calibri" panose="020F0502020204030204"/>
              </a:rPr>
              <a:t> </a:t>
            </a:r>
            <a:r>
              <a:rPr sz="2600" b="1" dirty="0">
                <a:latin typeface="Calibri" panose="020F0502020204030204"/>
                <a:cs typeface="Calibri" panose="020F0502020204030204"/>
              </a:rPr>
              <a:t>ΠΕΡΙΣΤΡΟΦΗΣ</a:t>
            </a:r>
            <a:r>
              <a:rPr sz="2600" b="1" spc="-50" dirty="0">
                <a:latin typeface="Calibri" panose="020F0502020204030204"/>
                <a:cs typeface="Calibri" panose="020F0502020204030204"/>
              </a:rPr>
              <a:t> </a:t>
            </a:r>
            <a:r>
              <a:rPr sz="2600" b="1" dirty="0">
                <a:latin typeface="Calibri" panose="020F0502020204030204"/>
                <a:cs typeface="Calibri" panose="020F0502020204030204"/>
              </a:rPr>
              <a:t>ΓΙΑ</a:t>
            </a:r>
            <a:r>
              <a:rPr sz="2600" b="1" spc="-40" dirty="0">
                <a:latin typeface="Calibri" panose="020F0502020204030204"/>
                <a:cs typeface="Calibri" panose="020F0502020204030204"/>
              </a:rPr>
              <a:t> </a:t>
            </a:r>
            <a:r>
              <a:rPr sz="2600" b="1" spc="-20" dirty="0">
                <a:latin typeface="Calibri" panose="020F0502020204030204"/>
                <a:cs typeface="Calibri" panose="020F0502020204030204"/>
              </a:rPr>
              <a:t>ΜΕΤΑΒΟΛΗ</a:t>
            </a:r>
            <a:r>
              <a:rPr sz="2600" b="1" spc="-55"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50" dirty="0">
                <a:latin typeface="Calibri" panose="020F0502020204030204"/>
                <a:cs typeface="Calibri" panose="020F0502020204030204"/>
              </a:rPr>
              <a:t> </a:t>
            </a:r>
            <a:r>
              <a:rPr sz="2600" b="1" dirty="0">
                <a:latin typeface="Calibri" panose="020F0502020204030204"/>
                <a:cs typeface="Calibri" panose="020F0502020204030204"/>
              </a:rPr>
              <a:t>ΙΣΧΥΟΣ</a:t>
            </a:r>
            <a:r>
              <a:rPr sz="2600" b="1" spc="-50" dirty="0">
                <a:latin typeface="Calibri" panose="020F0502020204030204"/>
                <a:cs typeface="Calibri" panose="020F0502020204030204"/>
              </a:rPr>
              <a:t> </a:t>
            </a:r>
            <a:r>
              <a:rPr sz="2600" b="1" spc="-25" dirty="0">
                <a:latin typeface="Calibri" panose="020F0502020204030204"/>
                <a:cs typeface="Calibri" panose="020F0502020204030204"/>
              </a:rPr>
              <a:t>ΑΠΟ </a:t>
            </a:r>
            <a:r>
              <a:rPr sz="2600" b="1" dirty="0">
                <a:latin typeface="Calibri" panose="020F0502020204030204"/>
                <a:cs typeface="Calibri" panose="020F0502020204030204"/>
              </a:rPr>
              <a:t>ΤΗΝ</a:t>
            </a:r>
            <a:r>
              <a:rPr sz="2600" b="1" spc="-60" dirty="0">
                <a:latin typeface="Calibri" panose="020F0502020204030204"/>
                <a:cs typeface="Calibri" panose="020F0502020204030204"/>
              </a:rPr>
              <a:t> </a:t>
            </a:r>
            <a:r>
              <a:rPr sz="2600" b="1" dirty="0">
                <a:latin typeface="Calibri" panose="020F0502020204030204"/>
                <a:cs typeface="Calibri" panose="020F0502020204030204"/>
              </a:rPr>
              <a:t>ΕΛΑΧΙΣΤΗ</a:t>
            </a:r>
            <a:r>
              <a:rPr sz="2600" b="1" spc="-50" dirty="0">
                <a:latin typeface="Calibri" panose="020F0502020204030204"/>
                <a:cs typeface="Calibri" panose="020F0502020204030204"/>
              </a:rPr>
              <a:t> </a:t>
            </a:r>
            <a:r>
              <a:rPr sz="2600" b="1" dirty="0">
                <a:latin typeface="Calibri" panose="020F0502020204030204"/>
                <a:cs typeface="Calibri" panose="020F0502020204030204"/>
              </a:rPr>
              <a:t>ΣΤΗ</a:t>
            </a:r>
            <a:r>
              <a:rPr sz="2600" b="1" spc="-55" dirty="0">
                <a:latin typeface="Calibri" panose="020F0502020204030204"/>
                <a:cs typeface="Calibri" panose="020F0502020204030204"/>
              </a:rPr>
              <a:t> </a:t>
            </a:r>
            <a:r>
              <a:rPr sz="2600" b="1" dirty="0">
                <a:latin typeface="Calibri" panose="020F0502020204030204"/>
                <a:cs typeface="Calibri" panose="020F0502020204030204"/>
              </a:rPr>
              <a:t>ΜΕΓΙΣΤΗ</a:t>
            </a:r>
            <a:r>
              <a:rPr sz="2600" b="1" spc="-55" dirty="0">
                <a:latin typeface="Calibri" panose="020F0502020204030204"/>
                <a:cs typeface="Calibri" panose="020F0502020204030204"/>
              </a:rPr>
              <a:t> </a:t>
            </a:r>
            <a:r>
              <a:rPr sz="2600" b="1" spc="-40" dirty="0">
                <a:latin typeface="Calibri" panose="020F0502020204030204"/>
                <a:cs typeface="Calibri" panose="020F0502020204030204"/>
              </a:rPr>
              <a:t>ΙΣΧΥ.</a:t>
            </a:r>
            <a:r>
              <a:rPr sz="2600" b="1" spc="-50" dirty="0">
                <a:latin typeface="Calibri" panose="020F0502020204030204"/>
                <a:cs typeface="Calibri" panose="020F0502020204030204"/>
              </a:rPr>
              <a:t> </a:t>
            </a:r>
            <a:r>
              <a:rPr sz="2600" b="1" dirty="0">
                <a:latin typeface="Calibri" panose="020F0502020204030204"/>
                <a:cs typeface="Calibri" panose="020F0502020204030204"/>
              </a:rPr>
              <a:t>Η</a:t>
            </a:r>
            <a:r>
              <a:rPr sz="2600" b="1" spc="-55" dirty="0">
                <a:latin typeface="Calibri" panose="020F0502020204030204"/>
                <a:cs typeface="Calibri" panose="020F0502020204030204"/>
              </a:rPr>
              <a:t> </a:t>
            </a:r>
            <a:r>
              <a:rPr sz="2600" b="1" spc="-10" dirty="0">
                <a:latin typeface="Calibri" panose="020F0502020204030204"/>
                <a:cs typeface="Calibri" panose="020F0502020204030204"/>
              </a:rPr>
              <a:t>ΕΠΙΔΡΑΣΗ</a:t>
            </a:r>
            <a:r>
              <a:rPr sz="2600" b="1" spc="-55" dirty="0">
                <a:latin typeface="Calibri" panose="020F0502020204030204"/>
                <a:cs typeface="Calibri" panose="020F0502020204030204"/>
              </a:rPr>
              <a:t> </a:t>
            </a:r>
            <a:r>
              <a:rPr sz="2600" b="1" dirty="0">
                <a:latin typeface="Calibri" panose="020F0502020204030204"/>
                <a:cs typeface="Calibri" panose="020F0502020204030204"/>
              </a:rPr>
              <a:t>ΤΟΥ</a:t>
            </a:r>
            <a:r>
              <a:rPr sz="2600" b="1" spc="-50" dirty="0">
                <a:latin typeface="Calibri" panose="020F0502020204030204"/>
                <a:cs typeface="Calibri" panose="020F0502020204030204"/>
              </a:rPr>
              <a:t> </a:t>
            </a:r>
            <a:r>
              <a:rPr sz="2600" b="1" spc="-10" dirty="0">
                <a:latin typeface="Calibri" panose="020F0502020204030204"/>
                <a:cs typeface="Calibri" panose="020F0502020204030204"/>
              </a:rPr>
              <a:t>ΧΑΡΑΚΤΗ- ΡΙΣΤΙΚΟΥ</a:t>
            </a:r>
            <a:r>
              <a:rPr sz="2600" b="1" spc="-40" dirty="0">
                <a:latin typeface="Calibri" panose="020F0502020204030204"/>
                <a:cs typeface="Calibri" panose="020F0502020204030204"/>
              </a:rPr>
              <a:t> </a:t>
            </a:r>
            <a:r>
              <a:rPr sz="2600" b="1" spc="-50" dirty="0">
                <a:latin typeface="Calibri" panose="020F0502020204030204"/>
                <a:cs typeface="Calibri" panose="020F0502020204030204"/>
              </a:rPr>
              <a:t>ΑΥΤΟΥ</a:t>
            </a:r>
            <a:r>
              <a:rPr sz="2600" b="1" spc="-30" dirty="0">
                <a:latin typeface="Calibri" panose="020F0502020204030204"/>
                <a:cs typeface="Calibri" panose="020F0502020204030204"/>
              </a:rPr>
              <a:t> </a:t>
            </a:r>
            <a:r>
              <a:rPr sz="2600" b="1" dirty="0">
                <a:latin typeface="Calibri" panose="020F0502020204030204"/>
                <a:cs typeface="Calibri" panose="020F0502020204030204"/>
              </a:rPr>
              <a:t>ΕΙΝΑΙ</a:t>
            </a:r>
            <a:r>
              <a:rPr sz="2600" b="1" spc="-35" dirty="0">
                <a:latin typeface="Calibri" panose="020F0502020204030204"/>
                <a:cs typeface="Calibri" panose="020F0502020204030204"/>
              </a:rPr>
              <a:t> </a:t>
            </a:r>
            <a:r>
              <a:rPr sz="2600" b="1" dirty="0">
                <a:latin typeface="Calibri" panose="020F0502020204030204"/>
                <a:cs typeface="Calibri" panose="020F0502020204030204"/>
              </a:rPr>
              <a:t>ΑΝΤΙΣΤΟΙΧΗ</a:t>
            </a:r>
            <a:r>
              <a:rPr sz="2600" b="1" spc="-40" dirty="0">
                <a:latin typeface="Calibri" panose="020F0502020204030204"/>
                <a:cs typeface="Calibri" panose="020F0502020204030204"/>
              </a:rPr>
              <a:t> </a:t>
            </a:r>
            <a:r>
              <a:rPr sz="2600" b="1" dirty="0">
                <a:latin typeface="Calibri" panose="020F0502020204030204"/>
                <a:cs typeface="Calibri" panose="020F0502020204030204"/>
              </a:rPr>
              <a:t>ΜΕ</a:t>
            </a:r>
            <a:r>
              <a:rPr sz="2600" b="1" spc="-35" dirty="0">
                <a:latin typeface="Calibri" panose="020F0502020204030204"/>
                <a:cs typeface="Calibri" panose="020F0502020204030204"/>
              </a:rPr>
              <a:t> </a:t>
            </a:r>
            <a:r>
              <a:rPr sz="2600" b="1" dirty="0">
                <a:latin typeface="Calibri" panose="020F0502020204030204"/>
                <a:cs typeface="Calibri" panose="020F0502020204030204"/>
              </a:rPr>
              <a:t>ΤΗΝ</a:t>
            </a:r>
            <a:r>
              <a:rPr sz="2600" b="1" spc="-40" dirty="0">
                <a:latin typeface="Calibri" panose="020F0502020204030204"/>
                <a:cs typeface="Calibri" panose="020F0502020204030204"/>
              </a:rPr>
              <a:t> </a:t>
            </a:r>
            <a:r>
              <a:rPr sz="2600" b="1" dirty="0">
                <a:latin typeface="Calibri" panose="020F0502020204030204"/>
                <a:cs typeface="Calibri" panose="020F0502020204030204"/>
              </a:rPr>
              <a:t>ΚΛΙΣΗ</a:t>
            </a:r>
            <a:r>
              <a:rPr sz="2600" b="1" spc="-35" dirty="0">
                <a:latin typeface="Calibri" panose="020F0502020204030204"/>
                <a:cs typeface="Calibri" panose="020F0502020204030204"/>
              </a:rPr>
              <a:t> </a:t>
            </a:r>
            <a:r>
              <a:rPr sz="2600" b="1" dirty="0">
                <a:latin typeface="Calibri" panose="020F0502020204030204"/>
                <a:cs typeface="Calibri" panose="020F0502020204030204"/>
              </a:rPr>
              <a:t>ΤΗΣ</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ΤΑΧΥ- </a:t>
            </a:r>
            <a:r>
              <a:rPr sz="2600" b="1" spc="-20" dirty="0">
                <a:latin typeface="Calibri" panose="020F0502020204030204"/>
                <a:cs typeface="Calibri" panose="020F0502020204030204"/>
              </a:rPr>
              <a:t>ΤΗΤΑΣ</a:t>
            </a:r>
            <a:r>
              <a:rPr sz="2600" b="1" spc="-70" dirty="0">
                <a:latin typeface="Calibri" panose="020F0502020204030204"/>
                <a:cs typeface="Calibri" panose="020F0502020204030204"/>
              </a:rPr>
              <a:t> </a:t>
            </a:r>
            <a:r>
              <a:rPr sz="2600" b="1" dirty="0">
                <a:latin typeface="Calibri" panose="020F0502020204030204"/>
                <a:cs typeface="Calibri" panose="020F0502020204030204"/>
              </a:rPr>
              <a:t>ΚΑΙ</a:t>
            </a:r>
            <a:r>
              <a:rPr sz="2600" b="1" spc="-60" dirty="0">
                <a:latin typeface="Calibri" panose="020F0502020204030204"/>
                <a:cs typeface="Calibri" panose="020F0502020204030204"/>
              </a:rPr>
              <a:t> </a:t>
            </a:r>
            <a:r>
              <a:rPr sz="2600" b="1" spc="-10" dirty="0">
                <a:latin typeface="Calibri" panose="020F0502020204030204"/>
                <a:cs typeface="Calibri" panose="020F0502020204030204"/>
              </a:rPr>
              <a:t>ΧΡΗΣΙΜΟΠΟΙΕΙΤΑΙ</a:t>
            </a:r>
            <a:r>
              <a:rPr sz="2600" b="1" spc="-60" dirty="0">
                <a:latin typeface="Calibri" panose="020F0502020204030204"/>
                <a:cs typeface="Calibri" panose="020F0502020204030204"/>
              </a:rPr>
              <a:t> </a:t>
            </a:r>
            <a:r>
              <a:rPr sz="2600" b="1" spc="-10" dirty="0">
                <a:latin typeface="Calibri" panose="020F0502020204030204"/>
                <a:cs typeface="Calibri" panose="020F0502020204030204"/>
              </a:rPr>
              <a:t>ΕΝΑΛΛΑΚΤΙΚΑ.</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46650" y="-12759"/>
            <a:ext cx="8250555" cy="887094"/>
            <a:chOff x="346650" y="-12759"/>
            <a:chExt cx="8250555" cy="887094"/>
          </a:xfrm>
        </p:grpSpPr>
        <p:sp>
          <p:nvSpPr>
            <p:cNvPr id="3" name="object 3"/>
            <p:cNvSpPr/>
            <p:nvPr/>
          </p:nvSpPr>
          <p:spPr>
            <a:xfrm>
              <a:off x="359409" y="0"/>
              <a:ext cx="8224520" cy="861060"/>
            </a:xfrm>
            <a:custGeom>
              <a:avLst/>
              <a:gdLst/>
              <a:ahLst/>
              <a:cxnLst/>
              <a:rect l="l" t="t" r="r" b="b"/>
              <a:pathLst>
                <a:path w="8224520" h="861060">
                  <a:moveTo>
                    <a:pt x="8103870" y="1270"/>
                  </a:moveTo>
                  <a:lnTo>
                    <a:pt x="121919" y="1270"/>
                  </a:lnTo>
                  <a:lnTo>
                    <a:pt x="114299" y="3809"/>
                  </a:lnTo>
                  <a:lnTo>
                    <a:pt x="99060" y="6350"/>
                  </a:lnTo>
                  <a:lnTo>
                    <a:pt x="92710" y="8890"/>
                  </a:lnTo>
                  <a:lnTo>
                    <a:pt x="85089" y="12700"/>
                  </a:lnTo>
                  <a:lnTo>
                    <a:pt x="78739" y="15240"/>
                  </a:lnTo>
                  <a:lnTo>
                    <a:pt x="66039" y="22859"/>
                  </a:lnTo>
                  <a:lnTo>
                    <a:pt x="59689" y="27940"/>
                  </a:lnTo>
                  <a:lnTo>
                    <a:pt x="53339" y="31750"/>
                  </a:lnTo>
                  <a:lnTo>
                    <a:pt x="43179" y="41909"/>
                  </a:lnTo>
                  <a:lnTo>
                    <a:pt x="36829" y="46990"/>
                  </a:lnTo>
                  <a:lnTo>
                    <a:pt x="33019" y="53340"/>
                  </a:lnTo>
                  <a:lnTo>
                    <a:pt x="27939" y="58420"/>
                  </a:lnTo>
                  <a:lnTo>
                    <a:pt x="24129" y="64770"/>
                  </a:lnTo>
                  <a:lnTo>
                    <a:pt x="19050" y="71120"/>
                  </a:lnTo>
                  <a:lnTo>
                    <a:pt x="16510" y="78740"/>
                  </a:lnTo>
                  <a:lnTo>
                    <a:pt x="12700" y="85090"/>
                  </a:lnTo>
                  <a:lnTo>
                    <a:pt x="10160" y="91440"/>
                  </a:lnTo>
                  <a:lnTo>
                    <a:pt x="5079" y="106679"/>
                  </a:lnTo>
                  <a:lnTo>
                    <a:pt x="3810" y="113029"/>
                  </a:lnTo>
                  <a:lnTo>
                    <a:pt x="1269" y="128270"/>
                  </a:lnTo>
                  <a:lnTo>
                    <a:pt x="1269" y="135890"/>
                  </a:lnTo>
                  <a:lnTo>
                    <a:pt x="0" y="143509"/>
                  </a:lnTo>
                  <a:lnTo>
                    <a:pt x="0" y="717550"/>
                  </a:lnTo>
                  <a:lnTo>
                    <a:pt x="1269" y="725170"/>
                  </a:lnTo>
                  <a:lnTo>
                    <a:pt x="1269" y="732789"/>
                  </a:lnTo>
                  <a:lnTo>
                    <a:pt x="2539" y="740410"/>
                  </a:lnTo>
                  <a:lnTo>
                    <a:pt x="3810" y="746760"/>
                  </a:lnTo>
                  <a:lnTo>
                    <a:pt x="5079" y="754379"/>
                  </a:lnTo>
                  <a:lnTo>
                    <a:pt x="7619" y="762000"/>
                  </a:lnTo>
                  <a:lnTo>
                    <a:pt x="10160" y="768350"/>
                  </a:lnTo>
                  <a:lnTo>
                    <a:pt x="12700" y="775970"/>
                  </a:lnTo>
                  <a:lnTo>
                    <a:pt x="27939" y="801370"/>
                  </a:lnTo>
                  <a:lnTo>
                    <a:pt x="33019" y="807720"/>
                  </a:lnTo>
                  <a:lnTo>
                    <a:pt x="38100" y="812800"/>
                  </a:lnTo>
                  <a:lnTo>
                    <a:pt x="43179" y="819150"/>
                  </a:lnTo>
                  <a:lnTo>
                    <a:pt x="53339" y="829310"/>
                  </a:lnTo>
                  <a:lnTo>
                    <a:pt x="85089" y="848360"/>
                  </a:lnTo>
                  <a:lnTo>
                    <a:pt x="92710" y="850900"/>
                  </a:lnTo>
                  <a:lnTo>
                    <a:pt x="99060" y="853439"/>
                  </a:lnTo>
                  <a:lnTo>
                    <a:pt x="106680" y="855979"/>
                  </a:lnTo>
                  <a:lnTo>
                    <a:pt x="121919" y="858520"/>
                  </a:lnTo>
                  <a:lnTo>
                    <a:pt x="128269" y="859789"/>
                  </a:lnTo>
                  <a:lnTo>
                    <a:pt x="143510" y="859789"/>
                  </a:lnTo>
                  <a:lnTo>
                    <a:pt x="143510" y="861060"/>
                  </a:lnTo>
                  <a:lnTo>
                    <a:pt x="8096250" y="859789"/>
                  </a:lnTo>
                  <a:lnTo>
                    <a:pt x="8119110" y="855979"/>
                  </a:lnTo>
                  <a:lnTo>
                    <a:pt x="8125460" y="853439"/>
                  </a:lnTo>
                  <a:lnTo>
                    <a:pt x="8133080" y="850900"/>
                  </a:lnTo>
                  <a:lnTo>
                    <a:pt x="8139430" y="848360"/>
                  </a:lnTo>
                  <a:lnTo>
                    <a:pt x="8145780" y="844550"/>
                  </a:lnTo>
                  <a:lnTo>
                    <a:pt x="8153400" y="840739"/>
                  </a:lnTo>
                  <a:lnTo>
                    <a:pt x="8192770" y="807720"/>
                  </a:lnTo>
                  <a:lnTo>
                    <a:pt x="8196580" y="801370"/>
                  </a:lnTo>
                  <a:lnTo>
                    <a:pt x="8201660" y="795020"/>
                  </a:lnTo>
                  <a:lnTo>
                    <a:pt x="8209280" y="782320"/>
                  </a:lnTo>
                  <a:lnTo>
                    <a:pt x="8211820" y="775970"/>
                  </a:lnTo>
                  <a:lnTo>
                    <a:pt x="8215630" y="768350"/>
                  </a:lnTo>
                  <a:lnTo>
                    <a:pt x="8218170" y="762000"/>
                  </a:lnTo>
                  <a:lnTo>
                    <a:pt x="8220710" y="746760"/>
                  </a:lnTo>
                  <a:lnTo>
                    <a:pt x="8223250" y="739139"/>
                  </a:lnTo>
                  <a:lnTo>
                    <a:pt x="8223250" y="732789"/>
                  </a:lnTo>
                  <a:lnTo>
                    <a:pt x="8224520" y="725170"/>
                  </a:lnTo>
                  <a:lnTo>
                    <a:pt x="8224520" y="135890"/>
                  </a:lnTo>
                  <a:lnTo>
                    <a:pt x="8223250" y="128270"/>
                  </a:lnTo>
                  <a:lnTo>
                    <a:pt x="8223250" y="120650"/>
                  </a:lnTo>
                  <a:lnTo>
                    <a:pt x="8220710" y="113029"/>
                  </a:lnTo>
                  <a:lnTo>
                    <a:pt x="8219440" y="106679"/>
                  </a:lnTo>
                  <a:lnTo>
                    <a:pt x="8218170" y="99059"/>
                  </a:lnTo>
                  <a:lnTo>
                    <a:pt x="8215630" y="91440"/>
                  </a:lnTo>
                  <a:lnTo>
                    <a:pt x="8211820" y="85090"/>
                  </a:lnTo>
                  <a:lnTo>
                    <a:pt x="8209280" y="78740"/>
                  </a:lnTo>
                  <a:lnTo>
                    <a:pt x="8205470" y="71120"/>
                  </a:lnTo>
                  <a:lnTo>
                    <a:pt x="8201660" y="64770"/>
                  </a:lnTo>
                  <a:lnTo>
                    <a:pt x="8196580" y="58420"/>
                  </a:lnTo>
                  <a:lnTo>
                    <a:pt x="8192770" y="53340"/>
                  </a:lnTo>
                  <a:lnTo>
                    <a:pt x="8187690" y="46990"/>
                  </a:lnTo>
                  <a:lnTo>
                    <a:pt x="8177530" y="36829"/>
                  </a:lnTo>
                  <a:lnTo>
                    <a:pt x="8171180" y="31750"/>
                  </a:lnTo>
                  <a:lnTo>
                    <a:pt x="8164830" y="27940"/>
                  </a:lnTo>
                  <a:lnTo>
                    <a:pt x="8159750" y="22859"/>
                  </a:lnTo>
                  <a:lnTo>
                    <a:pt x="8153400" y="19050"/>
                  </a:lnTo>
                  <a:lnTo>
                    <a:pt x="8145780" y="15240"/>
                  </a:lnTo>
                  <a:lnTo>
                    <a:pt x="8139430" y="12700"/>
                  </a:lnTo>
                  <a:lnTo>
                    <a:pt x="8133080" y="8890"/>
                  </a:lnTo>
                  <a:lnTo>
                    <a:pt x="8125460" y="6350"/>
                  </a:lnTo>
                  <a:lnTo>
                    <a:pt x="8117840" y="5079"/>
                  </a:lnTo>
                  <a:lnTo>
                    <a:pt x="8111490" y="3809"/>
                  </a:lnTo>
                  <a:lnTo>
                    <a:pt x="8103870" y="1270"/>
                  </a:lnTo>
                  <a:close/>
                </a:path>
                <a:path w="8224520" h="861060">
                  <a:moveTo>
                    <a:pt x="8088630" y="0"/>
                  </a:moveTo>
                  <a:lnTo>
                    <a:pt x="135890" y="0"/>
                  </a:lnTo>
                  <a:lnTo>
                    <a:pt x="128269" y="1270"/>
                  </a:lnTo>
                  <a:lnTo>
                    <a:pt x="8096250" y="1270"/>
                  </a:lnTo>
                  <a:lnTo>
                    <a:pt x="8088630" y="0"/>
                  </a:lnTo>
                  <a:close/>
                </a:path>
              </a:pathLst>
            </a:custGeom>
            <a:solidFill>
              <a:srgbClr val="009900"/>
            </a:solidFill>
          </p:spPr>
          <p:txBody>
            <a:bodyPr wrap="square" lIns="0" tIns="0" rIns="0" bIns="0" rtlCol="0"/>
            <a:lstStyle/>
            <a:p/>
          </p:txBody>
        </p:sp>
        <p:sp>
          <p:nvSpPr>
            <p:cNvPr id="4" name="object 4"/>
            <p:cNvSpPr/>
            <p:nvPr/>
          </p:nvSpPr>
          <p:spPr>
            <a:xfrm>
              <a:off x="359409" y="0"/>
              <a:ext cx="8224520" cy="861060"/>
            </a:xfrm>
            <a:custGeom>
              <a:avLst/>
              <a:gdLst/>
              <a:ahLst/>
              <a:cxnLst/>
              <a:rect l="l" t="t" r="r" b="b"/>
              <a:pathLst>
                <a:path w="8224520" h="861060">
                  <a:moveTo>
                    <a:pt x="0" y="143509"/>
                  </a:moveTo>
                  <a:lnTo>
                    <a:pt x="1269" y="135890"/>
                  </a:lnTo>
                  <a:lnTo>
                    <a:pt x="1269" y="128270"/>
                  </a:lnTo>
                  <a:lnTo>
                    <a:pt x="2539" y="120650"/>
                  </a:lnTo>
                  <a:lnTo>
                    <a:pt x="3810" y="113029"/>
                  </a:lnTo>
                  <a:lnTo>
                    <a:pt x="5079" y="106679"/>
                  </a:lnTo>
                  <a:lnTo>
                    <a:pt x="7619" y="99059"/>
                  </a:lnTo>
                  <a:lnTo>
                    <a:pt x="10160" y="91440"/>
                  </a:lnTo>
                  <a:lnTo>
                    <a:pt x="12700" y="85090"/>
                  </a:lnTo>
                  <a:lnTo>
                    <a:pt x="16510" y="78740"/>
                  </a:lnTo>
                  <a:lnTo>
                    <a:pt x="19050" y="71120"/>
                  </a:lnTo>
                  <a:lnTo>
                    <a:pt x="24129" y="64770"/>
                  </a:lnTo>
                  <a:lnTo>
                    <a:pt x="27939" y="58420"/>
                  </a:lnTo>
                  <a:lnTo>
                    <a:pt x="33019" y="53340"/>
                  </a:lnTo>
                  <a:lnTo>
                    <a:pt x="36829" y="46990"/>
                  </a:lnTo>
                  <a:lnTo>
                    <a:pt x="43179" y="41909"/>
                  </a:lnTo>
                  <a:lnTo>
                    <a:pt x="48260" y="36829"/>
                  </a:lnTo>
                  <a:lnTo>
                    <a:pt x="53339" y="31750"/>
                  </a:lnTo>
                  <a:lnTo>
                    <a:pt x="59689" y="27940"/>
                  </a:lnTo>
                  <a:lnTo>
                    <a:pt x="66039" y="22859"/>
                  </a:lnTo>
                  <a:lnTo>
                    <a:pt x="72389" y="19050"/>
                  </a:lnTo>
                  <a:lnTo>
                    <a:pt x="78739" y="15240"/>
                  </a:lnTo>
                  <a:lnTo>
                    <a:pt x="85089" y="12700"/>
                  </a:lnTo>
                  <a:lnTo>
                    <a:pt x="92710" y="8890"/>
                  </a:lnTo>
                  <a:lnTo>
                    <a:pt x="99060" y="6350"/>
                  </a:lnTo>
                  <a:lnTo>
                    <a:pt x="106680" y="5079"/>
                  </a:lnTo>
                  <a:lnTo>
                    <a:pt x="114299" y="3809"/>
                  </a:lnTo>
                  <a:lnTo>
                    <a:pt x="121919" y="1270"/>
                  </a:lnTo>
                  <a:lnTo>
                    <a:pt x="128269" y="1270"/>
                  </a:lnTo>
                  <a:lnTo>
                    <a:pt x="135890" y="0"/>
                  </a:lnTo>
                  <a:lnTo>
                    <a:pt x="143510" y="0"/>
                  </a:lnTo>
                  <a:lnTo>
                    <a:pt x="8081010" y="0"/>
                  </a:lnTo>
                  <a:lnTo>
                    <a:pt x="8088630" y="0"/>
                  </a:lnTo>
                  <a:lnTo>
                    <a:pt x="8096250" y="1270"/>
                  </a:lnTo>
                  <a:lnTo>
                    <a:pt x="8103870" y="1270"/>
                  </a:lnTo>
                  <a:lnTo>
                    <a:pt x="8111490" y="3809"/>
                  </a:lnTo>
                  <a:lnTo>
                    <a:pt x="8117840" y="5079"/>
                  </a:lnTo>
                  <a:lnTo>
                    <a:pt x="8125460" y="6350"/>
                  </a:lnTo>
                  <a:lnTo>
                    <a:pt x="8133080" y="8890"/>
                  </a:lnTo>
                  <a:lnTo>
                    <a:pt x="8139430" y="12700"/>
                  </a:lnTo>
                  <a:lnTo>
                    <a:pt x="8145780" y="15240"/>
                  </a:lnTo>
                  <a:lnTo>
                    <a:pt x="8153400" y="19050"/>
                  </a:lnTo>
                  <a:lnTo>
                    <a:pt x="8159750" y="22859"/>
                  </a:lnTo>
                  <a:lnTo>
                    <a:pt x="8164830" y="27940"/>
                  </a:lnTo>
                  <a:lnTo>
                    <a:pt x="8171180" y="31750"/>
                  </a:lnTo>
                  <a:lnTo>
                    <a:pt x="8196580" y="58420"/>
                  </a:lnTo>
                  <a:lnTo>
                    <a:pt x="8201660" y="64770"/>
                  </a:lnTo>
                  <a:lnTo>
                    <a:pt x="8205470" y="71120"/>
                  </a:lnTo>
                  <a:lnTo>
                    <a:pt x="8209280" y="78740"/>
                  </a:lnTo>
                  <a:lnTo>
                    <a:pt x="8211820" y="85090"/>
                  </a:lnTo>
                  <a:lnTo>
                    <a:pt x="8215630" y="91440"/>
                  </a:lnTo>
                  <a:lnTo>
                    <a:pt x="8218170" y="99059"/>
                  </a:lnTo>
                  <a:lnTo>
                    <a:pt x="8219440" y="106679"/>
                  </a:lnTo>
                  <a:lnTo>
                    <a:pt x="8220710" y="113029"/>
                  </a:lnTo>
                  <a:lnTo>
                    <a:pt x="8223250" y="120650"/>
                  </a:lnTo>
                  <a:lnTo>
                    <a:pt x="8223250" y="128270"/>
                  </a:lnTo>
                  <a:lnTo>
                    <a:pt x="8224520" y="135890"/>
                  </a:lnTo>
                  <a:lnTo>
                    <a:pt x="8224520" y="143509"/>
                  </a:lnTo>
                  <a:lnTo>
                    <a:pt x="8224520" y="717550"/>
                  </a:lnTo>
                  <a:lnTo>
                    <a:pt x="8224520" y="725170"/>
                  </a:lnTo>
                  <a:lnTo>
                    <a:pt x="8223250" y="732789"/>
                  </a:lnTo>
                  <a:lnTo>
                    <a:pt x="8223250" y="739139"/>
                  </a:lnTo>
                  <a:lnTo>
                    <a:pt x="8220710" y="746760"/>
                  </a:lnTo>
                  <a:lnTo>
                    <a:pt x="8219440" y="754379"/>
                  </a:lnTo>
                  <a:lnTo>
                    <a:pt x="8218170" y="762000"/>
                  </a:lnTo>
                  <a:lnTo>
                    <a:pt x="8215630" y="768350"/>
                  </a:lnTo>
                  <a:lnTo>
                    <a:pt x="8211820" y="775970"/>
                  </a:lnTo>
                  <a:lnTo>
                    <a:pt x="8209280" y="782320"/>
                  </a:lnTo>
                  <a:lnTo>
                    <a:pt x="8205470" y="788670"/>
                  </a:lnTo>
                  <a:lnTo>
                    <a:pt x="8201660" y="795020"/>
                  </a:lnTo>
                  <a:lnTo>
                    <a:pt x="8196580" y="801370"/>
                  </a:lnTo>
                  <a:lnTo>
                    <a:pt x="8192770" y="807720"/>
                  </a:lnTo>
                  <a:lnTo>
                    <a:pt x="8187690" y="812800"/>
                  </a:lnTo>
                  <a:lnTo>
                    <a:pt x="8182610" y="817879"/>
                  </a:lnTo>
                  <a:lnTo>
                    <a:pt x="8177530" y="822960"/>
                  </a:lnTo>
                  <a:lnTo>
                    <a:pt x="8171180" y="828039"/>
                  </a:lnTo>
                  <a:lnTo>
                    <a:pt x="8164830" y="833120"/>
                  </a:lnTo>
                  <a:lnTo>
                    <a:pt x="8159750" y="836929"/>
                  </a:lnTo>
                  <a:lnTo>
                    <a:pt x="8153400" y="840739"/>
                  </a:lnTo>
                  <a:lnTo>
                    <a:pt x="8145780" y="844550"/>
                  </a:lnTo>
                  <a:lnTo>
                    <a:pt x="8139430" y="848360"/>
                  </a:lnTo>
                  <a:lnTo>
                    <a:pt x="8133080" y="850900"/>
                  </a:lnTo>
                  <a:lnTo>
                    <a:pt x="8125460" y="853439"/>
                  </a:lnTo>
                  <a:lnTo>
                    <a:pt x="8119110" y="855979"/>
                  </a:lnTo>
                  <a:lnTo>
                    <a:pt x="8111490" y="857250"/>
                  </a:lnTo>
                  <a:lnTo>
                    <a:pt x="8103870" y="858520"/>
                  </a:lnTo>
                  <a:lnTo>
                    <a:pt x="8096250" y="859789"/>
                  </a:lnTo>
                  <a:lnTo>
                    <a:pt x="8088630" y="859789"/>
                  </a:lnTo>
                  <a:lnTo>
                    <a:pt x="8081010" y="859789"/>
                  </a:lnTo>
                  <a:lnTo>
                    <a:pt x="143510" y="861060"/>
                  </a:lnTo>
                  <a:lnTo>
                    <a:pt x="143510" y="859789"/>
                  </a:lnTo>
                  <a:lnTo>
                    <a:pt x="135890" y="859789"/>
                  </a:lnTo>
                  <a:lnTo>
                    <a:pt x="128269" y="859789"/>
                  </a:lnTo>
                  <a:lnTo>
                    <a:pt x="121919" y="858520"/>
                  </a:lnTo>
                  <a:lnTo>
                    <a:pt x="114299" y="857250"/>
                  </a:lnTo>
                  <a:lnTo>
                    <a:pt x="106680" y="855979"/>
                  </a:lnTo>
                  <a:lnTo>
                    <a:pt x="99060" y="853439"/>
                  </a:lnTo>
                  <a:lnTo>
                    <a:pt x="92710" y="850900"/>
                  </a:lnTo>
                  <a:lnTo>
                    <a:pt x="85089" y="848360"/>
                  </a:lnTo>
                  <a:lnTo>
                    <a:pt x="78739" y="844550"/>
                  </a:lnTo>
                  <a:lnTo>
                    <a:pt x="72389" y="840739"/>
                  </a:lnTo>
                  <a:lnTo>
                    <a:pt x="66039" y="836929"/>
                  </a:lnTo>
                  <a:lnTo>
                    <a:pt x="59689" y="833120"/>
                  </a:lnTo>
                  <a:lnTo>
                    <a:pt x="53339" y="829310"/>
                  </a:lnTo>
                  <a:lnTo>
                    <a:pt x="48260" y="824229"/>
                  </a:lnTo>
                  <a:lnTo>
                    <a:pt x="43179" y="819150"/>
                  </a:lnTo>
                  <a:lnTo>
                    <a:pt x="38100" y="812800"/>
                  </a:lnTo>
                  <a:lnTo>
                    <a:pt x="33019" y="807720"/>
                  </a:lnTo>
                  <a:lnTo>
                    <a:pt x="27939" y="801370"/>
                  </a:lnTo>
                  <a:lnTo>
                    <a:pt x="24129" y="795020"/>
                  </a:lnTo>
                  <a:lnTo>
                    <a:pt x="20319" y="788670"/>
                  </a:lnTo>
                  <a:lnTo>
                    <a:pt x="16510" y="782320"/>
                  </a:lnTo>
                  <a:lnTo>
                    <a:pt x="12700" y="775970"/>
                  </a:lnTo>
                  <a:lnTo>
                    <a:pt x="10160" y="768350"/>
                  </a:lnTo>
                  <a:lnTo>
                    <a:pt x="7619" y="762000"/>
                  </a:lnTo>
                  <a:lnTo>
                    <a:pt x="5079" y="754379"/>
                  </a:lnTo>
                  <a:lnTo>
                    <a:pt x="3810" y="746760"/>
                  </a:lnTo>
                  <a:lnTo>
                    <a:pt x="2539" y="740410"/>
                  </a:lnTo>
                  <a:lnTo>
                    <a:pt x="1269" y="732789"/>
                  </a:lnTo>
                  <a:lnTo>
                    <a:pt x="1269" y="725170"/>
                  </a:lnTo>
                  <a:lnTo>
                    <a:pt x="0" y="717550"/>
                  </a:lnTo>
                  <a:lnTo>
                    <a:pt x="0" y="143509"/>
                  </a:lnTo>
                  <a:close/>
                </a:path>
              </a:pathLst>
            </a:custGeom>
            <a:ln w="25518">
              <a:solidFill>
                <a:srgbClr val="FFFFFF"/>
              </a:solidFill>
            </a:ln>
          </p:spPr>
          <p:txBody>
            <a:bodyPr wrap="square" lIns="0" tIns="0" rIns="0" bIns="0" rtlCol="0"/>
            <a:lstStyle/>
            <a:p/>
          </p:txBody>
        </p:sp>
        <p:sp>
          <p:nvSpPr>
            <p:cNvPr id="5" name="object 5"/>
            <p:cNvSpPr/>
            <p:nvPr/>
          </p:nvSpPr>
          <p:spPr>
            <a:xfrm>
              <a:off x="346646" y="-12751"/>
              <a:ext cx="8250555" cy="887094"/>
            </a:xfrm>
            <a:custGeom>
              <a:avLst/>
              <a:gdLst/>
              <a:ahLst/>
              <a:cxnLst/>
              <a:rect l="l" t="t" r="r" b="b"/>
              <a:pathLst>
                <a:path w="8250555" h="88709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7094">
                  <a:moveTo>
                    <a:pt x="8250034" y="873810"/>
                  </a:moveTo>
                  <a:lnTo>
                    <a:pt x="8246300" y="864793"/>
                  </a:lnTo>
                  <a:lnTo>
                    <a:pt x="8237283" y="861060"/>
                  </a:lnTo>
                  <a:lnTo>
                    <a:pt x="8228254" y="864793"/>
                  </a:lnTo>
                  <a:lnTo>
                    <a:pt x="8224520" y="873810"/>
                  </a:lnTo>
                  <a:lnTo>
                    <a:pt x="8228254" y="882840"/>
                  </a:lnTo>
                  <a:lnTo>
                    <a:pt x="8237283" y="886574"/>
                  </a:lnTo>
                  <a:lnTo>
                    <a:pt x="8246300" y="882840"/>
                  </a:lnTo>
                  <a:lnTo>
                    <a:pt x="8250034" y="8738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67690" y="12700"/>
            <a:ext cx="7492365" cy="835660"/>
          </a:xfrm>
          <a:prstGeom prst="rect">
            <a:avLst/>
          </a:prstGeom>
        </p:spPr>
        <p:txBody>
          <a:bodyPr vert="horz" wrap="square" lIns="0" tIns="12700" rIns="0" bIns="0" rtlCol="0">
            <a:spAutoFit/>
          </a:bodyPr>
          <a:lstStyle/>
          <a:p>
            <a:pPr marL="12700">
              <a:lnSpc>
                <a:spcPts val="3190"/>
              </a:lnSpc>
              <a:spcBef>
                <a:spcPts val="100"/>
              </a:spcBef>
            </a:pPr>
            <a:r>
              <a:rPr u="none" dirty="0">
                <a:solidFill>
                  <a:srgbClr val="FFFFFF"/>
                </a:solidFill>
                <a:latin typeface="Calibri" panose="020F0502020204030204"/>
                <a:cs typeface="Calibri" panose="020F0502020204030204"/>
              </a:rPr>
              <a:t>1.5.</a:t>
            </a:r>
            <a:r>
              <a:rPr u="none" spc="-25"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Ρυθμιστές</a:t>
            </a:r>
            <a:r>
              <a:rPr u="none" spc="-20" dirty="0">
                <a:solidFill>
                  <a:srgbClr val="FFFFFF"/>
                </a:solidFill>
                <a:latin typeface="Calibri" panose="020F0502020204030204"/>
                <a:cs typeface="Calibri" panose="020F0502020204030204"/>
              </a:rPr>
              <a:t> </a:t>
            </a:r>
            <a:r>
              <a:rPr u="none" dirty="0">
                <a:solidFill>
                  <a:srgbClr val="FFFFFF"/>
                </a:solidFill>
                <a:latin typeface="Calibri" panose="020F0502020204030204"/>
                <a:cs typeface="Calibri" panose="020F0502020204030204"/>
              </a:rPr>
              <a:t>στροφών</a:t>
            </a:r>
            <a:r>
              <a:rPr u="none" spc="-15" dirty="0">
                <a:solidFill>
                  <a:srgbClr val="FFFFFF"/>
                </a:solidFill>
                <a:latin typeface="Calibri" panose="020F0502020204030204"/>
                <a:cs typeface="Calibri" panose="020F0502020204030204"/>
              </a:rPr>
              <a:t> </a:t>
            </a:r>
            <a:r>
              <a:rPr u="none" spc="-50" dirty="0">
                <a:solidFill>
                  <a:srgbClr val="FFFFFF"/>
                </a:solidFill>
                <a:latin typeface="Calibri" panose="020F0502020204030204"/>
                <a:cs typeface="Calibri" panose="020F0502020204030204"/>
              </a:rPr>
              <a:t>.</a:t>
            </a:r>
            <a:endParaRPr u="none" spc="-50" dirty="0">
              <a:solidFill>
                <a:srgbClr val="FFFFFF"/>
              </a:solidFill>
              <a:latin typeface="Calibri" panose="020F0502020204030204"/>
              <a:cs typeface="Calibri" panose="020F0502020204030204"/>
            </a:endParaRPr>
          </a:p>
          <a:p>
            <a:pPr marL="12700">
              <a:lnSpc>
                <a:spcPts val="3190"/>
              </a:lnSpc>
            </a:pPr>
            <a:r>
              <a:rPr i="1" u="none" dirty="0">
                <a:solidFill>
                  <a:srgbClr val="FFFFFF"/>
                </a:solidFill>
                <a:latin typeface="Calibri" panose="020F0502020204030204"/>
                <a:cs typeface="Calibri" panose="020F0502020204030204"/>
              </a:rPr>
              <a:t>β)Ειδικά</a:t>
            </a:r>
            <a:r>
              <a:rPr i="1" u="none" spc="-12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χαρακτηριστικά</a:t>
            </a:r>
            <a:r>
              <a:rPr i="1" u="none" spc="-11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και</a:t>
            </a:r>
            <a:r>
              <a:rPr i="1" u="none" spc="-10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ιδιότητες</a:t>
            </a:r>
            <a:r>
              <a:rPr i="1" u="none" spc="-10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ρυθμιστών.</a:t>
            </a:r>
            <a:endParaRPr i="1" u="none" spc="-10" dirty="0">
              <a:solidFill>
                <a:srgbClr val="FFFFFF"/>
              </a:solidFill>
              <a:latin typeface="Calibri" panose="020F0502020204030204"/>
              <a:cs typeface="Calibri" panose="020F0502020204030204"/>
            </a:endParaRPr>
          </a:p>
        </p:txBody>
      </p:sp>
      <p:sp>
        <p:nvSpPr>
          <p:cNvPr id="7" name="object 7"/>
          <p:cNvSpPr txBox="1"/>
          <p:nvPr/>
        </p:nvSpPr>
        <p:spPr>
          <a:xfrm>
            <a:off x="293370" y="939800"/>
            <a:ext cx="8592185" cy="5744210"/>
          </a:xfrm>
          <a:prstGeom prst="rect">
            <a:avLst/>
          </a:prstGeom>
        </p:spPr>
        <p:txBody>
          <a:bodyPr vert="horz" wrap="square" lIns="0" tIns="12700" rIns="0" bIns="0" rtlCol="0">
            <a:spAutoFit/>
          </a:bodyPr>
          <a:lstStyle/>
          <a:p>
            <a:pPr marL="12700">
              <a:lnSpc>
                <a:spcPts val="2775"/>
              </a:lnSpc>
              <a:spcBef>
                <a:spcPts val="100"/>
              </a:spcBef>
            </a:pPr>
            <a:r>
              <a:rPr sz="2400" b="1" i="1" dirty="0">
                <a:solidFill>
                  <a:srgbClr val="FF0000"/>
                </a:solidFill>
                <a:latin typeface="Arial" panose="020B0604020202020204"/>
                <a:cs typeface="Arial" panose="020B0604020202020204"/>
              </a:rPr>
              <a:t>δ)</a:t>
            </a:r>
            <a:r>
              <a:rPr sz="2400" b="1" i="1" spc="-20" dirty="0">
                <a:solidFill>
                  <a:srgbClr val="FF0000"/>
                </a:solidFill>
                <a:latin typeface="Arial" panose="020B0604020202020204"/>
                <a:cs typeface="Arial" panose="020B0604020202020204"/>
              </a:rPr>
              <a:t> ΒΑΘΜΟΣ</a:t>
            </a:r>
            <a:r>
              <a:rPr sz="2400" b="1" i="1" spc="-90" dirty="0">
                <a:solidFill>
                  <a:srgbClr val="FF0000"/>
                </a:solidFill>
                <a:latin typeface="Arial" panose="020B0604020202020204"/>
                <a:cs typeface="Arial" panose="020B0604020202020204"/>
              </a:rPr>
              <a:t> </a:t>
            </a:r>
            <a:r>
              <a:rPr sz="2400" b="1" i="1" spc="-10" dirty="0">
                <a:solidFill>
                  <a:srgbClr val="FF0000"/>
                </a:solidFill>
                <a:latin typeface="Arial" panose="020B0604020202020204"/>
                <a:cs typeface="Arial" panose="020B0604020202020204"/>
              </a:rPr>
              <a:t>ΑΝΟΜΟΙΟΜΟΡΦΙΑΣ</a:t>
            </a:r>
            <a:endParaRPr sz="2400">
              <a:latin typeface="Arial" panose="020B0604020202020204"/>
              <a:cs typeface="Arial" panose="020B0604020202020204"/>
            </a:endParaRPr>
          </a:p>
          <a:p>
            <a:pPr marL="12700" marR="236220" indent="85090">
              <a:lnSpc>
                <a:spcPct val="93000"/>
              </a:lnSpc>
              <a:spcBef>
                <a:spcPts val="100"/>
              </a:spcBef>
            </a:pPr>
            <a:r>
              <a:rPr sz="2400" b="1" dirty="0">
                <a:latin typeface="Arial" panose="020B0604020202020204"/>
                <a:cs typeface="Arial" panose="020B0604020202020204"/>
              </a:rPr>
              <a:t>Ο</a:t>
            </a:r>
            <a:r>
              <a:rPr sz="2400" b="1" spc="-60" dirty="0">
                <a:latin typeface="Arial" panose="020B0604020202020204"/>
                <a:cs typeface="Arial" panose="020B0604020202020204"/>
              </a:rPr>
              <a:t> </a:t>
            </a:r>
            <a:r>
              <a:rPr sz="2400" b="1" dirty="0">
                <a:latin typeface="Arial" panose="020B0604020202020204"/>
                <a:cs typeface="Arial" panose="020B0604020202020204"/>
              </a:rPr>
              <a:t>ΒΑΘΜΟΣ</a:t>
            </a:r>
            <a:r>
              <a:rPr sz="2400" b="1" spc="-125" dirty="0">
                <a:latin typeface="Arial" panose="020B0604020202020204"/>
                <a:cs typeface="Arial" panose="020B0604020202020204"/>
              </a:rPr>
              <a:t> </a:t>
            </a:r>
            <a:r>
              <a:rPr sz="2400" b="1" spc="-40" dirty="0">
                <a:latin typeface="Arial" panose="020B0604020202020204"/>
                <a:cs typeface="Arial" panose="020B0604020202020204"/>
              </a:rPr>
              <a:t>ΑΥΤΟΣ</a:t>
            </a:r>
            <a:r>
              <a:rPr sz="2400" b="1" spc="-50" dirty="0">
                <a:latin typeface="Arial" panose="020B0604020202020204"/>
                <a:cs typeface="Arial" panose="020B0604020202020204"/>
              </a:rPr>
              <a:t> </a:t>
            </a:r>
            <a:r>
              <a:rPr sz="2400" b="1" spc="-30" dirty="0">
                <a:latin typeface="Arial" panose="020B0604020202020204"/>
                <a:cs typeface="Arial" panose="020B0604020202020204"/>
              </a:rPr>
              <a:t>ΕΚΦΡΑΖΕΙ</a:t>
            </a:r>
            <a:r>
              <a:rPr sz="2400" b="1" spc="-40" dirty="0">
                <a:latin typeface="Arial" panose="020B0604020202020204"/>
                <a:cs typeface="Arial" panose="020B0604020202020204"/>
              </a:rPr>
              <a:t> </a:t>
            </a:r>
            <a:r>
              <a:rPr sz="2400" b="1" dirty="0">
                <a:latin typeface="Arial" panose="020B0604020202020204"/>
                <a:cs typeface="Arial" panose="020B0604020202020204"/>
              </a:rPr>
              <a:t>ΤΗ</a:t>
            </a:r>
            <a:r>
              <a:rPr sz="2400" b="1" spc="-55" dirty="0">
                <a:latin typeface="Arial" panose="020B0604020202020204"/>
                <a:cs typeface="Arial" panose="020B0604020202020204"/>
              </a:rPr>
              <a:t> </a:t>
            </a:r>
            <a:r>
              <a:rPr sz="2400" b="1" dirty="0">
                <a:latin typeface="Arial" panose="020B0604020202020204"/>
                <a:cs typeface="Arial" panose="020B0604020202020204"/>
              </a:rPr>
              <a:t>ΜΕΓΙΣΤΗ</a:t>
            </a:r>
            <a:r>
              <a:rPr sz="2400" b="1" spc="-130" dirty="0">
                <a:latin typeface="Arial" panose="020B0604020202020204"/>
                <a:cs typeface="Arial" panose="020B0604020202020204"/>
              </a:rPr>
              <a:t> </a:t>
            </a:r>
            <a:r>
              <a:rPr sz="2400" b="1" spc="-10" dirty="0">
                <a:latin typeface="Arial" panose="020B0604020202020204"/>
                <a:cs typeface="Arial" panose="020B0604020202020204"/>
              </a:rPr>
              <a:t>ΑΠΟΚΛΙΣΗ </a:t>
            </a:r>
            <a:r>
              <a:rPr sz="2400" b="1" dirty="0">
                <a:latin typeface="Arial" panose="020B0604020202020204"/>
                <a:cs typeface="Arial" panose="020B0604020202020204"/>
              </a:rPr>
              <a:t>ΑΠΟ</a:t>
            </a:r>
            <a:r>
              <a:rPr sz="2400" b="1" spc="-20" dirty="0">
                <a:latin typeface="Arial" panose="020B0604020202020204"/>
                <a:cs typeface="Arial" panose="020B0604020202020204"/>
              </a:rPr>
              <a:t> </a:t>
            </a:r>
            <a:r>
              <a:rPr sz="2400" b="1" dirty="0">
                <a:latin typeface="Arial" panose="020B0604020202020204"/>
                <a:cs typeface="Arial" panose="020B0604020202020204"/>
              </a:rPr>
              <a:t>ΤΗ</a:t>
            </a:r>
            <a:r>
              <a:rPr sz="2400" b="1" spc="-35" dirty="0">
                <a:latin typeface="Arial" panose="020B0604020202020204"/>
                <a:cs typeface="Arial" panose="020B0604020202020204"/>
              </a:rPr>
              <a:t> </a:t>
            </a:r>
            <a:r>
              <a:rPr sz="2400" b="1" dirty="0">
                <a:latin typeface="Arial" panose="020B0604020202020204"/>
                <a:cs typeface="Arial" panose="020B0604020202020204"/>
              </a:rPr>
              <a:t>ΜΕΣΗ</a:t>
            </a:r>
            <a:r>
              <a:rPr sz="2400" b="1" spc="-35" dirty="0">
                <a:latin typeface="Arial" panose="020B0604020202020204"/>
                <a:cs typeface="Arial" panose="020B0604020202020204"/>
              </a:rPr>
              <a:t> </a:t>
            </a:r>
            <a:r>
              <a:rPr sz="2400" b="1" dirty="0">
                <a:latin typeface="Arial" panose="020B0604020202020204"/>
                <a:cs typeface="Arial" panose="020B0604020202020204"/>
              </a:rPr>
              <a:t>ΤΙΜΗ</a:t>
            </a:r>
            <a:r>
              <a:rPr sz="2400" b="1" spc="-35" dirty="0">
                <a:latin typeface="Arial" panose="020B0604020202020204"/>
                <a:cs typeface="Arial" panose="020B0604020202020204"/>
              </a:rPr>
              <a:t> </a:t>
            </a:r>
            <a:r>
              <a:rPr sz="2400" b="1" dirty="0">
                <a:latin typeface="Arial" panose="020B0604020202020204"/>
                <a:cs typeface="Arial" panose="020B0604020202020204"/>
              </a:rPr>
              <a:t>ΤΗΣ</a:t>
            </a:r>
            <a:r>
              <a:rPr sz="2400" b="1" spc="-30" dirty="0">
                <a:latin typeface="Arial" panose="020B0604020202020204"/>
                <a:cs typeface="Arial" panose="020B0604020202020204"/>
              </a:rPr>
              <a:t> </a:t>
            </a:r>
            <a:r>
              <a:rPr sz="2400" b="1" spc="-35" dirty="0">
                <a:latin typeface="Arial" panose="020B0604020202020204"/>
                <a:cs typeface="Arial" panose="020B0604020202020204"/>
              </a:rPr>
              <a:t>ΤΑΧΥΤΗΤΑΣ</a:t>
            </a:r>
            <a:r>
              <a:rPr sz="2400" b="1" spc="-30" dirty="0">
                <a:latin typeface="Arial" panose="020B0604020202020204"/>
                <a:cs typeface="Arial" panose="020B0604020202020204"/>
              </a:rPr>
              <a:t> </a:t>
            </a:r>
            <a:r>
              <a:rPr sz="2400" b="1" dirty="0">
                <a:latin typeface="Arial" panose="020B0604020202020204"/>
                <a:cs typeface="Arial" panose="020B0604020202020204"/>
              </a:rPr>
              <a:t>ΠΕΡΙΣΤΡΟΦΗΣ</a:t>
            </a:r>
            <a:r>
              <a:rPr sz="2400" b="1" spc="-25" dirty="0">
                <a:latin typeface="Arial" panose="020B0604020202020204"/>
                <a:cs typeface="Arial" panose="020B0604020202020204"/>
              </a:rPr>
              <a:t> ΚΑΙ </a:t>
            </a:r>
            <a:r>
              <a:rPr sz="2400" b="1" dirty="0">
                <a:latin typeface="Arial" panose="020B0604020202020204"/>
                <a:cs typeface="Arial" panose="020B0604020202020204"/>
              </a:rPr>
              <a:t>ΕΙΝΑΙ</a:t>
            </a:r>
            <a:r>
              <a:rPr sz="2400" b="1" spc="-135" dirty="0">
                <a:latin typeface="Arial" panose="020B0604020202020204"/>
                <a:cs typeface="Arial" panose="020B0604020202020204"/>
              </a:rPr>
              <a:t> </a:t>
            </a:r>
            <a:r>
              <a:rPr sz="2400" b="1">
                <a:latin typeface="Arial" panose="020B0604020202020204"/>
                <a:cs typeface="Arial" panose="020B0604020202020204"/>
              </a:rPr>
              <a:t>ΑΠΟΤΕΛΕΣΜΑ</a:t>
            </a:r>
            <a:r>
              <a:rPr sz="2400" b="1" spc="-130">
                <a:latin typeface="Arial" panose="020B0604020202020204"/>
                <a:cs typeface="Arial" panose="020B0604020202020204"/>
              </a:rPr>
              <a:t> </a:t>
            </a:r>
            <a:r>
              <a:rPr sz="2400" b="1" smtClean="0">
                <a:latin typeface="Arial" panose="020B0604020202020204"/>
                <a:cs typeface="Arial" panose="020B0604020202020204"/>
              </a:rPr>
              <a:t>ΔΙΑΚΥΜΑΝΣ</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Σ</a:t>
            </a:r>
            <a:r>
              <a:rPr sz="2400" b="1" spc="-45" smtClean="0">
                <a:latin typeface="Arial" panose="020B0604020202020204"/>
                <a:cs typeface="Arial" panose="020B0604020202020204"/>
              </a:rPr>
              <a:t> </a:t>
            </a:r>
            <a:r>
              <a:rPr sz="2400" b="1" dirty="0">
                <a:latin typeface="Arial" panose="020B0604020202020204"/>
                <a:cs typeface="Arial" panose="020B0604020202020204"/>
              </a:rPr>
              <a:t>ΤΩΝ</a:t>
            </a:r>
            <a:r>
              <a:rPr sz="2400" b="1" spc="-50" dirty="0">
                <a:latin typeface="Arial" panose="020B0604020202020204"/>
                <a:cs typeface="Arial" panose="020B0604020202020204"/>
              </a:rPr>
              <a:t> </a:t>
            </a:r>
            <a:r>
              <a:rPr sz="2400" b="1" spc="-10" dirty="0">
                <a:latin typeface="Arial" panose="020B0604020202020204"/>
                <a:cs typeface="Arial" panose="020B0604020202020204"/>
              </a:rPr>
              <a:t>ΣΤΡΟΦΩΝ </a:t>
            </a:r>
            <a:r>
              <a:rPr sz="2400" b="1" dirty="0">
                <a:latin typeface="Arial" panose="020B0604020202020204"/>
                <a:cs typeface="Arial" panose="020B0604020202020204"/>
              </a:rPr>
              <a:t>ΛΟΓΩ</a:t>
            </a:r>
            <a:r>
              <a:rPr sz="2400" b="1" spc="-100" dirty="0">
                <a:latin typeface="Arial" panose="020B0604020202020204"/>
                <a:cs typeface="Arial" panose="020B0604020202020204"/>
              </a:rPr>
              <a:t> </a:t>
            </a:r>
            <a:r>
              <a:rPr sz="2400" b="1" dirty="0">
                <a:latin typeface="Arial" panose="020B0604020202020204"/>
                <a:cs typeface="Arial" panose="020B0604020202020204"/>
              </a:rPr>
              <a:t>ΣΤΙΓΜΙΑΙΩΝ</a:t>
            </a:r>
            <a:r>
              <a:rPr sz="2400" b="1" spc="-85" dirty="0">
                <a:latin typeface="Arial" panose="020B0604020202020204"/>
                <a:cs typeface="Arial" panose="020B0604020202020204"/>
              </a:rPr>
              <a:t> </a:t>
            </a:r>
            <a:r>
              <a:rPr sz="2400" b="1" spc="-20" dirty="0">
                <a:latin typeface="Arial" panose="020B0604020202020204"/>
                <a:cs typeface="Arial" panose="020B0604020202020204"/>
              </a:rPr>
              <a:t>ΜΕΤΑΒΟΛΩΝ</a:t>
            </a:r>
            <a:r>
              <a:rPr sz="2400" b="1" spc="-85" dirty="0">
                <a:latin typeface="Arial" panose="020B0604020202020204"/>
                <a:cs typeface="Arial" panose="020B0604020202020204"/>
              </a:rPr>
              <a:t> </a:t>
            </a:r>
            <a:r>
              <a:rPr sz="2400" b="1" dirty="0">
                <a:latin typeface="Arial" panose="020B0604020202020204"/>
                <a:cs typeface="Arial" panose="020B0604020202020204"/>
              </a:rPr>
              <a:t>ΤΟΥ</a:t>
            </a:r>
            <a:r>
              <a:rPr sz="2400" b="1" spc="-90" dirty="0">
                <a:latin typeface="Arial" panose="020B0604020202020204"/>
                <a:cs typeface="Arial" panose="020B0604020202020204"/>
              </a:rPr>
              <a:t> </a:t>
            </a:r>
            <a:r>
              <a:rPr sz="2400" b="1" dirty="0">
                <a:latin typeface="Arial" panose="020B0604020202020204"/>
                <a:cs typeface="Arial" panose="020B0604020202020204"/>
              </a:rPr>
              <a:t>ΦΟΡΤΙΟΥ</a:t>
            </a:r>
            <a:r>
              <a:rPr sz="2400" b="1" spc="-85" dirty="0">
                <a:latin typeface="Arial" panose="020B0604020202020204"/>
                <a:cs typeface="Arial" panose="020B0604020202020204"/>
              </a:rPr>
              <a:t> </a:t>
            </a:r>
            <a:r>
              <a:rPr sz="2400" b="1" spc="-10" dirty="0">
                <a:latin typeface="Arial" panose="020B0604020202020204"/>
                <a:cs typeface="Arial" panose="020B0604020202020204"/>
              </a:rPr>
              <a:t>(ΡΟΠΗΣ).</a:t>
            </a:r>
            <a:endParaRPr sz="2400">
              <a:latin typeface="Arial" panose="020B0604020202020204"/>
              <a:cs typeface="Arial" panose="020B0604020202020204"/>
            </a:endParaRPr>
          </a:p>
          <a:p>
            <a:pPr marL="12700" algn="just">
              <a:lnSpc>
                <a:spcPts val="2780"/>
              </a:lnSpc>
              <a:spcBef>
                <a:spcPts val="1810"/>
              </a:spcBef>
            </a:pPr>
            <a:r>
              <a:rPr sz="2400" b="1" i="1" dirty="0">
                <a:solidFill>
                  <a:srgbClr val="FF0000"/>
                </a:solidFill>
                <a:latin typeface="Arial" panose="020B0604020202020204"/>
                <a:cs typeface="Arial" panose="020B0604020202020204"/>
              </a:rPr>
              <a:t>ε) </a:t>
            </a:r>
            <a:r>
              <a:rPr sz="2400" b="1" i="1" spc="-20" dirty="0">
                <a:solidFill>
                  <a:srgbClr val="FF0000"/>
                </a:solidFill>
                <a:latin typeface="Arial" panose="020B0604020202020204"/>
                <a:cs typeface="Arial" panose="020B0604020202020204"/>
              </a:rPr>
              <a:t>ΣΥΜΠΕΡΙΦΟΡΑ</a:t>
            </a:r>
            <a:r>
              <a:rPr sz="2400" b="1" i="1" spc="-80" dirty="0">
                <a:solidFill>
                  <a:srgbClr val="FF0000"/>
                </a:solidFill>
                <a:latin typeface="Arial" panose="020B0604020202020204"/>
                <a:cs typeface="Arial" panose="020B0604020202020204"/>
              </a:rPr>
              <a:t> </a:t>
            </a:r>
            <a:r>
              <a:rPr sz="2400" b="1" i="1" spc="-110" dirty="0">
                <a:solidFill>
                  <a:srgbClr val="FF0000"/>
                </a:solidFill>
                <a:latin typeface="Arial" panose="020B0604020202020204"/>
                <a:cs typeface="Arial" panose="020B0604020202020204"/>
              </a:rPr>
              <a:t>ΚΑΤΑ</a:t>
            </a:r>
            <a:r>
              <a:rPr sz="2400" b="1" i="1" spc="-85" dirty="0">
                <a:solidFill>
                  <a:srgbClr val="FF0000"/>
                </a:solidFill>
                <a:latin typeface="Arial" panose="020B0604020202020204"/>
                <a:cs typeface="Arial" panose="020B0604020202020204"/>
              </a:rPr>
              <a:t> </a:t>
            </a:r>
            <a:r>
              <a:rPr sz="2400" b="1" i="1" dirty="0">
                <a:solidFill>
                  <a:srgbClr val="FF0000"/>
                </a:solidFill>
                <a:latin typeface="Arial" panose="020B0604020202020204"/>
                <a:cs typeface="Arial" panose="020B0604020202020204"/>
              </a:rPr>
              <a:t>ΤΗ </a:t>
            </a:r>
            <a:r>
              <a:rPr sz="2400" b="1" i="1" spc="-45" dirty="0">
                <a:solidFill>
                  <a:srgbClr val="FF0000"/>
                </a:solidFill>
                <a:latin typeface="Arial" panose="020B0604020202020204"/>
                <a:cs typeface="Arial" panose="020B0604020202020204"/>
              </a:rPr>
              <a:t>ΜΕΤΑΒΑΤΙΚΗ</a:t>
            </a:r>
            <a:r>
              <a:rPr sz="2400" b="1" i="1" spc="-85" dirty="0">
                <a:solidFill>
                  <a:srgbClr val="FF0000"/>
                </a:solidFill>
                <a:latin typeface="Arial" panose="020B0604020202020204"/>
                <a:cs typeface="Arial" panose="020B0604020202020204"/>
              </a:rPr>
              <a:t> </a:t>
            </a:r>
            <a:r>
              <a:rPr sz="2400" b="1" i="1" spc="-10" dirty="0">
                <a:solidFill>
                  <a:srgbClr val="FF0000"/>
                </a:solidFill>
                <a:latin typeface="Arial" panose="020B0604020202020204"/>
                <a:cs typeface="Arial" panose="020B0604020202020204"/>
              </a:rPr>
              <a:t>ΛΕΙΤΟΥΡΓΙΑ</a:t>
            </a:r>
            <a:endParaRPr sz="2400">
              <a:latin typeface="Arial" panose="020B0604020202020204"/>
              <a:cs typeface="Arial" panose="020B0604020202020204"/>
            </a:endParaRPr>
          </a:p>
          <a:p>
            <a:pPr marL="12700" marR="71755" algn="just">
              <a:lnSpc>
                <a:spcPct val="93000"/>
              </a:lnSpc>
              <a:spcBef>
                <a:spcPts val="100"/>
              </a:spcBef>
            </a:pPr>
            <a:r>
              <a:rPr sz="2400" b="1" dirty="0">
                <a:latin typeface="Arial" panose="020B0604020202020204"/>
                <a:cs typeface="Arial" panose="020B0604020202020204"/>
              </a:rPr>
              <a:t>Η</a:t>
            </a:r>
            <a:r>
              <a:rPr sz="2400" b="1" spc="-75" dirty="0">
                <a:latin typeface="Arial" panose="020B0604020202020204"/>
                <a:cs typeface="Arial" panose="020B0604020202020204"/>
              </a:rPr>
              <a:t> </a:t>
            </a:r>
            <a:r>
              <a:rPr sz="2400" b="1" spc="-10" dirty="0">
                <a:latin typeface="Arial" panose="020B0604020202020204"/>
                <a:cs typeface="Arial" panose="020B0604020202020204"/>
              </a:rPr>
              <a:t>ΣΥΜΠΕΡΙΦΟΡΑ</a:t>
            </a:r>
            <a:r>
              <a:rPr sz="2400" b="1" spc="-75" dirty="0">
                <a:latin typeface="Arial" panose="020B0604020202020204"/>
                <a:cs typeface="Arial" panose="020B0604020202020204"/>
              </a:rPr>
              <a:t> </a:t>
            </a:r>
            <a:r>
              <a:rPr sz="2400" b="1" dirty="0">
                <a:latin typeface="Arial" panose="020B0604020202020204"/>
                <a:cs typeface="Arial" panose="020B0604020202020204"/>
              </a:rPr>
              <a:t>ΤΟΥ</a:t>
            </a:r>
            <a:r>
              <a:rPr sz="2400" b="1" spc="-70" dirty="0">
                <a:latin typeface="Arial" panose="020B0604020202020204"/>
                <a:cs typeface="Arial" panose="020B0604020202020204"/>
              </a:rPr>
              <a:t> </a:t>
            </a:r>
            <a:r>
              <a:rPr sz="2400" b="1" dirty="0">
                <a:latin typeface="Arial" panose="020B0604020202020204"/>
                <a:cs typeface="Arial" panose="020B0604020202020204"/>
              </a:rPr>
              <a:t>ΡΥΘΜΙΣΤΗ</a:t>
            </a:r>
            <a:r>
              <a:rPr sz="2400" b="1" spc="-75" dirty="0">
                <a:latin typeface="Arial" panose="020B0604020202020204"/>
                <a:cs typeface="Arial" panose="020B0604020202020204"/>
              </a:rPr>
              <a:t> </a:t>
            </a:r>
            <a:r>
              <a:rPr sz="2400" b="1" dirty="0">
                <a:latin typeface="Arial" panose="020B0604020202020204"/>
                <a:cs typeface="Arial" panose="020B0604020202020204"/>
              </a:rPr>
              <a:t>ΣΤΡΟΦΩΝ</a:t>
            </a:r>
            <a:r>
              <a:rPr sz="2400" b="1" spc="-70" dirty="0">
                <a:latin typeface="Arial" panose="020B0604020202020204"/>
                <a:cs typeface="Arial" panose="020B0604020202020204"/>
              </a:rPr>
              <a:t> </a:t>
            </a:r>
            <a:r>
              <a:rPr sz="2400" b="1" spc="-80" dirty="0">
                <a:latin typeface="Arial" panose="020B0604020202020204"/>
                <a:cs typeface="Arial" panose="020B0604020202020204"/>
              </a:rPr>
              <a:t>ΚΑΤΑ</a:t>
            </a:r>
            <a:r>
              <a:rPr sz="2400" b="1" spc="-75" dirty="0">
                <a:latin typeface="Arial" panose="020B0604020202020204"/>
                <a:cs typeface="Arial" panose="020B0604020202020204"/>
              </a:rPr>
              <a:t> </a:t>
            </a:r>
            <a:r>
              <a:rPr sz="2400" b="1" dirty="0">
                <a:latin typeface="Arial" panose="020B0604020202020204"/>
                <a:cs typeface="Arial" panose="020B0604020202020204"/>
              </a:rPr>
              <a:t>ΤΗ</a:t>
            </a:r>
            <a:r>
              <a:rPr sz="2400" b="1" spc="-70" dirty="0">
                <a:latin typeface="Arial" panose="020B0604020202020204"/>
                <a:cs typeface="Arial" panose="020B0604020202020204"/>
              </a:rPr>
              <a:t> </a:t>
            </a:r>
            <a:r>
              <a:rPr sz="2400" b="1" spc="-25" dirty="0">
                <a:latin typeface="Arial" panose="020B0604020202020204"/>
                <a:cs typeface="Arial" panose="020B0604020202020204"/>
              </a:rPr>
              <a:t>ΜΕ- </a:t>
            </a:r>
            <a:r>
              <a:rPr sz="2400" b="1" spc="-50" dirty="0">
                <a:latin typeface="Arial" panose="020B0604020202020204"/>
                <a:cs typeface="Arial" panose="020B0604020202020204"/>
              </a:rPr>
              <a:t>ΤΑΒΑΤΙΚΗ</a:t>
            </a:r>
            <a:r>
              <a:rPr sz="2400" b="1" spc="-130" dirty="0">
                <a:latin typeface="Arial" panose="020B0604020202020204"/>
                <a:cs typeface="Arial" panose="020B0604020202020204"/>
              </a:rPr>
              <a:t> </a:t>
            </a:r>
            <a:r>
              <a:rPr sz="2400" b="1" dirty="0">
                <a:latin typeface="Arial" panose="020B0604020202020204"/>
                <a:cs typeface="Arial" panose="020B0604020202020204"/>
              </a:rPr>
              <a:t>ΛΕΙΤΟΥΡΓΙΑ</a:t>
            </a:r>
            <a:r>
              <a:rPr sz="2400" b="1" spc="-165" dirty="0">
                <a:latin typeface="Arial" panose="020B0604020202020204"/>
                <a:cs typeface="Arial" panose="020B0604020202020204"/>
              </a:rPr>
              <a:t> </a:t>
            </a:r>
            <a:r>
              <a:rPr sz="2400" b="1" dirty="0">
                <a:latin typeface="Arial" panose="020B0604020202020204"/>
                <a:cs typeface="Arial" panose="020B0604020202020204"/>
              </a:rPr>
              <a:t>ΤΟΥ</a:t>
            </a:r>
            <a:r>
              <a:rPr sz="2400" b="1" spc="-100" dirty="0">
                <a:latin typeface="Arial" panose="020B0604020202020204"/>
                <a:cs typeface="Arial" panose="020B0604020202020204"/>
              </a:rPr>
              <a:t> </a:t>
            </a:r>
            <a:r>
              <a:rPr sz="2400" b="1" spc="-25" dirty="0">
                <a:latin typeface="Arial" panose="020B0604020202020204"/>
                <a:cs typeface="Arial" panose="020B0604020202020204"/>
              </a:rPr>
              <a:t>ΚΙΝΗΤΗΡΑ</a:t>
            </a:r>
            <a:r>
              <a:rPr sz="2400" b="1" spc="-140" dirty="0">
                <a:latin typeface="Arial" panose="020B0604020202020204"/>
                <a:cs typeface="Arial" panose="020B0604020202020204"/>
              </a:rPr>
              <a:t> </a:t>
            </a:r>
            <a:r>
              <a:rPr sz="2400" b="1" spc="-20" dirty="0">
                <a:latin typeface="Arial" panose="020B0604020202020204"/>
                <a:cs typeface="Arial" panose="020B0604020202020204"/>
              </a:rPr>
              <a:t>ΑΝΑΦΕΡΕΤΑΙ</a:t>
            </a:r>
            <a:r>
              <a:rPr sz="2400" b="1" spc="-80" dirty="0">
                <a:latin typeface="Arial" panose="020B0604020202020204"/>
                <a:cs typeface="Arial" panose="020B0604020202020204"/>
              </a:rPr>
              <a:t> </a:t>
            </a:r>
            <a:r>
              <a:rPr sz="2400" b="1" spc="-20" dirty="0">
                <a:latin typeface="Arial" panose="020B0604020202020204"/>
                <a:cs typeface="Arial" panose="020B0604020202020204"/>
              </a:rPr>
              <a:t>ΣΤΙΣ </a:t>
            </a:r>
            <a:r>
              <a:rPr sz="2400" b="1" dirty="0">
                <a:latin typeface="Arial" panose="020B0604020202020204"/>
                <a:cs typeface="Arial" panose="020B0604020202020204"/>
              </a:rPr>
              <a:t>ΔΙΑΚΥΜΑΝΣΕΙΣ</a:t>
            </a:r>
            <a:r>
              <a:rPr sz="2400" b="1" spc="-60" dirty="0">
                <a:latin typeface="Arial" panose="020B0604020202020204"/>
                <a:cs typeface="Arial" panose="020B0604020202020204"/>
              </a:rPr>
              <a:t> </a:t>
            </a:r>
            <a:r>
              <a:rPr sz="2400" b="1" dirty="0">
                <a:latin typeface="Arial" panose="020B0604020202020204"/>
                <a:cs typeface="Arial" panose="020B0604020202020204"/>
              </a:rPr>
              <a:t>ΠΟΥ</a:t>
            </a:r>
            <a:r>
              <a:rPr sz="2400" b="1" spc="-55" dirty="0">
                <a:latin typeface="Arial" panose="020B0604020202020204"/>
                <a:cs typeface="Arial" panose="020B0604020202020204"/>
              </a:rPr>
              <a:t> </a:t>
            </a:r>
            <a:r>
              <a:rPr sz="2400" b="1" spc="-10" dirty="0">
                <a:latin typeface="Arial" panose="020B0604020202020204"/>
                <a:cs typeface="Arial" panose="020B0604020202020204"/>
              </a:rPr>
              <a:t>ΠΑΡΟΥΣΙΑΖΟΥΝ</a:t>
            </a:r>
            <a:r>
              <a:rPr sz="2400" b="1" spc="-45" dirty="0">
                <a:latin typeface="Arial" panose="020B0604020202020204"/>
                <a:cs typeface="Arial" panose="020B0604020202020204"/>
              </a:rPr>
              <a:t> </a:t>
            </a:r>
            <a:r>
              <a:rPr sz="2400" b="1" dirty="0">
                <a:latin typeface="Arial" panose="020B0604020202020204"/>
                <a:cs typeface="Arial" panose="020B0604020202020204"/>
              </a:rPr>
              <a:t>ΟΙ</a:t>
            </a:r>
            <a:r>
              <a:rPr sz="2400" b="1" spc="-50" dirty="0">
                <a:latin typeface="Arial" panose="020B0604020202020204"/>
                <a:cs typeface="Arial" panose="020B0604020202020204"/>
              </a:rPr>
              <a:t> </a:t>
            </a:r>
            <a:r>
              <a:rPr sz="2400" b="1" dirty="0">
                <a:latin typeface="Arial" panose="020B0604020202020204"/>
                <a:cs typeface="Arial" panose="020B0604020202020204"/>
              </a:rPr>
              <a:t>ΣΤΡΟΦΕΣ,</a:t>
            </a:r>
            <a:r>
              <a:rPr sz="2400" b="1" spc="-45" dirty="0">
                <a:latin typeface="Arial" panose="020B0604020202020204"/>
                <a:cs typeface="Arial" panose="020B0604020202020204"/>
              </a:rPr>
              <a:t> </a:t>
            </a:r>
            <a:r>
              <a:rPr sz="2400" b="1" spc="-20" dirty="0">
                <a:latin typeface="Arial" panose="020B0604020202020204"/>
                <a:cs typeface="Arial" panose="020B0604020202020204"/>
              </a:rPr>
              <a:t>ΟΤΑΝ </a:t>
            </a:r>
            <a:r>
              <a:rPr sz="2400" b="1" spc="-10" dirty="0">
                <a:latin typeface="Arial" panose="020B0604020202020204"/>
                <a:cs typeface="Arial" panose="020B0604020202020204"/>
              </a:rPr>
              <a:t>ΔΙΝΕΤΑΙ</a:t>
            </a:r>
            <a:r>
              <a:rPr sz="2400" b="1" spc="-70" dirty="0">
                <a:latin typeface="Arial" panose="020B0604020202020204"/>
                <a:cs typeface="Arial" panose="020B0604020202020204"/>
              </a:rPr>
              <a:t> </a:t>
            </a:r>
            <a:r>
              <a:rPr sz="2400" b="1" dirty="0">
                <a:latin typeface="Arial" panose="020B0604020202020204"/>
                <a:cs typeface="Arial" panose="020B0604020202020204"/>
              </a:rPr>
              <a:t>ΕΝΤΟΛΗ</a:t>
            </a:r>
            <a:r>
              <a:rPr sz="2400" b="1" spc="-60" dirty="0">
                <a:latin typeface="Arial" panose="020B0604020202020204"/>
                <a:cs typeface="Arial" panose="020B0604020202020204"/>
              </a:rPr>
              <a:t> </a:t>
            </a:r>
            <a:r>
              <a:rPr sz="2400" b="1">
                <a:latin typeface="Arial" panose="020B0604020202020204"/>
                <a:cs typeface="Arial" panose="020B0604020202020204"/>
              </a:rPr>
              <a:t>ΓΙΑ</a:t>
            </a:r>
            <a:r>
              <a:rPr sz="2400" b="1" spc="-65">
                <a:latin typeface="Arial" panose="020B0604020202020204"/>
                <a:cs typeface="Arial" panose="020B0604020202020204"/>
              </a:rPr>
              <a:t> </a:t>
            </a:r>
            <a:r>
              <a:rPr lang="el-GR" sz="2400" b="1" spc="-65" dirty="0" smtClean="0">
                <a:latin typeface="Arial" panose="020B0604020202020204"/>
                <a:cs typeface="Arial" panose="020B0604020202020204"/>
              </a:rPr>
              <a:t>Μ</a:t>
            </a:r>
            <a:r>
              <a:rPr sz="2400" b="1" spc="-25" smtClean="0">
                <a:latin typeface="Arial" panose="020B0604020202020204"/>
                <a:cs typeface="Arial" panose="020B0604020202020204"/>
              </a:rPr>
              <a:t>ΕΤΑΒΑΣΗ</a:t>
            </a:r>
            <a:r>
              <a:rPr sz="2400" b="1" spc="-130" smtClean="0">
                <a:latin typeface="Arial" panose="020B0604020202020204"/>
                <a:cs typeface="Arial" panose="020B0604020202020204"/>
              </a:rPr>
              <a:t> </a:t>
            </a:r>
            <a:r>
              <a:rPr sz="2400" b="1" dirty="0">
                <a:latin typeface="Arial" panose="020B0604020202020204"/>
                <a:cs typeface="Arial" panose="020B0604020202020204"/>
              </a:rPr>
              <a:t>ΑΠΟ</a:t>
            </a:r>
            <a:r>
              <a:rPr sz="2400" b="1" spc="-55" dirty="0">
                <a:latin typeface="Arial" panose="020B0604020202020204"/>
                <a:cs typeface="Arial" panose="020B0604020202020204"/>
              </a:rPr>
              <a:t> </a:t>
            </a:r>
            <a:r>
              <a:rPr sz="2400" b="1" dirty="0">
                <a:latin typeface="Arial" panose="020B0604020202020204"/>
                <a:cs typeface="Arial" panose="020B0604020202020204"/>
              </a:rPr>
              <a:t>ΕΝΑΝ</a:t>
            </a:r>
            <a:r>
              <a:rPr sz="2400" b="1" spc="-130" dirty="0">
                <a:latin typeface="Arial" panose="020B0604020202020204"/>
                <a:cs typeface="Arial" panose="020B0604020202020204"/>
              </a:rPr>
              <a:t> </a:t>
            </a:r>
            <a:r>
              <a:rPr sz="2400" b="1" spc="-20">
                <a:latin typeface="Arial" panose="020B0604020202020204"/>
                <a:cs typeface="Arial" panose="020B0604020202020204"/>
              </a:rPr>
              <a:t>ΑΡΧΙΚΟ</a:t>
            </a:r>
            <a:r>
              <a:rPr sz="2400" b="1" spc="-130">
                <a:latin typeface="Arial" panose="020B0604020202020204"/>
                <a:cs typeface="Arial" panose="020B0604020202020204"/>
              </a:rPr>
              <a:t> </a:t>
            </a:r>
            <a:r>
              <a:rPr sz="2400" b="1" spc="-10" smtClean="0">
                <a:latin typeface="Arial" panose="020B0604020202020204"/>
                <a:cs typeface="Arial" panose="020B0604020202020204"/>
              </a:rPr>
              <a:t>ΑΡΙΘ</a:t>
            </a:r>
            <a:r>
              <a:rPr sz="2400" b="1" smtClean="0">
                <a:latin typeface="Arial" panose="020B0604020202020204"/>
                <a:cs typeface="Arial" panose="020B0604020202020204"/>
              </a:rPr>
              <a:t>ΜΟ</a:t>
            </a:r>
            <a:r>
              <a:rPr sz="2400" b="1" spc="-45" smtClean="0">
                <a:latin typeface="Arial" panose="020B0604020202020204"/>
                <a:cs typeface="Arial" panose="020B0604020202020204"/>
              </a:rPr>
              <a:t> </a:t>
            </a:r>
            <a:r>
              <a:rPr sz="2400" b="1" dirty="0">
                <a:latin typeface="Arial" panose="020B0604020202020204"/>
                <a:cs typeface="Arial" panose="020B0604020202020204"/>
              </a:rPr>
              <a:t>ΣΤΡΟΦΩΝ</a:t>
            </a:r>
            <a:r>
              <a:rPr sz="2400" b="1" spc="-45" dirty="0">
                <a:latin typeface="Arial" panose="020B0604020202020204"/>
                <a:cs typeface="Arial" panose="020B0604020202020204"/>
              </a:rPr>
              <a:t> </a:t>
            </a:r>
            <a:r>
              <a:rPr sz="2400" b="1" dirty="0">
                <a:latin typeface="Arial" panose="020B0604020202020204"/>
                <a:cs typeface="Arial" panose="020B0604020202020204"/>
              </a:rPr>
              <a:t>ΣΕ</a:t>
            </a:r>
            <a:r>
              <a:rPr sz="2400" b="1" spc="-50" dirty="0">
                <a:latin typeface="Arial" panose="020B0604020202020204"/>
                <a:cs typeface="Arial" panose="020B0604020202020204"/>
              </a:rPr>
              <a:t> </a:t>
            </a:r>
            <a:r>
              <a:rPr sz="2400" b="1" dirty="0">
                <a:latin typeface="Arial" panose="020B0604020202020204"/>
                <a:cs typeface="Arial" panose="020B0604020202020204"/>
              </a:rPr>
              <a:t>ΕΝΑΝ</a:t>
            </a:r>
            <a:r>
              <a:rPr sz="2400" b="1" spc="-45" dirty="0">
                <a:latin typeface="Arial" panose="020B0604020202020204"/>
                <a:cs typeface="Arial" panose="020B0604020202020204"/>
              </a:rPr>
              <a:t> </a:t>
            </a:r>
            <a:r>
              <a:rPr sz="2400" b="1" dirty="0">
                <a:latin typeface="Arial" panose="020B0604020202020204"/>
                <a:cs typeface="Arial" panose="020B0604020202020204"/>
              </a:rPr>
              <a:t>ΤΕΛΙΚΟ</a:t>
            </a:r>
            <a:r>
              <a:rPr sz="2400" b="1" spc="-45" dirty="0">
                <a:latin typeface="Arial" panose="020B0604020202020204"/>
                <a:cs typeface="Arial" panose="020B0604020202020204"/>
              </a:rPr>
              <a:t> </a:t>
            </a:r>
            <a:r>
              <a:rPr sz="2400" b="1" spc="-40" dirty="0">
                <a:latin typeface="Arial" panose="020B0604020202020204"/>
                <a:cs typeface="Arial" panose="020B0604020202020204"/>
              </a:rPr>
              <a:t>(ΜΕΓΑΛΥΤΕΡΟ </a:t>
            </a:r>
            <a:r>
              <a:rPr sz="2400" b="1">
                <a:latin typeface="Arial" panose="020B0604020202020204"/>
                <a:cs typeface="Arial" panose="020B0604020202020204"/>
              </a:rPr>
              <a:t>Ή</a:t>
            </a:r>
            <a:r>
              <a:rPr sz="2400" b="1" spc="-35">
                <a:latin typeface="Arial" panose="020B0604020202020204"/>
                <a:cs typeface="Arial" panose="020B0604020202020204"/>
              </a:rPr>
              <a:t> </a:t>
            </a:r>
            <a:r>
              <a:rPr sz="2400" b="1" spc="-10" smtClean="0">
                <a:latin typeface="Arial" panose="020B0604020202020204"/>
                <a:cs typeface="Arial" panose="020B0604020202020204"/>
              </a:rPr>
              <a:t>ΜΙΚΡΟΤΕΡΟ</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a:lnSpc>
                <a:spcPts val="2570"/>
              </a:lnSpc>
            </a:pPr>
            <a:r>
              <a:rPr sz="2400" b="1" dirty="0">
                <a:latin typeface="Arial" panose="020B0604020202020204"/>
                <a:cs typeface="Arial" panose="020B0604020202020204"/>
              </a:rPr>
              <a:t>Ο</a:t>
            </a:r>
            <a:r>
              <a:rPr sz="2400" b="1" spc="-55" dirty="0">
                <a:latin typeface="Arial" panose="020B0604020202020204"/>
                <a:cs typeface="Arial" panose="020B0604020202020204"/>
              </a:rPr>
              <a:t> </a:t>
            </a:r>
            <a:r>
              <a:rPr sz="2400" b="1" dirty="0">
                <a:latin typeface="Arial" panose="020B0604020202020204"/>
                <a:cs typeface="Arial" panose="020B0604020202020204"/>
              </a:rPr>
              <a:t>ΡΥΘΜΙΣΤΗΣ</a:t>
            </a:r>
            <a:r>
              <a:rPr sz="2400" b="1" spc="-40" dirty="0">
                <a:latin typeface="Arial" panose="020B0604020202020204"/>
                <a:cs typeface="Arial" panose="020B0604020202020204"/>
              </a:rPr>
              <a:t> </a:t>
            </a:r>
            <a:r>
              <a:rPr sz="2400" b="1" dirty="0">
                <a:latin typeface="Arial" panose="020B0604020202020204"/>
                <a:cs typeface="Arial" panose="020B0604020202020204"/>
              </a:rPr>
              <a:t>ΣΤΡΟΦΩΝ</a:t>
            </a:r>
            <a:r>
              <a:rPr sz="2400" b="1" spc="-50" dirty="0">
                <a:latin typeface="Arial" panose="020B0604020202020204"/>
                <a:cs typeface="Arial" panose="020B0604020202020204"/>
              </a:rPr>
              <a:t> </a:t>
            </a:r>
            <a:r>
              <a:rPr sz="2400" b="1" dirty="0">
                <a:latin typeface="Arial" panose="020B0604020202020204"/>
                <a:cs typeface="Arial" panose="020B0604020202020204"/>
              </a:rPr>
              <a:t>ΠΡΕΠΕΙ</a:t>
            </a:r>
            <a:r>
              <a:rPr sz="2400" b="1" spc="-40" dirty="0">
                <a:latin typeface="Arial" panose="020B0604020202020204"/>
                <a:cs typeface="Arial" panose="020B0604020202020204"/>
              </a:rPr>
              <a:t> </a:t>
            </a:r>
            <a:r>
              <a:rPr sz="2400" b="1" dirty="0">
                <a:latin typeface="Arial" panose="020B0604020202020204"/>
                <a:cs typeface="Arial" panose="020B0604020202020204"/>
              </a:rPr>
              <a:t>ΝΑ</a:t>
            </a:r>
            <a:r>
              <a:rPr sz="2400" b="1" spc="-50" dirty="0">
                <a:latin typeface="Arial" panose="020B0604020202020204"/>
                <a:cs typeface="Arial" panose="020B0604020202020204"/>
              </a:rPr>
              <a:t> </a:t>
            </a:r>
            <a:r>
              <a:rPr sz="2400" b="1" dirty="0">
                <a:latin typeface="Arial" panose="020B0604020202020204"/>
                <a:cs typeface="Arial" panose="020B0604020202020204"/>
              </a:rPr>
              <a:t>ΕΧΕΙ</a:t>
            </a:r>
            <a:r>
              <a:rPr sz="2400" b="1" spc="-30" dirty="0">
                <a:latin typeface="Arial" panose="020B0604020202020204"/>
                <a:cs typeface="Arial" panose="020B0604020202020204"/>
              </a:rPr>
              <a:t> </a:t>
            </a:r>
            <a:r>
              <a:rPr sz="2400" b="1" dirty="0">
                <a:latin typeface="Arial" panose="020B0604020202020204"/>
                <a:cs typeface="Arial" panose="020B0604020202020204"/>
              </a:rPr>
              <a:t>ΤΕΤΟΙΑ</a:t>
            </a:r>
            <a:r>
              <a:rPr sz="2400" b="1" spc="-45" dirty="0">
                <a:latin typeface="Arial" panose="020B0604020202020204"/>
                <a:cs typeface="Arial" panose="020B0604020202020204"/>
              </a:rPr>
              <a:t> </a:t>
            </a:r>
            <a:r>
              <a:rPr sz="2400" b="1" spc="-10" dirty="0">
                <a:latin typeface="Arial" panose="020B0604020202020204"/>
                <a:cs typeface="Arial" panose="020B0604020202020204"/>
              </a:rPr>
              <a:t>ΧΑΡΑ-</a:t>
            </a:r>
            <a:endParaRPr sz="2400">
              <a:latin typeface="Arial" panose="020B0604020202020204"/>
              <a:cs typeface="Arial" panose="020B0604020202020204"/>
            </a:endParaRPr>
          </a:p>
          <a:p>
            <a:pPr marL="12700" marR="5080">
              <a:lnSpc>
                <a:spcPct val="93000"/>
              </a:lnSpc>
              <a:spcBef>
                <a:spcPts val="105"/>
              </a:spcBef>
              <a:tabLst>
                <a:tab pos="5760720" algn="l"/>
              </a:tabLst>
            </a:pPr>
            <a:r>
              <a:rPr sz="2400" b="1" dirty="0">
                <a:latin typeface="Arial" panose="020B0604020202020204"/>
                <a:cs typeface="Arial" panose="020B0604020202020204"/>
              </a:rPr>
              <a:t>ΚΤΗΡΙΣΤΙΚΑ</a:t>
            </a:r>
            <a:r>
              <a:rPr sz="2400" b="1" spc="-55" dirty="0">
                <a:latin typeface="Arial" panose="020B0604020202020204"/>
                <a:cs typeface="Arial" panose="020B0604020202020204"/>
              </a:rPr>
              <a:t> </a:t>
            </a:r>
            <a:r>
              <a:rPr sz="2400" b="1" dirty="0">
                <a:latin typeface="Arial" panose="020B0604020202020204"/>
                <a:cs typeface="Arial" panose="020B0604020202020204"/>
              </a:rPr>
              <a:t>ΩΣΤΕ</a:t>
            </a:r>
            <a:r>
              <a:rPr sz="2400" b="1" spc="-45" dirty="0">
                <a:latin typeface="Arial" panose="020B0604020202020204"/>
                <a:cs typeface="Arial" panose="020B0604020202020204"/>
              </a:rPr>
              <a:t> </a:t>
            </a:r>
            <a:r>
              <a:rPr sz="2400" b="1" dirty="0">
                <a:latin typeface="Arial" panose="020B0604020202020204"/>
                <a:cs typeface="Arial" panose="020B0604020202020204"/>
              </a:rPr>
              <a:t>ΟΙ</a:t>
            </a:r>
            <a:r>
              <a:rPr sz="2400" b="1" spc="-40" dirty="0">
                <a:latin typeface="Arial" panose="020B0604020202020204"/>
                <a:cs typeface="Arial" panose="020B0604020202020204"/>
              </a:rPr>
              <a:t> </a:t>
            </a:r>
            <a:r>
              <a:rPr sz="2400" b="1" spc="-20" dirty="0">
                <a:latin typeface="Arial" panose="020B0604020202020204"/>
                <a:cs typeface="Arial" panose="020B0604020202020204"/>
              </a:rPr>
              <a:t>ΤΑΛΑΝΤΩΣΕΙΣ</a:t>
            </a:r>
            <a:r>
              <a:rPr sz="2400" b="1" spc="-45" dirty="0">
                <a:latin typeface="Arial" panose="020B0604020202020204"/>
                <a:cs typeface="Arial" panose="020B0604020202020204"/>
              </a:rPr>
              <a:t> </a:t>
            </a:r>
            <a:r>
              <a:rPr sz="2400" b="1" dirty="0">
                <a:latin typeface="Arial" panose="020B0604020202020204"/>
                <a:cs typeface="Arial" panose="020B0604020202020204"/>
              </a:rPr>
              <a:t>ΠΟΥ</a:t>
            </a:r>
            <a:r>
              <a:rPr sz="2400" b="1" spc="-120" dirty="0">
                <a:latin typeface="Arial" panose="020B0604020202020204"/>
                <a:cs typeface="Arial" panose="020B0604020202020204"/>
              </a:rPr>
              <a:t> </a:t>
            </a:r>
            <a:r>
              <a:rPr sz="2400" b="1" spc="-10" dirty="0">
                <a:latin typeface="Arial" panose="020B0604020202020204"/>
                <a:cs typeface="Arial" panose="020B0604020202020204"/>
              </a:rPr>
              <a:t>ΔΗΜΙΟΥΡΓΟΥ- </a:t>
            </a:r>
            <a:r>
              <a:rPr sz="2400" b="1" spc="-20" dirty="0">
                <a:latin typeface="Arial" panose="020B0604020202020204"/>
                <a:cs typeface="Arial" panose="020B0604020202020204"/>
              </a:rPr>
              <a:t>ΝΤΑΙ</a:t>
            </a:r>
            <a:r>
              <a:rPr sz="2400" b="1" spc="-85" dirty="0">
                <a:latin typeface="Arial" panose="020B0604020202020204"/>
                <a:cs typeface="Arial" panose="020B0604020202020204"/>
              </a:rPr>
              <a:t> </a:t>
            </a:r>
            <a:r>
              <a:rPr sz="2400" b="1" spc="-80" dirty="0">
                <a:latin typeface="Arial" panose="020B0604020202020204"/>
                <a:cs typeface="Arial" panose="020B0604020202020204"/>
              </a:rPr>
              <a:t>ΚΑΤΑ </a:t>
            </a:r>
            <a:r>
              <a:rPr sz="2400" b="1" dirty="0">
                <a:latin typeface="Arial" panose="020B0604020202020204"/>
                <a:cs typeface="Arial" panose="020B0604020202020204"/>
              </a:rPr>
              <a:t>ΤΗ</a:t>
            </a:r>
            <a:r>
              <a:rPr sz="2400" b="1" spc="-75" dirty="0">
                <a:latin typeface="Arial" panose="020B0604020202020204"/>
                <a:cs typeface="Arial" panose="020B0604020202020204"/>
              </a:rPr>
              <a:t> </a:t>
            </a:r>
            <a:r>
              <a:rPr sz="2400" b="1" spc="-35" dirty="0">
                <a:latin typeface="Arial" panose="020B0604020202020204"/>
                <a:cs typeface="Arial" panose="020B0604020202020204"/>
              </a:rPr>
              <a:t>ΜΕΤΑΒΑΤΙΚΗ</a:t>
            </a:r>
            <a:r>
              <a:rPr sz="2400" b="1" spc="-75" dirty="0">
                <a:latin typeface="Arial" panose="020B0604020202020204"/>
                <a:cs typeface="Arial" panose="020B0604020202020204"/>
              </a:rPr>
              <a:t> </a:t>
            </a:r>
            <a:r>
              <a:rPr sz="2400" b="1" spc="-10" dirty="0">
                <a:latin typeface="Arial" panose="020B0604020202020204"/>
                <a:cs typeface="Arial" panose="020B0604020202020204"/>
              </a:rPr>
              <a:t>ΠΕΡΙΟΔΟ</a:t>
            </a:r>
            <a:r>
              <a:rPr sz="2400" b="1" dirty="0">
                <a:latin typeface="Arial" panose="020B0604020202020204"/>
                <a:cs typeface="Arial" panose="020B0604020202020204"/>
              </a:rPr>
              <a:t>	ΝΑ</a:t>
            </a:r>
            <a:r>
              <a:rPr sz="2400" b="1" spc="-95" dirty="0">
                <a:latin typeface="Arial" panose="020B0604020202020204"/>
                <a:cs typeface="Arial" panose="020B0604020202020204"/>
              </a:rPr>
              <a:t> </a:t>
            </a:r>
            <a:r>
              <a:rPr sz="2400" b="1" dirty="0">
                <a:latin typeface="Arial" panose="020B0604020202020204"/>
                <a:cs typeface="Arial" panose="020B0604020202020204"/>
              </a:rPr>
              <a:t>ΟΔΗΓΟΥΝ</a:t>
            </a:r>
            <a:r>
              <a:rPr sz="2400" b="1" spc="-85" dirty="0">
                <a:latin typeface="Arial" panose="020B0604020202020204"/>
                <a:cs typeface="Arial" panose="020B0604020202020204"/>
              </a:rPr>
              <a:t> </a:t>
            </a:r>
            <a:r>
              <a:rPr sz="2400" b="1" spc="-20" dirty="0">
                <a:latin typeface="Arial" panose="020B0604020202020204"/>
                <a:cs typeface="Arial" panose="020B0604020202020204"/>
              </a:rPr>
              <a:t>ΓΡΗ- </a:t>
            </a:r>
            <a:r>
              <a:rPr sz="2400" b="1" spc="-10" dirty="0">
                <a:latin typeface="Arial" panose="020B0604020202020204"/>
                <a:cs typeface="Arial" panose="020B0604020202020204"/>
              </a:rPr>
              <a:t>ΓΟΡΑ</a:t>
            </a:r>
            <a:r>
              <a:rPr sz="2400" b="1" spc="-130" dirty="0">
                <a:latin typeface="Arial" panose="020B0604020202020204"/>
                <a:cs typeface="Arial" panose="020B0604020202020204"/>
              </a:rPr>
              <a:t> </a:t>
            </a:r>
            <a:r>
              <a:rPr sz="2400" b="1" dirty="0">
                <a:latin typeface="Arial" panose="020B0604020202020204"/>
                <a:cs typeface="Arial" panose="020B0604020202020204"/>
              </a:rPr>
              <a:t>ΣΤΟΝ</a:t>
            </a:r>
            <a:r>
              <a:rPr sz="2400" b="1" spc="-120" dirty="0">
                <a:latin typeface="Arial" panose="020B0604020202020204"/>
                <a:cs typeface="Arial" panose="020B0604020202020204"/>
              </a:rPr>
              <a:t> </a:t>
            </a:r>
            <a:r>
              <a:rPr sz="2400" b="1" dirty="0">
                <a:latin typeface="Arial" panose="020B0604020202020204"/>
                <a:cs typeface="Arial" panose="020B0604020202020204"/>
              </a:rPr>
              <a:t>ΕΠΙΘΥΜΗΤΟ</a:t>
            </a:r>
            <a:r>
              <a:rPr sz="2400" b="1" spc="-105" dirty="0">
                <a:latin typeface="Arial" panose="020B0604020202020204"/>
                <a:cs typeface="Arial" panose="020B0604020202020204"/>
              </a:rPr>
              <a:t> </a:t>
            </a:r>
            <a:r>
              <a:rPr sz="2400" b="1" dirty="0">
                <a:latin typeface="Arial" panose="020B0604020202020204"/>
                <a:cs typeface="Arial" panose="020B0604020202020204"/>
              </a:rPr>
              <a:t>ΒΑΘΜΟ</a:t>
            </a:r>
            <a:r>
              <a:rPr sz="2400" b="1" spc="-165" dirty="0">
                <a:latin typeface="Arial" panose="020B0604020202020204"/>
                <a:cs typeface="Arial" panose="020B0604020202020204"/>
              </a:rPr>
              <a:t> </a:t>
            </a:r>
            <a:r>
              <a:rPr sz="2400" b="1" spc="-10" dirty="0">
                <a:latin typeface="Arial" panose="020B0604020202020204"/>
                <a:cs typeface="Arial" panose="020B0604020202020204"/>
              </a:rPr>
              <a:t>ΑΝΟΜΟΙΟΜΟΡΦΙΑΣ.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2910" y="214291"/>
            <a:ext cx="7772400" cy="785817"/>
          </a:xfrm>
          <a:solidFill>
            <a:srgbClr val="00B050"/>
          </a:solidFill>
        </p:spPr>
        <p:txBody>
          <a:bodyPr tIns="1116000" anchor="ctr" anchorCtr="1">
            <a:noAutofit/>
          </a:bodyPr>
          <a:lstStyle/>
          <a:p>
            <a:pPr lvl="1" algn="ctr" rtl="0">
              <a:spcBef>
                <a:spcPct val="0"/>
              </a:spcBef>
            </a:pPr>
            <a:r>
              <a:rPr lang="el-GR"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r>
              <a:rPr lang="en-US" b="1" dirty="0">
                <a:solidFill>
                  <a:srgbClr val="FFFF00"/>
                </a:solidFill>
                <a:latin typeface="Arial" panose="020B0604020202020204" pitchFamily="34" charset="0"/>
                <a:cs typeface="Arial" panose="020B0604020202020204" pitchFamily="34" charset="0"/>
              </a:rPr>
              <a:t>                             </a:t>
            </a:r>
            <a:br>
              <a:rPr lang="en-US" b="1" dirty="0">
                <a:solidFill>
                  <a:srgbClr val="FFFF00"/>
                </a:solidFill>
                <a:latin typeface="Arial" panose="020B0604020202020204" pitchFamily="34" charset="0"/>
                <a:cs typeface="Arial" panose="020B0604020202020204" pitchFamily="34" charset="0"/>
              </a:rPr>
            </a:br>
            <a:r>
              <a:rPr lang="en-US"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latin typeface="Arial" panose="020B0604020202020204" pitchFamily="34" charset="0"/>
                <a:cs typeface="Arial" panose="020B0604020202020204" pitchFamily="34" charset="0"/>
              </a:rPr>
              <a:t> </a:t>
            </a: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rPr>
              <a:t> </a:t>
            </a:r>
            <a:br>
              <a:rPr lang="el-GR" sz="2000" b="1" dirty="0">
                <a:solidFill>
                  <a:srgbClr val="FFFF00"/>
                </a:solidFill>
              </a:rPr>
            </a:br>
            <a:br>
              <a:rPr lang="el-GR" sz="2000" b="1" dirty="0">
                <a:solidFill>
                  <a:srgbClr val="FFFF00"/>
                </a:solidFill>
              </a:rPr>
            </a:br>
            <a:br>
              <a:rPr lang="el-GR" sz="2000" b="1" dirty="0">
                <a:solidFill>
                  <a:srgbClr val="FFFF00"/>
                </a:solidFill>
                <a:latin typeface="Arial" panose="020B0604020202020204" pitchFamily="34" charset="0"/>
                <a:cs typeface="Arial" panose="020B0604020202020204" pitchFamily="34" charset="0"/>
              </a:rPr>
            </a:br>
            <a:br>
              <a:rPr lang="en-US" sz="2000" b="1" dirty="0" smtClean="0">
                <a:solidFill>
                  <a:srgbClr val="FFFF00"/>
                </a:solidFill>
                <a:latin typeface="Arial" panose="020B0604020202020204" pitchFamily="34" charset="0"/>
                <a:cs typeface="Arial" panose="020B0604020202020204" pitchFamily="34" charset="0"/>
              </a:rPr>
            </a:br>
            <a:r>
              <a:rPr lang="el-GR" sz="2000" b="1" u="sng" dirty="0" smtClean="0">
                <a:solidFill>
                  <a:srgbClr val="FFFF00"/>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2000" b="1" dirty="0">
                <a:solidFill>
                  <a:srgbClr val="FFFF00"/>
                </a:solidFill>
                <a:latin typeface="Arial" panose="020B0604020202020204" pitchFamily="34" charset="0"/>
                <a:cs typeface="Arial" panose="020B0604020202020204" pitchFamily="34" charset="0"/>
              </a:rPr>
            </a:br>
            <a:br>
              <a:rPr lang="en-US"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1400" dirty="0">
                <a:solidFill>
                  <a:srgbClr val="FFFF00"/>
                </a:solidFill>
              </a:rPr>
            </a:br>
            <a:br>
              <a:rPr lang="en-US" sz="2400" dirty="0">
                <a:solidFill>
                  <a:srgbClr val="FFFF00"/>
                </a:solidFill>
              </a:rPr>
            </a:br>
            <a:br>
              <a:rPr lang="en-US" sz="2400" dirty="0">
                <a:solidFill>
                  <a:srgbClr val="FFFF00"/>
                </a:solidFill>
              </a:rPr>
            </a:br>
            <a:br>
              <a:rPr lang="en-US" sz="4400" dirty="0">
                <a:solidFill>
                  <a:srgbClr val="FFFF00"/>
                </a:solidFill>
              </a:rPr>
            </a:br>
            <a:endParaRPr lang="en-US" sz="6600" dirty="0">
              <a:solidFill>
                <a:srgbClr val="FFFF00"/>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14282" y="1142984"/>
            <a:ext cx="8786874" cy="714380"/>
          </a:xfrm>
          <a:prstGeom prst="rect">
            <a:avLst/>
          </a:prstGeom>
        </p:spPr>
        <p:txBody>
          <a:bodyPr anchor="t">
            <a:noAutofit/>
          </a:bodyPr>
          <a:lstStyle/>
          <a:p>
            <a:r>
              <a:rPr lang="el-GR" sz="2000" b="1" dirty="0" smtClean="0">
                <a:solidFill>
                  <a:srgbClr val="FF0000"/>
                </a:solidFill>
                <a:latin typeface="Arial" panose="020B0604020202020204" pitchFamily="34" charset="0"/>
                <a:cs typeface="Arial" panose="020B0604020202020204" pitchFamily="34" charset="0"/>
              </a:rPr>
              <a:t>δ) </a:t>
            </a:r>
            <a:r>
              <a:rPr lang="el-GR" sz="2000" b="1" u="sng" dirty="0" smtClean="0">
                <a:solidFill>
                  <a:schemeClr val="tx1"/>
                </a:solidFill>
                <a:latin typeface="Arial" panose="020B0604020202020204" pitchFamily="34" charset="0"/>
                <a:cs typeface="Arial" panose="020B0604020202020204" pitchFamily="34" charset="0"/>
              </a:rPr>
              <a:t>ΒΑΘΜΟΣ ΑΝΟΜΟΙΟΜΟΡΦΙΑΣ</a:t>
            </a:r>
            <a:endParaRPr lang="el-GR" sz="2000" b="1" u="sng" dirty="0" smtClean="0">
              <a:solidFill>
                <a:schemeClr val="tx1"/>
              </a:solidFill>
              <a:latin typeface="Arial" panose="020B0604020202020204" pitchFamily="34" charset="0"/>
              <a:cs typeface="Arial" panose="020B0604020202020204" pitchFamily="34" charset="0"/>
            </a:endParaRPr>
          </a:p>
          <a:p>
            <a:pPr algn="l"/>
            <a:endParaRPr lang="el-GR" sz="2000" dirty="0" smtClean="0"/>
          </a:p>
          <a:p>
            <a:pPr algn="l"/>
            <a:endParaRPr lang="el-GR" sz="2000" dirty="0">
              <a:solidFill>
                <a:schemeClr val="tx1"/>
              </a:solidFill>
            </a:endParaRPr>
          </a:p>
        </p:txBody>
      </p:sp>
      <p:pic>
        <p:nvPicPr>
          <p:cNvPr id="651266" name="Picture 2" descr="C:\Users\Fadi\Pictures\2013-04-16\004.png"/>
          <p:cNvPicPr>
            <a:picLocks noChangeAspect="1" noChangeArrowheads="1"/>
          </p:cNvPicPr>
          <p:nvPr/>
        </p:nvPicPr>
        <p:blipFill>
          <a:blip r:embed="rId1" cstate="print">
            <a:lum bright="-26000" contrast="44000"/>
          </a:blip>
          <a:srcRect/>
          <a:stretch>
            <a:fillRect/>
          </a:stretch>
        </p:blipFill>
        <p:spPr bwMode="auto">
          <a:xfrm>
            <a:off x="683568" y="2132856"/>
            <a:ext cx="7776864" cy="3024336"/>
          </a:xfrm>
          <a:prstGeom prst="rect">
            <a:avLst/>
          </a:prstGeom>
          <a:noFill/>
        </p:spPr>
      </p:pic>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71472" y="214291"/>
            <a:ext cx="7843838" cy="857255"/>
          </a:xfrm>
          <a:solidFill>
            <a:srgbClr val="00B050"/>
          </a:solidFill>
        </p:spPr>
        <p:txBody>
          <a:bodyPr tIns="1116000" anchor="ctr" anchorCtr="1">
            <a:noAutofit/>
          </a:bodyPr>
          <a:lstStyle/>
          <a:p>
            <a:pPr lvl="1" algn="ctr" rtl="0">
              <a:spcBef>
                <a:spcPct val="0"/>
              </a:spcBef>
            </a:pPr>
            <a:r>
              <a:rPr lang="el-GR"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r>
              <a:rPr lang="en-US" b="1" dirty="0">
                <a:solidFill>
                  <a:srgbClr val="FFFF00"/>
                </a:solidFill>
                <a:latin typeface="Arial" panose="020B0604020202020204" pitchFamily="34" charset="0"/>
                <a:cs typeface="Arial" panose="020B0604020202020204" pitchFamily="34" charset="0"/>
              </a:rPr>
              <a:t>                             </a:t>
            </a:r>
            <a:br>
              <a:rPr lang="en-US" b="1" dirty="0">
                <a:solidFill>
                  <a:srgbClr val="FFFF00"/>
                </a:solidFill>
                <a:latin typeface="Arial" panose="020B0604020202020204" pitchFamily="34" charset="0"/>
                <a:cs typeface="Arial" panose="020B0604020202020204" pitchFamily="34" charset="0"/>
              </a:rPr>
            </a:br>
            <a:r>
              <a:rPr lang="en-US"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latin typeface="Arial" panose="020B0604020202020204" pitchFamily="34" charset="0"/>
                <a:cs typeface="Arial" panose="020B0604020202020204" pitchFamily="34" charset="0"/>
              </a:rPr>
              <a:t> </a:t>
            </a: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rPr>
              <a:t> </a:t>
            </a:r>
            <a:br>
              <a:rPr lang="el-GR" sz="2000" b="1" dirty="0">
                <a:solidFill>
                  <a:srgbClr val="FFFF00"/>
                </a:solidFill>
              </a:rPr>
            </a:br>
            <a:br>
              <a:rPr lang="el-GR" sz="2000" b="1" dirty="0">
                <a:solidFill>
                  <a:srgbClr val="FFFF00"/>
                </a:solidFill>
              </a:rPr>
            </a:br>
            <a:br>
              <a:rPr lang="el-GR" sz="2000" b="1" dirty="0">
                <a:solidFill>
                  <a:srgbClr val="FFFF00"/>
                </a:solidFill>
                <a:latin typeface="Arial" panose="020B0604020202020204" pitchFamily="34" charset="0"/>
                <a:cs typeface="Arial" panose="020B0604020202020204" pitchFamily="34" charset="0"/>
              </a:rPr>
            </a:br>
            <a:br>
              <a:rPr lang="en-US" sz="2000" b="1" dirty="0" smtClean="0">
                <a:solidFill>
                  <a:srgbClr val="FFFF00"/>
                </a:solidFill>
                <a:latin typeface="Arial" panose="020B0604020202020204" pitchFamily="34" charset="0"/>
                <a:cs typeface="Arial" panose="020B0604020202020204" pitchFamily="34" charset="0"/>
              </a:rPr>
            </a:br>
            <a:r>
              <a:rPr lang="el-GR" sz="2000" b="1" u="sng" dirty="0" smtClean="0">
                <a:solidFill>
                  <a:srgbClr val="FFFF00"/>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2000" b="1" dirty="0">
                <a:solidFill>
                  <a:srgbClr val="FFFF00"/>
                </a:solidFill>
                <a:latin typeface="Arial" panose="020B0604020202020204" pitchFamily="34" charset="0"/>
                <a:cs typeface="Arial" panose="020B0604020202020204" pitchFamily="34" charset="0"/>
              </a:rPr>
            </a:br>
            <a:br>
              <a:rPr lang="en-US"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1400" dirty="0">
                <a:solidFill>
                  <a:srgbClr val="FFFF00"/>
                </a:solidFill>
              </a:rPr>
            </a:br>
            <a:br>
              <a:rPr lang="en-US" sz="2400" dirty="0">
                <a:solidFill>
                  <a:srgbClr val="FFFF00"/>
                </a:solidFill>
              </a:rPr>
            </a:br>
            <a:br>
              <a:rPr lang="en-US" sz="2400" dirty="0">
                <a:solidFill>
                  <a:srgbClr val="FFFF00"/>
                </a:solidFill>
              </a:rPr>
            </a:br>
            <a:br>
              <a:rPr lang="en-US" sz="4400" dirty="0">
                <a:solidFill>
                  <a:srgbClr val="FFFF00"/>
                </a:solidFill>
              </a:rPr>
            </a:br>
            <a:endParaRPr lang="en-US" sz="6600" dirty="0">
              <a:solidFill>
                <a:srgbClr val="FFFF00"/>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85720" y="1214422"/>
            <a:ext cx="8715436" cy="1643074"/>
          </a:xfrm>
          <a:prstGeom prst="rect">
            <a:avLst/>
          </a:prstGeom>
        </p:spPr>
        <p:txBody>
          <a:bodyPr anchor="t">
            <a:noAutofit/>
          </a:bodyPr>
          <a:lstStyle/>
          <a:p>
            <a:r>
              <a:rPr lang="el-GR" sz="2000" b="1" dirty="0" smtClean="0">
                <a:solidFill>
                  <a:srgbClr val="FF0000"/>
                </a:solidFill>
                <a:latin typeface="Arial" panose="020B0604020202020204" pitchFamily="34" charset="0"/>
                <a:cs typeface="Arial" panose="020B0604020202020204" pitchFamily="34" charset="0"/>
              </a:rPr>
              <a:t>ε) </a:t>
            </a:r>
            <a:r>
              <a:rPr lang="el-GR" sz="2000" b="1" u="sng" dirty="0" smtClean="0">
                <a:solidFill>
                  <a:schemeClr val="tx1"/>
                </a:solidFill>
                <a:latin typeface="Arial" panose="020B0604020202020204" pitchFamily="34" charset="0"/>
                <a:cs typeface="Arial" panose="020B0604020202020204" pitchFamily="34" charset="0"/>
              </a:rPr>
              <a:t>ΣΥΜΠΕΡΙΦΟΡΑ ΚΑΤΑ ΤΗ ΜΕΤΑΒΑΤΙΚΗ</a:t>
            </a:r>
            <a:r>
              <a:rPr lang="en-US" sz="2000" b="1" u="sng" dirty="0" smtClean="0">
                <a:solidFill>
                  <a:schemeClr val="tx1"/>
                </a:solidFill>
                <a:latin typeface="Arial" panose="020B0604020202020204" pitchFamily="34" charset="0"/>
                <a:cs typeface="Arial" panose="020B0604020202020204" pitchFamily="34" charset="0"/>
              </a:rPr>
              <a:t> </a:t>
            </a:r>
            <a:r>
              <a:rPr lang="el-GR" sz="2000" b="1" u="sng" dirty="0" smtClean="0">
                <a:solidFill>
                  <a:schemeClr val="tx1"/>
                </a:solidFill>
                <a:latin typeface="Arial" panose="020B0604020202020204" pitchFamily="34" charset="0"/>
                <a:cs typeface="Arial" panose="020B0604020202020204" pitchFamily="34" charset="0"/>
              </a:rPr>
              <a:t>ΛΕΙΤΟΥΡΓΙΑ</a:t>
            </a:r>
            <a:endParaRPr lang="el-GR" sz="2000" b="1" u="sng" dirty="0" smtClean="0">
              <a:solidFill>
                <a:schemeClr val="tx1"/>
              </a:solidFill>
              <a:latin typeface="Arial" panose="020B0604020202020204" pitchFamily="34" charset="0"/>
              <a:cs typeface="Arial" panose="020B0604020202020204" pitchFamily="34" charset="0"/>
            </a:endParaRPr>
          </a:p>
          <a:p>
            <a:pPr marL="342900" indent="-342900" algn="l">
              <a:buClr>
                <a:srgbClr val="FF0000"/>
              </a:buClr>
              <a:buFont typeface="+mj-lt"/>
              <a:buAutoNum type="arabicParenR"/>
            </a:pPr>
            <a:r>
              <a:rPr lang="el-GR" sz="2000" b="1" dirty="0" smtClean="0">
                <a:solidFill>
                  <a:schemeClr val="tx1"/>
                </a:solidFill>
                <a:latin typeface="Arial" panose="020B0604020202020204" pitchFamily="34" charset="0"/>
                <a:cs typeface="Arial" panose="020B0604020202020204" pitchFamily="34" charset="0"/>
              </a:rPr>
              <a:t>Ο </a:t>
            </a:r>
            <a:r>
              <a:rPr lang="el-GR" sz="2000" b="1" u="sng" dirty="0" smtClean="0">
                <a:solidFill>
                  <a:srgbClr val="FF0000"/>
                </a:solidFill>
                <a:latin typeface="Arial" panose="020B0604020202020204" pitchFamily="34" charset="0"/>
                <a:cs typeface="Arial" panose="020B0604020202020204" pitchFamily="34" charset="0"/>
              </a:rPr>
              <a:t>ΧΡΟΝΟΣ ΑΝΑΚΤΗΣΗΣ</a:t>
            </a:r>
            <a:r>
              <a:rPr lang="el-GR" sz="2000" b="1" dirty="0" smtClean="0">
                <a:solidFill>
                  <a:srgbClr val="FF0000"/>
                </a:solidFill>
                <a:latin typeface="Arial" panose="020B0604020202020204" pitchFamily="34" charset="0"/>
                <a:cs typeface="Arial" panose="020B0604020202020204" pitchFamily="34" charset="0"/>
              </a:rPr>
              <a:t> </a:t>
            </a:r>
            <a:r>
              <a:rPr lang="el-GR" sz="2000" b="1" dirty="0" smtClean="0">
                <a:solidFill>
                  <a:schemeClr val="tx1"/>
                </a:solidFill>
                <a:latin typeface="Arial" panose="020B0604020202020204" pitchFamily="34" charset="0"/>
                <a:cs typeface="Arial" panose="020B0604020202020204" pitchFamily="34" charset="0"/>
              </a:rPr>
              <a:t>ΑΝΑΦΕΡΕΤΑΙ ΣΤΟ ΧΡΟΝΙΚΟ ΔΙΑΣΤΗΜΑ ΑΠΟ ΤΗ ΣΤΙΓΜΗ ΠΟΥ ΞΕΚΙΝΑ Η ΑΛΛΑΓΗ ΤΩΝ ΣΤΡΟΦΩΝ, ΕΩΣ ΟΤΟΥ ΕΠΙΤΥΓΧΑΝΕΤΑΙ ΓΙΑ ΠΡΩΤΗ ΦΟΡΑ ΕΝΑΣ ΠΡΟΔΙΑΓΕΓΡΑΜΜΕΝΟΣ ΒΑΘΜΟΣ ΑΝΟΜΟΙΟΜΟΡΦΙΑΣ. </a:t>
            </a:r>
            <a:endParaRPr lang="en-US" sz="2000" b="1" dirty="0" smtClean="0">
              <a:solidFill>
                <a:schemeClr val="tx1"/>
              </a:solidFill>
              <a:latin typeface="Arial" panose="020B0604020202020204" pitchFamily="34" charset="0"/>
              <a:cs typeface="Arial" panose="020B0604020202020204" pitchFamily="34" charset="0"/>
            </a:endParaRPr>
          </a:p>
        </p:txBody>
      </p:sp>
      <p:pic>
        <p:nvPicPr>
          <p:cNvPr id="661506" name="Picture 2" descr="C:\Users\Fadi\Desktop\1.png"/>
          <p:cNvPicPr>
            <a:picLocks noChangeAspect="1" noChangeArrowheads="1"/>
          </p:cNvPicPr>
          <p:nvPr/>
        </p:nvPicPr>
        <p:blipFill>
          <a:blip r:embed="rId1" cstate="print">
            <a:lum bright="-18000" contrast="43000"/>
          </a:blip>
          <a:srcRect/>
          <a:stretch>
            <a:fillRect/>
          </a:stretch>
        </p:blipFill>
        <p:spPr bwMode="auto">
          <a:xfrm>
            <a:off x="827584" y="2852936"/>
            <a:ext cx="7488832" cy="3528392"/>
          </a:xfrm>
          <a:prstGeom prst="rect">
            <a:avLst/>
          </a:prstGeom>
          <a:noFill/>
        </p:spPr>
      </p:pic>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2910" y="214291"/>
            <a:ext cx="7772400" cy="785817"/>
          </a:xfrm>
          <a:solidFill>
            <a:srgbClr val="00B050"/>
          </a:solidFill>
        </p:spPr>
        <p:txBody>
          <a:bodyPr tIns="1116000" anchor="ctr" anchorCtr="1">
            <a:noAutofit/>
          </a:bodyPr>
          <a:lstStyle/>
          <a:p>
            <a:pPr lvl="1" algn="ctr" rtl="0">
              <a:spcBef>
                <a:spcPct val="0"/>
              </a:spcBef>
            </a:pPr>
            <a:r>
              <a:rPr lang="el-GR"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r>
              <a:rPr lang="en-US" b="1" dirty="0">
                <a:solidFill>
                  <a:srgbClr val="FFFF00"/>
                </a:solidFill>
                <a:latin typeface="Arial" panose="020B0604020202020204" pitchFamily="34" charset="0"/>
                <a:cs typeface="Arial" panose="020B0604020202020204" pitchFamily="34" charset="0"/>
              </a:rPr>
              <a:t>                             </a:t>
            </a:r>
            <a:br>
              <a:rPr lang="en-US" b="1" dirty="0">
                <a:solidFill>
                  <a:srgbClr val="FFFF00"/>
                </a:solidFill>
                <a:latin typeface="Arial" panose="020B0604020202020204" pitchFamily="34" charset="0"/>
                <a:cs typeface="Arial" panose="020B0604020202020204" pitchFamily="34" charset="0"/>
              </a:rPr>
            </a:br>
            <a:r>
              <a:rPr lang="en-US"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latin typeface="Arial" panose="020B0604020202020204" pitchFamily="34" charset="0"/>
                <a:cs typeface="Arial" panose="020B0604020202020204" pitchFamily="34" charset="0"/>
              </a:rPr>
              <a:t> </a:t>
            </a: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rPr>
              <a:t> </a:t>
            </a:r>
            <a:br>
              <a:rPr lang="el-GR" sz="2000" b="1" dirty="0">
                <a:solidFill>
                  <a:srgbClr val="FFFF00"/>
                </a:solidFill>
              </a:rPr>
            </a:br>
            <a:br>
              <a:rPr lang="el-GR" sz="2000" b="1" dirty="0">
                <a:solidFill>
                  <a:srgbClr val="FFFF00"/>
                </a:solidFill>
              </a:rPr>
            </a:br>
            <a:br>
              <a:rPr lang="el-GR" sz="2000" b="1" dirty="0">
                <a:solidFill>
                  <a:srgbClr val="FFFF00"/>
                </a:solidFill>
                <a:latin typeface="Arial" panose="020B0604020202020204" pitchFamily="34" charset="0"/>
                <a:cs typeface="Arial" panose="020B0604020202020204" pitchFamily="34" charset="0"/>
              </a:rPr>
            </a:br>
            <a:br>
              <a:rPr lang="en-US" sz="2000" b="1" dirty="0" smtClean="0">
                <a:solidFill>
                  <a:srgbClr val="FFFF00"/>
                </a:solidFill>
                <a:latin typeface="Arial" panose="020B0604020202020204" pitchFamily="34" charset="0"/>
                <a:cs typeface="Arial" panose="020B0604020202020204" pitchFamily="34" charset="0"/>
              </a:rPr>
            </a:br>
            <a:r>
              <a:rPr lang="el-GR" sz="2000" b="1" u="sng" dirty="0" smtClean="0">
                <a:solidFill>
                  <a:srgbClr val="FFFF00"/>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2000" b="1" dirty="0">
                <a:solidFill>
                  <a:srgbClr val="FFFF00"/>
                </a:solidFill>
                <a:latin typeface="Arial" panose="020B0604020202020204" pitchFamily="34" charset="0"/>
                <a:cs typeface="Arial" panose="020B0604020202020204" pitchFamily="34" charset="0"/>
              </a:rPr>
            </a:br>
            <a:br>
              <a:rPr lang="en-US"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1400" dirty="0">
                <a:solidFill>
                  <a:srgbClr val="FFFF00"/>
                </a:solidFill>
              </a:rPr>
            </a:br>
            <a:br>
              <a:rPr lang="en-US" sz="2400" dirty="0">
                <a:solidFill>
                  <a:srgbClr val="FFFF00"/>
                </a:solidFill>
              </a:rPr>
            </a:br>
            <a:br>
              <a:rPr lang="en-US" sz="2400" dirty="0">
                <a:solidFill>
                  <a:srgbClr val="FFFF00"/>
                </a:solidFill>
              </a:rPr>
            </a:br>
            <a:br>
              <a:rPr lang="en-US" sz="4400" dirty="0">
                <a:solidFill>
                  <a:srgbClr val="FFFF00"/>
                </a:solidFill>
              </a:rPr>
            </a:br>
            <a:endParaRPr lang="en-US" sz="6600" dirty="0">
              <a:solidFill>
                <a:srgbClr val="FFFF00"/>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85720" y="1214422"/>
            <a:ext cx="8715436" cy="1143008"/>
          </a:xfrm>
          <a:prstGeom prst="rect">
            <a:avLst/>
          </a:prstGeom>
        </p:spPr>
        <p:txBody>
          <a:bodyPr anchor="t">
            <a:noAutofit/>
          </a:bodyPr>
          <a:lstStyle/>
          <a:p>
            <a:r>
              <a:rPr lang="el-GR" sz="2000" b="1" dirty="0" smtClean="0">
                <a:solidFill>
                  <a:srgbClr val="FF0000"/>
                </a:solidFill>
                <a:latin typeface="Arial" panose="020B0604020202020204" pitchFamily="34" charset="0"/>
                <a:cs typeface="Arial" panose="020B0604020202020204" pitchFamily="34" charset="0"/>
              </a:rPr>
              <a:t>ε) </a:t>
            </a:r>
            <a:r>
              <a:rPr lang="el-GR" sz="2000" b="1" u="sng" dirty="0" smtClean="0">
                <a:solidFill>
                  <a:schemeClr val="tx1"/>
                </a:solidFill>
                <a:latin typeface="Arial" panose="020B0604020202020204" pitchFamily="34" charset="0"/>
                <a:cs typeface="Arial" panose="020B0604020202020204" pitchFamily="34" charset="0"/>
              </a:rPr>
              <a:t>ΣΥΜΠΕΡΙΦΟΡΑ ΚΑΤΑ ΤΗ ΜΕΤΑΒΑΤΙΚΗ</a:t>
            </a:r>
            <a:r>
              <a:rPr lang="en-US" sz="2000" b="1" u="sng" dirty="0" smtClean="0">
                <a:solidFill>
                  <a:schemeClr val="tx1"/>
                </a:solidFill>
                <a:latin typeface="Arial" panose="020B0604020202020204" pitchFamily="34" charset="0"/>
                <a:cs typeface="Arial" panose="020B0604020202020204" pitchFamily="34" charset="0"/>
              </a:rPr>
              <a:t> </a:t>
            </a:r>
            <a:r>
              <a:rPr lang="el-GR" sz="2000" b="1" u="sng" dirty="0" smtClean="0">
                <a:solidFill>
                  <a:schemeClr val="tx1"/>
                </a:solidFill>
                <a:latin typeface="Arial" panose="020B0604020202020204" pitchFamily="34" charset="0"/>
                <a:cs typeface="Arial" panose="020B0604020202020204" pitchFamily="34" charset="0"/>
              </a:rPr>
              <a:t>ΛΕΙΤΟΥΡΓΙΑ</a:t>
            </a:r>
            <a:endParaRPr lang="el-GR" sz="2000" b="1" u="sng" dirty="0" smtClean="0">
              <a:solidFill>
                <a:schemeClr val="tx1"/>
              </a:solidFill>
              <a:latin typeface="Arial" panose="020B0604020202020204" pitchFamily="34" charset="0"/>
              <a:cs typeface="Arial" panose="020B0604020202020204" pitchFamily="34" charset="0"/>
            </a:endParaRPr>
          </a:p>
          <a:p>
            <a:pPr marL="457200" indent="-457200" algn="l">
              <a:buClr>
                <a:srgbClr val="FF0000"/>
              </a:buClr>
              <a:buFont typeface="+mj-lt"/>
              <a:buAutoNum type="arabicParenR" startAt="2"/>
            </a:pPr>
            <a:r>
              <a:rPr lang="el-GR" sz="2000" b="1" dirty="0" smtClean="0">
                <a:solidFill>
                  <a:schemeClr val="tx1"/>
                </a:solidFill>
                <a:latin typeface="Arial" panose="020B0604020202020204" pitchFamily="34" charset="0"/>
                <a:cs typeface="Arial" panose="020B0604020202020204" pitchFamily="34" charset="0"/>
              </a:rPr>
              <a:t>Η </a:t>
            </a:r>
            <a:r>
              <a:rPr lang="el-GR" sz="2000" b="1" u="sng" dirty="0" smtClean="0">
                <a:solidFill>
                  <a:srgbClr val="FF0000"/>
                </a:solidFill>
                <a:latin typeface="Arial" panose="020B0604020202020204" pitchFamily="34" charset="0"/>
                <a:cs typeface="Arial" panose="020B0604020202020204" pitchFamily="34" charset="0"/>
              </a:rPr>
              <a:t>ΣΤΙΓΜΙΑΙΑ ΥΠΕΡΤΑΧΥΝΣΗ</a:t>
            </a:r>
            <a:r>
              <a:rPr lang="el-GR" sz="2000" b="1" dirty="0" smtClean="0">
                <a:solidFill>
                  <a:schemeClr val="tx1"/>
                </a:solidFill>
                <a:latin typeface="Arial" panose="020B0604020202020204" pitchFamily="34" charset="0"/>
                <a:cs typeface="Arial" panose="020B0604020202020204" pitchFamily="34" charset="0"/>
              </a:rPr>
              <a:t> ΑΝΑΦΕΡΕΤΑΙ ΣΤΗ ΜΕΓΙΣΤΗ ΑΠΟΚΛΙΣΗ ΑΠΟ ΤΗΝ ΤΕΛΙΚΗ ΕΠΙΘΥΜΗΤΗ ΤΑΧΥΤΗΤΑ. </a:t>
            </a:r>
            <a:endParaRPr lang="en-US" sz="2000" b="1" dirty="0" smtClean="0">
              <a:solidFill>
                <a:schemeClr val="tx1"/>
              </a:solidFill>
              <a:latin typeface="Arial" panose="020B0604020202020204" pitchFamily="34" charset="0"/>
              <a:cs typeface="Arial" panose="020B0604020202020204" pitchFamily="34" charset="0"/>
            </a:endParaRPr>
          </a:p>
        </p:txBody>
      </p:sp>
      <p:pic>
        <p:nvPicPr>
          <p:cNvPr id="4" name="Picture 2" descr="C:\Users\Fadi\Desktop\1.png"/>
          <p:cNvPicPr>
            <a:picLocks noChangeAspect="1" noChangeArrowheads="1"/>
          </p:cNvPicPr>
          <p:nvPr/>
        </p:nvPicPr>
        <p:blipFill>
          <a:blip r:embed="rId1" cstate="print">
            <a:lum bright="-18000" contrast="43000"/>
          </a:blip>
          <a:srcRect/>
          <a:stretch>
            <a:fillRect/>
          </a:stretch>
        </p:blipFill>
        <p:spPr bwMode="auto">
          <a:xfrm>
            <a:off x="827584" y="2852936"/>
            <a:ext cx="7488832" cy="3528392"/>
          </a:xfrm>
          <a:prstGeom prst="rect">
            <a:avLst/>
          </a:prstGeom>
          <a:noFill/>
        </p:spPr>
      </p:pic>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2910" y="214291"/>
            <a:ext cx="7772400" cy="714379"/>
          </a:xfrm>
          <a:solidFill>
            <a:srgbClr val="00B050"/>
          </a:solidFill>
        </p:spPr>
        <p:txBody>
          <a:bodyPr tIns="1116000" anchor="ctr" anchorCtr="1">
            <a:noAutofit/>
          </a:bodyPr>
          <a:lstStyle/>
          <a:p>
            <a:pPr lvl="1" algn="ctr" rtl="0">
              <a:spcBef>
                <a:spcPct val="0"/>
              </a:spcBef>
            </a:pPr>
            <a:r>
              <a:rPr lang="el-GR"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r>
              <a:rPr lang="en-US" b="1" dirty="0">
                <a:solidFill>
                  <a:srgbClr val="FFFF00"/>
                </a:solidFill>
                <a:latin typeface="Arial" panose="020B0604020202020204" pitchFamily="34" charset="0"/>
                <a:cs typeface="Arial" panose="020B0604020202020204" pitchFamily="34" charset="0"/>
              </a:rPr>
              <a:t>                             </a:t>
            </a:r>
            <a:br>
              <a:rPr lang="en-US" b="1" dirty="0">
                <a:solidFill>
                  <a:srgbClr val="FFFF00"/>
                </a:solidFill>
                <a:latin typeface="Arial" panose="020B0604020202020204" pitchFamily="34" charset="0"/>
                <a:cs typeface="Arial" panose="020B0604020202020204" pitchFamily="34" charset="0"/>
              </a:rPr>
            </a:br>
            <a:r>
              <a:rPr lang="en-US" sz="2000" b="1" dirty="0">
                <a:solidFill>
                  <a:srgbClr val="FFFF00"/>
                </a:solidFill>
                <a:latin typeface="Arial" panose="020B0604020202020204" pitchFamily="34" charset="0"/>
                <a:cs typeface="Arial" panose="020B0604020202020204" pitchFamily="34" charset="0"/>
              </a:rPr>
              <a:t> </a:t>
            </a:r>
            <a:br>
              <a:rPr lang="en-US" sz="2000" b="1" dirty="0">
                <a:solidFill>
                  <a:srgbClr val="FFFF00"/>
                </a:solidFill>
                <a:latin typeface="Arial" panose="020B0604020202020204" pitchFamily="34" charset="0"/>
                <a:cs typeface="Arial" panose="020B0604020202020204" pitchFamily="34" charset="0"/>
              </a:rPr>
            </a:br>
            <a:br>
              <a:rPr lang="en-US"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latin typeface="Arial" panose="020B0604020202020204" pitchFamily="34" charset="0"/>
                <a:cs typeface="Arial" panose="020B0604020202020204" pitchFamily="34" charset="0"/>
              </a:rPr>
              <a:t> </a:t>
            </a: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br>
              <a:rPr lang="el-GR" sz="2000" b="1" dirty="0">
                <a:solidFill>
                  <a:srgbClr val="FFFF00"/>
                </a:solidFill>
                <a:latin typeface="Arial" panose="020B0604020202020204" pitchFamily="34" charset="0"/>
                <a:cs typeface="Arial" panose="020B0604020202020204" pitchFamily="34" charset="0"/>
              </a:rPr>
            </a:br>
            <a:r>
              <a:rPr lang="el-GR" sz="2000" b="1" dirty="0">
                <a:solidFill>
                  <a:srgbClr val="FFFF00"/>
                </a:solidFill>
              </a:rPr>
              <a:t> </a:t>
            </a:r>
            <a:br>
              <a:rPr lang="el-GR" sz="2000" b="1" dirty="0">
                <a:solidFill>
                  <a:srgbClr val="FFFF00"/>
                </a:solidFill>
              </a:rPr>
            </a:br>
            <a:br>
              <a:rPr lang="el-GR" sz="2000" b="1" dirty="0">
                <a:solidFill>
                  <a:srgbClr val="FFFF00"/>
                </a:solidFill>
              </a:rPr>
            </a:br>
            <a:br>
              <a:rPr lang="el-GR" sz="2000" b="1" dirty="0">
                <a:solidFill>
                  <a:srgbClr val="FFFF00"/>
                </a:solidFill>
                <a:latin typeface="Arial" panose="020B0604020202020204" pitchFamily="34" charset="0"/>
                <a:cs typeface="Arial" panose="020B0604020202020204" pitchFamily="34" charset="0"/>
              </a:rPr>
            </a:br>
            <a:br>
              <a:rPr lang="en-US" sz="2000" b="1" dirty="0" smtClean="0">
                <a:solidFill>
                  <a:srgbClr val="FFFF00"/>
                </a:solidFill>
                <a:latin typeface="Arial" panose="020B0604020202020204" pitchFamily="34" charset="0"/>
                <a:cs typeface="Arial" panose="020B0604020202020204" pitchFamily="34" charset="0"/>
              </a:rPr>
            </a:br>
            <a:r>
              <a:rPr lang="el-GR" sz="2000" b="1" u="sng" dirty="0" smtClean="0">
                <a:solidFill>
                  <a:srgbClr val="FFFF00"/>
                </a:solidFill>
                <a:latin typeface="Arial" panose="020B0604020202020204" pitchFamily="34" charset="0"/>
                <a:cs typeface="Arial" panose="020B0604020202020204" pitchFamily="34" charset="0"/>
              </a:rPr>
              <a:t> ΕΙΔΙΚΑ ΧΑΡΑΚΤΗΡΙΣΤΙΚΑ ΚΑΙ ΙΔΙΟΤΗΤΕΣ ΡΥΘΜΙΣΤΩΝ</a:t>
            </a:r>
            <a:br>
              <a:rPr lang="en-US" sz="2000"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2000" b="1" dirty="0">
                <a:solidFill>
                  <a:srgbClr val="FFFF00"/>
                </a:solidFill>
                <a:latin typeface="Arial" panose="020B0604020202020204" pitchFamily="34" charset="0"/>
                <a:cs typeface="Arial" panose="020B0604020202020204" pitchFamily="34" charset="0"/>
              </a:rPr>
            </a:br>
            <a:br>
              <a:rPr lang="en-US" dirty="0">
                <a:solidFill>
                  <a:srgbClr val="FFFF00"/>
                </a:solidFill>
              </a:rPr>
            </a:br>
            <a:br>
              <a:rPr lang="en-US" sz="2000" dirty="0">
                <a:solidFill>
                  <a:srgbClr val="FFFF00"/>
                </a:solidFill>
              </a:rPr>
            </a:br>
            <a:br>
              <a:rPr lang="en-US" sz="2000" dirty="0">
                <a:solidFill>
                  <a:srgbClr val="FFFF00"/>
                </a:solidFill>
              </a:rPr>
            </a:br>
            <a:br>
              <a:rPr lang="en-US" sz="2000" dirty="0">
                <a:solidFill>
                  <a:srgbClr val="FFFF00"/>
                </a:solidFill>
              </a:rPr>
            </a:br>
            <a:br>
              <a:rPr lang="en-US" sz="1400" dirty="0">
                <a:solidFill>
                  <a:srgbClr val="FFFF00"/>
                </a:solidFill>
              </a:rPr>
            </a:br>
            <a:br>
              <a:rPr lang="en-US" sz="2400" dirty="0">
                <a:solidFill>
                  <a:srgbClr val="FFFF00"/>
                </a:solidFill>
              </a:rPr>
            </a:br>
            <a:br>
              <a:rPr lang="en-US" sz="2400" dirty="0">
                <a:solidFill>
                  <a:srgbClr val="FFFF00"/>
                </a:solidFill>
              </a:rPr>
            </a:br>
            <a:br>
              <a:rPr lang="en-US" sz="4400" dirty="0">
                <a:solidFill>
                  <a:srgbClr val="FFFF00"/>
                </a:solidFill>
              </a:rPr>
            </a:br>
            <a:endParaRPr lang="en-US" sz="6600" dirty="0">
              <a:solidFill>
                <a:srgbClr val="FFFF00"/>
              </a:solidFill>
              <a:latin typeface="Arial" panose="020B0604020202020204" pitchFamily="34" charset="0"/>
              <a:cs typeface="Arial" panose="020B0604020202020204" pitchFamily="34" charset="0"/>
            </a:endParaRPr>
          </a:p>
        </p:txBody>
      </p:sp>
      <p:sp>
        <p:nvSpPr>
          <p:cNvPr id="3" name="Subtitle 2"/>
          <p:cNvSpPr>
            <a:spLocks noGrp="1"/>
          </p:cNvSpPr>
          <p:nvPr>
            <p:ph type="subTitle" idx="4294967295"/>
          </p:nvPr>
        </p:nvSpPr>
        <p:spPr>
          <a:xfrm>
            <a:off x="214282" y="1071546"/>
            <a:ext cx="8786874" cy="1428760"/>
          </a:xfrm>
          <a:prstGeom prst="rect">
            <a:avLst/>
          </a:prstGeom>
        </p:spPr>
        <p:txBody>
          <a:bodyPr anchor="t">
            <a:noAutofit/>
          </a:bodyPr>
          <a:lstStyle/>
          <a:p>
            <a:r>
              <a:rPr lang="el-GR" sz="2000" b="1" dirty="0" smtClean="0">
                <a:solidFill>
                  <a:srgbClr val="FF0000"/>
                </a:solidFill>
                <a:latin typeface="Arial" panose="020B0604020202020204" pitchFamily="34" charset="0"/>
                <a:cs typeface="Arial" panose="020B0604020202020204" pitchFamily="34" charset="0"/>
              </a:rPr>
              <a:t>ε) </a:t>
            </a:r>
            <a:r>
              <a:rPr lang="el-GR" sz="2000" b="1" u="sng" dirty="0" smtClean="0">
                <a:solidFill>
                  <a:schemeClr val="tx1"/>
                </a:solidFill>
                <a:latin typeface="Arial" panose="020B0604020202020204" pitchFamily="34" charset="0"/>
                <a:cs typeface="Arial" panose="020B0604020202020204" pitchFamily="34" charset="0"/>
              </a:rPr>
              <a:t>ΣΥΜΠΕΡΙΦΟΡΑ ΚΑΤΑ ΤΗ ΜΕΤΑΒΑΤΙΚΗ</a:t>
            </a:r>
            <a:r>
              <a:rPr lang="en-US" sz="2000" b="1" u="sng" dirty="0" smtClean="0">
                <a:solidFill>
                  <a:schemeClr val="tx1"/>
                </a:solidFill>
                <a:latin typeface="Arial" panose="020B0604020202020204" pitchFamily="34" charset="0"/>
                <a:cs typeface="Arial" panose="020B0604020202020204" pitchFamily="34" charset="0"/>
              </a:rPr>
              <a:t> </a:t>
            </a:r>
            <a:r>
              <a:rPr lang="el-GR" sz="2000" b="1" u="sng" dirty="0" smtClean="0">
                <a:solidFill>
                  <a:schemeClr val="tx1"/>
                </a:solidFill>
                <a:latin typeface="Arial" panose="020B0604020202020204" pitchFamily="34" charset="0"/>
                <a:cs typeface="Arial" panose="020B0604020202020204" pitchFamily="34" charset="0"/>
              </a:rPr>
              <a:t>ΛΕΙΤΟΥΡΓΙΑ</a:t>
            </a:r>
            <a:endParaRPr lang="el-GR" sz="2000" b="1" u="sng" dirty="0" smtClean="0">
              <a:solidFill>
                <a:schemeClr val="tx1"/>
              </a:solidFill>
              <a:latin typeface="Arial" panose="020B0604020202020204" pitchFamily="34" charset="0"/>
              <a:cs typeface="Arial" panose="020B0604020202020204" pitchFamily="34" charset="0"/>
            </a:endParaRPr>
          </a:p>
          <a:p>
            <a:pPr marL="457200" indent="-457200" algn="l">
              <a:buClr>
                <a:srgbClr val="FF0000"/>
              </a:buClr>
              <a:buFont typeface="+mj-lt"/>
              <a:buAutoNum type="arabicParenR" startAt="3"/>
            </a:pPr>
            <a:r>
              <a:rPr lang="el-GR" sz="2000" b="1" dirty="0" smtClean="0">
                <a:solidFill>
                  <a:schemeClr val="tx1"/>
                </a:solidFill>
                <a:latin typeface="Arial" panose="020B0604020202020204" pitchFamily="34" charset="0"/>
                <a:cs typeface="Arial" panose="020B0604020202020204" pitchFamily="34" charset="0"/>
              </a:rPr>
              <a:t>Ο </a:t>
            </a:r>
            <a:r>
              <a:rPr lang="el-GR" sz="2000" b="1" u="sng" dirty="0" smtClean="0">
                <a:solidFill>
                  <a:srgbClr val="FF0000"/>
                </a:solidFill>
                <a:latin typeface="Arial" panose="020B0604020202020204" pitchFamily="34" charset="0"/>
                <a:cs typeface="Arial" panose="020B0604020202020204" pitchFamily="34" charset="0"/>
              </a:rPr>
              <a:t>ΧΡΟΝΟΣ ΑΠΟΚΡΙΣΗΣ</a:t>
            </a:r>
            <a:r>
              <a:rPr lang="el-GR" sz="2000" b="1" dirty="0" smtClean="0">
                <a:solidFill>
                  <a:schemeClr val="tx1"/>
                </a:solidFill>
                <a:latin typeface="Arial" panose="020B0604020202020204" pitchFamily="34" charset="0"/>
                <a:cs typeface="Arial" panose="020B0604020202020204" pitchFamily="34" charset="0"/>
              </a:rPr>
              <a:t> ΕΙΝΑΙ ΤΟ ΧΡΟΝΙΚΟ ΔΙΑΣΤΗΜΑ ΑΠΟ ΤΗΝ ΕΝΑΡΞΗ ΤΗΣ ΑΛΛΑΓΗΣ ΕΩΣ ΟΤΟΥ ΟΙ ΣΤΡΟΦΕΣ ΦΘΑΣΟΥΝ ΓΙΑ ΠΡΩΤΗ ΦΟΡΑ ΤΙΣ ΤΕΛΙΚΕΣ ΕΠΙΘΥΜΗΤΕΣ .</a:t>
            </a:r>
            <a:endParaRPr lang="el-GR" sz="2000" b="1" dirty="0" smtClean="0">
              <a:solidFill>
                <a:schemeClr val="tx1"/>
              </a:solidFill>
              <a:latin typeface="Arial" panose="020B0604020202020204" pitchFamily="34" charset="0"/>
              <a:cs typeface="Arial" panose="020B0604020202020204" pitchFamily="34" charset="0"/>
            </a:endParaRPr>
          </a:p>
        </p:txBody>
      </p:sp>
      <p:pic>
        <p:nvPicPr>
          <p:cNvPr id="662530" name="Picture 2" descr="C:\Users\Fadi\Desktop\2.png"/>
          <p:cNvPicPr>
            <a:picLocks noChangeAspect="1" noChangeArrowheads="1"/>
          </p:cNvPicPr>
          <p:nvPr/>
        </p:nvPicPr>
        <p:blipFill>
          <a:blip r:embed="rId1" cstate="print">
            <a:lum bright="-37000" contrast="75000"/>
          </a:blip>
          <a:srcRect/>
          <a:stretch>
            <a:fillRect/>
          </a:stretch>
        </p:blipFill>
        <p:spPr bwMode="auto">
          <a:xfrm>
            <a:off x="827584" y="2420888"/>
            <a:ext cx="7344816" cy="3888433"/>
          </a:xfrm>
          <a:prstGeom prst="rect">
            <a:avLst/>
          </a:prstGeom>
          <a:noFill/>
        </p:spPr>
      </p:pic>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27600" y="-10219"/>
            <a:ext cx="8250555" cy="1102995"/>
            <a:chOff x="327600" y="-10219"/>
            <a:chExt cx="8250555" cy="1102995"/>
          </a:xfrm>
        </p:grpSpPr>
        <p:sp>
          <p:nvSpPr>
            <p:cNvPr id="3" name="object 3"/>
            <p:cNvSpPr/>
            <p:nvPr/>
          </p:nvSpPr>
          <p:spPr>
            <a:xfrm>
              <a:off x="340359" y="2539"/>
              <a:ext cx="8224520" cy="1076960"/>
            </a:xfrm>
            <a:custGeom>
              <a:avLst/>
              <a:gdLst/>
              <a:ahLst/>
              <a:cxnLst/>
              <a:rect l="l" t="t" r="r" b="b"/>
              <a:pathLst>
                <a:path w="8224520" h="1076960">
                  <a:moveTo>
                    <a:pt x="8063230" y="1074419"/>
                  </a:moveTo>
                  <a:lnTo>
                    <a:pt x="160019" y="1074419"/>
                  </a:lnTo>
                  <a:lnTo>
                    <a:pt x="170180" y="1075689"/>
                  </a:lnTo>
                  <a:lnTo>
                    <a:pt x="179069" y="1075689"/>
                  </a:lnTo>
                  <a:lnTo>
                    <a:pt x="179069" y="1076959"/>
                  </a:lnTo>
                  <a:lnTo>
                    <a:pt x="8054340" y="1075689"/>
                  </a:lnTo>
                  <a:lnTo>
                    <a:pt x="8063230" y="1074419"/>
                  </a:lnTo>
                  <a:close/>
                </a:path>
                <a:path w="8224520" h="1076960">
                  <a:moveTo>
                    <a:pt x="8072120" y="1269"/>
                  </a:moveTo>
                  <a:lnTo>
                    <a:pt x="151130" y="1269"/>
                  </a:lnTo>
                  <a:lnTo>
                    <a:pt x="142240" y="3809"/>
                  </a:lnTo>
                  <a:lnTo>
                    <a:pt x="132080" y="6350"/>
                  </a:lnTo>
                  <a:lnTo>
                    <a:pt x="88899" y="24129"/>
                  </a:lnTo>
                  <a:lnTo>
                    <a:pt x="81280" y="27939"/>
                  </a:lnTo>
                  <a:lnTo>
                    <a:pt x="73660" y="34289"/>
                  </a:lnTo>
                  <a:lnTo>
                    <a:pt x="66039" y="39369"/>
                  </a:lnTo>
                  <a:lnTo>
                    <a:pt x="59689" y="45719"/>
                  </a:lnTo>
                  <a:lnTo>
                    <a:pt x="24129" y="88900"/>
                  </a:lnTo>
                  <a:lnTo>
                    <a:pt x="3810" y="140969"/>
                  </a:lnTo>
                  <a:lnTo>
                    <a:pt x="2539" y="151129"/>
                  </a:lnTo>
                  <a:lnTo>
                    <a:pt x="0" y="168909"/>
                  </a:lnTo>
                  <a:lnTo>
                    <a:pt x="0" y="906779"/>
                  </a:lnTo>
                  <a:lnTo>
                    <a:pt x="2539" y="924559"/>
                  </a:lnTo>
                  <a:lnTo>
                    <a:pt x="3810" y="934719"/>
                  </a:lnTo>
                  <a:lnTo>
                    <a:pt x="19050" y="977899"/>
                  </a:lnTo>
                  <a:lnTo>
                    <a:pt x="45719" y="1017269"/>
                  </a:lnTo>
                  <a:lnTo>
                    <a:pt x="59689" y="1029969"/>
                  </a:lnTo>
                  <a:lnTo>
                    <a:pt x="66039" y="1036319"/>
                  </a:lnTo>
                  <a:lnTo>
                    <a:pt x="73660" y="1041399"/>
                  </a:lnTo>
                  <a:lnTo>
                    <a:pt x="81280" y="1047749"/>
                  </a:lnTo>
                  <a:lnTo>
                    <a:pt x="88899" y="1051559"/>
                  </a:lnTo>
                  <a:lnTo>
                    <a:pt x="132080" y="1069339"/>
                  </a:lnTo>
                  <a:lnTo>
                    <a:pt x="142240" y="1071879"/>
                  </a:lnTo>
                  <a:lnTo>
                    <a:pt x="151130" y="1074419"/>
                  </a:lnTo>
                  <a:lnTo>
                    <a:pt x="8073390" y="1074419"/>
                  </a:lnTo>
                  <a:lnTo>
                    <a:pt x="8108950" y="1064259"/>
                  </a:lnTo>
                  <a:lnTo>
                    <a:pt x="8157210" y="1036319"/>
                  </a:lnTo>
                  <a:lnTo>
                    <a:pt x="8177530" y="1015999"/>
                  </a:lnTo>
                  <a:lnTo>
                    <a:pt x="8183880" y="1009649"/>
                  </a:lnTo>
                  <a:lnTo>
                    <a:pt x="8188960" y="1002029"/>
                  </a:lnTo>
                  <a:lnTo>
                    <a:pt x="8195310" y="994409"/>
                  </a:lnTo>
                  <a:lnTo>
                    <a:pt x="8199120" y="986789"/>
                  </a:lnTo>
                  <a:lnTo>
                    <a:pt x="8204200" y="977899"/>
                  </a:lnTo>
                  <a:lnTo>
                    <a:pt x="8208010" y="969009"/>
                  </a:lnTo>
                  <a:lnTo>
                    <a:pt x="8211820" y="961389"/>
                  </a:lnTo>
                  <a:lnTo>
                    <a:pt x="8215630" y="952499"/>
                  </a:lnTo>
                  <a:lnTo>
                    <a:pt x="8218170" y="943609"/>
                  </a:lnTo>
                  <a:lnTo>
                    <a:pt x="8219440" y="933449"/>
                  </a:lnTo>
                  <a:lnTo>
                    <a:pt x="8221980" y="924559"/>
                  </a:lnTo>
                  <a:lnTo>
                    <a:pt x="8221980" y="915669"/>
                  </a:lnTo>
                  <a:lnTo>
                    <a:pt x="8223250" y="905509"/>
                  </a:lnTo>
                  <a:lnTo>
                    <a:pt x="8223250" y="896619"/>
                  </a:lnTo>
                  <a:lnTo>
                    <a:pt x="8224520" y="896619"/>
                  </a:lnTo>
                  <a:lnTo>
                    <a:pt x="8223250" y="179069"/>
                  </a:lnTo>
                  <a:lnTo>
                    <a:pt x="8223250" y="168909"/>
                  </a:lnTo>
                  <a:lnTo>
                    <a:pt x="8221980" y="160019"/>
                  </a:lnTo>
                  <a:lnTo>
                    <a:pt x="8221980" y="151129"/>
                  </a:lnTo>
                  <a:lnTo>
                    <a:pt x="8219440" y="140969"/>
                  </a:lnTo>
                  <a:lnTo>
                    <a:pt x="8204200" y="97789"/>
                  </a:lnTo>
                  <a:lnTo>
                    <a:pt x="8199120" y="88900"/>
                  </a:lnTo>
                  <a:lnTo>
                    <a:pt x="8195310" y="81279"/>
                  </a:lnTo>
                  <a:lnTo>
                    <a:pt x="8188960" y="73659"/>
                  </a:lnTo>
                  <a:lnTo>
                    <a:pt x="8183880" y="66039"/>
                  </a:lnTo>
                  <a:lnTo>
                    <a:pt x="8177530" y="58419"/>
                  </a:lnTo>
                  <a:lnTo>
                    <a:pt x="8164830" y="45719"/>
                  </a:lnTo>
                  <a:lnTo>
                    <a:pt x="8157210" y="39369"/>
                  </a:lnTo>
                  <a:lnTo>
                    <a:pt x="8149590" y="34289"/>
                  </a:lnTo>
                  <a:lnTo>
                    <a:pt x="8141970" y="27939"/>
                  </a:lnTo>
                  <a:lnTo>
                    <a:pt x="8134350" y="24129"/>
                  </a:lnTo>
                  <a:lnTo>
                    <a:pt x="8125460" y="19050"/>
                  </a:lnTo>
                  <a:lnTo>
                    <a:pt x="8117840" y="15239"/>
                  </a:lnTo>
                  <a:lnTo>
                    <a:pt x="8108950" y="11429"/>
                  </a:lnTo>
                  <a:lnTo>
                    <a:pt x="8082280" y="3809"/>
                  </a:lnTo>
                  <a:lnTo>
                    <a:pt x="8072120" y="1269"/>
                  </a:lnTo>
                  <a:close/>
                </a:path>
                <a:path w="8224520" h="1076960">
                  <a:moveTo>
                    <a:pt x="8054340" y="0"/>
                  </a:moveTo>
                  <a:lnTo>
                    <a:pt x="170180" y="0"/>
                  </a:lnTo>
                  <a:lnTo>
                    <a:pt x="160019" y="1269"/>
                  </a:lnTo>
                  <a:lnTo>
                    <a:pt x="8063230" y="1269"/>
                  </a:lnTo>
                  <a:lnTo>
                    <a:pt x="8054340" y="0"/>
                  </a:lnTo>
                  <a:close/>
                </a:path>
              </a:pathLst>
            </a:custGeom>
            <a:solidFill>
              <a:srgbClr val="009900"/>
            </a:solidFill>
          </p:spPr>
          <p:txBody>
            <a:bodyPr wrap="square" lIns="0" tIns="0" rIns="0" bIns="0" rtlCol="0"/>
            <a:lstStyle/>
            <a:p/>
          </p:txBody>
        </p:sp>
        <p:sp>
          <p:nvSpPr>
            <p:cNvPr id="4" name="object 4"/>
            <p:cNvSpPr/>
            <p:nvPr/>
          </p:nvSpPr>
          <p:spPr>
            <a:xfrm>
              <a:off x="340359" y="2539"/>
              <a:ext cx="8224520" cy="1076960"/>
            </a:xfrm>
            <a:custGeom>
              <a:avLst/>
              <a:gdLst/>
              <a:ahLst/>
              <a:cxnLst/>
              <a:rect l="l" t="t" r="r" b="b"/>
              <a:pathLst>
                <a:path w="8224520" h="1076960">
                  <a:moveTo>
                    <a:pt x="0" y="179069"/>
                  </a:moveTo>
                  <a:lnTo>
                    <a:pt x="0" y="168909"/>
                  </a:lnTo>
                  <a:lnTo>
                    <a:pt x="1269" y="160019"/>
                  </a:lnTo>
                  <a:lnTo>
                    <a:pt x="2539" y="151129"/>
                  </a:lnTo>
                  <a:lnTo>
                    <a:pt x="3810" y="140969"/>
                  </a:lnTo>
                  <a:lnTo>
                    <a:pt x="6350" y="132079"/>
                  </a:lnTo>
                  <a:lnTo>
                    <a:pt x="24129" y="88900"/>
                  </a:lnTo>
                  <a:lnTo>
                    <a:pt x="29210" y="81279"/>
                  </a:lnTo>
                  <a:lnTo>
                    <a:pt x="34289" y="73659"/>
                  </a:lnTo>
                  <a:lnTo>
                    <a:pt x="39369" y="66039"/>
                  </a:lnTo>
                  <a:lnTo>
                    <a:pt x="45719" y="58419"/>
                  </a:lnTo>
                  <a:lnTo>
                    <a:pt x="52069" y="52069"/>
                  </a:lnTo>
                  <a:lnTo>
                    <a:pt x="59689" y="45719"/>
                  </a:lnTo>
                  <a:lnTo>
                    <a:pt x="66039" y="39369"/>
                  </a:lnTo>
                  <a:lnTo>
                    <a:pt x="73660" y="34289"/>
                  </a:lnTo>
                  <a:lnTo>
                    <a:pt x="81280" y="27939"/>
                  </a:lnTo>
                  <a:lnTo>
                    <a:pt x="88899" y="24129"/>
                  </a:lnTo>
                  <a:lnTo>
                    <a:pt x="132080" y="6350"/>
                  </a:lnTo>
                  <a:lnTo>
                    <a:pt x="142240" y="3809"/>
                  </a:lnTo>
                  <a:lnTo>
                    <a:pt x="151130" y="1269"/>
                  </a:lnTo>
                  <a:lnTo>
                    <a:pt x="160019" y="1269"/>
                  </a:lnTo>
                  <a:lnTo>
                    <a:pt x="170180" y="0"/>
                  </a:lnTo>
                  <a:lnTo>
                    <a:pt x="179069" y="0"/>
                  </a:lnTo>
                  <a:lnTo>
                    <a:pt x="8044180" y="0"/>
                  </a:lnTo>
                  <a:lnTo>
                    <a:pt x="8054340" y="0"/>
                  </a:lnTo>
                  <a:lnTo>
                    <a:pt x="8063230" y="1269"/>
                  </a:lnTo>
                  <a:lnTo>
                    <a:pt x="8072120" y="1269"/>
                  </a:lnTo>
                  <a:lnTo>
                    <a:pt x="8082280" y="3809"/>
                  </a:lnTo>
                  <a:lnTo>
                    <a:pt x="8091170" y="6350"/>
                  </a:lnTo>
                  <a:lnTo>
                    <a:pt x="8100060" y="8889"/>
                  </a:lnTo>
                  <a:lnTo>
                    <a:pt x="8108950" y="11429"/>
                  </a:lnTo>
                  <a:lnTo>
                    <a:pt x="8117840" y="15239"/>
                  </a:lnTo>
                  <a:lnTo>
                    <a:pt x="8125460" y="19050"/>
                  </a:lnTo>
                  <a:lnTo>
                    <a:pt x="8134350" y="24129"/>
                  </a:lnTo>
                  <a:lnTo>
                    <a:pt x="8141970" y="27939"/>
                  </a:lnTo>
                  <a:lnTo>
                    <a:pt x="8149590" y="34289"/>
                  </a:lnTo>
                  <a:lnTo>
                    <a:pt x="8157210" y="39369"/>
                  </a:lnTo>
                  <a:lnTo>
                    <a:pt x="8164830" y="45719"/>
                  </a:lnTo>
                  <a:lnTo>
                    <a:pt x="8171180" y="52069"/>
                  </a:lnTo>
                  <a:lnTo>
                    <a:pt x="8177530" y="58419"/>
                  </a:lnTo>
                  <a:lnTo>
                    <a:pt x="8183880" y="66039"/>
                  </a:lnTo>
                  <a:lnTo>
                    <a:pt x="8188960" y="73659"/>
                  </a:lnTo>
                  <a:lnTo>
                    <a:pt x="8195310" y="81279"/>
                  </a:lnTo>
                  <a:lnTo>
                    <a:pt x="8199120" y="88900"/>
                  </a:lnTo>
                  <a:lnTo>
                    <a:pt x="8204200" y="97789"/>
                  </a:lnTo>
                  <a:lnTo>
                    <a:pt x="8208010" y="105409"/>
                  </a:lnTo>
                  <a:lnTo>
                    <a:pt x="8211820" y="114300"/>
                  </a:lnTo>
                  <a:lnTo>
                    <a:pt x="8215630" y="123189"/>
                  </a:lnTo>
                  <a:lnTo>
                    <a:pt x="8218170" y="132079"/>
                  </a:lnTo>
                  <a:lnTo>
                    <a:pt x="8219440" y="140969"/>
                  </a:lnTo>
                  <a:lnTo>
                    <a:pt x="8221980" y="151129"/>
                  </a:lnTo>
                  <a:lnTo>
                    <a:pt x="8221980" y="160019"/>
                  </a:lnTo>
                  <a:lnTo>
                    <a:pt x="8223250" y="168909"/>
                  </a:lnTo>
                  <a:lnTo>
                    <a:pt x="8223250" y="179069"/>
                  </a:lnTo>
                  <a:lnTo>
                    <a:pt x="8224520" y="896619"/>
                  </a:lnTo>
                  <a:lnTo>
                    <a:pt x="8223250" y="896619"/>
                  </a:lnTo>
                  <a:lnTo>
                    <a:pt x="8223250" y="905509"/>
                  </a:lnTo>
                  <a:lnTo>
                    <a:pt x="8221980" y="915669"/>
                  </a:lnTo>
                  <a:lnTo>
                    <a:pt x="8221980" y="924559"/>
                  </a:lnTo>
                  <a:lnTo>
                    <a:pt x="8219440" y="933449"/>
                  </a:lnTo>
                  <a:lnTo>
                    <a:pt x="8218170" y="943609"/>
                  </a:lnTo>
                  <a:lnTo>
                    <a:pt x="8215630" y="952499"/>
                  </a:lnTo>
                  <a:lnTo>
                    <a:pt x="8211820" y="961389"/>
                  </a:lnTo>
                  <a:lnTo>
                    <a:pt x="8208010" y="969009"/>
                  </a:lnTo>
                  <a:lnTo>
                    <a:pt x="8204200" y="977899"/>
                  </a:lnTo>
                  <a:lnTo>
                    <a:pt x="8199120" y="986789"/>
                  </a:lnTo>
                  <a:lnTo>
                    <a:pt x="8195310" y="994409"/>
                  </a:lnTo>
                  <a:lnTo>
                    <a:pt x="8188960" y="1002029"/>
                  </a:lnTo>
                  <a:lnTo>
                    <a:pt x="8183880" y="1009649"/>
                  </a:lnTo>
                  <a:lnTo>
                    <a:pt x="8177530" y="1015999"/>
                  </a:lnTo>
                  <a:lnTo>
                    <a:pt x="8171180" y="1023619"/>
                  </a:lnTo>
                  <a:lnTo>
                    <a:pt x="8164830" y="1029969"/>
                  </a:lnTo>
                  <a:lnTo>
                    <a:pt x="8157210" y="1036319"/>
                  </a:lnTo>
                  <a:lnTo>
                    <a:pt x="8149590" y="1041399"/>
                  </a:lnTo>
                  <a:lnTo>
                    <a:pt x="8141970" y="1046479"/>
                  </a:lnTo>
                  <a:lnTo>
                    <a:pt x="8134350" y="1051559"/>
                  </a:lnTo>
                  <a:lnTo>
                    <a:pt x="8126730" y="1056639"/>
                  </a:lnTo>
                  <a:lnTo>
                    <a:pt x="8117840" y="1060449"/>
                  </a:lnTo>
                  <a:lnTo>
                    <a:pt x="8108950" y="1064259"/>
                  </a:lnTo>
                  <a:lnTo>
                    <a:pt x="8100060" y="1066799"/>
                  </a:lnTo>
                  <a:lnTo>
                    <a:pt x="8091170" y="1069339"/>
                  </a:lnTo>
                  <a:lnTo>
                    <a:pt x="8082280" y="1071879"/>
                  </a:lnTo>
                  <a:lnTo>
                    <a:pt x="8073390" y="1074419"/>
                  </a:lnTo>
                  <a:lnTo>
                    <a:pt x="8063230" y="1074419"/>
                  </a:lnTo>
                  <a:lnTo>
                    <a:pt x="8054340" y="1075689"/>
                  </a:lnTo>
                  <a:lnTo>
                    <a:pt x="8044180" y="1075689"/>
                  </a:lnTo>
                  <a:lnTo>
                    <a:pt x="179069" y="1076959"/>
                  </a:lnTo>
                  <a:lnTo>
                    <a:pt x="179069" y="1075689"/>
                  </a:lnTo>
                  <a:lnTo>
                    <a:pt x="170180" y="1075689"/>
                  </a:lnTo>
                  <a:lnTo>
                    <a:pt x="160019" y="1074419"/>
                  </a:lnTo>
                  <a:lnTo>
                    <a:pt x="151130" y="1074419"/>
                  </a:lnTo>
                  <a:lnTo>
                    <a:pt x="142240" y="1071879"/>
                  </a:lnTo>
                  <a:lnTo>
                    <a:pt x="132080" y="1069339"/>
                  </a:lnTo>
                  <a:lnTo>
                    <a:pt x="123189" y="1066799"/>
                  </a:lnTo>
                  <a:lnTo>
                    <a:pt x="115569" y="1064259"/>
                  </a:lnTo>
                  <a:lnTo>
                    <a:pt x="106680" y="1060449"/>
                  </a:lnTo>
                  <a:lnTo>
                    <a:pt x="97789" y="1056639"/>
                  </a:lnTo>
                  <a:lnTo>
                    <a:pt x="88899" y="1051559"/>
                  </a:lnTo>
                  <a:lnTo>
                    <a:pt x="81280" y="1047749"/>
                  </a:lnTo>
                  <a:lnTo>
                    <a:pt x="73660" y="1041399"/>
                  </a:lnTo>
                  <a:lnTo>
                    <a:pt x="66039" y="1036319"/>
                  </a:lnTo>
                  <a:lnTo>
                    <a:pt x="59689" y="1029969"/>
                  </a:lnTo>
                  <a:lnTo>
                    <a:pt x="52069" y="1023619"/>
                  </a:lnTo>
                  <a:lnTo>
                    <a:pt x="45719" y="1017269"/>
                  </a:lnTo>
                  <a:lnTo>
                    <a:pt x="39369" y="1009649"/>
                  </a:lnTo>
                  <a:lnTo>
                    <a:pt x="34289" y="1002029"/>
                  </a:lnTo>
                  <a:lnTo>
                    <a:pt x="29210" y="994409"/>
                  </a:lnTo>
                  <a:lnTo>
                    <a:pt x="24129" y="986789"/>
                  </a:lnTo>
                  <a:lnTo>
                    <a:pt x="19050" y="977899"/>
                  </a:lnTo>
                  <a:lnTo>
                    <a:pt x="15239" y="970279"/>
                  </a:lnTo>
                  <a:lnTo>
                    <a:pt x="11429" y="961389"/>
                  </a:lnTo>
                  <a:lnTo>
                    <a:pt x="8889" y="952499"/>
                  </a:lnTo>
                  <a:lnTo>
                    <a:pt x="6350" y="943609"/>
                  </a:lnTo>
                  <a:lnTo>
                    <a:pt x="3810" y="934719"/>
                  </a:lnTo>
                  <a:lnTo>
                    <a:pt x="2539" y="924559"/>
                  </a:lnTo>
                  <a:lnTo>
                    <a:pt x="1269" y="915669"/>
                  </a:lnTo>
                  <a:lnTo>
                    <a:pt x="0" y="906779"/>
                  </a:lnTo>
                  <a:lnTo>
                    <a:pt x="0" y="896619"/>
                  </a:lnTo>
                  <a:lnTo>
                    <a:pt x="0" y="179069"/>
                  </a:lnTo>
                  <a:close/>
                </a:path>
              </a:pathLst>
            </a:custGeom>
            <a:ln w="25518">
              <a:solidFill>
                <a:srgbClr val="FFFFFF"/>
              </a:solidFill>
            </a:ln>
          </p:spPr>
          <p:txBody>
            <a:bodyPr wrap="square" lIns="0" tIns="0" rIns="0" bIns="0" rtlCol="0"/>
            <a:lstStyle/>
            <a:p/>
          </p:txBody>
        </p:sp>
        <p:sp>
          <p:nvSpPr>
            <p:cNvPr id="5" name="object 5"/>
            <p:cNvSpPr/>
            <p:nvPr/>
          </p:nvSpPr>
          <p:spPr>
            <a:xfrm>
              <a:off x="327596" y="-10211"/>
              <a:ext cx="8250555" cy="1102995"/>
            </a:xfrm>
            <a:custGeom>
              <a:avLst/>
              <a:gdLst/>
              <a:ahLst/>
              <a:cxnLst/>
              <a:rect l="l" t="t" r="r" b="b"/>
              <a:pathLst>
                <a:path w="825055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02995">
                  <a:moveTo>
                    <a:pt x="8250034" y="1089710"/>
                  </a:moveTo>
                  <a:lnTo>
                    <a:pt x="8246300" y="1080693"/>
                  </a:lnTo>
                  <a:lnTo>
                    <a:pt x="8237283" y="1076960"/>
                  </a:lnTo>
                  <a:lnTo>
                    <a:pt x="8228254" y="1080693"/>
                  </a:lnTo>
                  <a:lnTo>
                    <a:pt x="8224520" y="1089710"/>
                  </a:lnTo>
                  <a:lnTo>
                    <a:pt x="8228254" y="1098740"/>
                  </a:lnTo>
                  <a:lnTo>
                    <a:pt x="8237283" y="1102474"/>
                  </a:lnTo>
                  <a:lnTo>
                    <a:pt x="8246300" y="1098740"/>
                  </a:lnTo>
                  <a:lnTo>
                    <a:pt x="825003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558800" y="-121919"/>
            <a:ext cx="7722234" cy="1155700"/>
          </a:xfrm>
          <a:prstGeom prst="rect">
            <a:avLst/>
          </a:prstGeom>
        </p:spPr>
        <p:txBody>
          <a:bodyPr vert="horz" wrap="square" lIns="0" tIns="12700" rIns="0" bIns="0" rtlCol="0">
            <a:spAutoFit/>
          </a:bodyPr>
          <a:lstStyle/>
          <a:p>
            <a:pPr marL="12700" marR="5080">
              <a:lnSpc>
                <a:spcPct val="143000"/>
              </a:lnSpc>
              <a:spcBef>
                <a:spcPts val="100"/>
              </a:spcBef>
            </a:pPr>
            <a:r>
              <a:rPr sz="2600" i="1" u="none" dirty="0">
                <a:solidFill>
                  <a:srgbClr val="FFFFFF"/>
                </a:solidFill>
                <a:latin typeface="Calibri" panose="020F0502020204030204"/>
                <a:cs typeface="Calibri" panose="020F0502020204030204"/>
              </a:rPr>
              <a:t>γ)Είδη</a:t>
            </a:r>
            <a:r>
              <a:rPr sz="2600" i="1" u="none" spc="-5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 </a:t>
            </a:r>
            <a:r>
              <a:rPr sz="2600" i="1" u="none" dirty="0">
                <a:solidFill>
                  <a:srgbClr val="FFFFFF"/>
                </a:solidFill>
                <a:latin typeface="Calibri" panose="020F0502020204030204"/>
                <a:cs typeface="Calibri" panose="020F0502020204030204"/>
              </a:rPr>
              <a:t>Μηχανικός</a:t>
            </a:r>
            <a:r>
              <a:rPr sz="2600" i="1" u="none" spc="-6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Ρυθμιστής</a:t>
            </a:r>
            <a:r>
              <a:rPr sz="2600" i="1" u="none" spc="-6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Στροφών.</a:t>
            </a:r>
            <a:endParaRPr sz="2600">
              <a:latin typeface="Calibri" panose="020F0502020204030204"/>
              <a:cs typeface="Calibri" panose="020F0502020204030204"/>
            </a:endParaRPr>
          </a:p>
        </p:txBody>
      </p:sp>
      <p:sp>
        <p:nvSpPr>
          <p:cNvPr id="7" name="object 7"/>
          <p:cNvSpPr txBox="1"/>
          <p:nvPr/>
        </p:nvSpPr>
        <p:spPr>
          <a:xfrm>
            <a:off x="220979" y="1229359"/>
            <a:ext cx="8578850" cy="5352747"/>
          </a:xfrm>
          <a:prstGeom prst="rect">
            <a:avLst/>
          </a:prstGeom>
        </p:spPr>
        <p:txBody>
          <a:bodyPr vert="horz" wrap="square" lIns="0" tIns="34925" rIns="0" bIns="0" rtlCol="0">
            <a:spAutoFit/>
          </a:bodyPr>
          <a:lstStyle/>
          <a:p>
            <a:pPr marL="12700" marR="176530" indent="77470" algn="just">
              <a:lnSpc>
                <a:spcPct val="93000"/>
              </a:lnSpc>
              <a:spcBef>
                <a:spcPts val="275"/>
              </a:spcBef>
            </a:pPr>
            <a:r>
              <a:rPr sz="2200" b="1" dirty="0">
                <a:latin typeface="Arial" panose="020B0604020202020204"/>
                <a:cs typeface="Arial" panose="020B0604020202020204"/>
              </a:rPr>
              <a:t>Η</a:t>
            </a:r>
            <a:r>
              <a:rPr sz="2200" b="1" spc="-165" dirty="0">
                <a:latin typeface="Arial" panose="020B0604020202020204"/>
                <a:cs typeface="Arial" panose="020B0604020202020204"/>
              </a:rPr>
              <a:t> </a:t>
            </a:r>
            <a:r>
              <a:rPr sz="2200" b="1" dirty="0">
                <a:latin typeface="Arial" panose="020B0604020202020204"/>
                <a:cs typeface="Arial" panose="020B0604020202020204"/>
              </a:rPr>
              <a:t>ΑΡΧΗ</a:t>
            </a:r>
            <a:r>
              <a:rPr sz="2200" b="1" spc="-155" dirty="0">
                <a:latin typeface="Arial" panose="020B0604020202020204"/>
                <a:cs typeface="Arial" panose="020B0604020202020204"/>
              </a:rPr>
              <a:t> </a:t>
            </a:r>
            <a:r>
              <a:rPr sz="2200" b="1" spc="-10" dirty="0">
                <a:latin typeface="Arial" panose="020B0604020202020204"/>
                <a:cs typeface="Arial" panose="020B0604020202020204"/>
              </a:rPr>
              <a:t>ΛΕΙΤΟΥΡΓΙΑΣ</a:t>
            </a:r>
            <a:r>
              <a:rPr sz="2200" b="1" spc="-80" dirty="0">
                <a:latin typeface="Arial" panose="020B0604020202020204"/>
                <a:cs typeface="Arial" panose="020B0604020202020204"/>
              </a:rPr>
              <a:t> </a:t>
            </a:r>
            <a:r>
              <a:rPr sz="2200" b="1" dirty="0">
                <a:latin typeface="Arial" panose="020B0604020202020204"/>
                <a:cs typeface="Arial" panose="020B0604020202020204"/>
              </a:rPr>
              <a:t>ΤΟΥ</a:t>
            </a:r>
            <a:r>
              <a:rPr sz="2200" b="1" spc="-80" dirty="0">
                <a:latin typeface="Arial" panose="020B0604020202020204"/>
                <a:cs typeface="Arial" panose="020B0604020202020204"/>
              </a:rPr>
              <a:t> </a:t>
            </a:r>
            <a:r>
              <a:rPr sz="2200" b="1" spc="-10" dirty="0">
                <a:latin typeface="Arial" panose="020B0604020202020204"/>
                <a:cs typeface="Arial" panose="020B0604020202020204"/>
              </a:rPr>
              <a:t>ΜΗΧΑΝΙΚΟΥ</a:t>
            </a:r>
            <a:r>
              <a:rPr sz="2200" b="1" spc="-80" dirty="0">
                <a:latin typeface="Arial" panose="020B0604020202020204"/>
                <a:cs typeface="Arial" panose="020B0604020202020204"/>
              </a:rPr>
              <a:t> </a:t>
            </a:r>
            <a:r>
              <a:rPr sz="2200" b="1" dirty="0">
                <a:latin typeface="Arial" panose="020B0604020202020204"/>
                <a:cs typeface="Arial" panose="020B0604020202020204"/>
              </a:rPr>
              <a:t>ΡΥΘΜΙΣΤΗ</a:t>
            </a:r>
            <a:r>
              <a:rPr sz="2200" b="1" spc="-85" dirty="0">
                <a:latin typeface="Arial" panose="020B0604020202020204"/>
                <a:cs typeface="Arial" panose="020B0604020202020204"/>
              </a:rPr>
              <a:t> </a:t>
            </a:r>
            <a:r>
              <a:rPr sz="2200" b="1" spc="-10" dirty="0">
                <a:latin typeface="Arial" panose="020B0604020202020204"/>
                <a:cs typeface="Arial" panose="020B0604020202020204"/>
              </a:rPr>
              <a:t>ΣΤΡΟΦΩΝ ΒΑΣΙΖΕΤΑΙ</a:t>
            </a:r>
            <a:r>
              <a:rPr sz="2200" b="1" spc="-65" dirty="0">
                <a:latin typeface="Arial" panose="020B0604020202020204"/>
                <a:cs typeface="Arial" panose="020B0604020202020204"/>
              </a:rPr>
              <a:t> </a:t>
            </a:r>
            <a:r>
              <a:rPr sz="2200" b="1" dirty="0">
                <a:latin typeface="Arial" panose="020B0604020202020204"/>
                <a:cs typeface="Arial" panose="020B0604020202020204"/>
              </a:rPr>
              <a:t>ΣΤΗ</a:t>
            </a:r>
            <a:r>
              <a:rPr sz="2200" b="1" spc="-55" dirty="0">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ΦΥΓΟΚΕΝΤΡΗ</a:t>
            </a:r>
            <a:r>
              <a:rPr sz="2200" b="1" spc="-13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ΔΥΝΑΜΗ</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ΚΑΙ</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ΣΤΗ</a:t>
            </a:r>
            <a:r>
              <a:rPr sz="2200" b="1" spc="-145" dirty="0">
                <a:solidFill>
                  <a:srgbClr val="0000CC"/>
                </a:solidFill>
                <a:latin typeface="Arial" panose="020B0604020202020204"/>
                <a:cs typeface="Arial" panose="020B0604020202020204"/>
              </a:rPr>
              <a:t> </a:t>
            </a:r>
            <a:r>
              <a:rPr sz="2200" b="1" spc="-20" dirty="0">
                <a:solidFill>
                  <a:srgbClr val="0000CC"/>
                </a:solidFill>
                <a:latin typeface="Arial" panose="020B0604020202020204"/>
                <a:cs typeface="Arial" panose="020B0604020202020204"/>
              </a:rPr>
              <a:t>ΔΥΝΑΜΗ</a:t>
            </a:r>
            <a:r>
              <a:rPr sz="2200" b="1" spc="-60"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ΤΗΣ </a:t>
            </a:r>
            <a:r>
              <a:rPr sz="2200" b="1" spc="-10" dirty="0">
                <a:solidFill>
                  <a:srgbClr val="0000CC"/>
                </a:solidFill>
                <a:latin typeface="Arial" panose="020B0604020202020204"/>
                <a:cs typeface="Arial" panose="020B0604020202020204"/>
              </a:rPr>
              <a:t>ΒΑΡΥΤΗΤΑΣ</a:t>
            </a:r>
            <a:r>
              <a:rPr sz="2200" b="1" spc="-80" dirty="0">
                <a:solidFill>
                  <a:srgbClr val="0000CC"/>
                </a:solidFill>
                <a:latin typeface="Arial" panose="020B0604020202020204"/>
                <a:cs typeface="Arial" panose="020B0604020202020204"/>
              </a:rPr>
              <a:t> </a:t>
            </a:r>
            <a:r>
              <a:rPr sz="2200" b="1">
                <a:solidFill>
                  <a:srgbClr val="0000CC"/>
                </a:solidFill>
                <a:latin typeface="Arial" panose="020B0604020202020204"/>
                <a:cs typeface="Arial" panose="020B0604020202020204"/>
              </a:rPr>
              <a:t>Ή</a:t>
            </a:r>
            <a:r>
              <a:rPr sz="2200" b="1" spc="-65">
                <a:solidFill>
                  <a:srgbClr val="0000CC"/>
                </a:solidFill>
                <a:latin typeface="Arial" panose="020B0604020202020204"/>
                <a:cs typeface="Arial" panose="020B0604020202020204"/>
              </a:rPr>
              <a:t> </a:t>
            </a:r>
            <a:r>
              <a:rPr lang="el-GR" sz="2200" b="1" spc="-65" dirty="0" smtClean="0">
                <a:solidFill>
                  <a:srgbClr val="0000CC"/>
                </a:solidFill>
                <a:latin typeface="Arial" panose="020B0604020202020204"/>
                <a:cs typeface="Arial" panose="020B0604020202020204"/>
              </a:rPr>
              <a:t>ΤΟΥ </a:t>
            </a:r>
            <a:r>
              <a:rPr sz="2200" b="1" spc="-10" smtClean="0">
                <a:solidFill>
                  <a:srgbClr val="0000CC"/>
                </a:solidFill>
                <a:latin typeface="Arial" panose="020B0604020202020204"/>
                <a:cs typeface="Arial" panose="020B0604020202020204"/>
              </a:rPr>
              <a:t>ΕΛΑΤΗΡΙΟΥ</a:t>
            </a:r>
            <a:endParaRPr sz="2200">
              <a:latin typeface="Arial" panose="020B0604020202020204"/>
              <a:cs typeface="Arial" panose="020B0604020202020204"/>
            </a:endParaRPr>
          </a:p>
          <a:p>
            <a:pPr marL="12700" marR="265430" indent="67310">
              <a:lnSpc>
                <a:spcPts val="2460"/>
              </a:lnSpc>
              <a:spcBef>
                <a:spcPts val="2060"/>
              </a:spcBef>
            </a:pPr>
            <a:r>
              <a:rPr sz="2200" b="1" spc="-80" dirty="0">
                <a:latin typeface="Arial" panose="020B0604020202020204"/>
                <a:cs typeface="Arial" panose="020B0604020202020204"/>
              </a:rPr>
              <a:t>ΔΥΟ</a:t>
            </a:r>
            <a:r>
              <a:rPr sz="2200" b="1" spc="-75" dirty="0">
                <a:latin typeface="Arial" panose="020B0604020202020204"/>
                <a:cs typeface="Arial" panose="020B0604020202020204"/>
              </a:rPr>
              <a:t> </a:t>
            </a:r>
            <a:r>
              <a:rPr sz="2200" b="1" dirty="0">
                <a:latin typeface="Arial" panose="020B0604020202020204"/>
                <a:cs typeface="Arial" panose="020B0604020202020204"/>
              </a:rPr>
              <a:t>ΣΦΑΙΡΙΚΑ</a:t>
            </a:r>
            <a:r>
              <a:rPr sz="2200" b="1" spc="-65" dirty="0">
                <a:latin typeface="Arial" panose="020B0604020202020204"/>
                <a:cs typeface="Arial" panose="020B0604020202020204"/>
              </a:rPr>
              <a:t> </a:t>
            </a:r>
            <a:r>
              <a:rPr sz="2200" b="1" dirty="0">
                <a:latin typeface="Arial" panose="020B0604020202020204"/>
                <a:cs typeface="Arial" panose="020B0604020202020204"/>
              </a:rPr>
              <a:t>ΒΑΡΗ</a:t>
            </a:r>
            <a:r>
              <a:rPr sz="2200" b="1" spc="-60" dirty="0">
                <a:latin typeface="Arial" panose="020B0604020202020204"/>
                <a:cs typeface="Arial" panose="020B0604020202020204"/>
              </a:rPr>
              <a:t> </a:t>
            </a:r>
            <a:r>
              <a:rPr sz="2200" b="1" spc="-10" dirty="0">
                <a:latin typeface="Arial" panose="020B0604020202020204"/>
                <a:cs typeface="Arial" panose="020B0604020202020204"/>
              </a:rPr>
              <a:t>ΣΥΝΔΕΟΝΤΑΙ</a:t>
            </a:r>
            <a:r>
              <a:rPr sz="2200" b="1" spc="-65" dirty="0">
                <a:latin typeface="Arial" panose="020B0604020202020204"/>
                <a:cs typeface="Arial" panose="020B0604020202020204"/>
              </a:rPr>
              <a:t> </a:t>
            </a:r>
            <a:r>
              <a:rPr sz="2200" b="1" dirty="0">
                <a:latin typeface="Arial" panose="020B0604020202020204"/>
                <a:cs typeface="Arial" panose="020B0604020202020204"/>
              </a:rPr>
              <a:t>ΣΕ</a:t>
            </a:r>
            <a:r>
              <a:rPr sz="2200" b="1" spc="-135" dirty="0">
                <a:latin typeface="Arial" panose="020B0604020202020204"/>
                <a:cs typeface="Arial" panose="020B0604020202020204"/>
              </a:rPr>
              <a:t> </a:t>
            </a:r>
            <a:r>
              <a:rPr sz="2200" b="1" dirty="0">
                <a:latin typeface="Arial" panose="020B0604020202020204"/>
                <a:cs typeface="Arial" panose="020B0604020202020204"/>
              </a:rPr>
              <a:t>ΑΞΟΝΑ</a:t>
            </a:r>
            <a:r>
              <a:rPr sz="2200" b="1" spc="-60" dirty="0">
                <a:latin typeface="Arial" panose="020B0604020202020204"/>
                <a:cs typeface="Arial" panose="020B0604020202020204"/>
              </a:rPr>
              <a:t> ΚΑΤΑΚΟΡΥΦΟ </a:t>
            </a:r>
            <a:r>
              <a:rPr sz="2200" b="1" dirty="0">
                <a:latin typeface="Arial" panose="020B0604020202020204"/>
                <a:cs typeface="Arial" panose="020B0604020202020204"/>
              </a:rPr>
              <a:t>ΜΕ</a:t>
            </a:r>
            <a:r>
              <a:rPr sz="2200" b="1" spc="-40" dirty="0">
                <a:latin typeface="Arial" panose="020B0604020202020204"/>
                <a:cs typeface="Arial" panose="020B0604020202020204"/>
              </a:rPr>
              <a:t> </a:t>
            </a:r>
            <a:r>
              <a:rPr sz="2200" b="1" dirty="0">
                <a:latin typeface="Arial" panose="020B0604020202020204"/>
                <a:cs typeface="Arial" panose="020B0604020202020204"/>
              </a:rPr>
              <a:t>ΤΗ</a:t>
            </a:r>
            <a:r>
              <a:rPr sz="2200" b="1" spc="-35" dirty="0">
                <a:latin typeface="Arial" panose="020B0604020202020204"/>
                <a:cs typeface="Arial" panose="020B0604020202020204"/>
              </a:rPr>
              <a:t> </a:t>
            </a:r>
            <a:r>
              <a:rPr sz="2200" b="1" dirty="0">
                <a:latin typeface="Arial" panose="020B0604020202020204"/>
                <a:cs typeface="Arial" panose="020B0604020202020204"/>
              </a:rPr>
              <a:t>ΒΟΗΘΕΙΑ</a:t>
            </a:r>
            <a:r>
              <a:rPr sz="2200" b="1" spc="-20" dirty="0">
                <a:latin typeface="Arial" panose="020B0604020202020204"/>
                <a:cs typeface="Arial" panose="020B0604020202020204"/>
              </a:rPr>
              <a:t> </a:t>
            </a:r>
            <a:r>
              <a:rPr sz="2200" b="1" spc="-10" dirty="0">
                <a:latin typeface="Arial" panose="020B0604020202020204"/>
                <a:cs typeface="Arial" panose="020B0604020202020204"/>
              </a:rPr>
              <a:t>ΒΡΑΧΙΟΝΩΝ.</a:t>
            </a:r>
            <a:endParaRPr sz="2200">
              <a:latin typeface="Arial" panose="020B0604020202020204"/>
              <a:cs typeface="Arial" panose="020B0604020202020204"/>
            </a:endParaRPr>
          </a:p>
          <a:p>
            <a:pPr marL="12700" marR="5080">
              <a:lnSpc>
                <a:spcPts val="2460"/>
              </a:lnSpc>
            </a:pPr>
            <a:r>
              <a:rPr sz="2200" b="1" dirty="0">
                <a:latin typeface="Arial" panose="020B0604020202020204"/>
                <a:cs typeface="Arial" panose="020B0604020202020204"/>
              </a:rPr>
              <a:t>ΟΙ</a:t>
            </a:r>
            <a:r>
              <a:rPr sz="2200" b="1" spc="-95" dirty="0">
                <a:latin typeface="Arial" panose="020B0604020202020204"/>
                <a:cs typeface="Arial" panose="020B0604020202020204"/>
              </a:rPr>
              <a:t> </a:t>
            </a:r>
            <a:r>
              <a:rPr sz="2200" b="1" spc="-25" dirty="0">
                <a:latin typeface="Arial" panose="020B0604020202020204"/>
                <a:cs typeface="Arial" panose="020B0604020202020204"/>
              </a:rPr>
              <a:t>ΒΡΑΧΙΟΝΕΣ</a:t>
            </a:r>
            <a:r>
              <a:rPr sz="2200" b="1" spc="-130" dirty="0">
                <a:latin typeface="Arial" panose="020B0604020202020204"/>
                <a:cs typeface="Arial" panose="020B0604020202020204"/>
              </a:rPr>
              <a:t> </a:t>
            </a:r>
            <a:r>
              <a:rPr sz="2200" b="1" spc="-30" dirty="0">
                <a:latin typeface="Arial" panose="020B0604020202020204"/>
                <a:cs typeface="Arial" panose="020B0604020202020204"/>
              </a:rPr>
              <a:t>ΑΥΤΟΙ</a:t>
            </a:r>
            <a:r>
              <a:rPr sz="2200" b="1" spc="-70" dirty="0">
                <a:latin typeface="Arial" panose="020B0604020202020204"/>
                <a:cs typeface="Arial" panose="020B0604020202020204"/>
              </a:rPr>
              <a:t> </a:t>
            </a:r>
            <a:r>
              <a:rPr sz="2200" b="1" spc="-10" dirty="0">
                <a:latin typeface="Arial" panose="020B0604020202020204"/>
                <a:cs typeface="Arial" panose="020B0604020202020204"/>
              </a:rPr>
              <a:t>ΣΥΝΔΕΟΝΤΑΙ</a:t>
            </a:r>
            <a:r>
              <a:rPr sz="2200" b="1" spc="-60" dirty="0">
                <a:latin typeface="Arial" panose="020B0604020202020204"/>
                <a:cs typeface="Arial" panose="020B0604020202020204"/>
              </a:rPr>
              <a:t> </a:t>
            </a:r>
            <a:r>
              <a:rPr sz="2200" b="1" dirty="0">
                <a:latin typeface="Arial" panose="020B0604020202020204"/>
                <a:cs typeface="Arial" panose="020B0604020202020204"/>
              </a:rPr>
              <a:t>ΣΕ</a:t>
            </a:r>
            <a:r>
              <a:rPr sz="2200" b="1" spc="-65" dirty="0">
                <a:latin typeface="Arial" panose="020B0604020202020204"/>
                <a:cs typeface="Arial" panose="020B0604020202020204"/>
              </a:rPr>
              <a:t> </a:t>
            </a:r>
            <a:r>
              <a:rPr sz="2200" b="1" dirty="0">
                <a:latin typeface="Arial" panose="020B0604020202020204"/>
                <a:cs typeface="Arial" panose="020B0604020202020204"/>
              </a:rPr>
              <a:t>ΣΤΕΦΑΝΗ</a:t>
            </a:r>
            <a:r>
              <a:rPr sz="2200" b="1" spc="-70" dirty="0">
                <a:latin typeface="Arial" panose="020B0604020202020204"/>
                <a:cs typeface="Arial" panose="020B0604020202020204"/>
              </a:rPr>
              <a:t> </a:t>
            </a:r>
            <a:r>
              <a:rPr sz="2200" b="1" dirty="0">
                <a:latin typeface="Arial" panose="020B0604020202020204"/>
                <a:cs typeface="Arial" panose="020B0604020202020204"/>
              </a:rPr>
              <a:t>ΠΟΥ</a:t>
            </a:r>
            <a:r>
              <a:rPr sz="2200" b="1" spc="-70" dirty="0">
                <a:latin typeface="Arial" panose="020B0604020202020204"/>
                <a:cs typeface="Arial" panose="020B0604020202020204"/>
              </a:rPr>
              <a:t> </a:t>
            </a:r>
            <a:r>
              <a:rPr sz="2200" b="1" spc="-20" dirty="0">
                <a:latin typeface="Arial" panose="020B0604020202020204"/>
                <a:cs typeface="Arial" panose="020B0604020202020204"/>
              </a:rPr>
              <a:t>ΟΛΙΣΘΑΙ- </a:t>
            </a:r>
            <a:r>
              <a:rPr sz="2200" b="1" dirty="0">
                <a:latin typeface="Arial" panose="020B0604020202020204"/>
                <a:cs typeface="Arial" panose="020B0604020202020204"/>
              </a:rPr>
              <a:t>ΝΕΙ</a:t>
            </a:r>
            <a:r>
              <a:rPr sz="2200" b="1" spc="-50" dirty="0">
                <a:latin typeface="Arial" panose="020B0604020202020204"/>
                <a:cs typeface="Arial" panose="020B0604020202020204"/>
              </a:rPr>
              <a:t> </a:t>
            </a:r>
            <a:r>
              <a:rPr sz="2200" b="1" dirty="0">
                <a:latin typeface="Arial" panose="020B0604020202020204"/>
                <a:cs typeface="Arial" panose="020B0604020202020204"/>
              </a:rPr>
              <a:t>ΣΤΟΝ</a:t>
            </a:r>
            <a:r>
              <a:rPr sz="2200" b="1" spc="-125" dirty="0">
                <a:latin typeface="Arial" panose="020B0604020202020204"/>
                <a:cs typeface="Arial" panose="020B0604020202020204"/>
              </a:rPr>
              <a:t> </a:t>
            </a:r>
            <a:r>
              <a:rPr sz="2200" b="1" dirty="0">
                <a:latin typeface="Arial" panose="020B0604020202020204"/>
                <a:cs typeface="Arial" panose="020B0604020202020204"/>
              </a:rPr>
              <a:t>ΑΞΟΝΑ</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25" dirty="0">
                <a:latin typeface="Arial" panose="020B0604020202020204"/>
                <a:cs typeface="Arial" panose="020B0604020202020204"/>
              </a:rPr>
              <a:t> </a:t>
            </a:r>
            <a:r>
              <a:rPr sz="2200" b="1" dirty="0">
                <a:latin typeface="Arial" panose="020B0604020202020204"/>
                <a:cs typeface="Arial" panose="020B0604020202020204"/>
              </a:rPr>
              <a:t>ΕΙΝΑΙ</a:t>
            </a:r>
            <a:r>
              <a:rPr sz="2200" b="1" spc="-40" dirty="0">
                <a:latin typeface="Arial" panose="020B0604020202020204"/>
                <a:cs typeface="Arial" panose="020B0604020202020204"/>
              </a:rPr>
              <a:t> </a:t>
            </a:r>
            <a:r>
              <a:rPr sz="2200" b="1" dirty="0">
                <a:latin typeface="Arial" panose="020B0604020202020204"/>
                <a:cs typeface="Arial" panose="020B0604020202020204"/>
              </a:rPr>
              <a:t>ΣΥΝΔΕΔΕΜΕΝΗ</a:t>
            </a:r>
            <a:r>
              <a:rPr sz="2200" b="1" spc="-50" dirty="0">
                <a:latin typeface="Arial" panose="020B0604020202020204"/>
                <a:cs typeface="Arial" panose="020B0604020202020204"/>
              </a:rPr>
              <a:t> </a:t>
            </a:r>
            <a:r>
              <a:rPr sz="2200" b="1" dirty="0">
                <a:latin typeface="Arial" panose="020B0604020202020204"/>
                <a:cs typeface="Arial" panose="020B0604020202020204"/>
              </a:rPr>
              <a:t>ΣΤΟ</a:t>
            </a:r>
            <a:r>
              <a:rPr sz="2200" b="1" spc="-35" dirty="0">
                <a:latin typeface="Arial" panose="020B0604020202020204"/>
                <a:cs typeface="Arial" panose="020B0604020202020204"/>
              </a:rPr>
              <a:t> </a:t>
            </a:r>
            <a:r>
              <a:rPr sz="2200" b="1" spc="-10" dirty="0">
                <a:latin typeface="Arial" panose="020B0604020202020204"/>
                <a:cs typeface="Arial" panose="020B0604020202020204"/>
              </a:rPr>
              <a:t>KENTΡΙΚΟ </a:t>
            </a:r>
            <a:r>
              <a:rPr sz="2200" b="1" dirty="0">
                <a:latin typeface="Arial" panose="020B0604020202020204"/>
                <a:cs typeface="Arial" panose="020B0604020202020204"/>
              </a:rPr>
              <a:t>ΜΟΧΛΙΚΟ</a:t>
            </a:r>
            <a:r>
              <a:rPr sz="2200" b="1" spc="-105" dirty="0">
                <a:latin typeface="Arial" panose="020B0604020202020204"/>
                <a:cs typeface="Arial" panose="020B0604020202020204"/>
              </a:rPr>
              <a:t> </a:t>
            </a:r>
            <a:r>
              <a:rPr sz="2200" b="1" dirty="0">
                <a:latin typeface="Arial" panose="020B0604020202020204"/>
                <a:cs typeface="Arial" panose="020B0604020202020204"/>
              </a:rPr>
              <a:t>ΚΙΝΗΣΗΣ</a:t>
            </a:r>
            <a:r>
              <a:rPr sz="2200" b="1" spc="-90" dirty="0">
                <a:latin typeface="Arial" panose="020B0604020202020204"/>
                <a:cs typeface="Arial" panose="020B0604020202020204"/>
              </a:rPr>
              <a:t> </a:t>
            </a:r>
            <a:r>
              <a:rPr sz="2200" b="1" dirty="0">
                <a:latin typeface="Arial" panose="020B0604020202020204"/>
                <a:cs typeface="Arial" panose="020B0604020202020204"/>
              </a:rPr>
              <a:t>ΤΩΝ</a:t>
            </a:r>
            <a:r>
              <a:rPr sz="2200" b="1" spc="-100" dirty="0">
                <a:latin typeface="Arial" panose="020B0604020202020204"/>
                <a:cs typeface="Arial" panose="020B0604020202020204"/>
              </a:rPr>
              <a:t> </a:t>
            </a:r>
            <a:r>
              <a:rPr sz="2200" b="1" dirty="0">
                <a:latin typeface="Arial" panose="020B0604020202020204"/>
                <a:cs typeface="Arial" panose="020B0604020202020204"/>
              </a:rPr>
              <a:t>ΡΥΘΜΙΣΤΙΚΩΝ</a:t>
            </a:r>
            <a:r>
              <a:rPr sz="2200" b="1" spc="-95" dirty="0">
                <a:latin typeface="Arial" panose="020B0604020202020204"/>
                <a:cs typeface="Arial" panose="020B0604020202020204"/>
              </a:rPr>
              <a:t> </a:t>
            </a:r>
            <a:r>
              <a:rPr sz="2200" b="1" spc="-10" dirty="0">
                <a:latin typeface="Arial" panose="020B0604020202020204"/>
                <a:cs typeface="Arial" panose="020B0604020202020204"/>
              </a:rPr>
              <a:t>ΚΑΝΟΝΩΝ</a:t>
            </a:r>
            <a:endParaRPr sz="2200">
              <a:latin typeface="Arial" panose="020B0604020202020204"/>
              <a:cs typeface="Arial" panose="020B0604020202020204"/>
            </a:endParaRPr>
          </a:p>
          <a:p>
            <a:pPr marL="12700" marR="281305" indent="77470">
              <a:lnSpc>
                <a:spcPts val="2460"/>
              </a:lnSpc>
            </a:pPr>
            <a:r>
              <a:rPr sz="2200" b="1" dirty="0">
                <a:latin typeface="Arial" panose="020B0604020202020204"/>
                <a:cs typeface="Arial" panose="020B0604020202020204"/>
              </a:rPr>
              <a:t>Ο</a:t>
            </a:r>
            <a:r>
              <a:rPr sz="2200" b="1" spc="-110" dirty="0">
                <a:latin typeface="Arial" panose="020B0604020202020204"/>
                <a:cs typeface="Arial" panose="020B0604020202020204"/>
              </a:rPr>
              <a:t> </a:t>
            </a:r>
            <a:r>
              <a:rPr sz="2200" b="1" dirty="0">
                <a:latin typeface="Arial" panose="020B0604020202020204"/>
                <a:cs typeface="Arial" panose="020B0604020202020204"/>
              </a:rPr>
              <a:t>ΚΕΝΤΡΙΚΟΣ</a:t>
            </a:r>
            <a:r>
              <a:rPr sz="2200" b="1" spc="-95" dirty="0">
                <a:latin typeface="Arial" panose="020B0604020202020204"/>
                <a:cs typeface="Arial" panose="020B0604020202020204"/>
              </a:rPr>
              <a:t> </a:t>
            </a:r>
            <a:r>
              <a:rPr sz="2200" b="1" dirty="0">
                <a:latin typeface="Arial" panose="020B0604020202020204"/>
                <a:cs typeface="Arial" panose="020B0604020202020204"/>
              </a:rPr>
              <a:t>ΜΟΧΛΟΣ</a:t>
            </a:r>
            <a:r>
              <a:rPr sz="2200" b="1" spc="-100" dirty="0">
                <a:latin typeface="Arial" panose="020B0604020202020204"/>
                <a:cs typeface="Arial" panose="020B0604020202020204"/>
              </a:rPr>
              <a:t> </a:t>
            </a:r>
            <a:r>
              <a:rPr sz="2200" b="1" dirty="0">
                <a:latin typeface="Arial" panose="020B0604020202020204"/>
                <a:cs typeface="Arial" panose="020B0604020202020204"/>
              </a:rPr>
              <a:t>ΕΝΤΟΛΗΣ</a:t>
            </a:r>
            <a:r>
              <a:rPr sz="2200" b="1" spc="-95" dirty="0">
                <a:latin typeface="Arial" panose="020B0604020202020204"/>
                <a:cs typeface="Arial" panose="020B0604020202020204"/>
              </a:rPr>
              <a:t> </a:t>
            </a:r>
            <a:r>
              <a:rPr sz="2200" b="1" spc="-10" dirty="0">
                <a:latin typeface="Arial" panose="020B0604020202020204"/>
                <a:cs typeface="Arial" panose="020B0604020202020204"/>
              </a:rPr>
              <a:t>ΣΥΝΔΕΕΤΑΙ</a:t>
            </a:r>
            <a:r>
              <a:rPr sz="2200" b="1" spc="-100" dirty="0">
                <a:latin typeface="Arial" panose="020B0604020202020204"/>
                <a:cs typeface="Arial" panose="020B0604020202020204"/>
              </a:rPr>
              <a:t> </a:t>
            </a:r>
            <a:r>
              <a:rPr sz="2200" b="1" dirty="0">
                <a:latin typeface="Arial" panose="020B0604020202020204"/>
                <a:cs typeface="Arial" panose="020B0604020202020204"/>
              </a:rPr>
              <a:t>ΣΤΟ</a:t>
            </a:r>
            <a:r>
              <a:rPr sz="2200" b="1" spc="-95" dirty="0">
                <a:latin typeface="Arial" panose="020B0604020202020204"/>
                <a:cs typeface="Arial" panose="020B0604020202020204"/>
              </a:rPr>
              <a:t> </a:t>
            </a:r>
            <a:r>
              <a:rPr sz="2200" b="1" spc="-10" dirty="0">
                <a:latin typeface="Arial" panose="020B0604020202020204"/>
                <a:cs typeface="Arial" panose="020B0604020202020204"/>
              </a:rPr>
              <a:t>ΜΟΧΛΙΚΟ </a:t>
            </a:r>
            <a:r>
              <a:rPr sz="2200" b="1" dirty="0">
                <a:latin typeface="Arial" panose="020B0604020202020204"/>
                <a:cs typeface="Arial" panose="020B0604020202020204"/>
              </a:rPr>
              <a:t>ΚΙΝΗΣΗΣ</a:t>
            </a:r>
            <a:r>
              <a:rPr sz="2200" b="1" spc="-50" dirty="0">
                <a:latin typeface="Arial" panose="020B0604020202020204"/>
                <a:cs typeface="Arial" panose="020B0604020202020204"/>
              </a:rPr>
              <a:t> </a:t>
            </a:r>
            <a:r>
              <a:rPr sz="2200" b="1" dirty="0">
                <a:latin typeface="Arial" panose="020B0604020202020204"/>
                <a:cs typeface="Arial" panose="020B0604020202020204"/>
              </a:rPr>
              <a:t>ΤΩΝ</a:t>
            </a:r>
            <a:r>
              <a:rPr sz="2200" b="1" spc="-40" dirty="0">
                <a:latin typeface="Arial" panose="020B0604020202020204"/>
                <a:cs typeface="Arial" panose="020B0604020202020204"/>
              </a:rPr>
              <a:t> </a:t>
            </a:r>
            <a:r>
              <a:rPr sz="2200" b="1" spc="-10" dirty="0">
                <a:latin typeface="Arial" panose="020B0604020202020204"/>
                <a:cs typeface="Arial" panose="020B0604020202020204"/>
              </a:rPr>
              <a:t>ΡΥΘΜΙΣΤΙΚΩΝ</a:t>
            </a:r>
            <a:r>
              <a:rPr sz="2200" b="1" spc="-45" dirty="0">
                <a:latin typeface="Arial" panose="020B0604020202020204"/>
                <a:cs typeface="Arial" panose="020B0604020202020204"/>
              </a:rPr>
              <a:t> </a:t>
            </a:r>
            <a:r>
              <a:rPr sz="2200" b="1" dirty="0">
                <a:latin typeface="Arial" panose="020B0604020202020204"/>
                <a:cs typeface="Arial" panose="020B0604020202020204"/>
              </a:rPr>
              <a:t>ΚΑΝΟΝΩΝ</a:t>
            </a:r>
            <a:r>
              <a:rPr sz="2200" b="1" spc="-50" dirty="0">
                <a:latin typeface="Arial" panose="020B0604020202020204"/>
                <a:cs typeface="Arial" panose="020B0604020202020204"/>
              </a:rPr>
              <a:t> </a:t>
            </a:r>
            <a:r>
              <a:rPr sz="2200" b="1" dirty="0">
                <a:latin typeface="Arial" panose="020B0604020202020204"/>
                <a:cs typeface="Arial" panose="020B0604020202020204"/>
              </a:rPr>
              <a:t>ΜΕ</a:t>
            </a:r>
            <a:r>
              <a:rPr sz="2200" b="1" spc="-40" dirty="0">
                <a:latin typeface="Arial" panose="020B0604020202020204"/>
                <a:cs typeface="Arial" panose="020B0604020202020204"/>
              </a:rPr>
              <a:t> </a:t>
            </a:r>
            <a:r>
              <a:rPr sz="2200" b="1" spc="-10" dirty="0">
                <a:latin typeface="Arial" panose="020B0604020202020204"/>
                <a:cs typeface="Arial" panose="020B0604020202020204"/>
              </a:rPr>
              <a:t>ΕΛΑΤΗΡΙΟ.</a:t>
            </a:r>
            <a:endParaRPr sz="2200">
              <a:latin typeface="Arial" panose="020B0604020202020204"/>
              <a:cs typeface="Arial" panose="020B0604020202020204"/>
            </a:endParaRPr>
          </a:p>
          <a:p>
            <a:pPr marL="12700" marR="371475" indent="77470">
              <a:lnSpc>
                <a:spcPts val="2460"/>
              </a:lnSpc>
              <a:spcBef>
                <a:spcPts val="10"/>
              </a:spcBef>
            </a:pPr>
            <a:r>
              <a:rPr sz="2200" b="1" dirty="0">
                <a:latin typeface="Arial" panose="020B0604020202020204"/>
                <a:cs typeface="Arial" panose="020B0604020202020204"/>
              </a:rPr>
              <a:t>Ο</a:t>
            </a:r>
            <a:r>
              <a:rPr sz="2200" b="1" spc="-110" dirty="0">
                <a:latin typeface="Arial" panose="020B0604020202020204"/>
                <a:cs typeface="Arial" panose="020B0604020202020204"/>
              </a:rPr>
              <a:t> </a:t>
            </a:r>
            <a:r>
              <a:rPr sz="2200" b="1" dirty="0">
                <a:latin typeface="Arial" panose="020B0604020202020204"/>
                <a:cs typeface="Arial" panose="020B0604020202020204"/>
              </a:rPr>
              <a:t>ΑΞΟΝΑΣ</a:t>
            </a:r>
            <a:r>
              <a:rPr sz="2200" b="1" spc="-30" dirty="0">
                <a:latin typeface="Arial" panose="020B0604020202020204"/>
                <a:cs typeface="Arial" panose="020B0604020202020204"/>
              </a:rPr>
              <a:t> </a:t>
            </a:r>
            <a:r>
              <a:rPr sz="2200" b="1" dirty="0">
                <a:latin typeface="Arial" panose="020B0604020202020204"/>
                <a:cs typeface="Arial" panose="020B0604020202020204"/>
              </a:rPr>
              <a:t>ΣΤΗ</a:t>
            </a:r>
            <a:r>
              <a:rPr sz="2200" b="1" spc="-40" dirty="0">
                <a:latin typeface="Arial" panose="020B0604020202020204"/>
                <a:cs typeface="Arial" panose="020B0604020202020204"/>
              </a:rPr>
              <a:t> </a:t>
            </a:r>
            <a:r>
              <a:rPr sz="2200" b="1" dirty="0">
                <a:latin typeface="Arial" panose="020B0604020202020204"/>
                <a:cs typeface="Arial" panose="020B0604020202020204"/>
              </a:rPr>
              <a:t>ΜΙΑ</a:t>
            </a:r>
            <a:r>
              <a:rPr sz="2200" b="1" spc="-35" dirty="0">
                <a:latin typeface="Arial" panose="020B0604020202020204"/>
                <a:cs typeface="Arial" panose="020B0604020202020204"/>
              </a:rPr>
              <a:t> </a:t>
            </a:r>
            <a:r>
              <a:rPr sz="2200" b="1" spc="-30" dirty="0">
                <a:latin typeface="Arial" panose="020B0604020202020204"/>
                <a:cs typeface="Arial" panose="020B0604020202020204"/>
              </a:rPr>
              <a:t>ΤΟΥ</a:t>
            </a:r>
            <a:r>
              <a:rPr sz="2200" b="1" spc="-110" dirty="0">
                <a:latin typeface="Arial" panose="020B0604020202020204"/>
                <a:cs typeface="Arial" panose="020B0604020202020204"/>
              </a:rPr>
              <a:t> </a:t>
            </a:r>
            <a:r>
              <a:rPr sz="2200" b="1" dirty="0">
                <a:latin typeface="Arial" panose="020B0604020202020204"/>
                <a:cs typeface="Arial" panose="020B0604020202020204"/>
              </a:rPr>
              <a:t>ΑΚΡΗ</a:t>
            </a:r>
            <a:r>
              <a:rPr sz="2200" b="1" spc="-30" dirty="0">
                <a:latin typeface="Arial" panose="020B0604020202020204"/>
                <a:cs typeface="Arial" panose="020B0604020202020204"/>
              </a:rPr>
              <a:t> </a:t>
            </a:r>
            <a:r>
              <a:rPr sz="2200" b="1" dirty="0">
                <a:latin typeface="Arial" panose="020B0604020202020204"/>
                <a:cs typeface="Arial" panose="020B0604020202020204"/>
              </a:rPr>
              <a:t>ΦΕΡΕΙ</a:t>
            </a:r>
            <a:r>
              <a:rPr sz="2200" b="1" spc="-30" dirty="0">
                <a:latin typeface="Arial" panose="020B0604020202020204"/>
                <a:cs typeface="Arial" panose="020B0604020202020204"/>
              </a:rPr>
              <a:t> </a:t>
            </a:r>
            <a:r>
              <a:rPr sz="2200" b="1" spc="-20" dirty="0">
                <a:latin typeface="Arial" panose="020B0604020202020204"/>
                <a:cs typeface="Arial" panose="020B0604020202020204"/>
              </a:rPr>
              <a:t>ΟΔΟΝΤΩΤΟ</a:t>
            </a:r>
            <a:r>
              <a:rPr sz="2200" b="1" spc="-40" dirty="0">
                <a:latin typeface="Arial" panose="020B0604020202020204"/>
                <a:cs typeface="Arial" panose="020B0604020202020204"/>
              </a:rPr>
              <a:t> </a:t>
            </a:r>
            <a:r>
              <a:rPr sz="2200" b="1" dirty="0">
                <a:latin typeface="Arial" panose="020B0604020202020204"/>
                <a:cs typeface="Arial" panose="020B0604020202020204"/>
              </a:rPr>
              <a:t>ΤΡΟΧΟ</a:t>
            </a:r>
            <a:r>
              <a:rPr sz="2200" b="1" spc="-25" dirty="0">
                <a:latin typeface="Arial" panose="020B0604020202020204"/>
                <a:cs typeface="Arial" panose="020B0604020202020204"/>
              </a:rPr>
              <a:t> </a:t>
            </a:r>
            <a:r>
              <a:rPr sz="2200" b="1" spc="-50" dirty="0">
                <a:latin typeface="Arial" panose="020B0604020202020204"/>
                <a:cs typeface="Arial" panose="020B0604020202020204"/>
              </a:rPr>
              <a:t>Ο </a:t>
            </a:r>
            <a:r>
              <a:rPr sz="2200" b="1" dirty="0">
                <a:latin typeface="Arial" panose="020B0604020202020204"/>
                <a:cs typeface="Arial" panose="020B0604020202020204"/>
              </a:rPr>
              <a:t>ΟΠΟΙΟΣ</a:t>
            </a:r>
            <a:r>
              <a:rPr sz="2200" b="1" spc="-60" dirty="0">
                <a:latin typeface="Arial" panose="020B0604020202020204"/>
                <a:cs typeface="Arial" panose="020B0604020202020204"/>
              </a:rPr>
              <a:t> </a:t>
            </a:r>
            <a:r>
              <a:rPr sz="2200" b="1" dirty="0">
                <a:latin typeface="Arial" panose="020B0604020202020204"/>
                <a:cs typeface="Arial" panose="020B0604020202020204"/>
              </a:rPr>
              <a:t>ΠΑΙΡΝΕΙ</a:t>
            </a:r>
            <a:r>
              <a:rPr sz="2200" b="1" spc="-40" dirty="0">
                <a:latin typeface="Arial" panose="020B0604020202020204"/>
                <a:cs typeface="Arial" panose="020B0604020202020204"/>
              </a:rPr>
              <a:t> </a:t>
            </a:r>
            <a:r>
              <a:rPr sz="2200" b="1" dirty="0">
                <a:latin typeface="Arial" panose="020B0604020202020204"/>
                <a:cs typeface="Arial" panose="020B0604020202020204"/>
              </a:rPr>
              <a:t>ΚΙΝΗΣΗ</a:t>
            </a:r>
            <a:r>
              <a:rPr sz="2200" b="1" spc="-125" dirty="0">
                <a:latin typeface="Arial" panose="020B0604020202020204"/>
                <a:cs typeface="Arial" panose="020B0604020202020204"/>
              </a:rPr>
              <a:t> </a:t>
            </a:r>
            <a:r>
              <a:rPr sz="2200" b="1" dirty="0">
                <a:latin typeface="Arial" panose="020B0604020202020204"/>
                <a:cs typeface="Arial" panose="020B0604020202020204"/>
              </a:rPr>
              <a:t>ΑΠΟ</a:t>
            </a:r>
            <a:r>
              <a:rPr sz="2200" b="1" spc="-50" dirty="0">
                <a:latin typeface="Arial" panose="020B0604020202020204"/>
                <a:cs typeface="Arial" panose="020B0604020202020204"/>
              </a:rPr>
              <a:t> </a:t>
            </a:r>
            <a:r>
              <a:rPr sz="2200" b="1" dirty="0">
                <a:latin typeface="Arial" panose="020B0604020202020204"/>
                <a:cs typeface="Arial" panose="020B0604020202020204"/>
              </a:rPr>
              <a:t>ΤΗ</a:t>
            </a:r>
            <a:r>
              <a:rPr sz="2200" b="1" spc="-50" dirty="0">
                <a:latin typeface="Arial" panose="020B0604020202020204"/>
                <a:cs typeface="Arial" panose="020B0604020202020204"/>
              </a:rPr>
              <a:t> </a:t>
            </a:r>
            <a:r>
              <a:rPr sz="2200" b="1" dirty="0">
                <a:latin typeface="Arial" panose="020B0604020202020204"/>
                <a:cs typeface="Arial" panose="020B0604020202020204"/>
              </a:rPr>
              <a:t>ΜΗΧΑΝΗ.</a:t>
            </a:r>
            <a:r>
              <a:rPr sz="2200" b="1" spc="-40" dirty="0">
                <a:latin typeface="Arial" panose="020B0604020202020204"/>
                <a:cs typeface="Arial" panose="020B0604020202020204"/>
              </a:rPr>
              <a:t> </a:t>
            </a:r>
            <a:r>
              <a:rPr sz="2200" b="1" dirty="0">
                <a:latin typeface="Arial" panose="020B0604020202020204"/>
                <a:cs typeface="Arial" panose="020B0604020202020204"/>
              </a:rPr>
              <a:t>ΕΤΣΙ,</a:t>
            </a:r>
            <a:r>
              <a:rPr sz="2200" b="1" spc="-50" dirty="0">
                <a:latin typeface="Arial" panose="020B0604020202020204"/>
                <a:cs typeface="Arial" panose="020B0604020202020204"/>
              </a:rPr>
              <a:t> </a:t>
            </a:r>
            <a:r>
              <a:rPr sz="2200" b="1" dirty="0">
                <a:latin typeface="Arial" panose="020B0604020202020204"/>
                <a:cs typeface="Arial" panose="020B0604020202020204"/>
              </a:rPr>
              <a:t>ΟΛΟ</a:t>
            </a:r>
            <a:r>
              <a:rPr sz="2200" b="1" spc="-55" dirty="0">
                <a:latin typeface="Arial" panose="020B0604020202020204"/>
                <a:cs typeface="Arial" panose="020B0604020202020204"/>
              </a:rPr>
              <a:t> </a:t>
            </a:r>
            <a:r>
              <a:rPr sz="2200" b="1" spc="-25" dirty="0">
                <a:latin typeface="Arial" panose="020B0604020202020204"/>
                <a:cs typeface="Arial" panose="020B0604020202020204"/>
              </a:rPr>
              <a:t>ΤΟ </a:t>
            </a:r>
            <a:r>
              <a:rPr sz="2200" b="1" dirty="0">
                <a:latin typeface="Arial" panose="020B0604020202020204"/>
                <a:cs typeface="Arial" panose="020B0604020202020204"/>
              </a:rPr>
              <a:t>ΣΥΣΤΗΜΑ</a:t>
            </a:r>
            <a:r>
              <a:rPr sz="2200" b="1" spc="-70" dirty="0">
                <a:latin typeface="Arial" panose="020B0604020202020204"/>
                <a:cs typeface="Arial" panose="020B0604020202020204"/>
              </a:rPr>
              <a:t> </a:t>
            </a:r>
            <a:r>
              <a:rPr sz="2200" b="1" spc="-10" dirty="0">
                <a:latin typeface="Arial" panose="020B0604020202020204"/>
                <a:cs typeface="Arial" panose="020B0604020202020204"/>
              </a:rPr>
              <a:t>ΠΕΡΙΣΤΡΕΦΕΤΑΙ</a:t>
            </a:r>
            <a:r>
              <a:rPr sz="2200" b="1" spc="-45" dirty="0">
                <a:latin typeface="Arial" panose="020B0604020202020204"/>
                <a:cs typeface="Arial" panose="020B0604020202020204"/>
              </a:rPr>
              <a:t> </a:t>
            </a:r>
            <a:r>
              <a:rPr sz="2200" b="1" dirty="0">
                <a:latin typeface="Arial" panose="020B0604020202020204"/>
                <a:cs typeface="Arial" panose="020B0604020202020204"/>
              </a:rPr>
              <a:t>ΓΥΡΩ</a:t>
            </a:r>
            <a:r>
              <a:rPr sz="2200" b="1" spc="-125" dirty="0">
                <a:latin typeface="Arial" panose="020B0604020202020204"/>
                <a:cs typeface="Arial" panose="020B0604020202020204"/>
              </a:rPr>
              <a:t> </a:t>
            </a:r>
            <a:r>
              <a:rPr sz="2200" b="1" spc="-10" dirty="0">
                <a:latin typeface="Arial" panose="020B0604020202020204"/>
                <a:cs typeface="Arial" panose="020B0604020202020204"/>
              </a:rPr>
              <a:t>ΑΠΟΤΟΝ</a:t>
            </a:r>
            <a:r>
              <a:rPr sz="2200" b="1" spc="-125" dirty="0">
                <a:latin typeface="Arial" panose="020B0604020202020204"/>
                <a:cs typeface="Arial" panose="020B0604020202020204"/>
              </a:rPr>
              <a:t> </a:t>
            </a:r>
            <a:r>
              <a:rPr sz="2200" b="1" dirty="0">
                <a:latin typeface="Arial" panose="020B0604020202020204"/>
                <a:cs typeface="Arial" panose="020B0604020202020204"/>
              </a:rPr>
              <a:t>ΑΞΟΝΑ</a:t>
            </a:r>
            <a:r>
              <a:rPr sz="2200" b="1" spc="-130" dirty="0">
                <a:latin typeface="Arial" panose="020B0604020202020204"/>
                <a:cs typeface="Arial" panose="020B0604020202020204"/>
              </a:rPr>
              <a:t> </a:t>
            </a:r>
            <a:r>
              <a:rPr sz="2200" b="1" spc="-10" dirty="0">
                <a:latin typeface="Arial" panose="020B0604020202020204"/>
                <a:cs typeface="Arial" panose="020B0604020202020204"/>
              </a:rPr>
              <a:t>ΑΥΤΟΝ.</a:t>
            </a:r>
            <a:endParaRPr sz="2200">
              <a:latin typeface="Arial" panose="020B0604020202020204"/>
              <a:cs typeface="Arial" panose="020B0604020202020204"/>
            </a:endParaRPr>
          </a:p>
          <a:p>
            <a:pPr marL="12700" marR="143510" indent="77470">
              <a:lnSpc>
                <a:spcPts val="2460"/>
              </a:lnSpc>
              <a:spcBef>
                <a:spcPts val="2010"/>
              </a:spcBef>
            </a:pPr>
            <a:r>
              <a:rPr sz="2200" b="1" dirty="0">
                <a:latin typeface="Arial" panose="020B0604020202020204"/>
                <a:cs typeface="Arial" panose="020B0604020202020204"/>
              </a:rPr>
              <a:t>Η</a:t>
            </a:r>
            <a:r>
              <a:rPr sz="2200" b="1" spc="-80" dirty="0">
                <a:latin typeface="Arial" panose="020B0604020202020204"/>
                <a:cs typeface="Arial" panose="020B0604020202020204"/>
              </a:rPr>
              <a:t> </a:t>
            </a:r>
            <a:r>
              <a:rPr sz="2200" b="1" spc="-35" dirty="0">
                <a:latin typeface="Arial" panose="020B0604020202020204"/>
                <a:cs typeface="Arial" panose="020B0604020202020204"/>
              </a:rPr>
              <a:t>ΤΑΧΥΤΗΤΑ</a:t>
            </a:r>
            <a:r>
              <a:rPr sz="2200" b="1" spc="-65" dirty="0">
                <a:latin typeface="Arial" panose="020B0604020202020204"/>
                <a:cs typeface="Arial" panose="020B0604020202020204"/>
              </a:rPr>
              <a:t> </a:t>
            </a:r>
            <a:r>
              <a:rPr sz="2200" b="1" dirty="0">
                <a:latin typeface="Arial" panose="020B0604020202020204"/>
                <a:cs typeface="Arial" panose="020B0604020202020204"/>
              </a:rPr>
              <a:t>ΠΕΡΙΣΤΡΟΦΗΣ</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70" dirty="0">
                <a:latin typeface="Arial" panose="020B0604020202020204"/>
                <a:cs typeface="Arial" panose="020B0604020202020204"/>
              </a:rPr>
              <a:t> </a:t>
            </a:r>
            <a:r>
              <a:rPr sz="2200" b="1" spc="-20" dirty="0">
                <a:latin typeface="Arial" panose="020B0604020202020204"/>
                <a:cs typeface="Arial" panose="020B0604020202020204"/>
              </a:rPr>
              <a:t>ΣΥΣΤΗΜΑΤΟΣ</a:t>
            </a:r>
            <a:r>
              <a:rPr sz="2200" b="1" spc="-65" dirty="0">
                <a:latin typeface="Arial" panose="020B0604020202020204"/>
                <a:cs typeface="Arial" panose="020B0604020202020204"/>
              </a:rPr>
              <a:t> </a:t>
            </a:r>
            <a:r>
              <a:rPr sz="2200" b="1">
                <a:latin typeface="Arial" panose="020B0604020202020204"/>
                <a:cs typeface="Arial" panose="020B0604020202020204"/>
              </a:rPr>
              <a:t>ΕΙΝΑΙ</a:t>
            </a:r>
            <a:r>
              <a:rPr sz="2200" b="1" spc="-135">
                <a:latin typeface="Arial" panose="020B0604020202020204"/>
                <a:cs typeface="Arial" panose="020B0604020202020204"/>
              </a:rPr>
              <a:t> </a:t>
            </a:r>
            <a:r>
              <a:rPr sz="2200" b="1" spc="-10" smtClean="0">
                <a:latin typeface="Arial" panose="020B0604020202020204"/>
                <a:cs typeface="Arial" panose="020B0604020202020204"/>
              </a:rPr>
              <a:t>ΑΝΑΛΟ</a:t>
            </a:r>
            <a:r>
              <a:rPr sz="2200" b="1" smtClean="0">
                <a:latin typeface="Arial" panose="020B0604020202020204"/>
                <a:cs typeface="Arial" panose="020B0604020202020204"/>
              </a:rPr>
              <a:t>ΓΗ</a:t>
            </a:r>
            <a:r>
              <a:rPr sz="2200" b="1" spc="-50" smtClean="0">
                <a:latin typeface="Arial" panose="020B0604020202020204"/>
                <a:cs typeface="Arial" panose="020B0604020202020204"/>
              </a:rPr>
              <a:t>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spc="-30" dirty="0">
                <a:latin typeface="Arial" panose="020B0604020202020204"/>
                <a:cs typeface="Arial" panose="020B0604020202020204"/>
              </a:rPr>
              <a:t>ΤΑΧΥΤΗΤΑΣ </a:t>
            </a:r>
            <a:r>
              <a:rPr sz="2200" b="1" dirty="0">
                <a:latin typeface="Arial" panose="020B0604020202020204"/>
                <a:cs typeface="Arial" panose="020B0604020202020204"/>
              </a:rPr>
              <a:t>ΤΗΣ</a:t>
            </a:r>
            <a:r>
              <a:rPr sz="2200" b="1" spc="-35" dirty="0">
                <a:latin typeface="Arial" panose="020B0604020202020204"/>
                <a:cs typeface="Arial" panose="020B0604020202020204"/>
              </a:rPr>
              <a:t> </a:t>
            </a:r>
            <a:r>
              <a:rPr sz="2200" b="1" spc="-10" dirty="0">
                <a:latin typeface="Arial" panose="020B0604020202020204"/>
                <a:cs typeface="Arial" panose="020B0604020202020204"/>
              </a:rPr>
              <a:t>ΜΗΧΑΝΗΣ.</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09269" y="1097279"/>
            <a:ext cx="7935595" cy="5036185"/>
          </a:xfrm>
          <a:prstGeom prst="rect">
            <a:avLst/>
          </a:prstGeom>
        </p:spPr>
        <p:txBody>
          <a:bodyPr vert="horz" wrap="square" lIns="0" tIns="6350" rIns="0" bIns="0" rtlCol="0">
            <a:spAutoFit/>
          </a:bodyPr>
          <a:lstStyle/>
          <a:p>
            <a:pPr marL="12700" marR="5080">
              <a:lnSpc>
                <a:spcPct val="102000"/>
              </a:lnSpc>
              <a:spcBef>
                <a:spcPts val="50"/>
              </a:spcBef>
            </a:pPr>
            <a:r>
              <a:rPr sz="2400" b="1" dirty="0">
                <a:latin typeface="Calibri" panose="020F0502020204030204"/>
                <a:cs typeface="Calibri" panose="020F0502020204030204"/>
              </a:rPr>
              <a:t>ΛΟΓΩ</a:t>
            </a:r>
            <a:r>
              <a:rPr sz="2400" b="1" spc="-40" dirty="0">
                <a:latin typeface="Calibri" panose="020F0502020204030204"/>
                <a:cs typeface="Calibri" panose="020F0502020204030204"/>
              </a:rPr>
              <a:t> </a:t>
            </a:r>
            <a:r>
              <a:rPr sz="2400" b="1" dirty="0">
                <a:latin typeface="Calibri" panose="020F0502020204030204"/>
                <a:cs typeface="Calibri" panose="020F0502020204030204"/>
              </a:rPr>
              <a:t>ΤΗΣ</a:t>
            </a:r>
            <a:r>
              <a:rPr sz="2400" b="1" spc="-45" dirty="0">
                <a:latin typeface="Calibri" panose="020F0502020204030204"/>
                <a:cs typeface="Calibri" panose="020F0502020204030204"/>
              </a:rPr>
              <a:t> </a:t>
            </a:r>
            <a:r>
              <a:rPr sz="2400" b="1" dirty="0">
                <a:latin typeface="Calibri" panose="020F0502020204030204"/>
                <a:cs typeface="Calibri" panose="020F0502020204030204"/>
              </a:rPr>
              <a:t>ΕΛΛΕΙΨΗΣ</a:t>
            </a:r>
            <a:r>
              <a:rPr sz="2400" b="1" spc="-45" dirty="0">
                <a:latin typeface="Calibri" panose="020F0502020204030204"/>
                <a:cs typeface="Calibri" panose="020F0502020204030204"/>
              </a:rPr>
              <a:t> </a:t>
            </a:r>
            <a:r>
              <a:rPr sz="2400" b="1" dirty="0">
                <a:latin typeface="Calibri" panose="020F0502020204030204"/>
                <a:cs typeface="Calibri" panose="020F0502020204030204"/>
              </a:rPr>
              <a:t>ΙΚΑΝΗΣ</a:t>
            </a:r>
            <a:r>
              <a:rPr sz="2400" b="1" spc="-40" dirty="0">
                <a:latin typeface="Calibri" panose="020F0502020204030204"/>
                <a:cs typeface="Calibri" panose="020F0502020204030204"/>
              </a:rPr>
              <a:t> </a:t>
            </a:r>
            <a:r>
              <a:rPr sz="2400" b="1" spc="-25">
                <a:latin typeface="Calibri" panose="020F0502020204030204"/>
                <a:cs typeface="Calibri" panose="020F0502020204030204"/>
              </a:rPr>
              <a:t>ΠΟΣΟΤΗΤΑΣ</a:t>
            </a:r>
            <a:r>
              <a:rPr sz="2400" b="1" spc="-45">
                <a:latin typeface="Calibri" panose="020F0502020204030204"/>
                <a:cs typeface="Calibri" panose="020F0502020204030204"/>
              </a:rPr>
              <a:t> </a:t>
            </a:r>
            <a:r>
              <a:rPr sz="2400" b="1" smtClean="0">
                <a:latin typeface="Calibri" panose="020F0502020204030204"/>
                <a:cs typeface="Calibri" panose="020F0502020204030204"/>
              </a:rPr>
              <a:t>ΟΞΥΓΟΝΟΥ</a:t>
            </a:r>
            <a:endParaRPr lang="el-GR" sz="2400" b="1" dirty="0" smtClean="0">
              <a:latin typeface="Calibri" panose="020F0502020204030204"/>
              <a:cs typeface="Calibri" panose="020F0502020204030204"/>
            </a:endParaRPr>
          </a:p>
          <a:p>
            <a:pPr marL="12700" marR="5080">
              <a:lnSpc>
                <a:spcPct val="102000"/>
              </a:lnSpc>
              <a:spcBef>
                <a:spcPts val="50"/>
              </a:spcBef>
            </a:pPr>
            <a:r>
              <a:rPr sz="2400" b="1" spc="-45" smtClean="0">
                <a:latin typeface="Calibri" panose="020F0502020204030204"/>
                <a:cs typeface="Calibri" panose="020F0502020204030204"/>
              </a:rPr>
              <a:t> </a:t>
            </a:r>
            <a:r>
              <a:rPr sz="2400" b="1" dirty="0">
                <a:latin typeface="Calibri" panose="020F0502020204030204"/>
                <a:cs typeface="Calibri" panose="020F0502020204030204"/>
              </a:rPr>
              <a:t>ΚΑΙ</a:t>
            </a:r>
            <a:r>
              <a:rPr sz="2400" b="1" spc="-50" dirty="0">
                <a:latin typeface="Calibri" panose="020F0502020204030204"/>
                <a:cs typeface="Calibri" panose="020F0502020204030204"/>
              </a:rPr>
              <a:t> </a:t>
            </a:r>
            <a:r>
              <a:rPr sz="2400" b="1" spc="-25" dirty="0">
                <a:latin typeface="Calibri" panose="020F0502020204030204"/>
                <a:cs typeface="Calibri" panose="020F0502020204030204"/>
              </a:rPr>
              <a:t>ΤΗΣ </a:t>
            </a:r>
            <a:r>
              <a:rPr sz="2400" b="1">
                <a:latin typeface="Calibri" panose="020F0502020204030204"/>
                <a:cs typeface="Calibri" panose="020F0502020204030204"/>
              </a:rPr>
              <a:t>ΚΑΚΗΣ</a:t>
            </a:r>
            <a:r>
              <a:rPr sz="2400" b="1" spc="-35">
                <a:latin typeface="Calibri" panose="020F0502020204030204"/>
                <a:cs typeface="Calibri" panose="020F0502020204030204"/>
              </a:rPr>
              <a:t> </a:t>
            </a:r>
            <a:r>
              <a:rPr sz="2400" b="1" smtClean="0">
                <a:latin typeface="Calibri" panose="020F0502020204030204"/>
                <a:cs typeface="Calibri" panose="020F0502020204030204"/>
              </a:rPr>
              <a:t>ΑΝΑΜ</a:t>
            </a:r>
            <a:r>
              <a:rPr lang="el-GR" sz="2400" b="1" dirty="0" smtClean="0">
                <a:latin typeface="Calibri" panose="020F0502020204030204"/>
                <a:cs typeface="Calibri" panose="020F0502020204030204"/>
              </a:rPr>
              <a:t>Ε</a:t>
            </a:r>
            <a:r>
              <a:rPr sz="2400" b="1" smtClean="0">
                <a:latin typeface="Calibri" panose="020F0502020204030204"/>
                <a:cs typeface="Calibri" panose="020F0502020204030204"/>
              </a:rPr>
              <a:t>ΙΞΗΣ</a:t>
            </a:r>
            <a:r>
              <a:rPr sz="2400" b="1" dirty="0">
                <a:latin typeface="Calibri" panose="020F0502020204030204"/>
                <a:cs typeface="Calibri" panose="020F0502020204030204"/>
              </a:rPr>
              <a:t>,</a:t>
            </a:r>
            <a:r>
              <a:rPr sz="2400" b="1" spc="-35" dirty="0">
                <a:latin typeface="Calibri" panose="020F0502020204030204"/>
                <a:cs typeface="Calibri" panose="020F0502020204030204"/>
              </a:rPr>
              <a:t> </a:t>
            </a:r>
            <a:r>
              <a:rPr sz="2400" b="1" dirty="0">
                <a:latin typeface="Calibri" panose="020F0502020204030204"/>
                <a:cs typeface="Calibri" panose="020F0502020204030204"/>
              </a:rPr>
              <a:t>Η</a:t>
            </a:r>
            <a:r>
              <a:rPr sz="2400" b="1" spc="-35" dirty="0">
                <a:latin typeface="Calibri" panose="020F0502020204030204"/>
                <a:cs typeface="Calibri" panose="020F0502020204030204"/>
              </a:rPr>
              <a:t> </a:t>
            </a:r>
            <a:r>
              <a:rPr sz="2400" b="1" dirty="0">
                <a:latin typeface="Calibri" panose="020F0502020204030204"/>
                <a:cs typeface="Calibri" panose="020F0502020204030204"/>
              </a:rPr>
              <a:t>ΣΥΓΚΕΚΡΙΜΕΝΗ</a:t>
            </a:r>
            <a:r>
              <a:rPr sz="2400" b="1" spc="-30" dirty="0">
                <a:latin typeface="Calibri" panose="020F0502020204030204"/>
                <a:cs typeface="Calibri" panose="020F0502020204030204"/>
              </a:rPr>
              <a:t> </a:t>
            </a:r>
            <a:r>
              <a:rPr sz="2400" b="1" spc="-25" dirty="0">
                <a:latin typeface="Calibri" panose="020F0502020204030204"/>
                <a:cs typeface="Calibri" panose="020F0502020204030204"/>
              </a:rPr>
              <a:t>ΠΟΣΟΤΗΤΑ</a:t>
            </a:r>
            <a:r>
              <a:rPr sz="2400" b="1" spc="-35" dirty="0">
                <a:latin typeface="Calibri" panose="020F0502020204030204"/>
                <a:cs typeface="Calibri" panose="020F0502020204030204"/>
              </a:rPr>
              <a:t> </a:t>
            </a:r>
            <a:r>
              <a:rPr sz="2400" b="1" dirty="0">
                <a:latin typeface="Calibri" panose="020F0502020204030204"/>
                <a:cs typeface="Calibri" panose="020F0502020204030204"/>
              </a:rPr>
              <a:t>ΔΕΝ</a:t>
            </a:r>
            <a:r>
              <a:rPr sz="2400" b="1" spc="-30" dirty="0">
                <a:latin typeface="Calibri" panose="020F0502020204030204"/>
                <a:cs typeface="Calibri" panose="020F0502020204030204"/>
              </a:rPr>
              <a:t> ΚΑΙΓΕΤΑΙ </a:t>
            </a:r>
            <a:r>
              <a:rPr sz="2400" b="1" dirty="0">
                <a:latin typeface="Calibri" panose="020F0502020204030204"/>
                <a:cs typeface="Calibri" panose="020F0502020204030204"/>
              </a:rPr>
              <a:t>ΑΛΛΑ</a:t>
            </a:r>
            <a:r>
              <a:rPr sz="2400" b="1" spc="-55" dirty="0">
                <a:latin typeface="Calibri" panose="020F0502020204030204"/>
                <a:cs typeface="Calibri" panose="020F0502020204030204"/>
              </a:rPr>
              <a:t> </a:t>
            </a:r>
            <a:r>
              <a:rPr sz="2400" b="1" dirty="0">
                <a:latin typeface="Calibri" panose="020F0502020204030204"/>
                <a:cs typeface="Calibri" panose="020F0502020204030204"/>
              </a:rPr>
              <a:t>ΠΕΦΤΕΙ</a:t>
            </a:r>
            <a:r>
              <a:rPr sz="2400" b="1" spc="-45" dirty="0">
                <a:latin typeface="Calibri" panose="020F0502020204030204"/>
                <a:cs typeface="Calibri" panose="020F0502020204030204"/>
              </a:rPr>
              <a:t> </a:t>
            </a:r>
            <a:r>
              <a:rPr sz="2400" b="1" dirty="0">
                <a:latin typeface="Calibri" panose="020F0502020204030204"/>
                <a:cs typeface="Calibri" panose="020F0502020204030204"/>
              </a:rPr>
              <a:t>ΠΑΝΩ</a:t>
            </a:r>
            <a:r>
              <a:rPr sz="2400" b="1" spc="-50" dirty="0">
                <a:latin typeface="Calibri" panose="020F0502020204030204"/>
                <a:cs typeface="Calibri" panose="020F0502020204030204"/>
              </a:rPr>
              <a:t> </a:t>
            </a:r>
            <a:r>
              <a:rPr sz="2400" b="1" dirty="0">
                <a:latin typeface="Calibri" panose="020F0502020204030204"/>
                <a:cs typeface="Calibri" panose="020F0502020204030204"/>
              </a:rPr>
              <a:t>ΣΤΟ</a:t>
            </a:r>
            <a:r>
              <a:rPr sz="2400" b="1" spc="-50" dirty="0">
                <a:latin typeface="Calibri" panose="020F0502020204030204"/>
                <a:cs typeface="Calibri" panose="020F0502020204030204"/>
              </a:rPr>
              <a:t> </a:t>
            </a:r>
            <a:r>
              <a:rPr sz="2400" b="1" dirty="0">
                <a:latin typeface="Calibri" panose="020F0502020204030204"/>
                <a:cs typeface="Calibri" panose="020F0502020204030204"/>
              </a:rPr>
              <a:t>ΕΜΒΟΛΟ</a:t>
            </a:r>
            <a:r>
              <a:rPr sz="2400" b="1" spc="-50" dirty="0">
                <a:latin typeface="Calibri" panose="020F0502020204030204"/>
                <a:cs typeface="Calibri" panose="020F0502020204030204"/>
              </a:rPr>
              <a:t> </a:t>
            </a:r>
            <a:r>
              <a:rPr sz="2400" b="1" dirty="0">
                <a:latin typeface="Calibri" panose="020F0502020204030204"/>
                <a:cs typeface="Calibri" panose="020F0502020204030204"/>
              </a:rPr>
              <a:t>Ή</a:t>
            </a:r>
            <a:r>
              <a:rPr sz="2400" b="1" spc="-50" dirty="0">
                <a:latin typeface="Calibri" panose="020F0502020204030204"/>
                <a:cs typeface="Calibri" panose="020F0502020204030204"/>
              </a:rPr>
              <a:t> </a:t>
            </a:r>
            <a:r>
              <a:rPr sz="2400" b="1" spc="-40" dirty="0">
                <a:latin typeface="Calibri" panose="020F0502020204030204"/>
                <a:cs typeface="Calibri" panose="020F0502020204030204"/>
              </a:rPr>
              <a:t>ΣΤΑ</a:t>
            </a:r>
            <a:r>
              <a:rPr sz="2400" b="1" spc="-45" dirty="0">
                <a:latin typeface="Calibri" panose="020F0502020204030204"/>
                <a:cs typeface="Calibri" panose="020F0502020204030204"/>
              </a:rPr>
              <a:t> </a:t>
            </a:r>
            <a:r>
              <a:rPr sz="2400" b="1" spc="-50" dirty="0">
                <a:latin typeface="Calibri" panose="020F0502020204030204"/>
                <a:cs typeface="Calibri" panose="020F0502020204030204"/>
              </a:rPr>
              <a:t>ΤΟΙΧΩΜΑΤΑ</a:t>
            </a:r>
            <a:r>
              <a:rPr sz="2400" b="1" spc="-45" dirty="0">
                <a:latin typeface="Calibri" panose="020F0502020204030204"/>
                <a:cs typeface="Calibri" panose="020F0502020204030204"/>
              </a:rPr>
              <a:t> </a:t>
            </a:r>
            <a:r>
              <a:rPr sz="2400" b="1" spc="-25" dirty="0">
                <a:latin typeface="Calibri" panose="020F0502020204030204"/>
                <a:cs typeface="Calibri" panose="020F0502020204030204"/>
              </a:rPr>
              <a:t>ΤΟΥ </a:t>
            </a:r>
            <a:r>
              <a:rPr sz="2400" b="1" spc="-10" dirty="0">
                <a:latin typeface="Calibri" panose="020F0502020204030204"/>
                <a:cs typeface="Calibri" panose="020F0502020204030204"/>
              </a:rPr>
              <a:t>ΚΥΛΙΝΔΡΟΥ.</a:t>
            </a:r>
            <a:endParaRPr sz="2400">
              <a:latin typeface="Calibri" panose="020F0502020204030204"/>
              <a:cs typeface="Calibri" panose="020F0502020204030204"/>
            </a:endParaRPr>
          </a:p>
          <a:p>
            <a:pPr>
              <a:lnSpc>
                <a:spcPct val="100000"/>
              </a:lnSpc>
              <a:spcBef>
                <a:spcPts val="15"/>
              </a:spcBef>
            </a:pPr>
            <a:endParaRPr sz="2650">
              <a:latin typeface="Calibri" panose="020F0502020204030204"/>
              <a:cs typeface="Calibri" panose="020F0502020204030204"/>
            </a:endParaRPr>
          </a:p>
          <a:p>
            <a:pPr marL="12700">
              <a:lnSpc>
                <a:spcPct val="100000"/>
              </a:lnSpc>
              <a:spcBef>
                <a:spcPts val="5"/>
              </a:spcBef>
            </a:pPr>
            <a:r>
              <a:rPr sz="2400" b="1" spc="-40" dirty="0">
                <a:latin typeface="Calibri" panose="020F0502020204030204"/>
                <a:cs typeface="Calibri" panose="020F0502020204030204"/>
              </a:rPr>
              <a:t>ΑΠΟΤΕΛΕΣΜΑΤΑ</a:t>
            </a:r>
            <a:r>
              <a:rPr sz="2400" b="1" spc="-35" dirty="0">
                <a:latin typeface="Calibri" panose="020F0502020204030204"/>
                <a:cs typeface="Calibri" panose="020F0502020204030204"/>
              </a:rPr>
              <a:t> </a:t>
            </a:r>
            <a:r>
              <a:rPr sz="2400" b="1" dirty="0">
                <a:latin typeface="Calibri" panose="020F0502020204030204"/>
                <a:cs typeface="Calibri" panose="020F0502020204030204"/>
              </a:rPr>
              <a:t>ΤΗΣ </a:t>
            </a:r>
            <a:r>
              <a:rPr sz="2400" b="1" spc="-10" dirty="0">
                <a:solidFill>
                  <a:srgbClr val="FF0000"/>
                </a:solidFill>
                <a:latin typeface="Calibri" panose="020F0502020204030204"/>
                <a:cs typeface="Calibri" panose="020F0502020204030204"/>
              </a:rPr>
              <a:t>ΜΕΤΑΣΤΑΞΗΣ</a:t>
            </a:r>
            <a:r>
              <a:rPr sz="2400" b="1" spc="-10" dirty="0">
                <a:latin typeface="Calibri" panose="020F0502020204030204"/>
                <a:cs typeface="Calibri" panose="020F0502020204030204"/>
              </a:rPr>
              <a:t>:</a:t>
            </a:r>
            <a:endParaRPr sz="2400">
              <a:latin typeface="Calibri" panose="020F0502020204030204"/>
              <a:cs typeface="Calibri" panose="020F0502020204030204"/>
            </a:endParaRPr>
          </a:p>
          <a:p>
            <a:pPr marL="12700" marR="293370">
              <a:lnSpc>
                <a:spcPct val="102000"/>
              </a:lnSpc>
              <a:spcBef>
                <a:spcPts val="560"/>
              </a:spcBef>
              <a:buAutoNum type="arabicPeriod"/>
              <a:tabLst>
                <a:tab pos="316865" algn="l"/>
              </a:tabLst>
            </a:pPr>
            <a:r>
              <a:rPr sz="2400" b="1" spc="-25" dirty="0">
                <a:latin typeface="Calibri" panose="020F0502020204030204"/>
                <a:cs typeface="Calibri" panose="020F0502020204030204"/>
              </a:rPr>
              <a:t>ΜΟΛΥΝΣΗ</a:t>
            </a:r>
            <a:r>
              <a:rPr sz="2400" b="1" spc="-90" dirty="0">
                <a:latin typeface="Calibri" panose="020F0502020204030204"/>
                <a:cs typeface="Calibri" panose="020F0502020204030204"/>
              </a:rPr>
              <a:t> </a:t>
            </a:r>
            <a:r>
              <a:rPr sz="2400" b="1" dirty="0">
                <a:latin typeface="Calibri" panose="020F0502020204030204"/>
                <a:cs typeface="Calibri" panose="020F0502020204030204"/>
              </a:rPr>
              <a:t>ΤΟΥ</a:t>
            </a:r>
            <a:r>
              <a:rPr sz="2400" b="1" spc="-75" dirty="0">
                <a:latin typeface="Calibri" panose="020F0502020204030204"/>
                <a:cs typeface="Calibri" panose="020F0502020204030204"/>
              </a:rPr>
              <a:t> </a:t>
            </a:r>
            <a:r>
              <a:rPr sz="2400" b="1" spc="-10" dirty="0">
                <a:latin typeface="Calibri" panose="020F0502020204030204"/>
                <a:cs typeface="Calibri" panose="020F0502020204030204"/>
              </a:rPr>
              <a:t>ΛΙΠΑΝΤΙΚΟΥ</a:t>
            </a:r>
            <a:r>
              <a:rPr sz="2400" b="1" spc="-80" dirty="0">
                <a:latin typeface="Calibri" panose="020F0502020204030204"/>
                <a:cs typeface="Calibri" panose="020F0502020204030204"/>
              </a:rPr>
              <a:t> </a:t>
            </a:r>
            <a:r>
              <a:rPr sz="2400" b="1" dirty="0">
                <a:latin typeface="Calibri" panose="020F0502020204030204"/>
                <a:cs typeface="Calibri" panose="020F0502020204030204"/>
              </a:rPr>
              <a:t>ΚΑΙ</a:t>
            </a:r>
            <a:r>
              <a:rPr sz="2400" b="1" spc="-75" dirty="0">
                <a:latin typeface="Calibri" panose="020F0502020204030204"/>
                <a:cs typeface="Calibri" panose="020F0502020204030204"/>
              </a:rPr>
              <a:t> </a:t>
            </a:r>
            <a:r>
              <a:rPr sz="2400" b="1" spc="-20" dirty="0">
                <a:latin typeface="Calibri" panose="020F0502020204030204"/>
                <a:cs typeface="Calibri" panose="020F0502020204030204"/>
              </a:rPr>
              <a:t>ΑΥΞΗΜΕΝΑ</a:t>
            </a:r>
            <a:r>
              <a:rPr sz="2400" b="1" spc="-75" dirty="0">
                <a:latin typeface="Calibri" panose="020F0502020204030204"/>
                <a:cs typeface="Calibri" panose="020F0502020204030204"/>
              </a:rPr>
              <a:t> </a:t>
            </a:r>
            <a:r>
              <a:rPr sz="2400" b="1" spc="-20" dirty="0">
                <a:latin typeface="Calibri" panose="020F0502020204030204"/>
                <a:cs typeface="Calibri" panose="020F0502020204030204"/>
              </a:rPr>
              <a:t>ΕΞΑΝΘΡΑΚΩ- ΜΑΤΑ</a:t>
            </a:r>
            <a:endParaRPr sz="2400">
              <a:latin typeface="Calibri" panose="020F0502020204030204"/>
              <a:cs typeface="Calibri" panose="020F0502020204030204"/>
            </a:endParaRPr>
          </a:p>
          <a:p>
            <a:pPr marL="12700" marR="25400">
              <a:lnSpc>
                <a:spcPct val="102000"/>
              </a:lnSpc>
              <a:tabLst>
                <a:tab pos="316865" algn="l"/>
              </a:tabLst>
            </a:pPr>
            <a:r>
              <a:rPr lang="el-GR" sz="2600" b="1" dirty="0" smtClean="0">
                <a:latin typeface="Calibri" panose="020F0502020204030204"/>
                <a:cs typeface="Calibri" panose="020F0502020204030204"/>
              </a:rPr>
              <a:t>2.</a:t>
            </a:r>
            <a:r>
              <a:rPr sz="2400" b="1" smtClean="0">
                <a:latin typeface="Calibri" panose="020F0502020204030204"/>
                <a:cs typeface="Calibri" panose="020F0502020204030204"/>
              </a:rPr>
              <a:t>ΥΠΕΡΘΕΡΜΑΝΣΗ</a:t>
            </a:r>
            <a:r>
              <a:rPr sz="2400" b="1" spc="-80" smtClean="0">
                <a:latin typeface="Calibri" panose="020F0502020204030204"/>
                <a:cs typeface="Calibri" panose="020F0502020204030204"/>
              </a:rPr>
              <a:t> </a:t>
            </a:r>
            <a:r>
              <a:rPr sz="2400" b="1" smtClean="0">
                <a:latin typeface="Calibri" panose="020F0502020204030204"/>
                <a:cs typeface="Calibri" panose="020F0502020204030204"/>
              </a:rPr>
              <a:t>ΠΕΡΙΟΧΩΝ</a:t>
            </a:r>
            <a:r>
              <a:rPr sz="2400" b="1" spc="-70" smtClean="0">
                <a:latin typeface="Calibri" panose="020F0502020204030204"/>
                <a:cs typeface="Calibri" panose="020F0502020204030204"/>
              </a:rPr>
              <a:t> </a:t>
            </a:r>
            <a:r>
              <a:rPr sz="2400" b="1" smtClean="0">
                <a:latin typeface="Calibri" panose="020F0502020204030204"/>
                <a:cs typeface="Calibri" panose="020F0502020204030204"/>
              </a:rPr>
              <a:t>ΤΗΣ</a:t>
            </a:r>
            <a:r>
              <a:rPr sz="2400" b="1" spc="-65" smtClean="0">
                <a:latin typeface="Calibri" panose="020F0502020204030204"/>
                <a:cs typeface="Calibri" panose="020F0502020204030204"/>
              </a:rPr>
              <a:t> </a:t>
            </a:r>
            <a:r>
              <a:rPr sz="2400" b="1" smtClean="0">
                <a:latin typeface="Calibri" panose="020F0502020204030204"/>
                <a:cs typeface="Calibri" panose="020F0502020204030204"/>
              </a:rPr>
              <a:t>ΚΟΡΩΝΑΣ</a:t>
            </a:r>
            <a:r>
              <a:rPr sz="2400" b="1" spc="-65" smtClean="0">
                <a:latin typeface="Calibri" panose="020F0502020204030204"/>
                <a:cs typeface="Calibri" panose="020F0502020204030204"/>
              </a:rPr>
              <a:t> </a:t>
            </a:r>
            <a:r>
              <a:rPr sz="2400" b="1" smtClean="0">
                <a:latin typeface="Calibri" panose="020F0502020204030204"/>
                <a:cs typeface="Calibri" panose="020F0502020204030204"/>
              </a:rPr>
              <a:t>ΚΑΙ</a:t>
            </a:r>
            <a:r>
              <a:rPr sz="2400" b="1" spc="-75" smtClean="0">
                <a:latin typeface="Calibri" panose="020F0502020204030204"/>
                <a:cs typeface="Calibri" panose="020F0502020204030204"/>
              </a:rPr>
              <a:t> </a:t>
            </a:r>
            <a:r>
              <a:rPr sz="2400" b="1" spc="-20" smtClean="0">
                <a:latin typeface="Calibri" panose="020F0502020204030204"/>
                <a:cs typeface="Calibri" panose="020F0502020204030204"/>
              </a:rPr>
              <a:t>ΦΘΟΡΑ</a:t>
            </a:r>
            <a:r>
              <a:rPr sz="2400" b="1" spc="-65" smtClean="0">
                <a:latin typeface="Calibri" panose="020F0502020204030204"/>
                <a:cs typeface="Calibri" panose="020F0502020204030204"/>
              </a:rPr>
              <a:t> </a:t>
            </a:r>
            <a:r>
              <a:rPr sz="2400" b="1" spc="-35" smtClean="0">
                <a:latin typeface="Calibri" panose="020F0502020204030204"/>
                <a:cs typeface="Calibri" panose="020F0502020204030204"/>
              </a:rPr>
              <a:t>ΤΟΥ </a:t>
            </a:r>
            <a:r>
              <a:rPr sz="2400" b="1" spc="-10" smtClean="0">
                <a:latin typeface="Calibri" panose="020F0502020204030204"/>
                <a:cs typeface="Calibri" panose="020F0502020204030204"/>
              </a:rPr>
              <a:t>ΕΜΒΟΛΟΥ.</a:t>
            </a:r>
            <a:endParaRPr sz="2400" smtClean="0">
              <a:latin typeface="Calibri" panose="020F0502020204030204"/>
              <a:cs typeface="Calibri" panose="020F0502020204030204"/>
            </a:endParaRPr>
          </a:p>
          <a:p>
            <a:pPr marL="12700" marR="380365">
              <a:lnSpc>
                <a:spcPct val="102000"/>
              </a:lnSpc>
              <a:spcBef>
                <a:spcPts val="5"/>
              </a:spcBef>
            </a:pPr>
            <a:r>
              <a:rPr sz="2400" b="1" smtClean="0">
                <a:solidFill>
                  <a:srgbClr val="3333FF"/>
                </a:solidFill>
                <a:latin typeface="Calibri" panose="020F0502020204030204"/>
                <a:cs typeface="Calibri" panose="020F0502020204030204"/>
              </a:rPr>
              <a:t>ΤΟ</a:t>
            </a:r>
            <a:r>
              <a:rPr sz="2400" b="1" spc="-75" smtClean="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ΠΡΟΒΛΗΜΑ</a:t>
            </a:r>
            <a:r>
              <a:rPr sz="2400" b="1" spc="-65" dirty="0">
                <a:solidFill>
                  <a:srgbClr val="3333FF"/>
                </a:solidFill>
                <a:latin typeface="Calibri" panose="020F0502020204030204"/>
                <a:cs typeface="Calibri" panose="020F0502020204030204"/>
              </a:rPr>
              <a:t> </a:t>
            </a:r>
            <a:r>
              <a:rPr sz="2400" b="1" spc="-10" dirty="0">
                <a:solidFill>
                  <a:srgbClr val="3333FF"/>
                </a:solidFill>
                <a:latin typeface="Calibri" panose="020F0502020204030204"/>
                <a:cs typeface="Calibri" panose="020F0502020204030204"/>
              </a:rPr>
              <a:t>ΑΝΤΙΜΕΤΩΠΙΖΕΤΑΙ</a:t>
            </a:r>
            <a:r>
              <a:rPr sz="2400" b="1" spc="-60"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ΜΕ</a:t>
            </a:r>
            <a:r>
              <a:rPr sz="2400" b="1" spc="-60" dirty="0">
                <a:solidFill>
                  <a:srgbClr val="3333FF"/>
                </a:solidFill>
                <a:latin typeface="Calibri" panose="020F0502020204030204"/>
                <a:cs typeface="Calibri" panose="020F0502020204030204"/>
              </a:rPr>
              <a:t> </a:t>
            </a:r>
            <a:r>
              <a:rPr sz="2400" b="1">
                <a:solidFill>
                  <a:srgbClr val="3333FF"/>
                </a:solidFill>
                <a:latin typeface="Calibri" panose="020F0502020204030204"/>
                <a:cs typeface="Calibri" panose="020F0502020204030204"/>
              </a:rPr>
              <a:t>ΑΝΕΠΙΣΤΡΟΦΗ</a:t>
            </a:r>
            <a:r>
              <a:rPr sz="2400" b="1" spc="-50">
                <a:solidFill>
                  <a:srgbClr val="3333FF"/>
                </a:solidFill>
                <a:latin typeface="Calibri" panose="020F0502020204030204"/>
                <a:cs typeface="Calibri" panose="020F0502020204030204"/>
              </a:rPr>
              <a:t> </a:t>
            </a:r>
            <a:r>
              <a:rPr sz="2400" b="1" spc="-20" smtClean="0">
                <a:solidFill>
                  <a:srgbClr val="3333FF"/>
                </a:solidFill>
                <a:latin typeface="Calibri" panose="020F0502020204030204"/>
                <a:cs typeface="Calibri" panose="020F0502020204030204"/>
              </a:rPr>
              <a:t>ΒΑΛ</a:t>
            </a:r>
            <a:r>
              <a:rPr sz="2400" b="1" smtClean="0">
                <a:solidFill>
                  <a:srgbClr val="3333FF"/>
                </a:solidFill>
                <a:latin typeface="Calibri" panose="020F0502020204030204"/>
                <a:cs typeface="Calibri" panose="020F0502020204030204"/>
              </a:rPr>
              <a:t>ΒΙΔΑ</a:t>
            </a:r>
            <a:r>
              <a:rPr sz="2400" b="1" spc="-45" smtClean="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ΣΤΗΝ</a:t>
            </a:r>
            <a:r>
              <a:rPr sz="2400" b="1" spc="-20" dirty="0">
                <a:solidFill>
                  <a:srgbClr val="3333FF"/>
                </a:solidFill>
                <a:latin typeface="Calibri" panose="020F0502020204030204"/>
                <a:cs typeface="Calibri" panose="020F0502020204030204"/>
              </a:rPr>
              <a:t> </a:t>
            </a:r>
            <a:r>
              <a:rPr sz="2400" b="1" spc="-55" dirty="0">
                <a:solidFill>
                  <a:srgbClr val="3333FF"/>
                </a:solidFill>
                <a:latin typeface="Calibri" panose="020F0502020204030204"/>
                <a:cs typeface="Calibri" panose="020F0502020204030204"/>
              </a:rPr>
              <a:t>ΚΑΤΑΘΛΙΨΗ</a:t>
            </a:r>
            <a:r>
              <a:rPr sz="2400" b="1" spc="-35"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a:t>
            </a:r>
            <a:r>
              <a:rPr sz="2400" b="1" spc="-30"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ΚΑΠΑΚΙ</a:t>
            </a:r>
            <a:r>
              <a:rPr sz="2400" b="1" spc="-40"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ΤΗΣ</a:t>
            </a:r>
            <a:r>
              <a:rPr sz="2400" b="1" spc="-35" dirty="0">
                <a:solidFill>
                  <a:srgbClr val="3333FF"/>
                </a:solidFill>
                <a:latin typeface="Calibri" panose="020F0502020204030204"/>
                <a:cs typeface="Calibri" panose="020F0502020204030204"/>
              </a:rPr>
              <a:t> </a:t>
            </a:r>
            <a:r>
              <a:rPr sz="2400" b="1" spc="-20">
                <a:solidFill>
                  <a:srgbClr val="3333FF"/>
                </a:solidFill>
                <a:latin typeface="Calibri" panose="020F0502020204030204"/>
                <a:cs typeface="Calibri" panose="020F0502020204030204"/>
              </a:rPr>
              <a:t>ΑΝΤΛΙΑΣ</a:t>
            </a:r>
            <a:r>
              <a:rPr sz="2400" b="1" spc="-25">
                <a:solidFill>
                  <a:srgbClr val="3333FF"/>
                </a:solidFill>
                <a:latin typeface="Calibri" panose="020F0502020204030204"/>
                <a:cs typeface="Calibri" panose="020F0502020204030204"/>
              </a:rPr>
              <a:t> </a:t>
            </a:r>
            <a:r>
              <a:rPr sz="2400" b="1" spc="-10" smtClean="0">
                <a:solidFill>
                  <a:srgbClr val="3333FF"/>
                </a:solidFill>
                <a:latin typeface="Calibri" panose="020F0502020204030204"/>
                <a:cs typeface="Calibri" panose="020F0502020204030204"/>
              </a:rPr>
              <a:t>ΥΨΗΛΗΣ</a:t>
            </a:r>
            <a:r>
              <a:rPr lang="el-GR" sz="2400" b="1" spc="-10" dirty="0" smtClean="0">
                <a:solidFill>
                  <a:srgbClr val="3333FF"/>
                </a:solidFill>
                <a:latin typeface="Calibri" panose="020F0502020204030204"/>
                <a:cs typeface="Calibri" panose="020F0502020204030204"/>
              </a:rPr>
              <a:t> ΠΙΕΣΗΣ.</a:t>
            </a:r>
            <a:r>
              <a:rPr lang="en-US" altLang="el-GR" sz="2400" b="1" spc="-10" dirty="0" smtClean="0">
                <a:solidFill>
                  <a:srgbClr val="3333FF"/>
                </a:solidFill>
                <a:latin typeface="Calibri" panose="020F0502020204030204"/>
                <a:cs typeface="Calibri" panose="020F0502020204030204"/>
              </a:rPr>
              <a:t> </a:t>
            </a:r>
            <a:r>
              <a:rPr lang="el-GR" altLang="el-GR" sz="2400" b="1" spc="-10" dirty="0" smtClean="0">
                <a:solidFill>
                  <a:srgbClr val="3333FF"/>
                </a:solidFill>
                <a:latin typeface="Calibri" panose="020F0502020204030204"/>
                <a:cs typeface="Calibri" panose="020F0502020204030204"/>
              </a:rPr>
              <a:t>σελ 66 σχ.9.4α</a:t>
            </a:r>
            <a:endParaRPr lang="el-GR" altLang="el-GR" sz="2400" b="1" spc="-10" dirty="0" smtClean="0">
              <a:solidFill>
                <a:srgbClr val="3333FF"/>
              </a:solidFill>
              <a:latin typeface="Calibri" panose="020F0502020204030204"/>
              <a:cs typeface="Calibri" panose="020F0502020204030204"/>
            </a:endParaRPr>
          </a:p>
        </p:txBody>
      </p:sp>
      <p:grpSp>
        <p:nvGrpSpPr>
          <p:cNvPr id="3" name="object 3"/>
          <p:cNvGrpSpPr/>
          <p:nvPr/>
        </p:nvGrpSpPr>
        <p:grpSpPr>
          <a:xfrm>
            <a:off x="493970" y="54550"/>
            <a:ext cx="8250555" cy="818515"/>
            <a:chOff x="493970" y="54550"/>
            <a:chExt cx="8250555" cy="818515"/>
          </a:xfrm>
        </p:grpSpPr>
        <p:sp>
          <p:nvSpPr>
            <p:cNvPr id="4" name="object 4"/>
            <p:cNvSpPr/>
            <p:nvPr/>
          </p:nvSpPr>
          <p:spPr>
            <a:xfrm>
              <a:off x="506730" y="67310"/>
              <a:ext cx="8224520" cy="792480"/>
            </a:xfrm>
            <a:custGeom>
              <a:avLst/>
              <a:gdLst/>
              <a:ahLst/>
              <a:cxnLst/>
              <a:rect l="l" t="t" r="r" b="b"/>
              <a:pathLst>
                <a:path w="8224520" h="792480">
                  <a:moveTo>
                    <a:pt x="8112760" y="1270"/>
                  </a:moveTo>
                  <a:lnTo>
                    <a:pt x="110490" y="1270"/>
                  </a:lnTo>
                  <a:lnTo>
                    <a:pt x="104140" y="2540"/>
                  </a:lnTo>
                  <a:lnTo>
                    <a:pt x="96520" y="3810"/>
                  </a:lnTo>
                  <a:lnTo>
                    <a:pt x="71120" y="13970"/>
                  </a:lnTo>
                  <a:lnTo>
                    <a:pt x="64770" y="17780"/>
                  </a:lnTo>
                  <a:lnTo>
                    <a:pt x="59690" y="21590"/>
                  </a:lnTo>
                  <a:lnTo>
                    <a:pt x="53340" y="25400"/>
                  </a:lnTo>
                  <a:lnTo>
                    <a:pt x="48260" y="29210"/>
                  </a:lnTo>
                  <a:lnTo>
                    <a:pt x="43179" y="34290"/>
                  </a:lnTo>
                  <a:lnTo>
                    <a:pt x="38100" y="38100"/>
                  </a:lnTo>
                  <a:lnTo>
                    <a:pt x="33020" y="43180"/>
                  </a:lnTo>
                  <a:lnTo>
                    <a:pt x="29210" y="49530"/>
                  </a:lnTo>
                  <a:lnTo>
                    <a:pt x="24129" y="54610"/>
                  </a:lnTo>
                  <a:lnTo>
                    <a:pt x="20320" y="59690"/>
                  </a:lnTo>
                  <a:lnTo>
                    <a:pt x="16510" y="66040"/>
                  </a:lnTo>
                  <a:lnTo>
                    <a:pt x="11429" y="78740"/>
                  </a:lnTo>
                  <a:lnTo>
                    <a:pt x="7620" y="85090"/>
                  </a:lnTo>
                  <a:lnTo>
                    <a:pt x="6350" y="91440"/>
                  </a:lnTo>
                  <a:lnTo>
                    <a:pt x="3810" y="97790"/>
                  </a:lnTo>
                  <a:lnTo>
                    <a:pt x="2540" y="104140"/>
                  </a:lnTo>
                  <a:lnTo>
                    <a:pt x="1270" y="111760"/>
                  </a:lnTo>
                  <a:lnTo>
                    <a:pt x="0" y="118110"/>
                  </a:lnTo>
                  <a:lnTo>
                    <a:pt x="0" y="674370"/>
                  </a:lnTo>
                  <a:lnTo>
                    <a:pt x="1270" y="680720"/>
                  </a:lnTo>
                  <a:lnTo>
                    <a:pt x="2540" y="688340"/>
                  </a:lnTo>
                  <a:lnTo>
                    <a:pt x="3810" y="694690"/>
                  </a:lnTo>
                  <a:lnTo>
                    <a:pt x="16510" y="726440"/>
                  </a:lnTo>
                  <a:lnTo>
                    <a:pt x="20320" y="732790"/>
                  </a:lnTo>
                  <a:lnTo>
                    <a:pt x="24129" y="737870"/>
                  </a:lnTo>
                  <a:lnTo>
                    <a:pt x="29210" y="742950"/>
                  </a:lnTo>
                  <a:lnTo>
                    <a:pt x="33020" y="748030"/>
                  </a:lnTo>
                  <a:lnTo>
                    <a:pt x="48260" y="763270"/>
                  </a:lnTo>
                  <a:lnTo>
                    <a:pt x="53340" y="767080"/>
                  </a:lnTo>
                  <a:lnTo>
                    <a:pt x="59690" y="770890"/>
                  </a:lnTo>
                  <a:lnTo>
                    <a:pt x="64770" y="774700"/>
                  </a:lnTo>
                  <a:lnTo>
                    <a:pt x="71120" y="777240"/>
                  </a:lnTo>
                  <a:lnTo>
                    <a:pt x="77470" y="781050"/>
                  </a:lnTo>
                  <a:lnTo>
                    <a:pt x="90170" y="786130"/>
                  </a:lnTo>
                  <a:lnTo>
                    <a:pt x="96520" y="787400"/>
                  </a:lnTo>
                  <a:lnTo>
                    <a:pt x="104140" y="788670"/>
                  </a:lnTo>
                  <a:lnTo>
                    <a:pt x="110490" y="789940"/>
                  </a:lnTo>
                  <a:lnTo>
                    <a:pt x="118110" y="791210"/>
                  </a:lnTo>
                  <a:lnTo>
                    <a:pt x="124460" y="792480"/>
                  </a:lnTo>
                  <a:lnTo>
                    <a:pt x="8092440" y="792480"/>
                  </a:lnTo>
                  <a:lnTo>
                    <a:pt x="8100060" y="791210"/>
                  </a:lnTo>
                  <a:lnTo>
                    <a:pt x="8106410" y="791210"/>
                  </a:lnTo>
                  <a:lnTo>
                    <a:pt x="8112760" y="789940"/>
                  </a:lnTo>
                  <a:lnTo>
                    <a:pt x="8120380" y="788670"/>
                  </a:lnTo>
                  <a:lnTo>
                    <a:pt x="8133080" y="786130"/>
                  </a:lnTo>
                  <a:lnTo>
                    <a:pt x="8145780" y="781050"/>
                  </a:lnTo>
                  <a:lnTo>
                    <a:pt x="8152130" y="777240"/>
                  </a:lnTo>
                  <a:lnTo>
                    <a:pt x="8158480" y="774700"/>
                  </a:lnTo>
                  <a:lnTo>
                    <a:pt x="8164830" y="770890"/>
                  </a:lnTo>
                  <a:lnTo>
                    <a:pt x="8169910" y="767080"/>
                  </a:lnTo>
                  <a:lnTo>
                    <a:pt x="8174990" y="762000"/>
                  </a:lnTo>
                  <a:lnTo>
                    <a:pt x="8180070" y="758190"/>
                  </a:lnTo>
                  <a:lnTo>
                    <a:pt x="8195310" y="742950"/>
                  </a:lnTo>
                  <a:lnTo>
                    <a:pt x="8199120" y="737870"/>
                  </a:lnTo>
                  <a:lnTo>
                    <a:pt x="8202930" y="731520"/>
                  </a:lnTo>
                  <a:lnTo>
                    <a:pt x="8206740" y="726440"/>
                  </a:lnTo>
                  <a:lnTo>
                    <a:pt x="8209280" y="720090"/>
                  </a:lnTo>
                  <a:lnTo>
                    <a:pt x="8213090" y="713740"/>
                  </a:lnTo>
                  <a:lnTo>
                    <a:pt x="8215630" y="707390"/>
                  </a:lnTo>
                  <a:lnTo>
                    <a:pt x="8216900" y="701040"/>
                  </a:lnTo>
                  <a:lnTo>
                    <a:pt x="8219440" y="694690"/>
                  </a:lnTo>
                  <a:lnTo>
                    <a:pt x="8220710" y="687070"/>
                  </a:lnTo>
                  <a:lnTo>
                    <a:pt x="8223250" y="674370"/>
                  </a:lnTo>
                  <a:lnTo>
                    <a:pt x="8224520" y="666750"/>
                  </a:lnTo>
                  <a:lnTo>
                    <a:pt x="8224520" y="132080"/>
                  </a:lnTo>
                  <a:lnTo>
                    <a:pt x="8223250" y="124460"/>
                  </a:lnTo>
                  <a:lnTo>
                    <a:pt x="8223250" y="118110"/>
                  </a:lnTo>
                  <a:lnTo>
                    <a:pt x="8221980" y="111760"/>
                  </a:lnTo>
                  <a:lnTo>
                    <a:pt x="8220710" y="104140"/>
                  </a:lnTo>
                  <a:lnTo>
                    <a:pt x="8219440" y="97790"/>
                  </a:lnTo>
                  <a:lnTo>
                    <a:pt x="8216900" y="91440"/>
                  </a:lnTo>
                  <a:lnTo>
                    <a:pt x="8215630" y="85090"/>
                  </a:lnTo>
                  <a:lnTo>
                    <a:pt x="8213090" y="78740"/>
                  </a:lnTo>
                  <a:lnTo>
                    <a:pt x="8209280" y="72390"/>
                  </a:lnTo>
                  <a:lnTo>
                    <a:pt x="8206740" y="66040"/>
                  </a:lnTo>
                  <a:lnTo>
                    <a:pt x="8202930" y="59690"/>
                  </a:lnTo>
                  <a:lnTo>
                    <a:pt x="8199120" y="54610"/>
                  </a:lnTo>
                  <a:lnTo>
                    <a:pt x="8194040" y="49530"/>
                  </a:lnTo>
                  <a:lnTo>
                    <a:pt x="8190230" y="43180"/>
                  </a:lnTo>
                  <a:lnTo>
                    <a:pt x="8185150" y="38100"/>
                  </a:lnTo>
                  <a:lnTo>
                    <a:pt x="8180070" y="34290"/>
                  </a:lnTo>
                  <a:lnTo>
                    <a:pt x="8174990" y="29210"/>
                  </a:lnTo>
                  <a:lnTo>
                    <a:pt x="8169910" y="25400"/>
                  </a:lnTo>
                  <a:lnTo>
                    <a:pt x="8163560" y="21590"/>
                  </a:lnTo>
                  <a:lnTo>
                    <a:pt x="8158480" y="17780"/>
                  </a:lnTo>
                  <a:lnTo>
                    <a:pt x="8152130" y="13970"/>
                  </a:lnTo>
                  <a:lnTo>
                    <a:pt x="8126730" y="3810"/>
                  </a:lnTo>
                  <a:lnTo>
                    <a:pt x="8119110" y="2540"/>
                  </a:lnTo>
                  <a:lnTo>
                    <a:pt x="8112760" y="1270"/>
                  </a:lnTo>
                  <a:close/>
                </a:path>
                <a:path w="8224520" h="792480">
                  <a:moveTo>
                    <a:pt x="8098790" y="0"/>
                  </a:moveTo>
                  <a:lnTo>
                    <a:pt x="124460" y="0"/>
                  </a:lnTo>
                  <a:lnTo>
                    <a:pt x="118110" y="1270"/>
                  </a:lnTo>
                  <a:lnTo>
                    <a:pt x="8106410" y="1270"/>
                  </a:lnTo>
                  <a:lnTo>
                    <a:pt x="8098790" y="0"/>
                  </a:lnTo>
                  <a:close/>
                </a:path>
              </a:pathLst>
            </a:custGeom>
            <a:solidFill>
              <a:srgbClr val="009900"/>
            </a:solidFill>
          </p:spPr>
          <p:txBody>
            <a:bodyPr wrap="square" lIns="0" tIns="0" rIns="0" bIns="0" rtlCol="0"/>
            <a:lstStyle/>
            <a:p/>
          </p:txBody>
        </p:sp>
        <p:sp>
          <p:nvSpPr>
            <p:cNvPr id="5" name="object 5"/>
            <p:cNvSpPr/>
            <p:nvPr/>
          </p:nvSpPr>
          <p:spPr>
            <a:xfrm>
              <a:off x="506730" y="67310"/>
              <a:ext cx="8224520" cy="792480"/>
            </a:xfrm>
            <a:custGeom>
              <a:avLst/>
              <a:gdLst/>
              <a:ahLst/>
              <a:cxnLst/>
              <a:rect l="l" t="t" r="r" b="b"/>
              <a:pathLst>
                <a:path w="8224520" h="792480">
                  <a:moveTo>
                    <a:pt x="0" y="132080"/>
                  </a:moveTo>
                  <a:lnTo>
                    <a:pt x="0" y="124460"/>
                  </a:lnTo>
                  <a:lnTo>
                    <a:pt x="0" y="118110"/>
                  </a:lnTo>
                  <a:lnTo>
                    <a:pt x="1270" y="111760"/>
                  </a:lnTo>
                  <a:lnTo>
                    <a:pt x="2540" y="104140"/>
                  </a:lnTo>
                  <a:lnTo>
                    <a:pt x="3810" y="97790"/>
                  </a:lnTo>
                  <a:lnTo>
                    <a:pt x="6350" y="91440"/>
                  </a:lnTo>
                  <a:lnTo>
                    <a:pt x="7620" y="85090"/>
                  </a:lnTo>
                  <a:lnTo>
                    <a:pt x="11429" y="78740"/>
                  </a:lnTo>
                  <a:lnTo>
                    <a:pt x="13970" y="72390"/>
                  </a:lnTo>
                  <a:lnTo>
                    <a:pt x="16510" y="66040"/>
                  </a:lnTo>
                  <a:lnTo>
                    <a:pt x="20320" y="59690"/>
                  </a:lnTo>
                  <a:lnTo>
                    <a:pt x="24129" y="54610"/>
                  </a:lnTo>
                  <a:lnTo>
                    <a:pt x="29210" y="49530"/>
                  </a:lnTo>
                  <a:lnTo>
                    <a:pt x="33020" y="43180"/>
                  </a:lnTo>
                  <a:lnTo>
                    <a:pt x="38100" y="38100"/>
                  </a:lnTo>
                  <a:lnTo>
                    <a:pt x="43179" y="34290"/>
                  </a:lnTo>
                  <a:lnTo>
                    <a:pt x="48260" y="29210"/>
                  </a:lnTo>
                  <a:lnTo>
                    <a:pt x="53340" y="25400"/>
                  </a:lnTo>
                  <a:lnTo>
                    <a:pt x="59690" y="21590"/>
                  </a:lnTo>
                  <a:lnTo>
                    <a:pt x="64770" y="17780"/>
                  </a:lnTo>
                  <a:lnTo>
                    <a:pt x="71120" y="13970"/>
                  </a:lnTo>
                  <a:lnTo>
                    <a:pt x="77470" y="11430"/>
                  </a:lnTo>
                  <a:lnTo>
                    <a:pt x="83820" y="8890"/>
                  </a:lnTo>
                  <a:lnTo>
                    <a:pt x="90170" y="6350"/>
                  </a:lnTo>
                  <a:lnTo>
                    <a:pt x="96520" y="3810"/>
                  </a:lnTo>
                  <a:lnTo>
                    <a:pt x="104140" y="2540"/>
                  </a:lnTo>
                  <a:lnTo>
                    <a:pt x="110490" y="1270"/>
                  </a:lnTo>
                  <a:lnTo>
                    <a:pt x="118110" y="1270"/>
                  </a:lnTo>
                  <a:lnTo>
                    <a:pt x="124460" y="0"/>
                  </a:lnTo>
                  <a:lnTo>
                    <a:pt x="130810" y="0"/>
                  </a:lnTo>
                  <a:lnTo>
                    <a:pt x="8092440" y="0"/>
                  </a:lnTo>
                  <a:lnTo>
                    <a:pt x="8098790" y="0"/>
                  </a:lnTo>
                  <a:lnTo>
                    <a:pt x="8106410" y="1270"/>
                  </a:lnTo>
                  <a:lnTo>
                    <a:pt x="8112760" y="1270"/>
                  </a:lnTo>
                  <a:lnTo>
                    <a:pt x="8119110" y="2540"/>
                  </a:lnTo>
                  <a:lnTo>
                    <a:pt x="8126730" y="3810"/>
                  </a:lnTo>
                  <a:lnTo>
                    <a:pt x="8133080" y="6350"/>
                  </a:lnTo>
                  <a:lnTo>
                    <a:pt x="8139430" y="8890"/>
                  </a:lnTo>
                  <a:lnTo>
                    <a:pt x="8145780" y="11430"/>
                  </a:lnTo>
                  <a:lnTo>
                    <a:pt x="8152130" y="13970"/>
                  </a:lnTo>
                  <a:lnTo>
                    <a:pt x="8158480" y="17780"/>
                  </a:lnTo>
                  <a:lnTo>
                    <a:pt x="8163560" y="21590"/>
                  </a:lnTo>
                  <a:lnTo>
                    <a:pt x="8169910" y="25400"/>
                  </a:lnTo>
                  <a:lnTo>
                    <a:pt x="8174990" y="29210"/>
                  </a:lnTo>
                  <a:lnTo>
                    <a:pt x="8180070" y="34290"/>
                  </a:lnTo>
                  <a:lnTo>
                    <a:pt x="8185150" y="38100"/>
                  </a:lnTo>
                  <a:lnTo>
                    <a:pt x="8190230" y="43180"/>
                  </a:lnTo>
                  <a:lnTo>
                    <a:pt x="8194040" y="49530"/>
                  </a:lnTo>
                  <a:lnTo>
                    <a:pt x="8199120" y="54610"/>
                  </a:lnTo>
                  <a:lnTo>
                    <a:pt x="8202930" y="59690"/>
                  </a:lnTo>
                  <a:lnTo>
                    <a:pt x="8206740" y="66040"/>
                  </a:lnTo>
                  <a:lnTo>
                    <a:pt x="8209280" y="72390"/>
                  </a:lnTo>
                  <a:lnTo>
                    <a:pt x="8213090" y="78740"/>
                  </a:lnTo>
                  <a:lnTo>
                    <a:pt x="8215630" y="85090"/>
                  </a:lnTo>
                  <a:lnTo>
                    <a:pt x="8216900" y="91440"/>
                  </a:lnTo>
                  <a:lnTo>
                    <a:pt x="8219440" y="97790"/>
                  </a:lnTo>
                  <a:lnTo>
                    <a:pt x="8220710" y="104140"/>
                  </a:lnTo>
                  <a:lnTo>
                    <a:pt x="8221980" y="111760"/>
                  </a:lnTo>
                  <a:lnTo>
                    <a:pt x="8223250" y="118110"/>
                  </a:lnTo>
                  <a:lnTo>
                    <a:pt x="8223250" y="124460"/>
                  </a:lnTo>
                  <a:lnTo>
                    <a:pt x="8224520" y="132080"/>
                  </a:lnTo>
                  <a:lnTo>
                    <a:pt x="8224520" y="660400"/>
                  </a:lnTo>
                  <a:lnTo>
                    <a:pt x="8224520" y="666750"/>
                  </a:lnTo>
                  <a:lnTo>
                    <a:pt x="8223250" y="674370"/>
                  </a:lnTo>
                  <a:lnTo>
                    <a:pt x="8221980" y="680720"/>
                  </a:lnTo>
                  <a:lnTo>
                    <a:pt x="8220710" y="687070"/>
                  </a:lnTo>
                  <a:lnTo>
                    <a:pt x="8219440" y="694690"/>
                  </a:lnTo>
                  <a:lnTo>
                    <a:pt x="8216900" y="701040"/>
                  </a:lnTo>
                  <a:lnTo>
                    <a:pt x="8215630" y="707390"/>
                  </a:lnTo>
                  <a:lnTo>
                    <a:pt x="8213090" y="713740"/>
                  </a:lnTo>
                  <a:lnTo>
                    <a:pt x="8209280" y="720090"/>
                  </a:lnTo>
                  <a:lnTo>
                    <a:pt x="8206740" y="726440"/>
                  </a:lnTo>
                  <a:lnTo>
                    <a:pt x="8202930" y="731520"/>
                  </a:lnTo>
                  <a:lnTo>
                    <a:pt x="8199120" y="737870"/>
                  </a:lnTo>
                  <a:lnTo>
                    <a:pt x="8195310" y="742950"/>
                  </a:lnTo>
                  <a:lnTo>
                    <a:pt x="8190230" y="748030"/>
                  </a:lnTo>
                  <a:lnTo>
                    <a:pt x="8185150" y="753110"/>
                  </a:lnTo>
                  <a:lnTo>
                    <a:pt x="8180070" y="758190"/>
                  </a:lnTo>
                  <a:lnTo>
                    <a:pt x="8174990" y="762000"/>
                  </a:lnTo>
                  <a:lnTo>
                    <a:pt x="8169910" y="767080"/>
                  </a:lnTo>
                  <a:lnTo>
                    <a:pt x="8164830" y="770890"/>
                  </a:lnTo>
                  <a:lnTo>
                    <a:pt x="8158480" y="774700"/>
                  </a:lnTo>
                  <a:lnTo>
                    <a:pt x="8152130" y="777240"/>
                  </a:lnTo>
                  <a:lnTo>
                    <a:pt x="8145780" y="781050"/>
                  </a:lnTo>
                  <a:lnTo>
                    <a:pt x="8139430" y="783590"/>
                  </a:lnTo>
                  <a:lnTo>
                    <a:pt x="8133080" y="786130"/>
                  </a:lnTo>
                  <a:lnTo>
                    <a:pt x="8126730" y="787400"/>
                  </a:lnTo>
                  <a:lnTo>
                    <a:pt x="8120380" y="788670"/>
                  </a:lnTo>
                  <a:lnTo>
                    <a:pt x="8112760" y="789940"/>
                  </a:lnTo>
                  <a:lnTo>
                    <a:pt x="8106410" y="791210"/>
                  </a:lnTo>
                  <a:lnTo>
                    <a:pt x="8100060" y="791210"/>
                  </a:lnTo>
                  <a:lnTo>
                    <a:pt x="8092440" y="792480"/>
                  </a:lnTo>
                  <a:lnTo>
                    <a:pt x="130810" y="792480"/>
                  </a:lnTo>
                  <a:lnTo>
                    <a:pt x="124460" y="792480"/>
                  </a:lnTo>
                  <a:lnTo>
                    <a:pt x="118110" y="791210"/>
                  </a:lnTo>
                  <a:lnTo>
                    <a:pt x="110490" y="789940"/>
                  </a:lnTo>
                  <a:lnTo>
                    <a:pt x="104140" y="788670"/>
                  </a:lnTo>
                  <a:lnTo>
                    <a:pt x="96520" y="787400"/>
                  </a:lnTo>
                  <a:lnTo>
                    <a:pt x="90170" y="786130"/>
                  </a:lnTo>
                  <a:lnTo>
                    <a:pt x="83820" y="783590"/>
                  </a:lnTo>
                  <a:lnTo>
                    <a:pt x="77470" y="781050"/>
                  </a:lnTo>
                  <a:lnTo>
                    <a:pt x="71120" y="777240"/>
                  </a:lnTo>
                  <a:lnTo>
                    <a:pt x="64770" y="774700"/>
                  </a:lnTo>
                  <a:lnTo>
                    <a:pt x="59690" y="770890"/>
                  </a:lnTo>
                  <a:lnTo>
                    <a:pt x="29210" y="742950"/>
                  </a:lnTo>
                  <a:lnTo>
                    <a:pt x="24129" y="737870"/>
                  </a:lnTo>
                  <a:lnTo>
                    <a:pt x="20320" y="732790"/>
                  </a:lnTo>
                  <a:lnTo>
                    <a:pt x="16510" y="726440"/>
                  </a:lnTo>
                  <a:lnTo>
                    <a:pt x="13970" y="720090"/>
                  </a:lnTo>
                  <a:lnTo>
                    <a:pt x="11429" y="713740"/>
                  </a:lnTo>
                  <a:lnTo>
                    <a:pt x="8890" y="707390"/>
                  </a:lnTo>
                  <a:lnTo>
                    <a:pt x="6350" y="701040"/>
                  </a:lnTo>
                  <a:lnTo>
                    <a:pt x="3810" y="694690"/>
                  </a:lnTo>
                  <a:lnTo>
                    <a:pt x="2540" y="688340"/>
                  </a:lnTo>
                  <a:lnTo>
                    <a:pt x="1270" y="680720"/>
                  </a:lnTo>
                  <a:lnTo>
                    <a:pt x="0" y="674370"/>
                  </a:lnTo>
                  <a:lnTo>
                    <a:pt x="0" y="668020"/>
                  </a:lnTo>
                  <a:lnTo>
                    <a:pt x="0" y="660400"/>
                  </a:lnTo>
                  <a:lnTo>
                    <a:pt x="0" y="132080"/>
                  </a:lnTo>
                  <a:close/>
                </a:path>
              </a:pathLst>
            </a:custGeom>
            <a:ln w="25518">
              <a:solidFill>
                <a:srgbClr val="FFFFFF"/>
              </a:solidFill>
            </a:ln>
          </p:spPr>
          <p:txBody>
            <a:bodyPr wrap="square" lIns="0" tIns="0" rIns="0" bIns="0" rtlCol="0"/>
            <a:lstStyle/>
            <a:p/>
          </p:txBody>
        </p:sp>
        <p:sp>
          <p:nvSpPr>
            <p:cNvPr id="6" name="object 6"/>
            <p:cNvSpPr/>
            <p:nvPr/>
          </p:nvSpPr>
          <p:spPr>
            <a:xfrm>
              <a:off x="493966" y="5455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7368"/>
          </a:xfrm>
          <a:prstGeom prst="rect">
            <a:avLst/>
          </a:prstGeom>
        </p:spPr>
        <p:txBody>
          <a:bodyPr vert="horz" wrap="square" lIns="0" tIns="193040" rIns="0" bIns="0" rtlCol="0">
            <a:spAutoFit/>
          </a:bodyPr>
          <a:lstStyle/>
          <a:p>
            <a:pPr marL="148336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Σχηματισμός</a:t>
            </a:r>
            <a:r>
              <a:rPr sz="3200" b="0" u="none" spc="-65"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νέφους</a:t>
            </a:r>
            <a:r>
              <a:rPr sz="3200" b="0" u="none" spc="-4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σωματιδίων</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939800"/>
            <a:ext cx="8601075" cy="5885180"/>
          </a:xfrm>
          <a:prstGeom prst="rect">
            <a:avLst/>
          </a:prstGeom>
        </p:spPr>
        <p:txBody>
          <a:bodyPr vert="horz" wrap="square" lIns="0" tIns="38735" rIns="0" bIns="0" rtlCol="0">
            <a:spAutoFit/>
          </a:bodyPr>
          <a:lstStyle/>
          <a:p>
            <a:pPr marL="12700" marR="5080" indent="85090">
              <a:lnSpc>
                <a:spcPct val="93000"/>
              </a:lnSpc>
              <a:spcBef>
                <a:spcPts val="305"/>
              </a:spcBef>
            </a:pPr>
            <a:r>
              <a:rPr sz="2400" b="1" dirty="0">
                <a:latin typeface="Arial" panose="020B0604020202020204"/>
                <a:cs typeface="Arial" panose="020B0604020202020204"/>
              </a:rPr>
              <a:t>ΜΕ</a:t>
            </a:r>
            <a:r>
              <a:rPr sz="2400" b="1" spc="-85" dirty="0">
                <a:latin typeface="Arial" panose="020B0604020202020204"/>
                <a:cs typeface="Arial" panose="020B0604020202020204"/>
              </a:rPr>
              <a:t> </a:t>
            </a:r>
            <a:r>
              <a:rPr sz="2400" b="1" dirty="0">
                <a:latin typeface="Arial" panose="020B0604020202020204"/>
                <a:cs typeface="Arial" panose="020B0604020202020204"/>
              </a:rPr>
              <a:t>ΤΗΝ</a:t>
            </a:r>
            <a:r>
              <a:rPr sz="2400" b="1" spc="-55" dirty="0">
                <a:latin typeface="Arial" panose="020B0604020202020204"/>
                <a:cs typeface="Arial" panose="020B0604020202020204"/>
              </a:rPr>
              <a:t> </a:t>
            </a:r>
            <a:r>
              <a:rPr sz="2400" b="1" dirty="0">
                <a:latin typeface="Arial" panose="020B0604020202020204"/>
                <a:cs typeface="Arial" panose="020B0604020202020204"/>
              </a:rPr>
              <a:t>ΕΝΤΟΛΗ</a:t>
            </a:r>
            <a:r>
              <a:rPr sz="2400" b="1" spc="-60" dirty="0">
                <a:latin typeface="Arial" panose="020B0604020202020204"/>
                <a:cs typeface="Arial" panose="020B0604020202020204"/>
              </a:rPr>
              <a:t> </a:t>
            </a:r>
            <a:r>
              <a:rPr sz="2400" b="1" dirty="0">
                <a:latin typeface="Arial" panose="020B0604020202020204"/>
                <a:cs typeface="Arial" panose="020B0604020202020204"/>
              </a:rPr>
              <a:t>ΝΑ</a:t>
            </a:r>
            <a:r>
              <a:rPr sz="2400" b="1" spc="-130" dirty="0">
                <a:latin typeface="Arial" panose="020B0604020202020204"/>
                <a:cs typeface="Arial" panose="020B0604020202020204"/>
              </a:rPr>
              <a:t> </a:t>
            </a:r>
            <a:r>
              <a:rPr sz="2400" b="1" dirty="0">
                <a:latin typeface="Arial" panose="020B0604020202020204"/>
                <a:cs typeface="Arial" panose="020B0604020202020204"/>
              </a:rPr>
              <a:t>ΑΝΟΙΞΟΥΝ</a:t>
            </a:r>
            <a:r>
              <a:rPr sz="2400" b="1" spc="-65" dirty="0">
                <a:latin typeface="Arial" panose="020B0604020202020204"/>
                <a:cs typeface="Arial" panose="020B0604020202020204"/>
              </a:rPr>
              <a:t> </a:t>
            </a:r>
            <a:r>
              <a:rPr sz="2400" b="1" spc="-20" dirty="0">
                <a:latin typeface="Arial" panose="020B0604020202020204"/>
                <a:cs typeface="Arial" panose="020B0604020202020204"/>
              </a:rPr>
              <a:t>ΤΑ</a:t>
            </a:r>
            <a:r>
              <a:rPr sz="2400" b="1" spc="-60" dirty="0">
                <a:latin typeface="Arial" panose="020B0604020202020204"/>
                <a:cs typeface="Arial" panose="020B0604020202020204"/>
              </a:rPr>
              <a:t> </a:t>
            </a:r>
            <a:r>
              <a:rPr sz="2400" b="1" dirty="0">
                <a:latin typeface="Arial" panose="020B0604020202020204"/>
                <a:cs typeface="Arial" panose="020B0604020202020204"/>
              </a:rPr>
              <a:t>ΠΕΤΡΕΛΑΙΑ,</a:t>
            </a:r>
            <a:r>
              <a:rPr sz="2400" b="1" spc="-60" dirty="0">
                <a:latin typeface="Arial" panose="020B0604020202020204"/>
                <a:cs typeface="Arial" panose="020B0604020202020204"/>
              </a:rPr>
              <a:t> </a:t>
            </a:r>
            <a:r>
              <a:rPr sz="2400" b="1" dirty="0">
                <a:latin typeface="Arial" panose="020B0604020202020204"/>
                <a:cs typeface="Arial" panose="020B0604020202020204"/>
              </a:rPr>
              <a:t>Η</a:t>
            </a:r>
            <a:r>
              <a:rPr sz="2400" b="1" spc="-60" dirty="0">
                <a:latin typeface="Arial" panose="020B0604020202020204"/>
                <a:cs typeface="Arial" panose="020B0604020202020204"/>
              </a:rPr>
              <a:t> </a:t>
            </a:r>
            <a:r>
              <a:rPr sz="2400" b="1" spc="-10" dirty="0">
                <a:latin typeface="Arial" panose="020B0604020202020204"/>
                <a:cs typeface="Arial" panose="020B0604020202020204"/>
              </a:rPr>
              <a:t>ΤΑΧΥ- </a:t>
            </a:r>
            <a:r>
              <a:rPr sz="2400" b="1" spc="-20" dirty="0">
                <a:latin typeface="Arial" panose="020B0604020202020204"/>
                <a:cs typeface="Arial" panose="020B0604020202020204"/>
              </a:rPr>
              <a:t>ΤΗΤΑ</a:t>
            </a:r>
            <a:r>
              <a:rPr sz="2400" b="1" spc="-70" dirty="0">
                <a:latin typeface="Arial" panose="020B0604020202020204"/>
                <a:cs typeface="Arial" panose="020B0604020202020204"/>
              </a:rPr>
              <a:t> </a:t>
            </a:r>
            <a:r>
              <a:rPr sz="2400" b="1" dirty="0">
                <a:latin typeface="Arial" panose="020B0604020202020204"/>
                <a:cs typeface="Arial" panose="020B0604020202020204"/>
              </a:rPr>
              <a:t>ΠΕΡΙΣΤΡΟΦΗΣ</a:t>
            </a:r>
            <a:r>
              <a:rPr sz="2400" b="1" spc="-125" dirty="0">
                <a:latin typeface="Arial" panose="020B0604020202020204"/>
                <a:cs typeface="Arial" panose="020B0604020202020204"/>
              </a:rPr>
              <a:t> </a:t>
            </a:r>
            <a:r>
              <a:rPr sz="2400" b="1" spc="-40" dirty="0">
                <a:latin typeface="Arial" panose="020B0604020202020204"/>
                <a:cs typeface="Arial" panose="020B0604020202020204"/>
              </a:rPr>
              <a:t>ΑΥΞΑΝΕΤΑΙ</a:t>
            </a:r>
            <a:r>
              <a:rPr sz="2400" b="1" spc="-45" dirty="0">
                <a:latin typeface="Arial" panose="020B0604020202020204"/>
                <a:cs typeface="Arial" panose="020B0604020202020204"/>
              </a:rPr>
              <a:t> </a:t>
            </a:r>
            <a:r>
              <a:rPr sz="2400" b="1" dirty="0">
                <a:latin typeface="Arial" panose="020B0604020202020204"/>
                <a:cs typeface="Arial" panose="020B0604020202020204"/>
              </a:rPr>
              <a:t>ΜΕ</a:t>
            </a:r>
            <a:r>
              <a:rPr sz="2400" b="1" spc="-60" dirty="0">
                <a:latin typeface="Arial" panose="020B0604020202020204"/>
                <a:cs typeface="Arial" panose="020B0604020202020204"/>
              </a:rPr>
              <a:t> </a:t>
            </a:r>
            <a:r>
              <a:rPr sz="2400" b="1" dirty="0">
                <a:latin typeface="Arial" panose="020B0604020202020204"/>
                <a:cs typeface="Arial" panose="020B0604020202020204"/>
              </a:rPr>
              <a:t>ΣΥΝΕΠΕΙΑ</a:t>
            </a:r>
            <a:r>
              <a:rPr sz="2400" b="1" spc="-65" dirty="0">
                <a:latin typeface="Arial" panose="020B0604020202020204"/>
                <a:cs typeface="Arial" panose="020B0604020202020204"/>
              </a:rPr>
              <a:t> </a:t>
            </a:r>
            <a:r>
              <a:rPr sz="2400" b="1" dirty="0">
                <a:latin typeface="Arial" panose="020B0604020202020204"/>
                <a:cs typeface="Arial" panose="020B0604020202020204"/>
              </a:rPr>
              <a:t>Η</a:t>
            </a:r>
            <a:r>
              <a:rPr sz="2400" b="1" spc="-45" dirty="0">
                <a:latin typeface="Arial" panose="020B0604020202020204"/>
                <a:cs typeface="Arial" panose="020B0604020202020204"/>
              </a:rPr>
              <a:t> </a:t>
            </a:r>
            <a:r>
              <a:rPr sz="2400" b="1" spc="-10" dirty="0">
                <a:latin typeface="Arial" panose="020B0604020202020204"/>
                <a:cs typeface="Arial" panose="020B0604020202020204"/>
              </a:rPr>
              <a:t>ΦΥΓΟ- </a:t>
            </a:r>
            <a:r>
              <a:rPr sz="2400" b="1" dirty="0">
                <a:latin typeface="Arial" panose="020B0604020202020204"/>
                <a:cs typeface="Arial" panose="020B0604020202020204"/>
              </a:rPr>
              <a:t>ΚΕΝΤΡΗ</a:t>
            </a:r>
            <a:r>
              <a:rPr sz="2400" b="1" spc="-75" dirty="0">
                <a:latin typeface="Arial" panose="020B0604020202020204"/>
                <a:cs typeface="Arial" panose="020B0604020202020204"/>
              </a:rPr>
              <a:t> </a:t>
            </a:r>
            <a:r>
              <a:rPr sz="2400" b="1" dirty="0">
                <a:latin typeface="Arial" panose="020B0604020202020204"/>
                <a:cs typeface="Arial" panose="020B0604020202020204"/>
              </a:rPr>
              <a:t>ΝΑ</a:t>
            </a:r>
            <a:r>
              <a:rPr sz="2400" b="1" spc="-135" dirty="0">
                <a:latin typeface="Arial" panose="020B0604020202020204"/>
                <a:cs typeface="Arial" panose="020B0604020202020204"/>
              </a:rPr>
              <a:t> </a:t>
            </a:r>
            <a:r>
              <a:rPr sz="2400" b="1" dirty="0">
                <a:latin typeface="Arial" panose="020B0604020202020204"/>
                <a:cs typeface="Arial" panose="020B0604020202020204"/>
              </a:rPr>
              <a:t>ΑΝΟΙΓΕΙ</a:t>
            </a:r>
            <a:r>
              <a:rPr sz="2400" b="1" spc="-50" dirty="0">
                <a:latin typeface="Arial" panose="020B0604020202020204"/>
                <a:cs typeface="Arial" panose="020B0604020202020204"/>
              </a:rPr>
              <a:t> </a:t>
            </a:r>
            <a:r>
              <a:rPr sz="2400" b="1" spc="-30" dirty="0">
                <a:latin typeface="Arial" panose="020B0604020202020204"/>
                <a:cs typeface="Arial" panose="020B0604020202020204"/>
              </a:rPr>
              <a:t>ΤΑ</a:t>
            </a:r>
            <a:r>
              <a:rPr sz="2400" b="1" spc="-65" dirty="0">
                <a:latin typeface="Arial" panose="020B0604020202020204"/>
                <a:cs typeface="Arial" panose="020B0604020202020204"/>
              </a:rPr>
              <a:t> </a:t>
            </a:r>
            <a:r>
              <a:rPr sz="2400" b="1" dirty="0">
                <a:latin typeface="Arial" panose="020B0604020202020204"/>
                <a:cs typeface="Arial" panose="020B0604020202020204"/>
              </a:rPr>
              <a:t>ΒΑΡΗ</a:t>
            </a:r>
            <a:r>
              <a:rPr sz="2400" b="1" spc="-65" dirty="0">
                <a:latin typeface="Arial" panose="020B0604020202020204"/>
                <a:cs typeface="Arial" panose="020B0604020202020204"/>
              </a:rPr>
              <a:t> </a:t>
            </a:r>
            <a:r>
              <a:rPr sz="2400" b="1" dirty="0">
                <a:latin typeface="Arial" panose="020B0604020202020204"/>
                <a:cs typeface="Arial" panose="020B0604020202020204"/>
              </a:rPr>
              <a:t>ΜΕΧΡΙ</a:t>
            </a:r>
            <a:r>
              <a:rPr sz="2400" b="1" spc="-50" dirty="0">
                <a:latin typeface="Arial" panose="020B0604020202020204"/>
                <a:cs typeface="Arial" panose="020B0604020202020204"/>
              </a:rPr>
              <a:t> </a:t>
            </a:r>
            <a:r>
              <a:rPr sz="2400" b="1" dirty="0">
                <a:latin typeface="Arial" panose="020B0604020202020204"/>
                <a:cs typeface="Arial" panose="020B0604020202020204"/>
              </a:rPr>
              <a:t>ΤΟΥ</a:t>
            </a:r>
            <a:r>
              <a:rPr sz="2400" b="1" spc="-65" dirty="0">
                <a:latin typeface="Arial" panose="020B0604020202020204"/>
                <a:cs typeface="Arial" panose="020B0604020202020204"/>
              </a:rPr>
              <a:t> </a:t>
            </a:r>
            <a:r>
              <a:rPr sz="2400" b="1" dirty="0">
                <a:latin typeface="Arial" panose="020B0604020202020204"/>
                <a:cs typeface="Arial" panose="020B0604020202020204"/>
              </a:rPr>
              <a:t>ΣΗΜΕΙΟΥ</a:t>
            </a:r>
            <a:r>
              <a:rPr sz="2400" b="1" spc="-60" dirty="0">
                <a:latin typeface="Arial" panose="020B0604020202020204"/>
                <a:cs typeface="Arial" panose="020B0604020202020204"/>
              </a:rPr>
              <a:t> </a:t>
            </a:r>
            <a:r>
              <a:rPr sz="2400" b="1" spc="-10" dirty="0">
                <a:latin typeface="Arial" panose="020B0604020202020204"/>
                <a:cs typeface="Arial" panose="020B0604020202020204"/>
              </a:rPr>
              <a:t>ΙΣΟΡ- </a:t>
            </a:r>
            <a:r>
              <a:rPr sz="2400" b="1" dirty="0">
                <a:latin typeface="Arial" panose="020B0604020202020204"/>
                <a:cs typeface="Arial" panose="020B0604020202020204"/>
              </a:rPr>
              <a:t>ΡΟΠΙΑΣ</a:t>
            </a:r>
            <a:r>
              <a:rPr sz="2400" b="1" spc="-15" dirty="0">
                <a:latin typeface="Arial" panose="020B0604020202020204"/>
                <a:cs typeface="Arial" panose="020B0604020202020204"/>
              </a:rPr>
              <a:t> </a:t>
            </a:r>
            <a:r>
              <a:rPr sz="2400" b="1" spc="-10" dirty="0">
                <a:latin typeface="Arial" panose="020B0604020202020204"/>
                <a:cs typeface="Arial" panose="020B0604020202020204"/>
              </a:rPr>
              <a:t>ΟΠΟΥ:</a:t>
            </a:r>
            <a:endParaRPr sz="2400">
              <a:latin typeface="Arial" panose="020B0604020202020204"/>
              <a:cs typeface="Arial" panose="020B0604020202020204"/>
            </a:endParaRPr>
          </a:p>
          <a:p>
            <a:pPr>
              <a:lnSpc>
                <a:spcPct val="100000"/>
              </a:lnSpc>
              <a:spcBef>
                <a:spcPts val="25"/>
              </a:spcBef>
            </a:pPr>
            <a:endParaRPr sz="2100">
              <a:latin typeface="Arial" panose="020B0604020202020204"/>
              <a:cs typeface="Arial" panose="020B0604020202020204"/>
            </a:endParaRPr>
          </a:p>
          <a:p>
            <a:pPr marL="951230">
              <a:lnSpc>
                <a:spcPct val="100000"/>
              </a:lnSpc>
            </a:pPr>
            <a:r>
              <a:rPr sz="2800" b="1" dirty="0">
                <a:solidFill>
                  <a:srgbClr val="0000FF"/>
                </a:solidFill>
                <a:latin typeface="Arial" panose="020B0604020202020204"/>
                <a:cs typeface="Arial" panose="020B0604020202020204"/>
              </a:rPr>
              <a:t>ΡΟΠΗ</a:t>
            </a:r>
            <a:r>
              <a:rPr sz="2800" b="1" spc="-40" dirty="0">
                <a:solidFill>
                  <a:srgbClr val="0000FF"/>
                </a:solidFill>
                <a:latin typeface="Arial" panose="020B0604020202020204"/>
                <a:cs typeface="Arial" panose="020B0604020202020204"/>
              </a:rPr>
              <a:t> </a:t>
            </a:r>
            <a:r>
              <a:rPr sz="2800" b="1" dirty="0">
                <a:solidFill>
                  <a:srgbClr val="0000FF"/>
                </a:solidFill>
                <a:latin typeface="Arial" panose="020B0604020202020204"/>
                <a:cs typeface="Arial" panose="020B0604020202020204"/>
              </a:rPr>
              <a:t>ΒΑΡΩΝ</a:t>
            </a:r>
            <a:r>
              <a:rPr sz="2800" b="1" spc="-25" dirty="0">
                <a:solidFill>
                  <a:srgbClr val="0000FF"/>
                </a:solidFill>
                <a:latin typeface="Arial" panose="020B0604020202020204"/>
                <a:cs typeface="Arial" panose="020B0604020202020204"/>
              </a:rPr>
              <a:t> </a:t>
            </a:r>
            <a:r>
              <a:rPr sz="2800" b="1" dirty="0">
                <a:solidFill>
                  <a:srgbClr val="0000FF"/>
                </a:solidFill>
                <a:latin typeface="Arial" panose="020B0604020202020204"/>
                <a:cs typeface="Arial" panose="020B0604020202020204"/>
              </a:rPr>
              <a:t>=</a:t>
            </a:r>
            <a:r>
              <a:rPr sz="2800" b="1" spc="-30" dirty="0">
                <a:solidFill>
                  <a:srgbClr val="0000FF"/>
                </a:solidFill>
                <a:latin typeface="Arial" panose="020B0604020202020204"/>
                <a:cs typeface="Arial" panose="020B0604020202020204"/>
              </a:rPr>
              <a:t> </a:t>
            </a:r>
            <a:r>
              <a:rPr sz="2800" b="1" dirty="0">
                <a:solidFill>
                  <a:srgbClr val="0000FF"/>
                </a:solidFill>
                <a:latin typeface="Arial" panose="020B0604020202020204"/>
                <a:cs typeface="Arial" panose="020B0604020202020204"/>
              </a:rPr>
              <a:t>ΡΟΠΗ</a:t>
            </a:r>
            <a:r>
              <a:rPr sz="2800" b="1" spc="-35" dirty="0">
                <a:solidFill>
                  <a:srgbClr val="0000FF"/>
                </a:solidFill>
                <a:latin typeface="Arial" panose="020B0604020202020204"/>
                <a:cs typeface="Arial" panose="020B0604020202020204"/>
              </a:rPr>
              <a:t> </a:t>
            </a:r>
            <a:r>
              <a:rPr sz="2800" b="1" spc="-10" dirty="0">
                <a:solidFill>
                  <a:srgbClr val="0000FF"/>
                </a:solidFill>
                <a:latin typeface="Arial" panose="020B0604020202020204"/>
                <a:cs typeface="Arial" panose="020B0604020202020204"/>
              </a:rPr>
              <a:t>ΦΥΓΟΚΕΝΤΡΩΝ</a:t>
            </a:r>
            <a:endParaRPr sz="2800">
              <a:latin typeface="Arial" panose="020B0604020202020204"/>
              <a:cs typeface="Arial" panose="020B0604020202020204"/>
            </a:endParaRPr>
          </a:p>
          <a:p>
            <a:pPr marL="12700" marR="10160">
              <a:lnSpc>
                <a:spcPct val="93000"/>
              </a:lnSpc>
              <a:spcBef>
                <a:spcPts val="2675"/>
              </a:spcBef>
              <a:tabLst>
                <a:tab pos="7469505" algn="l"/>
              </a:tabLst>
            </a:pPr>
            <a:r>
              <a:rPr sz="2400" b="1" dirty="0">
                <a:latin typeface="Arial" panose="020B0604020202020204"/>
                <a:cs typeface="Arial" panose="020B0604020202020204"/>
              </a:rPr>
              <a:t>ΑΝ</a:t>
            </a:r>
            <a:r>
              <a:rPr sz="2400" b="1" spc="-55" dirty="0">
                <a:latin typeface="Arial" panose="020B0604020202020204"/>
                <a:cs typeface="Arial" panose="020B0604020202020204"/>
              </a:rPr>
              <a:t> </a:t>
            </a:r>
            <a:r>
              <a:rPr sz="2400" b="1" dirty="0">
                <a:latin typeface="Arial" panose="020B0604020202020204"/>
                <a:cs typeface="Arial" panose="020B0604020202020204"/>
              </a:rPr>
              <a:t>Η</a:t>
            </a:r>
            <a:r>
              <a:rPr sz="2400" b="1" spc="-55" dirty="0">
                <a:latin typeface="Arial" panose="020B0604020202020204"/>
                <a:cs typeface="Arial" panose="020B0604020202020204"/>
              </a:rPr>
              <a:t> </a:t>
            </a:r>
            <a:r>
              <a:rPr sz="2400" b="1" dirty="0">
                <a:latin typeface="Arial" panose="020B0604020202020204"/>
                <a:cs typeface="Arial" panose="020B0604020202020204"/>
              </a:rPr>
              <a:t>ΙΣΟΡΡΟΠΙΑ</a:t>
            </a:r>
            <a:r>
              <a:rPr sz="2400" b="1" spc="-60" dirty="0">
                <a:latin typeface="Arial" panose="020B0604020202020204"/>
                <a:cs typeface="Arial" panose="020B0604020202020204"/>
              </a:rPr>
              <a:t> </a:t>
            </a:r>
            <a:r>
              <a:rPr sz="2400" b="1" spc="-35" dirty="0">
                <a:latin typeface="Arial" panose="020B0604020202020204"/>
                <a:cs typeface="Arial" panose="020B0604020202020204"/>
              </a:rPr>
              <a:t>ΤΑΡΑΧΤΕΙ</a:t>
            </a:r>
            <a:r>
              <a:rPr sz="2400" b="1" spc="-50" dirty="0">
                <a:latin typeface="Arial" panose="020B0604020202020204"/>
                <a:cs typeface="Arial" panose="020B0604020202020204"/>
              </a:rPr>
              <a:t> </a:t>
            </a:r>
            <a:r>
              <a:rPr sz="2400" b="1" dirty="0">
                <a:latin typeface="Arial" panose="020B0604020202020204"/>
                <a:cs typeface="Arial" panose="020B0604020202020204"/>
              </a:rPr>
              <a:t>Π.Χ.</a:t>
            </a:r>
            <a:r>
              <a:rPr sz="2400" b="1" spc="-120" dirty="0">
                <a:latin typeface="Arial" panose="020B0604020202020204"/>
                <a:cs typeface="Arial" panose="020B0604020202020204"/>
              </a:rPr>
              <a:t> </a:t>
            </a:r>
            <a:r>
              <a:rPr sz="2400" b="1" dirty="0">
                <a:latin typeface="Arial" panose="020B0604020202020204"/>
                <a:cs typeface="Arial" panose="020B0604020202020204"/>
              </a:rPr>
              <a:t>ΑΠΟ</a:t>
            </a:r>
            <a:r>
              <a:rPr sz="2400" b="1" spc="-85" dirty="0">
                <a:latin typeface="Arial" panose="020B0604020202020204"/>
                <a:cs typeface="Arial" panose="020B0604020202020204"/>
              </a:rPr>
              <a:t> </a:t>
            </a:r>
            <a:r>
              <a:rPr sz="2400" b="1" spc="-10" dirty="0">
                <a:latin typeface="Arial" panose="020B0604020202020204"/>
                <a:cs typeface="Arial" panose="020B0604020202020204"/>
              </a:rPr>
              <a:t>ΥΠΕΡΤΑΧΥΝΣΗ</a:t>
            </a:r>
            <a:r>
              <a:rPr sz="2400" b="1" spc="-50" dirty="0">
                <a:latin typeface="Arial" panose="020B0604020202020204"/>
                <a:cs typeface="Arial" panose="020B0604020202020204"/>
              </a:rPr>
              <a:t> </a:t>
            </a:r>
            <a:r>
              <a:rPr sz="2400" b="1" spc="-20" dirty="0">
                <a:latin typeface="Arial" panose="020B0604020202020204"/>
                <a:cs typeface="Arial" panose="020B0604020202020204"/>
              </a:rPr>
              <a:t>(ΞΕ- </a:t>
            </a:r>
            <a:r>
              <a:rPr sz="2400" b="1" dirty="0">
                <a:latin typeface="Arial" panose="020B0604020202020204"/>
                <a:cs typeface="Arial" panose="020B0604020202020204"/>
              </a:rPr>
              <a:t>ΝΕΡΙΣΜΑ</a:t>
            </a:r>
            <a:r>
              <a:rPr sz="2400" b="1" spc="-75" dirty="0">
                <a:latin typeface="Arial" panose="020B0604020202020204"/>
                <a:cs typeface="Arial" panose="020B0604020202020204"/>
              </a:rPr>
              <a:t> </a:t>
            </a:r>
            <a:r>
              <a:rPr sz="2400" b="1" dirty="0">
                <a:latin typeface="Arial" panose="020B0604020202020204"/>
                <a:cs typeface="Arial" panose="020B0604020202020204"/>
              </a:rPr>
              <a:t>ΠΡΟΠΕΛΑΣ),</a:t>
            </a:r>
            <a:r>
              <a:rPr sz="2400" b="1" spc="-50" dirty="0">
                <a:latin typeface="Arial" panose="020B0604020202020204"/>
                <a:cs typeface="Arial" panose="020B0604020202020204"/>
              </a:rPr>
              <a:t> </a:t>
            </a:r>
            <a:r>
              <a:rPr sz="2400" b="1" spc="-30" dirty="0">
                <a:latin typeface="Arial" panose="020B0604020202020204"/>
                <a:cs typeface="Arial" panose="020B0604020202020204"/>
              </a:rPr>
              <a:t>ΤΑ</a:t>
            </a:r>
            <a:r>
              <a:rPr sz="2400" b="1" spc="-65" dirty="0">
                <a:latin typeface="Arial" panose="020B0604020202020204"/>
                <a:cs typeface="Arial" panose="020B0604020202020204"/>
              </a:rPr>
              <a:t> </a:t>
            </a:r>
            <a:r>
              <a:rPr sz="2400" b="1" dirty="0">
                <a:latin typeface="Arial" panose="020B0604020202020204"/>
                <a:cs typeface="Arial" panose="020B0604020202020204"/>
              </a:rPr>
              <a:t>ΠΕΡΙΣΤΡΕΦΟΜΕΝΑ</a:t>
            </a:r>
            <a:r>
              <a:rPr sz="2400" b="1" spc="-65" dirty="0">
                <a:latin typeface="Arial" panose="020B0604020202020204"/>
                <a:cs typeface="Arial" panose="020B0604020202020204"/>
              </a:rPr>
              <a:t> </a:t>
            </a:r>
            <a:r>
              <a:rPr sz="2400" b="1" dirty="0">
                <a:latin typeface="Arial" panose="020B0604020202020204"/>
                <a:cs typeface="Arial" panose="020B0604020202020204"/>
              </a:rPr>
              <a:t>ΒΑΡΗ</a:t>
            </a:r>
            <a:r>
              <a:rPr sz="2400" b="1" spc="-60" dirty="0">
                <a:latin typeface="Arial" panose="020B0604020202020204"/>
                <a:cs typeface="Arial" panose="020B0604020202020204"/>
              </a:rPr>
              <a:t> </a:t>
            </a:r>
            <a:r>
              <a:rPr sz="2400" b="1" spc="-25" dirty="0">
                <a:latin typeface="Arial" panose="020B0604020202020204"/>
                <a:cs typeface="Arial" panose="020B0604020202020204"/>
              </a:rPr>
              <a:t>ΘΑ </a:t>
            </a:r>
            <a:r>
              <a:rPr sz="2400" b="1" dirty="0">
                <a:latin typeface="Arial" panose="020B0604020202020204"/>
                <a:cs typeface="Arial" panose="020B0604020202020204"/>
              </a:rPr>
              <a:t>ΑΝΑΠΤΥΞΟΥΝ</a:t>
            </a:r>
            <a:r>
              <a:rPr sz="2400" b="1" spc="-100" dirty="0">
                <a:latin typeface="Arial" panose="020B0604020202020204"/>
                <a:cs typeface="Arial" panose="020B0604020202020204"/>
              </a:rPr>
              <a:t> </a:t>
            </a:r>
            <a:r>
              <a:rPr sz="2400" b="1" spc="-45" dirty="0">
                <a:latin typeface="Arial" panose="020B0604020202020204"/>
                <a:cs typeface="Arial" panose="020B0604020202020204"/>
              </a:rPr>
              <a:t>ΜΕΓΑΛΥΤΕΡΗ</a:t>
            </a:r>
            <a:r>
              <a:rPr sz="2400" b="1" spc="-95" dirty="0">
                <a:latin typeface="Arial" panose="020B0604020202020204"/>
                <a:cs typeface="Arial" panose="020B0604020202020204"/>
              </a:rPr>
              <a:t> </a:t>
            </a:r>
            <a:r>
              <a:rPr sz="2400" b="1" spc="-10" dirty="0">
                <a:latin typeface="Arial" panose="020B0604020202020204"/>
                <a:cs typeface="Arial" panose="020B0604020202020204"/>
              </a:rPr>
              <a:t>ΦΥΓΟΚΕΝΤΡΗ</a:t>
            </a:r>
            <a:r>
              <a:rPr sz="2400" b="1" spc="-155" dirty="0">
                <a:latin typeface="Arial" panose="020B0604020202020204"/>
                <a:cs typeface="Arial" panose="020B0604020202020204"/>
              </a:rPr>
              <a:t> </a:t>
            </a:r>
            <a:r>
              <a:rPr sz="2400" b="1" spc="-20" dirty="0">
                <a:latin typeface="Arial" panose="020B0604020202020204"/>
                <a:cs typeface="Arial" panose="020B0604020202020204"/>
              </a:rPr>
              <a:t>ΔΥΝΑΜΗ,</a:t>
            </a:r>
            <a:r>
              <a:rPr sz="2400" b="1" spc="-85" dirty="0">
                <a:latin typeface="Arial" panose="020B0604020202020204"/>
                <a:cs typeface="Arial" panose="020B0604020202020204"/>
              </a:rPr>
              <a:t> </a:t>
            </a:r>
            <a:r>
              <a:rPr sz="2400" b="1" spc="-25" dirty="0">
                <a:latin typeface="Arial" panose="020B0604020202020204"/>
                <a:cs typeface="Arial" panose="020B0604020202020204"/>
              </a:rPr>
              <a:t>ΘΑ </a:t>
            </a:r>
            <a:r>
              <a:rPr sz="2400" b="1" dirty="0">
                <a:latin typeface="Arial" panose="020B0604020202020204"/>
                <a:cs typeface="Arial" panose="020B0604020202020204"/>
              </a:rPr>
              <a:t>ΑΝΟΙΞΟΥΝ,</a:t>
            </a:r>
            <a:r>
              <a:rPr sz="2400" b="1" spc="-60" dirty="0">
                <a:latin typeface="Arial" panose="020B0604020202020204"/>
                <a:cs typeface="Arial" panose="020B0604020202020204"/>
              </a:rPr>
              <a:t> </a:t>
            </a:r>
            <a:r>
              <a:rPr sz="2400" b="1" dirty="0">
                <a:latin typeface="Arial" panose="020B0604020202020204"/>
                <a:cs typeface="Arial" panose="020B0604020202020204"/>
              </a:rPr>
              <a:t>ΤΟ</a:t>
            </a:r>
            <a:r>
              <a:rPr sz="2400" b="1" spc="-45" dirty="0">
                <a:latin typeface="Arial" panose="020B0604020202020204"/>
                <a:cs typeface="Arial" panose="020B0604020202020204"/>
              </a:rPr>
              <a:t> </a:t>
            </a:r>
            <a:r>
              <a:rPr sz="2400" b="1" spc="-20" dirty="0">
                <a:latin typeface="Arial" panose="020B0604020202020204"/>
                <a:cs typeface="Arial" panose="020B0604020202020204"/>
              </a:rPr>
              <a:t>ΕΛΑΤΗΡΙΟ</a:t>
            </a:r>
            <a:r>
              <a:rPr sz="2400" b="1" spc="-45" dirty="0">
                <a:latin typeface="Arial" panose="020B0604020202020204"/>
                <a:cs typeface="Arial" panose="020B0604020202020204"/>
              </a:rPr>
              <a:t> </a:t>
            </a:r>
            <a:r>
              <a:rPr sz="2400" b="1" dirty="0">
                <a:latin typeface="Arial" panose="020B0604020202020204"/>
                <a:cs typeface="Arial" panose="020B0604020202020204"/>
              </a:rPr>
              <a:t>ΘΑ</a:t>
            </a:r>
            <a:r>
              <a:rPr sz="2400" b="1" spc="-135" dirty="0">
                <a:latin typeface="Arial" panose="020B0604020202020204"/>
                <a:cs typeface="Arial" panose="020B0604020202020204"/>
              </a:rPr>
              <a:t> </a:t>
            </a:r>
            <a:r>
              <a:rPr sz="2400" b="1" dirty="0">
                <a:latin typeface="Arial" panose="020B0604020202020204"/>
                <a:cs typeface="Arial" panose="020B0604020202020204"/>
              </a:rPr>
              <a:t>ΑΝΟΙΞΕΙ</a:t>
            </a:r>
            <a:r>
              <a:rPr sz="2400" b="1" spc="-55" dirty="0">
                <a:latin typeface="Arial" panose="020B0604020202020204"/>
                <a:cs typeface="Arial" panose="020B0604020202020204"/>
              </a:rPr>
              <a:t> </a:t>
            </a:r>
            <a:r>
              <a:rPr sz="2400" b="1" dirty="0">
                <a:latin typeface="Arial" panose="020B0604020202020204"/>
                <a:cs typeface="Arial" panose="020B0604020202020204"/>
              </a:rPr>
              <a:t>ΜΕ</a:t>
            </a:r>
            <a:r>
              <a:rPr sz="2400" b="1" spc="-70" dirty="0">
                <a:latin typeface="Arial" panose="020B0604020202020204"/>
                <a:cs typeface="Arial" panose="020B0604020202020204"/>
              </a:rPr>
              <a:t> </a:t>
            </a:r>
            <a:r>
              <a:rPr sz="2400" b="1" dirty="0">
                <a:latin typeface="Arial" panose="020B0604020202020204"/>
                <a:cs typeface="Arial" panose="020B0604020202020204"/>
              </a:rPr>
              <a:t>ΤΟΝ</a:t>
            </a:r>
            <a:r>
              <a:rPr sz="2400" b="1" spc="-55" dirty="0">
                <a:latin typeface="Arial" panose="020B0604020202020204"/>
                <a:cs typeface="Arial" panose="020B0604020202020204"/>
              </a:rPr>
              <a:t> </a:t>
            </a:r>
            <a:r>
              <a:rPr sz="2400" b="1" spc="-20" dirty="0">
                <a:latin typeface="Arial" panose="020B0604020202020204"/>
                <a:cs typeface="Arial" panose="020B0604020202020204"/>
              </a:rPr>
              <a:t>ΚΕΝΤΡΙΚΟ </a:t>
            </a:r>
            <a:r>
              <a:rPr sz="2400" b="1" dirty="0">
                <a:latin typeface="Arial" panose="020B0604020202020204"/>
                <a:cs typeface="Arial" panose="020B0604020202020204"/>
              </a:rPr>
              <a:t>ΜΟΧΛΟ</a:t>
            </a:r>
            <a:r>
              <a:rPr sz="2400" b="1" spc="-65" dirty="0">
                <a:latin typeface="Arial" panose="020B0604020202020204"/>
                <a:cs typeface="Arial" panose="020B0604020202020204"/>
              </a:rPr>
              <a:t> </a:t>
            </a:r>
            <a:r>
              <a:rPr sz="2400" b="1" dirty="0">
                <a:latin typeface="Arial" panose="020B0604020202020204"/>
                <a:cs typeface="Arial" panose="020B0604020202020204"/>
              </a:rPr>
              <a:t>ΝΑ</a:t>
            </a:r>
            <a:r>
              <a:rPr sz="2400" b="1" spc="-55" dirty="0">
                <a:latin typeface="Arial" panose="020B0604020202020204"/>
                <a:cs typeface="Arial" panose="020B0604020202020204"/>
              </a:rPr>
              <a:t> </a:t>
            </a:r>
            <a:r>
              <a:rPr sz="2400" b="1" spc="-25" dirty="0">
                <a:latin typeface="Arial" panose="020B0604020202020204"/>
                <a:cs typeface="Arial" panose="020B0604020202020204"/>
              </a:rPr>
              <a:t>ΠΑΡΑΜΕΝΕΙ</a:t>
            </a:r>
            <a:r>
              <a:rPr sz="2400" b="1" spc="-125" dirty="0">
                <a:latin typeface="Arial" panose="020B0604020202020204"/>
                <a:cs typeface="Arial" panose="020B0604020202020204"/>
              </a:rPr>
              <a:t> </a:t>
            </a:r>
            <a:r>
              <a:rPr sz="2400" b="1" dirty="0">
                <a:latin typeface="Arial" panose="020B0604020202020204"/>
                <a:cs typeface="Arial" panose="020B0604020202020204"/>
              </a:rPr>
              <a:t>ΑΚΙΝΗΤΟΣ,</a:t>
            </a:r>
            <a:r>
              <a:rPr sz="2400" b="1" spc="-50" dirty="0">
                <a:latin typeface="Arial" panose="020B0604020202020204"/>
                <a:cs typeface="Arial" panose="020B0604020202020204"/>
              </a:rPr>
              <a:t> </a:t>
            </a:r>
            <a:r>
              <a:rPr sz="2400" b="1" dirty="0">
                <a:latin typeface="Arial" panose="020B0604020202020204"/>
                <a:cs typeface="Arial" panose="020B0604020202020204"/>
              </a:rPr>
              <a:t>ΚΑΙ</a:t>
            </a:r>
            <a:r>
              <a:rPr sz="2400" b="1" spc="-40" dirty="0">
                <a:latin typeface="Arial" panose="020B0604020202020204"/>
                <a:cs typeface="Arial" panose="020B0604020202020204"/>
              </a:rPr>
              <a:t> </a:t>
            </a:r>
            <a:r>
              <a:rPr sz="2400" b="1" spc="-30" dirty="0">
                <a:latin typeface="Arial" panose="020B0604020202020204"/>
                <a:cs typeface="Arial" panose="020B0604020202020204"/>
              </a:rPr>
              <a:t>ΤΑ</a:t>
            </a:r>
            <a:r>
              <a:rPr sz="2400" b="1" spc="-55" dirty="0">
                <a:latin typeface="Arial" panose="020B0604020202020204"/>
                <a:cs typeface="Arial" panose="020B0604020202020204"/>
              </a:rPr>
              <a:t> </a:t>
            </a:r>
            <a:r>
              <a:rPr sz="2400" b="1" spc="-10" dirty="0">
                <a:latin typeface="Arial" panose="020B0604020202020204"/>
                <a:cs typeface="Arial" panose="020B0604020202020204"/>
              </a:rPr>
              <a:t>ΠΕΤΡΕΛΑΙΑ </a:t>
            </a:r>
            <a:r>
              <a:rPr sz="2400" b="1" dirty="0">
                <a:latin typeface="Arial" panose="020B0604020202020204"/>
                <a:cs typeface="Arial" panose="020B0604020202020204"/>
              </a:rPr>
              <a:t>ΘΑ</a:t>
            </a:r>
            <a:r>
              <a:rPr sz="2400" b="1" spc="-50" dirty="0">
                <a:latin typeface="Arial" panose="020B0604020202020204"/>
                <a:cs typeface="Arial" panose="020B0604020202020204"/>
              </a:rPr>
              <a:t> </a:t>
            </a:r>
            <a:r>
              <a:rPr sz="2400" b="1" dirty="0">
                <a:latin typeface="Arial" panose="020B0604020202020204"/>
                <a:cs typeface="Arial" panose="020B0604020202020204"/>
              </a:rPr>
              <a:t>ΜΕΧΡΙ</a:t>
            </a:r>
            <a:r>
              <a:rPr sz="2400" b="1" spc="-30" dirty="0">
                <a:latin typeface="Arial" panose="020B0604020202020204"/>
                <a:cs typeface="Arial" panose="020B0604020202020204"/>
              </a:rPr>
              <a:t> </a:t>
            </a:r>
            <a:r>
              <a:rPr sz="2400" b="1" dirty="0">
                <a:latin typeface="Arial" panose="020B0604020202020204"/>
                <a:cs typeface="Arial" panose="020B0604020202020204"/>
              </a:rPr>
              <a:t>ΝΑ</a:t>
            </a:r>
            <a:r>
              <a:rPr sz="2400" b="1" spc="-45" dirty="0">
                <a:latin typeface="Arial" panose="020B0604020202020204"/>
                <a:cs typeface="Arial" panose="020B0604020202020204"/>
              </a:rPr>
              <a:t> </a:t>
            </a:r>
            <a:r>
              <a:rPr sz="2400" b="1" dirty="0">
                <a:latin typeface="Arial" panose="020B0604020202020204"/>
                <a:cs typeface="Arial" panose="020B0604020202020204"/>
              </a:rPr>
              <a:t>ΠΕΣΟΥΝ</a:t>
            </a:r>
            <a:r>
              <a:rPr sz="2400" b="1" spc="-40" dirty="0">
                <a:latin typeface="Arial" panose="020B0604020202020204"/>
                <a:cs typeface="Arial" panose="020B0604020202020204"/>
              </a:rPr>
              <a:t> </a:t>
            </a:r>
            <a:r>
              <a:rPr sz="2400" b="1" dirty="0">
                <a:latin typeface="Arial" panose="020B0604020202020204"/>
                <a:cs typeface="Arial" panose="020B0604020202020204"/>
              </a:rPr>
              <a:t>ΟΙ</a:t>
            </a:r>
            <a:r>
              <a:rPr sz="2400" b="1" spc="-35" dirty="0">
                <a:latin typeface="Arial" panose="020B0604020202020204"/>
                <a:cs typeface="Arial" panose="020B0604020202020204"/>
              </a:rPr>
              <a:t> </a:t>
            </a:r>
            <a:r>
              <a:rPr sz="2400" b="1" dirty="0">
                <a:latin typeface="Arial" panose="020B0604020202020204"/>
                <a:cs typeface="Arial" panose="020B0604020202020204"/>
              </a:rPr>
              <a:t>ΣΤΡΟΦΕΣ.</a:t>
            </a:r>
            <a:r>
              <a:rPr sz="2400" b="1" spc="-40" dirty="0">
                <a:latin typeface="Arial" panose="020B0604020202020204"/>
                <a:cs typeface="Arial" panose="020B0604020202020204"/>
              </a:rPr>
              <a:t> </a:t>
            </a:r>
            <a:r>
              <a:rPr sz="2400" b="1" dirty="0">
                <a:latin typeface="Arial" panose="020B0604020202020204"/>
                <a:cs typeface="Arial" panose="020B0604020202020204"/>
              </a:rPr>
              <a:t>ΤΟΤΕ</a:t>
            </a:r>
            <a:r>
              <a:rPr sz="2400" b="1" spc="-40" dirty="0">
                <a:latin typeface="Arial" panose="020B0604020202020204"/>
                <a:cs typeface="Arial" panose="020B0604020202020204"/>
              </a:rPr>
              <a:t> </a:t>
            </a:r>
            <a:r>
              <a:rPr sz="2400" b="1" dirty="0">
                <a:latin typeface="Arial" panose="020B0604020202020204"/>
                <a:cs typeface="Arial" panose="020B0604020202020204"/>
              </a:rPr>
              <a:t>Η</a:t>
            </a:r>
            <a:r>
              <a:rPr sz="2400" b="1" spc="-35" dirty="0">
                <a:latin typeface="Arial" panose="020B0604020202020204"/>
                <a:cs typeface="Arial" panose="020B0604020202020204"/>
              </a:rPr>
              <a:t> </a:t>
            </a:r>
            <a:r>
              <a:rPr sz="2400" b="1" spc="-10" dirty="0">
                <a:latin typeface="Arial" panose="020B0604020202020204"/>
                <a:cs typeface="Arial" panose="020B0604020202020204"/>
              </a:rPr>
              <a:t>ΒΑΡΥΤΗΤΑ </a:t>
            </a:r>
            <a:r>
              <a:rPr sz="2400" b="1" dirty="0">
                <a:latin typeface="Arial" panose="020B0604020202020204"/>
                <a:cs typeface="Arial" panose="020B0604020202020204"/>
              </a:rPr>
              <a:t>ΘΑ</a:t>
            </a:r>
            <a:r>
              <a:rPr sz="2400" b="1" spc="-125" dirty="0">
                <a:latin typeface="Arial" panose="020B0604020202020204"/>
                <a:cs typeface="Arial" panose="020B0604020202020204"/>
              </a:rPr>
              <a:t> </a:t>
            </a:r>
            <a:r>
              <a:rPr sz="2400" b="1" dirty="0">
                <a:latin typeface="Arial" panose="020B0604020202020204"/>
                <a:cs typeface="Arial" panose="020B0604020202020204"/>
              </a:rPr>
              <a:t>ΥΠΕΡΙΣΧΥΣΕΙ</a:t>
            </a:r>
            <a:r>
              <a:rPr sz="2400" b="1" spc="-60" dirty="0">
                <a:latin typeface="Arial" panose="020B0604020202020204"/>
                <a:cs typeface="Arial" panose="020B0604020202020204"/>
              </a:rPr>
              <a:t> </a:t>
            </a:r>
            <a:r>
              <a:rPr sz="2400" b="1" dirty="0">
                <a:latin typeface="Arial" panose="020B0604020202020204"/>
                <a:cs typeface="Arial" panose="020B0604020202020204"/>
              </a:rPr>
              <a:t>ΚΑΙ</a:t>
            </a:r>
            <a:r>
              <a:rPr sz="2400" b="1" spc="-60" dirty="0">
                <a:latin typeface="Arial" panose="020B0604020202020204"/>
                <a:cs typeface="Arial" panose="020B0604020202020204"/>
              </a:rPr>
              <a:t> </a:t>
            </a:r>
            <a:r>
              <a:rPr sz="2400" b="1" spc="-20" dirty="0">
                <a:latin typeface="Arial" panose="020B0604020202020204"/>
                <a:cs typeface="Arial" panose="020B0604020202020204"/>
              </a:rPr>
              <a:t>ΤΑ</a:t>
            </a:r>
            <a:r>
              <a:rPr sz="2400" b="1" spc="-65" dirty="0">
                <a:latin typeface="Arial" panose="020B0604020202020204"/>
                <a:cs typeface="Arial" panose="020B0604020202020204"/>
              </a:rPr>
              <a:t> </a:t>
            </a:r>
            <a:r>
              <a:rPr sz="2400" b="1" dirty="0">
                <a:latin typeface="Arial" panose="020B0604020202020204"/>
                <a:cs typeface="Arial" panose="020B0604020202020204"/>
              </a:rPr>
              <a:t>ΒΑΡΗ</a:t>
            </a:r>
            <a:r>
              <a:rPr sz="2400" b="1" spc="-65" dirty="0">
                <a:latin typeface="Arial" panose="020B0604020202020204"/>
                <a:cs typeface="Arial" panose="020B0604020202020204"/>
              </a:rPr>
              <a:t> </a:t>
            </a:r>
            <a:r>
              <a:rPr sz="2400" b="1" dirty="0">
                <a:latin typeface="Arial" panose="020B0604020202020204"/>
                <a:cs typeface="Arial" panose="020B0604020202020204"/>
              </a:rPr>
              <a:t>ΘΑ</a:t>
            </a:r>
            <a:r>
              <a:rPr sz="2400" b="1" spc="-65" dirty="0">
                <a:latin typeface="Arial" panose="020B0604020202020204"/>
                <a:cs typeface="Arial" panose="020B0604020202020204"/>
              </a:rPr>
              <a:t> </a:t>
            </a:r>
            <a:r>
              <a:rPr sz="2400" b="1" spc="-10" dirty="0">
                <a:latin typeface="Arial" panose="020B0604020202020204"/>
                <a:cs typeface="Arial" panose="020B0604020202020204"/>
              </a:rPr>
              <a:t>ΕΠΑΝΕΛΘΟΥΝ</a:t>
            </a:r>
            <a:r>
              <a:rPr sz="2400" b="1" dirty="0">
                <a:latin typeface="Arial" panose="020B0604020202020204"/>
                <a:cs typeface="Arial" panose="020B0604020202020204"/>
              </a:rPr>
              <a:t>	</a:t>
            </a:r>
            <a:r>
              <a:rPr sz="2400" b="1" spc="-25" dirty="0">
                <a:latin typeface="Arial" panose="020B0604020202020204"/>
                <a:cs typeface="Arial" panose="020B0604020202020204"/>
              </a:rPr>
              <a:t>ΣΤΟ </a:t>
            </a:r>
            <a:r>
              <a:rPr sz="2400" b="1" dirty="0">
                <a:latin typeface="Arial" panose="020B0604020202020204"/>
                <a:cs typeface="Arial" panose="020B0604020202020204"/>
              </a:rPr>
              <a:t>ΠΡΟΤΕΡΟ</a:t>
            </a:r>
            <a:r>
              <a:rPr sz="2400" b="1" spc="-35" dirty="0">
                <a:latin typeface="Arial" panose="020B0604020202020204"/>
                <a:cs typeface="Arial" panose="020B0604020202020204"/>
              </a:rPr>
              <a:t> </a:t>
            </a:r>
            <a:r>
              <a:rPr sz="2400" b="1" dirty="0">
                <a:latin typeface="Arial" panose="020B0604020202020204"/>
                <a:cs typeface="Arial" panose="020B0604020202020204"/>
              </a:rPr>
              <a:t>ΣΗΜΕΙΟ</a:t>
            </a:r>
            <a:r>
              <a:rPr sz="2400" b="1" spc="-25" dirty="0">
                <a:latin typeface="Arial" panose="020B0604020202020204"/>
                <a:cs typeface="Arial" panose="020B0604020202020204"/>
              </a:rPr>
              <a:t> </a:t>
            </a:r>
            <a:r>
              <a:rPr sz="2400" b="1" spc="-10" dirty="0">
                <a:latin typeface="Arial" panose="020B0604020202020204"/>
                <a:cs typeface="Arial" panose="020B0604020202020204"/>
              </a:rPr>
              <a:t>ΙΣΟΡΡΟΠΙΑΣ.</a:t>
            </a:r>
            <a:endParaRPr sz="2400">
              <a:latin typeface="Arial" panose="020B0604020202020204"/>
              <a:cs typeface="Arial" panose="020B0604020202020204"/>
            </a:endParaRPr>
          </a:p>
          <a:p>
            <a:pPr>
              <a:lnSpc>
                <a:spcPct val="100000"/>
              </a:lnSpc>
              <a:spcBef>
                <a:spcPts val="5"/>
              </a:spcBef>
            </a:pPr>
            <a:endParaRPr sz="2150">
              <a:latin typeface="Arial" panose="020B0604020202020204"/>
              <a:cs typeface="Arial" panose="020B0604020202020204"/>
            </a:endParaRPr>
          </a:p>
          <a:p>
            <a:pPr marL="86995">
              <a:lnSpc>
                <a:spcPct val="100000"/>
              </a:lnSpc>
              <a:spcBef>
                <a:spcPts val="5"/>
              </a:spcBef>
            </a:pPr>
            <a:r>
              <a:rPr sz="2400" b="1" dirty="0">
                <a:latin typeface="Arial" panose="020B0604020202020204"/>
                <a:cs typeface="Arial" panose="020B0604020202020204"/>
              </a:rPr>
              <a:t>ΑΝΤΙΣΤΡΟΦΩΣ</a:t>
            </a:r>
            <a:r>
              <a:rPr sz="2400" b="1" spc="-50" dirty="0">
                <a:latin typeface="Arial" panose="020B0604020202020204"/>
                <a:cs typeface="Arial" panose="020B0604020202020204"/>
              </a:rPr>
              <a:t> </a:t>
            </a:r>
            <a:r>
              <a:rPr sz="2400" b="1" dirty="0">
                <a:latin typeface="Arial" panose="020B0604020202020204"/>
                <a:cs typeface="Arial" panose="020B0604020202020204"/>
              </a:rPr>
              <a:t>ΣΤΗΝ</a:t>
            </a:r>
            <a:r>
              <a:rPr sz="2400" b="1" spc="-35" dirty="0">
                <a:latin typeface="Arial" panose="020B0604020202020204"/>
                <a:cs typeface="Arial" panose="020B0604020202020204"/>
              </a:rPr>
              <a:t> </a:t>
            </a:r>
            <a:r>
              <a:rPr sz="2400" b="1" spc="-10" dirty="0">
                <a:latin typeface="Arial" panose="020B0604020202020204"/>
                <a:cs typeface="Arial" panose="020B0604020202020204"/>
              </a:rPr>
              <a:t>ΕΠΙΒΡΑΔΥΝΣΗ</a:t>
            </a:r>
            <a:endParaRPr sz="2400">
              <a:latin typeface="Arial" panose="020B0604020202020204"/>
              <a:cs typeface="Arial" panose="020B0604020202020204"/>
            </a:endParaRPr>
          </a:p>
        </p:txBody>
      </p:sp>
      <p:grpSp>
        <p:nvGrpSpPr>
          <p:cNvPr id="3" name="object 3"/>
          <p:cNvGrpSpPr/>
          <p:nvPr/>
        </p:nvGrpSpPr>
        <p:grpSpPr>
          <a:xfrm>
            <a:off x="327600" y="-10219"/>
            <a:ext cx="8250555" cy="959485"/>
            <a:chOff x="327600" y="-10219"/>
            <a:chExt cx="8250555" cy="959485"/>
          </a:xfrm>
        </p:grpSpPr>
        <p:sp>
          <p:nvSpPr>
            <p:cNvPr id="4" name="object 4"/>
            <p:cNvSpPr/>
            <p:nvPr/>
          </p:nvSpPr>
          <p:spPr>
            <a:xfrm>
              <a:off x="340359" y="2539"/>
              <a:ext cx="8224520" cy="933450"/>
            </a:xfrm>
            <a:custGeom>
              <a:avLst/>
              <a:gdLst/>
              <a:ahLst/>
              <a:cxnLst/>
              <a:rect l="l" t="t" r="r" b="b"/>
              <a:pathLst>
                <a:path w="8224520" h="933450">
                  <a:moveTo>
                    <a:pt x="8077200" y="932179"/>
                  </a:moveTo>
                  <a:lnTo>
                    <a:pt x="139699" y="932179"/>
                  </a:lnTo>
                  <a:lnTo>
                    <a:pt x="147319" y="933449"/>
                  </a:lnTo>
                  <a:lnTo>
                    <a:pt x="8068310" y="933449"/>
                  </a:lnTo>
                  <a:lnTo>
                    <a:pt x="8077200" y="932179"/>
                  </a:lnTo>
                  <a:close/>
                </a:path>
                <a:path w="8224520" h="933450">
                  <a:moveTo>
                    <a:pt x="8084820" y="0"/>
                  </a:moveTo>
                  <a:lnTo>
                    <a:pt x="139699" y="0"/>
                  </a:lnTo>
                  <a:lnTo>
                    <a:pt x="130810" y="1269"/>
                  </a:lnTo>
                  <a:lnTo>
                    <a:pt x="123189" y="2539"/>
                  </a:lnTo>
                  <a:lnTo>
                    <a:pt x="92710" y="12700"/>
                  </a:lnTo>
                  <a:lnTo>
                    <a:pt x="77469" y="20319"/>
                  </a:lnTo>
                  <a:lnTo>
                    <a:pt x="71119" y="25400"/>
                  </a:lnTo>
                  <a:lnTo>
                    <a:pt x="64769" y="29209"/>
                  </a:lnTo>
                  <a:lnTo>
                    <a:pt x="52069" y="39369"/>
                  </a:lnTo>
                  <a:lnTo>
                    <a:pt x="34289" y="57150"/>
                  </a:lnTo>
                  <a:lnTo>
                    <a:pt x="30479" y="63500"/>
                  </a:lnTo>
                  <a:lnTo>
                    <a:pt x="25400" y="71119"/>
                  </a:lnTo>
                  <a:lnTo>
                    <a:pt x="21589" y="77469"/>
                  </a:lnTo>
                  <a:lnTo>
                    <a:pt x="16510" y="85089"/>
                  </a:lnTo>
                  <a:lnTo>
                    <a:pt x="13969" y="91439"/>
                  </a:lnTo>
                  <a:lnTo>
                    <a:pt x="10160" y="99059"/>
                  </a:lnTo>
                  <a:lnTo>
                    <a:pt x="5079" y="114300"/>
                  </a:lnTo>
                  <a:lnTo>
                    <a:pt x="3810" y="123189"/>
                  </a:lnTo>
                  <a:lnTo>
                    <a:pt x="1269" y="138429"/>
                  </a:lnTo>
                  <a:lnTo>
                    <a:pt x="0" y="147319"/>
                  </a:lnTo>
                  <a:lnTo>
                    <a:pt x="0" y="786129"/>
                  </a:lnTo>
                  <a:lnTo>
                    <a:pt x="1269" y="793749"/>
                  </a:lnTo>
                  <a:lnTo>
                    <a:pt x="2539" y="802639"/>
                  </a:lnTo>
                  <a:lnTo>
                    <a:pt x="5079" y="817879"/>
                  </a:lnTo>
                  <a:lnTo>
                    <a:pt x="10160" y="833119"/>
                  </a:lnTo>
                  <a:lnTo>
                    <a:pt x="13969" y="840739"/>
                  </a:lnTo>
                  <a:lnTo>
                    <a:pt x="16510" y="848359"/>
                  </a:lnTo>
                  <a:lnTo>
                    <a:pt x="21589" y="855979"/>
                  </a:lnTo>
                  <a:lnTo>
                    <a:pt x="25400" y="862329"/>
                  </a:lnTo>
                  <a:lnTo>
                    <a:pt x="30479" y="869949"/>
                  </a:lnTo>
                  <a:lnTo>
                    <a:pt x="34289" y="876299"/>
                  </a:lnTo>
                  <a:lnTo>
                    <a:pt x="40639" y="881379"/>
                  </a:lnTo>
                  <a:lnTo>
                    <a:pt x="45719" y="887729"/>
                  </a:lnTo>
                  <a:lnTo>
                    <a:pt x="52069" y="894079"/>
                  </a:lnTo>
                  <a:lnTo>
                    <a:pt x="58419" y="899159"/>
                  </a:lnTo>
                  <a:lnTo>
                    <a:pt x="64769" y="902969"/>
                  </a:lnTo>
                  <a:lnTo>
                    <a:pt x="77469" y="913129"/>
                  </a:lnTo>
                  <a:lnTo>
                    <a:pt x="92710" y="920749"/>
                  </a:lnTo>
                  <a:lnTo>
                    <a:pt x="115569" y="928369"/>
                  </a:lnTo>
                  <a:lnTo>
                    <a:pt x="123189" y="929639"/>
                  </a:lnTo>
                  <a:lnTo>
                    <a:pt x="130810" y="932179"/>
                  </a:lnTo>
                  <a:lnTo>
                    <a:pt x="8084820" y="932179"/>
                  </a:lnTo>
                  <a:lnTo>
                    <a:pt x="8093710" y="930909"/>
                  </a:lnTo>
                  <a:lnTo>
                    <a:pt x="8101330" y="929639"/>
                  </a:lnTo>
                  <a:lnTo>
                    <a:pt x="8108950" y="927099"/>
                  </a:lnTo>
                  <a:lnTo>
                    <a:pt x="8116570" y="925829"/>
                  </a:lnTo>
                  <a:lnTo>
                    <a:pt x="8124190" y="923289"/>
                  </a:lnTo>
                  <a:lnTo>
                    <a:pt x="8147050" y="911859"/>
                  </a:lnTo>
                  <a:lnTo>
                    <a:pt x="8153400" y="908049"/>
                  </a:lnTo>
                  <a:lnTo>
                    <a:pt x="8159750" y="902969"/>
                  </a:lnTo>
                  <a:lnTo>
                    <a:pt x="8167370" y="899159"/>
                  </a:lnTo>
                  <a:lnTo>
                    <a:pt x="8172450" y="892809"/>
                  </a:lnTo>
                  <a:lnTo>
                    <a:pt x="8178800" y="887729"/>
                  </a:lnTo>
                  <a:lnTo>
                    <a:pt x="8183880" y="881379"/>
                  </a:lnTo>
                  <a:lnTo>
                    <a:pt x="8190230" y="875029"/>
                  </a:lnTo>
                  <a:lnTo>
                    <a:pt x="8194040" y="868679"/>
                  </a:lnTo>
                  <a:lnTo>
                    <a:pt x="8199120" y="862329"/>
                  </a:lnTo>
                  <a:lnTo>
                    <a:pt x="8202930" y="854709"/>
                  </a:lnTo>
                  <a:lnTo>
                    <a:pt x="8208010" y="848359"/>
                  </a:lnTo>
                  <a:lnTo>
                    <a:pt x="8210550" y="840739"/>
                  </a:lnTo>
                  <a:lnTo>
                    <a:pt x="8214360" y="833119"/>
                  </a:lnTo>
                  <a:lnTo>
                    <a:pt x="8219440" y="817879"/>
                  </a:lnTo>
                  <a:lnTo>
                    <a:pt x="8221980" y="802639"/>
                  </a:lnTo>
                  <a:lnTo>
                    <a:pt x="8223250" y="793749"/>
                  </a:lnTo>
                  <a:lnTo>
                    <a:pt x="8224520" y="786129"/>
                  </a:lnTo>
                  <a:lnTo>
                    <a:pt x="8224520" y="154939"/>
                  </a:lnTo>
                  <a:lnTo>
                    <a:pt x="8223250" y="147319"/>
                  </a:lnTo>
                  <a:lnTo>
                    <a:pt x="8223250" y="138429"/>
                  </a:lnTo>
                  <a:lnTo>
                    <a:pt x="8220710" y="123189"/>
                  </a:lnTo>
                  <a:lnTo>
                    <a:pt x="8218170" y="114300"/>
                  </a:lnTo>
                  <a:lnTo>
                    <a:pt x="8216900" y="106679"/>
                  </a:lnTo>
                  <a:lnTo>
                    <a:pt x="8213090" y="99059"/>
                  </a:lnTo>
                  <a:lnTo>
                    <a:pt x="8210550" y="91439"/>
                  </a:lnTo>
                  <a:lnTo>
                    <a:pt x="8206740" y="85089"/>
                  </a:lnTo>
                  <a:lnTo>
                    <a:pt x="8183880" y="50800"/>
                  </a:lnTo>
                  <a:lnTo>
                    <a:pt x="8153400" y="25400"/>
                  </a:lnTo>
                  <a:lnTo>
                    <a:pt x="8145780" y="20319"/>
                  </a:lnTo>
                  <a:lnTo>
                    <a:pt x="8139430" y="16509"/>
                  </a:lnTo>
                  <a:lnTo>
                    <a:pt x="8131810" y="12700"/>
                  </a:lnTo>
                  <a:lnTo>
                    <a:pt x="8101330" y="2539"/>
                  </a:lnTo>
                  <a:lnTo>
                    <a:pt x="8092440" y="1269"/>
                  </a:lnTo>
                  <a:lnTo>
                    <a:pt x="8084820" y="0"/>
                  </a:lnTo>
                  <a:close/>
                </a:path>
              </a:pathLst>
            </a:custGeom>
            <a:solidFill>
              <a:srgbClr val="009900"/>
            </a:solidFill>
          </p:spPr>
          <p:txBody>
            <a:bodyPr wrap="square" lIns="0" tIns="0" rIns="0" bIns="0" rtlCol="0"/>
            <a:lstStyle/>
            <a:p/>
          </p:txBody>
        </p:sp>
        <p:sp>
          <p:nvSpPr>
            <p:cNvPr id="5" name="object 5"/>
            <p:cNvSpPr/>
            <p:nvPr/>
          </p:nvSpPr>
          <p:spPr>
            <a:xfrm>
              <a:off x="340359" y="2539"/>
              <a:ext cx="8224520" cy="933450"/>
            </a:xfrm>
            <a:custGeom>
              <a:avLst/>
              <a:gdLst/>
              <a:ahLst/>
              <a:cxnLst/>
              <a:rect l="l" t="t" r="r" b="b"/>
              <a:pathLst>
                <a:path w="8224520" h="933450">
                  <a:moveTo>
                    <a:pt x="0" y="154939"/>
                  </a:moveTo>
                  <a:lnTo>
                    <a:pt x="0" y="147319"/>
                  </a:lnTo>
                  <a:lnTo>
                    <a:pt x="1269" y="138429"/>
                  </a:lnTo>
                  <a:lnTo>
                    <a:pt x="2539" y="130809"/>
                  </a:lnTo>
                  <a:lnTo>
                    <a:pt x="3810" y="123189"/>
                  </a:lnTo>
                  <a:lnTo>
                    <a:pt x="5079" y="114300"/>
                  </a:lnTo>
                  <a:lnTo>
                    <a:pt x="7619" y="106679"/>
                  </a:lnTo>
                  <a:lnTo>
                    <a:pt x="10160" y="99059"/>
                  </a:lnTo>
                  <a:lnTo>
                    <a:pt x="13969" y="91439"/>
                  </a:lnTo>
                  <a:lnTo>
                    <a:pt x="16510" y="85089"/>
                  </a:lnTo>
                  <a:lnTo>
                    <a:pt x="21589" y="77469"/>
                  </a:lnTo>
                  <a:lnTo>
                    <a:pt x="25400" y="71119"/>
                  </a:lnTo>
                  <a:lnTo>
                    <a:pt x="30479" y="63500"/>
                  </a:lnTo>
                  <a:lnTo>
                    <a:pt x="34289" y="57150"/>
                  </a:lnTo>
                  <a:lnTo>
                    <a:pt x="40639" y="50800"/>
                  </a:lnTo>
                  <a:lnTo>
                    <a:pt x="45719" y="45719"/>
                  </a:lnTo>
                  <a:lnTo>
                    <a:pt x="52069" y="39369"/>
                  </a:lnTo>
                  <a:lnTo>
                    <a:pt x="58419" y="34289"/>
                  </a:lnTo>
                  <a:lnTo>
                    <a:pt x="64769" y="29209"/>
                  </a:lnTo>
                  <a:lnTo>
                    <a:pt x="71119" y="25400"/>
                  </a:lnTo>
                  <a:lnTo>
                    <a:pt x="77469" y="20319"/>
                  </a:lnTo>
                  <a:lnTo>
                    <a:pt x="85089" y="16509"/>
                  </a:lnTo>
                  <a:lnTo>
                    <a:pt x="92710" y="12700"/>
                  </a:lnTo>
                  <a:lnTo>
                    <a:pt x="100330" y="10159"/>
                  </a:lnTo>
                  <a:lnTo>
                    <a:pt x="107949" y="7619"/>
                  </a:lnTo>
                  <a:lnTo>
                    <a:pt x="115569" y="5079"/>
                  </a:lnTo>
                  <a:lnTo>
                    <a:pt x="123189" y="2539"/>
                  </a:lnTo>
                  <a:lnTo>
                    <a:pt x="130810" y="1269"/>
                  </a:lnTo>
                  <a:lnTo>
                    <a:pt x="139699" y="0"/>
                  </a:lnTo>
                  <a:lnTo>
                    <a:pt x="147319" y="0"/>
                  </a:lnTo>
                  <a:lnTo>
                    <a:pt x="156210" y="0"/>
                  </a:lnTo>
                  <a:lnTo>
                    <a:pt x="8068310" y="0"/>
                  </a:lnTo>
                  <a:lnTo>
                    <a:pt x="8077200" y="0"/>
                  </a:lnTo>
                  <a:lnTo>
                    <a:pt x="8084820" y="0"/>
                  </a:lnTo>
                  <a:lnTo>
                    <a:pt x="8092440" y="1269"/>
                  </a:lnTo>
                  <a:lnTo>
                    <a:pt x="8101330" y="2539"/>
                  </a:lnTo>
                  <a:lnTo>
                    <a:pt x="8108950" y="5079"/>
                  </a:lnTo>
                  <a:lnTo>
                    <a:pt x="8116570" y="7619"/>
                  </a:lnTo>
                  <a:lnTo>
                    <a:pt x="8124190" y="10159"/>
                  </a:lnTo>
                  <a:lnTo>
                    <a:pt x="8131810" y="12700"/>
                  </a:lnTo>
                  <a:lnTo>
                    <a:pt x="8139430" y="16509"/>
                  </a:lnTo>
                  <a:lnTo>
                    <a:pt x="8145780" y="20319"/>
                  </a:lnTo>
                  <a:lnTo>
                    <a:pt x="8153400" y="25400"/>
                  </a:lnTo>
                  <a:lnTo>
                    <a:pt x="8159750" y="29209"/>
                  </a:lnTo>
                  <a:lnTo>
                    <a:pt x="8166100" y="34289"/>
                  </a:lnTo>
                  <a:lnTo>
                    <a:pt x="8172450" y="39369"/>
                  </a:lnTo>
                  <a:lnTo>
                    <a:pt x="8178800" y="45719"/>
                  </a:lnTo>
                  <a:lnTo>
                    <a:pt x="8183880" y="50800"/>
                  </a:lnTo>
                  <a:lnTo>
                    <a:pt x="8188960" y="57150"/>
                  </a:lnTo>
                  <a:lnTo>
                    <a:pt x="8194040" y="63500"/>
                  </a:lnTo>
                  <a:lnTo>
                    <a:pt x="8199120" y="71119"/>
                  </a:lnTo>
                  <a:lnTo>
                    <a:pt x="8202930" y="77469"/>
                  </a:lnTo>
                  <a:lnTo>
                    <a:pt x="8206740" y="85089"/>
                  </a:lnTo>
                  <a:lnTo>
                    <a:pt x="8210550" y="91439"/>
                  </a:lnTo>
                  <a:lnTo>
                    <a:pt x="8213090" y="99059"/>
                  </a:lnTo>
                  <a:lnTo>
                    <a:pt x="8216900" y="106679"/>
                  </a:lnTo>
                  <a:lnTo>
                    <a:pt x="8218170" y="114300"/>
                  </a:lnTo>
                  <a:lnTo>
                    <a:pt x="8220710" y="123189"/>
                  </a:lnTo>
                  <a:lnTo>
                    <a:pt x="8221980" y="130809"/>
                  </a:lnTo>
                  <a:lnTo>
                    <a:pt x="8223250" y="138429"/>
                  </a:lnTo>
                  <a:lnTo>
                    <a:pt x="8223250" y="147319"/>
                  </a:lnTo>
                  <a:lnTo>
                    <a:pt x="8224520" y="154939"/>
                  </a:lnTo>
                  <a:lnTo>
                    <a:pt x="8224520" y="777239"/>
                  </a:lnTo>
                  <a:lnTo>
                    <a:pt x="8224520" y="786129"/>
                  </a:lnTo>
                  <a:lnTo>
                    <a:pt x="8223250" y="793749"/>
                  </a:lnTo>
                  <a:lnTo>
                    <a:pt x="8221980" y="802639"/>
                  </a:lnTo>
                  <a:lnTo>
                    <a:pt x="8220710" y="810259"/>
                  </a:lnTo>
                  <a:lnTo>
                    <a:pt x="8219440" y="817879"/>
                  </a:lnTo>
                  <a:lnTo>
                    <a:pt x="8216900" y="825499"/>
                  </a:lnTo>
                  <a:lnTo>
                    <a:pt x="8214360" y="833119"/>
                  </a:lnTo>
                  <a:lnTo>
                    <a:pt x="8210550" y="840739"/>
                  </a:lnTo>
                  <a:lnTo>
                    <a:pt x="8208010" y="848359"/>
                  </a:lnTo>
                  <a:lnTo>
                    <a:pt x="8202930" y="854709"/>
                  </a:lnTo>
                  <a:lnTo>
                    <a:pt x="8199120" y="862329"/>
                  </a:lnTo>
                  <a:lnTo>
                    <a:pt x="8194040" y="868679"/>
                  </a:lnTo>
                  <a:lnTo>
                    <a:pt x="8190230" y="875029"/>
                  </a:lnTo>
                  <a:lnTo>
                    <a:pt x="8183880" y="881379"/>
                  </a:lnTo>
                  <a:lnTo>
                    <a:pt x="8178800" y="887729"/>
                  </a:lnTo>
                  <a:lnTo>
                    <a:pt x="8172450" y="892809"/>
                  </a:lnTo>
                  <a:lnTo>
                    <a:pt x="8167370" y="899159"/>
                  </a:lnTo>
                  <a:lnTo>
                    <a:pt x="8159750" y="902969"/>
                  </a:lnTo>
                  <a:lnTo>
                    <a:pt x="8153400" y="908049"/>
                  </a:lnTo>
                  <a:lnTo>
                    <a:pt x="8147050" y="911859"/>
                  </a:lnTo>
                  <a:lnTo>
                    <a:pt x="8108950" y="927099"/>
                  </a:lnTo>
                  <a:lnTo>
                    <a:pt x="8101330" y="929639"/>
                  </a:lnTo>
                  <a:lnTo>
                    <a:pt x="8093710" y="930909"/>
                  </a:lnTo>
                  <a:lnTo>
                    <a:pt x="8084820" y="932179"/>
                  </a:lnTo>
                  <a:lnTo>
                    <a:pt x="8077200" y="932179"/>
                  </a:lnTo>
                  <a:lnTo>
                    <a:pt x="8068310" y="933449"/>
                  </a:lnTo>
                  <a:lnTo>
                    <a:pt x="156210" y="933449"/>
                  </a:lnTo>
                  <a:lnTo>
                    <a:pt x="147319" y="933449"/>
                  </a:lnTo>
                  <a:lnTo>
                    <a:pt x="139699" y="932179"/>
                  </a:lnTo>
                  <a:lnTo>
                    <a:pt x="130810" y="932179"/>
                  </a:lnTo>
                  <a:lnTo>
                    <a:pt x="123189" y="929639"/>
                  </a:lnTo>
                  <a:lnTo>
                    <a:pt x="115569" y="928369"/>
                  </a:lnTo>
                  <a:lnTo>
                    <a:pt x="107949" y="925829"/>
                  </a:lnTo>
                  <a:lnTo>
                    <a:pt x="100330" y="923289"/>
                  </a:lnTo>
                  <a:lnTo>
                    <a:pt x="92710" y="920749"/>
                  </a:lnTo>
                  <a:lnTo>
                    <a:pt x="85089" y="916939"/>
                  </a:lnTo>
                  <a:lnTo>
                    <a:pt x="77469" y="913129"/>
                  </a:lnTo>
                  <a:lnTo>
                    <a:pt x="71119" y="908049"/>
                  </a:lnTo>
                  <a:lnTo>
                    <a:pt x="64769" y="902969"/>
                  </a:lnTo>
                  <a:lnTo>
                    <a:pt x="58419" y="899159"/>
                  </a:lnTo>
                  <a:lnTo>
                    <a:pt x="52069" y="894079"/>
                  </a:lnTo>
                  <a:lnTo>
                    <a:pt x="45719" y="887729"/>
                  </a:lnTo>
                  <a:lnTo>
                    <a:pt x="40639" y="881379"/>
                  </a:lnTo>
                  <a:lnTo>
                    <a:pt x="34289" y="876299"/>
                  </a:lnTo>
                  <a:lnTo>
                    <a:pt x="30479" y="869949"/>
                  </a:lnTo>
                  <a:lnTo>
                    <a:pt x="25400" y="862329"/>
                  </a:lnTo>
                  <a:lnTo>
                    <a:pt x="21589" y="855979"/>
                  </a:lnTo>
                  <a:lnTo>
                    <a:pt x="16510" y="848359"/>
                  </a:lnTo>
                  <a:lnTo>
                    <a:pt x="13969" y="840739"/>
                  </a:lnTo>
                  <a:lnTo>
                    <a:pt x="10160" y="833119"/>
                  </a:lnTo>
                  <a:lnTo>
                    <a:pt x="7619" y="825499"/>
                  </a:lnTo>
                  <a:lnTo>
                    <a:pt x="5079" y="817879"/>
                  </a:lnTo>
                  <a:lnTo>
                    <a:pt x="3810" y="810259"/>
                  </a:lnTo>
                  <a:lnTo>
                    <a:pt x="2539" y="802639"/>
                  </a:lnTo>
                  <a:lnTo>
                    <a:pt x="1269" y="793749"/>
                  </a:lnTo>
                  <a:lnTo>
                    <a:pt x="0" y="786129"/>
                  </a:lnTo>
                  <a:lnTo>
                    <a:pt x="0" y="778509"/>
                  </a:lnTo>
                  <a:lnTo>
                    <a:pt x="0" y="154939"/>
                  </a:lnTo>
                  <a:close/>
                </a:path>
              </a:pathLst>
            </a:custGeom>
            <a:ln w="25518">
              <a:solidFill>
                <a:srgbClr val="FFFFFF"/>
              </a:solidFill>
            </a:ln>
          </p:spPr>
          <p:txBody>
            <a:bodyPr wrap="square" lIns="0" tIns="0" rIns="0" bIns="0" rtlCol="0"/>
            <a:lstStyle/>
            <a:p/>
          </p:txBody>
        </p:sp>
        <p:sp>
          <p:nvSpPr>
            <p:cNvPr id="6" name="object 6"/>
            <p:cNvSpPr/>
            <p:nvPr/>
          </p:nvSpPr>
          <p:spPr>
            <a:xfrm>
              <a:off x="327596" y="-10211"/>
              <a:ext cx="8250555" cy="959485"/>
            </a:xfrm>
            <a:custGeom>
              <a:avLst/>
              <a:gdLst/>
              <a:ahLst/>
              <a:cxnLst/>
              <a:rect l="l" t="t" r="r" b="b"/>
              <a:pathLst>
                <a:path w="8250555" h="95948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959485">
                  <a:moveTo>
                    <a:pt x="8250034" y="946200"/>
                  </a:moveTo>
                  <a:lnTo>
                    <a:pt x="8246300" y="937183"/>
                  </a:lnTo>
                  <a:lnTo>
                    <a:pt x="8237283" y="933450"/>
                  </a:lnTo>
                  <a:lnTo>
                    <a:pt x="8228254" y="937183"/>
                  </a:lnTo>
                  <a:lnTo>
                    <a:pt x="8224520" y="946200"/>
                  </a:lnTo>
                  <a:lnTo>
                    <a:pt x="8228254" y="955230"/>
                  </a:lnTo>
                  <a:lnTo>
                    <a:pt x="8237283" y="958964"/>
                  </a:lnTo>
                  <a:lnTo>
                    <a:pt x="8246300" y="955230"/>
                  </a:lnTo>
                  <a:lnTo>
                    <a:pt x="8250034" y="94620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52450" y="-193040"/>
            <a:ext cx="7722234" cy="1155700"/>
          </a:xfrm>
          <a:prstGeom prst="rect">
            <a:avLst/>
          </a:prstGeom>
        </p:spPr>
        <p:txBody>
          <a:bodyPr vert="horz" wrap="square" lIns="0" tIns="12700" rIns="0" bIns="0" rtlCol="0">
            <a:spAutoFit/>
          </a:bodyPr>
          <a:lstStyle/>
          <a:p>
            <a:pPr marL="12700" marR="5080">
              <a:lnSpc>
                <a:spcPct val="143000"/>
              </a:lnSpc>
              <a:spcBef>
                <a:spcPts val="100"/>
              </a:spcBef>
            </a:pPr>
            <a:r>
              <a:rPr sz="2600" i="1" u="none" dirty="0">
                <a:solidFill>
                  <a:srgbClr val="FFFFFF"/>
                </a:solidFill>
                <a:latin typeface="Calibri" panose="020F0502020204030204"/>
                <a:cs typeface="Calibri" panose="020F0502020204030204"/>
              </a:rPr>
              <a:t>γ)Είδη</a:t>
            </a:r>
            <a:r>
              <a:rPr sz="2600" i="1" u="none" spc="-5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 </a:t>
            </a:r>
            <a:r>
              <a:rPr sz="2600" i="1" u="none" dirty="0">
                <a:solidFill>
                  <a:srgbClr val="FFFFFF"/>
                </a:solidFill>
                <a:latin typeface="Calibri" panose="020F0502020204030204"/>
                <a:cs typeface="Calibri" panose="020F0502020204030204"/>
              </a:rPr>
              <a:t>Μηχανικός</a:t>
            </a:r>
            <a:r>
              <a:rPr sz="2600" i="1" u="none" spc="-6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Ρυθμιστής</a:t>
            </a:r>
            <a:r>
              <a:rPr sz="2600" i="1" u="none" spc="-6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Στροφών.</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2882" y="-9207"/>
            <a:ext cx="8667115" cy="1102995"/>
            <a:chOff x="202882" y="-9207"/>
            <a:chExt cx="8667115" cy="1102995"/>
          </a:xfrm>
        </p:grpSpPr>
        <p:sp>
          <p:nvSpPr>
            <p:cNvPr id="3" name="object 3"/>
            <p:cNvSpPr/>
            <p:nvPr/>
          </p:nvSpPr>
          <p:spPr>
            <a:xfrm>
              <a:off x="215900" y="3809"/>
              <a:ext cx="8641080" cy="1076960"/>
            </a:xfrm>
            <a:custGeom>
              <a:avLst/>
              <a:gdLst/>
              <a:ahLst/>
              <a:cxnLst/>
              <a:rect l="l" t="t" r="r" b="b"/>
              <a:pathLst>
                <a:path w="8641080" h="1076960">
                  <a:moveTo>
                    <a:pt x="8469630" y="0"/>
                  </a:moveTo>
                  <a:lnTo>
                    <a:pt x="170179" y="0"/>
                  </a:lnTo>
                  <a:lnTo>
                    <a:pt x="161290" y="1270"/>
                  </a:lnTo>
                  <a:lnTo>
                    <a:pt x="151129" y="2540"/>
                  </a:lnTo>
                  <a:lnTo>
                    <a:pt x="142240" y="3810"/>
                  </a:lnTo>
                  <a:lnTo>
                    <a:pt x="115570" y="11430"/>
                  </a:lnTo>
                  <a:lnTo>
                    <a:pt x="97789" y="19050"/>
                  </a:lnTo>
                  <a:lnTo>
                    <a:pt x="90170" y="24130"/>
                  </a:lnTo>
                  <a:lnTo>
                    <a:pt x="81279" y="29210"/>
                  </a:lnTo>
                  <a:lnTo>
                    <a:pt x="45720" y="59690"/>
                  </a:lnTo>
                  <a:lnTo>
                    <a:pt x="40639" y="66040"/>
                  </a:lnTo>
                  <a:lnTo>
                    <a:pt x="34289" y="73660"/>
                  </a:lnTo>
                  <a:lnTo>
                    <a:pt x="11429" y="115570"/>
                  </a:lnTo>
                  <a:lnTo>
                    <a:pt x="1270" y="160020"/>
                  </a:lnTo>
                  <a:lnTo>
                    <a:pt x="0" y="170180"/>
                  </a:lnTo>
                  <a:lnTo>
                    <a:pt x="0" y="906780"/>
                  </a:lnTo>
                  <a:lnTo>
                    <a:pt x="1270" y="915670"/>
                  </a:lnTo>
                  <a:lnTo>
                    <a:pt x="2539" y="925830"/>
                  </a:lnTo>
                  <a:lnTo>
                    <a:pt x="3810" y="934720"/>
                  </a:lnTo>
                  <a:lnTo>
                    <a:pt x="11429" y="961390"/>
                  </a:lnTo>
                  <a:lnTo>
                    <a:pt x="15239" y="970280"/>
                  </a:lnTo>
                  <a:lnTo>
                    <a:pt x="20320" y="979170"/>
                  </a:lnTo>
                  <a:lnTo>
                    <a:pt x="24129" y="986790"/>
                  </a:lnTo>
                  <a:lnTo>
                    <a:pt x="34289" y="1002030"/>
                  </a:lnTo>
                  <a:lnTo>
                    <a:pt x="40639" y="1009650"/>
                  </a:lnTo>
                  <a:lnTo>
                    <a:pt x="45720" y="1017270"/>
                  </a:lnTo>
                  <a:lnTo>
                    <a:pt x="52070" y="1023620"/>
                  </a:lnTo>
                  <a:lnTo>
                    <a:pt x="67310" y="1036320"/>
                  </a:lnTo>
                  <a:lnTo>
                    <a:pt x="73660" y="1041400"/>
                  </a:lnTo>
                  <a:lnTo>
                    <a:pt x="81279" y="1047750"/>
                  </a:lnTo>
                  <a:lnTo>
                    <a:pt x="90170" y="1051560"/>
                  </a:lnTo>
                  <a:lnTo>
                    <a:pt x="97789" y="1056640"/>
                  </a:lnTo>
                  <a:lnTo>
                    <a:pt x="124460" y="1068070"/>
                  </a:lnTo>
                  <a:lnTo>
                    <a:pt x="133350" y="1070610"/>
                  </a:lnTo>
                  <a:lnTo>
                    <a:pt x="142240" y="1071880"/>
                  </a:lnTo>
                  <a:lnTo>
                    <a:pt x="151129" y="1074420"/>
                  </a:lnTo>
                  <a:lnTo>
                    <a:pt x="161290" y="1075690"/>
                  </a:lnTo>
                  <a:lnTo>
                    <a:pt x="179070" y="1075690"/>
                  </a:lnTo>
                  <a:lnTo>
                    <a:pt x="179070" y="1076960"/>
                  </a:lnTo>
                  <a:lnTo>
                    <a:pt x="8479790" y="1075690"/>
                  </a:lnTo>
                  <a:lnTo>
                    <a:pt x="8488680" y="1074420"/>
                  </a:lnTo>
                  <a:lnTo>
                    <a:pt x="8498840" y="1071880"/>
                  </a:lnTo>
                  <a:lnTo>
                    <a:pt x="8507730" y="1070610"/>
                  </a:lnTo>
                  <a:lnTo>
                    <a:pt x="8516620" y="1066800"/>
                  </a:lnTo>
                  <a:lnTo>
                    <a:pt x="8525510" y="1064260"/>
                  </a:lnTo>
                  <a:lnTo>
                    <a:pt x="8534400" y="1060450"/>
                  </a:lnTo>
                  <a:lnTo>
                    <a:pt x="8573770" y="1036320"/>
                  </a:lnTo>
                  <a:lnTo>
                    <a:pt x="8605520" y="1002030"/>
                  </a:lnTo>
                  <a:lnTo>
                    <a:pt x="8611870" y="994410"/>
                  </a:lnTo>
                  <a:lnTo>
                    <a:pt x="8615680" y="986790"/>
                  </a:lnTo>
                  <a:lnTo>
                    <a:pt x="8620760" y="977900"/>
                  </a:lnTo>
                  <a:lnTo>
                    <a:pt x="8624570" y="969010"/>
                  </a:lnTo>
                  <a:lnTo>
                    <a:pt x="8628380" y="961390"/>
                  </a:lnTo>
                  <a:lnTo>
                    <a:pt x="8633460" y="943610"/>
                  </a:lnTo>
                  <a:lnTo>
                    <a:pt x="8636000" y="933450"/>
                  </a:lnTo>
                  <a:lnTo>
                    <a:pt x="8638540" y="924560"/>
                  </a:lnTo>
                  <a:lnTo>
                    <a:pt x="8638540" y="915670"/>
                  </a:lnTo>
                  <a:lnTo>
                    <a:pt x="8639810" y="906780"/>
                  </a:lnTo>
                  <a:lnTo>
                    <a:pt x="8639810" y="896620"/>
                  </a:lnTo>
                  <a:lnTo>
                    <a:pt x="8641080" y="896620"/>
                  </a:lnTo>
                  <a:lnTo>
                    <a:pt x="8639810" y="179070"/>
                  </a:lnTo>
                  <a:lnTo>
                    <a:pt x="8639810" y="170180"/>
                  </a:lnTo>
                  <a:lnTo>
                    <a:pt x="8638540" y="160020"/>
                  </a:lnTo>
                  <a:lnTo>
                    <a:pt x="8638540" y="151130"/>
                  </a:lnTo>
                  <a:lnTo>
                    <a:pt x="8636000" y="142240"/>
                  </a:lnTo>
                  <a:lnTo>
                    <a:pt x="8624570" y="105410"/>
                  </a:lnTo>
                  <a:lnTo>
                    <a:pt x="8615680" y="88900"/>
                  </a:lnTo>
                  <a:lnTo>
                    <a:pt x="8611870" y="81280"/>
                  </a:lnTo>
                  <a:lnTo>
                    <a:pt x="8605520" y="73660"/>
                  </a:lnTo>
                  <a:lnTo>
                    <a:pt x="8600440" y="66040"/>
                  </a:lnTo>
                  <a:lnTo>
                    <a:pt x="8594090" y="59690"/>
                  </a:lnTo>
                  <a:lnTo>
                    <a:pt x="8587740" y="52070"/>
                  </a:lnTo>
                  <a:lnTo>
                    <a:pt x="8580120" y="45720"/>
                  </a:lnTo>
                  <a:lnTo>
                    <a:pt x="8573770" y="39370"/>
                  </a:lnTo>
                  <a:lnTo>
                    <a:pt x="8534400" y="15240"/>
                  </a:lnTo>
                  <a:lnTo>
                    <a:pt x="8488680" y="2540"/>
                  </a:lnTo>
                  <a:lnTo>
                    <a:pt x="8479790" y="1270"/>
                  </a:lnTo>
                  <a:lnTo>
                    <a:pt x="8469630" y="0"/>
                  </a:lnTo>
                  <a:close/>
                </a:path>
              </a:pathLst>
            </a:custGeom>
            <a:solidFill>
              <a:srgbClr val="009900"/>
            </a:solidFill>
          </p:spPr>
          <p:txBody>
            <a:bodyPr wrap="square" lIns="0" tIns="0" rIns="0" bIns="0" rtlCol="0"/>
            <a:lstStyle/>
            <a:p/>
          </p:txBody>
        </p:sp>
        <p:sp>
          <p:nvSpPr>
            <p:cNvPr id="4" name="object 4"/>
            <p:cNvSpPr/>
            <p:nvPr/>
          </p:nvSpPr>
          <p:spPr>
            <a:xfrm>
              <a:off x="215900" y="3809"/>
              <a:ext cx="8641080" cy="1076960"/>
            </a:xfrm>
            <a:custGeom>
              <a:avLst/>
              <a:gdLst/>
              <a:ahLst/>
              <a:cxnLst/>
              <a:rect l="l" t="t" r="r" b="b"/>
              <a:pathLst>
                <a:path w="8641080" h="1076960">
                  <a:moveTo>
                    <a:pt x="0" y="179070"/>
                  </a:moveTo>
                  <a:lnTo>
                    <a:pt x="0" y="170180"/>
                  </a:lnTo>
                  <a:lnTo>
                    <a:pt x="1270" y="160020"/>
                  </a:lnTo>
                  <a:lnTo>
                    <a:pt x="2539" y="151130"/>
                  </a:lnTo>
                  <a:lnTo>
                    <a:pt x="3810" y="142240"/>
                  </a:lnTo>
                  <a:lnTo>
                    <a:pt x="6350" y="132080"/>
                  </a:lnTo>
                  <a:lnTo>
                    <a:pt x="24129" y="88900"/>
                  </a:lnTo>
                  <a:lnTo>
                    <a:pt x="29210" y="81280"/>
                  </a:lnTo>
                  <a:lnTo>
                    <a:pt x="34289" y="73660"/>
                  </a:lnTo>
                  <a:lnTo>
                    <a:pt x="40639" y="66040"/>
                  </a:lnTo>
                  <a:lnTo>
                    <a:pt x="45720" y="59690"/>
                  </a:lnTo>
                  <a:lnTo>
                    <a:pt x="52070" y="52070"/>
                  </a:lnTo>
                  <a:lnTo>
                    <a:pt x="90170" y="24130"/>
                  </a:lnTo>
                  <a:lnTo>
                    <a:pt x="97789" y="19050"/>
                  </a:lnTo>
                  <a:lnTo>
                    <a:pt x="106679" y="15240"/>
                  </a:lnTo>
                  <a:lnTo>
                    <a:pt x="115570" y="11430"/>
                  </a:lnTo>
                  <a:lnTo>
                    <a:pt x="124460" y="8890"/>
                  </a:lnTo>
                  <a:lnTo>
                    <a:pt x="133350" y="6350"/>
                  </a:lnTo>
                  <a:lnTo>
                    <a:pt x="142240" y="3810"/>
                  </a:lnTo>
                  <a:lnTo>
                    <a:pt x="151129" y="2540"/>
                  </a:lnTo>
                  <a:lnTo>
                    <a:pt x="161290" y="1270"/>
                  </a:lnTo>
                  <a:lnTo>
                    <a:pt x="170179" y="0"/>
                  </a:lnTo>
                  <a:lnTo>
                    <a:pt x="179070" y="0"/>
                  </a:lnTo>
                  <a:lnTo>
                    <a:pt x="8460740" y="0"/>
                  </a:lnTo>
                  <a:lnTo>
                    <a:pt x="8469630" y="0"/>
                  </a:lnTo>
                  <a:lnTo>
                    <a:pt x="8479790" y="1270"/>
                  </a:lnTo>
                  <a:lnTo>
                    <a:pt x="8488680" y="2540"/>
                  </a:lnTo>
                  <a:lnTo>
                    <a:pt x="8498840" y="3810"/>
                  </a:lnTo>
                  <a:lnTo>
                    <a:pt x="8507730" y="6350"/>
                  </a:lnTo>
                  <a:lnTo>
                    <a:pt x="8550910" y="24130"/>
                  </a:lnTo>
                  <a:lnTo>
                    <a:pt x="8558530" y="29210"/>
                  </a:lnTo>
                  <a:lnTo>
                    <a:pt x="8566150" y="34290"/>
                  </a:lnTo>
                  <a:lnTo>
                    <a:pt x="8573770" y="39370"/>
                  </a:lnTo>
                  <a:lnTo>
                    <a:pt x="8580120" y="45720"/>
                  </a:lnTo>
                  <a:lnTo>
                    <a:pt x="8587740" y="52070"/>
                  </a:lnTo>
                  <a:lnTo>
                    <a:pt x="8594090" y="59690"/>
                  </a:lnTo>
                  <a:lnTo>
                    <a:pt x="8600440" y="66040"/>
                  </a:lnTo>
                  <a:lnTo>
                    <a:pt x="8605520" y="73660"/>
                  </a:lnTo>
                  <a:lnTo>
                    <a:pt x="8611870" y="81280"/>
                  </a:lnTo>
                  <a:lnTo>
                    <a:pt x="8615680" y="88900"/>
                  </a:lnTo>
                  <a:lnTo>
                    <a:pt x="8620760" y="97790"/>
                  </a:lnTo>
                  <a:lnTo>
                    <a:pt x="8636000" y="142240"/>
                  </a:lnTo>
                  <a:lnTo>
                    <a:pt x="8638540" y="151130"/>
                  </a:lnTo>
                  <a:lnTo>
                    <a:pt x="8638540" y="160020"/>
                  </a:lnTo>
                  <a:lnTo>
                    <a:pt x="8639810" y="170180"/>
                  </a:lnTo>
                  <a:lnTo>
                    <a:pt x="8639810" y="179070"/>
                  </a:lnTo>
                  <a:lnTo>
                    <a:pt x="8641080" y="896620"/>
                  </a:lnTo>
                  <a:lnTo>
                    <a:pt x="8639810" y="896620"/>
                  </a:lnTo>
                  <a:lnTo>
                    <a:pt x="8639810" y="906780"/>
                  </a:lnTo>
                  <a:lnTo>
                    <a:pt x="8638540" y="915670"/>
                  </a:lnTo>
                  <a:lnTo>
                    <a:pt x="8638540" y="924560"/>
                  </a:lnTo>
                  <a:lnTo>
                    <a:pt x="8636000" y="933450"/>
                  </a:lnTo>
                  <a:lnTo>
                    <a:pt x="8633460" y="943610"/>
                  </a:lnTo>
                  <a:lnTo>
                    <a:pt x="8630920" y="952500"/>
                  </a:lnTo>
                  <a:lnTo>
                    <a:pt x="8628380" y="961390"/>
                  </a:lnTo>
                  <a:lnTo>
                    <a:pt x="8624570" y="969010"/>
                  </a:lnTo>
                  <a:lnTo>
                    <a:pt x="8620760" y="977900"/>
                  </a:lnTo>
                  <a:lnTo>
                    <a:pt x="8615680" y="986790"/>
                  </a:lnTo>
                  <a:lnTo>
                    <a:pt x="8611870" y="994410"/>
                  </a:lnTo>
                  <a:lnTo>
                    <a:pt x="8605520" y="1002030"/>
                  </a:lnTo>
                  <a:lnTo>
                    <a:pt x="8600440" y="1009650"/>
                  </a:lnTo>
                  <a:lnTo>
                    <a:pt x="8594090" y="1017270"/>
                  </a:lnTo>
                  <a:lnTo>
                    <a:pt x="8587740" y="1023620"/>
                  </a:lnTo>
                  <a:lnTo>
                    <a:pt x="8581390" y="1029970"/>
                  </a:lnTo>
                  <a:lnTo>
                    <a:pt x="8573770" y="1036320"/>
                  </a:lnTo>
                  <a:lnTo>
                    <a:pt x="8566150" y="1041400"/>
                  </a:lnTo>
                  <a:lnTo>
                    <a:pt x="8558530" y="1046480"/>
                  </a:lnTo>
                  <a:lnTo>
                    <a:pt x="8550910" y="1051560"/>
                  </a:lnTo>
                  <a:lnTo>
                    <a:pt x="8542020" y="1056640"/>
                  </a:lnTo>
                  <a:lnTo>
                    <a:pt x="8534400" y="1060450"/>
                  </a:lnTo>
                  <a:lnTo>
                    <a:pt x="8525510" y="1064260"/>
                  </a:lnTo>
                  <a:lnTo>
                    <a:pt x="8516620" y="1066800"/>
                  </a:lnTo>
                  <a:lnTo>
                    <a:pt x="8507730" y="1070610"/>
                  </a:lnTo>
                  <a:lnTo>
                    <a:pt x="8498840" y="1071880"/>
                  </a:lnTo>
                  <a:lnTo>
                    <a:pt x="8488680" y="1074420"/>
                  </a:lnTo>
                  <a:lnTo>
                    <a:pt x="8479790" y="1075690"/>
                  </a:lnTo>
                  <a:lnTo>
                    <a:pt x="8470900" y="1075690"/>
                  </a:lnTo>
                  <a:lnTo>
                    <a:pt x="8460740" y="1075690"/>
                  </a:lnTo>
                  <a:lnTo>
                    <a:pt x="179070" y="1076960"/>
                  </a:lnTo>
                  <a:lnTo>
                    <a:pt x="179070" y="1075690"/>
                  </a:lnTo>
                  <a:lnTo>
                    <a:pt x="170179" y="1075690"/>
                  </a:lnTo>
                  <a:lnTo>
                    <a:pt x="161290" y="1075690"/>
                  </a:lnTo>
                  <a:lnTo>
                    <a:pt x="151129" y="1074420"/>
                  </a:lnTo>
                  <a:lnTo>
                    <a:pt x="142240" y="1071880"/>
                  </a:lnTo>
                  <a:lnTo>
                    <a:pt x="133350" y="1070610"/>
                  </a:lnTo>
                  <a:lnTo>
                    <a:pt x="97789" y="1056640"/>
                  </a:lnTo>
                  <a:lnTo>
                    <a:pt x="90170" y="1051560"/>
                  </a:lnTo>
                  <a:lnTo>
                    <a:pt x="81279" y="1047750"/>
                  </a:lnTo>
                  <a:lnTo>
                    <a:pt x="73660" y="1041400"/>
                  </a:lnTo>
                  <a:lnTo>
                    <a:pt x="67310" y="1036320"/>
                  </a:lnTo>
                  <a:lnTo>
                    <a:pt x="59689" y="1029970"/>
                  </a:lnTo>
                  <a:lnTo>
                    <a:pt x="52070" y="1023620"/>
                  </a:lnTo>
                  <a:lnTo>
                    <a:pt x="45720" y="1017270"/>
                  </a:lnTo>
                  <a:lnTo>
                    <a:pt x="40639" y="1009650"/>
                  </a:lnTo>
                  <a:lnTo>
                    <a:pt x="34289" y="1002030"/>
                  </a:lnTo>
                  <a:lnTo>
                    <a:pt x="29210" y="994410"/>
                  </a:lnTo>
                  <a:lnTo>
                    <a:pt x="24129" y="986790"/>
                  </a:lnTo>
                  <a:lnTo>
                    <a:pt x="20320" y="979170"/>
                  </a:lnTo>
                  <a:lnTo>
                    <a:pt x="15239" y="970280"/>
                  </a:lnTo>
                  <a:lnTo>
                    <a:pt x="11429" y="961390"/>
                  </a:lnTo>
                  <a:lnTo>
                    <a:pt x="8889" y="952500"/>
                  </a:lnTo>
                  <a:lnTo>
                    <a:pt x="6350" y="943610"/>
                  </a:lnTo>
                  <a:lnTo>
                    <a:pt x="3810" y="934720"/>
                  </a:lnTo>
                  <a:lnTo>
                    <a:pt x="2539" y="925830"/>
                  </a:lnTo>
                  <a:lnTo>
                    <a:pt x="1270" y="915670"/>
                  </a:lnTo>
                  <a:lnTo>
                    <a:pt x="0" y="906780"/>
                  </a:lnTo>
                  <a:lnTo>
                    <a:pt x="0" y="897890"/>
                  </a:lnTo>
                  <a:lnTo>
                    <a:pt x="0" y="179070"/>
                  </a:lnTo>
                  <a:close/>
                </a:path>
              </a:pathLst>
            </a:custGeom>
            <a:ln w="25518">
              <a:solidFill>
                <a:srgbClr val="FFFFFF"/>
              </a:solidFill>
            </a:ln>
          </p:spPr>
          <p:txBody>
            <a:bodyPr wrap="square" lIns="0" tIns="0" rIns="0" bIns="0" rtlCol="0"/>
            <a:lstStyle/>
            <a:p/>
          </p:txBody>
        </p:sp>
        <p:sp>
          <p:nvSpPr>
            <p:cNvPr id="5" name="object 5"/>
            <p:cNvSpPr/>
            <p:nvPr/>
          </p:nvSpPr>
          <p:spPr>
            <a:xfrm>
              <a:off x="203136" y="-8941"/>
              <a:ext cx="8667115" cy="1102995"/>
            </a:xfrm>
            <a:custGeom>
              <a:avLst/>
              <a:gdLst/>
              <a:ahLst/>
              <a:cxnLst/>
              <a:rect l="l" t="t" r="r" b="b"/>
              <a:pathLst>
                <a:path w="866711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1102995">
                  <a:moveTo>
                    <a:pt x="8666594" y="1089710"/>
                  </a:moveTo>
                  <a:lnTo>
                    <a:pt x="8662860" y="1080693"/>
                  </a:lnTo>
                  <a:lnTo>
                    <a:pt x="8653843" y="1076960"/>
                  </a:lnTo>
                  <a:lnTo>
                    <a:pt x="8644814" y="1080693"/>
                  </a:lnTo>
                  <a:lnTo>
                    <a:pt x="8641080" y="1089710"/>
                  </a:lnTo>
                  <a:lnTo>
                    <a:pt x="8644814" y="1098740"/>
                  </a:lnTo>
                  <a:lnTo>
                    <a:pt x="8653843" y="1102474"/>
                  </a:lnTo>
                  <a:lnTo>
                    <a:pt x="8662860" y="1098740"/>
                  </a:lnTo>
                  <a:lnTo>
                    <a:pt x="866659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34340" y="62229"/>
            <a:ext cx="7722234" cy="421640"/>
          </a:xfrm>
          <a:prstGeom prst="rect">
            <a:avLst/>
          </a:prstGeom>
        </p:spPr>
        <p:txBody>
          <a:bodyPr vert="horz" wrap="square" lIns="0" tIns="12700" rIns="0" bIns="0" rtlCol="0">
            <a:spAutoFit/>
          </a:bodyPr>
          <a:lstStyle/>
          <a:p>
            <a:pPr marL="12700">
              <a:lnSpc>
                <a:spcPct val="100000"/>
              </a:lnSpc>
              <a:spcBef>
                <a:spcPts val="100"/>
              </a:spcBef>
            </a:pPr>
            <a:r>
              <a:rPr sz="2600" i="1" u="none" dirty="0">
                <a:solidFill>
                  <a:srgbClr val="FFFFFF"/>
                </a:solidFill>
                <a:latin typeface="Calibri" panose="020F0502020204030204"/>
                <a:cs typeface="Calibri" panose="020F0502020204030204"/>
              </a:rPr>
              <a:t>γ)Είδη</a:t>
            </a:r>
            <a:r>
              <a:rPr sz="2600" i="1" u="none" spc="-5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a:t>
            </a:r>
            <a:endParaRPr sz="2600">
              <a:latin typeface="Calibri" panose="020F0502020204030204"/>
              <a:cs typeface="Calibri" panose="020F0502020204030204"/>
            </a:endParaRPr>
          </a:p>
        </p:txBody>
      </p:sp>
      <p:sp>
        <p:nvSpPr>
          <p:cNvPr id="7" name="object 7"/>
          <p:cNvSpPr txBox="1"/>
          <p:nvPr/>
        </p:nvSpPr>
        <p:spPr>
          <a:xfrm>
            <a:off x="434340" y="629920"/>
            <a:ext cx="7607934" cy="391160"/>
          </a:xfrm>
          <a:prstGeom prst="rect">
            <a:avLst/>
          </a:prstGeom>
        </p:spPr>
        <p:txBody>
          <a:bodyPr vert="horz" wrap="square" lIns="0" tIns="12700" rIns="0" bIns="0" rtlCol="0">
            <a:spAutoFit/>
          </a:bodyPr>
          <a:lstStyle/>
          <a:p>
            <a:pPr marL="12700">
              <a:lnSpc>
                <a:spcPct val="100000"/>
              </a:lnSpc>
              <a:spcBef>
                <a:spcPts val="100"/>
              </a:spcBef>
            </a:pPr>
            <a:r>
              <a:rPr sz="2400" b="1" i="1" spc="-10" dirty="0">
                <a:solidFill>
                  <a:srgbClr val="FFFFFF"/>
                </a:solidFill>
                <a:latin typeface="Calibri" panose="020F0502020204030204"/>
                <a:cs typeface="Calibri" panose="020F0502020204030204"/>
              </a:rPr>
              <a:t>Μηχανικός</a:t>
            </a:r>
            <a:r>
              <a:rPr sz="2400" b="1" i="1" spc="-45" dirty="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Ρυθμιστής</a:t>
            </a:r>
            <a:r>
              <a:rPr sz="2400" b="1" i="1" spc="-35" dirty="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Στροφών.</a:t>
            </a:r>
            <a:r>
              <a:rPr sz="2400" b="1" i="1" spc="-25" dirty="0">
                <a:solidFill>
                  <a:srgbClr val="FFFFFF"/>
                </a:solidFill>
                <a:latin typeface="Calibri" panose="020F0502020204030204"/>
                <a:cs typeface="Calibri" panose="020F0502020204030204"/>
              </a:rPr>
              <a:t> </a:t>
            </a:r>
            <a:r>
              <a:rPr sz="2400" b="1" i="1" spc="-10" dirty="0">
                <a:solidFill>
                  <a:srgbClr val="FFFFFF"/>
                </a:solidFill>
                <a:latin typeface="Calibri" panose="020F0502020204030204"/>
                <a:cs typeface="Calibri" panose="020F0502020204030204"/>
              </a:rPr>
              <a:t>(Κατακόρυφος,Βαρύτητας)</a:t>
            </a:r>
            <a:endParaRPr sz="2400">
              <a:latin typeface="Calibri" panose="020F0502020204030204"/>
              <a:cs typeface="Calibri" panose="020F0502020204030204"/>
            </a:endParaRPr>
          </a:p>
        </p:txBody>
      </p:sp>
      <p:pic>
        <p:nvPicPr>
          <p:cNvPr id="8" name="object 8"/>
          <p:cNvPicPr/>
          <p:nvPr/>
        </p:nvPicPr>
        <p:blipFill>
          <a:blip r:embed="rId1" cstate="print"/>
          <a:stretch>
            <a:fillRect/>
          </a:stretch>
        </p:blipFill>
        <p:spPr>
          <a:xfrm>
            <a:off x="0" y="1079500"/>
            <a:ext cx="9072880" cy="5723890"/>
          </a:xfrm>
          <a:prstGeom prst="rect">
            <a:avLst/>
          </a:prstGeom>
        </p:spPr>
      </p:pic>
      <p:sp>
        <p:nvSpPr>
          <p:cNvPr id="9" name="object 9"/>
          <p:cNvSpPr txBox="1"/>
          <p:nvPr/>
        </p:nvSpPr>
        <p:spPr>
          <a:xfrm>
            <a:off x="365759" y="5181600"/>
            <a:ext cx="1199515" cy="452120"/>
          </a:xfrm>
          <a:prstGeom prst="rect">
            <a:avLst/>
          </a:prstGeom>
        </p:spPr>
        <p:txBody>
          <a:bodyPr vert="horz" wrap="square" lIns="0" tIns="12700" rIns="0" bIns="0" rtlCol="0">
            <a:spAutoFit/>
          </a:bodyPr>
          <a:lstStyle/>
          <a:p>
            <a:pPr marL="12700">
              <a:lnSpc>
                <a:spcPct val="100000"/>
              </a:lnSpc>
              <a:spcBef>
                <a:spcPts val="100"/>
              </a:spcBef>
            </a:pPr>
            <a:r>
              <a:rPr sz="2800" b="1" spc="-10" dirty="0">
                <a:latin typeface="Arial" panose="020B0604020202020204"/>
                <a:cs typeface="Arial" panose="020B0604020202020204"/>
              </a:rPr>
              <a:t>Σχ.9.6ζ</a:t>
            </a:r>
            <a:endParaRPr sz="28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8949"/>
            <a:ext cx="9076690" cy="6867525"/>
            <a:chOff x="0" y="-8949"/>
            <a:chExt cx="9076690" cy="6867525"/>
          </a:xfrm>
        </p:grpSpPr>
        <p:pic>
          <p:nvPicPr>
            <p:cNvPr id="3" name="object 3"/>
            <p:cNvPicPr/>
            <p:nvPr/>
          </p:nvPicPr>
          <p:blipFill>
            <a:blip r:embed="rId1" cstate="print"/>
            <a:stretch>
              <a:fillRect/>
            </a:stretch>
          </p:blipFill>
          <p:spPr>
            <a:xfrm>
              <a:off x="0" y="576579"/>
              <a:ext cx="9076466" cy="6281420"/>
            </a:xfrm>
            <a:prstGeom prst="rect">
              <a:avLst/>
            </a:prstGeom>
          </p:spPr>
        </p:pic>
        <p:sp>
          <p:nvSpPr>
            <p:cNvPr id="4" name="object 4"/>
            <p:cNvSpPr/>
            <p:nvPr/>
          </p:nvSpPr>
          <p:spPr>
            <a:xfrm>
              <a:off x="217170" y="3810"/>
              <a:ext cx="8639810" cy="572770"/>
            </a:xfrm>
            <a:custGeom>
              <a:avLst/>
              <a:gdLst/>
              <a:ahLst/>
              <a:cxnLst/>
              <a:rect l="l" t="t" r="r" b="b"/>
              <a:pathLst>
                <a:path w="8639810" h="572770">
                  <a:moveTo>
                    <a:pt x="8554720" y="571500"/>
                  </a:moveTo>
                  <a:lnTo>
                    <a:pt x="85089" y="571500"/>
                  </a:lnTo>
                  <a:lnTo>
                    <a:pt x="90169" y="572770"/>
                  </a:lnTo>
                  <a:lnTo>
                    <a:pt x="8549640" y="572770"/>
                  </a:lnTo>
                  <a:lnTo>
                    <a:pt x="8554720" y="571500"/>
                  </a:lnTo>
                  <a:close/>
                </a:path>
                <a:path w="8639810" h="572770">
                  <a:moveTo>
                    <a:pt x="8559800" y="1270"/>
                  </a:moveTo>
                  <a:lnTo>
                    <a:pt x="80009" y="1270"/>
                  </a:lnTo>
                  <a:lnTo>
                    <a:pt x="64769" y="5080"/>
                  </a:lnTo>
                  <a:lnTo>
                    <a:pt x="60959" y="7620"/>
                  </a:lnTo>
                  <a:lnTo>
                    <a:pt x="55879" y="8890"/>
                  </a:lnTo>
                  <a:lnTo>
                    <a:pt x="50800" y="11430"/>
                  </a:lnTo>
                  <a:lnTo>
                    <a:pt x="46989" y="12700"/>
                  </a:lnTo>
                  <a:lnTo>
                    <a:pt x="43179" y="16510"/>
                  </a:lnTo>
                  <a:lnTo>
                    <a:pt x="39369" y="19050"/>
                  </a:lnTo>
                  <a:lnTo>
                    <a:pt x="34289" y="21590"/>
                  </a:lnTo>
                  <a:lnTo>
                    <a:pt x="30479" y="25400"/>
                  </a:lnTo>
                  <a:lnTo>
                    <a:pt x="26669" y="27940"/>
                  </a:lnTo>
                  <a:lnTo>
                    <a:pt x="24129" y="31750"/>
                  </a:lnTo>
                  <a:lnTo>
                    <a:pt x="20319" y="35560"/>
                  </a:lnTo>
                  <a:lnTo>
                    <a:pt x="15239" y="43180"/>
                  </a:lnTo>
                  <a:lnTo>
                    <a:pt x="12700" y="48260"/>
                  </a:lnTo>
                  <a:lnTo>
                    <a:pt x="10159" y="52070"/>
                  </a:lnTo>
                  <a:lnTo>
                    <a:pt x="7619" y="57150"/>
                  </a:lnTo>
                  <a:lnTo>
                    <a:pt x="6350" y="60960"/>
                  </a:lnTo>
                  <a:lnTo>
                    <a:pt x="3809" y="66040"/>
                  </a:lnTo>
                  <a:lnTo>
                    <a:pt x="0" y="81280"/>
                  </a:lnTo>
                  <a:lnTo>
                    <a:pt x="0" y="492760"/>
                  </a:lnTo>
                  <a:lnTo>
                    <a:pt x="1269" y="497840"/>
                  </a:lnTo>
                  <a:lnTo>
                    <a:pt x="2539" y="501650"/>
                  </a:lnTo>
                  <a:lnTo>
                    <a:pt x="3809" y="506730"/>
                  </a:lnTo>
                  <a:lnTo>
                    <a:pt x="6350" y="511810"/>
                  </a:lnTo>
                  <a:lnTo>
                    <a:pt x="7619" y="515620"/>
                  </a:lnTo>
                  <a:lnTo>
                    <a:pt x="10159" y="520700"/>
                  </a:lnTo>
                  <a:lnTo>
                    <a:pt x="12700" y="524510"/>
                  </a:lnTo>
                  <a:lnTo>
                    <a:pt x="15239" y="529590"/>
                  </a:lnTo>
                  <a:lnTo>
                    <a:pt x="20319" y="537210"/>
                  </a:lnTo>
                  <a:lnTo>
                    <a:pt x="34289" y="551180"/>
                  </a:lnTo>
                  <a:lnTo>
                    <a:pt x="39369" y="553720"/>
                  </a:lnTo>
                  <a:lnTo>
                    <a:pt x="43179" y="557530"/>
                  </a:lnTo>
                  <a:lnTo>
                    <a:pt x="46989" y="560070"/>
                  </a:lnTo>
                  <a:lnTo>
                    <a:pt x="50800" y="561340"/>
                  </a:lnTo>
                  <a:lnTo>
                    <a:pt x="60959" y="566420"/>
                  </a:lnTo>
                  <a:lnTo>
                    <a:pt x="66039" y="567690"/>
                  </a:lnTo>
                  <a:lnTo>
                    <a:pt x="69850" y="568960"/>
                  </a:lnTo>
                  <a:lnTo>
                    <a:pt x="80009" y="571500"/>
                  </a:lnTo>
                  <a:lnTo>
                    <a:pt x="8559800" y="571500"/>
                  </a:lnTo>
                  <a:lnTo>
                    <a:pt x="8569960" y="568960"/>
                  </a:lnTo>
                  <a:lnTo>
                    <a:pt x="8573770" y="567690"/>
                  </a:lnTo>
                  <a:lnTo>
                    <a:pt x="8578850" y="565150"/>
                  </a:lnTo>
                  <a:lnTo>
                    <a:pt x="8583930" y="563880"/>
                  </a:lnTo>
                  <a:lnTo>
                    <a:pt x="8587740" y="561340"/>
                  </a:lnTo>
                  <a:lnTo>
                    <a:pt x="8592820" y="558800"/>
                  </a:lnTo>
                  <a:lnTo>
                    <a:pt x="8604250" y="551180"/>
                  </a:lnTo>
                  <a:lnTo>
                    <a:pt x="8611870" y="543560"/>
                  </a:lnTo>
                  <a:lnTo>
                    <a:pt x="8615680" y="541020"/>
                  </a:lnTo>
                  <a:lnTo>
                    <a:pt x="8618220" y="537210"/>
                  </a:lnTo>
                  <a:lnTo>
                    <a:pt x="8622030" y="533400"/>
                  </a:lnTo>
                  <a:lnTo>
                    <a:pt x="8624570" y="528320"/>
                  </a:lnTo>
                  <a:lnTo>
                    <a:pt x="8629650" y="520700"/>
                  </a:lnTo>
                  <a:lnTo>
                    <a:pt x="8630920" y="515620"/>
                  </a:lnTo>
                  <a:lnTo>
                    <a:pt x="8633460" y="510540"/>
                  </a:lnTo>
                  <a:lnTo>
                    <a:pt x="8634730" y="506730"/>
                  </a:lnTo>
                  <a:lnTo>
                    <a:pt x="8638540" y="491490"/>
                  </a:lnTo>
                  <a:lnTo>
                    <a:pt x="8639810" y="487680"/>
                  </a:lnTo>
                  <a:lnTo>
                    <a:pt x="8639810" y="85090"/>
                  </a:lnTo>
                  <a:lnTo>
                    <a:pt x="8638540" y="81280"/>
                  </a:lnTo>
                  <a:lnTo>
                    <a:pt x="8633460" y="60960"/>
                  </a:lnTo>
                  <a:lnTo>
                    <a:pt x="8630920" y="57150"/>
                  </a:lnTo>
                  <a:lnTo>
                    <a:pt x="8629650" y="52070"/>
                  </a:lnTo>
                  <a:lnTo>
                    <a:pt x="8627110" y="48260"/>
                  </a:lnTo>
                  <a:lnTo>
                    <a:pt x="8624570" y="43180"/>
                  </a:lnTo>
                  <a:lnTo>
                    <a:pt x="8622030" y="39370"/>
                  </a:lnTo>
                  <a:lnTo>
                    <a:pt x="8618220" y="35560"/>
                  </a:lnTo>
                  <a:lnTo>
                    <a:pt x="8615680" y="31750"/>
                  </a:lnTo>
                  <a:lnTo>
                    <a:pt x="8611870" y="27940"/>
                  </a:lnTo>
                  <a:lnTo>
                    <a:pt x="8608060" y="25400"/>
                  </a:lnTo>
                  <a:lnTo>
                    <a:pt x="8604250" y="21590"/>
                  </a:lnTo>
                  <a:lnTo>
                    <a:pt x="8596630" y="16510"/>
                  </a:lnTo>
                  <a:lnTo>
                    <a:pt x="8591550" y="12700"/>
                  </a:lnTo>
                  <a:lnTo>
                    <a:pt x="8587740" y="11430"/>
                  </a:lnTo>
                  <a:lnTo>
                    <a:pt x="8582660" y="8890"/>
                  </a:lnTo>
                  <a:lnTo>
                    <a:pt x="8578850" y="7620"/>
                  </a:lnTo>
                  <a:lnTo>
                    <a:pt x="8573770" y="5080"/>
                  </a:lnTo>
                  <a:lnTo>
                    <a:pt x="8568690" y="3810"/>
                  </a:lnTo>
                  <a:lnTo>
                    <a:pt x="8564880" y="2540"/>
                  </a:lnTo>
                  <a:lnTo>
                    <a:pt x="8559800" y="1270"/>
                  </a:lnTo>
                  <a:close/>
                </a:path>
                <a:path w="8639810" h="572770">
                  <a:moveTo>
                    <a:pt x="8549640" y="0"/>
                  </a:moveTo>
                  <a:lnTo>
                    <a:pt x="90169" y="0"/>
                  </a:lnTo>
                  <a:lnTo>
                    <a:pt x="85089" y="1270"/>
                  </a:lnTo>
                  <a:lnTo>
                    <a:pt x="8554720" y="1270"/>
                  </a:lnTo>
                  <a:lnTo>
                    <a:pt x="8549640" y="0"/>
                  </a:lnTo>
                  <a:close/>
                </a:path>
              </a:pathLst>
            </a:custGeom>
            <a:solidFill>
              <a:srgbClr val="009900"/>
            </a:solidFill>
          </p:spPr>
          <p:txBody>
            <a:bodyPr wrap="square" lIns="0" tIns="0" rIns="0" bIns="0" rtlCol="0"/>
            <a:lstStyle/>
            <a:p/>
          </p:txBody>
        </p:sp>
        <p:sp>
          <p:nvSpPr>
            <p:cNvPr id="5" name="object 5"/>
            <p:cNvSpPr/>
            <p:nvPr/>
          </p:nvSpPr>
          <p:spPr>
            <a:xfrm>
              <a:off x="217170" y="3810"/>
              <a:ext cx="8639810" cy="572770"/>
            </a:xfrm>
            <a:custGeom>
              <a:avLst/>
              <a:gdLst/>
              <a:ahLst/>
              <a:cxnLst/>
              <a:rect l="l" t="t" r="r" b="b"/>
              <a:pathLst>
                <a:path w="8639810" h="572770">
                  <a:moveTo>
                    <a:pt x="0" y="95250"/>
                  </a:moveTo>
                  <a:lnTo>
                    <a:pt x="0" y="90170"/>
                  </a:lnTo>
                  <a:lnTo>
                    <a:pt x="0" y="85090"/>
                  </a:lnTo>
                  <a:lnTo>
                    <a:pt x="0" y="81280"/>
                  </a:lnTo>
                  <a:lnTo>
                    <a:pt x="1269" y="76200"/>
                  </a:lnTo>
                  <a:lnTo>
                    <a:pt x="2539" y="71120"/>
                  </a:lnTo>
                  <a:lnTo>
                    <a:pt x="3809" y="66040"/>
                  </a:lnTo>
                  <a:lnTo>
                    <a:pt x="6350" y="60960"/>
                  </a:lnTo>
                  <a:lnTo>
                    <a:pt x="7619" y="57150"/>
                  </a:lnTo>
                  <a:lnTo>
                    <a:pt x="10159" y="52070"/>
                  </a:lnTo>
                  <a:lnTo>
                    <a:pt x="12700" y="48260"/>
                  </a:lnTo>
                  <a:lnTo>
                    <a:pt x="15239" y="43180"/>
                  </a:lnTo>
                  <a:lnTo>
                    <a:pt x="17779" y="39370"/>
                  </a:lnTo>
                  <a:lnTo>
                    <a:pt x="20319" y="35560"/>
                  </a:lnTo>
                  <a:lnTo>
                    <a:pt x="24129" y="31750"/>
                  </a:lnTo>
                  <a:lnTo>
                    <a:pt x="26669" y="27940"/>
                  </a:lnTo>
                  <a:lnTo>
                    <a:pt x="30479" y="25400"/>
                  </a:lnTo>
                  <a:lnTo>
                    <a:pt x="34289" y="21590"/>
                  </a:lnTo>
                  <a:lnTo>
                    <a:pt x="39369" y="19050"/>
                  </a:lnTo>
                  <a:lnTo>
                    <a:pt x="43179" y="16510"/>
                  </a:lnTo>
                  <a:lnTo>
                    <a:pt x="46989" y="12700"/>
                  </a:lnTo>
                  <a:lnTo>
                    <a:pt x="50800" y="11430"/>
                  </a:lnTo>
                  <a:lnTo>
                    <a:pt x="55879" y="8890"/>
                  </a:lnTo>
                  <a:lnTo>
                    <a:pt x="60959" y="7620"/>
                  </a:lnTo>
                  <a:lnTo>
                    <a:pt x="64769" y="5080"/>
                  </a:lnTo>
                  <a:lnTo>
                    <a:pt x="69850" y="3810"/>
                  </a:lnTo>
                  <a:lnTo>
                    <a:pt x="74929" y="2540"/>
                  </a:lnTo>
                  <a:lnTo>
                    <a:pt x="80009" y="1270"/>
                  </a:lnTo>
                  <a:lnTo>
                    <a:pt x="85089" y="1270"/>
                  </a:lnTo>
                  <a:lnTo>
                    <a:pt x="90169" y="0"/>
                  </a:lnTo>
                  <a:lnTo>
                    <a:pt x="93979" y="0"/>
                  </a:lnTo>
                  <a:lnTo>
                    <a:pt x="8544560" y="0"/>
                  </a:lnTo>
                  <a:lnTo>
                    <a:pt x="8549640" y="0"/>
                  </a:lnTo>
                  <a:lnTo>
                    <a:pt x="8554720" y="1270"/>
                  </a:lnTo>
                  <a:lnTo>
                    <a:pt x="8559800" y="1270"/>
                  </a:lnTo>
                  <a:lnTo>
                    <a:pt x="8564880" y="2540"/>
                  </a:lnTo>
                  <a:lnTo>
                    <a:pt x="8568690" y="3810"/>
                  </a:lnTo>
                  <a:lnTo>
                    <a:pt x="8573770" y="5080"/>
                  </a:lnTo>
                  <a:lnTo>
                    <a:pt x="8578850" y="7620"/>
                  </a:lnTo>
                  <a:lnTo>
                    <a:pt x="8582660" y="8890"/>
                  </a:lnTo>
                  <a:lnTo>
                    <a:pt x="8587740" y="11430"/>
                  </a:lnTo>
                  <a:lnTo>
                    <a:pt x="8591550" y="12700"/>
                  </a:lnTo>
                  <a:lnTo>
                    <a:pt x="8596630" y="16510"/>
                  </a:lnTo>
                  <a:lnTo>
                    <a:pt x="8600440" y="19050"/>
                  </a:lnTo>
                  <a:lnTo>
                    <a:pt x="8604250" y="21590"/>
                  </a:lnTo>
                  <a:lnTo>
                    <a:pt x="8608060" y="25400"/>
                  </a:lnTo>
                  <a:lnTo>
                    <a:pt x="8611870" y="27940"/>
                  </a:lnTo>
                  <a:lnTo>
                    <a:pt x="8615680" y="31750"/>
                  </a:lnTo>
                  <a:lnTo>
                    <a:pt x="8618220" y="35560"/>
                  </a:lnTo>
                  <a:lnTo>
                    <a:pt x="8622030" y="39370"/>
                  </a:lnTo>
                  <a:lnTo>
                    <a:pt x="8624570" y="43180"/>
                  </a:lnTo>
                  <a:lnTo>
                    <a:pt x="8627110" y="48260"/>
                  </a:lnTo>
                  <a:lnTo>
                    <a:pt x="8629650" y="52070"/>
                  </a:lnTo>
                  <a:lnTo>
                    <a:pt x="8630920" y="57150"/>
                  </a:lnTo>
                  <a:lnTo>
                    <a:pt x="8633460" y="60960"/>
                  </a:lnTo>
                  <a:lnTo>
                    <a:pt x="8634730" y="66040"/>
                  </a:lnTo>
                  <a:lnTo>
                    <a:pt x="8636000" y="71120"/>
                  </a:lnTo>
                  <a:lnTo>
                    <a:pt x="8637270" y="76200"/>
                  </a:lnTo>
                  <a:lnTo>
                    <a:pt x="8638540" y="81280"/>
                  </a:lnTo>
                  <a:lnTo>
                    <a:pt x="8639810" y="85090"/>
                  </a:lnTo>
                  <a:lnTo>
                    <a:pt x="8639810" y="90170"/>
                  </a:lnTo>
                  <a:lnTo>
                    <a:pt x="8639810" y="95250"/>
                  </a:lnTo>
                  <a:lnTo>
                    <a:pt x="8639810" y="477520"/>
                  </a:lnTo>
                  <a:lnTo>
                    <a:pt x="8639810" y="482600"/>
                  </a:lnTo>
                  <a:lnTo>
                    <a:pt x="8639810" y="487680"/>
                  </a:lnTo>
                  <a:lnTo>
                    <a:pt x="8638540" y="491490"/>
                  </a:lnTo>
                  <a:lnTo>
                    <a:pt x="8630920" y="515620"/>
                  </a:lnTo>
                  <a:lnTo>
                    <a:pt x="8629650" y="520700"/>
                  </a:lnTo>
                  <a:lnTo>
                    <a:pt x="8627110" y="524510"/>
                  </a:lnTo>
                  <a:lnTo>
                    <a:pt x="8624570" y="528320"/>
                  </a:lnTo>
                  <a:lnTo>
                    <a:pt x="8622030" y="533400"/>
                  </a:lnTo>
                  <a:lnTo>
                    <a:pt x="8618220" y="537210"/>
                  </a:lnTo>
                  <a:lnTo>
                    <a:pt x="8615680" y="541020"/>
                  </a:lnTo>
                  <a:lnTo>
                    <a:pt x="8611870" y="543560"/>
                  </a:lnTo>
                  <a:lnTo>
                    <a:pt x="8608060" y="547370"/>
                  </a:lnTo>
                  <a:lnTo>
                    <a:pt x="8604250" y="551180"/>
                  </a:lnTo>
                  <a:lnTo>
                    <a:pt x="8600440" y="553720"/>
                  </a:lnTo>
                  <a:lnTo>
                    <a:pt x="8596630" y="556260"/>
                  </a:lnTo>
                  <a:lnTo>
                    <a:pt x="8592820" y="558800"/>
                  </a:lnTo>
                  <a:lnTo>
                    <a:pt x="8587740" y="561340"/>
                  </a:lnTo>
                  <a:lnTo>
                    <a:pt x="8583930" y="563880"/>
                  </a:lnTo>
                  <a:lnTo>
                    <a:pt x="8578850" y="565150"/>
                  </a:lnTo>
                  <a:lnTo>
                    <a:pt x="8573770" y="567690"/>
                  </a:lnTo>
                  <a:lnTo>
                    <a:pt x="8569960" y="568960"/>
                  </a:lnTo>
                  <a:lnTo>
                    <a:pt x="8564880" y="570230"/>
                  </a:lnTo>
                  <a:lnTo>
                    <a:pt x="8559800" y="571500"/>
                  </a:lnTo>
                  <a:lnTo>
                    <a:pt x="8554720" y="571500"/>
                  </a:lnTo>
                  <a:lnTo>
                    <a:pt x="8549640" y="572770"/>
                  </a:lnTo>
                  <a:lnTo>
                    <a:pt x="8544560" y="572770"/>
                  </a:lnTo>
                  <a:lnTo>
                    <a:pt x="93979" y="572770"/>
                  </a:lnTo>
                  <a:lnTo>
                    <a:pt x="90169" y="572770"/>
                  </a:lnTo>
                  <a:lnTo>
                    <a:pt x="85089" y="571500"/>
                  </a:lnTo>
                  <a:lnTo>
                    <a:pt x="80009" y="571500"/>
                  </a:lnTo>
                  <a:lnTo>
                    <a:pt x="74929" y="570230"/>
                  </a:lnTo>
                  <a:lnTo>
                    <a:pt x="69850" y="568960"/>
                  </a:lnTo>
                  <a:lnTo>
                    <a:pt x="66039" y="567690"/>
                  </a:lnTo>
                  <a:lnTo>
                    <a:pt x="60959" y="566420"/>
                  </a:lnTo>
                  <a:lnTo>
                    <a:pt x="55879" y="563880"/>
                  </a:lnTo>
                  <a:lnTo>
                    <a:pt x="50800" y="561340"/>
                  </a:lnTo>
                  <a:lnTo>
                    <a:pt x="46989" y="560070"/>
                  </a:lnTo>
                  <a:lnTo>
                    <a:pt x="43179" y="557530"/>
                  </a:lnTo>
                  <a:lnTo>
                    <a:pt x="39369" y="553720"/>
                  </a:lnTo>
                  <a:lnTo>
                    <a:pt x="34289" y="551180"/>
                  </a:lnTo>
                  <a:lnTo>
                    <a:pt x="31750" y="548640"/>
                  </a:lnTo>
                  <a:lnTo>
                    <a:pt x="27939" y="544830"/>
                  </a:lnTo>
                  <a:lnTo>
                    <a:pt x="24129" y="541020"/>
                  </a:lnTo>
                  <a:lnTo>
                    <a:pt x="20319" y="537210"/>
                  </a:lnTo>
                  <a:lnTo>
                    <a:pt x="17779" y="533400"/>
                  </a:lnTo>
                  <a:lnTo>
                    <a:pt x="15239" y="529590"/>
                  </a:lnTo>
                  <a:lnTo>
                    <a:pt x="12700" y="524510"/>
                  </a:lnTo>
                  <a:lnTo>
                    <a:pt x="10159" y="520700"/>
                  </a:lnTo>
                  <a:lnTo>
                    <a:pt x="7619" y="515620"/>
                  </a:lnTo>
                  <a:lnTo>
                    <a:pt x="6350" y="511810"/>
                  </a:lnTo>
                  <a:lnTo>
                    <a:pt x="3809" y="506730"/>
                  </a:lnTo>
                  <a:lnTo>
                    <a:pt x="2539" y="501650"/>
                  </a:lnTo>
                  <a:lnTo>
                    <a:pt x="1269" y="497840"/>
                  </a:lnTo>
                  <a:lnTo>
                    <a:pt x="0" y="492760"/>
                  </a:lnTo>
                  <a:lnTo>
                    <a:pt x="0" y="487680"/>
                  </a:lnTo>
                  <a:lnTo>
                    <a:pt x="0" y="482600"/>
                  </a:lnTo>
                  <a:lnTo>
                    <a:pt x="0" y="477520"/>
                  </a:lnTo>
                  <a:lnTo>
                    <a:pt x="0" y="95250"/>
                  </a:lnTo>
                  <a:close/>
                </a:path>
              </a:pathLst>
            </a:custGeom>
            <a:ln w="25518">
              <a:solidFill>
                <a:srgbClr val="FFFFFF"/>
              </a:solidFill>
            </a:ln>
          </p:spPr>
          <p:txBody>
            <a:bodyPr wrap="square" lIns="0" tIns="0" rIns="0" bIns="0" rtlCol="0"/>
            <a:lstStyle/>
            <a:p/>
          </p:txBody>
        </p:sp>
        <p:sp>
          <p:nvSpPr>
            <p:cNvPr id="6" name="object 6"/>
            <p:cNvSpPr/>
            <p:nvPr/>
          </p:nvSpPr>
          <p:spPr>
            <a:xfrm>
              <a:off x="204406" y="-8941"/>
              <a:ext cx="8665845" cy="598805"/>
            </a:xfrm>
            <a:custGeom>
              <a:avLst/>
              <a:gdLst/>
              <a:ahLst/>
              <a:cxnLst/>
              <a:rect l="l" t="t" r="r" b="b"/>
              <a:pathLst>
                <a:path w="8665845" h="59880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598805">
                  <a:moveTo>
                    <a:pt x="8665324" y="585520"/>
                  </a:moveTo>
                  <a:lnTo>
                    <a:pt x="8661590" y="576503"/>
                  </a:lnTo>
                  <a:lnTo>
                    <a:pt x="8652573" y="572770"/>
                  </a:lnTo>
                  <a:lnTo>
                    <a:pt x="8643544" y="576503"/>
                  </a:lnTo>
                  <a:lnTo>
                    <a:pt x="8639810" y="585520"/>
                  </a:lnTo>
                  <a:lnTo>
                    <a:pt x="8643544" y="594550"/>
                  </a:lnTo>
                  <a:lnTo>
                    <a:pt x="8652573" y="598284"/>
                  </a:lnTo>
                  <a:lnTo>
                    <a:pt x="8661590" y="594550"/>
                  </a:lnTo>
                  <a:lnTo>
                    <a:pt x="8665324" y="58552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700" rIns="0" bIns="0" rtlCol="0">
            <a:spAutoFit/>
          </a:bodyPr>
          <a:lstStyle/>
          <a:p>
            <a:pPr>
              <a:lnSpc>
                <a:spcPct val="100000"/>
              </a:lnSpc>
              <a:spcBef>
                <a:spcPts val="100"/>
              </a:spcBef>
            </a:pPr>
            <a:r>
              <a:rPr sz="2400" i="1" u="none" spc="-10" dirty="0">
                <a:solidFill>
                  <a:srgbClr val="FFFFFF"/>
                </a:solidFill>
                <a:latin typeface="Calibri" panose="020F0502020204030204"/>
                <a:cs typeface="Calibri" panose="020F0502020204030204"/>
              </a:rPr>
              <a:t>Μηχανικός</a:t>
            </a:r>
            <a:r>
              <a:rPr sz="2400" i="1" u="none" spc="-4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Ρυθμιστής</a:t>
            </a:r>
            <a:r>
              <a:rPr sz="2400" i="1" u="none" spc="-30"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Στροφών.</a:t>
            </a:r>
            <a:r>
              <a:rPr sz="2400" i="1" u="none" spc="-30"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(Οριζόντιος,</a:t>
            </a:r>
            <a:r>
              <a:rPr sz="2400" i="1" u="none" spc="-1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με</a:t>
            </a:r>
            <a:r>
              <a:rPr sz="2400" i="1" u="none" spc="-25" dirty="0">
                <a:solidFill>
                  <a:srgbClr val="FFFFFF"/>
                </a:solidFill>
                <a:latin typeface="Calibri" panose="020F0502020204030204"/>
                <a:cs typeface="Calibri" panose="020F0502020204030204"/>
              </a:rPr>
              <a:t> </a:t>
            </a:r>
            <a:r>
              <a:rPr sz="2400" i="1" u="none" spc="-10" dirty="0">
                <a:solidFill>
                  <a:srgbClr val="FFFFFF"/>
                </a:solidFill>
                <a:latin typeface="Calibri" panose="020F0502020204030204"/>
                <a:cs typeface="Calibri" panose="020F0502020204030204"/>
              </a:rPr>
              <a:t>ελατήριο)</a:t>
            </a:r>
            <a:endParaRPr sz="2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3140" y="-8949"/>
            <a:ext cx="8667115" cy="1102995"/>
            <a:chOff x="203140" y="-8949"/>
            <a:chExt cx="8667115" cy="1102995"/>
          </a:xfrm>
        </p:grpSpPr>
        <p:sp>
          <p:nvSpPr>
            <p:cNvPr id="3" name="object 3"/>
            <p:cNvSpPr/>
            <p:nvPr/>
          </p:nvSpPr>
          <p:spPr>
            <a:xfrm>
              <a:off x="215899" y="3810"/>
              <a:ext cx="8641080" cy="1076960"/>
            </a:xfrm>
            <a:custGeom>
              <a:avLst/>
              <a:gdLst/>
              <a:ahLst/>
              <a:cxnLst/>
              <a:rect l="l" t="t" r="r" b="b"/>
              <a:pathLst>
                <a:path w="8641080" h="1076960">
                  <a:moveTo>
                    <a:pt x="8470900" y="1075690"/>
                  </a:moveTo>
                  <a:lnTo>
                    <a:pt x="170179" y="1075690"/>
                  </a:lnTo>
                  <a:lnTo>
                    <a:pt x="180340" y="1076960"/>
                  </a:lnTo>
                  <a:lnTo>
                    <a:pt x="8462010" y="1076960"/>
                  </a:lnTo>
                  <a:lnTo>
                    <a:pt x="8470900" y="1075690"/>
                  </a:lnTo>
                  <a:close/>
                </a:path>
                <a:path w="8641080" h="1076960">
                  <a:moveTo>
                    <a:pt x="8470900" y="0"/>
                  </a:moveTo>
                  <a:lnTo>
                    <a:pt x="170179" y="0"/>
                  </a:lnTo>
                  <a:lnTo>
                    <a:pt x="161290" y="1270"/>
                  </a:lnTo>
                  <a:lnTo>
                    <a:pt x="151129" y="2540"/>
                  </a:lnTo>
                  <a:lnTo>
                    <a:pt x="142240" y="3810"/>
                  </a:lnTo>
                  <a:lnTo>
                    <a:pt x="115570" y="11430"/>
                  </a:lnTo>
                  <a:lnTo>
                    <a:pt x="97789" y="19050"/>
                  </a:lnTo>
                  <a:lnTo>
                    <a:pt x="82550" y="29210"/>
                  </a:lnTo>
                  <a:lnTo>
                    <a:pt x="73660" y="34290"/>
                  </a:lnTo>
                  <a:lnTo>
                    <a:pt x="67310" y="40640"/>
                  </a:lnTo>
                  <a:lnTo>
                    <a:pt x="59689" y="45720"/>
                  </a:lnTo>
                  <a:lnTo>
                    <a:pt x="53339" y="53340"/>
                  </a:lnTo>
                  <a:lnTo>
                    <a:pt x="46989" y="59690"/>
                  </a:lnTo>
                  <a:lnTo>
                    <a:pt x="40639" y="67310"/>
                  </a:lnTo>
                  <a:lnTo>
                    <a:pt x="34289" y="73660"/>
                  </a:lnTo>
                  <a:lnTo>
                    <a:pt x="8889" y="124460"/>
                  </a:lnTo>
                  <a:lnTo>
                    <a:pt x="1270" y="161290"/>
                  </a:lnTo>
                  <a:lnTo>
                    <a:pt x="1270" y="170180"/>
                  </a:lnTo>
                  <a:lnTo>
                    <a:pt x="0" y="179070"/>
                  </a:lnTo>
                  <a:lnTo>
                    <a:pt x="0" y="897890"/>
                  </a:lnTo>
                  <a:lnTo>
                    <a:pt x="1270" y="906780"/>
                  </a:lnTo>
                  <a:lnTo>
                    <a:pt x="1270" y="916940"/>
                  </a:lnTo>
                  <a:lnTo>
                    <a:pt x="20320" y="979170"/>
                  </a:lnTo>
                  <a:lnTo>
                    <a:pt x="59689" y="1029970"/>
                  </a:lnTo>
                  <a:lnTo>
                    <a:pt x="90170" y="1052830"/>
                  </a:lnTo>
                  <a:lnTo>
                    <a:pt x="142240" y="1073150"/>
                  </a:lnTo>
                  <a:lnTo>
                    <a:pt x="161290" y="1075690"/>
                  </a:lnTo>
                  <a:lnTo>
                    <a:pt x="8479790" y="1075690"/>
                  </a:lnTo>
                  <a:lnTo>
                    <a:pt x="8543290" y="1056640"/>
                  </a:lnTo>
                  <a:lnTo>
                    <a:pt x="8581390" y="1029970"/>
                  </a:lnTo>
                  <a:lnTo>
                    <a:pt x="8616950" y="986790"/>
                  </a:lnTo>
                  <a:lnTo>
                    <a:pt x="8634730" y="943610"/>
                  </a:lnTo>
                  <a:lnTo>
                    <a:pt x="8636000" y="934720"/>
                  </a:lnTo>
                  <a:lnTo>
                    <a:pt x="8638540" y="925830"/>
                  </a:lnTo>
                  <a:lnTo>
                    <a:pt x="8639810" y="915670"/>
                  </a:lnTo>
                  <a:lnTo>
                    <a:pt x="8639810" y="906780"/>
                  </a:lnTo>
                  <a:lnTo>
                    <a:pt x="8641080" y="897890"/>
                  </a:lnTo>
                  <a:lnTo>
                    <a:pt x="8641080" y="179070"/>
                  </a:lnTo>
                  <a:lnTo>
                    <a:pt x="8639810" y="170180"/>
                  </a:lnTo>
                  <a:lnTo>
                    <a:pt x="8639810" y="161290"/>
                  </a:lnTo>
                  <a:lnTo>
                    <a:pt x="8638540" y="151130"/>
                  </a:lnTo>
                  <a:lnTo>
                    <a:pt x="8636000" y="142240"/>
                  </a:lnTo>
                  <a:lnTo>
                    <a:pt x="8634730" y="133350"/>
                  </a:lnTo>
                  <a:lnTo>
                    <a:pt x="8620760" y="97790"/>
                  </a:lnTo>
                  <a:lnTo>
                    <a:pt x="8600440" y="67310"/>
                  </a:lnTo>
                  <a:lnTo>
                    <a:pt x="8594090" y="59690"/>
                  </a:lnTo>
                  <a:lnTo>
                    <a:pt x="8587740" y="53340"/>
                  </a:lnTo>
                  <a:lnTo>
                    <a:pt x="8581390" y="45720"/>
                  </a:lnTo>
                  <a:lnTo>
                    <a:pt x="8573770" y="40640"/>
                  </a:lnTo>
                  <a:lnTo>
                    <a:pt x="8542020" y="19050"/>
                  </a:lnTo>
                  <a:lnTo>
                    <a:pt x="8498840" y="3810"/>
                  </a:lnTo>
                  <a:lnTo>
                    <a:pt x="8488680" y="2540"/>
                  </a:lnTo>
                  <a:lnTo>
                    <a:pt x="8470900" y="0"/>
                  </a:lnTo>
                  <a:close/>
                </a:path>
              </a:pathLst>
            </a:custGeom>
            <a:solidFill>
              <a:srgbClr val="009900"/>
            </a:solidFill>
          </p:spPr>
          <p:txBody>
            <a:bodyPr wrap="square" lIns="0" tIns="0" rIns="0" bIns="0" rtlCol="0"/>
            <a:lstStyle/>
            <a:p/>
          </p:txBody>
        </p:sp>
        <p:sp>
          <p:nvSpPr>
            <p:cNvPr id="4" name="object 4"/>
            <p:cNvSpPr/>
            <p:nvPr/>
          </p:nvSpPr>
          <p:spPr>
            <a:xfrm>
              <a:off x="215899" y="3810"/>
              <a:ext cx="8641080" cy="1076960"/>
            </a:xfrm>
            <a:custGeom>
              <a:avLst/>
              <a:gdLst/>
              <a:ahLst/>
              <a:cxnLst/>
              <a:rect l="l" t="t" r="r" b="b"/>
              <a:pathLst>
                <a:path w="8641080" h="1076960">
                  <a:moveTo>
                    <a:pt x="0" y="179070"/>
                  </a:moveTo>
                  <a:lnTo>
                    <a:pt x="1270" y="170180"/>
                  </a:lnTo>
                  <a:lnTo>
                    <a:pt x="1270" y="161290"/>
                  </a:lnTo>
                  <a:lnTo>
                    <a:pt x="12700" y="115570"/>
                  </a:lnTo>
                  <a:lnTo>
                    <a:pt x="16510" y="106680"/>
                  </a:lnTo>
                  <a:lnTo>
                    <a:pt x="20320" y="97790"/>
                  </a:lnTo>
                  <a:lnTo>
                    <a:pt x="24129" y="90170"/>
                  </a:lnTo>
                  <a:lnTo>
                    <a:pt x="29210" y="81280"/>
                  </a:lnTo>
                  <a:lnTo>
                    <a:pt x="34289" y="73660"/>
                  </a:lnTo>
                  <a:lnTo>
                    <a:pt x="40639" y="67310"/>
                  </a:lnTo>
                  <a:lnTo>
                    <a:pt x="46989" y="59690"/>
                  </a:lnTo>
                  <a:lnTo>
                    <a:pt x="53339" y="53340"/>
                  </a:lnTo>
                  <a:lnTo>
                    <a:pt x="59689" y="45720"/>
                  </a:lnTo>
                  <a:lnTo>
                    <a:pt x="67310" y="40640"/>
                  </a:lnTo>
                  <a:lnTo>
                    <a:pt x="73660" y="34290"/>
                  </a:lnTo>
                  <a:lnTo>
                    <a:pt x="82550" y="29210"/>
                  </a:lnTo>
                  <a:lnTo>
                    <a:pt x="90170" y="24130"/>
                  </a:lnTo>
                  <a:lnTo>
                    <a:pt x="97789" y="19050"/>
                  </a:lnTo>
                  <a:lnTo>
                    <a:pt x="106679" y="15240"/>
                  </a:lnTo>
                  <a:lnTo>
                    <a:pt x="115570" y="11430"/>
                  </a:lnTo>
                  <a:lnTo>
                    <a:pt x="124460" y="8890"/>
                  </a:lnTo>
                  <a:lnTo>
                    <a:pt x="133350" y="6350"/>
                  </a:lnTo>
                  <a:lnTo>
                    <a:pt x="142240" y="3810"/>
                  </a:lnTo>
                  <a:lnTo>
                    <a:pt x="151129" y="2540"/>
                  </a:lnTo>
                  <a:lnTo>
                    <a:pt x="161290" y="1270"/>
                  </a:lnTo>
                  <a:lnTo>
                    <a:pt x="170179" y="0"/>
                  </a:lnTo>
                  <a:lnTo>
                    <a:pt x="180340" y="0"/>
                  </a:lnTo>
                  <a:lnTo>
                    <a:pt x="8460740" y="0"/>
                  </a:lnTo>
                  <a:lnTo>
                    <a:pt x="8470900" y="0"/>
                  </a:lnTo>
                  <a:lnTo>
                    <a:pt x="8479790" y="1270"/>
                  </a:lnTo>
                  <a:lnTo>
                    <a:pt x="8488680" y="2540"/>
                  </a:lnTo>
                  <a:lnTo>
                    <a:pt x="8498840" y="3810"/>
                  </a:lnTo>
                  <a:lnTo>
                    <a:pt x="8507730" y="6350"/>
                  </a:lnTo>
                  <a:lnTo>
                    <a:pt x="8550910" y="24130"/>
                  </a:lnTo>
                  <a:lnTo>
                    <a:pt x="8558530" y="29210"/>
                  </a:lnTo>
                  <a:lnTo>
                    <a:pt x="8566150" y="34290"/>
                  </a:lnTo>
                  <a:lnTo>
                    <a:pt x="8573770" y="40640"/>
                  </a:lnTo>
                  <a:lnTo>
                    <a:pt x="8581390" y="45720"/>
                  </a:lnTo>
                  <a:lnTo>
                    <a:pt x="8587740" y="53340"/>
                  </a:lnTo>
                  <a:lnTo>
                    <a:pt x="8594090" y="59690"/>
                  </a:lnTo>
                  <a:lnTo>
                    <a:pt x="8600440" y="67310"/>
                  </a:lnTo>
                  <a:lnTo>
                    <a:pt x="8606790" y="73660"/>
                  </a:lnTo>
                  <a:lnTo>
                    <a:pt x="8628380" y="115570"/>
                  </a:lnTo>
                  <a:lnTo>
                    <a:pt x="8632190" y="124460"/>
                  </a:lnTo>
                  <a:lnTo>
                    <a:pt x="8634730" y="133350"/>
                  </a:lnTo>
                  <a:lnTo>
                    <a:pt x="8636000" y="142240"/>
                  </a:lnTo>
                  <a:lnTo>
                    <a:pt x="8638540" y="151130"/>
                  </a:lnTo>
                  <a:lnTo>
                    <a:pt x="8639810" y="161290"/>
                  </a:lnTo>
                  <a:lnTo>
                    <a:pt x="8639810" y="170180"/>
                  </a:lnTo>
                  <a:lnTo>
                    <a:pt x="8641080" y="179070"/>
                  </a:lnTo>
                  <a:lnTo>
                    <a:pt x="8641080" y="897890"/>
                  </a:lnTo>
                  <a:lnTo>
                    <a:pt x="8639810" y="906780"/>
                  </a:lnTo>
                  <a:lnTo>
                    <a:pt x="8639810" y="915670"/>
                  </a:lnTo>
                  <a:lnTo>
                    <a:pt x="8638540" y="925830"/>
                  </a:lnTo>
                  <a:lnTo>
                    <a:pt x="8636000" y="934720"/>
                  </a:lnTo>
                  <a:lnTo>
                    <a:pt x="8634730" y="943610"/>
                  </a:lnTo>
                  <a:lnTo>
                    <a:pt x="8632190" y="952500"/>
                  </a:lnTo>
                  <a:lnTo>
                    <a:pt x="8628380" y="961390"/>
                  </a:lnTo>
                  <a:lnTo>
                    <a:pt x="8624570" y="970280"/>
                  </a:lnTo>
                  <a:lnTo>
                    <a:pt x="8600440" y="1009650"/>
                  </a:lnTo>
                  <a:lnTo>
                    <a:pt x="8587740" y="1023620"/>
                  </a:lnTo>
                  <a:lnTo>
                    <a:pt x="8581390" y="1029970"/>
                  </a:lnTo>
                  <a:lnTo>
                    <a:pt x="8573770" y="1036320"/>
                  </a:lnTo>
                  <a:lnTo>
                    <a:pt x="8566150" y="1042670"/>
                  </a:lnTo>
                  <a:lnTo>
                    <a:pt x="8558530" y="1047750"/>
                  </a:lnTo>
                  <a:lnTo>
                    <a:pt x="8550910" y="1052830"/>
                  </a:lnTo>
                  <a:lnTo>
                    <a:pt x="8543290" y="1056640"/>
                  </a:lnTo>
                  <a:lnTo>
                    <a:pt x="8534400" y="1060450"/>
                  </a:lnTo>
                  <a:lnTo>
                    <a:pt x="8525510" y="1064260"/>
                  </a:lnTo>
                  <a:lnTo>
                    <a:pt x="8479790" y="1075690"/>
                  </a:lnTo>
                  <a:lnTo>
                    <a:pt x="8470900" y="1075690"/>
                  </a:lnTo>
                  <a:lnTo>
                    <a:pt x="8462010" y="1076960"/>
                  </a:lnTo>
                  <a:lnTo>
                    <a:pt x="180340" y="1076960"/>
                  </a:lnTo>
                  <a:lnTo>
                    <a:pt x="170179" y="1075690"/>
                  </a:lnTo>
                  <a:lnTo>
                    <a:pt x="161290" y="1075690"/>
                  </a:lnTo>
                  <a:lnTo>
                    <a:pt x="115570" y="1064260"/>
                  </a:lnTo>
                  <a:lnTo>
                    <a:pt x="74929" y="1042670"/>
                  </a:lnTo>
                  <a:lnTo>
                    <a:pt x="67310" y="1036320"/>
                  </a:lnTo>
                  <a:lnTo>
                    <a:pt x="59689" y="1029970"/>
                  </a:lnTo>
                  <a:lnTo>
                    <a:pt x="53339" y="1023620"/>
                  </a:lnTo>
                  <a:lnTo>
                    <a:pt x="46989" y="1017270"/>
                  </a:lnTo>
                  <a:lnTo>
                    <a:pt x="40639" y="1010920"/>
                  </a:lnTo>
                  <a:lnTo>
                    <a:pt x="34289" y="1003300"/>
                  </a:lnTo>
                  <a:lnTo>
                    <a:pt x="29210" y="995680"/>
                  </a:lnTo>
                  <a:lnTo>
                    <a:pt x="24129" y="986790"/>
                  </a:lnTo>
                  <a:lnTo>
                    <a:pt x="20320" y="979170"/>
                  </a:lnTo>
                  <a:lnTo>
                    <a:pt x="16510" y="970280"/>
                  </a:lnTo>
                  <a:lnTo>
                    <a:pt x="12700" y="961390"/>
                  </a:lnTo>
                  <a:lnTo>
                    <a:pt x="1270" y="916940"/>
                  </a:lnTo>
                  <a:lnTo>
                    <a:pt x="1270" y="906780"/>
                  </a:lnTo>
                  <a:lnTo>
                    <a:pt x="0" y="897890"/>
                  </a:lnTo>
                  <a:lnTo>
                    <a:pt x="0" y="179070"/>
                  </a:lnTo>
                  <a:close/>
                </a:path>
              </a:pathLst>
            </a:custGeom>
            <a:ln w="25518">
              <a:solidFill>
                <a:srgbClr val="FFFFFF"/>
              </a:solidFill>
            </a:ln>
          </p:spPr>
          <p:txBody>
            <a:bodyPr wrap="square" lIns="0" tIns="0" rIns="0" bIns="0" rtlCol="0"/>
            <a:lstStyle/>
            <a:p/>
          </p:txBody>
        </p:sp>
        <p:sp>
          <p:nvSpPr>
            <p:cNvPr id="5" name="object 5"/>
            <p:cNvSpPr/>
            <p:nvPr/>
          </p:nvSpPr>
          <p:spPr>
            <a:xfrm>
              <a:off x="203136" y="-8941"/>
              <a:ext cx="8667115" cy="1102995"/>
            </a:xfrm>
            <a:custGeom>
              <a:avLst/>
              <a:gdLst/>
              <a:ahLst/>
              <a:cxnLst/>
              <a:rect l="l" t="t" r="r" b="b"/>
              <a:pathLst>
                <a:path w="866711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1102995">
                  <a:moveTo>
                    <a:pt x="8666594" y="1089710"/>
                  </a:moveTo>
                  <a:lnTo>
                    <a:pt x="8662860" y="1080693"/>
                  </a:lnTo>
                  <a:lnTo>
                    <a:pt x="8653843" y="1076960"/>
                  </a:lnTo>
                  <a:lnTo>
                    <a:pt x="8644814" y="1080693"/>
                  </a:lnTo>
                  <a:lnTo>
                    <a:pt x="8641080" y="1089710"/>
                  </a:lnTo>
                  <a:lnTo>
                    <a:pt x="8644814" y="1098740"/>
                  </a:lnTo>
                  <a:lnTo>
                    <a:pt x="8653843" y="1102474"/>
                  </a:lnTo>
                  <a:lnTo>
                    <a:pt x="8662860" y="1098740"/>
                  </a:lnTo>
                  <a:lnTo>
                    <a:pt x="866659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35609" y="62229"/>
            <a:ext cx="7723505" cy="421640"/>
          </a:xfrm>
          <a:prstGeom prst="rect">
            <a:avLst/>
          </a:prstGeom>
        </p:spPr>
        <p:txBody>
          <a:bodyPr vert="horz" wrap="square" lIns="0" tIns="12700" rIns="0" bIns="0" rtlCol="0">
            <a:spAutoFit/>
          </a:bodyPr>
          <a:lstStyle/>
          <a:p>
            <a:pPr marL="12700">
              <a:lnSpc>
                <a:spcPct val="100000"/>
              </a:lnSpc>
              <a:spcBef>
                <a:spcPts val="100"/>
              </a:spcBef>
            </a:pPr>
            <a:r>
              <a:rPr sz="2600" i="1" u="none" dirty="0">
                <a:solidFill>
                  <a:srgbClr val="FFFFFF"/>
                </a:solidFill>
                <a:latin typeface="Calibri" panose="020F0502020204030204"/>
                <a:cs typeface="Calibri" panose="020F0502020204030204"/>
              </a:rPr>
              <a:t>γ)Είδη</a:t>
            </a:r>
            <a:r>
              <a:rPr sz="2600" i="1" u="none" spc="-5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a:t>
            </a:r>
            <a:endParaRPr sz="2600">
              <a:latin typeface="Calibri" panose="020F0502020204030204"/>
              <a:cs typeface="Calibri" panose="020F0502020204030204"/>
            </a:endParaRPr>
          </a:p>
        </p:txBody>
      </p:sp>
      <p:sp>
        <p:nvSpPr>
          <p:cNvPr id="7" name="object 7"/>
          <p:cNvSpPr txBox="1"/>
          <p:nvPr/>
        </p:nvSpPr>
        <p:spPr>
          <a:xfrm>
            <a:off x="365759" y="631190"/>
            <a:ext cx="8410575" cy="6106800"/>
          </a:xfrm>
          <a:prstGeom prst="rect">
            <a:avLst/>
          </a:prstGeom>
        </p:spPr>
        <p:txBody>
          <a:bodyPr vert="horz" wrap="square" lIns="0" tIns="12700" rIns="0" bIns="0" rtlCol="0">
            <a:spAutoFit/>
          </a:bodyPr>
          <a:lstStyle/>
          <a:p>
            <a:pPr marL="81915">
              <a:lnSpc>
                <a:spcPct val="100000"/>
              </a:lnSpc>
              <a:spcBef>
                <a:spcPts val="100"/>
              </a:spcBef>
            </a:pPr>
            <a:r>
              <a:rPr lang="el-GR" sz="2400" b="1" i="1" spc="-10" dirty="0">
                <a:solidFill>
                  <a:srgbClr val="FFFFFF"/>
                </a:solidFill>
                <a:latin typeface="Calibri" panose="020F0502020204030204"/>
                <a:cs typeface="Calibri" panose="020F0502020204030204"/>
              </a:rPr>
              <a:t> </a:t>
            </a:r>
            <a:r>
              <a:rPr lang="el-GR" sz="2400" b="1" i="1" spc="-10" dirty="0" smtClean="0">
                <a:solidFill>
                  <a:srgbClr val="FFFFFF"/>
                </a:solidFill>
                <a:latin typeface="Calibri" panose="020F0502020204030204"/>
                <a:cs typeface="Calibri" panose="020F0502020204030204"/>
              </a:rPr>
              <a:t>                 </a:t>
            </a:r>
            <a:r>
              <a:rPr sz="2400" b="1" i="1" spc="-10" smtClean="0">
                <a:solidFill>
                  <a:srgbClr val="FFFFFF"/>
                </a:solidFill>
                <a:latin typeface="Calibri" panose="020F0502020204030204"/>
                <a:cs typeface="Calibri" panose="020F0502020204030204"/>
              </a:rPr>
              <a:t>Υδραυλικός</a:t>
            </a:r>
            <a:r>
              <a:rPr sz="2400" b="1" i="1" spc="-35" smtClean="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Ρυθμιστής</a:t>
            </a:r>
            <a:r>
              <a:rPr sz="2400" b="1" i="1" spc="-30" dirty="0">
                <a:solidFill>
                  <a:srgbClr val="FFFFFF"/>
                </a:solidFill>
                <a:latin typeface="Calibri" panose="020F0502020204030204"/>
                <a:cs typeface="Calibri" panose="020F0502020204030204"/>
              </a:rPr>
              <a:t> </a:t>
            </a:r>
            <a:r>
              <a:rPr sz="2400" b="1" i="1"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a:p>
            <a:pPr>
              <a:lnSpc>
                <a:spcPct val="100000"/>
              </a:lnSpc>
              <a:spcBef>
                <a:spcPts val="25"/>
              </a:spcBef>
            </a:pPr>
            <a:endParaRPr sz="2600">
              <a:latin typeface="Calibri" panose="020F0502020204030204"/>
              <a:cs typeface="Calibri" panose="020F0502020204030204"/>
            </a:endParaRPr>
          </a:p>
          <a:p>
            <a:pPr marL="12700" marR="116205" indent="63500">
              <a:lnSpc>
                <a:spcPts val="2460"/>
              </a:lnSpc>
            </a:pPr>
            <a:r>
              <a:rPr sz="2200" b="1" dirty="0">
                <a:latin typeface="Arial" panose="020B0604020202020204"/>
                <a:cs typeface="Arial" panose="020B0604020202020204"/>
              </a:rPr>
              <a:t>Η</a:t>
            </a:r>
            <a:r>
              <a:rPr sz="2200" b="1" spc="-155" dirty="0">
                <a:latin typeface="Arial" panose="020B0604020202020204"/>
                <a:cs typeface="Arial" panose="020B0604020202020204"/>
              </a:rPr>
              <a:t> </a:t>
            </a:r>
            <a:r>
              <a:rPr sz="2200" b="1" dirty="0">
                <a:latin typeface="Arial" panose="020B0604020202020204"/>
                <a:cs typeface="Arial" panose="020B0604020202020204"/>
              </a:rPr>
              <a:t>ΑΡΧΗ</a:t>
            </a:r>
            <a:r>
              <a:rPr sz="2200" b="1" spc="-155" dirty="0">
                <a:latin typeface="Arial" panose="020B0604020202020204"/>
                <a:cs typeface="Arial" panose="020B0604020202020204"/>
              </a:rPr>
              <a:t> </a:t>
            </a:r>
            <a:r>
              <a:rPr sz="2200" b="1" dirty="0">
                <a:latin typeface="Arial" panose="020B0604020202020204"/>
                <a:cs typeface="Arial" panose="020B0604020202020204"/>
              </a:rPr>
              <a:t>ΛΕΙΤΟΥΡΓΙΑΣ</a:t>
            </a:r>
            <a:r>
              <a:rPr sz="2200" b="1" spc="-90" dirty="0">
                <a:latin typeface="Arial" panose="020B0604020202020204"/>
                <a:cs typeface="Arial" panose="020B0604020202020204"/>
              </a:rPr>
              <a:t> </a:t>
            </a:r>
            <a:r>
              <a:rPr sz="2200" b="1" dirty="0">
                <a:latin typeface="Arial" panose="020B0604020202020204"/>
                <a:cs typeface="Arial" panose="020B0604020202020204"/>
              </a:rPr>
              <a:t>ΤΟΥ</a:t>
            </a:r>
            <a:r>
              <a:rPr sz="2200" b="1" spc="-90" dirty="0">
                <a:latin typeface="Arial" panose="020B0604020202020204"/>
                <a:cs typeface="Arial" panose="020B0604020202020204"/>
              </a:rPr>
              <a:t> </a:t>
            </a:r>
            <a:r>
              <a:rPr sz="2200" b="1" dirty="0">
                <a:latin typeface="Arial" panose="020B0604020202020204"/>
                <a:cs typeface="Arial" panose="020B0604020202020204"/>
              </a:rPr>
              <a:t>ΕΙΝΑΙ</a:t>
            </a:r>
            <a:r>
              <a:rPr sz="2200" b="1" spc="-150" dirty="0">
                <a:latin typeface="Arial" panose="020B0604020202020204"/>
                <a:cs typeface="Arial" panose="020B0604020202020204"/>
              </a:rPr>
              <a:t> </a:t>
            </a:r>
            <a:r>
              <a:rPr sz="2200" b="1" dirty="0">
                <a:latin typeface="Arial" panose="020B0604020202020204"/>
                <a:cs typeface="Arial" panose="020B0604020202020204"/>
              </a:rPr>
              <a:t>ΑΝΑΛΟΓΗ</a:t>
            </a:r>
            <a:r>
              <a:rPr sz="2200" b="1" spc="-95" dirty="0">
                <a:latin typeface="Arial" panose="020B0604020202020204"/>
                <a:cs typeface="Arial" panose="020B0604020202020204"/>
              </a:rPr>
              <a:t> </a:t>
            </a:r>
            <a:r>
              <a:rPr sz="2200" b="1" dirty="0">
                <a:latin typeface="Arial" panose="020B0604020202020204"/>
                <a:cs typeface="Arial" panose="020B0604020202020204"/>
              </a:rPr>
              <a:t>ΤΟΥ</a:t>
            </a:r>
            <a:r>
              <a:rPr sz="2200" b="1" spc="-80" dirty="0">
                <a:latin typeface="Arial" panose="020B0604020202020204"/>
                <a:cs typeface="Arial" panose="020B0604020202020204"/>
              </a:rPr>
              <a:t> </a:t>
            </a:r>
            <a:r>
              <a:rPr sz="2200" b="1" spc="-25" dirty="0">
                <a:latin typeface="Arial" panose="020B0604020202020204"/>
                <a:cs typeface="Arial" panose="020B0604020202020204"/>
              </a:rPr>
              <a:t>ΜΗΧΑΝΙΚΟΥ </a:t>
            </a:r>
            <a:r>
              <a:rPr sz="2200" b="1" spc="-10" dirty="0">
                <a:latin typeface="Arial" panose="020B0604020202020204"/>
                <a:cs typeface="Arial" panose="020B0604020202020204"/>
              </a:rPr>
              <a:t>ΡΥΘΜΙΣΤΗ.</a:t>
            </a:r>
            <a:endParaRPr sz="2200">
              <a:latin typeface="Arial" panose="020B0604020202020204"/>
              <a:cs typeface="Arial" panose="020B0604020202020204"/>
            </a:endParaRPr>
          </a:p>
          <a:p>
            <a:pPr>
              <a:lnSpc>
                <a:spcPct val="100000"/>
              </a:lnSpc>
              <a:spcBef>
                <a:spcPts val="45"/>
              </a:spcBef>
            </a:pPr>
            <a:endParaRPr sz="2100">
              <a:latin typeface="Arial" panose="020B0604020202020204"/>
              <a:cs typeface="Arial" panose="020B0604020202020204"/>
            </a:endParaRPr>
          </a:p>
          <a:p>
            <a:pPr marL="12700" marR="5080" indent="77470">
              <a:lnSpc>
                <a:spcPts val="2460"/>
              </a:lnSpc>
              <a:tabLst>
                <a:tab pos="979805" algn="l"/>
                <a:tab pos="7917815" algn="l"/>
              </a:tabLst>
            </a:pPr>
            <a:r>
              <a:rPr sz="2200" b="1" spc="-30" dirty="0">
                <a:latin typeface="Arial" panose="020B0604020202020204"/>
                <a:cs typeface="Arial" panose="020B0604020202020204"/>
              </a:rPr>
              <a:t>ΤΑ</a:t>
            </a:r>
            <a:r>
              <a:rPr sz="2200" b="1" spc="-100" dirty="0">
                <a:latin typeface="Arial" panose="020B0604020202020204"/>
                <a:cs typeface="Arial" panose="020B0604020202020204"/>
              </a:rPr>
              <a:t> </a:t>
            </a:r>
            <a:r>
              <a:rPr sz="2200" b="1" dirty="0">
                <a:latin typeface="Arial" panose="020B0604020202020204"/>
                <a:cs typeface="Arial" panose="020B0604020202020204"/>
              </a:rPr>
              <a:t>ΠΕΡΙΣΤΡΕΦΟΜΕΝΑ</a:t>
            </a:r>
            <a:r>
              <a:rPr sz="2200" b="1" spc="-75" dirty="0">
                <a:latin typeface="Arial" panose="020B0604020202020204"/>
                <a:cs typeface="Arial" panose="020B0604020202020204"/>
              </a:rPr>
              <a:t> </a:t>
            </a:r>
            <a:r>
              <a:rPr sz="2200" b="1" dirty="0">
                <a:latin typeface="Arial" panose="020B0604020202020204"/>
                <a:cs typeface="Arial" panose="020B0604020202020204"/>
              </a:rPr>
              <a:t>ΒΑΡΗ</a:t>
            </a:r>
            <a:r>
              <a:rPr sz="2200" b="1" spc="-75" dirty="0">
                <a:latin typeface="Arial" panose="020B0604020202020204"/>
                <a:cs typeface="Arial" panose="020B0604020202020204"/>
              </a:rPr>
              <a:t> </a:t>
            </a:r>
            <a:r>
              <a:rPr sz="2200" b="1" dirty="0">
                <a:latin typeface="Arial" panose="020B0604020202020204"/>
                <a:cs typeface="Arial" panose="020B0604020202020204"/>
              </a:rPr>
              <a:t>ΕΠΕΝΕΡΓΟΥΝ</a:t>
            </a:r>
            <a:r>
              <a:rPr sz="2200" b="1" spc="-75" dirty="0">
                <a:latin typeface="Arial" panose="020B0604020202020204"/>
                <a:cs typeface="Arial" panose="020B0604020202020204"/>
              </a:rPr>
              <a:t> </a:t>
            </a:r>
            <a:r>
              <a:rPr sz="2200" b="1" dirty="0">
                <a:latin typeface="Arial" panose="020B0604020202020204"/>
                <a:cs typeface="Arial" panose="020B0604020202020204"/>
              </a:rPr>
              <a:t>ΣΕ</a:t>
            </a:r>
            <a:r>
              <a:rPr sz="2200" b="1" spc="-75" dirty="0">
                <a:latin typeface="Arial" panose="020B0604020202020204"/>
                <a:cs typeface="Arial" panose="020B0604020202020204"/>
              </a:rPr>
              <a:t> </a:t>
            </a:r>
            <a:r>
              <a:rPr sz="2200" b="1" spc="-10" dirty="0">
                <a:latin typeface="Arial" panose="020B0604020202020204"/>
                <a:cs typeface="Arial" panose="020B0604020202020204"/>
              </a:rPr>
              <a:t>ΒΑΛΒΙΔΑ</a:t>
            </a:r>
            <a:r>
              <a:rPr sz="2200" b="1" dirty="0">
                <a:latin typeface="Arial" panose="020B0604020202020204"/>
                <a:cs typeface="Arial" panose="020B0604020202020204"/>
              </a:rPr>
              <a:t>	</a:t>
            </a:r>
            <a:r>
              <a:rPr sz="2200" b="1" spc="-25">
                <a:latin typeface="Arial" panose="020B0604020202020204"/>
                <a:cs typeface="Arial" panose="020B0604020202020204"/>
              </a:rPr>
              <a:t>ΛΑ- </a:t>
            </a:r>
            <a:r>
              <a:rPr sz="2200" b="1" smtClean="0">
                <a:latin typeface="Arial" panose="020B0604020202020204"/>
                <a:cs typeface="Arial" panose="020B0604020202020204"/>
              </a:rPr>
              <a:t>ΔΙΟΥ</a:t>
            </a:r>
            <a:r>
              <a:rPr lang="en-US" sz="2200" b="1" dirty="0" smtClean="0">
                <a:latin typeface="Arial" panose="020B0604020202020204"/>
                <a:cs typeface="Arial" panose="020B0604020202020204"/>
              </a:rPr>
              <a:t>,</a:t>
            </a:r>
            <a:r>
              <a:rPr sz="2200" b="1" spc="-65" smtClean="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dirty="0">
                <a:latin typeface="Arial" panose="020B0604020202020204"/>
                <a:cs typeface="Arial" panose="020B0604020202020204"/>
              </a:rPr>
              <a:t>ΟΠΟΙΑ</a:t>
            </a:r>
            <a:r>
              <a:rPr sz="2200" b="1" spc="-50" dirty="0">
                <a:latin typeface="Arial" panose="020B0604020202020204"/>
                <a:cs typeface="Arial" panose="020B0604020202020204"/>
              </a:rPr>
              <a:t> </a:t>
            </a:r>
            <a:r>
              <a:rPr sz="2200" b="1" dirty="0">
                <a:latin typeface="Arial" panose="020B0604020202020204"/>
                <a:cs typeface="Arial" panose="020B0604020202020204"/>
              </a:rPr>
              <a:t>ΕΠΙΤΡΕΠΕΙ</a:t>
            </a:r>
            <a:r>
              <a:rPr sz="2200" b="1" spc="-125" dirty="0">
                <a:latin typeface="Arial" panose="020B0604020202020204"/>
                <a:cs typeface="Arial" panose="020B0604020202020204"/>
              </a:rPr>
              <a:t> </a:t>
            </a:r>
            <a:r>
              <a:rPr sz="2200" b="1" dirty="0">
                <a:latin typeface="Arial" panose="020B0604020202020204"/>
                <a:cs typeface="Arial" panose="020B0604020202020204"/>
              </a:rPr>
              <a:t>ΛΑΔΙ</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60" dirty="0">
                <a:latin typeface="Arial" panose="020B0604020202020204"/>
                <a:cs typeface="Arial" panose="020B0604020202020204"/>
              </a:rPr>
              <a:t> </a:t>
            </a:r>
            <a:r>
              <a:rPr sz="2200" b="1" spc="-25" dirty="0">
                <a:latin typeface="Arial" panose="020B0604020202020204"/>
                <a:cs typeface="Arial" panose="020B0604020202020204"/>
              </a:rPr>
              <a:t>ΦΤΑΣΕΙ</a:t>
            </a:r>
            <a:r>
              <a:rPr sz="2200" b="1" spc="-50" dirty="0">
                <a:latin typeface="Arial" panose="020B0604020202020204"/>
                <a:cs typeface="Arial" panose="020B0604020202020204"/>
              </a:rPr>
              <a:t> </a:t>
            </a:r>
            <a:r>
              <a:rPr sz="2200" b="1" dirty="0">
                <a:latin typeface="Arial" panose="020B0604020202020204"/>
                <a:cs typeface="Arial" panose="020B0604020202020204"/>
              </a:rPr>
              <a:t>ΣΕ</a:t>
            </a:r>
            <a:r>
              <a:rPr sz="2200" b="1" spc="-50" dirty="0">
                <a:latin typeface="Arial" panose="020B0604020202020204"/>
                <a:cs typeface="Arial" panose="020B0604020202020204"/>
              </a:rPr>
              <a:t> </a:t>
            </a:r>
            <a:r>
              <a:rPr sz="2200" b="1" spc="-10" dirty="0">
                <a:latin typeface="Arial" panose="020B0604020202020204"/>
                <a:cs typeface="Arial" panose="020B0604020202020204"/>
              </a:rPr>
              <a:t>ΕΜΒΟΛΟ</a:t>
            </a:r>
            <a:r>
              <a:rPr sz="2200" b="1" spc="-55" dirty="0">
                <a:latin typeface="Arial" panose="020B0604020202020204"/>
                <a:cs typeface="Arial" panose="020B0604020202020204"/>
              </a:rPr>
              <a:t> </a:t>
            </a:r>
            <a:r>
              <a:rPr sz="2200" b="1" spc="-25" dirty="0">
                <a:latin typeface="Arial" panose="020B0604020202020204"/>
                <a:cs typeface="Arial" panose="020B0604020202020204"/>
              </a:rPr>
              <a:t>ΠΟΥ </a:t>
            </a:r>
            <a:r>
              <a:rPr sz="2200" b="1" spc="-10" dirty="0">
                <a:latin typeface="Arial" panose="020B0604020202020204"/>
                <a:cs typeface="Arial" panose="020B0604020202020204"/>
              </a:rPr>
              <a:t>ΣΥΝΔΕΕΤΑΙ</a:t>
            </a:r>
            <a:r>
              <a:rPr sz="2200" b="1" spc="-85" dirty="0">
                <a:latin typeface="Arial" panose="020B0604020202020204"/>
                <a:cs typeface="Arial" panose="020B0604020202020204"/>
              </a:rPr>
              <a:t> </a:t>
            </a:r>
            <a:r>
              <a:rPr sz="2200" b="1" dirty="0">
                <a:latin typeface="Arial" panose="020B0604020202020204"/>
                <a:cs typeface="Arial" panose="020B0604020202020204"/>
              </a:rPr>
              <a:t>ΜΕ</a:t>
            </a:r>
            <a:r>
              <a:rPr sz="2200" b="1" spc="-75" dirty="0">
                <a:latin typeface="Arial" panose="020B0604020202020204"/>
                <a:cs typeface="Arial" panose="020B0604020202020204"/>
              </a:rPr>
              <a:t> </a:t>
            </a:r>
            <a:r>
              <a:rPr sz="2200" b="1" dirty="0">
                <a:latin typeface="Arial" panose="020B0604020202020204"/>
                <a:cs typeface="Arial" panose="020B0604020202020204"/>
              </a:rPr>
              <a:t>ΤΟΥΣ</a:t>
            </a:r>
            <a:r>
              <a:rPr sz="2200" b="1" spc="-70" dirty="0">
                <a:latin typeface="Arial" panose="020B0604020202020204"/>
                <a:cs typeface="Arial" panose="020B0604020202020204"/>
              </a:rPr>
              <a:t> </a:t>
            </a:r>
            <a:r>
              <a:rPr sz="2200" b="1" spc="-20" dirty="0">
                <a:latin typeface="Arial" panose="020B0604020202020204"/>
                <a:cs typeface="Arial" panose="020B0604020202020204"/>
              </a:rPr>
              <a:t>ΡΥΘΜΙΣΤΙΚΟΥΣ</a:t>
            </a:r>
            <a:r>
              <a:rPr sz="2200" b="1" spc="-60" dirty="0">
                <a:latin typeface="Arial" panose="020B0604020202020204"/>
                <a:cs typeface="Arial" panose="020B0604020202020204"/>
              </a:rPr>
              <a:t> </a:t>
            </a:r>
            <a:r>
              <a:rPr sz="2200" b="1" dirty="0">
                <a:latin typeface="Arial" panose="020B0604020202020204"/>
                <a:cs typeface="Arial" panose="020B0604020202020204"/>
              </a:rPr>
              <a:t>ΚΑΝΟΝΕΣ</a:t>
            </a:r>
            <a:r>
              <a:rPr sz="2200" b="1" spc="-70" dirty="0">
                <a:latin typeface="Arial" panose="020B0604020202020204"/>
                <a:cs typeface="Arial" panose="020B0604020202020204"/>
              </a:rPr>
              <a:t> </a:t>
            </a:r>
            <a:r>
              <a:rPr sz="2200" b="1" dirty="0">
                <a:latin typeface="Arial" panose="020B0604020202020204"/>
                <a:cs typeface="Arial" panose="020B0604020202020204"/>
              </a:rPr>
              <a:t>ΚΑΙ</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ΑΝΟΙΓΕΙ </a:t>
            </a:r>
            <a:r>
              <a:rPr sz="2200" b="1" dirty="0">
                <a:latin typeface="Arial" panose="020B0604020202020204"/>
                <a:cs typeface="Arial" panose="020B0604020202020204"/>
              </a:rPr>
              <a:t>ΠΕΤΡΕΛΑΙΑ</a:t>
            </a:r>
            <a:r>
              <a:rPr sz="2200" b="1" spc="-65" dirty="0">
                <a:latin typeface="Arial" panose="020B0604020202020204"/>
                <a:cs typeface="Arial" panose="020B0604020202020204"/>
              </a:rPr>
              <a:t> </a:t>
            </a:r>
            <a:r>
              <a:rPr sz="2200" b="1" dirty="0">
                <a:latin typeface="Arial" panose="020B0604020202020204"/>
                <a:cs typeface="Arial" panose="020B0604020202020204"/>
              </a:rPr>
              <a:t>Ή</a:t>
            </a:r>
            <a:r>
              <a:rPr sz="2200" b="1" spc="-114" dirty="0">
                <a:latin typeface="Arial" panose="020B0604020202020204"/>
                <a:cs typeface="Arial" panose="020B0604020202020204"/>
              </a:rPr>
              <a:t> </a:t>
            </a:r>
            <a:r>
              <a:rPr sz="2200" b="1" dirty="0">
                <a:latin typeface="Arial" panose="020B0604020202020204"/>
                <a:cs typeface="Arial" panose="020B0604020202020204"/>
              </a:rPr>
              <a:t>ΑΦΗΝΕΙ</a:t>
            </a:r>
            <a:r>
              <a:rPr sz="2200" b="1" spc="-45" dirty="0">
                <a:latin typeface="Arial" panose="020B0604020202020204"/>
                <a:cs typeface="Arial" panose="020B0604020202020204"/>
              </a:rPr>
              <a:t> </a:t>
            </a:r>
            <a:r>
              <a:rPr sz="2200" b="1" dirty="0">
                <a:latin typeface="Arial" panose="020B0604020202020204"/>
                <a:cs typeface="Arial" panose="020B0604020202020204"/>
              </a:rPr>
              <a:t>ΤΟ</a:t>
            </a:r>
            <a:r>
              <a:rPr sz="2200" b="1" spc="-125" dirty="0">
                <a:latin typeface="Arial" panose="020B0604020202020204"/>
                <a:cs typeface="Arial" panose="020B0604020202020204"/>
              </a:rPr>
              <a:t> </a:t>
            </a:r>
            <a:r>
              <a:rPr sz="2200" b="1" dirty="0">
                <a:latin typeface="Arial" panose="020B0604020202020204"/>
                <a:cs typeface="Arial" panose="020B0604020202020204"/>
              </a:rPr>
              <a:t>ΛΑΔΙ</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40" dirty="0">
                <a:latin typeface="Arial" panose="020B0604020202020204"/>
                <a:cs typeface="Arial" panose="020B0604020202020204"/>
              </a:rPr>
              <a:t> </a:t>
            </a:r>
            <a:r>
              <a:rPr sz="2200" b="1" dirty="0">
                <a:latin typeface="Arial" panose="020B0604020202020204"/>
                <a:cs typeface="Arial" panose="020B0604020202020204"/>
              </a:rPr>
              <a:t>ΦΥΓΕΙ</a:t>
            </a:r>
            <a:r>
              <a:rPr sz="2200" b="1" spc="-45"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ΤΟ</a:t>
            </a:r>
            <a:r>
              <a:rPr sz="2200" b="1" spc="-40" dirty="0">
                <a:latin typeface="Arial" panose="020B0604020202020204"/>
                <a:cs typeface="Arial" panose="020B0604020202020204"/>
              </a:rPr>
              <a:t> </a:t>
            </a:r>
            <a:r>
              <a:rPr sz="2200" b="1" spc="-10" dirty="0">
                <a:latin typeface="Arial" panose="020B0604020202020204"/>
                <a:cs typeface="Arial" panose="020B0604020202020204"/>
              </a:rPr>
              <a:t>ΕΜΒΟΛΟ</a:t>
            </a:r>
            <a:r>
              <a:rPr sz="2200" b="1" spc="-10">
                <a:latin typeface="Arial" panose="020B0604020202020204"/>
                <a:cs typeface="Arial" panose="020B0604020202020204"/>
              </a:rPr>
              <a:t>, </a:t>
            </a:r>
            <a:r>
              <a:rPr sz="2200" b="1" spc="-10" smtClean="0">
                <a:latin typeface="Arial" panose="020B0604020202020204"/>
                <a:cs typeface="Arial" panose="020B0604020202020204"/>
              </a:rPr>
              <a:t>ΤΟΤΕ</a:t>
            </a:r>
            <a:r>
              <a:rPr lang="el-GR" sz="2200" b="1" spc="-10" dirty="0">
                <a:latin typeface="Arial" panose="020B0604020202020204"/>
                <a:cs typeface="Arial" panose="020B0604020202020204"/>
              </a:rPr>
              <a:t>  </a:t>
            </a:r>
            <a:r>
              <a:rPr lang="el-GR" sz="2200" b="1" spc="-10" dirty="0" smtClean="0">
                <a:latin typeface="Arial" panose="020B0604020202020204"/>
                <a:cs typeface="Arial" panose="020B0604020202020204"/>
              </a:rPr>
              <a:t>ΜΕ</a:t>
            </a:r>
            <a:r>
              <a:rPr sz="2200" b="1" spc="-50" smtClean="0">
                <a:latin typeface="Arial" panose="020B0604020202020204"/>
                <a:cs typeface="Arial" panose="020B0604020202020204"/>
              </a:rPr>
              <a:t> </a:t>
            </a:r>
            <a:r>
              <a:rPr sz="2200" b="1" dirty="0">
                <a:latin typeface="Arial" panose="020B0604020202020204"/>
                <a:cs typeface="Arial" panose="020B0604020202020204"/>
              </a:rPr>
              <a:t>ΤΗΝ</a:t>
            </a:r>
            <a:r>
              <a:rPr sz="2200" b="1" spc="-50" dirty="0">
                <a:latin typeface="Arial" panose="020B0604020202020204"/>
                <a:cs typeface="Arial" panose="020B0604020202020204"/>
              </a:rPr>
              <a:t> </a:t>
            </a:r>
            <a:r>
              <a:rPr sz="2200" b="1" dirty="0">
                <a:latin typeface="Arial" panose="020B0604020202020204"/>
                <a:cs typeface="Arial" panose="020B0604020202020204"/>
              </a:rPr>
              <a:t>ΕΝΕΡΓΕΙΑ</a:t>
            </a:r>
            <a:r>
              <a:rPr sz="2200" b="1" spc="-45" dirty="0">
                <a:latin typeface="Arial" panose="020B0604020202020204"/>
                <a:cs typeface="Arial" panose="020B0604020202020204"/>
              </a:rPr>
              <a:t> </a:t>
            </a:r>
            <a:r>
              <a:rPr sz="2200" b="1" spc="-25" dirty="0">
                <a:latin typeface="Arial" panose="020B0604020202020204"/>
                <a:cs typeface="Arial" panose="020B0604020202020204"/>
              </a:rPr>
              <a:t>ΕΛΑΤΗΡΙΟΥ</a:t>
            </a:r>
            <a:r>
              <a:rPr sz="2200" b="1" spc="-40" dirty="0">
                <a:latin typeface="Arial" panose="020B0604020202020204"/>
                <a:cs typeface="Arial" panose="020B0604020202020204"/>
              </a:rPr>
              <a:t> </a:t>
            </a:r>
            <a:r>
              <a:rPr sz="2200" b="1" dirty="0">
                <a:latin typeface="Arial" panose="020B0604020202020204"/>
                <a:cs typeface="Arial" panose="020B0604020202020204"/>
              </a:rPr>
              <a:t>ΚΛΕΙΝΕΙ</a:t>
            </a:r>
            <a:r>
              <a:rPr sz="2200" b="1" spc="-25" dirty="0">
                <a:latin typeface="Arial" panose="020B0604020202020204"/>
                <a:cs typeface="Arial" panose="020B0604020202020204"/>
              </a:rPr>
              <a:t> </a:t>
            </a:r>
            <a:r>
              <a:rPr sz="2200" b="1" spc="-10" dirty="0">
                <a:latin typeface="Arial" panose="020B0604020202020204"/>
                <a:cs typeface="Arial" panose="020B0604020202020204"/>
              </a:rPr>
              <a:t>ΠΕΤΡΕΛΑΙΑ.</a:t>
            </a:r>
            <a:endParaRPr sz="2200">
              <a:latin typeface="Arial" panose="020B0604020202020204"/>
              <a:cs typeface="Arial" panose="020B0604020202020204"/>
            </a:endParaRPr>
          </a:p>
          <a:p>
            <a:pPr marL="12700" marR="72390" indent="77470">
              <a:lnSpc>
                <a:spcPts val="2460"/>
              </a:lnSpc>
              <a:spcBef>
                <a:spcPts val="2020"/>
              </a:spcBef>
            </a:pPr>
            <a:r>
              <a:rPr sz="2200" b="1" dirty="0">
                <a:latin typeface="Arial" panose="020B0604020202020204"/>
                <a:cs typeface="Arial" panose="020B0604020202020204"/>
              </a:rPr>
              <a:t>ΤΟ</a:t>
            </a:r>
            <a:r>
              <a:rPr sz="2200" b="1" spc="-65" dirty="0">
                <a:latin typeface="Arial" panose="020B0604020202020204"/>
                <a:cs typeface="Arial" panose="020B0604020202020204"/>
              </a:rPr>
              <a:t> </a:t>
            </a:r>
            <a:r>
              <a:rPr sz="2200" b="1" dirty="0">
                <a:latin typeface="Arial" panose="020B0604020202020204"/>
                <a:cs typeface="Arial" panose="020B0604020202020204"/>
              </a:rPr>
              <a:t>ΣΥΓΚΕΚΡΙΜΕΝΟ</a:t>
            </a:r>
            <a:r>
              <a:rPr sz="2200" b="1" spc="-5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50" dirty="0">
                <a:latin typeface="Arial" panose="020B0604020202020204"/>
                <a:cs typeface="Arial" panose="020B0604020202020204"/>
              </a:rPr>
              <a:t> </a:t>
            </a:r>
            <a:r>
              <a:rPr sz="2200" b="1" dirty="0">
                <a:latin typeface="Arial" panose="020B0604020202020204"/>
                <a:cs typeface="Arial" panose="020B0604020202020204"/>
              </a:rPr>
              <a:t>ΕΧΕΙ</a:t>
            </a:r>
            <a:r>
              <a:rPr sz="2200" b="1" spc="-45" dirty="0">
                <a:latin typeface="Arial" panose="020B0604020202020204"/>
                <a:cs typeface="Arial" panose="020B0604020202020204"/>
              </a:rPr>
              <a:t> </a:t>
            </a:r>
            <a:r>
              <a:rPr sz="2200" b="1" dirty="0">
                <a:latin typeface="Arial" panose="020B0604020202020204"/>
                <a:cs typeface="Arial" panose="020B0604020202020204"/>
              </a:rPr>
              <a:t>ΕΝΑ</a:t>
            </a:r>
            <a:r>
              <a:rPr sz="2200" b="1" spc="-45" dirty="0">
                <a:latin typeface="Arial" panose="020B0604020202020204"/>
                <a:cs typeface="Arial" panose="020B0604020202020204"/>
              </a:rPr>
              <a:t> </a:t>
            </a:r>
            <a:r>
              <a:rPr sz="2200" b="1" spc="-10" dirty="0">
                <a:latin typeface="Arial" panose="020B0604020202020204"/>
                <a:cs typeface="Arial" panose="020B0604020202020204"/>
              </a:rPr>
              <a:t>ΜΟΝΑΔΙΚΟ</a:t>
            </a:r>
            <a:r>
              <a:rPr sz="2200" b="1" spc="-40" dirty="0">
                <a:latin typeface="Arial" panose="020B0604020202020204"/>
                <a:cs typeface="Arial" panose="020B0604020202020204"/>
              </a:rPr>
              <a:t> </a:t>
            </a:r>
            <a:r>
              <a:rPr sz="2200" b="1" spc="-10" dirty="0">
                <a:latin typeface="Arial" panose="020B0604020202020204"/>
                <a:cs typeface="Arial" panose="020B0604020202020204"/>
              </a:rPr>
              <a:t>ΣΗΜΕΙΟ </a:t>
            </a:r>
            <a:r>
              <a:rPr sz="2200" b="1" dirty="0">
                <a:latin typeface="Arial" panose="020B0604020202020204"/>
                <a:cs typeface="Arial" panose="020B0604020202020204"/>
              </a:rPr>
              <a:t>ΙΣΟΡΡΟΠΙΑΣ,</a:t>
            </a:r>
            <a:r>
              <a:rPr sz="2200" b="1" spc="-60" dirty="0">
                <a:latin typeface="Arial" panose="020B0604020202020204"/>
                <a:cs typeface="Arial" panose="020B0604020202020204"/>
              </a:rPr>
              <a:t> </a:t>
            </a:r>
            <a:r>
              <a:rPr sz="2200" b="1" spc="-20" dirty="0">
                <a:latin typeface="Arial" panose="020B0604020202020204"/>
                <a:cs typeface="Arial" panose="020B0604020202020204"/>
              </a:rPr>
              <a:t>ΟΤΑΝ</a:t>
            </a:r>
            <a:r>
              <a:rPr sz="2200" b="1" spc="-60" dirty="0">
                <a:latin typeface="Arial" panose="020B0604020202020204"/>
                <a:cs typeface="Arial" panose="020B0604020202020204"/>
              </a:rPr>
              <a:t> </a:t>
            </a:r>
            <a:r>
              <a:rPr sz="2200" b="1" dirty="0">
                <a:latin typeface="Arial" panose="020B0604020202020204"/>
                <a:cs typeface="Arial" panose="020B0604020202020204"/>
              </a:rPr>
              <a:t>Η</a:t>
            </a:r>
            <a:r>
              <a:rPr sz="2200" b="1" spc="-75"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75" dirty="0">
                <a:latin typeface="Arial" panose="020B0604020202020204"/>
                <a:cs typeface="Arial" panose="020B0604020202020204"/>
              </a:rPr>
              <a:t> </a:t>
            </a:r>
            <a:r>
              <a:rPr sz="2200" b="1" spc="-10" dirty="0">
                <a:latin typeface="Arial" panose="020B0604020202020204"/>
                <a:cs typeface="Arial" panose="020B0604020202020204"/>
              </a:rPr>
              <a:t>ΒΡΙΣΚΕΤΑΙ</a:t>
            </a:r>
            <a:r>
              <a:rPr sz="2200" b="1" spc="-55" dirty="0">
                <a:latin typeface="Arial" panose="020B0604020202020204"/>
                <a:cs typeface="Arial" panose="020B0604020202020204"/>
              </a:rPr>
              <a:t> </a:t>
            </a:r>
            <a:r>
              <a:rPr sz="2200" b="1" dirty="0">
                <a:latin typeface="Arial" panose="020B0604020202020204"/>
                <a:cs typeface="Arial" panose="020B0604020202020204"/>
              </a:rPr>
              <a:t>ΣΤΗΝ</a:t>
            </a:r>
            <a:r>
              <a:rPr sz="2200" b="1" spc="-60" dirty="0">
                <a:latin typeface="Arial" panose="020B0604020202020204"/>
                <a:cs typeface="Arial" panose="020B0604020202020204"/>
              </a:rPr>
              <a:t> </a:t>
            </a:r>
            <a:r>
              <a:rPr sz="2200" b="1" spc="-10" dirty="0">
                <a:latin typeface="Arial" panose="020B0604020202020204"/>
                <a:cs typeface="Arial" panose="020B0604020202020204"/>
              </a:rPr>
              <a:t>ΕΝΔΙΑΜΕΣΗ </a:t>
            </a:r>
            <a:r>
              <a:rPr sz="2200" b="1" dirty="0">
                <a:latin typeface="Arial" panose="020B0604020202020204"/>
                <a:cs typeface="Arial" panose="020B0604020202020204"/>
              </a:rPr>
              <a:t>ΝΕΚΡΗ</a:t>
            </a:r>
            <a:r>
              <a:rPr sz="2200" b="1" spc="-45" dirty="0">
                <a:latin typeface="Arial" panose="020B0604020202020204"/>
                <a:cs typeface="Arial" panose="020B0604020202020204"/>
              </a:rPr>
              <a:t> </a:t>
            </a:r>
            <a:r>
              <a:rPr sz="2200" b="1" dirty="0">
                <a:latin typeface="Arial" panose="020B0604020202020204"/>
                <a:cs typeface="Arial" panose="020B0604020202020204"/>
              </a:rPr>
              <a:t>ΘΕΣΗ,</a:t>
            </a:r>
            <a:r>
              <a:rPr sz="2200" b="1" spc="-45" dirty="0">
                <a:latin typeface="Arial" panose="020B0604020202020204"/>
                <a:cs typeface="Arial" panose="020B0604020202020204"/>
              </a:rPr>
              <a:t> </a:t>
            </a:r>
            <a:r>
              <a:rPr sz="2200" b="1" dirty="0">
                <a:latin typeface="Arial" panose="020B0604020202020204"/>
                <a:cs typeface="Arial" panose="020B0604020202020204"/>
              </a:rPr>
              <a:t>Η</a:t>
            </a:r>
            <a:r>
              <a:rPr sz="2200" b="1" spc="-45" dirty="0">
                <a:latin typeface="Arial" panose="020B0604020202020204"/>
                <a:cs typeface="Arial" panose="020B0604020202020204"/>
              </a:rPr>
              <a:t> </a:t>
            </a:r>
            <a:r>
              <a:rPr sz="2200" b="1" dirty="0">
                <a:latin typeface="Arial" panose="020B0604020202020204"/>
                <a:cs typeface="Arial" panose="020B0604020202020204"/>
              </a:rPr>
              <a:t>ΟΠΟΙΑ</a:t>
            </a:r>
            <a:r>
              <a:rPr sz="2200" b="1" spc="-125" dirty="0">
                <a:latin typeface="Arial" panose="020B0604020202020204"/>
                <a:cs typeface="Arial" panose="020B0604020202020204"/>
              </a:rPr>
              <a:t> </a:t>
            </a:r>
            <a:r>
              <a:rPr sz="2200" b="1" dirty="0">
                <a:latin typeface="Arial" panose="020B0604020202020204"/>
                <a:cs typeface="Arial" panose="020B0604020202020204"/>
              </a:rPr>
              <a:t>ΑΝΤΙΣΤΟΙΧΕΙ</a:t>
            </a:r>
            <a:r>
              <a:rPr sz="2200" b="1" spc="-35" dirty="0">
                <a:latin typeface="Arial" panose="020B0604020202020204"/>
                <a:cs typeface="Arial" panose="020B0604020202020204"/>
              </a:rPr>
              <a:t> </a:t>
            </a:r>
            <a:r>
              <a:rPr sz="2200" b="1" dirty="0">
                <a:latin typeface="Arial" panose="020B0604020202020204"/>
                <a:cs typeface="Arial" panose="020B0604020202020204"/>
              </a:rPr>
              <a:t>ΣΕ</a:t>
            </a:r>
            <a:r>
              <a:rPr sz="2200" b="1" spc="-50" dirty="0">
                <a:latin typeface="Arial" panose="020B0604020202020204"/>
                <a:cs typeface="Arial" panose="020B0604020202020204"/>
              </a:rPr>
              <a:t> </a:t>
            </a:r>
            <a:r>
              <a:rPr sz="2200" b="1">
                <a:latin typeface="Arial" panose="020B0604020202020204"/>
                <a:cs typeface="Arial" panose="020B0604020202020204"/>
              </a:rPr>
              <a:t>ΣΥΓΚΕΚΡΙΜΕΝΗ</a:t>
            </a:r>
            <a:r>
              <a:rPr sz="2200" b="1" spc="-50">
                <a:latin typeface="Arial" panose="020B0604020202020204"/>
                <a:cs typeface="Arial" panose="020B0604020202020204"/>
              </a:rPr>
              <a:t> </a:t>
            </a:r>
            <a:r>
              <a:rPr sz="2200" b="1" spc="-25" smtClean="0">
                <a:latin typeface="Arial" panose="020B0604020202020204"/>
                <a:cs typeface="Arial" panose="020B0604020202020204"/>
              </a:rPr>
              <a:t>ΤΑ</a:t>
            </a:r>
            <a:r>
              <a:rPr sz="2200" b="1" spc="-20" smtClean="0">
                <a:latin typeface="Arial" panose="020B0604020202020204"/>
                <a:cs typeface="Arial" panose="020B0604020202020204"/>
              </a:rPr>
              <a:t>ΧΥΤΗΤΑ</a:t>
            </a:r>
            <a:r>
              <a:rPr sz="2200" b="1" spc="-60" smtClean="0">
                <a:latin typeface="Arial" panose="020B0604020202020204"/>
                <a:cs typeface="Arial" panose="020B0604020202020204"/>
              </a:rPr>
              <a:t> </a:t>
            </a:r>
            <a:r>
              <a:rPr sz="2200" b="1" spc="-10" dirty="0">
                <a:latin typeface="Arial" panose="020B0604020202020204"/>
                <a:cs typeface="Arial" panose="020B0604020202020204"/>
              </a:rPr>
              <a:t>ΠΕΡΙΣΤΡΟΦΗΣ.</a:t>
            </a:r>
            <a:r>
              <a:rPr sz="2200" b="1" spc="-114" dirty="0">
                <a:latin typeface="Arial" panose="020B0604020202020204"/>
                <a:cs typeface="Arial" panose="020B0604020202020204"/>
              </a:rPr>
              <a:t> </a:t>
            </a:r>
            <a:r>
              <a:rPr sz="2200" b="1" spc="-25" dirty="0">
                <a:latin typeface="Arial" panose="020B0604020202020204"/>
                <a:cs typeface="Arial" panose="020B0604020202020204"/>
              </a:rPr>
              <a:t>ΑΥΤΗ</a:t>
            </a:r>
            <a:r>
              <a:rPr sz="2200" b="1" spc="-35" dirty="0">
                <a:latin typeface="Arial" panose="020B0604020202020204"/>
                <a:cs typeface="Arial" panose="020B0604020202020204"/>
              </a:rPr>
              <a:t> </a:t>
            </a:r>
            <a:r>
              <a:rPr sz="2200" b="1" spc="-30" dirty="0">
                <a:latin typeface="Arial" panose="020B0604020202020204"/>
                <a:cs typeface="Arial" panose="020B0604020202020204"/>
              </a:rPr>
              <a:t>ΡΥΘΜΙΖΕΤΑΙ</a:t>
            </a:r>
            <a:r>
              <a:rPr sz="2200" b="1" spc="-110" dirty="0">
                <a:latin typeface="Arial" panose="020B0604020202020204"/>
                <a:cs typeface="Arial" panose="020B0604020202020204"/>
              </a:rPr>
              <a:t> </a:t>
            </a:r>
            <a:r>
              <a:rPr sz="2200" b="1" dirty="0">
                <a:latin typeface="Arial" panose="020B0604020202020204"/>
                <a:cs typeface="Arial" panose="020B0604020202020204"/>
              </a:rPr>
              <a:t>ΑΠΟ</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35" dirty="0">
                <a:latin typeface="Arial" panose="020B0604020202020204"/>
                <a:cs typeface="Arial" panose="020B0604020202020204"/>
              </a:rPr>
              <a:t> </a:t>
            </a:r>
            <a:r>
              <a:rPr sz="2200" b="1" spc="-20" dirty="0">
                <a:latin typeface="Arial" panose="020B0604020202020204"/>
                <a:cs typeface="Arial" panose="020B0604020202020204"/>
              </a:rPr>
              <a:t>ΤΑΣΗ </a:t>
            </a:r>
            <a:r>
              <a:rPr sz="2200" b="1" dirty="0">
                <a:latin typeface="Arial" panose="020B0604020202020204"/>
                <a:cs typeface="Arial" panose="020B0604020202020204"/>
              </a:rPr>
              <a:t>ΤΟΥ</a:t>
            </a:r>
            <a:r>
              <a:rPr sz="2200" b="1" spc="-100" dirty="0">
                <a:latin typeface="Arial" panose="020B0604020202020204"/>
                <a:cs typeface="Arial" panose="020B0604020202020204"/>
              </a:rPr>
              <a:t> </a:t>
            </a:r>
            <a:r>
              <a:rPr sz="2200" b="1" spc="-25" dirty="0">
                <a:latin typeface="Arial" panose="020B0604020202020204"/>
                <a:cs typeface="Arial" panose="020B0604020202020204"/>
              </a:rPr>
              <a:t>ΕΛΑΤΗΡΙΟΥ</a:t>
            </a:r>
            <a:r>
              <a:rPr sz="2200" b="1" spc="-55" dirty="0">
                <a:latin typeface="Arial" panose="020B0604020202020204"/>
                <a:cs typeface="Arial" panose="020B0604020202020204"/>
              </a:rPr>
              <a:t> </a:t>
            </a:r>
            <a:r>
              <a:rPr sz="2200" b="1" dirty="0">
                <a:latin typeface="Arial" panose="020B0604020202020204"/>
                <a:cs typeface="Arial" panose="020B0604020202020204"/>
              </a:rPr>
              <a:t>ΣΤΟ</a:t>
            </a:r>
            <a:r>
              <a:rPr sz="2200" b="1" spc="-50" dirty="0">
                <a:latin typeface="Arial" panose="020B0604020202020204"/>
                <a:cs typeface="Arial" panose="020B0604020202020204"/>
              </a:rPr>
              <a:t> </a:t>
            </a:r>
            <a:r>
              <a:rPr sz="2200" b="1" dirty="0">
                <a:latin typeface="Arial" panose="020B0604020202020204"/>
                <a:cs typeface="Arial" panose="020B0604020202020204"/>
              </a:rPr>
              <a:t>ΜΗΧΑΝΙΣΜΟ</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spc="-95">
                <a:latin typeface="Arial" panose="020B0604020202020204"/>
                <a:cs typeface="Arial" panose="020B0604020202020204"/>
              </a:rPr>
              <a:t>ΤΑ </a:t>
            </a:r>
            <a:r>
              <a:rPr sz="2200" b="1" spc="-10" smtClean="0">
                <a:latin typeface="Arial" panose="020B0604020202020204"/>
                <a:cs typeface="Arial" panose="020B0604020202020204"/>
              </a:rPr>
              <a:t>ΑΝΤΙΒΑΡΑ</a:t>
            </a:r>
            <a:r>
              <a:rPr lang="en-US" sz="2200" b="1" spc="-10" dirty="0" smtClean="0">
                <a:latin typeface="Arial" panose="020B0604020202020204"/>
                <a:cs typeface="Arial" panose="020B0604020202020204"/>
              </a:rPr>
              <a:t>.</a:t>
            </a:r>
            <a:endParaRPr sz="2200">
              <a:latin typeface="Arial" panose="020B0604020202020204"/>
              <a:cs typeface="Arial" panose="020B0604020202020204"/>
            </a:endParaRPr>
          </a:p>
          <a:p>
            <a:pPr marL="12700" marR="16510" indent="77470">
              <a:lnSpc>
                <a:spcPts val="2460"/>
              </a:lnSpc>
              <a:spcBef>
                <a:spcPts val="2020"/>
              </a:spcBef>
            </a:pPr>
            <a:r>
              <a:rPr sz="2200" b="1" dirty="0">
                <a:latin typeface="Arial" panose="020B0604020202020204"/>
                <a:cs typeface="Arial" panose="020B0604020202020204"/>
              </a:rPr>
              <a:t>ΤΟ</a:t>
            </a:r>
            <a:r>
              <a:rPr sz="2200" b="1" spc="-7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30" dirty="0">
                <a:latin typeface="Arial" panose="020B0604020202020204"/>
                <a:cs typeface="Arial" panose="020B0604020202020204"/>
              </a:rPr>
              <a:t> </a:t>
            </a:r>
            <a:r>
              <a:rPr sz="2200" b="1" spc="-45" dirty="0">
                <a:latin typeface="Arial" panose="020B0604020202020204"/>
                <a:cs typeface="Arial" panose="020B0604020202020204"/>
              </a:rPr>
              <a:t>ΑΥΤΟ </a:t>
            </a:r>
            <a:r>
              <a:rPr sz="2200" b="1" dirty="0">
                <a:latin typeface="Arial" panose="020B0604020202020204"/>
                <a:cs typeface="Arial" panose="020B0604020202020204"/>
              </a:rPr>
              <a:t>ΕΙΝΑΙ</a:t>
            </a:r>
            <a:r>
              <a:rPr sz="2200" b="1" spc="-120" dirty="0">
                <a:latin typeface="Arial" panose="020B0604020202020204"/>
                <a:cs typeface="Arial" panose="020B0604020202020204"/>
              </a:rPr>
              <a:t> </a:t>
            </a:r>
            <a:r>
              <a:rPr sz="2200" b="1" spc="-35" dirty="0">
                <a:latin typeface="Arial" panose="020B0604020202020204"/>
                <a:cs typeface="Arial" panose="020B0604020202020204"/>
              </a:rPr>
              <a:t>ΑΣΤΑΘΕΣ</a:t>
            </a:r>
            <a:r>
              <a:rPr sz="2200" b="1" spc="-120" dirty="0">
                <a:latin typeface="Arial" panose="020B0604020202020204"/>
                <a:cs typeface="Arial" panose="020B0604020202020204"/>
              </a:rPr>
              <a:t> </a:t>
            </a:r>
            <a:r>
              <a:rPr sz="2200" b="1" spc="-10" dirty="0">
                <a:latin typeface="Arial" panose="020B0604020202020204"/>
                <a:cs typeface="Arial" panose="020B0604020202020204"/>
              </a:rPr>
              <a:t>ΛΟΓΩ</a:t>
            </a:r>
            <a:r>
              <a:rPr sz="2200" b="1" spc="-125" dirty="0">
                <a:latin typeface="Arial" panose="020B0604020202020204"/>
                <a:cs typeface="Arial" panose="020B0604020202020204"/>
              </a:rPr>
              <a:t> </a:t>
            </a:r>
            <a:r>
              <a:rPr sz="2200" b="1" dirty="0">
                <a:latin typeface="Arial" panose="020B0604020202020204"/>
                <a:cs typeface="Arial" panose="020B0604020202020204"/>
              </a:rPr>
              <a:t>ΑΡΓΗΣ</a:t>
            </a:r>
            <a:r>
              <a:rPr sz="2200" b="1" spc="-125" dirty="0">
                <a:latin typeface="Arial" panose="020B0604020202020204"/>
                <a:cs typeface="Arial" panose="020B0604020202020204"/>
              </a:rPr>
              <a:t> </a:t>
            </a:r>
            <a:r>
              <a:rPr sz="2200" b="1" spc="-10" dirty="0">
                <a:latin typeface="Arial" panose="020B0604020202020204"/>
                <a:cs typeface="Arial" panose="020B0604020202020204"/>
              </a:rPr>
              <a:t>ΑΠΟΚΡΙΣΗΣ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ΜΗΧΑΝΗΣ</a:t>
            </a:r>
            <a:r>
              <a:rPr sz="2200" b="1" spc="-45" dirty="0">
                <a:latin typeface="Arial" panose="020B0604020202020204"/>
                <a:cs typeface="Arial" panose="020B0604020202020204"/>
              </a:rPr>
              <a:t> </a:t>
            </a:r>
            <a:r>
              <a:rPr sz="2200" b="1" dirty="0">
                <a:latin typeface="Arial" panose="020B0604020202020204"/>
                <a:cs typeface="Arial" panose="020B0604020202020204"/>
              </a:rPr>
              <a:t>ΣΤΗΝ</a:t>
            </a:r>
            <a:r>
              <a:rPr sz="2200" b="1" spc="-125" dirty="0">
                <a:latin typeface="Arial" panose="020B0604020202020204"/>
                <a:cs typeface="Arial" panose="020B0604020202020204"/>
              </a:rPr>
              <a:t> </a:t>
            </a:r>
            <a:r>
              <a:rPr sz="2200" b="1" spc="-25" dirty="0">
                <a:latin typeface="Arial" panose="020B0604020202020204"/>
                <a:cs typeface="Arial" panose="020B0604020202020204"/>
              </a:rPr>
              <a:t>ΑΥΞΗΣΗ</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ΠΑΡΟΧΗΣ</a:t>
            </a:r>
            <a:r>
              <a:rPr sz="2200" b="1" spc="-40" dirty="0">
                <a:latin typeface="Arial" panose="020B0604020202020204"/>
                <a:cs typeface="Arial" panose="020B0604020202020204"/>
              </a:rPr>
              <a:t> </a:t>
            </a:r>
            <a:r>
              <a:rPr sz="2200" b="1" spc="-10" dirty="0">
                <a:latin typeface="Arial" panose="020B0604020202020204"/>
                <a:cs typeface="Arial" panose="020B0604020202020204"/>
              </a:rPr>
              <a:t>ΚΑΥΣΙΜΟΥ.</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89170" y="-12759"/>
            <a:ext cx="8665845" cy="686435"/>
            <a:chOff x="189170" y="-12759"/>
            <a:chExt cx="8665845" cy="686435"/>
          </a:xfrm>
        </p:grpSpPr>
        <p:sp>
          <p:nvSpPr>
            <p:cNvPr id="3" name="object 3"/>
            <p:cNvSpPr/>
            <p:nvPr/>
          </p:nvSpPr>
          <p:spPr>
            <a:xfrm>
              <a:off x="201930" y="0"/>
              <a:ext cx="8639810" cy="660400"/>
            </a:xfrm>
            <a:custGeom>
              <a:avLst/>
              <a:gdLst/>
              <a:ahLst/>
              <a:cxnLst/>
              <a:rect l="l" t="t" r="r" b="b"/>
              <a:pathLst>
                <a:path w="8639810" h="660400">
                  <a:moveTo>
                    <a:pt x="8542020" y="659129"/>
                  </a:moveTo>
                  <a:lnTo>
                    <a:pt x="97790" y="659129"/>
                  </a:lnTo>
                  <a:lnTo>
                    <a:pt x="104140" y="660400"/>
                  </a:lnTo>
                  <a:lnTo>
                    <a:pt x="8536940" y="660400"/>
                  </a:lnTo>
                  <a:lnTo>
                    <a:pt x="8542020" y="659129"/>
                  </a:lnTo>
                  <a:close/>
                </a:path>
                <a:path w="8639810" h="660400">
                  <a:moveTo>
                    <a:pt x="8547100" y="1270"/>
                  </a:moveTo>
                  <a:lnTo>
                    <a:pt x="92709" y="1270"/>
                  </a:lnTo>
                  <a:lnTo>
                    <a:pt x="87630" y="2540"/>
                  </a:lnTo>
                  <a:lnTo>
                    <a:pt x="81280" y="3809"/>
                  </a:lnTo>
                  <a:lnTo>
                    <a:pt x="76199" y="5079"/>
                  </a:lnTo>
                  <a:lnTo>
                    <a:pt x="71120" y="7620"/>
                  </a:lnTo>
                  <a:lnTo>
                    <a:pt x="64769" y="8890"/>
                  </a:lnTo>
                  <a:lnTo>
                    <a:pt x="59690" y="11429"/>
                  </a:lnTo>
                  <a:lnTo>
                    <a:pt x="54609" y="15240"/>
                  </a:lnTo>
                  <a:lnTo>
                    <a:pt x="49530" y="17779"/>
                  </a:lnTo>
                  <a:lnTo>
                    <a:pt x="45719" y="20320"/>
                  </a:lnTo>
                  <a:lnTo>
                    <a:pt x="40640" y="24129"/>
                  </a:lnTo>
                  <a:lnTo>
                    <a:pt x="36830" y="27940"/>
                  </a:lnTo>
                  <a:lnTo>
                    <a:pt x="31749" y="31750"/>
                  </a:lnTo>
                  <a:lnTo>
                    <a:pt x="27940" y="36829"/>
                  </a:lnTo>
                  <a:lnTo>
                    <a:pt x="24130" y="40640"/>
                  </a:lnTo>
                  <a:lnTo>
                    <a:pt x="20319" y="45720"/>
                  </a:lnTo>
                  <a:lnTo>
                    <a:pt x="17780" y="49529"/>
                  </a:lnTo>
                  <a:lnTo>
                    <a:pt x="15240" y="54609"/>
                  </a:lnTo>
                  <a:lnTo>
                    <a:pt x="11430" y="59690"/>
                  </a:lnTo>
                  <a:lnTo>
                    <a:pt x="8890" y="64770"/>
                  </a:lnTo>
                  <a:lnTo>
                    <a:pt x="7619" y="71120"/>
                  </a:lnTo>
                  <a:lnTo>
                    <a:pt x="5080" y="76200"/>
                  </a:lnTo>
                  <a:lnTo>
                    <a:pt x="3809" y="81279"/>
                  </a:lnTo>
                  <a:lnTo>
                    <a:pt x="2540" y="87629"/>
                  </a:lnTo>
                  <a:lnTo>
                    <a:pt x="1269" y="92709"/>
                  </a:lnTo>
                  <a:lnTo>
                    <a:pt x="1269" y="97790"/>
                  </a:lnTo>
                  <a:lnTo>
                    <a:pt x="0" y="104140"/>
                  </a:lnTo>
                  <a:lnTo>
                    <a:pt x="0" y="556260"/>
                  </a:lnTo>
                  <a:lnTo>
                    <a:pt x="1269" y="562610"/>
                  </a:lnTo>
                  <a:lnTo>
                    <a:pt x="1269" y="567689"/>
                  </a:lnTo>
                  <a:lnTo>
                    <a:pt x="2540" y="574039"/>
                  </a:lnTo>
                  <a:lnTo>
                    <a:pt x="5080" y="584200"/>
                  </a:lnTo>
                  <a:lnTo>
                    <a:pt x="7619" y="590550"/>
                  </a:lnTo>
                  <a:lnTo>
                    <a:pt x="17780" y="610870"/>
                  </a:lnTo>
                  <a:lnTo>
                    <a:pt x="21590" y="614679"/>
                  </a:lnTo>
                  <a:lnTo>
                    <a:pt x="24130" y="619760"/>
                  </a:lnTo>
                  <a:lnTo>
                    <a:pt x="40640" y="636270"/>
                  </a:lnTo>
                  <a:lnTo>
                    <a:pt x="45719" y="638810"/>
                  </a:lnTo>
                  <a:lnTo>
                    <a:pt x="49530" y="642620"/>
                  </a:lnTo>
                  <a:lnTo>
                    <a:pt x="54609" y="645160"/>
                  </a:lnTo>
                  <a:lnTo>
                    <a:pt x="59690" y="648970"/>
                  </a:lnTo>
                  <a:lnTo>
                    <a:pt x="64769" y="651510"/>
                  </a:lnTo>
                  <a:lnTo>
                    <a:pt x="71120" y="652779"/>
                  </a:lnTo>
                  <a:lnTo>
                    <a:pt x="76199" y="655320"/>
                  </a:lnTo>
                  <a:lnTo>
                    <a:pt x="81280" y="656589"/>
                  </a:lnTo>
                  <a:lnTo>
                    <a:pt x="87630" y="657860"/>
                  </a:lnTo>
                  <a:lnTo>
                    <a:pt x="92709" y="659129"/>
                  </a:lnTo>
                  <a:lnTo>
                    <a:pt x="8548370" y="659129"/>
                  </a:lnTo>
                  <a:lnTo>
                    <a:pt x="8558530" y="656589"/>
                  </a:lnTo>
                  <a:lnTo>
                    <a:pt x="8564880" y="655320"/>
                  </a:lnTo>
                  <a:lnTo>
                    <a:pt x="8590280" y="642620"/>
                  </a:lnTo>
                  <a:lnTo>
                    <a:pt x="8595360" y="638810"/>
                  </a:lnTo>
                  <a:lnTo>
                    <a:pt x="8599170" y="636270"/>
                  </a:lnTo>
                  <a:lnTo>
                    <a:pt x="8615680" y="619760"/>
                  </a:lnTo>
                  <a:lnTo>
                    <a:pt x="8619490" y="614679"/>
                  </a:lnTo>
                  <a:lnTo>
                    <a:pt x="8622030" y="609600"/>
                  </a:lnTo>
                  <a:lnTo>
                    <a:pt x="8625840" y="605789"/>
                  </a:lnTo>
                  <a:lnTo>
                    <a:pt x="8630920" y="595629"/>
                  </a:lnTo>
                  <a:lnTo>
                    <a:pt x="8633460" y="589279"/>
                  </a:lnTo>
                  <a:lnTo>
                    <a:pt x="8636000" y="579120"/>
                  </a:lnTo>
                  <a:lnTo>
                    <a:pt x="8637270" y="572770"/>
                  </a:lnTo>
                  <a:lnTo>
                    <a:pt x="8638540" y="567689"/>
                  </a:lnTo>
                  <a:lnTo>
                    <a:pt x="8639810" y="561339"/>
                  </a:lnTo>
                  <a:lnTo>
                    <a:pt x="8639810" y="97790"/>
                  </a:lnTo>
                  <a:lnTo>
                    <a:pt x="8637270" y="87629"/>
                  </a:lnTo>
                  <a:lnTo>
                    <a:pt x="8636000" y="81279"/>
                  </a:lnTo>
                  <a:lnTo>
                    <a:pt x="8633460" y="71120"/>
                  </a:lnTo>
                  <a:lnTo>
                    <a:pt x="8630920" y="64770"/>
                  </a:lnTo>
                  <a:lnTo>
                    <a:pt x="8625840" y="54609"/>
                  </a:lnTo>
                  <a:lnTo>
                    <a:pt x="8622030" y="49529"/>
                  </a:lnTo>
                  <a:lnTo>
                    <a:pt x="8619490" y="45720"/>
                  </a:lnTo>
                  <a:lnTo>
                    <a:pt x="8615680" y="40640"/>
                  </a:lnTo>
                  <a:lnTo>
                    <a:pt x="8611870" y="36829"/>
                  </a:lnTo>
                  <a:lnTo>
                    <a:pt x="8608060" y="31750"/>
                  </a:lnTo>
                  <a:lnTo>
                    <a:pt x="8604250" y="27940"/>
                  </a:lnTo>
                  <a:lnTo>
                    <a:pt x="8594090" y="20320"/>
                  </a:lnTo>
                  <a:lnTo>
                    <a:pt x="8590280" y="17779"/>
                  </a:lnTo>
                  <a:lnTo>
                    <a:pt x="8585200" y="15240"/>
                  </a:lnTo>
                  <a:lnTo>
                    <a:pt x="8580120" y="11429"/>
                  </a:lnTo>
                  <a:lnTo>
                    <a:pt x="8575040" y="8890"/>
                  </a:lnTo>
                  <a:lnTo>
                    <a:pt x="8569960" y="7620"/>
                  </a:lnTo>
                  <a:lnTo>
                    <a:pt x="8563610" y="5079"/>
                  </a:lnTo>
                  <a:lnTo>
                    <a:pt x="8553450" y="2540"/>
                  </a:lnTo>
                  <a:lnTo>
                    <a:pt x="8547100" y="1270"/>
                  </a:lnTo>
                  <a:close/>
                </a:path>
                <a:path w="8639810" h="660400">
                  <a:moveTo>
                    <a:pt x="8535670" y="0"/>
                  </a:moveTo>
                  <a:lnTo>
                    <a:pt x="104140" y="0"/>
                  </a:lnTo>
                  <a:lnTo>
                    <a:pt x="97790" y="1270"/>
                  </a:lnTo>
                  <a:lnTo>
                    <a:pt x="8542020" y="1270"/>
                  </a:lnTo>
                  <a:lnTo>
                    <a:pt x="8535670" y="0"/>
                  </a:lnTo>
                  <a:close/>
                </a:path>
              </a:pathLst>
            </a:custGeom>
            <a:solidFill>
              <a:srgbClr val="009900"/>
            </a:solidFill>
          </p:spPr>
          <p:txBody>
            <a:bodyPr wrap="square" lIns="0" tIns="0" rIns="0" bIns="0" rtlCol="0"/>
            <a:lstStyle/>
            <a:p/>
          </p:txBody>
        </p:sp>
        <p:sp>
          <p:nvSpPr>
            <p:cNvPr id="4" name="object 4"/>
            <p:cNvSpPr/>
            <p:nvPr/>
          </p:nvSpPr>
          <p:spPr>
            <a:xfrm>
              <a:off x="201930" y="0"/>
              <a:ext cx="8639810" cy="660400"/>
            </a:xfrm>
            <a:custGeom>
              <a:avLst/>
              <a:gdLst/>
              <a:ahLst/>
              <a:cxnLst/>
              <a:rect l="l" t="t" r="r" b="b"/>
              <a:pathLst>
                <a:path w="8639810" h="660400">
                  <a:moveTo>
                    <a:pt x="0" y="109220"/>
                  </a:moveTo>
                  <a:lnTo>
                    <a:pt x="0" y="104140"/>
                  </a:lnTo>
                  <a:lnTo>
                    <a:pt x="1269" y="97790"/>
                  </a:lnTo>
                  <a:lnTo>
                    <a:pt x="1269" y="92709"/>
                  </a:lnTo>
                  <a:lnTo>
                    <a:pt x="2540" y="87629"/>
                  </a:lnTo>
                  <a:lnTo>
                    <a:pt x="3809" y="81279"/>
                  </a:lnTo>
                  <a:lnTo>
                    <a:pt x="5080" y="76200"/>
                  </a:lnTo>
                  <a:lnTo>
                    <a:pt x="7619" y="71120"/>
                  </a:lnTo>
                  <a:lnTo>
                    <a:pt x="8890" y="64770"/>
                  </a:lnTo>
                  <a:lnTo>
                    <a:pt x="11430" y="59690"/>
                  </a:lnTo>
                  <a:lnTo>
                    <a:pt x="15240" y="54609"/>
                  </a:lnTo>
                  <a:lnTo>
                    <a:pt x="17780" y="49529"/>
                  </a:lnTo>
                  <a:lnTo>
                    <a:pt x="20319" y="45720"/>
                  </a:lnTo>
                  <a:lnTo>
                    <a:pt x="24130" y="40640"/>
                  </a:lnTo>
                  <a:lnTo>
                    <a:pt x="27940" y="36829"/>
                  </a:lnTo>
                  <a:lnTo>
                    <a:pt x="31749" y="31750"/>
                  </a:lnTo>
                  <a:lnTo>
                    <a:pt x="36830" y="27940"/>
                  </a:lnTo>
                  <a:lnTo>
                    <a:pt x="40640" y="24129"/>
                  </a:lnTo>
                  <a:lnTo>
                    <a:pt x="45719" y="20320"/>
                  </a:lnTo>
                  <a:lnTo>
                    <a:pt x="49530" y="17779"/>
                  </a:lnTo>
                  <a:lnTo>
                    <a:pt x="54609" y="15240"/>
                  </a:lnTo>
                  <a:lnTo>
                    <a:pt x="59690" y="11429"/>
                  </a:lnTo>
                  <a:lnTo>
                    <a:pt x="64769" y="8890"/>
                  </a:lnTo>
                  <a:lnTo>
                    <a:pt x="71120" y="7620"/>
                  </a:lnTo>
                  <a:lnTo>
                    <a:pt x="76199" y="5079"/>
                  </a:lnTo>
                  <a:lnTo>
                    <a:pt x="81280" y="3809"/>
                  </a:lnTo>
                  <a:lnTo>
                    <a:pt x="87630" y="2540"/>
                  </a:lnTo>
                  <a:lnTo>
                    <a:pt x="92709" y="1270"/>
                  </a:lnTo>
                  <a:lnTo>
                    <a:pt x="97790" y="1270"/>
                  </a:lnTo>
                  <a:lnTo>
                    <a:pt x="104140" y="0"/>
                  </a:lnTo>
                  <a:lnTo>
                    <a:pt x="109220" y="0"/>
                  </a:lnTo>
                  <a:lnTo>
                    <a:pt x="8530590" y="0"/>
                  </a:lnTo>
                  <a:lnTo>
                    <a:pt x="8535670" y="0"/>
                  </a:lnTo>
                  <a:lnTo>
                    <a:pt x="8542020" y="1270"/>
                  </a:lnTo>
                  <a:lnTo>
                    <a:pt x="8547100" y="1270"/>
                  </a:lnTo>
                  <a:lnTo>
                    <a:pt x="8553450" y="2540"/>
                  </a:lnTo>
                  <a:lnTo>
                    <a:pt x="8558530" y="3809"/>
                  </a:lnTo>
                  <a:lnTo>
                    <a:pt x="8563610" y="5079"/>
                  </a:lnTo>
                  <a:lnTo>
                    <a:pt x="8569960" y="7620"/>
                  </a:lnTo>
                  <a:lnTo>
                    <a:pt x="8575040" y="8890"/>
                  </a:lnTo>
                  <a:lnTo>
                    <a:pt x="8580120" y="11429"/>
                  </a:lnTo>
                  <a:lnTo>
                    <a:pt x="8585200" y="15240"/>
                  </a:lnTo>
                  <a:lnTo>
                    <a:pt x="8590280" y="17779"/>
                  </a:lnTo>
                  <a:lnTo>
                    <a:pt x="8611870" y="36829"/>
                  </a:lnTo>
                  <a:lnTo>
                    <a:pt x="8615680" y="40640"/>
                  </a:lnTo>
                  <a:lnTo>
                    <a:pt x="8619490" y="45720"/>
                  </a:lnTo>
                  <a:lnTo>
                    <a:pt x="8622030" y="49529"/>
                  </a:lnTo>
                  <a:lnTo>
                    <a:pt x="8625840" y="54609"/>
                  </a:lnTo>
                  <a:lnTo>
                    <a:pt x="8628380" y="59690"/>
                  </a:lnTo>
                  <a:lnTo>
                    <a:pt x="8630920" y="64770"/>
                  </a:lnTo>
                  <a:lnTo>
                    <a:pt x="8633460" y="71120"/>
                  </a:lnTo>
                  <a:lnTo>
                    <a:pt x="8634730" y="76200"/>
                  </a:lnTo>
                  <a:lnTo>
                    <a:pt x="8636000" y="81279"/>
                  </a:lnTo>
                  <a:lnTo>
                    <a:pt x="8637270" y="87629"/>
                  </a:lnTo>
                  <a:lnTo>
                    <a:pt x="8638540" y="92709"/>
                  </a:lnTo>
                  <a:lnTo>
                    <a:pt x="8639810" y="97790"/>
                  </a:lnTo>
                  <a:lnTo>
                    <a:pt x="8639810" y="104140"/>
                  </a:lnTo>
                  <a:lnTo>
                    <a:pt x="8639810" y="109220"/>
                  </a:lnTo>
                  <a:lnTo>
                    <a:pt x="8639810" y="549910"/>
                  </a:lnTo>
                  <a:lnTo>
                    <a:pt x="8639810" y="556260"/>
                  </a:lnTo>
                  <a:lnTo>
                    <a:pt x="8639810" y="561339"/>
                  </a:lnTo>
                  <a:lnTo>
                    <a:pt x="8638540" y="567689"/>
                  </a:lnTo>
                  <a:lnTo>
                    <a:pt x="8637270" y="572770"/>
                  </a:lnTo>
                  <a:lnTo>
                    <a:pt x="8636000" y="579120"/>
                  </a:lnTo>
                  <a:lnTo>
                    <a:pt x="8634730" y="584200"/>
                  </a:lnTo>
                  <a:lnTo>
                    <a:pt x="8633460" y="589279"/>
                  </a:lnTo>
                  <a:lnTo>
                    <a:pt x="8630920" y="595629"/>
                  </a:lnTo>
                  <a:lnTo>
                    <a:pt x="8628380" y="600710"/>
                  </a:lnTo>
                  <a:lnTo>
                    <a:pt x="8625840" y="605789"/>
                  </a:lnTo>
                  <a:lnTo>
                    <a:pt x="8622030" y="609600"/>
                  </a:lnTo>
                  <a:lnTo>
                    <a:pt x="8619490" y="614679"/>
                  </a:lnTo>
                  <a:lnTo>
                    <a:pt x="8615680" y="619760"/>
                  </a:lnTo>
                  <a:lnTo>
                    <a:pt x="8611870" y="623570"/>
                  </a:lnTo>
                  <a:lnTo>
                    <a:pt x="8608060" y="627379"/>
                  </a:lnTo>
                  <a:lnTo>
                    <a:pt x="8604250" y="631189"/>
                  </a:lnTo>
                  <a:lnTo>
                    <a:pt x="8599170" y="636270"/>
                  </a:lnTo>
                  <a:lnTo>
                    <a:pt x="8595360" y="638810"/>
                  </a:lnTo>
                  <a:lnTo>
                    <a:pt x="8590280" y="642620"/>
                  </a:lnTo>
                  <a:lnTo>
                    <a:pt x="8585200" y="645160"/>
                  </a:lnTo>
                  <a:lnTo>
                    <a:pt x="8580120" y="647700"/>
                  </a:lnTo>
                  <a:lnTo>
                    <a:pt x="8575040" y="650239"/>
                  </a:lnTo>
                  <a:lnTo>
                    <a:pt x="8569960" y="652779"/>
                  </a:lnTo>
                  <a:lnTo>
                    <a:pt x="8564880" y="655320"/>
                  </a:lnTo>
                  <a:lnTo>
                    <a:pt x="8558530" y="656589"/>
                  </a:lnTo>
                  <a:lnTo>
                    <a:pt x="8553450" y="657860"/>
                  </a:lnTo>
                  <a:lnTo>
                    <a:pt x="8548370" y="659129"/>
                  </a:lnTo>
                  <a:lnTo>
                    <a:pt x="8542020" y="659129"/>
                  </a:lnTo>
                  <a:lnTo>
                    <a:pt x="8536940" y="660400"/>
                  </a:lnTo>
                  <a:lnTo>
                    <a:pt x="8530590" y="660400"/>
                  </a:lnTo>
                  <a:lnTo>
                    <a:pt x="109220" y="660400"/>
                  </a:lnTo>
                  <a:lnTo>
                    <a:pt x="104140" y="660400"/>
                  </a:lnTo>
                  <a:lnTo>
                    <a:pt x="97790" y="659129"/>
                  </a:lnTo>
                  <a:lnTo>
                    <a:pt x="92709" y="659129"/>
                  </a:lnTo>
                  <a:lnTo>
                    <a:pt x="87630" y="657860"/>
                  </a:lnTo>
                  <a:lnTo>
                    <a:pt x="81280" y="656589"/>
                  </a:lnTo>
                  <a:lnTo>
                    <a:pt x="76199" y="655320"/>
                  </a:lnTo>
                  <a:lnTo>
                    <a:pt x="71120" y="652779"/>
                  </a:lnTo>
                  <a:lnTo>
                    <a:pt x="64769" y="651510"/>
                  </a:lnTo>
                  <a:lnTo>
                    <a:pt x="59690" y="648970"/>
                  </a:lnTo>
                  <a:lnTo>
                    <a:pt x="54609" y="645160"/>
                  </a:lnTo>
                  <a:lnTo>
                    <a:pt x="49530" y="642620"/>
                  </a:lnTo>
                  <a:lnTo>
                    <a:pt x="45719" y="638810"/>
                  </a:lnTo>
                  <a:lnTo>
                    <a:pt x="40640" y="636270"/>
                  </a:lnTo>
                  <a:lnTo>
                    <a:pt x="36830" y="632460"/>
                  </a:lnTo>
                  <a:lnTo>
                    <a:pt x="33019" y="628650"/>
                  </a:lnTo>
                  <a:lnTo>
                    <a:pt x="27940" y="623570"/>
                  </a:lnTo>
                  <a:lnTo>
                    <a:pt x="24130" y="619760"/>
                  </a:lnTo>
                  <a:lnTo>
                    <a:pt x="21590" y="614679"/>
                  </a:lnTo>
                  <a:lnTo>
                    <a:pt x="17780" y="610870"/>
                  </a:lnTo>
                  <a:lnTo>
                    <a:pt x="15240" y="605789"/>
                  </a:lnTo>
                  <a:lnTo>
                    <a:pt x="12699" y="600710"/>
                  </a:lnTo>
                  <a:lnTo>
                    <a:pt x="10159" y="595629"/>
                  </a:lnTo>
                  <a:lnTo>
                    <a:pt x="7619" y="590550"/>
                  </a:lnTo>
                  <a:lnTo>
                    <a:pt x="5080" y="584200"/>
                  </a:lnTo>
                  <a:lnTo>
                    <a:pt x="3809" y="579120"/>
                  </a:lnTo>
                  <a:lnTo>
                    <a:pt x="2540" y="574039"/>
                  </a:lnTo>
                  <a:lnTo>
                    <a:pt x="1269" y="567689"/>
                  </a:lnTo>
                  <a:lnTo>
                    <a:pt x="1269" y="562610"/>
                  </a:lnTo>
                  <a:lnTo>
                    <a:pt x="0" y="556260"/>
                  </a:lnTo>
                  <a:lnTo>
                    <a:pt x="0" y="551179"/>
                  </a:lnTo>
                  <a:lnTo>
                    <a:pt x="0" y="109220"/>
                  </a:lnTo>
                  <a:close/>
                </a:path>
              </a:pathLst>
            </a:custGeom>
            <a:ln w="25518">
              <a:solidFill>
                <a:srgbClr val="FFFFFF"/>
              </a:solidFill>
            </a:ln>
          </p:spPr>
          <p:txBody>
            <a:bodyPr wrap="square" lIns="0" tIns="0" rIns="0" bIns="0" rtlCol="0"/>
            <a:lstStyle/>
            <a:p/>
          </p:txBody>
        </p:sp>
        <p:sp>
          <p:nvSpPr>
            <p:cNvPr id="5" name="object 5"/>
            <p:cNvSpPr/>
            <p:nvPr/>
          </p:nvSpPr>
          <p:spPr>
            <a:xfrm>
              <a:off x="189166" y="-12751"/>
              <a:ext cx="8665845" cy="686435"/>
            </a:xfrm>
            <a:custGeom>
              <a:avLst/>
              <a:gdLst/>
              <a:ahLst/>
              <a:cxnLst/>
              <a:rect l="l" t="t" r="r" b="b"/>
              <a:pathLst>
                <a:path w="8665845" h="6864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686435">
                  <a:moveTo>
                    <a:pt x="8665324" y="673150"/>
                  </a:moveTo>
                  <a:lnTo>
                    <a:pt x="8661590" y="664133"/>
                  </a:lnTo>
                  <a:lnTo>
                    <a:pt x="8652573" y="660400"/>
                  </a:lnTo>
                  <a:lnTo>
                    <a:pt x="8643544" y="664133"/>
                  </a:lnTo>
                  <a:lnTo>
                    <a:pt x="8639810" y="673150"/>
                  </a:lnTo>
                  <a:lnTo>
                    <a:pt x="8643544" y="682180"/>
                  </a:lnTo>
                  <a:lnTo>
                    <a:pt x="8652573" y="685914"/>
                  </a:lnTo>
                  <a:lnTo>
                    <a:pt x="8661590" y="682180"/>
                  </a:lnTo>
                  <a:lnTo>
                    <a:pt x="8665324" y="673150"/>
                  </a:lnTo>
                  <a:close/>
                </a:path>
              </a:pathLst>
            </a:custGeom>
            <a:solidFill>
              <a:srgbClr val="FFFFFF"/>
            </a:solidFill>
          </p:spPr>
          <p:txBody>
            <a:bodyPr wrap="square" lIns="0" tIns="0" rIns="0" bIns="0" rtlCol="0"/>
            <a:lstStyle/>
            <a:p/>
          </p:txBody>
        </p:sp>
      </p:grpSp>
      <p:sp>
        <p:nvSpPr>
          <p:cNvPr id="6" name="object 6"/>
          <p:cNvSpPr txBox="1"/>
          <p:nvPr/>
        </p:nvSpPr>
        <p:spPr>
          <a:xfrm>
            <a:off x="400050" y="-45719"/>
            <a:ext cx="8315354" cy="743793"/>
          </a:xfrm>
          <a:prstGeom prst="rect">
            <a:avLst/>
          </a:prstGeom>
        </p:spPr>
        <p:txBody>
          <a:bodyPr vert="horz" wrap="square" lIns="0" tIns="12700" rIns="0" bIns="0" rtlCol="0">
            <a:spAutoFit/>
          </a:bodyPr>
          <a:lstStyle/>
          <a:p>
            <a:pPr marL="12700">
              <a:lnSpc>
                <a:spcPts val="2975"/>
              </a:lnSpc>
              <a:spcBef>
                <a:spcPts val="100"/>
              </a:spcBef>
            </a:pPr>
            <a:r>
              <a:rPr sz="2600" b="1" i="1" smtClean="0">
                <a:solidFill>
                  <a:srgbClr val="FFFFFF"/>
                </a:solidFill>
                <a:latin typeface="Calibri" panose="020F0502020204030204"/>
                <a:cs typeface="Calibri" panose="020F0502020204030204"/>
              </a:rPr>
              <a:t>γ)Είδη</a:t>
            </a:r>
            <a:r>
              <a:rPr sz="2600" b="1" i="1" spc="-40" smtClean="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ρυθμιστών</a:t>
            </a:r>
            <a:r>
              <a:rPr sz="2600" b="1" i="1" spc="-40"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στροφών</a:t>
            </a:r>
            <a:r>
              <a:rPr sz="2600" b="1" i="1" spc="-30"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και</a:t>
            </a:r>
            <a:r>
              <a:rPr sz="2600" b="1" i="1" spc="-30"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αρχές</a:t>
            </a:r>
            <a:r>
              <a:rPr sz="2600" b="1" i="1" spc="-40"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λειτουργίας</a:t>
            </a:r>
            <a:endParaRPr sz="2600">
              <a:latin typeface="Calibri" panose="020F0502020204030204"/>
              <a:cs typeface="Calibri" panose="020F0502020204030204"/>
            </a:endParaRPr>
          </a:p>
          <a:p>
            <a:pPr marL="12700">
              <a:lnSpc>
                <a:spcPts val="2735"/>
              </a:lnSpc>
            </a:pPr>
            <a:r>
              <a:rPr lang="el-GR" sz="2400" b="1" i="1" spc="-10" dirty="0">
                <a:solidFill>
                  <a:srgbClr val="FFFFFF"/>
                </a:solidFill>
                <a:latin typeface="Calibri" panose="020F0502020204030204"/>
                <a:cs typeface="Calibri" panose="020F0502020204030204"/>
              </a:rPr>
              <a:t> </a:t>
            </a:r>
            <a:r>
              <a:rPr lang="el-GR" sz="2400" b="1" i="1" spc="-10" dirty="0" smtClean="0">
                <a:solidFill>
                  <a:srgbClr val="FFFFFF"/>
                </a:solidFill>
                <a:latin typeface="Calibri" panose="020F0502020204030204"/>
                <a:cs typeface="Calibri" panose="020F0502020204030204"/>
              </a:rPr>
              <a:t>                </a:t>
            </a:r>
            <a:r>
              <a:rPr sz="2400" b="1" i="1" spc="-10" smtClean="0">
                <a:solidFill>
                  <a:srgbClr val="FFFFFF"/>
                </a:solidFill>
                <a:latin typeface="Calibri" panose="020F0502020204030204"/>
                <a:cs typeface="Calibri" panose="020F0502020204030204"/>
              </a:rPr>
              <a:t>Υδραυλικός</a:t>
            </a:r>
            <a:r>
              <a:rPr sz="2400" b="1" i="1" spc="-35" smtClean="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Ρυθμιστής</a:t>
            </a:r>
            <a:r>
              <a:rPr sz="2400" b="1" i="1" spc="-35" dirty="0">
                <a:solidFill>
                  <a:srgbClr val="FFFFFF"/>
                </a:solidFill>
                <a:latin typeface="Calibri" panose="020F0502020204030204"/>
                <a:cs typeface="Calibri" panose="020F0502020204030204"/>
              </a:rPr>
              <a:t> </a:t>
            </a:r>
            <a:r>
              <a:rPr sz="2400" b="1" i="1"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p:txBody>
      </p:sp>
      <p:pic>
        <p:nvPicPr>
          <p:cNvPr id="7" name="object 7"/>
          <p:cNvPicPr/>
          <p:nvPr/>
        </p:nvPicPr>
        <p:blipFill>
          <a:blip r:embed="rId1" cstate="print"/>
          <a:stretch>
            <a:fillRect/>
          </a:stretch>
        </p:blipFill>
        <p:spPr>
          <a:xfrm>
            <a:off x="0" y="867105"/>
            <a:ext cx="9112027" cy="5941888"/>
          </a:xfrm>
          <a:prstGeom prst="rect">
            <a:avLst/>
          </a:prstGeom>
        </p:spPr>
      </p:pic>
      <p:sp>
        <p:nvSpPr>
          <p:cNvPr id="8" name="object 8"/>
          <p:cNvSpPr txBox="1"/>
          <p:nvPr/>
        </p:nvSpPr>
        <p:spPr>
          <a:xfrm>
            <a:off x="1156969" y="5469890"/>
            <a:ext cx="1228725" cy="452120"/>
          </a:xfrm>
          <a:prstGeom prst="rect">
            <a:avLst/>
          </a:prstGeom>
        </p:spPr>
        <p:txBody>
          <a:bodyPr vert="horz" wrap="square" lIns="0" tIns="12700" rIns="0" bIns="0" rtlCol="0">
            <a:spAutoFit/>
          </a:bodyPr>
          <a:lstStyle/>
          <a:p>
            <a:pPr marL="12700">
              <a:lnSpc>
                <a:spcPct val="100000"/>
              </a:lnSpc>
              <a:spcBef>
                <a:spcPts val="100"/>
              </a:spcBef>
            </a:pPr>
            <a:r>
              <a:rPr sz="2800" b="1" dirty="0">
                <a:latin typeface="Arial" panose="020B0604020202020204"/>
                <a:cs typeface="Arial" panose="020B0604020202020204"/>
              </a:rPr>
              <a:t>Σχ.</a:t>
            </a:r>
            <a:r>
              <a:rPr sz="2800" b="1" spc="-10" dirty="0">
                <a:latin typeface="Arial" panose="020B0604020202020204"/>
                <a:cs typeface="Arial" panose="020B0604020202020204"/>
              </a:rPr>
              <a:t> </a:t>
            </a:r>
            <a:r>
              <a:rPr sz="2800" b="1" spc="-20" dirty="0">
                <a:latin typeface="Arial" panose="020B0604020202020204"/>
                <a:cs typeface="Arial" panose="020B0604020202020204"/>
              </a:rPr>
              <a:t>9.6</a:t>
            </a:r>
            <a:r>
              <a:rPr sz="2600" b="1" spc="-20" dirty="0">
                <a:latin typeface="Arial" panose="020B0604020202020204"/>
                <a:cs typeface="Arial" panose="020B0604020202020204"/>
              </a:rPr>
              <a:t>ι</a:t>
            </a:r>
            <a:endParaRPr sz="26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88912" y="46672"/>
            <a:ext cx="8667115" cy="614045"/>
            <a:chOff x="188912" y="46672"/>
            <a:chExt cx="8667115" cy="614045"/>
          </a:xfrm>
        </p:grpSpPr>
        <p:sp>
          <p:nvSpPr>
            <p:cNvPr id="3" name="object 3"/>
            <p:cNvSpPr/>
            <p:nvPr/>
          </p:nvSpPr>
          <p:spPr>
            <a:xfrm>
              <a:off x="201929" y="59689"/>
              <a:ext cx="8641080" cy="588010"/>
            </a:xfrm>
            <a:custGeom>
              <a:avLst/>
              <a:gdLst/>
              <a:ahLst/>
              <a:cxnLst/>
              <a:rect l="l" t="t" r="r" b="b"/>
              <a:pathLst>
                <a:path w="8641080" h="588010">
                  <a:moveTo>
                    <a:pt x="8552180" y="0"/>
                  </a:moveTo>
                  <a:lnTo>
                    <a:pt x="87630" y="0"/>
                  </a:lnTo>
                  <a:lnTo>
                    <a:pt x="77470" y="2539"/>
                  </a:lnTo>
                  <a:lnTo>
                    <a:pt x="73659" y="3809"/>
                  </a:lnTo>
                  <a:lnTo>
                    <a:pt x="63499" y="6350"/>
                  </a:lnTo>
                  <a:lnTo>
                    <a:pt x="58419" y="8889"/>
                  </a:lnTo>
                  <a:lnTo>
                    <a:pt x="54609" y="11429"/>
                  </a:lnTo>
                  <a:lnTo>
                    <a:pt x="49530" y="12700"/>
                  </a:lnTo>
                  <a:lnTo>
                    <a:pt x="44449" y="16509"/>
                  </a:lnTo>
                  <a:lnTo>
                    <a:pt x="36830" y="21589"/>
                  </a:lnTo>
                  <a:lnTo>
                    <a:pt x="25399" y="33019"/>
                  </a:lnTo>
                  <a:lnTo>
                    <a:pt x="22859" y="36829"/>
                  </a:lnTo>
                  <a:lnTo>
                    <a:pt x="19049" y="40639"/>
                  </a:lnTo>
                  <a:lnTo>
                    <a:pt x="16509" y="44450"/>
                  </a:lnTo>
                  <a:lnTo>
                    <a:pt x="13969" y="49529"/>
                  </a:lnTo>
                  <a:lnTo>
                    <a:pt x="11430" y="53339"/>
                  </a:lnTo>
                  <a:lnTo>
                    <a:pt x="6349" y="63500"/>
                  </a:lnTo>
                  <a:lnTo>
                    <a:pt x="5080" y="67309"/>
                  </a:lnTo>
                  <a:lnTo>
                    <a:pt x="1269" y="82550"/>
                  </a:lnTo>
                  <a:lnTo>
                    <a:pt x="1269" y="87629"/>
                  </a:lnTo>
                  <a:lnTo>
                    <a:pt x="0" y="92709"/>
                  </a:lnTo>
                  <a:lnTo>
                    <a:pt x="0" y="495299"/>
                  </a:lnTo>
                  <a:lnTo>
                    <a:pt x="1269" y="500379"/>
                  </a:lnTo>
                  <a:lnTo>
                    <a:pt x="1269" y="505459"/>
                  </a:lnTo>
                  <a:lnTo>
                    <a:pt x="6349" y="525779"/>
                  </a:lnTo>
                  <a:lnTo>
                    <a:pt x="8890" y="530859"/>
                  </a:lnTo>
                  <a:lnTo>
                    <a:pt x="11430" y="534669"/>
                  </a:lnTo>
                  <a:lnTo>
                    <a:pt x="13969" y="539749"/>
                  </a:lnTo>
                  <a:lnTo>
                    <a:pt x="19049" y="547369"/>
                  </a:lnTo>
                  <a:lnTo>
                    <a:pt x="22859" y="552449"/>
                  </a:lnTo>
                  <a:lnTo>
                    <a:pt x="25399" y="556259"/>
                  </a:lnTo>
                  <a:lnTo>
                    <a:pt x="29209" y="560069"/>
                  </a:lnTo>
                  <a:lnTo>
                    <a:pt x="33019" y="562609"/>
                  </a:lnTo>
                  <a:lnTo>
                    <a:pt x="36830" y="566419"/>
                  </a:lnTo>
                  <a:lnTo>
                    <a:pt x="40640" y="568959"/>
                  </a:lnTo>
                  <a:lnTo>
                    <a:pt x="44449" y="572769"/>
                  </a:lnTo>
                  <a:lnTo>
                    <a:pt x="54609" y="577849"/>
                  </a:lnTo>
                  <a:lnTo>
                    <a:pt x="58419" y="579119"/>
                  </a:lnTo>
                  <a:lnTo>
                    <a:pt x="68580" y="584199"/>
                  </a:lnTo>
                  <a:lnTo>
                    <a:pt x="73659" y="585469"/>
                  </a:lnTo>
                  <a:lnTo>
                    <a:pt x="77470" y="586739"/>
                  </a:lnTo>
                  <a:lnTo>
                    <a:pt x="82549" y="586739"/>
                  </a:lnTo>
                  <a:lnTo>
                    <a:pt x="87630" y="588009"/>
                  </a:lnTo>
                  <a:lnTo>
                    <a:pt x="8553450" y="588009"/>
                  </a:lnTo>
                  <a:lnTo>
                    <a:pt x="8563610" y="585469"/>
                  </a:lnTo>
                  <a:lnTo>
                    <a:pt x="8567420" y="584199"/>
                  </a:lnTo>
                  <a:lnTo>
                    <a:pt x="8577580" y="581659"/>
                  </a:lnTo>
                  <a:lnTo>
                    <a:pt x="8587740" y="576579"/>
                  </a:lnTo>
                  <a:lnTo>
                    <a:pt x="8591550" y="575309"/>
                  </a:lnTo>
                  <a:lnTo>
                    <a:pt x="8596630" y="571499"/>
                  </a:lnTo>
                  <a:lnTo>
                    <a:pt x="8604250" y="566419"/>
                  </a:lnTo>
                  <a:lnTo>
                    <a:pt x="8615680" y="554989"/>
                  </a:lnTo>
                  <a:lnTo>
                    <a:pt x="8618220" y="551179"/>
                  </a:lnTo>
                  <a:lnTo>
                    <a:pt x="8622030" y="547369"/>
                  </a:lnTo>
                  <a:lnTo>
                    <a:pt x="8624570" y="543559"/>
                  </a:lnTo>
                  <a:lnTo>
                    <a:pt x="8628380" y="538479"/>
                  </a:lnTo>
                  <a:lnTo>
                    <a:pt x="8629650" y="534669"/>
                  </a:lnTo>
                  <a:lnTo>
                    <a:pt x="8634730" y="524509"/>
                  </a:lnTo>
                  <a:lnTo>
                    <a:pt x="8636000" y="520699"/>
                  </a:lnTo>
                  <a:lnTo>
                    <a:pt x="8639810" y="505459"/>
                  </a:lnTo>
                  <a:lnTo>
                    <a:pt x="8639810" y="500379"/>
                  </a:lnTo>
                  <a:lnTo>
                    <a:pt x="8641080" y="495299"/>
                  </a:lnTo>
                  <a:lnTo>
                    <a:pt x="8641080" y="490219"/>
                  </a:lnTo>
                  <a:lnTo>
                    <a:pt x="8639810" y="97789"/>
                  </a:lnTo>
                  <a:lnTo>
                    <a:pt x="8639810" y="82550"/>
                  </a:lnTo>
                  <a:lnTo>
                    <a:pt x="8636000" y="67309"/>
                  </a:lnTo>
                  <a:lnTo>
                    <a:pt x="8633460" y="63500"/>
                  </a:lnTo>
                  <a:lnTo>
                    <a:pt x="8632190" y="58419"/>
                  </a:lnTo>
                  <a:lnTo>
                    <a:pt x="8629650" y="53339"/>
                  </a:lnTo>
                  <a:lnTo>
                    <a:pt x="8627110" y="49529"/>
                  </a:lnTo>
                  <a:lnTo>
                    <a:pt x="8624570" y="44450"/>
                  </a:lnTo>
                  <a:lnTo>
                    <a:pt x="8622030" y="40639"/>
                  </a:lnTo>
                  <a:lnTo>
                    <a:pt x="8618220" y="36829"/>
                  </a:lnTo>
                  <a:lnTo>
                    <a:pt x="8615680" y="33019"/>
                  </a:lnTo>
                  <a:lnTo>
                    <a:pt x="8604250" y="21589"/>
                  </a:lnTo>
                  <a:lnTo>
                    <a:pt x="8600440" y="19050"/>
                  </a:lnTo>
                  <a:lnTo>
                    <a:pt x="8595360" y="16509"/>
                  </a:lnTo>
                  <a:lnTo>
                    <a:pt x="8591550" y="12700"/>
                  </a:lnTo>
                  <a:lnTo>
                    <a:pt x="8586470" y="11429"/>
                  </a:lnTo>
                  <a:lnTo>
                    <a:pt x="8582660" y="8889"/>
                  </a:lnTo>
                  <a:lnTo>
                    <a:pt x="8577580" y="6350"/>
                  </a:lnTo>
                  <a:lnTo>
                    <a:pt x="8567420" y="3809"/>
                  </a:lnTo>
                  <a:lnTo>
                    <a:pt x="8563610" y="2539"/>
                  </a:lnTo>
                  <a:lnTo>
                    <a:pt x="8558530" y="1269"/>
                  </a:lnTo>
                  <a:lnTo>
                    <a:pt x="8552180" y="0"/>
                  </a:lnTo>
                  <a:close/>
                </a:path>
              </a:pathLst>
            </a:custGeom>
            <a:solidFill>
              <a:srgbClr val="009900"/>
            </a:solidFill>
          </p:spPr>
          <p:txBody>
            <a:bodyPr wrap="square" lIns="0" tIns="0" rIns="0" bIns="0" rtlCol="0"/>
            <a:lstStyle/>
            <a:p/>
          </p:txBody>
        </p:sp>
        <p:sp>
          <p:nvSpPr>
            <p:cNvPr id="4" name="object 4"/>
            <p:cNvSpPr/>
            <p:nvPr/>
          </p:nvSpPr>
          <p:spPr>
            <a:xfrm>
              <a:off x="201929" y="59689"/>
              <a:ext cx="8641080" cy="588010"/>
            </a:xfrm>
            <a:custGeom>
              <a:avLst/>
              <a:gdLst/>
              <a:ahLst/>
              <a:cxnLst/>
              <a:rect l="l" t="t" r="r" b="b"/>
              <a:pathLst>
                <a:path w="8641080" h="588010">
                  <a:moveTo>
                    <a:pt x="0" y="97789"/>
                  </a:moveTo>
                  <a:lnTo>
                    <a:pt x="0" y="92709"/>
                  </a:lnTo>
                  <a:lnTo>
                    <a:pt x="1269" y="87629"/>
                  </a:lnTo>
                  <a:lnTo>
                    <a:pt x="1269" y="82550"/>
                  </a:lnTo>
                  <a:lnTo>
                    <a:pt x="2540" y="77469"/>
                  </a:lnTo>
                  <a:lnTo>
                    <a:pt x="13969" y="49529"/>
                  </a:lnTo>
                  <a:lnTo>
                    <a:pt x="16509" y="44450"/>
                  </a:lnTo>
                  <a:lnTo>
                    <a:pt x="19049" y="40639"/>
                  </a:lnTo>
                  <a:lnTo>
                    <a:pt x="22859" y="36829"/>
                  </a:lnTo>
                  <a:lnTo>
                    <a:pt x="25399" y="33019"/>
                  </a:lnTo>
                  <a:lnTo>
                    <a:pt x="29209" y="29209"/>
                  </a:lnTo>
                  <a:lnTo>
                    <a:pt x="33019" y="25400"/>
                  </a:lnTo>
                  <a:lnTo>
                    <a:pt x="36830" y="21589"/>
                  </a:lnTo>
                  <a:lnTo>
                    <a:pt x="40640" y="19050"/>
                  </a:lnTo>
                  <a:lnTo>
                    <a:pt x="44449" y="16509"/>
                  </a:lnTo>
                  <a:lnTo>
                    <a:pt x="49530" y="12700"/>
                  </a:lnTo>
                  <a:lnTo>
                    <a:pt x="54609" y="11429"/>
                  </a:lnTo>
                  <a:lnTo>
                    <a:pt x="58419" y="8889"/>
                  </a:lnTo>
                  <a:lnTo>
                    <a:pt x="63499" y="6350"/>
                  </a:lnTo>
                  <a:lnTo>
                    <a:pt x="68580" y="5079"/>
                  </a:lnTo>
                  <a:lnTo>
                    <a:pt x="73659" y="3809"/>
                  </a:lnTo>
                  <a:lnTo>
                    <a:pt x="77470" y="2539"/>
                  </a:lnTo>
                  <a:lnTo>
                    <a:pt x="82549" y="1269"/>
                  </a:lnTo>
                  <a:lnTo>
                    <a:pt x="87630" y="0"/>
                  </a:lnTo>
                  <a:lnTo>
                    <a:pt x="92709" y="0"/>
                  </a:lnTo>
                  <a:lnTo>
                    <a:pt x="97790" y="0"/>
                  </a:lnTo>
                  <a:lnTo>
                    <a:pt x="8542020" y="0"/>
                  </a:lnTo>
                  <a:lnTo>
                    <a:pt x="8547100" y="0"/>
                  </a:lnTo>
                  <a:lnTo>
                    <a:pt x="8552180" y="0"/>
                  </a:lnTo>
                  <a:lnTo>
                    <a:pt x="8558530" y="1269"/>
                  </a:lnTo>
                  <a:lnTo>
                    <a:pt x="8563610" y="2539"/>
                  </a:lnTo>
                  <a:lnTo>
                    <a:pt x="8567420" y="3809"/>
                  </a:lnTo>
                  <a:lnTo>
                    <a:pt x="8572500" y="5079"/>
                  </a:lnTo>
                  <a:lnTo>
                    <a:pt x="8577580" y="6350"/>
                  </a:lnTo>
                  <a:lnTo>
                    <a:pt x="8582660" y="8889"/>
                  </a:lnTo>
                  <a:lnTo>
                    <a:pt x="8586470" y="11429"/>
                  </a:lnTo>
                  <a:lnTo>
                    <a:pt x="8591550" y="12700"/>
                  </a:lnTo>
                  <a:lnTo>
                    <a:pt x="8595360" y="16509"/>
                  </a:lnTo>
                  <a:lnTo>
                    <a:pt x="8600440" y="19050"/>
                  </a:lnTo>
                  <a:lnTo>
                    <a:pt x="8604250" y="21589"/>
                  </a:lnTo>
                  <a:lnTo>
                    <a:pt x="8608060" y="25400"/>
                  </a:lnTo>
                  <a:lnTo>
                    <a:pt x="8611870" y="29209"/>
                  </a:lnTo>
                  <a:lnTo>
                    <a:pt x="8615680" y="33019"/>
                  </a:lnTo>
                  <a:lnTo>
                    <a:pt x="8618220" y="36829"/>
                  </a:lnTo>
                  <a:lnTo>
                    <a:pt x="8622030" y="40639"/>
                  </a:lnTo>
                  <a:lnTo>
                    <a:pt x="8624570" y="44450"/>
                  </a:lnTo>
                  <a:lnTo>
                    <a:pt x="8627110" y="49529"/>
                  </a:lnTo>
                  <a:lnTo>
                    <a:pt x="8629650" y="53339"/>
                  </a:lnTo>
                  <a:lnTo>
                    <a:pt x="8632190" y="58419"/>
                  </a:lnTo>
                  <a:lnTo>
                    <a:pt x="8633460" y="63500"/>
                  </a:lnTo>
                  <a:lnTo>
                    <a:pt x="8636000" y="67309"/>
                  </a:lnTo>
                  <a:lnTo>
                    <a:pt x="8637270" y="72389"/>
                  </a:lnTo>
                  <a:lnTo>
                    <a:pt x="8638540" y="77469"/>
                  </a:lnTo>
                  <a:lnTo>
                    <a:pt x="8639810" y="82550"/>
                  </a:lnTo>
                  <a:lnTo>
                    <a:pt x="8639810" y="87629"/>
                  </a:lnTo>
                  <a:lnTo>
                    <a:pt x="8639810" y="92709"/>
                  </a:lnTo>
                  <a:lnTo>
                    <a:pt x="8639810" y="97789"/>
                  </a:lnTo>
                  <a:lnTo>
                    <a:pt x="8641080" y="490219"/>
                  </a:lnTo>
                  <a:lnTo>
                    <a:pt x="8641080" y="495299"/>
                  </a:lnTo>
                  <a:lnTo>
                    <a:pt x="8639810" y="500379"/>
                  </a:lnTo>
                  <a:lnTo>
                    <a:pt x="8639810" y="505459"/>
                  </a:lnTo>
                  <a:lnTo>
                    <a:pt x="8638540" y="510539"/>
                  </a:lnTo>
                  <a:lnTo>
                    <a:pt x="8637270" y="515619"/>
                  </a:lnTo>
                  <a:lnTo>
                    <a:pt x="8636000" y="520699"/>
                  </a:lnTo>
                  <a:lnTo>
                    <a:pt x="8634730" y="524509"/>
                  </a:lnTo>
                  <a:lnTo>
                    <a:pt x="8632190" y="529589"/>
                  </a:lnTo>
                  <a:lnTo>
                    <a:pt x="8629650" y="534669"/>
                  </a:lnTo>
                  <a:lnTo>
                    <a:pt x="8628380" y="538479"/>
                  </a:lnTo>
                  <a:lnTo>
                    <a:pt x="8624570" y="543559"/>
                  </a:lnTo>
                  <a:lnTo>
                    <a:pt x="8622030" y="547369"/>
                  </a:lnTo>
                  <a:lnTo>
                    <a:pt x="8618220" y="551179"/>
                  </a:lnTo>
                  <a:lnTo>
                    <a:pt x="8615680" y="554989"/>
                  </a:lnTo>
                  <a:lnTo>
                    <a:pt x="8611870" y="558799"/>
                  </a:lnTo>
                  <a:lnTo>
                    <a:pt x="8608060" y="562609"/>
                  </a:lnTo>
                  <a:lnTo>
                    <a:pt x="8604250" y="566419"/>
                  </a:lnTo>
                  <a:lnTo>
                    <a:pt x="8600440" y="568959"/>
                  </a:lnTo>
                  <a:lnTo>
                    <a:pt x="8596630" y="571499"/>
                  </a:lnTo>
                  <a:lnTo>
                    <a:pt x="8591550" y="575309"/>
                  </a:lnTo>
                  <a:lnTo>
                    <a:pt x="8587740" y="576579"/>
                  </a:lnTo>
                  <a:lnTo>
                    <a:pt x="8582660" y="579119"/>
                  </a:lnTo>
                  <a:lnTo>
                    <a:pt x="8577580" y="581659"/>
                  </a:lnTo>
                  <a:lnTo>
                    <a:pt x="8572500" y="582929"/>
                  </a:lnTo>
                  <a:lnTo>
                    <a:pt x="8567420" y="584199"/>
                  </a:lnTo>
                  <a:lnTo>
                    <a:pt x="8563610" y="585469"/>
                  </a:lnTo>
                  <a:lnTo>
                    <a:pt x="8558530" y="586739"/>
                  </a:lnTo>
                  <a:lnTo>
                    <a:pt x="8553450" y="588009"/>
                  </a:lnTo>
                  <a:lnTo>
                    <a:pt x="8548370" y="588009"/>
                  </a:lnTo>
                  <a:lnTo>
                    <a:pt x="87630" y="588009"/>
                  </a:lnTo>
                  <a:lnTo>
                    <a:pt x="82549" y="586739"/>
                  </a:lnTo>
                  <a:lnTo>
                    <a:pt x="77470" y="586739"/>
                  </a:lnTo>
                  <a:lnTo>
                    <a:pt x="73659" y="585469"/>
                  </a:lnTo>
                  <a:lnTo>
                    <a:pt x="68580" y="584199"/>
                  </a:lnTo>
                  <a:lnTo>
                    <a:pt x="63499" y="581659"/>
                  </a:lnTo>
                  <a:lnTo>
                    <a:pt x="58419" y="579119"/>
                  </a:lnTo>
                  <a:lnTo>
                    <a:pt x="54609" y="577849"/>
                  </a:lnTo>
                  <a:lnTo>
                    <a:pt x="49530" y="575309"/>
                  </a:lnTo>
                  <a:lnTo>
                    <a:pt x="44449" y="572769"/>
                  </a:lnTo>
                  <a:lnTo>
                    <a:pt x="40640" y="568959"/>
                  </a:lnTo>
                  <a:lnTo>
                    <a:pt x="36830" y="566419"/>
                  </a:lnTo>
                  <a:lnTo>
                    <a:pt x="33019" y="562609"/>
                  </a:lnTo>
                  <a:lnTo>
                    <a:pt x="29209" y="560069"/>
                  </a:lnTo>
                  <a:lnTo>
                    <a:pt x="25399" y="556259"/>
                  </a:lnTo>
                  <a:lnTo>
                    <a:pt x="22859" y="552449"/>
                  </a:lnTo>
                  <a:lnTo>
                    <a:pt x="19049" y="547369"/>
                  </a:lnTo>
                  <a:lnTo>
                    <a:pt x="16509" y="543559"/>
                  </a:lnTo>
                  <a:lnTo>
                    <a:pt x="13969" y="539749"/>
                  </a:lnTo>
                  <a:lnTo>
                    <a:pt x="11430" y="534669"/>
                  </a:lnTo>
                  <a:lnTo>
                    <a:pt x="8890" y="530859"/>
                  </a:lnTo>
                  <a:lnTo>
                    <a:pt x="6349" y="525779"/>
                  </a:lnTo>
                  <a:lnTo>
                    <a:pt x="5080" y="520699"/>
                  </a:lnTo>
                  <a:lnTo>
                    <a:pt x="3809" y="515619"/>
                  </a:lnTo>
                  <a:lnTo>
                    <a:pt x="2540" y="510539"/>
                  </a:lnTo>
                  <a:lnTo>
                    <a:pt x="1269" y="505459"/>
                  </a:lnTo>
                  <a:lnTo>
                    <a:pt x="1269" y="500379"/>
                  </a:lnTo>
                  <a:lnTo>
                    <a:pt x="0" y="495299"/>
                  </a:lnTo>
                  <a:lnTo>
                    <a:pt x="0" y="490219"/>
                  </a:lnTo>
                  <a:lnTo>
                    <a:pt x="0" y="97789"/>
                  </a:lnTo>
                  <a:close/>
                </a:path>
              </a:pathLst>
            </a:custGeom>
            <a:ln w="25518">
              <a:solidFill>
                <a:srgbClr val="FFFFFF"/>
              </a:solidFill>
            </a:ln>
          </p:spPr>
          <p:txBody>
            <a:bodyPr wrap="square" lIns="0" tIns="0" rIns="0" bIns="0" rtlCol="0"/>
            <a:lstStyle/>
            <a:p/>
          </p:txBody>
        </p:sp>
        <p:sp>
          <p:nvSpPr>
            <p:cNvPr id="5" name="object 5"/>
            <p:cNvSpPr/>
            <p:nvPr/>
          </p:nvSpPr>
          <p:spPr>
            <a:xfrm>
              <a:off x="189166" y="46938"/>
              <a:ext cx="8667115" cy="614045"/>
            </a:xfrm>
            <a:custGeom>
              <a:avLst/>
              <a:gdLst/>
              <a:ahLst/>
              <a:cxnLst/>
              <a:rect l="l" t="t" r="r" b="b"/>
              <a:pathLst>
                <a:path w="8667115" h="61404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614045">
                  <a:moveTo>
                    <a:pt x="8666594" y="600760"/>
                  </a:moveTo>
                  <a:lnTo>
                    <a:pt x="8662860" y="591743"/>
                  </a:lnTo>
                  <a:lnTo>
                    <a:pt x="8653843" y="588010"/>
                  </a:lnTo>
                  <a:lnTo>
                    <a:pt x="8644814" y="591743"/>
                  </a:lnTo>
                  <a:lnTo>
                    <a:pt x="8641080" y="600760"/>
                  </a:lnTo>
                  <a:lnTo>
                    <a:pt x="8644814" y="609790"/>
                  </a:lnTo>
                  <a:lnTo>
                    <a:pt x="8653843" y="613524"/>
                  </a:lnTo>
                  <a:lnTo>
                    <a:pt x="8662860" y="609790"/>
                  </a:lnTo>
                  <a:lnTo>
                    <a:pt x="8666594" y="60076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90170" rIns="0" bIns="0" rtlCol="0">
            <a:spAutoFit/>
          </a:bodyPr>
          <a:lstStyle/>
          <a:p>
            <a:pPr>
              <a:lnSpc>
                <a:spcPct val="100000"/>
              </a:lnSpc>
              <a:spcBef>
                <a:spcPts val="100"/>
              </a:spcBef>
            </a:pPr>
            <a:r>
              <a:rPr sz="2400" i="1" u="none" spc="-10" dirty="0">
                <a:solidFill>
                  <a:srgbClr val="FFFFFF"/>
                </a:solidFill>
                <a:latin typeface="Calibri" panose="020F0502020204030204"/>
                <a:cs typeface="Calibri" panose="020F0502020204030204"/>
              </a:rPr>
              <a:t>Μηχανικός</a:t>
            </a:r>
            <a:r>
              <a:rPr sz="2400" i="1" u="none" spc="-4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a:t>
            </a:r>
            <a:r>
              <a:rPr sz="2400" i="1" u="none" spc="-35" dirty="0">
                <a:solidFill>
                  <a:srgbClr val="FFFFFF"/>
                </a:solidFill>
                <a:latin typeface="Calibri" panose="020F0502020204030204"/>
                <a:cs typeface="Calibri" panose="020F0502020204030204"/>
              </a:rPr>
              <a:t> </a:t>
            </a:r>
            <a:r>
              <a:rPr sz="2400" i="1" u="none" spc="-10" dirty="0">
                <a:solidFill>
                  <a:srgbClr val="FFFFFF"/>
                </a:solidFill>
                <a:latin typeface="Calibri" panose="020F0502020204030204"/>
                <a:cs typeface="Calibri" panose="020F0502020204030204"/>
              </a:rPr>
              <a:t>Υδραυλικός</a:t>
            </a:r>
            <a:r>
              <a:rPr sz="2400" i="1" u="none" spc="-3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Ρυθμιστής</a:t>
            </a:r>
            <a:r>
              <a:rPr sz="2400" i="1" u="none" spc="-30" dirty="0">
                <a:solidFill>
                  <a:srgbClr val="FFFFFF"/>
                </a:solidFill>
                <a:latin typeface="Calibri" panose="020F0502020204030204"/>
                <a:cs typeface="Calibri" panose="020F0502020204030204"/>
              </a:rPr>
              <a:t> </a:t>
            </a:r>
            <a:r>
              <a:rPr sz="2400" i="1" u="none"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p:txBody>
      </p:sp>
      <p:grpSp>
        <p:nvGrpSpPr>
          <p:cNvPr id="7" name="object 7"/>
          <p:cNvGrpSpPr/>
          <p:nvPr/>
        </p:nvGrpSpPr>
        <p:grpSpPr>
          <a:xfrm>
            <a:off x="143510" y="629919"/>
            <a:ext cx="9000490" cy="6065520"/>
            <a:chOff x="143510" y="629919"/>
            <a:chExt cx="9000490" cy="6065520"/>
          </a:xfrm>
        </p:grpSpPr>
        <p:pic>
          <p:nvPicPr>
            <p:cNvPr id="8" name="object 8"/>
            <p:cNvPicPr/>
            <p:nvPr/>
          </p:nvPicPr>
          <p:blipFill>
            <a:blip r:embed="rId1" cstate="print"/>
            <a:stretch>
              <a:fillRect/>
            </a:stretch>
          </p:blipFill>
          <p:spPr>
            <a:xfrm>
              <a:off x="288289" y="629919"/>
              <a:ext cx="8855710" cy="5201920"/>
            </a:xfrm>
            <a:prstGeom prst="rect">
              <a:avLst/>
            </a:prstGeom>
          </p:spPr>
        </p:pic>
        <p:pic>
          <p:nvPicPr>
            <p:cNvPr id="9" name="object 9"/>
            <p:cNvPicPr/>
            <p:nvPr/>
          </p:nvPicPr>
          <p:blipFill>
            <a:blip r:embed="rId2" cstate="print"/>
            <a:stretch>
              <a:fillRect/>
            </a:stretch>
          </p:blipFill>
          <p:spPr>
            <a:xfrm>
              <a:off x="143510" y="3620769"/>
              <a:ext cx="4895850" cy="3074670"/>
            </a:xfrm>
            <a:prstGeom prst="rect">
              <a:avLst/>
            </a:prstGeom>
          </p:spPr>
        </p:pic>
      </p:gr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3140" y="203140"/>
            <a:ext cx="8667115" cy="1102995"/>
            <a:chOff x="203140" y="203140"/>
            <a:chExt cx="8667115" cy="1102995"/>
          </a:xfrm>
        </p:grpSpPr>
        <p:sp>
          <p:nvSpPr>
            <p:cNvPr id="3" name="object 3"/>
            <p:cNvSpPr/>
            <p:nvPr/>
          </p:nvSpPr>
          <p:spPr>
            <a:xfrm>
              <a:off x="215899" y="215899"/>
              <a:ext cx="8641080" cy="1076960"/>
            </a:xfrm>
            <a:custGeom>
              <a:avLst/>
              <a:gdLst/>
              <a:ahLst/>
              <a:cxnLst/>
              <a:rect l="l" t="t" r="r" b="b"/>
              <a:pathLst>
                <a:path w="8641080" h="1076960">
                  <a:moveTo>
                    <a:pt x="8479790" y="1270"/>
                  </a:moveTo>
                  <a:lnTo>
                    <a:pt x="161290" y="1270"/>
                  </a:lnTo>
                  <a:lnTo>
                    <a:pt x="151129" y="2540"/>
                  </a:lnTo>
                  <a:lnTo>
                    <a:pt x="97789" y="20320"/>
                  </a:lnTo>
                  <a:lnTo>
                    <a:pt x="82550" y="29209"/>
                  </a:lnTo>
                  <a:lnTo>
                    <a:pt x="73660" y="34290"/>
                  </a:lnTo>
                  <a:lnTo>
                    <a:pt x="67310" y="40640"/>
                  </a:lnTo>
                  <a:lnTo>
                    <a:pt x="59689" y="46990"/>
                  </a:lnTo>
                  <a:lnTo>
                    <a:pt x="46989" y="59690"/>
                  </a:lnTo>
                  <a:lnTo>
                    <a:pt x="40639" y="67309"/>
                  </a:lnTo>
                  <a:lnTo>
                    <a:pt x="34289" y="73659"/>
                  </a:lnTo>
                  <a:lnTo>
                    <a:pt x="29210" y="82550"/>
                  </a:lnTo>
                  <a:lnTo>
                    <a:pt x="8889" y="124459"/>
                  </a:lnTo>
                  <a:lnTo>
                    <a:pt x="1270" y="161289"/>
                  </a:lnTo>
                  <a:lnTo>
                    <a:pt x="1270" y="170179"/>
                  </a:lnTo>
                  <a:lnTo>
                    <a:pt x="0" y="180339"/>
                  </a:lnTo>
                  <a:lnTo>
                    <a:pt x="0" y="897889"/>
                  </a:lnTo>
                  <a:lnTo>
                    <a:pt x="1270" y="906779"/>
                  </a:lnTo>
                  <a:lnTo>
                    <a:pt x="1270" y="916939"/>
                  </a:lnTo>
                  <a:lnTo>
                    <a:pt x="3810" y="934720"/>
                  </a:lnTo>
                  <a:lnTo>
                    <a:pt x="6350" y="944879"/>
                  </a:lnTo>
                  <a:lnTo>
                    <a:pt x="8889" y="953770"/>
                  </a:lnTo>
                  <a:lnTo>
                    <a:pt x="12700" y="961389"/>
                  </a:lnTo>
                  <a:lnTo>
                    <a:pt x="24129" y="988060"/>
                  </a:lnTo>
                  <a:lnTo>
                    <a:pt x="34289" y="1003300"/>
                  </a:lnTo>
                  <a:lnTo>
                    <a:pt x="40639" y="1010920"/>
                  </a:lnTo>
                  <a:lnTo>
                    <a:pt x="46989" y="1017270"/>
                  </a:lnTo>
                  <a:lnTo>
                    <a:pt x="53339" y="1024889"/>
                  </a:lnTo>
                  <a:lnTo>
                    <a:pt x="59689" y="1031239"/>
                  </a:lnTo>
                  <a:lnTo>
                    <a:pt x="67310" y="1036320"/>
                  </a:lnTo>
                  <a:lnTo>
                    <a:pt x="74929" y="1042670"/>
                  </a:lnTo>
                  <a:lnTo>
                    <a:pt x="115570" y="1065529"/>
                  </a:lnTo>
                  <a:lnTo>
                    <a:pt x="161290" y="1075689"/>
                  </a:lnTo>
                  <a:lnTo>
                    <a:pt x="170179" y="1076960"/>
                  </a:lnTo>
                  <a:lnTo>
                    <a:pt x="8470900" y="1076960"/>
                  </a:lnTo>
                  <a:lnTo>
                    <a:pt x="8479790" y="1075689"/>
                  </a:lnTo>
                  <a:lnTo>
                    <a:pt x="8489950" y="1074420"/>
                  </a:lnTo>
                  <a:lnTo>
                    <a:pt x="8498840" y="1073150"/>
                  </a:lnTo>
                  <a:lnTo>
                    <a:pt x="8525510" y="1065529"/>
                  </a:lnTo>
                  <a:lnTo>
                    <a:pt x="8534400" y="1061720"/>
                  </a:lnTo>
                  <a:lnTo>
                    <a:pt x="8543290" y="1056639"/>
                  </a:lnTo>
                  <a:lnTo>
                    <a:pt x="8550910" y="1052829"/>
                  </a:lnTo>
                  <a:lnTo>
                    <a:pt x="8566150" y="1042670"/>
                  </a:lnTo>
                  <a:lnTo>
                    <a:pt x="8573770" y="1036320"/>
                  </a:lnTo>
                  <a:lnTo>
                    <a:pt x="8581390" y="1031239"/>
                  </a:lnTo>
                  <a:lnTo>
                    <a:pt x="8587740" y="1024889"/>
                  </a:lnTo>
                  <a:lnTo>
                    <a:pt x="8600440" y="1009650"/>
                  </a:lnTo>
                  <a:lnTo>
                    <a:pt x="8606790" y="1003300"/>
                  </a:lnTo>
                  <a:lnTo>
                    <a:pt x="8632190" y="952500"/>
                  </a:lnTo>
                  <a:lnTo>
                    <a:pt x="8636000" y="934720"/>
                  </a:lnTo>
                  <a:lnTo>
                    <a:pt x="8638540" y="925829"/>
                  </a:lnTo>
                  <a:lnTo>
                    <a:pt x="8639810" y="915670"/>
                  </a:lnTo>
                  <a:lnTo>
                    <a:pt x="8639810" y="906779"/>
                  </a:lnTo>
                  <a:lnTo>
                    <a:pt x="8641080" y="897889"/>
                  </a:lnTo>
                  <a:lnTo>
                    <a:pt x="8641080" y="180339"/>
                  </a:lnTo>
                  <a:lnTo>
                    <a:pt x="8639810" y="170179"/>
                  </a:lnTo>
                  <a:lnTo>
                    <a:pt x="8639810" y="161289"/>
                  </a:lnTo>
                  <a:lnTo>
                    <a:pt x="8638540" y="151129"/>
                  </a:lnTo>
                  <a:lnTo>
                    <a:pt x="8636000" y="142239"/>
                  </a:lnTo>
                  <a:lnTo>
                    <a:pt x="8634730" y="133350"/>
                  </a:lnTo>
                  <a:lnTo>
                    <a:pt x="8632190" y="124459"/>
                  </a:lnTo>
                  <a:lnTo>
                    <a:pt x="8620760" y="97790"/>
                  </a:lnTo>
                  <a:lnTo>
                    <a:pt x="8616950" y="90170"/>
                  </a:lnTo>
                  <a:lnTo>
                    <a:pt x="8611870" y="82550"/>
                  </a:lnTo>
                  <a:lnTo>
                    <a:pt x="8606790" y="73659"/>
                  </a:lnTo>
                  <a:lnTo>
                    <a:pt x="8600440" y="67309"/>
                  </a:lnTo>
                  <a:lnTo>
                    <a:pt x="8594090" y="59690"/>
                  </a:lnTo>
                  <a:lnTo>
                    <a:pt x="8581390" y="46990"/>
                  </a:lnTo>
                  <a:lnTo>
                    <a:pt x="8566150" y="34290"/>
                  </a:lnTo>
                  <a:lnTo>
                    <a:pt x="8550910" y="24129"/>
                  </a:lnTo>
                  <a:lnTo>
                    <a:pt x="8542020" y="20320"/>
                  </a:lnTo>
                  <a:lnTo>
                    <a:pt x="8534400" y="16509"/>
                  </a:lnTo>
                  <a:lnTo>
                    <a:pt x="8516620" y="8890"/>
                  </a:lnTo>
                  <a:lnTo>
                    <a:pt x="8498840" y="3809"/>
                  </a:lnTo>
                  <a:lnTo>
                    <a:pt x="8488680" y="2540"/>
                  </a:lnTo>
                  <a:lnTo>
                    <a:pt x="8479790" y="1270"/>
                  </a:lnTo>
                  <a:close/>
                </a:path>
                <a:path w="8641080" h="1076960">
                  <a:moveTo>
                    <a:pt x="8460740" y="0"/>
                  </a:moveTo>
                  <a:lnTo>
                    <a:pt x="180340" y="0"/>
                  </a:lnTo>
                  <a:lnTo>
                    <a:pt x="170179" y="1270"/>
                  </a:lnTo>
                  <a:lnTo>
                    <a:pt x="8470900" y="1270"/>
                  </a:lnTo>
                  <a:lnTo>
                    <a:pt x="8460740" y="0"/>
                  </a:lnTo>
                  <a:close/>
                </a:path>
              </a:pathLst>
            </a:custGeom>
            <a:solidFill>
              <a:srgbClr val="009900"/>
            </a:solidFill>
          </p:spPr>
          <p:txBody>
            <a:bodyPr wrap="square" lIns="0" tIns="0" rIns="0" bIns="0" rtlCol="0"/>
            <a:lstStyle/>
            <a:p/>
          </p:txBody>
        </p:sp>
        <p:sp>
          <p:nvSpPr>
            <p:cNvPr id="4" name="object 4"/>
            <p:cNvSpPr/>
            <p:nvPr/>
          </p:nvSpPr>
          <p:spPr>
            <a:xfrm>
              <a:off x="215899" y="215899"/>
              <a:ext cx="8641080" cy="1076960"/>
            </a:xfrm>
            <a:custGeom>
              <a:avLst/>
              <a:gdLst/>
              <a:ahLst/>
              <a:cxnLst/>
              <a:rect l="l" t="t" r="r" b="b"/>
              <a:pathLst>
                <a:path w="8641080" h="1076960">
                  <a:moveTo>
                    <a:pt x="0" y="180339"/>
                  </a:moveTo>
                  <a:lnTo>
                    <a:pt x="1270" y="170179"/>
                  </a:lnTo>
                  <a:lnTo>
                    <a:pt x="1270" y="161289"/>
                  </a:lnTo>
                  <a:lnTo>
                    <a:pt x="2539" y="151129"/>
                  </a:lnTo>
                  <a:lnTo>
                    <a:pt x="3810" y="142239"/>
                  </a:lnTo>
                  <a:lnTo>
                    <a:pt x="6350" y="133350"/>
                  </a:lnTo>
                  <a:lnTo>
                    <a:pt x="8889" y="124459"/>
                  </a:lnTo>
                  <a:lnTo>
                    <a:pt x="12700" y="115570"/>
                  </a:lnTo>
                  <a:lnTo>
                    <a:pt x="16510" y="106679"/>
                  </a:lnTo>
                  <a:lnTo>
                    <a:pt x="20320" y="97790"/>
                  </a:lnTo>
                  <a:lnTo>
                    <a:pt x="24129" y="90170"/>
                  </a:lnTo>
                  <a:lnTo>
                    <a:pt x="29210" y="82550"/>
                  </a:lnTo>
                  <a:lnTo>
                    <a:pt x="34289" y="73659"/>
                  </a:lnTo>
                  <a:lnTo>
                    <a:pt x="40639" y="67309"/>
                  </a:lnTo>
                  <a:lnTo>
                    <a:pt x="46989" y="59690"/>
                  </a:lnTo>
                  <a:lnTo>
                    <a:pt x="53339" y="53340"/>
                  </a:lnTo>
                  <a:lnTo>
                    <a:pt x="59689" y="46990"/>
                  </a:lnTo>
                  <a:lnTo>
                    <a:pt x="67310" y="40640"/>
                  </a:lnTo>
                  <a:lnTo>
                    <a:pt x="73660" y="34290"/>
                  </a:lnTo>
                  <a:lnTo>
                    <a:pt x="82550" y="29209"/>
                  </a:lnTo>
                  <a:lnTo>
                    <a:pt x="90170" y="24129"/>
                  </a:lnTo>
                  <a:lnTo>
                    <a:pt x="97789" y="20320"/>
                  </a:lnTo>
                  <a:lnTo>
                    <a:pt x="106679" y="16509"/>
                  </a:lnTo>
                  <a:lnTo>
                    <a:pt x="115570" y="12700"/>
                  </a:lnTo>
                  <a:lnTo>
                    <a:pt x="124460" y="8890"/>
                  </a:lnTo>
                  <a:lnTo>
                    <a:pt x="133350" y="6350"/>
                  </a:lnTo>
                  <a:lnTo>
                    <a:pt x="142240" y="3809"/>
                  </a:lnTo>
                  <a:lnTo>
                    <a:pt x="151129" y="2540"/>
                  </a:lnTo>
                  <a:lnTo>
                    <a:pt x="161290" y="1270"/>
                  </a:lnTo>
                  <a:lnTo>
                    <a:pt x="170179" y="1270"/>
                  </a:lnTo>
                  <a:lnTo>
                    <a:pt x="180340" y="0"/>
                  </a:lnTo>
                  <a:lnTo>
                    <a:pt x="8460740" y="0"/>
                  </a:lnTo>
                  <a:lnTo>
                    <a:pt x="8470900" y="1270"/>
                  </a:lnTo>
                  <a:lnTo>
                    <a:pt x="8479790" y="1270"/>
                  </a:lnTo>
                  <a:lnTo>
                    <a:pt x="8488680" y="2540"/>
                  </a:lnTo>
                  <a:lnTo>
                    <a:pt x="8498840" y="3809"/>
                  </a:lnTo>
                  <a:lnTo>
                    <a:pt x="8507730" y="6350"/>
                  </a:lnTo>
                  <a:lnTo>
                    <a:pt x="8516620" y="8890"/>
                  </a:lnTo>
                  <a:lnTo>
                    <a:pt x="8525510" y="12700"/>
                  </a:lnTo>
                  <a:lnTo>
                    <a:pt x="8534400" y="16509"/>
                  </a:lnTo>
                  <a:lnTo>
                    <a:pt x="8542020" y="20320"/>
                  </a:lnTo>
                  <a:lnTo>
                    <a:pt x="8550910" y="24129"/>
                  </a:lnTo>
                  <a:lnTo>
                    <a:pt x="8558530" y="29209"/>
                  </a:lnTo>
                  <a:lnTo>
                    <a:pt x="8566150" y="34290"/>
                  </a:lnTo>
                  <a:lnTo>
                    <a:pt x="8573770" y="40640"/>
                  </a:lnTo>
                  <a:lnTo>
                    <a:pt x="8581390" y="46990"/>
                  </a:lnTo>
                  <a:lnTo>
                    <a:pt x="8587740" y="53340"/>
                  </a:lnTo>
                  <a:lnTo>
                    <a:pt x="8594090" y="59690"/>
                  </a:lnTo>
                  <a:lnTo>
                    <a:pt x="8600440" y="67309"/>
                  </a:lnTo>
                  <a:lnTo>
                    <a:pt x="8606790" y="73659"/>
                  </a:lnTo>
                  <a:lnTo>
                    <a:pt x="8611870" y="82550"/>
                  </a:lnTo>
                  <a:lnTo>
                    <a:pt x="8616950" y="90170"/>
                  </a:lnTo>
                  <a:lnTo>
                    <a:pt x="8620760" y="97790"/>
                  </a:lnTo>
                  <a:lnTo>
                    <a:pt x="8624570" y="106679"/>
                  </a:lnTo>
                  <a:lnTo>
                    <a:pt x="8628380" y="115570"/>
                  </a:lnTo>
                  <a:lnTo>
                    <a:pt x="8632190" y="124459"/>
                  </a:lnTo>
                  <a:lnTo>
                    <a:pt x="8634730" y="133350"/>
                  </a:lnTo>
                  <a:lnTo>
                    <a:pt x="8636000" y="142239"/>
                  </a:lnTo>
                  <a:lnTo>
                    <a:pt x="8638540" y="151129"/>
                  </a:lnTo>
                  <a:lnTo>
                    <a:pt x="8639810" y="161289"/>
                  </a:lnTo>
                  <a:lnTo>
                    <a:pt x="8639810" y="170179"/>
                  </a:lnTo>
                  <a:lnTo>
                    <a:pt x="8641080" y="180339"/>
                  </a:lnTo>
                  <a:lnTo>
                    <a:pt x="8641080" y="897889"/>
                  </a:lnTo>
                  <a:lnTo>
                    <a:pt x="8639810" y="906779"/>
                  </a:lnTo>
                  <a:lnTo>
                    <a:pt x="8639810" y="915670"/>
                  </a:lnTo>
                  <a:lnTo>
                    <a:pt x="8638540" y="925829"/>
                  </a:lnTo>
                  <a:lnTo>
                    <a:pt x="8636000" y="934720"/>
                  </a:lnTo>
                  <a:lnTo>
                    <a:pt x="8634730" y="943610"/>
                  </a:lnTo>
                  <a:lnTo>
                    <a:pt x="8632190" y="952500"/>
                  </a:lnTo>
                  <a:lnTo>
                    <a:pt x="8628380" y="961389"/>
                  </a:lnTo>
                  <a:lnTo>
                    <a:pt x="8624570" y="970279"/>
                  </a:lnTo>
                  <a:lnTo>
                    <a:pt x="8600440" y="1009650"/>
                  </a:lnTo>
                  <a:lnTo>
                    <a:pt x="8594090" y="1017270"/>
                  </a:lnTo>
                  <a:lnTo>
                    <a:pt x="8587740" y="1024889"/>
                  </a:lnTo>
                  <a:lnTo>
                    <a:pt x="8581390" y="1031239"/>
                  </a:lnTo>
                  <a:lnTo>
                    <a:pt x="8573770" y="1036320"/>
                  </a:lnTo>
                  <a:lnTo>
                    <a:pt x="8566150" y="1042670"/>
                  </a:lnTo>
                  <a:lnTo>
                    <a:pt x="8558530" y="1047750"/>
                  </a:lnTo>
                  <a:lnTo>
                    <a:pt x="8550910" y="1052829"/>
                  </a:lnTo>
                  <a:lnTo>
                    <a:pt x="8543290" y="1056639"/>
                  </a:lnTo>
                  <a:lnTo>
                    <a:pt x="8534400" y="1061720"/>
                  </a:lnTo>
                  <a:lnTo>
                    <a:pt x="8525510" y="1065529"/>
                  </a:lnTo>
                  <a:lnTo>
                    <a:pt x="8516620" y="1068070"/>
                  </a:lnTo>
                  <a:lnTo>
                    <a:pt x="8507730" y="1070610"/>
                  </a:lnTo>
                  <a:lnTo>
                    <a:pt x="8498840" y="1073150"/>
                  </a:lnTo>
                  <a:lnTo>
                    <a:pt x="8489950" y="1074420"/>
                  </a:lnTo>
                  <a:lnTo>
                    <a:pt x="8479790" y="1075689"/>
                  </a:lnTo>
                  <a:lnTo>
                    <a:pt x="8470900" y="1076960"/>
                  </a:lnTo>
                  <a:lnTo>
                    <a:pt x="8462010" y="1076960"/>
                  </a:lnTo>
                  <a:lnTo>
                    <a:pt x="180340" y="1076960"/>
                  </a:lnTo>
                  <a:lnTo>
                    <a:pt x="170179" y="1076960"/>
                  </a:lnTo>
                  <a:lnTo>
                    <a:pt x="161290" y="1075689"/>
                  </a:lnTo>
                  <a:lnTo>
                    <a:pt x="151129" y="1074420"/>
                  </a:lnTo>
                  <a:lnTo>
                    <a:pt x="142240" y="1073150"/>
                  </a:lnTo>
                  <a:lnTo>
                    <a:pt x="133350" y="1070610"/>
                  </a:lnTo>
                  <a:lnTo>
                    <a:pt x="124460" y="1068070"/>
                  </a:lnTo>
                  <a:lnTo>
                    <a:pt x="115570" y="1065529"/>
                  </a:lnTo>
                  <a:lnTo>
                    <a:pt x="106679" y="1061720"/>
                  </a:lnTo>
                  <a:lnTo>
                    <a:pt x="97789" y="1057910"/>
                  </a:lnTo>
                  <a:lnTo>
                    <a:pt x="90170" y="1052829"/>
                  </a:lnTo>
                  <a:lnTo>
                    <a:pt x="82550" y="1047750"/>
                  </a:lnTo>
                  <a:lnTo>
                    <a:pt x="74929" y="1042670"/>
                  </a:lnTo>
                  <a:lnTo>
                    <a:pt x="67310" y="1036320"/>
                  </a:lnTo>
                  <a:lnTo>
                    <a:pt x="59689" y="1031239"/>
                  </a:lnTo>
                  <a:lnTo>
                    <a:pt x="53339" y="1024889"/>
                  </a:lnTo>
                  <a:lnTo>
                    <a:pt x="46989" y="1017270"/>
                  </a:lnTo>
                  <a:lnTo>
                    <a:pt x="40639" y="1010920"/>
                  </a:lnTo>
                  <a:lnTo>
                    <a:pt x="34289" y="1003300"/>
                  </a:lnTo>
                  <a:lnTo>
                    <a:pt x="29210" y="995679"/>
                  </a:lnTo>
                  <a:lnTo>
                    <a:pt x="24129" y="988060"/>
                  </a:lnTo>
                  <a:lnTo>
                    <a:pt x="20320" y="979170"/>
                  </a:lnTo>
                  <a:lnTo>
                    <a:pt x="16510" y="970279"/>
                  </a:lnTo>
                  <a:lnTo>
                    <a:pt x="12700" y="961389"/>
                  </a:lnTo>
                  <a:lnTo>
                    <a:pt x="8889" y="953770"/>
                  </a:lnTo>
                  <a:lnTo>
                    <a:pt x="6350" y="944879"/>
                  </a:lnTo>
                  <a:lnTo>
                    <a:pt x="3810" y="934720"/>
                  </a:lnTo>
                  <a:lnTo>
                    <a:pt x="2539" y="925829"/>
                  </a:lnTo>
                  <a:lnTo>
                    <a:pt x="1270" y="916939"/>
                  </a:lnTo>
                  <a:lnTo>
                    <a:pt x="1270" y="906779"/>
                  </a:lnTo>
                  <a:lnTo>
                    <a:pt x="0" y="897889"/>
                  </a:lnTo>
                  <a:lnTo>
                    <a:pt x="0" y="180339"/>
                  </a:lnTo>
                  <a:close/>
                </a:path>
              </a:pathLst>
            </a:custGeom>
            <a:ln w="25518">
              <a:solidFill>
                <a:srgbClr val="FFFFFF"/>
              </a:solidFill>
            </a:ln>
          </p:spPr>
          <p:txBody>
            <a:bodyPr wrap="square" lIns="0" tIns="0" rIns="0" bIns="0" rtlCol="0"/>
            <a:lstStyle/>
            <a:p/>
          </p:txBody>
        </p:sp>
        <p:sp>
          <p:nvSpPr>
            <p:cNvPr id="5" name="object 5"/>
            <p:cNvSpPr/>
            <p:nvPr/>
          </p:nvSpPr>
          <p:spPr>
            <a:xfrm>
              <a:off x="203136" y="203148"/>
              <a:ext cx="8667115" cy="1102995"/>
            </a:xfrm>
            <a:custGeom>
              <a:avLst/>
              <a:gdLst/>
              <a:ahLst/>
              <a:cxnLst/>
              <a:rect l="l" t="t" r="r" b="b"/>
              <a:pathLst>
                <a:path w="866711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1102995">
                  <a:moveTo>
                    <a:pt x="8666594" y="1089710"/>
                  </a:moveTo>
                  <a:lnTo>
                    <a:pt x="8662860" y="1080693"/>
                  </a:lnTo>
                  <a:lnTo>
                    <a:pt x="8653843" y="1076960"/>
                  </a:lnTo>
                  <a:lnTo>
                    <a:pt x="8644814" y="1080693"/>
                  </a:lnTo>
                  <a:lnTo>
                    <a:pt x="8641080" y="1089710"/>
                  </a:lnTo>
                  <a:lnTo>
                    <a:pt x="8644814" y="1098740"/>
                  </a:lnTo>
                  <a:lnTo>
                    <a:pt x="8653843" y="1102474"/>
                  </a:lnTo>
                  <a:lnTo>
                    <a:pt x="8662860" y="1098740"/>
                  </a:lnTo>
                  <a:lnTo>
                    <a:pt x="866659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35609" y="274320"/>
            <a:ext cx="7723505" cy="421640"/>
          </a:xfrm>
          <a:prstGeom prst="rect">
            <a:avLst/>
          </a:prstGeom>
        </p:spPr>
        <p:txBody>
          <a:bodyPr vert="horz" wrap="square" lIns="0" tIns="12700" rIns="0" bIns="0" rtlCol="0">
            <a:spAutoFit/>
          </a:bodyPr>
          <a:lstStyle/>
          <a:p>
            <a:pPr marL="12700">
              <a:lnSpc>
                <a:spcPct val="100000"/>
              </a:lnSpc>
              <a:spcBef>
                <a:spcPts val="100"/>
              </a:spcBef>
            </a:pPr>
            <a:r>
              <a:rPr sz="2600" i="1" u="none" dirty="0">
                <a:solidFill>
                  <a:srgbClr val="FFFFFF"/>
                </a:solidFill>
                <a:latin typeface="Calibri" panose="020F0502020204030204"/>
                <a:cs typeface="Calibri" panose="020F0502020204030204"/>
              </a:rPr>
              <a:t>γ)Είδη</a:t>
            </a:r>
            <a:r>
              <a:rPr sz="2600" i="1" u="none" spc="-5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a:t>
            </a:r>
            <a:endParaRPr sz="2600">
              <a:latin typeface="Calibri" panose="020F0502020204030204"/>
              <a:cs typeface="Calibri" panose="020F0502020204030204"/>
            </a:endParaRPr>
          </a:p>
        </p:txBody>
      </p:sp>
      <p:sp>
        <p:nvSpPr>
          <p:cNvPr id="7" name="object 7"/>
          <p:cNvSpPr txBox="1"/>
          <p:nvPr/>
        </p:nvSpPr>
        <p:spPr>
          <a:xfrm>
            <a:off x="435609" y="843278"/>
            <a:ext cx="7851167" cy="382156"/>
          </a:xfrm>
          <a:prstGeom prst="rect">
            <a:avLst/>
          </a:prstGeom>
        </p:spPr>
        <p:txBody>
          <a:bodyPr vert="horz" wrap="square" lIns="0" tIns="12700" rIns="0" bIns="0" rtlCol="0">
            <a:spAutoFit/>
          </a:bodyPr>
          <a:lstStyle/>
          <a:p>
            <a:pPr marL="12700">
              <a:lnSpc>
                <a:spcPct val="100000"/>
              </a:lnSpc>
              <a:spcBef>
                <a:spcPts val="100"/>
              </a:spcBef>
            </a:pPr>
            <a:r>
              <a:rPr lang="el-GR" sz="2400" b="1" i="1" dirty="0" smtClean="0">
                <a:solidFill>
                  <a:srgbClr val="FFFFFF"/>
                </a:solidFill>
                <a:latin typeface="Calibri" panose="020F0502020204030204"/>
                <a:cs typeface="Calibri" panose="020F0502020204030204"/>
              </a:rPr>
              <a:t>           </a:t>
            </a:r>
            <a:r>
              <a:rPr sz="2400" b="1" i="1" smtClean="0">
                <a:solidFill>
                  <a:srgbClr val="FFFFFF"/>
                </a:solidFill>
                <a:latin typeface="Calibri" panose="020F0502020204030204"/>
                <a:cs typeface="Calibri" panose="020F0502020204030204"/>
              </a:rPr>
              <a:t>Ηλεκτρονικός</a:t>
            </a:r>
            <a:r>
              <a:rPr sz="2400" b="1" i="1" spc="-55" smtClean="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Ρυθμιστής</a:t>
            </a:r>
            <a:r>
              <a:rPr sz="2400" b="1" i="1" spc="-55" dirty="0">
                <a:solidFill>
                  <a:srgbClr val="FFFFFF"/>
                </a:solidFill>
                <a:latin typeface="Calibri" panose="020F0502020204030204"/>
                <a:cs typeface="Calibri" panose="020F0502020204030204"/>
              </a:rPr>
              <a:t> </a:t>
            </a:r>
            <a:r>
              <a:rPr sz="2400" b="1" i="1"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p:txBody>
      </p:sp>
      <p:sp>
        <p:nvSpPr>
          <p:cNvPr id="8" name="object 8"/>
          <p:cNvSpPr txBox="1"/>
          <p:nvPr/>
        </p:nvSpPr>
        <p:spPr>
          <a:xfrm>
            <a:off x="365759" y="1783079"/>
            <a:ext cx="8359140" cy="5025350"/>
          </a:xfrm>
          <a:prstGeom prst="rect">
            <a:avLst/>
          </a:prstGeom>
        </p:spPr>
        <p:txBody>
          <a:bodyPr vert="horz" wrap="square" lIns="0" tIns="38735" rIns="0" bIns="0" rtlCol="0">
            <a:spAutoFit/>
          </a:bodyPr>
          <a:lstStyle/>
          <a:p>
            <a:pPr marL="12700" marR="113030" indent="85090">
              <a:lnSpc>
                <a:spcPct val="93000"/>
              </a:lnSpc>
              <a:spcBef>
                <a:spcPts val="305"/>
              </a:spcBef>
            </a:pPr>
            <a:r>
              <a:rPr sz="2400" b="1" dirty="0">
                <a:latin typeface="Arial" panose="020B0604020202020204"/>
                <a:cs typeface="Arial" panose="020B0604020202020204"/>
              </a:rPr>
              <a:t>Ο</a:t>
            </a:r>
            <a:r>
              <a:rPr sz="2400" b="1" spc="-70" dirty="0">
                <a:latin typeface="Arial" panose="020B0604020202020204"/>
                <a:cs typeface="Arial" panose="020B0604020202020204"/>
              </a:rPr>
              <a:t> </a:t>
            </a:r>
            <a:r>
              <a:rPr sz="2400" b="1" dirty="0">
                <a:latin typeface="Arial" panose="020B0604020202020204"/>
                <a:cs typeface="Arial" panose="020B0604020202020204"/>
              </a:rPr>
              <a:t>ΗΛΕΚΤΡΟΝΙΚΟΣ</a:t>
            </a:r>
            <a:r>
              <a:rPr sz="2400" b="1" spc="-60" dirty="0">
                <a:latin typeface="Arial" panose="020B0604020202020204"/>
                <a:cs typeface="Arial" panose="020B0604020202020204"/>
              </a:rPr>
              <a:t> </a:t>
            </a:r>
            <a:r>
              <a:rPr sz="2400" b="1" dirty="0">
                <a:latin typeface="Arial" panose="020B0604020202020204"/>
                <a:cs typeface="Arial" panose="020B0604020202020204"/>
              </a:rPr>
              <a:t>ΡΥΘΜΙΣΤΗΣ</a:t>
            </a:r>
            <a:r>
              <a:rPr sz="2400" b="1" spc="-65" dirty="0">
                <a:latin typeface="Arial" panose="020B0604020202020204"/>
                <a:cs typeface="Arial" panose="020B0604020202020204"/>
              </a:rPr>
              <a:t> </a:t>
            </a:r>
            <a:r>
              <a:rPr sz="2400" b="1" dirty="0">
                <a:latin typeface="Arial" panose="020B0604020202020204"/>
                <a:cs typeface="Arial" panose="020B0604020202020204"/>
              </a:rPr>
              <a:t>ΣΤΡΟΦΩΝ</a:t>
            </a:r>
            <a:r>
              <a:rPr sz="2400" b="1" spc="-80" dirty="0">
                <a:latin typeface="Arial" panose="020B0604020202020204"/>
                <a:cs typeface="Arial" panose="020B0604020202020204"/>
              </a:rPr>
              <a:t> </a:t>
            </a:r>
            <a:r>
              <a:rPr sz="2400" b="1" dirty="0">
                <a:latin typeface="Arial" panose="020B0604020202020204"/>
                <a:cs typeface="Arial" panose="020B0604020202020204"/>
              </a:rPr>
              <a:t>ΣΤΗΝ</a:t>
            </a:r>
            <a:r>
              <a:rPr sz="2400" b="1" spc="-70" dirty="0">
                <a:latin typeface="Arial" panose="020B0604020202020204"/>
                <a:cs typeface="Arial" panose="020B0604020202020204"/>
              </a:rPr>
              <a:t> </a:t>
            </a:r>
            <a:r>
              <a:rPr sz="2400" b="1" spc="-25" dirty="0">
                <a:latin typeface="Arial" panose="020B0604020202020204"/>
                <a:cs typeface="Arial" panose="020B0604020202020204"/>
              </a:rPr>
              <a:t>ΠΙΟ </a:t>
            </a:r>
            <a:r>
              <a:rPr sz="2400" b="1" dirty="0">
                <a:latin typeface="Arial" panose="020B0604020202020204"/>
                <a:cs typeface="Arial" panose="020B0604020202020204"/>
              </a:rPr>
              <a:t>ΑΠΛΗ</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dirty="0">
                <a:latin typeface="Arial" panose="020B0604020202020204"/>
                <a:cs typeface="Arial" panose="020B0604020202020204"/>
              </a:rPr>
              <a:t>ΜΟΡΦΗ</a:t>
            </a:r>
            <a:r>
              <a:rPr sz="2400" b="1" spc="-114" dirty="0">
                <a:latin typeface="Arial" panose="020B0604020202020204"/>
                <a:cs typeface="Arial" panose="020B0604020202020204"/>
              </a:rPr>
              <a:t> </a:t>
            </a:r>
            <a:r>
              <a:rPr sz="2400" b="1" spc="-20" dirty="0">
                <a:latin typeface="Arial" panose="020B0604020202020204"/>
                <a:cs typeface="Arial" panose="020B0604020202020204"/>
              </a:rPr>
              <a:t>ΑΠΟΤΕΛΕΙΤΑΙ</a:t>
            </a:r>
            <a:r>
              <a:rPr sz="2400" b="1" spc="-114" dirty="0">
                <a:latin typeface="Arial" panose="020B0604020202020204"/>
                <a:cs typeface="Arial" panose="020B0604020202020204"/>
              </a:rPr>
              <a:t> </a:t>
            </a:r>
            <a:r>
              <a:rPr sz="2400" b="1" dirty="0">
                <a:latin typeface="Arial" panose="020B0604020202020204"/>
                <a:cs typeface="Arial" panose="020B0604020202020204"/>
              </a:rPr>
              <a:t>ΑΠΟ</a:t>
            </a:r>
            <a:r>
              <a:rPr sz="2400" b="1" spc="-40" dirty="0">
                <a:latin typeface="Arial" panose="020B0604020202020204"/>
                <a:cs typeface="Arial" panose="020B0604020202020204"/>
              </a:rPr>
              <a:t> </a:t>
            </a:r>
            <a:r>
              <a:rPr sz="2400" b="1">
                <a:latin typeface="Arial" panose="020B0604020202020204"/>
                <a:cs typeface="Arial" panose="020B0604020202020204"/>
              </a:rPr>
              <a:t>ΕΝΑΝ</a:t>
            </a:r>
            <a:r>
              <a:rPr sz="2400" b="1" spc="-114">
                <a:latin typeface="Arial" panose="020B0604020202020204"/>
                <a:cs typeface="Arial" panose="020B0604020202020204"/>
              </a:rPr>
              <a:t> </a:t>
            </a:r>
            <a:r>
              <a:rPr sz="2400" b="1" spc="-10" smtClean="0">
                <a:latin typeface="Arial" panose="020B0604020202020204"/>
                <a:cs typeface="Arial" panose="020B0604020202020204"/>
              </a:rPr>
              <a:t>ΑΙΣΘΗΤΗ</a:t>
            </a:r>
            <a:r>
              <a:rPr sz="2400" b="1" spc="-20" smtClean="0">
                <a:latin typeface="Arial" panose="020B0604020202020204"/>
                <a:cs typeface="Arial" panose="020B0604020202020204"/>
              </a:rPr>
              <a:t>ΡΑ</a:t>
            </a:r>
            <a:r>
              <a:rPr sz="2400" b="1" spc="-20" dirty="0">
                <a:latin typeface="Arial" panose="020B0604020202020204"/>
                <a:cs typeface="Arial" panose="020B0604020202020204"/>
              </a:rPr>
              <a:t>,</a:t>
            </a:r>
            <a:r>
              <a:rPr sz="2400" b="1" spc="-80" dirty="0">
                <a:latin typeface="Arial" panose="020B0604020202020204"/>
                <a:cs typeface="Arial" panose="020B0604020202020204"/>
              </a:rPr>
              <a:t> </a:t>
            </a:r>
            <a:r>
              <a:rPr sz="2400" b="1" dirty="0">
                <a:latin typeface="Arial" panose="020B0604020202020204"/>
                <a:cs typeface="Arial" panose="020B0604020202020204"/>
              </a:rPr>
              <a:t>ΠΟΥ</a:t>
            </a:r>
            <a:r>
              <a:rPr sz="2400" b="1" spc="-70" dirty="0">
                <a:latin typeface="Arial" panose="020B0604020202020204"/>
                <a:cs typeface="Arial" panose="020B0604020202020204"/>
              </a:rPr>
              <a:t> </a:t>
            </a:r>
            <a:r>
              <a:rPr sz="2400" b="1" spc="-10" dirty="0">
                <a:latin typeface="Arial" panose="020B0604020202020204"/>
                <a:cs typeface="Arial" panose="020B0604020202020204"/>
              </a:rPr>
              <a:t>ΜΕΤΡΑ</a:t>
            </a:r>
            <a:r>
              <a:rPr sz="2400" b="1" spc="-70" dirty="0">
                <a:latin typeface="Arial" panose="020B0604020202020204"/>
                <a:cs typeface="Arial" panose="020B0604020202020204"/>
              </a:rPr>
              <a:t> </a:t>
            </a:r>
            <a:r>
              <a:rPr sz="2400" b="1" dirty="0">
                <a:latin typeface="Arial" panose="020B0604020202020204"/>
                <a:cs typeface="Arial" panose="020B0604020202020204"/>
              </a:rPr>
              <a:t>ΤΙΣ</a:t>
            </a:r>
            <a:r>
              <a:rPr sz="2400" b="1" spc="-65" dirty="0">
                <a:latin typeface="Arial" panose="020B0604020202020204"/>
                <a:cs typeface="Arial" panose="020B0604020202020204"/>
              </a:rPr>
              <a:t> </a:t>
            </a:r>
            <a:r>
              <a:rPr sz="2400" b="1" dirty="0">
                <a:latin typeface="Arial" panose="020B0604020202020204"/>
                <a:cs typeface="Arial" panose="020B0604020202020204"/>
              </a:rPr>
              <a:t>ΣΤΡΟΦΕΣ</a:t>
            </a:r>
            <a:r>
              <a:rPr sz="2400" b="1" spc="-60" dirty="0">
                <a:latin typeface="Arial" panose="020B0604020202020204"/>
                <a:cs typeface="Arial" panose="020B0604020202020204"/>
              </a:rPr>
              <a:t> </a:t>
            </a:r>
            <a:r>
              <a:rPr sz="2400" b="1" dirty="0">
                <a:latin typeface="Arial" panose="020B0604020202020204"/>
                <a:cs typeface="Arial" panose="020B0604020202020204"/>
              </a:rPr>
              <a:t>ΤΗΣ</a:t>
            </a:r>
            <a:r>
              <a:rPr sz="2400" b="1" spc="-65" dirty="0">
                <a:latin typeface="Arial" panose="020B0604020202020204"/>
                <a:cs typeface="Arial" panose="020B0604020202020204"/>
              </a:rPr>
              <a:t> </a:t>
            </a:r>
            <a:r>
              <a:rPr sz="2400" b="1" dirty="0">
                <a:latin typeface="Arial" panose="020B0604020202020204"/>
                <a:cs typeface="Arial" panose="020B0604020202020204"/>
              </a:rPr>
              <a:t>ΜΗΧΑΝΗΣ,</a:t>
            </a:r>
            <a:r>
              <a:rPr sz="2400" b="1" spc="-55" dirty="0">
                <a:latin typeface="Arial" panose="020B0604020202020204"/>
                <a:cs typeface="Arial" panose="020B0604020202020204"/>
              </a:rPr>
              <a:t> </a:t>
            </a:r>
            <a:r>
              <a:rPr sz="2400" b="1" spc="-20" dirty="0">
                <a:latin typeface="Arial" panose="020B0604020202020204"/>
                <a:cs typeface="Arial" panose="020B0604020202020204"/>
              </a:rPr>
              <a:t>ΕΝΑΝ </a:t>
            </a:r>
            <a:r>
              <a:rPr sz="2400" b="1" dirty="0">
                <a:latin typeface="Arial" panose="020B0604020202020204"/>
                <a:cs typeface="Arial" panose="020B0604020202020204"/>
              </a:rPr>
              <a:t>ΕΠΕΝΕΡΓΗΤΗ,</a:t>
            </a:r>
            <a:r>
              <a:rPr sz="2400" b="1" spc="-45" dirty="0">
                <a:latin typeface="Arial" panose="020B0604020202020204"/>
                <a:cs typeface="Arial" panose="020B0604020202020204"/>
              </a:rPr>
              <a:t> </a:t>
            </a:r>
            <a:r>
              <a:rPr sz="2400" b="1" dirty="0">
                <a:latin typeface="Arial" panose="020B0604020202020204"/>
                <a:cs typeface="Arial" panose="020B0604020202020204"/>
              </a:rPr>
              <a:t>Ο</a:t>
            </a:r>
            <a:r>
              <a:rPr sz="2400" b="1" spc="-25" dirty="0">
                <a:latin typeface="Arial" panose="020B0604020202020204"/>
                <a:cs typeface="Arial" panose="020B0604020202020204"/>
              </a:rPr>
              <a:t> </a:t>
            </a:r>
            <a:r>
              <a:rPr sz="2400" b="1">
                <a:latin typeface="Arial" panose="020B0604020202020204"/>
                <a:cs typeface="Arial" panose="020B0604020202020204"/>
              </a:rPr>
              <a:t>ΟΠΟΙΟΣ</a:t>
            </a:r>
            <a:r>
              <a:rPr sz="2400" b="1" spc="-35">
                <a:latin typeface="Arial" panose="020B0604020202020204"/>
                <a:cs typeface="Arial" panose="020B0604020202020204"/>
              </a:rPr>
              <a:t> </a:t>
            </a:r>
            <a:r>
              <a:rPr sz="2400" b="1" smtClean="0">
                <a:latin typeface="Arial" panose="020B0604020202020204"/>
                <a:cs typeface="Arial" panose="020B0604020202020204"/>
              </a:rPr>
              <a:t>ΜΕΤ</a:t>
            </a:r>
            <a:r>
              <a:rPr lang="el-GR" sz="2400" b="1" dirty="0" smtClean="0">
                <a:latin typeface="Arial" panose="020B0604020202020204"/>
                <a:cs typeface="Arial" panose="020B0604020202020204"/>
              </a:rPr>
              <a:t>Α</a:t>
            </a:r>
            <a:r>
              <a:rPr sz="2400" b="1" smtClean="0">
                <a:latin typeface="Arial" panose="020B0604020202020204"/>
                <a:cs typeface="Arial" panose="020B0604020202020204"/>
              </a:rPr>
              <a:t>ΚΙΝΕΙ</a:t>
            </a:r>
            <a:r>
              <a:rPr sz="2400" b="1" spc="-35" smtClean="0">
                <a:latin typeface="Arial" panose="020B0604020202020204"/>
                <a:cs typeface="Arial" panose="020B0604020202020204"/>
              </a:rPr>
              <a:t> </a:t>
            </a:r>
            <a:r>
              <a:rPr sz="2400" b="1" smtClean="0">
                <a:latin typeface="Arial" panose="020B0604020202020204"/>
                <a:cs typeface="Arial" panose="020B0604020202020204"/>
              </a:rPr>
              <a:t>ΤΟ</a:t>
            </a:r>
            <a:r>
              <a:rPr lang="el-GR" sz="2400" b="1" dirty="0" smtClean="0">
                <a:latin typeface="Arial" panose="020B0604020202020204"/>
                <a:cs typeface="Arial" panose="020B0604020202020204"/>
              </a:rPr>
              <a:t>Ν</a:t>
            </a:r>
            <a:r>
              <a:rPr sz="2400" b="1" spc="-30" smtClean="0">
                <a:latin typeface="Arial" panose="020B0604020202020204"/>
                <a:cs typeface="Arial" panose="020B0604020202020204"/>
              </a:rPr>
              <a:t> </a:t>
            </a:r>
            <a:r>
              <a:rPr sz="2400" b="1" spc="-10" dirty="0">
                <a:latin typeface="Arial" panose="020B0604020202020204"/>
                <a:cs typeface="Arial" panose="020B0604020202020204"/>
              </a:rPr>
              <a:t>ΡΥΘΜΙΣΤΙΚΟ </a:t>
            </a:r>
            <a:r>
              <a:rPr sz="2400" b="1" dirty="0">
                <a:latin typeface="Arial" panose="020B0604020202020204"/>
                <a:cs typeface="Arial" panose="020B0604020202020204"/>
              </a:rPr>
              <a:t>ΚΑΝΟΝΑ</a:t>
            </a:r>
            <a:r>
              <a:rPr sz="2400" b="1" spc="-80" dirty="0">
                <a:latin typeface="Arial" panose="020B0604020202020204"/>
                <a:cs typeface="Arial" panose="020B0604020202020204"/>
              </a:rPr>
              <a:t> </a:t>
            </a:r>
            <a:r>
              <a:rPr sz="2400" b="1" spc="-55" dirty="0">
                <a:latin typeface="Arial" panose="020B0604020202020204"/>
                <a:cs typeface="Arial" panose="020B0604020202020204"/>
              </a:rPr>
              <a:t>ΚΑΥΣΙΜΟΥ,</a:t>
            </a:r>
            <a:r>
              <a:rPr sz="2400" b="1" spc="-60" dirty="0">
                <a:latin typeface="Arial" panose="020B0604020202020204"/>
                <a:cs typeface="Arial" panose="020B0604020202020204"/>
              </a:rPr>
              <a:t> </a:t>
            </a:r>
            <a:r>
              <a:rPr sz="2400" b="1" dirty="0">
                <a:latin typeface="Arial" panose="020B0604020202020204"/>
                <a:cs typeface="Arial" panose="020B0604020202020204"/>
              </a:rPr>
              <a:t>ΚΑΘΩΣ</a:t>
            </a:r>
            <a:r>
              <a:rPr sz="2400" b="1" spc="-70" dirty="0">
                <a:latin typeface="Arial" panose="020B0604020202020204"/>
                <a:cs typeface="Arial" panose="020B0604020202020204"/>
              </a:rPr>
              <a:t> </a:t>
            </a:r>
            <a:r>
              <a:rPr sz="2400" b="1" dirty="0">
                <a:latin typeface="Arial" panose="020B0604020202020204"/>
                <a:cs typeface="Arial" panose="020B0604020202020204"/>
              </a:rPr>
              <a:t>ΚΑΙ</a:t>
            </a:r>
            <a:r>
              <a:rPr sz="2400" b="1" spc="-75" dirty="0">
                <a:latin typeface="Arial" panose="020B0604020202020204"/>
                <a:cs typeface="Arial" panose="020B0604020202020204"/>
              </a:rPr>
              <a:t> </a:t>
            </a:r>
            <a:r>
              <a:rPr sz="2400" b="1" dirty="0">
                <a:latin typeface="Arial" panose="020B0604020202020204"/>
                <a:cs typeface="Arial" panose="020B0604020202020204"/>
              </a:rPr>
              <a:t>ΤΟ</a:t>
            </a:r>
            <a:r>
              <a:rPr sz="2400" b="1" spc="-60" dirty="0">
                <a:latin typeface="Arial" panose="020B0604020202020204"/>
                <a:cs typeface="Arial" panose="020B0604020202020204"/>
              </a:rPr>
              <a:t> </a:t>
            </a:r>
            <a:r>
              <a:rPr sz="2400" b="1">
                <a:latin typeface="Arial" panose="020B0604020202020204"/>
                <a:cs typeface="Arial" panose="020B0604020202020204"/>
              </a:rPr>
              <a:t>ΗΛΕΚΤΡΟΝΙΚΟ</a:t>
            </a:r>
            <a:r>
              <a:rPr sz="2400" b="1" spc="-70">
                <a:latin typeface="Arial" panose="020B0604020202020204"/>
                <a:cs typeface="Arial" panose="020B0604020202020204"/>
              </a:rPr>
              <a:t> </a:t>
            </a:r>
            <a:r>
              <a:rPr sz="2400" b="1" spc="-40" smtClean="0">
                <a:latin typeface="Arial" panose="020B0604020202020204"/>
                <a:cs typeface="Arial" panose="020B0604020202020204"/>
              </a:rPr>
              <a:t>ΚΥ</a:t>
            </a:r>
            <a:r>
              <a:rPr sz="2400" b="1" smtClean="0">
                <a:latin typeface="Arial" panose="020B0604020202020204"/>
                <a:cs typeface="Arial" panose="020B0604020202020204"/>
              </a:rPr>
              <a:t>ΚΛΩΜΑ</a:t>
            </a:r>
            <a:r>
              <a:rPr sz="2400" b="1" spc="-70" smtClean="0">
                <a:latin typeface="Arial" panose="020B0604020202020204"/>
                <a:cs typeface="Arial" panose="020B0604020202020204"/>
              </a:rPr>
              <a:t> </a:t>
            </a:r>
            <a:r>
              <a:rPr sz="2400" b="1" dirty="0">
                <a:latin typeface="Arial" panose="020B0604020202020204"/>
                <a:cs typeface="Arial" panose="020B0604020202020204"/>
              </a:rPr>
              <a:t>ΕΝΙΣΧΥΣΗΣ</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65" dirty="0">
                <a:latin typeface="Arial" panose="020B0604020202020204"/>
                <a:cs typeface="Arial" panose="020B0604020202020204"/>
              </a:rPr>
              <a:t> </a:t>
            </a:r>
            <a:r>
              <a:rPr sz="2400" b="1" spc="-25" dirty="0">
                <a:latin typeface="Arial" panose="020B0604020202020204"/>
                <a:cs typeface="Arial" panose="020B0604020202020204"/>
              </a:rPr>
              <a:t>ΣΗΜΑΤΟΣ</a:t>
            </a:r>
            <a:r>
              <a:rPr sz="2400" b="1" spc="-60" dirty="0">
                <a:latin typeface="Arial" panose="020B0604020202020204"/>
                <a:cs typeface="Arial" panose="020B0604020202020204"/>
              </a:rPr>
              <a:t> </a:t>
            </a:r>
            <a:r>
              <a:rPr sz="2400" b="1" dirty="0">
                <a:latin typeface="Arial" panose="020B0604020202020204"/>
                <a:cs typeface="Arial" panose="020B0604020202020204"/>
              </a:rPr>
              <a:t>ΠΡΟΣ</a:t>
            </a:r>
            <a:r>
              <a:rPr sz="2400" b="1" spc="-60" dirty="0">
                <a:latin typeface="Arial" panose="020B0604020202020204"/>
                <a:cs typeface="Arial" panose="020B0604020202020204"/>
              </a:rPr>
              <a:t> </a:t>
            </a:r>
            <a:r>
              <a:rPr sz="2400" b="1">
                <a:latin typeface="Arial" panose="020B0604020202020204"/>
                <a:cs typeface="Arial" panose="020B0604020202020204"/>
              </a:rPr>
              <a:t>ΤΟΝ</a:t>
            </a:r>
            <a:r>
              <a:rPr sz="2400" b="1" spc="-65">
                <a:latin typeface="Arial" panose="020B0604020202020204"/>
                <a:cs typeface="Arial" panose="020B0604020202020204"/>
              </a:rPr>
              <a:t> </a:t>
            </a:r>
            <a:r>
              <a:rPr sz="2400" b="1" spc="-10" smtClean="0">
                <a:latin typeface="Arial" panose="020B0604020202020204"/>
                <a:cs typeface="Arial" panose="020B0604020202020204"/>
              </a:rPr>
              <a:t>ΕΠΕΝΕΡΓΗΤΗ</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marR="5080" indent="85090">
              <a:lnSpc>
                <a:spcPct val="93000"/>
              </a:lnSpc>
              <a:spcBef>
                <a:spcPts val="2010"/>
              </a:spcBef>
            </a:pP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ΣΗΜΑ</a:t>
            </a:r>
            <a:r>
              <a:rPr sz="2400" b="1" spc="-110" dirty="0">
                <a:latin typeface="Arial" panose="020B0604020202020204"/>
                <a:cs typeface="Arial" panose="020B0604020202020204"/>
              </a:rPr>
              <a:t> </a:t>
            </a:r>
            <a:r>
              <a:rPr sz="2400" b="1" dirty="0">
                <a:latin typeface="Arial" panose="020B0604020202020204"/>
                <a:cs typeface="Arial" panose="020B0604020202020204"/>
              </a:rPr>
              <a:t>ΑΠΟ</a:t>
            </a:r>
            <a:r>
              <a:rPr sz="2400" b="1" spc="-25" dirty="0">
                <a:latin typeface="Arial" panose="020B0604020202020204"/>
                <a:cs typeface="Arial" panose="020B0604020202020204"/>
              </a:rPr>
              <a:t> </a:t>
            </a:r>
            <a:r>
              <a:rPr sz="2400" b="1" dirty="0">
                <a:latin typeface="Arial" panose="020B0604020202020204"/>
                <a:cs typeface="Arial" panose="020B0604020202020204"/>
              </a:rPr>
              <a:t>ΤΟΝ</a:t>
            </a:r>
            <a:r>
              <a:rPr sz="2400" b="1" spc="-40" dirty="0">
                <a:latin typeface="Arial" panose="020B0604020202020204"/>
                <a:cs typeface="Arial" panose="020B0604020202020204"/>
              </a:rPr>
              <a:t> </a:t>
            </a:r>
            <a:r>
              <a:rPr sz="2400" b="1" dirty="0">
                <a:latin typeface="Arial" panose="020B0604020202020204"/>
                <a:cs typeface="Arial" panose="020B0604020202020204"/>
              </a:rPr>
              <a:t>ΜΕΤΡΗΤΗ</a:t>
            </a:r>
            <a:r>
              <a:rPr sz="2400" b="1" spc="-30" dirty="0">
                <a:latin typeface="Arial" panose="020B0604020202020204"/>
                <a:cs typeface="Arial" panose="020B0604020202020204"/>
              </a:rPr>
              <a:t> </a:t>
            </a:r>
            <a:r>
              <a:rPr sz="2400" b="1" dirty="0">
                <a:latin typeface="Arial" panose="020B0604020202020204"/>
                <a:cs typeface="Arial" panose="020B0604020202020204"/>
              </a:rPr>
              <a:t>ΣΤΡΟΦΩΝ</a:t>
            </a:r>
            <a:r>
              <a:rPr sz="2400" b="1" spc="-40" dirty="0">
                <a:latin typeface="Arial" panose="020B0604020202020204"/>
                <a:cs typeface="Arial" panose="020B0604020202020204"/>
              </a:rPr>
              <a:t> </a:t>
            </a:r>
            <a:r>
              <a:rPr sz="2400" b="1" spc="-10" dirty="0">
                <a:latin typeface="Arial" panose="020B0604020202020204"/>
                <a:cs typeface="Arial" panose="020B0604020202020204"/>
              </a:rPr>
              <a:t>ΣΥΓΚΡΙΝΕΤΑΙ </a:t>
            </a:r>
            <a:r>
              <a:rPr sz="2400" b="1" dirty="0">
                <a:latin typeface="Arial" panose="020B0604020202020204"/>
                <a:cs typeface="Arial" panose="020B0604020202020204"/>
              </a:rPr>
              <a:t>ΜΕ</a:t>
            </a:r>
            <a:r>
              <a:rPr sz="2400" b="1" spc="-55" dirty="0">
                <a:latin typeface="Arial" panose="020B0604020202020204"/>
                <a:cs typeface="Arial" panose="020B0604020202020204"/>
              </a:rPr>
              <a:t> </a:t>
            </a:r>
            <a:r>
              <a:rPr sz="2400" b="1" dirty="0">
                <a:latin typeface="Arial" panose="020B0604020202020204"/>
                <a:cs typeface="Arial" panose="020B0604020202020204"/>
              </a:rPr>
              <a:t>ΠΡΟΚΑΘΟΡΙΣΜΕΝΗ</a:t>
            </a:r>
            <a:r>
              <a:rPr sz="2400" b="1" spc="-40" dirty="0">
                <a:latin typeface="Arial" panose="020B0604020202020204"/>
                <a:cs typeface="Arial" panose="020B0604020202020204"/>
              </a:rPr>
              <a:t> </a:t>
            </a:r>
            <a:r>
              <a:rPr sz="2400" b="1" dirty="0">
                <a:latin typeface="Arial" panose="020B0604020202020204"/>
                <a:cs typeface="Arial" panose="020B0604020202020204"/>
              </a:rPr>
              <a:t>ΤΙΜΗ.</a:t>
            </a:r>
            <a:r>
              <a:rPr sz="2400" b="1" spc="-110" dirty="0">
                <a:latin typeface="Arial" panose="020B0604020202020204"/>
                <a:cs typeface="Arial" panose="020B0604020202020204"/>
              </a:rPr>
              <a:t> </a:t>
            </a:r>
            <a:r>
              <a:rPr sz="2400" b="1" dirty="0">
                <a:latin typeface="Arial" panose="020B0604020202020204"/>
                <a:cs typeface="Arial" panose="020B0604020202020204"/>
              </a:rPr>
              <a:t>ΑΝ</a:t>
            </a:r>
            <a:r>
              <a:rPr sz="2400" b="1" spc="-90" dirty="0">
                <a:latin typeface="Arial" panose="020B0604020202020204"/>
                <a:cs typeface="Arial" panose="020B0604020202020204"/>
              </a:rPr>
              <a:t> </a:t>
            </a:r>
            <a:r>
              <a:rPr sz="2400" b="1" dirty="0">
                <a:latin typeface="Arial" panose="020B0604020202020204"/>
                <a:cs typeface="Arial" panose="020B0604020202020204"/>
              </a:rPr>
              <a:t>ΥΠΑΡΧΕΙ</a:t>
            </a:r>
            <a:r>
              <a:rPr sz="2400" b="1" spc="-35" dirty="0">
                <a:latin typeface="Arial" panose="020B0604020202020204"/>
                <a:cs typeface="Arial" panose="020B0604020202020204"/>
              </a:rPr>
              <a:t> </a:t>
            </a:r>
            <a:r>
              <a:rPr sz="2400" b="1" spc="-10" dirty="0">
                <a:latin typeface="Arial" panose="020B0604020202020204"/>
                <a:cs typeface="Arial" panose="020B0604020202020204"/>
              </a:rPr>
              <a:t>ΣΦΑΛΜΑ </a:t>
            </a:r>
            <a:r>
              <a:rPr sz="2400" b="1" spc="-20" dirty="0">
                <a:latin typeface="Arial" panose="020B0604020202020204"/>
                <a:cs typeface="Arial" panose="020B0604020202020204"/>
              </a:rPr>
              <a:t>ΟΔΗΓΕΙΤΑΙ</a:t>
            </a:r>
            <a:r>
              <a:rPr sz="2400" b="1" spc="-40" dirty="0">
                <a:latin typeface="Arial" panose="020B0604020202020204"/>
                <a:cs typeface="Arial" panose="020B0604020202020204"/>
              </a:rPr>
              <a:t> </a:t>
            </a:r>
            <a:r>
              <a:rPr sz="2400" b="1" dirty="0">
                <a:latin typeface="Arial" panose="020B0604020202020204"/>
                <a:cs typeface="Arial" panose="020B0604020202020204"/>
              </a:rPr>
              <a:t>ΜΕΣΩ</a:t>
            </a:r>
            <a:r>
              <a:rPr sz="2400" b="1" spc="-55" dirty="0">
                <a:latin typeface="Arial" panose="020B0604020202020204"/>
                <a:cs typeface="Arial" panose="020B0604020202020204"/>
              </a:rPr>
              <a:t> </a:t>
            </a:r>
            <a:r>
              <a:rPr sz="2400" b="1" dirty="0">
                <a:latin typeface="Arial" panose="020B0604020202020204"/>
                <a:cs typeface="Arial" panose="020B0604020202020204"/>
              </a:rPr>
              <a:t>ΕΝΙΣΧΥΤΗ</a:t>
            </a:r>
            <a:r>
              <a:rPr sz="2400" b="1" spc="-55" dirty="0">
                <a:latin typeface="Arial" panose="020B0604020202020204"/>
                <a:cs typeface="Arial" panose="020B0604020202020204"/>
              </a:rPr>
              <a:t> </a:t>
            </a:r>
            <a:r>
              <a:rPr sz="2400" b="1" dirty="0">
                <a:latin typeface="Arial" panose="020B0604020202020204"/>
                <a:cs typeface="Arial" panose="020B0604020202020204"/>
              </a:rPr>
              <a:t>ΣΤΟΝ</a:t>
            </a:r>
            <a:r>
              <a:rPr sz="2400" b="1" spc="-50" dirty="0">
                <a:latin typeface="Arial" panose="020B0604020202020204"/>
                <a:cs typeface="Arial" panose="020B0604020202020204"/>
              </a:rPr>
              <a:t> </a:t>
            </a:r>
            <a:r>
              <a:rPr sz="2400" b="1" dirty="0">
                <a:latin typeface="Arial" panose="020B0604020202020204"/>
                <a:cs typeface="Arial" panose="020B0604020202020204"/>
              </a:rPr>
              <a:t>ΕΠΕΝΕΡΓΗΤΗ</a:t>
            </a:r>
            <a:r>
              <a:rPr sz="2400" b="1" spc="-55" dirty="0">
                <a:latin typeface="Arial" panose="020B0604020202020204"/>
                <a:cs typeface="Arial" panose="020B0604020202020204"/>
              </a:rPr>
              <a:t> </a:t>
            </a:r>
            <a:r>
              <a:rPr sz="2400" b="1" dirty="0">
                <a:latin typeface="Arial" panose="020B0604020202020204"/>
                <a:cs typeface="Arial" panose="020B0604020202020204"/>
              </a:rPr>
              <a:t>ΓΙΑ</a:t>
            </a:r>
            <a:r>
              <a:rPr sz="2400" b="1" spc="-120" dirty="0">
                <a:latin typeface="Arial" panose="020B0604020202020204"/>
                <a:cs typeface="Arial" panose="020B0604020202020204"/>
              </a:rPr>
              <a:t> </a:t>
            </a:r>
            <a:r>
              <a:rPr sz="2400" b="1" spc="-105" dirty="0">
                <a:latin typeface="Arial" panose="020B0604020202020204"/>
                <a:cs typeface="Arial" panose="020B0604020202020204"/>
              </a:rPr>
              <a:t>ΑΥ- </a:t>
            </a:r>
            <a:r>
              <a:rPr sz="2400" b="1" dirty="0">
                <a:latin typeface="Arial" panose="020B0604020202020204"/>
                <a:cs typeface="Arial" panose="020B0604020202020204"/>
              </a:rPr>
              <a:t>ΞΗΣΗ</a:t>
            </a:r>
            <a:r>
              <a:rPr sz="2400" b="1" spc="-65" dirty="0">
                <a:latin typeface="Arial" panose="020B0604020202020204"/>
                <a:cs typeface="Arial" panose="020B0604020202020204"/>
              </a:rPr>
              <a:t> </a:t>
            </a:r>
            <a:r>
              <a:rPr sz="2400" b="1" dirty="0">
                <a:latin typeface="Arial" panose="020B0604020202020204"/>
                <a:cs typeface="Arial" panose="020B0604020202020204"/>
              </a:rPr>
              <a:t>Ή</a:t>
            </a:r>
            <a:r>
              <a:rPr sz="2400" b="1" spc="-45" dirty="0">
                <a:latin typeface="Arial" panose="020B0604020202020204"/>
                <a:cs typeface="Arial" panose="020B0604020202020204"/>
              </a:rPr>
              <a:t> </a:t>
            </a:r>
            <a:r>
              <a:rPr sz="2400" b="1" dirty="0">
                <a:latin typeface="Arial" panose="020B0604020202020204"/>
                <a:cs typeface="Arial" panose="020B0604020202020204"/>
              </a:rPr>
              <a:t>ΜΕΙΩΣΗ</a:t>
            </a:r>
            <a:r>
              <a:rPr sz="2400" b="1" spc="-50" dirty="0">
                <a:latin typeface="Arial" panose="020B0604020202020204"/>
                <a:cs typeface="Arial" panose="020B0604020202020204"/>
              </a:rPr>
              <a:t> </a:t>
            </a:r>
            <a:r>
              <a:rPr sz="2400" b="1" spc="-65" dirty="0">
                <a:latin typeface="Arial" panose="020B0604020202020204"/>
                <a:cs typeface="Arial" panose="020B0604020202020204"/>
              </a:rPr>
              <a:t>ΚΑΥΣΙΜΟΥ,</a:t>
            </a:r>
            <a:r>
              <a:rPr sz="2400" b="1" spc="-100" dirty="0">
                <a:latin typeface="Arial" panose="020B0604020202020204"/>
                <a:cs typeface="Arial" panose="020B0604020202020204"/>
              </a:rPr>
              <a:t> </a:t>
            </a:r>
            <a:r>
              <a:rPr sz="2400" b="1" dirty="0">
                <a:latin typeface="Arial" panose="020B0604020202020204"/>
                <a:cs typeface="Arial" panose="020B0604020202020204"/>
              </a:rPr>
              <a:t>ΑΝΑΛΟΓΩΣ</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spc="-10" dirty="0">
                <a:latin typeface="Arial" panose="020B0604020202020204"/>
                <a:cs typeface="Arial" panose="020B0604020202020204"/>
              </a:rPr>
              <a:t>ΣΦΑΛΜΑ- </a:t>
            </a:r>
            <a:r>
              <a:rPr sz="2400" b="1" spc="-20" dirty="0">
                <a:latin typeface="Arial" panose="020B0604020202020204"/>
                <a:cs typeface="Arial" panose="020B0604020202020204"/>
              </a:rPr>
              <a:t>ΤΟΣ.</a:t>
            </a:r>
            <a:endParaRPr sz="2400">
              <a:latin typeface="Arial" panose="020B0604020202020204"/>
              <a:cs typeface="Arial" panose="020B0604020202020204"/>
            </a:endParaRPr>
          </a:p>
          <a:p>
            <a:pPr marL="75565">
              <a:lnSpc>
                <a:spcPct val="100000"/>
              </a:lnSpc>
              <a:spcBef>
                <a:spcPts val="1830"/>
              </a:spcBef>
            </a:pPr>
            <a:r>
              <a:rPr sz="2200" dirty="0">
                <a:latin typeface="Arial" panose="020B0604020202020204"/>
                <a:cs typeface="Arial" panose="020B0604020202020204"/>
              </a:rPr>
              <a:t>.</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3140" y="203140"/>
            <a:ext cx="8667115" cy="1102995"/>
            <a:chOff x="203140" y="203140"/>
            <a:chExt cx="8667115" cy="1102995"/>
          </a:xfrm>
        </p:grpSpPr>
        <p:sp>
          <p:nvSpPr>
            <p:cNvPr id="3" name="object 3"/>
            <p:cNvSpPr/>
            <p:nvPr/>
          </p:nvSpPr>
          <p:spPr>
            <a:xfrm>
              <a:off x="215899" y="215899"/>
              <a:ext cx="8641080" cy="1076960"/>
            </a:xfrm>
            <a:custGeom>
              <a:avLst/>
              <a:gdLst/>
              <a:ahLst/>
              <a:cxnLst/>
              <a:rect l="l" t="t" r="r" b="b"/>
              <a:pathLst>
                <a:path w="8641080" h="1076960">
                  <a:moveTo>
                    <a:pt x="8479790" y="1270"/>
                  </a:moveTo>
                  <a:lnTo>
                    <a:pt x="161290" y="1270"/>
                  </a:lnTo>
                  <a:lnTo>
                    <a:pt x="151129" y="2540"/>
                  </a:lnTo>
                  <a:lnTo>
                    <a:pt x="97789" y="20320"/>
                  </a:lnTo>
                  <a:lnTo>
                    <a:pt x="82550" y="29209"/>
                  </a:lnTo>
                  <a:lnTo>
                    <a:pt x="73660" y="34290"/>
                  </a:lnTo>
                  <a:lnTo>
                    <a:pt x="67310" y="40640"/>
                  </a:lnTo>
                  <a:lnTo>
                    <a:pt x="59689" y="46990"/>
                  </a:lnTo>
                  <a:lnTo>
                    <a:pt x="46989" y="59690"/>
                  </a:lnTo>
                  <a:lnTo>
                    <a:pt x="40639" y="67309"/>
                  </a:lnTo>
                  <a:lnTo>
                    <a:pt x="34289" y="73659"/>
                  </a:lnTo>
                  <a:lnTo>
                    <a:pt x="29210" y="82550"/>
                  </a:lnTo>
                  <a:lnTo>
                    <a:pt x="8889" y="124459"/>
                  </a:lnTo>
                  <a:lnTo>
                    <a:pt x="1270" y="161289"/>
                  </a:lnTo>
                  <a:lnTo>
                    <a:pt x="1270" y="170179"/>
                  </a:lnTo>
                  <a:lnTo>
                    <a:pt x="0" y="180339"/>
                  </a:lnTo>
                  <a:lnTo>
                    <a:pt x="0" y="897889"/>
                  </a:lnTo>
                  <a:lnTo>
                    <a:pt x="1270" y="906779"/>
                  </a:lnTo>
                  <a:lnTo>
                    <a:pt x="1270" y="916939"/>
                  </a:lnTo>
                  <a:lnTo>
                    <a:pt x="3810" y="934720"/>
                  </a:lnTo>
                  <a:lnTo>
                    <a:pt x="6350" y="944879"/>
                  </a:lnTo>
                  <a:lnTo>
                    <a:pt x="8889" y="953770"/>
                  </a:lnTo>
                  <a:lnTo>
                    <a:pt x="12700" y="961389"/>
                  </a:lnTo>
                  <a:lnTo>
                    <a:pt x="24129" y="988060"/>
                  </a:lnTo>
                  <a:lnTo>
                    <a:pt x="34289" y="1003300"/>
                  </a:lnTo>
                  <a:lnTo>
                    <a:pt x="40639" y="1010920"/>
                  </a:lnTo>
                  <a:lnTo>
                    <a:pt x="46989" y="1017270"/>
                  </a:lnTo>
                  <a:lnTo>
                    <a:pt x="53339" y="1024889"/>
                  </a:lnTo>
                  <a:lnTo>
                    <a:pt x="59689" y="1031239"/>
                  </a:lnTo>
                  <a:lnTo>
                    <a:pt x="67310" y="1036320"/>
                  </a:lnTo>
                  <a:lnTo>
                    <a:pt x="74929" y="1042670"/>
                  </a:lnTo>
                  <a:lnTo>
                    <a:pt x="115570" y="1065529"/>
                  </a:lnTo>
                  <a:lnTo>
                    <a:pt x="161290" y="1075689"/>
                  </a:lnTo>
                  <a:lnTo>
                    <a:pt x="170179" y="1076960"/>
                  </a:lnTo>
                  <a:lnTo>
                    <a:pt x="8470900" y="1076960"/>
                  </a:lnTo>
                  <a:lnTo>
                    <a:pt x="8479790" y="1075689"/>
                  </a:lnTo>
                  <a:lnTo>
                    <a:pt x="8489950" y="1074420"/>
                  </a:lnTo>
                  <a:lnTo>
                    <a:pt x="8498840" y="1073150"/>
                  </a:lnTo>
                  <a:lnTo>
                    <a:pt x="8525510" y="1065529"/>
                  </a:lnTo>
                  <a:lnTo>
                    <a:pt x="8534400" y="1061720"/>
                  </a:lnTo>
                  <a:lnTo>
                    <a:pt x="8543290" y="1056639"/>
                  </a:lnTo>
                  <a:lnTo>
                    <a:pt x="8550910" y="1052829"/>
                  </a:lnTo>
                  <a:lnTo>
                    <a:pt x="8566150" y="1042670"/>
                  </a:lnTo>
                  <a:lnTo>
                    <a:pt x="8573770" y="1036320"/>
                  </a:lnTo>
                  <a:lnTo>
                    <a:pt x="8581390" y="1031239"/>
                  </a:lnTo>
                  <a:lnTo>
                    <a:pt x="8587740" y="1024889"/>
                  </a:lnTo>
                  <a:lnTo>
                    <a:pt x="8600440" y="1009650"/>
                  </a:lnTo>
                  <a:lnTo>
                    <a:pt x="8606790" y="1003300"/>
                  </a:lnTo>
                  <a:lnTo>
                    <a:pt x="8632190" y="952500"/>
                  </a:lnTo>
                  <a:lnTo>
                    <a:pt x="8636000" y="934720"/>
                  </a:lnTo>
                  <a:lnTo>
                    <a:pt x="8638540" y="925829"/>
                  </a:lnTo>
                  <a:lnTo>
                    <a:pt x="8639810" y="915670"/>
                  </a:lnTo>
                  <a:lnTo>
                    <a:pt x="8639810" y="906779"/>
                  </a:lnTo>
                  <a:lnTo>
                    <a:pt x="8641080" y="897889"/>
                  </a:lnTo>
                  <a:lnTo>
                    <a:pt x="8641080" y="180339"/>
                  </a:lnTo>
                  <a:lnTo>
                    <a:pt x="8639810" y="170179"/>
                  </a:lnTo>
                  <a:lnTo>
                    <a:pt x="8639810" y="161289"/>
                  </a:lnTo>
                  <a:lnTo>
                    <a:pt x="8638540" y="151129"/>
                  </a:lnTo>
                  <a:lnTo>
                    <a:pt x="8636000" y="142239"/>
                  </a:lnTo>
                  <a:lnTo>
                    <a:pt x="8634730" y="133350"/>
                  </a:lnTo>
                  <a:lnTo>
                    <a:pt x="8632190" y="124459"/>
                  </a:lnTo>
                  <a:lnTo>
                    <a:pt x="8620760" y="97790"/>
                  </a:lnTo>
                  <a:lnTo>
                    <a:pt x="8616950" y="90170"/>
                  </a:lnTo>
                  <a:lnTo>
                    <a:pt x="8611870" y="82550"/>
                  </a:lnTo>
                  <a:lnTo>
                    <a:pt x="8606790" y="73659"/>
                  </a:lnTo>
                  <a:lnTo>
                    <a:pt x="8600440" y="67309"/>
                  </a:lnTo>
                  <a:lnTo>
                    <a:pt x="8594090" y="59690"/>
                  </a:lnTo>
                  <a:lnTo>
                    <a:pt x="8581390" y="46990"/>
                  </a:lnTo>
                  <a:lnTo>
                    <a:pt x="8566150" y="34290"/>
                  </a:lnTo>
                  <a:lnTo>
                    <a:pt x="8550910" y="24129"/>
                  </a:lnTo>
                  <a:lnTo>
                    <a:pt x="8542020" y="20320"/>
                  </a:lnTo>
                  <a:lnTo>
                    <a:pt x="8534400" y="16509"/>
                  </a:lnTo>
                  <a:lnTo>
                    <a:pt x="8516620" y="8890"/>
                  </a:lnTo>
                  <a:lnTo>
                    <a:pt x="8498840" y="3809"/>
                  </a:lnTo>
                  <a:lnTo>
                    <a:pt x="8488680" y="2540"/>
                  </a:lnTo>
                  <a:lnTo>
                    <a:pt x="8479790" y="1270"/>
                  </a:lnTo>
                  <a:close/>
                </a:path>
                <a:path w="8641080" h="1076960">
                  <a:moveTo>
                    <a:pt x="8460740" y="0"/>
                  </a:moveTo>
                  <a:lnTo>
                    <a:pt x="180340" y="0"/>
                  </a:lnTo>
                  <a:lnTo>
                    <a:pt x="170179" y="1270"/>
                  </a:lnTo>
                  <a:lnTo>
                    <a:pt x="8470900" y="1270"/>
                  </a:lnTo>
                  <a:lnTo>
                    <a:pt x="8460740" y="0"/>
                  </a:lnTo>
                  <a:close/>
                </a:path>
              </a:pathLst>
            </a:custGeom>
            <a:solidFill>
              <a:srgbClr val="009900"/>
            </a:solidFill>
          </p:spPr>
          <p:txBody>
            <a:bodyPr wrap="square" lIns="0" tIns="0" rIns="0" bIns="0" rtlCol="0"/>
            <a:lstStyle/>
            <a:p/>
          </p:txBody>
        </p:sp>
        <p:sp>
          <p:nvSpPr>
            <p:cNvPr id="4" name="object 4"/>
            <p:cNvSpPr/>
            <p:nvPr/>
          </p:nvSpPr>
          <p:spPr>
            <a:xfrm>
              <a:off x="215899" y="215899"/>
              <a:ext cx="8641080" cy="1076960"/>
            </a:xfrm>
            <a:custGeom>
              <a:avLst/>
              <a:gdLst/>
              <a:ahLst/>
              <a:cxnLst/>
              <a:rect l="l" t="t" r="r" b="b"/>
              <a:pathLst>
                <a:path w="8641080" h="1076960">
                  <a:moveTo>
                    <a:pt x="0" y="180339"/>
                  </a:moveTo>
                  <a:lnTo>
                    <a:pt x="1270" y="170179"/>
                  </a:lnTo>
                  <a:lnTo>
                    <a:pt x="1270" y="161289"/>
                  </a:lnTo>
                  <a:lnTo>
                    <a:pt x="2539" y="151129"/>
                  </a:lnTo>
                  <a:lnTo>
                    <a:pt x="3810" y="142239"/>
                  </a:lnTo>
                  <a:lnTo>
                    <a:pt x="6350" y="133350"/>
                  </a:lnTo>
                  <a:lnTo>
                    <a:pt x="8889" y="124459"/>
                  </a:lnTo>
                  <a:lnTo>
                    <a:pt x="12700" y="115570"/>
                  </a:lnTo>
                  <a:lnTo>
                    <a:pt x="16510" y="106679"/>
                  </a:lnTo>
                  <a:lnTo>
                    <a:pt x="20320" y="97790"/>
                  </a:lnTo>
                  <a:lnTo>
                    <a:pt x="24129" y="90170"/>
                  </a:lnTo>
                  <a:lnTo>
                    <a:pt x="29210" y="82550"/>
                  </a:lnTo>
                  <a:lnTo>
                    <a:pt x="34289" y="73659"/>
                  </a:lnTo>
                  <a:lnTo>
                    <a:pt x="40639" y="67309"/>
                  </a:lnTo>
                  <a:lnTo>
                    <a:pt x="46989" y="59690"/>
                  </a:lnTo>
                  <a:lnTo>
                    <a:pt x="53339" y="53340"/>
                  </a:lnTo>
                  <a:lnTo>
                    <a:pt x="59689" y="46990"/>
                  </a:lnTo>
                  <a:lnTo>
                    <a:pt x="67310" y="40640"/>
                  </a:lnTo>
                  <a:lnTo>
                    <a:pt x="73660" y="34290"/>
                  </a:lnTo>
                  <a:lnTo>
                    <a:pt x="82550" y="29209"/>
                  </a:lnTo>
                  <a:lnTo>
                    <a:pt x="90170" y="24129"/>
                  </a:lnTo>
                  <a:lnTo>
                    <a:pt x="97789" y="20320"/>
                  </a:lnTo>
                  <a:lnTo>
                    <a:pt x="106679" y="16509"/>
                  </a:lnTo>
                  <a:lnTo>
                    <a:pt x="115570" y="12700"/>
                  </a:lnTo>
                  <a:lnTo>
                    <a:pt x="124460" y="8890"/>
                  </a:lnTo>
                  <a:lnTo>
                    <a:pt x="133350" y="6350"/>
                  </a:lnTo>
                  <a:lnTo>
                    <a:pt x="142240" y="3809"/>
                  </a:lnTo>
                  <a:lnTo>
                    <a:pt x="151129" y="2540"/>
                  </a:lnTo>
                  <a:lnTo>
                    <a:pt x="161290" y="1270"/>
                  </a:lnTo>
                  <a:lnTo>
                    <a:pt x="170179" y="1270"/>
                  </a:lnTo>
                  <a:lnTo>
                    <a:pt x="180340" y="0"/>
                  </a:lnTo>
                  <a:lnTo>
                    <a:pt x="8460740" y="0"/>
                  </a:lnTo>
                  <a:lnTo>
                    <a:pt x="8470900" y="1270"/>
                  </a:lnTo>
                  <a:lnTo>
                    <a:pt x="8479790" y="1270"/>
                  </a:lnTo>
                  <a:lnTo>
                    <a:pt x="8488680" y="2540"/>
                  </a:lnTo>
                  <a:lnTo>
                    <a:pt x="8498840" y="3809"/>
                  </a:lnTo>
                  <a:lnTo>
                    <a:pt x="8507730" y="6350"/>
                  </a:lnTo>
                  <a:lnTo>
                    <a:pt x="8516620" y="8890"/>
                  </a:lnTo>
                  <a:lnTo>
                    <a:pt x="8525510" y="12700"/>
                  </a:lnTo>
                  <a:lnTo>
                    <a:pt x="8534400" y="16509"/>
                  </a:lnTo>
                  <a:lnTo>
                    <a:pt x="8542020" y="20320"/>
                  </a:lnTo>
                  <a:lnTo>
                    <a:pt x="8550910" y="24129"/>
                  </a:lnTo>
                  <a:lnTo>
                    <a:pt x="8558530" y="29209"/>
                  </a:lnTo>
                  <a:lnTo>
                    <a:pt x="8566150" y="34290"/>
                  </a:lnTo>
                  <a:lnTo>
                    <a:pt x="8573770" y="40640"/>
                  </a:lnTo>
                  <a:lnTo>
                    <a:pt x="8581390" y="46990"/>
                  </a:lnTo>
                  <a:lnTo>
                    <a:pt x="8587740" y="53340"/>
                  </a:lnTo>
                  <a:lnTo>
                    <a:pt x="8594090" y="59690"/>
                  </a:lnTo>
                  <a:lnTo>
                    <a:pt x="8600440" y="67309"/>
                  </a:lnTo>
                  <a:lnTo>
                    <a:pt x="8606790" y="73659"/>
                  </a:lnTo>
                  <a:lnTo>
                    <a:pt x="8611870" y="82550"/>
                  </a:lnTo>
                  <a:lnTo>
                    <a:pt x="8616950" y="90170"/>
                  </a:lnTo>
                  <a:lnTo>
                    <a:pt x="8620760" y="97790"/>
                  </a:lnTo>
                  <a:lnTo>
                    <a:pt x="8624570" y="106679"/>
                  </a:lnTo>
                  <a:lnTo>
                    <a:pt x="8628380" y="115570"/>
                  </a:lnTo>
                  <a:lnTo>
                    <a:pt x="8632190" y="124459"/>
                  </a:lnTo>
                  <a:lnTo>
                    <a:pt x="8634730" y="133350"/>
                  </a:lnTo>
                  <a:lnTo>
                    <a:pt x="8636000" y="142239"/>
                  </a:lnTo>
                  <a:lnTo>
                    <a:pt x="8638540" y="151129"/>
                  </a:lnTo>
                  <a:lnTo>
                    <a:pt x="8639810" y="161289"/>
                  </a:lnTo>
                  <a:lnTo>
                    <a:pt x="8639810" y="170179"/>
                  </a:lnTo>
                  <a:lnTo>
                    <a:pt x="8641080" y="180339"/>
                  </a:lnTo>
                  <a:lnTo>
                    <a:pt x="8641080" y="897889"/>
                  </a:lnTo>
                  <a:lnTo>
                    <a:pt x="8639810" y="906779"/>
                  </a:lnTo>
                  <a:lnTo>
                    <a:pt x="8639810" y="915670"/>
                  </a:lnTo>
                  <a:lnTo>
                    <a:pt x="8638540" y="925829"/>
                  </a:lnTo>
                  <a:lnTo>
                    <a:pt x="8636000" y="934720"/>
                  </a:lnTo>
                  <a:lnTo>
                    <a:pt x="8634730" y="943610"/>
                  </a:lnTo>
                  <a:lnTo>
                    <a:pt x="8632190" y="952500"/>
                  </a:lnTo>
                  <a:lnTo>
                    <a:pt x="8628380" y="961389"/>
                  </a:lnTo>
                  <a:lnTo>
                    <a:pt x="8624570" y="970279"/>
                  </a:lnTo>
                  <a:lnTo>
                    <a:pt x="8600440" y="1009650"/>
                  </a:lnTo>
                  <a:lnTo>
                    <a:pt x="8594090" y="1017270"/>
                  </a:lnTo>
                  <a:lnTo>
                    <a:pt x="8587740" y="1024889"/>
                  </a:lnTo>
                  <a:lnTo>
                    <a:pt x="8581390" y="1031239"/>
                  </a:lnTo>
                  <a:lnTo>
                    <a:pt x="8573770" y="1036320"/>
                  </a:lnTo>
                  <a:lnTo>
                    <a:pt x="8566150" y="1042670"/>
                  </a:lnTo>
                  <a:lnTo>
                    <a:pt x="8558530" y="1047750"/>
                  </a:lnTo>
                  <a:lnTo>
                    <a:pt x="8550910" y="1052829"/>
                  </a:lnTo>
                  <a:lnTo>
                    <a:pt x="8543290" y="1056639"/>
                  </a:lnTo>
                  <a:lnTo>
                    <a:pt x="8534400" y="1061720"/>
                  </a:lnTo>
                  <a:lnTo>
                    <a:pt x="8525510" y="1065529"/>
                  </a:lnTo>
                  <a:lnTo>
                    <a:pt x="8516620" y="1068070"/>
                  </a:lnTo>
                  <a:lnTo>
                    <a:pt x="8507730" y="1070610"/>
                  </a:lnTo>
                  <a:lnTo>
                    <a:pt x="8498840" y="1073150"/>
                  </a:lnTo>
                  <a:lnTo>
                    <a:pt x="8489950" y="1074420"/>
                  </a:lnTo>
                  <a:lnTo>
                    <a:pt x="8479790" y="1075689"/>
                  </a:lnTo>
                  <a:lnTo>
                    <a:pt x="8470900" y="1076960"/>
                  </a:lnTo>
                  <a:lnTo>
                    <a:pt x="8462010" y="1076960"/>
                  </a:lnTo>
                  <a:lnTo>
                    <a:pt x="180340" y="1076960"/>
                  </a:lnTo>
                  <a:lnTo>
                    <a:pt x="170179" y="1076960"/>
                  </a:lnTo>
                  <a:lnTo>
                    <a:pt x="161290" y="1075689"/>
                  </a:lnTo>
                  <a:lnTo>
                    <a:pt x="151129" y="1074420"/>
                  </a:lnTo>
                  <a:lnTo>
                    <a:pt x="142240" y="1073150"/>
                  </a:lnTo>
                  <a:lnTo>
                    <a:pt x="133350" y="1070610"/>
                  </a:lnTo>
                  <a:lnTo>
                    <a:pt x="124460" y="1068070"/>
                  </a:lnTo>
                  <a:lnTo>
                    <a:pt x="115570" y="1065529"/>
                  </a:lnTo>
                  <a:lnTo>
                    <a:pt x="106679" y="1061720"/>
                  </a:lnTo>
                  <a:lnTo>
                    <a:pt x="97789" y="1057910"/>
                  </a:lnTo>
                  <a:lnTo>
                    <a:pt x="90170" y="1052829"/>
                  </a:lnTo>
                  <a:lnTo>
                    <a:pt x="82550" y="1047750"/>
                  </a:lnTo>
                  <a:lnTo>
                    <a:pt x="74929" y="1042670"/>
                  </a:lnTo>
                  <a:lnTo>
                    <a:pt x="67310" y="1036320"/>
                  </a:lnTo>
                  <a:lnTo>
                    <a:pt x="59689" y="1031239"/>
                  </a:lnTo>
                  <a:lnTo>
                    <a:pt x="53339" y="1024889"/>
                  </a:lnTo>
                  <a:lnTo>
                    <a:pt x="46989" y="1017270"/>
                  </a:lnTo>
                  <a:lnTo>
                    <a:pt x="40639" y="1010920"/>
                  </a:lnTo>
                  <a:lnTo>
                    <a:pt x="34289" y="1003300"/>
                  </a:lnTo>
                  <a:lnTo>
                    <a:pt x="29210" y="995679"/>
                  </a:lnTo>
                  <a:lnTo>
                    <a:pt x="24129" y="988060"/>
                  </a:lnTo>
                  <a:lnTo>
                    <a:pt x="20320" y="979170"/>
                  </a:lnTo>
                  <a:lnTo>
                    <a:pt x="16510" y="970279"/>
                  </a:lnTo>
                  <a:lnTo>
                    <a:pt x="12700" y="961389"/>
                  </a:lnTo>
                  <a:lnTo>
                    <a:pt x="8889" y="953770"/>
                  </a:lnTo>
                  <a:lnTo>
                    <a:pt x="6350" y="944879"/>
                  </a:lnTo>
                  <a:lnTo>
                    <a:pt x="3810" y="934720"/>
                  </a:lnTo>
                  <a:lnTo>
                    <a:pt x="2539" y="925829"/>
                  </a:lnTo>
                  <a:lnTo>
                    <a:pt x="1270" y="916939"/>
                  </a:lnTo>
                  <a:lnTo>
                    <a:pt x="1270" y="906779"/>
                  </a:lnTo>
                  <a:lnTo>
                    <a:pt x="0" y="897889"/>
                  </a:lnTo>
                  <a:lnTo>
                    <a:pt x="0" y="180339"/>
                  </a:lnTo>
                  <a:close/>
                </a:path>
              </a:pathLst>
            </a:custGeom>
            <a:ln w="25518">
              <a:solidFill>
                <a:srgbClr val="FFFFFF"/>
              </a:solidFill>
            </a:ln>
          </p:spPr>
          <p:txBody>
            <a:bodyPr wrap="square" lIns="0" tIns="0" rIns="0" bIns="0" rtlCol="0"/>
            <a:lstStyle/>
            <a:p/>
          </p:txBody>
        </p:sp>
        <p:sp>
          <p:nvSpPr>
            <p:cNvPr id="5" name="object 5"/>
            <p:cNvSpPr/>
            <p:nvPr/>
          </p:nvSpPr>
          <p:spPr>
            <a:xfrm>
              <a:off x="203136" y="203148"/>
              <a:ext cx="8667115" cy="1102995"/>
            </a:xfrm>
            <a:custGeom>
              <a:avLst/>
              <a:gdLst/>
              <a:ahLst/>
              <a:cxnLst/>
              <a:rect l="l" t="t" r="r" b="b"/>
              <a:pathLst>
                <a:path w="866711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1102995">
                  <a:moveTo>
                    <a:pt x="8666594" y="1089710"/>
                  </a:moveTo>
                  <a:lnTo>
                    <a:pt x="8662860" y="1080693"/>
                  </a:lnTo>
                  <a:lnTo>
                    <a:pt x="8653843" y="1076960"/>
                  </a:lnTo>
                  <a:lnTo>
                    <a:pt x="8644814" y="1080693"/>
                  </a:lnTo>
                  <a:lnTo>
                    <a:pt x="8641080" y="1089710"/>
                  </a:lnTo>
                  <a:lnTo>
                    <a:pt x="8644814" y="1098740"/>
                  </a:lnTo>
                  <a:lnTo>
                    <a:pt x="8653843" y="1102474"/>
                  </a:lnTo>
                  <a:lnTo>
                    <a:pt x="8662860" y="1098740"/>
                  </a:lnTo>
                  <a:lnTo>
                    <a:pt x="866659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35609" y="274320"/>
            <a:ext cx="7723505" cy="421640"/>
          </a:xfrm>
          <a:prstGeom prst="rect">
            <a:avLst/>
          </a:prstGeom>
        </p:spPr>
        <p:txBody>
          <a:bodyPr vert="horz" wrap="square" lIns="0" tIns="12700" rIns="0" bIns="0" rtlCol="0">
            <a:spAutoFit/>
          </a:bodyPr>
          <a:lstStyle/>
          <a:p>
            <a:pPr marL="12700">
              <a:lnSpc>
                <a:spcPct val="100000"/>
              </a:lnSpc>
              <a:spcBef>
                <a:spcPts val="100"/>
              </a:spcBef>
            </a:pPr>
            <a:r>
              <a:rPr sz="2600" i="1" u="none" dirty="0">
                <a:solidFill>
                  <a:srgbClr val="FFFFFF"/>
                </a:solidFill>
                <a:latin typeface="Calibri" panose="020F0502020204030204"/>
                <a:cs typeface="Calibri" panose="020F0502020204030204"/>
              </a:rPr>
              <a:t>γ)Είδη</a:t>
            </a:r>
            <a:r>
              <a:rPr sz="2600" i="1" u="none" spc="-5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4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και</a:t>
            </a:r>
            <a:r>
              <a:rPr sz="2600" i="1" u="none" spc="-4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αρχές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λειτουργίας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τους.</a:t>
            </a:r>
            <a:endParaRPr sz="2600">
              <a:latin typeface="Calibri" panose="020F0502020204030204"/>
              <a:cs typeface="Calibri" panose="020F0502020204030204"/>
            </a:endParaRPr>
          </a:p>
        </p:txBody>
      </p:sp>
      <p:sp>
        <p:nvSpPr>
          <p:cNvPr id="7" name="object 7"/>
          <p:cNvSpPr txBox="1"/>
          <p:nvPr/>
        </p:nvSpPr>
        <p:spPr>
          <a:xfrm>
            <a:off x="179070" y="843279"/>
            <a:ext cx="8634095" cy="5818003"/>
          </a:xfrm>
          <a:prstGeom prst="rect">
            <a:avLst/>
          </a:prstGeom>
        </p:spPr>
        <p:txBody>
          <a:bodyPr vert="horz" wrap="square" lIns="0" tIns="12700" rIns="0" bIns="0" rtlCol="0">
            <a:spAutoFit/>
          </a:bodyPr>
          <a:lstStyle/>
          <a:p>
            <a:pPr marL="268605">
              <a:lnSpc>
                <a:spcPct val="100000"/>
              </a:lnSpc>
              <a:spcBef>
                <a:spcPts val="100"/>
              </a:spcBef>
            </a:pPr>
            <a:r>
              <a:rPr lang="el-GR" sz="2400" b="1" i="1" dirty="0" smtClean="0">
                <a:solidFill>
                  <a:srgbClr val="FFFFFF"/>
                </a:solidFill>
                <a:latin typeface="Calibri" panose="020F0502020204030204"/>
                <a:cs typeface="Calibri" panose="020F0502020204030204"/>
              </a:rPr>
              <a:t>            </a:t>
            </a:r>
            <a:r>
              <a:rPr sz="2400" b="1" i="1" smtClean="0">
                <a:solidFill>
                  <a:srgbClr val="FFFFFF"/>
                </a:solidFill>
                <a:latin typeface="Calibri" panose="020F0502020204030204"/>
                <a:cs typeface="Calibri" panose="020F0502020204030204"/>
              </a:rPr>
              <a:t>Ηλεκτρονικός</a:t>
            </a:r>
            <a:r>
              <a:rPr sz="2400" b="1" i="1" spc="-55" smtClean="0">
                <a:solidFill>
                  <a:srgbClr val="FFFFFF"/>
                </a:solidFill>
                <a:latin typeface="Calibri" panose="020F0502020204030204"/>
                <a:cs typeface="Calibri" panose="020F0502020204030204"/>
              </a:rPr>
              <a:t> </a:t>
            </a:r>
            <a:r>
              <a:rPr sz="2400" b="1" i="1" dirty="0">
                <a:solidFill>
                  <a:srgbClr val="FFFFFF"/>
                </a:solidFill>
                <a:latin typeface="Calibri" panose="020F0502020204030204"/>
                <a:cs typeface="Calibri" panose="020F0502020204030204"/>
              </a:rPr>
              <a:t>Ρυθμιστής</a:t>
            </a:r>
            <a:r>
              <a:rPr sz="2400" b="1" i="1" spc="-55" dirty="0">
                <a:solidFill>
                  <a:srgbClr val="FFFFFF"/>
                </a:solidFill>
                <a:latin typeface="Calibri" panose="020F0502020204030204"/>
                <a:cs typeface="Calibri" panose="020F0502020204030204"/>
              </a:rPr>
              <a:t> </a:t>
            </a:r>
            <a:r>
              <a:rPr sz="2400" b="1" i="1"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a:p>
            <a:pPr>
              <a:lnSpc>
                <a:spcPct val="100000"/>
              </a:lnSpc>
              <a:spcBef>
                <a:spcPts val="20"/>
              </a:spcBef>
            </a:pPr>
            <a:endParaRPr sz="2400">
              <a:latin typeface="Calibri" panose="020F0502020204030204"/>
              <a:cs typeface="Calibri" panose="020F0502020204030204"/>
            </a:endParaRPr>
          </a:p>
          <a:p>
            <a:pPr marL="12700" marR="236220" indent="77470" algn="just">
              <a:lnSpc>
                <a:spcPts val="2460"/>
              </a:lnSpc>
            </a:pPr>
            <a:r>
              <a:rPr sz="2200" b="1" dirty="0">
                <a:latin typeface="Arial" panose="020B0604020202020204"/>
                <a:cs typeface="Arial" panose="020B0604020202020204"/>
              </a:rPr>
              <a:t>Ο</a:t>
            </a:r>
            <a:r>
              <a:rPr sz="2200" b="1" spc="-80" dirty="0">
                <a:latin typeface="Arial" panose="020B0604020202020204"/>
                <a:cs typeface="Arial" panose="020B0604020202020204"/>
              </a:rPr>
              <a:t> </a:t>
            </a:r>
            <a:r>
              <a:rPr sz="2200" b="1" spc="-10" dirty="0">
                <a:latin typeface="Arial" panose="020B0604020202020204"/>
                <a:cs typeface="Arial" panose="020B0604020202020204"/>
              </a:rPr>
              <a:t>ΗΛΕΚΤΡΟΝΙΚΟΣ</a:t>
            </a:r>
            <a:r>
              <a:rPr sz="2200" b="1" spc="-55" dirty="0">
                <a:latin typeface="Arial" panose="020B0604020202020204"/>
                <a:cs typeface="Arial" panose="020B0604020202020204"/>
              </a:rPr>
              <a:t> </a:t>
            </a:r>
            <a:r>
              <a:rPr sz="2200" b="1" dirty="0">
                <a:latin typeface="Arial" panose="020B0604020202020204"/>
                <a:cs typeface="Arial" panose="020B0604020202020204"/>
              </a:rPr>
              <a:t>ΡΥΘΜΙΣΤΗΣ</a:t>
            </a:r>
            <a:r>
              <a:rPr sz="2200" b="1" spc="-45" dirty="0">
                <a:latin typeface="Arial" panose="020B0604020202020204"/>
                <a:cs typeface="Arial" panose="020B0604020202020204"/>
              </a:rPr>
              <a:t> </a:t>
            </a:r>
            <a:r>
              <a:rPr sz="2200" b="1" dirty="0">
                <a:latin typeface="Arial" panose="020B0604020202020204"/>
                <a:cs typeface="Arial" panose="020B0604020202020204"/>
              </a:rPr>
              <a:t>ΜΠΟΡΕΙ</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55" dirty="0">
                <a:latin typeface="Arial" panose="020B0604020202020204"/>
                <a:cs typeface="Arial" panose="020B0604020202020204"/>
              </a:rPr>
              <a:t> </a:t>
            </a:r>
            <a:r>
              <a:rPr sz="2200" b="1" spc="-50" dirty="0">
                <a:latin typeface="Arial" panose="020B0604020202020204"/>
                <a:cs typeface="Arial" panose="020B0604020202020204"/>
              </a:rPr>
              <a:t>ΣΥΝΔΥΑΖΕΤΑΙ</a:t>
            </a:r>
            <a:r>
              <a:rPr sz="2200" b="1" spc="-55" dirty="0">
                <a:latin typeface="Arial" panose="020B0604020202020204"/>
                <a:cs typeface="Arial" panose="020B0604020202020204"/>
              </a:rPr>
              <a:t> </a:t>
            </a:r>
            <a:r>
              <a:rPr sz="2200" b="1" spc="-25" dirty="0">
                <a:latin typeface="Arial" panose="020B0604020202020204"/>
                <a:cs typeface="Arial" panose="020B0604020202020204"/>
              </a:rPr>
              <a:t>ΜΕ </a:t>
            </a:r>
            <a:r>
              <a:rPr sz="2200" b="1" spc="-105" dirty="0">
                <a:latin typeface="Arial" panose="020B0604020202020204"/>
                <a:cs typeface="Arial" panose="020B0604020202020204"/>
              </a:rPr>
              <a:t>ΥΔΡΑΥΛΙΚΟ</a:t>
            </a:r>
            <a:r>
              <a:rPr sz="2200" b="1" spc="-4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0" dirty="0">
                <a:latin typeface="Arial" panose="020B0604020202020204"/>
                <a:cs typeface="Arial" panose="020B0604020202020204"/>
              </a:rPr>
              <a:t> </a:t>
            </a:r>
            <a:r>
              <a:rPr sz="2200" b="1" dirty="0">
                <a:latin typeface="Arial" panose="020B0604020202020204"/>
                <a:cs typeface="Arial" panose="020B0604020202020204"/>
              </a:rPr>
              <a:t>ΤΟ</a:t>
            </a:r>
            <a:r>
              <a:rPr sz="2200" b="1" spc="-30" dirty="0">
                <a:latin typeface="Arial" panose="020B0604020202020204"/>
                <a:cs typeface="Arial" panose="020B0604020202020204"/>
              </a:rPr>
              <a:t> </a:t>
            </a:r>
            <a:r>
              <a:rPr sz="2200" b="1" dirty="0">
                <a:latin typeface="Arial" panose="020B0604020202020204"/>
                <a:cs typeface="Arial" panose="020B0604020202020204"/>
              </a:rPr>
              <a:t>ΟΠΟΙΟ</a:t>
            </a:r>
            <a:r>
              <a:rPr sz="2200" b="1" spc="-30" dirty="0">
                <a:latin typeface="Arial" panose="020B0604020202020204"/>
                <a:cs typeface="Arial" panose="020B0604020202020204"/>
              </a:rPr>
              <a:t> </a:t>
            </a:r>
            <a:r>
              <a:rPr sz="2200" b="1" spc="-10" dirty="0">
                <a:latin typeface="Arial" panose="020B0604020202020204"/>
                <a:cs typeface="Arial" panose="020B0604020202020204"/>
              </a:rPr>
              <a:t>ΠΟΛΛΑΠΛΑΣΙΑΖΕΙ</a:t>
            </a:r>
            <a:r>
              <a:rPr sz="2200" b="1" spc="-20" dirty="0">
                <a:latin typeface="Arial" panose="020B0604020202020204"/>
                <a:cs typeface="Arial" panose="020B0604020202020204"/>
              </a:rPr>
              <a:t> </a:t>
            </a:r>
            <a:r>
              <a:rPr sz="2200" b="1" dirty="0">
                <a:latin typeface="Arial" panose="020B0604020202020204"/>
                <a:cs typeface="Arial" panose="020B0604020202020204"/>
              </a:rPr>
              <a:t>ΤΗ</a:t>
            </a:r>
            <a:r>
              <a:rPr sz="2200" b="1" spc="-105" dirty="0">
                <a:latin typeface="Arial" panose="020B0604020202020204"/>
                <a:cs typeface="Arial" panose="020B0604020202020204"/>
              </a:rPr>
              <a:t> </a:t>
            </a:r>
            <a:r>
              <a:rPr sz="2200" b="1" spc="-35" dirty="0">
                <a:latin typeface="Arial" panose="020B0604020202020204"/>
                <a:cs typeface="Arial" panose="020B0604020202020204"/>
              </a:rPr>
              <a:t>ΔΥΝΑ- </a:t>
            </a:r>
            <a:r>
              <a:rPr sz="2200" b="1" dirty="0">
                <a:latin typeface="Arial" panose="020B0604020202020204"/>
                <a:cs typeface="Arial" panose="020B0604020202020204"/>
              </a:rPr>
              <a:t>ΜΗ</a:t>
            </a:r>
            <a:r>
              <a:rPr sz="2200" b="1" spc="-70" dirty="0">
                <a:latin typeface="Arial" panose="020B0604020202020204"/>
                <a:cs typeface="Arial" panose="020B0604020202020204"/>
              </a:rPr>
              <a:t> </a:t>
            </a:r>
            <a:r>
              <a:rPr sz="2200" b="1" dirty="0">
                <a:latin typeface="Arial" panose="020B0604020202020204"/>
                <a:cs typeface="Arial" panose="020B0604020202020204"/>
              </a:rPr>
              <a:t>ΠΟΥ</a:t>
            </a:r>
            <a:r>
              <a:rPr sz="2200" b="1" spc="-45" dirty="0">
                <a:latin typeface="Arial" panose="020B0604020202020204"/>
                <a:cs typeface="Arial" panose="020B0604020202020204"/>
              </a:rPr>
              <a:t> </a:t>
            </a:r>
            <a:r>
              <a:rPr sz="2200" b="1" dirty="0">
                <a:latin typeface="Arial" panose="020B0604020202020204"/>
                <a:cs typeface="Arial" panose="020B0604020202020204"/>
              </a:rPr>
              <a:t>ΕΠΕΝΕΡΓΕΙ</a:t>
            </a:r>
            <a:r>
              <a:rPr sz="2200" b="1" spc="-45" dirty="0">
                <a:latin typeface="Arial" panose="020B0604020202020204"/>
                <a:cs typeface="Arial" panose="020B0604020202020204"/>
              </a:rPr>
              <a:t> </a:t>
            </a:r>
            <a:r>
              <a:rPr sz="2200" b="1" dirty="0">
                <a:latin typeface="Arial" panose="020B0604020202020204"/>
                <a:cs typeface="Arial" panose="020B0604020202020204"/>
              </a:rPr>
              <a:t>ΣΤΟ</a:t>
            </a:r>
            <a:r>
              <a:rPr sz="2200" b="1" spc="-45" dirty="0">
                <a:latin typeface="Arial" panose="020B0604020202020204"/>
                <a:cs typeface="Arial" panose="020B0604020202020204"/>
              </a:rPr>
              <a:t> </a:t>
            </a:r>
            <a:r>
              <a:rPr sz="2200" b="1" spc="-20" dirty="0">
                <a:latin typeface="Arial" panose="020B0604020202020204"/>
                <a:cs typeface="Arial" panose="020B0604020202020204"/>
              </a:rPr>
              <a:t>ΡΥΘΜΙΣΤΙΚΟ</a:t>
            </a:r>
            <a:r>
              <a:rPr sz="2200" b="1" spc="-45" dirty="0">
                <a:latin typeface="Arial" panose="020B0604020202020204"/>
                <a:cs typeface="Arial" panose="020B0604020202020204"/>
              </a:rPr>
              <a:t> </a:t>
            </a:r>
            <a:r>
              <a:rPr sz="2200" b="1" dirty="0">
                <a:latin typeface="Arial" panose="020B0604020202020204"/>
                <a:cs typeface="Arial" panose="020B0604020202020204"/>
              </a:rPr>
              <a:t>ΚΑΝΟΝΑ</a:t>
            </a:r>
            <a:r>
              <a:rPr sz="2200" b="1" spc="-55" dirty="0">
                <a:latin typeface="Arial" panose="020B0604020202020204"/>
                <a:cs typeface="Arial" panose="020B0604020202020204"/>
              </a:rPr>
              <a:t> </a:t>
            </a:r>
            <a:r>
              <a:rPr sz="2200" b="1" dirty="0">
                <a:latin typeface="Arial" panose="020B0604020202020204"/>
                <a:cs typeface="Arial" panose="020B0604020202020204"/>
              </a:rPr>
              <a:t>ΤΗΣ</a:t>
            </a:r>
            <a:r>
              <a:rPr sz="2200" b="1" spc="-120" dirty="0">
                <a:latin typeface="Arial" panose="020B0604020202020204"/>
                <a:cs typeface="Arial" panose="020B0604020202020204"/>
              </a:rPr>
              <a:t> </a:t>
            </a:r>
            <a:r>
              <a:rPr sz="2200" b="1" spc="-10">
                <a:latin typeface="Arial" panose="020B0604020202020204"/>
                <a:cs typeface="Arial" panose="020B0604020202020204"/>
              </a:rPr>
              <a:t>ΑΝΤΛΙΑΣ </a:t>
            </a:r>
            <a:r>
              <a:rPr sz="2200" b="1" spc="-10" smtClean="0">
                <a:latin typeface="Arial" panose="020B0604020202020204"/>
                <a:cs typeface="Arial" panose="020B0604020202020204"/>
              </a:rPr>
              <a:t>ΥΨΗΛΗΣ</a:t>
            </a:r>
            <a:r>
              <a:rPr lang="el-GR" sz="2200" b="1" spc="-10" dirty="0" smtClean="0">
                <a:latin typeface="Arial" panose="020B0604020202020204"/>
                <a:cs typeface="Arial" panose="020B0604020202020204"/>
              </a:rPr>
              <a:t> ΠΙΕΣΗΣ</a:t>
            </a:r>
            <a:r>
              <a:rPr sz="2200" b="1" spc="-10" smtClean="0">
                <a:latin typeface="Arial" panose="020B0604020202020204"/>
                <a:cs typeface="Arial" panose="020B0604020202020204"/>
              </a:rPr>
              <a:t>.</a:t>
            </a:r>
            <a:endParaRPr sz="2200">
              <a:latin typeface="Arial" panose="020B0604020202020204"/>
              <a:cs typeface="Arial" panose="020B0604020202020204"/>
            </a:endParaRPr>
          </a:p>
          <a:p>
            <a:pPr marL="12700" marR="27940" indent="77470">
              <a:lnSpc>
                <a:spcPts val="2460"/>
              </a:lnSpc>
              <a:spcBef>
                <a:spcPts val="2020"/>
              </a:spcBef>
            </a:pPr>
            <a:r>
              <a:rPr sz="2200" b="1" dirty="0">
                <a:latin typeface="Arial" panose="020B0604020202020204"/>
                <a:cs typeface="Arial" panose="020B0604020202020204"/>
              </a:rPr>
              <a:t>ΣΤΗ</a:t>
            </a:r>
            <a:r>
              <a:rPr sz="2200" b="1" spc="-80" dirty="0">
                <a:latin typeface="Arial" panose="020B0604020202020204"/>
                <a:cs typeface="Arial" panose="020B0604020202020204"/>
              </a:rPr>
              <a:t> </a:t>
            </a:r>
            <a:r>
              <a:rPr sz="2200" b="1" dirty="0">
                <a:latin typeface="Arial" panose="020B0604020202020204"/>
                <a:cs typeface="Arial" panose="020B0604020202020204"/>
              </a:rPr>
              <a:t>ΣΥΓΧΡΟΝΗ</a:t>
            </a:r>
            <a:r>
              <a:rPr sz="2200" b="1" spc="-75" dirty="0">
                <a:latin typeface="Arial" panose="020B0604020202020204"/>
                <a:cs typeface="Arial" panose="020B0604020202020204"/>
              </a:rPr>
              <a:t> </a:t>
            </a:r>
            <a:r>
              <a:rPr sz="2200" b="1" dirty="0">
                <a:latin typeface="Arial" panose="020B0604020202020204"/>
                <a:cs typeface="Arial" panose="020B0604020202020204"/>
              </a:rPr>
              <a:t>ΜΟΡΦΗ</a:t>
            </a:r>
            <a:r>
              <a:rPr sz="2200" b="1" spc="-75" dirty="0">
                <a:latin typeface="Arial" panose="020B0604020202020204"/>
                <a:cs typeface="Arial" panose="020B0604020202020204"/>
              </a:rPr>
              <a:t> </a:t>
            </a:r>
            <a:r>
              <a:rPr sz="2200" b="1" dirty="0">
                <a:latin typeface="Arial" panose="020B0604020202020204"/>
                <a:cs typeface="Arial" panose="020B0604020202020204"/>
              </a:rPr>
              <a:t>ΤΟΥΣ</a:t>
            </a:r>
            <a:r>
              <a:rPr sz="2200" b="1" spc="-65" dirty="0">
                <a:latin typeface="Arial" panose="020B0604020202020204"/>
                <a:cs typeface="Arial" panose="020B0604020202020204"/>
              </a:rPr>
              <a:t> </a:t>
            </a:r>
            <a:r>
              <a:rPr sz="2200" b="1" spc="-30" dirty="0">
                <a:latin typeface="Arial" panose="020B0604020202020204"/>
                <a:cs typeface="Arial" panose="020B0604020202020204"/>
              </a:rPr>
              <a:t>ΤΑ</a:t>
            </a:r>
            <a:r>
              <a:rPr sz="2200" b="1" spc="-75" dirty="0">
                <a:latin typeface="Arial" panose="020B0604020202020204"/>
                <a:cs typeface="Arial" panose="020B0604020202020204"/>
              </a:rPr>
              <a:t> </a:t>
            </a:r>
            <a:r>
              <a:rPr sz="2200" b="1" dirty="0">
                <a:latin typeface="Arial" panose="020B0604020202020204"/>
                <a:cs typeface="Arial" panose="020B0604020202020204"/>
              </a:rPr>
              <a:t>ΗΛΕΚΤΡΟΝΙΚΑ</a:t>
            </a:r>
            <a:r>
              <a:rPr sz="2200" b="1" spc="-65" dirty="0">
                <a:latin typeface="Arial" panose="020B0604020202020204"/>
                <a:cs typeface="Arial" panose="020B0604020202020204"/>
              </a:rPr>
              <a:t> </a:t>
            </a:r>
            <a:r>
              <a:rPr sz="2200" b="1" spc="-10" dirty="0">
                <a:latin typeface="Arial" panose="020B0604020202020204"/>
                <a:cs typeface="Arial" panose="020B0604020202020204"/>
              </a:rPr>
              <a:t>ΣΥΣΤΗΜΑΤΑ </a:t>
            </a:r>
            <a:r>
              <a:rPr sz="2200" b="1" dirty="0">
                <a:latin typeface="Arial" panose="020B0604020202020204"/>
                <a:cs typeface="Arial" panose="020B0604020202020204"/>
              </a:rPr>
              <a:t>ΕΛΕΓΧΟΥ</a:t>
            </a:r>
            <a:r>
              <a:rPr sz="2200" b="1" spc="-65" dirty="0">
                <a:latin typeface="Arial" panose="020B0604020202020204"/>
                <a:cs typeface="Arial" panose="020B0604020202020204"/>
              </a:rPr>
              <a:t> </a:t>
            </a:r>
            <a:r>
              <a:rPr sz="2200" b="1" spc="-25" dirty="0">
                <a:latin typeface="Arial" panose="020B0604020202020204"/>
                <a:cs typeface="Arial" panose="020B0604020202020204"/>
              </a:rPr>
              <a:t>ΣΥΛΛΕΓΟΥΝ</a:t>
            </a:r>
            <a:r>
              <a:rPr sz="2200" b="1" spc="-55" dirty="0">
                <a:latin typeface="Arial" panose="020B0604020202020204"/>
                <a:cs typeface="Arial" panose="020B0604020202020204"/>
              </a:rPr>
              <a:t> </a:t>
            </a:r>
            <a:r>
              <a:rPr sz="2200" b="1" dirty="0">
                <a:latin typeface="Arial" panose="020B0604020202020204"/>
                <a:cs typeface="Arial" panose="020B0604020202020204"/>
              </a:rPr>
              <a:t>ΠΟΛΛΕΣ</a:t>
            </a:r>
            <a:r>
              <a:rPr sz="2200" b="1" spc="-50" dirty="0">
                <a:latin typeface="Arial" panose="020B0604020202020204"/>
                <a:cs typeface="Arial" panose="020B0604020202020204"/>
              </a:rPr>
              <a:t> </a:t>
            </a:r>
            <a:r>
              <a:rPr sz="2200" b="1" spc="-10" dirty="0">
                <a:latin typeface="Arial" panose="020B0604020202020204"/>
                <a:cs typeface="Arial" panose="020B0604020202020204"/>
              </a:rPr>
              <a:t>ΠΛΗΡΟΦΟΡΙΕΣ</a:t>
            </a:r>
            <a:r>
              <a:rPr sz="2200" b="1" spc="-120" dirty="0">
                <a:latin typeface="Arial" panose="020B0604020202020204"/>
                <a:cs typeface="Arial" panose="020B0604020202020204"/>
              </a:rPr>
              <a:t> </a:t>
            </a:r>
            <a:r>
              <a:rPr sz="2200" b="1">
                <a:latin typeface="Arial" panose="020B0604020202020204"/>
                <a:cs typeface="Arial" panose="020B0604020202020204"/>
              </a:rPr>
              <a:t>ΑΠΟ</a:t>
            </a:r>
            <a:r>
              <a:rPr sz="2200" b="1" spc="-60">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smtClean="0">
                <a:latin typeface="Arial" panose="020B0604020202020204"/>
                <a:cs typeface="Arial" panose="020B0604020202020204"/>
              </a:rPr>
              <a:t>Ν</a:t>
            </a:r>
            <a:r>
              <a:rPr sz="2200" b="1" spc="-50" smtClean="0">
                <a:latin typeface="Arial" panose="020B0604020202020204"/>
                <a:cs typeface="Arial" panose="020B0604020202020204"/>
              </a:rPr>
              <a:t> </a:t>
            </a:r>
            <a:r>
              <a:rPr sz="2200" b="1" spc="-10" smtClean="0">
                <a:latin typeface="Arial" panose="020B0604020202020204"/>
                <a:cs typeface="Arial" panose="020B0604020202020204"/>
              </a:rPr>
              <a:t>ΜΗΧΑ</a:t>
            </a:r>
            <a:r>
              <a:rPr sz="2200" b="1" smtClean="0">
                <a:latin typeface="Arial" panose="020B0604020202020204"/>
                <a:cs typeface="Arial" panose="020B0604020202020204"/>
              </a:rPr>
              <a:t>ΝΗ</a:t>
            </a:r>
            <a:r>
              <a:rPr sz="2200" b="1" spc="-60" smtClean="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ΕΠΕΝΕΡΓΟΥΝ</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ΣΕ</a:t>
            </a:r>
            <a:r>
              <a:rPr sz="2200" b="1" spc="-125" dirty="0">
                <a:latin typeface="Arial" panose="020B0604020202020204"/>
                <a:cs typeface="Arial" panose="020B0604020202020204"/>
              </a:rPr>
              <a:t> </a:t>
            </a:r>
            <a:r>
              <a:rPr sz="2200" b="1" dirty="0">
                <a:latin typeface="Arial" panose="020B0604020202020204"/>
                <a:cs typeface="Arial" panose="020B0604020202020204"/>
              </a:rPr>
              <a:t>ΑΛΛΕΣ</a:t>
            </a:r>
            <a:r>
              <a:rPr sz="2200" b="1" spc="-40" dirty="0">
                <a:latin typeface="Arial" panose="020B0604020202020204"/>
                <a:cs typeface="Arial" panose="020B0604020202020204"/>
              </a:rPr>
              <a:t> </a:t>
            </a:r>
            <a:r>
              <a:rPr sz="2200" b="1" spc="-10" dirty="0">
                <a:latin typeface="Arial" panose="020B0604020202020204"/>
                <a:cs typeface="Arial" panose="020B0604020202020204"/>
              </a:rPr>
              <a:t>ΜΕΤΑΒΛΗΤΕΣ</a:t>
            </a:r>
            <a:r>
              <a:rPr sz="2200" b="1" spc="-50" dirty="0">
                <a:latin typeface="Arial" panose="020B0604020202020204"/>
                <a:cs typeface="Arial" panose="020B0604020202020204"/>
              </a:rPr>
              <a:t> </a:t>
            </a:r>
            <a:r>
              <a:rPr sz="2200" b="1" spc="-10" dirty="0">
                <a:latin typeface="Arial" panose="020B0604020202020204"/>
                <a:cs typeface="Arial" panose="020B0604020202020204"/>
              </a:rPr>
              <a:t>ΕΚΤΟΣ</a:t>
            </a:r>
            <a:r>
              <a:rPr sz="2200" b="1" spc="-130" dirty="0">
                <a:latin typeface="Arial" panose="020B0604020202020204"/>
                <a:cs typeface="Arial" panose="020B0604020202020204"/>
              </a:rPr>
              <a:t> </a:t>
            </a:r>
            <a:r>
              <a:rPr sz="2200" b="1" spc="-25">
                <a:latin typeface="Arial" panose="020B0604020202020204"/>
                <a:cs typeface="Arial" panose="020B0604020202020204"/>
              </a:rPr>
              <a:t>ΑΠΟ </a:t>
            </a:r>
            <a:r>
              <a:rPr sz="2200" b="1" smtClean="0">
                <a:latin typeface="Arial" panose="020B0604020202020204"/>
                <a:cs typeface="Arial" panose="020B0604020202020204"/>
              </a:rPr>
              <a:t>ΤΟ</a:t>
            </a:r>
            <a:r>
              <a:rPr lang="el-GR" sz="2200" b="1" dirty="0" smtClean="0">
                <a:latin typeface="Arial" panose="020B0604020202020204"/>
                <a:cs typeface="Arial" panose="020B0604020202020204"/>
              </a:rPr>
              <a:t>Ν</a:t>
            </a:r>
            <a:r>
              <a:rPr sz="2200" b="1" spc="-60" smtClean="0">
                <a:latin typeface="Arial" panose="020B0604020202020204"/>
                <a:cs typeface="Arial" panose="020B0604020202020204"/>
              </a:rPr>
              <a:t> </a:t>
            </a:r>
            <a:r>
              <a:rPr sz="2200" b="1" spc="-20" dirty="0">
                <a:latin typeface="Arial" panose="020B0604020202020204"/>
                <a:cs typeface="Arial" panose="020B0604020202020204"/>
              </a:rPr>
              <a:t>ΡΥΘΜΙΣΤΙΚΟ</a:t>
            </a:r>
            <a:r>
              <a:rPr sz="2200" b="1" spc="-50" dirty="0">
                <a:latin typeface="Arial" panose="020B0604020202020204"/>
                <a:cs typeface="Arial" panose="020B0604020202020204"/>
              </a:rPr>
              <a:t> </a:t>
            </a:r>
            <a:r>
              <a:rPr sz="2200" b="1" spc="-10" dirty="0">
                <a:latin typeface="Arial" panose="020B0604020202020204"/>
                <a:cs typeface="Arial" panose="020B0604020202020204"/>
              </a:rPr>
              <a:t>ΚΑΝΟΝΑ.</a:t>
            </a:r>
            <a:endParaRPr sz="2200">
              <a:latin typeface="Arial" panose="020B0604020202020204"/>
              <a:cs typeface="Arial" panose="020B0604020202020204"/>
            </a:endParaRPr>
          </a:p>
          <a:p>
            <a:pPr>
              <a:lnSpc>
                <a:spcPct val="100000"/>
              </a:lnSpc>
              <a:spcBef>
                <a:spcPts val="15"/>
              </a:spcBef>
            </a:pPr>
            <a:endParaRPr sz="2050">
              <a:latin typeface="Arial" panose="020B0604020202020204"/>
              <a:cs typeface="Arial" panose="020B0604020202020204"/>
            </a:endParaRPr>
          </a:p>
          <a:p>
            <a:pPr marL="12700" marR="5080" indent="77470">
              <a:lnSpc>
                <a:spcPct val="95000"/>
              </a:lnSpc>
            </a:pPr>
            <a:r>
              <a:rPr sz="2200" b="1" dirty="0">
                <a:latin typeface="Arial" panose="020B0604020202020204"/>
                <a:cs typeface="Arial" panose="020B0604020202020204"/>
              </a:rPr>
              <a:t>ΕΤΣΙ,</a:t>
            </a:r>
            <a:r>
              <a:rPr sz="2200" b="1" spc="-145" dirty="0">
                <a:latin typeface="Arial" panose="020B0604020202020204"/>
                <a:cs typeface="Arial" panose="020B0604020202020204"/>
              </a:rPr>
              <a:t> </a:t>
            </a:r>
            <a:r>
              <a:rPr sz="2200" b="1" dirty="0">
                <a:latin typeface="Arial" panose="020B0604020202020204"/>
                <a:cs typeface="Arial" panose="020B0604020202020204"/>
              </a:rPr>
              <a:t>ΑΝΑΛΟΓΩΣ</a:t>
            </a:r>
            <a:r>
              <a:rPr sz="2200" b="1" spc="-65" dirty="0">
                <a:latin typeface="Arial" panose="020B0604020202020204"/>
                <a:cs typeface="Arial" panose="020B0604020202020204"/>
              </a:rPr>
              <a:t> </a:t>
            </a:r>
            <a:r>
              <a:rPr sz="2200" b="1" dirty="0">
                <a:latin typeface="Arial" panose="020B0604020202020204"/>
                <a:cs typeface="Arial" panose="020B0604020202020204"/>
              </a:rPr>
              <a:t>ΤΩΝ</a:t>
            </a:r>
            <a:r>
              <a:rPr sz="2200" b="1" spc="-60"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60" dirty="0">
                <a:latin typeface="Arial" panose="020B0604020202020204"/>
                <a:cs typeface="Arial" panose="020B0604020202020204"/>
              </a:rPr>
              <a:t> </a:t>
            </a:r>
            <a:r>
              <a:rPr sz="2200" b="1" dirty="0">
                <a:latin typeface="Arial" panose="020B0604020202020204"/>
                <a:cs typeface="Arial" panose="020B0604020202020204"/>
              </a:rPr>
              <a:t>ΜΠΟΡΟΥΝ</a:t>
            </a:r>
            <a:r>
              <a:rPr sz="2200" b="1" spc="-70" dirty="0">
                <a:latin typeface="Arial" panose="020B0604020202020204"/>
                <a:cs typeface="Arial" panose="020B0604020202020204"/>
              </a:rPr>
              <a:t> </a:t>
            </a:r>
            <a:r>
              <a:rPr sz="2200" b="1" dirty="0">
                <a:latin typeface="Arial" panose="020B0604020202020204"/>
                <a:cs typeface="Arial" panose="020B0604020202020204"/>
              </a:rPr>
              <a:t>ΝΑ</a:t>
            </a:r>
            <a:r>
              <a:rPr sz="2200" b="1" spc="-60" dirty="0">
                <a:latin typeface="Arial" panose="020B0604020202020204"/>
                <a:cs typeface="Arial" panose="020B0604020202020204"/>
              </a:rPr>
              <a:t> </a:t>
            </a:r>
            <a:r>
              <a:rPr sz="2200" b="1" spc="-35" dirty="0">
                <a:latin typeface="Arial" panose="020B0604020202020204"/>
                <a:cs typeface="Arial" panose="020B0604020202020204"/>
              </a:rPr>
              <a:t>ΜΕΤΑΒΑΛΟΥΝ </a:t>
            </a: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ΧΡΟΝΙΣΜΟ</a:t>
            </a:r>
            <a:r>
              <a:rPr sz="2200" b="1" spc="-45" dirty="0">
                <a:latin typeface="Arial" panose="020B0604020202020204"/>
                <a:cs typeface="Arial" panose="020B0604020202020204"/>
              </a:rPr>
              <a:t> </a:t>
            </a:r>
            <a:r>
              <a:rPr sz="2200" b="1" dirty="0">
                <a:latin typeface="Arial" panose="020B0604020202020204"/>
                <a:cs typeface="Arial" panose="020B0604020202020204"/>
              </a:rPr>
              <a:t>ΤΩΝ</a:t>
            </a:r>
            <a:r>
              <a:rPr sz="2200" b="1" spc="-50" dirty="0">
                <a:latin typeface="Arial" panose="020B0604020202020204"/>
                <a:cs typeface="Arial" panose="020B0604020202020204"/>
              </a:rPr>
              <a:t> </a:t>
            </a:r>
            <a:r>
              <a:rPr sz="2200" b="1" dirty="0">
                <a:latin typeface="Arial" panose="020B0604020202020204"/>
                <a:cs typeface="Arial" panose="020B0604020202020204"/>
              </a:rPr>
              <a:t>ΒΑΛΒΙΔΩΝ</a:t>
            </a:r>
            <a:r>
              <a:rPr sz="2200" b="1" spc="-45" dirty="0">
                <a:latin typeface="Arial" panose="020B0604020202020204"/>
                <a:cs typeface="Arial" panose="020B0604020202020204"/>
              </a:rPr>
              <a:t> </a:t>
            </a:r>
            <a:r>
              <a:rPr sz="2200" b="1" dirty="0">
                <a:latin typeface="Arial" panose="020B0604020202020204"/>
                <a:cs typeface="Arial" panose="020B0604020202020204"/>
              </a:rPr>
              <a:t>ΕΞΑΓΩΓΗΣ,</a:t>
            </a:r>
            <a:r>
              <a:rPr sz="2200" b="1" spc="-50" dirty="0">
                <a:latin typeface="Arial" panose="020B0604020202020204"/>
                <a:cs typeface="Arial" panose="020B0604020202020204"/>
              </a:rPr>
              <a:t> </a:t>
            </a:r>
            <a:r>
              <a:rPr sz="2200" b="1" dirty="0">
                <a:latin typeface="Arial" panose="020B0604020202020204"/>
                <a:cs typeface="Arial" panose="020B0604020202020204"/>
              </a:rPr>
              <a:t>ΤΟ</a:t>
            </a:r>
            <a:r>
              <a:rPr sz="2200" b="1" spc="-45" dirty="0">
                <a:latin typeface="Arial" panose="020B0604020202020204"/>
                <a:cs typeface="Arial" panose="020B0604020202020204"/>
              </a:rPr>
              <a:t> </a:t>
            </a:r>
            <a:r>
              <a:rPr sz="2200" b="1">
                <a:latin typeface="Arial" panose="020B0604020202020204"/>
                <a:cs typeface="Arial" panose="020B0604020202020204"/>
              </a:rPr>
              <a:t>ΧΡΟΝΙΣΜΟ</a:t>
            </a:r>
            <a:r>
              <a:rPr sz="2200" b="1" spc="-45">
                <a:latin typeface="Arial" panose="020B0604020202020204"/>
                <a:cs typeface="Arial" panose="020B0604020202020204"/>
              </a:rPr>
              <a:t> </a:t>
            </a:r>
            <a:r>
              <a:rPr sz="2200" b="1" spc="-25" smtClean="0">
                <a:latin typeface="Arial" panose="020B0604020202020204"/>
                <a:cs typeface="Arial" panose="020B0604020202020204"/>
              </a:rPr>
              <a:t>ΕΓ</a:t>
            </a:r>
            <a:r>
              <a:rPr sz="2200" b="1" smtClean="0">
                <a:latin typeface="Arial" panose="020B0604020202020204"/>
                <a:cs typeface="Arial" panose="020B0604020202020204"/>
              </a:rPr>
              <a:t>ΧΥΣΗΣ</a:t>
            </a:r>
            <a:r>
              <a:rPr sz="2200" b="1" dirty="0">
                <a:latin typeface="Arial" panose="020B0604020202020204"/>
                <a:cs typeface="Arial" panose="020B0604020202020204"/>
              </a:rPr>
              <a:t>,</a:t>
            </a:r>
            <a:r>
              <a:rPr sz="2200" b="1" spc="-50" dirty="0">
                <a:latin typeface="Arial" panose="020B0604020202020204"/>
                <a:cs typeface="Arial" panose="020B0604020202020204"/>
              </a:rPr>
              <a:t> </a:t>
            </a:r>
            <a:r>
              <a:rPr sz="2200" b="1" dirty="0">
                <a:latin typeface="Arial" panose="020B0604020202020204"/>
                <a:cs typeface="Arial" panose="020B0604020202020204"/>
              </a:rPr>
              <a:t>ΤΗΝ</a:t>
            </a:r>
            <a:r>
              <a:rPr sz="2200" b="1" spc="-40" dirty="0">
                <a:latin typeface="Arial" panose="020B0604020202020204"/>
                <a:cs typeface="Arial" panose="020B0604020202020204"/>
              </a:rPr>
              <a:t> </a:t>
            </a:r>
            <a:r>
              <a:rPr sz="2200" b="1" dirty="0">
                <a:latin typeface="Arial" panose="020B0604020202020204"/>
                <a:cs typeface="Arial" panose="020B0604020202020204"/>
              </a:rPr>
              <a:t>ΠΙΕΣΗ</a:t>
            </a:r>
            <a:r>
              <a:rPr sz="2200" b="1" spc="-40"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40"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ΤΗΝ</a:t>
            </a:r>
            <a:r>
              <a:rPr sz="2200" b="1" spc="-50" dirty="0">
                <a:latin typeface="Arial" panose="020B0604020202020204"/>
                <a:cs typeface="Arial" panose="020B0604020202020204"/>
              </a:rPr>
              <a:t> </a:t>
            </a:r>
            <a:r>
              <a:rPr sz="2200" b="1" dirty="0">
                <a:latin typeface="Arial" panose="020B0604020202020204"/>
                <a:cs typeface="Arial" panose="020B0604020202020204"/>
              </a:rPr>
              <a:t>ΠΑΡΟΧΗ</a:t>
            </a:r>
            <a:r>
              <a:rPr sz="2200" b="1" spc="-50" dirty="0">
                <a:latin typeface="Arial" panose="020B0604020202020204"/>
                <a:cs typeface="Arial" panose="020B0604020202020204"/>
              </a:rPr>
              <a:t> </a:t>
            </a:r>
            <a:r>
              <a:rPr sz="2200" b="1">
                <a:latin typeface="Arial" panose="020B0604020202020204"/>
                <a:cs typeface="Arial" panose="020B0604020202020204"/>
              </a:rPr>
              <a:t>ΤΟΥ</a:t>
            </a:r>
            <a:r>
              <a:rPr sz="2200" b="1" spc="-35">
                <a:latin typeface="Arial" panose="020B0604020202020204"/>
                <a:cs typeface="Arial" panose="020B0604020202020204"/>
              </a:rPr>
              <a:t> </a:t>
            </a:r>
            <a:r>
              <a:rPr sz="2200" b="1" spc="-10" smtClean="0">
                <a:latin typeface="Arial" panose="020B0604020202020204"/>
                <a:cs typeface="Arial" panose="020B0604020202020204"/>
              </a:rPr>
              <a:t>ΕΓΧ</a:t>
            </a:r>
            <a:r>
              <a:rPr lang="el-GR" sz="2200" b="1" spc="-10" dirty="0" smtClean="0">
                <a:latin typeface="Arial" panose="020B0604020202020204"/>
                <a:cs typeface="Arial" panose="020B0604020202020204"/>
              </a:rPr>
              <a:t>Υ</a:t>
            </a:r>
            <a:r>
              <a:rPr sz="2200" b="1" spc="-10" smtClean="0">
                <a:latin typeface="Arial" panose="020B0604020202020204"/>
                <a:cs typeface="Arial" panose="020B0604020202020204"/>
              </a:rPr>
              <a:t>ΟΜΕ</a:t>
            </a:r>
            <a:r>
              <a:rPr sz="2200" b="1" smtClean="0">
                <a:latin typeface="Arial" panose="020B0604020202020204"/>
                <a:cs typeface="Arial" panose="020B0604020202020204"/>
              </a:rPr>
              <a:t>ΝΟΥ</a:t>
            </a:r>
            <a:r>
              <a:rPr sz="2200" b="1" spc="-55" smtClean="0">
                <a:latin typeface="Arial" panose="020B0604020202020204"/>
                <a:cs typeface="Arial" panose="020B0604020202020204"/>
              </a:rPr>
              <a:t> </a:t>
            </a:r>
            <a:r>
              <a:rPr sz="2200" b="1" spc="-60" dirty="0">
                <a:latin typeface="Arial" panose="020B0604020202020204"/>
                <a:cs typeface="Arial" panose="020B0604020202020204"/>
              </a:rPr>
              <a:t>ΚΑΥΣΙΜΟΥ</a:t>
            </a:r>
            <a:r>
              <a:rPr sz="2200" b="1" spc="-60">
                <a:latin typeface="Arial" panose="020B0604020202020204"/>
                <a:cs typeface="Arial" panose="020B0604020202020204"/>
              </a:rPr>
              <a:t>,</a:t>
            </a:r>
            <a:r>
              <a:rPr sz="2200" b="1" spc="-40">
                <a:latin typeface="Arial" panose="020B0604020202020204"/>
                <a:cs typeface="Arial" panose="020B0604020202020204"/>
              </a:rPr>
              <a:t> </a:t>
            </a:r>
            <a:r>
              <a:rPr sz="2200" b="1" spc="-30" smtClean="0">
                <a:latin typeface="Arial" panose="020B0604020202020204"/>
                <a:cs typeface="Arial" panose="020B0604020202020204"/>
              </a:rPr>
              <a:t>ΒΕΛΤΙΣΤΟΠΟΙΩ</a:t>
            </a:r>
            <a:r>
              <a:rPr sz="2200" b="1" spc="-20" smtClean="0">
                <a:latin typeface="Arial" panose="020B0604020202020204"/>
                <a:cs typeface="Arial" panose="020B0604020202020204"/>
              </a:rPr>
              <a:t>ΝΤΑΣ</a:t>
            </a:r>
            <a:r>
              <a:rPr sz="2200" b="1" spc="-40" smtClean="0">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smtClean="0">
                <a:latin typeface="Arial" panose="020B0604020202020204"/>
                <a:cs typeface="Arial" panose="020B0604020202020204"/>
              </a:rPr>
              <a:t>Ν</a:t>
            </a:r>
            <a:r>
              <a:rPr sz="2200" b="1" spc="-135" smtClean="0">
                <a:latin typeface="Arial" panose="020B0604020202020204"/>
                <a:cs typeface="Arial" panose="020B0604020202020204"/>
              </a:rPr>
              <a:t> </a:t>
            </a:r>
            <a:r>
              <a:rPr sz="2200" b="1" dirty="0">
                <a:latin typeface="Arial" panose="020B0604020202020204"/>
                <a:cs typeface="Arial" panose="020B0604020202020204"/>
              </a:rPr>
              <a:t>ΛΕΙΤΟΥΡΓΙΑ</a:t>
            </a:r>
            <a:r>
              <a:rPr sz="2200" b="1" spc="-60" dirty="0">
                <a:latin typeface="Arial" panose="020B0604020202020204"/>
                <a:cs typeface="Arial" panose="020B0604020202020204"/>
              </a:rPr>
              <a:t> </a:t>
            </a:r>
            <a:r>
              <a:rPr sz="2200" b="1">
                <a:latin typeface="Arial" panose="020B0604020202020204"/>
                <a:cs typeface="Arial" panose="020B0604020202020204"/>
              </a:rPr>
              <a:t>ΤΗΣ</a:t>
            </a:r>
            <a:r>
              <a:rPr sz="2200" b="1" spc="-50">
                <a:latin typeface="Arial" panose="020B0604020202020204"/>
                <a:cs typeface="Arial" panose="020B0604020202020204"/>
              </a:rPr>
              <a:t> </a:t>
            </a:r>
            <a:r>
              <a:rPr sz="2200" b="1" spc="-25" smtClean="0">
                <a:latin typeface="Arial" panose="020B0604020202020204"/>
                <a:cs typeface="Arial" panose="020B0604020202020204"/>
              </a:rPr>
              <a:t>ΜΗ</a:t>
            </a:r>
            <a:r>
              <a:rPr sz="2200" b="1" smtClean="0">
                <a:latin typeface="Arial" panose="020B0604020202020204"/>
                <a:cs typeface="Arial" panose="020B0604020202020204"/>
              </a:rPr>
              <a:t>ΧΑΝΗΣ</a:t>
            </a:r>
            <a:r>
              <a:rPr sz="2200" b="1" spc="-65" smtClean="0">
                <a:latin typeface="Arial" panose="020B0604020202020204"/>
                <a:cs typeface="Arial" panose="020B0604020202020204"/>
              </a:rPr>
              <a:t> </a:t>
            </a:r>
            <a:r>
              <a:rPr sz="2200" b="1" dirty="0">
                <a:latin typeface="Arial" panose="020B0604020202020204"/>
                <a:cs typeface="Arial" panose="020B0604020202020204"/>
              </a:rPr>
              <a:t>ΣΕ</a:t>
            </a:r>
            <a:r>
              <a:rPr sz="2200" b="1" spc="-50" dirty="0">
                <a:latin typeface="Arial" panose="020B0604020202020204"/>
                <a:cs typeface="Arial" panose="020B0604020202020204"/>
              </a:rPr>
              <a:t> </a:t>
            </a:r>
            <a:r>
              <a:rPr sz="2200" b="1" dirty="0">
                <a:latin typeface="Arial" panose="020B0604020202020204"/>
                <a:cs typeface="Arial" panose="020B0604020202020204"/>
              </a:rPr>
              <a:t>ΟΛΑ</a:t>
            </a:r>
            <a:r>
              <a:rPr sz="2200" b="1" spc="-60" dirty="0">
                <a:latin typeface="Arial" panose="020B0604020202020204"/>
                <a:cs typeface="Arial" panose="020B0604020202020204"/>
              </a:rPr>
              <a:t> </a:t>
            </a:r>
            <a:r>
              <a:rPr sz="2200" b="1" spc="-30" dirty="0">
                <a:latin typeface="Arial" panose="020B0604020202020204"/>
                <a:cs typeface="Arial" panose="020B0604020202020204"/>
              </a:rPr>
              <a:t>ΤΑ</a:t>
            </a:r>
            <a:r>
              <a:rPr sz="2200" b="1" spc="-60" dirty="0">
                <a:latin typeface="Arial" panose="020B0604020202020204"/>
                <a:cs typeface="Arial" panose="020B0604020202020204"/>
              </a:rPr>
              <a:t> </a:t>
            </a:r>
            <a:r>
              <a:rPr sz="2200" b="1" dirty="0">
                <a:latin typeface="Arial" panose="020B0604020202020204"/>
                <a:cs typeface="Arial" panose="020B0604020202020204"/>
              </a:rPr>
              <a:t>ΦΟΡΤΙΑ</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a:latin typeface="Arial" panose="020B0604020202020204"/>
                <a:cs typeface="Arial" panose="020B0604020202020204"/>
              </a:rPr>
              <a:t>ΟΛΟ</a:t>
            </a:r>
            <a:r>
              <a:rPr sz="2200" b="1" spc="-55">
                <a:latin typeface="Arial" panose="020B0604020202020204"/>
                <a:cs typeface="Arial" panose="020B0604020202020204"/>
              </a:rPr>
              <a:t> </a:t>
            </a:r>
            <a:endParaRPr lang="el-GR" sz="2200" b="1" spc="-55" dirty="0" smtClean="0">
              <a:latin typeface="Arial" panose="020B0604020202020204"/>
              <a:cs typeface="Arial" panose="020B0604020202020204"/>
            </a:endParaRPr>
          </a:p>
          <a:p>
            <a:pPr marL="12700" marR="5080" indent="77470">
              <a:lnSpc>
                <a:spcPct val="95000"/>
              </a:lnSpc>
            </a:pPr>
            <a:r>
              <a:rPr lang="el-GR" sz="2200" b="1" dirty="0" smtClean="0">
                <a:latin typeface="Arial" panose="020B0604020202020204"/>
                <a:cs typeface="Arial" panose="020B0604020202020204"/>
              </a:rPr>
              <a:t>Τ</a:t>
            </a:r>
            <a:r>
              <a:rPr sz="2200" b="1" smtClean="0">
                <a:latin typeface="Arial" panose="020B0604020202020204"/>
                <a:cs typeface="Arial" panose="020B0604020202020204"/>
              </a:rPr>
              <a:t>Ο</a:t>
            </a:r>
            <a:r>
              <a:rPr sz="2200" b="1" spc="-60" smtClean="0">
                <a:latin typeface="Arial" panose="020B0604020202020204"/>
                <a:cs typeface="Arial" panose="020B0604020202020204"/>
              </a:rPr>
              <a:t> </a:t>
            </a:r>
            <a:r>
              <a:rPr sz="2200" b="1" dirty="0">
                <a:latin typeface="Arial" panose="020B0604020202020204"/>
                <a:cs typeface="Arial" panose="020B0604020202020204"/>
              </a:rPr>
              <a:t>ΕΥΡΟΣ</a:t>
            </a:r>
            <a:r>
              <a:rPr sz="2200" b="1" spc="-50" dirty="0">
                <a:latin typeface="Arial" panose="020B0604020202020204"/>
                <a:cs typeface="Arial" panose="020B0604020202020204"/>
              </a:rPr>
              <a:t> </a:t>
            </a:r>
            <a:r>
              <a:rPr sz="2200" b="1">
                <a:latin typeface="Arial" panose="020B0604020202020204"/>
                <a:cs typeface="Arial" panose="020B0604020202020204"/>
              </a:rPr>
              <a:t>ΤΩΝ</a:t>
            </a:r>
            <a:r>
              <a:rPr sz="2200" b="1" spc="-50">
                <a:latin typeface="Arial" panose="020B0604020202020204"/>
                <a:cs typeface="Arial" panose="020B0604020202020204"/>
              </a:rPr>
              <a:t> </a:t>
            </a:r>
            <a:r>
              <a:rPr sz="2200" b="1" spc="-10" smtClean="0">
                <a:latin typeface="Arial" panose="020B0604020202020204"/>
                <a:cs typeface="Arial" panose="020B0604020202020204"/>
              </a:rPr>
              <a:t>ΣΤΡΟ</a:t>
            </a:r>
            <a:r>
              <a:rPr sz="2200" b="1" smtClean="0">
                <a:latin typeface="Arial" panose="020B0604020202020204"/>
                <a:cs typeface="Arial" panose="020B0604020202020204"/>
              </a:rPr>
              <a:t>ΦΩΝ</a:t>
            </a:r>
            <a:r>
              <a:rPr sz="2200" b="1" dirty="0">
                <a:latin typeface="Arial" panose="020B0604020202020204"/>
                <a:cs typeface="Arial" panose="020B0604020202020204"/>
              </a:rPr>
              <a:t>,</a:t>
            </a:r>
            <a:r>
              <a:rPr sz="2200" b="1" spc="-150" dirty="0">
                <a:latin typeface="Arial" panose="020B0604020202020204"/>
                <a:cs typeface="Arial" panose="020B0604020202020204"/>
              </a:rPr>
              <a:t> </a:t>
            </a:r>
            <a:r>
              <a:rPr sz="2200" b="1" dirty="0">
                <a:latin typeface="Arial" panose="020B0604020202020204"/>
                <a:cs typeface="Arial" panose="020B0604020202020204"/>
              </a:rPr>
              <a:t>ΑΚΟΜΗ</a:t>
            </a:r>
            <a:r>
              <a:rPr sz="2200" b="1" spc="-65" dirty="0">
                <a:latin typeface="Arial" panose="020B0604020202020204"/>
                <a:cs typeface="Arial" panose="020B0604020202020204"/>
              </a:rPr>
              <a:t> </a:t>
            </a:r>
            <a:r>
              <a:rPr sz="2200" b="1" dirty="0">
                <a:latin typeface="Arial" panose="020B0604020202020204"/>
                <a:cs typeface="Arial" panose="020B0604020202020204"/>
              </a:rPr>
              <a:t>ΚΑΙ</a:t>
            </a:r>
            <a:r>
              <a:rPr sz="2200" b="1" spc="-65" dirty="0">
                <a:latin typeface="Arial" panose="020B0604020202020204"/>
                <a:cs typeface="Arial" panose="020B0604020202020204"/>
              </a:rPr>
              <a:t> </a:t>
            </a:r>
            <a:r>
              <a:rPr sz="2200" b="1" dirty="0">
                <a:latin typeface="Arial" panose="020B0604020202020204"/>
                <a:cs typeface="Arial" panose="020B0604020202020204"/>
              </a:rPr>
              <a:t>ΣΤΟ</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ΑΝΑΠΟΔΑ.</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12759"/>
            <a:ext cx="8665845" cy="746125"/>
            <a:chOff x="204410" y="-12759"/>
            <a:chExt cx="8665845" cy="746125"/>
          </a:xfrm>
        </p:grpSpPr>
        <p:sp>
          <p:nvSpPr>
            <p:cNvPr id="3" name="object 3"/>
            <p:cNvSpPr/>
            <p:nvPr/>
          </p:nvSpPr>
          <p:spPr>
            <a:xfrm>
              <a:off x="217170" y="0"/>
              <a:ext cx="8639810" cy="720090"/>
            </a:xfrm>
            <a:custGeom>
              <a:avLst/>
              <a:gdLst/>
              <a:ahLst/>
              <a:cxnLst/>
              <a:rect l="l" t="t" r="r" b="b"/>
              <a:pathLst>
                <a:path w="8639810" h="720090">
                  <a:moveTo>
                    <a:pt x="8521700" y="718820"/>
                  </a:moveTo>
                  <a:lnTo>
                    <a:pt x="118109" y="718820"/>
                  </a:lnTo>
                  <a:lnTo>
                    <a:pt x="124459" y="720089"/>
                  </a:lnTo>
                  <a:lnTo>
                    <a:pt x="8515350" y="720089"/>
                  </a:lnTo>
                  <a:lnTo>
                    <a:pt x="8521700" y="718820"/>
                  </a:lnTo>
                  <a:close/>
                </a:path>
                <a:path w="8639810" h="720090">
                  <a:moveTo>
                    <a:pt x="8624570" y="0"/>
                  </a:moveTo>
                  <a:lnTo>
                    <a:pt x="13969" y="0"/>
                  </a:lnTo>
                  <a:lnTo>
                    <a:pt x="11429" y="6350"/>
                  </a:lnTo>
                  <a:lnTo>
                    <a:pt x="7619" y="12700"/>
                  </a:lnTo>
                  <a:lnTo>
                    <a:pt x="6350" y="19050"/>
                  </a:lnTo>
                  <a:lnTo>
                    <a:pt x="3809" y="25400"/>
                  </a:lnTo>
                  <a:lnTo>
                    <a:pt x="2539" y="33020"/>
                  </a:lnTo>
                  <a:lnTo>
                    <a:pt x="0" y="45720"/>
                  </a:lnTo>
                  <a:lnTo>
                    <a:pt x="0" y="601979"/>
                  </a:lnTo>
                  <a:lnTo>
                    <a:pt x="1269" y="609600"/>
                  </a:lnTo>
                  <a:lnTo>
                    <a:pt x="3809" y="622300"/>
                  </a:lnTo>
                  <a:lnTo>
                    <a:pt x="6350" y="628650"/>
                  </a:lnTo>
                  <a:lnTo>
                    <a:pt x="8889" y="636270"/>
                  </a:lnTo>
                  <a:lnTo>
                    <a:pt x="13969" y="648970"/>
                  </a:lnTo>
                  <a:lnTo>
                    <a:pt x="17779" y="654050"/>
                  </a:lnTo>
                  <a:lnTo>
                    <a:pt x="20319" y="660400"/>
                  </a:lnTo>
                  <a:lnTo>
                    <a:pt x="24129" y="665479"/>
                  </a:lnTo>
                  <a:lnTo>
                    <a:pt x="29209" y="671829"/>
                  </a:lnTo>
                  <a:lnTo>
                    <a:pt x="33019" y="676910"/>
                  </a:lnTo>
                  <a:lnTo>
                    <a:pt x="38100" y="681989"/>
                  </a:lnTo>
                  <a:lnTo>
                    <a:pt x="43179" y="685800"/>
                  </a:lnTo>
                  <a:lnTo>
                    <a:pt x="48259" y="690879"/>
                  </a:lnTo>
                  <a:lnTo>
                    <a:pt x="53339" y="694689"/>
                  </a:lnTo>
                  <a:lnTo>
                    <a:pt x="66039" y="702310"/>
                  </a:lnTo>
                  <a:lnTo>
                    <a:pt x="71119" y="706120"/>
                  </a:lnTo>
                  <a:lnTo>
                    <a:pt x="96519" y="716279"/>
                  </a:lnTo>
                  <a:lnTo>
                    <a:pt x="104139" y="717550"/>
                  </a:lnTo>
                  <a:lnTo>
                    <a:pt x="110489" y="718820"/>
                  </a:lnTo>
                  <a:lnTo>
                    <a:pt x="8528050" y="718820"/>
                  </a:lnTo>
                  <a:lnTo>
                    <a:pt x="8535670" y="717550"/>
                  </a:lnTo>
                  <a:lnTo>
                    <a:pt x="8542020" y="715010"/>
                  </a:lnTo>
                  <a:lnTo>
                    <a:pt x="8548370" y="713739"/>
                  </a:lnTo>
                  <a:lnTo>
                    <a:pt x="8554720" y="711200"/>
                  </a:lnTo>
                  <a:lnTo>
                    <a:pt x="8562340" y="708660"/>
                  </a:lnTo>
                  <a:lnTo>
                    <a:pt x="8567420" y="706120"/>
                  </a:lnTo>
                  <a:lnTo>
                    <a:pt x="8580120" y="698500"/>
                  </a:lnTo>
                  <a:lnTo>
                    <a:pt x="8585200" y="694689"/>
                  </a:lnTo>
                  <a:lnTo>
                    <a:pt x="8591550" y="690879"/>
                  </a:lnTo>
                  <a:lnTo>
                    <a:pt x="8595360" y="685800"/>
                  </a:lnTo>
                  <a:lnTo>
                    <a:pt x="8600440" y="680720"/>
                  </a:lnTo>
                  <a:lnTo>
                    <a:pt x="8605520" y="676910"/>
                  </a:lnTo>
                  <a:lnTo>
                    <a:pt x="8610600" y="670560"/>
                  </a:lnTo>
                  <a:lnTo>
                    <a:pt x="8618220" y="660400"/>
                  </a:lnTo>
                  <a:lnTo>
                    <a:pt x="8622030" y="654050"/>
                  </a:lnTo>
                  <a:lnTo>
                    <a:pt x="8624570" y="647700"/>
                  </a:lnTo>
                  <a:lnTo>
                    <a:pt x="8628380" y="641350"/>
                  </a:lnTo>
                  <a:lnTo>
                    <a:pt x="8633460" y="628650"/>
                  </a:lnTo>
                  <a:lnTo>
                    <a:pt x="8634730" y="622300"/>
                  </a:lnTo>
                  <a:lnTo>
                    <a:pt x="8637270" y="615950"/>
                  </a:lnTo>
                  <a:lnTo>
                    <a:pt x="8638540" y="608329"/>
                  </a:lnTo>
                  <a:lnTo>
                    <a:pt x="8638540" y="601979"/>
                  </a:lnTo>
                  <a:lnTo>
                    <a:pt x="8639810" y="595629"/>
                  </a:lnTo>
                  <a:lnTo>
                    <a:pt x="8639810" y="53340"/>
                  </a:lnTo>
                  <a:lnTo>
                    <a:pt x="8638540" y="45720"/>
                  </a:lnTo>
                  <a:lnTo>
                    <a:pt x="8637270" y="39370"/>
                  </a:lnTo>
                  <a:lnTo>
                    <a:pt x="8637270" y="33020"/>
                  </a:lnTo>
                  <a:lnTo>
                    <a:pt x="8634730" y="25400"/>
                  </a:lnTo>
                  <a:lnTo>
                    <a:pt x="8633460" y="19050"/>
                  </a:lnTo>
                  <a:lnTo>
                    <a:pt x="8628380" y="6350"/>
                  </a:lnTo>
                  <a:lnTo>
                    <a:pt x="8624570" y="0"/>
                  </a:lnTo>
                  <a:close/>
                </a:path>
              </a:pathLst>
            </a:custGeom>
            <a:solidFill>
              <a:srgbClr val="009900"/>
            </a:solidFill>
          </p:spPr>
          <p:txBody>
            <a:bodyPr wrap="square" lIns="0" tIns="0" rIns="0" bIns="0" rtlCol="0"/>
            <a:lstStyle/>
            <a:p/>
          </p:txBody>
        </p:sp>
        <p:sp>
          <p:nvSpPr>
            <p:cNvPr id="4" name="object 4"/>
            <p:cNvSpPr/>
            <p:nvPr/>
          </p:nvSpPr>
          <p:spPr>
            <a:xfrm>
              <a:off x="217170" y="0"/>
              <a:ext cx="8639810" cy="720090"/>
            </a:xfrm>
            <a:custGeom>
              <a:avLst/>
              <a:gdLst/>
              <a:ahLst/>
              <a:cxnLst/>
              <a:rect l="l" t="t" r="r" b="b"/>
              <a:pathLst>
                <a:path w="8639810" h="720090">
                  <a:moveTo>
                    <a:pt x="0" y="59690"/>
                  </a:moveTo>
                  <a:lnTo>
                    <a:pt x="0" y="53340"/>
                  </a:lnTo>
                  <a:lnTo>
                    <a:pt x="0" y="45720"/>
                  </a:lnTo>
                  <a:lnTo>
                    <a:pt x="1269" y="39370"/>
                  </a:lnTo>
                  <a:lnTo>
                    <a:pt x="2539" y="33020"/>
                  </a:lnTo>
                  <a:lnTo>
                    <a:pt x="3809" y="25400"/>
                  </a:lnTo>
                  <a:lnTo>
                    <a:pt x="6350" y="19050"/>
                  </a:lnTo>
                  <a:lnTo>
                    <a:pt x="7619" y="12700"/>
                  </a:lnTo>
                  <a:lnTo>
                    <a:pt x="11429" y="6350"/>
                  </a:lnTo>
                  <a:lnTo>
                    <a:pt x="13969" y="0"/>
                  </a:lnTo>
                </a:path>
                <a:path w="8639810" h="720090">
                  <a:moveTo>
                    <a:pt x="8624570" y="0"/>
                  </a:moveTo>
                  <a:lnTo>
                    <a:pt x="8628380" y="6350"/>
                  </a:lnTo>
                  <a:lnTo>
                    <a:pt x="8630920" y="12700"/>
                  </a:lnTo>
                  <a:lnTo>
                    <a:pt x="8633460" y="19050"/>
                  </a:lnTo>
                  <a:lnTo>
                    <a:pt x="8634730" y="25400"/>
                  </a:lnTo>
                  <a:lnTo>
                    <a:pt x="8637270" y="33020"/>
                  </a:lnTo>
                  <a:lnTo>
                    <a:pt x="8637270" y="39370"/>
                  </a:lnTo>
                  <a:lnTo>
                    <a:pt x="8638540" y="45720"/>
                  </a:lnTo>
                  <a:lnTo>
                    <a:pt x="8639810" y="53340"/>
                  </a:lnTo>
                  <a:lnTo>
                    <a:pt x="8639810" y="59690"/>
                  </a:lnTo>
                  <a:lnTo>
                    <a:pt x="8639810" y="588010"/>
                  </a:lnTo>
                  <a:lnTo>
                    <a:pt x="8639810" y="595629"/>
                  </a:lnTo>
                  <a:lnTo>
                    <a:pt x="8638540" y="601979"/>
                  </a:lnTo>
                  <a:lnTo>
                    <a:pt x="8638540" y="608329"/>
                  </a:lnTo>
                  <a:lnTo>
                    <a:pt x="8637270" y="615950"/>
                  </a:lnTo>
                  <a:lnTo>
                    <a:pt x="8634730" y="622300"/>
                  </a:lnTo>
                  <a:lnTo>
                    <a:pt x="8633460" y="628650"/>
                  </a:lnTo>
                  <a:lnTo>
                    <a:pt x="8630920" y="635000"/>
                  </a:lnTo>
                  <a:lnTo>
                    <a:pt x="8628380" y="641350"/>
                  </a:lnTo>
                  <a:lnTo>
                    <a:pt x="8624570" y="647700"/>
                  </a:lnTo>
                  <a:lnTo>
                    <a:pt x="8622030" y="654050"/>
                  </a:lnTo>
                  <a:lnTo>
                    <a:pt x="8618220" y="660400"/>
                  </a:lnTo>
                  <a:lnTo>
                    <a:pt x="8614410" y="665479"/>
                  </a:lnTo>
                  <a:lnTo>
                    <a:pt x="8610600" y="670560"/>
                  </a:lnTo>
                  <a:lnTo>
                    <a:pt x="8605520" y="676910"/>
                  </a:lnTo>
                  <a:lnTo>
                    <a:pt x="8600440" y="680720"/>
                  </a:lnTo>
                  <a:lnTo>
                    <a:pt x="8595360" y="685800"/>
                  </a:lnTo>
                  <a:lnTo>
                    <a:pt x="8591550" y="690879"/>
                  </a:lnTo>
                  <a:lnTo>
                    <a:pt x="8585200" y="694689"/>
                  </a:lnTo>
                  <a:lnTo>
                    <a:pt x="8580120" y="698500"/>
                  </a:lnTo>
                  <a:lnTo>
                    <a:pt x="8573770" y="702310"/>
                  </a:lnTo>
                  <a:lnTo>
                    <a:pt x="8567420" y="706120"/>
                  </a:lnTo>
                  <a:lnTo>
                    <a:pt x="8562340" y="708660"/>
                  </a:lnTo>
                  <a:lnTo>
                    <a:pt x="8554720" y="711200"/>
                  </a:lnTo>
                  <a:lnTo>
                    <a:pt x="8548370" y="713739"/>
                  </a:lnTo>
                  <a:lnTo>
                    <a:pt x="8542020" y="715010"/>
                  </a:lnTo>
                  <a:lnTo>
                    <a:pt x="8535670" y="717550"/>
                  </a:lnTo>
                  <a:lnTo>
                    <a:pt x="8528050" y="718820"/>
                  </a:lnTo>
                  <a:lnTo>
                    <a:pt x="8521700" y="718820"/>
                  </a:lnTo>
                  <a:lnTo>
                    <a:pt x="8515350" y="720089"/>
                  </a:lnTo>
                  <a:lnTo>
                    <a:pt x="8507730" y="720089"/>
                  </a:lnTo>
                  <a:lnTo>
                    <a:pt x="130809" y="720089"/>
                  </a:lnTo>
                  <a:lnTo>
                    <a:pt x="124459" y="720089"/>
                  </a:lnTo>
                  <a:lnTo>
                    <a:pt x="118109" y="718820"/>
                  </a:lnTo>
                  <a:lnTo>
                    <a:pt x="110489" y="718820"/>
                  </a:lnTo>
                  <a:lnTo>
                    <a:pt x="104139" y="717550"/>
                  </a:lnTo>
                  <a:lnTo>
                    <a:pt x="96519" y="716279"/>
                  </a:lnTo>
                  <a:lnTo>
                    <a:pt x="90169" y="713739"/>
                  </a:lnTo>
                  <a:lnTo>
                    <a:pt x="83819" y="711200"/>
                  </a:lnTo>
                  <a:lnTo>
                    <a:pt x="77469" y="708660"/>
                  </a:lnTo>
                  <a:lnTo>
                    <a:pt x="71119" y="706120"/>
                  </a:lnTo>
                  <a:lnTo>
                    <a:pt x="66039" y="702310"/>
                  </a:lnTo>
                  <a:lnTo>
                    <a:pt x="59689" y="698500"/>
                  </a:lnTo>
                  <a:lnTo>
                    <a:pt x="53339" y="694689"/>
                  </a:lnTo>
                  <a:lnTo>
                    <a:pt x="48259" y="690879"/>
                  </a:lnTo>
                  <a:lnTo>
                    <a:pt x="43179" y="685800"/>
                  </a:lnTo>
                  <a:lnTo>
                    <a:pt x="38100" y="681989"/>
                  </a:lnTo>
                  <a:lnTo>
                    <a:pt x="33019" y="676910"/>
                  </a:lnTo>
                  <a:lnTo>
                    <a:pt x="29209" y="671829"/>
                  </a:lnTo>
                  <a:lnTo>
                    <a:pt x="24129" y="665479"/>
                  </a:lnTo>
                  <a:lnTo>
                    <a:pt x="20319" y="660400"/>
                  </a:lnTo>
                  <a:lnTo>
                    <a:pt x="17779" y="654050"/>
                  </a:lnTo>
                  <a:lnTo>
                    <a:pt x="13969" y="648970"/>
                  </a:lnTo>
                  <a:lnTo>
                    <a:pt x="11429" y="642620"/>
                  </a:lnTo>
                  <a:lnTo>
                    <a:pt x="8889" y="636270"/>
                  </a:lnTo>
                  <a:lnTo>
                    <a:pt x="6350" y="628650"/>
                  </a:lnTo>
                  <a:lnTo>
                    <a:pt x="3809" y="622300"/>
                  </a:lnTo>
                  <a:lnTo>
                    <a:pt x="2539" y="615950"/>
                  </a:lnTo>
                  <a:lnTo>
                    <a:pt x="1269" y="609600"/>
                  </a:lnTo>
                  <a:lnTo>
                    <a:pt x="0" y="601979"/>
                  </a:lnTo>
                  <a:lnTo>
                    <a:pt x="0" y="595629"/>
                  </a:lnTo>
                  <a:lnTo>
                    <a:pt x="0" y="588010"/>
                  </a:lnTo>
                  <a:lnTo>
                    <a:pt x="0" y="59690"/>
                  </a:lnTo>
                </a:path>
              </a:pathLst>
            </a:custGeom>
            <a:ln w="25518">
              <a:solidFill>
                <a:srgbClr val="FFFFFF"/>
              </a:solidFill>
            </a:ln>
          </p:spPr>
          <p:txBody>
            <a:bodyPr wrap="square" lIns="0" tIns="0" rIns="0" bIns="0" rtlCol="0"/>
            <a:lstStyle/>
            <a:p/>
          </p:txBody>
        </p:sp>
        <p:sp>
          <p:nvSpPr>
            <p:cNvPr id="5" name="object 5"/>
            <p:cNvSpPr/>
            <p:nvPr/>
          </p:nvSpPr>
          <p:spPr>
            <a:xfrm>
              <a:off x="8844220" y="707330"/>
              <a:ext cx="26034" cy="26034"/>
            </a:xfrm>
            <a:custGeom>
              <a:avLst/>
              <a:gdLst/>
              <a:ahLst/>
              <a:cxnLst/>
              <a:rect l="l" t="t" r="r" b="b"/>
              <a:pathLst>
                <a:path w="26034" h="26034">
                  <a:moveTo>
                    <a:pt x="0" y="12759"/>
                  </a:moveTo>
                  <a:lnTo>
                    <a:pt x="3737" y="3737"/>
                  </a:lnTo>
                  <a:lnTo>
                    <a:pt x="12759" y="0"/>
                  </a:lnTo>
                  <a:lnTo>
                    <a:pt x="21781" y="3737"/>
                  </a:lnTo>
                  <a:lnTo>
                    <a:pt x="25518" y="12759"/>
                  </a:lnTo>
                  <a:lnTo>
                    <a:pt x="21781" y="21781"/>
                  </a:lnTo>
                  <a:lnTo>
                    <a:pt x="12759" y="25518"/>
                  </a:lnTo>
                  <a:lnTo>
                    <a:pt x="3737" y="21781"/>
                  </a:lnTo>
                  <a:lnTo>
                    <a:pt x="0" y="12759"/>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21640" y="-64769"/>
            <a:ext cx="6847205" cy="777240"/>
          </a:xfrm>
          <a:prstGeom prst="rect">
            <a:avLst/>
          </a:prstGeom>
        </p:spPr>
        <p:txBody>
          <a:bodyPr vert="horz" wrap="square" lIns="0" tIns="12700" rIns="0" bIns="0" rtlCol="0">
            <a:spAutoFit/>
          </a:bodyPr>
          <a:lstStyle/>
          <a:p>
            <a:pPr marL="12700">
              <a:lnSpc>
                <a:spcPts val="2960"/>
              </a:lnSpc>
              <a:spcBef>
                <a:spcPts val="100"/>
              </a:spcBef>
            </a:pPr>
            <a:r>
              <a:rPr sz="2600" i="1" u="none" dirty="0">
                <a:solidFill>
                  <a:srgbClr val="FFFFFF"/>
                </a:solidFill>
                <a:latin typeface="Calibri" panose="020F0502020204030204"/>
                <a:cs typeface="Calibri" panose="020F0502020204030204"/>
              </a:rPr>
              <a:t>δ)Βασικές</a:t>
            </a:r>
            <a:r>
              <a:rPr sz="2600" i="1" u="none" spc="-4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λειτουργίες.</a:t>
            </a:r>
            <a:endParaRPr sz="2600">
              <a:latin typeface="Calibri" panose="020F0502020204030204"/>
              <a:cs typeface="Calibri" panose="020F0502020204030204"/>
            </a:endParaRPr>
          </a:p>
          <a:p>
            <a:pPr marL="12700">
              <a:lnSpc>
                <a:spcPts val="2960"/>
              </a:lnSpc>
            </a:pPr>
            <a:r>
              <a:rPr sz="2600" i="1" u="none" dirty="0">
                <a:solidFill>
                  <a:srgbClr val="FFFFFF"/>
                </a:solidFill>
                <a:latin typeface="Calibri" panose="020F0502020204030204"/>
                <a:cs typeface="Calibri" panose="020F0502020204030204"/>
              </a:rPr>
              <a:t>1)Ρυθμιστές</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μεγίστων</a:t>
            </a:r>
            <a:r>
              <a:rPr sz="2600" i="1" u="none" spc="-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ή </a:t>
            </a:r>
            <a:r>
              <a:rPr sz="2600" i="1" u="none" spc="-10" dirty="0">
                <a:solidFill>
                  <a:srgbClr val="FFFFFF"/>
                </a:solidFill>
                <a:latin typeface="Calibri" panose="020F0502020204030204"/>
                <a:cs typeface="Calibri" panose="020F0502020204030204"/>
              </a:rPr>
              <a:t>υπερτάχυνσης</a:t>
            </a:r>
            <a:r>
              <a:rPr sz="2400" i="1" u="none" spc="-10" dirty="0">
                <a:solidFill>
                  <a:srgbClr val="FFFFFF"/>
                </a:solidFill>
                <a:latin typeface="Calibri" panose="020F0502020204030204"/>
                <a:cs typeface="Calibri" panose="020F0502020204030204"/>
              </a:rPr>
              <a:t>.</a:t>
            </a:r>
            <a:endParaRPr sz="2400">
              <a:latin typeface="Calibri" panose="020F0502020204030204"/>
              <a:cs typeface="Calibri" panose="020F0502020204030204"/>
            </a:endParaRPr>
          </a:p>
        </p:txBody>
      </p:sp>
      <p:sp>
        <p:nvSpPr>
          <p:cNvPr id="7" name="object 7"/>
          <p:cNvSpPr txBox="1"/>
          <p:nvPr/>
        </p:nvSpPr>
        <p:spPr>
          <a:xfrm>
            <a:off x="293370" y="1010920"/>
            <a:ext cx="8519160" cy="5443413"/>
          </a:xfrm>
          <a:prstGeom prst="rect">
            <a:avLst/>
          </a:prstGeom>
        </p:spPr>
        <p:txBody>
          <a:bodyPr vert="horz" wrap="square" lIns="0" tIns="38735" rIns="0" bIns="0" rtlCol="0">
            <a:spAutoFit/>
          </a:bodyPr>
          <a:lstStyle/>
          <a:p>
            <a:pPr marL="12700" marR="23495" indent="85090">
              <a:lnSpc>
                <a:spcPct val="93000"/>
              </a:lnSpc>
              <a:spcBef>
                <a:spcPts val="305"/>
              </a:spcBef>
            </a:pPr>
            <a:r>
              <a:rPr sz="2400" b="1" dirty="0">
                <a:solidFill>
                  <a:srgbClr val="0000FF"/>
                </a:solidFill>
                <a:latin typeface="Arial" panose="020B0604020202020204"/>
                <a:cs typeface="Arial" panose="020B0604020202020204"/>
              </a:rPr>
              <a:t>Η</a:t>
            </a:r>
            <a:r>
              <a:rPr sz="2400" b="1" spc="-7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ΒΑΣΙΚΗ</a:t>
            </a:r>
            <a:r>
              <a:rPr sz="2400" b="1" spc="-14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ΛΕΙΤΟΥΡΓΙΑ</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ΕΝΟΣ</a:t>
            </a:r>
            <a:r>
              <a:rPr sz="2400" b="1" spc="-5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ΡΥΘΜΙΣΤΗ</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ΣΤΡΟΦΩΝ</a:t>
            </a:r>
            <a:r>
              <a:rPr sz="2400" b="1" spc="-6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ΕΙΝΑΙ </a:t>
            </a:r>
            <a:r>
              <a:rPr sz="2400" b="1" dirty="0">
                <a:solidFill>
                  <a:srgbClr val="0000FF"/>
                </a:solidFill>
                <a:latin typeface="Arial" panose="020B0604020202020204"/>
                <a:cs typeface="Arial" panose="020B0604020202020204"/>
              </a:rPr>
              <a:t>ΝΑ</a:t>
            </a:r>
            <a:r>
              <a:rPr sz="2400" b="1" spc="-40" dirty="0">
                <a:solidFill>
                  <a:srgbClr val="0000FF"/>
                </a:solidFill>
                <a:latin typeface="Arial" panose="020B0604020202020204"/>
                <a:cs typeface="Arial" panose="020B0604020202020204"/>
              </a:rPr>
              <a:t> </a:t>
            </a:r>
            <a:r>
              <a:rPr sz="2400" b="1" spc="-35" dirty="0">
                <a:solidFill>
                  <a:srgbClr val="0000FF"/>
                </a:solidFill>
                <a:latin typeface="Arial" panose="020B0604020202020204"/>
                <a:cs typeface="Arial" panose="020B0604020202020204"/>
              </a:rPr>
              <a:t>ΠΡΟΣΤΑΤΕΥΕΙ</a:t>
            </a:r>
            <a:r>
              <a:rPr sz="2400" b="1" spc="-1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ΤΗ</a:t>
            </a:r>
            <a:r>
              <a:rPr sz="2400" b="1" spc="-3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ΜΗΧΑΝΗ</a:t>
            </a:r>
            <a:r>
              <a:rPr sz="2400" b="1" spc="-114"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ΑΠΟ</a:t>
            </a:r>
            <a:r>
              <a:rPr sz="2400" b="1" spc="-2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ΚΑΤΑΣΤΡΟΦΙΚΗ ΥΠΕΡΤΑΧΥΝΣΗ.</a:t>
            </a:r>
            <a:endParaRPr sz="2400">
              <a:latin typeface="Arial" panose="020B0604020202020204"/>
              <a:cs typeface="Arial" panose="020B0604020202020204"/>
            </a:endParaRPr>
          </a:p>
          <a:p>
            <a:pPr marL="97155">
              <a:lnSpc>
                <a:spcPct val="100000"/>
              </a:lnSpc>
              <a:spcBef>
                <a:spcPts val="1820"/>
              </a:spcBef>
            </a:pPr>
            <a:r>
              <a:rPr sz="2400" b="1" i="1" dirty="0">
                <a:latin typeface="Arial" panose="020B0604020202020204"/>
                <a:cs typeface="Arial" panose="020B0604020202020204"/>
              </a:rPr>
              <a:t>Η</a:t>
            </a:r>
            <a:r>
              <a:rPr sz="2400" b="1" i="1" spc="-145" dirty="0">
                <a:latin typeface="Arial" panose="020B0604020202020204"/>
                <a:cs typeface="Arial" panose="020B0604020202020204"/>
              </a:rPr>
              <a:t> </a:t>
            </a:r>
            <a:r>
              <a:rPr sz="2400" b="1" i="1" spc="-20" dirty="0">
                <a:latin typeface="Arial" panose="020B0604020202020204"/>
                <a:cs typeface="Arial" panose="020B0604020202020204"/>
              </a:rPr>
              <a:t>ΛΕΙΤΟΥΡΓΙΑ</a:t>
            </a:r>
            <a:r>
              <a:rPr sz="2400" b="1" i="1" spc="-140" dirty="0">
                <a:latin typeface="Arial" panose="020B0604020202020204"/>
                <a:cs typeface="Arial" panose="020B0604020202020204"/>
              </a:rPr>
              <a:t> </a:t>
            </a:r>
            <a:r>
              <a:rPr sz="2400" b="1" i="1" dirty="0">
                <a:latin typeface="Arial" panose="020B0604020202020204"/>
                <a:cs typeface="Arial" panose="020B0604020202020204"/>
              </a:rPr>
              <a:t>ΤΟΥ</a:t>
            </a:r>
            <a:r>
              <a:rPr sz="2400" b="1" i="1" spc="-70" dirty="0">
                <a:latin typeface="Arial" panose="020B0604020202020204"/>
                <a:cs typeface="Arial" panose="020B0604020202020204"/>
              </a:rPr>
              <a:t> </a:t>
            </a:r>
            <a:r>
              <a:rPr sz="2400" b="1" i="1" dirty="0">
                <a:latin typeface="Arial" panose="020B0604020202020204"/>
                <a:cs typeface="Arial" panose="020B0604020202020204"/>
              </a:rPr>
              <a:t>ΡΥΘΜΙΣΤΗ</a:t>
            </a:r>
            <a:r>
              <a:rPr sz="2400" b="1" i="1" spc="-110" dirty="0">
                <a:latin typeface="Arial" panose="020B0604020202020204"/>
                <a:cs typeface="Arial" panose="020B0604020202020204"/>
              </a:rPr>
              <a:t> </a:t>
            </a:r>
            <a:r>
              <a:rPr sz="2400" b="1" i="1" spc="-10" dirty="0">
                <a:latin typeface="Arial" panose="020B0604020202020204"/>
                <a:cs typeface="Arial" panose="020B0604020202020204"/>
              </a:rPr>
              <a:t>ΥΠΕΡΤΑΧΥΝΣΗΣ</a:t>
            </a:r>
            <a:r>
              <a:rPr sz="2400" b="1" i="1" spc="-60" dirty="0">
                <a:latin typeface="Arial" panose="020B0604020202020204"/>
                <a:cs typeface="Arial" panose="020B0604020202020204"/>
              </a:rPr>
              <a:t> </a:t>
            </a:r>
            <a:r>
              <a:rPr sz="2400" b="1" i="1" spc="-10" dirty="0">
                <a:latin typeface="Arial" panose="020B0604020202020204"/>
                <a:cs typeface="Arial" panose="020B0604020202020204"/>
              </a:rPr>
              <a:t>ΕΙΝΑΙ</a:t>
            </a:r>
            <a:r>
              <a:rPr sz="2400" b="1" spc="-10" dirty="0">
                <a:latin typeface="Arial" panose="020B0604020202020204"/>
                <a:cs typeface="Arial" panose="020B0604020202020204"/>
              </a:rPr>
              <a:t>:</a:t>
            </a:r>
            <a:endParaRPr sz="2400">
              <a:latin typeface="Arial" panose="020B0604020202020204"/>
              <a:cs typeface="Arial" panose="020B0604020202020204"/>
            </a:endParaRPr>
          </a:p>
          <a:p>
            <a:pPr>
              <a:lnSpc>
                <a:spcPct val="100000"/>
              </a:lnSpc>
              <a:spcBef>
                <a:spcPts val="35"/>
              </a:spcBef>
            </a:pPr>
            <a:endParaRPr sz="2100">
              <a:latin typeface="Arial" panose="020B0604020202020204"/>
              <a:cs typeface="Arial" panose="020B0604020202020204"/>
            </a:endParaRPr>
          </a:p>
          <a:p>
            <a:pPr marL="12700" marR="213360" indent="85090">
              <a:lnSpc>
                <a:spcPct val="93000"/>
              </a:lnSpc>
            </a:pPr>
            <a:r>
              <a:rPr sz="2400" b="1" dirty="0">
                <a:latin typeface="Arial" panose="020B0604020202020204"/>
                <a:cs typeface="Arial" panose="020B0604020202020204"/>
              </a:rPr>
              <a:t>ΕΣΤΩ</a:t>
            </a:r>
            <a:r>
              <a:rPr sz="2400" b="1" spc="-60" dirty="0">
                <a:latin typeface="Arial" panose="020B0604020202020204"/>
                <a:cs typeface="Arial" panose="020B0604020202020204"/>
              </a:rPr>
              <a:t> </a:t>
            </a:r>
            <a:r>
              <a:rPr sz="2400" b="1" dirty="0">
                <a:latin typeface="Arial" panose="020B0604020202020204"/>
                <a:cs typeface="Arial" panose="020B0604020202020204"/>
              </a:rPr>
              <a:t>ΟΤΙ</a:t>
            </a:r>
            <a:r>
              <a:rPr sz="2400" b="1" spc="-50" dirty="0">
                <a:latin typeface="Arial" panose="020B0604020202020204"/>
                <a:cs typeface="Arial" panose="020B0604020202020204"/>
              </a:rPr>
              <a:t> </a:t>
            </a:r>
            <a:r>
              <a:rPr sz="2400" b="1" dirty="0">
                <a:latin typeface="Arial" panose="020B0604020202020204"/>
                <a:cs typeface="Arial" panose="020B0604020202020204"/>
              </a:rPr>
              <a:t>Ο</a:t>
            </a:r>
            <a:r>
              <a:rPr sz="2400" b="1" spc="-65" dirty="0">
                <a:latin typeface="Arial" panose="020B0604020202020204"/>
                <a:cs typeface="Arial" panose="020B0604020202020204"/>
              </a:rPr>
              <a:t> </a:t>
            </a:r>
            <a:r>
              <a:rPr sz="2400" b="1" dirty="0">
                <a:latin typeface="Arial" panose="020B0604020202020204"/>
                <a:cs typeface="Arial" panose="020B0604020202020204"/>
              </a:rPr>
              <a:t>ΜΟΧΛΟΣ</a:t>
            </a:r>
            <a:r>
              <a:rPr sz="2400" b="1" spc="-60" dirty="0">
                <a:latin typeface="Arial" panose="020B0604020202020204"/>
                <a:cs typeface="Arial" panose="020B0604020202020204"/>
              </a:rPr>
              <a:t> </a:t>
            </a:r>
            <a:r>
              <a:rPr sz="2400" b="1" spc="-10" dirty="0">
                <a:latin typeface="Arial" panose="020B0604020202020204"/>
                <a:cs typeface="Arial" panose="020B0604020202020204"/>
              </a:rPr>
              <a:t>ΚΙΝΕΙΤΑΙ</a:t>
            </a:r>
            <a:r>
              <a:rPr sz="2400" b="1" spc="-60" dirty="0">
                <a:latin typeface="Arial" panose="020B0604020202020204"/>
                <a:cs typeface="Arial" panose="020B0604020202020204"/>
              </a:rPr>
              <a:t> </a:t>
            </a:r>
            <a:r>
              <a:rPr sz="2400" b="1" dirty="0">
                <a:latin typeface="Arial" panose="020B0604020202020204"/>
                <a:cs typeface="Arial" panose="020B0604020202020204"/>
              </a:rPr>
              <a:t>ΣΤΗΝ</a:t>
            </a:r>
            <a:r>
              <a:rPr sz="2400" b="1" spc="-135" dirty="0">
                <a:latin typeface="Arial" panose="020B0604020202020204"/>
                <a:cs typeface="Arial" panose="020B0604020202020204"/>
              </a:rPr>
              <a:t> </a:t>
            </a:r>
            <a:r>
              <a:rPr sz="2400" b="1" spc="-20" dirty="0">
                <a:latin typeface="Arial" panose="020B0604020202020204"/>
                <a:cs typeface="Arial" panose="020B0604020202020204"/>
              </a:rPr>
              <a:t>ΑΥΞΗΣΗ</a:t>
            </a:r>
            <a:r>
              <a:rPr sz="2400" b="1" spc="-65" dirty="0">
                <a:latin typeface="Arial" panose="020B0604020202020204"/>
                <a:cs typeface="Arial" panose="020B0604020202020204"/>
              </a:rPr>
              <a:t> </a:t>
            </a:r>
            <a:r>
              <a:rPr sz="2400" b="1" spc="-40" dirty="0">
                <a:latin typeface="Arial" panose="020B0604020202020204"/>
                <a:cs typeface="Arial" panose="020B0604020202020204"/>
              </a:rPr>
              <a:t>ΦΟΡΤΙΟΥ. </a:t>
            </a:r>
            <a:r>
              <a:rPr sz="2400" b="1" dirty="0">
                <a:latin typeface="Arial" panose="020B0604020202020204"/>
                <a:cs typeface="Arial" panose="020B0604020202020204"/>
              </a:rPr>
              <a:t>Ο</a:t>
            </a:r>
            <a:r>
              <a:rPr sz="2400" b="1" spc="-70" dirty="0">
                <a:latin typeface="Arial" panose="020B0604020202020204"/>
                <a:cs typeface="Arial" panose="020B0604020202020204"/>
              </a:rPr>
              <a:t> </a:t>
            </a:r>
            <a:r>
              <a:rPr sz="2400" b="1" spc="-10" dirty="0">
                <a:latin typeface="Arial" panose="020B0604020202020204"/>
                <a:cs typeface="Arial" panose="020B0604020202020204"/>
              </a:rPr>
              <a:t>ΟΔΟΝΤΩΤΟΣ</a:t>
            </a:r>
            <a:r>
              <a:rPr sz="2400" b="1" spc="-55" dirty="0">
                <a:latin typeface="Arial" panose="020B0604020202020204"/>
                <a:cs typeface="Arial" panose="020B0604020202020204"/>
              </a:rPr>
              <a:t> </a:t>
            </a:r>
            <a:r>
              <a:rPr sz="2400" b="1" dirty="0">
                <a:latin typeface="Arial" panose="020B0604020202020204"/>
                <a:cs typeface="Arial" panose="020B0604020202020204"/>
              </a:rPr>
              <a:t>ΚΑΝΟΝΑΣ</a:t>
            </a:r>
            <a:r>
              <a:rPr sz="2400" b="1" spc="-55" dirty="0">
                <a:latin typeface="Arial" panose="020B0604020202020204"/>
                <a:cs typeface="Arial" panose="020B0604020202020204"/>
              </a:rPr>
              <a:t> </a:t>
            </a:r>
            <a:r>
              <a:rPr sz="2400" b="1" dirty="0">
                <a:latin typeface="Arial" panose="020B0604020202020204"/>
                <a:cs typeface="Arial" panose="020B0604020202020204"/>
              </a:rPr>
              <a:t>ΘΑ</a:t>
            </a:r>
            <a:r>
              <a:rPr sz="2400" b="1" spc="-70" dirty="0">
                <a:latin typeface="Arial" panose="020B0604020202020204"/>
                <a:cs typeface="Arial" panose="020B0604020202020204"/>
              </a:rPr>
              <a:t> </a:t>
            </a:r>
            <a:r>
              <a:rPr sz="2400" b="1" dirty="0">
                <a:latin typeface="Arial" panose="020B0604020202020204"/>
                <a:cs typeface="Arial" panose="020B0604020202020204"/>
              </a:rPr>
              <a:t>ΚΙΝΗΘΕΙ</a:t>
            </a:r>
            <a:r>
              <a:rPr sz="2400" b="1" spc="-55" dirty="0">
                <a:latin typeface="Arial" panose="020B0604020202020204"/>
                <a:cs typeface="Arial" panose="020B0604020202020204"/>
              </a:rPr>
              <a:t> </a:t>
            </a:r>
            <a:r>
              <a:rPr sz="2400" b="1" dirty="0">
                <a:latin typeface="Arial" panose="020B0604020202020204"/>
                <a:cs typeface="Arial" panose="020B0604020202020204"/>
              </a:rPr>
              <a:t>ΠΡΟΣ</a:t>
            </a:r>
            <a:r>
              <a:rPr sz="2400" b="1" spc="-55" dirty="0">
                <a:latin typeface="Arial" panose="020B0604020202020204"/>
                <a:cs typeface="Arial" panose="020B0604020202020204"/>
              </a:rPr>
              <a:t> </a:t>
            </a:r>
            <a:r>
              <a:rPr sz="2400" b="1" spc="-20" dirty="0">
                <a:latin typeface="Arial" panose="020B0604020202020204"/>
                <a:cs typeface="Arial" panose="020B0604020202020204"/>
              </a:rPr>
              <a:t>ΤΑ</a:t>
            </a:r>
            <a:r>
              <a:rPr sz="2400" b="1" spc="-60" dirty="0">
                <a:latin typeface="Arial" panose="020B0604020202020204"/>
                <a:cs typeface="Arial" panose="020B0604020202020204"/>
              </a:rPr>
              <a:t> </a:t>
            </a:r>
            <a:r>
              <a:rPr sz="2400" b="1" spc="-20" dirty="0">
                <a:latin typeface="Arial" panose="020B0604020202020204"/>
                <a:cs typeface="Arial" panose="020B0604020202020204"/>
              </a:rPr>
              <a:t>ΚΑΤΩ </a:t>
            </a:r>
            <a:r>
              <a:rPr sz="2400" b="1" spc="-10" dirty="0">
                <a:latin typeface="Arial" panose="020B0604020202020204"/>
                <a:cs typeface="Arial" panose="020B0604020202020204"/>
              </a:rPr>
              <a:t>ΣΠΡΩΧΝΟΝΤΑΣ</a:t>
            </a:r>
            <a:r>
              <a:rPr sz="2400" b="1" spc="-114" dirty="0">
                <a:latin typeface="Arial" panose="020B0604020202020204"/>
                <a:cs typeface="Arial" panose="020B0604020202020204"/>
              </a:rPr>
              <a:t> </a:t>
            </a:r>
            <a:r>
              <a:rPr sz="2400" b="1" dirty="0">
                <a:latin typeface="Arial" panose="020B0604020202020204"/>
                <a:cs typeface="Arial" panose="020B0604020202020204"/>
              </a:rPr>
              <a:t>ΤΟ</a:t>
            </a:r>
            <a:r>
              <a:rPr sz="2400" b="1" spc="-105" dirty="0">
                <a:latin typeface="Arial" panose="020B0604020202020204"/>
                <a:cs typeface="Arial" panose="020B0604020202020204"/>
              </a:rPr>
              <a:t> </a:t>
            </a:r>
            <a:r>
              <a:rPr sz="2400" b="1" spc="-10" dirty="0">
                <a:latin typeface="Arial" panose="020B0604020202020204"/>
                <a:cs typeface="Arial" panose="020B0604020202020204"/>
              </a:rPr>
              <a:t>ΕΛΑΤΗΡΙΟ,</a:t>
            </a:r>
            <a:r>
              <a:rPr sz="2400" b="1" spc="-100" dirty="0">
                <a:latin typeface="Arial" panose="020B0604020202020204"/>
                <a:cs typeface="Arial" panose="020B0604020202020204"/>
              </a:rPr>
              <a:t> </a:t>
            </a:r>
            <a:r>
              <a:rPr sz="2400" b="1" dirty="0">
                <a:latin typeface="Arial" panose="020B0604020202020204"/>
                <a:cs typeface="Arial" panose="020B0604020202020204"/>
              </a:rPr>
              <a:t>ΤΟ</a:t>
            </a:r>
            <a:r>
              <a:rPr sz="2400" b="1" spc="-105" dirty="0">
                <a:latin typeface="Arial" panose="020B0604020202020204"/>
                <a:cs typeface="Arial" panose="020B0604020202020204"/>
              </a:rPr>
              <a:t> </a:t>
            </a:r>
            <a:r>
              <a:rPr sz="2400" b="1" spc="-10" dirty="0">
                <a:latin typeface="Arial" panose="020B0604020202020204"/>
                <a:cs typeface="Arial" panose="020B0604020202020204"/>
              </a:rPr>
              <a:t>ΡΥΘΜΙΣΤΙΚΟ</a:t>
            </a:r>
            <a:r>
              <a:rPr sz="2400" b="1" spc="-90" dirty="0">
                <a:latin typeface="Arial" panose="020B0604020202020204"/>
                <a:cs typeface="Arial" panose="020B0604020202020204"/>
              </a:rPr>
              <a:t> </a:t>
            </a:r>
            <a:r>
              <a:rPr sz="2400" b="1" spc="-10" dirty="0">
                <a:latin typeface="Arial" panose="020B0604020202020204"/>
                <a:cs typeface="Arial" panose="020B0604020202020204"/>
              </a:rPr>
              <a:t>ΧΙΤΩΝΙΟ </a:t>
            </a:r>
            <a:r>
              <a:rPr sz="2400" b="1" dirty="0">
                <a:latin typeface="Arial" panose="020B0604020202020204"/>
                <a:cs typeface="Arial" panose="020B0604020202020204"/>
              </a:rPr>
              <a:t>ΚΑΙ</a:t>
            </a:r>
            <a:r>
              <a:rPr sz="2400" b="1" spc="-60"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spc="-10" dirty="0">
                <a:latin typeface="Arial" panose="020B0604020202020204"/>
                <a:cs typeface="Arial" panose="020B0604020202020204"/>
              </a:rPr>
              <a:t>ΡΥΘΜΙΣΤΙΚΟ</a:t>
            </a:r>
            <a:r>
              <a:rPr sz="2400" b="1" spc="-55" dirty="0">
                <a:latin typeface="Arial" panose="020B0604020202020204"/>
                <a:cs typeface="Arial" panose="020B0604020202020204"/>
              </a:rPr>
              <a:t> </a:t>
            </a:r>
            <a:r>
              <a:rPr sz="2400" b="1" dirty="0">
                <a:latin typeface="Arial" panose="020B0604020202020204"/>
                <a:cs typeface="Arial" panose="020B0604020202020204"/>
              </a:rPr>
              <a:t>ΚΑΝΟΝΑ</a:t>
            </a:r>
            <a:r>
              <a:rPr sz="2400" b="1" spc="-60" dirty="0">
                <a:latin typeface="Arial" panose="020B0604020202020204"/>
                <a:cs typeface="Arial" panose="020B0604020202020204"/>
              </a:rPr>
              <a:t> </a:t>
            </a:r>
            <a:r>
              <a:rPr sz="2400" b="1">
                <a:latin typeface="Arial" panose="020B0604020202020204"/>
                <a:cs typeface="Arial" panose="020B0604020202020204"/>
              </a:rPr>
              <a:t>ΤΗΣ</a:t>
            </a:r>
            <a:r>
              <a:rPr sz="2400" b="1" spc="-130">
                <a:latin typeface="Arial" panose="020B0604020202020204"/>
                <a:cs typeface="Arial" panose="020B0604020202020204"/>
              </a:rPr>
              <a:t> </a:t>
            </a:r>
            <a:r>
              <a:rPr sz="2400" b="1" spc="-20" smtClean="0">
                <a:latin typeface="Arial" panose="020B0604020202020204"/>
                <a:cs typeface="Arial" panose="020B0604020202020204"/>
              </a:rPr>
              <a:t>ΑΝΤΛΙΑ</a:t>
            </a:r>
            <a:r>
              <a:rPr lang="el-GR" sz="2400" b="1" spc="-20" dirty="0" smtClean="0">
                <a:latin typeface="Arial" panose="020B0604020202020204"/>
                <a:cs typeface="Arial" panose="020B0604020202020204"/>
              </a:rPr>
              <a:t>Σ</a:t>
            </a:r>
            <a:r>
              <a:rPr sz="2400" b="1" spc="-65" smtClean="0">
                <a:latin typeface="Arial" panose="020B0604020202020204"/>
                <a:cs typeface="Arial" panose="020B0604020202020204"/>
              </a:rPr>
              <a:t> </a:t>
            </a:r>
            <a:r>
              <a:rPr sz="2400" b="1" spc="-10" dirty="0">
                <a:latin typeface="Arial" panose="020B0604020202020204"/>
                <a:cs typeface="Arial" panose="020B0604020202020204"/>
              </a:rPr>
              <a:t>ΚΑΥΣΙΜΟΥ, </a:t>
            </a:r>
            <a:r>
              <a:rPr sz="2400" b="1" spc="-10">
                <a:latin typeface="Arial" panose="020B0604020202020204"/>
                <a:cs typeface="Arial" panose="020B0604020202020204"/>
              </a:rPr>
              <a:t>ΑΝΟΙΓΟΝΤΑΣ</a:t>
            </a:r>
            <a:r>
              <a:rPr sz="2400" b="1" spc="-100">
                <a:latin typeface="Arial" panose="020B0604020202020204"/>
                <a:cs typeface="Arial" panose="020B0604020202020204"/>
              </a:rPr>
              <a:t> </a:t>
            </a:r>
            <a:r>
              <a:rPr lang="el-GR" sz="2400" b="1" spc="-100" dirty="0" smtClean="0">
                <a:latin typeface="Arial" panose="020B0604020202020204"/>
                <a:cs typeface="Arial" panose="020B0604020202020204"/>
              </a:rPr>
              <a:t> </a:t>
            </a:r>
            <a:r>
              <a:rPr sz="2400" b="1" smtClean="0">
                <a:latin typeface="Arial" panose="020B0604020202020204"/>
                <a:cs typeface="Arial" panose="020B0604020202020204"/>
              </a:rPr>
              <a:t>ΕΤΣΙ</a:t>
            </a:r>
            <a:r>
              <a:rPr lang="el-GR" sz="2400" b="1" dirty="0" smtClean="0">
                <a:latin typeface="Arial" panose="020B0604020202020204"/>
                <a:cs typeface="Arial" panose="020B0604020202020204"/>
              </a:rPr>
              <a:t> </a:t>
            </a:r>
            <a:r>
              <a:rPr sz="2400" b="1" spc="-80" smtClean="0">
                <a:latin typeface="Arial" panose="020B0604020202020204"/>
                <a:cs typeface="Arial" panose="020B0604020202020204"/>
              </a:rPr>
              <a:t> </a:t>
            </a:r>
            <a:r>
              <a:rPr sz="2400" b="1" spc="-30" smtClean="0">
                <a:latin typeface="Arial" panose="020B0604020202020204"/>
                <a:cs typeface="Arial" panose="020B0604020202020204"/>
              </a:rPr>
              <a:t>ΤΑ</a:t>
            </a:r>
            <a:r>
              <a:rPr lang="el-GR" sz="2400" b="1" spc="-30" dirty="0" smtClean="0">
                <a:latin typeface="Arial" panose="020B0604020202020204"/>
                <a:cs typeface="Arial" panose="020B0604020202020204"/>
              </a:rPr>
              <a:t> </a:t>
            </a:r>
            <a:r>
              <a:rPr sz="2400" b="1" spc="-90" smtClean="0">
                <a:latin typeface="Arial" panose="020B0604020202020204"/>
                <a:cs typeface="Arial" panose="020B0604020202020204"/>
              </a:rPr>
              <a:t> </a:t>
            </a:r>
            <a:r>
              <a:rPr sz="2400" b="1" spc="-10" dirty="0">
                <a:latin typeface="Arial" panose="020B0604020202020204"/>
                <a:cs typeface="Arial" panose="020B0604020202020204"/>
              </a:rPr>
              <a:t>ΠΕΤΡΕΛΑΙΑ.</a:t>
            </a:r>
            <a:endParaRPr sz="2400">
              <a:latin typeface="Arial" panose="020B0604020202020204"/>
              <a:cs typeface="Arial" panose="020B0604020202020204"/>
            </a:endParaRPr>
          </a:p>
          <a:p>
            <a:pPr marL="97155">
              <a:lnSpc>
                <a:spcPts val="2570"/>
              </a:lnSpc>
            </a:pPr>
            <a:r>
              <a:rPr sz="2400" b="1" dirty="0">
                <a:latin typeface="Arial" panose="020B0604020202020204"/>
                <a:cs typeface="Arial" panose="020B0604020202020204"/>
              </a:rPr>
              <a:t>Η</a:t>
            </a:r>
            <a:r>
              <a:rPr sz="2400" b="1" spc="-35" dirty="0">
                <a:latin typeface="Arial" panose="020B0604020202020204"/>
                <a:cs typeface="Arial" panose="020B0604020202020204"/>
              </a:rPr>
              <a:t> </a:t>
            </a:r>
            <a:r>
              <a:rPr sz="2400" b="1" dirty="0">
                <a:latin typeface="Arial" panose="020B0604020202020204"/>
                <a:cs typeface="Arial" panose="020B0604020202020204"/>
              </a:rPr>
              <a:t>ΜΗΧΑΝΗ</a:t>
            </a:r>
            <a:r>
              <a:rPr sz="2400" b="1" spc="-30" dirty="0">
                <a:latin typeface="Arial" panose="020B0604020202020204"/>
                <a:cs typeface="Arial" panose="020B0604020202020204"/>
              </a:rPr>
              <a:t> </a:t>
            </a:r>
            <a:r>
              <a:rPr sz="2400" b="1" dirty="0">
                <a:latin typeface="Arial" panose="020B0604020202020204"/>
                <a:cs typeface="Arial" panose="020B0604020202020204"/>
              </a:rPr>
              <a:t>ΘΑ</a:t>
            </a:r>
            <a:r>
              <a:rPr sz="2400" b="1" spc="-114" dirty="0">
                <a:latin typeface="Arial" panose="020B0604020202020204"/>
                <a:cs typeface="Arial" panose="020B0604020202020204"/>
              </a:rPr>
              <a:t> </a:t>
            </a:r>
            <a:r>
              <a:rPr sz="2400" b="1" dirty="0">
                <a:latin typeface="Arial" panose="020B0604020202020204"/>
                <a:cs typeface="Arial" panose="020B0604020202020204"/>
              </a:rPr>
              <a:t>ΑΝΕΒΑΣΕΙ</a:t>
            </a:r>
            <a:r>
              <a:rPr sz="2400" b="1" spc="-25" dirty="0">
                <a:latin typeface="Arial" panose="020B0604020202020204"/>
                <a:cs typeface="Arial" panose="020B0604020202020204"/>
              </a:rPr>
              <a:t> </a:t>
            </a:r>
            <a:r>
              <a:rPr sz="2400" b="1">
                <a:latin typeface="Arial" panose="020B0604020202020204"/>
                <a:cs typeface="Arial" panose="020B0604020202020204"/>
              </a:rPr>
              <a:t>ΣΤΡΟΦΕΣ</a:t>
            </a:r>
            <a:r>
              <a:rPr sz="2400" b="1" spc="-30">
                <a:latin typeface="Arial" panose="020B0604020202020204"/>
                <a:cs typeface="Arial" panose="020B0604020202020204"/>
              </a:rPr>
              <a:t> </a:t>
            </a:r>
            <a:r>
              <a:rPr sz="2400" b="1" smtClean="0">
                <a:latin typeface="Arial" panose="020B0604020202020204"/>
                <a:cs typeface="Arial" panose="020B0604020202020204"/>
              </a:rPr>
              <a:t>ΚΑΙ</a:t>
            </a:r>
            <a:r>
              <a:rPr sz="2400" b="1" spc="-25" smtClean="0">
                <a:latin typeface="Arial" panose="020B0604020202020204"/>
                <a:cs typeface="Arial" panose="020B0604020202020204"/>
              </a:rPr>
              <a:t> </a:t>
            </a:r>
            <a:r>
              <a:rPr sz="2400" b="1" dirty="0">
                <a:latin typeface="Arial" panose="020B0604020202020204"/>
                <a:cs typeface="Arial" panose="020B0604020202020204"/>
              </a:rPr>
              <a:t>ΜΕΣΩ</a:t>
            </a:r>
            <a:r>
              <a:rPr sz="2400" b="1" spc="-30" dirty="0">
                <a:latin typeface="Arial" panose="020B0604020202020204"/>
                <a:cs typeface="Arial" panose="020B0604020202020204"/>
              </a:rPr>
              <a:t> </a:t>
            </a:r>
            <a:r>
              <a:rPr sz="2400" b="1" spc="-25" dirty="0">
                <a:latin typeface="Arial" panose="020B0604020202020204"/>
                <a:cs typeface="Arial" panose="020B0604020202020204"/>
              </a:rPr>
              <a:t>ΤΟΥ</a:t>
            </a:r>
            <a:endParaRPr sz="2400">
              <a:latin typeface="Arial" panose="020B0604020202020204"/>
              <a:cs typeface="Arial" panose="020B0604020202020204"/>
            </a:endParaRPr>
          </a:p>
          <a:p>
            <a:pPr marL="12700" marR="5080">
              <a:lnSpc>
                <a:spcPct val="93000"/>
              </a:lnSpc>
              <a:spcBef>
                <a:spcPts val="105"/>
              </a:spcBef>
            </a:pPr>
            <a:r>
              <a:rPr sz="2400" b="1" spc="-25" dirty="0">
                <a:latin typeface="Arial" panose="020B0604020202020204"/>
                <a:cs typeface="Arial" panose="020B0604020202020204"/>
              </a:rPr>
              <a:t>ΟΔΟΝΤΩΤΟΥ</a:t>
            </a:r>
            <a:r>
              <a:rPr sz="2400" b="1" spc="-155" dirty="0">
                <a:latin typeface="Arial" panose="020B0604020202020204"/>
                <a:cs typeface="Arial" panose="020B0604020202020204"/>
              </a:rPr>
              <a:t> </a:t>
            </a:r>
            <a:r>
              <a:rPr sz="2400" b="1" spc="-35" dirty="0">
                <a:latin typeface="Arial" panose="020B0604020202020204"/>
                <a:cs typeface="Arial" panose="020B0604020202020204"/>
              </a:rPr>
              <a:t>ΤΡΟΧΟΥ,</a:t>
            </a:r>
            <a:r>
              <a:rPr sz="2400" b="1" spc="-90" dirty="0">
                <a:latin typeface="Arial" panose="020B0604020202020204"/>
                <a:cs typeface="Arial" panose="020B0604020202020204"/>
              </a:rPr>
              <a:t> </a:t>
            </a:r>
            <a:r>
              <a:rPr sz="2400" b="1" spc="-95" dirty="0">
                <a:latin typeface="Arial" panose="020B0604020202020204"/>
                <a:cs typeface="Arial" panose="020B0604020202020204"/>
              </a:rPr>
              <a:t>ΤΑ</a:t>
            </a:r>
            <a:r>
              <a:rPr sz="2400" b="1" spc="-90" dirty="0">
                <a:latin typeface="Arial" panose="020B0604020202020204"/>
                <a:cs typeface="Arial" panose="020B0604020202020204"/>
              </a:rPr>
              <a:t> </a:t>
            </a:r>
            <a:r>
              <a:rPr sz="2400" b="1" spc="-10" dirty="0">
                <a:latin typeface="Arial" panose="020B0604020202020204"/>
                <a:cs typeface="Arial" panose="020B0604020202020204"/>
              </a:rPr>
              <a:t>ΑΝΤΙΒΑΡΑ</a:t>
            </a:r>
            <a:r>
              <a:rPr sz="2400" b="1" spc="-85" dirty="0">
                <a:latin typeface="Arial" panose="020B0604020202020204"/>
                <a:cs typeface="Arial" panose="020B0604020202020204"/>
              </a:rPr>
              <a:t> </a:t>
            </a:r>
            <a:r>
              <a:rPr sz="2400" b="1" dirty="0">
                <a:latin typeface="Arial" panose="020B0604020202020204"/>
                <a:cs typeface="Arial" panose="020B0604020202020204"/>
              </a:rPr>
              <a:t>ΘΑ</a:t>
            </a:r>
            <a:r>
              <a:rPr sz="2400" b="1" spc="-80" dirty="0">
                <a:latin typeface="Arial" panose="020B0604020202020204"/>
                <a:cs typeface="Arial" panose="020B0604020202020204"/>
              </a:rPr>
              <a:t> </a:t>
            </a:r>
            <a:r>
              <a:rPr sz="2400" b="1" spc="-35" dirty="0">
                <a:latin typeface="Arial" panose="020B0604020202020204"/>
                <a:cs typeface="Arial" panose="020B0604020202020204"/>
              </a:rPr>
              <a:t>ΠΕΡΙΣΤΡΑΦΟΥΝ. </a:t>
            </a:r>
            <a:r>
              <a:rPr sz="2400" b="1" dirty="0">
                <a:latin typeface="Arial" panose="020B0604020202020204"/>
                <a:cs typeface="Arial" panose="020B0604020202020204"/>
              </a:rPr>
              <a:t>Η</a:t>
            </a:r>
            <a:r>
              <a:rPr sz="2400" b="1" spc="-40" dirty="0">
                <a:latin typeface="Arial" panose="020B0604020202020204"/>
                <a:cs typeface="Arial" panose="020B0604020202020204"/>
              </a:rPr>
              <a:t> </a:t>
            </a:r>
            <a:r>
              <a:rPr sz="2400" b="1" spc="-10" dirty="0">
                <a:latin typeface="Arial" panose="020B0604020202020204"/>
                <a:cs typeface="Arial" panose="020B0604020202020204"/>
              </a:rPr>
              <a:t>ΦΥΓΟΚΕΝΤΡΟΣ</a:t>
            </a:r>
            <a:r>
              <a:rPr sz="2400" b="1" spc="-110" dirty="0">
                <a:latin typeface="Arial" panose="020B0604020202020204"/>
                <a:cs typeface="Arial" panose="020B0604020202020204"/>
              </a:rPr>
              <a:t> </a:t>
            </a:r>
            <a:r>
              <a:rPr sz="2400" b="1" spc="-20" dirty="0">
                <a:latin typeface="Arial" panose="020B0604020202020204"/>
                <a:cs typeface="Arial" panose="020B0604020202020204"/>
              </a:rPr>
              <a:t>ΔΥΝΑΜΗ</a:t>
            </a:r>
            <a:r>
              <a:rPr sz="2400" b="1" spc="-30" dirty="0">
                <a:latin typeface="Arial" panose="020B0604020202020204"/>
                <a:cs typeface="Arial" panose="020B0604020202020204"/>
              </a:rPr>
              <a:t> </a:t>
            </a:r>
            <a:r>
              <a:rPr sz="2400" b="1" dirty="0">
                <a:latin typeface="Arial" panose="020B0604020202020204"/>
                <a:cs typeface="Arial" panose="020B0604020202020204"/>
              </a:rPr>
              <a:t>ΘΑ</a:t>
            </a:r>
            <a:r>
              <a:rPr sz="2400" b="1" spc="-40" dirty="0">
                <a:latin typeface="Arial" panose="020B0604020202020204"/>
                <a:cs typeface="Arial" panose="020B0604020202020204"/>
              </a:rPr>
              <a:t> </a:t>
            </a:r>
            <a:r>
              <a:rPr sz="2400" b="1" spc="-20" dirty="0">
                <a:latin typeface="Arial" panose="020B0604020202020204"/>
                <a:cs typeface="Arial" panose="020B0604020202020204"/>
              </a:rPr>
              <a:t>ΙΣΟΡΡΟΠΕΙΤΑΙ</a:t>
            </a:r>
            <a:r>
              <a:rPr sz="2400" b="1" spc="-110" dirty="0">
                <a:latin typeface="Arial" panose="020B0604020202020204"/>
                <a:cs typeface="Arial" panose="020B0604020202020204"/>
              </a:rPr>
              <a:t> </a:t>
            </a:r>
            <a:r>
              <a:rPr sz="2400" b="1" dirty="0">
                <a:latin typeface="Arial" panose="020B0604020202020204"/>
                <a:cs typeface="Arial" panose="020B0604020202020204"/>
              </a:rPr>
              <a:t>ΑΠΟ</a:t>
            </a:r>
            <a:r>
              <a:rPr sz="2400" b="1" spc="-30" dirty="0">
                <a:latin typeface="Arial" panose="020B0604020202020204"/>
                <a:cs typeface="Arial" panose="020B0604020202020204"/>
              </a:rPr>
              <a:t> </a:t>
            </a:r>
            <a:r>
              <a:rPr sz="2400" b="1" spc="-25" dirty="0">
                <a:latin typeface="Arial" panose="020B0604020202020204"/>
                <a:cs typeface="Arial" panose="020B0604020202020204"/>
              </a:rPr>
              <a:t>ΤΗΝ </a:t>
            </a:r>
            <a:r>
              <a:rPr sz="2400" b="1" spc="-10" dirty="0">
                <a:latin typeface="Arial" panose="020B0604020202020204"/>
                <a:cs typeface="Arial" panose="020B0604020202020204"/>
              </a:rPr>
              <a:t>ΕΝΤΑΣΗ</a:t>
            </a:r>
            <a:r>
              <a:rPr sz="2400" b="1" spc="-80" dirty="0">
                <a:latin typeface="Arial" panose="020B0604020202020204"/>
                <a:cs typeface="Arial" panose="020B0604020202020204"/>
              </a:rPr>
              <a:t> </a:t>
            </a:r>
            <a:r>
              <a:rPr sz="2400" b="1" dirty="0">
                <a:latin typeface="Arial" panose="020B0604020202020204"/>
                <a:cs typeface="Arial" panose="020B0604020202020204"/>
              </a:rPr>
              <a:t>ΤΟΥ</a:t>
            </a:r>
            <a:r>
              <a:rPr sz="2400" b="1" spc="-70" dirty="0">
                <a:latin typeface="Arial" panose="020B0604020202020204"/>
                <a:cs typeface="Arial" panose="020B0604020202020204"/>
              </a:rPr>
              <a:t> </a:t>
            </a:r>
            <a:r>
              <a:rPr sz="2400" b="1" spc="-25" dirty="0">
                <a:latin typeface="Arial" panose="020B0604020202020204"/>
                <a:cs typeface="Arial" panose="020B0604020202020204"/>
              </a:rPr>
              <a:t>ΕΛΑΤΗΡΙΟΥ</a:t>
            </a:r>
            <a:r>
              <a:rPr sz="2400" b="1" spc="-75"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ΟΙ</a:t>
            </a:r>
            <a:r>
              <a:rPr sz="2400" b="1" spc="-65" dirty="0">
                <a:latin typeface="Arial" panose="020B0604020202020204"/>
                <a:cs typeface="Arial" panose="020B0604020202020204"/>
              </a:rPr>
              <a:t> </a:t>
            </a:r>
            <a:r>
              <a:rPr sz="2400" b="1" dirty="0">
                <a:latin typeface="Arial" panose="020B0604020202020204"/>
                <a:cs typeface="Arial" panose="020B0604020202020204"/>
              </a:rPr>
              <a:t>ΣΤΡΟΦΕΣ</a:t>
            </a:r>
            <a:r>
              <a:rPr sz="2400" b="1" spc="-70" dirty="0">
                <a:latin typeface="Arial" panose="020B0604020202020204"/>
                <a:cs typeface="Arial" panose="020B0604020202020204"/>
              </a:rPr>
              <a:t> </a:t>
            </a:r>
            <a:r>
              <a:rPr sz="2400" b="1">
                <a:latin typeface="Arial" panose="020B0604020202020204"/>
                <a:cs typeface="Arial" panose="020B0604020202020204"/>
              </a:rPr>
              <a:t>ΘΑ</a:t>
            </a:r>
            <a:r>
              <a:rPr sz="2400" b="1" spc="-70">
                <a:latin typeface="Arial" panose="020B0604020202020204"/>
                <a:cs typeface="Arial" panose="020B0604020202020204"/>
              </a:rPr>
              <a:t> </a:t>
            </a:r>
            <a:endParaRPr lang="el-GR" sz="2400" b="1" spc="-70" dirty="0" smtClean="0">
              <a:latin typeface="Arial" panose="020B0604020202020204"/>
              <a:cs typeface="Arial" panose="020B0604020202020204"/>
            </a:endParaRPr>
          </a:p>
          <a:p>
            <a:pPr marL="12700" marR="5080">
              <a:lnSpc>
                <a:spcPct val="93000"/>
              </a:lnSpc>
              <a:spcBef>
                <a:spcPts val="105"/>
              </a:spcBef>
            </a:pPr>
            <a:r>
              <a:rPr sz="2400" b="1" spc="-10" smtClean="0">
                <a:latin typeface="Arial" panose="020B0604020202020204"/>
                <a:cs typeface="Arial" panose="020B0604020202020204"/>
              </a:rPr>
              <a:t>ΠΑΡΑΜΕ</a:t>
            </a:r>
            <a:r>
              <a:rPr sz="2400" b="1" smtClean="0">
                <a:latin typeface="Arial" panose="020B0604020202020204"/>
                <a:cs typeface="Arial" panose="020B0604020202020204"/>
              </a:rPr>
              <a:t>ΝΟΥΝ</a:t>
            </a:r>
            <a:r>
              <a:rPr sz="2400" b="1" spc="-95" smtClean="0">
                <a:latin typeface="Arial" panose="020B0604020202020204"/>
                <a:cs typeface="Arial" panose="020B0604020202020204"/>
              </a:rPr>
              <a:t> </a:t>
            </a:r>
            <a:r>
              <a:rPr sz="2400" b="1" spc="-10" dirty="0">
                <a:latin typeface="Arial" panose="020B0604020202020204"/>
                <a:cs typeface="Arial" panose="020B0604020202020204"/>
              </a:rPr>
              <a:t>ΣΤΑΘΕΡΕΣ.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204410"/>
            <a:ext cx="8665845" cy="1101725"/>
            <a:chOff x="204410" y="204410"/>
            <a:chExt cx="8665845" cy="1101725"/>
          </a:xfrm>
        </p:grpSpPr>
        <p:sp>
          <p:nvSpPr>
            <p:cNvPr id="3" name="object 3"/>
            <p:cNvSpPr/>
            <p:nvPr/>
          </p:nvSpPr>
          <p:spPr>
            <a:xfrm>
              <a:off x="217170" y="217170"/>
              <a:ext cx="8639810" cy="1075690"/>
            </a:xfrm>
            <a:custGeom>
              <a:avLst/>
              <a:gdLst/>
              <a:ahLst/>
              <a:cxnLst/>
              <a:rect l="l" t="t" r="r" b="b"/>
              <a:pathLst>
                <a:path w="8639810" h="1075690">
                  <a:moveTo>
                    <a:pt x="8479790" y="1074419"/>
                  </a:moveTo>
                  <a:lnTo>
                    <a:pt x="160019" y="1074419"/>
                  </a:lnTo>
                  <a:lnTo>
                    <a:pt x="168909" y="1075689"/>
                  </a:lnTo>
                  <a:lnTo>
                    <a:pt x="8469630" y="1075689"/>
                  </a:lnTo>
                  <a:lnTo>
                    <a:pt x="8479790" y="1074419"/>
                  </a:lnTo>
                  <a:close/>
                </a:path>
                <a:path w="8639810" h="1075690">
                  <a:moveTo>
                    <a:pt x="8478520" y="0"/>
                  </a:moveTo>
                  <a:lnTo>
                    <a:pt x="160019" y="0"/>
                  </a:lnTo>
                  <a:lnTo>
                    <a:pt x="151129" y="1270"/>
                  </a:lnTo>
                  <a:lnTo>
                    <a:pt x="140969" y="3809"/>
                  </a:lnTo>
                  <a:lnTo>
                    <a:pt x="132079" y="5079"/>
                  </a:lnTo>
                  <a:lnTo>
                    <a:pt x="123189" y="7620"/>
                  </a:lnTo>
                  <a:lnTo>
                    <a:pt x="105409" y="15239"/>
                  </a:lnTo>
                  <a:lnTo>
                    <a:pt x="97789" y="19050"/>
                  </a:lnTo>
                  <a:lnTo>
                    <a:pt x="88900" y="24129"/>
                  </a:lnTo>
                  <a:lnTo>
                    <a:pt x="81279" y="27939"/>
                  </a:lnTo>
                  <a:lnTo>
                    <a:pt x="73659" y="34289"/>
                  </a:lnTo>
                  <a:lnTo>
                    <a:pt x="66039" y="39370"/>
                  </a:lnTo>
                  <a:lnTo>
                    <a:pt x="58419" y="45720"/>
                  </a:lnTo>
                  <a:lnTo>
                    <a:pt x="45719" y="58420"/>
                  </a:lnTo>
                  <a:lnTo>
                    <a:pt x="39369" y="66039"/>
                  </a:lnTo>
                  <a:lnTo>
                    <a:pt x="34289" y="73659"/>
                  </a:lnTo>
                  <a:lnTo>
                    <a:pt x="27939" y="81279"/>
                  </a:lnTo>
                  <a:lnTo>
                    <a:pt x="24129" y="88900"/>
                  </a:lnTo>
                  <a:lnTo>
                    <a:pt x="19050" y="97789"/>
                  </a:lnTo>
                  <a:lnTo>
                    <a:pt x="15239" y="105409"/>
                  </a:lnTo>
                  <a:lnTo>
                    <a:pt x="7619" y="123189"/>
                  </a:lnTo>
                  <a:lnTo>
                    <a:pt x="5079" y="132079"/>
                  </a:lnTo>
                  <a:lnTo>
                    <a:pt x="3809" y="140969"/>
                  </a:lnTo>
                  <a:lnTo>
                    <a:pt x="1269" y="151129"/>
                  </a:lnTo>
                  <a:lnTo>
                    <a:pt x="0" y="160019"/>
                  </a:lnTo>
                  <a:lnTo>
                    <a:pt x="0" y="915669"/>
                  </a:lnTo>
                  <a:lnTo>
                    <a:pt x="1269" y="924559"/>
                  </a:lnTo>
                  <a:lnTo>
                    <a:pt x="3809" y="934719"/>
                  </a:lnTo>
                  <a:lnTo>
                    <a:pt x="5079" y="943609"/>
                  </a:lnTo>
                  <a:lnTo>
                    <a:pt x="8889" y="952500"/>
                  </a:lnTo>
                  <a:lnTo>
                    <a:pt x="11429" y="961389"/>
                  </a:lnTo>
                  <a:lnTo>
                    <a:pt x="15239" y="970279"/>
                  </a:lnTo>
                  <a:lnTo>
                    <a:pt x="39369" y="1009650"/>
                  </a:lnTo>
                  <a:lnTo>
                    <a:pt x="73659" y="1041400"/>
                  </a:lnTo>
                  <a:lnTo>
                    <a:pt x="81279" y="1047750"/>
                  </a:lnTo>
                  <a:lnTo>
                    <a:pt x="88900" y="1051559"/>
                  </a:lnTo>
                  <a:lnTo>
                    <a:pt x="97789" y="1056639"/>
                  </a:lnTo>
                  <a:lnTo>
                    <a:pt x="106679" y="1060450"/>
                  </a:lnTo>
                  <a:lnTo>
                    <a:pt x="114300" y="1064259"/>
                  </a:lnTo>
                  <a:lnTo>
                    <a:pt x="132079" y="1069339"/>
                  </a:lnTo>
                  <a:lnTo>
                    <a:pt x="142240" y="1071879"/>
                  </a:lnTo>
                  <a:lnTo>
                    <a:pt x="151129" y="1074419"/>
                  </a:lnTo>
                  <a:lnTo>
                    <a:pt x="8488680" y="1074419"/>
                  </a:lnTo>
                  <a:lnTo>
                    <a:pt x="8506460" y="1069339"/>
                  </a:lnTo>
                  <a:lnTo>
                    <a:pt x="8516620" y="1066800"/>
                  </a:lnTo>
                  <a:lnTo>
                    <a:pt x="8524240" y="1064259"/>
                  </a:lnTo>
                  <a:lnTo>
                    <a:pt x="8542020" y="1056639"/>
                  </a:lnTo>
                  <a:lnTo>
                    <a:pt x="8549640" y="1051559"/>
                  </a:lnTo>
                  <a:lnTo>
                    <a:pt x="8558530" y="1046479"/>
                  </a:lnTo>
                  <a:lnTo>
                    <a:pt x="8573770" y="1036319"/>
                  </a:lnTo>
                  <a:lnTo>
                    <a:pt x="8594090" y="1016000"/>
                  </a:lnTo>
                  <a:lnTo>
                    <a:pt x="8599170" y="1009650"/>
                  </a:lnTo>
                  <a:lnTo>
                    <a:pt x="8605520" y="1002029"/>
                  </a:lnTo>
                  <a:lnTo>
                    <a:pt x="8615680" y="986789"/>
                  </a:lnTo>
                  <a:lnTo>
                    <a:pt x="8619490" y="977900"/>
                  </a:lnTo>
                  <a:lnTo>
                    <a:pt x="8624570" y="969009"/>
                  </a:lnTo>
                  <a:lnTo>
                    <a:pt x="8627110" y="960119"/>
                  </a:lnTo>
                  <a:lnTo>
                    <a:pt x="8630920" y="952500"/>
                  </a:lnTo>
                  <a:lnTo>
                    <a:pt x="8633460" y="943609"/>
                  </a:lnTo>
                  <a:lnTo>
                    <a:pt x="8636000" y="933450"/>
                  </a:lnTo>
                  <a:lnTo>
                    <a:pt x="8638540" y="915669"/>
                  </a:lnTo>
                  <a:lnTo>
                    <a:pt x="8639810" y="905509"/>
                  </a:lnTo>
                  <a:lnTo>
                    <a:pt x="8639810" y="168909"/>
                  </a:lnTo>
                  <a:lnTo>
                    <a:pt x="8637270" y="151129"/>
                  </a:lnTo>
                  <a:lnTo>
                    <a:pt x="8636000" y="140969"/>
                  </a:lnTo>
                  <a:lnTo>
                    <a:pt x="8630920" y="123189"/>
                  </a:lnTo>
                  <a:lnTo>
                    <a:pt x="8627110" y="114300"/>
                  </a:lnTo>
                  <a:lnTo>
                    <a:pt x="8624570" y="105409"/>
                  </a:lnTo>
                  <a:lnTo>
                    <a:pt x="8619490" y="97789"/>
                  </a:lnTo>
                  <a:lnTo>
                    <a:pt x="8615680" y="88900"/>
                  </a:lnTo>
                  <a:lnTo>
                    <a:pt x="8605520" y="73659"/>
                  </a:lnTo>
                  <a:lnTo>
                    <a:pt x="8599170" y="66039"/>
                  </a:lnTo>
                  <a:lnTo>
                    <a:pt x="8594090" y="58420"/>
                  </a:lnTo>
                  <a:lnTo>
                    <a:pt x="8586470" y="52070"/>
                  </a:lnTo>
                  <a:lnTo>
                    <a:pt x="8549640" y="24129"/>
                  </a:lnTo>
                  <a:lnTo>
                    <a:pt x="8542020" y="19050"/>
                  </a:lnTo>
                  <a:lnTo>
                    <a:pt x="8515350" y="7620"/>
                  </a:lnTo>
                  <a:lnTo>
                    <a:pt x="8506460" y="5079"/>
                  </a:lnTo>
                  <a:lnTo>
                    <a:pt x="8497570" y="3809"/>
                  </a:lnTo>
                  <a:lnTo>
                    <a:pt x="8488680" y="1270"/>
                  </a:lnTo>
                  <a:lnTo>
                    <a:pt x="8478520" y="0"/>
                  </a:lnTo>
                  <a:close/>
                </a:path>
              </a:pathLst>
            </a:custGeom>
            <a:solidFill>
              <a:srgbClr val="009900"/>
            </a:solidFill>
          </p:spPr>
          <p:txBody>
            <a:bodyPr wrap="square" lIns="0" tIns="0" rIns="0" bIns="0" rtlCol="0"/>
            <a:lstStyle/>
            <a:p/>
          </p:txBody>
        </p:sp>
        <p:sp>
          <p:nvSpPr>
            <p:cNvPr id="4" name="object 4"/>
            <p:cNvSpPr/>
            <p:nvPr/>
          </p:nvSpPr>
          <p:spPr>
            <a:xfrm>
              <a:off x="217170" y="217170"/>
              <a:ext cx="8639810" cy="1075690"/>
            </a:xfrm>
            <a:custGeom>
              <a:avLst/>
              <a:gdLst/>
              <a:ahLst/>
              <a:cxnLst/>
              <a:rect l="l" t="t" r="r" b="b"/>
              <a:pathLst>
                <a:path w="8639810" h="1075690">
                  <a:moveTo>
                    <a:pt x="0" y="179069"/>
                  </a:moveTo>
                  <a:lnTo>
                    <a:pt x="0" y="168909"/>
                  </a:lnTo>
                  <a:lnTo>
                    <a:pt x="0" y="160019"/>
                  </a:lnTo>
                  <a:lnTo>
                    <a:pt x="1269" y="151129"/>
                  </a:lnTo>
                  <a:lnTo>
                    <a:pt x="3809" y="140969"/>
                  </a:lnTo>
                  <a:lnTo>
                    <a:pt x="5079" y="132079"/>
                  </a:lnTo>
                  <a:lnTo>
                    <a:pt x="7619" y="123189"/>
                  </a:lnTo>
                  <a:lnTo>
                    <a:pt x="11429" y="114300"/>
                  </a:lnTo>
                  <a:lnTo>
                    <a:pt x="15239" y="105409"/>
                  </a:lnTo>
                  <a:lnTo>
                    <a:pt x="19050" y="97789"/>
                  </a:lnTo>
                  <a:lnTo>
                    <a:pt x="24129" y="88900"/>
                  </a:lnTo>
                  <a:lnTo>
                    <a:pt x="27939" y="81279"/>
                  </a:lnTo>
                  <a:lnTo>
                    <a:pt x="34289" y="73659"/>
                  </a:lnTo>
                  <a:lnTo>
                    <a:pt x="39369" y="66039"/>
                  </a:lnTo>
                  <a:lnTo>
                    <a:pt x="45719" y="58420"/>
                  </a:lnTo>
                  <a:lnTo>
                    <a:pt x="52069" y="52070"/>
                  </a:lnTo>
                  <a:lnTo>
                    <a:pt x="58419" y="45720"/>
                  </a:lnTo>
                  <a:lnTo>
                    <a:pt x="66039" y="39370"/>
                  </a:lnTo>
                  <a:lnTo>
                    <a:pt x="73659" y="34289"/>
                  </a:lnTo>
                  <a:lnTo>
                    <a:pt x="81279" y="27939"/>
                  </a:lnTo>
                  <a:lnTo>
                    <a:pt x="88900" y="24129"/>
                  </a:lnTo>
                  <a:lnTo>
                    <a:pt x="97789" y="19050"/>
                  </a:lnTo>
                  <a:lnTo>
                    <a:pt x="105409" y="15239"/>
                  </a:lnTo>
                  <a:lnTo>
                    <a:pt x="114300" y="11429"/>
                  </a:lnTo>
                  <a:lnTo>
                    <a:pt x="123189" y="7620"/>
                  </a:lnTo>
                  <a:lnTo>
                    <a:pt x="132079" y="5079"/>
                  </a:lnTo>
                  <a:lnTo>
                    <a:pt x="140969" y="3809"/>
                  </a:lnTo>
                  <a:lnTo>
                    <a:pt x="151129" y="1270"/>
                  </a:lnTo>
                  <a:lnTo>
                    <a:pt x="160019" y="0"/>
                  </a:lnTo>
                  <a:lnTo>
                    <a:pt x="8460740" y="0"/>
                  </a:lnTo>
                  <a:lnTo>
                    <a:pt x="8478520" y="0"/>
                  </a:lnTo>
                  <a:lnTo>
                    <a:pt x="8488680" y="1270"/>
                  </a:lnTo>
                  <a:lnTo>
                    <a:pt x="8497570" y="3809"/>
                  </a:lnTo>
                  <a:lnTo>
                    <a:pt x="8506460" y="5079"/>
                  </a:lnTo>
                  <a:lnTo>
                    <a:pt x="8515350" y="7620"/>
                  </a:lnTo>
                  <a:lnTo>
                    <a:pt x="8524240" y="11429"/>
                  </a:lnTo>
                  <a:lnTo>
                    <a:pt x="8533130" y="15239"/>
                  </a:lnTo>
                  <a:lnTo>
                    <a:pt x="8542020" y="19050"/>
                  </a:lnTo>
                  <a:lnTo>
                    <a:pt x="8549640" y="24129"/>
                  </a:lnTo>
                  <a:lnTo>
                    <a:pt x="8557260" y="27939"/>
                  </a:lnTo>
                  <a:lnTo>
                    <a:pt x="8566150" y="34289"/>
                  </a:lnTo>
                  <a:lnTo>
                    <a:pt x="8572500" y="39370"/>
                  </a:lnTo>
                  <a:lnTo>
                    <a:pt x="8580120" y="45720"/>
                  </a:lnTo>
                  <a:lnTo>
                    <a:pt x="8586470" y="52070"/>
                  </a:lnTo>
                  <a:lnTo>
                    <a:pt x="8594090" y="58420"/>
                  </a:lnTo>
                  <a:lnTo>
                    <a:pt x="8599170" y="66039"/>
                  </a:lnTo>
                  <a:lnTo>
                    <a:pt x="8605520" y="73659"/>
                  </a:lnTo>
                  <a:lnTo>
                    <a:pt x="8610600" y="81279"/>
                  </a:lnTo>
                  <a:lnTo>
                    <a:pt x="8615680" y="88900"/>
                  </a:lnTo>
                  <a:lnTo>
                    <a:pt x="8619490" y="97789"/>
                  </a:lnTo>
                  <a:lnTo>
                    <a:pt x="8624570" y="105409"/>
                  </a:lnTo>
                  <a:lnTo>
                    <a:pt x="8627110" y="114300"/>
                  </a:lnTo>
                  <a:lnTo>
                    <a:pt x="8630920" y="123189"/>
                  </a:lnTo>
                  <a:lnTo>
                    <a:pt x="8633460" y="132079"/>
                  </a:lnTo>
                  <a:lnTo>
                    <a:pt x="8636000" y="140969"/>
                  </a:lnTo>
                  <a:lnTo>
                    <a:pt x="8637270" y="151129"/>
                  </a:lnTo>
                  <a:lnTo>
                    <a:pt x="8638540" y="160019"/>
                  </a:lnTo>
                  <a:lnTo>
                    <a:pt x="8639810" y="168909"/>
                  </a:lnTo>
                  <a:lnTo>
                    <a:pt x="8639810" y="179069"/>
                  </a:lnTo>
                  <a:lnTo>
                    <a:pt x="8639810" y="896619"/>
                  </a:lnTo>
                  <a:lnTo>
                    <a:pt x="8639810" y="905509"/>
                  </a:lnTo>
                  <a:lnTo>
                    <a:pt x="8638540" y="915669"/>
                  </a:lnTo>
                  <a:lnTo>
                    <a:pt x="8627110" y="960119"/>
                  </a:lnTo>
                  <a:lnTo>
                    <a:pt x="8624570" y="969009"/>
                  </a:lnTo>
                  <a:lnTo>
                    <a:pt x="8619490" y="977900"/>
                  </a:lnTo>
                  <a:lnTo>
                    <a:pt x="8615680" y="986789"/>
                  </a:lnTo>
                  <a:lnTo>
                    <a:pt x="8610600" y="994409"/>
                  </a:lnTo>
                  <a:lnTo>
                    <a:pt x="8605520" y="1002029"/>
                  </a:lnTo>
                  <a:lnTo>
                    <a:pt x="8599170" y="1009650"/>
                  </a:lnTo>
                  <a:lnTo>
                    <a:pt x="8594090" y="1016000"/>
                  </a:lnTo>
                  <a:lnTo>
                    <a:pt x="8586470" y="1023619"/>
                  </a:lnTo>
                  <a:lnTo>
                    <a:pt x="8580120" y="1029969"/>
                  </a:lnTo>
                  <a:lnTo>
                    <a:pt x="8573770" y="1036319"/>
                  </a:lnTo>
                  <a:lnTo>
                    <a:pt x="8566150" y="1041400"/>
                  </a:lnTo>
                  <a:lnTo>
                    <a:pt x="8558530" y="1046479"/>
                  </a:lnTo>
                  <a:lnTo>
                    <a:pt x="8549640" y="1051559"/>
                  </a:lnTo>
                  <a:lnTo>
                    <a:pt x="8542020" y="1056639"/>
                  </a:lnTo>
                  <a:lnTo>
                    <a:pt x="8533130" y="1060450"/>
                  </a:lnTo>
                  <a:lnTo>
                    <a:pt x="8524240" y="1064259"/>
                  </a:lnTo>
                  <a:lnTo>
                    <a:pt x="8516620" y="1066800"/>
                  </a:lnTo>
                  <a:lnTo>
                    <a:pt x="8506460" y="1069339"/>
                  </a:lnTo>
                  <a:lnTo>
                    <a:pt x="8497570" y="1071879"/>
                  </a:lnTo>
                  <a:lnTo>
                    <a:pt x="8488680" y="1074419"/>
                  </a:lnTo>
                  <a:lnTo>
                    <a:pt x="8479790" y="1074419"/>
                  </a:lnTo>
                  <a:lnTo>
                    <a:pt x="8469630" y="1075689"/>
                  </a:lnTo>
                  <a:lnTo>
                    <a:pt x="8460740" y="1075689"/>
                  </a:lnTo>
                  <a:lnTo>
                    <a:pt x="179069" y="1075689"/>
                  </a:lnTo>
                  <a:lnTo>
                    <a:pt x="168909" y="1075689"/>
                  </a:lnTo>
                  <a:lnTo>
                    <a:pt x="160019" y="1074419"/>
                  </a:lnTo>
                  <a:lnTo>
                    <a:pt x="151129" y="1074419"/>
                  </a:lnTo>
                  <a:lnTo>
                    <a:pt x="142240" y="1071879"/>
                  </a:lnTo>
                  <a:lnTo>
                    <a:pt x="132079" y="1069339"/>
                  </a:lnTo>
                  <a:lnTo>
                    <a:pt x="123189" y="1066800"/>
                  </a:lnTo>
                  <a:lnTo>
                    <a:pt x="114300" y="1064259"/>
                  </a:lnTo>
                  <a:lnTo>
                    <a:pt x="106679" y="1060450"/>
                  </a:lnTo>
                  <a:lnTo>
                    <a:pt x="97789" y="1056639"/>
                  </a:lnTo>
                  <a:lnTo>
                    <a:pt x="88900" y="1051559"/>
                  </a:lnTo>
                  <a:lnTo>
                    <a:pt x="81279" y="1047750"/>
                  </a:lnTo>
                  <a:lnTo>
                    <a:pt x="73659" y="1041400"/>
                  </a:lnTo>
                  <a:lnTo>
                    <a:pt x="66039" y="1036319"/>
                  </a:lnTo>
                  <a:lnTo>
                    <a:pt x="58419" y="1029969"/>
                  </a:lnTo>
                  <a:lnTo>
                    <a:pt x="52069" y="1023619"/>
                  </a:lnTo>
                  <a:lnTo>
                    <a:pt x="45719" y="1017269"/>
                  </a:lnTo>
                  <a:lnTo>
                    <a:pt x="39369" y="1009650"/>
                  </a:lnTo>
                  <a:lnTo>
                    <a:pt x="34289" y="1002029"/>
                  </a:lnTo>
                  <a:lnTo>
                    <a:pt x="29209" y="994409"/>
                  </a:lnTo>
                  <a:lnTo>
                    <a:pt x="8889" y="952500"/>
                  </a:lnTo>
                  <a:lnTo>
                    <a:pt x="5079" y="943609"/>
                  </a:lnTo>
                  <a:lnTo>
                    <a:pt x="3809" y="934719"/>
                  </a:lnTo>
                  <a:lnTo>
                    <a:pt x="1269" y="924559"/>
                  </a:lnTo>
                  <a:lnTo>
                    <a:pt x="0" y="915669"/>
                  </a:lnTo>
                  <a:lnTo>
                    <a:pt x="0" y="906779"/>
                  </a:lnTo>
                  <a:lnTo>
                    <a:pt x="0" y="896619"/>
                  </a:lnTo>
                  <a:lnTo>
                    <a:pt x="0" y="179069"/>
                  </a:lnTo>
                  <a:close/>
                </a:path>
              </a:pathLst>
            </a:custGeom>
            <a:ln w="25518">
              <a:solidFill>
                <a:srgbClr val="FFFFFF"/>
              </a:solidFill>
            </a:ln>
          </p:spPr>
          <p:txBody>
            <a:bodyPr wrap="square" lIns="0" tIns="0" rIns="0" bIns="0" rtlCol="0"/>
            <a:lstStyle/>
            <a:p/>
          </p:txBody>
        </p:sp>
        <p:sp>
          <p:nvSpPr>
            <p:cNvPr id="5" name="object 5"/>
            <p:cNvSpPr/>
            <p:nvPr/>
          </p:nvSpPr>
          <p:spPr>
            <a:xfrm>
              <a:off x="204406" y="204418"/>
              <a:ext cx="8665845" cy="1101725"/>
            </a:xfrm>
            <a:custGeom>
              <a:avLst/>
              <a:gdLst/>
              <a:ahLst/>
              <a:cxnLst/>
              <a:rect l="l" t="t" r="r" b="b"/>
              <a:pathLst>
                <a:path w="8665845" h="11017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1101725">
                  <a:moveTo>
                    <a:pt x="8665324" y="1088440"/>
                  </a:moveTo>
                  <a:lnTo>
                    <a:pt x="8661590" y="1079423"/>
                  </a:lnTo>
                  <a:lnTo>
                    <a:pt x="8652573" y="1075690"/>
                  </a:lnTo>
                  <a:lnTo>
                    <a:pt x="8643544" y="1079423"/>
                  </a:lnTo>
                  <a:lnTo>
                    <a:pt x="8639810" y="1088440"/>
                  </a:lnTo>
                  <a:lnTo>
                    <a:pt x="8643544" y="1097470"/>
                  </a:lnTo>
                  <a:lnTo>
                    <a:pt x="8652573" y="1101204"/>
                  </a:lnTo>
                  <a:lnTo>
                    <a:pt x="8661590" y="1097470"/>
                  </a:lnTo>
                  <a:lnTo>
                    <a:pt x="8665324" y="1088440"/>
                  </a:lnTo>
                  <a:close/>
                </a:path>
              </a:pathLst>
            </a:custGeom>
            <a:solidFill>
              <a:srgbClr val="FFFFFF"/>
            </a:solidFill>
          </p:spPr>
          <p:txBody>
            <a:bodyPr wrap="square" lIns="0" tIns="0" rIns="0" bIns="0" rtlCol="0"/>
            <a:lstStyle/>
            <a:p/>
          </p:txBody>
        </p:sp>
      </p:grpSp>
      <p:sp>
        <p:nvSpPr>
          <p:cNvPr id="6" name="object 6"/>
          <p:cNvSpPr txBox="1"/>
          <p:nvPr/>
        </p:nvSpPr>
        <p:spPr>
          <a:xfrm>
            <a:off x="435609" y="365759"/>
            <a:ext cx="6848475" cy="778510"/>
          </a:xfrm>
          <a:prstGeom prst="rect">
            <a:avLst/>
          </a:prstGeom>
        </p:spPr>
        <p:txBody>
          <a:bodyPr vert="horz" wrap="square" lIns="0" tIns="12700" rIns="0" bIns="0" rtlCol="0">
            <a:spAutoFit/>
          </a:bodyPr>
          <a:lstStyle/>
          <a:p>
            <a:pPr marL="12700">
              <a:lnSpc>
                <a:spcPts val="2965"/>
              </a:lnSpc>
              <a:spcBef>
                <a:spcPts val="100"/>
              </a:spcBef>
            </a:pPr>
            <a:r>
              <a:rPr sz="2600" b="1" i="1" dirty="0">
                <a:solidFill>
                  <a:srgbClr val="FFFFFF"/>
                </a:solidFill>
                <a:latin typeface="Calibri" panose="020F0502020204030204"/>
                <a:cs typeface="Calibri" panose="020F0502020204030204"/>
              </a:rPr>
              <a:t>δ)Βασικές</a:t>
            </a:r>
            <a:r>
              <a:rPr sz="2600" b="1" i="1" spc="-45"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λειτουργίες.</a:t>
            </a:r>
            <a:endParaRPr sz="2600">
              <a:latin typeface="Calibri" panose="020F0502020204030204"/>
              <a:cs typeface="Calibri" panose="020F0502020204030204"/>
            </a:endParaRPr>
          </a:p>
          <a:p>
            <a:pPr marL="12700">
              <a:lnSpc>
                <a:spcPts val="2965"/>
              </a:lnSpc>
            </a:pPr>
            <a:r>
              <a:rPr sz="2600" b="1" i="1" dirty="0">
                <a:solidFill>
                  <a:srgbClr val="FFFFFF"/>
                </a:solidFill>
                <a:latin typeface="Calibri" panose="020F0502020204030204"/>
                <a:cs typeface="Calibri" panose="020F0502020204030204"/>
              </a:rPr>
              <a:t>1)Ρυθμιστές</a:t>
            </a:r>
            <a:r>
              <a:rPr sz="2600" b="1" i="1" spc="-20"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μεγίστων</a:t>
            </a:r>
            <a:r>
              <a:rPr sz="2600" b="1" i="1" spc="-5"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στροφών ή</a:t>
            </a:r>
            <a:r>
              <a:rPr sz="2600" b="1" i="1" spc="-5"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υπερτάχυνσης</a:t>
            </a:r>
            <a:r>
              <a:rPr sz="2400" b="1" i="1" spc="-10" dirty="0">
                <a:solidFill>
                  <a:srgbClr val="FFFFFF"/>
                </a:solidFill>
                <a:latin typeface="Calibri" panose="020F0502020204030204"/>
                <a:cs typeface="Calibri" panose="020F0502020204030204"/>
              </a:rPr>
              <a:t>.</a:t>
            </a:r>
            <a:endParaRPr sz="2400">
              <a:latin typeface="Calibri" panose="020F0502020204030204"/>
              <a:cs typeface="Calibri" panose="020F0502020204030204"/>
            </a:endParaRPr>
          </a:p>
        </p:txBody>
      </p:sp>
      <p:sp>
        <p:nvSpPr>
          <p:cNvPr id="7" name="object 7"/>
          <p:cNvSpPr txBox="1"/>
          <p:nvPr/>
        </p:nvSpPr>
        <p:spPr>
          <a:xfrm>
            <a:off x="220979" y="1734820"/>
            <a:ext cx="8593455" cy="4216026"/>
          </a:xfrm>
          <a:prstGeom prst="rect">
            <a:avLst/>
          </a:prstGeom>
        </p:spPr>
        <p:txBody>
          <a:bodyPr vert="horz" wrap="square" lIns="0" tIns="46990" rIns="0" bIns="0" rtlCol="0">
            <a:spAutoFit/>
          </a:bodyPr>
          <a:lstStyle/>
          <a:p>
            <a:pPr marL="12700" marR="69850" indent="80010">
              <a:lnSpc>
                <a:spcPts val="2910"/>
              </a:lnSpc>
              <a:spcBef>
                <a:spcPts val="370"/>
              </a:spcBef>
            </a:pPr>
            <a:r>
              <a:rPr sz="2600" b="1" dirty="0">
                <a:latin typeface="Arial" panose="020B0604020202020204"/>
                <a:cs typeface="Arial" panose="020B0604020202020204"/>
              </a:rPr>
              <a:t>ΑΝ</a:t>
            </a:r>
            <a:r>
              <a:rPr sz="2600" b="1" spc="-45" dirty="0">
                <a:latin typeface="Arial" panose="020B0604020202020204"/>
                <a:cs typeface="Arial" panose="020B0604020202020204"/>
              </a:rPr>
              <a:t> </a:t>
            </a:r>
            <a:r>
              <a:rPr sz="2600" b="1" dirty="0">
                <a:latin typeface="Arial" panose="020B0604020202020204"/>
                <a:cs typeface="Arial" panose="020B0604020202020204"/>
              </a:rPr>
              <a:t>Η</a:t>
            </a:r>
            <a:r>
              <a:rPr sz="2600" b="1" spc="-20" dirty="0">
                <a:latin typeface="Arial" panose="020B0604020202020204"/>
                <a:cs typeface="Arial" panose="020B0604020202020204"/>
              </a:rPr>
              <a:t> </a:t>
            </a:r>
            <a:r>
              <a:rPr sz="2600" b="1" dirty="0">
                <a:latin typeface="Arial" panose="020B0604020202020204"/>
                <a:cs typeface="Arial" panose="020B0604020202020204"/>
              </a:rPr>
              <a:t>ΠΡΟΠΕΛΑ</a:t>
            </a:r>
            <a:r>
              <a:rPr sz="2600" b="1" spc="-25" dirty="0">
                <a:latin typeface="Arial" panose="020B0604020202020204"/>
                <a:cs typeface="Arial" panose="020B0604020202020204"/>
              </a:rPr>
              <a:t> </a:t>
            </a:r>
            <a:r>
              <a:rPr sz="2600" b="1" dirty="0">
                <a:latin typeface="Arial" panose="020B0604020202020204"/>
                <a:cs typeface="Arial" panose="020B0604020202020204"/>
              </a:rPr>
              <a:t>ΞΕΝΕΡΙΣΕΙ,</a:t>
            </a:r>
            <a:r>
              <a:rPr sz="2600" b="1" spc="-30" dirty="0">
                <a:latin typeface="Arial" panose="020B0604020202020204"/>
                <a:cs typeface="Arial" panose="020B0604020202020204"/>
              </a:rPr>
              <a:t> </a:t>
            </a:r>
            <a:r>
              <a:rPr sz="2600" b="1" dirty="0">
                <a:latin typeface="Arial" panose="020B0604020202020204"/>
                <a:cs typeface="Arial" panose="020B0604020202020204"/>
              </a:rPr>
              <a:t>Η</a:t>
            </a:r>
            <a:r>
              <a:rPr sz="2600" b="1" spc="-20" dirty="0">
                <a:latin typeface="Arial" panose="020B0604020202020204"/>
                <a:cs typeface="Arial" panose="020B0604020202020204"/>
              </a:rPr>
              <a:t> </a:t>
            </a:r>
            <a:r>
              <a:rPr sz="2600" b="1" spc="-30">
                <a:latin typeface="Arial" panose="020B0604020202020204"/>
                <a:cs typeface="Arial" panose="020B0604020202020204"/>
              </a:rPr>
              <a:t>ΤΑΧΥΤΗΤΑ </a:t>
            </a:r>
            <a:r>
              <a:rPr sz="2600" b="1" spc="-10" smtClean="0">
                <a:latin typeface="Arial" panose="020B0604020202020204"/>
                <a:cs typeface="Arial" panose="020B0604020202020204"/>
              </a:rPr>
              <a:t>ΠΕΡΙΣΤΡΟ</a:t>
            </a:r>
            <a:r>
              <a:rPr sz="2600" b="1" smtClean="0">
                <a:latin typeface="Arial" panose="020B0604020202020204"/>
                <a:cs typeface="Arial" panose="020B0604020202020204"/>
              </a:rPr>
              <a:t>ΦΗΣ</a:t>
            </a:r>
            <a:r>
              <a:rPr sz="2600" b="1" spc="-100" smtClean="0">
                <a:latin typeface="Arial" panose="020B0604020202020204"/>
                <a:cs typeface="Arial" panose="020B0604020202020204"/>
              </a:rPr>
              <a:t> </a:t>
            </a:r>
            <a:r>
              <a:rPr sz="2600" b="1" dirty="0">
                <a:latin typeface="Arial" panose="020B0604020202020204"/>
                <a:cs typeface="Arial" panose="020B0604020202020204"/>
              </a:rPr>
              <a:t>ΘΑ</a:t>
            </a:r>
            <a:r>
              <a:rPr sz="2600" b="1" spc="-150" dirty="0">
                <a:latin typeface="Arial" panose="020B0604020202020204"/>
                <a:cs typeface="Arial" panose="020B0604020202020204"/>
              </a:rPr>
              <a:t> </a:t>
            </a:r>
            <a:r>
              <a:rPr sz="2600" b="1" spc="-20" dirty="0">
                <a:latin typeface="Arial" panose="020B0604020202020204"/>
                <a:cs typeface="Arial" panose="020B0604020202020204"/>
              </a:rPr>
              <a:t>ΑΥΞΗΘΕΙ</a:t>
            </a:r>
            <a:r>
              <a:rPr sz="2600" b="1" spc="-65" dirty="0">
                <a:latin typeface="Arial" panose="020B0604020202020204"/>
                <a:cs typeface="Arial" panose="020B0604020202020204"/>
              </a:rPr>
              <a:t> </a:t>
            </a:r>
            <a:r>
              <a:rPr sz="2600" b="1" dirty="0">
                <a:latin typeface="Arial" panose="020B0604020202020204"/>
                <a:cs typeface="Arial" panose="020B0604020202020204"/>
              </a:rPr>
              <a:t>ΚΑΙ</a:t>
            </a:r>
            <a:r>
              <a:rPr sz="2600" b="1" spc="-70" dirty="0">
                <a:latin typeface="Arial" panose="020B0604020202020204"/>
                <a:cs typeface="Arial" panose="020B0604020202020204"/>
              </a:rPr>
              <a:t> </a:t>
            </a:r>
            <a:r>
              <a:rPr sz="2600" b="1" dirty="0">
                <a:latin typeface="Arial" panose="020B0604020202020204"/>
                <a:cs typeface="Arial" panose="020B0604020202020204"/>
              </a:rPr>
              <a:t>ΘΑ</a:t>
            </a:r>
            <a:r>
              <a:rPr sz="2600" b="1" spc="-65" dirty="0">
                <a:latin typeface="Arial" panose="020B0604020202020204"/>
                <a:cs typeface="Arial" panose="020B0604020202020204"/>
              </a:rPr>
              <a:t> </a:t>
            </a:r>
            <a:r>
              <a:rPr sz="2600" b="1" spc="-10" dirty="0">
                <a:latin typeface="Arial" panose="020B0604020202020204"/>
                <a:cs typeface="Arial" panose="020B0604020202020204"/>
              </a:rPr>
              <a:t>ΜΕΤΑΔΟΘΕΙ</a:t>
            </a:r>
            <a:r>
              <a:rPr sz="2600" b="1" spc="-65" dirty="0">
                <a:latin typeface="Arial" panose="020B0604020202020204"/>
                <a:cs typeface="Arial" panose="020B0604020202020204"/>
              </a:rPr>
              <a:t> </a:t>
            </a:r>
            <a:r>
              <a:rPr sz="2600" b="1" spc="-55">
                <a:latin typeface="Arial" panose="020B0604020202020204"/>
                <a:cs typeface="Arial" panose="020B0604020202020204"/>
              </a:rPr>
              <a:t>ΣΤΑ</a:t>
            </a:r>
            <a:r>
              <a:rPr sz="2600" b="1" spc="-125">
                <a:latin typeface="Arial" panose="020B0604020202020204"/>
                <a:cs typeface="Arial" panose="020B0604020202020204"/>
              </a:rPr>
              <a:t> </a:t>
            </a:r>
            <a:r>
              <a:rPr sz="2600" b="1" spc="-10" smtClean="0">
                <a:latin typeface="Arial" panose="020B0604020202020204"/>
                <a:cs typeface="Arial" panose="020B0604020202020204"/>
              </a:rPr>
              <a:t>ΑΝΤΙΒΑ</a:t>
            </a:r>
            <a:r>
              <a:rPr sz="2600" b="1" spc="-25" smtClean="0">
                <a:latin typeface="Arial" panose="020B0604020202020204"/>
                <a:cs typeface="Arial" panose="020B0604020202020204"/>
              </a:rPr>
              <a:t>ΡΑ</a:t>
            </a:r>
            <a:r>
              <a:rPr sz="2600" b="1" spc="-25" dirty="0">
                <a:latin typeface="Arial" panose="020B0604020202020204"/>
                <a:cs typeface="Arial" panose="020B0604020202020204"/>
              </a:rPr>
              <a:t>.</a:t>
            </a:r>
            <a:endParaRPr sz="2600">
              <a:latin typeface="Arial" panose="020B0604020202020204"/>
              <a:cs typeface="Arial" panose="020B0604020202020204"/>
            </a:endParaRPr>
          </a:p>
          <a:p>
            <a:pPr>
              <a:lnSpc>
                <a:spcPct val="100000"/>
              </a:lnSpc>
              <a:spcBef>
                <a:spcPts val="25"/>
              </a:spcBef>
            </a:pPr>
            <a:endParaRPr sz="2450">
              <a:latin typeface="Arial" panose="020B0604020202020204"/>
              <a:cs typeface="Arial" panose="020B0604020202020204"/>
            </a:endParaRPr>
          </a:p>
          <a:p>
            <a:pPr marL="12700" marR="5080" indent="91440">
              <a:lnSpc>
                <a:spcPct val="93000"/>
              </a:lnSpc>
              <a:tabLst>
                <a:tab pos="1955800" algn="l"/>
              </a:tabLst>
            </a:pPr>
            <a:r>
              <a:rPr sz="2600" b="1" dirty="0">
                <a:latin typeface="Arial" panose="020B0604020202020204"/>
                <a:cs typeface="Arial" panose="020B0604020202020204"/>
              </a:rPr>
              <a:t>Η</a:t>
            </a:r>
            <a:r>
              <a:rPr sz="2600" b="1" spc="-50" dirty="0">
                <a:latin typeface="Arial" panose="020B0604020202020204"/>
                <a:cs typeface="Arial" panose="020B0604020202020204"/>
              </a:rPr>
              <a:t> </a:t>
            </a:r>
            <a:r>
              <a:rPr sz="2600" b="1" dirty="0">
                <a:latin typeface="Arial" panose="020B0604020202020204"/>
                <a:cs typeface="Arial" panose="020B0604020202020204"/>
              </a:rPr>
              <a:t>ΦΥΓΟΚΕΝΤΡΟΣ</a:t>
            </a:r>
            <a:r>
              <a:rPr sz="2600" b="1" spc="-50" dirty="0">
                <a:latin typeface="Arial" panose="020B0604020202020204"/>
                <a:cs typeface="Arial" panose="020B0604020202020204"/>
              </a:rPr>
              <a:t> </a:t>
            </a:r>
            <a:r>
              <a:rPr sz="2600" b="1" dirty="0">
                <a:latin typeface="Arial" panose="020B0604020202020204"/>
                <a:cs typeface="Arial" panose="020B0604020202020204"/>
              </a:rPr>
              <a:t>ΠΟΥ</a:t>
            </a:r>
            <a:r>
              <a:rPr sz="2600" b="1" spc="-40" dirty="0">
                <a:latin typeface="Arial" panose="020B0604020202020204"/>
                <a:cs typeface="Arial" panose="020B0604020202020204"/>
              </a:rPr>
              <a:t> </a:t>
            </a:r>
            <a:r>
              <a:rPr sz="2600" b="1" dirty="0">
                <a:latin typeface="Arial" panose="020B0604020202020204"/>
                <a:cs typeface="Arial" panose="020B0604020202020204"/>
              </a:rPr>
              <a:t>ΘΑ</a:t>
            </a:r>
            <a:r>
              <a:rPr sz="2600" b="1" spc="-145" dirty="0">
                <a:latin typeface="Arial" panose="020B0604020202020204"/>
                <a:cs typeface="Arial" panose="020B0604020202020204"/>
              </a:rPr>
              <a:t> </a:t>
            </a:r>
            <a:r>
              <a:rPr sz="2600" b="1" dirty="0">
                <a:latin typeface="Arial" panose="020B0604020202020204"/>
                <a:cs typeface="Arial" panose="020B0604020202020204"/>
              </a:rPr>
              <a:t>ΑΝΑΠΤΥΧΘΕΙ</a:t>
            </a:r>
            <a:r>
              <a:rPr sz="2600" b="1" spc="-45" dirty="0">
                <a:latin typeface="Arial" panose="020B0604020202020204"/>
                <a:cs typeface="Arial" panose="020B0604020202020204"/>
              </a:rPr>
              <a:t> </a:t>
            </a:r>
            <a:r>
              <a:rPr sz="2600" b="1">
                <a:latin typeface="Arial" panose="020B0604020202020204"/>
                <a:cs typeface="Arial" panose="020B0604020202020204"/>
              </a:rPr>
              <a:t>ΘΑ</a:t>
            </a:r>
            <a:r>
              <a:rPr sz="2600" b="1" spc="-85">
                <a:latin typeface="Arial" panose="020B0604020202020204"/>
                <a:cs typeface="Arial" panose="020B0604020202020204"/>
              </a:rPr>
              <a:t> </a:t>
            </a:r>
            <a:r>
              <a:rPr sz="2600" b="1" spc="-10" smtClean="0">
                <a:latin typeface="Arial" panose="020B0604020202020204"/>
                <a:cs typeface="Arial" panose="020B0604020202020204"/>
              </a:rPr>
              <a:t>ΥΠΕΡΝΙ</a:t>
            </a:r>
            <a:r>
              <a:rPr sz="2600" b="1" smtClean="0">
                <a:latin typeface="Arial" panose="020B0604020202020204"/>
                <a:cs typeface="Arial" panose="020B0604020202020204"/>
              </a:rPr>
              <a:t>ΚΗΣΕΙ</a:t>
            </a:r>
            <a:r>
              <a:rPr sz="2600" b="1" spc="-5" smtClean="0">
                <a:latin typeface="Arial" panose="020B0604020202020204"/>
                <a:cs typeface="Arial" panose="020B0604020202020204"/>
              </a:rPr>
              <a:t> </a:t>
            </a:r>
            <a:r>
              <a:rPr sz="2600" b="1" spc="-25" smtClean="0">
                <a:latin typeface="Arial" panose="020B0604020202020204"/>
                <a:cs typeface="Arial" panose="020B0604020202020204"/>
              </a:rPr>
              <a:t>ΤΗΝ</a:t>
            </a:r>
            <a:r>
              <a:rPr lang="el-GR" sz="2600" b="1" spc="-25" dirty="0">
                <a:latin typeface="Arial" panose="020B0604020202020204"/>
                <a:cs typeface="Arial" panose="020B0604020202020204"/>
              </a:rPr>
              <a:t> </a:t>
            </a:r>
            <a:r>
              <a:rPr sz="2600" b="1" spc="-10" smtClean="0">
                <a:latin typeface="Arial" panose="020B0604020202020204"/>
                <a:cs typeface="Arial" panose="020B0604020202020204"/>
              </a:rPr>
              <a:t>ΕΝΤΑΣΗ</a:t>
            </a:r>
            <a:r>
              <a:rPr sz="2600" b="1" spc="-100" smtClean="0">
                <a:latin typeface="Arial" panose="020B0604020202020204"/>
                <a:cs typeface="Arial" panose="020B0604020202020204"/>
              </a:rPr>
              <a:t> </a:t>
            </a:r>
            <a:r>
              <a:rPr sz="2600" b="1" dirty="0">
                <a:latin typeface="Arial" panose="020B0604020202020204"/>
                <a:cs typeface="Arial" panose="020B0604020202020204"/>
              </a:rPr>
              <a:t>ΤΟΥ</a:t>
            </a:r>
            <a:r>
              <a:rPr sz="2600" b="1" spc="-85" dirty="0">
                <a:latin typeface="Arial" panose="020B0604020202020204"/>
                <a:cs typeface="Arial" panose="020B0604020202020204"/>
              </a:rPr>
              <a:t> </a:t>
            </a:r>
            <a:r>
              <a:rPr sz="2600" b="1" spc="-20" dirty="0">
                <a:latin typeface="Arial" panose="020B0604020202020204"/>
                <a:cs typeface="Arial" panose="020B0604020202020204"/>
              </a:rPr>
              <a:t>ΕΛΑΤΗΡΙΟΥ</a:t>
            </a:r>
            <a:r>
              <a:rPr sz="2600" b="1" spc="-80" dirty="0">
                <a:latin typeface="Arial" panose="020B0604020202020204"/>
                <a:cs typeface="Arial" panose="020B0604020202020204"/>
              </a:rPr>
              <a:t> </a:t>
            </a:r>
            <a:r>
              <a:rPr sz="2600" b="1" dirty="0">
                <a:latin typeface="Arial" panose="020B0604020202020204"/>
                <a:cs typeface="Arial" panose="020B0604020202020204"/>
              </a:rPr>
              <a:t>ΚΑΙ</a:t>
            </a:r>
            <a:r>
              <a:rPr sz="2600" b="1" spc="-90" dirty="0">
                <a:latin typeface="Arial" panose="020B0604020202020204"/>
                <a:cs typeface="Arial" panose="020B0604020202020204"/>
              </a:rPr>
              <a:t> </a:t>
            </a:r>
            <a:r>
              <a:rPr sz="2600" b="1">
                <a:latin typeface="Arial" panose="020B0604020202020204"/>
                <a:cs typeface="Arial" panose="020B0604020202020204"/>
              </a:rPr>
              <a:t>ΘΑ</a:t>
            </a:r>
            <a:r>
              <a:rPr sz="2600" b="1" spc="-75">
                <a:latin typeface="Arial" panose="020B0604020202020204"/>
                <a:cs typeface="Arial" panose="020B0604020202020204"/>
              </a:rPr>
              <a:t> </a:t>
            </a:r>
            <a:r>
              <a:rPr sz="2600" b="1" spc="-10" smtClean="0">
                <a:latin typeface="Arial" panose="020B0604020202020204"/>
                <a:cs typeface="Arial" panose="020B0604020202020204"/>
              </a:rPr>
              <a:t>ΜΕΤΑ</a:t>
            </a:r>
            <a:r>
              <a:rPr sz="2600" b="1" smtClean="0">
                <a:latin typeface="Arial" panose="020B0604020202020204"/>
                <a:cs typeface="Arial" panose="020B0604020202020204"/>
              </a:rPr>
              <a:t>ΚΙΝΗΣΕΙ</a:t>
            </a:r>
            <a:r>
              <a:rPr sz="2600" b="1" spc="-60" smtClean="0">
                <a:latin typeface="Arial" panose="020B0604020202020204"/>
                <a:cs typeface="Arial" panose="020B0604020202020204"/>
              </a:rPr>
              <a:t> </a:t>
            </a:r>
            <a:r>
              <a:rPr sz="2600" b="1" dirty="0">
                <a:latin typeface="Arial" panose="020B0604020202020204"/>
                <a:cs typeface="Arial" panose="020B0604020202020204"/>
              </a:rPr>
              <a:t>ΤΟ</a:t>
            </a:r>
            <a:r>
              <a:rPr sz="2600" b="1" spc="-40" dirty="0">
                <a:latin typeface="Arial" panose="020B0604020202020204"/>
                <a:cs typeface="Arial" panose="020B0604020202020204"/>
              </a:rPr>
              <a:t> </a:t>
            </a:r>
            <a:r>
              <a:rPr sz="2600" b="1" spc="-10" dirty="0">
                <a:latin typeface="Arial" panose="020B0604020202020204"/>
                <a:cs typeface="Arial" panose="020B0604020202020204"/>
              </a:rPr>
              <a:t>ΡΥΘΜΙΣΤΙΚΟ</a:t>
            </a:r>
            <a:r>
              <a:rPr sz="2600" b="1" spc="-45" dirty="0">
                <a:latin typeface="Arial" panose="020B0604020202020204"/>
                <a:cs typeface="Arial" panose="020B0604020202020204"/>
              </a:rPr>
              <a:t> </a:t>
            </a:r>
            <a:r>
              <a:rPr sz="2600" b="1" dirty="0">
                <a:latin typeface="Arial" panose="020B0604020202020204"/>
                <a:cs typeface="Arial" panose="020B0604020202020204"/>
              </a:rPr>
              <a:t>ΧΙΤΩΝΙΟ</a:t>
            </a:r>
            <a:r>
              <a:rPr sz="2600" b="1" spc="-45" dirty="0">
                <a:latin typeface="Arial" panose="020B0604020202020204"/>
                <a:cs typeface="Arial" panose="020B0604020202020204"/>
              </a:rPr>
              <a:t> </a:t>
            </a:r>
            <a:r>
              <a:rPr sz="2600" b="1">
                <a:latin typeface="Arial" panose="020B0604020202020204"/>
                <a:cs typeface="Arial" panose="020B0604020202020204"/>
              </a:rPr>
              <a:t>ΚΑΙ</a:t>
            </a:r>
            <a:r>
              <a:rPr sz="2600" b="1" spc="-45">
                <a:latin typeface="Arial" panose="020B0604020202020204"/>
                <a:cs typeface="Arial" panose="020B0604020202020204"/>
              </a:rPr>
              <a:t> </a:t>
            </a:r>
            <a:r>
              <a:rPr sz="2600" b="1" smtClean="0">
                <a:latin typeface="Arial" panose="020B0604020202020204"/>
                <a:cs typeface="Arial" panose="020B0604020202020204"/>
              </a:rPr>
              <a:t>ΤΟ</a:t>
            </a:r>
            <a:r>
              <a:rPr lang="el-GR" sz="2600" b="1" dirty="0" smtClean="0">
                <a:latin typeface="Arial" panose="020B0604020202020204"/>
                <a:cs typeface="Arial" panose="020B0604020202020204"/>
              </a:rPr>
              <a:t>Ν</a:t>
            </a:r>
            <a:r>
              <a:rPr sz="2600" b="1" spc="-40" smtClean="0">
                <a:latin typeface="Arial" panose="020B0604020202020204"/>
                <a:cs typeface="Arial" panose="020B0604020202020204"/>
              </a:rPr>
              <a:t> </a:t>
            </a:r>
            <a:r>
              <a:rPr sz="2600" b="1" spc="-10" smtClean="0">
                <a:latin typeface="Arial" panose="020B0604020202020204"/>
                <a:cs typeface="Arial" panose="020B0604020202020204"/>
              </a:rPr>
              <a:t>ΡΥΘΜΙΣΤΙ</a:t>
            </a:r>
            <a:r>
              <a:rPr sz="2600" b="1" smtClean="0">
                <a:latin typeface="Arial" panose="020B0604020202020204"/>
                <a:cs typeface="Arial" panose="020B0604020202020204"/>
              </a:rPr>
              <a:t>ΚΟ</a:t>
            </a:r>
            <a:r>
              <a:rPr sz="2600" b="1" spc="-40" smtClean="0">
                <a:latin typeface="Arial" panose="020B0604020202020204"/>
                <a:cs typeface="Arial" panose="020B0604020202020204"/>
              </a:rPr>
              <a:t> </a:t>
            </a:r>
            <a:r>
              <a:rPr sz="2600" b="1">
                <a:latin typeface="Arial" panose="020B0604020202020204"/>
                <a:cs typeface="Arial" panose="020B0604020202020204"/>
              </a:rPr>
              <a:t>ΚΑΝΟΝΑ</a:t>
            </a:r>
            <a:r>
              <a:rPr sz="2600" b="1" spc="-35">
                <a:latin typeface="Arial" panose="020B0604020202020204"/>
                <a:cs typeface="Arial" panose="020B0604020202020204"/>
              </a:rPr>
              <a:t> </a:t>
            </a:r>
            <a:r>
              <a:rPr lang="el-GR" sz="2600" b="1" spc="-35" dirty="0" smtClean="0">
                <a:latin typeface="Arial" panose="020B0604020202020204"/>
                <a:cs typeface="Arial" panose="020B0604020202020204"/>
              </a:rPr>
              <a:t>ΓΙΑ </a:t>
            </a:r>
            <a:r>
              <a:rPr sz="2600" b="1" smtClean="0">
                <a:latin typeface="Arial" panose="020B0604020202020204"/>
                <a:cs typeface="Arial" panose="020B0604020202020204"/>
              </a:rPr>
              <a:t>ΝΑ</a:t>
            </a:r>
            <a:r>
              <a:rPr sz="2600" b="1" spc="-30" smtClean="0">
                <a:latin typeface="Arial" panose="020B0604020202020204"/>
                <a:cs typeface="Arial" panose="020B0604020202020204"/>
              </a:rPr>
              <a:t> </a:t>
            </a:r>
            <a:r>
              <a:rPr sz="2600" b="1" dirty="0">
                <a:latin typeface="Arial" panose="020B0604020202020204"/>
                <a:cs typeface="Arial" panose="020B0604020202020204"/>
              </a:rPr>
              <a:t>ΚΛΕΙΣΕΙ</a:t>
            </a:r>
            <a:r>
              <a:rPr sz="2600" b="1" spc="-30" dirty="0">
                <a:latin typeface="Arial" panose="020B0604020202020204"/>
                <a:cs typeface="Arial" panose="020B0604020202020204"/>
              </a:rPr>
              <a:t> </a:t>
            </a:r>
            <a:r>
              <a:rPr sz="2600" b="1" spc="-10" dirty="0">
                <a:latin typeface="Arial" panose="020B0604020202020204"/>
                <a:cs typeface="Arial" panose="020B0604020202020204"/>
              </a:rPr>
              <a:t>ΠΕΤΡΕΛΑΙΑ.</a:t>
            </a:r>
            <a:endParaRPr sz="2600">
              <a:latin typeface="Arial" panose="020B0604020202020204"/>
              <a:cs typeface="Arial" panose="020B0604020202020204"/>
            </a:endParaRPr>
          </a:p>
          <a:p>
            <a:pPr>
              <a:lnSpc>
                <a:spcPct val="100000"/>
              </a:lnSpc>
              <a:spcBef>
                <a:spcPts val="30"/>
              </a:spcBef>
            </a:pPr>
            <a:endParaRPr sz="2550">
              <a:latin typeface="Arial" panose="020B0604020202020204"/>
              <a:cs typeface="Arial" panose="020B0604020202020204"/>
            </a:endParaRPr>
          </a:p>
          <a:p>
            <a:pPr marL="12700" marR="13970" indent="91440">
              <a:lnSpc>
                <a:spcPts val="2910"/>
              </a:lnSpc>
            </a:pPr>
            <a:r>
              <a:rPr sz="2600" b="1" dirty="0">
                <a:latin typeface="Arial" panose="020B0604020202020204"/>
                <a:cs typeface="Arial" panose="020B0604020202020204"/>
              </a:rPr>
              <a:t>ΕΤΣΙ</a:t>
            </a:r>
            <a:r>
              <a:rPr sz="2600" b="1" spc="-55" dirty="0">
                <a:latin typeface="Arial" panose="020B0604020202020204"/>
                <a:cs typeface="Arial" panose="020B0604020202020204"/>
              </a:rPr>
              <a:t> </a:t>
            </a:r>
            <a:r>
              <a:rPr sz="2600" b="1" dirty="0">
                <a:latin typeface="Arial" panose="020B0604020202020204"/>
                <a:cs typeface="Arial" panose="020B0604020202020204"/>
              </a:rPr>
              <a:t>ΘΑ</a:t>
            </a:r>
            <a:r>
              <a:rPr sz="2600" b="1" spc="-30" dirty="0">
                <a:latin typeface="Arial" panose="020B0604020202020204"/>
                <a:cs typeface="Arial" panose="020B0604020202020204"/>
              </a:rPr>
              <a:t> </a:t>
            </a:r>
            <a:r>
              <a:rPr sz="2600" b="1" dirty="0">
                <a:latin typeface="Arial" panose="020B0604020202020204"/>
                <a:cs typeface="Arial" panose="020B0604020202020204"/>
              </a:rPr>
              <a:t>ΠΕΣΟΥΝ</a:t>
            </a:r>
            <a:r>
              <a:rPr sz="2600" b="1" spc="-40" dirty="0">
                <a:latin typeface="Arial" panose="020B0604020202020204"/>
                <a:cs typeface="Arial" panose="020B0604020202020204"/>
              </a:rPr>
              <a:t> </a:t>
            </a:r>
            <a:r>
              <a:rPr sz="2600" b="1" dirty="0">
                <a:latin typeface="Arial" panose="020B0604020202020204"/>
                <a:cs typeface="Arial" panose="020B0604020202020204"/>
              </a:rPr>
              <a:t>ΟΙ</a:t>
            </a:r>
            <a:r>
              <a:rPr sz="2600" b="1" spc="-40" dirty="0">
                <a:latin typeface="Arial" panose="020B0604020202020204"/>
                <a:cs typeface="Arial" panose="020B0604020202020204"/>
              </a:rPr>
              <a:t> </a:t>
            </a:r>
            <a:r>
              <a:rPr sz="2600" b="1" dirty="0">
                <a:latin typeface="Arial" panose="020B0604020202020204"/>
                <a:cs typeface="Arial" panose="020B0604020202020204"/>
              </a:rPr>
              <a:t>ΣΤΡΟΦΕΣ</a:t>
            </a:r>
            <a:r>
              <a:rPr sz="2600" b="1" spc="-40" dirty="0">
                <a:latin typeface="Arial" panose="020B0604020202020204"/>
                <a:cs typeface="Arial" panose="020B0604020202020204"/>
              </a:rPr>
              <a:t> </a:t>
            </a:r>
            <a:r>
              <a:rPr sz="2600" b="1" dirty="0">
                <a:latin typeface="Arial" panose="020B0604020202020204"/>
                <a:cs typeface="Arial" panose="020B0604020202020204"/>
              </a:rPr>
              <a:t>ΚΑΙ</a:t>
            </a:r>
            <a:r>
              <a:rPr sz="2600" b="1" spc="-40" dirty="0">
                <a:latin typeface="Arial" panose="020B0604020202020204"/>
                <a:cs typeface="Arial" panose="020B0604020202020204"/>
              </a:rPr>
              <a:t> </a:t>
            </a:r>
            <a:r>
              <a:rPr sz="2600" b="1" dirty="0">
                <a:latin typeface="Arial" panose="020B0604020202020204"/>
                <a:cs typeface="Arial" panose="020B0604020202020204"/>
              </a:rPr>
              <a:t>ΟΛΑ</a:t>
            </a:r>
            <a:r>
              <a:rPr sz="2600" b="1" spc="-30" dirty="0">
                <a:latin typeface="Arial" panose="020B0604020202020204"/>
                <a:cs typeface="Arial" panose="020B0604020202020204"/>
              </a:rPr>
              <a:t> </a:t>
            </a:r>
            <a:r>
              <a:rPr sz="2600" b="1">
                <a:latin typeface="Arial" panose="020B0604020202020204"/>
                <a:cs typeface="Arial" panose="020B0604020202020204"/>
              </a:rPr>
              <a:t>ΘΑ</a:t>
            </a:r>
            <a:r>
              <a:rPr sz="2600" b="1" spc="-40">
                <a:latin typeface="Arial" panose="020B0604020202020204"/>
                <a:cs typeface="Arial" panose="020B0604020202020204"/>
              </a:rPr>
              <a:t> </a:t>
            </a:r>
            <a:r>
              <a:rPr lang="el-GR" sz="2600" b="1" spc="-40" dirty="0">
                <a:latin typeface="Arial" panose="020B0604020202020204"/>
                <a:cs typeface="Arial" panose="020B0604020202020204"/>
              </a:rPr>
              <a:t> </a:t>
            </a:r>
            <a:r>
              <a:rPr lang="el-GR" sz="2600" b="1" spc="-40" dirty="0" smtClean="0">
                <a:latin typeface="Arial" panose="020B0604020202020204"/>
                <a:cs typeface="Arial" panose="020B0604020202020204"/>
              </a:rPr>
              <a:t> </a:t>
            </a:r>
            <a:r>
              <a:rPr sz="2600" b="1" spc="-10" smtClean="0">
                <a:latin typeface="Arial" panose="020B0604020202020204"/>
                <a:cs typeface="Arial" panose="020B0604020202020204"/>
              </a:rPr>
              <a:t>ΕΠΑΝΕΛ</a:t>
            </a:r>
            <a:r>
              <a:rPr sz="2600" b="1" smtClean="0">
                <a:latin typeface="Arial" panose="020B0604020202020204"/>
                <a:cs typeface="Arial" panose="020B0604020202020204"/>
              </a:rPr>
              <a:t>ΘΟΥΝ</a:t>
            </a:r>
            <a:r>
              <a:rPr sz="2600" b="1" spc="-40" smtClean="0">
                <a:latin typeface="Arial" panose="020B0604020202020204"/>
                <a:cs typeface="Arial" panose="020B0604020202020204"/>
              </a:rPr>
              <a:t> </a:t>
            </a:r>
            <a:r>
              <a:rPr sz="2600" b="1" dirty="0">
                <a:latin typeface="Arial" panose="020B0604020202020204"/>
                <a:cs typeface="Arial" panose="020B0604020202020204"/>
              </a:rPr>
              <a:t>ΤΟ</a:t>
            </a:r>
            <a:r>
              <a:rPr sz="2600" b="1" spc="-25" dirty="0">
                <a:latin typeface="Arial" panose="020B0604020202020204"/>
                <a:cs typeface="Arial" panose="020B0604020202020204"/>
              </a:rPr>
              <a:t> </a:t>
            </a:r>
            <a:r>
              <a:rPr sz="2600" b="1" dirty="0">
                <a:latin typeface="Arial" panose="020B0604020202020204"/>
                <a:cs typeface="Arial" panose="020B0604020202020204"/>
              </a:rPr>
              <a:t>ΠΡΟΤΕΡΟ</a:t>
            </a:r>
            <a:r>
              <a:rPr sz="2600" b="1" spc="-25" dirty="0">
                <a:latin typeface="Arial" panose="020B0604020202020204"/>
                <a:cs typeface="Arial" panose="020B0604020202020204"/>
              </a:rPr>
              <a:t> </a:t>
            </a:r>
            <a:r>
              <a:rPr sz="2600" b="1" dirty="0">
                <a:latin typeface="Arial" panose="020B0604020202020204"/>
                <a:cs typeface="Arial" panose="020B0604020202020204"/>
              </a:rPr>
              <a:t>ΣΗΜΕΙΟ</a:t>
            </a:r>
            <a:r>
              <a:rPr sz="2600" b="1" spc="-25" dirty="0">
                <a:latin typeface="Arial" panose="020B0604020202020204"/>
                <a:cs typeface="Arial" panose="020B0604020202020204"/>
              </a:rPr>
              <a:t> </a:t>
            </a:r>
            <a:r>
              <a:rPr sz="2600" b="1" spc="-10" dirty="0">
                <a:latin typeface="Arial" panose="020B0604020202020204"/>
                <a:cs typeface="Arial" panose="020B0604020202020204"/>
              </a:rPr>
              <a:t>ΙΣΟΡΡΟΠΙΑΣ.</a:t>
            </a:r>
            <a:endParaRPr sz="26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3970" y="54550"/>
            <a:ext cx="8250555" cy="818515"/>
            <a:chOff x="493970" y="54550"/>
            <a:chExt cx="8250555" cy="818515"/>
          </a:xfrm>
        </p:grpSpPr>
        <p:sp>
          <p:nvSpPr>
            <p:cNvPr id="3" name="object 3"/>
            <p:cNvSpPr/>
            <p:nvPr/>
          </p:nvSpPr>
          <p:spPr>
            <a:xfrm>
              <a:off x="506730" y="67310"/>
              <a:ext cx="8224520" cy="792480"/>
            </a:xfrm>
            <a:custGeom>
              <a:avLst/>
              <a:gdLst/>
              <a:ahLst/>
              <a:cxnLst/>
              <a:rect l="l" t="t" r="r" b="b"/>
              <a:pathLst>
                <a:path w="8224520" h="792480">
                  <a:moveTo>
                    <a:pt x="8106410" y="1270"/>
                  </a:moveTo>
                  <a:lnTo>
                    <a:pt x="118110" y="1270"/>
                  </a:lnTo>
                  <a:lnTo>
                    <a:pt x="110490" y="2540"/>
                  </a:lnTo>
                  <a:lnTo>
                    <a:pt x="91440" y="6350"/>
                  </a:lnTo>
                  <a:lnTo>
                    <a:pt x="83820" y="8890"/>
                  </a:lnTo>
                  <a:lnTo>
                    <a:pt x="77470" y="11430"/>
                  </a:lnTo>
                  <a:lnTo>
                    <a:pt x="72390" y="15240"/>
                  </a:lnTo>
                  <a:lnTo>
                    <a:pt x="66040" y="17780"/>
                  </a:lnTo>
                  <a:lnTo>
                    <a:pt x="59690" y="21590"/>
                  </a:lnTo>
                  <a:lnTo>
                    <a:pt x="54610" y="25400"/>
                  </a:lnTo>
                  <a:lnTo>
                    <a:pt x="48260" y="30480"/>
                  </a:lnTo>
                  <a:lnTo>
                    <a:pt x="43179" y="34290"/>
                  </a:lnTo>
                  <a:lnTo>
                    <a:pt x="33020" y="44450"/>
                  </a:lnTo>
                  <a:lnTo>
                    <a:pt x="25400" y="54610"/>
                  </a:lnTo>
                  <a:lnTo>
                    <a:pt x="21590" y="60960"/>
                  </a:lnTo>
                  <a:lnTo>
                    <a:pt x="17779" y="66040"/>
                  </a:lnTo>
                  <a:lnTo>
                    <a:pt x="13970" y="72390"/>
                  </a:lnTo>
                  <a:lnTo>
                    <a:pt x="3810" y="97790"/>
                  </a:lnTo>
                  <a:lnTo>
                    <a:pt x="2540" y="104140"/>
                  </a:lnTo>
                  <a:lnTo>
                    <a:pt x="1270" y="111760"/>
                  </a:lnTo>
                  <a:lnTo>
                    <a:pt x="0" y="118110"/>
                  </a:lnTo>
                  <a:lnTo>
                    <a:pt x="0" y="674370"/>
                  </a:lnTo>
                  <a:lnTo>
                    <a:pt x="1270" y="681990"/>
                  </a:lnTo>
                  <a:lnTo>
                    <a:pt x="2540" y="688340"/>
                  </a:lnTo>
                  <a:lnTo>
                    <a:pt x="5079" y="694690"/>
                  </a:lnTo>
                  <a:lnTo>
                    <a:pt x="6350" y="701040"/>
                  </a:lnTo>
                  <a:lnTo>
                    <a:pt x="8890" y="708660"/>
                  </a:lnTo>
                  <a:lnTo>
                    <a:pt x="13970" y="721360"/>
                  </a:lnTo>
                  <a:lnTo>
                    <a:pt x="17779" y="726440"/>
                  </a:lnTo>
                  <a:lnTo>
                    <a:pt x="21590" y="732790"/>
                  </a:lnTo>
                  <a:lnTo>
                    <a:pt x="25400" y="737870"/>
                  </a:lnTo>
                  <a:lnTo>
                    <a:pt x="29210" y="744220"/>
                  </a:lnTo>
                  <a:lnTo>
                    <a:pt x="33020" y="749300"/>
                  </a:lnTo>
                  <a:lnTo>
                    <a:pt x="38100" y="754380"/>
                  </a:lnTo>
                  <a:lnTo>
                    <a:pt x="43179" y="758190"/>
                  </a:lnTo>
                  <a:lnTo>
                    <a:pt x="48260" y="763270"/>
                  </a:lnTo>
                  <a:lnTo>
                    <a:pt x="54610" y="767080"/>
                  </a:lnTo>
                  <a:lnTo>
                    <a:pt x="59690" y="770890"/>
                  </a:lnTo>
                  <a:lnTo>
                    <a:pt x="72390" y="778510"/>
                  </a:lnTo>
                  <a:lnTo>
                    <a:pt x="77470" y="781050"/>
                  </a:lnTo>
                  <a:lnTo>
                    <a:pt x="83820" y="783590"/>
                  </a:lnTo>
                  <a:lnTo>
                    <a:pt x="91440" y="786130"/>
                  </a:lnTo>
                  <a:lnTo>
                    <a:pt x="97790" y="788670"/>
                  </a:lnTo>
                  <a:lnTo>
                    <a:pt x="110490" y="791210"/>
                  </a:lnTo>
                  <a:lnTo>
                    <a:pt x="118110" y="791210"/>
                  </a:lnTo>
                  <a:lnTo>
                    <a:pt x="124460" y="792480"/>
                  </a:lnTo>
                  <a:lnTo>
                    <a:pt x="8100060" y="792480"/>
                  </a:lnTo>
                  <a:lnTo>
                    <a:pt x="8106410" y="791210"/>
                  </a:lnTo>
                  <a:lnTo>
                    <a:pt x="8114030" y="789940"/>
                  </a:lnTo>
                  <a:lnTo>
                    <a:pt x="8120380" y="789940"/>
                  </a:lnTo>
                  <a:lnTo>
                    <a:pt x="8126730" y="787400"/>
                  </a:lnTo>
                  <a:lnTo>
                    <a:pt x="8133080" y="786130"/>
                  </a:lnTo>
                  <a:lnTo>
                    <a:pt x="8169910" y="767080"/>
                  </a:lnTo>
                  <a:lnTo>
                    <a:pt x="8176260" y="763270"/>
                  </a:lnTo>
                  <a:lnTo>
                    <a:pt x="8202930" y="732790"/>
                  </a:lnTo>
                  <a:lnTo>
                    <a:pt x="8219440" y="694690"/>
                  </a:lnTo>
                  <a:lnTo>
                    <a:pt x="8221980" y="688340"/>
                  </a:lnTo>
                  <a:lnTo>
                    <a:pt x="8223250" y="680720"/>
                  </a:lnTo>
                  <a:lnTo>
                    <a:pt x="8223250" y="674370"/>
                  </a:lnTo>
                  <a:lnTo>
                    <a:pt x="8224520" y="668020"/>
                  </a:lnTo>
                  <a:lnTo>
                    <a:pt x="8224520" y="125730"/>
                  </a:lnTo>
                  <a:lnTo>
                    <a:pt x="8223250" y="118110"/>
                  </a:lnTo>
                  <a:lnTo>
                    <a:pt x="8221980" y="111760"/>
                  </a:lnTo>
                  <a:lnTo>
                    <a:pt x="8221980" y="104140"/>
                  </a:lnTo>
                  <a:lnTo>
                    <a:pt x="8219440" y="97790"/>
                  </a:lnTo>
                  <a:lnTo>
                    <a:pt x="8218170" y="91440"/>
                  </a:lnTo>
                  <a:lnTo>
                    <a:pt x="8210550" y="72390"/>
                  </a:lnTo>
                  <a:lnTo>
                    <a:pt x="8206740" y="66040"/>
                  </a:lnTo>
                  <a:lnTo>
                    <a:pt x="8202930" y="60960"/>
                  </a:lnTo>
                  <a:lnTo>
                    <a:pt x="8199120" y="54610"/>
                  </a:lnTo>
                  <a:lnTo>
                    <a:pt x="8195310" y="49530"/>
                  </a:lnTo>
                  <a:lnTo>
                    <a:pt x="8190230" y="44450"/>
                  </a:lnTo>
                  <a:lnTo>
                    <a:pt x="8186420" y="39370"/>
                  </a:lnTo>
                  <a:lnTo>
                    <a:pt x="8181340" y="34290"/>
                  </a:lnTo>
                  <a:lnTo>
                    <a:pt x="8174990" y="30480"/>
                  </a:lnTo>
                  <a:lnTo>
                    <a:pt x="8169910" y="25400"/>
                  </a:lnTo>
                  <a:lnTo>
                    <a:pt x="8164830" y="21590"/>
                  </a:lnTo>
                  <a:lnTo>
                    <a:pt x="8158480" y="17780"/>
                  </a:lnTo>
                  <a:lnTo>
                    <a:pt x="8152130" y="15240"/>
                  </a:lnTo>
                  <a:lnTo>
                    <a:pt x="8145780" y="11430"/>
                  </a:lnTo>
                  <a:lnTo>
                    <a:pt x="8133080" y="6350"/>
                  </a:lnTo>
                  <a:lnTo>
                    <a:pt x="8120380" y="3810"/>
                  </a:lnTo>
                  <a:lnTo>
                    <a:pt x="8112760" y="2540"/>
                  </a:lnTo>
                  <a:lnTo>
                    <a:pt x="8106410" y="1270"/>
                  </a:lnTo>
                  <a:close/>
                </a:path>
                <a:path w="8224520" h="792480">
                  <a:moveTo>
                    <a:pt x="8092440" y="0"/>
                  </a:moveTo>
                  <a:lnTo>
                    <a:pt x="132079" y="0"/>
                  </a:lnTo>
                  <a:lnTo>
                    <a:pt x="124460" y="1270"/>
                  </a:lnTo>
                  <a:lnTo>
                    <a:pt x="8100060" y="1270"/>
                  </a:lnTo>
                  <a:lnTo>
                    <a:pt x="8092440" y="0"/>
                  </a:lnTo>
                  <a:close/>
                </a:path>
              </a:pathLst>
            </a:custGeom>
            <a:solidFill>
              <a:srgbClr val="009900"/>
            </a:solidFill>
          </p:spPr>
          <p:txBody>
            <a:bodyPr wrap="square" lIns="0" tIns="0" rIns="0" bIns="0" rtlCol="0"/>
            <a:lstStyle/>
            <a:p/>
          </p:txBody>
        </p:sp>
        <p:sp>
          <p:nvSpPr>
            <p:cNvPr id="4" name="object 4"/>
            <p:cNvSpPr/>
            <p:nvPr/>
          </p:nvSpPr>
          <p:spPr>
            <a:xfrm>
              <a:off x="506730" y="67310"/>
              <a:ext cx="8224520" cy="792480"/>
            </a:xfrm>
            <a:custGeom>
              <a:avLst/>
              <a:gdLst/>
              <a:ahLst/>
              <a:cxnLst/>
              <a:rect l="l" t="t" r="r" b="b"/>
              <a:pathLst>
                <a:path w="8224520" h="792480">
                  <a:moveTo>
                    <a:pt x="0" y="132080"/>
                  </a:moveTo>
                  <a:lnTo>
                    <a:pt x="0" y="125730"/>
                  </a:lnTo>
                  <a:lnTo>
                    <a:pt x="0" y="118110"/>
                  </a:lnTo>
                  <a:lnTo>
                    <a:pt x="1270" y="111760"/>
                  </a:lnTo>
                  <a:lnTo>
                    <a:pt x="2540" y="104140"/>
                  </a:lnTo>
                  <a:lnTo>
                    <a:pt x="3810" y="97790"/>
                  </a:lnTo>
                  <a:lnTo>
                    <a:pt x="6350" y="91440"/>
                  </a:lnTo>
                  <a:lnTo>
                    <a:pt x="8890" y="85090"/>
                  </a:lnTo>
                  <a:lnTo>
                    <a:pt x="11429" y="78740"/>
                  </a:lnTo>
                  <a:lnTo>
                    <a:pt x="13970" y="72390"/>
                  </a:lnTo>
                  <a:lnTo>
                    <a:pt x="17779" y="66040"/>
                  </a:lnTo>
                  <a:lnTo>
                    <a:pt x="21590" y="60960"/>
                  </a:lnTo>
                  <a:lnTo>
                    <a:pt x="25400" y="54610"/>
                  </a:lnTo>
                  <a:lnTo>
                    <a:pt x="29210" y="49530"/>
                  </a:lnTo>
                  <a:lnTo>
                    <a:pt x="33020" y="44450"/>
                  </a:lnTo>
                  <a:lnTo>
                    <a:pt x="38100" y="39370"/>
                  </a:lnTo>
                  <a:lnTo>
                    <a:pt x="43179" y="34290"/>
                  </a:lnTo>
                  <a:lnTo>
                    <a:pt x="48260" y="30480"/>
                  </a:lnTo>
                  <a:lnTo>
                    <a:pt x="54610" y="25400"/>
                  </a:lnTo>
                  <a:lnTo>
                    <a:pt x="59690" y="21590"/>
                  </a:lnTo>
                  <a:lnTo>
                    <a:pt x="66040" y="17780"/>
                  </a:lnTo>
                  <a:lnTo>
                    <a:pt x="72390" y="15240"/>
                  </a:lnTo>
                  <a:lnTo>
                    <a:pt x="77470" y="11430"/>
                  </a:lnTo>
                  <a:lnTo>
                    <a:pt x="83820" y="8890"/>
                  </a:lnTo>
                  <a:lnTo>
                    <a:pt x="91440" y="6350"/>
                  </a:lnTo>
                  <a:lnTo>
                    <a:pt x="97790" y="5080"/>
                  </a:lnTo>
                  <a:lnTo>
                    <a:pt x="104140" y="3810"/>
                  </a:lnTo>
                  <a:lnTo>
                    <a:pt x="110490" y="2540"/>
                  </a:lnTo>
                  <a:lnTo>
                    <a:pt x="118110" y="1270"/>
                  </a:lnTo>
                  <a:lnTo>
                    <a:pt x="124460" y="1270"/>
                  </a:lnTo>
                  <a:lnTo>
                    <a:pt x="132079" y="0"/>
                  </a:lnTo>
                  <a:lnTo>
                    <a:pt x="8092440" y="0"/>
                  </a:lnTo>
                  <a:lnTo>
                    <a:pt x="8100060" y="1270"/>
                  </a:lnTo>
                  <a:lnTo>
                    <a:pt x="8106410" y="1270"/>
                  </a:lnTo>
                  <a:lnTo>
                    <a:pt x="8112760" y="2540"/>
                  </a:lnTo>
                  <a:lnTo>
                    <a:pt x="8120380" y="3810"/>
                  </a:lnTo>
                  <a:lnTo>
                    <a:pt x="8126730" y="5080"/>
                  </a:lnTo>
                  <a:lnTo>
                    <a:pt x="8133080" y="6350"/>
                  </a:lnTo>
                  <a:lnTo>
                    <a:pt x="8139430" y="8890"/>
                  </a:lnTo>
                  <a:lnTo>
                    <a:pt x="8145780" y="11430"/>
                  </a:lnTo>
                  <a:lnTo>
                    <a:pt x="8152130" y="15240"/>
                  </a:lnTo>
                  <a:lnTo>
                    <a:pt x="8158480" y="17780"/>
                  </a:lnTo>
                  <a:lnTo>
                    <a:pt x="8164830" y="21590"/>
                  </a:lnTo>
                  <a:lnTo>
                    <a:pt x="8169910" y="25400"/>
                  </a:lnTo>
                  <a:lnTo>
                    <a:pt x="8174990" y="30480"/>
                  </a:lnTo>
                  <a:lnTo>
                    <a:pt x="8181340" y="34290"/>
                  </a:lnTo>
                  <a:lnTo>
                    <a:pt x="8186420" y="39370"/>
                  </a:lnTo>
                  <a:lnTo>
                    <a:pt x="8190230" y="44450"/>
                  </a:lnTo>
                  <a:lnTo>
                    <a:pt x="8195310" y="49530"/>
                  </a:lnTo>
                  <a:lnTo>
                    <a:pt x="8199120" y="54610"/>
                  </a:lnTo>
                  <a:lnTo>
                    <a:pt x="8202930" y="60960"/>
                  </a:lnTo>
                  <a:lnTo>
                    <a:pt x="8206740" y="66040"/>
                  </a:lnTo>
                  <a:lnTo>
                    <a:pt x="8210550" y="72390"/>
                  </a:lnTo>
                  <a:lnTo>
                    <a:pt x="8213090" y="78740"/>
                  </a:lnTo>
                  <a:lnTo>
                    <a:pt x="8215630" y="85090"/>
                  </a:lnTo>
                  <a:lnTo>
                    <a:pt x="8218170" y="91440"/>
                  </a:lnTo>
                  <a:lnTo>
                    <a:pt x="8219440" y="97790"/>
                  </a:lnTo>
                  <a:lnTo>
                    <a:pt x="8221980" y="104140"/>
                  </a:lnTo>
                  <a:lnTo>
                    <a:pt x="8221980" y="111760"/>
                  </a:lnTo>
                  <a:lnTo>
                    <a:pt x="8223250" y="118110"/>
                  </a:lnTo>
                  <a:lnTo>
                    <a:pt x="8224520" y="125730"/>
                  </a:lnTo>
                  <a:lnTo>
                    <a:pt x="8224520" y="132080"/>
                  </a:lnTo>
                  <a:lnTo>
                    <a:pt x="8224520" y="660400"/>
                  </a:lnTo>
                  <a:lnTo>
                    <a:pt x="8224520" y="668020"/>
                  </a:lnTo>
                  <a:lnTo>
                    <a:pt x="8223250" y="674370"/>
                  </a:lnTo>
                  <a:lnTo>
                    <a:pt x="8223250" y="680720"/>
                  </a:lnTo>
                  <a:lnTo>
                    <a:pt x="8221980" y="688340"/>
                  </a:lnTo>
                  <a:lnTo>
                    <a:pt x="8219440" y="694690"/>
                  </a:lnTo>
                  <a:lnTo>
                    <a:pt x="8218170" y="701040"/>
                  </a:lnTo>
                  <a:lnTo>
                    <a:pt x="8215630" y="707390"/>
                  </a:lnTo>
                  <a:lnTo>
                    <a:pt x="8213090" y="713740"/>
                  </a:lnTo>
                  <a:lnTo>
                    <a:pt x="8210550" y="720090"/>
                  </a:lnTo>
                  <a:lnTo>
                    <a:pt x="8206740" y="726440"/>
                  </a:lnTo>
                  <a:lnTo>
                    <a:pt x="8202930" y="732790"/>
                  </a:lnTo>
                  <a:lnTo>
                    <a:pt x="8199120" y="737870"/>
                  </a:lnTo>
                  <a:lnTo>
                    <a:pt x="8195310" y="742950"/>
                  </a:lnTo>
                  <a:lnTo>
                    <a:pt x="8190230" y="749300"/>
                  </a:lnTo>
                  <a:lnTo>
                    <a:pt x="8186420" y="753110"/>
                  </a:lnTo>
                  <a:lnTo>
                    <a:pt x="8181340" y="758190"/>
                  </a:lnTo>
                  <a:lnTo>
                    <a:pt x="8176260" y="763270"/>
                  </a:lnTo>
                  <a:lnTo>
                    <a:pt x="8169910" y="767080"/>
                  </a:lnTo>
                  <a:lnTo>
                    <a:pt x="8164830" y="770890"/>
                  </a:lnTo>
                  <a:lnTo>
                    <a:pt x="8158480" y="774700"/>
                  </a:lnTo>
                  <a:lnTo>
                    <a:pt x="8126730" y="787400"/>
                  </a:lnTo>
                  <a:lnTo>
                    <a:pt x="8120380" y="789940"/>
                  </a:lnTo>
                  <a:lnTo>
                    <a:pt x="8114030" y="789940"/>
                  </a:lnTo>
                  <a:lnTo>
                    <a:pt x="8106410" y="791210"/>
                  </a:lnTo>
                  <a:lnTo>
                    <a:pt x="8100060" y="792480"/>
                  </a:lnTo>
                  <a:lnTo>
                    <a:pt x="8092440" y="792480"/>
                  </a:lnTo>
                  <a:lnTo>
                    <a:pt x="132079" y="792480"/>
                  </a:lnTo>
                  <a:lnTo>
                    <a:pt x="124460" y="792480"/>
                  </a:lnTo>
                  <a:lnTo>
                    <a:pt x="118110" y="791210"/>
                  </a:lnTo>
                  <a:lnTo>
                    <a:pt x="110490" y="791210"/>
                  </a:lnTo>
                  <a:lnTo>
                    <a:pt x="104140" y="789940"/>
                  </a:lnTo>
                  <a:lnTo>
                    <a:pt x="97790" y="788670"/>
                  </a:lnTo>
                  <a:lnTo>
                    <a:pt x="91440" y="786130"/>
                  </a:lnTo>
                  <a:lnTo>
                    <a:pt x="83820" y="783590"/>
                  </a:lnTo>
                  <a:lnTo>
                    <a:pt x="77470" y="781050"/>
                  </a:lnTo>
                  <a:lnTo>
                    <a:pt x="72390" y="778510"/>
                  </a:lnTo>
                  <a:lnTo>
                    <a:pt x="66040" y="774700"/>
                  </a:lnTo>
                  <a:lnTo>
                    <a:pt x="59690" y="770890"/>
                  </a:lnTo>
                  <a:lnTo>
                    <a:pt x="54610" y="767080"/>
                  </a:lnTo>
                  <a:lnTo>
                    <a:pt x="48260" y="763270"/>
                  </a:lnTo>
                  <a:lnTo>
                    <a:pt x="43179" y="758190"/>
                  </a:lnTo>
                  <a:lnTo>
                    <a:pt x="38100" y="754380"/>
                  </a:lnTo>
                  <a:lnTo>
                    <a:pt x="33020" y="749300"/>
                  </a:lnTo>
                  <a:lnTo>
                    <a:pt x="29210" y="744220"/>
                  </a:lnTo>
                  <a:lnTo>
                    <a:pt x="25400" y="737870"/>
                  </a:lnTo>
                  <a:lnTo>
                    <a:pt x="21590" y="732790"/>
                  </a:lnTo>
                  <a:lnTo>
                    <a:pt x="17779" y="726440"/>
                  </a:lnTo>
                  <a:lnTo>
                    <a:pt x="13970" y="721360"/>
                  </a:lnTo>
                  <a:lnTo>
                    <a:pt x="11429" y="715010"/>
                  </a:lnTo>
                  <a:lnTo>
                    <a:pt x="8890" y="708660"/>
                  </a:lnTo>
                  <a:lnTo>
                    <a:pt x="6350" y="701040"/>
                  </a:lnTo>
                  <a:lnTo>
                    <a:pt x="5079" y="694690"/>
                  </a:lnTo>
                  <a:lnTo>
                    <a:pt x="2540" y="688340"/>
                  </a:lnTo>
                  <a:lnTo>
                    <a:pt x="1270" y="681990"/>
                  </a:lnTo>
                  <a:lnTo>
                    <a:pt x="0" y="674370"/>
                  </a:lnTo>
                  <a:lnTo>
                    <a:pt x="0" y="668020"/>
                  </a:lnTo>
                  <a:lnTo>
                    <a:pt x="0" y="660400"/>
                  </a:lnTo>
                  <a:lnTo>
                    <a:pt x="0" y="132080"/>
                  </a:lnTo>
                  <a:close/>
                </a:path>
              </a:pathLst>
            </a:custGeom>
            <a:ln w="25518">
              <a:solidFill>
                <a:srgbClr val="FFFFFF"/>
              </a:solidFill>
            </a:ln>
          </p:spPr>
          <p:txBody>
            <a:bodyPr wrap="square" lIns="0" tIns="0" rIns="0" bIns="0" rtlCol="0"/>
            <a:lstStyle/>
            <a:p/>
          </p:txBody>
        </p:sp>
        <p:sp>
          <p:nvSpPr>
            <p:cNvPr id="5" name="object 5"/>
            <p:cNvSpPr/>
            <p:nvPr/>
          </p:nvSpPr>
          <p:spPr>
            <a:xfrm>
              <a:off x="493966" y="5455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29259" y="81279"/>
            <a:ext cx="8285480" cy="687368"/>
          </a:xfrm>
          <a:prstGeom prst="rect">
            <a:avLst/>
          </a:prstGeom>
        </p:spPr>
        <p:txBody>
          <a:bodyPr vert="horz" wrap="square" lIns="0" tIns="193040" rIns="0" bIns="0" rtlCol="0">
            <a:spAutoFit/>
          </a:bodyPr>
          <a:lstStyle/>
          <a:p>
            <a:pPr marL="568325">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Γενικές</a:t>
            </a:r>
            <a:r>
              <a:rPr sz="3200" b="0" u="none" spc="-70"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απαιτήσεις</a:t>
            </a:r>
            <a:r>
              <a:rPr sz="3200" b="0" u="none" spc="-55"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για</a:t>
            </a:r>
            <a:r>
              <a:rPr sz="3200" b="0" u="none" spc="-65"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αποδοτική</a:t>
            </a:r>
            <a:r>
              <a:rPr sz="3200" b="0" u="none" spc="-55"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έγχυση.</a:t>
            </a:r>
            <a:endParaRPr sz="3200">
              <a:latin typeface="Calibri" panose="020F0502020204030204"/>
              <a:cs typeface="Calibri" panose="020F0502020204030204"/>
            </a:endParaRPr>
          </a:p>
        </p:txBody>
      </p:sp>
      <p:sp>
        <p:nvSpPr>
          <p:cNvPr id="7" name="object 7"/>
          <p:cNvSpPr txBox="1"/>
          <p:nvPr/>
        </p:nvSpPr>
        <p:spPr>
          <a:xfrm>
            <a:off x="365759" y="1305559"/>
            <a:ext cx="8275320" cy="5056769"/>
          </a:xfrm>
          <a:prstGeom prst="rect">
            <a:avLst/>
          </a:prstGeom>
        </p:spPr>
        <p:txBody>
          <a:bodyPr vert="horz" wrap="square" lIns="0" tIns="30480" rIns="0" bIns="0" rtlCol="0">
            <a:spAutoFit/>
          </a:bodyPr>
          <a:lstStyle/>
          <a:p>
            <a:pPr marL="264160" marR="586105" indent="-251460" algn="just">
              <a:lnSpc>
                <a:spcPct val="95000"/>
              </a:lnSpc>
              <a:spcBef>
                <a:spcPts val="240"/>
              </a:spcBef>
            </a:pPr>
            <a:r>
              <a:rPr sz="2400" b="1" dirty="0">
                <a:latin typeface="Arial" panose="020B0604020202020204"/>
                <a:cs typeface="Arial" panose="020B0604020202020204"/>
              </a:rPr>
              <a:t>Για</a:t>
            </a:r>
            <a:r>
              <a:rPr sz="2400" b="1" spc="-65" dirty="0">
                <a:latin typeface="Arial" panose="020B0604020202020204"/>
                <a:cs typeface="Arial" panose="020B0604020202020204"/>
              </a:rPr>
              <a:t> </a:t>
            </a:r>
            <a:r>
              <a:rPr sz="2400" b="1" dirty="0">
                <a:latin typeface="Arial" panose="020B0604020202020204"/>
                <a:cs typeface="Arial" panose="020B0604020202020204"/>
              </a:rPr>
              <a:t>την</a:t>
            </a:r>
            <a:r>
              <a:rPr sz="2400" b="1" spc="-55" dirty="0">
                <a:latin typeface="Arial" panose="020B0604020202020204"/>
                <a:cs typeface="Arial" panose="020B0604020202020204"/>
              </a:rPr>
              <a:t> </a:t>
            </a:r>
            <a:r>
              <a:rPr sz="2400" b="1" dirty="0">
                <a:latin typeface="Arial" panose="020B0604020202020204"/>
                <a:cs typeface="Arial" panose="020B0604020202020204"/>
              </a:rPr>
              <a:t>επίτευξη</a:t>
            </a:r>
            <a:r>
              <a:rPr sz="2400" b="1" spc="-50" dirty="0">
                <a:latin typeface="Arial" panose="020B0604020202020204"/>
                <a:cs typeface="Arial" panose="020B0604020202020204"/>
              </a:rPr>
              <a:t> </a:t>
            </a:r>
            <a:r>
              <a:rPr sz="2400" b="1">
                <a:latin typeface="Arial" panose="020B0604020202020204"/>
                <a:cs typeface="Arial" panose="020B0604020202020204"/>
              </a:rPr>
              <a:t>σωστής</a:t>
            </a:r>
            <a:r>
              <a:rPr sz="2400" b="1" spc="-50">
                <a:latin typeface="Arial" panose="020B0604020202020204"/>
                <a:cs typeface="Arial" panose="020B0604020202020204"/>
              </a:rPr>
              <a:t> </a:t>
            </a:r>
            <a:r>
              <a:rPr lang="el-GR" sz="2400" b="1" spc="-50" dirty="0">
                <a:latin typeface="Arial" panose="020B0604020202020204"/>
                <a:cs typeface="Arial" panose="020B0604020202020204"/>
              </a:rPr>
              <a:t>έ</a:t>
            </a:r>
            <a:r>
              <a:rPr sz="2400" b="1" smtClean="0">
                <a:latin typeface="Arial" panose="020B0604020202020204"/>
                <a:cs typeface="Arial" panose="020B0604020202020204"/>
              </a:rPr>
              <a:t>γχ</a:t>
            </a:r>
            <a:r>
              <a:rPr lang="el-GR" sz="2400" b="1" dirty="0" smtClean="0">
                <a:latin typeface="Arial" panose="020B0604020202020204"/>
                <a:cs typeface="Arial" panose="020B0604020202020204"/>
              </a:rPr>
              <a:t>υ</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50" smtClean="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60" dirty="0">
                <a:latin typeface="Arial" panose="020B0604020202020204"/>
                <a:cs typeface="Arial" panose="020B0604020202020204"/>
              </a:rPr>
              <a:t> </a:t>
            </a:r>
            <a:r>
              <a:rPr sz="2400" b="1" spc="-25" dirty="0">
                <a:latin typeface="Arial" panose="020B0604020202020204"/>
                <a:cs typeface="Arial" panose="020B0604020202020204"/>
              </a:rPr>
              <a:t>και </a:t>
            </a:r>
            <a:r>
              <a:rPr sz="2400" b="1" spc="-10" dirty="0">
                <a:latin typeface="Arial" panose="020B0604020202020204"/>
                <a:cs typeface="Arial" panose="020B0604020202020204"/>
              </a:rPr>
              <a:t>αποδοτικής</a:t>
            </a:r>
            <a:r>
              <a:rPr sz="2400" b="1" spc="-65" dirty="0">
                <a:latin typeface="Arial" panose="020B0604020202020204"/>
                <a:cs typeface="Arial" panose="020B0604020202020204"/>
              </a:rPr>
              <a:t> </a:t>
            </a:r>
            <a:r>
              <a:rPr sz="2400" b="1" dirty="0">
                <a:latin typeface="Arial" panose="020B0604020202020204"/>
                <a:cs typeface="Arial" panose="020B0604020202020204"/>
              </a:rPr>
              <a:t>λειτουργίας</a:t>
            </a:r>
            <a:r>
              <a:rPr sz="2400" b="1" spc="-50"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dirty="0">
                <a:latin typeface="Arial" panose="020B0604020202020204"/>
                <a:cs typeface="Arial" panose="020B0604020202020204"/>
              </a:rPr>
              <a:t>μηχανής,</a:t>
            </a:r>
            <a:r>
              <a:rPr sz="2400" b="1" spc="-50" dirty="0">
                <a:latin typeface="Arial" panose="020B0604020202020204"/>
                <a:cs typeface="Arial" panose="020B0604020202020204"/>
              </a:rPr>
              <a:t> </a:t>
            </a:r>
            <a:r>
              <a:rPr sz="2400" b="1" dirty="0">
                <a:latin typeface="Arial" panose="020B0604020202020204"/>
                <a:cs typeface="Arial" panose="020B0604020202020204"/>
              </a:rPr>
              <a:t>θα</a:t>
            </a:r>
            <a:r>
              <a:rPr sz="2400" b="1" spc="-50" dirty="0">
                <a:latin typeface="Arial" panose="020B0604020202020204"/>
                <a:cs typeface="Arial" panose="020B0604020202020204"/>
              </a:rPr>
              <a:t> </a:t>
            </a:r>
            <a:r>
              <a:rPr sz="2400" b="1" dirty="0">
                <a:latin typeface="Arial" panose="020B0604020202020204"/>
                <a:cs typeface="Arial" panose="020B0604020202020204"/>
              </a:rPr>
              <a:t>πρέπει</a:t>
            </a:r>
            <a:r>
              <a:rPr sz="2400" b="1" spc="-40" dirty="0">
                <a:latin typeface="Arial" panose="020B0604020202020204"/>
                <a:cs typeface="Arial" panose="020B0604020202020204"/>
              </a:rPr>
              <a:t> </a:t>
            </a:r>
            <a:r>
              <a:rPr sz="2400" b="1" spc="-25" dirty="0">
                <a:latin typeface="Arial" panose="020B0604020202020204"/>
                <a:cs typeface="Arial" panose="020B0604020202020204"/>
              </a:rPr>
              <a:t>να </a:t>
            </a:r>
            <a:r>
              <a:rPr sz="2400" b="1" spc="-20" dirty="0">
                <a:latin typeface="Arial" panose="020B0604020202020204"/>
                <a:cs typeface="Arial" panose="020B0604020202020204"/>
              </a:rPr>
              <a:t>ικανοποιούνται</a:t>
            </a:r>
            <a:r>
              <a:rPr sz="2400" b="1" spc="-50" dirty="0">
                <a:latin typeface="Arial" panose="020B0604020202020204"/>
                <a:cs typeface="Arial" panose="020B0604020202020204"/>
              </a:rPr>
              <a:t> </a:t>
            </a:r>
            <a:r>
              <a:rPr sz="2400" b="1" dirty="0">
                <a:latin typeface="Arial" panose="020B0604020202020204"/>
                <a:cs typeface="Arial" panose="020B0604020202020204"/>
              </a:rPr>
              <a:t>οι</a:t>
            </a:r>
            <a:r>
              <a:rPr sz="2400" b="1" spc="-50" dirty="0">
                <a:latin typeface="Arial" panose="020B0604020202020204"/>
                <a:cs typeface="Arial" panose="020B0604020202020204"/>
              </a:rPr>
              <a:t> </a:t>
            </a:r>
            <a:r>
              <a:rPr sz="2400" b="1" dirty="0">
                <a:latin typeface="Arial" panose="020B0604020202020204"/>
                <a:cs typeface="Arial" panose="020B0604020202020204"/>
              </a:rPr>
              <a:t>ακόλουθες</a:t>
            </a:r>
            <a:r>
              <a:rPr sz="2400" b="1" spc="-40" dirty="0">
                <a:latin typeface="Arial" panose="020B0604020202020204"/>
                <a:cs typeface="Arial" panose="020B0604020202020204"/>
              </a:rPr>
              <a:t> </a:t>
            </a:r>
            <a:r>
              <a:rPr sz="2400" b="1" dirty="0">
                <a:latin typeface="Arial" panose="020B0604020202020204"/>
                <a:cs typeface="Arial" panose="020B0604020202020204"/>
              </a:rPr>
              <a:t>γενικές</a:t>
            </a:r>
            <a:r>
              <a:rPr sz="2400" b="1" spc="-45" dirty="0">
                <a:latin typeface="Arial" panose="020B0604020202020204"/>
                <a:cs typeface="Arial" panose="020B0604020202020204"/>
              </a:rPr>
              <a:t> </a:t>
            </a:r>
            <a:r>
              <a:rPr sz="2400" b="1" spc="-10" dirty="0">
                <a:latin typeface="Arial" panose="020B0604020202020204"/>
                <a:cs typeface="Arial" panose="020B0604020202020204"/>
              </a:rPr>
              <a:t>απαιτήσεις:</a:t>
            </a:r>
            <a:endParaRPr sz="2400">
              <a:latin typeface="Arial" panose="020B0604020202020204"/>
              <a:cs typeface="Arial" panose="020B0604020202020204"/>
            </a:endParaRPr>
          </a:p>
          <a:p>
            <a:pPr>
              <a:lnSpc>
                <a:spcPct val="100000"/>
              </a:lnSpc>
              <a:spcBef>
                <a:spcPts val="25"/>
              </a:spcBef>
            </a:pPr>
            <a:endParaRPr sz="2650">
              <a:latin typeface="Arial" panose="020B0604020202020204"/>
              <a:cs typeface="Arial" panose="020B0604020202020204"/>
            </a:endParaRPr>
          </a:p>
          <a:p>
            <a:pPr marL="264160" marR="38100" indent="-251460">
              <a:lnSpc>
                <a:spcPct val="95000"/>
              </a:lnSpc>
              <a:buClr>
                <a:srgbClr val="FF0000"/>
              </a:buClr>
              <a:buSzPct val="96000"/>
              <a:buFont typeface="Wingdings" panose="05000000000000000000"/>
              <a:buChar char=""/>
              <a:tabLst>
                <a:tab pos="264160" algn="l"/>
              </a:tabLst>
            </a:pPr>
            <a:r>
              <a:rPr sz="2400" b="1" dirty="0">
                <a:latin typeface="Arial" panose="020B0604020202020204"/>
                <a:cs typeface="Arial" panose="020B0604020202020204"/>
              </a:rPr>
              <a:t>Η</a:t>
            </a:r>
            <a:r>
              <a:rPr sz="2400" b="1" spc="-45" dirty="0">
                <a:latin typeface="Arial" panose="020B0604020202020204"/>
                <a:cs typeface="Arial" panose="020B0604020202020204"/>
              </a:rPr>
              <a:t> </a:t>
            </a:r>
            <a:r>
              <a:rPr sz="2400" b="1">
                <a:latin typeface="Arial" panose="020B0604020202020204"/>
                <a:cs typeface="Arial" panose="020B0604020202020204"/>
              </a:rPr>
              <a:t>πίεση</a:t>
            </a:r>
            <a:r>
              <a:rPr sz="2400" b="1" spc="-25">
                <a:latin typeface="Arial" panose="020B0604020202020204"/>
                <a:cs typeface="Arial" panose="020B0604020202020204"/>
              </a:rPr>
              <a:t> </a:t>
            </a:r>
            <a:r>
              <a:rPr lang="el-GR" sz="2400" b="1" spc="-25" dirty="0">
                <a:latin typeface="Arial" panose="020B0604020202020204"/>
                <a:cs typeface="Arial" panose="020B0604020202020204"/>
              </a:rPr>
              <a:t>έ</a:t>
            </a:r>
            <a:r>
              <a:rPr sz="2400" b="1" smtClean="0">
                <a:latin typeface="Arial" panose="020B0604020202020204"/>
                <a:cs typeface="Arial" panose="020B0604020202020204"/>
              </a:rPr>
              <a:t>γχ</a:t>
            </a:r>
            <a:r>
              <a:rPr lang="el-GR" sz="2400" b="1" dirty="0" smtClean="0">
                <a:latin typeface="Arial" panose="020B0604020202020204"/>
                <a:cs typeface="Arial" panose="020B0604020202020204"/>
              </a:rPr>
              <a:t>υ</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35" smtClean="0">
                <a:latin typeface="Arial" panose="020B0604020202020204"/>
                <a:cs typeface="Arial" panose="020B0604020202020204"/>
              </a:rPr>
              <a:t> </a:t>
            </a:r>
            <a:r>
              <a:rPr sz="2400" b="1" dirty="0">
                <a:latin typeface="Arial" panose="020B0604020202020204"/>
                <a:cs typeface="Arial" panose="020B0604020202020204"/>
              </a:rPr>
              <a:t>του</a:t>
            </a:r>
            <a:r>
              <a:rPr sz="2400" b="1" spc="-3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40" dirty="0">
                <a:latin typeface="Arial" panose="020B0604020202020204"/>
                <a:cs typeface="Arial" panose="020B0604020202020204"/>
              </a:rPr>
              <a:t> </a:t>
            </a:r>
            <a:r>
              <a:rPr sz="2400" b="1" dirty="0">
                <a:latin typeface="Arial" panose="020B0604020202020204"/>
                <a:cs typeface="Arial" panose="020B0604020202020204"/>
              </a:rPr>
              <a:t>πρέπει</a:t>
            </a:r>
            <a:r>
              <a:rPr sz="2400" b="1" spc="-15" dirty="0">
                <a:latin typeface="Arial" panose="020B0604020202020204"/>
                <a:cs typeface="Arial" panose="020B0604020202020204"/>
              </a:rPr>
              <a:t> </a:t>
            </a:r>
            <a:r>
              <a:rPr sz="2400" b="1" dirty="0">
                <a:latin typeface="Arial" panose="020B0604020202020204"/>
                <a:cs typeface="Arial" panose="020B0604020202020204"/>
              </a:rPr>
              <a:t>να</a:t>
            </a:r>
            <a:r>
              <a:rPr sz="2400" b="1" spc="-25" dirty="0">
                <a:latin typeface="Arial" panose="020B0604020202020204"/>
                <a:cs typeface="Arial" panose="020B0604020202020204"/>
              </a:rPr>
              <a:t> </a:t>
            </a:r>
            <a:r>
              <a:rPr sz="2400" b="1" dirty="0">
                <a:latin typeface="Arial" panose="020B0604020202020204"/>
                <a:cs typeface="Arial" panose="020B0604020202020204"/>
              </a:rPr>
              <a:t>είναι</a:t>
            </a:r>
            <a:r>
              <a:rPr sz="2400" b="1" spc="-25" dirty="0">
                <a:latin typeface="Arial" panose="020B0604020202020204"/>
                <a:cs typeface="Arial" panose="020B0604020202020204"/>
              </a:rPr>
              <a:t> </a:t>
            </a:r>
            <a:r>
              <a:rPr sz="2400" b="1" spc="-20" dirty="0">
                <a:latin typeface="Arial" panose="020B0604020202020204"/>
                <a:cs typeface="Arial" panose="020B0604020202020204"/>
              </a:rPr>
              <a:t>πολύ </a:t>
            </a:r>
            <a:r>
              <a:rPr sz="2400" b="1" dirty="0">
                <a:latin typeface="Arial" panose="020B0604020202020204"/>
                <a:cs typeface="Arial" panose="020B0604020202020204"/>
              </a:rPr>
              <a:t>υψηλή,</a:t>
            </a:r>
            <a:r>
              <a:rPr sz="2400" b="1" spc="-45" dirty="0">
                <a:latin typeface="Arial" panose="020B0604020202020204"/>
                <a:cs typeface="Arial" panose="020B0604020202020204"/>
              </a:rPr>
              <a:t>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τιμές</a:t>
            </a:r>
            <a:r>
              <a:rPr sz="2400" b="1" spc="-40" dirty="0">
                <a:latin typeface="Arial" panose="020B0604020202020204"/>
                <a:cs typeface="Arial" panose="020B0604020202020204"/>
              </a:rPr>
              <a:t> </a:t>
            </a:r>
            <a:r>
              <a:rPr sz="2400" b="1" dirty="0">
                <a:latin typeface="Arial" panose="020B0604020202020204"/>
                <a:cs typeface="Arial" panose="020B0604020202020204"/>
              </a:rPr>
              <a:t>ανάλογες</a:t>
            </a:r>
            <a:r>
              <a:rPr sz="2400" b="1" spc="-50" dirty="0">
                <a:latin typeface="Arial" panose="020B0604020202020204"/>
                <a:cs typeface="Arial" panose="020B0604020202020204"/>
              </a:rPr>
              <a:t>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τον</a:t>
            </a:r>
            <a:r>
              <a:rPr sz="2400" b="1" spc="-40" dirty="0">
                <a:latin typeface="Arial" panose="020B0604020202020204"/>
                <a:cs typeface="Arial" panose="020B0604020202020204"/>
              </a:rPr>
              <a:t> </a:t>
            </a:r>
            <a:r>
              <a:rPr sz="2400" b="1" dirty="0">
                <a:latin typeface="Arial" panose="020B0604020202020204"/>
                <a:cs typeface="Arial" panose="020B0604020202020204"/>
              </a:rPr>
              <a:t>τύπο</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40" dirty="0">
                <a:latin typeface="Arial" panose="020B0604020202020204"/>
                <a:cs typeface="Arial" panose="020B0604020202020204"/>
              </a:rPr>
              <a:t> </a:t>
            </a:r>
            <a:r>
              <a:rPr sz="2400" b="1" dirty="0">
                <a:latin typeface="Arial" panose="020B0604020202020204"/>
                <a:cs typeface="Arial" panose="020B0604020202020204"/>
              </a:rPr>
              <a:t>κινητήρα</a:t>
            </a:r>
            <a:r>
              <a:rPr sz="2400" b="1" spc="-40" dirty="0">
                <a:latin typeface="Arial" panose="020B0604020202020204"/>
                <a:cs typeface="Arial" panose="020B0604020202020204"/>
              </a:rPr>
              <a:t> </a:t>
            </a:r>
            <a:r>
              <a:rPr sz="2400" b="1" spc="-25" dirty="0">
                <a:latin typeface="Arial" panose="020B0604020202020204"/>
                <a:cs typeface="Arial" panose="020B0604020202020204"/>
              </a:rPr>
              <a:t>και </a:t>
            </a:r>
            <a:r>
              <a:rPr sz="2400" b="1" dirty="0">
                <a:latin typeface="Arial" panose="020B0604020202020204"/>
                <a:cs typeface="Arial" panose="020B0604020202020204"/>
              </a:rPr>
              <a:t>του</a:t>
            </a:r>
            <a:r>
              <a:rPr sz="2400" b="1" spc="-95" dirty="0">
                <a:latin typeface="Arial" panose="020B0604020202020204"/>
                <a:cs typeface="Arial" panose="020B0604020202020204"/>
              </a:rPr>
              <a:t> </a:t>
            </a:r>
            <a:r>
              <a:rPr sz="2400" b="1">
                <a:latin typeface="Arial" panose="020B0604020202020204"/>
                <a:cs typeface="Arial" panose="020B0604020202020204"/>
              </a:rPr>
              <a:t>συστήματος</a:t>
            </a:r>
            <a:r>
              <a:rPr sz="2400" b="1" spc="-75">
                <a:latin typeface="Arial" panose="020B0604020202020204"/>
                <a:cs typeface="Arial" panose="020B0604020202020204"/>
              </a:rPr>
              <a:t> </a:t>
            </a:r>
            <a:r>
              <a:rPr lang="el-GR" sz="2400" b="1" spc="-75" dirty="0">
                <a:latin typeface="Arial" panose="020B0604020202020204"/>
                <a:cs typeface="Arial" panose="020B0604020202020204"/>
              </a:rPr>
              <a:t>έ</a:t>
            </a:r>
            <a:r>
              <a:rPr sz="2400" b="1" smtClean="0">
                <a:latin typeface="Arial" panose="020B0604020202020204"/>
                <a:cs typeface="Arial" panose="020B0604020202020204"/>
              </a:rPr>
              <a:t>γχ</a:t>
            </a:r>
            <a:r>
              <a:rPr lang="el-GR" sz="2400" b="1" dirty="0" smtClean="0">
                <a:latin typeface="Arial" panose="020B0604020202020204"/>
                <a:cs typeface="Arial" panose="020B0604020202020204"/>
              </a:rPr>
              <a:t>υ</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70" smtClean="0">
                <a:latin typeface="Arial" panose="020B0604020202020204"/>
                <a:cs typeface="Arial" panose="020B0604020202020204"/>
              </a:rPr>
              <a:t> </a:t>
            </a:r>
            <a:r>
              <a:rPr sz="2400" b="1" dirty="0">
                <a:latin typeface="Arial" panose="020B0604020202020204"/>
                <a:cs typeface="Arial" panose="020B0604020202020204"/>
              </a:rPr>
              <a:t>και</a:t>
            </a:r>
            <a:r>
              <a:rPr sz="2400" b="1" spc="-75" dirty="0">
                <a:latin typeface="Arial" panose="020B0604020202020204"/>
                <a:cs typeface="Arial" panose="020B0604020202020204"/>
              </a:rPr>
              <a:t> </a:t>
            </a:r>
            <a:r>
              <a:rPr sz="2400" b="1" dirty="0">
                <a:latin typeface="Arial" panose="020B0604020202020204"/>
                <a:cs typeface="Arial" panose="020B0604020202020204"/>
              </a:rPr>
              <a:t>πάντα</a:t>
            </a:r>
            <a:r>
              <a:rPr sz="2400" b="1" spc="-70" dirty="0">
                <a:latin typeface="Arial" panose="020B0604020202020204"/>
                <a:cs typeface="Arial" panose="020B0604020202020204"/>
              </a:rPr>
              <a:t> </a:t>
            </a:r>
            <a:r>
              <a:rPr sz="2400" b="1" dirty="0">
                <a:latin typeface="Arial" panose="020B0604020202020204"/>
                <a:cs typeface="Arial" panose="020B0604020202020204"/>
              </a:rPr>
              <a:t>σύμφωνα</a:t>
            </a:r>
            <a:r>
              <a:rPr sz="2400" b="1" spc="-75" dirty="0">
                <a:latin typeface="Arial" panose="020B0604020202020204"/>
                <a:cs typeface="Arial" panose="020B0604020202020204"/>
              </a:rPr>
              <a:t> </a:t>
            </a:r>
            <a:r>
              <a:rPr sz="2400" b="1" dirty="0">
                <a:latin typeface="Arial" panose="020B0604020202020204"/>
                <a:cs typeface="Arial" panose="020B0604020202020204"/>
              </a:rPr>
              <a:t>με</a:t>
            </a:r>
            <a:r>
              <a:rPr sz="2400" b="1" spc="-75" dirty="0">
                <a:latin typeface="Arial" panose="020B0604020202020204"/>
                <a:cs typeface="Arial" panose="020B0604020202020204"/>
              </a:rPr>
              <a:t> </a:t>
            </a:r>
            <a:r>
              <a:rPr sz="2400" b="1" spc="-25" dirty="0">
                <a:latin typeface="Arial" panose="020B0604020202020204"/>
                <a:cs typeface="Arial" panose="020B0604020202020204"/>
              </a:rPr>
              <a:t>τις </a:t>
            </a:r>
            <a:r>
              <a:rPr sz="2400" b="1" dirty="0">
                <a:latin typeface="Arial" panose="020B0604020202020204"/>
                <a:cs typeface="Arial" panose="020B0604020202020204"/>
              </a:rPr>
              <a:t>προδιαγραφές</a:t>
            </a:r>
            <a:r>
              <a:rPr sz="2400" b="1" spc="-40" dirty="0">
                <a:latin typeface="Arial" panose="020B0604020202020204"/>
                <a:cs typeface="Arial" panose="020B0604020202020204"/>
              </a:rPr>
              <a:t> </a:t>
            </a:r>
            <a:r>
              <a:rPr sz="2400" b="1" dirty="0">
                <a:latin typeface="Arial" panose="020B0604020202020204"/>
                <a:cs typeface="Arial" panose="020B0604020202020204"/>
              </a:rPr>
              <a:t>του</a:t>
            </a:r>
            <a:r>
              <a:rPr sz="2400" b="1" spc="-35" dirty="0">
                <a:latin typeface="Arial" panose="020B0604020202020204"/>
                <a:cs typeface="Arial" panose="020B0604020202020204"/>
              </a:rPr>
              <a:t> </a:t>
            </a:r>
            <a:r>
              <a:rPr sz="2400" b="1" spc="-10" dirty="0">
                <a:latin typeface="Arial" panose="020B0604020202020204"/>
                <a:cs typeface="Arial" panose="020B0604020202020204"/>
              </a:rPr>
              <a:t>κατασκευαστή.</a:t>
            </a:r>
            <a:r>
              <a:rPr sz="2400" b="1" spc="-20" dirty="0">
                <a:latin typeface="Arial" panose="020B0604020202020204"/>
                <a:cs typeface="Arial" panose="020B0604020202020204"/>
              </a:rPr>
              <a:t> </a:t>
            </a:r>
            <a:r>
              <a:rPr sz="2400" b="1" dirty="0">
                <a:latin typeface="Arial" panose="020B0604020202020204"/>
                <a:cs typeface="Arial" panose="020B0604020202020204"/>
              </a:rPr>
              <a:t>Η</a:t>
            </a:r>
            <a:r>
              <a:rPr sz="2400" b="1" spc="-30" dirty="0">
                <a:latin typeface="Arial" panose="020B0604020202020204"/>
                <a:cs typeface="Arial" panose="020B0604020202020204"/>
              </a:rPr>
              <a:t> </a:t>
            </a:r>
            <a:r>
              <a:rPr sz="2400" b="1" dirty="0">
                <a:latin typeface="Arial" panose="020B0604020202020204"/>
                <a:cs typeface="Arial" panose="020B0604020202020204"/>
              </a:rPr>
              <a:t>πίεση</a:t>
            </a:r>
            <a:r>
              <a:rPr sz="2400" b="1" spc="-30" dirty="0">
                <a:latin typeface="Arial" panose="020B0604020202020204"/>
                <a:cs typeface="Arial" panose="020B0604020202020204"/>
              </a:rPr>
              <a:t> </a:t>
            </a:r>
            <a:r>
              <a:rPr sz="2400" b="1" dirty="0">
                <a:latin typeface="Arial" panose="020B0604020202020204"/>
                <a:cs typeface="Arial" panose="020B0604020202020204"/>
              </a:rPr>
              <a:t>θα</a:t>
            </a:r>
            <a:r>
              <a:rPr sz="2400" b="1" spc="-25" dirty="0">
                <a:latin typeface="Arial" panose="020B0604020202020204"/>
                <a:cs typeface="Arial" panose="020B0604020202020204"/>
              </a:rPr>
              <a:t> </a:t>
            </a:r>
            <a:r>
              <a:rPr sz="2400" b="1" spc="-10" dirty="0">
                <a:latin typeface="Arial" panose="020B0604020202020204"/>
                <a:cs typeface="Arial" panose="020B0604020202020204"/>
              </a:rPr>
              <a:t>πρέπει </a:t>
            </a:r>
            <a:r>
              <a:rPr sz="2400" b="1" dirty="0">
                <a:latin typeface="Arial" panose="020B0604020202020204"/>
                <a:cs typeface="Arial" panose="020B0604020202020204"/>
              </a:rPr>
              <a:t>να</a:t>
            </a:r>
            <a:r>
              <a:rPr sz="2400" b="1" spc="-60" dirty="0">
                <a:latin typeface="Arial" panose="020B0604020202020204"/>
                <a:cs typeface="Arial" panose="020B0604020202020204"/>
              </a:rPr>
              <a:t> </a:t>
            </a:r>
            <a:r>
              <a:rPr sz="2400" b="1" dirty="0">
                <a:latin typeface="Arial" panose="020B0604020202020204"/>
                <a:cs typeface="Arial" panose="020B0604020202020204"/>
              </a:rPr>
              <a:t>διατηρείται</a:t>
            </a:r>
            <a:r>
              <a:rPr sz="2400" b="1" spc="-35" dirty="0">
                <a:latin typeface="Arial" panose="020B0604020202020204"/>
                <a:cs typeface="Arial" panose="020B0604020202020204"/>
              </a:rPr>
              <a:t> </a:t>
            </a:r>
            <a:r>
              <a:rPr sz="2400" b="1" dirty="0">
                <a:latin typeface="Arial" panose="020B0604020202020204"/>
                <a:cs typeface="Arial" panose="020B0604020202020204"/>
              </a:rPr>
              <a:t>υψηλή</a:t>
            </a:r>
            <a:r>
              <a:rPr sz="2400" b="1" spc="-60" dirty="0">
                <a:latin typeface="Arial" panose="020B0604020202020204"/>
                <a:cs typeface="Arial" panose="020B0604020202020204"/>
              </a:rPr>
              <a:t> </a:t>
            </a:r>
            <a:r>
              <a:rPr sz="2400" b="1" dirty="0">
                <a:latin typeface="Arial" panose="020B0604020202020204"/>
                <a:cs typeface="Arial" panose="020B0604020202020204"/>
              </a:rPr>
              <a:t>σε</a:t>
            </a:r>
            <a:r>
              <a:rPr sz="2400" b="1" spc="-50" dirty="0">
                <a:latin typeface="Arial" panose="020B0604020202020204"/>
                <a:cs typeface="Arial" panose="020B0604020202020204"/>
              </a:rPr>
              <a:t> </a:t>
            </a:r>
            <a:r>
              <a:rPr sz="2400" b="1" dirty="0">
                <a:latin typeface="Arial" panose="020B0604020202020204"/>
                <a:cs typeface="Arial" panose="020B0604020202020204"/>
              </a:rPr>
              <a:t>όλο</a:t>
            </a:r>
            <a:r>
              <a:rPr sz="2400" b="1" spc="-45"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εύρος</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spc="-10" dirty="0">
                <a:latin typeface="Arial" panose="020B0604020202020204"/>
                <a:cs typeface="Arial" panose="020B0604020202020204"/>
              </a:rPr>
              <a:t>φορτίου.</a:t>
            </a:r>
            <a:endParaRPr sz="2400">
              <a:latin typeface="Arial" panose="020B0604020202020204"/>
              <a:cs typeface="Arial" panose="020B0604020202020204"/>
            </a:endParaRPr>
          </a:p>
          <a:p>
            <a:pPr>
              <a:lnSpc>
                <a:spcPct val="100000"/>
              </a:lnSpc>
              <a:spcBef>
                <a:spcPts val="25"/>
              </a:spcBef>
              <a:buClr>
                <a:srgbClr val="FF0000"/>
              </a:buClr>
              <a:buFont typeface="Wingdings" panose="05000000000000000000"/>
              <a:buChar char=""/>
            </a:pPr>
            <a:endParaRPr sz="2650">
              <a:latin typeface="Arial" panose="020B0604020202020204"/>
              <a:cs typeface="Arial" panose="020B0604020202020204"/>
            </a:endParaRPr>
          </a:p>
          <a:p>
            <a:pPr marL="264160" marR="5080" indent="-251460">
              <a:lnSpc>
                <a:spcPct val="95000"/>
              </a:lnSpc>
              <a:spcBef>
                <a:spcPts val="5"/>
              </a:spcBef>
              <a:buClr>
                <a:srgbClr val="FF0000"/>
              </a:buClr>
              <a:buSzPct val="96000"/>
              <a:buFont typeface="Wingdings" panose="05000000000000000000"/>
              <a:buChar char=""/>
              <a:tabLst>
                <a:tab pos="264160" algn="l"/>
              </a:tabLst>
            </a:pPr>
            <a:r>
              <a:rPr sz="2400" b="1" dirty="0">
                <a:latin typeface="Arial" panose="020B0604020202020204"/>
                <a:cs typeface="Arial" panose="020B0604020202020204"/>
              </a:rPr>
              <a:t>Η</a:t>
            </a:r>
            <a:r>
              <a:rPr sz="2400" b="1" spc="-75" dirty="0">
                <a:latin typeface="Arial" panose="020B0604020202020204"/>
                <a:cs typeface="Arial" panose="020B0604020202020204"/>
              </a:rPr>
              <a:t> </a:t>
            </a:r>
            <a:r>
              <a:rPr sz="2400" b="1" spc="-10" dirty="0">
                <a:latin typeface="Arial" panose="020B0604020202020204"/>
                <a:cs typeface="Arial" panose="020B0604020202020204"/>
              </a:rPr>
              <a:t>κατασκευή</a:t>
            </a:r>
            <a:r>
              <a:rPr sz="2400" b="1" spc="-55" dirty="0">
                <a:latin typeface="Arial" panose="020B0604020202020204"/>
                <a:cs typeface="Arial" panose="020B0604020202020204"/>
              </a:rPr>
              <a:t> </a:t>
            </a:r>
            <a:r>
              <a:rPr sz="2400" b="1" dirty="0">
                <a:latin typeface="Arial" panose="020B0604020202020204"/>
                <a:cs typeface="Arial" panose="020B0604020202020204"/>
              </a:rPr>
              <a:t>των</a:t>
            </a:r>
            <a:r>
              <a:rPr sz="2400" b="1" spc="-60" dirty="0">
                <a:latin typeface="Arial" panose="020B0604020202020204"/>
                <a:cs typeface="Arial" panose="020B0604020202020204"/>
              </a:rPr>
              <a:t> </a:t>
            </a:r>
            <a:r>
              <a:rPr sz="2400" b="1" dirty="0">
                <a:latin typeface="Arial" panose="020B0604020202020204"/>
                <a:cs typeface="Arial" panose="020B0604020202020204"/>
              </a:rPr>
              <a:t>διαφόρων</a:t>
            </a:r>
            <a:r>
              <a:rPr sz="2400" b="1" spc="-65" dirty="0">
                <a:latin typeface="Arial" panose="020B0604020202020204"/>
                <a:cs typeface="Arial" panose="020B0604020202020204"/>
              </a:rPr>
              <a:t> </a:t>
            </a:r>
            <a:r>
              <a:rPr sz="2400" b="1" spc="-10" dirty="0">
                <a:latin typeface="Arial" panose="020B0604020202020204"/>
                <a:cs typeface="Arial" panose="020B0604020202020204"/>
              </a:rPr>
              <a:t>υποσυστημάτων</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spc="-25" dirty="0">
                <a:latin typeface="Arial" panose="020B0604020202020204"/>
                <a:cs typeface="Arial" panose="020B0604020202020204"/>
              </a:rPr>
              <a:t>συ- </a:t>
            </a:r>
            <a:r>
              <a:rPr sz="2400" b="1">
                <a:latin typeface="Arial" panose="020B0604020202020204"/>
                <a:cs typeface="Arial" panose="020B0604020202020204"/>
              </a:rPr>
              <a:t>στήματος</a:t>
            </a:r>
            <a:r>
              <a:rPr sz="2400" b="1" spc="-35">
                <a:latin typeface="Arial" panose="020B0604020202020204"/>
                <a:cs typeface="Arial" panose="020B0604020202020204"/>
              </a:rPr>
              <a:t> </a:t>
            </a:r>
            <a:r>
              <a:rPr lang="el-GR" sz="2400" b="1" spc="-35" dirty="0">
                <a:latin typeface="Arial" panose="020B0604020202020204"/>
                <a:cs typeface="Arial" panose="020B0604020202020204"/>
              </a:rPr>
              <a:t>έ</a:t>
            </a:r>
            <a:r>
              <a:rPr sz="2400" b="1" smtClean="0">
                <a:latin typeface="Arial" panose="020B0604020202020204"/>
                <a:cs typeface="Arial" panose="020B0604020202020204"/>
              </a:rPr>
              <a:t>γχ</a:t>
            </a:r>
            <a:r>
              <a:rPr lang="el-GR" sz="2400" b="1" dirty="0" smtClean="0">
                <a:latin typeface="Arial" panose="020B0604020202020204"/>
                <a:cs typeface="Arial" panose="020B0604020202020204"/>
              </a:rPr>
              <a:t>υ</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20" smtClean="0">
                <a:latin typeface="Arial" panose="020B0604020202020204"/>
                <a:cs typeface="Arial" panose="020B0604020202020204"/>
              </a:rPr>
              <a:t> </a:t>
            </a:r>
            <a:r>
              <a:rPr sz="2400" b="1" dirty="0">
                <a:latin typeface="Arial" panose="020B0604020202020204"/>
                <a:cs typeface="Arial" panose="020B0604020202020204"/>
              </a:rPr>
              <a:t>θα</a:t>
            </a:r>
            <a:r>
              <a:rPr sz="2400" b="1" spc="-20" dirty="0">
                <a:latin typeface="Arial" panose="020B0604020202020204"/>
                <a:cs typeface="Arial" panose="020B0604020202020204"/>
              </a:rPr>
              <a:t> </a:t>
            </a:r>
            <a:r>
              <a:rPr sz="2400" b="1" dirty="0">
                <a:latin typeface="Arial" panose="020B0604020202020204"/>
                <a:cs typeface="Arial" panose="020B0604020202020204"/>
              </a:rPr>
              <a:t>πρέπει</a:t>
            </a:r>
            <a:r>
              <a:rPr sz="2400" b="1" spc="-25" dirty="0">
                <a:latin typeface="Arial" panose="020B0604020202020204"/>
                <a:cs typeface="Arial" panose="020B0604020202020204"/>
              </a:rPr>
              <a:t> </a:t>
            </a:r>
            <a:r>
              <a:rPr sz="2400" b="1" dirty="0">
                <a:latin typeface="Arial" panose="020B0604020202020204"/>
                <a:cs typeface="Arial" panose="020B0604020202020204"/>
              </a:rPr>
              <a:t>να</a:t>
            </a:r>
            <a:r>
              <a:rPr sz="2400" b="1" spc="-20" dirty="0">
                <a:latin typeface="Arial" panose="020B0604020202020204"/>
                <a:cs typeface="Arial" panose="020B0604020202020204"/>
              </a:rPr>
              <a:t> </a:t>
            </a:r>
            <a:r>
              <a:rPr sz="2400" b="1" dirty="0">
                <a:latin typeface="Arial" panose="020B0604020202020204"/>
                <a:cs typeface="Arial" panose="020B0604020202020204"/>
              </a:rPr>
              <a:t>είναι</a:t>
            </a:r>
            <a:r>
              <a:rPr sz="2400" b="1" spc="-10" dirty="0">
                <a:latin typeface="Arial" panose="020B0604020202020204"/>
                <a:cs typeface="Arial" panose="020B0604020202020204"/>
              </a:rPr>
              <a:t> </a:t>
            </a:r>
            <a:r>
              <a:rPr sz="2400" b="1" dirty="0">
                <a:latin typeface="Arial" panose="020B0604020202020204"/>
                <a:cs typeface="Arial" panose="020B0604020202020204"/>
              </a:rPr>
              <a:t>ιδιαίτερα</a:t>
            </a:r>
            <a:r>
              <a:rPr sz="2400" b="1" spc="-30" dirty="0">
                <a:latin typeface="Arial" panose="020B0604020202020204"/>
                <a:cs typeface="Arial" panose="020B0604020202020204"/>
              </a:rPr>
              <a:t> </a:t>
            </a:r>
            <a:r>
              <a:rPr sz="2400" b="1" spc="-10" dirty="0">
                <a:latin typeface="Arial" panose="020B0604020202020204"/>
                <a:cs typeface="Arial" panose="020B0604020202020204"/>
              </a:rPr>
              <a:t>στιβα- </a:t>
            </a:r>
            <a:r>
              <a:rPr sz="2400" b="1" dirty="0">
                <a:latin typeface="Arial" panose="020B0604020202020204"/>
                <a:cs typeface="Arial" panose="020B0604020202020204"/>
              </a:rPr>
              <a:t>ρή</a:t>
            </a:r>
            <a:r>
              <a:rPr sz="2400" b="1" spc="-65" dirty="0">
                <a:latin typeface="Arial" panose="020B0604020202020204"/>
                <a:cs typeface="Arial" panose="020B0604020202020204"/>
              </a:rPr>
              <a:t>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πολύ</a:t>
            </a:r>
            <a:r>
              <a:rPr sz="2400" b="1" spc="-45" dirty="0">
                <a:latin typeface="Arial" panose="020B0604020202020204"/>
                <a:cs typeface="Arial" panose="020B0604020202020204"/>
              </a:rPr>
              <a:t> </a:t>
            </a:r>
            <a:r>
              <a:rPr sz="2400" b="1" dirty="0">
                <a:latin typeface="Arial" panose="020B0604020202020204"/>
                <a:cs typeface="Arial" panose="020B0604020202020204"/>
              </a:rPr>
              <a:t>μικρές</a:t>
            </a:r>
            <a:r>
              <a:rPr sz="2400" b="1" spc="-45" dirty="0">
                <a:latin typeface="Arial" panose="020B0604020202020204"/>
                <a:cs typeface="Arial" panose="020B0604020202020204"/>
              </a:rPr>
              <a:t> </a:t>
            </a:r>
            <a:r>
              <a:rPr sz="2400" b="1" dirty="0">
                <a:latin typeface="Arial" panose="020B0604020202020204"/>
                <a:cs typeface="Arial" panose="020B0604020202020204"/>
              </a:rPr>
              <a:t>ανοχές</a:t>
            </a:r>
            <a:r>
              <a:rPr sz="2400" b="1" spc="-50" dirty="0">
                <a:latin typeface="Arial" panose="020B0604020202020204"/>
                <a:cs typeface="Arial" panose="020B0604020202020204"/>
              </a:rPr>
              <a:t> </a:t>
            </a:r>
            <a:r>
              <a:rPr sz="2400" b="1" dirty="0">
                <a:latin typeface="Arial" panose="020B0604020202020204"/>
                <a:cs typeface="Arial" panose="020B0604020202020204"/>
              </a:rPr>
              <a:t>και</a:t>
            </a:r>
            <a:r>
              <a:rPr sz="2400" b="1" spc="-45" dirty="0">
                <a:latin typeface="Arial" panose="020B0604020202020204"/>
                <a:cs typeface="Arial" panose="020B0604020202020204"/>
              </a:rPr>
              <a:t> </a:t>
            </a:r>
            <a:r>
              <a:rPr sz="2400" b="1" dirty="0">
                <a:latin typeface="Arial" panose="020B0604020202020204"/>
                <a:cs typeface="Arial" panose="020B0604020202020204"/>
              </a:rPr>
              <a:t>εξαιρετική</a:t>
            </a:r>
            <a:r>
              <a:rPr sz="2400" b="1" spc="-50" dirty="0">
                <a:latin typeface="Arial" panose="020B0604020202020204"/>
                <a:cs typeface="Arial" panose="020B0604020202020204"/>
              </a:rPr>
              <a:t> </a:t>
            </a:r>
            <a:r>
              <a:rPr sz="2400" b="1" spc="-20" dirty="0">
                <a:latin typeface="Arial" panose="020B0604020202020204"/>
                <a:cs typeface="Arial" panose="020B0604020202020204"/>
              </a:rPr>
              <a:t>ποιότητα</a:t>
            </a:r>
            <a:r>
              <a:rPr sz="2400" b="1" spc="-50" dirty="0">
                <a:latin typeface="Arial" panose="020B0604020202020204"/>
                <a:cs typeface="Arial" panose="020B0604020202020204"/>
              </a:rPr>
              <a:t> </a:t>
            </a:r>
            <a:r>
              <a:rPr sz="2400" b="1" spc="-20" dirty="0">
                <a:latin typeface="Arial" panose="020B0604020202020204"/>
                <a:cs typeface="Arial" panose="020B0604020202020204"/>
              </a:rPr>
              <a:t>επι- </a:t>
            </a:r>
            <a:r>
              <a:rPr sz="2400" b="1" spc="-10" dirty="0">
                <a:latin typeface="Arial" panose="020B0604020202020204"/>
                <a:cs typeface="Arial" panose="020B0604020202020204"/>
              </a:rPr>
              <a:t>φάνειας.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152" y="-9207"/>
            <a:ext cx="8665845" cy="598805"/>
            <a:chOff x="204152" y="-9207"/>
            <a:chExt cx="8665845" cy="598805"/>
          </a:xfrm>
        </p:grpSpPr>
        <p:sp>
          <p:nvSpPr>
            <p:cNvPr id="3" name="object 3"/>
            <p:cNvSpPr/>
            <p:nvPr/>
          </p:nvSpPr>
          <p:spPr>
            <a:xfrm>
              <a:off x="217170" y="3809"/>
              <a:ext cx="8639810" cy="572770"/>
            </a:xfrm>
            <a:custGeom>
              <a:avLst/>
              <a:gdLst/>
              <a:ahLst/>
              <a:cxnLst/>
              <a:rect l="l" t="t" r="r" b="b"/>
              <a:pathLst>
                <a:path w="8639810" h="572770">
                  <a:moveTo>
                    <a:pt x="8554720" y="571500"/>
                  </a:moveTo>
                  <a:lnTo>
                    <a:pt x="85089" y="571500"/>
                  </a:lnTo>
                  <a:lnTo>
                    <a:pt x="90169" y="572770"/>
                  </a:lnTo>
                  <a:lnTo>
                    <a:pt x="8549640" y="572770"/>
                  </a:lnTo>
                  <a:lnTo>
                    <a:pt x="8554720" y="571500"/>
                  </a:lnTo>
                  <a:close/>
                </a:path>
                <a:path w="8639810" h="572770">
                  <a:moveTo>
                    <a:pt x="8559800" y="1270"/>
                  </a:moveTo>
                  <a:lnTo>
                    <a:pt x="80009" y="1270"/>
                  </a:lnTo>
                  <a:lnTo>
                    <a:pt x="64769" y="5080"/>
                  </a:lnTo>
                  <a:lnTo>
                    <a:pt x="60959" y="7620"/>
                  </a:lnTo>
                  <a:lnTo>
                    <a:pt x="55879" y="8890"/>
                  </a:lnTo>
                  <a:lnTo>
                    <a:pt x="50800" y="11430"/>
                  </a:lnTo>
                  <a:lnTo>
                    <a:pt x="46989" y="12700"/>
                  </a:lnTo>
                  <a:lnTo>
                    <a:pt x="43179" y="16510"/>
                  </a:lnTo>
                  <a:lnTo>
                    <a:pt x="39369" y="19050"/>
                  </a:lnTo>
                  <a:lnTo>
                    <a:pt x="34289" y="21590"/>
                  </a:lnTo>
                  <a:lnTo>
                    <a:pt x="30479" y="25400"/>
                  </a:lnTo>
                  <a:lnTo>
                    <a:pt x="26669" y="27940"/>
                  </a:lnTo>
                  <a:lnTo>
                    <a:pt x="24129" y="31750"/>
                  </a:lnTo>
                  <a:lnTo>
                    <a:pt x="20319" y="35560"/>
                  </a:lnTo>
                  <a:lnTo>
                    <a:pt x="15239" y="43180"/>
                  </a:lnTo>
                  <a:lnTo>
                    <a:pt x="12700" y="48260"/>
                  </a:lnTo>
                  <a:lnTo>
                    <a:pt x="10159" y="52070"/>
                  </a:lnTo>
                  <a:lnTo>
                    <a:pt x="7619" y="57150"/>
                  </a:lnTo>
                  <a:lnTo>
                    <a:pt x="6350" y="60960"/>
                  </a:lnTo>
                  <a:lnTo>
                    <a:pt x="3809" y="66040"/>
                  </a:lnTo>
                  <a:lnTo>
                    <a:pt x="0" y="81280"/>
                  </a:lnTo>
                  <a:lnTo>
                    <a:pt x="0" y="492760"/>
                  </a:lnTo>
                  <a:lnTo>
                    <a:pt x="1269" y="497840"/>
                  </a:lnTo>
                  <a:lnTo>
                    <a:pt x="2539" y="501650"/>
                  </a:lnTo>
                  <a:lnTo>
                    <a:pt x="3809" y="506730"/>
                  </a:lnTo>
                  <a:lnTo>
                    <a:pt x="6350" y="511810"/>
                  </a:lnTo>
                  <a:lnTo>
                    <a:pt x="7619" y="515620"/>
                  </a:lnTo>
                  <a:lnTo>
                    <a:pt x="10159" y="520700"/>
                  </a:lnTo>
                  <a:lnTo>
                    <a:pt x="12700" y="524510"/>
                  </a:lnTo>
                  <a:lnTo>
                    <a:pt x="15239" y="529590"/>
                  </a:lnTo>
                  <a:lnTo>
                    <a:pt x="20319" y="537210"/>
                  </a:lnTo>
                  <a:lnTo>
                    <a:pt x="34289" y="551180"/>
                  </a:lnTo>
                  <a:lnTo>
                    <a:pt x="39369" y="553720"/>
                  </a:lnTo>
                  <a:lnTo>
                    <a:pt x="43179" y="557530"/>
                  </a:lnTo>
                  <a:lnTo>
                    <a:pt x="46989" y="560070"/>
                  </a:lnTo>
                  <a:lnTo>
                    <a:pt x="50800" y="561340"/>
                  </a:lnTo>
                  <a:lnTo>
                    <a:pt x="60959" y="566420"/>
                  </a:lnTo>
                  <a:lnTo>
                    <a:pt x="66039" y="567690"/>
                  </a:lnTo>
                  <a:lnTo>
                    <a:pt x="69850" y="568960"/>
                  </a:lnTo>
                  <a:lnTo>
                    <a:pt x="80009" y="571500"/>
                  </a:lnTo>
                  <a:lnTo>
                    <a:pt x="8559800" y="571500"/>
                  </a:lnTo>
                  <a:lnTo>
                    <a:pt x="8569960" y="568960"/>
                  </a:lnTo>
                  <a:lnTo>
                    <a:pt x="8573770" y="567690"/>
                  </a:lnTo>
                  <a:lnTo>
                    <a:pt x="8578850" y="565150"/>
                  </a:lnTo>
                  <a:lnTo>
                    <a:pt x="8583930" y="563880"/>
                  </a:lnTo>
                  <a:lnTo>
                    <a:pt x="8587740" y="561340"/>
                  </a:lnTo>
                  <a:lnTo>
                    <a:pt x="8592820" y="558800"/>
                  </a:lnTo>
                  <a:lnTo>
                    <a:pt x="8604250" y="551180"/>
                  </a:lnTo>
                  <a:lnTo>
                    <a:pt x="8611870" y="543560"/>
                  </a:lnTo>
                  <a:lnTo>
                    <a:pt x="8615680" y="541020"/>
                  </a:lnTo>
                  <a:lnTo>
                    <a:pt x="8618220" y="537210"/>
                  </a:lnTo>
                  <a:lnTo>
                    <a:pt x="8622030" y="533400"/>
                  </a:lnTo>
                  <a:lnTo>
                    <a:pt x="8624570" y="528320"/>
                  </a:lnTo>
                  <a:lnTo>
                    <a:pt x="8629650" y="520700"/>
                  </a:lnTo>
                  <a:lnTo>
                    <a:pt x="8630920" y="515620"/>
                  </a:lnTo>
                  <a:lnTo>
                    <a:pt x="8633460" y="510540"/>
                  </a:lnTo>
                  <a:lnTo>
                    <a:pt x="8634730" y="506730"/>
                  </a:lnTo>
                  <a:lnTo>
                    <a:pt x="8638540" y="491490"/>
                  </a:lnTo>
                  <a:lnTo>
                    <a:pt x="8639810" y="487680"/>
                  </a:lnTo>
                  <a:lnTo>
                    <a:pt x="8639810" y="85090"/>
                  </a:lnTo>
                  <a:lnTo>
                    <a:pt x="8638540" y="81280"/>
                  </a:lnTo>
                  <a:lnTo>
                    <a:pt x="8633460" y="60960"/>
                  </a:lnTo>
                  <a:lnTo>
                    <a:pt x="8630920" y="57150"/>
                  </a:lnTo>
                  <a:lnTo>
                    <a:pt x="8629650" y="52070"/>
                  </a:lnTo>
                  <a:lnTo>
                    <a:pt x="8627110" y="48260"/>
                  </a:lnTo>
                  <a:lnTo>
                    <a:pt x="8624570" y="43180"/>
                  </a:lnTo>
                  <a:lnTo>
                    <a:pt x="8622030" y="39370"/>
                  </a:lnTo>
                  <a:lnTo>
                    <a:pt x="8618220" y="35560"/>
                  </a:lnTo>
                  <a:lnTo>
                    <a:pt x="8615680" y="31750"/>
                  </a:lnTo>
                  <a:lnTo>
                    <a:pt x="8611870" y="27940"/>
                  </a:lnTo>
                  <a:lnTo>
                    <a:pt x="8608060" y="25400"/>
                  </a:lnTo>
                  <a:lnTo>
                    <a:pt x="8604250" y="21590"/>
                  </a:lnTo>
                  <a:lnTo>
                    <a:pt x="8596630" y="16510"/>
                  </a:lnTo>
                  <a:lnTo>
                    <a:pt x="8591550" y="12700"/>
                  </a:lnTo>
                  <a:lnTo>
                    <a:pt x="8587740" y="11430"/>
                  </a:lnTo>
                  <a:lnTo>
                    <a:pt x="8582660" y="8890"/>
                  </a:lnTo>
                  <a:lnTo>
                    <a:pt x="8578850" y="7620"/>
                  </a:lnTo>
                  <a:lnTo>
                    <a:pt x="8573770" y="5080"/>
                  </a:lnTo>
                  <a:lnTo>
                    <a:pt x="8568690" y="3810"/>
                  </a:lnTo>
                  <a:lnTo>
                    <a:pt x="8564880" y="2540"/>
                  </a:lnTo>
                  <a:lnTo>
                    <a:pt x="8559800" y="1270"/>
                  </a:lnTo>
                  <a:close/>
                </a:path>
                <a:path w="8639810" h="572770">
                  <a:moveTo>
                    <a:pt x="8549640" y="0"/>
                  </a:moveTo>
                  <a:lnTo>
                    <a:pt x="90169" y="0"/>
                  </a:lnTo>
                  <a:lnTo>
                    <a:pt x="85089" y="1270"/>
                  </a:lnTo>
                  <a:lnTo>
                    <a:pt x="8554720" y="1270"/>
                  </a:lnTo>
                  <a:lnTo>
                    <a:pt x="8549640" y="0"/>
                  </a:lnTo>
                  <a:close/>
                </a:path>
              </a:pathLst>
            </a:custGeom>
            <a:solidFill>
              <a:srgbClr val="009900"/>
            </a:solidFill>
          </p:spPr>
          <p:txBody>
            <a:bodyPr wrap="square" lIns="0" tIns="0" rIns="0" bIns="0" rtlCol="0"/>
            <a:lstStyle/>
            <a:p/>
          </p:txBody>
        </p:sp>
        <p:sp>
          <p:nvSpPr>
            <p:cNvPr id="4" name="object 4"/>
            <p:cNvSpPr/>
            <p:nvPr/>
          </p:nvSpPr>
          <p:spPr>
            <a:xfrm>
              <a:off x="217170" y="3809"/>
              <a:ext cx="8639810" cy="572770"/>
            </a:xfrm>
            <a:custGeom>
              <a:avLst/>
              <a:gdLst/>
              <a:ahLst/>
              <a:cxnLst/>
              <a:rect l="l" t="t" r="r" b="b"/>
              <a:pathLst>
                <a:path w="8639810" h="572770">
                  <a:moveTo>
                    <a:pt x="0" y="95250"/>
                  </a:moveTo>
                  <a:lnTo>
                    <a:pt x="0" y="90170"/>
                  </a:lnTo>
                  <a:lnTo>
                    <a:pt x="0" y="85090"/>
                  </a:lnTo>
                  <a:lnTo>
                    <a:pt x="0" y="81280"/>
                  </a:lnTo>
                  <a:lnTo>
                    <a:pt x="1269" y="76200"/>
                  </a:lnTo>
                  <a:lnTo>
                    <a:pt x="2539" y="71120"/>
                  </a:lnTo>
                  <a:lnTo>
                    <a:pt x="3809" y="66040"/>
                  </a:lnTo>
                  <a:lnTo>
                    <a:pt x="6350" y="60960"/>
                  </a:lnTo>
                  <a:lnTo>
                    <a:pt x="7619" y="57150"/>
                  </a:lnTo>
                  <a:lnTo>
                    <a:pt x="10159" y="52070"/>
                  </a:lnTo>
                  <a:lnTo>
                    <a:pt x="12700" y="48260"/>
                  </a:lnTo>
                  <a:lnTo>
                    <a:pt x="15239" y="43180"/>
                  </a:lnTo>
                  <a:lnTo>
                    <a:pt x="17779" y="39370"/>
                  </a:lnTo>
                  <a:lnTo>
                    <a:pt x="20319" y="35560"/>
                  </a:lnTo>
                  <a:lnTo>
                    <a:pt x="24129" y="31750"/>
                  </a:lnTo>
                  <a:lnTo>
                    <a:pt x="26669" y="27940"/>
                  </a:lnTo>
                  <a:lnTo>
                    <a:pt x="30479" y="25400"/>
                  </a:lnTo>
                  <a:lnTo>
                    <a:pt x="34289" y="21590"/>
                  </a:lnTo>
                  <a:lnTo>
                    <a:pt x="39369" y="19050"/>
                  </a:lnTo>
                  <a:lnTo>
                    <a:pt x="43179" y="16510"/>
                  </a:lnTo>
                  <a:lnTo>
                    <a:pt x="46989" y="12700"/>
                  </a:lnTo>
                  <a:lnTo>
                    <a:pt x="50800" y="11430"/>
                  </a:lnTo>
                  <a:lnTo>
                    <a:pt x="55879" y="8890"/>
                  </a:lnTo>
                  <a:lnTo>
                    <a:pt x="60959" y="7620"/>
                  </a:lnTo>
                  <a:lnTo>
                    <a:pt x="64769" y="5080"/>
                  </a:lnTo>
                  <a:lnTo>
                    <a:pt x="69850" y="3810"/>
                  </a:lnTo>
                  <a:lnTo>
                    <a:pt x="74929" y="2540"/>
                  </a:lnTo>
                  <a:lnTo>
                    <a:pt x="80009" y="1270"/>
                  </a:lnTo>
                  <a:lnTo>
                    <a:pt x="85089" y="1270"/>
                  </a:lnTo>
                  <a:lnTo>
                    <a:pt x="90169" y="0"/>
                  </a:lnTo>
                  <a:lnTo>
                    <a:pt x="93979" y="0"/>
                  </a:lnTo>
                  <a:lnTo>
                    <a:pt x="8544560" y="0"/>
                  </a:lnTo>
                  <a:lnTo>
                    <a:pt x="8549640" y="0"/>
                  </a:lnTo>
                  <a:lnTo>
                    <a:pt x="8554720" y="1270"/>
                  </a:lnTo>
                  <a:lnTo>
                    <a:pt x="8559800" y="1270"/>
                  </a:lnTo>
                  <a:lnTo>
                    <a:pt x="8564880" y="2540"/>
                  </a:lnTo>
                  <a:lnTo>
                    <a:pt x="8568690" y="3810"/>
                  </a:lnTo>
                  <a:lnTo>
                    <a:pt x="8573770" y="5080"/>
                  </a:lnTo>
                  <a:lnTo>
                    <a:pt x="8578850" y="7620"/>
                  </a:lnTo>
                  <a:lnTo>
                    <a:pt x="8582660" y="8890"/>
                  </a:lnTo>
                  <a:lnTo>
                    <a:pt x="8587740" y="11430"/>
                  </a:lnTo>
                  <a:lnTo>
                    <a:pt x="8591550" y="12700"/>
                  </a:lnTo>
                  <a:lnTo>
                    <a:pt x="8596630" y="16510"/>
                  </a:lnTo>
                  <a:lnTo>
                    <a:pt x="8600440" y="19050"/>
                  </a:lnTo>
                  <a:lnTo>
                    <a:pt x="8604250" y="21590"/>
                  </a:lnTo>
                  <a:lnTo>
                    <a:pt x="8608060" y="25400"/>
                  </a:lnTo>
                  <a:lnTo>
                    <a:pt x="8611870" y="27940"/>
                  </a:lnTo>
                  <a:lnTo>
                    <a:pt x="8615680" y="31750"/>
                  </a:lnTo>
                  <a:lnTo>
                    <a:pt x="8618220" y="35560"/>
                  </a:lnTo>
                  <a:lnTo>
                    <a:pt x="8622030" y="39370"/>
                  </a:lnTo>
                  <a:lnTo>
                    <a:pt x="8624570" y="43180"/>
                  </a:lnTo>
                  <a:lnTo>
                    <a:pt x="8627110" y="48260"/>
                  </a:lnTo>
                  <a:lnTo>
                    <a:pt x="8629650" y="52070"/>
                  </a:lnTo>
                  <a:lnTo>
                    <a:pt x="8630920" y="57150"/>
                  </a:lnTo>
                  <a:lnTo>
                    <a:pt x="8633460" y="60960"/>
                  </a:lnTo>
                  <a:lnTo>
                    <a:pt x="8634730" y="66040"/>
                  </a:lnTo>
                  <a:lnTo>
                    <a:pt x="8636000" y="71120"/>
                  </a:lnTo>
                  <a:lnTo>
                    <a:pt x="8637270" y="76200"/>
                  </a:lnTo>
                  <a:lnTo>
                    <a:pt x="8638540" y="81280"/>
                  </a:lnTo>
                  <a:lnTo>
                    <a:pt x="8639810" y="85090"/>
                  </a:lnTo>
                  <a:lnTo>
                    <a:pt x="8639810" y="90170"/>
                  </a:lnTo>
                  <a:lnTo>
                    <a:pt x="8639810" y="95250"/>
                  </a:lnTo>
                  <a:lnTo>
                    <a:pt x="8639810" y="477520"/>
                  </a:lnTo>
                  <a:lnTo>
                    <a:pt x="8639810" y="482600"/>
                  </a:lnTo>
                  <a:lnTo>
                    <a:pt x="8639810" y="487680"/>
                  </a:lnTo>
                  <a:lnTo>
                    <a:pt x="8638540" y="491490"/>
                  </a:lnTo>
                  <a:lnTo>
                    <a:pt x="8630920" y="515620"/>
                  </a:lnTo>
                  <a:lnTo>
                    <a:pt x="8629650" y="520700"/>
                  </a:lnTo>
                  <a:lnTo>
                    <a:pt x="8627110" y="524510"/>
                  </a:lnTo>
                  <a:lnTo>
                    <a:pt x="8624570" y="528320"/>
                  </a:lnTo>
                  <a:lnTo>
                    <a:pt x="8622030" y="533400"/>
                  </a:lnTo>
                  <a:lnTo>
                    <a:pt x="8618220" y="537210"/>
                  </a:lnTo>
                  <a:lnTo>
                    <a:pt x="8615680" y="541020"/>
                  </a:lnTo>
                  <a:lnTo>
                    <a:pt x="8611870" y="543560"/>
                  </a:lnTo>
                  <a:lnTo>
                    <a:pt x="8608060" y="547370"/>
                  </a:lnTo>
                  <a:lnTo>
                    <a:pt x="8604250" y="551180"/>
                  </a:lnTo>
                  <a:lnTo>
                    <a:pt x="8600440" y="553720"/>
                  </a:lnTo>
                  <a:lnTo>
                    <a:pt x="8596630" y="556260"/>
                  </a:lnTo>
                  <a:lnTo>
                    <a:pt x="8592820" y="558800"/>
                  </a:lnTo>
                  <a:lnTo>
                    <a:pt x="8587740" y="561340"/>
                  </a:lnTo>
                  <a:lnTo>
                    <a:pt x="8583930" y="563880"/>
                  </a:lnTo>
                  <a:lnTo>
                    <a:pt x="8578850" y="565150"/>
                  </a:lnTo>
                  <a:lnTo>
                    <a:pt x="8573770" y="567690"/>
                  </a:lnTo>
                  <a:lnTo>
                    <a:pt x="8569960" y="568960"/>
                  </a:lnTo>
                  <a:lnTo>
                    <a:pt x="8564880" y="570230"/>
                  </a:lnTo>
                  <a:lnTo>
                    <a:pt x="8559800" y="571500"/>
                  </a:lnTo>
                  <a:lnTo>
                    <a:pt x="8554720" y="571500"/>
                  </a:lnTo>
                  <a:lnTo>
                    <a:pt x="8549640" y="572770"/>
                  </a:lnTo>
                  <a:lnTo>
                    <a:pt x="8544560" y="572770"/>
                  </a:lnTo>
                  <a:lnTo>
                    <a:pt x="93979" y="572770"/>
                  </a:lnTo>
                  <a:lnTo>
                    <a:pt x="90169" y="572770"/>
                  </a:lnTo>
                  <a:lnTo>
                    <a:pt x="85089" y="571500"/>
                  </a:lnTo>
                  <a:lnTo>
                    <a:pt x="80009" y="571500"/>
                  </a:lnTo>
                  <a:lnTo>
                    <a:pt x="74929" y="570230"/>
                  </a:lnTo>
                  <a:lnTo>
                    <a:pt x="69850" y="568960"/>
                  </a:lnTo>
                  <a:lnTo>
                    <a:pt x="66039" y="567690"/>
                  </a:lnTo>
                  <a:lnTo>
                    <a:pt x="60959" y="566420"/>
                  </a:lnTo>
                  <a:lnTo>
                    <a:pt x="55879" y="563880"/>
                  </a:lnTo>
                  <a:lnTo>
                    <a:pt x="50800" y="561340"/>
                  </a:lnTo>
                  <a:lnTo>
                    <a:pt x="46989" y="560070"/>
                  </a:lnTo>
                  <a:lnTo>
                    <a:pt x="43179" y="557530"/>
                  </a:lnTo>
                  <a:lnTo>
                    <a:pt x="39369" y="553720"/>
                  </a:lnTo>
                  <a:lnTo>
                    <a:pt x="34289" y="551180"/>
                  </a:lnTo>
                  <a:lnTo>
                    <a:pt x="31750" y="548640"/>
                  </a:lnTo>
                  <a:lnTo>
                    <a:pt x="27939" y="544830"/>
                  </a:lnTo>
                  <a:lnTo>
                    <a:pt x="24129" y="541020"/>
                  </a:lnTo>
                  <a:lnTo>
                    <a:pt x="20319" y="537210"/>
                  </a:lnTo>
                  <a:lnTo>
                    <a:pt x="17779" y="533400"/>
                  </a:lnTo>
                  <a:lnTo>
                    <a:pt x="15239" y="529590"/>
                  </a:lnTo>
                  <a:lnTo>
                    <a:pt x="12700" y="524510"/>
                  </a:lnTo>
                  <a:lnTo>
                    <a:pt x="10159" y="520700"/>
                  </a:lnTo>
                  <a:lnTo>
                    <a:pt x="7619" y="515620"/>
                  </a:lnTo>
                  <a:lnTo>
                    <a:pt x="6350" y="511810"/>
                  </a:lnTo>
                  <a:lnTo>
                    <a:pt x="3809" y="506730"/>
                  </a:lnTo>
                  <a:lnTo>
                    <a:pt x="2539" y="501650"/>
                  </a:lnTo>
                  <a:lnTo>
                    <a:pt x="1269" y="497840"/>
                  </a:lnTo>
                  <a:lnTo>
                    <a:pt x="0" y="492760"/>
                  </a:lnTo>
                  <a:lnTo>
                    <a:pt x="0" y="487680"/>
                  </a:lnTo>
                  <a:lnTo>
                    <a:pt x="0" y="482600"/>
                  </a:lnTo>
                  <a:lnTo>
                    <a:pt x="0" y="477520"/>
                  </a:lnTo>
                  <a:lnTo>
                    <a:pt x="0" y="95250"/>
                  </a:lnTo>
                  <a:close/>
                </a:path>
              </a:pathLst>
            </a:custGeom>
            <a:ln w="25518">
              <a:solidFill>
                <a:srgbClr val="FFFFFF"/>
              </a:solidFill>
            </a:ln>
          </p:spPr>
          <p:txBody>
            <a:bodyPr wrap="square" lIns="0" tIns="0" rIns="0" bIns="0" rtlCol="0"/>
            <a:lstStyle/>
            <a:p/>
          </p:txBody>
        </p:sp>
        <p:sp>
          <p:nvSpPr>
            <p:cNvPr id="5" name="object 5"/>
            <p:cNvSpPr/>
            <p:nvPr/>
          </p:nvSpPr>
          <p:spPr>
            <a:xfrm>
              <a:off x="204406" y="-8941"/>
              <a:ext cx="8665845" cy="598805"/>
            </a:xfrm>
            <a:custGeom>
              <a:avLst/>
              <a:gdLst/>
              <a:ahLst/>
              <a:cxnLst/>
              <a:rect l="l" t="t" r="r" b="b"/>
              <a:pathLst>
                <a:path w="8665845" h="59880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598805">
                  <a:moveTo>
                    <a:pt x="8665324" y="585520"/>
                  </a:moveTo>
                  <a:lnTo>
                    <a:pt x="8661590" y="576503"/>
                  </a:lnTo>
                  <a:lnTo>
                    <a:pt x="8652573" y="572770"/>
                  </a:lnTo>
                  <a:lnTo>
                    <a:pt x="8643544" y="576503"/>
                  </a:lnTo>
                  <a:lnTo>
                    <a:pt x="8639810" y="585520"/>
                  </a:lnTo>
                  <a:lnTo>
                    <a:pt x="8643544" y="594550"/>
                  </a:lnTo>
                  <a:lnTo>
                    <a:pt x="8652573" y="598284"/>
                  </a:lnTo>
                  <a:lnTo>
                    <a:pt x="8661590" y="594550"/>
                  </a:lnTo>
                  <a:lnTo>
                    <a:pt x="8665324" y="58552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12700" rIns="0" bIns="0" rtlCol="0">
            <a:spAutoFit/>
          </a:bodyPr>
          <a:lstStyle/>
          <a:p>
            <a:pPr>
              <a:lnSpc>
                <a:spcPct val="100000"/>
              </a:lnSpc>
              <a:spcBef>
                <a:spcPts val="100"/>
              </a:spcBef>
            </a:pPr>
            <a:r>
              <a:rPr sz="2400" i="1" u="none" spc="-10" dirty="0">
                <a:solidFill>
                  <a:srgbClr val="FFFFFF"/>
                </a:solidFill>
                <a:latin typeface="Calibri" panose="020F0502020204030204"/>
                <a:cs typeface="Calibri" panose="020F0502020204030204"/>
              </a:rPr>
              <a:t>Μηχανικός</a:t>
            </a:r>
            <a:r>
              <a:rPr sz="2400" i="1" u="none" spc="-1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Ρυθμιστής</a:t>
            </a:r>
            <a:r>
              <a:rPr sz="2400" i="1" u="none" spc="-15" dirty="0">
                <a:solidFill>
                  <a:srgbClr val="FFFFFF"/>
                </a:solidFill>
                <a:latin typeface="Calibri" panose="020F0502020204030204"/>
                <a:cs typeface="Calibri" panose="020F0502020204030204"/>
              </a:rPr>
              <a:t> </a:t>
            </a:r>
            <a:r>
              <a:rPr sz="2400" i="1" u="none" dirty="0">
                <a:solidFill>
                  <a:srgbClr val="FFFFFF"/>
                </a:solidFill>
                <a:latin typeface="Calibri" panose="020F0502020204030204"/>
                <a:cs typeface="Calibri" panose="020F0502020204030204"/>
              </a:rPr>
              <a:t>Μέγιστων</a:t>
            </a:r>
            <a:r>
              <a:rPr sz="2400" i="1" u="none" spc="-20" dirty="0">
                <a:solidFill>
                  <a:srgbClr val="FFFFFF"/>
                </a:solidFill>
                <a:latin typeface="Calibri" panose="020F0502020204030204"/>
                <a:cs typeface="Calibri" panose="020F0502020204030204"/>
              </a:rPr>
              <a:t> </a:t>
            </a:r>
            <a:r>
              <a:rPr sz="2400" i="1" u="none" spc="-10" dirty="0">
                <a:solidFill>
                  <a:srgbClr val="FFFFFF"/>
                </a:solidFill>
                <a:latin typeface="Calibri" panose="020F0502020204030204"/>
                <a:cs typeface="Calibri" panose="020F0502020204030204"/>
              </a:rPr>
              <a:t>Στροφών.</a:t>
            </a:r>
            <a:endParaRPr sz="2400">
              <a:latin typeface="Calibri" panose="020F0502020204030204"/>
              <a:cs typeface="Calibri" panose="020F0502020204030204"/>
            </a:endParaRPr>
          </a:p>
        </p:txBody>
      </p:sp>
      <p:pic>
        <p:nvPicPr>
          <p:cNvPr id="7" name="object 7"/>
          <p:cNvPicPr/>
          <p:nvPr/>
        </p:nvPicPr>
        <p:blipFill>
          <a:blip r:embed="rId1" cstate="print"/>
          <a:stretch>
            <a:fillRect/>
          </a:stretch>
        </p:blipFill>
        <p:spPr>
          <a:xfrm>
            <a:off x="431800" y="575309"/>
            <a:ext cx="8352790" cy="6282690"/>
          </a:xfrm>
          <a:prstGeom prst="rect">
            <a:avLst/>
          </a:prstGeom>
        </p:spPr>
      </p:pic>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204410"/>
            <a:ext cx="8665845" cy="1102995"/>
            <a:chOff x="204410" y="204410"/>
            <a:chExt cx="8665845" cy="1102995"/>
          </a:xfrm>
        </p:grpSpPr>
        <p:sp>
          <p:nvSpPr>
            <p:cNvPr id="3" name="object 3"/>
            <p:cNvSpPr/>
            <p:nvPr/>
          </p:nvSpPr>
          <p:spPr>
            <a:xfrm>
              <a:off x="217170" y="217170"/>
              <a:ext cx="8639810" cy="1076960"/>
            </a:xfrm>
            <a:custGeom>
              <a:avLst/>
              <a:gdLst/>
              <a:ahLst/>
              <a:cxnLst/>
              <a:rect l="l" t="t" r="r" b="b"/>
              <a:pathLst>
                <a:path w="8639810" h="1076960">
                  <a:moveTo>
                    <a:pt x="8469630" y="0"/>
                  </a:moveTo>
                  <a:lnTo>
                    <a:pt x="170179" y="0"/>
                  </a:lnTo>
                  <a:lnTo>
                    <a:pt x="160019" y="1270"/>
                  </a:lnTo>
                  <a:lnTo>
                    <a:pt x="142240" y="3809"/>
                  </a:lnTo>
                  <a:lnTo>
                    <a:pt x="133350" y="6350"/>
                  </a:lnTo>
                  <a:lnTo>
                    <a:pt x="123189" y="8889"/>
                  </a:lnTo>
                  <a:lnTo>
                    <a:pt x="115569" y="11429"/>
                  </a:lnTo>
                  <a:lnTo>
                    <a:pt x="97789" y="19050"/>
                  </a:lnTo>
                  <a:lnTo>
                    <a:pt x="90169" y="24129"/>
                  </a:lnTo>
                  <a:lnTo>
                    <a:pt x="81279" y="29209"/>
                  </a:lnTo>
                  <a:lnTo>
                    <a:pt x="66039" y="39370"/>
                  </a:lnTo>
                  <a:lnTo>
                    <a:pt x="59689" y="45720"/>
                  </a:lnTo>
                  <a:lnTo>
                    <a:pt x="52069" y="52070"/>
                  </a:lnTo>
                  <a:lnTo>
                    <a:pt x="45719" y="59689"/>
                  </a:lnTo>
                  <a:lnTo>
                    <a:pt x="39369" y="66039"/>
                  </a:lnTo>
                  <a:lnTo>
                    <a:pt x="29209" y="81279"/>
                  </a:lnTo>
                  <a:lnTo>
                    <a:pt x="24129" y="90170"/>
                  </a:lnTo>
                  <a:lnTo>
                    <a:pt x="19050" y="97789"/>
                  </a:lnTo>
                  <a:lnTo>
                    <a:pt x="11429" y="115570"/>
                  </a:lnTo>
                  <a:lnTo>
                    <a:pt x="8889" y="123189"/>
                  </a:lnTo>
                  <a:lnTo>
                    <a:pt x="6350" y="133350"/>
                  </a:lnTo>
                  <a:lnTo>
                    <a:pt x="3809" y="142239"/>
                  </a:lnTo>
                  <a:lnTo>
                    <a:pt x="1269" y="160019"/>
                  </a:lnTo>
                  <a:lnTo>
                    <a:pt x="0" y="170179"/>
                  </a:lnTo>
                  <a:lnTo>
                    <a:pt x="0" y="906779"/>
                  </a:lnTo>
                  <a:lnTo>
                    <a:pt x="1269" y="915669"/>
                  </a:lnTo>
                  <a:lnTo>
                    <a:pt x="2539" y="925829"/>
                  </a:lnTo>
                  <a:lnTo>
                    <a:pt x="3809" y="934719"/>
                  </a:lnTo>
                  <a:lnTo>
                    <a:pt x="11429" y="961389"/>
                  </a:lnTo>
                  <a:lnTo>
                    <a:pt x="15239" y="970279"/>
                  </a:lnTo>
                  <a:lnTo>
                    <a:pt x="20319" y="979169"/>
                  </a:lnTo>
                  <a:lnTo>
                    <a:pt x="24129" y="986789"/>
                  </a:lnTo>
                  <a:lnTo>
                    <a:pt x="39369" y="1009650"/>
                  </a:lnTo>
                  <a:lnTo>
                    <a:pt x="45719" y="1017269"/>
                  </a:lnTo>
                  <a:lnTo>
                    <a:pt x="52069" y="1023619"/>
                  </a:lnTo>
                  <a:lnTo>
                    <a:pt x="59689" y="1029969"/>
                  </a:lnTo>
                  <a:lnTo>
                    <a:pt x="66039" y="1036319"/>
                  </a:lnTo>
                  <a:lnTo>
                    <a:pt x="73659" y="1042669"/>
                  </a:lnTo>
                  <a:lnTo>
                    <a:pt x="81279" y="1047750"/>
                  </a:lnTo>
                  <a:lnTo>
                    <a:pt x="90169" y="1051559"/>
                  </a:lnTo>
                  <a:lnTo>
                    <a:pt x="97789" y="1056639"/>
                  </a:lnTo>
                  <a:lnTo>
                    <a:pt x="115569" y="1064259"/>
                  </a:lnTo>
                  <a:lnTo>
                    <a:pt x="123189" y="1068069"/>
                  </a:lnTo>
                  <a:lnTo>
                    <a:pt x="133350" y="1070609"/>
                  </a:lnTo>
                  <a:lnTo>
                    <a:pt x="142240" y="1071879"/>
                  </a:lnTo>
                  <a:lnTo>
                    <a:pt x="151129" y="1074419"/>
                  </a:lnTo>
                  <a:lnTo>
                    <a:pt x="160019" y="1075689"/>
                  </a:lnTo>
                  <a:lnTo>
                    <a:pt x="179069" y="1075689"/>
                  </a:lnTo>
                  <a:lnTo>
                    <a:pt x="179069" y="1076959"/>
                  </a:lnTo>
                  <a:lnTo>
                    <a:pt x="8479790" y="1075689"/>
                  </a:lnTo>
                  <a:lnTo>
                    <a:pt x="8488680" y="1074419"/>
                  </a:lnTo>
                  <a:lnTo>
                    <a:pt x="8497570" y="1071879"/>
                  </a:lnTo>
                  <a:lnTo>
                    <a:pt x="8507730" y="1070609"/>
                  </a:lnTo>
                  <a:lnTo>
                    <a:pt x="8516620" y="1066800"/>
                  </a:lnTo>
                  <a:lnTo>
                    <a:pt x="8525510" y="1064259"/>
                  </a:lnTo>
                  <a:lnTo>
                    <a:pt x="8533130" y="1060450"/>
                  </a:lnTo>
                  <a:lnTo>
                    <a:pt x="8542020" y="1056639"/>
                  </a:lnTo>
                  <a:lnTo>
                    <a:pt x="8550910" y="1051559"/>
                  </a:lnTo>
                  <a:lnTo>
                    <a:pt x="8558530" y="1047750"/>
                  </a:lnTo>
                  <a:lnTo>
                    <a:pt x="8594090" y="1017269"/>
                  </a:lnTo>
                  <a:lnTo>
                    <a:pt x="8620760" y="977900"/>
                  </a:lnTo>
                  <a:lnTo>
                    <a:pt x="8636000" y="934719"/>
                  </a:lnTo>
                  <a:lnTo>
                    <a:pt x="8637270" y="924559"/>
                  </a:lnTo>
                  <a:lnTo>
                    <a:pt x="8639810" y="906779"/>
                  </a:lnTo>
                  <a:lnTo>
                    <a:pt x="8639810" y="170179"/>
                  </a:lnTo>
                  <a:lnTo>
                    <a:pt x="8638540" y="160019"/>
                  </a:lnTo>
                  <a:lnTo>
                    <a:pt x="8636000" y="142239"/>
                  </a:lnTo>
                  <a:lnTo>
                    <a:pt x="8633460" y="133350"/>
                  </a:lnTo>
                  <a:lnTo>
                    <a:pt x="8630920" y="123189"/>
                  </a:lnTo>
                  <a:lnTo>
                    <a:pt x="8628380" y="115570"/>
                  </a:lnTo>
                  <a:lnTo>
                    <a:pt x="8620760" y="97789"/>
                  </a:lnTo>
                  <a:lnTo>
                    <a:pt x="8615680" y="90170"/>
                  </a:lnTo>
                  <a:lnTo>
                    <a:pt x="8610600" y="81279"/>
                  </a:lnTo>
                  <a:lnTo>
                    <a:pt x="8600440" y="66039"/>
                  </a:lnTo>
                  <a:lnTo>
                    <a:pt x="8594090" y="59689"/>
                  </a:lnTo>
                  <a:lnTo>
                    <a:pt x="8587740" y="52070"/>
                  </a:lnTo>
                  <a:lnTo>
                    <a:pt x="8580120" y="45720"/>
                  </a:lnTo>
                  <a:lnTo>
                    <a:pt x="8573770" y="39370"/>
                  </a:lnTo>
                  <a:lnTo>
                    <a:pt x="8558530" y="29209"/>
                  </a:lnTo>
                  <a:lnTo>
                    <a:pt x="8549640" y="24129"/>
                  </a:lnTo>
                  <a:lnTo>
                    <a:pt x="8542020" y="19050"/>
                  </a:lnTo>
                  <a:lnTo>
                    <a:pt x="8524240" y="11429"/>
                  </a:lnTo>
                  <a:lnTo>
                    <a:pt x="8516620" y="8889"/>
                  </a:lnTo>
                  <a:lnTo>
                    <a:pt x="8506460" y="6350"/>
                  </a:lnTo>
                  <a:lnTo>
                    <a:pt x="8497570" y="3809"/>
                  </a:lnTo>
                  <a:lnTo>
                    <a:pt x="8479790" y="1270"/>
                  </a:lnTo>
                  <a:lnTo>
                    <a:pt x="8469630" y="0"/>
                  </a:lnTo>
                  <a:close/>
                </a:path>
              </a:pathLst>
            </a:custGeom>
            <a:solidFill>
              <a:srgbClr val="009900"/>
            </a:solidFill>
          </p:spPr>
          <p:txBody>
            <a:bodyPr wrap="square" lIns="0" tIns="0" rIns="0" bIns="0" rtlCol="0"/>
            <a:lstStyle/>
            <a:p/>
          </p:txBody>
        </p:sp>
        <p:sp>
          <p:nvSpPr>
            <p:cNvPr id="4" name="object 4"/>
            <p:cNvSpPr/>
            <p:nvPr/>
          </p:nvSpPr>
          <p:spPr>
            <a:xfrm>
              <a:off x="217170" y="217170"/>
              <a:ext cx="8639810" cy="1076960"/>
            </a:xfrm>
            <a:custGeom>
              <a:avLst/>
              <a:gdLst/>
              <a:ahLst/>
              <a:cxnLst/>
              <a:rect l="l" t="t" r="r" b="b"/>
              <a:pathLst>
                <a:path w="8639810" h="1076960">
                  <a:moveTo>
                    <a:pt x="0" y="179069"/>
                  </a:moveTo>
                  <a:lnTo>
                    <a:pt x="0" y="170179"/>
                  </a:lnTo>
                  <a:lnTo>
                    <a:pt x="1269" y="160019"/>
                  </a:lnTo>
                  <a:lnTo>
                    <a:pt x="2539" y="151129"/>
                  </a:lnTo>
                  <a:lnTo>
                    <a:pt x="3809" y="142239"/>
                  </a:lnTo>
                  <a:lnTo>
                    <a:pt x="6350" y="133350"/>
                  </a:lnTo>
                  <a:lnTo>
                    <a:pt x="8889" y="123189"/>
                  </a:lnTo>
                  <a:lnTo>
                    <a:pt x="11429" y="115570"/>
                  </a:lnTo>
                  <a:lnTo>
                    <a:pt x="15239" y="106679"/>
                  </a:lnTo>
                  <a:lnTo>
                    <a:pt x="19050" y="97789"/>
                  </a:lnTo>
                  <a:lnTo>
                    <a:pt x="24129" y="90170"/>
                  </a:lnTo>
                  <a:lnTo>
                    <a:pt x="29209" y="81279"/>
                  </a:lnTo>
                  <a:lnTo>
                    <a:pt x="34289" y="73659"/>
                  </a:lnTo>
                  <a:lnTo>
                    <a:pt x="39369" y="66039"/>
                  </a:lnTo>
                  <a:lnTo>
                    <a:pt x="45719" y="59689"/>
                  </a:lnTo>
                  <a:lnTo>
                    <a:pt x="52069" y="52070"/>
                  </a:lnTo>
                  <a:lnTo>
                    <a:pt x="59689" y="45720"/>
                  </a:lnTo>
                  <a:lnTo>
                    <a:pt x="66039" y="39370"/>
                  </a:lnTo>
                  <a:lnTo>
                    <a:pt x="73659" y="34289"/>
                  </a:lnTo>
                  <a:lnTo>
                    <a:pt x="81279" y="29209"/>
                  </a:lnTo>
                  <a:lnTo>
                    <a:pt x="90169" y="24129"/>
                  </a:lnTo>
                  <a:lnTo>
                    <a:pt x="97789" y="19050"/>
                  </a:lnTo>
                  <a:lnTo>
                    <a:pt x="106679" y="15239"/>
                  </a:lnTo>
                  <a:lnTo>
                    <a:pt x="115569" y="11429"/>
                  </a:lnTo>
                  <a:lnTo>
                    <a:pt x="123189" y="8889"/>
                  </a:lnTo>
                  <a:lnTo>
                    <a:pt x="133350" y="6350"/>
                  </a:lnTo>
                  <a:lnTo>
                    <a:pt x="142240" y="3809"/>
                  </a:lnTo>
                  <a:lnTo>
                    <a:pt x="151129" y="2539"/>
                  </a:lnTo>
                  <a:lnTo>
                    <a:pt x="160019" y="1270"/>
                  </a:lnTo>
                  <a:lnTo>
                    <a:pt x="170179" y="0"/>
                  </a:lnTo>
                  <a:lnTo>
                    <a:pt x="179069" y="0"/>
                  </a:lnTo>
                  <a:lnTo>
                    <a:pt x="8460740" y="0"/>
                  </a:lnTo>
                  <a:lnTo>
                    <a:pt x="8469630" y="0"/>
                  </a:lnTo>
                  <a:lnTo>
                    <a:pt x="8479790" y="1270"/>
                  </a:lnTo>
                  <a:lnTo>
                    <a:pt x="8488680" y="2539"/>
                  </a:lnTo>
                  <a:lnTo>
                    <a:pt x="8497570" y="3809"/>
                  </a:lnTo>
                  <a:lnTo>
                    <a:pt x="8506460" y="6350"/>
                  </a:lnTo>
                  <a:lnTo>
                    <a:pt x="8516620" y="8889"/>
                  </a:lnTo>
                  <a:lnTo>
                    <a:pt x="8524240" y="11429"/>
                  </a:lnTo>
                  <a:lnTo>
                    <a:pt x="8533130" y="15239"/>
                  </a:lnTo>
                  <a:lnTo>
                    <a:pt x="8542020" y="19050"/>
                  </a:lnTo>
                  <a:lnTo>
                    <a:pt x="8549640" y="24129"/>
                  </a:lnTo>
                  <a:lnTo>
                    <a:pt x="8558530" y="29209"/>
                  </a:lnTo>
                  <a:lnTo>
                    <a:pt x="8566150" y="34289"/>
                  </a:lnTo>
                  <a:lnTo>
                    <a:pt x="8573770" y="39370"/>
                  </a:lnTo>
                  <a:lnTo>
                    <a:pt x="8580120" y="45720"/>
                  </a:lnTo>
                  <a:lnTo>
                    <a:pt x="8587740" y="52070"/>
                  </a:lnTo>
                  <a:lnTo>
                    <a:pt x="8594090" y="59689"/>
                  </a:lnTo>
                  <a:lnTo>
                    <a:pt x="8600440" y="66039"/>
                  </a:lnTo>
                  <a:lnTo>
                    <a:pt x="8605520" y="73659"/>
                  </a:lnTo>
                  <a:lnTo>
                    <a:pt x="8610600" y="81279"/>
                  </a:lnTo>
                  <a:lnTo>
                    <a:pt x="8615680" y="90170"/>
                  </a:lnTo>
                  <a:lnTo>
                    <a:pt x="8620760" y="97789"/>
                  </a:lnTo>
                  <a:lnTo>
                    <a:pt x="8624570" y="106679"/>
                  </a:lnTo>
                  <a:lnTo>
                    <a:pt x="8628380" y="115570"/>
                  </a:lnTo>
                  <a:lnTo>
                    <a:pt x="8630920" y="123189"/>
                  </a:lnTo>
                  <a:lnTo>
                    <a:pt x="8633460" y="133350"/>
                  </a:lnTo>
                  <a:lnTo>
                    <a:pt x="8636000" y="142239"/>
                  </a:lnTo>
                  <a:lnTo>
                    <a:pt x="8637270" y="151129"/>
                  </a:lnTo>
                  <a:lnTo>
                    <a:pt x="8638540" y="160019"/>
                  </a:lnTo>
                  <a:lnTo>
                    <a:pt x="8639810" y="170179"/>
                  </a:lnTo>
                  <a:lnTo>
                    <a:pt x="8639810" y="179069"/>
                  </a:lnTo>
                  <a:lnTo>
                    <a:pt x="8639810" y="896619"/>
                  </a:lnTo>
                  <a:lnTo>
                    <a:pt x="8639810" y="906779"/>
                  </a:lnTo>
                  <a:lnTo>
                    <a:pt x="8638540" y="915669"/>
                  </a:lnTo>
                  <a:lnTo>
                    <a:pt x="8637270" y="924559"/>
                  </a:lnTo>
                  <a:lnTo>
                    <a:pt x="8636000" y="934719"/>
                  </a:lnTo>
                  <a:lnTo>
                    <a:pt x="8633460" y="943609"/>
                  </a:lnTo>
                  <a:lnTo>
                    <a:pt x="8615680" y="986789"/>
                  </a:lnTo>
                  <a:lnTo>
                    <a:pt x="8610600" y="994409"/>
                  </a:lnTo>
                  <a:lnTo>
                    <a:pt x="8605520" y="1002029"/>
                  </a:lnTo>
                  <a:lnTo>
                    <a:pt x="8600440" y="1009650"/>
                  </a:lnTo>
                  <a:lnTo>
                    <a:pt x="8594090" y="1017269"/>
                  </a:lnTo>
                  <a:lnTo>
                    <a:pt x="8587740" y="1023619"/>
                  </a:lnTo>
                  <a:lnTo>
                    <a:pt x="8581390" y="1029969"/>
                  </a:lnTo>
                  <a:lnTo>
                    <a:pt x="8573770" y="1036319"/>
                  </a:lnTo>
                  <a:lnTo>
                    <a:pt x="8566150" y="1042669"/>
                  </a:lnTo>
                  <a:lnTo>
                    <a:pt x="8558530" y="1047750"/>
                  </a:lnTo>
                  <a:lnTo>
                    <a:pt x="8550910" y="1051559"/>
                  </a:lnTo>
                  <a:lnTo>
                    <a:pt x="8542020" y="1056639"/>
                  </a:lnTo>
                  <a:lnTo>
                    <a:pt x="8533130" y="1060450"/>
                  </a:lnTo>
                  <a:lnTo>
                    <a:pt x="8525510" y="1064259"/>
                  </a:lnTo>
                  <a:lnTo>
                    <a:pt x="8516620" y="1066800"/>
                  </a:lnTo>
                  <a:lnTo>
                    <a:pt x="8507730" y="1070609"/>
                  </a:lnTo>
                  <a:lnTo>
                    <a:pt x="8497570" y="1071879"/>
                  </a:lnTo>
                  <a:lnTo>
                    <a:pt x="8488680" y="1074419"/>
                  </a:lnTo>
                  <a:lnTo>
                    <a:pt x="8479790" y="1075689"/>
                  </a:lnTo>
                  <a:lnTo>
                    <a:pt x="8470900" y="1075689"/>
                  </a:lnTo>
                  <a:lnTo>
                    <a:pt x="8460740" y="1075689"/>
                  </a:lnTo>
                  <a:lnTo>
                    <a:pt x="179069" y="1076959"/>
                  </a:lnTo>
                  <a:lnTo>
                    <a:pt x="179069" y="1075689"/>
                  </a:lnTo>
                  <a:lnTo>
                    <a:pt x="170179" y="1075689"/>
                  </a:lnTo>
                  <a:lnTo>
                    <a:pt x="160019" y="1075689"/>
                  </a:lnTo>
                  <a:lnTo>
                    <a:pt x="151129" y="1074419"/>
                  </a:lnTo>
                  <a:lnTo>
                    <a:pt x="142240" y="1071879"/>
                  </a:lnTo>
                  <a:lnTo>
                    <a:pt x="133350" y="1070609"/>
                  </a:lnTo>
                  <a:lnTo>
                    <a:pt x="123189" y="1068069"/>
                  </a:lnTo>
                  <a:lnTo>
                    <a:pt x="115569" y="1064259"/>
                  </a:lnTo>
                  <a:lnTo>
                    <a:pt x="106679" y="1060450"/>
                  </a:lnTo>
                  <a:lnTo>
                    <a:pt x="97789" y="1056639"/>
                  </a:lnTo>
                  <a:lnTo>
                    <a:pt x="90169" y="1051559"/>
                  </a:lnTo>
                  <a:lnTo>
                    <a:pt x="81279" y="1047750"/>
                  </a:lnTo>
                  <a:lnTo>
                    <a:pt x="73659" y="1042669"/>
                  </a:lnTo>
                  <a:lnTo>
                    <a:pt x="66039" y="1036319"/>
                  </a:lnTo>
                  <a:lnTo>
                    <a:pt x="59689" y="1029969"/>
                  </a:lnTo>
                  <a:lnTo>
                    <a:pt x="52069" y="1023619"/>
                  </a:lnTo>
                  <a:lnTo>
                    <a:pt x="45719" y="1017269"/>
                  </a:lnTo>
                  <a:lnTo>
                    <a:pt x="39369" y="1009650"/>
                  </a:lnTo>
                  <a:lnTo>
                    <a:pt x="34289" y="1002029"/>
                  </a:lnTo>
                  <a:lnTo>
                    <a:pt x="29209" y="994409"/>
                  </a:lnTo>
                  <a:lnTo>
                    <a:pt x="24129" y="986789"/>
                  </a:lnTo>
                  <a:lnTo>
                    <a:pt x="20319" y="979169"/>
                  </a:lnTo>
                  <a:lnTo>
                    <a:pt x="15239" y="970279"/>
                  </a:lnTo>
                  <a:lnTo>
                    <a:pt x="11429" y="961389"/>
                  </a:lnTo>
                  <a:lnTo>
                    <a:pt x="8889" y="952500"/>
                  </a:lnTo>
                  <a:lnTo>
                    <a:pt x="6350" y="943609"/>
                  </a:lnTo>
                  <a:lnTo>
                    <a:pt x="3809" y="934719"/>
                  </a:lnTo>
                  <a:lnTo>
                    <a:pt x="2539" y="925829"/>
                  </a:lnTo>
                  <a:lnTo>
                    <a:pt x="1269" y="915669"/>
                  </a:lnTo>
                  <a:lnTo>
                    <a:pt x="0" y="906779"/>
                  </a:lnTo>
                  <a:lnTo>
                    <a:pt x="0" y="897889"/>
                  </a:lnTo>
                  <a:lnTo>
                    <a:pt x="0" y="179069"/>
                  </a:lnTo>
                  <a:close/>
                </a:path>
              </a:pathLst>
            </a:custGeom>
            <a:ln w="25518">
              <a:solidFill>
                <a:srgbClr val="FFFFFF"/>
              </a:solidFill>
            </a:ln>
          </p:spPr>
          <p:txBody>
            <a:bodyPr wrap="square" lIns="0" tIns="0" rIns="0" bIns="0" rtlCol="0"/>
            <a:lstStyle/>
            <a:p/>
          </p:txBody>
        </p:sp>
        <p:sp>
          <p:nvSpPr>
            <p:cNvPr id="5" name="object 5"/>
            <p:cNvSpPr/>
            <p:nvPr/>
          </p:nvSpPr>
          <p:spPr>
            <a:xfrm>
              <a:off x="204406" y="204418"/>
              <a:ext cx="8665845" cy="1102995"/>
            </a:xfrm>
            <a:custGeom>
              <a:avLst/>
              <a:gdLst/>
              <a:ahLst/>
              <a:cxnLst/>
              <a:rect l="l" t="t" r="r" b="b"/>
              <a:pathLst>
                <a:path w="8665845" h="11029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1102995">
                  <a:moveTo>
                    <a:pt x="8665324" y="1089710"/>
                  </a:moveTo>
                  <a:lnTo>
                    <a:pt x="8661590" y="1080693"/>
                  </a:lnTo>
                  <a:lnTo>
                    <a:pt x="8652573" y="1076960"/>
                  </a:lnTo>
                  <a:lnTo>
                    <a:pt x="8643544" y="1080693"/>
                  </a:lnTo>
                  <a:lnTo>
                    <a:pt x="8639810" y="1089710"/>
                  </a:lnTo>
                  <a:lnTo>
                    <a:pt x="8643544" y="1098740"/>
                  </a:lnTo>
                  <a:lnTo>
                    <a:pt x="8652573" y="1102474"/>
                  </a:lnTo>
                  <a:lnTo>
                    <a:pt x="8661590" y="1098740"/>
                  </a:lnTo>
                  <a:lnTo>
                    <a:pt x="8665324" y="108971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35609" y="365759"/>
            <a:ext cx="6138545" cy="778510"/>
          </a:xfrm>
          <a:prstGeom prst="rect">
            <a:avLst/>
          </a:prstGeom>
        </p:spPr>
        <p:txBody>
          <a:bodyPr vert="horz" wrap="square" lIns="0" tIns="12700" rIns="0" bIns="0" rtlCol="0">
            <a:spAutoFit/>
          </a:bodyPr>
          <a:lstStyle/>
          <a:p>
            <a:pPr marL="12700">
              <a:lnSpc>
                <a:spcPts val="2965"/>
              </a:lnSpc>
              <a:spcBef>
                <a:spcPts val="100"/>
              </a:spcBef>
            </a:pPr>
            <a:r>
              <a:rPr sz="2600" i="1" u="none" dirty="0">
                <a:solidFill>
                  <a:srgbClr val="FFFFFF"/>
                </a:solidFill>
                <a:latin typeface="Calibri" panose="020F0502020204030204"/>
                <a:cs typeface="Calibri" panose="020F0502020204030204"/>
              </a:rPr>
              <a:t>δ)Βασικές</a:t>
            </a:r>
            <a:r>
              <a:rPr sz="2600" i="1" u="none" spc="-5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λειτουργίες.</a:t>
            </a:r>
            <a:endParaRPr sz="2600">
              <a:latin typeface="Calibri" panose="020F0502020204030204"/>
              <a:cs typeface="Calibri" panose="020F0502020204030204"/>
            </a:endParaRPr>
          </a:p>
          <a:p>
            <a:pPr marL="12700">
              <a:lnSpc>
                <a:spcPts val="2965"/>
              </a:lnSpc>
            </a:pPr>
            <a:r>
              <a:rPr sz="2600" i="1" u="none" dirty="0">
                <a:solidFill>
                  <a:srgbClr val="FFFFFF"/>
                </a:solidFill>
                <a:latin typeface="Calibri" panose="020F0502020204030204"/>
                <a:cs typeface="Calibri" panose="020F0502020204030204"/>
              </a:rPr>
              <a:t>2)Ρυθμιστές</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ελάχιστων </a:t>
            </a:r>
            <a:r>
              <a:rPr sz="2600" i="1" u="none">
                <a:solidFill>
                  <a:srgbClr val="FFFFFF"/>
                </a:solidFill>
                <a:latin typeface="Calibri" panose="020F0502020204030204"/>
                <a:cs typeface="Calibri" panose="020F0502020204030204"/>
              </a:rPr>
              <a:t>-</a:t>
            </a:r>
            <a:r>
              <a:rPr sz="2600" i="1" u="none" spc="-10">
                <a:solidFill>
                  <a:srgbClr val="FFFFFF"/>
                </a:solidFill>
                <a:latin typeface="Calibri" panose="020F0502020204030204"/>
                <a:cs typeface="Calibri" panose="020F0502020204030204"/>
              </a:rPr>
              <a:t> </a:t>
            </a:r>
            <a:r>
              <a:rPr sz="2600" i="1" u="none" smtClean="0">
                <a:solidFill>
                  <a:srgbClr val="FFFFFF"/>
                </a:solidFill>
                <a:latin typeface="Calibri" panose="020F0502020204030204"/>
                <a:cs typeface="Calibri" panose="020F0502020204030204"/>
              </a:rPr>
              <a:t>μ</a:t>
            </a:r>
            <a:r>
              <a:rPr lang="el-GR" sz="2600" i="1" u="none" dirty="0" smtClean="0">
                <a:solidFill>
                  <a:srgbClr val="FFFFFF"/>
                </a:solidFill>
                <a:latin typeface="Calibri" panose="020F0502020204030204"/>
                <a:cs typeface="Calibri" panose="020F0502020204030204"/>
              </a:rPr>
              <a:t>έ</a:t>
            </a:r>
            <a:r>
              <a:rPr sz="2600" i="1" u="none" smtClean="0">
                <a:solidFill>
                  <a:srgbClr val="FFFFFF"/>
                </a:solidFill>
                <a:latin typeface="Calibri" panose="020F0502020204030204"/>
                <a:cs typeface="Calibri" panose="020F0502020204030204"/>
              </a:rPr>
              <a:t>γ</a:t>
            </a:r>
            <a:r>
              <a:rPr lang="el-GR" sz="2600" i="1" u="none" dirty="0" smtClean="0">
                <a:solidFill>
                  <a:srgbClr val="FFFFFF"/>
                </a:solidFill>
                <a:latin typeface="Calibri" panose="020F0502020204030204"/>
                <a:cs typeface="Calibri" panose="020F0502020204030204"/>
              </a:rPr>
              <a:t>ι</a:t>
            </a:r>
            <a:r>
              <a:rPr sz="2600" i="1" u="none" smtClean="0">
                <a:solidFill>
                  <a:srgbClr val="FFFFFF"/>
                </a:solidFill>
                <a:latin typeface="Calibri" panose="020F0502020204030204"/>
                <a:cs typeface="Calibri" panose="020F0502020204030204"/>
              </a:rPr>
              <a:t>στων</a:t>
            </a:r>
            <a:r>
              <a:rPr sz="2600" i="1" u="none" spc="5" smtClean="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στροφών</a:t>
            </a:r>
            <a:endParaRPr sz="2600">
              <a:latin typeface="Calibri" panose="020F0502020204030204"/>
              <a:cs typeface="Calibri" panose="020F0502020204030204"/>
            </a:endParaRPr>
          </a:p>
        </p:txBody>
      </p:sp>
      <p:grpSp>
        <p:nvGrpSpPr>
          <p:cNvPr id="7" name="object 7"/>
          <p:cNvGrpSpPr/>
          <p:nvPr/>
        </p:nvGrpSpPr>
        <p:grpSpPr>
          <a:xfrm>
            <a:off x="203140" y="4090610"/>
            <a:ext cx="8667115" cy="602615"/>
            <a:chOff x="203140" y="4090610"/>
            <a:chExt cx="8667115" cy="602615"/>
          </a:xfrm>
        </p:grpSpPr>
        <p:sp>
          <p:nvSpPr>
            <p:cNvPr id="8" name="object 8"/>
            <p:cNvSpPr/>
            <p:nvPr/>
          </p:nvSpPr>
          <p:spPr>
            <a:xfrm>
              <a:off x="215899" y="4103369"/>
              <a:ext cx="8641080" cy="576580"/>
            </a:xfrm>
            <a:custGeom>
              <a:avLst/>
              <a:gdLst/>
              <a:ahLst/>
              <a:cxnLst/>
              <a:rect l="l" t="t" r="r" b="b"/>
              <a:pathLst>
                <a:path w="8641080" h="576579">
                  <a:moveTo>
                    <a:pt x="8559800" y="1269"/>
                  </a:moveTo>
                  <a:lnTo>
                    <a:pt x="81279" y="1269"/>
                  </a:lnTo>
                  <a:lnTo>
                    <a:pt x="66039" y="5079"/>
                  </a:lnTo>
                  <a:lnTo>
                    <a:pt x="62229" y="7619"/>
                  </a:lnTo>
                  <a:lnTo>
                    <a:pt x="57150" y="8889"/>
                  </a:lnTo>
                  <a:lnTo>
                    <a:pt x="52070" y="11429"/>
                  </a:lnTo>
                  <a:lnTo>
                    <a:pt x="48260" y="13969"/>
                  </a:lnTo>
                  <a:lnTo>
                    <a:pt x="43179" y="16509"/>
                  </a:lnTo>
                  <a:lnTo>
                    <a:pt x="35560" y="21589"/>
                  </a:lnTo>
                  <a:lnTo>
                    <a:pt x="27939" y="29209"/>
                  </a:lnTo>
                  <a:lnTo>
                    <a:pt x="24129" y="31749"/>
                  </a:lnTo>
                  <a:lnTo>
                    <a:pt x="21589" y="36829"/>
                  </a:lnTo>
                  <a:lnTo>
                    <a:pt x="19050" y="40639"/>
                  </a:lnTo>
                  <a:lnTo>
                    <a:pt x="15239" y="44449"/>
                  </a:lnTo>
                  <a:lnTo>
                    <a:pt x="12700" y="48259"/>
                  </a:lnTo>
                  <a:lnTo>
                    <a:pt x="10160" y="53339"/>
                  </a:lnTo>
                  <a:lnTo>
                    <a:pt x="8889" y="57149"/>
                  </a:lnTo>
                  <a:lnTo>
                    <a:pt x="6350" y="62229"/>
                  </a:lnTo>
                  <a:lnTo>
                    <a:pt x="5079" y="67309"/>
                  </a:lnTo>
                  <a:lnTo>
                    <a:pt x="3810" y="71119"/>
                  </a:lnTo>
                  <a:lnTo>
                    <a:pt x="0" y="86359"/>
                  </a:lnTo>
                  <a:lnTo>
                    <a:pt x="0" y="486409"/>
                  </a:lnTo>
                  <a:lnTo>
                    <a:pt x="1270" y="491489"/>
                  </a:lnTo>
                  <a:lnTo>
                    <a:pt x="1270" y="496569"/>
                  </a:lnTo>
                  <a:lnTo>
                    <a:pt x="2539" y="501649"/>
                  </a:lnTo>
                  <a:lnTo>
                    <a:pt x="3810" y="505459"/>
                  </a:lnTo>
                  <a:lnTo>
                    <a:pt x="6350" y="515619"/>
                  </a:lnTo>
                  <a:lnTo>
                    <a:pt x="8889" y="520699"/>
                  </a:lnTo>
                  <a:lnTo>
                    <a:pt x="10160" y="524509"/>
                  </a:lnTo>
                  <a:lnTo>
                    <a:pt x="12700" y="529589"/>
                  </a:lnTo>
                  <a:lnTo>
                    <a:pt x="15239" y="533399"/>
                  </a:lnTo>
                  <a:lnTo>
                    <a:pt x="19050" y="537209"/>
                  </a:lnTo>
                  <a:lnTo>
                    <a:pt x="21589" y="541019"/>
                  </a:lnTo>
                  <a:lnTo>
                    <a:pt x="25400" y="544829"/>
                  </a:lnTo>
                  <a:lnTo>
                    <a:pt x="27939" y="548639"/>
                  </a:lnTo>
                  <a:lnTo>
                    <a:pt x="31750" y="552449"/>
                  </a:lnTo>
                  <a:lnTo>
                    <a:pt x="35560" y="554989"/>
                  </a:lnTo>
                  <a:lnTo>
                    <a:pt x="39370" y="558799"/>
                  </a:lnTo>
                  <a:lnTo>
                    <a:pt x="43179" y="561339"/>
                  </a:lnTo>
                  <a:lnTo>
                    <a:pt x="48260" y="563879"/>
                  </a:lnTo>
                  <a:lnTo>
                    <a:pt x="52070" y="566419"/>
                  </a:lnTo>
                  <a:lnTo>
                    <a:pt x="57150" y="568959"/>
                  </a:lnTo>
                  <a:lnTo>
                    <a:pt x="62229" y="570229"/>
                  </a:lnTo>
                  <a:lnTo>
                    <a:pt x="66039" y="571499"/>
                  </a:lnTo>
                  <a:lnTo>
                    <a:pt x="86360" y="576579"/>
                  </a:lnTo>
                  <a:lnTo>
                    <a:pt x="8549640" y="576579"/>
                  </a:lnTo>
                  <a:lnTo>
                    <a:pt x="8554720" y="575309"/>
                  </a:lnTo>
                  <a:lnTo>
                    <a:pt x="8559800" y="575309"/>
                  </a:lnTo>
                  <a:lnTo>
                    <a:pt x="8569960" y="572769"/>
                  </a:lnTo>
                  <a:lnTo>
                    <a:pt x="8573770" y="571499"/>
                  </a:lnTo>
                  <a:lnTo>
                    <a:pt x="8583930" y="568959"/>
                  </a:lnTo>
                  <a:lnTo>
                    <a:pt x="8587740" y="566419"/>
                  </a:lnTo>
                  <a:lnTo>
                    <a:pt x="8592820" y="563879"/>
                  </a:lnTo>
                  <a:lnTo>
                    <a:pt x="8600440" y="558799"/>
                  </a:lnTo>
                  <a:lnTo>
                    <a:pt x="8608060" y="551179"/>
                  </a:lnTo>
                  <a:lnTo>
                    <a:pt x="8611870" y="548639"/>
                  </a:lnTo>
                  <a:lnTo>
                    <a:pt x="8619490" y="541019"/>
                  </a:lnTo>
                  <a:lnTo>
                    <a:pt x="8624570" y="533399"/>
                  </a:lnTo>
                  <a:lnTo>
                    <a:pt x="8627110" y="528319"/>
                  </a:lnTo>
                  <a:lnTo>
                    <a:pt x="8629650" y="524509"/>
                  </a:lnTo>
                  <a:lnTo>
                    <a:pt x="8632190" y="519429"/>
                  </a:lnTo>
                  <a:lnTo>
                    <a:pt x="8633460" y="515619"/>
                  </a:lnTo>
                  <a:lnTo>
                    <a:pt x="8636000" y="510539"/>
                  </a:lnTo>
                  <a:lnTo>
                    <a:pt x="8638540" y="500379"/>
                  </a:lnTo>
                  <a:lnTo>
                    <a:pt x="8638540" y="496569"/>
                  </a:lnTo>
                  <a:lnTo>
                    <a:pt x="8639810" y="491489"/>
                  </a:lnTo>
                  <a:lnTo>
                    <a:pt x="8639810" y="481329"/>
                  </a:lnTo>
                  <a:lnTo>
                    <a:pt x="8641080" y="481329"/>
                  </a:lnTo>
                  <a:lnTo>
                    <a:pt x="8639810" y="96519"/>
                  </a:lnTo>
                  <a:lnTo>
                    <a:pt x="8639810" y="86359"/>
                  </a:lnTo>
                  <a:lnTo>
                    <a:pt x="8638540" y="81279"/>
                  </a:lnTo>
                  <a:lnTo>
                    <a:pt x="8638540" y="76199"/>
                  </a:lnTo>
                  <a:lnTo>
                    <a:pt x="8637270" y="71119"/>
                  </a:lnTo>
                  <a:lnTo>
                    <a:pt x="8636000" y="67309"/>
                  </a:lnTo>
                  <a:lnTo>
                    <a:pt x="8633460" y="62229"/>
                  </a:lnTo>
                  <a:lnTo>
                    <a:pt x="8632190" y="57149"/>
                  </a:lnTo>
                  <a:lnTo>
                    <a:pt x="8629650" y="53339"/>
                  </a:lnTo>
                  <a:lnTo>
                    <a:pt x="8627110" y="48259"/>
                  </a:lnTo>
                  <a:lnTo>
                    <a:pt x="8619490" y="36829"/>
                  </a:lnTo>
                  <a:lnTo>
                    <a:pt x="8615680" y="31749"/>
                  </a:lnTo>
                  <a:lnTo>
                    <a:pt x="8611870" y="29209"/>
                  </a:lnTo>
                  <a:lnTo>
                    <a:pt x="8604250" y="21589"/>
                  </a:lnTo>
                  <a:lnTo>
                    <a:pt x="8592820" y="13969"/>
                  </a:lnTo>
                  <a:lnTo>
                    <a:pt x="8582660" y="8889"/>
                  </a:lnTo>
                  <a:lnTo>
                    <a:pt x="8578850" y="7619"/>
                  </a:lnTo>
                  <a:lnTo>
                    <a:pt x="8573770" y="5079"/>
                  </a:lnTo>
                  <a:lnTo>
                    <a:pt x="8563610" y="2539"/>
                  </a:lnTo>
                  <a:lnTo>
                    <a:pt x="8559800" y="1269"/>
                  </a:lnTo>
                  <a:close/>
                </a:path>
                <a:path w="8641080" h="576579">
                  <a:moveTo>
                    <a:pt x="8549640" y="0"/>
                  </a:moveTo>
                  <a:lnTo>
                    <a:pt x="91439" y="0"/>
                  </a:lnTo>
                  <a:lnTo>
                    <a:pt x="86360" y="1269"/>
                  </a:lnTo>
                  <a:lnTo>
                    <a:pt x="8554720" y="1269"/>
                  </a:lnTo>
                  <a:lnTo>
                    <a:pt x="8549640" y="0"/>
                  </a:lnTo>
                  <a:close/>
                </a:path>
              </a:pathLst>
            </a:custGeom>
            <a:solidFill>
              <a:srgbClr val="009900"/>
            </a:solidFill>
          </p:spPr>
          <p:txBody>
            <a:bodyPr wrap="square" lIns="0" tIns="0" rIns="0" bIns="0" rtlCol="0"/>
            <a:lstStyle/>
            <a:p/>
          </p:txBody>
        </p:sp>
        <p:sp>
          <p:nvSpPr>
            <p:cNvPr id="9" name="object 9"/>
            <p:cNvSpPr/>
            <p:nvPr/>
          </p:nvSpPr>
          <p:spPr>
            <a:xfrm>
              <a:off x="215899" y="4103369"/>
              <a:ext cx="8641080" cy="576580"/>
            </a:xfrm>
            <a:custGeom>
              <a:avLst/>
              <a:gdLst/>
              <a:ahLst/>
              <a:cxnLst/>
              <a:rect l="l" t="t" r="r" b="b"/>
              <a:pathLst>
                <a:path w="8641080" h="576579">
                  <a:moveTo>
                    <a:pt x="0" y="96519"/>
                  </a:moveTo>
                  <a:lnTo>
                    <a:pt x="0" y="91439"/>
                  </a:lnTo>
                  <a:lnTo>
                    <a:pt x="0" y="86359"/>
                  </a:lnTo>
                  <a:lnTo>
                    <a:pt x="1270" y="81279"/>
                  </a:lnTo>
                  <a:lnTo>
                    <a:pt x="2539" y="76199"/>
                  </a:lnTo>
                  <a:lnTo>
                    <a:pt x="3810" y="71119"/>
                  </a:lnTo>
                  <a:lnTo>
                    <a:pt x="5079" y="67309"/>
                  </a:lnTo>
                  <a:lnTo>
                    <a:pt x="6350" y="62229"/>
                  </a:lnTo>
                  <a:lnTo>
                    <a:pt x="8889" y="57149"/>
                  </a:lnTo>
                  <a:lnTo>
                    <a:pt x="10160" y="53339"/>
                  </a:lnTo>
                  <a:lnTo>
                    <a:pt x="12700" y="48259"/>
                  </a:lnTo>
                  <a:lnTo>
                    <a:pt x="15239" y="44449"/>
                  </a:lnTo>
                  <a:lnTo>
                    <a:pt x="19050" y="40639"/>
                  </a:lnTo>
                  <a:lnTo>
                    <a:pt x="21589" y="36829"/>
                  </a:lnTo>
                  <a:lnTo>
                    <a:pt x="24129" y="31749"/>
                  </a:lnTo>
                  <a:lnTo>
                    <a:pt x="27939" y="29209"/>
                  </a:lnTo>
                  <a:lnTo>
                    <a:pt x="31750" y="25399"/>
                  </a:lnTo>
                  <a:lnTo>
                    <a:pt x="35560" y="21589"/>
                  </a:lnTo>
                  <a:lnTo>
                    <a:pt x="39370" y="19049"/>
                  </a:lnTo>
                  <a:lnTo>
                    <a:pt x="43179" y="16509"/>
                  </a:lnTo>
                  <a:lnTo>
                    <a:pt x="48260" y="13969"/>
                  </a:lnTo>
                  <a:lnTo>
                    <a:pt x="52070" y="11429"/>
                  </a:lnTo>
                  <a:lnTo>
                    <a:pt x="57150" y="8889"/>
                  </a:lnTo>
                  <a:lnTo>
                    <a:pt x="62229" y="7619"/>
                  </a:lnTo>
                  <a:lnTo>
                    <a:pt x="66039" y="5079"/>
                  </a:lnTo>
                  <a:lnTo>
                    <a:pt x="71120" y="3809"/>
                  </a:lnTo>
                  <a:lnTo>
                    <a:pt x="76200" y="2539"/>
                  </a:lnTo>
                  <a:lnTo>
                    <a:pt x="81279" y="1269"/>
                  </a:lnTo>
                  <a:lnTo>
                    <a:pt x="86360" y="1269"/>
                  </a:lnTo>
                  <a:lnTo>
                    <a:pt x="91439" y="0"/>
                  </a:lnTo>
                  <a:lnTo>
                    <a:pt x="95250" y="0"/>
                  </a:lnTo>
                  <a:lnTo>
                    <a:pt x="8544560" y="0"/>
                  </a:lnTo>
                  <a:lnTo>
                    <a:pt x="8549640" y="0"/>
                  </a:lnTo>
                  <a:lnTo>
                    <a:pt x="8554720" y="1269"/>
                  </a:lnTo>
                  <a:lnTo>
                    <a:pt x="8559800" y="1269"/>
                  </a:lnTo>
                  <a:lnTo>
                    <a:pt x="8563610" y="2539"/>
                  </a:lnTo>
                  <a:lnTo>
                    <a:pt x="8568690" y="3809"/>
                  </a:lnTo>
                  <a:lnTo>
                    <a:pt x="8573770" y="5079"/>
                  </a:lnTo>
                  <a:lnTo>
                    <a:pt x="8578850" y="7619"/>
                  </a:lnTo>
                  <a:lnTo>
                    <a:pt x="8582660" y="8889"/>
                  </a:lnTo>
                  <a:lnTo>
                    <a:pt x="8587740" y="11429"/>
                  </a:lnTo>
                  <a:lnTo>
                    <a:pt x="8592820" y="13969"/>
                  </a:lnTo>
                  <a:lnTo>
                    <a:pt x="8596630" y="16509"/>
                  </a:lnTo>
                  <a:lnTo>
                    <a:pt x="8600440" y="19049"/>
                  </a:lnTo>
                  <a:lnTo>
                    <a:pt x="8604250" y="21589"/>
                  </a:lnTo>
                  <a:lnTo>
                    <a:pt x="8608060" y="25399"/>
                  </a:lnTo>
                  <a:lnTo>
                    <a:pt x="8611870" y="29209"/>
                  </a:lnTo>
                  <a:lnTo>
                    <a:pt x="8615680" y="31749"/>
                  </a:lnTo>
                  <a:lnTo>
                    <a:pt x="8619490" y="36829"/>
                  </a:lnTo>
                  <a:lnTo>
                    <a:pt x="8622030" y="40639"/>
                  </a:lnTo>
                  <a:lnTo>
                    <a:pt x="8624570" y="44449"/>
                  </a:lnTo>
                  <a:lnTo>
                    <a:pt x="8627110" y="48259"/>
                  </a:lnTo>
                  <a:lnTo>
                    <a:pt x="8629650" y="53339"/>
                  </a:lnTo>
                  <a:lnTo>
                    <a:pt x="8632190" y="57149"/>
                  </a:lnTo>
                  <a:lnTo>
                    <a:pt x="8633460" y="62229"/>
                  </a:lnTo>
                  <a:lnTo>
                    <a:pt x="8636000" y="67309"/>
                  </a:lnTo>
                  <a:lnTo>
                    <a:pt x="8637270" y="71119"/>
                  </a:lnTo>
                  <a:lnTo>
                    <a:pt x="8638540" y="76199"/>
                  </a:lnTo>
                  <a:lnTo>
                    <a:pt x="8638540" y="81279"/>
                  </a:lnTo>
                  <a:lnTo>
                    <a:pt x="8639810" y="86359"/>
                  </a:lnTo>
                  <a:lnTo>
                    <a:pt x="8639810" y="91439"/>
                  </a:lnTo>
                  <a:lnTo>
                    <a:pt x="8639810" y="96519"/>
                  </a:lnTo>
                  <a:lnTo>
                    <a:pt x="8641080" y="481329"/>
                  </a:lnTo>
                  <a:lnTo>
                    <a:pt x="8639810" y="481329"/>
                  </a:lnTo>
                  <a:lnTo>
                    <a:pt x="8639810" y="486409"/>
                  </a:lnTo>
                  <a:lnTo>
                    <a:pt x="8639810" y="491489"/>
                  </a:lnTo>
                  <a:lnTo>
                    <a:pt x="8638540" y="496569"/>
                  </a:lnTo>
                  <a:lnTo>
                    <a:pt x="8638540" y="500379"/>
                  </a:lnTo>
                  <a:lnTo>
                    <a:pt x="8637270" y="505459"/>
                  </a:lnTo>
                  <a:lnTo>
                    <a:pt x="8636000" y="510539"/>
                  </a:lnTo>
                  <a:lnTo>
                    <a:pt x="8633460" y="515619"/>
                  </a:lnTo>
                  <a:lnTo>
                    <a:pt x="8632190" y="519429"/>
                  </a:lnTo>
                  <a:lnTo>
                    <a:pt x="8629650" y="524509"/>
                  </a:lnTo>
                  <a:lnTo>
                    <a:pt x="8627110" y="528319"/>
                  </a:lnTo>
                  <a:lnTo>
                    <a:pt x="8624570" y="533399"/>
                  </a:lnTo>
                  <a:lnTo>
                    <a:pt x="8622030" y="537209"/>
                  </a:lnTo>
                  <a:lnTo>
                    <a:pt x="8619490" y="541019"/>
                  </a:lnTo>
                  <a:lnTo>
                    <a:pt x="8615680" y="544829"/>
                  </a:lnTo>
                  <a:lnTo>
                    <a:pt x="8611870" y="548639"/>
                  </a:lnTo>
                  <a:lnTo>
                    <a:pt x="8608060" y="551179"/>
                  </a:lnTo>
                  <a:lnTo>
                    <a:pt x="8604250" y="554989"/>
                  </a:lnTo>
                  <a:lnTo>
                    <a:pt x="8600440" y="558799"/>
                  </a:lnTo>
                  <a:lnTo>
                    <a:pt x="8596630" y="561339"/>
                  </a:lnTo>
                  <a:lnTo>
                    <a:pt x="8592820" y="563879"/>
                  </a:lnTo>
                  <a:lnTo>
                    <a:pt x="8587740" y="566419"/>
                  </a:lnTo>
                  <a:lnTo>
                    <a:pt x="8583930" y="568959"/>
                  </a:lnTo>
                  <a:lnTo>
                    <a:pt x="8578850" y="570229"/>
                  </a:lnTo>
                  <a:lnTo>
                    <a:pt x="8573770" y="571499"/>
                  </a:lnTo>
                  <a:lnTo>
                    <a:pt x="8569960" y="572769"/>
                  </a:lnTo>
                  <a:lnTo>
                    <a:pt x="8564880" y="574039"/>
                  </a:lnTo>
                  <a:lnTo>
                    <a:pt x="8559800" y="575309"/>
                  </a:lnTo>
                  <a:lnTo>
                    <a:pt x="8554720" y="575309"/>
                  </a:lnTo>
                  <a:lnTo>
                    <a:pt x="8549640" y="576579"/>
                  </a:lnTo>
                  <a:lnTo>
                    <a:pt x="86360" y="576579"/>
                  </a:lnTo>
                  <a:lnTo>
                    <a:pt x="81279" y="575309"/>
                  </a:lnTo>
                  <a:lnTo>
                    <a:pt x="76200" y="574039"/>
                  </a:lnTo>
                  <a:lnTo>
                    <a:pt x="71120" y="572769"/>
                  </a:lnTo>
                  <a:lnTo>
                    <a:pt x="66039" y="571499"/>
                  </a:lnTo>
                  <a:lnTo>
                    <a:pt x="62229" y="570229"/>
                  </a:lnTo>
                  <a:lnTo>
                    <a:pt x="57150" y="568959"/>
                  </a:lnTo>
                  <a:lnTo>
                    <a:pt x="52070" y="566419"/>
                  </a:lnTo>
                  <a:lnTo>
                    <a:pt x="48260" y="563879"/>
                  </a:lnTo>
                  <a:lnTo>
                    <a:pt x="43179" y="561339"/>
                  </a:lnTo>
                  <a:lnTo>
                    <a:pt x="39370" y="558799"/>
                  </a:lnTo>
                  <a:lnTo>
                    <a:pt x="35560" y="554989"/>
                  </a:lnTo>
                  <a:lnTo>
                    <a:pt x="31750" y="552449"/>
                  </a:lnTo>
                  <a:lnTo>
                    <a:pt x="27939" y="548639"/>
                  </a:lnTo>
                  <a:lnTo>
                    <a:pt x="25400" y="544829"/>
                  </a:lnTo>
                  <a:lnTo>
                    <a:pt x="21589" y="541019"/>
                  </a:lnTo>
                  <a:lnTo>
                    <a:pt x="19050" y="537209"/>
                  </a:lnTo>
                  <a:lnTo>
                    <a:pt x="15239" y="533399"/>
                  </a:lnTo>
                  <a:lnTo>
                    <a:pt x="12700" y="529589"/>
                  </a:lnTo>
                  <a:lnTo>
                    <a:pt x="10160" y="524509"/>
                  </a:lnTo>
                  <a:lnTo>
                    <a:pt x="8889" y="520699"/>
                  </a:lnTo>
                  <a:lnTo>
                    <a:pt x="6350" y="515619"/>
                  </a:lnTo>
                  <a:lnTo>
                    <a:pt x="5079" y="510539"/>
                  </a:lnTo>
                  <a:lnTo>
                    <a:pt x="3810" y="505459"/>
                  </a:lnTo>
                  <a:lnTo>
                    <a:pt x="2539" y="501649"/>
                  </a:lnTo>
                  <a:lnTo>
                    <a:pt x="1270" y="496569"/>
                  </a:lnTo>
                  <a:lnTo>
                    <a:pt x="1270" y="491489"/>
                  </a:lnTo>
                  <a:lnTo>
                    <a:pt x="0" y="486409"/>
                  </a:lnTo>
                  <a:lnTo>
                    <a:pt x="0" y="481329"/>
                  </a:lnTo>
                  <a:lnTo>
                    <a:pt x="0" y="96519"/>
                  </a:lnTo>
                  <a:close/>
                </a:path>
              </a:pathLst>
            </a:custGeom>
            <a:ln w="25518">
              <a:solidFill>
                <a:srgbClr val="FFFFFF"/>
              </a:solidFill>
            </a:ln>
          </p:spPr>
          <p:txBody>
            <a:bodyPr wrap="square" lIns="0" tIns="0" rIns="0" bIns="0" rtlCol="0"/>
            <a:lstStyle/>
            <a:p/>
          </p:txBody>
        </p:sp>
        <p:sp>
          <p:nvSpPr>
            <p:cNvPr id="10" name="object 10"/>
            <p:cNvSpPr/>
            <p:nvPr/>
          </p:nvSpPr>
          <p:spPr>
            <a:xfrm>
              <a:off x="203136" y="4090618"/>
              <a:ext cx="8667115" cy="602615"/>
            </a:xfrm>
            <a:custGeom>
              <a:avLst/>
              <a:gdLst/>
              <a:ahLst/>
              <a:cxnLst/>
              <a:rect l="l" t="t" r="r" b="b"/>
              <a:pathLst>
                <a:path w="8667115" h="60261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7115" h="602614">
                  <a:moveTo>
                    <a:pt x="8666594" y="589330"/>
                  </a:moveTo>
                  <a:lnTo>
                    <a:pt x="8662860" y="580313"/>
                  </a:lnTo>
                  <a:lnTo>
                    <a:pt x="8653843" y="576580"/>
                  </a:lnTo>
                  <a:lnTo>
                    <a:pt x="8644814" y="580313"/>
                  </a:lnTo>
                  <a:lnTo>
                    <a:pt x="8641080" y="589330"/>
                  </a:lnTo>
                  <a:lnTo>
                    <a:pt x="8644814" y="598360"/>
                  </a:lnTo>
                  <a:lnTo>
                    <a:pt x="8653843" y="602094"/>
                  </a:lnTo>
                  <a:lnTo>
                    <a:pt x="8662860" y="598360"/>
                  </a:lnTo>
                  <a:lnTo>
                    <a:pt x="8666594" y="589330"/>
                  </a:lnTo>
                  <a:close/>
                </a:path>
              </a:pathLst>
            </a:custGeom>
            <a:solidFill>
              <a:srgbClr val="FFFFFF"/>
            </a:solidFill>
          </p:spPr>
          <p:txBody>
            <a:bodyPr wrap="square" lIns="0" tIns="0" rIns="0" bIns="0" rtlCol="0"/>
            <a:lstStyle/>
            <a:p/>
          </p:txBody>
        </p:sp>
      </p:grpSp>
      <p:sp>
        <p:nvSpPr>
          <p:cNvPr id="11" name="object 11"/>
          <p:cNvSpPr txBox="1"/>
          <p:nvPr/>
        </p:nvSpPr>
        <p:spPr>
          <a:xfrm>
            <a:off x="365759" y="1662429"/>
            <a:ext cx="8406765" cy="4453783"/>
          </a:xfrm>
          <a:prstGeom prst="rect">
            <a:avLst/>
          </a:prstGeom>
        </p:spPr>
        <p:txBody>
          <a:bodyPr vert="horz" wrap="square" lIns="0" tIns="41910" rIns="0" bIns="0" rtlCol="0">
            <a:spAutoFit/>
          </a:bodyPr>
          <a:lstStyle/>
          <a:p>
            <a:pPr marL="12700" marR="52705">
              <a:lnSpc>
                <a:spcPts val="2460"/>
              </a:lnSpc>
              <a:spcBef>
                <a:spcPts val="330"/>
              </a:spcBef>
            </a:pPr>
            <a:r>
              <a:rPr sz="2200" b="1" dirty="0">
                <a:latin typeface="Arial" panose="020B0604020202020204"/>
                <a:cs typeface="Arial" panose="020B0604020202020204"/>
              </a:rPr>
              <a:t>ΟΙ</a:t>
            </a:r>
            <a:r>
              <a:rPr sz="2200" b="1" spc="-60" dirty="0">
                <a:latin typeface="Arial" panose="020B0604020202020204"/>
                <a:cs typeface="Arial" panose="020B0604020202020204"/>
              </a:rPr>
              <a:t> </a:t>
            </a:r>
            <a:r>
              <a:rPr sz="2200" b="1" spc="-10" dirty="0">
                <a:latin typeface="Arial" panose="020B0604020202020204"/>
                <a:cs typeface="Arial" panose="020B0604020202020204"/>
              </a:rPr>
              <a:t>ΡΥΘΜΙΣΤΕΣ</a:t>
            </a:r>
            <a:r>
              <a:rPr sz="2200" b="1" spc="-140" dirty="0">
                <a:latin typeface="Arial" panose="020B0604020202020204"/>
                <a:cs typeface="Arial" panose="020B0604020202020204"/>
              </a:rPr>
              <a:t> </a:t>
            </a:r>
            <a:r>
              <a:rPr sz="2200" b="1" spc="-30" dirty="0">
                <a:latin typeface="Arial" panose="020B0604020202020204"/>
                <a:cs typeface="Arial" panose="020B0604020202020204"/>
              </a:rPr>
              <a:t>ΑΥΤΟΙ</a:t>
            </a:r>
            <a:r>
              <a:rPr sz="2200" b="1" spc="-45" dirty="0">
                <a:latin typeface="Arial" panose="020B0604020202020204"/>
                <a:cs typeface="Arial" panose="020B0604020202020204"/>
              </a:rPr>
              <a:t> </a:t>
            </a:r>
            <a:r>
              <a:rPr sz="2200" b="1" spc="-10" dirty="0">
                <a:latin typeface="Arial" panose="020B0604020202020204"/>
                <a:cs typeface="Arial" panose="020B0604020202020204"/>
              </a:rPr>
              <a:t>ΡΥΘΜΙΖΟΥΝ</a:t>
            </a:r>
            <a:r>
              <a:rPr sz="2200" b="1" spc="-60" dirty="0">
                <a:latin typeface="Arial" panose="020B0604020202020204"/>
                <a:cs typeface="Arial" panose="020B0604020202020204"/>
              </a:rPr>
              <a:t> </a:t>
            </a:r>
            <a:r>
              <a:rPr sz="2200" b="1" dirty="0">
                <a:latin typeface="Arial" panose="020B0604020202020204"/>
                <a:cs typeface="Arial" panose="020B0604020202020204"/>
              </a:rPr>
              <a:t>ΤΙΣ</a:t>
            </a:r>
            <a:r>
              <a:rPr sz="2200" b="1" spc="-55" dirty="0">
                <a:latin typeface="Arial" panose="020B0604020202020204"/>
                <a:cs typeface="Arial" panose="020B0604020202020204"/>
              </a:rPr>
              <a:t> </a:t>
            </a:r>
            <a:r>
              <a:rPr sz="2200" b="1" dirty="0">
                <a:latin typeface="Arial" panose="020B0604020202020204"/>
                <a:cs typeface="Arial" panose="020B0604020202020204"/>
              </a:rPr>
              <a:t>ΜΕΓΙΣΤΕΣ</a:t>
            </a:r>
            <a:r>
              <a:rPr sz="2200" b="1" spc="-130" dirty="0">
                <a:latin typeface="Arial" panose="020B0604020202020204"/>
                <a:cs typeface="Arial" panose="020B0604020202020204"/>
              </a:rPr>
              <a:t> </a:t>
            </a:r>
            <a:r>
              <a:rPr sz="2200" b="1" dirty="0">
                <a:latin typeface="Arial" panose="020B0604020202020204"/>
                <a:cs typeface="Arial" panose="020B0604020202020204"/>
              </a:rPr>
              <a:t>ΑΛΛΑ</a:t>
            </a:r>
            <a:r>
              <a:rPr sz="2200" b="1" spc="-55" dirty="0">
                <a:latin typeface="Arial" panose="020B0604020202020204"/>
                <a:cs typeface="Arial" panose="020B0604020202020204"/>
              </a:rPr>
              <a:t> </a:t>
            </a:r>
            <a:r>
              <a:rPr sz="2200" b="1" spc="-25" dirty="0">
                <a:latin typeface="Arial" panose="020B0604020202020204"/>
                <a:cs typeface="Arial" panose="020B0604020202020204"/>
              </a:rPr>
              <a:t>ΚΑΙ </a:t>
            </a:r>
            <a:r>
              <a:rPr sz="2200" b="1" dirty="0">
                <a:latin typeface="Arial" panose="020B0604020202020204"/>
                <a:cs typeface="Arial" panose="020B0604020202020204"/>
              </a:rPr>
              <a:t>ΕΛΑΧΙΣΤΕΣ</a:t>
            </a:r>
            <a:r>
              <a:rPr sz="2200" b="1" spc="-50" dirty="0">
                <a:latin typeface="Arial" panose="020B0604020202020204"/>
                <a:cs typeface="Arial" panose="020B0604020202020204"/>
              </a:rPr>
              <a:t> </a:t>
            </a:r>
            <a:r>
              <a:rPr sz="2200" b="1" dirty="0">
                <a:latin typeface="Arial" panose="020B0604020202020204"/>
                <a:cs typeface="Arial" panose="020B0604020202020204"/>
              </a:rPr>
              <a:t>ΣΤΡΟΦΕΣ</a:t>
            </a:r>
            <a:r>
              <a:rPr sz="2200" b="1" spc="-40" dirty="0">
                <a:latin typeface="Arial" panose="020B0604020202020204"/>
                <a:cs typeface="Arial" panose="020B0604020202020204"/>
              </a:rPr>
              <a:t> </a:t>
            </a: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dirty="0">
                <a:latin typeface="Arial" panose="020B0604020202020204"/>
                <a:cs typeface="Arial" panose="020B0604020202020204"/>
              </a:rPr>
              <a:t>ΤΗ</a:t>
            </a:r>
            <a:r>
              <a:rPr sz="2200" b="1" spc="-45" dirty="0">
                <a:latin typeface="Arial" panose="020B0604020202020204"/>
                <a:cs typeface="Arial" panose="020B0604020202020204"/>
              </a:rPr>
              <a:t> </a:t>
            </a:r>
            <a:r>
              <a:rPr sz="2200" b="1" dirty="0">
                <a:latin typeface="Arial" panose="020B0604020202020204"/>
                <a:cs typeface="Arial" panose="020B0604020202020204"/>
              </a:rPr>
              <a:t>ΒΟΗΘΕΙΑ</a:t>
            </a:r>
            <a:r>
              <a:rPr sz="2200" b="1" spc="-40" dirty="0">
                <a:latin typeface="Arial" panose="020B0604020202020204"/>
                <a:cs typeface="Arial" panose="020B0604020202020204"/>
              </a:rPr>
              <a:t> </a:t>
            </a:r>
            <a:r>
              <a:rPr sz="2200" b="1" spc="-35" dirty="0">
                <a:latin typeface="Arial" panose="020B0604020202020204"/>
                <a:cs typeface="Arial" panose="020B0604020202020204"/>
              </a:rPr>
              <a:t>ΚΑΤΑΛΛΗΛΩΝ</a:t>
            </a:r>
            <a:r>
              <a:rPr sz="2200" b="1" spc="-45" dirty="0">
                <a:latin typeface="Arial" panose="020B0604020202020204"/>
                <a:cs typeface="Arial" panose="020B0604020202020204"/>
              </a:rPr>
              <a:t> </a:t>
            </a:r>
            <a:r>
              <a:rPr sz="2200" b="1" spc="-25" dirty="0">
                <a:latin typeface="Arial" panose="020B0604020202020204"/>
                <a:cs typeface="Arial" panose="020B0604020202020204"/>
              </a:rPr>
              <a:t>ΕΛΑΤΗ- </a:t>
            </a:r>
            <a:r>
              <a:rPr sz="2200" b="1" spc="-10" dirty="0">
                <a:latin typeface="Arial" panose="020B0604020202020204"/>
                <a:cs typeface="Arial" panose="020B0604020202020204"/>
              </a:rPr>
              <a:t>ΡΙΩΝ.</a:t>
            </a:r>
            <a:endParaRPr sz="2200">
              <a:latin typeface="Arial" panose="020B0604020202020204"/>
              <a:cs typeface="Arial" panose="020B0604020202020204"/>
            </a:endParaRPr>
          </a:p>
          <a:p>
            <a:pPr marL="12700" marR="20320" indent="77470">
              <a:lnSpc>
                <a:spcPts val="2460"/>
              </a:lnSpc>
              <a:spcBef>
                <a:spcPts val="2010"/>
              </a:spcBef>
            </a:pPr>
            <a:r>
              <a:rPr sz="2200" b="1" dirty="0">
                <a:latin typeface="Arial" panose="020B0604020202020204"/>
                <a:cs typeface="Arial" panose="020B0604020202020204"/>
              </a:rPr>
              <a:t>ΟΙ</a:t>
            </a:r>
            <a:r>
              <a:rPr sz="2200" b="1" spc="-45" dirty="0">
                <a:latin typeface="Arial" panose="020B0604020202020204"/>
                <a:cs typeface="Arial" panose="020B0604020202020204"/>
              </a:rPr>
              <a:t> </a:t>
            </a:r>
            <a:r>
              <a:rPr sz="2200" b="1" dirty="0">
                <a:latin typeface="Arial" panose="020B0604020202020204"/>
                <a:cs typeface="Arial" panose="020B0604020202020204"/>
              </a:rPr>
              <a:t>ΣΥΓΚΕΚΡΙΜΕΝΟΙ</a:t>
            </a:r>
            <a:r>
              <a:rPr sz="2200" b="1" spc="-40" dirty="0">
                <a:latin typeface="Arial" panose="020B0604020202020204"/>
                <a:cs typeface="Arial" panose="020B0604020202020204"/>
              </a:rPr>
              <a:t> </a:t>
            </a:r>
            <a:r>
              <a:rPr sz="2200" b="1" spc="-10" dirty="0">
                <a:latin typeface="Arial" panose="020B0604020202020204"/>
                <a:cs typeface="Arial" panose="020B0604020202020204"/>
              </a:rPr>
              <a:t>ΡΥΘΜΙΖΟΥΝ</a:t>
            </a:r>
            <a:r>
              <a:rPr sz="2200" b="1" spc="-50" dirty="0">
                <a:latin typeface="Arial" panose="020B0604020202020204"/>
                <a:cs typeface="Arial" panose="020B0604020202020204"/>
              </a:rPr>
              <a:t> </a:t>
            </a:r>
            <a:r>
              <a:rPr sz="2200" b="1" dirty="0">
                <a:latin typeface="Arial" panose="020B0604020202020204"/>
                <a:cs typeface="Arial" panose="020B0604020202020204"/>
              </a:rPr>
              <a:t>ΤΙΣ</a:t>
            </a:r>
            <a:r>
              <a:rPr sz="2200" b="1" spc="-50" dirty="0">
                <a:latin typeface="Arial" panose="020B0604020202020204"/>
                <a:cs typeface="Arial" panose="020B0604020202020204"/>
              </a:rPr>
              <a:t> </a:t>
            </a:r>
            <a:r>
              <a:rPr sz="2200" b="1" dirty="0">
                <a:latin typeface="Arial" panose="020B0604020202020204"/>
                <a:cs typeface="Arial" panose="020B0604020202020204"/>
              </a:rPr>
              <a:t>ΜΕΓΙΣΤΕΣ</a:t>
            </a:r>
            <a:r>
              <a:rPr sz="2200" b="1" spc="-50" dirty="0">
                <a:latin typeface="Arial" panose="020B0604020202020204"/>
                <a:cs typeface="Arial" panose="020B0604020202020204"/>
              </a:rPr>
              <a:t> </a:t>
            </a:r>
            <a:r>
              <a:rPr sz="2200" b="1">
                <a:latin typeface="Arial" panose="020B0604020202020204"/>
                <a:cs typeface="Arial" panose="020B0604020202020204"/>
              </a:rPr>
              <a:t>ΚΑΙ</a:t>
            </a:r>
            <a:r>
              <a:rPr sz="2200" b="1" spc="-50">
                <a:latin typeface="Arial" panose="020B0604020202020204"/>
                <a:cs typeface="Arial" panose="020B0604020202020204"/>
              </a:rPr>
              <a:t> </a:t>
            </a:r>
            <a:r>
              <a:rPr sz="2200" b="1" spc="-10" smtClean="0">
                <a:latin typeface="Arial" panose="020B0604020202020204"/>
                <a:cs typeface="Arial" panose="020B0604020202020204"/>
              </a:rPr>
              <a:t>ΕΛΑΧΙ</a:t>
            </a:r>
            <a:r>
              <a:rPr sz="2200" b="1" smtClean="0">
                <a:latin typeface="Arial" panose="020B0604020202020204"/>
                <a:cs typeface="Arial" panose="020B0604020202020204"/>
              </a:rPr>
              <a:t>ΣΤΕΣ</a:t>
            </a:r>
            <a:r>
              <a:rPr sz="2200" b="1" spc="-55" smtClean="0">
                <a:latin typeface="Arial" panose="020B0604020202020204"/>
                <a:cs typeface="Arial" panose="020B0604020202020204"/>
              </a:rPr>
              <a:t> </a:t>
            </a:r>
            <a:r>
              <a:rPr sz="2200" b="1" dirty="0">
                <a:latin typeface="Arial" panose="020B0604020202020204"/>
                <a:cs typeface="Arial" panose="020B0604020202020204"/>
              </a:rPr>
              <a:t>ΣΤΡΟΦΕΣ.</a:t>
            </a:r>
            <a:r>
              <a:rPr sz="2200" b="1" spc="-40" dirty="0">
                <a:latin typeface="Arial" panose="020B0604020202020204"/>
                <a:cs typeface="Arial" panose="020B0604020202020204"/>
              </a:rPr>
              <a:t> </a:t>
            </a:r>
            <a:r>
              <a:rPr sz="2200" b="1" dirty="0">
                <a:latin typeface="Arial" panose="020B0604020202020204"/>
                <a:cs typeface="Arial" panose="020B0604020202020204"/>
              </a:rPr>
              <a:t>ΟΙ</a:t>
            </a:r>
            <a:r>
              <a:rPr sz="2200" b="1" spc="-55" dirty="0">
                <a:latin typeface="Arial" panose="020B0604020202020204"/>
                <a:cs typeface="Arial" panose="020B0604020202020204"/>
              </a:rPr>
              <a:t> </a:t>
            </a:r>
            <a:r>
              <a:rPr sz="2200" b="1">
                <a:latin typeface="Arial" panose="020B0604020202020204"/>
                <a:cs typeface="Arial" panose="020B0604020202020204"/>
              </a:rPr>
              <a:t>ΕΝΔΙΑΜΕΣΕΣ</a:t>
            </a:r>
            <a:r>
              <a:rPr sz="2200" b="1" spc="-40">
                <a:latin typeface="Arial" panose="020B0604020202020204"/>
                <a:cs typeface="Arial" panose="020B0604020202020204"/>
              </a:rPr>
              <a:t> </a:t>
            </a:r>
            <a:r>
              <a:rPr lang="el-GR" sz="2200" b="1" spc="-40" dirty="0" smtClean="0">
                <a:latin typeface="Arial" panose="020B0604020202020204"/>
                <a:cs typeface="Arial" panose="020B0604020202020204"/>
              </a:rPr>
              <a:t>ΣΤΡΟΦΕΣ </a:t>
            </a:r>
            <a:r>
              <a:rPr sz="2200" b="1" spc="-20" smtClean="0">
                <a:latin typeface="Arial" panose="020B0604020202020204"/>
                <a:cs typeface="Arial" panose="020B0604020202020204"/>
              </a:rPr>
              <a:t>ΡΥΘΜΙΖΟΝΤΑΙ</a:t>
            </a:r>
            <a:r>
              <a:rPr sz="2200" b="1" spc="-40" smtClean="0">
                <a:latin typeface="Arial" panose="020B0604020202020204"/>
                <a:cs typeface="Arial" panose="020B0604020202020204"/>
              </a:rPr>
              <a:t> </a:t>
            </a:r>
            <a:r>
              <a:rPr sz="2200" b="1" spc="-20" dirty="0">
                <a:latin typeface="Arial" panose="020B0604020202020204"/>
                <a:cs typeface="Arial" panose="020B0604020202020204"/>
              </a:rPr>
              <a:t>ΧΕΙΡΟΚΙΝΗΤΑ </a:t>
            </a:r>
            <a:r>
              <a:rPr sz="2200" b="1" dirty="0">
                <a:latin typeface="Arial" panose="020B0604020202020204"/>
                <a:cs typeface="Arial" panose="020B0604020202020204"/>
              </a:rPr>
              <a:t>ΜΕ</a:t>
            </a:r>
            <a:r>
              <a:rPr sz="2200" b="1" spc="-85" dirty="0">
                <a:latin typeface="Arial" panose="020B0604020202020204"/>
                <a:cs typeface="Arial" panose="020B0604020202020204"/>
              </a:rPr>
              <a:t> </a:t>
            </a:r>
            <a:r>
              <a:rPr sz="2200" b="1" dirty="0">
                <a:latin typeface="Arial" panose="020B0604020202020204"/>
                <a:cs typeface="Arial" panose="020B0604020202020204"/>
              </a:rPr>
              <a:t>ΜΟΧΛΙΚΟ</a:t>
            </a:r>
            <a:r>
              <a:rPr sz="2200" b="1" spc="-80" dirty="0">
                <a:latin typeface="Arial" panose="020B0604020202020204"/>
                <a:cs typeface="Arial" panose="020B0604020202020204"/>
              </a:rPr>
              <a:t> </a:t>
            </a:r>
            <a:r>
              <a:rPr sz="2200" b="1" spc="-10" dirty="0">
                <a:latin typeface="Arial" panose="020B0604020202020204"/>
                <a:cs typeface="Arial" panose="020B0604020202020204"/>
              </a:rPr>
              <a:t>ΣΥΣΤΗΜΑ.</a:t>
            </a:r>
            <a:endParaRPr sz="2200">
              <a:latin typeface="Arial" panose="020B0604020202020204"/>
              <a:cs typeface="Arial" panose="020B0604020202020204"/>
            </a:endParaRPr>
          </a:p>
          <a:p>
            <a:pPr>
              <a:lnSpc>
                <a:spcPct val="100000"/>
              </a:lnSpc>
              <a:spcBef>
                <a:spcPts val="10"/>
              </a:spcBef>
            </a:pPr>
            <a:endParaRPr sz="2450">
              <a:latin typeface="Arial" panose="020B0604020202020204"/>
              <a:cs typeface="Arial" panose="020B0604020202020204"/>
            </a:endParaRPr>
          </a:p>
          <a:p>
            <a:pPr marL="56515">
              <a:lnSpc>
                <a:spcPct val="100000"/>
              </a:lnSpc>
            </a:pPr>
            <a:r>
              <a:rPr sz="2600" b="1" i="1" dirty="0">
                <a:solidFill>
                  <a:srgbClr val="FFFFFF"/>
                </a:solidFill>
                <a:latin typeface="Calibri" panose="020F0502020204030204"/>
                <a:cs typeface="Calibri" panose="020F0502020204030204"/>
              </a:rPr>
              <a:t>3)Ρυθμιστές</a:t>
            </a:r>
            <a:r>
              <a:rPr sz="2600" b="1" i="1" spc="-65"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μεταβλητών</a:t>
            </a:r>
            <a:r>
              <a:rPr sz="2600" b="1" i="1" spc="-40"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στροφών</a:t>
            </a:r>
            <a:endParaRPr sz="2600">
              <a:latin typeface="Calibri" panose="020F0502020204030204"/>
              <a:cs typeface="Calibri" panose="020F0502020204030204"/>
            </a:endParaRPr>
          </a:p>
          <a:p>
            <a:pPr>
              <a:lnSpc>
                <a:spcPct val="100000"/>
              </a:lnSpc>
              <a:spcBef>
                <a:spcPts val="15"/>
              </a:spcBef>
            </a:pPr>
            <a:endParaRPr sz="3200">
              <a:latin typeface="Calibri" panose="020F0502020204030204"/>
              <a:cs typeface="Calibri" panose="020F0502020204030204"/>
            </a:endParaRPr>
          </a:p>
          <a:p>
            <a:pPr marL="12700" marR="5080" indent="77470">
              <a:lnSpc>
                <a:spcPts val="2460"/>
              </a:lnSpc>
            </a:pPr>
            <a:r>
              <a:rPr sz="2200" b="1" dirty="0">
                <a:latin typeface="Arial" panose="020B0604020202020204"/>
                <a:cs typeface="Arial" panose="020B0604020202020204"/>
              </a:rPr>
              <a:t>ΟΙ</a:t>
            </a:r>
            <a:r>
              <a:rPr sz="2200" b="1" spc="-75" dirty="0">
                <a:latin typeface="Arial" panose="020B0604020202020204"/>
                <a:cs typeface="Arial" panose="020B0604020202020204"/>
              </a:rPr>
              <a:t> </a:t>
            </a:r>
            <a:r>
              <a:rPr sz="2200" b="1" spc="-10" dirty="0">
                <a:latin typeface="Arial" panose="020B0604020202020204"/>
                <a:cs typeface="Arial" panose="020B0604020202020204"/>
              </a:rPr>
              <a:t>ΡΥΘΜΙΣΤΕΣ</a:t>
            </a:r>
            <a:r>
              <a:rPr sz="2200" b="1" spc="-145" dirty="0">
                <a:latin typeface="Arial" panose="020B0604020202020204"/>
                <a:cs typeface="Arial" panose="020B0604020202020204"/>
              </a:rPr>
              <a:t> </a:t>
            </a:r>
            <a:r>
              <a:rPr sz="2200" b="1" spc="-30" dirty="0">
                <a:latin typeface="Arial" panose="020B0604020202020204"/>
                <a:cs typeface="Arial" panose="020B0604020202020204"/>
              </a:rPr>
              <a:t>ΑΥΤΟΙ</a:t>
            </a:r>
            <a:r>
              <a:rPr sz="2200" b="1" spc="-65" dirty="0">
                <a:latin typeface="Arial" panose="020B0604020202020204"/>
                <a:cs typeface="Arial" panose="020B0604020202020204"/>
              </a:rPr>
              <a:t> </a:t>
            </a:r>
            <a:r>
              <a:rPr sz="2200" b="1" spc="-10" dirty="0">
                <a:latin typeface="Arial" panose="020B0604020202020204"/>
                <a:cs typeface="Arial" panose="020B0604020202020204"/>
              </a:rPr>
              <a:t>ΡΥΘΜΙΖΟΥΝ</a:t>
            </a:r>
            <a:r>
              <a:rPr sz="2200" b="1" spc="-70" dirty="0">
                <a:latin typeface="Arial" panose="020B0604020202020204"/>
                <a:cs typeface="Arial" panose="020B0604020202020204"/>
              </a:rPr>
              <a:t> </a:t>
            </a:r>
            <a:r>
              <a:rPr sz="2200" b="1" dirty="0">
                <a:latin typeface="Arial" panose="020B0604020202020204"/>
                <a:cs typeface="Arial" panose="020B0604020202020204"/>
              </a:rPr>
              <a:t>ΤΗΝ</a:t>
            </a:r>
            <a:r>
              <a:rPr sz="2200" b="1" spc="-80" dirty="0">
                <a:latin typeface="Arial" panose="020B0604020202020204"/>
                <a:cs typeface="Arial" panose="020B0604020202020204"/>
              </a:rPr>
              <a:t> </a:t>
            </a:r>
            <a:r>
              <a:rPr sz="2200" b="1" spc="-35">
                <a:latin typeface="Arial" panose="020B0604020202020204"/>
                <a:cs typeface="Arial" panose="020B0604020202020204"/>
              </a:rPr>
              <a:t>ΤΑΧΥΤΗΤΑ</a:t>
            </a:r>
            <a:r>
              <a:rPr sz="2200" b="1" spc="-80">
                <a:latin typeface="Arial" panose="020B0604020202020204"/>
                <a:cs typeface="Arial" panose="020B0604020202020204"/>
              </a:rPr>
              <a:t> </a:t>
            </a:r>
            <a:r>
              <a:rPr sz="2200" b="1" spc="-10" smtClean="0">
                <a:latin typeface="Arial" panose="020B0604020202020204"/>
                <a:cs typeface="Arial" panose="020B0604020202020204"/>
              </a:rPr>
              <a:t>ΠΕΡΙΣΤΡΟ</a:t>
            </a:r>
            <a:r>
              <a:rPr sz="2200" b="1" smtClean="0">
                <a:latin typeface="Arial" panose="020B0604020202020204"/>
                <a:cs typeface="Arial" panose="020B0604020202020204"/>
              </a:rPr>
              <a:t>ΦΗΣ</a:t>
            </a:r>
            <a:r>
              <a:rPr sz="2200" b="1" spc="-60" smtClean="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ΜΗΧΑΝΗΣ</a:t>
            </a:r>
            <a:r>
              <a:rPr sz="2200" b="1" spc="-45" dirty="0">
                <a:latin typeface="Arial" panose="020B0604020202020204"/>
                <a:cs typeface="Arial" panose="020B0604020202020204"/>
              </a:rPr>
              <a:t> </a:t>
            </a:r>
            <a:r>
              <a:rPr sz="2200" b="1" dirty="0">
                <a:latin typeface="Arial" panose="020B0604020202020204"/>
                <a:cs typeface="Arial" panose="020B0604020202020204"/>
              </a:rPr>
              <a:t>ΣΕ</a:t>
            </a:r>
            <a:r>
              <a:rPr sz="2200" b="1" spc="-40" dirty="0">
                <a:latin typeface="Arial" panose="020B0604020202020204"/>
                <a:cs typeface="Arial" panose="020B0604020202020204"/>
              </a:rPr>
              <a:t> </a:t>
            </a:r>
            <a:r>
              <a:rPr sz="2200" b="1" dirty="0">
                <a:latin typeface="Arial" panose="020B0604020202020204"/>
                <a:cs typeface="Arial" panose="020B0604020202020204"/>
              </a:rPr>
              <a:t>ΟΛΟ</a:t>
            </a:r>
            <a:r>
              <a:rPr sz="2200" b="1" spc="-45"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ΕΥΡΟΣ</a:t>
            </a:r>
            <a:r>
              <a:rPr sz="2200" b="1" spc="-45" dirty="0">
                <a:latin typeface="Arial" panose="020B0604020202020204"/>
                <a:cs typeface="Arial" panose="020B0604020202020204"/>
              </a:rPr>
              <a:t> </a:t>
            </a:r>
            <a:r>
              <a:rPr sz="2200" b="1">
                <a:latin typeface="Arial" panose="020B0604020202020204"/>
                <a:cs typeface="Arial" panose="020B0604020202020204"/>
              </a:rPr>
              <a:t>ΤΩΝ</a:t>
            </a:r>
            <a:r>
              <a:rPr sz="2200" b="1" spc="-45">
                <a:latin typeface="Arial" panose="020B0604020202020204"/>
                <a:cs typeface="Arial" panose="020B0604020202020204"/>
              </a:rPr>
              <a:t> </a:t>
            </a:r>
            <a:r>
              <a:rPr sz="2200" b="1" smtClean="0">
                <a:latin typeface="Arial" panose="020B0604020202020204"/>
                <a:cs typeface="Arial" panose="020B0604020202020204"/>
              </a:rPr>
              <a:t>ΣΤΡΟΦΩΝ</a:t>
            </a:r>
            <a:r>
              <a:rPr lang="el-GR" sz="2200" b="1" dirty="0" smtClean="0">
                <a:latin typeface="Arial" panose="020B0604020202020204"/>
                <a:cs typeface="Arial" panose="020B0604020202020204"/>
              </a:rPr>
              <a:t>,</a:t>
            </a:r>
            <a:r>
              <a:rPr sz="2200" b="1" spc="-125" smtClean="0">
                <a:latin typeface="Arial" panose="020B0604020202020204"/>
                <a:cs typeface="Arial" panose="020B0604020202020204"/>
              </a:rPr>
              <a:t> </a:t>
            </a:r>
            <a:r>
              <a:rPr sz="2200" b="1" spc="-20" smtClean="0">
                <a:latin typeface="Arial" panose="020B0604020202020204"/>
                <a:cs typeface="Arial" panose="020B0604020202020204"/>
              </a:rPr>
              <a:t>ΑΝΑ</a:t>
            </a:r>
            <a:r>
              <a:rPr sz="2200" b="1" smtClean="0">
                <a:latin typeface="Arial" panose="020B0604020202020204"/>
                <a:cs typeface="Arial" panose="020B0604020202020204"/>
              </a:rPr>
              <a:t>ΜΕΣΑ</a:t>
            </a:r>
            <a:r>
              <a:rPr sz="2200" b="1" spc="-45" smtClean="0">
                <a:latin typeface="Arial" panose="020B0604020202020204"/>
                <a:cs typeface="Arial" panose="020B0604020202020204"/>
              </a:rPr>
              <a:t> </a:t>
            </a:r>
            <a:r>
              <a:rPr sz="2200" b="1" dirty="0">
                <a:latin typeface="Arial" panose="020B0604020202020204"/>
                <a:cs typeface="Arial" panose="020B0604020202020204"/>
              </a:rPr>
              <a:t>ΣΤΙΣ</a:t>
            </a:r>
            <a:r>
              <a:rPr sz="2200" b="1" spc="-25" dirty="0">
                <a:latin typeface="Arial" panose="020B0604020202020204"/>
                <a:cs typeface="Arial" panose="020B0604020202020204"/>
              </a:rPr>
              <a:t> </a:t>
            </a:r>
            <a:r>
              <a:rPr sz="2200" b="1" dirty="0">
                <a:latin typeface="Arial" panose="020B0604020202020204"/>
                <a:cs typeface="Arial" panose="020B0604020202020204"/>
              </a:rPr>
              <a:t>ΜΕΓΙΣΤΕΣ</a:t>
            </a:r>
            <a:r>
              <a:rPr sz="2200" b="1" spc="-25" dirty="0">
                <a:latin typeface="Arial" panose="020B0604020202020204"/>
                <a:cs typeface="Arial" panose="020B0604020202020204"/>
              </a:rPr>
              <a:t> </a:t>
            </a:r>
            <a:r>
              <a:rPr sz="2200" b="1" dirty="0">
                <a:latin typeface="Arial" panose="020B0604020202020204"/>
                <a:cs typeface="Arial" panose="020B0604020202020204"/>
              </a:rPr>
              <a:t>ΚΑΙ</a:t>
            </a:r>
            <a:r>
              <a:rPr sz="2200" b="1" spc="-20" dirty="0">
                <a:latin typeface="Arial" panose="020B0604020202020204"/>
                <a:cs typeface="Arial" panose="020B0604020202020204"/>
              </a:rPr>
              <a:t> </a:t>
            </a:r>
            <a:r>
              <a:rPr sz="2200" b="1" spc="-10" dirty="0">
                <a:latin typeface="Arial" panose="020B0604020202020204"/>
                <a:cs typeface="Arial" panose="020B0604020202020204"/>
              </a:rPr>
              <a:t>ΕΛΑΧΙΣΤΕΣ.</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75530" y="59630"/>
            <a:ext cx="8665845" cy="602615"/>
            <a:chOff x="275530" y="59630"/>
            <a:chExt cx="8665845" cy="602615"/>
          </a:xfrm>
        </p:grpSpPr>
        <p:sp>
          <p:nvSpPr>
            <p:cNvPr id="3" name="object 3"/>
            <p:cNvSpPr/>
            <p:nvPr/>
          </p:nvSpPr>
          <p:spPr>
            <a:xfrm>
              <a:off x="288290" y="72390"/>
              <a:ext cx="8639810" cy="576580"/>
            </a:xfrm>
            <a:custGeom>
              <a:avLst/>
              <a:gdLst/>
              <a:ahLst/>
              <a:cxnLst/>
              <a:rect l="l" t="t" r="r" b="b"/>
              <a:pathLst>
                <a:path w="8639810" h="576580">
                  <a:moveTo>
                    <a:pt x="8559800" y="574039"/>
                  </a:moveTo>
                  <a:lnTo>
                    <a:pt x="80010" y="574039"/>
                  </a:lnTo>
                  <a:lnTo>
                    <a:pt x="85089" y="575309"/>
                  </a:lnTo>
                  <a:lnTo>
                    <a:pt x="95250" y="575309"/>
                  </a:lnTo>
                  <a:lnTo>
                    <a:pt x="95250" y="576579"/>
                  </a:lnTo>
                  <a:lnTo>
                    <a:pt x="8554719" y="575309"/>
                  </a:lnTo>
                  <a:lnTo>
                    <a:pt x="8559800" y="574039"/>
                  </a:lnTo>
                  <a:close/>
                </a:path>
                <a:path w="8639810" h="576580">
                  <a:moveTo>
                    <a:pt x="8563610" y="1269"/>
                  </a:moveTo>
                  <a:lnTo>
                    <a:pt x="76200" y="1269"/>
                  </a:lnTo>
                  <a:lnTo>
                    <a:pt x="66039" y="3809"/>
                  </a:lnTo>
                  <a:lnTo>
                    <a:pt x="60960" y="6350"/>
                  </a:lnTo>
                  <a:lnTo>
                    <a:pt x="57150" y="7619"/>
                  </a:lnTo>
                  <a:lnTo>
                    <a:pt x="20320" y="35559"/>
                  </a:lnTo>
                  <a:lnTo>
                    <a:pt x="10160" y="52069"/>
                  </a:lnTo>
                  <a:lnTo>
                    <a:pt x="7620" y="55879"/>
                  </a:lnTo>
                  <a:lnTo>
                    <a:pt x="6350" y="60959"/>
                  </a:lnTo>
                  <a:lnTo>
                    <a:pt x="3810" y="66039"/>
                  </a:lnTo>
                  <a:lnTo>
                    <a:pt x="1270" y="76200"/>
                  </a:lnTo>
                  <a:lnTo>
                    <a:pt x="1270" y="80009"/>
                  </a:lnTo>
                  <a:lnTo>
                    <a:pt x="0" y="85089"/>
                  </a:lnTo>
                  <a:lnTo>
                    <a:pt x="0" y="490219"/>
                  </a:lnTo>
                  <a:lnTo>
                    <a:pt x="1270" y="495299"/>
                  </a:lnTo>
                  <a:lnTo>
                    <a:pt x="1270" y="500379"/>
                  </a:lnTo>
                  <a:lnTo>
                    <a:pt x="2539" y="505459"/>
                  </a:lnTo>
                  <a:lnTo>
                    <a:pt x="3810" y="509269"/>
                  </a:lnTo>
                  <a:lnTo>
                    <a:pt x="6350" y="514349"/>
                  </a:lnTo>
                  <a:lnTo>
                    <a:pt x="7620" y="519429"/>
                  </a:lnTo>
                  <a:lnTo>
                    <a:pt x="10160" y="523239"/>
                  </a:lnTo>
                  <a:lnTo>
                    <a:pt x="12700" y="528319"/>
                  </a:lnTo>
                  <a:lnTo>
                    <a:pt x="17780" y="535939"/>
                  </a:lnTo>
                  <a:lnTo>
                    <a:pt x="21589" y="539749"/>
                  </a:lnTo>
                  <a:lnTo>
                    <a:pt x="24130" y="543559"/>
                  </a:lnTo>
                  <a:lnTo>
                    <a:pt x="35560" y="554989"/>
                  </a:lnTo>
                  <a:lnTo>
                    <a:pt x="46989" y="562609"/>
                  </a:lnTo>
                  <a:lnTo>
                    <a:pt x="57150" y="567689"/>
                  </a:lnTo>
                  <a:lnTo>
                    <a:pt x="60960" y="568959"/>
                  </a:lnTo>
                  <a:lnTo>
                    <a:pt x="66039" y="571499"/>
                  </a:lnTo>
                  <a:lnTo>
                    <a:pt x="76200" y="574039"/>
                  </a:lnTo>
                  <a:lnTo>
                    <a:pt x="8563610" y="574039"/>
                  </a:lnTo>
                  <a:lnTo>
                    <a:pt x="8573769" y="571499"/>
                  </a:lnTo>
                  <a:lnTo>
                    <a:pt x="8578850" y="568959"/>
                  </a:lnTo>
                  <a:lnTo>
                    <a:pt x="8582660" y="567689"/>
                  </a:lnTo>
                  <a:lnTo>
                    <a:pt x="8592819" y="562609"/>
                  </a:lnTo>
                  <a:lnTo>
                    <a:pt x="8600440" y="557529"/>
                  </a:lnTo>
                  <a:lnTo>
                    <a:pt x="8604250" y="553719"/>
                  </a:lnTo>
                  <a:lnTo>
                    <a:pt x="8608060" y="551179"/>
                  </a:lnTo>
                  <a:lnTo>
                    <a:pt x="8615680" y="543559"/>
                  </a:lnTo>
                  <a:lnTo>
                    <a:pt x="8620760" y="535939"/>
                  </a:lnTo>
                  <a:lnTo>
                    <a:pt x="8624569" y="532129"/>
                  </a:lnTo>
                  <a:lnTo>
                    <a:pt x="8627110" y="528319"/>
                  </a:lnTo>
                  <a:lnTo>
                    <a:pt x="8629650" y="523239"/>
                  </a:lnTo>
                  <a:lnTo>
                    <a:pt x="8630919" y="518159"/>
                  </a:lnTo>
                  <a:lnTo>
                    <a:pt x="8633460" y="514349"/>
                  </a:lnTo>
                  <a:lnTo>
                    <a:pt x="8637269" y="499109"/>
                  </a:lnTo>
                  <a:lnTo>
                    <a:pt x="8638540" y="495299"/>
                  </a:lnTo>
                  <a:lnTo>
                    <a:pt x="8639810" y="490219"/>
                  </a:lnTo>
                  <a:lnTo>
                    <a:pt x="8639810" y="85089"/>
                  </a:lnTo>
                  <a:lnTo>
                    <a:pt x="8638540" y="80009"/>
                  </a:lnTo>
                  <a:lnTo>
                    <a:pt x="8637269" y="76200"/>
                  </a:lnTo>
                  <a:lnTo>
                    <a:pt x="8633460" y="60959"/>
                  </a:lnTo>
                  <a:lnTo>
                    <a:pt x="8630919" y="55879"/>
                  </a:lnTo>
                  <a:lnTo>
                    <a:pt x="8629650" y="52069"/>
                  </a:lnTo>
                  <a:lnTo>
                    <a:pt x="8627110" y="46989"/>
                  </a:lnTo>
                  <a:lnTo>
                    <a:pt x="8624569" y="43179"/>
                  </a:lnTo>
                  <a:lnTo>
                    <a:pt x="8620760" y="39369"/>
                  </a:lnTo>
                  <a:lnTo>
                    <a:pt x="8615680" y="31750"/>
                  </a:lnTo>
                  <a:lnTo>
                    <a:pt x="8604250" y="20319"/>
                  </a:lnTo>
                  <a:lnTo>
                    <a:pt x="8596630" y="15239"/>
                  </a:lnTo>
                  <a:lnTo>
                    <a:pt x="8591550" y="12700"/>
                  </a:lnTo>
                  <a:lnTo>
                    <a:pt x="8587740" y="10159"/>
                  </a:lnTo>
                  <a:lnTo>
                    <a:pt x="8582660" y="7619"/>
                  </a:lnTo>
                  <a:lnTo>
                    <a:pt x="8577580" y="6350"/>
                  </a:lnTo>
                  <a:lnTo>
                    <a:pt x="8573769" y="3809"/>
                  </a:lnTo>
                  <a:lnTo>
                    <a:pt x="8563610" y="1269"/>
                  </a:lnTo>
                  <a:close/>
                </a:path>
                <a:path w="8639810" h="576580">
                  <a:moveTo>
                    <a:pt x="8553450" y="0"/>
                  </a:moveTo>
                  <a:lnTo>
                    <a:pt x="85089" y="0"/>
                  </a:lnTo>
                  <a:lnTo>
                    <a:pt x="80010" y="1269"/>
                  </a:lnTo>
                  <a:lnTo>
                    <a:pt x="8558530" y="1269"/>
                  </a:lnTo>
                  <a:lnTo>
                    <a:pt x="8553450" y="0"/>
                  </a:lnTo>
                  <a:close/>
                </a:path>
              </a:pathLst>
            </a:custGeom>
            <a:solidFill>
              <a:srgbClr val="009900"/>
            </a:solidFill>
          </p:spPr>
          <p:txBody>
            <a:bodyPr wrap="square" lIns="0" tIns="0" rIns="0" bIns="0" rtlCol="0"/>
            <a:lstStyle/>
            <a:p/>
          </p:txBody>
        </p:sp>
        <p:sp>
          <p:nvSpPr>
            <p:cNvPr id="4" name="object 4"/>
            <p:cNvSpPr/>
            <p:nvPr/>
          </p:nvSpPr>
          <p:spPr>
            <a:xfrm>
              <a:off x="288290" y="72390"/>
              <a:ext cx="8639810" cy="576580"/>
            </a:xfrm>
            <a:custGeom>
              <a:avLst/>
              <a:gdLst/>
              <a:ahLst/>
              <a:cxnLst/>
              <a:rect l="l" t="t" r="r" b="b"/>
              <a:pathLst>
                <a:path w="8639810" h="576580">
                  <a:moveTo>
                    <a:pt x="0" y="95250"/>
                  </a:moveTo>
                  <a:lnTo>
                    <a:pt x="0" y="90169"/>
                  </a:lnTo>
                  <a:lnTo>
                    <a:pt x="0" y="85089"/>
                  </a:lnTo>
                  <a:lnTo>
                    <a:pt x="1270" y="80009"/>
                  </a:lnTo>
                  <a:lnTo>
                    <a:pt x="1270" y="76200"/>
                  </a:lnTo>
                  <a:lnTo>
                    <a:pt x="2539" y="71119"/>
                  </a:lnTo>
                  <a:lnTo>
                    <a:pt x="3810" y="66039"/>
                  </a:lnTo>
                  <a:lnTo>
                    <a:pt x="6350" y="60959"/>
                  </a:lnTo>
                  <a:lnTo>
                    <a:pt x="7620" y="55879"/>
                  </a:lnTo>
                  <a:lnTo>
                    <a:pt x="10160" y="52069"/>
                  </a:lnTo>
                  <a:lnTo>
                    <a:pt x="12700" y="46989"/>
                  </a:lnTo>
                  <a:lnTo>
                    <a:pt x="15239" y="43179"/>
                  </a:lnTo>
                  <a:lnTo>
                    <a:pt x="17780" y="39369"/>
                  </a:lnTo>
                  <a:lnTo>
                    <a:pt x="20320" y="35559"/>
                  </a:lnTo>
                  <a:lnTo>
                    <a:pt x="24130" y="31750"/>
                  </a:lnTo>
                  <a:lnTo>
                    <a:pt x="27939" y="27939"/>
                  </a:lnTo>
                  <a:lnTo>
                    <a:pt x="31750" y="24129"/>
                  </a:lnTo>
                  <a:lnTo>
                    <a:pt x="35560" y="20319"/>
                  </a:lnTo>
                  <a:lnTo>
                    <a:pt x="39370" y="17779"/>
                  </a:lnTo>
                  <a:lnTo>
                    <a:pt x="43180" y="15239"/>
                  </a:lnTo>
                  <a:lnTo>
                    <a:pt x="46989" y="12700"/>
                  </a:lnTo>
                  <a:lnTo>
                    <a:pt x="52070" y="10159"/>
                  </a:lnTo>
                  <a:lnTo>
                    <a:pt x="57150" y="7619"/>
                  </a:lnTo>
                  <a:lnTo>
                    <a:pt x="60960" y="6350"/>
                  </a:lnTo>
                  <a:lnTo>
                    <a:pt x="66039" y="3809"/>
                  </a:lnTo>
                  <a:lnTo>
                    <a:pt x="71120" y="2539"/>
                  </a:lnTo>
                  <a:lnTo>
                    <a:pt x="76200" y="1269"/>
                  </a:lnTo>
                  <a:lnTo>
                    <a:pt x="80010" y="1269"/>
                  </a:lnTo>
                  <a:lnTo>
                    <a:pt x="85089" y="0"/>
                  </a:lnTo>
                  <a:lnTo>
                    <a:pt x="8544560" y="0"/>
                  </a:lnTo>
                  <a:lnTo>
                    <a:pt x="8553450" y="0"/>
                  </a:lnTo>
                  <a:lnTo>
                    <a:pt x="8558530" y="1269"/>
                  </a:lnTo>
                  <a:lnTo>
                    <a:pt x="8563610" y="1269"/>
                  </a:lnTo>
                  <a:lnTo>
                    <a:pt x="8568690" y="2539"/>
                  </a:lnTo>
                  <a:lnTo>
                    <a:pt x="8573769" y="3809"/>
                  </a:lnTo>
                  <a:lnTo>
                    <a:pt x="8577580" y="6350"/>
                  </a:lnTo>
                  <a:lnTo>
                    <a:pt x="8582660" y="7619"/>
                  </a:lnTo>
                  <a:lnTo>
                    <a:pt x="8587740" y="10159"/>
                  </a:lnTo>
                  <a:lnTo>
                    <a:pt x="8591550" y="12700"/>
                  </a:lnTo>
                  <a:lnTo>
                    <a:pt x="8596630" y="15239"/>
                  </a:lnTo>
                  <a:lnTo>
                    <a:pt x="8600440" y="17779"/>
                  </a:lnTo>
                  <a:lnTo>
                    <a:pt x="8604250" y="20319"/>
                  </a:lnTo>
                  <a:lnTo>
                    <a:pt x="8608060" y="24129"/>
                  </a:lnTo>
                  <a:lnTo>
                    <a:pt x="8611869" y="27939"/>
                  </a:lnTo>
                  <a:lnTo>
                    <a:pt x="8615680" y="31750"/>
                  </a:lnTo>
                  <a:lnTo>
                    <a:pt x="8618219" y="35559"/>
                  </a:lnTo>
                  <a:lnTo>
                    <a:pt x="8620760" y="39369"/>
                  </a:lnTo>
                  <a:lnTo>
                    <a:pt x="8624569" y="43179"/>
                  </a:lnTo>
                  <a:lnTo>
                    <a:pt x="8627110" y="46989"/>
                  </a:lnTo>
                  <a:lnTo>
                    <a:pt x="8629650" y="52069"/>
                  </a:lnTo>
                  <a:lnTo>
                    <a:pt x="8630919" y="55879"/>
                  </a:lnTo>
                  <a:lnTo>
                    <a:pt x="8633460" y="60959"/>
                  </a:lnTo>
                  <a:lnTo>
                    <a:pt x="8634730" y="66039"/>
                  </a:lnTo>
                  <a:lnTo>
                    <a:pt x="8636000" y="71119"/>
                  </a:lnTo>
                  <a:lnTo>
                    <a:pt x="8637269" y="76200"/>
                  </a:lnTo>
                  <a:lnTo>
                    <a:pt x="8638540" y="80009"/>
                  </a:lnTo>
                  <a:lnTo>
                    <a:pt x="8639810" y="85089"/>
                  </a:lnTo>
                  <a:lnTo>
                    <a:pt x="8639810" y="90169"/>
                  </a:lnTo>
                  <a:lnTo>
                    <a:pt x="8639810" y="95250"/>
                  </a:lnTo>
                  <a:lnTo>
                    <a:pt x="8639810" y="480059"/>
                  </a:lnTo>
                  <a:lnTo>
                    <a:pt x="8639810" y="485139"/>
                  </a:lnTo>
                  <a:lnTo>
                    <a:pt x="8639810" y="490219"/>
                  </a:lnTo>
                  <a:lnTo>
                    <a:pt x="8638540" y="495299"/>
                  </a:lnTo>
                  <a:lnTo>
                    <a:pt x="8637269" y="499109"/>
                  </a:lnTo>
                  <a:lnTo>
                    <a:pt x="8636000" y="504189"/>
                  </a:lnTo>
                  <a:lnTo>
                    <a:pt x="8634730" y="509269"/>
                  </a:lnTo>
                  <a:lnTo>
                    <a:pt x="8633460" y="514349"/>
                  </a:lnTo>
                  <a:lnTo>
                    <a:pt x="8630919" y="518159"/>
                  </a:lnTo>
                  <a:lnTo>
                    <a:pt x="8629650" y="523239"/>
                  </a:lnTo>
                  <a:lnTo>
                    <a:pt x="8627110" y="528319"/>
                  </a:lnTo>
                  <a:lnTo>
                    <a:pt x="8624569" y="532129"/>
                  </a:lnTo>
                  <a:lnTo>
                    <a:pt x="8620760" y="535939"/>
                  </a:lnTo>
                  <a:lnTo>
                    <a:pt x="8618219" y="539749"/>
                  </a:lnTo>
                  <a:lnTo>
                    <a:pt x="8615680" y="543559"/>
                  </a:lnTo>
                  <a:lnTo>
                    <a:pt x="8611869" y="547369"/>
                  </a:lnTo>
                  <a:lnTo>
                    <a:pt x="8608060" y="551179"/>
                  </a:lnTo>
                  <a:lnTo>
                    <a:pt x="8604250" y="553719"/>
                  </a:lnTo>
                  <a:lnTo>
                    <a:pt x="8600440" y="557529"/>
                  </a:lnTo>
                  <a:lnTo>
                    <a:pt x="8596630" y="560069"/>
                  </a:lnTo>
                  <a:lnTo>
                    <a:pt x="8592819" y="562609"/>
                  </a:lnTo>
                  <a:lnTo>
                    <a:pt x="8587740" y="565149"/>
                  </a:lnTo>
                  <a:lnTo>
                    <a:pt x="8582660" y="567689"/>
                  </a:lnTo>
                  <a:lnTo>
                    <a:pt x="8578850" y="568959"/>
                  </a:lnTo>
                  <a:lnTo>
                    <a:pt x="8573769" y="571499"/>
                  </a:lnTo>
                  <a:lnTo>
                    <a:pt x="8568690" y="572769"/>
                  </a:lnTo>
                  <a:lnTo>
                    <a:pt x="8563610" y="574039"/>
                  </a:lnTo>
                  <a:lnTo>
                    <a:pt x="8559800" y="574039"/>
                  </a:lnTo>
                  <a:lnTo>
                    <a:pt x="8554719" y="575309"/>
                  </a:lnTo>
                  <a:lnTo>
                    <a:pt x="8549640" y="575309"/>
                  </a:lnTo>
                  <a:lnTo>
                    <a:pt x="8544560" y="575309"/>
                  </a:lnTo>
                  <a:lnTo>
                    <a:pt x="95250" y="576579"/>
                  </a:lnTo>
                  <a:lnTo>
                    <a:pt x="95250" y="575309"/>
                  </a:lnTo>
                  <a:lnTo>
                    <a:pt x="90170" y="575309"/>
                  </a:lnTo>
                  <a:lnTo>
                    <a:pt x="85089" y="575309"/>
                  </a:lnTo>
                  <a:lnTo>
                    <a:pt x="80010" y="574039"/>
                  </a:lnTo>
                  <a:lnTo>
                    <a:pt x="76200" y="574039"/>
                  </a:lnTo>
                  <a:lnTo>
                    <a:pt x="71120" y="572769"/>
                  </a:lnTo>
                  <a:lnTo>
                    <a:pt x="66039" y="571499"/>
                  </a:lnTo>
                  <a:lnTo>
                    <a:pt x="60960" y="568959"/>
                  </a:lnTo>
                  <a:lnTo>
                    <a:pt x="57150" y="567689"/>
                  </a:lnTo>
                  <a:lnTo>
                    <a:pt x="52070" y="565149"/>
                  </a:lnTo>
                  <a:lnTo>
                    <a:pt x="46989" y="562609"/>
                  </a:lnTo>
                  <a:lnTo>
                    <a:pt x="43180" y="560069"/>
                  </a:lnTo>
                  <a:lnTo>
                    <a:pt x="21589" y="539749"/>
                  </a:lnTo>
                  <a:lnTo>
                    <a:pt x="17780" y="535939"/>
                  </a:lnTo>
                  <a:lnTo>
                    <a:pt x="15239" y="532129"/>
                  </a:lnTo>
                  <a:lnTo>
                    <a:pt x="12700" y="528319"/>
                  </a:lnTo>
                  <a:lnTo>
                    <a:pt x="10160" y="523239"/>
                  </a:lnTo>
                  <a:lnTo>
                    <a:pt x="7620" y="519429"/>
                  </a:lnTo>
                  <a:lnTo>
                    <a:pt x="6350" y="514349"/>
                  </a:lnTo>
                  <a:lnTo>
                    <a:pt x="3810" y="509269"/>
                  </a:lnTo>
                  <a:lnTo>
                    <a:pt x="2539" y="505459"/>
                  </a:lnTo>
                  <a:lnTo>
                    <a:pt x="1270" y="500379"/>
                  </a:lnTo>
                  <a:lnTo>
                    <a:pt x="1270" y="495299"/>
                  </a:lnTo>
                  <a:lnTo>
                    <a:pt x="0" y="490219"/>
                  </a:lnTo>
                  <a:lnTo>
                    <a:pt x="0" y="485139"/>
                  </a:lnTo>
                  <a:lnTo>
                    <a:pt x="0" y="480059"/>
                  </a:lnTo>
                  <a:lnTo>
                    <a:pt x="0" y="95250"/>
                  </a:lnTo>
                  <a:close/>
                </a:path>
              </a:pathLst>
            </a:custGeom>
            <a:ln w="25518">
              <a:solidFill>
                <a:srgbClr val="FFFFFF"/>
              </a:solidFill>
            </a:ln>
          </p:spPr>
          <p:txBody>
            <a:bodyPr wrap="square" lIns="0" tIns="0" rIns="0" bIns="0" rtlCol="0"/>
            <a:lstStyle/>
            <a:p/>
          </p:txBody>
        </p:sp>
        <p:sp>
          <p:nvSpPr>
            <p:cNvPr id="5" name="object 5"/>
            <p:cNvSpPr/>
            <p:nvPr/>
          </p:nvSpPr>
          <p:spPr>
            <a:xfrm>
              <a:off x="275526" y="59638"/>
              <a:ext cx="8665845" cy="602615"/>
            </a:xfrm>
            <a:custGeom>
              <a:avLst/>
              <a:gdLst/>
              <a:ahLst/>
              <a:cxnLst/>
              <a:rect l="l" t="t" r="r" b="b"/>
              <a:pathLst>
                <a:path w="8665845" h="6026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602615">
                  <a:moveTo>
                    <a:pt x="8665324" y="589330"/>
                  </a:moveTo>
                  <a:lnTo>
                    <a:pt x="8661590" y="580313"/>
                  </a:lnTo>
                  <a:lnTo>
                    <a:pt x="8652573" y="576580"/>
                  </a:lnTo>
                  <a:lnTo>
                    <a:pt x="8643544" y="580313"/>
                  </a:lnTo>
                  <a:lnTo>
                    <a:pt x="8639810" y="589330"/>
                  </a:lnTo>
                  <a:lnTo>
                    <a:pt x="8643544" y="598360"/>
                  </a:lnTo>
                  <a:lnTo>
                    <a:pt x="8652573" y="602094"/>
                  </a:lnTo>
                  <a:lnTo>
                    <a:pt x="8661590" y="598360"/>
                  </a:lnTo>
                  <a:lnTo>
                    <a:pt x="8665324" y="5893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80010" rIns="0" bIns="0" rtlCol="0">
            <a:spAutoFit/>
          </a:bodyPr>
          <a:lstStyle/>
          <a:p>
            <a:pPr marL="66040">
              <a:lnSpc>
                <a:spcPct val="100000"/>
              </a:lnSpc>
              <a:spcBef>
                <a:spcPts val="100"/>
              </a:spcBef>
            </a:pPr>
            <a:r>
              <a:rPr sz="2600" i="1" u="none" dirty="0">
                <a:solidFill>
                  <a:srgbClr val="FFFFFF"/>
                </a:solidFill>
                <a:latin typeface="Calibri" panose="020F0502020204030204"/>
                <a:cs typeface="Calibri" panose="020F0502020204030204"/>
              </a:rPr>
              <a:t>4)</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Συνδυασμένοι</a:t>
            </a:r>
            <a:r>
              <a:rPr sz="2600" i="1" u="none" spc="-2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ρυθμιστές.</a:t>
            </a:r>
            <a:endParaRPr sz="2600">
              <a:latin typeface="Calibri" panose="020F0502020204030204"/>
              <a:cs typeface="Calibri" panose="020F0502020204030204"/>
            </a:endParaRPr>
          </a:p>
        </p:txBody>
      </p:sp>
      <p:grpSp>
        <p:nvGrpSpPr>
          <p:cNvPr id="7" name="object 7"/>
          <p:cNvGrpSpPr/>
          <p:nvPr/>
        </p:nvGrpSpPr>
        <p:grpSpPr>
          <a:xfrm>
            <a:off x="275530" y="1786830"/>
            <a:ext cx="8665845" cy="602615"/>
            <a:chOff x="275530" y="1786830"/>
            <a:chExt cx="8665845" cy="602615"/>
          </a:xfrm>
        </p:grpSpPr>
        <p:sp>
          <p:nvSpPr>
            <p:cNvPr id="8" name="object 8"/>
            <p:cNvSpPr/>
            <p:nvPr/>
          </p:nvSpPr>
          <p:spPr>
            <a:xfrm>
              <a:off x="288290" y="1799589"/>
              <a:ext cx="8639810" cy="576580"/>
            </a:xfrm>
            <a:custGeom>
              <a:avLst/>
              <a:gdLst/>
              <a:ahLst/>
              <a:cxnLst/>
              <a:rect l="l" t="t" r="r" b="b"/>
              <a:pathLst>
                <a:path w="8639810" h="576580">
                  <a:moveTo>
                    <a:pt x="8558530" y="1270"/>
                  </a:moveTo>
                  <a:lnTo>
                    <a:pt x="80010" y="1270"/>
                  </a:lnTo>
                  <a:lnTo>
                    <a:pt x="76200" y="2539"/>
                  </a:lnTo>
                  <a:lnTo>
                    <a:pt x="60960" y="6350"/>
                  </a:lnTo>
                  <a:lnTo>
                    <a:pt x="57150" y="8889"/>
                  </a:lnTo>
                  <a:lnTo>
                    <a:pt x="46989" y="13970"/>
                  </a:lnTo>
                  <a:lnTo>
                    <a:pt x="35560" y="21589"/>
                  </a:lnTo>
                  <a:lnTo>
                    <a:pt x="31750" y="25400"/>
                  </a:lnTo>
                  <a:lnTo>
                    <a:pt x="27939" y="27939"/>
                  </a:lnTo>
                  <a:lnTo>
                    <a:pt x="20320" y="35560"/>
                  </a:lnTo>
                  <a:lnTo>
                    <a:pt x="17780" y="40639"/>
                  </a:lnTo>
                  <a:lnTo>
                    <a:pt x="10160" y="52070"/>
                  </a:lnTo>
                  <a:lnTo>
                    <a:pt x="7620" y="57150"/>
                  </a:lnTo>
                  <a:lnTo>
                    <a:pt x="6350" y="62230"/>
                  </a:lnTo>
                  <a:lnTo>
                    <a:pt x="3810" y="66039"/>
                  </a:lnTo>
                  <a:lnTo>
                    <a:pt x="1270" y="76200"/>
                  </a:lnTo>
                  <a:lnTo>
                    <a:pt x="1270" y="81280"/>
                  </a:lnTo>
                  <a:lnTo>
                    <a:pt x="0" y="86360"/>
                  </a:lnTo>
                  <a:lnTo>
                    <a:pt x="0" y="491489"/>
                  </a:lnTo>
                  <a:lnTo>
                    <a:pt x="1270" y="496570"/>
                  </a:lnTo>
                  <a:lnTo>
                    <a:pt x="1270" y="500380"/>
                  </a:lnTo>
                  <a:lnTo>
                    <a:pt x="3810" y="510539"/>
                  </a:lnTo>
                  <a:lnTo>
                    <a:pt x="6350" y="515620"/>
                  </a:lnTo>
                  <a:lnTo>
                    <a:pt x="7620" y="519430"/>
                  </a:lnTo>
                  <a:lnTo>
                    <a:pt x="10160" y="524510"/>
                  </a:lnTo>
                  <a:lnTo>
                    <a:pt x="12700" y="528320"/>
                  </a:lnTo>
                  <a:lnTo>
                    <a:pt x="15239" y="533400"/>
                  </a:lnTo>
                  <a:lnTo>
                    <a:pt x="17780" y="537210"/>
                  </a:lnTo>
                  <a:lnTo>
                    <a:pt x="21589" y="541020"/>
                  </a:lnTo>
                  <a:lnTo>
                    <a:pt x="24130" y="544830"/>
                  </a:lnTo>
                  <a:lnTo>
                    <a:pt x="31750" y="552450"/>
                  </a:lnTo>
                  <a:lnTo>
                    <a:pt x="39370" y="557530"/>
                  </a:lnTo>
                  <a:lnTo>
                    <a:pt x="43180" y="561339"/>
                  </a:lnTo>
                  <a:lnTo>
                    <a:pt x="46989" y="563880"/>
                  </a:lnTo>
                  <a:lnTo>
                    <a:pt x="52070" y="566420"/>
                  </a:lnTo>
                  <a:lnTo>
                    <a:pt x="57150" y="567689"/>
                  </a:lnTo>
                  <a:lnTo>
                    <a:pt x="60960" y="570230"/>
                  </a:lnTo>
                  <a:lnTo>
                    <a:pt x="76200" y="574039"/>
                  </a:lnTo>
                  <a:lnTo>
                    <a:pt x="80010" y="575310"/>
                  </a:lnTo>
                  <a:lnTo>
                    <a:pt x="85089" y="576580"/>
                  </a:lnTo>
                  <a:lnTo>
                    <a:pt x="8549640" y="576580"/>
                  </a:lnTo>
                  <a:lnTo>
                    <a:pt x="8554719" y="575310"/>
                  </a:lnTo>
                  <a:lnTo>
                    <a:pt x="8559800" y="575310"/>
                  </a:lnTo>
                  <a:lnTo>
                    <a:pt x="8563610" y="574039"/>
                  </a:lnTo>
                  <a:lnTo>
                    <a:pt x="8578850" y="570230"/>
                  </a:lnTo>
                  <a:lnTo>
                    <a:pt x="8582660" y="567689"/>
                  </a:lnTo>
                  <a:lnTo>
                    <a:pt x="8587740" y="566420"/>
                  </a:lnTo>
                  <a:lnTo>
                    <a:pt x="8592819" y="563880"/>
                  </a:lnTo>
                  <a:lnTo>
                    <a:pt x="8596630" y="561339"/>
                  </a:lnTo>
                  <a:lnTo>
                    <a:pt x="8600440" y="557530"/>
                  </a:lnTo>
                  <a:lnTo>
                    <a:pt x="8604250" y="554989"/>
                  </a:lnTo>
                  <a:lnTo>
                    <a:pt x="8608060" y="551180"/>
                  </a:lnTo>
                  <a:lnTo>
                    <a:pt x="8611869" y="548639"/>
                  </a:lnTo>
                  <a:lnTo>
                    <a:pt x="8615680" y="544830"/>
                  </a:lnTo>
                  <a:lnTo>
                    <a:pt x="8620760" y="537210"/>
                  </a:lnTo>
                  <a:lnTo>
                    <a:pt x="8624569" y="533400"/>
                  </a:lnTo>
                  <a:lnTo>
                    <a:pt x="8629650" y="523239"/>
                  </a:lnTo>
                  <a:lnTo>
                    <a:pt x="8630919" y="519430"/>
                  </a:lnTo>
                  <a:lnTo>
                    <a:pt x="8633460" y="514350"/>
                  </a:lnTo>
                  <a:lnTo>
                    <a:pt x="8634730" y="510539"/>
                  </a:lnTo>
                  <a:lnTo>
                    <a:pt x="8639810" y="490220"/>
                  </a:lnTo>
                  <a:lnTo>
                    <a:pt x="8639810" y="86360"/>
                  </a:lnTo>
                  <a:lnTo>
                    <a:pt x="8634730" y="66039"/>
                  </a:lnTo>
                  <a:lnTo>
                    <a:pt x="8633460" y="62230"/>
                  </a:lnTo>
                  <a:lnTo>
                    <a:pt x="8630919" y="57150"/>
                  </a:lnTo>
                  <a:lnTo>
                    <a:pt x="8629650" y="52070"/>
                  </a:lnTo>
                  <a:lnTo>
                    <a:pt x="8624569" y="44450"/>
                  </a:lnTo>
                  <a:lnTo>
                    <a:pt x="8620760" y="40639"/>
                  </a:lnTo>
                  <a:lnTo>
                    <a:pt x="8618219" y="35560"/>
                  </a:lnTo>
                  <a:lnTo>
                    <a:pt x="8615680" y="31750"/>
                  </a:lnTo>
                  <a:lnTo>
                    <a:pt x="8611869" y="27939"/>
                  </a:lnTo>
                  <a:lnTo>
                    <a:pt x="8608060" y="25400"/>
                  </a:lnTo>
                  <a:lnTo>
                    <a:pt x="8604250" y="21589"/>
                  </a:lnTo>
                  <a:lnTo>
                    <a:pt x="8596630" y="16510"/>
                  </a:lnTo>
                  <a:lnTo>
                    <a:pt x="8591550" y="13970"/>
                  </a:lnTo>
                  <a:lnTo>
                    <a:pt x="8587740" y="11430"/>
                  </a:lnTo>
                  <a:lnTo>
                    <a:pt x="8577580" y="6350"/>
                  </a:lnTo>
                  <a:lnTo>
                    <a:pt x="8573769" y="5080"/>
                  </a:lnTo>
                  <a:lnTo>
                    <a:pt x="8558530" y="1270"/>
                  </a:lnTo>
                  <a:close/>
                </a:path>
                <a:path w="8639810" h="576580">
                  <a:moveTo>
                    <a:pt x="8548369" y="0"/>
                  </a:moveTo>
                  <a:lnTo>
                    <a:pt x="90170" y="0"/>
                  </a:lnTo>
                  <a:lnTo>
                    <a:pt x="85089" y="1270"/>
                  </a:lnTo>
                  <a:lnTo>
                    <a:pt x="8553450" y="1270"/>
                  </a:lnTo>
                  <a:lnTo>
                    <a:pt x="8548369" y="0"/>
                  </a:lnTo>
                  <a:close/>
                </a:path>
              </a:pathLst>
            </a:custGeom>
            <a:solidFill>
              <a:srgbClr val="009900"/>
            </a:solidFill>
          </p:spPr>
          <p:txBody>
            <a:bodyPr wrap="square" lIns="0" tIns="0" rIns="0" bIns="0" rtlCol="0"/>
            <a:lstStyle/>
            <a:p/>
          </p:txBody>
        </p:sp>
        <p:sp>
          <p:nvSpPr>
            <p:cNvPr id="9" name="object 9"/>
            <p:cNvSpPr/>
            <p:nvPr/>
          </p:nvSpPr>
          <p:spPr>
            <a:xfrm>
              <a:off x="288290" y="1799589"/>
              <a:ext cx="8639810" cy="576580"/>
            </a:xfrm>
            <a:custGeom>
              <a:avLst/>
              <a:gdLst/>
              <a:ahLst/>
              <a:cxnLst/>
              <a:rect l="l" t="t" r="r" b="b"/>
              <a:pathLst>
                <a:path w="8639810" h="576580">
                  <a:moveTo>
                    <a:pt x="0" y="96520"/>
                  </a:moveTo>
                  <a:lnTo>
                    <a:pt x="0" y="91439"/>
                  </a:lnTo>
                  <a:lnTo>
                    <a:pt x="0" y="86360"/>
                  </a:lnTo>
                  <a:lnTo>
                    <a:pt x="1270" y="81280"/>
                  </a:lnTo>
                  <a:lnTo>
                    <a:pt x="1270" y="76200"/>
                  </a:lnTo>
                  <a:lnTo>
                    <a:pt x="2539" y="71120"/>
                  </a:lnTo>
                  <a:lnTo>
                    <a:pt x="3810" y="66039"/>
                  </a:lnTo>
                  <a:lnTo>
                    <a:pt x="6350" y="62230"/>
                  </a:lnTo>
                  <a:lnTo>
                    <a:pt x="7620" y="57150"/>
                  </a:lnTo>
                  <a:lnTo>
                    <a:pt x="10160" y="52070"/>
                  </a:lnTo>
                  <a:lnTo>
                    <a:pt x="12700" y="48260"/>
                  </a:lnTo>
                  <a:lnTo>
                    <a:pt x="15239" y="44450"/>
                  </a:lnTo>
                  <a:lnTo>
                    <a:pt x="17780" y="40639"/>
                  </a:lnTo>
                  <a:lnTo>
                    <a:pt x="20320" y="35560"/>
                  </a:lnTo>
                  <a:lnTo>
                    <a:pt x="24130" y="31750"/>
                  </a:lnTo>
                  <a:lnTo>
                    <a:pt x="27939" y="27939"/>
                  </a:lnTo>
                  <a:lnTo>
                    <a:pt x="31750" y="25400"/>
                  </a:lnTo>
                  <a:lnTo>
                    <a:pt x="35560" y="21589"/>
                  </a:lnTo>
                  <a:lnTo>
                    <a:pt x="39370" y="19050"/>
                  </a:lnTo>
                  <a:lnTo>
                    <a:pt x="43180" y="16510"/>
                  </a:lnTo>
                  <a:lnTo>
                    <a:pt x="46989" y="13970"/>
                  </a:lnTo>
                  <a:lnTo>
                    <a:pt x="52070" y="11430"/>
                  </a:lnTo>
                  <a:lnTo>
                    <a:pt x="57150" y="8889"/>
                  </a:lnTo>
                  <a:lnTo>
                    <a:pt x="60960" y="6350"/>
                  </a:lnTo>
                  <a:lnTo>
                    <a:pt x="66039" y="5080"/>
                  </a:lnTo>
                  <a:lnTo>
                    <a:pt x="71120" y="3810"/>
                  </a:lnTo>
                  <a:lnTo>
                    <a:pt x="76200" y="2539"/>
                  </a:lnTo>
                  <a:lnTo>
                    <a:pt x="80010" y="1270"/>
                  </a:lnTo>
                  <a:lnTo>
                    <a:pt x="85089" y="1270"/>
                  </a:lnTo>
                  <a:lnTo>
                    <a:pt x="90170" y="0"/>
                  </a:lnTo>
                  <a:lnTo>
                    <a:pt x="95250" y="0"/>
                  </a:lnTo>
                  <a:lnTo>
                    <a:pt x="8544560" y="0"/>
                  </a:lnTo>
                  <a:lnTo>
                    <a:pt x="8548369" y="0"/>
                  </a:lnTo>
                  <a:lnTo>
                    <a:pt x="8553450" y="1270"/>
                  </a:lnTo>
                  <a:lnTo>
                    <a:pt x="8558530" y="1270"/>
                  </a:lnTo>
                  <a:lnTo>
                    <a:pt x="8563610" y="2539"/>
                  </a:lnTo>
                  <a:lnTo>
                    <a:pt x="8568690" y="3810"/>
                  </a:lnTo>
                  <a:lnTo>
                    <a:pt x="8573769" y="5080"/>
                  </a:lnTo>
                  <a:lnTo>
                    <a:pt x="8577580" y="6350"/>
                  </a:lnTo>
                  <a:lnTo>
                    <a:pt x="8582660" y="8889"/>
                  </a:lnTo>
                  <a:lnTo>
                    <a:pt x="8587740" y="11430"/>
                  </a:lnTo>
                  <a:lnTo>
                    <a:pt x="8591550" y="13970"/>
                  </a:lnTo>
                  <a:lnTo>
                    <a:pt x="8596630" y="16510"/>
                  </a:lnTo>
                  <a:lnTo>
                    <a:pt x="8600440" y="19050"/>
                  </a:lnTo>
                  <a:lnTo>
                    <a:pt x="8604250" y="21589"/>
                  </a:lnTo>
                  <a:lnTo>
                    <a:pt x="8608060" y="25400"/>
                  </a:lnTo>
                  <a:lnTo>
                    <a:pt x="8611869" y="27939"/>
                  </a:lnTo>
                  <a:lnTo>
                    <a:pt x="8615680" y="31750"/>
                  </a:lnTo>
                  <a:lnTo>
                    <a:pt x="8618219" y="35560"/>
                  </a:lnTo>
                  <a:lnTo>
                    <a:pt x="8620760" y="40639"/>
                  </a:lnTo>
                  <a:lnTo>
                    <a:pt x="8624569" y="44450"/>
                  </a:lnTo>
                  <a:lnTo>
                    <a:pt x="8627110" y="48260"/>
                  </a:lnTo>
                  <a:lnTo>
                    <a:pt x="8629650" y="52070"/>
                  </a:lnTo>
                  <a:lnTo>
                    <a:pt x="8630919" y="57150"/>
                  </a:lnTo>
                  <a:lnTo>
                    <a:pt x="8633460" y="62230"/>
                  </a:lnTo>
                  <a:lnTo>
                    <a:pt x="8634730" y="66039"/>
                  </a:lnTo>
                  <a:lnTo>
                    <a:pt x="8636000" y="71120"/>
                  </a:lnTo>
                  <a:lnTo>
                    <a:pt x="8637269" y="76200"/>
                  </a:lnTo>
                  <a:lnTo>
                    <a:pt x="8638540" y="81280"/>
                  </a:lnTo>
                  <a:lnTo>
                    <a:pt x="8639810" y="86360"/>
                  </a:lnTo>
                  <a:lnTo>
                    <a:pt x="8639810" y="91439"/>
                  </a:lnTo>
                  <a:lnTo>
                    <a:pt x="8639810" y="96520"/>
                  </a:lnTo>
                  <a:lnTo>
                    <a:pt x="8639810" y="480060"/>
                  </a:lnTo>
                  <a:lnTo>
                    <a:pt x="8639810" y="485139"/>
                  </a:lnTo>
                  <a:lnTo>
                    <a:pt x="8639810" y="490220"/>
                  </a:lnTo>
                  <a:lnTo>
                    <a:pt x="8638540" y="495300"/>
                  </a:lnTo>
                  <a:lnTo>
                    <a:pt x="8637269" y="500380"/>
                  </a:lnTo>
                  <a:lnTo>
                    <a:pt x="8636000" y="505460"/>
                  </a:lnTo>
                  <a:lnTo>
                    <a:pt x="8634730" y="510539"/>
                  </a:lnTo>
                  <a:lnTo>
                    <a:pt x="8633460" y="514350"/>
                  </a:lnTo>
                  <a:lnTo>
                    <a:pt x="8630919" y="519430"/>
                  </a:lnTo>
                  <a:lnTo>
                    <a:pt x="8629650" y="523239"/>
                  </a:lnTo>
                  <a:lnTo>
                    <a:pt x="8627110" y="528320"/>
                  </a:lnTo>
                  <a:lnTo>
                    <a:pt x="8624569" y="533400"/>
                  </a:lnTo>
                  <a:lnTo>
                    <a:pt x="8620760" y="537210"/>
                  </a:lnTo>
                  <a:lnTo>
                    <a:pt x="8618219" y="541020"/>
                  </a:lnTo>
                  <a:lnTo>
                    <a:pt x="8615680" y="544830"/>
                  </a:lnTo>
                  <a:lnTo>
                    <a:pt x="8611869" y="548639"/>
                  </a:lnTo>
                  <a:lnTo>
                    <a:pt x="8608060" y="551180"/>
                  </a:lnTo>
                  <a:lnTo>
                    <a:pt x="8604250" y="554989"/>
                  </a:lnTo>
                  <a:lnTo>
                    <a:pt x="8600440" y="557530"/>
                  </a:lnTo>
                  <a:lnTo>
                    <a:pt x="8596630" y="561339"/>
                  </a:lnTo>
                  <a:lnTo>
                    <a:pt x="8592819" y="563880"/>
                  </a:lnTo>
                  <a:lnTo>
                    <a:pt x="8587740" y="566420"/>
                  </a:lnTo>
                  <a:lnTo>
                    <a:pt x="8582660" y="567689"/>
                  </a:lnTo>
                  <a:lnTo>
                    <a:pt x="8578850" y="570230"/>
                  </a:lnTo>
                  <a:lnTo>
                    <a:pt x="8573769" y="571500"/>
                  </a:lnTo>
                  <a:lnTo>
                    <a:pt x="8568690" y="572770"/>
                  </a:lnTo>
                  <a:lnTo>
                    <a:pt x="8563610" y="574039"/>
                  </a:lnTo>
                  <a:lnTo>
                    <a:pt x="8559800" y="575310"/>
                  </a:lnTo>
                  <a:lnTo>
                    <a:pt x="8554719" y="575310"/>
                  </a:lnTo>
                  <a:lnTo>
                    <a:pt x="8549640" y="576580"/>
                  </a:lnTo>
                  <a:lnTo>
                    <a:pt x="85089" y="576580"/>
                  </a:lnTo>
                  <a:lnTo>
                    <a:pt x="80010" y="575310"/>
                  </a:lnTo>
                  <a:lnTo>
                    <a:pt x="76200" y="574039"/>
                  </a:lnTo>
                  <a:lnTo>
                    <a:pt x="71120" y="572770"/>
                  </a:lnTo>
                  <a:lnTo>
                    <a:pt x="66039" y="571500"/>
                  </a:lnTo>
                  <a:lnTo>
                    <a:pt x="60960" y="570230"/>
                  </a:lnTo>
                  <a:lnTo>
                    <a:pt x="57150" y="567689"/>
                  </a:lnTo>
                  <a:lnTo>
                    <a:pt x="52070" y="566420"/>
                  </a:lnTo>
                  <a:lnTo>
                    <a:pt x="46989" y="563880"/>
                  </a:lnTo>
                  <a:lnTo>
                    <a:pt x="43180" y="561339"/>
                  </a:lnTo>
                  <a:lnTo>
                    <a:pt x="39370" y="557530"/>
                  </a:lnTo>
                  <a:lnTo>
                    <a:pt x="35560" y="554989"/>
                  </a:lnTo>
                  <a:lnTo>
                    <a:pt x="31750" y="552450"/>
                  </a:lnTo>
                  <a:lnTo>
                    <a:pt x="27939" y="548639"/>
                  </a:lnTo>
                  <a:lnTo>
                    <a:pt x="24130" y="544830"/>
                  </a:lnTo>
                  <a:lnTo>
                    <a:pt x="21589" y="541020"/>
                  </a:lnTo>
                  <a:lnTo>
                    <a:pt x="17780" y="537210"/>
                  </a:lnTo>
                  <a:lnTo>
                    <a:pt x="15239" y="533400"/>
                  </a:lnTo>
                  <a:lnTo>
                    <a:pt x="12700" y="528320"/>
                  </a:lnTo>
                  <a:lnTo>
                    <a:pt x="10160" y="524510"/>
                  </a:lnTo>
                  <a:lnTo>
                    <a:pt x="7620" y="519430"/>
                  </a:lnTo>
                  <a:lnTo>
                    <a:pt x="6350" y="515620"/>
                  </a:lnTo>
                  <a:lnTo>
                    <a:pt x="3810" y="510539"/>
                  </a:lnTo>
                  <a:lnTo>
                    <a:pt x="2539" y="505460"/>
                  </a:lnTo>
                  <a:lnTo>
                    <a:pt x="1270" y="500380"/>
                  </a:lnTo>
                  <a:lnTo>
                    <a:pt x="1270" y="496570"/>
                  </a:lnTo>
                  <a:lnTo>
                    <a:pt x="0" y="491489"/>
                  </a:lnTo>
                  <a:lnTo>
                    <a:pt x="0" y="486410"/>
                  </a:lnTo>
                  <a:lnTo>
                    <a:pt x="0" y="481330"/>
                  </a:lnTo>
                  <a:lnTo>
                    <a:pt x="0" y="96520"/>
                  </a:lnTo>
                  <a:close/>
                </a:path>
              </a:pathLst>
            </a:custGeom>
            <a:ln w="25518">
              <a:solidFill>
                <a:srgbClr val="FFFFFF"/>
              </a:solidFill>
            </a:ln>
          </p:spPr>
          <p:txBody>
            <a:bodyPr wrap="square" lIns="0" tIns="0" rIns="0" bIns="0" rtlCol="0"/>
            <a:lstStyle/>
            <a:p/>
          </p:txBody>
        </p:sp>
        <p:sp>
          <p:nvSpPr>
            <p:cNvPr id="10" name="object 10"/>
            <p:cNvSpPr/>
            <p:nvPr/>
          </p:nvSpPr>
          <p:spPr>
            <a:xfrm>
              <a:off x="275526" y="1786838"/>
              <a:ext cx="8665845" cy="602615"/>
            </a:xfrm>
            <a:custGeom>
              <a:avLst/>
              <a:gdLst/>
              <a:ahLst/>
              <a:cxnLst/>
              <a:rect l="l" t="t" r="r" b="b"/>
              <a:pathLst>
                <a:path w="8665845" h="60261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602614">
                  <a:moveTo>
                    <a:pt x="8665324" y="589330"/>
                  </a:moveTo>
                  <a:lnTo>
                    <a:pt x="8661590" y="580313"/>
                  </a:lnTo>
                  <a:lnTo>
                    <a:pt x="8652573" y="576580"/>
                  </a:lnTo>
                  <a:lnTo>
                    <a:pt x="8643544" y="580313"/>
                  </a:lnTo>
                  <a:lnTo>
                    <a:pt x="8639810" y="589330"/>
                  </a:lnTo>
                  <a:lnTo>
                    <a:pt x="8643544" y="598360"/>
                  </a:lnTo>
                  <a:lnTo>
                    <a:pt x="8652573" y="602094"/>
                  </a:lnTo>
                  <a:lnTo>
                    <a:pt x="8661590" y="598360"/>
                  </a:lnTo>
                  <a:lnTo>
                    <a:pt x="8665324" y="589330"/>
                  </a:lnTo>
                  <a:close/>
                </a:path>
              </a:pathLst>
            </a:custGeom>
            <a:solidFill>
              <a:srgbClr val="FFFFFF"/>
            </a:solidFill>
          </p:spPr>
          <p:txBody>
            <a:bodyPr wrap="square" lIns="0" tIns="0" rIns="0" bIns="0" rtlCol="0"/>
            <a:lstStyle/>
            <a:p/>
          </p:txBody>
        </p:sp>
      </p:grpSp>
      <p:grpSp>
        <p:nvGrpSpPr>
          <p:cNvPr id="11" name="object 11"/>
          <p:cNvGrpSpPr/>
          <p:nvPr/>
        </p:nvGrpSpPr>
        <p:grpSpPr>
          <a:xfrm>
            <a:off x="275530" y="4163000"/>
            <a:ext cx="8665845" cy="602615"/>
            <a:chOff x="275530" y="4163000"/>
            <a:chExt cx="8665845" cy="602615"/>
          </a:xfrm>
        </p:grpSpPr>
        <p:sp>
          <p:nvSpPr>
            <p:cNvPr id="12" name="object 12"/>
            <p:cNvSpPr/>
            <p:nvPr/>
          </p:nvSpPr>
          <p:spPr>
            <a:xfrm>
              <a:off x="288290" y="4175759"/>
              <a:ext cx="8639810" cy="576580"/>
            </a:xfrm>
            <a:custGeom>
              <a:avLst/>
              <a:gdLst/>
              <a:ahLst/>
              <a:cxnLst/>
              <a:rect l="l" t="t" r="r" b="b"/>
              <a:pathLst>
                <a:path w="8639810" h="576579">
                  <a:moveTo>
                    <a:pt x="8554719" y="575309"/>
                  </a:moveTo>
                  <a:lnTo>
                    <a:pt x="85089" y="575309"/>
                  </a:lnTo>
                  <a:lnTo>
                    <a:pt x="90170" y="576579"/>
                  </a:lnTo>
                  <a:lnTo>
                    <a:pt x="8549640" y="576579"/>
                  </a:lnTo>
                  <a:lnTo>
                    <a:pt x="8554719" y="575309"/>
                  </a:lnTo>
                  <a:close/>
                </a:path>
                <a:path w="8639810" h="576579">
                  <a:moveTo>
                    <a:pt x="8553450" y="0"/>
                  </a:moveTo>
                  <a:lnTo>
                    <a:pt x="85089" y="0"/>
                  </a:lnTo>
                  <a:lnTo>
                    <a:pt x="80010" y="1269"/>
                  </a:lnTo>
                  <a:lnTo>
                    <a:pt x="76200" y="2539"/>
                  </a:lnTo>
                  <a:lnTo>
                    <a:pt x="60960" y="6350"/>
                  </a:lnTo>
                  <a:lnTo>
                    <a:pt x="57150" y="8889"/>
                  </a:lnTo>
                  <a:lnTo>
                    <a:pt x="52070" y="10159"/>
                  </a:lnTo>
                  <a:lnTo>
                    <a:pt x="46989" y="12700"/>
                  </a:lnTo>
                  <a:lnTo>
                    <a:pt x="43180" y="15239"/>
                  </a:lnTo>
                  <a:lnTo>
                    <a:pt x="39370" y="19050"/>
                  </a:lnTo>
                  <a:lnTo>
                    <a:pt x="31750" y="24129"/>
                  </a:lnTo>
                  <a:lnTo>
                    <a:pt x="20320" y="35559"/>
                  </a:lnTo>
                  <a:lnTo>
                    <a:pt x="15239" y="43179"/>
                  </a:lnTo>
                  <a:lnTo>
                    <a:pt x="12700" y="48259"/>
                  </a:lnTo>
                  <a:lnTo>
                    <a:pt x="10160" y="52069"/>
                  </a:lnTo>
                  <a:lnTo>
                    <a:pt x="7620" y="57150"/>
                  </a:lnTo>
                  <a:lnTo>
                    <a:pt x="6350" y="62229"/>
                  </a:lnTo>
                  <a:lnTo>
                    <a:pt x="3810" y="66039"/>
                  </a:lnTo>
                  <a:lnTo>
                    <a:pt x="1270" y="76200"/>
                  </a:lnTo>
                  <a:lnTo>
                    <a:pt x="1270" y="81279"/>
                  </a:lnTo>
                  <a:lnTo>
                    <a:pt x="0" y="86359"/>
                  </a:lnTo>
                  <a:lnTo>
                    <a:pt x="0" y="491489"/>
                  </a:lnTo>
                  <a:lnTo>
                    <a:pt x="1270" y="496569"/>
                  </a:lnTo>
                  <a:lnTo>
                    <a:pt x="1270" y="500379"/>
                  </a:lnTo>
                  <a:lnTo>
                    <a:pt x="3810" y="510539"/>
                  </a:lnTo>
                  <a:lnTo>
                    <a:pt x="6350" y="515619"/>
                  </a:lnTo>
                  <a:lnTo>
                    <a:pt x="7620" y="519429"/>
                  </a:lnTo>
                  <a:lnTo>
                    <a:pt x="10160" y="524509"/>
                  </a:lnTo>
                  <a:lnTo>
                    <a:pt x="15239" y="532129"/>
                  </a:lnTo>
                  <a:lnTo>
                    <a:pt x="17780" y="537209"/>
                  </a:lnTo>
                  <a:lnTo>
                    <a:pt x="21589" y="541019"/>
                  </a:lnTo>
                  <a:lnTo>
                    <a:pt x="24130" y="544829"/>
                  </a:lnTo>
                  <a:lnTo>
                    <a:pt x="27939" y="548639"/>
                  </a:lnTo>
                  <a:lnTo>
                    <a:pt x="31750" y="551179"/>
                  </a:lnTo>
                  <a:lnTo>
                    <a:pt x="35560" y="554989"/>
                  </a:lnTo>
                  <a:lnTo>
                    <a:pt x="39370" y="557529"/>
                  </a:lnTo>
                  <a:lnTo>
                    <a:pt x="43180" y="561339"/>
                  </a:lnTo>
                  <a:lnTo>
                    <a:pt x="46989" y="563879"/>
                  </a:lnTo>
                  <a:lnTo>
                    <a:pt x="52070" y="566419"/>
                  </a:lnTo>
                  <a:lnTo>
                    <a:pt x="57150" y="567689"/>
                  </a:lnTo>
                  <a:lnTo>
                    <a:pt x="60960" y="570229"/>
                  </a:lnTo>
                  <a:lnTo>
                    <a:pt x="76200" y="574039"/>
                  </a:lnTo>
                  <a:lnTo>
                    <a:pt x="80010" y="575309"/>
                  </a:lnTo>
                  <a:lnTo>
                    <a:pt x="8559800" y="575309"/>
                  </a:lnTo>
                  <a:lnTo>
                    <a:pt x="8563610" y="574039"/>
                  </a:lnTo>
                  <a:lnTo>
                    <a:pt x="8578850" y="570229"/>
                  </a:lnTo>
                  <a:lnTo>
                    <a:pt x="8582660" y="567689"/>
                  </a:lnTo>
                  <a:lnTo>
                    <a:pt x="8587740" y="566419"/>
                  </a:lnTo>
                  <a:lnTo>
                    <a:pt x="8592819" y="563879"/>
                  </a:lnTo>
                  <a:lnTo>
                    <a:pt x="8596630" y="561339"/>
                  </a:lnTo>
                  <a:lnTo>
                    <a:pt x="8600440" y="557529"/>
                  </a:lnTo>
                  <a:lnTo>
                    <a:pt x="8604250" y="554989"/>
                  </a:lnTo>
                  <a:lnTo>
                    <a:pt x="8608060" y="551179"/>
                  </a:lnTo>
                  <a:lnTo>
                    <a:pt x="8611869" y="548639"/>
                  </a:lnTo>
                  <a:lnTo>
                    <a:pt x="8615680" y="544829"/>
                  </a:lnTo>
                  <a:lnTo>
                    <a:pt x="8620760" y="537209"/>
                  </a:lnTo>
                  <a:lnTo>
                    <a:pt x="8624569" y="532129"/>
                  </a:lnTo>
                  <a:lnTo>
                    <a:pt x="8627110" y="528319"/>
                  </a:lnTo>
                  <a:lnTo>
                    <a:pt x="8629650" y="523239"/>
                  </a:lnTo>
                  <a:lnTo>
                    <a:pt x="8630919" y="519429"/>
                  </a:lnTo>
                  <a:lnTo>
                    <a:pt x="8633460" y="514350"/>
                  </a:lnTo>
                  <a:lnTo>
                    <a:pt x="8634730" y="510539"/>
                  </a:lnTo>
                  <a:lnTo>
                    <a:pt x="8639810" y="490219"/>
                  </a:lnTo>
                  <a:lnTo>
                    <a:pt x="8639810" y="86359"/>
                  </a:lnTo>
                  <a:lnTo>
                    <a:pt x="8634730" y="66039"/>
                  </a:lnTo>
                  <a:lnTo>
                    <a:pt x="8633460" y="62229"/>
                  </a:lnTo>
                  <a:lnTo>
                    <a:pt x="8630919" y="57150"/>
                  </a:lnTo>
                  <a:lnTo>
                    <a:pt x="8629650" y="52069"/>
                  </a:lnTo>
                  <a:lnTo>
                    <a:pt x="8627110" y="48259"/>
                  </a:lnTo>
                  <a:lnTo>
                    <a:pt x="8624569" y="43179"/>
                  </a:lnTo>
                  <a:lnTo>
                    <a:pt x="8620760" y="39369"/>
                  </a:lnTo>
                  <a:lnTo>
                    <a:pt x="8615680" y="31750"/>
                  </a:lnTo>
                  <a:lnTo>
                    <a:pt x="8608060" y="24129"/>
                  </a:lnTo>
                  <a:lnTo>
                    <a:pt x="8600440" y="19050"/>
                  </a:lnTo>
                  <a:lnTo>
                    <a:pt x="8596630" y="15239"/>
                  </a:lnTo>
                  <a:lnTo>
                    <a:pt x="8591550" y="12700"/>
                  </a:lnTo>
                  <a:lnTo>
                    <a:pt x="8587740" y="10159"/>
                  </a:lnTo>
                  <a:lnTo>
                    <a:pt x="8582660" y="8889"/>
                  </a:lnTo>
                  <a:lnTo>
                    <a:pt x="8577580" y="6350"/>
                  </a:lnTo>
                  <a:lnTo>
                    <a:pt x="8573769" y="5079"/>
                  </a:lnTo>
                  <a:lnTo>
                    <a:pt x="8553450" y="0"/>
                  </a:lnTo>
                  <a:close/>
                </a:path>
              </a:pathLst>
            </a:custGeom>
            <a:solidFill>
              <a:srgbClr val="009900"/>
            </a:solidFill>
          </p:spPr>
          <p:txBody>
            <a:bodyPr wrap="square" lIns="0" tIns="0" rIns="0" bIns="0" rtlCol="0"/>
            <a:lstStyle/>
            <a:p/>
          </p:txBody>
        </p:sp>
        <p:sp>
          <p:nvSpPr>
            <p:cNvPr id="13" name="object 13"/>
            <p:cNvSpPr/>
            <p:nvPr/>
          </p:nvSpPr>
          <p:spPr>
            <a:xfrm>
              <a:off x="288290" y="4175759"/>
              <a:ext cx="8639810" cy="576580"/>
            </a:xfrm>
            <a:custGeom>
              <a:avLst/>
              <a:gdLst/>
              <a:ahLst/>
              <a:cxnLst/>
              <a:rect l="l" t="t" r="r" b="b"/>
              <a:pathLst>
                <a:path w="8639810" h="576579">
                  <a:moveTo>
                    <a:pt x="0" y="96519"/>
                  </a:moveTo>
                  <a:lnTo>
                    <a:pt x="0" y="91439"/>
                  </a:lnTo>
                  <a:lnTo>
                    <a:pt x="0" y="86359"/>
                  </a:lnTo>
                  <a:lnTo>
                    <a:pt x="1270" y="81279"/>
                  </a:lnTo>
                  <a:lnTo>
                    <a:pt x="1270" y="76200"/>
                  </a:lnTo>
                  <a:lnTo>
                    <a:pt x="2539" y="71119"/>
                  </a:lnTo>
                  <a:lnTo>
                    <a:pt x="3810" y="66039"/>
                  </a:lnTo>
                  <a:lnTo>
                    <a:pt x="6350" y="62229"/>
                  </a:lnTo>
                  <a:lnTo>
                    <a:pt x="7620" y="57150"/>
                  </a:lnTo>
                  <a:lnTo>
                    <a:pt x="10160" y="52069"/>
                  </a:lnTo>
                  <a:lnTo>
                    <a:pt x="12700" y="48259"/>
                  </a:lnTo>
                  <a:lnTo>
                    <a:pt x="15239" y="43179"/>
                  </a:lnTo>
                  <a:lnTo>
                    <a:pt x="17780" y="39369"/>
                  </a:lnTo>
                  <a:lnTo>
                    <a:pt x="20320" y="35559"/>
                  </a:lnTo>
                  <a:lnTo>
                    <a:pt x="24130" y="31750"/>
                  </a:lnTo>
                  <a:lnTo>
                    <a:pt x="27939" y="27939"/>
                  </a:lnTo>
                  <a:lnTo>
                    <a:pt x="31750" y="24129"/>
                  </a:lnTo>
                  <a:lnTo>
                    <a:pt x="35560" y="21589"/>
                  </a:lnTo>
                  <a:lnTo>
                    <a:pt x="39370" y="19050"/>
                  </a:lnTo>
                  <a:lnTo>
                    <a:pt x="43180" y="15239"/>
                  </a:lnTo>
                  <a:lnTo>
                    <a:pt x="46989" y="12700"/>
                  </a:lnTo>
                  <a:lnTo>
                    <a:pt x="52070" y="10159"/>
                  </a:lnTo>
                  <a:lnTo>
                    <a:pt x="57150" y="8889"/>
                  </a:lnTo>
                  <a:lnTo>
                    <a:pt x="60960" y="6350"/>
                  </a:lnTo>
                  <a:lnTo>
                    <a:pt x="66039" y="5079"/>
                  </a:lnTo>
                  <a:lnTo>
                    <a:pt x="71120" y="3809"/>
                  </a:lnTo>
                  <a:lnTo>
                    <a:pt x="76200" y="2539"/>
                  </a:lnTo>
                  <a:lnTo>
                    <a:pt x="80010" y="1269"/>
                  </a:lnTo>
                  <a:lnTo>
                    <a:pt x="85089" y="0"/>
                  </a:lnTo>
                  <a:lnTo>
                    <a:pt x="90170" y="0"/>
                  </a:lnTo>
                  <a:lnTo>
                    <a:pt x="95250" y="0"/>
                  </a:lnTo>
                  <a:lnTo>
                    <a:pt x="8544560" y="0"/>
                  </a:lnTo>
                  <a:lnTo>
                    <a:pt x="8548369" y="0"/>
                  </a:lnTo>
                  <a:lnTo>
                    <a:pt x="8553450" y="0"/>
                  </a:lnTo>
                  <a:lnTo>
                    <a:pt x="8558530" y="1269"/>
                  </a:lnTo>
                  <a:lnTo>
                    <a:pt x="8563610" y="2539"/>
                  </a:lnTo>
                  <a:lnTo>
                    <a:pt x="8568690" y="3809"/>
                  </a:lnTo>
                  <a:lnTo>
                    <a:pt x="8573769" y="5079"/>
                  </a:lnTo>
                  <a:lnTo>
                    <a:pt x="8577580" y="6350"/>
                  </a:lnTo>
                  <a:lnTo>
                    <a:pt x="8582660" y="8889"/>
                  </a:lnTo>
                  <a:lnTo>
                    <a:pt x="8587740" y="10159"/>
                  </a:lnTo>
                  <a:lnTo>
                    <a:pt x="8591550" y="12700"/>
                  </a:lnTo>
                  <a:lnTo>
                    <a:pt x="8596630" y="15239"/>
                  </a:lnTo>
                  <a:lnTo>
                    <a:pt x="8600440" y="19050"/>
                  </a:lnTo>
                  <a:lnTo>
                    <a:pt x="8604250" y="21589"/>
                  </a:lnTo>
                  <a:lnTo>
                    <a:pt x="8608060" y="24129"/>
                  </a:lnTo>
                  <a:lnTo>
                    <a:pt x="8611869" y="27939"/>
                  </a:lnTo>
                  <a:lnTo>
                    <a:pt x="8615680" y="31750"/>
                  </a:lnTo>
                  <a:lnTo>
                    <a:pt x="8618219" y="35559"/>
                  </a:lnTo>
                  <a:lnTo>
                    <a:pt x="8620760" y="39369"/>
                  </a:lnTo>
                  <a:lnTo>
                    <a:pt x="8624569" y="43179"/>
                  </a:lnTo>
                  <a:lnTo>
                    <a:pt x="8627110" y="48259"/>
                  </a:lnTo>
                  <a:lnTo>
                    <a:pt x="8629650" y="52069"/>
                  </a:lnTo>
                  <a:lnTo>
                    <a:pt x="8630919" y="57150"/>
                  </a:lnTo>
                  <a:lnTo>
                    <a:pt x="8633460" y="62229"/>
                  </a:lnTo>
                  <a:lnTo>
                    <a:pt x="8634730" y="66039"/>
                  </a:lnTo>
                  <a:lnTo>
                    <a:pt x="8636000" y="71119"/>
                  </a:lnTo>
                  <a:lnTo>
                    <a:pt x="8637269" y="76200"/>
                  </a:lnTo>
                  <a:lnTo>
                    <a:pt x="8638540" y="81279"/>
                  </a:lnTo>
                  <a:lnTo>
                    <a:pt x="8639810" y="86359"/>
                  </a:lnTo>
                  <a:lnTo>
                    <a:pt x="8639810" y="91439"/>
                  </a:lnTo>
                  <a:lnTo>
                    <a:pt x="8639810" y="96519"/>
                  </a:lnTo>
                  <a:lnTo>
                    <a:pt x="8639810" y="480059"/>
                  </a:lnTo>
                  <a:lnTo>
                    <a:pt x="8639810" y="485139"/>
                  </a:lnTo>
                  <a:lnTo>
                    <a:pt x="8639810" y="490219"/>
                  </a:lnTo>
                  <a:lnTo>
                    <a:pt x="8638540" y="495300"/>
                  </a:lnTo>
                  <a:lnTo>
                    <a:pt x="8637269" y="500379"/>
                  </a:lnTo>
                  <a:lnTo>
                    <a:pt x="8636000" y="505459"/>
                  </a:lnTo>
                  <a:lnTo>
                    <a:pt x="8634730" y="510539"/>
                  </a:lnTo>
                  <a:lnTo>
                    <a:pt x="8633460" y="514350"/>
                  </a:lnTo>
                  <a:lnTo>
                    <a:pt x="8630919" y="519429"/>
                  </a:lnTo>
                  <a:lnTo>
                    <a:pt x="8629650" y="523239"/>
                  </a:lnTo>
                  <a:lnTo>
                    <a:pt x="8627110" y="528319"/>
                  </a:lnTo>
                  <a:lnTo>
                    <a:pt x="8624569" y="532129"/>
                  </a:lnTo>
                  <a:lnTo>
                    <a:pt x="8620760" y="537209"/>
                  </a:lnTo>
                  <a:lnTo>
                    <a:pt x="8618219" y="541019"/>
                  </a:lnTo>
                  <a:lnTo>
                    <a:pt x="8615680" y="544829"/>
                  </a:lnTo>
                  <a:lnTo>
                    <a:pt x="8611869" y="548639"/>
                  </a:lnTo>
                  <a:lnTo>
                    <a:pt x="8608060" y="551179"/>
                  </a:lnTo>
                  <a:lnTo>
                    <a:pt x="8604250" y="554989"/>
                  </a:lnTo>
                  <a:lnTo>
                    <a:pt x="8600440" y="557529"/>
                  </a:lnTo>
                  <a:lnTo>
                    <a:pt x="8596630" y="561339"/>
                  </a:lnTo>
                  <a:lnTo>
                    <a:pt x="8592819" y="563879"/>
                  </a:lnTo>
                  <a:lnTo>
                    <a:pt x="8587740" y="566419"/>
                  </a:lnTo>
                  <a:lnTo>
                    <a:pt x="8582660" y="567689"/>
                  </a:lnTo>
                  <a:lnTo>
                    <a:pt x="8578850" y="570229"/>
                  </a:lnTo>
                  <a:lnTo>
                    <a:pt x="8573769" y="571500"/>
                  </a:lnTo>
                  <a:lnTo>
                    <a:pt x="8568690" y="572769"/>
                  </a:lnTo>
                  <a:lnTo>
                    <a:pt x="8563610" y="574039"/>
                  </a:lnTo>
                  <a:lnTo>
                    <a:pt x="8559800" y="575309"/>
                  </a:lnTo>
                  <a:lnTo>
                    <a:pt x="8554719" y="575309"/>
                  </a:lnTo>
                  <a:lnTo>
                    <a:pt x="8549640" y="576579"/>
                  </a:lnTo>
                  <a:lnTo>
                    <a:pt x="8544560" y="576579"/>
                  </a:lnTo>
                  <a:lnTo>
                    <a:pt x="95250" y="576579"/>
                  </a:lnTo>
                  <a:lnTo>
                    <a:pt x="90170" y="576579"/>
                  </a:lnTo>
                  <a:lnTo>
                    <a:pt x="85089" y="575309"/>
                  </a:lnTo>
                  <a:lnTo>
                    <a:pt x="80010" y="575309"/>
                  </a:lnTo>
                  <a:lnTo>
                    <a:pt x="76200" y="574039"/>
                  </a:lnTo>
                  <a:lnTo>
                    <a:pt x="71120" y="572769"/>
                  </a:lnTo>
                  <a:lnTo>
                    <a:pt x="66039" y="571500"/>
                  </a:lnTo>
                  <a:lnTo>
                    <a:pt x="60960" y="570229"/>
                  </a:lnTo>
                  <a:lnTo>
                    <a:pt x="57150" y="567689"/>
                  </a:lnTo>
                  <a:lnTo>
                    <a:pt x="52070" y="566419"/>
                  </a:lnTo>
                  <a:lnTo>
                    <a:pt x="46989" y="563879"/>
                  </a:lnTo>
                  <a:lnTo>
                    <a:pt x="43180" y="561339"/>
                  </a:lnTo>
                  <a:lnTo>
                    <a:pt x="39370" y="557529"/>
                  </a:lnTo>
                  <a:lnTo>
                    <a:pt x="35560" y="554989"/>
                  </a:lnTo>
                  <a:lnTo>
                    <a:pt x="31750" y="551179"/>
                  </a:lnTo>
                  <a:lnTo>
                    <a:pt x="27939" y="548639"/>
                  </a:lnTo>
                  <a:lnTo>
                    <a:pt x="24130" y="544829"/>
                  </a:lnTo>
                  <a:lnTo>
                    <a:pt x="21589" y="541019"/>
                  </a:lnTo>
                  <a:lnTo>
                    <a:pt x="17780" y="537209"/>
                  </a:lnTo>
                  <a:lnTo>
                    <a:pt x="15239" y="532129"/>
                  </a:lnTo>
                  <a:lnTo>
                    <a:pt x="12700" y="528319"/>
                  </a:lnTo>
                  <a:lnTo>
                    <a:pt x="10160" y="524509"/>
                  </a:lnTo>
                  <a:lnTo>
                    <a:pt x="7620" y="519429"/>
                  </a:lnTo>
                  <a:lnTo>
                    <a:pt x="6350" y="515619"/>
                  </a:lnTo>
                  <a:lnTo>
                    <a:pt x="3810" y="510539"/>
                  </a:lnTo>
                  <a:lnTo>
                    <a:pt x="2539" y="505459"/>
                  </a:lnTo>
                  <a:lnTo>
                    <a:pt x="1270" y="500379"/>
                  </a:lnTo>
                  <a:lnTo>
                    <a:pt x="1270" y="496569"/>
                  </a:lnTo>
                  <a:lnTo>
                    <a:pt x="0" y="491489"/>
                  </a:lnTo>
                  <a:lnTo>
                    <a:pt x="0" y="486409"/>
                  </a:lnTo>
                  <a:lnTo>
                    <a:pt x="0" y="481329"/>
                  </a:lnTo>
                  <a:lnTo>
                    <a:pt x="0" y="96519"/>
                  </a:lnTo>
                  <a:close/>
                </a:path>
              </a:pathLst>
            </a:custGeom>
            <a:ln w="25518">
              <a:solidFill>
                <a:srgbClr val="FFFFFF"/>
              </a:solidFill>
            </a:ln>
          </p:spPr>
          <p:txBody>
            <a:bodyPr wrap="square" lIns="0" tIns="0" rIns="0" bIns="0" rtlCol="0"/>
            <a:lstStyle/>
            <a:p/>
          </p:txBody>
        </p:sp>
        <p:sp>
          <p:nvSpPr>
            <p:cNvPr id="14" name="object 14"/>
            <p:cNvSpPr/>
            <p:nvPr/>
          </p:nvSpPr>
          <p:spPr>
            <a:xfrm>
              <a:off x="275526" y="4163009"/>
              <a:ext cx="8665845" cy="602615"/>
            </a:xfrm>
            <a:custGeom>
              <a:avLst/>
              <a:gdLst/>
              <a:ahLst/>
              <a:cxnLst/>
              <a:rect l="l" t="t" r="r" b="b"/>
              <a:pathLst>
                <a:path w="8665845" h="60261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602614">
                  <a:moveTo>
                    <a:pt x="8665324" y="589330"/>
                  </a:moveTo>
                  <a:lnTo>
                    <a:pt x="8661590" y="580313"/>
                  </a:lnTo>
                  <a:lnTo>
                    <a:pt x="8652573" y="576580"/>
                  </a:lnTo>
                  <a:lnTo>
                    <a:pt x="8643544" y="580313"/>
                  </a:lnTo>
                  <a:lnTo>
                    <a:pt x="8639810" y="589330"/>
                  </a:lnTo>
                  <a:lnTo>
                    <a:pt x="8643544" y="598360"/>
                  </a:lnTo>
                  <a:lnTo>
                    <a:pt x="8652573" y="602094"/>
                  </a:lnTo>
                  <a:lnTo>
                    <a:pt x="8661590" y="598360"/>
                  </a:lnTo>
                  <a:lnTo>
                    <a:pt x="8665324" y="589330"/>
                  </a:lnTo>
                  <a:close/>
                </a:path>
              </a:pathLst>
            </a:custGeom>
            <a:solidFill>
              <a:srgbClr val="FFFFFF"/>
            </a:solidFill>
          </p:spPr>
          <p:txBody>
            <a:bodyPr wrap="square" lIns="0" tIns="0" rIns="0" bIns="0" rtlCol="0"/>
            <a:lstStyle/>
            <a:p/>
          </p:txBody>
        </p:sp>
      </p:grpSp>
      <p:sp>
        <p:nvSpPr>
          <p:cNvPr id="15" name="object 15"/>
          <p:cNvSpPr txBox="1"/>
          <p:nvPr/>
        </p:nvSpPr>
        <p:spPr>
          <a:xfrm>
            <a:off x="476250" y="928670"/>
            <a:ext cx="8667750" cy="5738750"/>
          </a:xfrm>
          <a:prstGeom prst="rect">
            <a:avLst/>
          </a:prstGeom>
        </p:spPr>
        <p:txBody>
          <a:bodyPr vert="horz" wrap="square" lIns="0" tIns="41910" rIns="0" bIns="0" rtlCol="0">
            <a:spAutoFit/>
          </a:bodyPr>
          <a:lstStyle/>
          <a:p>
            <a:pPr marL="120650" marR="5080">
              <a:lnSpc>
                <a:spcPts val="2460"/>
              </a:lnSpc>
              <a:spcBef>
                <a:spcPts val="330"/>
              </a:spcBef>
            </a:pPr>
            <a:r>
              <a:rPr sz="2200" b="1" spc="-10" dirty="0">
                <a:latin typeface="Arial" panose="020B0604020202020204"/>
                <a:cs typeface="Arial" panose="020B0604020202020204"/>
              </a:rPr>
              <a:t>ΑΠΟΤΕΛΟΥΝ</a:t>
            </a:r>
            <a:r>
              <a:rPr sz="2200" b="1" spc="-114" dirty="0">
                <a:latin typeface="Arial" panose="020B0604020202020204"/>
                <a:cs typeface="Arial" panose="020B0604020202020204"/>
              </a:rPr>
              <a:t> </a:t>
            </a:r>
            <a:r>
              <a:rPr sz="2200" b="1" spc="-40" dirty="0">
                <a:latin typeface="Arial" panose="020B0604020202020204"/>
                <a:cs typeface="Arial" panose="020B0604020202020204"/>
              </a:rPr>
              <a:t>ΣΥΝΔΥΑΣΜΟ</a:t>
            </a:r>
            <a:r>
              <a:rPr sz="2200" b="1" spc="-105" dirty="0">
                <a:latin typeface="Arial" panose="020B0604020202020204"/>
                <a:cs typeface="Arial" panose="020B0604020202020204"/>
              </a:rPr>
              <a:t> </a:t>
            </a:r>
            <a:r>
              <a:rPr sz="2200" b="1" dirty="0">
                <a:latin typeface="Arial" panose="020B0604020202020204"/>
                <a:cs typeface="Arial" panose="020B0604020202020204"/>
              </a:rPr>
              <a:t>ΡΥΘΜΙΣΤΗ</a:t>
            </a:r>
            <a:r>
              <a:rPr sz="2200" b="1" spc="-100" dirty="0">
                <a:latin typeface="Arial" panose="020B0604020202020204"/>
                <a:cs typeface="Arial" panose="020B0604020202020204"/>
              </a:rPr>
              <a:t> </a:t>
            </a:r>
            <a:r>
              <a:rPr sz="2200" b="1" spc="-20" dirty="0">
                <a:latin typeface="Arial" panose="020B0604020202020204"/>
                <a:cs typeface="Arial" panose="020B0604020202020204"/>
              </a:rPr>
              <a:t>ΜΕΤΑΒΛΗΤΩΝ</a:t>
            </a:r>
            <a:r>
              <a:rPr sz="2200" b="1" spc="-100" dirty="0">
                <a:latin typeface="Arial" panose="020B0604020202020204"/>
                <a:cs typeface="Arial" panose="020B0604020202020204"/>
              </a:rPr>
              <a:t> </a:t>
            </a:r>
            <a:r>
              <a:rPr sz="2200" b="1" spc="-10" dirty="0">
                <a:latin typeface="Arial" panose="020B0604020202020204"/>
                <a:cs typeface="Arial" panose="020B0604020202020204"/>
              </a:rPr>
              <a:t>ΣΤΡΟΦΩΝ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dirty="0">
                <a:latin typeface="Arial" panose="020B0604020202020204"/>
                <a:cs typeface="Arial" panose="020B0604020202020204"/>
              </a:rPr>
              <a:t>ΡΥΘΜΙΣΤΗ</a:t>
            </a:r>
            <a:r>
              <a:rPr sz="2200" b="1" spc="-50" dirty="0">
                <a:latin typeface="Arial" panose="020B0604020202020204"/>
                <a:cs typeface="Arial" panose="020B0604020202020204"/>
              </a:rPr>
              <a:t> </a:t>
            </a:r>
            <a:r>
              <a:rPr sz="2200" b="1" dirty="0">
                <a:latin typeface="Arial" panose="020B0604020202020204"/>
                <a:cs typeface="Arial" panose="020B0604020202020204"/>
              </a:rPr>
              <a:t>ΕΛΑΧΙΣΤΗΣ</a:t>
            </a:r>
            <a:r>
              <a:rPr sz="2200" b="1" spc="-45" dirty="0">
                <a:latin typeface="Arial" panose="020B0604020202020204"/>
                <a:cs typeface="Arial" panose="020B0604020202020204"/>
              </a:rPr>
              <a:t> </a:t>
            </a:r>
            <a:r>
              <a:rPr sz="2200" b="1" dirty="0">
                <a:latin typeface="Arial" panose="020B0604020202020204"/>
                <a:cs typeface="Arial" panose="020B0604020202020204"/>
              </a:rPr>
              <a:t>–</a:t>
            </a:r>
            <a:r>
              <a:rPr sz="2200" b="1" spc="-50" dirty="0">
                <a:latin typeface="Arial" panose="020B0604020202020204"/>
                <a:cs typeface="Arial" panose="020B0604020202020204"/>
              </a:rPr>
              <a:t> </a:t>
            </a:r>
            <a:r>
              <a:rPr sz="2200" b="1" dirty="0">
                <a:latin typeface="Arial" panose="020B0604020202020204"/>
                <a:cs typeface="Arial" panose="020B0604020202020204"/>
              </a:rPr>
              <a:t>ΜΕΓΙΣΤΗΣ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ΤΑΧΥΤΗΤΑΣ.</a:t>
            </a:r>
            <a:endParaRPr sz="2200">
              <a:latin typeface="Arial" panose="020B0604020202020204"/>
              <a:cs typeface="Arial" panose="020B0604020202020204"/>
            </a:endParaRPr>
          </a:p>
          <a:p>
            <a:pPr>
              <a:lnSpc>
                <a:spcPct val="100000"/>
              </a:lnSpc>
              <a:spcBef>
                <a:spcPts val="25"/>
              </a:spcBef>
            </a:pPr>
            <a:endParaRPr sz="1900">
              <a:latin typeface="Arial" panose="020B0604020202020204"/>
              <a:cs typeface="Arial" panose="020B0604020202020204"/>
            </a:endParaRPr>
          </a:p>
          <a:p>
            <a:pPr marL="166370">
              <a:lnSpc>
                <a:spcPct val="100000"/>
              </a:lnSpc>
            </a:pPr>
            <a:r>
              <a:rPr sz="2600" b="1" i="1" dirty="0">
                <a:solidFill>
                  <a:srgbClr val="FFFFFF"/>
                </a:solidFill>
                <a:latin typeface="Calibri" panose="020F0502020204030204"/>
                <a:cs typeface="Calibri" panose="020F0502020204030204"/>
              </a:rPr>
              <a:t>5)</a:t>
            </a:r>
            <a:r>
              <a:rPr sz="2600" b="1" i="1" spc="-25"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Ισόχρονοι</a:t>
            </a:r>
            <a:r>
              <a:rPr sz="2600" b="1" i="1" spc="-15"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ρυθμιστές</a:t>
            </a:r>
            <a:r>
              <a:rPr sz="2600" b="1" i="1" spc="-15"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στροφών.</a:t>
            </a:r>
            <a:endParaRPr sz="2600">
              <a:latin typeface="Calibri" panose="020F0502020204030204"/>
              <a:cs typeface="Calibri" panose="020F0502020204030204"/>
            </a:endParaRPr>
          </a:p>
          <a:p>
            <a:pPr marL="120650" marR="358140">
              <a:lnSpc>
                <a:spcPts val="2460"/>
              </a:lnSpc>
              <a:spcBef>
                <a:spcPts val="2220"/>
              </a:spcBef>
              <a:tabLst>
                <a:tab pos="7587615" algn="l"/>
              </a:tabLst>
            </a:pPr>
            <a:r>
              <a:rPr sz="2200" b="1" spc="-20" dirty="0">
                <a:latin typeface="Arial" panose="020B0604020202020204"/>
                <a:cs typeface="Arial" panose="020B0604020202020204"/>
              </a:rPr>
              <a:t>ΧΡΗΣΙΜΟΠΟΙΟΥΝΤΑΙ</a:t>
            </a:r>
            <a:r>
              <a:rPr sz="2200" b="1" spc="-55" dirty="0">
                <a:latin typeface="Arial" panose="020B0604020202020204"/>
                <a:cs typeface="Arial" panose="020B0604020202020204"/>
              </a:rPr>
              <a:t> </a:t>
            </a:r>
            <a:r>
              <a:rPr sz="2200" b="1" dirty="0">
                <a:latin typeface="Arial" panose="020B0604020202020204"/>
                <a:cs typeface="Arial" panose="020B0604020202020204"/>
              </a:rPr>
              <a:t>ΓΙΑ</a:t>
            </a:r>
            <a:r>
              <a:rPr sz="2200" b="1" spc="-40" dirty="0">
                <a:latin typeface="Arial" panose="020B0604020202020204"/>
                <a:cs typeface="Arial" panose="020B0604020202020204"/>
              </a:rPr>
              <a:t> </a:t>
            </a:r>
            <a:r>
              <a:rPr sz="2200" b="1">
                <a:latin typeface="Arial" panose="020B0604020202020204"/>
                <a:cs typeface="Arial" panose="020B0604020202020204"/>
              </a:rPr>
              <a:t>ΤΗ</a:t>
            </a:r>
            <a:r>
              <a:rPr sz="2200" b="1" spc="-40">
                <a:latin typeface="Arial" panose="020B0604020202020204"/>
                <a:cs typeface="Arial" panose="020B0604020202020204"/>
              </a:rPr>
              <a:t> </a:t>
            </a:r>
            <a:r>
              <a:rPr sz="2200" b="1" smtClean="0">
                <a:latin typeface="Arial" panose="020B0604020202020204"/>
                <a:cs typeface="Arial" panose="020B0604020202020204"/>
              </a:rPr>
              <a:t>ΡΥΘ</a:t>
            </a:r>
            <a:r>
              <a:rPr lang="el-GR" sz="2200" b="1" dirty="0">
                <a:latin typeface="Arial" panose="020B0604020202020204"/>
                <a:cs typeface="Arial" panose="020B0604020202020204"/>
              </a:rPr>
              <a:t>Μ</a:t>
            </a:r>
            <a:r>
              <a:rPr sz="2200" b="1" smtClean="0">
                <a:latin typeface="Arial" panose="020B0604020202020204"/>
                <a:cs typeface="Arial" panose="020B0604020202020204"/>
              </a:rPr>
              <a:t>ΙΣΗ</a:t>
            </a:r>
            <a:r>
              <a:rPr sz="2200" b="1" spc="-50" smtClean="0">
                <a:latin typeface="Arial" panose="020B0604020202020204"/>
                <a:cs typeface="Arial" panose="020B0604020202020204"/>
              </a:rPr>
              <a:t> </a:t>
            </a:r>
            <a:r>
              <a:rPr sz="2200" b="1" dirty="0">
                <a:latin typeface="Arial" panose="020B0604020202020204"/>
                <a:cs typeface="Arial" panose="020B0604020202020204"/>
              </a:rPr>
              <a:t>ΤΩΝ</a:t>
            </a:r>
            <a:r>
              <a:rPr sz="2200" b="1" spc="-50"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40" dirty="0">
                <a:latin typeface="Arial" panose="020B0604020202020204"/>
                <a:cs typeface="Arial" panose="020B0604020202020204"/>
              </a:rPr>
              <a:t> </a:t>
            </a:r>
            <a:r>
              <a:rPr sz="2200" b="1" spc="-20" dirty="0">
                <a:latin typeface="Arial" panose="020B0604020202020204"/>
                <a:cs typeface="Arial" panose="020B0604020202020204"/>
              </a:rPr>
              <a:t>ΗΛΕ- </a:t>
            </a:r>
            <a:r>
              <a:rPr sz="2200" b="1" spc="-10" dirty="0">
                <a:latin typeface="Arial" panose="020B0604020202020204"/>
                <a:cs typeface="Arial" panose="020B0604020202020204"/>
              </a:rPr>
              <a:t>ΚΤΡΟΠΑΡΑΓΩΓΩΝ</a:t>
            </a:r>
            <a:r>
              <a:rPr sz="2200" b="1" spc="-50" dirty="0">
                <a:latin typeface="Arial" panose="020B0604020202020204"/>
                <a:cs typeface="Arial" panose="020B0604020202020204"/>
              </a:rPr>
              <a:t> </a:t>
            </a:r>
            <a:r>
              <a:rPr sz="2200" b="1" dirty="0">
                <a:latin typeface="Arial" panose="020B0604020202020204"/>
                <a:cs typeface="Arial" panose="020B0604020202020204"/>
              </a:rPr>
              <a:t>ΖΕΥΓΩΝ</a:t>
            </a:r>
            <a:r>
              <a:rPr sz="2200" b="1" spc="-45" dirty="0">
                <a:latin typeface="Arial" panose="020B0604020202020204"/>
                <a:cs typeface="Arial" panose="020B0604020202020204"/>
              </a:rPr>
              <a:t> </a:t>
            </a:r>
            <a:r>
              <a:rPr sz="2200" b="1" dirty="0">
                <a:latin typeface="Arial" panose="020B0604020202020204"/>
                <a:cs typeface="Arial" panose="020B0604020202020204"/>
              </a:rPr>
              <a:t>ΩΣΤΕ</a:t>
            </a:r>
            <a:r>
              <a:rPr sz="2200" b="1" spc="-35" dirty="0">
                <a:latin typeface="Arial" panose="020B0604020202020204"/>
                <a:cs typeface="Arial" panose="020B0604020202020204"/>
              </a:rPr>
              <a:t> </a:t>
            </a:r>
            <a:r>
              <a:rPr sz="2200" b="1" dirty="0">
                <a:latin typeface="Arial" panose="020B0604020202020204"/>
                <a:cs typeface="Arial" panose="020B0604020202020204"/>
              </a:rPr>
              <a:t>ΝΑ</a:t>
            </a:r>
            <a:r>
              <a:rPr sz="2200" b="1" spc="-120" dirty="0">
                <a:latin typeface="Arial" panose="020B0604020202020204"/>
                <a:cs typeface="Arial" panose="020B0604020202020204"/>
              </a:rPr>
              <a:t> </a:t>
            </a:r>
            <a:r>
              <a:rPr sz="2200" b="1" spc="-40" dirty="0">
                <a:latin typeface="Arial" panose="020B0604020202020204"/>
                <a:cs typeface="Arial" panose="020B0604020202020204"/>
              </a:rPr>
              <a:t>ΔΙΑΤΗΡΟΥΝΤΑΙ</a:t>
            </a:r>
            <a:r>
              <a:rPr sz="2200" b="1" spc="-110" dirty="0">
                <a:latin typeface="Arial" panose="020B0604020202020204"/>
                <a:cs typeface="Arial" panose="020B0604020202020204"/>
              </a:rPr>
              <a:t> </a:t>
            </a:r>
            <a:r>
              <a:rPr sz="2200" b="1" spc="-20" dirty="0">
                <a:latin typeface="Arial" panose="020B0604020202020204"/>
                <a:cs typeface="Arial" panose="020B0604020202020204"/>
              </a:rPr>
              <a:t>ΑΜΕ- </a:t>
            </a:r>
            <a:r>
              <a:rPr sz="2200" b="1" spc="-10" dirty="0">
                <a:latin typeface="Arial" panose="020B0604020202020204"/>
                <a:cs typeface="Arial" panose="020B0604020202020204"/>
              </a:rPr>
              <a:t>ΤΑΒΛΗΤΕΣ</a:t>
            </a:r>
            <a:r>
              <a:rPr sz="2200" b="1" spc="-45" dirty="0">
                <a:latin typeface="Arial" panose="020B0604020202020204"/>
                <a:cs typeface="Arial" panose="020B0604020202020204"/>
              </a:rPr>
              <a:t> </a:t>
            </a:r>
            <a:r>
              <a:rPr sz="2200" b="1" dirty="0">
                <a:latin typeface="Arial" panose="020B0604020202020204"/>
                <a:cs typeface="Arial" panose="020B0604020202020204"/>
              </a:rPr>
              <a:t>ΟΙ</a:t>
            </a:r>
            <a:r>
              <a:rPr sz="2200" b="1" spc="-40" dirty="0">
                <a:latin typeface="Arial" panose="020B0604020202020204"/>
                <a:cs typeface="Arial" panose="020B0604020202020204"/>
              </a:rPr>
              <a:t> </a:t>
            </a:r>
            <a:r>
              <a:rPr sz="2200" b="1" dirty="0">
                <a:latin typeface="Arial" panose="020B0604020202020204"/>
                <a:cs typeface="Arial" panose="020B0604020202020204"/>
              </a:rPr>
              <a:t>ΣΤΡΟΦΕΣ</a:t>
            </a:r>
            <a:r>
              <a:rPr sz="2200" b="1" spc="-35" dirty="0">
                <a:latin typeface="Arial" panose="020B0604020202020204"/>
                <a:cs typeface="Arial" panose="020B0604020202020204"/>
              </a:rPr>
              <a:t> </a:t>
            </a:r>
            <a:r>
              <a:rPr sz="2200" b="1" spc="-10" dirty="0">
                <a:latin typeface="Arial" panose="020B0604020202020204"/>
                <a:cs typeface="Arial" panose="020B0604020202020204"/>
              </a:rPr>
              <a:t>ΠΕΡΙΣΤΡΟΦΗΣ,</a:t>
            </a:r>
            <a:r>
              <a:rPr sz="2200" b="1" spc="-114" dirty="0">
                <a:latin typeface="Arial" panose="020B0604020202020204"/>
                <a:cs typeface="Arial" panose="020B0604020202020204"/>
              </a:rPr>
              <a:t> </a:t>
            </a:r>
            <a:r>
              <a:rPr sz="2200" b="1" spc="-10" dirty="0">
                <a:latin typeface="Arial" panose="020B0604020202020204"/>
                <a:cs typeface="Arial" panose="020B0604020202020204"/>
              </a:rPr>
              <a:t>ΑΝΕΞΑΡΤΗΤΑ</a:t>
            </a:r>
            <a:r>
              <a:rPr sz="2200" b="1" dirty="0">
                <a:latin typeface="Arial" panose="020B0604020202020204"/>
                <a:cs typeface="Arial" panose="020B0604020202020204"/>
              </a:rPr>
              <a:t>	</a:t>
            </a:r>
            <a:r>
              <a:rPr sz="2200" b="1" spc="-25" dirty="0">
                <a:latin typeface="Arial" panose="020B0604020202020204"/>
                <a:cs typeface="Arial" panose="020B0604020202020204"/>
              </a:rPr>
              <a:t>ΑΠΟ </a:t>
            </a:r>
            <a:r>
              <a:rPr sz="2200" b="1" dirty="0">
                <a:latin typeface="Arial" panose="020B0604020202020204"/>
                <a:cs typeface="Arial" panose="020B0604020202020204"/>
              </a:rPr>
              <a:t>ΤΗΝ</a:t>
            </a:r>
            <a:r>
              <a:rPr sz="2200" b="1" spc="-80" dirty="0">
                <a:latin typeface="Arial" panose="020B0604020202020204"/>
                <a:cs typeface="Arial" panose="020B0604020202020204"/>
              </a:rPr>
              <a:t> </a:t>
            </a:r>
            <a:r>
              <a:rPr sz="2200" b="1" dirty="0">
                <a:latin typeface="Arial" panose="020B0604020202020204"/>
                <a:cs typeface="Arial" panose="020B0604020202020204"/>
              </a:rPr>
              <a:t>ΤΙΜΗ</a:t>
            </a:r>
            <a:r>
              <a:rPr sz="2200" b="1" spc="-75"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a:latin typeface="Arial" panose="020B0604020202020204"/>
                <a:cs typeface="Arial" panose="020B0604020202020204"/>
              </a:rPr>
              <a:t>ΦΟΡΤΙΟΥ</a:t>
            </a:r>
            <a:r>
              <a:rPr sz="2200" b="1" spc="-65">
                <a:latin typeface="Arial" panose="020B0604020202020204"/>
                <a:cs typeface="Arial" panose="020B0604020202020204"/>
              </a:rPr>
              <a:t> </a:t>
            </a:r>
            <a:r>
              <a:rPr lang="el-GR" sz="2200" b="1" spc="-65" dirty="0">
                <a:latin typeface="Arial" panose="020B0604020202020204"/>
                <a:cs typeface="Arial" panose="020B0604020202020204"/>
              </a:rPr>
              <a:t> </a:t>
            </a:r>
            <a:r>
              <a:rPr sz="2200" b="1" smtClean="0">
                <a:latin typeface="Arial" panose="020B0604020202020204"/>
                <a:cs typeface="Arial" panose="020B0604020202020204"/>
              </a:rPr>
              <a:t>ΕΝΤΟΣ</a:t>
            </a:r>
            <a:r>
              <a:rPr sz="2200" b="1" spc="-65" smtClean="0">
                <a:latin typeface="Arial" panose="020B0604020202020204"/>
                <a:cs typeface="Arial" panose="020B0604020202020204"/>
              </a:rPr>
              <a:t> </a:t>
            </a:r>
            <a:r>
              <a:rPr sz="2200" b="1" smtClean="0">
                <a:latin typeface="Arial" panose="020B0604020202020204"/>
                <a:cs typeface="Arial" panose="020B0604020202020204"/>
              </a:rPr>
              <a:t>ΟΡΙΩΝ</a:t>
            </a:r>
            <a:r>
              <a:rPr sz="2200" b="1" spc="-80" smtClean="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10" dirty="0">
                <a:latin typeface="Arial" panose="020B0604020202020204"/>
                <a:cs typeface="Arial" panose="020B0604020202020204"/>
              </a:rPr>
              <a:t>ΚΙΝΗΤΗΡΑ,</a:t>
            </a:r>
            <a:r>
              <a:rPr sz="2200" b="1" spc="-55" dirty="0">
                <a:latin typeface="Arial" panose="020B0604020202020204"/>
                <a:cs typeface="Arial" panose="020B0604020202020204"/>
              </a:rPr>
              <a:t> </a:t>
            </a:r>
            <a:r>
              <a:rPr sz="2200" b="1" spc="-25" dirty="0">
                <a:latin typeface="Arial" panose="020B0604020202020204"/>
                <a:cs typeface="Arial" panose="020B0604020202020204"/>
              </a:rPr>
              <a:t>ΜΕ </a:t>
            </a:r>
            <a:r>
              <a:rPr sz="2200" b="1" spc="-55" dirty="0">
                <a:latin typeface="Arial" panose="020B0604020202020204"/>
                <a:cs typeface="Arial" panose="020B0604020202020204"/>
              </a:rPr>
              <a:t>ΠΟΛΥ</a:t>
            </a:r>
            <a:r>
              <a:rPr sz="2200" b="1" spc="-80" dirty="0">
                <a:latin typeface="Arial" panose="020B0604020202020204"/>
                <a:cs typeface="Arial" panose="020B0604020202020204"/>
              </a:rPr>
              <a:t> </a:t>
            </a:r>
            <a:r>
              <a:rPr sz="2200" b="1" dirty="0">
                <a:latin typeface="Arial" panose="020B0604020202020204"/>
                <a:cs typeface="Arial" panose="020B0604020202020204"/>
              </a:rPr>
              <a:t>ΜΙΚΡΟ</a:t>
            </a:r>
            <a:r>
              <a:rPr sz="2200" b="1" spc="-65" dirty="0">
                <a:latin typeface="Arial" panose="020B0604020202020204"/>
                <a:cs typeface="Arial" panose="020B0604020202020204"/>
              </a:rPr>
              <a:t> </a:t>
            </a:r>
            <a:r>
              <a:rPr sz="2200" b="1" dirty="0">
                <a:latin typeface="Arial" panose="020B0604020202020204"/>
                <a:cs typeface="Arial" panose="020B0604020202020204"/>
              </a:rPr>
              <a:t>ΕΠΙΤΡΕΠΟΜΕΝΟ</a:t>
            </a:r>
            <a:r>
              <a:rPr sz="2200" b="1" spc="-75" dirty="0">
                <a:latin typeface="Arial" panose="020B0604020202020204"/>
                <a:cs typeface="Arial" panose="020B0604020202020204"/>
              </a:rPr>
              <a:t> </a:t>
            </a:r>
            <a:r>
              <a:rPr sz="2200" b="1" spc="-10" dirty="0">
                <a:latin typeface="Arial" panose="020B0604020202020204"/>
                <a:cs typeface="Arial" panose="020B0604020202020204"/>
              </a:rPr>
              <a:t>ΒΑΘΜΟ</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ΑΝΟΜΟΙΟΜΟΡΦΙΑΣ.</a:t>
            </a:r>
            <a:endParaRPr sz="2200">
              <a:latin typeface="Arial" panose="020B0604020202020204"/>
              <a:cs typeface="Arial" panose="020B0604020202020204"/>
            </a:endParaRPr>
          </a:p>
          <a:p>
            <a:pPr marL="314960">
              <a:lnSpc>
                <a:spcPct val="100000"/>
              </a:lnSpc>
              <a:spcBef>
                <a:spcPts val="1070"/>
              </a:spcBef>
            </a:pPr>
            <a:r>
              <a:rPr sz="2600" b="1" i="1" dirty="0">
                <a:solidFill>
                  <a:srgbClr val="FFFFFF"/>
                </a:solidFill>
                <a:latin typeface="Calibri" panose="020F0502020204030204"/>
                <a:cs typeface="Calibri" panose="020F0502020204030204"/>
              </a:rPr>
              <a:t>Mechanical</a:t>
            </a:r>
            <a:r>
              <a:rPr sz="2600" b="1" i="1" spc="-55" dirty="0">
                <a:solidFill>
                  <a:srgbClr val="FFFFFF"/>
                </a:solidFill>
                <a:latin typeface="Calibri" panose="020F0502020204030204"/>
                <a:cs typeface="Calibri" panose="020F0502020204030204"/>
              </a:rPr>
              <a:t> </a:t>
            </a:r>
            <a:r>
              <a:rPr sz="2600" b="1" i="1" spc="-10" dirty="0">
                <a:solidFill>
                  <a:srgbClr val="FFFFFF"/>
                </a:solidFill>
                <a:latin typeface="Calibri" panose="020F0502020204030204"/>
                <a:cs typeface="Calibri" panose="020F0502020204030204"/>
              </a:rPr>
              <a:t>overspeed</a:t>
            </a:r>
            <a:endParaRPr sz="2600">
              <a:latin typeface="Calibri" panose="020F0502020204030204"/>
              <a:cs typeface="Calibri" panose="020F0502020204030204"/>
            </a:endParaRPr>
          </a:p>
          <a:p>
            <a:pPr>
              <a:lnSpc>
                <a:spcPct val="100000"/>
              </a:lnSpc>
              <a:spcBef>
                <a:spcPts val="45"/>
              </a:spcBef>
            </a:pPr>
            <a:endParaRPr sz="2250">
              <a:latin typeface="Calibri" panose="020F0502020204030204"/>
              <a:cs typeface="Calibri" panose="020F0502020204030204"/>
            </a:endParaRPr>
          </a:p>
          <a:p>
            <a:pPr marL="12700" marR="344805" indent="66040">
              <a:lnSpc>
                <a:spcPts val="2460"/>
              </a:lnSpc>
            </a:pPr>
            <a:r>
              <a:rPr sz="2200" b="1" dirty="0">
                <a:latin typeface="Arial" panose="020B0604020202020204"/>
                <a:cs typeface="Arial" panose="020B0604020202020204"/>
              </a:rPr>
              <a:t>ΑΝΕΞΑΡΤΗΤΟΣ</a:t>
            </a:r>
            <a:r>
              <a:rPr sz="2200" b="1" spc="-80" dirty="0">
                <a:latin typeface="Arial" panose="020B0604020202020204"/>
                <a:cs typeface="Arial" panose="020B0604020202020204"/>
              </a:rPr>
              <a:t> </a:t>
            </a:r>
            <a:r>
              <a:rPr sz="2200" b="1" dirty="0">
                <a:latin typeface="Arial" panose="020B0604020202020204"/>
                <a:cs typeface="Arial" panose="020B0604020202020204"/>
              </a:rPr>
              <a:t>ΜΗΧΑΝΙΣΜΟΣ</a:t>
            </a:r>
            <a:r>
              <a:rPr sz="2200" b="1" spc="-70" dirty="0">
                <a:latin typeface="Arial" panose="020B0604020202020204"/>
                <a:cs typeface="Arial" panose="020B0604020202020204"/>
              </a:rPr>
              <a:t> </a:t>
            </a:r>
            <a:r>
              <a:rPr sz="2200" b="1" spc="-20" dirty="0">
                <a:latin typeface="Arial" panose="020B0604020202020204"/>
                <a:cs typeface="Arial" panose="020B0604020202020204"/>
              </a:rPr>
              <a:t>ΠΡΟΣΤΑΣΙΑΣ</a:t>
            </a:r>
            <a:r>
              <a:rPr sz="2200" b="1" spc="-95" dirty="0">
                <a:latin typeface="Arial" panose="020B0604020202020204"/>
                <a:cs typeface="Arial" panose="020B0604020202020204"/>
              </a:rPr>
              <a:t> </a:t>
            </a:r>
            <a:r>
              <a:rPr sz="2200" b="1" spc="-10" dirty="0">
                <a:latin typeface="Arial" panose="020B0604020202020204"/>
                <a:cs typeface="Arial" panose="020B0604020202020204"/>
              </a:rPr>
              <a:t>ΥΠΕΡΤΑΧΥΝΣΗΣ </a:t>
            </a:r>
            <a:r>
              <a:rPr sz="2200" b="1" dirty="0">
                <a:latin typeface="Arial" panose="020B0604020202020204"/>
                <a:cs typeface="Arial" panose="020B0604020202020204"/>
              </a:rPr>
              <a:t>ΤΗΣ</a:t>
            </a:r>
            <a:r>
              <a:rPr sz="2200" b="1" spc="-105" dirty="0">
                <a:latin typeface="Arial" panose="020B0604020202020204"/>
                <a:cs typeface="Arial" panose="020B0604020202020204"/>
              </a:rPr>
              <a:t> </a:t>
            </a:r>
            <a:r>
              <a:rPr sz="2200" b="1" dirty="0">
                <a:latin typeface="Arial" panose="020B0604020202020204"/>
                <a:cs typeface="Arial" panose="020B0604020202020204"/>
              </a:rPr>
              <a:t>ΜΗΧΑΝΗΣ.</a:t>
            </a:r>
            <a:r>
              <a:rPr sz="2200" b="1" spc="-60" dirty="0">
                <a:latin typeface="Arial" panose="020B0604020202020204"/>
                <a:cs typeface="Arial" panose="020B0604020202020204"/>
              </a:rPr>
              <a:t> </a:t>
            </a:r>
            <a:r>
              <a:rPr sz="2200" b="1" spc="-50" dirty="0">
                <a:latin typeface="Arial" panose="020B0604020202020204"/>
                <a:cs typeface="Arial" panose="020B0604020202020204"/>
              </a:rPr>
              <a:t>ΟΤΑΝ</a:t>
            </a:r>
            <a:r>
              <a:rPr sz="2200" b="1" spc="-100" dirty="0">
                <a:latin typeface="Arial" panose="020B0604020202020204"/>
                <a:cs typeface="Arial" panose="020B0604020202020204"/>
              </a:rPr>
              <a:t> </a:t>
            </a:r>
            <a:r>
              <a:rPr sz="2200" b="1" spc="-30" dirty="0">
                <a:latin typeface="Arial" panose="020B0604020202020204"/>
                <a:cs typeface="Arial" panose="020B0604020202020204"/>
              </a:rPr>
              <a:t>ΑΥΤΗ</a:t>
            </a:r>
            <a:r>
              <a:rPr sz="2200" b="1" spc="-70" dirty="0">
                <a:latin typeface="Arial" panose="020B0604020202020204"/>
                <a:cs typeface="Arial" panose="020B0604020202020204"/>
              </a:rPr>
              <a:t> </a:t>
            </a:r>
            <a:r>
              <a:rPr sz="2200" b="1" spc="-10" dirty="0">
                <a:latin typeface="Arial" panose="020B0604020202020204"/>
                <a:cs typeface="Arial" panose="020B0604020202020204"/>
              </a:rPr>
              <a:t>ΞΕΠΕΡΑΣΕΙ,</a:t>
            </a:r>
            <a:r>
              <a:rPr sz="2200" b="1" spc="-55" dirty="0">
                <a:latin typeface="Arial" panose="020B0604020202020204"/>
                <a:cs typeface="Arial" panose="020B0604020202020204"/>
              </a:rPr>
              <a:t> </a:t>
            </a:r>
            <a:r>
              <a:rPr sz="2200" b="1" dirty="0">
                <a:latin typeface="Arial" panose="020B0604020202020204"/>
                <a:cs typeface="Arial" panose="020B0604020202020204"/>
              </a:rPr>
              <a:t>ΣΥΝΗΘΩΣ,</a:t>
            </a:r>
            <a:r>
              <a:rPr sz="2200" b="1" spc="-50"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spc="-25" dirty="0">
                <a:latin typeface="Arial" panose="020B0604020202020204"/>
                <a:cs typeface="Arial" panose="020B0604020202020204"/>
              </a:rPr>
              <a:t>15% </a:t>
            </a:r>
            <a:r>
              <a:rPr sz="2200" b="1" dirty="0">
                <a:latin typeface="Arial" panose="020B0604020202020204"/>
                <a:cs typeface="Arial" panose="020B0604020202020204"/>
              </a:rPr>
              <a:t>ΤΩΝ</a:t>
            </a:r>
            <a:r>
              <a:rPr sz="2200" b="1" spc="-85" dirty="0">
                <a:latin typeface="Arial" panose="020B0604020202020204"/>
                <a:cs typeface="Arial" panose="020B0604020202020204"/>
              </a:rPr>
              <a:t> </a:t>
            </a:r>
            <a:r>
              <a:rPr sz="2200" b="1" dirty="0">
                <a:latin typeface="Arial" panose="020B0604020202020204"/>
                <a:cs typeface="Arial" panose="020B0604020202020204"/>
              </a:rPr>
              <a:t>ΜΕΓΙΣΤΩΝ</a:t>
            </a:r>
            <a:r>
              <a:rPr sz="2200" b="1" spc="-75"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55" dirty="0">
                <a:latin typeface="Arial" panose="020B0604020202020204"/>
                <a:cs typeface="Arial" panose="020B0604020202020204"/>
              </a:rPr>
              <a:t> </a:t>
            </a:r>
            <a:r>
              <a:rPr sz="2200" b="1" spc="-10" dirty="0">
                <a:latin typeface="Arial" panose="020B0604020202020204"/>
                <a:cs typeface="Arial" panose="020B0604020202020204"/>
              </a:rPr>
              <a:t>ΕΝΕΡΓΟΠΟΙΕΙΤΑΙ</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spc="-35">
                <a:latin typeface="Arial" panose="020B0604020202020204"/>
                <a:cs typeface="Arial" panose="020B0604020202020204"/>
              </a:rPr>
              <a:t>ΚΟΒΟΝΤΑΣ </a:t>
            </a:r>
            <a:r>
              <a:rPr sz="2200" b="1" smtClean="0">
                <a:latin typeface="Arial" panose="020B0604020202020204"/>
                <a:cs typeface="Arial" panose="020B0604020202020204"/>
              </a:rPr>
              <a:t>ΠΕΤΡΕΛΑΙΑ</a:t>
            </a:r>
            <a:r>
              <a:rPr sz="2200" b="1" dirty="0">
                <a:latin typeface="Arial" panose="020B0604020202020204"/>
                <a:cs typeface="Arial" panose="020B0604020202020204"/>
              </a:rPr>
              <a:t>,</a:t>
            </a:r>
            <a:r>
              <a:rPr sz="2200" b="1" spc="-60" dirty="0">
                <a:latin typeface="Arial" panose="020B0604020202020204"/>
                <a:cs typeface="Arial" panose="020B0604020202020204"/>
              </a:rPr>
              <a:t> </a:t>
            </a:r>
            <a:r>
              <a:rPr sz="2200" b="1" dirty="0">
                <a:latin typeface="Arial" panose="020B0604020202020204"/>
                <a:cs typeface="Arial" panose="020B0604020202020204"/>
              </a:rPr>
              <a:t>ΤΗΝ</a:t>
            </a:r>
            <a:r>
              <a:rPr sz="2200" b="1" spc="-85" dirty="0">
                <a:latin typeface="Arial" panose="020B0604020202020204"/>
                <a:cs typeface="Arial" panose="020B0604020202020204"/>
              </a:rPr>
              <a:t> </a:t>
            </a:r>
            <a:r>
              <a:rPr sz="2200" b="1" dirty="0">
                <a:latin typeface="Arial" panose="020B0604020202020204"/>
                <a:cs typeface="Arial" panose="020B0604020202020204"/>
              </a:rPr>
              <a:t>ΥΠΟΧΡΕΩΝΕΙ</a:t>
            </a:r>
            <a:r>
              <a:rPr sz="2200" b="1" spc="-45" dirty="0">
                <a:latin typeface="Arial" panose="020B0604020202020204"/>
                <a:cs typeface="Arial" panose="020B0604020202020204"/>
              </a:rPr>
              <a:t> </a:t>
            </a:r>
            <a:r>
              <a:rPr sz="2200" b="1" dirty="0">
                <a:latin typeface="Arial" panose="020B0604020202020204"/>
                <a:cs typeface="Arial" panose="020B0604020202020204"/>
              </a:rPr>
              <a:t>ΣΕ</a:t>
            </a:r>
            <a:r>
              <a:rPr sz="2200" b="1" spc="-120" dirty="0">
                <a:latin typeface="Arial" panose="020B0604020202020204"/>
                <a:cs typeface="Arial" panose="020B0604020202020204"/>
              </a:rPr>
              <a:t> </a:t>
            </a:r>
            <a:r>
              <a:rPr sz="2200" b="1" spc="-50" dirty="0">
                <a:latin typeface="Arial" panose="020B0604020202020204"/>
                <a:cs typeface="Arial" panose="020B0604020202020204"/>
              </a:rPr>
              <a:t>ΑΥΤΟΜΑΤΗ</a:t>
            </a:r>
            <a:r>
              <a:rPr sz="2200" b="1" spc="-45" dirty="0">
                <a:latin typeface="Arial" panose="020B0604020202020204"/>
                <a:cs typeface="Arial" panose="020B0604020202020204"/>
              </a:rPr>
              <a:t> </a:t>
            </a:r>
            <a:r>
              <a:rPr sz="2200" b="1" spc="-10" dirty="0">
                <a:latin typeface="Arial" panose="020B0604020202020204"/>
                <a:cs typeface="Arial" panose="020B0604020202020204"/>
              </a:rPr>
              <a:t>ΚΡΑΤΗΣΗ.</a:t>
            </a:r>
            <a:endParaRPr sz="2200">
              <a:latin typeface="Arial" panose="020B0604020202020204"/>
              <a:cs typeface="Arial" panose="020B0604020202020204"/>
            </a:endParaRPr>
          </a:p>
          <a:p>
            <a:pPr marL="90170">
              <a:lnSpc>
                <a:spcPts val="2410"/>
              </a:lnSpc>
            </a:pPr>
            <a:r>
              <a:rPr sz="2200" b="1" dirty="0">
                <a:solidFill>
                  <a:srgbClr val="0000FF"/>
                </a:solidFill>
                <a:latin typeface="Arial" panose="020B0604020202020204"/>
                <a:cs typeface="Arial" panose="020B0604020202020204"/>
              </a:rPr>
              <a:t>Η</a:t>
            </a:r>
            <a:r>
              <a:rPr sz="2200" b="1" spc="-160" dirty="0">
                <a:solidFill>
                  <a:srgbClr val="0000FF"/>
                </a:solidFill>
                <a:latin typeface="Arial" panose="020B0604020202020204"/>
                <a:cs typeface="Arial" panose="020B0604020202020204"/>
              </a:rPr>
              <a:t> </a:t>
            </a:r>
            <a:r>
              <a:rPr sz="2200" b="1" spc="-45" dirty="0">
                <a:solidFill>
                  <a:srgbClr val="0000FF"/>
                </a:solidFill>
                <a:latin typeface="Arial" panose="020B0604020202020204"/>
                <a:cs typeface="Arial" panose="020B0604020202020204"/>
              </a:rPr>
              <a:t>ΑΠΟΚΑΤΑΣΤΑΣΗ</a:t>
            </a:r>
            <a:r>
              <a:rPr sz="2200" b="1" spc="-6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ΓΙΝΕΤΑΙ</a:t>
            </a:r>
            <a:r>
              <a:rPr sz="2200" b="1" spc="-6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ΧΕΙΡΟΚΙΝΗΤΑ.</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8949"/>
            <a:ext cx="8665845" cy="958215"/>
            <a:chOff x="204410" y="-8949"/>
            <a:chExt cx="8665845" cy="958215"/>
          </a:xfrm>
        </p:grpSpPr>
        <p:sp>
          <p:nvSpPr>
            <p:cNvPr id="3" name="object 3"/>
            <p:cNvSpPr/>
            <p:nvPr/>
          </p:nvSpPr>
          <p:spPr>
            <a:xfrm>
              <a:off x="217170" y="3810"/>
              <a:ext cx="8639810" cy="932180"/>
            </a:xfrm>
            <a:custGeom>
              <a:avLst/>
              <a:gdLst/>
              <a:ahLst/>
              <a:cxnLst/>
              <a:rect l="l" t="t" r="r" b="b"/>
              <a:pathLst>
                <a:path w="8639810" h="932180">
                  <a:moveTo>
                    <a:pt x="8501380" y="930910"/>
                  </a:moveTo>
                  <a:lnTo>
                    <a:pt x="138429" y="930910"/>
                  </a:lnTo>
                  <a:lnTo>
                    <a:pt x="146050" y="932180"/>
                  </a:lnTo>
                  <a:lnTo>
                    <a:pt x="8492490" y="932180"/>
                  </a:lnTo>
                  <a:lnTo>
                    <a:pt x="8501380" y="930910"/>
                  </a:lnTo>
                  <a:close/>
                </a:path>
                <a:path w="8639810" h="932180">
                  <a:moveTo>
                    <a:pt x="8500110" y="1270"/>
                  </a:moveTo>
                  <a:lnTo>
                    <a:pt x="138429" y="1270"/>
                  </a:lnTo>
                  <a:lnTo>
                    <a:pt x="130809" y="2540"/>
                  </a:lnTo>
                  <a:lnTo>
                    <a:pt x="121919" y="3810"/>
                  </a:lnTo>
                  <a:lnTo>
                    <a:pt x="114300" y="6350"/>
                  </a:lnTo>
                  <a:lnTo>
                    <a:pt x="106679" y="7620"/>
                  </a:lnTo>
                  <a:lnTo>
                    <a:pt x="99059" y="11430"/>
                  </a:lnTo>
                  <a:lnTo>
                    <a:pt x="91439" y="13970"/>
                  </a:lnTo>
                  <a:lnTo>
                    <a:pt x="83819" y="17780"/>
                  </a:lnTo>
                  <a:lnTo>
                    <a:pt x="77469" y="21590"/>
                  </a:lnTo>
                  <a:lnTo>
                    <a:pt x="69850" y="25400"/>
                  </a:lnTo>
                  <a:lnTo>
                    <a:pt x="24129" y="71120"/>
                  </a:lnTo>
                  <a:lnTo>
                    <a:pt x="2539" y="123190"/>
                  </a:lnTo>
                  <a:lnTo>
                    <a:pt x="1269" y="132080"/>
                  </a:lnTo>
                  <a:lnTo>
                    <a:pt x="0" y="139700"/>
                  </a:lnTo>
                  <a:lnTo>
                    <a:pt x="0" y="793750"/>
                  </a:lnTo>
                  <a:lnTo>
                    <a:pt x="2539" y="808990"/>
                  </a:lnTo>
                  <a:lnTo>
                    <a:pt x="5079" y="817880"/>
                  </a:lnTo>
                  <a:lnTo>
                    <a:pt x="12700" y="840740"/>
                  </a:lnTo>
                  <a:lnTo>
                    <a:pt x="16509" y="847090"/>
                  </a:lnTo>
                  <a:lnTo>
                    <a:pt x="20319" y="854710"/>
                  </a:lnTo>
                  <a:lnTo>
                    <a:pt x="24129" y="861060"/>
                  </a:lnTo>
                  <a:lnTo>
                    <a:pt x="29209" y="868680"/>
                  </a:lnTo>
                  <a:lnTo>
                    <a:pt x="39369" y="881380"/>
                  </a:lnTo>
                  <a:lnTo>
                    <a:pt x="45719" y="886460"/>
                  </a:lnTo>
                  <a:lnTo>
                    <a:pt x="50800" y="892810"/>
                  </a:lnTo>
                  <a:lnTo>
                    <a:pt x="63500" y="902970"/>
                  </a:lnTo>
                  <a:lnTo>
                    <a:pt x="69850" y="906780"/>
                  </a:lnTo>
                  <a:lnTo>
                    <a:pt x="77469" y="911860"/>
                  </a:lnTo>
                  <a:lnTo>
                    <a:pt x="85089" y="915670"/>
                  </a:lnTo>
                  <a:lnTo>
                    <a:pt x="91439" y="919480"/>
                  </a:lnTo>
                  <a:lnTo>
                    <a:pt x="114300" y="927100"/>
                  </a:lnTo>
                  <a:lnTo>
                    <a:pt x="123189" y="928370"/>
                  </a:lnTo>
                  <a:lnTo>
                    <a:pt x="130809" y="930910"/>
                  </a:lnTo>
                  <a:lnTo>
                    <a:pt x="8509000" y="930910"/>
                  </a:lnTo>
                  <a:lnTo>
                    <a:pt x="8516620" y="928370"/>
                  </a:lnTo>
                  <a:lnTo>
                    <a:pt x="8524240" y="927100"/>
                  </a:lnTo>
                  <a:lnTo>
                    <a:pt x="8533130" y="924560"/>
                  </a:lnTo>
                  <a:lnTo>
                    <a:pt x="8540750" y="922020"/>
                  </a:lnTo>
                  <a:lnTo>
                    <a:pt x="8548370" y="918210"/>
                  </a:lnTo>
                  <a:lnTo>
                    <a:pt x="8554720" y="915670"/>
                  </a:lnTo>
                  <a:lnTo>
                    <a:pt x="8562340" y="911860"/>
                  </a:lnTo>
                  <a:lnTo>
                    <a:pt x="8568690" y="906780"/>
                  </a:lnTo>
                  <a:lnTo>
                    <a:pt x="8576310" y="901700"/>
                  </a:lnTo>
                  <a:lnTo>
                    <a:pt x="8582660" y="897890"/>
                  </a:lnTo>
                  <a:lnTo>
                    <a:pt x="8589010" y="892810"/>
                  </a:lnTo>
                  <a:lnTo>
                    <a:pt x="8594090" y="886460"/>
                  </a:lnTo>
                  <a:lnTo>
                    <a:pt x="8605520" y="875030"/>
                  </a:lnTo>
                  <a:lnTo>
                    <a:pt x="8610600" y="868680"/>
                  </a:lnTo>
                  <a:lnTo>
                    <a:pt x="8614410" y="861060"/>
                  </a:lnTo>
                  <a:lnTo>
                    <a:pt x="8618220" y="854710"/>
                  </a:lnTo>
                  <a:lnTo>
                    <a:pt x="8634730" y="816610"/>
                  </a:lnTo>
                  <a:lnTo>
                    <a:pt x="8639810" y="784860"/>
                  </a:lnTo>
                  <a:lnTo>
                    <a:pt x="8639810" y="147320"/>
                  </a:lnTo>
                  <a:lnTo>
                    <a:pt x="8637270" y="132080"/>
                  </a:lnTo>
                  <a:lnTo>
                    <a:pt x="8636000" y="123190"/>
                  </a:lnTo>
                  <a:lnTo>
                    <a:pt x="8634730" y="115570"/>
                  </a:lnTo>
                  <a:lnTo>
                    <a:pt x="8629650" y="100330"/>
                  </a:lnTo>
                  <a:lnTo>
                    <a:pt x="8622030" y="85090"/>
                  </a:lnTo>
                  <a:lnTo>
                    <a:pt x="8618220" y="78740"/>
                  </a:lnTo>
                  <a:lnTo>
                    <a:pt x="8614410" y="71120"/>
                  </a:lnTo>
                  <a:lnTo>
                    <a:pt x="8610600" y="64770"/>
                  </a:lnTo>
                  <a:lnTo>
                    <a:pt x="8605520" y="58420"/>
                  </a:lnTo>
                  <a:lnTo>
                    <a:pt x="8599170" y="52070"/>
                  </a:lnTo>
                  <a:lnTo>
                    <a:pt x="8594090" y="45720"/>
                  </a:lnTo>
                  <a:lnTo>
                    <a:pt x="8568690" y="25400"/>
                  </a:lnTo>
                  <a:lnTo>
                    <a:pt x="8562340" y="21590"/>
                  </a:lnTo>
                  <a:lnTo>
                    <a:pt x="8547100" y="13970"/>
                  </a:lnTo>
                  <a:lnTo>
                    <a:pt x="8539480" y="11430"/>
                  </a:lnTo>
                  <a:lnTo>
                    <a:pt x="8531860" y="7620"/>
                  </a:lnTo>
                  <a:lnTo>
                    <a:pt x="8524240" y="6350"/>
                  </a:lnTo>
                  <a:lnTo>
                    <a:pt x="8516620" y="3810"/>
                  </a:lnTo>
                  <a:lnTo>
                    <a:pt x="8509000" y="2540"/>
                  </a:lnTo>
                  <a:lnTo>
                    <a:pt x="8500110" y="1270"/>
                  </a:lnTo>
                  <a:close/>
                </a:path>
                <a:path w="8639810" h="932180">
                  <a:moveTo>
                    <a:pt x="8484870" y="0"/>
                  </a:moveTo>
                  <a:lnTo>
                    <a:pt x="154940" y="0"/>
                  </a:lnTo>
                  <a:lnTo>
                    <a:pt x="146050" y="1270"/>
                  </a:lnTo>
                  <a:lnTo>
                    <a:pt x="8492490" y="1270"/>
                  </a:lnTo>
                  <a:lnTo>
                    <a:pt x="8484870" y="0"/>
                  </a:lnTo>
                  <a:close/>
                </a:path>
              </a:pathLst>
            </a:custGeom>
            <a:solidFill>
              <a:srgbClr val="009900"/>
            </a:solidFill>
          </p:spPr>
          <p:txBody>
            <a:bodyPr wrap="square" lIns="0" tIns="0" rIns="0" bIns="0" rtlCol="0"/>
            <a:lstStyle/>
            <a:p/>
          </p:txBody>
        </p:sp>
        <p:sp>
          <p:nvSpPr>
            <p:cNvPr id="4" name="object 4"/>
            <p:cNvSpPr/>
            <p:nvPr/>
          </p:nvSpPr>
          <p:spPr>
            <a:xfrm>
              <a:off x="217170" y="3810"/>
              <a:ext cx="8639810" cy="932180"/>
            </a:xfrm>
            <a:custGeom>
              <a:avLst/>
              <a:gdLst/>
              <a:ahLst/>
              <a:cxnLst/>
              <a:rect l="l" t="t" r="r" b="b"/>
              <a:pathLst>
                <a:path w="8639810" h="932180">
                  <a:moveTo>
                    <a:pt x="0" y="156210"/>
                  </a:moveTo>
                  <a:lnTo>
                    <a:pt x="0" y="147320"/>
                  </a:lnTo>
                  <a:lnTo>
                    <a:pt x="0" y="139700"/>
                  </a:lnTo>
                  <a:lnTo>
                    <a:pt x="1269" y="132080"/>
                  </a:lnTo>
                  <a:lnTo>
                    <a:pt x="2539" y="123190"/>
                  </a:lnTo>
                  <a:lnTo>
                    <a:pt x="5079" y="115570"/>
                  </a:lnTo>
                  <a:lnTo>
                    <a:pt x="7619" y="107950"/>
                  </a:lnTo>
                  <a:lnTo>
                    <a:pt x="10159" y="100330"/>
                  </a:lnTo>
                  <a:lnTo>
                    <a:pt x="12700" y="92710"/>
                  </a:lnTo>
                  <a:lnTo>
                    <a:pt x="16509" y="85090"/>
                  </a:lnTo>
                  <a:lnTo>
                    <a:pt x="20319" y="77470"/>
                  </a:lnTo>
                  <a:lnTo>
                    <a:pt x="24129" y="71120"/>
                  </a:lnTo>
                  <a:lnTo>
                    <a:pt x="29209" y="64770"/>
                  </a:lnTo>
                  <a:lnTo>
                    <a:pt x="34289" y="58420"/>
                  </a:lnTo>
                  <a:lnTo>
                    <a:pt x="39369" y="52070"/>
                  </a:lnTo>
                  <a:lnTo>
                    <a:pt x="44450" y="45720"/>
                  </a:lnTo>
                  <a:lnTo>
                    <a:pt x="50800" y="40640"/>
                  </a:lnTo>
                  <a:lnTo>
                    <a:pt x="57150" y="35560"/>
                  </a:lnTo>
                  <a:lnTo>
                    <a:pt x="63500" y="30480"/>
                  </a:lnTo>
                  <a:lnTo>
                    <a:pt x="69850" y="25400"/>
                  </a:lnTo>
                  <a:lnTo>
                    <a:pt x="77469" y="21590"/>
                  </a:lnTo>
                  <a:lnTo>
                    <a:pt x="83819" y="17780"/>
                  </a:lnTo>
                  <a:lnTo>
                    <a:pt x="91439" y="13970"/>
                  </a:lnTo>
                  <a:lnTo>
                    <a:pt x="99059" y="11430"/>
                  </a:lnTo>
                  <a:lnTo>
                    <a:pt x="106679" y="7620"/>
                  </a:lnTo>
                  <a:lnTo>
                    <a:pt x="114300" y="6350"/>
                  </a:lnTo>
                  <a:lnTo>
                    <a:pt x="121919" y="3810"/>
                  </a:lnTo>
                  <a:lnTo>
                    <a:pt x="130809" y="2540"/>
                  </a:lnTo>
                  <a:lnTo>
                    <a:pt x="138429" y="1270"/>
                  </a:lnTo>
                  <a:lnTo>
                    <a:pt x="146050" y="1270"/>
                  </a:lnTo>
                  <a:lnTo>
                    <a:pt x="154940" y="0"/>
                  </a:lnTo>
                  <a:lnTo>
                    <a:pt x="8484870" y="0"/>
                  </a:lnTo>
                  <a:lnTo>
                    <a:pt x="8492490" y="1270"/>
                  </a:lnTo>
                  <a:lnTo>
                    <a:pt x="8500110" y="1270"/>
                  </a:lnTo>
                  <a:lnTo>
                    <a:pt x="8509000" y="2540"/>
                  </a:lnTo>
                  <a:lnTo>
                    <a:pt x="8516620" y="3810"/>
                  </a:lnTo>
                  <a:lnTo>
                    <a:pt x="8524240" y="6350"/>
                  </a:lnTo>
                  <a:lnTo>
                    <a:pt x="8531860" y="7620"/>
                  </a:lnTo>
                  <a:lnTo>
                    <a:pt x="8539480" y="11430"/>
                  </a:lnTo>
                  <a:lnTo>
                    <a:pt x="8547100" y="13970"/>
                  </a:lnTo>
                  <a:lnTo>
                    <a:pt x="8554720" y="17780"/>
                  </a:lnTo>
                  <a:lnTo>
                    <a:pt x="8562340" y="21590"/>
                  </a:lnTo>
                  <a:lnTo>
                    <a:pt x="8568690" y="25400"/>
                  </a:lnTo>
                  <a:lnTo>
                    <a:pt x="8575040" y="30480"/>
                  </a:lnTo>
                  <a:lnTo>
                    <a:pt x="8581390" y="35560"/>
                  </a:lnTo>
                  <a:lnTo>
                    <a:pt x="8587740" y="40640"/>
                  </a:lnTo>
                  <a:lnTo>
                    <a:pt x="8594090" y="45720"/>
                  </a:lnTo>
                  <a:lnTo>
                    <a:pt x="8599170" y="52070"/>
                  </a:lnTo>
                  <a:lnTo>
                    <a:pt x="8605520" y="58420"/>
                  </a:lnTo>
                  <a:lnTo>
                    <a:pt x="8610600" y="64770"/>
                  </a:lnTo>
                  <a:lnTo>
                    <a:pt x="8614410" y="71120"/>
                  </a:lnTo>
                  <a:lnTo>
                    <a:pt x="8618220" y="78740"/>
                  </a:lnTo>
                  <a:lnTo>
                    <a:pt x="8622030" y="85090"/>
                  </a:lnTo>
                  <a:lnTo>
                    <a:pt x="8625840" y="92710"/>
                  </a:lnTo>
                  <a:lnTo>
                    <a:pt x="8629650" y="100330"/>
                  </a:lnTo>
                  <a:lnTo>
                    <a:pt x="8632190" y="107950"/>
                  </a:lnTo>
                  <a:lnTo>
                    <a:pt x="8634730" y="115570"/>
                  </a:lnTo>
                  <a:lnTo>
                    <a:pt x="8636000" y="123190"/>
                  </a:lnTo>
                  <a:lnTo>
                    <a:pt x="8637270" y="132080"/>
                  </a:lnTo>
                  <a:lnTo>
                    <a:pt x="8638540" y="139700"/>
                  </a:lnTo>
                  <a:lnTo>
                    <a:pt x="8639810" y="147320"/>
                  </a:lnTo>
                  <a:lnTo>
                    <a:pt x="8639810" y="156210"/>
                  </a:lnTo>
                  <a:lnTo>
                    <a:pt x="8639810" y="777240"/>
                  </a:lnTo>
                  <a:lnTo>
                    <a:pt x="8639810" y="784860"/>
                  </a:lnTo>
                  <a:lnTo>
                    <a:pt x="8638540" y="793750"/>
                  </a:lnTo>
                  <a:lnTo>
                    <a:pt x="8637270" y="801370"/>
                  </a:lnTo>
                  <a:lnTo>
                    <a:pt x="8636000" y="808990"/>
                  </a:lnTo>
                  <a:lnTo>
                    <a:pt x="8634730" y="816610"/>
                  </a:lnTo>
                  <a:lnTo>
                    <a:pt x="8632190" y="825500"/>
                  </a:lnTo>
                  <a:lnTo>
                    <a:pt x="8629650" y="831850"/>
                  </a:lnTo>
                  <a:lnTo>
                    <a:pt x="8625840" y="839470"/>
                  </a:lnTo>
                  <a:lnTo>
                    <a:pt x="8622030" y="847090"/>
                  </a:lnTo>
                  <a:lnTo>
                    <a:pt x="8618220" y="854710"/>
                  </a:lnTo>
                  <a:lnTo>
                    <a:pt x="8614410" y="861060"/>
                  </a:lnTo>
                  <a:lnTo>
                    <a:pt x="8610600" y="868680"/>
                  </a:lnTo>
                  <a:lnTo>
                    <a:pt x="8605520" y="875030"/>
                  </a:lnTo>
                  <a:lnTo>
                    <a:pt x="8600440" y="880110"/>
                  </a:lnTo>
                  <a:lnTo>
                    <a:pt x="8594090" y="886460"/>
                  </a:lnTo>
                  <a:lnTo>
                    <a:pt x="8589010" y="892810"/>
                  </a:lnTo>
                  <a:lnTo>
                    <a:pt x="8582660" y="897890"/>
                  </a:lnTo>
                  <a:lnTo>
                    <a:pt x="8576310" y="901700"/>
                  </a:lnTo>
                  <a:lnTo>
                    <a:pt x="8568690" y="906780"/>
                  </a:lnTo>
                  <a:lnTo>
                    <a:pt x="8562340" y="911860"/>
                  </a:lnTo>
                  <a:lnTo>
                    <a:pt x="8554720" y="915670"/>
                  </a:lnTo>
                  <a:lnTo>
                    <a:pt x="8548370" y="918210"/>
                  </a:lnTo>
                  <a:lnTo>
                    <a:pt x="8540750" y="922020"/>
                  </a:lnTo>
                  <a:lnTo>
                    <a:pt x="8533130" y="924560"/>
                  </a:lnTo>
                  <a:lnTo>
                    <a:pt x="8524240" y="927100"/>
                  </a:lnTo>
                  <a:lnTo>
                    <a:pt x="8516620" y="928370"/>
                  </a:lnTo>
                  <a:lnTo>
                    <a:pt x="8509000" y="930910"/>
                  </a:lnTo>
                  <a:lnTo>
                    <a:pt x="8501380" y="930910"/>
                  </a:lnTo>
                  <a:lnTo>
                    <a:pt x="8492490" y="932180"/>
                  </a:lnTo>
                  <a:lnTo>
                    <a:pt x="8484870" y="932180"/>
                  </a:lnTo>
                  <a:lnTo>
                    <a:pt x="154940" y="932180"/>
                  </a:lnTo>
                  <a:lnTo>
                    <a:pt x="146050" y="932180"/>
                  </a:lnTo>
                  <a:lnTo>
                    <a:pt x="138429" y="930910"/>
                  </a:lnTo>
                  <a:lnTo>
                    <a:pt x="130809" y="930910"/>
                  </a:lnTo>
                  <a:lnTo>
                    <a:pt x="123189" y="928370"/>
                  </a:lnTo>
                  <a:lnTo>
                    <a:pt x="114300" y="927100"/>
                  </a:lnTo>
                  <a:lnTo>
                    <a:pt x="106679" y="924560"/>
                  </a:lnTo>
                  <a:lnTo>
                    <a:pt x="99059" y="922020"/>
                  </a:lnTo>
                  <a:lnTo>
                    <a:pt x="91439" y="919480"/>
                  </a:lnTo>
                  <a:lnTo>
                    <a:pt x="85089" y="915670"/>
                  </a:lnTo>
                  <a:lnTo>
                    <a:pt x="77469" y="911860"/>
                  </a:lnTo>
                  <a:lnTo>
                    <a:pt x="69850" y="906780"/>
                  </a:lnTo>
                  <a:lnTo>
                    <a:pt x="63500" y="902970"/>
                  </a:lnTo>
                  <a:lnTo>
                    <a:pt x="57150" y="897890"/>
                  </a:lnTo>
                  <a:lnTo>
                    <a:pt x="50800" y="892810"/>
                  </a:lnTo>
                  <a:lnTo>
                    <a:pt x="45719" y="886460"/>
                  </a:lnTo>
                  <a:lnTo>
                    <a:pt x="39369" y="881380"/>
                  </a:lnTo>
                  <a:lnTo>
                    <a:pt x="34289" y="875030"/>
                  </a:lnTo>
                  <a:lnTo>
                    <a:pt x="29209" y="868680"/>
                  </a:lnTo>
                  <a:lnTo>
                    <a:pt x="24129" y="861060"/>
                  </a:lnTo>
                  <a:lnTo>
                    <a:pt x="20319" y="854710"/>
                  </a:lnTo>
                  <a:lnTo>
                    <a:pt x="16509" y="847090"/>
                  </a:lnTo>
                  <a:lnTo>
                    <a:pt x="12700" y="840740"/>
                  </a:lnTo>
                  <a:lnTo>
                    <a:pt x="10159" y="833120"/>
                  </a:lnTo>
                  <a:lnTo>
                    <a:pt x="7619" y="825500"/>
                  </a:lnTo>
                  <a:lnTo>
                    <a:pt x="5079" y="817880"/>
                  </a:lnTo>
                  <a:lnTo>
                    <a:pt x="2539" y="808990"/>
                  </a:lnTo>
                  <a:lnTo>
                    <a:pt x="1269" y="801370"/>
                  </a:lnTo>
                  <a:lnTo>
                    <a:pt x="0" y="793750"/>
                  </a:lnTo>
                  <a:lnTo>
                    <a:pt x="0" y="786130"/>
                  </a:lnTo>
                  <a:lnTo>
                    <a:pt x="0" y="777240"/>
                  </a:lnTo>
                  <a:lnTo>
                    <a:pt x="0" y="156210"/>
                  </a:lnTo>
                  <a:close/>
                </a:path>
              </a:pathLst>
            </a:custGeom>
            <a:ln w="25518">
              <a:solidFill>
                <a:srgbClr val="FFFFFF"/>
              </a:solidFill>
            </a:ln>
          </p:spPr>
          <p:txBody>
            <a:bodyPr wrap="square" lIns="0" tIns="0" rIns="0" bIns="0" rtlCol="0"/>
            <a:lstStyle/>
            <a:p/>
          </p:txBody>
        </p:sp>
        <p:sp>
          <p:nvSpPr>
            <p:cNvPr id="5" name="object 5"/>
            <p:cNvSpPr/>
            <p:nvPr/>
          </p:nvSpPr>
          <p:spPr>
            <a:xfrm>
              <a:off x="204406" y="-8941"/>
              <a:ext cx="8665845" cy="958215"/>
            </a:xfrm>
            <a:custGeom>
              <a:avLst/>
              <a:gdLst/>
              <a:ahLst/>
              <a:cxnLst/>
              <a:rect l="l" t="t" r="r" b="b"/>
              <a:pathLst>
                <a:path w="8665845" h="9582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958215">
                  <a:moveTo>
                    <a:pt x="8665324" y="944930"/>
                  </a:moveTo>
                  <a:lnTo>
                    <a:pt x="8661590" y="935913"/>
                  </a:lnTo>
                  <a:lnTo>
                    <a:pt x="8652573" y="932180"/>
                  </a:lnTo>
                  <a:lnTo>
                    <a:pt x="8643544" y="935913"/>
                  </a:lnTo>
                  <a:lnTo>
                    <a:pt x="8639810" y="944930"/>
                  </a:lnTo>
                  <a:lnTo>
                    <a:pt x="8643544" y="953960"/>
                  </a:lnTo>
                  <a:lnTo>
                    <a:pt x="8652573" y="957694"/>
                  </a:lnTo>
                  <a:lnTo>
                    <a:pt x="8661590" y="953960"/>
                  </a:lnTo>
                  <a:lnTo>
                    <a:pt x="8665324" y="94493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prstGeom prst="rect">
            <a:avLst/>
          </a:prstGeom>
        </p:spPr>
        <p:txBody>
          <a:bodyPr vert="horz" wrap="square" lIns="0" tIns="57150" rIns="0" bIns="0" rtlCol="0">
            <a:spAutoFit/>
          </a:bodyPr>
          <a:lstStyle/>
          <a:p>
            <a:pPr marL="11430" marR="5080">
              <a:lnSpc>
                <a:spcPts val="2810"/>
              </a:lnSpc>
              <a:spcBef>
                <a:spcPts val="450"/>
              </a:spcBef>
            </a:pPr>
            <a:r>
              <a:rPr sz="2600" i="1" u="none" dirty="0">
                <a:solidFill>
                  <a:srgbClr val="FFFFFF"/>
                </a:solidFill>
                <a:latin typeface="Calibri" panose="020F0502020204030204"/>
                <a:cs typeface="Calibri" panose="020F0502020204030204"/>
              </a:rPr>
              <a:t>ε)Εφαρμογές</a:t>
            </a:r>
            <a:r>
              <a:rPr sz="2600" i="1" u="none" spc="-2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των</a:t>
            </a:r>
            <a:r>
              <a:rPr sz="2600" i="1" u="none" spc="-2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20" dirty="0">
                <a:solidFill>
                  <a:srgbClr val="FFFFFF"/>
                </a:solidFill>
                <a:latin typeface="Calibri" panose="020F0502020204030204"/>
                <a:cs typeface="Calibri" panose="020F0502020204030204"/>
              </a:rPr>
              <a:t> </a:t>
            </a:r>
            <a:r>
              <a:rPr sz="2600" i="1" u="none" spc="-5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1)Ηλεκτροπαραγωγά</a:t>
            </a:r>
            <a:r>
              <a:rPr sz="2600" i="1" u="none" spc="-100"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ζεύγη.</a:t>
            </a:r>
            <a:endParaRPr sz="2600">
              <a:latin typeface="Calibri" panose="020F0502020204030204"/>
              <a:cs typeface="Calibri" panose="020F0502020204030204"/>
            </a:endParaRPr>
          </a:p>
        </p:txBody>
      </p:sp>
      <p:sp>
        <p:nvSpPr>
          <p:cNvPr id="7" name="object 7"/>
          <p:cNvSpPr txBox="1"/>
          <p:nvPr/>
        </p:nvSpPr>
        <p:spPr>
          <a:xfrm>
            <a:off x="365759" y="1158240"/>
            <a:ext cx="8394065" cy="4856458"/>
          </a:xfrm>
          <a:prstGeom prst="rect">
            <a:avLst/>
          </a:prstGeom>
        </p:spPr>
        <p:txBody>
          <a:bodyPr vert="horz" wrap="square" lIns="0" tIns="41910" rIns="0" bIns="0" rtlCol="0">
            <a:spAutoFit/>
          </a:bodyPr>
          <a:lstStyle/>
          <a:p>
            <a:pPr marL="12700" marR="38100" indent="77470">
              <a:lnSpc>
                <a:spcPts val="2460"/>
              </a:lnSpc>
              <a:spcBef>
                <a:spcPts val="330"/>
              </a:spcBef>
              <a:tabLst>
                <a:tab pos="584835" algn="l"/>
                <a:tab pos="2616835" algn="l"/>
              </a:tabLst>
            </a:pPr>
            <a:r>
              <a:rPr sz="2200" b="1" spc="-25" dirty="0">
                <a:latin typeface="Arial" panose="020B0604020202020204"/>
                <a:cs typeface="Arial" panose="020B0604020202020204"/>
              </a:rPr>
              <a:t>ΤΑ</a:t>
            </a:r>
            <a:r>
              <a:rPr sz="2200" b="1" dirty="0">
                <a:latin typeface="Arial" panose="020B0604020202020204"/>
                <a:cs typeface="Arial" panose="020B0604020202020204"/>
              </a:rPr>
              <a:t>	</a:t>
            </a:r>
            <a:r>
              <a:rPr sz="2200" b="1" spc="-10" dirty="0">
                <a:solidFill>
                  <a:srgbClr val="0066CC"/>
                </a:solidFill>
                <a:latin typeface="Arial" panose="020B0604020202020204"/>
                <a:cs typeface="Arial" panose="020B0604020202020204"/>
              </a:rPr>
              <a:t>ΑΝΕΞΑΡΤΗΤΑ</a:t>
            </a:r>
            <a:r>
              <a:rPr sz="2200" b="1" dirty="0">
                <a:solidFill>
                  <a:srgbClr val="0066CC"/>
                </a:solidFill>
                <a:latin typeface="Arial" panose="020B0604020202020204"/>
                <a:cs typeface="Arial" panose="020B0604020202020204"/>
              </a:rPr>
              <a:t>	</a:t>
            </a:r>
            <a:r>
              <a:rPr sz="2200" b="1" spc="-30" dirty="0">
                <a:solidFill>
                  <a:srgbClr val="0066CC"/>
                </a:solidFill>
                <a:latin typeface="Arial" panose="020B0604020202020204"/>
                <a:cs typeface="Arial" panose="020B0604020202020204"/>
              </a:rPr>
              <a:t>ΗΛΕΚΤΡΟΠΑΡΑΓΩΓΑ</a:t>
            </a:r>
            <a:r>
              <a:rPr sz="2200" b="1" spc="-60"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ΖΕΥΓΗ</a:t>
            </a:r>
            <a:r>
              <a:rPr sz="2200" b="1" spc="-95" dirty="0">
                <a:solidFill>
                  <a:srgbClr val="0066CC"/>
                </a:solidFill>
                <a:latin typeface="Arial" panose="020B0604020202020204"/>
                <a:cs typeface="Arial" panose="020B0604020202020204"/>
              </a:rPr>
              <a:t> </a:t>
            </a:r>
            <a:r>
              <a:rPr sz="2200" b="1" spc="-10" dirty="0">
                <a:latin typeface="Arial" panose="020B0604020202020204"/>
                <a:cs typeface="Arial" panose="020B0604020202020204"/>
              </a:rPr>
              <a:t>ΔΙΑΘΕΤΟΥΝ </a:t>
            </a:r>
            <a:r>
              <a:rPr sz="2200" b="1" dirty="0">
                <a:latin typeface="Arial" panose="020B0604020202020204"/>
                <a:cs typeface="Arial" panose="020B0604020202020204"/>
              </a:rPr>
              <a:t>ΡΥΘΜΙΣΤΕΣ</a:t>
            </a:r>
            <a:r>
              <a:rPr sz="2200" b="1" spc="-75"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70" dirty="0">
                <a:latin typeface="Arial" panose="020B0604020202020204"/>
                <a:cs typeface="Arial" panose="020B0604020202020204"/>
              </a:rPr>
              <a:t> </a:t>
            </a:r>
            <a:r>
              <a:rPr sz="2200" b="1" dirty="0">
                <a:solidFill>
                  <a:srgbClr val="0066CC"/>
                </a:solidFill>
                <a:latin typeface="Arial" panose="020B0604020202020204"/>
                <a:cs typeface="Arial" panose="020B0604020202020204"/>
              </a:rPr>
              <a:t>ΙΣΟΧΡΟΝΗΣ</a:t>
            </a:r>
            <a:r>
              <a:rPr sz="2200" b="1" spc="-135" dirty="0">
                <a:solidFill>
                  <a:srgbClr val="0066CC"/>
                </a:solidFill>
                <a:latin typeface="Arial" panose="020B0604020202020204"/>
                <a:cs typeface="Arial" panose="020B0604020202020204"/>
              </a:rPr>
              <a:t> </a:t>
            </a:r>
            <a:r>
              <a:rPr sz="2200" b="1" spc="-10" dirty="0">
                <a:solidFill>
                  <a:srgbClr val="0066CC"/>
                </a:solidFill>
                <a:latin typeface="Arial" panose="020B0604020202020204"/>
                <a:cs typeface="Arial" panose="020B0604020202020204"/>
              </a:rPr>
              <a:t>ΛΕΙΤΟΥΡΓΙΑΣ,</a:t>
            </a:r>
            <a:r>
              <a:rPr sz="2200" b="1" spc="-55"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ΜΕ</a:t>
            </a:r>
            <a:r>
              <a:rPr sz="2200" b="1" spc="-55" dirty="0">
                <a:solidFill>
                  <a:srgbClr val="0066CC"/>
                </a:solidFill>
                <a:latin typeface="Arial" panose="020B0604020202020204"/>
                <a:cs typeface="Arial" panose="020B0604020202020204"/>
              </a:rPr>
              <a:t> </a:t>
            </a:r>
            <a:r>
              <a:rPr sz="2200" b="1" spc="-10" dirty="0">
                <a:solidFill>
                  <a:srgbClr val="0066CC"/>
                </a:solidFill>
                <a:latin typeface="Arial" panose="020B0604020202020204"/>
                <a:cs typeface="Arial" panose="020B0604020202020204"/>
              </a:rPr>
              <a:t>ΜΙΚΡΟ </a:t>
            </a:r>
            <a:r>
              <a:rPr sz="2200" b="1" spc="-20" dirty="0">
                <a:solidFill>
                  <a:srgbClr val="0066CC"/>
                </a:solidFill>
                <a:latin typeface="Arial" panose="020B0604020202020204"/>
                <a:cs typeface="Arial" panose="020B0604020202020204"/>
              </a:rPr>
              <a:t>ΒΑΘΜΟ</a:t>
            </a:r>
            <a:r>
              <a:rPr sz="2200" b="1" spc="-145"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ΑΝΟΜΟΙΟΜΟΡΦΙΑΣ</a:t>
            </a:r>
            <a:r>
              <a:rPr sz="2200" b="1" spc="-35" dirty="0">
                <a:solidFill>
                  <a:srgbClr val="0066CC"/>
                </a:solidFill>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ΜΕ</a:t>
            </a:r>
            <a:r>
              <a:rPr sz="2200" b="1" spc="-125" dirty="0">
                <a:latin typeface="Arial" panose="020B0604020202020204"/>
                <a:cs typeface="Arial" panose="020B0604020202020204"/>
              </a:rPr>
              <a:t> </a:t>
            </a:r>
            <a:r>
              <a:rPr sz="2200" b="1" spc="-35" dirty="0">
                <a:latin typeface="Arial" panose="020B0604020202020204"/>
                <a:cs typeface="Arial" panose="020B0604020202020204"/>
              </a:rPr>
              <a:t>ΔΙΑΤΑΞΕΙΣ</a:t>
            </a:r>
            <a:r>
              <a:rPr sz="2200" b="1" spc="-45" dirty="0">
                <a:latin typeface="Arial" panose="020B0604020202020204"/>
                <a:cs typeface="Arial" panose="020B0604020202020204"/>
              </a:rPr>
              <a:t> </a:t>
            </a:r>
            <a:r>
              <a:rPr sz="2200" b="1" spc="-10" dirty="0">
                <a:latin typeface="Arial" panose="020B0604020202020204"/>
                <a:cs typeface="Arial" panose="020B0604020202020204"/>
              </a:rPr>
              <a:t>ΠΕΡΙΟΡΙΣΜΟΥ </a:t>
            </a:r>
            <a:r>
              <a:rPr sz="2200" b="1" dirty="0">
                <a:latin typeface="Arial" panose="020B0604020202020204"/>
                <a:cs typeface="Arial" panose="020B0604020202020204"/>
              </a:rPr>
              <a:t>ΤΟΥ</a:t>
            </a:r>
            <a:r>
              <a:rPr sz="2200" b="1" spc="-110" dirty="0">
                <a:latin typeface="Arial" panose="020B0604020202020204"/>
                <a:cs typeface="Arial" panose="020B0604020202020204"/>
              </a:rPr>
              <a:t> </a:t>
            </a:r>
            <a:r>
              <a:rPr sz="2200" b="1" spc="-10" dirty="0">
                <a:latin typeface="Arial" panose="020B0604020202020204"/>
                <a:cs typeface="Arial" panose="020B0604020202020204"/>
              </a:rPr>
              <a:t>ΦΟΡΤΙΟΥ.</a:t>
            </a:r>
            <a:endParaRPr sz="2200">
              <a:latin typeface="Arial" panose="020B0604020202020204"/>
              <a:cs typeface="Arial" panose="020B0604020202020204"/>
            </a:endParaRPr>
          </a:p>
          <a:p>
            <a:pPr>
              <a:lnSpc>
                <a:spcPct val="100000"/>
              </a:lnSpc>
              <a:spcBef>
                <a:spcPts val="45"/>
              </a:spcBef>
            </a:pPr>
            <a:endParaRPr sz="2100">
              <a:latin typeface="Arial" panose="020B0604020202020204"/>
              <a:cs typeface="Arial" panose="020B0604020202020204"/>
            </a:endParaRPr>
          </a:p>
          <a:p>
            <a:pPr marL="12700" marR="5080" indent="77470">
              <a:lnSpc>
                <a:spcPts val="2460"/>
              </a:lnSpc>
            </a:pPr>
            <a:r>
              <a:rPr sz="2200" b="1" spc="-30" dirty="0">
                <a:latin typeface="Arial" panose="020B0604020202020204"/>
                <a:cs typeface="Arial" panose="020B0604020202020204"/>
              </a:rPr>
              <a:t>ΤΑ</a:t>
            </a:r>
            <a:r>
              <a:rPr sz="2200" b="1" spc="-105" dirty="0">
                <a:latin typeface="Arial" panose="020B0604020202020204"/>
                <a:cs typeface="Arial" panose="020B0604020202020204"/>
              </a:rPr>
              <a:t> </a:t>
            </a:r>
            <a:r>
              <a:rPr sz="2200" b="1" spc="-10" dirty="0">
                <a:solidFill>
                  <a:srgbClr val="0066CC"/>
                </a:solidFill>
                <a:latin typeface="Arial" panose="020B0604020202020204"/>
                <a:cs typeface="Arial" panose="020B0604020202020204"/>
              </a:rPr>
              <a:t>ΠΑΡΑΛΛΗΛΑ</a:t>
            </a:r>
            <a:r>
              <a:rPr sz="2200" b="1" spc="-100"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ΣΥΝΔΕΔΕΜΕΝΑ</a:t>
            </a:r>
            <a:r>
              <a:rPr sz="2200" b="1" spc="-100" dirty="0">
                <a:solidFill>
                  <a:srgbClr val="0066CC"/>
                </a:solidFill>
                <a:latin typeface="Arial" panose="020B0604020202020204"/>
                <a:cs typeface="Arial" panose="020B0604020202020204"/>
              </a:rPr>
              <a:t> </a:t>
            </a:r>
            <a:r>
              <a:rPr sz="2200" b="1" spc="-30" dirty="0">
                <a:solidFill>
                  <a:srgbClr val="0066CC"/>
                </a:solidFill>
                <a:latin typeface="Arial" panose="020B0604020202020204"/>
                <a:cs typeface="Arial" panose="020B0604020202020204"/>
              </a:rPr>
              <a:t>ΗΛΕΚΤΡΟΠΑΡΑΓΩΓΑ</a:t>
            </a:r>
            <a:r>
              <a:rPr sz="2200" b="1" spc="-85" dirty="0">
                <a:solidFill>
                  <a:srgbClr val="0066CC"/>
                </a:solidFill>
                <a:latin typeface="Arial" panose="020B0604020202020204"/>
                <a:cs typeface="Arial" panose="020B0604020202020204"/>
              </a:rPr>
              <a:t> </a:t>
            </a:r>
            <a:r>
              <a:rPr sz="2200" b="1" spc="-10" dirty="0">
                <a:solidFill>
                  <a:srgbClr val="0066CC"/>
                </a:solidFill>
                <a:latin typeface="Arial" panose="020B0604020202020204"/>
                <a:cs typeface="Arial" panose="020B0604020202020204"/>
              </a:rPr>
              <a:t>ΖΕΥΓΗ ΕΝΑΛΛΑΣΣΟΜΕΝΟΥ</a:t>
            </a:r>
            <a:r>
              <a:rPr sz="2200" b="1" spc="-55"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Ή</a:t>
            </a:r>
            <a:r>
              <a:rPr sz="2200" b="1" spc="-50" dirty="0">
                <a:solidFill>
                  <a:srgbClr val="0066CC"/>
                </a:solidFill>
                <a:latin typeface="Arial" panose="020B0604020202020204"/>
                <a:cs typeface="Arial" panose="020B0604020202020204"/>
              </a:rPr>
              <a:t> </a:t>
            </a:r>
            <a:r>
              <a:rPr sz="2200" b="1" dirty="0">
                <a:solidFill>
                  <a:srgbClr val="0066CC"/>
                </a:solidFill>
                <a:latin typeface="Arial" panose="020B0604020202020204"/>
                <a:cs typeface="Arial" panose="020B0604020202020204"/>
              </a:rPr>
              <a:t>ΣΥΝΕΧΟΥΣ</a:t>
            </a:r>
            <a:r>
              <a:rPr sz="2200" b="1" spc="-35" dirty="0">
                <a:solidFill>
                  <a:srgbClr val="0066CC"/>
                </a:solidFill>
                <a:latin typeface="Arial" panose="020B0604020202020204"/>
                <a:cs typeface="Arial" panose="020B0604020202020204"/>
              </a:rPr>
              <a:t> </a:t>
            </a:r>
            <a:r>
              <a:rPr sz="2200" b="1" spc="-30">
                <a:solidFill>
                  <a:srgbClr val="0066CC"/>
                </a:solidFill>
                <a:latin typeface="Arial" panose="020B0604020202020204"/>
                <a:cs typeface="Arial" panose="020B0604020202020204"/>
              </a:rPr>
              <a:t>ΡΕΥΜΑΤΟΣ</a:t>
            </a:r>
            <a:r>
              <a:rPr sz="2200" b="1" spc="-120">
                <a:solidFill>
                  <a:srgbClr val="0066CC"/>
                </a:solidFill>
                <a:latin typeface="Arial" panose="020B0604020202020204"/>
                <a:cs typeface="Arial" panose="020B0604020202020204"/>
              </a:rPr>
              <a:t> </a:t>
            </a:r>
            <a:r>
              <a:rPr lang="el-GR" sz="2200" b="1" spc="-120" dirty="0" smtClean="0">
                <a:solidFill>
                  <a:srgbClr val="0066CC"/>
                </a:solidFill>
                <a:latin typeface="Arial" panose="020B0604020202020204"/>
                <a:cs typeface="Arial" panose="020B0604020202020204"/>
              </a:rPr>
              <a:t> </a:t>
            </a:r>
            <a:r>
              <a:rPr sz="2200" b="1" spc="-10" smtClean="0">
                <a:latin typeface="Arial" panose="020B0604020202020204"/>
                <a:cs typeface="Arial" panose="020B0604020202020204"/>
              </a:rPr>
              <a:t>ΔΙΑΘΕΤΟΥΝ </a:t>
            </a:r>
            <a:r>
              <a:rPr sz="2200" b="1" dirty="0">
                <a:latin typeface="Arial" panose="020B0604020202020204"/>
                <a:cs typeface="Arial" panose="020B0604020202020204"/>
              </a:rPr>
              <a:t>ΡΥΘΜΙΣΤΕΣ</a:t>
            </a:r>
            <a:r>
              <a:rPr sz="2200" b="1" spc="-95" dirty="0">
                <a:latin typeface="Arial" panose="020B0604020202020204"/>
                <a:cs typeface="Arial" panose="020B0604020202020204"/>
              </a:rPr>
              <a:t> </a:t>
            </a:r>
            <a:r>
              <a:rPr sz="2200" b="1" dirty="0">
                <a:latin typeface="Arial" panose="020B0604020202020204"/>
                <a:cs typeface="Arial" panose="020B0604020202020204"/>
              </a:rPr>
              <a:t>ΜΕ</a:t>
            </a:r>
            <a:r>
              <a:rPr sz="2200" b="1" spc="-85" dirty="0">
                <a:latin typeface="Arial" panose="020B0604020202020204"/>
                <a:cs typeface="Arial" panose="020B0604020202020204"/>
              </a:rPr>
              <a:t> </a:t>
            </a:r>
            <a:r>
              <a:rPr sz="2200" b="1" spc="-10">
                <a:latin typeface="Arial" panose="020B0604020202020204"/>
                <a:cs typeface="Arial" panose="020B0604020202020204"/>
              </a:rPr>
              <a:t>ΧΑΡΑΚΤΗΡΙΣΤΙΚΑ</a:t>
            </a:r>
            <a:r>
              <a:rPr sz="2200" b="1" spc="-75">
                <a:latin typeface="Arial" panose="020B0604020202020204"/>
                <a:cs typeface="Arial" panose="020B0604020202020204"/>
              </a:rPr>
              <a:t> </a:t>
            </a:r>
            <a:r>
              <a:rPr lang="el-GR" sz="2200" b="1" spc="-75" dirty="0" smtClean="0">
                <a:latin typeface="Arial" panose="020B0604020202020204"/>
                <a:cs typeface="Arial" panose="020B0604020202020204"/>
              </a:rPr>
              <a:t> </a:t>
            </a:r>
            <a:r>
              <a:rPr sz="2200" b="1" smtClean="0">
                <a:solidFill>
                  <a:srgbClr val="0066CC"/>
                </a:solidFill>
                <a:latin typeface="Arial" panose="020B0604020202020204"/>
                <a:cs typeface="Arial" panose="020B0604020202020204"/>
              </a:rPr>
              <a:t>ΚΛΙΣ</a:t>
            </a:r>
            <a:r>
              <a:rPr lang="el-GR" sz="2200" b="1" dirty="0" smtClean="0">
                <a:solidFill>
                  <a:srgbClr val="0066CC"/>
                </a:solidFill>
                <a:latin typeface="Arial" panose="020B0604020202020204"/>
                <a:cs typeface="Arial" panose="020B0604020202020204"/>
              </a:rPr>
              <a:t>Η</a:t>
            </a:r>
            <a:r>
              <a:rPr sz="2200" b="1" smtClean="0">
                <a:solidFill>
                  <a:srgbClr val="0066CC"/>
                </a:solidFill>
                <a:latin typeface="Arial" panose="020B0604020202020204"/>
                <a:cs typeface="Arial" panose="020B0604020202020204"/>
              </a:rPr>
              <a:t>Σ</a:t>
            </a:r>
            <a:r>
              <a:rPr sz="2200" b="1" spc="-85" smtClean="0">
                <a:solidFill>
                  <a:srgbClr val="0066CC"/>
                </a:solidFill>
                <a:latin typeface="Arial" panose="020B0604020202020204"/>
                <a:cs typeface="Arial" panose="020B0604020202020204"/>
              </a:rPr>
              <a:t> </a:t>
            </a:r>
            <a:r>
              <a:rPr sz="2200" b="1" spc="-30">
                <a:solidFill>
                  <a:srgbClr val="0066CC"/>
                </a:solidFill>
                <a:latin typeface="Arial" panose="020B0604020202020204"/>
                <a:cs typeface="Arial" panose="020B0604020202020204"/>
              </a:rPr>
              <a:t>ΤΑΧΥΤΗΤΑΣ</a:t>
            </a:r>
            <a:r>
              <a:rPr sz="2200" b="1" spc="-80">
                <a:solidFill>
                  <a:srgbClr val="0066CC"/>
                </a:solidFill>
                <a:latin typeface="Arial" panose="020B0604020202020204"/>
                <a:cs typeface="Arial" panose="020B0604020202020204"/>
              </a:rPr>
              <a:t> </a:t>
            </a:r>
            <a:r>
              <a:rPr sz="2200" b="1" spc="-25" smtClean="0">
                <a:solidFill>
                  <a:srgbClr val="0066CC"/>
                </a:solidFill>
                <a:latin typeface="Arial" panose="020B0604020202020204"/>
                <a:cs typeface="Arial" panose="020B0604020202020204"/>
              </a:rPr>
              <a:t>ΠΕ</a:t>
            </a:r>
            <a:r>
              <a:rPr sz="2200" b="1" smtClean="0">
                <a:solidFill>
                  <a:srgbClr val="0066CC"/>
                </a:solidFill>
                <a:latin typeface="Arial" panose="020B0604020202020204"/>
                <a:cs typeface="Arial" panose="020B0604020202020204"/>
              </a:rPr>
              <a:t>ΡΙΣΤΡΟΦΗΣ</a:t>
            </a:r>
            <a:r>
              <a:rPr sz="2200" b="1" dirty="0">
                <a:latin typeface="Arial" panose="020B0604020202020204"/>
                <a:cs typeface="Arial" panose="020B0604020202020204"/>
              </a:rPr>
              <a:t>,</a:t>
            </a:r>
            <a:r>
              <a:rPr sz="2200" b="1" spc="-65" dirty="0">
                <a:latin typeface="Arial" panose="020B0604020202020204"/>
                <a:cs typeface="Arial" panose="020B0604020202020204"/>
              </a:rPr>
              <a:t> </a:t>
            </a:r>
            <a:r>
              <a:rPr sz="2200" b="1" dirty="0">
                <a:latin typeface="Arial" panose="020B0604020202020204"/>
                <a:cs typeface="Arial" panose="020B0604020202020204"/>
              </a:rPr>
              <a:t>ΩΣΤΕ</a:t>
            </a:r>
            <a:r>
              <a:rPr sz="2200" b="1" spc="-65" dirty="0">
                <a:latin typeface="Arial" panose="020B0604020202020204"/>
                <a:cs typeface="Arial" panose="020B0604020202020204"/>
              </a:rPr>
              <a:t> </a:t>
            </a:r>
            <a:r>
              <a:rPr sz="2200" b="1" dirty="0">
                <a:latin typeface="Arial" panose="020B0604020202020204"/>
                <a:cs typeface="Arial" panose="020B0604020202020204"/>
              </a:rPr>
              <a:t>ΝΑ</a:t>
            </a:r>
            <a:r>
              <a:rPr sz="2200" b="1" spc="-65" dirty="0">
                <a:latin typeface="Arial" panose="020B0604020202020204"/>
                <a:cs typeface="Arial" panose="020B0604020202020204"/>
              </a:rPr>
              <a:t> </a:t>
            </a:r>
            <a:r>
              <a:rPr sz="2200" b="1" spc="-10" dirty="0">
                <a:latin typeface="Arial" panose="020B0604020202020204"/>
                <a:cs typeface="Arial" panose="020B0604020202020204"/>
              </a:rPr>
              <a:t>ΕΠΙΤΥΓΧΑΝΕΤΑΙ</a:t>
            </a:r>
            <a:r>
              <a:rPr sz="2200" b="1" spc="-45" dirty="0">
                <a:latin typeface="Arial" panose="020B0604020202020204"/>
                <a:cs typeface="Arial" panose="020B0604020202020204"/>
              </a:rPr>
              <a:t> </a:t>
            </a:r>
            <a:r>
              <a:rPr sz="2200" b="1" dirty="0">
                <a:solidFill>
                  <a:srgbClr val="0066CC"/>
                </a:solidFill>
                <a:latin typeface="Arial" panose="020B0604020202020204"/>
                <a:cs typeface="Arial" panose="020B0604020202020204"/>
              </a:rPr>
              <a:t>ΙΣΟΔΙΑΝΟΜΗ</a:t>
            </a:r>
            <a:r>
              <a:rPr sz="2200" b="1" spc="-60" dirty="0">
                <a:solidFill>
                  <a:srgbClr val="0066CC"/>
                </a:solidFill>
                <a:latin typeface="Arial" panose="020B0604020202020204"/>
                <a:cs typeface="Arial" panose="020B0604020202020204"/>
              </a:rPr>
              <a:t> </a:t>
            </a:r>
            <a:r>
              <a:rPr sz="2200" b="1" spc="-25" dirty="0">
                <a:solidFill>
                  <a:srgbClr val="0066CC"/>
                </a:solidFill>
                <a:latin typeface="Arial" panose="020B0604020202020204"/>
                <a:cs typeface="Arial" panose="020B0604020202020204"/>
              </a:rPr>
              <a:t>ΤΟΥ </a:t>
            </a:r>
            <a:r>
              <a:rPr sz="2200" b="1" dirty="0">
                <a:solidFill>
                  <a:srgbClr val="0066CC"/>
                </a:solidFill>
                <a:latin typeface="Arial" panose="020B0604020202020204"/>
                <a:cs typeface="Arial" panose="020B0604020202020204"/>
              </a:rPr>
              <a:t>ΦΟΡΤΙΟΥ</a:t>
            </a:r>
            <a:r>
              <a:rPr sz="2200" b="1" spc="-110" dirty="0">
                <a:solidFill>
                  <a:srgbClr val="0066CC"/>
                </a:solidFill>
                <a:latin typeface="Arial" panose="020B0604020202020204"/>
                <a:cs typeface="Arial" panose="020B0604020202020204"/>
              </a:rPr>
              <a:t> </a:t>
            </a:r>
            <a:r>
              <a:rPr sz="2200" b="1" spc="-20" dirty="0">
                <a:latin typeface="Arial" panose="020B0604020202020204"/>
                <a:cs typeface="Arial" panose="020B0604020202020204"/>
              </a:rPr>
              <a:t>ΜΕΤΑΞΥ</a:t>
            </a:r>
            <a:r>
              <a:rPr sz="2200" b="1" spc="-95" dirty="0">
                <a:latin typeface="Arial" panose="020B0604020202020204"/>
                <a:cs typeface="Arial" panose="020B0604020202020204"/>
              </a:rPr>
              <a:t> </a:t>
            </a:r>
            <a:r>
              <a:rPr sz="2200" b="1" spc="-10" dirty="0">
                <a:latin typeface="Arial" panose="020B0604020202020204"/>
                <a:cs typeface="Arial" panose="020B0604020202020204"/>
              </a:rPr>
              <a:t>ΠΕΤΡΕΛΑΙΟΜΗΧΑΝΩΝ.</a:t>
            </a:r>
            <a:endParaRPr sz="2200">
              <a:latin typeface="Arial" panose="020B0604020202020204"/>
              <a:cs typeface="Arial" panose="020B0604020202020204"/>
            </a:endParaRPr>
          </a:p>
          <a:p>
            <a:pPr>
              <a:lnSpc>
                <a:spcPct val="100000"/>
              </a:lnSpc>
              <a:spcBef>
                <a:spcPts val="45"/>
              </a:spcBef>
            </a:pPr>
            <a:endParaRPr sz="2100">
              <a:latin typeface="Arial" panose="020B0604020202020204"/>
              <a:cs typeface="Arial" panose="020B0604020202020204"/>
            </a:endParaRPr>
          </a:p>
          <a:p>
            <a:pPr marL="12700" marR="46355" indent="66040">
              <a:lnSpc>
                <a:spcPts val="2460"/>
              </a:lnSpc>
            </a:pPr>
            <a:r>
              <a:rPr sz="2200" b="1" dirty="0">
                <a:latin typeface="Arial" panose="020B0604020202020204"/>
                <a:cs typeface="Arial" panose="020B0604020202020204"/>
              </a:rPr>
              <a:t>ΑΝ</a:t>
            </a:r>
            <a:r>
              <a:rPr sz="2200" b="1" spc="-70" dirty="0">
                <a:latin typeface="Arial" panose="020B0604020202020204"/>
                <a:cs typeface="Arial" panose="020B0604020202020204"/>
              </a:rPr>
              <a:t> </a:t>
            </a:r>
            <a:r>
              <a:rPr sz="2200" b="1" spc="-10" dirty="0">
                <a:latin typeface="Arial" panose="020B0604020202020204"/>
                <a:cs typeface="Arial" panose="020B0604020202020204"/>
              </a:rPr>
              <a:t>ΘΕΛΟΥΜΕ</a:t>
            </a:r>
            <a:r>
              <a:rPr sz="2200" b="1" spc="-60" dirty="0">
                <a:latin typeface="Arial" panose="020B0604020202020204"/>
                <a:cs typeface="Arial" panose="020B0604020202020204"/>
              </a:rPr>
              <a:t> </a:t>
            </a:r>
            <a:r>
              <a:rPr sz="2200" b="1" dirty="0">
                <a:latin typeface="Arial" panose="020B0604020202020204"/>
                <a:cs typeface="Arial" panose="020B0604020202020204"/>
              </a:rPr>
              <a:t>ΟΙ</a:t>
            </a:r>
            <a:r>
              <a:rPr sz="2200" b="1" spc="-55" dirty="0">
                <a:latin typeface="Arial" panose="020B0604020202020204"/>
                <a:cs typeface="Arial" panose="020B0604020202020204"/>
              </a:rPr>
              <a:t> </a:t>
            </a:r>
            <a:r>
              <a:rPr sz="2200" b="1" dirty="0">
                <a:latin typeface="Arial" panose="020B0604020202020204"/>
                <a:cs typeface="Arial" panose="020B0604020202020204"/>
              </a:rPr>
              <a:t>ΜΗΧΑΝΕΣ</a:t>
            </a:r>
            <a:r>
              <a:rPr sz="2200" b="1" spc="-130" dirty="0">
                <a:latin typeface="Arial" panose="020B0604020202020204"/>
                <a:cs typeface="Arial" panose="020B0604020202020204"/>
              </a:rPr>
              <a:t> </a:t>
            </a:r>
            <a:r>
              <a:rPr sz="2200" b="1" spc="-20" dirty="0">
                <a:latin typeface="Arial" panose="020B0604020202020204"/>
                <a:cs typeface="Arial" panose="020B0604020202020204"/>
              </a:rPr>
              <a:t>ΑΥΤΕΣ</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60" dirty="0">
                <a:latin typeface="Arial" panose="020B0604020202020204"/>
                <a:cs typeface="Arial" panose="020B0604020202020204"/>
              </a:rPr>
              <a:t> </a:t>
            </a:r>
            <a:r>
              <a:rPr sz="2200" b="1" spc="-10" dirty="0">
                <a:latin typeface="Arial" panose="020B0604020202020204"/>
                <a:cs typeface="Arial" panose="020B0604020202020204"/>
              </a:rPr>
              <a:t>ΕΧΟΥΝ</a:t>
            </a:r>
            <a:r>
              <a:rPr sz="2200" b="1" spc="-125" dirty="0">
                <a:latin typeface="Arial" panose="020B0604020202020204"/>
                <a:cs typeface="Arial" panose="020B0604020202020204"/>
              </a:rPr>
              <a:t> </a:t>
            </a:r>
            <a:r>
              <a:rPr sz="2200" b="1" spc="-10" dirty="0">
                <a:latin typeface="Arial" panose="020B0604020202020204"/>
                <a:cs typeface="Arial" panose="020B0604020202020204"/>
              </a:rPr>
              <a:t>ΔΙΑΦΟΡΕΤΙΚΟ </a:t>
            </a:r>
            <a:r>
              <a:rPr sz="2200" b="1" dirty="0">
                <a:latin typeface="Arial" panose="020B0604020202020204"/>
                <a:cs typeface="Arial" panose="020B0604020202020204"/>
              </a:rPr>
              <a:t>ΦΟΡΤΙΟ,</a:t>
            </a:r>
            <a:r>
              <a:rPr sz="2200" b="1" spc="-155" dirty="0">
                <a:latin typeface="Arial" panose="020B0604020202020204"/>
                <a:cs typeface="Arial" panose="020B0604020202020204"/>
              </a:rPr>
              <a:t> </a:t>
            </a:r>
            <a:r>
              <a:rPr sz="2200" b="1" dirty="0">
                <a:latin typeface="Arial" panose="020B0604020202020204"/>
                <a:cs typeface="Arial" panose="020B0604020202020204"/>
              </a:rPr>
              <a:t>ΑΡΚΕΙ</a:t>
            </a:r>
            <a:r>
              <a:rPr sz="2200" b="1" spc="-55" dirty="0">
                <a:latin typeface="Arial" panose="020B0604020202020204"/>
                <a:cs typeface="Arial" panose="020B0604020202020204"/>
              </a:rPr>
              <a:t> </a:t>
            </a:r>
            <a:r>
              <a:rPr sz="2200" b="1" dirty="0">
                <a:latin typeface="Arial" panose="020B0604020202020204"/>
                <a:cs typeface="Arial" panose="020B0604020202020204"/>
              </a:rPr>
              <a:t>ΝΑ</a:t>
            </a:r>
            <a:r>
              <a:rPr sz="2200" b="1" spc="-145" dirty="0">
                <a:latin typeface="Arial" panose="020B0604020202020204"/>
                <a:cs typeface="Arial" panose="020B0604020202020204"/>
              </a:rPr>
              <a:t> </a:t>
            </a:r>
            <a:r>
              <a:rPr sz="2200" b="1">
                <a:latin typeface="Arial" panose="020B0604020202020204"/>
                <a:cs typeface="Arial" panose="020B0604020202020204"/>
              </a:rPr>
              <a:t>ΑΛΛΑΞΟΥΜΕ</a:t>
            </a:r>
            <a:r>
              <a:rPr sz="2200" b="1" spc="-55">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smtClean="0">
                <a:latin typeface="Arial" panose="020B0604020202020204"/>
                <a:cs typeface="Arial" panose="020B0604020202020204"/>
              </a:rPr>
              <a:t>Ν</a:t>
            </a:r>
            <a:r>
              <a:rPr sz="2200" b="1" spc="-70" smtClean="0">
                <a:latin typeface="Arial" panose="020B0604020202020204"/>
                <a:cs typeface="Arial" panose="020B0604020202020204"/>
              </a:rPr>
              <a:t> </a:t>
            </a:r>
            <a:r>
              <a:rPr sz="2200" b="1" dirty="0">
                <a:latin typeface="Arial" panose="020B0604020202020204"/>
                <a:cs typeface="Arial" panose="020B0604020202020204"/>
              </a:rPr>
              <a:t>ΡΥΘΜΙΣΗ</a:t>
            </a:r>
            <a:r>
              <a:rPr sz="2200" b="1" spc="-70" dirty="0">
                <a:latin typeface="Arial" panose="020B0604020202020204"/>
                <a:cs typeface="Arial" panose="020B0604020202020204"/>
              </a:rPr>
              <a:t> </a:t>
            </a:r>
            <a:r>
              <a:rPr sz="2200" b="1" dirty="0">
                <a:latin typeface="Arial" panose="020B0604020202020204"/>
                <a:cs typeface="Arial" panose="020B0604020202020204"/>
              </a:rPr>
              <a:t>ΤΩΝ</a:t>
            </a:r>
            <a:r>
              <a:rPr sz="2200" b="1" spc="-55" dirty="0">
                <a:latin typeface="Arial" panose="020B0604020202020204"/>
                <a:cs typeface="Arial" panose="020B0604020202020204"/>
              </a:rPr>
              <a:t> </a:t>
            </a:r>
            <a:r>
              <a:rPr sz="2200" b="1" spc="-10" dirty="0">
                <a:latin typeface="Arial" panose="020B0604020202020204"/>
                <a:cs typeface="Arial" panose="020B0604020202020204"/>
              </a:rPr>
              <a:t>ΣΤΡΟΦΩΝ </a:t>
            </a:r>
            <a:r>
              <a:rPr sz="2200" b="1" dirty="0">
                <a:latin typeface="Arial" panose="020B0604020202020204"/>
                <a:cs typeface="Arial" panose="020B0604020202020204"/>
              </a:rPr>
              <a:t>ΤΟΥ</a:t>
            </a:r>
            <a:r>
              <a:rPr sz="2200" b="1" spc="-85" dirty="0">
                <a:latin typeface="Arial" panose="020B0604020202020204"/>
                <a:cs typeface="Arial" panose="020B0604020202020204"/>
              </a:rPr>
              <a:t> </a:t>
            </a:r>
            <a:r>
              <a:rPr sz="2200" b="1" dirty="0">
                <a:latin typeface="Arial" panose="020B0604020202020204"/>
                <a:cs typeface="Arial" panose="020B0604020202020204"/>
              </a:rPr>
              <a:t>ΡΥΘΜΙΣΤΗ</a:t>
            </a:r>
            <a:r>
              <a:rPr sz="2200" b="1" spc="-80" dirty="0">
                <a:latin typeface="Arial" panose="020B0604020202020204"/>
                <a:cs typeface="Arial" panose="020B0604020202020204"/>
              </a:rPr>
              <a:t> </a:t>
            </a:r>
            <a:r>
              <a:rPr sz="2200" b="1" dirty="0">
                <a:latin typeface="Arial" panose="020B0604020202020204"/>
                <a:cs typeface="Arial" panose="020B0604020202020204"/>
              </a:rPr>
              <a:t>(AΥΞΗΣΗ</a:t>
            </a:r>
            <a:r>
              <a:rPr sz="2200" b="1" spc="-85"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80" dirty="0">
                <a:latin typeface="Arial" panose="020B0604020202020204"/>
                <a:cs typeface="Arial" panose="020B0604020202020204"/>
              </a:rPr>
              <a:t> </a:t>
            </a:r>
            <a:r>
              <a:rPr sz="2200" b="1" dirty="0">
                <a:latin typeface="Arial" panose="020B0604020202020204"/>
                <a:cs typeface="Arial" panose="020B0604020202020204"/>
              </a:rPr>
              <a:t>–</a:t>
            </a:r>
            <a:r>
              <a:rPr sz="2200" b="1" spc="-150" dirty="0">
                <a:latin typeface="Arial" panose="020B0604020202020204"/>
                <a:cs typeface="Arial" panose="020B0604020202020204"/>
              </a:rPr>
              <a:t> </a:t>
            </a:r>
            <a:r>
              <a:rPr sz="2200" b="1" spc="-20" dirty="0">
                <a:latin typeface="Arial" panose="020B0604020202020204"/>
                <a:cs typeface="Arial" panose="020B0604020202020204"/>
              </a:rPr>
              <a:t>ΑΥΞΗΣΗ</a:t>
            </a:r>
            <a:r>
              <a:rPr sz="2200" b="1" spc="-75" dirty="0">
                <a:latin typeface="Arial" panose="020B0604020202020204"/>
                <a:cs typeface="Arial" panose="020B0604020202020204"/>
              </a:rPr>
              <a:t> </a:t>
            </a:r>
            <a:r>
              <a:rPr sz="2200" b="1" spc="-10" dirty="0">
                <a:latin typeface="Arial" panose="020B0604020202020204"/>
                <a:cs typeface="Arial" panose="020B0604020202020204"/>
              </a:rPr>
              <a:t>ΦΟΡΤΙΟΥ, </a:t>
            </a:r>
            <a:r>
              <a:rPr sz="2200" b="1" dirty="0">
                <a:latin typeface="Arial" panose="020B0604020202020204"/>
                <a:cs typeface="Arial" panose="020B0604020202020204"/>
              </a:rPr>
              <a:t>ΜΕΙΩΣΗ</a:t>
            </a:r>
            <a:r>
              <a:rPr sz="2200" b="1" spc="-45"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30" dirty="0">
                <a:latin typeface="Arial" panose="020B0604020202020204"/>
                <a:cs typeface="Arial" panose="020B0604020202020204"/>
              </a:rPr>
              <a:t> </a:t>
            </a:r>
            <a:r>
              <a:rPr sz="2200" b="1" dirty="0">
                <a:latin typeface="Arial" panose="020B0604020202020204"/>
                <a:cs typeface="Arial" panose="020B0604020202020204"/>
              </a:rPr>
              <a:t>–</a:t>
            </a:r>
            <a:r>
              <a:rPr sz="2200" b="1" spc="-25" dirty="0">
                <a:latin typeface="Arial" panose="020B0604020202020204"/>
                <a:cs typeface="Arial" panose="020B0604020202020204"/>
              </a:rPr>
              <a:t> </a:t>
            </a:r>
            <a:r>
              <a:rPr sz="2200" b="1" dirty="0">
                <a:latin typeface="Arial" panose="020B0604020202020204"/>
                <a:cs typeface="Arial" panose="020B0604020202020204"/>
              </a:rPr>
              <a:t>ΜΕΙΩΣΗ</a:t>
            </a:r>
            <a:r>
              <a:rPr sz="2200" b="1" spc="-40" dirty="0">
                <a:latin typeface="Arial" panose="020B0604020202020204"/>
                <a:cs typeface="Arial" panose="020B0604020202020204"/>
              </a:rPr>
              <a:t> </a:t>
            </a:r>
            <a:r>
              <a:rPr sz="2200" b="1" spc="-10" dirty="0">
                <a:latin typeface="Arial" panose="020B0604020202020204"/>
                <a:cs typeface="Arial" panose="020B0604020202020204"/>
              </a:rPr>
              <a:t>ΦΟΡΤΙΟΥ).</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09269" y="1426209"/>
            <a:ext cx="8136890" cy="3894656"/>
          </a:xfrm>
          <a:prstGeom prst="rect">
            <a:avLst/>
          </a:prstGeom>
        </p:spPr>
        <p:txBody>
          <a:bodyPr vert="horz" wrap="square" lIns="0" tIns="41910" rIns="0" bIns="0" rtlCol="0">
            <a:spAutoFit/>
          </a:bodyPr>
          <a:lstStyle/>
          <a:p>
            <a:pPr marL="12700" marR="90170" indent="77470">
              <a:lnSpc>
                <a:spcPts val="2460"/>
              </a:lnSpc>
              <a:spcBef>
                <a:spcPts val="330"/>
              </a:spcBef>
            </a:pPr>
            <a:r>
              <a:rPr sz="2200" b="1" dirty="0">
                <a:latin typeface="Arial" panose="020B0604020202020204"/>
                <a:cs typeface="Arial" panose="020B0604020202020204"/>
              </a:rPr>
              <a:t>ΟΙ</a:t>
            </a:r>
            <a:r>
              <a:rPr sz="2200" b="1" spc="-85" dirty="0">
                <a:latin typeface="Arial" panose="020B0604020202020204"/>
                <a:cs typeface="Arial" panose="020B0604020202020204"/>
              </a:rPr>
              <a:t> </a:t>
            </a:r>
            <a:r>
              <a:rPr sz="2200" b="1" dirty="0">
                <a:latin typeface="Arial" panose="020B0604020202020204"/>
                <a:cs typeface="Arial" panose="020B0604020202020204"/>
              </a:rPr>
              <a:t>ΡΥΘΜΙΣΤΕΣ</a:t>
            </a:r>
            <a:r>
              <a:rPr sz="2200" b="1" spc="-65" dirty="0">
                <a:latin typeface="Arial" panose="020B0604020202020204"/>
                <a:cs typeface="Arial" panose="020B0604020202020204"/>
              </a:rPr>
              <a:t> </a:t>
            </a:r>
            <a:r>
              <a:rPr sz="2200" b="1" dirty="0">
                <a:latin typeface="Arial" panose="020B0604020202020204"/>
                <a:cs typeface="Arial" panose="020B0604020202020204"/>
              </a:rPr>
              <a:t>ΤΩΝ</a:t>
            </a:r>
            <a:r>
              <a:rPr sz="2200" b="1" spc="-80" dirty="0">
                <a:latin typeface="Arial" panose="020B0604020202020204"/>
                <a:cs typeface="Arial" panose="020B0604020202020204"/>
              </a:rPr>
              <a:t> </a:t>
            </a:r>
            <a:r>
              <a:rPr sz="2200" b="1" spc="-10" dirty="0">
                <a:latin typeface="Arial" panose="020B0604020202020204"/>
                <a:cs typeface="Arial" panose="020B0604020202020204"/>
              </a:rPr>
              <a:t>ΠΑΡΑΛΛΗΛΙΣΜΕΝΩΝ</a:t>
            </a:r>
            <a:r>
              <a:rPr sz="2200" b="1" spc="-70" dirty="0">
                <a:latin typeface="Arial" panose="020B0604020202020204"/>
                <a:cs typeface="Arial" panose="020B0604020202020204"/>
              </a:rPr>
              <a:t> </a:t>
            </a:r>
            <a:r>
              <a:rPr sz="2200" b="1" dirty="0">
                <a:latin typeface="Arial" panose="020B0604020202020204"/>
                <a:cs typeface="Arial" panose="020B0604020202020204"/>
              </a:rPr>
              <a:t>ΜΗΧΑΝΩΝ</a:t>
            </a:r>
            <a:r>
              <a:rPr sz="2200" b="1" spc="-80" dirty="0">
                <a:latin typeface="Arial" panose="020B0604020202020204"/>
                <a:cs typeface="Arial" panose="020B0604020202020204"/>
              </a:rPr>
              <a:t> </a:t>
            </a:r>
            <a:r>
              <a:rPr sz="2200" b="1" spc="-25" dirty="0">
                <a:latin typeface="Arial" panose="020B0604020202020204"/>
                <a:cs typeface="Arial" panose="020B0604020202020204"/>
              </a:rPr>
              <a:t>ΘΑ </a:t>
            </a:r>
            <a:r>
              <a:rPr sz="2200" b="1" dirty="0">
                <a:latin typeface="Arial" panose="020B0604020202020204"/>
                <a:cs typeface="Arial" panose="020B0604020202020204"/>
              </a:rPr>
              <a:t>ΠΡΕΠΕΙ,</a:t>
            </a:r>
            <a:r>
              <a:rPr sz="2200" b="1" spc="-60" dirty="0">
                <a:latin typeface="Arial" panose="020B0604020202020204"/>
                <a:cs typeface="Arial" panose="020B0604020202020204"/>
              </a:rPr>
              <a:t> </a:t>
            </a:r>
            <a:r>
              <a:rPr sz="2200" b="1" dirty="0">
                <a:latin typeface="Arial" panose="020B0604020202020204"/>
                <a:cs typeface="Arial" panose="020B0604020202020204"/>
              </a:rPr>
              <a:t>ΕΠΙΣΗΣ,</a:t>
            </a:r>
            <a:r>
              <a:rPr sz="2200" b="1" spc="-55" dirty="0">
                <a:latin typeface="Arial" panose="020B0604020202020204"/>
                <a:cs typeface="Arial" panose="020B0604020202020204"/>
              </a:rPr>
              <a:t> </a:t>
            </a:r>
            <a:r>
              <a:rPr sz="2200" b="1" dirty="0">
                <a:latin typeface="Arial" panose="020B0604020202020204"/>
                <a:cs typeface="Arial" panose="020B0604020202020204"/>
              </a:rPr>
              <a:t>ΝΑ</a:t>
            </a:r>
            <a:r>
              <a:rPr sz="2200" b="1" spc="-65" dirty="0">
                <a:latin typeface="Arial" panose="020B0604020202020204"/>
                <a:cs typeface="Arial" panose="020B0604020202020204"/>
              </a:rPr>
              <a:t> </a:t>
            </a:r>
            <a:r>
              <a:rPr sz="2200" b="1" spc="-10" dirty="0">
                <a:latin typeface="Arial" panose="020B0604020202020204"/>
                <a:cs typeface="Arial" panose="020B0604020202020204"/>
              </a:rPr>
              <a:t>ΡΥΘΜΙΖΟΥΝ</a:t>
            </a:r>
            <a:r>
              <a:rPr sz="2200" b="1" spc="-55" dirty="0">
                <a:latin typeface="Arial" panose="020B0604020202020204"/>
                <a:cs typeface="Arial" panose="020B0604020202020204"/>
              </a:rPr>
              <a:t> </a:t>
            </a:r>
            <a:r>
              <a:rPr sz="2200" b="1" dirty="0">
                <a:latin typeface="Arial" panose="020B0604020202020204"/>
                <a:cs typeface="Arial" panose="020B0604020202020204"/>
              </a:rPr>
              <a:t>ΤΗΝ</a:t>
            </a:r>
            <a:r>
              <a:rPr sz="2200" b="1" spc="-55" dirty="0">
                <a:latin typeface="Arial" panose="020B0604020202020204"/>
                <a:cs typeface="Arial" panose="020B0604020202020204"/>
              </a:rPr>
              <a:t> </a:t>
            </a:r>
            <a:r>
              <a:rPr sz="2200" b="1" dirty="0">
                <a:latin typeface="Arial" panose="020B0604020202020204"/>
                <a:cs typeface="Arial" panose="020B0604020202020204"/>
              </a:rPr>
              <a:t>ΙΣΗ</a:t>
            </a:r>
            <a:r>
              <a:rPr sz="2200" b="1" spc="-55" dirty="0">
                <a:latin typeface="Arial" panose="020B0604020202020204"/>
                <a:cs typeface="Arial" panose="020B0604020202020204"/>
              </a:rPr>
              <a:t> </a:t>
            </a:r>
            <a:r>
              <a:rPr sz="2200" b="1" spc="-20" dirty="0">
                <a:latin typeface="Arial" panose="020B0604020202020204"/>
                <a:cs typeface="Arial" panose="020B0604020202020204"/>
              </a:rPr>
              <a:t>ΤΑΣΗ</a:t>
            </a:r>
            <a:r>
              <a:rPr sz="2200" b="1" spc="-65" dirty="0">
                <a:latin typeface="Arial" panose="020B0604020202020204"/>
                <a:cs typeface="Arial" panose="020B0604020202020204"/>
              </a:rPr>
              <a:t> </a:t>
            </a: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ΟΛΟ</a:t>
            </a:r>
            <a:r>
              <a:rPr sz="2200" b="1" spc="-55" dirty="0">
                <a:latin typeface="Arial" panose="020B0604020202020204"/>
                <a:cs typeface="Arial" panose="020B0604020202020204"/>
              </a:rPr>
              <a:t> </a:t>
            </a:r>
            <a:r>
              <a:rPr sz="2200" b="1" spc="-25" dirty="0">
                <a:latin typeface="Arial" panose="020B0604020202020204"/>
                <a:cs typeface="Arial" panose="020B0604020202020204"/>
              </a:rPr>
              <a:t>ΤΟ </a:t>
            </a:r>
            <a:r>
              <a:rPr sz="2200" b="1" dirty="0">
                <a:latin typeface="Arial" panose="020B0604020202020204"/>
                <a:cs typeface="Arial" panose="020B0604020202020204"/>
              </a:rPr>
              <a:t>ΕΥΡΟΣ</a:t>
            </a:r>
            <a:r>
              <a:rPr sz="2200" b="1" spc="-40" dirty="0">
                <a:latin typeface="Arial" panose="020B0604020202020204"/>
                <a:cs typeface="Arial" panose="020B0604020202020204"/>
              </a:rPr>
              <a:t> </a:t>
            </a:r>
            <a:r>
              <a:rPr sz="2200" b="1" dirty="0">
                <a:latin typeface="Arial" panose="020B0604020202020204"/>
                <a:cs typeface="Arial" panose="020B0604020202020204"/>
              </a:rPr>
              <a:t>ΤΩΝ</a:t>
            </a:r>
            <a:r>
              <a:rPr sz="2200" b="1" spc="-35" dirty="0">
                <a:latin typeface="Arial" panose="020B0604020202020204"/>
                <a:cs typeface="Arial" panose="020B0604020202020204"/>
              </a:rPr>
              <a:t> </a:t>
            </a:r>
            <a:r>
              <a:rPr sz="2200" b="1" spc="-10" dirty="0">
                <a:latin typeface="Arial" panose="020B0604020202020204"/>
                <a:cs typeface="Arial" panose="020B0604020202020204"/>
              </a:rPr>
              <a:t>ΦΟΡΤΙΩΝ.</a:t>
            </a:r>
            <a:endParaRPr sz="2200">
              <a:latin typeface="Arial" panose="020B0604020202020204"/>
              <a:cs typeface="Arial" panose="020B0604020202020204"/>
            </a:endParaRPr>
          </a:p>
          <a:p>
            <a:pPr>
              <a:lnSpc>
                <a:spcPct val="100000"/>
              </a:lnSpc>
              <a:spcBef>
                <a:spcPts val="45"/>
              </a:spcBef>
            </a:pPr>
            <a:endParaRPr sz="2100">
              <a:latin typeface="Arial" panose="020B0604020202020204"/>
              <a:cs typeface="Arial" panose="020B0604020202020204"/>
            </a:endParaRPr>
          </a:p>
          <a:p>
            <a:pPr marL="12700" marR="5080" indent="77470">
              <a:lnSpc>
                <a:spcPts val="2460"/>
              </a:lnSpc>
            </a:pPr>
            <a:r>
              <a:rPr sz="2200" b="1" spc="-10" dirty="0">
                <a:latin typeface="Arial" panose="020B0604020202020204"/>
                <a:cs typeface="Arial" panose="020B0604020202020204"/>
              </a:rPr>
              <a:t>ΕΝΑΛΛΑΚΤΙΚΟΣ</a:t>
            </a:r>
            <a:r>
              <a:rPr sz="2200" b="1" spc="-45" dirty="0">
                <a:latin typeface="Arial" panose="020B0604020202020204"/>
                <a:cs typeface="Arial" panose="020B0604020202020204"/>
              </a:rPr>
              <a:t> </a:t>
            </a:r>
            <a:r>
              <a:rPr sz="2200" b="1">
                <a:latin typeface="Arial" panose="020B0604020202020204"/>
                <a:cs typeface="Arial" panose="020B0604020202020204"/>
              </a:rPr>
              <a:t>ΤΡΟΠΟΣ</a:t>
            </a:r>
            <a:r>
              <a:rPr sz="2200" b="1" spc="-30">
                <a:latin typeface="Arial" panose="020B0604020202020204"/>
                <a:cs typeface="Arial" panose="020B0604020202020204"/>
              </a:rPr>
              <a:t> </a:t>
            </a:r>
            <a:r>
              <a:rPr sz="2200" b="1" smtClean="0">
                <a:latin typeface="Arial" panose="020B0604020202020204"/>
                <a:cs typeface="Arial" panose="020B0604020202020204"/>
              </a:rPr>
              <a:t>ΣΥΝΔΕΣ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35" smtClean="0">
                <a:latin typeface="Arial" panose="020B0604020202020204"/>
                <a:cs typeface="Arial" panose="020B0604020202020204"/>
              </a:rPr>
              <a:t> </a:t>
            </a:r>
            <a:r>
              <a:rPr sz="2200" b="1" dirty="0">
                <a:latin typeface="Arial" panose="020B0604020202020204"/>
                <a:cs typeface="Arial" panose="020B0604020202020204"/>
              </a:rPr>
              <a:t>ΕΙΝΑΙ</a:t>
            </a:r>
            <a:r>
              <a:rPr sz="2200" b="1" spc="-20" dirty="0">
                <a:latin typeface="Arial" panose="020B0604020202020204"/>
                <a:cs typeface="Arial" panose="020B0604020202020204"/>
              </a:rPr>
              <a:t> </a:t>
            </a:r>
            <a:r>
              <a:rPr sz="2200" b="1" dirty="0">
                <a:latin typeface="Arial" panose="020B0604020202020204"/>
                <a:cs typeface="Arial" panose="020B0604020202020204"/>
              </a:rPr>
              <a:t>Η</a:t>
            </a:r>
            <a:r>
              <a:rPr sz="2200" b="1" spc="-40" dirty="0">
                <a:latin typeface="Arial" panose="020B0604020202020204"/>
                <a:cs typeface="Arial" panose="020B0604020202020204"/>
              </a:rPr>
              <a:t> </a:t>
            </a:r>
            <a:r>
              <a:rPr sz="2200" b="1" dirty="0">
                <a:latin typeface="Arial" panose="020B0604020202020204"/>
                <a:cs typeface="Arial" panose="020B0604020202020204"/>
              </a:rPr>
              <a:t>ΜΙΑ</a:t>
            </a:r>
            <a:r>
              <a:rPr sz="2200" b="1" spc="-40" dirty="0">
                <a:latin typeface="Arial" panose="020B0604020202020204"/>
                <a:cs typeface="Arial" panose="020B0604020202020204"/>
              </a:rPr>
              <a:t> </a:t>
            </a:r>
            <a:r>
              <a:rPr sz="2200" b="1" spc="-10" dirty="0">
                <a:latin typeface="Arial" panose="020B0604020202020204"/>
                <a:cs typeface="Arial" panose="020B0604020202020204"/>
              </a:rPr>
              <a:t>ΜΗΧΑ- </a:t>
            </a:r>
            <a:r>
              <a:rPr sz="2200" b="1" dirty="0">
                <a:latin typeface="Arial" panose="020B0604020202020204"/>
                <a:cs typeface="Arial" panose="020B0604020202020204"/>
              </a:rPr>
              <a:t>ΝΗ</a:t>
            </a:r>
            <a:r>
              <a:rPr sz="2200" b="1" spc="-50"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dirty="0">
                <a:latin typeface="Arial" panose="020B0604020202020204"/>
                <a:cs typeface="Arial" panose="020B0604020202020204"/>
              </a:rPr>
              <a:t>ΤΕΘΕΙ</a:t>
            </a:r>
            <a:r>
              <a:rPr sz="2200" b="1" spc="-40" dirty="0">
                <a:latin typeface="Arial" panose="020B0604020202020204"/>
                <a:cs typeface="Arial" panose="020B0604020202020204"/>
              </a:rPr>
              <a:t> </a:t>
            </a:r>
            <a:r>
              <a:rPr sz="2200" b="1" dirty="0">
                <a:solidFill>
                  <a:srgbClr val="0000FF"/>
                </a:solidFill>
                <a:latin typeface="Arial" panose="020B0604020202020204"/>
                <a:cs typeface="Arial" panose="020B0604020202020204"/>
              </a:rPr>
              <a:t>MASTER</a:t>
            </a:r>
            <a:r>
              <a:rPr sz="2200" b="1" dirty="0">
                <a:latin typeface="Arial" panose="020B0604020202020204"/>
                <a:cs typeface="Arial" panose="020B0604020202020204"/>
              </a:rPr>
              <a:t>,</a:t>
            </a:r>
            <a:r>
              <a:rPr sz="2200" b="1" spc="-35" dirty="0">
                <a:latin typeface="Arial" panose="020B0604020202020204"/>
                <a:cs typeface="Arial" panose="020B0604020202020204"/>
              </a:rPr>
              <a:t> </a:t>
            </a:r>
            <a:r>
              <a:rPr sz="2200" b="1" dirty="0">
                <a:latin typeface="Arial" panose="020B0604020202020204"/>
                <a:cs typeface="Arial" panose="020B0604020202020204"/>
              </a:rPr>
              <a:t>ME</a:t>
            </a:r>
            <a:r>
              <a:rPr sz="2200" b="1" spc="-50" dirty="0">
                <a:latin typeface="Arial" panose="020B0604020202020204"/>
                <a:cs typeface="Arial" panose="020B0604020202020204"/>
              </a:rPr>
              <a:t> </a:t>
            </a:r>
            <a:r>
              <a:rPr sz="2200" b="1" dirty="0">
                <a:latin typeface="Arial" panose="020B0604020202020204"/>
                <a:cs typeface="Arial" panose="020B0604020202020204"/>
              </a:rPr>
              <a:t>ΡΥΘΜΙΣΤΗ</a:t>
            </a:r>
            <a:r>
              <a:rPr sz="2200" b="1" spc="-55" dirty="0">
                <a:latin typeface="Arial" panose="020B0604020202020204"/>
                <a:cs typeface="Arial" panose="020B0604020202020204"/>
              </a:rPr>
              <a:t> </a:t>
            </a:r>
            <a:r>
              <a:rPr sz="2200" b="1" dirty="0">
                <a:latin typeface="Arial" panose="020B0604020202020204"/>
                <a:cs typeface="Arial" panose="020B0604020202020204"/>
              </a:rPr>
              <a:t>ΙΣΟΧΡΟΝΗΣ</a:t>
            </a:r>
            <a:r>
              <a:rPr sz="2200" b="1" spc="-120" dirty="0">
                <a:latin typeface="Arial" panose="020B0604020202020204"/>
                <a:cs typeface="Arial" panose="020B0604020202020204"/>
              </a:rPr>
              <a:t> </a:t>
            </a:r>
            <a:r>
              <a:rPr sz="2200" b="1" spc="-20" dirty="0">
                <a:latin typeface="Arial" panose="020B0604020202020204"/>
                <a:cs typeface="Arial" panose="020B0604020202020204"/>
              </a:rPr>
              <a:t>ΛΕΙ- </a:t>
            </a:r>
            <a:r>
              <a:rPr sz="2200" b="1" dirty="0">
                <a:latin typeface="Arial" panose="020B0604020202020204"/>
                <a:cs typeface="Arial" panose="020B0604020202020204"/>
              </a:rPr>
              <a:t>ΤΟΥΡΓΙΑΣ,</a:t>
            </a:r>
            <a:r>
              <a:rPr sz="2200" b="1" spc="-80" dirty="0">
                <a:latin typeface="Arial" panose="020B0604020202020204"/>
                <a:cs typeface="Arial" panose="020B0604020202020204"/>
              </a:rPr>
              <a:t> </a:t>
            </a:r>
            <a:r>
              <a:rPr sz="2200" b="1" dirty="0">
                <a:latin typeface="Arial" panose="020B0604020202020204"/>
                <a:cs typeface="Arial" panose="020B0604020202020204"/>
              </a:rPr>
              <a:t>KAI</a:t>
            </a:r>
            <a:r>
              <a:rPr sz="2200" b="1" spc="-75" dirty="0">
                <a:latin typeface="Arial" panose="020B0604020202020204"/>
                <a:cs typeface="Arial" panose="020B0604020202020204"/>
              </a:rPr>
              <a:t> </a:t>
            </a:r>
            <a:r>
              <a:rPr sz="2200" b="1" dirty="0">
                <a:latin typeface="Arial" panose="020B0604020202020204"/>
                <a:cs typeface="Arial" panose="020B0604020202020204"/>
              </a:rPr>
              <a:t>OI</a:t>
            </a:r>
            <a:r>
              <a:rPr sz="2200" b="1" spc="-145" dirty="0">
                <a:latin typeface="Arial" panose="020B0604020202020204"/>
                <a:cs typeface="Arial" panose="020B0604020202020204"/>
              </a:rPr>
              <a:t> </a:t>
            </a:r>
            <a:r>
              <a:rPr sz="2200" b="1" dirty="0">
                <a:latin typeface="Arial" panose="020B0604020202020204"/>
                <a:cs typeface="Arial" panose="020B0604020202020204"/>
              </a:rPr>
              <a:t>AΛΛΕΣ</a:t>
            </a:r>
            <a:r>
              <a:rPr sz="2200" b="1" spc="-70" dirty="0">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SLAVE</a:t>
            </a:r>
            <a:r>
              <a:rPr sz="2200" b="1" spc="-10" dirty="0">
                <a:latin typeface="Arial" panose="020B0604020202020204"/>
                <a:cs typeface="Arial" panose="020B0604020202020204"/>
              </a:rPr>
              <a:t>,</a:t>
            </a:r>
            <a:r>
              <a:rPr sz="2200" b="1" spc="-65" dirty="0">
                <a:latin typeface="Arial" panose="020B0604020202020204"/>
                <a:cs typeface="Arial" panose="020B0604020202020204"/>
              </a:rPr>
              <a:t> </a:t>
            </a:r>
            <a:r>
              <a:rPr sz="2200" b="1" dirty="0">
                <a:latin typeface="Arial" panose="020B0604020202020204"/>
                <a:cs typeface="Arial" panose="020B0604020202020204"/>
              </a:rPr>
              <a:t>ΜΕ</a:t>
            </a:r>
            <a:r>
              <a:rPr sz="2200" b="1" spc="-75" dirty="0">
                <a:latin typeface="Arial" panose="020B0604020202020204"/>
                <a:cs typeface="Arial" panose="020B0604020202020204"/>
              </a:rPr>
              <a:t> </a:t>
            </a:r>
            <a:r>
              <a:rPr sz="2200" b="1">
                <a:latin typeface="Arial" panose="020B0604020202020204"/>
                <a:cs typeface="Arial" panose="020B0604020202020204"/>
              </a:rPr>
              <a:t>ΡΥΘΜΙΣΤΕΣ</a:t>
            </a:r>
            <a:r>
              <a:rPr sz="2200" b="1" spc="-70">
                <a:latin typeface="Arial" panose="020B0604020202020204"/>
                <a:cs typeface="Arial" panose="020B0604020202020204"/>
              </a:rPr>
              <a:t> </a:t>
            </a:r>
            <a:r>
              <a:rPr sz="2200" b="1" spc="-10" smtClean="0">
                <a:latin typeface="Arial" panose="020B0604020202020204"/>
                <a:cs typeface="Arial" panose="020B0604020202020204"/>
              </a:rPr>
              <a:t>ΚΛΙΣ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 </a:t>
            </a:r>
            <a:r>
              <a:rPr sz="2200" b="1" spc="-30" dirty="0">
                <a:latin typeface="Arial" panose="020B0604020202020204"/>
                <a:cs typeface="Arial" panose="020B0604020202020204"/>
              </a:rPr>
              <a:t>ΤΑΧΥΤΗΤΑΣ.</a:t>
            </a:r>
            <a:r>
              <a:rPr sz="2200" b="1" spc="-85" dirty="0">
                <a:latin typeface="Arial" panose="020B0604020202020204"/>
                <a:cs typeface="Arial" panose="020B0604020202020204"/>
              </a:rPr>
              <a:t> </a:t>
            </a:r>
            <a:r>
              <a:rPr sz="2200" b="1" dirty="0">
                <a:latin typeface="Arial" panose="020B0604020202020204"/>
                <a:cs typeface="Arial" panose="020B0604020202020204"/>
              </a:rPr>
              <a:t>ΕΤΣΙ</a:t>
            </a:r>
            <a:r>
              <a:rPr sz="2200" b="1" spc="-70" dirty="0">
                <a:latin typeface="Arial" panose="020B0604020202020204"/>
                <a:cs typeface="Arial" panose="020B0604020202020204"/>
              </a:rPr>
              <a:t> </a:t>
            </a:r>
            <a:r>
              <a:rPr sz="2200" b="1" spc="-10" dirty="0">
                <a:latin typeface="Arial" panose="020B0604020202020204"/>
                <a:cs typeface="Arial" panose="020B0604020202020204"/>
              </a:rPr>
              <a:t>ΕΠΙΤΥΓΧΑΝΕΤΑΙ</a:t>
            </a:r>
            <a:r>
              <a:rPr sz="2200" b="1" spc="-70" dirty="0">
                <a:latin typeface="Arial" panose="020B0604020202020204"/>
                <a:cs typeface="Arial" panose="020B0604020202020204"/>
              </a:rPr>
              <a:t> </a:t>
            </a:r>
            <a:r>
              <a:rPr sz="2200" b="1" dirty="0">
                <a:latin typeface="Arial" panose="020B0604020202020204"/>
                <a:cs typeface="Arial" panose="020B0604020202020204"/>
              </a:rPr>
              <a:t>Η</a:t>
            </a:r>
            <a:r>
              <a:rPr sz="2200" b="1" spc="-150" dirty="0">
                <a:latin typeface="Arial" panose="020B0604020202020204"/>
                <a:cs typeface="Arial" panose="020B0604020202020204"/>
              </a:rPr>
              <a:t> </a:t>
            </a:r>
            <a:r>
              <a:rPr sz="2200" b="1" spc="-10" dirty="0">
                <a:latin typeface="Arial" panose="020B0604020202020204"/>
                <a:cs typeface="Arial" panose="020B0604020202020204"/>
              </a:rPr>
              <a:t>ΔΙΑΤΗΡΗΣΗ</a:t>
            </a:r>
            <a:r>
              <a:rPr sz="2200" b="1" spc="-80" dirty="0">
                <a:latin typeface="Arial" panose="020B0604020202020204"/>
                <a:cs typeface="Arial" panose="020B0604020202020204"/>
              </a:rPr>
              <a:t> </a:t>
            </a:r>
            <a:r>
              <a:rPr sz="2200" b="1" spc="-35" dirty="0">
                <a:latin typeface="Arial" panose="020B0604020202020204"/>
                <a:cs typeface="Arial" panose="020B0604020202020204"/>
              </a:rPr>
              <a:t>ΣΤΑΘΕΡΗΣ ΤΑΧΥΤΗΤΑΣ</a:t>
            </a:r>
            <a:r>
              <a:rPr sz="2200" b="1" spc="-75" dirty="0">
                <a:latin typeface="Arial" panose="020B0604020202020204"/>
                <a:cs typeface="Arial" panose="020B0604020202020204"/>
              </a:rPr>
              <a:t> </a:t>
            </a:r>
            <a:r>
              <a:rPr sz="2200" b="1" spc="-10" dirty="0">
                <a:latin typeface="Arial" panose="020B0604020202020204"/>
                <a:cs typeface="Arial" panose="020B0604020202020204"/>
              </a:rPr>
              <a:t>ΠΕΡΙΣΤΡΟΦΗΣ.</a:t>
            </a:r>
            <a:endParaRPr sz="2200">
              <a:latin typeface="Arial" panose="020B0604020202020204"/>
              <a:cs typeface="Arial" panose="020B0604020202020204"/>
            </a:endParaRPr>
          </a:p>
          <a:p>
            <a:pPr>
              <a:lnSpc>
                <a:spcPct val="100000"/>
              </a:lnSpc>
              <a:spcBef>
                <a:spcPts val="45"/>
              </a:spcBef>
            </a:pPr>
            <a:endParaRPr sz="2100">
              <a:latin typeface="Arial" panose="020B0604020202020204"/>
              <a:cs typeface="Arial" panose="020B0604020202020204"/>
            </a:endParaRPr>
          </a:p>
          <a:p>
            <a:pPr marL="12700" marR="205740" indent="77470">
              <a:lnSpc>
                <a:spcPts val="2460"/>
              </a:lnSpc>
            </a:pPr>
            <a:r>
              <a:rPr sz="2200" b="1" dirty="0">
                <a:latin typeface="Arial" panose="020B0604020202020204"/>
                <a:cs typeface="Arial" panose="020B0604020202020204"/>
              </a:rPr>
              <a:t>ΣΕ</a:t>
            </a:r>
            <a:r>
              <a:rPr sz="2200" b="1" spc="-60" dirty="0">
                <a:latin typeface="Arial" panose="020B0604020202020204"/>
                <a:cs typeface="Arial" panose="020B0604020202020204"/>
              </a:rPr>
              <a:t> </a:t>
            </a:r>
            <a:r>
              <a:rPr sz="2200" b="1" dirty="0">
                <a:latin typeface="Arial" panose="020B0604020202020204"/>
                <a:cs typeface="Arial" panose="020B0604020202020204"/>
              </a:rPr>
              <a:t>ΟΛΕΣ</a:t>
            </a:r>
            <a:r>
              <a:rPr sz="2200" b="1" spc="-55" dirty="0">
                <a:latin typeface="Arial" panose="020B0604020202020204"/>
                <a:cs typeface="Arial" panose="020B0604020202020204"/>
              </a:rPr>
              <a:t> </a:t>
            </a:r>
            <a:r>
              <a:rPr sz="2200" b="1" dirty="0">
                <a:latin typeface="Arial" panose="020B0604020202020204"/>
                <a:cs typeface="Arial" panose="020B0604020202020204"/>
              </a:rPr>
              <a:t>ΤΙΣ</a:t>
            </a:r>
            <a:r>
              <a:rPr sz="2200" b="1" spc="-55" dirty="0">
                <a:latin typeface="Arial" panose="020B0604020202020204"/>
                <a:cs typeface="Arial" panose="020B0604020202020204"/>
              </a:rPr>
              <a:t> </a:t>
            </a:r>
            <a:r>
              <a:rPr sz="2200" b="1" dirty="0">
                <a:latin typeface="Arial" panose="020B0604020202020204"/>
                <a:cs typeface="Arial" panose="020B0604020202020204"/>
              </a:rPr>
              <a:t>ΠΕΡΙΠΤΩΣΕΣ</a:t>
            </a:r>
            <a:r>
              <a:rPr sz="2200" b="1" spc="-45" dirty="0">
                <a:latin typeface="Arial" panose="020B0604020202020204"/>
                <a:cs typeface="Arial" panose="020B0604020202020204"/>
              </a:rPr>
              <a:t> </a:t>
            </a:r>
            <a:r>
              <a:rPr sz="2200" b="1" dirty="0">
                <a:latin typeface="Arial" panose="020B0604020202020204"/>
                <a:cs typeface="Arial" panose="020B0604020202020204"/>
              </a:rPr>
              <a:t>ΟΙ</a:t>
            </a:r>
            <a:r>
              <a:rPr sz="2200" b="1" spc="-55" dirty="0">
                <a:latin typeface="Arial" panose="020B0604020202020204"/>
                <a:cs typeface="Arial" panose="020B0604020202020204"/>
              </a:rPr>
              <a:t> </a:t>
            </a:r>
            <a:r>
              <a:rPr sz="2200" b="1" dirty="0">
                <a:latin typeface="Arial" panose="020B0604020202020204"/>
                <a:cs typeface="Arial" panose="020B0604020202020204"/>
              </a:rPr>
              <a:t>ΡΥΘΜΙΣΤΕΣ</a:t>
            </a:r>
            <a:r>
              <a:rPr sz="2200" b="1" spc="-55"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55" dirty="0">
                <a:latin typeface="Arial" panose="020B0604020202020204"/>
                <a:cs typeface="Arial" panose="020B0604020202020204"/>
              </a:rPr>
              <a:t> </a:t>
            </a:r>
            <a:r>
              <a:rPr sz="2200" b="1" spc="-10" dirty="0">
                <a:latin typeface="Arial" panose="020B0604020202020204"/>
                <a:cs typeface="Arial" panose="020B0604020202020204"/>
              </a:rPr>
              <a:t>ΕΙΝΑΙ </a:t>
            </a:r>
            <a:r>
              <a:rPr sz="2200" b="1" dirty="0">
                <a:latin typeface="Arial" panose="020B0604020202020204"/>
                <a:cs typeface="Arial" panose="020B0604020202020204"/>
              </a:rPr>
              <a:t>ΕΦΟΔΙΑΣΜΕΝΟΙ</a:t>
            </a:r>
            <a:r>
              <a:rPr sz="2200" b="1" spc="-65"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spc="-10" dirty="0">
                <a:latin typeface="Arial" panose="020B0604020202020204"/>
                <a:cs typeface="Arial" panose="020B0604020202020204"/>
              </a:rPr>
              <a:t>ΡΥΘΜΙΣΤΗ</a:t>
            </a:r>
            <a:r>
              <a:rPr sz="2200" b="1" spc="-90" dirty="0">
                <a:latin typeface="Arial" panose="020B0604020202020204"/>
                <a:cs typeface="Arial" panose="020B0604020202020204"/>
              </a:rPr>
              <a:t> </a:t>
            </a:r>
            <a:r>
              <a:rPr sz="2200" b="1" spc="-10" dirty="0">
                <a:latin typeface="Arial" panose="020B0604020202020204"/>
                <a:cs typeface="Arial" panose="020B0604020202020204"/>
              </a:rPr>
              <a:t>ΥΠΕΡΤΑΧΥΝΣΗΣ.</a:t>
            </a:r>
            <a:endParaRPr sz="2200">
              <a:latin typeface="Arial" panose="020B0604020202020204"/>
              <a:cs typeface="Arial" panose="020B0604020202020204"/>
            </a:endParaRPr>
          </a:p>
        </p:txBody>
      </p:sp>
      <p:grpSp>
        <p:nvGrpSpPr>
          <p:cNvPr id="3" name="object 3"/>
          <p:cNvGrpSpPr/>
          <p:nvPr/>
        </p:nvGrpSpPr>
        <p:grpSpPr>
          <a:xfrm>
            <a:off x="204410" y="-7679"/>
            <a:ext cx="8665845" cy="958215"/>
            <a:chOff x="204410" y="-7679"/>
            <a:chExt cx="8665845" cy="958215"/>
          </a:xfrm>
        </p:grpSpPr>
        <p:sp>
          <p:nvSpPr>
            <p:cNvPr id="4" name="object 4"/>
            <p:cNvSpPr/>
            <p:nvPr/>
          </p:nvSpPr>
          <p:spPr>
            <a:xfrm>
              <a:off x="217170" y="5079"/>
              <a:ext cx="8639810" cy="932180"/>
            </a:xfrm>
            <a:custGeom>
              <a:avLst/>
              <a:gdLst/>
              <a:ahLst/>
              <a:cxnLst/>
              <a:rect l="l" t="t" r="r" b="b"/>
              <a:pathLst>
                <a:path w="8639810" h="932180">
                  <a:moveTo>
                    <a:pt x="8501380" y="0"/>
                  </a:moveTo>
                  <a:lnTo>
                    <a:pt x="138429" y="0"/>
                  </a:lnTo>
                  <a:lnTo>
                    <a:pt x="123189" y="2540"/>
                  </a:lnTo>
                  <a:lnTo>
                    <a:pt x="114300" y="5079"/>
                  </a:lnTo>
                  <a:lnTo>
                    <a:pt x="91439" y="12700"/>
                  </a:lnTo>
                  <a:lnTo>
                    <a:pt x="85089" y="16510"/>
                  </a:lnTo>
                  <a:lnTo>
                    <a:pt x="77469" y="20320"/>
                  </a:lnTo>
                  <a:lnTo>
                    <a:pt x="69850" y="25400"/>
                  </a:lnTo>
                  <a:lnTo>
                    <a:pt x="63500" y="29210"/>
                  </a:lnTo>
                  <a:lnTo>
                    <a:pt x="50800" y="39370"/>
                  </a:lnTo>
                  <a:lnTo>
                    <a:pt x="39369" y="50800"/>
                  </a:lnTo>
                  <a:lnTo>
                    <a:pt x="29209" y="63500"/>
                  </a:lnTo>
                  <a:lnTo>
                    <a:pt x="25400" y="69850"/>
                  </a:lnTo>
                  <a:lnTo>
                    <a:pt x="20319" y="77470"/>
                  </a:lnTo>
                  <a:lnTo>
                    <a:pt x="16509" y="83820"/>
                  </a:lnTo>
                  <a:lnTo>
                    <a:pt x="12700" y="91440"/>
                  </a:lnTo>
                  <a:lnTo>
                    <a:pt x="2539" y="121920"/>
                  </a:lnTo>
                  <a:lnTo>
                    <a:pt x="1269" y="130810"/>
                  </a:lnTo>
                  <a:lnTo>
                    <a:pt x="0" y="138429"/>
                  </a:lnTo>
                  <a:lnTo>
                    <a:pt x="0" y="792480"/>
                  </a:lnTo>
                  <a:lnTo>
                    <a:pt x="1269" y="800100"/>
                  </a:lnTo>
                  <a:lnTo>
                    <a:pt x="3809" y="808990"/>
                  </a:lnTo>
                  <a:lnTo>
                    <a:pt x="5079" y="816610"/>
                  </a:lnTo>
                  <a:lnTo>
                    <a:pt x="10159" y="831850"/>
                  </a:lnTo>
                  <a:lnTo>
                    <a:pt x="13969" y="839470"/>
                  </a:lnTo>
                  <a:lnTo>
                    <a:pt x="16509" y="847090"/>
                  </a:lnTo>
                  <a:lnTo>
                    <a:pt x="20319" y="853440"/>
                  </a:lnTo>
                  <a:lnTo>
                    <a:pt x="25400" y="861060"/>
                  </a:lnTo>
                  <a:lnTo>
                    <a:pt x="29209" y="867410"/>
                  </a:lnTo>
                  <a:lnTo>
                    <a:pt x="63500" y="901700"/>
                  </a:lnTo>
                  <a:lnTo>
                    <a:pt x="85089" y="914400"/>
                  </a:lnTo>
                  <a:lnTo>
                    <a:pt x="91439" y="918210"/>
                  </a:lnTo>
                  <a:lnTo>
                    <a:pt x="106679" y="923290"/>
                  </a:lnTo>
                  <a:lnTo>
                    <a:pt x="115569" y="925830"/>
                  </a:lnTo>
                  <a:lnTo>
                    <a:pt x="123189" y="928370"/>
                  </a:lnTo>
                  <a:lnTo>
                    <a:pt x="138429" y="930910"/>
                  </a:lnTo>
                  <a:lnTo>
                    <a:pt x="154940" y="930910"/>
                  </a:lnTo>
                  <a:lnTo>
                    <a:pt x="154940" y="932180"/>
                  </a:lnTo>
                  <a:lnTo>
                    <a:pt x="8501380" y="930910"/>
                  </a:lnTo>
                  <a:lnTo>
                    <a:pt x="8509000" y="929640"/>
                  </a:lnTo>
                  <a:lnTo>
                    <a:pt x="8516620" y="927100"/>
                  </a:lnTo>
                  <a:lnTo>
                    <a:pt x="8525510" y="925830"/>
                  </a:lnTo>
                  <a:lnTo>
                    <a:pt x="8548370" y="918210"/>
                  </a:lnTo>
                  <a:lnTo>
                    <a:pt x="8554720" y="914400"/>
                  </a:lnTo>
                  <a:lnTo>
                    <a:pt x="8562340" y="910590"/>
                  </a:lnTo>
                  <a:lnTo>
                    <a:pt x="8569960" y="905510"/>
                  </a:lnTo>
                  <a:lnTo>
                    <a:pt x="8576310" y="901700"/>
                  </a:lnTo>
                  <a:lnTo>
                    <a:pt x="8589010" y="891540"/>
                  </a:lnTo>
                  <a:lnTo>
                    <a:pt x="8594090" y="885190"/>
                  </a:lnTo>
                  <a:lnTo>
                    <a:pt x="8600440" y="880110"/>
                  </a:lnTo>
                  <a:lnTo>
                    <a:pt x="8610600" y="867410"/>
                  </a:lnTo>
                  <a:lnTo>
                    <a:pt x="8615680" y="859790"/>
                  </a:lnTo>
                  <a:lnTo>
                    <a:pt x="8619490" y="853440"/>
                  </a:lnTo>
                  <a:lnTo>
                    <a:pt x="8623300" y="845820"/>
                  </a:lnTo>
                  <a:lnTo>
                    <a:pt x="8627110" y="839470"/>
                  </a:lnTo>
                  <a:lnTo>
                    <a:pt x="8634730" y="816610"/>
                  </a:lnTo>
                  <a:lnTo>
                    <a:pt x="8637270" y="807720"/>
                  </a:lnTo>
                  <a:lnTo>
                    <a:pt x="8639810" y="792480"/>
                  </a:lnTo>
                  <a:lnTo>
                    <a:pt x="8639810" y="138429"/>
                  </a:lnTo>
                  <a:lnTo>
                    <a:pt x="8638540" y="130810"/>
                  </a:lnTo>
                  <a:lnTo>
                    <a:pt x="8637270" y="121920"/>
                  </a:lnTo>
                  <a:lnTo>
                    <a:pt x="8627110" y="91440"/>
                  </a:lnTo>
                  <a:lnTo>
                    <a:pt x="8623300" y="83820"/>
                  </a:lnTo>
                  <a:lnTo>
                    <a:pt x="8619490" y="77470"/>
                  </a:lnTo>
                  <a:lnTo>
                    <a:pt x="8614410" y="69850"/>
                  </a:lnTo>
                  <a:lnTo>
                    <a:pt x="8610600" y="63500"/>
                  </a:lnTo>
                  <a:lnTo>
                    <a:pt x="8600440" y="50800"/>
                  </a:lnTo>
                  <a:lnTo>
                    <a:pt x="8589010" y="39370"/>
                  </a:lnTo>
                  <a:lnTo>
                    <a:pt x="8576310" y="29210"/>
                  </a:lnTo>
                  <a:lnTo>
                    <a:pt x="8569960" y="25400"/>
                  </a:lnTo>
                  <a:lnTo>
                    <a:pt x="8562340" y="20320"/>
                  </a:lnTo>
                  <a:lnTo>
                    <a:pt x="8554720" y="16510"/>
                  </a:lnTo>
                  <a:lnTo>
                    <a:pt x="8548370" y="12700"/>
                  </a:lnTo>
                  <a:lnTo>
                    <a:pt x="8525510" y="5079"/>
                  </a:lnTo>
                  <a:lnTo>
                    <a:pt x="8516620" y="2540"/>
                  </a:lnTo>
                  <a:lnTo>
                    <a:pt x="8501380" y="0"/>
                  </a:lnTo>
                  <a:close/>
                </a:path>
              </a:pathLst>
            </a:custGeom>
            <a:solidFill>
              <a:srgbClr val="009900"/>
            </a:solidFill>
          </p:spPr>
          <p:txBody>
            <a:bodyPr wrap="square" lIns="0" tIns="0" rIns="0" bIns="0" rtlCol="0"/>
            <a:lstStyle/>
            <a:p/>
          </p:txBody>
        </p:sp>
        <p:sp>
          <p:nvSpPr>
            <p:cNvPr id="5" name="object 5"/>
            <p:cNvSpPr/>
            <p:nvPr/>
          </p:nvSpPr>
          <p:spPr>
            <a:xfrm>
              <a:off x="217170" y="5079"/>
              <a:ext cx="8639810" cy="932180"/>
            </a:xfrm>
            <a:custGeom>
              <a:avLst/>
              <a:gdLst/>
              <a:ahLst/>
              <a:cxnLst/>
              <a:rect l="l" t="t" r="r" b="b"/>
              <a:pathLst>
                <a:path w="8639810" h="932180">
                  <a:moveTo>
                    <a:pt x="0" y="154940"/>
                  </a:moveTo>
                  <a:lnTo>
                    <a:pt x="0" y="146050"/>
                  </a:lnTo>
                  <a:lnTo>
                    <a:pt x="0" y="138429"/>
                  </a:lnTo>
                  <a:lnTo>
                    <a:pt x="1269" y="130810"/>
                  </a:lnTo>
                  <a:lnTo>
                    <a:pt x="2539" y="121920"/>
                  </a:lnTo>
                  <a:lnTo>
                    <a:pt x="5079" y="114300"/>
                  </a:lnTo>
                  <a:lnTo>
                    <a:pt x="7619" y="106679"/>
                  </a:lnTo>
                  <a:lnTo>
                    <a:pt x="10159" y="99060"/>
                  </a:lnTo>
                  <a:lnTo>
                    <a:pt x="12700" y="91440"/>
                  </a:lnTo>
                  <a:lnTo>
                    <a:pt x="16509" y="83820"/>
                  </a:lnTo>
                  <a:lnTo>
                    <a:pt x="20319" y="77470"/>
                  </a:lnTo>
                  <a:lnTo>
                    <a:pt x="25400" y="69850"/>
                  </a:lnTo>
                  <a:lnTo>
                    <a:pt x="29209" y="63500"/>
                  </a:lnTo>
                  <a:lnTo>
                    <a:pt x="34289" y="57150"/>
                  </a:lnTo>
                  <a:lnTo>
                    <a:pt x="39369" y="50800"/>
                  </a:lnTo>
                  <a:lnTo>
                    <a:pt x="45719" y="44450"/>
                  </a:lnTo>
                  <a:lnTo>
                    <a:pt x="50800" y="39370"/>
                  </a:lnTo>
                  <a:lnTo>
                    <a:pt x="57150" y="34290"/>
                  </a:lnTo>
                  <a:lnTo>
                    <a:pt x="63500" y="29210"/>
                  </a:lnTo>
                  <a:lnTo>
                    <a:pt x="69850" y="25400"/>
                  </a:lnTo>
                  <a:lnTo>
                    <a:pt x="77469" y="20320"/>
                  </a:lnTo>
                  <a:lnTo>
                    <a:pt x="85089" y="16510"/>
                  </a:lnTo>
                  <a:lnTo>
                    <a:pt x="91439" y="12700"/>
                  </a:lnTo>
                  <a:lnTo>
                    <a:pt x="99059" y="10160"/>
                  </a:lnTo>
                  <a:lnTo>
                    <a:pt x="106679" y="7620"/>
                  </a:lnTo>
                  <a:lnTo>
                    <a:pt x="114300" y="5079"/>
                  </a:lnTo>
                  <a:lnTo>
                    <a:pt x="123189" y="2540"/>
                  </a:lnTo>
                  <a:lnTo>
                    <a:pt x="130809" y="1270"/>
                  </a:lnTo>
                  <a:lnTo>
                    <a:pt x="138429" y="0"/>
                  </a:lnTo>
                  <a:lnTo>
                    <a:pt x="147319" y="0"/>
                  </a:lnTo>
                  <a:lnTo>
                    <a:pt x="154940" y="0"/>
                  </a:lnTo>
                  <a:lnTo>
                    <a:pt x="8484870" y="0"/>
                  </a:lnTo>
                  <a:lnTo>
                    <a:pt x="8492490" y="0"/>
                  </a:lnTo>
                  <a:lnTo>
                    <a:pt x="8501380" y="0"/>
                  </a:lnTo>
                  <a:lnTo>
                    <a:pt x="8509000" y="1270"/>
                  </a:lnTo>
                  <a:lnTo>
                    <a:pt x="8516620" y="2540"/>
                  </a:lnTo>
                  <a:lnTo>
                    <a:pt x="8525510" y="5079"/>
                  </a:lnTo>
                  <a:lnTo>
                    <a:pt x="8533130" y="7620"/>
                  </a:lnTo>
                  <a:lnTo>
                    <a:pt x="8540750" y="10160"/>
                  </a:lnTo>
                  <a:lnTo>
                    <a:pt x="8548370" y="12700"/>
                  </a:lnTo>
                  <a:lnTo>
                    <a:pt x="8554720" y="16510"/>
                  </a:lnTo>
                  <a:lnTo>
                    <a:pt x="8562340" y="20320"/>
                  </a:lnTo>
                  <a:lnTo>
                    <a:pt x="8569960" y="25400"/>
                  </a:lnTo>
                  <a:lnTo>
                    <a:pt x="8576310" y="29210"/>
                  </a:lnTo>
                  <a:lnTo>
                    <a:pt x="8582660" y="34290"/>
                  </a:lnTo>
                  <a:lnTo>
                    <a:pt x="8589010" y="39370"/>
                  </a:lnTo>
                  <a:lnTo>
                    <a:pt x="8594090" y="44450"/>
                  </a:lnTo>
                  <a:lnTo>
                    <a:pt x="8600440" y="50800"/>
                  </a:lnTo>
                  <a:lnTo>
                    <a:pt x="8605520" y="57150"/>
                  </a:lnTo>
                  <a:lnTo>
                    <a:pt x="8610600" y="63500"/>
                  </a:lnTo>
                  <a:lnTo>
                    <a:pt x="8614410" y="69850"/>
                  </a:lnTo>
                  <a:lnTo>
                    <a:pt x="8619490" y="77470"/>
                  </a:lnTo>
                  <a:lnTo>
                    <a:pt x="8623300" y="83820"/>
                  </a:lnTo>
                  <a:lnTo>
                    <a:pt x="8627110" y="91440"/>
                  </a:lnTo>
                  <a:lnTo>
                    <a:pt x="8629650" y="99060"/>
                  </a:lnTo>
                  <a:lnTo>
                    <a:pt x="8632190" y="106679"/>
                  </a:lnTo>
                  <a:lnTo>
                    <a:pt x="8634730" y="114300"/>
                  </a:lnTo>
                  <a:lnTo>
                    <a:pt x="8637270" y="121920"/>
                  </a:lnTo>
                  <a:lnTo>
                    <a:pt x="8638540" y="130810"/>
                  </a:lnTo>
                  <a:lnTo>
                    <a:pt x="8639810" y="138429"/>
                  </a:lnTo>
                  <a:lnTo>
                    <a:pt x="8639810" y="775970"/>
                  </a:lnTo>
                  <a:lnTo>
                    <a:pt x="8639810" y="792480"/>
                  </a:lnTo>
                  <a:lnTo>
                    <a:pt x="8638540" y="800100"/>
                  </a:lnTo>
                  <a:lnTo>
                    <a:pt x="8637270" y="807720"/>
                  </a:lnTo>
                  <a:lnTo>
                    <a:pt x="8634730" y="816610"/>
                  </a:lnTo>
                  <a:lnTo>
                    <a:pt x="8632190" y="824230"/>
                  </a:lnTo>
                  <a:lnTo>
                    <a:pt x="8629650" y="831850"/>
                  </a:lnTo>
                  <a:lnTo>
                    <a:pt x="8627110" y="839470"/>
                  </a:lnTo>
                  <a:lnTo>
                    <a:pt x="8623300" y="845820"/>
                  </a:lnTo>
                  <a:lnTo>
                    <a:pt x="8619490" y="853440"/>
                  </a:lnTo>
                  <a:lnTo>
                    <a:pt x="8594090" y="885190"/>
                  </a:lnTo>
                  <a:lnTo>
                    <a:pt x="8589010" y="891540"/>
                  </a:lnTo>
                  <a:lnTo>
                    <a:pt x="8582660" y="896620"/>
                  </a:lnTo>
                  <a:lnTo>
                    <a:pt x="8576310" y="901700"/>
                  </a:lnTo>
                  <a:lnTo>
                    <a:pt x="8569960" y="905510"/>
                  </a:lnTo>
                  <a:lnTo>
                    <a:pt x="8562340" y="910590"/>
                  </a:lnTo>
                  <a:lnTo>
                    <a:pt x="8554720" y="914400"/>
                  </a:lnTo>
                  <a:lnTo>
                    <a:pt x="8548370" y="918210"/>
                  </a:lnTo>
                  <a:lnTo>
                    <a:pt x="8540750" y="920750"/>
                  </a:lnTo>
                  <a:lnTo>
                    <a:pt x="8533130" y="923290"/>
                  </a:lnTo>
                  <a:lnTo>
                    <a:pt x="8525510" y="925830"/>
                  </a:lnTo>
                  <a:lnTo>
                    <a:pt x="8516620" y="927100"/>
                  </a:lnTo>
                  <a:lnTo>
                    <a:pt x="8509000" y="929640"/>
                  </a:lnTo>
                  <a:lnTo>
                    <a:pt x="8501380" y="930910"/>
                  </a:lnTo>
                  <a:lnTo>
                    <a:pt x="8493760" y="930910"/>
                  </a:lnTo>
                  <a:lnTo>
                    <a:pt x="8484870" y="930910"/>
                  </a:lnTo>
                  <a:lnTo>
                    <a:pt x="154940" y="932180"/>
                  </a:lnTo>
                  <a:lnTo>
                    <a:pt x="154940" y="930910"/>
                  </a:lnTo>
                  <a:lnTo>
                    <a:pt x="147319" y="930910"/>
                  </a:lnTo>
                  <a:lnTo>
                    <a:pt x="138429" y="930910"/>
                  </a:lnTo>
                  <a:lnTo>
                    <a:pt x="130809" y="929640"/>
                  </a:lnTo>
                  <a:lnTo>
                    <a:pt x="123189" y="928370"/>
                  </a:lnTo>
                  <a:lnTo>
                    <a:pt x="115569" y="925830"/>
                  </a:lnTo>
                  <a:lnTo>
                    <a:pt x="106679" y="923290"/>
                  </a:lnTo>
                  <a:lnTo>
                    <a:pt x="99059" y="920750"/>
                  </a:lnTo>
                  <a:lnTo>
                    <a:pt x="91439" y="918210"/>
                  </a:lnTo>
                  <a:lnTo>
                    <a:pt x="85089" y="914400"/>
                  </a:lnTo>
                  <a:lnTo>
                    <a:pt x="77469" y="910590"/>
                  </a:lnTo>
                  <a:lnTo>
                    <a:pt x="71119" y="906780"/>
                  </a:lnTo>
                  <a:lnTo>
                    <a:pt x="63500" y="901700"/>
                  </a:lnTo>
                  <a:lnTo>
                    <a:pt x="57150" y="896620"/>
                  </a:lnTo>
                  <a:lnTo>
                    <a:pt x="50800" y="891540"/>
                  </a:lnTo>
                  <a:lnTo>
                    <a:pt x="45719" y="886460"/>
                  </a:lnTo>
                  <a:lnTo>
                    <a:pt x="39369" y="880110"/>
                  </a:lnTo>
                  <a:lnTo>
                    <a:pt x="34289" y="873760"/>
                  </a:lnTo>
                  <a:lnTo>
                    <a:pt x="29209" y="867410"/>
                  </a:lnTo>
                  <a:lnTo>
                    <a:pt x="25400" y="861060"/>
                  </a:lnTo>
                  <a:lnTo>
                    <a:pt x="20319" y="853440"/>
                  </a:lnTo>
                  <a:lnTo>
                    <a:pt x="16509" y="847090"/>
                  </a:lnTo>
                  <a:lnTo>
                    <a:pt x="13969" y="839470"/>
                  </a:lnTo>
                  <a:lnTo>
                    <a:pt x="10159" y="831850"/>
                  </a:lnTo>
                  <a:lnTo>
                    <a:pt x="7619" y="824230"/>
                  </a:lnTo>
                  <a:lnTo>
                    <a:pt x="5079" y="816610"/>
                  </a:lnTo>
                  <a:lnTo>
                    <a:pt x="3809" y="808990"/>
                  </a:lnTo>
                  <a:lnTo>
                    <a:pt x="1269" y="800100"/>
                  </a:lnTo>
                  <a:lnTo>
                    <a:pt x="0" y="792480"/>
                  </a:lnTo>
                  <a:lnTo>
                    <a:pt x="0" y="784860"/>
                  </a:lnTo>
                  <a:lnTo>
                    <a:pt x="0" y="775970"/>
                  </a:lnTo>
                  <a:lnTo>
                    <a:pt x="0" y="154940"/>
                  </a:lnTo>
                  <a:close/>
                </a:path>
              </a:pathLst>
            </a:custGeom>
            <a:ln w="25518">
              <a:solidFill>
                <a:srgbClr val="FFFFFF"/>
              </a:solidFill>
            </a:ln>
          </p:spPr>
          <p:txBody>
            <a:bodyPr wrap="square" lIns="0" tIns="0" rIns="0" bIns="0" rtlCol="0"/>
            <a:lstStyle/>
            <a:p/>
          </p:txBody>
        </p:sp>
        <p:sp>
          <p:nvSpPr>
            <p:cNvPr id="6" name="object 6"/>
            <p:cNvSpPr/>
            <p:nvPr/>
          </p:nvSpPr>
          <p:spPr>
            <a:xfrm>
              <a:off x="204406" y="-7671"/>
              <a:ext cx="8665845" cy="958215"/>
            </a:xfrm>
            <a:custGeom>
              <a:avLst/>
              <a:gdLst/>
              <a:ahLst/>
              <a:cxnLst/>
              <a:rect l="l" t="t" r="r" b="b"/>
              <a:pathLst>
                <a:path w="8665845" h="9582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958215">
                  <a:moveTo>
                    <a:pt x="8665324" y="944930"/>
                  </a:moveTo>
                  <a:lnTo>
                    <a:pt x="8661590" y="935913"/>
                  </a:lnTo>
                  <a:lnTo>
                    <a:pt x="8652573" y="932180"/>
                  </a:lnTo>
                  <a:lnTo>
                    <a:pt x="8643544" y="935913"/>
                  </a:lnTo>
                  <a:lnTo>
                    <a:pt x="8639810" y="944930"/>
                  </a:lnTo>
                  <a:lnTo>
                    <a:pt x="8643544" y="953960"/>
                  </a:lnTo>
                  <a:lnTo>
                    <a:pt x="8652573" y="957694"/>
                  </a:lnTo>
                  <a:lnTo>
                    <a:pt x="8661590" y="953960"/>
                  </a:lnTo>
                  <a:lnTo>
                    <a:pt x="8665324" y="9449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57150" rIns="0" bIns="0" rtlCol="0">
            <a:spAutoFit/>
          </a:bodyPr>
          <a:lstStyle/>
          <a:p>
            <a:pPr marL="12700" marR="5080">
              <a:lnSpc>
                <a:spcPts val="2810"/>
              </a:lnSpc>
              <a:spcBef>
                <a:spcPts val="450"/>
              </a:spcBef>
            </a:pPr>
            <a:r>
              <a:rPr sz="2600" i="1" u="none" dirty="0">
                <a:solidFill>
                  <a:srgbClr val="FFFFFF"/>
                </a:solidFill>
                <a:latin typeface="Calibri" panose="020F0502020204030204"/>
                <a:cs typeface="Calibri" panose="020F0502020204030204"/>
              </a:rPr>
              <a:t>ε)Εφαρμογές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των</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20" dirty="0">
                <a:solidFill>
                  <a:srgbClr val="FFFFFF"/>
                </a:solidFill>
                <a:latin typeface="Calibri" panose="020F0502020204030204"/>
                <a:cs typeface="Calibri" panose="020F0502020204030204"/>
              </a:rPr>
              <a:t> </a:t>
            </a:r>
            <a:r>
              <a:rPr sz="2600" i="1" u="none" spc="-5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1)Ηλεκτροπαραγωγά</a:t>
            </a:r>
            <a:r>
              <a:rPr sz="2600" i="1" u="none" spc="-105" dirty="0">
                <a:solidFill>
                  <a:srgbClr val="FFFFFF"/>
                </a:solidFill>
                <a:latin typeface="Calibri" panose="020F0502020204030204"/>
                <a:cs typeface="Calibri" panose="020F0502020204030204"/>
              </a:rPr>
              <a:t> </a:t>
            </a:r>
            <a:r>
              <a:rPr sz="2600" i="1" u="none" spc="-10" dirty="0">
                <a:solidFill>
                  <a:srgbClr val="FFFFFF"/>
                </a:solidFill>
                <a:latin typeface="Calibri" panose="020F0502020204030204"/>
                <a:cs typeface="Calibri" panose="020F0502020204030204"/>
              </a:rPr>
              <a:t>ζεύγη.</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8949"/>
            <a:ext cx="8665845" cy="814705"/>
            <a:chOff x="204410" y="-8949"/>
            <a:chExt cx="8665845" cy="814705"/>
          </a:xfrm>
        </p:grpSpPr>
        <p:sp>
          <p:nvSpPr>
            <p:cNvPr id="3" name="object 3"/>
            <p:cNvSpPr/>
            <p:nvPr/>
          </p:nvSpPr>
          <p:spPr>
            <a:xfrm>
              <a:off x="217170" y="3810"/>
              <a:ext cx="8639810" cy="788670"/>
            </a:xfrm>
            <a:custGeom>
              <a:avLst/>
              <a:gdLst/>
              <a:ahLst/>
              <a:cxnLst/>
              <a:rect l="l" t="t" r="r" b="b"/>
              <a:pathLst>
                <a:path w="8639810" h="788670">
                  <a:moveTo>
                    <a:pt x="8515350" y="0"/>
                  </a:moveTo>
                  <a:lnTo>
                    <a:pt x="124459" y="0"/>
                  </a:lnTo>
                  <a:lnTo>
                    <a:pt x="116839" y="1270"/>
                  </a:lnTo>
                  <a:lnTo>
                    <a:pt x="104139" y="3810"/>
                  </a:lnTo>
                  <a:lnTo>
                    <a:pt x="96519" y="5080"/>
                  </a:lnTo>
                  <a:lnTo>
                    <a:pt x="90169" y="7620"/>
                  </a:lnTo>
                  <a:lnTo>
                    <a:pt x="83819" y="8890"/>
                  </a:lnTo>
                  <a:lnTo>
                    <a:pt x="77469" y="11430"/>
                  </a:lnTo>
                  <a:lnTo>
                    <a:pt x="71119" y="15240"/>
                  </a:lnTo>
                  <a:lnTo>
                    <a:pt x="66039" y="17780"/>
                  </a:lnTo>
                  <a:lnTo>
                    <a:pt x="53339" y="25400"/>
                  </a:lnTo>
                  <a:lnTo>
                    <a:pt x="48259" y="29210"/>
                  </a:lnTo>
                  <a:lnTo>
                    <a:pt x="38100" y="39370"/>
                  </a:lnTo>
                  <a:lnTo>
                    <a:pt x="33019" y="43180"/>
                  </a:lnTo>
                  <a:lnTo>
                    <a:pt x="29209" y="49530"/>
                  </a:lnTo>
                  <a:lnTo>
                    <a:pt x="21589" y="59690"/>
                  </a:lnTo>
                  <a:lnTo>
                    <a:pt x="13969" y="72390"/>
                  </a:lnTo>
                  <a:lnTo>
                    <a:pt x="3809" y="97790"/>
                  </a:lnTo>
                  <a:lnTo>
                    <a:pt x="1269" y="110490"/>
                  </a:lnTo>
                  <a:lnTo>
                    <a:pt x="0" y="118110"/>
                  </a:lnTo>
                  <a:lnTo>
                    <a:pt x="0" y="670560"/>
                  </a:lnTo>
                  <a:lnTo>
                    <a:pt x="1269" y="678180"/>
                  </a:lnTo>
                  <a:lnTo>
                    <a:pt x="2539" y="684530"/>
                  </a:lnTo>
                  <a:lnTo>
                    <a:pt x="5079" y="690880"/>
                  </a:lnTo>
                  <a:lnTo>
                    <a:pt x="6350" y="697230"/>
                  </a:lnTo>
                  <a:lnTo>
                    <a:pt x="13969" y="716280"/>
                  </a:lnTo>
                  <a:lnTo>
                    <a:pt x="21589" y="728980"/>
                  </a:lnTo>
                  <a:lnTo>
                    <a:pt x="29209" y="739140"/>
                  </a:lnTo>
                  <a:lnTo>
                    <a:pt x="34289" y="744220"/>
                  </a:lnTo>
                  <a:lnTo>
                    <a:pt x="38100" y="749300"/>
                  </a:lnTo>
                  <a:lnTo>
                    <a:pt x="43179" y="754380"/>
                  </a:lnTo>
                  <a:lnTo>
                    <a:pt x="48259" y="758190"/>
                  </a:lnTo>
                  <a:lnTo>
                    <a:pt x="53339" y="763270"/>
                  </a:lnTo>
                  <a:lnTo>
                    <a:pt x="59689" y="767080"/>
                  </a:lnTo>
                  <a:lnTo>
                    <a:pt x="66039" y="769620"/>
                  </a:lnTo>
                  <a:lnTo>
                    <a:pt x="71119" y="773430"/>
                  </a:lnTo>
                  <a:lnTo>
                    <a:pt x="77469" y="777240"/>
                  </a:lnTo>
                  <a:lnTo>
                    <a:pt x="83819" y="779780"/>
                  </a:lnTo>
                  <a:lnTo>
                    <a:pt x="90169" y="781050"/>
                  </a:lnTo>
                  <a:lnTo>
                    <a:pt x="96519" y="783590"/>
                  </a:lnTo>
                  <a:lnTo>
                    <a:pt x="104139" y="784860"/>
                  </a:lnTo>
                  <a:lnTo>
                    <a:pt x="116839" y="787400"/>
                  </a:lnTo>
                  <a:lnTo>
                    <a:pt x="130809" y="787400"/>
                  </a:lnTo>
                  <a:lnTo>
                    <a:pt x="130809" y="788670"/>
                  </a:lnTo>
                  <a:lnTo>
                    <a:pt x="8522970" y="787400"/>
                  </a:lnTo>
                  <a:lnTo>
                    <a:pt x="8529320" y="786130"/>
                  </a:lnTo>
                  <a:lnTo>
                    <a:pt x="8536940" y="784860"/>
                  </a:lnTo>
                  <a:lnTo>
                    <a:pt x="8543290" y="783590"/>
                  </a:lnTo>
                  <a:lnTo>
                    <a:pt x="8549640" y="781050"/>
                  </a:lnTo>
                  <a:lnTo>
                    <a:pt x="8555990" y="779780"/>
                  </a:lnTo>
                  <a:lnTo>
                    <a:pt x="8562340" y="775970"/>
                  </a:lnTo>
                  <a:lnTo>
                    <a:pt x="8568690" y="773430"/>
                  </a:lnTo>
                  <a:lnTo>
                    <a:pt x="8575040" y="769620"/>
                  </a:lnTo>
                  <a:lnTo>
                    <a:pt x="8580120" y="767080"/>
                  </a:lnTo>
                  <a:lnTo>
                    <a:pt x="8586470" y="762000"/>
                  </a:lnTo>
                  <a:lnTo>
                    <a:pt x="8596630" y="754380"/>
                  </a:lnTo>
                  <a:lnTo>
                    <a:pt x="8606790" y="744220"/>
                  </a:lnTo>
                  <a:lnTo>
                    <a:pt x="8610600" y="739140"/>
                  </a:lnTo>
                  <a:lnTo>
                    <a:pt x="8615680" y="734060"/>
                  </a:lnTo>
                  <a:lnTo>
                    <a:pt x="8618220" y="727710"/>
                  </a:lnTo>
                  <a:lnTo>
                    <a:pt x="8622030" y="722630"/>
                  </a:lnTo>
                  <a:lnTo>
                    <a:pt x="8625840" y="716280"/>
                  </a:lnTo>
                  <a:lnTo>
                    <a:pt x="8636000" y="690880"/>
                  </a:lnTo>
                  <a:lnTo>
                    <a:pt x="8637270" y="684530"/>
                  </a:lnTo>
                  <a:lnTo>
                    <a:pt x="8638540" y="676910"/>
                  </a:lnTo>
                  <a:lnTo>
                    <a:pt x="8639810" y="670560"/>
                  </a:lnTo>
                  <a:lnTo>
                    <a:pt x="8639810" y="118110"/>
                  </a:lnTo>
                  <a:lnTo>
                    <a:pt x="8638540" y="110490"/>
                  </a:lnTo>
                  <a:lnTo>
                    <a:pt x="8636000" y="97790"/>
                  </a:lnTo>
                  <a:lnTo>
                    <a:pt x="8625840" y="72390"/>
                  </a:lnTo>
                  <a:lnTo>
                    <a:pt x="8618220" y="59690"/>
                  </a:lnTo>
                  <a:lnTo>
                    <a:pt x="8610600" y="49530"/>
                  </a:lnTo>
                  <a:lnTo>
                    <a:pt x="8606790" y="43180"/>
                  </a:lnTo>
                  <a:lnTo>
                    <a:pt x="8601710" y="39370"/>
                  </a:lnTo>
                  <a:lnTo>
                    <a:pt x="8591550" y="29210"/>
                  </a:lnTo>
                  <a:lnTo>
                    <a:pt x="8586470" y="25400"/>
                  </a:lnTo>
                  <a:lnTo>
                    <a:pt x="8573770" y="17780"/>
                  </a:lnTo>
                  <a:lnTo>
                    <a:pt x="8568690" y="15240"/>
                  </a:lnTo>
                  <a:lnTo>
                    <a:pt x="8562340" y="11430"/>
                  </a:lnTo>
                  <a:lnTo>
                    <a:pt x="8555990" y="8890"/>
                  </a:lnTo>
                  <a:lnTo>
                    <a:pt x="8549640" y="7620"/>
                  </a:lnTo>
                  <a:lnTo>
                    <a:pt x="8543290" y="5080"/>
                  </a:lnTo>
                  <a:lnTo>
                    <a:pt x="8535670" y="3810"/>
                  </a:lnTo>
                  <a:lnTo>
                    <a:pt x="8522970" y="1270"/>
                  </a:lnTo>
                  <a:lnTo>
                    <a:pt x="8515350" y="0"/>
                  </a:lnTo>
                  <a:close/>
                </a:path>
              </a:pathLst>
            </a:custGeom>
            <a:solidFill>
              <a:srgbClr val="009900"/>
            </a:solidFill>
          </p:spPr>
          <p:txBody>
            <a:bodyPr wrap="square" lIns="0" tIns="0" rIns="0" bIns="0" rtlCol="0"/>
            <a:lstStyle/>
            <a:p/>
          </p:txBody>
        </p:sp>
        <p:sp>
          <p:nvSpPr>
            <p:cNvPr id="4" name="object 4"/>
            <p:cNvSpPr/>
            <p:nvPr/>
          </p:nvSpPr>
          <p:spPr>
            <a:xfrm>
              <a:off x="217170" y="3810"/>
              <a:ext cx="8639810" cy="788670"/>
            </a:xfrm>
            <a:custGeom>
              <a:avLst/>
              <a:gdLst/>
              <a:ahLst/>
              <a:cxnLst/>
              <a:rect l="l" t="t" r="r" b="b"/>
              <a:pathLst>
                <a:path w="8639810" h="788670">
                  <a:moveTo>
                    <a:pt x="0" y="132080"/>
                  </a:moveTo>
                  <a:lnTo>
                    <a:pt x="0" y="124460"/>
                  </a:lnTo>
                  <a:lnTo>
                    <a:pt x="0" y="118110"/>
                  </a:lnTo>
                  <a:lnTo>
                    <a:pt x="1269" y="110490"/>
                  </a:lnTo>
                  <a:lnTo>
                    <a:pt x="2539" y="104140"/>
                  </a:lnTo>
                  <a:lnTo>
                    <a:pt x="3809" y="97790"/>
                  </a:lnTo>
                  <a:lnTo>
                    <a:pt x="6350" y="91440"/>
                  </a:lnTo>
                  <a:lnTo>
                    <a:pt x="8889" y="85090"/>
                  </a:lnTo>
                  <a:lnTo>
                    <a:pt x="11429" y="78740"/>
                  </a:lnTo>
                  <a:lnTo>
                    <a:pt x="13969" y="72390"/>
                  </a:lnTo>
                  <a:lnTo>
                    <a:pt x="17779" y="66040"/>
                  </a:lnTo>
                  <a:lnTo>
                    <a:pt x="21589" y="59690"/>
                  </a:lnTo>
                  <a:lnTo>
                    <a:pt x="25400" y="54610"/>
                  </a:lnTo>
                  <a:lnTo>
                    <a:pt x="29209" y="49530"/>
                  </a:lnTo>
                  <a:lnTo>
                    <a:pt x="33019" y="43180"/>
                  </a:lnTo>
                  <a:lnTo>
                    <a:pt x="38100" y="39370"/>
                  </a:lnTo>
                  <a:lnTo>
                    <a:pt x="43179" y="34290"/>
                  </a:lnTo>
                  <a:lnTo>
                    <a:pt x="48259" y="29210"/>
                  </a:lnTo>
                  <a:lnTo>
                    <a:pt x="53339" y="25400"/>
                  </a:lnTo>
                  <a:lnTo>
                    <a:pt x="59689" y="21590"/>
                  </a:lnTo>
                  <a:lnTo>
                    <a:pt x="66039" y="17780"/>
                  </a:lnTo>
                  <a:lnTo>
                    <a:pt x="71119" y="15240"/>
                  </a:lnTo>
                  <a:lnTo>
                    <a:pt x="77469" y="11430"/>
                  </a:lnTo>
                  <a:lnTo>
                    <a:pt x="83819" y="8890"/>
                  </a:lnTo>
                  <a:lnTo>
                    <a:pt x="90169" y="7620"/>
                  </a:lnTo>
                  <a:lnTo>
                    <a:pt x="96519" y="5080"/>
                  </a:lnTo>
                  <a:lnTo>
                    <a:pt x="104139" y="3810"/>
                  </a:lnTo>
                  <a:lnTo>
                    <a:pt x="110489" y="2540"/>
                  </a:lnTo>
                  <a:lnTo>
                    <a:pt x="116839" y="1270"/>
                  </a:lnTo>
                  <a:lnTo>
                    <a:pt x="124459" y="0"/>
                  </a:lnTo>
                  <a:lnTo>
                    <a:pt x="130809" y="0"/>
                  </a:lnTo>
                  <a:lnTo>
                    <a:pt x="8509000" y="0"/>
                  </a:lnTo>
                  <a:lnTo>
                    <a:pt x="8515350" y="0"/>
                  </a:lnTo>
                  <a:lnTo>
                    <a:pt x="8522970" y="1270"/>
                  </a:lnTo>
                  <a:lnTo>
                    <a:pt x="8529320" y="2540"/>
                  </a:lnTo>
                  <a:lnTo>
                    <a:pt x="8535670" y="3810"/>
                  </a:lnTo>
                  <a:lnTo>
                    <a:pt x="8543290" y="5080"/>
                  </a:lnTo>
                  <a:lnTo>
                    <a:pt x="8549640" y="7620"/>
                  </a:lnTo>
                  <a:lnTo>
                    <a:pt x="8555990" y="8890"/>
                  </a:lnTo>
                  <a:lnTo>
                    <a:pt x="8562340" y="11430"/>
                  </a:lnTo>
                  <a:lnTo>
                    <a:pt x="8568690" y="15240"/>
                  </a:lnTo>
                  <a:lnTo>
                    <a:pt x="8573770" y="17780"/>
                  </a:lnTo>
                  <a:lnTo>
                    <a:pt x="8580120" y="21590"/>
                  </a:lnTo>
                  <a:lnTo>
                    <a:pt x="8586470" y="25400"/>
                  </a:lnTo>
                  <a:lnTo>
                    <a:pt x="8591550" y="29210"/>
                  </a:lnTo>
                  <a:lnTo>
                    <a:pt x="8596630" y="34290"/>
                  </a:lnTo>
                  <a:lnTo>
                    <a:pt x="8601710" y="39370"/>
                  </a:lnTo>
                  <a:lnTo>
                    <a:pt x="8606790" y="43180"/>
                  </a:lnTo>
                  <a:lnTo>
                    <a:pt x="8610600" y="49530"/>
                  </a:lnTo>
                  <a:lnTo>
                    <a:pt x="8614410" y="54610"/>
                  </a:lnTo>
                  <a:lnTo>
                    <a:pt x="8618220" y="59690"/>
                  </a:lnTo>
                  <a:lnTo>
                    <a:pt x="8622030" y="66040"/>
                  </a:lnTo>
                  <a:lnTo>
                    <a:pt x="8625840" y="72390"/>
                  </a:lnTo>
                  <a:lnTo>
                    <a:pt x="8628380" y="78740"/>
                  </a:lnTo>
                  <a:lnTo>
                    <a:pt x="8630920" y="85090"/>
                  </a:lnTo>
                  <a:lnTo>
                    <a:pt x="8633460" y="91440"/>
                  </a:lnTo>
                  <a:lnTo>
                    <a:pt x="8636000" y="97790"/>
                  </a:lnTo>
                  <a:lnTo>
                    <a:pt x="8637270" y="104140"/>
                  </a:lnTo>
                  <a:lnTo>
                    <a:pt x="8638540" y="110490"/>
                  </a:lnTo>
                  <a:lnTo>
                    <a:pt x="8639810" y="118110"/>
                  </a:lnTo>
                  <a:lnTo>
                    <a:pt x="8639810" y="124460"/>
                  </a:lnTo>
                  <a:lnTo>
                    <a:pt x="8639810" y="132080"/>
                  </a:lnTo>
                  <a:lnTo>
                    <a:pt x="8639810" y="656590"/>
                  </a:lnTo>
                  <a:lnTo>
                    <a:pt x="8639810" y="664210"/>
                  </a:lnTo>
                  <a:lnTo>
                    <a:pt x="8639810" y="670560"/>
                  </a:lnTo>
                  <a:lnTo>
                    <a:pt x="8638540" y="676910"/>
                  </a:lnTo>
                  <a:lnTo>
                    <a:pt x="8637270" y="684530"/>
                  </a:lnTo>
                  <a:lnTo>
                    <a:pt x="8636000" y="690880"/>
                  </a:lnTo>
                  <a:lnTo>
                    <a:pt x="8633460" y="697230"/>
                  </a:lnTo>
                  <a:lnTo>
                    <a:pt x="8630920" y="703580"/>
                  </a:lnTo>
                  <a:lnTo>
                    <a:pt x="8628380" y="709930"/>
                  </a:lnTo>
                  <a:lnTo>
                    <a:pt x="8625840" y="716280"/>
                  </a:lnTo>
                  <a:lnTo>
                    <a:pt x="8622030" y="722630"/>
                  </a:lnTo>
                  <a:lnTo>
                    <a:pt x="8618220" y="727710"/>
                  </a:lnTo>
                  <a:lnTo>
                    <a:pt x="8615680" y="734060"/>
                  </a:lnTo>
                  <a:lnTo>
                    <a:pt x="8610600" y="739140"/>
                  </a:lnTo>
                  <a:lnTo>
                    <a:pt x="8606790" y="744220"/>
                  </a:lnTo>
                  <a:lnTo>
                    <a:pt x="8601710" y="749300"/>
                  </a:lnTo>
                  <a:lnTo>
                    <a:pt x="8596630" y="754380"/>
                  </a:lnTo>
                  <a:lnTo>
                    <a:pt x="8591550" y="758190"/>
                  </a:lnTo>
                  <a:lnTo>
                    <a:pt x="8586470" y="762000"/>
                  </a:lnTo>
                  <a:lnTo>
                    <a:pt x="8580120" y="767080"/>
                  </a:lnTo>
                  <a:lnTo>
                    <a:pt x="8575040" y="769620"/>
                  </a:lnTo>
                  <a:lnTo>
                    <a:pt x="8568690" y="773430"/>
                  </a:lnTo>
                  <a:lnTo>
                    <a:pt x="8562340" y="775970"/>
                  </a:lnTo>
                  <a:lnTo>
                    <a:pt x="8555990" y="779780"/>
                  </a:lnTo>
                  <a:lnTo>
                    <a:pt x="8549640" y="781050"/>
                  </a:lnTo>
                  <a:lnTo>
                    <a:pt x="8543290" y="783590"/>
                  </a:lnTo>
                  <a:lnTo>
                    <a:pt x="8536940" y="784860"/>
                  </a:lnTo>
                  <a:lnTo>
                    <a:pt x="8529320" y="786130"/>
                  </a:lnTo>
                  <a:lnTo>
                    <a:pt x="8522970" y="787400"/>
                  </a:lnTo>
                  <a:lnTo>
                    <a:pt x="8516620" y="787400"/>
                  </a:lnTo>
                  <a:lnTo>
                    <a:pt x="8509000" y="787400"/>
                  </a:lnTo>
                  <a:lnTo>
                    <a:pt x="130809" y="788670"/>
                  </a:lnTo>
                  <a:lnTo>
                    <a:pt x="130809" y="787400"/>
                  </a:lnTo>
                  <a:lnTo>
                    <a:pt x="124459" y="787400"/>
                  </a:lnTo>
                  <a:lnTo>
                    <a:pt x="116839" y="787400"/>
                  </a:lnTo>
                  <a:lnTo>
                    <a:pt x="110489" y="786130"/>
                  </a:lnTo>
                  <a:lnTo>
                    <a:pt x="104139" y="784860"/>
                  </a:lnTo>
                  <a:lnTo>
                    <a:pt x="96519" y="783590"/>
                  </a:lnTo>
                  <a:lnTo>
                    <a:pt x="90169" y="781050"/>
                  </a:lnTo>
                  <a:lnTo>
                    <a:pt x="83819" y="779780"/>
                  </a:lnTo>
                  <a:lnTo>
                    <a:pt x="77469" y="777240"/>
                  </a:lnTo>
                  <a:lnTo>
                    <a:pt x="71119" y="773430"/>
                  </a:lnTo>
                  <a:lnTo>
                    <a:pt x="66039" y="769620"/>
                  </a:lnTo>
                  <a:lnTo>
                    <a:pt x="59689" y="767080"/>
                  </a:lnTo>
                  <a:lnTo>
                    <a:pt x="53339" y="763270"/>
                  </a:lnTo>
                  <a:lnTo>
                    <a:pt x="48259" y="758190"/>
                  </a:lnTo>
                  <a:lnTo>
                    <a:pt x="43179" y="754380"/>
                  </a:lnTo>
                  <a:lnTo>
                    <a:pt x="38100" y="749300"/>
                  </a:lnTo>
                  <a:lnTo>
                    <a:pt x="34289" y="744220"/>
                  </a:lnTo>
                  <a:lnTo>
                    <a:pt x="29209" y="739140"/>
                  </a:lnTo>
                  <a:lnTo>
                    <a:pt x="25400" y="734060"/>
                  </a:lnTo>
                  <a:lnTo>
                    <a:pt x="21589" y="728980"/>
                  </a:lnTo>
                  <a:lnTo>
                    <a:pt x="17779" y="722630"/>
                  </a:lnTo>
                  <a:lnTo>
                    <a:pt x="13969" y="716280"/>
                  </a:lnTo>
                  <a:lnTo>
                    <a:pt x="11429" y="709930"/>
                  </a:lnTo>
                  <a:lnTo>
                    <a:pt x="8889" y="703580"/>
                  </a:lnTo>
                  <a:lnTo>
                    <a:pt x="6350" y="697230"/>
                  </a:lnTo>
                  <a:lnTo>
                    <a:pt x="5079" y="690880"/>
                  </a:lnTo>
                  <a:lnTo>
                    <a:pt x="2539" y="684530"/>
                  </a:lnTo>
                  <a:lnTo>
                    <a:pt x="1269" y="678180"/>
                  </a:lnTo>
                  <a:lnTo>
                    <a:pt x="0" y="670560"/>
                  </a:lnTo>
                  <a:lnTo>
                    <a:pt x="0" y="664210"/>
                  </a:lnTo>
                  <a:lnTo>
                    <a:pt x="0" y="656590"/>
                  </a:lnTo>
                  <a:lnTo>
                    <a:pt x="0" y="132080"/>
                  </a:lnTo>
                  <a:close/>
                </a:path>
              </a:pathLst>
            </a:custGeom>
            <a:ln w="25518">
              <a:solidFill>
                <a:srgbClr val="FFFFFF"/>
              </a:solidFill>
            </a:ln>
          </p:spPr>
          <p:txBody>
            <a:bodyPr wrap="square" lIns="0" tIns="0" rIns="0" bIns="0" rtlCol="0"/>
            <a:lstStyle/>
            <a:p/>
          </p:txBody>
        </p:sp>
        <p:sp>
          <p:nvSpPr>
            <p:cNvPr id="5" name="object 5"/>
            <p:cNvSpPr/>
            <p:nvPr/>
          </p:nvSpPr>
          <p:spPr>
            <a:xfrm>
              <a:off x="204406" y="-8941"/>
              <a:ext cx="8665845" cy="814705"/>
            </a:xfrm>
            <a:custGeom>
              <a:avLst/>
              <a:gdLst/>
              <a:ahLst/>
              <a:cxnLst/>
              <a:rect l="l" t="t" r="r" b="b"/>
              <a:pathLst>
                <a:path w="8665845" h="81470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665845" h="814705">
                  <a:moveTo>
                    <a:pt x="8665324" y="801420"/>
                  </a:moveTo>
                  <a:lnTo>
                    <a:pt x="8661590" y="792403"/>
                  </a:lnTo>
                  <a:lnTo>
                    <a:pt x="8652573" y="788670"/>
                  </a:lnTo>
                  <a:lnTo>
                    <a:pt x="8643544" y="792403"/>
                  </a:lnTo>
                  <a:lnTo>
                    <a:pt x="8639810" y="801420"/>
                  </a:lnTo>
                  <a:lnTo>
                    <a:pt x="8643544" y="810450"/>
                  </a:lnTo>
                  <a:lnTo>
                    <a:pt x="8652573" y="814184"/>
                  </a:lnTo>
                  <a:lnTo>
                    <a:pt x="8661590" y="810450"/>
                  </a:lnTo>
                  <a:lnTo>
                    <a:pt x="8665324" y="80142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21640" y="8890"/>
            <a:ext cx="5553075" cy="421640"/>
          </a:xfrm>
          <a:prstGeom prst="rect">
            <a:avLst/>
          </a:prstGeom>
        </p:spPr>
        <p:txBody>
          <a:bodyPr vert="horz" wrap="square" lIns="0" tIns="12700" rIns="0" bIns="0" rtlCol="0">
            <a:spAutoFit/>
          </a:bodyPr>
          <a:lstStyle/>
          <a:p>
            <a:pPr marL="12700">
              <a:lnSpc>
                <a:spcPct val="100000"/>
              </a:lnSpc>
              <a:spcBef>
                <a:spcPts val="100"/>
              </a:spcBef>
            </a:pPr>
            <a:r>
              <a:rPr sz="2600" i="1" u="none" dirty="0">
                <a:solidFill>
                  <a:srgbClr val="FFFFFF"/>
                </a:solidFill>
                <a:latin typeface="Calibri" panose="020F0502020204030204"/>
                <a:cs typeface="Calibri" panose="020F0502020204030204"/>
              </a:rPr>
              <a:t>ε)Εφαρμογές</a:t>
            </a:r>
            <a:r>
              <a:rPr sz="2600" i="1" u="none" spc="-3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των</a:t>
            </a:r>
            <a:r>
              <a:rPr sz="2600" i="1" u="none" spc="-20"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ρυθμιστών</a:t>
            </a:r>
            <a:r>
              <a:rPr sz="2600" i="1" u="none" spc="-25" dirty="0">
                <a:solidFill>
                  <a:srgbClr val="FFFFFF"/>
                </a:solidFill>
                <a:latin typeface="Calibri" panose="020F0502020204030204"/>
                <a:cs typeface="Calibri" panose="020F0502020204030204"/>
              </a:rPr>
              <a:t> </a:t>
            </a:r>
            <a:r>
              <a:rPr sz="2600" i="1" u="none" dirty="0">
                <a:solidFill>
                  <a:srgbClr val="FFFFFF"/>
                </a:solidFill>
                <a:latin typeface="Calibri" panose="020F0502020204030204"/>
                <a:cs typeface="Calibri" panose="020F0502020204030204"/>
              </a:rPr>
              <a:t>στροφών</a:t>
            </a:r>
            <a:r>
              <a:rPr sz="2600" i="1" u="none" spc="-10" dirty="0">
                <a:solidFill>
                  <a:srgbClr val="FFFFFF"/>
                </a:solidFill>
                <a:latin typeface="Calibri" panose="020F0502020204030204"/>
                <a:cs typeface="Calibri" panose="020F0502020204030204"/>
              </a:rPr>
              <a:t> </a:t>
            </a:r>
            <a:r>
              <a:rPr sz="2600" i="1" u="none" spc="-50" dirty="0">
                <a:solidFill>
                  <a:srgbClr val="FFFFFF"/>
                </a:solidFill>
                <a:latin typeface="Calibri" panose="020F0502020204030204"/>
                <a:cs typeface="Calibri" panose="020F0502020204030204"/>
              </a:rPr>
              <a:t>.</a:t>
            </a:r>
            <a:endParaRPr sz="2600">
              <a:latin typeface="Calibri" panose="020F0502020204030204"/>
              <a:cs typeface="Calibri" panose="020F0502020204030204"/>
            </a:endParaRPr>
          </a:p>
        </p:txBody>
      </p:sp>
      <p:sp>
        <p:nvSpPr>
          <p:cNvPr id="7" name="object 7"/>
          <p:cNvSpPr txBox="1"/>
          <p:nvPr/>
        </p:nvSpPr>
        <p:spPr>
          <a:xfrm>
            <a:off x="365759" y="365759"/>
            <a:ext cx="8409305" cy="6529993"/>
          </a:xfrm>
          <a:prstGeom prst="rect">
            <a:avLst/>
          </a:prstGeom>
        </p:spPr>
        <p:txBody>
          <a:bodyPr vert="horz" wrap="square" lIns="0" tIns="12700" rIns="0" bIns="0" rtlCol="0">
            <a:spAutoFit/>
          </a:bodyPr>
          <a:lstStyle/>
          <a:p>
            <a:pPr marL="68580">
              <a:lnSpc>
                <a:spcPct val="100000"/>
              </a:lnSpc>
              <a:spcBef>
                <a:spcPts val="100"/>
              </a:spcBef>
            </a:pPr>
            <a:r>
              <a:rPr sz="2600" b="1" i="1" dirty="0">
                <a:solidFill>
                  <a:srgbClr val="FFFFFF"/>
                </a:solidFill>
                <a:latin typeface="Calibri" panose="020F0502020204030204"/>
                <a:cs typeface="Calibri" panose="020F0502020204030204"/>
              </a:rPr>
              <a:t>2)</a:t>
            </a:r>
            <a:r>
              <a:rPr sz="2600" b="1" i="1" spc="-15" dirty="0">
                <a:solidFill>
                  <a:srgbClr val="FFFFFF"/>
                </a:solidFill>
                <a:latin typeface="Calibri" panose="020F0502020204030204"/>
                <a:cs typeface="Calibri" panose="020F0502020204030204"/>
              </a:rPr>
              <a:t> </a:t>
            </a:r>
            <a:r>
              <a:rPr sz="2600" b="1" i="1" dirty="0">
                <a:solidFill>
                  <a:srgbClr val="FFFFFF"/>
                </a:solidFill>
                <a:latin typeface="Calibri" panose="020F0502020204030204"/>
                <a:cs typeface="Calibri" panose="020F0502020204030204"/>
              </a:rPr>
              <a:t>Ναυτική</a:t>
            </a:r>
            <a:r>
              <a:rPr sz="2600" b="1" i="1" spc="-10" dirty="0">
                <a:solidFill>
                  <a:srgbClr val="FFFFFF"/>
                </a:solidFill>
                <a:latin typeface="Calibri" panose="020F0502020204030204"/>
                <a:cs typeface="Calibri" panose="020F0502020204030204"/>
              </a:rPr>
              <a:t> πρόωση.</a:t>
            </a:r>
            <a:endParaRPr sz="2600">
              <a:latin typeface="Calibri" panose="020F0502020204030204"/>
              <a:cs typeface="Calibri" panose="020F0502020204030204"/>
            </a:endParaRPr>
          </a:p>
          <a:p>
            <a:pPr>
              <a:lnSpc>
                <a:spcPct val="100000"/>
              </a:lnSpc>
              <a:spcBef>
                <a:spcPts val="45"/>
              </a:spcBef>
            </a:pPr>
            <a:endParaRPr sz="2250">
              <a:latin typeface="Calibri" panose="020F0502020204030204"/>
              <a:cs typeface="Calibri" panose="020F0502020204030204"/>
            </a:endParaRPr>
          </a:p>
          <a:p>
            <a:pPr marL="12700" marR="5080" indent="78740">
              <a:lnSpc>
                <a:spcPts val="2460"/>
              </a:lnSpc>
            </a:pP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ΠΡΟΩΣΤΗΡΙΕΣ</a:t>
            </a:r>
            <a:r>
              <a:rPr sz="2200" b="1" spc="-40" dirty="0">
                <a:latin typeface="Arial" panose="020B0604020202020204"/>
                <a:cs typeface="Arial" panose="020B0604020202020204"/>
              </a:rPr>
              <a:t> ΕΓΚΑΤΑΣΤΑΣΕΙΣ </a:t>
            </a:r>
            <a:r>
              <a:rPr sz="2200" b="1" dirty="0">
                <a:latin typeface="Arial" panose="020B0604020202020204"/>
                <a:cs typeface="Arial" panose="020B0604020202020204"/>
              </a:rPr>
              <a:t>ΜΕ</a:t>
            </a:r>
            <a:r>
              <a:rPr sz="2200" b="1" spc="-40" dirty="0">
                <a:latin typeface="Arial" panose="020B0604020202020204"/>
                <a:cs typeface="Arial" panose="020B0604020202020204"/>
              </a:rPr>
              <a:t> </a:t>
            </a:r>
            <a:r>
              <a:rPr sz="2200" b="1" dirty="0">
                <a:latin typeface="Arial" panose="020B0604020202020204"/>
                <a:cs typeface="Arial" panose="020B0604020202020204"/>
              </a:rPr>
              <a:t>ΜΗΧΑΝΗ</a:t>
            </a:r>
            <a:r>
              <a:rPr sz="2200" b="1" spc="-125" dirty="0">
                <a:latin typeface="Arial" panose="020B0604020202020204"/>
                <a:cs typeface="Arial" panose="020B0604020202020204"/>
              </a:rPr>
              <a:t> </a:t>
            </a:r>
            <a:r>
              <a:rPr sz="2200" b="1" dirty="0">
                <a:latin typeface="Arial" panose="020B0604020202020204"/>
                <a:cs typeface="Arial" panose="020B0604020202020204"/>
              </a:rPr>
              <a:t>ΑΠ’</a:t>
            </a:r>
            <a:r>
              <a:rPr sz="2200" b="1" spc="-150" dirty="0">
                <a:latin typeface="Arial" panose="020B0604020202020204"/>
                <a:cs typeface="Arial" panose="020B0604020202020204"/>
              </a:rPr>
              <a:t> </a:t>
            </a:r>
            <a:r>
              <a:rPr sz="2200" b="1" spc="-10" dirty="0">
                <a:latin typeface="Arial" panose="020B0604020202020204"/>
                <a:cs typeface="Arial" panose="020B0604020202020204"/>
              </a:rPr>
              <a:t>ΕΥΘΕΙΑΣ </a:t>
            </a:r>
            <a:r>
              <a:rPr sz="2200" b="1" dirty="0">
                <a:latin typeface="Arial" panose="020B0604020202020204"/>
                <a:cs typeface="Arial" panose="020B0604020202020204"/>
              </a:rPr>
              <a:t>ΣΥΝΔΕΔΕΜΕΝΗ</a:t>
            </a:r>
            <a:r>
              <a:rPr sz="2200" b="1" spc="-50" dirty="0">
                <a:latin typeface="Arial" panose="020B0604020202020204"/>
                <a:cs typeface="Arial" panose="020B0604020202020204"/>
              </a:rPr>
              <a:t> </a:t>
            </a:r>
            <a:r>
              <a:rPr sz="2200" b="1" dirty="0">
                <a:latin typeface="Arial" panose="020B0604020202020204"/>
                <a:cs typeface="Arial" panose="020B0604020202020204"/>
              </a:rPr>
              <a:t>ΣΤΟΝ</a:t>
            </a:r>
            <a:r>
              <a:rPr sz="2200" b="1" spc="-40" dirty="0">
                <a:latin typeface="Arial" panose="020B0604020202020204"/>
                <a:cs typeface="Arial" panose="020B0604020202020204"/>
              </a:rPr>
              <a:t> </a:t>
            </a:r>
            <a:r>
              <a:rPr sz="2200" b="1" spc="-10" dirty="0">
                <a:latin typeface="Arial" panose="020B0604020202020204"/>
                <a:cs typeface="Arial" panose="020B0604020202020204"/>
              </a:rPr>
              <a:t>ΠΡΟΠΕΛΟΦΟΡΟ</a:t>
            </a:r>
            <a:r>
              <a:rPr sz="2200" b="1" spc="-120" dirty="0">
                <a:latin typeface="Arial" panose="020B0604020202020204"/>
                <a:cs typeface="Arial" panose="020B0604020202020204"/>
              </a:rPr>
              <a:t> </a:t>
            </a:r>
            <a:r>
              <a:rPr sz="2200" b="1" dirty="0">
                <a:latin typeface="Arial" panose="020B0604020202020204"/>
                <a:cs typeface="Arial" panose="020B0604020202020204"/>
              </a:rPr>
              <a:t>ΑΞΟΝΑ</a:t>
            </a:r>
            <a:r>
              <a:rPr sz="2200" b="1" spc="-40" dirty="0">
                <a:latin typeface="Arial" panose="020B0604020202020204"/>
                <a:cs typeface="Arial" panose="020B0604020202020204"/>
              </a:rPr>
              <a:t> </a:t>
            </a:r>
            <a:r>
              <a:rPr sz="2200" b="1">
                <a:latin typeface="Arial" panose="020B0604020202020204"/>
                <a:cs typeface="Arial" panose="020B0604020202020204"/>
              </a:rPr>
              <a:t>–</a:t>
            </a:r>
            <a:r>
              <a:rPr sz="2200" b="1" spc="-35">
                <a:latin typeface="Arial" panose="020B0604020202020204"/>
                <a:cs typeface="Arial" panose="020B0604020202020204"/>
              </a:rPr>
              <a:t> </a:t>
            </a:r>
            <a:r>
              <a:rPr lang="el-GR" sz="2200" b="1" spc="-35" dirty="0" smtClean="0">
                <a:latin typeface="Arial" panose="020B0604020202020204"/>
                <a:cs typeface="Arial" panose="020B0604020202020204"/>
              </a:rPr>
              <a:t>(</a:t>
            </a:r>
            <a:r>
              <a:rPr sz="2200" b="1" smtClean="0">
                <a:latin typeface="Arial" panose="020B0604020202020204"/>
                <a:cs typeface="Arial" panose="020B0604020202020204"/>
              </a:rPr>
              <a:t>ΕΛΙΚΑ</a:t>
            </a:r>
            <a:r>
              <a:rPr sz="2200" b="1" spc="-45" smtClean="0">
                <a:latin typeface="Arial" panose="020B0604020202020204"/>
                <a:cs typeface="Arial" panose="020B0604020202020204"/>
              </a:rPr>
              <a:t> </a:t>
            </a:r>
            <a:r>
              <a:rPr sz="2200" b="1" spc="-20" smtClean="0">
                <a:latin typeface="Arial" panose="020B0604020202020204"/>
                <a:cs typeface="Arial" panose="020B0604020202020204"/>
              </a:rPr>
              <a:t>ΣΤΑ</a:t>
            </a:r>
            <a:r>
              <a:rPr sz="2200" b="1" smtClean="0">
                <a:latin typeface="Arial" panose="020B0604020202020204"/>
                <a:cs typeface="Arial" panose="020B0604020202020204"/>
              </a:rPr>
              <a:t>ΘΕΡΟΥ</a:t>
            </a:r>
            <a:r>
              <a:rPr sz="2200" b="1" spc="-80" smtClean="0">
                <a:latin typeface="Arial" panose="020B0604020202020204"/>
                <a:cs typeface="Arial" panose="020B0604020202020204"/>
              </a:rPr>
              <a:t> </a:t>
            </a:r>
            <a:r>
              <a:rPr sz="2200" b="1" spc="-20" smtClean="0">
                <a:latin typeface="Arial" panose="020B0604020202020204"/>
                <a:cs typeface="Arial" panose="020B0604020202020204"/>
              </a:rPr>
              <a:t>ΒΗΜΑΤΟΣ</a:t>
            </a:r>
            <a:r>
              <a:rPr lang="el-GR" sz="2200" b="1" spc="-20" dirty="0" smtClean="0">
                <a:latin typeface="Arial" panose="020B0604020202020204"/>
                <a:cs typeface="Arial" panose="020B0604020202020204"/>
              </a:rPr>
              <a:t>)</a:t>
            </a:r>
            <a:r>
              <a:rPr sz="2200" b="1" spc="-20" smtClean="0">
                <a:latin typeface="Arial" panose="020B0604020202020204"/>
                <a:cs typeface="Arial" panose="020B0604020202020204"/>
              </a:rPr>
              <a:t>,</a:t>
            </a:r>
            <a:r>
              <a:rPr sz="2200" b="1" spc="-55" smtClean="0">
                <a:latin typeface="Arial" panose="020B0604020202020204"/>
                <a:cs typeface="Arial" panose="020B0604020202020204"/>
              </a:rPr>
              <a:t> </a:t>
            </a:r>
            <a:r>
              <a:rPr sz="2200" b="1" dirty="0">
                <a:latin typeface="Arial" panose="020B0604020202020204"/>
                <a:cs typeface="Arial" panose="020B0604020202020204"/>
              </a:rPr>
              <a:t>Ο</a:t>
            </a:r>
            <a:r>
              <a:rPr sz="2200" b="1" spc="-65" dirty="0">
                <a:latin typeface="Arial" panose="020B0604020202020204"/>
                <a:cs typeface="Arial" panose="020B0604020202020204"/>
              </a:rPr>
              <a:t> </a:t>
            </a:r>
            <a:r>
              <a:rPr sz="2200" b="1" dirty="0">
                <a:latin typeface="Arial" panose="020B0604020202020204"/>
                <a:cs typeface="Arial" panose="020B0604020202020204"/>
              </a:rPr>
              <a:t>ΕΛΕΓΧΟΣ</a:t>
            </a:r>
            <a:r>
              <a:rPr sz="2200" b="1" spc="-70" dirty="0">
                <a:latin typeface="Arial" panose="020B0604020202020204"/>
                <a:cs typeface="Arial" panose="020B0604020202020204"/>
              </a:rPr>
              <a:t> </a:t>
            </a:r>
            <a:r>
              <a:rPr sz="2200" b="1" dirty="0">
                <a:latin typeface="Arial" panose="020B0604020202020204"/>
                <a:cs typeface="Arial" panose="020B0604020202020204"/>
              </a:rPr>
              <a:t>ΣΤΡΟΦΩΝ</a:t>
            </a:r>
            <a:r>
              <a:rPr sz="2200" b="1" spc="-65" dirty="0">
                <a:latin typeface="Arial" panose="020B0604020202020204"/>
                <a:cs typeface="Arial" panose="020B0604020202020204"/>
              </a:rPr>
              <a:t> </a:t>
            </a:r>
            <a:r>
              <a:rPr sz="2200" b="1" spc="-10" dirty="0">
                <a:latin typeface="Arial" panose="020B0604020202020204"/>
                <a:cs typeface="Arial" panose="020B0604020202020204"/>
              </a:rPr>
              <a:t>ΓΙΝΕΤΑΙ</a:t>
            </a:r>
            <a:r>
              <a:rPr sz="2200" b="1" spc="-65" dirty="0">
                <a:latin typeface="Arial" panose="020B0604020202020204"/>
                <a:cs typeface="Arial" panose="020B0604020202020204"/>
              </a:rPr>
              <a:t> </a:t>
            </a:r>
            <a:r>
              <a:rPr sz="2200" b="1" dirty="0">
                <a:latin typeface="Arial" panose="020B0604020202020204"/>
                <a:cs typeface="Arial" panose="020B0604020202020204"/>
              </a:rPr>
              <a:t>ΜΕ</a:t>
            </a:r>
            <a:r>
              <a:rPr sz="2200" b="1" spc="-140" dirty="0">
                <a:latin typeface="Arial" panose="020B0604020202020204"/>
                <a:cs typeface="Arial" panose="020B0604020202020204"/>
              </a:rPr>
              <a:t> </a:t>
            </a:r>
            <a:r>
              <a:rPr sz="2200" b="1" spc="-20" dirty="0">
                <a:latin typeface="Arial" panose="020B0604020202020204"/>
                <a:cs typeface="Arial" panose="020B0604020202020204"/>
              </a:rPr>
              <a:t>ΑΠΛΗ </a:t>
            </a:r>
            <a:r>
              <a:rPr sz="2200" b="1" dirty="0">
                <a:latin typeface="Arial" panose="020B0604020202020204"/>
                <a:cs typeface="Arial" panose="020B0604020202020204"/>
              </a:rPr>
              <a:t>ΕΝΤΟΛΗ</a:t>
            </a:r>
            <a:r>
              <a:rPr sz="2200" b="1" spc="-110" dirty="0">
                <a:latin typeface="Arial" panose="020B0604020202020204"/>
                <a:cs typeface="Arial" panose="020B0604020202020204"/>
              </a:rPr>
              <a:t> </a:t>
            </a:r>
            <a:r>
              <a:rPr sz="2200" b="1" dirty="0">
                <a:latin typeface="Arial" panose="020B0604020202020204"/>
                <a:cs typeface="Arial" panose="020B0604020202020204"/>
              </a:rPr>
              <a:t>ΤΟΥ</a:t>
            </a:r>
            <a:r>
              <a:rPr sz="2200" b="1" spc="-105" dirty="0">
                <a:latin typeface="Arial" panose="020B0604020202020204"/>
                <a:cs typeface="Arial" panose="020B0604020202020204"/>
              </a:rPr>
              <a:t> </a:t>
            </a:r>
            <a:r>
              <a:rPr sz="2200" b="1" dirty="0">
                <a:latin typeface="Arial" panose="020B0604020202020204"/>
                <a:cs typeface="Arial" panose="020B0604020202020204"/>
              </a:rPr>
              <a:t>ΧΕΙΡΙΣΤΗΡΙΟΥ</a:t>
            </a:r>
            <a:r>
              <a:rPr sz="2200" b="1" spc="-100" dirty="0">
                <a:latin typeface="Arial" panose="020B0604020202020204"/>
                <a:cs typeface="Arial" panose="020B0604020202020204"/>
              </a:rPr>
              <a:t> </a:t>
            </a:r>
            <a:r>
              <a:rPr sz="2200" b="1" dirty="0">
                <a:latin typeface="Arial" panose="020B0604020202020204"/>
                <a:cs typeface="Arial" panose="020B0604020202020204"/>
              </a:rPr>
              <a:t>ΠΡΟΣ</a:t>
            </a:r>
            <a:r>
              <a:rPr sz="2200" b="1" spc="-100" dirty="0">
                <a:latin typeface="Arial" panose="020B0604020202020204"/>
                <a:cs typeface="Arial" panose="020B0604020202020204"/>
              </a:rPr>
              <a:t> </a:t>
            </a:r>
            <a:r>
              <a:rPr sz="2200" b="1" dirty="0">
                <a:latin typeface="Arial" panose="020B0604020202020204"/>
                <a:cs typeface="Arial" panose="020B0604020202020204"/>
              </a:rPr>
              <a:t>ΤΟΥΣ</a:t>
            </a:r>
            <a:r>
              <a:rPr sz="2200" b="1" spc="-90" dirty="0">
                <a:latin typeface="Arial" panose="020B0604020202020204"/>
                <a:cs typeface="Arial" panose="020B0604020202020204"/>
              </a:rPr>
              <a:t> </a:t>
            </a:r>
            <a:r>
              <a:rPr sz="2200" b="1" spc="-20">
                <a:latin typeface="Arial" panose="020B0604020202020204"/>
                <a:cs typeface="Arial" panose="020B0604020202020204"/>
              </a:rPr>
              <a:t>ΡΥΘΜΙΣΤΙΚΟΥΣ</a:t>
            </a:r>
            <a:r>
              <a:rPr sz="2200" b="1" spc="-95">
                <a:latin typeface="Arial" panose="020B0604020202020204"/>
                <a:cs typeface="Arial" panose="020B0604020202020204"/>
              </a:rPr>
              <a:t> </a:t>
            </a:r>
            <a:r>
              <a:rPr lang="el-GR" sz="2200" b="1" spc="-95" dirty="0" smtClean="0">
                <a:latin typeface="Arial" panose="020B0604020202020204"/>
                <a:cs typeface="Arial" panose="020B0604020202020204"/>
              </a:rPr>
              <a:t> </a:t>
            </a:r>
            <a:r>
              <a:rPr sz="2200" b="1" spc="-25" smtClean="0">
                <a:latin typeface="Arial" panose="020B0604020202020204"/>
                <a:cs typeface="Arial" panose="020B0604020202020204"/>
              </a:rPr>
              <a:t>ΚΑ</a:t>
            </a:r>
            <a:r>
              <a:rPr sz="2200" b="1" smtClean="0">
                <a:latin typeface="Arial" panose="020B0604020202020204"/>
                <a:cs typeface="Arial" panose="020B0604020202020204"/>
              </a:rPr>
              <a:t>ΝΟΝΕΣ</a:t>
            </a:r>
            <a:r>
              <a:rPr sz="2200" b="1" spc="-70" smtClean="0">
                <a:latin typeface="Arial" panose="020B0604020202020204"/>
                <a:cs typeface="Arial" panose="020B0604020202020204"/>
              </a:rPr>
              <a:t> </a:t>
            </a:r>
            <a:r>
              <a:rPr sz="2200" b="1" dirty="0">
                <a:latin typeface="Arial" panose="020B0604020202020204"/>
                <a:cs typeface="Arial" panose="020B0604020202020204"/>
              </a:rPr>
              <a:t>ΤΩΝ</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ΑΝΤΛΙΩΝ</a:t>
            </a:r>
            <a:r>
              <a:rPr sz="2200" b="1" spc="-60" dirty="0">
                <a:latin typeface="Arial" panose="020B0604020202020204"/>
                <a:cs typeface="Arial" panose="020B0604020202020204"/>
              </a:rPr>
              <a:t> </a:t>
            </a:r>
            <a:r>
              <a:rPr sz="2200" b="1" spc="-35" dirty="0">
                <a:latin typeface="Arial" panose="020B0604020202020204"/>
                <a:cs typeface="Arial" panose="020B0604020202020204"/>
              </a:rPr>
              <a:t>ΚΑΥΣΙΜΟΥ</a:t>
            </a:r>
            <a:r>
              <a:rPr sz="2200" b="1" spc="-100" dirty="0">
                <a:latin typeface="Arial" panose="020B0604020202020204"/>
                <a:cs typeface="Arial" panose="020B0604020202020204"/>
              </a:rPr>
              <a:t> </a:t>
            </a:r>
            <a:r>
              <a:rPr sz="2200" b="1" dirty="0">
                <a:latin typeface="Arial" panose="020B0604020202020204"/>
                <a:cs typeface="Arial" panose="020B0604020202020204"/>
              </a:rPr>
              <a:t>ΥΨΗΛΗΣ</a:t>
            </a:r>
            <a:r>
              <a:rPr sz="2200" b="1" spc="-55" dirty="0">
                <a:latin typeface="Arial" panose="020B0604020202020204"/>
                <a:cs typeface="Arial" panose="020B0604020202020204"/>
              </a:rPr>
              <a:t> </a:t>
            </a:r>
            <a:r>
              <a:rPr sz="2200" b="1" spc="-10" dirty="0">
                <a:latin typeface="Arial" panose="020B0604020202020204"/>
                <a:cs typeface="Arial" panose="020B0604020202020204"/>
              </a:rPr>
              <a:t>ΠΙΕΣΗΣ.</a:t>
            </a:r>
            <a:endParaRPr sz="2200">
              <a:latin typeface="Arial" panose="020B0604020202020204"/>
              <a:cs typeface="Arial" panose="020B0604020202020204"/>
            </a:endParaRPr>
          </a:p>
          <a:p>
            <a:pPr marL="12700" marR="364490" indent="78740">
              <a:lnSpc>
                <a:spcPts val="2460"/>
              </a:lnSpc>
            </a:pP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45" dirty="0">
                <a:latin typeface="Arial" panose="020B0604020202020204"/>
                <a:cs typeface="Arial" panose="020B0604020202020204"/>
              </a:rPr>
              <a:t> </a:t>
            </a:r>
            <a:r>
              <a:rPr sz="2200" b="1">
                <a:latin typeface="Arial" panose="020B0604020202020204"/>
                <a:cs typeface="Arial" panose="020B0604020202020204"/>
              </a:rPr>
              <a:t>ΟΠΩΣ</a:t>
            </a:r>
            <a:r>
              <a:rPr sz="2200" b="1" spc="-45">
                <a:latin typeface="Arial" panose="020B0604020202020204"/>
                <a:cs typeface="Arial" panose="020B0604020202020204"/>
              </a:rPr>
              <a:t> </a:t>
            </a:r>
            <a:r>
              <a:rPr sz="2200" b="1" spc="-10" smtClean="0">
                <a:latin typeface="Arial" panose="020B0604020202020204"/>
                <a:cs typeface="Arial" panose="020B0604020202020204"/>
              </a:rPr>
              <a:t>ΠΡΟΑΝΑΦΕΡ</a:t>
            </a:r>
            <a:r>
              <a:rPr lang="el-GR" sz="2200" b="1" spc="-10" dirty="0" smtClean="0">
                <a:latin typeface="Arial" panose="020B0604020202020204"/>
                <a:cs typeface="Arial" panose="020B0604020202020204"/>
              </a:rPr>
              <a:t>Α</a:t>
            </a:r>
            <a:r>
              <a:rPr sz="2200" b="1" spc="-10" smtClean="0">
                <a:latin typeface="Arial" panose="020B0604020202020204"/>
                <a:cs typeface="Arial" panose="020B0604020202020204"/>
              </a:rPr>
              <a:t>ΜΕ</a:t>
            </a:r>
            <a:r>
              <a:rPr sz="2200" b="1" spc="-10" dirty="0">
                <a:latin typeface="Arial" panose="020B0604020202020204"/>
                <a:cs typeface="Arial" panose="020B0604020202020204"/>
              </a:rPr>
              <a:t>,</a:t>
            </a:r>
            <a:r>
              <a:rPr sz="2200" b="1" spc="-40" dirty="0">
                <a:latin typeface="Arial" panose="020B0604020202020204"/>
                <a:cs typeface="Arial" panose="020B0604020202020204"/>
              </a:rPr>
              <a:t> </a:t>
            </a:r>
            <a:r>
              <a:rPr sz="2200" b="1" dirty="0">
                <a:latin typeface="Arial" panose="020B0604020202020204"/>
                <a:cs typeface="Arial" panose="020B0604020202020204"/>
              </a:rPr>
              <a:t>ΕΧΕΙ</a:t>
            </a:r>
            <a:r>
              <a:rPr sz="2200" b="1" spc="-45" dirty="0">
                <a:latin typeface="Arial" panose="020B0604020202020204"/>
                <a:cs typeface="Arial" panose="020B0604020202020204"/>
              </a:rPr>
              <a:t> </a:t>
            </a:r>
            <a:r>
              <a:rPr sz="2200" b="1" dirty="0">
                <a:latin typeface="Arial" panose="020B0604020202020204"/>
                <a:cs typeface="Arial" panose="020B0604020202020204"/>
              </a:rPr>
              <a:t>ΤΟΝ</a:t>
            </a:r>
            <a:r>
              <a:rPr sz="2200" b="1" spc="-55" dirty="0">
                <a:latin typeface="Arial" panose="020B0604020202020204"/>
                <a:cs typeface="Arial" panose="020B0604020202020204"/>
              </a:rPr>
              <a:t> </a:t>
            </a:r>
            <a:r>
              <a:rPr sz="2200" b="1" spc="-10" dirty="0">
                <a:latin typeface="Arial" panose="020B0604020202020204"/>
                <a:cs typeface="Arial" panose="020B0604020202020204"/>
              </a:rPr>
              <a:t>ΤΡΟΠΟ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dirty="0">
                <a:latin typeface="Arial" panose="020B0604020202020204"/>
                <a:cs typeface="Arial" panose="020B0604020202020204"/>
              </a:rPr>
              <a:t>ΝΑ</a:t>
            </a:r>
            <a:r>
              <a:rPr sz="2200" b="1" spc="-140" dirty="0">
                <a:latin typeface="Arial" panose="020B0604020202020204"/>
                <a:cs typeface="Arial" panose="020B0604020202020204"/>
              </a:rPr>
              <a:t> </a:t>
            </a:r>
            <a:r>
              <a:rPr sz="2200" b="1" spc="-10" dirty="0">
                <a:latin typeface="Arial" panose="020B0604020202020204"/>
                <a:cs typeface="Arial" panose="020B0604020202020204"/>
              </a:rPr>
              <a:t>ΔΙΑΤΗΡΕΙ</a:t>
            </a:r>
            <a:r>
              <a:rPr sz="2200" b="1" spc="-60" dirty="0">
                <a:latin typeface="Arial" panose="020B0604020202020204"/>
                <a:cs typeface="Arial" panose="020B0604020202020204"/>
              </a:rPr>
              <a:t> </a:t>
            </a:r>
            <a:r>
              <a:rPr sz="2200" b="1" spc="-20" dirty="0">
                <a:latin typeface="Arial" panose="020B0604020202020204"/>
                <a:cs typeface="Arial" panose="020B0604020202020204"/>
              </a:rPr>
              <a:t>ΣΤΑΘΕΡΕΣ</a:t>
            </a:r>
            <a:r>
              <a:rPr sz="2200" b="1" spc="-50" dirty="0">
                <a:latin typeface="Arial" panose="020B0604020202020204"/>
                <a:cs typeface="Arial" panose="020B0604020202020204"/>
              </a:rPr>
              <a:t> </a:t>
            </a:r>
            <a:r>
              <a:rPr sz="2200" b="1" dirty="0">
                <a:latin typeface="Arial" panose="020B0604020202020204"/>
                <a:cs typeface="Arial" panose="020B0604020202020204"/>
              </a:rPr>
              <a:t>ΤΙΣ</a:t>
            </a:r>
            <a:r>
              <a:rPr sz="2200" b="1" spc="-55" dirty="0">
                <a:latin typeface="Arial" panose="020B0604020202020204"/>
                <a:cs typeface="Arial" panose="020B0604020202020204"/>
              </a:rPr>
              <a:t> </a:t>
            </a:r>
            <a:r>
              <a:rPr sz="2200" b="1" dirty="0">
                <a:latin typeface="Arial" panose="020B0604020202020204"/>
                <a:cs typeface="Arial" panose="020B0604020202020204"/>
              </a:rPr>
              <a:t>ΣΤΡΟΦΕΣ</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dirty="0">
                <a:latin typeface="Arial" panose="020B0604020202020204"/>
                <a:cs typeface="Arial" panose="020B0604020202020204"/>
              </a:rPr>
              <a:t>ΕΧΕΙ</a:t>
            </a:r>
            <a:r>
              <a:rPr sz="2200" b="1" spc="-55" dirty="0">
                <a:latin typeface="Arial" panose="020B0604020202020204"/>
                <a:cs typeface="Arial" panose="020B0604020202020204"/>
              </a:rPr>
              <a:t> </a:t>
            </a:r>
            <a:r>
              <a:rPr sz="2200" b="1" spc="-20" dirty="0">
                <a:latin typeface="Arial" panose="020B0604020202020204"/>
                <a:cs typeface="Arial" panose="020B0604020202020204"/>
              </a:rPr>
              <a:t>ΜΟΝΟ </a:t>
            </a:r>
            <a:r>
              <a:rPr sz="2200" b="1" dirty="0">
                <a:latin typeface="Arial" panose="020B0604020202020204"/>
                <a:cs typeface="Arial" panose="020B0604020202020204"/>
              </a:rPr>
              <a:t>ΤΗΝ</a:t>
            </a:r>
            <a:r>
              <a:rPr sz="2200" b="1" spc="-40" dirty="0">
                <a:latin typeface="Arial" panose="020B0604020202020204"/>
                <a:cs typeface="Arial" panose="020B0604020202020204"/>
              </a:rPr>
              <a:t> </a:t>
            </a:r>
            <a:r>
              <a:rPr sz="2200" b="1" spc="-20" dirty="0">
                <a:latin typeface="Arial" panose="020B0604020202020204"/>
                <a:cs typeface="Arial" panose="020B0604020202020204"/>
              </a:rPr>
              <a:t>ΠΡΟΣΤΑΣΙΑ</a:t>
            </a:r>
            <a:r>
              <a:rPr sz="2200" b="1" spc="-65" dirty="0">
                <a:latin typeface="Arial" panose="020B0604020202020204"/>
                <a:cs typeface="Arial" panose="020B0604020202020204"/>
              </a:rPr>
              <a:t> </a:t>
            </a:r>
            <a:r>
              <a:rPr sz="2200" b="1" spc="-10" dirty="0">
                <a:latin typeface="Arial" panose="020B0604020202020204"/>
                <a:cs typeface="Arial" panose="020B0604020202020204"/>
              </a:rPr>
              <a:t>ΥΠΕΡΤΑΧΥΝΣΗΣ.</a:t>
            </a:r>
            <a:endParaRPr sz="2200">
              <a:latin typeface="Arial" panose="020B0604020202020204"/>
              <a:cs typeface="Arial" panose="020B0604020202020204"/>
            </a:endParaRPr>
          </a:p>
          <a:p>
            <a:pPr marL="12700" marR="63500" indent="78740">
              <a:lnSpc>
                <a:spcPts val="2460"/>
              </a:lnSpc>
            </a:pPr>
            <a:r>
              <a:rPr sz="2200" b="1" smtClean="0">
                <a:latin typeface="Arial" panose="020B0604020202020204"/>
                <a:cs typeface="Arial" panose="020B0604020202020204"/>
              </a:rPr>
              <a:t>ΣΕ</a:t>
            </a:r>
            <a:r>
              <a:rPr sz="2200" b="1" spc="-75" smtClean="0">
                <a:latin typeface="Arial" panose="020B0604020202020204"/>
                <a:cs typeface="Arial" panose="020B0604020202020204"/>
              </a:rPr>
              <a:t> </a:t>
            </a:r>
            <a:r>
              <a:rPr sz="2200" b="1" spc="-40" dirty="0">
                <a:latin typeface="Arial" panose="020B0604020202020204"/>
                <a:cs typeface="Arial" panose="020B0604020202020204"/>
              </a:rPr>
              <a:t>ΕΓΚΑΤΑΣΤΑΣΕΙΣ</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dirty="0">
                <a:latin typeface="Arial" panose="020B0604020202020204"/>
                <a:cs typeface="Arial" panose="020B0604020202020204"/>
              </a:rPr>
              <a:t>ΜΗΧΑΝΕΣ</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60" dirty="0">
                <a:latin typeface="Arial" panose="020B0604020202020204"/>
                <a:cs typeface="Arial" panose="020B0604020202020204"/>
              </a:rPr>
              <a:t> </a:t>
            </a:r>
            <a:r>
              <a:rPr sz="2200" b="1">
                <a:latin typeface="Arial" panose="020B0604020202020204"/>
                <a:cs typeface="Arial" panose="020B0604020202020204"/>
              </a:rPr>
              <a:t>ΚΟΙΝΟ</a:t>
            </a:r>
            <a:r>
              <a:rPr sz="2200" b="1" spc="-55">
                <a:latin typeface="Arial" panose="020B0604020202020204"/>
                <a:cs typeface="Arial" panose="020B0604020202020204"/>
              </a:rPr>
              <a:t> </a:t>
            </a:r>
            <a:r>
              <a:rPr sz="2200" b="1" spc="-10" smtClean="0">
                <a:latin typeface="Arial" panose="020B0604020202020204"/>
                <a:cs typeface="Arial" panose="020B0604020202020204"/>
              </a:rPr>
              <a:t>ΜΕΙΩΤΗΡΑ</a:t>
            </a:r>
            <a:endParaRPr lang="el-GR" sz="2200" b="1" spc="-10" dirty="0" smtClean="0">
              <a:latin typeface="Arial" panose="020B0604020202020204"/>
              <a:cs typeface="Arial" panose="020B0604020202020204"/>
            </a:endParaRPr>
          </a:p>
          <a:p>
            <a:pPr marL="12700" marR="63500" indent="78740">
              <a:lnSpc>
                <a:spcPts val="2460"/>
              </a:lnSpc>
            </a:pPr>
            <a:r>
              <a:rPr sz="2200" b="1" spc="-20" smtClean="0">
                <a:latin typeface="Arial" panose="020B0604020202020204"/>
                <a:cs typeface="Arial" panose="020B0604020202020204"/>
              </a:rPr>
              <a:t>ΣΥΝ</a:t>
            </a:r>
            <a:r>
              <a:rPr sz="2200" b="1" smtClean="0">
                <a:latin typeface="Arial" panose="020B0604020202020204"/>
                <a:cs typeface="Arial" panose="020B0604020202020204"/>
              </a:rPr>
              <a:t>ΔΕΔΕΜΕΝΟ</a:t>
            </a:r>
            <a:r>
              <a:rPr sz="2200" b="1" spc="-55" smtClean="0">
                <a:latin typeface="Arial" panose="020B0604020202020204"/>
                <a:cs typeface="Arial" panose="020B0604020202020204"/>
              </a:rPr>
              <a:t> </a:t>
            </a:r>
            <a:r>
              <a:rPr sz="2200" b="1" dirty="0">
                <a:latin typeface="Arial" panose="020B0604020202020204"/>
                <a:cs typeface="Arial" panose="020B0604020202020204"/>
              </a:rPr>
              <a:t>ΣΤΟΝ</a:t>
            </a:r>
            <a:r>
              <a:rPr sz="2200" b="1" spc="-45" dirty="0">
                <a:latin typeface="Arial" panose="020B0604020202020204"/>
                <a:cs typeface="Arial" panose="020B0604020202020204"/>
              </a:rPr>
              <a:t> </a:t>
            </a:r>
            <a:r>
              <a:rPr sz="2200" b="1" spc="-10">
                <a:latin typeface="Arial" panose="020B0604020202020204"/>
                <a:cs typeface="Arial" panose="020B0604020202020204"/>
              </a:rPr>
              <a:t>ΠΡΟΠΕΛΟΦΟΡΟ</a:t>
            </a:r>
            <a:r>
              <a:rPr sz="2200" b="1" spc="-125">
                <a:latin typeface="Arial" panose="020B0604020202020204"/>
                <a:cs typeface="Arial" panose="020B0604020202020204"/>
              </a:rPr>
              <a:t> </a:t>
            </a:r>
            <a:r>
              <a:rPr sz="2200" b="1" smtClean="0">
                <a:latin typeface="Arial" panose="020B0604020202020204"/>
                <a:cs typeface="Arial" panose="020B0604020202020204"/>
              </a:rPr>
              <a:t>ΑΞΟΝΑ</a:t>
            </a:r>
            <a:r>
              <a:rPr lang="el-GR" sz="2200" b="1" dirty="0" smtClean="0">
                <a:latin typeface="Arial" panose="020B0604020202020204"/>
                <a:cs typeface="Arial" panose="020B0604020202020204"/>
              </a:rPr>
              <a:t>ΤΗΣ </a:t>
            </a:r>
            <a:r>
              <a:rPr sz="2200" b="1" spc="-45" smtClean="0">
                <a:latin typeface="Arial" panose="020B0604020202020204"/>
                <a:cs typeface="Arial" panose="020B0604020202020204"/>
              </a:rPr>
              <a:t> </a:t>
            </a:r>
            <a:r>
              <a:rPr sz="2200" b="1">
                <a:latin typeface="Arial" panose="020B0604020202020204"/>
                <a:cs typeface="Arial" panose="020B0604020202020204"/>
              </a:rPr>
              <a:t>ΕΛΙΚΑΣ</a:t>
            </a:r>
            <a:r>
              <a:rPr sz="2200" b="1" spc="-40">
                <a:latin typeface="Arial" panose="020B0604020202020204"/>
                <a:cs typeface="Arial" panose="020B0604020202020204"/>
              </a:rPr>
              <a:t> </a:t>
            </a:r>
            <a:r>
              <a:rPr sz="2200" b="1" spc="-10" smtClean="0">
                <a:latin typeface="Arial" panose="020B0604020202020204"/>
                <a:cs typeface="Arial" panose="020B0604020202020204"/>
              </a:rPr>
              <a:t>ΣΤΑΘΕ</a:t>
            </a:r>
            <a:r>
              <a:rPr sz="2200" b="1" smtClean="0">
                <a:latin typeface="Arial" panose="020B0604020202020204"/>
                <a:cs typeface="Arial" panose="020B0604020202020204"/>
              </a:rPr>
              <a:t>ΡΟΥ</a:t>
            </a:r>
            <a:r>
              <a:rPr sz="2200" b="1" spc="-95" smtClean="0">
                <a:latin typeface="Arial" panose="020B0604020202020204"/>
                <a:cs typeface="Arial" panose="020B0604020202020204"/>
              </a:rPr>
              <a:t> </a:t>
            </a:r>
            <a:r>
              <a:rPr sz="2200" b="1" spc="-20" dirty="0">
                <a:latin typeface="Arial" panose="020B0604020202020204"/>
                <a:cs typeface="Arial" panose="020B0604020202020204"/>
              </a:rPr>
              <a:t>ΒΗΜΑΤΟΣ,</a:t>
            </a:r>
            <a:r>
              <a:rPr sz="2200" b="1" spc="-95" dirty="0">
                <a:latin typeface="Arial" panose="020B0604020202020204"/>
                <a:cs typeface="Arial" panose="020B0604020202020204"/>
              </a:rPr>
              <a:t> </a:t>
            </a:r>
            <a:r>
              <a:rPr sz="2200" b="1" spc="-10" dirty="0">
                <a:latin typeface="Arial" panose="020B0604020202020204"/>
                <a:cs typeface="Arial" panose="020B0604020202020204"/>
              </a:rPr>
              <a:t>ΕΧΟΥΜΕ:</a:t>
            </a:r>
            <a:endParaRPr sz="2200">
              <a:latin typeface="Arial" panose="020B0604020202020204"/>
              <a:cs typeface="Arial" panose="020B0604020202020204"/>
            </a:endParaRPr>
          </a:p>
          <a:p>
            <a:pPr marL="12700" marR="323850" indent="78740">
              <a:lnSpc>
                <a:spcPts val="2460"/>
              </a:lnSpc>
              <a:spcBef>
                <a:spcPts val="10"/>
              </a:spcBef>
              <a:buChar char="-"/>
              <a:tabLst>
                <a:tab pos="252095" algn="l"/>
              </a:tabLst>
            </a:pPr>
            <a:r>
              <a:rPr sz="2200" b="1" dirty="0">
                <a:latin typeface="Arial" panose="020B0604020202020204"/>
                <a:cs typeface="Arial" panose="020B0604020202020204"/>
              </a:rPr>
              <a:t>ΑΝ</a:t>
            </a:r>
            <a:r>
              <a:rPr sz="2200" b="1" spc="-45" dirty="0">
                <a:latin typeface="Arial" panose="020B0604020202020204"/>
                <a:cs typeface="Arial" panose="020B0604020202020204"/>
              </a:rPr>
              <a:t> </a:t>
            </a:r>
            <a:r>
              <a:rPr sz="2200" b="1" dirty="0">
                <a:latin typeface="Arial" panose="020B0604020202020204"/>
                <a:cs typeface="Arial" panose="020B0604020202020204"/>
              </a:rPr>
              <a:t>Ο</a:t>
            </a:r>
            <a:r>
              <a:rPr sz="2200" b="1" spc="-50" dirty="0">
                <a:latin typeface="Arial" panose="020B0604020202020204"/>
                <a:cs typeface="Arial" panose="020B0604020202020204"/>
              </a:rPr>
              <a:t> </a:t>
            </a:r>
            <a:r>
              <a:rPr sz="2200" b="1" dirty="0">
                <a:latin typeface="Arial" panose="020B0604020202020204"/>
                <a:cs typeface="Arial" panose="020B0604020202020204"/>
              </a:rPr>
              <a:t>ΣΥΝΔΕΣΜΟΣ</a:t>
            </a:r>
            <a:r>
              <a:rPr sz="2200" b="1" spc="-40" dirty="0">
                <a:latin typeface="Arial" panose="020B0604020202020204"/>
                <a:cs typeface="Arial" panose="020B0604020202020204"/>
              </a:rPr>
              <a:t> </a:t>
            </a:r>
            <a:r>
              <a:rPr sz="2200" b="1" dirty="0">
                <a:latin typeface="Arial" panose="020B0604020202020204"/>
                <a:cs typeface="Arial" panose="020B0604020202020204"/>
              </a:rPr>
              <a:t>ΕΙΝΑΙ</a:t>
            </a:r>
            <a:r>
              <a:rPr sz="2200" b="1" spc="-30" dirty="0">
                <a:latin typeface="Arial" panose="020B0604020202020204"/>
                <a:cs typeface="Arial" panose="020B0604020202020204"/>
              </a:rPr>
              <a:t> </a:t>
            </a:r>
            <a:r>
              <a:rPr sz="2200" b="1" spc="-20" dirty="0">
                <a:latin typeface="Arial" panose="020B0604020202020204"/>
                <a:cs typeface="Arial" panose="020B0604020202020204"/>
              </a:rPr>
              <a:t>ΣΤΑΘΕΡΟΣ,</a:t>
            </a:r>
            <a:r>
              <a:rPr sz="2200" b="1" spc="-35" dirty="0">
                <a:latin typeface="Arial" panose="020B0604020202020204"/>
                <a:cs typeface="Arial" panose="020B0604020202020204"/>
              </a:rPr>
              <a:t> </a:t>
            </a:r>
            <a:r>
              <a:rPr sz="2200" b="1" dirty="0">
                <a:latin typeface="Arial" panose="020B0604020202020204"/>
                <a:cs typeface="Arial" panose="020B0604020202020204"/>
              </a:rPr>
              <a:t>ΟΙ</a:t>
            </a:r>
            <a:r>
              <a:rPr sz="2200" b="1" spc="-30" dirty="0">
                <a:latin typeface="Arial" panose="020B0604020202020204"/>
                <a:cs typeface="Arial" panose="020B0604020202020204"/>
              </a:rPr>
              <a:t> </a:t>
            </a:r>
            <a:r>
              <a:rPr sz="2200" b="1" dirty="0">
                <a:latin typeface="Arial" panose="020B0604020202020204"/>
                <a:cs typeface="Arial" panose="020B0604020202020204"/>
              </a:rPr>
              <a:t>ΜΗΧΑΝΕΣ</a:t>
            </a:r>
            <a:r>
              <a:rPr sz="2200" b="1" spc="-40" dirty="0">
                <a:latin typeface="Arial" panose="020B0604020202020204"/>
                <a:cs typeface="Arial" panose="020B0604020202020204"/>
              </a:rPr>
              <a:t> </a:t>
            </a:r>
            <a:r>
              <a:rPr sz="2200" b="1" spc="-10" dirty="0">
                <a:latin typeface="Arial" panose="020B0604020202020204"/>
                <a:cs typeface="Arial" panose="020B0604020202020204"/>
              </a:rPr>
              <a:t>ΕΧΟΥΝ </a:t>
            </a:r>
            <a:r>
              <a:rPr sz="2200" b="1" dirty="0">
                <a:latin typeface="Arial" panose="020B0604020202020204"/>
                <a:cs typeface="Arial" panose="020B0604020202020204"/>
              </a:rPr>
              <a:t>ΡΥΘΜΙΣΤΗ</a:t>
            </a:r>
            <a:r>
              <a:rPr sz="2200" b="1" spc="-145" dirty="0">
                <a:latin typeface="Arial" panose="020B0604020202020204"/>
                <a:cs typeface="Arial" panose="020B0604020202020204"/>
              </a:rPr>
              <a:t> </a:t>
            </a:r>
            <a:r>
              <a:rPr sz="2200" b="1">
                <a:latin typeface="Arial" panose="020B0604020202020204"/>
                <a:cs typeface="Arial" panose="020B0604020202020204"/>
              </a:rPr>
              <a:t>ΠΕΡΙΟΡΙΣΜΟΥ</a:t>
            </a:r>
            <a:r>
              <a:rPr sz="2200" b="1" spc="-125">
                <a:latin typeface="Arial" panose="020B0604020202020204"/>
                <a:cs typeface="Arial" panose="020B0604020202020204"/>
              </a:rPr>
              <a:t> </a:t>
            </a:r>
            <a:r>
              <a:rPr sz="2200" b="1" spc="-10" smtClean="0">
                <a:latin typeface="Arial" panose="020B0604020202020204"/>
                <a:cs typeface="Arial" panose="020B0604020202020204"/>
              </a:rPr>
              <a:t>ΦΟΡΤΙΟΥ</a:t>
            </a:r>
            <a:r>
              <a:rPr lang="el-GR" sz="2200" b="1" spc="-10" dirty="0" smtClean="0">
                <a:latin typeface="Arial" panose="020B0604020202020204"/>
                <a:cs typeface="Arial" panose="020B0604020202020204"/>
              </a:rPr>
              <a:t>.</a:t>
            </a:r>
            <a:endParaRPr sz="2200">
              <a:latin typeface="Arial" panose="020B0604020202020204"/>
              <a:cs typeface="Arial" panose="020B0604020202020204"/>
            </a:endParaRPr>
          </a:p>
          <a:p>
            <a:pPr marL="12700" marR="264795" indent="78740">
              <a:lnSpc>
                <a:spcPts val="2460"/>
              </a:lnSpc>
              <a:buChar char="-"/>
              <a:tabLst>
                <a:tab pos="252095" algn="l"/>
              </a:tabLst>
            </a:pPr>
            <a:r>
              <a:rPr sz="2200" b="1" dirty="0">
                <a:latin typeface="Arial" panose="020B0604020202020204"/>
                <a:cs typeface="Arial" panose="020B0604020202020204"/>
              </a:rPr>
              <a:t>ΑΝ</a:t>
            </a:r>
            <a:r>
              <a:rPr sz="2200" b="1" spc="-70" dirty="0">
                <a:latin typeface="Arial" panose="020B0604020202020204"/>
                <a:cs typeface="Arial" panose="020B0604020202020204"/>
              </a:rPr>
              <a:t> </a:t>
            </a:r>
            <a:r>
              <a:rPr sz="2200" b="1" dirty="0">
                <a:latin typeface="Arial" panose="020B0604020202020204"/>
                <a:cs typeface="Arial" panose="020B0604020202020204"/>
              </a:rPr>
              <a:t>Ο</a:t>
            </a:r>
            <a:r>
              <a:rPr sz="2200" b="1" spc="-70" dirty="0">
                <a:latin typeface="Arial" panose="020B0604020202020204"/>
                <a:cs typeface="Arial" panose="020B0604020202020204"/>
              </a:rPr>
              <a:t> </a:t>
            </a:r>
            <a:r>
              <a:rPr sz="2200" b="1" dirty="0">
                <a:latin typeface="Arial" panose="020B0604020202020204"/>
                <a:cs typeface="Arial" panose="020B0604020202020204"/>
              </a:rPr>
              <a:t>ΣΥΝΔΕΣΜΟΣ</a:t>
            </a:r>
            <a:r>
              <a:rPr sz="2200" b="1" spc="-55" dirty="0">
                <a:latin typeface="Arial" panose="020B0604020202020204"/>
                <a:cs typeface="Arial" panose="020B0604020202020204"/>
              </a:rPr>
              <a:t> </a:t>
            </a:r>
            <a:r>
              <a:rPr sz="2200" b="1" dirty="0">
                <a:latin typeface="Arial" panose="020B0604020202020204"/>
                <a:cs typeface="Arial" panose="020B0604020202020204"/>
              </a:rPr>
              <a:t>ΕΙΝΑΙ</a:t>
            </a:r>
            <a:r>
              <a:rPr sz="2200" b="1" spc="-50" dirty="0">
                <a:latin typeface="Arial" panose="020B0604020202020204"/>
                <a:cs typeface="Arial" panose="020B0604020202020204"/>
              </a:rPr>
              <a:t> </a:t>
            </a:r>
            <a:r>
              <a:rPr sz="2200" b="1" dirty="0">
                <a:latin typeface="Arial" panose="020B0604020202020204"/>
                <a:cs typeface="Arial" panose="020B0604020202020204"/>
              </a:rPr>
              <a:t>ΕΛΑΣΤΙΚΟΣ,</a:t>
            </a:r>
            <a:r>
              <a:rPr sz="2200" b="1" spc="-60" dirty="0">
                <a:latin typeface="Arial" panose="020B0604020202020204"/>
                <a:cs typeface="Arial" panose="020B0604020202020204"/>
              </a:rPr>
              <a:t> </a:t>
            </a:r>
            <a:r>
              <a:rPr sz="2200" b="1" dirty="0">
                <a:latin typeface="Arial" panose="020B0604020202020204"/>
                <a:cs typeface="Arial" panose="020B0604020202020204"/>
              </a:rPr>
              <a:t>ΟΙ</a:t>
            </a:r>
            <a:r>
              <a:rPr sz="2200" b="1" spc="-60" dirty="0">
                <a:latin typeface="Arial" panose="020B0604020202020204"/>
                <a:cs typeface="Arial" panose="020B0604020202020204"/>
              </a:rPr>
              <a:t> </a:t>
            </a:r>
            <a:r>
              <a:rPr sz="2200" b="1" dirty="0">
                <a:latin typeface="Arial" panose="020B0604020202020204"/>
                <a:cs typeface="Arial" panose="020B0604020202020204"/>
              </a:rPr>
              <a:t>ΡΥΘΜΙΣΤΕΣ</a:t>
            </a:r>
            <a:r>
              <a:rPr sz="2200" b="1" spc="-55" dirty="0">
                <a:latin typeface="Arial" panose="020B0604020202020204"/>
                <a:cs typeface="Arial" panose="020B0604020202020204"/>
              </a:rPr>
              <a:t> </a:t>
            </a:r>
            <a:r>
              <a:rPr sz="2200" b="1" spc="-10">
                <a:latin typeface="Arial" panose="020B0604020202020204"/>
                <a:cs typeface="Arial" panose="020B0604020202020204"/>
              </a:rPr>
              <a:t>ΕΙΝΑΙ </a:t>
            </a:r>
            <a:r>
              <a:rPr sz="2200" b="1" smtClean="0">
                <a:latin typeface="Arial" panose="020B0604020202020204"/>
                <a:cs typeface="Arial" panose="020B0604020202020204"/>
              </a:rPr>
              <a:t>ΚΛΙΣ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80" smtClean="0">
                <a:latin typeface="Arial" panose="020B0604020202020204"/>
                <a:cs typeface="Arial" panose="020B0604020202020204"/>
              </a:rPr>
              <a:t> </a:t>
            </a:r>
            <a:r>
              <a:rPr sz="2200" b="1" spc="-30" dirty="0">
                <a:latin typeface="Arial" panose="020B0604020202020204"/>
                <a:cs typeface="Arial" panose="020B0604020202020204"/>
              </a:rPr>
              <a:t>ΤΑΧΥΤΗΤΑΣ,</a:t>
            </a:r>
            <a:r>
              <a:rPr sz="2200" b="1" spc="-65" dirty="0">
                <a:latin typeface="Arial" panose="020B0604020202020204"/>
                <a:cs typeface="Arial" panose="020B0604020202020204"/>
              </a:rPr>
              <a:t> </a:t>
            </a:r>
            <a:r>
              <a:rPr sz="2200" b="1" dirty="0">
                <a:latin typeface="Arial" panose="020B0604020202020204"/>
                <a:cs typeface="Arial" panose="020B0604020202020204"/>
              </a:rPr>
              <a:t>ΜΕ</a:t>
            </a:r>
            <a:r>
              <a:rPr sz="2200" b="1" spc="-150" dirty="0">
                <a:latin typeface="Arial" panose="020B0604020202020204"/>
                <a:cs typeface="Arial" panose="020B0604020202020204"/>
              </a:rPr>
              <a:t> </a:t>
            </a:r>
            <a:r>
              <a:rPr sz="2200" b="1" spc="-40" dirty="0">
                <a:latin typeface="Arial" panose="020B0604020202020204"/>
                <a:cs typeface="Arial" panose="020B0604020202020204"/>
              </a:rPr>
              <a:t>ΔΙΑΤΑΞΗ</a:t>
            </a:r>
            <a:r>
              <a:rPr sz="2200" b="1" spc="-85" dirty="0">
                <a:latin typeface="Arial" panose="020B0604020202020204"/>
                <a:cs typeface="Arial" panose="020B0604020202020204"/>
              </a:rPr>
              <a:t> </a:t>
            </a:r>
            <a:r>
              <a:rPr sz="2200" b="1" dirty="0">
                <a:latin typeface="Arial" panose="020B0604020202020204"/>
                <a:cs typeface="Arial" panose="020B0604020202020204"/>
              </a:rPr>
              <a:t>ΠΕΡΙΟΡΙΣΜΟΥ</a:t>
            </a:r>
            <a:r>
              <a:rPr sz="2200" b="1" spc="-75" dirty="0">
                <a:latin typeface="Arial" panose="020B0604020202020204"/>
                <a:cs typeface="Arial" panose="020B0604020202020204"/>
              </a:rPr>
              <a:t> </a:t>
            </a:r>
            <a:r>
              <a:rPr sz="2200" b="1" spc="-10" dirty="0">
                <a:latin typeface="Arial" panose="020B0604020202020204"/>
                <a:cs typeface="Arial" panose="020B0604020202020204"/>
              </a:rPr>
              <a:t>ΦΟΡΤΙΟΥ </a:t>
            </a:r>
            <a:r>
              <a:rPr sz="2200" b="1" dirty="0">
                <a:latin typeface="Arial" panose="020B0604020202020204"/>
                <a:cs typeface="Arial" panose="020B0604020202020204"/>
              </a:rPr>
              <a:t>ΓΙΑ</a:t>
            </a:r>
            <a:r>
              <a:rPr sz="2200" b="1" spc="-45" dirty="0">
                <a:latin typeface="Arial" panose="020B0604020202020204"/>
                <a:cs typeface="Arial" panose="020B0604020202020204"/>
              </a:rPr>
              <a:t> </a:t>
            </a:r>
            <a:r>
              <a:rPr sz="2200" b="1" dirty="0">
                <a:latin typeface="Arial" panose="020B0604020202020204"/>
                <a:cs typeface="Arial" panose="020B0604020202020204"/>
              </a:rPr>
              <a:t>ΤΗΝ</a:t>
            </a:r>
            <a:r>
              <a:rPr sz="2200" b="1" spc="-110" dirty="0">
                <a:latin typeface="Arial" panose="020B0604020202020204"/>
                <a:cs typeface="Arial" panose="020B0604020202020204"/>
              </a:rPr>
              <a:t> </a:t>
            </a:r>
            <a:r>
              <a:rPr sz="2200" b="1">
                <a:latin typeface="Arial" panose="020B0604020202020204"/>
                <a:cs typeface="Arial" panose="020B0604020202020204"/>
              </a:rPr>
              <a:t>ΑΠΟΦΥΓΗ</a:t>
            </a:r>
            <a:r>
              <a:rPr sz="2200" b="1" spc="-60">
                <a:latin typeface="Arial" panose="020B0604020202020204"/>
                <a:cs typeface="Arial" panose="020B0604020202020204"/>
              </a:rPr>
              <a:t> </a:t>
            </a:r>
            <a:r>
              <a:rPr sz="2200" b="1" spc="-10" smtClean="0">
                <a:latin typeface="Arial" panose="020B0604020202020204"/>
                <a:cs typeface="Arial" panose="020B0604020202020204"/>
              </a:rPr>
              <a:t>ΥΠΕΡΦΟΡΤ</a:t>
            </a:r>
            <a:r>
              <a:rPr lang="el-GR" sz="2200" b="1" spc="-10" dirty="0">
                <a:latin typeface="Arial" panose="020B0604020202020204"/>
                <a:cs typeface="Arial" panose="020B0604020202020204"/>
              </a:rPr>
              <a:t>Ω</a:t>
            </a:r>
            <a:r>
              <a:rPr sz="2200" b="1" spc="-10" smtClean="0">
                <a:latin typeface="Arial" panose="020B0604020202020204"/>
                <a:cs typeface="Arial" panose="020B0604020202020204"/>
              </a:rPr>
              <a:t>ΣΗΣ</a:t>
            </a:r>
            <a:r>
              <a:rPr lang="el-GR" sz="2200" b="1" spc="-10" dirty="0" smtClean="0">
                <a:latin typeface="Arial" panose="020B0604020202020204"/>
                <a:cs typeface="Arial" panose="020B0604020202020204"/>
              </a:rPr>
              <a:t>,</a:t>
            </a:r>
            <a:r>
              <a:rPr sz="2200" b="1" spc="-100" smtClean="0">
                <a:latin typeface="Arial" panose="020B0604020202020204"/>
                <a:cs typeface="Arial" panose="020B0604020202020204"/>
              </a:rPr>
              <a:t> </a:t>
            </a:r>
            <a:r>
              <a:rPr sz="2200" b="1" dirty="0">
                <a:latin typeface="Arial" panose="020B0604020202020204"/>
                <a:cs typeface="Arial" panose="020B0604020202020204"/>
              </a:rPr>
              <a:t>ΑΝ</a:t>
            </a:r>
            <a:r>
              <a:rPr sz="2200" b="1" spc="-100" dirty="0">
                <a:latin typeface="Arial" panose="020B0604020202020204"/>
                <a:cs typeface="Arial" panose="020B0604020202020204"/>
              </a:rPr>
              <a:t> </a:t>
            </a:r>
            <a:r>
              <a:rPr sz="2200" b="1" spc="-10">
                <a:latin typeface="Arial" panose="020B0604020202020204"/>
                <a:cs typeface="Arial" panose="020B0604020202020204"/>
              </a:rPr>
              <a:t>ΛΕΙΤΟΥΡΓΟΥΝ </a:t>
            </a:r>
            <a:r>
              <a:rPr sz="2200" b="1" smtClean="0">
                <a:latin typeface="Arial" panose="020B0604020202020204"/>
                <a:cs typeface="Arial" panose="020B0604020202020204"/>
              </a:rPr>
              <a:t>ΛΙΓ</a:t>
            </a:r>
            <a:r>
              <a:rPr lang="el-GR" sz="2200" b="1" dirty="0">
                <a:latin typeface="Arial" panose="020B0604020202020204"/>
                <a:cs typeface="Arial" panose="020B0604020202020204"/>
              </a:rPr>
              <a:t>Ο</a:t>
            </a:r>
            <a:r>
              <a:rPr sz="2200" b="1" smtClean="0">
                <a:latin typeface="Arial" panose="020B0604020202020204"/>
                <a:cs typeface="Arial" panose="020B0604020202020204"/>
              </a:rPr>
              <a:t>ΤΕΡΕΣ</a:t>
            </a:r>
            <a:r>
              <a:rPr sz="2200" b="1" spc="-60" smtClean="0">
                <a:latin typeface="Arial" panose="020B0604020202020204"/>
                <a:cs typeface="Arial" panose="020B0604020202020204"/>
              </a:rPr>
              <a:t> </a:t>
            </a:r>
            <a:r>
              <a:rPr sz="2200" b="1" dirty="0">
                <a:latin typeface="Arial" panose="020B0604020202020204"/>
                <a:cs typeface="Arial" panose="020B0604020202020204"/>
              </a:rPr>
              <a:t>ΤΩΝ</a:t>
            </a:r>
            <a:r>
              <a:rPr sz="2200" b="1" spc="-45" dirty="0">
                <a:latin typeface="Arial" panose="020B0604020202020204"/>
                <a:cs typeface="Arial" panose="020B0604020202020204"/>
              </a:rPr>
              <a:t> </a:t>
            </a:r>
            <a:r>
              <a:rPr sz="2200" b="1" spc="-10" dirty="0">
                <a:latin typeface="Arial" panose="020B0604020202020204"/>
                <a:cs typeface="Arial" panose="020B0604020202020204"/>
              </a:rPr>
              <a:t>ΠΡΟΒΛΕΠΟΜΕΝΩΝ.</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85800" y="356870"/>
            <a:ext cx="7772400" cy="2857500"/>
          </a:xfrm>
          <a:custGeom>
            <a:avLst/>
            <a:gdLst/>
            <a:ahLst/>
            <a:cxnLst/>
            <a:rect l="l" t="t" r="r" b="b"/>
            <a:pathLst>
              <a:path w="7772400" h="2857500">
                <a:moveTo>
                  <a:pt x="7772400" y="0"/>
                </a:moveTo>
                <a:lnTo>
                  <a:pt x="0" y="0"/>
                </a:lnTo>
                <a:lnTo>
                  <a:pt x="0" y="2857500"/>
                </a:lnTo>
                <a:lnTo>
                  <a:pt x="3886200" y="2857500"/>
                </a:lnTo>
                <a:lnTo>
                  <a:pt x="7772400" y="2857500"/>
                </a:lnTo>
                <a:lnTo>
                  <a:pt x="7772400" y="0"/>
                </a:lnTo>
                <a:close/>
              </a:path>
            </a:pathLst>
          </a:custGeom>
          <a:solidFill>
            <a:srgbClr val="001F5F"/>
          </a:solidFill>
        </p:spPr>
        <p:txBody>
          <a:bodyPr wrap="square" lIns="0" tIns="0" rIns="0" bIns="0" rtlCol="0"/>
          <a:lstStyle/>
          <a:p/>
        </p:txBody>
      </p:sp>
      <p:sp>
        <p:nvSpPr>
          <p:cNvPr id="3" name="object 3"/>
          <p:cNvSpPr txBox="1"/>
          <p:nvPr/>
        </p:nvSpPr>
        <p:spPr>
          <a:xfrm>
            <a:off x="1073150" y="849629"/>
            <a:ext cx="6785609" cy="1791970"/>
          </a:xfrm>
          <a:prstGeom prst="rect">
            <a:avLst/>
          </a:prstGeom>
        </p:spPr>
        <p:txBody>
          <a:bodyPr vert="horz" wrap="square" lIns="0" tIns="87630" rIns="0" bIns="0" rtlCol="0">
            <a:spAutoFit/>
          </a:bodyPr>
          <a:lstStyle/>
          <a:p>
            <a:pPr marL="755650" marR="5080" indent="-742950">
              <a:lnSpc>
                <a:spcPts val="6710"/>
              </a:lnSpc>
              <a:spcBef>
                <a:spcPts val="690"/>
              </a:spcBef>
            </a:pPr>
            <a:r>
              <a:rPr sz="6000" b="1" u="sng" dirty="0">
                <a:solidFill>
                  <a:srgbClr val="FFFFFF"/>
                </a:solidFill>
                <a:uFill>
                  <a:solidFill>
                    <a:srgbClr val="FFFFFF"/>
                  </a:solidFill>
                </a:uFill>
                <a:latin typeface="Arial" panose="020B0604020202020204"/>
                <a:cs typeface="Arial" panose="020B0604020202020204"/>
              </a:rPr>
              <a:t>ΙΣΧΥΣ</a:t>
            </a:r>
            <a:r>
              <a:rPr sz="6000" b="1" u="sng" spc="-30" dirty="0">
                <a:solidFill>
                  <a:srgbClr val="FFFFFF"/>
                </a:solidFill>
                <a:uFill>
                  <a:solidFill>
                    <a:srgbClr val="FFFFFF"/>
                  </a:solidFill>
                </a:uFill>
                <a:latin typeface="Arial" panose="020B0604020202020204"/>
                <a:cs typeface="Arial" panose="020B0604020202020204"/>
              </a:rPr>
              <a:t> </a:t>
            </a:r>
            <a:r>
              <a:rPr sz="6000" b="1" u="sng" dirty="0">
                <a:solidFill>
                  <a:srgbClr val="FFFFFF"/>
                </a:solidFill>
                <a:uFill>
                  <a:solidFill>
                    <a:srgbClr val="FFFFFF"/>
                  </a:solidFill>
                </a:uFill>
                <a:latin typeface="Arial" panose="020B0604020202020204"/>
                <a:cs typeface="Arial" panose="020B0604020202020204"/>
              </a:rPr>
              <a:t>–</a:t>
            </a:r>
            <a:r>
              <a:rPr sz="6000" b="1" u="sng" spc="-270" dirty="0">
                <a:solidFill>
                  <a:srgbClr val="FFFFFF"/>
                </a:solidFill>
                <a:uFill>
                  <a:solidFill>
                    <a:srgbClr val="FFFFFF"/>
                  </a:solidFill>
                </a:uFill>
                <a:latin typeface="Arial" panose="020B0604020202020204"/>
                <a:cs typeface="Arial" panose="020B0604020202020204"/>
              </a:rPr>
              <a:t> </a:t>
            </a:r>
            <a:r>
              <a:rPr sz="6000" b="1" u="sng" spc="-50" dirty="0">
                <a:solidFill>
                  <a:srgbClr val="FFFFFF"/>
                </a:solidFill>
                <a:uFill>
                  <a:solidFill>
                    <a:srgbClr val="FFFFFF"/>
                  </a:solidFill>
                </a:uFill>
                <a:latin typeface="Arial" panose="020B0604020202020204"/>
                <a:cs typeface="Arial" panose="020B0604020202020204"/>
              </a:rPr>
              <a:t>ΑΠΟΔΟΣΗ</a:t>
            </a:r>
            <a:r>
              <a:rPr sz="6000" b="1" spc="-50" dirty="0">
                <a:solidFill>
                  <a:srgbClr val="FFFFFF"/>
                </a:solidFill>
                <a:latin typeface="Arial" panose="020B0604020202020204"/>
                <a:cs typeface="Arial" panose="020B0604020202020204"/>
              </a:rPr>
              <a:t> </a:t>
            </a:r>
            <a:r>
              <a:rPr sz="6000" b="1" u="sng" spc="-50" dirty="0">
                <a:solidFill>
                  <a:srgbClr val="FFFFFF"/>
                </a:solidFill>
                <a:uFill>
                  <a:solidFill>
                    <a:srgbClr val="FFFFFF"/>
                  </a:solidFill>
                </a:uFill>
                <a:latin typeface="Arial" panose="020B0604020202020204"/>
                <a:cs typeface="Arial" panose="020B0604020202020204"/>
              </a:rPr>
              <a:t>ΔΙΑΓΡΑΜΜΑΤΑ</a:t>
            </a:r>
            <a:endParaRPr sz="6000">
              <a:latin typeface="Arial" panose="020B0604020202020204"/>
              <a:cs typeface="Arial" panose="020B0604020202020204"/>
            </a:endParaRPr>
          </a:p>
        </p:txBody>
      </p:sp>
      <p:sp>
        <p:nvSpPr>
          <p:cNvPr id="4" name="object 4"/>
          <p:cNvSpPr/>
          <p:nvPr/>
        </p:nvSpPr>
        <p:spPr>
          <a:xfrm>
            <a:off x="566419" y="3624579"/>
            <a:ext cx="7857490" cy="3070860"/>
          </a:xfrm>
          <a:custGeom>
            <a:avLst/>
            <a:gdLst/>
            <a:ahLst/>
            <a:cxnLst/>
            <a:rect l="l" t="t" r="r" b="b"/>
            <a:pathLst>
              <a:path w="7857490" h="3070859">
                <a:moveTo>
                  <a:pt x="7857489" y="0"/>
                </a:moveTo>
                <a:lnTo>
                  <a:pt x="0" y="0"/>
                </a:lnTo>
                <a:lnTo>
                  <a:pt x="0" y="3070860"/>
                </a:lnTo>
                <a:lnTo>
                  <a:pt x="3929379" y="3070860"/>
                </a:lnTo>
                <a:lnTo>
                  <a:pt x="7857489" y="3070860"/>
                </a:lnTo>
                <a:lnTo>
                  <a:pt x="7857489" y="0"/>
                </a:lnTo>
                <a:close/>
              </a:path>
            </a:pathLst>
          </a:custGeom>
          <a:solidFill>
            <a:srgbClr val="FF0000"/>
          </a:solidFill>
        </p:spPr>
        <p:txBody>
          <a:bodyPr wrap="square" lIns="0" tIns="0" rIns="0" bIns="0" rtlCol="0"/>
          <a:lstStyle/>
          <a:p/>
        </p:txBody>
      </p:sp>
      <p:sp>
        <p:nvSpPr>
          <p:cNvPr id="5" name="object 5"/>
          <p:cNvSpPr txBox="1"/>
          <p:nvPr/>
        </p:nvSpPr>
        <p:spPr>
          <a:xfrm>
            <a:off x="3890009" y="4039870"/>
            <a:ext cx="1210945" cy="2583180"/>
          </a:xfrm>
          <a:prstGeom prst="rect">
            <a:avLst/>
          </a:prstGeom>
        </p:spPr>
        <p:txBody>
          <a:bodyPr vert="horz" wrap="square" lIns="0" tIns="16510" rIns="0" bIns="0" rtlCol="0">
            <a:spAutoFit/>
          </a:bodyPr>
          <a:lstStyle/>
          <a:p>
            <a:pPr marL="12700">
              <a:lnSpc>
                <a:spcPct val="100000"/>
              </a:lnSpc>
              <a:spcBef>
                <a:spcPts val="130"/>
              </a:spcBef>
            </a:pPr>
            <a:r>
              <a:rPr sz="16750" b="1" spc="15" dirty="0">
                <a:solidFill>
                  <a:srgbClr val="FFFFFF"/>
                </a:solidFill>
                <a:latin typeface="Arial" panose="020B0604020202020204"/>
                <a:cs typeface="Arial" panose="020B0604020202020204"/>
              </a:rPr>
              <a:t>2</a:t>
            </a:r>
            <a:endParaRPr sz="16750">
              <a:latin typeface="Arial" panose="020B0604020202020204"/>
              <a:cs typeface="Arial" panose="020B0604020202020204"/>
            </a:endParaRPr>
          </a:p>
        </p:txBody>
      </p:sp>
      <p:sp>
        <p:nvSpPr>
          <p:cNvPr id="6" name="object 6"/>
          <p:cNvSpPr/>
          <p:nvPr/>
        </p:nvSpPr>
        <p:spPr>
          <a:xfrm>
            <a:off x="3902709" y="6355079"/>
            <a:ext cx="1184910" cy="0"/>
          </a:xfrm>
          <a:custGeom>
            <a:avLst/>
            <a:gdLst/>
            <a:ahLst/>
            <a:cxnLst/>
            <a:rect l="l" t="t" r="r" b="b"/>
            <a:pathLst>
              <a:path w="1184910">
                <a:moveTo>
                  <a:pt x="0" y="0"/>
                </a:moveTo>
                <a:lnTo>
                  <a:pt x="1184910" y="0"/>
                </a:lnTo>
              </a:path>
            </a:pathLst>
          </a:custGeom>
          <a:ln w="113030">
            <a:solidFill>
              <a:srgbClr val="FFFFFF"/>
            </a:solidFill>
          </a:ln>
        </p:spPr>
        <p:txBody>
          <a:bodyPr wrap="square" lIns="0" tIns="0" rIns="0" bIns="0" rtlCol="0"/>
          <a:lstStyle/>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357120"/>
            <a:ext cx="8500110" cy="2286000"/>
            <a:chOff x="285750" y="2357120"/>
            <a:chExt cx="8500110" cy="2286000"/>
          </a:xfrm>
        </p:grpSpPr>
        <p:pic>
          <p:nvPicPr>
            <p:cNvPr id="3" name="object 3"/>
            <p:cNvPicPr/>
            <p:nvPr/>
          </p:nvPicPr>
          <p:blipFill>
            <a:blip r:embed="rId1" cstate="print"/>
            <a:stretch>
              <a:fillRect/>
            </a:stretch>
          </p:blipFill>
          <p:spPr>
            <a:xfrm>
              <a:off x="285750" y="2357120"/>
              <a:ext cx="8500110" cy="1560829"/>
            </a:xfrm>
            <a:prstGeom prst="rect">
              <a:avLst/>
            </a:prstGeom>
          </p:spPr>
        </p:pic>
        <p:pic>
          <p:nvPicPr>
            <p:cNvPr id="4" name="object 4"/>
            <p:cNvPicPr/>
            <p:nvPr/>
          </p:nvPicPr>
          <p:blipFill>
            <a:blip r:embed="rId2" cstate="print"/>
            <a:stretch>
              <a:fillRect/>
            </a:stretch>
          </p:blipFill>
          <p:spPr>
            <a:xfrm>
              <a:off x="285750" y="3916680"/>
              <a:ext cx="8500110" cy="726440"/>
            </a:xfrm>
            <a:prstGeom prst="rect">
              <a:avLst/>
            </a:prstGeom>
          </p:spPr>
        </p:pic>
      </p:grpSp>
      <p:sp>
        <p:nvSpPr>
          <p:cNvPr id="5" name="object 5"/>
          <p:cNvSpPr txBox="1">
            <a:spLocks noGrp="1"/>
          </p:cNvSpPr>
          <p:nvPr>
            <p:ph type="title"/>
          </p:nvPr>
        </p:nvSpPr>
        <p:spPr>
          <a:xfrm>
            <a:off x="2161539" y="2481579"/>
            <a:ext cx="4747260" cy="2037080"/>
          </a:xfrm>
          <a:prstGeom prst="rect">
            <a:avLst/>
          </a:prstGeom>
        </p:spPr>
        <p:txBody>
          <a:bodyPr vert="horz" wrap="square" lIns="0" tIns="12700" rIns="0" bIns="0" rtlCol="0">
            <a:spAutoFit/>
          </a:bodyPr>
          <a:lstStyle/>
          <a:p>
            <a:pPr marL="12700" marR="5080" indent="3810">
              <a:lnSpc>
                <a:spcPct val="100000"/>
              </a:lnSpc>
              <a:spcBef>
                <a:spcPts val="100"/>
              </a:spcBef>
            </a:pPr>
            <a:r>
              <a:rPr sz="6600" u="sng" spc="-10">
                <a:solidFill>
                  <a:srgbClr val="FFFFFF"/>
                </a:solidFill>
                <a:uFill>
                  <a:solidFill>
                    <a:srgbClr val="FFFFFF"/>
                  </a:solidFill>
                </a:uFill>
              </a:rPr>
              <a:t>ΚΕΦΑΛΑΙΟ</a:t>
            </a:r>
            <a:r>
              <a:rPr sz="6600" u="none" spc="-10">
                <a:solidFill>
                  <a:srgbClr val="FFFFFF"/>
                </a:solidFill>
              </a:rPr>
              <a:t> </a:t>
            </a:r>
            <a:r>
              <a:rPr sz="6600" spc="-15" smtClean="0">
                <a:solidFill>
                  <a:srgbClr val="FFFFFF"/>
                </a:solidFill>
                <a:uFill>
                  <a:solidFill>
                    <a:srgbClr val="FFFFFF"/>
                  </a:solidFill>
                </a:uFill>
              </a:rPr>
              <a:t>Δ</a:t>
            </a:r>
            <a:r>
              <a:rPr lang="el-GR" sz="6600" spc="-15" dirty="0" smtClean="0">
                <a:solidFill>
                  <a:srgbClr val="FFFFFF"/>
                </a:solidFill>
                <a:uFill>
                  <a:solidFill>
                    <a:srgbClr val="FFFFFF"/>
                  </a:solidFill>
                </a:uFill>
              </a:rPr>
              <a:t>ΕΥΤΕΡ</a:t>
            </a:r>
            <a:r>
              <a:rPr sz="6600" spc="-10" smtClean="0">
                <a:solidFill>
                  <a:srgbClr val="FFFFFF"/>
                </a:solidFill>
                <a:uFill>
                  <a:solidFill>
                    <a:srgbClr val="FFFFFF"/>
                  </a:solidFill>
                </a:uFill>
              </a:rPr>
              <a:t>Ο</a:t>
            </a:r>
            <a:endParaRPr sz="6600"/>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flipV="1">
            <a:off x="429258" y="0"/>
            <a:ext cx="8357583" cy="430887"/>
          </a:xfrm>
        </p:spPr>
        <p:txBody>
          <a:bodyPr/>
          <a:lstStyle/>
          <a:p>
            <a:r>
              <a:rPr lang="el-GR" dirty="0" smtClean="0"/>
              <a:t> </a:t>
            </a:r>
            <a:endParaRPr lang="el-GR" dirty="0"/>
          </a:p>
        </p:txBody>
      </p:sp>
      <p:sp>
        <p:nvSpPr>
          <p:cNvPr id="3" name="2 - Θέση κειμένου"/>
          <p:cNvSpPr>
            <a:spLocks noGrp="1"/>
          </p:cNvSpPr>
          <p:nvPr>
            <p:ph type="body" idx="1"/>
          </p:nvPr>
        </p:nvSpPr>
        <p:spPr>
          <a:xfrm>
            <a:off x="357158" y="428604"/>
            <a:ext cx="8624915" cy="6370975"/>
          </a:xfrm>
        </p:spPr>
        <p:txBody>
          <a:bodyPr/>
          <a:lstStyle/>
          <a:p>
            <a:r>
              <a:rPr lang="el-GR" sz="1800" dirty="0" smtClean="0"/>
              <a:t>2.1. Ενδεικνυόμενη ισχύς και μέση ενδεικτική πίεση. Ασκήσεις.</a:t>
            </a:r>
            <a:endParaRPr lang="el-GR" sz="1800" dirty="0" smtClean="0"/>
          </a:p>
          <a:p>
            <a:r>
              <a:rPr lang="el-GR" sz="1800" dirty="0" smtClean="0"/>
              <a:t>2.2. Τρόπος μέτρησης εκ των ενδεικτικών διαγραμμάτων.</a:t>
            </a:r>
            <a:endParaRPr lang="el-GR" sz="1800" dirty="0" smtClean="0"/>
          </a:p>
          <a:p>
            <a:r>
              <a:rPr lang="el-GR" sz="1800" dirty="0" smtClean="0"/>
              <a:t>2.3. Σταθερά κυλίνδρου, </a:t>
            </a:r>
            <a:r>
              <a:rPr lang="el-GR" sz="1800" dirty="0" err="1" smtClean="0"/>
              <a:t>πλανίμετρο</a:t>
            </a:r>
            <a:r>
              <a:rPr lang="el-GR" sz="1800" dirty="0" smtClean="0"/>
              <a:t>, ισομερισμός διαγραμμάτων.</a:t>
            </a:r>
            <a:endParaRPr lang="el-GR" sz="1800" dirty="0" smtClean="0"/>
          </a:p>
          <a:p>
            <a:r>
              <a:rPr lang="el-GR" sz="1800" dirty="0" smtClean="0"/>
              <a:t>2.4. </a:t>
            </a:r>
            <a:r>
              <a:rPr lang="el-GR" sz="1800" dirty="0" err="1" smtClean="0"/>
              <a:t>Δυναμοδείκτες</a:t>
            </a:r>
            <a:r>
              <a:rPr lang="el-GR" sz="1800" dirty="0" smtClean="0"/>
              <a:t>, κλίμακες ελατηρίων.</a:t>
            </a:r>
            <a:endParaRPr lang="el-GR" sz="1800" dirty="0" smtClean="0"/>
          </a:p>
          <a:p>
            <a:r>
              <a:rPr lang="el-GR" sz="1800" dirty="0" smtClean="0"/>
              <a:t>2.5. Τρόπος καταγραφής διαγραμμάτων.</a:t>
            </a:r>
            <a:endParaRPr lang="el-GR" sz="1800" dirty="0" smtClean="0"/>
          </a:p>
          <a:p>
            <a:r>
              <a:rPr lang="el-GR" sz="1800" dirty="0" smtClean="0"/>
              <a:t>2.6. Τρόποι υπολογισμού ιπποδυνάμεων σε 2ρονες και 4χρονες</a:t>
            </a:r>
            <a:endParaRPr lang="el-GR" sz="1800" dirty="0" smtClean="0"/>
          </a:p>
          <a:p>
            <a:r>
              <a:rPr lang="el-GR" sz="1800" dirty="0" smtClean="0"/>
              <a:t>        πετρελαιομηχανές.</a:t>
            </a:r>
            <a:endParaRPr lang="el-GR" sz="1800" dirty="0" smtClean="0"/>
          </a:p>
          <a:p>
            <a:r>
              <a:rPr lang="el-GR" sz="1800" dirty="0" smtClean="0"/>
              <a:t>2.7. Σύγχρονοι ηλεκτρονικοί </a:t>
            </a:r>
            <a:r>
              <a:rPr lang="el-GR" sz="1800" dirty="0" err="1" smtClean="0"/>
              <a:t>δυναμοδείκτες</a:t>
            </a:r>
            <a:r>
              <a:rPr lang="el-GR" sz="1800" dirty="0" smtClean="0"/>
              <a:t>.</a:t>
            </a:r>
            <a:endParaRPr lang="el-GR" sz="1800" dirty="0" smtClean="0"/>
          </a:p>
          <a:p>
            <a:r>
              <a:rPr lang="el-GR" sz="1800" dirty="0" smtClean="0"/>
              <a:t>2.8. Ισχύς τριβών. Ανάλυση και μέτρηση αυτής.</a:t>
            </a:r>
            <a:endParaRPr lang="el-GR" sz="1800" dirty="0" smtClean="0"/>
          </a:p>
          <a:p>
            <a:r>
              <a:rPr lang="el-GR" sz="1800" dirty="0" smtClean="0"/>
              <a:t>2.9. Πραγματική ισχύς και μέση πραγματική πίεση.</a:t>
            </a:r>
            <a:endParaRPr lang="el-GR" sz="1800" dirty="0" smtClean="0"/>
          </a:p>
          <a:p>
            <a:r>
              <a:rPr lang="el-GR" sz="1800" dirty="0" smtClean="0"/>
              <a:t>2.10. Μέτρηση της πραγματικής πίεσης με υδραυλική πέδη, εκ της ειδικής</a:t>
            </a:r>
            <a:endParaRPr lang="el-GR" sz="1800" dirty="0" smtClean="0"/>
          </a:p>
          <a:p>
            <a:r>
              <a:rPr lang="el-GR" sz="1800" dirty="0" smtClean="0"/>
              <a:t>         κατανάλωσης και από τις ηλεκτρικές ενδείξεις.</a:t>
            </a:r>
            <a:endParaRPr lang="el-GR" sz="1800" dirty="0" smtClean="0"/>
          </a:p>
          <a:p>
            <a:r>
              <a:rPr lang="el-GR" sz="1800" dirty="0" smtClean="0"/>
              <a:t>2.11. Ειδική κατανάλωση ΜΕΚ. Ασκήσεις.</a:t>
            </a:r>
            <a:endParaRPr lang="el-GR" sz="1800" dirty="0" smtClean="0"/>
          </a:p>
          <a:p>
            <a:r>
              <a:rPr lang="el-GR" sz="1800" dirty="0" smtClean="0"/>
              <a:t>2.12. Βαθμοί απόδοσης (θεωρητικός, ενδεικνυόμενος, ποιότητας, μηχανικός</a:t>
            </a:r>
            <a:endParaRPr lang="el-GR" sz="1800" dirty="0" smtClean="0"/>
          </a:p>
          <a:p>
            <a:r>
              <a:rPr lang="el-GR" sz="1800" dirty="0" smtClean="0"/>
              <a:t>         βαθμός απόδοσης. Ασκήσεις.</a:t>
            </a:r>
            <a:endParaRPr lang="el-GR" sz="1800" dirty="0" smtClean="0"/>
          </a:p>
          <a:p>
            <a:r>
              <a:rPr lang="el-GR" sz="1800" dirty="0" smtClean="0"/>
              <a:t>2.13. Οικονομικός βαθμός απόδοσης, πλήρωσης κυλίνδρου, καύσης, σάρωσης, υπερπλήρωσης.</a:t>
            </a:r>
            <a:endParaRPr lang="el-GR" sz="1800" dirty="0" smtClean="0"/>
          </a:p>
          <a:p>
            <a:r>
              <a:rPr lang="el-GR" sz="1800" dirty="0" smtClean="0"/>
              <a:t>2.14. Σύγκριση θερμικών μηχανών με βάση τον οικονομικό βαθμό απόδοσης.</a:t>
            </a:r>
            <a:endParaRPr lang="el-GR" sz="1800" dirty="0" smtClean="0"/>
          </a:p>
          <a:p>
            <a:r>
              <a:rPr lang="el-GR" sz="1800" dirty="0" smtClean="0"/>
              <a:t>2.15. Απώλειες ΜΕΚ.</a:t>
            </a:r>
            <a:endParaRPr lang="el-GR" sz="1800" dirty="0" smtClean="0"/>
          </a:p>
          <a:p>
            <a:r>
              <a:rPr lang="el-GR" sz="1800" dirty="0" smtClean="0"/>
              <a:t>2.16. Θερμικός υπολογισμός.</a:t>
            </a:r>
            <a:endParaRPr lang="el-GR" sz="1800" dirty="0" smtClean="0"/>
          </a:p>
          <a:p>
            <a:r>
              <a:rPr lang="el-GR" sz="1800" dirty="0" smtClean="0"/>
              <a:t>2.17. Εφαρμογές. Ασκήσεις.</a:t>
            </a:r>
            <a:endParaRPr lang="el-GR" sz="1800" dirty="0" smtClean="0"/>
          </a:p>
          <a:p>
            <a:endParaRPr lang="el-GR" sz="1800" dirty="0" smtClean="0"/>
          </a:p>
          <a:p>
            <a:r>
              <a:rPr lang="el-GR" sz="1800" dirty="0" smtClean="0"/>
              <a:t>  </a:t>
            </a:r>
            <a:endParaRPr lang="el-GR" sz="1800" dirty="0"/>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104900"/>
            <a:ext cx="8795385" cy="5475858"/>
          </a:xfrm>
          <a:prstGeom prst="rect">
            <a:avLst/>
          </a:prstGeom>
        </p:spPr>
        <p:txBody>
          <a:bodyPr vert="horz" wrap="square" lIns="0" tIns="12700" rIns="0" bIns="0" rtlCol="0">
            <a:spAutoFit/>
          </a:bodyPr>
          <a:lstStyle/>
          <a:p>
            <a:pPr marL="193040" marR="194945" indent="-180340">
              <a:lnSpc>
                <a:spcPct val="100000"/>
              </a:lnSpc>
              <a:spcBef>
                <a:spcPts val="100"/>
              </a:spcBef>
              <a:buClr>
                <a:srgbClr val="FF0000"/>
              </a:buClr>
              <a:buSzPct val="95000"/>
              <a:buFont typeface="Wingdings" panose="05000000000000000000"/>
              <a:buChar char=""/>
              <a:tabLst>
                <a:tab pos="262890" algn="l"/>
              </a:tabLst>
            </a:pPr>
            <a:r>
              <a:rPr sz="2200" dirty="0">
                <a:latin typeface="Arial Black" panose="020B0A04020102020204"/>
                <a:cs typeface="Arial Black" panose="020B0A04020102020204"/>
              </a:rPr>
              <a:t>ΤΑ</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ΜΕΓΕΘΗ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ΠΟΥ</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ΘΑ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ΑΝΑΠΤΥΧΘΟΥΝ</a:t>
            </a:r>
            <a:r>
              <a:rPr sz="2200" spc="-55" dirty="0">
                <a:latin typeface="Arial Black" panose="020B0A04020102020204"/>
                <a:cs typeface="Arial Black" panose="020B0A04020102020204"/>
              </a:rPr>
              <a:t> </a:t>
            </a:r>
            <a:r>
              <a:rPr sz="2200" spc="-10" dirty="0">
                <a:latin typeface="Arial Black" panose="020B0A04020102020204"/>
                <a:cs typeface="Arial Black" panose="020B0A04020102020204"/>
              </a:rPr>
              <a:t>ΧΡΗΣΙΜΟΠΟΙΟΥ- </a:t>
            </a:r>
            <a:r>
              <a:rPr sz="2200" dirty="0">
                <a:latin typeface="Arial Black" panose="020B0A04020102020204"/>
                <a:cs typeface="Arial Black" panose="020B0A04020102020204"/>
              </a:rPr>
              <a:t>ΝΤΑΙ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ΓΙΑ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ΤΟ</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ΧΑΡΑΚΤΗΡΙΣΜΟ</a:t>
            </a:r>
            <a:r>
              <a:rPr sz="2200" spc="-65" dirty="0">
                <a:latin typeface="Arial Black" panose="020B0A04020102020204"/>
                <a:cs typeface="Arial Black" panose="020B0A04020102020204"/>
              </a:rPr>
              <a:t> </a:t>
            </a:r>
            <a:r>
              <a:rPr sz="2200">
                <a:latin typeface="Arial Black" panose="020B0A04020102020204"/>
                <a:cs typeface="Arial Black" panose="020B0A04020102020204"/>
              </a:rPr>
              <a:t>ΤΗΣ</a:t>
            </a:r>
            <a:r>
              <a:rPr sz="2200" spc="-50">
                <a:latin typeface="Arial Black" panose="020B0A04020102020204"/>
                <a:cs typeface="Arial Black" panose="020B0A04020102020204"/>
              </a:rPr>
              <a:t> </a:t>
            </a:r>
            <a:r>
              <a:rPr sz="2200" smtClean="0">
                <a:latin typeface="Arial Black" panose="020B0A04020102020204"/>
                <a:cs typeface="Arial Black" panose="020B0A04020102020204"/>
              </a:rPr>
              <a:t>ΑΠΟΔΟΣ</a:t>
            </a:r>
            <a:r>
              <a:rPr lang="el-GR" sz="2200" dirty="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45" smtClean="0">
                <a:latin typeface="Arial Black" panose="020B0A04020102020204"/>
                <a:cs typeface="Arial Black" panose="020B0A04020102020204"/>
              </a:rPr>
              <a:t> </a:t>
            </a:r>
            <a:r>
              <a:rPr sz="2200" spc="-25" dirty="0">
                <a:latin typeface="Arial Black" panose="020B0A04020102020204"/>
                <a:cs typeface="Arial Black" panose="020B0A04020102020204"/>
              </a:rPr>
              <a:t>ΚΑΙ </a:t>
            </a:r>
            <a:r>
              <a:rPr sz="2200" dirty="0">
                <a:latin typeface="Arial Black" panose="020B0A04020102020204"/>
                <a:cs typeface="Arial Black" panose="020B0A04020102020204"/>
              </a:rPr>
              <a:t>ΤΗΣ</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ΛΕΙΤΟΥΡΓΙΑΣ</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ΤΩΝ</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ΕΜΒΟΛΟΦΟΡΩΝ</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ΜΕΚ,</a:t>
            </a:r>
            <a:r>
              <a:rPr sz="2200" spc="-50" dirty="0">
                <a:latin typeface="Arial Black" panose="020B0A04020102020204"/>
                <a:cs typeface="Arial Black" panose="020B0A04020102020204"/>
              </a:rPr>
              <a:t> </a:t>
            </a:r>
            <a:r>
              <a:rPr sz="2200" spc="-10" dirty="0">
                <a:latin typeface="Arial Black" panose="020B0A04020102020204"/>
                <a:cs typeface="Arial Black" panose="020B0A04020102020204"/>
              </a:rPr>
              <a:t>ΕΙΝΑΙ </a:t>
            </a:r>
            <a:r>
              <a:rPr sz="2200" dirty="0">
                <a:latin typeface="Arial Black" panose="020B0A04020102020204"/>
                <a:cs typeface="Arial Black" panose="020B0A04020102020204"/>
              </a:rPr>
              <a:t>ΚΑΙ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ΧΡΗΣΙΜΑ</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ΓΙΑ</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ΤΗ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ΣΥΓΚΡΙΣΗ</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ΜΕΤΑΞΥ</a:t>
            </a:r>
            <a:r>
              <a:rPr sz="2200" spc="-40" dirty="0">
                <a:latin typeface="Arial Black" panose="020B0A04020102020204"/>
                <a:cs typeface="Arial Black" panose="020B0A04020102020204"/>
              </a:rPr>
              <a:t> </a:t>
            </a:r>
            <a:r>
              <a:rPr sz="2200" spc="-10" dirty="0">
                <a:latin typeface="Arial Black" panose="020B0A04020102020204"/>
                <a:cs typeface="Arial Black" panose="020B0A04020102020204"/>
              </a:rPr>
              <a:t>ΜΗΧΑΝΩΝ </a:t>
            </a:r>
            <a:r>
              <a:rPr sz="2200" dirty="0">
                <a:latin typeface="Arial Black" panose="020B0A04020102020204"/>
                <a:cs typeface="Arial Black" panose="020B0A04020102020204"/>
              </a:rPr>
              <a:t>ΤΟΥ</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ΙΔΙΟΥ</a:t>
            </a:r>
            <a:r>
              <a:rPr sz="2200" spc="-40" dirty="0">
                <a:latin typeface="Arial Black" panose="020B0A04020102020204"/>
                <a:cs typeface="Arial Black" panose="020B0A04020102020204"/>
              </a:rPr>
              <a:t> </a:t>
            </a:r>
            <a:r>
              <a:rPr sz="2200" spc="-10" dirty="0">
                <a:latin typeface="Arial Black" panose="020B0A04020102020204"/>
                <a:cs typeface="Arial Black" panose="020B0A04020102020204"/>
              </a:rPr>
              <a:t>ΤΥΠΟΥ.</a:t>
            </a:r>
            <a:endParaRPr sz="2200">
              <a:latin typeface="Arial Black" panose="020B0A04020102020204"/>
              <a:cs typeface="Arial Black" panose="020B0A04020102020204"/>
            </a:endParaRPr>
          </a:p>
          <a:p>
            <a:pPr marL="193040" marR="161925" indent="-180340">
              <a:lnSpc>
                <a:spcPct val="100000"/>
              </a:lnSpc>
              <a:spcBef>
                <a:spcPts val="560"/>
              </a:spcBef>
              <a:buClr>
                <a:srgbClr val="FF0000"/>
              </a:buClr>
              <a:buSzPct val="95000"/>
              <a:buFont typeface="Wingdings" panose="05000000000000000000"/>
              <a:buChar char=""/>
              <a:tabLst>
                <a:tab pos="262890" algn="l"/>
              </a:tabLst>
            </a:pPr>
            <a:r>
              <a:rPr sz="2200" dirty="0">
                <a:latin typeface="Arial Black" panose="020B0A04020102020204"/>
                <a:cs typeface="Arial Black" panose="020B0A04020102020204"/>
              </a:rPr>
              <a:t>ΤΑ</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ΕΝΕΡΓΕΙΑΚΑ</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ΜΕΓΕΘΗ</a:t>
            </a:r>
            <a:r>
              <a:rPr sz="2200" spc="-70" dirty="0">
                <a:latin typeface="Arial Black" panose="020B0A04020102020204"/>
                <a:cs typeface="Arial Black" panose="020B0A04020102020204"/>
              </a:rPr>
              <a:t> </a:t>
            </a:r>
            <a:r>
              <a:rPr sz="2200">
                <a:latin typeface="Arial Black" panose="020B0A04020102020204"/>
                <a:cs typeface="Arial Black" panose="020B0A04020102020204"/>
              </a:rPr>
              <a:t>ΧΡΗΣΙΜΟΠΟΙΟΥΝΤΑΙ</a:t>
            </a:r>
            <a:r>
              <a:rPr sz="2200" spc="-70">
                <a:latin typeface="Arial Black" panose="020B0A04020102020204"/>
                <a:cs typeface="Arial Black" panose="020B0A04020102020204"/>
              </a:rPr>
              <a:t> </a:t>
            </a:r>
            <a:endParaRPr lang="el-GR" sz="2200" spc="-70" dirty="0" smtClean="0">
              <a:latin typeface="Arial Black" panose="020B0A04020102020204"/>
              <a:cs typeface="Arial Black" panose="020B0A04020102020204"/>
            </a:endParaRPr>
          </a:p>
          <a:p>
            <a:pPr marL="193040" marR="161925" indent="-180340">
              <a:lnSpc>
                <a:spcPct val="100000"/>
              </a:lnSpc>
              <a:spcBef>
                <a:spcPts val="560"/>
              </a:spcBef>
              <a:buClr>
                <a:srgbClr val="FF0000"/>
              </a:buClr>
              <a:buSzPct val="95000"/>
              <a:tabLst>
                <a:tab pos="262890" algn="l"/>
              </a:tabLst>
            </a:pPr>
            <a:r>
              <a:rPr lang="el-GR" sz="2200" spc="-70" dirty="0">
                <a:latin typeface="Arial Black" panose="020B0A04020102020204"/>
                <a:cs typeface="Arial Black" panose="020B0A04020102020204"/>
              </a:rPr>
              <a:t> </a:t>
            </a:r>
            <a:r>
              <a:rPr lang="el-GR" sz="2200" spc="-70" dirty="0" smtClean="0">
                <a:latin typeface="Arial Black" panose="020B0A04020102020204"/>
                <a:cs typeface="Arial Black" panose="020B0A04020102020204"/>
              </a:rPr>
              <a:t>  </a:t>
            </a:r>
            <a:r>
              <a:rPr sz="2200" smtClean="0">
                <a:latin typeface="Arial Black" panose="020B0A04020102020204"/>
                <a:cs typeface="Arial Black" panose="020B0A04020102020204"/>
              </a:rPr>
              <a:t>ΓΙΑ</a:t>
            </a:r>
            <a:r>
              <a:rPr sz="2200" spc="-65" smtClean="0">
                <a:latin typeface="Arial Black" panose="020B0A04020102020204"/>
                <a:cs typeface="Arial Black" panose="020B0A04020102020204"/>
              </a:rPr>
              <a:t> </a:t>
            </a:r>
            <a:r>
              <a:rPr sz="2200" spc="-25" dirty="0">
                <a:latin typeface="Arial Black" panose="020B0A04020102020204"/>
                <a:cs typeface="Arial Black" panose="020B0A04020102020204"/>
              </a:rPr>
              <a:t>ΤΟ </a:t>
            </a:r>
            <a:r>
              <a:rPr sz="2200" dirty="0">
                <a:latin typeface="Arial Black" panose="020B0A04020102020204"/>
                <a:cs typeface="Arial Black" panose="020B0A04020102020204"/>
              </a:rPr>
              <a:t>ΧΑΡΑΚΤΗΡΙΣΜΟ</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ΤΗΣ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ΑΠΟΔΟΣΗΣ</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55" dirty="0">
                <a:latin typeface="Arial Black" panose="020B0A04020102020204"/>
                <a:cs typeface="Arial Black" panose="020B0A04020102020204"/>
              </a:rPr>
              <a:t> </a:t>
            </a:r>
            <a:r>
              <a:rPr sz="2200">
                <a:latin typeface="Arial Black" panose="020B0A04020102020204"/>
                <a:cs typeface="Arial Black" panose="020B0A04020102020204"/>
              </a:rPr>
              <a:t>ΤΗΣ</a:t>
            </a:r>
            <a:r>
              <a:rPr sz="2200" spc="-60">
                <a:latin typeface="Arial Black" panose="020B0A04020102020204"/>
                <a:cs typeface="Arial Black" panose="020B0A04020102020204"/>
              </a:rPr>
              <a:t> </a:t>
            </a:r>
            <a:r>
              <a:rPr sz="2200" spc="-10" smtClean="0">
                <a:latin typeface="Arial Black" panose="020B0A04020102020204"/>
                <a:cs typeface="Arial Black" panose="020B0A04020102020204"/>
              </a:rPr>
              <a:t>ΛΕΙΤΟΥΡ</a:t>
            </a:r>
            <a:r>
              <a:rPr sz="2200" smtClean="0">
                <a:latin typeface="Arial Black" panose="020B0A04020102020204"/>
                <a:cs typeface="Arial Black" panose="020B0A04020102020204"/>
              </a:rPr>
              <a:t>ΓΙΑΣ</a:t>
            </a:r>
            <a:r>
              <a:rPr sz="2200" spc="-40" smtClean="0">
                <a:latin typeface="Arial Black" panose="020B0A04020102020204"/>
                <a:cs typeface="Arial Black" panose="020B0A04020102020204"/>
              </a:rPr>
              <a:t> </a:t>
            </a:r>
            <a:r>
              <a:rPr sz="2200" dirty="0">
                <a:latin typeface="Arial Black" panose="020B0A04020102020204"/>
                <a:cs typeface="Arial Black" panose="020B0A04020102020204"/>
              </a:rPr>
              <a:t>ΤΩΝ</a:t>
            </a:r>
            <a:r>
              <a:rPr sz="2200" spc="-30" dirty="0">
                <a:latin typeface="Arial Black" panose="020B0A04020102020204"/>
                <a:cs typeface="Arial Black" panose="020B0A04020102020204"/>
              </a:rPr>
              <a:t> </a:t>
            </a:r>
            <a:r>
              <a:rPr sz="2200" spc="-20" dirty="0">
                <a:latin typeface="Arial Black" panose="020B0A04020102020204"/>
                <a:cs typeface="Arial Black" panose="020B0A04020102020204"/>
              </a:rPr>
              <a:t>ΜΕΚ.</a:t>
            </a:r>
            <a:endParaRPr sz="2200">
              <a:latin typeface="Arial Black" panose="020B0A04020102020204"/>
              <a:cs typeface="Arial Black" panose="020B0A04020102020204"/>
            </a:endParaRPr>
          </a:p>
          <a:p>
            <a:pPr marL="193040" marR="5080" indent="-180340">
              <a:lnSpc>
                <a:spcPct val="100000"/>
              </a:lnSpc>
              <a:spcBef>
                <a:spcPts val="560"/>
              </a:spcBef>
              <a:buClr>
                <a:srgbClr val="FF0000"/>
              </a:buClr>
              <a:buSzPct val="95000"/>
              <a:buFont typeface="Wingdings" panose="05000000000000000000"/>
              <a:buChar char=""/>
              <a:tabLst>
                <a:tab pos="262890" algn="l"/>
              </a:tabLst>
            </a:pPr>
            <a:r>
              <a:rPr sz="2200" dirty="0">
                <a:latin typeface="Arial Black" panose="020B0A04020102020204"/>
                <a:cs typeface="Arial Black" panose="020B0A04020102020204"/>
              </a:rPr>
              <a:t>ΜΠΟΡΟΥΜΕ</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0" dirty="0">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ΕΛΕΓΧΟΥΜΕ</a:t>
            </a:r>
            <a:r>
              <a:rPr sz="2200" spc="-45" dirty="0">
                <a:solidFill>
                  <a:srgbClr val="FF0000"/>
                </a:solidFill>
                <a:latin typeface="Arial Black" panose="020B0A04020102020204"/>
                <a:cs typeface="Arial Black" panose="020B0A04020102020204"/>
              </a:rPr>
              <a:t> </a:t>
            </a:r>
            <a:r>
              <a:rPr sz="2200" dirty="0">
                <a:latin typeface="Arial Black" panose="020B0A04020102020204"/>
                <a:cs typeface="Arial Black" panose="020B0A04020102020204"/>
              </a:rPr>
              <a:t>ΟΧΙ</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ΜΟΝΟ</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ΤΗΝ</a:t>
            </a:r>
            <a:r>
              <a:rPr sz="2200" spc="-35" dirty="0">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ΑΠΟΔΟΣΗ </a:t>
            </a:r>
            <a:r>
              <a:rPr sz="2200" dirty="0">
                <a:latin typeface="Arial Black" panose="020B0A04020102020204"/>
                <a:cs typeface="Arial Black" panose="020B0A04020102020204"/>
              </a:rPr>
              <a:t>ΑΛΛΑ</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ΤΙΣ</a:t>
            </a:r>
            <a:r>
              <a:rPr sz="2200" spc="-35" dirty="0">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ΑΝΩΜΑΛΙΕΣ</a:t>
            </a:r>
            <a:r>
              <a:rPr sz="2200" dirty="0">
                <a:latin typeface="Arial Black" panose="020B0A04020102020204"/>
                <a:cs typeface="Arial Black" panose="020B0A04020102020204"/>
              </a:rPr>
              <a:t>,</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ΤΙΣ</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ΛΕΙΤΟΥΡΓΙΕΣ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40" dirty="0">
                <a:latin typeface="Arial Black" panose="020B0A04020102020204"/>
                <a:cs typeface="Arial Black" panose="020B0A04020102020204"/>
              </a:rPr>
              <a:t> </a:t>
            </a:r>
            <a:r>
              <a:rPr sz="2200" spc="-25" dirty="0">
                <a:latin typeface="Arial Black" panose="020B0A04020102020204"/>
                <a:cs typeface="Arial Black" panose="020B0A04020102020204"/>
              </a:rPr>
              <a:t>ΓΙΑ </a:t>
            </a:r>
            <a:r>
              <a:rPr sz="2200" dirty="0">
                <a:latin typeface="Arial Black" panose="020B0A04020102020204"/>
                <a:cs typeface="Arial Black" panose="020B0A04020102020204"/>
              </a:rPr>
              <a:t>ΤΗΝ</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ΣΥΓΚΡΙΣΗ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ΤΑ</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ΣΤΟΙΧΕΙΑ</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ΠΟΥ</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ΔΙΝΕΙ</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Ο</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ΚΑΤΑ- ΣΚΕΥΑΣΤΗΣ.</a:t>
            </a:r>
            <a:endParaRPr sz="2200">
              <a:latin typeface="Arial Black" panose="020B0A04020102020204"/>
              <a:cs typeface="Arial Black" panose="020B0A04020102020204"/>
            </a:endParaRPr>
          </a:p>
          <a:p>
            <a:pPr marL="193040" marR="26035" indent="-180340">
              <a:lnSpc>
                <a:spcPct val="100000"/>
              </a:lnSpc>
              <a:spcBef>
                <a:spcPts val="560"/>
              </a:spcBef>
              <a:buClr>
                <a:srgbClr val="FF0000"/>
              </a:buClr>
              <a:buSzPct val="95000"/>
              <a:buFont typeface="Wingdings" panose="05000000000000000000"/>
              <a:buChar char=""/>
              <a:tabLst>
                <a:tab pos="262890" algn="l"/>
              </a:tabLst>
            </a:pPr>
            <a:r>
              <a:rPr sz="2200" dirty="0">
                <a:latin typeface="Arial Black" panose="020B0A04020102020204"/>
                <a:cs typeface="Arial Black" panose="020B0A04020102020204"/>
              </a:rPr>
              <a:t>ME</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TΗN</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ΛΗΨΗ</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ΔΙΑΓΡΑΜΜΑΤΩΝ</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KAI</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AΛΛΕΣ</a:t>
            </a:r>
            <a:r>
              <a:rPr sz="2200" spc="-35" dirty="0">
                <a:latin typeface="Arial Black" panose="020B0A04020102020204"/>
                <a:cs typeface="Arial Black" panose="020B0A04020102020204"/>
              </a:rPr>
              <a:t> </a:t>
            </a:r>
            <a:r>
              <a:rPr sz="2200" spc="-10" dirty="0">
                <a:latin typeface="Arial Black" panose="020B0A04020102020204"/>
                <a:cs typeface="Arial Black" panose="020B0A04020102020204"/>
              </a:rPr>
              <a:t>ΜΕΘΟ- </a:t>
            </a:r>
            <a:r>
              <a:rPr sz="2200">
                <a:latin typeface="Arial Black" panose="020B0A04020102020204"/>
                <a:cs typeface="Arial Black" panose="020B0A04020102020204"/>
              </a:rPr>
              <a:t>ΔΟΥΣ</a:t>
            </a:r>
            <a:r>
              <a:rPr sz="2200" spc="-50">
                <a:latin typeface="Arial Black" panose="020B0A04020102020204"/>
                <a:cs typeface="Arial Black" panose="020B0A04020102020204"/>
              </a:rPr>
              <a:t> </a:t>
            </a:r>
            <a:r>
              <a:rPr sz="2200" smtClean="0">
                <a:latin typeface="Arial Black" panose="020B0A04020102020204"/>
                <a:cs typeface="Arial Black" panose="020B0A04020102020204"/>
              </a:rPr>
              <a:t>ΜΕΤΡΗΣ</a:t>
            </a:r>
            <a:r>
              <a:rPr lang="el-GR" sz="2200" dirty="0" smtClean="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50" smtClean="0">
                <a:latin typeface="Arial Black" panose="020B0A04020102020204"/>
                <a:cs typeface="Arial Black" panose="020B0A04020102020204"/>
              </a:rPr>
              <a:t> </a:t>
            </a:r>
            <a:r>
              <a:rPr sz="2200" dirty="0">
                <a:latin typeface="Arial Black" panose="020B0A04020102020204"/>
                <a:cs typeface="Arial Black" panose="020B0A04020102020204"/>
              </a:rPr>
              <a:t>ΜΠΟΡΟΥΜΕ</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ΕΧΟΥΜΕ</a:t>
            </a:r>
            <a:r>
              <a:rPr sz="2200" spc="-55" dirty="0">
                <a:latin typeface="Arial Black" panose="020B0A04020102020204"/>
                <a:cs typeface="Arial Black" panose="020B0A04020102020204"/>
              </a:rPr>
              <a:t> </a:t>
            </a:r>
            <a:r>
              <a:rPr sz="2200">
                <a:latin typeface="Arial Black" panose="020B0A04020102020204"/>
                <a:cs typeface="Arial Black" panose="020B0A04020102020204"/>
              </a:rPr>
              <a:t>ΤΗΝ</a:t>
            </a:r>
            <a:r>
              <a:rPr sz="2200" spc="-25">
                <a:latin typeface="Arial Black" panose="020B0A04020102020204"/>
                <a:cs typeface="Arial Black" panose="020B0A04020102020204"/>
              </a:rPr>
              <a:t> </a:t>
            </a:r>
            <a:endParaRPr lang="el-GR" sz="2200" spc="-25" dirty="0" smtClean="0">
              <a:latin typeface="Arial Black" panose="020B0A04020102020204"/>
              <a:cs typeface="Arial Black" panose="020B0A04020102020204"/>
            </a:endParaRPr>
          </a:p>
          <a:p>
            <a:pPr marL="193040" marR="26035" indent="-180340">
              <a:lnSpc>
                <a:spcPct val="100000"/>
              </a:lnSpc>
              <a:spcBef>
                <a:spcPts val="560"/>
              </a:spcBef>
              <a:buClr>
                <a:srgbClr val="FF0000"/>
              </a:buClr>
              <a:buSzPct val="95000"/>
              <a:tabLst>
                <a:tab pos="262890" algn="l"/>
              </a:tabLst>
            </a:pPr>
            <a:r>
              <a:rPr lang="el-GR" sz="2200" spc="-25" dirty="0">
                <a:solidFill>
                  <a:srgbClr val="FF0000"/>
                </a:solidFill>
                <a:latin typeface="Arial Black" panose="020B0A04020102020204"/>
                <a:cs typeface="Arial Black" panose="020B0A04020102020204"/>
              </a:rPr>
              <a:t> </a:t>
            </a:r>
            <a:r>
              <a:rPr lang="el-GR" sz="2200" spc="-25" dirty="0" smtClean="0">
                <a:solidFill>
                  <a:srgbClr val="FF0000"/>
                </a:solidFill>
                <a:latin typeface="Arial Black" panose="020B0A04020102020204"/>
                <a:cs typeface="Arial Black" panose="020B0A04020102020204"/>
              </a:rPr>
              <a:t> </a:t>
            </a:r>
            <a:r>
              <a:rPr sz="2200" spc="-10" smtClean="0">
                <a:solidFill>
                  <a:srgbClr val="FF0000"/>
                </a:solidFill>
                <a:latin typeface="Arial Black" panose="020B0A04020102020204"/>
                <a:cs typeface="Arial Black" panose="020B0A04020102020204"/>
              </a:rPr>
              <a:t>ΠΡΑΓ</a:t>
            </a:r>
            <a:r>
              <a:rPr sz="2200" smtClean="0">
                <a:solidFill>
                  <a:srgbClr val="FF0000"/>
                </a:solidFill>
                <a:latin typeface="Arial Black" panose="020B0A04020102020204"/>
                <a:cs typeface="Arial Black" panose="020B0A04020102020204"/>
              </a:rPr>
              <a:t>ΜΑΤΙΚΗ</a:t>
            </a:r>
            <a:r>
              <a:rPr sz="2200" spc="-50" smtClean="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ΡΟΠΗ</a:t>
            </a:r>
            <a:r>
              <a:rPr sz="2200" spc="-50" dirty="0">
                <a:solidFill>
                  <a:srgbClr val="FF0000"/>
                </a:solidFill>
                <a:latin typeface="Arial Black" panose="020B0A04020102020204"/>
                <a:cs typeface="Arial Black" panose="020B0A04020102020204"/>
              </a:rPr>
              <a:t> </a:t>
            </a:r>
            <a:r>
              <a:rPr sz="2200">
                <a:solidFill>
                  <a:srgbClr val="FF0000"/>
                </a:solidFill>
                <a:latin typeface="Arial Black" panose="020B0A04020102020204"/>
                <a:cs typeface="Arial Black" panose="020B0A04020102020204"/>
              </a:rPr>
              <a:t>ΚΑΙ</a:t>
            </a:r>
            <a:r>
              <a:rPr sz="2200" spc="-40">
                <a:solidFill>
                  <a:srgbClr val="FF0000"/>
                </a:solidFill>
                <a:latin typeface="Arial Black" panose="020B0A04020102020204"/>
                <a:cs typeface="Arial Black" panose="020B0A04020102020204"/>
              </a:rPr>
              <a:t> </a:t>
            </a:r>
            <a:r>
              <a:rPr sz="2200" spc="-20" smtClean="0">
                <a:solidFill>
                  <a:srgbClr val="FF0000"/>
                </a:solidFill>
                <a:latin typeface="Arial Black" panose="020B0A04020102020204"/>
                <a:cs typeface="Arial Black" panose="020B0A04020102020204"/>
              </a:rPr>
              <a:t>ΙΣΧΥ</a:t>
            </a:r>
            <a:r>
              <a:rPr lang="el-GR" sz="2200" spc="-20" dirty="0" smtClean="0">
                <a:solidFill>
                  <a:srgbClr val="FF0000"/>
                </a:solidFill>
                <a:latin typeface="Arial Black" panose="020B0A04020102020204"/>
                <a:cs typeface="Arial Black" panose="020B0A04020102020204"/>
              </a:rPr>
              <a:t>.</a:t>
            </a:r>
            <a:endParaRPr sz="2200">
              <a:latin typeface="Arial Black" panose="020B0A04020102020204"/>
              <a:cs typeface="Arial Black" panose="020B0A04020102020204"/>
            </a:endParaRPr>
          </a:p>
        </p:txBody>
      </p:sp>
      <p:sp>
        <p:nvSpPr>
          <p:cNvPr id="3" name="object 3"/>
          <p:cNvSpPr/>
          <p:nvPr/>
        </p:nvSpPr>
        <p:spPr>
          <a:xfrm>
            <a:off x="288290" y="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92710" rIns="0" bIns="0" rtlCol="0">
            <a:spAutoFit/>
          </a:bodyPr>
          <a:lstStyle/>
          <a:p>
            <a:pPr marL="3580130">
              <a:lnSpc>
                <a:spcPct val="100000"/>
              </a:lnSpc>
              <a:spcBef>
                <a:spcPts val="100"/>
              </a:spcBef>
            </a:pPr>
            <a:r>
              <a:rPr sz="2400" u="sng" spc="-10" dirty="0">
                <a:solidFill>
                  <a:srgbClr val="FFFFFF"/>
                </a:solidFill>
                <a:uFill>
                  <a:solidFill>
                    <a:srgbClr val="FFFFFF"/>
                  </a:solidFill>
                </a:uFill>
              </a:rPr>
              <a:t>ΓΕΝΙΚΑ</a:t>
            </a:r>
            <a:endParaRPr sz="240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513079"/>
            <a:ext cx="8518525" cy="6435090"/>
          </a:xfrm>
          <a:prstGeom prst="rect">
            <a:avLst/>
          </a:prstGeom>
        </p:spPr>
        <p:txBody>
          <a:bodyPr vert="horz" wrap="square" lIns="0" tIns="30480" rIns="0" bIns="0" rtlCol="0">
            <a:spAutoFit/>
          </a:bodyPr>
          <a:lstStyle/>
          <a:p>
            <a:pPr marL="264160" marR="250825" indent="-251460">
              <a:lnSpc>
                <a:spcPct val="95000"/>
              </a:lnSpc>
              <a:spcBef>
                <a:spcPts val="240"/>
              </a:spcBef>
              <a:buClr>
                <a:srgbClr val="FF0000"/>
              </a:buClr>
              <a:buSzPct val="96000"/>
              <a:buFont typeface="Wingdings" panose="05000000000000000000"/>
              <a:buChar char=""/>
              <a:tabLst>
                <a:tab pos="264160" algn="l"/>
              </a:tabLst>
            </a:pPr>
            <a:r>
              <a:rPr sz="2400" b="1" dirty="0">
                <a:latin typeface="Arial" panose="020B0604020202020204"/>
                <a:cs typeface="Arial" panose="020B0604020202020204"/>
              </a:rPr>
              <a:t>Η</a:t>
            </a:r>
            <a:r>
              <a:rPr sz="2400" b="1" spc="-65" dirty="0">
                <a:latin typeface="Arial" panose="020B0604020202020204"/>
                <a:cs typeface="Arial" panose="020B0604020202020204"/>
              </a:rPr>
              <a:t> </a:t>
            </a:r>
            <a:r>
              <a:rPr sz="2400" b="1" dirty="0">
                <a:latin typeface="Arial" panose="020B0604020202020204"/>
                <a:cs typeface="Arial" panose="020B0604020202020204"/>
              </a:rPr>
              <a:t>επιφάνεια</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spc="-10" dirty="0">
                <a:latin typeface="Arial" panose="020B0604020202020204"/>
                <a:cs typeface="Arial" panose="020B0604020202020204"/>
              </a:rPr>
              <a:t>συγκροτήματος</a:t>
            </a:r>
            <a:r>
              <a:rPr sz="2400" b="1" spc="-50" dirty="0">
                <a:latin typeface="Arial" panose="020B0604020202020204"/>
                <a:cs typeface="Arial" panose="020B0604020202020204"/>
              </a:rPr>
              <a:t> </a:t>
            </a:r>
            <a:r>
              <a:rPr sz="2400" b="1" dirty="0">
                <a:latin typeface="Arial" panose="020B0604020202020204"/>
                <a:cs typeface="Arial" panose="020B0604020202020204"/>
              </a:rPr>
              <a:t>των</a:t>
            </a:r>
            <a:r>
              <a:rPr sz="2400" b="1" spc="-50" dirty="0">
                <a:latin typeface="Arial" panose="020B0604020202020204"/>
                <a:cs typeface="Arial" panose="020B0604020202020204"/>
              </a:rPr>
              <a:t> </a:t>
            </a:r>
            <a:r>
              <a:rPr sz="2400" b="1" dirty="0">
                <a:latin typeface="Arial" panose="020B0604020202020204"/>
                <a:cs typeface="Arial" panose="020B0604020202020204"/>
              </a:rPr>
              <a:t>ακροφυσίων</a:t>
            </a:r>
            <a:r>
              <a:rPr sz="2400" b="1" spc="-45" dirty="0">
                <a:latin typeface="Arial" panose="020B0604020202020204"/>
                <a:cs typeface="Arial" panose="020B0604020202020204"/>
              </a:rPr>
              <a:t> </a:t>
            </a:r>
            <a:r>
              <a:rPr sz="2400" b="1" spc="-20" dirty="0">
                <a:latin typeface="Arial" panose="020B0604020202020204"/>
                <a:cs typeface="Arial" panose="020B0604020202020204"/>
              </a:rPr>
              <a:t>πρέ- </a:t>
            </a:r>
            <a:r>
              <a:rPr sz="2400" b="1" dirty="0">
                <a:latin typeface="Arial" panose="020B0604020202020204"/>
                <a:cs typeface="Arial" panose="020B0604020202020204"/>
              </a:rPr>
              <a:t>πει</a:t>
            </a:r>
            <a:r>
              <a:rPr sz="2400" b="1" spc="-35" dirty="0">
                <a:latin typeface="Arial" panose="020B0604020202020204"/>
                <a:cs typeface="Arial" panose="020B0604020202020204"/>
              </a:rPr>
              <a:t> </a:t>
            </a:r>
            <a:r>
              <a:rPr sz="2400" b="1" dirty="0">
                <a:latin typeface="Arial" panose="020B0604020202020204"/>
                <a:cs typeface="Arial" panose="020B0604020202020204"/>
              </a:rPr>
              <a:t>να</a:t>
            </a:r>
            <a:r>
              <a:rPr sz="2400" b="1" spc="-20" dirty="0">
                <a:latin typeface="Arial" panose="020B0604020202020204"/>
                <a:cs typeface="Arial" panose="020B0604020202020204"/>
              </a:rPr>
              <a:t> </a:t>
            </a:r>
            <a:r>
              <a:rPr sz="2400" b="1" dirty="0">
                <a:latin typeface="Arial" panose="020B0604020202020204"/>
                <a:cs typeface="Arial" panose="020B0604020202020204"/>
              </a:rPr>
              <a:t>είναι</a:t>
            </a:r>
            <a:r>
              <a:rPr sz="2400" b="1" spc="-10" dirty="0">
                <a:latin typeface="Arial" panose="020B0604020202020204"/>
                <a:cs typeface="Arial" panose="020B0604020202020204"/>
              </a:rPr>
              <a:t> </a:t>
            </a:r>
            <a:r>
              <a:rPr sz="2400" b="1" dirty="0">
                <a:latin typeface="Arial" panose="020B0604020202020204"/>
                <a:cs typeface="Arial" panose="020B0604020202020204"/>
              </a:rPr>
              <a:t>όσο</a:t>
            </a:r>
            <a:r>
              <a:rPr sz="2400" b="1" spc="-20" dirty="0">
                <a:latin typeface="Arial" panose="020B0604020202020204"/>
                <a:cs typeface="Arial" panose="020B0604020202020204"/>
              </a:rPr>
              <a:t> </a:t>
            </a:r>
            <a:r>
              <a:rPr sz="2400" b="1" dirty="0">
                <a:latin typeface="Arial" panose="020B0604020202020204"/>
                <a:cs typeface="Arial" panose="020B0604020202020204"/>
              </a:rPr>
              <a:t>το</a:t>
            </a:r>
            <a:r>
              <a:rPr sz="2400" b="1" spc="-20" dirty="0">
                <a:latin typeface="Arial" panose="020B0604020202020204"/>
                <a:cs typeface="Arial" panose="020B0604020202020204"/>
              </a:rPr>
              <a:t> </a:t>
            </a:r>
            <a:r>
              <a:rPr sz="2400" b="1" dirty="0">
                <a:latin typeface="Arial" panose="020B0604020202020204"/>
                <a:cs typeface="Arial" panose="020B0604020202020204"/>
              </a:rPr>
              <a:t>δυνατόν</a:t>
            </a:r>
            <a:r>
              <a:rPr sz="2400" b="1" spc="-25" dirty="0">
                <a:latin typeface="Arial" panose="020B0604020202020204"/>
                <a:cs typeface="Arial" panose="020B0604020202020204"/>
              </a:rPr>
              <a:t> </a:t>
            </a:r>
            <a:r>
              <a:rPr sz="2400" b="1" dirty="0">
                <a:latin typeface="Arial" panose="020B0604020202020204"/>
                <a:cs typeface="Arial" panose="020B0604020202020204"/>
              </a:rPr>
              <a:t>μικρότερη</a:t>
            </a:r>
            <a:r>
              <a:rPr sz="2400" b="1" spc="-20" dirty="0">
                <a:latin typeface="Arial" panose="020B0604020202020204"/>
                <a:cs typeface="Arial" panose="020B0604020202020204"/>
              </a:rPr>
              <a:t> </a:t>
            </a:r>
            <a:r>
              <a:rPr sz="2400" b="1" dirty="0">
                <a:latin typeface="Arial" panose="020B0604020202020204"/>
                <a:cs typeface="Arial" panose="020B0604020202020204"/>
              </a:rPr>
              <a:t>σε</a:t>
            </a:r>
            <a:r>
              <a:rPr sz="2400" b="1" spc="-25" dirty="0">
                <a:latin typeface="Arial" panose="020B0604020202020204"/>
                <a:cs typeface="Arial" panose="020B0604020202020204"/>
              </a:rPr>
              <a:t> </a:t>
            </a:r>
            <a:r>
              <a:rPr sz="2400" b="1" dirty="0">
                <a:latin typeface="Arial" panose="020B0604020202020204"/>
                <a:cs typeface="Arial" panose="020B0604020202020204"/>
              </a:rPr>
              <a:t>σχέση</a:t>
            </a:r>
            <a:r>
              <a:rPr sz="2400" b="1" spc="-30" dirty="0">
                <a:latin typeface="Arial" panose="020B0604020202020204"/>
                <a:cs typeface="Arial" panose="020B0604020202020204"/>
              </a:rPr>
              <a:t> </a:t>
            </a:r>
            <a:r>
              <a:rPr sz="2400" b="1" dirty="0">
                <a:latin typeface="Arial" panose="020B0604020202020204"/>
                <a:cs typeface="Arial" panose="020B0604020202020204"/>
              </a:rPr>
              <a:t>με</a:t>
            </a:r>
            <a:r>
              <a:rPr sz="2400" b="1" spc="-20" dirty="0">
                <a:latin typeface="Arial" panose="020B0604020202020204"/>
                <a:cs typeface="Arial" panose="020B0604020202020204"/>
              </a:rPr>
              <a:t> </a:t>
            </a:r>
            <a:r>
              <a:rPr sz="2400" b="1" spc="-25" dirty="0">
                <a:latin typeface="Arial" panose="020B0604020202020204"/>
                <a:cs typeface="Arial" panose="020B0604020202020204"/>
              </a:rPr>
              <a:t>τη </a:t>
            </a:r>
            <a:r>
              <a:rPr sz="2400" b="1" dirty="0">
                <a:latin typeface="Arial" panose="020B0604020202020204"/>
                <a:cs typeface="Arial" panose="020B0604020202020204"/>
              </a:rPr>
              <a:t>διατομή</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dirty="0">
                <a:latin typeface="Arial" panose="020B0604020202020204"/>
                <a:cs typeface="Arial" panose="020B0604020202020204"/>
              </a:rPr>
              <a:t>κυλίνδρου,</a:t>
            </a:r>
            <a:r>
              <a:rPr sz="2400" b="1" spc="-55" dirty="0">
                <a:latin typeface="Arial" panose="020B0604020202020204"/>
                <a:cs typeface="Arial" panose="020B0604020202020204"/>
              </a:rPr>
              <a:t> </a:t>
            </a:r>
            <a:r>
              <a:rPr sz="2400" b="1" dirty="0">
                <a:latin typeface="Arial" panose="020B0604020202020204"/>
                <a:cs typeface="Arial" panose="020B0604020202020204"/>
              </a:rPr>
              <a:t>ώστε</a:t>
            </a:r>
            <a:r>
              <a:rPr sz="2400" b="1" spc="-60" dirty="0">
                <a:latin typeface="Arial" panose="020B0604020202020204"/>
                <a:cs typeface="Arial" panose="020B0604020202020204"/>
              </a:rPr>
              <a:t> </a:t>
            </a:r>
            <a:r>
              <a:rPr sz="2400" b="1" dirty="0">
                <a:latin typeface="Arial" panose="020B0604020202020204"/>
                <a:cs typeface="Arial" panose="020B0604020202020204"/>
              </a:rPr>
              <a:t>να</a:t>
            </a:r>
            <a:r>
              <a:rPr sz="2400" b="1" spc="-60" dirty="0">
                <a:latin typeface="Arial" panose="020B0604020202020204"/>
                <a:cs typeface="Arial" panose="020B0604020202020204"/>
              </a:rPr>
              <a:t> </a:t>
            </a:r>
            <a:r>
              <a:rPr sz="2400" b="1" spc="-10" dirty="0">
                <a:latin typeface="Arial" panose="020B0604020202020204"/>
                <a:cs typeface="Arial" panose="020B0604020202020204"/>
              </a:rPr>
              <a:t>επιτυγχάνεται</a:t>
            </a:r>
            <a:r>
              <a:rPr sz="2400" b="1" spc="-50" dirty="0">
                <a:latin typeface="Arial" panose="020B0604020202020204"/>
                <a:cs typeface="Arial" panose="020B0604020202020204"/>
              </a:rPr>
              <a:t> </a:t>
            </a:r>
            <a:r>
              <a:rPr sz="2400" b="1" spc="-20" dirty="0">
                <a:latin typeface="Arial" panose="020B0604020202020204"/>
                <a:cs typeface="Arial" panose="020B0604020202020204"/>
              </a:rPr>
              <a:t>καλή </a:t>
            </a:r>
            <a:r>
              <a:rPr sz="2400" b="1">
                <a:latin typeface="Arial" panose="020B0604020202020204"/>
                <a:cs typeface="Arial" panose="020B0604020202020204"/>
              </a:rPr>
              <a:t>καύση</a:t>
            </a:r>
            <a:r>
              <a:rPr sz="2400" b="1" spc="-70">
                <a:latin typeface="Arial" panose="020B0604020202020204"/>
                <a:cs typeface="Arial" panose="020B0604020202020204"/>
              </a:rPr>
              <a:t> </a:t>
            </a:r>
            <a:r>
              <a:rPr lang="el-GR" sz="2400" b="1" spc="-70" dirty="0" smtClean="0">
                <a:latin typeface="Arial" panose="020B0604020202020204"/>
                <a:cs typeface="Arial" panose="020B0604020202020204"/>
              </a:rPr>
              <a:t>και </a:t>
            </a:r>
            <a:r>
              <a:rPr sz="2400" b="1" smtClean="0">
                <a:latin typeface="Arial" panose="020B0604020202020204"/>
                <a:cs typeface="Arial" panose="020B0604020202020204"/>
              </a:rPr>
              <a:t>σε</a:t>
            </a:r>
            <a:r>
              <a:rPr sz="2400" b="1" spc="-65" smtClean="0">
                <a:latin typeface="Arial" panose="020B0604020202020204"/>
                <a:cs typeface="Arial" panose="020B0604020202020204"/>
              </a:rPr>
              <a:t> </a:t>
            </a:r>
            <a:r>
              <a:rPr sz="2400" b="1" dirty="0">
                <a:latin typeface="Arial" panose="020B0604020202020204"/>
                <a:cs typeface="Arial" panose="020B0604020202020204"/>
              </a:rPr>
              <a:t>μερικό</a:t>
            </a:r>
            <a:r>
              <a:rPr sz="2400" b="1" spc="-55" dirty="0">
                <a:latin typeface="Arial" panose="020B0604020202020204"/>
                <a:cs typeface="Arial" panose="020B0604020202020204"/>
              </a:rPr>
              <a:t> </a:t>
            </a:r>
            <a:r>
              <a:rPr sz="2400" b="1" dirty="0">
                <a:latin typeface="Arial" panose="020B0604020202020204"/>
                <a:cs typeface="Arial" panose="020B0604020202020204"/>
              </a:rPr>
              <a:t>φορτίο</a:t>
            </a:r>
            <a:r>
              <a:rPr sz="2400" b="1" spc="-60" dirty="0">
                <a:latin typeface="Arial" panose="020B0604020202020204"/>
                <a:cs typeface="Arial" panose="020B0604020202020204"/>
              </a:rPr>
              <a:t> </a:t>
            </a:r>
            <a:r>
              <a:rPr sz="2400" b="1" dirty="0">
                <a:latin typeface="Arial" panose="020B0604020202020204"/>
                <a:cs typeface="Arial" panose="020B0604020202020204"/>
              </a:rPr>
              <a:t>της</a:t>
            </a:r>
            <a:r>
              <a:rPr sz="2400" b="1" spc="-55" dirty="0">
                <a:latin typeface="Arial" panose="020B0604020202020204"/>
                <a:cs typeface="Arial" panose="020B0604020202020204"/>
              </a:rPr>
              <a:t> </a:t>
            </a:r>
            <a:r>
              <a:rPr sz="2400" b="1" spc="-10" dirty="0">
                <a:latin typeface="Arial" panose="020B0604020202020204"/>
                <a:cs typeface="Arial" panose="020B0604020202020204"/>
              </a:rPr>
              <a:t>μηχανής.</a:t>
            </a:r>
            <a:endParaRPr sz="2400">
              <a:latin typeface="Arial" panose="020B0604020202020204"/>
              <a:cs typeface="Arial" panose="020B0604020202020204"/>
            </a:endParaRPr>
          </a:p>
          <a:p>
            <a:pPr>
              <a:lnSpc>
                <a:spcPct val="100000"/>
              </a:lnSpc>
              <a:spcBef>
                <a:spcPts val="35"/>
              </a:spcBef>
              <a:buClr>
                <a:srgbClr val="FF0000"/>
              </a:buClr>
              <a:buFont typeface="Wingdings" panose="05000000000000000000"/>
              <a:buChar char=""/>
            </a:pPr>
            <a:endParaRPr sz="2350">
              <a:latin typeface="Arial" panose="020B0604020202020204"/>
              <a:cs typeface="Arial" panose="020B0604020202020204"/>
            </a:endParaRPr>
          </a:p>
          <a:p>
            <a:pPr marL="264160" marR="177165" indent="-251460">
              <a:lnSpc>
                <a:spcPct val="95000"/>
              </a:lnSpc>
              <a:buClr>
                <a:srgbClr val="FF0000"/>
              </a:buClr>
              <a:buSzPct val="96000"/>
              <a:buFont typeface="Wingdings" panose="05000000000000000000"/>
              <a:buChar char=""/>
              <a:tabLst>
                <a:tab pos="264160" algn="l"/>
              </a:tabLst>
            </a:pPr>
            <a:r>
              <a:rPr sz="2400" b="1" dirty="0">
                <a:latin typeface="Arial" panose="020B0604020202020204"/>
                <a:cs typeface="Arial" panose="020B0604020202020204"/>
              </a:rPr>
              <a:t>Η</a:t>
            </a:r>
            <a:r>
              <a:rPr sz="2400" b="1" spc="-55" dirty="0">
                <a:latin typeface="Arial" panose="020B0604020202020204"/>
                <a:cs typeface="Arial" panose="020B0604020202020204"/>
              </a:rPr>
              <a:t> </a:t>
            </a:r>
            <a:r>
              <a:rPr sz="2400" b="1" dirty="0">
                <a:latin typeface="Arial" panose="020B0604020202020204"/>
                <a:cs typeface="Arial" panose="020B0604020202020204"/>
              </a:rPr>
              <a:t>εγκλωβισμένη</a:t>
            </a:r>
            <a:r>
              <a:rPr sz="2400" b="1" spc="-45" dirty="0">
                <a:latin typeface="Arial" panose="020B0604020202020204"/>
                <a:cs typeface="Arial" panose="020B0604020202020204"/>
              </a:rPr>
              <a:t> </a:t>
            </a:r>
            <a:r>
              <a:rPr sz="2400" b="1" spc="-20" dirty="0">
                <a:latin typeface="Arial" panose="020B0604020202020204"/>
                <a:cs typeface="Arial" panose="020B0604020202020204"/>
              </a:rPr>
              <a:t>ποσότητα</a:t>
            </a:r>
            <a:r>
              <a:rPr sz="2400" b="1" spc="-4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50" dirty="0">
                <a:latin typeface="Arial" panose="020B0604020202020204"/>
                <a:cs typeface="Arial" panose="020B0604020202020204"/>
              </a:rPr>
              <a:t> </a:t>
            </a:r>
            <a:r>
              <a:rPr sz="2400" b="1" dirty="0">
                <a:latin typeface="Arial" panose="020B0604020202020204"/>
                <a:cs typeface="Arial" panose="020B0604020202020204"/>
              </a:rPr>
              <a:t>εντός</a:t>
            </a:r>
            <a:r>
              <a:rPr sz="2400" b="1" spc="-35" dirty="0">
                <a:latin typeface="Arial" panose="020B0604020202020204"/>
                <a:cs typeface="Arial" panose="020B0604020202020204"/>
              </a:rPr>
              <a:t> </a:t>
            </a:r>
            <a:r>
              <a:rPr sz="2400" b="1" dirty="0">
                <a:latin typeface="Arial" panose="020B0604020202020204"/>
                <a:cs typeface="Arial" panose="020B0604020202020204"/>
              </a:rPr>
              <a:t>της</a:t>
            </a:r>
            <a:r>
              <a:rPr sz="2400" b="1" spc="-35" dirty="0">
                <a:latin typeface="Arial" panose="020B0604020202020204"/>
                <a:cs typeface="Arial" panose="020B0604020202020204"/>
              </a:rPr>
              <a:t> </a:t>
            </a:r>
            <a:r>
              <a:rPr sz="2400" b="1" spc="-20" dirty="0">
                <a:latin typeface="Arial" panose="020B0604020202020204"/>
                <a:cs typeface="Arial" panose="020B0604020202020204"/>
              </a:rPr>
              <a:t>κοιλότη- </a:t>
            </a:r>
            <a:r>
              <a:rPr sz="2400" b="1" dirty="0">
                <a:latin typeface="Arial" panose="020B0604020202020204"/>
                <a:cs typeface="Arial" panose="020B0604020202020204"/>
              </a:rPr>
              <a:t>τας</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spc="-10" dirty="0">
                <a:latin typeface="Arial" panose="020B0604020202020204"/>
                <a:cs typeface="Arial" panose="020B0604020202020204"/>
              </a:rPr>
              <a:t>συγκροτήματος</a:t>
            </a:r>
            <a:r>
              <a:rPr sz="2400" b="1" spc="-45" dirty="0">
                <a:latin typeface="Arial" panose="020B0604020202020204"/>
                <a:cs typeface="Arial" panose="020B0604020202020204"/>
              </a:rPr>
              <a:t> </a:t>
            </a:r>
            <a:r>
              <a:rPr sz="2400" b="1" dirty="0">
                <a:latin typeface="Arial" panose="020B0604020202020204"/>
                <a:cs typeface="Arial" panose="020B0604020202020204"/>
              </a:rPr>
              <a:t>των</a:t>
            </a:r>
            <a:r>
              <a:rPr sz="2400" b="1" spc="-50" dirty="0">
                <a:latin typeface="Arial" panose="020B0604020202020204"/>
                <a:cs typeface="Arial" panose="020B0604020202020204"/>
              </a:rPr>
              <a:t> </a:t>
            </a:r>
            <a:r>
              <a:rPr sz="2400" b="1" dirty="0">
                <a:latin typeface="Arial" panose="020B0604020202020204"/>
                <a:cs typeface="Arial" panose="020B0604020202020204"/>
              </a:rPr>
              <a:t>ακροφυσίων</a:t>
            </a:r>
            <a:r>
              <a:rPr sz="2400" b="1" spc="-45" dirty="0">
                <a:latin typeface="Arial" panose="020B0604020202020204"/>
                <a:cs typeface="Arial" panose="020B0604020202020204"/>
              </a:rPr>
              <a:t> </a:t>
            </a:r>
            <a:r>
              <a:rPr sz="2400" b="1" dirty="0">
                <a:latin typeface="Arial" panose="020B0604020202020204"/>
                <a:cs typeface="Arial" panose="020B0604020202020204"/>
              </a:rPr>
              <a:t>πρέπει</a:t>
            </a:r>
            <a:r>
              <a:rPr sz="2400" b="1" spc="-45" dirty="0">
                <a:latin typeface="Arial" panose="020B0604020202020204"/>
                <a:cs typeface="Arial" panose="020B0604020202020204"/>
              </a:rPr>
              <a:t> </a:t>
            </a:r>
            <a:r>
              <a:rPr sz="2400" b="1" dirty="0">
                <a:latin typeface="Arial" panose="020B0604020202020204"/>
                <a:cs typeface="Arial" panose="020B0604020202020204"/>
              </a:rPr>
              <a:t>να</a:t>
            </a:r>
            <a:r>
              <a:rPr sz="2400" b="1" spc="-45" dirty="0">
                <a:latin typeface="Arial" panose="020B0604020202020204"/>
                <a:cs typeface="Arial" panose="020B0604020202020204"/>
              </a:rPr>
              <a:t> </a:t>
            </a:r>
            <a:r>
              <a:rPr sz="2400" b="1" spc="-25" dirty="0">
                <a:latin typeface="Arial" panose="020B0604020202020204"/>
                <a:cs typeface="Arial" panose="020B0604020202020204"/>
              </a:rPr>
              <a:t>εί- </a:t>
            </a:r>
            <a:r>
              <a:rPr sz="2400" b="1" dirty="0">
                <a:latin typeface="Arial" panose="020B0604020202020204"/>
                <a:cs typeface="Arial" panose="020B0604020202020204"/>
              </a:rPr>
              <a:t>ναι</a:t>
            </a:r>
            <a:r>
              <a:rPr sz="2400" b="1" spc="-40" dirty="0">
                <a:latin typeface="Arial" panose="020B0604020202020204"/>
                <a:cs typeface="Arial" panose="020B0604020202020204"/>
              </a:rPr>
              <a:t> </a:t>
            </a:r>
            <a:r>
              <a:rPr sz="2400" b="1" dirty="0">
                <a:latin typeface="Arial" panose="020B0604020202020204"/>
                <a:cs typeface="Arial" panose="020B0604020202020204"/>
              </a:rPr>
              <a:t>η</a:t>
            </a:r>
            <a:r>
              <a:rPr sz="2400" b="1" spc="-25" dirty="0">
                <a:latin typeface="Arial" panose="020B0604020202020204"/>
                <a:cs typeface="Arial" panose="020B0604020202020204"/>
              </a:rPr>
              <a:t> </a:t>
            </a:r>
            <a:r>
              <a:rPr sz="2400" b="1" dirty="0">
                <a:latin typeface="Arial" panose="020B0604020202020204"/>
                <a:cs typeface="Arial" panose="020B0604020202020204"/>
              </a:rPr>
              <a:t>ελάχιστη</a:t>
            </a:r>
            <a:r>
              <a:rPr sz="2400" b="1" spc="-40" dirty="0">
                <a:latin typeface="Arial" panose="020B0604020202020204"/>
                <a:cs typeface="Arial" panose="020B0604020202020204"/>
              </a:rPr>
              <a:t> </a:t>
            </a:r>
            <a:r>
              <a:rPr sz="2400" b="1" dirty="0">
                <a:latin typeface="Arial" panose="020B0604020202020204"/>
                <a:cs typeface="Arial" panose="020B0604020202020204"/>
              </a:rPr>
              <a:t>δυνατή,</a:t>
            </a:r>
            <a:r>
              <a:rPr sz="2400" b="1" spc="-25" dirty="0">
                <a:latin typeface="Arial" panose="020B0604020202020204"/>
                <a:cs typeface="Arial" panose="020B0604020202020204"/>
              </a:rPr>
              <a:t> </a:t>
            </a:r>
            <a:r>
              <a:rPr sz="2400" b="1" dirty="0">
                <a:latin typeface="Arial" panose="020B0604020202020204"/>
                <a:cs typeface="Arial" panose="020B0604020202020204"/>
              </a:rPr>
              <a:t>ώστε</a:t>
            </a:r>
            <a:r>
              <a:rPr sz="2400" b="1" spc="-30" dirty="0">
                <a:latin typeface="Arial" panose="020B0604020202020204"/>
                <a:cs typeface="Arial" panose="020B0604020202020204"/>
              </a:rPr>
              <a:t> </a:t>
            </a:r>
            <a:r>
              <a:rPr sz="2400" b="1" dirty="0">
                <a:latin typeface="Arial" panose="020B0604020202020204"/>
                <a:cs typeface="Arial" panose="020B0604020202020204"/>
              </a:rPr>
              <a:t>να</a:t>
            </a:r>
            <a:r>
              <a:rPr sz="2400" b="1" spc="-30" dirty="0">
                <a:latin typeface="Arial" panose="020B0604020202020204"/>
                <a:cs typeface="Arial" panose="020B0604020202020204"/>
              </a:rPr>
              <a:t> </a:t>
            </a:r>
            <a:r>
              <a:rPr sz="2400" b="1" dirty="0">
                <a:latin typeface="Arial" panose="020B0604020202020204"/>
                <a:cs typeface="Arial" panose="020B0604020202020204"/>
              </a:rPr>
              <a:t>μειώνεται</a:t>
            </a:r>
            <a:r>
              <a:rPr sz="2400" b="1" spc="-25" dirty="0">
                <a:latin typeface="Arial" panose="020B0604020202020204"/>
                <a:cs typeface="Arial" panose="020B0604020202020204"/>
              </a:rPr>
              <a:t> </a:t>
            </a:r>
            <a:r>
              <a:rPr sz="2400" b="1" dirty="0">
                <a:latin typeface="Arial" panose="020B0604020202020204"/>
                <a:cs typeface="Arial" panose="020B0604020202020204"/>
              </a:rPr>
              <a:t>η</a:t>
            </a:r>
            <a:r>
              <a:rPr sz="2400" b="1" spc="-25" dirty="0">
                <a:latin typeface="Arial" panose="020B0604020202020204"/>
                <a:cs typeface="Arial" panose="020B0604020202020204"/>
              </a:rPr>
              <a:t> </a:t>
            </a:r>
            <a:r>
              <a:rPr sz="2400" b="1" spc="-10" dirty="0">
                <a:latin typeface="Arial" panose="020B0604020202020204"/>
                <a:cs typeface="Arial" panose="020B0604020202020204"/>
              </a:rPr>
              <a:t>παραγωγή </a:t>
            </a:r>
            <a:r>
              <a:rPr sz="2400" b="1" dirty="0">
                <a:latin typeface="Arial" panose="020B0604020202020204"/>
                <a:cs typeface="Arial" panose="020B0604020202020204"/>
              </a:rPr>
              <a:t>ρύπων</a:t>
            </a:r>
            <a:r>
              <a:rPr sz="2400" b="1" spc="-55" dirty="0">
                <a:latin typeface="Arial" panose="020B0604020202020204"/>
                <a:cs typeface="Arial" panose="020B0604020202020204"/>
              </a:rPr>
              <a:t> </a:t>
            </a:r>
            <a:r>
              <a:rPr sz="2400" b="1" dirty="0">
                <a:latin typeface="Arial" panose="020B0604020202020204"/>
                <a:cs typeface="Arial" panose="020B0604020202020204"/>
              </a:rPr>
              <a:t>και</a:t>
            </a:r>
            <a:r>
              <a:rPr sz="2400" b="1" spc="-30" dirty="0">
                <a:latin typeface="Arial" panose="020B0604020202020204"/>
                <a:cs typeface="Arial" panose="020B0604020202020204"/>
              </a:rPr>
              <a:t> </a:t>
            </a:r>
            <a:r>
              <a:rPr sz="2400" b="1" dirty="0">
                <a:latin typeface="Arial" panose="020B0604020202020204"/>
                <a:cs typeface="Arial" panose="020B0604020202020204"/>
              </a:rPr>
              <a:t>η</a:t>
            </a:r>
            <a:r>
              <a:rPr sz="2400" b="1" spc="-50" dirty="0">
                <a:latin typeface="Arial" panose="020B0604020202020204"/>
                <a:cs typeface="Arial" panose="020B0604020202020204"/>
              </a:rPr>
              <a:t> </a:t>
            </a:r>
            <a:r>
              <a:rPr sz="2400" b="1" dirty="0">
                <a:latin typeface="Arial" panose="020B0604020202020204"/>
                <a:cs typeface="Arial" panose="020B0604020202020204"/>
              </a:rPr>
              <a:t>υπερθέρμανση</a:t>
            </a:r>
            <a:r>
              <a:rPr sz="2400" b="1" spc="-50" dirty="0">
                <a:latin typeface="Arial" panose="020B0604020202020204"/>
                <a:cs typeface="Arial" panose="020B0604020202020204"/>
              </a:rPr>
              <a:t> </a:t>
            </a:r>
            <a:r>
              <a:rPr sz="2400" b="1" dirty="0">
                <a:latin typeface="Arial" panose="020B0604020202020204"/>
                <a:cs typeface="Arial" panose="020B0604020202020204"/>
              </a:rPr>
              <a:t>της</a:t>
            </a:r>
            <a:r>
              <a:rPr sz="2400" b="1" spc="-40" dirty="0">
                <a:latin typeface="Arial" panose="020B0604020202020204"/>
                <a:cs typeface="Arial" panose="020B0604020202020204"/>
              </a:rPr>
              <a:t> </a:t>
            </a:r>
            <a:r>
              <a:rPr sz="2400" b="1" dirty="0">
                <a:latin typeface="Arial" panose="020B0604020202020204"/>
                <a:cs typeface="Arial" panose="020B0604020202020204"/>
              </a:rPr>
              <a:t>κεφαλής</a:t>
            </a:r>
            <a:r>
              <a:rPr sz="2400" b="1" spc="-40"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spc="-10" dirty="0">
                <a:latin typeface="Arial" panose="020B0604020202020204"/>
                <a:cs typeface="Arial" panose="020B0604020202020204"/>
              </a:rPr>
              <a:t>εμβόλου </a:t>
            </a:r>
            <a:r>
              <a:rPr sz="2400" b="1" dirty="0">
                <a:latin typeface="Arial" panose="020B0604020202020204"/>
                <a:cs typeface="Arial" panose="020B0604020202020204"/>
              </a:rPr>
              <a:t>από</a:t>
            </a:r>
            <a:r>
              <a:rPr sz="2400" b="1" spc="-65" dirty="0">
                <a:latin typeface="Arial" panose="020B0604020202020204"/>
                <a:cs typeface="Arial" panose="020B0604020202020204"/>
              </a:rPr>
              <a:t> </a:t>
            </a:r>
            <a:r>
              <a:rPr sz="2400" b="1" spc="-10" dirty="0">
                <a:latin typeface="Arial" panose="020B0604020202020204"/>
                <a:cs typeface="Arial" panose="020B0604020202020204"/>
              </a:rPr>
              <a:t>μετάσταξη</a:t>
            </a:r>
            <a:r>
              <a:rPr sz="2400" b="1" spc="-55" dirty="0">
                <a:latin typeface="Arial" panose="020B0604020202020204"/>
                <a:cs typeface="Arial" panose="020B0604020202020204"/>
              </a:rPr>
              <a:t> </a:t>
            </a:r>
            <a:r>
              <a:rPr sz="2400" b="1" spc="-10" dirty="0">
                <a:latin typeface="Arial" panose="020B0604020202020204"/>
                <a:cs typeface="Arial" panose="020B0604020202020204"/>
              </a:rPr>
              <a:t>καυσίμου.</a:t>
            </a:r>
            <a:r>
              <a:rPr lang="el-GR" altLang="en-US" sz="2400" b="1" spc="-10" dirty="0">
                <a:latin typeface="Arial" panose="020B0604020202020204"/>
                <a:cs typeface="Arial" panose="020B0604020202020204"/>
              </a:rPr>
              <a:t> </a:t>
            </a:r>
            <a:r>
              <a:rPr lang="el-GR" altLang="en-US" sz="2400" b="1" spc="-10" dirty="0">
                <a:latin typeface="Arial" panose="020B0604020202020204"/>
                <a:cs typeface="Arial" panose="020B0604020202020204"/>
                <a:hlinkClick r:id="rId1" action="ppaction://hlinksldjump"/>
              </a:rPr>
              <a:t>ενχυτήρες</a:t>
            </a:r>
            <a:endParaRPr sz="2400">
              <a:latin typeface="Arial" panose="020B0604020202020204"/>
              <a:cs typeface="Arial" panose="020B0604020202020204"/>
            </a:endParaRPr>
          </a:p>
          <a:p>
            <a:pPr marL="318135" marR="5080" lvl="1" indent="-252730">
              <a:lnSpc>
                <a:spcPct val="95000"/>
              </a:lnSpc>
              <a:spcBef>
                <a:spcPts val="595"/>
              </a:spcBef>
              <a:buClr>
                <a:srgbClr val="FF0000"/>
              </a:buClr>
              <a:buSzPct val="96000"/>
              <a:buFont typeface="Wingdings" panose="05000000000000000000"/>
              <a:buChar char=""/>
              <a:tabLst>
                <a:tab pos="318770" algn="l"/>
              </a:tabLst>
            </a:pPr>
            <a:r>
              <a:rPr sz="2400" b="1" spc="-30" dirty="0">
                <a:latin typeface="Arial" panose="020B0604020202020204"/>
                <a:cs typeface="Arial" panose="020B0604020202020204"/>
              </a:rPr>
              <a:t>Το</a:t>
            </a:r>
            <a:r>
              <a:rPr sz="2400" b="1" spc="-40" dirty="0">
                <a:latin typeface="Arial" panose="020B0604020202020204"/>
                <a:cs typeface="Arial" panose="020B0604020202020204"/>
              </a:rPr>
              <a:t> </a:t>
            </a:r>
            <a:r>
              <a:rPr sz="2400" b="1" dirty="0">
                <a:latin typeface="Arial" panose="020B0604020202020204"/>
                <a:cs typeface="Arial" panose="020B0604020202020204"/>
              </a:rPr>
              <a:t>μήκος</a:t>
            </a:r>
            <a:r>
              <a:rPr sz="2400" b="1" spc="-35" dirty="0">
                <a:latin typeface="Arial" panose="020B0604020202020204"/>
                <a:cs typeface="Arial" panose="020B0604020202020204"/>
              </a:rPr>
              <a:t> </a:t>
            </a:r>
            <a:r>
              <a:rPr sz="2400" b="1" dirty="0">
                <a:latin typeface="Arial" panose="020B0604020202020204"/>
                <a:cs typeface="Arial" panose="020B0604020202020204"/>
              </a:rPr>
              <a:t>των</a:t>
            </a:r>
            <a:r>
              <a:rPr sz="2400" b="1" spc="-35" dirty="0">
                <a:latin typeface="Arial" panose="020B0604020202020204"/>
                <a:cs typeface="Arial" panose="020B0604020202020204"/>
              </a:rPr>
              <a:t> </a:t>
            </a:r>
            <a:r>
              <a:rPr sz="2400" b="1" dirty="0">
                <a:latin typeface="Arial" panose="020B0604020202020204"/>
                <a:cs typeface="Arial" panose="020B0604020202020204"/>
              </a:rPr>
              <a:t>αγωγών</a:t>
            </a:r>
            <a:r>
              <a:rPr sz="2400" b="1" spc="-35" dirty="0">
                <a:latin typeface="Arial" panose="020B0604020202020204"/>
                <a:cs typeface="Arial" panose="020B0604020202020204"/>
              </a:rPr>
              <a:t> </a:t>
            </a:r>
            <a:r>
              <a:rPr sz="2400" b="1">
                <a:latin typeface="Arial" panose="020B0604020202020204"/>
                <a:cs typeface="Arial" panose="020B0604020202020204"/>
              </a:rPr>
              <a:t>υψηλής</a:t>
            </a:r>
            <a:r>
              <a:rPr sz="2400" b="1" spc="-40">
                <a:latin typeface="Arial" panose="020B0604020202020204"/>
                <a:cs typeface="Arial" panose="020B0604020202020204"/>
              </a:rPr>
              <a:t> </a:t>
            </a:r>
            <a:r>
              <a:rPr sz="2400" b="1" smtClean="0">
                <a:latin typeface="Arial" panose="020B0604020202020204"/>
                <a:cs typeface="Arial" panose="020B0604020202020204"/>
              </a:rPr>
              <a:t>π</a:t>
            </a:r>
            <a:r>
              <a:rPr lang="el-GR" sz="2400" b="1" dirty="0" err="1" smtClean="0">
                <a:latin typeface="Arial" panose="020B0604020202020204"/>
                <a:cs typeface="Arial" panose="020B0604020202020204"/>
              </a:rPr>
              <a:t>ίε</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35" smtClean="0">
                <a:latin typeface="Arial" panose="020B0604020202020204"/>
                <a:cs typeface="Arial" panose="020B0604020202020204"/>
              </a:rPr>
              <a:t> </a:t>
            </a:r>
            <a:r>
              <a:rPr sz="2400" b="1" dirty="0">
                <a:latin typeface="Arial" panose="020B0604020202020204"/>
                <a:cs typeface="Arial" panose="020B0604020202020204"/>
              </a:rPr>
              <a:t>θα</a:t>
            </a:r>
            <a:r>
              <a:rPr sz="2400" b="1" spc="-35" dirty="0">
                <a:latin typeface="Arial" panose="020B0604020202020204"/>
                <a:cs typeface="Arial" panose="020B0604020202020204"/>
              </a:rPr>
              <a:t> </a:t>
            </a:r>
            <a:r>
              <a:rPr sz="2400" b="1" dirty="0">
                <a:latin typeface="Arial" panose="020B0604020202020204"/>
                <a:cs typeface="Arial" panose="020B0604020202020204"/>
              </a:rPr>
              <a:t>πρέπει</a:t>
            </a:r>
            <a:r>
              <a:rPr sz="2400" b="1" spc="-25" dirty="0">
                <a:latin typeface="Arial" panose="020B0604020202020204"/>
                <a:cs typeface="Arial" panose="020B0604020202020204"/>
              </a:rPr>
              <a:t> </a:t>
            </a:r>
            <a:r>
              <a:rPr sz="2400" b="1" dirty="0">
                <a:latin typeface="Arial" panose="020B0604020202020204"/>
                <a:cs typeface="Arial" panose="020B0604020202020204"/>
              </a:rPr>
              <a:t>να</a:t>
            </a:r>
            <a:r>
              <a:rPr sz="2400" b="1" spc="-45" dirty="0">
                <a:latin typeface="Arial" panose="020B0604020202020204"/>
                <a:cs typeface="Arial" panose="020B0604020202020204"/>
              </a:rPr>
              <a:t> </a:t>
            </a:r>
            <a:r>
              <a:rPr sz="2400" b="1" spc="-25" dirty="0">
                <a:latin typeface="Arial" panose="020B0604020202020204"/>
                <a:cs typeface="Arial" panose="020B0604020202020204"/>
              </a:rPr>
              <a:t>εί- </a:t>
            </a:r>
            <a:r>
              <a:rPr sz="2400" b="1" dirty="0">
                <a:latin typeface="Arial" panose="020B0604020202020204"/>
                <a:cs typeface="Arial" panose="020B0604020202020204"/>
              </a:rPr>
              <a:t>ναι</a:t>
            </a:r>
            <a:r>
              <a:rPr sz="2400" b="1" spc="-25" dirty="0">
                <a:latin typeface="Arial" panose="020B0604020202020204"/>
                <a:cs typeface="Arial" panose="020B0604020202020204"/>
              </a:rPr>
              <a:t> </a:t>
            </a:r>
            <a:r>
              <a:rPr sz="2400" b="1" dirty="0">
                <a:latin typeface="Arial" panose="020B0604020202020204"/>
                <a:cs typeface="Arial" panose="020B0604020202020204"/>
              </a:rPr>
              <a:t>το</a:t>
            </a:r>
            <a:r>
              <a:rPr sz="2400" b="1" spc="-30" dirty="0">
                <a:latin typeface="Arial" panose="020B0604020202020204"/>
                <a:cs typeface="Arial" panose="020B0604020202020204"/>
              </a:rPr>
              <a:t> </a:t>
            </a:r>
            <a:r>
              <a:rPr sz="2400" b="1" dirty="0">
                <a:latin typeface="Arial" panose="020B0604020202020204"/>
                <a:cs typeface="Arial" panose="020B0604020202020204"/>
              </a:rPr>
              <a:t>ελάχιστο</a:t>
            </a:r>
            <a:r>
              <a:rPr sz="2400" b="1" spc="-45" dirty="0">
                <a:latin typeface="Arial" panose="020B0604020202020204"/>
                <a:cs typeface="Arial" panose="020B0604020202020204"/>
              </a:rPr>
              <a:t> </a:t>
            </a:r>
            <a:r>
              <a:rPr sz="2400" b="1" dirty="0">
                <a:latin typeface="Arial" panose="020B0604020202020204"/>
                <a:cs typeface="Arial" panose="020B0604020202020204"/>
              </a:rPr>
              <a:t>δυνατό,</a:t>
            </a:r>
            <a:r>
              <a:rPr sz="2400" b="1" spc="-30" dirty="0">
                <a:latin typeface="Arial" panose="020B0604020202020204"/>
                <a:cs typeface="Arial" panose="020B0604020202020204"/>
              </a:rPr>
              <a:t> </a:t>
            </a:r>
            <a:r>
              <a:rPr sz="2400" b="1" dirty="0">
                <a:latin typeface="Arial" panose="020B0604020202020204"/>
                <a:cs typeface="Arial" panose="020B0604020202020204"/>
              </a:rPr>
              <a:t>ενώ</a:t>
            </a:r>
            <a:r>
              <a:rPr sz="2400" b="1" spc="-35" dirty="0">
                <a:latin typeface="Arial" panose="020B0604020202020204"/>
                <a:cs typeface="Arial" panose="020B0604020202020204"/>
              </a:rPr>
              <a:t> </a:t>
            </a:r>
            <a:r>
              <a:rPr sz="2400" b="1" dirty="0">
                <a:latin typeface="Arial" panose="020B0604020202020204"/>
                <a:cs typeface="Arial" panose="020B0604020202020204"/>
              </a:rPr>
              <a:t>θα</a:t>
            </a:r>
            <a:r>
              <a:rPr sz="2400" b="1" spc="-30" dirty="0">
                <a:latin typeface="Arial" panose="020B0604020202020204"/>
                <a:cs typeface="Arial" panose="020B0604020202020204"/>
              </a:rPr>
              <a:t> </a:t>
            </a:r>
            <a:r>
              <a:rPr sz="2400" b="1" dirty="0">
                <a:latin typeface="Arial" panose="020B0604020202020204"/>
                <a:cs typeface="Arial" panose="020B0604020202020204"/>
              </a:rPr>
              <a:t>πρέπει</a:t>
            </a:r>
            <a:r>
              <a:rPr sz="2400" b="1" spc="-35" dirty="0">
                <a:latin typeface="Arial" panose="020B0604020202020204"/>
                <a:cs typeface="Arial" panose="020B0604020202020204"/>
              </a:rPr>
              <a:t> </a:t>
            </a:r>
            <a:r>
              <a:rPr sz="2400" b="1" dirty="0">
                <a:latin typeface="Arial" panose="020B0604020202020204"/>
                <a:cs typeface="Arial" panose="020B0604020202020204"/>
              </a:rPr>
              <a:t>να</a:t>
            </a:r>
            <a:r>
              <a:rPr sz="2400" b="1" spc="-30" dirty="0">
                <a:latin typeface="Arial" panose="020B0604020202020204"/>
                <a:cs typeface="Arial" panose="020B0604020202020204"/>
              </a:rPr>
              <a:t> </a:t>
            </a:r>
            <a:r>
              <a:rPr sz="2400" b="1" dirty="0">
                <a:latin typeface="Arial" panose="020B0604020202020204"/>
                <a:cs typeface="Arial" panose="020B0604020202020204"/>
              </a:rPr>
              <a:t>διαθέτουν</a:t>
            </a:r>
            <a:r>
              <a:rPr sz="2400" b="1" spc="-35" dirty="0">
                <a:latin typeface="Arial" panose="020B0604020202020204"/>
                <a:cs typeface="Arial" panose="020B0604020202020204"/>
              </a:rPr>
              <a:t> </a:t>
            </a:r>
            <a:r>
              <a:rPr sz="2400" b="1" spc="-25" dirty="0">
                <a:latin typeface="Arial" panose="020B0604020202020204"/>
                <a:cs typeface="Arial" panose="020B0604020202020204"/>
              </a:rPr>
              <a:t>αρ- </a:t>
            </a:r>
            <a:r>
              <a:rPr sz="2400" b="1" dirty="0">
                <a:latin typeface="Arial" panose="020B0604020202020204"/>
                <a:cs typeface="Arial" panose="020B0604020202020204"/>
              </a:rPr>
              <a:t>κετή</a:t>
            </a:r>
            <a:r>
              <a:rPr sz="2400" b="1" spc="-70" dirty="0">
                <a:latin typeface="Arial" panose="020B0604020202020204"/>
                <a:cs typeface="Arial" panose="020B0604020202020204"/>
              </a:rPr>
              <a:t> </a:t>
            </a:r>
            <a:r>
              <a:rPr sz="2400" b="1" dirty="0">
                <a:latin typeface="Arial" panose="020B0604020202020204"/>
                <a:cs typeface="Arial" panose="020B0604020202020204"/>
              </a:rPr>
              <a:t>ακαμψία</a:t>
            </a:r>
            <a:r>
              <a:rPr sz="2400" b="1" spc="-50" dirty="0">
                <a:latin typeface="Arial" panose="020B0604020202020204"/>
                <a:cs typeface="Arial" panose="020B0604020202020204"/>
              </a:rPr>
              <a:t> </a:t>
            </a:r>
            <a:r>
              <a:rPr sz="2400" b="1" dirty="0">
                <a:latin typeface="Arial" panose="020B0604020202020204"/>
                <a:cs typeface="Arial" panose="020B0604020202020204"/>
              </a:rPr>
              <a:t>για</a:t>
            </a:r>
            <a:r>
              <a:rPr sz="2400" b="1" spc="-50" dirty="0">
                <a:latin typeface="Arial" panose="020B0604020202020204"/>
                <a:cs typeface="Arial" panose="020B0604020202020204"/>
              </a:rPr>
              <a:t> </a:t>
            </a:r>
            <a:r>
              <a:rPr sz="2400" b="1" dirty="0">
                <a:latin typeface="Arial" panose="020B0604020202020204"/>
                <a:cs typeface="Arial" panose="020B0604020202020204"/>
              </a:rPr>
              <a:t>την</a:t>
            </a:r>
            <a:r>
              <a:rPr sz="2400" b="1" spc="-50" dirty="0">
                <a:latin typeface="Arial" panose="020B0604020202020204"/>
                <a:cs typeface="Arial" panose="020B0604020202020204"/>
              </a:rPr>
              <a:t> </a:t>
            </a:r>
            <a:r>
              <a:rPr sz="2400" b="1" spc="-10" dirty="0">
                <a:latin typeface="Arial" panose="020B0604020202020204"/>
                <a:cs typeface="Arial" panose="020B0604020202020204"/>
              </a:rPr>
              <a:t>ελαχιστοποίηση</a:t>
            </a:r>
            <a:r>
              <a:rPr sz="2400" b="1" spc="-50" dirty="0">
                <a:latin typeface="Arial" panose="020B0604020202020204"/>
                <a:cs typeface="Arial" panose="020B0604020202020204"/>
              </a:rPr>
              <a:t> </a:t>
            </a:r>
            <a:r>
              <a:rPr sz="2400" b="1">
                <a:latin typeface="Arial" panose="020B0604020202020204"/>
                <a:cs typeface="Arial" panose="020B0604020202020204"/>
              </a:rPr>
              <a:t>της</a:t>
            </a:r>
            <a:r>
              <a:rPr sz="2400" b="1" spc="-50">
                <a:latin typeface="Arial" panose="020B0604020202020204"/>
                <a:cs typeface="Arial" panose="020B0604020202020204"/>
              </a:rPr>
              <a:t> </a:t>
            </a:r>
            <a:r>
              <a:rPr sz="2400" b="1" spc="-10" smtClean="0">
                <a:latin typeface="Arial" panose="020B0604020202020204"/>
                <a:cs typeface="Arial" panose="020B0604020202020204"/>
              </a:rPr>
              <a:t>απ</a:t>
            </a:r>
            <a:r>
              <a:rPr lang="el-GR" sz="2400" b="1" spc="-10" dirty="0" smtClean="0">
                <a:latin typeface="Arial" panose="020B0604020202020204"/>
                <a:cs typeface="Arial" panose="020B0604020202020204"/>
              </a:rPr>
              <a:t>ό</a:t>
            </a:r>
            <a:r>
              <a:rPr sz="2400" b="1" spc="-10" smtClean="0">
                <a:latin typeface="Arial" panose="020B0604020202020204"/>
                <a:cs typeface="Arial" panose="020B0604020202020204"/>
              </a:rPr>
              <a:t>σβ</a:t>
            </a:r>
            <a:r>
              <a:rPr lang="el-GR" sz="2400" b="1" spc="-10" dirty="0" smtClean="0">
                <a:latin typeface="Arial" panose="020B0604020202020204"/>
                <a:cs typeface="Arial" panose="020B0604020202020204"/>
              </a:rPr>
              <a:t>ε</a:t>
            </a:r>
            <a:r>
              <a:rPr sz="2400" b="1" spc="-10" smtClean="0">
                <a:latin typeface="Arial" panose="020B0604020202020204"/>
                <a:cs typeface="Arial" panose="020B0604020202020204"/>
              </a:rPr>
              <a:t>σ</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 </a:t>
            </a:r>
            <a:r>
              <a:rPr sz="2400" b="1" dirty="0">
                <a:latin typeface="Arial" panose="020B0604020202020204"/>
                <a:cs typeface="Arial" panose="020B0604020202020204"/>
              </a:rPr>
              <a:t>των</a:t>
            </a:r>
            <a:r>
              <a:rPr sz="2400" b="1" spc="-75" dirty="0">
                <a:latin typeface="Arial" panose="020B0604020202020204"/>
                <a:cs typeface="Arial" panose="020B0604020202020204"/>
              </a:rPr>
              <a:t> </a:t>
            </a:r>
            <a:r>
              <a:rPr sz="2400" b="1">
                <a:latin typeface="Arial" panose="020B0604020202020204"/>
                <a:cs typeface="Arial" panose="020B0604020202020204"/>
              </a:rPr>
              <a:t>κυμάτων</a:t>
            </a:r>
            <a:r>
              <a:rPr sz="2400" b="1" spc="-55">
                <a:latin typeface="Arial" panose="020B0604020202020204"/>
                <a:cs typeface="Arial" panose="020B0604020202020204"/>
              </a:rPr>
              <a:t> </a:t>
            </a:r>
            <a:r>
              <a:rPr sz="2400" b="1" smtClean="0">
                <a:latin typeface="Arial" panose="020B0604020202020204"/>
                <a:cs typeface="Arial" panose="020B0604020202020204"/>
              </a:rPr>
              <a:t>π</a:t>
            </a:r>
            <a:r>
              <a:rPr lang="el-GR" sz="2400" b="1" dirty="0" err="1" smtClean="0">
                <a:latin typeface="Arial" panose="020B0604020202020204"/>
                <a:cs typeface="Arial" panose="020B0604020202020204"/>
              </a:rPr>
              <a:t>ίε</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55" smtClean="0">
                <a:latin typeface="Arial" panose="020B0604020202020204"/>
                <a:cs typeface="Arial" panose="020B0604020202020204"/>
              </a:rPr>
              <a:t> </a:t>
            </a:r>
            <a:r>
              <a:rPr sz="2400" b="1" dirty="0">
                <a:latin typeface="Arial" panose="020B0604020202020204"/>
                <a:cs typeface="Arial" panose="020B0604020202020204"/>
              </a:rPr>
              <a:t>στο</a:t>
            </a:r>
            <a:r>
              <a:rPr sz="2400" b="1" spc="-65" dirty="0">
                <a:latin typeface="Arial" panose="020B0604020202020204"/>
                <a:cs typeface="Arial" panose="020B0604020202020204"/>
              </a:rPr>
              <a:t> </a:t>
            </a:r>
            <a:r>
              <a:rPr sz="2400" b="1" spc="-10" dirty="0">
                <a:latin typeface="Arial" panose="020B0604020202020204"/>
                <a:cs typeface="Arial" panose="020B0604020202020204"/>
              </a:rPr>
              <a:t>εσωτερικό</a:t>
            </a:r>
            <a:r>
              <a:rPr sz="2400" b="1" spc="-55" dirty="0">
                <a:latin typeface="Arial" panose="020B0604020202020204"/>
                <a:cs typeface="Arial" panose="020B0604020202020204"/>
              </a:rPr>
              <a:t> </a:t>
            </a:r>
            <a:r>
              <a:rPr sz="2400" b="1" dirty="0">
                <a:latin typeface="Arial" panose="020B0604020202020204"/>
                <a:cs typeface="Arial" panose="020B0604020202020204"/>
              </a:rPr>
              <a:t>τους.</a:t>
            </a:r>
            <a:r>
              <a:rPr sz="2400" b="1" spc="-55" dirty="0">
                <a:latin typeface="Arial" panose="020B0604020202020204"/>
                <a:cs typeface="Arial" panose="020B0604020202020204"/>
              </a:rPr>
              <a:t> </a:t>
            </a:r>
            <a:r>
              <a:rPr sz="2400" b="1" dirty="0">
                <a:latin typeface="Arial" panose="020B0604020202020204"/>
                <a:cs typeface="Arial" panose="020B0604020202020204"/>
              </a:rPr>
              <a:t>Σε</a:t>
            </a:r>
            <a:r>
              <a:rPr sz="2400" b="1" spc="-60" dirty="0">
                <a:latin typeface="Arial" panose="020B0604020202020204"/>
                <a:cs typeface="Arial" panose="020B0604020202020204"/>
              </a:rPr>
              <a:t> </a:t>
            </a:r>
            <a:r>
              <a:rPr sz="2400" b="1" spc="-10" dirty="0">
                <a:latin typeface="Arial" panose="020B0604020202020204"/>
                <a:cs typeface="Arial" panose="020B0604020202020204"/>
              </a:rPr>
              <a:t>κινητήρες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περισσότερους</a:t>
            </a:r>
            <a:r>
              <a:rPr sz="2400" b="1" spc="-25" dirty="0">
                <a:latin typeface="Arial" panose="020B0604020202020204"/>
                <a:cs typeface="Arial" panose="020B0604020202020204"/>
              </a:rPr>
              <a:t> </a:t>
            </a:r>
            <a:r>
              <a:rPr sz="2400" b="1" dirty="0">
                <a:latin typeface="Arial" panose="020B0604020202020204"/>
                <a:cs typeface="Arial" panose="020B0604020202020204"/>
              </a:rPr>
              <a:t>από</a:t>
            </a:r>
            <a:r>
              <a:rPr sz="2400" b="1" spc="-25" dirty="0">
                <a:latin typeface="Arial" panose="020B0604020202020204"/>
                <a:cs typeface="Arial" panose="020B0604020202020204"/>
              </a:rPr>
              <a:t> </a:t>
            </a:r>
            <a:r>
              <a:rPr sz="2400" b="1" dirty="0">
                <a:latin typeface="Arial" panose="020B0604020202020204"/>
                <a:cs typeface="Arial" panose="020B0604020202020204"/>
              </a:rPr>
              <a:t>έναν</a:t>
            </a:r>
            <a:r>
              <a:rPr sz="2400" b="1" spc="-30" dirty="0">
                <a:latin typeface="Arial" panose="020B0604020202020204"/>
                <a:cs typeface="Arial" panose="020B0604020202020204"/>
              </a:rPr>
              <a:t> </a:t>
            </a:r>
            <a:r>
              <a:rPr sz="2400" b="1" dirty="0">
                <a:latin typeface="Arial" panose="020B0604020202020204"/>
                <a:cs typeface="Arial" panose="020B0604020202020204"/>
              </a:rPr>
              <a:t>εγχυτήρες</a:t>
            </a:r>
            <a:r>
              <a:rPr sz="2400" b="1" spc="-25" dirty="0">
                <a:latin typeface="Arial" panose="020B0604020202020204"/>
                <a:cs typeface="Arial" panose="020B0604020202020204"/>
              </a:rPr>
              <a:t> </a:t>
            </a:r>
            <a:r>
              <a:rPr sz="2400" b="1" dirty="0">
                <a:latin typeface="Arial" panose="020B0604020202020204"/>
                <a:cs typeface="Arial" panose="020B0604020202020204"/>
              </a:rPr>
              <a:t>ανά</a:t>
            </a:r>
            <a:r>
              <a:rPr sz="2400" b="1" spc="-25" dirty="0">
                <a:latin typeface="Arial" panose="020B0604020202020204"/>
                <a:cs typeface="Arial" panose="020B0604020202020204"/>
              </a:rPr>
              <a:t> </a:t>
            </a:r>
            <a:r>
              <a:rPr sz="2400" b="1" dirty="0">
                <a:latin typeface="Arial" panose="020B0604020202020204"/>
                <a:cs typeface="Arial" panose="020B0604020202020204"/>
              </a:rPr>
              <a:t>κύλινδρο,</a:t>
            </a:r>
            <a:r>
              <a:rPr sz="2400" b="1" spc="-25" dirty="0">
                <a:latin typeface="Arial" panose="020B0604020202020204"/>
                <a:cs typeface="Arial" panose="020B0604020202020204"/>
              </a:rPr>
              <a:t> τα </a:t>
            </a:r>
            <a:r>
              <a:rPr sz="2400" b="1" dirty="0">
                <a:latin typeface="Arial" panose="020B0604020202020204"/>
                <a:cs typeface="Arial" panose="020B0604020202020204"/>
              </a:rPr>
              <a:t>μήκη</a:t>
            </a:r>
            <a:r>
              <a:rPr sz="2400" b="1" spc="-30" dirty="0">
                <a:latin typeface="Arial" panose="020B0604020202020204"/>
                <a:cs typeface="Arial" panose="020B0604020202020204"/>
              </a:rPr>
              <a:t> </a:t>
            </a:r>
            <a:r>
              <a:rPr sz="2400" b="1" dirty="0">
                <a:latin typeface="Arial" panose="020B0604020202020204"/>
                <a:cs typeface="Arial" panose="020B0604020202020204"/>
              </a:rPr>
              <a:t>των</a:t>
            </a:r>
            <a:r>
              <a:rPr sz="2400" b="1" spc="-15" dirty="0">
                <a:latin typeface="Arial" panose="020B0604020202020204"/>
                <a:cs typeface="Arial" panose="020B0604020202020204"/>
              </a:rPr>
              <a:t> </a:t>
            </a:r>
            <a:r>
              <a:rPr sz="2400" b="1" dirty="0">
                <a:latin typeface="Arial" panose="020B0604020202020204"/>
                <a:cs typeface="Arial" panose="020B0604020202020204"/>
              </a:rPr>
              <a:t>αγωγών</a:t>
            </a:r>
            <a:r>
              <a:rPr sz="2400" b="1" spc="-15" dirty="0">
                <a:latin typeface="Arial" panose="020B0604020202020204"/>
                <a:cs typeface="Arial" panose="020B0604020202020204"/>
              </a:rPr>
              <a:t> </a:t>
            </a:r>
            <a:r>
              <a:rPr sz="2400" b="1">
                <a:latin typeface="Arial" panose="020B0604020202020204"/>
                <a:cs typeface="Arial" panose="020B0604020202020204"/>
              </a:rPr>
              <a:t>υψηλής</a:t>
            </a:r>
            <a:r>
              <a:rPr sz="2400" b="1" spc="-10">
                <a:latin typeface="Arial" panose="020B0604020202020204"/>
                <a:cs typeface="Arial" panose="020B0604020202020204"/>
              </a:rPr>
              <a:t> </a:t>
            </a:r>
            <a:r>
              <a:rPr sz="2400" b="1" smtClean="0">
                <a:latin typeface="Arial" panose="020B0604020202020204"/>
                <a:cs typeface="Arial" panose="020B0604020202020204"/>
              </a:rPr>
              <a:t>π</a:t>
            </a:r>
            <a:r>
              <a:rPr lang="el-GR" sz="2400" b="1" dirty="0" err="1" smtClean="0">
                <a:latin typeface="Arial" panose="020B0604020202020204"/>
                <a:cs typeface="Arial" panose="020B0604020202020204"/>
              </a:rPr>
              <a:t>ίε</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10" smtClean="0">
                <a:latin typeface="Arial" panose="020B0604020202020204"/>
                <a:cs typeface="Arial" panose="020B0604020202020204"/>
              </a:rPr>
              <a:t> </a:t>
            </a:r>
            <a:r>
              <a:rPr sz="2400" b="1" dirty="0">
                <a:latin typeface="Arial" panose="020B0604020202020204"/>
                <a:cs typeface="Arial" panose="020B0604020202020204"/>
              </a:rPr>
              <a:t>θα</a:t>
            </a:r>
            <a:r>
              <a:rPr sz="2400" b="1" spc="-10" dirty="0">
                <a:latin typeface="Arial" panose="020B0604020202020204"/>
                <a:cs typeface="Arial" panose="020B0604020202020204"/>
              </a:rPr>
              <a:t> </a:t>
            </a:r>
            <a:r>
              <a:rPr sz="2400" b="1" dirty="0">
                <a:latin typeface="Arial" panose="020B0604020202020204"/>
                <a:cs typeface="Arial" panose="020B0604020202020204"/>
              </a:rPr>
              <a:t>πρέπει</a:t>
            </a:r>
            <a:r>
              <a:rPr sz="2400" b="1" spc="-10" dirty="0">
                <a:latin typeface="Arial" panose="020B0604020202020204"/>
                <a:cs typeface="Arial" panose="020B0604020202020204"/>
              </a:rPr>
              <a:t> </a:t>
            </a:r>
            <a:r>
              <a:rPr sz="2400" b="1" dirty="0">
                <a:latin typeface="Arial" panose="020B0604020202020204"/>
                <a:cs typeface="Arial" panose="020B0604020202020204"/>
              </a:rPr>
              <a:t>να</a:t>
            </a:r>
            <a:r>
              <a:rPr sz="2400" b="1" spc="-10" dirty="0">
                <a:latin typeface="Arial" panose="020B0604020202020204"/>
                <a:cs typeface="Arial" panose="020B0604020202020204"/>
              </a:rPr>
              <a:t> είναι </a:t>
            </a:r>
            <a:r>
              <a:rPr sz="2400" b="1" dirty="0">
                <a:latin typeface="Arial" panose="020B0604020202020204"/>
                <a:cs typeface="Arial" panose="020B0604020202020204"/>
              </a:rPr>
              <a:t>ίσα</a:t>
            </a:r>
            <a:r>
              <a:rPr sz="2400" b="1" spc="-70" dirty="0">
                <a:latin typeface="Arial" panose="020B0604020202020204"/>
                <a:cs typeface="Arial" panose="020B0604020202020204"/>
              </a:rPr>
              <a:t> </a:t>
            </a:r>
            <a:r>
              <a:rPr sz="2400" b="1" dirty="0">
                <a:latin typeface="Arial" panose="020B0604020202020204"/>
                <a:cs typeface="Arial" panose="020B0604020202020204"/>
              </a:rPr>
              <a:t>μεταξύ</a:t>
            </a:r>
            <a:r>
              <a:rPr sz="2400" b="1" spc="-55" dirty="0">
                <a:latin typeface="Arial" panose="020B0604020202020204"/>
                <a:cs typeface="Arial" panose="020B0604020202020204"/>
              </a:rPr>
              <a:t> </a:t>
            </a:r>
            <a:r>
              <a:rPr sz="2400" b="1" dirty="0">
                <a:latin typeface="Arial" panose="020B0604020202020204"/>
                <a:cs typeface="Arial" panose="020B0604020202020204"/>
              </a:rPr>
              <a:t>τους,</a:t>
            </a:r>
            <a:r>
              <a:rPr sz="2400" b="1" spc="-55" dirty="0">
                <a:latin typeface="Arial" panose="020B0604020202020204"/>
                <a:cs typeface="Arial" panose="020B0604020202020204"/>
              </a:rPr>
              <a:t> </a:t>
            </a:r>
            <a:r>
              <a:rPr sz="2400" b="1" dirty="0">
                <a:latin typeface="Arial" panose="020B0604020202020204"/>
                <a:cs typeface="Arial" panose="020B0604020202020204"/>
              </a:rPr>
              <a:t>ώστε</a:t>
            </a:r>
            <a:r>
              <a:rPr sz="2400" b="1" spc="-60" dirty="0">
                <a:latin typeface="Arial" panose="020B0604020202020204"/>
                <a:cs typeface="Arial" panose="020B0604020202020204"/>
              </a:rPr>
              <a:t> </a:t>
            </a:r>
            <a:r>
              <a:rPr sz="2400" b="1" dirty="0">
                <a:latin typeface="Arial" panose="020B0604020202020204"/>
                <a:cs typeface="Arial" panose="020B0604020202020204"/>
              </a:rPr>
              <a:t>να</a:t>
            </a:r>
            <a:r>
              <a:rPr sz="2400" b="1" spc="-60" dirty="0">
                <a:latin typeface="Arial" panose="020B0604020202020204"/>
                <a:cs typeface="Arial" panose="020B0604020202020204"/>
              </a:rPr>
              <a:t> </a:t>
            </a:r>
            <a:r>
              <a:rPr sz="2400" b="1" spc="-10" dirty="0">
                <a:latin typeface="Arial" panose="020B0604020202020204"/>
                <a:cs typeface="Arial" panose="020B0604020202020204"/>
              </a:rPr>
              <a:t>επιτυγχάνεται</a:t>
            </a:r>
            <a:r>
              <a:rPr sz="2400" b="1" spc="-55" dirty="0">
                <a:latin typeface="Arial" panose="020B0604020202020204"/>
                <a:cs typeface="Arial" panose="020B0604020202020204"/>
              </a:rPr>
              <a:t> </a:t>
            </a:r>
            <a:r>
              <a:rPr sz="2400" b="1" spc="-10" dirty="0">
                <a:latin typeface="Arial" panose="020B0604020202020204"/>
                <a:cs typeface="Arial" panose="020B0604020202020204"/>
              </a:rPr>
              <a:t>ταυτόχρονη</a:t>
            </a:r>
            <a:r>
              <a:rPr sz="2400" b="1" spc="-55" dirty="0">
                <a:latin typeface="Arial" panose="020B0604020202020204"/>
                <a:cs typeface="Arial" panose="020B0604020202020204"/>
              </a:rPr>
              <a:t> </a:t>
            </a:r>
            <a:r>
              <a:rPr sz="2400" b="1" spc="-25" dirty="0">
                <a:latin typeface="Arial" panose="020B0604020202020204"/>
                <a:cs typeface="Arial" panose="020B0604020202020204"/>
              </a:rPr>
              <a:t>και </a:t>
            </a:r>
            <a:r>
              <a:rPr sz="2400" b="1" dirty="0">
                <a:latin typeface="Arial" panose="020B0604020202020204"/>
                <a:cs typeface="Arial" panose="020B0604020202020204"/>
              </a:rPr>
              <a:t>ομοιόμορφη</a:t>
            </a:r>
            <a:r>
              <a:rPr sz="2400" b="1" spc="-55" dirty="0">
                <a:latin typeface="Arial" panose="020B0604020202020204"/>
                <a:cs typeface="Arial" panose="020B0604020202020204"/>
              </a:rPr>
              <a:t> </a:t>
            </a:r>
            <a:r>
              <a:rPr sz="2400" b="1" dirty="0">
                <a:latin typeface="Arial" panose="020B0604020202020204"/>
                <a:cs typeface="Arial" panose="020B0604020202020204"/>
              </a:rPr>
              <a:t>έγχυση</a:t>
            </a:r>
            <a:r>
              <a:rPr sz="2400" b="1" spc="-35" dirty="0">
                <a:latin typeface="Arial" panose="020B0604020202020204"/>
                <a:cs typeface="Arial" panose="020B0604020202020204"/>
              </a:rPr>
              <a:t> </a:t>
            </a:r>
            <a:r>
              <a:rPr sz="2400" b="1" dirty="0">
                <a:latin typeface="Arial" panose="020B0604020202020204"/>
                <a:cs typeface="Arial" panose="020B0604020202020204"/>
              </a:rPr>
              <a:t>από</a:t>
            </a:r>
            <a:r>
              <a:rPr sz="2400" b="1" spc="-40" dirty="0">
                <a:latin typeface="Arial" panose="020B0604020202020204"/>
                <a:cs typeface="Arial" panose="020B0604020202020204"/>
              </a:rPr>
              <a:t> </a:t>
            </a:r>
            <a:r>
              <a:rPr sz="2400" b="1" dirty="0">
                <a:latin typeface="Arial" panose="020B0604020202020204"/>
                <a:cs typeface="Arial" panose="020B0604020202020204"/>
              </a:rPr>
              <a:t>όλους</a:t>
            </a:r>
            <a:r>
              <a:rPr sz="2400" b="1" spc="-35" dirty="0">
                <a:latin typeface="Arial" panose="020B0604020202020204"/>
                <a:cs typeface="Arial" panose="020B0604020202020204"/>
              </a:rPr>
              <a:t> </a:t>
            </a:r>
            <a:r>
              <a:rPr sz="2400" b="1" dirty="0">
                <a:latin typeface="Arial" panose="020B0604020202020204"/>
                <a:cs typeface="Arial" panose="020B0604020202020204"/>
              </a:rPr>
              <a:t>τους</a:t>
            </a:r>
            <a:r>
              <a:rPr sz="2400" b="1" spc="-30" dirty="0">
                <a:latin typeface="Arial" panose="020B0604020202020204"/>
                <a:cs typeface="Arial" panose="020B0604020202020204"/>
              </a:rPr>
              <a:t> </a:t>
            </a:r>
            <a:r>
              <a:rPr sz="2400" b="1" spc="-10" dirty="0">
                <a:latin typeface="Arial" panose="020B0604020202020204"/>
                <a:cs typeface="Arial" panose="020B0604020202020204"/>
              </a:rPr>
              <a:t>εγχυτήρες.</a:t>
            </a:r>
            <a:endParaRPr sz="2400">
              <a:latin typeface="Arial" panose="020B0604020202020204"/>
              <a:cs typeface="Arial" panose="020B0604020202020204"/>
            </a:endParaRPr>
          </a:p>
        </p:txBody>
      </p:sp>
      <p:grpSp>
        <p:nvGrpSpPr>
          <p:cNvPr id="3" name="object 3"/>
          <p:cNvGrpSpPr/>
          <p:nvPr/>
        </p:nvGrpSpPr>
        <p:grpSpPr>
          <a:xfrm>
            <a:off x="474920" y="59630"/>
            <a:ext cx="8250555" cy="530225"/>
            <a:chOff x="474920" y="59630"/>
            <a:chExt cx="8250555" cy="530225"/>
          </a:xfrm>
        </p:grpSpPr>
        <p:sp>
          <p:nvSpPr>
            <p:cNvPr id="4" name="object 4"/>
            <p:cNvSpPr/>
            <p:nvPr/>
          </p:nvSpPr>
          <p:spPr>
            <a:xfrm>
              <a:off x="487680" y="72390"/>
              <a:ext cx="8224520" cy="504190"/>
            </a:xfrm>
            <a:custGeom>
              <a:avLst/>
              <a:gdLst/>
              <a:ahLst/>
              <a:cxnLst/>
              <a:rect l="l" t="t" r="r" b="b"/>
              <a:pathLst>
                <a:path w="8224520" h="504190">
                  <a:moveTo>
                    <a:pt x="8149590" y="502919"/>
                  </a:moveTo>
                  <a:lnTo>
                    <a:pt x="74929" y="502919"/>
                  </a:lnTo>
                  <a:lnTo>
                    <a:pt x="78740" y="504189"/>
                  </a:lnTo>
                  <a:lnTo>
                    <a:pt x="8144510" y="504189"/>
                  </a:lnTo>
                  <a:lnTo>
                    <a:pt x="8149590" y="502919"/>
                  </a:lnTo>
                  <a:close/>
                </a:path>
                <a:path w="8224520" h="504190">
                  <a:moveTo>
                    <a:pt x="8157210" y="1269"/>
                  </a:moveTo>
                  <a:lnTo>
                    <a:pt x="66040" y="1269"/>
                  </a:lnTo>
                  <a:lnTo>
                    <a:pt x="62229" y="2539"/>
                  </a:lnTo>
                  <a:lnTo>
                    <a:pt x="57150" y="3809"/>
                  </a:lnTo>
                  <a:lnTo>
                    <a:pt x="49529" y="6350"/>
                  </a:lnTo>
                  <a:lnTo>
                    <a:pt x="45720" y="8889"/>
                  </a:lnTo>
                  <a:lnTo>
                    <a:pt x="41910" y="10159"/>
                  </a:lnTo>
                  <a:lnTo>
                    <a:pt x="30479" y="17779"/>
                  </a:lnTo>
                  <a:lnTo>
                    <a:pt x="27940" y="21589"/>
                  </a:lnTo>
                  <a:lnTo>
                    <a:pt x="24129" y="24129"/>
                  </a:lnTo>
                  <a:lnTo>
                    <a:pt x="21590" y="27939"/>
                  </a:lnTo>
                  <a:lnTo>
                    <a:pt x="15240" y="34289"/>
                  </a:lnTo>
                  <a:lnTo>
                    <a:pt x="13970" y="38100"/>
                  </a:lnTo>
                  <a:lnTo>
                    <a:pt x="6350" y="49529"/>
                  </a:lnTo>
                  <a:lnTo>
                    <a:pt x="3810" y="57150"/>
                  </a:lnTo>
                  <a:lnTo>
                    <a:pt x="2540" y="62229"/>
                  </a:lnTo>
                  <a:lnTo>
                    <a:pt x="1270" y="66039"/>
                  </a:lnTo>
                  <a:lnTo>
                    <a:pt x="1270" y="71119"/>
                  </a:lnTo>
                  <a:lnTo>
                    <a:pt x="0" y="74929"/>
                  </a:lnTo>
                  <a:lnTo>
                    <a:pt x="0" y="429259"/>
                  </a:lnTo>
                  <a:lnTo>
                    <a:pt x="1270" y="433069"/>
                  </a:lnTo>
                  <a:lnTo>
                    <a:pt x="1270" y="436879"/>
                  </a:lnTo>
                  <a:lnTo>
                    <a:pt x="2540" y="441959"/>
                  </a:lnTo>
                  <a:lnTo>
                    <a:pt x="6350" y="453389"/>
                  </a:lnTo>
                  <a:lnTo>
                    <a:pt x="8890" y="458469"/>
                  </a:lnTo>
                  <a:lnTo>
                    <a:pt x="11429" y="462279"/>
                  </a:lnTo>
                  <a:lnTo>
                    <a:pt x="13970" y="464819"/>
                  </a:lnTo>
                  <a:lnTo>
                    <a:pt x="21590" y="476249"/>
                  </a:lnTo>
                  <a:lnTo>
                    <a:pt x="30479" y="485139"/>
                  </a:lnTo>
                  <a:lnTo>
                    <a:pt x="41910" y="492759"/>
                  </a:lnTo>
                  <a:lnTo>
                    <a:pt x="45720" y="494029"/>
                  </a:lnTo>
                  <a:lnTo>
                    <a:pt x="49529" y="496569"/>
                  </a:lnTo>
                  <a:lnTo>
                    <a:pt x="57150" y="499109"/>
                  </a:lnTo>
                  <a:lnTo>
                    <a:pt x="62229" y="500379"/>
                  </a:lnTo>
                  <a:lnTo>
                    <a:pt x="66040" y="501649"/>
                  </a:lnTo>
                  <a:lnTo>
                    <a:pt x="71120" y="502919"/>
                  </a:lnTo>
                  <a:lnTo>
                    <a:pt x="8153400" y="502919"/>
                  </a:lnTo>
                  <a:lnTo>
                    <a:pt x="8158480" y="501649"/>
                  </a:lnTo>
                  <a:lnTo>
                    <a:pt x="8166100" y="499109"/>
                  </a:lnTo>
                  <a:lnTo>
                    <a:pt x="8171180" y="497839"/>
                  </a:lnTo>
                  <a:lnTo>
                    <a:pt x="8174990" y="496569"/>
                  </a:lnTo>
                  <a:lnTo>
                    <a:pt x="8182610" y="491489"/>
                  </a:lnTo>
                  <a:lnTo>
                    <a:pt x="8186420" y="490219"/>
                  </a:lnTo>
                  <a:lnTo>
                    <a:pt x="8190230" y="487679"/>
                  </a:lnTo>
                  <a:lnTo>
                    <a:pt x="8192770" y="485139"/>
                  </a:lnTo>
                  <a:lnTo>
                    <a:pt x="8196580" y="482599"/>
                  </a:lnTo>
                  <a:lnTo>
                    <a:pt x="8202930" y="476249"/>
                  </a:lnTo>
                  <a:lnTo>
                    <a:pt x="8213090" y="461009"/>
                  </a:lnTo>
                  <a:lnTo>
                    <a:pt x="8215630" y="458469"/>
                  </a:lnTo>
                  <a:lnTo>
                    <a:pt x="8216900" y="453389"/>
                  </a:lnTo>
                  <a:lnTo>
                    <a:pt x="8219440" y="449579"/>
                  </a:lnTo>
                  <a:lnTo>
                    <a:pt x="8221980" y="441959"/>
                  </a:lnTo>
                  <a:lnTo>
                    <a:pt x="8221980" y="436879"/>
                  </a:lnTo>
                  <a:lnTo>
                    <a:pt x="8223250" y="433069"/>
                  </a:lnTo>
                  <a:lnTo>
                    <a:pt x="8224520" y="427989"/>
                  </a:lnTo>
                  <a:lnTo>
                    <a:pt x="8224520" y="74929"/>
                  </a:lnTo>
                  <a:lnTo>
                    <a:pt x="8223250" y="71119"/>
                  </a:lnTo>
                  <a:lnTo>
                    <a:pt x="8221980" y="66039"/>
                  </a:lnTo>
                  <a:lnTo>
                    <a:pt x="8221980" y="62229"/>
                  </a:lnTo>
                  <a:lnTo>
                    <a:pt x="8220710" y="57150"/>
                  </a:lnTo>
                  <a:lnTo>
                    <a:pt x="8219440" y="53339"/>
                  </a:lnTo>
                  <a:lnTo>
                    <a:pt x="8216900" y="49529"/>
                  </a:lnTo>
                  <a:lnTo>
                    <a:pt x="8215630" y="45719"/>
                  </a:lnTo>
                  <a:lnTo>
                    <a:pt x="8205470" y="30479"/>
                  </a:lnTo>
                  <a:lnTo>
                    <a:pt x="8202930" y="27939"/>
                  </a:lnTo>
                  <a:lnTo>
                    <a:pt x="8200390" y="24129"/>
                  </a:lnTo>
                  <a:lnTo>
                    <a:pt x="8196580" y="21589"/>
                  </a:lnTo>
                  <a:lnTo>
                    <a:pt x="8190230" y="15239"/>
                  </a:lnTo>
                  <a:lnTo>
                    <a:pt x="8182610" y="10159"/>
                  </a:lnTo>
                  <a:lnTo>
                    <a:pt x="8178800" y="8889"/>
                  </a:lnTo>
                  <a:lnTo>
                    <a:pt x="8174990" y="6350"/>
                  </a:lnTo>
                  <a:lnTo>
                    <a:pt x="8169910" y="5079"/>
                  </a:lnTo>
                  <a:lnTo>
                    <a:pt x="8162290" y="2539"/>
                  </a:lnTo>
                  <a:lnTo>
                    <a:pt x="8157210" y="1269"/>
                  </a:lnTo>
                  <a:close/>
                </a:path>
                <a:path w="8224520" h="504190">
                  <a:moveTo>
                    <a:pt x="8149590" y="0"/>
                  </a:moveTo>
                  <a:lnTo>
                    <a:pt x="74929" y="0"/>
                  </a:lnTo>
                  <a:lnTo>
                    <a:pt x="71120" y="1269"/>
                  </a:lnTo>
                  <a:lnTo>
                    <a:pt x="8153400" y="1269"/>
                  </a:lnTo>
                  <a:lnTo>
                    <a:pt x="8149590" y="0"/>
                  </a:lnTo>
                  <a:close/>
                </a:path>
              </a:pathLst>
            </a:custGeom>
            <a:solidFill>
              <a:srgbClr val="009900"/>
            </a:solidFill>
          </p:spPr>
          <p:txBody>
            <a:bodyPr wrap="square" lIns="0" tIns="0" rIns="0" bIns="0" rtlCol="0"/>
            <a:lstStyle/>
            <a:p/>
          </p:txBody>
        </p:sp>
        <p:sp>
          <p:nvSpPr>
            <p:cNvPr id="5" name="object 5"/>
            <p:cNvSpPr/>
            <p:nvPr/>
          </p:nvSpPr>
          <p:spPr>
            <a:xfrm>
              <a:off x="487680" y="72390"/>
              <a:ext cx="8224520" cy="504190"/>
            </a:xfrm>
            <a:custGeom>
              <a:avLst/>
              <a:gdLst/>
              <a:ahLst/>
              <a:cxnLst/>
              <a:rect l="l" t="t" r="r" b="b"/>
              <a:pathLst>
                <a:path w="8224520" h="504190">
                  <a:moveTo>
                    <a:pt x="0" y="83819"/>
                  </a:moveTo>
                  <a:lnTo>
                    <a:pt x="0" y="78739"/>
                  </a:lnTo>
                  <a:lnTo>
                    <a:pt x="0" y="74929"/>
                  </a:lnTo>
                  <a:lnTo>
                    <a:pt x="1270" y="71119"/>
                  </a:lnTo>
                  <a:lnTo>
                    <a:pt x="1270" y="66039"/>
                  </a:lnTo>
                  <a:lnTo>
                    <a:pt x="2540" y="62229"/>
                  </a:lnTo>
                  <a:lnTo>
                    <a:pt x="3810" y="57150"/>
                  </a:lnTo>
                  <a:lnTo>
                    <a:pt x="13970" y="38100"/>
                  </a:lnTo>
                  <a:lnTo>
                    <a:pt x="15240" y="34289"/>
                  </a:lnTo>
                  <a:lnTo>
                    <a:pt x="19050" y="30479"/>
                  </a:lnTo>
                  <a:lnTo>
                    <a:pt x="21590" y="27939"/>
                  </a:lnTo>
                  <a:lnTo>
                    <a:pt x="24129" y="24129"/>
                  </a:lnTo>
                  <a:lnTo>
                    <a:pt x="27940" y="21589"/>
                  </a:lnTo>
                  <a:lnTo>
                    <a:pt x="30479" y="17779"/>
                  </a:lnTo>
                  <a:lnTo>
                    <a:pt x="34290" y="15239"/>
                  </a:lnTo>
                  <a:lnTo>
                    <a:pt x="38100" y="12700"/>
                  </a:lnTo>
                  <a:lnTo>
                    <a:pt x="41910" y="10159"/>
                  </a:lnTo>
                  <a:lnTo>
                    <a:pt x="45720" y="8889"/>
                  </a:lnTo>
                  <a:lnTo>
                    <a:pt x="49529" y="6350"/>
                  </a:lnTo>
                  <a:lnTo>
                    <a:pt x="53340" y="5079"/>
                  </a:lnTo>
                  <a:lnTo>
                    <a:pt x="57150" y="3809"/>
                  </a:lnTo>
                  <a:lnTo>
                    <a:pt x="62229" y="2539"/>
                  </a:lnTo>
                  <a:lnTo>
                    <a:pt x="66040" y="1269"/>
                  </a:lnTo>
                  <a:lnTo>
                    <a:pt x="71120" y="1269"/>
                  </a:lnTo>
                  <a:lnTo>
                    <a:pt x="74929" y="0"/>
                  </a:lnTo>
                  <a:lnTo>
                    <a:pt x="78740" y="0"/>
                  </a:lnTo>
                  <a:lnTo>
                    <a:pt x="8140700" y="0"/>
                  </a:lnTo>
                  <a:lnTo>
                    <a:pt x="8149590" y="0"/>
                  </a:lnTo>
                  <a:lnTo>
                    <a:pt x="8153400" y="1269"/>
                  </a:lnTo>
                  <a:lnTo>
                    <a:pt x="8157210" y="1269"/>
                  </a:lnTo>
                  <a:lnTo>
                    <a:pt x="8162290" y="2539"/>
                  </a:lnTo>
                  <a:lnTo>
                    <a:pt x="8166100" y="3809"/>
                  </a:lnTo>
                  <a:lnTo>
                    <a:pt x="8169910" y="5079"/>
                  </a:lnTo>
                  <a:lnTo>
                    <a:pt x="8174990" y="6350"/>
                  </a:lnTo>
                  <a:lnTo>
                    <a:pt x="8178800" y="8889"/>
                  </a:lnTo>
                  <a:lnTo>
                    <a:pt x="8182610" y="10159"/>
                  </a:lnTo>
                  <a:lnTo>
                    <a:pt x="8186420" y="12700"/>
                  </a:lnTo>
                  <a:lnTo>
                    <a:pt x="8190230" y="15239"/>
                  </a:lnTo>
                  <a:lnTo>
                    <a:pt x="8192770" y="17779"/>
                  </a:lnTo>
                  <a:lnTo>
                    <a:pt x="8196580" y="21589"/>
                  </a:lnTo>
                  <a:lnTo>
                    <a:pt x="8200390" y="24129"/>
                  </a:lnTo>
                  <a:lnTo>
                    <a:pt x="8202930" y="27939"/>
                  </a:lnTo>
                  <a:lnTo>
                    <a:pt x="8205470" y="30479"/>
                  </a:lnTo>
                  <a:lnTo>
                    <a:pt x="8208010" y="34289"/>
                  </a:lnTo>
                  <a:lnTo>
                    <a:pt x="8210550" y="38100"/>
                  </a:lnTo>
                  <a:lnTo>
                    <a:pt x="8213090" y="41909"/>
                  </a:lnTo>
                  <a:lnTo>
                    <a:pt x="8215630" y="45719"/>
                  </a:lnTo>
                  <a:lnTo>
                    <a:pt x="8216900" y="49529"/>
                  </a:lnTo>
                  <a:lnTo>
                    <a:pt x="8219440" y="53339"/>
                  </a:lnTo>
                  <a:lnTo>
                    <a:pt x="8220710" y="57150"/>
                  </a:lnTo>
                  <a:lnTo>
                    <a:pt x="8221980" y="62229"/>
                  </a:lnTo>
                  <a:lnTo>
                    <a:pt x="8221980" y="66039"/>
                  </a:lnTo>
                  <a:lnTo>
                    <a:pt x="8223250" y="71119"/>
                  </a:lnTo>
                  <a:lnTo>
                    <a:pt x="8224520" y="74929"/>
                  </a:lnTo>
                  <a:lnTo>
                    <a:pt x="8224520" y="78739"/>
                  </a:lnTo>
                  <a:lnTo>
                    <a:pt x="8224520" y="83819"/>
                  </a:lnTo>
                  <a:lnTo>
                    <a:pt x="8224520" y="419099"/>
                  </a:lnTo>
                  <a:lnTo>
                    <a:pt x="8224520" y="424179"/>
                  </a:lnTo>
                  <a:lnTo>
                    <a:pt x="8224520" y="427989"/>
                  </a:lnTo>
                  <a:lnTo>
                    <a:pt x="8223250" y="433069"/>
                  </a:lnTo>
                  <a:lnTo>
                    <a:pt x="8221980" y="436879"/>
                  </a:lnTo>
                  <a:lnTo>
                    <a:pt x="8221980" y="441959"/>
                  </a:lnTo>
                  <a:lnTo>
                    <a:pt x="8220710" y="445769"/>
                  </a:lnTo>
                  <a:lnTo>
                    <a:pt x="8219440" y="449579"/>
                  </a:lnTo>
                  <a:lnTo>
                    <a:pt x="8216900" y="453389"/>
                  </a:lnTo>
                  <a:lnTo>
                    <a:pt x="8215630" y="458469"/>
                  </a:lnTo>
                  <a:lnTo>
                    <a:pt x="8213090" y="461009"/>
                  </a:lnTo>
                  <a:lnTo>
                    <a:pt x="8210550" y="464819"/>
                  </a:lnTo>
                  <a:lnTo>
                    <a:pt x="8208010" y="468629"/>
                  </a:lnTo>
                  <a:lnTo>
                    <a:pt x="8205470" y="472439"/>
                  </a:lnTo>
                  <a:lnTo>
                    <a:pt x="8202930" y="476249"/>
                  </a:lnTo>
                  <a:lnTo>
                    <a:pt x="8200390" y="478789"/>
                  </a:lnTo>
                  <a:lnTo>
                    <a:pt x="8196580" y="482599"/>
                  </a:lnTo>
                  <a:lnTo>
                    <a:pt x="8192770" y="485139"/>
                  </a:lnTo>
                  <a:lnTo>
                    <a:pt x="8190230" y="487679"/>
                  </a:lnTo>
                  <a:lnTo>
                    <a:pt x="8186420" y="490219"/>
                  </a:lnTo>
                  <a:lnTo>
                    <a:pt x="8182610" y="491489"/>
                  </a:lnTo>
                  <a:lnTo>
                    <a:pt x="8178800" y="494029"/>
                  </a:lnTo>
                  <a:lnTo>
                    <a:pt x="8174990" y="496569"/>
                  </a:lnTo>
                  <a:lnTo>
                    <a:pt x="8171180" y="497839"/>
                  </a:lnTo>
                  <a:lnTo>
                    <a:pt x="8166100" y="499109"/>
                  </a:lnTo>
                  <a:lnTo>
                    <a:pt x="8162290" y="500379"/>
                  </a:lnTo>
                  <a:lnTo>
                    <a:pt x="8158480" y="501649"/>
                  </a:lnTo>
                  <a:lnTo>
                    <a:pt x="8153400" y="502919"/>
                  </a:lnTo>
                  <a:lnTo>
                    <a:pt x="8149590" y="502919"/>
                  </a:lnTo>
                  <a:lnTo>
                    <a:pt x="8144510" y="504189"/>
                  </a:lnTo>
                  <a:lnTo>
                    <a:pt x="8140700" y="504189"/>
                  </a:lnTo>
                  <a:lnTo>
                    <a:pt x="83820" y="504189"/>
                  </a:lnTo>
                  <a:lnTo>
                    <a:pt x="78740" y="504189"/>
                  </a:lnTo>
                  <a:lnTo>
                    <a:pt x="74929" y="502919"/>
                  </a:lnTo>
                  <a:lnTo>
                    <a:pt x="71120" y="502919"/>
                  </a:lnTo>
                  <a:lnTo>
                    <a:pt x="66040" y="501649"/>
                  </a:lnTo>
                  <a:lnTo>
                    <a:pt x="62229" y="500379"/>
                  </a:lnTo>
                  <a:lnTo>
                    <a:pt x="57150" y="499109"/>
                  </a:lnTo>
                  <a:lnTo>
                    <a:pt x="53340" y="497839"/>
                  </a:lnTo>
                  <a:lnTo>
                    <a:pt x="49529" y="496569"/>
                  </a:lnTo>
                  <a:lnTo>
                    <a:pt x="45720" y="494029"/>
                  </a:lnTo>
                  <a:lnTo>
                    <a:pt x="24129" y="478789"/>
                  </a:lnTo>
                  <a:lnTo>
                    <a:pt x="21590" y="476249"/>
                  </a:lnTo>
                  <a:lnTo>
                    <a:pt x="19050" y="472439"/>
                  </a:lnTo>
                  <a:lnTo>
                    <a:pt x="16510" y="468629"/>
                  </a:lnTo>
                  <a:lnTo>
                    <a:pt x="13970" y="464819"/>
                  </a:lnTo>
                  <a:lnTo>
                    <a:pt x="3810" y="445769"/>
                  </a:lnTo>
                  <a:lnTo>
                    <a:pt x="2540" y="441959"/>
                  </a:lnTo>
                  <a:lnTo>
                    <a:pt x="1270" y="436879"/>
                  </a:lnTo>
                  <a:lnTo>
                    <a:pt x="1270" y="433069"/>
                  </a:lnTo>
                  <a:lnTo>
                    <a:pt x="0" y="429259"/>
                  </a:lnTo>
                  <a:lnTo>
                    <a:pt x="0" y="424179"/>
                  </a:lnTo>
                  <a:lnTo>
                    <a:pt x="0" y="420369"/>
                  </a:lnTo>
                  <a:lnTo>
                    <a:pt x="0" y="83819"/>
                  </a:lnTo>
                  <a:close/>
                </a:path>
              </a:pathLst>
            </a:custGeom>
            <a:ln w="25518">
              <a:solidFill>
                <a:srgbClr val="FFFFFF"/>
              </a:solidFill>
            </a:ln>
          </p:spPr>
          <p:txBody>
            <a:bodyPr wrap="square" lIns="0" tIns="0" rIns="0" bIns="0" rtlCol="0"/>
            <a:lstStyle/>
            <a:p/>
          </p:txBody>
        </p:sp>
        <p:sp>
          <p:nvSpPr>
            <p:cNvPr id="6" name="object 6"/>
            <p:cNvSpPr/>
            <p:nvPr/>
          </p:nvSpPr>
          <p:spPr>
            <a:xfrm>
              <a:off x="474916" y="59638"/>
              <a:ext cx="8250555" cy="530225"/>
            </a:xfrm>
            <a:custGeom>
              <a:avLst/>
              <a:gdLst/>
              <a:ahLst/>
              <a:cxnLst/>
              <a:rect l="l" t="t" r="r" b="b"/>
              <a:pathLst>
                <a:path w="8250555" h="5302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530225">
                  <a:moveTo>
                    <a:pt x="8250034" y="516940"/>
                  </a:moveTo>
                  <a:lnTo>
                    <a:pt x="8246300" y="507923"/>
                  </a:lnTo>
                  <a:lnTo>
                    <a:pt x="8237283" y="504190"/>
                  </a:lnTo>
                  <a:lnTo>
                    <a:pt x="8228254" y="507923"/>
                  </a:lnTo>
                  <a:lnTo>
                    <a:pt x="8224520" y="516940"/>
                  </a:lnTo>
                  <a:lnTo>
                    <a:pt x="8228254" y="525970"/>
                  </a:lnTo>
                  <a:lnTo>
                    <a:pt x="8237283" y="529704"/>
                  </a:lnTo>
                  <a:lnTo>
                    <a:pt x="8246300" y="525970"/>
                  </a:lnTo>
                  <a:lnTo>
                    <a:pt x="8250034" y="51694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762000" y="72390"/>
            <a:ext cx="8942705" cy="504825"/>
          </a:xfrm>
          <a:prstGeom prst="rect">
            <a:avLst/>
          </a:prstGeom>
        </p:spPr>
        <p:txBody>
          <a:bodyPr vert="horz" wrap="square" lIns="0" tIns="12700" rIns="0" bIns="0" rtlCol="0">
            <a:spAutoFit/>
          </a:bodyPr>
          <a:lstStyle/>
          <a:p>
            <a:pPr marL="1270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Γενικές</a:t>
            </a:r>
            <a:r>
              <a:rPr sz="3200" b="0" u="none" spc="-70"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απαιτήσεις</a:t>
            </a:r>
            <a:r>
              <a:rPr sz="3200" b="0" u="none" spc="-60"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για</a:t>
            </a:r>
            <a:r>
              <a:rPr sz="3200" b="0" u="none" spc="-70"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αποδοτική</a:t>
            </a:r>
            <a:r>
              <a:rPr sz="3200" b="0" u="none" spc="-6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έγχυση.</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000066"/>
          </a:solidFill>
        </p:spPr>
        <p:txBody>
          <a:bodyPr wrap="square" lIns="0" tIns="0" rIns="0" bIns="0" rtlCol="0"/>
          <a:lstStyle/>
          <a:p/>
        </p:txBody>
      </p:sp>
      <p:sp>
        <p:nvSpPr>
          <p:cNvPr id="3" name="object 3"/>
          <p:cNvSpPr txBox="1"/>
          <p:nvPr/>
        </p:nvSpPr>
        <p:spPr>
          <a:xfrm>
            <a:off x="222250" y="240029"/>
            <a:ext cx="8622030" cy="6320790"/>
          </a:xfrm>
          <a:prstGeom prst="rect">
            <a:avLst/>
          </a:prstGeom>
        </p:spPr>
        <p:txBody>
          <a:bodyPr vert="horz" wrap="square" lIns="0" tIns="12700" rIns="0" bIns="0" rtlCol="0">
            <a:spAutoFit/>
          </a:bodyPr>
          <a:lstStyle/>
          <a:p>
            <a:pPr marL="82550" algn="ctr">
              <a:lnSpc>
                <a:spcPct val="100000"/>
              </a:lnSpc>
              <a:spcBef>
                <a:spcPts val="100"/>
              </a:spcBef>
            </a:pPr>
            <a:r>
              <a:rPr sz="2400" b="1" u="sng" spc="-10" dirty="0">
                <a:solidFill>
                  <a:srgbClr val="FFFFFF"/>
                </a:solidFill>
                <a:uFill>
                  <a:solidFill>
                    <a:srgbClr val="FFFFFF"/>
                  </a:solidFill>
                </a:uFill>
                <a:latin typeface="Arial" panose="020B0604020202020204"/>
                <a:cs typeface="Arial" panose="020B0604020202020204"/>
              </a:rPr>
              <a:t>ΓΕΝΙΚΑ</a:t>
            </a:r>
            <a:endParaRPr sz="2400">
              <a:latin typeface="Arial" panose="020B0604020202020204"/>
              <a:cs typeface="Arial" panose="020B0604020202020204"/>
            </a:endParaRPr>
          </a:p>
          <a:p>
            <a:pPr marL="191770" marR="168275" indent="-179070">
              <a:lnSpc>
                <a:spcPct val="100000"/>
              </a:lnSpc>
              <a:spcBef>
                <a:spcPts val="229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Η</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ΦΑΣΗ ΤΗΣ</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ΕΝΑΛΛΑΓΗΣ ΤΩΝ</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ΑΕΡΙΩΝ </a:t>
            </a:r>
            <a:r>
              <a:rPr sz="2400" spc="-20" dirty="0">
                <a:latin typeface="Arial Black" panose="020B0A04020102020204"/>
                <a:cs typeface="Arial Black" panose="020B0A04020102020204"/>
              </a:rPr>
              <a:t>ΣΤΟΝ </a:t>
            </a:r>
            <a:r>
              <a:rPr sz="2400" dirty="0">
                <a:latin typeface="Arial Black" panose="020B0A04020102020204"/>
                <a:cs typeface="Arial Black" panose="020B0A04020102020204"/>
              </a:rPr>
              <a:t>ΠΡΑΓΜΑΤΙΚΟ</a:t>
            </a:r>
            <a:r>
              <a:rPr sz="2400" spc="-20" dirty="0">
                <a:latin typeface="Arial Black" panose="020B0A04020102020204"/>
                <a:cs typeface="Arial Black" panose="020B0A04020102020204"/>
              </a:rPr>
              <a:t> </a:t>
            </a:r>
            <a:r>
              <a:rPr sz="2400" dirty="0">
                <a:latin typeface="Arial Black" panose="020B0A04020102020204"/>
                <a:cs typeface="Arial Black" panose="020B0A04020102020204"/>
              </a:rPr>
              <a:t>ΚΥΚΛΟ</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ΤΕΤΡΑΧΡΟΝΩΝ</a:t>
            </a:r>
            <a:r>
              <a:rPr sz="2400" spc="-5" dirty="0">
                <a:latin typeface="Arial Black" panose="020B0A04020102020204"/>
                <a:cs typeface="Arial Black" panose="020B0A04020102020204"/>
              </a:rPr>
              <a:t> </a:t>
            </a:r>
            <a:r>
              <a:rPr sz="2400" spc="-10" dirty="0">
                <a:latin typeface="Arial Black" panose="020B0A04020102020204"/>
                <a:cs typeface="Arial Black" panose="020B0A04020102020204"/>
              </a:rPr>
              <a:t>ΚΙΝΗ- </a:t>
            </a:r>
            <a:r>
              <a:rPr sz="2400" dirty="0">
                <a:latin typeface="Arial Black" panose="020B0A04020102020204"/>
                <a:cs typeface="Arial Black" panose="020B0A04020102020204"/>
              </a:rPr>
              <a:t>ΤΗΡΩΝ</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ΤΡΟΠΟΠΟΙΕΙ</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ΤΟΝ ΙΔΑΝΙΚΟ ΚΥΚΛΟ,</a:t>
            </a:r>
            <a:r>
              <a:rPr sz="2400" spc="5" dirty="0">
                <a:latin typeface="Arial Black" panose="020B0A04020102020204"/>
                <a:cs typeface="Arial Black" panose="020B0A04020102020204"/>
              </a:rPr>
              <a:t> </a:t>
            </a:r>
            <a:r>
              <a:rPr sz="2400" spc="-20" dirty="0">
                <a:latin typeface="Arial Black" panose="020B0A04020102020204"/>
                <a:cs typeface="Arial Black" panose="020B0A04020102020204"/>
              </a:rPr>
              <a:t>ΠΡΟ- </a:t>
            </a:r>
            <a:r>
              <a:rPr sz="2400" dirty="0">
                <a:latin typeface="Arial Black" panose="020B0A04020102020204"/>
                <a:cs typeface="Arial Black" panose="020B0A04020102020204"/>
              </a:rPr>
              <a:t>ΣΘΕΤΟΝΤΑΣ</a:t>
            </a:r>
            <a:r>
              <a:rPr sz="2400" spc="-25" dirty="0">
                <a:latin typeface="Arial Black" panose="020B0A04020102020204"/>
                <a:cs typeface="Arial Black" panose="020B0A04020102020204"/>
              </a:rPr>
              <a:t> </a:t>
            </a:r>
            <a:r>
              <a:rPr sz="2400" dirty="0">
                <a:latin typeface="Arial Black" panose="020B0A04020102020204"/>
                <a:cs typeface="Arial Black" panose="020B0A04020102020204"/>
              </a:rPr>
              <a:t>ΕΝΑ</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ΤΜΗΜΑ</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ΜΕ</a:t>
            </a:r>
            <a:r>
              <a:rPr sz="2400" spc="-15" dirty="0">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ΑΡΝΗΤΙΚΟ </a:t>
            </a:r>
            <a:r>
              <a:rPr sz="2400" spc="-10" dirty="0">
                <a:solidFill>
                  <a:srgbClr val="FF0000"/>
                </a:solidFill>
                <a:latin typeface="Arial Black" panose="020B0A04020102020204"/>
                <a:cs typeface="Arial Black" panose="020B0A04020102020204"/>
              </a:rPr>
              <a:t>ΕΡΓΟ</a:t>
            </a:r>
            <a:r>
              <a:rPr sz="2400" spc="-10" dirty="0">
                <a:latin typeface="Arial Black" panose="020B0A04020102020204"/>
                <a:cs typeface="Arial Black" panose="020B0A04020102020204"/>
              </a:rPr>
              <a:t>.</a:t>
            </a:r>
            <a:endParaRPr sz="240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2600">
              <a:latin typeface="Arial Black" panose="020B0A04020102020204"/>
              <a:cs typeface="Arial Black" panose="020B0A04020102020204"/>
            </a:endParaRPr>
          </a:p>
          <a:p>
            <a:pPr marL="191770" marR="472440" indent="-179070">
              <a:lnSpc>
                <a:spcPct val="100000"/>
              </a:lnSpc>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ΤΟ</a:t>
            </a:r>
            <a:r>
              <a:rPr sz="2400" spc="-20" dirty="0">
                <a:latin typeface="Arial Black" panose="020B0A04020102020204"/>
                <a:cs typeface="Arial Black" panose="020B0A04020102020204"/>
              </a:rPr>
              <a:t> </a:t>
            </a:r>
            <a:r>
              <a:rPr sz="2400" dirty="0">
                <a:latin typeface="Arial Black" panose="020B0A04020102020204"/>
                <a:cs typeface="Arial Black" panose="020B0A04020102020204"/>
              </a:rPr>
              <a:t>ΑΡΝΗΤΙΚΟ</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ΕΡΓΟ</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ΑΠΑΙΤΕΙΤΑΙ</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ΓΙΑ</a:t>
            </a:r>
            <a:r>
              <a:rPr sz="2400" spc="-10" dirty="0">
                <a:latin typeface="Arial Black" panose="020B0A04020102020204"/>
                <a:cs typeface="Arial Black" panose="020B0A04020102020204"/>
              </a:rPr>
              <a:t> </a:t>
            </a:r>
            <a:r>
              <a:rPr sz="2400">
                <a:latin typeface="Arial Black" panose="020B0A04020102020204"/>
                <a:cs typeface="Arial Black" panose="020B0A04020102020204"/>
              </a:rPr>
              <a:t>ΤΗΝ</a:t>
            </a:r>
            <a:r>
              <a:rPr sz="2400" spc="-5">
                <a:latin typeface="Arial Black" panose="020B0A04020102020204"/>
                <a:cs typeface="Arial Black" panose="020B0A04020102020204"/>
              </a:rPr>
              <a:t> </a:t>
            </a:r>
            <a:endParaRPr lang="el-GR" sz="2400" spc="-5" dirty="0" smtClean="0">
              <a:latin typeface="Arial Black" panose="020B0A04020102020204"/>
              <a:cs typeface="Arial Black" panose="020B0A04020102020204"/>
            </a:endParaRPr>
          </a:p>
          <a:p>
            <a:pPr marL="191770" marR="472440" indent="-179070">
              <a:lnSpc>
                <a:spcPct val="100000"/>
              </a:lnSpc>
              <a:buClr>
                <a:srgbClr val="FF0000"/>
              </a:buClr>
              <a:buSzPct val="96000"/>
              <a:tabLst>
                <a:tab pos="285115" algn="l"/>
              </a:tabLst>
            </a:pPr>
            <a:r>
              <a:rPr lang="el-GR" sz="2400" spc="-5" dirty="0">
                <a:latin typeface="Arial Black" panose="020B0A04020102020204"/>
                <a:cs typeface="Arial Black" panose="020B0A04020102020204"/>
              </a:rPr>
              <a:t> </a:t>
            </a:r>
            <a:r>
              <a:rPr lang="el-GR" sz="2400" spc="-5" dirty="0" smtClean="0">
                <a:latin typeface="Arial Black" panose="020B0A04020102020204"/>
                <a:cs typeface="Arial Black" panose="020B0A04020102020204"/>
              </a:rPr>
              <a:t> </a:t>
            </a:r>
            <a:r>
              <a:rPr sz="2400" spc="-20" smtClean="0">
                <a:latin typeface="Arial Black" panose="020B0A04020102020204"/>
                <a:cs typeface="Arial Black" panose="020B0A04020102020204"/>
              </a:rPr>
              <a:t>ΕΞΩ</a:t>
            </a:r>
            <a:r>
              <a:rPr sz="2400" smtClean="0">
                <a:latin typeface="Arial Black" panose="020B0A04020102020204"/>
                <a:cs typeface="Arial Black" panose="020B0A04020102020204"/>
              </a:rPr>
              <a:t>ΘΗΣΗ</a:t>
            </a:r>
            <a:r>
              <a:rPr sz="2400" spc="-10" smtClean="0">
                <a:latin typeface="Arial Black" panose="020B0A04020102020204"/>
                <a:cs typeface="Arial Black" panose="020B0A04020102020204"/>
              </a:rPr>
              <a:t> </a:t>
            </a:r>
            <a:r>
              <a:rPr sz="2400" dirty="0">
                <a:latin typeface="Arial Black" panose="020B0A04020102020204"/>
                <a:cs typeface="Arial Black" panose="020B0A04020102020204"/>
              </a:rPr>
              <a:t>ΤΩΝ ΚΑΥΣΑΕΡΙΩΝ ΚΑΙ</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ΤΗΝ</a:t>
            </a:r>
            <a:r>
              <a:rPr sz="2400" spc="-5" dirty="0">
                <a:latin typeface="Arial Black" panose="020B0A04020102020204"/>
                <a:cs typeface="Arial Black" panose="020B0A04020102020204"/>
              </a:rPr>
              <a:t> </a:t>
            </a:r>
            <a:r>
              <a:rPr sz="2400" spc="-10" dirty="0">
                <a:latin typeface="Arial Black" panose="020B0A04020102020204"/>
                <a:cs typeface="Arial Black" panose="020B0A04020102020204"/>
              </a:rPr>
              <a:t>«ΑΝΤΛΗΣΗ» </a:t>
            </a:r>
            <a:r>
              <a:rPr sz="2400" dirty="0">
                <a:latin typeface="Arial Black" panose="020B0A04020102020204"/>
                <a:cs typeface="Arial Black" panose="020B0A04020102020204"/>
              </a:rPr>
              <a:t>(ΑΝΑΡΡΟΦΗΣΗ)</a:t>
            </a:r>
            <a:r>
              <a:rPr sz="2400" spc="-20" dirty="0">
                <a:latin typeface="Arial Black" panose="020B0A04020102020204"/>
                <a:cs typeface="Arial Black" panose="020B0A04020102020204"/>
              </a:rPr>
              <a:t> </a:t>
            </a:r>
            <a:r>
              <a:rPr sz="2400" dirty="0">
                <a:latin typeface="Arial Black" panose="020B0A04020102020204"/>
                <a:cs typeface="Arial Black" panose="020B0A04020102020204"/>
              </a:rPr>
              <a:t>ΤΟΥ </a:t>
            </a:r>
            <a:r>
              <a:rPr sz="2400">
                <a:latin typeface="Arial Black" panose="020B0A04020102020204"/>
                <a:cs typeface="Arial Black" panose="020B0A04020102020204"/>
              </a:rPr>
              <a:t>ΑΕΡΑ</a:t>
            </a:r>
            <a:r>
              <a:rPr sz="2400" spc="-15">
                <a:latin typeface="Arial Black" panose="020B0A04020102020204"/>
                <a:cs typeface="Arial Black" panose="020B0A04020102020204"/>
              </a:rPr>
              <a:t> </a:t>
            </a:r>
            <a:r>
              <a:rPr sz="2400" smtClean="0">
                <a:latin typeface="Arial Black" panose="020B0A04020102020204"/>
                <a:cs typeface="Arial Black" panose="020B0A04020102020204"/>
              </a:rPr>
              <a:t>(</a:t>
            </a:r>
            <a:r>
              <a:rPr lang="el-GR" sz="2400" dirty="0" smtClean="0">
                <a:latin typeface="Arial Black" panose="020B0A04020102020204"/>
                <a:cs typeface="Arial Black" panose="020B0A04020102020204"/>
              </a:rPr>
              <a:t>΄</a:t>
            </a:r>
            <a:r>
              <a:rPr sz="2400" smtClean="0">
                <a:latin typeface="Arial Black" panose="020B0A04020102020204"/>
                <a:cs typeface="Arial Black" panose="020B0A04020102020204"/>
              </a:rPr>
              <a:t>Η </a:t>
            </a:r>
            <a:r>
              <a:rPr sz="2400" dirty="0">
                <a:latin typeface="Arial Black" panose="020B0A04020102020204"/>
                <a:cs typeface="Arial Black" panose="020B0A04020102020204"/>
              </a:rPr>
              <a:t>ΤΟΥ </a:t>
            </a:r>
            <a:r>
              <a:rPr sz="2400" spc="-10" dirty="0">
                <a:latin typeface="Arial Black" panose="020B0A04020102020204"/>
                <a:cs typeface="Arial Black" panose="020B0A04020102020204"/>
              </a:rPr>
              <a:t>ΜΕΙΓΜΑΤΟΣ ΑΕΡΑ-</a:t>
            </a:r>
            <a:r>
              <a:rPr sz="2400" dirty="0">
                <a:latin typeface="Arial Black" panose="020B0A04020102020204"/>
                <a:cs typeface="Arial Black" panose="020B0A04020102020204"/>
              </a:rPr>
              <a:t>ΚΑΥΣΙΜΟΥ) ΓΙΑ ΤΗΝ</a:t>
            </a:r>
            <a:r>
              <a:rPr sz="2400" spc="20" dirty="0">
                <a:latin typeface="Arial Black" panose="020B0A04020102020204"/>
                <a:cs typeface="Arial Black" panose="020B0A04020102020204"/>
              </a:rPr>
              <a:t> </a:t>
            </a:r>
            <a:r>
              <a:rPr sz="2400" spc="-10" dirty="0">
                <a:latin typeface="Arial Black" panose="020B0A04020102020204"/>
                <a:cs typeface="Arial Black" panose="020B0A04020102020204"/>
              </a:rPr>
              <a:t>ΠΡΑΓΜΑΤΟΠΟΙΗΣΗ </a:t>
            </a:r>
            <a:r>
              <a:rPr sz="2400" dirty="0">
                <a:latin typeface="Arial Black" panose="020B0A04020102020204"/>
                <a:cs typeface="Arial Black" panose="020B0A04020102020204"/>
              </a:rPr>
              <a:t>ΤΟΥ</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ΕΠΟΜΕΝΟΥ</a:t>
            </a:r>
            <a:r>
              <a:rPr sz="2400" spc="5" dirty="0">
                <a:latin typeface="Arial Black" panose="020B0A04020102020204"/>
                <a:cs typeface="Arial Black" panose="020B0A04020102020204"/>
              </a:rPr>
              <a:t> </a:t>
            </a:r>
            <a:r>
              <a:rPr sz="2400" spc="-10" dirty="0">
                <a:latin typeface="Arial Black" panose="020B0A04020102020204"/>
                <a:cs typeface="Arial Black" panose="020B0A04020102020204"/>
              </a:rPr>
              <a:t>ΚΥΚΛΟΥ.</a:t>
            </a:r>
            <a:endParaRPr sz="2400">
              <a:latin typeface="Arial Black" panose="020B0A04020102020204"/>
              <a:cs typeface="Arial Black" panose="020B0A04020102020204"/>
            </a:endParaRPr>
          </a:p>
          <a:p>
            <a:pPr marL="191770" marR="5080" indent="91440">
              <a:lnSpc>
                <a:spcPct val="100000"/>
              </a:lnSpc>
              <a:spcBef>
                <a:spcPts val="400"/>
              </a:spcBef>
            </a:pPr>
            <a:r>
              <a:rPr sz="2400" dirty="0">
                <a:latin typeface="Arial Black" panose="020B0A04020102020204"/>
                <a:cs typeface="Arial Black" panose="020B0A04020102020204"/>
              </a:rPr>
              <a:t>ΤΟ</a:t>
            </a:r>
            <a:r>
              <a:rPr sz="2400" spc="-20" dirty="0">
                <a:latin typeface="Arial Black" panose="020B0A04020102020204"/>
                <a:cs typeface="Arial Black" panose="020B0A04020102020204"/>
              </a:rPr>
              <a:t> </a:t>
            </a:r>
            <a:r>
              <a:rPr sz="2400" dirty="0">
                <a:latin typeface="Arial Black" panose="020B0A04020102020204"/>
                <a:cs typeface="Arial Black" panose="020B0A04020102020204"/>
              </a:rPr>
              <a:t>ΑΡΝΗΤΙΚΟ</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ΑΥΤΟ</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ΕΡΓΟ</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ΑΦΑΙΡΕΙΤΑΙ ΑΠΟ</a:t>
            </a:r>
            <a:r>
              <a:rPr sz="2400" spc="-5" dirty="0">
                <a:latin typeface="Arial Black" panose="020B0A04020102020204"/>
                <a:cs typeface="Arial Black" panose="020B0A04020102020204"/>
              </a:rPr>
              <a:t> </a:t>
            </a:r>
            <a:r>
              <a:rPr sz="2400" spc="-25" dirty="0">
                <a:latin typeface="Arial Black" panose="020B0A04020102020204"/>
                <a:cs typeface="Arial Black" panose="020B0A04020102020204"/>
              </a:rPr>
              <a:t>ΤΟ </a:t>
            </a:r>
            <a:r>
              <a:rPr sz="2400" dirty="0">
                <a:latin typeface="Arial Black" panose="020B0A04020102020204"/>
                <a:cs typeface="Arial Black" panose="020B0A04020102020204"/>
              </a:rPr>
              <a:t>ΘΕΤΙΚΟ</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ΕΡΓΟ,</a:t>
            </a:r>
            <a:r>
              <a:rPr sz="2400" spc="-15" dirty="0">
                <a:latin typeface="Arial Black" panose="020B0A04020102020204"/>
                <a:cs typeface="Arial Black" panose="020B0A04020102020204"/>
              </a:rPr>
              <a:t> </a:t>
            </a:r>
            <a:r>
              <a:rPr sz="2400" dirty="0">
                <a:latin typeface="Arial Black" panose="020B0A04020102020204"/>
                <a:cs typeface="Arial Black" panose="020B0A04020102020204"/>
              </a:rPr>
              <a:t>ΠΟΥ</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ΠΑΡΑΓΕΤΑΙ</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ΚΑΤΑ</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ΤΗΝ</a:t>
            </a:r>
            <a:r>
              <a:rPr sz="2400" spc="-5" dirty="0">
                <a:latin typeface="Arial Black" panose="020B0A04020102020204"/>
                <a:cs typeface="Arial Black" panose="020B0A04020102020204"/>
              </a:rPr>
              <a:t> </a:t>
            </a:r>
            <a:r>
              <a:rPr sz="2400" spc="-10" dirty="0">
                <a:latin typeface="Arial Black" panose="020B0A04020102020204"/>
                <a:cs typeface="Arial Black" panose="020B0A04020102020204"/>
              </a:rPr>
              <a:t>ΕΚΤΟ- </a:t>
            </a:r>
            <a:r>
              <a:rPr sz="2400" dirty="0">
                <a:latin typeface="Arial Black" panose="020B0A04020102020204"/>
                <a:cs typeface="Arial Black" panose="020B0A04020102020204"/>
              </a:rPr>
              <a:t>ΝΩΣΗ</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ΚΑΥΣΑΕΡΙΩΝ</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(ΡΟΠΗ</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ΣΤΡΕΨΗΣ),</a:t>
            </a:r>
            <a:r>
              <a:rPr sz="2400" spc="-15" dirty="0">
                <a:latin typeface="Arial Black" panose="020B0A04020102020204"/>
                <a:cs typeface="Arial Black" panose="020B0A04020102020204"/>
              </a:rPr>
              <a:t> </a:t>
            </a:r>
            <a:r>
              <a:rPr sz="2400" spc="-10" dirty="0">
                <a:latin typeface="Arial Black" panose="020B0A04020102020204"/>
                <a:cs typeface="Arial Black" panose="020B0A04020102020204"/>
              </a:rPr>
              <a:t>ΜΕΙΩ- </a:t>
            </a:r>
            <a:r>
              <a:rPr sz="2400" dirty="0">
                <a:latin typeface="Arial Black" panose="020B0A04020102020204"/>
                <a:cs typeface="Arial Black" panose="020B0A04020102020204"/>
              </a:rPr>
              <a:t>ΝΟΝΤΑΣ</a:t>
            </a:r>
            <a:r>
              <a:rPr sz="2400" spc="-5" dirty="0">
                <a:latin typeface="Arial Black" panose="020B0A04020102020204"/>
                <a:cs typeface="Arial Black" panose="020B0A04020102020204"/>
              </a:rPr>
              <a:t> </a:t>
            </a:r>
            <a:r>
              <a:rPr sz="2400" dirty="0">
                <a:latin typeface="Arial Black" panose="020B0A04020102020204"/>
                <a:cs typeface="Arial Black" panose="020B0A04020102020204"/>
              </a:rPr>
              <a:t>ΜΕ ΤΟΝ ΤΡΟΠΟ</a:t>
            </a:r>
            <a:r>
              <a:rPr sz="2400" spc="-5" dirty="0">
                <a:latin typeface="Arial Black" panose="020B0A04020102020204"/>
                <a:cs typeface="Arial Black" panose="020B0A04020102020204"/>
              </a:rPr>
              <a:t> </a:t>
            </a:r>
            <a:r>
              <a:rPr sz="2400">
                <a:latin typeface="Arial Black" panose="020B0A04020102020204"/>
                <a:cs typeface="Arial Black" panose="020B0A04020102020204"/>
              </a:rPr>
              <a:t>ΑΥΤΟ </a:t>
            </a:r>
            <a:r>
              <a:rPr sz="2400" smtClean="0">
                <a:latin typeface="Arial Black" panose="020B0A04020102020204"/>
                <a:cs typeface="Arial Black" panose="020B0A04020102020204"/>
              </a:rPr>
              <a:t>ΤΟ </a:t>
            </a:r>
            <a:r>
              <a:rPr sz="2400" spc="-10" dirty="0">
                <a:latin typeface="Arial Black" panose="020B0A04020102020204"/>
                <a:cs typeface="Arial Black" panose="020B0A04020102020204"/>
              </a:rPr>
              <a:t>ΣΥΝΟΛΙΚΟ </a:t>
            </a:r>
            <a:r>
              <a:rPr sz="2400" dirty="0">
                <a:latin typeface="Arial Black" panose="020B0A04020102020204"/>
                <a:cs typeface="Arial Black" panose="020B0A04020102020204"/>
              </a:rPr>
              <a:t>ΩΦΕΛΙΜΟ</a:t>
            </a:r>
            <a:r>
              <a:rPr sz="2400" spc="-20" dirty="0">
                <a:latin typeface="Arial Black" panose="020B0A04020102020204"/>
                <a:cs typeface="Arial Black" panose="020B0A04020102020204"/>
              </a:rPr>
              <a:t> </a:t>
            </a:r>
            <a:r>
              <a:rPr sz="2400" dirty="0">
                <a:latin typeface="Arial Black" panose="020B0A04020102020204"/>
                <a:cs typeface="Arial Black" panose="020B0A04020102020204"/>
              </a:rPr>
              <a:t>ΕΡΓΟ</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ΤΟΥ</a:t>
            </a:r>
            <a:r>
              <a:rPr sz="2400" spc="-5" dirty="0">
                <a:latin typeface="Arial Black" panose="020B0A04020102020204"/>
                <a:cs typeface="Arial Black" panose="020B0A04020102020204"/>
              </a:rPr>
              <a:t> </a:t>
            </a:r>
            <a:r>
              <a:rPr sz="2400" spc="-10" dirty="0">
                <a:latin typeface="Arial Black" panose="020B0A04020102020204"/>
                <a:cs typeface="Arial Black" panose="020B0A04020102020204"/>
              </a:rPr>
              <a:t>ΚΥΛΙΝΔΡΟΥ.</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7159" y="142856"/>
            <a:ext cx="8215370" cy="642941"/>
          </a:xfrm>
          <a:solidFill>
            <a:schemeClr val="accent6">
              <a:lumMod val="75000"/>
            </a:schemeClr>
          </a:solidFill>
        </p:spPr>
        <p:txBody>
          <a:bodyPr tIns="359958" bIns="0" anchor="ctr">
            <a:normAutofit fontScale="90000"/>
          </a:bodyPr>
          <a:lstStyle/>
          <a:p>
            <a:r>
              <a:rPr lang="el-GR" sz="2400" b="1" u="sng" dirty="0" smtClean="0">
                <a:solidFill>
                  <a:schemeClr val="bg1"/>
                </a:solidFill>
              </a:rPr>
              <a:t>ΠΡΑΓΜΑΤΙΚΟΣ ΚΥΚΛΟΣ ΛΕΙΤΟΥΡΓΙΑΣ 4ΧΡΟΝΗΣ</a:t>
            </a:r>
            <a:r>
              <a:rPr lang="en-US" sz="2400" b="1" u="sng" dirty="0" smtClean="0">
                <a:solidFill>
                  <a:schemeClr val="bg1"/>
                </a:solidFill>
              </a:rPr>
              <a:t> </a:t>
            </a:r>
            <a:r>
              <a:rPr lang="el-GR" sz="2400" b="1" u="sng" dirty="0" smtClean="0">
                <a:solidFill>
                  <a:schemeClr val="bg1"/>
                </a:solidFill>
              </a:rPr>
              <a:t>ΠΕΤΡΕΛΑΙΟΜΗΧΑΝΗΣ</a:t>
            </a:r>
            <a:br>
              <a:rPr lang="el-GR" sz="2000" dirty="0" smtClean="0"/>
            </a:br>
            <a:br>
              <a:rPr lang="en-US" sz="1400" dirty="0" smtClean="0"/>
            </a:br>
            <a:endParaRPr lang="en-US" sz="1400" dirty="0"/>
          </a:p>
        </p:txBody>
      </p:sp>
      <p:sp>
        <p:nvSpPr>
          <p:cNvPr id="3" name="Subtitle 2"/>
          <p:cNvSpPr>
            <a:spLocks noGrp="1"/>
          </p:cNvSpPr>
          <p:nvPr>
            <p:ph type="subTitle" idx="4294967295"/>
          </p:nvPr>
        </p:nvSpPr>
        <p:spPr>
          <a:xfrm>
            <a:off x="142844" y="836713"/>
            <a:ext cx="4143404" cy="5832648"/>
          </a:xfrm>
          <a:prstGeom prst="rect">
            <a:avLst/>
          </a:prstGeom>
        </p:spPr>
        <p:txBody>
          <a:bodyPr>
            <a:noAutofit/>
          </a:bodyPr>
          <a:lstStyle/>
          <a:p>
            <a:pPr algn="l"/>
            <a:r>
              <a:rPr lang="el-GR" sz="1900" b="1" dirty="0" smtClean="0">
                <a:solidFill>
                  <a:schemeClr val="tx1"/>
                </a:solidFill>
                <a:latin typeface="Arial" panose="020B0604020202020204" pitchFamily="34" charset="0"/>
                <a:cs typeface="Arial" panose="020B0604020202020204" pitchFamily="34" charset="0"/>
              </a:rPr>
              <a:t>ΣΤΟ ΔΙΑΓΡΑΜΜΑ ΠΑΡΑΤΗΡΟΥΜΕ ΟΤΙ ΤΟ ΕΜΒΑΔΟΝ ΠΟΥ ΠΕΡΙΚΛΕΙΕΤΑΙ ΜΕΤΑΞΥ ΤΩΝ ΣΗΜΕΙΩΝ (ΚΓΔΕΚ)  ΕΙΝΑΙ ΤΟ ΩΦΕΛΙΜΟ ΠΡΑΓΜΑΤΙΚΟ ΕΡΓΟ ΤΗΣ ΜΗΧΑΝΗΣ ΚΑΙ ΤΟ ΕΜΒΑΔΟΝ ΤΩΝ ΣΗΜΕΙΩΝ (ΚΑΖΒΚ) ΜΑΣ ΔΙΝΕΙ ΤΟ ΕΡΓΟ ΤΩΝ ΑΠΩΛΕΙΩΝ ΕΝΕΡΓΕΙΑΣ ΠΟΥ ΚΑΤΑΝΑΛΩΝΕΤΑΙ ΣΤΟΥΣ ΠΑΘΗΤΙΚΟΥΣ ΧΡΟΝΟΥΣ ΛΕΙΤΟΥΡΓΙΑΣ ΤΗΣ ΜΗΧΑΝΗΣ. Η ΔΙΑΦΟΡΑ ΤΩΝ ΠΑΡΑΠΑΝΩ ΜΑΣ ΔΙΝΕΙ ΤΟ ΠΡΑΓΜΑΤΙΚΟ ΩΦΕΛΙΜΟ ΕΡΓΟ ΠΟΥ ΑΠΟΔΙΔΕΙ ΜΙΑ 4ΧΡΟΝΗ ΠΕΤΡΕΛΑΙΟΜΗΧΑΝΗ Σ’ ΕΝΑΝ ΠΛΗΡΗ ΚΥΚΛΟ ΛΕΙΤΟΥΡΓΙΑΣ ΤΗΣ ΔΗΛΑΔΗ ΣΕ ΤΕΣΣΕΡΙΣ ΑΠΛΕΣ ΔΙΑΔΡΟΜΕΣ ΤΟΥ ΚΑΘΕ ΕΜΒΟΛΟΥ.</a:t>
            </a:r>
            <a:endParaRPr lang="el-GR" sz="1900" b="1" dirty="0">
              <a:solidFill>
                <a:schemeClr val="tx1"/>
              </a:solidFill>
              <a:latin typeface="Arial" panose="020B0604020202020204" pitchFamily="34" charset="0"/>
              <a:cs typeface="Arial" panose="020B0604020202020204" pitchFamily="34" charset="0"/>
            </a:endParaRPr>
          </a:p>
        </p:txBody>
      </p:sp>
      <p:pic>
        <p:nvPicPr>
          <p:cNvPr id="51202" name="Picture 2"/>
          <p:cNvPicPr>
            <a:picLocks noChangeAspect="1" noChangeArrowheads="1"/>
          </p:cNvPicPr>
          <p:nvPr/>
        </p:nvPicPr>
        <p:blipFill>
          <a:blip r:embed="rId1" cstate="print">
            <a:biLevel thresh="50000"/>
            <a:grayscl/>
            <a:lum/>
          </a:blip>
          <a:srcRect b="5142"/>
          <a:stretch>
            <a:fillRect/>
          </a:stretch>
        </p:blipFill>
        <p:spPr bwMode="auto">
          <a:xfrm>
            <a:off x="4500562" y="928674"/>
            <a:ext cx="4357718" cy="528641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40129"/>
            <a:ext cx="8620125" cy="5062220"/>
          </a:xfrm>
          <a:prstGeom prst="rect">
            <a:avLst/>
          </a:prstGeom>
        </p:spPr>
        <p:txBody>
          <a:bodyPr vert="horz" wrap="square" lIns="0" tIns="13335" rIns="0" bIns="0" rtlCol="0">
            <a:spAutoFit/>
          </a:bodyPr>
          <a:lstStyle/>
          <a:p>
            <a:pPr marL="147320" marR="119380" indent="-134620">
              <a:lnSpc>
                <a:spcPct val="120000"/>
              </a:lnSpc>
              <a:spcBef>
                <a:spcPts val="105"/>
              </a:spcBef>
            </a:pPr>
            <a:r>
              <a:rPr sz="3150" spc="-240" baseline="3000" dirty="0">
                <a:solidFill>
                  <a:srgbClr val="FF0000"/>
                </a:solidFill>
                <a:latin typeface="Wingdings" panose="05000000000000000000"/>
                <a:cs typeface="Wingdings" panose="05000000000000000000"/>
              </a:rPr>
              <a:t></a:t>
            </a:r>
            <a:r>
              <a:rPr sz="2100" spc="-160" dirty="0">
                <a:latin typeface="Arial Black" panose="020B0A04020102020204"/>
                <a:cs typeface="Arial Black" panose="020B0A04020102020204"/>
              </a:rPr>
              <a:t>ΤΟ</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ΑΡΝΗΤΙΚΟ</a:t>
            </a:r>
            <a:r>
              <a:rPr sz="2100" spc="-40" dirty="0">
                <a:latin typeface="Arial Black" panose="020B0A04020102020204"/>
                <a:cs typeface="Arial Black" panose="020B0A04020102020204"/>
              </a:rPr>
              <a:t> </a:t>
            </a:r>
            <a:r>
              <a:rPr sz="2100" dirty="0">
                <a:latin typeface="Arial Black" panose="020B0A04020102020204"/>
                <a:cs typeface="Arial Black" panose="020B0A04020102020204"/>
              </a:rPr>
              <a:t>ΕΡΓΟ,</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ΕΠΕΙΔΗ</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ΚΑΤΑΝΑΛΩΝΕΤΑΙ</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ΣΕ</a:t>
            </a:r>
            <a:r>
              <a:rPr sz="2100" spc="-35" dirty="0">
                <a:latin typeface="Arial Black" panose="020B0A04020102020204"/>
                <a:cs typeface="Arial Black" panose="020B0A04020102020204"/>
              </a:rPr>
              <a:t> </a:t>
            </a:r>
            <a:r>
              <a:rPr sz="2100" spc="-20" dirty="0">
                <a:latin typeface="Arial Black" panose="020B0A04020102020204"/>
                <a:cs typeface="Arial Black" panose="020B0A04020102020204"/>
              </a:rPr>
              <a:t>ΔΙΑ- </a:t>
            </a:r>
            <a:r>
              <a:rPr sz="2100" dirty="0">
                <a:latin typeface="Arial Black" panose="020B0A04020102020204"/>
                <a:cs typeface="Arial Black" panose="020B0A04020102020204"/>
              </a:rPr>
              <a:t>ΦΟΡΕΤΙΚΟΥΣ</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ΧΡΟΝΟΥΣ</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ΑΠΟ</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ΤΟ</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ΘΕΤΙΚΟ</a:t>
            </a:r>
            <a:r>
              <a:rPr sz="2100" spc="-20" dirty="0">
                <a:latin typeface="Arial Black" panose="020B0A04020102020204"/>
                <a:cs typeface="Arial Black" panose="020B0A04020102020204"/>
              </a:rPr>
              <a:t> </a:t>
            </a:r>
            <a:r>
              <a:rPr sz="2100" spc="-10" dirty="0">
                <a:latin typeface="Arial Black" panose="020B0A04020102020204"/>
                <a:cs typeface="Arial Black" panose="020B0A04020102020204"/>
              </a:rPr>
              <a:t>ΠΑΡΑΓΟΜΕΝΟ </a:t>
            </a:r>
            <a:r>
              <a:rPr sz="2100" dirty="0">
                <a:latin typeface="Arial Black" panose="020B0A04020102020204"/>
                <a:cs typeface="Arial Black" panose="020B0A04020102020204"/>
              </a:rPr>
              <a:t>ΕΡΓΟ</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ΚΥΚΛΟΥ,</a:t>
            </a:r>
            <a:r>
              <a:rPr sz="2100" spc="-15" dirty="0">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ΠΑΡΕΧΕΤΑΙ</a:t>
            </a:r>
            <a:r>
              <a:rPr sz="2100" spc="-25" dirty="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ΑΠΟ</a:t>
            </a:r>
            <a:r>
              <a:rPr sz="2100" spc="-20" dirty="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ΤΟΥΣ</a:t>
            </a:r>
            <a:r>
              <a:rPr sz="2100" spc="-25" dirty="0">
                <a:solidFill>
                  <a:srgbClr val="FF0000"/>
                </a:solidFill>
                <a:latin typeface="Arial Black" panose="020B0A04020102020204"/>
                <a:cs typeface="Arial Black" panose="020B0A04020102020204"/>
              </a:rPr>
              <a:t> </a:t>
            </a:r>
            <a:r>
              <a:rPr sz="2100">
                <a:solidFill>
                  <a:srgbClr val="FF0000"/>
                </a:solidFill>
                <a:latin typeface="Arial Black" panose="020B0A04020102020204"/>
                <a:cs typeface="Arial Black" panose="020B0A04020102020204"/>
              </a:rPr>
              <a:t>ΑΛΛΟΥΣ</a:t>
            </a:r>
            <a:r>
              <a:rPr sz="2100" spc="-35">
                <a:solidFill>
                  <a:srgbClr val="FF0000"/>
                </a:solidFill>
                <a:latin typeface="Arial Black" panose="020B0A04020102020204"/>
                <a:cs typeface="Arial Black" panose="020B0A04020102020204"/>
              </a:rPr>
              <a:t> </a:t>
            </a:r>
            <a:endParaRPr lang="el-GR" sz="2100" spc="-35" dirty="0" smtClean="0">
              <a:solidFill>
                <a:srgbClr val="FF0000"/>
              </a:solidFill>
              <a:latin typeface="Arial Black" panose="020B0A04020102020204"/>
              <a:cs typeface="Arial Black" panose="020B0A04020102020204"/>
            </a:endParaRPr>
          </a:p>
          <a:p>
            <a:pPr marL="147320" marR="119380" indent="-134620">
              <a:lnSpc>
                <a:spcPct val="120000"/>
              </a:lnSpc>
              <a:spcBef>
                <a:spcPts val="105"/>
              </a:spcBef>
            </a:pPr>
            <a:r>
              <a:rPr lang="el-GR" sz="2100" spc="-35" dirty="0">
                <a:solidFill>
                  <a:srgbClr val="FF0000"/>
                </a:solidFill>
                <a:latin typeface="Arial Black" panose="020B0A04020102020204"/>
                <a:cs typeface="Arial Black" panose="020B0A04020102020204"/>
              </a:rPr>
              <a:t> </a:t>
            </a:r>
            <a:r>
              <a:rPr sz="2100" spc="-25" smtClean="0">
                <a:solidFill>
                  <a:srgbClr val="FF0000"/>
                </a:solidFill>
                <a:latin typeface="Arial Black" panose="020B0A04020102020204"/>
                <a:cs typeface="Arial Black" panose="020B0A04020102020204"/>
              </a:rPr>
              <a:t>ΚΥ</a:t>
            </a:r>
            <a:r>
              <a:rPr sz="2100" smtClean="0">
                <a:solidFill>
                  <a:srgbClr val="FF0000"/>
                </a:solidFill>
                <a:latin typeface="Arial Black" panose="020B0A04020102020204"/>
                <a:cs typeface="Arial Black" panose="020B0A04020102020204"/>
              </a:rPr>
              <a:t>ΛΙΝΔΡΟΥΣ</a:t>
            </a:r>
            <a:r>
              <a:rPr sz="2100" dirty="0">
                <a:latin typeface="Arial Black" panose="020B0A04020102020204"/>
                <a:cs typeface="Arial Black" panose="020B0A04020102020204"/>
              </a:rPr>
              <a:t>,</a:t>
            </a:r>
            <a:r>
              <a:rPr sz="2100" spc="-40" dirty="0">
                <a:latin typeface="Arial Black" panose="020B0A04020102020204"/>
                <a:cs typeface="Arial Black" panose="020B0A04020102020204"/>
              </a:rPr>
              <a:t> </a:t>
            </a:r>
            <a:r>
              <a:rPr sz="2100" dirty="0">
                <a:latin typeface="Arial Black" panose="020B0A04020102020204"/>
                <a:cs typeface="Arial Black" panose="020B0A04020102020204"/>
              </a:rPr>
              <a:t>ΟΙ</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ΟΠΟΙΟΙ</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ΒΡΙΣΚΟΝΤΑΙ</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ΣΕ</a:t>
            </a:r>
            <a:r>
              <a:rPr sz="2100" spc="-30" dirty="0">
                <a:latin typeface="Arial Black" panose="020B0A04020102020204"/>
                <a:cs typeface="Arial Black" panose="020B0A04020102020204"/>
              </a:rPr>
              <a:t> </a:t>
            </a:r>
            <a:r>
              <a:rPr sz="2100">
                <a:latin typeface="Arial Black" panose="020B0A04020102020204"/>
                <a:cs typeface="Arial Black" panose="020B0A04020102020204"/>
              </a:rPr>
              <a:t>ΦΑΣΕΙΣ</a:t>
            </a:r>
            <a:r>
              <a:rPr sz="2100" spc="-25">
                <a:latin typeface="Arial Black" panose="020B0A04020102020204"/>
                <a:cs typeface="Arial Black" panose="020B0A04020102020204"/>
              </a:rPr>
              <a:t> </a:t>
            </a:r>
            <a:r>
              <a:rPr sz="2100" spc="-10" smtClean="0">
                <a:latin typeface="Arial Black" panose="020B0A04020102020204"/>
                <a:cs typeface="Arial Black" panose="020B0A04020102020204"/>
              </a:rPr>
              <a:t>ΠΑΡΑΓΩ</a:t>
            </a:r>
            <a:r>
              <a:rPr sz="2100" smtClean="0">
                <a:latin typeface="Arial Black" panose="020B0A04020102020204"/>
                <a:cs typeface="Arial Black" panose="020B0A04020102020204"/>
              </a:rPr>
              <a:t>ΓΗΣ</a:t>
            </a:r>
            <a:r>
              <a:rPr sz="2100" spc="-35" smtClean="0">
                <a:latin typeface="Arial Black" panose="020B0A04020102020204"/>
                <a:cs typeface="Arial Black" panose="020B0A04020102020204"/>
              </a:rPr>
              <a:t> </a:t>
            </a:r>
            <a:r>
              <a:rPr sz="2100" dirty="0">
                <a:latin typeface="Arial Black" panose="020B0A04020102020204"/>
                <a:cs typeface="Arial Black" panose="020B0A04020102020204"/>
              </a:rPr>
              <a:t>ΕΡΓΟΥ</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ΚΑΙ</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ΑΠΟ </a:t>
            </a:r>
            <a:r>
              <a:rPr sz="2100" u="heavy">
                <a:solidFill>
                  <a:srgbClr val="FF0000"/>
                </a:solidFill>
                <a:uFill>
                  <a:solidFill>
                    <a:srgbClr val="FF0000"/>
                  </a:solidFill>
                </a:uFill>
                <a:latin typeface="Arial Black" panose="020B0A04020102020204"/>
                <a:cs typeface="Arial Black" panose="020B0A04020102020204"/>
              </a:rPr>
              <a:t>ΤΗΝ</a:t>
            </a:r>
            <a:r>
              <a:rPr sz="2100" u="heavy" spc="-15">
                <a:solidFill>
                  <a:srgbClr val="FF0000"/>
                </a:solidFill>
                <a:uFill>
                  <a:solidFill>
                    <a:srgbClr val="FF0000"/>
                  </a:solidFill>
                </a:uFill>
                <a:latin typeface="Arial Black" panose="020B0A04020102020204"/>
                <a:cs typeface="Arial Black" panose="020B0A04020102020204"/>
              </a:rPr>
              <a:t> </a:t>
            </a:r>
            <a:r>
              <a:rPr lang="el-GR" sz="2100" u="heavy" spc="-15" dirty="0" smtClean="0">
                <a:solidFill>
                  <a:srgbClr val="FF0000"/>
                </a:solidFill>
                <a:uFill>
                  <a:solidFill>
                    <a:srgbClr val="FF0000"/>
                  </a:solidFill>
                </a:uFill>
                <a:latin typeface="Arial Black" panose="020B0A04020102020204"/>
                <a:cs typeface="Arial Black" panose="020B0A04020102020204"/>
              </a:rPr>
              <a:t> </a:t>
            </a:r>
            <a:r>
              <a:rPr sz="2100" u="heavy" smtClean="0">
                <a:solidFill>
                  <a:srgbClr val="FF0000"/>
                </a:solidFill>
                <a:uFill>
                  <a:solidFill>
                    <a:srgbClr val="FF0000"/>
                  </a:solidFill>
                </a:uFill>
                <a:latin typeface="Arial Black" panose="020B0A04020102020204"/>
                <a:cs typeface="Arial Black" panose="020B0A04020102020204"/>
              </a:rPr>
              <a:t>ΑΠΟΘΗΚΕΥΜΕΝΗ</a:t>
            </a:r>
            <a:r>
              <a:rPr sz="2100" u="heavy" spc="-15" smtClean="0">
                <a:solidFill>
                  <a:srgbClr val="FF0000"/>
                </a:solidFill>
                <a:uFill>
                  <a:solidFill>
                    <a:srgbClr val="FF0000"/>
                  </a:solidFill>
                </a:uFill>
                <a:latin typeface="Arial Black" panose="020B0A04020102020204"/>
                <a:cs typeface="Arial Black" panose="020B0A04020102020204"/>
              </a:rPr>
              <a:t> </a:t>
            </a:r>
            <a:r>
              <a:rPr sz="2100" u="heavy" smtClean="0">
                <a:solidFill>
                  <a:srgbClr val="FF0000"/>
                </a:solidFill>
                <a:uFill>
                  <a:solidFill>
                    <a:srgbClr val="FF0000"/>
                  </a:solidFill>
                </a:uFill>
                <a:latin typeface="Arial Black" panose="020B0A04020102020204"/>
                <a:cs typeface="Arial Black" panose="020B0A04020102020204"/>
              </a:rPr>
              <a:t>ΣΤΟ</a:t>
            </a:r>
            <a:r>
              <a:rPr lang="el-GR" sz="2100" u="heavy" dirty="0" smtClean="0">
                <a:solidFill>
                  <a:srgbClr val="FF0000"/>
                </a:solidFill>
                <a:uFill>
                  <a:solidFill>
                    <a:srgbClr val="FF0000"/>
                  </a:solidFill>
                </a:uFill>
                <a:latin typeface="Arial Black" panose="020B0A04020102020204"/>
                <a:cs typeface="Arial Black" panose="020B0A04020102020204"/>
              </a:rPr>
              <a:t> </a:t>
            </a:r>
            <a:r>
              <a:rPr sz="2100" u="heavy" spc="-15" smtClean="0">
                <a:solidFill>
                  <a:srgbClr val="FF0000"/>
                </a:solidFill>
                <a:uFill>
                  <a:solidFill>
                    <a:srgbClr val="FF0000"/>
                  </a:solidFill>
                </a:uFill>
                <a:latin typeface="Arial Black" panose="020B0A04020102020204"/>
                <a:cs typeface="Arial Black" panose="020B0A04020102020204"/>
              </a:rPr>
              <a:t> </a:t>
            </a:r>
            <a:r>
              <a:rPr sz="2100" u="heavy" spc="-10" smtClean="0">
                <a:solidFill>
                  <a:srgbClr val="FF0000"/>
                </a:solidFill>
                <a:uFill>
                  <a:solidFill>
                    <a:srgbClr val="FF0000"/>
                  </a:solidFill>
                </a:uFill>
                <a:latin typeface="Arial Black" panose="020B0A04020102020204"/>
                <a:cs typeface="Arial Black" panose="020B0A04020102020204"/>
              </a:rPr>
              <a:t>ΣΦΟΝ</a:t>
            </a:r>
            <a:r>
              <a:rPr sz="2100" u="heavy" smtClean="0">
                <a:solidFill>
                  <a:srgbClr val="FF0000"/>
                </a:solidFill>
                <a:uFill>
                  <a:solidFill>
                    <a:srgbClr val="FF0000"/>
                  </a:solidFill>
                </a:uFill>
                <a:latin typeface="Arial Black" panose="020B0A04020102020204"/>
                <a:cs typeface="Arial Black" panose="020B0A04020102020204"/>
              </a:rPr>
              <a:t>ΔΥΛΟ</a:t>
            </a:r>
            <a:r>
              <a:rPr lang="el-GR" sz="2100" u="heavy" dirty="0" smtClean="0">
                <a:solidFill>
                  <a:srgbClr val="FF0000"/>
                </a:solidFill>
                <a:uFill>
                  <a:solidFill>
                    <a:srgbClr val="FF0000"/>
                  </a:solidFill>
                </a:uFill>
                <a:latin typeface="Arial Black" panose="020B0A04020102020204"/>
                <a:cs typeface="Arial Black" panose="020B0A04020102020204"/>
              </a:rPr>
              <a:t> </a:t>
            </a:r>
            <a:r>
              <a:rPr sz="2100" u="heavy" spc="-30" smtClean="0">
                <a:solidFill>
                  <a:srgbClr val="FF0000"/>
                </a:solidFill>
                <a:uFill>
                  <a:solidFill>
                    <a:srgbClr val="FF0000"/>
                  </a:solidFill>
                </a:uFill>
                <a:latin typeface="Arial Black" panose="020B0A04020102020204"/>
                <a:cs typeface="Arial Black" panose="020B0A04020102020204"/>
              </a:rPr>
              <a:t> </a:t>
            </a:r>
            <a:r>
              <a:rPr sz="2100" u="heavy">
                <a:solidFill>
                  <a:srgbClr val="FF0000"/>
                </a:solidFill>
                <a:uFill>
                  <a:solidFill>
                    <a:srgbClr val="FF0000"/>
                  </a:solidFill>
                </a:uFill>
                <a:latin typeface="Arial Black" panose="020B0A04020102020204"/>
                <a:cs typeface="Arial Black" panose="020B0A04020102020204"/>
              </a:rPr>
              <a:t>ΚΙΝΗΤΙΚΗ</a:t>
            </a:r>
            <a:r>
              <a:rPr sz="2100" u="heavy" spc="-15">
                <a:solidFill>
                  <a:srgbClr val="FF0000"/>
                </a:solidFill>
                <a:uFill>
                  <a:solidFill>
                    <a:srgbClr val="FF0000"/>
                  </a:solidFill>
                </a:uFill>
                <a:latin typeface="Arial Black" panose="020B0A04020102020204"/>
                <a:cs typeface="Arial Black" panose="020B0A04020102020204"/>
              </a:rPr>
              <a:t> </a:t>
            </a:r>
            <a:r>
              <a:rPr lang="el-GR" sz="2100" u="heavy" spc="-15" dirty="0" smtClean="0">
                <a:solidFill>
                  <a:srgbClr val="FF0000"/>
                </a:solidFill>
                <a:uFill>
                  <a:solidFill>
                    <a:srgbClr val="FF0000"/>
                  </a:solidFill>
                </a:uFill>
                <a:latin typeface="Arial Black" panose="020B0A04020102020204"/>
                <a:cs typeface="Arial Black" panose="020B0A04020102020204"/>
              </a:rPr>
              <a:t> </a:t>
            </a:r>
            <a:r>
              <a:rPr sz="2100" u="heavy" spc="-10" smtClean="0">
                <a:solidFill>
                  <a:srgbClr val="FF0000"/>
                </a:solidFill>
                <a:uFill>
                  <a:solidFill>
                    <a:srgbClr val="FF0000"/>
                  </a:solidFill>
                </a:uFill>
                <a:latin typeface="Arial Black" panose="020B0A04020102020204"/>
                <a:cs typeface="Arial Black" panose="020B0A04020102020204"/>
              </a:rPr>
              <a:t>ΕΝΕΡΓΕΙΑ</a:t>
            </a:r>
            <a:r>
              <a:rPr lang="el-GR" sz="2100" u="heavy" spc="-10" dirty="0" smtClean="0">
                <a:solidFill>
                  <a:srgbClr val="FF0000"/>
                </a:solidFill>
                <a:uFill>
                  <a:solidFill>
                    <a:srgbClr val="FF0000"/>
                  </a:solidFill>
                </a:uFill>
                <a:latin typeface="Arial Black" panose="020B0A04020102020204"/>
                <a:cs typeface="Arial Black" panose="020B0A04020102020204"/>
              </a:rPr>
              <a:t>.</a:t>
            </a:r>
            <a:endParaRPr sz="2100">
              <a:latin typeface="Arial Black" panose="020B0A04020102020204"/>
              <a:cs typeface="Arial Black" panose="020B0A04020102020204"/>
            </a:endParaRPr>
          </a:p>
          <a:p>
            <a:pPr>
              <a:lnSpc>
                <a:spcPct val="100000"/>
              </a:lnSpc>
              <a:spcBef>
                <a:spcPts val="40"/>
              </a:spcBef>
            </a:pPr>
            <a:endParaRPr sz="2450">
              <a:latin typeface="Arial Black" panose="020B0A04020102020204"/>
              <a:cs typeface="Arial Black" panose="020B0A04020102020204"/>
            </a:endParaRPr>
          </a:p>
          <a:p>
            <a:pPr marL="147320" marR="5080" indent="-134620">
              <a:lnSpc>
                <a:spcPct val="120000"/>
              </a:lnSpc>
              <a:spcBef>
                <a:spcPts val="5"/>
              </a:spcBef>
            </a:pPr>
            <a:r>
              <a:rPr sz="3150" spc="-367" baseline="3000" dirty="0">
                <a:solidFill>
                  <a:srgbClr val="FF0000"/>
                </a:solidFill>
                <a:latin typeface="Wingdings" panose="05000000000000000000"/>
                <a:cs typeface="Wingdings" panose="05000000000000000000"/>
              </a:rPr>
              <a:t></a:t>
            </a:r>
            <a:r>
              <a:rPr sz="2100" spc="-245" dirty="0">
                <a:latin typeface="Arial Black" panose="020B0A04020102020204"/>
                <a:cs typeface="Arial Black" panose="020B0A04020102020204"/>
              </a:rPr>
              <a:t>Η</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ΜΕΤΡΗΣΗ</a:t>
            </a:r>
            <a:r>
              <a:rPr sz="2100" spc="-40" dirty="0">
                <a:latin typeface="Arial Black" panose="020B0A04020102020204"/>
                <a:cs typeface="Arial Black" panose="020B0A04020102020204"/>
              </a:rPr>
              <a:t> </a:t>
            </a:r>
            <a:r>
              <a:rPr sz="2100" dirty="0">
                <a:latin typeface="Arial Black" panose="020B0A04020102020204"/>
                <a:cs typeface="Arial Black" panose="020B0A04020102020204"/>
              </a:rPr>
              <a:t>ΠΟΥ</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ΜΠΟΡΕΙ</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ΝΑ</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ΓΙΝΕΙ</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ΣΤΟ</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ΕΣΩΤΕΡΙΚΟ</a:t>
            </a:r>
            <a:r>
              <a:rPr sz="2100" spc="-15" dirty="0">
                <a:latin typeface="Arial Black" panose="020B0A04020102020204"/>
                <a:cs typeface="Arial Black" panose="020B0A04020102020204"/>
              </a:rPr>
              <a:t> </a:t>
            </a:r>
            <a:r>
              <a:rPr sz="2100" spc="-25" dirty="0">
                <a:latin typeface="Arial Black" panose="020B0A04020102020204"/>
                <a:cs typeface="Arial Black" panose="020B0A04020102020204"/>
              </a:rPr>
              <a:t>ΤΟΥ </a:t>
            </a:r>
            <a:r>
              <a:rPr sz="2100" dirty="0">
                <a:latin typeface="Arial Black" panose="020B0A04020102020204"/>
                <a:cs typeface="Arial Black" panose="020B0A04020102020204"/>
              </a:rPr>
              <a:t>ΚΥΛΙΝΔΡΟΥ</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ΚΑΤΑ</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ΤΗ</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ΛΕΙΤΟΥΡΓΙΑ</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ΤΗΣ</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ΜΗΧΑΝΗΣ</a:t>
            </a:r>
            <a:r>
              <a:rPr sz="2100" spc="-25" dirty="0">
                <a:latin typeface="Arial Black" panose="020B0A04020102020204"/>
                <a:cs typeface="Arial Black" panose="020B0A04020102020204"/>
              </a:rPr>
              <a:t> </a:t>
            </a:r>
            <a:r>
              <a:rPr sz="2100" spc="-10" dirty="0">
                <a:latin typeface="Arial Black" panose="020B0A04020102020204"/>
                <a:cs typeface="Arial Black" panose="020B0A04020102020204"/>
              </a:rPr>
              <a:t>ΕΙΝΑΙ </a:t>
            </a:r>
            <a:r>
              <a:rPr sz="2100" dirty="0">
                <a:latin typeface="Arial Black" panose="020B0A04020102020204"/>
                <a:cs typeface="Arial Black" panose="020B0A04020102020204"/>
              </a:rPr>
              <a:t>Η</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ΛΗΨΗ</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20" dirty="0">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ΔΥΝΑΜΟΔΕΙΚΤΙΚΟΥ</a:t>
            </a:r>
            <a:r>
              <a:rPr sz="2100" spc="-35" dirty="0">
                <a:solidFill>
                  <a:srgbClr val="FF0000"/>
                </a:solidFill>
                <a:latin typeface="Arial Black" panose="020B0A04020102020204"/>
                <a:cs typeface="Arial Black" panose="020B0A04020102020204"/>
              </a:rPr>
              <a:t> </a:t>
            </a:r>
            <a:r>
              <a:rPr sz="2100">
                <a:solidFill>
                  <a:srgbClr val="FF0000"/>
                </a:solidFill>
                <a:latin typeface="Arial Black" panose="020B0A04020102020204"/>
                <a:cs typeface="Arial Black" panose="020B0A04020102020204"/>
              </a:rPr>
              <a:t>ΔΙΑΓΡΑΜΜΑΤΟΣ</a:t>
            </a:r>
            <a:r>
              <a:rPr sz="2100" spc="-10">
                <a:solidFill>
                  <a:srgbClr val="FF0000"/>
                </a:solidFill>
                <a:latin typeface="Arial Black" panose="020B0A04020102020204"/>
                <a:cs typeface="Arial Black" panose="020B0A04020102020204"/>
              </a:rPr>
              <a:t> </a:t>
            </a:r>
            <a:endParaRPr lang="el-GR" sz="2100" spc="-10" dirty="0" smtClean="0">
              <a:solidFill>
                <a:srgbClr val="FF0000"/>
              </a:solidFill>
              <a:latin typeface="Arial Black" panose="020B0A04020102020204"/>
              <a:cs typeface="Arial Black" panose="020B0A04020102020204"/>
            </a:endParaRPr>
          </a:p>
          <a:p>
            <a:pPr marL="147320" marR="5080" indent="-134620">
              <a:lnSpc>
                <a:spcPct val="120000"/>
              </a:lnSpc>
              <a:spcBef>
                <a:spcPts val="5"/>
              </a:spcBef>
            </a:pPr>
            <a:r>
              <a:rPr lang="el-GR" sz="2100" spc="-10" dirty="0">
                <a:solidFill>
                  <a:srgbClr val="FF0000"/>
                </a:solidFill>
                <a:latin typeface="Arial Black" panose="020B0A04020102020204"/>
                <a:cs typeface="Arial Black" panose="020B0A04020102020204"/>
              </a:rPr>
              <a:t> </a:t>
            </a:r>
            <a:r>
              <a:rPr lang="el-GR" sz="2100" spc="-10" dirty="0" smtClean="0">
                <a:solidFill>
                  <a:srgbClr val="FF0000"/>
                </a:solidFill>
                <a:latin typeface="Arial Black" panose="020B0A04020102020204"/>
                <a:cs typeface="Arial Black" panose="020B0A04020102020204"/>
              </a:rPr>
              <a:t> </a:t>
            </a:r>
            <a:r>
              <a:rPr sz="2100" spc="-20" smtClean="0">
                <a:latin typeface="Arial Black" panose="020B0A04020102020204"/>
                <a:cs typeface="Arial Black" panose="020B0A04020102020204"/>
              </a:rPr>
              <a:t>ΛΕΙ</a:t>
            </a:r>
            <a:r>
              <a:rPr sz="2100" smtClean="0">
                <a:latin typeface="Arial Black" panose="020B0A04020102020204"/>
                <a:cs typeface="Arial Black" panose="020B0A04020102020204"/>
              </a:rPr>
              <a:t>ΤΟΥΡΓΙΑΣ</a:t>
            </a:r>
            <a:r>
              <a:rPr sz="2100" spc="-30" smtClean="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ΚΙΝΗΤΗΡΑ,</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ΤΟ</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ΟΠΟΙΟ</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ΠΑΡΕΧΕΙ</a:t>
            </a:r>
            <a:r>
              <a:rPr sz="2100" spc="-20" dirty="0">
                <a:latin typeface="Arial Black" panose="020B0A04020102020204"/>
                <a:cs typeface="Arial Black" panose="020B0A04020102020204"/>
              </a:rPr>
              <a:t> </a:t>
            </a:r>
            <a:r>
              <a:rPr sz="2100">
                <a:latin typeface="Arial Black" panose="020B0A04020102020204"/>
                <a:cs typeface="Arial Black" panose="020B0A04020102020204"/>
              </a:rPr>
              <a:t>ΤΗΝ</a:t>
            </a:r>
            <a:r>
              <a:rPr sz="2100" spc="-20">
                <a:latin typeface="Arial Black" panose="020B0A04020102020204"/>
                <a:cs typeface="Arial Black" panose="020B0A04020102020204"/>
              </a:rPr>
              <a:t> </a:t>
            </a:r>
            <a:r>
              <a:rPr sz="2100" spc="-25" smtClean="0">
                <a:latin typeface="Arial Black" panose="020B0A04020102020204"/>
                <a:cs typeface="Arial Black" panose="020B0A04020102020204"/>
              </a:rPr>
              <a:t>ΤΙ</a:t>
            </a:r>
            <a:r>
              <a:rPr sz="2100" smtClean="0">
                <a:latin typeface="Arial Black" panose="020B0A04020102020204"/>
                <a:cs typeface="Arial Black" panose="020B0A04020102020204"/>
              </a:rPr>
              <a:t>ΜΗ</a:t>
            </a:r>
            <a:r>
              <a:rPr sz="2100" spc="-35" smtClean="0">
                <a:latin typeface="Arial Black" panose="020B0A04020102020204"/>
                <a:cs typeface="Arial Black" panose="020B0A04020102020204"/>
              </a:rPr>
              <a:t> </a:t>
            </a:r>
            <a:r>
              <a:rPr sz="2100">
                <a:latin typeface="Arial Black" panose="020B0A04020102020204"/>
                <a:cs typeface="Arial Black" panose="020B0A04020102020204"/>
              </a:rPr>
              <a:t>ΤΗΣ</a:t>
            </a:r>
            <a:r>
              <a:rPr sz="2100" spc="-30">
                <a:latin typeface="Arial Black" panose="020B0A04020102020204"/>
                <a:cs typeface="Arial Black" panose="020B0A04020102020204"/>
              </a:rPr>
              <a:t> </a:t>
            </a:r>
            <a:r>
              <a:rPr sz="2100" smtClean="0">
                <a:solidFill>
                  <a:srgbClr val="FF0000"/>
                </a:solidFill>
                <a:latin typeface="Arial Black" panose="020B0A04020102020204"/>
                <a:cs typeface="Arial Black" panose="020B0A04020102020204"/>
              </a:rPr>
              <a:t>ΠΙΕΣ</a:t>
            </a:r>
            <a:r>
              <a:rPr lang="el-GR" sz="2100" dirty="0" smtClean="0">
                <a:solidFill>
                  <a:srgbClr val="FF0000"/>
                </a:solidFill>
                <a:latin typeface="Arial Black" panose="020B0A04020102020204"/>
                <a:cs typeface="Arial Black" panose="020B0A04020102020204"/>
              </a:rPr>
              <a:t>Η</a:t>
            </a:r>
            <a:r>
              <a:rPr sz="2100" smtClean="0">
                <a:solidFill>
                  <a:srgbClr val="FF0000"/>
                </a:solidFill>
                <a:latin typeface="Arial Black" panose="020B0A04020102020204"/>
                <a:cs typeface="Arial Black" panose="020B0A04020102020204"/>
              </a:rPr>
              <a:t>Σ</a:t>
            </a:r>
            <a:r>
              <a:rPr sz="2100" spc="-35" smtClean="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ΣΤΟ</a:t>
            </a:r>
            <a:r>
              <a:rPr sz="2100" spc="-30" dirty="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ΕΣΩΤΕΡΙΚΟ</a:t>
            </a:r>
            <a:r>
              <a:rPr sz="2100" spc="-20" dirty="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ΤΟΥ</a:t>
            </a:r>
            <a:r>
              <a:rPr sz="2100" spc="-35" dirty="0">
                <a:solidFill>
                  <a:srgbClr val="FF0000"/>
                </a:solidFill>
                <a:latin typeface="Arial Black" panose="020B0A04020102020204"/>
                <a:cs typeface="Arial Black" panose="020B0A04020102020204"/>
              </a:rPr>
              <a:t> </a:t>
            </a:r>
            <a:r>
              <a:rPr sz="2100" dirty="0">
                <a:solidFill>
                  <a:srgbClr val="FF0000"/>
                </a:solidFill>
                <a:latin typeface="Arial Black" panose="020B0A04020102020204"/>
                <a:cs typeface="Arial Black" panose="020B0A04020102020204"/>
              </a:rPr>
              <a:t>ΚΥΛΙΝΔΡΟΥ </a:t>
            </a:r>
            <a:r>
              <a:rPr sz="2100" spc="-25" dirty="0">
                <a:latin typeface="Arial Black" panose="020B0A04020102020204"/>
                <a:cs typeface="Arial Black" panose="020B0A04020102020204"/>
              </a:rPr>
              <a:t>ΓΙΑ </a:t>
            </a:r>
            <a:r>
              <a:rPr sz="2100" dirty="0">
                <a:latin typeface="Arial Black" panose="020B0A04020102020204"/>
                <a:cs typeface="Arial Black" panose="020B0A04020102020204"/>
              </a:rPr>
              <a:t>ΚΑΘΕ</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ΘΕΣΗ</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10" dirty="0">
                <a:latin typeface="Arial Black" panose="020B0A04020102020204"/>
                <a:cs typeface="Arial Black" panose="020B0A04020102020204"/>
              </a:rPr>
              <a:t> ΕΜΒΟΛΟΥ.</a:t>
            </a:r>
            <a:endParaRPr sz="2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0066"/>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a:solidFill>
                  <a:srgbClr val="FFFFFF"/>
                </a:solidFill>
                <a:latin typeface="Arial Black" panose="020B0A04020102020204"/>
                <a:cs typeface="Arial Black" panose="020B0A04020102020204"/>
              </a:rPr>
              <a:t>ΔΥΝΑΜΟΔΕΙΚΤΙΚΩΝ</a:t>
            </a:r>
            <a:r>
              <a:rPr sz="2400" b="0" u="heavy" spc="-90">
                <a:solidFill>
                  <a:srgbClr val="FFFFFF"/>
                </a:solidFill>
                <a:uFill>
                  <a:solidFill>
                    <a:srgbClr val="FFFFFF"/>
                  </a:solidFill>
                </a:uFill>
                <a:latin typeface="Arial Black" panose="020B0A04020102020204"/>
                <a:cs typeface="Arial Black" panose="020B0A04020102020204"/>
              </a:rPr>
              <a:t> </a:t>
            </a:r>
            <a:r>
              <a:rPr lang="el-GR" sz="2400" b="0" u="heavy" spc="-90" dirty="0" smtClean="0">
                <a:solidFill>
                  <a:srgbClr val="FFFFFF"/>
                </a:solidFill>
                <a:uFill>
                  <a:solidFill>
                    <a:srgbClr val="FFFFFF"/>
                  </a:solidFill>
                </a:uFill>
                <a:latin typeface="Arial Black" panose="020B0A04020102020204"/>
                <a:cs typeface="Arial Black" panose="020B0A04020102020204"/>
              </a:rPr>
              <a:t> </a:t>
            </a:r>
            <a:r>
              <a:rPr sz="2400" b="0" u="heavy" spc="-10" smtClean="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11478"/>
            <a:ext cx="8428990" cy="4818380"/>
          </a:xfrm>
          <a:prstGeom prst="rect">
            <a:avLst/>
          </a:prstGeom>
        </p:spPr>
        <p:txBody>
          <a:bodyPr vert="horz" wrap="square" lIns="0" tIns="12065" rIns="0" bIns="0" rtlCol="0">
            <a:spAutoFit/>
          </a:bodyPr>
          <a:lstStyle/>
          <a:p>
            <a:pPr marL="88900" marR="131445" indent="-76200">
              <a:lnSpc>
                <a:spcPct val="121000"/>
              </a:lnSpc>
              <a:spcBef>
                <a:spcPts val="95"/>
              </a:spcBef>
            </a:pPr>
            <a:r>
              <a:rPr sz="3000" spc="-254" baseline="3000" dirty="0">
                <a:solidFill>
                  <a:srgbClr val="FF0000"/>
                </a:solidFill>
                <a:latin typeface="Wingdings" panose="05000000000000000000"/>
                <a:cs typeface="Wingdings" panose="05000000000000000000"/>
              </a:rPr>
              <a:t></a:t>
            </a:r>
            <a:r>
              <a:rPr sz="2000" spc="-170" dirty="0">
                <a:latin typeface="Arial Black" panose="020B0A04020102020204"/>
                <a:cs typeface="Arial Black" panose="020B0A04020102020204"/>
              </a:rPr>
              <a:t>Η</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ΛΗΨΗ</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ΔΥΝΑΜΟΔΕΙΚΤΙΚΟΥ</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ΔΙΑΓΡΑΜΜΑΤΟΣ</a:t>
            </a:r>
            <a:r>
              <a:rPr sz="2000" spc="70" dirty="0">
                <a:latin typeface="Arial Black" panose="020B0A04020102020204"/>
                <a:cs typeface="Arial Black" panose="020B0A04020102020204"/>
              </a:rPr>
              <a:t> </a:t>
            </a:r>
            <a:r>
              <a:rPr sz="2000" spc="-20" dirty="0">
                <a:latin typeface="Arial Black" panose="020B0A04020102020204"/>
                <a:cs typeface="Arial Black" panose="020B0A04020102020204"/>
              </a:rPr>
              <a:t>ΕΝΟΣ </a:t>
            </a:r>
            <a:r>
              <a:rPr sz="2000" dirty="0">
                <a:latin typeface="Arial Black" panose="020B0A04020102020204"/>
                <a:cs typeface="Arial Black" panose="020B0A04020102020204"/>
              </a:rPr>
              <a:t>ΚΥΛΙΝΔΡΟΥ</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ΙΔΙΑΙΤΕΡΑ</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ΣΗΜΑΝΤΙΚΗ</a:t>
            </a:r>
            <a:r>
              <a:rPr sz="2000" spc="65" dirty="0">
                <a:latin typeface="Arial Black" panose="020B0A04020102020204"/>
                <a:cs typeface="Arial Black" panose="020B0A04020102020204"/>
              </a:rPr>
              <a:t> </a:t>
            </a:r>
            <a:r>
              <a:rPr sz="2000" spc="-10" dirty="0">
                <a:latin typeface="Arial Black" panose="020B0A04020102020204"/>
                <a:cs typeface="Arial Black" panose="020B0A04020102020204"/>
              </a:rPr>
              <a:t>ΥΠΟΘΕΣΗ. </a:t>
            </a:r>
            <a:r>
              <a:rPr sz="2000" dirty="0">
                <a:latin typeface="Arial Black" panose="020B0A04020102020204"/>
                <a:cs typeface="Arial Black" panose="020B0A04020102020204"/>
              </a:rPr>
              <a:t>ΕΚΤΟΣ</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ΔΥΝΑΤΟΤΗΤΑΣ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ΥΠΟΛΟΓΙΣΜΟΥ</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70" dirty="0">
                <a:latin typeface="Arial Black" panose="020B0A04020102020204"/>
                <a:cs typeface="Arial Black" panose="020B0A04020102020204"/>
              </a:rPr>
              <a:t> </a:t>
            </a:r>
            <a:r>
              <a:rPr sz="2000" spc="-10" dirty="0">
                <a:latin typeface="Arial Black" panose="020B0A04020102020204"/>
                <a:cs typeface="Arial Black" panose="020B0A04020102020204"/>
              </a:rPr>
              <a:t>ΕΝΔΕΙ- </a:t>
            </a:r>
            <a:r>
              <a:rPr sz="2000" dirty="0">
                <a:latin typeface="Arial Black" panose="020B0A04020102020204"/>
                <a:cs typeface="Arial Black" panose="020B0A04020102020204"/>
              </a:rPr>
              <a:t>ΚΝΥΜΕΝΟΥ</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ΕΡΓΟΥ</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ΠΑΡΕΧΕΙ,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ΑΠΟΤΕΛΕΙ</a:t>
            </a:r>
            <a:r>
              <a:rPr sz="2000" spc="65" dirty="0">
                <a:latin typeface="Arial Black" panose="020B0A04020102020204"/>
                <a:cs typeface="Arial Black" panose="020B0A04020102020204"/>
              </a:rPr>
              <a:t> </a:t>
            </a:r>
            <a:r>
              <a:rPr sz="2000" spc="-10" dirty="0">
                <a:latin typeface="Arial Black" panose="020B0A04020102020204"/>
                <a:cs typeface="Arial Black" panose="020B0A04020102020204"/>
              </a:rPr>
              <a:t>ΕΡΓΑΛΕΙΟ </a:t>
            </a:r>
            <a:r>
              <a:rPr sz="2000" dirty="0">
                <a:latin typeface="Arial Black" panose="020B0A04020102020204"/>
                <a:cs typeface="Arial Black" panose="020B0A04020102020204"/>
              </a:rPr>
              <a:t>ΓΙΑ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ΤΗ</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ΔΙΑΓΝΩΣΗ</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ΒΛΑΒΩΝ</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ΚΑΘΕ</a:t>
            </a:r>
            <a:r>
              <a:rPr sz="2000" spc="40" dirty="0">
                <a:latin typeface="Arial Black" panose="020B0A04020102020204"/>
                <a:cs typeface="Arial Black" panose="020B0A04020102020204"/>
              </a:rPr>
              <a:t> </a:t>
            </a:r>
            <a:r>
              <a:rPr sz="2000" spc="-10" dirty="0">
                <a:latin typeface="Arial Black" panose="020B0A04020102020204"/>
                <a:cs typeface="Arial Black" panose="020B0A04020102020204"/>
              </a:rPr>
              <a:t>ΚΥΛΙΝΔΡΟ.</a:t>
            </a:r>
            <a:endParaRPr sz="2000">
              <a:latin typeface="Arial Black" panose="020B0A04020102020204"/>
              <a:cs typeface="Arial Black" panose="020B0A04020102020204"/>
            </a:endParaRPr>
          </a:p>
          <a:p>
            <a:pPr>
              <a:lnSpc>
                <a:spcPct val="100000"/>
              </a:lnSpc>
              <a:spcBef>
                <a:spcPts val="25"/>
              </a:spcBef>
            </a:pPr>
            <a:endParaRPr sz="2400">
              <a:latin typeface="Arial Black" panose="020B0A04020102020204"/>
              <a:cs typeface="Arial Black" panose="020B0A04020102020204"/>
            </a:endParaRPr>
          </a:p>
          <a:p>
            <a:pPr marL="88900" marR="5080" indent="-76200">
              <a:lnSpc>
                <a:spcPct val="121000"/>
              </a:lnSpc>
            </a:pPr>
            <a:r>
              <a:rPr sz="3000" spc="-757" baseline="4000" dirty="0">
                <a:solidFill>
                  <a:srgbClr val="FF0000"/>
                </a:solidFill>
                <a:latin typeface="Wingdings" panose="05000000000000000000"/>
                <a:cs typeface="Wingdings" panose="05000000000000000000"/>
              </a:rPr>
              <a:t></a:t>
            </a:r>
            <a:r>
              <a:rPr sz="2000" spc="-505" dirty="0">
                <a:latin typeface="Arial Black" panose="020B0A04020102020204"/>
                <a:cs typeface="Arial Black" panose="020B0A04020102020204"/>
              </a:rPr>
              <a:t>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ΣΥΓΚΡΙΣΗ</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ΔΥΝΑΜΟΔΕΙΚΤΙΚΟΥ</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ΔΙΑΓΡΑΜΜΑΤΟΣ</a:t>
            </a:r>
            <a:r>
              <a:rPr sz="2000" spc="75" dirty="0">
                <a:latin typeface="Arial Black" panose="020B0A04020102020204"/>
                <a:cs typeface="Arial Black" panose="020B0A04020102020204"/>
              </a:rPr>
              <a:t> </a:t>
            </a:r>
            <a:r>
              <a:rPr sz="2000" spc="-25" dirty="0">
                <a:latin typeface="Arial Black" panose="020B0A04020102020204"/>
                <a:cs typeface="Arial Black" panose="020B0A04020102020204"/>
              </a:rPr>
              <a:t>ΜΕ </a:t>
            </a:r>
            <a:r>
              <a:rPr sz="2000" dirty="0">
                <a:latin typeface="Arial Black" panose="020B0A04020102020204"/>
                <a:cs typeface="Arial Black" panose="020B0A04020102020204"/>
              </a:rPr>
              <a:t>ΤΟ</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ΠΡΟΤΥΠΟ</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ΔΙΑΓΡΑΜΜΑ</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ΚΑΘΕ</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ΚΥΛΙΝΔΡΟΥ</a:t>
            </a:r>
            <a:r>
              <a:rPr sz="2000" spc="75" dirty="0">
                <a:latin typeface="Arial Black" panose="020B0A04020102020204"/>
                <a:cs typeface="Arial Black" panose="020B0A04020102020204"/>
              </a:rPr>
              <a:t> </a:t>
            </a:r>
            <a:r>
              <a:rPr sz="2000" spc="-10" dirty="0">
                <a:latin typeface="Arial Black" panose="020B0A04020102020204"/>
                <a:cs typeface="Arial Black" panose="020B0A04020102020204"/>
              </a:rPr>
              <a:t>ΠΑΡΕ- </a:t>
            </a:r>
            <a:r>
              <a:rPr sz="2000" dirty="0">
                <a:latin typeface="Arial Black" panose="020B0A04020102020204"/>
                <a:cs typeface="Arial Black" panose="020B0A04020102020204"/>
              </a:rPr>
              <a:t>ΧΕΙ</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ΤΗ</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ΔΥΝΑΤΟΤΗΤΑ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ΔΙΑΓΝΩΣΤΟΥΝ</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ΕΓΚΑΙΡΑ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0" dirty="0">
                <a:latin typeface="Arial Black" panose="020B0A04020102020204"/>
                <a:cs typeface="Arial Black" panose="020B0A04020102020204"/>
              </a:rPr>
              <a:t> </a:t>
            </a:r>
            <a:r>
              <a:rPr sz="2000" spc="-25" dirty="0">
                <a:latin typeface="Arial Black" panose="020B0A04020102020204"/>
                <a:cs typeface="Arial Black" panose="020B0A04020102020204"/>
              </a:rPr>
              <a:t>ΜΕ </a:t>
            </a:r>
            <a:r>
              <a:rPr sz="2000" dirty="0">
                <a:latin typeface="Arial Black" panose="020B0A04020102020204"/>
                <a:cs typeface="Arial Black" panose="020B0A04020102020204"/>
              </a:rPr>
              <a:t>ΑΞΙΟΠΙΣΤΙΑ</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ΣΥΓΚΕΚΡΙΜΕΝΕΣ</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70" dirty="0">
                <a:latin typeface="Arial Black" panose="020B0A04020102020204"/>
                <a:cs typeface="Arial Black" panose="020B0A04020102020204"/>
              </a:rPr>
              <a:t> </a:t>
            </a:r>
            <a:r>
              <a:rPr sz="2000" spc="-10" dirty="0">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marL="88900" marR="251460" indent="-76200">
              <a:lnSpc>
                <a:spcPct val="121000"/>
              </a:lnSpc>
              <a:spcBef>
                <a:spcPts val="2435"/>
              </a:spcBef>
            </a:pPr>
            <a:r>
              <a:rPr sz="3000" spc="-502" baseline="3000" dirty="0">
                <a:solidFill>
                  <a:srgbClr val="FF0000"/>
                </a:solidFill>
                <a:latin typeface="Wingdings" panose="05000000000000000000"/>
                <a:cs typeface="Wingdings" panose="05000000000000000000"/>
              </a:rPr>
              <a:t></a:t>
            </a:r>
            <a:r>
              <a:rPr sz="2000" spc="-335" dirty="0">
                <a:latin typeface="Arial Black" panose="020B0A04020102020204"/>
                <a:cs typeface="Arial Black" panose="020B0A04020102020204"/>
              </a:rPr>
              <a:t>ΤΟ</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ΔΥΝΑΜΟΔΕΙΚΤΙΚΟ</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ΔΙΑΓΡΑΜΜΑ</a:t>
            </a:r>
            <a:r>
              <a:rPr sz="2000" spc="90" dirty="0">
                <a:latin typeface="Arial Black" panose="020B0A04020102020204"/>
                <a:cs typeface="Arial Black" panose="020B0A04020102020204"/>
              </a:rPr>
              <a:t> </a:t>
            </a:r>
            <a:r>
              <a:rPr sz="2000" dirty="0">
                <a:latin typeface="Arial Black" panose="020B0A04020102020204"/>
                <a:cs typeface="Arial Black" panose="020B0A04020102020204"/>
              </a:rPr>
              <a:t>ΛΑΜΒΑΝΕΤΑΙ</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70" dirty="0">
                <a:latin typeface="Arial Black" panose="020B0A04020102020204"/>
                <a:cs typeface="Arial Black" panose="020B0A04020102020204"/>
              </a:rPr>
              <a:t> </a:t>
            </a:r>
            <a:r>
              <a:rPr sz="2000" spc="-25" dirty="0">
                <a:latin typeface="Arial Black" panose="020B0A04020102020204"/>
                <a:cs typeface="Arial Black" panose="020B0A04020102020204"/>
              </a:rPr>
              <a:t>ΤΗ </a:t>
            </a:r>
            <a:r>
              <a:rPr sz="2000" dirty="0">
                <a:latin typeface="Arial Black" panose="020B0A04020102020204"/>
                <a:cs typeface="Arial Black" panose="020B0A04020102020204"/>
              </a:rPr>
              <a:t>ΧΡΗΣΗ</a:t>
            </a:r>
            <a:r>
              <a:rPr sz="2000" spc="65" dirty="0">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ΜΗΧΑΝΙΚΟΥ</a:t>
            </a:r>
            <a:r>
              <a:rPr sz="2000" spc="65">
                <a:solidFill>
                  <a:srgbClr val="FF0000"/>
                </a:solidFill>
                <a:latin typeface="Arial Black" panose="020B0A04020102020204"/>
                <a:cs typeface="Arial Black" panose="020B0A04020102020204"/>
              </a:rPr>
              <a:t> </a:t>
            </a:r>
            <a:r>
              <a:rPr lang="el-GR" sz="2000" spc="65" dirty="0">
                <a:solidFill>
                  <a:srgbClr val="FF0000"/>
                </a:solidFill>
                <a:latin typeface="Arial Black" panose="020B0A04020102020204"/>
                <a:cs typeface="Arial Black" panose="020B0A04020102020204"/>
              </a:rPr>
              <a:t>ή</a:t>
            </a:r>
            <a:r>
              <a:rPr sz="2000" spc="75" smtClean="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ΗΛΕΚΤΡΟΝΙΚΟΥ</a:t>
            </a:r>
            <a:r>
              <a:rPr sz="2000" spc="7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ΔΥΝΑΜΟΔΕΙΚΤΗ</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0066"/>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57160" y="142856"/>
            <a:ext cx="8429684" cy="642941"/>
          </a:xfrm>
          <a:solidFill>
            <a:schemeClr val="accent6">
              <a:lumMod val="75000"/>
            </a:schemeClr>
          </a:solidFill>
        </p:spPr>
        <p:txBody>
          <a:bodyPr tIns="359958" bIns="0" anchor="ctr">
            <a:normAutofit fontScale="90000"/>
          </a:bodyPr>
          <a:lstStyle/>
          <a:p>
            <a:r>
              <a:rPr lang="el-GR" sz="2000" b="1" u="sng" dirty="0" smtClean="0">
                <a:solidFill>
                  <a:schemeClr val="bg1"/>
                </a:solidFill>
                <a:latin typeface="Arial" panose="020B0604020202020204" pitchFamily="34" charset="0"/>
                <a:cs typeface="Arial" panose="020B0604020202020204" pitchFamily="34" charset="0"/>
              </a:rPr>
              <a:t>ΠΡΑΓΜΑΤΙΚΟΣ ΚΥΚΛΟΣ ΛΕΙΤΟΥΡΓΙΑΣ 2ΧΡΟΝΗΣ ΠΕΤΡΕΛΑΙΟΜΗΧΑΝΗΣ </a:t>
            </a:r>
            <a:br>
              <a:rPr lang="el-GR" sz="2000" dirty="0" smtClean="0"/>
            </a:br>
            <a:br>
              <a:rPr lang="en-US" sz="1400" dirty="0" smtClean="0"/>
            </a:br>
            <a:endParaRPr lang="en-US" sz="1400" dirty="0"/>
          </a:p>
        </p:txBody>
      </p:sp>
      <p:sp>
        <p:nvSpPr>
          <p:cNvPr id="3" name="Subtitle 2"/>
          <p:cNvSpPr>
            <a:spLocks noGrp="1"/>
          </p:cNvSpPr>
          <p:nvPr>
            <p:ph type="subTitle" idx="4294967295"/>
          </p:nvPr>
        </p:nvSpPr>
        <p:spPr>
          <a:xfrm>
            <a:off x="142844" y="928669"/>
            <a:ext cx="4143404" cy="5643603"/>
          </a:xfrm>
          <a:prstGeom prst="rect">
            <a:avLst/>
          </a:prstGeom>
        </p:spPr>
        <p:txBody>
          <a:bodyPr>
            <a:noAutofit/>
          </a:bodyPr>
          <a:lstStyle/>
          <a:p>
            <a:pPr algn="l"/>
            <a:r>
              <a:rPr lang="en-US" sz="200" b="1" dirty="0" smtClean="0">
                <a:solidFill>
                  <a:schemeClr val="tx1"/>
                </a:solidFill>
                <a:latin typeface="Arial" panose="020B0604020202020204" pitchFamily="34" charset="0"/>
                <a:cs typeface="Arial" panose="020B0604020202020204" pitchFamily="34" charset="0"/>
              </a:rPr>
              <a:t>.</a:t>
            </a:r>
            <a:endParaRPr lang="el-GR" sz="200" b="1" dirty="0">
              <a:solidFill>
                <a:schemeClr val="tx1"/>
              </a:solidFill>
              <a:latin typeface="Arial" panose="020B0604020202020204" pitchFamily="34" charset="0"/>
              <a:cs typeface="Arial" panose="020B0604020202020204" pitchFamily="34" charset="0"/>
            </a:endParaRPr>
          </a:p>
        </p:txBody>
      </p:sp>
      <p:graphicFrame>
        <p:nvGraphicFramePr>
          <p:cNvPr id="573442" name="Object 2"/>
          <p:cNvGraphicFramePr>
            <a:graphicFrameLocks noChangeAspect="1"/>
          </p:cNvGraphicFramePr>
          <p:nvPr/>
        </p:nvGraphicFramePr>
        <p:xfrm>
          <a:off x="2214552" y="1285867"/>
          <a:ext cx="4645025" cy="4713287"/>
        </p:xfrm>
        <a:graphic>
          <a:graphicData uri="http://schemas.openxmlformats.org/presentationml/2006/ole">
            <mc:AlternateContent xmlns:mc="http://schemas.openxmlformats.org/markup-compatibility/2006">
              <mc:Choice xmlns:v="urn:schemas-microsoft-com:vml" Requires="v">
                <p:oleObj spid="_x0000_s1025" name="Document" r:id="rId1" imgW="11794490" imgH="2215515" progId="Word.Document.8">
                  <p:embed/>
                </p:oleObj>
              </mc:Choice>
              <mc:Fallback>
                <p:oleObj name="Document" r:id="rId1" imgW="11794490" imgH="2215515" progId="Word.Document.8">
                  <p:embed/>
                  <p:pic>
                    <p:nvPicPr>
                      <p:cNvPr id="0" name="Picture 1024"/>
                      <p:cNvPicPr>
                        <a:picLocks noChangeAspect="1"/>
                      </p:cNvPicPr>
                      <p:nvPr/>
                    </p:nvPicPr>
                    <p:blipFill>
                      <a:blip r:embed="rId2">
                        <a:biLevel thresh="50000"/>
                        <a:grayscl/>
                        <a:lum bright="4001" contrast="-2000"/>
                      </a:blip>
                      <a:srcRect l="53941" t="-2599" r="30658" b="4060"/>
                      <a:stretch>
                        <a:fillRect/>
                      </a:stretch>
                    </p:blipFill>
                    <p:spPr>
                      <a:xfrm>
                        <a:off x="2214552" y="1285867"/>
                        <a:ext cx="4645025" cy="4713287"/>
                      </a:xfrm>
                      <a:prstGeom prst="rect">
                        <a:avLst/>
                      </a:prstGeom>
                      <a:noFill/>
                      <a:ln w="9525">
                        <a:noFill/>
                      </a:ln>
                    </p:spPr>
                  </p:pic>
                </p:oleObj>
              </mc:Fallback>
            </mc:AlternateContent>
          </a:graphicData>
        </a:graphic>
      </p:graphicFrame>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6170"/>
            <a:ext cx="29845"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grpSp>
        <p:nvGrpSpPr>
          <p:cNvPr id="5" name="object 5"/>
          <p:cNvGrpSpPr/>
          <p:nvPr/>
        </p:nvGrpSpPr>
        <p:grpSpPr>
          <a:xfrm>
            <a:off x="0" y="1123950"/>
            <a:ext cx="9144000" cy="5734050"/>
            <a:chOff x="0" y="1123950"/>
            <a:chExt cx="9144000" cy="5734050"/>
          </a:xfrm>
        </p:grpSpPr>
        <p:pic>
          <p:nvPicPr>
            <p:cNvPr id="6" name="object 6"/>
            <p:cNvPicPr/>
            <p:nvPr/>
          </p:nvPicPr>
          <p:blipFill>
            <a:blip r:embed="rId1" cstate="print"/>
            <a:stretch>
              <a:fillRect/>
            </a:stretch>
          </p:blipFill>
          <p:spPr>
            <a:xfrm>
              <a:off x="0" y="1123950"/>
              <a:ext cx="4607560" cy="5734050"/>
            </a:xfrm>
            <a:prstGeom prst="rect">
              <a:avLst/>
            </a:prstGeom>
          </p:spPr>
        </p:pic>
        <p:pic>
          <p:nvPicPr>
            <p:cNvPr id="7" name="object 7"/>
            <p:cNvPicPr/>
            <p:nvPr/>
          </p:nvPicPr>
          <p:blipFill>
            <a:blip r:embed="rId2" cstate="print"/>
            <a:stretch>
              <a:fillRect/>
            </a:stretch>
          </p:blipFill>
          <p:spPr>
            <a:xfrm>
              <a:off x="4536440" y="1123950"/>
              <a:ext cx="4607560" cy="5734050"/>
            </a:xfrm>
            <a:prstGeom prst="rect">
              <a:avLst/>
            </a:prstGeom>
          </p:spPr>
        </p:pic>
      </p:gr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6170"/>
            <a:ext cx="29845"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78391"/>
          </a:xfrm>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a:solidFill>
                  <a:srgbClr val="FFFFFF"/>
                </a:solidFill>
                <a:latin typeface="Arial Black" panose="020B0A04020102020204"/>
                <a:cs typeface="Arial Black" panose="020B0A04020102020204"/>
              </a:rPr>
              <a:t>ΔΥΝΑΜΟΔΕΙΚΤΙΚΩΝ</a:t>
            </a:r>
            <a:r>
              <a:rPr sz="2400" b="0" u="none" spc="-90">
                <a:solidFill>
                  <a:srgbClr val="FFFFFF"/>
                </a:solidFill>
                <a:uFill>
                  <a:solidFill>
                    <a:srgbClr val="FFFFFF"/>
                  </a:solidFill>
                </a:uFill>
                <a:latin typeface="Arial Black" panose="020B0A04020102020204"/>
                <a:cs typeface="Arial Black" panose="020B0A04020102020204"/>
              </a:rPr>
              <a:t> </a:t>
            </a:r>
            <a:r>
              <a:rPr lang="el-GR" sz="2400" b="0" u="heavy" spc="-90" dirty="0" smtClean="0">
                <a:solidFill>
                  <a:srgbClr val="FFFFFF"/>
                </a:solidFill>
                <a:uFill>
                  <a:solidFill>
                    <a:srgbClr val="FFFFFF"/>
                  </a:solidFill>
                </a:uFill>
                <a:latin typeface="Arial Black" panose="020B0A04020102020204"/>
                <a:cs typeface="Arial Black" panose="020B0A04020102020204"/>
              </a:rPr>
              <a:t> </a:t>
            </a:r>
            <a:r>
              <a:rPr sz="2400" b="0" u="heavy" spc="-10" smtClean="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0" y="1052830"/>
            <a:ext cx="9000490" cy="5805170"/>
          </a:xfrm>
          <a:prstGeom prst="rect">
            <a:avLst/>
          </a:prstGeom>
        </p:spPr>
      </p:pic>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34950" y="1117592"/>
            <a:ext cx="4445" cy="18415"/>
          </a:xfrm>
          <a:prstGeom prst="rect">
            <a:avLst/>
          </a:prstGeom>
        </p:spPr>
        <p:txBody>
          <a:bodyPr vert="horz" wrap="square" lIns="0" tIns="1270" rIns="0" bIns="0" rtlCol="0">
            <a:spAutoFit/>
          </a:bodyPr>
          <a:lstStyle/>
          <a:p>
            <a:pPr>
              <a:lnSpc>
                <a:spcPct val="100000"/>
              </a:lnSpc>
              <a:spcBef>
                <a:spcPts val="10"/>
              </a:spcBef>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215900" y="927100"/>
            <a:ext cx="8370206" cy="5930900"/>
          </a:xfrm>
          <a:prstGeom prst="rect">
            <a:avLst/>
          </a:prstGeom>
        </p:spPr>
      </p:pic>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6170"/>
            <a:ext cx="29845"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251459" y="1916429"/>
            <a:ext cx="8641080" cy="2664460"/>
          </a:xfrm>
          <a:prstGeom prst="rect">
            <a:avLst/>
          </a:prstGeom>
        </p:spPr>
      </p:pic>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6170"/>
            <a:ext cx="29845"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0" y="963930"/>
            <a:ext cx="9144000" cy="5894070"/>
          </a:xfrm>
          <a:prstGeom prst="rect">
            <a:avLst/>
          </a:prstGeom>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244600" y="2517140"/>
            <a:ext cx="6644005" cy="695960"/>
          </a:xfrm>
          <a:prstGeom prst="rect">
            <a:avLst/>
          </a:prstGeom>
        </p:spPr>
        <p:txBody>
          <a:bodyPr vert="horz" wrap="square" lIns="0" tIns="12700" rIns="0" bIns="0" rtlCol="0">
            <a:spAutoFit/>
          </a:bodyPr>
          <a:lstStyle/>
          <a:p>
            <a:pPr marL="12700">
              <a:lnSpc>
                <a:spcPct val="100000"/>
              </a:lnSpc>
              <a:spcBef>
                <a:spcPts val="100"/>
              </a:spcBef>
            </a:pPr>
            <a:r>
              <a:rPr sz="4400" dirty="0">
                <a:latin typeface="Calibri" panose="020F0502020204030204"/>
                <a:cs typeface="Calibri" panose="020F0502020204030204"/>
              </a:rPr>
              <a:t>Click</a:t>
            </a:r>
            <a:r>
              <a:rPr sz="4400" spc="-50" dirty="0">
                <a:latin typeface="Calibri" panose="020F0502020204030204"/>
                <a:cs typeface="Calibri" panose="020F0502020204030204"/>
              </a:rPr>
              <a:t> </a:t>
            </a:r>
            <a:r>
              <a:rPr sz="4400" dirty="0">
                <a:latin typeface="Calibri" panose="020F0502020204030204"/>
                <a:cs typeface="Calibri" panose="020F0502020204030204"/>
              </a:rPr>
              <a:t>to</a:t>
            </a:r>
            <a:r>
              <a:rPr sz="4400" spc="-35" dirty="0">
                <a:latin typeface="Calibri" panose="020F0502020204030204"/>
                <a:cs typeface="Calibri" panose="020F0502020204030204"/>
              </a:rPr>
              <a:t> </a:t>
            </a:r>
            <a:r>
              <a:rPr sz="4400" dirty="0">
                <a:latin typeface="Calibri" panose="020F0502020204030204"/>
                <a:cs typeface="Calibri" panose="020F0502020204030204"/>
              </a:rPr>
              <a:t>edit</a:t>
            </a:r>
            <a:r>
              <a:rPr sz="4400" spc="-40" dirty="0">
                <a:latin typeface="Calibri" panose="020F0502020204030204"/>
                <a:cs typeface="Calibri" panose="020F0502020204030204"/>
              </a:rPr>
              <a:t> </a:t>
            </a:r>
            <a:r>
              <a:rPr sz="4400" dirty="0">
                <a:latin typeface="Calibri" panose="020F0502020204030204"/>
                <a:cs typeface="Calibri" panose="020F0502020204030204"/>
              </a:rPr>
              <a:t>Master</a:t>
            </a:r>
            <a:r>
              <a:rPr sz="4400" spc="-40" dirty="0">
                <a:latin typeface="Calibri" panose="020F0502020204030204"/>
                <a:cs typeface="Calibri" panose="020F0502020204030204"/>
              </a:rPr>
              <a:t> </a:t>
            </a:r>
            <a:r>
              <a:rPr sz="4400" dirty="0">
                <a:latin typeface="Calibri" panose="020F0502020204030204"/>
                <a:cs typeface="Calibri" panose="020F0502020204030204"/>
              </a:rPr>
              <a:t>title</a:t>
            </a:r>
            <a:r>
              <a:rPr sz="4400" spc="-35" dirty="0">
                <a:latin typeface="Calibri" panose="020F0502020204030204"/>
                <a:cs typeface="Calibri" panose="020F0502020204030204"/>
              </a:rPr>
              <a:t> </a:t>
            </a:r>
            <a:r>
              <a:rPr sz="4400" spc="-10" dirty="0">
                <a:latin typeface="Calibri" panose="020F0502020204030204"/>
                <a:cs typeface="Calibri" panose="020F0502020204030204"/>
              </a:rPr>
              <a:t>style</a:t>
            </a:r>
            <a:endParaRPr sz="4400">
              <a:latin typeface="Calibri" panose="020F0502020204030204"/>
              <a:cs typeface="Calibri" panose="020F0502020204030204"/>
            </a:endParaRPr>
          </a:p>
        </p:txBody>
      </p:sp>
      <p:sp>
        <p:nvSpPr>
          <p:cNvPr id="3" name="object 3"/>
          <p:cNvSpPr/>
          <p:nvPr/>
        </p:nvSpPr>
        <p:spPr>
          <a:xfrm>
            <a:off x="179070" y="116839"/>
            <a:ext cx="8785860" cy="6551930"/>
          </a:xfrm>
          <a:custGeom>
            <a:avLst/>
            <a:gdLst/>
            <a:ahLst/>
            <a:cxnLst/>
            <a:rect l="l" t="t" r="r" b="b"/>
            <a:pathLst>
              <a:path w="8785860" h="6551930">
                <a:moveTo>
                  <a:pt x="8785860" y="0"/>
                </a:moveTo>
                <a:lnTo>
                  <a:pt x="0" y="0"/>
                </a:lnTo>
                <a:lnTo>
                  <a:pt x="0" y="6551930"/>
                </a:lnTo>
                <a:lnTo>
                  <a:pt x="4392930" y="6551930"/>
                </a:lnTo>
                <a:lnTo>
                  <a:pt x="8785860" y="6551930"/>
                </a:lnTo>
                <a:lnTo>
                  <a:pt x="8785860" y="0"/>
                </a:lnTo>
                <a:close/>
              </a:path>
            </a:pathLst>
          </a:custGeom>
          <a:solidFill>
            <a:srgbClr val="FFFF00"/>
          </a:solidFill>
        </p:spPr>
        <p:txBody>
          <a:bodyPr wrap="square" lIns="0" tIns="0" rIns="0" bIns="0" rtlCol="0"/>
          <a:lstStyle/>
          <a:p/>
        </p:txBody>
      </p:sp>
      <p:sp>
        <p:nvSpPr>
          <p:cNvPr id="4" name="object 4"/>
          <p:cNvSpPr txBox="1">
            <a:spLocks noGrp="1"/>
          </p:cNvSpPr>
          <p:nvPr>
            <p:ph type="title"/>
          </p:nvPr>
        </p:nvSpPr>
        <p:spPr>
          <a:xfrm>
            <a:off x="257809" y="149859"/>
            <a:ext cx="2141220" cy="193040"/>
          </a:xfrm>
          <a:prstGeom prst="rect">
            <a:avLst/>
          </a:prstGeom>
        </p:spPr>
        <p:txBody>
          <a:bodyPr vert="horz" wrap="square" lIns="0" tIns="12700" rIns="0" bIns="0" rtlCol="0">
            <a:spAutoFit/>
          </a:bodyPr>
          <a:lstStyle/>
          <a:p>
            <a:pPr marL="12700">
              <a:lnSpc>
                <a:spcPct val="100000"/>
              </a:lnSpc>
              <a:spcBef>
                <a:spcPts val="100"/>
              </a:spcBef>
            </a:pPr>
            <a:r>
              <a:rPr sz="1100" u="sng" dirty="0">
                <a:solidFill>
                  <a:srgbClr val="000000"/>
                </a:solidFill>
                <a:uFill>
                  <a:solidFill>
                    <a:srgbClr val="000000"/>
                  </a:solidFill>
                </a:uFill>
                <a:latin typeface="Calibri" panose="020F0502020204030204"/>
                <a:cs typeface="Calibri" panose="020F0502020204030204"/>
              </a:rPr>
              <a:t>ΜΗΧΑΝΕΣ</a:t>
            </a:r>
            <a:r>
              <a:rPr sz="1100" u="none" spc="-25"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ΕΣΩΤΕΡΙΚΗΣ</a:t>
            </a:r>
            <a:r>
              <a:rPr sz="1100" u="none" spc="-1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ΚΑΥΣΗΣ</a:t>
            </a:r>
            <a:r>
              <a:rPr sz="1100" u="none" spc="22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a:t>
            </a:r>
            <a:r>
              <a:rPr sz="1100" u="none" spc="-2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Δ</a:t>
            </a:r>
            <a:r>
              <a:rPr sz="1100" u="none" spc="10" dirty="0">
                <a:solidFill>
                  <a:srgbClr val="000000"/>
                </a:solidFill>
                <a:latin typeface="Calibri" panose="020F0502020204030204"/>
                <a:cs typeface="Calibri" panose="020F0502020204030204"/>
              </a:rPr>
              <a:t> </a:t>
            </a:r>
            <a:r>
              <a:rPr sz="1100" u="none" spc="-50" dirty="0">
                <a:solidFill>
                  <a:srgbClr val="000000"/>
                </a:solidFill>
                <a:latin typeface="Calibri" panose="020F0502020204030204"/>
                <a:cs typeface="Calibri" panose="020F0502020204030204"/>
              </a:rPr>
              <a:t>΄</a:t>
            </a:r>
            <a:endParaRPr sz="1100">
              <a:latin typeface="Calibri" panose="020F0502020204030204"/>
              <a:cs typeface="Calibri" panose="020F0502020204030204"/>
            </a:endParaRPr>
          </a:p>
        </p:txBody>
      </p:sp>
      <p:sp>
        <p:nvSpPr>
          <p:cNvPr id="5" name="object 5"/>
          <p:cNvSpPr txBox="1"/>
          <p:nvPr/>
        </p:nvSpPr>
        <p:spPr>
          <a:xfrm>
            <a:off x="257809" y="495300"/>
            <a:ext cx="6534150" cy="1092200"/>
          </a:xfrm>
          <a:prstGeom prst="rect">
            <a:avLst/>
          </a:prstGeom>
        </p:spPr>
        <p:txBody>
          <a:bodyPr vert="horz" wrap="square" lIns="0" tIns="38100" rIns="0" bIns="0" rtlCol="0">
            <a:spAutoFit/>
          </a:bodyPr>
          <a:lstStyle/>
          <a:p>
            <a:pPr marL="139065" indent="-127000">
              <a:lnSpc>
                <a:spcPct val="100000"/>
              </a:lnSpc>
              <a:spcBef>
                <a:spcPts val="300"/>
              </a:spcBef>
              <a:buAutoNum type="arabicPeriod"/>
              <a:tabLst>
                <a:tab pos="139700" algn="l"/>
              </a:tabLst>
            </a:pPr>
            <a:r>
              <a:rPr sz="1000" b="1" u="sng" dirty="0">
                <a:uFill>
                  <a:solidFill>
                    <a:srgbClr val="000000"/>
                  </a:solidFill>
                </a:uFill>
                <a:latin typeface="Calibri" panose="020F0502020204030204"/>
                <a:cs typeface="Calibri" panose="020F0502020204030204"/>
              </a:rPr>
              <a:t>ΕΓΧΥΣΗ</a:t>
            </a:r>
            <a:r>
              <a:rPr sz="1000" b="1" u="sng" spc="-20" dirty="0">
                <a:uFill>
                  <a:solidFill>
                    <a:srgbClr val="000000"/>
                  </a:solidFill>
                </a:uFill>
                <a:latin typeface="Calibri" panose="020F0502020204030204"/>
                <a:cs typeface="Calibri" panose="020F0502020204030204"/>
              </a:rPr>
              <a:t> </a:t>
            </a:r>
            <a:r>
              <a:rPr sz="1000" b="1" u="sng" dirty="0">
                <a:uFill>
                  <a:solidFill>
                    <a:srgbClr val="000000"/>
                  </a:solidFill>
                </a:uFill>
                <a:latin typeface="Calibri" panose="020F0502020204030204"/>
                <a:cs typeface="Calibri" panose="020F0502020204030204"/>
              </a:rPr>
              <a:t>-</a:t>
            </a:r>
            <a:r>
              <a:rPr sz="1000" b="1" u="sng" spc="-25" dirty="0">
                <a:uFill>
                  <a:solidFill>
                    <a:srgbClr val="000000"/>
                  </a:solidFill>
                </a:uFill>
                <a:latin typeface="Calibri" panose="020F0502020204030204"/>
                <a:cs typeface="Calibri" panose="020F0502020204030204"/>
              </a:rPr>
              <a:t> </a:t>
            </a:r>
            <a:r>
              <a:rPr sz="1000" b="1" u="sng" dirty="0">
                <a:uFill>
                  <a:solidFill>
                    <a:srgbClr val="000000"/>
                  </a:solidFill>
                </a:uFill>
                <a:latin typeface="Calibri" panose="020F0502020204030204"/>
                <a:cs typeface="Calibri" panose="020F0502020204030204"/>
              </a:rPr>
              <a:t>ΜΗΧΑΝΙΣΜΟΙ</a:t>
            </a:r>
            <a:r>
              <a:rPr sz="1000" b="1" u="sng" spc="-15" dirty="0">
                <a:uFill>
                  <a:solidFill>
                    <a:srgbClr val="000000"/>
                  </a:solidFill>
                </a:uFill>
                <a:latin typeface="Calibri" panose="020F0502020204030204"/>
                <a:cs typeface="Calibri" panose="020F0502020204030204"/>
              </a:rPr>
              <a:t> </a:t>
            </a:r>
            <a:r>
              <a:rPr sz="1000" b="1" u="sng" spc="-20" dirty="0">
                <a:uFill>
                  <a:solidFill>
                    <a:srgbClr val="000000"/>
                  </a:solidFill>
                </a:uFill>
                <a:latin typeface="Calibri" panose="020F0502020204030204"/>
                <a:cs typeface="Calibri" panose="020F0502020204030204"/>
              </a:rPr>
              <a:t>ΕΛΕΓΧΟΥ</a:t>
            </a:r>
            <a:r>
              <a:rPr sz="1000" b="1" u="sng" spc="-15" dirty="0">
                <a:uFill>
                  <a:solidFill>
                    <a:srgbClr val="000000"/>
                  </a:solidFill>
                </a:uFill>
                <a:latin typeface="Calibri" panose="020F0502020204030204"/>
                <a:cs typeface="Calibri" panose="020F0502020204030204"/>
              </a:rPr>
              <a:t> </a:t>
            </a:r>
            <a:r>
              <a:rPr sz="1000" b="1" u="sng" spc="-10" dirty="0">
                <a:uFill>
                  <a:solidFill>
                    <a:srgbClr val="000000"/>
                  </a:solidFill>
                </a:uFill>
                <a:latin typeface="Calibri" panose="020F0502020204030204"/>
                <a:cs typeface="Calibri" panose="020F0502020204030204"/>
              </a:rPr>
              <a:t>ΦΟΡΤΙΟΥ</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Έγχυση.</a:t>
            </a:r>
            <a:r>
              <a:rPr sz="1000" b="1" spc="-40" dirty="0">
                <a:latin typeface="Calibri" panose="020F0502020204030204"/>
                <a:cs typeface="Calibri" panose="020F0502020204030204"/>
              </a:rPr>
              <a:t> </a:t>
            </a:r>
            <a:r>
              <a:rPr sz="1000" b="1" spc="-10" dirty="0">
                <a:latin typeface="Calibri" panose="020F0502020204030204"/>
                <a:cs typeface="Calibri" panose="020F0502020204030204"/>
              </a:rPr>
              <a:t>Τεχνολογία</a:t>
            </a:r>
            <a:r>
              <a:rPr sz="1000" b="1" spc="-30" dirty="0">
                <a:latin typeface="Calibri" panose="020F0502020204030204"/>
                <a:cs typeface="Calibri" panose="020F0502020204030204"/>
              </a:rPr>
              <a:t> </a:t>
            </a:r>
            <a:r>
              <a:rPr sz="1000" b="1" dirty="0">
                <a:latin typeface="Calibri" panose="020F0502020204030204"/>
                <a:cs typeface="Calibri" panose="020F0502020204030204"/>
              </a:rPr>
              <a:t>έγχυσης.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Συστήματα</a:t>
            </a:r>
            <a:r>
              <a:rPr sz="1000" b="1" spc="-30" dirty="0">
                <a:latin typeface="Calibri" panose="020F0502020204030204"/>
                <a:cs typeface="Calibri" panose="020F0502020204030204"/>
              </a:rPr>
              <a:t> </a:t>
            </a:r>
            <a:r>
              <a:rPr sz="1000" b="1" dirty="0">
                <a:latin typeface="Calibri" panose="020F0502020204030204"/>
                <a:cs typeface="Calibri" panose="020F0502020204030204"/>
              </a:rPr>
              <a:t>έγχυσης,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εγχυτήρες,</a:t>
            </a:r>
            <a:r>
              <a:rPr sz="1000" b="1" spc="-30" dirty="0">
                <a:latin typeface="Calibri" panose="020F0502020204030204"/>
                <a:cs typeface="Calibri" panose="020F0502020204030204"/>
              </a:rPr>
              <a:t> </a:t>
            </a:r>
            <a:r>
              <a:rPr sz="1000" b="1" dirty="0">
                <a:latin typeface="Calibri" panose="020F0502020204030204"/>
                <a:cs typeface="Calibri" panose="020F0502020204030204"/>
              </a:rPr>
              <a:t>ανωμαλίες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15" dirty="0">
                <a:latin typeface="Calibri" panose="020F0502020204030204"/>
                <a:cs typeface="Calibri" panose="020F0502020204030204"/>
              </a:rPr>
              <a:t> </a:t>
            </a:r>
            <a:r>
              <a:rPr sz="1000" b="1" dirty="0">
                <a:latin typeface="Calibri" panose="020F0502020204030204"/>
                <a:cs typeface="Calibri" panose="020F0502020204030204"/>
              </a:rPr>
              <a:t>θεραπεία</a:t>
            </a:r>
            <a:r>
              <a:rPr sz="1000" b="1" spc="-25" dirty="0">
                <a:latin typeface="Calibri" panose="020F0502020204030204"/>
                <a:cs typeface="Calibri" panose="020F0502020204030204"/>
              </a:rPr>
              <a:t> </a:t>
            </a:r>
            <a:r>
              <a:rPr sz="1000" b="1" dirty="0">
                <a:latin typeface="Calibri" panose="020F0502020204030204"/>
                <a:cs typeface="Calibri" panose="020F0502020204030204"/>
              </a:rPr>
              <a:t>αυτών.</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20" dirty="0">
                <a:latin typeface="Calibri" panose="020F0502020204030204"/>
                <a:cs typeface="Calibri" panose="020F0502020204030204"/>
              </a:rPr>
              <a:t> </a:t>
            </a:r>
            <a:r>
              <a:rPr sz="1000" b="1" dirty="0">
                <a:latin typeface="Calibri" panose="020F0502020204030204"/>
                <a:cs typeface="Calibri" panose="020F0502020204030204"/>
              </a:rPr>
              <a:t>κοινού</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οχετού.</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Αντλίες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έγχυσης (Bosch</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20" dirty="0">
                <a:latin typeface="Calibri" panose="020F0502020204030204"/>
                <a:cs typeface="Calibri" panose="020F0502020204030204"/>
              </a:rPr>
              <a:t> </a:t>
            </a:r>
            <a:r>
              <a:rPr sz="1000" b="1" dirty="0">
                <a:latin typeface="Calibri" panose="020F0502020204030204"/>
                <a:cs typeface="Calibri" panose="020F0502020204030204"/>
              </a:rPr>
              <a:t>Sulzer),</a:t>
            </a:r>
            <a:r>
              <a:rPr sz="1000" b="1" spc="-15" dirty="0">
                <a:latin typeface="Calibri" panose="020F0502020204030204"/>
                <a:cs typeface="Calibri" panose="020F0502020204030204"/>
              </a:rPr>
              <a:t> </a:t>
            </a:r>
            <a:r>
              <a:rPr sz="1000" b="1" dirty="0">
                <a:latin typeface="Calibri" panose="020F0502020204030204"/>
                <a:cs typeface="Calibri" panose="020F0502020204030204"/>
              </a:rPr>
              <a:t>τύποι αντλιών,</a:t>
            </a:r>
            <a:r>
              <a:rPr sz="1000" b="1" spc="-10" dirty="0">
                <a:latin typeface="Calibri" panose="020F0502020204030204"/>
                <a:cs typeface="Calibri" panose="020F0502020204030204"/>
              </a:rPr>
              <a:t> λειτουργία,</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επιθεώρηση, </a:t>
            </a:r>
            <a:r>
              <a:rPr sz="1000" b="1" dirty="0">
                <a:latin typeface="Calibri" panose="020F0502020204030204"/>
                <a:cs typeface="Calibri" panose="020F0502020204030204"/>
              </a:rPr>
              <a:t>ρύθμιση</a:t>
            </a:r>
            <a:r>
              <a:rPr sz="1000" b="1" spc="-10" dirty="0">
                <a:latin typeface="Calibri" panose="020F0502020204030204"/>
                <a:cs typeface="Calibri" panose="020F0502020204030204"/>
              </a:rPr>
              <a:t> αντλιών.</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spc="-10" dirty="0">
                <a:latin typeface="Calibri" panose="020F0502020204030204"/>
                <a:cs typeface="Calibri" panose="020F0502020204030204"/>
              </a:rPr>
              <a:t>Εγχυτήρες.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spc="-10" dirty="0">
                <a:latin typeface="Calibri" panose="020F0502020204030204"/>
                <a:cs typeface="Calibri" panose="020F0502020204030204"/>
              </a:rPr>
              <a:t>Ηλεκτρονικό</a:t>
            </a:r>
            <a:r>
              <a:rPr sz="1000" b="1" spc="-5" dirty="0">
                <a:latin typeface="Calibri" panose="020F0502020204030204"/>
                <a:cs typeface="Calibri" panose="020F0502020204030204"/>
              </a:rPr>
              <a:t> </a:t>
            </a:r>
            <a:r>
              <a:rPr sz="1000" b="1" dirty="0">
                <a:latin typeface="Calibri" panose="020F0502020204030204"/>
                <a:cs typeface="Calibri" panose="020F0502020204030204"/>
              </a:rPr>
              <a:t>- </a:t>
            </a:r>
            <a:r>
              <a:rPr sz="1000" b="1" spc="-10" dirty="0">
                <a:latin typeface="Calibri" panose="020F0502020204030204"/>
                <a:cs typeface="Calibri" panose="020F0502020204030204"/>
              </a:rPr>
              <a:t>υδραυλικό</a:t>
            </a:r>
            <a:r>
              <a:rPr sz="1000" b="1" spc="10"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5" dirty="0">
                <a:latin typeface="Calibri" panose="020F0502020204030204"/>
                <a:cs typeface="Calibri" panose="020F0502020204030204"/>
              </a:rPr>
              <a:t> </a:t>
            </a:r>
            <a:r>
              <a:rPr sz="1000" b="1" dirty="0">
                <a:latin typeface="Calibri" panose="020F0502020204030204"/>
                <a:cs typeface="Calibri" panose="020F0502020204030204"/>
              </a:rPr>
              <a:t>έγχυσης</a:t>
            </a:r>
            <a:r>
              <a:rPr sz="1000" b="1" spc="10" dirty="0">
                <a:latin typeface="Calibri" panose="020F0502020204030204"/>
                <a:cs typeface="Calibri" panose="020F0502020204030204"/>
              </a:rPr>
              <a:t> </a:t>
            </a:r>
            <a:r>
              <a:rPr sz="1000" b="1" dirty="0">
                <a:latin typeface="Calibri" panose="020F0502020204030204"/>
                <a:cs typeface="Calibri" panose="020F0502020204030204"/>
              </a:rPr>
              <a:t>χωρίς</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κνωδακοφόρο</a:t>
            </a:r>
            <a:r>
              <a:rPr sz="1000" b="1" dirty="0">
                <a:latin typeface="Calibri" panose="020F0502020204030204"/>
                <a:cs typeface="Calibri" panose="020F0502020204030204"/>
              </a:rPr>
              <a:t> (Common</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rail).</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spc="-10" dirty="0">
                <a:latin typeface="Calibri" panose="020F0502020204030204"/>
                <a:cs typeface="Calibri" panose="020F0502020204030204"/>
              </a:rPr>
              <a:t>Γενικά</a:t>
            </a:r>
            <a:r>
              <a:rPr sz="1000" b="1" spc="-30" dirty="0">
                <a:latin typeface="Calibri" panose="020F0502020204030204"/>
                <a:cs typeface="Calibri" panose="020F0502020204030204"/>
              </a:rPr>
              <a:t> </a:t>
            </a:r>
            <a:r>
              <a:rPr sz="1000" b="1" dirty="0">
                <a:latin typeface="Calibri" panose="020F0502020204030204"/>
                <a:cs typeface="Calibri" panose="020F0502020204030204"/>
              </a:rPr>
              <a:t>περί</a:t>
            </a:r>
            <a:r>
              <a:rPr sz="1000" b="1" spc="-15" dirty="0">
                <a:latin typeface="Calibri" panose="020F0502020204030204"/>
                <a:cs typeface="Calibri" panose="020F0502020204030204"/>
              </a:rPr>
              <a:t> </a:t>
            </a:r>
            <a:r>
              <a:rPr sz="1000" b="1" dirty="0">
                <a:latin typeface="Calibri" panose="020F0502020204030204"/>
                <a:cs typeface="Calibri" panose="020F0502020204030204"/>
              </a:rPr>
              <a:t>ρυθμιστών,</a:t>
            </a:r>
            <a:r>
              <a:rPr sz="1000" b="1" spc="-15" dirty="0">
                <a:latin typeface="Calibri" panose="020F0502020204030204"/>
                <a:cs typeface="Calibri" panose="020F0502020204030204"/>
              </a:rPr>
              <a:t> </a:t>
            </a:r>
            <a:r>
              <a:rPr sz="1000" b="1" dirty="0">
                <a:latin typeface="Calibri" panose="020F0502020204030204"/>
                <a:cs typeface="Calibri" panose="020F0502020204030204"/>
              </a:rPr>
              <a:t>είδη</a:t>
            </a:r>
            <a:r>
              <a:rPr sz="1000" b="1" spc="-15" dirty="0">
                <a:latin typeface="Calibri" panose="020F0502020204030204"/>
                <a:cs typeface="Calibri" panose="020F0502020204030204"/>
              </a:rPr>
              <a:t> </a:t>
            </a:r>
            <a:r>
              <a:rPr sz="1000" b="1" dirty="0">
                <a:latin typeface="Calibri" panose="020F0502020204030204"/>
                <a:cs typeface="Calibri" panose="020F0502020204030204"/>
              </a:rPr>
              <a:t>ρυθμιστών,</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χαρακτηριστικά</a:t>
            </a:r>
            <a:r>
              <a:rPr sz="1000" b="1" spc="-20" dirty="0">
                <a:latin typeface="Calibri" panose="020F0502020204030204"/>
                <a:cs typeface="Calibri" panose="020F0502020204030204"/>
              </a:rPr>
              <a:t> </a:t>
            </a:r>
            <a:r>
              <a:rPr sz="1000" b="1" dirty="0">
                <a:latin typeface="Calibri" panose="020F0502020204030204"/>
                <a:cs typeface="Calibri" panose="020F0502020204030204"/>
              </a:rPr>
              <a:t>ρυθμιστών,</a:t>
            </a:r>
            <a:r>
              <a:rPr sz="1000" b="1" spc="-15" dirty="0">
                <a:latin typeface="Calibri" panose="020F0502020204030204"/>
                <a:cs typeface="Calibri" panose="020F0502020204030204"/>
              </a:rPr>
              <a:t> </a:t>
            </a:r>
            <a:r>
              <a:rPr sz="1000" b="1" dirty="0">
                <a:latin typeface="Calibri" panose="020F0502020204030204"/>
                <a:cs typeface="Calibri" panose="020F0502020204030204"/>
              </a:rPr>
              <a:t>ρυθμιστές</a:t>
            </a:r>
            <a:r>
              <a:rPr sz="1000" b="1" spc="-10" dirty="0">
                <a:latin typeface="Calibri" panose="020F0502020204030204"/>
                <a:cs typeface="Calibri" panose="020F0502020204030204"/>
              </a:rPr>
              <a:t> υπερτάχυνσης.</a:t>
            </a:r>
            <a:endParaRPr sz="1000">
              <a:latin typeface="Calibri" panose="020F0502020204030204"/>
              <a:cs typeface="Calibri" panose="020F0502020204030204"/>
            </a:endParaRPr>
          </a:p>
        </p:txBody>
      </p:sp>
      <p:sp>
        <p:nvSpPr>
          <p:cNvPr id="6" name="object 6"/>
          <p:cNvSpPr txBox="1"/>
          <p:nvPr/>
        </p:nvSpPr>
        <p:spPr>
          <a:xfrm>
            <a:off x="257809" y="1739900"/>
            <a:ext cx="3480435" cy="914400"/>
          </a:xfrm>
          <a:prstGeom prst="rect">
            <a:avLst/>
          </a:prstGeom>
        </p:spPr>
        <p:txBody>
          <a:bodyPr vert="horz" wrap="square" lIns="0" tIns="38100" rIns="0" bIns="0" rtlCol="0">
            <a:spAutoFit/>
          </a:bodyPr>
          <a:lstStyle/>
          <a:p>
            <a:pPr marL="139065" indent="-127000">
              <a:lnSpc>
                <a:spcPct val="100000"/>
              </a:lnSpc>
              <a:spcBef>
                <a:spcPts val="300"/>
              </a:spcBef>
              <a:buAutoNum type="arabicPeriod" startAt="2"/>
              <a:tabLst>
                <a:tab pos="139700" algn="l"/>
              </a:tabLst>
            </a:pPr>
            <a:r>
              <a:rPr sz="1000" b="1" u="sng" dirty="0">
                <a:uFill>
                  <a:solidFill>
                    <a:srgbClr val="000000"/>
                  </a:solidFill>
                </a:uFill>
                <a:latin typeface="Calibri" panose="020F0502020204030204"/>
                <a:cs typeface="Calibri" panose="020F0502020204030204"/>
                <a:hlinkClick r:id="rId1" action="ppaction://hlinksldjump"/>
              </a:rPr>
              <a:t>ΙΣΧΥΣ</a:t>
            </a:r>
            <a:r>
              <a:rPr sz="1000" b="1" u="sng" spc="-15"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a:t>
            </a:r>
            <a:r>
              <a:rPr sz="1000" b="1" u="sng" spc="-20" dirty="0">
                <a:uFill>
                  <a:solidFill>
                    <a:srgbClr val="000000"/>
                  </a:solidFill>
                </a:uFill>
                <a:latin typeface="Calibri" panose="020F0502020204030204"/>
                <a:cs typeface="Calibri" panose="020F0502020204030204"/>
                <a:hlinkClick r:id="rId1" action="ppaction://hlinksldjump"/>
              </a:rPr>
              <a:t> </a:t>
            </a:r>
            <a:r>
              <a:rPr sz="1000" b="1" u="sng" spc="-10" dirty="0">
                <a:uFill>
                  <a:solidFill>
                    <a:srgbClr val="000000"/>
                  </a:solidFill>
                </a:uFill>
                <a:latin typeface="Calibri" panose="020F0502020204030204"/>
                <a:cs typeface="Calibri" panose="020F0502020204030204"/>
                <a:hlinkClick r:id="rId1" action="ppaction://hlinksldjump"/>
              </a:rPr>
              <a:t>ΑΠΟΔΟΣΗ</a:t>
            </a:r>
            <a:r>
              <a:rPr sz="1000" b="1" u="sng" spc="-20"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a:t>
            </a:r>
            <a:r>
              <a:rPr sz="1000" b="1" u="sng" spc="-15" dirty="0">
                <a:uFill>
                  <a:solidFill>
                    <a:srgbClr val="000000"/>
                  </a:solidFill>
                </a:uFill>
                <a:latin typeface="Calibri" panose="020F0502020204030204"/>
                <a:cs typeface="Calibri" panose="020F0502020204030204"/>
                <a:hlinkClick r:id="rId1" action="ppaction://hlinksldjump"/>
              </a:rPr>
              <a:t> </a:t>
            </a:r>
            <a:r>
              <a:rPr sz="1000" b="1" u="sng" spc="-10" dirty="0">
                <a:uFill>
                  <a:solidFill>
                    <a:srgbClr val="000000"/>
                  </a:solidFill>
                </a:uFill>
                <a:latin typeface="Calibri" panose="020F0502020204030204"/>
                <a:cs typeface="Calibri" panose="020F0502020204030204"/>
                <a:hlinkClick r:id="rId1" action="ppaction://hlinksldjump"/>
              </a:rPr>
              <a:t>ΔΙΑΓΡΑΜΜΑΤΑ</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Ενδεικνυόμενη</a:t>
            </a:r>
            <a:r>
              <a:rPr sz="1000" b="1" spc="-50" dirty="0">
                <a:latin typeface="Calibri" panose="020F0502020204030204"/>
                <a:cs typeface="Calibri" panose="020F0502020204030204"/>
              </a:rPr>
              <a:t> </a:t>
            </a:r>
            <a:r>
              <a:rPr sz="1000" b="1" dirty="0">
                <a:latin typeface="Calibri" panose="020F0502020204030204"/>
                <a:cs typeface="Calibri" panose="020F0502020204030204"/>
              </a:rPr>
              <a:t>ισχύς</a:t>
            </a:r>
            <a:r>
              <a:rPr sz="1000" b="1" spc="-3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30" dirty="0">
                <a:latin typeface="Calibri" panose="020F0502020204030204"/>
                <a:cs typeface="Calibri" panose="020F0502020204030204"/>
              </a:rPr>
              <a:t> </a:t>
            </a:r>
            <a:r>
              <a:rPr sz="1000" b="1" dirty="0">
                <a:latin typeface="Calibri" panose="020F0502020204030204"/>
                <a:cs typeface="Calibri" panose="020F0502020204030204"/>
              </a:rPr>
              <a:t>μέση</a:t>
            </a:r>
            <a:r>
              <a:rPr sz="1000" b="1" spc="-40" dirty="0">
                <a:latin typeface="Calibri" panose="020F0502020204030204"/>
                <a:cs typeface="Calibri" panose="020F0502020204030204"/>
              </a:rPr>
              <a:t> </a:t>
            </a:r>
            <a:r>
              <a:rPr sz="1000" b="1" dirty="0">
                <a:latin typeface="Calibri" panose="020F0502020204030204"/>
                <a:cs typeface="Calibri" panose="020F0502020204030204"/>
              </a:rPr>
              <a:t>ενδεικτική</a:t>
            </a:r>
            <a:r>
              <a:rPr sz="1000" b="1" spc="-35" dirty="0">
                <a:latin typeface="Calibri" panose="020F0502020204030204"/>
                <a:cs typeface="Calibri" panose="020F0502020204030204"/>
              </a:rPr>
              <a:t> </a:t>
            </a:r>
            <a:r>
              <a:rPr sz="1000" b="1" dirty="0">
                <a:latin typeface="Calibri" panose="020F0502020204030204"/>
                <a:cs typeface="Calibri" panose="020F0502020204030204"/>
              </a:rPr>
              <a:t>πίεση,</a:t>
            </a:r>
            <a:r>
              <a:rPr sz="1000" b="1" spc="-35" dirty="0">
                <a:latin typeface="Calibri" panose="020F0502020204030204"/>
                <a:cs typeface="Calibri" panose="020F0502020204030204"/>
              </a:rPr>
              <a:t> </a:t>
            </a:r>
            <a:r>
              <a:rPr sz="1000" b="1" spc="-10" dirty="0">
                <a:latin typeface="Calibri" panose="020F0502020204030204"/>
                <a:cs typeface="Calibri" panose="020F0502020204030204"/>
              </a:rPr>
              <a:t>ασκήσεις.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Τρόπος</a:t>
            </a:r>
            <a:r>
              <a:rPr sz="1000" b="1" spc="5" dirty="0">
                <a:latin typeface="Calibri" panose="020F0502020204030204"/>
                <a:cs typeface="Calibri" panose="020F0502020204030204"/>
              </a:rPr>
              <a:t> </a:t>
            </a:r>
            <a:r>
              <a:rPr sz="1000" b="1" dirty="0">
                <a:latin typeface="Calibri" panose="020F0502020204030204"/>
                <a:cs typeface="Calibri" panose="020F0502020204030204"/>
              </a:rPr>
              <a:t>μέτρησης</a:t>
            </a:r>
            <a:r>
              <a:rPr sz="1000" b="1" spc="5" dirty="0">
                <a:latin typeface="Calibri" panose="020F0502020204030204"/>
                <a:cs typeface="Calibri" panose="020F0502020204030204"/>
              </a:rPr>
              <a:t> </a:t>
            </a:r>
            <a:r>
              <a:rPr sz="1000" b="1" dirty="0">
                <a:latin typeface="Calibri" panose="020F0502020204030204"/>
                <a:cs typeface="Calibri" panose="020F0502020204030204"/>
              </a:rPr>
              <a:t>εκ των </a:t>
            </a:r>
            <a:r>
              <a:rPr sz="1000" b="1" spc="-10" dirty="0">
                <a:latin typeface="Calibri" panose="020F0502020204030204"/>
                <a:cs typeface="Calibri" panose="020F0502020204030204"/>
              </a:rPr>
              <a:t>δυναμοδεικτικών</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διαγραμμάτων.</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Σταθερά</a:t>
            </a:r>
            <a:r>
              <a:rPr sz="1000" b="1" spc="-10" dirty="0">
                <a:latin typeface="Calibri" panose="020F0502020204030204"/>
                <a:cs typeface="Calibri" panose="020F0502020204030204"/>
              </a:rPr>
              <a:t> κυλίνδρου,</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πλανίμετρο, </a:t>
            </a:r>
            <a:r>
              <a:rPr sz="1000" b="1" dirty="0">
                <a:latin typeface="Calibri" panose="020F0502020204030204"/>
                <a:cs typeface="Calibri" panose="020F0502020204030204"/>
              </a:rPr>
              <a:t>ισομερισμός</a:t>
            </a:r>
            <a:r>
              <a:rPr sz="1000" b="1" spc="-10" dirty="0">
                <a:latin typeface="Calibri" panose="020F0502020204030204"/>
                <a:cs typeface="Calibri" panose="020F0502020204030204"/>
              </a:rPr>
              <a:t> διαγράμματος.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Δυναμοδείκτες,</a:t>
            </a:r>
            <a:r>
              <a:rPr sz="1000" b="1" spc="-60" dirty="0">
                <a:latin typeface="Calibri" panose="020F0502020204030204"/>
                <a:cs typeface="Calibri" panose="020F0502020204030204"/>
              </a:rPr>
              <a:t> </a:t>
            </a:r>
            <a:r>
              <a:rPr sz="1000" b="1" dirty="0">
                <a:latin typeface="Calibri" panose="020F0502020204030204"/>
                <a:cs typeface="Calibri" panose="020F0502020204030204"/>
              </a:rPr>
              <a:t>κλίμακες</a:t>
            </a:r>
            <a:r>
              <a:rPr sz="1000" b="1" spc="-45" dirty="0">
                <a:latin typeface="Calibri" panose="020F0502020204030204"/>
                <a:cs typeface="Calibri" panose="020F0502020204030204"/>
              </a:rPr>
              <a:t> </a:t>
            </a:r>
            <a:r>
              <a:rPr sz="1000" b="1" spc="-10" dirty="0">
                <a:latin typeface="Calibri" panose="020F0502020204030204"/>
                <a:cs typeface="Calibri" panose="020F0502020204030204"/>
              </a:rPr>
              <a:t>ελατηρίων.</a:t>
            </a:r>
            <a:endParaRPr sz="1000">
              <a:latin typeface="Calibri" panose="020F0502020204030204"/>
              <a:cs typeface="Calibri" panose="020F0502020204030204"/>
            </a:endParaRPr>
          </a:p>
        </p:txBody>
      </p:sp>
      <p:sp>
        <p:nvSpPr>
          <p:cNvPr id="7" name="object 7"/>
          <p:cNvSpPr txBox="1"/>
          <p:nvPr/>
        </p:nvSpPr>
        <p:spPr>
          <a:xfrm>
            <a:off x="257809" y="2654300"/>
            <a:ext cx="2157095"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2.5</a:t>
            </a:r>
            <a:r>
              <a:rPr sz="1000" b="1" spc="-15" dirty="0">
                <a:latin typeface="Calibri" panose="020F0502020204030204"/>
                <a:cs typeface="Calibri" panose="020F0502020204030204"/>
              </a:rPr>
              <a:t> </a:t>
            </a:r>
            <a:r>
              <a:rPr sz="1000" b="1" dirty="0">
                <a:latin typeface="Calibri" panose="020F0502020204030204"/>
                <a:cs typeface="Calibri" panose="020F0502020204030204"/>
              </a:rPr>
              <a:t>Τρόπος</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καταγραφής</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διαγραμμάτων.</a:t>
            </a:r>
            <a:endParaRPr sz="1000">
              <a:latin typeface="Calibri" panose="020F0502020204030204"/>
              <a:cs typeface="Calibri" panose="020F0502020204030204"/>
            </a:endParaRPr>
          </a:p>
        </p:txBody>
      </p:sp>
      <p:sp>
        <p:nvSpPr>
          <p:cNvPr id="8" name="object 8"/>
          <p:cNvSpPr txBox="1"/>
          <p:nvPr/>
        </p:nvSpPr>
        <p:spPr>
          <a:xfrm>
            <a:off x="257809" y="2832100"/>
            <a:ext cx="4742180"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2.6</a:t>
            </a:r>
            <a:r>
              <a:rPr sz="1000" b="1" spc="-35" dirty="0">
                <a:latin typeface="Calibri" panose="020F0502020204030204"/>
                <a:cs typeface="Calibri" panose="020F0502020204030204"/>
              </a:rPr>
              <a:t> </a:t>
            </a:r>
            <a:r>
              <a:rPr sz="1000" b="1" dirty="0">
                <a:latin typeface="Calibri" panose="020F0502020204030204"/>
                <a:cs typeface="Calibri" panose="020F0502020204030204"/>
              </a:rPr>
              <a:t>Τρόποι</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υπολογισμού</a:t>
            </a:r>
            <a:r>
              <a:rPr sz="1000" b="1" spc="-20" dirty="0">
                <a:latin typeface="Calibri" panose="020F0502020204030204"/>
                <a:cs typeface="Calibri" panose="020F0502020204030204"/>
              </a:rPr>
              <a:t> </a:t>
            </a:r>
            <a:r>
              <a:rPr sz="1000" b="1" dirty="0">
                <a:latin typeface="Calibri" panose="020F0502020204030204"/>
                <a:cs typeface="Calibri" panose="020F0502020204030204"/>
              </a:rPr>
              <a:t>ιπποδυνάμεων</a:t>
            </a:r>
            <a:r>
              <a:rPr sz="1000" b="1" spc="-30" dirty="0">
                <a:latin typeface="Calibri" panose="020F0502020204030204"/>
                <a:cs typeface="Calibri" panose="020F0502020204030204"/>
              </a:rPr>
              <a:t> </a:t>
            </a:r>
            <a:r>
              <a:rPr sz="1000" b="1" dirty="0">
                <a:latin typeface="Calibri" panose="020F0502020204030204"/>
                <a:cs typeface="Calibri" panose="020F0502020204030204"/>
              </a:rPr>
              <a:t>σε</a:t>
            </a:r>
            <a:r>
              <a:rPr sz="1000" b="1" spc="-25" dirty="0">
                <a:latin typeface="Calibri" panose="020F0502020204030204"/>
                <a:cs typeface="Calibri" panose="020F0502020204030204"/>
              </a:rPr>
              <a:t> </a:t>
            </a:r>
            <a:r>
              <a:rPr sz="1000" b="1" dirty="0">
                <a:latin typeface="Calibri" panose="020F0502020204030204"/>
                <a:cs typeface="Calibri" panose="020F0502020204030204"/>
              </a:rPr>
              <a:t>δίχρονες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15" dirty="0">
                <a:latin typeface="Calibri" panose="020F0502020204030204"/>
                <a:cs typeface="Calibri" panose="020F0502020204030204"/>
              </a:rPr>
              <a:t> </a:t>
            </a:r>
            <a:r>
              <a:rPr sz="1000" b="1" dirty="0">
                <a:latin typeface="Calibri" panose="020F0502020204030204"/>
                <a:cs typeface="Calibri" panose="020F0502020204030204"/>
              </a:rPr>
              <a:t>τετράχρονες</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πετρελαιομηχανές.</a:t>
            </a:r>
            <a:endParaRPr sz="1000">
              <a:latin typeface="Calibri" panose="020F0502020204030204"/>
              <a:cs typeface="Calibri" panose="020F0502020204030204"/>
            </a:endParaRPr>
          </a:p>
        </p:txBody>
      </p:sp>
      <p:sp>
        <p:nvSpPr>
          <p:cNvPr id="9" name="object 9"/>
          <p:cNvSpPr txBox="1"/>
          <p:nvPr/>
        </p:nvSpPr>
        <p:spPr>
          <a:xfrm>
            <a:off x="257809" y="3009900"/>
            <a:ext cx="2338705"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2.7 Σύγχρονοι</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ηλεκτρονικοί</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δυναμοδείκτες.</a:t>
            </a:r>
            <a:endParaRPr sz="1000">
              <a:latin typeface="Calibri" panose="020F0502020204030204"/>
              <a:cs typeface="Calibri" panose="020F0502020204030204"/>
            </a:endParaRPr>
          </a:p>
        </p:txBody>
      </p:sp>
      <p:sp>
        <p:nvSpPr>
          <p:cNvPr id="10" name="object 10"/>
          <p:cNvSpPr txBox="1"/>
          <p:nvPr/>
        </p:nvSpPr>
        <p:spPr>
          <a:xfrm>
            <a:off x="257809" y="3162300"/>
            <a:ext cx="6900545" cy="3404870"/>
          </a:xfrm>
          <a:prstGeom prst="rect">
            <a:avLst/>
          </a:prstGeom>
        </p:spPr>
        <p:txBody>
          <a:bodyPr vert="horz" wrap="square" lIns="0" tIns="38100" rIns="0" bIns="0" rtlCol="0">
            <a:spAutoFit/>
          </a:bodyPr>
          <a:lstStyle/>
          <a:p>
            <a:pPr marL="202565" lvl="1" indent="-190500">
              <a:lnSpc>
                <a:spcPct val="100000"/>
              </a:lnSpc>
              <a:spcBef>
                <a:spcPts val="300"/>
              </a:spcBef>
              <a:buAutoNum type="arabicPeriod" startAt="8"/>
              <a:tabLst>
                <a:tab pos="203200" algn="l"/>
              </a:tabLst>
            </a:pPr>
            <a:r>
              <a:rPr sz="1000" b="1" dirty="0">
                <a:latin typeface="Calibri" panose="020F0502020204030204"/>
                <a:cs typeface="Calibri" panose="020F0502020204030204"/>
              </a:rPr>
              <a:t>Ισχύς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τριβών.</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Ανάλυση</a:t>
            </a:r>
            <a:r>
              <a:rPr sz="1000" b="1" spc="-2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10" dirty="0">
                <a:latin typeface="Calibri" panose="020F0502020204030204"/>
                <a:cs typeface="Calibri" panose="020F0502020204030204"/>
              </a:rPr>
              <a:t> </a:t>
            </a:r>
            <a:r>
              <a:rPr sz="1000" b="1" dirty="0">
                <a:latin typeface="Calibri" panose="020F0502020204030204"/>
                <a:cs typeface="Calibri" panose="020F0502020204030204"/>
              </a:rPr>
              <a:t>μέτρηση</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αυτής.</a:t>
            </a:r>
            <a:endParaRPr sz="1000">
              <a:latin typeface="Calibri" panose="020F0502020204030204"/>
              <a:cs typeface="Calibri" panose="020F0502020204030204"/>
            </a:endParaRPr>
          </a:p>
          <a:p>
            <a:pPr marL="202565" lvl="1" indent="-190500">
              <a:lnSpc>
                <a:spcPct val="100000"/>
              </a:lnSpc>
              <a:spcBef>
                <a:spcPts val="200"/>
              </a:spcBef>
              <a:buAutoNum type="arabicPeriod" startAt="8"/>
              <a:tabLst>
                <a:tab pos="203200" algn="l"/>
              </a:tabLst>
            </a:pPr>
            <a:r>
              <a:rPr sz="1000" b="1" dirty="0">
                <a:latin typeface="Calibri" panose="020F0502020204030204"/>
                <a:cs typeface="Calibri" panose="020F0502020204030204"/>
              </a:rPr>
              <a:t>Πραγματική</a:t>
            </a:r>
            <a:r>
              <a:rPr sz="1000" b="1" spc="-40" dirty="0">
                <a:latin typeface="Calibri" panose="020F0502020204030204"/>
                <a:cs typeface="Calibri" panose="020F0502020204030204"/>
              </a:rPr>
              <a:t> </a:t>
            </a:r>
            <a:r>
              <a:rPr sz="1000" b="1" dirty="0">
                <a:latin typeface="Calibri" panose="020F0502020204030204"/>
                <a:cs typeface="Calibri" panose="020F0502020204030204"/>
              </a:rPr>
              <a:t>ισχύς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30" dirty="0">
                <a:latin typeface="Calibri" panose="020F0502020204030204"/>
                <a:cs typeface="Calibri" panose="020F0502020204030204"/>
              </a:rPr>
              <a:t> </a:t>
            </a:r>
            <a:r>
              <a:rPr sz="1000" b="1" dirty="0">
                <a:latin typeface="Calibri" panose="020F0502020204030204"/>
                <a:cs typeface="Calibri" panose="020F0502020204030204"/>
              </a:rPr>
              <a:t>μέση</a:t>
            </a:r>
            <a:r>
              <a:rPr sz="1000" b="1" spc="-35" dirty="0">
                <a:latin typeface="Calibri" panose="020F0502020204030204"/>
                <a:cs typeface="Calibri" panose="020F0502020204030204"/>
              </a:rPr>
              <a:t> </a:t>
            </a:r>
            <a:r>
              <a:rPr sz="1000" b="1" dirty="0">
                <a:latin typeface="Calibri" panose="020F0502020204030204"/>
                <a:cs typeface="Calibri" panose="020F0502020204030204"/>
              </a:rPr>
              <a:t>πραγματική</a:t>
            </a:r>
            <a:r>
              <a:rPr sz="1000" b="1" spc="-35" dirty="0">
                <a:latin typeface="Calibri" panose="020F0502020204030204"/>
                <a:cs typeface="Calibri" panose="020F0502020204030204"/>
              </a:rPr>
              <a:t> </a:t>
            </a:r>
            <a:r>
              <a:rPr sz="1000" b="1" spc="-10" dirty="0">
                <a:latin typeface="Calibri" panose="020F0502020204030204"/>
                <a:cs typeface="Calibri" panose="020F0502020204030204"/>
              </a:rPr>
              <a:t>πίεση.</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Μέτρηση</a:t>
            </a:r>
            <a:r>
              <a:rPr sz="1000" b="1" spc="-35" dirty="0">
                <a:latin typeface="Calibri" panose="020F0502020204030204"/>
                <a:cs typeface="Calibri" panose="020F0502020204030204"/>
              </a:rPr>
              <a:t> </a:t>
            </a:r>
            <a:r>
              <a:rPr sz="1000" b="1" dirty="0">
                <a:latin typeface="Calibri" panose="020F0502020204030204"/>
                <a:cs typeface="Calibri" panose="020F0502020204030204"/>
              </a:rPr>
              <a:t>της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πραγματικής</a:t>
            </a:r>
            <a:r>
              <a:rPr sz="1000" b="1" spc="-15" dirty="0">
                <a:latin typeface="Calibri" panose="020F0502020204030204"/>
                <a:cs typeface="Calibri" panose="020F0502020204030204"/>
              </a:rPr>
              <a:t> </a:t>
            </a:r>
            <a:r>
              <a:rPr sz="1000" b="1" dirty="0">
                <a:latin typeface="Calibri" panose="020F0502020204030204"/>
                <a:cs typeface="Calibri" panose="020F0502020204030204"/>
              </a:rPr>
              <a:t>πίεσης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με</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υδραυλική</a:t>
            </a:r>
            <a:r>
              <a:rPr sz="1000" b="1" spc="-20" dirty="0">
                <a:latin typeface="Calibri" panose="020F0502020204030204"/>
                <a:cs typeface="Calibri" panose="020F0502020204030204"/>
              </a:rPr>
              <a:t> </a:t>
            </a:r>
            <a:r>
              <a:rPr sz="1000" b="1" dirty="0">
                <a:latin typeface="Calibri" panose="020F0502020204030204"/>
                <a:cs typeface="Calibri" panose="020F0502020204030204"/>
              </a:rPr>
              <a:t>πέδη,</a:t>
            </a:r>
            <a:r>
              <a:rPr sz="1000" b="1" spc="-25" dirty="0">
                <a:latin typeface="Calibri" panose="020F0502020204030204"/>
                <a:cs typeface="Calibri" panose="020F0502020204030204"/>
              </a:rPr>
              <a:t> </a:t>
            </a:r>
            <a:r>
              <a:rPr sz="1000" b="1" dirty="0">
                <a:latin typeface="Calibri" panose="020F0502020204030204"/>
                <a:cs typeface="Calibri" panose="020F0502020204030204"/>
              </a:rPr>
              <a:t>εκ</a:t>
            </a:r>
            <a:r>
              <a:rPr sz="1000" b="1" spc="-15" dirty="0">
                <a:latin typeface="Calibri" panose="020F0502020204030204"/>
                <a:cs typeface="Calibri" panose="020F0502020204030204"/>
              </a:rPr>
              <a:t> </a:t>
            </a:r>
            <a:r>
              <a:rPr sz="1000" b="1" dirty="0">
                <a:latin typeface="Calibri" panose="020F0502020204030204"/>
                <a:cs typeface="Calibri" panose="020F0502020204030204"/>
              </a:rPr>
              <a:t>της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ειδικής</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κατανάλωσης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15" dirty="0">
                <a:latin typeface="Calibri" panose="020F0502020204030204"/>
                <a:cs typeface="Calibri" panose="020F0502020204030204"/>
              </a:rPr>
              <a:t> </a:t>
            </a:r>
            <a:r>
              <a:rPr sz="1000" b="1" dirty="0">
                <a:latin typeface="Calibri" panose="020F0502020204030204"/>
                <a:cs typeface="Calibri" panose="020F0502020204030204"/>
              </a:rPr>
              <a:t>από</a:t>
            </a:r>
            <a:r>
              <a:rPr sz="1000" b="1" spc="-15" dirty="0">
                <a:latin typeface="Calibri" panose="020F0502020204030204"/>
                <a:cs typeface="Calibri" panose="020F0502020204030204"/>
              </a:rPr>
              <a:t> </a:t>
            </a:r>
            <a:r>
              <a:rPr sz="1000" b="1" dirty="0">
                <a:latin typeface="Calibri" panose="020F0502020204030204"/>
                <a:cs typeface="Calibri" panose="020F0502020204030204"/>
              </a:rPr>
              <a:t>τις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ηλεκτρικές</a:t>
            </a:r>
            <a:r>
              <a:rPr sz="1000" b="1" spc="-10" dirty="0">
                <a:latin typeface="Calibri" panose="020F0502020204030204"/>
                <a:cs typeface="Calibri" panose="020F0502020204030204"/>
              </a:rPr>
              <a:t> ενδείξεις.</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Ειδική</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κατανάλωση</a:t>
            </a:r>
            <a:r>
              <a:rPr sz="1000" b="1" spc="-15" dirty="0">
                <a:latin typeface="Calibri" panose="020F0502020204030204"/>
                <a:cs typeface="Calibri" panose="020F0502020204030204"/>
              </a:rPr>
              <a:t> </a:t>
            </a:r>
            <a:r>
              <a:rPr sz="1000" b="1" dirty="0">
                <a:latin typeface="Calibri" panose="020F0502020204030204"/>
                <a:cs typeface="Calibri" panose="020F0502020204030204"/>
              </a:rPr>
              <a:t>ΜΕΚ</a:t>
            </a:r>
            <a:r>
              <a:rPr sz="1000" b="1" spc="-15" dirty="0">
                <a:latin typeface="Calibri" panose="020F0502020204030204"/>
                <a:cs typeface="Calibri" panose="020F0502020204030204"/>
              </a:rPr>
              <a:t> </a:t>
            </a:r>
            <a:r>
              <a:rPr sz="1000" b="1" dirty="0">
                <a:latin typeface="Calibri" panose="020F0502020204030204"/>
                <a:cs typeface="Calibri" panose="020F0502020204030204"/>
              </a:rPr>
              <a:t>-</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Ασκήσεις.</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Βαθμοί</a:t>
            </a:r>
            <a:r>
              <a:rPr sz="1000" b="1" spc="-25" dirty="0">
                <a:latin typeface="Calibri" panose="020F0502020204030204"/>
                <a:cs typeface="Calibri" panose="020F0502020204030204"/>
              </a:rPr>
              <a:t> </a:t>
            </a:r>
            <a:r>
              <a:rPr sz="1000" b="1" dirty="0">
                <a:latin typeface="Calibri" panose="020F0502020204030204"/>
                <a:cs typeface="Calibri" panose="020F0502020204030204"/>
              </a:rPr>
              <a:t>απόδοσης</a:t>
            </a:r>
            <a:r>
              <a:rPr sz="1000" b="1" spc="-10" dirty="0">
                <a:latin typeface="Calibri" panose="020F0502020204030204"/>
                <a:cs typeface="Calibri" panose="020F0502020204030204"/>
              </a:rPr>
              <a:t> (θεωρητικός,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ενδεικνυόμενος,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ποιότητος,</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μηχανικός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βαθμός</a:t>
            </a:r>
            <a:r>
              <a:rPr sz="1000" b="1" spc="-10" dirty="0">
                <a:latin typeface="Calibri" panose="020F0502020204030204"/>
                <a:cs typeface="Calibri" panose="020F0502020204030204"/>
              </a:rPr>
              <a:t> </a:t>
            </a:r>
            <a:r>
              <a:rPr sz="1000" b="1" dirty="0">
                <a:latin typeface="Calibri" panose="020F0502020204030204"/>
                <a:cs typeface="Calibri" panose="020F0502020204030204"/>
              </a:rPr>
              <a:t>απόδοσης,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πραγματικός</a:t>
            </a:r>
            <a:r>
              <a:rPr sz="1000" b="1" spc="-10" dirty="0">
                <a:latin typeface="Calibri" panose="020F0502020204030204"/>
                <a:cs typeface="Calibri" panose="020F0502020204030204"/>
              </a:rPr>
              <a:t> </a:t>
            </a:r>
            <a:r>
              <a:rPr sz="1000" b="1" dirty="0">
                <a:latin typeface="Calibri" panose="020F0502020204030204"/>
                <a:cs typeface="Calibri" panose="020F0502020204030204"/>
              </a:rPr>
              <a:t>ή</a:t>
            </a:r>
            <a:r>
              <a:rPr sz="1000" b="1" spc="-30" dirty="0">
                <a:latin typeface="Calibri" panose="020F0502020204030204"/>
                <a:cs typeface="Calibri" panose="020F0502020204030204"/>
              </a:rPr>
              <a:t> </a:t>
            </a:r>
            <a:r>
              <a:rPr sz="1000" b="1" spc="-10" dirty="0">
                <a:latin typeface="Calibri" panose="020F0502020204030204"/>
                <a:cs typeface="Calibri" panose="020F0502020204030204"/>
              </a:rPr>
              <a:t>ολικός)</a:t>
            </a:r>
            <a:r>
              <a:rPr sz="1000" b="1" spc="-15" dirty="0">
                <a:latin typeface="Calibri" panose="020F0502020204030204"/>
                <a:cs typeface="Calibri" panose="020F0502020204030204"/>
              </a:rPr>
              <a:t> </a:t>
            </a:r>
            <a:r>
              <a:rPr sz="1000" b="1" dirty="0">
                <a:latin typeface="Calibri" panose="020F0502020204030204"/>
                <a:cs typeface="Calibri" panose="020F0502020204030204"/>
              </a:rPr>
              <a:t>-</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Ασκήσεις.</a:t>
            </a:r>
            <a:endParaRPr sz="1000">
              <a:latin typeface="Calibri" panose="020F0502020204030204"/>
              <a:cs typeface="Calibri" panose="020F0502020204030204"/>
            </a:endParaRPr>
          </a:p>
          <a:p>
            <a:pPr marL="267335" lvl="1" indent="-255270">
              <a:lnSpc>
                <a:spcPct val="100000"/>
              </a:lnSpc>
              <a:spcBef>
                <a:spcPts val="210"/>
              </a:spcBef>
              <a:buAutoNum type="arabicPeriod" startAt="8"/>
              <a:tabLst>
                <a:tab pos="267970" algn="l"/>
              </a:tabLst>
            </a:pPr>
            <a:r>
              <a:rPr sz="1000" b="1" spc="-10" dirty="0">
                <a:latin typeface="Calibri" panose="020F0502020204030204"/>
                <a:cs typeface="Calibri" panose="020F0502020204030204"/>
              </a:rPr>
              <a:t>Οικονομικός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βαθμός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απόδοσης,</a:t>
            </a:r>
            <a:r>
              <a:rPr sz="1000" b="1" spc="-15" dirty="0">
                <a:latin typeface="Calibri" panose="020F0502020204030204"/>
                <a:cs typeface="Calibri" panose="020F0502020204030204"/>
              </a:rPr>
              <a:t> </a:t>
            </a:r>
            <a:r>
              <a:rPr sz="1000" b="1" dirty="0">
                <a:latin typeface="Calibri" panose="020F0502020204030204"/>
                <a:cs typeface="Calibri" panose="020F0502020204030204"/>
              </a:rPr>
              <a:t>πλήρωσης</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κυλίνδρου,</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καύσης,</a:t>
            </a:r>
            <a:r>
              <a:rPr sz="1000" b="1" spc="-15" dirty="0">
                <a:latin typeface="Calibri" panose="020F0502020204030204"/>
                <a:cs typeface="Calibri" panose="020F0502020204030204"/>
              </a:rPr>
              <a:t> </a:t>
            </a:r>
            <a:r>
              <a:rPr sz="1000" b="1" dirty="0">
                <a:latin typeface="Calibri" panose="020F0502020204030204"/>
                <a:cs typeface="Calibri" panose="020F0502020204030204"/>
              </a:rPr>
              <a:t>σάρωσης,</a:t>
            </a:r>
            <a:r>
              <a:rPr sz="1000" b="1" spc="-10" dirty="0">
                <a:latin typeface="Calibri" panose="020F0502020204030204"/>
                <a:cs typeface="Calibri" panose="020F0502020204030204"/>
              </a:rPr>
              <a:t> υπερπλήρωσης.</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Σύγκριση</a:t>
            </a:r>
            <a:r>
              <a:rPr sz="1000" b="1" spc="-30" dirty="0">
                <a:latin typeface="Calibri" panose="020F0502020204030204"/>
                <a:cs typeface="Calibri" panose="020F0502020204030204"/>
              </a:rPr>
              <a:t> </a:t>
            </a:r>
            <a:r>
              <a:rPr sz="1000" b="1" dirty="0">
                <a:latin typeface="Calibri" panose="020F0502020204030204"/>
                <a:cs typeface="Calibri" panose="020F0502020204030204"/>
              </a:rPr>
              <a:t>θερμικών</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μηχανών</a:t>
            </a:r>
            <a:r>
              <a:rPr sz="1000" b="1" spc="-20" dirty="0">
                <a:latin typeface="Calibri" panose="020F0502020204030204"/>
                <a:cs typeface="Calibri" panose="020F0502020204030204"/>
              </a:rPr>
              <a:t> </a:t>
            </a:r>
            <a:r>
              <a:rPr sz="1000" b="1" dirty="0">
                <a:latin typeface="Calibri" panose="020F0502020204030204"/>
                <a:cs typeface="Calibri" panose="020F0502020204030204"/>
              </a:rPr>
              <a:t>με</a:t>
            </a:r>
            <a:r>
              <a:rPr sz="1000" b="1" spc="-15" dirty="0">
                <a:latin typeface="Calibri" panose="020F0502020204030204"/>
                <a:cs typeface="Calibri" panose="020F0502020204030204"/>
              </a:rPr>
              <a:t> </a:t>
            </a:r>
            <a:r>
              <a:rPr sz="1000" b="1" dirty="0">
                <a:latin typeface="Calibri" panose="020F0502020204030204"/>
                <a:cs typeface="Calibri" panose="020F0502020204030204"/>
              </a:rPr>
              <a:t>βάση</a:t>
            </a:r>
            <a:r>
              <a:rPr sz="1000" b="1" spc="-25" dirty="0">
                <a:latin typeface="Calibri" panose="020F0502020204030204"/>
                <a:cs typeface="Calibri" panose="020F0502020204030204"/>
              </a:rPr>
              <a:t> </a:t>
            </a:r>
            <a:r>
              <a:rPr sz="1000" b="1" dirty="0">
                <a:latin typeface="Calibri" panose="020F0502020204030204"/>
                <a:cs typeface="Calibri" panose="020F0502020204030204"/>
              </a:rPr>
              <a:t>τον</a:t>
            </a:r>
            <a:r>
              <a:rPr sz="1000" b="1" spc="-10" dirty="0">
                <a:latin typeface="Calibri" panose="020F0502020204030204"/>
                <a:cs typeface="Calibri" panose="020F0502020204030204"/>
              </a:rPr>
              <a:t> οικονομικό </a:t>
            </a:r>
            <a:r>
              <a:rPr sz="1000" b="1" dirty="0">
                <a:latin typeface="Calibri" panose="020F0502020204030204"/>
                <a:cs typeface="Calibri" panose="020F0502020204030204"/>
              </a:rPr>
              <a:t>βαθμό</a:t>
            </a:r>
            <a:r>
              <a:rPr sz="1000" b="1" spc="-10" dirty="0">
                <a:latin typeface="Calibri" panose="020F0502020204030204"/>
                <a:cs typeface="Calibri" panose="020F0502020204030204"/>
              </a:rPr>
              <a:t> απόδοσης.</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Απώλειες</a:t>
            </a:r>
            <a:r>
              <a:rPr sz="1000" b="1" spc="-65" dirty="0">
                <a:latin typeface="Calibri" panose="020F0502020204030204"/>
                <a:cs typeface="Calibri" panose="020F0502020204030204"/>
              </a:rPr>
              <a:t> </a:t>
            </a:r>
            <a:r>
              <a:rPr sz="1000" b="1" spc="-20" dirty="0">
                <a:latin typeface="Calibri" panose="020F0502020204030204"/>
                <a:cs typeface="Calibri" panose="020F0502020204030204"/>
              </a:rPr>
              <a:t>ΜΕΚ.</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Θερμικός</a:t>
            </a:r>
            <a:r>
              <a:rPr sz="1000" b="1" spc="-45" dirty="0">
                <a:latin typeface="Calibri" panose="020F0502020204030204"/>
                <a:cs typeface="Calibri" panose="020F0502020204030204"/>
              </a:rPr>
              <a:t> </a:t>
            </a:r>
            <a:r>
              <a:rPr sz="1000" b="1" spc="-10" dirty="0">
                <a:latin typeface="Calibri" panose="020F0502020204030204"/>
                <a:cs typeface="Calibri" panose="020F0502020204030204"/>
              </a:rPr>
              <a:t>ισολογισμός.</a:t>
            </a:r>
            <a:endParaRPr sz="1000">
              <a:latin typeface="Calibri" panose="020F0502020204030204"/>
              <a:cs typeface="Calibri" panose="020F0502020204030204"/>
            </a:endParaRPr>
          </a:p>
          <a:p>
            <a:pPr marL="267335" lvl="1" indent="-255270">
              <a:lnSpc>
                <a:spcPct val="100000"/>
              </a:lnSpc>
              <a:spcBef>
                <a:spcPts val="200"/>
              </a:spcBef>
              <a:buAutoNum type="arabicPeriod" startAt="8"/>
              <a:tabLst>
                <a:tab pos="267970" algn="l"/>
              </a:tabLst>
            </a:pPr>
            <a:r>
              <a:rPr sz="1000" b="1" dirty="0">
                <a:latin typeface="Calibri" panose="020F0502020204030204"/>
                <a:cs typeface="Calibri" panose="020F0502020204030204"/>
              </a:rPr>
              <a:t>Εφαρμογές</a:t>
            </a:r>
            <a:r>
              <a:rPr sz="1000" b="1" spc="-30" dirty="0">
                <a:latin typeface="Calibri" panose="020F0502020204030204"/>
                <a:cs typeface="Calibri" panose="020F0502020204030204"/>
              </a:rPr>
              <a:t> </a:t>
            </a:r>
            <a:r>
              <a:rPr sz="1000" b="1" dirty="0">
                <a:latin typeface="Calibri" panose="020F0502020204030204"/>
                <a:cs typeface="Calibri" panose="020F0502020204030204"/>
              </a:rPr>
              <a:t>-</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Ασκήσεις.</a:t>
            </a:r>
            <a:endParaRPr sz="1000">
              <a:latin typeface="Calibri" panose="020F0502020204030204"/>
              <a:cs typeface="Calibri" panose="020F0502020204030204"/>
            </a:endParaRPr>
          </a:p>
          <a:p>
            <a:pPr>
              <a:lnSpc>
                <a:spcPct val="100000"/>
              </a:lnSpc>
              <a:spcBef>
                <a:spcPts val="10"/>
              </a:spcBef>
            </a:pPr>
            <a:endParaRPr sz="1300">
              <a:latin typeface="Calibri" panose="020F0502020204030204"/>
              <a:cs typeface="Calibri" panose="020F0502020204030204"/>
            </a:endParaRPr>
          </a:p>
          <a:p>
            <a:pPr marL="139065" indent="-127000">
              <a:lnSpc>
                <a:spcPct val="100000"/>
              </a:lnSpc>
              <a:buAutoNum type="arabicPeriod" startAt="3"/>
              <a:tabLst>
                <a:tab pos="139700" algn="l"/>
              </a:tabLst>
            </a:pPr>
            <a:r>
              <a:rPr sz="1000" b="1" u="sng" spc="-10" dirty="0">
                <a:uFill>
                  <a:solidFill>
                    <a:srgbClr val="000000"/>
                  </a:solidFill>
                </a:uFill>
                <a:latin typeface="Calibri" panose="020F0502020204030204"/>
                <a:cs typeface="Calibri" panose="020F0502020204030204"/>
                <a:hlinkClick r:id="rId2" action="ppaction://hlinksldjump"/>
              </a:rPr>
              <a:t>ΡΥΘΜΙΣΕΙΣ</a:t>
            </a:r>
            <a:r>
              <a:rPr sz="1000" b="1" u="sng" spc="-5" dirty="0">
                <a:uFill>
                  <a:solidFill>
                    <a:srgbClr val="000000"/>
                  </a:solidFill>
                </a:uFill>
                <a:latin typeface="Calibri" panose="020F0502020204030204"/>
                <a:cs typeface="Calibri" panose="020F0502020204030204"/>
                <a:hlinkClick r:id="rId2" action="ppaction://hlinksldjump"/>
              </a:rPr>
              <a:t> </a:t>
            </a:r>
            <a:r>
              <a:rPr sz="1000" b="1" u="sng" dirty="0">
                <a:uFill>
                  <a:solidFill>
                    <a:srgbClr val="000000"/>
                  </a:solidFill>
                </a:uFill>
                <a:latin typeface="Calibri" panose="020F0502020204030204"/>
                <a:cs typeface="Calibri" panose="020F0502020204030204"/>
                <a:hlinkClick r:id="rId2" action="ppaction://hlinksldjump"/>
              </a:rPr>
              <a:t>-</a:t>
            </a:r>
            <a:r>
              <a:rPr sz="1000" b="1" u="sng" spc="-15" dirty="0">
                <a:uFill>
                  <a:solidFill>
                    <a:srgbClr val="000000"/>
                  </a:solidFill>
                </a:uFill>
                <a:latin typeface="Calibri" panose="020F0502020204030204"/>
                <a:cs typeface="Calibri" panose="020F0502020204030204"/>
                <a:hlinkClick r:id="rId2" action="ppaction://hlinksldjump"/>
              </a:rPr>
              <a:t> </a:t>
            </a:r>
            <a:r>
              <a:rPr sz="1000" b="1" u="sng" spc="-10" dirty="0">
                <a:uFill>
                  <a:solidFill>
                    <a:srgbClr val="000000"/>
                  </a:solidFill>
                </a:uFill>
                <a:latin typeface="Calibri" panose="020F0502020204030204"/>
                <a:cs typeface="Calibri" panose="020F0502020204030204"/>
                <a:hlinkClick r:id="rId2" action="ppaction://hlinksldjump"/>
              </a:rPr>
              <a:t>ΜΕΤΡΗΣΕΙΣ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Ρύθμιση</a:t>
            </a:r>
            <a:r>
              <a:rPr sz="1000" b="1" spc="-25" dirty="0">
                <a:latin typeface="Calibri" panose="020F0502020204030204"/>
                <a:cs typeface="Calibri" panose="020F0502020204030204"/>
              </a:rPr>
              <a:t> </a:t>
            </a:r>
            <a:r>
              <a:rPr sz="1000" b="1" dirty="0">
                <a:latin typeface="Calibri" panose="020F0502020204030204"/>
                <a:cs typeface="Calibri" panose="020F0502020204030204"/>
              </a:rPr>
              <a:t>-</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γενικά.</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Ρυθμίσεις</a:t>
            </a:r>
            <a:r>
              <a:rPr sz="1000" b="1" spc="-35" dirty="0">
                <a:latin typeface="Calibri" panose="020F0502020204030204"/>
                <a:cs typeface="Calibri" panose="020F0502020204030204"/>
              </a:rPr>
              <a:t> </a:t>
            </a:r>
            <a:r>
              <a:rPr sz="1000" b="1" dirty="0">
                <a:latin typeface="Calibri" panose="020F0502020204030204"/>
                <a:cs typeface="Calibri" panose="020F0502020204030204"/>
              </a:rPr>
              <a:t>βαλβίδων</a:t>
            </a:r>
            <a:r>
              <a:rPr sz="1000" b="1" spc="-35" dirty="0">
                <a:latin typeface="Calibri" panose="020F0502020204030204"/>
                <a:cs typeface="Calibri" panose="020F0502020204030204"/>
              </a:rPr>
              <a:t> </a:t>
            </a:r>
            <a:r>
              <a:rPr sz="1000" b="1" dirty="0">
                <a:latin typeface="Calibri" panose="020F0502020204030204"/>
                <a:cs typeface="Calibri" panose="020F0502020204030204"/>
              </a:rPr>
              <a:t>σε</a:t>
            </a:r>
            <a:r>
              <a:rPr sz="1000" b="1" spc="-40" dirty="0">
                <a:latin typeface="Calibri" panose="020F0502020204030204"/>
                <a:cs typeface="Calibri" panose="020F0502020204030204"/>
              </a:rPr>
              <a:t> </a:t>
            </a:r>
            <a:r>
              <a:rPr sz="1000" b="1" dirty="0">
                <a:latin typeface="Calibri" panose="020F0502020204030204"/>
                <a:cs typeface="Calibri" panose="020F0502020204030204"/>
              </a:rPr>
              <a:t>δίχρονες</a:t>
            </a:r>
            <a:r>
              <a:rPr sz="1000" b="1" spc="-3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40" dirty="0">
                <a:latin typeface="Calibri" panose="020F0502020204030204"/>
                <a:cs typeface="Calibri" panose="020F0502020204030204"/>
              </a:rPr>
              <a:t> </a:t>
            </a:r>
            <a:r>
              <a:rPr sz="1000" b="1" dirty="0">
                <a:latin typeface="Calibri" panose="020F0502020204030204"/>
                <a:cs typeface="Calibri" panose="020F0502020204030204"/>
              </a:rPr>
              <a:t>τετράχρονες</a:t>
            </a:r>
            <a:r>
              <a:rPr sz="1000" b="1" spc="-30" dirty="0">
                <a:latin typeface="Calibri" panose="020F0502020204030204"/>
                <a:cs typeface="Calibri" panose="020F0502020204030204"/>
              </a:rPr>
              <a:t> </a:t>
            </a:r>
            <a:r>
              <a:rPr sz="1000" b="1" spc="-20" dirty="0">
                <a:latin typeface="Calibri" panose="020F0502020204030204"/>
                <a:cs typeface="Calibri" panose="020F0502020204030204"/>
              </a:rPr>
              <a:t>ΜΕΚ.</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Ρύθμιση</a:t>
            </a:r>
            <a:r>
              <a:rPr sz="1000" b="1" spc="-40" dirty="0">
                <a:latin typeface="Calibri" panose="020F0502020204030204"/>
                <a:cs typeface="Calibri" panose="020F0502020204030204"/>
              </a:rPr>
              <a:t> </a:t>
            </a:r>
            <a:r>
              <a:rPr sz="1000" b="1" dirty="0">
                <a:latin typeface="Calibri" panose="020F0502020204030204"/>
                <a:cs typeface="Calibri" panose="020F0502020204030204"/>
              </a:rPr>
              <a:t>αντλιών</a:t>
            </a:r>
            <a:r>
              <a:rPr sz="1000" b="1" spc="-30" dirty="0">
                <a:latin typeface="Calibri" panose="020F0502020204030204"/>
                <a:cs typeface="Calibri" panose="020F0502020204030204"/>
              </a:rPr>
              <a:t> </a:t>
            </a:r>
            <a:r>
              <a:rPr sz="1000" b="1" dirty="0">
                <a:latin typeface="Calibri" panose="020F0502020204030204"/>
                <a:cs typeface="Calibri" panose="020F0502020204030204"/>
              </a:rPr>
              <a:t>πετρελαίου</a:t>
            </a:r>
            <a:r>
              <a:rPr sz="1000" b="1" spc="-35" dirty="0">
                <a:latin typeface="Calibri" panose="020F0502020204030204"/>
                <a:cs typeface="Calibri" panose="020F0502020204030204"/>
              </a:rPr>
              <a:t> </a:t>
            </a:r>
            <a:r>
              <a:rPr sz="1000" b="1" dirty="0">
                <a:latin typeface="Calibri" panose="020F0502020204030204"/>
                <a:cs typeface="Calibri" panose="020F0502020204030204"/>
              </a:rPr>
              <a:t>υψηλής</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πιέσεως.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Μετρήσεις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στις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ΜΕΚ</a:t>
            </a:r>
            <a:r>
              <a:rPr sz="1000" b="1" spc="-15" dirty="0">
                <a:latin typeface="Calibri" panose="020F0502020204030204"/>
                <a:cs typeface="Calibri" panose="020F0502020204030204"/>
              </a:rPr>
              <a:t> </a:t>
            </a:r>
            <a:r>
              <a:rPr sz="1000" b="1" dirty="0">
                <a:latin typeface="Calibri" panose="020F0502020204030204"/>
                <a:cs typeface="Calibri" panose="020F0502020204030204"/>
              </a:rPr>
              <a:t>(φθορές,</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ελευθερίες).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Αυτόματη</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λειτουργία</a:t>
            </a:r>
            <a:r>
              <a:rPr sz="1000" b="1" spc="-15" dirty="0">
                <a:latin typeface="Calibri" panose="020F0502020204030204"/>
                <a:cs typeface="Calibri" panose="020F0502020204030204"/>
              </a:rPr>
              <a:t> </a:t>
            </a:r>
            <a:r>
              <a:rPr sz="1000" b="1" dirty="0">
                <a:latin typeface="Calibri" panose="020F0502020204030204"/>
                <a:cs typeface="Calibri" panose="020F0502020204030204"/>
              </a:rPr>
              <a:t>ρυθμίσεων</a:t>
            </a:r>
            <a:r>
              <a:rPr sz="1000" b="1" spc="-5" dirty="0">
                <a:latin typeface="Calibri" panose="020F0502020204030204"/>
                <a:cs typeface="Calibri" panose="020F0502020204030204"/>
              </a:rPr>
              <a:t> </a:t>
            </a:r>
            <a:r>
              <a:rPr sz="1000" b="1" dirty="0">
                <a:latin typeface="Calibri" panose="020F0502020204030204"/>
                <a:cs typeface="Calibri" panose="020F0502020204030204"/>
              </a:rPr>
              <a:t>ιξώδους</a:t>
            </a:r>
            <a:r>
              <a:rPr sz="1000" b="1" spc="-10" dirty="0">
                <a:latin typeface="Calibri" panose="020F0502020204030204"/>
                <a:cs typeface="Calibri" panose="020F0502020204030204"/>
              </a:rPr>
              <a:t> (Viscometer).</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Έλεγχος</a:t>
            </a:r>
            <a:r>
              <a:rPr sz="1000" b="1" spc="-35" dirty="0">
                <a:latin typeface="Calibri" panose="020F0502020204030204"/>
                <a:cs typeface="Calibri" panose="020F0502020204030204"/>
              </a:rPr>
              <a:t> </a:t>
            </a:r>
            <a:r>
              <a:rPr sz="1000" b="1" dirty="0">
                <a:latin typeface="Calibri" panose="020F0502020204030204"/>
                <a:cs typeface="Calibri" panose="020F0502020204030204"/>
              </a:rPr>
              <a:t>ευθυγράμμισης</a:t>
            </a:r>
            <a:r>
              <a:rPr sz="1000" b="1" spc="-40" dirty="0">
                <a:latin typeface="Calibri" panose="020F0502020204030204"/>
                <a:cs typeface="Calibri" panose="020F0502020204030204"/>
              </a:rPr>
              <a:t> </a:t>
            </a:r>
            <a:r>
              <a:rPr sz="1000" b="1" spc="-10" dirty="0">
                <a:latin typeface="Calibri" panose="020F0502020204030204"/>
                <a:cs typeface="Calibri" panose="020F0502020204030204"/>
              </a:rPr>
              <a:t>βάσεως-</a:t>
            </a:r>
            <a:r>
              <a:rPr sz="1000" b="1" dirty="0">
                <a:latin typeface="Calibri" panose="020F0502020204030204"/>
                <a:cs typeface="Calibri" panose="020F0502020204030204"/>
              </a:rPr>
              <a:t>στροφαλοφόρου</a:t>
            </a:r>
            <a:r>
              <a:rPr sz="1000" b="1" spc="-35" dirty="0">
                <a:latin typeface="Calibri" panose="020F0502020204030204"/>
                <a:cs typeface="Calibri" panose="020F0502020204030204"/>
              </a:rPr>
              <a:t> </a:t>
            </a:r>
            <a:r>
              <a:rPr sz="1000" b="1" dirty="0">
                <a:latin typeface="Calibri" panose="020F0502020204030204"/>
                <a:cs typeface="Calibri" panose="020F0502020204030204"/>
              </a:rPr>
              <a:t>άξονα</a:t>
            </a:r>
            <a:r>
              <a:rPr sz="1000" b="1" spc="-35" dirty="0">
                <a:latin typeface="Calibri" panose="020F0502020204030204"/>
                <a:cs typeface="Calibri" panose="020F0502020204030204"/>
              </a:rPr>
              <a:t> </a:t>
            </a:r>
            <a:r>
              <a:rPr sz="1000" b="1" spc="-10" dirty="0">
                <a:latin typeface="Calibri" panose="020F0502020204030204"/>
                <a:cs typeface="Calibri" panose="020F0502020204030204"/>
              </a:rPr>
              <a:t>μηχανής.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Κάμψη</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στροφαλοφόρου</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(Deflection)</a:t>
            </a:r>
            <a:r>
              <a:rPr sz="1000" b="1" spc="-5" dirty="0">
                <a:latin typeface="Calibri" panose="020F0502020204030204"/>
                <a:cs typeface="Calibri" panose="020F0502020204030204"/>
              </a:rPr>
              <a:t> </a:t>
            </a:r>
            <a:r>
              <a:rPr sz="1000" b="1" dirty="0">
                <a:latin typeface="Calibri" panose="020F0502020204030204"/>
                <a:cs typeface="Calibri" panose="020F0502020204030204"/>
              </a:rPr>
              <a:t>και μέθοδοι μέτρησης αυτής</a:t>
            </a:r>
            <a:r>
              <a:rPr sz="1000" b="1" spc="-10" dirty="0">
                <a:latin typeface="Calibri" panose="020F0502020204030204"/>
                <a:cs typeface="Calibri" panose="020F0502020204030204"/>
              </a:rPr>
              <a:t> </a:t>
            </a:r>
            <a:r>
              <a:rPr sz="1000" b="1" dirty="0">
                <a:latin typeface="Calibri" panose="020F0502020204030204"/>
                <a:cs typeface="Calibri" panose="020F0502020204030204"/>
              </a:rPr>
              <a:t>στους διάφορους</a:t>
            </a:r>
            <a:r>
              <a:rPr sz="1000" b="1" spc="-10" dirty="0">
                <a:latin typeface="Calibri" panose="020F0502020204030204"/>
                <a:cs typeface="Calibri" panose="020F0502020204030204"/>
              </a:rPr>
              <a:t> </a:t>
            </a:r>
            <a:r>
              <a:rPr sz="1000" b="1" dirty="0">
                <a:latin typeface="Calibri" panose="020F0502020204030204"/>
                <a:cs typeface="Calibri" panose="020F0502020204030204"/>
              </a:rPr>
              <a:t>τύπους</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μηχανών.</a:t>
            </a:r>
            <a:endParaRPr sz="1000">
              <a:latin typeface="Calibri" panose="020F0502020204030204"/>
              <a:cs typeface="Calibri" panose="020F0502020204030204"/>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71169" y="1450340"/>
            <a:ext cx="8379459" cy="4312920"/>
          </a:xfrm>
          <a:prstGeom prst="rect">
            <a:avLst/>
          </a:prstGeom>
        </p:spPr>
        <p:txBody>
          <a:bodyPr vert="horz" wrap="square" lIns="0" tIns="30480" rIns="0" bIns="0" rtlCol="0">
            <a:spAutoFit/>
          </a:bodyPr>
          <a:lstStyle/>
          <a:p>
            <a:pPr marL="301625" marR="43180" indent="-251460">
              <a:lnSpc>
                <a:spcPct val="95000"/>
              </a:lnSpc>
              <a:spcBef>
                <a:spcPts val="240"/>
              </a:spcBef>
              <a:buClr>
                <a:srgbClr val="FF0000"/>
              </a:buClr>
              <a:buSzPct val="96000"/>
              <a:buFont typeface="Wingdings" panose="05000000000000000000"/>
              <a:buChar char=""/>
              <a:tabLst>
                <a:tab pos="314325" algn="l"/>
              </a:tabLst>
            </a:pPr>
            <a:r>
              <a:rPr sz="2600" b="1" dirty="0">
                <a:solidFill>
                  <a:srgbClr val="0000FF"/>
                </a:solidFill>
                <a:latin typeface="Arial" panose="020B0604020202020204"/>
                <a:cs typeface="Arial" panose="020B0604020202020204"/>
              </a:rPr>
              <a:t>Η συνολική</a:t>
            </a:r>
            <a:r>
              <a:rPr sz="2600" b="1" spc="-5"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διάρκεια</a:t>
            </a:r>
            <a:r>
              <a:rPr sz="2600" b="1" spc="-5" dirty="0">
                <a:solidFill>
                  <a:srgbClr val="0000FF"/>
                </a:solidFill>
                <a:latin typeface="Arial" panose="020B0604020202020204"/>
                <a:cs typeface="Arial" panose="020B0604020202020204"/>
              </a:rPr>
              <a:t> </a:t>
            </a:r>
            <a:r>
              <a:rPr sz="2600" b="1">
                <a:solidFill>
                  <a:srgbClr val="0000FF"/>
                </a:solidFill>
                <a:latin typeface="Arial" panose="020B0604020202020204"/>
                <a:cs typeface="Arial" panose="020B0604020202020204"/>
              </a:rPr>
              <a:t>της </a:t>
            </a:r>
            <a:r>
              <a:rPr lang="el-GR" sz="2600" b="1" dirty="0">
                <a:solidFill>
                  <a:srgbClr val="0000FF"/>
                </a:solidFill>
                <a:latin typeface="Arial" panose="020B0604020202020204"/>
                <a:cs typeface="Arial" panose="020B0604020202020204"/>
              </a:rPr>
              <a:t>έ</a:t>
            </a:r>
            <a:r>
              <a:rPr sz="2600" b="1" smtClean="0">
                <a:solidFill>
                  <a:srgbClr val="0000FF"/>
                </a:solidFill>
                <a:latin typeface="Arial" panose="020B0604020202020204"/>
                <a:cs typeface="Arial" panose="020B0604020202020204"/>
              </a:rPr>
              <a:t>γχ</a:t>
            </a:r>
            <a:r>
              <a:rPr lang="el-GR" sz="2600" b="1" dirty="0" smtClean="0">
                <a:solidFill>
                  <a:srgbClr val="0000FF"/>
                </a:solidFill>
                <a:latin typeface="Arial" panose="020B0604020202020204"/>
                <a:cs typeface="Arial" panose="020B0604020202020204"/>
              </a:rPr>
              <a:t>υ</a:t>
            </a:r>
            <a:r>
              <a:rPr sz="2600" b="1" smtClean="0">
                <a:solidFill>
                  <a:srgbClr val="0000FF"/>
                </a:solidFill>
                <a:latin typeface="Arial" panose="020B0604020202020204"/>
                <a:cs typeface="Arial" panose="020B0604020202020204"/>
              </a:rPr>
              <a:t>σ</a:t>
            </a:r>
            <a:r>
              <a:rPr lang="el-GR" sz="2600" b="1" dirty="0" smtClean="0">
                <a:solidFill>
                  <a:srgbClr val="0000FF"/>
                </a:solidFill>
                <a:latin typeface="Arial" panose="020B0604020202020204"/>
                <a:cs typeface="Arial" panose="020B0604020202020204"/>
              </a:rPr>
              <a:t>η</a:t>
            </a:r>
            <a:r>
              <a:rPr sz="2600" b="1" smtClean="0">
                <a:solidFill>
                  <a:srgbClr val="0000FF"/>
                </a:solidFill>
                <a:latin typeface="Arial" panose="020B0604020202020204"/>
                <a:cs typeface="Arial" panose="020B0604020202020204"/>
              </a:rPr>
              <a:t>ς </a:t>
            </a:r>
            <a:r>
              <a:rPr sz="2600" b="1" dirty="0">
                <a:solidFill>
                  <a:srgbClr val="0000FF"/>
                </a:solidFill>
                <a:latin typeface="Arial" panose="020B0604020202020204"/>
                <a:cs typeface="Arial" panose="020B0604020202020204"/>
              </a:rPr>
              <a:t>δεν πρέπει</a:t>
            </a:r>
            <a:r>
              <a:rPr sz="2600" b="1" spc="-5" dirty="0">
                <a:solidFill>
                  <a:srgbClr val="0000FF"/>
                </a:solidFill>
                <a:latin typeface="Arial" panose="020B0604020202020204"/>
                <a:cs typeface="Arial" panose="020B0604020202020204"/>
              </a:rPr>
              <a:t> </a:t>
            </a:r>
            <a:r>
              <a:rPr sz="2600" b="1" spc="-25" dirty="0">
                <a:solidFill>
                  <a:srgbClr val="0000FF"/>
                </a:solidFill>
                <a:latin typeface="Arial" panose="020B0604020202020204"/>
                <a:cs typeface="Arial" panose="020B0604020202020204"/>
              </a:rPr>
              <a:t>να </a:t>
            </a:r>
            <a:r>
              <a:rPr sz="2600" b="1" dirty="0">
                <a:solidFill>
                  <a:srgbClr val="0000FF"/>
                </a:solidFill>
                <a:latin typeface="Arial" panose="020B0604020202020204"/>
                <a:cs typeface="Arial" panose="020B0604020202020204"/>
              </a:rPr>
              <a:t>υπερβαίνει</a:t>
            </a:r>
            <a:r>
              <a:rPr sz="2600" b="1" spc="-30"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τις</a:t>
            </a:r>
            <a:r>
              <a:rPr sz="2600" b="1" spc="-15"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20</a:t>
            </a:r>
            <a:r>
              <a:rPr sz="2250" b="1" baseline="30000" dirty="0">
                <a:solidFill>
                  <a:srgbClr val="0000FF"/>
                </a:solidFill>
                <a:latin typeface="Arial" panose="020B0604020202020204"/>
                <a:cs typeface="Arial" panose="020B0604020202020204"/>
              </a:rPr>
              <a:t>ο</a:t>
            </a:r>
            <a:r>
              <a:rPr sz="2250" b="1" spc="419" baseline="30000"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γωνίας</a:t>
            </a:r>
            <a:r>
              <a:rPr sz="2600" b="1" spc="-15"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στροφάλου,</a:t>
            </a:r>
            <a:r>
              <a:rPr sz="2600" b="1" spc="-5" dirty="0">
                <a:solidFill>
                  <a:srgbClr val="0000FF"/>
                </a:solidFill>
                <a:latin typeface="Arial" panose="020B0604020202020204"/>
                <a:cs typeface="Arial" panose="020B0604020202020204"/>
              </a:rPr>
              <a:t> </a:t>
            </a:r>
            <a:r>
              <a:rPr sz="2600" b="1" dirty="0">
                <a:latin typeface="Arial" panose="020B0604020202020204"/>
                <a:cs typeface="Arial" panose="020B0604020202020204"/>
              </a:rPr>
              <a:t>ώστε</a:t>
            </a:r>
            <a:r>
              <a:rPr sz="2600" b="1" spc="-20" dirty="0">
                <a:latin typeface="Arial" panose="020B0604020202020204"/>
                <a:cs typeface="Arial" panose="020B0604020202020204"/>
              </a:rPr>
              <a:t> </a:t>
            </a:r>
            <a:r>
              <a:rPr sz="2600" b="1" spc="-25" dirty="0">
                <a:latin typeface="Arial" panose="020B0604020202020204"/>
                <a:cs typeface="Arial" panose="020B0604020202020204"/>
              </a:rPr>
              <a:t>σε </a:t>
            </a:r>
            <a:r>
              <a:rPr sz="2600" b="1" dirty="0">
                <a:latin typeface="Arial" panose="020B0604020202020204"/>
                <a:cs typeface="Arial" panose="020B0604020202020204"/>
              </a:rPr>
              <a:t>συνδυασμό</a:t>
            </a:r>
            <a:r>
              <a:rPr sz="2600" b="1" spc="-30" dirty="0">
                <a:latin typeface="Arial" panose="020B0604020202020204"/>
                <a:cs typeface="Arial" panose="020B0604020202020204"/>
              </a:rPr>
              <a:t> </a:t>
            </a:r>
            <a:r>
              <a:rPr sz="2600" b="1" dirty="0">
                <a:latin typeface="Arial" panose="020B0604020202020204"/>
                <a:cs typeface="Arial" panose="020B0604020202020204"/>
              </a:rPr>
              <a:t>με</a:t>
            </a:r>
            <a:r>
              <a:rPr sz="2600" b="1" spc="-10" dirty="0">
                <a:latin typeface="Arial" panose="020B0604020202020204"/>
                <a:cs typeface="Arial" panose="020B0604020202020204"/>
              </a:rPr>
              <a:t> </a:t>
            </a:r>
            <a:r>
              <a:rPr sz="2600" b="1" dirty="0">
                <a:latin typeface="Arial" panose="020B0604020202020204"/>
                <a:cs typeface="Arial" panose="020B0604020202020204"/>
              </a:rPr>
              <a:t>υψηλό</a:t>
            </a:r>
            <a:r>
              <a:rPr sz="2600" b="1" spc="-5" dirty="0">
                <a:latin typeface="Arial" panose="020B0604020202020204"/>
                <a:cs typeface="Arial" panose="020B0604020202020204"/>
              </a:rPr>
              <a:t> </a:t>
            </a:r>
            <a:r>
              <a:rPr sz="2600" b="1">
                <a:latin typeface="Arial" panose="020B0604020202020204"/>
                <a:cs typeface="Arial" panose="020B0604020202020204"/>
              </a:rPr>
              <a:t>λόγο</a:t>
            </a:r>
            <a:r>
              <a:rPr sz="2600" b="1" spc="-15">
                <a:latin typeface="Arial" panose="020B0604020202020204"/>
                <a:cs typeface="Arial" panose="020B0604020202020204"/>
              </a:rPr>
              <a:t> </a:t>
            </a:r>
            <a:r>
              <a:rPr sz="2600" b="1" smtClean="0">
                <a:latin typeface="Arial" panose="020B0604020202020204"/>
                <a:cs typeface="Arial" panose="020B0604020202020204"/>
              </a:rPr>
              <a:t>συμπ</a:t>
            </a:r>
            <a:r>
              <a:rPr lang="el-GR" sz="2600" b="1" dirty="0" err="1" smtClean="0">
                <a:latin typeface="Arial" panose="020B0604020202020204"/>
                <a:cs typeface="Arial" panose="020B0604020202020204"/>
              </a:rPr>
              <a:t>ίε</a:t>
            </a:r>
            <a:r>
              <a:rPr sz="2600" b="1" smtClean="0">
                <a:latin typeface="Arial" panose="020B0604020202020204"/>
                <a:cs typeface="Arial" panose="020B0604020202020204"/>
              </a:rPr>
              <a:t>σ</a:t>
            </a:r>
            <a:r>
              <a:rPr lang="el-GR" sz="2600" b="1" dirty="0" smtClean="0">
                <a:latin typeface="Arial" panose="020B0604020202020204"/>
                <a:cs typeface="Arial" panose="020B0604020202020204"/>
              </a:rPr>
              <a:t>η</a:t>
            </a:r>
            <a:r>
              <a:rPr sz="2600" b="1" smtClean="0">
                <a:latin typeface="Arial" panose="020B0604020202020204"/>
                <a:cs typeface="Arial" panose="020B0604020202020204"/>
              </a:rPr>
              <a:t>ς</a:t>
            </a:r>
            <a:r>
              <a:rPr sz="2600" b="1" spc="-10" smtClean="0">
                <a:latin typeface="Arial" panose="020B0604020202020204"/>
                <a:cs typeface="Arial" panose="020B0604020202020204"/>
              </a:rPr>
              <a:t> </a:t>
            </a:r>
            <a:r>
              <a:rPr sz="2600" b="1" dirty="0">
                <a:latin typeface="Arial" panose="020B0604020202020204"/>
                <a:cs typeface="Arial" panose="020B0604020202020204"/>
              </a:rPr>
              <a:t>να</a:t>
            </a:r>
            <a:r>
              <a:rPr sz="2600" b="1" spc="-20" dirty="0">
                <a:latin typeface="Arial" panose="020B0604020202020204"/>
                <a:cs typeface="Arial" panose="020B0604020202020204"/>
              </a:rPr>
              <a:t> </a:t>
            </a:r>
            <a:r>
              <a:rPr sz="2600" b="1" spc="-10" dirty="0">
                <a:latin typeface="Arial" panose="020B0604020202020204"/>
                <a:cs typeface="Arial" panose="020B0604020202020204"/>
              </a:rPr>
              <a:t>προκύ- </a:t>
            </a:r>
            <a:r>
              <a:rPr sz="2600" b="1" dirty="0">
                <a:latin typeface="Arial" panose="020B0604020202020204"/>
                <a:cs typeface="Arial" panose="020B0604020202020204"/>
              </a:rPr>
              <a:t>πτει</a:t>
            </a:r>
            <a:r>
              <a:rPr sz="2600" b="1" spc="-60" dirty="0">
                <a:latin typeface="Arial" panose="020B0604020202020204"/>
                <a:cs typeface="Arial" panose="020B0604020202020204"/>
              </a:rPr>
              <a:t> </a:t>
            </a:r>
            <a:r>
              <a:rPr sz="2600" b="1" dirty="0">
                <a:latin typeface="Arial" panose="020B0604020202020204"/>
                <a:cs typeface="Arial" panose="020B0604020202020204"/>
              </a:rPr>
              <a:t>χαμηλή</a:t>
            </a:r>
            <a:r>
              <a:rPr sz="2600" b="1" spc="-40" dirty="0">
                <a:latin typeface="Arial" panose="020B0604020202020204"/>
                <a:cs typeface="Arial" panose="020B0604020202020204"/>
              </a:rPr>
              <a:t> </a:t>
            </a:r>
            <a:r>
              <a:rPr sz="2600" b="1" dirty="0">
                <a:latin typeface="Arial" panose="020B0604020202020204"/>
                <a:cs typeface="Arial" panose="020B0604020202020204"/>
              </a:rPr>
              <a:t>παραγωγή</a:t>
            </a:r>
            <a:r>
              <a:rPr sz="2600" b="1" spc="-50" dirty="0">
                <a:latin typeface="Arial" panose="020B0604020202020204"/>
                <a:cs typeface="Arial" panose="020B0604020202020204"/>
              </a:rPr>
              <a:t> </a:t>
            </a:r>
            <a:r>
              <a:rPr sz="2600" b="1" spc="-10" dirty="0">
                <a:latin typeface="Arial" panose="020B0604020202020204"/>
                <a:cs typeface="Arial" panose="020B0604020202020204"/>
              </a:rPr>
              <a:t>ρύπων.</a:t>
            </a:r>
            <a:r>
              <a:rPr sz="2600" b="1" spc="-150" dirty="0">
                <a:latin typeface="Arial" panose="020B0604020202020204"/>
                <a:cs typeface="Arial" panose="020B0604020202020204"/>
              </a:rPr>
              <a:t> </a:t>
            </a:r>
            <a:r>
              <a:rPr sz="2600" b="1" dirty="0">
                <a:latin typeface="Arial" panose="020B0604020202020204"/>
                <a:cs typeface="Arial" panose="020B0604020202020204"/>
              </a:rPr>
              <a:t>Αυτό</a:t>
            </a:r>
            <a:r>
              <a:rPr sz="2600" b="1" spc="-45" dirty="0">
                <a:latin typeface="Arial" panose="020B0604020202020204"/>
                <a:cs typeface="Arial" panose="020B0604020202020204"/>
              </a:rPr>
              <a:t> </a:t>
            </a:r>
            <a:r>
              <a:rPr sz="2600" b="1" spc="-10" dirty="0">
                <a:latin typeface="Arial" panose="020B0604020202020204"/>
                <a:cs typeface="Arial" panose="020B0604020202020204"/>
              </a:rPr>
              <a:t>μεταφράζεται </a:t>
            </a:r>
            <a:r>
              <a:rPr sz="2600" b="1" dirty="0">
                <a:latin typeface="Arial" panose="020B0604020202020204"/>
                <a:cs typeface="Arial" panose="020B0604020202020204"/>
              </a:rPr>
              <a:t>σε</a:t>
            </a:r>
            <a:r>
              <a:rPr sz="2600" b="1" spc="-10" dirty="0">
                <a:latin typeface="Arial" panose="020B0604020202020204"/>
                <a:cs typeface="Arial" panose="020B0604020202020204"/>
              </a:rPr>
              <a:t> </a:t>
            </a:r>
            <a:r>
              <a:rPr sz="2600" b="1" dirty="0">
                <a:latin typeface="Arial" panose="020B0604020202020204"/>
                <a:cs typeface="Arial" panose="020B0604020202020204"/>
              </a:rPr>
              <a:t>χρονική διάρκεια</a:t>
            </a:r>
            <a:r>
              <a:rPr sz="2600" b="1" spc="-10" dirty="0">
                <a:latin typeface="Arial" panose="020B0604020202020204"/>
                <a:cs typeface="Arial" panose="020B0604020202020204"/>
              </a:rPr>
              <a:t> </a:t>
            </a:r>
            <a:r>
              <a:rPr sz="2600" b="1" dirty="0">
                <a:latin typeface="Arial" panose="020B0604020202020204"/>
                <a:cs typeface="Arial" panose="020B0604020202020204"/>
              </a:rPr>
              <a:t>0,004</a:t>
            </a:r>
            <a:r>
              <a:rPr sz="2600" b="1" spc="5" dirty="0">
                <a:latin typeface="Arial" panose="020B0604020202020204"/>
                <a:cs typeface="Arial" panose="020B0604020202020204"/>
              </a:rPr>
              <a:t> </a:t>
            </a:r>
            <a:r>
              <a:rPr sz="2600" b="1" dirty="0">
                <a:latin typeface="Arial" panose="020B0604020202020204"/>
                <a:cs typeface="Arial" panose="020B0604020202020204"/>
              </a:rPr>
              <a:t>έως 0,01</a:t>
            </a:r>
            <a:r>
              <a:rPr sz="2600" b="1" spc="15" dirty="0">
                <a:latin typeface="Arial" panose="020B0604020202020204"/>
                <a:cs typeface="Arial" panose="020B0604020202020204"/>
              </a:rPr>
              <a:t> </a:t>
            </a:r>
            <a:r>
              <a:rPr sz="2600" b="1" spc="-10" dirty="0">
                <a:latin typeface="Arial" panose="020B0604020202020204"/>
                <a:cs typeface="Arial" panose="020B0604020202020204"/>
              </a:rPr>
              <a:t>δευτερολέ- </a:t>
            </a:r>
            <a:r>
              <a:rPr sz="2600" b="1" dirty="0">
                <a:latin typeface="Arial" panose="020B0604020202020204"/>
                <a:cs typeface="Arial" panose="020B0604020202020204"/>
              </a:rPr>
              <a:t>πτων,</a:t>
            </a:r>
            <a:r>
              <a:rPr sz="2600" b="1" spc="-30" dirty="0">
                <a:latin typeface="Arial" panose="020B0604020202020204"/>
                <a:cs typeface="Arial" panose="020B0604020202020204"/>
              </a:rPr>
              <a:t> </a:t>
            </a:r>
            <a:r>
              <a:rPr sz="2600" b="1" dirty="0">
                <a:latin typeface="Arial" panose="020B0604020202020204"/>
                <a:cs typeface="Arial" panose="020B0604020202020204"/>
              </a:rPr>
              <a:t>ανάλογα</a:t>
            </a:r>
            <a:r>
              <a:rPr sz="2600" b="1" spc="-15" dirty="0">
                <a:latin typeface="Arial" panose="020B0604020202020204"/>
                <a:cs typeface="Arial" panose="020B0604020202020204"/>
              </a:rPr>
              <a:t> </a:t>
            </a:r>
            <a:r>
              <a:rPr sz="2600" b="1" dirty="0">
                <a:latin typeface="Arial" panose="020B0604020202020204"/>
                <a:cs typeface="Arial" panose="020B0604020202020204"/>
              </a:rPr>
              <a:t>με</a:t>
            </a:r>
            <a:r>
              <a:rPr sz="2600" b="1" spc="-25" dirty="0">
                <a:latin typeface="Arial" panose="020B0604020202020204"/>
                <a:cs typeface="Arial" panose="020B0604020202020204"/>
              </a:rPr>
              <a:t> </a:t>
            </a:r>
            <a:r>
              <a:rPr sz="2600" b="1" dirty="0">
                <a:latin typeface="Arial" panose="020B0604020202020204"/>
                <a:cs typeface="Arial" panose="020B0604020202020204"/>
              </a:rPr>
              <a:t>τις</a:t>
            </a:r>
            <a:r>
              <a:rPr sz="2600" b="1" spc="-15" dirty="0">
                <a:latin typeface="Arial" panose="020B0604020202020204"/>
                <a:cs typeface="Arial" panose="020B0604020202020204"/>
              </a:rPr>
              <a:t> </a:t>
            </a:r>
            <a:r>
              <a:rPr sz="2600" b="1" dirty="0">
                <a:latin typeface="Arial" panose="020B0604020202020204"/>
                <a:cs typeface="Arial" panose="020B0604020202020204"/>
              </a:rPr>
              <a:t>στροφές</a:t>
            </a:r>
            <a:r>
              <a:rPr sz="2600" b="1" spc="-15" dirty="0">
                <a:latin typeface="Arial" panose="020B0604020202020204"/>
                <a:cs typeface="Arial" panose="020B0604020202020204"/>
              </a:rPr>
              <a:t> </a:t>
            </a:r>
            <a:r>
              <a:rPr sz="2600" b="1" dirty="0">
                <a:latin typeface="Arial" panose="020B0604020202020204"/>
                <a:cs typeface="Arial" panose="020B0604020202020204"/>
              </a:rPr>
              <a:t>της</a:t>
            </a:r>
            <a:r>
              <a:rPr sz="2600" b="1" spc="-15" dirty="0">
                <a:latin typeface="Arial" panose="020B0604020202020204"/>
                <a:cs typeface="Arial" panose="020B0604020202020204"/>
              </a:rPr>
              <a:t> </a:t>
            </a:r>
            <a:r>
              <a:rPr sz="2600" b="1" spc="-10" dirty="0">
                <a:latin typeface="Arial" panose="020B0604020202020204"/>
                <a:cs typeface="Arial" panose="020B0604020202020204"/>
              </a:rPr>
              <a:t>μηχανής.</a:t>
            </a:r>
            <a:endParaRPr sz="2600">
              <a:latin typeface="Arial" panose="020B0604020202020204"/>
              <a:cs typeface="Arial" panose="020B0604020202020204"/>
            </a:endParaRPr>
          </a:p>
          <a:p>
            <a:pPr>
              <a:lnSpc>
                <a:spcPct val="100000"/>
              </a:lnSpc>
              <a:buClr>
                <a:srgbClr val="FF0000"/>
              </a:buClr>
              <a:buFont typeface="Wingdings" panose="05000000000000000000"/>
              <a:buChar char=""/>
            </a:pPr>
            <a:endParaRPr sz="3350">
              <a:latin typeface="Arial" panose="020B0604020202020204"/>
              <a:cs typeface="Arial" panose="020B0604020202020204"/>
            </a:endParaRPr>
          </a:p>
          <a:p>
            <a:pPr marL="301625" marR="501015" indent="-251460">
              <a:lnSpc>
                <a:spcPct val="95000"/>
              </a:lnSpc>
              <a:spcBef>
                <a:spcPts val="5"/>
              </a:spcBef>
              <a:buClr>
                <a:srgbClr val="FF0000"/>
              </a:buClr>
              <a:buSzPct val="96000"/>
              <a:buFont typeface="Wingdings" panose="05000000000000000000"/>
              <a:buChar char=""/>
              <a:tabLst>
                <a:tab pos="314325" algn="l"/>
              </a:tabLst>
            </a:pPr>
            <a:r>
              <a:rPr sz="2600" b="1" dirty="0">
                <a:latin typeface="Arial" panose="020B0604020202020204"/>
                <a:cs typeface="Arial" panose="020B0604020202020204"/>
              </a:rPr>
              <a:t>Η</a:t>
            </a:r>
            <a:r>
              <a:rPr sz="2600" b="1" spc="-30" dirty="0">
                <a:latin typeface="Arial" panose="020B0604020202020204"/>
                <a:cs typeface="Arial" panose="020B0604020202020204"/>
              </a:rPr>
              <a:t> </a:t>
            </a:r>
            <a:r>
              <a:rPr sz="2600" b="1" dirty="0">
                <a:latin typeface="Arial" panose="020B0604020202020204"/>
                <a:cs typeface="Arial" panose="020B0604020202020204"/>
              </a:rPr>
              <a:t>φόρτιση</a:t>
            </a:r>
            <a:r>
              <a:rPr sz="2600" b="1" spc="-30" dirty="0">
                <a:latin typeface="Arial" panose="020B0604020202020204"/>
                <a:cs typeface="Arial" panose="020B0604020202020204"/>
              </a:rPr>
              <a:t> </a:t>
            </a:r>
            <a:r>
              <a:rPr sz="2600" b="1" dirty="0">
                <a:latin typeface="Arial" panose="020B0604020202020204"/>
                <a:cs typeface="Arial" panose="020B0604020202020204"/>
              </a:rPr>
              <a:t>του</a:t>
            </a:r>
            <a:r>
              <a:rPr sz="2600" b="1" spc="-35" dirty="0">
                <a:latin typeface="Arial" panose="020B0604020202020204"/>
                <a:cs typeface="Arial" panose="020B0604020202020204"/>
              </a:rPr>
              <a:t> </a:t>
            </a:r>
            <a:r>
              <a:rPr sz="2600" b="1" dirty="0">
                <a:latin typeface="Arial" panose="020B0604020202020204"/>
                <a:cs typeface="Arial" panose="020B0604020202020204"/>
              </a:rPr>
              <a:t>εκκεντροφόρου</a:t>
            </a:r>
            <a:r>
              <a:rPr sz="2600" b="1" spc="-35" dirty="0">
                <a:latin typeface="Arial" panose="020B0604020202020204"/>
                <a:cs typeface="Arial" panose="020B0604020202020204"/>
              </a:rPr>
              <a:t> </a:t>
            </a:r>
            <a:r>
              <a:rPr sz="2600" b="1" dirty="0">
                <a:latin typeface="Arial" panose="020B0604020202020204"/>
                <a:cs typeface="Arial" panose="020B0604020202020204"/>
              </a:rPr>
              <a:t>από</a:t>
            </a:r>
            <a:r>
              <a:rPr sz="2600" b="1" spc="-30" dirty="0">
                <a:latin typeface="Arial" panose="020B0604020202020204"/>
                <a:cs typeface="Arial" panose="020B0604020202020204"/>
              </a:rPr>
              <a:t> </a:t>
            </a:r>
            <a:r>
              <a:rPr sz="2600" b="1" dirty="0">
                <a:latin typeface="Arial" panose="020B0604020202020204"/>
                <a:cs typeface="Arial" panose="020B0604020202020204"/>
              </a:rPr>
              <a:t>τις</a:t>
            </a:r>
            <a:r>
              <a:rPr sz="2600" b="1" spc="-30" dirty="0">
                <a:latin typeface="Arial" panose="020B0604020202020204"/>
                <a:cs typeface="Arial" panose="020B0604020202020204"/>
              </a:rPr>
              <a:t> </a:t>
            </a:r>
            <a:r>
              <a:rPr sz="2600" b="1" spc="-10" dirty="0">
                <a:latin typeface="Arial" panose="020B0604020202020204"/>
                <a:cs typeface="Arial" panose="020B0604020202020204"/>
              </a:rPr>
              <a:t>αντλίες </a:t>
            </a:r>
            <a:r>
              <a:rPr sz="2600" b="1">
                <a:latin typeface="Arial" panose="020B0604020202020204"/>
                <a:cs typeface="Arial" panose="020B0604020202020204"/>
              </a:rPr>
              <a:t>υψηλής</a:t>
            </a:r>
            <a:r>
              <a:rPr sz="2600" b="1" spc="-10">
                <a:latin typeface="Arial" panose="020B0604020202020204"/>
                <a:cs typeface="Arial" panose="020B0604020202020204"/>
              </a:rPr>
              <a:t> </a:t>
            </a:r>
            <a:r>
              <a:rPr sz="2600" b="1" smtClean="0">
                <a:latin typeface="Arial" panose="020B0604020202020204"/>
                <a:cs typeface="Arial" panose="020B0604020202020204"/>
              </a:rPr>
              <a:t>π</a:t>
            </a:r>
            <a:r>
              <a:rPr lang="el-GR" sz="2600" b="1" dirty="0" err="1" smtClean="0">
                <a:latin typeface="Arial" panose="020B0604020202020204"/>
                <a:cs typeface="Arial" panose="020B0604020202020204"/>
              </a:rPr>
              <a:t>ίε</a:t>
            </a:r>
            <a:r>
              <a:rPr sz="2600" b="1" smtClean="0">
                <a:latin typeface="Arial" panose="020B0604020202020204"/>
                <a:cs typeface="Arial" panose="020B0604020202020204"/>
              </a:rPr>
              <a:t>σ</a:t>
            </a:r>
            <a:r>
              <a:rPr lang="el-GR" sz="2600" b="1" dirty="0" smtClean="0">
                <a:latin typeface="Arial" panose="020B0604020202020204"/>
                <a:cs typeface="Arial" panose="020B0604020202020204"/>
              </a:rPr>
              <a:t>η</a:t>
            </a:r>
            <a:r>
              <a:rPr sz="2600" b="1" smtClean="0">
                <a:latin typeface="Arial" panose="020B0604020202020204"/>
                <a:cs typeface="Arial" panose="020B0604020202020204"/>
              </a:rPr>
              <a:t>ς</a:t>
            </a:r>
            <a:r>
              <a:rPr sz="2600" b="1" spc="5" smtClean="0">
                <a:latin typeface="Arial" panose="020B0604020202020204"/>
                <a:cs typeface="Arial" panose="020B0604020202020204"/>
              </a:rPr>
              <a:t> </a:t>
            </a:r>
            <a:r>
              <a:rPr sz="2600" b="1" dirty="0">
                <a:latin typeface="Arial" panose="020B0604020202020204"/>
                <a:cs typeface="Arial" panose="020B0604020202020204"/>
              </a:rPr>
              <a:t>θα πρέπει</a:t>
            </a:r>
            <a:r>
              <a:rPr sz="2600" b="1" spc="5" dirty="0">
                <a:latin typeface="Arial" panose="020B0604020202020204"/>
                <a:cs typeface="Arial" panose="020B0604020202020204"/>
              </a:rPr>
              <a:t> </a:t>
            </a:r>
            <a:r>
              <a:rPr sz="2600" b="1" dirty="0">
                <a:latin typeface="Arial" panose="020B0604020202020204"/>
                <a:cs typeface="Arial" panose="020B0604020202020204"/>
              </a:rPr>
              <a:t>να</a:t>
            </a:r>
            <a:r>
              <a:rPr sz="2600" b="1" spc="5" dirty="0">
                <a:latin typeface="Arial" panose="020B0604020202020204"/>
                <a:cs typeface="Arial" panose="020B0604020202020204"/>
              </a:rPr>
              <a:t> </a:t>
            </a:r>
            <a:r>
              <a:rPr sz="2600" b="1" dirty="0">
                <a:latin typeface="Arial" panose="020B0604020202020204"/>
                <a:cs typeface="Arial" panose="020B0604020202020204"/>
              </a:rPr>
              <a:t>είναι</a:t>
            </a:r>
            <a:r>
              <a:rPr sz="2600" b="1" spc="5" dirty="0">
                <a:latin typeface="Arial" panose="020B0604020202020204"/>
                <a:cs typeface="Arial" panose="020B0604020202020204"/>
              </a:rPr>
              <a:t> </a:t>
            </a:r>
            <a:r>
              <a:rPr sz="2600" b="1" dirty="0">
                <a:latin typeface="Arial" panose="020B0604020202020204"/>
                <a:cs typeface="Arial" panose="020B0604020202020204"/>
              </a:rPr>
              <a:t>η</a:t>
            </a:r>
            <a:r>
              <a:rPr sz="2600" b="1" spc="5" dirty="0">
                <a:latin typeface="Arial" panose="020B0604020202020204"/>
                <a:cs typeface="Arial" panose="020B0604020202020204"/>
              </a:rPr>
              <a:t> </a:t>
            </a:r>
            <a:r>
              <a:rPr sz="2600" b="1" spc="-10" dirty="0">
                <a:latin typeface="Arial" panose="020B0604020202020204"/>
                <a:cs typeface="Arial" panose="020B0604020202020204"/>
              </a:rPr>
              <a:t>ελάχιστη </a:t>
            </a:r>
            <a:r>
              <a:rPr sz="2600" b="1" dirty="0">
                <a:latin typeface="Arial" panose="020B0604020202020204"/>
                <a:cs typeface="Arial" panose="020B0604020202020204"/>
              </a:rPr>
              <a:t>δυνατή,</a:t>
            </a:r>
            <a:r>
              <a:rPr sz="2600" b="1" spc="-55" dirty="0">
                <a:latin typeface="Arial" panose="020B0604020202020204"/>
                <a:cs typeface="Arial" panose="020B0604020202020204"/>
              </a:rPr>
              <a:t> </a:t>
            </a:r>
            <a:r>
              <a:rPr sz="2600" b="1" dirty="0">
                <a:latin typeface="Arial" panose="020B0604020202020204"/>
                <a:cs typeface="Arial" panose="020B0604020202020204"/>
              </a:rPr>
              <a:t>ώστε</a:t>
            </a:r>
            <a:r>
              <a:rPr sz="2600" b="1" spc="-40" dirty="0">
                <a:latin typeface="Arial" panose="020B0604020202020204"/>
                <a:cs typeface="Arial" panose="020B0604020202020204"/>
              </a:rPr>
              <a:t> </a:t>
            </a:r>
            <a:r>
              <a:rPr sz="2600" b="1" dirty="0">
                <a:latin typeface="Arial" panose="020B0604020202020204"/>
                <a:cs typeface="Arial" panose="020B0604020202020204"/>
              </a:rPr>
              <a:t>οι</a:t>
            </a:r>
            <a:r>
              <a:rPr sz="2600" b="1" spc="-45" dirty="0">
                <a:latin typeface="Arial" panose="020B0604020202020204"/>
                <a:cs typeface="Arial" panose="020B0604020202020204"/>
              </a:rPr>
              <a:t> </a:t>
            </a:r>
            <a:r>
              <a:rPr sz="2600" b="1" dirty="0">
                <a:latin typeface="Arial" panose="020B0604020202020204"/>
                <a:cs typeface="Arial" panose="020B0604020202020204"/>
              </a:rPr>
              <a:t>αναπτυσσόμενες</a:t>
            </a:r>
            <a:r>
              <a:rPr sz="2600" b="1" spc="-45" dirty="0">
                <a:latin typeface="Arial" panose="020B0604020202020204"/>
                <a:cs typeface="Arial" panose="020B0604020202020204"/>
              </a:rPr>
              <a:t> </a:t>
            </a:r>
            <a:r>
              <a:rPr sz="2600" b="1" dirty="0">
                <a:latin typeface="Arial" panose="020B0604020202020204"/>
                <a:cs typeface="Arial" panose="020B0604020202020204"/>
              </a:rPr>
              <a:t>τάσεις</a:t>
            </a:r>
            <a:r>
              <a:rPr sz="2600" b="1" spc="-40" dirty="0">
                <a:latin typeface="Arial" panose="020B0604020202020204"/>
                <a:cs typeface="Arial" panose="020B0604020202020204"/>
              </a:rPr>
              <a:t> </a:t>
            </a:r>
            <a:r>
              <a:rPr sz="2600" b="1" dirty="0">
                <a:latin typeface="Arial" panose="020B0604020202020204"/>
                <a:cs typeface="Arial" panose="020B0604020202020204"/>
              </a:rPr>
              <a:t>και</a:t>
            </a:r>
            <a:r>
              <a:rPr sz="2600" b="1" spc="-40" dirty="0">
                <a:latin typeface="Arial" panose="020B0604020202020204"/>
                <a:cs typeface="Arial" panose="020B0604020202020204"/>
              </a:rPr>
              <a:t> </a:t>
            </a:r>
            <a:r>
              <a:rPr sz="2600" b="1" spc="-50" dirty="0">
                <a:latin typeface="Arial" panose="020B0604020202020204"/>
                <a:cs typeface="Arial" panose="020B0604020202020204"/>
              </a:rPr>
              <a:t>ο </a:t>
            </a:r>
            <a:r>
              <a:rPr sz="2600" b="1" dirty="0">
                <a:latin typeface="Arial" panose="020B0604020202020204"/>
                <a:cs typeface="Arial" panose="020B0604020202020204"/>
              </a:rPr>
              <a:t>θόρυβος</a:t>
            </a:r>
            <a:r>
              <a:rPr sz="2600" b="1" spc="-65" dirty="0">
                <a:latin typeface="Arial" panose="020B0604020202020204"/>
                <a:cs typeface="Arial" panose="020B0604020202020204"/>
              </a:rPr>
              <a:t> </a:t>
            </a:r>
            <a:r>
              <a:rPr sz="2600" b="1" dirty="0">
                <a:latin typeface="Arial" panose="020B0604020202020204"/>
                <a:cs typeface="Arial" panose="020B0604020202020204"/>
              </a:rPr>
              <a:t>να</a:t>
            </a:r>
            <a:r>
              <a:rPr sz="2600" b="1" spc="-60" dirty="0">
                <a:latin typeface="Arial" panose="020B0604020202020204"/>
                <a:cs typeface="Arial" panose="020B0604020202020204"/>
              </a:rPr>
              <a:t> </a:t>
            </a:r>
            <a:r>
              <a:rPr sz="2600" b="1" dirty="0">
                <a:latin typeface="Arial" panose="020B0604020202020204"/>
                <a:cs typeface="Arial" panose="020B0604020202020204"/>
              </a:rPr>
              <a:t>διατηρούνται</a:t>
            </a:r>
            <a:r>
              <a:rPr sz="2600" b="1" spc="-60" dirty="0">
                <a:latin typeface="Arial" panose="020B0604020202020204"/>
                <a:cs typeface="Arial" panose="020B0604020202020204"/>
              </a:rPr>
              <a:t> </a:t>
            </a:r>
            <a:r>
              <a:rPr sz="2600" b="1" dirty="0">
                <a:latin typeface="Arial" panose="020B0604020202020204"/>
                <a:cs typeface="Arial" panose="020B0604020202020204"/>
              </a:rPr>
              <a:t>σε</a:t>
            </a:r>
            <a:r>
              <a:rPr sz="2600" b="1" spc="-55" dirty="0">
                <a:latin typeface="Arial" panose="020B0604020202020204"/>
                <a:cs typeface="Arial" panose="020B0604020202020204"/>
              </a:rPr>
              <a:t> </a:t>
            </a:r>
            <a:r>
              <a:rPr sz="2600" b="1" dirty="0">
                <a:latin typeface="Arial" panose="020B0604020202020204"/>
                <a:cs typeface="Arial" panose="020B0604020202020204"/>
              </a:rPr>
              <a:t>αποδεκτά</a:t>
            </a:r>
            <a:r>
              <a:rPr sz="2600" b="1" spc="-55" dirty="0">
                <a:latin typeface="Arial" panose="020B0604020202020204"/>
                <a:cs typeface="Arial" panose="020B0604020202020204"/>
              </a:rPr>
              <a:t> </a:t>
            </a:r>
            <a:r>
              <a:rPr sz="2600" b="1" spc="-10" dirty="0">
                <a:latin typeface="Arial" panose="020B0604020202020204"/>
                <a:cs typeface="Arial" panose="020B0604020202020204"/>
              </a:rPr>
              <a:t>επίπεδα</a:t>
            </a:r>
            <a:r>
              <a:rPr sz="2200" b="1" spc="-10" dirty="0">
                <a:latin typeface="Arial" panose="020B0604020202020204"/>
                <a:cs typeface="Arial" panose="020B0604020202020204"/>
              </a:rPr>
              <a:t>.</a:t>
            </a:r>
            <a:endParaRPr sz="2200">
              <a:latin typeface="Arial" panose="020B0604020202020204"/>
              <a:cs typeface="Arial" panose="020B0604020202020204"/>
            </a:endParaRPr>
          </a:p>
        </p:txBody>
      </p:sp>
      <p:grpSp>
        <p:nvGrpSpPr>
          <p:cNvPr id="3" name="object 3"/>
          <p:cNvGrpSpPr/>
          <p:nvPr/>
        </p:nvGrpSpPr>
        <p:grpSpPr>
          <a:xfrm>
            <a:off x="493970" y="55820"/>
            <a:ext cx="8250555" cy="817244"/>
            <a:chOff x="493970" y="55820"/>
            <a:chExt cx="8250555" cy="817244"/>
          </a:xfrm>
        </p:grpSpPr>
        <p:sp>
          <p:nvSpPr>
            <p:cNvPr id="4" name="object 4"/>
            <p:cNvSpPr/>
            <p:nvPr/>
          </p:nvSpPr>
          <p:spPr>
            <a:xfrm>
              <a:off x="506730" y="68579"/>
              <a:ext cx="8224520" cy="791210"/>
            </a:xfrm>
            <a:custGeom>
              <a:avLst/>
              <a:gdLst/>
              <a:ahLst/>
              <a:cxnLst/>
              <a:rect l="l" t="t" r="r" b="b"/>
              <a:pathLst>
                <a:path w="8224520" h="791210">
                  <a:moveTo>
                    <a:pt x="8106410" y="0"/>
                  </a:moveTo>
                  <a:lnTo>
                    <a:pt x="118110" y="0"/>
                  </a:lnTo>
                  <a:lnTo>
                    <a:pt x="111760" y="1270"/>
                  </a:lnTo>
                  <a:lnTo>
                    <a:pt x="104140" y="2540"/>
                  </a:lnTo>
                  <a:lnTo>
                    <a:pt x="97790" y="3810"/>
                  </a:lnTo>
                  <a:lnTo>
                    <a:pt x="91440" y="6350"/>
                  </a:lnTo>
                  <a:lnTo>
                    <a:pt x="85090" y="7620"/>
                  </a:lnTo>
                  <a:lnTo>
                    <a:pt x="78740" y="11429"/>
                  </a:lnTo>
                  <a:lnTo>
                    <a:pt x="66040" y="16510"/>
                  </a:lnTo>
                  <a:lnTo>
                    <a:pt x="59690" y="20320"/>
                  </a:lnTo>
                  <a:lnTo>
                    <a:pt x="54610" y="24129"/>
                  </a:lnTo>
                  <a:lnTo>
                    <a:pt x="49529" y="29210"/>
                  </a:lnTo>
                  <a:lnTo>
                    <a:pt x="43179" y="33020"/>
                  </a:lnTo>
                  <a:lnTo>
                    <a:pt x="38100" y="38100"/>
                  </a:lnTo>
                  <a:lnTo>
                    <a:pt x="34290" y="43179"/>
                  </a:lnTo>
                  <a:lnTo>
                    <a:pt x="29210" y="48260"/>
                  </a:lnTo>
                  <a:lnTo>
                    <a:pt x="25400" y="53340"/>
                  </a:lnTo>
                  <a:lnTo>
                    <a:pt x="21590" y="59690"/>
                  </a:lnTo>
                  <a:lnTo>
                    <a:pt x="17779" y="64770"/>
                  </a:lnTo>
                  <a:lnTo>
                    <a:pt x="13970" y="71120"/>
                  </a:lnTo>
                  <a:lnTo>
                    <a:pt x="6350" y="90170"/>
                  </a:lnTo>
                  <a:lnTo>
                    <a:pt x="5079" y="96520"/>
                  </a:lnTo>
                  <a:lnTo>
                    <a:pt x="2540" y="104140"/>
                  </a:lnTo>
                  <a:lnTo>
                    <a:pt x="2540" y="110490"/>
                  </a:lnTo>
                  <a:lnTo>
                    <a:pt x="1270" y="118110"/>
                  </a:lnTo>
                  <a:lnTo>
                    <a:pt x="0" y="124460"/>
                  </a:lnTo>
                  <a:lnTo>
                    <a:pt x="0" y="666750"/>
                  </a:lnTo>
                  <a:lnTo>
                    <a:pt x="1270" y="674370"/>
                  </a:lnTo>
                  <a:lnTo>
                    <a:pt x="2540" y="680720"/>
                  </a:lnTo>
                  <a:lnTo>
                    <a:pt x="2540" y="687070"/>
                  </a:lnTo>
                  <a:lnTo>
                    <a:pt x="5079" y="694690"/>
                  </a:lnTo>
                  <a:lnTo>
                    <a:pt x="6350" y="701040"/>
                  </a:lnTo>
                  <a:lnTo>
                    <a:pt x="13970" y="720090"/>
                  </a:lnTo>
                  <a:lnTo>
                    <a:pt x="17779" y="726440"/>
                  </a:lnTo>
                  <a:lnTo>
                    <a:pt x="21590" y="731520"/>
                  </a:lnTo>
                  <a:lnTo>
                    <a:pt x="25400" y="737870"/>
                  </a:lnTo>
                  <a:lnTo>
                    <a:pt x="29210" y="742950"/>
                  </a:lnTo>
                  <a:lnTo>
                    <a:pt x="39370" y="753110"/>
                  </a:lnTo>
                  <a:lnTo>
                    <a:pt x="43179" y="758190"/>
                  </a:lnTo>
                  <a:lnTo>
                    <a:pt x="49529" y="762000"/>
                  </a:lnTo>
                  <a:lnTo>
                    <a:pt x="59690" y="769620"/>
                  </a:lnTo>
                  <a:lnTo>
                    <a:pt x="72390" y="777240"/>
                  </a:lnTo>
                  <a:lnTo>
                    <a:pt x="97790" y="787400"/>
                  </a:lnTo>
                  <a:lnTo>
                    <a:pt x="104140" y="788670"/>
                  </a:lnTo>
                  <a:lnTo>
                    <a:pt x="111760" y="789940"/>
                  </a:lnTo>
                  <a:lnTo>
                    <a:pt x="118110" y="791210"/>
                  </a:lnTo>
                  <a:lnTo>
                    <a:pt x="8106410" y="791210"/>
                  </a:lnTo>
                  <a:lnTo>
                    <a:pt x="8114030" y="789940"/>
                  </a:lnTo>
                  <a:lnTo>
                    <a:pt x="8120380" y="788670"/>
                  </a:lnTo>
                  <a:lnTo>
                    <a:pt x="8128000" y="787400"/>
                  </a:lnTo>
                  <a:lnTo>
                    <a:pt x="8153400" y="777240"/>
                  </a:lnTo>
                  <a:lnTo>
                    <a:pt x="8159750" y="773430"/>
                  </a:lnTo>
                  <a:lnTo>
                    <a:pt x="8164830" y="769620"/>
                  </a:lnTo>
                  <a:lnTo>
                    <a:pt x="8171180" y="765810"/>
                  </a:lnTo>
                  <a:lnTo>
                    <a:pt x="8181340" y="758190"/>
                  </a:lnTo>
                  <a:lnTo>
                    <a:pt x="8191500" y="748030"/>
                  </a:lnTo>
                  <a:lnTo>
                    <a:pt x="8195310" y="742950"/>
                  </a:lnTo>
                  <a:lnTo>
                    <a:pt x="8199120" y="736600"/>
                  </a:lnTo>
                  <a:lnTo>
                    <a:pt x="8202930" y="731520"/>
                  </a:lnTo>
                  <a:lnTo>
                    <a:pt x="8206740" y="725170"/>
                  </a:lnTo>
                  <a:lnTo>
                    <a:pt x="8210550" y="720090"/>
                  </a:lnTo>
                  <a:lnTo>
                    <a:pt x="8215630" y="707390"/>
                  </a:lnTo>
                  <a:lnTo>
                    <a:pt x="8218170" y="699770"/>
                  </a:lnTo>
                  <a:lnTo>
                    <a:pt x="8220710" y="693420"/>
                  </a:lnTo>
                  <a:lnTo>
                    <a:pt x="8223250" y="680720"/>
                  </a:lnTo>
                  <a:lnTo>
                    <a:pt x="8224520" y="673100"/>
                  </a:lnTo>
                  <a:lnTo>
                    <a:pt x="8224520" y="118110"/>
                  </a:lnTo>
                  <a:lnTo>
                    <a:pt x="8223250" y="110490"/>
                  </a:lnTo>
                  <a:lnTo>
                    <a:pt x="8221980" y="104140"/>
                  </a:lnTo>
                  <a:lnTo>
                    <a:pt x="8220710" y="96520"/>
                  </a:lnTo>
                  <a:lnTo>
                    <a:pt x="8210550" y="71120"/>
                  </a:lnTo>
                  <a:lnTo>
                    <a:pt x="8206740" y="64770"/>
                  </a:lnTo>
                  <a:lnTo>
                    <a:pt x="8202930" y="59690"/>
                  </a:lnTo>
                  <a:lnTo>
                    <a:pt x="8199120" y="53340"/>
                  </a:lnTo>
                  <a:lnTo>
                    <a:pt x="8191500" y="43179"/>
                  </a:lnTo>
                  <a:lnTo>
                    <a:pt x="8181340" y="33020"/>
                  </a:lnTo>
                  <a:lnTo>
                    <a:pt x="8176260" y="29210"/>
                  </a:lnTo>
                  <a:lnTo>
                    <a:pt x="8169910" y="24129"/>
                  </a:lnTo>
                  <a:lnTo>
                    <a:pt x="8164830" y="20320"/>
                  </a:lnTo>
                  <a:lnTo>
                    <a:pt x="8158480" y="16510"/>
                  </a:lnTo>
                  <a:lnTo>
                    <a:pt x="8152130" y="13970"/>
                  </a:lnTo>
                  <a:lnTo>
                    <a:pt x="8147050" y="11429"/>
                  </a:lnTo>
                  <a:lnTo>
                    <a:pt x="8140700" y="7620"/>
                  </a:lnTo>
                  <a:lnTo>
                    <a:pt x="8133080" y="6350"/>
                  </a:lnTo>
                  <a:lnTo>
                    <a:pt x="8126730" y="3810"/>
                  </a:lnTo>
                  <a:lnTo>
                    <a:pt x="8114030" y="1270"/>
                  </a:lnTo>
                  <a:lnTo>
                    <a:pt x="8106410" y="0"/>
                  </a:lnTo>
                  <a:close/>
                </a:path>
              </a:pathLst>
            </a:custGeom>
            <a:solidFill>
              <a:srgbClr val="009900"/>
            </a:solidFill>
          </p:spPr>
          <p:txBody>
            <a:bodyPr wrap="square" lIns="0" tIns="0" rIns="0" bIns="0" rtlCol="0"/>
            <a:lstStyle/>
            <a:p/>
          </p:txBody>
        </p:sp>
        <p:sp>
          <p:nvSpPr>
            <p:cNvPr id="5" name="object 5"/>
            <p:cNvSpPr/>
            <p:nvPr/>
          </p:nvSpPr>
          <p:spPr>
            <a:xfrm>
              <a:off x="506730" y="68579"/>
              <a:ext cx="8224520" cy="791210"/>
            </a:xfrm>
            <a:custGeom>
              <a:avLst/>
              <a:gdLst/>
              <a:ahLst/>
              <a:cxnLst/>
              <a:rect l="l" t="t" r="r" b="b"/>
              <a:pathLst>
                <a:path w="8224520" h="791210">
                  <a:moveTo>
                    <a:pt x="0" y="130810"/>
                  </a:moveTo>
                  <a:lnTo>
                    <a:pt x="0" y="124460"/>
                  </a:lnTo>
                  <a:lnTo>
                    <a:pt x="1270" y="118110"/>
                  </a:lnTo>
                  <a:lnTo>
                    <a:pt x="2540" y="110490"/>
                  </a:lnTo>
                  <a:lnTo>
                    <a:pt x="2540" y="104140"/>
                  </a:lnTo>
                  <a:lnTo>
                    <a:pt x="5079" y="96520"/>
                  </a:lnTo>
                  <a:lnTo>
                    <a:pt x="6350" y="90170"/>
                  </a:lnTo>
                  <a:lnTo>
                    <a:pt x="8890" y="83820"/>
                  </a:lnTo>
                  <a:lnTo>
                    <a:pt x="11429" y="77470"/>
                  </a:lnTo>
                  <a:lnTo>
                    <a:pt x="13970" y="71120"/>
                  </a:lnTo>
                  <a:lnTo>
                    <a:pt x="17779" y="64770"/>
                  </a:lnTo>
                  <a:lnTo>
                    <a:pt x="21590" y="59690"/>
                  </a:lnTo>
                  <a:lnTo>
                    <a:pt x="25400" y="53340"/>
                  </a:lnTo>
                  <a:lnTo>
                    <a:pt x="29210" y="48260"/>
                  </a:lnTo>
                  <a:lnTo>
                    <a:pt x="34290" y="43179"/>
                  </a:lnTo>
                  <a:lnTo>
                    <a:pt x="38100" y="38100"/>
                  </a:lnTo>
                  <a:lnTo>
                    <a:pt x="43179" y="33020"/>
                  </a:lnTo>
                  <a:lnTo>
                    <a:pt x="49529" y="29210"/>
                  </a:lnTo>
                  <a:lnTo>
                    <a:pt x="54610" y="24129"/>
                  </a:lnTo>
                  <a:lnTo>
                    <a:pt x="59690" y="20320"/>
                  </a:lnTo>
                  <a:lnTo>
                    <a:pt x="66040" y="16510"/>
                  </a:lnTo>
                  <a:lnTo>
                    <a:pt x="72390" y="13970"/>
                  </a:lnTo>
                  <a:lnTo>
                    <a:pt x="78740" y="11429"/>
                  </a:lnTo>
                  <a:lnTo>
                    <a:pt x="85090" y="7620"/>
                  </a:lnTo>
                  <a:lnTo>
                    <a:pt x="91440" y="6350"/>
                  </a:lnTo>
                  <a:lnTo>
                    <a:pt x="97790" y="3810"/>
                  </a:lnTo>
                  <a:lnTo>
                    <a:pt x="104140" y="2540"/>
                  </a:lnTo>
                  <a:lnTo>
                    <a:pt x="111760" y="1270"/>
                  </a:lnTo>
                  <a:lnTo>
                    <a:pt x="118110" y="0"/>
                  </a:lnTo>
                  <a:lnTo>
                    <a:pt x="8092440" y="0"/>
                  </a:lnTo>
                  <a:lnTo>
                    <a:pt x="8106410" y="0"/>
                  </a:lnTo>
                  <a:lnTo>
                    <a:pt x="8114030" y="1270"/>
                  </a:lnTo>
                  <a:lnTo>
                    <a:pt x="8120380" y="2540"/>
                  </a:lnTo>
                  <a:lnTo>
                    <a:pt x="8126730" y="3810"/>
                  </a:lnTo>
                  <a:lnTo>
                    <a:pt x="8133080" y="6350"/>
                  </a:lnTo>
                  <a:lnTo>
                    <a:pt x="8140700" y="7620"/>
                  </a:lnTo>
                  <a:lnTo>
                    <a:pt x="8147050" y="11429"/>
                  </a:lnTo>
                  <a:lnTo>
                    <a:pt x="8152130" y="13970"/>
                  </a:lnTo>
                  <a:lnTo>
                    <a:pt x="8158480" y="16510"/>
                  </a:lnTo>
                  <a:lnTo>
                    <a:pt x="8164830" y="20320"/>
                  </a:lnTo>
                  <a:lnTo>
                    <a:pt x="8169910" y="24129"/>
                  </a:lnTo>
                  <a:lnTo>
                    <a:pt x="8176260" y="29210"/>
                  </a:lnTo>
                  <a:lnTo>
                    <a:pt x="8181340" y="33020"/>
                  </a:lnTo>
                  <a:lnTo>
                    <a:pt x="8186420" y="38100"/>
                  </a:lnTo>
                  <a:lnTo>
                    <a:pt x="8191500" y="43179"/>
                  </a:lnTo>
                  <a:lnTo>
                    <a:pt x="8195310" y="48260"/>
                  </a:lnTo>
                  <a:lnTo>
                    <a:pt x="8199120" y="53340"/>
                  </a:lnTo>
                  <a:lnTo>
                    <a:pt x="8202930" y="59690"/>
                  </a:lnTo>
                  <a:lnTo>
                    <a:pt x="8206740" y="64770"/>
                  </a:lnTo>
                  <a:lnTo>
                    <a:pt x="8210550" y="71120"/>
                  </a:lnTo>
                  <a:lnTo>
                    <a:pt x="8213090" y="77470"/>
                  </a:lnTo>
                  <a:lnTo>
                    <a:pt x="8215630" y="83820"/>
                  </a:lnTo>
                  <a:lnTo>
                    <a:pt x="8218170" y="90170"/>
                  </a:lnTo>
                  <a:lnTo>
                    <a:pt x="8220710" y="96520"/>
                  </a:lnTo>
                  <a:lnTo>
                    <a:pt x="8221980" y="104140"/>
                  </a:lnTo>
                  <a:lnTo>
                    <a:pt x="8223250" y="110490"/>
                  </a:lnTo>
                  <a:lnTo>
                    <a:pt x="8224520" y="118110"/>
                  </a:lnTo>
                  <a:lnTo>
                    <a:pt x="8224520" y="124460"/>
                  </a:lnTo>
                  <a:lnTo>
                    <a:pt x="8224520" y="130810"/>
                  </a:lnTo>
                  <a:lnTo>
                    <a:pt x="8224520" y="659130"/>
                  </a:lnTo>
                  <a:lnTo>
                    <a:pt x="8224520" y="666750"/>
                  </a:lnTo>
                  <a:lnTo>
                    <a:pt x="8224520" y="673100"/>
                  </a:lnTo>
                  <a:lnTo>
                    <a:pt x="8223250" y="680720"/>
                  </a:lnTo>
                  <a:lnTo>
                    <a:pt x="8221980" y="687070"/>
                  </a:lnTo>
                  <a:lnTo>
                    <a:pt x="8220710" y="693420"/>
                  </a:lnTo>
                  <a:lnTo>
                    <a:pt x="8218170" y="699770"/>
                  </a:lnTo>
                  <a:lnTo>
                    <a:pt x="8215630" y="707390"/>
                  </a:lnTo>
                  <a:lnTo>
                    <a:pt x="8213090" y="713740"/>
                  </a:lnTo>
                  <a:lnTo>
                    <a:pt x="8210550" y="720090"/>
                  </a:lnTo>
                  <a:lnTo>
                    <a:pt x="8206740" y="725170"/>
                  </a:lnTo>
                  <a:lnTo>
                    <a:pt x="8202930" y="731520"/>
                  </a:lnTo>
                  <a:lnTo>
                    <a:pt x="8199120" y="736600"/>
                  </a:lnTo>
                  <a:lnTo>
                    <a:pt x="8195310" y="742950"/>
                  </a:lnTo>
                  <a:lnTo>
                    <a:pt x="8191500" y="748030"/>
                  </a:lnTo>
                  <a:lnTo>
                    <a:pt x="8186420" y="753110"/>
                  </a:lnTo>
                  <a:lnTo>
                    <a:pt x="8181340" y="758190"/>
                  </a:lnTo>
                  <a:lnTo>
                    <a:pt x="8176260" y="762000"/>
                  </a:lnTo>
                  <a:lnTo>
                    <a:pt x="8171180" y="765810"/>
                  </a:lnTo>
                  <a:lnTo>
                    <a:pt x="8164830" y="769620"/>
                  </a:lnTo>
                  <a:lnTo>
                    <a:pt x="8159750" y="773430"/>
                  </a:lnTo>
                  <a:lnTo>
                    <a:pt x="8153400" y="777240"/>
                  </a:lnTo>
                  <a:lnTo>
                    <a:pt x="8147050" y="779780"/>
                  </a:lnTo>
                  <a:lnTo>
                    <a:pt x="8140700" y="782320"/>
                  </a:lnTo>
                  <a:lnTo>
                    <a:pt x="8134350" y="784860"/>
                  </a:lnTo>
                  <a:lnTo>
                    <a:pt x="8128000" y="787400"/>
                  </a:lnTo>
                  <a:lnTo>
                    <a:pt x="8120380" y="788670"/>
                  </a:lnTo>
                  <a:lnTo>
                    <a:pt x="8114030" y="789940"/>
                  </a:lnTo>
                  <a:lnTo>
                    <a:pt x="8106410" y="791210"/>
                  </a:lnTo>
                  <a:lnTo>
                    <a:pt x="8100060" y="791210"/>
                  </a:lnTo>
                  <a:lnTo>
                    <a:pt x="8093710" y="791210"/>
                  </a:lnTo>
                  <a:lnTo>
                    <a:pt x="132079" y="791210"/>
                  </a:lnTo>
                  <a:lnTo>
                    <a:pt x="124460" y="791210"/>
                  </a:lnTo>
                  <a:lnTo>
                    <a:pt x="118110" y="791210"/>
                  </a:lnTo>
                  <a:lnTo>
                    <a:pt x="111760" y="789940"/>
                  </a:lnTo>
                  <a:lnTo>
                    <a:pt x="104140" y="788670"/>
                  </a:lnTo>
                  <a:lnTo>
                    <a:pt x="97790" y="787400"/>
                  </a:lnTo>
                  <a:lnTo>
                    <a:pt x="91440" y="784860"/>
                  </a:lnTo>
                  <a:lnTo>
                    <a:pt x="85090" y="782320"/>
                  </a:lnTo>
                  <a:lnTo>
                    <a:pt x="78740" y="779780"/>
                  </a:lnTo>
                  <a:lnTo>
                    <a:pt x="72390" y="777240"/>
                  </a:lnTo>
                  <a:lnTo>
                    <a:pt x="66040" y="773430"/>
                  </a:lnTo>
                  <a:lnTo>
                    <a:pt x="59690" y="769620"/>
                  </a:lnTo>
                  <a:lnTo>
                    <a:pt x="54610" y="765810"/>
                  </a:lnTo>
                  <a:lnTo>
                    <a:pt x="49529" y="762000"/>
                  </a:lnTo>
                  <a:lnTo>
                    <a:pt x="43179" y="758190"/>
                  </a:lnTo>
                  <a:lnTo>
                    <a:pt x="39370" y="753110"/>
                  </a:lnTo>
                  <a:lnTo>
                    <a:pt x="34290" y="748030"/>
                  </a:lnTo>
                  <a:lnTo>
                    <a:pt x="29210" y="742950"/>
                  </a:lnTo>
                  <a:lnTo>
                    <a:pt x="25400" y="737870"/>
                  </a:lnTo>
                  <a:lnTo>
                    <a:pt x="21590" y="731520"/>
                  </a:lnTo>
                  <a:lnTo>
                    <a:pt x="17779" y="726440"/>
                  </a:lnTo>
                  <a:lnTo>
                    <a:pt x="13970" y="720090"/>
                  </a:lnTo>
                  <a:lnTo>
                    <a:pt x="11429" y="713740"/>
                  </a:lnTo>
                  <a:lnTo>
                    <a:pt x="8890" y="707390"/>
                  </a:lnTo>
                  <a:lnTo>
                    <a:pt x="6350" y="701040"/>
                  </a:lnTo>
                  <a:lnTo>
                    <a:pt x="5079" y="694690"/>
                  </a:lnTo>
                  <a:lnTo>
                    <a:pt x="2540" y="687070"/>
                  </a:lnTo>
                  <a:lnTo>
                    <a:pt x="2540" y="680720"/>
                  </a:lnTo>
                  <a:lnTo>
                    <a:pt x="1270" y="674370"/>
                  </a:lnTo>
                  <a:lnTo>
                    <a:pt x="0" y="666750"/>
                  </a:lnTo>
                  <a:lnTo>
                    <a:pt x="0" y="660400"/>
                  </a:lnTo>
                  <a:lnTo>
                    <a:pt x="0" y="130810"/>
                  </a:lnTo>
                  <a:close/>
                </a:path>
              </a:pathLst>
            </a:custGeom>
            <a:ln w="25518">
              <a:solidFill>
                <a:srgbClr val="FFFFFF"/>
              </a:solidFill>
            </a:ln>
          </p:spPr>
          <p:txBody>
            <a:bodyPr wrap="square" lIns="0" tIns="0" rIns="0" bIns="0" rtlCol="0"/>
            <a:lstStyle/>
            <a:p/>
          </p:txBody>
        </p:sp>
        <p:sp>
          <p:nvSpPr>
            <p:cNvPr id="6" name="object 6"/>
            <p:cNvSpPr/>
            <p:nvPr/>
          </p:nvSpPr>
          <p:spPr>
            <a:xfrm>
              <a:off x="493966" y="5582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8650"/>
          </a:xfrm>
          <a:prstGeom prst="rect">
            <a:avLst/>
          </a:prstGeom>
        </p:spPr>
        <p:txBody>
          <a:bodyPr vert="horz" wrap="square" lIns="0" tIns="194310" rIns="0" bIns="0" rtlCol="0">
            <a:spAutoFit/>
          </a:bodyPr>
          <a:lstStyle/>
          <a:p>
            <a:pPr marL="568325">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Γενικές</a:t>
            </a:r>
            <a:r>
              <a:rPr sz="3200" b="0" u="none" spc="-70" smtClean="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απαιτήσεις</a:t>
            </a:r>
            <a:r>
              <a:rPr sz="3200" b="0" u="none" spc="-60"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για</a:t>
            </a:r>
            <a:r>
              <a:rPr sz="3200" b="0" u="none" spc="-65" dirty="0">
                <a:solidFill>
                  <a:srgbClr val="FFFFFF"/>
                </a:solidFill>
                <a:latin typeface="Calibri" panose="020F0502020204030204"/>
                <a:cs typeface="Calibri" panose="020F0502020204030204"/>
              </a:rPr>
              <a:t> </a:t>
            </a:r>
            <a:r>
              <a:rPr sz="3200" b="0" u="none" dirty="0">
                <a:solidFill>
                  <a:srgbClr val="FFFFFF"/>
                </a:solidFill>
                <a:latin typeface="Calibri" panose="020F0502020204030204"/>
                <a:cs typeface="Calibri" panose="020F0502020204030204"/>
              </a:rPr>
              <a:t>αποδοτική</a:t>
            </a:r>
            <a:r>
              <a:rPr sz="3200" b="0" u="none" spc="-60" dirty="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έγχυση.</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6170"/>
            <a:ext cx="29845"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Arial Black" panose="020B0A04020102020204"/>
                <a:cs typeface="Arial Black" panose="020B0A04020102020204"/>
              </a:rPr>
              <a:t>.</a:t>
            </a:r>
            <a:endParaRPr sz="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0" y="928369"/>
            <a:ext cx="9000490" cy="5929630"/>
          </a:xfrm>
          <a:prstGeom prst="rect">
            <a:avLst/>
          </a:prstGeom>
        </p:spPr>
      </p:pic>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800100"/>
            <a:ext cx="643890" cy="492125"/>
          </a:xfrm>
          <a:prstGeom prst="rect">
            <a:avLst/>
          </a:prstGeom>
        </p:spPr>
        <p:txBody>
          <a:bodyPr vert="horz" wrap="square" lIns="0" tIns="13970" rIns="0" bIns="0" rtlCol="0">
            <a:spAutoFit/>
          </a:bodyPr>
          <a:lstStyle/>
          <a:p>
            <a:pPr marL="12700">
              <a:lnSpc>
                <a:spcPct val="100000"/>
              </a:lnSpc>
              <a:spcBef>
                <a:spcPts val="110"/>
              </a:spcBef>
            </a:pPr>
            <a:r>
              <a:rPr sz="3050" b="1" u="sng" spc="-25" dirty="0">
                <a:solidFill>
                  <a:srgbClr val="FF0000"/>
                </a:solidFill>
                <a:uFill>
                  <a:solidFill>
                    <a:srgbClr val="FF0000"/>
                  </a:solidFill>
                </a:uFill>
                <a:latin typeface="Calibri" panose="020F0502020204030204"/>
                <a:cs typeface="Calibri" panose="020F0502020204030204"/>
              </a:rPr>
              <a:t>Pmi</a:t>
            </a:r>
            <a:endParaRPr sz="3050">
              <a:latin typeface="Calibri" panose="020F0502020204030204"/>
              <a:cs typeface="Calibri" panose="020F0502020204030204"/>
            </a:endParaRPr>
          </a:p>
        </p:txBody>
      </p:sp>
      <p:sp>
        <p:nvSpPr>
          <p:cNvPr id="3" name="object 3"/>
          <p:cNvSpPr txBox="1"/>
          <p:nvPr/>
        </p:nvSpPr>
        <p:spPr>
          <a:xfrm>
            <a:off x="1402869" y="800100"/>
            <a:ext cx="4021454" cy="492125"/>
          </a:xfrm>
          <a:prstGeom prst="rect">
            <a:avLst/>
          </a:prstGeom>
        </p:spPr>
        <p:txBody>
          <a:bodyPr vert="horz" wrap="square" lIns="0" tIns="13970" rIns="0" bIns="0" rtlCol="0">
            <a:spAutoFit/>
          </a:bodyPr>
          <a:lstStyle/>
          <a:p>
            <a:pPr marL="12700">
              <a:lnSpc>
                <a:spcPct val="100000"/>
              </a:lnSpc>
              <a:spcBef>
                <a:spcPts val="110"/>
              </a:spcBef>
            </a:pPr>
            <a:r>
              <a:rPr sz="3050" b="1" dirty="0">
                <a:latin typeface="Calibri" panose="020F0502020204030204"/>
                <a:cs typeface="Calibri" panose="020F0502020204030204"/>
              </a:rPr>
              <a:t>Mean</a:t>
            </a:r>
            <a:r>
              <a:rPr sz="3050" b="1" spc="-70" dirty="0">
                <a:latin typeface="Calibri" panose="020F0502020204030204"/>
                <a:cs typeface="Calibri" panose="020F0502020204030204"/>
              </a:rPr>
              <a:t> </a:t>
            </a:r>
            <a:r>
              <a:rPr sz="3050" b="1" dirty="0">
                <a:latin typeface="Calibri" panose="020F0502020204030204"/>
                <a:cs typeface="Calibri" panose="020F0502020204030204"/>
              </a:rPr>
              <a:t>Indicated</a:t>
            </a:r>
            <a:r>
              <a:rPr sz="3050" b="1" spc="-55" dirty="0">
                <a:latin typeface="Calibri" panose="020F0502020204030204"/>
                <a:cs typeface="Calibri" panose="020F0502020204030204"/>
              </a:rPr>
              <a:t> </a:t>
            </a:r>
            <a:r>
              <a:rPr sz="3050" b="1" spc="-10" dirty="0">
                <a:latin typeface="Calibri" panose="020F0502020204030204"/>
                <a:cs typeface="Calibri" panose="020F0502020204030204"/>
              </a:rPr>
              <a:t>Pressure</a:t>
            </a:r>
            <a:endParaRPr sz="3050">
              <a:latin typeface="Calibri" panose="020F0502020204030204"/>
              <a:cs typeface="Calibri" panose="020F0502020204030204"/>
            </a:endParaRPr>
          </a:p>
        </p:txBody>
      </p:sp>
      <p:sp>
        <p:nvSpPr>
          <p:cNvPr id="4" name="object 4"/>
          <p:cNvSpPr txBox="1"/>
          <p:nvPr/>
        </p:nvSpPr>
        <p:spPr>
          <a:xfrm>
            <a:off x="78739" y="1275080"/>
            <a:ext cx="1196340" cy="2861945"/>
          </a:xfrm>
          <a:prstGeom prst="rect">
            <a:avLst/>
          </a:prstGeom>
        </p:spPr>
        <p:txBody>
          <a:bodyPr vert="horz" wrap="square" lIns="0" tIns="4445" rIns="0" bIns="0" rtlCol="0">
            <a:spAutoFit/>
          </a:bodyPr>
          <a:lstStyle/>
          <a:p>
            <a:pPr marL="12700" marR="5080">
              <a:lnSpc>
                <a:spcPct val="102000"/>
              </a:lnSpc>
              <a:spcBef>
                <a:spcPts val="35"/>
              </a:spcBef>
            </a:pPr>
            <a:r>
              <a:rPr sz="3050" b="1" u="sng" spc="-10" dirty="0">
                <a:solidFill>
                  <a:srgbClr val="FF0000"/>
                </a:solidFill>
                <a:uFill>
                  <a:solidFill>
                    <a:srgbClr val="FF0000"/>
                  </a:solidFill>
                </a:uFill>
                <a:latin typeface="Calibri" panose="020F0502020204030204"/>
                <a:cs typeface="Calibri" panose="020F0502020204030204"/>
              </a:rPr>
              <a:t>Pcomp</a:t>
            </a:r>
            <a:r>
              <a:rPr sz="3050" b="1" spc="-10" dirty="0">
                <a:solidFill>
                  <a:srgbClr val="FF0000"/>
                </a:solidFill>
                <a:latin typeface="Calibri" panose="020F0502020204030204"/>
                <a:cs typeface="Calibri" panose="020F0502020204030204"/>
              </a:rPr>
              <a:t> </a:t>
            </a:r>
            <a:r>
              <a:rPr sz="3050" b="1" u="sng" spc="-20" dirty="0">
                <a:solidFill>
                  <a:srgbClr val="FF0000"/>
                </a:solidFill>
                <a:uFill>
                  <a:solidFill>
                    <a:srgbClr val="FF0000"/>
                  </a:solidFill>
                </a:uFill>
                <a:latin typeface="Calibri" panose="020F0502020204030204"/>
                <a:cs typeface="Calibri" panose="020F0502020204030204"/>
              </a:rPr>
              <a:t>Pmax</a:t>
            </a:r>
            <a:r>
              <a:rPr sz="3050" b="1" spc="-20" dirty="0">
                <a:solidFill>
                  <a:srgbClr val="FF0000"/>
                </a:solidFill>
                <a:latin typeface="Calibri" panose="020F0502020204030204"/>
                <a:cs typeface="Calibri" panose="020F0502020204030204"/>
              </a:rPr>
              <a:t> </a:t>
            </a:r>
            <a:r>
              <a:rPr sz="3050" b="1" u="sng" spc="-10" dirty="0">
                <a:solidFill>
                  <a:srgbClr val="FF0000"/>
                </a:solidFill>
                <a:uFill>
                  <a:solidFill>
                    <a:srgbClr val="FF0000"/>
                  </a:solidFill>
                </a:uFill>
                <a:latin typeface="Calibri" panose="020F0502020204030204"/>
                <a:cs typeface="Calibri" panose="020F0502020204030204"/>
              </a:rPr>
              <a:t>Arnax</a:t>
            </a:r>
            <a:r>
              <a:rPr sz="3050" b="1" spc="-10" dirty="0">
                <a:solidFill>
                  <a:srgbClr val="FF0000"/>
                </a:solidFill>
                <a:latin typeface="Calibri" panose="020F0502020204030204"/>
                <a:cs typeface="Calibri" panose="020F0502020204030204"/>
              </a:rPr>
              <a:t> </a:t>
            </a:r>
            <a:r>
              <a:rPr sz="3050" b="1" u="sng" spc="-20" dirty="0">
                <a:solidFill>
                  <a:srgbClr val="FF0000"/>
                </a:solidFill>
                <a:uFill>
                  <a:solidFill>
                    <a:srgbClr val="FF0000"/>
                  </a:solidFill>
                </a:uFill>
                <a:latin typeface="Calibri" panose="020F0502020204030204"/>
                <a:cs typeface="Calibri" panose="020F0502020204030204"/>
              </a:rPr>
              <a:t>Pexp</a:t>
            </a:r>
            <a:r>
              <a:rPr sz="3050" b="1" spc="-20" dirty="0">
                <a:solidFill>
                  <a:srgbClr val="FF0000"/>
                </a:solidFill>
                <a:latin typeface="Calibri" panose="020F0502020204030204"/>
                <a:cs typeface="Calibri" panose="020F0502020204030204"/>
              </a:rPr>
              <a:t> </a:t>
            </a:r>
            <a:r>
              <a:rPr sz="3050" b="1" u="sng" spc="-10" dirty="0">
                <a:solidFill>
                  <a:srgbClr val="FF0000"/>
                </a:solidFill>
                <a:uFill>
                  <a:solidFill>
                    <a:srgbClr val="FF0000"/>
                  </a:solidFill>
                </a:uFill>
                <a:latin typeface="Calibri" panose="020F0502020204030204"/>
                <a:cs typeface="Calibri" panose="020F0502020204030204"/>
              </a:rPr>
              <a:t>Pmax-</a:t>
            </a:r>
            <a:r>
              <a:rPr sz="3050" b="1" u="sng" spc="-50" dirty="0">
                <a:solidFill>
                  <a:srgbClr val="FF0000"/>
                </a:solidFill>
                <a:uFill>
                  <a:solidFill>
                    <a:srgbClr val="FF0000"/>
                  </a:solidFill>
                </a:uFill>
                <a:latin typeface="Calibri" panose="020F0502020204030204"/>
                <a:cs typeface="Calibri" panose="020F0502020204030204"/>
              </a:rPr>
              <a:t>c</a:t>
            </a:r>
            <a:r>
              <a:rPr sz="3050" b="1" spc="-50" dirty="0">
                <a:solidFill>
                  <a:srgbClr val="FF0000"/>
                </a:solidFill>
                <a:latin typeface="Calibri" panose="020F0502020204030204"/>
                <a:cs typeface="Calibri" panose="020F0502020204030204"/>
              </a:rPr>
              <a:t> </a:t>
            </a:r>
            <a:r>
              <a:rPr sz="3050" b="1" u="sng" spc="-20" dirty="0">
                <a:solidFill>
                  <a:srgbClr val="FF0000"/>
                </a:solidFill>
                <a:uFill>
                  <a:solidFill>
                    <a:srgbClr val="FF0000"/>
                  </a:solidFill>
                </a:uFill>
                <a:latin typeface="Calibri" panose="020F0502020204030204"/>
                <a:cs typeface="Calibri" panose="020F0502020204030204"/>
              </a:rPr>
              <a:t>Aign</a:t>
            </a:r>
            <a:endParaRPr sz="3050">
              <a:latin typeface="Calibri" panose="020F0502020204030204"/>
              <a:cs typeface="Calibri" panose="020F0502020204030204"/>
            </a:endParaRPr>
          </a:p>
        </p:txBody>
      </p:sp>
      <p:sp>
        <p:nvSpPr>
          <p:cNvPr id="5" name="object 5"/>
          <p:cNvSpPr txBox="1"/>
          <p:nvPr/>
        </p:nvSpPr>
        <p:spPr>
          <a:xfrm>
            <a:off x="1438130" y="1275080"/>
            <a:ext cx="7522209" cy="2861945"/>
          </a:xfrm>
          <a:prstGeom prst="rect">
            <a:avLst/>
          </a:prstGeom>
        </p:spPr>
        <p:txBody>
          <a:bodyPr vert="horz" wrap="square" lIns="0" tIns="5080" rIns="0" bIns="0" rtlCol="0">
            <a:spAutoFit/>
          </a:bodyPr>
          <a:lstStyle/>
          <a:p>
            <a:pPr marL="71755" marR="2293620" indent="-59690">
              <a:lnSpc>
                <a:spcPct val="102000"/>
              </a:lnSpc>
              <a:spcBef>
                <a:spcPts val="40"/>
              </a:spcBef>
            </a:pPr>
            <a:r>
              <a:rPr sz="3050" b="1" dirty="0">
                <a:latin typeface="Calibri" panose="020F0502020204030204"/>
                <a:cs typeface="Calibri" panose="020F0502020204030204"/>
              </a:rPr>
              <a:t>Compression</a:t>
            </a:r>
            <a:r>
              <a:rPr sz="3050" b="1" spc="-70" dirty="0">
                <a:latin typeface="Calibri" panose="020F0502020204030204"/>
                <a:cs typeface="Calibri" panose="020F0502020204030204"/>
              </a:rPr>
              <a:t> </a:t>
            </a:r>
            <a:r>
              <a:rPr sz="3050" b="1" spc="-10" dirty="0">
                <a:latin typeface="Calibri" panose="020F0502020204030204"/>
                <a:cs typeface="Calibri" panose="020F0502020204030204"/>
              </a:rPr>
              <a:t>Pressure </a:t>
            </a:r>
            <a:r>
              <a:rPr sz="3050" b="1" dirty="0">
                <a:latin typeface="Calibri" panose="020F0502020204030204"/>
                <a:cs typeface="Calibri" panose="020F0502020204030204"/>
              </a:rPr>
              <a:t>Maximum</a:t>
            </a:r>
            <a:r>
              <a:rPr sz="3050" b="1" spc="-75" dirty="0">
                <a:latin typeface="Calibri" panose="020F0502020204030204"/>
                <a:cs typeface="Calibri" panose="020F0502020204030204"/>
              </a:rPr>
              <a:t> </a:t>
            </a:r>
            <a:r>
              <a:rPr sz="3050" b="1" dirty="0">
                <a:latin typeface="Calibri" panose="020F0502020204030204"/>
                <a:cs typeface="Calibri" panose="020F0502020204030204"/>
              </a:rPr>
              <a:t>Combustion</a:t>
            </a:r>
            <a:r>
              <a:rPr sz="3050" b="1" spc="-50" dirty="0">
                <a:latin typeface="Calibri" panose="020F0502020204030204"/>
                <a:cs typeface="Calibri" panose="020F0502020204030204"/>
              </a:rPr>
              <a:t> </a:t>
            </a:r>
            <a:r>
              <a:rPr sz="3050" b="1" spc="-10" dirty="0">
                <a:latin typeface="Calibri" panose="020F0502020204030204"/>
                <a:cs typeface="Calibri" panose="020F0502020204030204"/>
              </a:rPr>
              <a:t>Pressure</a:t>
            </a:r>
            <a:endParaRPr sz="3050">
              <a:latin typeface="Calibri" panose="020F0502020204030204"/>
              <a:cs typeface="Calibri" panose="020F0502020204030204"/>
            </a:endParaRPr>
          </a:p>
          <a:p>
            <a:pPr marL="45085">
              <a:lnSpc>
                <a:spcPct val="100000"/>
              </a:lnSpc>
              <a:spcBef>
                <a:spcPts val="70"/>
              </a:spcBef>
            </a:pPr>
            <a:r>
              <a:rPr sz="3050" b="1" dirty="0">
                <a:latin typeface="Calibri" panose="020F0502020204030204"/>
                <a:cs typeface="Calibri" panose="020F0502020204030204"/>
              </a:rPr>
              <a:t>Crank</a:t>
            </a:r>
            <a:r>
              <a:rPr sz="3050" b="1" spc="-70" dirty="0">
                <a:latin typeface="Calibri" panose="020F0502020204030204"/>
                <a:cs typeface="Calibri" panose="020F0502020204030204"/>
              </a:rPr>
              <a:t> </a:t>
            </a:r>
            <a:r>
              <a:rPr sz="3050" b="1" dirty="0">
                <a:latin typeface="Calibri" panose="020F0502020204030204"/>
                <a:cs typeface="Calibri" panose="020F0502020204030204"/>
              </a:rPr>
              <a:t>angle</a:t>
            </a:r>
            <a:r>
              <a:rPr sz="3050" b="1" spc="-55" dirty="0">
                <a:latin typeface="Calibri" panose="020F0502020204030204"/>
                <a:cs typeface="Calibri" panose="020F0502020204030204"/>
              </a:rPr>
              <a:t> </a:t>
            </a:r>
            <a:r>
              <a:rPr sz="3050" b="1" dirty="0">
                <a:latin typeface="Calibri" panose="020F0502020204030204"/>
                <a:cs typeface="Calibri" panose="020F0502020204030204"/>
              </a:rPr>
              <a:t>at</a:t>
            </a:r>
            <a:r>
              <a:rPr sz="3050" b="1" spc="-60" dirty="0">
                <a:latin typeface="Calibri" panose="020F0502020204030204"/>
                <a:cs typeface="Calibri" panose="020F0502020204030204"/>
              </a:rPr>
              <a:t> </a:t>
            </a:r>
            <a:r>
              <a:rPr sz="3050" b="1" dirty="0">
                <a:latin typeface="Calibri" panose="020F0502020204030204"/>
                <a:cs typeface="Calibri" panose="020F0502020204030204"/>
              </a:rPr>
              <a:t>maximum</a:t>
            </a:r>
            <a:r>
              <a:rPr sz="3050" b="1" spc="-55" dirty="0">
                <a:latin typeface="Calibri" panose="020F0502020204030204"/>
                <a:cs typeface="Calibri" panose="020F0502020204030204"/>
              </a:rPr>
              <a:t> </a:t>
            </a:r>
            <a:r>
              <a:rPr sz="3050" b="1" dirty="0">
                <a:latin typeface="Calibri" panose="020F0502020204030204"/>
                <a:cs typeface="Calibri" panose="020F0502020204030204"/>
              </a:rPr>
              <a:t>combustion</a:t>
            </a:r>
            <a:r>
              <a:rPr sz="3050" b="1" spc="-50" dirty="0">
                <a:latin typeface="Calibri" panose="020F0502020204030204"/>
                <a:cs typeface="Calibri" panose="020F0502020204030204"/>
              </a:rPr>
              <a:t> </a:t>
            </a:r>
            <a:r>
              <a:rPr sz="3050" b="1" spc="-10" dirty="0">
                <a:latin typeface="Calibri" panose="020F0502020204030204"/>
                <a:cs typeface="Calibri" panose="020F0502020204030204"/>
              </a:rPr>
              <a:t>pressure</a:t>
            </a:r>
            <a:endParaRPr sz="3050">
              <a:latin typeface="Calibri" panose="020F0502020204030204"/>
              <a:cs typeface="Calibri" panose="020F0502020204030204"/>
            </a:endParaRPr>
          </a:p>
          <a:p>
            <a:pPr marL="83820" marR="1122045" indent="-37465">
              <a:lnSpc>
                <a:spcPct val="102000"/>
              </a:lnSpc>
              <a:spcBef>
                <a:spcPts val="10"/>
              </a:spcBef>
            </a:pPr>
            <a:r>
              <a:rPr sz="3050" b="1" dirty="0">
                <a:latin typeface="Calibri" panose="020F0502020204030204"/>
                <a:cs typeface="Calibri" panose="020F0502020204030204"/>
              </a:rPr>
              <a:t>Expansion</a:t>
            </a:r>
            <a:r>
              <a:rPr sz="3050" b="1" spc="-50" dirty="0">
                <a:latin typeface="Calibri" panose="020F0502020204030204"/>
                <a:cs typeface="Calibri" panose="020F0502020204030204"/>
              </a:rPr>
              <a:t> </a:t>
            </a:r>
            <a:r>
              <a:rPr sz="3050" b="1" dirty="0">
                <a:latin typeface="Calibri" panose="020F0502020204030204"/>
                <a:cs typeface="Calibri" panose="020F0502020204030204"/>
              </a:rPr>
              <a:t>Pressure</a:t>
            </a:r>
            <a:r>
              <a:rPr sz="3050" b="1" spc="-60" dirty="0">
                <a:latin typeface="Calibri" panose="020F0502020204030204"/>
                <a:cs typeface="Calibri" panose="020F0502020204030204"/>
              </a:rPr>
              <a:t> </a:t>
            </a:r>
            <a:r>
              <a:rPr sz="3050" b="1" dirty="0">
                <a:latin typeface="Calibri" panose="020F0502020204030204"/>
                <a:cs typeface="Calibri" panose="020F0502020204030204"/>
              </a:rPr>
              <a:t>(</a:t>
            </a:r>
            <a:r>
              <a:rPr sz="2200" b="1" dirty="0">
                <a:latin typeface="Calibri" panose="020F0502020204030204"/>
                <a:cs typeface="Calibri" panose="020F0502020204030204"/>
              </a:rPr>
              <a:t>pressure</a:t>
            </a:r>
            <a:r>
              <a:rPr sz="2200" b="1" spc="-25" dirty="0">
                <a:latin typeface="Calibri" panose="020F0502020204030204"/>
                <a:cs typeface="Calibri" panose="020F0502020204030204"/>
              </a:rPr>
              <a:t> </a:t>
            </a:r>
            <a:r>
              <a:rPr sz="2200" b="1" dirty="0">
                <a:latin typeface="Calibri" panose="020F0502020204030204"/>
                <a:cs typeface="Calibri" panose="020F0502020204030204"/>
              </a:rPr>
              <a:t>at</a:t>
            </a:r>
            <a:r>
              <a:rPr sz="2200" b="1" spc="-35" dirty="0">
                <a:latin typeface="Calibri" panose="020F0502020204030204"/>
                <a:cs typeface="Calibri" panose="020F0502020204030204"/>
              </a:rPr>
              <a:t> </a:t>
            </a:r>
            <a:r>
              <a:rPr sz="2200" b="1" dirty="0">
                <a:latin typeface="Calibri" panose="020F0502020204030204"/>
                <a:cs typeface="Calibri" panose="020F0502020204030204"/>
              </a:rPr>
              <a:t>40°</a:t>
            </a:r>
            <a:r>
              <a:rPr sz="2200" b="1" spc="-40" dirty="0">
                <a:latin typeface="Calibri" panose="020F0502020204030204"/>
                <a:cs typeface="Calibri" panose="020F0502020204030204"/>
              </a:rPr>
              <a:t> </a:t>
            </a:r>
            <a:r>
              <a:rPr sz="2200" b="1" dirty="0">
                <a:latin typeface="Calibri" panose="020F0502020204030204"/>
                <a:cs typeface="Calibri" panose="020F0502020204030204"/>
              </a:rPr>
              <a:t>after</a:t>
            </a:r>
            <a:r>
              <a:rPr sz="2200" b="1" spc="-30" dirty="0">
                <a:latin typeface="Calibri" panose="020F0502020204030204"/>
                <a:cs typeface="Calibri" panose="020F0502020204030204"/>
              </a:rPr>
              <a:t> </a:t>
            </a:r>
            <a:r>
              <a:rPr sz="2200" b="1" spc="-20" dirty="0">
                <a:latin typeface="Calibri" panose="020F0502020204030204"/>
                <a:cs typeface="Calibri" panose="020F0502020204030204"/>
              </a:rPr>
              <a:t>TDC</a:t>
            </a:r>
            <a:r>
              <a:rPr sz="3050" b="1" spc="-20" dirty="0">
                <a:latin typeface="Calibri" panose="020F0502020204030204"/>
                <a:cs typeface="Calibri" panose="020F0502020204030204"/>
              </a:rPr>
              <a:t>) </a:t>
            </a:r>
            <a:r>
              <a:rPr sz="3050" b="1" dirty="0">
                <a:latin typeface="Calibri" panose="020F0502020204030204"/>
                <a:cs typeface="Calibri" panose="020F0502020204030204"/>
              </a:rPr>
              <a:t>Pressure</a:t>
            </a:r>
            <a:r>
              <a:rPr sz="3050" b="1" spc="-50" dirty="0">
                <a:latin typeface="Calibri" panose="020F0502020204030204"/>
                <a:cs typeface="Calibri" panose="020F0502020204030204"/>
              </a:rPr>
              <a:t> </a:t>
            </a:r>
            <a:r>
              <a:rPr sz="3050" b="1" dirty="0">
                <a:latin typeface="Calibri" panose="020F0502020204030204"/>
                <a:cs typeface="Calibri" panose="020F0502020204030204"/>
              </a:rPr>
              <a:t>rise</a:t>
            </a:r>
            <a:r>
              <a:rPr sz="3050" b="1" spc="-35" dirty="0">
                <a:latin typeface="Calibri" panose="020F0502020204030204"/>
                <a:cs typeface="Calibri" panose="020F0502020204030204"/>
              </a:rPr>
              <a:t> </a:t>
            </a:r>
            <a:r>
              <a:rPr sz="3050" b="1" dirty="0">
                <a:latin typeface="Calibri" panose="020F0502020204030204"/>
                <a:cs typeface="Calibri" panose="020F0502020204030204"/>
              </a:rPr>
              <a:t>due</a:t>
            </a:r>
            <a:r>
              <a:rPr sz="3050" b="1" spc="-35" dirty="0">
                <a:latin typeface="Calibri" panose="020F0502020204030204"/>
                <a:cs typeface="Calibri" panose="020F0502020204030204"/>
              </a:rPr>
              <a:t> </a:t>
            </a:r>
            <a:r>
              <a:rPr sz="3050" b="1" dirty="0">
                <a:latin typeface="Calibri" panose="020F0502020204030204"/>
                <a:cs typeface="Calibri" panose="020F0502020204030204"/>
              </a:rPr>
              <a:t>to</a:t>
            </a:r>
            <a:r>
              <a:rPr sz="3050" b="1" spc="-40" dirty="0">
                <a:latin typeface="Calibri" panose="020F0502020204030204"/>
                <a:cs typeface="Calibri" panose="020F0502020204030204"/>
              </a:rPr>
              <a:t> </a:t>
            </a:r>
            <a:r>
              <a:rPr sz="3050" b="1" spc="-10" dirty="0">
                <a:latin typeface="Calibri" panose="020F0502020204030204"/>
                <a:cs typeface="Calibri" panose="020F0502020204030204"/>
              </a:rPr>
              <a:t>combustion </a:t>
            </a:r>
            <a:r>
              <a:rPr sz="3050" b="1">
                <a:latin typeface="Calibri" panose="020F0502020204030204"/>
                <a:cs typeface="Calibri" panose="020F0502020204030204"/>
              </a:rPr>
              <a:t>Ignition</a:t>
            </a:r>
            <a:r>
              <a:rPr sz="3050" b="1" spc="-25">
                <a:latin typeface="Calibri" panose="020F0502020204030204"/>
                <a:cs typeface="Calibri" panose="020F0502020204030204"/>
              </a:rPr>
              <a:t> </a:t>
            </a:r>
            <a:r>
              <a:rPr lang="en-US" sz="3050" b="1" spc="-25" dirty="0" smtClean="0">
                <a:latin typeface="Calibri" panose="020F0502020204030204"/>
                <a:cs typeface="Calibri" panose="020F0502020204030204"/>
              </a:rPr>
              <a:t>t</a:t>
            </a:r>
            <a:r>
              <a:rPr sz="3050" b="1" spc="-10" smtClean="0">
                <a:latin typeface="Calibri" panose="020F0502020204030204"/>
                <a:cs typeface="Calibri" panose="020F0502020204030204"/>
              </a:rPr>
              <a:t>iming</a:t>
            </a:r>
            <a:endParaRPr sz="3050">
              <a:latin typeface="Calibri" panose="020F0502020204030204"/>
              <a:cs typeface="Calibri" panose="020F0502020204030204"/>
            </a:endParaRPr>
          </a:p>
        </p:txBody>
      </p:sp>
      <p:sp>
        <p:nvSpPr>
          <p:cNvPr id="6" name="object 6"/>
          <p:cNvSpPr txBox="1"/>
          <p:nvPr/>
        </p:nvSpPr>
        <p:spPr>
          <a:xfrm>
            <a:off x="78739" y="4119879"/>
            <a:ext cx="8272145" cy="965835"/>
          </a:xfrm>
          <a:prstGeom prst="rect">
            <a:avLst/>
          </a:prstGeom>
        </p:spPr>
        <p:txBody>
          <a:bodyPr vert="horz" wrap="square" lIns="0" tIns="13970" rIns="0" bIns="0" rtlCol="0">
            <a:spAutoFit/>
          </a:bodyPr>
          <a:lstStyle/>
          <a:p>
            <a:pPr marL="12700">
              <a:lnSpc>
                <a:spcPct val="100000"/>
              </a:lnSpc>
              <a:spcBef>
                <a:spcPts val="110"/>
              </a:spcBef>
              <a:tabLst>
                <a:tab pos="1482725" algn="l"/>
              </a:tabLst>
            </a:pPr>
            <a:r>
              <a:rPr sz="3050" b="1" u="sng" spc="-10" dirty="0">
                <a:solidFill>
                  <a:srgbClr val="FF0000"/>
                </a:solidFill>
                <a:uFill>
                  <a:solidFill>
                    <a:srgbClr val="FF0000"/>
                  </a:solidFill>
                </a:uFill>
                <a:latin typeface="Calibri" panose="020F0502020204030204"/>
                <a:cs typeface="Calibri" panose="020F0502020204030204"/>
              </a:rPr>
              <a:t>Pinjmax</a:t>
            </a:r>
            <a:r>
              <a:rPr sz="3050" b="1" dirty="0">
                <a:solidFill>
                  <a:srgbClr val="FF0000"/>
                </a:solidFill>
                <a:latin typeface="Calibri" panose="020F0502020204030204"/>
                <a:cs typeface="Calibri" panose="020F0502020204030204"/>
              </a:rPr>
              <a:t>	</a:t>
            </a:r>
            <a:r>
              <a:rPr sz="3050" b="1" dirty="0">
                <a:latin typeface="Calibri" panose="020F0502020204030204"/>
                <a:cs typeface="Calibri" panose="020F0502020204030204"/>
              </a:rPr>
              <a:t>Maximum</a:t>
            </a:r>
            <a:r>
              <a:rPr sz="3050" b="1" spc="-40" dirty="0">
                <a:latin typeface="Calibri" panose="020F0502020204030204"/>
                <a:cs typeface="Calibri" panose="020F0502020204030204"/>
              </a:rPr>
              <a:t> </a:t>
            </a:r>
            <a:r>
              <a:rPr sz="3050" b="1" dirty="0">
                <a:latin typeface="Calibri" panose="020F0502020204030204"/>
                <a:cs typeface="Calibri" panose="020F0502020204030204"/>
              </a:rPr>
              <a:t>fuel</a:t>
            </a:r>
            <a:r>
              <a:rPr sz="3050" b="1" spc="-30" dirty="0">
                <a:latin typeface="Calibri" panose="020F0502020204030204"/>
                <a:cs typeface="Calibri" panose="020F0502020204030204"/>
              </a:rPr>
              <a:t> </a:t>
            </a:r>
            <a:r>
              <a:rPr sz="3050" b="1" dirty="0">
                <a:latin typeface="Calibri" panose="020F0502020204030204"/>
                <a:cs typeface="Calibri" panose="020F0502020204030204"/>
              </a:rPr>
              <a:t>injection</a:t>
            </a:r>
            <a:r>
              <a:rPr sz="3050" b="1" spc="-30" dirty="0">
                <a:latin typeface="Calibri" panose="020F0502020204030204"/>
                <a:cs typeface="Calibri" panose="020F0502020204030204"/>
              </a:rPr>
              <a:t> </a:t>
            </a:r>
            <a:r>
              <a:rPr sz="3050" b="1" spc="-10" dirty="0">
                <a:latin typeface="Calibri" panose="020F0502020204030204"/>
                <a:cs typeface="Calibri" panose="020F0502020204030204"/>
              </a:rPr>
              <a:t>pressure</a:t>
            </a:r>
            <a:endParaRPr sz="3050">
              <a:latin typeface="Calibri" panose="020F0502020204030204"/>
              <a:cs typeface="Calibri" panose="020F0502020204030204"/>
            </a:endParaRPr>
          </a:p>
          <a:p>
            <a:pPr marL="12700">
              <a:lnSpc>
                <a:spcPct val="100000"/>
              </a:lnSpc>
              <a:spcBef>
                <a:spcPts val="70"/>
              </a:spcBef>
              <a:tabLst>
                <a:tab pos="1511935" algn="l"/>
              </a:tabLst>
            </a:pPr>
            <a:r>
              <a:rPr sz="3050" b="1" u="sng" spc="-10" dirty="0">
                <a:solidFill>
                  <a:srgbClr val="FF0000"/>
                </a:solidFill>
                <a:uFill>
                  <a:solidFill>
                    <a:srgbClr val="FF0000"/>
                  </a:solidFill>
                </a:uFill>
                <a:latin typeface="Calibri" panose="020F0502020204030204"/>
                <a:cs typeface="Calibri" panose="020F0502020204030204"/>
              </a:rPr>
              <a:t>Ainjmax</a:t>
            </a:r>
            <a:r>
              <a:rPr sz="3050" b="1" dirty="0">
                <a:solidFill>
                  <a:srgbClr val="FF0000"/>
                </a:solidFill>
                <a:latin typeface="Calibri" panose="020F0502020204030204"/>
                <a:cs typeface="Calibri" panose="020F0502020204030204"/>
              </a:rPr>
              <a:t>	</a:t>
            </a:r>
            <a:r>
              <a:rPr sz="3050" b="1" dirty="0">
                <a:latin typeface="Calibri" panose="020F0502020204030204"/>
                <a:cs typeface="Calibri" panose="020F0502020204030204"/>
              </a:rPr>
              <a:t>Crank</a:t>
            </a:r>
            <a:r>
              <a:rPr sz="3050" b="1" spc="-50" dirty="0">
                <a:latin typeface="Calibri" panose="020F0502020204030204"/>
                <a:cs typeface="Calibri" panose="020F0502020204030204"/>
              </a:rPr>
              <a:t> </a:t>
            </a:r>
            <a:r>
              <a:rPr sz="3050" b="1" dirty="0">
                <a:latin typeface="Calibri" panose="020F0502020204030204"/>
                <a:cs typeface="Calibri" panose="020F0502020204030204"/>
              </a:rPr>
              <a:t>angle</a:t>
            </a:r>
            <a:r>
              <a:rPr sz="3050" b="1" spc="-35" dirty="0">
                <a:latin typeface="Calibri" panose="020F0502020204030204"/>
                <a:cs typeface="Calibri" panose="020F0502020204030204"/>
              </a:rPr>
              <a:t> </a:t>
            </a:r>
            <a:r>
              <a:rPr sz="3050" b="1" dirty="0">
                <a:latin typeface="Calibri" panose="020F0502020204030204"/>
                <a:cs typeface="Calibri" panose="020F0502020204030204"/>
              </a:rPr>
              <a:t>at</a:t>
            </a:r>
            <a:r>
              <a:rPr sz="3050" b="1" spc="-35" dirty="0">
                <a:latin typeface="Calibri" panose="020F0502020204030204"/>
                <a:cs typeface="Calibri" panose="020F0502020204030204"/>
              </a:rPr>
              <a:t> </a:t>
            </a:r>
            <a:r>
              <a:rPr sz="3050" b="1" dirty="0">
                <a:latin typeface="Calibri" panose="020F0502020204030204"/>
                <a:cs typeface="Calibri" panose="020F0502020204030204"/>
              </a:rPr>
              <a:t>max</a:t>
            </a:r>
            <a:r>
              <a:rPr sz="3050" b="1" spc="-35" dirty="0">
                <a:latin typeface="Calibri" panose="020F0502020204030204"/>
                <a:cs typeface="Calibri" panose="020F0502020204030204"/>
              </a:rPr>
              <a:t> </a:t>
            </a:r>
            <a:r>
              <a:rPr sz="3050" b="1" dirty="0">
                <a:latin typeface="Calibri" panose="020F0502020204030204"/>
                <a:cs typeface="Calibri" panose="020F0502020204030204"/>
              </a:rPr>
              <a:t>fuel</a:t>
            </a:r>
            <a:r>
              <a:rPr sz="3050" b="1" spc="-25" dirty="0">
                <a:latin typeface="Calibri" panose="020F0502020204030204"/>
                <a:cs typeface="Calibri" panose="020F0502020204030204"/>
              </a:rPr>
              <a:t> </a:t>
            </a:r>
            <a:r>
              <a:rPr sz="3050" b="1" dirty="0">
                <a:latin typeface="Calibri" panose="020F0502020204030204"/>
                <a:cs typeface="Calibri" panose="020F0502020204030204"/>
              </a:rPr>
              <a:t>injection</a:t>
            </a:r>
            <a:r>
              <a:rPr sz="3050" b="1" spc="-35" dirty="0">
                <a:latin typeface="Calibri" panose="020F0502020204030204"/>
                <a:cs typeface="Calibri" panose="020F0502020204030204"/>
              </a:rPr>
              <a:t> </a:t>
            </a:r>
            <a:r>
              <a:rPr sz="3050" b="1" spc="-10" dirty="0">
                <a:latin typeface="Calibri" panose="020F0502020204030204"/>
                <a:cs typeface="Calibri" panose="020F0502020204030204"/>
              </a:rPr>
              <a:t>pressure</a:t>
            </a:r>
            <a:endParaRPr sz="3050">
              <a:latin typeface="Calibri" panose="020F0502020204030204"/>
              <a:cs typeface="Calibri" panose="020F0502020204030204"/>
            </a:endParaRPr>
          </a:p>
        </p:txBody>
      </p:sp>
      <p:sp>
        <p:nvSpPr>
          <p:cNvPr id="7" name="object 7"/>
          <p:cNvSpPr txBox="1"/>
          <p:nvPr/>
        </p:nvSpPr>
        <p:spPr>
          <a:xfrm>
            <a:off x="78739" y="5270500"/>
            <a:ext cx="824865" cy="1125220"/>
          </a:xfrm>
          <a:prstGeom prst="rect">
            <a:avLst/>
          </a:prstGeom>
        </p:spPr>
        <p:txBody>
          <a:bodyPr vert="horz" wrap="square" lIns="0" tIns="6350" rIns="0" bIns="0" rtlCol="0">
            <a:spAutoFit/>
          </a:bodyPr>
          <a:lstStyle/>
          <a:p>
            <a:pPr marL="12700" marR="5080">
              <a:lnSpc>
                <a:spcPct val="103000"/>
              </a:lnSpc>
              <a:spcBef>
                <a:spcPts val="50"/>
              </a:spcBef>
            </a:pPr>
            <a:r>
              <a:rPr sz="2350" b="1" spc="-10" dirty="0">
                <a:latin typeface="Calibri" panose="020F0502020204030204"/>
                <a:cs typeface="Calibri" panose="020F0502020204030204"/>
              </a:rPr>
              <a:t>Power </a:t>
            </a:r>
            <a:r>
              <a:rPr sz="2350" b="1" spc="-25" dirty="0">
                <a:latin typeface="Calibri" panose="020F0502020204030204"/>
                <a:cs typeface="Calibri" panose="020F0502020204030204"/>
              </a:rPr>
              <a:t>Rpm </a:t>
            </a:r>
            <a:r>
              <a:rPr sz="2350" b="1" spc="-20" dirty="0">
                <a:latin typeface="Calibri" panose="020F0502020204030204"/>
                <a:cs typeface="Calibri" panose="020F0502020204030204"/>
              </a:rPr>
              <a:t>Scav</a:t>
            </a:r>
            <a:endParaRPr sz="2350">
              <a:latin typeface="Calibri" panose="020F0502020204030204"/>
              <a:cs typeface="Calibri" panose="020F0502020204030204"/>
            </a:endParaRPr>
          </a:p>
        </p:txBody>
      </p:sp>
      <p:sp>
        <p:nvSpPr>
          <p:cNvPr id="8" name="object 8"/>
          <p:cNvSpPr txBox="1"/>
          <p:nvPr/>
        </p:nvSpPr>
        <p:spPr>
          <a:xfrm>
            <a:off x="1249393" y="5270500"/>
            <a:ext cx="4744085" cy="1125220"/>
          </a:xfrm>
          <a:prstGeom prst="rect">
            <a:avLst/>
          </a:prstGeom>
        </p:spPr>
        <p:txBody>
          <a:bodyPr vert="horz" wrap="square" lIns="0" tIns="16510" rIns="0" bIns="0" rtlCol="0">
            <a:spAutoFit/>
          </a:bodyPr>
          <a:lstStyle/>
          <a:p>
            <a:pPr marL="49530">
              <a:lnSpc>
                <a:spcPct val="100000"/>
              </a:lnSpc>
              <a:spcBef>
                <a:spcPts val="130"/>
              </a:spcBef>
            </a:pPr>
            <a:r>
              <a:rPr sz="2350" b="1" dirty="0">
                <a:latin typeface="Calibri" panose="020F0502020204030204"/>
                <a:cs typeface="Calibri" panose="020F0502020204030204"/>
              </a:rPr>
              <a:t>Indicated power</a:t>
            </a:r>
            <a:r>
              <a:rPr sz="2350" b="1" spc="10" dirty="0">
                <a:latin typeface="Calibri" panose="020F0502020204030204"/>
                <a:cs typeface="Calibri" panose="020F0502020204030204"/>
              </a:rPr>
              <a:t> </a:t>
            </a:r>
            <a:r>
              <a:rPr sz="2350" b="1" dirty="0">
                <a:latin typeface="Calibri" panose="020F0502020204030204"/>
                <a:cs typeface="Calibri" panose="020F0502020204030204"/>
              </a:rPr>
              <a:t>in</a:t>
            </a:r>
            <a:r>
              <a:rPr sz="2350" b="1" spc="15" dirty="0">
                <a:latin typeface="Calibri" panose="020F0502020204030204"/>
                <a:cs typeface="Calibri" panose="020F0502020204030204"/>
              </a:rPr>
              <a:t> </a:t>
            </a:r>
            <a:r>
              <a:rPr sz="2350" b="1" spc="-10" dirty="0">
                <a:latin typeface="Calibri" panose="020F0502020204030204"/>
                <a:cs typeface="Calibri" panose="020F0502020204030204"/>
              </a:rPr>
              <a:t>cylinder</a:t>
            </a:r>
            <a:endParaRPr sz="2350">
              <a:latin typeface="Calibri" panose="020F0502020204030204"/>
              <a:cs typeface="Calibri" panose="020F0502020204030204"/>
            </a:endParaRPr>
          </a:p>
          <a:p>
            <a:pPr marL="12700" marR="5080" indent="20320">
              <a:lnSpc>
                <a:spcPct val="103000"/>
              </a:lnSpc>
            </a:pPr>
            <a:r>
              <a:rPr sz="2350" b="1" dirty="0">
                <a:latin typeface="Calibri" panose="020F0502020204030204"/>
                <a:cs typeface="Calibri" panose="020F0502020204030204"/>
              </a:rPr>
              <a:t>Speed</a:t>
            </a:r>
            <a:r>
              <a:rPr sz="2350" b="1" spc="15" dirty="0">
                <a:latin typeface="Calibri" panose="020F0502020204030204"/>
                <a:cs typeface="Calibri" panose="020F0502020204030204"/>
              </a:rPr>
              <a:t> </a:t>
            </a:r>
            <a:r>
              <a:rPr sz="2350" b="1" dirty="0">
                <a:latin typeface="Calibri" panose="020F0502020204030204"/>
                <a:cs typeface="Calibri" panose="020F0502020204030204"/>
              </a:rPr>
              <a:t>of</a:t>
            </a:r>
            <a:r>
              <a:rPr sz="2350" b="1" spc="35" dirty="0">
                <a:latin typeface="Calibri" panose="020F0502020204030204"/>
                <a:cs typeface="Calibri" panose="020F0502020204030204"/>
              </a:rPr>
              <a:t> </a:t>
            </a:r>
            <a:r>
              <a:rPr sz="2350" b="1" dirty="0">
                <a:latin typeface="Calibri" panose="020F0502020204030204"/>
                <a:cs typeface="Calibri" panose="020F0502020204030204"/>
              </a:rPr>
              <a:t>engine</a:t>
            </a:r>
            <a:r>
              <a:rPr sz="2350" b="1" spc="40" dirty="0">
                <a:latin typeface="Calibri" panose="020F0502020204030204"/>
                <a:cs typeface="Calibri" panose="020F0502020204030204"/>
              </a:rPr>
              <a:t> </a:t>
            </a:r>
            <a:r>
              <a:rPr sz="2350" b="1" dirty="0">
                <a:latin typeface="Calibri" panose="020F0502020204030204"/>
                <a:cs typeface="Calibri" panose="020F0502020204030204"/>
              </a:rPr>
              <a:t>during</a:t>
            </a:r>
            <a:r>
              <a:rPr sz="2350" b="1" spc="30" dirty="0">
                <a:latin typeface="Calibri" panose="020F0502020204030204"/>
                <a:cs typeface="Calibri" panose="020F0502020204030204"/>
              </a:rPr>
              <a:t> </a:t>
            </a:r>
            <a:r>
              <a:rPr sz="2350" b="1" spc="-10" dirty="0">
                <a:latin typeface="Calibri" panose="020F0502020204030204"/>
                <a:cs typeface="Calibri" panose="020F0502020204030204"/>
              </a:rPr>
              <a:t>measurement </a:t>
            </a:r>
            <a:r>
              <a:rPr sz="2350" b="1" dirty="0">
                <a:latin typeface="Calibri" panose="020F0502020204030204"/>
                <a:cs typeface="Calibri" panose="020F0502020204030204"/>
              </a:rPr>
              <a:t>Scavenging air</a:t>
            </a:r>
            <a:r>
              <a:rPr sz="2350" b="1" spc="20" dirty="0">
                <a:latin typeface="Calibri" panose="020F0502020204030204"/>
                <a:cs typeface="Calibri" panose="020F0502020204030204"/>
              </a:rPr>
              <a:t> </a:t>
            </a:r>
            <a:r>
              <a:rPr sz="2350" b="1" spc="-10" dirty="0">
                <a:latin typeface="Calibri" panose="020F0502020204030204"/>
                <a:cs typeface="Calibri" panose="020F0502020204030204"/>
              </a:rPr>
              <a:t>pressure</a:t>
            </a:r>
            <a:endParaRPr sz="2350">
              <a:latin typeface="Calibri" panose="020F0502020204030204"/>
              <a:cs typeface="Calibri" panose="020F0502020204030204"/>
            </a:endParaRPr>
          </a:p>
        </p:txBody>
      </p:sp>
      <p:sp>
        <p:nvSpPr>
          <p:cNvPr id="9" name="object 9"/>
          <p:cNvSpPr txBox="1"/>
          <p:nvPr/>
        </p:nvSpPr>
        <p:spPr>
          <a:xfrm>
            <a:off x="78739" y="6375400"/>
            <a:ext cx="4761865" cy="388620"/>
          </a:xfrm>
          <a:prstGeom prst="rect">
            <a:avLst/>
          </a:prstGeom>
        </p:spPr>
        <p:txBody>
          <a:bodyPr vert="horz" wrap="square" lIns="0" tIns="16510" rIns="0" bIns="0" rtlCol="0">
            <a:spAutoFit/>
          </a:bodyPr>
          <a:lstStyle/>
          <a:p>
            <a:pPr marL="12700">
              <a:lnSpc>
                <a:spcPct val="100000"/>
              </a:lnSpc>
              <a:spcBef>
                <a:spcPts val="130"/>
              </a:spcBef>
            </a:pPr>
            <a:r>
              <a:rPr sz="2350" b="1" dirty="0">
                <a:latin typeface="Calibri" panose="020F0502020204030204"/>
                <a:cs typeface="Calibri" panose="020F0502020204030204"/>
              </a:rPr>
              <a:t>Trending</a:t>
            </a:r>
            <a:r>
              <a:rPr sz="2350" b="1" spc="-15" dirty="0">
                <a:latin typeface="Calibri" panose="020F0502020204030204"/>
                <a:cs typeface="Calibri" panose="020F0502020204030204"/>
              </a:rPr>
              <a:t> </a:t>
            </a:r>
            <a:r>
              <a:rPr sz="2350" b="1" dirty="0">
                <a:latin typeface="Calibri" panose="020F0502020204030204"/>
                <a:cs typeface="Calibri" panose="020F0502020204030204"/>
              </a:rPr>
              <a:t>of</a:t>
            </a:r>
            <a:r>
              <a:rPr sz="2350" b="1" spc="-15" dirty="0">
                <a:latin typeface="Calibri" panose="020F0502020204030204"/>
                <a:cs typeface="Calibri" panose="020F0502020204030204"/>
              </a:rPr>
              <a:t> </a:t>
            </a:r>
            <a:r>
              <a:rPr sz="2350" b="1" dirty="0">
                <a:latin typeface="Calibri" panose="020F0502020204030204"/>
                <a:cs typeface="Calibri" panose="020F0502020204030204"/>
              </a:rPr>
              <a:t>all</a:t>
            </a:r>
            <a:r>
              <a:rPr sz="2350" b="1" spc="-20" dirty="0">
                <a:latin typeface="Calibri" panose="020F0502020204030204"/>
                <a:cs typeface="Calibri" panose="020F0502020204030204"/>
              </a:rPr>
              <a:t> </a:t>
            </a:r>
            <a:r>
              <a:rPr sz="2350" b="1" dirty="0">
                <a:latin typeface="Calibri" panose="020F0502020204030204"/>
                <a:cs typeface="Calibri" panose="020F0502020204030204"/>
              </a:rPr>
              <a:t>parameters</a:t>
            </a:r>
            <a:r>
              <a:rPr sz="2350" b="1" spc="-15" dirty="0">
                <a:latin typeface="Calibri" panose="020F0502020204030204"/>
                <a:cs typeface="Calibri" panose="020F0502020204030204"/>
              </a:rPr>
              <a:t> </a:t>
            </a:r>
            <a:r>
              <a:rPr sz="2350" b="1" dirty="0">
                <a:latin typeface="Calibri" panose="020F0502020204030204"/>
                <a:cs typeface="Calibri" panose="020F0502020204030204"/>
              </a:rPr>
              <a:t>is</a:t>
            </a:r>
            <a:r>
              <a:rPr sz="2350" b="1" spc="-15" dirty="0">
                <a:latin typeface="Calibri" panose="020F0502020204030204"/>
                <a:cs typeface="Calibri" panose="020F0502020204030204"/>
              </a:rPr>
              <a:t> </a:t>
            </a:r>
            <a:r>
              <a:rPr sz="2350" b="1" spc="-10" dirty="0">
                <a:latin typeface="Calibri" panose="020F0502020204030204"/>
                <a:cs typeface="Calibri" panose="020F0502020204030204"/>
              </a:rPr>
              <a:t>available</a:t>
            </a:r>
            <a:endParaRPr sz="2350">
              <a:latin typeface="Calibri" panose="020F0502020204030204"/>
              <a:cs typeface="Calibri" panose="020F0502020204030204"/>
            </a:endParaRPr>
          </a:p>
        </p:txBody>
      </p:sp>
      <p:sp>
        <p:nvSpPr>
          <p:cNvPr id="10" name="object 10"/>
          <p:cNvSpPr/>
          <p:nvPr/>
        </p:nvSpPr>
        <p:spPr>
          <a:xfrm>
            <a:off x="285750" y="7238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11" name="object 11"/>
          <p:cNvSpPr txBox="1">
            <a:spLocks noGrp="1"/>
          </p:cNvSpPr>
          <p:nvPr>
            <p:ph type="title"/>
          </p:nvPr>
        </p:nvSpPr>
        <p:spPr>
          <a:xfrm>
            <a:off x="839469" y="232409"/>
            <a:ext cx="7465695" cy="391160"/>
          </a:xfrm>
          <a:prstGeom prst="rect">
            <a:avLst/>
          </a:prstGeom>
        </p:spPr>
        <p:txBody>
          <a:bodyPr vert="horz" wrap="square" lIns="0" tIns="12700" rIns="0" bIns="0" rtlCol="0">
            <a:spAutoFit/>
          </a:bodyPr>
          <a:lstStyle/>
          <a:p>
            <a:pPr marL="12700">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674369" y="401320"/>
            <a:ext cx="7791450" cy="336550"/>
          </a:xfrm>
          <a:prstGeom prst="rect">
            <a:avLst/>
          </a:prstGeom>
        </p:spPr>
        <p:txBody>
          <a:bodyPr vert="horz" wrap="square" lIns="0" tIns="11430" rIns="0" bIns="0" rtlCol="0">
            <a:spAutoFit/>
          </a:bodyPr>
          <a:lstStyle/>
          <a:p>
            <a:pPr marL="12700">
              <a:lnSpc>
                <a:spcPct val="100000"/>
              </a:lnSpc>
              <a:spcBef>
                <a:spcPts val="90"/>
              </a:spcBef>
            </a:pPr>
            <a:r>
              <a:rPr sz="2050" u="heavy" spc="-10" dirty="0">
                <a:solidFill>
                  <a:srgbClr val="FFFFFF"/>
                </a:solidFill>
                <a:uFill>
                  <a:solidFill>
                    <a:srgbClr val="FFFFFF"/>
                  </a:solidFill>
                </a:uFill>
                <a:latin typeface="Arial Black" panose="020B0A04020102020204"/>
                <a:cs typeface="Arial Black" panose="020B0A04020102020204"/>
              </a:rPr>
              <a:t>ΠΑΡΑΔΕΙΓΜΑΤΑ</a:t>
            </a:r>
            <a:r>
              <a:rPr sz="2050" u="heavy" spc="-120"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ΔΥΝΑΜΟΔΕΙΚΤΙΚΩΝ</a:t>
            </a:r>
            <a:r>
              <a:rPr sz="2050" u="heavy" spc="-114"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ΔΙΑΓΡΑΜΜΑΤΩΝ</a:t>
            </a:r>
            <a:endParaRPr sz="2050">
              <a:latin typeface="Arial Black" panose="020B0A04020102020204"/>
              <a:cs typeface="Arial Black" panose="020B0A04020102020204"/>
            </a:endParaRPr>
          </a:p>
        </p:txBody>
      </p:sp>
      <p:sp>
        <p:nvSpPr>
          <p:cNvPr id="4" name="object 4"/>
          <p:cNvSpPr txBox="1">
            <a:spLocks noGrp="1"/>
          </p:cNvSpPr>
          <p:nvPr>
            <p:ph type="title"/>
          </p:nvPr>
        </p:nvSpPr>
        <p:spPr>
          <a:xfrm>
            <a:off x="491490" y="1084579"/>
            <a:ext cx="8084820" cy="878840"/>
          </a:xfrm>
          <a:prstGeom prst="rect">
            <a:avLst/>
          </a:prstGeom>
        </p:spPr>
        <p:txBody>
          <a:bodyPr vert="horz" wrap="square" lIns="0" tIns="12700" rIns="0" bIns="0" rtlCol="0">
            <a:spAutoFit/>
          </a:bodyPr>
          <a:lstStyle/>
          <a:p>
            <a:pPr marL="279400" marR="5080" indent="-266700">
              <a:lnSpc>
                <a:spcPct val="100000"/>
              </a:lnSpc>
              <a:spcBef>
                <a:spcPts val="100"/>
              </a:spcBef>
            </a:pPr>
            <a:r>
              <a:rPr u="sng" dirty="0">
                <a:solidFill>
                  <a:srgbClr val="FF0000"/>
                </a:solidFill>
                <a:uFill>
                  <a:solidFill>
                    <a:srgbClr val="FF0000"/>
                  </a:solidFill>
                </a:uFill>
              </a:rPr>
              <a:t>THE</a:t>
            </a:r>
            <a:r>
              <a:rPr u="sng" spc="-45" dirty="0">
                <a:solidFill>
                  <a:srgbClr val="FF0000"/>
                </a:solidFill>
                <a:uFill>
                  <a:solidFill>
                    <a:srgbClr val="FF0000"/>
                  </a:solidFill>
                </a:uFill>
              </a:rPr>
              <a:t> </a:t>
            </a:r>
            <a:r>
              <a:rPr u="sng" dirty="0">
                <a:solidFill>
                  <a:srgbClr val="FF0000"/>
                </a:solidFill>
                <a:uFill>
                  <a:solidFill>
                    <a:srgbClr val="FF0000"/>
                  </a:solidFill>
                </a:uFill>
              </a:rPr>
              <a:t>FUEL</a:t>
            </a:r>
            <a:r>
              <a:rPr u="sng" spc="-95" dirty="0">
                <a:solidFill>
                  <a:srgbClr val="FF0000"/>
                </a:solidFill>
                <a:uFill>
                  <a:solidFill>
                    <a:srgbClr val="FF0000"/>
                  </a:solidFill>
                </a:uFill>
              </a:rPr>
              <a:t> </a:t>
            </a:r>
            <a:r>
              <a:rPr u="sng" dirty="0">
                <a:solidFill>
                  <a:srgbClr val="FF0000"/>
                </a:solidFill>
                <a:uFill>
                  <a:solidFill>
                    <a:srgbClr val="FF0000"/>
                  </a:solidFill>
                </a:uFill>
              </a:rPr>
              <a:t>PUMP</a:t>
            </a:r>
            <a:r>
              <a:rPr u="sng" spc="-95" dirty="0">
                <a:solidFill>
                  <a:srgbClr val="FF0000"/>
                </a:solidFill>
                <a:uFill>
                  <a:solidFill>
                    <a:srgbClr val="FF0000"/>
                  </a:solidFill>
                </a:uFill>
              </a:rPr>
              <a:t> </a:t>
            </a:r>
            <a:r>
              <a:rPr u="sng" dirty="0">
                <a:solidFill>
                  <a:srgbClr val="FF0000"/>
                </a:solidFill>
                <a:uFill>
                  <a:solidFill>
                    <a:srgbClr val="FF0000"/>
                  </a:solidFill>
                </a:uFill>
              </a:rPr>
              <a:t>LEAD</a:t>
            </a:r>
            <a:r>
              <a:rPr u="sng" spc="-45" dirty="0">
                <a:solidFill>
                  <a:srgbClr val="FF0000"/>
                </a:solidFill>
                <a:uFill>
                  <a:solidFill>
                    <a:srgbClr val="FF0000"/>
                  </a:solidFill>
                </a:uFill>
              </a:rPr>
              <a:t> </a:t>
            </a:r>
            <a:r>
              <a:rPr u="sng" dirty="0">
                <a:solidFill>
                  <a:srgbClr val="FF0000"/>
                </a:solidFill>
                <a:uFill>
                  <a:solidFill>
                    <a:srgbClr val="FF0000"/>
                  </a:solidFill>
                </a:uFill>
              </a:rPr>
              <a:t>(THE</a:t>
            </a:r>
            <a:r>
              <a:rPr u="sng" spc="-45" dirty="0">
                <a:solidFill>
                  <a:srgbClr val="FF0000"/>
                </a:solidFill>
                <a:uFill>
                  <a:solidFill>
                    <a:srgbClr val="FF0000"/>
                  </a:solidFill>
                </a:uFill>
              </a:rPr>
              <a:t> </a:t>
            </a:r>
            <a:r>
              <a:rPr u="sng" dirty="0">
                <a:solidFill>
                  <a:srgbClr val="FF0000"/>
                </a:solidFill>
                <a:uFill>
                  <a:solidFill>
                    <a:srgbClr val="FF0000"/>
                  </a:solidFill>
                </a:uFill>
              </a:rPr>
              <a:t>EFFECTIVE</a:t>
            </a:r>
            <a:r>
              <a:rPr u="sng" spc="-40" dirty="0">
                <a:solidFill>
                  <a:srgbClr val="FF0000"/>
                </a:solidFill>
                <a:uFill>
                  <a:solidFill>
                    <a:srgbClr val="FF0000"/>
                  </a:solidFill>
                </a:uFill>
              </a:rPr>
              <a:t> </a:t>
            </a:r>
            <a:r>
              <a:rPr u="sng" spc="-10" dirty="0">
                <a:solidFill>
                  <a:srgbClr val="FF0000"/>
                </a:solidFill>
                <a:uFill>
                  <a:solidFill>
                    <a:srgbClr val="FF0000"/>
                  </a:solidFill>
                </a:uFill>
              </a:rPr>
              <a:t>LEAD)</a:t>
            </a:r>
            <a:r>
              <a:rPr u="none" spc="-10" dirty="0">
                <a:solidFill>
                  <a:srgbClr val="FF0000"/>
                </a:solidFill>
              </a:rPr>
              <a:t> </a:t>
            </a:r>
            <a:r>
              <a:rPr u="sng" dirty="0">
                <a:solidFill>
                  <a:srgbClr val="FF0000"/>
                </a:solidFill>
                <a:uFill>
                  <a:solidFill>
                    <a:srgbClr val="FF0000"/>
                  </a:solidFill>
                </a:uFill>
              </a:rPr>
              <a:t>(ΕΝΕΡΓΟΣ</a:t>
            </a:r>
            <a:r>
              <a:rPr u="sng" spc="-155" dirty="0">
                <a:solidFill>
                  <a:srgbClr val="FF0000"/>
                </a:solidFill>
                <a:uFill>
                  <a:solidFill>
                    <a:srgbClr val="FF0000"/>
                  </a:solidFill>
                </a:uFill>
              </a:rPr>
              <a:t> </a:t>
            </a:r>
            <a:r>
              <a:rPr u="sng" dirty="0">
                <a:solidFill>
                  <a:srgbClr val="FF0000"/>
                </a:solidFill>
                <a:uFill>
                  <a:solidFill>
                    <a:srgbClr val="FF0000"/>
                  </a:solidFill>
                </a:uFill>
              </a:rPr>
              <a:t>ΔΙΑΔΡΟΜΗ</a:t>
            </a:r>
            <a:r>
              <a:rPr u="sng" spc="-45" dirty="0">
                <a:solidFill>
                  <a:srgbClr val="FF0000"/>
                </a:solidFill>
                <a:uFill>
                  <a:solidFill>
                    <a:srgbClr val="FF0000"/>
                  </a:solidFill>
                </a:uFill>
              </a:rPr>
              <a:t> </a:t>
            </a:r>
            <a:r>
              <a:rPr u="sng" dirty="0">
                <a:solidFill>
                  <a:srgbClr val="FF0000"/>
                </a:solidFill>
                <a:uFill>
                  <a:solidFill>
                    <a:srgbClr val="FF0000"/>
                  </a:solidFill>
                </a:uFill>
              </a:rPr>
              <a:t>ή</a:t>
            </a:r>
            <a:r>
              <a:rPr u="sng" spc="-55" dirty="0">
                <a:solidFill>
                  <a:srgbClr val="FF0000"/>
                </a:solidFill>
                <a:uFill>
                  <a:solidFill>
                    <a:srgbClr val="FF0000"/>
                  </a:solidFill>
                </a:uFill>
              </a:rPr>
              <a:t> </a:t>
            </a:r>
            <a:r>
              <a:rPr u="sng" dirty="0">
                <a:solidFill>
                  <a:srgbClr val="FF0000"/>
                </a:solidFill>
                <a:uFill>
                  <a:solidFill>
                    <a:srgbClr val="FF0000"/>
                  </a:solidFill>
                </a:uFill>
              </a:rPr>
              <a:t>ΧΡΟΝΟΣ</a:t>
            </a:r>
            <a:r>
              <a:rPr u="sng" spc="-35" dirty="0">
                <a:solidFill>
                  <a:srgbClr val="FF0000"/>
                </a:solidFill>
                <a:uFill>
                  <a:solidFill>
                    <a:srgbClr val="FF0000"/>
                  </a:solidFill>
                </a:uFill>
              </a:rPr>
              <a:t> </a:t>
            </a:r>
            <a:r>
              <a:rPr u="sng" spc="-10" dirty="0">
                <a:solidFill>
                  <a:srgbClr val="FF0000"/>
                </a:solidFill>
                <a:uFill>
                  <a:solidFill>
                    <a:srgbClr val="FF0000"/>
                  </a:solidFill>
                </a:uFill>
              </a:rPr>
              <a:t>ΕΓΧΥΣΗΣ)</a:t>
            </a:r>
            <a:endParaRPr u="sng" spc="-10" dirty="0">
              <a:solidFill>
                <a:srgbClr val="FF0000"/>
              </a:solidFill>
              <a:uFill>
                <a:solidFill>
                  <a:srgbClr val="FF0000"/>
                </a:solidFill>
              </a:uFill>
            </a:endParaRPr>
          </a:p>
        </p:txBody>
      </p:sp>
      <p:sp>
        <p:nvSpPr>
          <p:cNvPr id="5" name="object 5"/>
          <p:cNvSpPr txBox="1"/>
          <p:nvPr/>
        </p:nvSpPr>
        <p:spPr>
          <a:xfrm>
            <a:off x="256540" y="2303779"/>
            <a:ext cx="8474075" cy="3965829"/>
          </a:xfrm>
          <a:prstGeom prst="rect">
            <a:avLst/>
          </a:prstGeom>
        </p:spPr>
        <p:txBody>
          <a:bodyPr vert="horz" wrap="square" lIns="0" tIns="13335" rIns="0" bIns="0" rtlCol="0">
            <a:spAutoFit/>
          </a:bodyPr>
          <a:lstStyle/>
          <a:p>
            <a:pPr marL="12700" marR="5080">
              <a:lnSpc>
                <a:spcPct val="100000"/>
              </a:lnSpc>
              <a:spcBef>
                <a:spcPts val="105"/>
              </a:spcBef>
            </a:pPr>
            <a:r>
              <a:rPr sz="3200" b="1" spc="-10" dirty="0">
                <a:latin typeface="Arial" panose="020B0604020202020204"/>
                <a:cs typeface="Arial" panose="020B0604020202020204"/>
              </a:rPr>
              <a:t>ΟΡΙΖΕΤΑΙ</a:t>
            </a:r>
            <a:r>
              <a:rPr sz="3200" b="1" spc="-85" dirty="0">
                <a:latin typeface="Arial" panose="020B0604020202020204"/>
                <a:cs typeface="Arial" panose="020B0604020202020204"/>
              </a:rPr>
              <a:t> </a:t>
            </a:r>
            <a:r>
              <a:rPr sz="3200" b="1" dirty="0">
                <a:latin typeface="Arial" panose="020B0604020202020204"/>
                <a:cs typeface="Arial" panose="020B0604020202020204"/>
              </a:rPr>
              <a:t>ΩΣ</a:t>
            </a:r>
            <a:r>
              <a:rPr sz="3200" b="1" spc="-75" dirty="0">
                <a:latin typeface="Arial" panose="020B0604020202020204"/>
                <a:cs typeface="Arial" panose="020B0604020202020204"/>
              </a:rPr>
              <a:t> </a:t>
            </a:r>
            <a:r>
              <a:rPr sz="3200" b="1" dirty="0">
                <a:latin typeface="Arial" panose="020B0604020202020204"/>
                <a:cs typeface="Arial" panose="020B0604020202020204"/>
              </a:rPr>
              <a:t>Η</a:t>
            </a:r>
            <a:r>
              <a:rPr sz="3200" b="1" spc="-195" dirty="0">
                <a:latin typeface="Arial" panose="020B0604020202020204"/>
                <a:cs typeface="Arial" panose="020B0604020202020204"/>
              </a:rPr>
              <a:t> </a:t>
            </a:r>
            <a:r>
              <a:rPr sz="3200" b="1" spc="-20" dirty="0">
                <a:latin typeface="Arial" panose="020B0604020202020204"/>
                <a:cs typeface="Arial" panose="020B0604020202020204"/>
              </a:rPr>
              <a:t>ΑΠΟΣΤΑΣΗ</a:t>
            </a:r>
            <a:r>
              <a:rPr sz="3200" b="1" spc="-85" dirty="0">
                <a:latin typeface="Arial" panose="020B0604020202020204"/>
                <a:cs typeface="Arial" panose="020B0604020202020204"/>
              </a:rPr>
              <a:t> </a:t>
            </a:r>
            <a:r>
              <a:rPr sz="3200" b="1">
                <a:latin typeface="Arial" panose="020B0604020202020204"/>
                <a:cs typeface="Arial" panose="020B0604020202020204"/>
              </a:rPr>
              <a:t>ΤΗΣ</a:t>
            </a:r>
            <a:r>
              <a:rPr sz="3200" b="1" spc="-80">
                <a:latin typeface="Arial" panose="020B0604020202020204"/>
                <a:cs typeface="Arial" panose="020B0604020202020204"/>
              </a:rPr>
              <a:t> </a:t>
            </a:r>
            <a:endParaRPr lang="el-GR" sz="3200" b="1" spc="-80" dirty="0" smtClean="0">
              <a:latin typeface="Arial" panose="020B0604020202020204"/>
              <a:cs typeface="Arial" panose="020B0604020202020204"/>
            </a:endParaRPr>
          </a:p>
          <a:p>
            <a:pPr marL="12700" marR="5080">
              <a:lnSpc>
                <a:spcPct val="100000"/>
              </a:lnSpc>
              <a:spcBef>
                <a:spcPts val="105"/>
              </a:spcBef>
            </a:pPr>
            <a:r>
              <a:rPr sz="3200" b="1" spc="-10" smtClean="0">
                <a:latin typeface="Arial" panose="020B0604020202020204"/>
                <a:cs typeface="Arial" panose="020B0604020202020204"/>
              </a:rPr>
              <a:t>ΚΟΡΥ</a:t>
            </a:r>
            <a:r>
              <a:rPr sz="3200" b="1" smtClean="0">
                <a:latin typeface="Arial" panose="020B0604020202020204"/>
                <a:cs typeface="Arial" panose="020B0604020202020204"/>
              </a:rPr>
              <a:t>ΦΗΣ</a:t>
            </a:r>
            <a:r>
              <a:rPr sz="3200" b="1" spc="-95" smtClean="0">
                <a:latin typeface="Arial" panose="020B0604020202020204"/>
                <a:cs typeface="Arial" panose="020B0604020202020204"/>
              </a:rPr>
              <a:t> </a:t>
            </a:r>
            <a:r>
              <a:rPr sz="3200" b="1" dirty="0">
                <a:latin typeface="Arial" panose="020B0604020202020204"/>
                <a:cs typeface="Arial" panose="020B0604020202020204"/>
              </a:rPr>
              <a:t>ΤΟΥ</a:t>
            </a:r>
            <a:r>
              <a:rPr sz="3200" b="1" spc="-90" dirty="0">
                <a:latin typeface="Arial" panose="020B0604020202020204"/>
                <a:cs typeface="Arial" panose="020B0604020202020204"/>
              </a:rPr>
              <a:t> </a:t>
            </a:r>
            <a:r>
              <a:rPr sz="3200" b="1" spc="-25" dirty="0">
                <a:latin typeface="Arial" panose="020B0604020202020204"/>
                <a:cs typeface="Arial" panose="020B0604020202020204"/>
              </a:rPr>
              <a:t>ΕΜΒΟΛΙΣΚΟΥ</a:t>
            </a:r>
            <a:r>
              <a:rPr sz="3200" b="1" spc="-85" dirty="0">
                <a:latin typeface="Arial" panose="020B0604020202020204"/>
                <a:cs typeface="Arial" panose="020B0604020202020204"/>
              </a:rPr>
              <a:t> </a:t>
            </a:r>
            <a:r>
              <a:rPr sz="3200" b="1" dirty="0">
                <a:latin typeface="Arial" panose="020B0604020202020204"/>
                <a:cs typeface="Arial" panose="020B0604020202020204"/>
              </a:rPr>
              <a:t>ΤΗΣ</a:t>
            </a:r>
            <a:r>
              <a:rPr sz="3200" b="1" spc="-200" dirty="0">
                <a:latin typeface="Arial" panose="020B0604020202020204"/>
                <a:cs typeface="Arial" panose="020B0604020202020204"/>
              </a:rPr>
              <a:t> </a:t>
            </a:r>
            <a:r>
              <a:rPr sz="3200" b="1" spc="-10" dirty="0">
                <a:latin typeface="Arial" panose="020B0604020202020204"/>
                <a:cs typeface="Arial" panose="020B0604020202020204"/>
              </a:rPr>
              <a:t>ΑΝΤΛΙΑΣ </a:t>
            </a:r>
            <a:r>
              <a:rPr sz="3200" b="1" spc="-35" dirty="0">
                <a:latin typeface="Arial" panose="020B0604020202020204"/>
                <a:cs typeface="Arial" panose="020B0604020202020204"/>
              </a:rPr>
              <a:t>ΚΑΥΣΙΜΟΥ</a:t>
            </a:r>
            <a:r>
              <a:rPr sz="3200" b="1" spc="-215" dirty="0">
                <a:latin typeface="Arial" panose="020B0604020202020204"/>
                <a:cs typeface="Arial" panose="020B0604020202020204"/>
              </a:rPr>
              <a:t> </a:t>
            </a:r>
            <a:r>
              <a:rPr sz="3200" b="1" spc="-60" dirty="0">
                <a:latin typeface="Arial" panose="020B0604020202020204"/>
                <a:cs typeface="Arial" panose="020B0604020202020204"/>
              </a:rPr>
              <a:t>ΟΤΑΝ</a:t>
            </a:r>
            <a:r>
              <a:rPr sz="3200" b="1" spc="-175" dirty="0">
                <a:latin typeface="Arial" panose="020B0604020202020204"/>
                <a:cs typeface="Arial" panose="020B0604020202020204"/>
              </a:rPr>
              <a:t> </a:t>
            </a:r>
            <a:r>
              <a:rPr sz="3200" b="1" spc="-10" dirty="0">
                <a:latin typeface="Arial" panose="020B0604020202020204"/>
                <a:cs typeface="Arial" panose="020B0604020202020204"/>
              </a:rPr>
              <a:t>ΑΝΥΨΩΝΕΤΑΙ</a:t>
            </a:r>
            <a:r>
              <a:rPr sz="3200" b="1" spc="-160" dirty="0">
                <a:latin typeface="Arial" panose="020B0604020202020204"/>
                <a:cs typeface="Arial" panose="020B0604020202020204"/>
              </a:rPr>
              <a:t> </a:t>
            </a:r>
            <a:r>
              <a:rPr sz="3200" b="1" spc="-20" dirty="0">
                <a:latin typeface="Arial" panose="020B0604020202020204"/>
                <a:cs typeface="Arial" panose="020B0604020202020204"/>
              </a:rPr>
              <a:t>ΠΑΝΩ </a:t>
            </a:r>
            <a:r>
              <a:rPr sz="3200" b="1" dirty="0">
                <a:latin typeface="Arial" panose="020B0604020202020204"/>
                <a:cs typeface="Arial" panose="020B0604020202020204"/>
              </a:rPr>
              <a:t>ΑΠΟ</a:t>
            </a:r>
            <a:r>
              <a:rPr sz="3200" b="1" spc="-35" dirty="0">
                <a:latin typeface="Arial" panose="020B0604020202020204"/>
                <a:cs typeface="Arial" panose="020B0604020202020204"/>
              </a:rPr>
              <a:t> </a:t>
            </a:r>
            <a:r>
              <a:rPr sz="3200" b="1" dirty="0">
                <a:latin typeface="Arial" panose="020B0604020202020204"/>
                <a:cs typeface="Arial" panose="020B0604020202020204"/>
              </a:rPr>
              <a:t>ΤΗΝ</a:t>
            </a:r>
            <a:r>
              <a:rPr sz="3200" b="1" spc="-150" dirty="0">
                <a:latin typeface="Arial" panose="020B0604020202020204"/>
                <a:cs typeface="Arial" panose="020B0604020202020204"/>
              </a:rPr>
              <a:t> </a:t>
            </a:r>
            <a:r>
              <a:rPr sz="3200" b="1" dirty="0">
                <a:latin typeface="Arial" panose="020B0604020202020204"/>
                <a:cs typeface="Arial" panose="020B0604020202020204"/>
              </a:rPr>
              <a:t>ΑΝΩ</a:t>
            </a:r>
            <a:r>
              <a:rPr sz="3200" b="1" spc="-145" dirty="0">
                <a:latin typeface="Arial" panose="020B0604020202020204"/>
                <a:cs typeface="Arial" panose="020B0604020202020204"/>
              </a:rPr>
              <a:t> </a:t>
            </a:r>
            <a:r>
              <a:rPr sz="3200" b="1" dirty="0">
                <a:latin typeface="Arial" panose="020B0604020202020204"/>
                <a:cs typeface="Arial" panose="020B0604020202020204"/>
              </a:rPr>
              <a:t>ΑΚΡΗ</a:t>
            </a:r>
            <a:r>
              <a:rPr sz="3200" b="1" spc="-25" dirty="0">
                <a:latin typeface="Arial" panose="020B0604020202020204"/>
                <a:cs typeface="Arial" panose="020B0604020202020204"/>
              </a:rPr>
              <a:t> </a:t>
            </a:r>
            <a:r>
              <a:rPr sz="3200" b="1" dirty="0">
                <a:latin typeface="Arial" panose="020B0604020202020204"/>
                <a:cs typeface="Arial" panose="020B0604020202020204"/>
              </a:rPr>
              <a:t>ΤΗΣ</a:t>
            </a:r>
            <a:r>
              <a:rPr sz="3200" b="1" spc="-150" dirty="0">
                <a:latin typeface="Arial" panose="020B0604020202020204"/>
                <a:cs typeface="Arial" panose="020B0604020202020204"/>
              </a:rPr>
              <a:t> </a:t>
            </a:r>
            <a:r>
              <a:rPr sz="3200" b="1" dirty="0">
                <a:latin typeface="Arial" panose="020B0604020202020204"/>
                <a:cs typeface="Arial" panose="020B0604020202020204"/>
              </a:rPr>
              <a:t>ΑΝΩ</a:t>
            </a:r>
            <a:r>
              <a:rPr sz="3200" b="1" spc="-20" dirty="0">
                <a:latin typeface="Arial" panose="020B0604020202020204"/>
                <a:cs typeface="Arial" panose="020B0604020202020204"/>
              </a:rPr>
              <a:t> </a:t>
            </a:r>
            <a:r>
              <a:rPr sz="3200" b="1">
                <a:latin typeface="Arial" panose="020B0604020202020204"/>
                <a:cs typeface="Arial" panose="020B0604020202020204"/>
              </a:rPr>
              <a:t>ΟΠΗ</a:t>
            </a:r>
            <a:r>
              <a:rPr sz="3200" b="1" spc="-150">
                <a:latin typeface="Arial" panose="020B0604020202020204"/>
                <a:cs typeface="Arial" panose="020B0604020202020204"/>
              </a:rPr>
              <a:t> </a:t>
            </a:r>
            <a:r>
              <a:rPr sz="3200" b="1" spc="-20" smtClean="0">
                <a:latin typeface="Arial" panose="020B0604020202020204"/>
                <a:cs typeface="Arial" panose="020B0604020202020204"/>
              </a:rPr>
              <a:t>ΔΙΑ</a:t>
            </a:r>
            <a:r>
              <a:rPr sz="3200" b="1" smtClean="0">
                <a:latin typeface="Arial" panose="020B0604020202020204"/>
                <a:cs typeface="Arial" panose="020B0604020202020204"/>
              </a:rPr>
              <a:t>ΦΥΓΗΣ</a:t>
            </a:r>
            <a:r>
              <a:rPr sz="3200" b="1" spc="-55" smtClean="0">
                <a:latin typeface="Arial" panose="020B0604020202020204"/>
                <a:cs typeface="Arial" panose="020B0604020202020204"/>
              </a:rPr>
              <a:t> </a:t>
            </a:r>
            <a:r>
              <a:rPr sz="3200" b="1" spc="-45" dirty="0">
                <a:latin typeface="Arial" panose="020B0604020202020204"/>
                <a:cs typeface="Arial" panose="020B0604020202020204"/>
              </a:rPr>
              <a:t>(</a:t>
            </a:r>
            <a:r>
              <a:rPr sz="3200" b="1" spc="-45" dirty="0">
                <a:solidFill>
                  <a:srgbClr val="FF0000"/>
                </a:solidFill>
                <a:latin typeface="Arial" panose="020B0604020202020204"/>
                <a:cs typeface="Arial" panose="020B0604020202020204"/>
              </a:rPr>
              <a:t>CUT-</a:t>
            </a:r>
            <a:r>
              <a:rPr sz="3200" b="1" dirty="0">
                <a:solidFill>
                  <a:srgbClr val="FF0000"/>
                </a:solidFill>
                <a:latin typeface="Arial" panose="020B0604020202020204"/>
                <a:cs typeface="Arial" panose="020B0604020202020204"/>
              </a:rPr>
              <a:t>OFF</a:t>
            </a:r>
            <a:r>
              <a:rPr sz="3200" b="1" spc="-60" dirty="0">
                <a:solidFill>
                  <a:srgbClr val="FF0000"/>
                </a:solidFill>
                <a:latin typeface="Arial" panose="020B0604020202020204"/>
                <a:cs typeface="Arial" panose="020B0604020202020204"/>
              </a:rPr>
              <a:t> </a:t>
            </a:r>
            <a:r>
              <a:rPr sz="3200" b="1" dirty="0">
                <a:solidFill>
                  <a:srgbClr val="FF0000"/>
                </a:solidFill>
                <a:latin typeface="Arial" panose="020B0604020202020204"/>
                <a:cs typeface="Arial" panose="020B0604020202020204"/>
              </a:rPr>
              <a:t>HOLE</a:t>
            </a:r>
            <a:r>
              <a:rPr sz="3200" b="1" dirty="0">
                <a:latin typeface="Arial" panose="020B0604020202020204"/>
                <a:cs typeface="Arial" panose="020B0604020202020204"/>
              </a:rPr>
              <a:t>)</a:t>
            </a:r>
            <a:r>
              <a:rPr sz="3200" b="1" spc="-65" dirty="0">
                <a:latin typeface="Arial" panose="020B0604020202020204"/>
                <a:cs typeface="Arial" panose="020B0604020202020204"/>
              </a:rPr>
              <a:t> </a:t>
            </a:r>
            <a:r>
              <a:rPr sz="3200" b="1" dirty="0">
                <a:latin typeface="Arial" panose="020B0604020202020204"/>
                <a:cs typeface="Arial" panose="020B0604020202020204"/>
              </a:rPr>
              <a:t>ΣΤΟΝ</a:t>
            </a:r>
            <a:r>
              <a:rPr sz="3200" b="1" spc="-65" dirty="0">
                <a:latin typeface="Arial" panose="020B0604020202020204"/>
                <a:cs typeface="Arial" panose="020B0604020202020204"/>
              </a:rPr>
              <a:t> </a:t>
            </a:r>
            <a:r>
              <a:rPr sz="3200" b="1" spc="-10" dirty="0">
                <a:latin typeface="Arial" panose="020B0604020202020204"/>
                <a:cs typeface="Arial" panose="020B0604020202020204"/>
              </a:rPr>
              <a:t>ΚΥΛΙ- </a:t>
            </a:r>
            <a:r>
              <a:rPr sz="3200" b="1" dirty="0">
                <a:latin typeface="Arial" panose="020B0604020202020204"/>
                <a:cs typeface="Arial" panose="020B0604020202020204"/>
              </a:rPr>
              <a:t>ΝΔΡΟ</a:t>
            </a:r>
            <a:r>
              <a:rPr sz="3200" b="1" spc="-105" dirty="0">
                <a:latin typeface="Arial" panose="020B0604020202020204"/>
                <a:cs typeface="Arial" panose="020B0604020202020204"/>
              </a:rPr>
              <a:t> </a:t>
            </a:r>
            <a:r>
              <a:rPr sz="3200" b="1" dirty="0">
                <a:latin typeface="Arial" panose="020B0604020202020204"/>
                <a:cs typeface="Arial" panose="020B0604020202020204"/>
              </a:rPr>
              <a:t>ΤΗΣ</a:t>
            </a:r>
            <a:r>
              <a:rPr sz="3200" b="1" spc="-210" dirty="0">
                <a:latin typeface="Arial" panose="020B0604020202020204"/>
                <a:cs typeface="Arial" panose="020B0604020202020204"/>
              </a:rPr>
              <a:t> </a:t>
            </a:r>
            <a:r>
              <a:rPr sz="3200" b="1" spc="-10" dirty="0">
                <a:latin typeface="Arial" panose="020B0604020202020204"/>
                <a:cs typeface="Arial" panose="020B0604020202020204"/>
              </a:rPr>
              <a:t>ΑΝΤΛΙΑΣ</a:t>
            </a:r>
            <a:r>
              <a:rPr sz="3200" b="1" spc="-95" dirty="0">
                <a:latin typeface="Arial" panose="020B0604020202020204"/>
                <a:cs typeface="Arial" panose="020B0604020202020204"/>
              </a:rPr>
              <a:t> </a:t>
            </a:r>
            <a:r>
              <a:rPr sz="3200" b="1" spc="-80" dirty="0">
                <a:latin typeface="Arial" panose="020B0604020202020204"/>
                <a:cs typeface="Arial" panose="020B0604020202020204"/>
              </a:rPr>
              <a:t>ΚΑΥΣΙΜΟΥ,</a:t>
            </a:r>
            <a:r>
              <a:rPr sz="3200" b="1" spc="-90" dirty="0">
                <a:latin typeface="Arial" panose="020B0604020202020204"/>
                <a:cs typeface="Arial" panose="020B0604020202020204"/>
              </a:rPr>
              <a:t> </a:t>
            </a:r>
            <a:r>
              <a:rPr sz="3200" b="1" spc="-20" dirty="0">
                <a:latin typeface="Arial" panose="020B0604020202020204"/>
                <a:cs typeface="Arial" panose="020B0604020202020204"/>
              </a:rPr>
              <a:t>ΟΤΑΝ </a:t>
            </a:r>
            <a:r>
              <a:rPr sz="3200" b="1" dirty="0">
                <a:latin typeface="Arial" panose="020B0604020202020204"/>
                <a:cs typeface="Arial" panose="020B0604020202020204"/>
              </a:rPr>
              <a:t>ΤΟ</a:t>
            </a:r>
            <a:r>
              <a:rPr sz="3200" b="1" spc="-135" dirty="0">
                <a:latin typeface="Arial" panose="020B0604020202020204"/>
                <a:cs typeface="Arial" panose="020B0604020202020204"/>
              </a:rPr>
              <a:t> </a:t>
            </a:r>
            <a:r>
              <a:rPr sz="3200" b="1" dirty="0">
                <a:latin typeface="Arial" panose="020B0604020202020204"/>
                <a:cs typeface="Arial" panose="020B0604020202020204"/>
              </a:rPr>
              <a:t>ΕΜΒΟΛΟ</a:t>
            </a:r>
            <a:r>
              <a:rPr sz="3200" b="1" spc="-125" dirty="0">
                <a:latin typeface="Arial" panose="020B0604020202020204"/>
                <a:cs typeface="Arial" panose="020B0604020202020204"/>
              </a:rPr>
              <a:t> </a:t>
            </a:r>
            <a:r>
              <a:rPr sz="3200" b="1" dirty="0">
                <a:latin typeface="Arial" panose="020B0604020202020204"/>
                <a:cs typeface="Arial" panose="020B0604020202020204"/>
              </a:rPr>
              <a:t>ΤΟΥ</a:t>
            </a:r>
            <a:r>
              <a:rPr sz="3200" b="1" spc="-125" dirty="0">
                <a:latin typeface="Arial" panose="020B0604020202020204"/>
                <a:cs typeface="Arial" panose="020B0604020202020204"/>
              </a:rPr>
              <a:t> </a:t>
            </a:r>
            <a:r>
              <a:rPr sz="3200" b="1" dirty="0">
                <a:latin typeface="Arial" panose="020B0604020202020204"/>
                <a:cs typeface="Arial" panose="020B0604020202020204"/>
              </a:rPr>
              <a:t>ΕΝ</a:t>
            </a:r>
            <a:r>
              <a:rPr sz="3200" b="1" spc="-229" dirty="0">
                <a:latin typeface="Arial" panose="020B0604020202020204"/>
                <a:cs typeface="Arial" panose="020B0604020202020204"/>
              </a:rPr>
              <a:t> </a:t>
            </a:r>
            <a:r>
              <a:rPr sz="3200" b="1" dirty="0">
                <a:latin typeface="Arial" panose="020B0604020202020204"/>
                <a:cs typeface="Arial" panose="020B0604020202020204"/>
              </a:rPr>
              <a:t>ΛΟΓΩ</a:t>
            </a:r>
            <a:r>
              <a:rPr sz="3200" b="1" spc="-125" dirty="0">
                <a:latin typeface="Arial" panose="020B0604020202020204"/>
                <a:cs typeface="Arial" panose="020B0604020202020204"/>
              </a:rPr>
              <a:t> </a:t>
            </a:r>
            <a:r>
              <a:rPr sz="3200" b="1" spc="-10" dirty="0">
                <a:latin typeface="Arial" panose="020B0604020202020204"/>
                <a:cs typeface="Arial" panose="020B0604020202020204"/>
              </a:rPr>
              <a:t>ΚΥΛΙΝΔΡΟΥ </a:t>
            </a:r>
            <a:r>
              <a:rPr sz="3200" b="1" dirty="0">
                <a:latin typeface="Arial" panose="020B0604020202020204"/>
                <a:cs typeface="Arial" panose="020B0604020202020204"/>
              </a:rPr>
              <a:t>ΕΙΝΑΙ</a:t>
            </a:r>
            <a:r>
              <a:rPr sz="3200" b="1" spc="-55" dirty="0">
                <a:latin typeface="Arial" panose="020B0604020202020204"/>
                <a:cs typeface="Arial" panose="020B0604020202020204"/>
              </a:rPr>
              <a:t> </a:t>
            </a:r>
            <a:r>
              <a:rPr sz="3200" b="1" dirty="0">
                <a:latin typeface="Arial" panose="020B0604020202020204"/>
                <a:cs typeface="Arial" panose="020B0604020202020204"/>
              </a:rPr>
              <a:t>ΣΤΟ</a:t>
            </a:r>
            <a:r>
              <a:rPr sz="3200" b="1" spc="-175" dirty="0">
                <a:latin typeface="Arial" panose="020B0604020202020204"/>
                <a:cs typeface="Arial" panose="020B0604020202020204"/>
              </a:rPr>
              <a:t> </a:t>
            </a:r>
            <a:r>
              <a:rPr sz="3200" b="1" spc="-20" dirty="0">
                <a:latin typeface="Arial" panose="020B0604020202020204"/>
                <a:cs typeface="Arial" panose="020B0604020202020204"/>
              </a:rPr>
              <a:t>ΑΝΣ.</a:t>
            </a:r>
            <a:endParaRPr sz="3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30199" rIns="0" bIns="0" rtlCol="0">
            <a:spAutoFit/>
          </a:bodyPr>
          <a:lstStyle/>
          <a:p>
            <a:pPr marL="117475">
              <a:lnSpc>
                <a:spcPct val="100000"/>
              </a:lnSpc>
              <a:spcBef>
                <a:spcPts val="110"/>
              </a:spcBef>
            </a:pPr>
            <a:r>
              <a:rPr sz="2100" b="0" u="heavy" dirty="0">
                <a:solidFill>
                  <a:srgbClr val="FFFFFF"/>
                </a:solidFill>
                <a:uFill>
                  <a:solidFill>
                    <a:srgbClr val="FFFFFF"/>
                  </a:solidFill>
                </a:uFill>
                <a:latin typeface="Arial Black" panose="020B0A04020102020204"/>
                <a:cs typeface="Arial Black" panose="020B0A04020102020204"/>
              </a:rPr>
              <a:t>ΠΑΡΑΔΕΙΓΜΑΤΑ</a:t>
            </a:r>
            <a:r>
              <a:rPr sz="2100" b="0" u="heavy" spc="-20" dirty="0">
                <a:solidFill>
                  <a:srgbClr val="FFFFFF"/>
                </a:solidFill>
                <a:uFill>
                  <a:solidFill>
                    <a:srgbClr val="FFFFFF"/>
                  </a:solidFill>
                </a:uFill>
                <a:latin typeface="Arial Black" panose="020B0A04020102020204"/>
                <a:cs typeface="Arial Black" panose="020B0A04020102020204"/>
              </a:rPr>
              <a:t> </a:t>
            </a:r>
            <a:r>
              <a:rPr sz="2100" b="0" u="heavy" dirty="0">
                <a:solidFill>
                  <a:srgbClr val="FFFFFF"/>
                </a:solidFill>
                <a:uFill>
                  <a:solidFill>
                    <a:srgbClr val="FFFFFF"/>
                  </a:solidFill>
                </a:uFill>
                <a:latin typeface="Arial Black" panose="020B0A04020102020204"/>
                <a:cs typeface="Arial Black" panose="020B0A04020102020204"/>
              </a:rPr>
              <a:t>ΔΥΝΑΜΟΔΕΙΚΤΙΚΩΝ</a:t>
            </a:r>
            <a:r>
              <a:rPr sz="2100" b="0" u="heavy" spc="-15" dirty="0">
                <a:solidFill>
                  <a:srgbClr val="FFFFFF"/>
                </a:solidFill>
                <a:uFill>
                  <a:solidFill>
                    <a:srgbClr val="FFFFFF"/>
                  </a:solidFill>
                </a:uFill>
                <a:latin typeface="Arial Black" panose="020B0A04020102020204"/>
                <a:cs typeface="Arial Black" panose="020B0A04020102020204"/>
              </a:rPr>
              <a:t> </a:t>
            </a:r>
            <a:r>
              <a:rPr sz="2100" b="0" u="heavy" spc="-10" dirty="0">
                <a:solidFill>
                  <a:srgbClr val="FFFFFF"/>
                </a:solidFill>
                <a:uFill>
                  <a:solidFill>
                    <a:srgbClr val="FFFFFF"/>
                  </a:solidFill>
                </a:uFill>
                <a:latin typeface="Arial Black" panose="020B0A04020102020204"/>
                <a:cs typeface="Arial Black" panose="020B0A04020102020204"/>
              </a:rPr>
              <a:t>ΔΙΑΓΡΑΜΜΑΤΩΝ</a:t>
            </a:r>
            <a:endParaRPr sz="21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2484848" y="1018883"/>
            <a:ext cx="6573558" cy="5557072"/>
          </a:xfrm>
          <a:prstGeom prst="rect">
            <a:avLst/>
          </a:prstGeom>
        </p:spPr>
      </p:pic>
      <p:sp>
        <p:nvSpPr>
          <p:cNvPr id="5" name="object 5"/>
          <p:cNvSpPr txBox="1"/>
          <p:nvPr/>
        </p:nvSpPr>
        <p:spPr>
          <a:xfrm>
            <a:off x="77469" y="1112520"/>
            <a:ext cx="2926715" cy="5024120"/>
          </a:xfrm>
          <a:prstGeom prst="rect">
            <a:avLst/>
          </a:prstGeom>
        </p:spPr>
        <p:txBody>
          <a:bodyPr vert="horz" wrap="square" lIns="0" tIns="12700" rIns="0" bIns="0" rtlCol="0">
            <a:spAutoFit/>
          </a:bodyPr>
          <a:lstStyle/>
          <a:p>
            <a:pPr marL="12700" marR="572770">
              <a:lnSpc>
                <a:spcPct val="100000"/>
              </a:lnSpc>
              <a:spcBef>
                <a:spcPts val="100"/>
              </a:spcBef>
            </a:pPr>
            <a:r>
              <a:rPr sz="2000" b="1" u="sng" dirty="0">
                <a:solidFill>
                  <a:srgbClr val="FF0000"/>
                </a:solidFill>
                <a:uFill>
                  <a:solidFill>
                    <a:srgbClr val="FF0000"/>
                  </a:solidFill>
                </a:uFill>
                <a:latin typeface="Calibri" panose="020F0502020204030204"/>
                <a:cs typeface="Calibri" panose="020F0502020204030204"/>
              </a:rPr>
              <a:t>ΑΡΓΟΠΟΡΕΙΑ</a:t>
            </a:r>
            <a:r>
              <a:rPr sz="2000" b="1" u="sng" spc="-20" dirty="0">
                <a:solidFill>
                  <a:srgbClr val="FF0000"/>
                </a:solidFill>
                <a:uFill>
                  <a:solidFill>
                    <a:srgbClr val="FF0000"/>
                  </a:solidFill>
                </a:uFill>
                <a:latin typeface="Calibri" panose="020F0502020204030204"/>
                <a:cs typeface="Calibri" panose="020F0502020204030204"/>
              </a:rPr>
              <a:t> </a:t>
            </a:r>
            <a:r>
              <a:rPr sz="2000" b="1" u="sng" spc="-10" dirty="0">
                <a:solidFill>
                  <a:srgbClr val="FF0000"/>
                </a:solidFill>
                <a:uFill>
                  <a:solidFill>
                    <a:srgbClr val="FF0000"/>
                  </a:solidFill>
                </a:uFill>
                <a:latin typeface="Calibri" panose="020F0502020204030204"/>
                <a:cs typeface="Calibri" panose="020F0502020204030204"/>
              </a:rPr>
              <a:t>ΕΓΧΥΣΗΣ</a:t>
            </a:r>
            <a:r>
              <a:rPr sz="2000" b="1" spc="-10" dirty="0">
                <a:solidFill>
                  <a:srgbClr val="FF0000"/>
                </a:solidFill>
                <a:latin typeface="Calibri" panose="020F0502020204030204"/>
                <a:cs typeface="Calibri" panose="020F0502020204030204"/>
              </a:rPr>
              <a:t> </a:t>
            </a:r>
            <a:r>
              <a:rPr sz="2000" b="1" u="sng" spc="-10" dirty="0">
                <a:solidFill>
                  <a:srgbClr val="FF0000"/>
                </a:solidFill>
                <a:uFill>
                  <a:solidFill>
                    <a:srgbClr val="FF0000"/>
                  </a:solidFill>
                </a:uFill>
                <a:latin typeface="Calibri" panose="020F0502020204030204"/>
                <a:cs typeface="Calibri" panose="020F0502020204030204"/>
              </a:rPr>
              <a:t>ΚΑΥΣΙΜΟΥ</a:t>
            </a:r>
            <a:endParaRPr sz="2000">
              <a:latin typeface="Calibri" panose="020F0502020204030204"/>
              <a:cs typeface="Calibri" panose="020F0502020204030204"/>
            </a:endParaRPr>
          </a:p>
          <a:p>
            <a:pPr>
              <a:lnSpc>
                <a:spcPct val="100000"/>
              </a:lnSpc>
              <a:spcBef>
                <a:spcPts val="20"/>
              </a:spcBef>
            </a:pPr>
            <a:endParaRPr sz="1750">
              <a:latin typeface="Calibri" panose="020F0502020204030204"/>
              <a:cs typeface="Calibri" panose="020F0502020204030204"/>
            </a:endParaRPr>
          </a:p>
          <a:p>
            <a:pPr marL="12700" marR="208915">
              <a:lnSpc>
                <a:spcPct val="100000"/>
              </a:lnSpc>
              <a:buClr>
                <a:srgbClr val="FF0000"/>
              </a:buClr>
              <a:buSzPct val="94000"/>
              <a:buFont typeface="Wingdings" panose="05000000000000000000"/>
              <a:buChar char=""/>
              <a:tabLst>
                <a:tab pos="232410" algn="l"/>
              </a:tabLst>
            </a:pPr>
            <a:r>
              <a:rPr sz="1800" b="1" dirty="0">
                <a:latin typeface="Calibri" panose="020F0502020204030204"/>
                <a:cs typeface="Calibri" panose="020F0502020204030204"/>
              </a:rPr>
              <a:t>ΠΙΕΣΗ</a:t>
            </a:r>
            <a:r>
              <a:rPr sz="1800" b="1" spc="-20" dirty="0">
                <a:latin typeface="Calibri" panose="020F0502020204030204"/>
                <a:cs typeface="Calibri" panose="020F0502020204030204"/>
              </a:rPr>
              <a:t> </a:t>
            </a:r>
            <a:r>
              <a:rPr sz="1800" b="1" dirty="0">
                <a:latin typeface="Calibri" panose="020F0502020204030204"/>
                <a:cs typeface="Calibri" panose="020F0502020204030204"/>
              </a:rPr>
              <a:t>ΕΓΧΥΣΗΣ</a:t>
            </a:r>
            <a:r>
              <a:rPr sz="1800" b="1" spc="-15" dirty="0">
                <a:latin typeface="Calibri" panose="020F0502020204030204"/>
                <a:cs typeface="Calibri" panose="020F0502020204030204"/>
              </a:rPr>
              <a:t> </a:t>
            </a:r>
            <a:r>
              <a:rPr sz="1800" b="1" spc="-35" dirty="0">
                <a:latin typeface="Calibri" panose="020F0502020204030204"/>
                <a:cs typeface="Calibri" panose="020F0502020204030204"/>
              </a:rPr>
              <a:t>ΚΑΥΣΙΜΟΥ </a:t>
            </a:r>
            <a:r>
              <a:rPr sz="1800" b="1" dirty="0">
                <a:latin typeface="Calibri" panose="020F0502020204030204"/>
                <a:cs typeface="Calibri" panose="020F0502020204030204"/>
              </a:rPr>
              <a:t>ΕΙΝΑΙ</a:t>
            </a:r>
            <a:r>
              <a:rPr sz="1800" b="1" spc="-35" dirty="0">
                <a:latin typeface="Calibri" panose="020F0502020204030204"/>
                <a:cs typeface="Calibri" panose="020F0502020204030204"/>
              </a:rPr>
              <a:t> ΠΟΛΥ</a:t>
            </a:r>
            <a:r>
              <a:rPr sz="1800" b="1" spc="-25" dirty="0">
                <a:latin typeface="Calibri" panose="020F0502020204030204"/>
                <a:cs typeface="Calibri" panose="020F0502020204030204"/>
              </a:rPr>
              <a:t> </a:t>
            </a:r>
            <a:r>
              <a:rPr sz="1800" b="1" spc="-10" dirty="0">
                <a:latin typeface="Calibri" panose="020F0502020204030204"/>
                <a:cs typeface="Calibri" panose="020F0502020204030204"/>
              </a:rPr>
              <a:t>ΧΑΜΗΛΗ.</a:t>
            </a:r>
            <a:endParaRPr sz="1800">
              <a:latin typeface="Calibri" panose="020F0502020204030204"/>
              <a:cs typeface="Calibri" panose="020F0502020204030204"/>
            </a:endParaRPr>
          </a:p>
          <a:p>
            <a:pPr marL="12700" marR="248920">
              <a:lnSpc>
                <a:spcPct val="100000"/>
              </a:lnSpc>
              <a:buClr>
                <a:srgbClr val="FF0000"/>
              </a:buClr>
              <a:buFont typeface="Wingdings" panose="05000000000000000000"/>
              <a:buChar char=""/>
              <a:tabLst>
                <a:tab pos="245110" algn="l"/>
              </a:tabLst>
            </a:pPr>
            <a:r>
              <a:rPr sz="1800" b="1" spc="-30" dirty="0">
                <a:latin typeface="Calibri" panose="020F0502020204030204"/>
                <a:cs typeface="Calibri" panose="020F0502020204030204"/>
              </a:rPr>
              <a:t>ΕΛΑΤΤΩΜΑΤΙΚΟΙ</a:t>
            </a:r>
            <a:r>
              <a:rPr sz="1800" b="1" spc="-25" dirty="0">
                <a:latin typeface="Calibri" panose="020F0502020204030204"/>
                <a:cs typeface="Calibri" panose="020F0502020204030204"/>
              </a:rPr>
              <a:t> </a:t>
            </a:r>
            <a:r>
              <a:rPr sz="1800" b="1" spc="-30" dirty="0">
                <a:latin typeface="Calibri" panose="020F0502020204030204"/>
                <a:cs typeface="Calibri" panose="020F0502020204030204"/>
              </a:rPr>
              <a:t>ΚΑΥΣΤΗ- </a:t>
            </a:r>
            <a:r>
              <a:rPr sz="1800" b="1" spc="-20" dirty="0">
                <a:latin typeface="Calibri" panose="020F0502020204030204"/>
                <a:cs typeface="Calibri" panose="020F0502020204030204"/>
              </a:rPr>
              <a:t>ΡΕΣ.</a:t>
            </a:r>
            <a:endParaRPr sz="1800">
              <a:latin typeface="Calibri" panose="020F0502020204030204"/>
              <a:cs typeface="Calibri" panose="020F0502020204030204"/>
            </a:endParaRPr>
          </a:p>
          <a:p>
            <a:pPr marL="12700" marR="59055">
              <a:lnSpc>
                <a:spcPct val="100000"/>
              </a:lnSpc>
              <a:buClr>
                <a:srgbClr val="FF0000"/>
              </a:buClr>
              <a:buFont typeface="Wingdings" panose="05000000000000000000"/>
              <a:buChar char=""/>
              <a:tabLst>
                <a:tab pos="245110" algn="l"/>
              </a:tabLst>
            </a:pPr>
            <a:r>
              <a:rPr sz="1800" b="1" spc="-25" dirty="0">
                <a:latin typeface="Calibri" panose="020F0502020204030204"/>
                <a:cs typeface="Calibri" panose="020F0502020204030204"/>
              </a:rPr>
              <a:t>ΕΛΑΤΤΩΜΑΤΙΚΗ</a:t>
            </a:r>
            <a:r>
              <a:rPr sz="1800" b="1" spc="-30" dirty="0">
                <a:latin typeface="Calibri" panose="020F0502020204030204"/>
                <a:cs typeface="Calibri" panose="020F0502020204030204"/>
              </a:rPr>
              <a:t> </a:t>
            </a:r>
            <a:r>
              <a:rPr sz="1800" b="1" spc="-10" dirty="0">
                <a:latin typeface="Calibri" panose="020F0502020204030204"/>
                <a:cs typeface="Calibri" panose="020F0502020204030204"/>
              </a:rPr>
              <a:t>ΒΑΛΒΙΔΑ </a:t>
            </a:r>
            <a:r>
              <a:rPr sz="1800" b="1" dirty="0">
                <a:latin typeface="Calibri" panose="020F0502020204030204"/>
                <a:cs typeface="Calibri" panose="020F0502020204030204"/>
              </a:rPr>
              <a:t>ΑΝΑΡΡΟΦΗΣΗΣ</a:t>
            </a:r>
            <a:r>
              <a:rPr sz="1800" b="1" spc="-50" dirty="0">
                <a:latin typeface="Calibri" panose="020F0502020204030204"/>
                <a:cs typeface="Calibri" panose="020F0502020204030204"/>
              </a:rPr>
              <a:t> </a:t>
            </a:r>
            <a:r>
              <a:rPr sz="1800" b="1" spc="-20" dirty="0">
                <a:latin typeface="Calibri" panose="020F0502020204030204"/>
                <a:cs typeface="Calibri" panose="020F0502020204030204"/>
              </a:rPr>
              <a:t>ΚΑΥΣΙΜΟΥ</a:t>
            </a:r>
            <a:r>
              <a:rPr sz="1800" b="1" spc="-50" dirty="0">
                <a:latin typeface="Calibri" panose="020F0502020204030204"/>
                <a:cs typeface="Calibri" panose="020F0502020204030204"/>
              </a:rPr>
              <a:t> ή </a:t>
            </a:r>
            <a:r>
              <a:rPr sz="1800" b="1" spc="-10" dirty="0">
                <a:latin typeface="Calibri" panose="020F0502020204030204"/>
                <a:cs typeface="Calibri" panose="020F0502020204030204"/>
              </a:rPr>
              <a:t>ΑΠΟΡΟΦΗΤΗΡΑ</a:t>
            </a:r>
            <a:r>
              <a:rPr sz="1800" b="1" spc="-55" dirty="0">
                <a:latin typeface="Calibri" panose="020F0502020204030204"/>
                <a:cs typeface="Calibri" panose="020F0502020204030204"/>
              </a:rPr>
              <a:t> </a:t>
            </a:r>
            <a:r>
              <a:rPr sz="1800" b="1" spc="-20" dirty="0">
                <a:latin typeface="Calibri" panose="020F0502020204030204"/>
                <a:cs typeface="Calibri" panose="020F0502020204030204"/>
              </a:rPr>
              <a:t>ΚΡΑΔΑΣΜΩΝ </a:t>
            </a:r>
            <a:r>
              <a:rPr sz="1800" b="1" dirty="0">
                <a:latin typeface="Calibri" panose="020F0502020204030204"/>
                <a:cs typeface="Calibri" panose="020F0502020204030204"/>
              </a:rPr>
              <a:t>ΣΤΗΝ</a:t>
            </a:r>
            <a:r>
              <a:rPr sz="1800" b="1" spc="-30" dirty="0">
                <a:latin typeface="Calibri" panose="020F0502020204030204"/>
                <a:cs typeface="Calibri" panose="020F0502020204030204"/>
              </a:rPr>
              <a:t> </a:t>
            </a:r>
            <a:r>
              <a:rPr sz="1800" b="1" spc="-20" dirty="0">
                <a:latin typeface="Calibri" panose="020F0502020204030204"/>
                <a:cs typeface="Calibri" panose="020F0502020204030204"/>
              </a:rPr>
              <a:t>ΑΝΤΛΙΑ</a:t>
            </a:r>
            <a:r>
              <a:rPr sz="1800" b="1" spc="-25" dirty="0">
                <a:latin typeface="Calibri" panose="020F0502020204030204"/>
                <a:cs typeface="Calibri" panose="020F0502020204030204"/>
              </a:rPr>
              <a:t> </a:t>
            </a:r>
            <a:r>
              <a:rPr sz="1800" b="1" spc="-10" dirty="0">
                <a:latin typeface="Calibri" panose="020F0502020204030204"/>
                <a:cs typeface="Calibri" panose="020F0502020204030204"/>
              </a:rPr>
              <a:t>ΥΨΗΛΗΣ.</a:t>
            </a:r>
            <a:endParaRPr sz="1800">
              <a:latin typeface="Calibri" panose="020F0502020204030204"/>
              <a:cs typeface="Calibri" panose="020F0502020204030204"/>
            </a:endParaRPr>
          </a:p>
          <a:p>
            <a:pPr marL="12700" marR="274320">
              <a:lnSpc>
                <a:spcPct val="100000"/>
              </a:lnSpc>
              <a:buClr>
                <a:srgbClr val="FF0000"/>
              </a:buClr>
              <a:buFont typeface="Wingdings" panose="05000000000000000000"/>
              <a:buChar char=""/>
              <a:tabLst>
                <a:tab pos="245110" algn="l"/>
              </a:tabLst>
            </a:pPr>
            <a:r>
              <a:rPr sz="1800" b="1" dirty="0">
                <a:latin typeface="Calibri" panose="020F0502020204030204"/>
                <a:cs typeface="Calibri" panose="020F0502020204030204"/>
              </a:rPr>
              <a:t>VIT</a:t>
            </a:r>
            <a:r>
              <a:rPr sz="1800" b="1" spc="-40" dirty="0">
                <a:latin typeface="Calibri" panose="020F0502020204030204"/>
                <a:cs typeface="Calibri" panose="020F0502020204030204"/>
              </a:rPr>
              <a:t> </a:t>
            </a:r>
            <a:r>
              <a:rPr sz="1800" b="1" dirty="0">
                <a:latin typeface="Calibri" panose="020F0502020204030204"/>
                <a:cs typeface="Calibri" panose="020F0502020204030204"/>
              </a:rPr>
              <a:t>ΔΕΙΚΤΗΣ</a:t>
            </a:r>
            <a:r>
              <a:rPr sz="1800" b="1" spc="-40" dirty="0">
                <a:latin typeface="Calibri" panose="020F0502020204030204"/>
                <a:cs typeface="Calibri" panose="020F0502020204030204"/>
              </a:rPr>
              <a:t> </a:t>
            </a:r>
            <a:r>
              <a:rPr sz="1800" b="1" dirty="0">
                <a:latin typeface="Calibri" panose="020F0502020204030204"/>
                <a:cs typeface="Calibri" panose="020F0502020204030204"/>
              </a:rPr>
              <a:t>ΛΑΘΟΣ,</a:t>
            </a:r>
            <a:r>
              <a:rPr sz="1800" b="1" spc="-35" dirty="0">
                <a:latin typeface="Calibri" panose="020F0502020204030204"/>
                <a:cs typeface="Calibri" panose="020F0502020204030204"/>
              </a:rPr>
              <a:t> </a:t>
            </a:r>
            <a:r>
              <a:rPr sz="1800" b="1" spc="-25" dirty="0">
                <a:latin typeface="Calibri" panose="020F0502020204030204"/>
                <a:cs typeface="Calibri" panose="020F0502020204030204"/>
              </a:rPr>
              <a:t>ΕΑΝ </a:t>
            </a:r>
            <a:r>
              <a:rPr sz="1800" b="1" spc="-10" dirty="0">
                <a:latin typeface="Calibri" panose="020F0502020204030204"/>
                <a:cs typeface="Calibri" panose="020F0502020204030204"/>
              </a:rPr>
              <a:t>ΥΠΑΡΧΕΙ.</a:t>
            </a:r>
            <a:endParaRPr sz="1800">
              <a:latin typeface="Calibri" panose="020F0502020204030204"/>
              <a:cs typeface="Calibri" panose="020F0502020204030204"/>
            </a:endParaRPr>
          </a:p>
          <a:p>
            <a:pPr marL="12700" marR="5080">
              <a:lnSpc>
                <a:spcPct val="100000"/>
              </a:lnSpc>
              <a:buClr>
                <a:srgbClr val="FF0000"/>
              </a:buClr>
              <a:buFont typeface="Wingdings" panose="05000000000000000000"/>
              <a:buChar char=""/>
              <a:tabLst>
                <a:tab pos="245110" algn="l"/>
              </a:tabLst>
            </a:pPr>
            <a:r>
              <a:rPr sz="1800" b="1" dirty="0">
                <a:latin typeface="Calibri" panose="020F0502020204030204"/>
                <a:cs typeface="Calibri" panose="020F0502020204030204"/>
              </a:rPr>
              <a:t>ΚΑΚΗ</a:t>
            </a:r>
            <a:r>
              <a:rPr sz="1800" b="1" spc="-50" dirty="0">
                <a:latin typeface="Calibri" panose="020F0502020204030204"/>
                <a:cs typeface="Calibri" panose="020F0502020204030204"/>
              </a:rPr>
              <a:t> </a:t>
            </a:r>
            <a:r>
              <a:rPr sz="1800" b="1" spc="-20" dirty="0">
                <a:latin typeface="Calibri" panose="020F0502020204030204"/>
                <a:cs typeface="Calibri" panose="020F0502020204030204"/>
              </a:rPr>
              <a:t>ΠΟΙΟΤΗΤΑ</a:t>
            </a:r>
            <a:r>
              <a:rPr sz="1800" b="1" spc="-35" dirty="0">
                <a:latin typeface="Calibri" panose="020F0502020204030204"/>
                <a:cs typeface="Calibri" panose="020F0502020204030204"/>
              </a:rPr>
              <a:t> </a:t>
            </a:r>
            <a:r>
              <a:rPr sz="1800" b="1" spc="-50" dirty="0">
                <a:latin typeface="Calibri" panose="020F0502020204030204"/>
                <a:cs typeface="Calibri" panose="020F0502020204030204"/>
              </a:rPr>
              <a:t>ΚΑΥΣΙΜΟΥ, </a:t>
            </a:r>
            <a:r>
              <a:rPr sz="1800" b="1" dirty="0">
                <a:latin typeface="Calibri" panose="020F0502020204030204"/>
                <a:cs typeface="Calibri" panose="020F0502020204030204"/>
              </a:rPr>
              <a:t>(ΙΔΙΟΤΗΤΕΣ</a:t>
            </a:r>
            <a:r>
              <a:rPr sz="1800" b="1" spc="-60" dirty="0">
                <a:latin typeface="Calibri" panose="020F0502020204030204"/>
                <a:cs typeface="Calibri" panose="020F0502020204030204"/>
              </a:rPr>
              <a:t> </a:t>
            </a:r>
            <a:r>
              <a:rPr sz="1800" b="1" dirty="0">
                <a:latin typeface="Calibri" panose="020F0502020204030204"/>
                <a:cs typeface="Calibri" panose="020F0502020204030204"/>
              </a:rPr>
              <a:t>ΚΑΚΗ</a:t>
            </a:r>
            <a:r>
              <a:rPr sz="1800" b="1" spc="-40" dirty="0">
                <a:latin typeface="Calibri" panose="020F0502020204030204"/>
                <a:cs typeface="Calibri" panose="020F0502020204030204"/>
              </a:rPr>
              <a:t> </a:t>
            </a:r>
            <a:r>
              <a:rPr sz="1800" b="1" spc="-10" dirty="0">
                <a:latin typeface="Calibri" panose="020F0502020204030204"/>
                <a:cs typeface="Calibri" panose="020F0502020204030204"/>
              </a:rPr>
              <a:t>ΑΥΤΑΝΑ- ΦΛΕΞΗ)</a:t>
            </a:r>
            <a:endParaRPr sz="1800">
              <a:latin typeface="Calibri" panose="020F0502020204030204"/>
              <a:cs typeface="Calibri" panose="020F0502020204030204"/>
            </a:endParaRPr>
          </a:p>
          <a:p>
            <a:pPr marL="12700" marR="575310">
              <a:lnSpc>
                <a:spcPct val="100000"/>
              </a:lnSpc>
              <a:buSzPct val="94000"/>
              <a:buFont typeface="Wingdings" panose="05000000000000000000"/>
              <a:buChar char=""/>
              <a:tabLst>
                <a:tab pos="232410" algn="l"/>
              </a:tabLst>
            </a:pPr>
            <a:r>
              <a:rPr sz="1800" b="1" dirty="0">
                <a:solidFill>
                  <a:srgbClr val="FF0000"/>
                </a:solidFill>
                <a:latin typeface="Calibri" panose="020F0502020204030204"/>
                <a:cs typeface="Calibri" panose="020F0502020204030204"/>
              </a:rPr>
              <a:t>FUEL</a:t>
            </a:r>
            <a:r>
              <a:rPr sz="1800" b="1" spc="-35" dirty="0">
                <a:solidFill>
                  <a:srgbClr val="FF0000"/>
                </a:solidFill>
                <a:latin typeface="Calibri" panose="020F0502020204030204"/>
                <a:cs typeface="Calibri" panose="020F0502020204030204"/>
              </a:rPr>
              <a:t> </a:t>
            </a:r>
            <a:r>
              <a:rPr sz="1800" b="1" dirty="0">
                <a:solidFill>
                  <a:srgbClr val="FF0000"/>
                </a:solidFill>
                <a:latin typeface="Calibri" panose="020F0502020204030204"/>
                <a:cs typeface="Calibri" panose="020F0502020204030204"/>
              </a:rPr>
              <a:t>PUMP</a:t>
            </a:r>
            <a:r>
              <a:rPr sz="1800" b="1" spc="-25" dirty="0">
                <a:solidFill>
                  <a:srgbClr val="FF0000"/>
                </a:solidFill>
                <a:latin typeface="Calibri" panose="020F0502020204030204"/>
                <a:cs typeface="Calibri" panose="020F0502020204030204"/>
              </a:rPr>
              <a:t> </a:t>
            </a:r>
            <a:r>
              <a:rPr sz="1800" b="1" dirty="0">
                <a:solidFill>
                  <a:srgbClr val="FF0000"/>
                </a:solidFill>
                <a:latin typeface="Calibri" panose="020F0502020204030204"/>
                <a:cs typeface="Calibri" panose="020F0502020204030204"/>
              </a:rPr>
              <a:t>LEAD</a:t>
            </a:r>
            <a:r>
              <a:rPr sz="1800" b="1" spc="-20" dirty="0">
                <a:solidFill>
                  <a:srgbClr val="FF0000"/>
                </a:solidFill>
                <a:latin typeface="Calibri" panose="020F0502020204030204"/>
                <a:cs typeface="Calibri" panose="020F0502020204030204"/>
              </a:rPr>
              <a:t> </a:t>
            </a:r>
            <a:r>
              <a:rPr sz="1800" b="1" spc="-30" dirty="0">
                <a:solidFill>
                  <a:srgbClr val="FF0000"/>
                </a:solidFill>
                <a:latin typeface="Calibri" panose="020F0502020204030204"/>
                <a:cs typeface="Calibri" panose="020F0502020204030204"/>
              </a:rPr>
              <a:t>TOO </a:t>
            </a:r>
            <a:r>
              <a:rPr sz="1800" b="1" spc="-10" dirty="0">
                <a:solidFill>
                  <a:srgbClr val="FF0000"/>
                </a:solidFill>
                <a:latin typeface="Calibri" panose="020F0502020204030204"/>
                <a:cs typeface="Calibri" panose="020F0502020204030204"/>
              </a:rPr>
              <a:t>LITTLE.</a:t>
            </a:r>
            <a:endParaRPr sz="1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31470" rIns="0" bIns="0" rtlCol="0">
            <a:spAutoFit/>
          </a:bodyPr>
          <a:lstStyle/>
          <a:p>
            <a:pPr marL="257175">
              <a:lnSpc>
                <a:spcPct val="100000"/>
              </a:lnSpc>
              <a:spcBef>
                <a:spcPts val="90"/>
              </a:spcBef>
            </a:pPr>
            <a:r>
              <a:rPr sz="2050" b="0" u="heavy" spc="-10" dirty="0">
                <a:solidFill>
                  <a:srgbClr val="FFFFFF"/>
                </a:solidFill>
                <a:uFill>
                  <a:solidFill>
                    <a:srgbClr val="FFFFFF"/>
                  </a:solidFill>
                </a:uFill>
                <a:latin typeface="Arial Black" panose="020B0A04020102020204"/>
                <a:cs typeface="Arial Black" panose="020B0A04020102020204"/>
              </a:rPr>
              <a:t>ΠΑΡΑΔΕΙΓΜΑΤΑ</a:t>
            </a:r>
            <a:r>
              <a:rPr sz="2050" b="0" u="heavy" spc="-120"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ΔΥΝΑΜΟΔΕΙΚΤΙΚΩΝ</a:t>
            </a:r>
            <a:r>
              <a:rPr sz="2050" b="0" u="heavy" spc="-114"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ΔΙΑΓΡΑΜΜΑΤΩΝ</a:t>
            </a:r>
            <a:endParaRPr sz="2050">
              <a:latin typeface="Arial Black" panose="020B0A04020102020204"/>
              <a:cs typeface="Arial Black" panose="020B0A04020102020204"/>
            </a:endParaRPr>
          </a:p>
        </p:txBody>
      </p:sp>
      <p:sp>
        <p:nvSpPr>
          <p:cNvPr id="4" name="object 4"/>
          <p:cNvSpPr/>
          <p:nvPr/>
        </p:nvSpPr>
        <p:spPr>
          <a:xfrm>
            <a:off x="1082039" y="2283460"/>
            <a:ext cx="68580" cy="0"/>
          </a:xfrm>
          <a:custGeom>
            <a:avLst/>
            <a:gdLst/>
            <a:ahLst/>
            <a:cxnLst/>
            <a:rect l="l" t="t" r="r" b="b"/>
            <a:pathLst>
              <a:path w="68580">
                <a:moveTo>
                  <a:pt x="0" y="0"/>
                </a:moveTo>
                <a:lnTo>
                  <a:pt x="68580" y="0"/>
                </a:lnTo>
              </a:path>
            </a:pathLst>
          </a:custGeom>
          <a:ln w="20320">
            <a:solidFill>
              <a:srgbClr val="000000"/>
            </a:solidFill>
          </a:ln>
        </p:spPr>
        <p:txBody>
          <a:bodyPr wrap="square" lIns="0" tIns="0" rIns="0" bIns="0" rtlCol="0"/>
          <a:lstStyle/>
          <a:p/>
        </p:txBody>
      </p:sp>
      <p:sp>
        <p:nvSpPr>
          <p:cNvPr id="5" name="object 5"/>
          <p:cNvSpPr txBox="1"/>
          <p:nvPr/>
        </p:nvSpPr>
        <p:spPr>
          <a:xfrm>
            <a:off x="220979" y="1202690"/>
            <a:ext cx="2532380" cy="3134360"/>
          </a:xfrm>
          <a:prstGeom prst="rect">
            <a:avLst/>
          </a:prstGeom>
        </p:spPr>
        <p:txBody>
          <a:bodyPr vert="horz" wrap="square" lIns="0" tIns="12700" rIns="0" bIns="0" rtlCol="0">
            <a:spAutoFit/>
          </a:bodyPr>
          <a:lstStyle/>
          <a:p>
            <a:pPr marL="12700" marR="140970">
              <a:lnSpc>
                <a:spcPct val="100000"/>
              </a:lnSpc>
              <a:spcBef>
                <a:spcPts val="100"/>
              </a:spcBef>
            </a:pPr>
            <a:r>
              <a:rPr sz="2400" b="1" u="sng" dirty="0">
                <a:solidFill>
                  <a:srgbClr val="FF0000"/>
                </a:solidFill>
                <a:uFill>
                  <a:solidFill>
                    <a:srgbClr val="FF0000"/>
                  </a:solidFill>
                </a:uFill>
                <a:latin typeface="Calibri" panose="020F0502020204030204"/>
                <a:cs typeface="Calibri" panose="020F0502020204030204"/>
              </a:rPr>
              <a:t>ΜΕΓΑΛΗ</a:t>
            </a:r>
            <a:r>
              <a:rPr sz="2400" b="1" u="sng" spc="-10" dirty="0">
                <a:solidFill>
                  <a:srgbClr val="FF0000"/>
                </a:solidFill>
                <a:uFill>
                  <a:solidFill>
                    <a:srgbClr val="FF0000"/>
                  </a:solidFill>
                </a:uFill>
                <a:latin typeface="Calibri" panose="020F0502020204030204"/>
                <a:cs typeface="Calibri" panose="020F0502020204030204"/>
              </a:rPr>
              <a:t> ΠΡΟΠΟ-</a:t>
            </a:r>
            <a:r>
              <a:rPr sz="2400" b="1" spc="-10" dirty="0">
                <a:solidFill>
                  <a:srgbClr val="FF0000"/>
                </a:solidFill>
                <a:latin typeface="Calibri" panose="020F0502020204030204"/>
                <a:cs typeface="Calibri" panose="020F0502020204030204"/>
              </a:rPr>
              <a:t> </a:t>
            </a:r>
            <a:r>
              <a:rPr sz="2400" b="1" u="sng" dirty="0">
                <a:solidFill>
                  <a:srgbClr val="FF0000"/>
                </a:solidFill>
                <a:uFill>
                  <a:solidFill>
                    <a:srgbClr val="FF0000"/>
                  </a:solidFill>
                </a:uFill>
                <a:latin typeface="Calibri" panose="020F0502020204030204"/>
                <a:cs typeface="Calibri" panose="020F0502020204030204"/>
              </a:rPr>
              <a:t>ΡΕΙΑ</a:t>
            </a:r>
            <a:r>
              <a:rPr sz="2400" b="1" u="sng" spc="-35" dirty="0">
                <a:solidFill>
                  <a:srgbClr val="FF0000"/>
                </a:solidFill>
                <a:uFill>
                  <a:solidFill>
                    <a:srgbClr val="FF0000"/>
                  </a:solidFill>
                </a:uFill>
                <a:latin typeface="Calibri" panose="020F0502020204030204"/>
                <a:cs typeface="Calibri" panose="020F0502020204030204"/>
              </a:rPr>
              <a:t> </a:t>
            </a:r>
            <a:r>
              <a:rPr sz="2400" b="1" u="sng" dirty="0">
                <a:solidFill>
                  <a:srgbClr val="FF0000"/>
                </a:solidFill>
                <a:uFill>
                  <a:solidFill>
                    <a:srgbClr val="FF0000"/>
                  </a:solidFill>
                </a:uFill>
                <a:latin typeface="Calibri" panose="020F0502020204030204"/>
                <a:cs typeface="Calibri" panose="020F0502020204030204"/>
              </a:rPr>
              <a:t>ΕΓΧΥΣΗΣ</a:t>
            </a:r>
            <a:r>
              <a:rPr sz="2400" b="1" u="sng" spc="-20" dirty="0">
                <a:solidFill>
                  <a:srgbClr val="FF0000"/>
                </a:solidFill>
                <a:uFill>
                  <a:solidFill>
                    <a:srgbClr val="FF0000"/>
                  </a:solidFill>
                </a:uFill>
                <a:latin typeface="Calibri" panose="020F0502020204030204"/>
                <a:cs typeface="Calibri" panose="020F0502020204030204"/>
              </a:rPr>
              <a:t> </a:t>
            </a:r>
            <a:r>
              <a:rPr sz="2400" b="1" u="sng" spc="-55" dirty="0">
                <a:solidFill>
                  <a:srgbClr val="FF0000"/>
                </a:solidFill>
                <a:uFill>
                  <a:solidFill>
                    <a:srgbClr val="FF0000"/>
                  </a:solidFill>
                </a:uFill>
                <a:latin typeface="Calibri" panose="020F0502020204030204"/>
                <a:cs typeface="Calibri" panose="020F0502020204030204"/>
              </a:rPr>
              <a:t>ΚΑΥ-</a:t>
            </a:r>
            <a:r>
              <a:rPr sz="2400" b="1" spc="-55" dirty="0">
                <a:solidFill>
                  <a:srgbClr val="FF0000"/>
                </a:solidFill>
                <a:latin typeface="Calibri" panose="020F0502020204030204"/>
                <a:cs typeface="Calibri" panose="020F0502020204030204"/>
              </a:rPr>
              <a:t> </a:t>
            </a:r>
            <a:r>
              <a:rPr sz="2400" b="1" u="sng" spc="-10" dirty="0">
                <a:solidFill>
                  <a:srgbClr val="FF0000"/>
                </a:solidFill>
                <a:uFill>
                  <a:solidFill>
                    <a:srgbClr val="FF0000"/>
                  </a:solidFill>
                </a:uFill>
                <a:latin typeface="Calibri" panose="020F0502020204030204"/>
                <a:cs typeface="Calibri" panose="020F0502020204030204"/>
              </a:rPr>
              <a:t>ΣΙΜΟΥ</a:t>
            </a:r>
            <a:endParaRPr sz="2400">
              <a:latin typeface="Calibri" panose="020F0502020204030204"/>
              <a:cs typeface="Calibri" panose="020F0502020204030204"/>
            </a:endParaRPr>
          </a:p>
          <a:p>
            <a:pPr>
              <a:lnSpc>
                <a:spcPct val="100000"/>
              </a:lnSpc>
              <a:spcBef>
                <a:spcPts val="45"/>
              </a:spcBef>
            </a:pPr>
            <a:endParaRPr sz="3500">
              <a:latin typeface="Calibri" panose="020F0502020204030204"/>
              <a:cs typeface="Calibri" panose="020F0502020204030204"/>
            </a:endParaRPr>
          </a:p>
          <a:p>
            <a:pPr marL="12700" marR="40640">
              <a:lnSpc>
                <a:spcPct val="100000"/>
              </a:lnSpc>
              <a:buClr>
                <a:srgbClr val="FF0000"/>
              </a:buClr>
              <a:buFont typeface="Wingdings" panose="05000000000000000000"/>
              <a:buChar char=""/>
              <a:tabLst>
                <a:tab pos="323850" algn="l"/>
              </a:tabLst>
            </a:pPr>
            <a:r>
              <a:rPr sz="2400" b="1" dirty="0">
                <a:latin typeface="Calibri" panose="020F0502020204030204"/>
                <a:cs typeface="Calibri" panose="020F0502020204030204"/>
              </a:rPr>
              <a:t>VIT</a:t>
            </a:r>
            <a:r>
              <a:rPr sz="2400" b="1" spc="-30" dirty="0">
                <a:latin typeface="Calibri" panose="020F0502020204030204"/>
                <a:cs typeface="Calibri" panose="020F0502020204030204"/>
              </a:rPr>
              <a:t> </a:t>
            </a:r>
            <a:r>
              <a:rPr sz="2400" b="1" dirty="0">
                <a:latin typeface="Calibri" panose="020F0502020204030204"/>
                <a:cs typeface="Calibri" panose="020F0502020204030204"/>
              </a:rPr>
              <a:t>ΔΕΙΚΤΗΣ</a:t>
            </a:r>
            <a:r>
              <a:rPr sz="2400" b="1" spc="-25" dirty="0">
                <a:latin typeface="Calibri" panose="020F0502020204030204"/>
                <a:cs typeface="Calibri" panose="020F0502020204030204"/>
              </a:rPr>
              <a:t> ΛΑ- </a:t>
            </a:r>
            <a:r>
              <a:rPr sz="2400" b="1" dirty="0">
                <a:latin typeface="Calibri" panose="020F0502020204030204"/>
                <a:cs typeface="Calibri" panose="020F0502020204030204"/>
              </a:rPr>
              <a:t>ΘΟΣ,</a:t>
            </a:r>
            <a:r>
              <a:rPr sz="2400" b="1" spc="-25" dirty="0">
                <a:latin typeface="Calibri" panose="020F0502020204030204"/>
                <a:cs typeface="Calibri" panose="020F0502020204030204"/>
              </a:rPr>
              <a:t> </a:t>
            </a:r>
            <a:r>
              <a:rPr sz="2400" b="1" dirty="0">
                <a:latin typeface="Calibri" panose="020F0502020204030204"/>
                <a:cs typeface="Calibri" panose="020F0502020204030204"/>
              </a:rPr>
              <a:t>ΕΑΝ</a:t>
            </a:r>
            <a:r>
              <a:rPr sz="2400" b="1" spc="-20" dirty="0">
                <a:latin typeface="Calibri" panose="020F0502020204030204"/>
                <a:cs typeface="Calibri" panose="020F0502020204030204"/>
              </a:rPr>
              <a:t> ΥΠΑΡΧΕΙ.</a:t>
            </a:r>
            <a:endParaRPr sz="2400">
              <a:latin typeface="Calibri" panose="020F0502020204030204"/>
              <a:cs typeface="Calibri" panose="020F0502020204030204"/>
            </a:endParaRPr>
          </a:p>
          <a:p>
            <a:pPr marL="323850" marR="5080" indent="-323850">
              <a:lnSpc>
                <a:spcPct val="100000"/>
              </a:lnSpc>
              <a:buFont typeface="Wingdings" panose="05000000000000000000"/>
              <a:buChar char=""/>
              <a:tabLst>
                <a:tab pos="323850" algn="l"/>
              </a:tabLst>
            </a:pPr>
            <a:r>
              <a:rPr sz="2400" b="1" dirty="0">
                <a:solidFill>
                  <a:srgbClr val="FF0000"/>
                </a:solidFill>
                <a:latin typeface="Calibri" panose="020F0502020204030204"/>
                <a:cs typeface="Calibri" panose="020F0502020204030204"/>
              </a:rPr>
              <a:t>FUEL</a:t>
            </a:r>
            <a:r>
              <a:rPr sz="2400" b="1" spc="-5"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PUMP</a:t>
            </a:r>
            <a:r>
              <a:rPr sz="2400" b="1" spc="-10" dirty="0">
                <a:solidFill>
                  <a:srgbClr val="FF0000"/>
                </a:solidFill>
                <a:latin typeface="Calibri" panose="020F0502020204030204"/>
                <a:cs typeface="Calibri" panose="020F0502020204030204"/>
              </a:rPr>
              <a:t> </a:t>
            </a:r>
            <a:r>
              <a:rPr sz="2400" b="1" spc="-20" dirty="0">
                <a:solidFill>
                  <a:srgbClr val="FF0000"/>
                </a:solidFill>
                <a:latin typeface="Calibri" panose="020F0502020204030204"/>
                <a:cs typeface="Calibri" panose="020F0502020204030204"/>
              </a:rPr>
              <a:t>LEAD </a:t>
            </a:r>
            <a:r>
              <a:rPr sz="2400" b="1" dirty="0">
                <a:solidFill>
                  <a:srgbClr val="FF0000"/>
                </a:solidFill>
                <a:latin typeface="Calibri" panose="020F0502020204030204"/>
                <a:cs typeface="Calibri" panose="020F0502020204030204"/>
              </a:rPr>
              <a:t>TOO</a:t>
            </a:r>
            <a:r>
              <a:rPr sz="2400" b="1" spc="-75" dirty="0">
                <a:solidFill>
                  <a:srgbClr val="FF0000"/>
                </a:solidFill>
                <a:latin typeface="Calibri" panose="020F0502020204030204"/>
                <a:cs typeface="Calibri" panose="020F0502020204030204"/>
              </a:rPr>
              <a:t> </a:t>
            </a:r>
            <a:r>
              <a:rPr sz="2400" b="1" spc="-10" dirty="0">
                <a:solidFill>
                  <a:srgbClr val="FF0000"/>
                </a:solidFill>
                <a:latin typeface="Calibri" panose="020F0502020204030204"/>
                <a:cs typeface="Calibri" panose="020F0502020204030204"/>
              </a:rPr>
              <a:t>LARGE.</a:t>
            </a:r>
            <a:endParaRPr sz="2400">
              <a:latin typeface="Calibri" panose="020F0502020204030204"/>
              <a:cs typeface="Calibri" panose="020F0502020204030204"/>
            </a:endParaRPr>
          </a:p>
        </p:txBody>
      </p:sp>
      <p:pic>
        <p:nvPicPr>
          <p:cNvPr id="6" name="object 6"/>
          <p:cNvPicPr/>
          <p:nvPr/>
        </p:nvPicPr>
        <p:blipFill>
          <a:blip r:embed="rId1" cstate="print"/>
          <a:stretch>
            <a:fillRect/>
          </a:stretch>
        </p:blipFill>
        <p:spPr>
          <a:xfrm>
            <a:off x="3003135" y="1557019"/>
            <a:ext cx="5738602" cy="4968240"/>
          </a:xfrm>
          <a:prstGeom prst="rect">
            <a:avLst/>
          </a:prstGeom>
        </p:spPr>
      </p:pic>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31470" rIns="0" bIns="0" rtlCol="0">
            <a:spAutoFit/>
          </a:bodyPr>
          <a:lstStyle/>
          <a:p>
            <a:pPr marL="257175">
              <a:lnSpc>
                <a:spcPct val="100000"/>
              </a:lnSpc>
              <a:spcBef>
                <a:spcPts val="90"/>
              </a:spcBef>
            </a:pPr>
            <a:r>
              <a:rPr sz="2050" b="0" u="heavy" spc="-10" dirty="0">
                <a:solidFill>
                  <a:srgbClr val="FFFFFF"/>
                </a:solidFill>
                <a:uFill>
                  <a:solidFill>
                    <a:srgbClr val="FFFFFF"/>
                  </a:solidFill>
                </a:uFill>
                <a:latin typeface="Arial Black" panose="020B0A04020102020204"/>
                <a:cs typeface="Arial Black" panose="020B0A04020102020204"/>
              </a:rPr>
              <a:t>ΠΑΡΑΔΕΙΓΜΑΤΑ</a:t>
            </a:r>
            <a:r>
              <a:rPr sz="2050" b="0" u="heavy" spc="-120"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ΔΥΝΑΜΟΔΕΙΚΤΙΚΩΝ</a:t>
            </a:r>
            <a:r>
              <a:rPr sz="2050" b="0" u="heavy" spc="-114"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ΔΙΑΓΡΑΜΜΑΤΩΝ</a:t>
            </a:r>
            <a:endParaRPr sz="2050">
              <a:latin typeface="Arial Black" panose="020B0A04020102020204"/>
              <a:cs typeface="Arial Black" panose="020B0A04020102020204"/>
            </a:endParaRPr>
          </a:p>
        </p:txBody>
      </p:sp>
      <p:sp>
        <p:nvSpPr>
          <p:cNvPr id="4" name="object 4"/>
          <p:cNvSpPr txBox="1"/>
          <p:nvPr/>
        </p:nvSpPr>
        <p:spPr>
          <a:xfrm>
            <a:off x="256540" y="1084579"/>
            <a:ext cx="2402205" cy="5822107"/>
          </a:xfrm>
          <a:prstGeom prst="rect">
            <a:avLst/>
          </a:prstGeom>
        </p:spPr>
        <p:txBody>
          <a:bodyPr vert="horz" wrap="square" lIns="0" tIns="12700" rIns="0" bIns="0" rtlCol="0">
            <a:spAutoFit/>
          </a:bodyPr>
          <a:lstStyle/>
          <a:p>
            <a:pPr marL="12700" marR="43180">
              <a:lnSpc>
                <a:spcPct val="100000"/>
              </a:lnSpc>
              <a:spcBef>
                <a:spcPts val="100"/>
              </a:spcBef>
            </a:pPr>
            <a:r>
              <a:rPr sz="2000" b="1" dirty="0">
                <a:solidFill>
                  <a:srgbClr val="FF0000"/>
                </a:solidFill>
                <a:latin typeface="Calibri" panose="020F0502020204030204"/>
                <a:cs typeface="Calibri" panose="020F0502020204030204"/>
              </a:rPr>
              <a:t>ΔΙΑΡΡΟΕΣ,</a:t>
            </a:r>
            <a:r>
              <a:rPr sz="2000" b="1" spc="-20" dirty="0">
                <a:solidFill>
                  <a:srgbClr val="FF0000"/>
                </a:solidFill>
                <a:latin typeface="Calibri" panose="020F0502020204030204"/>
                <a:cs typeface="Calibri" panose="020F0502020204030204"/>
              </a:rPr>
              <a:t> </a:t>
            </a:r>
            <a:r>
              <a:rPr sz="2000" b="1" spc="-10" dirty="0">
                <a:solidFill>
                  <a:srgbClr val="FF0000"/>
                </a:solidFill>
                <a:latin typeface="Calibri" panose="020F0502020204030204"/>
                <a:cs typeface="Calibri" panose="020F0502020204030204"/>
              </a:rPr>
              <a:t>ΑΥΞΗΣΗ </a:t>
            </a:r>
            <a:r>
              <a:rPr sz="2000" b="1">
                <a:solidFill>
                  <a:srgbClr val="FF0000"/>
                </a:solidFill>
                <a:latin typeface="Calibri" panose="020F0502020204030204"/>
                <a:cs typeface="Calibri" panose="020F0502020204030204"/>
              </a:rPr>
              <a:t>ΘΑΛΑΜΟΥ</a:t>
            </a:r>
            <a:r>
              <a:rPr sz="2000" b="1" spc="-70">
                <a:solidFill>
                  <a:srgbClr val="FF0000"/>
                </a:solidFill>
                <a:latin typeface="Calibri" panose="020F0502020204030204"/>
                <a:cs typeface="Calibri" panose="020F0502020204030204"/>
              </a:rPr>
              <a:t> </a:t>
            </a:r>
            <a:r>
              <a:rPr sz="2000" b="1" spc="-20" smtClean="0">
                <a:solidFill>
                  <a:srgbClr val="FF0000"/>
                </a:solidFill>
                <a:latin typeface="Calibri" panose="020F0502020204030204"/>
                <a:cs typeface="Calibri" panose="020F0502020204030204"/>
              </a:rPr>
              <a:t>ΚΑΥΣ</a:t>
            </a:r>
            <a:r>
              <a:rPr lang="el-GR" sz="2000" b="1" spc="-20" dirty="0" smtClean="0">
                <a:solidFill>
                  <a:srgbClr val="FF0000"/>
                </a:solidFill>
                <a:latin typeface="Calibri" panose="020F0502020204030204"/>
                <a:cs typeface="Calibri" panose="020F0502020204030204"/>
              </a:rPr>
              <a:t>Η</a:t>
            </a:r>
            <a:r>
              <a:rPr sz="2000" b="1" spc="-20" smtClean="0">
                <a:solidFill>
                  <a:srgbClr val="FF0000"/>
                </a:solidFill>
                <a:latin typeface="Calibri" panose="020F0502020204030204"/>
                <a:cs typeface="Calibri" panose="020F0502020204030204"/>
              </a:rPr>
              <a:t>Σ</a:t>
            </a:r>
            <a:r>
              <a:rPr sz="2000" b="1" spc="-70" smtClean="0">
                <a:solidFill>
                  <a:srgbClr val="FF0000"/>
                </a:solidFill>
                <a:latin typeface="Calibri" panose="020F0502020204030204"/>
                <a:cs typeface="Calibri" panose="020F0502020204030204"/>
              </a:rPr>
              <a:t> </a:t>
            </a:r>
            <a:r>
              <a:rPr sz="2000" b="1" spc="-50" dirty="0">
                <a:solidFill>
                  <a:srgbClr val="FF0000"/>
                </a:solidFill>
                <a:latin typeface="Calibri" panose="020F0502020204030204"/>
                <a:cs typeface="Calibri" panose="020F0502020204030204"/>
              </a:rPr>
              <a:t>ή </a:t>
            </a:r>
            <a:r>
              <a:rPr sz="2000" b="1" spc="-10" dirty="0">
                <a:solidFill>
                  <a:srgbClr val="FF0000"/>
                </a:solidFill>
                <a:latin typeface="Calibri" panose="020F0502020204030204"/>
                <a:cs typeface="Calibri" panose="020F0502020204030204"/>
              </a:rPr>
              <a:t>ΡΥΠΑΝΣΗ</a:t>
            </a:r>
            <a:endParaRPr sz="2000">
              <a:latin typeface="Calibri" panose="020F0502020204030204"/>
              <a:cs typeface="Calibri" panose="020F0502020204030204"/>
            </a:endParaRPr>
          </a:p>
          <a:p>
            <a:pPr>
              <a:lnSpc>
                <a:spcPct val="100000"/>
              </a:lnSpc>
              <a:spcBef>
                <a:spcPts val="15"/>
              </a:spcBef>
            </a:pPr>
            <a:endParaRPr sz="1750">
              <a:latin typeface="Calibri" panose="020F0502020204030204"/>
              <a:cs typeface="Calibri" panose="020F0502020204030204"/>
            </a:endParaRPr>
          </a:p>
          <a:p>
            <a:pPr marL="12700" marR="5080">
              <a:lnSpc>
                <a:spcPct val="100000"/>
              </a:lnSpc>
              <a:buClr>
                <a:srgbClr val="FF0000"/>
              </a:buClr>
              <a:buFont typeface="Wingdings" panose="05000000000000000000"/>
              <a:buChar char=""/>
              <a:tabLst>
                <a:tab pos="273050" algn="l"/>
              </a:tabLst>
            </a:pPr>
            <a:r>
              <a:rPr sz="2000" b="1" dirty="0">
                <a:latin typeface="Calibri" panose="020F0502020204030204"/>
                <a:cs typeface="Calibri" panose="020F0502020204030204"/>
              </a:rPr>
              <a:t>ΔΙΑΦΥΓΗ</a:t>
            </a:r>
            <a:r>
              <a:rPr sz="2000" b="1" spc="-15" dirty="0">
                <a:latin typeface="Calibri" panose="020F0502020204030204"/>
                <a:cs typeface="Calibri" panose="020F0502020204030204"/>
              </a:rPr>
              <a:t> </a:t>
            </a:r>
            <a:r>
              <a:rPr sz="2000" b="1" dirty="0">
                <a:latin typeface="Calibri" panose="020F0502020204030204"/>
                <a:cs typeface="Calibri" panose="020F0502020204030204"/>
              </a:rPr>
              <a:t>ΑΠΟ </a:t>
            </a:r>
            <a:r>
              <a:rPr sz="2000" b="1" spc="-25" dirty="0">
                <a:latin typeface="Calibri" panose="020F0502020204030204"/>
                <a:cs typeface="Calibri" panose="020F0502020204030204"/>
              </a:rPr>
              <a:t>ΤΑ </a:t>
            </a:r>
            <a:r>
              <a:rPr sz="2000" b="1" spc="-20" dirty="0">
                <a:latin typeface="Calibri" panose="020F0502020204030204"/>
                <a:cs typeface="Calibri" panose="020F0502020204030204"/>
              </a:rPr>
              <a:t>ΕΛΑΤΗΡΙΑ</a:t>
            </a:r>
            <a:r>
              <a:rPr sz="2000" b="1" spc="-55" dirty="0">
                <a:latin typeface="Calibri" panose="020F0502020204030204"/>
                <a:cs typeface="Calibri" panose="020F0502020204030204"/>
              </a:rPr>
              <a:t> </a:t>
            </a:r>
            <a:r>
              <a:rPr sz="2000" b="1" dirty="0">
                <a:latin typeface="Calibri" panose="020F0502020204030204"/>
                <a:cs typeface="Calibri" panose="020F0502020204030204"/>
              </a:rPr>
              <a:t>ΤΟΥ</a:t>
            </a:r>
            <a:r>
              <a:rPr sz="2000" b="1" spc="355" dirty="0">
                <a:latin typeface="Calibri" panose="020F0502020204030204"/>
                <a:cs typeface="Calibri" panose="020F0502020204030204"/>
              </a:rPr>
              <a:t> </a:t>
            </a:r>
            <a:r>
              <a:rPr sz="2000" b="1" spc="-10" dirty="0">
                <a:latin typeface="Calibri" panose="020F0502020204030204"/>
                <a:cs typeface="Calibri" panose="020F0502020204030204"/>
              </a:rPr>
              <a:t>ΕΜΒΟ- </a:t>
            </a:r>
            <a:r>
              <a:rPr sz="2000" b="1" spc="-20" dirty="0">
                <a:latin typeface="Calibri" panose="020F0502020204030204"/>
                <a:cs typeface="Calibri" panose="020F0502020204030204"/>
              </a:rPr>
              <a:t>ΛΟΥ.</a:t>
            </a:r>
            <a:endParaRPr sz="2000">
              <a:latin typeface="Calibri" panose="020F0502020204030204"/>
              <a:cs typeface="Calibri" panose="020F0502020204030204"/>
            </a:endParaRPr>
          </a:p>
          <a:p>
            <a:pPr marL="12700" marR="95250">
              <a:lnSpc>
                <a:spcPct val="100000"/>
              </a:lnSpc>
              <a:buClr>
                <a:srgbClr val="FF0000"/>
              </a:buClr>
              <a:buFont typeface="Wingdings" panose="05000000000000000000"/>
              <a:buChar char=""/>
              <a:tabLst>
                <a:tab pos="273050" algn="l"/>
              </a:tabLst>
            </a:pPr>
            <a:r>
              <a:rPr sz="2000" b="1" dirty="0">
                <a:latin typeface="Calibri" panose="020F0502020204030204"/>
                <a:cs typeface="Calibri" panose="020F0502020204030204"/>
              </a:rPr>
              <a:t>ΔΙΑΡΡΟΗ</a:t>
            </a:r>
            <a:r>
              <a:rPr sz="2000" b="1" spc="-20" dirty="0">
                <a:latin typeface="Calibri" panose="020F0502020204030204"/>
                <a:cs typeface="Calibri" panose="020F0502020204030204"/>
              </a:rPr>
              <a:t> </a:t>
            </a:r>
            <a:r>
              <a:rPr sz="2000" b="1" dirty="0">
                <a:latin typeface="Calibri" panose="020F0502020204030204"/>
                <a:cs typeface="Calibri" panose="020F0502020204030204"/>
              </a:rPr>
              <a:t>ΑΠΟ</a:t>
            </a:r>
            <a:r>
              <a:rPr sz="2000" b="1" spc="-5" dirty="0">
                <a:latin typeface="Calibri" panose="020F0502020204030204"/>
                <a:cs typeface="Calibri" panose="020F0502020204030204"/>
              </a:rPr>
              <a:t> </a:t>
            </a:r>
            <a:r>
              <a:rPr sz="2000" b="1" spc="-25" dirty="0">
                <a:latin typeface="Calibri" panose="020F0502020204030204"/>
                <a:cs typeface="Calibri" panose="020F0502020204030204"/>
              </a:rPr>
              <a:t>ΤΗΝ </a:t>
            </a:r>
            <a:r>
              <a:rPr sz="2000" b="1" spc="-20" dirty="0">
                <a:latin typeface="Calibri" panose="020F0502020204030204"/>
                <a:cs typeface="Calibri" panose="020F0502020204030204"/>
              </a:rPr>
              <a:t>ΕΔΡΑ</a:t>
            </a:r>
            <a:r>
              <a:rPr sz="2000" b="1" spc="-50" dirty="0">
                <a:latin typeface="Calibri" panose="020F0502020204030204"/>
                <a:cs typeface="Calibri" panose="020F0502020204030204"/>
              </a:rPr>
              <a:t> </a:t>
            </a:r>
            <a:r>
              <a:rPr sz="2000" b="1" dirty="0">
                <a:latin typeface="Calibri" panose="020F0502020204030204"/>
                <a:cs typeface="Calibri" panose="020F0502020204030204"/>
              </a:rPr>
              <a:t>ΤΗΣ</a:t>
            </a:r>
            <a:r>
              <a:rPr sz="2000" b="1" spc="-50" dirty="0">
                <a:latin typeface="Calibri" panose="020F0502020204030204"/>
                <a:cs typeface="Calibri" panose="020F0502020204030204"/>
              </a:rPr>
              <a:t> </a:t>
            </a:r>
            <a:r>
              <a:rPr sz="2000" b="1" spc="-10" dirty="0">
                <a:latin typeface="Calibri" panose="020F0502020204030204"/>
                <a:cs typeface="Calibri" panose="020F0502020204030204"/>
              </a:rPr>
              <a:t>ΒΑΛΒΙΔΑΣ ΕΞΑΓΩΓΗΣ.</a:t>
            </a:r>
            <a:endParaRPr sz="2000">
              <a:latin typeface="Calibri" panose="020F0502020204030204"/>
              <a:cs typeface="Calibri" panose="020F0502020204030204"/>
            </a:endParaRPr>
          </a:p>
          <a:p>
            <a:pPr marL="71120" marR="34925" indent="-58420">
              <a:lnSpc>
                <a:spcPct val="100000"/>
              </a:lnSpc>
              <a:buClr>
                <a:srgbClr val="FF0000"/>
              </a:buClr>
              <a:buFont typeface="Wingdings" panose="05000000000000000000"/>
              <a:buChar char=""/>
              <a:tabLst>
                <a:tab pos="273050" algn="l"/>
              </a:tabLst>
            </a:pPr>
            <a:r>
              <a:rPr sz="2000" b="1" dirty="0">
                <a:latin typeface="Calibri" panose="020F0502020204030204"/>
                <a:cs typeface="Calibri" panose="020F0502020204030204"/>
              </a:rPr>
              <a:t>ΚΕΦΑΛΗ</a:t>
            </a:r>
            <a:r>
              <a:rPr sz="2000" b="1" spc="-25" dirty="0">
                <a:latin typeface="Calibri" panose="020F0502020204030204"/>
                <a:cs typeface="Calibri" panose="020F0502020204030204"/>
              </a:rPr>
              <a:t> </a:t>
            </a:r>
            <a:r>
              <a:rPr sz="2000" b="1" spc="-30" dirty="0">
                <a:latin typeface="Calibri" panose="020F0502020204030204"/>
                <a:cs typeface="Calibri" panose="020F0502020204030204"/>
              </a:rPr>
              <a:t>ΕΜΒΟΛΟΥ </a:t>
            </a:r>
            <a:r>
              <a:rPr sz="2000" b="1" spc="-10" dirty="0">
                <a:latin typeface="Calibri" panose="020F0502020204030204"/>
                <a:cs typeface="Calibri" panose="020F0502020204030204"/>
              </a:rPr>
              <a:t>ΚΑΜΕΝΗ.</a:t>
            </a:r>
            <a:endParaRPr sz="2000">
              <a:latin typeface="Calibri" panose="020F0502020204030204"/>
              <a:cs typeface="Calibri" panose="020F0502020204030204"/>
            </a:endParaRPr>
          </a:p>
          <a:p>
            <a:pPr marL="12700" marR="37465">
              <a:lnSpc>
                <a:spcPct val="100000"/>
              </a:lnSpc>
              <a:buClr>
                <a:srgbClr val="FF0000"/>
              </a:buClr>
              <a:buFont typeface="Wingdings" panose="05000000000000000000"/>
              <a:buChar char=""/>
              <a:tabLst>
                <a:tab pos="273050" algn="l"/>
              </a:tabLst>
            </a:pPr>
            <a:r>
              <a:rPr sz="2000" b="1" dirty="0">
                <a:latin typeface="Calibri" panose="020F0502020204030204"/>
                <a:cs typeface="Calibri" panose="020F0502020204030204"/>
              </a:rPr>
              <a:t>ΧΑΜΗΛΗ</a:t>
            </a:r>
            <a:r>
              <a:rPr sz="2000" b="1" spc="-15" dirty="0">
                <a:latin typeface="Calibri" panose="020F0502020204030204"/>
                <a:cs typeface="Calibri" panose="020F0502020204030204"/>
              </a:rPr>
              <a:t> </a:t>
            </a:r>
            <a:r>
              <a:rPr sz="2000" b="1">
                <a:latin typeface="Calibri" panose="020F0502020204030204"/>
                <a:cs typeface="Calibri" panose="020F0502020204030204"/>
              </a:rPr>
              <a:t>ΠΙΕΣΗ</a:t>
            </a:r>
            <a:r>
              <a:rPr sz="2000" b="1" spc="-5">
                <a:latin typeface="Calibri" panose="020F0502020204030204"/>
                <a:cs typeface="Calibri" panose="020F0502020204030204"/>
              </a:rPr>
              <a:t> </a:t>
            </a:r>
            <a:endParaRPr lang="el-GR" sz="2000" b="1" spc="-5" dirty="0" smtClean="0">
              <a:latin typeface="Calibri" panose="020F0502020204030204"/>
              <a:cs typeface="Calibri" panose="020F0502020204030204"/>
            </a:endParaRPr>
          </a:p>
          <a:p>
            <a:pPr marL="12700" marR="37465">
              <a:lnSpc>
                <a:spcPct val="100000"/>
              </a:lnSpc>
              <a:buClr>
                <a:srgbClr val="FF0000"/>
              </a:buClr>
              <a:tabLst>
                <a:tab pos="273050" algn="l"/>
              </a:tabLst>
            </a:pPr>
            <a:r>
              <a:rPr sz="2000" b="1" spc="-25" smtClean="0">
                <a:latin typeface="Calibri" panose="020F0502020204030204"/>
                <a:cs typeface="Calibri" panose="020F0502020204030204"/>
              </a:rPr>
              <a:t>ΣΑ</a:t>
            </a:r>
            <a:r>
              <a:rPr sz="2000" b="1" smtClean="0">
                <a:latin typeface="Calibri" panose="020F0502020204030204"/>
                <a:cs typeface="Calibri" panose="020F0502020204030204"/>
              </a:rPr>
              <a:t>ΡΩΣ</a:t>
            </a:r>
            <a:r>
              <a:rPr lang="el-GR" sz="2000" b="1" dirty="0" smtClean="0">
                <a:latin typeface="Calibri" panose="020F0502020204030204"/>
                <a:cs typeface="Calibri" panose="020F0502020204030204"/>
              </a:rPr>
              <a:t>Η</a:t>
            </a:r>
            <a:r>
              <a:rPr sz="2000" b="1" smtClean="0">
                <a:latin typeface="Calibri" panose="020F0502020204030204"/>
                <a:cs typeface="Calibri" panose="020F0502020204030204"/>
              </a:rPr>
              <a:t>Σ</a:t>
            </a:r>
            <a:r>
              <a:rPr sz="2000" b="1" dirty="0">
                <a:latin typeface="Calibri" panose="020F0502020204030204"/>
                <a:cs typeface="Calibri" panose="020F0502020204030204"/>
              </a:rPr>
              <a:t>,</a:t>
            </a:r>
            <a:r>
              <a:rPr sz="2000" b="1" spc="-20" dirty="0">
                <a:latin typeface="Calibri" panose="020F0502020204030204"/>
                <a:cs typeface="Calibri" panose="020F0502020204030204"/>
              </a:rPr>
              <a:t> </a:t>
            </a:r>
            <a:r>
              <a:rPr sz="2000" b="1" spc="-10" dirty="0">
                <a:latin typeface="Calibri" panose="020F0502020204030204"/>
                <a:cs typeface="Calibri" panose="020F0502020204030204"/>
              </a:rPr>
              <a:t>ΡΥΠΑΝΣΗ ΚΑΥΣΑΕΡΙΩΝ</a:t>
            </a:r>
            <a:r>
              <a:rPr sz="2000" b="1" spc="-35" dirty="0">
                <a:latin typeface="Calibri" panose="020F0502020204030204"/>
                <a:cs typeface="Calibri" panose="020F0502020204030204"/>
              </a:rPr>
              <a:t> </a:t>
            </a:r>
            <a:r>
              <a:rPr sz="2000" b="1" dirty="0">
                <a:latin typeface="Calibri" panose="020F0502020204030204"/>
                <a:cs typeface="Calibri" panose="020F0502020204030204"/>
              </a:rPr>
              <a:t>ή</a:t>
            </a:r>
            <a:r>
              <a:rPr sz="2000" b="1" spc="-25" dirty="0">
                <a:latin typeface="Calibri" panose="020F0502020204030204"/>
                <a:cs typeface="Calibri" panose="020F0502020204030204"/>
              </a:rPr>
              <a:t> </a:t>
            </a:r>
            <a:r>
              <a:rPr sz="2000" b="1" dirty="0">
                <a:latin typeface="Calibri" panose="020F0502020204030204"/>
                <a:cs typeface="Calibri" panose="020F0502020204030204"/>
              </a:rPr>
              <a:t>/</a:t>
            </a:r>
            <a:r>
              <a:rPr sz="2000" b="1" spc="-15" dirty="0">
                <a:latin typeface="Calibri" panose="020F0502020204030204"/>
                <a:cs typeface="Calibri" panose="020F0502020204030204"/>
              </a:rPr>
              <a:t> </a:t>
            </a:r>
            <a:r>
              <a:rPr sz="2000" b="1" spc="-25" dirty="0">
                <a:latin typeface="Calibri" panose="020F0502020204030204"/>
                <a:cs typeface="Calibri" panose="020F0502020204030204"/>
              </a:rPr>
              <a:t>ΚΑΙ </a:t>
            </a:r>
            <a:r>
              <a:rPr sz="2000" b="1" dirty="0">
                <a:latin typeface="Calibri" panose="020F0502020204030204"/>
                <a:cs typeface="Calibri" panose="020F0502020204030204"/>
              </a:rPr>
              <a:t>ΤΟ</a:t>
            </a:r>
            <a:r>
              <a:rPr sz="2000" b="1" spc="-30" dirty="0">
                <a:latin typeface="Calibri" panose="020F0502020204030204"/>
                <a:cs typeface="Calibri" panose="020F0502020204030204"/>
              </a:rPr>
              <a:t> </a:t>
            </a:r>
            <a:r>
              <a:rPr sz="2000" b="1" dirty="0">
                <a:latin typeface="Calibri" panose="020F0502020204030204"/>
                <a:cs typeface="Calibri" panose="020F0502020204030204"/>
              </a:rPr>
              <a:t>ΣΥΣΤΗΜΑ</a:t>
            </a:r>
            <a:r>
              <a:rPr sz="2000" b="1" spc="-30" dirty="0">
                <a:latin typeface="Calibri" panose="020F0502020204030204"/>
                <a:cs typeface="Calibri" panose="020F0502020204030204"/>
              </a:rPr>
              <a:t> </a:t>
            </a:r>
            <a:r>
              <a:rPr sz="2000" b="1" spc="-10" dirty="0">
                <a:latin typeface="Calibri" panose="020F0502020204030204"/>
                <a:cs typeface="Calibri" panose="020F0502020204030204"/>
              </a:rPr>
              <a:t>ΑΕΡΑ.</a:t>
            </a:r>
            <a:endParaRPr sz="2000">
              <a:latin typeface="Calibri" panose="020F0502020204030204"/>
              <a:cs typeface="Calibri" panose="020F0502020204030204"/>
            </a:endParaRPr>
          </a:p>
          <a:p>
            <a:pPr marL="12700" marR="184785">
              <a:lnSpc>
                <a:spcPct val="100000"/>
              </a:lnSpc>
              <a:spcBef>
                <a:spcPts val="10"/>
              </a:spcBef>
              <a:buClr>
                <a:srgbClr val="FF0000"/>
              </a:buClr>
              <a:buFont typeface="Wingdings" panose="05000000000000000000"/>
              <a:buChar char=""/>
              <a:tabLst>
                <a:tab pos="273050" algn="l"/>
              </a:tabLst>
            </a:pPr>
            <a:r>
              <a:rPr sz="2000" b="1" spc="-10" dirty="0">
                <a:latin typeface="Calibri" panose="020F0502020204030204"/>
                <a:cs typeface="Calibri" panose="020F0502020204030204"/>
              </a:rPr>
              <a:t>ΜΗΧΑΝΙΣΜΟΣ </a:t>
            </a:r>
            <a:r>
              <a:rPr sz="2000" b="1" dirty="0">
                <a:latin typeface="Calibri" panose="020F0502020204030204"/>
                <a:cs typeface="Calibri" panose="020F0502020204030204"/>
              </a:rPr>
              <a:t>ΒΑΛΒΙΔΑ</a:t>
            </a:r>
            <a:r>
              <a:rPr sz="2000" b="1" spc="-30" dirty="0">
                <a:latin typeface="Calibri" panose="020F0502020204030204"/>
                <a:cs typeface="Calibri" panose="020F0502020204030204"/>
              </a:rPr>
              <a:t> </a:t>
            </a:r>
            <a:r>
              <a:rPr sz="2000" b="1" spc="-10" dirty="0">
                <a:latin typeface="Calibri" panose="020F0502020204030204"/>
                <a:cs typeface="Calibri" panose="020F0502020204030204"/>
              </a:rPr>
              <a:t>ΕΞΑΓΩΓΗΣ ΑΠΟΡΥΘΜΙΣΜΕΝΟΣ.</a:t>
            </a:r>
            <a:endParaRPr sz="2000">
              <a:latin typeface="Calibri" panose="020F0502020204030204"/>
              <a:cs typeface="Calibri" panose="020F0502020204030204"/>
            </a:endParaRPr>
          </a:p>
        </p:txBody>
      </p:sp>
      <p:pic>
        <p:nvPicPr>
          <p:cNvPr id="5" name="object 5"/>
          <p:cNvPicPr/>
          <p:nvPr/>
        </p:nvPicPr>
        <p:blipFill>
          <a:blip r:embed="rId1" cstate="print"/>
          <a:stretch>
            <a:fillRect/>
          </a:stretch>
        </p:blipFill>
        <p:spPr>
          <a:xfrm>
            <a:off x="2848643" y="1595025"/>
            <a:ext cx="6014262" cy="4845406"/>
          </a:xfrm>
          <a:prstGeom prst="rect">
            <a:avLst/>
          </a:prstGeom>
        </p:spPr>
      </p:pic>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34110"/>
            <a:ext cx="8589010" cy="4969309"/>
          </a:xfrm>
          <a:prstGeom prst="rect">
            <a:avLst/>
          </a:prstGeom>
        </p:spPr>
        <p:txBody>
          <a:bodyPr vert="horz" wrap="square" lIns="0" tIns="16510" rIns="0" bIns="0" rtlCol="0">
            <a:spAutoFit/>
          </a:bodyPr>
          <a:lstStyle/>
          <a:p>
            <a:pPr marL="107315" algn="ctr">
              <a:lnSpc>
                <a:spcPct val="100000"/>
              </a:lnSpc>
              <a:spcBef>
                <a:spcPts val="130"/>
              </a:spcBef>
            </a:pPr>
            <a:r>
              <a:rPr sz="2250" u="heavy" dirty="0">
                <a:solidFill>
                  <a:srgbClr val="FF0000"/>
                </a:solidFill>
                <a:uFill>
                  <a:solidFill>
                    <a:srgbClr val="FF0000"/>
                  </a:solidFill>
                </a:uFill>
                <a:latin typeface="Arial Black" panose="020B0A04020102020204"/>
                <a:cs typeface="Arial Black" panose="020B0A04020102020204"/>
              </a:rPr>
              <a:t>ΜΗΧΑΝΙΚΟΙ</a:t>
            </a:r>
            <a:r>
              <a:rPr sz="2250" u="heavy" spc="100" dirty="0">
                <a:solidFill>
                  <a:srgbClr val="FF0000"/>
                </a:solidFill>
                <a:uFill>
                  <a:solidFill>
                    <a:srgbClr val="FF0000"/>
                  </a:solidFill>
                </a:uFill>
                <a:latin typeface="Arial Black" panose="020B0A04020102020204"/>
                <a:cs typeface="Arial Black" panose="020B0A04020102020204"/>
              </a:rPr>
              <a:t> </a:t>
            </a:r>
            <a:r>
              <a:rPr sz="2250" u="heavy" spc="-10" dirty="0">
                <a:solidFill>
                  <a:srgbClr val="FF0000"/>
                </a:solidFill>
                <a:uFill>
                  <a:solidFill>
                    <a:srgbClr val="FF0000"/>
                  </a:solidFill>
                </a:uFill>
                <a:latin typeface="Arial Black" panose="020B0A04020102020204"/>
                <a:cs typeface="Arial Black" panose="020B0A04020102020204"/>
              </a:rPr>
              <a:t>ΔYΝΑΜΟΔΕΙΚΤΕΣ</a:t>
            </a:r>
            <a:endParaRPr sz="2250">
              <a:latin typeface="Arial Black" panose="020B0A04020102020204"/>
              <a:cs typeface="Arial Black" panose="020B0A04020102020204"/>
            </a:endParaRPr>
          </a:p>
          <a:p>
            <a:pPr marL="114300" marR="5080" indent="-101600">
              <a:lnSpc>
                <a:spcPct val="118000"/>
              </a:lnSpc>
              <a:spcBef>
                <a:spcPts val="2565"/>
              </a:spcBef>
            </a:pPr>
            <a:r>
              <a:rPr sz="2000" spc="-600" baseline="3000" dirty="0">
                <a:solidFill>
                  <a:srgbClr val="FF0000"/>
                </a:solidFill>
                <a:latin typeface="Wingdings" panose="05000000000000000000"/>
                <a:cs typeface="Wingdings" panose="05000000000000000000"/>
              </a:rPr>
              <a:t></a:t>
            </a:r>
            <a:r>
              <a:rPr sz="2000" spc="-400" dirty="0">
                <a:latin typeface="Arial Black" panose="020B0A04020102020204"/>
                <a:cs typeface="Arial Black" panose="020B0A04020102020204"/>
              </a:rPr>
              <a:t>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ΜΗΧΑΝΙΚΟΣ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ΔΥΝΑΜΟΔΕΙΚΤΗΣ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ΜΙΑ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ΣΥΣΚΕΥΗ</a:t>
            </a:r>
            <a:r>
              <a:rPr sz="2000" spc="-30" dirty="0">
                <a:latin typeface="Arial Black" panose="020B0A04020102020204"/>
                <a:cs typeface="Arial Black" panose="020B0A04020102020204"/>
              </a:rPr>
              <a:t> </a:t>
            </a:r>
            <a:r>
              <a:rPr sz="2000" spc="-50" dirty="0">
                <a:latin typeface="Arial Black" panose="020B0A04020102020204"/>
                <a:cs typeface="Arial Black" panose="020B0A04020102020204"/>
              </a:rPr>
              <a:t>Η </a:t>
            </a:r>
            <a:r>
              <a:rPr sz="2000" dirty="0">
                <a:latin typeface="Arial Black" panose="020B0A04020102020204"/>
                <a:cs typeface="Arial Black" panose="020B0A04020102020204"/>
              </a:rPr>
              <a:t>ΟΠΟΙΑ</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ΠΡΟΣΑΡΜΟΖΕΤΑΙ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ΣΤΟΝ</a:t>
            </a:r>
            <a:r>
              <a:rPr sz="2000" spc="-35" dirty="0">
                <a:latin typeface="Arial Black" panose="020B0A04020102020204"/>
                <a:cs typeface="Arial Black" panose="020B0A04020102020204"/>
              </a:rPr>
              <a:t> </a:t>
            </a:r>
            <a:r>
              <a:rPr sz="2000">
                <a:latin typeface="Arial Black" panose="020B0A04020102020204"/>
                <a:cs typeface="Arial Black" panose="020B0A04020102020204"/>
              </a:rPr>
              <a:t>ΕΙΔΙΚΟ</a:t>
            </a:r>
            <a:r>
              <a:rPr sz="2000" spc="-25">
                <a:latin typeface="Arial Black" panose="020B0A04020102020204"/>
                <a:cs typeface="Arial Black" panose="020B0A04020102020204"/>
              </a:rPr>
              <a:t> </a:t>
            </a:r>
            <a:r>
              <a:rPr sz="2000" spc="-10" smtClean="0">
                <a:latin typeface="Arial Black" panose="020B0A04020102020204"/>
                <a:cs typeface="Arial Black" panose="020B0A04020102020204"/>
              </a:rPr>
              <a:t>ΔΥΝΑΜΟΔΕΙΚΤ</a:t>
            </a:r>
            <a:r>
              <a:rPr sz="2000" spc="-25" smtClean="0">
                <a:latin typeface="Arial Black" panose="020B0A04020102020204"/>
                <a:cs typeface="Arial Black" panose="020B0A04020102020204"/>
              </a:rPr>
              <a:t>ΙΚΟ </a:t>
            </a:r>
            <a:r>
              <a:rPr sz="2000" dirty="0">
                <a:latin typeface="Arial Black" panose="020B0A04020102020204"/>
                <a:cs typeface="Arial Black" panose="020B0A04020102020204"/>
              </a:rPr>
              <a:t>ΚΡΟΥΝΟ</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ΠΩΜΑΤΟΣ</a:t>
            </a:r>
            <a:r>
              <a:rPr sz="2000" spc="-30">
                <a:latin typeface="Arial Black" panose="020B0A04020102020204"/>
                <a:cs typeface="Arial Black" panose="020B0A04020102020204"/>
              </a:rPr>
              <a:t> </a:t>
            </a:r>
            <a:r>
              <a:rPr lang="el-GR" sz="2000" spc="-30" dirty="0" smtClean="0">
                <a:latin typeface="Arial Black" panose="020B0A04020102020204"/>
                <a:cs typeface="Arial Black" panose="020B0A04020102020204"/>
              </a:rPr>
              <a:t>(ΕΞΑΕΡΙΣΤΙΚΟ) </a:t>
            </a:r>
            <a:r>
              <a:rPr sz="2000" smtClean="0">
                <a:latin typeface="Arial Black" panose="020B0A04020102020204"/>
                <a:cs typeface="Arial Black" panose="020B0A04020102020204"/>
              </a:rPr>
              <a:t>ΚΑΙ</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ΕΠΙΚΟΙΝΩΝΕΙ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30" dirty="0">
                <a:latin typeface="Arial Black" panose="020B0A04020102020204"/>
                <a:cs typeface="Arial Black" panose="020B0A04020102020204"/>
              </a:rPr>
              <a:t> </a:t>
            </a:r>
            <a:r>
              <a:rPr sz="2000" spc="-25" dirty="0">
                <a:latin typeface="Arial Black" panose="020B0A04020102020204"/>
                <a:cs typeface="Arial Black" panose="020B0A04020102020204"/>
              </a:rPr>
              <a:t>ΤΟΝ </a:t>
            </a:r>
            <a:r>
              <a:rPr sz="2000" dirty="0">
                <a:latin typeface="Arial Black" panose="020B0A04020102020204"/>
                <a:cs typeface="Arial Black" panose="020B0A04020102020204"/>
              </a:rPr>
              <a:t>ΚΥΛΙΝΔΡΟ</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ΜΕΣΩ</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ΟΠΗΣ</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ΚΑΙ</a:t>
            </a:r>
            <a:r>
              <a:rPr sz="2000" spc="-15">
                <a:latin typeface="Arial Black" panose="020B0A04020102020204"/>
                <a:cs typeface="Arial Black" panose="020B0A04020102020204"/>
              </a:rPr>
              <a:t> </a:t>
            </a:r>
            <a:r>
              <a:rPr lang="el-GR" sz="2000" spc="-15" dirty="0" smtClean="0">
                <a:latin typeface="Arial Black" panose="020B0A04020102020204"/>
                <a:cs typeface="Arial Black" panose="020B0A04020102020204"/>
              </a:rPr>
              <a:t>ΔΙΑΚΟΠΤΗ (</a:t>
            </a:r>
            <a:r>
              <a:rPr lang="el-GR" sz="2000" spc="-10" dirty="0" smtClean="0">
                <a:latin typeface="Arial Black" panose="020B0A04020102020204"/>
                <a:cs typeface="Arial Black" panose="020B0A04020102020204"/>
              </a:rPr>
              <a:t>ΒΑΝΑΣ}</a:t>
            </a:r>
            <a:r>
              <a:rPr sz="2000" spc="-10" smtClean="0">
                <a:latin typeface="Arial Black" panose="020B0A04020102020204"/>
                <a:cs typeface="Arial Black" panose="020B0A04020102020204"/>
              </a:rPr>
              <a:t>.</a:t>
            </a:r>
            <a:endParaRPr sz="2000">
              <a:latin typeface="Arial Black" panose="020B0A04020102020204"/>
              <a:cs typeface="Arial Black" panose="020B0A04020102020204"/>
            </a:endParaRPr>
          </a:p>
          <a:p>
            <a:pPr marL="114300" marR="395605" indent="-101600">
              <a:lnSpc>
                <a:spcPct val="118000"/>
              </a:lnSpc>
              <a:spcBef>
                <a:spcPts val="2540"/>
              </a:spcBef>
            </a:pPr>
            <a:r>
              <a:rPr sz="2000" spc="-600" baseline="3000" dirty="0">
                <a:solidFill>
                  <a:srgbClr val="FF0000"/>
                </a:solidFill>
                <a:latin typeface="Wingdings" panose="05000000000000000000"/>
                <a:cs typeface="Wingdings" panose="05000000000000000000"/>
              </a:rPr>
              <a:t></a:t>
            </a:r>
            <a:r>
              <a:rPr sz="2000" spc="-400" dirty="0">
                <a:latin typeface="Arial Black" panose="020B0A04020102020204"/>
                <a:cs typeface="Arial Black" panose="020B0A04020102020204"/>
              </a:rPr>
              <a:t>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ΠΙΕΣΗ</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ΚΥΛΙΝΔΡΟΥ</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ΜΕΤΑΚΙΝΕΙ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ΕΝΑ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ΜΙΚΡΟ</a:t>
            </a:r>
            <a:r>
              <a:rPr sz="2000" spc="-25" dirty="0">
                <a:latin typeface="Arial Black" panose="020B0A04020102020204"/>
                <a:cs typeface="Arial Black" panose="020B0A04020102020204"/>
              </a:rPr>
              <a:t> ΕΜ- </a:t>
            </a:r>
            <a:r>
              <a:rPr sz="2000" dirty="0">
                <a:latin typeface="Arial Black" panose="020B0A04020102020204"/>
                <a:cs typeface="Arial Black" panose="020B0A04020102020204"/>
              </a:rPr>
              <a:t>ΒΟΛΟ,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ΚΙΝΗΣΗ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ΟΠΟΙΟΥ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ΕΜΠΟΔΙΖΕΤΑΙ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25" dirty="0">
                <a:latin typeface="Arial Black" panose="020B0A04020102020204"/>
                <a:cs typeface="Arial Black" panose="020B0A04020102020204"/>
              </a:rPr>
              <a:t> </a:t>
            </a:r>
            <a:r>
              <a:rPr sz="2000" spc="-25">
                <a:latin typeface="Arial Black" panose="020B0A04020102020204"/>
                <a:cs typeface="Arial Black" panose="020B0A04020102020204"/>
              </a:rPr>
              <a:t>ΕΝΑ </a:t>
            </a:r>
            <a:r>
              <a:rPr sz="2000" smtClean="0">
                <a:latin typeface="Arial Black" panose="020B0A04020102020204"/>
                <a:cs typeface="Arial Black" panose="020B0A04020102020204"/>
              </a:rPr>
              <a:t>ΕΠΑΝ</a:t>
            </a:r>
            <a:r>
              <a:rPr lang="el-GR" sz="2000" dirty="0" smtClean="0">
                <a:latin typeface="Arial Black" panose="020B0A04020102020204"/>
                <a:cs typeface="Arial Black" panose="020B0A04020102020204"/>
              </a:rPr>
              <a:t>ΕΝ</a:t>
            </a:r>
            <a:r>
              <a:rPr sz="2000" smtClean="0">
                <a:latin typeface="Arial Black" panose="020B0A04020102020204"/>
                <a:cs typeface="Arial Black" panose="020B0A04020102020204"/>
              </a:rPr>
              <a:t>ΤΑΤΙΚΟ</a:t>
            </a:r>
            <a:r>
              <a:rPr sz="2000" spc="-70" smtClean="0">
                <a:latin typeface="Arial Black" panose="020B0A04020102020204"/>
                <a:cs typeface="Arial Black" panose="020B0A04020102020204"/>
              </a:rPr>
              <a:t> </a:t>
            </a:r>
            <a:r>
              <a:rPr sz="2000" dirty="0">
                <a:latin typeface="Arial Black" panose="020B0A04020102020204"/>
                <a:cs typeface="Arial Black" panose="020B0A04020102020204"/>
              </a:rPr>
              <a:t>ΕΛΑΤΗΡΙΟ</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ΣΥΓΚΕΚΡΙΜΕΝΗΣ</a:t>
            </a:r>
            <a:r>
              <a:rPr sz="2000" spc="-60" dirty="0">
                <a:latin typeface="Arial Black" panose="020B0A04020102020204"/>
                <a:cs typeface="Arial Black" panose="020B0A04020102020204"/>
              </a:rPr>
              <a:t> </a:t>
            </a:r>
            <a:r>
              <a:rPr sz="2000" spc="-10" dirty="0">
                <a:latin typeface="Arial Black" panose="020B0A04020102020204"/>
                <a:cs typeface="Arial Black" panose="020B0A04020102020204"/>
              </a:rPr>
              <a:t>ΣΤΑΘΕΡΑΣ.</a:t>
            </a:r>
            <a:endParaRPr sz="2000">
              <a:latin typeface="Arial Black" panose="020B0A04020102020204"/>
              <a:cs typeface="Arial Black" panose="020B0A04020102020204"/>
            </a:endParaRPr>
          </a:p>
          <a:p>
            <a:pPr marL="114300" marR="234950" indent="-101600">
              <a:lnSpc>
                <a:spcPct val="118000"/>
              </a:lnSpc>
              <a:spcBef>
                <a:spcPts val="2540"/>
              </a:spcBef>
            </a:pPr>
            <a:r>
              <a:rPr sz="2000" spc="-600" baseline="3000">
                <a:solidFill>
                  <a:srgbClr val="FF0000"/>
                </a:solidFill>
                <a:latin typeface="Wingdings" panose="05000000000000000000"/>
                <a:cs typeface="Wingdings" panose="05000000000000000000"/>
              </a:rPr>
              <a:t></a:t>
            </a:r>
            <a:r>
              <a:rPr sz="2000" spc="-400" smtClean="0">
                <a:latin typeface="Arial Black" panose="020B0A04020102020204"/>
                <a:cs typeface="Arial Black" panose="020B0A04020102020204"/>
              </a:rPr>
              <a:t>Η</a:t>
            </a:r>
            <a:r>
              <a:rPr lang="el-GR" sz="2000" spc="-400" dirty="0" smtClean="0">
                <a:latin typeface="Arial Black" panose="020B0A04020102020204"/>
                <a:cs typeface="Arial Black" panose="020B0A04020102020204"/>
              </a:rPr>
              <a:t> </a:t>
            </a:r>
            <a:r>
              <a:rPr sz="2000" spc="-15" smtClean="0">
                <a:latin typeface="Arial Black" panose="020B0A04020102020204"/>
                <a:cs typeface="Arial Black" panose="020B0A04020102020204"/>
              </a:rPr>
              <a:t> </a:t>
            </a:r>
            <a:r>
              <a:rPr sz="2000" dirty="0">
                <a:latin typeface="Arial Black" panose="020B0A04020102020204"/>
                <a:cs typeface="Arial Black" panose="020B0A04020102020204"/>
              </a:rPr>
              <a:t>ΜΕΤΑΚΙΝΗΣΗ</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ΜΙΚΡΟΥ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ΕΜΒΟΛΟΥ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ΑΝΑΛΟΓΗ </a:t>
            </a:r>
            <a:r>
              <a:rPr sz="2000">
                <a:latin typeface="Arial Black" panose="020B0A04020102020204"/>
                <a:cs typeface="Arial Black" panose="020B0A04020102020204"/>
              </a:rPr>
              <a:t>ΤΗΣ</a:t>
            </a:r>
            <a:r>
              <a:rPr sz="2000" spc="-45">
                <a:latin typeface="Arial Black" panose="020B0A04020102020204"/>
                <a:cs typeface="Arial Black" panose="020B0A04020102020204"/>
              </a:rPr>
              <a:t> </a:t>
            </a:r>
            <a:r>
              <a:rPr sz="2000" smtClean="0">
                <a:latin typeface="Arial Black" panose="020B0A04020102020204"/>
                <a:cs typeface="Arial Black" panose="020B0A04020102020204"/>
              </a:rPr>
              <a:t>ΠΙΕΣ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35" smtClean="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ΕΣΩΤΕΡΙΚΟ</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ΚΥΛΙΝΔΡΟΥ,</a:t>
            </a:r>
            <a:r>
              <a:rPr sz="2000" spc="-25" dirty="0">
                <a:latin typeface="Arial Black" panose="020B0A04020102020204"/>
                <a:cs typeface="Arial Black" panose="020B0A04020102020204"/>
              </a:rPr>
              <a:t> ΜΕ </a:t>
            </a:r>
            <a:r>
              <a:rPr sz="2000" dirty="0">
                <a:latin typeface="Arial Black" panose="020B0A04020102020204"/>
                <a:cs typeface="Arial Black" panose="020B0A04020102020204"/>
              </a:rPr>
              <a:t>ΣΤΑΘΕΡΑ</a:t>
            </a:r>
            <a:r>
              <a:rPr sz="2000" spc="-40" dirty="0">
                <a:latin typeface="Arial Black" panose="020B0A04020102020204"/>
                <a:cs typeface="Arial Black" panose="020B0A04020102020204"/>
              </a:rPr>
              <a:t> </a:t>
            </a:r>
            <a:r>
              <a:rPr sz="2000">
                <a:latin typeface="Arial Black" panose="020B0A04020102020204"/>
                <a:cs typeface="Arial Black" panose="020B0A04020102020204"/>
              </a:rPr>
              <a:t>ΑΝΑΛΟΓΙΑΣ</a:t>
            </a:r>
            <a:r>
              <a:rPr sz="2000" spc="-25">
                <a:latin typeface="Arial Black" panose="020B0A04020102020204"/>
                <a:cs typeface="Arial Black" panose="020B0A04020102020204"/>
              </a:rPr>
              <a:t> </a:t>
            </a:r>
            <a:r>
              <a:rPr sz="2000" smtClean="0">
                <a:latin typeface="Arial Black" panose="020B0A04020102020204"/>
                <a:cs typeface="Arial Black" panose="020B0A04020102020204"/>
              </a:rPr>
              <a:t>ΤΗ</a:t>
            </a:r>
            <a:r>
              <a:rPr lang="el-GR" sz="2000" dirty="0" smtClean="0">
                <a:latin typeface="Arial Black" panose="020B0A04020102020204"/>
                <a:cs typeface="Arial Black" panose="020B0A04020102020204"/>
              </a:rPr>
              <a:t>Ν</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ΣΤΑΘΕΡΑ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ΕΛΑΤΗΡΙΟΥ.</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77720" y="1135380"/>
            <a:ext cx="4987290" cy="381000"/>
          </a:xfrm>
          <a:prstGeom prst="rect">
            <a:avLst/>
          </a:prstGeom>
        </p:spPr>
        <p:txBody>
          <a:bodyPr vert="horz" wrap="square" lIns="0" tIns="16510" rIns="0" bIns="0" rtlCol="0">
            <a:spAutoFit/>
          </a:bodyPr>
          <a:lstStyle/>
          <a:p>
            <a:pPr marL="12700">
              <a:lnSpc>
                <a:spcPct val="100000"/>
              </a:lnSpc>
              <a:spcBef>
                <a:spcPts val="130"/>
              </a:spcBef>
            </a:pPr>
            <a:r>
              <a:rPr sz="2300" u="heavy" dirty="0">
                <a:solidFill>
                  <a:srgbClr val="FF0000"/>
                </a:solidFill>
                <a:uFill>
                  <a:solidFill>
                    <a:srgbClr val="FF0000"/>
                  </a:solidFill>
                </a:uFill>
                <a:latin typeface="Arial Black" panose="020B0A04020102020204"/>
                <a:cs typeface="Arial Black" panose="020B0A04020102020204"/>
              </a:rPr>
              <a:t>ΜΗΧΑΝΙΚΟΙ</a:t>
            </a:r>
            <a:r>
              <a:rPr sz="2300" u="heavy" spc="135" dirty="0">
                <a:solidFill>
                  <a:srgbClr val="FF0000"/>
                </a:solidFill>
                <a:uFill>
                  <a:solidFill>
                    <a:srgbClr val="FF0000"/>
                  </a:solidFill>
                </a:uFill>
                <a:latin typeface="Arial Black" panose="020B0A04020102020204"/>
                <a:cs typeface="Arial Black" panose="020B0A04020102020204"/>
              </a:rPr>
              <a:t> </a:t>
            </a:r>
            <a:r>
              <a:rPr sz="2300" u="heavy" spc="-10" dirty="0">
                <a:solidFill>
                  <a:srgbClr val="FF0000"/>
                </a:solidFill>
                <a:uFill>
                  <a:solidFill>
                    <a:srgbClr val="FF0000"/>
                  </a:solidFill>
                </a:uFill>
                <a:latin typeface="Arial Black" panose="020B0A04020102020204"/>
                <a:cs typeface="Arial Black" panose="020B0A04020102020204"/>
              </a:rPr>
              <a:t>ΔYΝΑΜΟΔΕΙΚΤΕΣ</a:t>
            </a:r>
            <a:endParaRPr sz="2300">
              <a:latin typeface="Arial Black" panose="020B0A04020102020204"/>
              <a:cs typeface="Arial Black" panose="020B0A04020102020204"/>
            </a:endParaRPr>
          </a:p>
        </p:txBody>
      </p:sp>
      <p:sp>
        <p:nvSpPr>
          <p:cNvPr id="3" name="object 3"/>
          <p:cNvSpPr txBox="1"/>
          <p:nvPr/>
        </p:nvSpPr>
        <p:spPr>
          <a:xfrm>
            <a:off x="222250" y="2413761"/>
            <a:ext cx="8607425" cy="3855720"/>
          </a:xfrm>
          <a:prstGeom prst="rect">
            <a:avLst/>
          </a:prstGeom>
        </p:spPr>
        <p:txBody>
          <a:bodyPr vert="horz" wrap="square" lIns="0" tIns="12065" rIns="0" bIns="0" rtlCol="0">
            <a:spAutoFit/>
          </a:bodyPr>
          <a:lstStyle/>
          <a:p>
            <a:pPr marL="186690" marR="142240" indent="-173990">
              <a:lnSpc>
                <a:spcPct val="119000"/>
              </a:lnSpc>
              <a:spcBef>
                <a:spcPts val="95"/>
              </a:spcBef>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Η</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ΜΕΤΑΚΙΝΗΣΗ</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ΤΟΥ</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ΜΙΚΡΟΥ</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ΕΜΒΟΛΟΥ</a:t>
            </a:r>
            <a:r>
              <a:rPr sz="2300" spc="90" dirty="0">
                <a:latin typeface="Arial Black" panose="020B0A04020102020204"/>
                <a:cs typeface="Arial Black" panose="020B0A04020102020204"/>
              </a:rPr>
              <a:t> </a:t>
            </a:r>
            <a:r>
              <a:rPr sz="2300" spc="-10" dirty="0">
                <a:latin typeface="Arial Black" panose="020B0A04020102020204"/>
                <a:cs typeface="Arial Black" panose="020B0A04020102020204"/>
              </a:rPr>
              <a:t>ΜΕΤΑΒΙ- </a:t>
            </a:r>
            <a:r>
              <a:rPr sz="2300" dirty="0">
                <a:latin typeface="Arial Black" panose="020B0A04020102020204"/>
                <a:cs typeface="Arial Black" panose="020B0A04020102020204"/>
              </a:rPr>
              <a:t>ΒΑΖΕΤΑΙ</a:t>
            </a:r>
            <a:r>
              <a:rPr sz="2300" spc="60" dirty="0">
                <a:latin typeface="Arial Black" panose="020B0A04020102020204"/>
                <a:cs typeface="Arial Black" panose="020B0A04020102020204"/>
              </a:rPr>
              <a:t> </a:t>
            </a:r>
            <a:r>
              <a:rPr sz="2300" dirty="0">
                <a:latin typeface="Arial Black" panose="020B0A04020102020204"/>
                <a:cs typeface="Arial Black" panose="020B0A04020102020204"/>
              </a:rPr>
              <a:t>ΜΕ</a:t>
            </a:r>
            <a:r>
              <a:rPr sz="2300" spc="70" dirty="0">
                <a:latin typeface="Arial Black" panose="020B0A04020102020204"/>
                <a:cs typeface="Arial Black" panose="020B0A04020102020204"/>
              </a:rPr>
              <a:t> </a:t>
            </a:r>
            <a:r>
              <a:rPr sz="2300" dirty="0">
                <a:latin typeface="Arial Black" panose="020B0A04020102020204"/>
                <a:cs typeface="Arial Black" panose="020B0A04020102020204"/>
              </a:rPr>
              <a:t>ΣΥΣΤΗΜΑ</a:t>
            </a:r>
            <a:r>
              <a:rPr sz="2300" spc="70" dirty="0">
                <a:latin typeface="Arial Black" panose="020B0A04020102020204"/>
                <a:cs typeface="Arial Black" panose="020B0A04020102020204"/>
              </a:rPr>
              <a:t> </a:t>
            </a:r>
            <a:r>
              <a:rPr sz="2300" dirty="0">
                <a:latin typeface="Arial Black" panose="020B0A04020102020204"/>
                <a:cs typeface="Arial Black" panose="020B0A04020102020204"/>
              </a:rPr>
              <a:t>ΜΟΧΛΩΝ</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ΣΕ</a:t>
            </a:r>
            <a:r>
              <a:rPr sz="2300" spc="65" dirty="0">
                <a:latin typeface="Arial Black" panose="020B0A04020102020204"/>
                <a:cs typeface="Arial Black" panose="020B0A04020102020204"/>
              </a:rPr>
              <a:t> </a:t>
            </a:r>
            <a:r>
              <a:rPr sz="2300" dirty="0">
                <a:latin typeface="Arial Black" panose="020B0A04020102020204"/>
                <a:cs typeface="Arial Black" panose="020B0A04020102020204"/>
              </a:rPr>
              <a:t>ΜΙΑ</a:t>
            </a:r>
            <a:r>
              <a:rPr sz="2300" spc="80" dirty="0">
                <a:latin typeface="Arial Black" panose="020B0A04020102020204"/>
                <a:cs typeface="Arial Black" panose="020B0A04020102020204"/>
              </a:rPr>
              <a:t> </a:t>
            </a:r>
            <a:r>
              <a:rPr sz="2300" spc="-10" dirty="0">
                <a:latin typeface="Arial Black" panose="020B0A04020102020204"/>
                <a:cs typeface="Arial Black" panose="020B0A04020102020204"/>
              </a:rPr>
              <a:t>ΓΡΑΦΙΔΑ, </a:t>
            </a:r>
            <a:r>
              <a:rPr sz="2300" dirty="0">
                <a:latin typeface="Arial Black" panose="020B0A04020102020204"/>
                <a:cs typeface="Arial Black" panose="020B0A04020102020204"/>
              </a:rPr>
              <a:t>Η</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ΟΠΟΙΑ</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ΚΑΤΑΓΡΑΦΕΙ</a:t>
            </a:r>
            <a:r>
              <a:rPr sz="2300" spc="60" dirty="0">
                <a:latin typeface="Arial Black" panose="020B0A04020102020204"/>
                <a:cs typeface="Arial Black" panose="020B0A04020102020204"/>
              </a:rPr>
              <a:t> </a:t>
            </a:r>
            <a:r>
              <a:rPr sz="2300" dirty="0">
                <a:latin typeface="Arial Black" panose="020B0A04020102020204"/>
                <a:cs typeface="Arial Black" panose="020B0A04020102020204"/>
              </a:rPr>
              <a:t>ΤΗΝ</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ΚΙΝΗΣΗ</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ΤΟΥ</a:t>
            </a:r>
            <a:r>
              <a:rPr sz="2300" spc="75" dirty="0">
                <a:latin typeface="Arial Black" panose="020B0A04020102020204"/>
                <a:cs typeface="Arial Black" panose="020B0A04020102020204"/>
              </a:rPr>
              <a:t> </a:t>
            </a:r>
            <a:r>
              <a:rPr sz="2300" spc="-10" dirty="0">
                <a:latin typeface="Arial Black" panose="020B0A04020102020204"/>
                <a:cs typeface="Arial Black" panose="020B0A04020102020204"/>
              </a:rPr>
              <a:t>ΜΙΚΡΟΥ </a:t>
            </a:r>
            <a:r>
              <a:rPr sz="2300" dirty="0">
                <a:latin typeface="Arial Black" panose="020B0A04020102020204"/>
                <a:cs typeface="Arial Black" panose="020B0A04020102020204"/>
              </a:rPr>
              <a:t>ΕΜΒΟΛΟΥ</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ΣΕ</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ΕΙΔΙΚΟ</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ΧΑΡΤΙ</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ΠΟΥ</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ΤΥΛΙΓΕΤΑΙ</a:t>
            </a:r>
            <a:r>
              <a:rPr sz="2300" spc="75" dirty="0">
                <a:latin typeface="Arial Black" panose="020B0A04020102020204"/>
                <a:cs typeface="Arial Black" panose="020B0A04020102020204"/>
              </a:rPr>
              <a:t> </a:t>
            </a:r>
            <a:r>
              <a:rPr sz="2300" spc="-25" dirty="0">
                <a:latin typeface="Arial Black" panose="020B0A04020102020204"/>
                <a:cs typeface="Arial Black" panose="020B0A04020102020204"/>
              </a:rPr>
              <a:t>ΣΕ </a:t>
            </a:r>
            <a:r>
              <a:rPr sz="2300" dirty="0">
                <a:latin typeface="Arial Black" panose="020B0A04020102020204"/>
                <a:cs typeface="Arial Black" panose="020B0A04020102020204"/>
              </a:rPr>
              <a:t>ΕΝΑ</a:t>
            </a:r>
            <a:r>
              <a:rPr sz="2300" spc="60" dirty="0">
                <a:latin typeface="Arial Black" panose="020B0A04020102020204"/>
                <a:cs typeface="Arial Black" panose="020B0A04020102020204"/>
              </a:rPr>
              <a:t> </a:t>
            </a:r>
            <a:r>
              <a:rPr sz="2300" spc="-10" dirty="0">
                <a:latin typeface="Arial Black" panose="020B0A04020102020204"/>
                <a:cs typeface="Arial Black" panose="020B0A04020102020204"/>
              </a:rPr>
              <a:t>ΤΥΜΠΑΝΟ.</a:t>
            </a:r>
            <a:endParaRPr sz="2300">
              <a:latin typeface="Arial Black" panose="020B0A04020102020204"/>
              <a:cs typeface="Arial Black" panose="020B0A04020102020204"/>
            </a:endParaRPr>
          </a:p>
          <a:p>
            <a:pPr>
              <a:lnSpc>
                <a:spcPct val="100000"/>
              </a:lnSpc>
              <a:spcBef>
                <a:spcPts val="45"/>
              </a:spcBef>
              <a:buClr>
                <a:srgbClr val="FF0000"/>
              </a:buClr>
              <a:buFont typeface="Wingdings" panose="05000000000000000000"/>
              <a:buChar char=""/>
            </a:pPr>
            <a:endParaRPr sz="2700">
              <a:latin typeface="Arial Black" panose="020B0A04020102020204"/>
              <a:cs typeface="Arial Black" panose="020B0A04020102020204"/>
            </a:endParaRPr>
          </a:p>
          <a:p>
            <a:pPr marL="186690" marR="5080" indent="-173990">
              <a:lnSpc>
                <a:spcPct val="119000"/>
              </a:lnSpc>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ΤΟ</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ΤΥΜΠΑΝΟ</a:t>
            </a:r>
            <a:r>
              <a:rPr sz="2300" spc="95" dirty="0">
                <a:latin typeface="Arial Black" panose="020B0A04020102020204"/>
                <a:cs typeface="Arial Black" panose="020B0A04020102020204"/>
              </a:rPr>
              <a:t> </a:t>
            </a:r>
            <a:r>
              <a:rPr sz="2300" dirty="0">
                <a:latin typeface="Arial Black" panose="020B0A04020102020204"/>
                <a:cs typeface="Arial Black" panose="020B0A04020102020204"/>
              </a:rPr>
              <a:t>ΑΥΤΟ</a:t>
            </a:r>
            <a:r>
              <a:rPr sz="2300" spc="95" dirty="0">
                <a:latin typeface="Arial Black" panose="020B0A04020102020204"/>
                <a:cs typeface="Arial Black" panose="020B0A04020102020204"/>
              </a:rPr>
              <a:t> </a:t>
            </a:r>
            <a:r>
              <a:rPr sz="2300" dirty="0">
                <a:latin typeface="Arial Black" panose="020B0A04020102020204"/>
                <a:cs typeface="Arial Black" panose="020B0A04020102020204"/>
              </a:rPr>
              <a:t>ΠΕΡΙΣΤΡΕΦΕΤΑΙ</a:t>
            </a:r>
            <a:r>
              <a:rPr sz="2300" spc="70" dirty="0">
                <a:latin typeface="Arial Black" panose="020B0A04020102020204"/>
                <a:cs typeface="Arial Black" panose="020B0A04020102020204"/>
              </a:rPr>
              <a:t> </a:t>
            </a:r>
            <a:r>
              <a:rPr sz="2300" dirty="0">
                <a:latin typeface="Arial Black" panose="020B0A04020102020204"/>
                <a:cs typeface="Arial Black" panose="020B0A04020102020204"/>
              </a:rPr>
              <a:t>ΓΥΡΩ</a:t>
            </a:r>
            <a:r>
              <a:rPr sz="2300" spc="100" dirty="0">
                <a:latin typeface="Arial Black" panose="020B0A04020102020204"/>
                <a:cs typeface="Arial Black" panose="020B0A04020102020204"/>
              </a:rPr>
              <a:t> </a:t>
            </a:r>
            <a:r>
              <a:rPr sz="2300" spc="-25" dirty="0">
                <a:latin typeface="Arial Black" panose="020B0A04020102020204"/>
                <a:cs typeface="Arial Black" panose="020B0A04020102020204"/>
              </a:rPr>
              <a:t>ΑΠΟ </a:t>
            </a:r>
            <a:r>
              <a:rPr sz="2300" dirty="0">
                <a:latin typeface="Arial Black" panose="020B0A04020102020204"/>
                <a:cs typeface="Arial Black" panose="020B0A04020102020204"/>
              </a:rPr>
              <a:t>ΑΞΟΝΑ,</a:t>
            </a:r>
            <a:r>
              <a:rPr sz="2300" spc="95" dirty="0">
                <a:latin typeface="Arial Black" panose="020B0A04020102020204"/>
                <a:cs typeface="Arial Black" panose="020B0A04020102020204"/>
              </a:rPr>
              <a:t> </a:t>
            </a:r>
            <a:r>
              <a:rPr sz="2300" dirty="0">
                <a:latin typeface="Arial Black" panose="020B0A04020102020204"/>
                <a:cs typeface="Arial Black" panose="020B0A04020102020204"/>
              </a:rPr>
              <a:t>ΕΝΩ</a:t>
            </a:r>
            <a:r>
              <a:rPr sz="2300" spc="100" dirty="0">
                <a:latin typeface="Arial Black" panose="020B0A04020102020204"/>
                <a:cs typeface="Arial Black" panose="020B0A04020102020204"/>
              </a:rPr>
              <a:t> </a:t>
            </a:r>
            <a:r>
              <a:rPr sz="2300">
                <a:latin typeface="Arial Black" panose="020B0A04020102020204"/>
                <a:cs typeface="Arial Black" panose="020B0A04020102020204"/>
              </a:rPr>
              <a:t>ΕΝΑ</a:t>
            </a:r>
            <a:r>
              <a:rPr sz="2300" spc="105">
                <a:latin typeface="Arial Black" panose="020B0A04020102020204"/>
                <a:cs typeface="Arial Black" panose="020B0A04020102020204"/>
              </a:rPr>
              <a:t> </a:t>
            </a:r>
            <a:r>
              <a:rPr sz="2300" smtClean="0">
                <a:latin typeface="Arial Black" panose="020B0A04020102020204"/>
                <a:cs typeface="Arial Black" panose="020B0A04020102020204"/>
              </a:rPr>
              <a:t>ΕΠΑΝ</a:t>
            </a:r>
            <a:r>
              <a:rPr lang="el-GR" sz="2300" dirty="0" smtClean="0">
                <a:latin typeface="Arial Black" panose="020B0A04020102020204"/>
                <a:cs typeface="Arial Black" panose="020B0A04020102020204"/>
              </a:rPr>
              <a:t>ΕΝ</a:t>
            </a:r>
            <a:r>
              <a:rPr sz="2300" smtClean="0">
                <a:latin typeface="Arial Black" panose="020B0A04020102020204"/>
                <a:cs typeface="Arial Black" panose="020B0A04020102020204"/>
              </a:rPr>
              <a:t>ΤΑΤΙΚΟ</a:t>
            </a:r>
            <a:r>
              <a:rPr sz="2300" spc="105" smtClean="0">
                <a:latin typeface="Arial Black" panose="020B0A04020102020204"/>
                <a:cs typeface="Arial Black" panose="020B0A04020102020204"/>
              </a:rPr>
              <a:t> </a:t>
            </a:r>
            <a:r>
              <a:rPr sz="2300" dirty="0">
                <a:latin typeface="Arial Black" panose="020B0A04020102020204"/>
                <a:cs typeface="Arial Black" panose="020B0A04020102020204"/>
              </a:rPr>
              <a:t>ΕΛΑΤΗΡΙΟ</a:t>
            </a:r>
            <a:r>
              <a:rPr sz="2300" spc="100" dirty="0">
                <a:latin typeface="Arial Black" panose="020B0A04020102020204"/>
                <a:cs typeface="Arial Black" panose="020B0A04020102020204"/>
              </a:rPr>
              <a:t> </a:t>
            </a:r>
            <a:r>
              <a:rPr sz="2300" spc="-20" dirty="0">
                <a:latin typeface="Arial Black" panose="020B0A04020102020204"/>
                <a:cs typeface="Arial Black" panose="020B0A04020102020204"/>
              </a:rPr>
              <a:t>ΤΕΙ- </a:t>
            </a:r>
            <a:r>
              <a:rPr sz="2300" dirty="0">
                <a:latin typeface="Arial Black" panose="020B0A04020102020204"/>
                <a:cs typeface="Arial Black" panose="020B0A04020102020204"/>
              </a:rPr>
              <a:t>ΝΕΙ</a:t>
            </a:r>
            <a:r>
              <a:rPr sz="2300" spc="65" dirty="0">
                <a:latin typeface="Arial Black" panose="020B0A04020102020204"/>
                <a:cs typeface="Arial Black" panose="020B0A04020102020204"/>
              </a:rPr>
              <a:t> </a:t>
            </a:r>
            <a:r>
              <a:rPr sz="2300" dirty="0">
                <a:latin typeface="Arial Black" panose="020B0A04020102020204"/>
                <a:cs typeface="Arial Black" panose="020B0A04020102020204"/>
              </a:rPr>
              <a:t>ΝΑ</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ΤΟ</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ΕΠΑΝΑΦΕΡΕΙ</a:t>
            </a:r>
            <a:r>
              <a:rPr sz="2300" spc="70" dirty="0">
                <a:latin typeface="Arial Black" panose="020B0A04020102020204"/>
                <a:cs typeface="Arial Black" panose="020B0A04020102020204"/>
              </a:rPr>
              <a:t> </a:t>
            </a:r>
            <a:r>
              <a:rPr sz="2300" dirty="0">
                <a:latin typeface="Arial Black" panose="020B0A04020102020204"/>
                <a:cs typeface="Arial Black" panose="020B0A04020102020204"/>
              </a:rPr>
              <a:t>ΣΤΗΝ</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ΑΡΧΙΚΗ</a:t>
            </a:r>
            <a:r>
              <a:rPr sz="2300" spc="90" dirty="0">
                <a:latin typeface="Arial Black" panose="020B0A04020102020204"/>
                <a:cs typeface="Arial Black" panose="020B0A04020102020204"/>
              </a:rPr>
              <a:t> </a:t>
            </a:r>
            <a:r>
              <a:rPr sz="2300">
                <a:latin typeface="Arial Black" panose="020B0A04020102020204"/>
                <a:cs typeface="Arial Black" panose="020B0A04020102020204"/>
              </a:rPr>
              <a:t>ΤΟΥ</a:t>
            </a:r>
            <a:r>
              <a:rPr sz="2300" spc="75">
                <a:latin typeface="Arial Black" panose="020B0A04020102020204"/>
                <a:cs typeface="Arial Black" panose="020B0A04020102020204"/>
              </a:rPr>
              <a:t> </a:t>
            </a:r>
            <a:r>
              <a:rPr sz="2300" smtClean="0">
                <a:latin typeface="Arial Black" panose="020B0A04020102020204"/>
                <a:cs typeface="Arial Black" panose="020B0A04020102020204"/>
              </a:rPr>
              <a:t>ΘΕ</a:t>
            </a:r>
            <a:r>
              <a:rPr sz="2300" spc="-25" smtClean="0">
                <a:latin typeface="Arial Black" panose="020B0A04020102020204"/>
                <a:cs typeface="Arial Black" panose="020B0A04020102020204"/>
              </a:rPr>
              <a:t>ΣΗ</a:t>
            </a:r>
            <a:r>
              <a:rPr sz="2300" spc="-25" dirty="0">
                <a:latin typeface="Arial Black" panose="020B0A04020102020204"/>
                <a:cs typeface="Arial Black" panose="020B0A04020102020204"/>
              </a:rPr>
              <a:t>.</a:t>
            </a:r>
            <a:endParaRPr sz="23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31570"/>
            <a:ext cx="8648700" cy="5217795"/>
          </a:xfrm>
          <a:prstGeom prst="rect">
            <a:avLst/>
          </a:prstGeom>
        </p:spPr>
        <p:txBody>
          <a:bodyPr vert="horz" wrap="square" lIns="0" tIns="13970" rIns="0" bIns="0" rtlCol="0">
            <a:spAutoFit/>
          </a:bodyPr>
          <a:lstStyle/>
          <a:p>
            <a:pPr marL="47625" algn="ctr">
              <a:lnSpc>
                <a:spcPct val="100000"/>
              </a:lnSpc>
              <a:spcBef>
                <a:spcPts val="110"/>
              </a:spcBef>
            </a:pPr>
            <a:r>
              <a:rPr sz="2150" u="heavy" dirty="0">
                <a:solidFill>
                  <a:srgbClr val="FF0000"/>
                </a:solidFill>
                <a:uFill>
                  <a:solidFill>
                    <a:srgbClr val="FF0000"/>
                  </a:solidFill>
                </a:uFill>
                <a:latin typeface="Arial Black" panose="020B0A04020102020204"/>
                <a:cs typeface="Arial Black" panose="020B0A04020102020204"/>
              </a:rPr>
              <a:t>ΜΗΧΑΝΙΚΟΙ</a:t>
            </a:r>
            <a:r>
              <a:rPr sz="2150" u="heavy" spc="-15" dirty="0">
                <a:solidFill>
                  <a:srgbClr val="FF0000"/>
                </a:solidFill>
                <a:uFill>
                  <a:solidFill>
                    <a:srgbClr val="FF0000"/>
                  </a:solidFill>
                </a:uFill>
                <a:latin typeface="Arial Black" panose="020B0A04020102020204"/>
                <a:cs typeface="Arial Black" panose="020B0A04020102020204"/>
              </a:rPr>
              <a:t> </a:t>
            </a:r>
            <a:r>
              <a:rPr sz="2150" u="heavy" spc="-10" dirty="0">
                <a:solidFill>
                  <a:srgbClr val="FF0000"/>
                </a:solidFill>
                <a:uFill>
                  <a:solidFill>
                    <a:srgbClr val="FF0000"/>
                  </a:solidFill>
                </a:uFill>
                <a:latin typeface="Arial Black" panose="020B0A04020102020204"/>
                <a:cs typeface="Arial Black" panose="020B0A04020102020204"/>
              </a:rPr>
              <a:t>ΔYΝΑΜΟΔΕΙΚΤΕΣ</a:t>
            </a:r>
            <a:endParaRPr sz="2150">
              <a:latin typeface="Arial Black" panose="020B0A04020102020204"/>
              <a:cs typeface="Arial Black" panose="020B0A04020102020204"/>
            </a:endParaRPr>
          </a:p>
          <a:p>
            <a:pPr>
              <a:lnSpc>
                <a:spcPct val="100000"/>
              </a:lnSpc>
              <a:spcBef>
                <a:spcPts val="35"/>
              </a:spcBef>
            </a:pPr>
            <a:endParaRPr sz="2750">
              <a:latin typeface="Arial Black" panose="020B0A04020102020204"/>
              <a:cs typeface="Arial Black" panose="020B0A04020102020204"/>
            </a:endParaRPr>
          </a:p>
          <a:p>
            <a:pPr marL="77470" marR="5080" indent="-64770">
              <a:lnSpc>
                <a:spcPct val="118000"/>
              </a:lnSpc>
            </a:pPr>
            <a:r>
              <a:rPr sz="3225" spc="-937" baseline="3000" dirty="0">
                <a:solidFill>
                  <a:srgbClr val="FF0000"/>
                </a:solidFill>
                <a:latin typeface="Wingdings" panose="05000000000000000000"/>
                <a:cs typeface="Wingdings" panose="05000000000000000000"/>
              </a:rPr>
              <a:t></a:t>
            </a:r>
            <a:r>
              <a:rPr sz="2150" spc="-625" dirty="0">
                <a:latin typeface="Arial Black" panose="020B0A04020102020204"/>
                <a:cs typeface="Arial Black" panose="020B0A04020102020204"/>
              </a:rPr>
              <a:t>Η</a:t>
            </a:r>
            <a:r>
              <a:rPr sz="2150" dirty="0">
                <a:latin typeface="Arial Black" panose="020B0A04020102020204"/>
                <a:cs typeface="Arial Black" panose="020B0A04020102020204"/>
              </a:rPr>
              <a:t> ΠΕΡΙΣΤΡΟΦΗ</a:t>
            </a:r>
            <a:r>
              <a:rPr sz="2150" spc="-35" dirty="0">
                <a:latin typeface="Arial Black" panose="020B0A04020102020204"/>
                <a:cs typeface="Arial Black" panose="020B0A04020102020204"/>
              </a:rPr>
              <a:t> </a:t>
            </a:r>
            <a:r>
              <a:rPr sz="2150" dirty="0">
                <a:latin typeface="Arial Black" panose="020B0A04020102020204"/>
                <a:cs typeface="Arial Black" panose="020B0A04020102020204"/>
              </a:rPr>
              <a:t>ΤΟΥ</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ΠΡΑΓΜΑΤΟΠΟΙΕΙΤΑΙ</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ΤΗ</a:t>
            </a:r>
            <a:r>
              <a:rPr sz="2150" spc="-15" dirty="0">
                <a:latin typeface="Arial Black" panose="020B0A04020102020204"/>
                <a:cs typeface="Arial Black" panose="020B0A04020102020204"/>
              </a:rPr>
              <a:t> </a:t>
            </a:r>
            <a:r>
              <a:rPr sz="2150" spc="-10" dirty="0">
                <a:latin typeface="Arial Black" panose="020B0A04020102020204"/>
                <a:cs typeface="Arial Black" panose="020B0A04020102020204"/>
              </a:rPr>
              <a:t>ΧΡΗΣΗ </a:t>
            </a:r>
            <a:r>
              <a:rPr sz="2150" dirty="0">
                <a:latin typeface="Arial Black" panose="020B0A04020102020204"/>
                <a:cs typeface="Arial Black" panose="020B0A04020102020204"/>
              </a:rPr>
              <a:t>ΒΟΗΘΗΤΙΚΟΥ</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ΜΗΧΑΝΙΣΜΟΥ</a:t>
            </a:r>
            <a:r>
              <a:rPr sz="2150" spc="5" dirty="0">
                <a:latin typeface="Arial Black" panose="020B0A04020102020204"/>
                <a:cs typeface="Arial Black" panose="020B0A04020102020204"/>
              </a:rPr>
              <a:t> </a:t>
            </a:r>
            <a:r>
              <a:rPr sz="2150">
                <a:latin typeface="Arial Black" panose="020B0A04020102020204"/>
                <a:cs typeface="Arial Black" panose="020B0A04020102020204"/>
              </a:rPr>
              <a:t>ΣΕ </a:t>
            </a:r>
            <a:r>
              <a:rPr sz="2150" spc="-10" smtClean="0">
                <a:latin typeface="Arial Black" panose="020B0A04020102020204"/>
                <a:cs typeface="Arial Black" panose="020B0A04020102020204"/>
              </a:rPr>
              <a:t>ΣΥΓΧΡΟ</a:t>
            </a:r>
            <a:r>
              <a:rPr sz="2150" smtClean="0">
                <a:latin typeface="Arial Black" panose="020B0A04020102020204"/>
                <a:cs typeface="Arial Black" panose="020B0A04020102020204"/>
              </a:rPr>
              <a:t>ΝΙΣΜΟ</a:t>
            </a:r>
            <a:r>
              <a:rPr sz="2150" spc="-5" smtClean="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5" dirty="0">
                <a:latin typeface="Arial Black" panose="020B0A04020102020204"/>
                <a:cs typeface="Arial Black" panose="020B0A04020102020204"/>
              </a:rPr>
              <a:t> </a:t>
            </a:r>
            <a:r>
              <a:rPr sz="2150" spc="-25" dirty="0">
                <a:latin typeface="Arial Black" panose="020B0A04020102020204"/>
                <a:cs typeface="Arial Black" panose="020B0A04020102020204"/>
              </a:rPr>
              <a:t>ΤΗΝ </a:t>
            </a:r>
            <a:r>
              <a:rPr sz="2150" dirty="0">
                <a:latin typeface="Arial Black" panose="020B0A04020102020204"/>
                <a:cs typeface="Arial Black" panose="020B0A04020102020204"/>
              </a:rPr>
              <a:t>ΚΙΝΗΣΗ</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ΤΟΥ</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ΕΜΒΟΛΟΥ </a:t>
            </a:r>
            <a:r>
              <a:rPr sz="2150">
                <a:latin typeface="Arial Black" panose="020B0A04020102020204"/>
                <a:cs typeface="Arial Black" panose="020B0A04020102020204"/>
              </a:rPr>
              <a:t>ΤΗΣ</a:t>
            </a:r>
            <a:r>
              <a:rPr sz="2150" spc="-15">
                <a:latin typeface="Arial Black" panose="020B0A04020102020204"/>
                <a:cs typeface="Arial Black" panose="020B0A04020102020204"/>
              </a:rPr>
              <a:t> </a:t>
            </a:r>
            <a:r>
              <a:rPr sz="2150" spc="-10" smtClean="0">
                <a:latin typeface="Arial Black" panose="020B0A04020102020204"/>
                <a:cs typeface="Arial Black" panose="020B0A04020102020204"/>
              </a:rPr>
              <a:t>ΜΗΧΑ</a:t>
            </a:r>
            <a:r>
              <a:rPr sz="2150" smtClean="0">
                <a:latin typeface="Arial Black" panose="020B0A04020102020204"/>
                <a:cs typeface="Arial Black" panose="020B0A04020102020204"/>
              </a:rPr>
              <a:t>ΝΗΣ</a:t>
            </a:r>
            <a:r>
              <a:rPr sz="2150" spc="10" smtClean="0">
                <a:latin typeface="Arial Black" panose="020B0A04020102020204"/>
                <a:cs typeface="Arial Black" panose="020B0A04020102020204"/>
              </a:rPr>
              <a:t> </a:t>
            </a:r>
            <a:r>
              <a:rPr sz="2150" spc="-10" dirty="0">
                <a:latin typeface="Arial Black" panose="020B0A04020102020204"/>
                <a:cs typeface="Arial Black" panose="020B0A04020102020204"/>
              </a:rPr>
              <a:t>(ΠΑΙΡΝΟΝΤΑΣ </a:t>
            </a:r>
            <a:r>
              <a:rPr sz="2150" dirty="0">
                <a:latin typeface="Arial Black" panose="020B0A04020102020204"/>
                <a:cs typeface="Arial Black" panose="020B0A04020102020204"/>
              </a:rPr>
              <a:t>ΚΙΝΗΣΗ</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ΑΠΟ </a:t>
            </a:r>
            <a:r>
              <a:rPr sz="2150">
                <a:latin typeface="Arial Black" panose="020B0A04020102020204"/>
                <a:cs typeface="Arial Black" panose="020B0A04020102020204"/>
              </a:rPr>
              <a:t>ΤΟ</a:t>
            </a:r>
            <a:r>
              <a:rPr sz="2150" spc="5">
                <a:latin typeface="Arial Black" panose="020B0A04020102020204"/>
                <a:cs typeface="Arial Black" panose="020B0A04020102020204"/>
              </a:rPr>
              <a:t> </a:t>
            </a:r>
            <a:r>
              <a:rPr sz="2150" spc="-10" smtClean="0">
                <a:latin typeface="Arial Black" panose="020B0A04020102020204"/>
                <a:cs typeface="Arial Black" panose="020B0A04020102020204"/>
              </a:rPr>
              <a:t>ΣΤΡΟΦΑΛΟΦΟ</a:t>
            </a:r>
            <a:r>
              <a:rPr sz="2150" smtClean="0">
                <a:latin typeface="Arial Black" panose="020B0A04020102020204"/>
                <a:cs typeface="Arial Black" panose="020B0A04020102020204"/>
              </a:rPr>
              <a:t>ΡΟ</a:t>
            </a:r>
            <a:r>
              <a:rPr sz="2150" spc="5" smtClean="0">
                <a:latin typeface="Arial Black" panose="020B0A04020102020204"/>
                <a:cs typeface="Arial Black" panose="020B0A04020102020204"/>
              </a:rPr>
              <a:t> </a:t>
            </a:r>
            <a:r>
              <a:rPr sz="2150">
                <a:latin typeface="Arial Black" panose="020B0A04020102020204"/>
                <a:cs typeface="Arial Black" panose="020B0A04020102020204"/>
              </a:rPr>
              <a:t>ΑΞΟΝΑ</a:t>
            </a:r>
            <a:r>
              <a:rPr sz="2150" spc="5">
                <a:latin typeface="Arial Black" panose="020B0A04020102020204"/>
                <a:cs typeface="Arial Black" panose="020B0A04020102020204"/>
              </a:rPr>
              <a:t> </a:t>
            </a:r>
            <a:r>
              <a:rPr lang="el-GR" sz="2150" spc="5" dirty="0" smtClean="0">
                <a:latin typeface="Arial Black" panose="020B0A04020102020204"/>
                <a:cs typeface="Arial Black" panose="020B0A04020102020204"/>
              </a:rPr>
              <a:t>΄</a:t>
            </a:r>
            <a:r>
              <a:rPr sz="2150" smtClean="0">
                <a:latin typeface="Arial Black" panose="020B0A04020102020204"/>
                <a:cs typeface="Arial Black" panose="020B0A04020102020204"/>
              </a:rPr>
              <a:t>Η </a:t>
            </a:r>
            <a:r>
              <a:rPr sz="2150" dirty="0">
                <a:latin typeface="Arial Black" panose="020B0A04020102020204"/>
                <a:cs typeface="Arial Black" panose="020B0A04020102020204"/>
              </a:rPr>
              <a:t>ΑΠΟ</a:t>
            </a:r>
            <a:r>
              <a:rPr sz="2150" spc="5" dirty="0">
                <a:latin typeface="Arial Black" panose="020B0A04020102020204"/>
                <a:cs typeface="Arial Black" panose="020B0A04020102020204"/>
              </a:rPr>
              <a:t> </a:t>
            </a:r>
            <a:r>
              <a:rPr sz="2150" spc="-25" dirty="0">
                <a:latin typeface="Arial Black" panose="020B0A04020102020204"/>
                <a:cs typeface="Arial Black" panose="020B0A04020102020204"/>
              </a:rPr>
              <a:t>ΤΟ </a:t>
            </a:r>
            <a:r>
              <a:rPr sz="2150">
                <a:latin typeface="Arial Black" panose="020B0A04020102020204"/>
                <a:cs typeface="Arial Black" panose="020B0A04020102020204"/>
              </a:rPr>
              <a:t>ΖΥΓΩΜΑ</a:t>
            </a:r>
            <a:r>
              <a:rPr sz="2150" spc="-30">
                <a:latin typeface="Arial Black" panose="020B0A04020102020204"/>
                <a:cs typeface="Arial Black" panose="020B0A04020102020204"/>
              </a:rPr>
              <a:t> </a:t>
            </a:r>
            <a:r>
              <a:rPr lang="el-GR" sz="2150" spc="-30" dirty="0" smtClean="0">
                <a:latin typeface="Arial Black" panose="020B0A04020102020204"/>
                <a:cs typeface="Arial Black" panose="020B0A04020102020204"/>
              </a:rPr>
              <a:t>΄</a:t>
            </a:r>
            <a:r>
              <a:rPr sz="2150" smtClean="0">
                <a:latin typeface="Arial Black" panose="020B0A04020102020204"/>
                <a:cs typeface="Arial Black" panose="020B0A04020102020204"/>
              </a:rPr>
              <a:t>Η</a:t>
            </a:r>
            <a:r>
              <a:rPr sz="2150" spc="-5" smtClean="0">
                <a:latin typeface="Arial Black" panose="020B0A04020102020204"/>
                <a:cs typeface="Arial Black" panose="020B0A04020102020204"/>
              </a:rPr>
              <a:t> </a:t>
            </a:r>
            <a:r>
              <a:rPr sz="2150" dirty="0">
                <a:latin typeface="Arial Black" panose="020B0A04020102020204"/>
                <a:cs typeface="Arial Black" panose="020B0A04020102020204"/>
              </a:rPr>
              <a:t>ΑΠΟ</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ΒΟΗΘΗΤΙΚΟ</a:t>
            </a:r>
            <a:r>
              <a:rPr sz="2150" spc="-5" dirty="0">
                <a:latin typeface="Arial Black" panose="020B0A04020102020204"/>
                <a:cs typeface="Arial Black" panose="020B0A04020102020204"/>
              </a:rPr>
              <a:t> </a:t>
            </a:r>
            <a:r>
              <a:rPr sz="2150" spc="-10" dirty="0">
                <a:latin typeface="Arial Black" panose="020B0A04020102020204"/>
                <a:cs typeface="Arial Black" panose="020B0A04020102020204"/>
              </a:rPr>
              <a:t>ΜΗΧΑΝΙΣΜΟ).</a:t>
            </a:r>
            <a:endParaRPr sz="2150">
              <a:latin typeface="Arial Black" panose="020B0A04020102020204"/>
              <a:cs typeface="Arial Black" panose="020B0A04020102020204"/>
            </a:endParaRPr>
          </a:p>
          <a:p>
            <a:pPr>
              <a:lnSpc>
                <a:spcPct val="100000"/>
              </a:lnSpc>
              <a:spcBef>
                <a:spcPts val="35"/>
              </a:spcBef>
            </a:pPr>
            <a:endParaRPr sz="2750">
              <a:latin typeface="Arial Black" panose="020B0A04020102020204"/>
              <a:cs typeface="Arial Black" panose="020B0A04020102020204"/>
            </a:endParaRPr>
          </a:p>
          <a:p>
            <a:pPr marL="77470" marR="673100" indent="-64770">
              <a:lnSpc>
                <a:spcPct val="118000"/>
              </a:lnSpc>
            </a:pPr>
            <a:r>
              <a:rPr sz="3225" spc="-472" baseline="3000" dirty="0">
                <a:solidFill>
                  <a:srgbClr val="FF0000"/>
                </a:solidFill>
                <a:latin typeface="Wingdings" panose="05000000000000000000"/>
                <a:cs typeface="Wingdings" panose="05000000000000000000"/>
              </a:rPr>
              <a:t></a:t>
            </a:r>
            <a:r>
              <a:rPr sz="2150" spc="-315" dirty="0">
                <a:latin typeface="Arial Black" panose="020B0A04020102020204"/>
                <a:cs typeface="Arial Black" panose="020B0A04020102020204"/>
              </a:rPr>
              <a:t>ΕΝΑ</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ΛΕΠΤΟ</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ΣΧΟΙΝΙ</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ΠΟΥ</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ΤΥΛΙΓΕΤΑΙ</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ΣΕ</a:t>
            </a:r>
            <a:r>
              <a:rPr sz="2150" spc="-15" dirty="0">
                <a:latin typeface="Arial Black" panose="020B0A04020102020204"/>
                <a:cs typeface="Arial Black" panose="020B0A04020102020204"/>
              </a:rPr>
              <a:t> </a:t>
            </a:r>
            <a:r>
              <a:rPr sz="2150" spc="-10" dirty="0">
                <a:latin typeface="Arial Black" panose="020B0A04020102020204"/>
                <a:cs typeface="Arial Black" panose="020B0A04020102020204"/>
              </a:rPr>
              <a:t>ΤΡΟΧΑΛΙΑ </a:t>
            </a:r>
            <a:r>
              <a:rPr sz="2150" dirty="0">
                <a:latin typeface="Arial Black" panose="020B0A04020102020204"/>
                <a:cs typeface="Arial Black" panose="020B0A04020102020204"/>
              </a:rPr>
              <a:t>ΣΥΝΔΕΔΕΜΕΝΗ</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ΤΟ</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ΤΥΜΠΑΝΟ</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ΣΥΝΔΕΕΤΑΙ</a:t>
            </a:r>
            <a:r>
              <a:rPr sz="2150" spc="-20" dirty="0">
                <a:latin typeface="Arial Black" panose="020B0A04020102020204"/>
                <a:cs typeface="Arial Black" panose="020B0A04020102020204"/>
              </a:rPr>
              <a:t> </a:t>
            </a:r>
            <a:r>
              <a:rPr sz="2150" spc="-25" dirty="0">
                <a:latin typeface="Arial Black" panose="020B0A04020102020204"/>
                <a:cs typeface="Arial Black" panose="020B0A04020102020204"/>
              </a:rPr>
              <a:t>ΣΤΟ </a:t>
            </a:r>
            <a:r>
              <a:rPr sz="2150" dirty="0">
                <a:latin typeface="Arial Black" panose="020B0A04020102020204"/>
                <a:cs typeface="Arial Black" panose="020B0A04020102020204"/>
              </a:rPr>
              <a:t>ΒΟΗΘΗΤΙΚΟ</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ΜΗΧΑΝΙΣΜΟ</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ΠΟΥ</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ΑΚΟΛΟΥΘΕΙ</a:t>
            </a:r>
            <a:r>
              <a:rPr sz="2150" spc="-10" dirty="0">
                <a:latin typeface="Arial Black" panose="020B0A04020102020204"/>
                <a:cs typeface="Arial Black" panose="020B0A04020102020204"/>
              </a:rPr>
              <a:t> </a:t>
            </a:r>
            <a:r>
              <a:rPr sz="2150">
                <a:latin typeface="Arial Black" panose="020B0A04020102020204"/>
                <a:cs typeface="Arial Black" panose="020B0A04020102020204"/>
              </a:rPr>
              <a:t>ΤΗΝ</a:t>
            </a:r>
            <a:r>
              <a:rPr sz="2150" spc="-10">
                <a:latin typeface="Arial Black" panose="020B0A04020102020204"/>
                <a:cs typeface="Arial Black" panose="020B0A04020102020204"/>
              </a:rPr>
              <a:t> </a:t>
            </a:r>
            <a:endParaRPr lang="el-GR" sz="2150" spc="-10" dirty="0" smtClean="0">
              <a:latin typeface="Arial Black" panose="020B0A04020102020204"/>
              <a:cs typeface="Arial Black" panose="020B0A04020102020204"/>
            </a:endParaRPr>
          </a:p>
          <a:p>
            <a:pPr marL="77470" marR="673100" indent="-64770">
              <a:lnSpc>
                <a:spcPct val="118000"/>
              </a:lnSpc>
            </a:pPr>
            <a:r>
              <a:rPr sz="2150" spc="-25" smtClean="0">
                <a:latin typeface="Arial Black" panose="020B0A04020102020204"/>
                <a:cs typeface="Arial Black" panose="020B0A04020102020204"/>
              </a:rPr>
              <a:t>ΚΙ</a:t>
            </a:r>
            <a:r>
              <a:rPr sz="2150" smtClean="0">
                <a:latin typeface="Arial Black" panose="020B0A04020102020204"/>
                <a:cs typeface="Arial Black" panose="020B0A04020102020204"/>
              </a:rPr>
              <a:t>ΝΗΣΗ</a:t>
            </a:r>
            <a:r>
              <a:rPr sz="2150" spc="-25" smtClean="0">
                <a:latin typeface="Arial Black" panose="020B0A04020102020204"/>
                <a:cs typeface="Arial Black" panose="020B0A04020102020204"/>
              </a:rPr>
              <a:t> </a:t>
            </a:r>
            <a:r>
              <a:rPr sz="2150" dirty="0">
                <a:latin typeface="Arial Black" panose="020B0A04020102020204"/>
                <a:cs typeface="Arial Black" panose="020B0A04020102020204"/>
              </a:rPr>
              <a:t>ΤΟΥ</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ΣΤΡΟΦΑΛΟΦΟΡΟΥ</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ΑΞΟΝΑ</a:t>
            </a:r>
            <a:r>
              <a:rPr sz="2150" spc="-15">
                <a:latin typeface="Arial Black" panose="020B0A04020102020204"/>
                <a:cs typeface="Arial Black" panose="020B0A04020102020204"/>
              </a:rPr>
              <a:t> </a:t>
            </a:r>
            <a:endParaRPr lang="el-GR" sz="2150" spc="-15" dirty="0" smtClean="0">
              <a:latin typeface="Arial Black" panose="020B0A04020102020204"/>
              <a:cs typeface="Arial Black" panose="020B0A04020102020204"/>
            </a:endParaRPr>
          </a:p>
          <a:p>
            <a:pPr marL="77470" marR="673100" indent="-64770">
              <a:lnSpc>
                <a:spcPct val="118000"/>
              </a:lnSpc>
            </a:pPr>
            <a:r>
              <a:rPr sz="2150" smtClean="0">
                <a:latin typeface="Arial Black" panose="020B0A04020102020204"/>
                <a:cs typeface="Arial Black" panose="020B0A04020102020204"/>
              </a:rPr>
              <a:t>(</a:t>
            </a:r>
            <a:r>
              <a:rPr sz="2150" dirty="0">
                <a:latin typeface="Arial Black" panose="020B0A04020102020204"/>
                <a:cs typeface="Arial Black" panose="020B0A04020102020204"/>
              </a:rPr>
              <a:t>Π.Χ</a:t>
            </a:r>
            <a:r>
              <a:rPr sz="2150">
                <a:latin typeface="Arial Black" panose="020B0A04020102020204"/>
                <a:cs typeface="Arial Black" panose="020B0A04020102020204"/>
              </a:rPr>
              <a:t>.</a:t>
            </a:r>
            <a:r>
              <a:rPr sz="2150" spc="-15">
                <a:latin typeface="Arial Black" panose="020B0A04020102020204"/>
                <a:cs typeface="Arial Black" panose="020B0A04020102020204"/>
              </a:rPr>
              <a:t> </a:t>
            </a:r>
            <a:r>
              <a:rPr sz="2150" spc="-10" smtClean="0">
                <a:latin typeface="Arial Black" panose="020B0A04020102020204"/>
                <a:cs typeface="Arial Black" panose="020B0A04020102020204"/>
              </a:rPr>
              <a:t>ΕΚΚΕ</a:t>
            </a:r>
            <a:r>
              <a:rPr sz="2150" smtClean="0">
                <a:latin typeface="Arial Black" panose="020B0A04020102020204"/>
                <a:cs typeface="Arial Black" panose="020B0A04020102020204"/>
              </a:rPr>
              <a:t>ΝΤΡΟΦΟΡΟΣ</a:t>
            </a:r>
            <a:r>
              <a:rPr sz="2150" spc="-30" smtClean="0">
                <a:latin typeface="Arial Black" panose="020B0A04020102020204"/>
                <a:cs typeface="Arial Black" panose="020B0A04020102020204"/>
              </a:rPr>
              <a:t> </a:t>
            </a:r>
            <a:r>
              <a:rPr sz="2150" dirty="0">
                <a:latin typeface="Arial Black" panose="020B0A04020102020204"/>
                <a:cs typeface="Arial Black" panose="020B0A04020102020204"/>
              </a:rPr>
              <a:t>ΑΝΤΛΙΩΝ</a:t>
            </a:r>
            <a:r>
              <a:rPr sz="2150" spc="-15" dirty="0">
                <a:latin typeface="Arial Black" panose="020B0A04020102020204"/>
                <a:cs typeface="Arial Black" panose="020B0A04020102020204"/>
              </a:rPr>
              <a:t> </a:t>
            </a:r>
            <a:r>
              <a:rPr sz="2150" spc="-10" dirty="0">
                <a:latin typeface="Arial Black" panose="020B0A04020102020204"/>
                <a:cs typeface="Arial Black" panose="020B0A04020102020204"/>
              </a:rPr>
              <a:t>ΚΑΥΣΙΜΟΥ).</a:t>
            </a:r>
            <a:endParaRPr sz="2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36650"/>
            <a:ext cx="8572500" cy="5384744"/>
          </a:xfrm>
          <a:prstGeom prst="rect">
            <a:avLst/>
          </a:prstGeom>
        </p:spPr>
        <p:txBody>
          <a:bodyPr vert="horz" wrap="square" lIns="0" tIns="15240" rIns="0" bIns="0" rtlCol="0">
            <a:spAutoFit/>
          </a:bodyPr>
          <a:lstStyle/>
          <a:p>
            <a:pPr marL="121920" algn="ctr">
              <a:lnSpc>
                <a:spcPct val="100000"/>
              </a:lnSpc>
              <a:spcBef>
                <a:spcPts val="120"/>
              </a:spcBef>
            </a:pPr>
            <a:r>
              <a:rPr sz="2350" u="heavy" dirty="0">
                <a:solidFill>
                  <a:srgbClr val="FF0000"/>
                </a:solidFill>
                <a:uFill>
                  <a:solidFill>
                    <a:srgbClr val="FF0000"/>
                  </a:solidFill>
                </a:uFill>
                <a:latin typeface="Arial Black" panose="020B0A04020102020204"/>
                <a:cs typeface="Arial Black" panose="020B0A04020102020204"/>
              </a:rPr>
              <a:t>ΜΗΧΑΝΙΚΟΙ</a:t>
            </a:r>
            <a:r>
              <a:rPr sz="2350" u="heavy" spc="5" dirty="0">
                <a:solidFill>
                  <a:srgbClr val="FF0000"/>
                </a:solidFill>
                <a:uFill>
                  <a:solidFill>
                    <a:srgbClr val="FF0000"/>
                  </a:solidFill>
                </a:uFill>
                <a:latin typeface="Arial Black" panose="020B0A04020102020204"/>
                <a:cs typeface="Arial Black" panose="020B0A04020102020204"/>
              </a:rPr>
              <a:t> </a:t>
            </a:r>
            <a:r>
              <a:rPr sz="2350" u="heavy" spc="-10" dirty="0">
                <a:solidFill>
                  <a:srgbClr val="FF0000"/>
                </a:solidFill>
                <a:uFill>
                  <a:solidFill>
                    <a:srgbClr val="FF0000"/>
                  </a:solidFill>
                </a:uFill>
                <a:latin typeface="Arial Black" panose="020B0A04020102020204"/>
                <a:cs typeface="Arial Black" panose="020B0A04020102020204"/>
              </a:rPr>
              <a:t>ΔYΝΑΜΟΔΕΙΚΤΕΣ</a:t>
            </a:r>
            <a:endParaRPr sz="2350">
              <a:latin typeface="Arial Black" panose="020B0A04020102020204"/>
              <a:cs typeface="Arial Black" panose="020B0A04020102020204"/>
            </a:endParaRPr>
          </a:p>
          <a:p>
            <a:pPr marL="60960" marR="5080" indent="-48260">
              <a:lnSpc>
                <a:spcPct val="118000"/>
              </a:lnSpc>
              <a:spcBef>
                <a:spcPts val="2950"/>
              </a:spcBef>
            </a:pPr>
            <a:r>
              <a:rPr sz="3225" spc="-434" baseline="3000" dirty="0">
                <a:solidFill>
                  <a:srgbClr val="FF0000"/>
                </a:solidFill>
                <a:latin typeface="Wingdings" panose="05000000000000000000"/>
                <a:cs typeface="Wingdings" panose="05000000000000000000"/>
              </a:rPr>
              <a:t></a:t>
            </a:r>
            <a:r>
              <a:rPr sz="2150" spc="-290" dirty="0">
                <a:latin typeface="Arial Black" panose="020B0A04020102020204"/>
                <a:cs typeface="Arial Black" panose="020B0A04020102020204"/>
              </a:rPr>
              <a:t>ΕΤΣΙ</a:t>
            </a:r>
            <a:r>
              <a:rPr sz="2150" dirty="0">
                <a:latin typeface="Arial Black" panose="020B0A04020102020204"/>
                <a:cs typeface="Arial Black" panose="020B0A04020102020204"/>
              </a:rPr>
              <a:t> Η</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ΠΕΡΙΣΤΡΟΦΙΚΗ</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ΚΙΝΗΣΗ ΤΟΥ </a:t>
            </a:r>
            <a:r>
              <a:rPr sz="2150" spc="-10" dirty="0">
                <a:latin typeface="Arial Black" panose="020B0A04020102020204"/>
                <a:cs typeface="Arial Black" panose="020B0A04020102020204"/>
              </a:rPr>
              <a:t>ΤΥΜΠΑΝΟΥ </a:t>
            </a:r>
            <a:r>
              <a:rPr sz="2150" dirty="0">
                <a:latin typeface="Arial Black" panose="020B0A04020102020204"/>
                <a:cs typeface="Arial Black" panose="020B0A04020102020204"/>
              </a:rPr>
              <a:t>ΑΝΑΛΟΓΕΙ</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ΣΤΗΝ</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ΑΠΟΣΤΑΣΗ</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ΠΟΥ</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ΔΙΑΝΥΕΙ</a:t>
            </a:r>
            <a:r>
              <a:rPr sz="2150" spc="-10" dirty="0">
                <a:latin typeface="Arial Black" panose="020B0A04020102020204"/>
                <a:cs typeface="Arial Black" panose="020B0A04020102020204"/>
              </a:rPr>
              <a:t> </a:t>
            </a:r>
            <a:r>
              <a:rPr sz="2150">
                <a:latin typeface="Arial Black" panose="020B0A04020102020204"/>
                <a:cs typeface="Arial Black" panose="020B0A04020102020204"/>
              </a:rPr>
              <a:t>ΤΟ</a:t>
            </a:r>
            <a:r>
              <a:rPr sz="2150" spc="-10">
                <a:latin typeface="Arial Black" panose="020B0A04020102020204"/>
                <a:cs typeface="Arial Black" panose="020B0A04020102020204"/>
              </a:rPr>
              <a:t> </a:t>
            </a:r>
            <a:r>
              <a:rPr sz="2150" spc="-10" smtClean="0">
                <a:latin typeface="Arial Black" panose="020B0A04020102020204"/>
                <a:cs typeface="Arial Black" panose="020B0A04020102020204"/>
              </a:rPr>
              <a:t>ΕΜ</a:t>
            </a:r>
            <a:r>
              <a:rPr sz="2150" spc="-20" smtClean="0">
                <a:latin typeface="Arial Black" panose="020B0A04020102020204"/>
                <a:cs typeface="Arial Black" panose="020B0A04020102020204"/>
              </a:rPr>
              <a:t>ΒΟΛΟ </a:t>
            </a:r>
            <a:r>
              <a:rPr lang="el-GR" sz="2150" spc="-20" dirty="0">
                <a:latin typeface="Arial Black" panose="020B0A04020102020204"/>
                <a:cs typeface="Arial Black" panose="020B0A04020102020204"/>
              </a:rPr>
              <a:t>ή</a:t>
            </a:r>
            <a:r>
              <a:rPr sz="2150" spc="-5" smtClean="0">
                <a:latin typeface="Arial Black" panose="020B0A04020102020204"/>
                <a:cs typeface="Arial Black" panose="020B0A04020102020204"/>
              </a:rPr>
              <a:t> </a:t>
            </a:r>
            <a:r>
              <a:rPr sz="2150" dirty="0">
                <a:latin typeface="Arial Black" panose="020B0A04020102020204"/>
                <a:cs typeface="Arial Black" panose="020B0A04020102020204"/>
              </a:rPr>
              <a:t>ΣΤΟΝ</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ΟΓΚΟ</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ΠΟΥ</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ΣΑΡΩΝΕΙ,</a:t>
            </a:r>
            <a:r>
              <a:rPr sz="2150" spc="-5" dirty="0">
                <a:latin typeface="Arial Black" panose="020B0A04020102020204"/>
                <a:cs typeface="Arial Black" panose="020B0A04020102020204"/>
              </a:rPr>
              <a:t> </a:t>
            </a:r>
            <a:r>
              <a:rPr sz="2150" dirty="0">
                <a:latin typeface="Arial Black" panose="020B0A04020102020204"/>
                <a:cs typeface="Arial Black" panose="020B0A04020102020204"/>
              </a:rPr>
              <a:t>ΕΝΩ</a:t>
            </a:r>
            <a:r>
              <a:rPr sz="2150" spc="-5" dirty="0">
                <a:latin typeface="Arial Black" panose="020B0A04020102020204"/>
                <a:cs typeface="Arial Black" panose="020B0A04020102020204"/>
              </a:rPr>
              <a:t> </a:t>
            </a:r>
            <a:r>
              <a:rPr sz="2150">
                <a:latin typeface="Arial Black" panose="020B0A04020102020204"/>
                <a:cs typeface="Arial Black" panose="020B0A04020102020204"/>
              </a:rPr>
              <a:t>Η</a:t>
            </a:r>
            <a:r>
              <a:rPr sz="2150" spc="-5">
                <a:latin typeface="Arial Black" panose="020B0A04020102020204"/>
                <a:cs typeface="Arial Black" panose="020B0A04020102020204"/>
              </a:rPr>
              <a:t> </a:t>
            </a:r>
            <a:r>
              <a:rPr sz="2150" spc="-10" smtClean="0">
                <a:latin typeface="Arial Black" panose="020B0A04020102020204"/>
                <a:cs typeface="Arial Black" panose="020B0A04020102020204"/>
              </a:rPr>
              <a:t>ΓΡΑΜ</a:t>
            </a:r>
            <a:r>
              <a:rPr sz="2150" spc="-20" smtClean="0">
                <a:latin typeface="Arial Black" panose="020B0A04020102020204"/>
                <a:cs typeface="Arial Black" panose="020B0A04020102020204"/>
              </a:rPr>
              <a:t>ΜΙΚΗ </a:t>
            </a:r>
            <a:r>
              <a:rPr sz="2150" dirty="0">
                <a:latin typeface="Arial Black" panose="020B0A04020102020204"/>
                <a:cs typeface="Arial Black" panose="020B0A04020102020204"/>
              </a:rPr>
              <a:t>ΚΙΝΗΣΗ</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ΤΗΣ</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ΓΡΑΦΙΔΑΣ</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ΑΝΤΙΣΤΟΙΧΕΙ</a:t>
            </a:r>
            <a:r>
              <a:rPr sz="2150" spc="-15">
                <a:latin typeface="Arial Black" panose="020B0A04020102020204"/>
                <a:cs typeface="Arial Black" panose="020B0A04020102020204"/>
              </a:rPr>
              <a:t> </a:t>
            </a:r>
            <a:r>
              <a:rPr sz="2150" smtClean="0">
                <a:latin typeface="Arial Black" panose="020B0A04020102020204"/>
                <a:cs typeface="Arial Black" panose="020B0A04020102020204"/>
              </a:rPr>
              <a:t>ΣΤΗ</a:t>
            </a:r>
            <a:r>
              <a:rPr lang="el-GR" sz="2150" dirty="0" smtClean="0">
                <a:latin typeface="Arial Black" panose="020B0A04020102020204"/>
                <a:cs typeface="Arial Black" panose="020B0A04020102020204"/>
              </a:rPr>
              <a:t>Ν</a:t>
            </a:r>
            <a:r>
              <a:rPr sz="2150" spc="-15" smtClean="0">
                <a:latin typeface="Arial Black" panose="020B0A04020102020204"/>
                <a:cs typeface="Arial Black" panose="020B0A04020102020204"/>
              </a:rPr>
              <a:t> </a:t>
            </a:r>
            <a:r>
              <a:rPr sz="2150" spc="-10" dirty="0">
                <a:latin typeface="Arial Black" panose="020B0A04020102020204"/>
                <a:cs typeface="Arial Black" panose="020B0A04020102020204"/>
              </a:rPr>
              <a:t>ΜΕΤΑΒΟΛΗ </a:t>
            </a:r>
            <a:r>
              <a:rPr sz="2150">
                <a:latin typeface="Arial Black" panose="020B0A04020102020204"/>
                <a:cs typeface="Arial Black" panose="020B0A04020102020204"/>
              </a:rPr>
              <a:t>ΤΗΣ</a:t>
            </a:r>
            <a:r>
              <a:rPr sz="2150" spc="-15">
                <a:latin typeface="Arial Black" panose="020B0A04020102020204"/>
                <a:cs typeface="Arial Black" panose="020B0A04020102020204"/>
              </a:rPr>
              <a:t> </a:t>
            </a:r>
            <a:r>
              <a:rPr sz="2150" smtClean="0">
                <a:latin typeface="Arial Black" panose="020B0A04020102020204"/>
                <a:cs typeface="Arial Black" panose="020B0A04020102020204"/>
              </a:rPr>
              <a:t>ΠΙΕΣ</a:t>
            </a:r>
            <a:r>
              <a:rPr lang="el-GR" sz="2150" dirty="0">
                <a:latin typeface="Arial Black" panose="020B0A04020102020204"/>
                <a:cs typeface="Arial Black" panose="020B0A04020102020204"/>
              </a:rPr>
              <a:t>Η</a:t>
            </a:r>
            <a:r>
              <a:rPr sz="2150" smtClean="0">
                <a:latin typeface="Arial Black" panose="020B0A04020102020204"/>
                <a:cs typeface="Arial Black" panose="020B0A04020102020204"/>
              </a:rPr>
              <a:t>Σ</a:t>
            </a:r>
            <a:r>
              <a:rPr sz="2150" spc="-15" smtClean="0">
                <a:latin typeface="Arial Black" panose="020B0A04020102020204"/>
                <a:cs typeface="Arial Black" panose="020B0A04020102020204"/>
              </a:rPr>
              <a:t> </a:t>
            </a:r>
            <a:r>
              <a:rPr lang="el-GR" sz="2150" spc="-15" dirty="0" smtClean="0">
                <a:latin typeface="Arial Black" panose="020B0A04020102020204"/>
                <a:cs typeface="Arial Black" panose="020B0A04020102020204"/>
              </a:rPr>
              <a:t>ΜΕΣΑ</a:t>
            </a:r>
            <a:r>
              <a:rPr sz="2150" spc="-15" smtClean="0">
                <a:latin typeface="Arial Black" panose="020B0A04020102020204"/>
                <a:cs typeface="Arial Black" panose="020B0A04020102020204"/>
              </a:rPr>
              <a:t> </a:t>
            </a:r>
            <a:r>
              <a:rPr lang="el-GR" sz="2150" spc="-15" dirty="0" smtClean="0">
                <a:latin typeface="Arial Black" panose="020B0A04020102020204"/>
                <a:cs typeface="Arial Black" panose="020B0A04020102020204"/>
              </a:rPr>
              <a:t>Σ</a:t>
            </a:r>
            <a:r>
              <a:rPr sz="2150" smtClean="0">
                <a:latin typeface="Arial Black" panose="020B0A04020102020204"/>
                <a:cs typeface="Arial Black" panose="020B0A04020102020204"/>
              </a:rPr>
              <a:t>ΤΟ</a:t>
            </a:r>
            <a:r>
              <a:rPr lang="el-GR" sz="2150" dirty="0" smtClean="0">
                <a:latin typeface="Arial Black" panose="020B0A04020102020204"/>
                <a:cs typeface="Arial Black" panose="020B0A04020102020204"/>
              </a:rPr>
              <a:t>Ν</a:t>
            </a:r>
            <a:r>
              <a:rPr sz="2150" spc="-15" smtClean="0">
                <a:latin typeface="Arial Black" panose="020B0A04020102020204"/>
                <a:cs typeface="Arial Black" panose="020B0A04020102020204"/>
              </a:rPr>
              <a:t> </a:t>
            </a:r>
            <a:r>
              <a:rPr sz="2150" smtClean="0">
                <a:latin typeface="Arial Black" panose="020B0A04020102020204"/>
                <a:cs typeface="Arial Black" panose="020B0A04020102020204"/>
              </a:rPr>
              <a:t>ΚΥΛΙΝΔΡΟ</a:t>
            </a:r>
            <a:r>
              <a:rPr sz="2150" spc="-15" smtClean="0">
                <a:latin typeface="Arial Black" panose="020B0A04020102020204"/>
                <a:cs typeface="Arial Black" panose="020B0A04020102020204"/>
              </a:rPr>
              <a:t> </a:t>
            </a:r>
            <a:r>
              <a:rPr sz="2150" dirty="0">
                <a:latin typeface="Arial Black" panose="020B0A04020102020204"/>
                <a:cs typeface="Arial Black" panose="020B0A04020102020204"/>
              </a:rPr>
              <a:t>ΤΗΣ</a:t>
            </a:r>
            <a:r>
              <a:rPr sz="2150" spc="-10" dirty="0">
                <a:latin typeface="Arial Black" panose="020B0A04020102020204"/>
                <a:cs typeface="Arial Black" panose="020B0A04020102020204"/>
              </a:rPr>
              <a:t> ΜΗΧΑΝΗΣ.</a:t>
            </a:r>
            <a:endParaRPr sz="2150">
              <a:latin typeface="Arial Black" panose="020B0A04020102020204"/>
              <a:cs typeface="Arial Black" panose="020B0A04020102020204"/>
            </a:endParaRPr>
          </a:p>
          <a:p>
            <a:pPr>
              <a:lnSpc>
                <a:spcPct val="100000"/>
              </a:lnSpc>
              <a:spcBef>
                <a:spcPts val="55"/>
              </a:spcBef>
            </a:pPr>
            <a:endParaRPr sz="2050">
              <a:latin typeface="Arial Black" panose="020B0A04020102020204"/>
              <a:cs typeface="Arial Black" panose="020B0A04020102020204"/>
            </a:endParaRPr>
          </a:p>
          <a:p>
            <a:pPr marL="60960" marR="491490" indent="-48260">
              <a:lnSpc>
                <a:spcPct val="118000"/>
              </a:lnSpc>
              <a:tabLst>
                <a:tab pos="7035800" algn="l"/>
              </a:tabLst>
            </a:pPr>
            <a:r>
              <a:rPr sz="3225" spc="-1064" baseline="3000" dirty="0">
                <a:solidFill>
                  <a:srgbClr val="FF0000"/>
                </a:solidFill>
                <a:latin typeface="Wingdings" panose="05000000000000000000"/>
                <a:cs typeface="Wingdings" panose="05000000000000000000"/>
              </a:rPr>
              <a:t></a:t>
            </a:r>
            <a:r>
              <a:rPr sz="2150" spc="-710">
                <a:latin typeface="Arial Black" panose="020B0A04020102020204"/>
                <a:cs typeface="Arial Black" panose="020B0A04020102020204"/>
              </a:rPr>
              <a:t>Η</a:t>
            </a:r>
            <a:r>
              <a:rPr sz="2150">
                <a:latin typeface="Arial Black" panose="020B0A04020102020204"/>
                <a:cs typeface="Arial Black" panose="020B0A04020102020204"/>
              </a:rPr>
              <a:t> </a:t>
            </a:r>
            <a:r>
              <a:rPr lang="el-GR" sz="2150" dirty="0" smtClean="0">
                <a:latin typeface="Arial Black" panose="020B0A04020102020204"/>
                <a:cs typeface="Arial Black" panose="020B0A04020102020204"/>
              </a:rPr>
              <a:t> </a:t>
            </a:r>
            <a:r>
              <a:rPr sz="2150" smtClean="0">
                <a:latin typeface="Arial Black" panose="020B0A04020102020204"/>
                <a:cs typeface="Arial Black" panose="020B0A04020102020204"/>
              </a:rPr>
              <a:t>ΚΛΙΜΑΚΑ</a:t>
            </a:r>
            <a:r>
              <a:rPr sz="2150" spc="-25" smtClean="0">
                <a:latin typeface="Arial Black" panose="020B0A04020102020204"/>
                <a:cs typeface="Arial Black" panose="020B0A04020102020204"/>
              </a:rPr>
              <a:t> </a:t>
            </a:r>
            <a:r>
              <a:rPr sz="2150">
                <a:latin typeface="Arial Black" panose="020B0A04020102020204"/>
                <a:cs typeface="Arial Black" panose="020B0A04020102020204"/>
              </a:rPr>
              <a:t>ΤΗΣ</a:t>
            </a:r>
            <a:r>
              <a:rPr sz="2150" spc="-15">
                <a:latin typeface="Arial Black" panose="020B0A04020102020204"/>
                <a:cs typeface="Arial Black" panose="020B0A04020102020204"/>
              </a:rPr>
              <a:t> </a:t>
            </a:r>
            <a:r>
              <a:rPr sz="2150" smtClean="0">
                <a:latin typeface="Arial Black" panose="020B0A04020102020204"/>
                <a:cs typeface="Arial Black" panose="020B0A04020102020204"/>
              </a:rPr>
              <a:t>ΠΙΕΣ</a:t>
            </a:r>
            <a:r>
              <a:rPr lang="el-GR" sz="2150" dirty="0" smtClean="0">
                <a:latin typeface="Arial Black" panose="020B0A04020102020204"/>
                <a:cs typeface="Arial Black" panose="020B0A04020102020204"/>
              </a:rPr>
              <a:t>Η</a:t>
            </a:r>
            <a:r>
              <a:rPr sz="2150" smtClean="0">
                <a:latin typeface="Arial Black" panose="020B0A04020102020204"/>
                <a:cs typeface="Arial Black" panose="020B0A04020102020204"/>
              </a:rPr>
              <a:t>Σ</a:t>
            </a:r>
            <a:r>
              <a:rPr sz="2150" spc="-10" smtClean="0">
                <a:latin typeface="Arial Black" panose="020B0A04020102020204"/>
                <a:cs typeface="Arial Black" panose="020B0A04020102020204"/>
              </a:rPr>
              <a:t> </a:t>
            </a:r>
            <a:r>
              <a:rPr sz="2150" dirty="0">
                <a:latin typeface="Arial Black" panose="020B0A04020102020204"/>
                <a:cs typeface="Arial Black" panose="020B0A04020102020204"/>
              </a:rPr>
              <a:t>ΣΤΟ</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ΔΙΑΓΡΑΜΜΑ</a:t>
            </a:r>
            <a:r>
              <a:rPr sz="2150" spc="-10" dirty="0">
                <a:latin typeface="Arial Black" panose="020B0A04020102020204"/>
                <a:cs typeface="Arial Black" panose="020B0A04020102020204"/>
              </a:rPr>
              <a:t> </a:t>
            </a:r>
            <a:r>
              <a:rPr sz="2150" spc="-25" dirty="0">
                <a:latin typeface="Arial Black" panose="020B0A04020102020204"/>
                <a:cs typeface="Arial Black" panose="020B0A04020102020204"/>
              </a:rPr>
              <a:t>ΠΟΥ </a:t>
            </a:r>
            <a:r>
              <a:rPr sz="2150" dirty="0">
                <a:latin typeface="Arial Black" panose="020B0A04020102020204"/>
                <a:cs typeface="Arial Black" panose="020B0A04020102020204"/>
              </a:rPr>
              <a:t>ΠΡΟΚΥΠΤΕΙ</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ΕΞΑΡΤΑΤΑΙ</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ΑΠΟ</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ΤΗ</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ΣΤΑΘΕΡΑ</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ΤΟΥ</a:t>
            </a:r>
            <a:r>
              <a:rPr sz="2150" spc="-10">
                <a:latin typeface="Arial Black" panose="020B0A04020102020204"/>
                <a:cs typeface="Arial Black" panose="020B0A04020102020204"/>
              </a:rPr>
              <a:t> </a:t>
            </a:r>
            <a:endParaRPr lang="el-GR" sz="2150" spc="-10" dirty="0" smtClean="0">
              <a:latin typeface="Arial Black" panose="020B0A04020102020204"/>
              <a:cs typeface="Arial Black" panose="020B0A04020102020204"/>
            </a:endParaRPr>
          </a:p>
          <a:p>
            <a:pPr marL="60960" marR="491490" indent="-48260">
              <a:lnSpc>
                <a:spcPct val="118000"/>
              </a:lnSpc>
              <a:tabLst>
                <a:tab pos="7035800" algn="l"/>
              </a:tabLst>
            </a:pPr>
            <a:r>
              <a:rPr sz="2150" spc="-20" smtClean="0">
                <a:latin typeface="Arial Black" panose="020B0A04020102020204"/>
                <a:cs typeface="Arial Black" panose="020B0A04020102020204"/>
              </a:rPr>
              <a:t>ΕΛΑ</a:t>
            </a:r>
            <a:r>
              <a:rPr sz="2150" smtClean="0">
                <a:latin typeface="Arial Black" panose="020B0A04020102020204"/>
                <a:cs typeface="Arial Black" panose="020B0A04020102020204"/>
              </a:rPr>
              <a:t>ΤΗΡΙΟΥ</a:t>
            </a:r>
            <a:r>
              <a:rPr sz="2150" dirty="0">
                <a:latin typeface="Arial Black" panose="020B0A04020102020204"/>
                <a:cs typeface="Arial Black" panose="020B0A04020102020204"/>
              </a:rPr>
              <a:t>,</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ΕΝΩ</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Η</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ΚΛΙΜΑΚΑ</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ΤΗΣ</a:t>
            </a:r>
            <a:r>
              <a:rPr sz="2150" spc="-10">
                <a:latin typeface="Arial Black" panose="020B0A04020102020204"/>
                <a:cs typeface="Arial Black" panose="020B0A04020102020204"/>
              </a:rPr>
              <a:t> </a:t>
            </a:r>
            <a:r>
              <a:rPr sz="2150" spc="-10" smtClean="0">
                <a:latin typeface="Arial Black" panose="020B0A04020102020204"/>
                <a:cs typeface="Arial Black" panose="020B0A04020102020204"/>
              </a:rPr>
              <a:t>ΑΠΟΣΤΑΣ</a:t>
            </a:r>
            <a:r>
              <a:rPr lang="el-GR" sz="2150" spc="-10" dirty="0" smtClean="0">
                <a:latin typeface="Arial Black" panose="020B0A04020102020204"/>
                <a:cs typeface="Arial Black" panose="020B0A04020102020204"/>
              </a:rPr>
              <a:t>Η</a:t>
            </a:r>
            <a:r>
              <a:rPr sz="2150" spc="-10" smtClean="0">
                <a:latin typeface="Arial Black" panose="020B0A04020102020204"/>
                <a:cs typeface="Arial Black" panose="020B0A04020102020204"/>
              </a:rPr>
              <a:t>Σ</a:t>
            </a:r>
            <a:r>
              <a:rPr lang="el-GR" sz="2150" spc="-10" dirty="0" smtClean="0">
                <a:latin typeface="Arial Black" panose="020B0A04020102020204"/>
                <a:cs typeface="Arial Black" panose="020B0A04020102020204"/>
              </a:rPr>
              <a:t> </a:t>
            </a:r>
            <a:r>
              <a:rPr sz="2150" spc="-10" smtClean="0">
                <a:latin typeface="Arial Black" panose="020B0A04020102020204"/>
                <a:cs typeface="Arial Black" panose="020B0A04020102020204"/>
              </a:rPr>
              <a:t>ΕΞΑΡ</a:t>
            </a:r>
            <a:r>
              <a:rPr sz="2150" smtClean="0">
                <a:latin typeface="Arial Black" panose="020B0A04020102020204"/>
                <a:cs typeface="Arial Black" panose="020B0A04020102020204"/>
              </a:rPr>
              <a:t>ΤΑΤΑΙ</a:t>
            </a:r>
            <a:r>
              <a:rPr sz="2150" spc="-15" smtClean="0">
                <a:latin typeface="Arial Black" panose="020B0A04020102020204"/>
                <a:cs typeface="Arial Black" panose="020B0A04020102020204"/>
              </a:rPr>
              <a:t> </a:t>
            </a:r>
            <a:r>
              <a:rPr sz="2150" dirty="0">
                <a:latin typeface="Arial Black" panose="020B0A04020102020204"/>
                <a:cs typeface="Arial Black" panose="020B0A04020102020204"/>
              </a:rPr>
              <a:t>ΑΠΟ</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ΤΗ</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ΓΕΩΜΕΤΡΙΑ</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ΤΟΥ</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ΒΟΗΘΗΤΙΚΟΥ</a:t>
            </a:r>
            <a:r>
              <a:rPr sz="2150" spc="-10">
                <a:latin typeface="Arial Black" panose="020B0A04020102020204"/>
                <a:cs typeface="Arial Black" panose="020B0A04020102020204"/>
              </a:rPr>
              <a:t> </a:t>
            </a:r>
            <a:r>
              <a:rPr sz="2150" spc="-25" smtClean="0">
                <a:latin typeface="Arial Black" panose="020B0A04020102020204"/>
                <a:cs typeface="Arial Black" panose="020B0A04020102020204"/>
              </a:rPr>
              <a:t>ΜΗ</a:t>
            </a:r>
            <a:r>
              <a:rPr sz="2150" smtClean="0">
                <a:latin typeface="Arial Black" panose="020B0A04020102020204"/>
                <a:cs typeface="Arial Black" panose="020B0A04020102020204"/>
              </a:rPr>
              <a:t>ΧΑΝΙΣΜΟΥ</a:t>
            </a:r>
            <a:r>
              <a:rPr sz="2150" spc="-25" smtClean="0">
                <a:latin typeface="Arial Black" panose="020B0A04020102020204"/>
                <a:cs typeface="Arial Black" panose="020B0A04020102020204"/>
              </a:rPr>
              <a:t> </a:t>
            </a:r>
            <a:r>
              <a:rPr sz="2150" dirty="0">
                <a:latin typeface="Arial Black" panose="020B0A04020102020204"/>
                <a:cs typeface="Arial Black" panose="020B0A04020102020204"/>
              </a:rPr>
              <a:t>ΠΟΥ</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ΧΡΗΣΙΜΟΠΟΙΕΙΤΑΙ</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ΓΙΑ</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ΤΗ</a:t>
            </a:r>
            <a:r>
              <a:rPr sz="2150" spc="-10" dirty="0">
                <a:latin typeface="Arial Black" panose="020B0A04020102020204"/>
                <a:cs typeface="Arial Black" panose="020B0A04020102020204"/>
              </a:rPr>
              <a:t> ΣΥΝΔΕΣΗ </a:t>
            </a:r>
            <a:r>
              <a:rPr sz="2150" dirty="0">
                <a:latin typeface="Arial Black" panose="020B0A04020102020204"/>
                <a:cs typeface="Arial Black" panose="020B0A04020102020204"/>
              </a:rPr>
              <a:t>ΤΟΥ</a:t>
            </a:r>
            <a:r>
              <a:rPr sz="2150" spc="-10" dirty="0">
                <a:latin typeface="Arial Black" panose="020B0A04020102020204"/>
                <a:cs typeface="Arial Black" panose="020B0A04020102020204"/>
              </a:rPr>
              <a:t> ΤΥΜΠΑΝΟΥ.</a:t>
            </a:r>
            <a:endParaRPr sz="2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3779"/>
            <a:ext cx="8589010" cy="5319405"/>
          </a:xfrm>
          <a:prstGeom prst="rect">
            <a:avLst/>
          </a:prstGeom>
        </p:spPr>
        <p:txBody>
          <a:bodyPr vert="horz" wrap="square" lIns="0" tIns="12700" rIns="0" bIns="0" rtlCol="0">
            <a:spAutoFit/>
          </a:bodyPr>
          <a:lstStyle/>
          <a:p>
            <a:pPr marL="12700">
              <a:lnSpc>
                <a:spcPct val="100000"/>
              </a:lnSpc>
              <a:spcBef>
                <a:spcPts val="100"/>
              </a:spcBef>
            </a:pPr>
            <a:r>
              <a:rPr sz="2000" b="1" spc="-20" dirty="0">
                <a:latin typeface="Arial" panose="020B0604020202020204"/>
                <a:cs typeface="Arial" panose="020B0604020202020204"/>
              </a:rPr>
              <a:t>ΤΑ</a:t>
            </a:r>
            <a:r>
              <a:rPr sz="2000" b="1" spc="-70" dirty="0">
                <a:latin typeface="Arial" panose="020B0604020202020204"/>
                <a:cs typeface="Arial" panose="020B0604020202020204"/>
              </a:rPr>
              <a:t> </a:t>
            </a:r>
            <a:r>
              <a:rPr sz="2000" b="1" spc="-10" dirty="0">
                <a:latin typeface="Arial" panose="020B0604020202020204"/>
                <a:cs typeface="Arial" panose="020B0604020202020204"/>
              </a:rPr>
              <a:t>ΚΥΡΙΟΤΕΡΑ</a:t>
            </a:r>
            <a:r>
              <a:rPr sz="2000" b="1" spc="-50" dirty="0">
                <a:latin typeface="Arial" panose="020B0604020202020204"/>
                <a:cs typeface="Arial" panose="020B0604020202020204"/>
              </a:rPr>
              <a:t> </a:t>
            </a:r>
            <a:r>
              <a:rPr sz="2000" b="1" spc="-30">
                <a:latin typeface="Arial" panose="020B0604020202020204"/>
                <a:cs typeface="Arial" panose="020B0604020202020204"/>
              </a:rPr>
              <a:t>ΣΥΣΤΗΜΑΤΑ</a:t>
            </a:r>
            <a:r>
              <a:rPr sz="2000" b="1" spc="-60">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65" smtClean="0">
                <a:latin typeface="Arial" panose="020B0604020202020204"/>
                <a:cs typeface="Arial" panose="020B0604020202020204"/>
              </a:rPr>
              <a:t> </a:t>
            </a:r>
            <a:r>
              <a:rPr sz="2000" b="1" dirty="0">
                <a:latin typeface="Arial" panose="020B0604020202020204"/>
                <a:cs typeface="Arial" panose="020B0604020202020204"/>
              </a:rPr>
              <a:t>ΣΕ</a:t>
            </a:r>
            <a:r>
              <a:rPr sz="2000" b="1" spc="-60" dirty="0">
                <a:latin typeface="Arial" panose="020B0604020202020204"/>
                <a:cs typeface="Arial" panose="020B0604020202020204"/>
              </a:rPr>
              <a:t> </a:t>
            </a:r>
            <a:r>
              <a:rPr sz="2000" b="1" spc="-10" dirty="0">
                <a:latin typeface="Arial" panose="020B0604020202020204"/>
                <a:cs typeface="Arial" panose="020B0604020202020204"/>
              </a:rPr>
              <a:t>ΠΕΤΡΕΛΑΙΟΜΗΧΑΝΕΣ:</a:t>
            </a:r>
            <a:endParaRPr sz="2000">
              <a:latin typeface="Arial" panose="020B0604020202020204"/>
              <a:cs typeface="Arial" panose="020B0604020202020204"/>
            </a:endParaRPr>
          </a:p>
          <a:p>
            <a:pPr>
              <a:lnSpc>
                <a:spcPct val="100000"/>
              </a:lnSpc>
            </a:pPr>
            <a:endParaRPr sz="2200">
              <a:latin typeface="Arial" panose="020B0604020202020204"/>
              <a:cs typeface="Arial" panose="020B0604020202020204"/>
            </a:endParaRPr>
          </a:p>
          <a:p>
            <a:pPr>
              <a:lnSpc>
                <a:spcPct val="100000"/>
              </a:lnSpc>
              <a:spcBef>
                <a:spcPts val="25"/>
              </a:spcBef>
            </a:pPr>
            <a:endParaRPr sz="1950">
              <a:latin typeface="Arial" panose="020B0604020202020204"/>
              <a:cs typeface="Arial" panose="020B0604020202020204"/>
            </a:endParaRPr>
          </a:p>
          <a:p>
            <a:pPr marL="469900" indent="-457200">
              <a:lnSpc>
                <a:spcPct val="100000"/>
              </a:lnSpc>
              <a:buClr>
                <a:srgbClr val="FF0000"/>
              </a:buClr>
              <a:buAutoNum type="arabicParenR"/>
              <a:tabLst>
                <a:tab pos="469265" algn="l"/>
                <a:tab pos="469900" algn="l"/>
              </a:tabLst>
            </a:pPr>
            <a:r>
              <a:rPr sz="2000" b="1">
                <a:solidFill>
                  <a:srgbClr val="0000CC"/>
                </a:solidFill>
                <a:latin typeface="Arial" panose="020B0604020202020204"/>
                <a:cs typeface="Arial" panose="020B0604020202020204"/>
              </a:rPr>
              <a:t>ΣΥΣΤΗΜΑ</a:t>
            </a:r>
            <a:r>
              <a:rPr sz="2000" b="1" spc="-45">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40"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a:t>
            </a:r>
            <a:r>
              <a:rPr sz="2000" b="1" spc="-114"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ΑΝΤΛΙΕΣ</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ΜΟΝΟΥ</a:t>
            </a:r>
            <a:r>
              <a:rPr sz="2000" b="1" spc="-50" dirty="0">
                <a:solidFill>
                  <a:srgbClr val="0000CC"/>
                </a:solidFill>
                <a:latin typeface="Arial" panose="020B0604020202020204"/>
                <a:cs typeface="Arial" panose="020B0604020202020204"/>
              </a:rPr>
              <a:t> </a:t>
            </a:r>
            <a:r>
              <a:rPr sz="2000" b="1" spc="-25" dirty="0">
                <a:solidFill>
                  <a:srgbClr val="0000CC"/>
                </a:solidFill>
                <a:latin typeface="Arial" panose="020B0604020202020204"/>
                <a:cs typeface="Arial" panose="020B0604020202020204"/>
              </a:rPr>
              <a:t>ΒΥΘΙΣΜΑΤΟΣ</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(Single</a:t>
            </a:r>
            <a:r>
              <a:rPr sz="2000" b="1" spc="-35" dirty="0">
                <a:solidFill>
                  <a:srgbClr val="0000CC"/>
                </a:solidFill>
                <a:latin typeface="Arial" panose="020B0604020202020204"/>
                <a:cs typeface="Arial" panose="020B0604020202020204"/>
              </a:rPr>
              <a:t> </a:t>
            </a:r>
            <a:r>
              <a:rPr sz="2000" b="1" spc="-50" dirty="0">
                <a:solidFill>
                  <a:srgbClr val="0000CC"/>
                </a:solidFill>
                <a:latin typeface="Arial" panose="020B0604020202020204"/>
                <a:cs typeface="Arial" panose="020B0604020202020204"/>
              </a:rPr>
              <a:t>-</a:t>
            </a:r>
            <a:endParaRPr sz="2000">
              <a:latin typeface="Arial" panose="020B0604020202020204"/>
              <a:cs typeface="Arial" panose="020B0604020202020204"/>
            </a:endParaRPr>
          </a:p>
          <a:p>
            <a:pPr marL="469900">
              <a:lnSpc>
                <a:spcPct val="100000"/>
              </a:lnSpc>
            </a:pPr>
            <a:r>
              <a:rPr sz="2000" b="1" dirty="0">
                <a:solidFill>
                  <a:srgbClr val="0000CC"/>
                </a:solidFill>
                <a:latin typeface="Arial" panose="020B0604020202020204"/>
                <a:cs typeface="Arial" panose="020B0604020202020204"/>
              </a:rPr>
              <a:t>plunger</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fuel</a:t>
            </a:r>
            <a:r>
              <a:rPr sz="2000" b="1" spc="-1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1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injection</a:t>
            </a:r>
            <a:r>
              <a:rPr sz="2000" b="1" spc="-10" dirty="0">
                <a:solidFill>
                  <a:srgbClr val="0000CC"/>
                </a:solidFill>
                <a:latin typeface="Arial" panose="020B0604020202020204"/>
                <a:cs typeface="Arial" panose="020B0604020202020204"/>
              </a:rPr>
              <a:t> pumps).</a:t>
            </a:r>
            <a:endParaRPr sz="2000">
              <a:latin typeface="Arial" panose="020B0604020202020204"/>
              <a:cs typeface="Arial" panose="020B0604020202020204"/>
            </a:endParaRPr>
          </a:p>
          <a:p>
            <a:pPr>
              <a:lnSpc>
                <a:spcPct val="100000"/>
              </a:lnSpc>
              <a:spcBef>
                <a:spcPts val="45"/>
              </a:spcBef>
            </a:pPr>
            <a:endParaRPr sz="2050">
              <a:latin typeface="Arial" panose="020B0604020202020204"/>
              <a:cs typeface="Arial" panose="020B0604020202020204"/>
            </a:endParaRPr>
          </a:p>
          <a:p>
            <a:pPr marL="469900" indent="-457200">
              <a:lnSpc>
                <a:spcPct val="100000"/>
              </a:lnSpc>
              <a:buClr>
                <a:srgbClr val="FF0000"/>
              </a:buClr>
              <a:buAutoNum type="arabicParenR" startAt="2"/>
              <a:tabLst>
                <a:tab pos="469265" algn="l"/>
                <a:tab pos="469900" algn="l"/>
              </a:tabLst>
            </a:pPr>
            <a:r>
              <a:rPr sz="2000" b="1" dirty="0">
                <a:solidFill>
                  <a:srgbClr val="0000CC"/>
                </a:solidFill>
                <a:latin typeface="Arial" panose="020B0604020202020204"/>
                <a:cs typeface="Arial" panose="020B0604020202020204"/>
              </a:rPr>
              <a:t>ΣΥΣΤΗΜΑ</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a:t>
            </a:r>
            <a:r>
              <a:rPr sz="2000" b="1" spc="-15" dirty="0">
                <a:solidFill>
                  <a:srgbClr val="0000CC"/>
                </a:solidFill>
                <a:latin typeface="Arial" panose="020B0604020202020204"/>
                <a:cs typeface="Arial" panose="020B0604020202020204"/>
              </a:rPr>
              <a:t> </a:t>
            </a:r>
            <a:r>
              <a:rPr sz="2000" b="1">
                <a:solidFill>
                  <a:srgbClr val="0000CC"/>
                </a:solidFill>
                <a:latin typeface="Arial" panose="020B0604020202020204"/>
                <a:cs typeface="Arial" panose="020B0604020202020204"/>
              </a:rPr>
              <a:t>ΜΟΝΑΔΕΣ</a:t>
            </a:r>
            <a:r>
              <a:rPr sz="2000" b="1" spc="-25">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20"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(Unit</a:t>
            </a:r>
            <a:r>
              <a:rPr sz="2000" b="1" spc="-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Injector</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System</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2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UIS)</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0"/>
              </a:spcBef>
              <a:buClr>
                <a:srgbClr val="FF0000"/>
              </a:buClr>
              <a:buFont typeface="Arial" panose="020B0604020202020204"/>
              <a:buAutoNum type="arabicParenR" startAt="2"/>
            </a:pPr>
            <a:endParaRPr sz="2050">
              <a:latin typeface="Arial" panose="020B0604020202020204"/>
              <a:cs typeface="Arial" panose="020B0604020202020204"/>
            </a:endParaRPr>
          </a:p>
          <a:p>
            <a:pPr marL="469900" indent="-457200">
              <a:lnSpc>
                <a:spcPct val="100000"/>
              </a:lnSpc>
              <a:buClr>
                <a:srgbClr val="FF0000"/>
              </a:buClr>
              <a:buAutoNum type="arabicParenR" startAt="2"/>
              <a:tabLst>
                <a:tab pos="469265" algn="l"/>
                <a:tab pos="469900" algn="l"/>
              </a:tabLst>
            </a:pPr>
            <a:r>
              <a:rPr sz="2000" b="1" dirty="0">
                <a:solidFill>
                  <a:srgbClr val="0000CC"/>
                </a:solidFill>
                <a:latin typeface="Arial" panose="020B0604020202020204"/>
                <a:cs typeface="Arial" panose="020B0604020202020204"/>
              </a:rPr>
              <a:t>ΣΥΣΤΗΜΑ</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a:t>
            </a:r>
            <a:r>
              <a:rPr sz="2000" b="1" spc="-3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ΜΟΝΑΔΕΣ</a:t>
            </a:r>
            <a:r>
              <a:rPr sz="2000" b="1" spc="-10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ΑΝΤΛΙΩΝ</a:t>
            </a:r>
            <a:r>
              <a:rPr sz="2000" b="1" spc="-1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(Unit</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Pump</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System</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2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UPS).</a:t>
            </a:r>
            <a:endParaRPr sz="2000">
              <a:latin typeface="Arial" panose="020B0604020202020204"/>
              <a:cs typeface="Arial" panose="020B0604020202020204"/>
            </a:endParaRPr>
          </a:p>
          <a:p>
            <a:pPr>
              <a:lnSpc>
                <a:spcPct val="100000"/>
              </a:lnSpc>
              <a:spcBef>
                <a:spcPts val="55"/>
              </a:spcBef>
              <a:buClr>
                <a:srgbClr val="FF0000"/>
              </a:buClr>
              <a:buFont typeface="Arial" panose="020B0604020202020204"/>
              <a:buAutoNum type="arabicParenR" startAt="2"/>
            </a:pPr>
            <a:endParaRPr sz="2050">
              <a:latin typeface="Arial" panose="020B0604020202020204"/>
              <a:cs typeface="Arial" panose="020B0604020202020204"/>
            </a:endParaRPr>
          </a:p>
          <a:p>
            <a:pPr marL="469900" indent="-457200">
              <a:lnSpc>
                <a:spcPct val="100000"/>
              </a:lnSpc>
              <a:buClr>
                <a:srgbClr val="FF0000"/>
              </a:buClr>
              <a:buAutoNum type="arabicParenR" startAt="2"/>
              <a:tabLst>
                <a:tab pos="469265" algn="l"/>
                <a:tab pos="469900" algn="l"/>
              </a:tabLst>
            </a:pPr>
            <a:r>
              <a:rPr sz="2000" b="1" dirty="0">
                <a:solidFill>
                  <a:srgbClr val="0000CC"/>
                </a:solidFill>
                <a:latin typeface="Arial" panose="020B0604020202020204"/>
                <a:cs typeface="Arial" panose="020B0604020202020204"/>
              </a:rPr>
              <a:t>ΣΥΣΤΗΜΑ</a:t>
            </a:r>
            <a:r>
              <a:rPr sz="2000" b="1" spc="-4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ΚΟΙΝΟΥ</a:t>
            </a:r>
            <a:r>
              <a:rPr sz="2000" b="1" spc="-4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ΣΥΛΛΕΚΤΗ</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(Common</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Rail</a:t>
            </a:r>
            <a:r>
              <a:rPr sz="2000" b="1" spc="-5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System</a:t>
            </a:r>
            <a:r>
              <a:rPr sz="2000" b="1" spc="-4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4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CRS).</a:t>
            </a:r>
            <a:endParaRPr sz="2000">
              <a:latin typeface="Arial" panose="020B0604020202020204"/>
              <a:cs typeface="Arial" panose="020B0604020202020204"/>
            </a:endParaRPr>
          </a:p>
          <a:p>
            <a:pPr>
              <a:lnSpc>
                <a:spcPct val="100000"/>
              </a:lnSpc>
              <a:spcBef>
                <a:spcPts val="40"/>
              </a:spcBef>
              <a:buClr>
                <a:srgbClr val="FF0000"/>
              </a:buClr>
              <a:buFont typeface="Arial" panose="020B0604020202020204"/>
              <a:buAutoNum type="arabicParenR" startAt="2"/>
            </a:pPr>
            <a:endParaRPr sz="2050">
              <a:latin typeface="Arial" panose="020B0604020202020204"/>
              <a:cs typeface="Arial" panose="020B0604020202020204"/>
            </a:endParaRPr>
          </a:p>
          <a:p>
            <a:pPr marL="469900" indent="-457200">
              <a:lnSpc>
                <a:spcPct val="100000"/>
              </a:lnSpc>
              <a:buClr>
                <a:srgbClr val="FF0000"/>
              </a:buClr>
              <a:buAutoNum type="arabicParenR" startAt="2"/>
              <a:tabLst>
                <a:tab pos="469265" algn="l"/>
                <a:tab pos="469900" algn="l"/>
              </a:tabLst>
            </a:pPr>
            <a:r>
              <a:rPr sz="2000" b="1">
                <a:solidFill>
                  <a:srgbClr val="0000CC"/>
                </a:solidFill>
                <a:latin typeface="Arial" panose="020B0604020202020204"/>
                <a:cs typeface="Arial" panose="020B0604020202020204"/>
              </a:rPr>
              <a:t>ΣΥΣΤΗΜΑ</a:t>
            </a:r>
            <a:r>
              <a:rPr sz="2000" b="1" spc="-45">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40"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a:t>
            </a:r>
            <a:r>
              <a:rPr sz="2000" b="1" spc="-114" dirty="0">
                <a:solidFill>
                  <a:srgbClr val="0000CC"/>
                </a:solidFill>
                <a:latin typeface="Arial" panose="020B0604020202020204"/>
                <a:cs typeface="Arial" panose="020B0604020202020204"/>
              </a:rPr>
              <a:t> </a:t>
            </a:r>
            <a:r>
              <a:rPr sz="2000" b="1" spc="-10">
                <a:solidFill>
                  <a:srgbClr val="0000CC"/>
                </a:solidFill>
                <a:latin typeface="Arial" panose="020B0604020202020204"/>
                <a:cs typeface="Arial" panose="020B0604020202020204"/>
              </a:rPr>
              <a:t>ΑΝΤΛΙΕΣ</a:t>
            </a:r>
            <a:r>
              <a:rPr sz="2000" b="1" spc="-40">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50"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ΕΝ</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ΣΕΙΡΑ</a:t>
            </a:r>
            <a:r>
              <a:rPr sz="2000" b="1" spc="-1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(In</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35"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line</a:t>
            </a:r>
            <a:endParaRPr sz="2000">
              <a:latin typeface="Arial" panose="020B0604020202020204"/>
              <a:cs typeface="Arial" panose="020B0604020202020204"/>
            </a:endParaRPr>
          </a:p>
          <a:p>
            <a:pPr marL="469900">
              <a:lnSpc>
                <a:spcPct val="100000"/>
              </a:lnSpc>
            </a:pPr>
            <a:r>
              <a:rPr sz="2000" b="1" dirty="0">
                <a:solidFill>
                  <a:srgbClr val="0000CC"/>
                </a:solidFill>
                <a:latin typeface="Arial" panose="020B0604020202020204"/>
                <a:cs typeface="Arial" panose="020B0604020202020204"/>
              </a:rPr>
              <a:t>fuel</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injection</a:t>
            </a:r>
            <a:r>
              <a:rPr sz="2000" b="1" spc="-1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pumps).</a:t>
            </a:r>
            <a:endParaRPr sz="2000">
              <a:latin typeface="Arial" panose="020B0604020202020204"/>
              <a:cs typeface="Arial" panose="020B0604020202020204"/>
            </a:endParaRPr>
          </a:p>
          <a:p>
            <a:pPr>
              <a:lnSpc>
                <a:spcPct val="100000"/>
              </a:lnSpc>
              <a:spcBef>
                <a:spcPts val="45"/>
              </a:spcBef>
            </a:pPr>
            <a:endParaRPr sz="2050">
              <a:latin typeface="Arial" panose="020B0604020202020204"/>
              <a:cs typeface="Arial" panose="020B0604020202020204"/>
            </a:endParaRPr>
          </a:p>
          <a:p>
            <a:pPr marL="469900" indent="-457200">
              <a:lnSpc>
                <a:spcPct val="100000"/>
              </a:lnSpc>
              <a:buClr>
                <a:srgbClr val="FF0000"/>
              </a:buClr>
              <a:buAutoNum type="arabicParenR" startAt="6"/>
              <a:tabLst>
                <a:tab pos="469265" algn="l"/>
                <a:tab pos="469900" algn="l"/>
              </a:tabLst>
            </a:pPr>
            <a:r>
              <a:rPr sz="2000" b="1">
                <a:solidFill>
                  <a:srgbClr val="0000CC"/>
                </a:solidFill>
                <a:latin typeface="Arial" panose="020B0604020202020204"/>
                <a:cs typeface="Arial" panose="020B0604020202020204"/>
              </a:rPr>
              <a:t>ΣΥΣΤΗΜΑ</a:t>
            </a:r>
            <a:r>
              <a:rPr sz="2000" b="1" spc="-30">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20"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a:t>
            </a:r>
            <a:r>
              <a:rPr sz="2000" b="1" spc="-9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ΑΝΤΛΙΑ</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a:t>
            </a:r>
            <a:r>
              <a:rPr sz="2000" b="1" spc="-9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ΔΙΑΝΟΜΕΑ</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(Distributor</a:t>
            </a:r>
            <a:r>
              <a:rPr sz="2000" b="1" spc="-3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fuel</a:t>
            </a:r>
            <a:r>
              <a:rPr sz="2000" b="1" spc="-35" dirty="0">
                <a:solidFill>
                  <a:srgbClr val="0000CC"/>
                </a:solidFill>
                <a:latin typeface="Arial" panose="020B0604020202020204"/>
                <a:cs typeface="Arial" panose="020B0604020202020204"/>
              </a:rPr>
              <a:t> </a:t>
            </a:r>
            <a:r>
              <a:rPr sz="2000" b="1" spc="-50" dirty="0">
                <a:solidFill>
                  <a:srgbClr val="0000CC"/>
                </a:solidFill>
                <a:latin typeface="Arial" panose="020B0604020202020204"/>
                <a:cs typeface="Arial" panose="020B0604020202020204"/>
              </a:rPr>
              <a:t>–</a:t>
            </a:r>
            <a:endParaRPr sz="2000">
              <a:latin typeface="Arial" panose="020B0604020202020204"/>
              <a:cs typeface="Arial" panose="020B0604020202020204"/>
            </a:endParaRPr>
          </a:p>
          <a:p>
            <a:pPr marL="469900">
              <a:lnSpc>
                <a:spcPct val="100000"/>
              </a:lnSpc>
            </a:pPr>
            <a:r>
              <a:rPr sz="2000" b="1" dirty="0">
                <a:solidFill>
                  <a:srgbClr val="0000CC"/>
                </a:solidFill>
                <a:latin typeface="Arial" panose="020B0604020202020204"/>
                <a:cs typeface="Arial" panose="020B0604020202020204"/>
              </a:rPr>
              <a:t>injection</a:t>
            </a:r>
            <a:r>
              <a:rPr sz="2000" b="1" spc="-3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pumps).</a:t>
            </a:r>
            <a:endParaRPr sz="2000">
              <a:latin typeface="Arial" panose="020B0604020202020204"/>
              <a:cs typeface="Arial" panose="020B0604020202020204"/>
            </a:endParaRPr>
          </a:p>
        </p:txBody>
      </p:sp>
      <p:grpSp>
        <p:nvGrpSpPr>
          <p:cNvPr id="3" name="object 3"/>
          <p:cNvGrpSpPr/>
          <p:nvPr/>
        </p:nvGrpSpPr>
        <p:grpSpPr>
          <a:xfrm>
            <a:off x="330140" y="58360"/>
            <a:ext cx="8250555" cy="817244"/>
            <a:chOff x="330140" y="58360"/>
            <a:chExt cx="8250555" cy="817244"/>
          </a:xfrm>
        </p:grpSpPr>
        <p:sp>
          <p:nvSpPr>
            <p:cNvPr id="4" name="object 4"/>
            <p:cNvSpPr/>
            <p:nvPr/>
          </p:nvSpPr>
          <p:spPr>
            <a:xfrm>
              <a:off x="342899" y="71119"/>
              <a:ext cx="8224520" cy="791210"/>
            </a:xfrm>
            <a:custGeom>
              <a:avLst/>
              <a:gdLst/>
              <a:ahLst/>
              <a:cxnLst/>
              <a:rect l="l" t="t" r="r" b="b"/>
              <a:pathLst>
                <a:path w="8224520" h="791210">
                  <a:moveTo>
                    <a:pt x="8106409" y="1270"/>
                  </a:moveTo>
                  <a:lnTo>
                    <a:pt x="118109" y="1270"/>
                  </a:lnTo>
                  <a:lnTo>
                    <a:pt x="110490" y="2539"/>
                  </a:lnTo>
                  <a:lnTo>
                    <a:pt x="97790" y="5079"/>
                  </a:lnTo>
                  <a:lnTo>
                    <a:pt x="91440" y="7620"/>
                  </a:lnTo>
                  <a:lnTo>
                    <a:pt x="83820" y="8889"/>
                  </a:lnTo>
                  <a:lnTo>
                    <a:pt x="77470" y="11429"/>
                  </a:lnTo>
                  <a:lnTo>
                    <a:pt x="72390" y="15239"/>
                  </a:lnTo>
                  <a:lnTo>
                    <a:pt x="66040" y="17779"/>
                  </a:lnTo>
                  <a:lnTo>
                    <a:pt x="59689" y="21589"/>
                  </a:lnTo>
                  <a:lnTo>
                    <a:pt x="54610" y="25400"/>
                  </a:lnTo>
                  <a:lnTo>
                    <a:pt x="48260" y="30479"/>
                  </a:lnTo>
                  <a:lnTo>
                    <a:pt x="43179" y="34289"/>
                  </a:lnTo>
                  <a:lnTo>
                    <a:pt x="38100" y="39370"/>
                  </a:lnTo>
                  <a:lnTo>
                    <a:pt x="34289" y="44450"/>
                  </a:lnTo>
                  <a:lnTo>
                    <a:pt x="29210" y="49529"/>
                  </a:lnTo>
                  <a:lnTo>
                    <a:pt x="25400" y="54609"/>
                  </a:lnTo>
                  <a:lnTo>
                    <a:pt x="21589" y="60959"/>
                  </a:lnTo>
                  <a:lnTo>
                    <a:pt x="17779" y="66039"/>
                  </a:lnTo>
                  <a:lnTo>
                    <a:pt x="13970" y="72389"/>
                  </a:lnTo>
                  <a:lnTo>
                    <a:pt x="3810" y="97789"/>
                  </a:lnTo>
                  <a:lnTo>
                    <a:pt x="2539" y="105409"/>
                  </a:lnTo>
                  <a:lnTo>
                    <a:pt x="0" y="118109"/>
                  </a:lnTo>
                  <a:lnTo>
                    <a:pt x="0" y="673100"/>
                  </a:lnTo>
                  <a:lnTo>
                    <a:pt x="1270" y="680719"/>
                  </a:lnTo>
                  <a:lnTo>
                    <a:pt x="2539" y="687069"/>
                  </a:lnTo>
                  <a:lnTo>
                    <a:pt x="3810" y="694689"/>
                  </a:lnTo>
                  <a:lnTo>
                    <a:pt x="13970" y="720089"/>
                  </a:lnTo>
                  <a:lnTo>
                    <a:pt x="17779" y="726439"/>
                  </a:lnTo>
                  <a:lnTo>
                    <a:pt x="21589" y="731519"/>
                  </a:lnTo>
                  <a:lnTo>
                    <a:pt x="25400" y="737869"/>
                  </a:lnTo>
                  <a:lnTo>
                    <a:pt x="29210" y="742950"/>
                  </a:lnTo>
                  <a:lnTo>
                    <a:pt x="34289" y="748029"/>
                  </a:lnTo>
                  <a:lnTo>
                    <a:pt x="38100" y="753109"/>
                  </a:lnTo>
                  <a:lnTo>
                    <a:pt x="43179" y="758189"/>
                  </a:lnTo>
                  <a:lnTo>
                    <a:pt x="48260" y="762000"/>
                  </a:lnTo>
                  <a:lnTo>
                    <a:pt x="54610" y="767079"/>
                  </a:lnTo>
                  <a:lnTo>
                    <a:pt x="59689" y="770889"/>
                  </a:lnTo>
                  <a:lnTo>
                    <a:pt x="66040" y="774700"/>
                  </a:lnTo>
                  <a:lnTo>
                    <a:pt x="72390" y="777239"/>
                  </a:lnTo>
                  <a:lnTo>
                    <a:pt x="77470" y="779779"/>
                  </a:lnTo>
                  <a:lnTo>
                    <a:pt x="83820" y="783589"/>
                  </a:lnTo>
                  <a:lnTo>
                    <a:pt x="91440" y="784859"/>
                  </a:lnTo>
                  <a:lnTo>
                    <a:pt x="97790" y="787400"/>
                  </a:lnTo>
                  <a:lnTo>
                    <a:pt x="110490" y="789939"/>
                  </a:lnTo>
                  <a:lnTo>
                    <a:pt x="118109" y="791209"/>
                  </a:lnTo>
                  <a:lnTo>
                    <a:pt x="8106409" y="791209"/>
                  </a:lnTo>
                  <a:lnTo>
                    <a:pt x="8114030" y="789939"/>
                  </a:lnTo>
                  <a:lnTo>
                    <a:pt x="8126730" y="787400"/>
                  </a:lnTo>
                  <a:lnTo>
                    <a:pt x="8133080" y="784859"/>
                  </a:lnTo>
                  <a:lnTo>
                    <a:pt x="8140700" y="782319"/>
                  </a:lnTo>
                  <a:lnTo>
                    <a:pt x="8147050" y="779779"/>
                  </a:lnTo>
                  <a:lnTo>
                    <a:pt x="8152130" y="777239"/>
                  </a:lnTo>
                  <a:lnTo>
                    <a:pt x="8164830" y="769619"/>
                  </a:lnTo>
                  <a:lnTo>
                    <a:pt x="8169909" y="765809"/>
                  </a:lnTo>
                  <a:lnTo>
                    <a:pt x="8176259" y="762000"/>
                  </a:lnTo>
                  <a:lnTo>
                    <a:pt x="8181340" y="758189"/>
                  </a:lnTo>
                  <a:lnTo>
                    <a:pt x="8191500" y="748029"/>
                  </a:lnTo>
                  <a:lnTo>
                    <a:pt x="8195309" y="742950"/>
                  </a:lnTo>
                  <a:lnTo>
                    <a:pt x="8199120" y="736600"/>
                  </a:lnTo>
                  <a:lnTo>
                    <a:pt x="8202930" y="731519"/>
                  </a:lnTo>
                  <a:lnTo>
                    <a:pt x="8210550" y="718819"/>
                  </a:lnTo>
                  <a:lnTo>
                    <a:pt x="8213090" y="713739"/>
                  </a:lnTo>
                  <a:lnTo>
                    <a:pt x="8215630" y="707389"/>
                  </a:lnTo>
                  <a:lnTo>
                    <a:pt x="8218170" y="699769"/>
                  </a:lnTo>
                  <a:lnTo>
                    <a:pt x="8220709" y="693419"/>
                  </a:lnTo>
                  <a:lnTo>
                    <a:pt x="8223250" y="680719"/>
                  </a:lnTo>
                  <a:lnTo>
                    <a:pt x="8224520" y="673100"/>
                  </a:lnTo>
                  <a:lnTo>
                    <a:pt x="8224520" y="125729"/>
                  </a:lnTo>
                  <a:lnTo>
                    <a:pt x="8223250" y="118109"/>
                  </a:lnTo>
                  <a:lnTo>
                    <a:pt x="8221980" y="111759"/>
                  </a:lnTo>
                  <a:lnTo>
                    <a:pt x="8221980" y="105409"/>
                  </a:lnTo>
                  <a:lnTo>
                    <a:pt x="8219440" y="97789"/>
                  </a:lnTo>
                  <a:lnTo>
                    <a:pt x="8218170" y="91439"/>
                  </a:lnTo>
                  <a:lnTo>
                    <a:pt x="8210550" y="72389"/>
                  </a:lnTo>
                  <a:lnTo>
                    <a:pt x="8206740" y="66039"/>
                  </a:lnTo>
                  <a:lnTo>
                    <a:pt x="8202930" y="60959"/>
                  </a:lnTo>
                  <a:lnTo>
                    <a:pt x="8199120" y="54609"/>
                  </a:lnTo>
                  <a:lnTo>
                    <a:pt x="8195309" y="49529"/>
                  </a:lnTo>
                  <a:lnTo>
                    <a:pt x="8190230" y="44450"/>
                  </a:lnTo>
                  <a:lnTo>
                    <a:pt x="8186420" y="39370"/>
                  </a:lnTo>
                  <a:lnTo>
                    <a:pt x="8181340" y="34289"/>
                  </a:lnTo>
                  <a:lnTo>
                    <a:pt x="8174990" y="30479"/>
                  </a:lnTo>
                  <a:lnTo>
                    <a:pt x="8169909" y="25400"/>
                  </a:lnTo>
                  <a:lnTo>
                    <a:pt x="8164830" y="21589"/>
                  </a:lnTo>
                  <a:lnTo>
                    <a:pt x="8158480" y="17779"/>
                  </a:lnTo>
                  <a:lnTo>
                    <a:pt x="8152130" y="15239"/>
                  </a:lnTo>
                  <a:lnTo>
                    <a:pt x="8145780" y="11429"/>
                  </a:lnTo>
                  <a:lnTo>
                    <a:pt x="8139430" y="8889"/>
                  </a:lnTo>
                  <a:lnTo>
                    <a:pt x="8133080" y="7620"/>
                  </a:lnTo>
                  <a:lnTo>
                    <a:pt x="8126730" y="5079"/>
                  </a:lnTo>
                  <a:lnTo>
                    <a:pt x="8120380" y="3809"/>
                  </a:lnTo>
                  <a:lnTo>
                    <a:pt x="8112759" y="2539"/>
                  </a:lnTo>
                  <a:lnTo>
                    <a:pt x="8106409" y="1270"/>
                  </a:lnTo>
                  <a:close/>
                </a:path>
                <a:path w="8224520" h="791210">
                  <a:moveTo>
                    <a:pt x="8092440" y="0"/>
                  </a:moveTo>
                  <a:lnTo>
                    <a:pt x="132079" y="0"/>
                  </a:lnTo>
                  <a:lnTo>
                    <a:pt x="124459" y="1270"/>
                  </a:lnTo>
                  <a:lnTo>
                    <a:pt x="8100059"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342899"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8889" y="85089"/>
                  </a:lnTo>
                  <a:lnTo>
                    <a:pt x="11429" y="78739"/>
                  </a:lnTo>
                  <a:lnTo>
                    <a:pt x="13970" y="72389"/>
                  </a:lnTo>
                  <a:lnTo>
                    <a:pt x="17779" y="66039"/>
                  </a:lnTo>
                  <a:lnTo>
                    <a:pt x="21589" y="60959"/>
                  </a:lnTo>
                  <a:lnTo>
                    <a:pt x="25400" y="54609"/>
                  </a:lnTo>
                  <a:lnTo>
                    <a:pt x="29210" y="49529"/>
                  </a:lnTo>
                  <a:lnTo>
                    <a:pt x="34289" y="44450"/>
                  </a:lnTo>
                  <a:lnTo>
                    <a:pt x="38100" y="39370"/>
                  </a:lnTo>
                  <a:lnTo>
                    <a:pt x="43179" y="34289"/>
                  </a:lnTo>
                  <a:lnTo>
                    <a:pt x="48260" y="30479"/>
                  </a:lnTo>
                  <a:lnTo>
                    <a:pt x="54610" y="25400"/>
                  </a:lnTo>
                  <a:lnTo>
                    <a:pt x="59689" y="21589"/>
                  </a:lnTo>
                  <a:lnTo>
                    <a:pt x="66040" y="17779"/>
                  </a:lnTo>
                  <a:lnTo>
                    <a:pt x="72390" y="15239"/>
                  </a:lnTo>
                  <a:lnTo>
                    <a:pt x="77470" y="11429"/>
                  </a:lnTo>
                  <a:lnTo>
                    <a:pt x="83820" y="8889"/>
                  </a:lnTo>
                  <a:lnTo>
                    <a:pt x="91440" y="7620"/>
                  </a:lnTo>
                  <a:lnTo>
                    <a:pt x="97790" y="5079"/>
                  </a:lnTo>
                  <a:lnTo>
                    <a:pt x="104140" y="3809"/>
                  </a:lnTo>
                  <a:lnTo>
                    <a:pt x="110490" y="2539"/>
                  </a:lnTo>
                  <a:lnTo>
                    <a:pt x="118109" y="1270"/>
                  </a:lnTo>
                  <a:lnTo>
                    <a:pt x="124459" y="1270"/>
                  </a:lnTo>
                  <a:lnTo>
                    <a:pt x="132079" y="0"/>
                  </a:lnTo>
                  <a:lnTo>
                    <a:pt x="8092440" y="0"/>
                  </a:lnTo>
                  <a:lnTo>
                    <a:pt x="8100059" y="1270"/>
                  </a:lnTo>
                  <a:lnTo>
                    <a:pt x="8106409" y="1270"/>
                  </a:lnTo>
                  <a:lnTo>
                    <a:pt x="8112759" y="2539"/>
                  </a:lnTo>
                  <a:lnTo>
                    <a:pt x="8120380" y="3809"/>
                  </a:lnTo>
                  <a:lnTo>
                    <a:pt x="8126730" y="5079"/>
                  </a:lnTo>
                  <a:lnTo>
                    <a:pt x="8133080" y="7620"/>
                  </a:lnTo>
                  <a:lnTo>
                    <a:pt x="8139430" y="8889"/>
                  </a:lnTo>
                  <a:lnTo>
                    <a:pt x="8145780" y="11429"/>
                  </a:lnTo>
                  <a:lnTo>
                    <a:pt x="8152130" y="15239"/>
                  </a:lnTo>
                  <a:lnTo>
                    <a:pt x="8158480" y="17779"/>
                  </a:lnTo>
                  <a:lnTo>
                    <a:pt x="8164830" y="21589"/>
                  </a:lnTo>
                  <a:lnTo>
                    <a:pt x="8169909" y="25400"/>
                  </a:lnTo>
                  <a:lnTo>
                    <a:pt x="8174990" y="30479"/>
                  </a:lnTo>
                  <a:lnTo>
                    <a:pt x="8181340" y="34289"/>
                  </a:lnTo>
                  <a:lnTo>
                    <a:pt x="8186420" y="39370"/>
                  </a:lnTo>
                  <a:lnTo>
                    <a:pt x="8190230" y="44450"/>
                  </a:lnTo>
                  <a:lnTo>
                    <a:pt x="8195309" y="49529"/>
                  </a:lnTo>
                  <a:lnTo>
                    <a:pt x="8199120" y="54609"/>
                  </a:lnTo>
                  <a:lnTo>
                    <a:pt x="8202930" y="60959"/>
                  </a:lnTo>
                  <a:lnTo>
                    <a:pt x="8206740" y="66039"/>
                  </a:lnTo>
                  <a:lnTo>
                    <a:pt x="8210550" y="72389"/>
                  </a:lnTo>
                  <a:lnTo>
                    <a:pt x="8213090" y="78739"/>
                  </a:lnTo>
                  <a:lnTo>
                    <a:pt x="8215630" y="85089"/>
                  </a:lnTo>
                  <a:lnTo>
                    <a:pt x="8218170" y="91439"/>
                  </a:lnTo>
                  <a:lnTo>
                    <a:pt x="8219440" y="97789"/>
                  </a:lnTo>
                  <a:lnTo>
                    <a:pt x="8221980" y="105409"/>
                  </a:lnTo>
                  <a:lnTo>
                    <a:pt x="822198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199120" y="736600"/>
                  </a:lnTo>
                  <a:lnTo>
                    <a:pt x="8195309" y="742950"/>
                  </a:lnTo>
                  <a:lnTo>
                    <a:pt x="8191500" y="748029"/>
                  </a:lnTo>
                  <a:lnTo>
                    <a:pt x="8186420" y="753109"/>
                  </a:lnTo>
                  <a:lnTo>
                    <a:pt x="8181340" y="758189"/>
                  </a:lnTo>
                  <a:lnTo>
                    <a:pt x="8176259" y="762000"/>
                  </a:lnTo>
                  <a:lnTo>
                    <a:pt x="8169909" y="765809"/>
                  </a:lnTo>
                  <a:lnTo>
                    <a:pt x="8164830" y="769619"/>
                  </a:lnTo>
                  <a:lnTo>
                    <a:pt x="8158480" y="773429"/>
                  </a:lnTo>
                  <a:lnTo>
                    <a:pt x="8152130" y="777239"/>
                  </a:lnTo>
                  <a:lnTo>
                    <a:pt x="8147050" y="779779"/>
                  </a:lnTo>
                  <a:lnTo>
                    <a:pt x="8140700" y="782319"/>
                  </a:lnTo>
                  <a:lnTo>
                    <a:pt x="8133080" y="784859"/>
                  </a:lnTo>
                  <a:lnTo>
                    <a:pt x="8126730" y="787400"/>
                  </a:lnTo>
                  <a:lnTo>
                    <a:pt x="8120380" y="788669"/>
                  </a:lnTo>
                  <a:lnTo>
                    <a:pt x="8114030" y="789939"/>
                  </a:lnTo>
                  <a:lnTo>
                    <a:pt x="8106409" y="791209"/>
                  </a:lnTo>
                  <a:lnTo>
                    <a:pt x="118109" y="791209"/>
                  </a:lnTo>
                  <a:lnTo>
                    <a:pt x="110490" y="789939"/>
                  </a:lnTo>
                  <a:lnTo>
                    <a:pt x="104140" y="788669"/>
                  </a:lnTo>
                  <a:lnTo>
                    <a:pt x="97790" y="787400"/>
                  </a:lnTo>
                  <a:lnTo>
                    <a:pt x="91440" y="784859"/>
                  </a:lnTo>
                  <a:lnTo>
                    <a:pt x="83820" y="783589"/>
                  </a:lnTo>
                  <a:lnTo>
                    <a:pt x="77470" y="779779"/>
                  </a:lnTo>
                  <a:lnTo>
                    <a:pt x="72390" y="777239"/>
                  </a:lnTo>
                  <a:lnTo>
                    <a:pt x="66040" y="774700"/>
                  </a:lnTo>
                  <a:lnTo>
                    <a:pt x="59689" y="770889"/>
                  </a:lnTo>
                  <a:lnTo>
                    <a:pt x="54610" y="767079"/>
                  </a:lnTo>
                  <a:lnTo>
                    <a:pt x="48260" y="762000"/>
                  </a:lnTo>
                  <a:lnTo>
                    <a:pt x="43179" y="758189"/>
                  </a:lnTo>
                  <a:lnTo>
                    <a:pt x="38100" y="753109"/>
                  </a:lnTo>
                  <a:lnTo>
                    <a:pt x="34289" y="748029"/>
                  </a:lnTo>
                  <a:lnTo>
                    <a:pt x="29210" y="742950"/>
                  </a:lnTo>
                  <a:lnTo>
                    <a:pt x="25400" y="737869"/>
                  </a:lnTo>
                  <a:lnTo>
                    <a:pt x="21589" y="731519"/>
                  </a:lnTo>
                  <a:lnTo>
                    <a:pt x="17779" y="726439"/>
                  </a:lnTo>
                  <a:lnTo>
                    <a:pt x="13970" y="720089"/>
                  </a:lnTo>
                  <a:lnTo>
                    <a:pt x="11429" y="713739"/>
                  </a:lnTo>
                  <a:lnTo>
                    <a:pt x="8889"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013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2010410" y="133350"/>
            <a:ext cx="5317490" cy="635000"/>
          </a:xfrm>
          <a:prstGeom prst="rect">
            <a:avLst/>
          </a:prstGeom>
        </p:spPr>
        <p:txBody>
          <a:bodyPr vert="horz" wrap="square" lIns="0" tIns="12700" rIns="0" bIns="0" rtlCol="0">
            <a:spAutoFit/>
          </a:bodyPr>
          <a:lstStyle/>
          <a:p>
            <a:pPr marL="12700">
              <a:lnSpc>
                <a:spcPct val="100000"/>
              </a:lnSpc>
              <a:spcBef>
                <a:spcPts val="100"/>
              </a:spcBef>
              <a:tabLst>
                <a:tab pos="774065" algn="l"/>
              </a:tabLst>
            </a:pPr>
            <a:r>
              <a:rPr sz="3600" b="0" u="none" spc="-25" dirty="0">
                <a:solidFill>
                  <a:srgbClr val="FFFFFF"/>
                </a:solidFill>
                <a:latin typeface="Calibri" panose="020F0502020204030204"/>
                <a:cs typeface="Calibri" panose="020F0502020204030204"/>
              </a:rPr>
              <a:t>1.1</a:t>
            </a:r>
            <a:r>
              <a:rPr sz="3600" b="0" u="none" dirty="0">
                <a:solidFill>
                  <a:srgbClr val="FFFFFF"/>
                </a:solidFill>
                <a:latin typeface="Calibri" panose="020F0502020204030204"/>
                <a:cs typeface="Calibri" panose="020F0502020204030204"/>
              </a:rPr>
              <a:t>	</a:t>
            </a:r>
            <a:r>
              <a:rPr sz="4000" b="0" u="none">
                <a:solidFill>
                  <a:srgbClr val="FFFFFF"/>
                </a:solidFill>
                <a:latin typeface="Calibri" panose="020F0502020204030204"/>
                <a:cs typeface="Calibri" panose="020F0502020204030204"/>
              </a:rPr>
              <a:t>Συστήματα</a:t>
            </a:r>
            <a:r>
              <a:rPr sz="4000" b="0" u="none" spc="-75">
                <a:solidFill>
                  <a:srgbClr val="FFFFFF"/>
                </a:solidFill>
                <a:latin typeface="Calibri" panose="020F0502020204030204"/>
                <a:cs typeface="Calibri" panose="020F0502020204030204"/>
              </a:rPr>
              <a:t> </a:t>
            </a:r>
            <a:r>
              <a:rPr lang="el-GR" sz="4000" b="0" u="none" spc="-10" dirty="0" smtClean="0">
                <a:solidFill>
                  <a:srgbClr val="FFFFFF"/>
                </a:solidFill>
                <a:latin typeface="Calibri" panose="020F0502020204030204"/>
                <a:cs typeface="Calibri" panose="020F0502020204030204"/>
              </a:rPr>
              <a:t>έ</a:t>
            </a:r>
            <a:r>
              <a:rPr sz="4000" b="0" u="none" spc="-10" smtClean="0">
                <a:solidFill>
                  <a:srgbClr val="FFFFFF"/>
                </a:solidFill>
                <a:latin typeface="Calibri" panose="020F0502020204030204"/>
                <a:cs typeface="Calibri" panose="020F0502020204030204"/>
              </a:rPr>
              <a:t>γχ</a:t>
            </a:r>
            <a:r>
              <a:rPr lang="el-GR" sz="4000" b="0" u="none" spc="-10" dirty="0" smtClean="0">
                <a:solidFill>
                  <a:srgbClr val="FFFFFF"/>
                </a:solidFill>
                <a:latin typeface="Calibri" panose="020F0502020204030204"/>
                <a:cs typeface="Calibri" panose="020F0502020204030204"/>
              </a:rPr>
              <a:t>υ</a:t>
            </a:r>
            <a:r>
              <a:rPr sz="4000" b="0" u="none" spc="-10" smtClean="0">
                <a:solidFill>
                  <a:srgbClr val="FFFFFF"/>
                </a:solidFill>
                <a:latin typeface="Calibri" panose="020F0502020204030204"/>
                <a:cs typeface="Calibri" panose="020F0502020204030204"/>
              </a:rPr>
              <a:t>σ</a:t>
            </a:r>
            <a:r>
              <a:rPr lang="el-GR" sz="4000" b="0" u="none" spc="-10" dirty="0" smtClean="0">
                <a:solidFill>
                  <a:srgbClr val="FFFFFF"/>
                </a:solidFill>
                <a:latin typeface="Calibri" panose="020F0502020204030204"/>
                <a:cs typeface="Calibri" panose="020F0502020204030204"/>
              </a:rPr>
              <a:t>η</a:t>
            </a:r>
            <a:r>
              <a:rPr sz="40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607310" y="1127760"/>
            <a:ext cx="3926204" cy="304800"/>
          </a:xfrm>
          <a:prstGeom prst="rect">
            <a:avLst/>
          </a:prstGeom>
        </p:spPr>
        <p:txBody>
          <a:bodyPr vert="horz" wrap="square" lIns="0" tIns="16510" rIns="0" bIns="0" rtlCol="0">
            <a:spAutoFit/>
          </a:bodyPr>
          <a:lstStyle/>
          <a:p>
            <a:pPr marL="12700">
              <a:lnSpc>
                <a:spcPct val="100000"/>
              </a:lnSpc>
              <a:spcBef>
                <a:spcPts val="130"/>
              </a:spcBef>
            </a:pPr>
            <a:r>
              <a:rPr sz="1800" u="heavy" dirty="0">
                <a:solidFill>
                  <a:srgbClr val="FF0000"/>
                </a:solidFill>
                <a:uFill>
                  <a:solidFill>
                    <a:srgbClr val="FF0000"/>
                  </a:solidFill>
                </a:uFill>
                <a:latin typeface="Arial Black" panose="020B0A04020102020204"/>
                <a:cs typeface="Arial Black" panose="020B0A04020102020204"/>
              </a:rPr>
              <a:t>ΜΗΧΑΝΙΚΟΙ</a:t>
            </a:r>
            <a:r>
              <a:rPr sz="1800" u="heavy" spc="114"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ΔYΝΑΜΟΔΕΙΚΤΕΣ</a:t>
            </a:r>
            <a:endParaRPr sz="1800">
              <a:latin typeface="Arial Black" panose="020B0A04020102020204"/>
              <a:cs typeface="Arial Black" panose="020B0A04020102020204"/>
            </a:endParaRPr>
          </a:p>
        </p:txBody>
      </p:sp>
      <p:sp>
        <p:nvSpPr>
          <p:cNvPr id="3" name="object 3"/>
          <p:cNvSpPr txBox="1"/>
          <p:nvPr/>
        </p:nvSpPr>
        <p:spPr>
          <a:xfrm>
            <a:off x="222250" y="2089150"/>
            <a:ext cx="8651240" cy="4225290"/>
          </a:xfrm>
          <a:prstGeom prst="rect">
            <a:avLst/>
          </a:prstGeom>
        </p:spPr>
        <p:txBody>
          <a:bodyPr vert="horz" wrap="square" lIns="0" tIns="13335" rIns="0" bIns="0" rtlCol="0">
            <a:spAutoFit/>
          </a:bodyPr>
          <a:lstStyle/>
          <a:p>
            <a:pPr marL="104140" marR="5080" indent="-91440">
              <a:lnSpc>
                <a:spcPct val="141000"/>
              </a:lnSpc>
              <a:spcBef>
                <a:spcPts val="105"/>
              </a:spcBef>
              <a:tabLst>
                <a:tab pos="5997575" algn="l"/>
              </a:tabLst>
            </a:pPr>
            <a:r>
              <a:rPr sz="4200" spc="-922" baseline="3000" dirty="0">
                <a:solidFill>
                  <a:srgbClr val="FF0000"/>
                </a:solidFill>
                <a:latin typeface="Wingdings" panose="05000000000000000000"/>
                <a:cs typeface="Wingdings" panose="05000000000000000000"/>
              </a:rPr>
              <a:t></a:t>
            </a:r>
            <a:r>
              <a:rPr sz="2800" spc="-615" dirty="0">
                <a:solidFill>
                  <a:srgbClr val="FF0000"/>
                </a:solidFill>
                <a:latin typeface="Arial Black" panose="020B0A04020102020204"/>
                <a:cs typeface="Arial Black" panose="020B0A04020102020204"/>
              </a:rPr>
              <a:t>Η</a:t>
            </a:r>
            <a:r>
              <a:rPr sz="2800" spc="-1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ΚΛΙΜΑΚΑ</a:t>
            </a:r>
            <a:r>
              <a:rPr sz="2800" spc="-55" dirty="0">
                <a:solidFill>
                  <a:srgbClr val="FF0000"/>
                </a:solidFill>
                <a:latin typeface="Arial Black" panose="020B0A04020102020204"/>
                <a:cs typeface="Arial Black" panose="020B0A04020102020204"/>
              </a:rPr>
              <a:t> </a:t>
            </a:r>
            <a:r>
              <a:rPr sz="2800">
                <a:solidFill>
                  <a:srgbClr val="FF0000"/>
                </a:solidFill>
                <a:latin typeface="Arial Black" panose="020B0A04020102020204"/>
                <a:cs typeface="Arial Black" panose="020B0A04020102020204"/>
              </a:rPr>
              <a:t>ΤΗΣ</a:t>
            </a:r>
            <a:r>
              <a:rPr sz="2800" spc="-35">
                <a:solidFill>
                  <a:srgbClr val="FF0000"/>
                </a:solidFill>
                <a:latin typeface="Arial Black" panose="020B0A04020102020204"/>
                <a:cs typeface="Arial Black" panose="020B0A04020102020204"/>
              </a:rPr>
              <a:t> </a:t>
            </a:r>
            <a:r>
              <a:rPr sz="2800" smtClean="0">
                <a:solidFill>
                  <a:srgbClr val="FF0000"/>
                </a:solidFill>
                <a:latin typeface="Arial Black" panose="020B0A04020102020204"/>
                <a:cs typeface="Arial Black" panose="020B0A04020102020204"/>
              </a:rPr>
              <a:t>ΠΙΕΣ</a:t>
            </a:r>
            <a:r>
              <a:rPr lang="el-GR" sz="2800" dirty="0" smtClean="0">
                <a:solidFill>
                  <a:srgbClr val="FF0000"/>
                </a:solidFill>
                <a:latin typeface="Arial Black" panose="020B0A04020102020204"/>
                <a:cs typeface="Arial Black" panose="020B0A04020102020204"/>
              </a:rPr>
              <a:t>Η</a:t>
            </a:r>
            <a:r>
              <a:rPr sz="2800" smtClean="0">
                <a:solidFill>
                  <a:srgbClr val="FF0000"/>
                </a:solidFill>
                <a:latin typeface="Arial Black" panose="020B0A04020102020204"/>
                <a:cs typeface="Arial Black" panose="020B0A04020102020204"/>
              </a:rPr>
              <a:t>Σ</a:t>
            </a:r>
            <a:r>
              <a:rPr sz="2800" spc="-25" smtClean="0">
                <a:solidFill>
                  <a:srgbClr val="FF0000"/>
                </a:solidFill>
                <a:latin typeface="Arial Black" panose="020B0A04020102020204"/>
                <a:cs typeface="Arial Black" panose="020B0A04020102020204"/>
              </a:rPr>
              <a:t> </a:t>
            </a:r>
            <a:r>
              <a:rPr sz="2800">
                <a:latin typeface="Arial Black" panose="020B0A04020102020204"/>
                <a:cs typeface="Arial Black" panose="020B0A04020102020204"/>
              </a:rPr>
              <a:t>ΣΤΟ</a:t>
            </a:r>
            <a:r>
              <a:rPr sz="2800" spc="-20">
                <a:latin typeface="Arial Black" panose="020B0A04020102020204"/>
                <a:cs typeface="Arial Black" panose="020B0A04020102020204"/>
              </a:rPr>
              <a:t> </a:t>
            </a:r>
            <a:endParaRPr lang="el-GR" sz="2800" spc="-20" dirty="0" smtClean="0">
              <a:latin typeface="Arial Black" panose="020B0A04020102020204"/>
              <a:cs typeface="Arial Black" panose="020B0A04020102020204"/>
            </a:endParaRPr>
          </a:p>
          <a:p>
            <a:pPr marL="104140" marR="5080" indent="-91440">
              <a:lnSpc>
                <a:spcPct val="141000"/>
              </a:lnSpc>
              <a:spcBef>
                <a:spcPts val="105"/>
              </a:spcBef>
              <a:tabLst>
                <a:tab pos="5997575" algn="l"/>
              </a:tabLst>
            </a:pPr>
            <a:r>
              <a:rPr sz="2800" spc="-20" smtClean="0">
                <a:latin typeface="Arial Black" panose="020B0A04020102020204"/>
                <a:cs typeface="Arial Black" panose="020B0A04020102020204"/>
              </a:rPr>
              <a:t>ΔΙΑ</a:t>
            </a:r>
            <a:r>
              <a:rPr sz="2800" smtClean="0">
                <a:latin typeface="Arial Black" panose="020B0A04020102020204"/>
                <a:cs typeface="Arial Black" panose="020B0A04020102020204"/>
              </a:rPr>
              <a:t>ΓΡΑΜΜΑ</a:t>
            </a:r>
            <a:r>
              <a:rPr sz="2800" spc="-65" smtClean="0">
                <a:latin typeface="Arial Black" panose="020B0A04020102020204"/>
                <a:cs typeface="Arial Black" panose="020B0A04020102020204"/>
              </a:rPr>
              <a:t> </a:t>
            </a:r>
            <a:r>
              <a:rPr sz="2800" dirty="0">
                <a:latin typeface="Arial Black" panose="020B0A04020102020204"/>
                <a:cs typeface="Arial Black" panose="020B0A04020102020204"/>
              </a:rPr>
              <a:t>ΠΟΥ</a:t>
            </a:r>
            <a:r>
              <a:rPr sz="2800" spc="-50" dirty="0">
                <a:latin typeface="Arial Black" panose="020B0A04020102020204"/>
                <a:cs typeface="Arial Black" panose="020B0A04020102020204"/>
              </a:rPr>
              <a:t> </a:t>
            </a:r>
            <a:r>
              <a:rPr sz="2800" dirty="0">
                <a:latin typeface="Arial Black" panose="020B0A04020102020204"/>
                <a:cs typeface="Arial Black" panose="020B0A04020102020204"/>
              </a:rPr>
              <a:t>ΠΡΟΚΥΠΤΕΙ</a:t>
            </a:r>
            <a:r>
              <a:rPr sz="2800" spc="-45" dirty="0">
                <a:latin typeface="Arial Black" panose="020B0A04020102020204"/>
                <a:cs typeface="Arial Black" panose="020B0A04020102020204"/>
              </a:rPr>
              <a:t> </a:t>
            </a:r>
            <a:r>
              <a:rPr sz="2800" dirty="0">
                <a:latin typeface="Arial Black" panose="020B0A04020102020204"/>
                <a:cs typeface="Arial Black" panose="020B0A04020102020204"/>
              </a:rPr>
              <a:t>ΕΞΑΡΤΑΤΑΙ</a:t>
            </a:r>
            <a:r>
              <a:rPr sz="2800" spc="-50" dirty="0">
                <a:latin typeface="Arial Black" panose="020B0A04020102020204"/>
                <a:cs typeface="Arial Black" panose="020B0A04020102020204"/>
              </a:rPr>
              <a:t> </a:t>
            </a:r>
            <a:r>
              <a:rPr sz="2800" spc="-25" dirty="0">
                <a:latin typeface="Arial Black" panose="020B0A04020102020204"/>
                <a:cs typeface="Arial Black" panose="020B0A04020102020204"/>
              </a:rPr>
              <a:t>ΑΠΟ </a:t>
            </a:r>
            <a:r>
              <a:rPr sz="2800" dirty="0">
                <a:solidFill>
                  <a:srgbClr val="FF0000"/>
                </a:solidFill>
                <a:latin typeface="Arial Black" panose="020B0A04020102020204"/>
                <a:cs typeface="Arial Black" panose="020B0A04020102020204"/>
              </a:rPr>
              <a:t>ΤΗ</a:t>
            </a:r>
            <a:r>
              <a:rPr sz="2800" spc="-3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ΣΤΑΘΕΡΑ</a:t>
            </a:r>
            <a:r>
              <a:rPr sz="2800" spc="-3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ΤΟΥ</a:t>
            </a:r>
            <a:r>
              <a:rPr sz="2800" spc="-4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ΕΛΑΤΗΡΙΟΥ</a:t>
            </a:r>
            <a:r>
              <a:rPr sz="2800" dirty="0">
                <a:latin typeface="Arial Black" panose="020B0A04020102020204"/>
                <a:cs typeface="Arial Black" panose="020B0A04020102020204"/>
              </a:rPr>
              <a:t>,</a:t>
            </a:r>
            <a:r>
              <a:rPr sz="2800" spc="-30" dirty="0">
                <a:latin typeface="Arial Black" panose="020B0A04020102020204"/>
                <a:cs typeface="Arial Black" panose="020B0A04020102020204"/>
              </a:rPr>
              <a:t> </a:t>
            </a:r>
            <a:r>
              <a:rPr sz="2800" dirty="0">
                <a:latin typeface="Arial Black" panose="020B0A04020102020204"/>
                <a:cs typeface="Arial Black" panose="020B0A04020102020204"/>
              </a:rPr>
              <a:t>ΕΝΩ</a:t>
            </a:r>
            <a:r>
              <a:rPr sz="2800" spc="-35" dirty="0">
                <a:latin typeface="Arial Black" panose="020B0A04020102020204"/>
                <a:cs typeface="Arial Black" panose="020B0A04020102020204"/>
              </a:rPr>
              <a:t> </a:t>
            </a:r>
            <a:r>
              <a:rPr sz="2800" spc="-50" dirty="0">
                <a:solidFill>
                  <a:srgbClr val="006FBF"/>
                </a:solidFill>
                <a:latin typeface="Arial Black" panose="020B0A04020102020204"/>
                <a:cs typeface="Arial Black" panose="020B0A04020102020204"/>
              </a:rPr>
              <a:t>Η </a:t>
            </a:r>
            <a:r>
              <a:rPr sz="2800" dirty="0">
                <a:solidFill>
                  <a:srgbClr val="006FBF"/>
                </a:solidFill>
                <a:latin typeface="Arial Black" panose="020B0A04020102020204"/>
                <a:cs typeface="Arial Black" panose="020B0A04020102020204"/>
              </a:rPr>
              <a:t>ΚΛΙΜΑΚΑ</a:t>
            </a:r>
            <a:r>
              <a:rPr sz="2800" spc="-50" dirty="0">
                <a:solidFill>
                  <a:srgbClr val="006FBF"/>
                </a:solidFill>
                <a:latin typeface="Arial Black" panose="020B0A04020102020204"/>
                <a:cs typeface="Arial Black" panose="020B0A04020102020204"/>
              </a:rPr>
              <a:t> </a:t>
            </a:r>
            <a:r>
              <a:rPr sz="2800">
                <a:solidFill>
                  <a:srgbClr val="006FBF"/>
                </a:solidFill>
                <a:latin typeface="Arial Black" panose="020B0A04020102020204"/>
                <a:cs typeface="Arial Black" panose="020B0A04020102020204"/>
              </a:rPr>
              <a:t>ΤΗΣ</a:t>
            </a:r>
            <a:r>
              <a:rPr sz="2800" spc="-35">
                <a:solidFill>
                  <a:srgbClr val="006FBF"/>
                </a:solidFill>
                <a:latin typeface="Arial Black" panose="020B0A04020102020204"/>
                <a:cs typeface="Arial Black" panose="020B0A04020102020204"/>
              </a:rPr>
              <a:t> </a:t>
            </a:r>
            <a:r>
              <a:rPr sz="2800" spc="-10" smtClean="0">
                <a:solidFill>
                  <a:srgbClr val="006FBF"/>
                </a:solidFill>
                <a:latin typeface="Arial Black" panose="020B0A04020102020204"/>
                <a:cs typeface="Arial Black" panose="020B0A04020102020204"/>
              </a:rPr>
              <a:t>ΑΠΟΣΤΑΣ</a:t>
            </a:r>
            <a:r>
              <a:rPr lang="el-GR" sz="2800" spc="-10" dirty="0" smtClean="0">
                <a:solidFill>
                  <a:srgbClr val="006FBF"/>
                </a:solidFill>
                <a:latin typeface="Arial Black" panose="020B0A04020102020204"/>
                <a:cs typeface="Arial Black" panose="020B0A04020102020204"/>
              </a:rPr>
              <a:t>Η</a:t>
            </a:r>
            <a:r>
              <a:rPr sz="2800" spc="-10" smtClean="0">
                <a:solidFill>
                  <a:srgbClr val="006FBF"/>
                </a:solidFill>
                <a:latin typeface="Arial Black" panose="020B0A04020102020204"/>
                <a:cs typeface="Arial Black" panose="020B0A04020102020204"/>
              </a:rPr>
              <a:t>Σ</a:t>
            </a:r>
            <a:r>
              <a:rPr sz="2800" dirty="0">
                <a:solidFill>
                  <a:srgbClr val="006FBF"/>
                </a:solidFill>
                <a:latin typeface="Arial Black" panose="020B0A04020102020204"/>
                <a:cs typeface="Arial Black" panose="020B0A04020102020204"/>
              </a:rPr>
              <a:t>	</a:t>
            </a:r>
            <a:r>
              <a:rPr sz="2800" spc="-10" dirty="0">
                <a:latin typeface="Arial Black" panose="020B0A04020102020204"/>
                <a:cs typeface="Arial Black" panose="020B0A04020102020204"/>
              </a:rPr>
              <a:t>ΕΞΑΡΤΑΤΑΙ </a:t>
            </a:r>
            <a:r>
              <a:rPr sz="2800" dirty="0">
                <a:latin typeface="Arial Black" panose="020B0A04020102020204"/>
                <a:cs typeface="Arial Black" panose="020B0A04020102020204"/>
              </a:rPr>
              <a:t>ΑΠΟ</a:t>
            </a:r>
            <a:r>
              <a:rPr sz="2800" spc="-45" dirty="0">
                <a:latin typeface="Arial Black" panose="020B0A04020102020204"/>
                <a:cs typeface="Arial Black" panose="020B0A04020102020204"/>
              </a:rPr>
              <a:t> </a:t>
            </a:r>
            <a:r>
              <a:rPr sz="2800" dirty="0">
                <a:latin typeface="Arial Black" panose="020B0A04020102020204"/>
                <a:cs typeface="Arial Black" panose="020B0A04020102020204"/>
              </a:rPr>
              <a:t>ΤΗ</a:t>
            </a:r>
            <a:r>
              <a:rPr sz="2800" spc="-25" dirty="0">
                <a:latin typeface="Arial Black" panose="020B0A04020102020204"/>
                <a:cs typeface="Arial Black" panose="020B0A04020102020204"/>
              </a:rPr>
              <a:t> </a:t>
            </a:r>
            <a:r>
              <a:rPr sz="2800" dirty="0">
                <a:solidFill>
                  <a:srgbClr val="006FBF"/>
                </a:solidFill>
                <a:latin typeface="Arial Black" panose="020B0A04020102020204"/>
                <a:cs typeface="Arial Black" panose="020B0A04020102020204"/>
              </a:rPr>
              <a:t>ΓΕΩΜΕΤΡΙΑ</a:t>
            </a:r>
            <a:r>
              <a:rPr sz="2800" spc="-35" dirty="0">
                <a:solidFill>
                  <a:srgbClr val="006FBF"/>
                </a:solidFill>
                <a:latin typeface="Arial Black" panose="020B0A04020102020204"/>
                <a:cs typeface="Arial Black" panose="020B0A04020102020204"/>
              </a:rPr>
              <a:t> </a:t>
            </a:r>
            <a:r>
              <a:rPr sz="2800" dirty="0">
                <a:solidFill>
                  <a:srgbClr val="006FBF"/>
                </a:solidFill>
                <a:latin typeface="Arial Black" panose="020B0A04020102020204"/>
                <a:cs typeface="Arial Black" panose="020B0A04020102020204"/>
              </a:rPr>
              <a:t>ΤΟΥ</a:t>
            </a:r>
            <a:r>
              <a:rPr sz="2800" spc="-25" dirty="0">
                <a:solidFill>
                  <a:srgbClr val="006FBF"/>
                </a:solidFill>
                <a:latin typeface="Arial Black" panose="020B0A04020102020204"/>
                <a:cs typeface="Arial Black" panose="020B0A04020102020204"/>
              </a:rPr>
              <a:t> </a:t>
            </a:r>
            <a:r>
              <a:rPr sz="2800" spc="-10" dirty="0">
                <a:solidFill>
                  <a:srgbClr val="006FBF"/>
                </a:solidFill>
                <a:latin typeface="Arial Black" panose="020B0A04020102020204"/>
                <a:cs typeface="Arial Black" panose="020B0A04020102020204"/>
              </a:rPr>
              <a:t>ΒΟΗΘΗΤΙΚΟΥ </a:t>
            </a:r>
            <a:r>
              <a:rPr sz="2800" dirty="0">
                <a:solidFill>
                  <a:srgbClr val="006FBF"/>
                </a:solidFill>
                <a:latin typeface="Arial Black" panose="020B0A04020102020204"/>
                <a:cs typeface="Arial Black" panose="020B0A04020102020204"/>
              </a:rPr>
              <a:t>ΜΗΧΑΝΙΣΜΟΥ</a:t>
            </a:r>
            <a:r>
              <a:rPr sz="2800" spc="-75" dirty="0">
                <a:solidFill>
                  <a:srgbClr val="006FBF"/>
                </a:solidFill>
                <a:latin typeface="Arial Black" panose="020B0A04020102020204"/>
                <a:cs typeface="Arial Black" panose="020B0A04020102020204"/>
              </a:rPr>
              <a:t> </a:t>
            </a:r>
            <a:r>
              <a:rPr sz="2800" dirty="0">
                <a:latin typeface="Arial Black" panose="020B0A04020102020204"/>
                <a:cs typeface="Arial Black" panose="020B0A04020102020204"/>
              </a:rPr>
              <a:t>ΠΟΥ</a:t>
            </a:r>
            <a:r>
              <a:rPr sz="2800" spc="-65" dirty="0">
                <a:latin typeface="Arial Black" panose="020B0A04020102020204"/>
                <a:cs typeface="Arial Black" panose="020B0A04020102020204"/>
              </a:rPr>
              <a:t> </a:t>
            </a:r>
            <a:r>
              <a:rPr sz="2800" dirty="0">
                <a:latin typeface="Arial Black" panose="020B0A04020102020204"/>
                <a:cs typeface="Arial Black" panose="020B0A04020102020204"/>
              </a:rPr>
              <a:t>ΧΡΗΣΙΜΟΠΟΙΕΙΤΑΙ</a:t>
            </a:r>
            <a:r>
              <a:rPr sz="2800" spc="-55" dirty="0">
                <a:latin typeface="Arial Black" panose="020B0A04020102020204"/>
                <a:cs typeface="Arial Black" panose="020B0A04020102020204"/>
              </a:rPr>
              <a:t> </a:t>
            </a:r>
            <a:r>
              <a:rPr sz="2800" spc="-25" dirty="0">
                <a:latin typeface="Arial Black" panose="020B0A04020102020204"/>
                <a:cs typeface="Arial Black" panose="020B0A04020102020204"/>
              </a:rPr>
              <a:t>ΓΙΑ </a:t>
            </a:r>
            <a:r>
              <a:rPr sz="2800" dirty="0">
                <a:latin typeface="Arial Black" panose="020B0A04020102020204"/>
                <a:cs typeface="Arial Black" panose="020B0A04020102020204"/>
              </a:rPr>
              <a:t>ΤΗ</a:t>
            </a:r>
            <a:r>
              <a:rPr sz="2800" spc="-40" dirty="0">
                <a:latin typeface="Arial Black" panose="020B0A04020102020204"/>
                <a:cs typeface="Arial Black" panose="020B0A04020102020204"/>
              </a:rPr>
              <a:t> </a:t>
            </a:r>
            <a:r>
              <a:rPr sz="2800" dirty="0">
                <a:latin typeface="Arial Black" panose="020B0A04020102020204"/>
                <a:cs typeface="Arial Black" panose="020B0A04020102020204"/>
              </a:rPr>
              <a:t>ΣΥΝΔΕΣΗ</a:t>
            </a:r>
            <a:r>
              <a:rPr sz="2800" spc="-35" dirty="0">
                <a:latin typeface="Arial Black" panose="020B0A04020102020204"/>
                <a:cs typeface="Arial Black" panose="020B0A04020102020204"/>
              </a:rPr>
              <a:t> </a:t>
            </a:r>
            <a:r>
              <a:rPr sz="2800" dirty="0">
                <a:latin typeface="Arial Black" panose="020B0A04020102020204"/>
                <a:cs typeface="Arial Black" panose="020B0A04020102020204"/>
              </a:rPr>
              <a:t>ΤΟΥ</a:t>
            </a:r>
            <a:r>
              <a:rPr sz="2800" spc="-35" dirty="0">
                <a:latin typeface="Arial Black" panose="020B0A04020102020204"/>
                <a:cs typeface="Arial Black" panose="020B0A04020102020204"/>
              </a:rPr>
              <a:t> </a:t>
            </a:r>
            <a:r>
              <a:rPr sz="2800" spc="-10" dirty="0">
                <a:latin typeface="Arial Black" panose="020B0A04020102020204"/>
                <a:cs typeface="Arial Black" panose="020B0A04020102020204"/>
              </a:rPr>
              <a:t>ΤΥΜΠΑΝΟΥ.</a:t>
            </a:r>
            <a:endParaRPr sz="2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422275">
              <a:lnSpc>
                <a:spcPct val="100000"/>
              </a:lnSpc>
              <a:spcBef>
                <a:spcPts val="100"/>
              </a:spcBef>
            </a:pPr>
            <a:r>
              <a:rPr sz="2400" b="0" u="none" dirty="0">
                <a:solidFill>
                  <a:srgbClr val="FFFFFF"/>
                </a:solidFill>
                <a:latin typeface="Arial Black" panose="020B0A04020102020204"/>
                <a:cs typeface="Arial Black" panose="020B0A04020102020204"/>
              </a:rPr>
              <a:t>ΛΗΨΗ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ΔΥΝΑΜΟΔΕΙΚΤΙΚΩΝ</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ΔΙΑΓΡΑΜΜΑΤΩΝ</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429259" y="81279"/>
            <a:ext cx="8285480" cy="677108"/>
          </a:xfrm>
          <a:prstGeom prst="rect">
            <a:avLst/>
          </a:prstGeom>
        </p:spPr>
        <p:txBody>
          <a:bodyPr vert="horz" wrap="square" lIns="0" tIns="304800" rIns="0" bIns="0" rtlCol="0">
            <a:spAutoFit/>
          </a:bodyPr>
          <a:lstStyle/>
          <a:p>
            <a:pPr marL="422275" algn="ctr">
              <a:lnSpc>
                <a:spcPct val="100000"/>
              </a:lnSpc>
              <a:spcBef>
                <a:spcPts val="100"/>
              </a:spcBef>
            </a:pPr>
            <a:r>
              <a:rPr lang="el-GR" sz="2400" b="0" u="heavy" dirty="0" smtClean="0">
                <a:solidFill>
                  <a:srgbClr val="FFFFFF"/>
                </a:solidFill>
                <a:uFill>
                  <a:solidFill>
                    <a:srgbClr val="FFFFFF"/>
                  </a:solidFill>
                </a:uFill>
                <a:latin typeface="Arial Black" panose="020B0A04020102020204"/>
                <a:cs typeface="Arial Black" panose="020B0A04020102020204"/>
              </a:rPr>
              <a:t>ΜΗΧΑΝΙΚΟΣ ΔΕΙΝΑΜΟΔΕΙΚΤΗΣ</a:t>
            </a:r>
            <a:endParaRPr sz="24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3099623" y="1551366"/>
            <a:ext cx="3014603" cy="5032606"/>
          </a:xfrm>
          <a:prstGeom prst="rect">
            <a:avLst/>
          </a:prstGeom>
        </p:spPr>
      </p:pic>
      <p:sp>
        <p:nvSpPr>
          <p:cNvPr id="7" name="object 7"/>
          <p:cNvSpPr txBox="1"/>
          <p:nvPr/>
        </p:nvSpPr>
        <p:spPr>
          <a:xfrm>
            <a:off x="5621020" y="1247140"/>
            <a:ext cx="3154045" cy="360680"/>
          </a:xfrm>
          <a:prstGeom prst="rect">
            <a:avLst/>
          </a:prstGeom>
        </p:spPr>
        <p:txBody>
          <a:bodyPr vert="horz" wrap="square" lIns="0" tIns="12700" rIns="0" bIns="0" rtlCol="0">
            <a:spAutoFit/>
          </a:bodyPr>
          <a:lstStyle/>
          <a:p>
            <a:pPr marL="12700">
              <a:lnSpc>
                <a:spcPct val="100000"/>
              </a:lnSpc>
              <a:spcBef>
                <a:spcPts val="100"/>
              </a:spcBef>
            </a:pPr>
            <a:r>
              <a:rPr sz="2200" b="1" spc="-30" dirty="0">
                <a:latin typeface="Calibri" panose="020F0502020204030204"/>
                <a:cs typeface="Calibri" panose="020F0502020204030204"/>
              </a:rPr>
              <a:t>ΕΛΑΤΗΡΙΟ</a:t>
            </a:r>
            <a:r>
              <a:rPr sz="2200" b="1" spc="-80" dirty="0">
                <a:latin typeface="Calibri" panose="020F0502020204030204"/>
                <a:cs typeface="Calibri" panose="020F0502020204030204"/>
              </a:rPr>
              <a:t> </a:t>
            </a:r>
            <a:r>
              <a:rPr sz="2200" b="1" spc="-20" dirty="0">
                <a:latin typeface="Calibri" panose="020F0502020204030204"/>
                <a:cs typeface="Calibri" panose="020F0502020204030204"/>
              </a:rPr>
              <a:t>ΔΥΝΑΜΟΔΕΙΚΤΗ</a:t>
            </a:r>
            <a:endParaRPr sz="2200">
              <a:latin typeface="Calibri" panose="020F0502020204030204"/>
              <a:cs typeface="Calibri" panose="020F0502020204030204"/>
            </a:endParaRPr>
          </a:p>
        </p:txBody>
      </p:sp>
      <p:sp>
        <p:nvSpPr>
          <p:cNvPr id="8" name="object 8"/>
          <p:cNvSpPr txBox="1"/>
          <p:nvPr/>
        </p:nvSpPr>
        <p:spPr>
          <a:xfrm>
            <a:off x="54610" y="1460500"/>
            <a:ext cx="4378960" cy="391160"/>
          </a:xfrm>
          <a:prstGeom prst="rect">
            <a:avLst/>
          </a:prstGeom>
        </p:spPr>
        <p:txBody>
          <a:bodyPr vert="horz" wrap="square" lIns="0" tIns="12700" rIns="0" bIns="0" rtlCol="0">
            <a:spAutoFit/>
          </a:bodyPr>
          <a:lstStyle/>
          <a:p>
            <a:pPr marL="12700">
              <a:lnSpc>
                <a:spcPct val="100000"/>
              </a:lnSpc>
              <a:spcBef>
                <a:spcPts val="100"/>
              </a:spcBef>
            </a:pPr>
            <a:r>
              <a:rPr sz="2200" b="1" dirty="0">
                <a:latin typeface="Calibri" panose="020F0502020204030204"/>
                <a:cs typeface="Calibri" panose="020F0502020204030204"/>
              </a:rPr>
              <a:t>ΤΥΜΠΑΝΟ</a:t>
            </a:r>
            <a:r>
              <a:rPr sz="2200" b="1" spc="-130" dirty="0">
                <a:latin typeface="Calibri" panose="020F0502020204030204"/>
                <a:cs typeface="Calibri" panose="020F0502020204030204"/>
              </a:rPr>
              <a:t> </a:t>
            </a:r>
            <a:r>
              <a:rPr sz="2400" b="1" spc="-15" dirty="0">
                <a:latin typeface="Calibri" panose="020F0502020204030204"/>
                <a:cs typeface="Calibri" panose="020F0502020204030204"/>
              </a:rPr>
              <a:t>ΧΑΡΤΙΟΥ</a:t>
            </a:r>
            <a:r>
              <a:rPr sz="2400" b="1" spc="-140" dirty="0">
                <a:latin typeface="Calibri" panose="020F0502020204030204"/>
                <a:cs typeface="Calibri" panose="020F0502020204030204"/>
              </a:rPr>
              <a:t> </a:t>
            </a:r>
            <a:r>
              <a:rPr sz="2200" b="1" spc="-30" dirty="0">
                <a:latin typeface="Calibri" panose="020F0502020204030204"/>
                <a:cs typeface="Calibri" panose="020F0502020204030204"/>
              </a:rPr>
              <a:t>ΔΙΑΓΡΑΜΜΑΤΟΣ</a:t>
            </a:r>
            <a:endParaRPr sz="2200">
              <a:latin typeface="Calibri" panose="020F0502020204030204"/>
              <a:cs typeface="Calibri" panose="020F0502020204030204"/>
            </a:endParaRPr>
          </a:p>
        </p:txBody>
      </p:sp>
      <p:sp>
        <p:nvSpPr>
          <p:cNvPr id="9" name="object 9"/>
          <p:cNvSpPr txBox="1"/>
          <p:nvPr/>
        </p:nvSpPr>
        <p:spPr>
          <a:xfrm>
            <a:off x="797559" y="2119629"/>
            <a:ext cx="3063875" cy="360680"/>
          </a:xfrm>
          <a:prstGeom prst="rect">
            <a:avLst/>
          </a:prstGeom>
        </p:spPr>
        <p:txBody>
          <a:bodyPr vert="horz" wrap="square" lIns="0" tIns="12700" rIns="0" bIns="0" rtlCol="0">
            <a:spAutoFit/>
          </a:bodyPr>
          <a:lstStyle/>
          <a:p>
            <a:pPr marL="12700">
              <a:lnSpc>
                <a:spcPct val="100000"/>
              </a:lnSpc>
              <a:spcBef>
                <a:spcPts val="100"/>
              </a:spcBef>
            </a:pPr>
            <a:r>
              <a:rPr sz="2200" b="1" spc="-30" dirty="0">
                <a:latin typeface="Calibri" panose="020F0502020204030204"/>
                <a:cs typeface="Calibri" panose="020F0502020204030204"/>
              </a:rPr>
              <a:t>ΥΠΟΣΤΗΡΙΓΜΑΤΑ </a:t>
            </a:r>
            <a:r>
              <a:rPr sz="2200" b="1" spc="-10" dirty="0">
                <a:latin typeface="Calibri" panose="020F0502020204030204"/>
                <a:cs typeface="Calibri" panose="020F0502020204030204"/>
              </a:rPr>
              <a:t>ΧΑΡΤΙΟΥ</a:t>
            </a:r>
            <a:endParaRPr sz="2200">
              <a:latin typeface="Calibri" panose="020F0502020204030204"/>
              <a:cs typeface="Calibri" panose="020F0502020204030204"/>
            </a:endParaRPr>
          </a:p>
        </p:txBody>
      </p:sp>
      <p:sp>
        <p:nvSpPr>
          <p:cNvPr id="10" name="object 10"/>
          <p:cNvSpPr txBox="1"/>
          <p:nvPr/>
        </p:nvSpPr>
        <p:spPr>
          <a:xfrm>
            <a:off x="5929629" y="2961640"/>
            <a:ext cx="2598420" cy="360680"/>
          </a:xfrm>
          <a:prstGeom prst="rect">
            <a:avLst/>
          </a:prstGeom>
        </p:spPr>
        <p:txBody>
          <a:bodyPr vert="horz" wrap="square" lIns="0" tIns="12700" rIns="0" bIns="0" rtlCol="0">
            <a:spAutoFit/>
          </a:bodyPr>
          <a:lstStyle/>
          <a:p>
            <a:pPr marL="12700">
              <a:lnSpc>
                <a:spcPct val="100000"/>
              </a:lnSpc>
              <a:spcBef>
                <a:spcPts val="100"/>
              </a:spcBef>
            </a:pPr>
            <a:r>
              <a:rPr sz="2200" b="1" dirty="0">
                <a:latin typeface="Calibri" panose="020F0502020204030204"/>
                <a:cs typeface="Calibri" panose="020F0502020204030204"/>
              </a:rPr>
              <a:t>ΒΑΚΤΡΟ</a:t>
            </a:r>
            <a:r>
              <a:rPr sz="2200" b="1" spc="-55" dirty="0">
                <a:latin typeface="Calibri" panose="020F0502020204030204"/>
                <a:cs typeface="Calibri" panose="020F0502020204030204"/>
              </a:rPr>
              <a:t> </a:t>
            </a:r>
            <a:r>
              <a:rPr sz="2200" b="1" spc="-20" dirty="0">
                <a:latin typeface="Calibri" panose="020F0502020204030204"/>
                <a:cs typeface="Calibri" panose="020F0502020204030204"/>
              </a:rPr>
              <a:t>ΕΜΒΟΛΙΣΚΟΥ</a:t>
            </a:r>
            <a:endParaRPr sz="2200">
              <a:latin typeface="Calibri" panose="020F0502020204030204"/>
              <a:cs typeface="Calibri" panose="020F0502020204030204"/>
            </a:endParaRPr>
          </a:p>
        </p:txBody>
      </p:sp>
      <p:sp>
        <p:nvSpPr>
          <p:cNvPr id="11" name="object 11"/>
          <p:cNvSpPr txBox="1"/>
          <p:nvPr/>
        </p:nvSpPr>
        <p:spPr>
          <a:xfrm>
            <a:off x="6160770" y="3533140"/>
            <a:ext cx="1576705" cy="360680"/>
          </a:xfrm>
          <a:prstGeom prst="rect">
            <a:avLst/>
          </a:prstGeom>
        </p:spPr>
        <p:txBody>
          <a:bodyPr vert="horz" wrap="square" lIns="0" tIns="12700" rIns="0" bIns="0" rtlCol="0">
            <a:spAutoFit/>
          </a:bodyPr>
          <a:lstStyle/>
          <a:p>
            <a:pPr marL="12700">
              <a:lnSpc>
                <a:spcPct val="100000"/>
              </a:lnSpc>
              <a:spcBef>
                <a:spcPts val="100"/>
              </a:spcBef>
            </a:pPr>
            <a:r>
              <a:rPr sz="2200" b="1" spc="-20" dirty="0">
                <a:latin typeface="Calibri" panose="020F0502020204030204"/>
                <a:cs typeface="Calibri" panose="020F0502020204030204"/>
              </a:rPr>
              <a:t>ΕΜΒΟΛΙΣΚΟΣ</a:t>
            </a:r>
            <a:endParaRPr sz="2200">
              <a:latin typeface="Calibri" panose="020F0502020204030204"/>
              <a:cs typeface="Calibri" panose="020F0502020204030204"/>
            </a:endParaRPr>
          </a:p>
        </p:txBody>
      </p:sp>
      <p:sp>
        <p:nvSpPr>
          <p:cNvPr id="12" name="object 12"/>
          <p:cNvSpPr txBox="1"/>
          <p:nvPr/>
        </p:nvSpPr>
        <p:spPr>
          <a:xfrm>
            <a:off x="4163059" y="4818379"/>
            <a:ext cx="2291080" cy="726440"/>
          </a:xfrm>
          <a:prstGeom prst="rect">
            <a:avLst/>
          </a:prstGeom>
        </p:spPr>
        <p:txBody>
          <a:bodyPr vert="horz" wrap="square" lIns="0" tIns="12700" rIns="0" bIns="0" rtlCol="0">
            <a:spAutoFit/>
          </a:bodyPr>
          <a:lstStyle/>
          <a:p>
            <a:pPr marL="12700">
              <a:lnSpc>
                <a:spcPct val="100000"/>
              </a:lnSpc>
              <a:spcBef>
                <a:spcPts val="100"/>
              </a:spcBef>
            </a:pPr>
            <a:r>
              <a:rPr sz="2200" b="1" spc="-25" dirty="0">
                <a:latin typeface="Calibri" panose="020F0502020204030204"/>
                <a:cs typeface="Calibri" panose="020F0502020204030204"/>
              </a:rPr>
              <a:t>ΔΥΝΑΜΟΔΕΙΚΤΙΚΟΣ</a:t>
            </a:r>
            <a:endParaRPr sz="2200">
              <a:latin typeface="Calibri" panose="020F0502020204030204"/>
              <a:cs typeface="Calibri" panose="020F0502020204030204"/>
            </a:endParaRPr>
          </a:p>
          <a:p>
            <a:pPr marL="12700">
              <a:lnSpc>
                <a:spcPct val="100000"/>
              </a:lnSpc>
            </a:pPr>
            <a:r>
              <a:rPr sz="2400" b="1" spc="-10" dirty="0">
                <a:latin typeface="Calibri" panose="020F0502020204030204"/>
                <a:cs typeface="Calibri" panose="020F0502020204030204"/>
              </a:rPr>
              <a:t>ΚΡΟΥΝΟΣ</a:t>
            </a:r>
            <a:endParaRPr sz="2400">
              <a:latin typeface="Calibri" panose="020F0502020204030204"/>
              <a:cs typeface="Calibri" panose="020F0502020204030204"/>
            </a:endParaRPr>
          </a:p>
        </p:txBody>
      </p:sp>
      <p:sp>
        <p:nvSpPr>
          <p:cNvPr id="13" name="object 13"/>
          <p:cNvSpPr txBox="1"/>
          <p:nvPr/>
        </p:nvSpPr>
        <p:spPr>
          <a:xfrm>
            <a:off x="2473960" y="5318759"/>
            <a:ext cx="1260475" cy="360680"/>
          </a:xfrm>
          <a:prstGeom prst="rect">
            <a:avLst/>
          </a:prstGeom>
        </p:spPr>
        <p:txBody>
          <a:bodyPr vert="horz" wrap="square" lIns="0" tIns="12700" rIns="0" bIns="0" rtlCol="0">
            <a:spAutoFit/>
          </a:bodyPr>
          <a:lstStyle/>
          <a:p>
            <a:pPr marL="12700">
              <a:lnSpc>
                <a:spcPct val="100000"/>
              </a:lnSpc>
              <a:spcBef>
                <a:spcPts val="100"/>
              </a:spcBef>
            </a:pPr>
            <a:r>
              <a:rPr sz="2200" b="1" spc="-10" dirty="0">
                <a:latin typeface="Calibri" panose="020F0502020204030204"/>
                <a:cs typeface="Calibri" panose="020F0502020204030204"/>
              </a:rPr>
              <a:t>ΕΚΚΕΝΤΡΟ</a:t>
            </a:r>
            <a:endParaRPr sz="2200">
              <a:latin typeface="Calibri" panose="020F0502020204030204"/>
              <a:cs typeface="Calibri" panose="020F0502020204030204"/>
            </a:endParaRPr>
          </a:p>
        </p:txBody>
      </p:sp>
      <p:sp>
        <p:nvSpPr>
          <p:cNvPr id="14" name="object 14"/>
          <p:cNvSpPr txBox="1"/>
          <p:nvPr/>
        </p:nvSpPr>
        <p:spPr>
          <a:xfrm>
            <a:off x="4050029" y="6319520"/>
            <a:ext cx="2851150" cy="360680"/>
          </a:xfrm>
          <a:prstGeom prst="rect">
            <a:avLst/>
          </a:prstGeom>
        </p:spPr>
        <p:txBody>
          <a:bodyPr vert="horz" wrap="square" lIns="0" tIns="12700" rIns="0" bIns="0" rtlCol="0">
            <a:spAutoFit/>
          </a:bodyPr>
          <a:lstStyle/>
          <a:p>
            <a:pPr marL="12700">
              <a:lnSpc>
                <a:spcPct val="100000"/>
              </a:lnSpc>
              <a:spcBef>
                <a:spcPts val="100"/>
              </a:spcBef>
            </a:pPr>
            <a:r>
              <a:rPr sz="2200" b="1" spc="-10" dirty="0">
                <a:latin typeface="Calibri" panose="020F0502020204030204"/>
                <a:cs typeface="Calibri" panose="020F0502020204030204"/>
              </a:rPr>
              <a:t>ΜΟΧΛΟΣ</a:t>
            </a:r>
            <a:r>
              <a:rPr sz="2200" b="1" spc="-80" dirty="0">
                <a:latin typeface="Calibri" panose="020F0502020204030204"/>
                <a:cs typeface="Calibri" panose="020F0502020204030204"/>
              </a:rPr>
              <a:t> </a:t>
            </a:r>
            <a:r>
              <a:rPr sz="2200" b="1" spc="-10" dirty="0">
                <a:latin typeface="Calibri" panose="020F0502020204030204"/>
                <a:cs typeface="Calibri" panose="020F0502020204030204"/>
              </a:rPr>
              <a:t>ΑΓΚΙΣΤΡΩΣΕΩΣ</a:t>
            </a:r>
            <a:endParaRPr sz="2200">
              <a:latin typeface="Calibri" panose="020F0502020204030204"/>
              <a:cs typeface="Calibri" panose="020F0502020204030204"/>
            </a:endParaRPr>
          </a:p>
        </p:txBody>
      </p:sp>
      <p:sp>
        <p:nvSpPr>
          <p:cNvPr id="15" name="object 15"/>
          <p:cNvSpPr txBox="1"/>
          <p:nvPr/>
        </p:nvSpPr>
        <p:spPr>
          <a:xfrm>
            <a:off x="652780" y="3276600"/>
            <a:ext cx="2893695" cy="1795780"/>
          </a:xfrm>
          <a:prstGeom prst="rect">
            <a:avLst/>
          </a:prstGeom>
        </p:spPr>
        <p:txBody>
          <a:bodyPr vert="horz" wrap="square" lIns="0" tIns="80010" rIns="0" bIns="0" rtlCol="0">
            <a:spAutoFit/>
          </a:bodyPr>
          <a:lstStyle/>
          <a:p>
            <a:pPr marL="120650" algn="just">
              <a:lnSpc>
                <a:spcPct val="100000"/>
              </a:lnSpc>
              <a:spcBef>
                <a:spcPts val="630"/>
              </a:spcBef>
            </a:pPr>
            <a:r>
              <a:rPr sz="2200" b="1" spc="-25" dirty="0">
                <a:latin typeface="Calibri" panose="020F0502020204030204"/>
                <a:cs typeface="Calibri" panose="020F0502020204030204"/>
              </a:rPr>
              <a:t>ΜΟΧΛΟΣ</a:t>
            </a:r>
            <a:r>
              <a:rPr sz="2200" b="1" spc="-75" dirty="0">
                <a:latin typeface="Calibri" panose="020F0502020204030204"/>
                <a:cs typeface="Calibri" panose="020F0502020204030204"/>
              </a:rPr>
              <a:t> </a:t>
            </a:r>
            <a:r>
              <a:rPr sz="2200" b="1" spc="-10" dirty="0">
                <a:latin typeface="Calibri" panose="020F0502020204030204"/>
                <a:cs typeface="Calibri" panose="020F0502020204030204"/>
              </a:rPr>
              <a:t>ΓΡΑΦΙΔΑΣ</a:t>
            </a:r>
            <a:endParaRPr sz="2200">
              <a:latin typeface="Calibri" panose="020F0502020204030204"/>
              <a:cs typeface="Calibri" panose="020F0502020204030204"/>
            </a:endParaRPr>
          </a:p>
          <a:p>
            <a:pPr marL="12700" marR="270510" indent="925830" algn="just">
              <a:lnSpc>
                <a:spcPct val="102000"/>
              </a:lnSpc>
              <a:spcBef>
                <a:spcPts val="475"/>
              </a:spcBef>
            </a:pPr>
            <a:r>
              <a:rPr sz="2200" b="1" spc="-35" dirty="0">
                <a:latin typeface="Calibri" panose="020F0502020204030204"/>
                <a:cs typeface="Calibri" panose="020F0502020204030204"/>
              </a:rPr>
              <a:t>ΚΥΛΙΝΔΡΙΣΚΟΣ </a:t>
            </a:r>
            <a:r>
              <a:rPr sz="2200" b="1" dirty="0">
                <a:latin typeface="Calibri" panose="020F0502020204030204"/>
                <a:cs typeface="Calibri" panose="020F0502020204030204"/>
              </a:rPr>
              <a:t>ΣΩΛΗΝΑΣ</a:t>
            </a:r>
            <a:r>
              <a:rPr sz="2200" b="1" spc="-100" dirty="0">
                <a:latin typeface="Calibri" panose="020F0502020204030204"/>
                <a:cs typeface="Calibri" panose="020F0502020204030204"/>
              </a:rPr>
              <a:t> </a:t>
            </a:r>
            <a:r>
              <a:rPr sz="2200" b="1" spc="-10" dirty="0">
                <a:latin typeface="Calibri" panose="020F0502020204030204"/>
                <a:cs typeface="Calibri" panose="020F0502020204030204"/>
              </a:rPr>
              <a:t>ΣΥΝΔΕΣΕΩΣ ΔΥΝΑΜΟΔΕΙΚΤΗ</a:t>
            </a:r>
            <a:endParaRPr sz="2200">
              <a:latin typeface="Calibri" panose="020F0502020204030204"/>
              <a:cs typeface="Calibri" panose="020F0502020204030204"/>
            </a:endParaRPr>
          </a:p>
          <a:p>
            <a:pPr marR="5080" algn="r">
              <a:lnSpc>
                <a:spcPts val="2210"/>
              </a:lnSpc>
            </a:pPr>
            <a:r>
              <a:rPr sz="2200" b="1" spc="-10" dirty="0">
                <a:latin typeface="Calibri" panose="020F0502020204030204"/>
                <a:cs typeface="Calibri" panose="020F0502020204030204"/>
              </a:rPr>
              <a:t>ΣΧΟΙΝΙ</a:t>
            </a:r>
            <a:endParaRPr sz="2200">
              <a:latin typeface="Calibri" panose="020F0502020204030204"/>
              <a:cs typeface="Calibri" panose="020F0502020204030204"/>
            </a:endParaRPr>
          </a:p>
        </p:txBody>
      </p:sp>
      <p:sp>
        <p:nvSpPr>
          <p:cNvPr id="16" name="object 16"/>
          <p:cNvSpPr/>
          <p:nvPr/>
        </p:nvSpPr>
        <p:spPr>
          <a:xfrm>
            <a:off x="3158489" y="3429000"/>
            <a:ext cx="1841500" cy="928369"/>
          </a:xfrm>
          <a:custGeom>
            <a:avLst/>
            <a:gdLst/>
            <a:ahLst/>
            <a:cxnLst/>
            <a:rect l="l" t="t" r="r" b="b"/>
            <a:pathLst>
              <a:path w="1841500" h="928370">
                <a:moveTo>
                  <a:pt x="1841500" y="713739"/>
                </a:moveTo>
                <a:lnTo>
                  <a:pt x="199389" y="928369"/>
                </a:lnTo>
              </a:path>
              <a:path w="1841500" h="928370">
                <a:moveTo>
                  <a:pt x="1628139" y="0"/>
                </a:moveTo>
                <a:lnTo>
                  <a:pt x="0" y="184150"/>
                </a:lnTo>
              </a:path>
              <a:path w="1841500" h="928370">
                <a:moveTo>
                  <a:pt x="1628139" y="356869"/>
                </a:moveTo>
                <a:lnTo>
                  <a:pt x="127000" y="500380"/>
                </a:lnTo>
              </a:path>
            </a:pathLst>
          </a:custGeom>
          <a:ln w="9344">
            <a:solidFill>
              <a:srgbClr val="000000"/>
            </a:solidFill>
          </a:ln>
        </p:spPr>
        <p:txBody>
          <a:bodyPr wrap="square" lIns="0" tIns="0" rIns="0" bIns="0" rtlCol="0"/>
          <a:lstStyle/>
          <a:p/>
        </p:txBody>
      </p:sp>
      <p:sp>
        <p:nvSpPr>
          <p:cNvPr id="17" name="object 17"/>
          <p:cNvSpPr txBox="1"/>
          <p:nvPr/>
        </p:nvSpPr>
        <p:spPr>
          <a:xfrm>
            <a:off x="7204709" y="5113020"/>
            <a:ext cx="1425575" cy="421640"/>
          </a:xfrm>
          <a:prstGeom prst="rect">
            <a:avLst/>
          </a:prstGeom>
        </p:spPr>
        <p:txBody>
          <a:bodyPr vert="horz" wrap="square" lIns="0" tIns="12700" rIns="0" bIns="0" rtlCol="0">
            <a:spAutoFit/>
          </a:bodyPr>
          <a:lstStyle/>
          <a:p>
            <a:pPr marL="12700">
              <a:lnSpc>
                <a:spcPct val="100000"/>
              </a:lnSpc>
              <a:spcBef>
                <a:spcPts val="100"/>
              </a:spcBef>
            </a:pPr>
            <a:r>
              <a:rPr sz="2600" b="1" spc="-10" dirty="0">
                <a:latin typeface="Arial" panose="020B0604020202020204"/>
                <a:cs typeface="Arial" panose="020B0604020202020204"/>
              </a:rPr>
              <a:t>Σχ.12.6γ.</a:t>
            </a:r>
            <a:endParaRPr sz="26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429259" y="81279"/>
            <a:ext cx="8285480" cy="677108"/>
          </a:xfrm>
          <a:prstGeom prst="rect">
            <a:avLst/>
          </a:prstGeom>
        </p:spPr>
        <p:txBody>
          <a:bodyPr vert="horz" wrap="square" lIns="0" tIns="304800" rIns="0" bIns="0" rtlCol="0">
            <a:spAutoFit/>
          </a:bodyPr>
          <a:lstStyle/>
          <a:p>
            <a:pPr marL="422275" algn="ctr">
              <a:lnSpc>
                <a:spcPct val="100000"/>
              </a:lnSpc>
              <a:spcBef>
                <a:spcPts val="100"/>
              </a:spcBef>
            </a:pPr>
            <a:r>
              <a:rPr lang="el-GR" sz="2400" b="0" u="heavy" dirty="0" smtClean="0">
                <a:solidFill>
                  <a:srgbClr val="FFFFFF"/>
                </a:solidFill>
                <a:uFill>
                  <a:solidFill>
                    <a:srgbClr val="FFFFFF"/>
                  </a:solidFill>
                </a:uFill>
                <a:latin typeface="Arial Black" panose="020B0A04020102020204"/>
                <a:cs typeface="Arial Black" panose="020B0A04020102020204"/>
              </a:rPr>
              <a:t>ΜΗΧΑΝΙΚΟΣ ΔΕΙΝΑΜΟΔΕΙΚΤΗΣ</a:t>
            </a:r>
            <a:endParaRPr sz="24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1178173" y="1174893"/>
            <a:ext cx="6045692" cy="5082098"/>
          </a:xfrm>
          <a:prstGeom prst="rect">
            <a:avLst/>
          </a:prstGeom>
        </p:spPr>
      </p:pic>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429259" y="81279"/>
            <a:ext cx="8285480" cy="677108"/>
          </a:xfrm>
          <a:prstGeom prst="rect">
            <a:avLst/>
          </a:prstGeom>
        </p:spPr>
        <p:txBody>
          <a:bodyPr vert="horz" wrap="square" lIns="0" tIns="304800" rIns="0" bIns="0" rtlCol="0">
            <a:spAutoFit/>
          </a:bodyPr>
          <a:lstStyle/>
          <a:p>
            <a:pPr marL="422275" algn="ctr">
              <a:lnSpc>
                <a:spcPct val="100000"/>
              </a:lnSpc>
              <a:spcBef>
                <a:spcPts val="100"/>
              </a:spcBef>
            </a:pPr>
            <a:r>
              <a:rPr lang="el-GR" sz="2400" b="0" u="heavy" dirty="0" smtClean="0">
                <a:solidFill>
                  <a:srgbClr val="FFFFFF"/>
                </a:solidFill>
                <a:uFill>
                  <a:solidFill>
                    <a:srgbClr val="FFFFFF"/>
                  </a:solidFill>
                </a:uFill>
                <a:latin typeface="Arial Black" panose="020B0A04020102020204"/>
                <a:cs typeface="Arial Black" panose="020B0A04020102020204"/>
              </a:rPr>
              <a:t>ΜΗΧΑΝΙΚΟΙ ΔΕΙΝΑΜΟΔΕΙΚΤΕΣ</a:t>
            </a:r>
            <a:endParaRPr sz="24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323850" y="1196339"/>
            <a:ext cx="4032250" cy="5256530"/>
          </a:xfrm>
          <a:prstGeom prst="rect">
            <a:avLst/>
          </a:prstGeom>
        </p:spPr>
      </p:pic>
      <p:pic>
        <p:nvPicPr>
          <p:cNvPr id="7" name="object 7"/>
          <p:cNvPicPr/>
          <p:nvPr/>
        </p:nvPicPr>
        <p:blipFill>
          <a:blip r:embed="rId2" cstate="print"/>
          <a:stretch>
            <a:fillRect/>
          </a:stretch>
        </p:blipFill>
        <p:spPr>
          <a:xfrm>
            <a:off x="5076190" y="1267460"/>
            <a:ext cx="3672840" cy="5113020"/>
          </a:xfrm>
          <a:prstGeom prst="rect">
            <a:avLst/>
          </a:prstGeom>
        </p:spPr>
      </p:pic>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870204"/>
            <a:ext cx="8634095" cy="5810885"/>
          </a:xfrm>
          <a:prstGeom prst="rect">
            <a:avLst/>
          </a:prstGeom>
        </p:spPr>
        <p:txBody>
          <a:bodyPr vert="horz" wrap="square" lIns="0" tIns="12065" rIns="0" bIns="0" rtlCol="0">
            <a:spAutoFit/>
          </a:bodyPr>
          <a:lstStyle/>
          <a:p>
            <a:pPr marL="12700" marR="1157605">
              <a:lnSpc>
                <a:spcPct val="118000"/>
              </a:lnSpc>
              <a:spcBef>
                <a:spcPts val="95"/>
              </a:spcBef>
            </a:pPr>
            <a:r>
              <a:rPr sz="1950" u="heavy" dirty="0">
                <a:uFill>
                  <a:solidFill>
                    <a:srgbClr val="000000"/>
                  </a:solidFill>
                </a:uFill>
                <a:latin typeface="Arial Black" panose="020B0A04020102020204"/>
                <a:cs typeface="Arial Black" panose="020B0A04020102020204"/>
              </a:rPr>
              <a:t>Η</a:t>
            </a:r>
            <a:r>
              <a:rPr sz="1950" u="heavy" spc="-4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ΔΙΑΔΙΚΑΣΙΑ</a:t>
            </a:r>
            <a:r>
              <a:rPr sz="1950" u="heavy" spc="-20"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ΠΟΥ</a:t>
            </a:r>
            <a:r>
              <a:rPr sz="1950" u="heavy" spc="-2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ΑΚΟΛΟΥΘΕΙΤΑΙ</a:t>
            </a:r>
            <a:r>
              <a:rPr sz="1950" u="heavy" spc="-3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ΓΙΑ</a:t>
            </a:r>
            <a:r>
              <a:rPr sz="1950" u="heavy" spc="-20"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ΤΗ</a:t>
            </a:r>
            <a:r>
              <a:rPr sz="1950" u="heavy" spc="-20"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ΛΗΨΗ</a:t>
            </a:r>
            <a:r>
              <a:rPr sz="1950" u="heavy" spc="-20" dirty="0">
                <a:uFill>
                  <a:solidFill>
                    <a:srgbClr val="000000"/>
                  </a:solidFill>
                </a:uFill>
                <a:latin typeface="Arial Black" panose="020B0A04020102020204"/>
                <a:cs typeface="Arial Black" panose="020B0A04020102020204"/>
              </a:rPr>
              <a:t> </a:t>
            </a:r>
            <a:r>
              <a:rPr sz="1950" u="heavy" spc="-25" dirty="0">
                <a:uFill>
                  <a:solidFill>
                    <a:srgbClr val="000000"/>
                  </a:solidFill>
                </a:uFill>
                <a:latin typeface="Arial Black" panose="020B0A04020102020204"/>
                <a:cs typeface="Arial Black" panose="020B0A04020102020204"/>
              </a:rPr>
              <a:t>ΤΟΥ</a:t>
            </a:r>
            <a:r>
              <a:rPr sz="1950" spc="-25" dirty="0">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ΔΥΝΑΜΟΔΕΙΚΤΙΚΟΥ</a:t>
            </a:r>
            <a:r>
              <a:rPr sz="1950" u="heavy" spc="-50"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ΔΙΑΓΡΑΜΜΑΤΟΣ</a:t>
            </a:r>
            <a:r>
              <a:rPr sz="1950" u="heavy" spc="-3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ΕΙΝΑΙ</a:t>
            </a:r>
            <a:r>
              <a:rPr sz="1950" u="heavy" spc="-4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Η</a:t>
            </a:r>
            <a:r>
              <a:rPr sz="1950" u="heavy" spc="-40" dirty="0">
                <a:uFill>
                  <a:solidFill>
                    <a:srgbClr val="000000"/>
                  </a:solidFill>
                </a:u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ΕΞΗΣ:</a:t>
            </a:r>
            <a:endParaRPr sz="1950">
              <a:latin typeface="Arial Black" panose="020B0A04020102020204"/>
              <a:cs typeface="Arial Black" panose="020B0A04020102020204"/>
            </a:endParaRPr>
          </a:p>
          <a:p>
            <a:pPr>
              <a:lnSpc>
                <a:spcPct val="100000"/>
              </a:lnSpc>
              <a:spcBef>
                <a:spcPts val="20"/>
              </a:spcBef>
            </a:pPr>
            <a:endParaRPr sz="1750">
              <a:latin typeface="Arial Black" panose="020B0A04020102020204"/>
              <a:cs typeface="Arial Black" panose="020B0A04020102020204"/>
            </a:endParaRPr>
          </a:p>
          <a:p>
            <a:pPr marL="137795" marR="5080" indent="-125730">
              <a:lnSpc>
                <a:spcPct val="155000"/>
              </a:lnSpc>
              <a:spcBef>
                <a:spcPts val="5"/>
              </a:spcBef>
              <a:buClr>
                <a:srgbClr val="FF0000"/>
              </a:buClr>
              <a:buSzPct val="94000"/>
              <a:buAutoNum type="arabicParenR"/>
              <a:tabLst>
                <a:tab pos="238760" algn="l"/>
              </a:tabLst>
            </a:pPr>
            <a:r>
              <a:rPr sz="1650" dirty="0">
                <a:latin typeface="Arial Black" panose="020B0A04020102020204"/>
                <a:cs typeface="Arial Black" panose="020B0A04020102020204"/>
              </a:rPr>
              <a:t>ΠΡΑΓΜΑΤΟΠΟΙΕΙΤΑΙ</a:t>
            </a:r>
            <a:r>
              <a:rPr sz="1650" spc="100" dirty="0">
                <a:latin typeface="Arial Black" panose="020B0A04020102020204"/>
                <a:cs typeface="Arial Black" panose="020B0A04020102020204"/>
              </a:rPr>
              <a:t> </a:t>
            </a:r>
            <a:r>
              <a:rPr sz="1650" dirty="0">
                <a:latin typeface="Arial Black" panose="020B0A04020102020204"/>
                <a:cs typeface="Arial Black" panose="020B0A04020102020204"/>
              </a:rPr>
              <a:t>ΛΙΠΑΝΣΗ</a:t>
            </a:r>
            <a:r>
              <a:rPr sz="1650" spc="114"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114" dirty="0">
                <a:latin typeface="Arial Black" panose="020B0A04020102020204"/>
                <a:cs typeface="Arial Black" panose="020B0A04020102020204"/>
              </a:rPr>
              <a:t> </a:t>
            </a:r>
            <a:r>
              <a:rPr sz="1650" dirty="0">
                <a:latin typeface="Arial Black" panose="020B0A04020102020204"/>
                <a:cs typeface="Arial Black" panose="020B0A04020102020204"/>
              </a:rPr>
              <a:t>ΑΡΘΡΩΣΕΩΝ</a:t>
            </a:r>
            <a:r>
              <a:rPr sz="1650">
                <a:latin typeface="Arial Black" panose="020B0A04020102020204"/>
                <a:cs typeface="Arial Black" panose="020B0A04020102020204"/>
              </a:rPr>
              <a:t>,</a:t>
            </a:r>
            <a:r>
              <a:rPr sz="1650" spc="114">
                <a:latin typeface="Arial Black" panose="020B0A04020102020204"/>
                <a:cs typeface="Arial Black" panose="020B0A04020102020204"/>
              </a:rPr>
              <a:t> </a:t>
            </a:r>
            <a:r>
              <a:rPr sz="1650" smtClean="0">
                <a:latin typeface="Arial Black" panose="020B0A04020102020204"/>
                <a:cs typeface="Arial Black" panose="020B0A04020102020204"/>
              </a:rPr>
              <a:t>ΚΑ</a:t>
            </a:r>
            <a:r>
              <a:rPr lang="el-GR" sz="1650" dirty="0" smtClean="0">
                <a:latin typeface="Arial Black" panose="020B0A04020102020204"/>
                <a:cs typeface="Arial Black" panose="020B0A04020102020204"/>
              </a:rPr>
              <a:t>Ι</a:t>
            </a:r>
            <a:r>
              <a:rPr sz="1650" spc="110" smtClean="0">
                <a:latin typeface="Arial Black" panose="020B0A04020102020204"/>
                <a:cs typeface="Arial Black" panose="020B0A04020102020204"/>
              </a:rPr>
              <a:t> </a:t>
            </a:r>
            <a:r>
              <a:rPr sz="1650" smtClean="0">
                <a:latin typeface="Arial Black" panose="020B0A04020102020204"/>
                <a:cs typeface="Arial Black" panose="020B0A04020102020204"/>
              </a:rPr>
              <a:t>ΚΑθΑΡΙ</a:t>
            </a:r>
            <a:r>
              <a:rPr sz="1650" spc="-20" smtClean="0">
                <a:latin typeface="Arial Black" panose="020B0A04020102020204"/>
                <a:cs typeface="Arial Black" panose="020B0A04020102020204"/>
              </a:rPr>
              <a:t>ΣΜΟΣ </a:t>
            </a:r>
            <a:r>
              <a:rPr sz="1650" dirty="0">
                <a:latin typeface="Arial Black" panose="020B0A04020102020204"/>
                <a:cs typeface="Arial Black" panose="020B0A04020102020204"/>
              </a:rPr>
              <a:t>ΚΑΙ</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ΛΙΠΑΝΣΗ</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ΕΜΒΟΛΟΥ</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ΔΥΝΑΜΟΔΕΙΚΤΗ.</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ΑΥΤΟ</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ΕΙΝΑΙ </a:t>
            </a:r>
            <a:r>
              <a:rPr sz="1650" dirty="0">
                <a:latin typeface="Arial Black" panose="020B0A04020102020204"/>
                <a:cs typeface="Arial Black" panose="020B0A04020102020204"/>
              </a:rPr>
              <a:t>ΑΠΑΡΑΙΤΗΤΟ</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ΓΙΑ</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ΕΥΚΟΛΗ</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ΕΠΑΝΑΦΟΡΑ</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ΓΡΑΦΙΔΑΣ</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55" dirty="0">
                <a:latin typeface="Arial Black" panose="020B0A04020102020204"/>
                <a:cs typeface="Arial Black" panose="020B0A04020102020204"/>
              </a:rPr>
              <a:t> </a:t>
            </a:r>
            <a:r>
              <a:rPr sz="1650" spc="-25" dirty="0">
                <a:latin typeface="Arial Black" panose="020B0A04020102020204"/>
                <a:cs typeface="Arial Black" panose="020B0A04020102020204"/>
              </a:rPr>
              <a:t>ΤΟΥ </a:t>
            </a:r>
            <a:r>
              <a:rPr sz="1650" dirty="0">
                <a:latin typeface="Arial Black" panose="020B0A04020102020204"/>
                <a:cs typeface="Arial Black" panose="020B0A04020102020204"/>
              </a:rPr>
              <a:t>ΕΜΒΟΛΟΥ</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ΣΤΗ</a:t>
            </a:r>
            <a:r>
              <a:rPr sz="1650" spc="75" dirty="0">
                <a:latin typeface="Arial Black" panose="020B0A04020102020204"/>
                <a:cs typeface="Arial Black" panose="020B0A04020102020204"/>
              </a:rPr>
              <a:t> </a:t>
            </a:r>
            <a:r>
              <a:rPr sz="1650">
                <a:latin typeface="Arial Black" panose="020B0A04020102020204"/>
                <a:cs typeface="Arial Black" panose="020B0A04020102020204"/>
              </a:rPr>
              <a:t>ΦΑΣΗ</a:t>
            </a:r>
            <a:r>
              <a:rPr sz="1650" spc="75">
                <a:latin typeface="Arial Black" panose="020B0A04020102020204"/>
                <a:cs typeface="Arial Black" panose="020B0A04020102020204"/>
              </a:rPr>
              <a:t> </a:t>
            </a:r>
            <a:r>
              <a:rPr sz="1650" smtClean="0">
                <a:latin typeface="Arial Black" panose="020B0A04020102020204"/>
                <a:cs typeface="Arial Black" panose="020B0A04020102020204"/>
              </a:rPr>
              <a:t>ΜΕΙΩΣ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65" smtClean="0">
                <a:latin typeface="Arial Black" panose="020B0A04020102020204"/>
                <a:cs typeface="Arial Black" panose="020B0A04020102020204"/>
              </a:rPr>
              <a:t> </a:t>
            </a:r>
            <a:r>
              <a:rPr sz="1650">
                <a:latin typeface="Arial Black" panose="020B0A04020102020204"/>
                <a:cs typeface="Arial Black" panose="020B0A04020102020204"/>
              </a:rPr>
              <a:t>ΤΗΣ</a:t>
            </a:r>
            <a:r>
              <a:rPr sz="1650" spc="65">
                <a:latin typeface="Arial Black" panose="020B0A04020102020204"/>
                <a:cs typeface="Arial Black" panose="020B0A04020102020204"/>
              </a:rPr>
              <a:t> </a:t>
            </a:r>
            <a:r>
              <a:rPr sz="1650" smtClean="0">
                <a:latin typeface="Arial Black" panose="020B0A04020102020204"/>
                <a:cs typeface="Arial Black" panose="020B0A04020102020204"/>
              </a:rPr>
              <a:t>ΠΙΕΣ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dirty="0">
                <a:latin typeface="Arial Black" panose="020B0A04020102020204"/>
                <a:cs typeface="Arial Black" panose="020B0A04020102020204"/>
              </a:rPr>
              <a:t>.</a:t>
            </a:r>
            <a:r>
              <a:rPr sz="1650" spc="60" dirty="0">
                <a:latin typeface="Arial Black" panose="020B0A04020102020204"/>
                <a:cs typeface="Arial Black" panose="020B0A04020102020204"/>
              </a:rPr>
              <a:t> </a:t>
            </a:r>
            <a:r>
              <a:rPr sz="1650">
                <a:latin typeface="Arial Black" panose="020B0A04020102020204"/>
                <a:cs typeface="Arial Black" panose="020B0A04020102020204"/>
              </a:rPr>
              <a:t>ΣΕ</a:t>
            </a:r>
            <a:r>
              <a:rPr sz="1650" spc="65">
                <a:latin typeface="Arial Black" panose="020B0A04020102020204"/>
                <a:cs typeface="Arial Black" panose="020B0A04020102020204"/>
              </a:rPr>
              <a:t> </a:t>
            </a:r>
            <a:r>
              <a:rPr sz="1650" smtClean="0">
                <a:latin typeface="Arial Black" panose="020B0A04020102020204"/>
                <a:cs typeface="Arial Black" panose="020B0A04020102020204"/>
              </a:rPr>
              <a:t>ΑΝΤΙ</a:t>
            </a:r>
            <a:r>
              <a:rPr sz="1650" spc="-20" smtClean="0">
                <a:latin typeface="Arial Black" panose="020B0A04020102020204"/>
                <a:cs typeface="Arial Black" panose="020B0A04020102020204"/>
              </a:rPr>
              <a:t>ΘΕΤΗ </a:t>
            </a:r>
            <a:r>
              <a:rPr sz="1650" dirty="0">
                <a:latin typeface="Arial Black" panose="020B0A04020102020204"/>
                <a:cs typeface="Arial Black" panose="020B0A04020102020204"/>
              </a:rPr>
              <a:t>ΠΕΡΙΠΤΩΣΗ</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ΔΙΑΓΡΑΜΜΑ</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ΘΑ</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ΠΑΡΟΥΣΙΑΣΕΙ</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ΚΥΜΑΤΟΕΙΔΗ</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ΜΟΡΦΗ, </a:t>
            </a:r>
            <a:r>
              <a:rPr sz="1650" dirty="0">
                <a:latin typeface="Arial Black" panose="020B0A04020102020204"/>
                <a:cs typeface="Arial Black" panose="020B0A04020102020204"/>
              </a:rPr>
              <a:t>ΤΟΣΟ</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ΣΤΗΝ</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ΑΝΕΡΧΟΜΕΝΗ,</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ΟΣΟ</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ΣΤΗΝ</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ΚΑΤΕΡΧΟΜΕΝΗ</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ΚΑΜΠΥΛΗ, </a:t>
            </a:r>
            <a:r>
              <a:rPr sz="1650" dirty="0">
                <a:latin typeface="Arial Black" panose="020B0A04020102020204"/>
                <a:cs typeface="Arial Black" panose="020B0A04020102020204"/>
              </a:rPr>
              <a:t>ΜΕ</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ΑΠΟΤΕΛΕΣΜΑ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ΝΑ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ΔΙΝΕΙ</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ΛΑΝΘΑΣΜΕΝΕΣ</a:t>
            </a:r>
            <a:r>
              <a:rPr sz="1650" spc="75" dirty="0">
                <a:latin typeface="Arial Black" panose="020B0A04020102020204"/>
                <a:cs typeface="Arial Black" panose="020B0A04020102020204"/>
              </a:rPr>
              <a:t> </a:t>
            </a:r>
            <a:r>
              <a:rPr sz="1650" spc="-10" dirty="0">
                <a:latin typeface="Arial Black" panose="020B0A04020102020204"/>
                <a:cs typeface="Arial Black" panose="020B0A04020102020204"/>
              </a:rPr>
              <a:t>ΕΝΔΕΙΞΕΙΣ.</a:t>
            </a:r>
            <a:endParaRPr sz="1650">
              <a:latin typeface="Arial Black" panose="020B0A04020102020204"/>
              <a:cs typeface="Arial Black" panose="020B0A04020102020204"/>
            </a:endParaRPr>
          </a:p>
          <a:p>
            <a:pPr>
              <a:lnSpc>
                <a:spcPct val="100000"/>
              </a:lnSpc>
              <a:spcBef>
                <a:spcPts val="40"/>
              </a:spcBef>
              <a:buClr>
                <a:srgbClr val="FF0000"/>
              </a:buClr>
              <a:buFont typeface="Arial Black" panose="020B0A04020102020204"/>
              <a:buAutoNum type="arabicParenR"/>
            </a:pPr>
            <a:endParaRPr sz="2650">
              <a:latin typeface="Arial Black" panose="020B0A04020102020204"/>
              <a:cs typeface="Arial Black" panose="020B0A04020102020204"/>
            </a:endParaRPr>
          </a:p>
          <a:p>
            <a:pPr marL="137795" marR="327660" indent="-125730">
              <a:lnSpc>
                <a:spcPct val="155000"/>
              </a:lnSpc>
              <a:buClr>
                <a:srgbClr val="FF0000"/>
              </a:buClr>
              <a:buSzPct val="94000"/>
              <a:buAutoNum type="arabicParenR"/>
              <a:tabLst>
                <a:tab pos="238760" algn="l"/>
              </a:tabLst>
            </a:pPr>
            <a:r>
              <a:rPr sz="1650" dirty="0">
                <a:latin typeface="Arial Black" panose="020B0A04020102020204"/>
                <a:cs typeface="Arial Black" panose="020B0A04020102020204"/>
              </a:rPr>
              <a:t>ΓΙΝΕΤΑΙ</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ΠΡΟΣΟΧΗ</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ΕΠΙΛΟΓΗ</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ΚΛΙΜΑΚΑΣ</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60" dirty="0">
                <a:latin typeface="Arial Black" panose="020B0A04020102020204"/>
                <a:cs typeface="Arial Black" panose="020B0A04020102020204"/>
              </a:rPr>
              <a:t> </a:t>
            </a:r>
            <a:r>
              <a:rPr sz="1650" spc="-10" dirty="0">
                <a:latin typeface="Arial Black" panose="020B0A04020102020204"/>
                <a:cs typeface="Arial Black" panose="020B0A04020102020204"/>
              </a:rPr>
              <a:t>ΕΛΑΤΗΡΙΟΥ </a:t>
            </a:r>
            <a:r>
              <a:rPr sz="1650" dirty="0">
                <a:latin typeface="Arial Black" panose="020B0A04020102020204"/>
                <a:cs typeface="Arial Black" panose="020B0A04020102020204"/>
              </a:rPr>
              <a:t>ΠΟΥ</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ΘΑ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ΤΟΠΟΘΕΤΗΘΕΙ</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ΔΥΝΑΜΟΔΕΙΚΤΗ.</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ΕΛΑΤΗΡΙΟ</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ΠΟΥ</a:t>
            </a:r>
            <a:r>
              <a:rPr sz="1650" spc="75" dirty="0">
                <a:latin typeface="Arial Black" panose="020B0A04020102020204"/>
                <a:cs typeface="Arial Black" panose="020B0A04020102020204"/>
              </a:rPr>
              <a:t> </a:t>
            </a:r>
            <a:r>
              <a:rPr sz="1650" spc="-25" dirty="0">
                <a:latin typeface="Arial Black" panose="020B0A04020102020204"/>
                <a:cs typeface="Arial Black" panose="020B0A04020102020204"/>
              </a:rPr>
              <a:t>ΘΑ </a:t>
            </a:r>
            <a:r>
              <a:rPr sz="1650" dirty="0">
                <a:latin typeface="Arial Black" panose="020B0A04020102020204"/>
                <a:cs typeface="Arial Black" panose="020B0A04020102020204"/>
              </a:rPr>
              <a:t>ΤΟΠΟΘΕΤΗΘΕΙ</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ΠΡΕΠΕΙ</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ΝΑ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ΑΝΑΓΡΑΦΕΙ</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ΕΠΑΝΩ</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ΜΕΓΙΣΤΗ</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ΠΙΕΣΗ </a:t>
            </a:r>
            <a:r>
              <a:rPr sz="1650" dirty="0">
                <a:latin typeface="Arial Black" panose="020B0A04020102020204"/>
                <a:cs typeface="Arial Black" panose="020B0A04020102020204"/>
              </a:rPr>
              <a:t>ΜΕΓΑΛΥΤΕΡΗ</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ΤΗ</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ΜΕΓΙΣΤΗ</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ΠΙΕΣΗ</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55" dirty="0">
                <a:latin typeface="Arial Black" panose="020B0A04020102020204"/>
                <a:cs typeface="Arial Black" panose="020B0A04020102020204"/>
              </a:rPr>
              <a:t> </a:t>
            </a:r>
            <a:r>
              <a:rPr sz="1650" spc="-10" dirty="0">
                <a:latin typeface="Arial Black" panose="020B0A04020102020204"/>
                <a:cs typeface="Arial Black" panose="020B0A04020102020204"/>
              </a:rPr>
              <a:t>ΚΥΛΙΝΔΡΟΥ.</a:t>
            </a:r>
            <a:endParaRPr sz="1650">
              <a:latin typeface="Arial Black" panose="020B0A04020102020204"/>
              <a:cs typeface="Arial Black" panose="020B0A04020102020204"/>
            </a:endParaRPr>
          </a:p>
        </p:txBody>
      </p:sp>
      <p:sp>
        <p:nvSpPr>
          <p:cNvPr id="3" name="object 3"/>
          <p:cNvSpPr/>
          <p:nvPr/>
        </p:nvSpPr>
        <p:spPr>
          <a:xfrm>
            <a:off x="283209" y="7746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40047"/>
          </a:xfrm>
          <a:prstGeom prst="rect">
            <a:avLst/>
          </a:prstGeom>
        </p:spPr>
        <p:txBody>
          <a:bodyPr vert="horz" wrap="square" lIns="0" tIns="12065" rIns="0" bIns="0" rtlCol="0">
            <a:spAutoFit/>
          </a:bodyPr>
          <a:lstStyle/>
          <a:p>
            <a:pPr marL="2409190" marR="5080" indent="-2078990">
              <a:lnSpc>
                <a:spcPct val="120000"/>
              </a:lnSpc>
              <a:spcBef>
                <a:spcPts val="95"/>
              </a:spcBef>
            </a:pPr>
            <a:r>
              <a:rPr sz="1700" b="0" u="none">
                <a:solidFill>
                  <a:srgbClr val="FFFFFF"/>
                </a:solidFill>
                <a:latin typeface="Arial Black" panose="020B0A04020102020204"/>
                <a:cs typeface="Arial Black" panose="020B0A04020102020204"/>
              </a:rPr>
              <a:t>ΔΙΑΔΙΚΑΣΙΑ</a:t>
            </a:r>
            <a:r>
              <a:rPr sz="1700" b="0" u="heavy" spc="95">
                <a:solidFill>
                  <a:srgbClr val="FFFFFF"/>
                </a:solidFill>
                <a:uFill>
                  <a:solidFill>
                    <a:srgbClr val="FFFFFF"/>
                  </a:solidFill>
                </a:uFill>
                <a:latin typeface="Arial Black" panose="020B0A04020102020204"/>
                <a:cs typeface="Arial Black" panose="020B0A04020102020204"/>
              </a:rPr>
              <a:t> </a:t>
            </a:r>
            <a:r>
              <a:rPr sz="1700" b="0" u="none" smtClean="0">
                <a:solidFill>
                  <a:srgbClr val="FFFFFF"/>
                </a:solidFill>
                <a:latin typeface="Arial Black" panose="020B0A04020102020204"/>
                <a:cs typeface="Arial Black" panose="020B0A04020102020204"/>
              </a:rPr>
              <a:t>ΛΗΨ</a:t>
            </a:r>
            <a:r>
              <a:rPr lang="el-GR" sz="1700" b="0" u="none" dirty="0" smtClean="0">
                <a:solidFill>
                  <a:srgbClr val="FFFFFF"/>
                </a:solidFill>
                <a:latin typeface="Arial Black" panose="020B0A04020102020204"/>
                <a:cs typeface="Arial Black" panose="020B0A04020102020204"/>
              </a:rPr>
              <a:t>Η</a:t>
            </a:r>
            <a:r>
              <a:rPr sz="1700" b="0" u="none" smtClean="0">
                <a:solidFill>
                  <a:srgbClr val="FFFFFF"/>
                </a:solidFill>
                <a:latin typeface="Arial Black" panose="020B0A04020102020204"/>
                <a:cs typeface="Arial Black" panose="020B0A04020102020204"/>
              </a:rPr>
              <a:t>Σ</a:t>
            </a:r>
            <a:r>
              <a:rPr sz="1700" b="0" u="heavy" spc="95" smtClean="0">
                <a:solidFill>
                  <a:srgbClr val="FFFFFF"/>
                </a:solidFill>
                <a:uFill>
                  <a:solidFill>
                    <a:srgbClr val="FFFFFF"/>
                  </a:solidFill>
                </a:uFill>
                <a:latin typeface="Arial Black" panose="020B0A04020102020204"/>
                <a:cs typeface="Arial Black" panose="020B0A04020102020204"/>
              </a:rPr>
              <a:t> </a:t>
            </a:r>
            <a:r>
              <a:rPr sz="1700" b="0" u="none" dirty="0">
                <a:solidFill>
                  <a:srgbClr val="FFFFFF"/>
                </a:solidFill>
                <a:latin typeface="Arial Black" panose="020B0A04020102020204"/>
                <a:cs typeface="Arial Black" panose="020B0A04020102020204"/>
              </a:rPr>
              <a:t>ΔΥΝΑΜΟΔΕΙΚΤΙΚΟΥ</a:t>
            </a:r>
            <a:r>
              <a:rPr sz="1700" b="0" u="heavy" spc="100" dirty="0">
                <a:solidFill>
                  <a:srgbClr val="FFFFFF"/>
                </a:solidFill>
                <a:uFill>
                  <a:solidFill>
                    <a:srgbClr val="FFFFFF"/>
                  </a:solidFill>
                </a:uFill>
                <a:latin typeface="Arial Black" panose="020B0A04020102020204"/>
                <a:cs typeface="Arial Black" panose="020B0A04020102020204"/>
              </a:rPr>
              <a:t> </a:t>
            </a:r>
            <a:r>
              <a:rPr sz="1700" b="0" u="none" dirty="0">
                <a:solidFill>
                  <a:srgbClr val="FFFFFF"/>
                </a:solidFill>
                <a:latin typeface="Arial Black" panose="020B0A04020102020204"/>
                <a:cs typeface="Arial Black" panose="020B0A04020102020204"/>
              </a:rPr>
              <a:t>ΔΙΑΓΡΑΜΜΑΤΟΣ</a:t>
            </a:r>
            <a:r>
              <a:rPr sz="1700" b="0" u="heavy" spc="95" dirty="0">
                <a:solidFill>
                  <a:srgbClr val="FFFFFF"/>
                </a:solidFill>
                <a:uFill>
                  <a:solidFill>
                    <a:srgbClr val="FFFFFF"/>
                  </a:solidFill>
                </a:uFill>
                <a:latin typeface="Arial Black" panose="020B0A04020102020204"/>
                <a:cs typeface="Arial Black" panose="020B0A04020102020204"/>
              </a:rPr>
              <a:t> </a:t>
            </a:r>
            <a:r>
              <a:rPr sz="1700" b="0" u="heavy" spc="-25" dirty="0">
                <a:solidFill>
                  <a:srgbClr val="FFFFFF"/>
                </a:solidFill>
                <a:uFill>
                  <a:solidFill>
                    <a:srgbClr val="FFFFFF"/>
                  </a:solidFill>
                </a:uFill>
                <a:latin typeface="Arial Black" panose="020B0A04020102020204"/>
                <a:cs typeface="Arial Black" panose="020B0A04020102020204"/>
              </a:rPr>
              <a:t>ΜΕ</a:t>
            </a:r>
            <a:r>
              <a:rPr sz="1700" b="0" u="none" spc="-25" dirty="0">
                <a:solidFill>
                  <a:srgbClr val="FFFFFF"/>
                </a:solidFill>
                <a:latin typeface="Arial Black" panose="020B0A04020102020204"/>
                <a:cs typeface="Arial Black" panose="020B0A04020102020204"/>
              </a:rPr>
              <a:t> </a:t>
            </a:r>
            <a:r>
              <a:rPr sz="1700" b="0" u="none" dirty="0">
                <a:solidFill>
                  <a:srgbClr val="FFFFFF"/>
                </a:solidFill>
                <a:latin typeface="Arial Black" panose="020B0A04020102020204"/>
                <a:cs typeface="Arial Black" panose="020B0A04020102020204"/>
              </a:rPr>
              <a:t>ΜΗΧΑΝΙΚΟ</a:t>
            </a:r>
            <a:r>
              <a:rPr sz="1700" b="0" u="heavy" spc="80" dirty="0">
                <a:solidFill>
                  <a:srgbClr val="FFFFFF"/>
                </a:solidFill>
                <a:uFill>
                  <a:solidFill>
                    <a:srgbClr val="FFFFFF"/>
                  </a:solidFill>
                </a:uFill>
                <a:latin typeface="Arial Black" panose="020B0A04020102020204"/>
                <a:cs typeface="Arial Black" panose="020B0A04020102020204"/>
              </a:rPr>
              <a:t> </a:t>
            </a:r>
            <a:r>
              <a:rPr sz="1700" b="0" u="heavy" spc="-10" dirty="0">
                <a:solidFill>
                  <a:srgbClr val="FFFFFF"/>
                </a:solidFill>
                <a:uFill>
                  <a:solidFill>
                    <a:srgbClr val="FFFFFF"/>
                  </a:solidFill>
                </a:uFill>
                <a:latin typeface="Arial Black" panose="020B0A04020102020204"/>
                <a:cs typeface="Arial Black" panose="020B0A04020102020204"/>
              </a:rPr>
              <a:t>ΔΥΝΑΜΟΔΕΙΚΤΗ</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2250" y="1077214"/>
            <a:ext cx="7876540" cy="762000"/>
          </a:xfrm>
          <a:prstGeom prst="rect">
            <a:avLst/>
          </a:prstGeom>
        </p:spPr>
        <p:txBody>
          <a:bodyPr vert="horz" wrap="square" lIns="0" tIns="12065" rIns="0" bIns="0" rtlCol="0">
            <a:spAutoFit/>
          </a:bodyPr>
          <a:lstStyle/>
          <a:p>
            <a:pPr marL="12700" marR="5080">
              <a:lnSpc>
                <a:spcPct val="118000"/>
              </a:lnSpc>
              <a:spcBef>
                <a:spcPts val="95"/>
              </a:spcBef>
            </a:pPr>
            <a:r>
              <a:rPr sz="2050" b="0" u="heavy" dirty="0">
                <a:solidFill>
                  <a:srgbClr val="000000"/>
                </a:solidFill>
                <a:uFill>
                  <a:solidFill>
                    <a:srgbClr val="000000"/>
                  </a:solidFill>
                </a:uFill>
                <a:latin typeface="Arial Black" panose="020B0A04020102020204"/>
                <a:cs typeface="Arial Black" panose="020B0A04020102020204"/>
              </a:rPr>
              <a:t>Η</a:t>
            </a:r>
            <a:r>
              <a:rPr sz="2050" b="0" u="heavy" spc="-10"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ΔΙΑΔΙΚΑΣΙΑ</a:t>
            </a:r>
            <a:r>
              <a:rPr sz="2050" b="0" u="heavy" spc="5"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ΠΟΥ</a:t>
            </a:r>
            <a:r>
              <a:rPr sz="2050" b="0" u="heavy" spc="-10"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ΑΚΟΛΟΥΘΕΙΤΑΙ</a:t>
            </a:r>
            <a:r>
              <a:rPr sz="2050" b="0" u="heavy" spc="-10"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ΓΙΑ</a:t>
            </a:r>
            <a:r>
              <a:rPr sz="2050" b="0" u="heavy" spc="-5"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ΤΗ</a:t>
            </a:r>
            <a:r>
              <a:rPr sz="2050" b="0" u="heavy" spc="-10"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ΛΗΨΗ</a:t>
            </a:r>
            <a:r>
              <a:rPr sz="2050" b="0" u="heavy" spc="-10" dirty="0">
                <a:solidFill>
                  <a:srgbClr val="000000"/>
                </a:solidFill>
                <a:uFill>
                  <a:solidFill>
                    <a:srgbClr val="000000"/>
                  </a:solidFill>
                </a:uFill>
                <a:latin typeface="Arial Black" panose="020B0A04020102020204"/>
                <a:cs typeface="Arial Black" panose="020B0A04020102020204"/>
              </a:rPr>
              <a:t> </a:t>
            </a:r>
            <a:r>
              <a:rPr sz="2050" b="0" u="heavy" spc="-25" dirty="0">
                <a:solidFill>
                  <a:srgbClr val="000000"/>
                </a:solidFill>
                <a:uFill>
                  <a:solidFill>
                    <a:srgbClr val="000000"/>
                  </a:solidFill>
                </a:uFill>
                <a:latin typeface="Arial Black" panose="020B0A04020102020204"/>
                <a:cs typeface="Arial Black" panose="020B0A04020102020204"/>
              </a:rPr>
              <a:t>ΤΟΥ</a:t>
            </a:r>
            <a:r>
              <a:rPr sz="2050" b="0" u="none" spc="-25" dirty="0">
                <a:solidFill>
                  <a:srgbClr val="000000"/>
                </a:solid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ΔΥΝΑΜΟΔΕΙΚΤΙΚΟΥ</a:t>
            </a:r>
            <a:r>
              <a:rPr sz="2050" b="0" u="heavy" spc="-25"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ΔΙΑΓΡΑΜΜΑΤΟΣ</a:t>
            </a:r>
            <a:r>
              <a:rPr sz="2050" b="0" u="heavy" spc="-15"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ΕΙΝΑΙ</a:t>
            </a:r>
            <a:r>
              <a:rPr sz="2050" b="0" u="heavy" spc="-15" dirty="0">
                <a:solidFill>
                  <a:srgbClr val="000000"/>
                </a:solidFill>
                <a:uFill>
                  <a:solidFill>
                    <a:srgbClr val="000000"/>
                  </a:solidFill>
                </a:uFill>
                <a:latin typeface="Arial Black" panose="020B0A04020102020204"/>
                <a:cs typeface="Arial Black" panose="020B0A04020102020204"/>
              </a:rPr>
              <a:t> </a:t>
            </a:r>
            <a:r>
              <a:rPr sz="2050" b="0" u="heavy" dirty="0">
                <a:solidFill>
                  <a:srgbClr val="000000"/>
                </a:solidFill>
                <a:uFill>
                  <a:solidFill>
                    <a:srgbClr val="000000"/>
                  </a:solidFill>
                </a:uFill>
                <a:latin typeface="Arial Black" panose="020B0A04020102020204"/>
                <a:cs typeface="Arial Black" panose="020B0A04020102020204"/>
              </a:rPr>
              <a:t>Η</a:t>
            </a:r>
            <a:r>
              <a:rPr sz="2050" b="0" u="heavy" spc="-15" dirty="0">
                <a:solidFill>
                  <a:srgbClr val="000000"/>
                </a:solidFill>
                <a:uFill>
                  <a:solidFill>
                    <a:srgbClr val="000000"/>
                  </a:solidFill>
                </a:uFill>
                <a:latin typeface="Arial Black" panose="020B0A04020102020204"/>
                <a:cs typeface="Arial Black" panose="020B0A04020102020204"/>
              </a:rPr>
              <a:t> </a:t>
            </a:r>
            <a:r>
              <a:rPr sz="2050" b="0" u="heavy" spc="-10" dirty="0">
                <a:solidFill>
                  <a:srgbClr val="000000"/>
                </a:solidFill>
                <a:uFill>
                  <a:solidFill>
                    <a:srgbClr val="000000"/>
                  </a:solidFill>
                </a:uFill>
                <a:latin typeface="Arial Black" panose="020B0A04020102020204"/>
                <a:cs typeface="Arial Black" panose="020B0A04020102020204"/>
              </a:rPr>
              <a:t>ΕΞΗΣ</a:t>
            </a:r>
            <a:r>
              <a:rPr sz="1550" b="0" u="heavy" spc="-10" dirty="0">
                <a:solidFill>
                  <a:srgbClr val="000000"/>
                </a:solidFill>
                <a:uFill>
                  <a:solidFill>
                    <a:srgbClr val="000000"/>
                  </a:solidFill>
                </a:uFill>
                <a:latin typeface="Arial Black" panose="020B0A04020102020204"/>
                <a:cs typeface="Arial Black" panose="020B0A04020102020204"/>
              </a:rPr>
              <a:t>:</a:t>
            </a:r>
            <a:endParaRPr sz="1550">
              <a:latin typeface="Arial Black" panose="020B0A04020102020204"/>
              <a:cs typeface="Arial Black" panose="020B0A04020102020204"/>
            </a:endParaRPr>
          </a:p>
        </p:txBody>
      </p:sp>
      <p:sp>
        <p:nvSpPr>
          <p:cNvPr id="3" name="object 3"/>
          <p:cNvSpPr txBox="1"/>
          <p:nvPr/>
        </p:nvSpPr>
        <p:spPr>
          <a:xfrm>
            <a:off x="222250" y="2190153"/>
            <a:ext cx="8503285" cy="4275455"/>
          </a:xfrm>
          <a:prstGeom prst="rect">
            <a:avLst/>
          </a:prstGeom>
        </p:spPr>
        <p:txBody>
          <a:bodyPr vert="horz" wrap="square" lIns="0" tIns="17780" rIns="0" bIns="0" rtlCol="0">
            <a:spAutoFit/>
          </a:bodyPr>
          <a:lstStyle/>
          <a:p>
            <a:pPr marL="12700" marR="5080">
              <a:lnSpc>
                <a:spcPct val="117000"/>
              </a:lnSpc>
              <a:spcBef>
                <a:spcPts val="140"/>
              </a:spcBef>
              <a:buClr>
                <a:srgbClr val="FF0000"/>
              </a:buClr>
              <a:buSzPct val="108000"/>
              <a:buAutoNum type="arabicParenR" startAt="3"/>
              <a:tabLst>
                <a:tab pos="368300" algn="l"/>
              </a:tabLst>
            </a:pPr>
            <a:r>
              <a:rPr sz="1900" dirty="0">
                <a:latin typeface="Arial Black" panose="020B0A04020102020204"/>
                <a:cs typeface="Arial Black" panose="020B0A04020102020204"/>
              </a:rPr>
              <a:t>ΤΟ</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ΜΗΚΟΣ</a:t>
            </a:r>
            <a:r>
              <a:rPr sz="1900" spc="-85"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100" dirty="0">
                <a:latin typeface="Arial Black" panose="020B0A04020102020204"/>
                <a:cs typeface="Arial Black" panose="020B0A04020102020204"/>
              </a:rPr>
              <a:t> </a:t>
            </a:r>
            <a:r>
              <a:rPr sz="1900" spc="-10" dirty="0">
                <a:latin typeface="Arial Black" panose="020B0A04020102020204"/>
                <a:cs typeface="Arial Black" panose="020B0A04020102020204"/>
              </a:rPr>
              <a:t>ΣΧΟΙΝΙΟΥ</a:t>
            </a:r>
            <a:r>
              <a:rPr sz="1900" spc="-95" dirty="0">
                <a:latin typeface="Arial Black" panose="020B0A04020102020204"/>
                <a:cs typeface="Arial Black" panose="020B0A04020102020204"/>
              </a:rPr>
              <a:t> </a:t>
            </a:r>
            <a:r>
              <a:rPr sz="1900" dirty="0">
                <a:latin typeface="Arial Black" panose="020B0A04020102020204"/>
                <a:cs typeface="Arial Black" panose="020B0A04020102020204"/>
              </a:rPr>
              <a:t>ΠΡΕΠΕΙ</a:t>
            </a:r>
            <a:r>
              <a:rPr sz="1900" spc="-90" dirty="0">
                <a:latin typeface="Arial Black" panose="020B0A04020102020204"/>
                <a:cs typeface="Arial Black" panose="020B0A04020102020204"/>
              </a:rPr>
              <a:t> </a:t>
            </a:r>
            <a:r>
              <a:rPr sz="1900" dirty="0">
                <a:latin typeface="Arial Black" panose="020B0A04020102020204"/>
                <a:cs typeface="Arial Black" panose="020B0A04020102020204"/>
              </a:rPr>
              <a:t>ΝΑ</a:t>
            </a:r>
            <a:r>
              <a:rPr sz="1900" spc="-100" dirty="0">
                <a:latin typeface="Arial Black" panose="020B0A04020102020204"/>
                <a:cs typeface="Arial Black" panose="020B0A04020102020204"/>
              </a:rPr>
              <a:t> </a:t>
            </a:r>
            <a:r>
              <a:rPr sz="1900" spc="-10" dirty="0">
                <a:latin typeface="Arial Black" panose="020B0A04020102020204"/>
                <a:cs typeface="Arial Black" panose="020B0A04020102020204"/>
              </a:rPr>
              <a:t>ΡΥΘΜΙΣΤΕΙ</a:t>
            </a:r>
            <a:r>
              <a:rPr sz="1900" spc="-95" dirty="0">
                <a:latin typeface="Arial Black" panose="020B0A04020102020204"/>
                <a:cs typeface="Arial Black" panose="020B0A04020102020204"/>
              </a:rPr>
              <a:t> </a:t>
            </a:r>
            <a:r>
              <a:rPr sz="1900" dirty="0">
                <a:latin typeface="Arial Black" panose="020B0A04020102020204"/>
                <a:cs typeface="Arial Black" panose="020B0A04020102020204"/>
              </a:rPr>
              <a:t>ΩΣΤΕ</a:t>
            </a:r>
            <a:r>
              <a:rPr sz="1900" spc="-95" dirty="0">
                <a:latin typeface="Arial Black" panose="020B0A04020102020204"/>
                <a:cs typeface="Arial Black" panose="020B0A04020102020204"/>
              </a:rPr>
              <a:t> </a:t>
            </a:r>
            <a:r>
              <a:rPr sz="1900" spc="-25" dirty="0">
                <a:latin typeface="Arial Black" panose="020B0A04020102020204"/>
                <a:cs typeface="Arial Black" panose="020B0A04020102020204"/>
              </a:rPr>
              <a:t>ΝΑ </a:t>
            </a:r>
            <a:r>
              <a:rPr sz="1900" spc="-20" dirty="0">
                <a:latin typeface="Arial Black" panose="020B0A04020102020204"/>
                <a:cs typeface="Arial Black" panose="020B0A04020102020204"/>
              </a:rPr>
              <a:t>ΑΠΟΦΕΥΓΕΤΑΙ</a:t>
            </a:r>
            <a:r>
              <a:rPr sz="1900" spc="-75" dirty="0">
                <a:latin typeface="Arial Black" panose="020B0A04020102020204"/>
                <a:cs typeface="Arial Black" panose="020B0A04020102020204"/>
              </a:rPr>
              <a:t> </a:t>
            </a:r>
            <a:r>
              <a:rPr sz="1900" dirty="0">
                <a:latin typeface="Arial Black" panose="020B0A04020102020204"/>
                <a:cs typeface="Arial Black" panose="020B0A04020102020204"/>
              </a:rPr>
              <a:t>ΤΟ</a:t>
            </a:r>
            <a:r>
              <a:rPr sz="1900" spc="-60" dirty="0">
                <a:latin typeface="Arial Black" panose="020B0A04020102020204"/>
                <a:cs typeface="Arial Black" panose="020B0A04020102020204"/>
              </a:rPr>
              <a:t> </a:t>
            </a:r>
            <a:r>
              <a:rPr sz="1900" spc="-10" dirty="0">
                <a:latin typeface="Arial Black" panose="020B0A04020102020204"/>
                <a:cs typeface="Arial Black" panose="020B0A04020102020204"/>
              </a:rPr>
              <a:t>ΚΤΥΠΗΜΑ</a:t>
            </a:r>
            <a:r>
              <a:rPr sz="1900" spc="-70"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75" dirty="0">
                <a:latin typeface="Arial Black" panose="020B0A04020102020204"/>
                <a:cs typeface="Arial Black" panose="020B0A04020102020204"/>
              </a:rPr>
              <a:t> </a:t>
            </a:r>
            <a:r>
              <a:rPr sz="1900" spc="-10" dirty="0">
                <a:latin typeface="Arial Black" panose="020B0A04020102020204"/>
                <a:cs typeface="Arial Black" panose="020B0A04020102020204"/>
              </a:rPr>
              <a:t>ΠΕΡΙΣΤΡΕΦΟΜΕΝΟΥ ΤΥΜΠΑΝΟΥ</a:t>
            </a:r>
            <a:r>
              <a:rPr sz="1900" spc="-105" dirty="0">
                <a:latin typeface="Arial Black" panose="020B0A04020102020204"/>
                <a:cs typeface="Arial Black" panose="020B0A04020102020204"/>
              </a:rPr>
              <a:t> </a:t>
            </a:r>
            <a:r>
              <a:rPr sz="1900" dirty="0">
                <a:latin typeface="Arial Black" panose="020B0A04020102020204"/>
                <a:cs typeface="Arial Black" panose="020B0A04020102020204"/>
              </a:rPr>
              <a:t>ΣΤΑ</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ΑΚΡΑ,</a:t>
            </a:r>
            <a:r>
              <a:rPr sz="1900" spc="-100" dirty="0">
                <a:latin typeface="Arial Black" panose="020B0A04020102020204"/>
                <a:cs typeface="Arial Black" panose="020B0A04020102020204"/>
              </a:rPr>
              <a:t> </a:t>
            </a:r>
            <a:r>
              <a:rPr sz="1900" spc="-10" dirty="0">
                <a:latin typeface="Arial Black" panose="020B0A04020102020204"/>
                <a:cs typeface="Arial Black" panose="020B0A04020102020204"/>
              </a:rPr>
              <a:t>ΔΙΑΦΟΡΕΤΙΚΑ</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ΘΑ</a:t>
            </a:r>
            <a:r>
              <a:rPr sz="1900" spc="-100" dirty="0">
                <a:latin typeface="Arial Black" panose="020B0A04020102020204"/>
                <a:cs typeface="Arial Black" panose="020B0A04020102020204"/>
              </a:rPr>
              <a:t> </a:t>
            </a:r>
            <a:r>
              <a:rPr sz="1900" spc="-20" dirty="0">
                <a:latin typeface="Arial Black" panose="020B0A04020102020204"/>
                <a:cs typeface="Arial Black" panose="020B0A04020102020204"/>
              </a:rPr>
              <a:t>ΑΝΑΤΑΡΑΣΣΕΤΑΙ</a:t>
            </a:r>
            <a:r>
              <a:rPr sz="1900" spc="-100" dirty="0">
                <a:latin typeface="Arial Black" panose="020B0A04020102020204"/>
                <a:cs typeface="Arial Black" panose="020B0A04020102020204"/>
              </a:rPr>
              <a:t> </a:t>
            </a:r>
            <a:r>
              <a:rPr sz="1900" spc="-50" dirty="0">
                <a:latin typeface="Arial Black" panose="020B0A04020102020204"/>
                <a:cs typeface="Arial Black" panose="020B0A04020102020204"/>
              </a:rPr>
              <a:t>Η </a:t>
            </a:r>
            <a:r>
              <a:rPr sz="1900" spc="-10" dirty="0">
                <a:latin typeface="Arial Black" panose="020B0A04020102020204"/>
                <a:cs typeface="Arial Black" panose="020B0A04020102020204"/>
              </a:rPr>
              <a:t>ΒΕΛΟΝΑ,</a:t>
            </a:r>
            <a:r>
              <a:rPr sz="1900" spc="-95"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85" dirty="0">
                <a:latin typeface="Arial Black" panose="020B0A04020102020204"/>
                <a:cs typeface="Arial Black" panose="020B0A04020102020204"/>
              </a:rPr>
              <a:t> </a:t>
            </a:r>
            <a:r>
              <a:rPr sz="1900" spc="-20" dirty="0">
                <a:latin typeface="Arial Black" panose="020B0A04020102020204"/>
                <a:cs typeface="Arial Black" panose="020B0A04020102020204"/>
              </a:rPr>
              <a:t>ΑΠΟΤΕΛΕΣΜΑ</a:t>
            </a:r>
            <a:r>
              <a:rPr sz="1900" spc="-85" dirty="0">
                <a:latin typeface="Arial Black" panose="020B0A04020102020204"/>
                <a:cs typeface="Arial Black" panose="020B0A04020102020204"/>
              </a:rPr>
              <a:t> </a:t>
            </a:r>
            <a:r>
              <a:rPr sz="1900" dirty="0">
                <a:latin typeface="Arial Black" panose="020B0A04020102020204"/>
                <a:cs typeface="Arial Black" panose="020B0A04020102020204"/>
              </a:rPr>
              <a:t>ΝΑ</a:t>
            </a:r>
            <a:r>
              <a:rPr sz="1900" spc="-90" dirty="0">
                <a:latin typeface="Arial Black" panose="020B0A04020102020204"/>
                <a:cs typeface="Arial Black" panose="020B0A04020102020204"/>
              </a:rPr>
              <a:t> </a:t>
            </a:r>
            <a:r>
              <a:rPr sz="1900" spc="-10" dirty="0">
                <a:latin typeface="Arial Black" panose="020B0A04020102020204"/>
                <a:cs typeface="Arial Black" panose="020B0A04020102020204"/>
              </a:rPr>
              <a:t>ΠΡΟΚΥΠΤΕΙ</a:t>
            </a:r>
            <a:r>
              <a:rPr sz="1900" spc="-80" dirty="0">
                <a:latin typeface="Arial Black" panose="020B0A04020102020204"/>
                <a:cs typeface="Arial Black" panose="020B0A04020102020204"/>
              </a:rPr>
              <a:t> </a:t>
            </a:r>
            <a:r>
              <a:rPr sz="1900" spc="-10" dirty="0">
                <a:latin typeface="Arial Black" panose="020B0A04020102020204"/>
                <a:cs typeface="Arial Black" panose="020B0A04020102020204"/>
              </a:rPr>
              <a:t>ΕΣΦΑΛΜΕΝΗ</a:t>
            </a:r>
            <a:r>
              <a:rPr sz="1900" spc="-80" dirty="0">
                <a:latin typeface="Arial Black" panose="020B0A04020102020204"/>
                <a:cs typeface="Arial Black" panose="020B0A04020102020204"/>
              </a:rPr>
              <a:t> </a:t>
            </a:r>
            <a:r>
              <a:rPr sz="1900" spc="-20" dirty="0">
                <a:latin typeface="Arial Black" panose="020B0A04020102020204"/>
                <a:cs typeface="Arial Black" panose="020B0A04020102020204"/>
              </a:rPr>
              <a:t>ΛΗΨΗ </a:t>
            </a:r>
            <a:r>
              <a:rPr sz="1900" dirty="0">
                <a:latin typeface="Arial Black" panose="020B0A04020102020204"/>
                <a:cs typeface="Arial Black" panose="020B0A04020102020204"/>
              </a:rPr>
              <a:t>ΤΟΥ</a:t>
            </a:r>
            <a:r>
              <a:rPr sz="1900" spc="-90" dirty="0">
                <a:latin typeface="Arial Black" panose="020B0A04020102020204"/>
                <a:cs typeface="Arial Black" panose="020B0A04020102020204"/>
              </a:rPr>
              <a:t> </a:t>
            </a:r>
            <a:r>
              <a:rPr sz="1900" spc="-10" dirty="0">
                <a:latin typeface="Arial Black" panose="020B0A04020102020204"/>
                <a:cs typeface="Arial Black" panose="020B0A04020102020204"/>
              </a:rPr>
              <a:t>ΔΙΑΓΡΑΜΜΑΤΟΣ.</a:t>
            </a:r>
            <a:endParaRPr sz="1900">
              <a:latin typeface="Arial Black" panose="020B0A04020102020204"/>
              <a:cs typeface="Arial Black" panose="020B0A04020102020204"/>
            </a:endParaRPr>
          </a:p>
          <a:p>
            <a:pPr>
              <a:lnSpc>
                <a:spcPct val="100000"/>
              </a:lnSpc>
              <a:buAutoNum type="arabicParenR" startAt="3"/>
            </a:pPr>
            <a:endParaRPr sz="2700">
              <a:latin typeface="Arial Black" panose="020B0A04020102020204"/>
              <a:cs typeface="Arial Black" panose="020B0A04020102020204"/>
            </a:endParaRPr>
          </a:p>
          <a:p>
            <a:pPr marL="12700" marR="10160">
              <a:lnSpc>
                <a:spcPct val="117000"/>
              </a:lnSpc>
              <a:buClr>
                <a:srgbClr val="FF0000"/>
              </a:buClr>
              <a:buSzPct val="103000"/>
              <a:buAutoNum type="arabicParenR" startAt="3"/>
              <a:tabLst>
                <a:tab pos="360680" algn="l"/>
              </a:tabLst>
            </a:pPr>
            <a:r>
              <a:rPr sz="1900" dirty="0">
                <a:latin typeface="Arial Black" panose="020B0A04020102020204"/>
                <a:cs typeface="Arial Black" panose="020B0A04020102020204"/>
              </a:rPr>
              <a:t>ΕΙΝΑΙ</a:t>
            </a:r>
            <a:r>
              <a:rPr sz="1900" spc="-90" dirty="0">
                <a:latin typeface="Arial Black" panose="020B0A04020102020204"/>
                <a:cs typeface="Arial Black" panose="020B0A04020102020204"/>
              </a:rPr>
              <a:t> </a:t>
            </a:r>
            <a:r>
              <a:rPr sz="1900" spc="-10" dirty="0">
                <a:latin typeface="Arial Black" panose="020B0A04020102020204"/>
                <a:cs typeface="Arial Black" panose="020B0A04020102020204"/>
              </a:rPr>
              <a:t>ΑΠΑΡΑΙΤΗΤΟ</a:t>
            </a:r>
            <a:r>
              <a:rPr sz="1900" spc="-75" dirty="0">
                <a:latin typeface="Arial Black" panose="020B0A04020102020204"/>
                <a:cs typeface="Arial Black" panose="020B0A04020102020204"/>
              </a:rPr>
              <a:t> </a:t>
            </a:r>
            <a:r>
              <a:rPr sz="1900" dirty="0">
                <a:latin typeface="Arial Black" panose="020B0A04020102020204"/>
                <a:cs typeface="Arial Black" panose="020B0A04020102020204"/>
              </a:rPr>
              <a:t>ΝΑ</a:t>
            </a:r>
            <a:r>
              <a:rPr sz="1900" spc="-85" dirty="0">
                <a:latin typeface="Arial Black" panose="020B0A04020102020204"/>
                <a:cs typeface="Arial Black" panose="020B0A04020102020204"/>
              </a:rPr>
              <a:t> </a:t>
            </a:r>
            <a:r>
              <a:rPr sz="1900" spc="-20" dirty="0">
                <a:latin typeface="Arial Black" panose="020B0A04020102020204"/>
                <a:cs typeface="Arial Black" panose="020B0A04020102020204"/>
              </a:rPr>
              <a:t>ΕΞΑΕΡΙΖΕΤΑΙ</a:t>
            </a:r>
            <a:r>
              <a:rPr sz="1900" spc="-80" dirty="0">
                <a:latin typeface="Arial Black" panose="020B0A04020102020204"/>
                <a:cs typeface="Arial Black" panose="020B0A04020102020204"/>
              </a:rPr>
              <a:t> </a:t>
            </a:r>
            <a:r>
              <a:rPr sz="1900" dirty="0">
                <a:latin typeface="Arial Black" panose="020B0A04020102020204"/>
                <a:cs typeface="Arial Black" panose="020B0A04020102020204"/>
              </a:rPr>
              <a:t>Ο</a:t>
            </a:r>
            <a:r>
              <a:rPr sz="1900" spc="-85" dirty="0">
                <a:latin typeface="Arial Black" panose="020B0A04020102020204"/>
                <a:cs typeface="Arial Black" panose="020B0A04020102020204"/>
              </a:rPr>
              <a:t> </a:t>
            </a:r>
            <a:r>
              <a:rPr sz="1900" spc="-10" dirty="0">
                <a:latin typeface="Arial Black" panose="020B0A04020102020204"/>
                <a:cs typeface="Arial Black" panose="020B0A04020102020204"/>
              </a:rPr>
              <a:t>ΚΥΛΙΝΔΡΟΣ</a:t>
            </a:r>
            <a:r>
              <a:rPr sz="1900" spc="-85" dirty="0">
                <a:latin typeface="Arial Black" panose="020B0A04020102020204"/>
                <a:cs typeface="Arial Black" panose="020B0A04020102020204"/>
              </a:rPr>
              <a:t> </a:t>
            </a:r>
            <a:r>
              <a:rPr sz="1900" spc="-25" dirty="0">
                <a:latin typeface="Arial Black" panose="020B0A04020102020204"/>
                <a:cs typeface="Arial Black" panose="020B0A04020102020204"/>
              </a:rPr>
              <a:t>ΤΗΣ </a:t>
            </a:r>
            <a:r>
              <a:rPr sz="1900" spc="-10" dirty="0">
                <a:latin typeface="Arial Black" panose="020B0A04020102020204"/>
                <a:cs typeface="Arial Black" panose="020B0A04020102020204"/>
              </a:rPr>
              <a:t>ΜΗΧΑΝΗΣ</a:t>
            </a:r>
            <a:r>
              <a:rPr sz="1900" spc="-85" dirty="0">
                <a:latin typeface="Arial Black" panose="020B0A04020102020204"/>
                <a:cs typeface="Arial Black" panose="020B0A04020102020204"/>
              </a:rPr>
              <a:t> </a:t>
            </a:r>
            <a:r>
              <a:rPr sz="1900" dirty="0">
                <a:latin typeface="Arial Black" panose="020B0A04020102020204"/>
                <a:cs typeface="Arial Black" panose="020B0A04020102020204"/>
              </a:rPr>
              <a:t>ΠΡΙΝ</a:t>
            </a:r>
            <a:r>
              <a:rPr sz="1900" spc="-85" dirty="0">
                <a:latin typeface="Arial Black" panose="020B0A04020102020204"/>
                <a:cs typeface="Arial Black" panose="020B0A04020102020204"/>
              </a:rPr>
              <a:t> </a:t>
            </a:r>
            <a:r>
              <a:rPr sz="1900" dirty="0">
                <a:latin typeface="Arial Black" panose="020B0A04020102020204"/>
                <a:cs typeface="Arial Black" panose="020B0A04020102020204"/>
              </a:rPr>
              <a:t>ΑΠΟ</a:t>
            </a:r>
            <a:r>
              <a:rPr sz="1900" spc="-90" dirty="0">
                <a:latin typeface="Arial Black" panose="020B0A04020102020204"/>
                <a:cs typeface="Arial Black" panose="020B0A04020102020204"/>
              </a:rPr>
              <a:t> </a:t>
            </a:r>
            <a:r>
              <a:rPr sz="1900" dirty="0">
                <a:latin typeface="Arial Black" panose="020B0A04020102020204"/>
                <a:cs typeface="Arial Black" panose="020B0A04020102020204"/>
              </a:rPr>
              <a:t>ΤΗΝ</a:t>
            </a:r>
            <a:r>
              <a:rPr sz="1900" spc="-80" dirty="0">
                <a:latin typeface="Arial Black" panose="020B0A04020102020204"/>
                <a:cs typeface="Arial Black" panose="020B0A04020102020204"/>
              </a:rPr>
              <a:t> </a:t>
            </a:r>
            <a:r>
              <a:rPr sz="1900" spc="-10" dirty="0">
                <a:latin typeface="Arial Black" panose="020B0A04020102020204"/>
                <a:cs typeface="Arial Black" panose="020B0A04020102020204"/>
              </a:rPr>
              <a:t>ΤΟΠΟΘΕΤΗΣΗ</a:t>
            </a:r>
            <a:r>
              <a:rPr sz="1900" spc="-80" dirty="0">
                <a:latin typeface="Arial Black" panose="020B0A04020102020204"/>
                <a:cs typeface="Arial Black" panose="020B0A04020102020204"/>
              </a:rPr>
              <a:t> </a:t>
            </a:r>
            <a:r>
              <a:rPr sz="1900">
                <a:latin typeface="Arial Black" panose="020B0A04020102020204"/>
                <a:cs typeface="Arial Black" panose="020B0A04020102020204"/>
              </a:rPr>
              <a:t>ΤΟΥ</a:t>
            </a:r>
            <a:r>
              <a:rPr sz="1900" spc="-95">
                <a:latin typeface="Arial Black" panose="020B0A04020102020204"/>
                <a:cs typeface="Arial Black" panose="020B0A04020102020204"/>
              </a:rPr>
              <a:t> </a:t>
            </a:r>
            <a:r>
              <a:rPr sz="1900" spc="-30" smtClean="0">
                <a:latin typeface="Arial Black" panose="020B0A04020102020204"/>
                <a:cs typeface="Arial Black" panose="020B0A04020102020204"/>
              </a:rPr>
              <a:t>ΔΥΝΑΜΟ</a:t>
            </a:r>
            <a:r>
              <a:rPr sz="1900" spc="-10" smtClean="0">
                <a:latin typeface="Arial Black" panose="020B0A04020102020204"/>
                <a:cs typeface="Arial Black" panose="020B0A04020102020204"/>
              </a:rPr>
              <a:t>ΔΕΙΚΤΗ</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ΤΟ</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ΑΝΟΙΓΜΑ</a:t>
            </a:r>
            <a:r>
              <a:rPr sz="1900" spc="-100"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105" dirty="0">
                <a:latin typeface="Arial Black" panose="020B0A04020102020204"/>
                <a:cs typeface="Arial Black" panose="020B0A04020102020204"/>
              </a:rPr>
              <a:t> </a:t>
            </a:r>
            <a:r>
              <a:rPr sz="1900" spc="-10" dirty="0">
                <a:latin typeface="Arial Black" panose="020B0A04020102020204"/>
                <a:cs typeface="Arial Black" panose="020B0A04020102020204"/>
              </a:rPr>
              <a:t>ΑΝΤΙΣΤΟΙΧΟΥ</a:t>
            </a:r>
            <a:r>
              <a:rPr sz="1900" spc="-100" dirty="0">
                <a:latin typeface="Arial Black" panose="020B0A04020102020204"/>
                <a:cs typeface="Arial Black" panose="020B0A04020102020204"/>
              </a:rPr>
              <a:t> </a:t>
            </a:r>
            <a:r>
              <a:rPr sz="1900" spc="-10">
                <a:latin typeface="Arial Black" panose="020B0A04020102020204"/>
                <a:cs typeface="Arial Black" panose="020B0A04020102020204"/>
              </a:rPr>
              <a:t>ΔΙΑΚΟΠΤΗ</a:t>
            </a:r>
            <a:r>
              <a:rPr sz="1900" spc="-90">
                <a:latin typeface="Arial Black" panose="020B0A04020102020204"/>
                <a:cs typeface="Arial Black" panose="020B0A04020102020204"/>
              </a:rPr>
              <a:t> </a:t>
            </a:r>
            <a:r>
              <a:rPr lang="el-GR" sz="1900" spc="-90" dirty="0" smtClean="0">
                <a:latin typeface="Arial Black" panose="020B0A04020102020204"/>
                <a:cs typeface="Arial Black" panose="020B0A04020102020204"/>
              </a:rPr>
              <a:t>(ΒΑΝΑΣ) </a:t>
            </a:r>
            <a:r>
              <a:rPr sz="1900" spc="-25" smtClean="0">
                <a:latin typeface="Arial Black" panose="020B0A04020102020204"/>
                <a:cs typeface="Arial Black" panose="020B0A04020102020204"/>
              </a:rPr>
              <a:t>ΤΟΥ </a:t>
            </a:r>
            <a:r>
              <a:rPr sz="1900" spc="-20" dirty="0">
                <a:latin typeface="Arial Black" panose="020B0A04020102020204"/>
                <a:cs typeface="Arial Black" panose="020B0A04020102020204"/>
              </a:rPr>
              <a:t>ΔΥΝΑΜΟΔΕΙΚΤΙΚΟΥ</a:t>
            </a:r>
            <a:r>
              <a:rPr sz="1900" spc="-85" dirty="0">
                <a:latin typeface="Arial Black" panose="020B0A04020102020204"/>
                <a:cs typeface="Arial Black" panose="020B0A04020102020204"/>
              </a:rPr>
              <a:t> </a:t>
            </a:r>
            <a:r>
              <a:rPr sz="1900" spc="-10" dirty="0">
                <a:latin typeface="Arial Black" panose="020B0A04020102020204"/>
                <a:cs typeface="Arial Black" panose="020B0A04020102020204"/>
              </a:rPr>
              <a:t>ΚΡΟΥΝΟΥ,</a:t>
            </a:r>
            <a:r>
              <a:rPr sz="1900" spc="-80" dirty="0">
                <a:latin typeface="Arial Black" panose="020B0A04020102020204"/>
                <a:cs typeface="Arial Black" panose="020B0A04020102020204"/>
              </a:rPr>
              <a:t> </a:t>
            </a:r>
            <a:r>
              <a:rPr sz="1900" dirty="0">
                <a:latin typeface="Arial Black" panose="020B0A04020102020204"/>
                <a:cs typeface="Arial Black" panose="020B0A04020102020204"/>
              </a:rPr>
              <a:t>ΓΙΑ</a:t>
            </a:r>
            <a:r>
              <a:rPr sz="1900" spc="-80" dirty="0">
                <a:latin typeface="Arial Black" panose="020B0A04020102020204"/>
                <a:cs typeface="Arial Black" panose="020B0A04020102020204"/>
              </a:rPr>
              <a:t> </a:t>
            </a:r>
            <a:r>
              <a:rPr sz="1900" dirty="0">
                <a:latin typeface="Arial Black" panose="020B0A04020102020204"/>
                <a:cs typeface="Arial Black" panose="020B0A04020102020204"/>
              </a:rPr>
              <a:t>ΤΟΝ</a:t>
            </a:r>
            <a:r>
              <a:rPr sz="1900" spc="-75" dirty="0">
                <a:latin typeface="Arial Black" panose="020B0A04020102020204"/>
                <a:cs typeface="Arial Black" panose="020B0A04020102020204"/>
              </a:rPr>
              <a:t> </a:t>
            </a:r>
            <a:r>
              <a:rPr sz="1900" spc="-10" dirty="0">
                <a:latin typeface="Arial Black" panose="020B0A04020102020204"/>
                <a:cs typeface="Arial Black" panose="020B0A04020102020204"/>
              </a:rPr>
              <a:t>ΚΑΘΑΡΙΣΜΟ</a:t>
            </a:r>
            <a:r>
              <a:rPr sz="1900" spc="-85"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85" dirty="0">
                <a:latin typeface="Arial Black" panose="020B0A04020102020204"/>
                <a:cs typeface="Arial Black" panose="020B0A04020102020204"/>
              </a:rPr>
              <a:t> </a:t>
            </a:r>
            <a:r>
              <a:rPr sz="1900" spc="-25" dirty="0">
                <a:latin typeface="Arial Black" panose="020B0A04020102020204"/>
                <a:cs typeface="Arial Black" panose="020B0A04020102020204"/>
              </a:rPr>
              <a:t>ΑΠΟ </a:t>
            </a:r>
            <a:r>
              <a:rPr sz="1900" dirty="0">
                <a:latin typeface="Arial Black" panose="020B0A04020102020204"/>
                <a:cs typeface="Arial Black" panose="020B0A04020102020204"/>
              </a:rPr>
              <a:t>ΤΥΧΟΝ</a:t>
            </a:r>
            <a:r>
              <a:rPr sz="1900" spc="-75" dirty="0">
                <a:latin typeface="Arial Black" panose="020B0A04020102020204"/>
                <a:cs typeface="Arial Black" panose="020B0A04020102020204"/>
              </a:rPr>
              <a:t> </a:t>
            </a:r>
            <a:r>
              <a:rPr sz="1900" spc="-10" dirty="0">
                <a:latin typeface="Arial Black" panose="020B0A04020102020204"/>
                <a:cs typeface="Arial Black" panose="020B0A04020102020204"/>
              </a:rPr>
              <a:t>ΥΠΑΡΧΟΝΤΑ</a:t>
            </a:r>
            <a:r>
              <a:rPr sz="1900" spc="-80" dirty="0">
                <a:latin typeface="Arial Black" panose="020B0A04020102020204"/>
                <a:cs typeface="Arial Black" panose="020B0A04020102020204"/>
              </a:rPr>
              <a:t> </a:t>
            </a:r>
            <a:r>
              <a:rPr sz="1900" spc="-20" dirty="0">
                <a:latin typeface="Arial Black" panose="020B0A04020102020204"/>
                <a:cs typeface="Arial Black" panose="020B0A04020102020204"/>
              </a:rPr>
              <a:t>ΕΞΑΝΘΡΑΚΩΜΑΤΑ.</a:t>
            </a:r>
            <a:r>
              <a:rPr sz="1900" spc="-75" dirty="0">
                <a:latin typeface="Arial Black" panose="020B0A04020102020204"/>
                <a:cs typeface="Arial Black" panose="020B0A04020102020204"/>
              </a:rPr>
              <a:t> </a:t>
            </a:r>
            <a:r>
              <a:rPr sz="1900">
                <a:latin typeface="Arial Black" panose="020B0A04020102020204"/>
                <a:cs typeface="Arial Black" panose="020B0A04020102020204"/>
              </a:rPr>
              <a:t>Η</a:t>
            </a:r>
            <a:r>
              <a:rPr sz="1900" spc="-80">
                <a:latin typeface="Arial Black" panose="020B0A04020102020204"/>
                <a:cs typeface="Arial Black" panose="020B0A04020102020204"/>
              </a:rPr>
              <a:t> </a:t>
            </a:r>
            <a:r>
              <a:rPr sz="1900" spc="-30" smtClean="0">
                <a:latin typeface="Arial Black" panose="020B0A04020102020204"/>
                <a:cs typeface="Arial Black" panose="020B0A04020102020204"/>
              </a:rPr>
              <a:t>ΔΙΑΡ</a:t>
            </a:r>
            <a:r>
              <a:rPr sz="1900" smtClean="0">
                <a:latin typeface="Arial Black" panose="020B0A04020102020204"/>
                <a:cs typeface="Arial Black" panose="020B0A04020102020204"/>
              </a:rPr>
              <a:t>ΚΕΙΑ</a:t>
            </a:r>
            <a:r>
              <a:rPr sz="1900" spc="-85" smtClean="0">
                <a:latin typeface="Arial Black" panose="020B0A04020102020204"/>
                <a:cs typeface="Arial Black" panose="020B0A04020102020204"/>
              </a:rPr>
              <a:t> </a:t>
            </a:r>
            <a:r>
              <a:rPr sz="1900" spc="-25" dirty="0">
                <a:latin typeface="Arial Black" panose="020B0A04020102020204"/>
                <a:cs typeface="Arial Black" panose="020B0A04020102020204"/>
              </a:rPr>
              <a:t>ΤΟΥ </a:t>
            </a:r>
            <a:r>
              <a:rPr sz="1900" spc="-10" dirty="0">
                <a:latin typeface="Arial Black" panose="020B0A04020102020204"/>
                <a:cs typeface="Arial Black" panose="020B0A04020102020204"/>
              </a:rPr>
              <a:t>ΑΝΟΙΓΜΑΤΟΣ</a:t>
            </a:r>
            <a:r>
              <a:rPr sz="1900" spc="-95" dirty="0">
                <a:latin typeface="Arial Black" panose="020B0A04020102020204"/>
                <a:cs typeface="Arial Black" panose="020B0A04020102020204"/>
              </a:rPr>
              <a:t> </a:t>
            </a:r>
            <a:r>
              <a:rPr sz="1900" dirty="0">
                <a:latin typeface="Arial Black" panose="020B0A04020102020204"/>
                <a:cs typeface="Arial Black" panose="020B0A04020102020204"/>
              </a:rPr>
              <a:t>ΕΙΝΑΙ</a:t>
            </a:r>
            <a:r>
              <a:rPr sz="1900" spc="-90" dirty="0">
                <a:latin typeface="Arial Black" panose="020B0A04020102020204"/>
                <a:cs typeface="Arial Black" panose="020B0A04020102020204"/>
              </a:rPr>
              <a:t> </a:t>
            </a:r>
            <a:r>
              <a:rPr sz="1900" dirty="0">
                <a:latin typeface="Arial Black" panose="020B0A04020102020204"/>
                <a:cs typeface="Arial Black" panose="020B0A04020102020204"/>
              </a:rPr>
              <a:t>2</a:t>
            </a:r>
            <a:r>
              <a:rPr sz="1900" spc="-85" dirty="0">
                <a:latin typeface="Arial Black" panose="020B0A04020102020204"/>
                <a:cs typeface="Arial Black" panose="020B0A04020102020204"/>
              </a:rPr>
              <a:t> </a:t>
            </a:r>
            <a:r>
              <a:rPr sz="1900" spc="-10" dirty="0">
                <a:latin typeface="Arial Black" panose="020B0A04020102020204"/>
                <a:cs typeface="Arial Black" panose="020B0A04020102020204"/>
              </a:rPr>
              <a:t>ΠΕΡΙΠΟΥ</a:t>
            </a:r>
            <a:r>
              <a:rPr sz="1900" spc="-95" dirty="0">
                <a:latin typeface="Arial Black" panose="020B0A04020102020204"/>
                <a:cs typeface="Arial Black" panose="020B0A04020102020204"/>
              </a:rPr>
              <a:t> </a:t>
            </a:r>
            <a:r>
              <a:rPr sz="1900">
                <a:latin typeface="Arial Black" panose="020B0A04020102020204"/>
                <a:cs typeface="Arial Black" panose="020B0A04020102020204"/>
              </a:rPr>
              <a:t>ΚΥΚΛΟΙ</a:t>
            </a:r>
            <a:r>
              <a:rPr sz="1900" spc="-85">
                <a:latin typeface="Arial Black" panose="020B0A04020102020204"/>
                <a:cs typeface="Arial Black" panose="020B0A04020102020204"/>
              </a:rPr>
              <a:t> </a:t>
            </a:r>
            <a:r>
              <a:rPr sz="1900" spc="-30" smtClean="0">
                <a:latin typeface="Arial Black" panose="020B0A04020102020204"/>
                <a:cs typeface="Arial Black" panose="020B0A04020102020204"/>
              </a:rPr>
              <a:t>ΛΕΙ</a:t>
            </a:r>
            <a:r>
              <a:rPr sz="1900" spc="-10" smtClean="0">
                <a:latin typeface="Arial Black" panose="020B0A04020102020204"/>
                <a:cs typeface="Arial Black" panose="020B0A04020102020204"/>
              </a:rPr>
              <a:t>ΤΟΥΡΓΙΑΣ</a:t>
            </a:r>
            <a:r>
              <a:rPr sz="1900" spc="-10" dirty="0">
                <a:latin typeface="Arial Black" panose="020B0A04020102020204"/>
                <a:cs typeface="Arial Black" panose="020B0A04020102020204"/>
              </a:rPr>
              <a:t>.</a:t>
            </a:r>
            <a:endParaRPr sz="19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749300" y="225552"/>
            <a:ext cx="7642225" cy="642620"/>
          </a:xfrm>
          <a:prstGeom prst="rect">
            <a:avLst/>
          </a:prstGeom>
        </p:spPr>
        <p:txBody>
          <a:bodyPr vert="horz" wrap="square" lIns="0" tIns="12065" rIns="0" bIns="0" rtlCol="0">
            <a:spAutoFit/>
          </a:bodyPr>
          <a:lstStyle/>
          <a:p>
            <a:pPr marL="2091690" marR="5080" indent="-2078990">
              <a:lnSpc>
                <a:spcPct val="119000"/>
              </a:lnSpc>
              <a:spcBef>
                <a:spcPts val="95"/>
              </a:spcBef>
            </a:pPr>
            <a:r>
              <a:rPr sz="1700" u="heavy">
                <a:solidFill>
                  <a:srgbClr val="FFFFFF"/>
                </a:solidFill>
                <a:uFill>
                  <a:solidFill>
                    <a:srgbClr val="FFFFFF"/>
                  </a:solidFill>
                </a:uFill>
                <a:latin typeface="Arial Black" panose="020B0A04020102020204"/>
                <a:cs typeface="Arial Black" panose="020B0A04020102020204"/>
              </a:rPr>
              <a:t>ΔΙΑΔΙΚΑΣΙΑ</a:t>
            </a:r>
            <a:r>
              <a:rPr sz="1700" u="heavy" spc="95">
                <a:solidFill>
                  <a:srgbClr val="FFFFFF"/>
                </a:solidFill>
                <a:uFill>
                  <a:solidFill>
                    <a:srgbClr val="FFFFFF"/>
                  </a:solidFill>
                </a:uFill>
                <a:latin typeface="Arial Black" panose="020B0A04020102020204"/>
                <a:cs typeface="Arial Black" panose="020B0A04020102020204"/>
              </a:rPr>
              <a:t> </a:t>
            </a:r>
            <a:r>
              <a:rPr sz="1700" u="heavy" smtClean="0">
                <a:solidFill>
                  <a:srgbClr val="FFFFFF"/>
                </a:solidFill>
                <a:uFill>
                  <a:solidFill>
                    <a:srgbClr val="FFFFFF"/>
                  </a:solidFill>
                </a:uFill>
                <a:latin typeface="Arial Black" panose="020B0A04020102020204"/>
                <a:cs typeface="Arial Black" panose="020B0A04020102020204"/>
              </a:rPr>
              <a:t>ΛΗΨ</a:t>
            </a:r>
            <a:r>
              <a:rPr lang="el-GR" sz="1700" u="heavy" dirty="0" smtClean="0">
                <a:solidFill>
                  <a:srgbClr val="FFFFFF"/>
                </a:solidFill>
                <a:uFill>
                  <a:solidFill>
                    <a:srgbClr val="FFFFFF"/>
                  </a:solidFill>
                </a:uFill>
                <a:latin typeface="Arial Black" panose="020B0A04020102020204"/>
                <a:cs typeface="Arial Black" panose="020B0A04020102020204"/>
              </a:rPr>
              <a:t>Η</a:t>
            </a:r>
            <a:r>
              <a:rPr sz="1700" u="heavy" smtClean="0">
                <a:solidFill>
                  <a:srgbClr val="FFFFFF"/>
                </a:solidFill>
                <a:uFill>
                  <a:solidFill>
                    <a:srgbClr val="FFFFFF"/>
                  </a:solidFill>
                </a:uFill>
                <a:latin typeface="Arial Black" panose="020B0A04020102020204"/>
                <a:cs typeface="Arial Black" panose="020B0A04020102020204"/>
              </a:rPr>
              <a:t>Σ</a:t>
            </a:r>
            <a:r>
              <a:rPr sz="1700" u="heavy" spc="110" smtClean="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ΔΥΝΑΜΟΔΕΙΚΤΙΚΟΥ</a:t>
            </a:r>
            <a:r>
              <a:rPr sz="1700" u="heavy" spc="10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ΔΙΑΓΡΑΜΜΑΤΟΣ</a:t>
            </a:r>
            <a:r>
              <a:rPr sz="1700" u="heavy" spc="90" dirty="0">
                <a:solidFill>
                  <a:srgbClr val="FFFFFF"/>
                </a:solidFill>
                <a:uFill>
                  <a:solidFill>
                    <a:srgbClr val="FFFFFF"/>
                  </a:solidFill>
                </a:uFill>
                <a:latin typeface="Arial Black" panose="020B0A04020102020204"/>
                <a:cs typeface="Arial Black" panose="020B0A04020102020204"/>
              </a:rPr>
              <a:t> </a:t>
            </a:r>
            <a:r>
              <a:rPr sz="1700" u="heavy" spc="-25" dirty="0">
                <a:solidFill>
                  <a:srgbClr val="FFFFFF"/>
                </a:solidFill>
                <a:uFill>
                  <a:solidFill>
                    <a:srgbClr val="FFFFFF"/>
                  </a:solidFill>
                </a:uFill>
                <a:latin typeface="Arial Black" panose="020B0A04020102020204"/>
                <a:cs typeface="Arial Black" panose="020B0A04020102020204"/>
              </a:rPr>
              <a:t>ΜΕ</a:t>
            </a:r>
            <a:r>
              <a:rPr sz="1700" spc="-25" dirty="0">
                <a:solidFill>
                  <a:srgbClr val="FFFFFF"/>
                </a:solid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ΜΗΧΑΝΙΚΟ</a:t>
            </a:r>
            <a:r>
              <a:rPr sz="1700" u="heavy" spc="80" dirty="0">
                <a:solidFill>
                  <a:srgbClr val="FFFFFF"/>
                </a:solidFill>
                <a:uFill>
                  <a:solidFill>
                    <a:srgbClr val="FFFFFF"/>
                  </a:solidFill>
                </a:uFill>
                <a:latin typeface="Arial Black" panose="020B0A04020102020204"/>
                <a:cs typeface="Arial Black" panose="020B0A04020102020204"/>
              </a:rPr>
              <a:t> </a:t>
            </a:r>
            <a:r>
              <a:rPr sz="1700" u="heavy" spc="-10" dirty="0">
                <a:solidFill>
                  <a:srgbClr val="FFFFFF"/>
                </a:solidFill>
                <a:uFill>
                  <a:solidFill>
                    <a:srgbClr val="FFFFFF"/>
                  </a:solidFill>
                </a:uFill>
                <a:latin typeface="Arial Black" panose="020B0A04020102020204"/>
                <a:cs typeface="Arial Black" panose="020B0A04020102020204"/>
              </a:rPr>
              <a:t>ΔΥΝΑΜΟΔΕΙΚΤΗ</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60679" y="1357629"/>
            <a:ext cx="8237220" cy="1214120"/>
          </a:xfrm>
          <a:prstGeom prst="rect">
            <a:avLst/>
          </a:prstGeom>
        </p:spPr>
        <p:txBody>
          <a:bodyPr vert="horz" wrap="square" lIns="0" tIns="12700" rIns="0" bIns="0" rtlCol="0">
            <a:spAutoFit/>
          </a:bodyPr>
          <a:lstStyle/>
          <a:p>
            <a:pPr marL="12700" marR="5080" indent="52070">
              <a:lnSpc>
                <a:spcPct val="141000"/>
              </a:lnSpc>
              <a:spcBef>
                <a:spcPts val="100"/>
              </a:spcBef>
            </a:pPr>
            <a:r>
              <a:rPr sz="1850" b="0" u="none" dirty="0">
                <a:solidFill>
                  <a:srgbClr val="FF0000"/>
                </a:solidFill>
                <a:latin typeface="Arial Black" panose="020B0A04020102020204"/>
                <a:cs typeface="Arial Black" panose="020B0A04020102020204"/>
              </a:rPr>
              <a:t>5)</a:t>
            </a:r>
            <a:r>
              <a:rPr sz="1850" b="0" u="none" dirty="0">
                <a:solidFill>
                  <a:srgbClr val="000000"/>
                </a:solidFill>
                <a:latin typeface="Arial Black" panose="020B0A04020102020204"/>
                <a:cs typeface="Arial Black" panose="020B0A04020102020204"/>
              </a:rPr>
              <a:t>ΓΙΑ</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ΤΗ</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ΛΗΨΗ</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ΤΟΥ</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ΔΙΑΓΡΑΜΜΑΤΟΣ,</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ΤΟΠΟΘΕΤΕΙΤΑΙ</a:t>
            </a:r>
            <a:r>
              <a:rPr sz="1850" b="0" u="none" spc="-45" dirty="0">
                <a:solidFill>
                  <a:srgbClr val="000000"/>
                </a:solidFill>
                <a:latin typeface="Arial Black" panose="020B0A04020102020204"/>
                <a:cs typeface="Arial Black" panose="020B0A04020102020204"/>
              </a:rPr>
              <a:t> </a:t>
            </a:r>
            <a:r>
              <a:rPr sz="1850" b="0" u="none" spc="-25" dirty="0">
                <a:solidFill>
                  <a:srgbClr val="000000"/>
                </a:solidFill>
                <a:latin typeface="Arial Black" panose="020B0A04020102020204"/>
                <a:cs typeface="Arial Black" panose="020B0A04020102020204"/>
              </a:rPr>
              <a:t>ΚΑ- </a:t>
            </a:r>
            <a:r>
              <a:rPr sz="1850" b="0" u="none" dirty="0">
                <a:solidFill>
                  <a:srgbClr val="000000"/>
                </a:solidFill>
                <a:latin typeface="Arial Black" panose="020B0A04020102020204"/>
                <a:cs typeface="Arial Black" panose="020B0A04020102020204"/>
              </a:rPr>
              <a:t>ΤΑΛΛΗΛΟ</a:t>
            </a:r>
            <a:r>
              <a:rPr sz="1850" b="0" u="none" spc="-6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ΧΑΡΤΙ</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ΣΤΟ</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ΤΥΜΠΑΝΟ</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ΤΟΥ</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ΔΥΝΑΜΟΔΕΙΚΤΗ</a:t>
            </a:r>
            <a:r>
              <a:rPr sz="1850" b="0" u="none" spc="-4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ΚΑΙ</a:t>
            </a:r>
            <a:r>
              <a:rPr sz="1850" b="0" u="none" spc="-40" dirty="0">
                <a:solidFill>
                  <a:srgbClr val="000000"/>
                </a:solidFill>
                <a:latin typeface="Arial Black" panose="020B0A04020102020204"/>
                <a:cs typeface="Arial Black" panose="020B0A04020102020204"/>
              </a:rPr>
              <a:t> </a:t>
            </a:r>
            <a:r>
              <a:rPr sz="1850" b="0" u="none" spc="-25" dirty="0">
                <a:solidFill>
                  <a:srgbClr val="000000"/>
                </a:solidFill>
                <a:latin typeface="Arial Black" panose="020B0A04020102020204"/>
                <a:cs typeface="Arial Black" panose="020B0A04020102020204"/>
              </a:rPr>
              <a:t>ΣΤΗ </a:t>
            </a:r>
            <a:r>
              <a:rPr sz="1850" b="0" u="none">
                <a:solidFill>
                  <a:srgbClr val="000000"/>
                </a:solidFill>
                <a:latin typeface="Arial Black" panose="020B0A04020102020204"/>
                <a:cs typeface="Arial Black" panose="020B0A04020102020204"/>
              </a:rPr>
              <a:t>ΣΥΝΕΧΕΙΑ</a:t>
            </a:r>
            <a:r>
              <a:rPr sz="1850" b="0" u="none" spc="-50">
                <a:solidFill>
                  <a:srgbClr val="000000"/>
                </a:solidFill>
                <a:latin typeface="Arial Black" panose="020B0A04020102020204"/>
                <a:cs typeface="Arial Black" panose="020B0A04020102020204"/>
              </a:rPr>
              <a:t> </a:t>
            </a:r>
            <a:r>
              <a:rPr sz="1850" b="0" u="none" smtClean="0">
                <a:solidFill>
                  <a:srgbClr val="000000"/>
                </a:solidFill>
                <a:latin typeface="Arial Black" panose="020B0A04020102020204"/>
                <a:cs typeface="Arial Black" panose="020B0A04020102020204"/>
              </a:rPr>
              <a:t>ΦΕΡΝΟ</a:t>
            </a:r>
            <a:r>
              <a:rPr lang="el-GR" sz="1850" b="0" u="none" dirty="0" smtClean="0">
                <a:solidFill>
                  <a:srgbClr val="000000"/>
                </a:solidFill>
                <a:latin typeface="Arial Black" panose="020B0A04020102020204"/>
                <a:cs typeface="Arial Black" panose="020B0A04020102020204"/>
              </a:rPr>
              <a:t>Υ</a:t>
            </a:r>
            <a:r>
              <a:rPr sz="1850" b="0" u="none" smtClean="0">
                <a:solidFill>
                  <a:srgbClr val="000000"/>
                </a:solidFill>
                <a:latin typeface="Arial Black" panose="020B0A04020102020204"/>
                <a:cs typeface="Arial Black" panose="020B0A04020102020204"/>
              </a:rPr>
              <a:t>ΜΕ</a:t>
            </a:r>
            <a:r>
              <a:rPr sz="1850" b="0" u="none" spc="-30" smtClean="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ΣΕ</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ΕΠΑΦΗ</a:t>
            </a:r>
            <a:r>
              <a:rPr sz="1850" b="0" u="none" spc="-3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ΤΗ</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ΓΡΑΦΙΔΑ</a:t>
            </a:r>
            <a:r>
              <a:rPr sz="1850" b="0" u="none" spc="-3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ΜΕ</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a:t>
            </a:r>
            <a:r>
              <a:rPr sz="1850" b="0" u="none" spc="-35" dirty="0">
                <a:solidFill>
                  <a:srgbClr val="000000"/>
                </a:solidFill>
                <a:latin typeface="Arial Black" panose="020B0A04020102020204"/>
                <a:cs typeface="Arial Black" panose="020B0A04020102020204"/>
              </a:rPr>
              <a:t> </a:t>
            </a:r>
            <a:r>
              <a:rPr sz="1850" b="0" u="none" spc="-10" dirty="0">
                <a:solidFill>
                  <a:srgbClr val="000000"/>
                </a:solidFill>
                <a:latin typeface="Arial Black" panose="020B0A04020102020204"/>
                <a:cs typeface="Arial Black" panose="020B0A04020102020204"/>
              </a:rPr>
              <a:t>ΧΑΡΤΙ.</a:t>
            </a:r>
            <a:endParaRPr sz="1850">
              <a:latin typeface="Arial Black" panose="020B0A04020102020204"/>
              <a:cs typeface="Arial Black" panose="020B0A04020102020204"/>
            </a:endParaRPr>
          </a:p>
        </p:txBody>
      </p:sp>
      <p:sp>
        <p:nvSpPr>
          <p:cNvPr id="3" name="object 3"/>
          <p:cNvSpPr txBox="1"/>
          <p:nvPr/>
        </p:nvSpPr>
        <p:spPr>
          <a:xfrm>
            <a:off x="360679" y="2606040"/>
            <a:ext cx="8533130" cy="4090222"/>
          </a:xfrm>
          <a:prstGeom prst="rect">
            <a:avLst/>
          </a:prstGeom>
        </p:spPr>
        <p:txBody>
          <a:bodyPr vert="horz" wrap="square" lIns="0" tIns="12065" rIns="0" bIns="0" rtlCol="0">
            <a:spAutoFit/>
          </a:bodyPr>
          <a:lstStyle/>
          <a:p>
            <a:pPr marL="12700" marR="5080" indent="52070">
              <a:lnSpc>
                <a:spcPct val="141000"/>
              </a:lnSpc>
              <a:spcBef>
                <a:spcPts val="95"/>
              </a:spcBef>
            </a:pPr>
            <a:r>
              <a:rPr sz="1850" dirty="0">
                <a:latin typeface="Arial Black" panose="020B0A04020102020204"/>
                <a:cs typeface="Arial Black" panose="020B0A04020102020204"/>
              </a:rPr>
              <a:t>ΓΙΑ</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ΤΗ</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ΧΑΡΑΞΗ</a:t>
            </a:r>
            <a:r>
              <a:rPr sz="1850" spc="-30" dirty="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ΑΞΟΝΑ</a:t>
            </a:r>
            <a:r>
              <a:rPr sz="1850" spc="-30" dirty="0">
                <a:latin typeface="Arial Black" panose="020B0A04020102020204"/>
                <a:cs typeface="Arial Black" panose="020B0A04020102020204"/>
              </a:rPr>
              <a:t> </a:t>
            </a:r>
            <a:r>
              <a:rPr sz="1850" dirty="0">
                <a:latin typeface="Arial Black" panose="020B0A04020102020204"/>
                <a:cs typeface="Arial Black" panose="020B0A04020102020204"/>
              </a:rPr>
              <a:t>ΤΩΝ</a:t>
            </a:r>
            <a:r>
              <a:rPr sz="1850" spc="-30" dirty="0">
                <a:latin typeface="Arial Black" panose="020B0A04020102020204"/>
                <a:cs typeface="Arial Black" panose="020B0A04020102020204"/>
              </a:rPr>
              <a:t> </a:t>
            </a:r>
            <a:r>
              <a:rPr sz="1850" dirty="0">
                <a:latin typeface="Arial Black" panose="020B0A04020102020204"/>
                <a:cs typeface="Arial Black" panose="020B0A04020102020204"/>
              </a:rPr>
              <a:t>ΠΙΕΣΕΩΝ,</a:t>
            </a:r>
            <a:r>
              <a:rPr sz="1850" spc="-40" dirty="0">
                <a:latin typeface="Arial Black" panose="020B0A04020102020204"/>
                <a:cs typeface="Arial Black" panose="020B0A04020102020204"/>
              </a:rPr>
              <a:t> </a:t>
            </a:r>
            <a:r>
              <a:rPr sz="1850">
                <a:latin typeface="Arial Black" panose="020B0A04020102020204"/>
                <a:cs typeface="Arial Black" panose="020B0A04020102020204"/>
              </a:rPr>
              <a:t>ΠΡΙΝ</a:t>
            </a:r>
            <a:r>
              <a:rPr sz="1850" spc="-30">
                <a:latin typeface="Arial Black" panose="020B0A04020102020204"/>
                <a:cs typeface="Arial Black" panose="020B0A04020102020204"/>
              </a:rPr>
              <a:t> </a:t>
            </a:r>
            <a:r>
              <a:rPr sz="1850" spc="-10" smtClean="0">
                <a:latin typeface="Arial Black" panose="020B0A04020102020204"/>
                <a:cs typeface="Arial Black" panose="020B0A04020102020204"/>
              </a:rPr>
              <a:t>ΤΟΠΟΘΕΤΗΘΕΙ </a:t>
            </a:r>
            <a:r>
              <a:rPr sz="1850" dirty="0">
                <a:latin typeface="Arial Black" panose="020B0A04020102020204"/>
                <a:cs typeface="Arial Black" panose="020B0A04020102020204"/>
              </a:rPr>
              <a:t>ΣΤΗ</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ΘΕΣΗ</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ΤΟ</a:t>
            </a:r>
            <a:r>
              <a:rPr sz="1850" spc="-45" dirty="0">
                <a:latin typeface="Arial Black" panose="020B0A04020102020204"/>
                <a:cs typeface="Arial Black" panose="020B0A04020102020204"/>
              </a:rPr>
              <a:t> </a:t>
            </a:r>
            <a:r>
              <a:rPr sz="1850">
                <a:latin typeface="Arial Black" panose="020B0A04020102020204"/>
                <a:cs typeface="Arial Black" panose="020B0A04020102020204"/>
              </a:rPr>
              <a:t>ΣΧΟΙΝΙ</a:t>
            </a:r>
            <a:r>
              <a:rPr sz="1850" spc="-35">
                <a:latin typeface="Arial Black" panose="020B0A04020102020204"/>
                <a:cs typeface="Arial Black" panose="020B0A04020102020204"/>
              </a:rPr>
              <a:t> </a:t>
            </a:r>
            <a:r>
              <a:rPr sz="1850" smtClean="0">
                <a:latin typeface="Arial Black" panose="020B0A04020102020204"/>
                <a:cs typeface="Arial Black" panose="020B0A04020102020204"/>
              </a:rPr>
              <a:t>ΜΕΤΑΔΟΣ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spc="-30" smtClean="0">
                <a:latin typeface="Arial Black" panose="020B0A04020102020204"/>
                <a:cs typeface="Arial Black" panose="020B0A04020102020204"/>
              </a:rPr>
              <a:t> </a:t>
            </a:r>
            <a:r>
              <a:rPr sz="1850">
                <a:latin typeface="Arial Black" panose="020B0A04020102020204"/>
                <a:cs typeface="Arial Black" panose="020B0A04020102020204"/>
              </a:rPr>
              <a:t>ΤΗΣ</a:t>
            </a:r>
            <a:r>
              <a:rPr sz="1850" spc="-40">
                <a:latin typeface="Arial Black" panose="020B0A04020102020204"/>
                <a:cs typeface="Arial Black" panose="020B0A04020102020204"/>
              </a:rPr>
              <a:t> </a:t>
            </a:r>
            <a:r>
              <a:rPr sz="1850" spc="-10" smtClean="0">
                <a:latin typeface="Arial Black" panose="020B0A04020102020204"/>
                <a:cs typeface="Arial Black" panose="020B0A04020102020204"/>
              </a:rPr>
              <a:t>ΚΙΝΗΣ</a:t>
            </a:r>
            <a:r>
              <a:rPr lang="el-GR" sz="1850" spc="-10" dirty="0" smtClean="0">
                <a:latin typeface="Arial Black" panose="020B0A04020102020204"/>
                <a:cs typeface="Arial Black" panose="020B0A04020102020204"/>
              </a:rPr>
              <a:t>Η</a:t>
            </a:r>
            <a:r>
              <a:rPr sz="1850" spc="-10" smtClean="0">
                <a:latin typeface="Arial Black" panose="020B0A04020102020204"/>
                <a:cs typeface="Arial Black" panose="020B0A04020102020204"/>
              </a:rPr>
              <a:t>Σ</a:t>
            </a:r>
            <a:r>
              <a:rPr sz="1850" spc="-10">
                <a:latin typeface="Arial Black" panose="020B0A04020102020204"/>
                <a:cs typeface="Arial Black" panose="020B0A04020102020204"/>
              </a:rPr>
              <a:t>, </a:t>
            </a:r>
            <a:r>
              <a:rPr sz="1850" smtClean="0">
                <a:latin typeface="Arial Black" panose="020B0A04020102020204"/>
                <a:cs typeface="Arial Black" panose="020B0A04020102020204"/>
              </a:rPr>
              <a:t>ΑΝΟΙΓΟ</a:t>
            </a:r>
            <a:r>
              <a:rPr lang="el-GR" sz="1850" dirty="0" smtClean="0">
                <a:latin typeface="Arial Black" panose="020B0A04020102020204"/>
                <a:cs typeface="Arial Black" panose="020B0A04020102020204"/>
              </a:rPr>
              <a:t>Υ</a:t>
            </a:r>
            <a:r>
              <a:rPr sz="1850" smtClean="0">
                <a:latin typeface="Arial Black" panose="020B0A04020102020204"/>
                <a:cs typeface="Arial Black" panose="020B0A04020102020204"/>
              </a:rPr>
              <a:t>ΜΕ</a:t>
            </a:r>
            <a:r>
              <a:rPr sz="1850" spc="-65" smtClean="0">
                <a:latin typeface="Arial Black" panose="020B0A04020102020204"/>
                <a:cs typeface="Arial Black" panose="020B0A04020102020204"/>
              </a:rPr>
              <a:t> </a:t>
            </a:r>
            <a:r>
              <a:rPr sz="1850">
                <a:latin typeface="Arial Black" panose="020B0A04020102020204"/>
                <a:cs typeface="Arial Black" panose="020B0A04020102020204"/>
              </a:rPr>
              <a:t>ΣΤΙΓΜΙΑΙΑ</a:t>
            </a:r>
            <a:r>
              <a:rPr sz="1850" spc="-50">
                <a:latin typeface="Arial Black" panose="020B0A04020102020204"/>
                <a:cs typeface="Arial Black" panose="020B0A04020102020204"/>
              </a:rPr>
              <a:t> </a:t>
            </a:r>
            <a:r>
              <a:rPr sz="1850" smtClean="0">
                <a:latin typeface="Arial Black" panose="020B0A04020102020204"/>
                <a:cs typeface="Arial Black" panose="020B0A04020102020204"/>
              </a:rPr>
              <a:t>ΤΟ</a:t>
            </a:r>
            <a:r>
              <a:rPr lang="el-GR" sz="1850" dirty="0" smtClean="0">
                <a:latin typeface="Arial Black" panose="020B0A04020102020204"/>
                <a:cs typeface="Arial Black" panose="020B0A04020102020204"/>
              </a:rPr>
              <a:t>Ν</a:t>
            </a:r>
            <a:r>
              <a:rPr sz="1850" spc="-60" smtClean="0">
                <a:latin typeface="Arial Black" panose="020B0A04020102020204"/>
                <a:cs typeface="Arial Black" panose="020B0A04020102020204"/>
              </a:rPr>
              <a:t> </a:t>
            </a:r>
            <a:r>
              <a:rPr sz="1850" dirty="0">
                <a:latin typeface="Arial Black" panose="020B0A04020102020204"/>
                <a:cs typeface="Arial Black" panose="020B0A04020102020204"/>
              </a:rPr>
              <a:t>ΔΥΝΑΜΟΔΕΙΚΤΙΚΟ</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ΚΡΟΥΝΟ,</a:t>
            </a:r>
            <a:r>
              <a:rPr sz="1850" spc="-60" dirty="0">
                <a:latin typeface="Arial Black" panose="020B0A04020102020204"/>
                <a:cs typeface="Arial Black" panose="020B0A04020102020204"/>
              </a:rPr>
              <a:t> </a:t>
            </a:r>
            <a:r>
              <a:rPr sz="1850" dirty="0">
                <a:latin typeface="Arial Black" panose="020B0A04020102020204"/>
                <a:cs typeface="Arial Black" panose="020B0A04020102020204"/>
              </a:rPr>
              <a:t>ΟΠΟΤΕ</a:t>
            </a:r>
            <a:r>
              <a:rPr sz="1850" spc="-50" dirty="0">
                <a:latin typeface="Arial Black" panose="020B0A04020102020204"/>
                <a:cs typeface="Arial Black" panose="020B0A04020102020204"/>
              </a:rPr>
              <a:t> Η </a:t>
            </a:r>
            <a:r>
              <a:rPr sz="1850" dirty="0">
                <a:latin typeface="Arial Black" panose="020B0A04020102020204"/>
                <a:cs typeface="Arial Black" panose="020B0A04020102020204"/>
              </a:rPr>
              <a:t>ΓΡΑΦΙΔΑ</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ΚΑΤΑΓΡΑΦΕΙ</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ΜΙΑ</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ΕΥΘΕΙΑ</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ΓΡΑΜΜΗ,</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ΛΟΓΩ</a:t>
            </a:r>
            <a:r>
              <a:rPr sz="1850" spc="-50" dirty="0">
                <a:latin typeface="Arial Black" panose="020B0A04020102020204"/>
                <a:cs typeface="Arial Black" panose="020B0A04020102020204"/>
              </a:rPr>
              <a:t> </a:t>
            </a:r>
            <a:r>
              <a:rPr sz="1850" spc="-25" dirty="0">
                <a:latin typeface="Arial Black" panose="020B0A04020102020204"/>
                <a:cs typeface="Arial Black" panose="020B0A04020102020204"/>
              </a:rPr>
              <a:t>ΤΗΣ </a:t>
            </a:r>
            <a:r>
              <a:rPr sz="1850" dirty="0">
                <a:latin typeface="Arial Black" panose="020B0A04020102020204"/>
                <a:cs typeface="Arial Black" panose="020B0A04020102020204"/>
              </a:rPr>
              <a:t>ΜΕΤΑΒΟΛΗΣ</a:t>
            </a:r>
            <a:r>
              <a:rPr sz="1850" spc="-55" dirty="0">
                <a:latin typeface="Arial Black" panose="020B0A04020102020204"/>
                <a:cs typeface="Arial Black" panose="020B0A04020102020204"/>
              </a:rPr>
              <a:t> </a:t>
            </a:r>
            <a:r>
              <a:rPr sz="1850">
                <a:latin typeface="Arial Black" panose="020B0A04020102020204"/>
                <a:cs typeface="Arial Black" panose="020B0A04020102020204"/>
              </a:rPr>
              <a:t>ΤΗΣ</a:t>
            </a:r>
            <a:r>
              <a:rPr sz="1850" spc="-40">
                <a:latin typeface="Arial Black" panose="020B0A04020102020204"/>
                <a:cs typeface="Arial Black" panose="020B0A04020102020204"/>
              </a:rPr>
              <a:t> </a:t>
            </a:r>
            <a:r>
              <a:rPr sz="1850" smtClean="0">
                <a:latin typeface="Arial Black" panose="020B0A04020102020204"/>
                <a:cs typeface="Arial Black" panose="020B0A04020102020204"/>
              </a:rPr>
              <a:t>ΠΙΕΣ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spc="-50" smtClean="0">
                <a:latin typeface="Arial Black" panose="020B0A04020102020204"/>
                <a:cs typeface="Arial Black" panose="020B0A04020102020204"/>
              </a:rPr>
              <a:t> </a:t>
            </a:r>
            <a:r>
              <a:rPr lang="el-GR" sz="1850" spc="-50" dirty="0" smtClean="0">
                <a:latin typeface="Arial Black" panose="020B0A04020102020204"/>
                <a:cs typeface="Arial Black" panose="020B0A04020102020204"/>
              </a:rPr>
              <a:t>ΜΕΣΑ</a:t>
            </a:r>
            <a:r>
              <a:rPr sz="1850" spc="-50" smtClean="0">
                <a:latin typeface="Arial Black" panose="020B0A04020102020204"/>
                <a:cs typeface="Arial Black" panose="020B0A04020102020204"/>
              </a:rPr>
              <a:t> </a:t>
            </a:r>
            <a:r>
              <a:rPr lang="el-GR" sz="1850" spc="-50" dirty="0" smtClean="0">
                <a:latin typeface="Arial Black" panose="020B0A04020102020204"/>
                <a:cs typeface="Arial Black" panose="020B0A04020102020204"/>
              </a:rPr>
              <a:t>Σ</a:t>
            </a:r>
            <a:r>
              <a:rPr sz="1850" smtClean="0">
                <a:latin typeface="Arial Black" panose="020B0A04020102020204"/>
                <a:cs typeface="Arial Black" panose="020B0A04020102020204"/>
              </a:rPr>
              <a:t>ΤΟ</a:t>
            </a:r>
            <a:r>
              <a:rPr lang="el-GR" sz="1850" dirty="0" smtClean="0">
                <a:latin typeface="Arial Black" panose="020B0A04020102020204"/>
                <a:cs typeface="Arial Black" panose="020B0A04020102020204"/>
              </a:rPr>
              <a:t>Ν</a:t>
            </a:r>
            <a:r>
              <a:rPr sz="1850" spc="-45" smtClean="0">
                <a:latin typeface="Arial Black" panose="020B0A04020102020204"/>
                <a:cs typeface="Arial Black" panose="020B0A04020102020204"/>
              </a:rPr>
              <a:t> </a:t>
            </a:r>
            <a:r>
              <a:rPr sz="1850" spc="-10" smtClean="0">
                <a:latin typeface="Arial Black" panose="020B0A04020102020204"/>
                <a:cs typeface="Arial Black" panose="020B0A04020102020204"/>
              </a:rPr>
              <a:t>ΚΥΛΙΝΔΡΟ.</a:t>
            </a:r>
            <a:endParaRPr sz="1850">
              <a:latin typeface="Arial Black" panose="020B0A04020102020204"/>
              <a:cs typeface="Arial Black" panose="020B0A04020102020204"/>
            </a:endParaRPr>
          </a:p>
          <a:p>
            <a:pPr marL="12700" marR="107950" indent="52070">
              <a:lnSpc>
                <a:spcPct val="141000"/>
              </a:lnSpc>
              <a:spcBef>
                <a:spcPts val="465"/>
              </a:spcBef>
            </a:pPr>
            <a:r>
              <a:rPr sz="1850" dirty="0">
                <a:latin typeface="Arial Black" panose="020B0A04020102020204"/>
                <a:cs typeface="Arial Black" panose="020B0A04020102020204"/>
              </a:rPr>
              <a:t>ΣΤΗ</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ΣΥΝΕΧΕΙΑ,</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ΑΦΟΥ</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ΚΛΕΙΣΕΙ</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ΔΥΝΑΜΟΔΕΙΚΤΙΚΟΣ</a:t>
            </a:r>
            <a:r>
              <a:rPr sz="1850" spc="-50" dirty="0">
                <a:latin typeface="Arial Black" panose="020B0A04020102020204"/>
                <a:cs typeface="Arial Black" panose="020B0A04020102020204"/>
              </a:rPr>
              <a:t> </a:t>
            </a:r>
            <a:r>
              <a:rPr sz="1850" spc="-10" dirty="0">
                <a:latin typeface="Arial Black" panose="020B0A04020102020204"/>
                <a:cs typeface="Arial Black" panose="020B0A04020102020204"/>
              </a:rPr>
              <a:t>ΚΡΟΥ- </a:t>
            </a:r>
            <a:r>
              <a:rPr sz="1850" dirty="0">
                <a:latin typeface="Arial Black" panose="020B0A04020102020204"/>
                <a:cs typeface="Arial Black" panose="020B0A04020102020204"/>
              </a:rPr>
              <a:t>ΝΟΣ,</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ΧΑΡΑΣΣΕΤΑΙ</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55" dirty="0">
                <a:latin typeface="Arial Black" panose="020B0A04020102020204"/>
                <a:cs typeface="Arial Black" panose="020B0A04020102020204"/>
              </a:rPr>
              <a:t> </a:t>
            </a:r>
            <a:r>
              <a:rPr sz="1850" dirty="0">
                <a:latin typeface="Arial Black" panose="020B0A04020102020204"/>
                <a:cs typeface="Arial Black" panose="020B0A04020102020204"/>
              </a:rPr>
              <a:t>ΔΕΥΤΕΡΟΣ</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ΑΞΟΝΑΣ</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(ΑΞΟΝΑΣ</a:t>
            </a:r>
            <a:r>
              <a:rPr sz="1850" spc="-40" dirty="0">
                <a:latin typeface="Arial Black" panose="020B0A04020102020204"/>
                <a:cs typeface="Arial Black" panose="020B0A04020102020204"/>
              </a:rPr>
              <a:t> </a:t>
            </a:r>
            <a:r>
              <a:rPr sz="1850" spc="-10">
                <a:latin typeface="Arial Black" panose="020B0A04020102020204"/>
                <a:cs typeface="Arial Black" panose="020B0A04020102020204"/>
              </a:rPr>
              <a:t>ΜΕΤΑΤΟ- </a:t>
            </a:r>
            <a:r>
              <a:rPr sz="1850" smtClean="0">
                <a:latin typeface="Arial Black" panose="020B0A04020102020204"/>
                <a:cs typeface="Arial Black" panose="020B0A04020102020204"/>
              </a:rPr>
              <a:t>ΠΙΣ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dirty="0">
                <a:latin typeface="Arial Black" panose="020B0A04020102020204"/>
                <a:cs typeface="Arial Black" panose="020B0A04020102020204"/>
              </a:rPr>
              <a:t>),</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ΤΡΑΒΩΝΤΑΣ</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ΜΕ</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ΤΟ</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ΧΕΡΙ</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ΤΟ</a:t>
            </a:r>
            <a:r>
              <a:rPr sz="1850" spc="-45" dirty="0">
                <a:latin typeface="Arial Black" panose="020B0A04020102020204"/>
                <a:cs typeface="Arial Black" panose="020B0A04020102020204"/>
              </a:rPr>
              <a:t> </a:t>
            </a:r>
            <a:r>
              <a:rPr sz="1850">
                <a:latin typeface="Arial Black" panose="020B0A04020102020204"/>
                <a:cs typeface="Arial Black" panose="020B0A04020102020204"/>
              </a:rPr>
              <a:t>ΣΧΟΙΝΙ</a:t>
            </a:r>
            <a:r>
              <a:rPr sz="1850" spc="-40">
                <a:latin typeface="Arial Black" panose="020B0A04020102020204"/>
                <a:cs typeface="Arial Black" panose="020B0A04020102020204"/>
              </a:rPr>
              <a:t> </a:t>
            </a:r>
            <a:r>
              <a:rPr sz="1850" smtClean="0">
                <a:latin typeface="Arial Black" panose="020B0A04020102020204"/>
                <a:cs typeface="Arial Black" panose="020B0A04020102020204"/>
              </a:rPr>
              <a:t>ΜΕΤΑΔΟΣ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spc="-45" smtClean="0">
                <a:latin typeface="Arial Black" panose="020B0A04020102020204"/>
                <a:cs typeface="Arial Black" panose="020B0A04020102020204"/>
              </a:rPr>
              <a:t> </a:t>
            </a:r>
            <a:r>
              <a:rPr sz="1850" spc="-25">
                <a:latin typeface="Arial Black" panose="020B0A04020102020204"/>
                <a:cs typeface="Arial Black" panose="020B0A04020102020204"/>
              </a:rPr>
              <a:t>ΤΗΣ </a:t>
            </a:r>
            <a:r>
              <a:rPr sz="1850" smtClean="0">
                <a:latin typeface="Arial Black" panose="020B0A04020102020204"/>
                <a:cs typeface="Arial Black" panose="020B0A04020102020204"/>
              </a:rPr>
              <a:t>ΚΙΝΗΣ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dirty="0">
                <a:latin typeface="Arial Black" panose="020B0A04020102020204"/>
                <a:cs typeface="Arial Black" panose="020B0A04020102020204"/>
              </a:rPr>
              <a:t>.</a:t>
            </a:r>
            <a:r>
              <a:rPr sz="1850" spc="-60"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ΑΞΟΝΑΣ</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ΑΥΤΟΣ</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ΑΝΤΙΣΤΟΙΧΕΙ</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ΣΕ</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ΠΙΕΣΗ</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ΙΣΗ</a:t>
            </a:r>
            <a:r>
              <a:rPr sz="1850" spc="-45" dirty="0">
                <a:latin typeface="Arial Black" panose="020B0A04020102020204"/>
                <a:cs typeface="Arial Black" panose="020B0A04020102020204"/>
              </a:rPr>
              <a:t> </a:t>
            </a:r>
            <a:r>
              <a:rPr sz="1850" spc="-25" dirty="0">
                <a:latin typeface="Arial Black" panose="020B0A04020102020204"/>
                <a:cs typeface="Arial Black" panose="020B0A04020102020204"/>
              </a:rPr>
              <a:t>ΜΕ </a:t>
            </a:r>
            <a:r>
              <a:rPr sz="1850" dirty="0">
                <a:latin typeface="Arial Black" panose="020B0A04020102020204"/>
                <a:cs typeface="Arial Black" panose="020B0A04020102020204"/>
              </a:rPr>
              <a:t>ΤΗΝ</a:t>
            </a:r>
            <a:r>
              <a:rPr sz="1850" spc="-35" dirty="0">
                <a:latin typeface="Arial Black" panose="020B0A04020102020204"/>
                <a:cs typeface="Arial Black" panose="020B0A04020102020204"/>
              </a:rPr>
              <a:t> </a:t>
            </a:r>
            <a:r>
              <a:rPr sz="1850" spc="-10" dirty="0">
                <a:latin typeface="Arial Black" panose="020B0A04020102020204"/>
                <a:cs typeface="Arial Black" panose="020B0A04020102020204"/>
              </a:rPr>
              <a:t>ΑΤΜΟΣΦΑΙΡΙΚΗ.</a:t>
            </a:r>
            <a:endParaRPr sz="18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749300" y="225552"/>
            <a:ext cx="7642225" cy="642620"/>
          </a:xfrm>
          <a:prstGeom prst="rect">
            <a:avLst/>
          </a:prstGeom>
        </p:spPr>
        <p:txBody>
          <a:bodyPr vert="horz" wrap="square" lIns="0" tIns="12065" rIns="0" bIns="0" rtlCol="0">
            <a:spAutoFit/>
          </a:bodyPr>
          <a:lstStyle/>
          <a:p>
            <a:pPr marL="2091690" marR="5080" indent="-2078990">
              <a:lnSpc>
                <a:spcPct val="119000"/>
              </a:lnSpc>
              <a:spcBef>
                <a:spcPts val="95"/>
              </a:spcBef>
            </a:pPr>
            <a:r>
              <a:rPr sz="1700" u="heavy">
                <a:solidFill>
                  <a:srgbClr val="FFFFFF"/>
                </a:solidFill>
                <a:uFill>
                  <a:solidFill>
                    <a:srgbClr val="FFFFFF"/>
                  </a:solidFill>
                </a:uFill>
                <a:latin typeface="Arial Black" panose="020B0A04020102020204"/>
                <a:cs typeface="Arial Black" panose="020B0A04020102020204"/>
              </a:rPr>
              <a:t>ΔΙΑΔΙΚΑΣΙΑ</a:t>
            </a:r>
            <a:r>
              <a:rPr sz="1700" u="heavy" spc="95">
                <a:solidFill>
                  <a:srgbClr val="FFFFFF"/>
                </a:solidFill>
                <a:uFill>
                  <a:solidFill>
                    <a:srgbClr val="FFFFFF"/>
                  </a:solidFill>
                </a:uFill>
                <a:latin typeface="Arial Black" panose="020B0A04020102020204"/>
                <a:cs typeface="Arial Black" panose="020B0A04020102020204"/>
              </a:rPr>
              <a:t> </a:t>
            </a:r>
            <a:r>
              <a:rPr sz="1700" u="heavy" smtClean="0">
                <a:solidFill>
                  <a:srgbClr val="FFFFFF"/>
                </a:solidFill>
                <a:uFill>
                  <a:solidFill>
                    <a:srgbClr val="FFFFFF"/>
                  </a:solidFill>
                </a:uFill>
                <a:latin typeface="Arial Black" panose="020B0A04020102020204"/>
                <a:cs typeface="Arial Black" panose="020B0A04020102020204"/>
              </a:rPr>
              <a:t>ΛΗΨ</a:t>
            </a:r>
            <a:r>
              <a:rPr lang="el-GR" sz="1700" u="heavy" dirty="0" smtClean="0">
                <a:solidFill>
                  <a:srgbClr val="FFFFFF"/>
                </a:solidFill>
                <a:uFill>
                  <a:solidFill>
                    <a:srgbClr val="FFFFFF"/>
                  </a:solidFill>
                </a:uFill>
                <a:latin typeface="Arial Black" panose="020B0A04020102020204"/>
                <a:cs typeface="Arial Black" panose="020B0A04020102020204"/>
              </a:rPr>
              <a:t>Η</a:t>
            </a:r>
            <a:r>
              <a:rPr sz="1700" u="heavy" smtClean="0">
                <a:solidFill>
                  <a:srgbClr val="FFFFFF"/>
                </a:solidFill>
                <a:uFill>
                  <a:solidFill>
                    <a:srgbClr val="FFFFFF"/>
                  </a:solidFill>
                </a:uFill>
                <a:latin typeface="Arial Black" panose="020B0A04020102020204"/>
                <a:cs typeface="Arial Black" panose="020B0A04020102020204"/>
              </a:rPr>
              <a:t>Σ</a:t>
            </a:r>
            <a:r>
              <a:rPr sz="1700" u="heavy" spc="110" smtClean="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ΔΥΝΑΜΟΔΕΙΚΤΙΚΟΥ</a:t>
            </a:r>
            <a:r>
              <a:rPr sz="1700" u="heavy" spc="10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ΔΙΑΓΡΑΜΜΑΤΟΣ</a:t>
            </a:r>
            <a:r>
              <a:rPr sz="1700" u="heavy" spc="90" dirty="0">
                <a:solidFill>
                  <a:srgbClr val="FFFFFF"/>
                </a:solidFill>
                <a:uFill>
                  <a:solidFill>
                    <a:srgbClr val="FFFFFF"/>
                  </a:solidFill>
                </a:uFill>
                <a:latin typeface="Arial Black" panose="020B0A04020102020204"/>
                <a:cs typeface="Arial Black" panose="020B0A04020102020204"/>
              </a:rPr>
              <a:t> </a:t>
            </a:r>
            <a:r>
              <a:rPr sz="1700" u="heavy" spc="-25" dirty="0">
                <a:solidFill>
                  <a:srgbClr val="FFFFFF"/>
                </a:solidFill>
                <a:uFill>
                  <a:solidFill>
                    <a:srgbClr val="FFFFFF"/>
                  </a:solidFill>
                </a:uFill>
                <a:latin typeface="Arial Black" panose="020B0A04020102020204"/>
                <a:cs typeface="Arial Black" panose="020B0A04020102020204"/>
              </a:rPr>
              <a:t>ΜΕ</a:t>
            </a:r>
            <a:r>
              <a:rPr sz="1700" spc="-25" dirty="0">
                <a:solidFill>
                  <a:srgbClr val="FFFFFF"/>
                </a:solid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ΜΗΧΑΝΙΚΟ</a:t>
            </a:r>
            <a:r>
              <a:rPr sz="1700" u="heavy" spc="80" dirty="0">
                <a:solidFill>
                  <a:srgbClr val="FFFFFF"/>
                </a:solidFill>
                <a:uFill>
                  <a:solidFill>
                    <a:srgbClr val="FFFFFF"/>
                  </a:solidFill>
                </a:uFill>
                <a:latin typeface="Arial Black" panose="020B0A04020102020204"/>
                <a:cs typeface="Arial Black" panose="020B0A04020102020204"/>
              </a:rPr>
              <a:t> </a:t>
            </a:r>
            <a:r>
              <a:rPr sz="1700" u="heavy" spc="-10" dirty="0">
                <a:solidFill>
                  <a:srgbClr val="FFFFFF"/>
                </a:solidFill>
                <a:uFill>
                  <a:solidFill>
                    <a:srgbClr val="FFFFFF"/>
                  </a:solidFill>
                </a:uFill>
                <a:latin typeface="Arial Black" panose="020B0A04020102020204"/>
                <a:cs typeface="Arial Black" panose="020B0A04020102020204"/>
              </a:rPr>
              <a:t>ΔΥΝΑΜΟΔΕΙΚΤΗ</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2250" y="1198118"/>
            <a:ext cx="8018780" cy="1499870"/>
          </a:xfrm>
          <a:prstGeom prst="rect">
            <a:avLst/>
          </a:prstGeom>
        </p:spPr>
        <p:txBody>
          <a:bodyPr vert="horz" wrap="square" lIns="0" tIns="11430" rIns="0" bIns="0" rtlCol="0">
            <a:spAutoFit/>
          </a:bodyPr>
          <a:lstStyle/>
          <a:p>
            <a:pPr marL="142240" marR="5080" indent="-129540">
              <a:lnSpc>
                <a:spcPct val="131000"/>
              </a:lnSpc>
              <a:spcBef>
                <a:spcPts val="90"/>
              </a:spcBef>
            </a:pPr>
            <a:r>
              <a:rPr sz="1850" b="0" u="none" spc="10" dirty="0">
                <a:solidFill>
                  <a:srgbClr val="FF0000"/>
                </a:solidFill>
                <a:latin typeface="Arial Black" panose="020B0A04020102020204"/>
                <a:cs typeface="Arial Black" panose="020B0A04020102020204"/>
              </a:rPr>
              <a:t>6</a:t>
            </a:r>
            <a:r>
              <a:rPr sz="1850" b="0" u="none" spc="-525" dirty="0">
                <a:solidFill>
                  <a:srgbClr val="FF0000"/>
                </a:solidFill>
                <a:latin typeface="Arial Black" panose="020B0A04020102020204"/>
                <a:cs typeface="Arial Black" panose="020B0A04020102020204"/>
              </a:rPr>
              <a:t>)</a:t>
            </a:r>
            <a:r>
              <a:rPr sz="1850" b="0" u="none" spc="20" dirty="0">
                <a:solidFill>
                  <a:srgbClr val="000000"/>
                </a:solidFill>
                <a:latin typeface="Arial Black" panose="020B0A04020102020204"/>
                <a:cs typeface="Arial Black" panose="020B0A04020102020204"/>
              </a:rPr>
              <a:t>Π</a:t>
            </a:r>
            <a:r>
              <a:rPr sz="1850" b="0" u="none" spc="25" dirty="0">
                <a:solidFill>
                  <a:srgbClr val="000000"/>
                </a:solidFill>
                <a:latin typeface="Arial Black" panose="020B0A04020102020204"/>
                <a:cs typeface="Arial Black" panose="020B0A04020102020204"/>
              </a:rPr>
              <a:t>Ρ</a:t>
            </a:r>
            <a:r>
              <a:rPr sz="1850" b="0" u="none" spc="15" dirty="0">
                <a:solidFill>
                  <a:srgbClr val="000000"/>
                </a:solidFill>
                <a:latin typeface="Arial Black" panose="020B0A04020102020204"/>
                <a:cs typeface="Arial Black" panose="020B0A04020102020204"/>
              </a:rPr>
              <a:t>Ι</a:t>
            </a:r>
            <a:r>
              <a:rPr sz="1850" b="0" u="none" spc="20" dirty="0">
                <a:solidFill>
                  <a:srgbClr val="000000"/>
                </a:solidFill>
                <a:latin typeface="Arial Black" panose="020B0A04020102020204"/>
                <a:cs typeface="Arial Black" panose="020B0A04020102020204"/>
              </a:rPr>
              <a:t>Ν</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ΛΗΦΘΟΥΝ</a:t>
            </a:r>
            <a:r>
              <a:rPr sz="1850" b="0" u="none" spc="7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ΤΑ</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ΔΙΑΓΡΑΜΜΑΤΑ,</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ΤΟΠΟΘΕΤΕΙΤΑΙ</a:t>
            </a:r>
            <a:r>
              <a:rPr sz="1850" b="0" u="none" spc="6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Ο</a:t>
            </a:r>
            <a:r>
              <a:rPr sz="1850" b="0" u="none" spc="55" dirty="0">
                <a:solidFill>
                  <a:srgbClr val="000000"/>
                </a:solidFill>
                <a:latin typeface="Arial Black" panose="020B0A04020102020204"/>
                <a:cs typeface="Arial Black" panose="020B0A04020102020204"/>
              </a:rPr>
              <a:t> </a:t>
            </a:r>
            <a:r>
              <a:rPr sz="1850" b="0" u="none" spc="-25" dirty="0">
                <a:solidFill>
                  <a:srgbClr val="000000"/>
                </a:solidFill>
                <a:latin typeface="Arial Black" panose="020B0A04020102020204"/>
                <a:cs typeface="Arial Black" panose="020B0A04020102020204"/>
              </a:rPr>
              <a:t>ΔΥ- </a:t>
            </a:r>
            <a:r>
              <a:rPr sz="1850" b="0" u="none" dirty="0">
                <a:solidFill>
                  <a:srgbClr val="000000"/>
                </a:solidFill>
                <a:latin typeface="Arial Black" panose="020B0A04020102020204"/>
                <a:cs typeface="Arial Black" panose="020B0A04020102020204"/>
              </a:rPr>
              <a:t>ΝΑΜΟΔΕΙΚΤΗΣ</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ΓΙΑ</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5</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ΛΕΠΤΑ</a:t>
            </a:r>
            <a:r>
              <a:rPr sz="1850" b="0" u="none" spc="5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ΣΤΗ</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ΜΗΧΑΝΗ</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ΓΙΑ</a:t>
            </a:r>
            <a:r>
              <a:rPr sz="1850" b="0" u="none" spc="5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ΝΑ</a:t>
            </a:r>
            <a:r>
              <a:rPr sz="1850" b="0" u="none" spc="55" dirty="0">
                <a:solidFill>
                  <a:srgbClr val="000000"/>
                </a:solidFill>
                <a:latin typeface="Arial Black" panose="020B0A04020102020204"/>
                <a:cs typeface="Arial Black" panose="020B0A04020102020204"/>
              </a:rPr>
              <a:t> </a:t>
            </a:r>
            <a:r>
              <a:rPr sz="1850" b="0" u="none" spc="-10" dirty="0">
                <a:solidFill>
                  <a:srgbClr val="000000"/>
                </a:solidFill>
                <a:latin typeface="Arial Black" panose="020B0A04020102020204"/>
                <a:cs typeface="Arial Black" panose="020B0A04020102020204"/>
              </a:rPr>
              <a:t>ΠΡΟΘΕΡ- </a:t>
            </a:r>
            <a:r>
              <a:rPr sz="1850" b="0" u="none" dirty="0">
                <a:solidFill>
                  <a:srgbClr val="000000"/>
                </a:solidFill>
                <a:latin typeface="Arial Black" panose="020B0A04020102020204"/>
                <a:cs typeface="Arial Black" panose="020B0A04020102020204"/>
              </a:rPr>
              <a:t>ΜΑΝΘΕΙ.</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Η</a:t>
            </a:r>
            <a:r>
              <a:rPr sz="1850" b="0" u="none" spc="5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ΛΙΠΑΝΣΗ</a:t>
            </a:r>
            <a:r>
              <a:rPr sz="1850" b="0" u="none" spc="5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ΤΟΥ</a:t>
            </a:r>
            <a:r>
              <a:rPr sz="1850" b="0" u="none" spc="55"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ΓΙΝΕΤΑΙ</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ΜΕΤΑ</a:t>
            </a:r>
            <a:r>
              <a:rPr sz="1850" b="0" u="none" spc="4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ΑΠΟ</a:t>
            </a:r>
            <a:r>
              <a:rPr sz="1850" b="0" u="none" spc="60" dirty="0">
                <a:solidFill>
                  <a:srgbClr val="000000"/>
                </a:solidFill>
                <a:latin typeface="Arial Black" panose="020B0A04020102020204"/>
                <a:cs typeface="Arial Black" panose="020B0A04020102020204"/>
              </a:rPr>
              <a:t> </a:t>
            </a:r>
            <a:r>
              <a:rPr sz="1850" b="0" u="none" dirty="0">
                <a:solidFill>
                  <a:srgbClr val="000000"/>
                </a:solidFill>
                <a:latin typeface="Arial Black" panose="020B0A04020102020204"/>
                <a:cs typeface="Arial Black" panose="020B0A04020102020204"/>
              </a:rPr>
              <a:t>ΤΗ</a:t>
            </a:r>
            <a:r>
              <a:rPr sz="1850" b="0" u="none" spc="55" dirty="0">
                <a:solidFill>
                  <a:srgbClr val="000000"/>
                </a:solidFill>
                <a:latin typeface="Arial Black" panose="020B0A04020102020204"/>
                <a:cs typeface="Arial Black" panose="020B0A04020102020204"/>
              </a:rPr>
              <a:t> </a:t>
            </a:r>
            <a:r>
              <a:rPr sz="1850" b="0" u="none" spc="-20" dirty="0">
                <a:solidFill>
                  <a:srgbClr val="000000"/>
                </a:solidFill>
                <a:latin typeface="Arial Black" panose="020B0A04020102020204"/>
                <a:cs typeface="Arial Black" panose="020B0A04020102020204"/>
              </a:rPr>
              <a:t>ΛΗΨΗ </a:t>
            </a:r>
            <a:r>
              <a:rPr sz="1850" b="0" u="none" dirty="0">
                <a:solidFill>
                  <a:srgbClr val="000000"/>
                </a:solidFill>
                <a:latin typeface="Arial Black" panose="020B0A04020102020204"/>
                <a:cs typeface="Arial Black" panose="020B0A04020102020204"/>
              </a:rPr>
              <a:t>ΤΕΣΣΑΡΩΝ</a:t>
            </a:r>
            <a:r>
              <a:rPr sz="1850" b="0" u="none" spc="105" dirty="0">
                <a:solidFill>
                  <a:srgbClr val="000000"/>
                </a:solidFill>
                <a:latin typeface="Arial Black" panose="020B0A04020102020204"/>
                <a:cs typeface="Arial Black" panose="020B0A04020102020204"/>
              </a:rPr>
              <a:t> </a:t>
            </a:r>
            <a:r>
              <a:rPr sz="1850" b="0" u="none" spc="-10" dirty="0">
                <a:solidFill>
                  <a:srgbClr val="000000"/>
                </a:solidFill>
                <a:latin typeface="Arial Black" panose="020B0A04020102020204"/>
                <a:cs typeface="Arial Black" panose="020B0A04020102020204"/>
              </a:rPr>
              <a:t>ΔΙΑΓΡΑΜΜΑΤΩΝ.</a:t>
            </a:r>
            <a:endParaRPr sz="1850">
              <a:latin typeface="Arial Black" panose="020B0A04020102020204"/>
              <a:cs typeface="Arial Black" panose="020B0A04020102020204"/>
            </a:endParaRPr>
          </a:p>
        </p:txBody>
      </p:sp>
      <p:sp>
        <p:nvSpPr>
          <p:cNvPr id="3" name="object 3"/>
          <p:cNvSpPr txBox="1"/>
          <p:nvPr/>
        </p:nvSpPr>
        <p:spPr>
          <a:xfrm>
            <a:off x="222250" y="3037077"/>
            <a:ext cx="8548370" cy="3707129"/>
          </a:xfrm>
          <a:prstGeom prst="rect">
            <a:avLst/>
          </a:prstGeom>
        </p:spPr>
        <p:txBody>
          <a:bodyPr vert="horz" wrap="square" lIns="0" tIns="12065" rIns="0" bIns="0" rtlCol="0">
            <a:spAutoFit/>
          </a:bodyPr>
          <a:lstStyle/>
          <a:p>
            <a:pPr marL="142240" marR="5080" indent="-129540">
              <a:lnSpc>
                <a:spcPct val="131000"/>
              </a:lnSpc>
              <a:spcBef>
                <a:spcPts val="95"/>
              </a:spcBef>
              <a:buClr>
                <a:srgbClr val="FF0000"/>
              </a:buClr>
              <a:buSzPct val="95000"/>
              <a:buAutoNum type="arabicParenR" startAt="7"/>
              <a:tabLst>
                <a:tab pos="263525" algn="l"/>
              </a:tabLst>
            </a:pPr>
            <a:r>
              <a:rPr sz="1850" dirty="0">
                <a:latin typeface="Arial Black" panose="020B0A04020102020204"/>
                <a:cs typeface="Arial Black" panose="020B0A04020102020204"/>
              </a:rPr>
              <a:t>ΓΙΑ</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ΤΗ</a:t>
            </a:r>
            <a:r>
              <a:rPr sz="1850" spc="85" dirty="0">
                <a:latin typeface="Arial Black" panose="020B0A04020102020204"/>
                <a:cs typeface="Arial Black" panose="020B0A04020102020204"/>
              </a:rPr>
              <a:t> </a:t>
            </a:r>
            <a:r>
              <a:rPr sz="1850" dirty="0">
                <a:latin typeface="Arial Black" panose="020B0A04020102020204"/>
                <a:cs typeface="Arial Black" panose="020B0A04020102020204"/>
              </a:rPr>
              <a:t>ΛΗΨΗ</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ΔΙΑΓΡΑΜΜΑΤΟΣ</a:t>
            </a:r>
            <a:r>
              <a:rPr sz="1850" spc="90" dirty="0">
                <a:latin typeface="Arial Black" panose="020B0A04020102020204"/>
                <a:cs typeface="Arial Black" panose="020B0A04020102020204"/>
              </a:rPr>
              <a:t> </a:t>
            </a:r>
            <a:r>
              <a:rPr sz="1850" dirty="0">
                <a:latin typeface="Arial Black" panose="020B0A04020102020204"/>
                <a:cs typeface="Arial Black" panose="020B0A04020102020204"/>
              </a:rPr>
              <a:t>ΠΡΟΣΑΡΜΟΖΕΤΑΙ</a:t>
            </a:r>
            <a:r>
              <a:rPr sz="1850" spc="85" dirty="0">
                <a:latin typeface="Arial Black" panose="020B0A04020102020204"/>
                <a:cs typeface="Arial Black" panose="020B0A04020102020204"/>
              </a:rPr>
              <a:t> </a:t>
            </a:r>
            <a:r>
              <a:rPr sz="1850" spc="-25" dirty="0">
                <a:latin typeface="Arial Black" panose="020B0A04020102020204"/>
                <a:cs typeface="Arial Black" panose="020B0A04020102020204"/>
              </a:rPr>
              <a:t>ΤΟ </a:t>
            </a:r>
            <a:r>
              <a:rPr sz="1850" dirty="0">
                <a:latin typeface="Arial Black" panose="020B0A04020102020204"/>
                <a:cs typeface="Arial Black" panose="020B0A04020102020204"/>
              </a:rPr>
              <a:t>ΑΓΚΙΣΤΡΟ</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ΣΕ</a:t>
            </a:r>
            <a:r>
              <a:rPr sz="1850" spc="85" dirty="0">
                <a:latin typeface="Arial Black" panose="020B0A04020102020204"/>
                <a:cs typeface="Arial Black" panose="020B0A04020102020204"/>
              </a:rPr>
              <a:t> </a:t>
            </a:r>
            <a:r>
              <a:rPr sz="1850" dirty="0">
                <a:latin typeface="Arial Black" panose="020B0A04020102020204"/>
                <a:cs typeface="Arial Black" panose="020B0A04020102020204"/>
              </a:rPr>
              <a:t>ΠΑΛΙΝΔΡΟΜΟΥΝ</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ΜΕΡΟΣ</a:t>
            </a:r>
            <a:r>
              <a:rPr sz="1850" spc="90" dirty="0">
                <a:latin typeface="Arial Black" panose="020B0A04020102020204"/>
                <a:cs typeface="Arial Black" panose="020B0A04020102020204"/>
              </a:rPr>
              <a:t> </a:t>
            </a:r>
            <a:r>
              <a:rPr sz="1850" dirty="0">
                <a:latin typeface="Arial Black" panose="020B0A04020102020204"/>
                <a:cs typeface="Arial Black" panose="020B0A04020102020204"/>
              </a:rPr>
              <a:t>ΤΗΣ</a:t>
            </a:r>
            <a:r>
              <a:rPr sz="1850" spc="85" dirty="0">
                <a:latin typeface="Arial Black" panose="020B0A04020102020204"/>
                <a:cs typeface="Arial Black" panose="020B0A04020102020204"/>
              </a:rPr>
              <a:t> </a:t>
            </a:r>
            <a:r>
              <a:rPr sz="1850" dirty="0">
                <a:latin typeface="Arial Black" panose="020B0A04020102020204"/>
                <a:cs typeface="Arial Black" panose="020B0A04020102020204"/>
              </a:rPr>
              <a:t>ΜΗΧΑΝΗΣ,</a:t>
            </a:r>
            <a:r>
              <a:rPr sz="1850" spc="85" dirty="0">
                <a:latin typeface="Arial Black" panose="020B0A04020102020204"/>
                <a:cs typeface="Arial Black" panose="020B0A04020102020204"/>
              </a:rPr>
              <a:t> </a:t>
            </a:r>
            <a:r>
              <a:rPr sz="1850" spc="-10" dirty="0">
                <a:latin typeface="Arial Black" panose="020B0A04020102020204"/>
                <a:cs typeface="Arial Black" panose="020B0A04020102020204"/>
              </a:rPr>
              <a:t>ΑΝΟΙΓΕΙ </a:t>
            </a:r>
            <a:r>
              <a:rPr sz="1850" dirty="0">
                <a:latin typeface="Arial Black" panose="020B0A04020102020204"/>
                <a:cs typeface="Arial Black" panose="020B0A04020102020204"/>
              </a:rPr>
              <a:t>Ο</a:t>
            </a:r>
            <a:r>
              <a:rPr sz="1850" spc="85" dirty="0">
                <a:latin typeface="Arial Black" panose="020B0A04020102020204"/>
                <a:cs typeface="Arial Black" panose="020B0A04020102020204"/>
              </a:rPr>
              <a:t> </a:t>
            </a:r>
            <a:r>
              <a:rPr sz="1850" dirty="0">
                <a:latin typeface="Arial Black" panose="020B0A04020102020204"/>
                <a:cs typeface="Arial Black" panose="020B0A04020102020204"/>
              </a:rPr>
              <a:t>ΔΥΝΑΜΟΔΕΙΚΤΙΚΟΣ</a:t>
            </a:r>
            <a:r>
              <a:rPr sz="1850" spc="100" dirty="0">
                <a:latin typeface="Arial Black" panose="020B0A04020102020204"/>
                <a:cs typeface="Arial Black" panose="020B0A04020102020204"/>
              </a:rPr>
              <a:t> </a:t>
            </a:r>
            <a:r>
              <a:rPr sz="1850" dirty="0">
                <a:latin typeface="Arial Black" panose="020B0A04020102020204"/>
                <a:cs typeface="Arial Black" panose="020B0A04020102020204"/>
              </a:rPr>
              <a:t>ΚΡΟΥΝΟΣ</a:t>
            </a:r>
            <a:r>
              <a:rPr sz="1850" spc="100" dirty="0">
                <a:latin typeface="Arial Black" panose="020B0A04020102020204"/>
                <a:cs typeface="Arial Black" panose="020B0A04020102020204"/>
              </a:rPr>
              <a:t> </a:t>
            </a:r>
            <a:r>
              <a:rPr sz="1850">
                <a:latin typeface="Arial Black" panose="020B0A04020102020204"/>
                <a:cs typeface="Arial Black" panose="020B0A04020102020204"/>
              </a:rPr>
              <a:t>ΚΑΙ</a:t>
            </a:r>
            <a:r>
              <a:rPr sz="1850" spc="85">
                <a:latin typeface="Arial Black" panose="020B0A04020102020204"/>
                <a:cs typeface="Arial Black" panose="020B0A04020102020204"/>
              </a:rPr>
              <a:t> </a:t>
            </a:r>
            <a:r>
              <a:rPr sz="1850" smtClean="0">
                <a:latin typeface="Arial Black" panose="020B0A04020102020204"/>
                <a:cs typeface="Arial Black" panose="020B0A04020102020204"/>
              </a:rPr>
              <a:t>ΚΑΤΑΓΡΑΦΕΤΑΙ</a:t>
            </a:r>
            <a:r>
              <a:rPr sz="1850" spc="90" smtClean="0">
                <a:latin typeface="Arial Black" panose="020B0A04020102020204"/>
                <a:cs typeface="Arial Black" panose="020B0A04020102020204"/>
              </a:rPr>
              <a:t> </a:t>
            </a:r>
            <a:r>
              <a:rPr sz="1850" spc="-25" dirty="0">
                <a:latin typeface="Arial Black" panose="020B0A04020102020204"/>
                <a:cs typeface="Arial Black" panose="020B0A04020102020204"/>
              </a:rPr>
              <a:t>ΤΟ </a:t>
            </a:r>
            <a:r>
              <a:rPr sz="1850" dirty="0">
                <a:latin typeface="Arial Black" panose="020B0A04020102020204"/>
                <a:cs typeface="Arial Black" panose="020B0A04020102020204"/>
              </a:rPr>
              <a:t>ΣΧΕΤΙΚΟ</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ΔΙΑΓΡΑΜΜΑ</a:t>
            </a:r>
            <a:r>
              <a:rPr sz="1850" spc="90" dirty="0">
                <a:latin typeface="Arial Black" panose="020B0A04020102020204"/>
                <a:cs typeface="Arial Black" panose="020B0A04020102020204"/>
              </a:rPr>
              <a:t> </a:t>
            </a:r>
            <a:r>
              <a:rPr sz="1850" dirty="0">
                <a:latin typeface="Arial Black" panose="020B0A04020102020204"/>
                <a:cs typeface="Arial Black" panose="020B0A04020102020204"/>
              </a:rPr>
              <a:t>ΩΣ</a:t>
            </a:r>
            <a:r>
              <a:rPr sz="1850" spc="95" dirty="0">
                <a:latin typeface="Arial Black" panose="020B0A04020102020204"/>
                <a:cs typeface="Arial Black" panose="020B0A04020102020204"/>
              </a:rPr>
              <a:t> </a:t>
            </a:r>
            <a:r>
              <a:rPr sz="1850">
                <a:latin typeface="Arial Black" panose="020B0A04020102020204"/>
                <a:cs typeface="Arial Black" panose="020B0A04020102020204"/>
              </a:rPr>
              <a:t>ΣΥΝΔΥΑΣΜΟΣ</a:t>
            </a:r>
            <a:r>
              <a:rPr sz="1850" spc="95">
                <a:latin typeface="Arial Black" panose="020B0A04020102020204"/>
                <a:cs typeface="Arial Black" panose="020B0A04020102020204"/>
              </a:rPr>
              <a:t> </a:t>
            </a:r>
            <a:r>
              <a:rPr sz="1850" smtClean="0">
                <a:latin typeface="Arial Black" panose="020B0A04020102020204"/>
                <a:cs typeface="Arial Black" panose="020B0A04020102020204"/>
              </a:rPr>
              <a:t>ΠΙΕΣΕΩΝ</a:t>
            </a:r>
            <a:r>
              <a:rPr sz="1850" spc="85" smtClean="0">
                <a:latin typeface="Arial Black" panose="020B0A04020102020204"/>
                <a:cs typeface="Arial Black" panose="020B0A04020102020204"/>
              </a:rPr>
              <a:t> </a:t>
            </a:r>
            <a:r>
              <a:rPr sz="1850" spc="-25" dirty="0">
                <a:latin typeface="Arial Black" panose="020B0A04020102020204"/>
                <a:cs typeface="Arial Black" panose="020B0A04020102020204"/>
              </a:rPr>
              <a:t>ΚΑΙ </a:t>
            </a:r>
            <a:r>
              <a:rPr sz="1850" dirty="0">
                <a:latin typeface="Arial Black" panose="020B0A04020102020204"/>
                <a:cs typeface="Arial Black" panose="020B0A04020102020204"/>
              </a:rPr>
              <a:t>ΔΙΑΔΡΟΜΗΣ.</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ΚΑΘΕ</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ΔΙΑΓΡΑΜΜΑ</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ΛΑΜΒΑΝΕΤΑΙ</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2-3</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ΦΟΡΕΣ</a:t>
            </a:r>
            <a:r>
              <a:rPr sz="1850" spc="80" dirty="0">
                <a:latin typeface="Arial Black" panose="020B0A04020102020204"/>
                <a:cs typeface="Arial Black" panose="020B0A04020102020204"/>
              </a:rPr>
              <a:t> </a:t>
            </a:r>
            <a:r>
              <a:rPr sz="1850" spc="-25" dirty="0">
                <a:latin typeface="Arial Black" panose="020B0A04020102020204"/>
                <a:cs typeface="Arial Black" panose="020B0A04020102020204"/>
              </a:rPr>
              <a:t>ΚΑΙ</a:t>
            </a:r>
            <a:endParaRPr sz="1850">
              <a:latin typeface="Arial Black" panose="020B0A04020102020204"/>
              <a:cs typeface="Arial Black" panose="020B0A04020102020204"/>
            </a:endParaRPr>
          </a:p>
          <a:p>
            <a:pPr>
              <a:lnSpc>
                <a:spcPct val="100000"/>
              </a:lnSpc>
              <a:spcBef>
                <a:spcPts val="45"/>
              </a:spcBef>
              <a:buClr>
                <a:srgbClr val="FF0000"/>
              </a:buClr>
              <a:buFont typeface="Arial Black" panose="020B0A04020102020204"/>
              <a:buAutoNum type="arabicParenR" startAt="7"/>
            </a:pPr>
            <a:endParaRPr sz="2000">
              <a:latin typeface="Arial Black" panose="020B0A04020102020204"/>
              <a:cs typeface="Arial Black" panose="020B0A04020102020204"/>
            </a:endParaRPr>
          </a:p>
          <a:p>
            <a:pPr marL="142240" marR="544830" indent="-129540" algn="just">
              <a:lnSpc>
                <a:spcPct val="131000"/>
              </a:lnSpc>
              <a:buClr>
                <a:srgbClr val="FF0000"/>
              </a:buClr>
              <a:buSzPct val="95000"/>
              <a:buAutoNum type="arabicParenR" startAt="7"/>
              <a:tabLst>
                <a:tab pos="263525" algn="l"/>
              </a:tabLst>
            </a:pPr>
            <a:r>
              <a:rPr sz="1850" dirty="0">
                <a:latin typeface="Arial Black" panose="020B0A04020102020204"/>
                <a:cs typeface="Arial Black" panose="020B0A04020102020204"/>
              </a:rPr>
              <a:t>ΑΝ</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ΔΥΝΑΜΟΔΕΙΚΤΗΣ</a:t>
            </a:r>
            <a:r>
              <a:rPr sz="1850" spc="85" dirty="0">
                <a:latin typeface="Arial Black" panose="020B0A04020102020204"/>
                <a:cs typeface="Arial Black" panose="020B0A04020102020204"/>
              </a:rPr>
              <a:t> </a:t>
            </a:r>
            <a:r>
              <a:rPr sz="1850" dirty="0">
                <a:latin typeface="Arial Black" panose="020B0A04020102020204"/>
                <a:cs typeface="Arial Black" panose="020B0A04020102020204"/>
              </a:rPr>
              <a:t>ΘΕΡΜΑΙΝΕΤΑΙ</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ΠΟΛΥ</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ΓΡΗΓΟΡΑ</a:t>
            </a:r>
            <a:r>
              <a:rPr sz="1850" spc="80" dirty="0">
                <a:latin typeface="Arial Black" panose="020B0A04020102020204"/>
                <a:cs typeface="Arial Black" panose="020B0A04020102020204"/>
              </a:rPr>
              <a:t> </a:t>
            </a:r>
            <a:r>
              <a:rPr sz="1850" spc="-25" dirty="0">
                <a:latin typeface="Arial Black" panose="020B0A04020102020204"/>
                <a:cs typeface="Arial Black" panose="020B0A04020102020204"/>
              </a:rPr>
              <a:t>ΚΑΙ </a:t>
            </a:r>
            <a:r>
              <a:rPr sz="1850" dirty="0">
                <a:latin typeface="Arial Black" panose="020B0A04020102020204"/>
                <a:cs typeface="Arial Black" panose="020B0A04020102020204"/>
              </a:rPr>
              <a:t>ΚΑΤΑ</a:t>
            </a:r>
            <a:r>
              <a:rPr sz="1850" spc="60" dirty="0">
                <a:latin typeface="Arial Black" panose="020B0A04020102020204"/>
                <a:cs typeface="Arial Black" panose="020B0A04020102020204"/>
              </a:rPr>
              <a:t> </a:t>
            </a:r>
            <a:r>
              <a:rPr sz="1850">
                <a:latin typeface="Arial Black" panose="020B0A04020102020204"/>
                <a:cs typeface="Arial Black" panose="020B0A04020102020204"/>
              </a:rPr>
              <a:t>ΤΗΝ</a:t>
            </a:r>
            <a:r>
              <a:rPr sz="1850" spc="60">
                <a:latin typeface="Arial Black" panose="020B0A04020102020204"/>
                <a:cs typeface="Arial Black" panose="020B0A04020102020204"/>
              </a:rPr>
              <a:t> </a:t>
            </a:r>
            <a:r>
              <a:rPr sz="1850" smtClean="0">
                <a:latin typeface="Arial Black" panose="020B0A04020102020204"/>
                <a:cs typeface="Arial Black" panose="020B0A04020102020204"/>
              </a:rPr>
              <a:t>ΕΞΑΡΜ</a:t>
            </a:r>
            <a:r>
              <a:rPr lang="el-GR" sz="1850" dirty="0" smtClean="0">
                <a:latin typeface="Arial Black" panose="020B0A04020102020204"/>
                <a:cs typeface="Arial Black" panose="020B0A04020102020204"/>
              </a:rPr>
              <a:t>Ω</a:t>
            </a:r>
            <a:r>
              <a:rPr sz="1850" smtClean="0">
                <a:latin typeface="Arial Black" panose="020B0A04020102020204"/>
                <a:cs typeface="Arial Black" panose="020B0A04020102020204"/>
              </a:rPr>
              <a:t>ΣΗ</a:t>
            </a:r>
            <a:r>
              <a:rPr sz="1850" spc="60" smtClean="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ΕΜΒΟΛΙΣΚΟΣ</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ΕΙΝΑΙ</a:t>
            </a:r>
            <a:r>
              <a:rPr sz="1850" spc="70" dirty="0">
                <a:latin typeface="Arial Black" panose="020B0A04020102020204"/>
                <a:cs typeface="Arial Black" panose="020B0A04020102020204"/>
              </a:rPr>
              <a:t> </a:t>
            </a:r>
            <a:r>
              <a:rPr sz="1850" spc="-10" dirty="0">
                <a:latin typeface="Arial Black" panose="020B0A04020102020204"/>
                <a:cs typeface="Arial Black" panose="020B0A04020102020204"/>
              </a:rPr>
              <a:t>ΜΑΥΡΟΣ, </a:t>
            </a:r>
            <a:r>
              <a:rPr sz="1850" dirty="0">
                <a:latin typeface="Arial Black" panose="020B0A04020102020204"/>
                <a:cs typeface="Arial Black" panose="020B0A04020102020204"/>
              </a:rPr>
              <a:t>ΤΟΤΕ</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ΥΠΑΡΧΟΥΝ</a:t>
            </a:r>
            <a:r>
              <a:rPr sz="1850" spc="60" dirty="0">
                <a:latin typeface="Arial Black" panose="020B0A04020102020204"/>
                <a:cs typeface="Arial Black" panose="020B0A04020102020204"/>
              </a:rPr>
              <a:t> </a:t>
            </a:r>
            <a:r>
              <a:rPr sz="1850" dirty="0">
                <a:latin typeface="Arial Black" panose="020B0A04020102020204"/>
                <a:cs typeface="Arial Black" panose="020B0A04020102020204"/>
              </a:rPr>
              <a:t>ΔΙΑΡΡΟΕΣ</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ΚΑΙ</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ΘΑ</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ΠΡΕΠΕΙ</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ΝΑ</a:t>
            </a:r>
            <a:r>
              <a:rPr sz="1850" spc="50" dirty="0">
                <a:latin typeface="Arial Black" panose="020B0A04020102020204"/>
                <a:cs typeface="Arial Black" panose="020B0A04020102020204"/>
              </a:rPr>
              <a:t> </a:t>
            </a:r>
            <a:r>
              <a:rPr sz="1850" spc="-10" dirty="0">
                <a:latin typeface="Arial Black" panose="020B0A04020102020204"/>
                <a:cs typeface="Arial Black" panose="020B0A04020102020204"/>
              </a:rPr>
              <a:t>ΑΝΤΙΚΑΤΑ- </a:t>
            </a:r>
            <a:r>
              <a:rPr sz="1850" dirty="0">
                <a:latin typeface="Arial Black" panose="020B0A04020102020204"/>
                <a:cs typeface="Arial Black" panose="020B0A04020102020204"/>
              </a:rPr>
              <a:t>ΣΤΑΘΟΥΝ</a:t>
            </a:r>
            <a:r>
              <a:rPr sz="1850" spc="55" dirty="0">
                <a:latin typeface="Arial Black" panose="020B0A04020102020204"/>
                <a:cs typeface="Arial Black" panose="020B0A04020102020204"/>
              </a:rPr>
              <a:t> </a:t>
            </a:r>
            <a:r>
              <a:rPr sz="1850" dirty="0">
                <a:latin typeface="Arial Black" panose="020B0A04020102020204"/>
                <a:cs typeface="Arial Black" panose="020B0A04020102020204"/>
              </a:rPr>
              <a:t>Ο</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ΕΜΒΟΛΙΣΚΟΣ</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ΚΑΙ</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ΤΟ</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ΧΙΤΩΝΙΟ</a:t>
            </a:r>
            <a:r>
              <a:rPr sz="1850" spc="65" dirty="0">
                <a:latin typeface="Arial Black" panose="020B0A04020102020204"/>
                <a:cs typeface="Arial Black" panose="020B0A04020102020204"/>
              </a:rPr>
              <a:t> </a:t>
            </a:r>
            <a:r>
              <a:rPr sz="1850" spc="-20" dirty="0">
                <a:latin typeface="Arial Black" panose="020B0A04020102020204"/>
                <a:cs typeface="Arial Black" panose="020B0A04020102020204"/>
              </a:rPr>
              <a:t>ΤΟΥ.</a:t>
            </a:r>
            <a:endParaRPr sz="1850">
              <a:latin typeface="Arial Black" panose="020B0A04020102020204"/>
              <a:cs typeface="Arial Black" panose="020B0A04020102020204"/>
            </a:endParaRPr>
          </a:p>
        </p:txBody>
      </p:sp>
      <p:sp>
        <p:nvSpPr>
          <p:cNvPr id="4" name="object 4"/>
          <p:cNvSpPr/>
          <p:nvPr/>
        </p:nvSpPr>
        <p:spPr>
          <a:xfrm>
            <a:off x="283209"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746759" y="89661"/>
            <a:ext cx="7641590" cy="642620"/>
          </a:xfrm>
          <a:prstGeom prst="rect">
            <a:avLst/>
          </a:prstGeom>
        </p:spPr>
        <p:txBody>
          <a:bodyPr vert="horz" wrap="square" lIns="0" tIns="12065" rIns="0" bIns="0" rtlCol="0">
            <a:spAutoFit/>
          </a:bodyPr>
          <a:lstStyle/>
          <a:p>
            <a:pPr marL="2091690" marR="5080" indent="-2078990">
              <a:lnSpc>
                <a:spcPct val="119000"/>
              </a:lnSpc>
              <a:spcBef>
                <a:spcPts val="95"/>
              </a:spcBef>
            </a:pPr>
            <a:r>
              <a:rPr sz="1700" u="heavy">
                <a:solidFill>
                  <a:srgbClr val="FFFFFF"/>
                </a:solidFill>
                <a:uFill>
                  <a:solidFill>
                    <a:srgbClr val="FFFFFF"/>
                  </a:solidFill>
                </a:uFill>
                <a:latin typeface="Arial Black" panose="020B0A04020102020204"/>
                <a:cs typeface="Arial Black" panose="020B0A04020102020204"/>
              </a:rPr>
              <a:t>ΔΙΑΔΙΚΑΣΙΑ</a:t>
            </a:r>
            <a:r>
              <a:rPr sz="1700" u="heavy" spc="95">
                <a:solidFill>
                  <a:srgbClr val="FFFFFF"/>
                </a:solidFill>
                <a:uFill>
                  <a:solidFill>
                    <a:srgbClr val="FFFFFF"/>
                  </a:solidFill>
                </a:uFill>
                <a:latin typeface="Arial Black" panose="020B0A04020102020204"/>
                <a:cs typeface="Arial Black" panose="020B0A04020102020204"/>
              </a:rPr>
              <a:t> </a:t>
            </a:r>
            <a:r>
              <a:rPr sz="1700" u="heavy" smtClean="0">
                <a:solidFill>
                  <a:srgbClr val="FFFFFF"/>
                </a:solidFill>
                <a:uFill>
                  <a:solidFill>
                    <a:srgbClr val="FFFFFF"/>
                  </a:solidFill>
                </a:uFill>
                <a:latin typeface="Arial Black" panose="020B0A04020102020204"/>
                <a:cs typeface="Arial Black" panose="020B0A04020102020204"/>
              </a:rPr>
              <a:t>ΛΗΨ</a:t>
            </a:r>
            <a:r>
              <a:rPr lang="el-GR" sz="1700" u="heavy" dirty="0" smtClean="0">
                <a:solidFill>
                  <a:srgbClr val="FFFFFF"/>
                </a:solidFill>
                <a:uFill>
                  <a:solidFill>
                    <a:srgbClr val="FFFFFF"/>
                  </a:solidFill>
                </a:uFill>
                <a:latin typeface="Arial Black" panose="020B0A04020102020204"/>
                <a:cs typeface="Arial Black" panose="020B0A04020102020204"/>
              </a:rPr>
              <a:t>Η</a:t>
            </a:r>
            <a:r>
              <a:rPr sz="1700" u="heavy" smtClean="0">
                <a:solidFill>
                  <a:srgbClr val="FFFFFF"/>
                </a:solidFill>
                <a:uFill>
                  <a:solidFill>
                    <a:srgbClr val="FFFFFF"/>
                  </a:solidFill>
                </a:uFill>
                <a:latin typeface="Arial Black" panose="020B0A04020102020204"/>
                <a:cs typeface="Arial Black" panose="020B0A04020102020204"/>
              </a:rPr>
              <a:t>Σ</a:t>
            </a:r>
            <a:r>
              <a:rPr sz="1700" u="heavy" spc="95" smtClean="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ΔΥΝΑΜΟΔΕΙΚΤΙΚΟΥ</a:t>
            </a:r>
            <a:r>
              <a:rPr sz="1700" u="heavy" spc="10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ΔΙΑΓΡΑΜΜΑΤΟΣ</a:t>
            </a:r>
            <a:r>
              <a:rPr sz="1700" u="heavy" spc="95" dirty="0">
                <a:solidFill>
                  <a:srgbClr val="FFFFFF"/>
                </a:solidFill>
                <a:uFill>
                  <a:solidFill>
                    <a:srgbClr val="FFFFFF"/>
                  </a:solidFill>
                </a:uFill>
                <a:latin typeface="Arial Black" panose="020B0A04020102020204"/>
                <a:cs typeface="Arial Black" panose="020B0A04020102020204"/>
              </a:rPr>
              <a:t> </a:t>
            </a:r>
            <a:r>
              <a:rPr sz="1700" u="heavy" spc="-25" dirty="0">
                <a:solidFill>
                  <a:srgbClr val="FFFFFF"/>
                </a:solidFill>
                <a:uFill>
                  <a:solidFill>
                    <a:srgbClr val="FFFFFF"/>
                  </a:solidFill>
                </a:uFill>
                <a:latin typeface="Arial Black" panose="020B0A04020102020204"/>
                <a:cs typeface="Arial Black" panose="020B0A04020102020204"/>
              </a:rPr>
              <a:t>ΜΕ</a:t>
            </a:r>
            <a:r>
              <a:rPr sz="1700" spc="-25" dirty="0">
                <a:solidFill>
                  <a:srgbClr val="FFFFFF"/>
                </a:solid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ΜΗΧΑΝΙΚΟ</a:t>
            </a:r>
            <a:r>
              <a:rPr sz="1700" u="heavy" spc="80" dirty="0">
                <a:solidFill>
                  <a:srgbClr val="FFFFFF"/>
                </a:solidFill>
                <a:uFill>
                  <a:solidFill>
                    <a:srgbClr val="FFFFFF"/>
                  </a:solidFill>
                </a:uFill>
                <a:latin typeface="Arial Black" panose="020B0A04020102020204"/>
                <a:cs typeface="Arial Black" panose="020B0A04020102020204"/>
              </a:rPr>
              <a:t> </a:t>
            </a:r>
            <a:r>
              <a:rPr sz="1700" u="heavy" spc="-10" dirty="0">
                <a:solidFill>
                  <a:srgbClr val="FFFFFF"/>
                </a:solidFill>
                <a:uFill>
                  <a:solidFill>
                    <a:srgbClr val="FFFFFF"/>
                  </a:solidFill>
                </a:uFill>
                <a:latin typeface="Arial Black" panose="020B0A04020102020204"/>
                <a:cs typeface="Arial Black" panose="020B0A04020102020204"/>
              </a:rPr>
              <a:t>ΔΥΝΑΜΟΔΕΙΚΤΗ</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184150" y="401320"/>
            <a:ext cx="8735695" cy="6140399"/>
          </a:xfrm>
          <a:prstGeom prst="rect">
            <a:avLst/>
          </a:prstGeom>
        </p:spPr>
        <p:txBody>
          <a:bodyPr vert="horz" wrap="square" lIns="0" tIns="11430" rIns="0" bIns="0" rtlCol="0">
            <a:spAutoFit/>
          </a:bodyPr>
          <a:lstStyle/>
          <a:p>
            <a:pPr marL="534670">
              <a:lnSpc>
                <a:spcPct val="100000"/>
              </a:lnSpc>
              <a:spcBef>
                <a:spcPts val="90"/>
              </a:spcBef>
            </a:pPr>
            <a:r>
              <a:rPr sz="2050" u="heavy" dirty="0">
                <a:solidFill>
                  <a:srgbClr val="FFFFFF"/>
                </a:solidFill>
                <a:uFill>
                  <a:solidFill>
                    <a:srgbClr val="FFFFFF"/>
                  </a:solidFill>
                </a:uFill>
                <a:latin typeface="Arial Black" panose="020B0A04020102020204"/>
                <a:cs typeface="Arial Black" panose="020B0A04020102020204"/>
              </a:rPr>
              <a:t>ΣΤΑΘΕΡΕΣ</a:t>
            </a:r>
            <a:r>
              <a:rPr sz="2050" u="heavy" spc="-12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ΕΛΑΤΗΡΙΟΥ</a:t>
            </a:r>
            <a:r>
              <a:rPr sz="2050" u="heavy" spc="-12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ΜΗΧΑΝΙΚΟΥ</a:t>
            </a:r>
            <a:r>
              <a:rPr sz="2050" u="heavy" spc="-12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ΔΥΝΑΜΟΔΕΙΚΤΗ</a:t>
            </a:r>
            <a:endParaRPr sz="2050">
              <a:latin typeface="Arial Black" panose="020B0A04020102020204"/>
              <a:cs typeface="Arial Black" panose="020B0A04020102020204"/>
            </a:endParaRPr>
          </a:p>
          <a:p>
            <a:pPr marL="50800" marR="17780">
              <a:lnSpc>
                <a:spcPct val="129000"/>
              </a:lnSpc>
              <a:spcBef>
                <a:spcPts val="2560"/>
              </a:spcBef>
            </a:pPr>
            <a:r>
              <a:rPr sz="3150" baseline="3000" dirty="0">
                <a:solidFill>
                  <a:srgbClr val="FF0000"/>
                </a:solidFill>
                <a:latin typeface="Wingdings" panose="05000000000000000000"/>
                <a:cs typeface="Wingdings" panose="05000000000000000000"/>
              </a:rPr>
              <a:t></a:t>
            </a:r>
            <a:r>
              <a:rPr sz="2100" dirty="0">
                <a:latin typeface="Arial Black" panose="020B0A04020102020204"/>
                <a:cs typeface="Arial Black" panose="020B0A04020102020204"/>
              </a:rPr>
              <a:t>Η</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ΓΝΩΣΗ</a:t>
            </a:r>
            <a:r>
              <a:rPr sz="2100" spc="-100" dirty="0">
                <a:latin typeface="Arial Black" panose="020B0A04020102020204"/>
                <a:cs typeface="Arial Black" panose="020B0A04020102020204"/>
              </a:rPr>
              <a:t> </a:t>
            </a:r>
            <a:r>
              <a:rPr sz="2100" dirty="0">
                <a:latin typeface="Arial Black" panose="020B0A04020102020204"/>
                <a:cs typeface="Arial Black" panose="020B0A04020102020204"/>
              </a:rPr>
              <a:t>ΤΗΣ</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ΣΤΑΘΕΡΑΣ</a:t>
            </a:r>
            <a:r>
              <a:rPr sz="2100" spc="-90"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100" dirty="0">
                <a:latin typeface="Arial Black" panose="020B0A04020102020204"/>
                <a:cs typeface="Arial Black" panose="020B0A04020102020204"/>
              </a:rPr>
              <a:t> </a:t>
            </a:r>
            <a:r>
              <a:rPr sz="2100" spc="-10" dirty="0">
                <a:latin typeface="Arial Black" panose="020B0A04020102020204"/>
                <a:cs typeface="Arial Black" panose="020B0A04020102020204"/>
              </a:rPr>
              <a:t>ΕΛΑΤΗΡΙΟΥ</a:t>
            </a:r>
            <a:r>
              <a:rPr sz="2100" spc="-95" dirty="0">
                <a:latin typeface="Arial Black" panose="020B0A04020102020204"/>
                <a:cs typeface="Arial Black" panose="020B0A04020102020204"/>
              </a:rPr>
              <a:t> </a:t>
            </a:r>
            <a:r>
              <a:rPr sz="2100">
                <a:latin typeface="Arial Black" panose="020B0A04020102020204"/>
                <a:cs typeface="Arial Black" panose="020B0A04020102020204"/>
              </a:rPr>
              <a:t>ΤΟΥ</a:t>
            </a:r>
            <a:r>
              <a:rPr sz="2100" spc="-100">
                <a:latin typeface="Arial Black" panose="020B0A04020102020204"/>
                <a:cs typeface="Arial Black" panose="020B0A04020102020204"/>
              </a:rPr>
              <a:t> </a:t>
            </a:r>
            <a:r>
              <a:rPr sz="2100" spc="-25" smtClean="0">
                <a:latin typeface="Arial Black" panose="020B0A04020102020204"/>
                <a:cs typeface="Arial Black" panose="020B0A04020102020204"/>
              </a:rPr>
              <a:t>ΜΗ</a:t>
            </a:r>
            <a:r>
              <a:rPr sz="2100" smtClean="0">
                <a:latin typeface="Arial Black" panose="020B0A04020102020204"/>
                <a:cs typeface="Arial Black" panose="020B0A04020102020204"/>
              </a:rPr>
              <a:t>ΧΑΝΙΚΟΥ</a:t>
            </a:r>
            <a:r>
              <a:rPr sz="2100" spc="-110" smtClean="0">
                <a:latin typeface="Arial Black" panose="020B0A04020102020204"/>
                <a:cs typeface="Arial Black" panose="020B0A04020102020204"/>
              </a:rPr>
              <a:t> </a:t>
            </a:r>
            <a:r>
              <a:rPr sz="2100" spc="-10" dirty="0">
                <a:latin typeface="Arial Black" panose="020B0A04020102020204"/>
                <a:cs typeface="Arial Black" panose="020B0A04020102020204"/>
              </a:rPr>
              <a:t>ΔΥΝΑΜΟΔΕΙΚΤΗ</a:t>
            </a:r>
            <a:r>
              <a:rPr sz="2100" spc="-110" dirty="0">
                <a:latin typeface="Arial Black" panose="020B0A04020102020204"/>
                <a:cs typeface="Arial Black" panose="020B0A04020102020204"/>
              </a:rPr>
              <a:t> </a:t>
            </a:r>
            <a:r>
              <a:rPr sz="2100" dirty="0">
                <a:latin typeface="Arial Black" panose="020B0A04020102020204"/>
                <a:cs typeface="Arial Black" panose="020B0A04020102020204"/>
              </a:rPr>
              <a:t>ΕΙΝΑΙ</a:t>
            </a:r>
            <a:r>
              <a:rPr sz="2100" spc="-110" dirty="0">
                <a:latin typeface="Arial Black" panose="020B0A04020102020204"/>
                <a:cs typeface="Arial Black" panose="020B0A04020102020204"/>
              </a:rPr>
              <a:t> </a:t>
            </a:r>
            <a:r>
              <a:rPr sz="2100" spc="-10" dirty="0">
                <a:latin typeface="Arial Black" panose="020B0A04020102020204"/>
                <a:cs typeface="Arial Black" panose="020B0A04020102020204"/>
              </a:rPr>
              <a:t>ΑΠΑΡΑΙΤΗΤΗ</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ΓΙΑ</a:t>
            </a:r>
            <a:r>
              <a:rPr sz="2100" spc="-114" dirty="0">
                <a:latin typeface="Arial Black" panose="020B0A04020102020204"/>
                <a:cs typeface="Arial Black" panose="020B0A04020102020204"/>
              </a:rPr>
              <a:t> </a:t>
            </a:r>
            <a:r>
              <a:rPr sz="2100" spc="-25" dirty="0">
                <a:latin typeface="Arial Black" panose="020B0A04020102020204"/>
                <a:cs typeface="Arial Black" panose="020B0A04020102020204"/>
              </a:rPr>
              <a:t>ΤΗ </a:t>
            </a:r>
            <a:r>
              <a:rPr sz="2100" spc="-10" dirty="0">
                <a:latin typeface="Arial Black" panose="020B0A04020102020204"/>
                <a:cs typeface="Arial Black" panose="020B0A04020102020204"/>
              </a:rPr>
              <a:t>ΜΕΤΑΤΡΟΠΗ</a:t>
            </a:r>
            <a:r>
              <a:rPr sz="2100" spc="-110" dirty="0">
                <a:latin typeface="Arial Black" panose="020B0A04020102020204"/>
                <a:cs typeface="Arial Black" panose="020B0A04020102020204"/>
              </a:rPr>
              <a:t> </a:t>
            </a:r>
            <a:r>
              <a:rPr sz="2100" dirty="0">
                <a:latin typeface="Arial Black" panose="020B0A04020102020204"/>
                <a:cs typeface="Arial Black" panose="020B0A04020102020204"/>
              </a:rPr>
              <a:t>ΤΗΣ</a:t>
            </a:r>
            <a:r>
              <a:rPr sz="2100" spc="-110" dirty="0">
                <a:latin typeface="Arial Black" panose="020B0A04020102020204"/>
                <a:cs typeface="Arial Black" panose="020B0A04020102020204"/>
              </a:rPr>
              <a:t> </a:t>
            </a:r>
            <a:r>
              <a:rPr sz="2100" dirty="0">
                <a:latin typeface="Arial Black" panose="020B0A04020102020204"/>
                <a:cs typeface="Arial Black" panose="020B0A04020102020204"/>
              </a:rPr>
              <a:t>ΚΛΙΜΑΚΑΣ</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ΠΙΕΣΕΩΝ</a:t>
            </a:r>
            <a:r>
              <a:rPr sz="2100" spc="-110"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120" dirty="0">
                <a:latin typeface="Arial Black" panose="020B0A04020102020204"/>
                <a:cs typeface="Arial Black" panose="020B0A04020102020204"/>
              </a:rPr>
              <a:t> </a:t>
            </a:r>
            <a:r>
              <a:rPr sz="2100" spc="-10" dirty="0">
                <a:latin typeface="Arial Black" panose="020B0A04020102020204"/>
                <a:cs typeface="Arial Black" panose="020B0A04020102020204"/>
              </a:rPr>
              <a:t>ΔΙΑΓΡΑΜ- </a:t>
            </a:r>
            <a:r>
              <a:rPr sz="2100" dirty="0">
                <a:latin typeface="Arial Black" panose="020B0A04020102020204"/>
                <a:cs typeface="Arial Black" panose="020B0A04020102020204"/>
              </a:rPr>
              <a:t>ΜΑΤΟΣ</a:t>
            </a:r>
            <a:r>
              <a:rPr sz="2100" spc="-110" dirty="0">
                <a:latin typeface="Arial Black" panose="020B0A04020102020204"/>
                <a:cs typeface="Arial Black" panose="020B0A04020102020204"/>
              </a:rPr>
              <a:t> </a:t>
            </a:r>
            <a:r>
              <a:rPr sz="2100" dirty="0">
                <a:latin typeface="Arial Black" panose="020B0A04020102020204"/>
                <a:cs typeface="Arial Black" panose="020B0A04020102020204"/>
              </a:rPr>
              <a:t>ΑΠΟ</a:t>
            </a:r>
            <a:r>
              <a:rPr sz="2100" spc="-95" dirty="0">
                <a:latin typeface="Arial Black" panose="020B0A04020102020204"/>
                <a:cs typeface="Arial Black" panose="020B0A04020102020204"/>
              </a:rPr>
              <a:t> </a:t>
            </a:r>
            <a:r>
              <a:rPr sz="2100" dirty="0">
                <a:latin typeface="Arial Black" panose="020B0A04020102020204"/>
                <a:cs typeface="Arial Black" panose="020B0A04020102020204"/>
              </a:rPr>
              <a:t>ΜΟΝΑΔΕΣ</a:t>
            </a:r>
            <a:r>
              <a:rPr sz="2100" spc="-95" dirty="0">
                <a:latin typeface="Arial Black" panose="020B0A04020102020204"/>
                <a:cs typeface="Arial Black" panose="020B0A04020102020204"/>
              </a:rPr>
              <a:t> </a:t>
            </a:r>
            <a:r>
              <a:rPr sz="2100" dirty="0">
                <a:latin typeface="Arial Black" panose="020B0A04020102020204"/>
                <a:cs typeface="Arial Black" panose="020B0A04020102020204"/>
              </a:rPr>
              <a:t>ΜΗΚΟΥΣ,</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ΠΟΥ</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ΕΙΝΑΙ</a:t>
            </a:r>
            <a:r>
              <a:rPr sz="2100" spc="-105" dirty="0">
                <a:latin typeface="Arial Black" panose="020B0A04020102020204"/>
                <a:cs typeface="Arial Black" panose="020B0A04020102020204"/>
              </a:rPr>
              <a:t> </a:t>
            </a:r>
            <a:r>
              <a:rPr sz="2100" dirty="0">
                <a:latin typeface="Arial Black" panose="020B0A04020102020204"/>
                <a:cs typeface="Arial Black" panose="020B0A04020102020204"/>
              </a:rPr>
              <a:t>ΣΤΟ</a:t>
            </a:r>
            <a:r>
              <a:rPr sz="2100" spc="-95" dirty="0">
                <a:latin typeface="Arial Black" panose="020B0A04020102020204"/>
                <a:cs typeface="Arial Black" panose="020B0A04020102020204"/>
              </a:rPr>
              <a:t> </a:t>
            </a:r>
            <a:r>
              <a:rPr sz="2100" dirty="0">
                <a:latin typeface="Arial Black" panose="020B0A04020102020204"/>
                <a:cs typeface="Arial Black" panose="020B0A04020102020204"/>
              </a:rPr>
              <a:t>ΧΑΡΤΙ</a:t>
            </a:r>
            <a:r>
              <a:rPr sz="2100" spc="-95" dirty="0">
                <a:latin typeface="Arial Black" panose="020B0A04020102020204"/>
                <a:cs typeface="Arial Black" panose="020B0A04020102020204"/>
              </a:rPr>
              <a:t> </a:t>
            </a:r>
            <a:r>
              <a:rPr sz="2100" spc="-25" dirty="0">
                <a:latin typeface="Arial Black" panose="020B0A04020102020204"/>
                <a:cs typeface="Arial Black" panose="020B0A04020102020204"/>
              </a:rPr>
              <a:t>ΣΕ </a:t>
            </a:r>
            <a:r>
              <a:rPr sz="2100">
                <a:latin typeface="Arial Black" panose="020B0A04020102020204"/>
                <a:cs typeface="Arial Black" panose="020B0A04020102020204"/>
              </a:rPr>
              <a:t>ΜΟΝΑΔΕΣ</a:t>
            </a:r>
            <a:r>
              <a:rPr sz="2100" spc="-165">
                <a:latin typeface="Arial Black" panose="020B0A04020102020204"/>
                <a:cs typeface="Arial Black" panose="020B0A04020102020204"/>
              </a:rPr>
              <a:t> </a:t>
            </a:r>
            <a:r>
              <a:rPr sz="2100" spc="-10" smtClean="0">
                <a:latin typeface="Arial Black" panose="020B0A04020102020204"/>
                <a:cs typeface="Arial Black" panose="020B0A04020102020204"/>
              </a:rPr>
              <a:t>ΠΙΕΣ</a:t>
            </a:r>
            <a:r>
              <a:rPr lang="el-GR" sz="2100" spc="-10" dirty="0" smtClean="0">
                <a:latin typeface="Arial Black" panose="020B0A04020102020204"/>
                <a:cs typeface="Arial Black" panose="020B0A04020102020204"/>
              </a:rPr>
              <a:t>Η</a:t>
            </a:r>
            <a:r>
              <a:rPr sz="2100" spc="-10" smtClean="0">
                <a:latin typeface="Arial Black" panose="020B0A04020102020204"/>
                <a:cs typeface="Arial Black" panose="020B0A04020102020204"/>
              </a:rPr>
              <a:t>Σ</a:t>
            </a:r>
            <a:r>
              <a:rPr sz="2100" spc="-10" dirty="0">
                <a:latin typeface="Arial Black" panose="020B0A04020102020204"/>
                <a:cs typeface="Arial Black" panose="020B0A04020102020204"/>
              </a:rPr>
              <a:t>.</a:t>
            </a:r>
            <a:endParaRPr sz="2100">
              <a:latin typeface="Arial Black" panose="020B0A04020102020204"/>
              <a:cs typeface="Arial Black" panose="020B0A04020102020204"/>
            </a:endParaRPr>
          </a:p>
          <a:p>
            <a:pPr>
              <a:lnSpc>
                <a:spcPct val="100000"/>
              </a:lnSpc>
              <a:spcBef>
                <a:spcPts val="5"/>
              </a:spcBef>
            </a:pPr>
            <a:endParaRPr sz="3100">
              <a:latin typeface="Arial Black" panose="020B0A04020102020204"/>
              <a:cs typeface="Arial Black" panose="020B0A04020102020204"/>
            </a:endParaRPr>
          </a:p>
          <a:p>
            <a:pPr marL="50800" marR="100965">
              <a:lnSpc>
                <a:spcPct val="129000"/>
              </a:lnSpc>
              <a:spcBef>
                <a:spcPts val="5"/>
              </a:spcBef>
            </a:pPr>
            <a:r>
              <a:rPr sz="3150" baseline="3000" dirty="0">
                <a:solidFill>
                  <a:srgbClr val="FF0000"/>
                </a:solidFill>
                <a:latin typeface="Wingdings" panose="05000000000000000000"/>
                <a:cs typeface="Wingdings" panose="05000000000000000000"/>
              </a:rPr>
              <a:t></a:t>
            </a:r>
            <a:r>
              <a:rPr sz="2100" dirty="0">
                <a:latin typeface="Arial Black" panose="020B0A04020102020204"/>
                <a:cs typeface="Arial Black" panose="020B0A04020102020204"/>
              </a:rPr>
              <a:t>ΟΙ</a:t>
            </a:r>
            <a:r>
              <a:rPr sz="2100" spc="-125" dirty="0">
                <a:latin typeface="Arial Black" panose="020B0A04020102020204"/>
                <a:cs typeface="Arial Black" panose="020B0A04020102020204"/>
              </a:rPr>
              <a:t> </a:t>
            </a:r>
            <a:r>
              <a:rPr sz="2100" dirty="0">
                <a:latin typeface="Arial Black" panose="020B0A04020102020204"/>
                <a:cs typeface="Arial Black" panose="020B0A04020102020204"/>
              </a:rPr>
              <a:t>ΚΛΙΜΑΚΕΣ</a:t>
            </a:r>
            <a:r>
              <a:rPr sz="2100" spc="-130" dirty="0">
                <a:latin typeface="Arial Black" panose="020B0A04020102020204"/>
                <a:cs typeface="Arial Black" panose="020B0A04020102020204"/>
              </a:rPr>
              <a:t> </a:t>
            </a:r>
            <a:r>
              <a:rPr sz="2100" dirty="0">
                <a:latin typeface="Arial Black" panose="020B0A04020102020204"/>
                <a:cs typeface="Arial Black" panose="020B0A04020102020204"/>
              </a:rPr>
              <a:t>ΤΩΝ</a:t>
            </a:r>
            <a:r>
              <a:rPr sz="2100" spc="-130" dirty="0">
                <a:latin typeface="Arial Black" panose="020B0A04020102020204"/>
                <a:cs typeface="Arial Black" panose="020B0A04020102020204"/>
              </a:rPr>
              <a:t> </a:t>
            </a:r>
            <a:r>
              <a:rPr sz="2100" dirty="0">
                <a:latin typeface="Arial Black" panose="020B0A04020102020204"/>
                <a:cs typeface="Arial Black" panose="020B0A04020102020204"/>
              </a:rPr>
              <a:t>ΕΛΑΤΗΡΙΩΝ</a:t>
            </a:r>
            <a:r>
              <a:rPr sz="2100" spc="-125"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125" dirty="0">
                <a:latin typeface="Arial Black" panose="020B0A04020102020204"/>
                <a:cs typeface="Arial Black" panose="020B0A04020102020204"/>
              </a:rPr>
              <a:t> </a:t>
            </a:r>
            <a:r>
              <a:rPr sz="2100" spc="-10" dirty="0">
                <a:latin typeface="Arial Black" panose="020B0A04020102020204"/>
                <a:cs typeface="Arial Black" panose="020B0A04020102020204"/>
              </a:rPr>
              <a:t>ΔΥΝΑΜΟΔΕΙΚΤΗ </a:t>
            </a:r>
            <a:r>
              <a:rPr sz="2100" dirty="0">
                <a:latin typeface="Arial Black" panose="020B0A04020102020204"/>
                <a:cs typeface="Arial Black" panose="020B0A04020102020204"/>
              </a:rPr>
              <a:t>ΔΕΙΧΝΟΥΝ</a:t>
            </a:r>
            <a:r>
              <a:rPr sz="2100" spc="-95" dirty="0">
                <a:latin typeface="Arial Black" panose="020B0A04020102020204"/>
                <a:cs typeface="Arial Black" panose="020B0A04020102020204"/>
              </a:rPr>
              <a:t> </a:t>
            </a:r>
            <a:r>
              <a:rPr sz="2100" dirty="0">
                <a:latin typeface="Arial Black" panose="020B0A04020102020204"/>
                <a:cs typeface="Arial Black" panose="020B0A04020102020204"/>
              </a:rPr>
              <a:t>ΤΗΝ</a:t>
            </a:r>
            <a:r>
              <a:rPr sz="2100" spc="-90" dirty="0">
                <a:latin typeface="Arial Black" panose="020B0A04020102020204"/>
                <a:cs typeface="Arial Black" panose="020B0A04020102020204"/>
              </a:rPr>
              <a:t> </a:t>
            </a:r>
            <a:r>
              <a:rPr sz="2100" dirty="0">
                <a:latin typeface="Arial Black" panose="020B0A04020102020204"/>
                <a:cs typeface="Arial Black" panose="020B0A04020102020204"/>
              </a:rPr>
              <a:t>ΠΙΕΣΗ</a:t>
            </a:r>
            <a:r>
              <a:rPr sz="2100" spc="-100" dirty="0">
                <a:latin typeface="Arial Black" panose="020B0A04020102020204"/>
                <a:cs typeface="Arial Black" panose="020B0A04020102020204"/>
              </a:rPr>
              <a:t> </a:t>
            </a:r>
            <a:r>
              <a:rPr sz="2100" dirty="0">
                <a:latin typeface="Arial Black" panose="020B0A04020102020204"/>
                <a:cs typeface="Arial Black" panose="020B0A04020102020204"/>
              </a:rPr>
              <a:t>ΣΤΟ</a:t>
            </a:r>
            <a:r>
              <a:rPr sz="2100" spc="-100" dirty="0">
                <a:latin typeface="Arial Black" panose="020B0A04020102020204"/>
                <a:cs typeface="Arial Black" panose="020B0A04020102020204"/>
              </a:rPr>
              <a:t> </a:t>
            </a:r>
            <a:r>
              <a:rPr sz="2100" dirty="0">
                <a:latin typeface="Arial Black" panose="020B0A04020102020204"/>
                <a:cs typeface="Arial Black" panose="020B0A04020102020204"/>
              </a:rPr>
              <a:t>ΕΣΩΤΕΡΙΚΟ</a:t>
            </a:r>
            <a:r>
              <a:rPr sz="2100" spc="-100" dirty="0">
                <a:latin typeface="Arial Black" panose="020B0A04020102020204"/>
                <a:cs typeface="Arial Black" panose="020B0A04020102020204"/>
              </a:rPr>
              <a:t> </a:t>
            </a:r>
            <a:r>
              <a:rPr sz="2100">
                <a:latin typeface="Arial Black" panose="020B0A04020102020204"/>
                <a:cs typeface="Arial Black" panose="020B0A04020102020204"/>
              </a:rPr>
              <a:t>ΤΟΥ</a:t>
            </a:r>
            <a:r>
              <a:rPr sz="2100" spc="-105">
                <a:latin typeface="Arial Black" panose="020B0A04020102020204"/>
                <a:cs typeface="Arial Black" panose="020B0A04020102020204"/>
              </a:rPr>
              <a:t> </a:t>
            </a:r>
            <a:r>
              <a:rPr sz="2100" spc="-25" smtClean="0">
                <a:latin typeface="Arial Black" panose="020B0A04020102020204"/>
                <a:cs typeface="Arial Black" panose="020B0A04020102020204"/>
              </a:rPr>
              <a:t>ΚΥΛΙ</a:t>
            </a:r>
            <a:r>
              <a:rPr sz="2100" spc="-10" smtClean="0">
                <a:latin typeface="Arial Black" panose="020B0A04020102020204"/>
                <a:cs typeface="Arial Black" panose="020B0A04020102020204"/>
              </a:rPr>
              <a:t>ΝΔΡΟΥ</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ΠΟΥ</a:t>
            </a:r>
            <a:r>
              <a:rPr sz="2100" spc="-85" dirty="0">
                <a:latin typeface="Arial Black" panose="020B0A04020102020204"/>
                <a:cs typeface="Arial Black" panose="020B0A04020102020204"/>
              </a:rPr>
              <a:t> </a:t>
            </a:r>
            <a:r>
              <a:rPr sz="2100" spc="-10" dirty="0">
                <a:latin typeface="Arial Black" panose="020B0A04020102020204"/>
                <a:cs typeface="Arial Black" panose="020B0A04020102020204"/>
              </a:rPr>
              <a:t>ΑΝΤΙΣΤΟΙΧΕΙ</a:t>
            </a:r>
            <a:r>
              <a:rPr sz="2100" spc="-80" dirty="0">
                <a:latin typeface="Arial Black" panose="020B0A04020102020204"/>
                <a:cs typeface="Arial Black" panose="020B0A04020102020204"/>
              </a:rPr>
              <a:t> </a:t>
            </a:r>
            <a:r>
              <a:rPr sz="2100" dirty="0">
                <a:latin typeface="Arial Black" panose="020B0A04020102020204"/>
                <a:cs typeface="Arial Black" panose="020B0A04020102020204"/>
              </a:rPr>
              <a:t>ΣΕ</a:t>
            </a:r>
            <a:r>
              <a:rPr sz="2100" spc="-80" dirty="0">
                <a:latin typeface="Arial Black" panose="020B0A04020102020204"/>
                <a:cs typeface="Arial Black" panose="020B0A04020102020204"/>
              </a:rPr>
              <a:t> </a:t>
            </a:r>
            <a:r>
              <a:rPr sz="2100" spc="-10" dirty="0">
                <a:latin typeface="Arial Black" panose="020B0A04020102020204"/>
                <a:cs typeface="Arial Black" panose="020B0A04020102020204"/>
              </a:rPr>
              <a:t>ΔΕΔΟΜΕΝΗ</a:t>
            </a:r>
            <a:r>
              <a:rPr sz="2100" spc="-70" dirty="0">
                <a:latin typeface="Arial Black" panose="020B0A04020102020204"/>
                <a:cs typeface="Arial Black" panose="020B0A04020102020204"/>
              </a:rPr>
              <a:t> </a:t>
            </a:r>
            <a:r>
              <a:rPr sz="2100" spc="-10" dirty="0">
                <a:latin typeface="Arial Black" panose="020B0A04020102020204"/>
                <a:cs typeface="Arial Black" panose="020B0A04020102020204"/>
              </a:rPr>
              <a:t>ΣΥΣΠΕΙΡΩΣΗ</a:t>
            </a:r>
            <a:r>
              <a:rPr sz="2100" spc="-80" dirty="0">
                <a:latin typeface="Arial Black" panose="020B0A04020102020204"/>
                <a:cs typeface="Arial Black" panose="020B0A04020102020204"/>
              </a:rPr>
              <a:t> </a:t>
            </a:r>
            <a:r>
              <a:rPr sz="2100" spc="-25" dirty="0">
                <a:latin typeface="Arial Black" panose="020B0A04020102020204"/>
                <a:cs typeface="Arial Black" panose="020B0A04020102020204"/>
              </a:rPr>
              <a:t>ΤΟΥ </a:t>
            </a:r>
            <a:r>
              <a:rPr sz="2100" spc="-10" dirty="0">
                <a:latin typeface="Arial Black" panose="020B0A04020102020204"/>
                <a:cs typeface="Arial Black" panose="020B0A04020102020204"/>
              </a:rPr>
              <a:t>ΕΛΑΤΗΡΙΟΥ.</a:t>
            </a:r>
            <a:r>
              <a:rPr sz="2100" spc="-80" dirty="0">
                <a:latin typeface="Arial Black" panose="020B0A04020102020204"/>
                <a:cs typeface="Arial Black" panose="020B0A04020102020204"/>
              </a:rPr>
              <a:t> </a:t>
            </a:r>
            <a:r>
              <a:rPr sz="2100" dirty="0">
                <a:latin typeface="Arial Black" panose="020B0A04020102020204"/>
                <a:cs typeface="Arial Black" panose="020B0A04020102020204"/>
              </a:rPr>
              <a:t>ΓΙΑ</a:t>
            </a:r>
            <a:r>
              <a:rPr sz="2100" spc="-90" dirty="0">
                <a:latin typeface="Arial Black" panose="020B0A04020102020204"/>
                <a:cs typeface="Arial Black" panose="020B0A04020102020204"/>
              </a:rPr>
              <a:t> </a:t>
            </a:r>
            <a:r>
              <a:rPr sz="2100" spc="-10" dirty="0">
                <a:latin typeface="Arial Black" panose="020B0A04020102020204"/>
                <a:cs typeface="Arial Black" panose="020B0A04020102020204"/>
              </a:rPr>
              <a:t>ΠΑΡΑΔΕΙΓΜΑ</a:t>
            </a:r>
            <a:r>
              <a:rPr sz="2100" spc="-80" dirty="0">
                <a:latin typeface="Arial Black" panose="020B0A04020102020204"/>
                <a:cs typeface="Arial Black" panose="020B0A04020102020204"/>
              </a:rPr>
              <a:t> </a:t>
            </a:r>
            <a:r>
              <a:rPr sz="2100" dirty="0">
                <a:latin typeface="Arial Black" panose="020B0A04020102020204"/>
                <a:cs typeface="Arial Black" panose="020B0A04020102020204"/>
              </a:rPr>
              <a:t>ΜΠΟΡΕΙ</a:t>
            </a:r>
            <a:r>
              <a:rPr sz="2100" spc="-80" dirty="0">
                <a:latin typeface="Arial Black" panose="020B0A04020102020204"/>
                <a:cs typeface="Arial Black" panose="020B0A04020102020204"/>
              </a:rPr>
              <a:t> </a:t>
            </a:r>
            <a:r>
              <a:rPr sz="2100">
                <a:latin typeface="Arial Black" panose="020B0A04020102020204"/>
                <a:cs typeface="Arial Black" panose="020B0A04020102020204"/>
              </a:rPr>
              <a:t>ΝΑ</a:t>
            </a:r>
            <a:r>
              <a:rPr sz="2100" spc="-80">
                <a:latin typeface="Arial Black" panose="020B0A04020102020204"/>
                <a:cs typeface="Arial Black" panose="020B0A04020102020204"/>
              </a:rPr>
              <a:t> </a:t>
            </a:r>
            <a:r>
              <a:rPr sz="2100" spc="-25" smtClean="0">
                <a:latin typeface="Arial Black" panose="020B0A04020102020204"/>
                <a:cs typeface="Arial Black" panose="020B0A04020102020204"/>
              </a:rPr>
              <a:t>ΑΝΑ</a:t>
            </a:r>
            <a:r>
              <a:rPr sz="2100" spc="-10" smtClean="0">
                <a:latin typeface="Arial Black" panose="020B0A04020102020204"/>
                <a:cs typeface="Arial Black" panose="020B0A04020102020204"/>
              </a:rPr>
              <a:t>ΓΡΑΦΕΤΑΙ </a:t>
            </a:r>
            <a:r>
              <a:rPr sz="2100" dirty="0">
                <a:solidFill>
                  <a:srgbClr val="0000FF"/>
                </a:solidFill>
                <a:latin typeface="Arial Black" panose="020B0A04020102020204"/>
                <a:cs typeface="Arial Black" panose="020B0A04020102020204"/>
              </a:rPr>
              <a:t>ΠΟΣΑ</a:t>
            </a:r>
            <a:r>
              <a:rPr sz="2100" spc="-85" dirty="0">
                <a:solidFill>
                  <a:srgbClr val="0000FF"/>
                </a:solidFill>
                <a:latin typeface="Arial Black" panose="020B0A04020102020204"/>
                <a:cs typeface="Arial Black" panose="020B0A04020102020204"/>
              </a:rPr>
              <a:t> </a:t>
            </a:r>
            <a:r>
              <a:rPr sz="2100" dirty="0">
                <a:solidFill>
                  <a:srgbClr val="0000FF"/>
                </a:solidFill>
                <a:latin typeface="Arial Black" panose="020B0A04020102020204"/>
                <a:cs typeface="Arial Black" panose="020B0A04020102020204"/>
              </a:rPr>
              <a:t>Kp/cm</a:t>
            </a:r>
            <a:r>
              <a:rPr sz="1800" baseline="16000" dirty="0">
                <a:solidFill>
                  <a:srgbClr val="0000FF"/>
                </a:solidFill>
                <a:latin typeface="Arial Black" panose="020B0A04020102020204"/>
                <a:cs typeface="Arial Black" panose="020B0A04020102020204"/>
              </a:rPr>
              <a:t>2</a:t>
            </a:r>
            <a:r>
              <a:rPr sz="1800" spc="337" baseline="16000" dirty="0">
                <a:solidFill>
                  <a:srgbClr val="0000FF"/>
                </a:solidFill>
                <a:latin typeface="Arial Black" panose="020B0A04020102020204"/>
                <a:cs typeface="Arial Black" panose="020B0A04020102020204"/>
              </a:rPr>
              <a:t> </a:t>
            </a:r>
            <a:r>
              <a:rPr sz="2100" spc="-10" dirty="0">
                <a:solidFill>
                  <a:srgbClr val="0000FF"/>
                </a:solidFill>
                <a:latin typeface="Arial Black" panose="020B0A04020102020204"/>
                <a:cs typeface="Arial Black" panose="020B0A04020102020204"/>
              </a:rPr>
              <a:t>ΑΝΤΙΣΤΟΙΧΟΥΝ</a:t>
            </a:r>
            <a:r>
              <a:rPr sz="2100" spc="-70" dirty="0">
                <a:solidFill>
                  <a:srgbClr val="0000FF"/>
                </a:solidFill>
                <a:latin typeface="Arial Black" panose="020B0A04020102020204"/>
                <a:cs typeface="Arial Black" panose="020B0A04020102020204"/>
              </a:rPr>
              <a:t> </a:t>
            </a:r>
            <a:r>
              <a:rPr sz="2100">
                <a:solidFill>
                  <a:srgbClr val="0000FF"/>
                </a:solidFill>
                <a:latin typeface="Arial Black" panose="020B0A04020102020204"/>
                <a:cs typeface="Arial Black" panose="020B0A04020102020204"/>
              </a:rPr>
              <a:t>ΣΕ</a:t>
            </a:r>
            <a:r>
              <a:rPr sz="2100" spc="-70">
                <a:solidFill>
                  <a:srgbClr val="0000FF"/>
                </a:solidFill>
                <a:latin typeface="Arial Black" panose="020B0A04020102020204"/>
                <a:cs typeface="Arial Black" panose="020B0A04020102020204"/>
              </a:rPr>
              <a:t> </a:t>
            </a:r>
            <a:r>
              <a:rPr sz="2100" spc="-25" smtClean="0">
                <a:solidFill>
                  <a:srgbClr val="0000FF"/>
                </a:solidFill>
                <a:latin typeface="Arial Black" panose="020B0A04020102020204"/>
                <a:cs typeface="Arial Black" panose="020B0A04020102020204"/>
              </a:rPr>
              <a:t>ΣΥΣΠΕΙ</a:t>
            </a:r>
            <a:r>
              <a:rPr sz="2100" spc="-20" smtClean="0">
                <a:solidFill>
                  <a:srgbClr val="0000FF"/>
                </a:solidFill>
                <a:latin typeface="Arial Black" panose="020B0A04020102020204"/>
                <a:cs typeface="Arial Black" panose="020B0A04020102020204"/>
              </a:rPr>
              <a:t>ΡΩΣΗ </a:t>
            </a:r>
            <a:r>
              <a:rPr sz="2100" spc="-10" dirty="0">
                <a:solidFill>
                  <a:srgbClr val="0000FF"/>
                </a:solidFill>
                <a:latin typeface="Arial Black" panose="020B0A04020102020204"/>
                <a:cs typeface="Arial Black" panose="020B0A04020102020204"/>
              </a:rPr>
              <a:t>ΕΛΑΤΗΡΙΟΥ</a:t>
            </a:r>
            <a:r>
              <a:rPr sz="2100" spc="-75" dirty="0">
                <a:solidFill>
                  <a:srgbClr val="0000FF"/>
                </a:solidFill>
                <a:latin typeface="Arial Black" panose="020B0A04020102020204"/>
                <a:cs typeface="Arial Black" panose="020B0A04020102020204"/>
              </a:rPr>
              <a:t> </a:t>
            </a:r>
            <a:r>
              <a:rPr sz="2100" dirty="0">
                <a:latin typeface="Arial Black" panose="020B0A04020102020204"/>
                <a:cs typeface="Arial Black" panose="020B0A04020102020204"/>
              </a:rPr>
              <a:t>(</a:t>
            </a:r>
            <a:r>
              <a:rPr sz="2100" dirty="0">
                <a:solidFill>
                  <a:srgbClr val="FF0000"/>
                </a:solidFill>
                <a:latin typeface="Arial Black" panose="020B0A04020102020204"/>
                <a:cs typeface="Arial Black" panose="020B0A04020102020204"/>
              </a:rPr>
              <a:t>ΥΨΟΣ</a:t>
            </a:r>
            <a:r>
              <a:rPr sz="2100" spc="-60" dirty="0">
                <a:solidFill>
                  <a:srgbClr val="FF0000"/>
                </a:solidFill>
                <a:latin typeface="Arial Black" panose="020B0A04020102020204"/>
                <a:cs typeface="Arial Black" panose="020B0A04020102020204"/>
              </a:rPr>
              <a:t> </a:t>
            </a:r>
            <a:r>
              <a:rPr sz="2100" spc="-10" dirty="0">
                <a:solidFill>
                  <a:srgbClr val="FF0000"/>
                </a:solidFill>
                <a:latin typeface="Arial Black" panose="020B0A04020102020204"/>
                <a:cs typeface="Arial Black" panose="020B0A04020102020204"/>
              </a:rPr>
              <a:t>ΔΙΑΓΡΑΜΜΑΤΟΣ</a:t>
            </a:r>
            <a:r>
              <a:rPr sz="2100" spc="-10" dirty="0">
                <a:latin typeface="Arial Black" panose="020B0A04020102020204"/>
                <a:cs typeface="Arial Black" panose="020B0A04020102020204"/>
              </a:rPr>
              <a:t>)</a:t>
            </a:r>
            <a:r>
              <a:rPr sz="2100" spc="-55" dirty="0">
                <a:latin typeface="Arial Black" panose="020B0A04020102020204"/>
                <a:cs typeface="Arial Black" panose="020B0A04020102020204"/>
              </a:rPr>
              <a:t> </a:t>
            </a:r>
            <a:r>
              <a:rPr sz="2100" dirty="0">
                <a:solidFill>
                  <a:srgbClr val="0000FF"/>
                </a:solidFill>
                <a:latin typeface="Arial Black" panose="020B0A04020102020204"/>
                <a:cs typeface="Arial Black" panose="020B0A04020102020204"/>
              </a:rPr>
              <a:t>1</a:t>
            </a:r>
            <a:r>
              <a:rPr sz="2100" spc="-70" dirty="0">
                <a:solidFill>
                  <a:srgbClr val="0000FF"/>
                </a:solidFill>
                <a:latin typeface="Arial Black" panose="020B0A04020102020204"/>
                <a:cs typeface="Arial Black" panose="020B0A04020102020204"/>
              </a:rPr>
              <a:t> </a:t>
            </a:r>
            <a:r>
              <a:rPr sz="2100" dirty="0">
                <a:solidFill>
                  <a:srgbClr val="0000FF"/>
                </a:solidFill>
                <a:latin typeface="Arial Black" panose="020B0A04020102020204"/>
                <a:cs typeface="Arial Black" panose="020B0A04020102020204"/>
              </a:rPr>
              <a:t>mm</a:t>
            </a:r>
            <a:r>
              <a:rPr sz="2100" spc="-70" dirty="0">
                <a:solidFill>
                  <a:srgbClr val="0000FF"/>
                </a:solidFill>
                <a:latin typeface="Arial Black" panose="020B0A04020102020204"/>
                <a:cs typeface="Arial Black" panose="020B0A04020102020204"/>
              </a:rPr>
              <a:t> </a:t>
            </a:r>
            <a:r>
              <a:rPr sz="2100">
                <a:solidFill>
                  <a:srgbClr val="0000FF"/>
                </a:solidFill>
                <a:latin typeface="Arial Black" panose="020B0A04020102020204"/>
                <a:cs typeface="Arial Black" panose="020B0A04020102020204"/>
              </a:rPr>
              <a:t>ή</a:t>
            </a:r>
            <a:r>
              <a:rPr sz="2100" spc="-65">
                <a:solidFill>
                  <a:srgbClr val="0000FF"/>
                </a:solidFill>
                <a:latin typeface="Arial Black" panose="020B0A04020102020204"/>
                <a:cs typeface="Arial Black" panose="020B0A04020102020204"/>
              </a:rPr>
              <a:t> </a:t>
            </a:r>
            <a:r>
              <a:rPr sz="2100" spc="-20" smtClean="0">
                <a:solidFill>
                  <a:srgbClr val="0000FF"/>
                </a:solidFill>
                <a:latin typeface="Arial Black" panose="020B0A04020102020204"/>
                <a:cs typeface="Arial Black" panose="020B0A04020102020204"/>
              </a:rPr>
              <a:t>ΠΟ</a:t>
            </a:r>
            <a:r>
              <a:rPr sz="2100" smtClean="0">
                <a:solidFill>
                  <a:srgbClr val="0000FF"/>
                </a:solidFill>
                <a:latin typeface="Arial Black" panose="020B0A04020102020204"/>
                <a:cs typeface="Arial Black" panose="020B0A04020102020204"/>
              </a:rPr>
              <a:t>ΣΑ</a:t>
            </a:r>
            <a:r>
              <a:rPr sz="2100" spc="-70" smtClean="0">
                <a:solidFill>
                  <a:srgbClr val="0000FF"/>
                </a:solidFill>
                <a:latin typeface="Arial Black" panose="020B0A04020102020204"/>
                <a:cs typeface="Arial Black" panose="020B0A04020102020204"/>
              </a:rPr>
              <a:t> </a:t>
            </a:r>
            <a:r>
              <a:rPr sz="2100" spc="-25" dirty="0">
                <a:solidFill>
                  <a:srgbClr val="0000FF"/>
                </a:solidFill>
                <a:latin typeface="Arial Black" panose="020B0A04020102020204"/>
                <a:cs typeface="Arial Black" panose="020B0A04020102020204"/>
              </a:rPr>
              <a:t>bar </a:t>
            </a:r>
            <a:r>
              <a:rPr sz="2100" spc="-10" dirty="0">
                <a:solidFill>
                  <a:srgbClr val="0000FF"/>
                </a:solidFill>
                <a:latin typeface="Arial Black" panose="020B0A04020102020204"/>
                <a:cs typeface="Arial Black" panose="020B0A04020102020204"/>
              </a:rPr>
              <a:t>ΑΝΤΙΣΤΟΙΧΟΥΝ</a:t>
            </a:r>
            <a:r>
              <a:rPr sz="2100" spc="-70" dirty="0">
                <a:solidFill>
                  <a:srgbClr val="0000FF"/>
                </a:solidFill>
                <a:latin typeface="Arial Black" panose="020B0A04020102020204"/>
                <a:cs typeface="Arial Black" panose="020B0A04020102020204"/>
              </a:rPr>
              <a:t> </a:t>
            </a:r>
            <a:r>
              <a:rPr sz="2100" dirty="0">
                <a:solidFill>
                  <a:srgbClr val="0000FF"/>
                </a:solidFill>
                <a:latin typeface="Arial Black" panose="020B0A04020102020204"/>
                <a:cs typeface="Arial Black" panose="020B0A04020102020204"/>
              </a:rPr>
              <a:t>ΣΕ</a:t>
            </a:r>
            <a:r>
              <a:rPr sz="2100" spc="-70" dirty="0">
                <a:solidFill>
                  <a:srgbClr val="0000FF"/>
                </a:solidFill>
                <a:latin typeface="Arial Black" panose="020B0A04020102020204"/>
                <a:cs typeface="Arial Black" panose="020B0A04020102020204"/>
              </a:rPr>
              <a:t> </a:t>
            </a:r>
            <a:r>
              <a:rPr sz="2100" spc="-10" dirty="0">
                <a:solidFill>
                  <a:srgbClr val="0000FF"/>
                </a:solidFill>
                <a:latin typeface="Arial Black" panose="020B0A04020102020204"/>
                <a:cs typeface="Arial Black" panose="020B0A04020102020204"/>
              </a:rPr>
              <a:t>ΣΥΣΠΕΙΡΩΣΗ</a:t>
            </a:r>
            <a:r>
              <a:rPr sz="2100" spc="-55" dirty="0">
                <a:solidFill>
                  <a:srgbClr val="0000FF"/>
                </a:solidFill>
                <a:latin typeface="Arial Black" panose="020B0A04020102020204"/>
                <a:cs typeface="Arial Black" panose="020B0A04020102020204"/>
              </a:rPr>
              <a:t> </a:t>
            </a:r>
            <a:r>
              <a:rPr sz="2100" dirty="0">
                <a:solidFill>
                  <a:srgbClr val="0000FF"/>
                </a:solidFill>
                <a:latin typeface="Arial Black" panose="020B0A04020102020204"/>
                <a:cs typeface="Arial Black" panose="020B0A04020102020204"/>
              </a:rPr>
              <a:t>1</a:t>
            </a:r>
            <a:r>
              <a:rPr sz="2100" spc="-70" dirty="0">
                <a:solidFill>
                  <a:srgbClr val="0000FF"/>
                </a:solidFill>
                <a:latin typeface="Arial Black" panose="020B0A04020102020204"/>
                <a:cs typeface="Arial Black" panose="020B0A04020102020204"/>
              </a:rPr>
              <a:t> </a:t>
            </a:r>
            <a:r>
              <a:rPr sz="2100" spc="-25" dirty="0">
                <a:solidFill>
                  <a:srgbClr val="0000FF"/>
                </a:solidFill>
                <a:latin typeface="Arial Black" panose="020B0A04020102020204"/>
                <a:cs typeface="Arial Black" panose="020B0A04020102020204"/>
              </a:rPr>
              <a:t>mm.</a:t>
            </a:r>
            <a:endParaRPr sz="21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84150" y="1085342"/>
            <a:ext cx="8768715" cy="2917190"/>
          </a:xfrm>
          <a:prstGeom prst="rect">
            <a:avLst/>
          </a:prstGeom>
        </p:spPr>
        <p:txBody>
          <a:bodyPr vert="horz" wrap="square" lIns="0" tIns="11430" rIns="0" bIns="0" rtlCol="0">
            <a:spAutoFit/>
          </a:bodyPr>
          <a:lstStyle/>
          <a:p>
            <a:pPr marL="50800" marR="43180">
              <a:lnSpc>
                <a:spcPct val="132000"/>
              </a:lnSpc>
              <a:spcBef>
                <a:spcPts val="90"/>
              </a:spcBef>
            </a:pPr>
            <a:r>
              <a:rPr sz="2175" spc="-300" baseline="6000" dirty="0">
                <a:solidFill>
                  <a:srgbClr val="FF0000"/>
                </a:solidFill>
                <a:latin typeface="Wingdings" panose="05000000000000000000"/>
                <a:cs typeface="Wingdings" panose="05000000000000000000"/>
              </a:rPr>
              <a:t></a:t>
            </a:r>
            <a:r>
              <a:rPr sz="1450" spc="-200" dirty="0">
                <a:latin typeface="Arial Black" panose="020B0A04020102020204"/>
                <a:cs typeface="Arial Black" panose="020B0A04020102020204"/>
              </a:rPr>
              <a:t>Σ</a:t>
            </a:r>
            <a:r>
              <a:rPr sz="1600" spc="-200" dirty="0">
                <a:latin typeface="Arial Black" panose="020B0A04020102020204"/>
                <a:cs typeface="Arial Black" panose="020B0A04020102020204"/>
              </a:rPr>
              <a:t>ΤΟ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ΜΕΤΡΙΚΟ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ΣΥΣΤΗΜΑ</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ΣΥΝΗΘΙΣΜΕΝΕΣ</a:t>
            </a:r>
            <a:r>
              <a:rPr sz="1600" spc="75" dirty="0">
                <a:latin typeface="Arial Black" panose="020B0A04020102020204"/>
                <a:cs typeface="Arial Black" panose="020B0A04020102020204"/>
              </a:rPr>
              <a:t> </a:t>
            </a:r>
            <a:r>
              <a:rPr sz="1600">
                <a:latin typeface="Arial Black" panose="020B0A04020102020204"/>
                <a:cs typeface="Arial Black" panose="020B0A04020102020204"/>
              </a:rPr>
              <a:t>ΚΛΙΜΑΚΕΣ</a:t>
            </a:r>
            <a:r>
              <a:rPr sz="1600" spc="70">
                <a:latin typeface="Arial Black" panose="020B0A04020102020204"/>
                <a:cs typeface="Arial Black" panose="020B0A04020102020204"/>
              </a:rPr>
              <a:t> </a:t>
            </a:r>
            <a:r>
              <a:rPr sz="1600" smtClean="0">
                <a:latin typeface="Arial Black" panose="020B0A04020102020204"/>
                <a:cs typeface="Arial Black" panose="020B0A04020102020204"/>
              </a:rPr>
              <a:t>ΕΛΑΤΗΡΙΩΝ</a:t>
            </a:r>
            <a:r>
              <a:rPr sz="1600" spc="60" smtClean="0">
                <a:latin typeface="Arial Black" panose="020B0A04020102020204"/>
                <a:cs typeface="Arial Black" panose="020B0A04020102020204"/>
              </a:rPr>
              <a:t> </a:t>
            </a:r>
            <a:r>
              <a:rPr sz="1600" spc="-25" dirty="0">
                <a:latin typeface="Arial Black" panose="020B0A04020102020204"/>
                <a:cs typeface="Arial Black" panose="020B0A04020102020204"/>
              </a:rPr>
              <a:t>ΠΟΥ </a:t>
            </a:r>
            <a:r>
              <a:rPr sz="1600" dirty="0">
                <a:latin typeface="Arial Black" panose="020B0A04020102020204"/>
                <a:cs typeface="Arial Black" panose="020B0A04020102020204"/>
              </a:rPr>
              <a:t>ΧΡΗΣΙΜΟΠΟΙΟΥΝΤΑΙ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5" dirty="0">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0,6</a:t>
            </a:r>
            <a:r>
              <a:rPr sz="1600" spc="4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ή</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0,8</a:t>
            </a:r>
            <a:r>
              <a:rPr sz="1600" spc="5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ή</a:t>
            </a:r>
            <a:r>
              <a:rPr sz="1600" spc="4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1,0</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mm</a:t>
            </a:r>
            <a:r>
              <a:rPr sz="1600" spc="4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ΑΝΑ</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Kp/cm</a:t>
            </a:r>
            <a:r>
              <a:rPr sz="1425" baseline="18000" dirty="0">
                <a:latin typeface="Arial Black" panose="020B0A04020102020204"/>
                <a:cs typeface="Arial Black" panose="020B0A04020102020204"/>
              </a:rPr>
              <a:t>2</a:t>
            </a:r>
            <a:r>
              <a:rPr sz="1425" spc="382" baseline="1800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ΑΡΑ</a:t>
            </a:r>
            <a:r>
              <a:rPr sz="1600" spc="50" dirty="0">
                <a:latin typeface="Arial Black" panose="020B0A04020102020204"/>
                <a:cs typeface="Arial Black" panose="020B0A04020102020204"/>
              </a:rPr>
              <a:t> </a:t>
            </a:r>
            <a:r>
              <a:rPr sz="1600" spc="-25" dirty="0">
                <a:solidFill>
                  <a:srgbClr val="0000FF"/>
                </a:solidFill>
                <a:latin typeface="Arial Black" panose="020B0A04020102020204"/>
                <a:cs typeface="Arial Black" panose="020B0A04020102020204"/>
              </a:rPr>
              <a:t>ΓΙΑ </a:t>
            </a:r>
            <a:r>
              <a:rPr sz="1600" dirty="0">
                <a:solidFill>
                  <a:srgbClr val="0000FF"/>
                </a:solidFill>
                <a:latin typeface="Arial Black" panose="020B0A04020102020204"/>
                <a:cs typeface="Arial Black" panose="020B0A04020102020204"/>
              </a:rPr>
              <a:t>ΜΕΓΙΣΤΟ</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ΥΨΟΣ</a:t>
            </a:r>
            <a:r>
              <a:rPr sz="1600" spc="6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ΔΙΑΓΡΑΜΜΑΤΟΣ</a:t>
            </a:r>
            <a:r>
              <a:rPr sz="1600" spc="6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50</a:t>
            </a:r>
            <a:r>
              <a:rPr sz="1600" spc="7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mm</a:t>
            </a:r>
            <a:r>
              <a:rPr sz="1600" spc="95" dirty="0">
                <a:solidFill>
                  <a:srgbClr val="0000FF"/>
                </a:solidFill>
                <a:latin typeface="Arial Black" panose="020B0A04020102020204"/>
                <a:cs typeface="Arial Black" panose="020B0A04020102020204"/>
              </a:rPr>
              <a:t> </a:t>
            </a:r>
            <a:r>
              <a:rPr sz="1600">
                <a:latin typeface="Arial Black" panose="020B0A04020102020204"/>
                <a:cs typeface="Arial Black" panose="020B0A04020102020204"/>
              </a:rPr>
              <a:t>(</a:t>
            </a:r>
            <a:r>
              <a:rPr sz="1600" smtClean="0">
                <a:solidFill>
                  <a:srgbClr val="FF0000"/>
                </a:solidFill>
                <a:latin typeface="Arial Black" panose="020B0A04020102020204"/>
                <a:cs typeface="Arial Black" panose="020B0A04020102020204"/>
              </a:rPr>
              <a:t>ΑΠΟΣΤΑΣΗ</a:t>
            </a:r>
            <a:r>
              <a:rPr sz="1600" spc="65"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ΜΕΓΙΣΤΗΣ</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ΤΙΜΗΣ </a:t>
            </a:r>
            <a:r>
              <a:rPr sz="1600" dirty="0">
                <a:solidFill>
                  <a:srgbClr val="FF0000"/>
                </a:solidFill>
                <a:latin typeface="Arial Black" panose="020B0A04020102020204"/>
                <a:cs typeface="Arial Black" panose="020B0A04020102020204"/>
              </a:rPr>
              <a:t>ΑΠΟ</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ΤΗΝ</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ΑΤΜΟΣΦΑΙΡΙΚΗ</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ΓΡΑΜΜΗ</a:t>
            </a:r>
            <a:r>
              <a:rPr sz="1600" dirty="0">
                <a:latin typeface="Arial Black" panose="020B0A04020102020204"/>
                <a:cs typeface="Arial Black" panose="020B0A04020102020204"/>
              </a:rPr>
              <a:t>)</a:t>
            </a:r>
            <a:r>
              <a:rPr sz="1600" spc="50" dirty="0">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ΚΑΙ</a:t>
            </a:r>
            <a:r>
              <a:rPr sz="1600" spc="6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ΚΛΙΜΑΚΑ</a:t>
            </a:r>
            <a:r>
              <a:rPr sz="1600" spc="6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0,8</a:t>
            </a:r>
            <a:r>
              <a:rPr sz="1600" spc="6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Η</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ΜΕΓΙΣΤΗ</a:t>
            </a:r>
            <a:r>
              <a:rPr sz="1600" spc="5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ΠΙΕΣΗ </a:t>
            </a:r>
            <a:r>
              <a:rPr sz="1600" dirty="0">
                <a:solidFill>
                  <a:srgbClr val="0000FF"/>
                </a:solidFill>
                <a:latin typeface="Arial Black" panose="020B0A04020102020204"/>
                <a:cs typeface="Arial Black" panose="020B0A04020102020204"/>
              </a:rPr>
              <a:t>ΕΙΝΑΙ</a:t>
            </a:r>
            <a:r>
              <a:rPr sz="1600" spc="5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50/0,8</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62,5</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Kp/cm</a:t>
            </a:r>
            <a:r>
              <a:rPr sz="1425" baseline="18000" dirty="0">
                <a:solidFill>
                  <a:srgbClr val="0000FF"/>
                </a:solidFill>
                <a:latin typeface="Arial Black" panose="020B0A04020102020204"/>
                <a:cs typeface="Arial Black" panose="020B0A04020102020204"/>
              </a:rPr>
              <a:t>2</a:t>
            </a:r>
            <a:r>
              <a:rPr sz="1425" spc="405" baseline="1800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a:t>
            </a:r>
            <a:r>
              <a:rPr sz="1600" spc="4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ΕΝΩ</a:t>
            </a:r>
            <a:r>
              <a:rPr sz="1600" spc="3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ΓΙΑ</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ΚΛΙΜΑΚΑ</a:t>
            </a:r>
            <a:r>
              <a:rPr sz="1600" spc="5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ΕΛΑΤΗΡΙΟΥ</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1,0</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ΕΙΝΑΙ</a:t>
            </a:r>
            <a:r>
              <a:rPr sz="1600" spc="4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50/1,0</a:t>
            </a:r>
            <a:endParaRPr sz="1600">
              <a:latin typeface="Arial Black" panose="020B0A04020102020204"/>
              <a:cs typeface="Arial Black" panose="020B0A04020102020204"/>
            </a:endParaRPr>
          </a:p>
          <a:p>
            <a:pPr marL="50800">
              <a:lnSpc>
                <a:spcPct val="100000"/>
              </a:lnSpc>
              <a:spcBef>
                <a:spcPts val="620"/>
              </a:spcBef>
            </a:pPr>
            <a:r>
              <a:rPr sz="1600" dirty="0">
                <a:solidFill>
                  <a:srgbClr val="0000FF"/>
                </a:solidFill>
                <a:latin typeface="Arial Black" panose="020B0A04020102020204"/>
                <a:cs typeface="Arial Black" panose="020B0A04020102020204"/>
              </a:rPr>
              <a:t>=</a:t>
            </a:r>
            <a:r>
              <a:rPr sz="1600" spc="15"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50Kp/cm</a:t>
            </a:r>
            <a:r>
              <a:rPr sz="1425" spc="-15" baseline="18000" dirty="0">
                <a:solidFill>
                  <a:srgbClr val="0000FF"/>
                </a:solidFill>
                <a:latin typeface="Arial Black" panose="020B0A04020102020204"/>
                <a:cs typeface="Arial Black" panose="020B0A04020102020204"/>
              </a:rPr>
              <a:t>2</a:t>
            </a:r>
            <a:r>
              <a:rPr sz="1600" spc="-10" dirty="0">
                <a:solidFill>
                  <a:srgbClr val="0000FF"/>
                </a:solidFill>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20"/>
              </a:spcBef>
            </a:pPr>
            <a:endParaRPr sz="1750">
              <a:latin typeface="Arial Black" panose="020B0A04020102020204"/>
              <a:cs typeface="Arial Black" panose="020B0A04020102020204"/>
            </a:endParaRPr>
          </a:p>
          <a:p>
            <a:pPr marL="50800" marR="415290">
              <a:lnSpc>
                <a:spcPct val="132000"/>
              </a:lnSpc>
            </a:pPr>
            <a:r>
              <a:rPr sz="2400" spc="-442" baseline="3000" dirty="0">
                <a:solidFill>
                  <a:srgbClr val="FF0000"/>
                </a:solidFill>
                <a:latin typeface="Wingdings" panose="05000000000000000000"/>
                <a:cs typeface="Wingdings" panose="05000000000000000000"/>
              </a:rPr>
              <a:t></a:t>
            </a:r>
            <a:r>
              <a:rPr sz="1600" spc="-295" dirty="0">
                <a:solidFill>
                  <a:srgbClr val="0000FF"/>
                </a:solidFill>
                <a:latin typeface="Arial Black" panose="020B0A04020102020204"/>
                <a:cs typeface="Arial Black" panose="020B0A04020102020204"/>
              </a:rPr>
              <a:t>ΜΕ</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ΜΕΣΟ</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ΥΨΟΣ</a:t>
            </a:r>
            <a:r>
              <a:rPr sz="1600" spc="60" dirty="0">
                <a:solidFill>
                  <a:srgbClr val="0000FF"/>
                </a:solidFill>
                <a:latin typeface="Arial Black" panose="020B0A04020102020204"/>
                <a:cs typeface="Arial Black" panose="020B0A04020102020204"/>
              </a:rPr>
              <a:t> </a:t>
            </a:r>
            <a:r>
              <a:rPr sz="1600">
                <a:solidFill>
                  <a:srgbClr val="0000FF"/>
                </a:solidFill>
                <a:latin typeface="Arial Black" panose="020B0A04020102020204"/>
                <a:cs typeface="Arial Black" panose="020B0A04020102020204"/>
              </a:rPr>
              <a:t>ΔΙΑΓΡΑΜΜΑΤΟΣ</a:t>
            </a:r>
            <a:r>
              <a:rPr sz="1600" spc="45">
                <a:solidFill>
                  <a:srgbClr val="0000FF"/>
                </a:solidFill>
                <a:latin typeface="Arial Black" panose="020B0A04020102020204"/>
                <a:cs typeface="Arial Black" panose="020B0A04020102020204"/>
              </a:rPr>
              <a:t> </a:t>
            </a:r>
            <a:r>
              <a:rPr sz="1600" smtClean="0">
                <a:solidFill>
                  <a:srgbClr val="0000FF"/>
                </a:solidFill>
                <a:latin typeface="Arial Black" panose="020B0A04020102020204"/>
                <a:cs typeface="Arial Black" panose="020B0A04020102020204"/>
              </a:rPr>
              <a:t>60</a:t>
            </a:r>
            <a:r>
              <a:rPr sz="1600" spc="60" smtClean="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mm</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ΚΑΙ</a:t>
            </a:r>
            <a:r>
              <a:rPr sz="1600" spc="5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a:t>
            </a:r>
            <a:r>
              <a:rPr sz="1600" spc="60" dirty="0">
                <a:solidFill>
                  <a:srgbClr val="0000FF"/>
                </a:solidFill>
                <a:latin typeface="Arial Black" panose="020B0A04020102020204"/>
                <a:cs typeface="Arial Black" panose="020B0A04020102020204"/>
              </a:rPr>
              <a:t> </a:t>
            </a:r>
            <a:r>
              <a:rPr sz="1600">
                <a:solidFill>
                  <a:srgbClr val="0000FF"/>
                </a:solidFill>
                <a:latin typeface="Arial Black" panose="020B0A04020102020204"/>
                <a:cs typeface="Arial Black" panose="020B0A04020102020204"/>
              </a:rPr>
              <a:t>ΚΛΙΜΑΚΑ</a:t>
            </a:r>
            <a:r>
              <a:rPr sz="1600" spc="55">
                <a:solidFill>
                  <a:srgbClr val="0000FF"/>
                </a:solidFill>
                <a:latin typeface="Arial Black" panose="020B0A04020102020204"/>
                <a:cs typeface="Arial Black" panose="020B0A04020102020204"/>
              </a:rPr>
              <a:t> </a:t>
            </a:r>
            <a:r>
              <a:rPr sz="1600" smtClean="0">
                <a:solidFill>
                  <a:srgbClr val="0000FF"/>
                </a:solidFill>
                <a:latin typeface="Arial Black" panose="020B0A04020102020204"/>
                <a:cs typeface="Arial Black" panose="020B0A04020102020204"/>
              </a:rPr>
              <a:t>ΕΛΑΤΗ</a:t>
            </a:r>
            <a:r>
              <a:rPr sz="1600" spc="-20" smtClean="0">
                <a:solidFill>
                  <a:srgbClr val="0000FF"/>
                </a:solidFill>
                <a:latin typeface="Arial Black" panose="020B0A04020102020204"/>
                <a:cs typeface="Arial Black" panose="020B0A04020102020204"/>
              </a:rPr>
              <a:t>ΡΙΟΥ </a:t>
            </a:r>
            <a:r>
              <a:rPr sz="1600" dirty="0">
                <a:solidFill>
                  <a:srgbClr val="0000FF"/>
                </a:solidFill>
                <a:latin typeface="Arial Black" panose="020B0A04020102020204"/>
                <a:cs typeface="Arial Black" panose="020B0A04020102020204"/>
              </a:rPr>
              <a:t>0,8</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Η</a:t>
            </a:r>
            <a:r>
              <a:rPr sz="1600" spc="3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ΜΕΣΗ</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ΠΙΕΣΗ</a:t>
            </a:r>
            <a:r>
              <a:rPr sz="1600" spc="45" dirty="0">
                <a:solidFill>
                  <a:srgbClr val="0000FF"/>
                </a:solidFill>
                <a:latin typeface="Arial Black" panose="020B0A04020102020204"/>
                <a:cs typeface="Arial Black" panose="020B0A04020102020204"/>
              </a:rPr>
              <a:t> </a:t>
            </a:r>
            <a:r>
              <a:rPr sz="1600">
                <a:solidFill>
                  <a:srgbClr val="0000FF"/>
                </a:solidFill>
                <a:latin typeface="Arial Black" panose="020B0A04020102020204"/>
                <a:cs typeface="Arial Black" panose="020B0A04020102020204"/>
              </a:rPr>
              <a:t>ΕΙΝΑΙ</a:t>
            </a:r>
            <a:r>
              <a:rPr sz="1600" spc="40">
                <a:solidFill>
                  <a:srgbClr val="0000FF"/>
                </a:solidFill>
                <a:latin typeface="Arial Black" panose="020B0A04020102020204"/>
                <a:cs typeface="Arial Black" panose="020B0A04020102020204"/>
              </a:rPr>
              <a:t> </a:t>
            </a:r>
            <a:r>
              <a:rPr sz="1600" smtClean="0">
                <a:solidFill>
                  <a:srgbClr val="0000FF"/>
                </a:solidFill>
                <a:latin typeface="Arial Black" panose="020B0A04020102020204"/>
                <a:cs typeface="Arial Black" panose="020B0A04020102020204"/>
              </a:rPr>
              <a:t>60</a:t>
            </a:r>
            <a:r>
              <a:rPr sz="1600" spc="75" smtClean="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mm/0,8</a:t>
            </a:r>
            <a:r>
              <a:rPr sz="1600" spc="4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mm/(Kp/cm</a:t>
            </a:r>
            <a:r>
              <a:rPr sz="1425" baseline="18000" dirty="0">
                <a:solidFill>
                  <a:srgbClr val="0000FF"/>
                </a:solidFill>
                <a:latin typeface="Arial Black" panose="020B0A04020102020204"/>
                <a:cs typeface="Arial Black" panose="020B0A04020102020204"/>
              </a:rPr>
              <a:t>2</a:t>
            </a:r>
            <a:r>
              <a:rPr sz="1600" dirty="0">
                <a:solidFill>
                  <a:srgbClr val="0000FF"/>
                </a:solidFill>
                <a:latin typeface="Arial Black" panose="020B0A04020102020204"/>
                <a:cs typeface="Arial Black" panose="020B0A04020102020204"/>
              </a:rPr>
              <a:t>)</a:t>
            </a:r>
            <a:r>
              <a:rPr sz="1600" spc="50" dirty="0">
                <a:solidFill>
                  <a:srgbClr val="0000FF"/>
                </a:solidFill>
                <a:latin typeface="Arial Black" panose="020B0A04020102020204"/>
                <a:cs typeface="Arial Black" panose="020B0A04020102020204"/>
              </a:rPr>
              <a:t> </a:t>
            </a:r>
            <a:r>
              <a:rPr sz="1600">
                <a:solidFill>
                  <a:srgbClr val="0000FF"/>
                </a:solidFill>
                <a:latin typeface="Arial Black" panose="020B0A04020102020204"/>
                <a:cs typeface="Arial Black" panose="020B0A04020102020204"/>
              </a:rPr>
              <a:t>=</a:t>
            </a:r>
            <a:r>
              <a:rPr sz="1600" spc="45">
                <a:solidFill>
                  <a:srgbClr val="0000FF"/>
                </a:solidFill>
                <a:latin typeface="Arial Black" panose="020B0A04020102020204"/>
                <a:cs typeface="Arial Black" panose="020B0A04020102020204"/>
              </a:rPr>
              <a:t> </a:t>
            </a:r>
            <a:r>
              <a:rPr sz="1600" spc="-10" smtClean="0">
                <a:solidFill>
                  <a:srgbClr val="0000FF"/>
                </a:solidFill>
                <a:latin typeface="Arial Black" panose="020B0A04020102020204"/>
                <a:cs typeface="Arial Black" panose="020B0A04020102020204"/>
              </a:rPr>
              <a:t>75Kp/cm</a:t>
            </a:r>
            <a:r>
              <a:rPr sz="1425" spc="-15" baseline="18000" smtClean="0">
                <a:solidFill>
                  <a:srgbClr val="0000FF"/>
                </a:solidFill>
                <a:latin typeface="Arial Black" panose="020B0A04020102020204"/>
                <a:cs typeface="Arial Black" panose="020B0A04020102020204"/>
              </a:rPr>
              <a:t>2</a:t>
            </a:r>
            <a:r>
              <a:rPr sz="1600" spc="-10" dirty="0">
                <a:solidFill>
                  <a:srgbClr val="0000FF"/>
                </a:solidFill>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3" name="object 3"/>
          <p:cNvSpPr txBox="1"/>
          <p:nvPr/>
        </p:nvSpPr>
        <p:spPr>
          <a:xfrm>
            <a:off x="209550" y="4462779"/>
            <a:ext cx="8630920" cy="2378710"/>
          </a:xfrm>
          <a:prstGeom prst="rect">
            <a:avLst/>
          </a:prstGeom>
        </p:spPr>
        <p:txBody>
          <a:bodyPr vert="horz" wrap="square" lIns="0" tIns="16510" rIns="0" bIns="0" rtlCol="0">
            <a:spAutoFit/>
          </a:bodyPr>
          <a:lstStyle/>
          <a:p>
            <a:pPr marL="93345">
              <a:lnSpc>
                <a:spcPct val="100000"/>
              </a:lnSpc>
              <a:spcBef>
                <a:spcPts val="130"/>
              </a:spcBef>
            </a:pPr>
            <a:r>
              <a:rPr sz="1600" dirty="0">
                <a:solidFill>
                  <a:srgbClr val="FF0000"/>
                </a:solidFill>
                <a:latin typeface="Arial Black" panose="020B0A04020102020204"/>
                <a:cs typeface="Arial Black" panose="020B0A04020102020204"/>
              </a:rPr>
              <a:t>ΚΑΤ</a:t>
            </a:r>
            <a:r>
              <a:rPr sz="1600" spc="55" dirty="0">
                <a:solidFill>
                  <a:srgbClr val="FF0000"/>
                </a:solidFill>
                <a:latin typeface="Arial Black" panose="020B0A04020102020204"/>
                <a:cs typeface="Arial Black" panose="020B0A04020102020204"/>
              </a:rPr>
              <a:t> </a:t>
            </a:r>
            <a:r>
              <a:rPr sz="1425" baseline="18000" dirty="0">
                <a:solidFill>
                  <a:srgbClr val="FF0000"/>
                </a:solidFill>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ΑΥΤΗΝ</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ΔΙΑΙΡΕΙΤΑΙ</a:t>
            </a:r>
            <a:r>
              <a:rPr sz="1600" spc="50"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ΤΟ</a:t>
            </a:r>
            <a:r>
              <a:rPr sz="1600" spc="4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ΕΜΒΑΔΟ</a:t>
            </a:r>
            <a:r>
              <a:rPr lang="el-GR" sz="1600" dirty="0" smtClean="0">
                <a:solidFill>
                  <a:srgbClr val="FF0000"/>
                </a:solidFill>
                <a:latin typeface="Arial Black" panose="020B0A04020102020204"/>
                <a:cs typeface="Arial Black" panose="020B0A04020102020204"/>
              </a:rPr>
              <a:t>Ν</a:t>
            </a:r>
            <a:r>
              <a:rPr sz="1600" spc="55"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ΤΟΥ</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ΔΙΑΓΡΑΜΜΑΤΟΣ</a:t>
            </a:r>
            <a:endParaRPr sz="1600">
              <a:latin typeface="Arial Black" panose="020B0A04020102020204"/>
              <a:cs typeface="Arial Black" panose="020B0A04020102020204"/>
            </a:endParaRPr>
          </a:p>
          <a:p>
            <a:pPr>
              <a:lnSpc>
                <a:spcPct val="100000"/>
              </a:lnSpc>
              <a:spcBef>
                <a:spcPts val="25"/>
              </a:spcBef>
            </a:pPr>
            <a:endParaRPr sz="1800">
              <a:latin typeface="Arial Black" panose="020B0A04020102020204"/>
              <a:cs typeface="Arial Black" panose="020B0A04020102020204"/>
            </a:endParaRPr>
          </a:p>
          <a:p>
            <a:pPr marL="25400" marR="17780" indent="68580">
              <a:lnSpc>
                <a:spcPct val="120000"/>
              </a:lnSpc>
            </a:pPr>
            <a:r>
              <a:rPr sz="1600" dirty="0">
                <a:latin typeface="Arial Black" panose="020B0A04020102020204"/>
                <a:cs typeface="Arial Black" panose="020B0A04020102020204"/>
              </a:rPr>
              <a:t>Π.Χ.</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ΔΙΧΡΟΝΗΣ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ΜΗΧΑΝΗΣ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ΙΣΑΠΕΧΟΥΣΕΣ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ΓΡΑΜΜΕΣ,</a:t>
            </a:r>
            <a:r>
              <a:rPr sz="1600" spc="75" dirty="0">
                <a:latin typeface="Arial Black" panose="020B0A04020102020204"/>
                <a:cs typeface="Arial Black" panose="020B0A04020102020204"/>
              </a:rPr>
              <a:t> </a:t>
            </a:r>
            <a:r>
              <a:rPr sz="1600">
                <a:latin typeface="Arial Black" panose="020B0A04020102020204"/>
                <a:cs typeface="Arial Black" panose="020B0A04020102020204"/>
              </a:rPr>
              <a:t>ΤΑ</a:t>
            </a:r>
            <a:r>
              <a:rPr sz="1600" spc="80">
                <a:latin typeface="Arial Black" panose="020B0A04020102020204"/>
                <a:cs typeface="Arial Black" panose="020B0A04020102020204"/>
              </a:rPr>
              <a:t> </a:t>
            </a:r>
            <a:r>
              <a:rPr sz="1600" smtClean="0">
                <a:latin typeface="Arial Black" panose="020B0A04020102020204"/>
                <a:cs typeface="Arial Black" panose="020B0A04020102020204"/>
              </a:rPr>
              <a:t>ΠΡΟΚΥ</a:t>
            </a:r>
            <a:r>
              <a:rPr sz="1600" spc="-10" smtClean="0">
                <a:latin typeface="Arial Black" panose="020B0A04020102020204"/>
                <a:cs typeface="Arial Black" panose="020B0A04020102020204"/>
              </a:rPr>
              <a:t>ΠΤΟΝΤΑ </a:t>
            </a:r>
            <a:r>
              <a:rPr sz="1600" dirty="0">
                <a:latin typeface="Arial Black" panose="020B0A04020102020204"/>
                <a:cs typeface="Arial Black" panose="020B0A04020102020204"/>
              </a:rPr>
              <a:t>ΕΜΒΑΔΑ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ΤΡΑΠΕΖΙΑ,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ΑΘΡΟΙΣΜΑ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ΟΠΟΙΩΝ</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ΔΙΑΙΡΕΙΤΑΙ</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60" dirty="0">
                <a:latin typeface="Arial Black" panose="020B0A04020102020204"/>
                <a:cs typeface="Arial Black" panose="020B0A04020102020204"/>
              </a:rPr>
              <a:t> </a:t>
            </a:r>
            <a:r>
              <a:rPr sz="1600" spc="-25" dirty="0">
                <a:latin typeface="Arial Black" panose="020B0A04020102020204"/>
                <a:cs typeface="Arial Black" panose="020B0A04020102020204"/>
              </a:rPr>
              <a:t>ΤΗΝ </a:t>
            </a:r>
            <a:r>
              <a:rPr sz="1600" dirty="0">
                <a:latin typeface="Arial Black" panose="020B0A04020102020204"/>
                <a:cs typeface="Arial Black" panose="020B0A04020102020204"/>
              </a:rPr>
              <a:t>ΒΑΣΗ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ΚΛΙΜΑΚΑ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ΕΛΑΤΗΡΙΟΥ.</a:t>
            </a:r>
            <a:endParaRPr sz="1600">
              <a:latin typeface="Arial Black" panose="020B0A04020102020204"/>
              <a:cs typeface="Arial Black" panose="020B0A04020102020204"/>
            </a:endParaRPr>
          </a:p>
          <a:p>
            <a:pPr>
              <a:lnSpc>
                <a:spcPct val="100000"/>
              </a:lnSpc>
              <a:spcBef>
                <a:spcPts val="10"/>
              </a:spcBef>
            </a:pPr>
            <a:endParaRPr sz="1900">
              <a:latin typeface="Arial Black" panose="020B0A04020102020204"/>
              <a:cs typeface="Arial Black" panose="020B0A04020102020204"/>
            </a:endParaRPr>
          </a:p>
          <a:p>
            <a:pPr marL="1982470">
              <a:lnSpc>
                <a:spcPct val="100000"/>
              </a:lnSpc>
              <a:tabLst>
                <a:tab pos="5713730" algn="l"/>
              </a:tabLst>
            </a:pPr>
            <a:r>
              <a:rPr sz="1600" dirty="0">
                <a:solidFill>
                  <a:srgbClr val="FF0000"/>
                </a:solidFill>
                <a:latin typeface="Arial Black" panose="020B0A04020102020204"/>
                <a:cs typeface="Arial Black" panose="020B0A04020102020204"/>
              </a:rPr>
              <a:t>Pi</a:t>
            </a:r>
            <a:r>
              <a:rPr sz="160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t>
            </a:r>
            <a:r>
              <a:rPr sz="1600" spc="25" dirty="0">
                <a:solidFill>
                  <a:srgbClr val="FF0000"/>
                </a:solidFill>
                <a:latin typeface="Arial Black" panose="020B0A04020102020204"/>
                <a:cs typeface="Arial Black" panose="020B0A04020102020204"/>
              </a:rPr>
              <a:t> </a:t>
            </a:r>
            <a:r>
              <a:rPr sz="1600" u="heavy" spc="-10" dirty="0">
                <a:solidFill>
                  <a:srgbClr val="FF0000"/>
                </a:solidFill>
                <a:uFill>
                  <a:solidFill>
                    <a:srgbClr val="FF0000"/>
                  </a:solidFill>
                </a:uFill>
                <a:latin typeface="Arial Black" panose="020B0A04020102020204"/>
                <a:cs typeface="Arial Black" panose="020B0A04020102020204"/>
              </a:rPr>
              <a:t>h1+h2+h3+…….+h10</a:t>
            </a:r>
            <a:r>
              <a:rPr sz="160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(Kg/cm²)</a:t>
            </a:r>
            <a:endParaRPr sz="1600">
              <a:latin typeface="Arial Black" panose="020B0A04020102020204"/>
              <a:cs typeface="Arial Black" panose="020B0A04020102020204"/>
            </a:endParaRPr>
          </a:p>
          <a:p>
            <a:pPr marL="3422650">
              <a:lnSpc>
                <a:spcPct val="100000"/>
              </a:lnSpc>
              <a:spcBef>
                <a:spcPts val="560"/>
              </a:spcBef>
            </a:pPr>
            <a:r>
              <a:rPr sz="1600" dirty="0">
                <a:solidFill>
                  <a:srgbClr val="FF0000"/>
                </a:solidFill>
                <a:latin typeface="Arial Black" panose="020B0A04020102020204"/>
                <a:cs typeface="Arial Black" panose="020B0A04020102020204"/>
              </a:rPr>
              <a:t>10.</a:t>
            </a:r>
            <a:r>
              <a:rPr sz="1600" spc="25" dirty="0">
                <a:solidFill>
                  <a:srgbClr val="FF0000"/>
                </a:solidFill>
                <a:latin typeface="Arial Black" panose="020B0A04020102020204"/>
                <a:cs typeface="Arial Black" panose="020B0A04020102020204"/>
              </a:rPr>
              <a:t> </a:t>
            </a:r>
            <a:r>
              <a:rPr sz="1600" spc="-50" dirty="0">
                <a:solidFill>
                  <a:srgbClr val="FF0000"/>
                </a:solidFill>
                <a:latin typeface="Arial Black" panose="020B0A04020102020204"/>
                <a:cs typeface="Arial Black" panose="020B0A04020102020204"/>
              </a:rPr>
              <a:t>f</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407669" y="427990"/>
            <a:ext cx="8323580" cy="284480"/>
          </a:xfrm>
          <a:prstGeom prst="rect">
            <a:avLst/>
          </a:prstGeom>
        </p:spPr>
        <p:txBody>
          <a:bodyPr vert="horz" wrap="square" lIns="0" tIns="12700" rIns="0" bIns="0" rtlCol="0">
            <a:spAutoFit/>
          </a:bodyPr>
          <a:lstStyle/>
          <a:p>
            <a:pPr marL="12700">
              <a:lnSpc>
                <a:spcPct val="100000"/>
              </a:lnSpc>
              <a:spcBef>
                <a:spcPts val="100"/>
              </a:spcBef>
            </a:pPr>
            <a:r>
              <a:rPr sz="1700" u="heavy" dirty="0">
                <a:solidFill>
                  <a:srgbClr val="FFFFFF"/>
                </a:solidFill>
                <a:uFill>
                  <a:solidFill>
                    <a:srgbClr val="FFFFFF"/>
                  </a:solidFill>
                </a:uFill>
                <a:latin typeface="Arial Black" panose="020B0A04020102020204"/>
                <a:cs typeface="Arial Black" panose="020B0A04020102020204"/>
              </a:rPr>
              <a:t>ΜΕΘΟΔΟΣ</a:t>
            </a:r>
            <a:r>
              <a:rPr sz="1700" u="heavy" spc="-5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SIMSON</a:t>
            </a:r>
            <a:r>
              <a:rPr sz="1700" u="heavy" spc="-4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a:t>
            </a:r>
            <a:r>
              <a:rPr sz="1700" u="heavy" spc="-3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ΜΕΘΟΔΟΣ</a:t>
            </a:r>
            <a:r>
              <a:rPr sz="1700" u="heavy" spc="-40"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ΙΣΟΜΟΙΡΑΣΜΟΥ</a:t>
            </a:r>
            <a:r>
              <a:rPr sz="1700" u="heavy" spc="-35" dirty="0">
                <a:solidFill>
                  <a:srgbClr val="FFFFFF"/>
                </a:solidFill>
                <a:uFill>
                  <a:solidFill>
                    <a:srgbClr val="FFFFFF"/>
                  </a:solidFill>
                </a:uFill>
                <a:latin typeface="Arial Black" panose="020B0A04020102020204"/>
                <a:cs typeface="Arial Black" panose="020B0A04020102020204"/>
              </a:rPr>
              <a:t> </a:t>
            </a:r>
            <a:r>
              <a:rPr sz="1700" u="heavy" dirty="0">
                <a:solidFill>
                  <a:srgbClr val="FFFFFF"/>
                </a:solidFill>
                <a:uFill>
                  <a:solidFill>
                    <a:srgbClr val="FFFFFF"/>
                  </a:solidFill>
                </a:uFill>
                <a:latin typeface="Arial Black" panose="020B0A04020102020204"/>
                <a:cs typeface="Arial Black" panose="020B0A04020102020204"/>
              </a:rPr>
              <a:t>ΤΟΥ</a:t>
            </a:r>
            <a:r>
              <a:rPr sz="1700" u="heavy" spc="-40" dirty="0">
                <a:solidFill>
                  <a:srgbClr val="FFFFFF"/>
                </a:solidFill>
                <a:uFill>
                  <a:solidFill>
                    <a:srgbClr val="FFFFFF"/>
                  </a:solidFill>
                </a:uFill>
                <a:latin typeface="Arial Black" panose="020B0A04020102020204"/>
                <a:cs typeface="Arial Black" panose="020B0A04020102020204"/>
              </a:rPr>
              <a:t> </a:t>
            </a:r>
            <a:r>
              <a:rPr sz="1700" u="heavy" spc="-10" dirty="0">
                <a:solidFill>
                  <a:srgbClr val="FFFFFF"/>
                </a:solidFill>
                <a:uFill>
                  <a:solidFill>
                    <a:srgbClr val="FFFFFF"/>
                  </a:solidFill>
                </a:uFill>
                <a:latin typeface="Arial Black" panose="020B0A04020102020204"/>
                <a:cs typeface="Arial Black" panose="020B0A04020102020204"/>
              </a:rPr>
              <a:t>ΔΙΑΓΡΑΜΜΑΤΟΣ</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2100" y="896620"/>
            <a:ext cx="8582660" cy="5306581"/>
          </a:xfrm>
          <a:prstGeom prst="rect">
            <a:avLst/>
          </a:prstGeom>
        </p:spPr>
        <p:txBody>
          <a:bodyPr vert="horz" wrap="square" lIns="0" tIns="12700" rIns="0" bIns="0" rtlCol="0">
            <a:spAutoFit/>
          </a:bodyPr>
          <a:lstStyle/>
          <a:p>
            <a:pPr marL="621030">
              <a:lnSpc>
                <a:spcPct val="100000"/>
              </a:lnSpc>
              <a:spcBef>
                <a:spcPts val="100"/>
              </a:spcBef>
            </a:pPr>
            <a:r>
              <a:rPr sz="2800" b="1" i="1" dirty="0">
                <a:solidFill>
                  <a:srgbClr val="FF0000"/>
                </a:solidFill>
                <a:latin typeface="Arial" panose="020B0604020202020204"/>
                <a:cs typeface="Arial" panose="020B0604020202020204"/>
              </a:rPr>
              <a:t>1</a:t>
            </a:r>
            <a:r>
              <a:rPr sz="3200" b="1" i="1" dirty="0">
                <a:solidFill>
                  <a:srgbClr val="FF0000"/>
                </a:solidFill>
                <a:latin typeface="Arial" panose="020B0604020202020204"/>
                <a:cs typeface="Arial" panose="020B0604020202020204"/>
              </a:rPr>
              <a:t>)</a:t>
            </a:r>
            <a:r>
              <a:rPr sz="3200" b="1" i="1" spc="-345" dirty="0">
                <a:solidFill>
                  <a:srgbClr val="FF0000"/>
                </a:solidFill>
                <a:latin typeface="Arial" panose="020B0604020202020204"/>
                <a:cs typeface="Arial" panose="020B0604020202020204"/>
              </a:rPr>
              <a:t> </a:t>
            </a:r>
            <a:r>
              <a:rPr sz="2000" b="1" i="1" u="sng">
                <a:solidFill>
                  <a:srgbClr val="0000CC"/>
                </a:solidFill>
                <a:uFill>
                  <a:solidFill>
                    <a:srgbClr val="0000CC"/>
                  </a:solidFill>
                </a:uFill>
                <a:latin typeface="Arial" panose="020B0604020202020204"/>
                <a:cs typeface="Arial" panose="020B0604020202020204"/>
              </a:rPr>
              <a:t>ΣΥΣΤΗΜΑ</a:t>
            </a:r>
            <a:r>
              <a:rPr sz="2000" b="1" i="1" u="sng" spc="-140">
                <a:solidFill>
                  <a:srgbClr val="0000CC"/>
                </a:solidFill>
                <a:uFill>
                  <a:solidFill>
                    <a:srgbClr val="0000CC"/>
                  </a:solidFill>
                </a:uFill>
                <a:latin typeface="Arial" panose="020B0604020202020204"/>
                <a:cs typeface="Arial" panose="020B0604020202020204"/>
              </a:rPr>
              <a:t> </a:t>
            </a:r>
            <a:r>
              <a:rPr sz="2000" b="1" i="1" u="sng" smtClean="0">
                <a:solidFill>
                  <a:srgbClr val="0000CC"/>
                </a:solidFill>
                <a:uFill>
                  <a:solidFill>
                    <a:srgbClr val="0000CC"/>
                  </a:solidFill>
                </a:uFill>
                <a:latin typeface="Arial" panose="020B0604020202020204"/>
                <a:cs typeface="Arial" panose="020B0604020202020204"/>
              </a:rPr>
              <a:t>ΕΓΧΥΣ</a:t>
            </a:r>
            <a:r>
              <a:rPr lang="el-GR" sz="2000" b="1" i="1" u="sng" dirty="0" smtClean="0">
                <a:solidFill>
                  <a:srgbClr val="0000CC"/>
                </a:solidFill>
                <a:uFill>
                  <a:solidFill>
                    <a:srgbClr val="0000CC"/>
                  </a:solidFill>
                </a:uFill>
                <a:latin typeface="Arial" panose="020B0604020202020204"/>
                <a:cs typeface="Arial" panose="020B0604020202020204"/>
              </a:rPr>
              <a:t>Η</a:t>
            </a:r>
            <a:r>
              <a:rPr sz="2000" b="1" i="1" u="sng" smtClean="0">
                <a:solidFill>
                  <a:srgbClr val="0000CC"/>
                </a:solidFill>
                <a:uFill>
                  <a:solidFill>
                    <a:srgbClr val="0000CC"/>
                  </a:solidFill>
                </a:uFill>
                <a:latin typeface="Arial" panose="020B0604020202020204"/>
                <a:cs typeface="Arial" panose="020B0604020202020204"/>
              </a:rPr>
              <a:t>Σ</a:t>
            </a:r>
            <a:r>
              <a:rPr sz="2000" b="1" i="1" u="sng" spc="-55" smtClean="0">
                <a:solidFill>
                  <a:srgbClr val="0000CC"/>
                </a:solidFill>
                <a:uFill>
                  <a:solidFill>
                    <a:srgbClr val="0000CC"/>
                  </a:solidFill>
                </a:u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ΜΕ</a:t>
            </a:r>
            <a:r>
              <a:rPr sz="2000" b="1" i="1" u="sng" spc="-114" dirty="0">
                <a:solidFill>
                  <a:srgbClr val="0000CC"/>
                </a:solidFill>
                <a:uFill>
                  <a:solidFill>
                    <a:srgbClr val="0000CC"/>
                  </a:solidFill>
                </a:u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ΑΝΤΛΙΕΣ</a:t>
            </a:r>
            <a:r>
              <a:rPr sz="2000" b="1" i="1" u="sng" spc="-40" dirty="0">
                <a:solidFill>
                  <a:srgbClr val="0000CC"/>
                </a:solidFill>
                <a:uFill>
                  <a:solidFill>
                    <a:srgbClr val="0000CC"/>
                  </a:solidFill>
                </a:u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ΜΟΝΟΥ</a:t>
            </a:r>
            <a:r>
              <a:rPr sz="2000" b="1" i="1" u="sng" spc="-45" dirty="0">
                <a:solidFill>
                  <a:srgbClr val="0000CC"/>
                </a:solidFill>
                <a:uFill>
                  <a:solidFill>
                    <a:srgbClr val="0000CC"/>
                  </a:solidFill>
                </a:uFill>
                <a:latin typeface="Arial" panose="020B0604020202020204"/>
                <a:cs typeface="Arial" panose="020B0604020202020204"/>
              </a:rPr>
              <a:t> </a:t>
            </a:r>
            <a:r>
              <a:rPr sz="2000" b="1" i="1" u="sng" spc="-10" dirty="0">
                <a:solidFill>
                  <a:srgbClr val="0000CC"/>
                </a:solidFill>
                <a:uFill>
                  <a:solidFill>
                    <a:srgbClr val="0000CC"/>
                  </a:solidFill>
                </a:uFill>
                <a:latin typeface="Arial" panose="020B0604020202020204"/>
                <a:cs typeface="Arial" panose="020B0604020202020204"/>
              </a:rPr>
              <a:t>ΒΥΘΙΣΜΑΤΟΣ</a:t>
            </a:r>
            <a:endParaRPr sz="2000">
              <a:latin typeface="Arial" panose="020B0604020202020204"/>
              <a:cs typeface="Arial" panose="020B0604020202020204"/>
            </a:endParaRPr>
          </a:p>
          <a:p>
            <a:pPr marL="40640" algn="ctr">
              <a:lnSpc>
                <a:spcPct val="100000"/>
              </a:lnSpc>
            </a:pPr>
            <a:r>
              <a:rPr sz="1800" b="1" u="sng" dirty="0">
                <a:solidFill>
                  <a:srgbClr val="0000CC"/>
                </a:solidFill>
                <a:uFill>
                  <a:solidFill>
                    <a:srgbClr val="0000CC"/>
                  </a:solidFill>
                </a:uFill>
                <a:latin typeface="Arial" panose="020B0604020202020204"/>
                <a:cs typeface="Arial" panose="020B0604020202020204"/>
              </a:rPr>
              <a:t>(Single</a:t>
            </a:r>
            <a:r>
              <a:rPr sz="1800" b="1" u="sng" spc="-25"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a:t>
            </a:r>
            <a:r>
              <a:rPr sz="1800" b="1" u="sng" spc="48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plunger</a:t>
            </a:r>
            <a:r>
              <a:rPr sz="1800" b="1" u="sng" spc="-15"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fuel –</a:t>
            </a:r>
            <a:r>
              <a:rPr sz="1800" b="1" u="sng" spc="-15"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injection </a:t>
            </a:r>
            <a:r>
              <a:rPr sz="1800" b="1" u="sng" spc="-10" dirty="0">
                <a:solidFill>
                  <a:srgbClr val="0000CC"/>
                </a:solidFill>
                <a:uFill>
                  <a:solidFill>
                    <a:srgbClr val="0000CC"/>
                  </a:solidFill>
                </a:uFill>
                <a:latin typeface="Arial" panose="020B0604020202020204"/>
                <a:cs typeface="Arial" panose="020B0604020202020204"/>
              </a:rPr>
              <a:t>pumps)</a:t>
            </a:r>
            <a:endParaRPr sz="1800">
              <a:latin typeface="Arial" panose="020B0604020202020204"/>
              <a:cs typeface="Arial" panose="020B0604020202020204"/>
            </a:endParaRPr>
          </a:p>
          <a:p>
            <a:pPr>
              <a:lnSpc>
                <a:spcPct val="100000"/>
              </a:lnSpc>
            </a:pPr>
            <a:endParaRPr sz="2000">
              <a:latin typeface="Arial" panose="020B0604020202020204"/>
              <a:cs typeface="Arial" panose="020B0604020202020204"/>
            </a:endParaRPr>
          </a:p>
          <a:p>
            <a:pPr marL="12700" marR="758190">
              <a:lnSpc>
                <a:spcPct val="100000"/>
              </a:lnSpc>
              <a:spcBef>
                <a:spcPts val="1520"/>
              </a:spcBef>
              <a:buClr>
                <a:srgbClr val="FF0000"/>
              </a:buClr>
              <a:buSzPct val="95000"/>
              <a:buFont typeface="Wingdings" panose="05000000000000000000"/>
              <a:buChar char=""/>
              <a:tabLst>
                <a:tab pos="239395" algn="l"/>
              </a:tabLst>
            </a:pPr>
            <a:r>
              <a:rPr sz="2000" b="1" spc="-40" dirty="0">
                <a:latin typeface="Arial" panose="020B0604020202020204"/>
                <a:cs typeface="Arial" panose="020B0604020202020204"/>
              </a:rPr>
              <a:t>ΣΥΝΑΝΤΑΤΑΙ</a:t>
            </a:r>
            <a:r>
              <a:rPr sz="2000" b="1" spc="-90" dirty="0">
                <a:latin typeface="Arial" panose="020B0604020202020204"/>
                <a:cs typeface="Arial" panose="020B0604020202020204"/>
              </a:rPr>
              <a:t> </a:t>
            </a:r>
            <a:r>
              <a:rPr sz="2000" b="1" dirty="0">
                <a:latin typeface="Arial" panose="020B0604020202020204"/>
                <a:cs typeface="Arial" panose="020B0604020202020204"/>
              </a:rPr>
              <a:t>ΣΕ</a:t>
            </a:r>
            <a:r>
              <a:rPr sz="2000" b="1" spc="-75" dirty="0">
                <a:latin typeface="Arial" panose="020B0604020202020204"/>
                <a:cs typeface="Arial" panose="020B0604020202020204"/>
              </a:rPr>
              <a:t> </a:t>
            </a:r>
            <a:r>
              <a:rPr sz="2000" b="1" spc="-10" dirty="0">
                <a:latin typeface="Arial" panose="020B0604020202020204"/>
                <a:cs typeface="Arial" panose="020B0604020202020204"/>
              </a:rPr>
              <a:t>ΟΛΟΥΣ</a:t>
            </a:r>
            <a:r>
              <a:rPr sz="2000" b="1" spc="-80" dirty="0">
                <a:latin typeface="Arial" panose="020B0604020202020204"/>
                <a:cs typeface="Arial" panose="020B0604020202020204"/>
              </a:rPr>
              <a:t> </a:t>
            </a:r>
            <a:r>
              <a:rPr sz="2000" b="1" dirty="0">
                <a:latin typeface="Arial" panose="020B0604020202020204"/>
                <a:cs typeface="Arial" panose="020B0604020202020204"/>
              </a:rPr>
              <a:t>ΤΟΥΣ</a:t>
            </a:r>
            <a:r>
              <a:rPr sz="2000" b="1" spc="-80" dirty="0">
                <a:latin typeface="Arial" panose="020B0604020202020204"/>
                <a:cs typeface="Arial" panose="020B0604020202020204"/>
              </a:rPr>
              <a:t> </a:t>
            </a:r>
            <a:r>
              <a:rPr sz="2000" b="1" dirty="0">
                <a:latin typeface="Arial" panose="020B0604020202020204"/>
                <a:cs typeface="Arial" panose="020B0604020202020204"/>
              </a:rPr>
              <a:t>ΤΥΠΟΥΣ</a:t>
            </a:r>
            <a:r>
              <a:rPr sz="2000" b="1" spc="-80" dirty="0">
                <a:latin typeface="Arial" panose="020B0604020202020204"/>
                <a:cs typeface="Arial" panose="020B0604020202020204"/>
              </a:rPr>
              <a:t> </a:t>
            </a:r>
            <a:r>
              <a:rPr sz="2000" b="1" spc="-10" dirty="0">
                <a:latin typeface="Arial" panose="020B0604020202020204"/>
                <a:cs typeface="Arial" panose="020B0604020202020204"/>
              </a:rPr>
              <a:t>ΠΕΤΡΕΛΑΙΟΜΗΧΑΝΩΝ (</a:t>
            </a:r>
            <a:r>
              <a:rPr sz="2000" b="1" spc="-10" dirty="0">
                <a:solidFill>
                  <a:srgbClr val="0000CC"/>
                </a:solidFill>
                <a:latin typeface="Arial" panose="020B0604020202020204"/>
                <a:cs typeface="Arial" panose="020B0604020202020204"/>
              </a:rPr>
              <a:t>ΤΑΧΥΣΤΡΟΦΕΣ,</a:t>
            </a:r>
            <a:r>
              <a:rPr sz="2000" b="1" spc="-7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ΜΕΣΟΣΤΡΟΦΕΣ</a:t>
            </a:r>
            <a:r>
              <a:rPr sz="2000" b="1" spc="-5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ΚΑΙ</a:t>
            </a:r>
            <a:r>
              <a:rPr sz="2000" b="1" spc="-12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ΑΡΓΟΣΤΡΟΦΕΣ</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260350">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ΕΙΔΙΚΑ</a:t>
            </a:r>
            <a:r>
              <a:rPr sz="2000" b="1" spc="-75" dirty="0">
                <a:latin typeface="Arial" panose="020B0604020202020204"/>
                <a:cs typeface="Arial" panose="020B0604020202020204"/>
              </a:rPr>
              <a:t> </a:t>
            </a:r>
            <a:r>
              <a:rPr sz="2000" b="1" dirty="0">
                <a:latin typeface="Arial" panose="020B0604020202020204"/>
                <a:cs typeface="Arial" panose="020B0604020202020204"/>
              </a:rPr>
              <a:t>ΣΤΟΥΣ</a:t>
            </a:r>
            <a:r>
              <a:rPr sz="2000" b="1" spc="-65" dirty="0">
                <a:latin typeface="Arial" panose="020B0604020202020204"/>
                <a:cs typeface="Arial" panose="020B0604020202020204"/>
              </a:rPr>
              <a:t> </a:t>
            </a:r>
            <a:r>
              <a:rPr sz="2000" b="1" spc="-30">
                <a:latin typeface="Arial" panose="020B0604020202020204"/>
                <a:cs typeface="Arial" panose="020B0604020202020204"/>
              </a:rPr>
              <a:t>ΝΑΥΤΙΚΟΥΣ</a:t>
            </a:r>
            <a:r>
              <a:rPr sz="2000" b="1" spc="-65">
                <a:latin typeface="Arial" panose="020B0604020202020204"/>
                <a:cs typeface="Arial" panose="020B0604020202020204"/>
              </a:rPr>
              <a:t> </a:t>
            </a:r>
            <a:r>
              <a:rPr sz="2000" b="1" smtClean="0">
                <a:latin typeface="Arial" panose="020B0604020202020204"/>
                <a:cs typeface="Arial" panose="020B0604020202020204"/>
              </a:rPr>
              <a:t>ΠΕΤΡΕΛ/</a:t>
            </a:r>
            <a:r>
              <a:rPr lang="el-GR" sz="2000" b="1" dirty="0" smtClean="0">
                <a:latin typeface="Arial" panose="020B0604020202020204"/>
                <a:cs typeface="Arial" panose="020B0604020202020204"/>
              </a:rPr>
              <a:t>Ρ</a:t>
            </a:r>
            <a:r>
              <a:rPr sz="2000" b="1" smtClean="0">
                <a:latin typeface="Arial" panose="020B0604020202020204"/>
                <a:cs typeface="Arial" panose="020B0604020202020204"/>
              </a:rPr>
              <a:t>ΕΣ</a:t>
            </a:r>
            <a:r>
              <a:rPr sz="2000" b="1" spc="-125" smtClean="0">
                <a:latin typeface="Arial" panose="020B0604020202020204"/>
                <a:cs typeface="Arial" panose="020B0604020202020204"/>
              </a:rPr>
              <a:t> </a:t>
            </a:r>
            <a:r>
              <a:rPr sz="2000" b="1" spc="-10" dirty="0">
                <a:latin typeface="Arial" panose="020B0604020202020204"/>
                <a:cs typeface="Arial" panose="020B0604020202020204"/>
              </a:rPr>
              <a:t>ΑΦΟΥ</a:t>
            </a:r>
            <a:r>
              <a:rPr sz="2000" b="1" spc="-65" dirty="0">
                <a:latin typeface="Arial" panose="020B0604020202020204"/>
                <a:cs typeface="Arial" panose="020B0604020202020204"/>
              </a:rPr>
              <a:t> </a:t>
            </a:r>
            <a:r>
              <a:rPr sz="2000" b="1" dirty="0">
                <a:latin typeface="Arial" panose="020B0604020202020204"/>
                <a:cs typeface="Arial" panose="020B0604020202020204"/>
              </a:rPr>
              <a:t>ΕΙΝΑΙ</a:t>
            </a:r>
            <a:r>
              <a:rPr sz="2000" b="1" spc="-65" dirty="0">
                <a:latin typeface="Arial" panose="020B0604020202020204"/>
                <a:cs typeface="Arial" panose="020B0604020202020204"/>
              </a:rPr>
              <a:t> </a:t>
            </a:r>
            <a:r>
              <a:rPr sz="2000" b="1" spc="-35" dirty="0">
                <a:latin typeface="Arial" panose="020B0604020202020204"/>
                <a:cs typeface="Arial" panose="020B0604020202020204"/>
              </a:rPr>
              <a:t>ΚΑΤΑΛΛΗΛΟ </a:t>
            </a:r>
            <a:r>
              <a:rPr sz="2000" b="1" dirty="0">
                <a:latin typeface="Arial" panose="020B0604020202020204"/>
                <a:cs typeface="Arial" panose="020B0604020202020204"/>
              </a:rPr>
              <a:t>ΝΑ</a:t>
            </a:r>
            <a:r>
              <a:rPr sz="2000" b="1" spc="-90" dirty="0">
                <a:latin typeface="Arial" panose="020B0604020202020204"/>
                <a:cs typeface="Arial" panose="020B0604020202020204"/>
              </a:rPr>
              <a:t> </a:t>
            </a:r>
            <a:r>
              <a:rPr sz="2000" b="1" dirty="0">
                <a:latin typeface="Arial" panose="020B0604020202020204"/>
                <a:cs typeface="Arial" panose="020B0604020202020204"/>
              </a:rPr>
              <a:t>ΔΙΑΧΕΙΡΙΣΤΕΙ</a:t>
            </a:r>
            <a:r>
              <a:rPr sz="2000" b="1" spc="-30" dirty="0">
                <a:latin typeface="Arial" panose="020B0604020202020204"/>
                <a:cs typeface="Arial" panose="020B0604020202020204"/>
              </a:rPr>
              <a:t> </a:t>
            </a:r>
            <a:r>
              <a:rPr sz="2000" b="1" dirty="0">
                <a:latin typeface="Arial" panose="020B0604020202020204"/>
                <a:cs typeface="Arial" panose="020B0604020202020204"/>
              </a:rPr>
              <a:t>ΚΑΙ </a:t>
            </a:r>
            <a:r>
              <a:rPr sz="2000" b="1" dirty="0">
                <a:solidFill>
                  <a:srgbClr val="0000CC"/>
                </a:solidFill>
                <a:latin typeface="Arial" panose="020B0604020202020204"/>
                <a:cs typeface="Arial" panose="020B0604020202020204"/>
              </a:rPr>
              <a:t>ΒΑΡΕΑ</a:t>
            </a:r>
            <a:r>
              <a:rPr sz="2000" b="1" spc="-5" dirty="0">
                <a:solidFill>
                  <a:srgbClr val="0000CC"/>
                </a:solidFill>
                <a:latin typeface="Arial" panose="020B0604020202020204"/>
                <a:cs typeface="Arial" panose="020B0604020202020204"/>
              </a:rPr>
              <a:t> </a:t>
            </a:r>
            <a:r>
              <a:rPr sz="2000" b="1" spc="-10" dirty="0">
                <a:latin typeface="Arial" panose="020B0604020202020204"/>
                <a:cs typeface="Arial" panose="020B0604020202020204"/>
              </a:rPr>
              <a:t>ΚΑΥΣΙΜΑ.</a:t>
            </a:r>
            <a:endParaRPr sz="20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5080">
              <a:lnSpc>
                <a:spcPct val="100000"/>
              </a:lnSpc>
              <a:buClr>
                <a:srgbClr val="FF0000"/>
              </a:buClr>
              <a:buSzPct val="95000"/>
              <a:buFont typeface="Wingdings" panose="05000000000000000000"/>
              <a:buChar char=""/>
              <a:tabLst>
                <a:tab pos="239395" algn="l"/>
              </a:tabLst>
            </a:pPr>
            <a:r>
              <a:rPr sz="2000" b="1">
                <a:latin typeface="Arial" panose="020B0604020202020204"/>
                <a:cs typeface="Arial" panose="020B0604020202020204"/>
              </a:rPr>
              <a:t>ΚΑΘΕ</a:t>
            </a:r>
            <a:r>
              <a:rPr sz="2000" b="1" spc="-65">
                <a:latin typeface="Arial" panose="020B0604020202020204"/>
                <a:cs typeface="Arial" panose="020B0604020202020204"/>
              </a:rPr>
              <a:t> </a:t>
            </a:r>
            <a:r>
              <a:rPr sz="2000" b="1" spc="-10" smtClean="0">
                <a:latin typeface="Arial" panose="020B0604020202020204"/>
                <a:cs typeface="Arial" panose="020B0604020202020204"/>
              </a:rPr>
              <a:t>ΚΥΛΙΝΔΡΟ</a:t>
            </a:r>
            <a:r>
              <a:rPr lang="el-GR" sz="2000" b="1" spc="-10" dirty="0" smtClean="0">
                <a:latin typeface="Arial" panose="020B0604020202020204"/>
                <a:cs typeface="Arial" panose="020B0604020202020204"/>
              </a:rPr>
              <a:t>Σ</a:t>
            </a:r>
            <a:r>
              <a:rPr sz="2000" b="1" spc="-50" smtClean="0">
                <a:latin typeface="Arial" panose="020B0604020202020204"/>
                <a:cs typeface="Arial" panose="020B0604020202020204"/>
              </a:rPr>
              <a:t> </a:t>
            </a:r>
            <a:r>
              <a:rPr sz="2000" b="1" dirty="0">
                <a:latin typeface="Arial" panose="020B0604020202020204"/>
                <a:cs typeface="Arial" panose="020B0604020202020204"/>
              </a:rPr>
              <a:t>ΕΧΕΙ</a:t>
            </a:r>
            <a:r>
              <a:rPr sz="2000" b="1" spc="-130" dirty="0">
                <a:latin typeface="Arial" panose="020B0604020202020204"/>
                <a:cs typeface="Arial" panose="020B0604020202020204"/>
              </a:rPr>
              <a:t> </a:t>
            </a:r>
            <a:r>
              <a:rPr sz="2000" b="1">
                <a:latin typeface="Arial" panose="020B0604020202020204"/>
                <a:cs typeface="Arial" panose="020B0604020202020204"/>
              </a:rPr>
              <a:t>ΑΝΕΞΑΡΤΗΤΗ</a:t>
            </a:r>
            <a:r>
              <a:rPr sz="2000" b="1" spc="-40">
                <a:latin typeface="Arial" panose="020B0604020202020204"/>
                <a:cs typeface="Arial" panose="020B0604020202020204"/>
              </a:rPr>
              <a:t> </a:t>
            </a:r>
            <a:r>
              <a:rPr sz="2000" b="1" spc="-10" smtClean="0">
                <a:latin typeface="Arial" panose="020B0604020202020204"/>
                <a:cs typeface="Arial" panose="020B0604020202020204"/>
              </a:rPr>
              <a:t>ΕΜΒΟΛΟΦΟΡΟ</a:t>
            </a:r>
            <a:r>
              <a:rPr sz="2000" b="1" spc="-110" smtClean="0">
                <a:latin typeface="Arial" panose="020B0604020202020204"/>
                <a:cs typeface="Arial" panose="020B0604020202020204"/>
              </a:rPr>
              <a:t> </a:t>
            </a:r>
            <a:r>
              <a:rPr sz="2000" b="1" spc="-10" dirty="0">
                <a:latin typeface="Arial" panose="020B0604020202020204"/>
                <a:cs typeface="Arial" panose="020B0604020202020204"/>
              </a:rPr>
              <a:t>ΑΝΤΛΙΑ </a:t>
            </a:r>
            <a:r>
              <a:rPr sz="2000" b="1">
                <a:latin typeface="Arial" panose="020B0604020202020204"/>
                <a:cs typeface="Arial" panose="020B0604020202020204"/>
              </a:rPr>
              <a:t>ΥΨΗΛΗΣ</a:t>
            </a:r>
            <a:r>
              <a:rPr sz="2000" b="1" spc="-55">
                <a:latin typeface="Arial" panose="020B0604020202020204"/>
                <a:cs typeface="Arial" panose="020B0604020202020204"/>
              </a:rPr>
              <a:t> </a:t>
            </a:r>
            <a:r>
              <a:rPr sz="2000" b="1" smtClean="0">
                <a:latin typeface="Arial" panose="020B0604020202020204"/>
                <a:cs typeface="Arial" panose="020B0604020202020204"/>
              </a:rPr>
              <a:t>ΠΙΕΣ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40" dirty="0">
                <a:latin typeface="Arial" panose="020B0604020202020204"/>
                <a:cs typeface="Arial" panose="020B0604020202020204"/>
              </a:rPr>
              <a:t> </a:t>
            </a:r>
            <a:r>
              <a:rPr sz="2000" b="1" dirty="0">
                <a:latin typeface="Arial" panose="020B0604020202020204"/>
                <a:cs typeface="Arial" panose="020B0604020202020204"/>
              </a:rPr>
              <a:t>ΜΕΣΩ</a:t>
            </a:r>
            <a:r>
              <a:rPr sz="2000" b="1" spc="-105" dirty="0">
                <a:latin typeface="Arial" panose="020B0604020202020204"/>
                <a:cs typeface="Arial" panose="020B0604020202020204"/>
              </a:rPr>
              <a:t> </a:t>
            </a:r>
            <a:r>
              <a:rPr sz="2000" b="1" dirty="0">
                <a:latin typeface="Arial" panose="020B0604020202020204"/>
                <a:cs typeface="Arial" panose="020B0604020202020204"/>
              </a:rPr>
              <a:t>ΑΓΩΓΟΥ</a:t>
            </a:r>
            <a:r>
              <a:rPr sz="2000" b="1" spc="-40" dirty="0">
                <a:latin typeface="Arial" panose="020B0604020202020204"/>
                <a:cs typeface="Arial" panose="020B0604020202020204"/>
              </a:rPr>
              <a:t> </a:t>
            </a:r>
            <a:r>
              <a:rPr sz="2000" b="1" spc="-10" dirty="0">
                <a:latin typeface="Arial" panose="020B0604020202020204"/>
                <a:cs typeface="Arial" panose="020B0604020202020204"/>
              </a:rPr>
              <a:t>ΤΡΟΦΟΔΟΤΕΙ</a:t>
            </a:r>
            <a:r>
              <a:rPr sz="2000" b="1" spc="-50" dirty="0">
                <a:latin typeface="Arial" panose="020B0604020202020204"/>
                <a:cs typeface="Arial" panose="020B0604020202020204"/>
              </a:rPr>
              <a:t> </a:t>
            </a:r>
            <a:r>
              <a:rPr sz="2000" b="1">
                <a:latin typeface="Arial" panose="020B0604020202020204"/>
                <a:cs typeface="Arial" panose="020B0604020202020204"/>
              </a:rPr>
              <a:t>ΤΟΝ</a:t>
            </a:r>
            <a:r>
              <a:rPr sz="2000" b="1" spc="-35">
                <a:latin typeface="Arial" panose="020B0604020202020204"/>
                <a:cs typeface="Arial" panose="020B0604020202020204"/>
              </a:rPr>
              <a:t> </a:t>
            </a:r>
            <a:r>
              <a:rPr sz="2000" b="1" spc="-10" smtClean="0">
                <a:latin typeface="Arial" panose="020B0604020202020204"/>
                <a:cs typeface="Arial" panose="020B0604020202020204"/>
              </a:rPr>
              <a:t>ΕΓΧΥΤΗΡΑ</a:t>
            </a:r>
            <a:r>
              <a:rPr lang="el-GR" sz="2000" b="1" spc="-10" dirty="0" smtClean="0">
                <a:latin typeface="Arial" panose="020B0604020202020204"/>
                <a:cs typeface="Arial" panose="020B0604020202020204"/>
              </a:rPr>
              <a:t>. </a:t>
            </a:r>
            <a:endParaRPr lang="el-GR" sz="2000" b="1" spc="-10" dirty="0" smtClean="0">
              <a:latin typeface="Arial" panose="020B0604020202020204"/>
              <a:cs typeface="Arial" panose="020B0604020202020204"/>
            </a:endParaRPr>
          </a:p>
          <a:p>
            <a:pPr marL="12700" marR="5080">
              <a:lnSpc>
                <a:spcPct val="100000"/>
              </a:lnSpc>
              <a:buClr>
                <a:srgbClr val="FF0000"/>
              </a:buClr>
              <a:buSzPct val="95000"/>
              <a:tabLst>
                <a:tab pos="239395" algn="l"/>
              </a:tabLst>
            </a:pPr>
            <a:r>
              <a:rPr sz="2000" b="1" spc="-50" smtClean="0">
                <a:latin typeface="Arial" panose="020B0604020202020204"/>
                <a:cs typeface="Arial" panose="020B0604020202020204"/>
              </a:rPr>
              <a:t> </a:t>
            </a:r>
            <a:r>
              <a:rPr sz="2000" b="1" dirty="0">
                <a:latin typeface="Arial" panose="020B0604020202020204"/>
                <a:cs typeface="Arial" panose="020B0604020202020204"/>
              </a:rPr>
              <a:t>Η</a:t>
            </a:r>
            <a:r>
              <a:rPr sz="2000" b="1" spc="-105" dirty="0">
                <a:latin typeface="Arial" panose="020B0604020202020204"/>
                <a:cs typeface="Arial" panose="020B0604020202020204"/>
              </a:rPr>
              <a:t> </a:t>
            </a:r>
            <a:r>
              <a:rPr sz="2000" b="1" spc="-10" dirty="0">
                <a:latin typeface="Arial" panose="020B0604020202020204"/>
                <a:cs typeface="Arial" panose="020B0604020202020204"/>
              </a:rPr>
              <a:t>ΑΝΤΛΙΑ</a:t>
            </a:r>
            <a:r>
              <a:rPr sz="2000" b="1" spc="-40" dirty="0">
                <a:latin typeface="Arial" panose="020B0604020202020204"/>
                <a:cs typeface="Arial" panose="020B0604020202020204"/>
              </a:rPr>
              <a:t> </a:t>
            </a:r>
            <a:r>
              <a:rPr sz="2000" b="1" dirty="0">
                <a:latin typeface="Arial" panose="020B0604020202020204"/>
                <a:cs typeface="Arial" panose="020B0604020202020204"/>
              </a:rPr>
              <a:t>ΠΕΡΝΕΙ</a:t>
            </a:r>
            <a:r>
              <a:rPr sz="2000" b="1" spc="-35" dirty="0">
                <a:latin typeface="Arial" panose="020B0604020202020204"/>
                <a:cs typeface="Arial" panose="020B0604020202020204"/>
              </a:rPr>
              <a:t> </a:t>
            </a:r>
            <a:r>
              <a:rPr sz="2000" b="1" dirty="0">
                <a:latin typeface="Arial" panose="020B0604020202020204"/>
                <a:cs typeface="Arial" panose="020B0604020202020204"/>
              </a:rPr>
              <a:t>ΚΙΝΗΣΗ</a:t>
            </a:r>
            <a:r>
              <a:rPr sz="2000" b="1" spc="-95" dirty="0">
                <a:latin typeface="Arial" panose="020B0604020202020204"/>
                <a:cs typeface="Arial" panose="020B0604020202020204"/>
              </a:rPr>
              <a:t> </a:t>
            </a:r>
            <a:r>
              <a:rPr sz="2000" b="1" dirty="0">
                <a:latin typeface="Arial" panose="020B0604020202020204"/>
                <a:cs typeface="Arial" panose="020B0604020202020204"/>
              </a:rPr>
              <a:t>ΑΠΟ</a:t>
            </a:r>
            <a:r>
              <a:rPr sz="2000" b="1" spc="-40" dirty="0">
                <a:latin typeface="Arial" panose="020B0604020202020204"/>
                <a:cs typeface="Arial" panose="020B0604020202020204"/>
              </a:rPr>
              <a:t> </a:t>
            </a:r>
            <a:r>
              <a:rPr sz="2000" b="1" dirty="0">
                <a:latin typeface="Arial" panose="020B0604020202020204"/>
                <a:cs typeface="Arial" panose="020B0604020202020204"/>
              </a:rPr>
              <a:t>ΤΟΝ</a:t>
            </a:r>
            <a:r>
              <a:rPr sz="2000" b="1" spc="-40" dirty="0">
                <a:latin typeface="Arial" panose="020B0604020202020204"/>
                <a:cs typeface="Arial" panose="020B0604020202020204"/>
              </a:rPr>
              <a:t> </a:t>
            </a:r>
            <a:r>
              <a:rPr sz="2000" b="1" dirty="0">
                <a:latin typeface="Arial" panose="020B0604020202020204"/>
                <a:cs typeface="Arial" panose="020B0604020202020204"/>
              </a:rPr>
              <a:t>ΕΚΚΕΝΤΡΟΦΟΡΟ</a:t>
            </a:r>
            <a:r>
              <a:rPr sz="2000" b="1" spc="-100" dirty="0">
                <a:latin typeface="Arial" panose="020B0604020202020204"/>
                <a:cs typeface="Arial" panose="020B0604020202020204"/>
              </a:rPr>
              <a:t> </a:t>
            </a:r>
            <a:r>
              <a:rPr sz="2000" b="1" spc="-10" dirty="0">
                <a:latin typeface="Arial" panose="020B0604020202020204"/>
                <a:cs typeface="Arial" panose="020B0604020202020204"/>
              </a:rPr>
              <a:t>ΑΞΟΝΑ.</a:t>
            </a:r>
            <a:endParaRPr sz="20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50165">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Η</a:t>
            </a:r>
            <a:r>
              <a:rPr sz="2000" b="1" spc="-70" dirty="0">
                <a:latin typeface="Arial" panose="020B0604020202020204"/>
                <a:cs typeface="Arial" panose="020B0604020202020204"/>
              </a:rPr>
              <a:t> </a:t>
            </a:r>
            <a:r>
              <a:rPr sz="2000" b="1" spc="-10" dirty="0">
                <a:latin typeface="Arial" panose="020B0604020202020204"/>
                <a:cs typeface="Arial" panose="020B0604020202020204"/>
              </a:rPr>
              <a:t>ΜΕΤΑΒΟΛΗ</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dirty="0">
                <a:latin typeface="Arial" panose="020B0604020202020204"/>
                <a:cs typeface="Arial" panose="020B0604020202020204"/>
              </a:rPr>
              <a:t>ΧΡΟΝΙΣΜΟΥ</a:t>
            </a:r>
            <a:r>
              <a:rPr sz="2000" b="1" spc="-55" dirty="0">
                <a:latin typeface="Arial" panose="020B0604020202020204"/>
                <a:cs typeface="Arial" panose="020B0604020202020204"/>
              </a:rPr>
              <a:t> </a:t>
            </a:r>
            <a:r>
              <a:rPr sz="2000" b="1">
                <a:latin typeface="Arial" panose="020B0604020202020204"/>
                <a:cs typeface="Arial" panose="020B0604020202020204"/>
              </a:rPr>
              <a:t>ΤΗΣ</a:t>
            </a:r>
            <a:r>
              <a:rPr sz="2000" b="1" spc="-65">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60" smtClean="0">
                <a:latin typeface="Arial" panose="020B0604020202020204"/>
                <a:cs typeface="Arial" panose="020B0604020202020204"/>
              </a:rPr>
              <a:t> </a:t>
            </a:r>
            <a:r>
              <a:rPr sz="2000" b="1" dirty="0">
                <a:latin typeface="Arial" panose="020B0604020202020204"/>
                <a:cs typeface="Arial" panose="020B0604020202020204"/>
              </a:rPr>
              <a:t>ΣΤΟ</a:t>
            </a:r>
            <a:r>
              <a:rPr sz="2000" b="1" spc="-55" dirty="0">
                <a:latin typeface="Arial" panose="020B0604020202020204"/>
                <a:cs typeface="Arial" panose="020B0604020202020204"/>
              </a:rPr>
              <a:t> </a:t>
            </a:r>
            <a:r>
              <a:rPr sz="2000" b="1" spc="-10" dirty="0">
                <a:latin typeface="Arial" panose="020B0604020202020204"/>
                <a:cs typeface="Arial" panose="020B0604020202020204"/>
              </a:rPr>
              <a:t>ΣΥΓΚΕΚΡΙΜΕ- </a:t>
            </a:r>
            <a:r>
              <a:rPr sz="2000" b="1" dirty="0">
                <a:latin typeface="Arial" panose="020B0604020202020204"/>
                <a:cs typeface="Arial" panose="020B0604020202020204"/>
              </a:rPr>
              <a:t>ΝΟ</a:t>
            </a:r>
            <a:r>
              <a:rPr sz="2000" b="1" spc="-2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15" dirty="0">
                <a:latin typeface="Arial" panose="020B0604020202020204"/>
                <a:cs typeface="Arial" panose="020B0604020202020204"/>
              </a:rPr>
              <a:t> </a:t>
            </a:r>
            <a:r>
              <a:rPr sz="2000" b="1" dirty="0">
                <a:latin typeface="Arial" panose="020B0604020202020204"/>
                <a:cs typeface="Arial" panose="020B0604020202020204"/>
              </a:rPr>
              <a:t>ΜΠΟΡΕΙ</a:t>
            </a:r>
            <a:r>
              <a:rPr sz="2000" b="1" spc="-20" dirty="0">
                <a:latin typeface="Arial" panose="020B0604020202020204"/>
                <a:cs typeface="Arial" panose="020B0604020202020204"/>
              </a:rPr>
              <a:t> </a:t>
            </a:r>
            <a:r>
              <a:rPr sz="2000" b="1" dirty="0">
                <a:latin typeface="Arial" panose="020B0604020202020204"/>
                <a:cs typeface="Arial" panose="020B0604020202020204"/>
              </a:rPr>
              <a:t>ΝΑ</a:t>
            </a:r>
            <a:r>
              <a:rPr sz="2000" b="1" spc="-15" dirty="0">
                <a:latin typeface="Arial" panose="020B0604020202020204"/>
                <a:cs typeface="Arial" panose="020B0604020202020204"/>
              </a:rPr>
              <a:t> </a:t>
            </a:r>
            <a:r>
              <a:rPr sz="2000" b="1" dirty="0">
                <a:latin typeface="Arial" panose="020B0604020202020204"/>
                <a:cs typeface="Arial" panose="020B0604020202020204"/>
              </a:rPr>
              <a:t>ΓΙΝΕΙ</a:t>
            </a:r>
            <a:r>
              <a:rPr sz="2000" b="1" spc="-25" dirty="0">
                <a:latin typeface="Arial" panose="020B0604020202020204"/>
                <a:cs typeface="Arial" panose="020B0604020202020204"/>
              </a:rPr>
              <a:t> </a:t>
            </a:r>
            <a:r>
              <a:rPr sz="2000" b="1" dirty="0">
                <a:latin typeface="Arial" panose="020B0604020202020204"/>
                <a:cs typeface="Arial" panose="020B0604020202020204"/>
              </a:rPr>
              <a:t>ΜΟΝΟ</a:t>
            </a:r>
            <a:r>
              <a:rPr sz="2000" b="1" spc="-10" dirty="0">
                <a:latin typeface="Arial" panose="020B0604020202020204"/>
                <a:cs typeface="Arial" panose="020B0604020202020204"/>
              </a:rPr>
              <a:t> </a:t>
            </a:r>
            <a:r>
              <a:rPr sz="2000" b="1" dirty="0">
                <a:latin typeface="Arial" panose="020B0604020202020204"/>
                <a:cs typeface="Arial" panose="020B0604020202020204"/>
              </a:rPr>
              <a:t>ΣΕ</a:t>
            </a:r>
            <a:r>
              <a:rPr sz="2000" b="1" spc="-90" dirty="0">
                <a:latin typeface="Arial" panose="020B0604020202020204"/>
                <a:cs typeface="Arial" panose="020B0604020202020204"/>
              </a:rPr>
              <a:t> </a:t>
            </a:r>
            <a:r>
              <a:rPr sz="2000" b="1" dirty="0">
                <a:latin typeface="Arial" panose="020B0604020202020204"/>
                <a:cs typeface="Arial" panose="020B0604020202020204"/>
              </a:rPr>
              <a:t>ΑΝΕΞΑΡΤΗΤΟ</a:t>
            </a:r>
            <a:r>
              <a:rPr sz="2000" b="1" spc="-10" dirty="0">
                <a:latin typeface="Arial" panose="020B0604020202020204"/>
                <a:cs typeface="Arial" panose="020B0604020202020204"/>
              </a:rPr>
              <a:t> ΕΚΚΕΝΤΡΟ- </a:t>
            </a:r>
            <a:r>
              <a:rPr sz="2000" b="1" dirty="0">
                <a:latin typeface="Arial" panose="020B0604020202020204"/>
                <a:cs typeface="Arial" panose="020B0604020202020204"/>
              </a:rPr>
              <a:t>ΦΟΡΟ</a:t>
            </a:r>
            <a:r>
              <a:rPr sz="2000" b="1" spc="-110" dirty="0">
                <a:latin typeface="Arial" panose="020B0604020202020204"/>
                <a:cs typeface="Arial" panose="020B0604020202020204"/>
              </a:rPr>
              <a:t> </a:t>
            </a:r>
            <a:r>
              <a:rPr sz="2000" b="1" dirty="0">
                <a:latin typeface="Arial" panose="020B0604020202020204"/>
                <a:cs typeface="Arial" panose="020B0604020202020204"/>
              </a:rPr>
              <a:t>ΑΞΟΝΑ</a:t>
            </a:r>
            <a:r>
              <a:rPr sz="2000" b="1" spc="-30" dirty="0">
                <a:latin typeface="Arial" panose="020B0604020202020204"/>
                <a:cs typeface="Arial" panose="020B0604020202020204"/>
              </a:rPr>
              <a:t> </a:t>
            </a:r>
            <a:r>
              <a:rPr sz="2000" b="1" dirty="0">
                <a:latin typeface="Arial" panose="020B0604020202020204"/>
                <a:cs typeface="Arial" panose="020B0604020202020204"/>
              </a:rPr>
              <a:t>ΓΙΑ</a:t>
            </a:r>
            <a:r>
              <a:rPr sz="2000" b="1" spc="-35" dirty="0">
                <a:latin typeface="Arial" panose="020B0604020202020204"/>
                <a:cs typeface="Arial" panose="020B0604020202020204"/>
              </a:rPr>
              <a:t> </a:t>
            </a:r>
            <a:r>
              <a:rPr sz="2000" b="1" dirty="0">
                <a:latin typeface="Arial" panose="020B0604020202020204"/>
                <a:cs typeface="Arial" panose="020B0604020202020204"/>
              </a:rPr>
              <a:t>ΤΙΣ</a:t>
            </a:r>
            <a:r>
              <a:rPr sz="2000" b="1" spc="-100"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25" dirty="0">
                <a:latin typeface="Arial" panose="020B0604020202020204"/>
                <a:cs typeface="Arial" panose="020B0604020202020204"/>
              </a:rPr>
              <a:t> </a:t>
            </a:r>
            <a:r>
              <a:rPr sz="2000" b="1" spc="-30" dirty="0">
                <a:latin typeface="Arial" panose="020B0604020202020204"/>
                <a:cs typeface="Arial" panose="020B0604020202020204"/>
              </a:rPr>
              <a:t>ΚΑΥΣΙΜΟΥ</a:t>
            </a:r>
            <a:r>
              <a:rPr sz="2000" b="1" spc="-70" dirty="0">
                <a:latin typeface="Arial" panose="020B0604020202020204"/>
                <a:cs typeface="Arial" panose="020B0604020202020204"/>
              </a:rPr>
              <a:t> </a:t>
            </a:r>
            <a:r>
              <a:rPr sz="2000" b="1">
                <a:latin typeface="Arial" panose="020B0604020202020204"/>
                <a:cs typeface="Arial" panose="020B0604020202020204"/>
              </a:rPr>
              <a:t>ΥΨΗΛΗΣ</a:t>
            </a:r>
            <a:r>
              <a:rPr sz="2000" b="1" spc="-35">
                <a:latin typeface="Arial" panose="020B0604020202020204"/>
                <a:cs typeface="Arial" panose="020B0604020202020204"/>
              </a:rPr>
              <a:t> </a:t>
            </a:r>
            <a:r>
              <a:rPr lang="el-GR" sz="2000" b="1" spc="-35" dirty="0" smtClean="0">
                <a:latin typeface="Arial" panose="020B0604020202020204"/>
                <a:cs typeface="Arial" panose="020B0604020202020204"/>
              </a:rPr>
              <a:t>ΠΙΕΣΗΣ</a:t>
            </a:r>
            <a:r>
              <a:rPr sz="2000" b="1" spc="-50" smtClean="0">
                <a:latin typeface="Arial" panose="020B0604020202020204"/>
                <a:cs typeface="Arial" panose="020B0604020202020204"/>
              </a:rPr>
              <a:t>.</a:t>
            </a:r>
            <a:endParaRPr sz="2000">
              <a:latin typeface="Arial" panose="020B0604020202020204"/>
              <a:cs typeface="Arial" panose="020B0604020202020204"/>
            </a:endParaRPr>
          </a:p>
        </p:txBody>
      </p:sp>
      <p:grpSp>
        <p:nvGrpSpPr>
          <p:cNvPr id="3" name="object 3"/>
          <p:cNvGrpSpPr/>
          <p:nvPr/>
        </p:nvGrpSpPr>
        <p:grpSpPr>
          <a:xfrm>
            <a:off x="330140" y="58360"/>
            <a:ext cx="8250555" cy="817244"/>
            <a:chOff x="330140" y="58360"/>
            <a:chExt cx="8250555" cy="817244"/>
          </a:xfrm>
        </p:grpSpPr>
        <p:sp>
          <p:nvSpPr>
            <p:cNvPr id="4" name="object 4"/>
            <p:cNvSpPr/>
            <p:nvPr/>
          </p:nvSpPr>
          <p:spPr>
            <a:xfrm>
              <a:off x="342899" y="71119"/>
              <a:ext cx="8224520" cy="791210"/>
            </a:xfrm>
            <a:custGeom>
              <a:avLst/>
              <a:gdLst/>
              <a:ahLst/>
              <a:cxnLst/>
              <a:rect l="l" t="t" r="r" b="b"/>
              <a:pathLst>
                <a:path w="8224520" h="791210">
                  <a:moveTo>
                    <a:pt x="8106409" y="1270"/>
                  </a:moveTo>
                  <a:lnTo>
                    <a:pt x="118109" y="1270"/>
                  </a:lnTo>
                  <a:lnTo>
                    <a:pt x="110490" y="2539"/>
                  </a:lnTo>
                  <a:lnTo>
                    <a:pt x="97790" y="5079"/>
                  </a:lnTo>
                  <a:lnTo>
                    <a:pt x="91440" y="7620"/>
                  </a:lnTo>
                  <a:lnTo>
                    <a:pt x="83820" y="8889"/>
                  </a:lnTo>
                  <a:lnTo>
                    <a:pt x="77470" y="11429"/>
                  </a:lnTo>
                  <a:lnTo>
                    <a:pt x="72390" y="15239"/>
                  </a:lnTo>
                  <a:lnTo>
                    <a:pt x="66040" y="17779"/>
                  </a:lnTo>
                  <a:lnTo>
                    <a:pt x="59689" y="21589"/>
                  </a:lnTo>
                  <a:lnTo>
                    <a:pt x="54610" y="25400"/>
                  </a:lnTo>
                  <a:lnTo>
                    <a:pt x="48260" y="30479"/>
                  </a:lnTo>
                  <a:lnTo>
                    <a:pt x="43179" y="34289"/>
                  </a:lnTo>
                  <a:lnTo>
                    <a:pt x="38100" y="39370"/>
                  </a:lnTo>
                  <a:lnTo>
                    <a:pt x="34289" y="44450"/>
                  </a:lnTo>
                  <a:lnTo>
                    <a:pt x="29210" y="49529"/>
                  </a:lnTo>
                  <a:lnTo>
                    <a:pt x="25400" y="54609"/>
                  </a:lnTo>
                  <a:lnTo>
                    <a:pt x="21589" y="60959"/>
                  </a:lnTo>
                  <a:lnTo>
                    <a:pt x="17779" y="66039"/>
                  </a:lnTo>
                  <a:lnTo>
                    <a:pt x="13970" y="72389"/>
                  </a:lnTo>
                  <a:lnTo>
                    <a:pt x="3810" y="97789"/>
                  </a:lnTo>
                  <a:lnTo>
                    <a:pt x="2539" y="105409"/>
                  </a:lnTo>
                  <a:lnTo>
                    <a:pt x="0" y="118109"/>
                  </a:lnTo>
                  <a:lnTo>
                    <a:pt x="0" y="673100"/>
                  </a:lnTo>
                  <a:lnTo>
                    <a:pt x="1270" y="680719"/>
                  </a:lnTo>
                  <a:lnTo>
                    <a:pt x="2539" y="687069"/>
                  </a:lnTo>
                  <a:lnTo>
                    <a:pt x="3810" y="694689"/>
                  </a:lnTo>
                  <a:lnTo>
                    <a:pt x="13970" y="720089"/>
                  </a:lnTo>
                  <a:lnTo>
                    <a:pt x="17779" y="726439"/>
                  </a:lnTo>
                  <a:lnTo>
                    <a:pt x="21589" y="731519"/>
                  </a:lnTo>
                  <a:lnTo>
                    <a:pt x="25400" y="737869"/>
                  </a:lnTo>
                  <a:lnTo>
                    <a:pt x="29210" y="742950"/>
                  </a:lnTo>
                  <a:lnTo>
                    <a:pt x="34289" y="748029"/>
                  </a:lnTo>
                  <a:lnTo>
                    <a:pt x="38100" y="753109"/>
                  </a:lnTo>
                  <a:lnTo>
                    <a:pt x="43179" y="758189"/>
                  </a:lnTo>
                  <a:lnTo>
                    <a:pt x="48260" y="762000"/>
                  </a:lnTo>
                  <a:lnTo>
                    <a:pt x="54610" y="767079"/>
                  </a:lnTo>
                  <a:lnTo>
                    <a:pt x="59689" y="770889"/>
                  </a:lnTo>
                  <a:lnTo>
                    <a:pt x="66040" y="774700"/>
                  </a:lnTo>
                  <a:lnTo>
                    <a:pt x="72390" y="777239"/>
                  </a:lnTo>
                  <a:lnTo>
                    <a:pt x="77470" y="779779"/>
                  </a:lnTo>
                  <a:lnTo>
                    <a:pt x="83820" y="783589"/>
                  </a:lnTo>
                  <a:lnTo>
                    <a:pt x="91440" y="784859"/>
                  </a:lnTo>
                  <a:lnTo>
                    <a:pt x="97790" y="787400"/>
                  </a:lnTo>
                  <a:lnTo>
                    <a:pt x="110490" y="789939"/>
                  </a:lnTo>
                  <a:lnTo>
                    <a:pt x="118109" y="791209"/>
                  </a:lnTo>
                  <a:lnTo>
                    <a:pt x="8106409" y="791209"/>
                  </a:lnTo>
                  <a:lnTo>
                    <a:pt x="8114030" y="789939"/>
                  </a:lnTo>
                  <a:lnTo>
                    <a:pt x="8126730" y="787400"/>
                  </a:lnTo>
                  <a:lnTo>
                    <a:pt x="8133080" y="784859"/>
                  </a:lnTo>
                  <a:lnTo>
                    <a:pt x="8140700" y="782319"/>
                  </a:lnTo>
                  <a:lnTo>
                    <a:pt x="8147050" y="779779"/>
                  </a:lnTo>
                  <a:lnTo>
                    <a:pt x="8152130" y="777239"/>
                  </a:lnTo>
                  <a:lnTo>
                    <a:pt x="8164830" y="769619"/>
                  </a:lnTo>
                  <a:lnTo>
                    <a:pt x="8169909" y="765809"/>
                  </a:lnTo>
                  <a:lnTo>
                    <a:pt x="8176259" y="762000"/>
                  </a:lnTo>
                  <a:lnTo>
                    <a:pt x="8181340" y="758189"/>
                  </a:lnTo>
                  <a:lnTo>
                    <a:pt x="8191500" y="748029"/>
                  </a:lnTo>
                  <a:lnTo>
                    <a:pt x="8195309" y="742950"/>
                  </a:lnTo>
                  <a:lnTo>
                    <a:pt x="8199120" y="736600"/>
                  </a:lnTo>
                  <a:lnTo>
                    <a:pt x="8202930" y="731519"/>
                  </a:lnTo>
                  <a:lnTo>
                    <a:pt x="8210550" y="718819"/>
                  </a:lnTo>
                  <a:lnTo>
                    <a:pt x="8213090" y="713739"/>
                  </a:lnTo>
                  <a:lnTo>
                    <a:pt x="8215630" y="707389"/>
                  </a:lnTo>
                  <a:lnTo>
                    <a:pt x="8218170" y="699769"/>
                  </a:lnTo>
                  <a:lnTo>
                    <a:pt x="8220709" y="693419"/>
                  </a:lnTo>
                  <a:lnTo>
                    <a:pt x="8223250" y="680719"/>
                  </a:lnTo>
                  <a:lnTo>
                    <a:pt x="8224520" y="673100"/>
                  </a:lnTo>
                  <a:lnTo>
                    <a:pt x="8224520" y="125729"/>
                  </a:lnTo>
                  <a:lnTo>
                    <a:pt x="8223250" y="118109"/>
                  </a:lnTo>
                  <a:lnTo>
                    <a:pt x="8221980" y="111759"/>
                  </a:lnTo>
                  <a:lnTo>
                    <a:pt x="8221980" y="105409"/>
                  </a:lnTo>
                  <a:lnTo>
                    <a:pt x="8219440" y="97789"/>
                  </a:lnTo>
                  <a:lnTo>
                    <a:pt x="8218170" y="91439"/>
                  </a:lnTo>
                  <a:lnTo>
                    <a:pt x="8210550" y="72389"/>
                  </a:lnTo>
                  <a:lnTo>
                    <a:pt x="8206740" y="66039"/>
                  </a:lnTo>
                  <a:lnTo>
                    <a:pt x="8202930" y="60959"/>
                  </a:lnTo>
                  <a:lnTo>
                    <a:pt x="8199120" y="54609"/>
                  </a:lnTo>
                  <a:lnTo>
                    <a:pt x="8195309" y="49529"/>
                  </a:lnTo>
                  <a:lnTo>
                    <a:pt x="8190230" y="44450"/>
                  </a:lnTo>
                  <a:lnTo>
                    <a:pt x="8186420" y="39370"/>
                  </a:lnTo>
                  <a:lnTo>
                    <a:pt x="8181340" y="34289"/>
                  </a:lnTo>
                  <a:lnTo>
                    <a:pt x="8174990" y="30479"/>
                  </a:lnTo>
                  <a:lnTo>
                    <a:pt x="8169909" y="25400"/>
                  </a:lnTo>
                  <a:lnTo>
                    <a:pt x="8164830" y="21589"/>
                  </a:lnTo>
                  <a:lnTo>
                    <a:pt x="8158480" y="17779"/>
                  </a:lnTo>
                  <a:lnTo>
                    <a:pt x="8152130" y="15239"/>
                  </a:lnTo>
                  <a:lnTo>
                    <a:pt x="8145780" y="11429"/>
                  </a:lnTo>
                  <a:lnTo>
                    <a:pt x="8139430" y="8889"/>
                  </a:lnTo>
                  <a:lnTo>
                    <a:pt x="8133080" y="7620"/>
                  </a:lnTo>
                  <a:lnTo>
                    <a:pt x="8126730" y="5079"/>
                  </a:lnTo>
                  <a:lnTo>
                    <a:pt x="8120380" y="3809"/>
                  </a:lnTo>
                  <a:lnTo>
                    <a:pt x="8112759" y="2539"/>
                  </a:lnTo>
                  <a:lnTo>
                    <a:pt x="8106409" y="1270"/>
                  </a:lnTo>
                  <a:close/>
                </a:path>
                <a:path w="8224520" h="791210">
                  <a:moveTo>
                    <a:pt x="8092440" y="0"/>
                  </a:moveTo>
                  <a:lnTo>
                    <a:pt x="132079" y="0"/>
                  </a:lnTo>
                  <a:lnTo>
                    <a:pt x="124459" y="1270"/>
                  </a:lnTo>
                  <a:lnTo>
                    <a:pt x="8100059"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342899"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8889" y="85089"/>
                  </a:lnTo>
                  <a:lnTo>
                    <a:pt x="11429" y="78739"/>
                  </a:lnTo>
                  <a:lnTo>
                    <a:pt x="13970" y="72389"/>
                  </a:lnTo>
                  <a:lnTo>
                    <a:pt x="17779" y="66039"/>
                  </a:lnTo>
                  <a:lnTo>
                    <a:pt x="21589" y="60959"/>
                  </a:lnTo>
                  <a:lnTo>
                    <a:pt x="25400" y="54609"/>
                  </a:lnTo>
                  <a:lnTo>
                    <a:pt x="29210" y="49529"/>
                  </a:lnTo>
                  <a:lnTo>
                    <a:pt x="34289" y="44450"/>
                  </a:lnTo>
                  <a:lnTo>
                    <a:pt x="38100" y="39370"/>
                  </a:lnTo>
                  <a:lnTo>
                    <a:pt x="43179" y="34289"/>
                  </a:lnTo>
                  <a:lnTo>
                    <a:pt x="48260" y="30479"/>
                  </a:lnTo>
                  <a:lnTo>
                    <a:pt x="54610" y="25400"/>
                  </a:lnTo>
                  <a:lnTo>
                    <a:pt x="59689" y="21589"/>
                  </a:lnTo>
                  <a:lnTo>
                    <a:pt x="66040" y="17779"/>
                  </a:lnTo>
                  <a:lnTo>
                    <a:pt x="72390" y="15239"/>
                  </a:lnTo>
                  <a:lnTo>
                    <a:pt x="77470" y="11429"/>
                  </a:lnTo>
                  <a:lnTo>
                    <a:pt x="83820" y="8889"/>
                  </a:lnTo>
                  <a:lnTo>
                    <a:pt x="91440" y="7620"/>
                  </a:lnTo>
                  <a:lnTo>
                    <a:pt x="97790" y="5079"/>
                  </a:lnTo>
                  <a:lnTo>
                    <a:pt x="104140" y="3809"/>
                  </a:lnTo>
                  <a:lnTo>
                    <a:pt x="110490" y="2539"/>
                  </a:lnTo>
                  <a:lnTo>
                    <a:pt x="118109" y="1270"/>
                  </a:lnTo>
                  <a:lnTo>
                    <a:pt x="124459" y="1270"/>
                  </a:lnTo>
                  <a:lnTo>
                    <a:pt x="132079" y="0"/>
                  </a:lnTo>
                  <a:lnTo>
                    <a:pt x="8092440" y="0"/>
                  </a:lnTo>
                  <a:lnTo>
                    <a:pt x="8100059" y="1270"/>
                  </a:lnTo>
                  <a:lnTo>
                    <a:pt x="8106409" y="1270"/>
                  </a:lnTo>
                  <a:lnTo>
                    <a:pt x="8112759" y="2539"/>
                  </a:lnTo>
                  <a:lnTo>
                    <a:pt x="8120380" y="3809"/>
                  </a:lnTo>
                  <a:lnTo>
                    <a:pt x="8126730" y="5079"/>
                  </a:lnTo>
                  <a:lnTo>
                    <a:pt x="8133080" y="7620"/>
                  </a:lnTo>
                  <a:lnTo>
                    <a:pt x="8139430" y="8889"/>
                  </a:lnTo>
                  <a:lnTo>
                    <a:pt x="8145780" y="11429"/>
                  </a:lnTo>
                  <a:lnTo>
                    <a:pt x="8152130" y="15239"/>
                  </a:lnTo>
                  <a:lnTo>
                    <a:pt x="8158480" y="17779"/>
                  </a:lnTo>
                  <a:lnTo>
                    <a:pt x="8164830" y="21589"/>
                  </a:lnTo>
                  <a:lnTo>
                    <a:pt x="8169909" y="25400"/>
                  </a:lnTo>
                  <a:lnTo>
                    <a:pt x="8174990" y="30479"/>
                  </a:lnTo>
                  <a:lnTo>
                    <a:pt x="8181340" y="34289"/>
                  </a:lnTo>
                  <a:lnTo>
                    <a:pt x="8186420" y="39370"/>
                  </a:lnTo>
                  <a:lnTo>
                    <a:pt x="8190230" y="44450"/>
                  </a:lnTo>
                  <a:lnTo>
                    <a:pt x="8195309" y="49529"/>
                  </a:lnTo>
                  <a:lnTo>
                    <a:pt x="8199120" y="54609"/>
                  </a:lnTo>
                  <a:lnTo>
                    <a:pt x="8202930" y="60959"/>
                  </a:lnTo>
                  <a:lnTo>
                    <a:pt x="8206740" y="66039"/>
                  </a:lnTo>
                  <a:lnTo>
                    <a:pt x="8210550" y="72389"/>
                  </a:lnTo>
                  <a:lnTo>
                    <a:pt x="8213090" y="78739"/>
                  </a:lnTo>
                  <a:lnTo>
                    <a:pt x="8215630" y="85089"/>
                  </a:lnTo>
                  <a:lnTo>
                    <a:pt x="8218170" y="91439"/>
                  </a:lnTo>
                  <a:lnTo>
                    <a:pt x="8219440" y="97789"/>
                  </a:lnTo>
                  <a:lnTo>
                    <a:pt x="8221980" y="105409"/>
                  </a:lnTo>
                  <a:lnTo>
                    <a:pt x="822198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199120" y="736600"/>
                  </a:lnTo>
                  <a:lnTo>
                    <a:pt x="8195309" y="742950"/>
                  </a:lnTo>
                  <a:lnTo>
                    <a:pt x="8191500" y="748029"/>
                  </a:lnTo>
                  <a:lnTo>
                    <a:pt x="8186420" y="753109"/>
                  </a:lnTo>
                  <a:lnTo>
                    <a:pt x="8181340" y="758189"/>
                  </a:lnTo>
                  <a:lnTo>
                    <a:pt x="8176259" y="762000"/>
                  </a:lnTo>
                  <a:lnTo>
                    <a:pt x="8169909" y="765809"/>
                  </a:lnTo>
                  <a:lnTo>
                    <a:pt x="8164830" y="769619"/>
                  </a:lnTo>
                  <a:lnTo>
                    <a:pt x="8158480" y="773429"/>
                  </a:lnTo>
                  <a:lnTo>
                    <a:pt x="8152130" y="777239"/>
                  </a:lnTo>
                  <a:lnTo>
                    <a:pt x="8147050" y="779779"/>
                  </a:lnTo>
                  <a:lnTo>
                    <a:pt x="8140700" y="782319"/>
                  </a:lnTo>
                  <a:lnTo>
                    <a:pt x="8133080" y="784859"/>
                  </a:lnTo>
                  <a:lnTo>
                    <a:pt x="8126730" y="787400"/>
                  </a:lnTo>
                  <a:lnTo>
                    <a:pt x="8120380" y="788669"/>
                  </a:lnTo>
                  <a:lnTo>
                    <a:pt x="8114030" y="789939"/>
                  </a:lnTo>
                  <a:lnTo>
                    <a:pt x="8106409" y="791209"/>
                  </a:lnTo>
                  <a:lnTo>
                    <a:pt x="118109" y="791209"/>
                  </a:lnTo>
                  <a:lnTo>
                    <a:pt x="110490" y="789939"/>
                  </a:lnTo>
                  <a:lnTo>
                    <a:pt x="104140" y="788669"/>
                  </a:lnTo>
                  <a:lnTo>
                    <a:pt x="97790" y="787400"/>
                  </a:lnTo>
                  <a:lnTo>
                    <a:pt x="91440" y="784859"/>
                  </a:lnTo>
                  <a:lnTo>
                    <a:pt x="83820" y="783589"/>
                  </a:lnTo>
                  <a:lnTo>
                    <a:pt x="77470" y="779779"/>
                  </a:lnTo>
                  <a:lnTo>
                    <a:pt x="72390" y="777239"/>
                  </a:lnTo>
                  <a:lnTo>
                    <a:pt x="66040" y="774700"/>
                  </a:lnTo>
                  <a:lnTo>
                    <a:pt x="59689" y="770889"/>
                  </a:lnTo>
                  <a:lnTo>
                    <a:pt x="54610" y="767079"/>
                  </a:lnTo>
                  <a:lnTo>
                    <a:pt x="48260" y="762000"/>
                  </a:lnTo>
                  <a:lnTo>
                    <a:pt x="43179" y="758189"/>
                  </a:lnTo>
                  <a:lnTo>
                    <a:pt x="38100" y="753109"/>
                  </a:lnTo>
                  <a:lnTo>
                    <a:pt x="34289" y="748029"/>
                  </a:lnTo>
                  <a:lnTo>
                    <a:pt x="29210" y="742950"/>
                  </a:lnTo>
                  <a:lnTo>
                    <a:pt x="25400" y="737869"/>
                  </a:lnTo>
                  <a:lnTo>
                    <a:pt x="21589" y="731519"/>
                  </a:lnTo>
                  <a:lnTo>
                    <a:pt x="17779" y="726439"/>
                  </a:lnTo>
                  <a:lnTo>
                    <a:pt x="13970" y="720089"/>
                  </a:lnTo>
                  <a:lnTo>
                    <a:pt x="11429" y="713739"/>
                  </a:lnTo>
                  <a:lnTo>
                    <a:pt x="8889"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013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732252"/>
          </a:xfrm>
          <a:prstGeom prst="rect">
            <a:avLst/>
          </a:prstGeom>
        </p:spPr>
        <p:txBody>
          <a:bodyPr vert="horz" wrap="square" lIns="0" tIns="237490" rIns="0" bIns="0" rtlCol="0">
            <a:spAutoFit/>
          </a:bodyPr>
          <a:lstStyle/>
          <a:p>
            <a:pPr marL="19596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428597" y="336436"/>
            <a:ext cx="8215370" cy="274434"/>
          </a:xfrm>
          <a:prstGeom prst="rect">
            <a:avLst/>
          </a:prstGeom>
        </p:spPr>
        <p:txBody>
          <a:bodyPr vert="horz" wrap="square" lIns="0" tIns="12700" rIns="0" bIns="0" rtlCol="0">
            <a:spAutoFit/>
          </a:bodyPr>
          <a:lstStyle/>
          <a:p>
            <a:pPr marL="12700">
              <a:lnSpc>
                <a:spcPct val="100000"/>
              </a:lnSpc>
              <a:spcBef>
                <a:spcPts val="100"/>
              </a:spcBef>
            </a:pPr>
            <a:r>
              <a:rPr sz="1700" b="0" u="heavy">
                <a:solidFill>
                  <a:srgbClr val="FFFFFF"/>
                </a:solidFill>
                <a:uFill>
                  <a:solidFill>
                    <a:srgbClr val="FFFFFF"/>
                  </a:solidFill>
                </a:uFill>
                <a:latin typeface="Arial Black" panose="020B0A04020102020204"/>
                <a:cs typeface="Arial Black" panose="020B0A04020102020204"/>
              </a:rPr>
              <a:t>ΜΕΘΟΔΟΣ</a:t>
            </a:r>
            <a:r>
              <a:rPr sz="1700" b="0" u="heavy" spc="-50">
                <a:solidFill>
                  <a:srgbClr val="FFFFFF"/>
                </a:solidFill>
                <a:uFill>
                  <a:solidFill>
                    <a:srgbClr val="FFFFFF"/>
                  </a:solidFill>
                </a:uFill>
                <a:latin typeface="Arial Black" panose="020B0A04020102020204"/>
                <a:cs typeface="Arial Black" panose="020B0A04020102020204"/>
              </a:rPr>
              <a:t> </a:t>
            </a:r>
            <a:r>
              <a:rPr sz="1700" b="0" u="heavy" smtClean="0">
                <a:solidFill>
                  <a:srgbClr val="FFFFFF"/>
                </a:solidFill>
                <a:uFill>
                  <a:solidFill>
                    <a:srgbClr val="FFFFFF"/>
                  </a:solidFill>
                </a:uFill>
                <a:latin typeface="Arial Black" panose="020B0A04020102020204"/>
                <a:cs typeface="Arial Black" panose="020B0A04020102020204"/>
              </a:rPr>
              <a:t>SIMSO</a:t>
            </a:r>
            <a:r>
              <a:rPr lang="el-GR" sz="1700" b="0" u="heavy" dirty="0" smtClean="0">
                <a:solidFill>
                  <a:srgbClr val="FFFFFF"/>
                </a:solidFill>
                <a:uFill>
                  <a:solidFill>
                    <a:srgbClr val="FFFFFF"/>
                  </a:solidFill>
                </a:uFill>
                <a:latin typeface="Arial Black" panose="020B0A04020102020204"/>
                <a:cs typeface="Arial Black" panose="020B0A04020102020204"/>
              </a:rPr>
              <a:t>Ν-ΜΕΘΟΔΟΣ ΙΣΟΜΟΙΡΑΣΜΟΥ ΤΟΥ</a:t>
            </a:r>
            <a:r>
              <a:rPr sz="1700" b="0" u="heavy" spc="-25" smtClean="0">
                <a:solidFill>
                  <a:srgbClr val="FFFFFF"/>
                </a:solidFill>
                <a:uFill>
                  <a:solidFill>
                    <a:srgbClr val="FFFFFF"/>
                  </a:solidFill>
                </a:uFill>
                <a:latin typeface="Arial Black" panose="020B0A04020102020204"/>
                <a:cs typeface="Arial Black" panose="020B0A04020102020204"/>
              </a:rPr>
              <a:t> </a:t>
            </a:r>
            <a:r>
              <a:rPr sz="1700" b="0" u="heavy" spc="-10" dirty="0">
                <a:solidFill>
                  <a:srgbClr val="FFFFFF"/>
                </a:solidFill>
                <a:uFill>
                  <a:solidFill>
                    <a:srgbClr val="FFFFFF"/>
                  </a:solidFill>
                </a:uFill>
                <a:latin typeface="Arial Black" panose="020B0A04020102020204"/>
                <a:cs typeface="Arial Black" panose="020B0A04020102020204"/>
              </a:rPr>
              <a:t>ΔΙΑΓΡΑΜΜΑΤΟΣ</a:t>
            </a:r>
            <a:endParaRPr sz="17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3962928" y="1214422"/>
            <a:ext cx="5181072" cy="4834483"/>
          </a:xfrm>
          <a:prstGeom prst="rect">
            <a:avLst/>
          </a:prstGeom>
        </p:spPr>
      </p:pic>
      <p:sp>
        <p:nvSpPr>
          <p:cNvPr id="7" name="object 7"/>
          <p:cNvSpPr txBox="1"/>
          <p:nvPr/>
        </p:nvSpPr>
        <p:spPr>
          <a:xfrm>
            <a:off x="219709" y="1245870"/>
            <a:ext cx="3009900" cy="1122680"/>
          </a:xfrm>
          <a:prstGeom prst="rect">
            <a:avLst/>
          </a:prstGeom>
        </p:spPr>
        <p:txBody>
          <a:bodyPr vert="horz" wrap="square" lIns="0" tIns="12700" rIns="0" bIns="0" rtlCol="0">
            <a:spAutoFit/>
          </a:bodyPr>
          <a:lstStyle/>
          <a:p>
            <a:pPr marL="12700">
              <a:lnSpc>
                <a:spcPct val="100000"/>
              </a:lnSpc>
              <a:spcBef>
                <a:spcPts val="100"/>
              </a:spcBef>
            </a:pPr>
            <a:r>
              <a:rPr sz="1800" u="heavy" dirty="0">
                <a:uFill>
                  <a:solidFill>
                    <a:srgbClr val="000000"/>
                  </a:solidFill>
                </a:uFill>
                <a:latin typeface="Arial Black" panose="020B0A04020102020204"/>
                <a:cs typeface="Arial Black" panose="020B0A04020102020204"/>
              </a:rPr>
              <a:t>ΜΕΘΟΔΟΣ</a:t>
            </a:r>
            <a:r>
              <a:rPr sz="1800" u="heavy" spc="-15"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SIMSON</a:t>
            </a:r>
            <a:endParaRPr sz="1800">
              <a:latin typeface="Arial Black" panose="020B0A04020102020204"/>
              <a:cs typeface="Arial Black" panose="020B0A04020102020204"/>
            </a:endParaRPr>
          </a:p>
          <a:p>
            <a:pPr marL="12700">
              <a:lnSpc>
                <a:spcPct val="100000"/>
              </a:lnSpc>
              <a:spcBef>
                <a:spcPts val="2160"/>
              </a:spcBef>
            </a:pPr>
            <a:r>
              <a:rPr sz="1800" dirty="0">
                <a:latin typeface="Arial Black" panose="020B0A04020102020204"/>
                <a:cs typeface="Arial Black" panose="020B0A04020102020204"/>
              </a:rPr>
              <a:t>Pi</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h</a:t>
            </a:r>
            <a:r>
              <a:rPr sz="1400" u="heavy" spc="-10" dirty="0">
                <a:uFill>
                  <a:solidFill>
                    <a:srgbClr val="000000"/>
                  </a:solidFill>
                </a:uFill>
                <a:latin typeface="Arial Black" panose="020B0A04020102020204"/>
                <a:cs typeface="Arial Black" panose="020B0A04020102020204"/>
              </a:rPr>
              <a:t>1</a:t>
            </a:r>
            <a:r>
              <a:rPr sz="1800" u="heavy" spc="-10" dirty="0">
                <a:uFill>
                  <a:solidFill>
                    <a:srgbClr val="000000"/>
                  </a:solidFill>
                </a:uFill>
                <a:latin typeface="Arial Black" panose="020B0A04020102020204"/>
                <a:cs typeface="Arial Black" panose="020B0A04020102020204"/>
              </a:rPr>
              <a:t>+h</a:t>
            </a:r>
            <a:r>
              <a:rPr sz="1400" u="heavy" spc="-10" dirty="0">
                <a:uFill>
                  <a:solidFill>
                    <a:srgbClr val="000000"/>
                  </a:solidFill>
                </a:uFill>
                <a:latin typeface="Arial Black" panose="020B0A04020102020204"/>
                <a:cs typeface="Arial Black" panose="020B0A04020102020204"/>
              </a:rPr>
              <a:t>2</a:t>
            </a:r>
            <a:r>
              <a:rPr sz="1800" u="heavy" spc="-10" dirty="0">
                <a:uFill>
                  <a:solidFill>
                    <a:srgbClr val="000000"/>
                  </a:solidFill>
                </a:uFill>
                <a:latin typeface="Arial Black" panose="020B0A04020102020204"/>
                <a:cs typeface="Arial Black" panose="020B0A04020102020204"/>
              </a:rPr>
              <a:t>+h3+…….+h10</a:t>
            </a:r>
            <a:endParaRPr sz="1800">
              <a:latin typeface="Arial Black" panose="020B0A04020102020204"/>
              <a:cs typeface="Arial Black" panose="020B0A04020102020204"/>
            </a:endParaRPr>
          </a:p>
          <a:p>
            <a:pPr marL="1308100">
              <a:lnSpc>
                <a:spcPct val="100000"/>
              </a:lnSpc>
            </a:pPr>
            <a:r>
              <a:rPr sz="1800" dirty="0">
                <a:latin typeface="Arial Black" panose="020B0A04020102020204"/>
                <a:cs typeface="Arial Black" panose="020B0A04020102020204"/>
              </a:rPr>
              <a:t>10.</a:t>
            </a:r>
            <a:r>
              <a:rPr sz="1800" spc="-15" dirty="0">
                <a:latin typeface="Arial Black" panose="020B0A04020102020204"/>
                <a:cs typeface="Arial Black" panose="020B0A04020102020204"/>
              </a:rPr>
              <a:t> </a:t>
            </a:r>
            <a:r>
              <a:rPr sz="1800" spc="-50" dirty="0">
                <a:latin typeface="Arial Black" panose="020B0A04020102020204"/>
                <a:cs typeface="Arial Black" panose="020B0A04020102020204"/>
              </a:rPr>
              <a:t>f</a:t>
            </a:r>
            <a:endParaRPr sz="1800">
              <a:latin typeface="Arial Black" panose="020B0A04020102020204"/>
              <a:cs typeface="Arial Black" panose="020B0A04020102020204"/>
            </a:endParaRPr>
          </a:p>
        </p:txBody>
      </p:sp>
      <p:graphicFrame>
        <p:nvGraphicFramePr>
          <p:cNvPr id="8" name="object 8"/>
          <p:cNvGraphicFramePr>
            <a:graphicFrameLocks noGrp="1"/>
          </p:cNvGraphicFramePr>
          <p:nvPr/>
        </p:nvGraphicFramePr>
        <p:xfrm>
          <a:off x="276859" y="2607176"/>
          <a:ext cx="2800350" cy="595630"/>
        </p:xfrm>
        <a:graphic>
          <a:graphicData uri="http://schemas.openxmlformats.org/drawingml/2006/table">
            <a:tbl>
              <a:tblPr firstRow="1" bandRow="1">
                <a:tableStyleId>{2D5ABB26-0587-4C30-8999-92F81FD0307C}</a:tableStyleId>
              </a:tblPr>
              <a:tblGrid>
                <a:gridCol w="462915"/>
                <a:gridCol w="606425"/>
                <a:gridCol w="1731010"/>
              </a:tblGrid>
              <a:tr h="297815">
                <a:tc>
                  <a:txBody>
                    <a:bodyPr/>
                    <a:lstStyle/>
                    <a:p>
                      <a:pPr marR="150495" algn="ctr">
                        <a:lnSpc>
                          <a:spcPts val="2070"/>
                        </a:lnSpc>
                        <a:spcBef>
                          <a:spcPts val="180"/>
                        </a:spcBef>
                      </a:pPr>
                      <a:r>
                        <a:rPr sz="1800" spc="-25" dirty="0">
                          <a:latin typeface="Arial Black" panose="020B0A04020102020204"/>
                          <a:cs typeface="Arial Black" panose="020B0A04020102020204"/>
                        </a:rPr>
                        <a:t>Pi</a:t>
                      </a:r>
                      <a:endParaRPr sz="1800">
                        <a:latin typeface="Arial Black" panose="020B0A04020102020204"/>
                        <a:cs typeface="Arial Black" panose="020B0A04020102020204"/>
                      </a:endParaRPr>
                    </a:p>
                  </a:txBody>
                  <a:tcPr marL="0" marR="0" marT="22860" marB="0"/>
                </a:tc>
                <a:tc>
                  <a:txBody>
                    <a:bodyPr/>
                    <a:lstStyle/>
                    <a:p>
                      <a:pPr marL="68580" algn="ctr">
                        <a:lnSpc>
                          <a:spcPts val="2070"/>
                        </a:lnSpc>
                        <a:spcBef>
                          <a:spcPts val="180"/>
                        </a:spcBef>
                      </a:pPr>
                      <a:r>
                        <a:rPr sz="1800" spc="-25" dirty="0">
                          <a:latin typeface="Arial Black" panose="020B0A04020102020204"/>
                          <a:cs typeface="Arial Black" panose="020B0A04020102020204"/>
                        </a:rPr>
                        <a:t>σε</a:t>
                      </a:r>
                      <a:endParaRPr sz="1800">
                        <a:latin typeface="Arial Black" panose="020B0A04020102020204"/>
                        <a:cs typeface="Arial Black" panose="020B0A04020102020204"/>
                      </a:endParaRPr>
                    </a:p>
                  </a:txBody>
                  <a:tcPr marL="0" marR="0" marT="22860" marB="0"/>
                </a:tc>
                <a:tc>
                  <a:txBody>
                    <a:bodyPr/>
                    <a:lstStyle/>
                    <a:p>
                      <a:pPr marL="107315">
                        <a:lnSpc>
                          <a:spcPts val="2070"/>
                        </a:lnSpc>
                        <a:spcBef>
                          <a:spcPts val="180"/>
                        </a:spcBef>
                      </a:pPr>
                      <a:r>
                        <a:rPr sz="1800" spc="-10" dirty="0">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Kg/cm²</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txBody>
                  <a:tcPr marL="0" marR="0" marT="22860" marB="0"/>
                </a:tc>
              </a:tr>
              <a:tr h="297815">
                <a:tc>
                  <a:txBody>
                    <a:bodyPr/>
                    <a:lstStyle/>
                    <a:p>
                      <a:pPr marR="150495" algn="ctr">
                        <a:lnSpc>
                          <a:spcPts val="2150"/>
                        </a:lnSpc>
                      </a:pPr>
                      <a:r>
                        <a:rPr sz="1800" dirty="0">
                          <a:latin typeface="Arial Black" panose="020B0A04020102020204"/>
                          <a:cs typeface="Arial Black" panose="020B0A04020102020204"/>
                        </a:rPr>
                        <a:t>f</a:t>
                      </a:r>
                      <a:endParaRPr sz="1800">
                        <a:latin typeface="Arial Black" panose="020B0A04020102020204"/>
                        <a:cs typeface="Arial Black" panose="020B0A04020102020204"/>
                      </a:endParaRPr>
                    </a:p>
                  </a:txBody>
                  <a:tcPr marL="0" marR="0" marT="0" marB="0"/>
                </a:tc>
                <a:tc>
                  <a:txBody>
                    <a:bodyPr/>
                    <a:lstStyle/>
                    <a:p>
                      <a:pPr marL="96520" algn="ctr">
                        <a:lnSpc>
                          <a:spcPts val="2150"/>
                        </a:lnSpc>
                      </a:pPr>
                      <a:r>
                        <a:rPr sz="1800" spc="-25" dirty="0">
                          <a:latin typeface="Arial Black" panose="020B0A04020102020204"/>
                          <a:cs typeface="Arial Black" panose="020B0A04020102020204"/>
                        </a:rPr>
                        <a:t>σε</a:t>
                      </a:r>
                      <a:endParaRPr sz="1800">
                        <a:latin typeface="Arial Black" panose="020B0A04020102020204"/>
                        <a:cs typeface="Arial Black" panose="020B0A04020102020204"/>
                      </a:endParaRPr>
                    </a:p>
                  </a:txBody>
                  <a:tcPr marL="0" marR="0" marT="0" marB="0"/>
                </a:tc>
                <a:tc>
                  <a:txBody>
                    <a:bodyPr/>
                    <a:lstStyle/>
                    <a:p>
                      <a:pPr marL="120650">
                        <a:lnSpc>
                          <a:spcPts val="2150"/>
                        </a:lnSpc>
                      </a:pPr>
                      <a:r>
                        <a:rPr sz="1800" spc="-10" dirty="0">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mm/Kg/cm²</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txBody>
                  <a:tcPr marL="0" marR="0" marT="0" marB="0"/>
                </a:tc>
              </a:tr>
            </a:tbl>
          </a:graphicData>
        </a:graphic>
      </p:graphicFrame>
      <p:sp>
        <p:nvSpPr>
          <p:cNvPr id="9" name="object 9"/>
          <p:cNvSpPr txBox="1"/>
          <p:nvPr/>
        </p:nvSpPr>
        <p:spPr>
          <a:xfrm>
            <a:off x="219709" y="3714750"/>
            <a:ext cx="3484879" cy="2098040"/>
          </a:xfrm>
          <a:prstGeom prst="rect">
            <a:avLst/>
          </a:prstGeom>
        </p:spPr>
        <p:txBody>
          <a:bodyPr vert="horz" wrap="square" lIns="0" tIns="12700" rIns="0" bIns="0" rtlCol="0">
            <a:spAutoFit/>
          </a:bodyPr>
          <a:lstStyle/>
          <a:p>
            <a:pPr marL="12700">
              <a:lnSpc>
                <a:spcPct val="100000"/>
              </a:lnSpc>
              <a:spcBef>
                <a:spcPts val="100"/>
              </a:spcBef>
            </a:pPr>
            <a:r>
              <a:rPr sz="2400" spc="-20" dirty="0">
                <a:latin typeface="Arial Black" panose="020B0A04020102020204"/>
                <a:cs typeface="Arial Black" panose="020B0A04020102020204"/>
              </a:rPr>
              <a:t>ΟΠΟΥ</a:t>
            </a:r>
            <a:endParaRPr sz="2400">
              <a:latin typeface="Arial Black" panose="020B0A04020102020204"/>
              <a:cs typeface="Arial Black" panose="020B0A04020102020204"/>
            </a:endParaRPr>
          </a:p>
          <a:p>
            <a:pPr marL="114935">
              <a:lnSpc>
                <a:spcPct val="100000"/>
              </a:lnSpc>
              <a:spcBef>
                <a:spcPts val="2880"/>
              </a:spcBef>
              <a:tabLst>
                <a:tab pos="640715" algn="l"/>
              </a:tabLst>
            </a:pPr>
            <a:r>
              <a:rPr sz="2400" spc="-25" dirty="0">
                <a:solidFill>
                  <a:srgbClr val="FF0000"/>
                </a:solidFill>
                <a:latin typeface="Arial Black" panose="020B0A04020102020204"/>
                <a:cs typeface="Arial Black" panose="020B0A04020102020204"/>
              </a:rPr>
              <a:t>Pi</a:t>
            </a:r>
            <a:r>
              <a:rPr sz="2400"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ΕΝΔΕΙΚΝΥΜΕΝΗ</a:t>
            </a:r>
            <a:r>
              <a:rPr sz="1600" spc="-70" dirty="0">
                <a:latin typeface="Arial Black" panose="020B0A04020102020204"/>
                <a:cs typeface="Arial Black" panose="020B0A04020102020204"/>
              </a:rPr>
              <a:t> </a:t>
            </a:r>
            <a:r>
              <a:rPr sz="1600" spc="-20" dirty="0">
                <a:latin typeface="Arial Black" panose="020B0A04020102020204"/>
                <a:cs typeface="Arial Black" panose="020B0A04020102020204"/>
              </a:rPr>
              <a:t>ΠΙΕΣΗ</a:t>
            </a:r>
            <a:endParaRPr sz="1600">
              <a:latin typeface="Arial Black" panose="020B0A04020102020204"/>
              <a:cs typeface="Arial Black" panose="020B0A04020102020204"/>
            </a:endParaRPr>
          </a:p>
          <a:p>
            <a:pPr marL="415290" marR="5080" indent="-299720">
              <a:lnSpc>
                <a:spcPct val="100000"/>
              </a:lnSpc>
              <a:spcBef>
                <a:spcPts val="2880"/>
              </a:spcBef>
              <a:tabLst>
                <a:tab pos="456565" algn="l"/>
              </a:tabLst>
            </a:pPr>
            <a:r>
              <a:rPr sz="2400" spc="-50" dirty="0">
                <a:solidFill>
                  <a:srgbClr val="FF0000"/>
                </a:solidFill>
                <a:latin typeface="Arial Black" panose="020B0A04020102020204"/>
                <a:cs typeface="Arial Black" panose="020B0A04020102020204"/>
              </a:rPr>
              <a:t>f</a:t>
            </a:r>
            <a:r>
              <a:rPr sz="2400"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ΚΛΙΜΑΚΑ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ΕΛΑΤΗΡΙΟΥ </a:t>
            </a:r>
            <a:r>
              <a:rPr sz="1600" dirty="0">
                <a:latin typeface="Arial Black" panose="020B0A04020102020204"/>
                <a:cs typeface="Arial Black" panose="020B0A04020102020204"/>
              </a:rPr>
              <a:t>ΤΟΥ</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ΔΥΝΑΜΟΔΕΙΚΤΟΥ</a:t>
            </a:r>
            <a:endParaRPr sz="16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68324"/>
            <a:ext cx="7886065" cy="5473700"/>
          </a:xfrm>
          <a:prstGeom prst="rect">
            <a:avLst/>
          </a:prstGeom>
        </p:spPr>
        <p:txBody>
          <a:bodyPr vert="horz" wrap="square" lIns="0" tIns="13335" rIns="0" bIns="0" rtlCol="0">
            <a:spAutoFit/>
          </a:bodyPr>
          <a:lstStyle/>
          <a:p>
            <a:pPr marL="165100" marR="5080" indent="-152400">
              <a:lnSpc>
                <a:spcPct val="119000"/>
              </a:lnSpc>
              <a:spcBef>
                <a:spcPts val="105"/>
              </a:spcBef>
            </a:pPr>
            <a:r>
              <a:rPr sz="3675" spc="-75" baseline="3000" dirty="0">
                <a:solidFill>
                  <a:srgbClr val="FF0000"/>
                </a:solidFill>
                <a:latin typeface="Wingdings" panose="05000000000000000000"/>
                <a:cs typeface="Wingdings" panose="05000000000000000000"/>
              </a:rPr>
              <a:t></a:t>
            </a:r>
            <a:r>
              <a:rPr sz="2450" spc="-50" dirty="0">
                <a:latin typeface="Arial Black" panose="020B0A04020102020204"/>
                <a:cs typeface="Arial Black" panose="020B0A04020102020204"/>
              </a:rPr>
              <a:t>ΓΙΑ</a:t>
            </a:r>
            <a:r>
              <a:rPr sz="2450" spc="-5" dirty="0">
                <a:latin typeface="Arial Black" panose="020B0A04020102020204"/>
                <a:cs typeface="Arial Black" panose="020B0A04020102020204"/>
              </a:rPr>
              <a:t> </a:t>
            </a:r>
            <a:r>
              <a:rPr sz="2450" dirty="0">
                <a:latin typeface="Arial Black" panose="020B0A04020102020204"/>
                <a:cs typeface="Arial Black" panose="020B0A04020102020204"/>
              </a:rPr>
              <a:t>ΤΟΝ</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ΥΠΟΛΟΓΙΣΜΟ</a:t>
            </a:r>
            <a:r>
              <a:rPr sz="2450" spc="5" dirty="0">
                <a:latin typeface="Arial Black" panose="020B0A04020102020204"/>
                <a:cs typeface="Arial Black" panose="020B0A04020102020204"/>
              </a:rPr>
              <a:t> </a:t>
            </a:r>
            <a:r>
              <a:rPr sz="2450" dirty="0">
                <a:latin typeface="Arial Black" panose="020B0A04020102020204"/>
                <a:cs typeface="Arial Black" panose="020B0A04020102020204"/>
              </a:rPr>
              <a:t>ΤΗΣ</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ΜΕΣΗΣ </a:t>
            </a:r>
            <a:r>
              <a:rPr sz="2450" spc="-10" dirty="0">
                <a:latin typeface="Arial Black" panose="020B0A04020102020204"/>
                <a:cs typeface="Arial Black" panose="020B0A04020102020204"/>
              </a:rPr>
              <a:t>ΕΝΔΕΙ- </a:t>
            </a:r>
            <a:r>
              <a:rPr sz="2450">
                <a:latin typeface="Arial Black" panose="020B0A04020102020204"/>
                <a:cs typeface="Arial Black" panose="020B0A04020102020204"/>
              </a:rPr>
              <a:t>ΚΝΥΜΕΝΗΣ</a:t>
            </a:r>
            <a:r>
              <a:rPr sz="2450" spc="40">
                <a:latin typeface="Arial Black" panose="020B0A04020102020204"/>
                <a:cs typeface="Arial Black" panose="020B0A04020102020204"/>
              </a:rPr>
              <a:t> </a:t>
            </a:r>
            <a:r>
              <a:rPr sz="2450" smtClean="0">
                <a:latin typeface="Arial Black" panose="020B0A04020102020204"/>
                <a:cs typeface="Arial Black" panose="020B0A04020102020204"/>
              </a:rPr>
              <a:t>ΠΙΕΣ</a:t>
            </a:r>
            <a:r>
              <a:rPr lang="el-GR" sz="2450" dirty="0" smtClean="0">
                <a:latin typeface="Arial Black" panose="020B0A04020102020204"/>
                <a:cs typeface="Arial Black" panose="020B0A04020102020204"/>
              </a:rPr>
              <a:t>Η</a:t>
            </a:r>
            <a:r>
              <a:rPr sz="2450" smtClean="0">
                <a:latin typeface="Arial Black" panose="020B0A04020102020204"/>
                <a:cs typeface="Arial Black" panose="020B0A04020102020204"/>
              </a:rPr>
              <a:t>Σ</a:t>
            </a:r>
            <a:r>
              <a:rPr sz="2450" spc="45" smtClean="0">
                <a:latin typeface="Arial Black" panose="020B0A04020102020204"/>
                <a:cs typeface="Arial Black" panose="020B0A04020102020204"/>
              </a:rPr>
              <a:t> </a:t>
            </a:r>
            <a:r>
              <a:rPr sz="2450" dirty="0">
                <a:latin typeface="Arial Black" panose="020B0A04020102020204"/>
                <a:cs typeface="Arial Black" panose="020B0A04020102020204"/>
              </a:rPr>
              <a:t>ΑΠΑΙΤΕΙΤΑΙ</a:t>
            </a:r>
            <a:r>
              <a:rPr sz="2450" spc="25" dirty="0">
                <a:latin typeface="Arial Black" panose="020B0A04020102020204"/>
                <a:cs typeface="Arial Black" panose="020B0A04020102020204"/>
              </a:rPr>
              <a:t> </a:t>
            </a:r>
            <a:r>
              <a:rPr sz="2450">
                <a:latin typeface="Arial Black" panose="020B0A04020102020204"/>
                <a:cs typeface="Arial Black" panose="020B0A04020102020204"/>
              </a:rPr>
              <a:t>Η</a:t>
            </a:r>
            <a:r>
              <a:rPr sz="2450" spc="55">
                <a:latin typeface="Arial Black" panose="020B0A04020102020204"/>
                <a:cs typeface="Arial Black" panose="020B0A04020102020204"/>
              </a:rPr>
              <a:t> </a:t>
            </a:r>
            <a:endParaRPr lang="el-GR" sz="2450" spc="55" dirty="0" smtClean="0">
              <a:latin typeface="Arial Black" panose="020B0A04020102020204"/>
              <a:cs typeface="Arial Black" panose="020B0A04020102020204"/>
            </a:endParaRPr>
          </a:p>
          <a:p>
            <a:pPr marL="165100" marR="5080" indent="-152400">
              <a:lnSpc>
                <a:spcPct val="119000"/>
              </a:lnSpc>
              <a:spcBef>
                <a:spcPts val="105"/>
              </a:spcBef>
            </a:pPr>
            <a:r>
              <a:rPr sz="2450" spc="-10" smtClean="0">
                <a:latin typeface="Arial Black" panose="020B0A04020102020204"/>
                <a:cs typeface="Arial Black" panose="020B0A04020102020204"/>
              </a:rPr>
              <a:t>ΕΜΒΑ</a:t>
            </a:r>
            <a:r>
              <a:rPr sz="2450" smtClean="0">
                <a:latin typeface="Arial Black" panose="020B0A04020102020204"/>
                <a:cs typeface="Arial Black" panose="020B0A04020102020204"/>
              </a:rPr>
              <a:t>ΔΟΜΕΤΡΗΣΗ</a:t>
            </a:r>
            <a:r>
              <a:rPr sz="2450" spc="50" smtClean="0">
                <a:latin typeface="Arial Black" panose="020B0A04020102020204"/>
                <a:cs typeface="Arial Black" panose="020B0A04020102020204"/>
              </a:rPr>
              <a:t> </a:t>
            </a:r>
            <a:r>
              <a:rPr sz="2450" dirty="0">
                <a:latin typeface="Arial Black" panose="020B0A04020102020204"/>
                <a:cs typeface="Arial Black" panose="020B0A04020102020204"/>
              </a:rPr>
              <a:t>ΤΟΥ</a:t>
            </a:r>
            <a:r>
              <a:rPr sz="2450" spc="55" dirty="0">
                <a:latin typeface="Arial Black" panose="020B0A04020102020204"/>
                <a:cs typeface="Arial Black" panose="020B0A04020102020204"/>
              </a:rPr>
              <a:t> </a:t>
            </a:r>
            <a:r>
              <a:rPr sz="2450">
                <a:latin typeface="Arial Black" panose="020B0A04020102020204"/>
                <a:cs typeface="Arial Black" panose="020B0A04020102020204"/>
              </a:rPr>
              <a:t>ΔΥΝΑΜΟΔΕΙΚΤΙΚΟΥ</a:t>
            </a:r>
            <a:r>
              <a:rPr sz="2450" spc="50">
                <a:latin typeface="Arial Black" panose="020B0A04020102020204"/>
                <a:cs typeface="Arial Black" panose="020B0A04020102020204"/>
              </a:rPr>
              <a:t> </a:t>
            </a:r>
            <a:r>
              <a:rPr sz="2450" spc="-20" smtClean="0">
                <a:latin typeface="Arial Black" panose="020B0A04020102020204"/>
                <a:cs typeface="Arial Black" panose="020B0A04020102020204"/>
              </a:rPr>
              <a:t>ΔΙΑ</a:t>
            </a:r>
            <a:r>
              <a:rPr sz="2450" smtClean="0">
                <a:latin typeface="Arial Black" panose="020B0A04020102020204"/>
                <a:cs typeface="Arial Black" panose="020B0A04020102020204"/>
              </a:rPr>
              <a:t>ΓΡΑΜΜΑΤΟΣ</a:t>
            </a:r>
            <a:r>
              <a:rPr sz="2450" dirty="0">
                <a:latin typeface="Arial Black" panose="020B0A04020102020204"/>
                <a:cs typeface="Arial Black" panose="020B0A04020102020204"/>
              </a:rPr>
              <a:t>.</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ΑΥΤΗ</a:t>
            </a:r>
            <a:r>
              <a:rPr sz="2450" spc="45" dirty="0">
                <a:latin typeface="Arial Black" panose="020B0A04020102020204"/>
                <a:cs typeface="Arial Black" panose="020B0A04020102020204"/>
              </a:rPr>
              <a:t> </a:t>
            </a:r>
            <a:r>
              <a:rPr sz="2450">
                <a:latin typeface="Arial Black" panose="020B0A04020102020204"/>
                <a:cs typeface="Arial Black" panose="020B0A04020102020204"/>
              </a:rPr>
              <a:t>ΣΥΝΗΘΩΣ</a:t>
            </a:r>
            <a:r>
              <a:rPr sz="2450" spc="45">
                <a:latin typeface="Arial Black" panose="020B0A04020102020204"/>
                <a:cs typeface="Arial Black" panose="020B0A04020102020204"/>
              </a:rPr>
              <a:t> </a:t>
            </a:r>
            <a:endParaRPr lang="el-GR" sz="2450" spc="45" dirty="0" smtClean="0">
              <a:latin typeface="Arial Black" panose="020B0A04020102020204"/>
              <a:cs typeface="Arial Black" panose="020B0A04020102020204"/>
            </a:endParaRPr>
          </a:p>
          <a:p>
            <a:pPr marL="165100" marR="5080" indent="-152400">
              <a:lnSpc>
                <a:spcPct val="119000"/>
              </a:lnSpc>
              <a:spcBef>
                <a:spcPts val="105"/>
              </a:spcBef>
            </a:pPr>
            <a:r>
              <a:rPr sz="2450" spc="-10" smtClean="0">
                <a:latin typeface="Arial Black" panose="020B0A04020102020204"/>
                <a:cs typeface="Arial Black" panose="020B0A04020102020204"/>
              </a:rPr>
              <a:t>ΧΡΗΣΙΜΟ</a:t>
            </a:r>
            <a:r>
              <a:rPr sz="2450" smtClean="0">
                <a:latin typeface="Arial Black" panose="020B0A04020102020204"/>
                <a:cs typeface="Arial Black" panose="020B0A04020102020204"/>
              </a:rPr>
              <a:t>ΠΟΙΕΙΤΑΙ</a:t>
            </a:r>
            <a:r>
              <a:rPr sz="2450" spc="15" smtClean="0">
                <a:latin typeface="Arial Black" panose="020B0A04020102020204"/>
                <a:cs typeface="Arial Black" panose="020B0A04020102020204"/>
              </a:rPr>
              <a:t> </a:t>
            </a:r>
            <a:r>
              <a:rPr sz="2450" dirty="0">
                <a:latin typeface="Arial Black" panose="020B0A04020102020204"/>
                <a:cs typeface="Arial Black" panose="020B0A04020102020204"/>
              </a:rPr>
              <a:t>ΜΕ</a:t>
            </a:r>
            <a:r>
              <a:rPr sz="2450" spc="35" dirty="0">
                <a:latin typeface="Arial Black" panose="020B0A04020102020204"/>
                <a:cs typeface="Arial Black" panose="020B0A04020102020204"/>
              </a:rPr>
              <a:t> </a:t>
            </a:r>
            <a:r>
              <a:rPr sz="2450" dirty="0">
                <a:latin typeface="Arial Black" panose="020B0A04020102020204"/>
                <a:cs typeface="Arial Black" panose="020B0A04020102020204"/>
              </a:rPr>
              <a:t>ΤΗ</a:t>
            </a:r>
            <a:r>
              <a:rPr sz="2450" spc="45" dirty="0">
                <a:latin typeface="Arial Black" panose="020B0A04020102020204"/>
                <a:cs typeface="Arial Black" panose="020B0A04020102020204"/>
              </a:rPr>
              <a:t> </a:t>
            </a:r>
            <a:r>
              <a:rPr sz="2450" dirty="0">
                <a:latin typeface="Arial Black" panose="020B0A04020102020204"/>
                <a:cs typeface="Arial Black" panose="020B0A04020102020204"/>
              </a:rPr>
              <a:t>ΧΡΗΣΗ</a:t>
            </a:r>
            <a:r>
              <a:rPr sz="2450" spc="90" dirty="0">
                <a:latin typeface="Arial Black" panose="020B0A04020102020204"/>
                <a:cs typeface="Arial Black" panose="020B0A04020102020204"/>
              </a:rPr>
              <a:t> </a:t>
            </a:r>
            <a:r>
              <a:rPr sz="2450" dirty="0">
                <a:solidFill>
                  <a:srgbClr val="0000FF"/>
                </a:solidFill>
                <a:latin typeface="Arial Black" panose="020B0A04020102020204"/>
                <a:cs typeface="Arial Black" panose="020B0A04020102020204"/>
              </a:rPr>
              <a:t>ΠΛΑΝΙΜΕΤΡΟΥ</a:t>
            </a:r>
            <a:r>
              <a:rPr sz="2450" spc="30" dirty="0">
                <a:solidFill>
                  <a:srgbClr val="0000FF"/>
                </a:solidFill>
                <a:latin typeface="Arial Black" panose="020B0A04020102020204"/>
                <a:cs typeface="Arial Black" panose="020B0A04020102020204"/>
              </a:rPr>
              <a:t> </a:t>
            </a:r>
            <a:r>
              <a:rPr sz="2450" spc="-20">
                <a:solidFill>
                  <a:srgbClr val="0000FF"/>
                </a:solidFill>
                <a:latin typeface="Arial Black" panose="020B0A04020102020204"/>
                <a:cs typeface="Arial Black" panose="020B0A04020102020204"/>
              </a:rPr>
              <a:t>(</a:t>
            </a:r>
            <a:r>
              <a:rPr sz="2450" spc="-20" smtClean="0">
                <a:solidFill>
                  <a:srgbClr val="0000FF"/>
                </a:solidFill>
                <a:latin typeface="Arial Black" panose="020B0A04020102020204"/>
                <a:cs typeface="Arial Black" panose="020B0A04020102020204"/>
              </a:rPr>
              <a:t>ΕΜ</a:t>
            </a:r>
            <a:r>
              <a:rPr sz="2450" spc="-10" smtClean="0">
                <a:solidFill>
                  <a:srgbClr val="0000FF"/>
                </a:solidFill>
                <a:latin typeface="Arial Black" panose="020B0A04020102020204"/>
                <a:cs typeface="Arial Black" panose="020B0A04020102020204"/>
              </a:rPr>
              <a:t>ΒΑΔΟΜΕΤΡΟΥ</a:t>
            </a:r>
            <a:r>
              <a:rPr sz="2450" spc="-10" dirty="0">
                <a:solidFill>
                  <a:srgbClr val="0000FF"/>
                </a:solidFill>
                <a:latin typeface="Arial Black" panose="020B0A04020102020204"/>
                <a:cs typeface="Arial Black" panose="020B0A04020102020204"/>
              </a:rPr>
              <a:t>).</a:t>
            </a:r>
            <a:endParaRPr sz="2450">
              <a:latin typeface="Arial Black" panose="020B0A04020102020204"/>
              <a:cs typeface="Arial Black" panose="020B0A04020102020204"/>
            </a:endParaRPr>
          </a:p>
          <a:p>
            <a:pPr>
              <a:lnSpc>
                <a:spcPct val="100000"/>
              </a:lnSpc>
              <a:spcBef>
                <a:spcPts val="45"/>
              </a:spcBef>
            </a:pPr>
            <a:endParaRPr sz="3150">
              <a:latin typeface="Arial Black" panose="020B0A04020102020204"/>
              <a:cs typeface="Arial Black" panose="020B0A04020102020204"/>
            </a:endParaRPr>
          </a:p>
          <a:p>
            <a:pPr marL="165100" marR="12700" indent="-152400">
              <a:lnSpc>
                <a:spcPct val="119000"/>
              </a:lnSpc>
            </a:pPr>
            <a:r>
              <a:rPr sz="3675" spc="-37" baseline="3000" dirty="0">
                <a:solidFill>
                  <a:srgbClr val="FF0000"/>
                </a:solidFill>
                <a:latin typeface="Wingdings" panose="05000000000000000000"/>
                <a:cs typeface="Wingdings" panose="05000000000000000000"/>
              </a:rPr>
              <a:t></a:t>
            </a:r>
            <a:r>
              <a:rPr sz="2450" spc="-25" dirty="0">
                <a:latin typeface="Arial Black" panose="020B0A04020102020204"/>
                <a:cs typeface="Arial Black" panose="020B0A04020102020204"/>
              </a:rPr>
              <a:t>ΣΤΗΝ</a:t>
            </a:r>
            <a:r>
              <a:rPr sz="2450" spc="-35" dirty="0">
                <a:latin typeface="Arial Black" panose="020B0A04020102020204"/>
                <a:cs typeface="Arial Black" panose="020B0A04020102020204"/>
              </a:rPr>
              <a:t> </a:t>
            </a:r>
            <a:r>
              <a:rPr sz="2450" dirty="0">
                <a:latin typeface="Arial Black" panose="020B0A04020102020204"/>
                <a:cs typeface="Arial Black" panose="020B0A04020102020204"/>
              </a:rPr>
              <a:t>ΠΕΡΙΠΤΩΣΗ</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ΤΟΥ</a:t>
            </a:r>
            <a:r>
              <a:rPr sz="2450" spc="-25" dirty="0">
                <a:latin typeface="Arial Black" panose="020B0A04020102020204"/>
                <a:cs typeface="Arial Black" panose="020B0A04020102020204"/>
              </a:rPr>
              <a:t> </a:t>
            </a:r>
            <a:r>
              <a:rPr sz="2450" spc="-10" dirty="0">
                <a:latin typeface="Arial Black" panose="020B0A04020102020204"/>
                <a:cs typeface="Arial Black" panose="020B0A04020102020204"/>
              </a:rPr>
              <a:t>ΔΥΝΑΜΟΔΕΙΚΤΙΚΟΥ </a:t>
            </a:r>
            <a:r>
              <a:rPr sz="2450" dirty="0">
                <a:latin typeface="Arial Black" panose="020B0A04020102020204"/>
                <a:cs typeface="Arial Black" panose="020B0A04020102020204"/>
              </a:rPr>
              <a:t>ΔΙΑΓΡΑΜΜΑΤΟΣ</a:t>
            </a:r>
            <a:r>
              <a:rPr sz="2450" spc="65" dirty="0">
                <a:latin typeface="Arial Black" panose="020B0A04020102020204"/>
                <a:cs typeface="Arial Black" panose="020B0A04020102020204"/>
              </a:rPr>
              <a:t> </a:t>
            </a:r>
            <a:r>
              <a:rPr sz="2450" dirty="0">
                <a:latin typeface="Arial Black" panose="020B0A04020102020204"/>
                <a:cs typeface="Arial Black" panose="020B0A04020102020204"/>
              </a:rPr>
              <a:t>ΤΕΤΡΑΧΡΟΝΗΣ</a:t>
            </a:r>
            <a:r>
              <a:rPr sz="2450" spc="55" dirty="0">
                <a:latin typeface="Arial Black" panose="020B0A04020102020204"/>
                <a:cs typeface="Arial Black" panose="020B0A04020102020204"/>
              </a:rPr>
              <a:t> </a:t>
            </a:r>
            <a:r>
              <a:rPr sz="2450" spc="-10" dirty="0">
                <a:latin typeface="Arial Black" panose="020B0A04020102020204"/>
                <a:cs typeface="Arial Black" panose="020B0A04020102020204"/>
              </a:rPr>
              <a:t>ΜΗΧΑΝΗΣ </a:t>
            </a:r>
            <a:r>
              <a:rPr sz="2450" dirty="0">
                <a:latin typeface="Arial Black" panose="020B0A04020102020204"/>
                <a:cs typeface="Arial Black" panose="020B0A04020102020204"/>
              </a:rPr>
              <a:t>ΑΦΑΙΡΕΙΤΑΙ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ΤΟ</a:t>
            </a:r>
            <a:r>
              <a:rPr sz="2450" spc="35" dirty="0">
                <a:latin typeface="Arial Black" panose="020B0A04020102020204"/>
                <a:cs typeface="Arial Black" panose="020B0A04020102020204"/>
              </a:rPr>
              <a:t> </a:t>
            </a:r>
            <a:r>
              <a:rPr sz="2450" dirty="0">
                <a:latin typeface="Arial Black" panose="020B0A04020102020204"/>
                <a:cs typeface="Arial Black" panose="020B0A04020102020204"/>
              </a:rPr>
              <a:t>ΕΜΒΑΔΟΝ</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ΤΟΥ</a:t>
            </a:r>
            <a:r>
              <a:rPr sz="2450" spc="25" dirty="0">
                <a:latin typeface="Arial Black" panose="020B0A04020102020204"/>
                <a:cs typeface="Arial Black" panose="020B0A04020102020204"/>
              </a:rPr>
              <a:t> </a:t>
            </a:r>
            <a:r>
              <a:rPr sz="2450" spc="-10" dirty="0">
                <a:latin typeface="Arial Black" panose="020B0A04020102020204"/>
                <a:cs typeface="Arial Black" panose="020B0A04020102020204"/>
              </a:rPr>
              <a:t>ΑΡΝΗΤΙΚΟΥ </a:t>
            </a:r>
            <a:r>
              <a:rPr sz="2450" dirty="0">
                <a:latin typeface="Arial Black" panose="020B0A04020102020204"/>
                <a:cs typeface="Arial Black" panose="020B0A04020102020204"/>
              </a:rPr>
              <a:t>ΒΡΟΓΧΟΥ.</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ΑΥΤΟ</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ΓΙΝΕΤΑΙ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ΑΥΤΟΜΑΤΑ</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ΜΕ</a:t>
            </a:r>
            <a:r>
              <a:rPr sz="2450" spc="35" dirty="0">
                <a:latin typeface="Arial Black" panose="020B0A04020102020204"/>
                <a:cs typeface="Arial Black" panose="020B0A04020102020204"/>
              </a:rPr>
              <a:t> </a:t>
            </a:r>
            <a:r>
              <a:rPr sz="2450" spc="-25" dirty="0">
                <a:latin typeface="Arial Black" panose="020B0A04020102020204"/>
                <a:cs typeface="Arial Black" panose="020B0A04020102020204"/>
              </a:rPr>
              <a:t>ΤΗ </a:t>
            </a:r>
            <a:r>
              <a:rPr sz="2450" dirty="0">
                <a:latin typeface="Arial Black" panose="020B0A04020102020204"/>
                <a:cs typeface="Arial Black" panose="020B0A04020102020204"/>
              </a:rPr>
              <a:t>ΧΡΗΣΗ</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ΤΟΥ</a:t>
            </a:r>
            <a:r>
              <a:rPr sz="2450" spc="30" dirty="0">
                <a:latin typeface="Arial Black" panose="020B0A04020102020204"/>
                <a:cs typeface="Arial Black" panose="020B0A04020102020204"/>
              </a:rPr>
              <a:t> </a:t>
            </a:r>
            <a:r>
              <a:rPr sz="2450" spc="-10" dirty="0">
                <a:latin typeface="Arial Black" panose="020B0A04020102020204"/>
                <a:cs typeface="Arial Black" panose="020B0A04020102020204"/>
              </a:rPr>
              <a:t>ΠΛΑΝΙΜΕΤΡΟΥ.</a:t>
            </a:r>
            <a:endParaRPr sz="24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1470" rIns="0" bIns="0" rtlCol="0">
            <a:spAutoFit/>
          </a:bodyPr>
          <a:lstStyle/>
          <a:p>
            <a:pPr marL="318770">
              <a:lnSpc>
                <a:spcPct val="100000"/>
              </a:lnSpc>
              <a:spcBef>
                <a:spcPts val="90"/>
              </a:spcBef>
            </a:pPr>
            <a:r>
              <a:rPr sz="2050" b="0" u="none" dirty="0">
                <a:solidFill>
                  <a:srgbClr val="FFFFFF"/>
                </a:solidFill>
                <a:latin typeface="Arial Black" panose="020B0A04020102020204"/>
                <a:cs typeface="Arial Black" panose="020B0A04020102020204"/>
              </a:rPr>
              <a:t>ΜΕΘΟΔΟΣ</a:t>
            </a:r>
            <a:r>
              <a:rPr sz="2050" b="0" u="heavy" spc="-95"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ΠΛΑΝΙΜΕΤΡΟ</a:t>
            </a:r>
            <a:r>
              <a:rPr sz="2050" b="0" u="heavy" spc="-8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a:t>
            </a:r>
            <a:r>
              <a:rPr sz="2050" b="0" u="heavy"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ΜΕΘΟΔΟΣ</a:t>
            </a:r>
            <a:r>
              <a:rPr sz="2050" b="0" u="heavy" spc="-85"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ΕΜΒΑΔΟΜΕΤΡΟ</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9" name="Picture 3" descr="C:\Users\Τάσος\OneDrive\Pictures\Screenshots\2022-10-27 (2).png"/>
          <p:cNvPicPr>
            <a:picLocks noChangeAspect="1" noChangeArrowheads="1"/>
          </p:cNvPicPr>
          <p:nvPr/>
        </p:nvPicPr>
        <p:blipFill>
          <a:blip r:embed="rId1"/>
          <a:srcRect/>
          <a:stretch>
            <a:fillRect/>
          </a:stretch>
        </p:blipFill>
        <p:spPr bwMode="auto">
          <a:xfrm>
            <a:off x="928662" y="323801"/>
            <a:ext cx="7143800" cy="6088628"/>
          </a:xfrm>
          <a:prstGeom prst="rect">
            <a:avLst/>
          </a:prstGeom>
          <a:noFill/>
        </p:spPr>
      </p:pic>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42852"/>
            <a:ext cx="9144000" cy="786448"/>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429259" y="81279"/>
            <a:ext cx="8285480" cy="611706"/>
          </a:xfrm>
          <a:prstGeom prst="rect">
            <a:avLst/>
          </a:prstGeom>
        </p:spPr>
        <p:txBody>
          <a:bodyPr vert="horz" wrap="square" lIns="0" tIns="293370" rIns="0" bIns="0" rtlCol="0">
            <a:spAutoFit/>
          </a:bodyPr>
          <a:lstStyle/>
          <a:p>
            <a:pPr marL="318770">
              <a:lnSpc>
                <a:spcPct val="100000"/>
              </a:lnSpc>
              <a:spcBef>
                <a:spcPts val="100"/>
              </a:spcBef>
            </a:pPr>
            <a:r>
              <a:rPr lang="el-GR" sz="3075" b="0" u="heavy" baseline="1000" dirty="0" smtClean="0">
                <a:solidFill>
                  <a:srgbClr val="FFFFFF"/>
                </a:solidFill>
                <a:uFill>
                  <a:solidFill>
                    <a:srgbClr val="FFFFFF"/>
                  </a:solidFill>
                </a:uFill>
                <a:latin typeface="Arial Black" panose="020B0A04020102020204"/>
                <a:cs typeface="Arial Black" panose="020B0A04020102020204"/>
              </a:rPr>
              <a:t> ΜΕΘΟΔΟΣ ΠΛΑΝΙΜΕΤΡΟ-ΜΕΘΟΔΟΣ ΕΜΒΑΔΟΜΕΤΡΟ</a:t>
            </a:r>
            <a:endParaRPr sz="3075" baseline="10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4857750" y="1570989"/>
            <a:ext cx="3785870" cy="4643120"/>
          </a:xfrm>
          <a:prstGeom prst="rect">
            <a:avLst/>
          </a:prstGeom>
        </p:spPr>
      </p:pic>
      <p:pic>
        <p:nvPicPr>
          <p:cNvPr id="7" name="object 7"/>
          <p:cNvPicPr/>
          <p:nvPr/>
        </p:nvPicPr>
        <p:blipFill>
          <a:blip r:embed="rId2" cstate="print"/>
          <a:stretch>
            <a:fillRect/>
          </a:stretch>
        </p:blipFill>
        <p:spPr>
          <a:xfrm>
            <a:off x="500380" y="1356360"/>
            <a:ext cx="4000500" cy="5134707"/>
          </a:xfrm>
          <a:prstGeom prst="rect">
            <a:avLst/>
          </a:prstGeom>
        </p:spPr>
      </p:pic>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222250" y="401320"/>
            <a:ext cx="8466455" cy="6099175"/>
          </a:xfrm>
          <a:prstGeom prst="rect">
            <a:avLst/>
          </a:prstGeom>
        </p:spPr>
        <p:txBody>
          <a:bodyPr vert="horz" wrap="square" lIns="0" tIns="11430" rIns="0" bIns="0" rtlCol="0">
            <a:spAutoFit/>
          </a:bodyPr>
          <a:lstStyle/>
          <a:p>
            <a:pPr marL="525780">
              <a:lnSpc>
                <a:spcPct val="100000"/>
              </a:lnSpc>
              <a:spcBef>
                <a:spcPts val="90"/>
              </a:spcBef>
            </a:pPr>
            <a:r>
              <a:rPr sz="2050" u="heavy" dirty="0">
                <a:solidFill>
                  <a:srgbClr val="FFFFFF"/>
                </a:solidFill>
                <a:uFill>
                  <a:solidFill>
                    <a:srgbClr val="FFFFFF"/>
                  </a:solidFill>
                </a:uFill>
                <a:latin typeface="Arial Black" panose="020B0A04020102020204"/>
                <a:cs typeface="Arial Black" panose="020B0A04020102020204"/>
              </a:rPr>
              <a:t>ΜΕΘΟΔΟΣ</a:t>
            </a:r>
            <a:r>
              <a:rPr sz="2050" u="heavy" spc="-9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ΠΛΑΝΙΜΕΤΡΟ</a:t>
            </a:r>
            <a:r>
              <a:rPr sz="2050" u="heavy" spc="-8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a:t>
            </a:r>
            <a:r>
              <a:rPr sz="2050" u="heavy" spc="-9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ΜΕΘΟΔΟΣ</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ΕΜΒΑΔΟΜΕΤΡΟ</a:t>
            </a:r>
            <a:endParaRPr sz="2050">
              <a:latin typeface="Arial Black" panose="020B0A04020102020204"/>
              <a:cs typeface="Arial Black" panose="020B0A04020102020204"/>
            </a:endParaRPr>
          </a:p>
          <a:p>
            <a:pPr>
              <a:lnSpc>
                <a:spcPct val="100000"/>
              </a:lnSpc>
              <a:spcBef>
                <a:spcPts val="40"/>
              </a:spcBef>
            </a:pPr>
            <a:endParaRPr sz="2000">
              <a:latin typeface="Arial Black" panose="020B0A04020102020204"/>
              <a:cs typeface="Arial Black" panose="020B0A04020102020204"/>
            </a:endParaRPr>
          </a:p>
          <a:p>
            <a:pPr marL="143510" marR="76200" indent="-130810">
              <a:lnSpc>
                <a:spcPct val="118000"/>
              </a:lnSpc>
            </a:pPr>
            <a:r>
              <a:rPr sz="3150" spc="-254" baseline="3000" dirty="0">
                <a:solidFill>
                  <a:srgbClr val="FF0000"/>
                </a:solidFill>
                <a:latin typeface="Wingdings" panose="05000000000000000000"/>
                <a:cs typeface="Wingdings" panose="05000000000000000000"/>
              </a:rPr>
              <a:t></a:t>
            </a:r>
            <a:r>
              <a:rPr sz="2100" spc="-170" dirty="0">
                <a:latin typeface="Arial Black" panose="020B0A04020102020204"/>
                <a:cs typeface="Arial Black" panose="020B0A04020102020204"/>
              </a:rPr>
              <a:t>ΤΟ</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ΠΛΑΝΙΜΕΤΡΟ ΕΙΝΑΙ</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ΜΙΑ ΣΥΣΚΕΥΗ</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ΠΟΥ</a:t>
            </a:r>
            <a:r>
              <a:rPr sz="2100" spc="-5" dirty="0">
                <a:latin typeface="Arial Black" panose="020B0A04020102020204"/>
                <a:cs typeface="Arial Black" panose="020B0A04020102020204"/>
              </a:rPr>
              <a:t> </a:t>
            </a:r>
            <a:r>
              <a:rPr sz="2100" spc="-10" dirty="0">
                <a:latin typeface="Arial Black" panose="020B0A04020102020204"/>
                <a:cs typeface="Arial Black" panose="020B0A04020102020204"/>
              </a:rPr>
              <a:t>ΧΡΗΣΙ- </a:t>
            </a:r>
            <a:r>
              <a:rPr sz="2100" dirty="0">
                <a:latin typeface="Arial Black" panose="020B0A04020102020204"/>
                <a:cs typeface="Arial Black" panose="020B0A04020102020204"/>
              </a:rPr>
              <a:t>ΜΟΠΟΙΕΙΤΑΙ</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ΓΙΑ</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ΤΗΝ</a:t>
            </a:r>
            <a:r>
              <a:rPr sz="2100" spc="5" dirty="0">
                <a:latin typeface="Arial Black" panose="020B0A04020102020204"/>
                <a:cs typeface="Arial Black" panose="020B0A04020102020204"/>
              </a:rPr>
              <a:t> </a:t>
            </a:r>
            <a:r>
              <a:rPr sz="2100">
                <a:latin typeface="Arial Black" panose="020B0A04020102020204"/>
                <a:cs typeface="Arial Black" panose="020B0A04020102020204"/>
              </a:rPr>
              <a:t>ΕΜΒΑΔΟΜΕΤΡΗΣΗ</a:t>
            </a:r>
            <a:r>
              <a:rPr sz="2100" spc="10">
                <a:latin typeface="Arial Black" panose="020B0A04020102020204"/>
                <a:cs typeface="Arial Black" panose="020B0A04020102020204"/>
              </a:rPr>
              <a:t> </a:t>
            </a:r>
            <a:r>
              <a:rPr sz="2100" spc="-10" smtClean="0">
                <a:latin typeface="Arial Black" panose="020B0A04020102020204"/>
                <a:cs typeface="Arial Black" panose="020B0A04020102020204"/>
              </a:rPr>
              <a:t>ΕΠΙΦΑΝΕΙΑΣ </a:t>
            </a:r>
            <a:r>
              <a:rPr sz="2100" dirty="0">
                <a:latin typeface="Arial Black" panose="020B0A04020102020204"/>
                <a:cs typeface="Arial Black" panose="020B0A04020102020204"/>
              </a:rPr>
              <a:t>ΠΟΥ</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ΠΕΡΙΚΛΕΙΕΤΑΙ</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ΑΠΟ </a:t>
            </a:r>
            <a:r>
              <a:rPr sz="2100">
                <a:latin typeface="Arial Black" panose="020B0A04020102020204"/>
                <a:cs typeface="Arial Black" panose="020B0A04020102020204"/>
              </a:rPr>
              <a:t>ΚΛΕΙΣΤΗ </a:t>
            </a:r>
            <a:r>
              <a:rPr sz="2100" smtClean="0">
                <a:latin typeface="Arial Black" panose="020B0A04020102020204"/>
                <a:cs typeface="Arial Black" panose="020B0A04020102020204"/>
              </a:rPr>
              <a:t>ΚΑΜΠΥΛΗ</a:t>
            </a:r>
            <a:r>
              <a:rPr sz="2100" spc="5" smtClean="0">
                <a:latin typeface="Arial Black" panose="020B0A04020102020204"/>
                <a:cs typeface="Arial Black" panose="020B0A04020102020204"/>
              </a:rPr>
              <a:t> </a:t>
            </a:r>
            <a:r>
              <a:rPr sz="2100" spc="-10" dirty="0">
                <a:latin typeface="Arial Black" panose="020B0A04020102020204"/>
                <a:cs typeface="Arial Black" panose="020B0A04020102020204"/>
              </a:rPr>
              <a:t>ΤΥΧΑΙΟΥ ΣΧΗΜΑΤΟΣ.</a:t>
            </a:r>
            <a:endParaRPr sz="2100">
              <a:latin typeface="Arial Black" panose="020B0A04020102020204"/>
              <a:cs typeface="Arial Black" panose="020B0A04020102020204"/>
            </a:endParaRPr>
          </a:p>
          <a:p>
            <a:pPr marL="143510" marR="71120" indent="43180">
              <a:lnSpc>
                <a:spcPct val="118000"/>
              </a:lnSpc>
              <a:spcBef>
                <a:spcPts val="415"/>
              </a:spcBef>
            </a:pPr>
            <a:r>
              <a:rPr sz="2100" dirty="0">
                <a:latin typeface="Arial Black" panose="020B0A04020102020204"/>
                <a:cs typeface="Arial Black" panose="020B0A04020102020204"/>
              </a:rPr>
              <a:t>ΔΙΑΘΕΤΕΙ</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ΕΙΔΙΚΗ</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ΓΡΑΦΙΔΑ</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ΜΕ</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ΤΡΟΧΙΣΚΟ </a:t>
            </a:r>
            <a:r>
              <a:rPr sz="2100">
                <a:latin typeface="Arial Black" panose="020B0A04020102020204"/>
                <a:cs typeface="Arial Black" panose="020B0A04020102020204"/>
              </a:rPr>
              <a:t>ΚΑΙ</a:t>
            </a:r>
            <a:r>
              <a:rPr sz="2100" spc="-10">
                <a:latin typeface="Arial Black" panose="020B0A04020102020204"/>
                <a:cs typeface="Arial Black" panose="020B0A04020102020204"/>
              </a:rPr>
              <a:t> </a:t>
            </a:r>
            <a:r>
              <a:rPr sz="2100" smtClean="0">
                <a:latin typeface="Arial Black" panose="020B0A04020102020204"/>
                <a:cs typeface="Arial Black" panose="020B0A04020102020204"/>
              </a:rPr>
              <a:t>ΠΙ</a:t>
            </a:r>
            <a:r>
              <a:rPr sz="2100" spc="-20" smtClean="0">
                <a:latin typeface="Arial Black" panose="020B0A04020102020204"/>
                <a:cs typeface="Arial Black" panose="020B0A04020102020204"/>
              </a:rPr>
              <a:t>ΝΑΚΑ </a:t>
            </a:r>
            <a:r>
              <a:rPr sz="2100" dirty="0">
                <a:latin typeface="Arial Black" panose="020B0A04020102020204"/>
                <a:cs typeface="Arial Black" panose="020B0A04020102020204"/>
              </a:rPr>
              <a:t>ΕΝΔΕΙΞΕΩΝ.</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Η</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ΓΡΑΦΙΔΑ</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ΤΟΠΟΘΕΤΕΙΤΑΙ</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ΣΕ</a:t>
            </a:r>
            <a:r>
              <a:rPr sz="2100" spc="-5" dirty="0">
                <a:latin typeface="Arial Black" panose="020B0A04020102020204"/>
                <a:cs typeface="Arial Black" panose="020B0A04020102020204"/>
              </a:rPr>
              <a:t> </a:t>
            </a:r>
            <a:r>
              <a:rPr sz="2100" spc="-10" dirty="0">
                <a:latin typeface="Arial Black" panose="020B0A04020102020204"/>
                <a:cs typeface="Arial Black" panose="020B0A04020102020204"/>
              </a:rPr>
              <a:t>ΚΑΠΟΙΟ </a:t>
            </a:r>
            <a:r>
              <a:rPr sz="2100" dirty="0">
                <a:latin typeface="Arial Black" panose="020B0A04020102020204"/>
                <a:cs typeface="Arial Black" panose="020B0A04020102020204"/>
              </a:rPr>
              <a:t>ΣΗΜΕΙΟ</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ΤΗΣ</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ΚΑΜΠΥΛΗΣ</a:t>
            </a:r>
            <a:r>
              <a:rPr sz="2100" spc="10" dirty="0">
                <a:latin typeface="Arial Black" panose="020B0A04020102020204"/>
                <a:cs typeface="Arial Black" panose="020B0A04020102020204"/>
              </a:rPr>
              <a:t> </a:t>
            </a:r>
            <a:r>
              <a:rPr sz="2100">
                <a:latin typeface="Arial Black" panose="020B0A04020102020204"/>
                <a:cs typeface="Arial Black" panose="020B0A04020102020204"/>
              </a:rPr>
              <a:t>ΤΟΥ</a:t>
            </a:r>
            <a:r>
              <a:rPr sz="2100" spc="10">
                <a:latin typeface="Arial Black" panose="020B0A04020102020204"/>
                <a:cs typeface="Arial Black" panose="020B0A04020102020204"/>
              </a:rPr>
              <a:t> </a:t>
            </a:r>
            <a:r>
              <a:rPr sz="2100" spc="-10" smtClean="0">
                <a:latin typeface="Arial Black" panose="020B0A04020102020204"/>
                <a:cs typeface="Arial Black" panose="020B0A04020102020204"/>
              </a:rPr>
              <a:t>ΔΙΑΓΡΑΜ</a:t>
            </a:r>
            <a:r>
              <a:rPr sz="2100" smtClean="0">
                <a:latin typeface="Arial Black" panose="020B0A04020102020204"/>
                <a:cs typeface="Arial Black" panose="020B0A04020102020204"/>
              </a:rPr>
              <a:t>ΜΑΤΟΣ</a:t>
            </a:r>
            <a:r>
              <a:rPr sz="2100" spc="15" smtClean="0">
                <a:latin typeface="Arial Black" panose="020B0A04020102020204"/>
                <a:cs typeface="Arial Black" panose="020B0A04020102020204"/>
              </a:rPr>
              <a:t> </a:t>
            </a:r>
            <a:r>
              <a:rPr sz="2100" spc="-25" dirty="0">
                <a:latin typeface="Arial Black" panose="020B0A04020102020204"/>
                <a:cs typeface="Arial Black" panose="020B0A04020102020204"/>
              </a:rPr>
              <a:t>ΚΑΙ </a:t>
            </a:r>
            <a:r>
              <a:rPr sz="2100" dirty="0">
                <a:latin typeface="Arial Black" panose="020B0A04020102020204"/>
                <a:cs typeface="Arial Black" panose="020B0A04020102020204"/>
              </a:rPr>
              <a:t>ΜΗΔΕΝΙΖΟΝΤΑΙ</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ΟΙ ΕΝΔΕΙΞΕΙΣ</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ΣΤΟΝ </a:t>
            </a:r>
            <a:r>
              <a:rPr sz="2100" spc="-10" dirty="0">
                <a:latin typeface="Arial Black" panose="020B0A04020102020204"/>
                <a:cs typeface="Arial Black" panose="020B0A04020102020204"/>
              </a:rPr>
              <a:t>ΠΙΝΑΚΑ.</a:t>
            </a:r>
            <a:endParaRPr sz="2100">
              <a:latin typeface="Arial Black" panose="020B0A04020102020204"/>
              <a:cs typeface="Arial Black" panose="020B0A04020102020204"/>
            </a:endParaRPr>
          </a:p>
          <a:p>
            <a:pPr marL="143510" marR="5080" indent="43180">
              <a:lnSpc>
                <a:spcPct val="118000"/>
              </a:lnSpc>
              <a:spcBef>
                <a:spcPts val="425"/>
              </a:spcBef>
            </a:pPr>
            <a:r>
              <a:rPr sz="2100" dirty="0">
                <a:latin typeface="Arial Black" panose="020B0A04020102020204"/>
                <a:cs typeface="Arial Black" panose="020B0A04020102020204"/>
              </a:rPr>
              <a:t>ΣΤΗ</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ΣΥΝΕΧΕΙΑ</a:t>
            </a:r>
            <a:r>
              <a:rPr sz="2100" spc="-5" dirty="0">
                <a:latin typeface="Arial Black" panose="020B0A04020102020204"/>
                <a:cs typeface="Arial Black" panose="020B0A04020102020204"/>
              </a:rPr>
              <a:t> </a:t>
            </a:r>
            <a:r>
              <a:rPr sz="2100">
                <a:latin typeface="Arial Black" panose="020B0A04020102020204"/>
                <a:cs typeface="Arial Black" panose="020B0A04020102020204"/>
              </a:rPr>
              <a:t>ΜΕΤΑΚΙΝΟΥΜΕ</a:t>
            </a:r>
            <a:r>
              <a:rPr sz="2100" spc="-5">
                <a:latin typeface="Arial Black" panose="020B0A04020102020204"/>
                <a:cs typeface="Arial Black" panose="020B0A04020102020204"/>
              </a:rPr>
              <a:t> </a:t>
            </a:r>
            <a:r>
              <a:rPr sz="2100" smtClean="0">
                <a:latin typeface="Arial Black" panose="020B0A04020102020204"/>
                <a:cs typeface="Arial Black" panose="020B0A04020102020204"/>
              </a:rPr>
              <a:t>ΤΗ</a:t>
            </a:r>
            <a:r>
              <a:rPr lang="el-GR" sz="2100" dirty="0" smtClean="0">
                <a:latin typeface="Arial Black" panose="020B0A04020102020204"/>
                <a:cs typeface="Arial Black" panose="020B0A04020102020204"/>
              </a:rPr>
              <a:t>Ν</a:t>
            </a:r>
            <a:r>
              <a:rPr sz="2100" spc="-5" smtClean="0">
                <a:latin typeface="Arial Black" panose="020B0A04020102020204"/>
                <a:cs typeface="Arial Black" panose="020B0A04020102020204"/>
              </a:rPr>
              <a:t> </a:t>
            </a:r>
            <a:r>
              <a:rPr sz="2100" dirty="0">
                <a:latin typeface="Arial Black" panose="020B0A04020102020204"/>
                <a:cs typeface="Arial Black" panose="020B0A04020102020204"/>
              </a:rPr>
              <a:t>ΓΡΑΦΙΔΑ</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ΠΑΝΩ </a:t>
            </a:r>
            <a:r>
              <a:rPr sz="2100" spc="-25" dirty="0">
                <a:latin typeface="Arial Black" panose="020B0A04020102020204"/>
                <a:cs typeface="Arial Black" panose="020B0A04020102020204"/>
              </a:rPr>
              <a:t>ΣΤΟ </a:t>
            </a:r>
            <a:r>
              <a:rPr sz="2100" dirty="0">
                <a:latin typeface="Arial Black" panose="020B0A04020102020204"/>
                <a:cs typeface="Arial Black" panose="020B0A04020102020204"/>
              </a:rPr>
              <a:t>ΙΧΝΟΣ</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ΔΙΑΓΡΑΜΜΑΤΟΣ,</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ΕΩΣ </a:t>
            </a:r>
            <a:r>
              <a:rPr sz="2100">
                <a:latin typeface="Arial Black" panose="020B0A04020102020204"/>
                <a:cs typeface="Arial Black" panose="020B0A04020102020204"/>
              </a:rPr>
              <a:t>ΟΤΟΥ</a:t>
            </a:r>
            <a:r>
              <a:rPr sz="2100" spc="20">
                <a:latin typeface="Arial Black" panose="020B0A04020102020204"/>
                <a:cs typeface="Arial Black" panose="020B0A04020102020204"/>
              </a:rPr>
              <a:t> </a:t>
            </a:r>
            <a:r>
              <a:rPr sz="2100" spc="-10" smtClean="0">
                <a:latin typeface="Arial Black" panose="020B0A04020102020204"/>
                <a:cs typeface="Arial Black" panose="020B0A04020102020204"/>
              </a:rPr>
              <a:t>ΕΠΙΣΤΡΕΨΟ</a:t>
            </a:r>
            <a:r>
              <a:rPr lang="el-GR" sz="2100" spc="-10" dirty="0" smtClean="0">
                <a:latin typeface="Arial Black" panose="020B0A04020102020204"/>
                <a:cs typeface="Arial Black" panose="020B0A04020102020204"/>
              </a:rPr>
              <a:t>Υ</a:t>
            </a:r>
            <a:r>
              <a:rPr sz="2100" spc="-10" smtClean="0">
                <a:latin typeface="Arial Black" panose="020B0A04020102020204"/>
                <a:cs typeface="Arial Black" panose="020B0A04020102020204"/>
              </a:rPr>
              <a:t>ΜΕ </a:t>
            </a:r>
            <a:r>
              <a:rPr sz="2100" dirty="0">
                <a:latin typeface="Arial Black" panose="020B0A04020102020204"/>
                <a:cs typeface="Arial Black" panose="020B0A04020102020204"/>
              </a:rPr>
              <a:t>ΣΤΗΝ</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ΑΡΧΙΚΗ</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ΘΕΣΗ. Η</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ΤΙΜΗ</a:t>
            </a:r>
            <a:r>
              <a:rPr sz="2100" spc="5" dirty="0">
                <a:latin typeface="Arial Black" panose="020B0A04020102020204"/>
                <a:cs typeface="Arial Black" panose="020B0A04020102020204"/>
              </a:rPr>
              <a:t> </a:t>
            </a:r>
            <a:r>
              <a:rPr sz="2100">
                <a:latin typeface="Arial Black" panose="020B0A04020102020204"/>
                <a:cs typeface="Arial Black" panose="020B0A04020102020204"/>
              </a:rPr>
              <a:t>ΠΟΥ </a:t>
            </a:r>
            <a:r>
              <a:rPr sz="2100" smtClean="0">
                <a:latin typeface="Arial Black" panose="020B0A04020102020204"/>
                <a:cs typeface="Arial Black" panose="020B0A04020102020204"/>
              </a:rPr>
              <a:t>ΑΝΑΓΡΑΦΕΤΑΙ</a:t>
            </a:r>
            <a:r>
              <a:rPr sz="2100" spc="-10" smtClean="0">
                <a:latin typeface="Arial Black" panose="020B0A04020102020204"/>
                <a:cs typeface="Arial Black" panose="020B0A04020102020204"/>
              </a:rPr>
              <a:t> </a:t>
            </a:r>
            <a:r>
              <a:rPr sz="2100" spc="-20" dirty="0">
                <a:latin typeface="Arial Black" panose="020B0A04020102020204"/>
                <a:cs typeface="Arial Black" panose="020B0A04020102020204"/>
              </a:rPr>
              <a:t>ΣΤΟΝ </a:t>
            </a:r>
            <a:r>
              <a:rPr sz="2100" dirty="0">
                <a:latin typeface="Arial Black" panose="020B0A04020102020204"/>
                <a:cs typeface="Arial Black" panose="020B0A04020102020204"/>
              </a:rPr>
              <a:t>ΠΙΝΑΚΑ</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ΕΝΔΕΙΞΕΩΝ</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ΕΙΝΑΙ </a:t>
            </a:r>
            <a:r>
              <a:rPr sz="2100">
                <a:latin typeface="Arial Black" panose="020B0A04020102020204"/>
                <a:cs typeface="Arial Black" panose="020B0A04020102020204"/>
              </a:rPr>
              <a:t>ΤΟ</a:t>
            </a:r>
            <a:r>
              <a:rPr sz="2100" spc="5">
                <a:latin typeface="Arial Black" panose="020B0A04020102020204"/>
                <a:cs typeface="Arial Black" panose="020B0A04020102020204"/>
              </a:rPr>
              <a:t> </a:t>
            </a:r>
            <a:r>
              <a:rPr sz="2100" spc="-10" smtClean="0">
                <a:latin typeface="Arial Black" panose="020B0A04020102020204"/>
                <a:cs typeface="Arial Black" panose="020B0A04020102020204"/>
              </a:rPr>
              <a:t>ΕΜ</a:t>
            </a:r>
            <a:r>
              <a:rPr sz="2100" smtClean="0">
                <a:latin typeface="Arial Black" panose="020B0A04020102020204"/>
                <a:cs typeface="Arial Black" panose="020B0A04020102020204"/>
              </a:rPr>
              <a:t>ΒΑΔΟΝ</a:t>
            </a:r>
            <a:r>
              <a:rPr sz="2100" spc="10" smtClean="0">
                <a:latin typeface="Arial Black" panose="020B0A04020102020204"/>
                <a:cs typeface="Arial Black" panose="020B0A04020102020204"/>
              </a:rPr>
              <a:t> </a:t>
            </a:r>
            <a:r>
              <a:rPr sz="2100" spc="-25" dirty="0">
                <a:latin typeface="Arial Black" panose="020B0A04020102020204"/>
                <a:cs typeface="Arial Black" panose="020B0A04020102020204"/>
              </a:rPr>
              <a:t>ΤΟΥ </a:t>
            </a:r>
            <a:r>
              <a:rPr sz="2100" dirty="0">
                <a:latin typeface="Arial Black" panose="020B0A04020102020204"/>
                <a:cs typeface="Arial Black" panose="020B0A04020102020204"/>
              </a:rPr>
              <a:t>ΔΙΑΓΡΑΜΜΑΤΟΣ</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ΠΟΥ</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ΠΕΡΙΚΛΕΙΕΤΑΙ</a:t>
            </a:r>
            <a:r>
              <a:rPr sz="2100" spc="-5" dirty="0">
                <a:latin typeface="Arial Black" panose="020B0A04020102020204"/>
                <a:cs typeface="Arial Black" panose="020B0A04020102020204"/>
              </a:rPr>
              <a:t> </a:t>
            </a:r>
            <a:r>
              <a:rPr sz="2100" dirty="0">
                <a:latin typeface="Arial Black" panose="020B0A04020102020204"/>
                <a:cs typeface="Arial Black" panose="020B0A04020102020204"/>
              </a:rPr>
              <a:t>ΕΝΤΟΣ</a:t>
            </a:r>
            <a:r>
              <a:rPr sz="2100" spc="-10" dirty="0">
                <a:latin typeface="Arial Black" panose="020B0A04020102020204"/>
                <a:cs typeface="Arial Black" panose="020B0A04020102020204"/>
              </a:rPr>
              <a:t> </a:t>
            </a:r>
            <a:r>
              <a:rPr sz="2100" spc="-25" dirty="0">
                <a:latin typeface="Arial Black" panose="020B0A04020102020204"/>
                <a:cs typeface="Arial Black" panose="020B0A04020102020204"/>
              </a:rPr>
              <a:t>ΤΗΣ </a:t>
            </a:r>
            <a:r>
              <a:rPr sz="2100" spc="-10" dirty="0">
                <a:latin typeface="Arial Black" panose="020B0A04020102020204"/>
                <a:cs typeface="Arial Black" panose="020B0A04020102020204"/>
              </a:rPr>
              <a:t>ΚΑΜΠΥΛΗΣ.</a:t>
            </a:r>
            <a:endParaRPr sz="21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84150" y="1072895"/>
            <a:ext cx="8742680" cy="5234940"/>
          </a:xfrm>
          <a:prstGeom prst="rect">
            <a:avLst/>
          </a:prstGeom>
        </p:spPr>
        <p:txBody>
          <a:bodyPr vert="horz" wrap="square" lIns="0" tIns="12700" rIns="0" bIns="0" rtlCol="0">
            <a:spAutoFit/>
          </a:bodyPr>
          <a:lstStyle/>
          <a:p>
            <a:pPr marL="212090" marR="129540" indent="-161290">
              <a:lnSpc>
                <a:spcPct val="117000"/>
              </a:lnSpc>
              <a:spcBef>
                <a:spcPts val="100"/>
              </a:spcBef>
            </a:pPr>
            <a:r>
              <a:rPr sz="3525" spc="-75" baseline="4000" dirty="0">
                <a:solidFill>
                  <a:srgbClr val="FF0000"/>
                </a:solidFill>
                <a:latin typeface="Wingdings" panose="05000000000000000000"/>
                <a:cs typeface="Wingdings" panose="05000000000000000000"/>
              </a:rPr>
              <a:t></a:t>
            </a:r>
            <a:r>
              <a:rPr sz="2350" spc="-50" dirty="0">
                <a:latin typeface="Arial Black" panose="020B0A04020102020204"/>
                <a:cs typeface="Arial Black" panose="020B0A04020102020204"/>
              </a:rPr>
              <a:t>ΑΝ</a:t>
            </a:r>
            <a:r>
              <a:rPr sz="2350" spc="-114" dirty="0">
                <a:latin typeface="Arial Black" panose="020B0A04020102020204"/>
                <a:cs typeface="Arial Black" panose="020B0A04020102020204"/>
              </a:rPr>
              <a:t> </a:t>
            </a:r>
            <a:r>
              <a:rPr sz="2350" dirty="0">
                <a:latin typeface="Arial Black" panose="020B0A04020102020204"/>
                <a:cs typeface="Arial Black" panose="020B0A04020102020204"/>
              </a:rPr>
              <a:t>ΕΙΝΑΙ</a:t>
            </a:r>
            <a:r>
              <a:rPr sz="2350" spc="-100" dirty="0">
                <a:latin typeface="Arial Black" panose="020B0A04020102020204"/>
                <a:cs typeface="Arial Black" panose="020B0A04020102020204"/>
              </a:rPr>
              <a:t> </a:t>
            </a:r>
            <a:r>
              <a:rPr sz="2350" dirty="0">
                <a:latin typeface="Arial Black" panose="020B0A04020102020204"/>
                <a:cs typeface="Arial Black" panose="020B0A04020102020204"/>
              </a:rPr>
              <a:t>ΓΝΩΣΤΟ</a:t>
            </a:r>
            <a:r>
              <a:rPr sz="2350" spc="-114" dirty="0">
                <a:latin typeface="Arial Black" panose="020B0A04020102020204"/>
                <a:cs typeface="Arial Black" panose="020B0A04020102020204"/>
              </a:rPr>
              <a:t> </a:t>
            </a:r>
            <a:r>
              <a:rPr sz="2350" dirty="0">
                <a:latin typeface="Arial Black" panose="020B0A04020102020204"/>
                <a:cs typeface="Arial Black" panose="020B0A04020102020204"/>
              </a:rPr>
              <a:t>ΤΟ</a:t>
            </a:r>
            <a:r>
              <a:rPr sz="2350" spc="-110" dirty="0">
                <a:latin typeface="Arial Black" panose="020B0A04020102020204"/>
                <a:cs typeface="Arial Black" panose="020B0A04020102020204"/>
              </a:rPr>
              <a:t> </a:t>
            </a:r>
            <a:r>
              <a:rPr sz="2350" dirty="0">
                <a:latin typeface="Arial Black" panose="020B0A04020102020204"/>
                <a:cs typeface="Arial Black" panose="020B0A04020102020204"/>
              </a:rPr>
              <a:t>ΕΜΒΑΔΟΝ</a:t>
            </a:r>
            <a:r>
              <a:rPr sz="2350" spc="-114" dirty="0">
                <a:latin typeface="Arial Black" panose="020B0A04020102020204"/>
                <a:cs typeface="Arial Black" panose="020B0A04020102020204"/>
              </a:rPr>
              <a:t> </a:t>
            </a:r>
            <a:r>
              <a:rPr sz="2350" dirty="0">
                <a:latin typeface="Arial Black" panose="020B0A04020102020204"/>
                <a:cs typeface="Arial Black" panose="020B0A04020102020204"/>
              </a:rPr>
              <a:t>ΤΟΥ</a:t>
            </a:r>
            <a:r>
              <a:rPr sz="2350" spc="-105" dirty="0">
                <a:latin typeface="Arial Black" panose="020B0A04020102020204"/>
                <a:cs typeface="Arial Black" panose="020B0A04020102020204"/>
              </a:rPr>
              <a:t> </a:t>
            </a:r>
            <a:r>
              <a:rPr sz="2350" spc="-20" dirty="0">
                <a:latin typeface="Arial Black" panose="020B0A04020102020204"/>
                <a:cs typeface="Arial Black" panose="020B0A04020102020204"/>
              </a:rPr>
              <a:t>ΔΙΑ- </a:t>
            </a:r>
            <a:r>
              <a:rPr sz="2350" spc="-10" dirty="0">
                <a:latin typeface="Arial Black" panose="020B0A04020102020204"/>
                <a:cs typeface="Arial Black" panose="020B0A04020102020204"/>
              </a:rPr>
              <a:t>ΓΡΑΜΜΑΤΟΣ</a:t>
            </a:r>
            <a:r>
              <a:rPr sz="2350" spc="-75" dirty="0">
                <a:latin typeface="Arial Black" panose="020B0A04020102020204"/>
                <a:cs typeface="Arial Black" panose="020B0A04020102020204"/>
              </a:rPr>
              <a:t> </a:t>
            </a:r>
            <a:r>
              <a:rPr sz="2350" dirty="0">
                <a:latin typeface="Arial Black" panose="020B0A04020102020204"/>
                <a:cs typeface="Arial Black" panose="020B0A04020102020204"/>
              </a:rPr>
              <a:t>ΣΕ</a:t>
            </a:r>
            <a:r>
              <a:rPr sz="2350" spc="-65" dirty="0">
                <a:latin typeface="Arial Black" panose="020B0A04020102020204"/>
                <a:cs typeface="Arial Black" panose="020B0A04020102020204"/>
              </a:rPr>
              <a:t> </a:t>
            </a:r>
            <a:r>
              <a:rPr sz="2350" dirty="0">
                <a:latin typeface="Arial Black" panose="020B0A04020102020204"/>
                <a:cs typeface="Arial Black" panose="020B0A04020102020204"/>
              </a:rPr>
              <a:t>mm</a:t>
            </a:r>
            <a:r>
              <a:rPr sz="2025" baseline="16000" dirty="0">
                <a:latin typeface="Arial Black" panose="020B0A04020102020204"/>
                <a:cs typeface="Arial Black" panose="020B0A04020102020204"/>
              </a:rPr>
              <a:t>2</a:t>
            </a:r>
            <a:r>
              <a:rPr sz="2350" dirty="0">
                <a:latin typeface="Arial Black" panose="020B0A04020102020204"/>
                <a:cs typeface="Arial Black" panose="020B0A04020102020204"/>
              </a:rPr>
              <a:t>,</a:t>
            </a:r>
            <a:r>
              <a:rPr sz="2350" spc="-80" dirty="0">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ΔΙΑΙΡΟΥΜΕ</a:t>
            </a:r>
            <a:r>
              <a:rPr sz="2350" spc="-8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ΜΕ</a:t>
            </a:r>
            <a:r>
              <a:rPr sz="2350" spc="-80" dirty="0">
                <a:solidFill>
                  <a:srgbClr val="0000FF"/>
                </a:solidFill>
                <a:latin typeface="Arial Black" panose="020B0A04020102020204"/>
                <a:cs typeface="Arial Black" panose="020B0A04020102020204"/>
              </a:rPr>
              <a:t> </a:t>
            </a:r>
            <a:r>
              <a:rPr sz="2350">
                <a:solidFill>
                  <a:srgbClr val="0000FF"/>
                </a:solidFill>
                <a:latin typeface="Arial Black" panose="020B0A04020102020204"/>
                <a:cs typeface="Arial Black" panose="020B0A04020102020204"/>
              </a:rPr>
              <a:t>ΤΟ</a:t>
            </a:r>
            <a:r>
              <a:rPr sz="2350" spc="-75">
                <a:solidFill>
                  <a:srgbClr val="0000FF"/>
                </a:solidFill>
                <a:latin typeface="Arial Black" panose="020B0A04020102020204"/>
                <a:cs typeface="Arial Black" panose="020B0A04020102020204"/>
              </a:rPr>
              <a:t> </a:t>
            </a:r>
            <a:r>
              <a:rPr sz="2350" spc="-30" smtClean="0">
                <a:solidFill>
                  <a:srgbClr val="0000FF"/>
                </a:solidFill>
                <a:latin typeface="Arial Black" panose="020B0A04020102020204"/>
                <a:cs typeface="Arial Black" panose="020B0A04020102020204"/>
              </a:rPr>
              <a:t>ΜΗ</a:t>
            </a:r>
            <a:r>
              <a:rPr sz="2350" spc="-25" smtClean="0">
                <a:solidFill>
                  <a:srgbClr val="0000FF"/>
                </a:solidFill>
                <a:latin typeface="Arial Black" panose="020B0A04020102020204"/>
                <a:cs typeface="Arial Black" panose="020B0A04020102020204"/>
              </a:rPr>
              <a:t>ΚΟΣ </a:t>
            </a:r>
            <a:r>
              <a:rPr sz="2350" spc="-10" smtClean="0">
                <a:solidFill>
                  <a:srgbClr val="0000FF"/>
                </a:solidFill>
                <a:latin typeface="Arial Black" panose="020B0A04020102020204"/>
                <a:cs typeface="Arial Black" panose="020B0A04020102020204"/>
              </a:rPr>
              <a:t>ΜΕΤΑΤΟΠΙΣ</a:t>
            </a:r>
            <a:r>
              <a:rPr lang="el-GR" sz="2350" spc="-10" dirty="0" smtClean="0">
                <a:solidFill>
                  <a:srgbClr val="0000FF"/>
                </a:solidFill>
                <a:latin typeface="Arial Black" panose="020B0A04020102020204"/>
                <a:cs typeface="Arial Black" panose="020B0A04020102020204"/>
              </a:rPr>
              <a:t>Η</a:t>
            </a:r>
            <a:r>
              <a:rPr sz="2350" spc="-10" smtClean="0">
                <a:solidFill>
                  <a:srgbClr val="0000FF"/>
                </a:solidFill>
                <a:latin typeface="Arial Black" panose="020B0A04020102020204"/>
                <a:cs typeface="Arial Black" panose="020B0A04020102020204"/>
              </a:rPr>
              <a:t>Σ</a:t>
            </a:r>
            <a:r>
              <a:rPr sz="2350" spc="-80" smtClean="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ΤΗΣ</a:t>
            </a:r>
            <a:r>
              <a:rPr sz="2350" spc="-8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ΓΡΑΦΙΔΑΣ</a:t>
            </a:r>
            <a:r>
              <a:rPr sz="2350" spc="-8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a:t>
            </a:r>
            <a:r>
              <a:rPr sz="2350">
                <a:solidFill>
                  <a:srgbClr val="FF0000"/>
                </a:solidFill>
                <a:latin typeface="Arial Black" panose="020B0A04020102020204"/>
                <a:cs typeface="Arial Black" panose="020B0A04020102020204"/>
              </a:rPr>
              <a:t>Η</a:t>
            </a:r>
            <a:r>
              <a:rPr sz="2350" spc="-90">
                <a:solidFill>
                  <a:srgbClr val="FF0000"/>
                </a:solidFill>
                <a:latin typeface="Arial Black" panose="020B0A04020102020204"/>
                <a:cs typeface="Arial Black" panose="020B0A04020102020204"/>
              </a:rPr>
              <a:t> </a:t>
            </a:r>
            <a:r>
              <a:rPr sz="2350" spc="-30" smtClean="0">
                <a:solidFill>
                  <a:srgbClr val="FF0000"/>
                </a:solidFill>
                <a:latin typeface="Arial Black" panose="020B0A04020102020204"/>
                <a:cs typeface="Arial Black" panose="020B0A04020102020204"/>
              </a:rPr>
              <a:t>ΑΠΟ</a:t>
            </a:r>
            <a:r>
              <a:rPr sz="2350" spc="-10" smtClean="0">
                <a:solidFill>
                  <a:srgbClr val="FF0000"/>
                </a:solidFill>
                <a:latin typeface="Arial Black" panose="020B0A04020102020204"/>
                <a:cs typeface="Arial Black" panose="020B0A04020102020204"/>
              </a:rPr>
              <a:t>ΣΤΑΣΗ </a:t>
            </a:r>
            <a:r>
              <a:rPr sz="2350" dirty="0">
                <a:solidFill>
                  <a:srgbClr val="FF0000"/>
                </a:solidFill>
                <a:latin typeface="Arial Black" panose="020B0A04020102020204"/>
                <a:cs typeface="Arial Black" panose="020B0A04020102020204"/>
              </a:rPr>
              <a:t>ΜΕΤΑΞΥ</a:t>
            </a:r>
            <a:r>
              <a:rPr sz="2350" spc="-13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ΤΩΝ</a:t>
            </a:r>
            <a:r>
              <a:rPr sz="2350" spc="-13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ΑΚΡΑΙΩΝ</a:t>
            </a:r>
            <a:r>
              <a:rPr sz="2350" spc="-12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ΣΗΜΕΙΩΝ</a:t>
            </a:r>
            <a:r>
              <a:rPr sz="2350" spc="-135" dirty="0">
                <a:solidFill>
                  <a:srgbClr val="FF0000"/>
                </a:solidFill>
                <a:latin typeface="Arial Black" panose="020B0A04020102020204"/>
                <a:cs typeface="Arial Black" panose="020B0A04020102020204"/>
              </a:rPr>
              <a:t> </a:t>
            </a:r>
            <a:r>
              <a:rPr sz="2350" spc="-25" dirty="0">
                <a:solidFill>
                  <a:srgbClr val="FF0000"/>
                </a:solidFill>
                <a:latin typeface="Arial Black" panose="020B0A04020102020204"/>
                <a:cs typeface="Arial Black" panose="020B0A04020102020204"/>
              </a:rPr>
              <a:t>ΤΟΥ </a:t>
            </a:r>
            <a:r>
              <a:rPr sz="2350" spc="-10" dirty="0">
                <a:solidFill>
                  <a:srgbClr val="FF0000"/>
                </a:solidFill>
                <a:latin typeface="Arial Black" panose="020B0A04020102020204"/>
                <a:cs typeface="Arial Black" panose="020B0A04020102020204"/>
              </a:rPr>
              <a:t>ΔΙΑΓΡΑΜΜΑΤΟΣ</a:t>
            </a:r>
            <a:r>
              <a:rPr sz="2350" spc="-80"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ΣΤΗ</a:t>
            </a:r>
            <a:r>
              <a:rPr sz="2350" spc="-85" dirty="0">
                <a:solidFill>
                  <a:srgbClr val="FF0000"/>
                </a:solidFill>
                <a:latin typeface="Arial Black" panose="020B0A04020102020204"/>
                <a:cs typeface="Arial Black" panose="020B0A04020102020204"/>
              </a:rPr>
              <a:t> </a:t>
            </a:r>
            <a:r>
              <a:rPr sz="2350" spc="-20" dirty="0">
                <a:solidFill>
                  <a:srgbClr val="FF0000"/>
                </a:solidFill>
                <a:latin typeface="Arial Black" panose="020B0A04020102020204"/>
                <a:cs typeface="Arial Black" panose="020B0A04020102020204"/>
              </a:rPr>
              <a:t>Χ-</a:t>
            </a:r>
            <a:r>
              <a:rPr sz="2350" spc="-10" dirty="0">
                <a:solidFill>
                  <a:srgbClr val="FF0000"/>
                </a:solidFill>
                <a:latin typeface="Arial Black" panose="020B0A04020102020204"/>
                <a:cs typeface="Arial Black" panose="020B0A04020102020204"/>
              </a:rPr>
              <a:t>ΔΙΕΥΘΥΝΣΗ,</a:t>
            </a:r>
            <a:r>
              <a:rPr sz="2350" spc="-7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ΣΕ</a:t>
            </a:r>
            <a:r>
              <a:rPr sz="2350" spc="-40"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mm</a:t>
            </a:r>
            <a:r>
              <a:rPr sz="2350" dirty="0">
                <a:solidFill>
                  <a:srgbClr val="0000FF"/>
                </a:solidFill>
                <a:latin typeface="Arial Black" panose="020B0A04020102020204"/>
                <a:cs typeface="Arial Black" panose="020B0A04020102020204"/>
              </a:rPr>
              <a:t>)</a:t>
            </a:r>
            <a:r>
              <a:rPr sz="2350" spc="-75" dirty="0">
                <a:solidFill>
                  <a:srgbClr val="0000FF"/>
                </a:solidFill>
                <a:latin typeface="Arial Black" panose="020B0A04020102020204"/>
                <a:cs typeface="Arial Black" panose="020B0A04020102020204"/>
              </a:rPr>
              <a:t> </a:t>
            </a:r>
            <a:r>
              <a:rPr sz="2350" spc="-25" dirty="0">
                <a:solidFill>
                  <a:srgbClr val="0000FF"/>
                </a:solidFill>
                <a:latin typeface="Arial Black" panose="020B0A04020102020204"/>
                <a:cs typeface="Arial Black" panose="020B0A04020102020204"/>
              </a:rPr>
              <a:t>ΠΟΥ </a:t>
            </a:r>
            <a:r>
              <a:rPr sz="2350" spc="-10" dirty="0">
                <a:solidFill>
                  <a:srgbClr val="0000FF"/>
                </a:solidFill>
                <a:latin typeface="Arial Black" panose="020B0A04020102020204"/>
                <a:cs typeface="Arial Black" panose="020B0A04020102020204"/>
              </a:rPr>
              <a:t>ΑΝΤΙΣΤΟΙΧΕΙ</a:t>
            </a:r>
            <a:r>
              <a:rPr sz="2350" spc="-105"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ΣΤΗ</a:t>
            </a:r>
            <a:r>
              <a:rPr sz="2350" spc="-105"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ΔΙΑΔΡΟΜΗ</a:t>
            </a:r>
            <a:r>
              <a:rPr sz="2350" spc="-114"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ΜΕΤΑΞΥ</a:t>
            </a:r>
            <a:r>
              <a:rPr sz="2350" spc="-11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ΑΝΣ</a:t>
            </a:r>
            <a:r>
              <a:rPr sz="2350" spc="-105" dirty="0">
                <a:solidFill>
                  <a:srgbClr val="0000FF"/>
                </a:solidFill>
                <a:latin typeface="Arial Black" panose="020B0A04020102020204"/>
                <a:cs typeface="Arial Black" panose="020B0A04020102020204"/>
              </a:rPr>
              <a:t> </a:t>
            </a:r>
            <a:r>
              <a:rPr sz="2350" spc="-25" dirty="0">
                <a:solidFill>
                  <a:srgbClr val="0000FF"/>
                </a:solidFill>
                <a:latin typeface="Arial Black" panose="020B0A04020102020204"/>
                <a:cs typeface="Arial Black" panose="020B0A04020102020204"/>
              </a:rPr>
              <a:t>ΚΑΙ </a:t>
            </a:r>
            <a:r>
              <a:rPr sz="2350" dirty="0">
                <a:solidFill>
                  <a:srgbClr val="0000FF"/>
                </a:solidFill>
                <a:latin typeface="Arial Black" panose="020B0A04020102020204"/>
                <a:cs typeface="Arial Black" panose="020B0A04020102020204"/>
              </a:rPr>
              <a:t>ΚΝΣ,</a:t>
            </a:r>
            <a:r>
              <a:rPr sz="2350" spc="-11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ΟΠΟΤΕ</a:t>
            </a:r>
            <a:r>
              <a:rPr sz="2350" spc="-100" dirty="0">
                <a:solidFill>
                  <a:srgbClr val="0000FF"/>
                </a:solidFill>
                <a:latin typeface="Arial Black" panose="020B0A04020102020204"/>
                <a:cs typeface="Arial Black" panose="020B0A04020102020204"/>
              </a:rPr>
              <a:t> </a:t>
            </a:r>
            <a:r>
              <a:rPr sz="2350" dirty="0">
                <a:solidFill>
                  <a:srgbClr val="0000FF"/>
                </a:solidFill>
                <a:latin typeface="Arial Black" panose="020B0A04020102020204"/>
                <a:cs typeface="Arial Black" panose="020B0A04020102020204"/>
              </a:rPr>
              <a:t>ΠΡΟΚΥΠΤΕΙ</a:t>
            </a:r>
            <a:r>
              <a:rPr sz="2350" spc="-95" dirty="0">
                <a:solidFill>
                  <a:srgbClr val="0000FF"/>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Η</a:t>
            </a:r>
            <a:r>
              <a:rPr sz="2350" spc="-10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ΜΕΣΗ</a:t>
            </a:r>
            <a:r>
              <a:rPr sz="2350" spc="-114" dirty="0">
                <a:solidFill>
                  <a:srgbClr val="FF0000"/>
                </a:solidFill>
                <a:latin typeface="Arial Black" panose="020B0A04020102020204"/>
                <a:cs typeface="Arial Black" panose="020B0A04020102020204"/>
              </a:rPr>
              <a:t> </a:t>
            </a:r>
            <a:r>
              <a:rPr sz="2350" spc="-10" dirty="0">
                <a:solidFill>
                  <a:srgbClr val="FF0000"/>
                </a:solidFill>
                <a:latin typeface="Arial Black" panose="020B0A04020102020204"/>
                <a:cs typeface="Arial Black" panose="020B0A04020102020204"/>
              </a:rPr>
              <a:t>ΕΝΔΕΙΚΝΥΜΕΝΗ </a:t>
            </a:r>
            <a:r>
              <a:rPr sz="2350" dirty="0">
                <a:solidFill>
                  <a:srgbClr val="FF0000"/>
                </a:solidFill>
                <a:latin typeface="Arial Black" panose="020B0A04020102020204"/>
                <a:cs typeface="Arial Black" panose="020B0A04020102020204"/>
              </a:rPr>
              <a:t>ΠΙΕΣΗ</a:t>
            </a:r>
            <a:r>
              <a:rPr sz="2350" spc="-75"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ΣΕ</a:t>
            </a:r>
            <a:r>
              <a:rPr sz="2350" spc="-60" dirty="0">
                <a:solidFill>
                  <a:srgbClr val="FF0000"/>
                </a:solidFill>
                <a:latin typeface="Arial Black" panose="020B0A04020102020204"/>
                <a:cs typeface="Arial Black" panose="020B0A04020102020204"/>
              </a:rPr>
              <a:t> </a:t>
            </a:r>
            <a:r>
              <a:rPr sz="2350" spc="-25" dirty="0">
                <a:solidFill>
                  <a:srgbClr val="FF0000"/>
                </a:solidFill>
                <a:latin typeface="Arial Black" panose="020B0A04020102020204"/>
                <a:cs typeface="Arial Black" panose="020B0A04020102020204"/>
              </a:rPr>
              <a:t>mm.</a:t>
            </a:r>
            <a:endParaRPr sz="2350">
              <a:latin typeface="Arial Black" panose="020B0A04020102020204"/>
              <a:cs typeface="Arial Black" panose="020B0A04020102020204"/>
            </a:endParaRPr>
          </a:p>
          <a:p>
            <a:pPr>
              <a:lnSpc>
                <a:spcPct val="100000"/>
              </a:lnSpc>
              <a:spcBef>
                <a:spcPts val="5"/>
              </a:spcBef>
            </a:pPr>
            <a:endParaRPr sz="3350">
              <a:latin typeface="Arial Black" panose="020B0A04020102020204"/>
              <a:cs typeface="Arial Black" panose="020B0A04020102020204"/>
            </a:endParaRPr>
          </a:p>
          <a:p>
            <a:pPr marL="212090" marR="43180" indent="76200" algn="just">
              <a:lnSpc>
                <a:spcPct val="117000"/>
              </a:lnSpc>
              <a:spcBef>
                <a:spcPts val="5"/>
              </a:spcBef>
            </a:pPr>
            <a:r>
              <a:rPr sz="2350" dirty="0">
                <a:latin typeface="Arial Black" panose="020B0A04020102020204"/>
                <a:cs typeface="Arial Black" panose="020B0A04020102020204"/>
              </a:rPr>
              <a:t>Η</a:t>
            </a:r>
            <a:r>
              <a:rPr sz="2350" spc="-65" dirty="0">
                <a:latin typeface="Arial Black" panose="020B0A04020102020204"/>
                <a:cs typeface="Arial Black" panose="020B0A04020102020204"/>
              </a:rPr>
              <a:t> </a:t>
            </a:r>
            <a:r>
              <a:rPr sz="2350" dirty="0">
                <a:latin typeface="Arial Black" panose="020B0A04020102020204"/>
                <a:cs typeface="Arial Black" panose="020B0A04020102020204"/>
              </a:rPr>
              <a:t>ΠΙΕΣΗ</a:t>
            </a:r>
            <a:r>
              <a:rPr sz="2350" spc="-75" dirty="0">
                <a:latin typeface="Arial Black" panose="020B0A04020102020204"/>
                <a:cs typeface="Arial Black" panose="020B0A04020102020204"/>
              </a:rPr>
              <a:t> </a:t>
            </a:r>
            <a:r>
              <a:rPr sz="2350" dirty="0">
                <a:latin typeface="Arial Black" panose="020B0A04020102020204"/>
                <a:cs typeface="Arial Black" panose="020B0A04020102020204"/>
              </a:rPr>
              <a:t>ΑΥΤΗ</a:t>
            </a:r>
            <a:r>
              <a:rPr sz="2350" spc="-60" dirty="0">
                <a:latin typeface="Arial Black" panose="020B0A04020102020204"/>
                <a:cs typeface="Arial Black" panose="020B0A04020102020204"/>
              </a:rPr>
              <a:t> </a:t>
            </a:r>
            <a:r>
              <a:rPr sz="2350" spc="-10" dirty="0">
                <a:latin typeface="Arial Black" panose="020B0A04020102020204"/>
                <a:cs typeface="Arial Black" panose="020B0A04020102020204"/>
              </a:rPr>
              <a:t>ΜΕΤΑΤΡΕΠΕΤΑΙ</a:t>
            </a:r>
            <a:r>
              <a:rPr sz="2350" spc="-65" dirty="0">
                <a:latin typeface="Arial Black" panose="020B0A04020102020204"/>
                <a:cs typeface="Arial Black" panose="020B0A04020102020204"/>
              </a:rPr>
              <a:t> </a:t>
            </a:r>
            <a:r>
              <a:rPr sz="2350">
                <a:latin typeface="Arial Black" panose="020B0A04020102020204"/>
                <a:cs typeface="Arial Black" panose="020B0A04020102020204"/>
              </a:rPr>
              <a:t>ΣΕ</a:t>
            </a:r>
            <a:r>
              <a:rPr sz="2350" spc="-65">
                <a:latin typeface="Arial Black" panose="020B0A04020102020204"/>
                <a:cs typeface="Arial Black" panose="020B0A04020102020204"/>
              </a:rPr>
              <a:t> </a:t>
            </a:r>
            <a:r>
              <a:rPr sz="2350" smtClean="0">
                <a:latin typeface="Arial Black" panose="020B0A04020102020204"/>
                <a:cs typeface="Arial Black" panose="020B0A04020102020204"/>
              </a:rPr>
              <a:t>kp/cm</a:t>
            </a:r>
            <a:r>
              <a:rPr lang="el-GR" sz="2025" baseline="16000" dirty="0">
                <a:latin typeface="Arial Black" panose="020B0A04020102020204"/>
                <a:cs typeface="Arial Black" panose="020B0A04020102020204"/>
              </a:rPr>
              <a:t>2</a:t>
            </a:r>
            <a:r>
              <a:rPr sz="2025" spc="412" baseline="16000" smtClean="0">
                <a:latin typeface="Arial Black" panose="020B0A04020102020204"/>
                <a:cs typeface="Arial Black" panose="020B0A04020102020204"/>
              </a:rPr>
              <a:t> </a:t>
            </a:r>
            <a:r>
              <a:rPr sz="2350" dirty="0">
                <a:latin typeface="Arial Black" panose="020B0A04020102020204"/>
                <a:cs typeface="Arial Black" panose="020B0A04020102020204"/>
              </a:rPr>
              <a:t>ή</a:t>
            </a:r>
            <a:r>
              <a:rPr sz="2350" spc="-65" dirty="0">
                <a:latin typeface="Arial Black" panose="020B0A04020102020204"/>
                <a:cs typeface="Arial Black" panose="020B0A04020102020204"/>
              </a:rPr>
              <a:t> </a:t>
            </a:r>
            <a:r>
              <a:rPr sz="2350" dirty="0">
                <a:latin typeface="Arial Black" panose="020B0A04020102020204"/>
                <a:cs typeface="Arial Black" panose="020B0A04020102020204"/>
              </a:rPr>
              <a:t>ΣΕ</a:t>
            </a:r>
            <a:r>
              <a:rPr sz="2350" spc="-65" dirty="0">
                <a:latin typeface="Arial Black" panose="020B0A04020102020204"/>
                <a:cs typeface="Arial Black" panose="020B0A04020102020204"/>
              </a:rPr>
              <a:t> </a:t>
            </a:r>
            <a:r>
              <a:rPr sz="2350" spc="-25" dirty="0">
                <a:latin typeface="Arial Black" panose="020B0A04020102020204"/>
                <a:cs typeface="Arial Black" panose="020B0A04020102020204"/>
              </a:rPr>
              <a:t>Βar </a:t>
            </a:r>
            <a:r>
              <a:rPr sz="2350" spc="-10" dirty="0">
                <a:latin typeface="Arial Black" panose="020B0A04020102020204"/>
                <a:cs typeface="Arial Black" panose="020B0A04020102020204"/>
              </a:rPr>
              <a:t>ΧΡΗΣΙΜΟΠΟΙΩΝΤΑΣ</a:t>
            </a:r>
            <a:r>
              <a:rPr sz="2350" spc="-110" dirty="0">
                <a:latin typeface="Arial Black" panose="020B0A04020102020204"/>
                <a:cs typeface="Arial Black" panose="020B0A04020102020204"/>
              </a:rPr>
              <a:t> </a:t>
            </a:r>
            <a:r>
              <a:rPr sz="2350" dirty="0">
                <a:latin typeface="Arial Black" panose="020B0A04020102020204"/>
                <a:cs typeface="Arial Black" panose="020B0A04020102020204"/>
              </a:rPr>
              <a:t>ΤΗ</a:t>
            </a:r>
            <a:r>
              <a:rPr sz="2350" spc="-114" dirty="0">
                <a:latin typeface="Arial Black" panose="020B0A04020102020204"/>
                <a:cs typeface="Arial Black" panose="020B0A04020102020204"/>
              </a:rPr>
              <a:t> </a:t>
            </a:r>
            <a:r>
              <a:rPr sz="2350" dirty="0">
                <a:latin typeface="Arial Black" panose="020B0A04020102020204"/>
                <a:cs typeface="Arial Black" panose="020B0A04020102020204"/>
              </a:rPr>
              <a:t>ΣΤΑΘΕΡΑ</a:t>
            </a:r>
            <a:r>
              <a:rPr sz="2350" spc="-110" dirty="0">
                <a:latin typeface="Arial Black" panose="020B0A04020102020204"/>
                <a:cs typeface="Arial Black" panose="020B0A04020102020204"/>
              </a:rPr>
              <a:t> </a:t>
            </a:r>
            <a:r>
              <a:rPr sz="2350" dirty="0">
                <a:latin typeface="Arial Black" panose="020B0A04020102020204"/>
                <a:cs typeface="Arial Black" panose="020B0A04020102020204"/>
              </a:rPr>
              <a:t>ΤΟΥ</a:t>
            </a:r>
            <a:r>
              <a:rPr sz="2350" spc="-110" dirty="0">
                <a:latin typeface="Arial Black" panose="020B0A04020102020204"/>
                <a:cs typeface="Arial Black" panose="020B0A04020102020204"/>
              </a:rPr>
              <a:t> </a:t>
            </a:r>
            <a:r>
              <a:rPr sz="2350" spc="-10" dirty="0">
                <a:latin typeface="Arial Black" panose="020B0A04020102020204"/>
                <a:cs typeface="Arial Black" panose="020B0A04020102020204"/>
              </a:rPr>
              <a:t>ΕΛΑΤΗΡΙΟΥ, </a:t>
            </a:r>
            <a:r>
              <a:rPr sz="2350" dirty="0">
                <a:latin typeface="Arial Black" panose="020B0A04020102020204"/>
                <a:cs typeface="Arial Black" panose="020B0A04020102020204"/>
              </a:rPr>
              <a:t>ΟΠΩΣ</a:t>
            </a:r>
            <a:r>
              <a:rPr sz="2350" spc="-100" dirty="0">
                <a:latin typeface="Arial Black" panose="020B0A04020102020204"/>
                <a:cs typeface="Arial Black" panose="020B0A04020102020204"/>
              </a:rPr>
              <a:t> </a:t>
            </a:r>
            <a:r>
              <a:rPr sz="2350" spc="-10">
                <a:latin typeface="Arial Black" panose="020B0A04020102020204"/>
                <a:cs typeface="Arial Black" panose="020B0A04020102020204"/>
              </a:rPr>
              <a:t>ΠΕΡΙΓΡΑΦΤΗΚΕ</a:t>
            </a:r>
            <a:r>
              <a:rPr sz="2350" spc="-100">
                <a:latin typeface="Arial Black" panose="020B0A04020102020204"/>
                <a:cs typeface="Arial Black" panose="020B0A04020102020204"/>
              </a:rPr>
              <a:t> </a:t>
            </a:r>
            <a:r>
              <a:rPr sz="2350" spc="-25" smtClean="0">
                <a:latin typeface="Arial Black" panose="020B0A04020102020204"/>
                <a:cs typeface="Arial Black" panose="020B0A04020102020204"/>
              </a:rPr>
              <a:t>ΠΡΟΗ</a:t>
            </a:r>
            <a:r>
              <a:rPr sz="2350" spc="-10" smtClean="0">
                <a:latin typeface="Arial Black" panose="020B0A04020102020204"/>
                <a:cs typeface="Arial Black" panose="020B0A04020102020204"/>
              </a:rPr>
              <a:t>ΓΟΥΜΕΝΩΣ</a:t>
            </a:r>
            <a:r>
              <a:rPr sz="2350" spc="-10" dirty="0">
                <a:latin typeface="Arial Black" panose="020B0A04020102020204"/>
                <a:cs typeface="Arial Black" panose="020B0A04020102020204"/>
              </a:rPr>
              <a:t>.</a:t>
            </a:r>
            <a:endParaRPr sz="23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1470" rIns="0" bIns="0" rtlCol="0">
            <a:spAutoFit/>
          </a:bodyPr>
          <a:lstStyle/>
          <a:p>
            <a:pPr marL="318770">
              <a:lnSpc>
                <a:spcPct val="100000"/>
              </a:lnSpc>
              <a:spcBef>
                <a:spcPts val="90"/>
              </a:spcBef>
            </a:pPr>
            <a:r>
              <a:rPr sz="2050" b="0" u="none" dirty="0">
                <a:solidFill>
                  <a:srgbClr val="FFFFFF"/>
                </a:solidFill>
                <a:latin typeface="Arial Black" panose="020B0A04020102020204"/>
                <a:cs typeface="Arial Black" panose="020B0A04020102020204"/>
              </a:rPr>
              <a:t>ΜΕΘΟΔΟΣ</a:t>
            </a:r>
            <a:r>
              <a:rPr sz="2050" b="0" u="heavy" spc="-95"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ΠΛΑΝΙΜΕΤΡΟ</a:t>
            </a:r>
            <a:r>
              <a:rPr sz="2050" b="0" u="heavy" spc="-8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a:t>
            </a:r>
            <a:r>
              <a:rPr sz="2050" b="0" u="heavy"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ΜΕΘΟΔΟΣ</a:t>
            </a:r>
            <a:r>
              <a:rPr sz="2050" b="0" u="heavy" spc="-85"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ΕΜΒΑΔΟΜΕΤΡΟ</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382520" y="1135379"/>
            <a:ext cx="4380230" cy="391160"/>
          </a:xfrm>
          <a:prstGeom prst="rect">
            <a:avLst/>
          </a:prstGeom>
        </p:spPr>
        <p:txBody>
          <a:bodyPr vert="horz" wrap="square" lIns="0" tIns="12700" rIns="0" bIns="0" rtlCol="0">
            <a:spAutoFit/>
          </a:bodyPr>
          <a:lstStyle/>
          <a:p>
            <a:pPr marL="12700">
              <a:lnSpc>
                <a:spcPct val="100000"/>
              </a:lnSpc>
              <a:spcBef>
                <a:spcPts val="100"/>
              </a:spcBef>
            </a:pPr>
            <a:r>
              <a:rPr sz="2400" b="0" u="heavy" dirty="0">
                <a:solidFill>
                  <a:srgbClr val="000000"/>
                </a:solidFill>
                <a:uFill>
                  <a:solidFill>
                    <a:srgbClr val="000000"/>
                  </a:solidFill>
                </a:uFill>
                <a:latin typeface="Arial Black" panose="020B0A04020102020204"/>
                <a:cs typeface="Arial Black" panose="020B0A04020102020204"/>
              </a:rPr>
              <a:t>ΜΕΘΟΔΟΣ</a:t>
            </a:r>
            <a:r>
              <a:rPr sz="2400" b="0" u="heavy" spc="-65" dirty="0">
                <a:solidFill>
                  <a:srgbClr val="000000"/>
                </a:solidFill>
                <a:uFill>
                  <a:solidFill>
                    <a:srgbClr val="000000"/>
                  </a:solidFill>
                </a:uFill>
                <a:latin typeface="Arial Black" panose="020B0A04020102020204"/>
                <a:cs typeface="Arial Black" panose="020B0A04020102020204"/>
              </a:rPr>
              <a:t> </a:t>
            </a:r>
            <a:r>
              <a:rPr sz="2400" b="0" u="heavy" spc="-10" dirty="0">
                <a:solidFill>
                  <a:srgbClr val="000000"/>
                </a:solidFill>
                <a:uFill>
                  <a:solidFill>
                    <a:srgbClr val="000000"/>
                  </a:solidFill>
                </a:uFill>
                <a:latin typeface="Arial Black" panose="020B0A04020102020204"/>
                <a:cs typeface="Arial Black" panose="020B0A04020102020204"/>
              </a:rPr>
              <a:t>ΠΛΑΝΙΜΕΤΡΟY</a:t>
            </a:r>
            <a:endParaRPr sz="2400">
              <a:latin typeface="Arial Black" panose="020B0A04020102020204"/>
              <a:cs typeface="Arial Black" panose="020B0A04020102020204"/>
            </a:endParaRPr>
          </a:p>
        </p:txBody>
      </p:sp>
      <p:sp>
        <p:nvSpPr>
          <p:cNvPr id="3" name="object 3"/>
          <p:cNvSpPr txBox="1"/>
          <p:nvPr/>
        </p:nvSpPr>
        <p:spPr>
          <a:xfrm>
            <a:off x="581659" y="2037079"/>
            <a:ext cx="8300084" cy="4486100"/>
          </a:xfrm>
          <a:prstGeom prst="rect">
            <a:avLst/>
          </a:prstGeom>
        </p:spPr>
        <p:txBody>
          <a:bodyPr vert="horz" wrap="square" lIns="0" tIns="12700" rIns="0" bIns="0" rtlCol="0">
            <a:spAutoFit/>
          </a:bodyPr>
          <a:lstStyle/>
          <a:p>
            <a:pPr marL="815340">
              <a:lnSpc>
                <a:spcPct val="100000"/>
              </a:lnSpc>
              <a:spcBef>
                <a:spcPts val="100"/>
              </a:spcBef>
              <a:tabLst>
                <a:tab pos="4103370" algn="l"/>
              </a:tabLst>
            </a:pPr>
            <a:r>
              <a:rPr lang="en-US" sz="3200" dirty="0" smtClean="0">
                <a:solidFill>
                  <a:srgbClr val="FF0000"/>
                </a:solidFill>
                <a:latin typeface="Arial Black" panose="020B0A04020102020204"/>
                <a:cs typeface="Arial Black" panose="020B0A04020102020204"/>
              </a:rPr>
              <a:t>P</a:t>
            </a:r>
            <a:r>
              <a:rPr sz="3200" smtClean="0">
                <a:solidFill>
                  <a:srgbClr val="FF0000"/>
                </a:solidFill>
                <a:latin typeface="Arial Black" panose="020B0A04020102020204"/>
                <a:cs typeface="Arial Black" panose="020B0A04020102020204"/>
              </a:rPr>
              <a:t>i</a:t>
            </a:r>
            <a:r>
              <a:rPr lang="el-GR" sz="3200" dirty="0" smtClean="0">
                <a:solidFill>
                  <a:srgbClr val="FF0000"/>
                </a:solidFill>
                <a:latin typeface="Arial Black" panose="020B0A04020102020204"/>
                <a:cs typeface="Arial Black" panose="020B0A04020102020204"/>
              </a:rPr>
              <a:t> (</a:t>
            </a:r>
            <a:r>
              <a:rPr lang="el-GR" sz="2000" dirty="0" smtClean="0">
                <a:solidFill>
                  <a:srgbClr val="FF0000"/>
                </a:solidFill>
                <a:latin typeface="Arial Narrow" panose="020B0606020202030204" pitchFamily="34" charset="0"/>
                <a:cs typeface="Arial Black" panose="020B0A04020102020204"/>
              </a:rPr>
              <a:t>ΕΝΔ. ΠΙΕΣΗ</a:t>
            </a:r>
            <a:r>
              <a:rPr lang="el-GR" sz="3200" dirty="0" smtClean="0">
                <a:solidFill>
                  <a:srgbClr val="FF0000"/>
                </a:solidFill>
                <a:latin typeface="Arial Black" panose="020B0A04020102020204"/>
                <a:cs typeface="Arial Black" panose="020B0A04020102020204"/>
              </a:rPr>
              <a:t>)</a:t>
            </a:r>
            <a:r>
              <a:rPr sz="3200" spc="-5" smtClean="0">
                <a:solidFill>
                  <a:srgbClr val="FF0000"/>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10" dirty="0">
                <a:solidFill>
                  <a:srgbClr val="FF0000"/>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E</a:t>
            </a:r>
            <a:r>
              <a:rPr sz="3200" spc="-15" dirty="0">
                <a:solidFill>
                  <a:srgbClr val="FF0000"/>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5" dirty="0">
                <a:solidFill>
                  <a:srgbClr val="FF0000"/>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L</a:t>
            </a:r>
            <a:r>
              <a:rPr sz="3200" spc="-5" dirty="0">
                <a:solidFill>
                  <a:srgbClr val="FF0000"/>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10" dirty="0">
                <a:solidFill>
                  <a:srgbClr val="FF0000"/>
                </a:solidFill>
                <a:latin typeface="Arial Black" panose="020B0A04020102020204"/>
                <a:cs typeface="Arial Black" panose="020B0A04020102020204"/>
              </a:rPr>
              <a:t> </a:t>
            </a:r>
            <a:r>
              <a:rPr sz="3200" spc="-50" dirty="0">
                <a:solidFill>
                  <a:srgbClr val="FF0000"/>
                </a:solidFill>
                <a:latin typeface="Arial Black" panose="020B0A04020102020204"/>
                <a:cs typeface="Arial Black" panose="020B0A04020102020204"/>
              </a:rPr>
              <a:t>f</a:t>
            </a:r>
            <a:r>
              <a:rPr sz="3200" dirty="0">
                <a:solidFill>
                  <a:srgbClr val="FF0000"/>
                </a:solidFill>
                <a:latin typeface="Arial Black" panose="020B0A04020102020204"/>
                <a:cs typeface="Arial Black" panose="020B0A04020102020204"/>
              </a:rPr>
              <a:t>	(Kg/cm²)</a:t>
            </a:r>
            <a:r>
              <a:rPr sz="3200" spc="-55" dirty="0">
                <a:solidFill>
                  <a:srgbClr val="FF0000"/>
                </a:solidFill>
                <a:latin typeface="Arial Black" panose="020B0A04020102020204"/>
                <a:cs typeface="Arial Black" panose="020B0A04020102020204"/>
              </a:rPr>
              <a:t> </a:t>
            </a:r>
            <a:r>
              <a:rPr sz="3200" spc="-10" dirty="0">
                <a:solidFill>
                  <a:srgbClr val="FF0000"/>
                </a:solidFill>
                <a:latin typeface="Arial Black" panose="020B0A04020102020204"/>
                <a:cs typeface="Arial Black" panose="020B0A04020102020204"/>
              </a:rPr>
              <a:t>(bar)</a:t>
            </a:r>
            <a:endParaRPr sz="3200">
              <a:latin typeface="Arial Black" panose="020B0A04020102020204"/>
              <a:cs typeface="Arial Black" panose="020B0A04020102020204"/>
            </a:endParaRPr>
          </a:p>
          <a:p>
            <a:pPr marL="12700" marR="5080">
              <a:lnSpc>
                <a:spcPct val="249000"/>
              </a:lnSpc>
              <a:spcBef>
                <a:spcPts val="85"/>
              </a:spcBef>
              <a:tabLst>
                <a:tab pos="415925" algn="l"/>
                <a:tab pos="5542915" algn="l"/>
              </a:tabLst>
            </a:pPr>
            <a:r>
              <a:rPr sz="2400" dirty="0">
                <a:solidFill>
                  <a:srgbClr val="FF0000"/>
                </a:solidFill>
                <a:latin typeface="Arial Black" panose="020B0A04020102020204"/>
                <a:cs typeface="Arial Black" panose="020B0A04020102020204"/>
              </a:rPr>
              <a:t>E</a:t>
            </a:r>
            <a:r>
              <a:rPr sz="2400" spc="-60" dirty="0">
                <a:solidFill>
                  <a:srgbClr val="FF0000"/>
                </a:solidFill>
                <a:latin typeface="Arial Black" panose="020B0A04020102020204"/>
                <a:cs typeface="Arial Black" panose="020B0A04020102020204"/>
              </a:rPr>
              <a:t> </a:t>
            </a:r>
            <a:r>
              <a:rPr sz="2200" dirty="0">
                <a:latin typeface="Arial Black" panose="020B0A04020102020204"/>
                <a:cs typeface="Arial Black" panose="020B0A04020102020204"/>
              </a:rPr>
              <a:t>ΚΑΘΑΡΟ</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ΕΜΒΑΔΟΝ</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ή</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ΕΡΓΟ</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ΤΟΥ</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ΚΥΛΙΝΔΡΟΥ</a:t>
            </a:r>
            <a:r>
              <a:rPr sz="2200" spc="-25" dirty="0">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(mm²) </a:t>
            </a:r>
            <a:r>
              <a:rPr sz="2400" spc="-50" dirty="0">
                <a:solidFill>
                  <a:srgbClr val="FF0000"/>
                </a:solidFill>
                <a:latin typeface="Arial Black" panose="020B0A04020102020204"/>
                <a:cs typeface="Arial Black" panose="020B0A04020102020204"/>
              </a:rPr>
              <a:t>L</a:t>
            </a:r>
            <a:r>
              <a:rPr sz="2400"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ΜΗΚΟΣ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ΤΟΥ</a:t>
            </a:r>
            <a:r>
              <a:rPr sz="2400" spc="-40" dirty="0">
                <a:latin typeface="Arial Black" panose="020B0A04020102020204"/>
                <a:cs typeface="Arial Black" panose="020B0A04020102020204"/>
              </a:rPr>
              <a:t> </a:t>
            </a:r>
            <a:r>
              <a:rPr sz="2400" spc="-10" dirty="0">
                <a:latin typeface="Arial Black" panose="020B0A04020102020204"/>
                <a:cs typeface="Arial Black" panose="020B0A04020102020204"/>
              </a:rPr>
              <a:t>ΔΙΑΓΡΑΜΜΑΤΟΣ</a:t>
            </a:r>
            <a:r>
              <a:rPr sz="2400" dirty="0">
                <a:latin typeface="Arial Black" panose="020B0A04020102020204"/>
                <a:cs typeface="Arial Black" panose="020B0A04020102020204"/>
              </a:rPr>
              <a:t>	</a:t>
            </a:r>
            <a:r>
              <a:rPr sz="2400" spc="-20" dirty="0">
                <a:solidFill>
                  <a:srgbClr val="FF0000"/>
                </a:solidFill>
                <a:latin typeface="Arial Black" panose="020B0A04020102020204"/>
                <a:cs typeface="Arial Black" panose="020B0A04020102020204"/>
              </a:rPr>
              <a:t>(mm)</a:t>
            </a:r>
            <a:endParaRPr sz="2400">
              <a:latin typeface="Arial Black" panose="020B0A04020102020204"/>
              <a:cs typeface="Arial Black" panose="020B0A04020102020204"/>
            </a:endParaRPr>
          </a:p>
          <a:p>
            <a:pPr>
              <a:lnSpc>
                <a:spcPct val="100000"/>
              </a:lnSpc>
              <a:spcBef>
                <a:spcPts val="60"/>
              </a:spcBef>
            </a:pPr>
            <a:endParaRPr sz="3000">
              <a:latin typeface="Arial Black" panose="020B0A04020102020204"/>
              <a:cs typeface="Arial Black" panose="020B0A04020102020204"/>
            </a:endParaRPr>
          </a:p>
          <a:p>
            <a:pPr marL="12700">
              <a:lnSpc>
                <a:spcPct val="100000"/>
              </a:lnSpc>
              <a:tabLst>
                <a:tab pos="450850" algn="l"/>
              </a:tabLst>
            </a:pPr>
            <a:r>
              <a:rPr sz="2400" spc="-50" dirty="0">
                <a:solidFill>
                  <a:srgbClr val="FF0000"/>
                </a:solidFill>
                <a:latin typeface="Arial Black" panose="020B0A04020102020204"/>
                <a:cs typeface="Arial Black" panose="020B0A04020102020204"/>
              </a:rPr>
              <a:t>f</a:t>
            </a:r>
            <a:r>
              <a:rPr sz="2400"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ΚΛΙΜΑΚΑ</a:t>
            </a:r>
            <a:r>
              <a:rPr sz="2400" spc="-85" dirty="0">
                <a:latin typeface="Arial Black" panose="020B0A04020102020204"/>
                <a:cs typeface="Arial Black" panose="020B0A04020102020204"/>
              </a:rPr>
              <a:t> </a:t>
            </a:r>
            <a:r>
              <a:rPr sz="2400">
                <a:latin typeface="Arial Black" panose="020B0A04020102020204"/>
                <a:cs typeface="Arial Black" panose="020B0A04020102020204"/>
              </a:rPr>
              <a:t>ΕΛΑΤΗΡΙΟΥ</a:t>
            </a:r>
            <a:r>
              <a:rPr sz="2400" spc="-75">
                <a:latin typeface="Arial Black" panose="020B0A04020102020204"/>
                <a:cs typeface="Arial Black" panose="020B0A04020102020204"/>
              </a:rPr>
              <a:t> </a:t>
            </a:r>
            <a:r>
              <a:rPr sz="2400" spc="-10" smtClean="0">
                <a:latin typeface="Arial Black" panose="020B0A04020102020204"/>
                <a:cs typeface="Arial Black" panose="020B0A04020102020204"/>
              </a:rPr>
              <a:t>ΔΥΝΑΜΟΔΕΙΚΤΗ</a:t>
            </a:r>
            <a:endParaRPr sz="2400">
              <a:latin typeface="Arial Black" panose="020B0A04020102020204"/>
              <a:cs typeface="Arial Black" panose="020B0A04020102020204"/>
            </a:endParaRPr>
          </a:p>
          <a:p>
            <a:pPr>
              <a:lnSpc>
                <a:spcPct val="100000"/>
              </a:lnSpc>
              <a:spcBef>
                <a:spcPts val="15"/>
              </a:spcBef>
            </a:pPr>
            <a:endParaRPr sz="2750">
              <a:latin typeface="Arial Black" panose="020B0A04020102020204"/>
              <a:cs typeface="Arial Black" panose="020B0A04020102020204"/>
            </a:endParaRPr>
          </a:p>
          <a:p>
            <a:pPr marL="12700">
              <a:lnSpc>
                <a:spcPct val="100000"/>
              </a:lnSpc>
            </a:pPr>
            <a:r>
              <a:rPr sz="2400" spc="-10" dirty="0">
                <a:solidFill>
                  <a:srgbClr val="FF0000"/>
                </a:solidFill>
                <a:latin typeface="Arial Black" panose="020B0A04020102020204"/>
                <a:cs typeface="Arial Black" panose="020B0A04020102020204"/>
              </a:rPr>
              <a:t>(mm/Kg/cm²)</a:t>
            </a:r>
            <a:endParaRPr sz="24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735330" y="401320"/>
            <a:ext cx="7668259" cy="327013"/>
          </a:xfrm>
          <a:prstGeom prst="rect">
            <a:avLst/>
          </a:prstGeom>
        </p:spPr>
        <p:txBody>
          <a:bodyPr vert="horz" wrap="square" lIns="0" tIns="11430" rIns="0" bIns="0" rtlCol="0">
            <a:spAutoFit/>
          </a:bodyPr>
          <a:lstStyle/>
          <a:p>
            <a:pPr marL="12700">
              <a:lnSpc>
                <a:spcPct val="100000"/>
              </a:lnSpc>
              <a:spcBef>
                <a:spcPts val="90"/>
              </a:spcBef>
            </a:pPr>
            <a:r>
              <a:rPr sz="2050" u="heavy">
                <a:solidFill>
                  <a:srgbClr val="FFFFFF"/>
                </a:solidFill>
                <a:uFill>
                  <a:solidFill>
                    <a:srgbClr val="FFFFFF"/>
                  </a:solidFill>
                </a:uFill>
                <a:latin typeface="Arial Black" panose="020B0A04020102020204"/>
                <a:cs typeface="Arial Black" panose="020B0A04020102020204"/>
              </a:rPr>
              <a:t>ΜΕΘΟΔΟΣ</a:t>
            </a:r>
            <a:r>
              <a:rPr sz="2050" u="heavy" spc="-95">
                <a:solidFill>
                  <a:srgbClr val="FFFFFF"/>
                </a:solidFill>
                <a:uFill>
                  <a:solidFill>
                    <a:srgbClr val="FFFFFF"/>
                  </a:solidFill>
                </a:uFill>
                <a:latin typeface="Arial Black" panose="020B0A04020102020204"/>
                <a:cs typeface="Arial Black" panose="020B0A04020102020204"/>
              </a:rPr>
              <a:t> </a:t>
            </a:r>
            <a:r>
              <a:rPr sz="2050" u="heavy" spc="-10" smtClean="0">
                <a:solidFill>
                  <a:srgbClr val="FFFFFF"/>
                </a:solidFill>
                <a:uFill>
                  <a:solidFill>
                    <a:srgbClr val="FFFFFF"/>
                  </a:solidFill>
                </a:uFill>
                <a:latin typeface="Arial Black" panose="020B0A04020102020204"/>
                <a:cs typeface="Arial Black" panose="020B0A04020102020204"/>
              </a:rPr>
              <a:t>ΠΛΑΝΙΜΕΤΡΟ</a:t>
            </a:r>
            <a:r>
              <a:rPr sz="2050" u="heavy" spc="-85" smtClean="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a:t>
            </a:r>
            <a:r>
              <a:rPr sz="2050" u="heavy" spc="-9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ΜΕΘΟΔΟΣ</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ΕΜΒΑΔΟΜΕΤΡΟ</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20395" y="908685"/>
            <a:ext cx="8030210" cy="489585"/>
          </a:xfrm>
          <a:prstGeom prst="rect">
            <a:avLst/>
          </a:prstGeom>
        </p:spPr>
        <p:txBody>
          <a:bodyPr vert="horz" wrap="square" lIns="0" tIns="12065" rIns="0" bIns="0" rtlCol="0">
            <a:spAutoFit/>
          </a:bodyPr>
          <a:lstStyle/>
          <a:p>
            <a:pPr marL="12700" marR="5080" indent="701040">
              <a:lnSpc>
                <a:spcPct val="135000"/>
              </a:lnSpc>
              <a:spcBef>
                <a:spcPts val="95"/>
              </a:spcBef>
            </a:pPr>
            <a:r>
              <a:rPr sz="2300" spc="575" dirty="0">
                <a:solidFill>
                  <a:srgbClr val="000099"/>
                </a:solidFill>
                <a:latin typeface="Times New Roman" panose="02020603050405020304"/>
                <a:cs typeface="Times New Roman" panose="02020603050405020304"/>
              </a:rPr>
              <a:t> </a:t>
            </a:r>
            <a:r>
              <a:rPr sz="2300" u="heavy" dirty="0">
                <a:solidFill>
                  <a:srgbClr val="FF0000"/>
                </a:solidFill>
                <a:uFill>
                  <a:solidFill>
                    <a:srgbClr val="FF0000"/>
                  </a:solidFill>
                </a:uFill>
                <a:latin typeface="Arial Black" panose="020B0A04020102020204"/>
                <a:cs typeface="Arial Black" panose="020B0A04020102020204"/>
              </a:rPr>
              <a:t>(ΜΕΑΝ</a:t>
            </a:r>
            <a:r>
              <a:rPr sz="2300" u="heavy" spc="-45" dirty="0">
                <a:solidFill>
                  <a:srgbClr val="FF0000"/>
                </a:solidFill>
                <a:uFill>
                  <a:solidFill>
                    <a:srgbClr val="FF0000"/>
                  </a:solidFill>
                </a:uFill>
                <a:latin typeface="Arial Black" panose="020B0A04020102020204"/>
                <a:cs typeface="Arial Black" panose="020B0A04020102020204"/>
              </a:rPr>
              <a:t> </a:t>
            </a:r>
            <a:r>
              <a:rPr sz="2300" u="heavy" spc="-10" dirty="0">
                <a:solidFill>
                  <a:srgbClr val="FF0000"/>
                </a:solidFill>
                <a:uFill>
                  <a:solidFill>
                    <a:srgbClr val="FF0000"/>
                  </a:solidFill>
                </a:uFill>
                <a:latin typeface="Arial Black" panose="020B0A04020102020204"/>
                <a:cs typeface="Arial Black" panose="020B0A04020102020204"/>
              </a:rPr>
              <a:t>INDICATED</a:t>
            </a:r>
            <a:r>
              <a:rPr sz="2300" u="heavy" spc="-40" dirty="0">
                <a:solidFill>
                  <a:srgbClr val="FF0000"/>
                </a:solidFill>
                <a:uFill>
                  <a:solidFill>
                    <a:srgbClr val="FF0000"/>
                  </a:solidFill>
                </a:uFill>
                <a:latin typeface="Arial Black" panose="020B0A04020102020204"/>
                <a:cs typeface="Arial Black" panose="020B0A04020102020204"/>
              </a:rPr>
              <a:t> </a:t>
            </a:r>
            <a:r>
              <a:rPr sz="2300" u="heavy" dirty="0">
                <a:solidFill>
                  <a:srgbClr val="FF0000"/>
                </a:solidFill>
                <a:uFill>
                  <a:solidFill>
                    <a:srgbClr val="FF0000"/>
                  </a:solidFill>
                </a:uFill>
                <a:latin typeface="Arial Black" panose="020B0A04020102020204"/>
                <a:cs typeface="Arial Black" panose="020B0A04020102020204"/>
              </a:rPr>
              <a:t>PRESSURE)</a:t>
            </a:r>
            <a:r>
              <a:rPr sz="2300" spc="-4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3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p</a:t>
            </a:r>
            <a:r>
              <a:rPr sz="1650" dirty="0">
                <a:solidFill>
                  <a:srgbClr val="FF0000"/>
                </a:solidFill>
                <a:latin typeface="Arial Black" panose="020B0A04020102020204"/>
                <a:cs typeface="Arial Black" panose="020B0A04020102020204"/>
              </a:rPr>
              <a:t>i</a:t>
            </a:r>
            <a:r>
              <a:rPr sz="1650" spc="190"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40" dirty="0">
                <a:solidFill>
                  <a:srgbClr val="FF0000"/>
                </a:solidFill>
                <a:latin typeface="Arial Black" panose="020B0A04020102020204"/>
                <a:cs typeface="Arial Black" panose="020B0A04020102020204"/>
              </a:rPr>
              <a:t> </a:t>
            </a:r>
            <a:r>
              <a:rPr sz="2300" spc="-25" dirty="0">
                <a:solidFill>
                  <a:srgbClr val="FF0000"/>
                </a:solidFill>
                <a:latin typeface="Arial Black" panose="020B0A04020102020204"/>
                <a:cs typeface="Arial Black" panose="020B0A04020102020204"/>
              </a:rPr>
              <a:t>mip</a:t>
            </a:r>
            <a:endParaRPr sz="2300">
              <a:latin typeface="Arial Black" panose="020B0A04020102020204"/>
              <a:cs typeface="Arial Black" panose="020B0A04020102020204"/>
            </a:endParaRPr>
          </a:p>
        </p:txBody>
      </p:sp>
      <p:sp>
        <p:nvSpPr>
          <p:cNvPr id="3" name="object 3"/>
          <p:cNvSpPr txBox="1"/>
          <p:nvPr/>
        </p:nvSpPr>
        <p:spPr>
          <a:xfrm>
            <a:off x="330200" y="1484630"/>
            <a:ext cx="8384540" cy="5580380"/>
          </a:xfrm>
          <a:prstGeom prst="rect">
            <a:avLst/>
          </a:prstGeom>
        </p:spPr>
        <p:txBody>
          <a:bodyPr vert="horz" wrap="square" lIns="0" tIns="11430" rIns="0" bIns="0" rtlCol="0">
            <a:noAutofit/>
          </a:bodyPr>
          <a:lstStyle/>
          <a:p>
            <a:pPr marL="12700" marR="5080">
              <a:lnSpc>
                <a:spcPct val="118000"/>
              </a:lnSpc>
              <a:spcBef>
                <a:spcPts val="90"/>
              </a:spcBef>
            </a:pPr>
            <a:r>
              <a:rPr sz="2300" dirty="0">
                <a:solidFill>
                  <a:schemeClr val="tx1"/>
                </a:solidFill>
                <a:latin typeface="Arial Black" panose="020B0A04020102020204"/>
                <a:cs typeface="Arial Black" panose="020B0A04020102020204"/>
              </a:rPr>
              <a:t>Η</a:t>
            </a:r>
            <a:r>
              <a:rPr sz="2300" spc="-1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ΠΙΕΣΗ</a:t>
            </a:r>
            <a:r>
              <a:rPr sz="2300" spc="-10"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ΕΚΕΙΝΗ</a:t>
            </a:r>
            <a:r>
              <a:rPr sz="2300" spc="-1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ΠΟΥ</a:t>
            </a:r>
            <a:r>
              <a:rPr sz="2300" spc="-1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ΑΝ</a:t>
            </a:r>
            <a:r>
              <a:rPr sz="2300" spc="-10" dirty="0">
                <a:solidFill>
                  <a:schemeClr val="tx1"/>
                </a:solidFill>
                <a:latin typeface="Arial Black" panose="020B0A04020102020204"/>
                <a:cs typeface="Arial Black" panose="020B0A04020102020204"/>
              </a:rPr>
              <a:t> ΕΦΑΡΜΟΖΟΤΑΝ </a:t>
            </a:r>
            <a:r>
              <a:rPr sz="2300">
                <a:solidFill>
                  <a:schemeClr val="tx1"/>
                </a:solidFill>
                <a:latin typeface="Arial Black" panose="020B0A04020102020204"/>
                <a:cs typeface="Arial Black" panose="020B0A04020102020204"/>
              </a:rPr>
              <a:t>ΣΤΑΘΕΡΗ</a:t>
            </a:r>
            <a:r>
              <a:rPr sz="2300" spc="-25">
                <a:solidFill>
                  <a:schemeClr val="tx1"/>
                </a:solidFill>
                <a:latin typeface="Arial Black" panose="020B0A04020102020204"/>
                <a:cs typeface="Arial Black" panose="020B0A04020102020204"/>
              </a:rPr>
              <a:t> </a:t>
            </a:r>
            <a:r>
              <a:rPr lang="el-GR" sz="2300" spc="-25" dirty="0" smtClean="0">
                <a:solidFill>
                  <a:schemeClr val="tx1"/>
                </a:solidFill>
                <a:latin typeface="Arial Black" panose="020B0A04020102020204"/>
                <a:cs typeface="Arial Black" panose="020B0A04020102020204"/>
              </a:rPr>
              <a:t>ΣΕ </a:t>
            </a:r>
            <a:r>
              <a:rPr sz="2300" smtClean="0">
                <a:solidFill>
                  <a:schemeClr val="tx1"/>
                </a:solidFill>
                <a:latin typeface="Arial Black" panose="020B0A04020102020204"/>
                <a:cs typeface="Arial Black" panose="020B0A04020102020204"/>
              </a:rPr>
              <a:t>ΟΛΗ</a:t>
            </a:r>
            <a:r>
              <a:rPr sz="2300" spc="-30" smtClean="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ΤΗΝ</a:t>
            </a:r>
            <a:r>
              <a:rPr sz="2300" spc="-30"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ΔΙΑΔΡΟΜΗ</a:t>
            </a:r>
            <a:r>
              <a:rPr sz="2300" spc="-30" dirty="0">
                <a:solidFill>
                  <a:schemeClr val="tx1"/>
                </a:solidFill>
                <a:latin typeface="Arial Black" panose="020B0A04020102020204"/>
                <a:cs typeface="Arial Black" panose="020B0A04020102020204"/>
              </a:rPr>
              <a:t> </a:t>
            </a:r>
            <a:r>
              <a:rPr sz="2300" spc="-25" dirty="0">
                <a:solidFill>
                  <a:schemeClr val="tx1"/>
                </a:solidFill>
                <a:latin typeface="Arial Black" panose="020B0A04020102020204"/>
                <a:cs typeface="Arial Black" panose="020B0A04020102020204"/>
              </a:rPr>
              <a:t>ΤΟΥ</a:t>
            </a:r>
            <a:r>
              <a:rPr sz="2300" spc="57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ΕΜΒΟΛΟΥ</a:t>
            </a:r>
            <a:r>
              <a:rPr sz="2300" spc="-30"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ΘΑ</a:t>
            </a:r>
            <a:r>
              <a:rPr sz="2300" spc="-30"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ΜΑΣ</a:t>
            </a:r>
            <a:r>
              <a:rPr sz="2300" spc="-30" dirty="0">
                <a:solidFill>
                  <a:schemeClr val="tx1"/>
                </a:solidFill>
                <a:latin typeface="Arial Black" panose="020B0A04020102020204"/>
                <a:cs typeface="Arial Black" panose="020B0A04020102020204"/>
              </a:rPr>
              <a:t> </a:t>
            </a:r>
            <a:r>
              <a:rPr sz="2300">
                <a:solidFill>
                  <a:schemeClr val="tx1"/>
                </a:solidFill>
                <a:latin typeface="Arial Black" panose="020B0A04020102020204"/>
                <a:cs typeface="Arial Black" panose="020B0A04020102020204"/>
              </a:rPr>
              <a:t>ΕΔΙΝΕ</a:t>
            </a:r>
            <a:r>
              <a:rPr sz="2300" spc="-25">
                <a:solidFill>
                  <a:schemeClr val="tx1"/>
                </a:solidFill>
                <a:latin typeface="Arial Black" panose="020B0A04020102020204"/>
                <a:cs typeface="Arial Black" panose="020B0A04020102020204"/>
              </a:rPr>
              <a:t> </a:t>
            </a:r>
            <a:r>
              <a:rPr sz="2300" smtClean="0">
                <a:solidFill>
                  <a:schemeClr val="tx1"/>
                </a:solidFill>
                <a:latin typeface="Arial Black" panose="020B0A04020102020204"/>
                <a:cs typeface="Arial Black" panose="020B0A04020102020204"/>
              </a:rPr>
              <a:t>ΤΟ</a:t>
            </a:r>
            <a:r>
              <a:rPr sz="2300" spc="-15" smtClean="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ΙΔΙΟ</a:t>
            </a:r>
            <a:r>
              <a:rPr sz="2300" spc="-1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ΕΡΓΟ</a:t>
            </a:r>
            <a:r>
              <a:rPr sz="2300" spc="-10"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ΠΟΥ</a:t>
            </a:r>
            <a:r>
              <a:rPr sz="2300" spc="-15" dirty="0">
                <a:solidFill>
                  <a:schemeClr val="tx1"/>
                </a:solidFill>
                <a:latin typeface="Arial Black" panose="020B0A04020102020204"/>
                <a:cs typeface="Arial Black" panose="020B0A04020102020204"/>
              </a:rPr>
              <a:t> </a:t>
            </a:r>
            <a:r>
              <a:rPr sz="2300" spc="-25" dirty="0">
                <a:solidFill>
                  <a:schemeClr val="tx1"/>
                </a:solidFill>
                <a:latin typeface="Arial Black" panose="020B0A04020102020204"/>
                <a:cs typeface="Arial Black" panose="020B0A04020102020204"/>
              </a:rPr>
              <a:t>ΜΑΣ </a:t>
            </a:r>
            <a:r>
              <a:rPr sz="2300" dirty="0">
                <a:solidFill>
                  <a:schemeClr val="tx1"/>
                </a:solidFill>
                <a:latin typeface="Arial Black" panose="020B0A04020102020204"/>
                <a:cs typeface="Arial Black" panose="020B0A04020102020204"/>
              </a:rPr>
              <a:t>ΔΙΝΕΙ</a:t>
            </a:r>
            <a:r>
              <a:rPr sz="2300" spc="-1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Η</a:t>
            </a:r>
            <a:r>
              <a:rPr sz="2300" spc="-10" dirty="0">
                <a:solidFill>
                  <a:schemeClr val="tx1"/>
                </a:solidFill>
                <a:latin typeface="Arial Black" panose="020B0A04020102020204"/>
                <a:cs typeface="Arial Black" panose="020B0A04020102020204"/>
              </a:rPr>
              <a:t> </a:t>
            </a:r>
            <a:r>
              <a:rPr sz="2300">
                <a:solidFill>
                  <a:schemeClr val="tx1"/>
                </a:solidFill>
                <a:latin typeface="Arial Black" panose="020B0A04020102020204"/>
                <a:cs typeface="Arial Black" panose="020B0A04020102020204"/>
              </a:rPr>
              <a:t>ΣΥΝΕΧΩΣ</a:t>
            </a:r>
            <a:r>
              <a:rPr sz="2300" spc="-15">
                <a:solidFill>
                  <a:schemeClr val="tx1"/>
                </a:solidFill>
                <a:latin typeface="Arial Black" panose="020B0A04020102020204"/>
                <a:cs typeface="Arial Black" panose="020B0A04020102020204"/>
              </a:rPr>
              <a:t> </a:t>
            </a:r>
            <a:r>
              <a:rPr sz="2300" spc="-10" smtClean="0">
                <a:solidFill>
                  <a:schemeClr val="tx1"/>
                </a:solidFill>
                <a:latin typeface="Arial Black" panose="020B0A04020102020204"/>
                <a:cs typeface="Arial Black" panose="020B0A04020102020204"/>
              </a:rPr>
              <a:t>ΜΕΤΑΒΑΛΟ</a:t>
            </a:r>
            <a:r>
              <a:rPr sz="2300" smtClean="0">
                <a:solidFill>
                  <a:schemeClr val="tx1"/>
                </a:solidFill>
                <a:latin typeface="Arial Black" panose="020B0A04020102020204"/>
                <a:cs typeface="Arial Black" panose="020B0A04020102020204"/>
              </a:rPr>
              <a:t>ΜΕΝΗ</a:t>
            </a:r>
            <a:r>
              <a:rPr sz="2300" spc="-10" smtClean="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ΠΙΕΣΗ</a:t>
            </a:r>
            <a:r>
              <a:rPr sz="2300" spc="-10" dirty="0">
                <a:solidFill>
                  <a:schemeClr val="tx1"/>
                </a:solidFill>
                <a:latin typeface="Arial Black" panose="020B0A04020102020204"/>
                <a:cs typeface="Arial Black" panose="020B0A04020102020204"/>
              </a:rPr>
              <a:t> </a:t>
            </a:r>
            <a:r>
              <a:rPr sz="2300" spc="-25" dirty="0">
                <a:solidFill>
                  <a:schemeClr val="tx1"/>
                </a:solidFill>
                <a:latin typeface="Arial Black" panose="020B0A04020102020204"/>
                <a:cs typeface="Arial Black" panose="020B0A04020102020204"/>
              </a:rPr>
              <a:t>ΤΩΝ </a:t>
            </a:r>
            <a:r>
              <a:rPr sz="2300" dirty="0">
                <a:solidFill>
                  <a:schemeClr val="tx1"/>
                </a:solidFill>
                <a:latin typeface="Arial Black" panose="020B0A04020102020204"/>
                <a:cs typeface="Arial Black" panose="020B0A04020102020204"/>
              </a:rPr>
              <a:t>ΑΕΡΙΩΝ</a:t>
            </a:r>
            <a:r>
              <a:rPr sz="2300" spc="-25" dirty="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ΕΠΙ</a:t>
            </a:r>
            <a:r>
              <a:rPr sz="2300" spc="-15" dirty="0">
                <a:solidFill>
                  <a:schemeClr val="tx1"/>
                </a:solidFill>
                <a:latin typeface="Arial Black" panose="020B0A04020102020204"/>
                <a:cs typeface="Arial Black" panose="020B0A04020102020204"/>
              </a:rPr>
              <a:t> </a:t>
            </a:r>
            <a:r>
              <a:rPr sz="2300">
                <a:solidFill>
                  <a:schemeClr val="tx1"/>
                </a:solidFill>
                <a:latin typeface="Arial Black" panose="020B0A04020102020204"/>
                <a:cs typeface="Arial Black" panose="020B0A04020102020204"/>
              </a:rPr>
              <a:t>ΤΗΣ</a:t>
            </a:r>
            <a:r>
              <a:rPr sz="2300" spc="-30">
                <a:solidFill>
                  <a:schemeClr val="tx1"/>
                </a:solidFill>
                <a:latin typeface="Arial Black" panose="020B0A04020102020204"/>
                <a:cs typeface="Arial Black" panose="020B0A04020102020204"/>
              </a:rPr>
              <a:t> </a:t>
            </a:r>
            <a:r>
              <a:rPr sz="2300" spc="-10" smtClean="0">
                <a:solidFill>
                  <a:schemeClr val="tx1"/>
                </a:solidFill>
                <a:latin typeface="Arial Black" panose="020B0A04020102020204"/>
                <a:cs typeface="Arial Black" panose="020B0A04020102020204"/>
              </a:rPr>
              <a:t>ΕΠΙ</a:t>
            </a:r>
            <a:r>
              <a:rPr sz="2300" smtClean="0">
                <a:solidFill>
                  <a:schemeClr val="tx1"/>
                </a:solidFill>
                <a:latin typeface="Arial Black" panose="020B0A04020102020204"/>
                <a:cs typeface="Arial Black" panose="020B0A04020102020204"/>
              </a:rPr>
              <a:t>ΦΑΝΕΙΑΣ</a:t>
            </a:r>
            <a:r>
              <a:rPr sz="2300" spc="-30" smtClean="0">
                <a:solidFill>
                  <a:schemeClr val="tx1"/>
                </a:solidFill>
                <a:latin typeface="Arial Black" panose="020B0A04020102020204"/>
                <a:cs typeface="Arial Black" panose="020B0A04020102020204"/>
              </a:rPr>
              <a:t> </a:t>
            </a:r>
            <a:r>
              <a:rPr sz="2300" dirty="0">
                <a:solidFill>
                  <a:schemeClr val="tx1"/>
                </a:solidFill>
                <a:latin typeface="Arial Black" panose="020B0A04020102020204"/>
                <a:cs typeface="Arial Black" panose="020B0A04020102020204"/>
              </a:rPr>
              <a:t>ΤΟΥ</a:t>
            </a:r>
            <a:r>
              <a:rPr sz="2300" spc="-15" dirty="0">
                <a:solidFill>
                  <a:schemeClr val="tx1"/>
                </a:solidFill>
                <a:latin typeface="Arial Black" panose="020B0A04020102020204"/>
                <a:cs typeface="Arial Black" panose="020B0A04020102020204"/>
              </a:rPr>
              <a:t> </a:t>
            </a:r>
            <a:r>
              <a:rPr sz="2300" spc="-10" dirty="0">
                <a:solidFill>
                  <a:schemeClr val="tx1"/>
                </a:solidFill>
                <a:latin typeface="Arial Black" panose="020B0A04020102020204"/>
                <a:cs typeface="Arial Black" panose="020B0A04020102020204"/>
              </a:rPr>
              <a:t>ΕΜΒΟΛΟΥ.</a:t>
            </a:r>
            <a:endParaRPr sz="2300" spc="-10" dirty="0">
              <a:solidFill>
                <a:schemeClr val="tx1"/>
              </a:solidFill>
              <a:latin typeface="Arial Black" panose="020B0A04020102020204"/>
              <a:cs typeface="Arial Black" panose="020B0A04020102020204"/>
            </a:endParaRPr>
          </a:p>
          <a:p>
            <a:pPr marL="12700" marR="5080" algn="l" rtl="0" eaLnBrk="1" fontAlgn="auto" latinLnBrk="0" hangingPunct="1">
              <a:lnSpc>
                <a:spcPct val="118000"/>
              </a:lnSpc>
              <a:spcBef>
                <a:spcPts val="90"/>
              </a:spcBef>
              <a:buClrTx/>
              <a:buSzTx/>
              <a:buFontTx/>
              <a:buNone/>
            </a:pPr>
            <a:r>
              <a:rPr kumimoji="0" sz="2300" b="0" i="1" u="sng" strike="noStrike" kern="0" cap="none" spc="0" normalizeH="0" baseline="0" noProof="1">
                <a:solidFill>
                  <a:srgbClr val="0000CC"/>
                </a:solidFill>
                <a:latin typeface="Arial Black" panose="020B0A04020102020204"/>
                <a:ea typeface="Arial" panose="020B0604020202020204" pitchFamily="34" charset="0"/>
                <a:cs typeface="Arial Black" panose="020B0A04020102020204"/>
              </a:rPr>
              <a:t>Η ΜΕΣΗ ΕΝΔΕΙΚΝΥΜΕΝΗ ΠΙΕΣΗ ΧΑΡΑΚΤΗΡΙΖΕΙ ΤΗΝ ΠΟΙΟΤΗΤΑ ΛΕΙΤΟΥΡΓΙΑΣ ΤΟΥ ΚΙΝΗΤΗΡΑ, ΠΟΥ ΕΙΝΑΙ ΑΝΕΞΑΡΤΗΤΗ ΤΟΥ ΜΕΓΕΘΟΥΣ ΤΟΥ ΚΙΝΗΤΗΡΑ.</a:t>
            </a:r>
            <a:endParaRPr kumimoji="0" sz="2300" b="0" i="1" u="sng" strike="noStrike" kern="0" cap="none" spc="0" normalizeH="0" baseline="0" noProof="1">
              <a:solidFill>
                <a:srgbClr val="0000CC"/>
              </a:solidFill>
              <a:latin typeface="Arial Black" panose="020B0A04020102020204"/>
              <a:ea typeface="Arial" panose="020B0604020202020204" pitchFamily="34" charset="0"/>
              <a:cs typeface="Arial Black" panose="020B0A04020102020204"/>
            </a:endParaRPr>
          </a:p>
          <a:p>
            <a:pPr>
              <a:lnSpc>
                <a:spcPct val="100000"/>
              </a:lnSpc>
              <a:spcBef>
                <a:spcPts val="40"/>
              </a:spcBef>
            </a:pPr>
            <a:endParaRPr sz="2950">
              <a:latin typeface="Arial Black" panose="020B0A04020102020204"/>
              <a:cs typeface="Arial Black" panose="020B0A04020102020204"/>
            </a:endParaRPr>
          </a:p>
          <a:p>
            <a:pPr marL="12700" marR="1357630">
              <a:lnSpc>
                <a:spcPct val="118000"/>
              </a:lnSpc>
              <a:spcBef>
                <a:spcPts val="5"/>
              </a:spcBef>
            </a:pPr>
            <a:r>
              <a:rPr sz="2300" dirty="0">
                <a:latin typeface="Arial Black" panose="020B0A04020102020204"/>
                <a:cs typeface="Arial Black" panose="020B0A04020102020204"/>
              </a:rPr>
              <a:t>(ΣΗΜΕΙΩΣΗ</a:t>
            </a:r>
            <a:r>
              <a:rPr sz="2300">
                <a:latin typeface="Arial Black" panose="020B0A04020102020204"/>
                <a:cs typeface="Arial Black" panose="020B0A04020102020204"/>
              </a:rPr>
              <a:t>:</a:t>
            </a:r>
            <a:r>
              <a:rPr sz="2300" spc="-35">
                <a:latin typeface="Arial Black" panose="020B0A04020102020204"/>
                <a:cs typeface="Arial Black" panose="020B0A04020102020204"/>
              </a:rPr>
              <a:t> </a:t>
            </a:r>
            <a:r>
              <a:rPr sz="2300" smtClean="0">
                <a:latin typeface="Arial Black" panose="020B0A04020102020204"/>
                <a:cs typeface="Arial Black" panose="020B0A04020102020204"/>
              </a:rPr>
              <a:t>ΔΕ</a:t>
            </a:r>
            <a:r>
              <a:rPr lang="el-GR" sz="2300" dirty="0" smtClean="0">
                <a:latin typeface="Arial Black" panose="020B0A04020102020204"/>
                <a:cs typeface="Arial Black" panose="020B0A04020102020204"/>
              </a:rPr>
              <a:t>Ν</a:t>
            </a:r>
            <a:r>
              <a:rPr sz="2300" spc="-40" smtClean="0">
                <a:latin typeface="Arial Black" panose="020B0A04020102020204"/>
                <a:cs typeface="Arial Black" panose="020B0A04020102020204"/>
              </a:rPr>
              <a:t> </a:t>
            </a:r>
            <a:r>
              <a:rPr sz="2300">
                <a:latin typeface="Arial Black" panose="020B0A04020102020204"/>
                <a:cs typeface="Arial Black" panose="020B0A04020102020204"/>
              </a:rPr>
              <a:t>ΛΑΜΒΑΝΟΝΤΑΙ</a:t>
            </a:r>
            <a:r>
              <a:rPr sz="2300" spc="-40">
                <a:latin typeface="Arial Black" panose="020B0A04020102020204"/>
                <a:cs typeface="Arial Black" panose="020B0A04020102020204"/>
              </a:rPr>
              <a:t> </a:t>
            </a:r>
            <a:r>
              <a:rPr sz="2300" smtClean="0">
                <a:latin typeface="Arial Black" panose="020B0A04020102020204"/>
                <a:cs typeface="Arial Black" panose="020B0A04020102020204"/>
              </a:rPr>
              <a:t>ΥΠ</a:t>
            </a:r>
            <a:r>
              <a:rPr lang="el-GR" sz="2300" dirty="0" smtClean="0">
                <a:latin typeface="Arial Black" panose="020B0A04020102020204"/>
                <a:cs typeface="Arial Black" panose="020B0A04020102020204"/>
              </a:rPr>
              <a:t> </a:t>
            </a:r>
            <a:r>
              <a:rPr sz="2300" smtClean="0">
                <a:latin typeface="Arial Black" panose="020B0A04020102020204"/>
                <a:cs typeface="Arial Black" panose="020B0A04020102020204"/>
              </a:rPr>
              <a:t>ΟΨΙΝ</a:t>
            </a:r>
            <a:r>
              <a:rPr sz="2300" spc="-35" smtClean="0">
                <a:latin typeface="Arial Black" panose="020B0A04020102020204"/>
                <a:cs typeface="Arial Black" panose="020B0A04020102020204"/>
              </a:rPr>
              <a:t> </a:t>
            </a:r>
            <a:r>
              <a:rPr sz="2300" spc="-25" dirty="0">
                <a:latin typeface="Arial Black" panose="020B0A04020102020204"/>
                <a:cs typeface="Arial Black" panose="020B0A04020102020204"/>
              </a:rPr>
              <a:t>ΟΙ </a:t>
            </a:r>
            <a:r>
              <a:rPr sz="2300" dirty="0">
                <a:latin typeface="Arial Black" panose="020B0A04020102020204"/>
                <a:cs typeface="Arial Black" panose="020B0A04020102020204"/>
              </a:rPr>
              <a:t>ΑΠΩΛΕΙΕΣ</a:t>
            </a:r>
            <a:r>
              <a:rPr sz="2300" spc="-40" dirty="0">
                <a:latin typeface="Arial Black" panose="020B0A04020102020204"/>
                <a:cs typeface="Arial Black" panose="020B0A04020102020204"/>
              </a:rPr>
              <a:t> </a:t>
            </a:r>
            <a:r>
              <a:rPr sz="2300" dirty="0">
                <a:latin typeface="Arial Black" panose="020B0A04020102020204"/>
                <a:cs typeface="Arial Black" panose="020B0A04020102020204"/>
              </a:rPr>
              <a:t>ΠΙΕΣΗΣ</a:t>
            </a:r>
            <a:r>
              <a:rPr sz="2300" spc="-40" dirty="0">
                <a:latin typeface="Arial Black" panose="020B0A04020102020204"/>
                <a:cs typeface="Arial Black" panose="020B0A04020102020204"/>
              </a:rPr>
              <a:t> </a:t>
            </a:r>
            <a:r>
              <a:rPr sz="2300" dirty="0">
                <a:latin typeface="Arial Black" panose="020B0A04020102020204"/>
                <a:cs typeface="Arial Black" panose="020B0A04020102020204"/>
              </a:rPr>
              <a:t>ΛΟΓΩ</a:t>
            </a:r>
            <a:r>
              <a:rPr sz="2300" spc="-20" dirty="0">
                <a:latin typeface="Arial Black" panose="020B0A04020102020204"/>
                <a:cs typeface="Arial Black" panose="020B0A04020102020204"/>
              </a:rPr>
              <a:t> </a:t>
            </a:r>
            <a:r>
              <a:rPr sz="2300" spc="-10">
                <a:latin typeface="Arial Black" panose="020B0A04020102020204"/>
                <a:cs typeface="Arial Black" panose="020B0A04020102020204"/>
              </a:rPr>
              <a:t>ΤΡΙΒΩΝ</a:t>
            </a:r>
            <a:r>
              <a:rPr sz="2300" spc="-10" smtClean="0">
                <a:latin typeface="Arial Black" panose="020B0A04020102020204"/>
                <a:cs typeface="Arial Black" panose="020B0A04020102020204"/>
              </a:rPr>
              <a:t>)</a:t>
            </a:r>
            <a:r>
              <a:rPr lang="el-GR" sz="2300" spc="-10" dirty="0" smtClean="0">
                <a:latin typeface="Arial Black" panose="020B0A04020102020204"/>
                <a:cs typeface="Arial Black" panose="020B0A04020102020204"/>
              </a:rPr>
              <a:t>.</a:t>
            </a:r>
            <a:endParaRPr sz="23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78391"/>
          </a:xfrm>
          <a:prstGeom prst="rect">
            <a:avLst/>
          </a:prstGeom>
        </p:spPr>
        <p:txBody>
          <a:bodyPr vert="horz" wrap="square" lIns="0" tIns="306070" rIns="0" bIns="0" rtlCol="0">
            <a:spAutoFit/>
          </a:bodyPr>
          <a:lstStyle/>
          <a:p>
            <a:pPr marL="1569085">
              <a:lnSpc>
                <a:spcPct val="100000"/>
              </a:lnSpc>
              <a:spcBef>
                <a:spcPts val="100"/>
              </a:spcBef>
            </a:pPr>
            <a:r>
              <a:rPr sz="2400" b="0" u="none" smtClean="0">
                <a:solidFill>
                  <a:srgbClr val="FFFFFF"/>
                </a:solidFill>
                <a:latin typeface="Arial Black" panose="020B0A04020102020204"/>
                <a:cs typeface="Arial Black" panose="020B0A04020102020204"/>
              </a:rPr>
              <a:t>ΜΕΣΗ</a:t>
            </a:r>
            <a:r>
              <a:rPr lang="el-GR" sz="2400" b="0" u="none" spc="-80" dirty="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ΕΝΔΕΙΚΝΥΜΕΝΗ</a:t>
            </a:r>
            <a:r>
              <a:rPr sz="2400" b="0" u="none" spc="-65" smtClean="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ΠΙΕΣΗ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p:nvPr/>
        </p:nvSpPr>
        <p:spPr>
          <a:xfrm>
            <a:off x="357158" y="358436"/>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77108"/>
          </a:xfrm>
          <a:prstGeom prst="rect">
            <a:avLst/>
          </a:prstGeom>
        </p:spPr>
        <p:txBody>
          <a:bodyPr vert="horz" wrap="square" lIns="0" tIns="304800" rIns="0" bIns="0" rtlCol="0">
            <a:spAutoFit/>
          </a:bodyPr>
          <a:lstStyle/>
          <a:p>
            <a:pPr marL="1570990">
              <a:lnSpc>
                <a:spcPct val="100000"/>
              </a:lnSpc>
              <a:spcBef>
                <a:spcPts val="100"/>
              </a:spcBef>
            </a:pPr>
            <a:r>
              <a:rPr lang="el-GR" sz="2400" b="0" u="heavy" dirty="0" smtClean="0">
                <a:solidFill>
                  <a:srgbClr val="FFFFFF"/>
                </a:solidFill>
                <a:uFill>
                  <a:solidFill>
                    <a:srgbClr val="FFFFFF"/>
                  </a:solidFill>
                </a:uFill>
                <a:latin typeface="Arial Black" panose="020B0A04020102020204"/>
                <a:cs typeface="Arial Black" panose="020B0A04020102020204"/>
              </a:rPr>
              <a:t>ΜΕΣΗ  ΕΝΔΕΙΚΝΥΜΕΝΗ  ΠΙΕΣΗ</a:t>
            </a:r>
            <a:endParaRPr sz="2400">
              <a:latin typeface="Arial Black" panose="020B0A04020102020204"/>
              <a:cs typeface="Arial Black" panose="020B0A04020102020204"/>
            </a:endParaRPr>
          </a:p>
        </p:txBody>
      </p:sp>
      <p:pic>
        <p:nvPicPr>
          <p:cNvPr id="6" name="object 6"/>
          <p:cNvPicPr/>
          <p:nvPr/>
        </p:nvPicPr>
        <p:blipFill>
          <a:blip r:embed="rId1" cstate="print"/>
          <a:stretch>
            <a:fillRect/>
          </a:stretch>
        </p:blipFill>
        <p:spPr>
          <a:xfrm>
            <a:off x="579363" y="1179024"/>
            <a:ext cx="7930400" cy="5250059"/>
          </a:xfrm>
          <a:prstGeom prst="rect">
            <a:avLst/>
          </a:prstGeom>
        </p:spPr>
      </p:pic>
      <p:sp>
        <p:nvSpPr>
          <p:cNvPr id="7" name="object 7"/>
          <p:cNvSpPr txBox="1"/>
          <p:nvPr/>
        </p:nvSpPr>
        <p:spPr>
          <a:xfrm>
            <a:off x="4130040" y="1389379"/>
            <a:ext cx="4022090" cy="848360"/>
          </a:xfrm>
          <a:prstGeom prst="rect">
            <a:avLst/>
          </a:prstGeom>
        </p:spPr>
        <p:txBody>
          <a:bodyPr vert="horz" wrap="square" lIns="0" tIns="12700" rIns="0" bIns="0" rtlCol="0">
            <a:spAutoFit/>
          </a:bodyPr>
          <a:lstStyle/>
          <a:p>
            <a:pPr marL="12700" marR="5080">
              <a:lnSpc>
                <a:spcPct val="100000"/>
              </a:lnSpc>
              <a:spcBef>
                <a:spcPts val="100"/>
              </a:spcBef>
            </a:pPr>
            <a:r>
              <a:rPr sz="1800" u="heavy" dirty="0">
                <a:uFill>
                  <a:solidFill>
                    <a:srgbClr val="000000"/>
                  </a:solidFill>
                </a:uFill>
                <a:latin typeface="Arial Black" panose="020B0A04020102020204"/>
                <a:cs typeface="Arial Black" panose="020B0A04020102020204"/>
              </a:rPr>
              <a:t>ΜΕΣΗ</a:t>
            </a:r>
            <a:r>
              <a:rPr sz="1800" u="heavy" spc="-4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ΕΝΔΕΙΚΝΥΜΕΝΗ</a:t>
            </a:r>
            <a:r>
              <a:rPr sz="1800" u="heavy" spc="-30"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ΠΙΕΣΗ</a:t>
            </a:r>
            <a:r>
              <a:rPr sz="1800" spc="-10" dirty="0">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(ΜΕΑΝ</a:t>
            </a:r>
            <a:r>
              <a:rPr sz="1800" u="heavy" spc="-5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INDICATED</a:t>
            </a:r>
            <a:r>
              <a:rPr sz="1800" u="heavy" spc="-45"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PRESSURE)</a:t>
            </a:r>
            <a:r>
              <a:rPr sz="1800" spc="-2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a:lnSpc>
                <a:spcPct val="100000"/>
              </a:lnSpc>
            </a:pPr>
            <a:r>
              <a:rPr sz="1800" dirty="0">
                <a:solidFill>
                  <a:srgbClr val="FF0000"/>
                </a:solidFill>
                <a:latin typeface="Arial Black" panose="020B0A04020102020204"/>
                <a:cs typeface="Arial Black" panose="020B0A04020102020204"/>
              </a:rPr>
              <a:t>P</a:t>
            </a:r>
            <a:r>
              <a:rPr sz="1400" dirty="0">
                <a:solidFill>
                  <a:srgbClr val="FF0000"/>
                </a:solidFill>
                <a:latin typeface="Arial Black" panose="020B0A04020102020204"/>
                <a:cs typeface="Arial Black" panose="020B0A04020102020204"/>
              </a:rPr>
              <a:t>i</a:t>
            </a:r>
            <a:r>
              <a:rPr sz="1400" spc="12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mip</a:t>
            </a:r>
            <a:endParaRPr sz="18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42669"/>
            <a:ext cx="8376284" cy="2628900"/>
          </a:xfrm>
          <a:prstGeom prst="rect">
            <a:avLst/>
          </a:prstGeom>
        </p:spPr>
        <p:txBody>
          <a:bodyPr vert="horz" wrap="square" lIns="0" tIns="93980" rIns="0" bIns="0" rtlCol="0">
            <a:spAutoFit/>
          </a:bodyPr>
          <a:lstStyle/>
          <a:p>
            <a:pPr marL="12700">
              <a:lnSpc>
                <a:spcPct val="100000"/>
              </a:lnSpc>
              <a:spcBef>
                <a:spcPts val="740"/>
              </a:spcBef>
              <a:tabLst>
                <a:tab pos="3165475" algn="l"/>
              </a:tabLst>
            </a:pPr>
            <a:r>
              <a:rPr sz="1600" u="heavy" dirty="0">
                <a:solidFill>
                  <a:srgbClr val="000099"/>
                </a:solidFill>
                <a:uFill>
                  <a:solidFill>
                    <a:srgbClr val="000099"/>
                  </a:solidFill>
                </a:uFill>
                <a:latin typeface="Arial Black" panose="020B0A04020102020204"/>
                <a:cs typeface="Arial Black" panose="020B0A04020102020204"/>
              </a:rPr>
              <a:t>ΜΕΣΗ</a:t>
            </a:r>
            <a:r>
              <a:rPr sz="1600" u="heavy" spc="-45" dirty="0">
                <a:solidFill>
                  <a:srgbClr val="000099"/>
                </a:solidFill>
                <a:uFill>
                  <a:solidFill>
                    <a:srgbClr val="000099"/>
                  </a:solidFill>
                </a:uFill>
                <a:latin typeface="Arial Black" panose="020B0A04020102020204"/>
                <a:cs typeface="Arial Black" panose="020B0A04020102020204"/>
              </a:rPr>
              <a:t> </a:t>
            </a:r>
            <a:r>
              <a:rPr sz="1600" u="heavy" dirty="0">
                <a:solidFill>
                  <a:srgbClr val="000099"/>
                </a:solidFill>
                <a:uFill>
                  <a:solidFill>
                    <a:srgbClr val="000099"/>
                  </a:solidFill>
                </a:uFill>
                <a:latin typeface="Arial Black" panose="020B0A04020102020204"/>
                <a:cs typeface="Arial Black" panose="020B0A04020102020204"/>
              </a:rPr>
              <a:t>ΠΡΑΓΜΑΤΙΚΗ</a:t>
            </a:r>
            <a:r>
              <a:rPr sz="1600" u="heavy" spc="-40" dirty="0">
                <a:solidFill>
                  <a:srgbClr val="000099"/>
                </a:solidFill>
                <a:uFill>
                  <a:solidFill>
                    <a:srgbClr val="000099"/>
                  </a:solidFill>
                </a:uFill>
                <a:latin typeface="Arial Black" panose="020B0A04020102020204"/>
                <a:cs typeface="Arial Black" panose="020B0A04020102020204"/>
              </a:rPr>
              <a:t> </a:t>
            </a:r>
            <a:r>
              <a:rPr sz="1600" u="heavy" spc="-20" dirty="0">
                <a:solidFill>
                  <a:srgbClr val="000099"/>
                </a:solidFill>
                <a:uFill>
                  <a:solidFill>
                    <a:srgbClr val="000099"/>
                  </a:solidFill>
                </a:uFill>
                <a:latin typeface="Arial Black" panose="020B0A04020102020204"/>
                <a:cs typeface="Arial Black" panose="020B0A04020102020204"/>
              </a:rPr>
              <a:t>ΠΙΕΣΗ</a:t>
            </a:r>
            <a:r>
              <a:rPr sz="1600" dirty="0">
                <a:solidFill>
                  <a:srgbClr val="000099"/>
                </a:solid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(ΜΕΑΝ</a:t>
            </a:r>
            <a:r>
              <a:rPr sz="1600" u="heavy" spc="-55"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EFFECTIVE</a:t>
            </a:r>
            <a:r>
              <a:rPr sz="1600" u="heavy" spc="-50"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PRESSURE)</a:t>
            </a:r>
            <a:r>
              <a:rPr sz="1600" spc="-45" dirty="0">
                <a:solidFill>
                  <a:srgbClr val="FF0000"/>
                </a:solidFill>
                <a:latin typeface="Arial Black" panose="020B0A04020102020204"/>
                <a:cs typeface="Arial Black" panose="020B0A04020102020204"/>
              </a:rPr>
              <a:t> </a:t>
            </a:r>
            <a:r>
              <a:rPr sz="1600" spc="-50" dirty="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a:p>
            <a:pPr marR="1663065" algn="ctr">
              <a:lnSpc>
                <a:spcPct val="100000"/>
              </a:lnSpc>
              <a:spcBef>
                <a:spcPts val="640"/>
              </a:spcBef>
            </a:pPr>
            <a:r>
              <a:rPr sz="1600" dirty="0">
                <a:solidFill>
                  <a:srgbClr val="FF0000"/>
                </a:solidFill>
                <a:latin typeface="Arial Black" panose="020B0A04020102020204"/>
                <a:cs typeface="Arial Black" panose="020B0A04020102020204"/>
              </a:rPr>
              <a:t>P</a:t>
            </a:r>
            <a:r>
              <a:rPr sz="1150" dirty="0">
                <a:solidFill>
                  <a:srgbClr val="FF0000"/>
                </a:solidFill>
                <a:latin typeface="Arial Black" panose="020B0A04020102020204"/>
                <a:cs typeface="Arial Black" panose="020B0A04020102020204"/>
              </a:rPr>
              <a:t>e</a:t>
            </a:r>
            <a:r>
              <a:rPr sz="1150" spc="1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t>
            </a:r>
            <a:r>
              <a:rPr sz="1600" spc="-35"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mep</a:t>
            </a:r>
            <a:endParaRPr sz="1600">
              <a:latin typeface="Arial Black" panose="020B0A04020102020204"/>
              <a:cs typeface="Arial Black" panose="020B0A04020102020204"/>
            </a:endParaRPr>
          </a:p>
          <a:p>
            <a:pPr marL="108585" algn="ctr">
              <a:lnSpc>
                <a:spcPct val="100000"/>
              </a:lnSpc>
              <a:spcBef>
                <a:spcPts val="650"/>
              </a:spcBef>
            </a:pPr>
            <a:r>
              <a:rPr sz="1600" dirty="0">
                <a:latin typeface="Arial Black" panose="020B0A04020102020204"/>
                <a:cs typeface="Arial Black" panose="020B0A04020102020204"/>
              </a:rPr>
              <a:t>Ή</a:t>
            </a:r>
            <a:endParaRPr sz="1600">
              <a:latin typeface="Arial Black" panose="020B0A04020102020204"/>
              <a:cs typeface="Arial Black" panose="020B0A04020102020204"/>
            </a:endParaRPr>
          </a:p>
          <a:p>
            <a:pPr marL="12700">
              <a:lnSpc>
                <a:spcPct val="100000"/>
              </a:lnSpc>
              <a:spcBef>
                <a:spcPts val="640"/>
              </a:spcBef>
            </a:pPr>
            <a:r>
              <a:rPr sz="1600" u="heavy" dirty="0">
                <a:solidFill>
                  <a:srgbClr val="000099"/>
                </a:solidFill>
                <a:uFill>
                  <a:solidFill>
                    <a:srgbClr val="000099"/>
                  </a:solidFill>
                </a:uFill>
                <a:latin typeface="Arial Black" panose="020B0A04020102020204"/>
                <a:cs typeface="Arial Black" panose="020B0A04020102020204"/>
              </a:rPr>
              <a:t>ΜΕΣΗ</a:t>
            </a:r>
            <a:r>
              <a:rPr sz="1600" u="heavy" spc="-55" dirty="0">
                <a:solidFill>
                  <a:srgbClr val="000099"/>
                </a:solidFill>
                <a:uFill>
                  <a:solidFill>
                    <a:srgbClr val="000099"/>
                  </a:solidFill>
                </a:uFill>
                <a:latin typeface="Arial Black" panose="020B0A04020102020204"/>
                <a:cs typeface="Arial Black" panose="020B0A04020102020204"/>
              </a:rPr>
              <a:t> </a:t>
            </a:r>
            <a:r>
              <a:rPr sz="1600" u="heavy" dirty="0">
                <a:solidFill>
                  <a:srgbClr val="000099"/>
                </a:solidFill>
                <a:uFill>
                  <a:solidFill>
                    <a:srgbClr val="000099"/>
                  </a:solidFill>
                </a:uFill>
                <a:latin typeface="Arial Black" panose="020B0A04020102020204"/>
                <a:cs typeface="Arial Black" panose="020B0A04020102020204"/>
              </a:rPr>
              <a:t>ΠΡΑΓΜΑΤΙΚΗ</a:t>
            </a:r>
            <a:r>
              <a:rPr sz="1600" u="heavy" spc="-45" dirty="0">
                <a:solidFill>
                  <a:srgbClr val="000099"/>
                </a:solidFill>
                <a:uFill>
                  <a:solidFill>
                    <a:srgbClr val="000099"/>
                  </a:solidFill>
                </a:uFill>
                <a:latin typeface="Arial Black" panose="020B0A04020102020204"/>
                <a:cs typeface="Arial Black" panose="020B0A04020102020204"/>
              </a:rPr>
              <a:t> </a:t>
            </a:r>
            <a:r>
              <a:rPr sz="1600" u="heavy" dirty="0">
                <a:solidFill>
                  <a:srgbClr val="000099"/>
                </a:solidFill>
                <a:uFill>
                  <a:solidFill>
                    <a:srgbClr val="000099"/>
                  </a:solidFill>
                </a:uFill>
                <a:latin typeface="Arial Black" panose="020B0A04020102020204"/>
                <a:cs typeface="Arial Black" panose="020B0A04020102020204"/>
              </a:rPr>
              <a:t>ΠΙΕΣΗ</a:t>
            </a:r>
            <a:r>
              <a:rPr sz="1600" u="heavy" spc="-40" dirty="0">
                <a:solidFill>
                  <a:srgbClr val="000099"/>
                </a:solidFill>
                <a:uFill>
                  <a:solidFill>
                    <a:srgbClr val="000099"/>
                  </a:solidFill>
                </a:uFill>
                <a:latin typeface="Arial Black" panose="020B0A04020102020204"/>
                <a:cs typeface="Arial Black" panose="020B0A04020102020204"/>
              </a:rPr>
              <a:t> </a:t>
            </a:r>
            <a:r>
              <a:rPr sz="1600" u="heavy" dirty="0">
                <a:solidFill>
                  <a:srgbClr val="000099"/>
                </a:solidFill>
                <a:uFill>
                  <a:solidFill>
                    <a:srgbClr val="000099"/>
                  </a:solidFill>
                </a:uFill>
                <a:latin typeface="Arial Black" panose="020B0A04020102020204"/>
                <a:cs typeface="Arial Black" panose="020B0A04020102020204"/>
              </a:rPr>
              <a:t>ΠΕΔΗΣ</a:t>
            </a:r>
            <a:r>
              <a:rPr sz="1600" spc="-35" dirty="0">
                <a:solidFill>
                  <a:srgbClr val="000099"/>
                </a:solid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(ΒRΑΚΕ</a:t>
            </a:r>
            <a:r>
              <a:rPr sz="1600" u="heavy" spc="-45"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ΜΕΑΝ</a:t>
            </a:r>
            <a:r>
              <a:rPr sz="1600" u="heavy" spc="-40"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EFFECTIVE</a:t>
            </a:r>
            <a:r>
              <a:rPr sz="1600" u="heavy" spc="-50"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PRESSURE)</a:t>
            </a:r>
            <a:r>
              <a:rPr sz="1600" spc="-30" dirty="0">
                <a:solidFill>
                  <a:srgbClr val="FF0000"/>
                </a:solidFill>
                <a:latin typeface="Arial Black" panose="020B0A04020102020204"/>
                <a:cs typeface="Arial Black" panose="020B0A04020102020204"/>
              </a:rPr>
              <a:t> </a:t>
            </a:r>
            <a:r>
              <a:rPr sz="1600" spc="-50" dirty="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a:p>
            <a:pPr marR="1698625" algn="ctr">
              <a:lnSpc>
                <a:spcPct val="100000"/>
              </a:lnSpc>
              <a:spcBef>
                <a:spcPts val="640"/>
              </a:spcBef>
            </a:pPr>
            <a:r>
              <a:rPr sz="1600" spc="-20" dirty="0">
                <a:solidFill>
                  <a:srgbClr val="FF0000"/>
                </a:solidFill>
                <a:latin typeface="Arial Black" panose="020B0A04020102020204"/>
                <a:cs typeface="Arial Black" panose="020B0A04020102020204"/>
              </a:rPr>
              <a:t>bmep</a:t>
            </a:r>
            <a:endParaRPr sz="1600">
              <a:latin typeface="Arial Black" panose="020B0A04020102020204"/>
              <a:cs typeface="Arial Black" panose="020B0A04020102020204"/>
            </a:endParaRPr>
          </a:p>
          <a:p>
            <a:pPr>
              <a:lnSpc>
                <a:spcPct val="100000"/>
              </a:lnSpc>
              <a:spcBef>
                <a:spcPts val="30"/>
              </a:spcBef>
            </a:pPr>
            <a:endParaRPr sz="1800">
              <a:latin typeface="Arial Black" panose="020B0A04020102020204"/>
              <a:cs typeface="Arial Black" panose="020B0A04020102020204"/>
            </a:endParaRPr>
          </a:p>
          <a:p>
            <a:pPr marL="3341370" marR="3225800" algn="ctr">
              <a:lnSpc>
                <a:spcPct val="133000"/>
              </a:lnSpc>
            </a:pPr>
            <a:r>
              <a:rPr sz="1600" dirty="0">
                <a:solidFill>
                  <a:srgbClr val="FF0000"/>
                </a:solidFill>
                <a:latin typeface="Arial Black" panose="020B0A04020102020204"/>
                <a:cs typeface="Arial Black" panose="020B0A04020102020204"/>
              </a:rPr>
              <a:t>mep</a:t>
            </a:r>
            <a:r>
              <a:rPr sz="1600" spc="-2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t>
            </a:r>
            <a:r>
              <a:rPr sz="160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mip</a:t>
            </a:r>
            <a:r>
              <a:rPr sz="160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t>
            </a:r>
            <a:r>
              <a:rPr sz="1600" spc="-5"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mfp </a:t>
            </a:r>
            <a:r>
              <a:rPr sz="1600" dirty="0">
                <a:solidFill>
                  <a:srgbClr val="FF0000"/>
                </a:solidFill>
                <a:latin typeface="Arial Black" panose="020B0A04020102020204"/>
                <a:cs typeface="Arial Black" panose="020B0A04020102020204"/>
              </a:rPr>
              <a:t>P</a:t>
            </a:r>
            <a:r>
              <a:rPr sz="1150" dirty="0">
                <a:solidFill>
                  <a:srgbClr val="FF0000"/>
                </a:solidFill>
                <a:latin typeface="Arial Black" panose="020B0A04020102020204"/>
                <a:cs typeface="Arial Black" panose="020B0A04020102020204"/>
              </a:rPr>
              <a:t>e</a:t>
            </a:r>
            <a:r>
              <a:rPr sz="1150" spc="-2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P</a:t>
            </a:r>
            <a:r>
              <a:rPr sz="1150" dirty="0">
                <a:solidFill>
                  <a:srgbClr val="FF0000"/>
                </a:solidFill>
                <a:latin typeface="Arial Black" panose="020B0A04020102020204"/>
                <a:cs typeface="Arial Black" panose="020B0A04020102020204"/>
              </a:rPr>
              <a:t>i</a:t>
            </a:r>
            <a:r>
              <a:rPr sz="115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t>
            </a:r>
            <a:r>
              <a:rPr sz="1600" spc="-25" dirty="0">
                <a:solidFill>
                  <a:srgbClr val="FF0000"/>
                </a:solidFill>
                <a:latin typeface="Arial Black" panose="020B0A04020102020204"/>
                <a:cs typeface="Arial Black" panose="020B0A04020102020204"/>
              </a:rPr>
              <a:t> P</a:t>
            </a:r>
            <a:r>
              <a:rPr sz="1150" spc="-25" dirty="0">
                <a:solidFill>
                  <a:srgbClr val="FF0000"/>
                </a:solidFill>
                <a:latin typeface="Arial Black" panose="020B0A04020102020204"/>
                <a:cs typeface="Arial Black" panose="020B0A04020102020204"/>
              </a:rPr>
              <a:t>f</a:t>
            </a:r>
            <a:endParaRPr sz="1150">
              <a:latin typeface="Arial Black" panose="020B0A04020102020204"/>
              <a:cs typeface="Arial Black" panose="020B0A04020102020204"/>
            </a:endParaRPr>
          </a:p>
        </p:txBody>
      </p:sp>
      <p:sp>
        <p:nvSpPr>
          <p:cNvPr id="3" name="object 3"/>
          <p:cNvSpPr txBox="1"/>
          <p:nvPr/>
        </p:nvSpPr>
        <p:spPr>
          <a:xfrm>
            <a:off x="364490" y="4010660"/>
            <a:ext cx="8481695" cy="1824355"/>
          </a:xfrm>
          <a:prstGeom prst="rect">
            <a:avLst/>
          </a:prstGeom>
        </p:spPr>
        <p:txBody>
          <a:bodyPr vert="horz" wrap="square" lIns="0" tIns="13335" rIns="0" bIns="0" rtlCol="0">
            <a:spAutoFit/>
          </a:bodyPr>
          <a:lstStyle/>
          <a:p>
            <a:pPr marL="12700" marR="535940">
              <a:lnSpc>
                <a:spcPct val="117000"/>
              </a:lnSpc>
              <a:spcBef>
                <a:spcPts val="105"/>
              </a:spcBef>
            </a:pPr>
            <a:r>
              <a:rPr sz="1600" dirty="0">
                <a:solidFill>
                  <a:srgbClr val="0000CC"/>
                </a:solidFill>
                <a:latin typeface="Arial Black" panose="020B0A04020102020204"/>
                <a:cs typeface="Arial Black" panose="020B0A04020102020204"/>
              </a:rPr>
              <a:t>Η</a:t>
            </a:r>
            <a:r>
              <a:rPr sz="1600" spc="-3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ΜΕΣΗ</a:t>
            </a:r>
            <a:r>
              <a:rPr sz="1600" spc="-2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ΠΡΑΓΜΑΤΙΚΗ</a:t>
            </a:r>
            <a:r>
              <a:rPr sz="1600" spc="-2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ΠΙΕΣΗ</a:t>
            </a:r>
            <a:r>
              <a:rPr sz="1600" spc="-2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ΕΙΝΑΙ</a:t>
            </a:r>
            <a:r>
              <a:rPr sz="1600" spc="-1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ΙΣΗ</a:t>
            </a:r>
            <a:r>
              <a:rPr sz="1600" spc="-2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ΜΕ</a:t>
            </a:r>
            <a:r>
              <a:rPr sz="1600" spc="-3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ΤΗ</a:t>
            </a:r>
            <a:r>
              <a:rPr sz="1600" spc="-25" dirty="0">
                <a:solidFill>
                  <a:srgbClr val="0000CC"/>
                </a:solidFill>
                <a:latin typeface="Arial Black" panose="020B0A04020102020204"/>
                <a:cs typeface="Arial Black" panose="020B0A04020102020204"/>
              </a:rPr>
              <a:t> </a:t>
            </a:r>
            <a:r>
              <a:rPr sz="1600">
                <a:solidFill>
                  <a:srgbClr val="0000CC"/>
                </a:solidFill>
                <a:latin typeface="Arial Black" panose="020B0A04020102020204"/>
                <a:cs typeface="Arial Black" panose="020B0A04020102020204"/>
              </a:rPr>
              <a:t>ΜΕΣΗ</a:t>
            </a:r>
            <a:r>
              <a:rPr sz="1600" spc="-20">
                <a:solidFill>
                  <a:srgbClr val="0000CC"/>
                </a:solidFill>
                <a:latin typeface="Arial Black" panose="020B0A04020102020204"/>
                <a:cs typeface="Arial Black" panose="020B0A04020102020204"/>
              </a:rPr>
              <a:t> </a:t>
            </a:r>
            <a:r>
              <a:rPr sz="1600" spc="-10" smtClean="0">
                <a:solidFill>
                  <a:srgbClr val="0000CC"/>
                </a:solidFill>
                <a:latin typeface="Arial Black" panose="020B0A04020102020204"/>
                <a:cs typeface="Arial Black" panose="020B0A04020102020204"/>
              </a:rPr>
              <a:t>ΕΝΔΕΙΚΝΥΜΕΝΗ </a:t>
            </a:r>
            <a:r>
              <a:rPr sz="1600" dirty="0">
                <a:solidFill>
                  <a:srgbClr val="0000CC"/>
                </a:solidFill>
                <a:latin typeface="Arial Black" panose="020B0A04020102020204"/>
                <a:cs typeface="Arial Black" panose="020B0A04020102020204"/>
              </a:rPr>
              <a:t>ΠΙΕΣΗ</a:t>
            </a:r>
            <a:r>
              <a:rPr sz="1600" spc="-4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ΜΕΙΟΝ</a:t>
            </a:r>
            <a:r>
              <a:rPr sz="1600" spc="-2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ΤΗ</a:t>
            </a:r>
            <a:r>
              <a:rPr sz="1600" spc="-3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ΜΕΣΗ</a:t>
            </a:r>
            <a:r>
              <a:rPr sz="1600" spc="-25"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ΠΙΕΣΗ</a:t>
            </a:r>
            <a:r>
              <a:rPr sz="1600" spc="-30" dirty="0">
                <a:solidFill>
                  <a:srgbClr val="0000CC"/>
                </a:solidFill>
                <a:latin typeface="Arial Black" panose="020B0A04020102020204"/>
                <a:cs typeface="Arial Black" panose="020B0A04020102020204"/>
              </a:rPr>
              <a:t> </a:t>
            </a:r>
            <a:r>
              <a:rPr sz="1600" dirty="0">
                <a:solidFill>
                  <a:srgbClr val="0000CC"/>
                </a:solidFill>
                <a:latin typeface="Arial Black" panose="020B0A04020102020204"/>
                <a:cs typeface="Arial Black" panose="020B0A04020102020204"/>
              </a:rPr>
              <a:t>ΑΠΩΛΕΙΩΝ</a:t>
            </a:r>
            <a:r>
              <a:rPr sz="1600" spc="-25" dirty="0">
                <a:solidFill>
                  <a:srgbClr val="0000CC"/>
                </a:solidFill>
                <a:latin typeface="Arial Black" panose="020B0A04020102020204"/>
                <a:cs typeface="Arial Black" panose="020B0A04020102020204"/>
              </a:rPr>
              <a:t> </a:t>
            </a:r>
            <a:r>
              <a:rPr sz="1600" spc="-10">
                <a:solidFill>
                  <a:srgbClr val="0000CC"/>
                </a:solidFill>
                <a:latin typeface="Arial Black" panose="020B0A04020102020204"/>
                <a:cs typeface="Arial Black" panose="020B0A04020102020204"/>
              </a:rPr>
              <a:t>(</a:t>
            </a:r>
            <a:r>
              <a:rPr sz="1600" spc="-10" smtClean="0">
                <a:solidFill>
                  <a:srgbClr val="0000CC"/>
                </a:solidFill>
                <a:latin typeface="Arial Black" panose="020B0A04020102020204"/>
                <a:cs typeface="Arial Black" panose="020B0A04020102020204"/>
              </a:rPr>
              <a:t>ΕΣ</a:t>
            </a:r>
            <a:r>
              <a:rPr lang="el-GR" sz="1600" spc="-10" dirty="0" smtClean="0">
                <a:solidFill>
                  <a:srgbClr val="0000CC"/>
                </a:solidFill>
                <a:latin typeface="Arial Black" panose="020B0A04020102020204"/>
                <a:cs typeface="Arial Black" panose="020B0A04020102020204"/>
              </a:rPr>
              <a:t>Ω</a:t>
            </a:r>
            <a:r>
              <a:rPr sz="1600" smtClean="0">
                <a:solidFill>
                  <a:srgbClr val="0000CC"/>
                </a:solidFill>
                <a:latin typeface="Arial Black" panose="020B0A04020102020204"/>
                <a:cs typeface="Arial Black" panose="020B0A04020102020204"/>
              </a:rPr>
              <a:t>ΤΕΡΙΚΩΝ</a:t>
            </a:r>
            <a:r>
              <a:rPr sz="1600" spc="-25" smtClean="0">
                <a:solidFill>
                  <a:srgbClr val="0000CC"/>
                </a:solidFill>
                <a:latin typeface="Arial Black" panose="020B0A04020102020204"/>
                <a:cs typeface="Arial Black" panose="020B0A04020102020204"/>
              </a:rPr>
              <a:t> </a:t>
            </a:r>
            <a:r>
              <a:rPr sz="1600" spc="-10" dirty="0">
                <a:solidFill>
                  <a:srgbClr val="0000CC"/>
                </a:solidFill>
                <a:latin typeface="Arial Black" panose="020B0A04020102020204"/>
                <a:cs typeface="Arial Black" panose="020B0A04020102020204"/>
              </a:rPr>
              <a:t>ΤΡΙΒΩΝ- </a:t>
            </a:r>
            <a:r>
              <a:rPr sz="1600" dirty="0">
                <a:solidFill>
                  <a:srgbClr val="0000CC"/>
                </a:solidFill>
                <a:latin typeface="Arial Black" panose="020B0A04020102020204"/>
                <a:cs typeface="Arial Black" panose="020B0A04020102020204"/>
              </a:rPr>
              <a:t>ΜΗΧΑΝΙΚΩΝ</a:t>
            </a:r>
            <a:r>
              <a:rPr sz="1600" spc="-40" dirty="0">
                <a:solidFill>
                  <a:srgbClr val="0000CC"/>
                </a:solidFill>
                <a:latin typeface="Arial Black" panose="020B0A04020102020204"/>
                <a:cs typeface="Arial Black" panose="020B0A04020102020204"/>
              </a:rPr>
              <a:t> </a:t>
            </a:r>
            <a:r>
              <a:rPr sz="1600" spc="-10" dirty="0">
                <a:solidFill>
                  <a:srgbClr val="0000CC"/>
                </a:solidFill>
                <a:latin typeface="Arial Black" panose="020B0A04020102020204"/>
                <a:cs typeface="Arial Black" panose="020B0A04020102020204"/>
              </a:rPr>
              <a:t>ΑΠΩΛΕΙΩΝ).</a:t>
            </a:r>
            <a:endParaRPr sz="1600">
              <a:latin typeface="Arial Black" panose="020B0A04020102020204"/>
              <a:cs typeface="Arial Black" panose="020B0A04020102020204"/>
            </a:endParaRPr>
          </a:p>
          <a:p>
            <a:pPr>
              <a:lnSpc>
                <a:spcPct val="100000"/>
              </a:lnSpc>
              <a:spcBef>
                <a:spcPts val="50"/>
              </a:spcBef>
            </a:pPr>
            <a:endParaRPr sz="1750">
              <a:latin typeface="Arial Black" panose="020B0A04020102020204"/>
              <a:cs typeface="Arial Black" panose="020B0A04020102020204"/>
            </a:endParaRPr>
          </a:p>
          <a:p>
            <a:pPr marL="12700" marR="5080">
              <a:lnSpc>
                <a:spcPct val="126000"/>
              </a:lnSpc>
            </a:pPr>
            <a:r>
              <a:rPr sz="1600" dirty="0">
                <a:latin typeface="Arial Black" panose="020B0A04020102020204"/>
                <a:cs typeface="Arial Black" panose="020B0A04020102020204"/>
              </a:rPr>
              <a:t>ΕΙΝΑΙ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ΠΙΕΣΗ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ΑΝΤΙΣΤΟΙΧΕΙ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ΠΡΑΓΜΑΤΙΚΗ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ΙΣΧΥ</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ΑΠΟΔΙΔΕΙ </a:t>
            </a:r>
            <a:r>
              <a:rPr sz="1600" dirty="0">
                <a:latin typeface="Arial Black" panose="020B0A04020102020204"/>
                <a:cs typeface="Arial Black" panose="020B0A04020102020204"/>
              </a:rPr>
              <a:t>Η</a:t>
            </a:r>
            <a:r>
              <a:rPr sz="1600" spc="-50" dirty="0">
                <a:latin typeface="Arial Black" panose="020B0A04020102020204"/>
                <a:cs typeface="Arial Black" panose="020B0A04020102020204"/>
              </a:rPr>
              <a:t> </a:t>
            </a:r>
            <a:r>
              <a:rPr sz="1600">
                <a:latin typeface="Arial Black" panose="020B0A04020102020204"/>
                <a:cs typeface="Arial Black" panose="020B0A04020102020204"/>
              </a:rPr>
              <a:t>ΜΕΚ</a:t>
            </a:r>
            <a:r>
              <a:rPr sz="1600" spc="-35">
                <a:latin typeface="Arial Black" panose="020B0A04020102020204"/>
                <a:cs typeface="Arial Black" panose="020B0A04020102020204"/>
              </a:rPr>
              <a:t> </a:t>
            </a:r>
            <a:r>
              <a:rPr sz="1600" smtClean="0">
                <a:latin typeface="Arial Black" panose="020B0A04020102020204"/>
                <a:cs typeface="Arial Black" panose="020B0A04020102020204"/>
              </a:rPr>
              <a:t>ΣΤΟ</a:t>
            </a:r>
            <a:r>
              <a:rPr lang="el-GR" sz="1600" dirty="0" smtClean="0">
                <a:latin typeface="Arial Black" panose="020B0A04020102020204"/>
                <a:cs typeface="Arial Black" panose="020B0A04020102020204"/>
              </a:rPr>
              <a:t>Ν</a:t>
            </a:r>
            <a:r>
              <a:rPr sz="1600" spc="-35" smtClean="0">
                <a:latin typeface="Arial Black" panose="020B0A04020102020204"/>
                <a:cs typeface="Arial Black" panose="020B0A04020102020204"/>
              </a:rPr>
              <a:t> </a:t>
            </a:r>
            <a:r>
              <a:rPr sz="1600" dirty="0">
                <a:latin typeface="Arial Black" panose="020B0A04020102020204"/>
                <a:cs typeface="Arial Black" panose="020B0A04020102020204"/>
              </a:rPr>
              <a:t>ΣΤΡΟΦΑΛΟΦΟΡΟ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ΑΞΟΝΑ</a:t>
            </a:r>
            <a:r>
              <a:rPr sz="1600">
                <a:latin typeface="Arial Black" panose="020B0A04020102020204"/>
                <a:cs typeface="Arial Black" panose="020B0A04020102020204"/>
              </a:rPr>
              <a:t>.</a:t>
            </a:r>
            <a:r>
              <a:rPr sz="1600" spc="-35">
                <a:latin typeface="Arial Black" panose="020B0A04020102020204"/>
                <a:cs typeface="Arial Black" panose="020B0A04020102020204"/>
              </a:rPr>
              <a:t> </a:t>
            </a:r>
            <a:endParaRPr sz="16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78391"/>
          </a:xfrm>
          <a:prstGeom prst="rect">
            <a:avLst/>
          </a:prstGeom>
        </p:spPr>
        <p:txBody>
          <a:bodyPr vert="horz" wrap="square" lIns="0" tIns="306070" rIns="0" bIns="0" rtlCol="0">
            <a:spAutoFit/>
          </a:bodyPr>
          <a:lstStyle/>
          <a:p>
            <a:pPr marL="1831340">
              <a:lnSpc>
                <a:spcPct val="100000"/>
              </a:lnSpc>
              <a:spcBef>
                <a:spcPts val="100"/>
              </a:spcBef>
            </a:pPr>
            <a:r>
              <a:rPr sz="2400" b="0" u="none" smtClean="0">
                <a:solidFill>
                  <a:srgbClr val="FFFFFF"/>
                </a:solidFill>
                <a:latin typeface="Arial Black" panose="020B0A04020102020204"/>
                <a:cs typeface="Arial Black" panose="020B0A04020102020204"/>
              </a:rPr>
              <a:t>ΜΕΣΗ</a:t>
            </a:r>
            <a:r>
              <a:rPr lang="el-GR" sz="2400" b="0" u="none" dirty="0" smtClean="0">
                <a:solidFill>
                  <a:srgbClr val="FFFFFF"/>
                </a:solidFill>
                <a:latin typeface="Arial Black" panose="020B0A04020102020204"/>
                <a:cs typeface="Arial Black" panose="020B0A04020102020204"/>
              </a:rPr>
              <a:t> </a:t>
            </a:r>
            <a:r>
              <a:rPr sz="2400" b="0" u="heavy" spc="-8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ΠΡΑΓΜΑΤΙΚΗ</a:t>
            </a:r>
            <a:r>
              <a:rPr lang="el-GR" sz="2400" b="0" u="none" dirty="0" smtClean="0">
                <a:solidFill>
                  <a:srgbClr val="FFFFFF"/>
                </a:solidFill>
                <a:latin typeface="Arial Black" panose="020B0A04020102020204"/>
                <a:cs typeface="Arial Black" panose="020B0A04020102020204"/>
              </a:rPr>
              <a:t> </a:t>
            </a:r>
            <a:r>
              <a:rPr sz="2400" b="0" u="heavy" spc="-65" smtClean="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ΠΙΕΣΗ</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69479" y="1249680"/>
            <a:ext cx="3677440" cy="5214620"/>
          </a:xfrm>
          <a:prstGeom prst="rect">
            <a:avLst/>
          </a:prstGeom>
        </p:spPr>
      </p:pic>
      <p:pic>
        <p:nvPicPr>
          <p:cNvPr id="3" name="object 3"/>
          <p:cNvPicPr/>
          <p:nvPr/>
        </p:nvPicPr>
        <p:blipFill>
          <a:blip r:embed="rId2" cstate="print"/>
          <a:stretch>
            <a:fillRect/>
          </a:stretch>
        </p:blipFill>
        <p:spPr>
          <a:xfrm>
            <a:off x="4912089" y="1943415"/>
            <a:ext cx="3091971" cy="3535878"/>
          </a:xfrm>
          <a:prstGeom prst="rect">
            <a:avLst/>
          </a:prstGeom>
        </p:spPr>
      </p:pic>
      <p:sp>
        <p:nvSpPr>
          <p:cNvPr id="4" name="object 4"/>
          <p:cNvSpPr txBox="1">
            <a:spLocks noGrp="1"/>
          </p:cNvSpPr>
          <p:nvPr>
            <p:ph type="title"/>
          </p:nvPr>
        </p:nvSpPr>
        <p:spPr>
          <a:xfrm>
            <a:off x="1668779" y="822959"/>
            <a:ext cx="892810" cy="391160"/>
          </a:xfrm>
          <a:prstGeom prst="rect">
            <a:avLst/>
          </a:prstGeom>
        </p:spPr>
        <p:txBody>
          <a:bodyPr vert="horz" wrap="square" lIns="0" tIns="12700" rIns="0" bIns="0" rtlCol="0">
            <a:spAutoFit/>
          </a:bodyPr>
          <a:lstStyle/>
          <a:p>
            <a:pPr marL="12700">
              <a:lnSpc>
                <a:spcPct val="100000"/>
              </a:lnSpc>
              <a:spcBef>
                <a:spcPts val="100"/>
              </a:spcBef>
            </a:pPr>
            <a:r>
              <a:rPr sz="2400" u="none" dirty="0">
                <a:solidFill>
                  <a:srgbClr val="000000"/>
                </a:solidFill>
              </a:rPr>
              <a:t>Σχ </a:t>
            </a:r>
            <a:r>
              <a:rPr sz="2400" u="none" spc="-25" dirty="0">
                <a:solidFill>
                  <a:srgbClr val="000000"/>
                </a:solidFill>
              </a:rPr>
              <a:t>9.3</a:t>
            </a:r>
            <a:endParaRPr sz="2400"/>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203966"/>
            <a:ext cx="8690610" cy="5120640"/>
          </a:xfrm>
          <a:prstGeom prst="rect">
            <a:avLst/>
          </a:prstGeom>
        </p:spPr>
        <p:txBody>
          <a:bodyPr vert="horz" wrap="square" lIns="0" tIns="16510" rIns="0" bIns="0" rtlCol="0">
            <a:spAutoFit/>
          </a:bodyPr>
          <a:lstStyle/>
          <a:p>
            <a:pPr marL="212090" marR="201930" indent="3175" algn="ctr">
              <a:lnSpc>
                <a:spcPct val="135000"/>
              </a:lnSpc>
              <a:spcBef>
                <a:spcPts val="130"/>
              </a:spcBef>
            </a:pPr>
            <a:r>
              <a:rPr sz="2750" u="heavy" spc="-10" dirty="0">
                <a:solidFill>
                  <a:srgbClr val="000099"/>
                </a:solidFill>
                <a:uFill>
                  <a:solidFill>
                    <a:srgbClr val="000099"/>
                  </a:solidFill>
                </a:uFill>
                <a:latin typeface="Arial Black" panose="020B0A04020102020204"/>
                <a:cs typeface="Arial Black" panose="020B0A04020102020204"/>
              </a:rPr>
              <a:t>ΕΝΔΕΙΚΝΥΜΕΝΗ</a:t>
            </a:r>
            <a:r>
              <a:rPr sz="2750" u="heavy" spc="-140" dirty="0">
                <a:solidFill>
                  <a:srgbClr val="000099"/>
                </a:solidFill>
                <a:uFill>
                  <a:solidFill>
                    <a:srgbClr val="000099"/>
                  </a:solidFill>
                </a:uFill>
                <a:latin typeface="Arial Black" panose="020B0A04020102020204"/>
                <a:cs typeface="Arial Black" panose="020B0A04020102020204"/>
              </a:rPr>
              <a:t> </a:t>
            </a:r>
            <a:r>
              <a:rPr sz="2750" u="heavy" dirty="0">
                <a:solidFill>
                  <a:srgbClr val="000099"/>
                </a:solidFill>
                <a:uFill>
                  <a:solidFill>
                    <a:srgbClr val="000099"/>
                  </a:solidFill>
                </a:uFill>
                <a:latin typeface="Arial Black" panose="020B0A04020102020204"/>
                <a:cs typeface="Arial Black" panose="020B0A04020102020204"/>
              </a:rPr>
              <a:t>ΙΣΧΥΣ</a:t>
            </a:r>
            <a:r>
              <a:rPr sz="2750" u="heavy" spc="-120" dirty="0">
                <a:solidFill>
                  <a:srgbClr val="000099"/>
                </a:solidFill>
                <a:uFill>
                  <a:solidFill>
                    <a:srgbClr val="000099"/>
                  </a:solidFill>
                </a:uFill>
                <a:latin typeface="Arial Black" panose="020B0A04020102020204"/>
                <a:cs typeface="Arial Black" panose="020B0A04020102020204"/>
              </a:rPr>
              <a:t> </a:t>
            </a:r>
            <a:r>
              <a:rPr sz="2750" u="heavy" dirty="0">
                <a:solidFill>
                  <a:srgbClr val="000099"/>
                </a:solidFill>
                <a:uFill>
                  <a:solidFill>
                    <a:srgbClr val="000099"/>
                  </a:solidFill>
                </a:uFill>
                <a:latin typeface="Arial Black" panose="020B0A04020102020204"/>
                <a:cs typeface="Arial Black" panose="020B0A04020102020204"/>
              </a:rPr>
              <a:t>(ή</a:t>
            </a:r>
            <a:r>
              <a:rPr sz="2750" u="heavy" spc="-135" dirty="0">
                <a:solidFill>
                  <a:srgbClr val="000099"/>
                </a:solidFill>
                <a:uFill>
                  <a:solidFill>
                    <a:srgbClr val="000099"/>
                  </a:solidFill>
                </a:uFill>
                <a:latin typeface="Arial Black" panose="020B0A04020102020204"/>
                <a:cs typeface="Arial Black" panose="020B0A04020102020204"/>
              </a:rPr>
              <a:t> </a:t>
            </a:r>
            <a:r>
              <a:rPr sz="2750" u="heavy" spc="-10" dirty="0">
                <a:solidFill>
                  <a:srgbClr val="000099"/>
                </a:solidFill>
                <a:uFill>
                  <a:solidFill>
                    <a:srgbClr val="000099"/>
                  </a:solidFill>
                </a:uFill>
                <a:latin typeface="Arial Black" panose="020B0A04020102020204"/>
                <a:cs typeface="Arial Black" panose="020B0A04020102020204"/>
              </a:rPr>
              <a:t>ΘΕΩΡΗΤΙΚΗ)</a:t>
            </a:r>
            <a:r>
              <a:rPr sz="2750" spc="-10" dirty="0">
                <a:solidFill>
                  <a:srgbClr val="000099"/>
                </a:solidFill>
                <a:latin typeface="Arial Black" panose="020B0A04020102020204"/>
                <a:cs typeface="Arial Black" panose="020B0A04020102020204"/>
              </a:rPr>
              <a:t> </a:t>
            </a:r>
            <a:r>
              <a:rPr sz="2350" u="heavy" spc="-10" dirty="0">
                <a:solidFill>
                  <a:srgbClr val="FF0000"/>
                </a:solidFill>
                <a:uFill>
                  <a:solidFill>
                    <a:srgbClr val="FF0000"/>
                  </a:solidFill>
                </a:uFill>
                <a:latin typeface="Arial Black" panose="020B0A04020102020204"/>
                <a:cs typeface="Arial Black" panose="020B0A04020102020204"/>
              </a:rPr>
              <a:t>(INDICATED</a:t>
            </a:r>
            <a:r>
              <a:rPr sz="2350" u="heavy" spc="-75" dirty="0">
                <a:solidFill>
                  <a:srgbClr val="FF0000"/>
                </a:solidFill>
                <a:uFill>
                  <a:solidFill>
                    <a:srgbClr val="FF0000"/>
                  </a:solidFill>
                </a:uFill>
                <a:latin typeface="Arial Black" panose="020B0A04020102020204"/>
                <a:cs typeface="Arial Black" panose="020B0A04020102020204"/>
              </a:rPr>
              <a:t> </a:t>
            </a:r>
            <a:r>
              <a:rPr sz="2350" u="heavy" dirty="0">
                <a:solidFill>
                  <a:srgbClr val="FF0000"/>
                </a:solidFill>
                <a:uFill>
                  <a:solidFill>
                    <a:srgbClr val="FF0000"/>
                  </a:solidFill>
                </a:uFill>
                <a:latin typeface="Arial Black" panose="020B0A04020102020204"/>
                <a:cs typeface="Arial Black" panose="020B0A04020102020204"/>
              </a:rPr>
              <a:t>POWER</a:t>
            </a:r>
            <a:r>
              <a:rPr sz="2350" u="heavy" spc="-55" dirty="0">
                <a:solidFill>
                  <a:srgbClr val="FF0000"/>
                </a:solidFill>
                <a:uFill>
                  <a:solidFill>
                    <a:srgbClr val="FF0000"/>
                  </a:solidFill>
                </a:uFill>
                <a:latin typeface="Arial Black" panose="020B0A04020102020204"/>
                <a:cs typeface="Arial Black" panose="020B0A04020102020204"/>
              </a:rPr>
              <a:t> </a:t>
            </a:r>
            <a:r>
              <a:rPr sz="2350" u="heavy" dirty="0">
                <a:solidFill>
                  <a:srgbClr val="FF0000"/>
                </a:solidFill>
                <a:uFill>
                  <a:solidFill>
                    <a:srgbClr val="FF0000"/>
                  </a:solidFill>
                </a:uFill>
                <a:latin typeface="Arial Black" panose="020B0A04020102020204"/>
                <a:cs typeface="Arial Black" panose="020B0A04020102020204"/>
              </a:rPr>
              <a:t>or</a:t>
            </a:r>
            <a:r>
              <a:rPr sz="2350" u="heavy" spc="-55" dirty="0">
                <a:solidFill>
                  <a:srgbClr val="FF0000"/>
                </a:solidFill>
                <a:uFill>
                  <a:solidFill>
                    <a:srgbClr val="FF0000"/>
                  </a:solidFill>
                </a:uFill>
                <a:latin typeface="Arial Black" panose="020B0A04020102020204"/>
                <a:cs typeface="Arial Black" panose="020B0A04020102020204"/>
              </a:rPr>
              <a:t> </a:t>
            </a:r>
            <a:r>
              <a:rPr sz="2350" u="heavy" spc="-10" dirty="0">
                <a:solidFill>
                  <a:srgbClr val="FF0000"/>
                </a:solidFill>
                <a:uFill>
                  <a:solidFill>
                    <a:srgbClr val="FF0000"/>
                  </a:solidFill>
                </a:uFill>
                <a:latin typeface="Arial Black" panose="020B0A04020102020204"/>
                <a:cs typeface="Arial Black" panose="020B0A04020102020204"/>
              </a:rPr>
              <a:t>INDICATED</a:t>
            </a:r>
            <a:r>
              <a:rPr sz="2350" u="heavy" spc="-65" dirty="0">
                <a:solidFill>
                  <a:srgbClr val="FF0000"/>
                </a:solidFill>
                <a:uFill>
                  <a:solidFill>
                    <a:srgbClr val="FF0000"/>
                  </a:solidFill>
                </a:uFill>
                <a:latin typeface="Arial Black" panose="020B0A04020102020204"/>
                <a:cs typeface="Arial Black" panose="020B0A04020102020204"/>
              </a:rPr>
              <a:t> </a:t>
            </a:r>
            <a:r>
              <a:rPr sz="2350" u="heavy" dirty="0">
                <a:solidFill>
                  <a:srgbClr val="FF0000"/>
                </a:solidFill>
                <a:uFill>
                  <a:solidFill>
                    <a:srgbClr val="FF0000"/>
                  </a:solidFill>
                </a:uFill>
                <a:latin typeface="Arial Black" panose="020B0A04020102020204"/>
                <a:cs typeface="Arial Black" panose="020B0A04020102020204"/>
              </a:rPr>
              <a:t>HORSE</a:t>
            </a:r>
            <a:r>
              <a:rPr sz="2350" u="heavy" spc="-45" dirty="0">
                <a:solidFill>
                  <a:srgbClr val="FF0000"/>
                </a:solidFill>
                <a:uFill>
                  <a:solidFill>
                    <a:srgbClr val="FF0000"/>
                  </a:solidFill>
                </a:uFill>
                <a:latin typeface="Arial Black" panose="020B0A04020102020204"/>
                <a:cs typeface="Arial Black" panose="020B0A04020102020204"/>
              </a:rPr>
              <a:t> </a:t>
            </a:r>
            <a:r>
              <a:rPr sz="2350" u="heavy" spc="-10" dirty="0">
                <a:solidFill>
                  <a:srgbClr val="FF0000"/>
                </a:solidFill>
                <a:uFill>
                  <a:solidFill>
                    <a:srgbClr val="FF0000"/>
                  </a:solidFill>
                </a:uFill>
                <a:latin typeface="Arial Black" panose="020B0A04020102020204"/>
                <a:cs typeface="Arial Black" panose="020B0A04020102020204"/>
              </a:rPr>
              <a:t>POWER)</a:t>
            </a:r>
            <a:r>
              <a:rPr sz="2350" spc="-10" dirty="0">
                <a:solidFill>
                  <a:srgbClr val="FF0000"/>
                </a:solidFill>
                <a:latin typeface="Arial Black" panose="020B0A04020102020204"/>
                <a:cs typeface="Arial Black" panose="020B0A04020102020204"/>
              </a:rPr>
              <a:t> </a:t>
            </a:r>
            <a:r>
              <a:rPr sz="2750" u="heavy" dirty="0">
                <a:solidFill>
                  <a:srgbClr val="FF0000"/>
                </a:solidFill>
                <a:uFill>
                  <a:solidFill>
                    <a:srgbClr val="FF0000"/>
                  </a:solidFill>
                </a:uFill>
                <a:latin typeface="Arial Black" panose="020B0A04020102020204"/>
                <a:cs typeface="Arial Black" panose="020B0A04020102020204"/>
              </a:rPr>
              <a:t>Ν</a:t>
            </a:r>
            <a:r>
              <a:rPr sz="2350" u="heavy" dirty="0">
                <a:solidFill>
                  <a:srgbClr val="FF0000"/>
                </a:solidFill>
                <a:uFill>
                  <a:solidFill>
                    <a:srgbClr val="FF0000"/>
                  </a:solidFill>
                </a:uFill>
                <a:latin typeface="Arial Black" panose="020B0A04020102020204"/>
                <a:cs typeface="Arial Black" panose="020B0A04020102020204"/>
              </a:rPr>
              <a:t>i</a:t>
            </a:r>
            <a:r>
              <a:rPr sz="2350" u="heavy" spc="-30" dirty="0">
                <a:solidFill>
                  <a:srgbClr val="FF0000"/>
                </a:solidFill>
                <a:uFill>
                  <a:solidFill>
                    <a:srgbClr val="FF0000"/>
                  </a:solidFill>
                </a:uFill>
                <a:latin typeface="Arial Black" panose="020B0A04020102020204"/>
                <a:cs typeface="Arial Black" panose="020B0A04020102020204"/>
              </a:rPr>
              <a:t> </a:t>
            </a:r>
            <a:r>
              <a:rPr sz="2750" u="heavy" dirty="0">
                <a:solidFill>
                  <a:srgbClr val="FF0000"/>
                </a:solidFill>
                <a:uFill>
                  <a:solidFill>
                    <a:srgbClr val="FF0000"/>
                  </a:solidFill>
                </a:uFill>
                <a:latin typeface="Arial Black" panose="020B0A04020102020204"/>
                <a:cs typeface="Arial Black" panose="020B0A04020102020204"/>
              </a:rPr>
              <a:t>-</a:t>
            </a:r>
            <a:r>
              <a:rPr sz="2750" u="heavy" spc="-35" dirty="0">
                <a:solidFill>
                  <a:srgbClr val="FF0000"/>
                </a:solidFill>
                <a:uFill>
                  <a:solidFill>
                    <a:srgbClr val="FF0000"/>
                  </a:solidFill>
                </a:uFill>
                <a:latin typeface="Arial Black" panose="020B0A04020102020204"/>
                <a:cs typeface="Arial Black" panose="020B0A04020102020204"/>
              </a:rPr>
              <a:t> </a:t>
            </a:r>
            <a:r>
              <a:rPr sz="2750" u="heavy" spc="-25" dirty="0">
                <a:solidFill>
                  <a:srgbClr val="FF0000"/>
                </a:solidFill>
                <a:uFill>
                  <a:solidFill>
                    <a:srgbClr val="FF0000"/>
                  </a:solidFill>
                </a:uFill>
                <a:latin typeface="Arial Black" panose="020B0A04020102020204"/>
                <a:cs typeface="Arial Black" panose="020B0A04020102020204"/>
              </a:rPr>
              <a:t>IHP</a:t>
            </a:r>
            <a:endParaRPr sz="2750">
              <a:latin typeface="Arial Black" panose="020B0A04020102020204"/>
              <a:cs typeface="Arial Black" panose="020B0A04020102020204"/>
            </a:endParaRPr>
          </a:p>
          <a:p>
            <a:pPr>
              <a:lnSpc>
                <a:spcPct val="100000"/>
              </a:lnSpc>
              <a:spcBef>
                <a:spcPts val="15"/>
              </a:spcBef>
            </a:pPr>
            <a:endParaRPr sz="2600">
              <a:latin typeface="Arial Black" panose="020B0A04020102020204"/>
              <a:cs typeface="Arial Black" panose="020B0A04020102020204"/>
            </a:endParaRPr>
          </a:p>
          <a:p>
            <a:pPr marL="12700" marR="5080">
              <a:lnSpc>
                <a:spcPct val="117000"/>
              </a:lnSpc>
            </a:pPr>
            <a:r>
              <a:rPr sz="2750" dirty="0">
                <a:solidFill>
                  <a:srgbClr val="0000CC"/>
                </a:solidFill>
                <a:latin typeface="Arial Black" panose="020B0A04020102020204"/>
                <a:cs typeface="Arial Black" panose="020B0A04020102020204"/>
              </a:rPr>
              <a:t>Η</a:t>
            </a:r>
            <a:r>
              <a:rPr sz="2750" spc="-12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ΙΣΧΥΣ</a:t>
            </a:r>
            <a:r>
              <a:rPr sz="2750" spc="-11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ΠΟΥ</a:t>
            </a:r>
            <a:r>
              <a:rPr sz="2750" spc="-12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ΠΑΙΡΝΕΤΑΙ</a:t>
            </a:r>
            <a:r>
              <a:rPr sz="2750" spc="-114"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ΜΕΣΑ</a:t>
            </a:r>
            <a:r>
              <a:rPr sz="2750" spc="-12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ΣΤΟ</a:t>
            </a:r>
            <a:r>
              <a:rPr sz="2750" spc="-114" dirty="0">
                <a:solidFill>
                  <a:srgbClr val="0000CC"/>
                </a:solidFill>
                <a:latin typeface="Arial Black" panose="020B0A04020102020204"/>
                <a:cs typeface="Arial Black" panose="020B0A04020102020204"/>
              </a:rPr>
              <a:t> </a:t>
            </a:r>
            <a:r>
              <a:rPr sz="2750" spc="-10" dirty="0">
                <a:solidFill>
                  <a:srgbClr val="0000CC"/>
                </a:solidFill>
                <a:latin typeface="Arial Black" panose="020B0A04020102020204"/>
                <a:cs typeface="Arial Black" panose="020B0A04020102020204"/>
              </a:rPr>
              <a:t>ΚΥΛΙ- </a:t>
            </a:r>
            <a:r>
              <a:rPr sz="2750" dirty="0">
                <a:solidFill>
                  <a:srgbClr val="0000CC"/>
                </a:solidFill>
                <a:latin typeface="Arial Black" panose="020B0A04020102020204"/>
                <a:cs typeface="Arial Black" panose="020B0A04020102020204"/>
              </a:rPr>
              <a:t>ΝΔΡΟ</a:t>
            </a:r>
            <a:r>
              <a:rPr sz="2750" spc="-135"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ΤΗΣ</a:t>
            </a:r>
            <a:r>
              <a:rPr sz="2750" spc="-125"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ΜΗΧΑΝΗΣ</a:t>
            </a:r>
            <a:r>
              <a:rPr sz="2750" spc="-13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ΚΑΤΑ</a:t>
            </a:r>
            <a:r>
              <a:rPr sz="2750" spc="-135"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ΤΗΝ</a:t>
            </a:r>
            <a:r>
              <a:rPr sz="2750" spc="-13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ΚΑΥΣΗ</a:t>
            </a:r>
            <a:r>
              <a:rPr sz="2750" spc="-125" dirty="0">
                <a:solidFill>
                  <a:srgbClr val="0000CC"/>
                </a:solidFill>
                <a:latin typeface="Arial Black" panose="020B0A04020102020204"/>
                <a:cs typeface="Arial Black" panose="020B0A04020102020204"/>
              </a:rPr>
              <a:t> </a:t>
            </a:r>
            <a:r>
              <a:rPr sz="2750" spc="-25" dirty="0">
                <a:solidFill>
                  <a:srgbClr val="0000CC"/>
                </a:solidFill>
                <a:latin typeface="Arial Black" panose="020B0A04020102020204"/>
                <a:cs typeface="Arial Black" panose="020B0A04020102020204"/>
              </a:rPr>
              <a:t>ΤΟΥ </a:t>
            </a:r>
            <a:r>
              <a:rPr sz="2750" spc="-10" dirty="0">
                <a:solidFill>
                  <a:srgbClr val="0000CC"/>
                </a:solidFill>
                <a:latin typeface="Arial Black" panose="020B0A04020102020204"/>
                <a:cs typeface="Arial Black" panose="020B0A04020102020204"/>
              </a:rPr>
              <a:t>ΚΑΥΣΙΜΟΥ</a:t>
            </a:r>
            <a:r>
              <a:rPr sz="2750" spc="-114"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ΧΩΡΙΣ</a:t>
            </a:r>
            <a:r>
              <a:rPr sz="2750" spc="-114"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ΝΑ</a:t>
            </a:r>
            <a:r>
              <a:rPr sz="2750" spc="-114" dirty="0">
                <a:solidFill>
                  <a:srgbClr val="0000CC"/>
                </a:solidFill>
                <a:latin typeface="Arial Black" panose="020B0A04020102020204"/>
                <a:cs typeface="Arial Black" panose="020B0A04020102020204"/>
              </a:rPr>
              <a:t> </a:t>
            </a:r>
            <a:r>
              <a:rPr sz="2750">
                <a:solidFill>
                  <a:srgbClr val="0000CC"/>
                </a:solidFill>
                <a:latin typeface="Arial Black" panose="020B0A04020102020204"/>
                <a:cs typeface="Arial Black" panose="020B0A04020102020204"/>
              </a:rPr>
              <a:t>ΕΧΟΥΝ</a:t>
            </a:r>
            <a:r>
              <a:rPr sz="2750" spc="-120">
                <a:solidFill>
                  <a:srgbClr val="0000CC"/>
                </a:solidFill>
                <a:latin typeface="Arial Black" panose="020B0A04020102020204"/>
                <a:cs typeface="Arial Black" panose="020B0A04020102020204"/>
              </a:rPr>
              <a:t> </a:t>
            </a:r>
            <a:r>
              <a:rPr sz="2750" spc="-30" smtClean="0">
                <a:solidFill>
                  <a:srgbClr val="0000CC"/>
                </a:solidFill>
                <a:latin typeface="Arial Black" panose="020B0A04020102020204"/>
                <a:cs typeface="Arial Black" panose="020B0A04020102020204"/>
              </a:rPr>
              <a:t>ΑΦΑΙ</a:t>
            </a:r>
            <a:r>
              <a:rPr sz="2750" spc="-10" smtClean="0">
                <a:solidFill>
                  <a:srgbClr val="0000CC"/>
                </a:solidFill>
                <a:latin typeface="Arial Black" panose="020B0A04020102020204"/>
                <a:cs typeface="Arial Black" panose="020B0A04020102020204"/>
              </a:rPr>
              <a:t>ΡΕΘΕΙ </a:t>
            </a:r>
            <a:r>
              <a:rPr sz="2750" dirty="0">
                <a:solidFill>
                  <a:srgbClr val="0000CC"/>
                </a:solidFill>
                <a:latin typeface="Arial Black" panose="020B0A04020102020204"/>
                <a:cs typeface="Arial Black" panose="020B0A04020102020204"/>
              </a:rPr>
              <a:t>ΑΠΟ</a:t>
            </a:r>
            <a:r>
              <a:rPr sz="2750" spc="-114"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ΑΥΤΗ</a:t>
            </a:r>
            <a:r>
              <a:rPr sz="2750" spc="-110" dirty="0">
                <a:solidFill>
                  <a:srgbClr val="0000CC"/>
                </a:solidFill>
                <a:latin typeface="Arial Black" panose="020B0A04020102020204"/>
                <a:cs typeface="Arial Black" panose="020B0A04020102020204"/>
              </a:rPr>
              <a:t> </a:t>
            </a:r>
            <a:r>
              <a:rPr sz="2750" dirty="0">
                <a:solidFill>
                  <a:srgbClr val="0000CC"/>
                </a:solidFill>
                <a:latin typeface="Arial Black" panose="020B0A04020102020204"/>
                <a:cs typeface="Arial Black" panose="020B0A04020102020204"/>
              </a:rPr>
              <a:t>ΟΙ</a:t>
            </a:r>
            <a:r>
              <a:rPr sz="2750" spc="-110" dirty="0">
                <a:solidFill>
                  <a:srgbClr val="0000CC"/>
                </a:solidFill>
                <a:latin typeface="Arial Black" panose="020B0A04020102020204"/>
                <a:cs typeface="Arial Black" panose="020B0A04020102020204"/>
              </a:rPr>
              <a:t> </a:t>
            </a:r>
            <a:r>
              <a:rPr sz="2750" spc="-10">
                <a:solidFill>
                  <a:srgbClr val="0000CC"/>
                </a:solidFill>
                <a:latin typeface="Arial Black" panose="020B0A04020102020204"/>
                <a:cs typeface="Arial Black" panose="020B0A04020102020204"/>
              </a:rPr>
              <a:t>ΥΠΑΡΧΟΥΣΕΣ</a:t>
            </a:r>
            <a:r>
              <a:rPr sz="2750" spc="-105">
                <a:solidFill>
                  <a:srgbClr val="0000CC"/>
                </a:solidFill>
                <a:latin typeface="Arial Black" panose="020B0A04020102020204"/>
                <a:cs typeface="Arial Black" panose="020B0A04020102020204"/>
              </a:rPr>
              <a:t> </a:t>
            </a:r>
            <a:r>
              <a:rPr sz="2750" spc="-30" smtClean="0">
                <a:solidFill>
                  <a:srgbClr val="0000CC"/>
                </a:solidFill>
                <a:latin typeface="Arial Black" panose="020B0A04020102020204"/>
                <a:cs typeface="Arial Black" panose="020B0A04020102020204"/>
              </a:rPr>
              <a:t>ΑΠΩ</a:t>
            </a:r>
            <a:r>
              <a:rPr sz="2750" spc="-10" smtClean="0">
                <a:solidFill>
                  <a:srgbClr val="0000CC"/>
                </a:solidFill>
                <a:latin typeface="Arial Black" panose="020B0A04020102020204"/>
                <a:cs typeface="Arial Black" panose="020B0A04020102020204"/>
              </a:rPr>
              <a:t>ΛΕΙΕΣ</a:t>
            </a:r>
            <a:r>
              <a:rPr sz="2750" spc="-10" dirty="0">
                <a:solidFill>
                  <a:srgbClr val="0000CC"/>
                </a:solidFill>
                <a:latin typeface="Arial Black" panose="020B0A04020102020204"/>
                <a:cs typeface="Arial Black" panose="020B0A04020102020204"/>
              </a:rPr>
              <a:t>.</a:t>
            </a:r>
            <a:endParaRPr sz="2750">
              <a:latin typeface="Arial Black" panose="020B0A04020102020204"/>
              <a:cs typeface="Arial Black" panose="020B0A04020102020204"/>
            </a:endParaRPr>
          </a:p>
          <a:p>
            <a:pPr marL="12700" marR="389890">
              <a:lnSpc>
                <a:spcPct val="117000"/>
              </a:lnSpc>
              <a:spcBef>
                <a:spcPts val="550"/>
              </a:spcBef>
            </a:pPr>
            <a:r>
              <a:rPr sz="2750" dirty="0">
                <a:latin typeface="Arial Black" panose="020B0A04020102020204"/>
                <a:cs typeface="Arial Black" panose="020B0A04020102020204"/>
              </a:rPr>
              <a:t>(Η</a:t>
            </a:r>
            <a:r>
              <a:rPr sz="2750" spc="-125" dirty="0">
                <a:latin typeface="Arial Black" panose="020B0A04020102020204"/>
                <a:cs typeface="Arial Black" panose="020B0A04020102020204"/>
              </a:rPr>
              <a:t> </a:t>
            </a:r>
            <a:r>
              <a:rPr sz="2750" dirty="0">
                <a:latin typeface="Arial Black" panose="020B0A04020102020204"/>
                <a:cs typeface="Arial Black" panose="020B0A04020102020204"/>
              </a:rPr>
              <a:t>ΧΗΜΙΚΗ</a:t>
            </a:r>
            <a:r>
              <a:rPr sz="2750" spc="-135" dirty="0">
                <a:latin typeface="Arial Black" panose="020B0A04020102020204"/>
                <a:cs typeface="Arial Black" panose="020B0A04020102020204"/>
              </a:rPr>
              <a:t> </a:t>
            </a:r>
            <a:r>
              <a:rPr sz="2750" dirty="0">
                <a:latin typeface="Arial Black" panose="020B0A04020102020204"/>
                <a:cs typeface="Arial Black" panose="020B0A04020102020204"/>
              </a:rPr>
              <a:t>ΕΝΕΡΓΕΙΑ</a:t>
            </a:r>
            <a:r>
              <a:rPr sz="2750" spc="-125" dirty="0">
                <a:latin typeface="Arial Black" panose="020B0A04020102020204"/>
                <a:cs typeface="Arial Black" panose="020B0A04020102020204"/>
              </a:rPr>
              <a:t> </a:t>
            </a:r>
            <a:r>
              <a:rPr sz="2750" dirty="0">
                <a:latin typeface="Arial Black" panose="020B0A04020102020204"/>
                <a:cs typeface="Arial Black" panose="020B0A04020102020204"/>
              </a:rPr>
              <a:t>ΠΟΥ</a:t>
            </a:r>
            <a:r>
              <a:rPr sz="2750" spc="-140" dirty="0">
                <a:latin typeface="Arial Black" panose="020B0A04020102020204"/>
                <a:cs typeface="Arial Black" panose="020B0A04020102020204"/>
              </a:rPr>
              <a:t> </a:t>
            </a:r>
            <a:r>
              <a:rPr sz="2750" spc="-10" dirty="0">
                <a:latin typeface="Arial Black" panose="020B0A04020102020204"/>
                <a:cs typeface="Arial Black" panose="020B0A04020102020204"/>
              </a:rPr>
              <a:t>ΜΕΤΑΣΧΗΜΑΤΙ- </a:t>
            </a:r>
            <a:r>
              <a:rPr sz="2750" dirty="0">
                <a:latin typeface="Arial Black" panose="020B0A04020102020204"/>
                <a:cs typeface="Arial Black" panose="020B0A04020102020204"/>
              </a:rPr>
              <a:t>ΖΕΤΑΙ</a:t>
            </a:r>
            <a:r>
              <a:rPr sz="2750" spc="-114" dirty="0">
                <a:latin typeface="Arial Black" panose="020B0A04020102020204"/>
                <a:cs typeface="Arial Black" panose="020B0A04020102020204"/>
              </a:rPr>
              <a:t> </a:t>
            </a:r>
            <a:r>
              <a:rPr sz="2750" dirty="0">
                <a:latin typeface="Arial Black" panose="020B0A04020102020204"/>
                <a:cs typeface="Arial Black" panose="020B0A04020102020204"/>
              </a:rPr>
              <a:t>ΣΕ</a:t>
            </a:r>
            <a:r>
              <a:rPr sz="2750" spc="-114" dirty="0">
                <a:latin typeface="Arial Black" panose="020B0A04020102020204"/>
                <a:cs typeface="Arial Black" panose="020B0A04020102020204"/>
              </a:rPr>
              <a:t> </a:t>
            </a:r>
            <a:r>
              <a:rPr sz="2750" dirty="0">
                <a:latin typeface="Arial Black" panose="020B0A04020102020204"/>
                <a:cs typeface="Arial Black" panose="020B0A04020102020204"/>
              </a:rPr>
              <a:t>ΘΕΡΜΙΚΗ</a:t>
            </a:r>
            <a:r>
              <a:rPr sz="2750" spc="-120" dirty="0">
                <a:latin typeface="Arial Black" panose="020B0A04020102020204"/>
                <a:cs typeface="Arial Black" panose="020B0A04020102020204"/>
              </a:rPr>
              <a:t> </a:t>
            </a:r>
            <a:r>
              <a:rPr sz="2750" dirty="0">
                <a:latin typeface="Arial Black" panose="020B0A04020102020204"/>
                <a:cs typeface="Arial Black" panose="020B0A04020102020204"/>
              </a:rPr>
              <a:t>ΜΕΣΩ</a:t>
            </a:r>
            <a:r>
              <a:rPr sz="2750" spc="-120" dirty="0">
                <a:latin typeface="Arial Black" panose="020B0A04020102020204"/>
                <a:cs typeface="Arial Black" panose="020B0A04020102020204"/>
              </a:rPr>
              <a:t> </a:t>
            </a:r>
            <a:r>
              <a:rPr sz="2750" dirty="0">
                <a:latin typeface="Arial Black" panose="020B0A04020102020204"/>
                <a:cs typeface="Arial Black" panose="020B0A04020102020204"/>
              </a:rPr>
              <a:t>ΤΗΣ</a:t>
            </a:r>
            <a:r>
              <a:rPr sz="2750" spc="-105" dirty="0">
                <a:latin typeface="Arial Black" panose="020B0A04020102020204"/>
                <a:cs typeface="Arial Black" panose="020B0A04020102020204"/>
              </a:rPr>
              <a:t> </a:t>
            </a:r>
            <a:r>
              <a:rPr sz="2750" spc="-10">
                <a:latin typeface="Arial Black" panose="020B0A04020102020204"/>
                <a:cs typeface="Arial Black" panose="020B0A04020102020204"/>
              </a:rPr>
              <a:t>ΚΑΥΣΗΣ</a:t>
            </a:r>
            <a:r>
              <a:rPr sz="2750" spc="-10" smtClean="0">
                <a:latin typeface="Arial Black" panose="020B0A04020102020204"/>
                <a:cs typeface="Arial Black" panose="020B0A04020102020204"/>
              </a:rPr>
              <a:t>)</a:t>
            </a:r>
            <a:r>
              <a:rPr lang="el-GR" sz="2750" spc="-10" dirty="0" smtClean="0">
                <a:latin typeface="Arial Black" panose="020B0A04020102020204"/>
                <a:cs typeface="Arial Black" panose="020B0A04020102020204"/>
              </a:rPr>
              <a:t>.</a:t>
            </a:r>
            <a:endParaRPr sz="27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2176145">
              <a:lnSpc>
                <a:spcPct val="100000"/>
              </a:lnSpc>
              <a:spcBef>
                <a:spcPts val="100"/>
              </a:spcBef>
            </a:pPr>
            <a:r>
              <a:rPr sz="2400" b="0" u="none" dirty="0">
                <a:solidFill>
                  <a:srgbClr val="FFFFFF"/>
                </a:solidFill>
                <a:latin typeface="Arial Black" panose="020B0A04020102020204"/>
                <a:cs typeface="Arial Black" panose="020B0A04020102020204"/>
              </a:rPr>
              <a:t>ΕΝΔΕΙΚΝΥΜΕΝΗ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ΙΣΧΥΣ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019810" y="1008697"/>
            <a:ext cx="7080884" cy="1362710"/>
          </a:xfrm>
          <a:prstGeom prst="rect">
            <a:avLst/>
          </a:prstGeom>
        </p:spPr>
        <p:txBody>
          <a:bodyPr vert="horz" wrap="square" lIns="0" tIns="135255" rIns="0" bIns="0" rtlCol="0">
            <a:spAutoFit/>
          </a:bodyPr>
          <a:lstStyle/>
          <a:p>
            <a:pPr marL="95250" algn="ctr">
              <a:lnSpc>
                <a:spcPct val="100000"/>
              </a:lnSpc>
              <a:spcBef>
                <a:spcPts val="1065"/>
              </a:spcBef>
            </a:pPr>
            <a:r>
              <a:rPr sz="2150" u="heavy" dirty="0">
                <a:solidFill>
                  <a:srgbClr val="000099"/>
                </a:solidFill>
                <a:uFill>
                  <a:solidFill>
                    <a:srgbClr val="000099"/>
                  </a:solidFill>
                </a:uFill>
                <a:latin typeface="Arial Black" panose="020B0A04020102020204"/>
                <a:cs typeface="Arial Black" panose="020B0A04020102020204"/>
              </a:rPr>
              <a:t>ΕΝΔΕΙΚΝΥΜΕΝΗ</a:t>
            </a:r>
            <a:r>
              <a:rPr sz="2150" u="heavy" spc="-55" dirty="0">
                <a:solidFill>
                  <a:srgbClr val="000099"/>
                </a:solidFill>
                <a:uFill>
                  <a:solidFill>
                    <a:srgbClr val="000099"/>
                  </a:solidFill>
                </a:uFill>
                <a:latin typeface="Arial Black" panose="020B0A04020102020204"/>
                <a:cs typeface="Arial Black" panose="020B0A04020102020204"/>
              </a:rPr>
              <a:t> </a:t>
            </a:r>
            <a:r>
              <a:rPr sz="2150" u="heavy" spc="-10" dirty="0">
                <a:solidFill>
                  <a:srgbClr val="000099"/>
                </a:solidFill>
                <a:uFill>
                  <a:solidFill>
                    <a:srgbClr val="000099"/>
                  </a:solidFill>
                </a:uFill>
                <a:latin typeface="Arial Black" panose="020B0A04020102020204"/>
                <a:cs typeface="Arial Black" panose="020B0A04020102020204"/>
              </a:rPr>
              <a:t>ΙΣΧΥΣ</a:t>
            </a:r>
            <a:endParaRPr sz="2150">
              <a:latin typeface="Arial Black" panose="020B0A04020102020204"/>
              <a:cs typeface="Arial Black" panose="020B0A04020102020204"/>
            </a:endParaRPr>
          </a:p>
          <a:p>
            <a:pPr algn="ctr">
              <a:lnSpc>
                <a:spcPct val="100000"/>
              </a:lnSpc>
              <a:spcBef>
                <a:spcPts val="900"/>
              </a:spcBef>
            </a:pPr>
            <a:r>
              <a:rPr sz="2000" u="heavy" dirty="0">
                <a:solidFill>
                  <a:srgbClr val="FF0000"/>
                </a:solidFill>
                <a:uFill>
                  <a:solidFill>
                    <a:srgbClr val="FF0000"/>
                  </a:solidFill>
                </a:uFill>
                <a:latin typeface="Arial Black" panose="020B0A04020102020204"/>
                <a:cs typeface="Arial Black" panose="020B0A04020102020204"/>
              </a:rPr>
              <a:t>(INDICATED</a:t>
            </a:r>
            <a:r>
              <a:rPr sz="2000" u="heavy" spc="-6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POWER</a:t>
            </a:r>
            <a:r>
              <a:rPr sz="2000" u="heavy" spc="-5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or</a:t>
            </a:r>
            <a:r>
              <a:rPr sz="2000" u="heavy" spc="-6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INDICATED</a:t>
            </a:r>
            <a:r>
              <a:rPr sz="2000" u="heavy" spc="-6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HORSE</a:t>
            </a:r>
            <a:r>
              <a:rPr sz="2000" u="heavy" spc="-60" dirty="0">
                <a:solidFill>
                  <a:srgbClr val="FF0000"/>
                </a:solidFill>
                <a:uFill>
                  <a:solidFill>
                    <a:srgbClr val="FF0000"/>
                  </a:solidFill>
                </a:u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POWER)</a:t>
            </a:r>
            <a:endParaRPr sz="2000">
              <a:latin typeface="Arial Black" panose="020B0A04020102020204"/>
              <a:cs typeface="Arial Black" panose="020B0A04020102020204"/>
            </a:endParaRPr>
          </a:p>
          <a:p>
            <a:pPr marL="93980" algn="ctr">
              <a:lnSpc>
                <a:spcPct val="100000"/>
              </a:lnSpc>
              <a:spcBef>
                <a:spcPts val="920"/>
              </a:spcBef>
            </a:pPr>
            <a:r>
              <a:rPr sz="2300" u="heavy" dirty="0">
                <a:solidFill>
                  <a:srgbClr val="FF0000"/>
                </a:solidFill>
                <a:uFill>
                  <a:solidFill>
                    <a:srgbClr val="FF0000"/>
                  </a:solidFill>
                </a:uFill>
                <a:latin typeface="Arial Black" panose="020B0A04020102020204"/>
                <a:cs typeface="Arial Black" panose="020B0A04020102020204"/>
              </a:rPr>
              <a:t>Ν</a:t>
            </a:r>
            <a:r>
              <a:rPr sz="1550" u="heavy" dirty="0">
                <a:solidFill>
                  <a:srgbClr val="FF0000"/>
                </a:solidFill>
                <a:uFill>
                  <a:solidFill>
                    <a:srgbClr val="FF0000"/>
                  </a:solidFill>
                </a:uFill>
                <a:latin typeface="Arial Black" panose="020B0A04020102020204"/>
                <a:cs typeface="Arial Black" panose="020B0A04020102020204"/>
              </a:rPr>
              <a:t>i</a:t>
            </a:r>
            <a:r>
              <a:rPr sz="1550" u="heavy" spc="-5" dirty="0">
                <a:solidFill>
                  <a:srgbClr val="FF0000"/>
                </a:solidFill>
                <a:uFill>
                  <a:solidFill>
                    <a:srgbClr val="FF0000"/>
                  </a:solidFill>
                </a:uFill>
                <a:latin typeface="Arial Black" panose="020B0A04020102020204"/>
                <a:cs typeface="Arial Black" panose="020B0A04020102020204"/>
              </a:rPr>
              <a:t> </a:t>
            </a:r>
            <a:r>
              <a:rPr sz="2300" u="heavy" dirty="0">
                <a:solidFill>
                  <a:srgbClr val="FF0000"/>
                </a:solidFill>
                <a:uFill>
                  <a:solidFill>
                    <a:srgbClr val="FF0000"/>
                  </a:solidFill>
                </a:uFill>
                <a:latin typeface="Arial Black" panose="020B0A04020102020204"/>
                <a:cs typeface="Arial Black" panose="020B0A04020102020204"/>
              </a:rPr>
              <a:t>-</a:t>
            </a:r>
            <a:r>
              <a:rPr sz="2300" u="heavy" spc="-10" dirty="0">
                <a:solidFill>
                  <a:srgbClr val="FF0000"/>
                </a:solidFill>
                <a:uFill>
                  <a:solidFill>
                    <a:srgbClr val="FF0000"/>
                  </a:solidFill>
                </a:uFill>
                <a:latin typeface="Arial Black" panose="020B0A04020102020204"/>
                <a:cs typeface="Arial Black" panose="020B0A04020102020204"/>
              </a:rPr>
              <a:t> </a:t>
            </a:r>
            <a:r>
              <a:rPr sz="2300" u="heavy" spc="-25" dirty="0">
                <a:solidFill>
                  <a:srgbClr val="FF0000"/>
                </a:solidFill>
                <a:uFill>
                  <a:solidFill>
                    <a:srgbClr val="FF0000"/>
                  </a:solidFill>
                </a:uFill>
                <a:latin typeface="Arial Black" panose="020B0A04020102020204"/>
                <a:cs typeface="Arial Black" panose="020B0A04020102020204"/>
              </a:rPr>
              <a:t>IHP</a:t>
            </a:r>
            <a:endParaRPr sz="2300">
              <a:latin typeface="Arial Black" panose="020B0A04020102020204"/>
              <a:cs typeface="Arial Black" panose="020B0A04020102020204"/>
            </a:endParaRPr>
          </a:p>
        </p:txBody>
      </p:sp>
      <p:sp>
        <p:nvSpPr>
          <p:cNvPr id="3" name="object 3"/>
          <p:cNvSpPr txBox="1"/>
          <p:nvPr/>
        </p:nvSpPr>
        <p:spPr>
          <a:xfrm>
            <a:off x="570230" y="2788410"/>
            <a:ext cx="8288050" cy="1082989"/>
          </a:xfrm>
          <a:prstGeom prst="rect">
            <a:avLst/>
          </a:prstGeom>
        </p:spPr>
        <p:txBody>
          <a:bodyPr vert="horz" wrap="square" lIns="0" tIns="79375" rIns="0" bIns="0" rtlCol="0">
            <a:spAutoFit/>
          </a:bodyPr>
          <a:lstStyle/>
          <a:p>
            <a:pPr marL="12700">
              <a:lnSpc>
                <a:spcPct val="100000"/>
              </a:lnSpc>
              <a:spcBef>
                <a:spcPts val="625"/>
              </a:spcBef>
            </a:pPr>
            <a:r>
              <a:rPr sz="3050" b="1" dirty="0">
                <a:solidFill>
                  <a:srgbClr val="FF0000"/>
                </a:solidFill>
                <a:latin typeface="Calibri" panose="020F0502020204030204"/>
                <a:cs typeface="Calibri" panose="020F0502020204030204"/>
              </a:rPr>
              <a:t>Ni</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 Z</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Pi</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l .</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η</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60 .</a:t>
            </a:r>
            <a:r>
              <a:rPr sz="3050" b="1" spc="-5" dirty="0">
                <a:solidFill>
                  <a:srgbClr val="FF0000"/>
                </a:solidFill>
                <a:latin typeface="Calibri" panose="020F0502020204030204"/>
                <a:cs typeface="Calibri" panose="020F0502020204030204"/>
              </a:rPr>
              <a:t> </a:t>
            </a:r>
            <a:r>
              <a:rPr sz="3050" b="1" spc="-25" dirty="0">
                <a:solidFill>
                  <a:srgbClr val="FF0000"/>
                </a:solidFill>
                <a:latin typeface="Calibri" panose="020F0502020204030204"/>
                <a:cs typeface="Calibri" panose="020F0502020204030204"/>
              </a:rPr>
              <a:t>75</a:t>
            </a:r>
            <a:endParaRPr sz="3050">
              <a:latin typeface="Calibri" panose="020F0502020204030204"/>
              <a:cs typeface="Calibri" panose="020F0502020204030204"/>
            </a:endParaRPr>
          </a:p>
          <a:p>
            <a:pPr marL="12700">
              <a:lnSpc>
                <a:spcPct val="100000"/>
              </a:lnSpc>
              <a:spcBef>
                <a:spcPts val="530"/>
              </a:spcBef>
            </a:pPr>
            <a:r>
              <a:rPr sz="3050" b="1" dirty="0">
                <a:solidFill>
                  <a:srgbClr val="FF0000"/>
                </a:solidFill>
                <a:latin typeface="Calibri" panose="020F0502020204030204"/>
                <a:cs typeface="Calibri" panose="020F0502020204030204"/>
              </a:rPr>
              <a:t>Ni</a:t>
            </a:r>
            <a:r>
              <a:rPr sz="3050" b="1" spc="-1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 Z</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Pi</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l</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η</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10"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60</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a:t>
            </a:r>
            <a:r>
              <a:rPr sz="3050" b="1" spc="-5" dirty="0">
                <a:solidFill>
                  <a:srgbClr val="FF0000"/>
                </a:solidFill>
                <a:latin typeface="Calibri" panose="020F0502020204030204"/>
                <a:cs typeface="Calibri" panose="020F0502020204030204"/>
              </a:rPr>
              <a:t> </a:t>
            </a:r>
            <a:r>
              <a:rPr sz="3050" b="1" dirty="0">
                <a:solidFill>
                  <a:srgbClr val="FF0000"/>
                </a:solidFill>
                <a:latin typeface="Calibri" panose="020F0502020204030204"/>
                <a:cs typeface="Calibri" panose="020F0502020204030204"/>
              </a:rPr>
              <a:t>75 </a:t>
            </a:r>
            <a:r>
              <a:rPr sz="3050" b="1">
                <a:solidFill>
                  <a:srgbClr val="FF0000"/>
                </a:solidFill>
                <a:latin typeface="Calibri" panose="020F0502020204030204"/>
                <a:cs typeface="Calibri" panose="020F0502020204030204"/>
              </a:rPr>
              <a:t>.</a:t>
            </a:r>
            <a:r>
              <a:rPr sz="3050" b="1" spc="-10">
                <a:solidFill>
                  <a:srgbClr val="FF0000"/>
                </a:solidFill>
                <a:latin typeface="Calibri" panose="020F0502020204030204"/>
                <a:cs typeface="Calibri" panose="020F0502020204030204"/>
              </a:rPr>
              <a:t> </a:t>
            </a:r>
            <a:r>
              <a:rPr sz="3050" b="1" spc="-50" smtClean="0">
                <a:solidFill>
                  <a:srgbClr val="FF0000"/>
                </a:solidFill>
                <a:latin typeface="Calibri" panose="020F0502020204030204"/>
                <a:cs typeface="Calibri" panose="020F0502020204030204"/>
              </a:rPr>
              <a:t>2</a:t>
            </a:r>
            <a:r>
              <a:rPr lang="el-GR" sz="3050" b="1" spc="-50" dirty="0" smtClean="0">
                <a:solidFill>
                  <a:srgbClr val="FF0000"/>
                </a:solidFill>
                <a:latin typeface="Calibri" panose="020F0502020204030204"/>
                <a:cs typeface="Calibri" panose="020F0502020204030204"/>
              </a:rPr>
              <a:t> </a:t>
            </a:r>
            <a:endParaRPr sz="3050">
              <a:latin typeface="Calibri" panose="020F0502020204030204"/>
              <a:cs typeface="Calibri" panose="020F0502020204030204"/>
            </a:endParaRPr>
          </a:p>
        </p:txBody>
      </p:sp>
      <p:sp>
        <p:nvSpPr>
          <p:cNvPr id="4" name="object 4"/>
          <p:cNvSpPr txBox="1"/>
          <p:nvPr/>
        </p:nvSpPr>
        <p:spPr>
          <a:xfrm>
            <a:off x="5432990" y="2969259"/>
            <a:ext cx="1534795" cy="353060"/>
          </a:xfrm>
          <a:prstGeom prst="rect">
            <a:avLst/>
          </a:prstGeom>
        </p:spPr>
        <p:txBody>
          <a:bodyPr vert="horz" wrap="square" lIns="0" tIns="12700" rIns="0" bIns="0" rtlCol="0">
            <a:spAutoFit/>
          </a:bodyPr>
          <a:lstStyle/>
          <a:p>
            <a:pPr marL="12700">
              <a:lnSpc>
                <a:spcPct val="100000"/>
              </a:lnSpc>
              <a:spcBef>
                <a:spcPts val="100"/>
              </a:spcBef>
            </a:pPr>
            <a:r>
              <a:rPr sz="2150" b="1" dirty="0">
                <a:solidFill>
                  <a:srgbClr val="0000CC"/>
                </a:solidFill>
                <a:latin typeface="Calibri" panose="020F0502020204030204"/>
                <a:cs typeface="Calibri" panose="020F0502020204030204"/>
              </a:rPr>
              <a:t>(για</a:t>
            </a:r>
            <a:r>
              <a:rPr sz="2150" b="1" spc="-20" dirty="0">
                <a:solidFill>
                  <a:srgbClr val="0000CC"/>
                </a:solidFill>
                <a:latin typeface="Calibri" panose="020F0502020204030204"/>
                <a:cs typeface="Calibri" panose="020F0502020204030204"/>
              </a:rPr>
              <a:t> </a:t>
            </a:r>
            <a:r>
              <a:rPr sz="2150" b="1" spc="-10" dirty="0">
                <a:solidFill>
                  <a:srgbClr val="0000CC"/>
                </a:solidFill>
                <a:latin typeface="Calibri" panose="020F0502020204030204"/>
                <a:cs typeface="Calibri" panose="020F0502020204030204"/>
              </a:rPr>
              <a:t>διχρονη)</a:t>
            </a:r>
            <a:endParaRPr sz="2150">
              <a:latin typeface="Calibri" panose="020F0502020204030204"/>
              <a:cs typeface="Calibri" panose="020F0502020204030204"/>
            </a:endParaRPr>
          </a:p>
        </p:txBody>
      </p:sp>
      <p:sp>
        <p:nvSpPr>
          <p:cNvPr id="5" name="object 5"/>
          <p:cNvSpPr txBox="1"/>
          <p:nvPr/>
        </p:nvSpPr>
        <p:spPr>
          <a:xfrm>
            <a:off x="5634990" y="3501390"/>
            <a:ext cx="1956435" cy="343684"/>
          </a:xfrm>
          <a:prstGeom prst="rect">
            <a:avLst/>
          </a:prstGeom>
        </p:spPr>
        <p:txBody>
          <a:bodyPr vert="horz" wrap="square" lIns="0" tIns="12700" rIns="0" bIns="0" rtlCol="0">
            <a:spAutoFit/>
          </a:bodyPr>
          <a:lstStyle/>
          <a:p>
            <a:pPr marL="12700">
              <a:lnSpc>
                <a:spcPct val="100000"/>
              </a:lnSpc>
              <a:spcBef>
                <a:spcPts val="100"/>
              </a:spcBef>
            </a:pPr>
            <a:r>
              <a:rPr sz="2150" b="1" smtClean="0">
                <a:solidFill>
                  <a:srgbClr val="0000CC"/>
                </a:solidFill>
                <a:latin typeface="Calibri" panose="020F0502020204030204"/>
                <a:cs typeface="Calibri" panose="020F0502020204030204"/>
              </a:rPr>
              <a:t>(</a:t>
            </a:r>
            <a:r>
              <a:rPr sz="2150" b="1" dirty="0">
                <a:solidFill>
                  <a:srgbClr val="0000CC"/>
                </a:solidFill>
                <a:latin typeface="Calibri" panose="020F0502020204030204"/>
                <a:cs typeface="Calibri" panose="020F0502020204030204"/>
              </a:rPr>
              <a:t>για</a:t>
            </a:r>
            <a:r>
              <a:rPr sz="2150" b="1" spc="-20" dirty="0">
                <a:solidFill>
                  <a:srgbClr val="0000CC"/>
                </a:solidFill>
                <a:latin typeface="Calibri" panose="020F0502020204030204"/>
                <a:cs typeface="Calibri" panose="020F0502020204030204"/>
              </a:rPr>
              <a:t> </a:t>
            </a:r>
            <a:r>
              <a:rPr sz="2150" b="1" spc="-10" dirty="0">
                <a:solidFill>
                  <a:srgbClr val="0000CC"/>
                </a:solidFill>
                <a:latin typeface="Calibri" panose="020F0502020204030204"/>
                <a:cs typeface="Calibri" panose="020F0502020204030204"/>
              </a:rPr>
              <a:t>τετραχρονη)</a:t>
            </a:r>
            <a:endParaRPr sz="2150">
              <a:latin typeface="Calibri" panose="020F0502020204030204"/>
              <a:cs typeface="Calibri" panose="020F0502020204030204"/>
            </a:endParaRPr>
          </a:p>
        </p:txBody>
      </p:sp>
      <p:sp>
        <p:nvSpPr>
          <p:cNvPr id="6" name="object 6"/>
          <p:cNvSpPr txBox="1"/>
          <p:nvPr/>
        </p:nvSpPr>
        <p:spPr>
          <a:xfrm>
            <a:off x="1025880" y="5081270"/>
            <a:ext cx="5273040" cy="353060"/>
          </a:xfrm>
          <a:prstGeom prst="rect">
            <a:avLst/>
          </a:prstGeom>
        </p:spPr>
        <p:txBody>
          <a:bodyPr vert="horz" wrap="square" lIns="0" tIns="12700" rIns="0" bIns="0" rtlCol="0">
            <a:spAutoFit/>
          </a:bodyPr>
          <a:lstStyle/>
          <a:p>
            <a:pPr marL="12700">
              <a:lnSpc>
                <a:spcPct val="100000"/>
              </a:lnSpc>
              <a:spcBef>
                <a:spcPts val="100"/>
              </a:spcBef>
              <a:tabLst>
                <a:tab pos="3595370" algn="l"/>
              </a:tabLst>
            </a:pPr>
            <a:r>
              <a:rPr sz="2150" b="1" dirty="0">
                <a:latin typeface="Calibri" panose="020F0502020204030204"/>
                <a:cs typeface="Calibri" panose="020F0502020204030204"/>
              </a:rPr>
              <a:t>ΜΕΣΗ</a:t>
            </a:r>
            <a:r>
              <a:rPr sz="2150" b="1" spc="-55" dirty="0">
                <a:latin typeface="Calibri" panose="020F0502020204030204"/>
                <a:cs typeface="Calibri" panose="020F0502020204030204"/>
              </a:rPr>
              <a:t> </a:t>
            </a:r>
            <a:r>
              <a:rPr sz="2150" b="1" dirty="0">
                <a:latin typeface="Calibri" panose="020F0502020204030204"/>
                <a:cs typeface="Calibri" panose="020F0502020204030204"/>
              </a:rPr>
              <a:t>ΕΝΔΕΙΚΝΥΜΕΝΗ</a:t>
            </a:r>
            <a:r>
              <a:rPr sz="2150" b="1" spc="-50" dirty="0">
                <a:latin typeface="Calibri" panose="020F0502020204030204"/>
                <a:cs typeface="Calibri" panose="020F0502020204030204"/>
              </a:rPr>
              <a:t> </a:t>
            </a:r>
            <a:r>
              <a:rPr sz="2150" b="1" spc="-10" dirty="0">
                <a:latin typeface="Calibri" panose="020F0502020204030204"/>
                <a:cs typeface="Calibri" panose="020F0502020204030204"/>
              </a:rPr>
              <a:t>ΠΙΕΣΗ</a:t>
            </a:r>
            <a:r>
              <a:rPr sz="2150" b="1" dirty="0">
                <a:latin typeface="Calibri" panose="020F0502020204030204"/>
                <a:cs typeface="Calibri" panose="020F0502020204030204"/>
              </a:rPr>
              <a:t>	</a:t>
            </a:r>
            <a:r>
              <a:rPr sz="2150" b="1" dirty="0">
                <a:solidFill>
                  <a:srgbClr val="FF0000"/>
                </a:solidFill>
                <a:latin typeface="Calibri" panose="020F0502020204030204"/>
                <a:cs typeface="Calibri" panose="020F0502020204030204"/>
              </a:rPr>
              <a:t>(Kg/cm²)</a:t>
            </a:r>
            <a:r>
              <a:rPr sz="2150" b="1" spc="445" dirty="0">
                <a:solidFill>
                  <a:srgbClr val="FF0000"/>
                </a:solidFill>
                <a:latin typeface="Calibri" panose="020F0502020204030204"/>
                <a:cs typeface="Calibri" panose="020F0502020204030204"/>
              </a:rPr>
              <a:t> </a:t>
            </a:r>
            <a:r>
              <a:rPr sz="2150" b="1" spc="-10" dirty="0">
                <a:solidFill>
                  <a:srgbClr val="FF0000"/>
                </a:solidFill>
                <a:latin typeface="Calibri" panose="020F0502020204030204"/>
                <a:cs typeface="Calibri" panose="020F0502020204030204"/>
              </a:rPr>
              <a:t>(bar)</a:t>
            </a:r>
            <a:endParaRPr sz="2150">
              <a:latin typeface="Calibri" panose="020F0502020204030204"/>
              <a:cs typeface="Calibri" panose="020F0502020204030204"/>
            </a:endParaRPr>
          </a:p>
        </p:txBody>
      </p:sp>
      <p:sp>
        <p:nvSpPr>
          <p:cNvPr id="7" name="object 7"/>
          <p:cNvSpPr txBox="1"/>
          <p:nvPr/>
        </p:nvSpPr>
        <p:spPr>
          <a:xfrm>
            <a:off x="570230" y="4249419"/>
            <a:ext cx="4622800" cy="2345690"/>
          </a:xfrm>
          <a:prstGeom prst="rect">
            <a:avLst/>
          </a:prstGeom>
        </p:spPr>
        <p:txBody>
          <a:bodyPr vert="horz" wrap="square" lIns="0" tIns="12700" rIns="0" bIns="0" rtlCol="0">
            <a:spAutoFit/>
          </a:bodyPr>
          <a:lstStyle/>
          <a:p>
            <a:pPr marL="12700" marR="5080">
              <a:lnSpc>
                <a:spcPct val="118000"/>
              </a:lnSpc>
              <a:spcBef>
                <a:spcPts val="100"/>
              </a:spcBef>
              <a:tabLst>
                <a:tab pos="447675" algn="l"/>
                <a:tab pos="501650" algn="l"/>
                <a:tab pos="3290570" algn="l"/>
              </a:tabLst>
            </a:pPr>
            <a:r>
              <a:rPr sz="2150" b="1" spc="-25" dirty="0">
                <a:solidFill>
                  <a:srgbClr val="FF0000"/>
                </a:solidFill>
                <a:latin typeface="Calibri" panose="020F0502020204030204"/>
                <a:cs typeface="Calibri" panose="020F0502020204030204"/>
              </a:rPr>
              <a:t>Ni</a:t>
            </a:r>
            <a:r>
              <a:rPr sz="2150" b="1" dirty="0">
                <a:solidFill>
                  <a:srgbClr val="FF0000"/>
                </a:solidFill>
                <a:latin typeface="Calibri" panose="020F0502020204030204"/>
                <a:cs typeface="Calibri" panose="020F0502020204030204"/>
              </a:rPr>
              <a:t>		</a:t>
            </a:r>
            <a:r>
              <a:rPr sz="2150" b="1">
                <a:latin typeface="Calibri" panose="020F0502020204030204"/>
                <a:cs typeface="Calibri" panose="020F0502020204030204"/>
              </a:rPr>
              <a:t>ΕΝΔΕΙΚΝΥΜΕΝΗ</a:t>
            </a:r>
            <a:r>
              <a:rPr sz="2150" b="1" spc="-70">
                <a:latin typeface="Calibri" panose="020F0502020204030204"/>
                <a:cs typeface="Calibri" panose="020F0502020204030204"/>
              </a:rPr>
              <a:t> </a:t>
            </a:r>
            <a:r>
              <a:rPr sz="2150" b="1" spc="-20" smtClean="0">
                <a:latin typeface="Calibri" panose="020F0502020204030204"/>
                <a:cs typeface="Calibri" panose="020F0502020204030204"/>
              </a:rPr>
              <a:t>ΙΣΧΥ</a:t>
            </a:r>
            <a:r>
              <a:rPr lang="el-GR" sz="2150" b="1" spc="-20" dirty="0" smtClean="0">
                <a:latin typeface="Calibri" panose="020F0502020204030204"/>
                <a:cs typeface="Calibri" panose="020F0502020204030204"/>
              </a:rPr>
              <a:t>Σ</a:t>
            </a:r>
            <a:r>
              <a:rPr sz="2150" b="1" dirty="0">
                <a:latin typeface="Calibri" panose="020F0502020204030204"/>
                <a:cs typeface="Calibri" panose="020F0502020204030204"/>
              </a:rPr>
              <a:t>	</a:t>
            </a:r>
            <a:r>
              <a:rPr sz="2150" b="1" dirty="0">
                <a:solidFill>
                  <a:srgbClr val="FF0000"/>
                </a:solidFill>
                <a:latin typeface="Calibri" panose="020F0502020204030204"/>
                <a:cs typeface="Calibri" panose="020F0502020204030204"/>
              </a:rPr>
              <a:t>(IHP)</a:t>
            </a:r>
            <a:r>
              <a:rPr sz="2150" b="1" spc="465" dirty="0">
                <a:solidFill>
                  <a:srgbClr val="FF0000"/>
                </a:solidFill>
                <a:latin typeface="Calibri" panose="020F0502020204030204"/>
                <a:cs typeface="Calibri" panose="020F0502020204030204"/>
              </a:rPr>
              <a:t> </a:t>
            </a:r>
            <a:r>
              <a:rPr sz="2150" b="1" spc="-20" dirty="0">
                <a:solidFill>
                  <a:srgbClr val="FF0000"/>
                </a:solidFill>
                <a:latin typeface="Calibri" panose="020F0502020204030204"/>
                <a:cs typeface="Calibri" panose="020F0502020204030204"/>
              </a:rPr>
              <a:t>(IKW) </a:t>
            </a:r>
            <a:r>
              <a:rPr sz="2150" b="1" spc="-50" dirty="0">
                <a:solidFill>
                  <a:srgbClr val="FF0000"/>
                </a:solidFill>
                <a:latin typeface="Calibri" panose="020F0502020204030204"/>
                <a:cs typeface="Calibri" panose="020F0502020204030204"/>
              </a:rPr>
              <a:t>Z</a:t>
            </a:r>
            <a:r>
              <a:rPr sz="2150" b="1" dirty="0">
                <a:solidFill>
                  <a:srgbClr val="FF0000"/>
                </a:solidFill>
                <a:latin typeface="Calibri" panose="020F0502020204030204"/>
                <a:cs typeface="Calibri" panose="020F0502020204030204"/>
              </a:rPr>
              <a:t>	</a:t>
            </a:r>
            <a:r>
              <a:rPr sz="2150" b="1" dirty="0">
                <a:latin typeface="Calibri" panose="020F0502020204030204"/>
                <a:cs typeface="Calibri" panose="020F0502020204030204"/>
              </a:rPr>
              <a:t>ΑΡΙΘΜΟΣ</a:t>
            </a:r>
            <a:r>
              <a:rPr sz="2150" b="1" spc="-35" dirty="0">
                <a:latin typeface="Calibri" panose="020F0502020204030204"/>
                <a:cs typeface="Calibri" panose="020F0502020204030204"/>
              </a:rPr>
              <a:t> </a:t>
            </a:r>
            <a:r>
              <a:rPr sz="2150" b="1" spc="-10" dirty="0">
                <a:latin typeface="Calibri" panose="020F0502020204030204"/>
                <a:cs typeface="Calibri" panose="020F0502020204030204"/>
              </a:rPr>
              <a:t>ΚΥΛΙΝΔΡΩΝ</a:t>
            </a:r>
            <a:endParaRPr sz="2150">
              <a:latin typeface="Calibri" panose="020F0502020204030204"/>
              <a:cs typeface="Calibri" panose="020F0502020204030204"/>
            </a:endParaRPr>
          </a:p>
          <a:p>
            <a:pPr marL="12700" marR="4390390">
              <a:lnSpc>
                <a:spcPct val="118000"/>
              </a:lnSpc>
            </a:pPr>
            <a:r>
              <a:rPr sz="2150" b="1" spc="-25" dirty="0">
                <a:solidFill>
                  <a:srgbClr val="FF0000"/>
                </a:solidFill>
                <a:latin typeface="Calibri" panose="020F0502020204030204"/>
                <a:cs typeface="Calibri" panose="020F0502020204030204"/>
              </a:rPr>
              <a:t>Pi </a:t>
            </a:r>
            <a:r>
              <a:rPr sz="2150" b="1" spc="-50" dirty="0">
                <a:solidFill>
                  <a:srgbClr val="FF0000"/>
                </a:solidFill>
                <a:latin typeface="Calibri" panose="020F0502020204030204"/>
                <a:cs typeface="Calibri" panose="020F0502020204030204"/>
              </a:rPr>
              <a:t>l a η</a:t>
            </a:r>
            <a:endParaRPr sz="2150">
              <a:latin typeface="Calibri" panose="020F0502020204030204"/>
              <a:cs typeface="Calibri" panose="020F0502020204030204"/>
            </a:endParaRPr>
          </a:p>
        </p:txBody>
      </p:sp>
      <p:sp>
        <p:nvSpPr>
          <p:cNvPr id="8" name="object 8"/>
          <p:cNvSpPr txBox="1"/>
          <p:nvPr/>
        </p:nvSpPr>
        <p:spPr>
          <a:xfrm>
            <a:off x="1003300" y="5408929"/>
            <a:ext cx="2553335" cy="1186180"/>
          </a:xfrm>
          <a:prstGeom prst="rect">
            <a:avLst/>
          </a:prstGeom>
        </p:spPr>
        <p:txBody>
          <a:bodyPr vert="horz" wrap="square" lIns="0" tIns="13335" rIns="0" bIns="0" rtlCol="0">
            <a:spAutoFit/>
          </a:bodyPr>
          <a:lstStyle/>
          <a:p>
            <a:pPr marL="17145" marR="5080" indent="-5080">
              <a:lnSpc>
                <a:spcPct val="118000"/>
              </a:lnSpc>
              <a:spcBef>
                <a:spcPts val="105"/>
              </a:spcBef>
            </a:pPr>
            <a:r>
              <a:rPr sz="2150" b="1" dirty="0">
                <a:latin typeface="Calibri" panose="020F0502020204030204"/>
                <a:cs typeface="Calibri" panose="020F0502020204030204"/>
              </a:rPr>
              <a:t>ΔΙΑΔΡΟΜΗ</a:t>
            </a:r>
            <a:r>
              <a:rPr sz="2150" b="1" spc="-55" dirty="0">
                <a:latin typeface="Calibri" panose="020F0502020204030204"/>
                <a:cs typeface="Calibri" panose="020F0502020204030204"/>
              </a:rPr>
              <a:t> </a:t>
            </a:r>
            <a:r>
              <a:rPr sz="2150" b="1" spc="-35" dirty="0">
                <a:latin typeface="Calibri" panose="020F0502020204030204"/>
                <a:cs typeface="Calibri" panose="020F0502020204030204"/>
              </a:rPr>
              <a:t>ΕΜΒΟΛΟΥ </a:t>
            </a:r>
            <a:r>
              <a:rPr sz="2150" b="1" spc="-30" dirty="0">
                <a:latin typeface="Calibri" panose="020F0502020204030204"/>
                <a:cs typeface="Calibri" panose="020F0502020204030204"/>
              </a:rPr>
              <a:t>ΔΙΑΤΟΜΗ</a:t>
            </a:r>
            <a:r>
              <a:rPr sz="2150" b="1" spc="-60" dirty="0">
                <a:latin typeface="Calibri" panose="020F0502020204030204"/>
                <a:cs typeface="Calibri" panose="020F0502020204030204"/>
              </a:rPr>
              <a:t> </a:t>
            </a:r>
            <a:r>
              <a:rPr sz="2150" b="1" spc="-10" dirty="0">
                <a:latin typeface="Calibri" panose="020F0502020204030204"/>
                <a:cs typeface="Calibri" panose="020F0502020204030204"/>
              </a:rPr>
              <a:t>ΕΜΒΟΛΟΥ </a:t>
            </a:r>
            <a:r>
              <a:rPr sz="2150" b="1" dirty="0">
                <a:latin typeface="Calibri" panose="020F0502020204030204"/>
                <a:cs typeface="Calibri" panose="020F0502020204030204"/>
              </a:rPr>
              <a:t>ΣΤΡΟΦΕΣ</a:t>
            </a:r>
            <a:r>
              <a:rPr sz="2150" b="1" spc="-35" dirty="0">
                <a:latin typeface="Calibri" panose="020F0502020204030204"/>
                <a:cs typeface="Calibri" panose="020F0502020204030204"/>
              </a:rPr>
              <a:t> </a:t>
            </a:r>
            <a:r>
              <a:rPr sz="2150" b="1" dirty="0">
                <a:latin typeface="Calibri" panose="020F0502020204030204"/>
                <a:cs typeface="Calibri" panose="020F0502020204030204"/>
              </a:rPr>
              <a:t>ΑΝΑ</a:t>
            </a:r>
            <a:r>
              <a:rPr sz="2150" b="1" spc="-30" dirty="0">
                <a:latin typeface="Calibri" panose="020F0502020204030204"/>
                <a:cs typeface="Calibri" panose="020F0502020204030204"/>
              </a:rPr>
              <a:t> </a:t>
            </a:r>
            <a:r>
              <a:rPr sz="2150" b="1" spc="-20" dirty="0">
                <a:latin typeface="Calibri" panose="020F0502020204030204"/>
                <a:cs typeface="Calibri" panose="020F0502020204030204"/>
              </a:rPr>
              <a:t>ΛΕΠΤΟ</a:t>
            </a:r>
            <a:endParaRPr sz="2150">
              <a:latin typeface="Calibri" panose="020F0502020204030204"/>
              <a:cs typeface="Calibri" panose="020F0502020204030204"/>
            </a:endParaRPr>
          </a:p>
        </p:txBody>
      </p:sp>
      <p:sp>
        <p:nvSpPr>
          <p:cNvPr id="9" name="object 9"/>
          <p:cNvSpPr txBox="1"/>
          <p:nvPr/>
        </p:nvSpPr>
        <p:spPr>
          <a:xfrm>
            <a:off x="3769220" y="5408929"/>
            <a:ext cx="3084830" cy="1186180"/>
          </a:xfrm>
          <a:prstGeom prst="rect">
            <a:avLst/>
          </a:prstGeom>
        </p:spPr>
        <p:txBody>
          <a:bodyPr vert="horz" wrap="square" lIns="0" tIns="72390" rIns="0" bIns="0" rtlCol="0">
            <a:spAutoFit/>
          </a:bodyPr>
          <a:lstStyle/>
          <a:p>
            <a:pPr marL="79375">
              <a:lnSpc>
                <a:spcPct val="100000"/>
              </a:lnSpc>
              <a:spcBef>
                <a:spcPts val="570"/>
              </a:spcBef>
            </a:pPr>
            <a:r>
              <a:rPr sz="2150" b="1" spc="-25" dirty="0">
                <a:solidFill>
                  <a:srgbClr val="FF0000"/>
                </a:solidFill>
                <a:latin typeface="Calibri" panose="020F0502020204030204"/>
                <a:cs typeface="Calibri" panose="020F0502020204030204"/>
              </a:rPr>
              <a:t>(m)</a:t>
            </a:r>
            <a:endParaRPr sz="2150">
              <a:latin typeface="Calibri" panose="020F0502020204030204"/>
              <a:cs typeface="Calibri" panose="020F0502020204030204"/>
            </a:endParaRPr>
          </a:p>
          <a:p>
            <a:pPr marL="12700">
              <a:lnSpc>
                <a:spcPct val="100000"/>
              </a:lnSpc>
              <a:spcBef>
                <a:spcPts val="470"/>
              </a:spcBef>
            </a:pPr>
            <a:r>
              <a:rPr sz="2150" b="1" spc="-10" dirty="0">
                <a:solidFill>
                  <a:srgbClr val="FF0000"/>
                </a:solidFill>
                <a:latin typeface="Calibri" panose="020F0502020204030204"/>
                <a:cs typeface="Calibri" panose="020F0502020204030204"/>
              </a:rPr>
              <a:t>(cm²)</a:t>
            </a:r>
            <a:endParaRPr sz="2150">
              <a:latin typeface="Calibri" panose="020F0502020204030204"/>
              <a:cs typeface="Calibri" panose="020F0502020204030204"/>
            </a:endParaRPr>
          </a:p>
          <a:p>
            <a:pPr marL="52705">
              <a:lnSpc>
                <a:spcPct val="100000"/>
              </a:lnSpc>
              <a:spcBef>
                <a:spcPts val="460"/>
              </a:spcBef>
            </a:pPr>
            <a:r>
              <a:rPr sz="2150" b="1" dirty="0">
                <a:solidFill>
                  <a:srgbClr val="FF0000"/>
                </a:solidFill>
                <a:latin typeface="Calibri" panose="020F0502020204030204"/>
                <a:cs typeface="Calibri" panose="020F0502020204030204"/>
              </a:rPr>
              <a:t>(rpm)(στροφες</a:t>
            </a:r>
            <a:r>
              <a:rPr sz="2150" b="1" spc="-35" dirty="0">
                <a:solidFill>
                  <a:srgbClr val="FF0000"/>
                </a:solidFill>
                <a:latin typeface="Calibri" panose="020F0502020204030204"/>
                <a:cs typeface="Calibri" panose="020F0502020204030204"/>
              </a:rPr>
              <a:t> </a:t>
            </a:r>
            <a:r>
              <a:rPr sz="2150" b="1" dirty="0">
                <a:solidFill>
                  <a:srgbClr val="FF0000"/>
                </a:solidFill>
                <a:latin typeface="Calibri" panose="020F0502020204030204"/>
                <a:cs typeface="Calibri" panose="020F0502020204030204"/>
              </a:rPr>
              <a:t>ανα</a:t>
            </a:r>
            <a:r>
              <a:rPr sz="2150" b="1" spc="-30" dirty="0">
                <a:solidFill>
                  <a:srgbClr val="FF0000"/>
                </a:solidFill>
                <a:latin typeface="Calibri" panose="020F0502020204030204"/>
                <a:cs typeface="Calibri" panose="020F0502020204030204"/>
              </a:rPr>
              <a:t> </a:t>
            </a:r>
            <a:r>
              <a:rPr sz="2150" b="1" spc="-10" dirty="0">
                <a:solidFill>
                  <a:srgbClr val="FF0000"/>
                </a:solidFill>
                <a:latin typeface="Calibri" panose="020F0502020204030204"/>
                <a:cs typeface="Calibri" panose="020F0502020204030204"/>
              </a:rPr>
              <a:t>λεπτο)</a:t>
            </a:r>
            <a:endParaRPr sz="2150">
              <a:latin typeface="Calibri" panose="020F0502020204030204"/>
              <a:cs typeface="Calibri" panose="020F0502020204030204"/>
            </a:endParaRPr>
          </a:p>
        </p:txBody>
      </p:sp>
      <p:sp>
        <p:nvSpPr>
          <p:cNvPr id="10" name="object 10"/>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1" name="object 11"/>
          <p:cNvSpPr txBox="1">
            <a:spLocks noGrp="1"/>
          </p:cNvSpPr>
          <p:nvPr>
            <p:ph type="title"/>
          </p:nvPr>
        </p:nvSpPr>
        <p:spPr>
          <a:prstGeom prst="rect">
            <a:avLst/>
          </a:prstGeom>
        </p:spPr>
        <p:txBody>
          <a:bodyPr vert="horz" wrap="square" lIns="0" tIns="306070" rIns="0" bIns="0" rtlCol="0">
            <a:spAutoFit/>
          </a:bodyPr>
          <a:lstStyle/>
          <a:p>
            <a:pPr marL="2176145">
              <a:lnSpc>
                <a:spcPct val="100000"/>
              </a:lnSpc>
              <a:spcBef>
                <a:spcPts val="100"/>
              </a:spcBef>
            </a:pPr>
            <a:r>
              <a:rPr sz="2400" b="0" u="none" dirty="0">
                <a:solidFill>
                  <a:srgbClr val="FFFFFF"/>
                </a:solidFill>
                <a:latin typeface="Arial Black" panose="020B0A04020102020204"/>
                <a:cs typeface="Arial Black" panose="020B0A04020102020204"/>
              </a:rPr>
              <a:t>ΕΝΔΕΙΚΝΥΜΕΝΗ</a:t>
            </a:r>
            <a:r>
              <a:rPr sz="2400" b="0" u="heavy" spc="-10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ΙΣΧΥΣ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4640" y="1140713"/>
            <a:ext cx="8508365" cy="5173980"/>
          </a:xfrm>
          <a:prstGeom prst="rect">
            <a:avLst/>
          </a:prstGeom>
        </p:spPr>
        <p:txBody>
          <a:bodyPr vert="horz" wrap="square" lIns="0" tIns="12700" rIns="0" bIns="0" rtlCol="0">
            <a:spAutoFit/>
          </a:bodyPr>
          <a:lstStyle/>
          <a:p>
            <a:pPr marL="570230" marR="540385" algn="ctr">
              <a:lnSpc>
                <a:spcPct val="135000"/>
              </a:lnSpc>
              <a:spcBef>
                <a:spcPts val="100"/>
              </a:spcBef>
            </a:pPr>
            <a:r>
              <a:rPr sz="2200" u="heavy" dirty="0">
                <a:uFill>
                  <a:solidFill>
                    <a:srgbClr val="000000"/>
                  </a:solidFill>
                </a:uFill>
                <a:latin typeface="Arial Black" panose="020B0A04020102020204"/>
                <a:cs typeface="Arial Black" panose="020B0A04020102020204"/>
              </a:rPr>
              <a:t>ΠΡΑΓΜΑΤΙΚΗ(ΩΦΕΛΙΜΗ)</a:t>
            </a:r>
            <a:r>
              <a:rPr sz="2200" u="heavy" spc="-45"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ΙΣΧΥΣ</a:t>
            </a:r>
            <a:r>
              <a:rPr sz="2200" u="heavy" spc="-30"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ή</a:t>
            </a:r>
            <a:r>
              <a:rPr sz="2200" u="heavy" spc="-30"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ΙΣΧΥΣ</a:t>
            </a:r>
            <a:r>
              <a:rPr sz="2200" u="heavy" spc="-30" dirty="0">
                <a:uFill>
                  <a:solidFill>
                    <a:srgbClr val="000000"/>
                  </a:solidFill>
                </a:uFill>
                <a:latin typeface="Arial Black" panose="020B0A04020102020204"/>
                <a:cs typeface="Arial Black" panose="020B0A04020102020204"/>
              </a:rPr>
              <a:t> </a:t>
            </a:r>
            <a:r>
              <a:rPr sz="2200" u="heavy" spc="-10" dirty="0">
                <a:uFill>
                  <a:solidFill>
                    <a:srgbClr val="000000"/>
                  </a:solidFill>
                </a:uFill>
                <a:latin typeface="Arial Black" panose="020B0A04020102020204"/>
                <a:cs typeface="Arial Black" panose="020B0A04020102020204"/>
              </a:rPr>
              <a:t>ΠΕΔΗΣ</a:t>
            </a:r>
            <a:r>
              <a:rPr sz="2200" spc="-10" dirty="0">
                <a:latin typeface="Arial Black" panose="020B0A04020102020204"/>
                <a:cs typeface="Arial Black" panose="020B0A04020102020204"/>
              </a:rPr>
              <a:t> </a:t>
            </a:r>
            <a:r>
              <a:rPr sz="2200" u="sng" dirty="0">
                <a:solidFill>
                  <a:srgbClr val="FF0000"/>
                </a:solidFill>
                <a:uFill>
                  <a:solidFill>
                    <a:srgbClr val="FF0000"/>
                  </a:solidFill>
                </a:uFill>
                <a:latin typeface="Arial Black" panose="020B0A04020102020204"/>
                <a:cs typeface="Arial Black" panose="020B0A04020102020204"/>
              </a:rPr>
              <a:t>(</a:t>
            </a:r>
            <a:r>
              <a:rPr sz="1900" u="sng" dirty="0">
                <a:solidFill>
                  <a:srgbClr val="FF0000"/>
                </a:solidFill>
                <a:uFill>
                  <a:solidFill>
                    <a:srgbClr val="FF0000"/>
                  </a:solidFill>
                </a:uFill>
                <a:latin typeface="Arial Black" panose="020B0A04020102020204"/>
                <a:cs typeface="Arial Black" panose="020B0A04020102020204"/>
              </a:rPr>
              <a:t>EFFECTIVE</a:t>
            </a:r>
            <a:r>
              <a:rPr sz="1900" u="sng" spc="-50" dirty="0">
                <a:solidFill>
                  <a:srgbClr val="FF0000"/>
                </a:solidFill>
                <a:uFill>
                  <a:solidFill>
                    <a:srgbClr val="FF0000"/>
                  </a:solidFill>
                </a:uFill>
                <a:latin typeface="Arial Black" panose="020B0A04020102020204"/>
                <a:cs typeface="Arial Black" panose="020B0A04020102020204"/>
              </a:rPr>
              <a:t> </a:t>
            </a:r>
            <a:r>
              <a:rPr sz="1900" u="sng" dirty="0">
                <a:solidFill>
                  <a:srgbClr val="FF0000"/>
                </a:solidFill>
                <a:uFill>
                  <a:solidFill>
                    <a:srgbClr val="FF0000"/>
                  </a:solidFill>
                </a:uFill>
                <a:latin typeface="Arial Black" panose="020B0A04020102020204"/>
                <a:cs typeface="Arial Black" panose="020B0A04020102020204"/>
              </a:rPr>
              <a:t>POWER</a:t>
            </a:r>
            <a:r>
              <a:rPr sz="1900" u="sng" spc="-35" dirty="0">
                <a:solidFill>
                  <a:srgbClr val="FF0000"/>
                </a:solidFill>
                <a:uFill>
                  <a:solidFill>
                    <a:srgbClr val="FF0000"/>
                  </a:solidFill>
                </a:uFill>
                <a:latin typeface="Arial Black" panose="020B0A04020102020204"/>
                <a:cs typeface="Arial Black" panose="020B0A04020102020204"/>
              </a:rPr>
              <a:t> </a:t>
            </a:r>
            <a:r>
              <a:rPr sz="1900" u="sng" dirty="0">
                <a:solidFill>
                  <a:srgbClr val="FF0000"/>
                </a:solidFill>
                <a:uFill>
                  <a:solidFill>
                    <a:srgbClr val="FF0000"/>
                  </a:solidFill>
                </a:uFill>
                <a:latin typeface="Arial Black" panose="020B0A04020102020204"/>
                <a:cs typeface="Arial Black" panose="020B0A04020102020204"/>
              </a:rPr>
              <a:t>or</a:t>
            </a:r>
            <a:r>
              <a:rPr sz="1900" u="sng" spc="-25" dirty="0">
                <a:solidFill>
                  <a:srgbClr val="FF0000"/>
                </a:solidFill>
                <a:uFill>
                  <a:solidFill>
                    <a:srgbClr val="FF0000"/>
                  </a:solidFill>
                </a:uFill>
                <a:latin typeface="Arial Black" panose="020B0A04020102020204"/>
                <a:cs typeface="Arial Black" panose="020B0A04020102020204"/>
              </a:rPr>
              <a:t> </a:t>
            </a:r>
            <a:r>
              <a:rPr sz="1900" u="sng" dirty="0">
                <a:solidFill>
                  <a:srgbClr val="FF0000"/>
                </a:solidFill>
                <a:uFill>
                  <a:solidFill>
                    <a:srgbClr val="FF0000"/>
                  </a:solidFill>
                </a:uFill>
                <a:latin typeface="Arial Black" panose="020B0A04020102020204"/>
                <a:cs typeface="Arial Black" panose="020B0A04020102020204"/>
              </a:rPr>
              <a:t>BRAKE</a:t>
            </a:r>
            <a:r>
              <a:rPr sz="1900" u="sng" spc="-30" dirty="0">
                <a:solidFill>
                  <a:srgbClr val="FF0000"/>
                </a:solidFill>
                <a:uFill>
                  <a:solidFill>
                    <a:srgbClr val="FF0000"/>
                  </a:solidFill>
                </a:uFill>
                <a:latin typeface="Arial Black" panose="020B0A04020102020204"/>
                <a:cs typeface="Arial Black" panose="020B0A04020102020204"/>
              </a:rPr>
              <a:t> </a:t>
            </a:r>
            <a:r>
              <a:rPr sz="1900" u="sng" dirty="0">
                <a:solidFill>
                  <a:srgbClr val="FF0000"/>
                </a:solidFill>
                <a:uFill>
                  <a:solidFill>
                    <a:srgbClr val="FF0000"/>
                  </a:solidFill>
                </a:uFill>
                <a:latin typeface="Arial Black" panose="020B0A04020102020204"/>
                <a:cs typeface="Arial Black" panose="020B0A04020102020204"/>
              </a:rPr>
              <a:t>HORSE</a:t>
            </a:r>
            <a:r>
              <a:rPr sz="1900" u="sng" spc="-35" dirty="0">
                <a:solidFill>
                  <a:srgbClr val="FF0000"/>
                </a:solidFill>
                <a:uFill>
                  <a:solidFill>
                    <a:srgbClr val="FF0000"/>
                  </a:solidFill>
                </a:uFill>
                <a:latin typeface="Arial Black" panose="020B0A04020102020204"/>
                <a:cs typeface="Arial Black" panose="020B0A04020102020204"/>
              </a:rPr>
              <a:t> </a:t>
            </a:r>
            <a:r>
              <a:rPr sz="1900" u="sng" spc="-10" dirty="0">
                <a:solidFill>
                  <a:srgbClr val="FF0000"/>
                </a:solidFill>
                <a:uFill>
                  <a:solidFill>
                    <a:srgbClr val="FF0000"/>
                  </a:solidFill>
                </a:uFill>
                <a:latin typeface="Arial Black" panose="020B0A04020102020204"/>
                <a:cs typeface="Arial Black" panose="020B0A04020102020204"/>
              </a:rPr>
              <a:t>POWER</a:t>
            </a:r>
            <a:r>
              <a:rPr sz="2200" spc="-10" dirty="0">
                <a:solidFill>
                  <a:srgbClr val="FF0000"/>
                </a:solidFill>
                <a:latin typeface="Arial Black" panose="020B0A04020102020204"/>
                <a:cs typeface="Arial Black" panose="020B0A04020102020204"/>
              </a:rPr>
              <a:t>)</a:t>
            </a:r>
            <a:endParaRPr sz="2200">
              <a:latin typeface="Arial Black" panose="020B0A04020102020204"/>
              <a:cs typeface="Arial Black" panose="020B0A04020102020204"/>
            </a:endParaRPr>
          </a:p>
          <a:p>
            <a:pPr marL="118745" algn="ctr">
              <a:lnSpc>
                <a:spcPct val="100000"/>
              </a:lnSpc>
              <a:spcBef>
                <a:spcPts val="920"/>
              </a:spcBef>
            </a:pPr>
            <a:r>
              <a:rPr sz="2200" u="heavy" dirty="0">
                <a:solidFill>
                  <a:srgbClr val="FF0000"/>
                </a:solidFill>
                <a:uFill>
                  <a:solidFill>
                    <a:srgbClr val="FF0000"/>
                  </a:solidFill>
                </a:uFill>
                <a:latin typeface="Arial Black" panose="020B0A04020102020204"/>
                <a:cs typeface="Arial Black" panose="020B0A04020102020204"/>
              </a:rPr>
              <a:t>Ν</a:t>
            </a:r>
            <a:r>
              <a:rPr sz="1550" u="heavy" dirty="0">
                <a:solidFill>
                  <a:srgbClr val="FF0000"/>
                </a:solidFill>
                <a:uFill>
                  <a:solidFill>
                    <a:srgbClr val="FF0000"/>
                  </a:solidFill>
                </a:uFill>
                <a:latin typeface="Arial Black" panose="020B0A04020102020204"/>
                <a:cs typeface="Arial Black" panose="020B0A04020102020204"/>
              </a:rPr>
              <a:t>e</a:t>
            </a:r>
            <a:r>
              <a:rPr sz="1550" u="heavy" spc="10" dirty="0">
                <a:solidFill>
                  <a:srgbClr val="FF0000"/>
                </a:solidFill>
                <a:uFill>
                  <a:solidFill>
                    <a:srgbClr val="FF0000"/>
                  </a:solidFill>
                </a:u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a:t>
            </a:r>
            <a:r>
              <a:rPr sz="1550" u="heavy" spc="20" dirty="0">
                <a:solidFill>
                  <a:srgbClr val="FF0000"/>
                </a:solidFill>
                <a:uFill>
                  <a:solidFill>
                    <a:srgbClr val="FF0000"/>
                  </a:solidFill>
                </a:uFill>
                <a:latin typeface="Arial Black" panose="020B0A04020102020204"/>
                <a:cs typeface="Arial Black" panose="020B0A04020102020204"/>
              </a:rPr>
              <a:t> </a:t>
            </a:r>
            <a:r>
              <a:rPr sz="2200" u="heavy" spc="-25" dirty="0">
                <a:solidFill>
                  <a:srgbClr val="FF0000"/>
                </a:solidFill>
                <a:uFill>
                  <a:solidFill>
                    <a:srgbClr val="FF0000"/>
                  </a:solidFill>
                </a:uFill>
                <a:latin typeface="Arial Black" panose="020B0A04020102020204"/>
                <a:cs typeface="Arial Black" panose="020B0A04020102020204"/>
              </a:rPr>
              <a:t>BHP</a:t>
            </a:r>
            <a:endParaRPr sz="2200">
              <a:latin typeface="Arial Black" panose="020B0A04020102020204"/>
              <a:cs typeface="Arial Black" panose="020B0A04020102020204"/>
            </a:endParaRPr>
          </a:p>
          <a:p>
            <a:pPr marL="12700" marR="5080">
              <a:lnSpc>
                <a:spcPct val="118000"/>
              </a:lnSpc>
              <a:spcBef>
                <a:spcPts val="445"/>
              </a:spcBef>
            </a:pPr>
            <a:r>
              <a:rPr sz="2200" dirty="0">
                <a:solidFill>
                  <a:srgbClr val="0000FF"/>
                </a:solidFill>
                <a:latin typeface="Arial Black" panose="020B0A04020102020204"/>
                <a:cs typeface="Arial Black" panose="020B0A04020102020204"/>
              </a:rPr>
              <a:t>H</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ΠΡΑΓΜΑΤΙΚΗ</a:t>
            </a:r>
            <a:r>
              <a:rPr sz="2200" spc="-2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ΙΣΧΥΣ</a:t>
            </a:r>
            <a:r>
              <a:rPr sz="2200" spc="-2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ΕΙΝΑΙ</a:t>
            </a:r>
            <a:r>
              <a:rPr sz="2200" spc="-1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ΤΟ</a:t>
            </a:r>
            <a:r>
              <a:rPr sz="2200" spc="-2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ΕΡΓΟ</a:t>
            </a:r>
            <a:r>
              <a:rPr sz="2200" spc="-2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ΠΟΥ</a:t>
            </a:r>
            <a:r>
              <a:rPr sz="2200" spc="-25" dirty="0">
                <a:solidFill>
                  <a:srgbClr val="0000FF"/>
                </a:solidFill>
                <a:latin typeface="Arial Black" panose="020B0A04020102020204"/>
                <a:cs typeface="Arial Black" panose="020B0A04020102020204"/>
              </a:rPr>
              <a:t> </a:t>
            </a:r>
            <a:r>
              <a:rPr sz="2200" spc="-10" dirty="0">
                <a:solidFill>
                  <a:srgbClr val="0000FF"/>
                </a:solidFill>
                <a:latin typeface="Arial Black" panose="020B0A04020102020204"/>
                <a:cs typeface="Arial Black" panose="020B0A04020102020204"/>
              </a:rPr>
              <a:t>ΠΑΙΡΝΕΤΑΙ </a:t>
            </a:r>
            <a:r>
              <a:rPr sz="2200" dirty="0">
                <a:solidFill>
                  <a:srgbClr val="0000FF"/>
                </a:solidFill>
                <a:latin typeface="Arial Black" panose="020B0A04020102020204"/>
                <a:cs typeface="Arial Black" panose="020B0A04020102020204"/>
              </a:rPr>
              <a:t>ΑΠΟ</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ΤΟ</a:t>
            </a:r>
            <a:r>
              <a:rPr sz="2200" spc="-4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ΣΤΡΟΦΑΛΟΦΟΡΟ</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ΑΞΟΝΑ</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ΤΗΣ</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ΜΗΧΑΝΗΣ</a:t>
            </a:r>
            <a:r>
              <a:rPr sz="2200" spc="-35" dirty="0">
                <a:solidFill>
                  <a:srgbClr val="0000FF"/>
                </a:solidFill>
                <a:latin typeface="Arial Black" panose="020B0A04020102020204"/>
                <a:cs typeface="Arial Black" panose="020B0A04020102020204"/>
              </a:rPr>
              <a:t> </a:t>
            </a:r>
            <a:r>
              <a:rPr sz="2200" spc="-25" dirty="0">
                <a:solidFill>
                  <a:srgbClr val="0000FF"/>
                </a:solidFill>
                <a:latin typeface="Arial Black" panose="020B0A04020102020204"/>
                <a:cs typeface="Arial Black" panose="020B0A04020102020204"/>
              </a:rPr>
              <a:t>ΚΑΙ </a:t>
            </a:r>
            <a:r>
              <a:rPr sz="2200" dirty="0">
                <a:solidFill>
                  <a:srgbClr val="0000FF"/>
                </a:solidFill>
                <a:latin typeface="Arial Black" panose="020B0A04020102020204"/>
                <a:cs typeface="Arial Black" panose="020B0A04020102020204"/>
              </a:rPr>
              <a:t>ΕΞΩ</a:t>
            </a:r>
            <a:r>
              <a:rPr sz="2200" spc="-3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ΑΠΟ</a:t>
            </a:r>
            <a:r>
              <a:rPr sz="2200" spc="-2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ΑΥΤΗΝ</a:t>
            </a:r>
            <a:r>
              <a:rPr sz="2200" spc="-2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ΑΦΟΥ</a:t>
            </a:r>
            <a:r>
              <a:rPr sz="2200" spc="-3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ΕΧΟΥΝ</a:t>
            </a:r>
            <a:r>
              <a:rPr sz="2200" spc="-3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ΑΦΑΙΡΕΘΕΙ</a:t>
            </a:r>
            <a:r>
              <a:rPr sz="2200" spc="-2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ΟΙ</a:t>
            </a:r>
            <a:r>
              <a:rPr sz="2200" spc="-25" dirty="0">
                <a:solidFill>
                  <a:srgbClr val="0000FF"/>
                </a:solidFill>
                <a:latin typeface="Arial Black" panose="020B0A04020102020204"/>
                <a:cs typeface="Arial Black" panose="020B0A04020102020204"/>
              </a:rPr>
              <a:t> </a:t>
            </a:r>
            <a:r>
              <a:rPr sz="2200" spc="-10" dirty="0">
                <a:solidFill>
                  <a:srgbClr val="0000FF"/>
                </a:solidFill>
                <a:latin typeface="Arial Black" panose="020B0A04020102020204"/>
                <a:cs typeface="Arial Black" panose="020B0A04020102020204"/>
              </a:rPr>
              <a:t>ΟΠΟΙΕΣ </a:t>
            </a:r>
            <a:r>
              <a:rPr sz="2200" dirty="0">
                <a:solidFill>
                  <a:srgbClr val="0000FF"/>
                </a:solidFill>
                <a:latin typeface="Arial Black" panose="020B0A04020102020204"/>
                <a:cs typeface="Arial Black" panose="020B0A04020102020204"/>
              </a:rPr>
              <a:t>ΑΠΩΛΕΙΕΣ</a:t>
            </a:r>
            <a:r>
              <a:rPr sz="2200" spc="-5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ΥΠΑΡΧΟΥΝ</a:t>
            </a:r>
            <a:r>
              <a:rPr sz="2200" spc="-4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(ΤΡΙΒΗΣ,</a:t>
            </a:r>
            <a:r>
              <a:rPr sz="2200" spc="-50"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ΜΕΤΑΔΟΣΗΣ,</a:t>
            </a:r>
            <a:r>
              <a:rPr sz="2200" spc="-45" dirty="0">
                <a:solidFill>
                  <a:srgbClr val="0000FF"/>
                </a:solidFill>
                <a:latin typeface="Arial Black" panose="020B0A04020102020204"/>
                <a:cs typeface="Arial Black" panose="020B0A04020102020204"/>
              </a:rPr>
              <a:t> </a:t>
            </a:r>
            <a:r>
              <a:rPr sz="2200" spc="-10" dirty="0">
                <a:solidFill>
                  <a:srgbClr val="0000FF"/>
                </a:solidFill>
                <a:latin typeface="Arial Black" panose="020B0A04020102020204"/>
                <a:cs typeface="Arial Black" panose="020B0A04020102020204"/>
              </a:rPr>
              <a:t>ΚΤΛ.)</a:t>
            </a:r>
            <a:endParaRPr sz="2200">
              <a:latin typeface="Arial Black" panose="020B0A04020102020204"/>
              <a:cs typeface="Arial Black" panose="020B0A04020102020204"/>
            </a:endParaRPr>
          </a:p>
          <a:p>
            <a:pPr>
              <a:lnSpc>
                <a:spcPct val="100000"/>
              </a:lnSpc>
              <a:spcBef>
                <a:spcPts val="60"/>
              </a:spcBef>
            </a:pPr>
            <a:endParaRPr sz="2800">
              <a:latin typeface="Arial Black" panose="020B0A04020102020204"/>
              <a:cs typeface="Arial Black" panose="020B0A04020102020204"/>
            </a:endParaRPr>
          </a:p>
          <a:p>
            <a:pPr marL="12700" marR="313055" indent="92710">
              <a:lnSpc>
                <a:spcPct val="118000"/>
              </a:lnSpc>
              <a:spcBef>
                <a:spcPts val="5"/>
              </a:spcBef>
            </a:pPr>
            <a:r>
              <a:rPr sz="2200" dirty="0">
                <a:latin typeface="Arial Black" panose="020B0A04020102020204"/>
                <a:cs typeface="Arial Black" panose="020B0A04020102020204"/>
              </a:rPr>
              <a:t>Η</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ΠΡΑΓΜΑΤΙΚΗ</a:t>
            </a:r>
            <a:r>
              <a:rPr sz="2200" spc="-25"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25" dirty="0">
                <a:latin typeface="Arial Black" panose="020B0A04020102020204"/>
                <a:cs typeface="Arial Black" panose="020B0A04020102020204"/>
              </a:rPr>
              <a:t> </a:t>
            </a:r>
            <a:r>
              <a:rPr sz="2200" dirty="0">
                <a:latin typeface="Arial Black" panose="020B0A04020102020204"/>
                <a:cs typeface="Arial Black" panose="020B0A04020102020204"/>
              </a:rPr>
              <a:t>ΠΡΟΚΥΠΤΕΙ</a:t>
            </a:r>
            <a:r>
              <a:rPr sz="2200" spc="-20" dirty="0">
                <a:latin typeface="Arial Black" panose="020B0A04020102020204"/>
                <a:cs typeface="Arial Black" panose="020B0A04020102020204"/>
              </a:rPr>
              <a:t> </a:t>
            </a:r>
            <a:r>
              <a:rPr sz="2200" dirty="0">
                <a:latin typeface="Arial Black" panose="020B0A04020102020204"/>
                <a:cs typeface="Arial Black" panose="020B0A04020102020204"/>
              </a:rPr>
              <a:t>ΑΠΟ</a:t>
            </a:r>
            <a:r>
              <a:rPr sz="2200" spc="-30" dirty="0">
                <a:latin typeface="Arial Black" panose="020B0A04020102020204"/>
                <a:cs typeface="Arial Black" panose="020B0A04020102020204"/>
              </a:rPr>
              <a:t> </a:t>
            </a:r>
            <a:r>
              <a:rPr sz="2200">
                <a:latin typeface="Arial Black" panose="020B0A04020102020204"/>
                <a:cs typeface="Arial Black" panose="020B0A04020102020204"/>
              </a:rPr>
              <a:t>ΤΗΝ</a:t>
            </a:r>
            <a:r>
              <a:rPr sz="2200" spc="-25">
                <a:latin typeface="Arial Black" panose="020B0A04020102020204"/>
                <a:cs typeface="Arial Black" panose="020B0A04020102020204"/>
              </a:rPr>
              <a:t> </a:t>
            </a:r>
            <a:r>
              <a:rPr sz="2200" spc="-25" smtClean="0">
                <a:latin typeface="Arial Black" panose="020B0A04020102020204"/>
                <a:cs typeface="Arial Black" panose="020B0A04020102020204"/>
              </a:rPr>
              <a:t>ΕΝ</a:t>
            </a:r>
            <a:r>
              <a:rPr sz="2200" smtClean="0">
                <a:latin typeface="Arial Black" panose="020B0A04020102020204"/>
                <a:cs typeface="Arial Black" panose="020B0A04020102020204"/>
              </a:rPr>
              <a:t>ΔΕΙΚΝΥΜΕΝΗ</a:t>
            </a:r>
            <a:r>
              <a:rPr sz="2200" spc="-30" smtClean="0">
                <a:latin typeface="Arial Black" panose="020B0A04020102020204"/>
                <a:cs typeface="Arial Black" panose="020B0A04020102020204"/>
              </a:rPr>
              <a:t> </a:t>
            </a:r>
            <a:r>
              <a:rPr sz="2200" dirty="0">
                <a:latin typeface="Arial Black" panose="020B0A04020102020204"/>
                <a:cs typeface="Arial Black" panose="020B0A04020102020204"/>
              </a:rPr>
              <a:t>ΑΦΟΥ</a:t>
            </a:r>
            <a:r>
              <a:rPr sz="2200" spc="-30" dirty="0">
                <a:latin typeface="Arial Black" panose="020B0A04020102020204"/>
                <a:cs typeface="Arial Black" panose="020B0A04020102020204"/>
              </a:rPr>
              <a:t> </a:t>
            </a:r>
            <a:r>
              <a:rPr sz="2200" dirty="0">
                <a:latin typeface="Arial Black" panose="020B0A04020102020204"/>
                <a:cs typeface="Arial Black" panose="020B0A04020102020204"/>
              </a:rPr>
              <a:t>ΤΗΣ</a:t>
            </a:r>
            <a:r>
              <a:rPr sz="2200" spc="-30" dirty="0">
                <a:latin typeface="Arial Black" panose="020B0A04020102020204"/>
                <a:cs typeface="Arial Black" panose="020B0A04020102020204"/>
              </a:rPr>
              <a:t> </a:t>
            </a:r>
            <a:r>
              <a:rPr sz="2200" dirty="0">
                <a:latin typeface="Arial Black" panose="020B0A04020102020204"/>
                <a:cs typeface="Arial Black" panose="020B0A04020102020204"/>
              </a:rPr>
              <a:t>ΑΦΑΙΡΕΘΕΙ</a:t>
            </a:r>
            <a:r>
              <a:rPr sz="2200" spc="-25" dirty="0">
                <a:latin typeface="Arial Black" panose="020B0A04020102020204"/>
                <a:cs typeface="Arial Black" panose="020B0A04020102020204"/>
              </a:rPr>
              <a:t> </a:t>
            </a:r>
            <a:r>
              <a:rPr sz="2200" dirty="0">
                <a:latin typeface="Arial Black" panose="020B0A04020102020204"/>
                <a:cs typeface="Arial Black" panose="020B0A04020102020204"/>
              </a:rPr>
              <a:t>Η</a:t>
            </a:r>
            <a:r>
              <a:rPr sz="2200" spc="-30" dirty="0">
                <a:latin typeface="Arial Black" panose="020B0A04020102020204"/>
                <a:cs typeface="Arial Black" panose="020B0A04020102020204"/>
              </a:rPr>
              <a:t> </a:t>
            </a:r>
            <a:r>
              <a:rPr sz="2200">
                <a:latin typeface="Arial Black" panose="020B0A04020102020204"/>
                <a:cs typeface="Arial Black" panose="020B0A04020102020204"/>
              </a:rPr>
              <a:t>ΙΣΧΥΣ</a:t>
            </a:r>
            <a:r>
              <a:rPr sz="2200" spc="-25">
                <a:latin typeface="Arial Black" panose="020B0A04020102020204"/>
                <a:cs typeface="Arial Black" panose="020B0A04020102020204"/>
              </a:rPr>
              <a:t> </a:t>
            </a:r>
            <a:r>
              <a:rPr sz="2200" spc="-10" smtClean="0">
                <a:latin typeface="Arial Black" panose="020B0A04020102020204"/>
                <a:cs typeface="Arial Black" panose="020B0A04020102020204"/>
              </a:rPr>
              <a:t>ΛΟ</a:t>
            </a:r>
            <a:r>
              <a:rPr sz="2200" spc="-25" smtClean="0">
                <a:latin typeface="Arial Black" panose="020B0A04020102020204"/>
                <a:cs typeface="Arial Black" panose="020B0A04020102020204"/>
              </a:rPr>
              <a:t>ΓΩ </a:t>
            </a:r>
            <a:r>
              <a:rPr sz="2200" dirty="0">
                <a:latin typeface="Arial Black" panose="020B0A04020102020204"/>
                <a:cs typeface="Arial Black" panose="020B0A04020102020204"/>
              </a:rPr>
              <a:t>ΑΠΩΛΕΙΩΝ</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ΤΡΙΒΩΝ:</a:t>
            </a:r>
            <a:endParaRPr sz="2200">
              <a:latin typeface="Arial Black" panose="020B0A04020102020204"/>
              <a:cs typeface="Arial Black" panose="020B0A04020102020204"/>
            </a:endParaRPr>
          </a:p>
          <a:p>
            <a:pPr marL="3173730">
              <a:lnSpc>
                <a:spcPct val="100000"/>
              </a:lnSpc>
              <a:spcBef>
                <a:spcPts val="920"/>
              </a:spcBef>
            </a:pPr>
            <a:r>
              <a:rPr sz="2200" dirty="0">
                <a:solidFill>
                  <a:srgbClr val="FF0000"/>
                </a:solidFill>
                <a:latin typeface="Arial Black" panose="020B0A04020102020204"/>
                <a:cs typeface="Arial Black" panose="020B0A04020102020204"/>
              </a:rPr>
              <a:t>Νe</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Ni</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Nf</a:t>
            </a:r>
            <a:endParaRPr sz="22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1029970">
              <a:lnSpc>
                <a:spcPct val="100000"/>
              </a:lnSpc>
              <a:spcBef>
                <a:spcPts val="100"/>
              </a:spcBef>
            </a:pPr>
            <a:r>
              <a:rPr sz="2400" b="0" u="none" dirty="0">
                <a:solidFill>
                  <a:srgbClr val="FFFFFF"/>
                </a:solidFill>
                <a:latin typeface="Arial Black" panose="020B0A04020102020204"/>
                <a:cs typeface="Arial Black" panose="020B0A04020102020204"/>
              </a:rPr>
              <a:t>ΠΡΑΓΜΑΤΙΚΗ</a:t>
            </a:r>
            <a:r>
              <a:rPr sz="2400" b="0" u="heavy"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ΙΣΧΥΣ</a:t>
            </a:r>
            <a:r>
              <a:rPr sz="2400" b="0" u="heavy" spc="-4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η</a:t>
            </a:r>
            <a:r>
              <a:rPr sz="2400" b="0" u="heavy" spc="-5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ΙΣΧΥΣ</a:t>
            </a:r>
            <a:r>
              <a:rPr sz="2400" b="0" u="heavy" spc="-4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ΠΕΔΗΣ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53589" y="1034033"/>
            <a:ext cx="4962525" cy="1111250"/>
          </a:xfrm>
          <a:prstGeom prst="rect">
            <a:avLst/>
          </a:prstGeom>
        </p:spPr>
        <p:txBody>
          <a:bodyPr vert="horz" wrap="square" lIns="0" tIns="12065" rIns="0" bIns="0" rtlCol="0">
            <a:spAutoFit/>
          </a:bodyPr>
          <a:lstStyle/>
          <a:p>
            <a:pPr marL="12700" marR="5080" indent="-3810" algn="ctr">
              <a:lnSpc>
                <a:spcPct val="136000"/>
              </a:lnSpc>
              <a:spcBef>
                <a:spcPts val="95"/>
              </a:spcBef>
            </a:pPr>
            <a:r>
              <a:rPr sz="1750" u="heavy" dirty="0">
                <a:uFill>
                  <a:solidFill>
                    <a:srgbClr val="000000"/>
                  </a:solidFill>
                </a:uFill>
                <a:latin typeface="Arial Black" panose="020B0A04020102020204"/>
                <a:cs typeface="Arial Black" panose="020B0A04020102020204"/>
              </a:rPr>
              <a:t>ΠΡΑΓΜΑΤΙΚΗ</a:t>
            </a:r>
            <a:r>
              <a:rPr sz="1750" u="heavy" spc="-3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ΙΣΧΥΣ</a:t>
            </a:r>
            <a:r>
              <a:rPr sz="1750" u="heavy" spc="-2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ή</a:t>
            </a:r>
            <a:r>
              <a:rPr sz="1750" u="heavy" spc="-2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ΙΣΧΥΣ</a:t>
            </a:r>
            <a:r>
              <a:rPr sz="1750" u="heavy" spc="-20" dirty="0">
                <a:uFill>
                  <a:solidFill>
                    <a:srgbClr val="000000"/>
                  </a:solidFill>
                </a:uFill>
                <a:latin typeface="Arial Black" panose="020B0A04020102020204"/>
                <a:cs typeface="Arial Black" panose="020B0A04020102020204"/>
              </a:rPr>
              <a:t> </a:t>
            </a:r>
            <a:r>
              <a:rPr sz="1750" u="heavy" spc="-10" dirty="0">
                <a:uFill>
                  <a:solidFill>
                    <a:srgbClr val="000000"/>
                  </a:solidFill>
                </a:uFill>
                <a:latin typeface="Arial Black" panose="020B0A04020102020204"/>
                <a:cs typeface="Arial Black" panose="020B0A04020102020204"/>
              </a:rPr>
              <a:t>ΠΕΔΗΣ</a:t>
            </a:r>
            <a:r>
              <a:rPr sz="1750" spc="-10" dirty="0">
                <a:latin typeface="Arial Black" panose="020B0A04020102020204"/>
                <a:cs typeface="Arial Black" panose="020B0A04020102020204"/>
              </a:rPr>
              <a:t> </a:t>
            </a:r>
            <a:r>
              <a:rPr sz="1750" u="sng" dirty="0">
                <a:solidFill>
                  <a:srgbClr val="FF0000"/>
                </a:solidFill>
                <a:uFill>
                  <a:solidFill>
                    <a:srgbClr val="FF0000"/>
                  </a:solidFill>
                </a:uFill>
                <a:latin typeface="Arial Black" panose="020B0A04020102020204"/>
                <a:cs typeface="Arial Black" panose="020B0A04020102020204"/>
              </a:rPr>
              <a:t>(</a:t>
            </a:r>
            <a:r>
              <a:rPr sz="1500" u="sng" dirty="0">
                <a:solidFill>
                  <a:srgbClr val="FF0000"/>
                </a:solidFill>
                <a:uFill>
                  <a:solidFill>
                    <a:srgbClr val="FF0000"/>
                  </a:solidFill>
                </a:uFill>
                <a:latin typeface="Arial Black" panose="020B0A04020102020204"/>
                <a:cs typeface="Arial Black" panose="020B0A04020102020204"/>
              </a:rPr>
              <a:t>EFFECTIVE</a:t>
            </a:r>
            <a:r>
              <a:rPr sz="1500" u="sng" spc="-30" dirty="0">
                <a:solidFill>
                  <a:srgbClr val="FF0000"/>
                </a:solidFill>
                <a:uFill>
                  <a:solidFill>
                    <a:srgbClr val="FF0000"/>
                  </a:solidFill>
                </a:uFill>
                <a:latin typeface="Arial Black" panose="020B0A04020102020204"/>
                <a:cs typeface="Arial Black" panose="020B0A04020102020204"/>
              </a:rPr>
              <a:t> </a:t>
            </a:r>
            <a:r>
              <a:rPr sz="1500" u="sng" dirty="0">
                <a:solidFill>
                  <a:srgbClr val="FF0000"/>
                </a:solidFill>
                <a:uFill>
                  <a:solidFill>
                    <a:srgbClr val="FF0000"/>
                  </a:solidFill>
                </a:uFill>
                <a:latin typeface="Arial Black" panose="020B0A04020102020204"/>
                <a:cs typeface="Arial Black" panose="020B0A04020102020204"/>
              </a:rPr>
              <a:t>POWER</a:t>
            </a:r>
            <a:r>
              <a:rPr sz="1500" u="sng" spc="-10" dirty="0">
                <a:solidFill>
                  <a:srgbClr val="FF0000"/>
                </a:solidFill>
                <a:uFill>
                  <a:solidFill>
                    <a:srgbClr val="FF0000"/>
                  </a:solidFill>
                </a:uFill>
                <a:latin typeface="Arial Black" panose="020B0A04020102020204"/>
                <a:cs typeface="Arial Black" panose="020B0A04020102020204"/>
              </a:rPr>
              <a:t> </a:t>
            </a:r>
            <a:r>
              <a:rPr sz="1500" u="sng" dirty="0">
                <a:solidFill>
                  <a:srgbClr val="FF0000"/>
                </a:solidFill>
                <a:uFill>
                  <a:solidFill>
                    <a:srgbClr val="FF0000"/>
                  </a:solidFill>
                </a:uFill>
                <a:latin typeface="Arial Black" panose="020B0A04020102020204"/>
                <a:cs typeface="Arial Black" panose="020B0A04020102020204"/>
              </a:rPr>
              <a:t>or</a:t>
            </a:r>
            <a:r>
              <a:rPr sz="1500" u="sng" spc="-10" dirty="0">
                <a:solidFill>
                  <a:srgbClr val="FF0000"/>
                </a:solidFill>
                <a:uFill>
                  <a:solidFill>
                    <a:srgbClr val="FF0000"/>
                  </a:solidFill>
                </a:uFill>
                <a:latin typeface="Arial Black" panose="020B0A04020102020204"/>
                <a:cs typeface="Arial Black" panose="020B0A04020102020204"/>
              </a:rPr>
              <a:t> </a:t>
            </a:r>
            <a:r>
              <a:rPr sz="1500" u="sng" dirty="0">
                <a:solidFill>
                  <a:srgbClr val="FF0000"/>
                </a:solidFill>
                <a:uFill>
                  <a:solidFill>
                    <a:srgbClr val="FF0000"/>
                  </a:solidFill>
                </a:uFill>
                <a:latin typeface="Arial Black" panose="020B0A04020102020204"/>
                <a:cs typeface="Arial Black" panose="020B0A04020102020204"/>
              </a:rPr>
              <a:t>BRAKE</a:t>
            </a:r>
            <a:r>
              <a:rPr sz="1500" u="sng" spc="-15" dirty="0">
                <a:solidFill>
                  <a:srgbClr val="FF0000"/>
                </a:solidFill>
                <a:uFill>
                  <a:solidFill>
                    <a:srgbClr val="FF0000"/>
                  </a:solidFill>
                </a:uFill>
                <a:latin typeface="Arial Black" panose="020B0A04020102020204"/>
                <a:cs typeface="Arial Black" panose="020B0A04020102020204"/>
              </a:rPr>
              <a:t> </a:t>
            </a:r>
            <a:r>
              <a:rPr sz="1500" u="sng" dirty="0">
                <a:solidFill>
                  <a:srgbClr val="FF0000"/>
                </a:solidFill>
                <a:uFill>
                  <a:solidFill>
                    <a:srgbClr val="FF0000"/>
                  </a:solidFill>
                </a:uFill>
                <a:latin typeface="Arial Black" panose="020B0A04020102020204"/>
                <a:cs typeface="Arial Black" panose="020B0A04020102020204"/>
              </a:rPr>
              <a:t>HORSE</a:t>
            </a:r>
            <a:r>
              <a:rPr sz="1500" u="sng" spc="-5" dirty="0">
                <a:solidFill>
                  <a:srgbClr val="FF0000"/>
                </a:solidFill>
                <a:uFill>
                  <a:solidFill>
                    <a:srgbClr val="FF0000"/>
                  </a:solidFill>
                </a:uFill>
                <a:latin typeface="Arial Black" panose="020B0A04020102020204"/>
                <a:cs typeface="Arial Black" panose="020B0A04020102020204"/>
              </a:rPr>
              <a:t> </a:t>
            </a:r>
            <a:r>
              <a:rPr sz="1500" u="sng" spc="-10" dirty="0">
                <a:solidFill>
                  <a:srgbClr val="FF0000"/>
                </a:solidFill>
                <a:uFill>
                  <a:solidFill>
                    <a:srgbClr val="FF0000"/>
                  </a:solidFill>
                </a:uFill>
                <a:latin typeface="Arial Black" panose="020B0A04020102020204"/>
                <a:cs typeface="Arial Black" panose="020B0A04020102020204"/>
              </a:rPr>
              <a:t>POWER</a:t>
            </a:r>
            <a:r>
              <a:rPr sz="1750" spc="-10" dirty="0">
                <a:solidFill>
                  <a:srgbClr val="FF0000"/>
                </a:solidFill>
                <a:latin typeface="Arial Black" panose="020B0A04020102020204"/>
                <a:cs typeface="Arial Black" panose="020B0A04020102020204"/>
              </a:rPr>
              <a:t>)</a:t>
            </a:r>
            <a:endParaRPr sz="1750">
              <a:latin typeface="Arial Black" panose="020B0A04020102020204"/>
              <a:cs typeface="Arial Black" panose="020B0A04020102020204"/>
            </a:endParaRPr>
          </a:p>
          <a:p>
            <a:pPr marL="147320" algn="ctr">
              <a:lnSpc>
                <a:spcPct val="100000"/>
              </a:lnSpc>
              <a:spcBef>
                <a:spcPts val="750"/>
              </a:spcBef>
            </a:pPr>
            <a:r>
              <a:rPr sz="1750" u="heavy" dirty="0">
                <a:solidFill>
                  <a:srgbClr val="FF0000"/>
                </a:solidFill>
                <a:uFill>
                  <a:solidFill>
                    <a:srgbClr val="FF0000"/>
                  </a:solidFill>
                </a:uFill>
                <a:latin typeface="Arial Black" panose="020B0A04020102020204"/>
                <a:cs typeface="Arial Black" panose="020B0A04020102020204"/>
              </a:rPr>
              <a:t>Ν</a:t>
            </a:r>
            <a:r>
              <a:rPr sz="1250" u="heavy" dirty="0">
                <a:solidFill>
                  <a:srgbClr val="FF0000"/>
                </a:solidFill>
                <a:uFill>
                  <a:solidFill>
                    <a:srgbClr val="FF0000"/>
                  </a:solidFill>
                </a:uFill>
                <a:latin typeface="Arial Black" panose="020B0A04020102020204"/>
                <a:cs typeface="Arial Black" panose="020B0A04020102020204"/>
              </a:rPr>
              <a:t>e</a:t>
            </a:r>
            <a:r>
              <a:rPr sz="1250" u="heavy" spc="-5" dirty="0">
                <a:solidFill>
                  <a:srgbClr val="FF0000"/>
                </a:solidFill>
                <a:uFill>
                  <a:solidFill>
                    <a:srgbClr val="FF0000"/>
                  </a:solidFill>
                </a:uFill>
                <a:latin typeface="Arial Black" panose="020B0A04020102020204"/>
                <a:cs typeface="Arial Black" panose="020B0A04020102020204"/>
              </a:rPr>
              <a:t> </a:t>
            </a:r>
            <a:r>
              <a:rPr sz="1250" u="heavy" dirty="0">
                <a:solidFill>
                  <a:srgbClr val="FF0000"/>
                </a:solidFill>
                <a:uFill>
                  <a:solidFill>
                    <a:srgbClr val="FF0000"/>
                  </a:solidFill>
                </a:uFill>
                <a:latin typeface="Arial Black" panose="020B0A04020102020204"/>
                <a:cs typeface="Arial Black" panose="020B0A04020102020204"/>
              </a:rPr>
              <a:t>-</a:t>
            </a:r>
            <a:r>
              <a:rPr sz="1250" u="heavy" spc="-5" dirty="0">
                <a:solidFill>
                  <a:srgbClr val="FF0000"/>
                </a:solidFill>
                <a:uFill>
                  <a:solidFill>
                    <a:srgbClr val="FF0000"/>
                  </a:solidFill>
                </a:uFill>
                <a:latin typeface="Arial Black" panose="020B0A04020102020204"/>
                <a:cs typeface="Arial Black" panose="020B0A04020102020204"/>
              </a:rPr>
              <a:t> </a:t>
            </a:r>
            <a:r>
              <a:rPr sz="1750" u="heavy" spc="-25" dirty="0">
                <a:solidFill>
                  <a:srgbClr val="FF0000"/>
                </a:solidFill>
                <a:uFill>
                  <a:solidFill>
                    <a:srgbClr val="FF0000"/>
                  </a:solidFill>
                </a:uFill>
                <a:latin typeface="Arial Black" panose="020B0A04020102020204"/>
                <a:cs typeface="Arial Black" panose="020B0A04020102020204"/>
              </a:rPr>
              <a:t>BHP</a:t>
            </a:r>
            <a:endParaRPr sz="1750">
              <a:latin typeface="Arial Black" panose="020B0A04020102020204"/>
              <a:cs typeface="Arial Black" panose="020B0A04020102020204"/>
            </a:endParaRPr>
          </a:p>
        </p:txBody>
      </p:sp>
      <p:sp>
        <p:nvSpPr>
          <p:cNvPr id="3" name="object 3"/>
          <p:cNvSpPr txBox="1"/>
          <p:nvPr/>
        </p:nvSpPr>
        <p:spPr>
          <a:xfrm>
            <a:off x="591819" y="2485897"/>
            <a:ext cx="4050029" cy="1695450"/>
          </a:xfrm>
          <a:prstGeom prst="rect">
            <a:avLst/>
          </a:prstGeom>
        </p:spPr>
        <p:txBody>
          <a:bodyPr vert="horz" wrap="square" lIns="0" tIns="12065" rIns="0" bIns="0" rtlCol="0">
            <a:spAutoFit/>
          </a:bodyPr>
          <a:lstStyle/>
          <a:p>
            <a:pPr marL="12700" marR="5080">
              <a:lnSpc>
                <a:spcPct val="115000"/>
              </a:lnSpc>
              <a:spcBef>
                <a:spcPts val="95"/>
              </a:spcBef>
            </a:pPr>
            <a:r>
              <a:rPr sz="2500" b="1" dirty="0">
                <a:solidFill>
                  <a:srgbClr val="FF0000"/>
                </a:solidFill>
                <a:latin typeface="Calibri" panose="020F0502020204030204"/>
                <a:cs typeface="Calibri" panose="020F0502020204030204"/>
              </a:rPr>
              <a:t>Ne</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Z</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Pe .</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l</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η</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60</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spc="-25" dirty="0">
                <a:solidFill>
                  <a:srgbClr val="FF0000"/>
                </a:solidFill>
                <a:latin typeface="Calibri" panose="020F0502020204030204"/>
                <a:cs typeface="Calibri" panose="020F0502020204030204"/>
              </a:rPr>
              <a:t>75</a:t>
            </a:r>
            <a:r>
              <a:rPr sz="2500" b="1" spc="62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Ne</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Z</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Pe</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l .</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η</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60</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75</a:t>
            </a:r>
            <a:r>
              <a:rPr sz="2500" b="1" spc="-20"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5" dirty="0">
                <a:solidFill>
                  <a:srgbClr val="FF0000"/>
                </a:solidFill>
                <a:latin typeface="Calibri" panose="020F0502020204030204"/>
                <a:cs typeface="Calibri" panose="020F0502020204030204"/>
              </a:rPr>
              <a:t> </a:t>
            </a:r>
            <a:r>
              <a:rPr sz="2500" b="1" spc="-50" dirty="0">
                <a:solidFill>
                  <a:srgbClr val="FF0000"/>
                </a:solidFill>
                <a:latin typeface="Calibri" panose="020F0502020204030204"/>
                <a:cs typeface="Calibri" panose="020F0502020204030204"/>
              </a:rPr>
              <a:t>2</a:t>
            </a:r>
            <a:endParaRPr sz="2500">
              <a:latin typeface="Calibri" panose="020F0502020204030204"/>
              <a:cs typeface="Calibri" panose="020F0502020204030204"/>
            </a:endParaRPr>
          </a:p>
          <a:p>
            <a:pPr>
              <a:lnSpc>
                <a:spcPct val="100000"/>
              </a:lnSpc>
              <a:spcBef>
                <a:spcPts val="55"/>
              </a:spcBef>
            </a:pPr>
            <a:endParaRPr sz="2600">
              <a:latin typeface="Calibri" panose="020F0502020204030204"/>
              <a:cs typeface="Calibri" panose="020F0502020204030204"/>
            </a:endParaRPr>
          </a:p>
          <a:p>
            <a:pPr marL="67945">
              <a:lnSpc>
                <a:spcPct val="100000"/>
              </a:lnSpc>
              <a:tabLst>
                <a:tab pos="2075180" algn="l"/>
              </a:tabLst>
            </a:pPr>
            <a:r>
              <a:rPr sz="2500" b="1" dirty="0">
                <a:solidFill>
                  <a:srgbClr val="FF0000"/>
                </a:solidFill>
                <a:latin typeface="Calibri" panose="020F0502020204030204"/>
                <a:cs typeface="Calibri" panose="020F0502020204030204"/>
              </a:rPr>
              <a:t>Ne</a:t>
            </a:r>
            <a:r>
              <a:rPr sz="2500" b="1" spc="-1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 Ni</a:t>
            </a:r>
            <a:r>
              <a:rPr sz="2500" b="1" spc="-5" dirty="0">
                <a:solidFill>
                  <a:srgbClr val="FF0000"/>
                </a:solidFill>
                <a:latin typeface="Calibri" panose="020F0502020204030204"/>
                <a:cs typeface="Calibri" panose="020F0502020204030204"/>
              </a:rPr>
              <a:t> </a:t>
            </a:r>
            <a:r>
              <a:rPr sz="2500" b="1" dirty="0">
                <a:solidFill>
                  <a:srgbClr val="FF0000"/>
                </a:solidFill>
                <a:latin typeface="Calibri" panose="020F0502020204030204"/>
                <a:cs typeface="Calibri" panose="020F0502020204030204"/>
              </a:rPr>
              <a:t>–</a:t>
            </a:r>
            <a:r>
              <a:rPr sz="2500" b="1" spc="5" dirty="0">
                <a:solidFill>
                  <a:srgbClr val="FF0000"/>
                </a:solidFill>
                <a:latin typeface="Calibri" panose="020F0502020204030204"/>
                <a:cs typeface="Calibri" panose="020F0502020204030204"/>
              </a:rPr>
              <a:t> </a:t>
            </a:r>
            <a:r>
              <a:rPr sz="2500" b="1" spc="-35" dirty="0">
                <a:solidFill>
                  <a:srgbClr val="FF0000"/>
                </a:solidFill>
                <a:latin typeface="Calibri" panose="020F0502020204030204"/>
                <a:cs typeface="Calibri" panose="020F0502020204030204"/>
              </a:rPr>
              <a:t>Nf</a:t>
            </a:r>
            <a:r>
              <a:rPr sz="2500" b="1" dirty="0">
                <a:solidFill>
                  <a:srgbClr val="FF0000"/>
                </a:solidFill>
                <a:latin typeface="Calibri" panose="020F0502020204030204"/>
                <a:cs typeface="Calibri" panose="020F0502020204030204"/>
              </a:rPr>
              <a:t>	</a:t>
            </a:r>
            <a:r>
              <a:rPr sz="2500" b="1" spc="-10" dirty="0">
                <a:solidFill>
                  <a:srgbClr val="FF0000"/>
                </a:solidFill>
                <a:latin typeface="Calibri" panose="020F0502020204030204"/>
                <a:cs typeface="Calibri" panose="020F0502020204030204"/>
              </a:rPr>
              <a:t>(BHP=IHP-</a:t>
            </a:r>
            <a:r>
              <a:rPr sz="2500" b="1" spc="-20" dirty="0">
                <a:solidFill>
                  <a:srgbClr val="FF0000"/>
                </a:solidFill>
                <a:latin typeface="Calibri" panose="020F0502020204030204"/>
                <a:cs typeface="Calibri" panose="020F0502020204030204"/>
              </a:rPr>
              <a:t>fHP)</a:t>
            </a:r>
            <a:endParaRPr sz="2500">
              <a:latin typeface="Calibri" panose="020F0502020204030204"/>
              <a:cs typeface="Calibri" panose="020F0502020204030204"/>
            </a:endParaRPr>
          </a:p>
        </p:txBody>
      </p:sp>
      <p:sp>
        <p:nvSpPr>
          <p:cNvPr id="4" name="object 4"/>
          <p:cNvSpPr txBox="1"/>
          <p:nvPr/>
        </p:nvSpPr>
        <p:spPr>
          <a:xfrm>
            <a:off x="4840065" y="2479547"/>
            <a:ext cx="2140585" cy="904240"/>
          </a:xfrm>
          <a:prstGeom prst="rect">
            <a:avLst/>
          </a:prstGeom>
        </p:spPr>
        <p:txBody>
          <a:bodyPr vert="horz" wrap="square" lIns="0" tIns="12065" rIns="0" bIns="0" rtlCol="0">
            <a:spAutoFit/>
          </a:bodyPr>
          <a:lstStyle/>
          <a:p>
            <a:pPr marL="86995" marR="5080" indent="-74930">
              <a:lnSpc>
                <a:spcPct val="128000"/>
              </a:lnSpc>
              <a:spcBef>
                <a:spcPts val="95"/>
              </a:spcBef>
            </a:pPr>
            <a:r>
              <a:rPr sz="2250" b="1" dirty="0">
                <a:solidFill>
                  <a:srgbClr val="0000FF"/>
                </a:solidFill>
                <a:latin typeface="Calibri" panose="020F0502020204030204"/>
                <a:cs typeface="Calibri" panose="020F0502020204030204"/>
              </a:rPr>
              <a:t>(για</a:t>
            </a:r>
            <a:r>
              <a:rPr sz="2250" b="1" spc="-5" dirty="0">
                <a:solidFill>
                  <a:srgbClr val="0000FF"/>
                </a:solidFill>
                <a:latin typeface="Calibri" panose="020F0502020204030204"/>
                <a:cs typeface="Calibri" panose="020F0502020204030204"/>
              </a:rPr>
              <a:t> </a:t>
            </a:r>
            <a:r>
              <a:rPr sz="2250" b="1" spc="-10" dirty="0">
                <a:solidFill>
                  <a:srgbClr val="0000FF"/>
                </a:solidFill>
                <a:latin typeface="Calibri" panose="020F0502020204030204"/>
                <a:cs typeface="Calibri" panose="020F0502020204030204"/>
              </a:rPr>
              <a:t>διχρονη)</a:t>
            </a:r>
            <a:r>
              <a:rPr sz="2250" b="1" spc="560" dirty="0">
                <a:solidFill>
                  <a:srgbClr val="0000FF"/>
                </a:solidFill>
                <a:latin typeface="Calibri" panose="020F0502020204030204"/>
                <a:cs typeface="Calibri" panose="020F0502020204030204"/>
              </a:rPr>
              <a:t> </a:t>
            </a:r>
            <a:r>
              <a:rPr sz="2250" b="1" dirty="0">
                <a:solidFill>
                  <a:srgbClr val="0000FF"/>
                </a:solidFill>
                <a:latin typeface="Calibri" panose="020F0502020204030204"/>
                <a:cs typeface="Calibri" panose="020F0502020204030204"/>
              </a:rPr>
              <a:t>(για</a:t>
            </a:r>
            <a:r>
              <a:rPr sz="2250" b="1" spc="-10" dirty="0">
                <a:solidFill>
                  <a:srgbClr val="0000FF"/>
                </a:solidFill>
                <a:latin typeface="Calibri" panose="020F0502020204030204"/>
                <a:cs typeface="Calibri" panose="020F0502020204030204"/>
              </a:rPr>
              <a:t> τετραχρονη)</a:t>
            </a:r>
            <a:endParaRPr sz="2250">
              <a:latin typeface="Calibri" panose="020F0502020204030204"/>
              <a:cs typeface="Calibri" panose="020F0502020204030204"/>
            </a:endParaRPr>
          </a:p>
        </p:txBody>
      </p:sp>
      <p:sp>
        <p:nvSpPr>
          <p:cNvPr id="5" name="object 5"/>
          <p:cNvSpPr txBox="1"/>
          <p:nvPr/>
        </p:nvSpPr>
        <p:spPr>
          <a:xfrm>
            <a:off x="1047496" y="4860290"/>
            <a:ext cx="4458335" cy="728980"/>
          </a:xfrm>
          <a:prstGeom prst="rect">
            <a:avLst/>
          </a:prstGeom>
        </p:spPr>
        <p:txBody>
          <a:bodyPr vert="horz" wrap="square" lIns="0" tIns="67310" rIns="0" bIns="0" rtlCol="0">
            <a:spAutoFit/>
          </a:bodyPr>
          <a:lstStyle/>
          <a:p>
            <a:pPr marL="12700">
              <a:lnSpc>
                <a:spcPct val="100000"/>
              </a:lnSpc>
              <a:spcBef>
                <a:spcPts val="530"/>
              </a:spcBef>
            </a:pPr>
            <a:r>
              <a:rPr sz="1950" b="1" dirty="0">
                <a:latin typeface="Calibri" panose="020F0502020204030204"/>
                <a:cs typeface="Calibri" panose="020F0502020204030204"/>
              </a:rPr>
              <a:t>ΑΡΙΘΜΟΣ</a:t>
            </a:r>
            <a:r>
              <a:rPr sz="1950" b="1" spc="-45" dirty="0">
                <a:latin typeface="Calibri" panose="020F0502020204030204"/>
                <a:cs typeface="Calibri" panose="020F0502020204030204"/>
              </a:rPr>
              <a:t> </a:t>
            </a:r>
            <a:r>
              <a:rPr sz="1950" b="1" spc="-10" dirty="0">
                <a:latin typeface="Calibri" panose="020F0502020204030204"/>
                <a:cs typeface="Calibri" panose="020F0502020204030204"/>
              </a:rPr>
              <a:t>ΚΥΛΙΝΔΡΩΝ</a:t>
            </a:r>
            <a:endParaRPr sz="1950">
              <a:latin typeface="Calibri" panose="020F0502020204030204"/>
              <a:cs typeface="Calibri" panose="020F0502020204030204"/>
            </a:endParaRPr>
          </a:p>
          <a:p>
            <a:pPr marL="33020">
              <a:lnSpc>
                <a:spcPct val="100000"/>
              </a:lnSpc>
              <a:spcBef>
                <a:spcPts val="430"/>
              </a:spcBef>
              <a:tabLst>
                <a:tab pos="2935605" algn="l"/>
              </a:tabLst>
            </a:pPr>
            <a:r>
              <a:rPr sz="1950" b="1" dirty="0">
                <a:latin typeface="Calibri" panose="020F0502020204030204"/>
                <a:cs typeface="Calibri" panose="020F0502020204030204"/>
              </a:rPr>
              <a:t>ΜΕΣΗ</a:t>
            </a:r>
            <a:r>
              <a:rPr sz="1950" b="1" spc="-20" dirty="0">
                <a:latin typeface="Calibri" panose="020F0502020204030204"/>
                <a:cs typeface="Calibri" panose="020F0502020204030204"/>
              </a:rPr>
              <a:t> </a:t>
            </a:r>
            <a:r>
              <a:rPr sz="1950" b="1" spc="-35" dirty="0">
                <a:latin typeface="Calibri" panose="020F0502020204030204"/>
                <a:cs typeface="Calibri" panose="020F0502020204030204"/>
              </a:rPr>
              <a:t>ΠΡΑΓΜΑΤΙΚΗ</a:t>
            </a:r>
            <a:r>
              <a:rPr sz="1950" b="1" spc="-15" dirty="0">
                <a:latin typeface="Calibri" panose="020F0502020204030204"/>
                <a:cs typeface="Calibri" panose="020F0502020204030204"/>
              </a:rPr>
              <a:t> </a:t>
            </a:r>
            <a:r>
              <a:rPr sz="1950" b="1" spc="-20" dirty="0">
                <a:latin typeface="Calibri" panose="020F0502020204030204"/>
                <a:cs typeface="Calibri" panose="020F0502020204030204"/>
              </a:rPr>
              <a:t>ΠΙΕΣΗ</a:t>
            </a:r>
            <a:r>
              <a:rPr sz="1950" b="1" dirty="0">
                <a:latin typeface="Calibri" panose="020F0502020204030204"/>
                <a:cs typeface="Calibri" panose="020F0502020204030204"/>
              </a:rPr>
              <a:t>	(Kg/cm²)</a:t>
            </a:r>
            <a:r>
              <a:rPr sz="1950" b="1" spc="405" dirty="0">
                <a:latin typeface="Calibri" panose="020F0502020204030204"/>
                <a:cs typeface="Calibri" panose="020F0502020204030204"/>
              </a:rPr>
              <a:t> </a:t>
            </a:r>
            <a:r>
              <a:rPr sz="1950" b="1" spc="-10" dirty="0">
                <a:latin typeface="Calibri" panose="020F0502020204030204"/>
                <a:cs typeface="Calibri" panose="020F0502020204030204"/>
              </a:rPr>
              <a:t>(bar)</a:t>
            </a:r>
            <a:endParaRPr sz="1950">
              <a:latin typeface="Calibri" panose="020F0502020204030204"/>
              <a:cs typeface="Calibri" panose="020F0502020204030204"/>
            </a:endParaRPr>
          </a:p>
        </p:txBody>
      </p:sp>
      <p:sp>
        <p:nvSpPr>
          <p:cNvPr id="6" name="object 6"/>
          <p:cNvSpPr txBox="1"/>
          <p:nvPr/>
        </p:nvSpPr>
        <p:spPr>
          <a:xfrm>
            <a:off x="591819" y="4511039"/>
            <a:ext cx="4004945" cy="2131060"/>
          </a:xfrm>
          <a:prstGeom prst="rect">
            <a:avLst/>
          </a:prstGeom>
        </p:spPr>
        <p:txBody>
          <a:bodyPr vert="horz" wrap="square" lIns="0" tIns="12700" rIns="0" bIns="0" rtlCol="0">
            <a:spAutoFit/>
          </a:bodyPr>
          <a:lstStyle/>
          <a:p>
            <a:pPr marL="12700" marR="5080">
              <a:lnSpc>
                <a:spcPct val="118000"/>
              </a:lnSpc>
              <a:spcBef>
                <a:spcPts val="100"/>
              </a:spcBef>
              <a:tabLst>
                <a:tab pos="469265" algn="l"/>
                <a:tab pos="2652395" algn="l"/>
              </a:tabLst>
            </a:pPr>
            <a:r>
              <a:rPr sz="1950" b="1" spc="-25" dirty="0">
                <a:latin typeface="Calibri" panose="020F0502020204030204"/>
                <a:cs typeface="Calibri" panose="020F0502020204030204"/>
              </a:rPr>
              <a:t>Ne</a:t>
            </a:r>
            <a:r>
              <a:rPr sz="1950" b="1" dirty="0">
                <a:latin typeface="Calibri" panose="020F0502020204030204"/>
                <a:cs typeface="Calibri" panose="020F0502020204030204"/>
              </a:rPr>
              <a:t>	</a:t>
            </a:r>
            <a:r>
              <a:rPr sz="1950" b="1" spc="-35">
                <a:latin typeface="Calibri" panose="020F0502020204030204"/>
                <a:cs typeface="Calibri" panose="020F0502020204030204"/>
              </a:rPr>
              <a:t>ΠΡΑΓΜΑΤΙΚΗ</a:t>
            </a:r>
            <a:r>
              <a:rPr sz="1950" b="1" spc="-10">
                <a:latin typeface="Calibri" panose="020F0502020204030204"/>
                <a:cs typeface="Calibri" panose="020F0502020204030204"/>
              </a:rPr>
              <a:t> </a:t>
            </a:r>
            <a:r>
              <a:rPr sz="1950" b="1" spc="-20" smtClean="0">
                <a:latin typeface="Calibri" panose="020F0502020204030204"/>
                <a:cs typeface="Calibri" panose="020F0502020204030204"/>
              </a:rPr>
              <a:t>ΙΣΧΥ</a:t>
            </a:r>
            <a:r>
              <a:rPr lang="el-GR" sz="1950" b="1" spc="-20" dirty="0" smtClean="0">
                <a:latin typeface="Calibri" panose="020F0502020204030204"/>
                <a:cs typeface="Calibri" panose="020F0502020204030204"/>
              </a:rPr>
              <a:t>Σ</a:t>
            </a:r>
            <a:r>
              <a:rPr sz="1950" b="1" dirty="0">
                <a:latin typeface="Calibri" panose="020F0502020204030204"/>
                <a:cs typeface="Calibri" panose="020F0502020204030204"/>
              </a:rPr>
              <a:t>	(ΒHP)</a:t>
            </a:r>
            <a:r>
              <a:rPr sz="1950" b="1" spc="409" dirty="0">
                <a:latin typeface="Calibri" panose="020F0502020204030204"/>
                <a:cs typeface="Calibri" panose="020F0502020204030204"/>
              </a:rPr>
              <a:t> </a:t>
            </a:r>
            <a:r>
              <a:rPr sz="1950" b="1" spc="-20" dirty="0">
                <a:latin typeface="Calibri" panose="020F0502020204030204"/>
                <a:cs typeface="Calibri" panose="020F0502020204030204"/>
              </a:rPr>
              <a:t>(BKW) </a:t>
            </a:r>
            <a:r>
              <a:rPr sz="1950" b="1" spc="-50" dirty="0">
                <a:latin typeface="Calibri" panose="020F0502020204030204"/>
                <a:cs typeface="Calibri" panose="020F0502020204030204"/>
              </a:rPr>
              <a:t>Z</a:t>
            </a:r>
            <a:endParaRPr sz="1950">
              <a:latin typeface="Calibri" panose="020F0502020204030204"/>
              <a:cs typeface="Calibri" panose="020F0502020204030204"/>
            </a:endParaRPr>
          </a:p>
          <a:p>
            <a:pPr marL="67945" marR="3733165" indent="-55880">
              <a:lnSpc>
                <a:spcPct val="118000"/>
              </a:lnSpc>
              <a:spcBef>
                <a:spcPts val="10"/>
              </a:spcBef>
            </a:pPr>
            <a:r>
              <a:rPr sz="1950" b="1" spc="-45" dirty="0">
                <a:latin typeface="Calibri" panose="020F0502020204030204"/>
                <a:cs typeface="Calibri" panose="020F0502020204030204"/>
              </a:rPr>
              <a:t>Pe </a:t>
            </a:r>
            <a:r>
              <a:rPr sz="1950" b="1" spc="-50" dirty="0">
                <a:latin typeface="Calibri" panose="020F0502020204030204"/>
                <a:cs typeface="Calibri" panose="020F0502020204030204"/>
              </a:rPr>
              <a:t>l</a:t>
            </a:r>
            <a:endParaRPr sz="1950">
              <a:latin typeface="Calibri" panose="020F0502020204030204"/>
              <a:cs typeface="Calibri" panose="020F0502020204030204"/>
            </a:endParaRPr>
          </a:p>
          <a:p>
            <a:pPr marL="12700" marR="3850005">
              <a:lnSpc>
                <a:spcPct val="118000"/>
              </a:lnSpc>
              <a:spcBef>
                <a:spcPts val="10"/>
              </a:spcBef>
            </a:pPr>
            <a:r>
              <a:rPr sz="1950" b="1" spc="-50" dirty="0">
                <a:latin typeface="Calibri" panose="020F0502020204030204"/>
                <a:cs typeface="Calibri" panose="020F0502020204030204"/>
              </a:rPr>
              <a:t>a η</a:t>
            </a:r>
            <a:endParaRPr sz="1950">
              <a:latin typeface="Calibri" panose="020F0502020204030204"/>
              <a:cs typeface="Calibri" panose="020F0502020204030204"/>
            </a:endParaRPr>
          </a:p>
        </p:txBody>
      </p:sp>
      <p:sp>
        <p:nvSpPr>
          <p:cNvPr id="7" name="object 7"/>
          <p:cNvSpPr txBox="1"/>
          <p:nvPr/>
        </p:nvSpPr>
        <p:spPr>
          <a:xfrm>
            <a:off x="1047159" y="5562600"/>
            <a:ext cx="2321560" cy="1079500"/>
          </a:xfrm>
          <a:prstGeom prst="rect">
            <a:avLst/>
          </a:prstGeom>
        </p:spPr>
        <p:txBody>
          <a:bodyPr vert="horz" wrap="square" lIns="0" tIns="13335" rIns="0" bIns="0" rtlCol="0">
            <a:spAutoFit/>
          </a:bodyPr>
          <a:lstStyle/>
          <a:p>
            <a:pPr marL="16510" marR="5080" indent="-4445">
              <a:lnSpc>
                <a:spcPct val="118000"/>
              </a:lnSpc>
              <a:spcBef>
                <a:spcPts val="105"/>
              </a:spcBef>
            </a:pPr>
            <a:r>
              <a:rPr sz="1950" b="1" dirty="0">
                <a:latin typeface="Calibri" panose="020F0502020204030204"/>
                <a:cs typeface="Calibri" panose="020F0502020204030204"/>
              </a:rPr>
              <a:t>ΔΙΑΔΡΟΜΗ</a:t>
            </a:r>
            <a:r>
              <a:rPr sz="1950" b="1" spc="-60" dirty="0">
                <a:latin typeface="Calibri" panose="020F0502020204030204"/>
                <a:cs typeface="Calibri" panose="020F0502020204030204"/>
              </a:rPr>
              <a:t> </a:t>
            </a:r>
            <a:r>
              <a:rPr sz="1950" b="1" spc="-30" dirty="0">
                <a:latin typeface="Calibri" panose="020F0502020204030204"/>
                <a:cs typeface="Calibri" panose="020F0502020204030204"/>
              </a:rPr>
              <a:t>ΕΜΒΟΛΟΥ </a:t>
            </a:r>
            <a:r>
              <a:rPr sz="1950" b="1" spc="-25" dirty="0">
                <a:latin typeface="Calibri" panose="020F0502020204030204"/>
                <a:cs typeface="Calibri" panose="020F0502020204030204"/>
              </a:rPr>
              <a:t>ΔΙΑΤΟΜΗ</a:t>
            </a:r>
            <a:r>
              <a:rPr sz="1950" b="1" spc="-65" dirty="0">
                <a:latin typeface="Calibri" panose="020F0502020204030204"/>
                <a:cs typeface="Calibri" panose="020F0502020204030204"/>
              </a:rPr>
              <a:t> </a:t>
            </a:r>
            <a:r>
              <a:rPr sz="1950" b="1" spc="-10" dirty="0">
                <a:latin typeface="Calibri" panose="020F0502020204030204"/>
                <a:cs typeface="Calibri" panose="020F0502020204030204"/>
              </a:rPr>
              <a:t>ΕΜΒΟΛΟΥ </a:t>
            </a:r>
            <a:r>
              <a:rPr sz="1950" b="1" dirty="0">
                <a:latin typeface="Calibri" panose="020F0502020204030204"/>
                <a:cs typeface="Calibri" panose="020F0502020204030204"/>
              </a:rPr>
              <a:t>ΣΤΡΟΦΕΣ</a:t>
            </a:r>
            <a:r>
              <a:rPr sz="1950" b="1" spc="-40" dirty="0">
                <a:latin typeface="Calibri" panose="020F0502020204030204"/>
                <a:cs typeface="Calibri" panose="020F0502020204030204"/>
              </a:rPr>
              <a:t> </a:t>
            </a:r>
            <a:r>
              <a:rPr sz="1950" b="1" dirty="0">
                <a:latin typeface="Calibri" panose="020F0502020204030204"/>
                <a:cs typeface="Calibri" panose="020F0502020204030204"/>
              </a:rPr>
              <a:t>ΑΝΑ</a:t>
            </a:r>
            <a:r>
              <a:rPr sz="1950" b="1" spc="-35" dirty="0">
                <a:latin typeface="Calibri" panose="020F0502020204030204"/>
                <a:cs typeface="Calibri" panose="020F0502020204030204"/>
              </a:rPr>
              <a:t> </a:t>
            </a:r>
            <a:r>
              <a:rPr sz="1950" b="1" spc="-10" dirty="0">
                <a:latin typeface="Calibri" panose="020F0502020204030204"/>
                <a:cs typeface="Calibri" panose="020F0502020204030204"/>
              </a:rPr>
              <a:t>ΛΕΠΤΟ</a:t>
            </a:r>
            <a:endParaRPr sz="1950">
              <a:latin typeface="Calibri" panose="020F0502020204030204"/>
              <a:cs typeface="Calibri" panose="020F0502020204030204"/>
            </a:endParaRPr>
          </a:p>
        </p:txBody>
      </p:sp>
      <p:sp>
        <p:nvSpPr>
          <p:cNvPr id="8" name="object 8"/>
          <p:cNvSpPr txBox="1"/>
          <p:nvPr/>
        </p:nvSpPr>
        <p:spPr>
          <a:xfrm>
            <a:off x="3564054" y="5562600"/>
            <a:ext cx="2792095" cy="1079500"/>
          </a:xfrm>
          <a:prstGeom prst="rect">
            <a:avLst/>
          </a:prstGeom>
        </p:spPr>
        <p:txBody>
          <a:bodyPr vert="horz" wrap="square" lIns="0" tIns="67310" rIns="0" bIns="0" rtlCol="0">
            <a:spAutoFit/>
          </a:bodyPr>
          <a:lstStyle/>
          <a:p>
            <a:pPr marL="72390">
              <a:lnSpc>
                <a:spcPct val="100000"/>
              </a:lnSpc>
              <a:spcBef>
                <a:spcPts val="530"/>
              </a:spcBef>
            </a:pPr>
            <a:r>
              <a:rPr sz="1950" b="1" spc="-25" dirty="0">
                <a:latin typeface="Calibri" panose="020F0502020204030204"/>
                <a:cs typeface="Calibri" panose="020F0502020204030204"/>
              </a:rPr>
              <a:t>(m)</a:t>
            </a:r>
            <a:endParaRPr sz="1950">
              <a:latin typeface="Calibri" panose="020F0502020204030204"/>
              <a:cs typeface="Calibri" panose="020F0502020204030204"/>
            </a:endParaRPr>
          </a:p>
          <a:p>
            <a:pPr marL="12700">
              <a:lnSpc>
                <a:spcPct val="100000"/>
              </a:lnSpc>
              <a:spcBef>
                <a:spcPts val="430"/>
              </a:spcBef>
            </a:pPr>
            <a:r>
              <a:rPr sz="1950" b="1" spc="-10" dirty="0">
                <a:latin typeface="Calibri" panose="020F0502020204030204"/>
                <a:cs typeface="Calibri" panose="020F0502020204030204"/>
              </a:rPr>
              <a:t>(cm²)</a:t>
            </a:r>
            <a:endParaRPr sz="1950">
              <a:latin typeface="Calibri" panose="020F0502020204030204"/>
              <a:cs typeface="Calibri" panose="020F0502020204030204"/>
            </a:endParaRPr>
          </a:p>
          <a:p>
            <a:pPr marL="43815">
              <a:lnSpc>
                <a:spcPct val="100000"/>
              </a:lnSpc>
              <a:spcBef>
                <a:spcPts val="420"/>
              </a:spcBef>
            </a:pPr>
            <a:r>
              <a:rPr sz="1950" b="1" dirty="0">
                <a:latin typeface="Calibri" panose="020F0502020204030204"/>
                <a:cs typeface="Calibri" panose="020F0502020204030204"/>
              </a:rPr>
              <a:t>(rpm)(στροφες</a:t>
            </a:r>
            <a:r>
              <a:rPr sz="1950" b="1" spc="-45" dirty="0">
                <a:latin typeface="Calibri" panose="020F0502020204030204"/>
                <a:cs typeface="Calibri" panose="020F0502020204030204"/>
              </a:rPr>
              <a:t> </a:t>
            </a:r>
            <a:r>
              <a:rPr sz="1950" b="1" dirty="0">
                <a:latin typeface="Calibri" panose="020F0502020204030204"/>
                <a:cs typeface="Calibri" panose="020F0502020204030204"/>
              </a:rPr>
              <a:t>ανα</a:t>
            </a:r>
            <a:r>
              <a:rPr sz="1950" b="1" spc="-35" dirty="0">
                <a:latin typeface="Calibri" panose="020F0502020204030204"/>
                <a:cs typeface="Calibri" panose="020F0502020204030204"/>
              </a:rPr>
              <a:t> </a:t>
            </a:r>
            <a:r>
              <a:rPr sz="1950" b="1" spc="-10" dirty="0">
                <a:latin typeface="Calibri" panose="020F0502020204030204"/>
                <a:cs typeface="Calibri" panose="020F0502020204030204"/>
              </a:rPr>
              <a:t>λεπτο)</a:t>
            </a:r>
            <a:endParaRPr sz="1950">
              <a:latin typeface="Calibri" panose="020F0502020204030204"/>
              <a:cs typeface="Calibri" panose="020F0502020204030204"/>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6070" rIns="0" bIns="0" rtlCol="0">
            <a:spAutoFit/>
          </a:bodyPr>
          <a:lstStyle/>
          <a:p>
            <a:pPr marL="1029970">
              <a:lnSpc>
                <a:spcPct val="100000"/>
              </a:lnSpc>
              <a:spcBef>
                <a:spcPts val="100"/>
              </a:spcBef>
            </a:pPr>
            <a:r>
              <a:rPr sz="2400" b="0" u="none" dirty="0">
                <a:solidFill>
                  <a:srgbClr val="FFFFFF"/>
                </a:solidFill>
                <a:latin typeface="Arial Black" panose="020B0A04020102020204"/>
                <a:cs typeface="Arial Black" panose="020B0A04020102020204"/>
              </a:rPr>
              <a:t>ΠΡΑΓΜΑΤΙΚΗ</a:t>
            </a:r>
            <a:r>
              <a:rPr sz="2400" b="0" u="heavy"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ΙΣΧΥΣ</a:t>
            </a:r>
            <a:r>
              <a:rPr sz="2400" b="0" u="heavy" spc="-4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η</a:t>
            </a:r>
            <a:r>
              <a:rPr sz="2400" b="0" u="heavy" spc="-5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ΙΣΧΥΣ</a:t>
            </a:r>
            <a:r>
              <a:rPr sz="2400" b="0" u="heavy" spc="-4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ΠΕΔΗΣ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80769"/>
            <a:ext cx="8044180" cy="4831715"/>
          </a:xfrm>
          <a:prstGeom prst="rect">
            <a:avLst/>
          </a:prstGeom>
        </p:spPr>
        <p:txBody>
          <a:bodyPr vert="horz" wrap="square" lIns="0" tIns="9525" rIns="0" bIns="0" rtlCol="0">
            <a:spAutoFit/>
          </a:bodyPr>
          <a:lstStyle/>
          <a:p>
            <a:pPr marL="12700" marR="5080" algn="just">
              <a:lnSpc>
                <a:spcPct val="118000"/>
              </a:lnSpc>
              <a:spcBef>
                <a:spcPts val="75"/>
              </a:spcBef>
            </a:pPr>
            <a:r>
              <a:rPr sz="1800" dirty="0">
                <a:latin typeface="Arial Black" panose="020B0A04020102020204"/>
                <a:cs typeface="Arial Black" panose="020B0A04020102020204"/>
              </a:rPr>
              <a:t>ΕΙΝΑΙ</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ΜΙΑ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ΤΙΜΗ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ΔΙΔΕΤΑΙ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ΤΟΥΣ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ΚΑΤΑΣΚΕΥΑΣΤΕΣ</a:t>
            </a:r>
            <a:r>
              <a:rPr sz="1800" spc="-25" dirty="0">
                <a:latin typeface="Arial Black" panose="020B0A04020102020204"/>
                <a:cs typeface="Arial Black" panose="020B0A04020102020204"/>
              </a:rPr>
              <a:t> ΚΑΙ </a:t>
            </a:r>
            <a:r>
              <a:rPr sz="1800" dirty="0">
                <a:latin typeface="Arial Black" panose="020B0A04020102020204"/>
                <a:cs typeface="Arial Black" panose="020B0A04020102020204"/>
              </a:rPr>
              <a:t>ΕΙΝΑΙ</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ΞΕΧΩΡΙΣΤΗ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ΚΑΘΕ</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ΤΥΠΟΥ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ΜΗΧΑΝΗΣ,</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ΣΥΜΒΟΛΙΖΕΤΑΙ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2150" spc="-25" dirty="0">
                <a:solidFill>
                  <a:srgbClr val="FF0000"/>
                </a:solidFill>
                <a:latin typeface="Arial Black" panose="020B0A04020102020204"/>
                <a:cs typeface="Arial Black" panose="020B0A04020102020204"/>
              </a:rPr>
              <a:t>C.</a:t>
            </a:r>
            <a:endParaRPr sz="2150">
              <a:latin typeface="Arial Black" panose="020B0A04020102020204"/>
              <a:cs typeface="Arial Black" panose="020B0A04020102020204"/>
            </a:endParaRPr>
          </a:p>
          <a:p>
            <a:pPr marL="12700" algn="just">
              <a:lnSpc>
                <a:spcPct val="100000"/>
              </a:lnSpc>
              <a:spcBef>
                <a:spcPts val="780"/>
              </a:spcBef>
            </a:pPr>
            <a:r>
              <a:rPr sz="1800" dirty="0">
                <a:latin typeface="Arial Black" panose="020B0A04020102020204"/>
                <a:cs typeface="Arial Black" panose="020B0A04020102020204"/>
              </a:rPr>
              <a:t>OΠΟΥ</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C</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ΙΣΟΝ</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ΜΕ</a:t>
            </a:r>
            <a:endParaRPr sz="1800">
              <a:latin typeface="Arial Black" panose="020B0A04020102020204"/>
              <a:cs typeface="Arial Black" panose="020B0A04020102020204"/>
            </a:endParaRPr>
          </a:p>
          <a:p>
            <a:pPr>
              <a:lnSpc>
                <a:spcPct val="100000"/>
              </a:lnSpc>
            </a:pPr>
            <a:endParaRPr sz="2650">
              <a:latin typeface="Arial Black" panose="020B0A04020102020204"/>
              <a:cs typeface="Arial Black" panose="020B0A04020102020204"/>
            </a:endParaRPr>
          </a:p>
          <a:p>
            <a:pPr marL="927100">
              <a:lnSpc>
                <a:spcPct val="100000"/>
              </a:lnSpc>
              <a:tabLst>
                <a:tab pos="3409315" algn="l"/>
              </a:tabLst>
            </a:pPr>
            <a:r>
              <a:rPr sz="2150" dirty="0">
                <a:solidFill>
                  <a:srgbClr val="FF0000"/>
                </a:solidFill>
                <a:latin typeface="Arial Black" panose="020B0A04020102020204"/>
                <a:cs typeface="Arial Black" panose="020B0A04020102020204"/>
              </a:rPr>
              <a:t>C = l . a </a:t>
            </a:r>
            <a:r>
              <a:rPr sz="2150" spc="-10" dirty="0">
                <a:solidFill>
                  <a:srgbClr val="FF0000"/>
                </a:solidFill>
                <a:latin typeface="Arial Black" panose="020B0A04020102020204"/>
                <a:cs typeface="Arial Black" panose="020B0A04020102020204"/>
              </a:rPr>
              <a:t>/4500</a:t>
            </a:r>
            <a:r>
              <a:rPr sz="2150" dirty="0">
                <a:solidFill>
                  <a:srgbClr val="FF0000"/>
                </a:solidFill>
                <a:latin typeface="Arial Black" panose="020B0A04020102020204"/>
                <a:cs typeface="Arial Black" panose="020B0A04020102020204"/>
              </a:rPr>
              <a:t>	</a:t>
            </a:r>
            <a:r>
              <a:rPr sz="2150" dirty="0">
                <a:solidFill>
                  <a:srgbClr val="0000FF"/>
                </a:solidFill>
                <a:latin typeface="Arial Black" panose="020B0A04020102020204"/>
                <a:cs typeface="Arial Black" panose="020B0A04020102020204"/>
              </a:rPr>
              <a:t>για</a:t>
            </a:r>
            <a:r>
              <a:rPr sz="2150" spc="-25" dirty="0">
                <a:solidFill>
                  <a:srgbClr val="0000FF"/>
                </a:solidFill>
                <a:latin typeface="Arial Black" panose="020B0A04020102020204"/>
                <a:cs typeface="Arial Black" panose="020B0A04020102020204"/>
              </a:rPr>
              <a:t> </a:t>
            </a:r>
            <a:r>
              <a:rPr sz="2150" dirty="0">
                <a:solidFill>
                  <a:srgbClr val="0000FF"/>
                </a:solidFill>
                <a:latin typeface="Arial Black" panose="020B0A04020102020204"/>
                <a:cs typeface="Arial Black" panose="020B0A04020102020204"/>
              </a:rPr>
              <a:t>διχρονη</a:t>
            </a:r>
            <a:r>
              <a:rPr sz="2150" spc="-10" dirty="0">
                <a:solidFill>
                  <a:srgbClr val="0000FF"/>
                </a:solidFill>
                <a:latin typeface="Arial Black" panose="020B0A04020102020204"/>
                <a:cs typeface="Arial Black" panose="020B0A04020102020204"/>
              </a:rPr>
              <a:t> μηχανη</a:t>
            </a:r>
            <a:endParaRPr sz="2150">
              <a:latin typeface="Arial Black" panose="020B0A04020102020204"/>
              <a:cs typeface="Arial Black" panose="020B0A04020102020204"/>
            </a:endParaRPr>
          </a:p>
          <a:p>
            <a:pPr>
              <a:lnSpc>
                <a:spcPct val="100000"/>
              </a:lnSpc>
              <a:spcBef>
                <a:spcPts val="10"/>
              </a:spcBef>
            </a:pPr>
            <a:endParaRPr sz="3100">
              <a:latin typeface="Arial Black" panose="020B0A04020102020204"/>
              <a:cs typeface="Arial Black" panose="020B0A04020102020204"/>
            </a:endParaRPr>
          </a:p>
          <a:p>
            <a:pPr marL="458470" algn="ctr">
              <a:lnSpc>
                <a:spcPct val="100000"/>
              </a:lnSpc>
              <a:tabLst>
                <a:tab pos="2941320" algn="l"/>
              </a:tabLst>
            </a:pPr>
            <a:r>
              <a:rPr sz="2150" dirty="0">
                <a:solidFill>
                  <a:srgbClr val="FF0000"/>
                </a:solidFill>
                <a:latin typeface="Arial Black" panose="020B0A04020102020204"/>
                <a:cs typeface="Arial Black" panose="020B0A04020102020204"/>
              </a:rPr>
              <a:t>C = l . a </a:t>
            </a:r>
            <a:r>
              <a:rPr sz="2150" spc="-10" dirty="0">
                <a:solidFill>
                  <a:srgbClr val="FF0000"/>
                </a:solidFill>
                <a:latin typeface="Arial Black" panose="020B0A04020102020204"/>
                <a:cs typeface="Arial Black" panose="020B0A04020102020204"/>
              </a:rPr>
              <a:t>/9000</a:t>
            </a:r>
            <a:r>
              <a:rPr sz="2150" dirty="0">
                <a:solidFill>
                  <a:srgbClr val="FF0000"/>
                </a:solidFill>
                <a:latin typeface="Arial Black" panose="020B0A04020102020204"/>
                <a:cs typeface="Arial Black" panose="020B0A04020102020204"/>
              </a:rPr>
              <a:t>	</a:t>
            </a:r>
            <a:r>
              <a:rPr sz="2150" dirty="0">
                <a:solidFill>
                  <a:srgbClr val="0000FF"/>
                </a:solidFill>
                <a:latin typeface="Arial Black" panose="020B0A04020102020204"/>
                <a:cs typeface="Arial Black" panose="020B0A04020102020204"/>
              </a:rPr>
              <a:t>για</a:t>
            </a:r>
            <a:r>
              <a:rPr sz="2150" spc="-40" dirty="0">
                <a:solidFill>
                  <a:srgbClr val="0000FF"/>
                </a:solidFill>
                <a:latin typeface="Arial Black" panose="020B0A04020102020204"/>
                <a:cs typeface="Arial Black" panose="020B0A04020102020204"/>
              </a:rPr>
              <a:t> </a:t>
            </a:r>
            <a:r>
              <a:rPr sz="2150" dirty="0">
                <a:solidFill>
                  <a:srgbClr val="0000FF"/>
                </a:solidFill>
                <a:latin typeface="Arial Black" panose="020B0A04020102020204"/>
                <a:cs typeface="Arial Black" panose="020B0A04020102020204"/>
              </a:rPr>
              <a:t>τετραχρονη</a:t>
            </a:r>
            <a:r>
              <a:rPr sz="2150" spc="-20" dirty="0">
                <a:solidFill>
                  <a:srgbClr val="0000FF"/>
                </a:solidFill>
                <a:latin typeface="Arial Black" panose="020B0A04020102020204"/>
                <a:cs typeface="Arial Black" panose="020B0A04020102020204"/>
              </a:rPr>
              <a:t> </a:t>
            </a:r>
            <a:r>
              <a:rPr sz="2150" spc="-10" dirty="0">
                <a:solidFill>
                  <a:srgbClr val="0000FF"/>
                </a:solidFill>
                <a:latin typeface="Arial Black" panose="020B0A04020102020204"/>
                <a:cs typeface="Arial Black" panose="020B0A04020102020204"/>
              </a:rPr>
              <a:t>μηχανη</a:t>
            </a:r>
            <a:endParaRPr sz="2150">
              <a:latin typeface="Arial Black" panose="020B0A04020102020204"/>
              <a:cs typeface="Arial Black" panose="020B0A04020102020204"/>
            </a:endParaRPr>
          </a:p>
          <a:p>
            <a:pPr marL="12700" algn="just">
              <a:lnSpc>
                <a:spcPct val="100000"/>
              </a:lnSpc>
              <a:spcBef>
                <a:spcPts val="780"/>
              </a:spcBef>
            </a:pPr>
            <a:r>
              <a:rPr sz="1800" dirty="0">
                <a:latin typeface="Arial Black" panose="020B0A04020102020204"/>
                <a:cs typeface="Arial Black" panose="020B0A04020102020204"/>
              </a:rPr>
              <a:t>ΤΟΤΕ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Ne</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Ni</a:t>
            </a:r>
            <a:r>
              <a:rPr sz="1800" spc="-10" dirty="0">
                <a:latin typeface="Arial Black" panose="020B0A04020102020204"/>
                <a:cs typeface="Arial Black" panose="020B0A04020102020204"/>
              </a:rPr>
              <a:t> </a:t>
            </a:r>
            <a:r>
              <a:rPr sz="1800" spc="-50" dirty="0">
                <a:latin typeface="Arial Black" panose="020B0A04020102020204"/>
                <a:cs typeface="Arial Black" panose="020B0A04020102020204"/>
              </a:rPr>
              <a:t>:</a:t>
            </a:r>
            <a:endParaRPr sz="1800">
              <a:latin typeface="Arial Black" panose="020B0A04020102020204"/>
              <a:cs typeface="Arial Black" panose="020B0A04020102020204"/>
            </a:endParaRPr>
          </a:p>
          <a:p>
            <a:pPr marL="369570" algn="ctr">
              <a:lnSpc>
                <a:spcPct val="100000"/>
              </a:lnSpc>
              <a:spcBef>
                <a:spcPts val="820"/>
              </a:spcBef>
            </a:pPr>
            <a:r>
              <a:rPr sz="2500" dirty="0">
                <a:solidFill>
                  <a:srgbClr val="FF0000"/>
                </a:solidFill>
                <a:latin typeface="Arial Black" panose="020B0A04020102020204"/>
                <a:cs typeface="Arial Black" panose="020B0A04020102020204"/>
              </a:rPr>
              <a:t>Ne</a:t>
            </a:r>
            <a:r>
              <a:rPr sz="2500" spc="-10"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a:t>
            </a:r>
            <a:r>
              <a:rPr sz="2500" spc="-10"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Z</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Pe</a:t>
            </a:r>
            <a:r>
              <a:rPr sz="2500" spc="-10"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 C</a:t>
            </a:r>
            <a:r>
              <a:rPr sz="2500" spc="-10"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 </a:t>
            </a:r>
            <a:r>
              <a:rPr sz="2500" spc="-50" dirty="0">
                <a:solidFill>
                  <a:srgbClr val="FF0000"/>
                </a:solidFill>
                <a:latin typeface="Arial Black" panose="020B0A04020102020204"/>
                <a:cs typeface="Arial Black" panose="020B0A04020102020204"/>
              </a:rPr>
              <a:t>η</a:t>
            </a:r>
            <a:endParaRPr sz="2500">
              <a:latin typeface="Arial Black" panose="020B0A04020102020204"/>
              <a:cs typeface="Arial Black" panose="020B0A04020102020204"/>
            </a:endParaRPr>
          </a:p>
          <a:p>
            <a:pPr>
              <a:lnSpc>
                <a:spcPct val="100000"/>
              </a:lnSpc>
              <a:spcBef>
                <a:spcPts val="60"/>
              </a:spcBef>
            </a:pPr>
            <a:endParaRPr sz="2650">
              <a:latin typeface="Arial Black" panose="020B0A04020102020204"/>
              <a:cs typeface="Arial Black" panose="020B0A04020102020204"/>
            </a:endParaRPr>
          </a:p>
          <a:p>
            <a:pPr marL="293370" algn="ctr">
              <a:lnSpc>
                <a:spcPct val="100000"/>
              </a:lnSpc>
              <a:spcBef>
                <a:spcPts val="5"/>
              </a:spcBef>
            </a:pPr>
            <a:r>
              <a:rPr sz="2500" dirty="0">
                <a:solidFill>
                  <a:srgbClr val="FF0000"/>
                </a:solidFill>
                <a:latin typeface="Arial Black" panose="020B0A04020102020204"/>
                <a:cs typeface="Arial Black" panose="020B0A04020102020204"/>
              </a:rPr>
              <a:t>Ni</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 Z</a:t>
            </a:r>
            <a:r>
              <a:rPr sz="2500" spc="10"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Pi</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a:t>
            </a:r>
            <a:r>
              <a:rPr sz="2500" spc="5" dirty="0">
                <a:solidFill>
                  <a:srgbClr val="FF0000"/>
                </a:solidFill>
                <a:latin typeface="Arial Black" panose="020B0A04020102020204"/>
                <a:cs typeface="Arial Black" panose="020B0A04020102020204"/>
              </a:rPr>
              <a:t> </a:t>
            </a:r>
            <a:r>
              <a:rPr sz="2500" dirty="0">
                <a:solidFill>
                  <a:srgbClr val="FF0000"/>
                </a:solidFill>
                <a:latin typeface="Arial Black" panose="020B0A04020102020204"/>
                <a:cs typeface="Arial Black" panose="020B0A04020102020204"/>
              </a:rPr>
              <a:t>C .</a:t>
            </a:r>
            <a:r>
              <a:rPr sz="2500" spc="5" dirty="0">
                <a:solidFill>
                  <a:srgbClr val="FF0000"/>
                </a:solidFill>
                <a:latin typeface="Arial Black" panose="020B0A04020102020204"/>
                <a:cs typeface="Arial Black" panose="020B0A04020102020204"/>
              </a:rPr>
              <a:t> </a:t>
            </a:r>
            <a:r>
              <a:rPr sz="2500" spc="-50" dirty="0">
                <a:solidFill>
                  <a:srgbClr val="FF0000"/>
                </a:solidFill>
                <a:latin typeface="Arial Black" panose="020B0A04020102020204"/>
                <a:cs typeface="Arial Black" panose="020B0A04020102020204"/>
              </a:rPr>
              <a:t>η</a:t>
            </a:r>
            <a:endParaRPr sz="25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2269490">
              <a:lnSpc>
                <a:spcPct val="100000"/>
              </a:lnSpc>
              <a:spcBef>
                <a:spcPts val="100"/>
              </a:spcBef>
            </a:pPr>
            <a:r>
              <a:rPr sz="2400" b="0" u="none" dirty="0">
                <a:solidFill>
                  <a:srgbClr val="FFFFFF"/>
                </a:solidFill>
                <a:latin typeface="Arial Black" panose="020B0A04020102020204"/>
                <a:cs typeface="Arial Black" panose="020B0A04020102020204"/>
              </a:rPr>
              <a:t>ΣΤΑΘΕΡΑ</a:t>
            </a:r>
            <a:r>
              <a:rPr sz="2400" b="0" u="heavy" spc="-6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ΚΥΛΙΝΔΡΟΥ</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05459" y="1807209"/>
            <a:ext cx="2515870" cy="1049020"/>
          </a:xfrm>
          <a:prstGeom prst="rect">
            <a:avLst/>
          </a:prstGeom>
        </p:spPr>
        <p:txBody>
          <a:bodyPr vert="horz" wrap="square" lIns="0" tIns="128270" rIns="0" bIns="0" rtlCol="0">
            <a:spAutoFit/>
          </a:bodyPr>
          <a:lstStyle/>
          <a:p>
            <a:pPr algn="ctr">
              <a:lnSpc>
                <a:spcPct val="100000"/>
              </a:lnSpc>
              <a:spcBef>
                <a:spcPts val="1010"/>
              </a:spcBef>
            </a:pPr>
            <a:r>
              <a:rPr sz="2600" dirty="0">
                <a:solidFill>
                  <a:srgbClr val="3333FF"/>
                </a:solidFill>
                <a:latin typeface="Arial Black" panose="020B0A04020102020204"/>
                <a:cs typeface="Arial Black" panose="020B0A04020102020204"/>
              </a:rPr>
              <a:t>N =</a:t>
            </a:r>
            <a:r>
              <a:rPr sz="2600" spc="-5" dirty="0">
                <a:solidFill>
                  <a:srgbClr val="3333FF"/>
                </a:solidFill>
                <a:latin typeface="Arial Black" panose="020B0A04020102020204"/>
                <a:cs typeface="Arial Black" panose="020B0A04020102020204"/>
              </a:rPr>
              <a:t> </a:t>
            </a:r>
            <a:r>
              <a:rPr sz="2600" u="heavy" dirty="0">
                <a:solidFill>
                  <a:srgbClr val="3333FF"/>
                </a:solidFill>
                <a:uFill>
                  <a:solidFill>
                    <a:srgbClr val="3333FF"/>
                  </a:solidFill>
                </a:uFill>
                <a:latin typeface="Arial Black" panose="020B0A04020102020204"/>
                <a:cs typeface="Arial Black" panose="020B0A04020102020204"/>
              </a:rPr>
              <a:t>P .</a:t>
            </a:r>
            <a:r>
              <a:rPr sz="2600" u="heavy" spc="-5" dirty="0">
                <a:solidFill>
                  <a:srgbClr val="3333FF"/>
                </a:solidFill>
                <a:uFill>
                  <a:solidFill>
                    <a:srgbClr val="3333FF"/>
                  </a:solidFill>
                </a:uFill>
                <a:latin typeface="Arial Black" panose="020B0A04020102020204"/>
                <a:cs typeface="Arial Black" panose="020B0A04020102020204"/>
              </a:rPr>
              <a:t> </a:t>
            </a:r>
            <a:r>
              <a:rPr sz="2600" u="heavy" dirty="0">
                <a:solidFill>
                  <a:srgbClr val="3333FF"/>
                </a:solidFill>
                <a:uFill>
                  <a:solidFill>
                    <a:srgbClr val="3333FF"/>
                  </a:solidFill>
                </a:uFill>
                <a:latin typeface="Arial Black" panose="020B0A04020102020204"/>
                <a:cs typeface="Arial Black" panose="020B0A04020102020204"/>
              </a:rPr>
              <a:t>a</a:t>
            </a:r>
            <a:r>
              <a:rPr sz="2600" u="heavy" spc="-5" dirty="0">
                <a:solidFill>
                  <a:srgbClr val="3333FF"/>
                </a:solidFill>
                <a:uFill>
                  <a:solidFill>
                    <a:srgbClr val="3333FF"/>
                  </a:solidFill>
                </a:uFill>
                <a:latin typeface="Arial Black" panose="020B0A04020102020204"/>
                <a:cs typeface="Arial Black" panose="020B0A04020102020204"/>
              </a:rPr>
              <a:t> </a:t>
            </a:r>
            <a:r>
              <a:rPr sz="2600" u="heavy" dirty="0">
                <a:solidFill>
                  <a:srgbClr val="3333FF"/>
                </a:solidFill>
                <a:uFill>
                  <a:solidFill>
                    <a:srgbClr val="3333FF"/>
                  </a:solidFill>
                </a:uFill>
                <a:latin typeface="Arial Black" panose="020B0A04020102020204"/>
                <a:cs typeface="Arial Black" panose="020B0A04020102020204"/>
              </a:rPr>
              <a:t>.</a:t>
            </a:r>
            <a:r>
              <a:rPr sz="2600" u="heavy" spc="-5" dirty="0">
                <a:solidFill>
                  <a:srgbClr val="3333FF"/>
                </a:solidFill>
                <a:uFill>
                  <a:solidFill>
                    <a:srgbClr val="3333FF"/>
                  </a:solidFill>
                </a:uFill>
                <a:latin typeface="Arial Black" panose="020B0A04020102020204"/>
                <a:cs typeface="Arial Black" panose="020B0A04020102020204"/>
              </a:rPr>
              <a:t> </a:t>
            </a:r>
            <a:r>
              <a:rPr sz="2600" u="heavy" dirty="0">
                <a:solidFill>
                  <a:srgbClr val="3333FF"/>
                </a:solidFill>
                <a:uFill>
                  <a:solidFill>
                    <a:srgbClr val="3333FF"/>
                  </a:solidFill>
                </a:uFill>
                <a:latin typeface="Arial Black" panose="020B0A04020102020204"/>
                <a:cs typeface="Arial Black" panose="020B0A04020102020204"/>
              </a:rPr>
              <a:t>l</a:t>
            </a:r>
            <a:r>
              <a:rPr sz="2600" u="heavy" spc="-5" dirty="0">
                <a:solidFill>
                  <a:srgbClr val="3333FF"/>
                </a:solidFill>
                <a:uFill>
                  <a:solidFill>
                    <a:srgbClr val="3333FF"/>
                  </a:solidFill>
                </a:uFill>
                <a:latin typeface="Arial Black" panose="020B0A04020102020204"/>
                <a:cs typeface="Arial Black" panose="020B0A04020102020204"/>
              </a:rPr>
              <a:t> </a:t>
            </a:r>
            <a:r>
              <a:rPr sz="2600" u="heavy" dirty="0">
                <a:solidFill>
                  <a:srgbClr val="3333FF"/>
                </a:solidFill>
                <a:uFill>
                  <a:solidFill>
                    <a:srgbClr val="3333FF"/>
                  </a:solidFill>
                </a:uFill>
                <a:latin typeface="Arial Black" panose="020B0A04020102020204"/>
                <a:cs typeface="Arial Black" panose="020B0A04020102020204"/>
              </a:rPr>
              <a:t>.</a:t>
            </a:r>
            <a:r>
              <a:rPr sz="2600" u="heavy" spc="-15" dirty="0">
                <a:solidFill>
                  <a:srgbClr val="3333FF"/>
                </a:solidFill>
                <a:uFill>
                  <a:solidFill>
                    <a:srgbClr val="3333FF"/>
                  </a:solidFill>
                </a:uFill>
                <a:latin typeface="Arial Black" panose="020B0A04020102020204"/>
                <a:cs typeface="Arial Black" panose="020B0A04020102020204"/>
              </a:rPr>
              <a:t> </a:t>
            </a:r>
            <a:r>
              <a:rPr sz="2600" u="heavy" spc="-50" dirty="0">
                <a:solidFill>
                  <a:srgbClr val="3333FF"/>
                </a:solidFill>
                <a:uFill>
                  <a:solidFill>
                    <a:srgbClr val="3333FF"/>
                  </a:solidFill>
                </a:uFill>
                <a:latin typeface="Arial Black" panose="020B0A04020102020204"/>
                <a:cs typeface="Arial Black" panose="020B0A04020102020204"/>
              </a:rPr>
              <a:t>η</a:t>
            </a:r>
            <a:endParaRPr sz="2600">
              <a:latin typeface="Arial Black" panose="020B0A04020102020204"/>
              <a:cs typeface="Arial Black" panose="020B0A04020102020204"/>
            </a:endParaRPr>
          </a:p>
          <a:p>
            <a:pPr marL="708660" algn="ctr">
              <a:lnSpc>
                <a:spcPct val="100000"/>
              </a:lnSpc>
              <a:spcBef>
                <a:spcPts val="910"/>
              </a:spcBef>
            </a:pPr>
            <a:r>
              <a:rPr sz="2600" spc="-25" dirty="0">
                <a:solidFill>
                  <a:srgbClr val="3333FF"/>
                </a:solidFill>
                <a:latin typeface="Arial Black" panose="020B0A04020102020204"/>
                <a:cs typeface="Arial Black" panose="020B0A04020102020204"/>
              </a:rPr>
              <a:t>60</a:t>
            </a:r>
            <a:endParaRPr sz="2600">
              <a:latin typeface="Arial Black" panose="020B0A04020102020204"/>
              <a:cs typeface="Arial Black" panose="020B0A04020102020204"/>
            </a:endParaRPr>
          </a:p>
        </p:txBody>
      </p:sp>
      <p:sp>
        <p:nvSpPr>
          <p:cNvPr id="3" name="object 3"/>
          <p:cNvSpPr txBox="1"/>
          <p:nvPr/>
        </p:nvSpPr>
        <p:spPr>
          <a:xfrm>
            <a:off x="3216910" y="1870709"/>
            <a:ext cx="4293870" cy="891540"/>
          </a:xfrm>
          <a:prstGeom prst="rect">
            <a:avLst/>
          </a:prstGeom>
        </p:spPr>
        <p:txBody>
          <a:bodyPr vert="horz" wrap="square" lIns="0" tIns="12700" rIns="0" bIns="0" rtlCol="0">
            <a:spAutoFit/>
          </a:bodyPr>
          <a:lstStyle/>
          <a:p>
            <a:pPr marL="1080135" marR="5080" indent="-1068070">
              <a:lnSpc>
                <a:spcPct val="142000"/>
              </a:lnSpc>
              <a:spcBef>
                <a:spcPts val="100"/>
              </a:spcBef>
            </a:pPr>
            <a:r>
              <a:rPr sz="2000" u="heavy" dirty="0">
                <a:solidFill>
                  <a:srgbClr val="3333FF"/>
                </a:solidFill>
                <a:uFill>
                  <a:solidFill>
                    <a:srgbClr val="3333FF"/>
                  </a:solidFill>
                </a:uFill>
                <a:latin typeface="Arial Black" panose="020B0A04020102020204"/>
                <a:cs typeface="Arial Black" panose="020B0A04020102020204"/>
              </a:rPr>
              <a:t>Kg/cm²</a:t>
            </a:r>
            <a:r>
              <a:rPr sz="2000" u="heavy" spc="-10" dirty="0">
                <a:solidFill>
                  <a:srgbClr val="3333FF"/>
                </a:solidFill>
                <a:uFill>
                  <a:solidFill>
                    <a:srgbClr val="3333FF"/>
                  </a:solidFill>
                </a:uFill>
                <a:latin typeface="Arial Black" panose="020B0A04020102020204"/>
                <a:cs typeface="Arial Black" panose="020B0A04020102020204"/>
              </a:rPr>
              <a:t> </a:t>
            </a:r>
            <a:r>
              <a:rPr sz="2000" u="heavy" dirty="0">
                <a:solidFill>
                  <a:srgbClr val="3333FF"/>
                </a:solidFill>
                <a:uFill>
                  <a:solidFill>
                    <a:srgbClr val="3333FF"/>
                  </a:solidFill>
                </a:uFill>
                <a:latin typeface="Arial Black" panose="020B0A04020102020204"/>
                <a:cs typeface="Arial Black" panose="020B0A04020102020204"/>
              </a:rPr>
              <a:t>.</a:t>
            </a:r>
            <a:r>
              <a:rPr sz="2000" u="heavy" spc="-5" dirty="0">
                <a:solidFill>
                  <a:srgbClr val="3333FF"/>
                </a:solidFill>
                <a:uFill>
                  <a:solidFill>
                    <a:srgbClr val="3333FF"/>
                  </a:solidFill>
                </a:uFill>
                <a:latin typeface="Arial Black" panose="020B0A04020102020204"/>
                <a:cs typeface="Arial Black" panose="020B0A04020102020204"/>
              </a:rPr>
              <a:t> </a:t>
            </a:r>
            <a:r>
              <a:rPr sz="2000" u="heavy" dirty="0">
                <a:solidFill>
                  <a:srgbClr val="3333FF"/>
                </a:solidFill>
                <a:uFill>
                  <a:solidFill>
                    <a:srgbClr val="3333FF"/>
                  </a:solidFill>
                </a:uFill>
                <a:latin typeface="Arial Black" panose="020B0A04020102020204"/>
                <a:cs typeface="Arial Black" panose="020B0A04020102020204"/>
              </a:rPr>
              <a:t>cm² .</a:t>
            </a:r>
            <a:r>
              <a:rPr sz="2000" u="heavy" spc="-5" dirty="0">
                <a:solidFill>
                  <a:srgbClr val="3333FF"/>
                </a:solidFill>
                <a:uFill>
                  <a:solidFill>
                    <a:srgbClr val="3333FF"/>
                  </a:solidFill>
                </a:uFill>
                <a:latin typeface="Arial Black" panose="020B0A04020102020204"/>
                <a:cs typeface="Arial Black" panose="020B0A04020102020204"/>
              </a:rPr>
              <a:t> </a:t>
            </a:r>
            <a:r>
              <a:rPr sz="2000" u="heavy" dirty="0">
                <a:solidFill>
                  <a:srgbClr val="3333FF"/>
                </a:solidFill>
                <a:uFill>
                  <a:solidFill>
                    <a:srgbClr val="3333FF"/>
                  </a:solidFill>
                </a:uFill>
                <a:latin typeface="Arial Black" panose="020B0A04020102020204"/>
                <a:cs typeface="Arial Black" panose="020B0A04020102020204"/>
              </a:rPr>
              <a:t>m</a:t>
            </a:r>
            <a:r>
              <a:rPr sz="2000" spc="20" dirty="0">
                <a:solidFill>
                  <a:srgbClr val="3333FF"/>
                </a:solidFill>
                <a:latin typeface="Arial Black" panose="020B0A04020102020204"/>
                <a:cs typeface="Arial Black" panose="020B0A04020102020204"/>
              </a:rPr>
              <a:t> </a:t>
            </a:r>
            <a:r>
              <a:rPr sz="2000" dirty="0">
                <a:solidFill>
                  <a:srgbClr val="3333FF"/>
                </a:solidFill>
                <a:latin typeface="Arial Black" panose="020B0A04020102020204"/>
                <a:cs typeface="Arial Black" panose="020B0A04020102020204"/>
              </a:rPr>
              <a:t>,</a:t>
            </a:r>
            <a:r>
              <a:rPr sz="2000" spc="-5" dirty="0">
                <a:solidFill>
                  <a:srgbClr val="3333FF"/>
                </a:solidFill>
                <a:latin typeface="Arial Black" panose="020B0A04020102020204"/>
                <a:cs typeface="Arial Black" panose="020B0A04020102020204"/>
              </a:rPr>
              <a:t> </a:t>
            </a:r>
            <a:r>
              <a:rPr sz="2000" dirty="0">
                <a:solidFill>
                  <a:srgbClr val="3333FF"/>
                </a:solidFill>
                <a:latin typeface="Arial Black" panose="020B0A04020102020204"/>
                <a:cs typeface="Arial Black" panose="020B0A04020102020204"/>
              </a:rPr>
              <a:t>N</a:t>
            </a:r>
            <a:r>
              <a:rPr sz="2000" spc="-5" dirty="0">
                <a:solidFill>
                  <a:srgbClr val="3333FF"/>
                </a:solidFill>
                <a:latin typeface="Arial Black" panose="020B0A04020102020204"/>
                <a:cs typeface="Arial Black" panose="020B0A04020102020204"/>
              </a:rPr>
              <a:t> </a:t>
            </a:r>
            <a:r>
              <a:rPr sz="2000" dirty="0">
                <a:solidFill>
                  <a:srgbClr val="3333FF"/>
                </a:solidFill>
                <a:latin typeface="Arial Black" panose="020B0A04020102020204"/>
                <a:cs typeface="Arial Black" panose="020B0A04020102020204"/>
              </a:rPr>
              <a:t>= </a:t>
            </a:r>
            <a:r>
              <a:rPr sz="2000" spc="-10" dirty="0">
                <a:solidFill>
                  <a:srgbClr val="3333FF"/>
                </a:solidFill>
                <a:latin typeface="Arial Black" panose="020B0A04020102020204"/>
                <a:cs typeface="Arial Black" panose="020B0A04020102020204"/>
              </a:rPr>
              <a:t>Kgm/sec </a:t>
            </a:r>
            <a:r>
              <a:rPr sz="2000" dirty="0">
                <a:solidFill>
                  <a:srgbClr val="3333FF"/>
                </a:solidFill>
                <a:latin typeface="Arial Black" panose="020B0A04020102020204"/>
                <a:cs typeface="Arial Black" panose="020B0A04020102020204"/>
              </a:rPr>
              <a:t>60 </a:t>
            </a:r>
            <a:r>
              <a:rPr sz="2000" spc="-25" dirty="0">
                <a:solidFill>
                  <a:srgbClr val="3333FF"/>
                </a:solidFill>
                <a:latin typeface="Arial Black" panose="020B0A04020102020204"/>
                <a:cs typeface="Arial Black" panose="020B0A04020102020204"/>
              </a:rPr>
              <a:t>sec</a:t>
            </a:r>
            <a:endParaRPr sz="2000">
              <a:latin typeface="Arial Black" panose="020B0A04020102020204"/>
              <a:cs typeface="Arial Black" panose="020B0A04020102020204"/>
            </a:endParaRPr>
          </a:p>
        </p:txBody>
      </p:sp>
      <p:sp>
        <p:nvSpPr>
          <p:cNvPr id="4" name="object 4"/>
          <p:cNvSpPr txBox="1"/>
          <p:nvPr/>
        </p:nvSpPr>
        <p:spPr>
          <a:xfrm>
            <a:off x="1419860" y="3255010"/>
            <a:ext cx="6333490" cy="2639060"/>
          </a:xfrm>
          <a:prstGeom prst="rect">
            <a:avLst/>
          </a:prstGeom>
        </p:spPr>
        <p:txBody>
          <a:bodyPr vert="horz" wrap="square" lIns="0" tIns="118110" rIns="0" bIns="0" rtlCol="0">
            <a:spAutoFit/>
          </a:bodyPr>
          <a:lstStyle/>
          <a:p>
            <a:pPr marL="1534795">
              <a:lnSpc>
                <a:spcPct val="100000"/>
              </a:lnSpc>
              <a:spcBef>
                <a:spcPts val="930"/>
              </a:spcBef>
            </a:pPr>
            <a:r>
              <a:rPr sz="2000" dirty="0">
                <a:latin typeface="Arial Black" panose="020B0A04020102020204"/>
                <a:cs typeface="Arial Black" panose="020B0A04020102020204"/>
              </a:rPr>
              <a:t>(1</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PS</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75 </a:t>
            </a:r>
            <a:r>
              <a:rPr sz="2000" spc="-10" dirty="0">
                <a:latin typeface="Arial Black" panose="020B0A04020102020204"/>
                <a:cs typeface="Arial Black" panose="020B0A04020102020204"/>
              </a:rPr>
              <a:t>Kgm/sec</a:t>
            </a:r>
            <a:endParaRPr sz="2000">
              <a:latin typeface="Arial Black" panose="020B0A04020102020204"/>
              <a:cs typeface="Arial Black" panose="020B0A04020102020204"/>
            </a:endParaRPr>
          </a:p>
          <a:p>
            <a:pPr marL="3850640" marR="5080" indent="-2192020">
              <a:lnSpc>
                <a:spcPct val="135000"/>
              </a:lnSpc>
              <a:tabLst>
                <a:tab pos="5022215" algn="l"/>
              </a:tabLst>
            </a:pPr>
            <a:r>
              <a:rPr sz="2000" dirty="0">
                <a:latin typeface="Arial Black" panose="020B0A04020102020204"/>
                <a:cs typeface="Arial Black" panose="020B0A04020102020204"/>
              </a:rPr>
              <a:t>N </a:t>
            </a:r>
            <a:r>
              <a:rPr sz="2000" spc="-10" dirty="0">
                <a:latin typeface="Arial Black" panose="020B0A04020102020204"/>
                <a:cs typeface="Arial Black" panose="020B0A04020102020204"/>
              </a:rPr>
              <a:t>??--------------</a:t>
            </a:r>
            <a:r>
              <a:rPr sz="2000" u="heavy" dirty="0">
                <a:uFill>
                  <a:solidFill>
                    <a:srgbClr val="000000"/>
                  </a:solidFill>
                </a:uFill>
                <a:latin typeface="Arial Black" panose="020B0A04020102020204"/>
                <a:cs typeface="Arial Black" panose="020B0A04020102020204"/>
              </a:rPr>
              <a:t>P</a:t>
            </a:r>
            <a:r>
              <a:rPr sz="2000" u="heavy" spc="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 a</a:t>
            </a:r>
            <a:r>
              <a:rPr sz="2000" u="heavy" spc="-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 l</a:t>
            </a:r>
            <a:r>
              <a:rPr sz="2000" u="heavy" spc="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 </a:t>
            </a:r>
            <a:r>
              <a:rPr sz="2000" u="heavy" spc="-60" dirty="0">
                <a:uFill>
                  <a:solidFill>
                    <a:srgbClr val="000000"/>
                  </a:solidFill>
                </a:uFill>
                <a:latin typeface="Arial Black" panose="020B0A04020102020204"/>
                <a:cs typeface="Arial Black" panose="020B0A04020102020204"/>
              </a:rPr>
              <a:t>Η</a:t>
            </a:r>
            <a:r>
              <a:rPr sz="2000" dirty="0">
                <a:latin typeface="Arial Black" panose="020B0A04020102020204"/>
                <a:cs typeface="Arial Black" panose="020B0A04020102020204"/>
              </a:rPr>
              <a:t>	</a:t>
            </a:r>
            <a:r>
              <a:rPr sz="2000" spc="-10" dirty="0">
                <a:latin typeface="Arial Black" panose="020B0A04020102020204"/>
                <a:cs typeface="Arial Black" panose="020B0A04020102020204"/>
              </a:rPr>
              <a:t>Kgm/sec</a:t>
            </a:r>
            <a:r>
              <a:rPr sz="2000" u="heavy" spc="-10" dirty="0">
                <a:uFill>
                  <a:solidFill>
                    <a:srgbClr val="000000"/>
                  </a:solidFill>
                </a:uFill>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60</a:t>
            </a:r>
            <a:endParaRPr sz="2000">
              <a:latin typeface="Arial Black" panose="020B0A04020102020204"/>
              <a:cs typeface="Arial Black" panose="020B0A04020102020204"/>
            </a:endParaRPr>
          </a:p>
          <a:p>
            <a:pPr marL="1201420" marR="765810" indent="-1188720">
              <a:lnSpc>
                <a:spcPct val="129000"/>
              </a:lnSpc>
              <a:spcBef>
                <a:spcPts val="2205"/>
              </a:spcBef>
              <a:tabLst>
                <a:tab pos="3409950" algn="l"/>
              </a:tabLst>
            </a:pPr>
            <a:r>
              <a:rPr sz="2800" dirty="0">
                <a:solidFill>
                  <a:srgbClr val="FF0000"/>
                </a:solidFill>
                <a:latin typeface="Arial Black" panose="020B0A04020102020204"/>
                <a:cs typeface="Arial Black" panose="020B0A04020102020204"/>
              </a:rPr>
              <a:t>N</a:t>
            </a:r>
            <a:r>
              <a:rPr sz="2800" spc="-1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a:t>
            </a:r>
            <a:r>
              <a:rPr sz="2800" spc="5" dirty="0">
                <a:solidFill>
                  <a:srgbClr val="FF0000"/>
                </a:solid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P</a:t>
            </a:r>
            <a:r>
              <a:rPr sz="2800" u="heavy" spc="-10"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a:t>
            </a:r>
            <a:r>
              <a:rPr sz="2800" u="heavy" spc="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a</a:t>
            </a:r>
            <a:r>
              <a:rPr sz="2800" u="heavy" spc="-1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 l</a:t>
            </a:r>
            <a:r>
              <a:rPr sz="2800" u="heavy" spc="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 </a:t>
            </a:r>
            <a:r>
              <a:rPr sz="2800" u="heavy" spc="-50" dirty="0">
                <a:solidFill>
                  <a:srgbClr val="FF0000"/>
                </a:solidFill>
                <a:uFill>
                  <a:solidFill>
                    <a:srgbClr val="FF0000"/>
                  </a:solidFill>
                </a:uFill>
                <a:latin typeface="Arial Black" panose="020B0A04020102020204"/>
                <a:cs typeface="Arial Black" panose="020B0A04020102020204"/>
              </a:rPr>
              <a:t>η</a:t>
            </a:r>
            <a:r>
              <a:rPr sz="2800" dirty="0">
                <a:solidFill>
                  <a:srgbClr val="FF0000"/>
                </a:solidFill>
                <a:latin typeface="Arial Black" panose="020B0A04020102020204"/>
                <a:cs typeface="Arial Black" panose="020B0A04020102020204"/>
              </a:rPr>
              <a:t>	IHP</a:t>
            </a:r>
            <a:r>
              <a:rPr sz="2800" spc="-2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or</a:t>
            </a:r>
            <a:r>
              <a:rPr sz="2800" spc="-15" dirty="0">
                <a:solidFill>
                  <a:srgbClr val="FF0000"/>
                </a:solidFill>
                <a:latin typeface="Arial Black" panose="020B0A04020102020204"/>
                <a:cs typeface="Arial Black" panose="020B0A04020102020204"/>
              </a:rPr>
              <a:t> </a:t>
            </a:r>
            <a:r>
              <a:rPr sz="2800" spc="-25" dirty="0">
                <a:solidFill>
                  <a:srgbClr val="FF0000"/>
                </a:solidFill>
                <a:latin typeface="Arial Black" panose="020B0A04020102020204"/>
                <a:cs typeface="Arial Black" panose="020B0A04020102020204"/>
              </a:rPr>
              <a:t>BHP </a:t>
            </a:r>
            <a:r>
              <a:rPr sz="2800" dirty="0">
                <a:solidFill>
                  <a:srgbClr val="FF0000"/>
                </a:solidFill>
                <a:latin typeface="Arial Black" panose="020B0A04020102020204"/>
                <a:cs typeface="Arial Black" panose="020B0A04020102020204"/>
              </a:rPr>
              <a:t>60</a:t>
            </a:r>
            <a:r>
              <a:rPr sz="2800" spc="-1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a:t>
            </a:r>
            <a:r>
              <a:rPr sz="2800" spc="-5" dirty="0">
                <a:solidFill>
                  <a:srgbClr val="FF0000"/>
                </a:solidFill>
                <a:latin typeface="Arial Black" panose="020B0A04020102020204"/>
                <a:cs typeface="Arial Black" panose="020B0A04020102020204"/>
              </a:rPr>
              <a:t> </a:t>
            </a:r>
            <a:r>
              <a:rPr sz="2800" spc="-25" dirty="0">
                <a:solidFill>
                  <a:srgbClr val="FF0000"/>
                </a:solidFill>
                <a:latin typeface="Arial Black" panose="020B0A04020102020204"/>
                <a:cs typeface="Arial Black" panose="020B0A04020102020204"/>
              </a:rPr>
              <a:t>75</a:t>
            </a:r>
            <a:endParaRPr sz="28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p:nvPr/>
        </p:nvSpPr>
        <p:spPr>
          <a:xfrm>
            <a:off x="3270250" y="374650"/>
            <a:ext cx="2886075" cy="943610"/>
          </a:xfrm>
          <a:prstGeom prst="rect">
            <a:avLst/>
          </a:prstGeom>
        </p:spPr>
        <p:txBody>
          <a:bodyPr vert="horz" wrap="square" lIns="0" tIns="12700" rIns="0" bIns="0" rtlCol="0">
            <a:spAutoFit/>
          </a:bodyPr>
          <a:lstStyle/>
          <a:p>
            <a:pPr marL="785495">
              <a:lnSpc>
                <a:spcPct val="100000"/>
              </a:lnSpc>
              <a:spcBef>
                <a:spcPts val="100"/>
              </a:spcBef>
            </a:pPr>
            <a:r>
              <a:rPr sz="2400" u="heavy" spc="-10" dirty="0">
                <a:solidFill>
                  <a:srgbClr val="FFFFFF"/>
                </a:solidFill>
                <a:uFill>
                  <a:solidFill>
                    <a:srgbClr val="FFFFFF"/>
                  </a:solidFill>
                </a:uFill>
                <a:latin typeface="Arial Black" panose="020B0A04020102020204"/>
                <a:cs typeface="Arial Black" panose="020B0A04020102020204"/>
              </a:rPr>
              <a:t>IΣΧΥΣ</a:t>
            </a:r>
            <a:endParaRPr sz="2400">
              <a:latin typeface="Arial Black" panose="020B0A04020102020204"/>
              <a:cs typeface="Arial Black" panose="020B0A04020102020204"/>
            </a:endParaRPr>
          </a:p>
          <a:p>
            <a:pPr marL="12700">
              <a:lnSpc>
                <a:spcPct val="100000"/>
              </a:lnSpc>
              <a:spcBef>
                <a:spcPts val="1950"/>
              </a:spcBef>
            </a:pPr>
            <a:r>
              <a:rPr sz="2000" dirty="0">
                <a:solidFill>
                  <a:srgbClr val="FF0000"/>
                </a:solidFill>
                <a:latin typeface="Arial Black" panose="020B0A04020102020204"/>
                <a:cs typeface="Arial Black" panose="020B0A04020102020204"/>
              </a:rPr>
              <a:t>!!1HP</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75</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Kgm/sec!!</a:t>
            </a:r>
            <a:endParaRPr sz="20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41984"/>
            <a:ext cx="8346440" cy="5123180"/>
          </a:xfrm>
          <a:prstGeom prst="rect">
            <a:avLst/>
          </a:prstGeom>
        </p:spPr>
        <p:txBody>
          <a:bodyPr vert="horz" wrap="square" lIns="0" tIns="12065" rIns="0" bIns="0" rtlCol="0">
            <a:spAutoFit/>
          </a:bodyPr>
          <a:lstStyle/>
          <a:p>
            <a:pPr marL="171450" marR="5080" indent="-158750">
              <a:lnSpc>
                <a:spcPct val="118000"/>
              </a:lnSpc>
              <a:spcBef>
                <a:spcPts val="95"/>
              </a:spcBef>
              <a:buClr>
                <a:srgbClr val="FF0000"/>
              </a:buClr>
              <a:buFont typeface="Wingdings" panose="05000000000000000000"/>
              <a:buChar char=""/>
              <a:tabLst>
                <a:tab pos="361950" algn="l"/>
              </a:tabLst>
            </a:pPr>
            <a:r>
              <a:rPr sz="2450">
                <a:latin typeface="Arial Black" panose="020B0A04020102020204"/>
                <a:cs typeface="Arial Black" panose="020B0A04020102020204"/>
              </a:rPr>
              <a:t>ΤΟ</a:t>
            </a:r>
            <a:r>
              <a:rPr sz="2450" spc="-30">
                <a:latin typeface="Arial Black" panose="020B0A04020102020204"/>
                <a:cs typeface="Arial Black" panose="020B0A04020102020204"/>
              </a:rPr>
              <a:t> </a:t>
            </a:r>
            <a:r>
              <a:rPr sz="2450" smtClean="0">
                <a:solidFill>
                  <a:srgbClr val="FF0000"/>
                </a:solidFill>
                <a:latin typeface="Arial Black" panose="020B0A04020102020204"/>
                <a:cs typeface="Arial Black" panose="020B0A04020102020204"/>
              </a:rPr>
              <a:t>ΕΝΔΕΙΚΝΥΜΕΝΟ</a:t>
            </a:r>
            <a:r>
              <a:rPr sz="2450" spc="-30" smtClean="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ΕΡΓΟ</a:t>
            </a:r>
            <a:r>
              <a:rPr sz="2450" spc="-10" dirty="0">
                <a:solidFill>
                  <a:srgbClr val="FF0000"/>
                </a:solidFill>
                <a:latin typeface="Arial Black" panose="020B0A04020102020204"/>
                <a:cs typeface="Arial Black" panose="020B0A04020102020204"/>
              </a:rPr>
              <a:t> </a:t>
            </a:r>
            <a:r>
              <a:rPr sz="2450" dirty="0">
                <a:latin typeface="Arial Black" panose="020B0A04020102020204"/>
                <a:cs typeface="Arial Black" panose="020B0A04020102020204"/>
              </a:rPr>
              <a:t>ΑΝΑΦΕΡΕΤΑΙ</a:t>
            </a:r>
            <a:r>
              <a:rPr sz="2450" spc="-20" dirty="0">
                <a:latin typeface="Arial Black" panose="020B0A04020102020204"/>
                <a:cs typeface="Arial Black" panose="020B0A04020102020204"/>
              </a:rPr>
              <a:t> </a:t>
            </a:r>
            <a:r>
              <a:rPr sz="2450" spc="-25" dirty="0">
                <a:latin typeface="Arial Black" panose="020B0A04020102020204"/>
                <a:cs typeface="Arial Black" panose="020B0A04020102020204"/>
              </a:rPr>
              <a:t>ΣΤΟ </a:t>
            </a:r>
            <a:r>
              <a:rPr sz="2450" dirty="0">
                <a:latin typeface="Arial Black" panose="020B0A04020102020204"/>
                <a:cs typeface="Arial Black" panose="020B0A04020102020204"/>
              </a:rPr>
              <a:t>ΚΑΘΑΡΟ</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ΕΡΓΟ</a:t>
            </a:r>
            <a:r>
              <a:rPr sz="2450" spc="-10" dirty="0">
                <a:latin typeface="Arial Black" panose="020B0A04020102020204"/>
                <a:cs typeface="Arial Black" panose="020B0A04020102020204"/>
              </a:rPr>
              <a:t> </a:t>
            </a:r>
            <a:r>
              <a:rPr sz="2450" dirty="0">
                <a:latin typeface="Arial Black" panose="020B0A04020102020204"/>
                <a:cs typeface="Arial Black" panose="020B0A04020102020204"/>
              </a:rPr>
              <a:t>ΠΟΥ</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ΠΑΡΑΓΕΤΑΙ</a:t>
            </a:r>
            <a:r>
              <a:rPr sz="2450" spc="-10" dirty="0">
                <a:latin typeface="Arial Black" panose="020B0A04020102020204"/>
                <a:cs typeface="Arial Black" panose="020B0A04020102020204"/>
              </a:rPr>
              <a:t> </a:t>
            </a:r>
            <a:r>
              <a:rPr sz="2450" dirty="0">
                <a:latin typeface="Arial Black" panose="020B0A04020102020204"/>
                <a:cs typeface="Arial Black" panose="020B0A04020102020204"/>
              </a:rPr>
              <a:t>ΣΤΟ</a:t>
            </a:r>
            <a:r>
              <a:rPr sz="2450" spc="-10" dirty="0">
                <a:latin typeface="Arial Black" panose="020B0A04020102020204"/>
                <a:cs typeface="Arial Black" panose="020B0A04020102020204"/>
              </a:rPr>
              <a:t> ΕΜΒΟΛΟ </a:t>
            </a:r>
            <a:r>
              <a:rPr sz="2450" dirty="0">
                <a:latin typeface="Arial Black" panose="020B0A04020102020204"/>
                <a:cs typeface="Arial Black" panose="020B0A04020102020204"/>
              </a:rPr>
              <a:t>ΚΑΙ</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ΟΧΙ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ΣΤΗΝ</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ΑΤΡΑΚΤΟ</a:t>
            </a:r>
            <a:r>
              <a:rPr sz="2450" spc="-10" dirty="0">
                <a:latin typeface="Arial Black" panose="020B0A04020102020204"/>
                <a:cs typeface="Arial Black" panose="020B0A04020102020204"/>
              </a:rPr>
              <a:t> </a:t>
            </a:r>
            <a:r>
              <a:rPr sz="2450">
                <a:latin typeface="Arial Black" panose="020B0A04020102020204"/>
                <a:cs typeface="Arial Black" panose="020B0A04020102020204"/>
              </a:rPr>
              <a:t>ΤΟΥ</a:t>
            </a:r>
            <a:r>
              <a:rPr sz="2450" spc="-15">
                <a:latin typeface="Arial Black" panose="020B0A04020102020204"/>
                <a:cs typeface="Arial Black" panose="020B0A04020102020204"/>
              </a:rPr>
              <a:t> </a:t>
            </a:r>
            <a:r>
              <a:rPr sz="2450" smtClean="0">
                <a:latin typeface="Arial Black" panose="020B0A04020102020204"/>
                <a:cs typeface="Arial Black" panose="020B0A04020102020204"/>
              </a:rPr>
              <a:t>ΚΙ</a:t>
            </a:r>
            <a:r>
              <a:rPr sz="2450" spc="-10" smtClean="0">
                <a:latin typeface="Arial Black" panose="020B0A04020102020204"/>
                <a:cs typeface="Arial Black" panose="020B0A04020102020204"/>
              </a:rPr>
              <a:t>ΝΗΤΗΡΑ</a:t>
            </a:r>
            <a:r>
              <a:rPr sz="2450" spc="-10" dirty="0">
                <a:latin typeface="Arial Black" panose="020B0A04020102020204"/>
                <a:cs typeface="Arial Black" panose="020B0A04020102020204"/>
              </a:rPr>
              <a:t>.</a:t>
            </a:r>
            <a:endParaRPr sz="2450">
              <a:latin typeface="Arial Black" panose="020B0A04020102020204"/>
              <a:cs typeface="Arial Black" panose="020B0A04020102020204"/>
            </a:endParaRPr>
          </a:p>
          <a:p>
            <a:pPr>
              <a:lnSpc>
                <a:spcPct val="100000"/>
              </a:lnSpc>
              <a:spcBef>
                <a:spcPts val="20"/>
              </a:spcBef>
              <a:buClr>
                <a:srgbClr val="FF0000"/>
              </a:buClr>
              <a:buFont typeface="Wingdings" panose="05000000000000000000"/>
              <a:buChar char=""/>
            </a:pPr>
            <a:endParaRPr sz="3150">
              <a:latin typeface="Arial Black" panose="020B0A04020102020204"/>
              <a:cs typeface="Arial Black" panose="020B0A04020102020204"/>
            </a:endParaRPr>
          </a:p>
          <a:p>
            <a:pPr marL="171450" marR="979170" indent="-158750">
              <a:lnSpc>
                <a:spcPct val="118000"/>
              </a:lnSpc>
              <a:buClr>
                <a:srgbClr val="FF0000"/>
              </a:buClr>
              <a:buFont typeface="Wingdings" panose="05000000000000000000"/>
              <a:buChar char=""/>
              <a:tabLst>
                <a:tab pos="361950" algn="l"/>
              </a:tabLst>
            </a:pPr>
            <a:r>
              <a:rPr sz="2450" dirty="0">
                <a:latin typeface="Arial Black" panose="020B0A04020102020204"/>
                <a:cs typeface="Arial Black" panose="020B0A04020102020204"/>
              </a:rPr>
              <a:t>ΤΟ</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ΙΔΙΟ</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ΙΣΧΥΕΙ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ΠΡΟΦΑΝΩΣ</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ΚΑΙ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ΓΙΑ</a:t>
            </a:r>
            <a:r>
              <a:rPr sz="2450" spc="-20" dirty="0">
                <a:latin typeface="Arial Black" panose="020B0A04020102020204"/>
                <a:cs typeface="Arial Black" panose="020B0A04020102020204"/>
              </a:rPr>
              <a:t> </a:t>
            </a:r>
            <a:r>
              <a:rPr sz="2450" spc="-25" dirty="0">
                <a:latin typeface="Arial Black" panose="020B0A04020102020204"/>
                <a:cs typeface="Arial Black" panose="020B0A04020102020204"/>
              </a:rPr>
              <a:t>ΤΗΝ </a:t>
            </a:r>
            <a:r>
              <a:rPr sz="2450" dirty="0">
                <a:solidFill>
                  <a:srgbClr val="FF0000"/>
                </a:solidFill>
                <a:latin typeface="Arial Black" panose="020B0A04020102020204"/>
                <a:cs typeface="Arial Black" panose="020B0A04020102020204"/>
              </a:rPr>
              <a:t>ΕΝΔΕΙΚΝΥΜΕΝΗ</a:t>
            </a:r>
            <a:r>
              <a:rPr sz="2450" spc="-60" dirty="0">
                <a:solidFill>
                  <a:srgbClr val="FF0000"/>
                </a:solidFill>
                <a:latin typeface="Arial Black" panose="020B0A04020102020204"/>
                <a:cs typeface="Arial Black" panose="020B0A04020102020204"/>
              </a:rPr>
              <a:t> </a:t>
            </a:r>
            <a:r>
              <a:rPr sz="2450" spc="-10" dirty="0">
                <a:solidFill>
                  <a:srgbClr val="FF0000"/>
                </a:solidFill>
                <a:latin typeface="Arial Black" panose="020B0A04020102020204"/>
                <a:cs typeface="Arial Black" panose="020B0A04020102020204"/>
              </a:rPr>
              <a:t>ΙΣΧΥ</a:t>
            </a:r>
            <a:r>
              <a:rPr sz="2450" spc="-10" dirty="0">
                <a:latin typeface="Arial Black" panose="020B0A04020102020204"/>
                <a:cs typeface="Arial Black" panose="020B0A04020102020204"/>
              </a:rPr>
              <a:t>.</a:t>
            </a:r>
            <a:endParaRPr sz="245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3150">
              <a:latin typeface="Arial Black" panose="020B0A04020102020204"/>
              <a:cs typeface="Arial Black" panose="020B0A04020102020204"/>
            </a:endParaRPr>
          </a:p>
          <a:p>
            <a:pPr marL="171450" marR="208280" indent="-158750">
              <a:lnSpc>
                <a:spcPct val="118000"/>
              </a:lnSpc>
              <a:buClr>
                <a:srgbClr val="FF0000"/>
              </a:buClr>
              <a:buFont typeface="Wingdings" panose="05000000000000000000"/>
              <a:buChar char=""/>
              <a:tabLst>
                <a:tab pos="361950" algn="l"/>
              </a:tabLst>
            </a:pPr>
            <a:r>
              <a:rPr sz="2450" dirty="0">
                <a:latin typeface="Arial Black" panose="020B0A04020102020204"/>
                <a:cs typeface="Arial Black" panose="020B0A04020102020204"/>
              </a:rPr>
              <a:t>ΤΟ</a:t>
            </a:r>
            <a:r>
              <a:rPr sz="2450" spc="-15" dirty="0">
                <a:latin typeface="Arial Black" panose="020B0A04020102020204"/>
                <a:cs typeface="Arial Black" panose="020B0A04020102020204"/>
              </a:rPr>
              <a:t> </a:t>
            </a:r>
            <a:r>
              <a:rPr sz="2450" dirty="0">
                <a:solidFill>
                  <a:srgbClr val="006FBF"/>
                </a:solidFill>
                <a:latin typeface="Arial Black" panose="020B0A04020102020204"/>
                <a:cs typeface="Arial Black" panose="020B0A04020102020204"/>
              </a:rPr>
              <a:t>ΠΡΑΓΜΑΤΙΚΟ</a:t>
            </a:r>
            <a:r>
              <a:rPr sz="2450" spc="-20" dirty="0">
                <a:solidFill>
                  <a:srgbClr val="006FBF"/>
                </a:solidFill>
                <a:latin typeface="Arial Black" panose="020B0A04020102020204"/>
                <a:cs typeface="Arial Black" panose="020B0A04020102020204"/>
              </a:rPr>
              <a:t> </a:t>
            </a:r>
            <a:r>
              <a:rPr sz="2450" dirty="0">
                <a:solidFill>
                  <a:srgbClr val="006FBF"/>
                </a:solidFill>
                <a:latin typeface="Arial Black" panose="020B0A04020102020204"/>
                <a:cs typeface="Arial Black" panose="020B0A04020102020204"/>
              </a:rPr>
              <a:t>ΕΡΓΟ</a:t>
            </a:r>
            <a:r>
              <a:rPr sz="2450" spc="15" dirty="0">
                <a:solidFill>
                  <a:srgbClr val="006FBF"/>
                </a:solidFill>
                <a:latin typeface="Arial Black" panose="020B0A04020102020204"/>
                <a:cs typeface="Arial Black" panose="020B0A04020102020204"/>
              </a:rPr>
              <a:t> </a:t>
            </a:r>
            <a:r>
              <a:rPr sz="2450" dirty="0">
                <a:latin typeface="Arial Black" panose="020B0A04020102020204"/>
                <a:cs typeface="Arial Black" panose="020B0A04020102020204"/>
              </a:rPr>
              <a:t>ΚΑΙ</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Η </a:t>
            </a:r>
            <a:r>
              <a:rPr sz="2450" spc="-10" dirty="0">
                <a:solidFill>
                  <a:srgbClr val="006FBF"/>
                </a:solidFill>
                <a:latin typeface="Arial Black" panose="020B0A04020102020204"/>
                <a:cs typeface="Arial Black" panose="020B0A04020102020204"/>
              </a:rPr>
              <a:t>ΠΡΑΓΜΑΤΙΚΗ </a:t>
            </a:r>
            <a:r>
              <a:rPr sz="2450" dirty="0">
                <a:solidFill>
                  <a:srgbClr val="006FBF"/>
                </a:solidFill>
                <a:latin typeface="Arial Black" panose="020B0A04020102020204"/>
                <a:cs typeface="Arial Black" panose="020B0A04020102020204"/>
              </a:rPr>
              <a:t>ΙΣΧΥΣ</a:t>
            </a:r>
            <a:r>
              <a:rPr sz="2450" spc="-35" dirty="0">
                <a:solidFill>
                  <a:srgbClr val="006FBF"/>
                </a:solidFill>
                <a:latin typeface="Arial Black" panose="020B0A04020102020204"/>
                <a:cs typeface="Arial Black" panose="020B0A04020102020204"/>
              </a:rPr>
              <a:t> </a:t>
            </a:r>
            <a:r>
              <a:rPr sz="2450" dirty="0">
                <a:latin typeface="Arial Black" panose="020B0A04020102020204"/>
                <a:cs typeface="Arial Black" panose="020B0A04020102020204"/>
              </a:rPr>
              <a:t>ΣΤΗΝ</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ΑΤΡΑΚΤΟ</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ΠΡΟΚΥΠΤΟΥΝ</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ΑΠΟ</a:t>
            </a:r>
            <a:r>
              <a:rPr sz="2450" spc="-25" dirty="0">
                <a:latin typeface="Arial Black" panose="020B0A04020102020204"/>
                <a:cs typeface="Arial Black" panose="020B0A04020102020204"/>
              </a:rPr>
              <a:t> ΤΑ </a:t>
            </a:r>
            <a:r>
              <a:rPr sz="2450" dirty="0">
                <a:latin typeface="Arial Black" panose="020B0A04020102020204"/>
                <a:cs typeface="Arial Black" panose="020B0A04020102020204"/>
              </a:rPr>
              <a:t>ΑΝΤΙΣΤΟΙΧΑ</a:t>
            </a:r>
            <a:r>
              <a:rPr sz="2450" spc="-30"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ΕΝΔΕΙΚΝΥΜΕΝΑ</a:t>
            </a:r>
            <a:r>
              <a:rPr sz="2450" dirty="0">
                <a:latin typeface="Arial Black" panose="020B0A04020102020204"/>
                <a:cs typeface="Arial Black" panose="020B0A04020102020204"/>
              </a:rPr>
              <a:t>,</a:t>
            </a:r>
            <a:r>
              <a:rPr sz="2450" spc="-30" dirty="0">
                <a:latin typeface="Arial Black" panose="020B0A04020102020204"/>
                <a:cs typeface="Arial Black" panose="020B0A04020102020204"/>
              </a:rPr>
              <a:t> </a:t>
            </a:r>
            <a:r>
              <a:rPr sz="2450" spc="-25" dirty="0">
                <a:latin typeface="Arial Black" panose="020B0A04020102020204"/>
                <a:cs typeface="Arial Black" panose="020B0A04020102020204"/>
              </a:rPr>
              <a:t>ΕΑΝ </a:t>
            </a:r>
            <a:r>
              <a:rPr sz="2450" dirty="0">
                <a:latin typeface="Arial Black" panose="020B0A04020102020204"/>
                <a:cs typeface="Arial Black" panose="020B0A04020102020204"/>
              </a:rPr>
              <a:t>ΑΦΑΙΡΕΘΟΥΝ</a:t>
            </a:r>
            <a:r>
              <a:rPr sz="2450" spc="-40" dirty="0">
                <a:latin typeface="Arial Black" panose="020B0A04020102020204"/>
                <a:cs typeface="Arial Black" panose="020B0A04020102020204"/>
              </a:rPr>
              <a:t> </a:t>
            </a:r>
            <a:r>
              <a:rPr sz="2450" dirty="0">
                <a:latin typeface="Arial Black" panose="020B0A04020102020204"/>
                <a:cs typeface="Arial Black" panose="020B0A04020102020204"/>
              </a:rPr>
              <a:t>ΟΙ</a:t>
            </a:r>
            <a:r>
              <a:rPr sz="2450" spc="-5"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ΜΗΧΑΝΙΚΕΣ</a:t>
            </a:r>
            <a:r>
              <a:rPr sz="2450" spc="-20" dirty="0">
                <a:solidFill>
                  <a:srgbClr val="FF0000"/>
                </a:solidFill>
                <a:latin typeface="Arial Black" panose="020B0A04020102020204"/>
                <a:cs typeface="Arial Black" panose="020B0A04020102020204"/>
              </a:rPr>
              <a:t> </a:t>
            </a:r>
            <a:r>
              <a:rPr sz="2450" spc="-10" dirty="0">
                <a:solidFill>
                  <a:srgbClr val="FF0000"/>
                </a:solidFill>
                <a:latin typeface="Arial Black" panose="020B0A04020102020204"/>
                <a:cs typeface="Arial Black" panose="020B0A04020102020204"/>
              </a:rPr>
              <a:t>ΑΠΩΛΕΙΕΣ</a:t>
            </a:r>
            <a:r>
              <a:rPr sz="2450" spc="-10" dirty="0">
                <a:latin typeface="Arial Black" panose="020B0A04020102020204"/>
                <a:cs typeface="Arial Black" panose="020B0A04020102020204"/>
              </a:rPr>
              <a:t>.</a:t>
            </a:r>
            <a:endParaRPr sz="24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51790" rIns="0" bIns="0" rtlCol="0">
            <a:spAutoFit/>
          </a:bodyPr>
          <a:lstStyle/>
          <a:p>
            <a:pPr marL="85725">
              <a:lnSpc>
                <a:spcPct val="100000"/>
              </a:lnSpc>
              <a:spcBef>
                <a:spcPts val="100"/>
              </a:spcBef>
            </a:pPr>
            <a:r>
              <a:rPr sz="1800" b="0" u="none" dirty="0">
                <a:solidFill>
                  <a:srgbClr val="FFFFFF"/>
                </a:solidFill>
                <a:latin typeface="Arial Black" panose="020B0A04020102020204"/>
                <a:cs typeface="Arial Black" panose="020B0A04020102020204"/>
              </a:rPr>
              <a:t>ΜΗΧΑΝΙΚΕΣ</a:t>
            </a:r>
            <a:r>
              <a:rPr sz="1800" b="0" u="none" spc="-25"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ΑΠΩΛΕΙΕΣ</a:t>
            </a:r>
            <a:r>
              <a:rPr sz="1800" b="0" u="none" spc="-2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ΚΑΙ</a:t>
            </a:r>
            <a:r>
              <a:rPr sz="1800" b="0" u="none" spc="-25"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ΠΡΑΓΜΑΤΙΚΗ</a:t>
            </a:r>
            <a:r>
              <a:rPr sz="1800" b="0" u="none" spc="-2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ΙΣΧΥΣ</a:t>
            </a:r>
            <a:r>
              <a:rPr sz="1800" b="0" u="none" spc="-25"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ΤΗΣ</a:t>
            </a:r>
            <a:r>
              <a:rPr sz="1800" b="0" u="none" spc="-20" dirty="0">
                <a:solidFill>
                  <a:srgbClr val="FFFFFF"/>
                </a:solidFill>
                <a:latin typeface="Arial Black" panose="020B0A04020102020204"/>
                <a:cs typeface="Arial Black" panose="020B0A04020102020204"/>
              </a:rPr>
              <a:t> </a:t>
            </a:r>
            <a:r>
              <a:rPr sz="1800" b="0" u="none" spc="-10" dirty="0">
                <a:solidFill>
                  <a:srgbClr val="FFFFFF"/>
                </a:solidFill>
                <a:latin typeface="Arial Black" panose="020B0A04020102020204"/>
                <a:cs typeface="Arial Black" panose="020B0A04020102020204"/>
              </a:rPr>
              <a:t>ΜΗΧΑΝΗΣ</a:t>
            </a:r>
            <a:endParaRPr sz="18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37490" y="969009"/>
            <a:ext cx="8740140" cy="5845190"/>
          </a:xfrm>
          <a:prstGeom prst="rect">
            <a:avLst/>
          </a:prstGeom>
        </p:spPr>
        <p:txBody>
          <a:bodyPr vert="horz" wrap="square" lIns="0" tIns="12700" rIns="0" bIns="0" rtlCol="0">
            <a:spAutoFit/>
          </a:bodyPr>
          <a:lstStyle/>
          <a:p>
            <a:pPr marL="12700">
              <a:lnSpc>
                <a:spcPct val="100000"/>
              </a:lnSpc>
              <a:spcBef>
                <a:spcPts val="100"/>
              </a:spcBef>
            </a:pPr>
            <a:r>
              <a:rPr sz="2200" u="heavy" dirty="0">
                <a:uFill>
                  <a:solidFill>
                    <a:srgbClr val="000000"/>
                  </a:solidFill>
                </a:uFill>
                <a:latin typeface="Arial Black" panose="020B0A04020102020204"/>
                <a:cs typeface="Arial Black" panose="020B0A04020102020204"/>
              </a:rPr>
              <a:t>ΟΙ</a:t>
            </a:r>
            <a:r>
              <a:rPr sz="2200" spc="-70" dirty="0">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ΜΗΧΑΝΙΚΕΣ</a:t>
            </a:r>
            <a:r>
              <a:rPr sz="2200" u="heavy" spc="-65" dirty="0">
                <a:solidFill>
                  <a:srgbClr val="FF0000"/>
                </a:solidFill>
                <a:uFill>
                  <a:solidFill>
                    <a:srgbClr val="FF0000"/>
                  </a:solidFill>
                </a:u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ΑΠΩΛΕΙΕΣ</a:t>
            </a:r>
            <a:r>
              <a:rPr sz="2200" spc="-55" dirty="0">
                <a:solidFill>
                  <a:srgbClr val="FF0000"/>
                </a:solidFill>
                <a:latin typeface="Arial Black" panose="020B0A04020102020204"/>
                <a:cs typeface="Arial Black" panose="020B0A04020102020204"/>
              </a:rPr>
              <a:t> </a:t>
            </a:r>
            <a:r>
              <a:rPr sz="2200" u="heavy" spc="-10" dirty="0">
                <a:uFill>
                  <a:solidFill>
                    <a:srgbClr val="000000"/>
                  </a:solidFill>
                </a:uFill>
                <a:latin typeface="Arial Black" panose="020B0A04020102020204"/>
                <a:cs typeface="Arial Black" panose="020B0A04020102020204"/>
              </a:rPr>
              <a:t>ΠΕΡΙΛΑΜΒΑΝΟΥΝ:</a:t>
            </a:r>
            <a:endParaRPr sz="2200">
              <a:latin typeface="Arial Black" panose="020B0A04020102020204"/>
              <a:cs typeface="Arial Black" panose="020B0A04020102020204"/>
            </a:endParaRPr>
          </a:p>
          <a:p>
            <a:pPr>
              <a:lnSpc>
                <a:spcPct val="100000"/>
              </a:lnSpc>
              <a:spcBef>
                <a:spcPts val="35"/>
              </a:spcBef>
            </a:pPr>
            <a:endParaRPr sz="2300">
              <a:latin typeface="Arial Black" panose="020B0A04020102020204"/>
              <a:cs typeface="Arial Black" panose="020B0A04020102020204"/>
            </a:endParaRPr>
          </a:p>
          <a:p>
            <a:pPr marL="12700" marR="29845">
              <a:lnSpc>
                <a:spcPct val="105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ΠΡΩΤΙΣΤΩΣ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ΤΙΣ</a:t>
            </a:r>
            <a:r>
              <a:rPr sz="2000" spc="2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ΑΠΩΛΕΙΕΣ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ΛΟΓΩ</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ΤΡΙΒΩΝ</a:t>
            </a:r>
            <a:r>
              <a:rPr sz="2000" spc="3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ΣΤΑ</a:t>
            </a:r>
            <a:r>
              <a:rPr sz="2000" spc="10" dirty="0">
                <a:latin typeface="Arial Black" panose="020B0A04020102020204"/>
                <a:cs typeface="Arial Black" panose="020B0A04020102020204"/>
              </a:rPr>
              <a:t> </a:t>
            </a:r>
            <a:r>
              <a:rPr sz="2000" spc="-10" dirty="0">
                <a:latin typeface="Arial Black" panose="020B0A04020102020204"/>
                <a:cs typeface="Arial Black" panose="020B0A04020102020204"/>
              </a:rPr>
              <a:t>ΚΙΝΟΥΜΕΝΑ </a:t>
            </a:r>
            <a:r>
              <a:rPr sz="2000" dirty="0">
                <a:latin typeface="Arial Black" panose="020B0A04020102020204"/>
                <a:cs typeface="Arial Black" panose="020B0A04020102020204"/>
              </a:rPr>
              <a:t>ΤΜΗΜΑΤΑ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ΜΗΧΑΝΗΣ (ΕΔΡΑΝΑ,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ΕΛΑΤΗΡΙΑ </a:t>
            </a:r>
            <a:r>
              <a:rPr sz="2000" spc="-10" dirty="0">
                <a:latin typeface="Arial Black" panose="020B0A04020102020204"/>
                <a:cs typeface="Arial Black" panose="020B0A04020102020204"/>
              </a:rPr>
              <a:t>ΕΜΒΟΛΩΝ).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ΑΠΩΛΕΙΕΣ ΑΥΤΕΣ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ΑΠΟΤΕΛΟΥΝ ΤΟ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ΣΟΒΑΡΟΤΕΡΟ</a:t>
            </a:r>
            <a:r>
              <a:rPr sz="2000" spc="10" dirty="0">
                <a:latin typeface="Arial Black" panose="020B0A04020102020204"/>
                <a:cs typeface="Arial Black" panose="020B0A04020102020204"/>
              </a:rPr>
              <a:t> </a:t>
            </a:r>
            <a:r>
              <a:rPr sz="2000" spc="-10" dirty="0">
                <a:latin typeface="Arial Black" panose="020B0A04020102020204"/>
                <a:cs typeface="Arial Black" panose="020B0A04020102020204"/>
              </a:rPr>
              <a:t>ΤΜΗΜΑ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ΜΗΧΑΝΙΚΩΝ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ΑΠΩΛΕΙΩΝ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(ΠΕΡΙΠΟΥ</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60%).</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ΠΡΟΣΤΙΘΕΝΤΑΙ</a:t>
            </a:r>
            <a:endParaRPr sz="2000">
              <a:latin typeface="Arial Black" panose="020B0A04020102020204"/>
              <a:cs typeface="Arial Black" panose="020B0A04020102020204"/>
            </a:endParaRPr>
          </a:p>
          <a:p>
            <a:pPr marL="12700" marR="50165">
              <a:lnSpc>
                <a:spcPct val="100000"/>
              </a:lnSpc>
            </a:pP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ΑΠΩΛΕΙΕΣ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ΙΣΧΥΟΣ</a:t>
            </a:r>
            <a:r>
              <a:rPr sz="2000" spc="3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ΛΟΓΩ</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ΠΑΡΟΥΣΙΑΣ </a:t>
            </a:r>
            <a:r>
              <a:rPr sz="2000" spc="-10" dirty="0">
                <a:latin typeface="Arial Black" panose="020B0A04020102020204"/>
                <a:cs typeface="Arial Black" panose="020B0A04020102020204"/>
              </a:rPr>
              <a:t>ΒΟΗΘΗΤΙΚΩΝ </a:t>
            </a:r>
            <a:r>
              <a:rPr sz="2000" dirty="0">
                <a:latin typeface="Arial Black" panose="020B0A04020102020204"/>
                <a:cs typeface="Arial Black" panose="020B0A04020102020204"/>
              </a:rPr>
              <a:t>ΜΗΧΑΝΙΣΜΩΝ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(ΑΝΤΛΙΕΣ ΚΑΥΣΙΜΟΥ</a:t>
            </a:r>
            <a:r>
              <a:rPr sz="2000">
                <a:latin typeface="Arial Black" panose="020B0A04020102020204"/>
                <a:cs typeface="Arial Black" panose="020B0A04020102020204"/>
              </a:rPr>
              <a:t>,</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ΛΑ</a:t>
            </a:r>
            <a:r>
              <a:rPr lang="el-GR" sz="2000" dirty="0" smtClean="0">
                <a:latin typeface="Arial Black" panose="020B0A04020102020204"/>
                <a:cs typeface="Arial Black" panose="020B0A04020102020204"/>
              </a:rPr>
              <a:t>Δ</a:t>
            </a:r>
            <a:r>
              <a:rPr sz="2000" smtClean="0">
                <a:latin typeface="Arial Black" panose="020B0A04020102020204"/>
                <a:cs typeface="Arial Black" panose="020B0A04020102020204"/>
              </a:rPr>
              <a:t>ΙΟΥ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ΝΕΡΟΥ </a:t>
            </a:r>
            <a:r>
              <a:rPr sz="2000" spc="-25">
                <a:latin typeface="Arial Black" panose="020B0A04020102020204"/>
                <a:cs typeface="Arial Black" panose="020B0A04020102020204"/>
              </a:rPr>
              <a:t>ΨΥ- </a:t>
            </a:r>
            <a:r>
              <a:rPr sz="2000" smtClean="0">
                <a:latin typeface="Arial Black" panose="020B0A04020102020204"/>
                <a:cs typeface="Arial Black" panose="020B0A04020102020204"/>
              </a:rPr>
              <a:t>Ξ</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dirty="0">
                <a:latin typeface="Arial Black" panose="020B0A04020102020204"/>
                <a:cs typeface="Arial Black" panose="020B0A04020102020204"/>
              </a:rPr>
              <a:t>, ΤΟΝ </a:t>
            </a:r>
            <a:r>
              <a:rPr sz="2000">
                <a:latin typeface="Arial Black" panose="020B0A04020102020204"/>
                <a:cs typeface="Arial Black" panose="020B0A04020102020204"/>
              </a:rPr>
              <a:t>ΑΝΕΜΙΣΤΗΡΑ</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ΨΥΞ</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(ΣΤΟΥΣ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ΜΙΚΡΟΥΣ</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ΚΙΝΗΤΗ- </a:t>
            </a:r>
            <a:r>
              <a:rPr sz="2000" dirty="0">
                <a:latin typeface="Arial Black" panose="020B0A04020102020204"/>
                <a:cs typeface="Arial Black" panose="020B0A04020102020204"/>
              </a:rPr>
              <a:t>ΡΕΣ),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5" dirty="0">
                <a:latin typeface="Arial Black" panose="020B0A04020102020204"/>
                <a:cs typeface="Arial Black" panose="020B0A04020102020204"/>
              </a:rPr>
              <a:t> </a:t>
            </a:r>
            <a:r>
              <a:rPr sz="2000">
                <a:latin typeface="Arial Black" panose="020B0A04020102020204"/>
                <a:cs typeface="Arial Black" panose="020B0A04020102020204"/>
              </a:rPr>
              <a:t>ΑΝΤΛΙΑ</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ΣΑΡΩΣ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ΔΙΧΡΟΝΕΣ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ΜΗΧΑΝΕΣ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ΤΟ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ΜΗΧΑΝΙΚΟ ΥΠΕΡΠΛΗΡΩΤΗ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(ΕΑΝ </a:t>
            </a:r>
            <a:r>
              <a:rPr sz="2000" spc="-10" dirty="0">
                <a:latin typeface="Arial Black" panose="020B0A04020102020204"/>
                <a:cs typeface="Arial Black" panose="020B0A04020102020204"/>
              </a:rPr>
              <a:t>ΥΠΑΡΧΕΙ).</a:t>
            </a:r>
            <a:endParaRPr sz="2000">
              <a:latin typeface="Arial Black" panose="020B0A04020102020204"/>
              <a:cs typeface="Arial Black" panose="020B0A04020102020204"/>
            </a:endParaRPr>
          </a:p>
          <a:p>
            <a:pPr marL="12700" marR="5080">
              <a:lnSpc>
                <a:spcPct val="100000"/>
              </a:lnSpc>
              <a:spcBef>
                <a:spcPts val="370"/>
              </a:spcBef>
              <a:buClr>
                <a:srgbClr val="FF0000"/>
              </a:buClr>
              <a:buSzPct val="95000"/>
              <a:buFont typeface="Wingdings" panose="05000000000000000000"/>
              <a:buChar char=""/>
              <a:tabLst>
                <a:tab pos="323850" algn="l"/>
              </a:tabLst>
            </a:pPr>
            <a:r>
              <a:rPr sz="2000" dirty="0">
                <a:latin typeface="Arial Black" panose="020B0A04020102020204"/>
                <a:cs typeface="Arial Black" panose="020B0A04020102020204"/>
              </a:rPr>
              <a:t>ΕΠΙΣΗΣ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ΥΠΑΡΧΟΥΝ ΟΙ</a:t>
            </a:r>
            <a:r>
              <a:rPr sz="2000" spc="4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ΑΠΩΛΕΙΕΣ ΑΝΕΜΙΣΜΟΥ</a:t>
            </a:r>
            <a:r>
              <a:rPr sz="2000" spc="35" dirty="0">
                <a:solidFill>
                  <a:srgbClr val="FF0000"/>
                </a:solidFill>
                <a:latin typeface="Arial Black" panose="020B0A04020102020204"/>
                <a:cs typeface="Arial Black" panose="020B0A04020102020204"/>
              </a:rPr>
              <a:t> </a:t>
            </a:r>
            <a:r>
              <a:rPr sz="2000">
                <a:latin typeface="Arial Black" panose="020B0A04020102020204"/>
                <a:cs typeface="Arial Black" panose="020B0A04020102020204"/>
              </a:rPr>
              <a:t>ΤΟΥ </a:t>
            </a:r>
            <a:endParaRPr lang="el-GR" sz="2000" dirty="0" smtClean="0">
              <a:latin typeface="Arial Black" panose="020B0A04020102020204"/>
              <a:cs typeface="Arial Black" panose="020B0A04020102020204"/>
            </a:endParaRPr>
          </a:p>
          <a:p>
            <a:pPr marL="12700" marR="5080">
              <a:lnSpc>
                <a:spcPct val="100000"/>
              </a:lnSpc>
              <a:spcBef>
                <a:spcPts val="370"/>
              </a:spcBef>
              <a:buClr>
                <a:srgbClr val="FF0000"/>
              </a:buClr>
              <a:buSzPct val="95000"/>
              <a:tabLst>
                <a:tab pos="323850" algn="l"/>
              </a:tabLst>
            </a:pPr>
            <a:r>
              <a:rPr sz="2000" spc="-10" smtClean="0">
                <a:latin typeface="Arial Black" panose="020B0A04020102020204"/>
                <a:cs typeface="Arial Black" panose="020B0A04020102020204"/>
              </a:rPr>
              <a:t>ΣΦΟΝ</a:t>
            </a:r>
            <a:r>
              <a:rPr sz="2000" smtClean="0">
                <a:latin typeface="Arial Black" panose="020B0A04020102020204"/>
                <a:cs typeface="Arial Black" panose="020B0A04020102020204"/>
              </a:rPr>
              <a:t>ΔΥΛΟΥ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ΑΠΩΛΕΙΕΣ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ΤΡΙΒΗΣ</a:t>
            </a:r>
            <a:r>
              <a:rPr sz="2000" spc="2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ΣΤΟΥΣ</a:t>
            </a:r>
            <a:r>
              <a:rPr sz="2000" spc="5" dirty="0">
                <a:latin typeface="Arial Black" panose="020B0A04020102020204"/>
                <a:cs typeface="Arial Black" panose="020B0A04020102020204"/>
              </a:rPr>
              <a:t> </a:t>
            </a:r>
            <a:r>
              <a:rPr sz="2000">
                <a:latin typeface="Arial Black" panose="020B0A04020102020204"/>
                <a:cs typeface="Arial Black" panose="020B0A04020102020204"/>
              </a:rPr>
              <a:t>ΚΙΝΗΜΑΤΙΚΟΥΣ</a:t>
            </a:r>
            <a:r>
              <a:rPr sz="2000" spc="5">
                <a:latin typeface="Arial Black" panose="020B0A04020102020204"/>
                <a:cs typeface="Arial Black" panose="020B0A04020102020204"/>
              </a:rPr>
              <a:t> </a:t>
            </a:r>
            <a:r>
              <a:rPr sz="2000" spc="-25" smtClean="0">
                <a:latin typeface="Arial Black" panose="020B0A04020102020204"/>
                <a:cs typeface="Arial Black" panose="020B0A04020102020204"/>
              </a:rPr>
              <a:t>ΜΗ</a:t>
            </a:r>
            <a:r>
              <a:rPr sz="2000" smtClean="0">
                <a:latin typeface="Arial Black" panose="020B0A04020102020204"/>
                <a:cs typeface="Arial Black" panose="020B0A04020102020204"/>
              </a:rPr>
              <a:t>ΧΑΝΙΣΜΟΥΣ ΜΕΤΑΔΟΣ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5" smtClean="0">
                <a:latin typeface="Arial Black" panose="020B0A04020102020204"/>
                <a:cs typeface="Arial Black" panose="020B0A04020102020204"/>
              </a:rPr>
              <a:t> </a:t>
            </a:r>
            <a:r>
              <a:rPr sz="2000">
                <a:latin typeface="Arial Black" panose="020B0A04020102020204"/>
                <a:cs typeface="Arial Black" panose="020B0A04020102020204"/>
              </a:rPr>
              <a:t>ΤΗΣ</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ΚΙΝΗΣ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5" smtClean="0">
                <a:latin typeface="Arial Black" panose="020B0A04020102020204"/>
                <a:cs typeface="Arial Black" panose="020B0A04020102020204"/>
              </a:rPr>
              <a:t> </a:t>
            </a:r>
            <a:r>
              <a:rPr sz="2000">
                <a:latin typeface="Arial Black" panose="020B0A04020102020204"/>
                <a:cs typeface="Arial Black" panose="020B0A04020102020204"/>
              </a:rPr>
              <a:t>ΣΤΟΥΣ</a:t>
            </a:r>
            <a:r>
              <a:rPr sz="2000" spc="5">
                <a:latin typeface="Arial Black" panose="020B0A04020102020204"/>
                <a:cs typeface="Arial Black" panose="020B0A04020102020204"/>
              </a:rPr>
              <a:t> </a:t>
            </a:r>
            <a:r>
              <a:rPr sz="2000" spc="-10" smtClean="0">
                <a:latin typeface="Arial Black" panose="020B0A04020102020204"/>
                <a:cs typeface="Arial Black" panose="020B0A04020102020204"/>
              </a:rPr>
              <a:t>ΕΚΚΕΝΤΡΟΦΟΡΟΥΣ</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350520">
              <a:lnSpc>
                <a:spcPct val="100000"/>
              </a:lnSpc>
              <a:spcBef>
                <a:spcPts val="36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ΓΕΝΙΚΑ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ΟΣΟ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ΜΙΚΡΟΤΕΡΟΣ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ΚΙΝΗΤΗΡΑΣ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ΤΟΣΟ</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ΣΟ- </a:t>
            </a:r>
            <a:r>
              <a:rPr sz="2000" dirty="0">
                <a:latin typeface="Arial Black" panose="020B0A04020102020204"/>
                <a:cs typeface="Arial Black" panose="020B0A04020102020204"/>
              </a:rPr>
              <a:t>ΒΑΡΟΤΕΡΟ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ΡΟΛΟ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ΠΑΙΖΟΥΝ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ΒΟΗΘΗΤΙΚΟΙ </a:t>
            </a:r>
            <a:r>
              <a:rPr sz="2000" spc="-10" dirty="0">
                <a:latin typeface="Arial Black" panose="020B0A04020102020204"/>
                <a:cs typeface="Arial Black" panose="020B0A04020102020204"/>
              </a:rPr>
              <a:t>ΜΗΧΑΝΙΣΜΟΙ </a:t>
            </a:r>
            <a:r>
              <a:rPr sz="2000" dirty="0">
                <a:latin typeface="Arial Black" panose="020B0A04020102020204"/>
                <a:cs typeface="Arial Black" panose="020B0A04020102020204"/>
              </a:rPr>
              <a:t>ΣΤΗΝ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ΑΥΞΗΣΗ ΤΩΝ ΜΗΧΑΝΙΚΩΝ </a:t>
            </a:r>
            <a:r>
              <a:rPr sz="2000" spc="-10" dirty="0">
                <a:latin typeface="Arial Black" panose="020B0A04020102020204"/>
                <a:cs typeface="Arial Black" panose="020B0A04020102020204"/>
              </a:rPr>
              <a:t>ΑΠΩΛΕΙΩΝ.</a:t>
            </a:r>
            <a:endParaRPr sz="2000">
              <a:latin typeface="Arial Black" panose="020B0A04020102020204"/>
              <a:cs typeface="Arial Black" panose="020B0A04020102020204"/>
            </a:endParaRPr>
          </a:p>
        </p:txBody>
      </p:sp>
      <p:sp>
        <p:nvSpPr>
          <p:cNvPr id="3" name="object 3"/>
          <p:cNvSpPr/>
          <p:nvPr/>
        </p:nvSpPr>
        <p:spPr>
          <a:xfrm>
            <a:off x="283209"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2860" rIns="0" bIns="0" rtlCol="0">
            <a:spAutoFit/>
          </a:bodyPr>
          <a:lstStyle/>
          <a:p>
            <a:pPr marL="3399790" marR="5080" indent="-3075940">
              <a:lnSpc>
                <a:spcPts val="2450"/>
              </a:lnSpc>
              <a:spcBef>
                <a:spcPts val="180"/>
              </a:spcBef>
            </a:pPr>
            <a:r>
              <a:rPr sz="2050" b="0" u="none" dirty="0">
                <a:solidFill>
                  <a:srgbClr val="FFFFFF"/>
                </a:solidFill>
                <a:latin typeface="Arial Black" panose="020B0A04020102020204"/>
                <a:cs typeface="Arial Black" panose="020B0A04020102020204"/>
              </a:rPr>
              <a:t>ΜΗΧΑΝΙΚΕΣ</a:t>
            </a:r>
            <a:r>
              <a:rPr sz="2050" b="0" u="none" spc="-105"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ΑΠΩΛΕΙΕΣ</a:t>
            </a:r>
            <a:r>
              <a:rPr sz="2050" b="0" u="none" spc="-105"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ΚΑΙ</a:t>
            </a:r>
            <a:r>
              <a:rPr sz="2050" b="0" u="none" spc="-114" dirty="0">
                <a:solidFill>
                  <a:srgbClr val="FFFFFF"/>
                </a:solidFill>
                <a:latin typeface="Arial Black" panose="020B0A04020102020204"/>
                <a:cs typeface="Arial Black" panose="020B0A04020102020204"/>
              </a:rPr>
              <a:t> </a:t>
            </a:r>
            <a:r>
              <a:rPr sz="2050" b="0" u="none" spc="-10" dirty="0">
                <a:solidFill>
                  <a:srgbClr val="FFFFFF"/>
                </a:solidFill>
                <a:latin typeface="Arial Black" panose="020B0A04020102020204"/>
                <a:cs typeface="Arial Black" panose="020B0A04020102020204"/>
              </a:rPr>
              <a:t>ΠΡΑΓΜΑΤΙΚΗ</a:t>
            </a:r>
            <a:r>
              <a:rPr sz="2050" b="0" u="none" spc="-100"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ΙΣΧΥΣ</a:t>
            </a:r>
            <a:r>
              <a:rPr sz="2050" b="0" u="none" spc="-110" dirty="0">
                <a:solidFill>
                  <a:srgbClr val="FFFFFF"/>
                </a:solidFill>
                <a:latin typeface="Arial Black" panose="020B0A04020102020204"/>
                <a:cs typeface="Arial Black" panose="020B0A04020102020204"/>
              </a:rPr>
              <a:t> </a:t>
            </a:r>
            <a:r>
              <a:rPr sz="2050" b="0" u="none" spc="-25" dirty="0">
                <a:solidFill>
                  <a:srgbClr val="FFFFFF"/>
                </a:solidFill>
                <a:latin typeface="Arial Black" panose="020B0A04020102020204"/>
                <a:cs typeface="Arial Black" panose="020B0A04020102020204"/>
              </a:rPr>
              <a:t>ΤΗΣ </a:t>
            </a:r>
            <a:r>
              <a:rPr sz="2050" b="0" u="none" spc="-10" dirty="0">
                <a:solidFill>
                  <a:srgbClr val="FFFFFF"/>
                </a:solidFill>
                <a:latin typeface="Arial Black" panose="020B0A04020102020204"/>
                <a:cs typeface="Arial Black" panose="020B0A04020102020204"/>
              </a:rPr>
              <a:t>ΜΗΧΑΝΗΣ</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89229" y="1079500"/>
            <a:ext cx="8865235" cy="5589222"/>
          </a:xfrm>
          <a:prstGeom prst="rect">
            <a:avLst/>
          </a:prstGeom>
        </p:spPr>
        <p:txBody>
          <a:bodyPr vert="horz" wrap="square" lIns="0" tIns="13970" rIns="0" bIns="0" rtlCol="0">
            <a:spAutoFit/>
          </a:bodyPr>
          <a:lstStyle/>
          <a:p>
            <a:pPr marL="12700">
              <a:lnSpc>
                <a:spcPct val="100000"/>
              </a:lnSpc>
              <a:spcBef>
                <a:spcPts val="110"/>
              </a:spcBef>
            </a:pPr>
            <a:r>
              <a:rPr sz="1750" u="heavy" dirty="0">
                <a:uFill>
                  <a:solidFill>
                    <a:srgbClr val="000000"/>
                  </a:solidFill>
                </a:uFill>
                <a:latin typeface="Arial Black" panose="020B0A04020102020204"/>
                <a:cs typeface="Arial Black" panose="020B0A04020102020204"/>
              </a:rPr>
              <a:t>ΟΙ</a:t>
            </a:r>
            <a:r>
              <a:rPr sz="1750" u="heavy" spc="-35"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ΠΑΡΑΓΟΝΤΕΣ,</a:t>
            </a:r>
            <a:r>
              <a:rPr sz="1750" u="heavy" spc="-3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ΠΟΥ</a:t>
            </a:r>
            <a:r>
              <a:rPr sz="1750" u="heavy" spc="-3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ΕΠΗΡΕΑΖΟΥΝ</a:t>
            </a:r>
            <a:r>
              <a:rPr sz="1750" u="heavy" spc="-2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ΤΙΣ</a:t>
            </a:r>
            <a:r>
              <a:rPr sz="1750" spc="-5" dirty="0">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ΜΗΧΑΝΙΚΕΣ</a:t>
            </a:r>
            <a:r>
              <a:rPr sz="1750" u="heavy" spc="-25"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ΑΠΩΛΕΙΕΣ</a:t>
            </a:r>
            <a:r>
              <a:rPr sz="1750" u="heavy" spc="-10" dirty="0">
                <a:uFill>
                  <a:solidFill>
                    <a:srgbClr val="FF0000"/>
                  </a:solidFill>
                </a:uFill>
                <a:latin typeface="Arial Black" panose="020B0A04020102020204"/>
                <a:cs typeface="Arial Black" panose="020B0A04020102020204"/>
              </a:rPr>
              <a:t>:</a:t>
            </a:r>
            <a:endParaRPr sz="1750">
              <a:latin typeface="Arial Black" panose="020B0A04020102020204"/>
              <a:cs typeface="Arial Black" panose="020B0A04020102020204"/>
            </a:endParaRPr>
          </a:p>
          <a:p>
            <a:pPr>
              <a:lnSpc>
                <a:spcPct val="100000"/>
              </a:lnSpc>
              <a:spcBef>
                <a:spcPts val="50"/>
              </a:spcBef>
            </a:pPr>
            <a:endParaRPr sz="1750">
              <a:latin typeface="Arial Black" panose="020B0A04020102020204"/>
              <a:cs typeface="Arial Black" panose="020B0A04020102020204"/>
            </a:endParaRPr>
          </a:p>
          <a:p>
            <a:pPr marL="12700">
              <a:lnSpc>
                <a:spcPct val="100000"/>
              </a:lnSpc>
            </a:pPr>
            <a:r>
              <a:rPr sz="2625" baseline="3000" dirty="0">
                <a:solidFill>
                  <a:srgbClr val="FF0000"/>
                </a:solidFill>
                <a:latin typeface="Wingdings" panose="05000000000000000000"/>
                <a:cs typeface="Wingdings" panose="05000000000000000000"/>
              </a:rPr>
              <a:t></a:t>
            </a:r>
            <a:r>
              <a:rPr sz="1750" dirty="0">
                <a:latin typeface="Arial Black" panose="020B0A04020102020204"/>
                <a:cs typeface="Arial Black" panose="020B0A04020102020204"/>
              </a:rPr>
              <a:t>Ο</a:t>
            </a:r>
            <a:r>
              <a:rPr sz="1750" spc="-45" dirty="0">
                <a:latin typeface="Arial Black" panose="020B0A04020102020204"/>
                <a:cs typeface="Arial Black" panose="020B0A04020102020204"/>
              </a:rPr>
              <a:t> </a:t>
            </a:r>
            <a:r>
              <a:rPr sz="1750" dirty="0">
                <a:latin typeface="Arial Black" panose="020B0A04020102020204"/>
                <a:cs typeface="Arial Black" panose="020B0A04020102020204"/>
              </a:rPr>
              <a:t>ΤΥΠΟΣ,</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Η</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ΘΕΡΜΟΚΡΑΣΙΑ</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ΙΞΩΔΕΣ</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30" dirty="0">
                <a:latin typeface="Arial Black" panose="020B0A04020102020204"/>
                <a:cs typeface="Arial Black" panose="020B0A04020102020204"/>
              </a:rPr>
              <a:t> </a:t>
            </a:r>
            <a:r>
              <a:rPr sz="1750">
                <a:latin typeface="Arial Black" panose="020B0A04020102020204"/>
                <a:cs typeface="Arial Black" panose="020B0A04020102020204"/>
              </a:rPr>
              <a:t>ΕΛΑΙΟΥ</a:t>
            </a:r>
            <a:r>
              <a:rPr sz="1750" spc="-25">
                <a:latin typeface="Arial Black" panose="020B0A04020102020204"/>
                <a:cs typeface="Arial Black" panose="020B0A04020102020204"/>
              </a:rPr>
              <a:t> </a:t>
            </a:r>
            <a:r>
              <a:rPr sz="1750" spc="-10" smtClean="0">
                <a:latin typeface="Arial Black" panose="020B0A04020102020204"/>
                <a:cs typeface="Arial Black" panose="020B0A04020102020204"/>
              </a:rPr>
              <a:t>ΛΙΠΑΝΣ</a:t>
            </a:r>
            <a:r>
              <a:rPr lang="el-GR" sz="1750" spc="-10" dirty="0" smtClean="0">
                <a:latin typeface="Arial Black" panose="020B0A04020102020204"/>
                <a:cs typeface="Arial Black" panose="020B0A04020102020204"/>
              </a:rPr>
              <a:t>Η</a:t>
            </a:r>
            <a:r>
              <a:rPr sz="1750" spc="-10" smtClean="0">
                <a:latin typeface="Arial Black" panose="020B0A04020102020204"/>
                <a:cs typeface="Arial Black" panose="020B0A04020102020204"/>
              </a:rPr>
              <a:t>Σ</a:t>
            </a:r>
            <a:r>
              <a:rPr sz="1750" spc="-10" dirty="0">
                <a:latin typeface="Arial Black" panose="020B0A04020102020204"/>
                <a:cs typeface="Arial Black" panose="020B0A04020102020204"/>
              </a:rPr>
              <a:t>.</a:t>
            </a:r>
            <a:endParaRPr sz="1750">
              <a:latin typeface="Arial Black" panose="020B0A04020102020204"/>
              <a:cs typeface="Arial Black" panose="020B0A04020102020204"/>
            </a:endParaRPr>
          </a:p>
          <a:p>
            <a:pPr marL="12700" marR="86360">
              <a:lnSpc>
                <a:spcPct val="121000"/>
              </a:lnSpc>
              <a:spcBef>
                <a:spcPts val="330"/>
              </a:spcBef>
            </a:pPr>
            <a:r>
              <a:rPr sz="2625" baseline="3000" dirty="0">
                <a:solidFill>
                  <a:srgbClr val="FF0000"/>
                </a:solidFill>
                <a:latin typeface="Wingdings" panose="05000000000000000000"/>
                <a:cs typeface="Wingdings" panose="05000000000000000000"/>
              </a:rPr>
              <a:t></a:t>
            </a:r>
            <a:r>
              <a:rPr sz="1750" dirty="0">
                <a:latin typeface="Arial Black" panose="020B0A04020102020204"/>
                <a:cs typeface="Arial Black" panose="020B0A04020102020204"/>
              </a:rPr>
              <a:t>Ο</a:t>
            </a:r>
            <a:r>
              <a:rPr sz="1750" spc="-55" dirty="0">
                <a:latin typeface="Arial Black" panose="020B0A04020102020204"/>
                <a:cs typeface="Arial Black" panose="020B0A04020102020204"/>
              </a:rPr>
              <a:t> </a:t>
            </a:r>
            <a:r>
              <a:rPr sz="1750" dirty="0">
                <a:latin typeface="Arial Black" panose="020B0A04020102020204"/>
                <a:cs typeface="Arial Black" panose="020B0A04020102020204"/>
              </a:rPr>
              <a:t>ΤΥΠΟΣ</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Η</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ΑΠΟΤΕΛΕΣΜΑΤΙΚΟΤΗΤΑ</a:t>
            </a:r>
            <a:r>
              <a:rPr sz="1750" spc="-45"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45" dirty="0">
                <a:latin typeface="Arial Black" panose="020B0A04020102020204"/>
                <a:cs typeface="Arial Black" panose="020B0A04020102020204"/>
              </a:rPr>
              <a:t> </a:t>
            </a:r>
            <a:r>
              <a:rPr sz="1750">
                <a:latin typeface="Arial Black" panose="020B0A04020102020204"/>
                <a:cs typeface="Arial Black" panose="020B0A04020102020204"/>
              </a:rPr>
              <a:t>ΣΥΣΤΗΜΑΤΟΣ</a:t>
            </a:r>
            <a:r>
              <a:rPr sz="1750" spc="-35">
                <a:latin typeface="Arial Black" panose="020B0A04020102020204"/>
                <a:cs typeface="Arial Black" panose="020B0A04020102020204"/>
              </a:rPr>
              <a:t> </a:t>
            </a:r>
            <a:r>
              <a:rPr sz="1750" spc="-10" smtClean="0">
                <a:latin typeface="Arial Black" panose="020B0A04020102020204"/>
                <a:cs typeface="Arial Black" panose="020B0A04020102020204"/>
              </a:rPr>
              <a:t>ΨΥΞ</a:t>
            </a:r>
            <a:r>
              <a:rPr lang="el-GR" sz="1750" spc="-10" dirty="0" smtClean="0">
                <a:latin typeface="Arial Black" panose="020B0A04020102020204"/>
                <a:cs typeface="Arial Black" panose="020B0A04020102020204"/>
              </a:rPr>
              <a:t>Η</a:t>
            </a:r>
            <a:r>
              <a:rPr sz="1750" spc="-10" smtClean="0">
                <a:latin typeface="Arial Black" panose="020B0A04020102020204"/>
                <a:cs typeface="Arial Black" panose="020B0A04020102020204"/>
              </a:rPr>
              <a:t>Σ </a:t>
            </a:r>
            <a:r>
              <a:rPr sz="1750" dirty="0">
                <a:latin typeface="Arial Black" panose="020B0A04020102020204"/>
                <a:cs typeface="Arial Black" panose="020B0A04020102020204"/>
              </a:rPr>
              <a:t>ΤΟΥ</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ΚΙΝΗΤΗΡΑ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5" dirty="0">
                <a:latin typeface="Arial Black" panose="020B0A04020102020204"/>
                <a:cs typeface="Arial Black" panose="020B0A04020102020204"/>
              </a:rPr>
              <a:t> </a:t>
            </a:r>
            <a:r>
              <a:rPr sz="1750" dirty="0">
                <a:latin typeface="Arial Black" panose="020B0A04020102020204"/>
                <a:cs typeface="Arial Black" panose="020B0A04020102020204"/>
              </a:rPr>
              <a:t>ΟΙ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ΣΤΡΟΦΕΣ</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10" dirty="0">
                <a:latin typeface="Arial Black" panose="020B0A04020102020204"/>
                <a:cs typeface="Arial Black" panose="020B0A04020102020204"/>
              </a:rPr>
              <a:t> ΚΙΝΗΤΗΡΑ.</a:t>
            </a:r>
            <a:endParaRPr sz="1750">
              <a:latin typeface="Arial Black" panose="020B0A04020102020204"/>
              <a:cs typeface="Arial Black" panose="020B0A04020102020204"/>
            </a:endParaRPr>
          </a:p>
          <a:p>
            <a:pPr marL="12700" marR="5080">
              <a:lnSpc>
                <a:spcPct val="121000"/>
              </a:lnSpc>
              <a:spcBef>
                <a:spcPts val="335"/>
              </a:spcBef>
            </a:pPr>
            <a:r>
              <a:rPr sz="2625" baseline="3000" dirty="0">
                <a:solidFill>
                  <a:srgbClr val="FF0000"/>
                </a:solidFill>
                <a:latin typeface="Wingdings" panose="05000000000000000000"/>
                <a:cs typeface="Wingdings" panose="05000000000000000000"/>
              </a:rPr>
              <a:t></a:t>
            </a:r>
            <a:r>
              <a:rPr sz="1750" dirty="0">
                <a:latin typeface="Arial Black" panose="020B0A04020102020204"/>
                <a:cs typeface="Arial Black" panose="020B0A04020102020204"/>
              </a:rPr>
              <a:t>ΤΟ</a:t>
            </a:r>
            <a:r>
              <a:rPr sz="1750" spc="-40" dirty="0">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ΙΞΩΔΕΣ</a:t>
            </a:r>
            <a:r>
              <a:rPr sz="1750" spc="-30" dirty="0">
                <a:solidFill>
                  <a:srgbClr val="FF0000"/>
                </a:solidFill>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ΤΟΥ</a:t>
            </a:r>
            <a:r>
              <a:rPr sz="1750" spc="-35" dirty="0">
                <a:solidFill>
                  <a:srgbClr val="FF0000"/>
                </a:solidFill>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ΛΙΠΑΝΤΙΚΟΥ</a:t>
            </a:r>
            <a:r>
              <a:rPr sz="1750" spc="-10" dirty="0">
                <a:solidFill>
                  <a:srgbClr val="FF0000"/>
                </a:solidFill>
                <a:latin typeface="Arial Black" panose="020B0A04020102020204"/>
                <a:cs typeface="Arial Black" panose="020B0A04020102020204"/>
              </a:rPr>
              <a:t> </a:t>
            </a:r>
            <a:r>
              <a:rPr sz="1750" dirty="0">
                <a:latin typeface="Arial Black" panose="020B0A04020102020204"/>
                <a:cs typeface="Arial Black" panose="020B0A04020102020204"/>
              </a:rPr>
              <a:t>ΜΕΙΩΝΕΤΑΙ</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ΤΗΝ</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ΑΥΞΗΣΗ</a:t>
            </a:r>
            <a:r>
              <a:rPr sz="1750" spc="-35" dirty="0">
                <a:latin typeface="Arial Black" panose="020B0A04020102020204"/>
                <a:cs typeface="Arial Black" panose="020B0A04020102020204"/>
              </a:rPr>
              <a:t> </a:t>
            </a:r>
            <a:r>
              <a:rPr sz="1750">
                <a:latin typeface="Arial Black" panose="020B0A04020102020204"/>
                <a:cs typeface="Arial Black" panose="020B0A04020102020204"/>
              </a:rPr>
              <a:t>ΤΗΣ</a:t>
            </a:r>
            <a:r>
              <a:rPr sz="1750" spc="-30">
                <a:latin typeface="Arial Black" panose="020B0A04020102020204"/>
                <a:cs typeface="Arial Black" panose="020B0A04020102020204"/>
              </a:rPr>
              <a:t> </a:t>
            </a:r>
            <a:endParaRPr lang="el-GR" sz="1750" spc="-30" dirty="0" smtClean="0">
              <a:latin typeface="Arial Black" panose="020B0A04020102020204"/>
              <a:cs typeface="Arial Black" panose="020B0A04020102020204"/>
            </a:endParaRPr>
          </a:p>
          <a:p>
            <a:pPr marL="12700" marR="5080">
              <a:lnSpc>
                <a:spcPct val="121000"/>
              </a:lnSpc>
              <a:spcBef>
                <a:spcPts val="335"/>
              </a:spcBef>
            </a:pPr>
            <a:r>
              <a:rPr sz="1750" spc="-20" smtClean="0">
                <a:latin typeface="Arial Black" panose="020B0A04020102020204"/>
                <a:cs typeface="Arial Black" panose="020B0A04020102020204"/>
              </a:rPr>
              <a:t>ΘΕΡ</a:t>
            </a:r>
            <a:r>
              <a:rPr sz="1750" smtClean="0">
                <a:latin typeface="Arial Black" panose="020B0A04020102020204"/>
                <a:cs typeface="Arial Black" panose="020B0A04020102020204"/>
              </a:rPr>
              <a:t>ΜΟΚΡΑΣΙΑΣ</a:t>
            </a:r>
            <a:r>
              <a:rPr sz="1750" dirty="0">
                <a:latin typeface="Arial Black" panose="020B0A04020102020204"/>
                <a:cs typeface="Arial Black" panose="020B0A04020102020204"/>
              </a:rPr>
              <a:t>.</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ΓΙΑ</a:t>
            </a:r>
            <a:r>
              <a:rPr sz="1750" spc="-20" dirty="0">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ΘΕΡΜΟΚΡΑΣΙΕΣ</a:t>
            </a:r>
            <a:r>
              <a:rPr sz="1750" spc="-15" dirty="0">
                <a:solidFill>
                  <a:srgbClr val="FF0000"/>
                </a:solidFill>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ΧΑΜΗΛΟΤΕΡΕΣ</a:t>
            </a:r>
            <a:r>
              <a:rPr sz="1750" spc="-5" dirty="0">
                <a:solidFill>
                  <a:srgbClr val="FF0000"/>
                </a:solidFill>
                <a:latin typeface="Arial Black" panose="020B0A04020102020204"/>
                <a:cs typeface="Arial Black" panose="020B0A04020102020204"/>
              </a:rPr>
              <a:t> </a:t>
            </a:r>
            <a:r>
              <a:rPr sz="1750" dirty="0">
                <a:latin typeface="Arial Black" panose="020B0A04020102020204"/>
                <a:cs typeface="Arial Black" panose="020B0A04020102020204"/>
              </a:rPr>
              <a:t>ΑΠΟ</a:t>
            </a:r>
            <a:r>
              <a:rPr sz="1750" spc="-30" dirty="0">
                <a:latin typeface="Arial Black" panose="020B0A04020102020204"/>
                <a:cs typeface="Arial Black" panose="020B0A04020102020204"/>
              </a:rPr>
              <a:t> </a:t>
            </a:r>
            <a:r>
              <a:rPr sz="1750">
                <a:latin typeface="Arial Black" panose="020B0A04020102020204"/>
                <a:cs typeface="Arial Black" panose="020B0A04020102020204"/>
              </a:rPr>
              <a:t>ΤΙΣ</a:t>
            </a:r>
            <a:r>
              <a:rPr sz="1750" spc="-25">
                <a:latin typeface="Arial Black" panose="020B0A04020102020204"/>
                <a:cs typeface="Arial Black" panose="020B0A04020102020204"/>
              </a:rPr>
              <a:t> </a:t>
            </a:r>
            <a:endParaRPr lang="el-GR" sz="1750" spc="-25" dirty="0" smtClean="0">
              <a:latin typeface="Arial Black" panose="020B0A04020102020204"/>
              <a:cs typeface="Arial Black" panose="020B0A04020102020204"/>
            </a:endParaRPr>
          </a:p>
          <a:p>
            <a:pPr marL="12700" marR="5080">
              <a:lnSpc>
                <a:spcPct val="121000"/>
              </a:lnSpc>
              <a:spcBef>
                <a:spcPts val="335"/>
              </a:spcBef>
            </a:pPr>
            <a:r>
              <a:rPr sz="1750" spc="-10" smtClean="0">
                <a:latin typeface="Arial Black" panose="020B0A04020102020204"/>
                <a:cs typeface="Arial Black" panose="020B0A04020102020204"/>
              </a:rPr>
              <a:t>ΠΡΟΔΙΑ</a:t>
            </a:r>
            <a:r>
              <a:rPr sz="1750" smtClean="0">
                <a:latin typeface="Arial Black" panose="020B0A04020102020204"/>
                <a:cs typeface="Arial Black" panose="020B0A04020102020204"/>
              </a:rPr>
              <a:t>ΓΡΑΦΟΜΕΝΕΣ</a:t>
            </a:r>
            <a:r>
              <a:rPr sz="1750" dirty="0">
                <a:latin typeface="Arial Black" panose="020B0A04020102020204"/>
                <a:cs typeface="Arial Black" panose="020B0A04020102020204"/>
              </a:rPr>
              <a:t>,</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20" dirty="0">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ΙΞΩΔΕΣ</a:t>
            </a:r>
            <a:r>
              <a:rPr sz="1750" spc="-30" dirty="0">
                <a:solidFill>
                  <a:srgbClr val="FF0000"/>
                </a:solidFill>
                <a:latin typeface="Arial Black" panose="020B0A04020102020204"/>
                <a:cs typeface="Arial Black" panose="020B0A04020102020204"/>
              </a:rPr>
              <a:t> </a:t>
            </a:r>
            <a:r>
              <a:rPr sz="1750" dirty="0">
                <a:solidFill>
                  <a:srgbClr val="FF0000"/>
                </a:solidFill>
                <a:latin typeface="Arial Black" panose="020B0A04020102020204"/>
                <a:cs typeface="Arial Black" panose="020B0A04020102020204"/>
              </a:rPr>
              <a:t>ΑΥΞΑΝΕΤΑΙ</a:t>
            </a:r>
            <a:r>
              <a:rPr sz="1750" spc="-20" dirty="0">
                <a:solidFill>
                  <a:srgbClr val="FF0000"/>
                </a:solidFill>
                <a:latin typeface="Arial Black" panose="020B0A04020102020204"/>
                <a:cs typeface="Arial Black" panose="020B0A04020102020204"/>
              </a:rPr>
              <a:t> </a:t>
            </a:r>
            <a:r>
              <a:rPr sz="1750" dirty="0">
                <a:latin typeface="Arial Black" panose="020B0A04020102020204"/>
                <a:cs typeface="Arial Black" panose="020B0A04020102020204"/>
              </a:rPr>
              <a:t>ΠΡΟΚΑΛΩΝΤΑΣ</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ΑΥΞΗΣΗ</a:t>
            </a:r>
            <a:r>
              <a:rPr sz="1750" spc="-30" dirty="0">
                <a:latin typeface="Arial Black" panose="020B0A04020102020204"/>
                <a:cs typeface="Arial Black" panose="020B0A04020102020204"/>
              </a:rPr>
              <a:t> </a:t>
            </a:r>
            <a:r>
              <a:rPr sz="1750" spc="-25" dirty="0">
                <a:latin typeface="Arial Black" panose="020B0A04020102020204"/>
                <a:cs typeface="Arial Black" panose="020B0A04020102020204"/>
              </a:rPr>
              <a:t>ΤΩΝ </a:t>
            </a:r>
            <a:r>
              <a:rPr sz="1750" dirty="0">
                <a:latin typeface="Arial Black" panose="020B0A04020102020204"/>
                <a:cs typeface="Arial Black" panose="020B0A04020102020204"/>
              </a:rPr>
              <a:t>ΤΡΙΒΩΝ</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ΣΥΝΕΠΩΣ</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ΤΩΝ</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ΜΗΧΑΝΙΚΩΝ</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ΑΠΩΛΕΙΩΝ.</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ΓΙΑ</a:t>
            </a:r>
            <a:r>
              <a:rPr sz="1750" spc="25" dirty="0">
                <a:latin typeface="Arial Black" panose="020B0A04020102020204"/>
                <a:cs typeface="Arial Black" panose="020B0A04020102020204"/>
              </a:rPr>
              <a:t> </a:t>
            </a:r>
            <a:r>
              <a:rPr sz="1750" spc="-10" dirty="0">
                <a:solidFill>
                  <a:srgbClr val="006FBF"/>
                </a:solidFill>
                <a:latin typeface="Arial Black" panose="020B0A04020102020204"/>
                <a:cs typeface="Arial Black" panose="020B0A04020102020204"/>
              </a:rPr>
              <a:t>ΑΡΚΕΤΑ </a:t>
            </a:r>
            <a:r>
              <a:rPr sz="1750" dirty="0">
                <a:solidFill>
                  <a:srgbClr val="006FBF"/>
                </a:solidFill>
                <a:latin typeface="Arial Black" panose="020B0A04020102020204"/>
                <a:cs typeface="Arial Black" panose="020B0A04020102020204"/>
              </a:rPr>
              <a:t>ΜΕΓΑΛΥΤΕΡΕΣ</a:t>
            </a:r>
            <a:r>
              <a:rPr sz="1750" spc="-40" dirty="0">
                <a:solidFill>
                  <a:srgbClr val="006FBF"/>
                </a:solidFill>
                <a:latin typeface="Arial Black" panose="020B0A04020102020204"/>
                <a:cs typeface="Arial Black" panose="020B0A04020102020204"/>
              </a:rPr>
              <a:t> </a:t>
            </a:r>
            <a:r>
              <a:rPr sz="1750" dirty="0">
                <a:solidFill>
                  <a:srgbClr val="006FBF"/>
                </a:solidFill>
                <a:latin typeface="Arial Black" panose="020B0A04020102020204"/>
                <a:cs typeface="Arial Black" panose="020B0A04020102020204"/>
              </a:rPr>
              <a:t>ΘΕΡΜΟΚΡΑΣΙΕΣ</a:t>
            </a:r>
            <a:r>
              <a:rPr sz="1750" spc="-10" dirty="0">
                <a:solidFill>
                  <a:srgbClr val="006FBF"/>
                </a:solidFill>
                <a:latin typeface="Arial Black" panose="020B0A04020102020204"/>
                <a:cs typeface="Arial Black" panose="020B0A04020102020204"/>
              </a:rPr>
              <a:t> </a:t>
            </a:r>
            <a:r>
              <a:rPr sz="1750" dirty="0">
                <a:latin typeface="Arial Black" panose="020B0A04020102020204"/>
                <a:cs typeface="Arial Black" panose="020B0A04020102020204"/>
              </a:rPr>
              <a:t>ΑΠΟ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ΤΙΣ</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ΠΡΟΔΙΑΓΡΑΦΟΜΕΝΕΣ</a:t>
            </a:r>
            <a:r>
              <a:rPr sz="1750" spc="-30" dirty="0">
                <a:latin typeface="Arial Black" panose="020B0A04020102020204"/>
                <a:cs typeface="Arial Black" panose="020B0A04020102020204"/>
              </a:rPr>
              <a:t> </a:t>
            </a:r>
            <a:r>
              <a:rPr sz="1750">
                <a:latin typeface="Arial Black" panose="020B0A04020102020204"/>
                <a:cs typeface="Arial Black" panose="020B0A04020102020204"/>
              </a:rPr>
              <a:t>ΤΟ</a:t>
            </a:r>
            <a:r>
              <a:rPr sz="1750" spc="-5">
                <a:latin typeface="Arial Black" panose="020B0A04020102020204"/>
                <a:cs typeface="Arial Black" panose="020B0A04020102020204"/>
              </a:rPr>
              <a:t> </a:t>
            </a:r>
            <a:r>
              <a:rPr sz="1750" spc="-20" smtClean="0">
                <a:solidFill>
                  <a:srgbClr val="006FBF"/>
                </a:solidFill>
                <a:latin typeface="Arial Black" panose="020B0A04020102020204"/>
                <a:cs typeface="Arial Black" panose="020B0A04020102020204"/>
              </a:rPr>
              <a:t>ΙΞΩ</a:t>
            </a:r>
            <a:r>
              <a:rPr sz="1750" smtClean="0">
                <a:solidFill>
                  <a:srgbClr val="006FBF"/>
                </a:solidFill>
                <a:latin typeface="Arial Black" panose="020B0A04020102020204"/>
                <a:cs typeface="Arial Black" panose="020B0A04020102020204"/>
              </a:rPr>
              <a:t>ΔΕΣ</a:t>
            </a:r>
            <a:r>
              <a:rPr sz="1750" spc="-25" smtClean="0">
                <a:solidFill>
                  <a:srgbClr val="006FBF"/>
                </a:solidFill>
                <a:latin typeface="Arial Black" panose="020B0A04020102020204"/>
                <a:cs typeface="Arial Black" panose="020B0A04020102020204"/>
              </a:rPr>
              <a:t> </a:t>
            </a:r>
            <a:r>
              <a:rPr sz="1750" dirty="0">
                <a:solidFill>
                  <a:srgbClr val="006FBF"/>
                </a:solidFill>
                <a:latin typeface="Arial Black" panose="020B0A04020102020204"/>
                <a:cs typeface="Arial Black" panose="020B0A04020102020204"/>
              </a:rPr>
              <a:t>ΜΕΙΩΝΕΤΑΙ</a:t>
            </a:r>
            <a:r>
              <a:rPr sz="1750" spc="-10" dirty="0">
                <a:solidFill>
                  <a:srgbClr val="006FBF"/>
                </a:solidFill>
                <a:latin typeface="Arial Black" panose="020B0A04020102020204"/>
                <a:cs typeface="Arial Black" panose="020B0A04020102020204"/>
              </a:rPr>
              <a:t> </a:t>
            </a:r>
            <a:r>
              <a:rPr sz="1750" dirty="0">
                <a:latin typeface="Arial Black" panose="020B0A04020102020204"/>
                <a:cs typeface="Arial Black" panose="020B0A04020102020204"/>
              </a:rPr>
              <a:t>ΣΗΜΑΝΤΙΚΑ,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ΑΠΟΤΕΛΕΣΜΑ</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ΛΙΠΑΝΤΙΚΟ</a:t>
            </a:r>
            <a:r>
              <a:rPr sz="1750" spc="-25" dirty="0">
                <a:latin typeface="Arial Black" panose="020B0A04020102020204"/>
                <a:cs typeface="Arial Black" panose="020B0A04020102020204"/>
              </a:rPr>
              <a:t> ΝΑ</a:t>
            </a:r>
            <a:r>
              <a:rPr sz="1750" spc="500" dirty="0">
                <a:latin typeface="Arial Black" panose="020B0A04020102020204"/>
                <a:cs typeface="Arial Black" panose="020B0A04020102020204"/>
              </a:rPr>
              <a:t> </a:t>
            </a:r>
            <a:r>
              <a:rPr sz="1750" dirty="0">
                <a:latin typeface="Arial Black" panose="020B0A04020102020204"/>
                <a:cs typeface="Arial Black" panose="020B0A04020102020204"/>
              </a:rPr>
              <a:t>ΡΕΕΙ</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ΠΙΟ</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ΕΥΚΟΛΑ</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ΜΗΝ</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ΣΥΓΚΡΑΤΕΙΤΑΙ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ΜΕΤΑΞΥ</a:t>
            </a:r>
            <a:r>
              <a:rPr sz="1750" spc="-15" dirty="0">
                <a:latin typeface="Arial Black" panose="020B0A04020102020204"/>
                <a:cs typeface="Arial Black" panose="020B0A04020102020204"/>
              </a:rPr>
              <a:t> </a:t>
            </a:r>
            <a:r>
              <a:rPr sz="1750">
                <a:latin typeface="Arial Black" panose="020B0A04020102020204"/>
                <a:cs typeface="Arial Black" panose="020B0A04020102020204"/>
              </a:rPr>
              <a:t>ΤΩΝ</a:t>
            </a:r>
            <a:r>
              <a:rPr sz="1750" spc="-15">
                <a:latin typeface="Arial Black" panose="020B0A04020102020204"/>
                <a:cs typeface="Arial Black" panose="020B0A04020102020204"/>
              </a:rPr>
              <a:t> </a:t>
            </a:r>
            <a:r>
              <a:rPr sz="1750" spc="-10" smtClean="0">
                <a:latin typeface="Arial Black" panose="020B0A04020102020204"/>
                <a:cs typeface="Arial Black" panose="020B0A04020102020204"/>
              </a:rPr>
              <a:t>ΤΡΙΒΟΜΕ</a:t>
            </a:r>
            <a:r>
              <a:rPr sz="1750" smtClean="0">
                <a:latin typeface="Arial Black" panose="020B0A04020102020204"/>
                <a:cs typeface="Arial Black" panose="020B0A04020102020204"/>
              </a:rPr>
              <a:t>ΝΩΝ</a:t>
            </a:r>
            <a:r>
              <a:rPr sz="1750" spc="-25" smtClean="0">
                <a:latin typeface="Arial Black" panose="020B0A04020102020204"/>
                <a:cs typeface="Arial Black" panose="020B0A04020102020204"/>
              </a:rPr>
              <a:t> </a:t>
            </a:r>
            <a:r>
              <a:rPr sz="1750" dirty="0">
                <a:latin typeface="Arial Black" panose="020B0A04020102020204"/>
                <a:cs typeface="Arial Black" panose="020B0A04020102020204"/>
              </a:rPr>
              <a:t>ΕΠΙΦΑΝΕΙΩΝ,</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ΣΥΝΕΠΕΙΑ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ΤΗΝ</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ΑΠΟΤΟΜΗ</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ΑΥΞΗΣΗ</a:t>
            </a:r>
            <a:r>
              <a:rPr sz="1750" spc="-25" dirty="0">
                <a:latin typeface="Arial Black" panose="020B0A04020102020204"/>
                <a:cs typeface="Arial Black" panose="020B0A04020102020204"/>
              </a:rPr>
              <a:t> </a:t>
            </a:r>
            <a:r>
              <a:rPr sz="1750">
                <a:latin typeface="Arial Black" panose="020B0A04020102020204"/>
                <a:cs typeface="Arial Black" panose="020B0A04020102020204"/>
              </a:rPr>
              <a:t>ΤΩΝ</a:t>
            </a:r>
            <a:r>
              <a:rPr sz="1750" spc="-20">
                <a:latin typeface="Arial Black" panose="020B0A04020102020204"/>
                <a:cs typeface="Arial Black" panose="020B0A04020102020204"/>
              </a:rPr>
              <a:t> </a:t>
            </a:r>
            <a:r>
              <a:rPr sz="1750" spc="-20" smtClean="0">
                <a:latin typeface="Arial Black" panose="020B0A04020102020204"/>
                <a:cs typeface="Arial Black" panose="020B0A04020102020204"/>
              </a:rPr>
              <a:t>ΤΡΙΒΩΝ</a:t>
            </a:r>
            <a:r>
              <a:rPr sz="1750" spc="-20" dirty="0">
                <a:latin typeface="Arial Black" panose="020B0A04020102020204"/>
                <a:cs typeface="Arial Black" panose="020B0A04020102020204"/>
              </a:rPr>
              <a:t>.</a:t>
            </a:r>
            <a:endParaRPr sz="1750">
              <a:latin typeface="Arial Black" panose="020B0A04020102020204"/>
              <a:cs typeface="Arial Black" panose="020B0A04020102020204"/>
            </a:endParaRPr>
          </a:p>
          <a:p>
            <a:pPr marL="12700" marR="58420">
              <a:lnSpc>
                <a:spcPct val="121000"/>
              </a:lnSpc>
              <a:spcBef>
                <a:spcPts val="325"/>
              </a:spcBef>
            </a:pPr>
            <a:r>
              <a:rPr sz="2625" baseline="3000" dirty="0">
                <a:solidFill>
                  <a:srgbClr val="FF0000"/>
                </a:solidFill>
                <a:latin typeface="Wingdings" panose="05000000000000000000"/>
                <a:cs typeface="Wingdings" panose="05000000000000000000"/>
              </a:rPr>
              <a:t></a:t>
            </a:r>
            <a:r>
              <a:rPr sz="1750" dirty="0">
                <a:latin typeface="Arial Black" panose="020B0A04020102020204"/>
                <a:cs typeface="Arial Black" panose="020B0A04020102020204"/>
              </a:rPr>
              <a:t>Η</a:t>
            </a:r>
            <a:r>
              <a:rPr sz="1750" spc="-50" dirty="0">
                <a:latin typeface="Arial Black" panose="020B0A04020102020204"/>
                <a:cs typeface="Arial Black" panose="020B0A04020102020204"/>
              </a:rPr>
              <a:t> </a:t>
            </a:r>
            <a:r>
              <a:rPr sz="1750" dirty="0">
                <a:latin typeface="Arial Black" panose="020B0A04020102020204"/>
                <a:cs typeface="Arial Black" panose="020B0A04020102020204"/>
              </a:rPr>
              <a:t>ΑΝΟΔΟΣ</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ΤΗΣ</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ΘΕΡΜΟΚΡΑΣΙΑΣ,</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ΠΟΥ</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ΠΡΟΚΑΛΕΙΤΑΙ</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ΤΟΝ</a:t>
            </a:r>
            <a:r>
              <a:rPr sz="1750" spc="-35" dirty="0">
                <a:latin typeface="Arial Black" panose="020B0A04020102020204"/>
                <a:cs typeface="Arial Black" panose="020B0A04020102020204"/>
              </a:rPr>
              <a:t> </a:t>
            </a:r>
            <a:r>
              <a:rPr sz="1750" spc="-10" dirty="0">
                <a:latin typeface="Arial Black" panose="020B0A04020102020204"/>
                <a:cs typeface="Arial Black" panose="020B0A04020102020204"/>
              </a:rPr>
              <a:t>ΤΡΟΠΟ </a:t>
            </a:r>
            <a:r>
              <a:rPr sz="1750" dirty="0">
                <a:latin typeface="Arial Black" panose="020B0A04020102020204"/>
                <a:cs typeface="Arial Black" panose="020B0A04020102020204"/>
              </a:rPr>
              <a:t>ΑΥΤΟ,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ΕΠΙΤΕΙΝΕΙ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ΠΡΟΒΛΗΜΑ</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ΚΙΝΔΥΝΟ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ΤΑ</a:t>
            </a:r>
            <a:r>
              <a:rPr sz="1750" spc="-20" dirty="0">
                <a:latin typeface="Arial Black" panose="020B0A04020102020204"/>
                <a:cs typeface="Arial Black" panose="020B0A04020102020204"/>
              </a:rPr>
              <a:t> </a:t>
            </a:r>
            <a:r>
              <a:rPr sz="1750">
                <a:latin typeface="Arial Black" panose="020B0A04020102020204"/>
                <a:cs typeface="Arial Black" panose="020B0A04020102020204"/>
              </a:rPr>
              <a:t>ΤΡΙΒΟΜΕΝΑ</a:t>
            </a:r>
            <a:r>
              <a:rPr sz="1750" spc="-20">
                <a:latin typeface="Arial Black" panose="020B0A04020102020204"/>
                <a:cs typeface="Arial Black" panose="020B0A04020102020204"/>
              </a:rPr>
              <a:t> </a:t>
            </a:r>
            <a:endParaRPr lang="el-GR" sz="1750" spc="-20" dirty="0" smtClean="0">
              <a:latin typeface="Arial Black" panose="020B0A04020102020204"/>
              <a:cs typeface="Arial Black" panose="020B0A04020102020204"/>
            </a:endParaRPr>
          </a:p>
          <a:p>
            <a:pPr marL="12700" marR="58420">
              <a:lnSpc>
                <a:spcPct val="121000"/>
              </a:lnSpc>
              <a:spcBef>
                <a:spcPts val="325"/>
              </a:spcBef>
            </a:pPr>
            <a:r>
              <a:rPr sz="1750" spc="-10" smtClean="0">
                <a:latin typeface="Arial Black" panose="020B0A04020102020204"/>
                <a:cs typeface="Arial Black" panose="020B0A04020102020204"/>
              </a:rPr>
              <a:t>ΜΕΤΑΛ</a:t>
            </a:r>
            <a:r>
              <a:rPr sz="1750" smtClean="0">
                <a:latin typeface="Arial Black" panose="020B0A04020102020204"/>
                <a:cs typeface="Arial Black" panose="020B0A04020102020204"/>
              </a:rPr>
              <a:t>ΛΑ</a:t>
            </a:r>
            <a:r>
              <a:rPr sz="1750" spc="-30" smtClean="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ΣΥΓΚΟΛΛΗΘΟΥΝ</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ΚΑΤΑΣΤΡΑΦΕΙ</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Ο</a:t>
            </a:r>
            <a:r>
              <a:rPr sz="1750" spc="-20" dirty="0">
                <a:latin typeface="Arial Black" panose="020B0A04020102020204"/>
                <a:cs typeface="Arial Black" panose="020B0A04020102020204"/>
              </a:rPr>
              <a:t> </a:t>
            </a:r>
            <a:r>
              <a:rPr sz="1750" spc="-10" dirty="0">
                <a:latin typeface="Arial Black" panose="020B0A04020102020204"/>
                <a:cs typeface="Arial Black" panose="020B0A04020102020204"/>
              </a:rPr>
              <a:t>ΚΙΝΗΤΗΡΑΣ.</a:t>
            </a:r>
            <a:endParaRPr sz="1750">
              <a:latin typeface="Arial Black" panose="020B0A04020102020204"/>
              <a:cs typeface="Arial Black" panose="020B0A04020102020204"/>
            </a:endParaRPr>
          </a:p>
        </p:txBody>
      </p:sp>
      <p:sp>
        <p:nvSpPr>
          <p:cNvPr id="3" name="object 3"/>
          <p:cNvSpPr/>
          <p:nvPr/>
        </p:nvSpPr>
        <p:spPr>
          <a:xfrm>
            <a:off x="283209"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2860" rIns="0" bIns="0" rtlCol="0">
            <a:spAutoFit/>
          </a:bodyPr>
          <a:lstStyle/>
          <a:p>
            <a:pPr marL="3399790" marR="5080" indent="-3075940">
              <a:lnSpc>
                <a:spcPts val="2450"/>
              </a:lnSpc>
              <a:spcBef>
                <a:spcPts val="180"/>
              </a:spcBef>
            </a:pPr>
            <a:r>
              <a:rPr sz="2050" b="0" u="none" dirty="0">
                <a:solidFill>
                  <a:srgbClr val="FFFFFF"/>
                </a:solidFill>
                <a:latin typeface="Arial Black" panose="020B0A04020102020204"/>
                <a:cs typeface="Arial Black" panose="020B0A04020102020204"/>
              </a:rPr>
              <a:t>ΜΗΧΑΝΙΚΕΣ</a:t>
            </a:r>
            <a:r>
              <a:rPr sz="2050" b="0" u="none" spc="-105"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ΑΠΩΛΕΙΕΣ</a:t>
            </a:r>
            <a:r>
              <a:rPr sz="2050" b="0" u="none" spc="-105"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ΚΑΙ</a:t>
            </a:r>
            <a:r>
              <a:rPr sz="2050" b="0" u="none" spc="-114" dirty="0">
                <a:solidFill>
                  <a:srgbClr val="FFFFFF"/>
                </a:solidFill>
                <a:latin typeface="Arial Black" panose="020B0A04020102020204"/>
                <a:cs typeface="Arial Black" panose="020B0A04020102020204"/>
              </a:rPr>
              <a:t> </a:t>
            </a:r>
            <a:r>
              <a:rPr sz="2050" b="0" u="none" spc="-10" dirty="0">
                <a:solidFill>
                  <a:srgbClr val="FFFFFF"/>
                </a:solidFill>
                <a:latin typeface="Arial Black" panose="020B0A04020102020204"/>
                <a:cs typeface="Arial Black" panose="020B0A04020102020204"/>
              </a:rPr>
              <a:t>ΠΡΑΓΜΑΤΙΚΗ</a:t>
            </a:r>
            <a:r>
              <a:rPr sz="2050" b="0" u="none" spc="-100"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ΙΣΧΥΣ</a:t>
            </a:r>
            <a:r>
              <a:rPr sz="2050" b="0" u="none" spc="-110" dirty="0">
                <a:solidFill>
                  <a:srgbClr val="FFFFFF"/>
                </a:solidFill>
                <a:latin typeface="Arial Black" panose="020B0A04020102020204"/>
                <a:cs typeface="Arial Black" panose="020B0A04020102020204"/>
              </a:rPr>
              <a:t> </a:t>
            </a:r>
            <a:r>
              <a:rPr sz="2050" b="0" u="none" spc="-25" dirty="0">
                <a:solidFill>
                  <a:srgbClr val="FFFFFF"/>
                </a:solidFill>
                <a:latin typeface="Arial Black" panose="020B0A04020102020204"/>
                <a:cs typeface="Arial Black" panose="020B0A04020102020204"/>
              </a:rPr>
              <a:t>ΤΗΣ </a:t>
            </a:r>
            <a:r>
              <a:rPr sz="2050" b="0" u="none" spc="-10" dirty="0">
                <a:solidFill>
                  <a:srgbClr val="FFFFFF"/>
                </a:solidFill>
                <a:latin typeface="Arial Black" panose="020B0A04020102020204"/>
                <a:cs typeface="Arial Black" panose="020B0A04020102020204"/>
              </a:rPr>
              <a:t>ΜΗΧΑΝΗΣ</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961390"/>
            <a:ext cx="8853805" cy="5781070"/>
          </a:xfrm>
          <a:prstGeom prst="rect">
            <a:avLst/>
          </a:prstGeom>
        </p:spPr>
        <p:txBody>
          <a:bodyPr vert="horz" wrap="square" lIns="0" tIns="12700" rIns="0" bIns="0" rtlCol="0">
            <a:spAutoFit/>
          </a:bodyPr>
          <a:lstStyle/>
          <a:p>
            <a:pPr marL="12700" marR="5080">
              <a:lnSpc>
                <a:spcPct val="100000"/>
              </a:lnSpc>
              <a:spcBef>
                <a:spcPts val="100"/>
              </a:spcBef>
            </a:pPr>
            <a:r>
              <a:rPr sz="1800" dirty="0">
                <a:latin typeface="Arial Black" panose="020B0A04020102020204"/>
                <a:cs typeface="Arial Black" panose="020B0A04020102020204"/>
              </a:rPr>
              <a:t>ΤΟ</a:t>
            </a:r>
            <a:r>
              <a:rPr sz="1800" spc="-1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ΕΡΓΟ</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ΤΩΝ</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ΜΗΧΑΝΙΚΩΝ</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ΑΠΩΛΕΙΩΝ </a:t>
            </a:r>
            <a:r>
              <a:rPr sz="1800" dirty="0">
                <a:latin typeface="Arial Black" panose="020B0A04020102020204"/>
                <a:cs typeface="Arial Black" panose="020B0A04020102020204"/>
              </a:rPr>
              <a:t>ΜΠΟΡΕΙ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ΔΙΑΚΡΙΘΕΙ</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ΣΕ</a:t>
            </a:r>
            <a:r>
              <a:rPr sz="1800" spc="-15">
                <a:latin typeface="Arial Black" panose="020B0A04020102020204"/>
                <a:cs typeface="Arial Black" panose="020B0A04020102020204"/>
              </a:rPr>
              <a:t> </a:t>
            </a:r>
            <a:endParaRPr lang="el-GR" sz="1800" spc="-15" dirty="0" smtClean="0">
              <a:latin typeface="Arial Black" panose="020B0A04020102020204"/>
              <a:cs typeface="Arial Black" panose="020B0A04020102020204"/>
            </a:endParaRPr>
          </a:p>
          <a:p>
            <a:pPr marL="12700" marR="5080">
              <a:lnSpc>
                <a:spcPct val="100000"/>
              </a:lnSpc>
              <a:spcBef>
                <a:spcPts val="100"/>
              </a:spcBef>
            </a:pPr>
            <a:r>
              <a:rPr sz="1800" spc="-20" smtClean="0">
                <a:latin typeface="Arial Black" panose="020B0A04020102020204"/>
                <a:cs typeface="Arial Black" panose="020B0A04020102020204"/>
              </a:rPr>
              <a:t>ΕΠΙ</a:t>
            </a:r>
            <a:r>
              <a:rPr sz="1800" smtClean="0">
                <a:latin typeface="Arial Black" panose="020B0A04020102020204"/>
                <a:cs typeface="Arial Black" panose="020B0A04020102020204"/>
              </a:rPr>
              <a:t>ΜΕΡΟΥΣ</a:t>
            </a:r>
            <a:r>
              <a:rPr sz="1800" spc="-30" smtClean="0">
                <a:latin typeface="Arial Black" panose="020B0A04020102020204"/>
                <a:cs typeface="Arial Black" panose="020B0A04020102020204"/>
              </a:rPr>
              <a:t> </a:t>
            </a:r>
            <a:r>
              <a:rPr sz="1800" dirty="0">
                <a:latin typeface="Arial Black" panose="020B0A04020102020204"/>
                <a:cs typeface="Arial Black" panose="020B0A04020102020204"/>
              </a:rPr>
              <a:t>ΤΜΗΜΑΤΑ,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ΑΝΑΛΟΓΑ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ΠΗΓΗ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ΑΠΩΛΕΙΩΝ. </a:t>
            </a:r>
            <a:r>
              <a:rPr sz="1800" dirty="0">
                <a:latin typeface="Arial Black" panose="020B0A04020102020204"/>
                <a:cs typeface="Arial Black" panose="020B0A04020102020204"/>
              </a:rPr>
              <a:t>ΣΥΝΗΘΩΣ</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ΤΑ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ΑΝΤΙΣΤΟΙΧΑ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ΕΡΓΑ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ΑΝΑΓΟΝΤΑΙ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25" dirty="0">
                <a:latin typeface="Arial Black" panose="020B0A04020102020204"/>
                <a:cs typeface="Arial Black" panose="020B0A04020102020204"/>
              </a:rPr>
              <a:t> </a:t>
            </a:r>
            <a:r>
              <a:rPr sz="1800">
                <a:latin typeface="Arial Black" panose="020B0A04020102020204"/>
                <a:cs typeface="Arial Black" panose="020B0A04020102020204"/>
              </a:rPr>
              <a:t>ΑΝΤΙΣΤΟΙΧΕΣ</a:t>
            </a:r>
            <a:r>
              <a:rPr sz="1800" spc="-25">
                <a:latin typeface="Arial Black" panose="020B0A04020102020204"/>
                <a:cs typeface="Arial Black" panose="020B0A04020102020204"/>
              </a:rPr>
              <a:t> </a:t>
            </a:r>
            <a:endParaRPr lang="el-GR" sz="1800" spc="-25" dirty="0" smtClean="0">
              <a:latin typeface="Arial Black" panose="020B0A04020102020204"/>
              <a:cs typeface="Arial Black" panose="020B0A04020102020204"/>
            </a:endParaRPr>
          </a:p>
          <a:p>
            <a:pPr marL="12700" marR="5080">
              <a:lnSpc>
                <a:spcPct val="100000"/>
              </a:lnSpc>
              <a:spcBef>
                <a:spcPts val="100"/>
              </a:spcBef>
            </a:pPr>
            <a:r>
              <a:rPr sz="1800" spc="-20" smtClean="0">
                <a:latin typeface="Arial Black" panose="020B0A04020102020204"/>
                <a:cs typeface="Arial Black" panose="020B0A04020102020204"/>
              </a:rPr>
              <a:t>ΠΙΕ</a:t>
            </a:r>
            <a:r>
              <a:rPr sz="1800" smtClean="0">
                <a:latin typeface="Arial Black" panose="020B0A04020102020204"/>
                <a:cs typeface="Arial Black" panose="020B0A04020102020204"/>
              </a:rPr>
              <a:t>ΣΕΙΣ</a:t>
            </a:r>
            <a:r>
              <a:rPr sz="1800" dirty="0">
                <a:latin typeface="Arial Black" panose="020B0A04020102020204"/>
                <a:cs typeface="Arial Black" panose="020B0A04020102020204"/>
              </a:rPr>
              <a:t>.</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ΣΥΓΚΕΝΤΡΩΤΙΚΑ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ΔΙΔΟΝΤΑΙ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ΣΥΝΕΧΕΙΑ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35" dirty="0">
                <a:latin typeface="Arial Black" panose="020B0A04020102020204"/>
                <a:cs typeface="Arial Black" panose="020B0A04020102020204"/>
              </a:rPr>
              <a:t> </a:t>
            </a:r>
            <a:r>
              <a:rPr sz="1800">
                <a:latin typeface="Arial Black" panose="020B0A04020102020204"/>
                <a:cs typeface="Arial Black" panose="020B0A04020102020204"/>
              </a:rPr>
              <a:t>ΑΚΟΛΟΥΘΟΙ</a:t>
            </a:r>
            <a:r>
              <a:rPr sz="1800" spc="-35">
                <a:latin typeface="Arial Black" panose="020B0A04020102020204"/>
                <a:cs typeface="Arial Black" panose="020B0A04020102020204"/>
              </a:rPr>
              <a:t> </a:t>
            </a:r>
            <a:r>
              <a:rPr sz="1800" spc="-20" smtClean="0">
                <a:latin typeface="Arial Black" panose="020B0A04020102020204"/>
                <a:cs typeface="Arial Black" panose="020B0A04020102020204"/>
              </a:rPr>
              <a:t>ΟΡΙ</a:t>
            </a:r>
            <a:r>
              <a:rPr sz="1800" spc="-10" smtClean="0">
                <a:latin typeface="Arial Black" panose="020B0A04020102020204"/>
                <a:cs typeface="Arial Black" panose="020B0A04020102020204"/>
              </a:rPr>
              <a:t>ΣΜΟΙ</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02870" marR="106045" indent="-90170">
              <a:lnSpc>
                <a:spcPct val="100000"/>
              </a:lnSpc>
              <a:spcBef>
                <a:spcPts val="2230"/>
              </a:spcBef>
            </a:pPr>
            <a:r>
              <a:rPr sz="2700" spc="-254" baseline="3000" dirty="0">
                <a:solidFill>
                  <a:srgbClr val="FF0000"/>
                </a:solidFill>
                <a:latin typeface="Wingdings" panose="05000000000000000000"/>
                <a:cs typeface="Wingdings" panose="05000000000000000000"/>
              </a:rPr>
              <a:t></a:t>
            </a:r>
            <a:r>
              <a:rPr sz="1800" spc="-170" dirty="0">
                <a:solidFill>
                  <a:srgbClr val="FF0000"/>
                </a:solidFill>
                <a:latin typeface="Arial Black" panose="020B0A04020102020204"/>
                <a:cs typeface="Arial Black" panose="020B0A04020102020204"/>
              </a:rPr>
              <a:t>ΜΕΣΗ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ΠΙΕΣΗ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ΤΡΙΒΩΝ </a:t>
            </a: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ΟΠΟΙΑ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ΑΝΑΦΕΡΕΤΑΙ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10" dirty="0">
                <a:latin typeface="Arial Black" panose="020B0A04020102020204"/>
                <a:cs typeface="Arial Black" panose="020B0A04020102020204"/>
              </a:rPr>
              <a:t> ΚΑΤΑΝΑΛΙΣΚΟΜΕ- </a:t>
            </a:r>
            <a:r>
              <a:rPr sz="1800" dirty="0">
                <a:latin typeface="Arial Black" panose="020B0A04020102020204"/>
                <a:cs typeface="Arial Black" panose="020B0A04020102020204"/>
              </a:rPr>
              <a:t>ΝΟ</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ΕΡΓΟ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ΕΣΩΤΕΡΙΚΩΝ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ΤΡΙΒΩΝ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ΜΗΧΑΝΗΣ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ΤΩΝ</a:t>
            </a:r>
            <a:r>
              <a:rPr sz="1800" spc="-15">
                <a:latin typeface="Arial Black" panose="020B0A04020102020204"/>
                <a:cs typeface="Arial Black" panose="020B0A04020102020204"/>
              </a:rPr>
              <a:t> </a:t>
            </a:r>
            <a:r>
              <a:rPr sz="1800" spc="-20" smtClean="0">
                <a:latin typeface="Arial Black" panose="020B0A04020102020204"/>
                <a:cs typeface="Arial Black" panose="020B0A04020102020204"/>
              </a:rPr>
              <a:t>ΑΝΑ</a:t>
            </a:r>
            <a:r>
              <a:rPr sz="1800" smtClean="0">
                <a:latin typeface="Arial Black" panose="020B0A04020102020204"/>
                <a:cs typeface="Arial Black" panose="020B0A04020102020204"/>
              </a:rPr>
              <a:t>ΓΚΑΙΩΝ</a:t>
            </a:r>
            <a:r>
              <a:rPr sz="1800" spc="-45" smtClean="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ΕΣΩΤΕΡΙΚΩΝ</a:t>
            </a:r>
            <a:r>
              <a:rPr sz="1800" spc="-30" dirty="0">
                <a:latin typeface="Arial Black" panose="020B0A04020102020204"/>
                <a:cs typeface="Arial Black" panose="020B0A04020102020204"/>
              </a:rPr>
              <a:t> </a:t>
            </a:r>
            <a:r>
              <a:rPr sz="1800" spc="-10" dirty="0">
                <a:latin typeface="Arial Black" panose="020B0A04020102020204"/>
                <a:cs typeface="Arial Black" panose="020B0A04020102020204"/>
              </a:rPr>
              <a:t>ΜΗΧΑΝΙΣΜΩΝ.</a:t>
            </a:r>
            <a:endParaRPr sz="1800">
              <a:latin typeface="Arial Black" panose="020B0A04020102020204"/>
              <a:cs typeface="Arial Black" panose="020B0A04020102020204"/>
            </a:endParaRPr>
          </a:p>
          <a:p>
            <a:pPr marL="102870" marR="178435" indent="-90170">
              <a:lnSpc>
                <a:spcPct val="100000"/>
              </a:lnSpc>
              <a:spcBef>
                <a:spcPts val="280"/>
              </a:spcBef>
            </a:pPr>
            <a:r>
              <a:rPr sz="2700" spc="-254" baseline="3000" dirty="0">
                <a:solidFill>
                  <a:srgbClr val="FF0000"/>
                </a:solidFill>
                <a:latin typeface="Wingdings" panose="05000000000000000000"/>
                <a:cs typeface="Wingdings" panose="05000000000000000000"/>
              </a:rPr>
              <a:t></a:t>
            </a:r>
            <a:r>
              <a:rPr sz="1800" spc="-170" dirty="0">
                <a:solidFill>
                  <a:srgbClr val="FF0000"/>
                </a:solidFill>
                <a:latin typeface="Arial Black" panose="020B0A04020102020204"/>
                <a:cs typeface="Arial Black" panose="020B0A04020102020204"/>
              </a:rPr>
              <a:t>ΜΕΣΗ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ΠΙΕΣΗ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ΒΟΗΘΗΤΙΚΩΝ</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ΜΗΧΑΝΗΜΑΤΩΝ</a:t>
            </a:r>
            <a:r>
              <a:rPr sz="1800" spc="1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ΟΠΟΙΑ </a:t>
            </a:r>
            <a:r>
              <a:rPr sz="1800" spc="-10" dirty="0">
                <a:latin typeface="Arial Black" panose="020B0A04020102020204"/>
                <a:cs typeface="Arial Black" panose="020B0A04020102020204"/>
              </a:rPr>
              <a:t>ΑΝΑΦΕΡΕΤΑΙ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ΚΑΤΑΝΑΛΙΣΚΟΜΕΝΟ</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ΕΡΓΟ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ΑΝΑΓΚΑΙΩΝ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ΤΗ</a:t>
            </a:r>
            <a:r>
              <a:rPr sz="1800" spc="-15">
                <a:latin typeface="Arial Black" panose="020B0A04020102020204"/>
                <a:cs typeface="Arial Black" panose="020B0A04020102020204"/>
              </a:rPr>
              <a:t> </a:t>
            </a:r>
            <a:endParaRPr lang="el-GR" sz="1800" spc="-15" dirty="0" smtClean="0">
              <a:latin typeface="Arial Black" panose="020B0A04020102020204"/>
              <a:cs typeface="Arial Black" panose="020B0A04020102020204"/>
            </a:endParaRPr>
          </a:p>
          <a:p>
            <a:pPr marL="102870" marR="178435" indent="-90170">
              <a:lnSpc>
                <a:spcPct val="100000"/>
              </a:lnSpc>
              <a:spcBef>
                <a:spcPts val="280"/>
              </a:spcBef>
            </a:pPr>
            <a:r>
              <a:rPr sz="1800" spc="-20" smtClean="0">
                <a:latin typeface="Arial Black" panose="020B0A04020102020204"/>
                <a:cs typeface="Arial Black" panose="020B0A04020102020204"/>
              </a:rPr>
              <a:t>ΛΕΙ</a:t>
            </a:r>
            <a:r>
              <a:rPr sz="1800" smtClean="0">
                <a:latin typeface="Arial Black" panose="020B0A04020102020204"/>
                <a:cs typeface="Arial Black" panose="020B0A04020102020204"/>
              </a:rPr>
              <a:t>ΤΟΥΡΓΙΑ</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ΜΗΧΑΝΗΣ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ΒΟΗΘΗΤΙΚΩΝ</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ΜΗΧΑΝΗΜΑΤΩΝ.</a:t>
            </a:r>
            <a:endParaRPr sz="1800">
              <a:latin typeface="Arial Black" panose="020B0A04020102020204"/>
              <a:cs typeface="Arial Black" panose="020B0A04020102020204"/>
            </a:endParaRPr>
          </a:p>
          <a:p>
            <a:pPr marL="102870" marR="297815" indent="-90170">
              <a:lnSpc>
                <a:spcPct val="100000"/>
              </a:lnSpc>
              <a:spcBef>
                <a:spcPts val="290"/>
              </a:spcBef>
            </a:pPr>
            <a:r>
              <a:rPr sz="2700" spc="-254" baseline="3000" dirty="0">
                <a:solidFill>
                  <a:srgbClr val="FF0000"/>
                </a:solidFill>
                <a:latin typeface="Wingdings" panose="05000000000000000000"/>
                <a:cs typeface="Wingdings" panose="05000000000000000000"/>
              </a:rPr>
              <a:t></a:t>
            </a:r>
            <a:r>
              <a:rPr sz="1800" spc="-170" dirty="0">
                <a:solidFill>
                  <a:srgbClr val="FF0000"/>
                </a:solidFill>
                <a:latin typeface="Arial Black" panose="020B0A04020102020204"/>
                <a:cs typeface="Arial Black" panose="020B0A04020102020204"/>
              </a:rPr>
              <a:t>ΜΕΣΗ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ΠΙΕΣΗ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ΣΥΜΠΙΕΣΤΩΝ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ΟΠΟΙΑ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ΑΝΑΦΕΡΕΤΑΙ</a:t>
            </a:r>
            <a:r>
              <a:rPr sz="1800" spc="-25" dirty="0">
                <a:latin typeface="Arial Black" panose="020B0A04020102020204"/>
                <a:cs typeface="Arial Black" panose="020B0A04020102020204"/>
              </a:rPr>
              <a:t> </a:t>
            </a:r>
            <a:r>
              <a:rPr sz="1800">
                <a:latin typeface="Arial Black" panose="020B0A04020102020204"/>
                <a:cs typeface="Arial Black" panose="020B0A04020102020204"/>
              </a:rPr>
              <a:t>ΣΤΟ</a:t>
            </a:r>
            <a:r>
              <a:rPr sz="1800" spc="-10">
                <a:latin typeface="Arial Black" panose="020B0A04020102020204"/>
                <a:cs typeface="Arial Black" panose="020B0A04020102020204"/>
              </a:rPr>
              <a:t> </a:t>
            </a:r>
            <a:endParaRPr lang="el-GR" sz="1800" spc="-10" dirty="0" smtClean="0">
              <a:latin typeface="Arial Black" panose="020B0A04020102020204"/>
              <a:cs typeface="Arial Black" panose="020B0A04020102020204"/>
            </a:endParaRPr>
          </a:p>
          <a:p>
            <a:pPr marL="102870" marR="297815" indent="-90170">
              <a:lnSpc>
                <a:spcPct val="100000"/>
              </a:lnSpc>
              <a:spcBef>
                <a:spcPts val="290"/>
              </a:spcBef>
            </a:pPr>
            <a:r>
              <a:rPr sz="1800" spc="-10" smtClean="0">
                <a:latin typeface="Arial Black" panose="020B0A04020102020204"/>
                <a:cs typeface="Arial Black" panose="020B0A04020102020204"/>
              </a:rPr>
              <a:t>ΚΑΤΑΝΑΛΙ</a:t>
            </a:r>
            <a:r>
              <a:rPr sz="1800" smtClean="0">
                <a:latin typeface="Arial Black" panose="020B0A04020102020204"/>
                <a:cs typeface="Arial Black" panose="020B0A04020102020204"/>
              </a:rPr>
              <a:t>ΣΚΟΜΕΝΟ</a:t>
            </a:r>
            <a:r>
              <a:rPr sz="1800" spc="-20" smtClean="0">
                <a:latin typeface="Arial Black" panose="020B0A04020102020204"/>
                <a:cs typeface="Arial Black" panose="020B0A04020102020204"/>
              </a:rPr>
              <a:t> </a:t>
            </a:r>
            <a:r>
              <a:rPr sz="1800" dirty="0">
                <a:latin typeface="Arial Black" panose="020B0A04020102020204"/>
                <a:cs typeface="Arial Black" panose="020B0A04020102020204"/>
              </a:rPr>
              <a:t>ΕΡΓΟ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ΚΙΝΗΣΗ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ΣΥΜΠΙΕΣΤΩΝ.</a:t>
            </a:r>
            <a:endParaRPr sz="1800">
              <a:latin typeface="Arial Black" panose="020B0A04020102020204"/>
              <a:cs typeface="Arial Black" panose="020B0A04020102020204"/>
            </a:endParaRPr>
          </a:p>
          <a:p>
            <a:pPr marL="102870" marR="118745" indent="-90170">
              <a:lnSpc>
                <a:spcPct val="100000"/>
              </a:lnSpc>
              <a:spcBef>
                <a:spcPts val="280"/>
              </a:spcBef>
            </a:pPr>
            <a:r>
              <a:rPr sz="2700" spc="-254" baseline="3000" dirty="0">
                <a:solidFill>
                  <a:srgbClr val="FF0000"/>
                </a:solidFill>
                <a:latin typeface="Wingdings" panose="05000000000000000000"/>
                <a:cs typeface="Wingdings" panose="05000000000000000000"/>
              </a:rPr>
              <a:t></a:t>
            </a:r>
            <a:r>
              <a:rPr sz="1800" spc="-170" dirty="0">
                <a:solidFill>
                  <a:srgbClr val="FF0000"/>
                </a:solidFill>
                <a:latin typeface="Arial Black" panose="020B0A04020102020204"/>
                <a:cs typeface="Arial Black" panose="020B0A04020102020204"/>
              </a:rPr>
              <a:t>ΜΕΣΗ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ΠΙΕΣΗ</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ΣΤΡΟΒΙΛΟΥ</a:t>
            </a:r>
            <a:r>
              <a:rPr sz="1800" spc="-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ΟΠΟΙΑ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ΑΝΑΦΕΡΕΤΑΙ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10" dirty="0">
                <a:latin typeface="Arial Black" panose="020B0A04020102020204"/>
                <a:cs typeface="Arial Black" panose="020B0A04020102020204"/>
              </a:rPr>
              <a:t> ΠΑΡΑΓΟΜΕΝΟ </a:t>
            </a:r>
            <a:r>
              <a:rPr sz="1800" dirty="0">
                <a:latin typeface="Arial Black" panose="020B0A04020102020204"/>
                <a:cs typeface="Arial Black" panose="020B0A04020102020204"/>
              </a:rPr>
              <a:t>(ΘΕΤΙΚΟ)</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ΕΡΓΟ</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ΚΑΥΣΑΕΡΙΩΝ</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35" dirty="0">
                <a:latin typeface="Arial Black" panose="020B0A04020102020204"/>
                <a:cs typeface="Arial Black" panose="020B0A04020102020204"/>
              </a:rPr>
              <a:t> </a:t>
            </a:r>
            <a:r>
              <a:rPr sz="1800" spc="-10" dirty="0">
                <a:latin typeface="Arial Black" panose="020B0A04020102020204"/>
                <a:cs typeface="Arial Black" panose="020B0A04020102020204"/>
              </a:rPr>
              <a:t>ΣΤΡΟΒΙΛΟ.</a:t>
            </a:r>
            <a:endParaRPr sz="1800">
              <a:latin typeface="Arial Black" panose="020B0A04020102020204"/>
              <a:cs typeface="Arial Black" panose="020B0A04020102020204"/>
            </a:endParaRPr>
          </a:p>
          <a:p>
            <a:pPr marL="12700" marR="24130">
              <a:lnSpc>
                <a:spcPct val="100000"/>
              </a:lnSpc>
              <a:spcBef>
                <a:spcPts val="2230"/>
              </a:spcBef>
            </a:pPr>
            <a:r>
              <a:rPr sz="1800" dirty="0">
                <a:latin typeface="Arial Black" panose="020B0A04020102020204"/>
                <a:cs typeface="Arial Black" panose="020B0A04020102020204"/>
              </a:rPr>
              <a:t>ΤΟ</a:t>
            </a:r>
            <a:r>
              <a:rPr sz="1800" spc="-3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ΠΡΑΓΜΑΤΙΚΟ</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ΕΡΓΟ</a:t>
            </a:r>
            <a:r>
              <a:rPr sz="1800" spc="-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ΑΠΟΔΙΔΕΤΑΙ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ΑΤΡΑΚΤΟ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30" dirty="0">
                <a:latin typeface="Arial Black" panose="020B0A04020102020204"/>
                <a:cs typeface="Arial Black" panose="020B0A04020102020204"/>
              </a:rPr>
              <a:t> </a:t>
            </a:r>
            <a:r>
              <a:rPr sz="1800" spc="-10" dirty="0">
                <a:latin typeface="Arial Black" panose="020B0A04020102020204"/>
                <a:cs typeface="Arial Black" panose="020B0A04020102020204"/>
              </a:rPr>
              <a:t>ΜΗΧΑ- </a:t>
            </a:r>
            <a:r>
              <a:rPr sz="1800" dirty="0">
                <a:latin typeface="Arial Black" panose="020B0A04020102020204"/>
                <a:cs typeface="Arial Black" panose="020B0A04020102020204"/>
              </a:rPr>
              <a:t>ΝΗΣ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ΙΣΟΥΤΑΙ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ΠΡΟΦΑΝΩΣ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ΔΙΑΦΟΡΑ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5" dirty="0">
                <a:latin typeface="Arial Black" panose="020B0A04020102020204"/>
                <a:cs typeface="Arial Black" panose="020B0A04020102020204"/>
              </a:rPr>
              <a:t> </a:t>
            </a:r>
            <a:r>
              <a:rPr sz="1800" spc="-10">
                <a:latin typeface="Arial Black" panose="020B0A04020102020204"/>
                <a:cs typeface="Arial Black" panose="020B0A04020102020204"/>
              </a:rPr>
              <a:t>ΕΝΔΕΙΚΝΥΜΕΝΟΥ </a:t>
            </a:r>
            <a:r>
              <a:rPr sz="1800" smtClean="0">
                <a:latin typeface="Arial Black" panose="020B0A04020102020204"/>
                <a:cs typeface="Arial Black" panose="020B0A04020102020204"/>
              </a:rPr>
              <a:t>ΚΑ</a:t>
            </a:r>
            <a:r>
              <a:rPr lang="el-GR" sz="1800" dirty="0" smtClean="0">
                <a:latin typeface="Arial Black" panose="020B0A04020102020204"/>
                <a:cs typeface="Arial Black" panose="020B0A04020102020204"/>
              </a:rPr>
              <a:t>Ι</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ΕΡΓΟΥ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ΜΗΧΑΝΙΚΩΝ</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ΑΠΩΛΕΙΩΝ.</a:t>
            </a:r>
            <a:endParaRPr sz="1800">
              <a:latin typeface="Arial Black" panose="020B0A04020102020204"/>
              <a:cs typeface="Arial Black" panose="020B0A040201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2860" rIns="0" bIns="0" rtlCol="0">
            <a:spAutoFit/>
          </a:bodyPr>
          <a:lstStyle/>
          <a:p>
            <a:pPr marL="3402965" marR="5080" indent="-3075940">
              <a:lnSpc>
                <a:spcPts val="2450"/>
              </a:lnSpc>
              <a:spcBef>
                <a:spcPts val="180"/>
              </a:spcBef>
            </a:pPr>
            <a:r>
              <a:rPr sz="2050" b="0" u="none" dirty="0">
                <a:solidFill>
                  <a:srgbClr val="FFFFFF"/>
                </a:solidFill>
                <a:latin typeface="Arial Black" panose="020B0A04020102020204"/>
                <a:cs typeface="Arial Black" panose="020B0A04020102020204"/>
              </a:rPr>
              <a:t>ΜΗΧΑΝΙΚΕΣ</a:t>
            </a:r>
            <a:r>
              <a:rPr sz="2050" b="0" u="none" spc="-110"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ΑΠΩΛΕΙΕΣ</a:t>
            </a:r>
            <a:r>
              <a:rPr sz="2050" b="0" u="none" spc="-110"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ΚΑΙ</a:t>
            </a:r>
            <a:r>
              <a:rPr sz="2050" b="0" u="none" spc="-105" dirty="0">
                <a:solidFill>
                  <a:srgbClr val="FFFFFF"/>
                </a:solidFill>
                <a:latin typeface="Arial Black" panose="020B0A04020102020204"/>
                <a:cs typeface="Arial Black" panose="020B0A04020102020204"/>
              </a:rPr>
              <a:t> </a:t>
            </a:r>
            <a:r>
              <a:rPr sz="2050" b="0" u="none" spc="-10" dirty="0">
                <a:solidFill>
                  <a:srgbClr val="FFFFFF"/>
                </a:solidFill>
                <a:latin typeface="Arial Black" panose="020B0A04020102020204"/>
                <a:cs typeface="Arial Black" panose="020B0A04020102020204"/>
              </a:rPr>
              <a:t>ΠΡΑΓΜΑΤΙΚΗ</a:t>
            </a:r>
            <a:r>
              <a:rPr sz="2050" b="0" u="none" spc="-105" dirty="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ΙΣΧΥΣ</a:t>
            </a:r>
            <a:r>
              <a:rPr sz="2050" b="0" u="none" spc="-105" dirty="0">
                <a:solidFill>
                  <a:srgbClr val="FFFFFF"/>
                </a:solidFill>
                <a:latin typeface="Arial Black" panose="020B0A04020102020204"/>
                <a:cs typeface="Arial Black" panose="020B0A04020102020204"/>
              </a:rPr>
              <a:t> </a:t>
            </a:r>
            <a:r>
              <a:rPr sz="2050" b="0" u="none" spc="-25" dirty="0">
                <a:solidFill>
                  <a:srgbClr val="FFFFFF"/>
                </a:solidFill>
                <a:latin typeface="Arial Black" panose="020B0A04020102020204"/>
                <a:cs typeface="Arial Black" panose="020B0A04020102020204"/>
              </a:rPr>
              <a:t>ΤΗΣ </a:t>
            </a:r>
            <a:r>
              <a:rPr sz="2050" b="0" u="none" spc="-10" dirty="0">
                <a:solidFill>
                  <a:srgbClr val="FFFFFF"/>
                </a:solidFill>
                <a:latin typeface="Arial Black" panose="020B0A04020102020204"/>
                <a:cs typeface="Arial Black" panose="020B0A04020102020204"/>
              </a:rPr>
              <a:t>ΜΗΧΑΝΗΣ</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13459"/>
            <a:ext cx="8343265" cy="5329664"/>
          </a:xfrm>
          <a:prstGeom prst="rect">
            <a:avLst/>
          </a:prstGeom>
        </p:spPr>
        <p:txBody>
          <a:bodyPr vert="horz" wrap="square" lIns="0" tIns="12700" rIns="0" bIns="0" rtlCol="0">
            <a:spAutoFit/>
          </a:bodyPr>
          <a:lstStyle/>
          <a:p>
            <a:pPr marL="12700" marR="379095">
              <a:lnSpc>
                <a:spcPct val="100000"/>
              </a:lnSpc>
              <a:spcBef>
                <a:spcPts val="100"/>
              </a:spcBef>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ΣΕ</a:t>
            </a:r>
            <a:r>
              <a:rPr sz="2200" b="1" spc="-100" dirty="0">
                <a:latin typeface="Arial" panose="020B0604020202020204"/>
                <a:cs typeface="Arial" panose="020B0604020202020204"/>
              </a:rPr>
              <a:t> </a:t>
            </a:r>
            <a:r>
              <a:rPr sz="2200" b="1" dirty="0">
                <a:latin typeface="Arial" panose="020B0604020202020204"/>
                <a:cs typeface="Arial" panose="020B0604020202020204"/>
              </a:rPr>
              <a:t>ΟΡΙΣΜΕΝΟΥΣ</a:t>
            </a:r>
            <a:r>
              <a:rPr sz="2200" b="1" spc="-70" dirty="0">
                <a:latin typeface="Arial" panose="020B0604020202020204"/>
                <a:cs typeface="Arial" panose="020B0604020202020204"/>
              </a:rPr>
              <a:t> </a:t>
            </a:r>
            <a:r>
              <a:rPr sz="2200" b="1" spc="-10" dirty="0">
                <a:latin typeface="Arial" panose="020B0604020202020204"/>
                <a:cs typeface="Arial" panose="020B0604020202020204"/>
              </a:rPr>
              <a:t>ΤΥΠΟΥΣ</a:t>
            </a:r>
            <a:r>
              <a:rPr sz="2200" b="1" spc="-145" dirty="0">
                <a:latin typeface="Arial" panose="020B0604020202020204"/>
                <a:cs typeface="Arial" panose="020B0604020202020204"/>
              </a:rPr>
              <a:t> </a:t>
            </a:r>
            <a:r>
              <a:rPr sz="2200" b="1" spc="-10" dirty="0">
                <a:latin typeface="Arial" panose="020B0604020202020204"/>
                <a:cs typeface="Arial" panose="020B0604020202020204"/>
              </a:rPr>
              <a:t>ΑΝΤΛΙΩΝ,</a:t>
            </a:r>
            <a:r>
              <a:rPr sz="2200" b="1" spc="-70" dirty="0">
                <a:latin typeface="Arial" panose="020B0604020202020204"/>
                <a:cs typeface="Arial" panose="020B0604020202020204"/>
              </a:rPr>
              <a:t> </a:t>
            </a:r>
            <a:r>
              <a:rPr sz="2200" b="1" spc="-10">
                <a:latin typeface="Arial" panose="020B0604020202020204"/>
                <a:cs typeface="Arial" panose="020B0604020202020204"/>
              </a:rPr>
              <a:t>ΧΡΗΣΙΜΟΠΟΙΕΙΤΑΙ </a:t>
            </a:r>
            <a:r>
              <a:rPr sz="2200" b="1" spc="-10" smtClean="0">
                <a:latin typeface="Arial" panose="020B0604020202020204"/>
                <a:cs typeface="Arial" panose="020B0604020202020204"/>
              </a:rPr>
              <a:t>ΕΙΔΙΚΟ</a:t>
            </a:r>
            <a:r>
              <a:rPr lang="el-GR" sz="2200" b="1" spc="-10" dirty="0" smtClean="0">
                <a:latin typeface="Arial" panose="020B0604020202020204"/>
                <a:cs typeface="Arial" panose="020B0604020202020204"/>
              </a:rPr>
              <a:t>Σ</a:t>
            </a:r>
            <a:r>
              <a:rPr sz="2200" b="1" spc="-110" smtClean="0">
                <a:latin typeface="Arial" panose="020B0604020202020204"/>
                <a:cs typeface="Arial" panose="020B0604020202020204"/>
              </a:rPr>
              <a:t> </a:t>
            </a:r>
            <a:r>
              <a:rPr sz="2200" b="1" smtClean="0">
                <a:latin typeface="Arial" panose="020B0604020202020204"/>
                <a:cs typeface="Arial" panose="020B0604020202020204"/>
              </a:rPr>
              <a:t>ΜΗΧΑΝΙΣΜΟ</a:t>
            </a:r>
            <a:r>
              <a:rPr lang="el-GR" sz="2200" b="1" dirty="0" smtClean="0">
                <a:latin typeface="Arial" panose="020B0604020202020204"/>
                <a:cs typeface="Arial" panose="020B0604020202020204"/>
              </a:rPr>
              <a:t>Σ</a:t>
            </a:r>
            <a:r>
              <a:rPr sz="2200" b="1" spc="-110" smtClean="0">
                <a:latin typeface="Arial" panose="020B0604020202020204"/>
                <a:cs typeface="Arial" panose="020B0604020202020204"/>
              </a:rPr>
              <a:t> </a:t>
            </a:r>
            <a:r>
              <a:rPr sz="2200" b="1" spc="-10" dirty="0">
                <a:latin typeface="Arial" panose="020B0604020202020204"/>
                <a:cs typeface="Arial" panose="020B0604020202020204"/>
              </a:rPr>
              <a:t>ΜΕΤΑΞΥ</a:t>
            </a:r>
            <a:r>
              <a:rPr sz="2200" b="1" spc="-114" dirty="0">
                <a:latin typeface="Arial" panose="020B0604020202020204"/>
                <a:cs typeface="Arial" panose="020B0604020202020204"/>
              </a:rPr>
              <a:t> </a:t>
            </a:r>
            <a:r>
              <a:rPr sz="2200" b="1" dirty="0">
                <a:latin typeface="Arial" panose="020B0604020202020204"/>
                <a:cs typeface="Arial" panose="020B0604020202020204"/>
              </a:rPr>
              <a:t>ΤΟΥ</a:t>
            </a:r>
            <a:r>
              <a:rPr sz="2200" b="1" spc="-110" dirty="0">
                <a:latin typeface="Arial" panose="020B0604020202020204"/>
                <a:cs typeface="Arial" panose="020B0604020202020204"/>
              </a:rPr>
              <a:t> </a:t>
            </a:r>
            <a:r>
              <a:rPr sz="2200" b="1" dirty="0">
                <a:latin typeface="Arial" panose="020B0604020202020204"/>
                <a:cs typeface="Arial" panose="020B0604020202020204"/>
              </a:rPr>
              <a:t>ΕΚΚΕΝΤΡΟΥ</a:t>
            </a:r>
            <a:r>
              <a:rPr sz="2200" b="1" spc="-110" dirty="0">
                <a:latin typeface="Arial" panose="020B0604020202020204"/>
                <a:cs typeface="Arial" panose="020B0604020202020204"/>
              </a:rPr>
              <a:t> </a:t>
            </a:r>
            <a:r>
              <a:rPr sz="2200" b="1" dirty="0">
                <a:latin typeface="Arial" panose="020B0604020202020204"/>
                <a:cs typeface="Arial" panose="020B0604020202020204"/>
              </a:rPr>
              <a:t>ΚΑΙ</a:t>
            </a:r>
            <a:r>
              <a:rPr sz="2200" b="1" spc="-105" dirty="0">
                <a:latin typeface="Arial" panose="020B0604020202020204"/>
                <a:cs typeface="Arial" panose="020B0604020202020204"/>
              </a:rPr>
              <a:t> </a:t>
            </a:r>
            <a:r>
              <a:rPr sz="2200" b="1" spc="-25" dirty="0">
                <a:latin typeface="Arial" panose="020B0604020202020204"/>
                <a:cs typeface="Arial" panose="020B0604020202020204"/>
              </a:rPr>
              <a:t>ΤΟΥ </a:t>
            </a:r>
            <a:r>
              <a:rPr sz="2200" b="1" spc="-10" dirty="0">
                <a:latin typeface="Arial" panose="020B0604020202020204"/>
                <a:cs typeface="Arial" panose="020B0604020202020204"/>
              </a:rPr>
              <a:t>ΤΡΟΧΙΣΚΟΥ</a:t>
            </a:r>
            <a:r>
              <a:rPr sz="2200" b="1" spc="-125" dirty="0">
                <a:latin typeface="Arial" panose="020B0604020202020204"/>
                <a:cs typeface="Arial" panose="020B0604020202020204"/>
              </a:rPr>
              <a:t> </a:t>
            </a:r>
            <a:r>
              <a:rPr sz="2200" b="1" dirty="0">
                <a:latin typeface="Arial" panose="020B0604020202020204"/>
                <a:cs typeface="Arial" panose="020B0604020202020204"/>
              </a:rPr>
              <a:t>ΤΟΥ</a:t>
            </a:r>
            <a:r>
              <a:rPr sz="2200" b="1" spc="-90" dirty="0">
                <a:latin typeface="Arial" panose="020B0604020202020204"/>
                <a:cs typeface="Arial" panose="020B0604020202020204"/>
              </a:rPr>
              <a:t> </a:t>
            </a:r>
            <a:r>
              <a:rPr sz="2200" b="1" dirty="0">
                <a:latin typeface="Arial" panose="020B0604020202020204"/>
                <a:cs typeface="Arial" panose="020B0604020202020204"/>
              </a:rPr>
              <a:t>ΩΣΤΗΡΙΟΥ</a:t>
            </a:r>
            <a:r>
              <a:rPr sz="2200" b="1" spc="-90" dirty="0">
                <a:latin typeface="Arial" panose="020B0604020202020204"/>
                <a:cs typeface="Arial" panose="020B0604020202020204"/>
              </a:rPr>
              <a:t> </a:t>
            </a:r>
            <a:r>
              <a:rPr sz="2200" b="1" dirty="0">
                <a:latin typeface="Arial" panose="020B0604020202020204"/>
                <a:cs typeface="Arial" panose="020B0604020202020204"/>
              </a:rPr>
              <a:t>ΤΗΣ</a:t>
            </a:r>
            <a:r>
              <a:rPr sz="2200" b="1" spc="-150" dirty="0">
                <a:latin typeface="Arial" panose="020B0604020202020204"/>
                <a:cs typeface="Arial" panose="020B0604020202020204"/>
              </a:rPr>
              <a:t> </a:t>
            </a:r>
            <a:r>
              <a:rPr sz="2200" b="1" spc="-10" dirty="0">
                <a:latin typeface="Arial" panose="020B0604020202020204"/>
                <a:cs typeface="Arial" panose="020B0604020202020204"/>
              </a:rPr>
              <a:t>ΑΝΤΛΙΑΣ.(</a:t>
            </a:r>
            <a:r>
              <a:rPr sz="2000" b="1" spc="-10" dirty="0">
                <a:solidFill>
                  <a:srgbClr val="0000FF"/>
                </a:solidFill>
                <a:latin typeface="Arial" panose="020B0604020202020204"/>
                <a:cs typeface="Arial" panose="020B0604020202020204"/>
              </a:rPr>
              <a:t>ΔΥΝΑΤΟΤΗΤΑ ΜΕΤΑΒΟΛΗΣ</a:t>
            </a:r>
            <a:r>
              <a:rPr sz="2000" b="1" spc="-8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ΤΟΥ</a:t>
            </a:r>
            <a:r>
              <a:rPr sz="2000" b="1" spc="-6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ΧΡΟΝΙΣΜΟΥ</a:t>
            </a:r>
            <a:r>
              <a:rPr sz="2000" b="1" spc="-65" dirty="0">
                <a:solidFill>
                  <a:srgbClr val="0000FF"/>
                </a:solidFill>
                <a:latin typeface="Arial" panose="020B0604020202020204"/>
                <a:cs typeface="Arial" panose="020B0604020202020204"/>
              </a:rPr>
              <a:t> </a:t>
            </a:r>
            <a:r>
              <a:rPr sz="2000" b="1">
                <a:solidFill>
                  <a:srgbClr val="0000FF"/>
                </a:solidFill>
                <a:latin typeface="Arial" panose="020B0604020202020204"/>
                <a:cs typeface="Arial" panose="020B0604020202020204"/>
              </a:rPr>
              <a:t>ΤΗΣ</a:t>
            </a:r>
            <a:r>
              <a:rPr sz="2000" b="1" spc="-65">
                <a:solidFill>
                  <a:srgbClr val="0000FF"/>
                </a:solidFill>
                <a:latin typeface="Arial" panose="020B0604020202020204"/>
                <a:cs typeface="Arial" panose="020B0604020202020204"/>
              </a:rPr>
              <a:t> </a:t>
            </a:r>
            <a:r>
              <a:rPr sz="2000" b="1" smtClean="0">
                <a:solidFill>
                  <a:srgbClr val="0000FF"/>
                </a:solidFill>
                <a:latin typeface="Arial" panose="020B0604020202020204"/>
                <a:cs typeface="Arial" panose="020B0604020202020204"/>
              </a:rPr>
              <a:t>ΕΓΧΥΣ</a:t>
            </a:r>
            <a:r>
              <a:rPr lang="el-GR" sz="2000" b="1" dirty="0" smtClean="0">
                <a:solidFill>
                  <a:srgbClr val="0000FF"/>
                </a:solidFill>
                <a:latin typeface="Arial" panose="020B0604020202020204"/>
                <a:cs typeface="Arial" panose="020B0604020202020204"/>
              </a:rPr>
              <a:t>Η</a:t>
            </a:r>
            <a:r>
              <a:rPr sz="2000" b="1" smtClean="0">
                <a:solidFill>
                  <a:srgbClr val="0000FF"/>
                </a:solidFill>
                <a:latin typeface="Arial" panose="020B0604020202020204"/>
                <a:cs typeface="Arial" panose="020B0604020202020204"/>
              </a:rPr>
              <a:t>Σ</a:t>
            </a:r>
            <a:r>
              <a:rPr sz="2000" b="1" spc="-140" smtClean="0">
                <a:solidFill>
                  <a:srgbClr val="0000FF"/>
                </a:solidFill>
                <a:latin typeface="Arial" panose="020B0604020202020204"/>
                <a:cs typeface="Arial" panose="020B0604020202020204"/>
              </a:rPr>
              <a:t> </a:t>
            </a:r>
            <a:r>
              <a:rPr sz="2000" b="1" spc="-25" dirty="0">
                <a:solidFill>
                  <a:srgbClr val="0000FF"/>
                </a:solidFill>
                <a:latin typeface="Arial" panose="020B0604020202020204"/>
                <a:cs typeface="Arial" panose="020B0604020202020204"/>
              </a:rPr>
              <a:t>ΑΝΑΛΟΓΑ</a:t>
            </a:r>
            <a:r>
              <a:rPr sz="2000" b="1" spc="-6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ΜΕ</a:t>
            </a:r>
            <a:r>
              <a:rPr sz="2000" b="1" spc="-65" dirty="0">
                <a:solidFill>
                  <a:srgbClr val="0000FF"/>
                </a:solidFill>
                <a:latin typeface="Arial" panose="020B0604020202020204"/>
                <a:cs typeface="Arial" panose="020B0604020202020204"/>
              </a:rPr>
              <a:t> </a:t>
            </a:r>
            <a:r>
              <a:rPr sz="2000" b="1" spc="-25" dirty="0">
                <a:solidFill>
                  <a:srgbClr val="0000FF"/>
                </a:solidFill>
                <a:latin typeface="Arial" panose="020B0604020202020204"/>
                <a:cs typeface="Arial" panose="020B0604020202020204"/>
              </a:rPr>
              <a:t>ΤΟ </a:t>
            </a:r>
            <a:r>
              <a:rPr sz="2000" b="1" spc="-20" dirty="0">
                <a:solidFill>
                  <a:srgbClr val="0000FF"/>
                </a:solidFill>
                <a:latin typeface="Arial" panose="020B0604020202020204"/>
                <a:cs typeface="Arial" panose="020B0604020202020204"/>
              </a:rPr>
              <a:t>ΚΑΥΣΙΜΟ</a:t>
            </a:r>
            <a:r>
              <a:rPr sz="2000" b="1" spc="-5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ΚΑΙ</a:t>
            </a:r>
            <a:r>
              <a:rPr sz="2000" b="1" spc="-4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a:t>
            </a:r>
            <a:r>
              <a:rPr sz="2000" b="1" spc="-4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ΣΗΜΕΙΟ</a:t>
            </a:r>
            <a:r>
              <a:rPr sz="2000" b="1" spc="-11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ΛΕΙΤΟΥΡΓΙΑΣ</a:t>
            </a:r>
            <a:r>
              <a:rPr sz="2000" b="1" spc="-4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ΤΟΥ</a:t>
            </a:r>
            <a:r>
              <a:rPr sz="2000" b="1" spc="-4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ΚΙΝΗΤΗΡΑ</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5080">
              <a:lnSpc>
                <a:spcPct val="100000"/>
              </a:lnSpc>
              <a:buClr>
                <a:srgbClr val="FF0000"/>
              </a:buClr>
              <a:buSzPct val="95000"/>
              <a:buFont typeface="Wingdings" panose="05000000000000000000"/>
              <a:buChar char=""/>
              <a:tabLst>
                <a:tab pos="262890" algn="l"/>
                <a:tab pos="4206240" algn="l"/>
              </a:tabLst>
            </a:pPr>
            <a:r>
              <a:rPr sz="2200" b="1" dirty="0">
                <a:latin typeface="Arial" panose="020B0604020202020204"/>
                <a:cs typeface="Arial" panose="020B0604020202020204"/>
              </a:rPr>
              <a:t>ΣΕ</a:t>
            </a:r>
            <a:r>
              <a:rPr sz="2200" b="1" spc="-85" dirty="0">
                <a:latin typeface="Arial" panose="020B0604020202020204"/>
                <a:cs typeface="Arial" panose="020B0604020202020204"/>
              </a:rPr>
              <a:t> </a:t>
            </a:r>
            <a:r>
              <a:rPr sz="2200" b="1" dirty="0">
                <a:latin typeface="Arial" panose="020B0604020202020204"/>
                <a:cs typeface="Arial" panose="020B0604020202020204"/>
              </a:rPr>
              <a:t>ΕΞΕΛΙΓΜΕΝΟΥΣ</a:t>
            </a:r>
            <a:r>
              <a:rPr sz="2200" b="1" spc="-70" dirty="0">
                <a:latin typeface="Arial" panose="020B0604020202020204"/>
                <a:cs typeface="Arial" panose="020B0604020202020204"/>
              </a:rPr>
              <a:t> </a:t>
            </a:r>
            <a:r>
              <a:rPr sz="2200" b="1" spc="-10" dirty="0">
                <a:latin typeface="Arial" panose="020B0604020202020204"/>
                <a:cs typeface="Arial" panose="020B0604020202020204"/>
              </a:rPr>
              <a:t>ΤΥΠΟΥΣ</a:t>
            </a:r>
            <a:r>
              <a:rPr sz="2200" b="1" dirty="0">
                <a:latin typeface="Arial" panose="020B0604020202020204"/>
                <a:cs typeface="Arial" panose="020B0604020202020204"/>
              </a:rPr>
              <a:t>	</a:t>
            </a:r>
            <a:r>
              <a:rPr sz="2200" b="1" spc="-20" dirty="0">
                <a:latin typeface="Arial" panose="020B0604020202020204"/>
                <a:cs typeface="Arial" panose="020B0604020202020204"/>
              </a:rPr>
              <a:t>ΣΥΣΤΗΜΑΤΩΝ</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120" dirty="0">
                <a:latin typeface="Arial" panose="020B0604020202020204"/>
                <a:cs typeface="Arial" panose="020B0604020202020204"/>
              </a:rPr>
              <a:t> </a:t>
            </a:r>
            <a:r>
              <a:rPr sz="2200" b="1" spc="-10" dirty="0">
                <a:latin typeface="Arial" panose="020B0604020202020204"/>
                <a:cs typeface="Arial" panose="020B0604020202020204"/>
              </a:rPr>
              <a:t>ΑΝΤΛΙΕΣ </a:t>
            </a:r>
            <a:r>
              <a:rPr sz="2200" b="1" dirty="0">
                <a:latin typeface="Arial" panose="020B0604020202020204"/>
                <a:cs typeface="Arial" panose="020B0604020202020204"/>
              </a:rPr>
              <a:t>ΜΟΝΟΥ</a:t>
            </a:r>
            <a:r>
              <a:rPr sz="2200" b="1" spc="-85" dirty="0">
                <a:latin typeface="Arial" panose="020B0604020202020204"/>
                <a:cs typeface="Arial" panose="020B0604020202020204"/>
              </a:rPr>
              <a:t> </a:t>
            </a:r>
            <a:r>
              <a:rPr sz="2200" b="1" spc="-25" dirty="0">
                <a:latin typeface="Arial" panose="020B0604020202020204"/>
                <a:cs typeface="Arial" panose="020B0604020202020204"/>
              </a:rPr>
              <a:t>ΒΥΘΙΣΜΑΤΟΣ,</a:t>
            </a:r>
            <a:r>
              <a:rPr sz="2200" b="1" spc="-70" dirty="0">
                <a:latin typeface="Arial" panose="020B0604020202020204"/>
                <a:cs typeface="Arial" panose="020B0604020202020204"/>
              </a:rPr>
              <a:t> </a:t>
            </a:r>
            <a:r>
              <a:rPr sz="2200" b="1" spc="-45" dirty="0">
                <a:latin typeface="Arial" panose="020B0604020202020204"/>
                <a:cs typeface="Arial" panose="020B0604020202020204"/>
              </a:rPr>
              <a:t>ΚΑΤΑΡΓΕΙΤΑΙ</a:t>
            </a:r>
            <a:r>
              <a:rPr sz="2200" b="1" spc="-60" dirty="0">
                <a:latin typeface="Arial" panose="020B0604020202020204"/>
                <a:cs typeface="Arial" panose="020B0604020202020204"/>
              </a:rPr>
              <a:t> </a:t>
            </a:r>
            <a:r>
              <a:rPr sz="2200" b="1" dirty="0">
                <a:latin typeface="Arial" panose="020B0604020202020204"/>
                <a:cs typeface="Arial" panose="020B0604020202020204"/>
              </a:rPr>
              <a:t>Ο</a:t>
            </a:r>
            <a:r>
              <a:rPr sz="2200" b="1" spc="-80" dirty="0">
                <a:latin typeface="Arial" panose="020B0604020202020204"/>
                <a:cs typeface="Arial" panose="020B0604020202020204"/>
              </a:rPr>
              <a:t> </a:t>
            </a:r>
            <a:r>
              <a:rPr sz="2200" b="1" spc="-10" dirty="0">
                <a:latin typeface="Arial" panose="020B0604020202020204"/>
                <a:cs typeface="Arial" panose="020B0604020202020204"/>
              </a:rPr>
              <a:t>ΕΚΚΕΝΤΡΟΦΟΡΟΣ </a:t>
            </a:r>
            <a:r>
              <a:rPr sz="2200" b="1">
                <a:latin typeface="Arial" panose="020B0604020202020204"/>
                <a:cs typeface="Arial" panose="020B0604020202020204"/>
              </a:rPr>
              <a:t>ΑΞΟΝΑΣ</a:t>
            </a:r>
            <a:r>
              <a:rPr sz="2200" b="1" spc="-60">
                <a:latin typeface="Arial" panose="020B0604020202020204"/>
                <a:cs typeface="Arial" panose="020B0604020202020204"/>
              </a:rPr>
              <a:t> </a:t>
            </a:r>
            <a:r>
              <a:rPr sz="2200" b="1" spc="-45" smtClean="0">
                <a:latin typeface="Arial" panose="020B0604020202020204"/>
                <a:cs typeface="Arial" panose="020B0604020202020204"/>
              </a:rPr>
              <a:t> </a:t>
            </a:r>
            <a:r>
              <a:rPr sz="2200" b="1" dirty="0">
                <a:latin typeface="Arial" panose="020B0604020202020204"/>
                <a:cs typeface="Arial" panose="020B0604020202020204"/>
              </a:rPr>
              <a:t>ΚΑΙ</a:t>
            </a:r>
            <a:r>
              <a:rPr sz="2200" b="1" spc="-120" dirty="0">
                <a:latin typeface="Arial" panose="020B0604020202020204"/>
                <a:cs typeface="Arial" panose="020B0604020202020204"/>
              </a:rPr>
              <a:t> </a:t>
            </a:r>
            <a:r>
              <a:rPr sz="2200" b="1" spc="-50" dirty="0">
                <a:latin typeface="Arial" panose="020B0604020202020204"/>
                <a:cs typeface="Arial" panose="020B0604020202020204"/>
              </a:rPr>
              <a:t>ΑΝΤΙΚΑΘΙΣΤΑΤΑΙ</a:t>
            </a:r>
            <a:r>
              <a:rPr sz="2200" b="1" spc="-100" dirty="0">
                <a:latin typeface="Arial" panose="020B0604020202020204"/>
                <a:cs typeface="Arial" panose="020B0604020202020204"/>
              </a:rPr>
              <a:t> </a:t>
            </a:r>
            <a:r>
              <a:rPr sz="2200" b="1" dirty="0">
                <a:latin typeface="Arial" panose="020B0604020202020204"/>
                <a:cs typeface="Arial" panose="020B0604020202020204"/>
              </a:rPr>
              <a:t>ΑΠΟ</a:t>
            </a:r>
            <a:r>
              <a:rPr sz="2200" b="1" spc="-75" dirty="0">
                <a:latin typeface="Arial" panose="020B0604020202020204"/>
                <a:cs typeface="Arial" panose="020B0604020202020204"/>
              </a:rPr>
              <a:t> </a:t>
            </a:r>
            <a:r>
              <a:rPr sz="2200" b="1" spc="-100" dirty="0">
                <a:latin typeface="Arial" panose="020B0604020202020204"/>
                <a:cs typeface="Arial" panose="020B0604020202020204"/>
              </a:rPr>
              <a:t>ΥΔΡΑΥΛΙΚΟ </a:t>
            </a:r>
            <a:r>
              <a:rPr sz="2200" b="1">
                <a:latin typeface="Arial" panose="020B0604020202020204"/>
                <a:cs typeface="Arial" panose="020B0604020202020204"/>
              </a:rPr>
              <a:t>ΣΥΣΤΗΜΑ</a:t>
            </a:r>
            <a:r>
              <a:rPr sz="2200" b="1" spc="-50">
                <a:latin typeface="Arial" panose="020B0604020202020204"/>
                <a:cs typeface="Arial" panose="020B0604020202020204"/>
              </a:rPr>
              <a:t> </a:t>
            </a:r>
            <a:r>
              <a:rPr sz="2200" b="1" spc="-10" smtClean="0">
                <a:latin typeface="Arial" panose="020B0604020202020204"/>
                <a:cs typeface="Arial" panose="020B0604020202020204"/>
              </a:rPr>
              <a:t>(</a:t>
            </a:r>
            <a:r>
              <a:rPr lang="el-GR" sz="2200" b="1" spc="-10" dirty="0" smtClean="0">
                <a:solidFill>
                  <a:srgbClr val="0070C0"/>
                </a:solidFill>
                <a:latin typeface="Arial" panose="020B0604020202020204"/>
                <a:cs typeface="Arial" panose="020B0604020202020204"/>
              </a:rPr>
              <a:t>ΜΕ </a:t>
            </a:r>
            <a:r>
              <a:rPr sz="2200" b="1" spc="-10" smtClean="0">
                <a:solidFill>
                  <a:srgbClr val="0070C0"/>
                </a:solidFill>
                <a:latin typeface="Arial" panose="020B0604020202020204"/>
                <a:cs typeface="Arial" panose="020B0604020202020204"/>
              </a:rPr>
              <a:t>ΗΛΕΚΤΡΟΝΙΚ</a:t>
            </a:r>
            <a:r>
              <a:rPr lang="el-GR" sz="2200" b="1" spc="-10" dirty="0" smtClean="0">
                <a:solidFill>
                  <a:srgbClr val="0070C0"/>
                </a:solidFill>
                <a:latin typeface="Arial" panose="020B0604020202020204"/>
                <a:cs typeface="Arial" panose="020B0604020202020204"/>
              </a:rPr>
              <a:t>Ο ΕΛΕΓΧΟ</a:t>
            </a:r>
            <a:r>
              <a:rPr sz="2200" b="1" spc="-10" smtClean="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35"/>
              </a:spcBef>
              <a:buClr>
                <a:srgbClr val="FF0000"/>
              </a:buClr>
              <a:buFont typeface="Wingdings" panose="05000000000000000000"/>
              <a:buChar char=""/>
            </a:pPr>
            <a:endParaRPr sz="2050">
              <a:latin typeface="Arial" panose="020B0604020202020204"/>
              <a:cs typeface="Arial" panose="020B0604020202020204"/>
            </a:endParaRPr>
          </a:p>
          <a:p>
            <a:pPr marL="12700" marR="166370">
              <a:lnSpc>
                <a:spcPct val="100000"/>
              </a:lnSpc>
              <a:buClr>
                <a:srgbClr val="FF0000"/>
              </a:buClr>
              <a:buSzPct val="95000"/>
              <a:buFont typeface="Wingdings" panose="05000000000000000000"/>
              <a:buChar char=""/>
              <a:tabLst>
                <a:tab pos="262890" algn="l"/>
                <a:tab pos="4187190" algn="l"/>
              </a:tabLst>
            </a:pPr>
            <a:r>
              <a:rPr sz="2200" b="1" dirty="0">
                <a:latin typeface="Arial" panose="020B0604020202020204"/>
                <a:cs typeface="Arial" panose="020B0604020202020204"/>
              </a:rPr>
              <a:t>ΤΟ</a:t>
            </a:r>
            <a:r>
              <a:rPr sz="2200" b="1" spc="-8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35" dirty="0">
                <a:latin typeface="Arial" panose="020B0604020202020204"/>
                <a:cs typeface="Arial" panose="020B0604020202020204"/>
              </a:rPr>
              <a:t> </a:t>
            </a:r>
            <a:r>
              <a:rPr sz="2200" b="1" spc="-45" dirty="0">
                <a:latin typeface="Arial" panose="020B0604020202020204"/>
                <a:cs typeface="Arial" panose="020B0604020202020204"/>
              </a:rPr>
              <a:t>ΑΥΤΟ</a:t>
            </a:r>
            <a:r>
              <a:rPr sz="2200" b="1" spc="-55" dirty="0">
                <a:latin typeface="Arial" panose="020B0604020202020204"/>
                <a:cs typeface="Arial" panose="020B0604020202020204"/>
              </a:rPr>
              <a:t> </a:t>
            </a:r>
            <a:r>
              <a:rPr sz="2200" b="1" spc="-10" dirty="0">
                <a:latin typeface="Arial" panose="020B0604020202020204"/>
                <a:cs typeface="Arial" panose="020B0604020202020204"/>
              </a:rPr>
              <a:t>ΜΠΟΡΕΙ</a:t>
            </a:r>
            <a:r>
              <a:rPr sz="2200" b="1" dirty="0">
                <a:latin typeface="Arial" panose="020B0604020202020204"/>
                <a:cs typeface="Arial" panose="020B0604020202020204"/>
              </a:rPr>
              <a:t>	</a:t>
            </a:r>
            <a:r>
              <a:rPr sz="2200" b="1" spc="-40" dirty="0">
                <a:latin typeface="Arial" panose="020B0604020202020204"/>
                <a:cs typeface="Arial" panose="020B0604020202020204"/>
              </a:rPr>
              <a:t>ΣΥΝΔΥΑΣΘΕΙ</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120" dirty="0">
                <a:latin typeface="Arial" panose="020B0604020202020204"/>
                <a:cs typeface="Arial" panose="020B0604020202020204"/>
              </a:rPr>
              <a:t> </a:t>
            </a:r>
            <a:r>
              <a:rPr sz="2200" b="1" spc="-10" dirty="0">
                <a:latin typeface="Arial" panose="020B0604020202020204"/>
                <a:cs typeface="Arial" panose="020B0604020202020204"/>
              </a:rPr>
              <a:t>ΑΝΤΙΣΤΟΙΧΟ </a:t>
            </a:r>
            <a:r>
              <a:rPr sz="2200" b="1" dirty="0">
                <a:latin typeface="Arial" panose="020B0604020202020204"/>
                <a:cs typeface="Arial" panose="020B0604020202020204"/>
              </a:rPr>
              <a:t>ΣΥΣΤΗΜΑ</a:t>
            </a:r>
            <a:r>
              <a:rPr sz="2200" b="1" spc="-45" dirty="0">
                <a:latin typeface="Arial" panose="020B0604020202020204"/>
                <a:cs typeface="Arial" panose="020B0604020202020204"/>
              </a:rPr>
              <a:t> </a:t>
            </a:r>
            <a:r>
              <a:rPr sz="2200" b="1" dirty="0">
                <a:latin typeface="Arial" panose="020B0604020202020204"/>
                <a:cs typeface="Arial" panose="020B0604020202020204"/>
              </a:rPr>
              <a:t>ΓΙΑ</a:t>
            </a:r>
            <a:r>
              <a:rPr sz="2200" b="1" spc="-30" dirty="0">
                <a:latin typeface="Arial" panose="020B0604020202020204"/>
                <a:cs typeface="Arial" panose="020B0604020202020204"/>
              </a:rPr>
              <a:t> </a:t>
            </a:r>
            <a:r>
              <a:rPr sz="2200" b="1" dirty="0">
                <a:latin typeface="Arial" panose="020B0604020202020204"/>
                <a:cs typeface="Arial" panose="020B0604020202020204"/>
              </a:rPr>
              <a:t>ΤΙΣ</a:t>
            </a:r>
            <a:r>
              <a:rPr sz="2200" b="1" spc="-20" dirty="0">
                <a:latin typeface="Arial" panose="020B0604020202020204"/>
                <a:cs typeface="Arial" panose="020B0604020202020204"/>
              </a:rPr>
              <a:t> </a:t>
            </a:r>
            <a:r>
              <a:rPr sz="2200" b="1" dirty="0">
                <a:latin typeface="Arial" panose="020B0604020202020204"/>
                <a:cs typeface="Arial" panose="020B0604020202020204"/>
              </a:rPr>
              <a:t>ΒΑΛΒΙΔΕΣ</a:t>
            </a:r>
            <a:r>
              <a:rPr sz="2200" b="1" spc="-30" dirty="0">
                <a:latin typeface="Arial" panose="020B0604020202020204"/>
                <a:cs typeface="Arial" panose="020B0604020202020204"/>
              </a:rPr>
              <a:t> </a:t>
            </a:r>
            <a:r>
              <a:rPr sz="2200" b="1" spc="-10" dirty="0">
                <a:latin typeface="Arial" panose="020B0604020202020204"/>
                <a:cs typeface="Arial" panose="020B0604020202020204"/>
              </a:rPr>
              <a:t>ΕΞΑΓΩΓΗΣ.</a:t>
            </a:r>
            <a:endParaRPr sz="22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262255" indent="-250190">
              <a:lnSpc>
                <a:spcPct val="100000"/>
              </a:lnSpc>
              <a:buClr>
                <a:srgbClr val="FF0000"/>
              </a:buClr>
              <a:buSzPct val="95000"/>
              <a:buFont typeface="Wingdings" panose="05000000000000000000"/>
              <a:buChar char=""/>
              <a:tabLst>
                <a:tab pos="262890" algn="l"/>
              </a:tabLst>
            </a:pPr>
            <a:r>
              <a:rPr lang="el-GR" sz="2200" b="1" spc="-30" dirty="0" smtClean="0">
                <a:latin typeface="Arial" panose="020B0604020202020204"/>
                <a:cs typeface="Arial" panose="020B0604020202020204"/>
              </a:rPr>
              <a:t>ΥΠΑΡΧΕΙ </a:t>
            </a:r>
            <a:r>
              <a:rPr sz="2200" b="1" spc="-30" smtClean="0">
                <a:latin typeface="Arial" panose="020B0604020202020204"/>
                <a:cs typeface="Arial" panose="020B0604020202020204"/>
              </a:rPr>
              <a:t>ΜΕΓΑΛΗ</a:t>
            </a:r>
            <a:r>
              <a:rPr sz="2200" b="1" spc="-125" smtClean="0">
                <a:latin typeface="Arial" panose="020B0604020202020204"/>
                <a:cs typeface="Arial" panose="020B0604020202020204"/>
              </a:rPr>
              <a:t> </a:t>
            </a:r>
            <a:r>
              <a:rPr sz="2200" b="1" dirty="0">
                <a:latin typeface="Arial" panose="020B0604020202020204"/>
                <a:cs typeface="Arial" panose="020B0604020202020204"/>
              </a:rPr>
              <a:t>ΕΛΕΥΘΕΡΙΑ</a:t>
            </a:r>
            <a:r>
              <a:rPr sz="2200" b="1" spc="-110" dirty="0">
                <a:latin typeface="Arial" panose="020B0604020202020204"/>
                <a:cs typeface="Arial" panose="020B0604020202020204"/>
              </a:rPr>
              <a:t> </a:t>
            </a:r>
            <a:r>
              <a:rPr sz="2200" b="1" spc="-25" dirty="0">
                <a:latin typeface="Arial" panose="020B0604020202020204"/>
                <a:cs typeface="Arial" panose="020B0604020202020204"/>
              </a:rPr>
              <a:t>ΜΕΤΑΒΟΛΗΣ</a:t>
            </a:r>
            <a:r>
              <a:rPr sz="2200" b="1" spc="-105" dirty="0">
                <a:latin typeface="Arial" panose="020B0604020202020204"/>
                <a:cs typeface="Arial" panose="020B0604020202020204"/>
              </a:rPr>
              <a:t> </a:t>
            </a:r>
            <a:r>
              <a:rPr sz="2200" b="1" dirty="0">
                <a:latin typeface="Arial" panose="020B0604020202020204"/>
                <a:cs typeface="Arial" panose="020B0604020202020204"/>
              </a:rPr>
              <a:t>ΤΟΥ</a:t>
            </a:r>
            <a:r>
              <a:rPr sz="2200" b="1" spc="-100" dirty="0">
                <a:latin typeface="Arial" panose="020B0604020202020204"/>
                <a:cs typeface="Arial" panose="020B0604020202020204"/>
              </a:rPr>
              <a:t> </a:t>
            </a:r>
            <a:r>
              <a:rPr sz="2200" b="1" spc="-10" dirty="0">
                <a:latin typeface="Arial" panose="020B0604020202020204"/>
                <a:cs typeface="Arial" panose="020B0604020202020204"/>
              </a:rPr>
              <a:t>ΧΡΟΝΙΣΜΟΥ.</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252219" y="1248409"/>
            <a:ext cx="6633845" cy="1010920"/>
          </a:xfrm>
          <a:prstGeom prst="rect">
            <a:avLst/>
          </a:prstGeom>
        </p:spPr>
        <p:txBody>
          <a:bodyPr vert="horz" wrap="square" lIns="0" tIns="12065" rIns="0" bIns="0" rtlCol="0">
            <a:spAutoFit/>
          </a:bodyPr>
          <a:lstStyle/>
          <a:p>
            <a:pPr marL="219710" marR="5080" indent="-207010">
              <a:lnSpc>
                <a:spcPct val="116000"/>
              </a:lnSpc>
              <a:spcBef>
                <a:spcPts val="95"/>
              </a:spcBef>
            </a:pPr>
            <a:r>
              <a:rPr b="0" u="heavy" dirty="0">
                <a:solidFill>
                  <a:srgbClr val="000000"/>
                </a:solidFill>
                <a:uFill>
                  <a:solidFill>
                    <a:srgbClr val="000000"/>
                  </a:solidFill>
                </a:uFill>
                <a:latin typeface="Arial Black" panose="020B0A04020102020204"/>
                <a:cs typeface="Arial Black" panose="020B0A04020102020204"/>
              </a:rPr>
              <a:t>ΕΙΔΙΚΗ</a:t>
            </a:r>
            <a:r>
              <a:rPr b="0" u="heavy" spc="20" dirty="0">
                <a:solidFill>
                  <a:srgbClr val="000000"/>
                </a:solidFill>
                <a:uFill>
                  <a:solidFill>
                    <a:srgbClr val="000000"/>
                  </a:solidFill>
                </a:uFill>
                <a:latin typeface="Arial Black" panose="020B0A04020102020204"/>
                <a:cs typeface="Arial Black" panose="020B0A04020102020204"/>
              </a:rPr>
              <a:t> </a:t>
            </a:r>
            <a:r>
              <a:rPr b="0" u="heavy" dirty="0">
                <a:solidFill>
                  <a:srgbClr val="000000"/>
                </a:solidFill>
                <a:uFill>
                  <a:solidFill>
                    <a:srgbClr val="000000"/>
                  </a:solidFill>
                </a:uFill>
                <a:latin typeface="Arial Black" panose="020B0A04020102020204"/>
                <a:cs typeface="Arial Black" panose="020B0A04020102020204"/>
              </a:rPr>
              <a:t>ΚΑΤΑΝΑΛΩΣΗ</a:t>
            </a:r>
            <a:r>
              <a:rPr b="0" u="heavy" spc="20" dirty="0">
                <a:solidFill>
                  <a:srgbClr val="000000"/>
                </a:solidFill>
                <a:uFill>
                  <a:solidFill>
                    <a:srgbClr val="000000"/>
                  </a:solidFill>
                </a:uFill>
                <a:latin typeface="Arial Black" panose="020B0A04020102020204"/>
                <a:cs typeface="Arial Black" panose="020B0A04020102020204"/>
              </a:rPr>
              <a:t> </a:t>
            </a:r>
            <a:r>
              <a:rPr b="0" u="heavy" spc="-10" dirty="0">
                <a:solidFill>
                  <a:srgbClr val="000000"/>
                </a:solidFill>
                <a:uFill>
                  <a:solidFill>
                    <a:srgbClr val="000000"/>
                  </a:solidFill>
                </a:uFill>
                <a:latin typeface="Arial Black" panose="020B0A04020102020204"/>
                <a:cs typeface="Arial Black" panose="020B0A04020102020204"/>
              </a:rPr>
              <a:t>ΚΑΥΣΙΜΟΥ</a:t>
            </a:r>
            <a:r>
              <a:rPr b="0" u="none" spc="-10" dirty="0">
                <a:solidFill>
                  <a:srgbClr val="000000"/>
                </a:solidFill>
                <a:latin typeface="Arial Black" panose="020B0A04020102020204"/>
                <a:cs typeface="Arial Black" panose="020B0A04020102020204"/>
              </a:rPr>
              <a:t> </a:t>
            </a:r>
            <a:r>
              <a:rPr b="0" u="heavy" dirty="0">
                <a:solidFill>
                  <a:srgbClr val="FF0000"/>
                </a:solidFill>
                <a:uFill>
                  <a:solidFill>
                    <a:srgbClr val="FF0000"/>
                  </a:solidFill>
                </a:uFill>
                <a:latin typeface="Arial Black" panose="020B0A04020102020204"/>
                <a:cs typeface="Arial Black" panose="020B0A04020102020204"/>
              </a:rPr>
              <a:t>(SPECIFIC</a:t>
            </a:r>
            <a:r>
              <a:rPr lang="en-US" b="0" u="heavy" dirty="0">
                <a:solidFill>
                  <a:srgbClr val="FF0000"/>
                </a:solidFill>
                <a:uFill>
                  <a:solidFill>
                    <a:srgbClr val="FF0000"/>
                  </a:solidFill>
                </a:uFill>
                <a:latin typeface="Arial Black" panose="020B0A04020102020204"/>
                <a:cs typeface="Arial Black" panose="020B0A04020102020204"/>
              </a:rPr>
              <a:t> FUEL</a:t>
            </a:r>
            <a:r>
              <a:rPr b="0" u="heavy" spc="10" dirty="0">
                <a:solidFill>
                  <a:srgbClr val="FF0000"/>
                </a:solidFill>
                <a:uFill>
                  <a:solidFill>
                    <a:srgbClr val="FF0000"/>
                  </a:solidFill>
                </a:uFill>
                <a:latin typeface="Arial Black" panose="020B0A04020102020204"/>
                <a:cs typeface="Arial Black" panose="020B0A04020102020204"/>
              </a:rPr>
              <a:t> </a:t>
            </a:r>
            <a:r>
              <a:rPr b="0" u="heavy" spc="-10" dirty="0">
                <a:solidFill>
                  <a:srgbClr val="FF0000"/>
                </a:solidFill>
                <a:uFill>
                  <a:solidFill>
                    <a:srgbClr val="FF0000"/>
                  </a:solidFill>
                </a:uFill>
                <a:latin typeface="Arial Black" panose="020B0A04020102020204"/>
                <a:cs typeface="Arial Black" panose="020B0A04020102020204"/>
              </a:rPr>
              <a:t>CONSUMPTION)</a:t>
            </a:r>
            <a:endParaRPr b="0" u="heavy" spc="-10" dirty="0">
              <a:solidFill>
                <a:srgbClr val="FF0000"/>
              </a:solidFill>
              <a:uFill>
                <a:solidFill>
                  <a:srgbClr val="FF0000"/>
                </a:solidFill>
              </a:uFill>
              <a:latin typeface="Arial Black" panose="020B0A04020102020204"/>
              <a:cs typeface="Arial Black" panose="020B0A04020102020204"/>
            </a:endParaRPr>
          </a:p>
        </p:txBody>
      </p:sp>
      <p:sp>
        <p:nvSpPr>
          <p:cNvPr id="3" name="object 3"/>
          <p:cNvSpPr txBox="1"/>
          <p:nvPr/>
        </p:nvSpPr>
        <p:spPr>
          <a:xfrm>
            <a:off x="0" y="2809240"/>
            <a:ext cx="8929718" cy="2933700"/>
          </a:xfrm>
          <a:prstGeom prst="rect">
            <a:avLst/>
          </a:prstGeom>
        </p:spPr>
        <p:txBody>
          <a:bodyPr vert="horz" wrap="square" lIns="0" tIns="12700" rIns="0" bIns="0" rtlCol="0">
            <a:spAutoFit/>
          </a:bodyPr>
          <a:lstStyle/>
          <a:p>
            <a:pPr marL="12065" marR="35560" indent="2540" algn="ctr">
              <a:lnSpc>
                <a:spcPct val="100000"/>
              </a:lnSpc>
              <a:spcBef>
                <a:spcPts val="100"/>
              </a:spcBef>
            </a:pPr>
            <a:r>
              <a:rPr sz="2800" dirty="0">
                <a:solidFill>
                  <a:srgbClr val="0000FF"/>
                </a:solidFill>
                <a:latin typeface="Arial Black" panose="020B0A04020102020204"/>
                <a:cs typeface="Arial Black" panose="020B0A04020102020204"/>
              </a:rPr>
              <a:t>H</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ΠΟΣΟΤΗΤΑ</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ΚΑΥΣΙΜΟΥ</a:t>
            </a:r>
            <a:r>
              <a:rPr sz="2800" spc="15" dirty="0">
                <a:solidFill>
                  <a:srgbClr val="0000FF"/>
                </a:solidFill>
                <a:latin typeface="Arial Black" panose="020B0A04020102020204"/>
                <a:cs typeface="Arial Black" panose="020B0A04020102020204"/>
              </a:rPr>
              <a:t> </a:t>
            </a:r>
            <a:r>
              <a:rPr sz="2800" spc="-25" dirty="0">
                <a:solidFill>
                  <a:srgbClr val="0000FF"/>
                </a:solidFill>
                <a:latin typeface="Arial Black" panose="020B0A04020102020204"/>
                <a:cs typeface="Arial Black" panose="020B0A04020102020204"/>
              </a:rPr>
              <a:t>ΠΟΥ </a:t>
            </a:r>
            <a:r>
              <a:rPr sz="2800" dirty="0">
                <a:solidFill>
                  <a:srgbClr val="0000FF"/>
                </a:solidFill>
                <a:latin typeface="Arial Black" panose="020B0A04020102020204"/>
                <a:cs typeface="Arial Black" panose="020B0A04020102020204"/>
              </a:rPr>
              <a:t>ΑΝΤΙΣΤΟΙΧΕΙ ΣΕ</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Κg</a:t>
            </a:r>
            <a:r>
              <a:rPr sz="2800" spc="15" dirty="0">
                <a:solidFill>
                  <a:srgbClr val="0000FF"/>
                </a:solidFill>
                <a:latin typeface="Arial Black" panose="020B0A04020102020204"/>
                <a:cs typeface="Arial Black" panose="020B0A04020102020204"/>
              </a:rPr>
              <a:t> </a:t>
            </a:r>
            <a:r>
              <a:rPr lang="el-GR" altLang="en-US" sz="2800" spc="15" dirty="0">
                <a:solidFill>
                  <a:srgbClr val="0000FF"/>
                </a:solidFill>
                <a:latin typeface="Arial Black" panose="020B0A04020102020204"/>
                <a:cs typeface="Arial Black" panose="020B0A04020102020204"/>
              </a:rPr>
              <a:t>ή</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gr</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ΓΙΑ</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ΚΑΘΕ</a:t>
            </a:r>
            <a:r>
              <a:rPr sz="2800" spc="15" dirty="0">
                <a:solidFill>
                  <a:srgbClr val="0000FF"/>
                </a:solidFill>
                <a:latin typeface="Arial Black" panose="020B0A04020102020204"/>
                <a:cs typeface="Arial Black" panose="020B0A04020102020204"/>
              </a:rPr>
              <a:t> </a:t>
            </a:r>
            <a:r>
              <a:rPr sz="2800" spc="-20" dirty="0">
                <a:solidFill>
                  <a:srgbClr val="0000FF"/>
                </a:solidFill>
                <a:latin typeface="Arial Black" panose="020B0A04020102020204"/>
                <a:cs typeface="Arial Black" panose="020B0A04020102020204"/>
              </a:rPr>
              <a:t>ΙΠΠΟ </a:t>
            </a:r>
            <a:r>
              <a:rPr sz="2800" dirty="0">
                <a:solidFill>
                  <a:srgbClr val="0000FF"/>
                </a:solidFill>
                <a:latin typeface="Arial Black" panose="020B0A04020102020204"/>
                <a:cs typeface="Arial Black" panose="020B0A04020102020204"/>
              </a:rPr>
              <a:t>ΣΕ</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ΜΙΑ</a:t>
            </a:r>
            <a:r>
              <a:rPr sz="2800" spc="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ΩΡΑ</a:t>
            </a:r>
            <a:r>
              <a:rPr sz="2800" spc="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ΛΕΙΤΟΥΡΓΙΑ</a:t>
            </a:r>
            <a:r>
              <a:rPr sz="2800" spc="45" dirty="0">
                <a:solidFill>
                  <a:srgbClr val="0000FF"/>
                </a:solidFill>
                <a:latin typeface="Arial Black" panose="020B0A04020102020204"/>
                <a:cs typeface="Arial Black" panose="020B0A04020102020204"/>
              </a:rPr>
              <a:t> </a:t>
            </a:r>
            <a:r>
              <a:rPr sz="2800" dirty="0">
                <a:latin typeface="Arial Black" panose="020B0A04020102020204"/>
                <a:cs typeface="Arial Black" panose="020B0A04020102020204"/>
              </a:rPr>
              <a:t>ΚΑΙ</a:t>
            </a:r>
            <a:r>
              <a:rPr sz="2800" spc="5" dirty="0">
                <a:latin typeface="Arial Black" panose="020B0A04020102020204"/>
                <a:cs typeface="Arial Black" panose="020B0A04020102020204"/>
              </a:rPr>
              <a:t> </a:t>
            </a:r>
            <a:r>
              <a:rPr sz="2800" spc="-10" dirty="0">
                <a:latin typeface="Arial Black" panose="020B0A04020102020204"/>
                <a:cs typeface="Arial Black" panose="020B0A04020102020204"/>
              </a:rPr>
              <a:t>ΔΙΔΕΤΑΙ </a:t>
            </a:r>
            <a:r>
              <a:rPr sz="2800" dirty="0">
                <a:latin typeface="Arial Black" panose="020B0A04020102020204"/>
                <a:cs typeface="Arial Black" panose="020B0A04020102020204"/>
              </a:rPr>
              <a:t>ΑΠΟ</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ΤΗΝ</a:t>
            </a:r>
            <a:r>
              <a:rPr sz="2800" spc="5" dirty="0">
                <a:latin typeface="Arial Black" panose="020B0A04020102020204"/>
                <a:cs typeface="Arial Black" panose="020B0A04020102020204"/>
              </a:rPr>
              <a:t> </a:t>
            </a:r>
            <a:r>
              <a:rPr sz="2800" spc="-10" dirty="0">
                <a:latin typeface="Arial Black" panose="020B0A04020102020204"/>
                <a:cs typeface="Arial Black" panose="020B0A04020102020204"/>
              </a:rPr>
              <a:t>ΣΧΕΣΗ:</a:t>
            </a:r>
            <a:endParaRPr sz="2800">
              <a:latin typeface="Arial Black" panose="020B0A04020102020204"/>
              <a:cs typeface="Arial Black" panose="020B0A04020102020204"/>
            </a:endParaRPr>
          </a:p>
          <a:p>
            <a:pPr marR="15240" algn="ctr">
              <a:lnSpc>
                <a:spcPct val="100000"/>
              </a:lnSpc>
              <a:spcBef>
                <a:spcPts val="540"/>
              </a:spcBef>
            </a:pPr>
            <a:r>
              <a:rPr sz="4000" spc="-10" dirty="0">
                <a:solidFill>
                  <a:srgbClr val="FF0000"/>
                </a:solidFill>
                <a:latin typeface="Arial Black" panose="020B0A04020102020204"/>
                <a:cs typeface="Arial Black" panose="020B0A04020102020204"/>
              </a:rPr>
              <a:t>be=Κ/Ne</a:t>
            </a:r>
            <a:endParaRPr sz="4000">
              <a:latin typeface="Arial Black" panose="020B0A04020102020204"/>
              <a:cs typeface="Arial Black" panose="020B0A04020102020204"/>
            </a:endParaRPr>
          </a:p>
          <a:p>
            <a:pPr marR="15240" algn="ctr">
              <a:lnSpc>
                <a:spcPct val="100000"/>
              </a:lnSpc>
              <a:spcBef>
                <a:spcPts val="560"/>
              </a:spcBef>
            </a:pPr>
            <a:r>
              <a:rPr sz="2400" spc="-40" dirty="0">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Kg/BHP.h</a:t>
            </a:r>
            <a:r>
              <a:rPr sz="2400" spc="-40" dirty="0">
                <a:latin typeface="Arial Black" panose="020B0A04020102020204"/>
                <a:cs typeface="Arial Black" panose="020B0A04020102020204"/>
              </a:rPr>
              <a:t>),</a:t>
            </a:r>
            <a:r>
              <a:rPr sz="2400" spc="-155" dirty="0">
                <a:latin typeface="Arial Black" panose="020B0A04020102020204"/>
                <a:cs typeface="Arial Black" panose="020B0A04020102020204"/>
              </a:rPr>
              <a:t> </a:t>
            </a:r>
            <a:r>
              <a:rPr sz="2400" dirty="0">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Kg/kW.h</a:t>
            </a:r>
            <a:r>
              <a:rPr sz="2400" dirty="0">
                <a:latin typeface="Arial Black" panose="020B0A04020102020204"/>
                <a:cs typeface="Arial Black" panose="020B0A04020102020204"/>
              </a:rPr>
              <a:t>),</a:t>
            </a:r>
            <a:r>
              <a:rPr sz="2400" spc="-135" dirty="0">
                <a:latin typeface="Arial Black" panose="020B0A04020102020204"/>
                <a:cs typeface="Arial Black" panose="020B0A04020102020204"/>
              </a:rPr>
              <a:t> </a:t>
            </a:r>
            <a:r>
              <a:rPr sz="2400" spc="-40" dirty="0">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g/BHP.h</a:t>
            </a:r>
            <a:r>
              <a:rPr sz="2400" spc="-40" dirty="0">
                <a:latin typeface="Arial Black" panose="020B0A04020102020204"/>
                <a:cs typeface="Arial Black" panose="020B0A04020102020204"/>
              </a:rPr>
              <a:t>),</a:t>
            </a:r>
            <a:r>
              <a:rPr sz="2400" spc="-140" dirty="0">
                <a:latin typeface="Arial Black" panose="020B0A04020102020204"/>
                <a:cs typeface="Arial Black" panose="020B0A04020102020204"/>
              </a:rPr>
              <a:t> </a:t>
            </a:r>
            <a:r>
              <a:rPr sz="2400" spc="-10" dirty="0">
                <a:latin typeface="Arial Black" panose="020B0A04020102020204"/>
                <a:cs typeface="Arial Black" panose="020B0A04020102020204"/>
              </a:rPr>
              <a:t>(</a:t>
            </a:r>
            <a:r>
              <a:rPr sz="2400" spc="-10" dirty="0">
                <a:solidFill>
                  <a:srgbClr val="FF0000"/>
                </a:solidFill>
                <a:latin typeface="Arial Black" panose="020B0A04020102020204"/>
                <a:cs typeface="Arial Black" panose="020B0A04020102020204"/>
              </a:rPr>
              <a:t>g/kW.h</a:t>
            </a:r>
            <a:r>
              <a:rPr sz="2400" spc="-1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09040">
              <a:lnSpc>
                <a:spcPct val="100000"/>
              </a:lnSpc>
              <a:spcBef>
                <a:spcPts val="560"/>
              </a:spcBef>
              <a:tabLst>
                <a:tab pos="1979930" algn="l"/>
                <a:tab pos="7146290" algn="l"/>
              </a:tabLst>
            </a:pPr>
            <a:r>
              <a:rPr sz="2800" spc="-50" smtClean="0">
                <a:solidFill>
                  <a:srgbClr val="FF0000"/>
                </a:solidFill>
                <a:latin typeface="Arial Black" panose="020B0A04020102020204"/>
                <a:cs typeface="Arial Black" panose="020B0A04020102020204"/>
              </a:rPr>
              <a:t>K</a:t>
            </a:r>
            <a:r>
              <a:rPr lang="el-GR" sz="2800" spc="-50" dirty="0" smtClean="0">
                <a:solidFill>
                  <a:srgbClr val="FF0000"/>
                </a:solidFill>
                <a:latin typeface="Arial Black" panose="020B0A04020102020204"/>
                <a:cs typeface="Arial Black" panose="020B0A04020102020204"/>
              </a:rPr>
              <a:t>=</a:t>
            </a:r>
            <a:r>
              <a:rPr sz="280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ΚΑΤΑΝΑΛΩΣΗ</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ΚΑΥΣΙΜΟΥ</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ΤΗΝ</a:t>
            </a:r>
            <a:r>
              <a:rPr sz="2000" spc="-1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ΩΡΑ</a:t>
            </a:r>
            <a:r>
              <a:rPr sz="200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(Kg/h)</a:t>
            </a:r>
            <a:endParaRPr sz="20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1741170" y="375920"/>
            <a:ext cx="5662295" cy="391160"/>
          </a:xfrm>
          <a:prstGeom prst="rect">
            <a:avLst/>
          </a:prstGeom>
        </p:spPr>
        <p:txBody>
          <a:bodyPr vert="horz" wrap="square" lIns="0" tIns="12700" rIns="0" bIns="0" rtlCol="0">
            <a:spAutoFit/>
          </a:bodyPr>
          <a:lstStyle/>
          <a:p>
            <a:pPr marL="12700">
              <a:lnSpc>
                <a:spcPct val="100000"/>
              </a:lnSpc>
              <a:spcBef>
                <a:spcPts val="100"/>
              </a:spcBef>
            </a:pPr>
            <a:r>
              <a:rPr sz="2400" u="heavy" dirty="0">
                <a:solidFill>
                  <a:srgbClr val="FFFFFF"/>
                </a:solidFill>
                <a:uFill>
                  <a:solidFill>
                    <a:srgbClr val="FFFFFF"/>
                  </a:solidFill>
                </a:uFill>
                <a:latin typeface="Arial Black" panose="020B0A04020102020204"/>
                <a:cs typeface="Arial Black" panose="020B0A04020102020204"/>
              </a:rPr>
              <a:t>ΕΙΔΙΚΗ</a:t>
            </a:r>
            <a:r>
              <a:rPr sz="2400" u="heavy" spc="-90" dirty="0">
                <a:solidFill>
                  <a:srgbClr val="FFFFFF"/>
                </a:solidFill>
                <a:uFill>
                  <a:solidFill>
                    <a:srgbClr val="FFFFFF"/>
                  </a:solidFill>
                </a:uFill>
                <a:latin typeface="Arial Black" panose="020B0A04020102020204"/>
                <a:cs typeface="Arial Black" panose="020B0A04020102020204"/>
              </a:rPr>
              <a:t> </a:t>
            </a:r>
            <a:r>
              <a:rPr sz="2400" u="heavy" dirty="0">
                <a:solidFill>
                  <a:srgbClr val="FFFFFF"/>
                </a:solidFill>
                <a:uFill>
                  <a:solidFill>
                    <a:srgbClr val="FFFFFF"/>
                  </a:solidFill>
                </a:uFill>
                <a:latin typeface="Arial Black" panose="020B0A04020102020204"/>
                <a:cs typeface="Arial Black" panose="020B0A04020102020204"/>
              </a:rPr>
              <a:t>ΚΑΤΑΝΑΛΩΣΗ</a:t>
            </a:r>
            <a:r>
              <a:rPr sz="2400" u="heavy" spc="-75" dirty="0">
                <a:solidFill>
                  <a:srgbClr val="FFFFFF"/>
                </a:solidFill>
                <a:uFill>
                  <a:solidFill>
                    <a:srgbClr val="FFFFFF"/>
                  </a:solidFill>
                </a:uFill>
                <a:latin typeface="Arial Black" panose="020B0A04020102020204"/>
                <a:cs typeface="Arial Black" panose="020B0A04020102020204"/>
              </a:rPr>
              <a:t> </a:t>
            </a:r>
            <a:r>
              <a:rPr sz="2400" u="heavy" spc="-10" dirty="0">
                <a:solidFill>
                  <a:srgbClr val="FFFFFF"/>
                </a:solidFill>
                <a:uFill>
                  <a:solidFill>
                    <a:srgbClr val="FFFFFF"/>
                  </a:solidFill>
                </a:uFill>
                <a:latin typeface="Arial Black" panose="020B0A04020102020204"/>
                <a:cs typeface="Arial Black" panose="020B0A04020102020204"/>
              </a:rPr>
              <a:t>ΚΑΥΣΙΜΟΥ</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875030" y="1318259"/>
            <a:ext cx="7387590" cy="3221990"/>
          </a:xfrm>
          <a:prstGeom prst="rect">
            <a:avLst/>
          </a:prstGeom>
        </p:spPr>
        <p:txBody>
          <a:bodyPr vert="horz" wrap="square" lIns="0" tIns="27939" rIns="0" bIns="0" rtlCol="0">
            <a:spAutoFit/>
          </a:bodyPr>
          <a:lstStyle/>
          <a:p>
            <a:pPr marL="280035" marR="273050" algn="ctr">
              <a:lnSpc>
                <a:spcPts val="3350"/>
              </a:lnSpc>
              <a:spcBef>
                <a:spcPts val="220"/>
              </a:spcBef>
            </a:pPr>
            <a:r>
              <a:rPr sz="2800" dirty="0">
                <a:latin typeface="Arial Black" panose="020B0A04020102020204"/>
                <a:cs typeface="Arial Black" panose="020B0A04020102020204"/>
              </a:rPr>
              <a:t>ΠΡΑΓΜΑΤΙΚΟΣ</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ή</a:t>
            </a:r>
            <a:r>
              <a:rPr sz="2800" spc="15" dirty="0">
                <a:latin typeface="Arial Black" panose="020B0A04020102020204"/>
                <a:cs typeface="Arial Black" panose="020B0A04020102020204"/>
              </a:rPr>
              <a:t> </a:t>
            </a:r>
            <a:r>
              <a:rPr sz="2800" dirty="0">
                <a:latin typeface="Arial Black" panose="020B0A04020102020204"/>
                <a:cs typeface="Arial Black" panose="020B0A04020102020204"/>
              </a:rPr>
              <a:t>ΟΛΙΚΟΣ</a:t>
            </a:r>
            <a:r>
              <a:rPr sz="2800" spc="15" dirty="0">
                <a:latin typeface="Arial Black" panose="020B0A04020102020204"/>
                <a:cs typeface="Arial Black" panose="020B0A04020102020204"/>
              </a:rPr>
              <a:t> </a:t>
            </a:r>
            <a:r>
              <a:rPr sz="2800" spc="-10" dirty="0">
                <a:latin typeface="Arial Black" panose="020B0A04020102020204"/>
                <a:cs typeface="Arial Black" panose="020B0A04020102020204"/>
              </a:rPr>
              <a:t>ΒΑΘΜΟΣ ΑΠΟΔΟΣΗΣ</a:t>
            </a:r>
            <a:endParaRPr sz="2800">
              <a:latin typeface="Arial Black" panose="020B0A04020102020204"/>
              <a:cs typeface="Arial Black" panose="020B0A04020102020204"/>
            </a:endParaRPr>
          </a:p>
          <a:p>
            <a:pPr>
              <a:lnSpc>
                <a:spcPct val="100000"/>
              </a:lnSpc>
              <a:spcBef>
                <a:spcPts val="55"/>
              </a:spcBef>
            </a:pPr>
            <a:endParaRPr sz="3050">
              <a:latin typeface="Arial Black" panose="020B0A04020102020204"/>
              <a:cs typeface="Arial Black" panose="020B0A04020102020204"/>
            </a:endParaRPr>
          </a:p>
          <a:p>
            <a:pPr marL="12065" marR="5080" algn="ctr">
              <a:lnSpc>
                <a:spcPct val="100000"/>
              </a:lnSpc>
              <a:spcBef>
                <a:spcPts val="5"/>
              </a:spcBef>
            </a:pPr>
            <a:r>
              <a:rPr sz="2800" dirty="0">
                <a:latin typeface="Arial Black" panose="020B0A04020102020204"/>
                <a:cs typeface="Arial Black" panose="020B0A04020102020204"/>
              </a:rPr>
              <a:t>ΕΙΝΑΙ</a:t>
            </a:r>
            <a:r>
              <a:rPr sz="2800" spc="10" dirty="0">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Ο</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ΛΟΓΟΣ</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ΤΩΝ</a:t>
            </a:r>
            <a:r>
              <a:rPr sz="2800" spc="10" dirty="0">
                <a:solidFill>
                  <a:srgbClr val="0000FF"/>
                </a:solidFill>
                <a:latin typeface="Arial Black" panose="020B0A04020102020204"/>
                <a:cs typeface="Arial Black" panose="020B0A04020102020204"/>
              </a:rPr>
              <a:t> </a:t>
            </a:r>
            <a:r>
              <a:rPr sz="2800" spc="-10" dirty="0">
                <a:solidFill>
                  <a:srgbClr val="0000FF"/>
                </a:solidFill>
                <a:latin typeface="Arial Black" panose="020B0A04020102020204"/>
                <a:cs typeface="Arial Black" panose="020B0A04020102020204"/>
              </a:rPr>
              <a:t>ΚΕΡΔΙΖΟΜΕΝΩΝ </a:t>
            </a:r>
            <a:r>
              <a:rPr sz="2800" dirty="0">
                <a:solidFill>
                  <a:srgbClr val="0000FF"/>
                </a:solidFill>
                <a:latin typeface="Arial Black" panose="020B0A04020102020204"/>
                <a:cs typeface="Arial Black" panose="020B0A04020102020204"/>
              </a:rPr>
              <a:t>ΘΕΡΜΙΔΩΝ</a:t>
            </a:r>
            <a:r>
              <a:rPr sz="2800" spc="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ΠΡΟΣ</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ΤΩΝ</a:t>
            </a:r>
            <a:r>
              <a:rPr sz="2800" spc="10" dirty="0">
                <a:solidFill>
                  <a:srgbClr val="0000FF"/>
                </a:solidFill>
                <a:latin typeface="Arial Black" panose="020B0A04020102020204"/>
                <a:cs typeface="Arial Black" panose="020B0A04020102020204"/>
              </a:rPr>
              <a:t> </a:t>
            </a:r>
            <a:r>
              <a:rPr sz="2800" spc="-10" dirty="0">
                <a:solidFill>
                  <a:srgbClr val="0000FF"/>
                </a:solidFill>
                <a:latin typeface="Arial Black" panose="020B0A04020102020204"/>
                <a:cs typeface="Arial Black" panose="020B0A04020102020204"/>
              </a:rPr>
              <a:t>ΚΑΙΓΟΜΕΝΩΝ</a:t>
            </a:r>
            <a:endParaRPr sz="2800">
              <a:latin typeface="Arial Black" panose="020B0A04020102020204"/>
              <a:cs typeface="Arial Black" panose="020B0A04020102020204"/>
            </a:endParaRPr>
          </a:p>
          <a:p>
            <a:pPr marL="579120" algn="ctr">
              <a:lnSpc>
                <a:spcPct val="100000"/>
              </a:lnSpc>
              <a:spcBef>
                <a:spcPts val="950"/>
              </a:spcBef>
              <a:tabLst>
                <a:tab pos="1485900" algn="l"/>
                <a:tab pos="2396490" algn="l"/>
                <a:tab pos="2796540" algn="l"/>
                <a:tab pos="4311650" algn="l"/>
              </a:tabLst>
            </a:pPr>
            <a:r>
              <a:rPr sz="2400" dirty="0">
                <a:solidFill>
                  <a:srgbClr val="FF0000"/>
                </a:solidFill>
                <a:latin typeface="Arial Black" panose="020B0A04020102020204"/>
                <a:cs typeface="Arial Black" panose="020B0A04020102020204"/>
              </a:rPr>
              <a:t>ηe</a:t>
            </a:r>
            <a:r>
              <a:rPr sz="2400" spc="-3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	</a:t>
            </a:r>
            <a:r>
              <a:rPr sz="2400" u="heavy" spc="-25" dirty="0">
                <a:solidFill>
                  <a:srgbClr val="FF0000"/>
                </a:solidFill>
                <a:uFill>
                  <a:solidFill>
                    <a:srgbClr val="FF0000"/>
                  </a:solidFill>
                </a:uFill>
                <a:latin typeface="Arial Black" panose="020B0A04020102020204"/>
                <a:cs typeface="Arial Black" panose="020B0A04020102020204"/>
              </a:rPr>
              <a:t>632</a:t>
            </a:r>
            <a:r>
              <a:rPr sz="240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	</a:t>
            </a:r>
            <a:r>
              <a:rPr sz="2400" u="heavy" spc="-20" dirty="0">
                <a:solidFill>
                  <a:srgbClr val="FF0000"/>
                </a:solidFill>
                <a:uFill>
                  <a:solidFill>
                    <a:srgbClr val="FF0000"/>
                  </a:solidFill>
                </a:uFill>
                <a:latin typeface="Arial Black" panose="020B0A04020102020204"/>
                <a:cs typeface="Arial Black" panose="020B0A04020102020204"/>
              </a:rPr>
              <a:t>3600</a:t>
            </a:r>
            <a:r>
              <a:rPr sz="2400" u="heavy" dirty="0">
                <a:solidFill>
                  <a:srgbClr val="FF0000"/>
                </a:solidFill>
                <a:uFill>
                  <a:solidFill>
                    <a:srgbClr val="FF0000"/>
                  </a:solidFill>
                </a:uFill>
                <a:latin typeface="Arial Black" panose="020B0A04020102020204"/>
                <a:cs typeface="Arial Black" panose="020B0A04020102020204"/>
              </a:rPr>
              <a:t>	</a:t>
            </a:r>
            <a:endParaRPr sz="2400">
              <a:latin typeface="Arial Black" panose="020B0A04020102020204"/>
              <a:cs typeface="Arial Black" panose="020B0A04020102020204"/>
            </a:endParaRPr>
          </a:p>
          <a:p>
            <a:pPr marL="680720" algn="ctr">
              <a:lnSpc>
                <a:spcPct val="100000"/>
              </a:lnSpc>
              <a:spcBef>
                <a:spcPts val="560"/>
              </a:spcBef>
              <a:tabLst>
                <a:tab pos="2143760" algn="l"/>
              </a:tabLst>
            </a:pPr>
            <a:r>
              <a:rPr sz="2400" spc="-10" dirty="0">
                <a:solidFill>
                  <a:srgbClr val="FF0000"/>
                </a:solidFill>
                <a:latin typeface="Arial Black" panose="020B0A04020102020204"/>
                <a:cs typeface="Arial Black" panose="020B0A04020102020204"/>
              </a:rPr>
              <a:t>be.Hk</a:t>
            </a:r>
            <a:r>
              <a:rPr sz="240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be.Hk</a:t>
            </a:r>
            <a:endParaRPr sz="2400">
              <a:latin typeface="Arial Black" panose="020B0A04020102020204"/>
              <a:cs typeface="Arial Black" panose="020B0A04020102020204"/>
            </a:endParaRPr>
          </a:p>
        </p:txBody>
      </p:sp>
      <p:graphicFrame>
        <p:nvGraphicFramePr>
          <p:cNvPr id="3" name="object 3"/>
          <p:cNvGraphicFramePr>
            <a:graphicFrameLocks noGrp="1"/>
          </p:cNvGraphicFramePr>
          <p:nvPr/>
        </p:nvGraphicFramePr>
        <p:xfrm>
          <a:off x="683259" y="4919831"/>
          <a:ext cx="8066404" cy="713740"/>
        </p:xfrm>
        <a:graphic>
          <a:graphicData uri="http://schemas.openxmlformats.org/drawingml/2006/table">
            <a:tbl>
              <a:tblPr firstRow="1" bandRow="1">
                <a:tableStyleId>{2D5ABB26-0587-4C30-8999-92F81FD0307C}</a:tableStyleId>
              </a:tblPr>
              <a:tblGrid>
                <a:gridCol w="710565"/>
                <a:gridCol w="5603875"/>
                <a:gridCol w="338455"/>
                <a:gridCol w="1413509"/>
              </a:tblGrid>
              <a:tr h="356870">
                <a:tc>
                  <a:txBody>
                    <a:bodyPr/>
                    <a:lstStyle/>
                    <a:p>
                      <a:pPr marL="31750">
                        <a:lnSpc>
                          <a:spcPct val="100000"/>
                        </a:lnSpc>
                        <a:spcBef>
                          <a:spcPts val="200"/>
                        </a:spcBef>
                      </a:pPr>
                      <a:r>
                        <a:rPr sz="2000" spc="-25" dirty="0">
                          <a:solidFill>
                            <a:srgbClr val="FF0000"/>
                          </a:solidFill>
                          <a:latin typeface="Arial Black" panose="020B0A04020102020204"/>
                          <a:cs typeface="Arial Black" panose="020B0A04020102020204"/>
                        </a:rPr>
                        <a:t>Hk</a:t>
                      </a:r>
                      <a:endParaRPr sz="2000">
                        <a:latin typeface="Arial Black" panose="020B0A04020102020204"/>
                        <a:cs typeface="Arial Black" panose="020B0A04020102020204"/>
                      </a:endParaRPr>
                    </a:p>
                  </a:txBody>
                  <a:tcPr marL="0" marR="0" marT="25400" marB="0"/>
                </a:tc>
                <a:tc>
                  <a:txBody>
                    <a:bodyPr/>
                    <a:lstStyle/>
                    <a:p>
                      <a:pPr marL="298450">
                        <a:lnSpc>
                          <a:spcPct val="100000"/>
                        </a:lnSpc>
                        <a:spcBef>
                          <a:spcPts val="200"/>
                        </a:spcBef>
                        <a:tabLst>
                          <a:tab pos="2912110" algn="l"/>
                        </a:tabLst>
                      </a:pPr>
                      <a:r>
                        <a:rPr sz="1600" dirty="0">
                          <a:latin typeface="Arial Black" panose="020B0A04020102020204"/>
                          <a:cs typeface="Arial Black" panose="020B0A04020102020204"/>
                        </a:rPr>
                        <a:t>ΘΕΡΜΙΚΗ</a:t>
                      </a:r>
                      <a:r>
                        <a:rPr sz="1600" spc="-120" dirty="0">
                          <a:latin typeface="Arial Black" panose="020B0A04020102020204"/>
                          <a:cs typeface="Arial Black" panose="020B0A04020102020204"/>
                        </a:rPr>
                        <a:t> </a:t>
                      </a:r>
                      <a:r>
                        <a:rPr sz="1600" spc="-10" dirty="0">
                          <a:latin typeface="Arial Black" panose="020B0A04020102020204"/>
                          <a:cs typeface="Arial Black" panose="020B0A04020102020204"/>
                        </a:rPr>
                        <a:t>ΙΚΑΝΟΤΗΤΑ</a:t>
                      </a:r>
                      <a:r>
                        <a:rPr sz="160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(Kcal/Kg)</a:t>
                      </a:r>
                      <a:r>
                        <a:rPr sz="2000" spc="-4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(kJ/kg)</a:t>
                      </a:r>
                      <a:endParaRPr sz="2000">
                        <a:latin typeface="Arial Black" panose="020B0A04020102020204"/>
                        <a:cs typeface="Arial Black" panose="020B0A04020102020204"/>
                      </a:endParaRPr>
                    </a:p>
                  </a:txBody>
                  <a:tcPr marL="0" marR="0" marT="25400" marB="0"/>
                </a:tc>
                <a:tc gridSpan="2">
                  <a:txBody>
                    <a:bodyPr/>
                    <a:lstStyle/>
                    <a:p>
                      <a:pPr>
                        <a:lnSpc>
                          <a:spcPct val="100000"/>
                        </a:lnSpc>
                      </a:pPr>
                      <a:endParaRPr sz="2200">
                        <a:latin typeface="Times New Roman" panose="02020603050405020304"/>
                        <a:cs typeface="Times New Roman" panose="02020603050405020304"/>
                      </a:endParaRPr>
                    </a:p>
                  </a:txBody>
                  <a:tcPr marL="0" marR="0" marT="0" marB="0"/>
                </a:tc>
                <a:tc hMerge="1">
                  <a:tcPr marL="0" marR="0" marT="0" marB="0"/>
                </a:tc>
              </a:tr>
              <a:tr h="356870">
                <a:tc>
                  <a:txBody>
                    <a:bodyPr/>
                    <a:lstStyle/>
                    <a:p>
                      <a:pPr marL="35560">
                        <a:lnSpc>
                          <a:spcPct val="100000"/>
                        </a:lnSpc>
                        <a:spcBef>
                          <a:spcPts val="190"/>
                        </a:spcBef>
                      </a:pPr>
                      <a:r>
                        <a:rPr sz="2000" spc="-25" dirty="0">
                          <a:solidFill>
                            <a:srgbClr val="FF0000"/>
                          </a:solidFill>
                          <a:latin typeface="Arial Black" panose="020B0A04020102020204"/>
                          <a:cs typeface="Arial Black" panose="020B0A04020102020204"/>
                        </a:rPr>
                        <a:t>be</a:t>
                      </a:r>
                      <a:endParaRPr sz="2000">
                        <a:latin typeface="Arial Black" panose="020B0A04020102020204"/>
                        <a:cs typeface="Arial Black" panose="020B0A04020102020204"/>
                      </a:endParaRPr>
                    </a:p>
                  </a:txBody>
                  <a:tcPr marL="0" marR="0" marT="24130" marB="0"/>
                </a:tc>
                <a:tc>
                  <a:txBody>
                    <a:bodyPr/>
                    <a:lstStyle/>
                    <a:p>
                      <a:pPr marL="345440">
                        <a:lnSpc>
                          <a:spcPct val="100000"/>
                        </a:lnSpc>
                        <a:spcBef>
                          <a:spcPts val="190"/>
                        </a:spcBef>
                        <a:tabLst>
                          <a:tab pos="4213860" algn="l"/>
                        </a:tabLst>
                      </a:pPr>
                      <a:r>
                        <a:rPr sz="1600" dirty="0">
                          <a:latin typeface="Arial Black" panose="020B0A04020102020204"/>
                          <a:cs typeface="Arial Black" panose="020B0A04020102020204"/>
                        </a:rPr>
                        <a:t>ΕΙΔΙΚΗ</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ΚΑΤΑΝΑΛΩΣΗ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ΚΑΥΣΙΜΟΥ</a:t>
                      </a:r>
                      <a:r>
                        <a:rPr sz="1600" dirty="0">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(Kg/bhp.h</a:t>
                      </a:r>
                      <a:endParaRPr sz="2000">
                        <a:latin typeface="Arial Black" panose="020B0A04020102020204"/>
                        <a:cs typeface="Arial Black" panose="020B0A04020102020204"/>
                      </a:endParaRPr>
                    </a:p>
                  </a:txBody>
                  <a:tcPr marL="0" marR="0" marT="24130" marB="0"/>
                </a:tc>
                <a:tc>
                  <a:txBody>
                    <a:bodyPr/>
                    <a:lstStyle/>
                    <a:p>
                      <a:pPr marL="84455">
                        <a:lnSpc>
                          <a:spcPct val="100000"/>
                        </a:lnSpc>
                        <a:spcBef>
                          <a:spcPts val="190"/>
                        </a:spcBef>
                      </a:pPr>
                      <a:r>
                        <a:rPr sz="2000" dirty="0">
                          <a:solidFill>
                            <a:srgbClr val="FF0000"/>
                          </a:solidFill>
                          <a:latin typeface="Arial Black" panose="020B0A04020102020204"/>
                          <a:cs typeface="Arial Black" panose="020B0A04020102020204"/>
                        </a:rPr>
                        <a:t>η</a:t>
                      </a:r>
                      <a:endParaRPr sz="2000">
                        <a:latin typeface="Arial Black" panose="020B0A04020102020204"/>
                        <a:cs typeface="Arial Black" panose="020B0A04020102020204"/>
                      </a:endParaRPr>
                    </a:p>
                  </a:txBody>
                  <a:tcPr marL="0" marR="0" marT="24130" marB="0"/>
                </a:tc>
                <a:tc>
                  <a:txBody>
                    <a:bodyPr/>
                    <a:lstStyle/>
                    <a:p>
                      <a:pPr marL="85090">
                        <a:lnSpc>
                          <a:spcPct val="100000"/>
                        </a:lnSpc>
                        <a:spcBef>
                          <a:spcPts val="190"/>
                        </a:spcBef>
                      </a:pPr>
                      <a:r>
                        <a:rPr sz="2000" dirty="0">
                          <a:solidFill>
                            <a:srgbClr val="FF0000"/>
                          </a:solidFill>
                          <a:latin typeface="Arial Black" panose="020B0A04020102020204"/>
                          <a:cs typeface="Arial Black" panose="020B0A04020102020204"/>
                        </a:rPr>
                        <a:t>Kg/kW.h</a:t>
                      </a:r>
                      <a:r>
                        <a:rPr sz="2000" spc="-135"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txBody>
                  <a:tcPr marL="0" marR="0" marT="24130" marB="0"/>
                </a:tc>
              </a:tr>
            </a:tbl>
          </a:graphicData>
        </a:graphic>
      </p:graphicFrame>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95580">
              <a:lnSpc>
                <a:spcPct val="100000"/>
              </a:lnSpc>
              <a:spcBef>
                <a:spcPts val="100"/>
              </a:spcBef>
            </a:pPr>
            <a:r>
              <a:rPr sz="2400" b="0" u="none" dirty="0">
                <a:solidFill>
                  <a:srgbClr val="FFFFFF"/>
                </a:solidFill>
                <a:latin typeface="Arial Black" panose="020B0A04020102020204"/>
                <a:cs typeface="Arial Black" panose="020B0A04020102020204"/>
              </a:rPr>
              <a:t>ΠΡΑΓΜΑΤΙΚΟΣ</a:t>
            </a:r>
            <a:r>
              <a:rPr sz="2400" b="0" u="heavy"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Η</a:t>
            </a:r>
            <a:r>
              <a:rPr sz="2400" b="0" u="heavy" spc="-5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ΟΛΙΚΟΣ</a:t>
            </a:r>
            <a:r>
              <a:rPr sz="2400" b="0" u="heavy" spc="-5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ΒΑΘΜΟΣ</a:t>
            </a:r>
            <a:r>
              <a:rPr sz="2400" b="0" u="heavy" spc="-5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ΑΠΟΔΟΣΗΣ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4900"/>
            <a:ext cx="8144509" cy="5553075"/>
          </a:xfrm>
          <a:prstGeom prst="rect">
            <a:avLst/>
          </a:prstGeom>
        </p:spPr>
        <p:txBody>
          <a:bodyPr vert="horz" wrap="square" lIns="0" tIns="13970" rIns="0" bIns="0" rtlCol="0">
            <a:spAutoFit/>
          </a:bodyPr>
          <a:lstStyle/>
          <a:p>
            <a:pPr marL="12700" marR="5080" algn="just">
              <a:lnSpc>
                <a:spcPct val="100000"/>
              </a:lnSpc>
              <a:spcBef>
                <a:spcPts val="110"/>
              </a:spcBef>
            </a:pPr>
            <a:r>
              <a:rPr sz="2250" dirty="0">
                <a:latin typeface="Arial Black" panose="020B0A04020102020204"/>
                <a:cs typeface="Arial Black" panose="020B0A04020102020204"/>
              </a:rPr>
              <a:t>ΩΣ</a:t>
            </a:r>
            <a:r>
              <a:rPr sz="2250" spc="-35" dirty="0">
                <a:latin typeface="Arial Black" panose="020B0A04020102020204"/>
                <a:cs typeface="Arial Black" panose="020B0A04020102020204"/>
              </a:rPr>
              <a:t> </a:t>
            </a:r>
            <a:r>
              <a:rPr sz="2250" dirty="0">
                <a:latin typeface="Arial Black" panose="020B0A04020102020204"/>
                <a:cs typeface="Arial Black" panose="020B0A04020102020204"/>
              </a:rPr>
              <a:t>ΜΟΝΑΔΑ</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ΙΣΧΥΟΣ</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ΣΤΟ</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ΜΕΤΡΙΚΟ</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ΣΥΣΤΗΜΑ</a:t>
            </a:r>
            <a:r>
              <a:rPr sz="2250" spc="-30" dirty="0">
                <a:latin typeface="Arial Black" panose="020B0A04020102020204"/>
                <a:cs typeface="Arial Black" panose="020B0A04020102020204"/>
              </a:rPr>
              <a:t> </a:t>
            </a:r>
            <a:r>
              <a:rPr sz="2250" spc="-20" dirty="0">
                <a:latin typeface="Arial Black" panose="020B0A04020102020204"/>
                <a:cs typeface="Arial Black" panose="020B0A04020102020204"/>
              </a:rPr>
              <a:t>ΧΡΗ- </a:t>
            </a:r>
            <a:r>
              <a:rPr sz="2250" dirty="0">
                <a:latin typeface="Arial Black" panose="020B0A04020102020204"/>
                <a:cs typeface="Arial Black" panose="020B0A04020102020204"/>
              </a:rPr>
              <a:t>ΣΙΜΟΠΟΙΕΙΤΑΙ</a:t>
            </a:r>
            <a:r>
              <a:rPr sz="2250" spc="-35" dirty="0">
                <a:latin typeface="Arial Black" panose="020B0A04020102020204"/>
                <a:cs typeface="Arial Black" panose="020B0A04020102020204"/>
              </a:rPr>
              <a:t> </a:t>
            </a:r>
            <a:r>
              <a:rPr sz="2250" dirty="0">
                <a:latin typeface="Arial Black" panose="020B0A04020102020204"/>
                <a:cs typeface="Arial Black" panose="020B0A04020102020204"/>
              </a:rPr>
              <a:t>ΤΟ</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1</a:t>
            </a:r>
            <a:r>
              <a:rPr sz="2250" spc="-20" dirty="0">
                <a:latin typeface="Arial Black" panose="020B0A04020102020204"/>
                <a:cs typeface="Arial Black" panose="020B0A04020102020204"/>
              </a:rPr>
              <a:t> </a:t>
            </a:r>
            <a:r>
              <a:rPr sz="2250" spc="-10" dirty="0">
                <a:latin typeface="Arial Black" panose="020B0A04020102020204"/>
                <a:cs typeface="Arial Black" panose="020B0A04020102020204"/>
              </a:rPr>
              <a:t>Κgm/sec.</a:t>
            </a:r>
            <a:endParaRPr sz="2250">
              <a:latin typeface="Arial Black" panose="020B0A04020102020204"/>
              <a:cs typeface="Arial Black" panose="020B0A04020102020204"/>
            </a:endParaRPr>
          </a:p>
          <a:p>
            <a:pPr marL="12700" marR="176530" indent="95250" algn="just">
              <a:lnSpc>
                <a:spcPct val="100000"/>
              </a:lnSpc>
              <a:spcBef>
                <a:spcPts val="460"/>
              </a:spcBef>
            </a:pPr>
            <a:r>
              <a:rPr sz="2250" dirty="0">
                <a:latin typeface="Arial Black" panose="020B0A04020102020204"/>
                <a:cs typeface="Arial Black" panose="020B0A04020102020204"/>
              </a:rPr>
              <a:t>ΕΠΕΙΔΗ</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ΟΙ</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ΜΟΝΑΔΕΣ</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ΑΥΤΕΣ</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ΕΙΝΑΙ</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ΜΙΚΡΕΣ</a:t>
            </a:r>
            <a:r>
              <a:rPr sz="2250" spc="-15" dirty="0">
                <a:latin typeface="Arial Black" panose="020B0A04020102020204"/>
                <a:cs typeface="Arial Black" panose="020B0A04020102020204"/>
              </a:rPr>
              <a:t>  </a:t>
            </a:r>
            <a:r>
              <a:rPr sz="2250" spc="-20" dirty="0">
                <a:latin typeface="Arial Black" panose="020B0A04020102020204"/>
                <a:cs typeface="Arial Black" panose="020B0A04020102020204"/>
              </a:rPr>
              <a:t>ΧΡΗ- </a:t>
            </a:r>
            <a:r>
              <a:rPr sz="2250" dirty="0">
                <a:latin typeface="Arial Black" panose="020B0A04020102020204"/>
                <a:cs typeface="Arial Black" panose="020B0A04020102020204"/>
              </a:rPr>
              <a:t>ΣΙΜΟΠΟΙΕΙΤΑΙ</a:t>
            </a:r>
            <a:r>
              <a:rPr sz="2250" spc="-25" dirty="0">
                <a:latin typeface="Arial Black" panose="020B0A04020102020204"/>
                <a:cs typeface="Arial Black" panose="020B0A04020102020204"/>
              </a:rPr>
              <a:t> </a:t>
            </a:r>
            <a:r>
              <a:rPr sz="2250" dirty="0">
                <a:latin typeface="Arial Black" panose="020B0A04020102020204"/>
                <a:cs typeface="Arial Black" panose="020B0A04020102020204"/>
              </a:rPr>
              <a:t>ΓΙΑ</a:t>
            </a:r>
            <a:r>
              <a:rPr sz="2250" spc="-30" dirty="0">
                <a:latin typeface="Arial Black" panose="020B0A04020102020204"/>
                <a:cs typeface="Arial Black" panose="020B0A04020102020204"/>
              </a:rPr>
              <a:t> </a:t>
            </a:r>
            <a:r>
              <a:rPr sz="2250" dirty="0">
                <a:latin typeface="Arial Black" panose="020B0A04020102020204"/>
                <a:cs typeface="Arial Black" panose="020B0A04020102020204"/>
              </a:rPr>
              <a:t>ΤΗ</a:t>
            </a:r>
            <a:r>
              <a:rPr sz="2250" spc="-15" dirty="0">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ΜΕΤΡΗΣΗ</a:t>
            </a:r>
            <a:r>
              <a:rPr sz="2250" spc="-20"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ΤΗΣ</a:t>
            </a:r>
            <a:r>
              <a:rPr sz="2250" spc="-25"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ΙΣΧΥΟΣ</a:t>
            </a:r>
            <a:r>
              <a:rPr sz="2250" spc="-15" dirty="0">
                <a:solidFill>
                  <a:srgbClr val="0000FF"/>
                </a:solidFill>
                <a:latin typeface="Arial Black" panose="020B0A04020102020204"/>
                <a:cs typeface="Arial Black" panose="020B0A04020102020204"/>
              </a:rPr>
              <a:t> </a:t>
            </a:r>
            <a:r>
              <a:rPr sz="2250" spc="-25" dirty="0">
                <a:solidFill>
                  <a:srgbClr val="0000FF"/>
                </a:solidFill>
                <a:latin typeface="Arial Black" panose="020B0A04020102020204"/>
                <a:cs typeface="Arial Black" panose="020B0A04020102020204"/>
              </a:rPr>
              <a:t>ΤΩΝ </a:t>
            </a:r>
            <a:r>
              <a:rPr sz="2250" dirty="0">
                <a:solidFill>
                  <a:srgbClr val="0000FF"/>
                </a:solidFill>
                <a:latin typeface="Arial Black" panose="020B0A04020102020204"/>
                <a:cs typeface="Arial Black" panose="020B0A04020102020204"/>
              </a:rPr>
              <a:t>ΜΗΧΑΝΩΝ</a:t>
            </a:r>
            <a:r>
              <a:rPr sz="2250" spc="-25"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Ο</a:t>
            </a:r>
            <a:r>
              <a:rPr sz="2250" spc="-20"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ΜΕΤΡΙΚΟΣ</a:t>
            </a:r>
            <a:r>
              <a:rPr sz="2250" spc="-20"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ΙΠΠΟΣ</a:t>
            </a:r>
            <a:r>
              <a:rPr sz="2250" spc="-15"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(PS)</a:t>
            </a:r>
            <a:r>
              <a:rPr sz="2250" spc="-15"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ΠΟΥ</a:t>
            </a:r>
            <a:r>
              <a:rPr sz="2250" spc="-25" dirty="0">
                <a:solidFill>
                  <a:srgbClr val="0000FF"/>
                </a:solidFill>
                <a:latin typeface="Arial Black" panose="020B0A04020102020204"/>
                <a:cs typeface="Arial Black" panose="020B0A04020102020204"/>
              </a:rPr>
              <a:t> </a:t>
            </a:r>
            <a:r>
              <a:rPr sz="2250" dirty="0">
                <a:solidFill>
                  <a:srgbClr val="0000FF"/>
                </a:solidFill>
                <a:latin typeface="Arial Black" panose="020B0A04020102020204"/>
                <a:cs typeface="Arial Black" panose="020B0A04020102020204"/>
              </a:rPr>
              <a:t>ΕΙΝΑΙ</a:t>
            </a:r>
            <a:r>
              <a:rPr sz="2250" spc="-15" dirty="0">
                <a:solidFill>
                  <a:srgbClr val="0000FF"/>
                </a:solidFill>
                <a:latin typeface="Arial Black" panose="020B0A04020102020204"/>
                <a:cs typeface="Arial Black" panose="020B0A04020102020204"/>
              </a:rPr>
              <a:t> </a:t>
            </a:r>
            <a:r>
              <a:rPr sz="2250" spc="-50" dirty="0">
                <a:solidFill>
                  <a:srgbClr val="0000FF"/>
                </a:solidFill>
                <a:latin typeface="Arial Black" panose="020B0A04020102020204"/>
                <a:cs typeface="Arial Black" panose="020B0A04020102020204"/>
              </a:rPr>
              <a:t>:</a:t>
            </a:r>
            <a:endParaRPr sz="2250">
              <a:latin typeface="Arial Black" panose="020B0A04020102020204"/>
              <a:cs typeface="Arial Black" panose="020B0A04020102020204"/>
            </a:endParaRPr>
          </a:p>
          <a:p>
            <a:pPr>
              <a:lnSpc>
                <a:spcPct val="100000"/>
              </a:lnSpc>
              <a:spcBef>
                <a:spcPts val="65"/>
              </a:spcBef>
            </a:pPr>
            <a:endParaRPr sz="2100">
              <a:latin typeface="Arial Black" panose="020B0A04020102020204"/>
              <a:cs typeface="Arial Black" panose="020B0A04020102020204"/>
            </a:endParaRPr>
          </a:p>
          <a:p>
            <a:pPr marL="814070" algn="ctr">
              <a:lnSpc>
                <a:spcPct val="100000"/>
              </a:lnSpc>
            </a:pPr>
            <a:r>
              <a:rPr sz="3000" dirty="0">
                <a:solidFill>
                  <a:srgbClr val="FF0000"/>
                </a:solidFill>
                <a:latin typeface="Arial Black" panose="020B0A04020102020204"/>
                <a:cs typeface="Arial Black" panose="020B0A04020102020204"/>
              </a:rPr>
              <a:t>1 HP</a:t>
            </a:r>
            <a:r>
              <a:rPr sz="3000" spc="-5"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a:t>
            </a:r>
            <a:r>
              <a:rPr sz="3000" spc="10"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75</a:t>
            </a:r>
            <a:r>
              <a:rPr sz="3000" spc="-10" dirty="0">
                <a:solidFill>
                  <a:srgbClr val="FF0000"/>
                </a:solidFill>
                <a:latin typeface="Arial Black" panose="020B0A04020102020204"/>
                <a:cs typeface="Arial Black" panose="020B0A04020102020204"/>
              </a:rPr>
              <a:t> Kgm/sec</a:t>
            </a:r>
            <a:endParaRPr sz="3000">
              <a:latin typeface="Arial Black" panose="020B0A04020102020204"/>
              <a:cs typeface="Arial Black" panose="020B0A04020102020204"/>
            </a:endParaRPr>
          </a:p>
          <a:p>
            <a:pPr marL="12700" algn="just">
              <a:lnSpc>
                <a:spcPct val="100000"/>
              </a:lnSpc>
              <a:spcBef>
                <a:spcPts val="400"/>
              </a:spcBef>
            </a:pPr>
            <a:r>
              <a:rPr sz="1850" dirty="0">
                <a:latin typeface="Arial Black" panose="020B0A04020102020204"/>
                <a:cs typeface="Arial Black" panose="020B0A04020102020204"/>
              </a:rPr>
              <a:t>1</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KCal</a:t>
            </a:r>
            <a:r>
              <a:rPr sz="1850" spc="10" dirty="0">
                <a:latin typeface="Arial Black" panose="020B0A04020102020204"/>
                <a:cs typeface="Arial Black" panose="020B0A04020102020204"/>
              </a:rPr>
              <a:t>  </a:t>
            </a:r>
            <a:r>
              <a:rPr sz="1850" dirty="0">
                <a:latin typeface="Arial Black" panose="020B0A04020102020204"/>
                <a:cs typeface="Arial Black" panose="020B0A04020102020204"/>
              </a:rPr>
              <a:t>=</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427</a:t>
            </a:r>
            <a:r>
              <a:rPr sz="1850" spc="15" dirty="0">
                <a:latin typeface="Arial Black" panose="020B0A04020102020204"/>
                <a:cs typeface="Arial Black" panose="020B0A04020102020204"/>
              </a:rPr>
              <a:t> </a:t>
            </a:r>
            <a:r>
              <a:rPr sz="1850" spc="-25" dirty="0">
                <a:latin typeface="Arial Black" panose="020B0A04020102020204"/>
                <a:cs typeface="Arial Black" panose="020B0A04020102020204"/>
              </a:rPr>
              <a:t>Kgm</a:t>
            </a:r>
            <a:endParaRPr sz="1850">
              <a:latin typeface="Arial Black" panose="020B0A04020102020204"/>
              <a:cs typeface="Arial Black" panose="020B0A04020102020204"/>
            </a:endParaRPr>
          </a:p>
          <a:p>
            <a:pPr marL="12700" algn="just">
              <a:lnSpc>
                <a:spcPct val="100000"/>
              </a:lnSpc>
              <a:spcBef>
                <a:spcPts val="390"/>
              </a:spcBef>
            </a:pPr>
            <a:r>
              <a:rPr sz="2250" dirty="0">
                <a:latin typeface="Arial Black" panose="020B0A04020102020204"/>
                <a:cs typeface="Arial Black" panose="020B0A04020102020204"/>
              </a:rPr>
              <a:t>1</a:t>
            </a:r>
            <a:r>
              <a:rPr sz="2250" spc="-50" dirty="0">
                <a:latin typeface="Arial Black" panose="020B0A04020102020204"/>
                <a:cs typeface="Arial Black" panose="020B0A04020102020204"/>
              </a:rPr>
              <a:t> </a:t>
            </a:r>
            <a:r>
              <a:rPr sz="2050" dirty="0">
                <a:latin typeface="Arial Black" panose="020B0A04020102020204"/>
                <a:cs typeface="Arial Black" panose="020B0A04020102020204"/>
              </a:rPr>
              <a:t>ΩΡΙΑΙΟΣ</a:t>
            </a:r>
            <a:r>
              <a:rPr sz="2050" spc="-40" dirty="0">
                <a:latin typeface="Arial Black" panose="020B0A04020102020204"/>
                <a:cs typeface="Arial Black" panose="020B0A04020102020204"/>
              </a:rPr>
              <a:t> </a:t>
            </a:r>
            <a:r>
              <a:rPr sz="2050" dirty="0">
                <a:latin typeface="Arial Black" panose="020B0A04020102020204"/>
                <a:cs typeface="Arial Black" panose="020B0A04020102020204"/>
              </a:rPr>
              <a:t>ΙΠΠΟΣ</a:t>
            </a:r>
            <a:r>
              <a:rPr sz="2050" spc="-40" dirty="0">
                <a:latin typeface="Arial Black" panose="020B0A04020102020204"/>
                <a:cs typeface="Arial Black" panose="020B0A04020102020204"/>
              </a:rPr>
              <a:t> </a:t>
            </a:r>
            <a:r>
              <a:rPr sz="2250" spc="-40" dirty="0">
                <a:latin typeface="Arial Black" panose="020B0A04020102020204"/>
                <a:cs typeface="Arial Black" panose="020B0A04020102020204"/>
              </a:rPr>
              <a:t>(HP.h)=75</a:t>
            </a:r>
            <a:r>
              <a:rPr sz="2250" spc="-35" dirty="0">
                <a:latin typeface="Arial Black" panose="020B0A04020102020204"/>
                <a:cs typeface="Arial Black" panose="020B0A04020102020204"/>
              </a:rPr>
              <a:t> </a:t>
            </a:r>
            <a:r>
              <a:rPr sz="2250" dirty="0">
                <a:latin typeface="Arial Black" panose="020B0A04020102020204"/>
                <a:cs typeface="Arial Black" panose="020B0A04020102020204"/>
              </a:rPr>
              <a:t>Kgm/sec</a:t>
            </a:r>
            <a:r>
              <a:rPr sz="2250" spc="-35" dirty="0">
                <a:latin typeface="Arial Black" panose="020B0A04020102020204"/>
                <a:cs typeface="Arial Black" panose="020B0A04020102020204"/>
              </a:rPr>
              <a:t> </a:t>
            </a:r>
            <a:r>
              <a:rPr sz="2250" dirty="0">
                <a:latin typeface="Arial Black" panose="020B0A04020102020204"/>
                <a:cs typeface="Arial Black" panose="020B0A04020102020204"/>
              </a:rPr>
              <a:t>x</a:t>
            </a:r>
            <a:r>
              <a:rPr sz="2250" spc="-35" dirty="0">
                <a:latin typeface="Arial Black" panose="020B0A04020102020204"/>
                <a:cs typeface="Arial Black" panose="020B0A04020102020204"/>
              </a:rPr>
              <a:t> </a:t>
            </a:r>
            <a:r>
              <a:rPr sz="2250" dirty="0">
                <a:latin typeface="Arial Black" panose="020B0A04020102020204"/>
                <a:cs typeface="Arial Black" panose="020B0A04020102020204"/>
              </a:rPr>
              <a:t>3600</a:t>
            </a:r>
            <a:r>
              <a:rPr sz="2250" spc="-45" dirty="0">
                <a:latin typeface="Arial Black" panose="020B0A04020102020204"/>
                <a:cs typeface="Arial Black" panose="020B0A04020102020204"/>
              </a:rPr>
              <a:t> </a:t>
            </a:r>
            <a:r>
              <a:rPr sz="2250" dirty="0">
                <a:latin typeface="Arial Black" panose="020B0A04020102020204"/>
                <a:cs typeface="Arial Black" panose="020B0A04020102020204"/>
              </a:rPr>
              <a:t>sec</a:t>
            </a:r>
            <a:r>
              <a:rPr sz="2250" spc="-35" dirty="0">
                <a:latin typeface="Arial Black" panose="020B0A04020102020204"/>
                <a:cs typeface="Arial Black" panose="020B0A04020102020204"/>
              </a:rPr>
              <a:t> </a:t>
            </a:r>
            <a:r>
              <a:rPr sz="2250" spc="-50" dirty="0">
                <a:latin typeface="Arial Black" panose="020B0A04020102020204"/>
                <a:cs typeface="Arial Black" panose="020B0A04020102020204"/>
              </a:rPr>
              <a:t>=</a:t>
            </a:r>
            <a:endParaRPr sz="2250">
              <a:latin typeface="Arial Black" panose="020B0A04020102020204"/>
              <a:cs typeface="Arial Black" panose="020B0A04020102020204"/>
            </a:endParaRPr>
          </a:p>
          <a:p>
            <a:pPr marL="12700">
              <a:lnSpc>
                <a:spcPct val="100000"/>
              </a:lnSpc>
              <a:spcBef>
                <a:spcPts val="10"/>
              </a:spcBef>
            </a:pPr>
            <a:r>
              <a:rPr sz="2250" dirty="0">
                <a:latin typeface="Arial Black" panose="020B0A04020102020204"/>
                <a:cs typeface="Arial Black" panose="020B0A04020102020204"/>
              </a:rPr>
              <a:t>270.000</a:t>
            </a:r>
            <a:r>
              <a:rPr sz="2250" spc="-55" dirty="0">
                <a:latin typeface="Arial Black" panose="020B0A04020102020204"/>
                <a:cs typeface="Arial Black" panose="020B0A04020102020204"/>
              </a:rPr>
              <a:t> </a:t>
            </a:r>
            <a:r>
              <a:rPr sz="2250" spc="-25" dirty="0">
                <a:latin typeface="Arial Black" panose="020B0A04020102020204"/>
                <a:cs typeface="Arial Black" panose="020B0A04020102020204"/>
              </a:rPr>
              <a:t>Kgm</a:t>
            </a:r>
            <a:endParaRPr sz="2250">
              <a:latin typeface="Arial Black" panose="020B0A04020102020204"/>
              <a:cs typeface="Arial Black" panose="020B0A04020102020204"/>
            </a:endParaRPr>
          </a:p>
          <a:p>
            <a:pPr>
              <a:lnSpc>
                <a:spcPct val="100000"/>
              </a:lnSpc>
            </a:pPr>
            <a:endParaRPr sz="2150">
              <a:latin typeface="Arial Black" panose="020B0A04020102020204"/>
              <a:cs typeface="Arial Black" panose="020B0A04020102020204"/>
            </a:endParaRPr>
          </a:p>
          <a:p>
            <a:pPr marR="3276600" algn="r">
              <a:lnSpc>
                <a:spcPct val="100000"/>
              </a:lnSpc>
            </a:pPr>
            <a:r>
              <a:rPr sz="1850" dirty="0">
                <a:latin typeface="Arial Black" panose="020B0A04020102020204"/>
                <a:cs typeface="Arial Black" panose="020B0A04020102020204"/>
              </a:rPr>
              <a:t>(</a:t>
            </a:r>
            <a:r>
              <a:rPr sz="1850" spc="55" dirty="0">
                <a:latin typeface="Arial Black" panose="020B0A04020102020204"/>
                <a:cs typeface="Arial Black" panose="020B0A04020102020204"/>
              </a:rPr>
              <a:t> </a:t>
            </a:r>
            <a:r>
              <a:rPr sz="1850" dirty="0">
                <a:latin typeface="Arial Black" panose="020B0A04020102020204"/>
                <a:cs typeface="Arial Black" panose="020B0A04020102020204"/>
              </a:rPr>
              <a:t>1</a:t>
            </a:r>
            <a:r>
              <a:rPr sz="1850" spc="55" dirty="0">
                <a:latin typeface="Arial Black" panose="020B0A04020102020204"/>
                <a:cs typeface="Arial Black" panose="020B0A04020102020204"/>
              </a:rPr>
              <a:t> </a:t>
            </a:r>
            <a:r>
              <a:rPr sz="1850" dirty="0">
                <a:latin typeface="Arial Black" panose="020B0A04020102020204"/>
                <a:cs typeface="Arial Black" panose="020B0A04020102020204"/>
              </a:rPr>
              <a:t>Kgm</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55" dirty="0">
                <a:latin typeface="Arial Black" panose="020B0A04020102020204"/>
                <a:cs typeface="Arial Black" panose="020B0A04020102020204"/>
              </a:rPr>
              <a:t> </a:t>
            </a:r>
            <a:r>
              <a:rPr sz="1850" dirty="0">
                <a:latin typeface="Arial Black" panose="020B0A04020102020204"/>
                <a:cs typeface="Arial Black" panose="020B0A04020102020204"/>
              </a:rPr>
              <a:t>1/427</a:t>
            </a:r>
            <a:r>
              <a:rPr sz="1850" spc="60" dirty="0">
                <a:latin typeface="Arial Black" panose="020B0A04020102020204"/>
                <a:cs typeface="Arial Black" panose="020B0A04020102020204"/>
              </a:rPr>
              <a:t> </a:t>
            </a:r>
            <a:r>
              <a:rPr sz="1850" spc="-20" dirty="0">
                <a:latin typeface="Arial Black" panose="020B0A04020102020204"/>
                <a:cs typeface="Arial Black" panose="020B0A04020102020204"/>
              </a:rPr>
              <a:t>Kcal</a:t>
            </a:r>
            <a:endParaRPr sz="1850">
              <a:latin typeface="Arial Black" panose="020B0A04020102020204"/>
              <a:cs typeface="Arial Black" panose="020B0A04020102020204"/>
            </a:endParaRPr>
          </a:p>
          <a:p>
            <a:pPr marR="3246120" algn="r">
              <a:lnSpc>
                <a:spcPct val="100000"/>
              </a:lnSpc>
              <a:spcBef>
                <a:spcPts val="410"/>
              </a:spcBef>
              <a:tabLst>
                <a:tab pos="3376295" algn="l"/>
              </a:tabLst>
            </a:pPr>
            <a:r>
              <a:rPr sz="1850" dirty="0">
                <a:latin typeface="Arial Black" panose="020B0A04020102020204"/>
                <a:cs typeface="Arial Black" panose="020B0A04020102020204"/>
              </a:rPr>
              <a:t>270.000</a:t>
            </a:r>
            <a:r>
              <a:rPr sz="1850" spc="229" dirty="0">
                <a:latin typeface="Arial Black" panose="020B0A04020102020204"/>
                <a:cs typeface="Arial Black" panose="020B0A04020102020204"/>
              </a:rPr>
              <a:t> </a:t>
            </a:r>
            <a:r>
              <a:rPr sz="1850" dirty="0">
                <a:latin typeface="Arial Black" panose="020B0A04020102020204"/>
                <a:cs typeface="Arial Black" panose="020B0A04020102020204"/>
              </a:rPr>
              <a:t>Kgm--</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dirty="0">
                <a:latin typeface="Arial Black" panose="020B0A04020102020204"/>
                <a:cs typeface="Arial Black" panose="020B0A04020102020204"/>
              </a:rPr>
              <a:t>-</a:t>
            </a:r>
            <a:r>
              <a:rPr sz="1850" spc="-10" dirty="0">
                <a:latin typeface="Arial Black" panose="020B0A04020102020204"/>
                <a:cs typeface="Arial Black" panose="020B0A04020102020204"/>
              </a:rPr>
              <a:t>-</a:t>
            </a:r>
            <a:r>
              <a:rPr sz="1850" spc="-50" dirty="0">
                <a:latin typeface="Arial Black" panose="020B0A04020102020204"/>
                <a:cs typeface="Arial Black" panose="020B0A04020102020204"/>
              </a:rPr>
              <a:t>-</a:t>
            </a:r>
            <a:r>
              <a:rPr sz="1850" dirty="0">
                <a:latin typeface="Arial Black" panose="020B0A04020102020204"/>
                <a:cs typeface="Arial Black" panose="020B0A04020102020204"/>
              </a:rPr>
              <a:t>	?????</a:t>
            </a:r>
            <a:r>
              <a:rPr sz="1850" spc="70" dirty="0">
                <a:latin typeface="Arial Black" panose="020B0A04020102020204"/>
                <a:cs typeface="Arial Black" panose="020B0A04020102020204"/>
              </a:rPr>
              <a:t> </a:t>
            </a:r>
            <a:r>
              <a:rPr sz="1850" spc="-10" dirty="0">
                <a:latin typeface="Arial Black" panose="020B0A04020102020204"/>
                <a:cs typeface="Arial Black" panose="020B0A04020102020204"/>
              </a:rPr>
              <a:t>Κcal)</a:t>
            </a:r>
            <a:endParaRPr sz="1850">
              <a:latin typeface="Arial Black" panose="020B0A04020102020204"/>
              <a:cs typeface="Arial Black" panose="020B0A04020102020204"/>
            </a:endParaRPr>
          </a:p>
          <a:p>
            <a:pPr>
              <a:lnSpc>
                <a:spcPct val="100000"/>
              </a:lnSpc>
              <a:spcBef>
                <a:spcPts val="60"/>
              </a:spcBef>
            </a:pPr>
            <a:endParaRPr sz="2100">
              <a:latin typeface="Arial Black" panose="020B0A04020102020204"/>
              <a:cs typeface="Arial Black" panose="020B0A04020102020204"/>
            </a:endParaRPr>
          </a:p>
          <a:p>
            <a:pPr marL="908050">
              <a:lnSpc>
                <a:spcPct val="100000"/>
              </a:lnSpc>
            </a:pPr>
            <a:r>
              <a:rPr sz="3000" spc="20" dirty="0">
                <a:solidFill>
                  <a:srgbClr val="FF0000"/>
                </a:solidFill>
                <a:latin typeface="Arial Black" panose="020B0A04020102020204"/>
                <a:cs typeface="Arial Black" panose="020B0A04020102020204"/>
              </a:rPr>
              <a:t>1</a:t>
            </a:r>
            <a:r>
              <a:rPr sz="3000" spc="30" dirty="0">
                <a:solidFill>
                  <a:srgbClr val="FF0000"/>
                </a:solidFill>
                <a:latin typeface="Arial Black" panose="020B0A04020102020204"/>
                <a:cs typeface="Arial Black" panose="020B0A04020102020204"/>
              </a:rPr>
              <a:t>H</a:t>
            </a:r>
            <a:r>
              <a:rPr sz="3000" spc="-535" dirty="0">
                <a:solidFill>
                  <a:srgbClr val="FF0000"/>
                </a:solidFill>
                <a:latin typeface="Arial Black" panose="020B0A04020102020204"/>
                <a:cs typeface="Arial Black" panose="020B0A04020102020204"/>
              </a:rPr>
              <a:t>P</a:t>
            </a:r>
            <a:r>
              <a:rPr sz="3000" spc="35" dirty="0">
                <a:solidFill>
                  <a:srgbClr val="FF0000"/>
                </a:solidFill>
                <a:latin typeface="Arial Black" panose="020B0A04020102020204"/>
                <a:cs typeface="Arial Black" panose="020B0A04020102020204"/>
              </a:rPr>
              <a:t>.</a:t>
            </a:r>
            <a:r>
              <a:rPr sz="3000" spc="30" dirty="0">
                <a:solidFill>
                  <a:srgbClr val="FF0000"/>
                </a:solidFill>
                <a:latin typeface="Arial Black" panose="020B0A04020102020204"/>
                <a:cs typeface="Arial Black" panose="020B0A04020102020204"/>
              </a:rPr>
              <a:t>h</a:t>
            </a:r>
            <a:r>
              <a:rPr sz="3000" spc="-50"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a:t>
            </a:r>
            <a:r>
              <a:rPr sz="3000" spc="-35"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270.000/427</a:t>
            </a:r>
            <a:r>
              <a:rPr sz="3000" spc="-45"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a:t>
            </a:r>
            <a:r>
              <a:rPr sz="3000" spc="-35" dirty="0">
                <a:solidFill>
                  <a:srgbClr val="FF0000"/>
                </a:solidFill>
                <a:latin typeface="Arial Black" panose="020B0A04020102020204"/>
                <a:cs typeface="Arial Black" panose="020B0A04020102020204"/>
              </a:rPr>
              <a:t> </a:t>
            </a:r>
            <a:r>
              <a:rPr sz="3000" dirty="0">
                <a:solidFill>
                  <a:srgbClr val="FF0000"/>
                </a:solidFill>
                <a:latin typeface="Arial Black" panose="020B0A04020102020204"/>
                <a:cs typeface="Arial Black" panose="020B0A04020102020204"/>
              </a:rPr>
              <a:t>632</a:t>
            </a:r>
            <a:r>
              <a:rPr sz="3000" spc="-45" dirty="0">
                <a:solidFill>
                  <a:srgbClr val="FF0000"/>
                </a:solidFill>
                <a:latin typeface="Arial Black" panose="020B0A04020102020204"/>
                <a:cs typeface="Arial Black" panose="020B0A04020102020204"/>
              </a:rPr>
              <a:t> </a:t>
            </a:r>
            <a:r>
              <a:rPr sz="3000" spc="-20" dirty="0">
                <a:solidFill>
                  <a:srgbClr val="FF0000"/>
                </a:solidFill>
                <a:latin typeface="Arial Black" panose="020B0A04020102020204"/>
                <a:cs typeface="Arial Black" panose="020B0A04020102020204"/>
              </a:rPr>
              <a:t>KCal</a:t>
            </a:r>
            <a:endParaRPr sz="3000">
              <a:latin typeface="Arial Black" panose="020B0A04020102020204"/>
              <a:cs typeface="Arial Black" panose="020B0A04020102020204"/>
            </a:endParaRPr>
          </a:p>
        </p:txBody>
      </p:sp>
      <p:sp>
        <p:nvSpPr>
          <p:cNvPr id="3" name="object 3"/>
          <p:cNvSpPr/>
          <p:nvPr/>
        </p:nvSpPr>
        <p:spPr>
          <a:xfrm>
            <a:off x="243840" y="114300"/>
            <a:ext cx="8571230" cy="715010"/>
          </a:xfrm>
          <a:custGeom>
            <a:avLst/>
            <a:gdLst/>
            <a:ahLst/>
            <a:cxnLst/>
            <a:rect l="l" t="t" r="r" b="b"/>
            <a:pathLst>
              <a:path w="8571230" h="715010">
                <a:moveTo>
                  <a:pt x="8571230" y="0"/>
                </a:moveTo>
                <a:lnTo>
                  <a:pt x="0" y="0"/>
                </a:lnTo>
                <a:lnTo>
                  <a:pt x="0" y="715010"/>
                </a:lnTo>
                <a:lnTo>
                  <a:pt x="4286250" y="715010"/>
                </a:lnTo>
                <a:lnTo>
                  <a:pt x="8571230" y="715010"/>
                </a:lnTo>
                <a:lnTo>
                  <a:pt x="857123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08279" rIns="0" bIns="0" rtlCol="0">
            <a:spAutoFit/>
          </a:bodyPr>
          <a:lstStyle/>
          <a:p>
            <a:pPr marL="153670">
              <a:lnSpc>
                <a:spcPct val="100000"/>
              </a:lnSpc>
              <a:spcBef>
                <a:spcPts val="100"/>
              </a:spcBef>
            </a:pPr>
            <a:r>
              <a:rPr sz="2400" b="0" u="none" dirty="0">
                <a:solidFill>
                  <a:srgbClr val="FFFFFF"/>
                </a:solidFill>
                <a:latin typeface="Arial Black" panose="020B0A04020102020204"/>
                <a:cs typeface="Arial Black" panose="020B0A04020102020204"/>
              </a:rPr>
              <a:t>ΠΡΑΓΜΑΤΙΚΟΣ</a:t>
            </a:r>
            <a:r>
              <a:rPr sz="2400" b="0" u="heavy"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Η</a:t>
            </a:r>
            <a:r>
              <a:rPr sz="2400" b="0" u="heavy" spc="-6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ΟΛΙΚΟΣ</a:t>
            </a:r>
            <a:r>
              <a:rPr sz="2400" b="0" u="heavy" spc="-5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ΒΑΘΜΟΣ</a:t>
            </a:r>
            <a:r>
              <a:rPr sz="2400" b="0" u="heavy" spc="-5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ΑΠΟΔΟΣΗΣ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764540" y="1601470"/>
            <a:ext cx="7615555" cy="574040"/>
          </a:xfrm>
          <a:prstGeom prst="rect">
            <a:avLst/>
          </a:prstGeom>
        </p:spPr>
        <p:txBody>
          <a:bodyPr vert="horz" wrap="square" lIns="0" tIns="12700" rIns="0" bIns="0" rtlCol="0">
            <a:spAutoFit/>
          </a:bodyPr>
          <a:lstStyle/>
          <a:p>
            <a:pPr marL="12700">
              <a:lnSpc>
                <a:spcPct val="100000"/>
              </a:lnSpc>
              <a:spcBef>
                <a:spcPts val="100"/>
              </a:spcBef>
            </a:pPr>
            <a:r>
              <a:rPr b="0" u="heavy" dirty="0">
                <a:solidFill>
                  <a:srgbClr val="000000"/>
                </a:solidFill>
                <a:uFill>
                  <a:solidFill>
                    <a:srgbClr val="000000"/>
                  </a:solidFill>
                </a:uFill>
                <a:latin typeface="Arial Black" panose="020B0A04020102020204"/>
                <a:cs typeface="Arial Black" panose="020B0A04020102020204"/>
              </a:rPr>
              <a:t>ΜΗΧΑΝΙΚΟΣ</a:t>
            </a:r>
            <a:r>
              <a:rPr b="0" u="heavy" spc="15" dirty="0">
                <a:solidFill>
                  <a:srgbClr val="000000"/>
                </a:solidFill>
                <a:uFill>
                  <a:solidFill>
                    <a:srgbClr val="000000"/>
                  </a:solidFill>
                </a:uFill>
                <a:latin typeface="Arial Black" panose="020B0A04020102020204"/>
                <a:cs typeface="Arial Black" panose="020B0A04020102020204"/>
              </a:rPr>
              <a:t> </a:t>
            </a:r>
            <a:r>
              <a:rPr b="0" u="heavy" dirty="0">
                <a:solidFill>
                  <a:srgbClr val="000000"/>
                </a:solidFill>
                <a:uFill>
                  <a:solidFill>
                    <a:srgbClr val="000000"/>
                  </a:solidFill>
                </a:uFill>
                <a:latin typeface="Arial Black" panose="020B0A04020102020204"/>
                <a:cs typeface="Arial Black" panose="020B0A04020102020204"/>
              </a:rPr>
              <a:t>ΒΑΘΜΟΣ</a:t>
            </a:r>
            <a:r>
              <a:rPr b="0" u="heavy" spc="20" dirty="0">
                <a:solidFill>
                  <a:srgbClr val="000000"/>
                </a:solidFill>
                <a:uFill>
                  <a:solidFill>
                    <a:srgbClr val="000000"/>
                  </a:solidFill>
                </a:uFill>
                <a:latin typeface="Arial Black" panose="020B0A04020102020204"/>
                <a:cs typeface="Arial Black" panose="020B0A04020102020204"/>
              </a:rPr>
              <a:t> </a:t>
            </a:r>
            <a:r>
              <a:rPr b="0" u="heavy" dirty="0">
                <a:solidFill>
                  <a:srgbClr val="000000"/>
                </a:solidFill>
                <a:uFill>
                  <a:solidFill>
                    <a:srgbClr val="000000"/>
                  </a:solidFill>
                </a:uFill>
                <a:latin typeface="Arial Black" panose="020B0A04020102020204"/>
                <a:cs typeface="Arial Black" panose="020B0A04020102020204"/>
              </a:rPr>
              <a:t>ΑΠΟΔΟΣΗΣ</a:t>
            </a:r>
            <a:r>
              <a:rPr b="0" u="none" spc="75" dirty="0">
                <a:solidFill>
                  <a:srgbClr val="000000"/>
                </a:solidFill>
                <a:latin typeface="Arial Black" panose="020B0A04020102020204"/>
                <a:cs typeface="Arial Black" panose="020B0A04020102020204"/>
              </a:rPr>
              <a:t> </a:t>
            </a:r>
            <a:r>
              <a:rPr sz="3600" b="0" u="none" spc="-20" dirty="0">
                <a:solidFill>
                  <a:srgbClr val="FF0000"/>
                </a:solidFill>
                <a:latin typeface="Arial Black" panose="020B0A04020102020204"/>
                <a:cs typeface="Arial Black" panose="020B0A04020102020204"/>
              </a:rPr>
              <a:t>η</a:t>
            </a:r>
            <a:r>
              <a:rPr sz="1800" b="0" u="none" spc="-20" dirty="0">
                <a:solidFill>
                  <a:srgbClr val="FF0000"/>
                </a:solidFill>
                <a:latin typeface="Arial Black" panose="020B0A04020102020204"/>
                <a:cs typeface="Arial Black" panose="020B0A04020102020204"/>
              </a:rPr>
              <a:t>μηχ</a:t>
            </a:r>
            <a:endParaRPr sz="1800">
              <a:latin typeface="Arial Black" panose="020B0A04020102020204"/>
              <a:cs typeface="Arial Black" panose="020B0A04020102020204"/>
            </a:endParaRPr>
          </a:p>
        </p:txBody>
      </p:sp>
      <p:sp>
        <p:nvSpPr>
          <p:cNvPr id="3" name="object 3"/>
          <p:cNvSpPr txBox="1"/>
          <p:nvPr/>
        </p:nvSpPr>
        <p:spPr>
          <a:xfrm>
            <a:off x="222250" y="2739390"/>
            <a:ext cx="8197215" cy="3440429"/>
          </a:xfrm>
          <a:prstGeom prst="rect">
            <a:avLst/>
          </a:prstGeom>
        </p:spPr>
        <p:txBody>
          <a:bodyPr vert="horz" wrap="square" lIns="0" tIns="13335" rIns="0" bIns="0" rtlCol="0">
            <a:spAutoFit/>
          </a:bodyPr>
          <a:lstStyle/>
          <a:p>
            <a:pPr marL="508000" marR="5080" algn="ctr">
              <a:lnSpc>
                <a:spcPct val="100000"/>
              </a:lnSpc>
              <a:spcBef>
                <a:spcPts val="105"/>
              </a:spcBef>
            </a:pPr>
            <a:r>
              <a:rPr sz="2800" dirty="0">
                <a:latin typeface="Arial Black" panose="020B0A04020102020204"/>
                <a:cs typeface="Arial Black" panose="020B0A04020102020204"/>
              </a:rPr>
              <a:t>Ο</a:t>
            </a:r>
            <a:r>
              <a:rPr sz="2800" spc="15" dirty="0">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η</a:t>
            </a:r>
            <a:r>
              <a:rPr sz="2000" dirty="0">
                <a:solidFill>
                  <a:srgbClr val="FF0000"/>
                </a:solidFill>
                <a:latin typeface="Arial Black" panose="020B0A04020102020204"/>
                <a:cs typeface="Arial Black" panose="020B0A04020102020204"/>
              </a:rPr>
              <a:t>μηχ </a:t>
            </a:r>
            <a:r>
              <a:rPr sz="2800" dirty="0">
                <a:solidFill>
                  <a:srgbClr val="0000FF"/>
                </a:solidFill>
                <a:latin typeface="Arial Black" panose="020B0A04020102020204"/>
                <a:cs typeface="Arial Black" panose="020B0A04020102020204"/>
              </a:rPr>
              <a:t>ΠΑΡΙΣΤΑ</a:t>
            </a:r>
            <a:r>
              <a:rPr sz="2800" spc="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ΤΟ</a:t>
            </a:r>
            <a:r>
              <a:rPr sz="28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ΠΟΣΟΣΤΟ</a:t>
            </a:r>
            <a:r>
              <a:rPr sz="2800" spc="15" dirty="0">
                <a:solidFill>
                  <a:srgbClr val="0000FF"/>
                </a:solidFill>
                <a:latin typeface="Arial Black" panose="020B0A04020102020204"/>
                <a:cs typeface="Arial Black" panose="020B0A04020102020204"/>
              </a:rPr>
              <a:t> </a:t>
            </a:r>
            <a:r>
              <a:rPr sz="2800" spc="-25" dirty="0">
                <a:solidFill>
                  <a:srgbClr val="0000FF"/>
                </a:solidFill>
                <a:latin typeface="Arial Black" panose="020B0A04020102020204"/>
                <a:cs typeface="Arial Black" panose="020B0A04020102020204"/>
              </a:rPr>
              <a:t>ΤΗΣ </a:t>
            </a:r>
            <a:r>
              <a:rPr sz="2800" dirty="0">
                <a:solidFill>
                  <a:srgbClr val="0000FF"/>
                </a:solidFill>
                <a:latin typeface="Arial Black" panose="020B0A04020102020204"/>
                <a:cs typeface="Arial Black" panose="020B0A04020102020204"/>
              </a:rPr>
              <a:t>ΕΝΔΕΙΚΝΥΜΕΝΗΣ</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ΙΣΧΥΟΣ</a:t>
            </a:r>
            <a:r>
              <a:rPr sz="2800" spc="30" dirty="0">
                <a:solidFill>
                  <a:srgbClr val="0000FF"/>
                </a:solidFill>
                <a:latin typeface="Arial Black" panose="020B0A04020102020204"/>
                <a:cs typeface="Arial Black" panose="020B0A04020102020204"/>
              </a:rPr>
              <a:t> </a:t>
            </a:r>
            <a:r>
              <a:rPr sz="2800" spc="-25" dirty="0">
                <a:solidFill>
                  <a:srgbClr val="0000FF"/>
                </a:solidFill>
                <a:latin typeface="Arial Black" panose="020B0A04020102020204"/>
                <a:cs typeface="Arial Black" panose="020B0A04020102020204"/>
              </a:rPr>
              <a:t>ΠΟΥ </a:t>
            </a:r>
            <a:r>
              <a:rPr sz="2800" dirty="0">
                <a:solidFill>
                  <a:srgbClr val="0000FF"/>
                </a:solidFill>
                <a:latin typeface="Arial Black" panose="020B0A04020102020204"/>
                <a:cs typeface="Arial Black" panose="020B0A04020102020204"/>
              </a:rPr>
              <a:t>ΜΕΤΑΤΡΑΠΗΚΕ ΣΕ</a:t>
            </a:r>
            <a:r>
              <a:rPr sz="2800" spc="15"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ΠΡΑΓΜΑΤΙΚΗ</a:t>
            </a:r>
            <a:r>
              <a:rPr sz="2800" spc="20" dirty="0">
                <a:solidFill>
                  <a:srgbClr val="0000FF"/>
                </a:solidFill>
                <a:latin typeface="Arial Black" panose="020B0A04020102020204"/>
                <a:cs typeface="Arial Black" panose="020B0A04020102020204"/>
              </a:rPr>
              <a:t> </a:t>
            </a:r>
            <a:r>
              <a:rPr sz="2800" spc="-10" dirty="0">
                <a:solidFill>
                  <a:srgbClr val="0000FF"/>
                </a:solidFill>
                <a:latin typeface="Arial Black" panose="020B0A04020102020204"/>
                <a:cs typeface="Arial Black" panose="020B0A04020102020204"/>
              </a:rPr>
              <a:t>ΙΣΧΥ.</a:t>
            </a:r>
            <a:endParaRPr sz="2800">
              <a:latin typeface="Arial Black" panose="020B0A04020102020204"/>
              <a:cs typeface="Arial Black" panose="020B0A04020102020204"/>
            </a:endParaRPr>
          </a:p>
          <a:p>
            <a:pPr>
              <a:lnSpc>
                <a:spcPct val="100000"/>
              </a:lnSpc>
              <a:spcBef>
                <a:spcPts val="45"/>
              </a:spcBef>
            </a:pPr>
            <a:endParaRPr sz="3250">
              <a:latin typeface="Arial Black" panose="020B0A04020102020204"/>
              <a:cs typeface="Arial Black" panose="020B0A04020102020204"/>
            </a:endParaRPr>
          </a:p>
          <a:p>
            <a:pPr marL="752475" algn="ctr">
              <a:lnSpc>
                <a:spcPct val="100000"/>
              </a:lnSpc>
              <a:tabLst>
                <a:tab pos="1662430" algn="l"/>
              </a:tabLst>
            </a:pPr>
            <a:r>
              <a:rPr sz="3600" spc="-20" dirty="0">
                <a:solidFill>
                  <a:srgbClr val="FF0000"/>
                </a:solidFill>
                <a:latin typeface="Arial Black" panose="020B0A04020102020204"/>
                <a:cs typeface="Arial Black" panose="020B0A04020102020204"/>
              </a:rPr>
              <a:t>η</a:t>
            </a:r>
            <a:r>
              <a:rPr sz="1800" spc="-20" dirty="0">
                <a:solidFill>
                  <a:srgbClr val="FF0000"/>
                </a:solidFill>
                <a:latin typeface="Arial Black" panose="020B0A04020102020204"/>
                <a:cs typeface="Arial Black" panose="020B0A04020102020204"/>
              </a:rPr>
              <a:t>μηχ</a:t>
            </a:r>
            <a:r>
              <a:rPr sz="1800" dirty="0">
                <a:solidFill>
                  <a:srgbClr val="FF0000"/>
                </a:solidFill>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a:t>
            </a:r>
            <a:r>
              <a:rPr sz="3600" spc="-10" dirty="0">
                <a:solidFill>
                  <a:srgbClr val="FF0000"/>
                </a:solidFill>
                <a:latin typeface="Arial Black" panose="020B0A04020102020204"/>
                <a:cs typeface="Arial Black" panose="020B0A04020102020204"/>
              </a:rPr>
              <a:t> Ν</a:t>
            </a:r>
            <a:r>
              <a:rPr sz="2800" spc="-10" dirty="0">
                <a:solidFill>
                  <a:srgbClr val="FF0000"/>
                </a:solidFill>
                <a:latin typeface="Arial Black" panose="020B0A04020102020204"/>
                <a:cs typeface="Arial Black" panose="020B0A04020102020204"/>
              </a:rPr>
              <a:t>e</a:t>
            </a:r>
            <a:r>
              <a:rPr sz="3600" spc="-10" dirty="0">
                <a:solidFill>
                  <a:srgbClr val="FF0000"/>
                </a:solidFill>
                <a:latin typeface="Arial Black" panose="020B0A04020102020204"/>
                <a:cs typeface="Arial Black" panose="020B0A04020102020204"/>
              </a:rPr>
              <a:t>/N</a:t>
            </a:r>
            <a:r>
              <a:rPr sz="2800" spc="-10" dirty="0">
                <a:solidFill>
                  <a:srgbClr val="FF0000"/>
                </a:solidFill>
                <a:latin typeface="Arial Black" panose="020B0A04020102020204"/>
                <a:cs typeface="Arial Black" panose="020B0A04020102020204"/>
              </a:rPr>
              <a:t>i</a:t>
            </a:r>
            <a:endParaRPr sz="2800">
              <a:latin typeface="Arial Black" panose="020B0A04020102020204"/>
              <a:cs typeface="Arial Black" panose="020B0A04020102020204"/>
            </a:endParaRPr>
          </a:p>
          <a:p>
            <a:pPr marL="12700">
              <a:lnSpc>
                <a:spcPct val="100000"/>
              </a:lnSpc>
              <a:spcBef>
                <a:spcPts val="560"/>
              </a:spcBef>
            </a:pPr>
            <a:r>
              <a:rPr sz="1800" dirty="0">
                <a:latin typeface="Arial Black" panose="020B0A04020102020204"/>
                <a:cs typeface="Arial Black" panose="020B0A04020102020204"/>
              </a:rPr>
              <a:t>ΜΗΧΑΝΗ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 dirty="0">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η</a:t>
            </a:r>
            <a:r>
              <a:rPr sz="1600" dirty="0">
                <a:solidFill>
                  <a:srgbClr val="FF0000"/>
                </a:solidFill>
                <a:latin typeface="Arial Black" panose="020B0A04020102020204"/>
                <a:cs typeface="Arial Black" panose="020B0A04020102020204"/>
              </a:rPr>
              <a:t>μηχ</a:t>
            </a:r>
            <a:r>
              <a:rPr sz="1600" spc="-15"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a:t>
            </a:r>
            <a:r>
              <a:rPr sz="2400" spc="-40" dirty="0">
                <a:latin typeface="Arial Black" panose="020B0A04020102020204"/>
                <a:cs typeface="Arial Black" panose="020B0A04020102020204"/>
              </a:rPr>
              <a:t> </a:t>
            </a:r>
            <a:r>
              <a:rPr sz="1800" dirty="0">
                <a:latin typeface="Arial Black" panose="020B0A04020102020204"/>
                <a:cs typeface="Arial Black" panose="020B0A04020102020204"/>
              </a:rPr>
              <a:t>0,90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ΣΗΜΑΙΝΕΙ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10%</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ΙΣΧΥΣ </a:t>
            </a:r>
            <a:r>
              <a:rPr sz="1800" spc="-10" dirty="0">
                <a:latin typeface="Arial Black" panose="020B0A04020102020204"/>
                <a:cs typeface="Arial Black" panose="020B0A04020102020204"/>
              </a:rPr>
              <a:t>ΤΡΙΒΩΝ</a:t>
            </a:r>
            <a:endParaRPr sz="1800">
              <a:latin typeface="Arial Black" panose="020B0A04020102020204"/>
              <a:cs typeface="Arial Black" panose="020B0A04020102020204"/>
            </a:endParaRPr>
          </a:p>
          <a:p>
            <a:pPr marL="4660900">
              <a:lnSpc>
                <a:spcPct val="100000"/>
              </a:lnSpc>
              <a:spcBef>
                <a:spcPts val="830"/>
              </a:spcBef>
            </a:pPr>
            <a:r>
              <a:rPr sz="1800" dirty="0">
                <a:latin typeface="Arial Black" panose="020B0A04020102020204"/>
                <a:cs typeface="Arial Black" panose="020B0A04020102020204"/>
              </a:rPr>
              <a:t>90%</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ΠΡΑΓΜΑΤΙΚΗ</a:t>
            </a:r>
            <a:r>
              <a:rPr sz="1800" spc="-15" dirty="0">
                <a:latin typeface="Arial Black" panose="020B0A04020102020204"/>
                <a:cs typeface="Arial Black" panose="020B0A04020102020204"/>
              </a:rPr>
              <a:t> </a:t>
            </a:r>
            <a:r>
              <a:rPr sz="1800" spc="-20" dirty="0">
                <a:latin typeface="Arial Black" panose="020B0A04020102020204"/>
                <a:cs typeface="Arial Black" panose="020B0A04020102020204"/>
              </a:rPr>
              <a:t>ΙΣΧΥΣ</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1700529" y="375920"/>
            <a:ext cx="5744210" cy="391160"/>
          </a:xfrm>
          <a:prstGeom prst="rect">
            <a:avLst/>
          </a:prstGeom>
        </p:spPr>
        <p:txBody>
          <a:bodyPr vert="horz" wrap="square" lIns="0" tIns="12700" rIns="0" bIns="0" rtlCol="0">
            <a:spAutoFit/>
          </a:bodyPr>
          <a:lstStyle/>
          <a:p>
            <a:pPr marL="12700">
              <a:lnSpc>
                <a:spcPct val="100000"/>
              </a:lnSpc>
              <a:spcBef>
                <a:spcPts val="100"/>
              </a:spcBef>
            </a:pPr>
            <a:r>
              <a:rPr sz="2400" u="heavy" dirty="0">
                <a:solidFill>
                  <a:srgbClr val="FFFFFF"/>
                </a:solidFill>
                <a:uFill>
                  <a:solidFill>
                    <a:srgbClr val="FFFFFF"/>
                  </a:solidFill>
                </a:uFill>
                <a:latin typeface="Arial Black" panose="020B0A04020102020204"/>
                <a:cs typeface="Arial Black" panose="020B0A04020102020204"/>
              </a:rPr>
              <a:t>ΜΗΧΑΝΙΚΟΣ</a:t>
            </a:r>
            <a:r>
              <a:rPr sz="2400" u="heavy" spc="-80" dirty="0">
                <a:solidFill>
                  <a:srgbClr val="FFFFFF"/>
                </a:solidFill>
                <a:uFill>
                  <a:solidFill>
                    <a:srgbClr val="FFFFFF"/>
                  </a:solidFill>
                </a:uFill>
                <a:latin typeface="Arial Black" panose="020B0A04020102020204"/>
                <a:cs typeface="Arial Black" panose="020B0A04020102020204"/>
              </a:rPr>
              <a:t> </a:t>
            </a:r>
            <a:r>
              <a:rPr sz="2400" u="heavy" dirty="0">
                <a:solidFill>
                  <a:srgbClr val="FFFFFF"/>
                </a:solidFill>
                <a:uFill>
                  <a:solidFill>
                    <a:srgbClr val="FFFFFF"/>
                  </a:solidFill>
                </a:uFill>
                <a:latin typeface="Arial Black" panose="020B0A04020102020204"/>
                <a:cs typeface="Arial Black" panose="020B0A04020102020204"/>
              </a:rPr>
              <a:t>ΒΑΘΜΟΣ</a:t>
            </a:r>
            <a:r>
              <a:rPr sz="2400" u="heavy" spc="-70" dirty="0">
                <a:solidFill>
                  <a:srgbClr val="FFFFFF"/>
                </a:solidFill>
                <a:uFill>
                  <a:solidFill>
                    <a:srgbClr val="FFFFFF"/>
                  </a:solidFill>
                </a:uFill>
                <a:latin typeface="Arial Black" panose="020B0A04020102020204"/>
                <a:cs typeface="Arial Black" panose="020B0A04020102020204"/>
              </a:rPr>
              <a:t> </a:t>
            </a:r>
            <a:r>
              <a:rPr sz="2400" u="heavy" spc="-10" dirty="0">
                <a:solidFill>
                  <a:srgbClr val="FFFFFF"/>
                </a:solidFill>
                <a:uFill>
                  <a:solidFill>
                    <a:srgbClr val="FFFFFF"/>
                  </a:solidFill>
                </a:uFill>
                <a:latin typeface="Arial Black" panose="020B0A04020102020204"/>
                <a:cs typeface="Arial Black" panose="020B0A04020102020204"/>
              </a:rPr>
              <a:t>ΑΠΟΔΟΣΗΣ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202689" y="1601470"/>
            <a:ext cx="6732270" cy="452120"/>
          </a:xfrm>
          <a:prstGeom prst="rect">
            <a:avLst/>
          </a:prstGeom>
        </p:spPr>
        <p:txBody>
          <a:bodyPr vert="horz" wrap="square" lIns="0" tIns="12700" rIns="0" bIns="0" rtlCol="0">
            <a:spAutoFit/>
          </a:bodyPr>
          <a:lstStyle/>
          <a:p>
            <a:pPr marL="12700">
              <a:lnSpc>
                <a:spcPct val="100000"/>
              </a:lnSpc>
              <a:spcBef>
                <a:spcPts val="100"/>
              </a:spcBef>
            </a:pPr>
            <a:r>
              <a:rPr b="0" u="heavy" dirty="0">
                <a:solidFill>
                  <a:srgbClr val="000000"/>
                </a:solidFill>
                <a:uFill>
                  <a:solidFill>
                    <a:srgbClr val="000000"/>
                  </a:solidFill>
                </a:uFill>
                <a:latin typeface="Arial Black" panose="020B0A04020102020204"/>
                <a:cs typeface="Arial Black" panose="020B0A04020102020204"/>
              </a:rPr>
              <a:t>ΜΗΧΑΝΙΚΟΣ</a:t>
            </a:r>
            <a:r>
              <a:rPr b="0" u="heavy" spc="10" dirty="0">
                <a:solidFill>
                  <a:srgbClr val="000000"/>
                </a:solidFill>
                <a:uFill>
                  <a:solidFill>
                    <a:srgbClr val="000000"/>
                  </a:solidFill>
                </a:uFill>
                <a:latin typeface="Arial Black" panose="020B0A04020102020204"/>
                <a:cs typeface="Arial Black" panose="020B0A04020102020204"/>
              </a:rPr>
              <a:t> </a:t>
            </a:r>
            <a:r>
              <a:rPr b="0" u="heavy" dirty="0">
                <a:solidFill>
                  <a:srgbClr val="000000"/>
                </a:solidFill>
                <a:uFill>
                  <a:solidFill>
                    <a:srgbClr val="000000"/>
                  </a:solidFill>
                </a:uFill>
                <a:latin typeface="Arial Black" panose="020B0A04020102020204"/>
                <a:cs typeface="Arial Black" panose="020B0A04020102020204"/>
              </a:rPr>
              <a:t>ΒΑΘΜΟΣ</a:t>
            </a:r>
            <a:r>
              <a:rPr b="0" u="heavy" spc="20" dirty="0">
                <a:solidFill>
                  <a:srgbClr val="000000"/>
                </a:solidFill>
                <a:uFill>
                  <a:solidFill>
                    <a:srgbClr val="000000"/>
                  </a:solidFill>
                </a:uFill>
                <a:latin typeface="Arial Black" panose="020B0A04020102020204"/>
                <a:cs typeface="Arial Black" panose="020B0A04020102020204"/>
              </a:rPr>
              <a:t> </a:t>
            </a:r>
            <a:r>
              <a:rPr b="0" u="heavy" spc="-10" dirty="0">
                <a:solidFill>
                  <a:srgbClr val="000000"/>
                </a:solidFill>
                <a:uFill>
                  <a:solidFill>
                    <a:srgbClr val="000000"/>
                  </a:solidFill>
                </a:uFill>
                <a:latin typeface="Arial Black" panose="020B0A04020102020204"/>
                <a:cs typeface="Arial Black" panose="020B0A04020102020204"/>
              </a:rPr>
              <a:t>ΑΠΟΔΟΣΗΣ</a:t>
            </a:r>
            <a:endParaRPr b="0" u="heavy" spc="-10" dirty="0">
              <a:solidFill>
                <a:srgbClr val="000000"/>
              </a:solidFill>
              <a:uFill>
                <a:solidFill>
                  <a:srgbClr val="000000"/>
                </a:solidFill>
              </a:uFill>
              <a:latin typeface="Arial Black" panose="020B0A04020102020204"/>
              <a:cs typeface="Arial Black" panose="020B0A04020102020204"/>
            </a:endParaRPr>
          </a:p>
        </p:txBody>
      </p:sp>
      <p:sp>
        <p:nvSpPr>
          <p:cNvPr id="3" name="object 3"/>
          <p:cNvSpPr txBox="1"/>
          <p:nvPr/>
        </p:nvSpPr>
        <p:spPr>
          <a:xfrm>
            <a:off x="2282189" y="2865846"/>
            <a:ext cx="4831080" cy="1442085"/>
          </a:xfrm>
          <a:prstGeom prst="rect">
            <a:avLst/>
          </a:prstGeom>
        </p:spPr>
        <p:txBody>
          <a:bodyPr vert="horz" wrap="square" lIns="0" tIns="260985" rIns="0" bIns="0" rtlCol="0">
            <a:spAutoFit/>
          </a:bodyPr>
          <a:lstStyle/>
          <a:p>
            <a:pPr marL="12700">
              <a:lnSpc>
                <a:spcPct val="100000"/>
              </a:lnSpc>
              <a:spcBef>
                <a:spcPts val="2055"/>
              </a:spcBef>
              <a:tabLst>
                <a:tab pos="922655" algn="l"/>
              </a:tabLst>
            </a:pPr>
            <a:r>
              <a:rPr sz="3600" spc="-20" dirty="0">
                <a:solidFill>
                  <a:srgbClr val="FF0000"/>
                </a:solidFill>
                <a:latin typeface="Arial Black" panose="020B0A04020102020204"/>
                <a:cs typeface="Arial Black" panose="020B0A04020102020204"/>
              </a:rPr>
              <a:t>η</a:t>
            </a:r>
            <a:r>
              <a:rPr sz="1800" spc="-20" dirty="0">
                <a:solidFill>
                  <a:srgbClr val="FF0000"/>
                </a:solidFill>
                <a:latin typeface="Arial Black" panose="020B0A04020102020204"/>
                <a:cs typeface="Arial Black" panose="020B0A04020102020204"/>
              </a:rPr>
              <a:t>μηχ</a:t>
            </a:r>
            <a:r>
              <a:rPr sz="1800" dirty="0">
                <a:solidFill>
                  <a:srgbClr val="FF0000"/>
                </a:solidFill>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a:t>
            </a:r>
            <a:r>
              <a:rPr sz="3600" spc="-30" dirty="0">
                <a:solidFill>
                  <a:srgbClr val="FF0000"/>
                </a:solidFill>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Ν</a:t>
            </a:r>
            <a:r>
              <a:rPr sz="2800" dirty="0">
                <a:solidFill>
                  <a:srgbClr val="FF0000"/>
                </a:solidFill>
                <a:latin typeface="Arial Black" panose="020B0A04020102020204"/>
                <a:cs typeface="Arial Black" panose="020B0A04020102020204"/>
              </a:rPr>
              <a:t>e</a:t>
            </a:r>
            <a:r>
              <a:rPr sz="3600" dirty="0">
                <a:solidFill>
                  <a:srgbClr val="FF0000"/>
                </a:solidFill>
                <a:latin typeface="Arial Black" panose="020B0A04020102020204"/>
                <a:cs typeface="Arial Black" panose="020B0A04020102020204"/>
              </a:rPr>
              <a:t>/N</a:t>
            </a:r>
            <a:r>
              <a:rPr sz="2800" dirty="0">
                <a:solidFill>
                  <a:srgbClr val="FF0000"/>
                </a:solidFill>
                <a:latin typeface="Arial Black" panose="020B0A04020102020204"/>
                <a:cs typeface="Arial Black" panose="020B0A04020102020204"/>
              </a:rPr>
              <a:t>i</a:t>
            </a:r>
            <a:r>
              <a:rPr sz="2800" spc="250" dirty="0">
                <a:solidFill>
                  <a:srgbClr val="FF0000"/>
                </a:solidFill>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a:t>
            </a:r>
            <a:r>
              <a:rPr sz="3600" spc="-30" dirty="0">
                <a:solidFill>
                  <a:srgbClr val="FF0000"/>
                </a:solidFill>
                <a:latin typeface="Arial Black" panose="020B0A04020102020204"/>
                <a:cs typeface="Arial Black" panose="020B0A04020102020204"/>
              </a:rPr>
              <a:t> </a:t>
            </a:r>
            <a:r>
              <a:rPr sz="3600" dirty="0">
                <a:solidFill>
                  <a:srgbClr val="FF0000"/>
                </a:solidFill>
                <a:latin typeface="Arial Black" panose="020B0A04020102020204"/>
                <a:cs typeface="Arial Black" panose="020B0A04020102020204"/>
              </a:rPr>
              <a:t>P</a:t>
            </a:r>
            <a:r>
              <a:rPr sz="2800" dirty="0">
                <a:solidFill>
                  <a:srgbClr val="FF0000"/>
                </a:solidFill>
                <a:latin typeface="Arial Black" panose="020B0A04020102020204"/>
                <a:cs typeface="Arial Black" panose="020B0A04020102020204"/>
              </a:rPr>
              <a:t>e</a:t>
            </a:r>
            <a:r>
              <a:rPr sz="3600" dirty="0">
                <a:solidFill>
                  <a:srgbClr val="FF0000"/>
                </a:solidFill>
                <a:latin typeface="Arial Black" panose="020B0A04020102020204"/>
                <a:cs typeface="Arial Black" panose="020B0A04020102020204"/>
              </a:rPr>
              <a:t>/P</a:t>
            </a:r>
            <a:r>
              <a:rPr sz="2800" dirty="0">
                <a:solidFill>
                  <a:srgbClr val="FF0000"/>
                </a:solidFill>
                <a:latin typeface="Arial Black" panose="020B0A04020102020204"/>
                <a:cs typeface="Arial Black" panose="020B0A04020102020204"/>
              </a:rPr>
              <a:t>i</a:t>
            </a:r>
            <a:r>
              <a:rPr sz="2800" spc="250" dirty="0">
                <a:solidFill>
                  <a:srgbClr val="FF0000"/>
                </a:solidFill>
                <a:latin typeface="Arial Black" panose="020B0A04020102020204"/>
                <a:cs typeface="Arial Black" panose="020B0A04020102020204"/>
              </a:rPr>
              <a:t> </a:t>
            </a:r>
            <a:r>
              <a:rPr sz="3600" spc="-50" dirty="0">
                <a:solidFill>
                  <a:srgbClr val="FF0000"/>
                </a:solidFill>
                <a:latin typeface="Arial Black" panose="020B0A04020102020204"/>
                <a:cs typeface="Arial Black" panose="020B0A04020102020204"/>
              </a:rPr>
              <a:t>=</a:t>
            </a:r>
            <a:endParaRPr sz="3600">
              <a:latin typeface="Arial Black" panose="020B0A04020102020204"/>
              <a:cs typeface="Arial Black" panose="020B0A04020102020204"/>
            </a:endParaRPr>
          </a:p>
          <a:p>
            <a:pPr marL="781050" algn="ctr">
              <a:lnSpc>
                <a:spcPct val="100000"/>
              </a:lnSpc>
              <a:spcBef>
                <a:spcPts val="1520"/>
              </a:spcBef>
            </a:pPr>
            <a:r>
              <a:rPr sz="2800" spc="-10" dirty="0">
                <a:solidFill>
                  <a:srgbClr val="FF0000"/>
                </a:solidFill>
                <a:latin typeface="Arial Black" panose="020B0A04020102020204"/>
                <a:cs typeface="Arial Black" panose="020B0A04020102020204"/>
              </a:rPr>
              <a:t>P</a:t>
            </a:r>
            <a:r>
              <a:rPr sz="2000" spc="-10" dirty="0">
                <a:solidFill>
                  <a:srgbClr val="FF0000"/>
                </a:solidFill>
                <a:latin typeface="Arial Black" panose="020B0A04020102020204"/>
                <a:cs typeface="Arial Black" panose="020B0A04020102020204"/>
              </a:rPr>
              <a:t>i</a:t>
            </a:r>
            <a:r>
              <a:rPr sz="2800" spc="-10" dirty="0">
                <a:solidFill>
                  <a:srgbClr val="FF0000"/>
                </a:solidFill>
                <a:latin typeface="Arial Black" panose="020B0A04020102020204"/>
                <a:cs typeface="Arial Black" panose="020B0A04020102020204"/>
              </a:rPr>
              <a:t>-</a:t>
            </a:r>
            <a:r>
              <a:rPr sz="2800" dirty="0">
                <a:solidFill>
                  <a:srgbClr val="FF0000"/>
                </a:solidFill>
                <a:latin typeface="Arial Black" panose="020B0A04020102020204"/>
                <a:cs typeface="Arial Black" panose="020B0A04020102020204"/>
              </a:rPr>
              <a:t>P</a:t>
            </a:r>
            <a:r>
              <a:rPr sz="2000" dirty="0">
                <a:solidFill>
                  <a:srgbClr val="FF0000"/>
                </a:solidFill>
                <a:latin typeface="Arial Black" panose="020B0A04020102020204"/>
                <a:cs typeface="Arial Black" panose="020B0A04020102020204"/>
              </a:rPr>
              <a:t>f</a:t>
            </a:r>
            <a:r>
              <a:rPr sz="2800" dirty="0">
                <a:solidFill>
                  <a:srgbClr val="FF0000"/>
                </a:solidFill>
                <a:latin typeface="Arial Black" panose="020B0A04020102020204"/>
                <a:cs typeface="Arial Black" panose="020B0A04020102020204"/>
              </a:rPr>
              <a:t>/P</a:t>
            </a:r>
            <a:r>
              <a:rPr sz="2000" dirty="0">
                <a:solidFill>
                  <a:srgbClr val="FF0000"/>
                </a:solidFill>
                <a:latin typeface="Arial Black" panose="020B0A04020102020204"/>
                <a:cs typeface="Arial Black" panose="020B0A04020102020204"/>
              </a:rPr>
              <a:t>i</a:t>
            </a:r>
            <a:r>
              <a:rPr sz="2000" spc="28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a:t>
            </a:r>
            <a:r>
              <a:rPr sz="2800" spc="1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N</a:t>
            </a:r>
            <a:r>
              <a:rPr sz="2000" dirty="0">
                <a:solidFill>
                  <a:srgbClr val="FF0000"/>
                </a:solidFill>
                <a:latin typeface="Arial Black" panose="020B0A04020102020204"/>
                <a:cs typeface="Arial Black" panose="020B0A04020102020204"/>
              </a:rPr>
              <a:t>i</a:t>
            </a:r>
            <a:r>
              <a:rPr sz="2800" dirty="0">
                <a:solidFill>
                  <a:srgbClr val="FF0000"/>
                </a:solidFill>
                <a:latin typeface="Arial Black" panose="020B0A04020102020204"/>
                <a:cs typeface="Arial Black" panose="020B0A04020102020204"/>
              </a:rPr>
              <a:t>-</a:t>
            </a:r>
            <a:r>
              <a:rPr sz="2800" spc="-20" dirty="0">
                <a:solidFill>
                  <a:srgbClr val="FF0000"/>
                </a:solidFill>
                <a:latin typeface="Arial Black" panose="020B0A04020102020204"/>
                <a:cs typeface="Arial Black" panose="020B0A04020102020204"/>
              </a:rPr>
              <a:t>N</a:t>
            </a:r>
            <a:r>
              <a:rPr sz="2000" spc="-20" dirty="0">
                <a:solidFill>
                  <a:srgbClr val="FF0000"/>
                </a:solidFill>
                <a:latin typeface="Arial Black" panose="020B0A04020102020204"/>
                <a:cs typeface="Arial Black" panose="020B0A04020102020204"/>
              </a:rPr>
              <a:t>f</a:t>
            </a:r>
            <a:r>
              <a:rPr sz="2800" spc="-20" dirty="0">
                <a:solidFill>
                  <a:srgbClr val="FF0000"/>
                </a:solidFill>
                <a:latin typeface="Arial Black" panose="020B0A04020102020204"/>
                <a:cs typeface="Arial Black" panose="020B0A04020102020204"/>
              </a:rPr>
              <a:t>/N</a:t>
            </a:r>
            <a:r>
              <a:rPr sz="2000" spc="-20" dirty="0">
                <a:solidFill>
                  <a:srgbClr val="FF0000"/>
                </a:solidFill>
                <a:latin typeface="Arial Black" panose="020B0A04020102020204"/>
                <a:cs typeface="Arial Black" panose="020B0A04020102020204"/>
              </a:rPr>
              <a:t>i</a:t>
            </a:r>
            <a:endParaRPr sz="20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1700529" y="375920"/>
            <a:ext cx="5744210" cy="391160"/>
          </a:xfrm>
          <a:prstGeom prst="rect">
            <a:avLst/>
          </a:prstGeom>
        </p:spPr>
        <p:txBody>
          <a:bodyPr vert="horz" wrap="square" lIns="0" tIns="12700" rIns="0" bIns="0" rtlCol="0">
            <a:spAutoFit/>
          </a:bodyPr>
          <a:lstStyle/>
          <a:p>
            <a:pPr marL="12700">
              <a:lnSpc>
                <a:spcPct val="100000"/>
              </a:lnSpc>
              <a:spcBef>
                <a:spcPts val="100"/>
              </a:spcBef>
            </a:pPr>
            <a:r>
              <a:rPr sz="2400" u="heavy" dirty="0">
                <a:solidFill>
                  <a:srgbClr val="FFFFFF"/>
                </a:solidFill>
                <a:uFill>
                  <a:solidFill>
                    <a:srgbClr val="FFFFFF"/>
                  </a:solidFill>
                </a:uFill>
                <a:latin typeface="Arial Black" panose="020B0A04020102020204"/>
                <a:cs typeface="Arial Black" panose="020B0A04020102020204"/>
              </a:rPr>
              <a:t>ΜΗΧΑΝΙΚΟΣ</a:t>
            </a:r>
            <a:r>
              <a:rPr sz="2400" u="heavy" spc="-80" dirty="0">
                <a:solidFill>
                  <a:srgbClr val="FFFFFF"/>
                </a:solidFill>
                <a:uFill>
                  <a:solidFill>
                    <a:srgbClr val="FFFFFF"/>
                  </a:solidFill>
                </a:uFill>
                <a:latin typeface="Arial Black" panose="020B0A04020102020204"/>
                <a:cs typeface="Arial Black" panose="020B0A04020102020204"/>
              </a:rPr>
              <a:t> </a:t>
            </a:r>
            <a:r>
              <a:rPr sz="2400" u="heavy" dirty="0">
                <a:solidFill>
                  <a:srgbClr val="FFFFFF"/>
                </a:solidFill>
                <a:uFill>
                  <a:solidFill>
                    <a:srgbClr val="FFFFFF"/>
                  </a:solidFill>
                </a:uFill>
                <a:latin typeface="Arial Black" panose="020B0A04020102020204"/>
                <a:cs typeface="Arial Black" panose="020B0A04020102020204"/>
              </a:rPr>
              <a:t>ΒΑΘΜΟΣ</a:t>
            </a:r>
            <a:r>
              <a:rPr sz="2400" u="heavy" spc="-70" dirty="0">
                <a:solidFill>
                  <a:srgbClr val="FFFFFF"/>
                </a:solidFill>
                <a:uFill>
                  <a:solidFill>
                    <a:srgbClr val="FFFFFF"/>
                  </a:solidFill>
                </a:uFill>
                <a:latin typeface="Arial Black" panose="020B0A04020102020204"/>
                <a:cs typeface="Arial Black" panose="020B0A04020102020204"/>
              </a:rPr>
              <a:t> </a:t>
            </a:r>
            <a:r>
              <a:rPr sz="2400" u="heavy" spc="-10" dirty="0">
                <a:solidFill>
                  <a:srgbClr val="FFFFFF"/>
                </a:solidFill>
                <a:uFill>
                  <a:solidFill>
                    <a:srgbClr val="FFFFFF"/>
                  </a:solidFill>
                </a:uFill>
                <a:latin typeface="Arial Black" panose="020B0A04020102020204"/>
                <a:cs typeface="Arial Black" panose="020B0A04020102020204"/>
              </a:rPr>
              <a:t>ΑΠΟΔΟΣΗΣ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290319" y="1229359"/>
            <a:ext cx="6772909" cy="330200"/>
          </a:xfrm>
          <a:prstGeom prst="rect">
            <a:avLst/>
          </a:prstGeom>
        </p:spPr>
        <p:txBody>
          <a:bodyPr vert="horz" wrap="square" lIns="0" tIns="12700" rIns="0" bIns="0" rtlCol="0">
            <a:spAutoFit/>
          </a:bodyPr>
          <a:lstStyle/>
          <a:p>
            <a:pPr marL="12700">
              <a:lnSpc>
                <a:spcPct val="100000"/>
              </a:lnSpc>
              <a:spcBef>
                <a:spcPts val="100"/>
              </a:spcBef>
            </a:pPr>
            <a:r>
              <a:rPr sz="2000" dirty="0">
                <a:latin typeface="Arial Black" panose="020B0A04020102020204"/>
                <a:cs typeface="Arial Black" panose="020B0A04020102020204"/>
              </a:rPr>
              <a:t>ΥΠΑΡΧΟΥΝ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ΠΟΛΛΟΙ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ΒΑΘΜΟΙ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ΑΠΟΔΟΣΗΣ</a:t>
            </a:r>
            <a:r>
              <a:rPr sz="2000" spc="-10" dirty="0">
                <a:latin typeface="Arial Black" panose="020B0A04020102020204"/>
                <a:cs typeface="Arial Black" panose="020B0A04020102020204"/>
              </a:rPr>
              <a:t> ΟΠΩΣ:</a:t>
            </a:r>
            <a:endParaRPr sz="2000">
              <a:latin typeface="Arial Black" panose="020B0A04020102020204"/>
              <a:cs typeface="Arial Black" panose="020B0A04020102020204"/>
            </a:endParaRPr>
          </a:p>
        </p:txBody>
      </p:sp>
      <p:sp>
        <p:nvSpPr>
          <p:cNvPr id="3" name="object 3"/>
          <p:cNvSpPr txBox="1"/>
          <p:nvPr/>
        </p:nvSpPr>
        <p:spPr>
          <a:xfrm>
            <a:off x="294640" y="2139949"/>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4" name="object 4"/>
          <p:cNvSpPr txBox="1"/>
          <p:nvPr/>
        </p:nvSpPr>
        <p:spPr>
          <a:xfrm>
            <a:off x="510540" y="1891030"/>
            <a:ext cx="8459470" cy="4408643"/>
          </a:xfrm>
          <a:prstGeom prst="rect">
            <a:avLst/>
          </a:prstGeom>
        </p:spPr>
        <p:txBody>
          <a:bodyPr vert="horz" wrap="square" lIns="0" tIns="12065" rIns="0" bIns="0" rtlCol="0">
            <a:spAutoFit/>
          </a:bodyPr>
          <a:lstStyle/>
          <a:p>
            <a:pPr marL="12700" marR="3750310">
              <a:lnSpc>
                <a:spcPct val="113000"/>
              </a:lnSpc>
              <a:spcBef>
                <a:spcPts val="95"/>
              </a:spcBef>
              <a:tabLst>
                <a:tab pos="4258945" algn="l"/>
              </a:tabLst>
            </a:pPr>
            <a:r>
              <a:rPr sz="2400" dirty="0">
                <a:solidFill>
                  <a:srgbClr val="FF0000"/>
                </a:solidFill>
                <a:latin typeface="Arial Black" panose="020B0A04020102020204"/>
                <a:cs typeface="Arial Black" panose="020B0A04020102020204"/>
              </a:rPr>
              <a:t>ΘΕΩΡHΤΙΚΟΣ</a:t>
            </a:r>
            <a:r>
              <a:rPr sz="2400" spc="-5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50" dirty="0">
                <a:solidFill>
                  <a:srgbClr val="FF0000"/>
                </a:solidFill>
                <a:latin typeface="Arial Black" panose="020B0A04020102020204"/>
                <a:cs typeface="Arial Black" panose="020B0A04020102020204"/>
              </a:rPr>
              <a:t> </a:t>
            </a:r>
            <a:r>
              <a:rPr sz="3600" spc="-25" dirty="0">
                <a:solidFill>
                  <a:srgbClr val="0000CC"/>
                </a:solidFill>
                <a:latin typeface="Arial Black" panose="020B0A04020102020204"/>
                <a:cs typeface="Arial Black" panose="020B0A04020102020204"/>
              </a:rPr>
              <a:t>η</a:t>
            </a:r>
            <a:r>
              <a:rPr sz="2400" spc="-25" dirty="0">
                <a:solidFill>
                  <a:srgbClr val="0000CC"/>
                </a:solidFill>
                <a:latin typeface="Arial Black" panose="020B0A04020102020204"/>
                <a:cs typeface="Arial Black" panose="020B0A04020102020204"/>
              </a:rPr>
              <a:t>th </a:t>
            </a:r>
            <a:r>
              <a:rPr sz="2400" dirty="0">
                <a:solidFill>
                  <a:srgbClr val="FF0000"/>
                </a:solidFill>
                <a:latin typeface="Arial Black" panose="020B0A04020102020204"/>
                <a:cs typeface="Arial Black" panose="020B0A04020102020204"/>
              </a:rPr>
              <a:t>ΠΟΙΟΤΗΤΑΣ</a:t>
            </a:r>
            <a:r>
              <a:rPr sz="2400" spc="-5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RELATIVE</a:t>
            </a:r>
            <a:r>
              <a:rPr sz="2400" dirty="0">
                <a:solidFill>
                  <a:srgbClr val="FF0000"/>
                </a:solidFill>
                <a:latin typeface="Arial Black" panose="020B0A04020102020204"/>
                <a:cs typeface="Arial Black" panose="020B0A04020102020204"/>
              </a:rPr>
              <a:t>	</a:t>
            </a:r>
            <a:r>
              <a:rPr sz="3600" spc="-25" dirty="0">
                <a:solidFill>
                  <a:srgbClr val="0000CC"/>
                </a:solidFill>
                <a:latin typeface="Arial Black" panose="020B0A04020102020204"/>
                <a:cs typeface="Arial Black" panose="020B0A04020102020204"/>
              </a:rPr>
              <a:t>η</a:t>
            </a:r>
            <a:r>
              <a:rPr sz="2400" spc="-25" dirty="0">
                <a:solidFill>
                  <a:srgbClr val="0000CC"/>
                </a:solidFill>
                <a:latin typeface="Arial Black" panose="020B0A04020102020204"/>
                <a:cs typeface="Arial Black" panose="020B0A04020102020204"/>
              </a:rPr>
              <a:t>r</a:t>
            </a:r>
            <a:endParaRPr sz="2400">
              <a:latin typeface="Arial Black" panose="020B0A04020102020204"/>
              <a:cs typeface="Arial Black" panose="020B0A04020102020204"/>
            </a:endParaRPr>
          </a:p>
          <a:p>
            <a:pPr marL="12700" marR="5080">
              <a:lnSpc>
                <a:spcPts val="4880"/>
              </a:lnSpc>
              <a:spcBef>
                <a:spcPts val="260"/>
              </a:spcBef>
              <a:tabLst>
                <a:tab pos="4526915" algn="l"/>
                <a:tab pos="8039100" algn="l"/>
              </a:tabLst>
            </a:pPr>
            <a:r>
              <a:rPr sz="2400" dirty="0">
                <a:solidFill>
                  <a:srgbClr val="FF0000"/>
                </a:solidFill>
                <a:latin typeface="Arial Black" panose="020B0A04020102020204"/>
                <a:cs typeface="Arial Black" panose="020B0A04020102020204"/>
              </a:rPr>
              <a:t>ΕΝΔΕΙΚΝΥΜΕΝΟΣ</a:t>
            </a:r>
            <a:r>
              <a:rPr sz="2400" spc="-65" dirty="0">
                <a:solidFill>
                  <a:srgbClr val="FF0000"/>
                </a:solidFill>
                <a:latin typeface="Arial Black" panose="020B0A04020102020204"/>
                <a:cs typeface="Arial Black" panose="020B0A04020102020204"/>
              </a:rPr>
              <a:t> </a:t>
            </a:r>
            <a:r>
              <a:rPr sz="2400" dirty="0">
                <a:solidFill>
                  <a:srgbClr val="101010"/>
                </a:solidFill>
                <a:latin typeface="Arial Black" panose="020B0A04020102020204"/>
                <a:cs typeface="Arial Black" panose="020B0A04020102020204"/>
              </a:rPr>
              <a:t>ή</a:t>
            </a:r>
            <a:r>
              <a:rPr sz="2400" spc="-60" dirty="0">
                <a:solidFill>
                  <a:srgbClr val="10101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ΕΣΩΤΕΡΙΚΟΣ</a:t>
            </a:r>
            <a:r>
              <a:rPr sz="2400" spc="-5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5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INDICATED</a:t>
            </a:r>
            <a:r>
              <a:rPr sz="2400" dirty="0">
                <a:solidFill>
                  <a:srgbClr val="FF0000"/>
                </a:solidFill>
                <a:latin typeface="Arial Black" panose="020B0A04020102020204"/>
                <a:cs typeface="Arial Black" panose="020B0A04020102020204"/>
              </a:rPr>
              <a:t>	</a:t>
            </a:r>
            <a:r>
              <a:rPr sz="3600" spc="-25">
                <a:solidFill>
                  <a:srgbClr val="0000CC"/>
                </a:solidFill>
                <a:latin typeface="Arial Black" panose="020B0A04020102020204"/>
                <a:cs typeface="Arial Black" panose="020B0A04020102020204"/>
              </a:rPr>
              <a:t>η</a:t>
            </a:r>
            <a:r>
              <a:rPr sz="2400" spc="-25">
                <a:solidFill>
                  <a:srgbClr val="0000CC"/>
                </a:solidFill>
                <a:latin typeface="Arial Black" panose="020B0A04020102020204"/>
                <a:cs typeface="Arial Black" panose="020B0A04020102020204"/>
              </a:rPr>
              <a:t>i </a:t>
            </a:r>
            <a:r>
              <a:rPr sz="2400" smtClean="0">
                <a:solidFill>
                  <a:srgbClr val="FF0000"/>
                </a:solidFill>
                <a:latin typeface="Arial Black" panose="020B0A04020102020204"/>
                <a:cs typeface="Arial Black" panose="020B0A04020102020204"/>
              </a:rPr>
              <a:t>ΠΛΗΡΩΣ</a:t>
            </a:r>
            <a:r>
              <a:rPr lang="el-GR" sz="2400" dirty="0" smtClean="0">
                <a:solidFill>
                  <a:srgbClr val="FF0000"/>
                </a:solidFill>
                <a:latin typeface="Arial Black" panose="020B0A04020102020204"/>
                <a:cs typeface="Arial Black" panose="020B0A04020102020204"/>
              </a:rPr>
              <a:t>Η</a:t>
            </a:r>
            <a:r>
              <a:rPr sz="2400" smtClean="0">
                <a:solidFill>
                  <a:srgbClr val="FF0000"/>
                </a:solidFill>
                <a:latin typeface="Arial Black" panose="020B0A04020102020204"/>
                <a:cs typeface="Arial Black" panose="020B0A04020102020204"/>
              </a:rPr>
              <a:t>Σ</a:t>
            </a:r>
            <a:r>
              <a:rPr sz="2400" spc="-60"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CHARGING</a:t>
            </a:r>
            <a:r>
              <a:rPr sz="2400" dirty="0">
                <a:solidFill>
                  <a:srgbClr val="FF0000"/>
                </a:solidFill>
                <a:latin typeface="Arial Black" panose="020B0A04020102020204"/>
                <a:cs typeface="Arial Black" panose="020B0A04020102020204"/>
              </a:rPr>
              <a:t>	</a:t>
            </a:r>
            <a:r>
              <a:rPr sz="3600" spc="-25" dirty="0">
                <a:solidFill>
                  <a:srgbClr val="0000CC"/>
                </a:solidFill>
                <a:latin typeface="Arial Black" panose="020B0A04020102020204"/>
                <a:cs typeface="Arial Black" panose="020B0A04020102020204"/>
              </a:rPr>
              <a:t>η</a:t>
            </a:r>
            <a:r>
              <a:rPr sz="2400" spc="-25" dirty="0">
                <a:solidFill>
                  <a:srgbClr val="0000CC"/>
                </a:solidFill>
                <a:latin typeface="Arial Black" panose="020B0A04020102020204"/>
                <a:cs typeface="Arial Black" panose="020B0A04020102020204"/>
              </a:rPr>
              <a:t>ch</a:t>
            </a:r>
            <a:endParaRPr sz="2400">
              <a:latin typeface="Arial Black" panose="020B0A04020102020204"/>
              <a:cs typeface="Arial Black" panose="020B0A04020102020204"/>
            </a:endParaRPr>
          </a:p>
          <a:p>
            <a:pPr marL="12700" marR="3088005">
              <a:lnSpc>
                <a:spcPts val="4880"/>
              </a:lnSpc>
              <a:tabLst>
                <a:tab pos="4524375" algn="l"/>
                <a:tab pos="4667885" algn="l"/>
              </a:tabLst>
            </a:pPr>
            <a:r>
              <a:rPr sz="2400" smtClean="0">
                <a:solidFill>
                  <a:srgbClr val="FF0000"/>
                </a:solidFill>
                <a:latin typeface="Arial Black" panose="020B0A04020102020204"/>
                <a:cs typeface="Arial Black" panose="020B0A04020102020204"/>
              </a:rPr>
              <a:t>ΣΑΡΩΣ</a:t>
            </a:r>
            <a:r>
              <a:rPr lang="el-GR" sz="2400" dirty="0" smtClean="0">
                <a:solidFill>
                  <a:srgbClr val="FF0000"/>
                </a:solidFill>
                <a:latin typeface="Arial Black" panose="020B0A04020102020204"/>
                <a:cs typeface="Arial Black" panose="020B0A04020102020204"/>
              </a:rPr>
              <a:t>Η</a:t>
            </a:r>
            <a:r>
              <a:rPr sz="2400" smtClean="0">
                <a:solidFill>
                  <a:srgbClr val="FF0000"/>
                </a:solidFill>
                <a:latin typeface="Arial Black" panose="020B0A04020102020204"/>
                <a:cs typeface="Arial Black" panose="020B0A04020102020204"/>
              </a:rPr>
              <a:t>Σ</a:t>
            </a:r>
            <a:r>
              <a:rPr sz="2400" spc="-50"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SCAVENGING</a:t>
            </a:r>
            <a:r>
              <a:rPr sz="2400" dirty="0">
                <a:solidFill>
                  <a:srgbClr val="FF0000"/>
                </a:solidFill>
                <a:latin typeface="Arial Black" panose="020B0A04020102020204"/>
                <a:cs typeface="Arial Black" panose="020B0A04020102020204"/>
              </a:rPr>
              <a:t>		</a:t>
            </a:r>
            <a:r>
              <a:rPr sz="3600" spc="-25">
                <a:solidFill>
                  <a:srgbClr val="0000CC"/>
                </a:solidFill>
                <a:latin typeface="Arial Black" panose="020B0A04020102020204"/>
                <a:cs typeface="Arial Black" panose="020B0A04020102020204"/>
              </a:rPr>
              <a:t>η</a:t>
            </a:r>
            <a:r>
              <a:rPr sz="2400" spc="-25">
                <a:solidFill>
                  <a:srgbClr val="0000CC"/>
                </a:solidFill>
                <a:latin typeface="Arial Black" panose="020B0A04020102020204"/>
                <a:cs typeface="Arial Black" panose="020B0A04020102020204"/>
              </a:rPr>
              <a:t>sc </a:t>
            </a:r>
            <a:r>
              <a:rPr sz="2400" smtClean="0">
                <a:solidFill>
                  <a:srgbClr val="FF0000"/>
                </a:solidFill>
                <a:latin typeface="Arial Black" panose="020B0A04020102020204"/>
                <a:cs typeface="Arial Black" panose="020B0A04020102020204"/>
              </a:rPr>
              <a:t>ΚΑΥΣ</a:t>
            </a:r>
            <a:r>
              <a:rPr lang="el-GR" sz="2400" dirty="0" smtClean="0">
                <a:solidFill>
                  <a:srgbClr val="FF0000"/>
                </a:solidFill>
                <a:latin typeface="Arial Black" panose="020B0A04020102020204"/>
                <a:cs typeface="Arial Black" panose="020B0A04020102020204"/>
              </a:rPr>
              <a:t>Η</a:t>
            </a:r>
            <a:r>
              <a:rPr sz="2400" smtClean="0">
                <a:solidFill>
                  <a:srgbClr val="FF0000"/>
                </a:solidFill>
                <a:latin typeface="Arial Black" panose="020B0A04020102020204"/>
                <a:cs typeface="Arial Black" panose="020B0A04020102020204"/>
              </a:rPr>
              <a:t>Σ</a:t>
            </a:r>
            <a:r>
              <a:rPr sz="2400" spc="-50"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COMBUSTION</a:t>
            </a:r>
            <a:r>
              <a:rPr sz="2400" dirty="0">
                <a:solidFill>
                  <a:srgbClr val="FF0000"/>
                </a:solidFill>
                <a:latin typeface="Arial Black" panose="020B0A04020102020204"/>
                <a:cs typeface="Arial Black" panose="020B0A04020102020204"/>
              </a:rPr>
              <a:t>	</a:t>
            </a:r>
            <a:r>
              <a:rPr sz="3600" spc="-25" dirty="0">
                <a:solidFill>
                  <a:srgbClr val="0000CC"/>
                </a:solidFill>
                <a:latin typeface="Arial Black" panose="020B0A04020102020204"/>
                <a:cs typeface="Arial Black" panose="020B0A04020102020204"/>
              </a:rPr>
              <a:t>η</a:t>
            </a:r>
            <a:r>
              <a:rPr sz="2400" spc="-25" dirty="0">
                <a:solidFill>
                  <a:srgbClr val="0000CC"/>
                </a:solidFill>
                <a:latin typeface="Arial Black" panose="020B0A04020102020204"/>
                <a:cs typeface="Arial Black" panose="020B0A04020102020204"/>
              </a:rPr>
              <a:t>k</a:t>
            </a:r>
            <a:endParaRPr sz="2400">
              <a:latin typeface="Arial Black" panose="020B0A04020102020204"/>
              <a:cs typeface="Arial Black" panose="020B0A04020102020204"/>
            </a:endParaRPr>
          </a:p>
          <a:p>
            <a:pPr marL="12700">
              <a:lnSpc>
                <a:spcPct val="100000"/>
              </a:lnSpc>
              <a:spcBef>
                <a:spcPts val="310"/>
              </a:spcBef>
              <a:tabLst>
                <a:tab pos="6595745" algn="l"/>
              </a:tabLst>
            </a:pPr>
            <a:r>
              <a:rPr sz="2400" smtClean="0">
                <a:solidFill>
                  <a:srgbClr val="FF0000"/>
                </a:solidFill>
                <a:latin typeface="Arial Black" panose="020B0A04020102020204"/>
                <a:cs typeface="Arial Black" panose="020B0A04020102020204"/>
              </a:rPr>
              <a:t>ΥΠΕΡΠΛΗΡΩΣ</a:t>
            </a:r>
            <a:r>
              <a:rPr lang="el-GR" sz="2400" dirty="0" smtClean="0">
                <a:solidFill>
                  <a:srgbClr val="FF0000"/>
                </a:solidFill>
                <a:latin typeface="Arial Black" panose="020B0A04020102020204"/>
                <a:cs typeface="Arial Black" panose="020B0A04020102020204"/>
              </a:rPr>
              <a:t>Η</a:t>
            </a:r>
            <a:r>
              <a:rPr sz="2400" smtClean="0">
                <a:solidFill>
                  <a:srgbClr val="FF0000"/>
                </a:solidFill>
                <a:latin typeface="Arial Black" panose="020B0A04020102020204"/>
                <a:cs typeface="Arial Black" panose="020B0A04020102020204"/>
              </a:rPr>
              <a:t>Σ</a:t>
            </a:r>
            <a:r>
              <a:rPr sz="2400" spc="-75"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6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SUPERCHARGING</a:t>
            </a:r>
            <a:r>
              <a:rPr sz="2400" dirty="0">
                <a:solidFill>
                  <a:srgbClr val="FF0000"/>
                </a:solidFill>
                <a:latin typeface="Arial Black" panose="020B0A04020102020204"/>
                <a:cs typeface="Arial Black" panose="020B0A04020102020204"/>
              </a:rPr>
              <a:t>	</a:t>
            </a:r>
            <a:r>
              <a:rPr sz="3600" spc="-25" dirty="0">
                <a:solidFill>
                  <a:srgbClr val="0000CC"/>
                </a:solidFill>
                <a:latin typeface="Arial Black" panose="020B0A04020102020204"/>
                <a:cs typeface="Arial Black" panose="020B0A04020102020204"/>
              </a:rPr>
              <a:t>η</a:t>
            </a:r>
            <a:r>
              <a:rPr sz="2400" spc="-25" dirty="0">
                <a:solidFill>
                  <a:srgbClr val="0000CC"/>
                </a:solidFill>
                <a:latin typeface="Arial Black" panose="020B0A04020102020204"/>
                <a:cs typeface="Arial Black" panose="020B0A04020102020204"/>
              </a:rPr>
              <a:t>s</a:t>
            </a:r>
            <a:endParaRPr sz="2400">
              <a:latin typeface="Arial Black" panose="020B0A04020102020204"/>
              <a:cs typeface="Arial Black" panose="020B0A04020102020204"/>
            </a:endParaRPr>
          </a:p>
        </p:txBody>
      </p:sp>
      <p:sp>
        <p:nvSpPr>
          <p:cNvPr id="5" name="object 5"/>
          <p:cNvSpPr txBox="1"/>
          <p:nvPr/>
        </p:nvSpPr>
        <p:spPr>
          <a:xfrm>
            <a:off x="294640" y="275971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6" name="object 6"/>
          <p:cNvSpPr txBox="1"/>
          <p:nvPr/>
        </p:nvSpPr>
        <p:spPr>
          <a:xfrm>
            <a:off x="294640" y="337947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7" name="object 7"/>
          <p:cNvSpPr txBox="1"/>
          <p:nvPr/>
        </p:nvSpPr>
        <p:spPr>
          <a:xfrm>
            <a:off x="294640" y="3999229"/>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8" name="object 8"/>
          <p:cNvSpPr txBox="1"/>
          <p:nvPr/>
        </p:nvSpPr>
        <p:spPr>
          <a:xfrm>
            <a:off x="294640" y="462026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9" name="object 9"/>
          <p:cNvSpPr txBox="1"/>
          <p:nvPr/>
        </p:nvSpPr>
        <p:spPr>
          <a:xfrm>
            <a:off x="294640" y="5240020"/>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10" name="object 10"/>
          <p:cNvSpPr txBox="1"/>
          <p:nvPr/>
        </p:nvSpPr>
        <p:spPr>
          <a:xfrm>
            <a:off x="294640" y="5859779"/>
            <a:ext cx="134620" cy="190500"/>
          </a:xfrm>
          <a:prstGeom prst="rect">
            <a:avLst/>
          </a:prstGeom>
        </p:spPr>
        <p:txBody>
          <a:bodyPr vert="horz" wrap="square" lIns="0" tIns="16510" rIns="0" bIns="0" rtlCol="0">
            <a:spAutoFit/>
          </a:bodyPr>
          <a:lstStyle/>
          <a:p>
            <a:pPr marL="12700">
              <a:lnSpc>
                <a:spcPct val="100000"/>
              </a:lnSpc>
              <a:spcBef>
                <a:spcPts val="130"/>
              </a:spcBef>
            </a:pPr>
            <a:r>
              <a:rPr sz="1050" spc="220" dirty="0">
                <a:latin typeface="Calibri" panose="020F0502020204030204"/>
                <a:cs typeface="Calibri" panose="020F0502020204030204"/>
              </a:rPr>
              <a:t>●</a:t>
            </a:r>
            <a:endParaRPr sz="1050">
              <a:latin typeface="Calibri" panose="020F0502020204030204"/>
              <a:cs typeface="Calibri" panose="020F0502020204030204"/>
            </a:endParaRPr>
          </a:p>
        </p:txBody>
      </p:sp>
      <p:sp>
        <p:nvSpPr>
          <p:cNvPr id="11" name="object 11"/>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2" name="object 12"/>
          <p:cNvSpPr txBox="1">
            <a:spLocks noGrp="1"/>
          </p:cNvSpPr>
          <p:nvPr>
            <p:ph type="title"/>
          </p:nvPr>
        </p:nvSpPr>
        <p:spPr>
          <a:prstGeom prst="rect">
            <a:avLst/>
          </a:prstGeom>
        </p:spPr>
        <p:txBody>
          <a:bodyPr vert="horz" wrap="square" lIns="0" tIns="307340" rIns="0" bIns="0" rtlCol="0">
            <a:spAutoFit/>
          </a:bodyPr>
          <a:lstStyle/>
          <a:p>
            <a:pPr marL="2438400">
              <a:lnSpc>
                <a:spcPct val="100000"/>
              </a:lnSpc>
              <a:spcBef>
                <a:spcPts val="100"/>
              </a:spcBef>
            </a:pPr>
            <a:r>
              <a:rPr sz="2400" b="0" u="none" dirty="0">
                <a:solidFill>
                  <a:srgbClr val="FFFFFF"/>
                </a:solidFill>
                <a:latin typeface="Arial Black" panose="020B0A04020102020204"/>
                <a:cs typeface="Arial Black" panose="020B0A04020102020204"/>
              </a:rPr>
              <a:t>ΒΑΘΜΟI</a:t>
            </a:r>
            <a:r>
              <a:rPr sz="2400" b="0" u="heavy" spc="-5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ΑΠΟΔΟΣΗΣ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222250" y="375920"/>
            <a:ext cx="8680450" cy="5901616"/>
          </a:xfrm>
          <a:prstGeom prst="rect">
            <a:avLst/>
          </a:prstGeom>
        </p:spPr>
        <p:txBody>
          <a:bodyPr vert="horz" wrap="square" lIns="0" tIns="12700" rIns="0" bIns="0" rtlCol="0">
            <a:spAutoFit/>
          </a:bodyPr>
          <a:lstStyle/>
          <a:p>
            <a:pPr marL="19050" algn="ctr">
              <a:lnSpc>
                <a:spcPct val="100000"/>
              </a:lnSpc>
              <a:spcBef>
                <a:spcPts val="100"/>
              </a:spcBef>
            </a:pPr>
            <a:r>
              <a:rPr sz="240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a:p>
            <a:pPr marL="191770" marR="5080" indent="-179070">
              <a:lnSpc>
                <a:spcPct val="100000"/>
              </a:lnSpc>
              <a:spcBef>
                <a:spcPts val="2860"/>
              </a:spcBef>
              <a:buSzPct val="96000"/>
              <a:buFont typeface="Wingdings" panose="05000000000000000000"/>
              <a:buChar char=""/>
              <a:tabLst>
                <a:tab pos="285115" algn="l"/>
              </a:tabLst>
            </a:pPr>
            <a:r>
              <a:rPr sz="2400" dirty="0">
                <a:solidFill>
                  <a:srgbClr val="FF0000"/>
                </a:solidFill>
                <a:latin typeface="Arial Black" panose="020B0A04020102020204"/>
                <a:cs typeface="Arial Black" panose="020B0A04020102020204"/>
              </a:rPr>
              <a:t>ΑΠΟΛΥΤΗ</a:t>
            </a:r>
            <a:r>
              <a:rPr sz="2400" spc="-8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ΜΕΓΙΣΤΗ</a:t>
            </a:r>
            <a:r>
              <a:rPr sz="2400" spc="-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ΙΣΧΥΣ</a:t>
            </a:r>
            <a:r>
              <a:rPr sz="2400" spc="-60"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Absolute</a:t>
            </a:r>
            <a:r>
              <a:rPr sz="2400" spc="-6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maximum </a:t>
            </a:r>
            <a:r>
              <a:rPr sz="2400" dirty="0">
                <a:solidFill>
                  <a:srgbClr val="FF0000"/>
                </a:solidFill>
                <a:latin typeface="Arial Black" panose="020B0A04020102020204"/>
                <a:cs typeface="Arial Black" panose="020B0A04020102020204"/>
              </a:rPr>
              <a:t>power</a:t>
            </a:r>
            <a:r>
              <a:rPr sz="2400" dirty="0">
                <a:latin typeface="Arial Black" panose="020B0A04020102020204"/>
                <a:cs typeface="Arial Black" panose="020B0A04020102020204"/>
              </a:rPr>
              <a:t>)</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ΟΝΟΜΑΖΕΤΑΙ</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ΜΕΓΙΣΤΗ</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ΙΣΧΥΣ</a:t>
            </a:r>
            <a:r>
              <a:rPr sz="2400" spc="-65" dirty="0">
                <a:latin typeface="Arial Black" panose="020B0A04020102020204"/>
                <a:cs typeface="Arial Black" panose="020B0A04020102020204"/>
              </a:rPr>
              <a:t> </a:t>
            </a:r>
            <a:r>
              <a:rPr sz="2400">
                <a:latin typeface="Arial Black" panose="020B0A04020102020204"/>
                <a:cs typeface="Arial Black" panose="020B0A04020102020204"/>
              </a:rPr>
              <a:t>ΠΟΥ</a:t>
            </a:r>
            <a:r>
              <a:rPr sz="2400" spc="-55">
                <a:latin typeface="Arial Black" panose="020B0A04020102020204"/>
                <a:cs typeface="Arial Black" panose="020B0A04020102020204"/>
              </a:rPr>
              <a:t> </a:t>
            </a:r>
            <a:r>
              <a:rPr sz="2400" spc="-20" smtClean="0">
                <a:solidFill>
                  <a:srgbClr val="0000FF"/>
                </a:solidFill>
                <a:latin typeface="Arial Black" panose="020B0A04020102020204"/>
                <a:cs typeface="Arial Black" panose="020B0A04020102020204"/>
              </a:rPr>
              <a:t>ΜΠΟ</a:t>
            </a:r>
            <a:r>
              <a:rPr sz="2400" smtClean="0">
                <a:solidFill>
                  <a:srgbClr val="0000FF"/>
                </a:solidFill>
                <a:latin typeface="Arial Black" panose="020B0A04020102020204"/>
                <a:cs typeface="Arial Black" panose="020B0A04020102020204"/>
              </a:rPr>
              <a:t>ΡΕΙ</a:t>
            </a:r>
            <a:r>
              <a:rPr sz="2400" spc="-60" smtClean="0">
                <a:solidFill>
                  <a:srgbClr val="0000FF"/>
                </a:solidFill>
                <a:latin typeface="Arial Black" panose="020B0A04020102020204"/>
                <a:cs typeface="Arial Black" panose="020B0A04020102020204"/>
              </a:rPr>
              <a:t> </a:t>
            </a:r>
            <a:r>
              <a:rPr sz="2400" dirty="0">
                <a:latin typeface="Arial Black" panose="020B0A04020102020204"/>
                <a:cs typeface="Arial Black" panose="020B0A04020102020204"/>
              </a:rPr>
              <a:t>ΝΑ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ΑΠΟΔΩΣΕΙ</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ΜΗΧΑΝΗ</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ΣΤΟ</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ΕΠΙΠΕΔΟ</a:t>
            </a:r>
            <a:r>
              <a:rPr sz="2400" spc="-40" dirty="0">
                <a:latin typeface="Arial Black" panose="020B0A04020102020204"/>
                <a:cs typeface="Arial Black" panose="020B0A04020102020204"/>
              </a:rPr>
              <a:t> </a:t>
            </a:r>
            <a:r>
              <a:rPr sz="2400" spc="-25" dirty="0">
                <a:latin typeface="Arial Black" panose="020B0A04020102020204"/>
                <a:cs typeface="Arial Black" panose="020B0A04020102020204"/>
              </a:rPr>
              <a:t>ΤΗΣ </a:t>
            </a:r>
            <a:r>
              <a:rPr sz="2400" dirty="0">
                <a:latin typeface="Arial Black" panose="020B0A04020102020204"/>
                <a:cs typeface="Arial Black" panose="020B0A04020102020204"/>
              </a:rPr>
              <a:t>ΘΑΛΑΣΣΑΣ,</a:t>
            </a:r>
            <a:r>
              <a:rPr sz="2400" spc="-90" dirty="0">
                <a:latin typeface="Arial Black" panose="020B0A04020102020204"/>
                <a:cs typeface="Arial Black" panose="020B0A04020102020204"/>
              </a:rPr>
              <a:t> </a:t>
            </a:r>
            <a:r>
              <a:rPr sz="2400" dirty="0">
                <a:latin typeface="Arial Black" panose="020B0A04020102020204"/>
                <a:cs typeface="Arial Black" panose="020B0A04020102020204"/>
              </a:rPr>
              <a:t>ΧΩΡΙΣ</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ΠΕΡΙΟΡΙΣΜΟΥΣ</a:t>
            </a:r>
            <a:r>
              <a:rPr sz="2400" spc="-75" dirty="0">
                <a:latin typeface="Arial Black" panose="020B0A04020102020204"/>
                <a:cs typeface="Arial Black" panose="020B0A04020102020204"/>
              </a:rPr>
              <a:t> </a:t>
            </a:r>
            <a:r>
              <a:rPr sz="2400" dirty="0">
                <a:latin typeface="Arial Black" panose="020B0A04020102020204"/>
                <a:cs typeface="Arial Black" panose="020B0A04020102020204"/>
              </a:rPr>
              <a:t>ΣΤΡΟΦΩΝ</a:t>
            </a:r>
            <a:r>
              <a:rPr sz="2400" spc="-75" dirty="0">
                <a:latin typeface="Arial Black" panose="020B0A04020102020204"/>
                <a:cs typeface="Arial Black" panose="020B0A04020102020204"/>
              </a:rPr>
              <a:t> </a:t>
            </a:r>
            <a:r>
              <a:rPr sz="2400" spc="-50" dirty="0">
                <a:latin typeface="Arial Black" panose="020B0A04020102020204"/>
                <a:cs typeface="Arial Black" panose="020B0A04020102020204"/>
              </a:rPr>
              <a:t>ή </a:t>
            </a:r>
            <a:r>
              <a:rPr sz="2400" dirty="0">
                <a:latin typeface="Arial Black" panose="020B0A04020102020204"/>
                <a:cs typeface="Arial Black" panose="020B0A04020102020204"/>
              </a:rPr>
              <a:t>ΤΟΥ</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ΛΟΓΟΥ</a:t>
            </a:r>
            <a:r>
              <a:rPr sz="2400" spc="-40" dirty="0">
                <a:latin typeface="Arial Black" panose="020B0A04020102020204"/>
                <a:cs typeface="Arial Black" panose="020B0A04020102020204"/>
              </a:rPr>
              <a:t> </a:t>
            </a:r>
            <a:r>
              <a:rPr sz="2400" spc="-10" dirty="0">
                <a:latin typeface="Arial Black" panose="020B0A04020102020204"/>
                <a:cs typeface="Arial Black" panose="020B0A04020102020204"/>
              </a:rPr>
              <a:t>ΑΕΡΑ-ΚΑΥΣΙΜΟΥ.</a:t>
            </a:r>
            <a:endParaRPr sz="2400">
              <a:latin typeface="Arial Black" panose="020B0A04020102020204"/>
              <a:cs typeface="Arial Black" panose="020B0A04020102020204"/>
            </a:endParaRPr>
          </a:p>
          <a:p>
            <a:pPr marL="191770" marR="306070" indent="-179070">
              <a:lnSpc>
                <a:spcPct val="100000"/>
              </a:lnSpc>
              <a:spcBef>
                <a:spcPts val="880"/>
              </a:spcBef>
              <a:buSzPct val="96000"/>
              <a:buFont typeface="Wingdings" panose="05000000000000000000"/>
              <a:buChar char=""/>
              <a:tabLst>
                <a:tab pos="285115" algn="l"/>
              </a:tabLst>
            </a:pPr>
            <a:r>
              <a:rPr sz="2400" dirty="0">
                <a:solidFill>
                  <a:srgbClr val="FF0000"/>
                </a:solidFill>
                <a:latin typeface="Arial Black" panose="020B0A04020102020204"/>
                <a:cs typeface="Arial Black" panose="020B0A04020102020204"/>
              </a:rPr>
              <a:t>ΜΕΓΙΣΤΗ</a:t>
            </a:r>
            <a:r>
              <a:rPr sz="2400" spc="-7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ΚΑΝΟΝΙΚΗ</a:t>
            </a:r>
            <a:r>
              <a:rPr sz="2400" spc="-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ΙΣΧΥΣ</a:t>
            </a:r>
            <a:r>
              <a:rPr sz="2400" spc="-60"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Maximum</a:t>
            </a:r>
            <a:r>
              <a:rPr sz="2400" spc="-6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rated power</a:t>
            </a:r>
            <a:r>
              <a:rPr sz="2400" spc="-10" dirty="0">
                <a:latin typeface="Arial Black" panose="020B0A04020102020204"/>
                <a:cs typeface="Arial Black" panose="020B0A04020102020204"/>
              </a:rPr>
              <a:t>)ΟΝΟΜΑΖΕΤΑΙ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ΜΕΓΙΣΤΗ</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ΙΣΧΥΣ</a:t>
            </a:r>
            <a:r>
              <a:rPr sz="2400" spc="-40" dirty="0">
                <a:latin typeface="Arial Black" panose="020B0A04020102020204"/>
                <a:cs typeface="Arial Black" panose="020B0A04020102020204"/>
              </a:rPr>
              <a:t> </a:t>
            </a:r>
            <a:r>
              <a:rPr sz="2400">
                <a:latin typeface="Arial Black" panose="020B0A04020102020204"/>
                <a:cs typeface="Arial Black" panose="020B0A04020102020204"/>
              </a:rPr>
              <a:t>ΠΟΥ</a:t>
            </a:r>
            <a:r>
              <a:rPr sz="2400" spc="-35">
                <a:latin typeface="Arial Black" panose="020B0A04020102020204"/>
                <a:cs typeface="Arial Black" panose="020B0A04020102020204"/>
              </a:rPr>
              <a:t> </a:t>
            </a:r>
            <a:endParaRPr lang="el-GR" sz="2400" spc="-35" dirty="0" smtClean="0">
              <a:latin typeface="Arial Black" panose="020B0A04020102020204"/>
              <a:cs typeface="Arial Black" panose="020B0A04020102020204"/>
            </a:endParaRPr>
          </a:p>
          <a:p>
            <a:pPr marL="191770" marR="306070" indent="-179070">
              <a:lnSpc>
                <a:spcPct val="100000"/>
              </a:lnSpc>
              <a:spcBef>
                <a:spcPts val="880"/>
              </a:spcBef>
              <a:buSzPct val="96000"/>
              <a:tabLst>
                <a:tab pos="285115" algn="l"/>
              </a:tabLst>
            </a:pPr>
            <a:r>
              <a:rPr sz="2400" spc="-20" smtClean="0">
                <a:solidFill>
                  <a:srgbClr val="0000FF"/>
                </a:solidFill>
                <a:latin typeface="Arial Black" panose="020B0A04020102020204"/>
                <a:cs typeface="Arial Black" panose="020B0A04020102020204"/>
              </a:rPr>
              <a:t>ΕΠΙ</a:t>
            </a:r>
            <a:r>
              <a:rPr sz="2400" smtClean="0">
                <a:solidFill>
                  <a:srgbClr val="0000FF"/>
                </a:solidFill>
                <a:latin typeface="Arial Black" panose="020B0A04020102020204"/>
                <a:cs typeface="Arial Black" panose="020B0A04020102020204"/>
              </a:rPr>
              <a:t>ΤΡΕΠΕΤΑΙ</a:t>
            </a:r>
            <a:r>
              <a:rPr sz="2400" spc="-55" smtClean="0">
                <a:solidFill>
                  <a:srgbClr val="0000FF"/>
                </a:solidFill>
                <a:latin typeface="Arial Black" panose="020B0A04020102020204"/>
                <a:cs typeface="Arial Black" panose="020B0A04020102020204"/>
              </a:rPr>
              <a:t> </a:t>
            </a:r>
            <a:r>
              <a:rPr sz="2400" dirty="0">
                <a:latin typeface="Arial Black" panose="020B0A04020102020204"/>
                <a:cs typeface="Arial Black" panose="020B0A04020102020204"/>
              </a:rPr>
              <a:t>ΝΑ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ΑΠΟΔΩΣΕΙ</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ΜΗΧΑΝΗ</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ΚΑΤΑ</a:t>
            </a:r>
            <a:r>
              <a:rPr sz="2400" spc="-45" dirty="0">
                <a:latin typeface="Arial Black" panose="020B0A04020102020204"/>
                <a:cs typeface="Arial Black" panose="020B0A04020102020204"/>
              </a:rPr>
              <a:t> </a:t>
            </a:r>
            <a:r>
              <a:rPr sz="2400" spc="-25" dirty="0">
                <a:latin typeface="Arial Black" panose="020B0A04020102020204"/>
                <a:cs typeface="Arial Black" panose="020B0A04020102020204"/>
              </a:rPr>
              <a:t>ΤΗ </a:t>
            </a:r>
            <a:r>
              <a:rPr sz="2400" dirty="0">
                <a:latin typeface="Arial Black" panose="020B0A04020102020204"/>
                <a:cs typeface="Arial Black" panose="020B0A04020102020204"/>
              </a:rPr>
              <a:t>ΛΕΙΤΟΥΡΓΙΑ</a:t>
            </a:r>
            <a:r>
              <a:rPr sz="2400" spc="-80" dirty="0">
                <a:latin typeface="Arial Black" panose="020B0A04020102020204"/>
                <a:cs typeface="Arial Black" panose="020B0A04020102020204"/>
              </a:rPr>
              <a:t> </a:t>
            </a:r>
            <a:r>
              <a:rPr sz="2400" spc="-20" dirty="0">
                <a:latin typeface="Arial Black" panose="020B0A04020102020204"/>
                <a:cs typeface="Arial Black" panose="020B0A04020102020204"/>
              </a:rPr>
              <a:t>ΤΗΣ.</a:t>
            </a:r>
            <a:endParaRPr sz="2400">
              <a:latin typeface="Arial Black" panose="020B0A04020102020204"/>
              <a:cs typeface="Arial Black" panose="020B0A04020102020204"/>
            </a:endParaRPr>
          </a:p>
          <a:p>
            <a:pPr marL="191770" marR="112395" indent="-179070" algn="just">
              <a:lnSpc>
                <a:spcPct val="100000"/>
              </a:lnSpc>
              <a:spcBef>
                <a:spcPts val="880"/>
              </a:spcBef>
              <a:buSzPct val="96000"/>
              <a:buFont typeface="Wingdings" panose="05000000000000000000"/>
              <a:buChar char=""/>
              <a:tabLst>
                <a:tab pos="285115" algn="l"/>
              </a:tabLst>
            </a:pPr>
            <a:r>
              <a:rPr sz="2400" dirty="0">
                <a:solidFill>
                  <a:srgbClr val="FF0000"/>
                </a:solidFill>
                <a:latin typeface="Arial Black" panose="020B0A04020102020204"/>
                <a:cs typeface="Arial Black" panose="020B0A04020102020204"/>
              </a:rPr>
              <a:t>ΚΑΝΟΝΙΚΗ</a:t>
            </a:r>
            <a:r>
              <a:rPr sz="2400" spc="-8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ή</a:t>
            </a:r>
            <a:r>
              <a:rPr sz="2400" spc="-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ΟΝΟΜΑΣΤΙΚΗ</a:t>
            </a:r>
            <a:r>
              <a:rPr sz="2400" spc="-7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ΙΣΧΥΣ</a:t>
            </a:r>
            <a:r>
              <a:rPr sz="2400" spc="-50" dirty="0">
                <a:solidFill>
                  <a:srgbClr val="FF0000"/>
                </a:solidFill>
                <a:latin typeface="Arial Black" panose="020B0A04020102020204"/>
                <a:cs typeface="Arial Black" panose="020B0A04020102020204"/>
              </a:rPr>
              <a:t> </a:t>
            </a:r>
            <a:r>
              <a:rPr sz="2400" dirty="0">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Rated</a:t>
            </a:r>
            <a:r>
              <a:rPr sz="2400" spc="-5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power</a:t>
            </a:r>
            <a:r>
              <a:rPr sz="2400" spc="-10" dirty="0">
                <a:latin typeface="Arial Black" panose="020B0A04020102020204"/>
                <a:cs typeface="Arial Black" panose="020B0A04020102020204"/>
              </a:rPr>
              <a:t>) </a:t>
            </a:r>
            <a:r>
              <a:rPr sz="2400" dirty="0">
                <a:latin typeface="Arial Black" panose="020B0A04020102020204"/>
                <a:cs typeface="Arial Black" panose="020B0A04020102020204"/>
              </a:rPr>
              <a:t>ΟΝΟΜΑΖΕΤΑΙ</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ΜΕΓΙΣΤΗ</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ΙΣΧΥΣ</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ΠΟΥ</a:t>
            </a:r>
            <a:r>
              <a:rPr sz="2400" spc="-40" dirty="0">
                <a:latin typeface="Arial Black" panose="020B0A04020102020204"/>
                <a:cs typeface="Arial Black" panose="020B0A04020102020204"/>
              </a:rPr>
              <a:t> </a:t>
            </a:r>
            <a:r>
              <a:rPr sz="2400" spc="-10" dirty="0">
                <a:solidFill>
                  <a:srgbClr val="0000FF"/>
                </a:solidFill>
                <a:latin typeface="Arial Black" panose="020B0A04020102020204"/>
                <a:cs typeface="Arial Black" panose="020B0A04020102020204"/>
              </a:rPr>
              <a:t>ΕΓΓΥΑΤΑΙ </a:t>
            </a:r>
            <a:r>
              <a:rPr sz="2400" dirty="0">
                <a:solidFill>
                  <a:srgbClr val="0000FF"/>
                </a:solidFill>
                <a:latin typeface="Arial Black" panose="020B0A04020102020204"/>
                <a:cs typeface="Arial Black" panose="020B0A04020102020204"/>
              </a:rPr>
              <a:t>Ο</a:t>
            </a:r>
            <a:r>
              <a:rPr sz="2400" spc="-55" dirty="0">
                <a:solidFill>
                  <a:srgbClr val="0000FF"/>
                </a:solidFill>
                <a:latin typeface="Arial Black" panose="020B0A04020102020204"/>
                <a:cs typeface="Arial Black" panose="020B0A04020102020204"/>
              </a:rPr>
              <a:t> </a:t>
            </a:r>
            <a:r>
              <a:rPr sz="2400" dirty="0">
                <a:solidFill>
                  <a:srgbClr val="0000FF"/>
                </a:solidFill>
                <a:latin typeface="Arial Black" panose="020B0A04020102020204"/>
                <a:cs typeface="Arial Black" panose="020B0A04020102020204"/>
              </a:rPr>
              <a:t>ΚΑΤΑΣΚΕΥΑΣΤΗΣ</a:t>
            </a:r>
            <a:r>
              <a:rPr sz="2400" spc="-50" dirty="0">
                <a:solidFill>
                  <a:srgbClr val="0000FF"/>
                </a:solidFill>
                <a:latin typeface="Arial Black" panose="020B0A04020102020204"/>
                <a:cs typeface="Arial Black" panose="020B0A04020102020204"/>
              </a:rPr>
              <a:t> </a:t>
            </a:r>
            <a:r>
              <a:rPr sz="2400" dirty="0">
                <a:latin typeface="Arial Black" panose="020B0A04020102020204"/>
                <a:cs typeface="Arial Black" panose="020B0A04020102020204"/>
              </a:rPr>
              <a:t>ΟΤΙ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ΜΠΟΡΕΙ</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ΝΑ</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ΑΠΟΔΩΣΕΙ</a:t>
            </a:r>
            <a:r>
              <a:rPr sz="2400" spc="-45" dirty="0">
                <a:latin typeface="Arial Black" panose="020B0A04020102020204"/>
                <a:cs typeface="Arial Black" panose="020B0A04020102020204"/>
              </a:rPr>
              <a:t> </a:t>
            </a:r>
            <a:r>
              <a:rPr sz="2400" spc="-50" dirty="0">
                <a:latin typeface="Arial Black" panose="020B0A04020102020204"/>
                <a:cs typeface="Arial Black" panose="020B0A04020102020204"/>
              </a:rPr>
              <a:t>Η </a:t>
            </a:r>
            <a:r>
              <a:rPr sz="2400">
                <a:latin typeface="Arial Black" panose="020B0A04020102020204"/>
                <a:cs typeface="Arial Black" panose="020B0A04020102020204"/>
              </a:rPr>
              <a:t>ΜΗΧΑΝΗ</a:t>
            </a:r>
            <a:r>
              <a:rPr sz="2400" spc="-65">
                <a:latin typeface="Arial Black" panose="020B0A04020102020204"/>
                <a:cs typeface="Arial Black" panose="020B0A04020102020204"/>
              </a:rPr>
              <a:t> </a:t>
            </a:r>
            <a:r>
              <a:rPr lang="el-GR" sz="2400" spc="-65" dirty="0" smtClean="0">
                <a:latin typeface="Arial Black" panose="020B0A04020102020204"/>
                <a:cs typeface="Arial Black" panose="020B0A04020102020204"/>
              </a:rPr>
              <a:t>ΣΕ</a:t>
            </a:r>
            <a:r>
              <a:rPr sz="2400" spc="-60" smtClean="0">
                <a:latin typeface="Arial Black" panose="020B0A04020102020204"/>
                <a:cs typeface="Arial Black" panose="020B0A04020102020204"/>
              </a:rPr>
              <a:t> </a:t>
            </a:r>
            <a:r>
              <a:rPr sz="2400" dirty="0">
                <a:latin typeface="Arial Black" panose="020B0A04020102020204"/>
                <a:cs typeface="Arial Black" panose="020B0A04020102020204"/>
              </a:rPr>
              <a:t>ΣΥΝΕΧΗ</a:t>
            </a:r>
            <a:r>
              <a:rPr sz="2400" spc="-55" dirty="0">
                <a:latin typeface="Arial Black" panose="020B0A04020102020204"/>
                <a:cs typeface="Arial Black" panose="020B0A04020102020204"/>
              </a:rPr>
              <a:t> </a:t>
            </a:r>
            <a:r>
              <a:rPr sz="2400" spc="-10">
                <a:latin typeface="Arial Black" panose="020B0A04020102020204"/>
                <a:cs typeface="Arial Black" panose="020B0A04020102020204"/>
              </a:rPr>
              <a:t>ΛΕΙΤΟΥΡΓΙΑ</a:t>
            </a:r>
            <a:r>
              <a:rPr sz="2400" spc="-10" smtClean="0">
                <a:latin typeface="Arial Black" panose="020B0A04020102020204"/>
                <a:cs typeface="Arial Black" panose="020B0A04020102020204"/>
              </a:rPr>
              <a:t>.</a:t>
            </a:r>
            <a:endParaRPr sz="20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02590" y="1184909"/>
            <a:ext cx="8465820" cy="4875530"/>
          </a:xfrm>
          <a:prstGeom prst="rect">
            <a:avLst/>
          </a:prstGeom>
        </p:spPr>
        <p:txBody>
          <a:bodyPr vert="horz" wrap="square" lIns="0" tIns="12700" rIns="0" bIns="0" rtlCol="0">
            <a:spAutoFit/>
          </a:bodyPr>
          <a:lstStyle/>
          <a:p>
            <a:pPr marL="12700" marR="5080" indent="91440">
              <a:lnSpc>
                <a:spcPct val="100000"/>
              </a:lnSpc>
              <a:spcBef>
                <a:spcPts val="100"/>
              </a:spcBef>
            </a:pPr>
            <a:r>
              <a:rPr sz="2400" dirty="0">
                <a:latin typeface="Arial Black" panose="020B0A04020102020204"/>
                <a:cs typeface="Arial Black" panose="020B0A04020102020204"/>
              </a:rPr>
              <a:t>ΩΣ</a:t>
            </a:r>
            <a:r>
              <a:rPr sz="2400" spc="-65" dirty="0">
                <a:latin typeface="Arial Black" panose="020B0A04020102020204"/>
                <a:cs typeface="Arial Black" panose="020B0A04020102020204"/>
              </a:rPr>
              <a:t> </a:t>
            </a:r>
            <a:r>
              <a:rPr lang="el-GR" sz="2400" spc="-65" dirty="0">
                <a:latin typeface="Arial Black" panose="020B0A04020102020204"/>
                <a:cs typeface="Arial Black" panose="020B0A04020102020204"/>
              </a:rPr>
              <a:t>ΜΕΓΙΣΤΗ</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sym typeface="+mn-ea"/>
              </a:rPr>
              <a:t>ΘΕΩΡΕΙΤΑΙ</a:t>
            </a:r>
            <a:r>
              <a:rPr lang="el-GR" altLang="en-US" sz="2400" dirty="0">
                <a:latin typeface="Arial Black" panose="020B0A04020102020204"/>
                <a:cs typeface="Arial Black" panose="020B0A04020102020204"/>
                <a:sym typeface="+mn-ea"/>
              </a:rPr>
              <a:t> Η </a:t>
            </a:r>
            <a:r>
              <a:rPr sz="2400" dirty="0">
                <a:latin typeface="Arial Black" panose="020B0A04020102020204"/>
                <a:cs typeface="Arial Black" panose="020B0A04020102020204"/>
              </a:rPr>
              <a:t>ΙΣΧΥΣ</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ΝΑΥΤΙΚΩΝ</a:t>
            </a:r>
            <a:r>
              <a:rPr sz="2400" spc="-60" dirty="0">
                <a:latin typeface="Arial Black" panose="020B0A04020102020204"/>
                <a:cs typeface="Arial Black" panose="020B0A04020102020204"/>
              </a:rPr>
              <a:t> </a:t>
            </a:r>
            <a:r>
              <a:rPr sz="2400" spc="-10" dirty="0">
                <a:latin typeface="Arial Black" panose="020B0A04020102020204"/>
                <a:cs typeface="Arial Black" panose="020B0A04020102020204"/>
              </a:rPr>
              <a:t>ΚΙΝΗΤΗ</a:t>
            </a:r>
            <a:r>
              <a:rPr sz="2400" dirty="0">
                <a:latin typeface="Arial Black" panose="020B0A04020102020204"/>
                <a:cs typeface="Arial Black" panose="020B0A04020102020204"/>
              </a:rPr>
              <a:t>ΡΩΝ,</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ΠΟΥ</a:t>
            </a:r>
            <a:r>
              <a:rPr sz="2400" spc="-50" dirty="0">
                <a:latin typeface="Arial Black" panose="020B0A04020102020204"/>
                <a:cs typeface="Arial Black" panose="020B0A04020102020204"/>
              </a:rPr>
              <a:t> </a:t>
            </a:r>
            <a:r>
              <a:rPr sz="2400" spc="-10" dirty="0">
                <a:latin typeface="Arial Black" panose="020B0A04020102020204"/>
                <a:cs typeface="Arial Black" panose="020B0A04020102020204"/>
              </a:rPr>
              <a:t>ΜΠΟΡΕΙ </a:t>
            </a:r>
            <a:r>
              <a:rPr sz="2400" dirty="0">
                <a:latin typeface="Arial Black" panose="020B0A04020102020204"/>
                <a:cs typeface="Arial Black" panose="020B0A04020102020204"/>
              </a:rPr>
              <a:t>ΝΑ</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ΑΠΟΔΙΔΕΙ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ΣΥΝΕΧΩΣ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Ο</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ΚΙΝΗΤΗΡΑΣ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ΣΕ</a:t>
            </a:r>
            <a:r>
              <a:rPr sz="2400" spc="-45" dirty="0">
                <a:latin typeface="Arial Black" panose="020B0A04020102020204"/>
                <a:cs typeface="Arial Black" panose="020B0A04020102020204"/>
              </a:rPr>
              <a:t> </a:t>
            </a:r>
            <a:r>
              <a:rPr sz="2400" spc="-20" dirty="0">
                <a:latin typeface="Arial Black" panose="020B0A04020102020204"/>
                <a:cs typeface="Arial Black" panose="020B0A04020102020204"/>
              </a:rPr>
              <a:t>ΟΡΙ</a:t>
            </a:r>
            <a:r>
              <a:rPr sz="2400" dirty="0">
                <a:latin typeface="Arial Black" panose="020B0A04020102020204"/>
                <a:cs typeface="Arial Black" panose="020B0A04020102020204"/>
              </a:rPr>
              <a:t>ΣΜΕΝΗ</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ΤΑΧΥΤΗΤΑ</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ΠΕΡΙΣΤΡΟΦΗΣ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ΚΑΙ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50" dirty="0">
                <a:latin typeface="Arial Black" panose="020B0A04020102020204"/>
                <a:cs typeface="Arial Black" panose="020B0A04020102020204"/>
              </a:rPr>
              <a:t> </a:t>
            </a:r>
            <a:r>
              <a:rPr sz="2400" spc="-10" dirty="0">
                <a:latin typeface="Arial Black" panose="020B0A04020102020204"/>
                <a:cs typeface="Arial Black" panose="020B0A04020102020204"/>
              </a:rPr>
              <a:t>ΟΠΟΙΑ </a:t>
            </a:r>
            <a:r>
              <a:rPr sz="2400" dirty="0">
                <a:latin typeface="Arial Black" panose="020B0A04020102020204"/>
                <a:cs typeface="Arial Black" panose="020B0A04020102020204"/>
              </a:rPr>
              <a:t>ΟΝΟΜΑΖΕΤΑΙ</a:t>
            </a:r>
            <a:r>
              <a:rPr sz="2400" spc="-75" dirty="0">
                <a:latin typeface="Arial Black" panose="020B0A04020102020204"/>
                <a:cs typeface="Arial Black" panose="020B0A04020102020204"/>
              </a:rPr>
              <a:t> </a:t>
            </a:r>
            <a:r>
              <a:rPr sz="2400">
                <a:solidFill>
                  <a:srgbClr val="FF0000"/>
                </a:solidFill>
                <a:latin typeface="Arial Black" panose="020B0A04020102020204"/>
                <a:cs typeface="Arial Black" panose="020B0A04020102020204"/>
              </a:rPr>
              <a:t>ΜΕΓΙΣΤΗ</a:t>
            </a:r>
            <a:r>
              <a:rPr sz="2400" spc="-70">
                <a:solidFill>
                  <a:srgbClr val="FF0000"/>
                </a:solidFill>
                <a:latin typeface="Arial Black" panose="020B0A04020102020204"/>
                <a:cs typeface="Arial Black" panose="020B0A04020102020204"/>
              </a:rPr>
              <a:t> </a:t>
            </a:r>
            <a:r>
              <a:rPr sz="2400" smtClean="0">
                <a:solidFill>
                  <a:srgbClr val="FF0000"/>
                </a:solidFill>
                <a:latin typeface="Arial Black" panose="020B0A04020102020204"/>
                <a:cs typeface="Arial Black" panose="020B0A04020102020204"/>
              </a:rPr>
              <a:t>ΣΥΝΕΧΗ</a:t>
            </a:r>
            <a:r>
              <a:rPr lang="el-GR" sz="2400" dirty="0" smtClean="0">
                <a:solidFill>
                  <a:srgbClr val="FF0000"/>
                </a:solidFill>
                <a:latin typeface="Arial Black" panose="020B0A04020102020204"/>
                <a:cs typeface="Arial Black" panose="020B0A04020102020204"/>
              </a:rPr>
              <a:t>Σ</a:t>
            </a:r>
            <a:r>
              <a:rPr sz="2400" spc="-65" smtClean="0">
                <a:solidFill>
                  <a:srgbClr val="FF0000"/>
                </a:solidFill>
                <a:latin typeface="Arial Black" panose="020B0A04020102020204"/>
                <a:cs typeface="Arial Black" panose="020B0A04020102020204"/>
              </a:rPr>
              <a:t> </a:t>
            </a:r>
            <a:r>
              <a:rPr sz="2400" smtClean="0">
                <a:solidFill>
                  <a:srgbClr val="FF0000"/>
                </a:solidFill>
                <a:latin typeface="Arial Black" panose="020B0A04020102020204"/>
                <a:cs typeface="Arial Black" panose="020B0A04020102020204"/>
              </a:rPr>
              <a:t>ΙΣΧΥ</a:t>
            </a:r>
            <a:r>
              <a:rPr lang="el-GR" sz="2400" dirty="0" smtClean="0">
                <a:solidFill>
                  <a:srgbClr val="FF0000"/>
                </a:solidFill>
                <a:latin typeface="Arial Black" panose="020B0A04020102020204"/>
                <a:cs typeface="Arial Black" panose="020B0A04020102020204"/>
              </a:rPr>
              <a:t>Σ</a:t>
            </a:r>
            <a:r>
              <a:rPr sz="2400" spc="-65" smtClean="0">
                <a:solidFill>
                  <a:srgbClr val="FF0000"/>
                </a:solidFill>
                <a:latin typeface="Arial Black" panose="020B0A04020102020204"/>
                <a:cs typeface="Arial Black" panose="020B0A04020102020204"/>
              </a:rPr>
              <a:t> </a:t>
            </a:r>
            <a:r>
              <a:rPr sz="2400" spc="-10" dirty="0">
                <a:latin typeface="Arial Black" panose="020B0A04020102020204"/>
                <a:cs typeface="Arial Black" panose="020B0A04020102020204"/>
              </a:rPr>
              <a:t>(</a:t>
            </a:r>
            <a:r>
              <a:rPr sz="2400" spc="-10" dirty="0">
                <a:solidFill>
                  <a:srgbClr val="FF0000"/>
                </a:solidFill>
                <a:latin typeface="Arial Black" panose="020B0A04020102020204"/>
                <a:cs typeface="Arial Black" panose="020B0A04020102020204"/>
              </a:rPr>
              <a:t>Maxi-</a:t>
            </a:r>
            <a:endParaRPr sz="2400">
              <a:latin typeface="Arial Black" panose="020B0A04020102020204"/>
              <a:cs typeface="Arial Black" panose="020B0A04020102020204"/>
            </a:endParaRPr>
          </a:p>
          <a:p>
            <a:pPr marL="12700">
              <a:lnSpc>
                <a:spcPct val="100000"/>
              </a:lnSpc>
            </a:pPr>
            <a:r>
              <a:rPr sz="2400" dirty="0">
                <a:solidFill>
                  <a:srgbClr val="FF0000"/>
                </a:solidFill>
                <a:latin typeface="Arial Black" panose="020B0A04020102020204"/>
                <a:cs typeface="Arial Black" panose="020B0A04020102020204"/>
              </a:rPr>
              <a:t>mum</a:t>
            </a:r>
            <a:r>
              <a:rPr sz="2400" spc="-8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Continuous</a:t>
            </a:r>
            <a:r>
              <a:rPr sz="2400" spc="-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Rating</a:t>
            </a:r>
            <a:r>
              <a:rPr sz="2400" spc="-6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6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MCR</a:t>
            </a:r>
            <a:r>
              <a:rPr sz="2400" spc="-1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248920" indent="91440">
              <a:lnSpc>
                <a:spcPct val="100000"/>
              </a:lnSpc>
              <a:spcBef>
                <a:spcPts val="480"/>
              </a:spcBef>
            </a:pPr>
            <a:r>
              <a:rPr sz="2400" dirty="0">
                <a:latin typeface="Arial Black" panose="020B0A04020102020204"/>
                <a:cs typeface="Arial Black" panose="020B0A04020102020204"/>
              </a:rPr>
              <a:t>Η</a:t>
            </a:r>
            <a:r>
              <a:rPr sz="2400" spc="-70" dirty="0">
                <a:latin typeface="Arial Black" panose="020B0A04020102020204"/>
                <a:cs typeface="Arial Black" panose="020B0A04020102020204"/>
              </a:rPr>
              <a:t> </a:t>
            </a:r>
            <a:r>
              <a:rPr sz="2400">
                <a:latin typeface="Arial Black" panose="020B0A04020102020204"/>
                <a:cs typeface="Arial Black" panose="020B0A04020102020204"/>
              </a:rPr>
              <a:t>ΜΕΓΙΣΤΗ</a:t>
            </a:r>
            <a:r>
              <a:rPr sz="2400" spc="-55">
                <a:latin typeface="Arial Black" panose="020B0A04020102020204"/>
                <a:cs typeface="Arial Black" panose="020B0A04020102020204"/>
              </a:rPr>
              <a:t> </a:t>
            </a:r>
            <a:r>
              <a:rPr sz="2400" smtClean="0">
                <a:latin typeface="Arial Black" panose="020B0A04020102020204"/>
                <a:cs typeface="Arial Black" panose="020B0A04020102020204"/>
              </a:rPr>
              <a:t>ΣΥΝΕΧΗ</a:t>
            </a:r>
            <a:r>
              <a:rPr sz="2400" spc="-60" smtClean="0">
                <a:latin typeface="Arial Black" panose="020B0A04020102020204"/>
                <a:cs typeface="Arial Black" panose="020B0A04020102020204"/>
              </a:rPr>
              <a:t> </a:t>
            </a:r>
            <a:r>
              <a:rPr sz="2400" dirty="0">
                <a:latin typeface="Arial Black" panose="020B0A04020102020204"/>
                <a:cs typeface="Arial Black" panose="020B0A04020102020204"/>
              </a:rPr>
              <a:t>ΙΣΧΥΣ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ΑΝΑΦΕΡΕΤΑΙ</a:t>
            </a:r>
            <a:r>
              <a:rPr sz="2400" spc="-50" dirty="0">
                <a:latin typeface="Arial Black" panose="020B0A04020102020204"/>
                <a:cs typeface="Arial Black" panose="020B0A04020102020204"/>
              </a:rPr>
              <a:t> </a:t>
            </a:r>
            <a:r>
              <a:rPr sz="2400" spc="-20" dirty="0">
                <a:latin typeface="Arial Black" panose="020B0A04020102020204"/>
                <a:cs typeface="Arial Black" panose="020B0A04020102020204"/>
              </a:rPr>
              <a:t>ΣΤΙΣ </a:t>
            </a:r>
            <a:r>
              <a:rPr sz="2400" dirty="0">
                <a:latin typeface="Arial Black" panose="020B0A04020102020204"/>
                <a:cs typeface="Arial Black" panose="020B0A04020102020204"/>
              </a:rPr>
              <a:t>ΣΥΓΚΕΚΡΙΜΕΝΕΣ</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ΣΥΝΘΗΚΕΣ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ΠΟΥ</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ΟΡΙΖΕΙ</a:t>
            </a:r>
            <a:r>
              <a:rPr sz="2400" spc="-50" dirty="0">
                <a:latin typeface="Arial Black" panose="020B0A04020102020204"/>
                <a:cs typeface="Arial Black" panose="020B0A04020102020204"/>
              </a:rPr>
              <a:t> </a:t>
            </a:r>
            <a:r>
              <a:rPr sz="2400">
                <a:latin typeface="Arial Black" panose="020B0A04020102020204"/>
                <a:cs typeface="Arial Black" panose="020B0A04020102020204"/>
              </a:rPr>
              <a:t>Ο</a:t>
            </a:r>
            <a:r>
              <a:rPr sz="2400" spc="-60">
                <a:latin typeface="Arial Black" panose="020B0A04020102020204"/>
                <a:cs typeface="Arial Black" panose="020B0A04020102020204"/>
              </a:rPr>
              <a:t> </a:t>
            </a:r>
            <a:r>
              <a:rPr sz="2400" spc="-25" smtClean="0">
                <a:latin typeface="Arial Black" panose="020B0A04020102020204"/>
                <a:cs typeface="Arial Black" panose="020B0A04020102020204"/>
              </a:rPr>
              <a:t>ΚΑ</a:t>
            </a:r>
            <a:r>
              <a:rPr sz="2400" smtClean="0">
                <a:latin typeface="Arial Black" panose="020B0A04020102020204"/>
                <a:cs typeface="Arial Black" panose="020B0A04020102020204"/>
              </a:rPr>
              <a:t>ΤΑΣΚΕΥΑΣΤΗΣ</a:t>
            </a:r>
            <a:r>
              <a:rPr sz="2400" spc="-65" smtClean="0">
                <a:latin typeface="Arial Black" panose="020B0A04020102020204"/>
                <a:cs typeface="Arial Black" panose="020B0A04020102020204"/>
              </a:rPr>
              <a:t> </a:t>
            </a:r>
            <a:r>
              <a:rPr sz="2400" dirty="0">
                <a:latin typeface="Arial Black" panose="020B0A04020102020204"/>
                <a:cs typeface="Arial Black" panose="020B0A04020102020204"/>
              </a:rPr>
              <a:t>ΤΟΥ</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ΚΙΝΗΤΗΡΑ.</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ΣΤΗ</a:t>
            </a:r>
            <a:r>
              <a:rPr sz="2400" spc="-60" dirty="0">
                <a:latin typeface="Arial Black" panose="020B0A04020102020204"/>
                <a:cs typeface="Arial Black" panose="020B0A04020102020204"/>
              </a:rPr>
              <a:t> </a:t>
            </a:r>
            <a:r>
              <a:rPr sz="2400" spc="-10" dirty="0">
                <a:latin typeface="Arial Black" panose="020B0A04020102020204"/>
                <a:cs typeface="Arial Black" panose="020B0A04020102020204"/>
              </a:rPr>
              <a:t>ΜΕΓΙΣΤΗ </a:t>
            </a:r>
            <a:r>
              <a:rPr sz="2400" dirty="0">
                <a:latin typeface="Arial Black" panose="020B0A04020102020204"/>
                <a:cs typeface="Arial Black" panose="020B0A04020102020204"/>
              </a:rPr>
              <a:t>ΣΥΝΕΧΗ</a:t>
            </a:r>
            <a:r>
              <a:rPr sz="2400" spc="-75" dirty="0">
                <a:latin typeface="Arial Black" panose="020B0A04020102020204"/>
                <a:cs typeface="Arial Black" panose="020B0A04020102020204"/>
              </a:rPr>
              <a:t> </a:t>
            </a:r>
            <a:r>
              <a:rPr sz="2400" dirty="0">
                <a:latin typeface="Arial Black" panose="020B0A04020102020204"/>
                <a:cs typeface="Arial Black" panose="020B0A04020102020204"/>
              </a:rPr>
              <a:t>ΙΣΧΥ</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ΠΡΑΓΜΑΤΟΠΟΙΕΙΤΑΙ</a:t>
            </a:r>
            <a:r>
              <a:rPr sz="2400" spc="-55" dirty="0">
                <a:latin typeface="Arial Black" panose="020B0A04020102020204"/>
                <a:cs typeface="Arial Black" panose="020B0A04020102020204"/>
              </a:rPr>
              <a:t> </a:t>
            </a:r>
            <a:r>
              <a:rPr sz="2400">
                <a:latin typeface="Arial Black" panose="020B0A04020102020204"/>
                <a:cs typeface="Arial Black" panose="020B0A04020102020204"/>
              </a:rPr>
              <a:t>Ο</a:t>
            </a:r>
            <a:r>
              <a:rPr sz="2400" spc="-70">
                <a:latin typeface="Arial Black" panose="020B0A04020102020204"/>
                <a:cs typeface="Arial Black" panose="020B0A04020102020204"/>
              </a:rPr>
              <a:t> </a:t>
            </a:r>
            <a:r>
              <a:rPr sz="2400" spc="-10" smtClean="0">
                <a:latin typeface="Arial Black" panose="020B0A04020102020204"/>
                <a:cs typeface="Arial Black" panose="020B0A04020102020204"/>
              </a:rPr>
              <a:t>ΣΧΕΔΙΑ</a:t>
            </a:r>
            <a:r>
              <a:rPr sz="2400" smtClean="0">
                <a:latin typeface="Arial Black" panose="020B0A04020102020204"/>
                <a:cs typeface="Arial Black" panose="020B0A04020102020204"/>
              </a:rPr>
              <a:t>ΣΜΟΣ</a:t>
            </a:r>
            <a:r>
              <a:rPr sz="2400" spc="-65" smtClean="0">
                <a:latin typeface="Arial Black" panose="020B0A04020102020204"/>
                <a:cs typeface="Arial Black" panose="020B0A04020102020204"/>
              </a:rPr>
              <a:t> </a:t>
            </a:r>
            <a:r>
              <a:rPr sz="2400" dirty="0">
                <a:latin typeface="Arial Black" panose="020B0A04020102020204"/>
                <a:cs typeface="Arial Black" panose="020B0A04020102020204"/>
              </a:rPr>
              <a:t>ΟΛΟΚΛΗΡΟΥ</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ΤΟΥ</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ΕΞΟΠΛΙΣΜΟΥ</a:t>
            </a:r>
            <a:r>
              <a:rPr sz="2400" spc="-60" dirty="0">
                <a:latin typeface="Arial Black" panose="020B0A04020102020204"/>
                <a:cs typeface="Arial Black" panose="020B0A04020102020204"/>
              </a:rPr>
              <a:t> </a:t>
            </a:r>
            <a:r>
              <a:rPr sz="2400">
                <a:latin typeface="Arial Black" panose="020B0A04020102020204"/>
                <a:cs typeface="Arial Black" panose="020B0A04020102020204"/>
              </a:rPr>
              <a:t>ΠΟΥ</a:t>
            </a:r>
            <a:r>
              <a:rPr sz="2400" spc="-55">
                <a:latin typeface="Arial Black" panose="020B0A04020102020204"/>
                <a:cs typeface="Arial Black" panose="020B0A04020102020204"/>
              </a:rPr>
              <a:t> </a:t>
            </a:r>
            <a:r>
              <a:rPr sz="2400" spc="-20" smtClean="0">
                <a:latin typeface="Arial Black" panose="020B0A04020102020204"/>
                <a:cs typeface="Arial Black" panose="020B0A04020102020204"/>
              </a:rPr>
              <a:t>ΣΧΕ</a:t>
            </a:r>
            <a:r>
              <a:rPr sz="2400" smtClean="0">
                <a:latin typeface="Arial Black" panose="020B0A04020102020204"/>
                <a:cs typeface="Arial Black" panose="020B0A04020102020204"/>
              </a:rPr>
              <a:t>ΤΙΖΕΤΑΙ</a:t>
            </a:r>
            <a:r>
              <a:rPr sz="2400" spc="-50" smtClean="0">
                <a:latin typeface="Arial Black" panose="020B0A04020102020204"/>
                <a:cs typeface="Arial Black" panose="020B0A04020102020204"/>
              </a:rPr>
              <a:t> </a:t>
            </a:r>
            <a:r>
              <a:rPr sz="2400" dirty="0">
                <a:latin typeface="Arial Black" panose="020B0A04020102020204"/>
                <a:cs typeface="Arial Black" panose="020B0A04020102020204"/>
              </a:rPr>
              <a:t>ΜΕ</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ΤΟΝ</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ΚΙΝΗΤΗΡΑ,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ΟΠΩΣ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ΟΙ</a:t>
            </a:r>
            <a:r>
              <a:rPr sz="2400" spc="-35" dirty="0">
                <a:latin typeface="Arial Black" panose="020B0A04020102020204"/>
                <a:cs typeface="Arial Black" panose="020B0A04020102020204"/>
              </a:rPr>
              <a:t> </a:t>
            </a:r>
            <a:r>
              <a:rPr sz="2400" spc="-10" dirty="0">
                <a:latin typeface="Arial Black" panose="020B0A04020102020204"/>
                <a:cs typeface="Arial Black" panose="020B0A04020102020204"/>
              </a:rPr>
              <a:t>ΑΞΟΝΕΣ </a:t>
            </a:r>
            <a:r>
              <a:rPr sz="2400" dirty="0">
                <a:latin typeface="Arial Black" panose="020B0A04020102020204"/>
                <a:cs typeface="Arial Black" panose="020B0A04020102020204"/>
              </a:rPr>
              <a:t>ΚΑΙ</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ΤΑ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ΒΟΗΘΗΤΙΚΑ</a:t>
            </a:r>
            <a:r>
              <a:rPr sz="2400" spc="-50" dirty="0">
                <a:latin typeface="Arial Black" panose="020B0A04020102020204"/>
                <a:cs typeface="Arial Black" panose="020B0A04020102020204"/>
              </a:rPr>
              <a:t> </a:t>
            </a:r>
            <a:r>
              <a:rPr sz="2400" spc="-10">
                <a:latin typeface="Arial Black" panose="020B0A04020102020204"/>
                <a:cs typeface="Arial Black" panose="020B0A04020102020204"/>
              </a:rPr>
              <a:t>ΜΗΧΑΝΗΜΑΤΑ</a:t>
            </a:r>
            <a:r>
              <a:rPr sz="2400" spc="-10" smtClean="0">
                <a:latin typeface="Arial Black" panose="020B0A04020102020204"/>
                <a:cs typeface="Arial Black" panose="020B0A04020102020204"/>
              </a:rPr>
              <a:t>.</a:t>
            </a:r>
            <a:endParaRPr sz="2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40868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9" name="Picture 3"/>
          <p:cNvPicPr>
            <a:picLocks noChangeAspect="1" noChangeArrowheads="1"/>
          </p:cNvPicPr>
          <p:nvPr/>
        </p:nvPicPr>
        <p:blipFill>
          <a:blip r:embed="rId1"/>
          <a:srcRect/>
          <a:stretch>
            <a:fillRect/>
          </a:stretch>
        </p:blipFill>
        <p:spPr bwMode="auto">
          <a:xfrm>
            <a:off x="785787" y="12664"/>
            <a:ext cx="7586464" cy="6845336"/>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4900"/>
            <a:ext cx="8601710" cy="5552440"/>
          </a:xfrm>
          <a:prstGeom prst="rect">
            <a:avLst/>
          </a:prstGeom>
        </p:spPr>
        <p:txBody>
          <a:bodyPr vert="horz" wrap="square" lIns="0" tIns="12700" rIns="0" bIns="0" rtlCol="0">
            <a:spAutoFit/>
          </a:bodyPr>
          <a:lstStyle/>
          <a:p>
            <a:pPr marL="191770" marR="5080" indent="-179070">
              <a:lnSpc>
                <a:spcPct val="100000"/>
              </a:lnSpc>
              <a:spcBef>
                <a:spcPts val="100"/>
              </a:spcBef>
              <a:buClr>
                <a:srgbClr val="FF0000"/>
              </a:buClr>
              <a:buSzPct val="97000"/>
              <a:buFont typeface="Wingdings" panose="05000000000000000000"/>
              <a:buChar char=""/>
              <a:tabLst>
                <a:tab pos="421005" algn="l"/>
              </a:tabLst>
            </a:pPr>
            <a:r>
              <a:rPr sz="3600" b="1" dirty="0">
                <a:solidFill>
                  <a:srgbClr val="6F2F9F"/>
                </a:solidFill>
                <a:latin typeface="Arial" panose="020B0604020202020204"/>
                <a:cs typeface="Arial" panose="020B0604020202020204"/>
              </a:rPr>
              <a:t>Στην</a:t>
            </a:r>
            <a:r>
              <a:rPr sz="3600" b="1" spc="-114"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ναυτιλία,</a:t>
            </a:r>
            <a:r>
              <a:rPr sz="3600" b="1" spc="-10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τα</a:t>
            </a:r>
            <a:r>
              <a:rPr sz="3600" b="1" spc="-10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πλοία</a:t>
            </a:r>
            <a:r>
              <a:rPr sz="3600" b="1" spc="-100"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συνήθως</a:t>
            </a:r>
            <a:r>
              <a:rPr sz="3600" b="1" spc="-100" dirty="0">
                <a:solidFill>
                  <a:srgbClr val="6F2F9F"/>
                </a:solidFill>
                <a:latin typeface="Arial" panose="020B0604020202020204"/>
                <a:cs typeface="Arial" panose="020B0604020202020204"/>
              </a:rPr>
              <a:t> </a:t>
            </a:r>
            <a:r>
              <a:rPr sz="3600" b="1" spc="-20" dirty="0">
                <a:solidFill>
                  <a:srgbClr val="6F2F9F"/>
                </a:solidFill>
                <a:latin typeface="Arial" panose="020B0604020202020204"/>
                <a:cs typeface="Arial" panose="020B0604020202020204"/>
              </a:rPr>
              <a:t>λει- </a:t>
            </a:r>
            <a:r>
              <a:rPr sz="3600" b="1" dirty="0">
                <a:solidFill>
                  <a:srgbClr val="6F2F9F"/>
                </a:solidFill>
                <a:latin typeface="Arial" panose="020B0604020202020204"/>
                <a:cs typeface="Arial" panose="020B0604020202020204"/>
              </a:rPr>
              <a:t>τουργούν</a:t>
            </a:r>
            <a:r>
              <a:rPr sz="3600" b="1" spc="-9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στην</a:t>
            </a:r>
            <a:r>
              <a:rPr sz="3600" b="1" spc="-35" dirty="0">
                <a:solidFill>
                  <a:srgbClr val="6F2F9F"/>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Ονομαστική</a:t>
            </a:r>
            <a:r>
              <a:rPr sz="3600" b="1" spc="-80" dirty="0">
                <a:solidFill>
                  <a:srgbClr val="FF0000"/>
                </a:solidFill>
                <a:latin typeface="Arial" panose="020B0604020202020204"/>
                <a:cs typeface="Arial" panose="020B0604020202020204"/>
              </a:rPr>
              <a:t> </a:t>
            </a:r>
            <a:r>
              <a:rPr sz="3600" b="1" spc="-10" dirty="0">
                <a:solidFill>
                  <a:srgbClr val="FF0000"/>
                </a:solidFill>
                <a:latin typeface="Arial" panose="020B0604020202020204"/>
                <a:cs typeface="Arial" panose="020B0604020202020204"/>
              </a:rPr>
              <a:t>Συνεχή </a:t>
            </a:r>
            <a:r>
              <a:rPr sz="3600" b="1" dirty="0">
                <a:solidFill>
                  <a:srgbClr val="FF0000"/>
                </a:solidFill>
                <a:latin typeface="Arial" panose="020B0604020202020204"/>
                <a:cs typeface="Arial" panose="020B0604020202020204"/>
              </a:rPr>
              <a:t>Ισχύ</a:t>
            </a:r>
            <a:r>
              <a:rPr sz="3600" b="1" spc="-3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(NCR</a:t>
            </a:r>
            <a:r>
              <a:rPr sz="3600" b="1" spc="-3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a:t>
            </a:r>
            <a:r>
              <a:rPr sz="3600" b="1" spc="-3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nominal</a:t>
            </a:r>
            <a:r>
              <a:rPr sz="3600" b="1" spc="-4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continuous</a:t>
            </a:r>
            <a:r>
              <a:rPr sz="3600" b="1" spc="-20" dirty="0">
                <a:solidFill>
                  <a:srgbClr val="FF0000"/>
                </a:solidFill>
                <a:latin typeface="Arial" panose="020B0604020202020204"/>
                <a:cs typeface="Arial" panose="020B0604020202020204"/>
              </a:rPr>
              <a:t> </a:t>
            </a:r>
            <a:r>
              <a:rPr sz="3600" b="1" spc="-25" dirty="0">
                <a:solidFill>
                  <a:srgbClr val="FF0000"/>
                </a:solidFill>
                <a:latin typeface="Arial" panose="020B0604020202020204"/>
                <a:cs typeface="Arial" panose="020B0604020202020204"/>
              </a:rPr>
              <a:t>ra- </a:t>
            </a:r>
            <a:r>
              <a:rPr sz="3600" b="1" dirty="0">
                <a:solidFill>
                  <a:srgbClr val="FF0000"/>
                </a:solidFill>
                <a:latin typeface="Arial" panose="020B0604020202020204"/>
                <a:cs typeface="Arial" panose="020B0604020202020204"/>
              </a:rPr>
              <a:t>ting),</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η</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οποία</a:t>
            </a:r>
            <a:r>
              <a:rPr sz="3600" b="1" spc="-6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είναι</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στο</a:t>
            </a:r>
            <a:r>
              <a:rPr sz="3600" b="1" spc="-65" dirty="0">
                <a:solidFill>
                  <a:srgbClr val="FF0000"/>
                </a:solidFill>
                <a:latin typeface="Arial" panose="020B0604020202020204"/>
                <a:cs typeface="Arial" panose="020B0604020202020204"/>
              </a:rPr>
              <a:t> </a:t>
            </a:r>
            <a:r>
              <a:rPr lang="el-GR" altLang="en-US" sz="3600" b="1" spc="-65" dirty="0">
                <a:solidFill>
                  <a:srgbClr val="FF0000"/>
                </a:solidFill>
                <a:latin typeface="Arial" panose="020B0604020202020204"/>
                <a:cs typeface="Arial" panose="020B0604020202020204"/>
              </a:rPr>
              <a:t>7</a:t>
            </a:r>
            <a:r>
              <a:rPr sz="3600" b="1" dirty="0">
                <a:solidFill>
                  <a:srgbClr val="FF0000"/>
                </a:solidFill>
                <a:latin typeface="Arial" panose="020B0604020202020204"/>
                <a:cs typeface="Arial" panose="020B0604020202020204"/>
              </a:rPr>
              <a:t>5%</a:t>
            </a:r>
            <a:r>
              <a:rPr sz="3600" b="1" spc="-6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με</a:t>
            </a:r>
            <a:r>
              <a:rPr sz="3600" b="1" spc="-65" dirty="0">
                <a:solidFill>
                  <a:srgbClr val="FF0000"/>
                </a:solidFill>
                <a:latin typeface="Arial" panose="020B0604020202020204"/>
                <a:cs typeface="Arial" panose="020B0604020202020204"/>
              </a:rPr>
              <a:t> </a:t>
            </a:r>
            <a:r>
              <a:rPr lang="el-GR" altLang="en-US" sz="3600" b="1" spc="-65" dirty="0">
                <a:solidFill>
                  <a:srgbClr val="FF0000"/>
                </a:solidFill>
                <a:latin typeface="Arial" panose="020B0604020202020204"/>
                <a:cs typeface="Arial" panose="020B0604020202020204"/>
              </a:rPr>
              <a:t>85</a:t>
            </a:r>
            <a:r>
              <a:rPr sz="3600" b="1" spc="-2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της</a:t>
            </a:r>
            <a:r>
              <a:rPr sz="3600" b="1" spc="-5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Μέγιστης</a:t>
            </a:r>
            <a:r>
              <a:rPr sz="3600" b="1" spc="-4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Συνεχής</a:t>
            </a:r>
            <a:r>
              <a:rPr sz="3600" b="1" spc="-40" dirty="0">
                <a:solidFill>
                  <a:srgbClr val="FF0000"/>
                </a:solidFill>
                <a:latin typeface="Arial" panose="020B0604020202020204"/>
                <a:cs typeface="Arial" panose="020B0604020202020204"/>
              </a:rPr>
              <a:t> </a:t>
            </a:r>
            <a:r>
              <a:rPr sz="3600" b="1" spc="-10" dirty="0">
                <a:solidFill>
                  <a:srgbClr val="FF0000"/>
                </a:solidFill>
                <a:latin typeface="Arial" panose="020B0604020202020204"/>
                <a:cs typeface="Arial" panose="020B0604020202020204"/>
              </a:rPr>
              <a:t>Ισχύος(MCR). </a:t>
            </a:r>
            <a:r>
              <a:rPr sz="3600" b="1" spc="-30" dirty="0">
                <a:solidFill>
                  <a:srgbClr val="6F2F9F"/>
                </a:solidFill>
                <a:latin typeface="Arial" panose="020B0604020202020204"/>
                <a:cs typeface="Arial" panose="020B0604020202020204"/>
              </a:rPr>
              <a:t>Το</a:t>
            </a:r>
            <a:r>
              <a:rPr sz="3600" b="1" spc="-6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90%</a:t>
            </a:r>
            <a:r>
              <a:rPr sz="3600" b="1" spc="-5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της</a:t>
            </a:r>
            <a:r>
              <a:rPr sz="3600" b="1" spc="-4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MCR</a:t>
            </a:r>
            <a:r>
              <a:rPr sz="3600" b="1" spc="-4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είναι</a:t>
            </a:r>
            <a:r>
              <a:rPr sz="3600" b="1" spc="-50"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συνήθως</a:t>
            </a:r>
            <a:r>
              <a:rPr sz="3600" b="1" spc="-50"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η</a:t>
            </a:r>
            <a:r>
              <a:rPr sz="3600" b="1" spc="-50" dirty="0">
                <a:solidFill>
                  <a:srgbClr val="6F2F9F"/>
                </a:solidFill>
                <a:latin typeface="Arial" panose="020B0604020202020204"/>
                <a:cs typeface="Arial" panose="020B0604020202020204"/>
              </a:rPr>
              <a:t> </a:t>
            </a:r>
            <a:r>
              <a:rPr sz="3600" b="1" spc="-20" dirty="0">
                <a:solidFill>
                  <a:srgbClr val="6F2F9F"/>
                </a:solidFill>
                <a:latin typeface="Arial" panose="020B0604020202020204"/>
                <a:cs typeface="Arial" panose="020B0604020202020204"/>
              </a:rPr>
              <a:t>Συμ- </a:t>
            </a:r>
            <a:r>
              <a:rPr sz="3600" b="1" dirty="0">
                <a:solidFill>
                  <a:srgbClr val="6F2F9F"/>
                </a:solidFill>
                <a:latin typeface="Arial" panose="020B0604020202020204"/>
                <a:cs typeface="Arial" panose="020B0604020202020204"/>
              </a:rPr>
              <a:t>βατική</a:t>
            </a:r>
            <a:r>
              <a:rPr sz="3600" b="1" spc="-8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Ισχύς</a:t>
            </a:r>
            <a:r>
              <a:rPr sz="3600" b="1" spc="-7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για</a:t>
            </a:r>
            <a:r>
              <a:rPr sz="3600" b="1" spc="-80"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την</a:t>
            </a:r>
            <a:r>
              <a:rPr sz="3600" b="1" spc="-7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οποία</a:t>
            </a:r>
            <a:r>
              <a:rPr sz="3600" b="1" spc="-80"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η</a:t>
            </a:r>
            <a:r>
              <a:rPr sz="3600" b="1" spc="-7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έλικα</a:t>
            </a:r>
            <a:r>
              <a:rPr sz="3600" b="1" spc="-75" dirty="0">
                <a:solidFill>
                  <a:srgbClr val="6F2F9F"/>
                </a:solidFill>
                <a:latin typeface="Arial" panose="020B0604020202020204"/>
                <a:cs typeface="Arial" panose="020B0604020202020204"/>
              </a:rPr>
              <a:t> </a:t>
            </a:r>
            <a:r>
              <a:rPr sz="3600" b="1" spc="-20" dirty="0">
                <a:solidFill>
                  <a:srgbClr val="6F2F9F"/>
                </a:solidFill>
                <a:latin typeface="Arial" panose="020B0604020202020204"/>
                <a:cs typeface="Arial" panose="020B0604020202020204"/>
              </a:rPr>
              <a:t>έχει </a:t>
            </a:r>
            <a:r>
              <a:rPr sz="3600" b="1" dirty="0">
                <a:solidFill>
                  <a:srgbClr val="6F2F9F"/>
                </a:solidFill>
                <a:latin typeface="Arial" panose="020B0604020202020204"/>
                <a:cs typeface="Arial" panose="020B0604020202020204"/>
              </a:rPr>
              <a:t>σχεδιαστεί.</a:t>
            </a:r>
            <a:r>
              <a:rPr sz="3600" b="1" spc="-65" dirty="0">
                <a:solidFill>
                  <a:srgbClr val="6F2F9F"/>
                </a:solidFill>
                <a:latin typeface="Arial" panose="020B0604020202020204"/>
                <a:cs typeface="Arial" panose="020B0604020202020204"/>
              </a:rPr>
              <a:t> </a:t>
            </a:r>
            <a:r>
              <a:rPr sz="3600" b="1" dirty="0">
                <a:solidFill>
                  <a:srgbClr val="6F2F9F"/>
                </a:solidFill>
                <a:latin typeface="Arial" panose="020B0604020202020204"/>
                <a:cs typeface="Arial" panose="020B0604020202020204"/>
              </a:rPr>
              <a:t>Έτσι,</a:t>
            </a:r>
            <a:r>
              <a:rPr sz="3600" b="1" spc="-35" dirty="0">
                <a:solidFill>
                  <a:srgbClr val="6F2F9F"/>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η</a:t>
            </a:r>
            <a:r>
              <a:rPr sz="3600" b="1" spc="-6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συνήθης</a:t>
            </a:r>
            <a:r>
              <a:rPr sz="3600" b="1" spc="-5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ισχύς</a:t>
            </a:r>
            <a:r>
              <a:rPr lang="el-GR" altLang="en-US" sz="3600" b="1" dirty="0">
                <a:solidFill>
                  <a:srgbClr val="FF0000"/>
                </a:solidFill>
                <a:latin typeface="Arial" panose="020B0604020202020204"/>
                <a:cs typeface="Arial" panose="020B0604020202020204"/>
              </a:rPr>
              <a:t> λειτουργίας</a:t>
            </a:r>
            <a:r>
              <a:rPr sz="3600" b="1" spc="-60" dirty="0">
                <a:solidFill>
                  <a:srgbClr val="FF0000"/>
                </a:solidFill>
                <a:latin typeface="Arial" panose="020B0604020202020204"/>
                <a:cs typeface="Arial" panose="020B0604020202020204"/>
              </a:rPr>
              <a:t> </a:t>
            </a:r>
            <a:r>
              <a:rPr sz="3600" b="1" spc="-25" dirty="0">
                <a:solidFill>
                  <a:srgbClr val="FF0000"/>
                </a:solidFill>
                <a:latin typeface="Arial" panose="020B0604020202020204"/>
                <a:cs typeface="Arial" panose="020B0604020202020204"/>
              </a:rPr>
              <a:t>στα </a:t>
            </a:r>
            <a:r>
              <a:rPr sz="3600" b="1" dirty="0">
                <a:solidFill>
                  <a:srgbClr val="FF0000"/>
                </a:solidFill>
                <a:latin typeface="Arial" panose="020B0604020202020204"/>
                <a:cs typeface="Arial" panose="020B0604020202020204"/>
              </a:rPr>
              <a:t>πλοία</a:t>
            </a:r>
            <a:r>
              <a:rPr sz="3600" b="1" spc="-8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είναι</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περίπου</a:t>
            </a:r>
            <a:r>
              <a:rPr sz="3600" b="1" spc="-75"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75%</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έως</a:t>
            </a:r>
            <a:r>
              <a:rPr sz="3600" b="1" spc="-70" dirty="0">
                <a:solidFill>
                  <a:srgbClr val="FF0000"/>
                </a:solidFill>
                <a:latin typeface="Arial" panose="020B0604020202020204"/>
                <a:cs typeface="Arial" panose="020B0604020202020204"/>
              </a:rPr>
              <a:t> </a:t>
            </a:r>
            <a:r>
              <a:rPr sz="3600" b="1" dirty="0">
                <a:solidFill>
                  <a:srgbClr val="FF0000"/>
                </a:solidFill>
                <a:latin typeface="Arial" panose="020B0604020202020204"/>
                <a:cs typeface="Arial" panose="020B0604020202020204"/>
              </a:rPr>
              <a:t>77%</a:t>
            </a:r>
            <a:r>
              <a:rPr sz="3600" b="1" spc="-75" dirty="0">
                <a:solidFill>
                  <a:srgbClr val="FF0000"/>
                </a:solidFill>
                <a:latin typeface="Arial" panose="020B0604020202020204"/>
                <a:cs typeface="Arial" panose="020B0604020202020204"/>
              </a:rPr>
              <a:t> </a:t>
            </a:r>
            <a:r>
              <a:rPr sz="3600" b="1" spc="-25" dirty="0">
                <a:solidFill>
                  <a:srgbClr val="FF0000"/>
                </a:solidFill>
                <a:latin typeface="Arial" panose="020B0604020202020204"/>
                <a:cs typeface="Arial" panose="020B0604020202020204"/>
              </a:rPr>
              <a:t>του </a:t>
            </a:r>
            <a:r>
              <a:rPr sz="3600" b="1" spc="-20" dirty="0">
                <a:solidFill>
                  <a:srgbClr val="FF0000"/>
                </a:solidFill>
                <a:latin typeface="Arial" panose="020B0604020202020204"/>
                <a:cs typeface="Arial" panose="020B0604020202020204"/>
              </a:rPr>
              <a:t>MCR.</a:t>
            </a:r>
            <a:endParaRPr sz="36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40868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12994" y="1751639"/>
            <a:ext cx="6591995" cy="4807910"/>
          </a:xfrm>
          <a:prstGeom prst="rect">
            <a:avLst/>
          </a:prstGeom>
        </p:spPr>
      </p:pic>
      <p:sp>
        <p:nvSpPr>
          <p:cNvPr id="3" name="object 3"/>
          <p:cNvSpPr txBox="1"/>
          <p:nvPr/>
        </p:nvSpPr>
        <p:spPr>
          <a:xfrm>
            <a:off x="3284391" y="1104467"/>
            <a:ext cx="1247140" cy="412750"/>
          </a:xfrm>
          <a:prstGeom prst="rect">
            <a:avLst/>
          </a:prstGeom>
        </p:spPr>
        <p:txBody>
          <a:bodyPr vert="horz" wrap="square" lIns="0" tIns="0" rIns="0" bIns="0" rtlCol="0">
            <a:spAutoFit/>
          </a:bodyPr>
          <a:lstStyle/>
          <a:p>
            <a:pPr marL="12700">
              <a:lnSpc>
                <a:spcPts val="3105"/>
              </a:lnSpc>
            </a:pPr>
            <a:r>
              <a:rPr sz="3900" b="1" baseline="3000" dirty="0">
                <a:latin typeface="Arial" panose="020B0604020202020204"/>
                <a:cs typeface="Arial" panose="020B0604020202020204"/>
              </a:rPr>
              <a:t>Σ</a:t>
            </a:r>
            <a:r>
              <a:rPr sz="3900" b="1" baseline="2000" dirty="0">
                <a:latin typeface="Arial" panose="020B0604020202020204"/>
                <a:cs typeface="Arial" panose="020B0604020202020204"/>
              </a:rPr>
              <a:t>χ</a:t>
            </a:r>
            <a:r>
              <a:rPr sz="3900" b="1" spc="-172" baseline="2000" dirty="0">
                <a:latin typeface="Arial" panose="020B0604020202020204"/>
                <a:cs typeface="Arial" panose="020B0604020202020204"/>
              </a:rPr>
              <a:t> </a:t>
            </a:r>
            <a:r>
              <a:rPr sz="3900" b="1" spc="-30" baseline="2000" dirty="0">
                <a:latin typeface="Arial" panose="020B0604020202020204"/>
                <a:cs typeface="Arial" panose="020B0604020202020204"/>
              </a:rPr>
              <a:t>9</a:t>
            </a:r>
            <a:r>
              <a:rPr sz="3900" b="1" spc="-30" baseline="1000" dirty="0">
                <a:latin typeface="Arial" panose="020B0604020202020204"/>
                <a:cs typeface="Arial" panose="020B0604020202020204"/>
              </a:rPr>
              <a:t>.3</a:t>
            </a:r>
            <a:r>
              <a:rPr sz="2600" b="1" spc="-20" dirty="0">
                <a:latin typeface="Arial" panose="020B0604020202020204"/>
                <a:cs typeface="Arial" panose="020B0604020202020204"/>
              </a:rPr>
              <a:t>γ.</a:t>
            </a:r>
            <a:endParaRPr sz="2600">
              <a:latin typeface="Arial" panose="020B0604020202020204"/>
              <a:cs typeface="Arial" panose="020B0604020202020204"/>
            </a:endParaRPr>
          </a:p>
        </p:txBody>
      </p:sp>
      <p:sp>
        <p:nvSpPr>
          <p:cNvPr id="4" name="object 4"/>
          <p:cNvSpPr txBox="1"/>
          <p:nvPr/>
        </p:nvSpPr>
        <p:spPr>
          <a:xfrm>
            <a:off x="6793230" y="2633979"/>
            <a:ext cx="1743710" cy="1804981"/>
          </a:xfrm>
          <a:prstGeom prst="rect">
            <a:avLst/>
          </a:prstGeom>
        </p:spPr>
        <p:txBody>
          <a:bodyPr vert="horz" wrap="square" lIns="0" tIns="34925" rIns="0" bIns="0" rtlCol="0">
            <a:spAutoFit/>
          </a:bodyPr>
          <a:lstStyle/>
          <a:p>
            <a:pPr marL="12700" marR="5080">
              <a:lnSpc>
                <a:spcPts val="2280"/>
              </a:lnSpc>
              <a:spcBef>
                <a:spcPts val="275"/>
              </a:spcBef>
            </a:pPr>
            <a:r>
              <a:rPr sz="2000" b="1" spc="-10" dirty="0">
                <a:latin typeface="Arial" panose="020B0604020202020204"/>
                <a:cs typeface="Arial" panose="020B0604020202020204"/>
              </a:rPr>
              <a:t>ΜΗΧΑΝΙΣΜΟΣ ΜΕΤΑΒΟΛΗΣ </a:t>
            </a:r>
            <a:r>
              <a:rPr sz="2000" b="1" spc="-25" dirty="0">
                <a:latin typeface="Arial" panose="020B0604020202020204"/>
                <a:cs typeface="Arial" panose="020B0604020202020204"/>
              </a:rPr>
              <a:t>ΤΟΥ </a:t>
            </a:r>
            <a:r>
              <a:rPr sz="2000" b="1" spc="-10" dirty="0">
                <a:latin typeface="Arial" panose="020B0604020202020204"/>
                <a:cs typeface="Arial" panose="020B0604020202020204"/>
              </a:rPr>
              <a:t>ΧΡΟΝΙΣΜΟΥ </a:t>
            </a:r>
            <a:r>
              <a:rPr sz="2000" b="1" spc="-25">
                <a:latin typeface="Arial" panose="020B0604020202020204"/>
                <a:cs typeface="Arial" panose="020B0604020202020204"/>
              </a:rPr>
              <a:t>ΤΗΣ </a:t>
            </a:r>
            <a:r>
              <a:rPr sz="2000" b="1" spc="-10" smtClean="0">
                <a:latin typeface="Arial" panose="020B0604020202020204"/>
                <a:cs typeface="Arial" panose="020B0604020202020204"/>
              </a:rPr>
              <a:t>ΕΓΧΥΣ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4900"/>
            <a:ext cx="8605520" cy="4785360"/>
          </a:xfrm>
          <a:prstGeom prst="rect">
            <a:avLst/>
          </a:prstGeom>
        </p:spPr>
        <p:txBody>
          <a:bodyPr vert="horz" wrap="square" lIns="0" tIns="12065" rIns="0" bIns="0" rtlCol="0">
            <a:spAutoFit/>
          </a:bodyPr>
          <a:lstStyle/>
          <a:p>
            <a:pPr marL="191770" marR="388620" indent="-179070">
              <a:lnSpc>
                <a:spcPct val="100000"/>
              </a:lnSpc>
              <a:spcBef>
                <a:spcPts val="95"/>
              </a:spcBef>
              <a:buSzPct val="95000"/>
              <a:buFont typeface="Wingdings" panose="05000000000000000000"/>
              <a:buChar char=""/>
              <a:tabLst>
                <a:tab pos="239395" algn="l"/>
              </a:tabLst>
            </a:pPr>
            <a:r>
              <a:rPr sz="2000">
                <a:solidFill>
                  <a:srgbClr val="FF0000"/>
                </a:solidFill>
                <a:latin typeface="Arial Black" panose="020B0A04020102020204"/>
                <a:cs typeface="Arial Black" panose="020B0A04020102020204"/>
              </a:rPr>
              <a:t>ΚΑΝΟΝΙΚΗ</a:t>
            </a:r>
            <a:r>
              <a:rPr sz="2000" spc="-25">
                <a:solidFill>
                  <a:srgbClr val="FF0000"/>
                </a:solidFill>
                <a:latin typeface="Arial Black" panose="020B0A04020102020204"/>
                <a:cs typeface="Arial Black" panose="020B0A04020102020204"/>
              </a:rPr>
              <a:t> </a:t>
            </a:r>
            <a:r>
              <a:rPr lang="el-GR" sz="2000" spc="-25" dirty="0" smtClean="0">
                <a:solidFill>
                  <a:srgbClr val="FF0000"/>
                </a:solidFill>
                <a:latin typeface="Arial Black" panose="020B0A04020102020204"/>
                <a:cs typeface="Arial Black" panose="020B0A04020102020204"/>
              </a:rPr>
              <a:t>΄</a:t>
            </a:r>
            <a:r>
              <a:rPr sz="2000" smtClean="0">
                <a:solidFill>
                  <a:srgbClr val="FF0000"/>
                </a:solidFill>
                <a:latin typeface="Arial Black" panose="020B0A04020102020204"/>
                <a:cs typeface="Arial Black" panose="020B0A04020102020204"/>
              </a:rPr>
              <a:t>Η</a:t>
            </a:r>
            <a:r>
              <a:rPr sz="2000" spc="-15"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ΟΝΟΜΑΣΤΙΚΗ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ΤΑΧΥΤΗΤΑ</a:t>
            </a:r>
            <a:r>
              <a:rPr sz="2000" spc="-10" dirty="0">
                <a:solidFill>
                  <a:srgbClr val="FF0000"/>
                </a:solidFill>
                <a:latin typeface="Arial Black" panose="020B0A04020102020204"/>
                <a:cs typeface="Arial Black" panose="020B0A04020102020204"/>
              </a:rPr>
              <a:t> ΠΕΡΙΣΤΡΟΦΗΣ </a:t>
            </a:r>
            <a:r>
              <a:rPr sz="2000" dirty="0">
                <a:latin typeface="Arial Black" panose="020B0A04020102020204"/>
                <a:cs typeface="Arial Black" panose="020B0A04020102020204"/>
              </a:rPr>
              <a:t>(</a:t>
            </a:r>
            <a:r>
              <a:rPr sz="2000" dirty="0">
                <a:solidFill>
                  <a:srgbClr val="FF0000"/>
                </a:solidFill>
                <a:latin typeface="Arial Black" panose="020B0A04020102020204"/>
                <a:cs typeface="Arial Black" panose="020B0A04020102020204"/>
              </a:rPr>
              <a:t>Rated</a:t>
            </a:r>
            <a:r>
              <a:rPr sz="2000" spc="-4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speed</a:t>
            </a:r>
            <a:r>
              <a:rPr sz="2000" dirty="0">
                <a:latin typeface="Arial Black" panose="020B0A04020102020204"/>
                <a:cs typeface="Arial Black" panose="020B0A04020102020204"/>
              </a:rPr>
              <a:t>)</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ΟΝΟΜΑΖΕΤΑΙ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ΤΑΧΥΤΗΤΑ</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ΠΕΡΙΣΤΡΟΦΗΣ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ΣΤΡΟΦΕΣ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ΛΕΠΤΟ -</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rpm)</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ΣΤΗΝ</a:t>
            </a:r>
            <a:r>
              <a:rPr sz="2000" spc="40" dirty="0">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ΚΑΝΟΝΙΚΗ</a:t>
            </a:r>
            <a:r>
              <a:rPr sz="2000" spc="5" dirty="0">
                <a:solidFill>
                  <a:srgbClr val="0000FF"/>
                </a:solidFill>
                <a:latin typeface="Arial Black" panose="020B0A04020102020204"/>
                <a:cs typeface="Arial Black" panose="020B0A04020102020204"/>
              </a:rPr>
              <a:t> </a:t>
            </a:r>
            <a:r>
              <a:rPr sz="2000" spc="-10" dirty="0">
                <a:solidFill>
                  <a:srgbClr val="0000FF"/>
                </a:solidFill>
                <a:latin typeface="Arial Black" panose="020B0A04020102020204"/>
                <a:cs typeface="Arial Black" panose="020B0A04020102020204"/>
              </a:rPr>
              <a:t>ΙΣΧΥ</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25"/>
              </a:spcBef>
              <a:buClr>
                <a:srgbClr val="FF0000"/>
              </a:buClr>
              <a:buFont typeface="Wingdings" panose="05000000000000000000"/>
              <a:buChar char=""/>
            </a:pPr>
            <a:endParaRPr sz="2700">
              <a:latin typeface="Arial Black" panose="020B0A04020102020204"/>
              <a:cs typeface="Arial Black" panose="020B0A04020102020204"/>
            </a:endParaRPr>
          </a:p>
          <a:p>
            <a:pPr marL="191770" marR="99695" indent="-179070">
              <a:lnSpc>
                <a:spcPct val="100000"/>
              </a:lnSpc>
              <a:buSzPct val="95000"/>
              <a:buFont typeface="Wingdings" panose="05000000000000000000"/>
              <a:buChar char=""/>
              <a:tabLst>
                <a:tab pos="239395" algn="l"/>
              </a:tabLst>
            </a:pPr>
            <a:r>
              <a:rPr sz="2000" dirty="0">
                <a:solidFill>
                  <a:srgbClr val="FF0000"/>
                </a:solidFill>
                <a:latin typeface="Arial Black" panose="020B0A04020102020204"/>
                <a:cs typeface="Arial Black" panose="020B0A04020102020204"/>
              </a:rPr>
              <a:t>ΦΟΡΤΙΟ </a:t>
            </a:r>
            <a:r>
              <a:rPr sz="2000" dirty="0">
                <a:latin typeface="Arial Black" panose="020B0A04020102020204"/>
                <a:cs typeface="Arial Black" panose="020B0A04020102020204"/>
              </a:rPr>
              <a:t>(</a:t>
            </a:r>
            <a:r>
              <a:rPr sz="2000" dirty="0">
                <a:solidFill>
                  <a:srgbClr val="FF0000"/>
                </a:solidFill>
                <a:latin typeface="Arial Black" panose="020B0A04020102020204"/>
                <a:cs typeface="Arial Black" panose="020B0A04020102020204"/>
              </a:rPr>
              <a:t>Load</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ΟΝΟΜΑΖΕΤΑΙ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ΛΟΓΟΣ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ΡΟΠΗΣ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(ή</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dirty="0">
                <a:latin typeface="Arial Black" panose="020B0A04020102020204"/>
                <a:cs typeface="Arial Black" panose="020B0A04020102020204"/>
              </a:rPr>
              <a:t>ΙΣΧΥΟΣ),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ΩΣ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ΠΡΟΣ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ΟΝΟΜΑΣΤΙΚΗ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ΡΟΠΗ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(ή </a:t>
            </a:r>
            <a:r>
              <a:rPr sz="2000" spc="-10" dirty="0">
                <a:latin typeface="Arial Black" panose="020B0A04020102020204"/>
                <a:cs typeface="Arial Black" panose="020B0A04020102020204"/>
              </a:rPr>
              <a:t>ΟΝΟΜΑΣΤΙ- </a:t>
            </a:r>
            <a:r>
              <a:rPr sz="2000" dirty="0">
                <a:latin typeface="Arial Black" panose="020B0A04020102020204"/>
                <a:cs typeface="Arial Black" panose="020B0A04020102020204"/>
              </a:rPr>
              <a:t>ΚΗ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ΙΣΧΥ)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ΣΤΙΣ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ΙΔΙΕΣ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ΣΤΡΟΦΕΣ.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ΟΤΑΝ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ΚΙΝΗΤΗΡΑΣ</a:t>
            </a:r>
            <a:r>
              <a:rPr sz="2000" spc="-5">
                <a:latin typeface="Arial Black" panose="020B0A04020102020204"/>
                <a:cs typeface="Arial Black" panose="020B0A04020102020204"/>
              </a:rPr>
              <a:t> </a:t>
            </a:r>
            <a:endParaRPr lang="el-GR" sz="2000" spc="-5" dirty="0" smtClean="0">
              <a:latin typeface="Arial Black" panose="020B0A04020102020204"/>
              <a:cs typeface="Arial Black" panose="020B0A04020102020204"/>
            </a:endParaRPr>
          </a:p>
          <a:p>
            <a:pPr marL="191770" marR="99695" indent="-179070">
              <a:lnSpc>
                <a:spcPct val="100000"/>
              </a:lnSpc>
              <a:buSzPct val="95000"/>
              <a:tabLst>
                <a:tab pos="239395" algn="l"/>
              </a:tabLst>
            </a:pPr>
            <a:r>
              <a:rPr lang="el-GR" sz="2000" spc="-5" dirty="0">
                <a:latin typeface="Arial Black" panose="020B0A04020102020204"/>
                <a:cs typeface="Arial Black" panose="020B0A04020102020204"/>
              </a:rPr>
              <a:t> </a:t>
            </a:r>
            <a:r>
              <a:rPr lang="el-GR" sz="2000" spc="-5" dirty="0" smtClean="0">
                <a:latin typeface="Arial Black" panose="020B0A04020102020204"/>
                <a:cs typeface="Arial Black" panose="020B0A04020102020204"/>
              </a:rPr>
              <a:t> </a:t>
            </a:r>
            <a:r>
              <a:rPr sz="2000" spc="-20" smtClean="0">
                <a:latin typeface="Arial Black" panose="020B0A04020102020204"/>
                <a:cs typeface="Arial Black" panose="020B0A04020102020204"/>
              </a:rPr>
              <a:t>ΛΕΙ</a:t>
            </a:r>
            <a:r>
              <a:rPr sz="2000" smtClean="0">
                <a:latin typeface="Arial Black" panose="020B0A04020102020204"/>
                <a:cs typeface="Arial Black" panose="020B0A04020102020204"/>
              </a:rPr>
              <a:t>ΤΟΥΡΓΕΙ</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ΣΤΗΝ</a:t>
            </a:r>
            <a:r>
              <a:rPr sz="2000" spc="-1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ΟΝΟΜΑΣΤΙΚΗ</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ΤΑΧΥΤΗΤΆ</a:t>
            </a:r>
            <a:r>
              <a:rPr sz="2000" spc="-15" dirty="0">
                <a:solidFill>
                  <a:srgbClr val="FF0000"/>
                </a:solidFill>
                <a:latin typeface="Arial Black" panose="020B0A04020102020204"/>
                <a:cs typeface="Arial Black" panose="020B0A04020102020204"/>
              </a:rPr>
              <a:t> </a:t>
            </a:r>
            <a:r>
              <a:rPr sz="2000" spc="-10" dirty="0">
                <a:latin typeface="Arial Black" panose="020B0A04020102020204"/>
                <a:cs typeface="Arial Black" panose="020B0A04020102020204"/>
              </a:rPr>
              <a:t>ΠΕΡΙΣΤΡΟΦΗΣ </a:t>
            </a:r>
            <a:r>
              <a:rPr sz="2000" dirty="0">
                <a:latin typeface="Arial Black" panose="020B0A04020102020204"/>
                <a:cs typeface="Arial Black" panose="020B0A04020102020204"/>
              </a:rPr>
              <a:t>ΚΑΙ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ΦΟΡΤΙΟ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100%</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(ΟΝΟΜΑΣΤΙΚΗ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ΣΤΡΕΠΤΙΚΗ</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ΡΟΠΗ) </a:t>
            </a:r>
            <a:r>
              <a:rPr sz="2000" dirty="0">
                <a:latin typeface="Arial Black" panose="020B0A04020102020204"/>
                <a:cs typeface="Arial Black" panose="020B0A04020102020204"/>
              </a:rPr>
              <a:t>ΑΠΟΔΙΔΕΙ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ΟΝΟΜΑΣΤΙΚΗ</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ΙΣΧΥ</a:t>
            </a:r>
            <a:r>
              <a:rPr sz="2600" spc="-10" dirty="0">
                <a:solidFill>
                  <a:srgbClr val="FF0000"/>
                </a:solidFill>
                <a:latin typeface="Arial Black" panose="020B0A04020102020204"/>
                <a:cs typeface="Arial Black" panose="020B0A04020102020204"/>
              </a:rPr>
              <a:t>.</a:t>
            </a:r>
            <a:endParaRPr sz="2600">
              <a:solidFill>
                <a:srgbClr val="FF0000"/>
              </a:solidFill>
              <a:latin typeface="Arial Black" panose="020B0A04020102020204"/>
              <a:cs typeface="Arial Black" panose="020B0A04020102020204"/>
            </a:endParaRPr>
          </a:p>
          <a:p>
            <a:pPr>
              <a:lnSpc>
                <a:spcPct val="100000"/>
              </a:lnSpc>
              <a:buClr>
                <a:srgbClr val="FF0000"/>
              </a:buClr>
              <a:buFont typeface="Wingdings" panose="05000000000000000000"/>
              <a:buChar char=""/>
            </a:pPr>
            <a:endParaRPr sz="2900">
              <a:latin typeface="Arial Black" panose="020B0A04020102020204"/>
              <a:cs typeface="Arial Black" panose="020B0A04020102020204"/>
            </a:endParaRPr>
          </a:p>
          <a:p>
            <a:pPr marL="191770" marR="5080" indent="-179070" algn="just">
              <a:lnSpc>
                <a:spcPct val="100000"/>
              </a:lnSpc>
              <a:buSzPct val="95000"/>
              <a:buFont typeface="Wingdings" panose="05000000000000000000"/>
              <a:buChar char=""/>
              <a:tabLst>
                <a:tab pos="239395" algn="l"/>
              </a:tabLst>
            </a:pPr>
            <a:r>
              <a:rPr sz="2000" dirty="0">
                <a:solidFill>
                  <a:srgbClr val="FF0000"/>
                </a:solidFill>
                <a:latin typeface="Arial Black" panose="020B0A04020102020204"/>
                <a:cs typeface="Arial Black" panose="020B0A04020102020204"/>
              </a:rPr>
              <a:t>ΙΣΧΥΣ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ΠΕΔΗΣ</a:t>
            </a:r>
            <a:r>
              <a:rPr sz="2000" spc="-1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ΟΝΟΜΑΖΕΤΑΙ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ΔΙΑΘΕΣΙΜΗ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ΙΣΧΥΣ</a:t>
            </a:r>
            <a:r>
              <a:rPr sz="2000" spc="20" dirty="0">
                <a:latin typeface="Arial Black" panose="020B0A04020102020204"/>
                <a:cs typeface="Arial Black" panose="020B0A04020102020204"/>
              </a:rPr>
              <a:t> </a:t>
            </a:r>
            <a:r>
              <a:rPr sz="2000">
                <a:solidFill>
                  <a:srgbClr val="0000FF"/>
                </a:solidFill>
                <a:latin typeface="Arial Black" panose="020B0A04020102020204"/>
                <a:cs typeface="Arial Black" panose="020B0A04020102020204"/>
              </a:rPr>
              <a:t>ΣΤΗ</a:t>
            </a:r>
            <a:r>
              <a:rPr sz="2000" spc="-5">
                <a:solidFill>
                  <a:srgbClr val="0000FF"/>
                </a:solidFill>
                <a:latin typeface="Arial Black" panose="020B0A04020102020204"/>
                <a:cs typeface="Arial Black" panose="020B0A04020102020204"/>
              </a:rPr>
              <a:t> </a:t>
            </a:r>
            <a:endParaRPr lang="el-GR" sz="2000" spc="-5" dirty="0" smtClean="0">
              <a:solidFill>
                <a:srgbClr val="0000FF"/>
              </a:solidFill>
              <a:latin typeface="Arial Black" panose="020B0A04020102020204"/>
              <a:cs typeface="Arial Black" panose="020B0A04020102020204"/>
            </a:endParaRPr>
          </a:p>
          <a:p>
            <a:pPr marL="191770" marR="5080" indent="-179070" algn="just">
              <a:lnSpc>
                <a:spcPct val="100000"/>
              </a:lnSpc>
              <a:buSzPct val="95000"/>
              <a:tabLst>
                <a:tab pos="239395" algn="l"/>
              </a:tabLst>
            </a:pPr>
            <a:r>
              <a:rPr lang="el-GR" sz="2000" spc="-5" dirty="0">
                <a:solidFill>
                  <a:srgbClr val="0000FF"/>
                </a:solidFill>
                <a:latin typeface="Arial Black" panose="020B0A04020102020204"/>
                <a:cs typeface="Arial Black" panose="020B0A04020102020204"/>
              </a:rPr>
              <a:t> </a:t>
            </a:r>
            <a:r>
              <a:rPr lang="el-GR" sz="2000" spc="-5" dirty="0" smtClean="0">
                <a:solidFill>
                  <a:srgbClr val="0000FF"/>
                </a:solidFill>
                <a:latin typeface="Arial Black" panose="020B0A04020102020204"/>
                <a:cs typeface="Arial Black" panose="020B0A04020102020204"/>
              </a:rPr>
              <a:t> </a:t>
            </a:r>
            <a:r>
              <a:rPr sz="2000" spc="-20" smtClean="0">
                <a:solidFill>
                  <a:srgbClr val="0000FF"/>
                </a:solidFill>
                <a:latin typeface="Arial Black" panose="020B0A04020102020204"/>
                <a:cs typeface="Arial Black" panose="020B0A04020102020204"/>
              </a:rPr>
              <a:t>ΦΛΑ</a:t>
            </a:r>
            <a:r>
              <a:rPr sz="2000" smtClean="0">
                <a:solidFill>
                  <a:srgbClr val="0000FF"/>
                </a:solidFill>
                <a:latin typeface="Arial Black" panose="020B0A04020102020204"/>
                <a:cs typeface="Arial Black" panose="020B0A04020102020204"/>
              </a:rPr>
              <a:t>ΝΤΖΑ</a:t>
            </a:r>
            <a:r>
              <a:rPr sz="2000" spc="-25" smtClean="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ΕΞΟΔΟΥ</a:t>
            </a:r>
            <a:r>
              <a:rPr sz="2000" spc="-1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ΤΟΥ</a:t>
            </a:r>
            <a:r>
              <a:rPr sz="2000" spc="-1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ΚΙΝΗΤΗΡΑ,</a:t>
            </a:r>
            <a:r>
              <a:rPr sz="2000" spc="-1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ΠΡΙΝ</a:t>
            </a:r>
            <a:r>
              <a:rPr sz="2000" spc="-15" dirty="0">
                <a:solidFill>
                  <a:srgbClr val="0000FF"/>
                </a:solidFill>
                <a:latin typeface="Arial Black" panose="020B0A04020102020204"/>
                <a:cs typeface="Arial Black" panose="020B0A04020102020204"/>
              </a:rPr>
              <a:t> </a:t>
            </a:r>
            <a:r>
              <a:rPr sz="2000">
                <a:solidFill>
                  <a:srgbClr val="0000FF"/>
                </a:solidFill>
                <a:latin typeface="Arial Black" panose="020B0A04020102020204"/>
                <a:cs typeface="Arial Black" panose="020B0A04020102020204"/>
              </a:rPr>
              <a:t>ΑΦΑΙΡΕΘΟΥΝ</a:t>
            </a:r>
            <a:r>
              <a:rPr sz="2000" spc="-5">
                <a:solidFill>
                  <a:srgbClr val="0000FF"/>
                </a:solidFill>
                <a:latin typeface="Arial Black" panose="020B0A04020102020204"/>
                <a:cs typeface="Arial Black" panose="020B0A04020102020204"/>
              </a:rPr>
              <a:t> </a:t>
            </a:r>
            <a:endParaRPr lang="el-GR" sz="2000" spc="-5" dirty="0" smtClean="0">
              <a:solidFill>
                <a:srgbClr val="0000FF"/>
              </a:solidFill>
              <a:latin typeface="Arial Black" panose="020B0A04020102020204"/>
              <a:cs typeface="Arial Black" panose="020B0A04020102020204"/>
            </a:endParaRPr>
          </a:p>
          <a:p>
            <a:pPr marL="191770" marR="5080" indent="-179070" algn="just">
              <a:lnSpc>
                <a:spcPct val="100000"/>
              </a:lnSpc>
              <a:buSzPct val="95000"/>
              <a:tabLst>
                <a:tab pos="239395" algn="l"/>
              </a:tabLst>
            </a:pPr>
            <a:r>
              <a:rPr lang="el-GR" sz="2000" spc="-5" dirty="0">
                <a:solidFill>
                  <a:srgbClr val="0000FF"/>
                </a:solidFill>
                <a:latin typeface="Arial Black" panose="020B0A04020102020204"/>
                <a:cs typeface="Arial Black" panose="020B0A04020102020204"/>
              </a:rPr>
              <a:t> </a:t>
            </a:r>
            <a:r>
              <a:rPr lang="el-GR" sz="2000" spc="-5" dirty="0" smtClean="0">
                <a:solidFill>
                  <a:srgbClr val="0000FF"/>
                </a:solidFill>
                <a:latin typeface="Arial Black" panose="020B0A04020102020204"/>
                <a:cs typeface="Arial Black" panose="020B0A04020102020204"/>
              </a:rPr>
              <a:t> </a:t>
            </a:r>
            <a:r>
              <a:rPr sz="2000" smtClean="0">
                <a:solidFill>
                  <a:srgbClr val="0000FF"/>
                </a:solidFill>
                <a:latin typeface="Arial Black" panose="020B0A04020102020204"/>
                <a:cs typeface="Arial Black" panose="020B0A04020102020204"/>
              </a:rPr>
              <a:t>ΟΙ </a:t>
            </a:r>
            <a:r>
              <a:rPr sz="2000" spc="-20" smtClean="0">
                <a:solidFill>
                  <a:srgbClr val="0000FF"/>
                </a:solidFill>
                <a:latin typeface="Arial Black" panose="020B0A04020102020204"/>
                <a:cs typeface="Arial Black" panose="020B0A04020102020204"/>
              </a:rPr>
              <a:t>ΑΠΩ</a:t>
            </a:r>
            <a:r>
              <a:rPr sz="2000" smtClean="0">
                <a:solidFill>
                  <a:srgbClr val="0000FF"/>
                </a:solidFill>
                <a:latin typeface="Arial Black" panose="020B0A04020102020204"/>
                <a:cs typeface="Arial Black" panose="020B0A04020102020204"/>
              </a:rPr>
              <a:t>ΛΕΙΕΣ</a:t>
            </a:r>
            <a:r>
              <a:rPr sz="2000" spc="-20" smtClean="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ΙΣΧΥΟΣ</a:t>
            </a:r>
            <a:r>
              <a:rPr sz="2000" spc="-2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ΛΟΓΩ</a:t>
            </a:r>
            <a:r>
              <a:rPr sz="2000" spc="-2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ΠΑΡΕΜΒΟΛΗΣ</a:t>
            </a:r>
            <a:r>
              <a:rPr sz="2000" spc="-15" dirty="0">
                <a:solidFill>
                  <a:srgbClr val="0000FF"/>
                </a:solidFill>
                <a:latin typeface="Arial Black" panose="020B0A04020102020204"/>
                <a:cs typeface="Arial Black" panose="020B0A04020102020204"/>
              </a:rPr>
              <a:t> </a:t>
            </a:r>
            <a:r>
              <a:rPr sz="2000" spc="-10" dirty="0">
                <a:solidFill>
                  <a:srgbClr val="0000FF"/>
                </a:solidFill>
                <a:latin typeface="Arial Black" panose="020B0A04020102020204"/>
                <a:cs typeface="Arial Black" panose="020B0A04020102020204"/>
              </a:rPr>
              <a:t>ΜΕΙΩΤΗΡΑ</a:t>
            </a:r>
            <a:r>
              <a:rPr sz="1800" spc="-10" dirty="0">
                <a:solidFill>
                  <a:srgbClr val="0000FF"/>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40868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42844" y="1071546"/>
            <a:ext cx="8740806" cy="5944704"/>
          </a:xfrm>
          <a:prstGeom prst="rect">
            <a:avLst/>
          </a:prstGeom>
        </p:spPr>
        <p:txBody>
          <a:bodyPr vert="horz" wrap="square" lIns="0" tIns="12065" rIns="0" bIns="0" rtlCol="0">
            <a:spAutoFit/>
          </a:bodyPr>
          <a:lstStyle/>
          <a:p>
            <a:pPr marL="171450" marR="125095" indent="-158750">
              <a:lnSpc>
                <a:spcPct val="102000"/>
              </a:lnSpc>
              <a:spcBef>
                <a:spcPts val="95"/>
              </a:spcBef>
            </a:pPr>
            <a:r>
              <a:rPr sz="2000" baseline="4000" dirty="0">
                <a:solidFill>
                  <a:srgbClr val="FF0000"/>
                </a:solidFill>
                <a:latin typeface="Wingdings" panose="05000000000000000000"/>
                <a:cs typeface="Wingdings" panose="05000000000000000000"/>
              </a:rPr>
              <a:t></a:t>
            </a:r>
            <a:r>
              <a:rPr sz="2000" dirty="0">
                <a:solidFill>
                  <a:srgbClr val="FF0000"/>
                </a:solidFill>
                <a:latin typeface="Arial Black" panose="020B0A04020102020204"/>
                <a:cs typeface="Arial Black" panose="020B0A04020102020204"/>
              </a:rPr>
              <a:t>ΙΣΧΥΣ</a:t>
            </a:r>
            <a:r>
              <a:rPr sz="2000" spc="5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ΑΞΟΝΑ</a:t>
            </a:r>
            <a:r>
              <a:rPr sz="2000" spc="6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ΟΝΟΜΑΖΕΤΑΙ</a:t>
            </a:r>
            <a:r>
              <a:rPr sz="2000" spc="65" dirty="0">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Η</a:t>
            </a:r>
            <a:r>
              <a:rPr sz="2000" spc="6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ΚΑΘΑΡΗ</a:t>
            </a:r>
            <a:r>
              <a:rPr sz="2000" spc="4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ΙΣΧΥΣ,</a:t>
            </a:r>
            <a:r>
              <a:rPr sz="2000" spc="4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ΠΟΥ</a:t>
            </a:r>
            <a:r>
              <a:rPr sz="2000" spc="6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ΜΕΤΑΒΙΒΑΖΕΤΑΙ</a:t>
            </a:r>
            <a:r>
              <a:rPr sz="2000" spc="55" dirty="0">
                <a:solidFill>
                  <a:srgbClr val="0000FF"/>
                </a:solidFill>
                <a:latin typeface="Arial Black" panose="020B0A04020102020204"/>
                <a:cs typeface="Arial Black" panose="020B0A04020102020204"/>
              </a:rPr>
              <a:t> </a:t>
            </a:r>
            <a:r>
              <a:rPr sz="2000" spc="-25" dirty="0">
                <a:solidFill>
                  <a:srgbClr val="0000FF"/>
                </a:solidFill>
                <a:latin typeface="Arial Black" panose="020B0A04020102020204"/>
                <a:cs typeface="Arial Black" panose="020B0A04020102020204"/>
              </a:rPr>
              <a:t>ΑΠΟ </a:t>
            </a:r>
            <a:r>
              <a:rPr sz="2000" dirty="0">
                <a:solidFill>
                  <a:srgbClr val="0000FF"/>
                </a:solidFill>
                <a:latin typeface="Arial Black" panose="020B0A04020102020204"/>
                <a:cs typeface="Arial Black" panose="020B0A04020102020204"/>
              </a:rPr>
              <a:t>ΤΟΝ</a:t>
            </a:r>
            <a:r>
              <a:rPr sz="2000" spc="6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ΚΙΝΗΤΗΡΑ</a:t>
            </a:r>
            <a:r>
              <a:rPr sz="2000" spc="8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ΣΤΟ</a:t>
            </a:r>
            <a:r>
              <a:rPr sz="2000" spc="7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ΣΥΝΔΕΔΕΜΕΝΟ</a:t>
            </a:r>
            <a:r>
              <a:rPr sz="2000" spc="7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ΦΟΡΤΙΟ,</a:t>
            </a:r>
            <a:r>
              <a:rPr sz="2000" spc="7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ΑΦΟΥ</a:t>
            </a:r>
            <a:r>
              <a:rPr sz="2000" spc="7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ΑΦΑΙΡΕΘΟΥΝ</a:t>
            </a:r>
            <a:r>
              <a:rPr sz="2000" spc="70" dirty="0">
                <a:solidFill>
                  <a:srgbClr val="0000FF"/>
                </a:solidFill>
                <a:latin typeface="Arial Black" panose="020B0A04020102020204"/>
                <a:cs typeface="Arial Black" panose="020B0A04020102020204"/>
              </a:rPr>
              <a:t> </a:t>
            </a:r>
            <a:r>
              <a:rPr sz="2000">
                <a:solidFill>
                  <a:srgbClr val="0000FF"/>
                </a:solidFill>
                <a:latin typeface="Arial Black" panose="020B0A04020102020204"/>
                <a:cs typeface="Arial Black" panose="020B0A04020102020204"/>
              </a:rPr>
              <a:t>ΟΙ</a:t>
            </a:r>
            <a:r>
              <a:rPr sz="2000" spc="65">
                <a:solidFill>
                  <a:srgbClr val="0000FF"/>
                </a:solidFill>
                <a:latin typeface="Arial Black" panose="020B0A04020102020204"/>
                <a:cs typeface="Arial Black" panose="020B0A04020102020204"/>
              </a:rPr>
              <a:t> </a:t>
            </a:r>
            <a:endParaRPr lang="el-GR" sz="2000" spc="65" dirty="0" smtClean="0">
              <a:solidFill>
                <a:srgbClr val="0000FF"/>
              </a:solidFill>
              <a:latin typeface="Arial Black" panose="020B0A04020102020204"/>
              <a:cs typeface="Arial Black" panose="020B0A04020102020204"/>
            </a:endParaRPr>
          </a:p>
          <a:p>
            <a:pPr marL="171450" marR="125095" indent="-158750">
              <a:lnSpc>
                <a:spcPct val="102000"/>
              </a:lnSpc>
              <a:spcBef>
                <a:spcPts val="95"/>
              </a:spcBef>
            </a:pPr>
            <a:r>
              <a:rPr lang="el-GR" sz="2000" spc="65" dirty="0">
                <a:solidFill>
                  <a:srgbClr val="0000FF"/>
                </a:solidFill>
                <a:latin typeface="Arial Black" panose="020B0A04020102020204"/>
                <a:cs typeface="Arial Black" panose="020B0A04020102020204"/>
              </a:rPr>
              <a:t> </a:t>
            </a:r>
            <a:r>
              <a:rPr lang="el-GR" sz="2000" spc="65" dirty="0" smtClean="0">
                <a:solidFill>
                  <a:srgbClr val="0000FF"/>
                </a:solidFill>
                <a:latin typeface="Arial Black" panose="020B0A04020102020204"/>
                <a:cs typeface="Arial Black" panose="020B0A04020102020204"/>
              </a:rPr>
              <a:t> </a:t>
            </a:r>
            <a:r>
              <a:rPr sz="2000" spc="-20" smtClean="0">
                <a:solidFill>
                  <a:srgbClr val="0000FF"/>
                </a:solidFill>
                <a:latin typeface="Arial Black" panose="020B0A04020102020204"/>
                <a:cs typeface="Arial Black" panose="020B0A04020102020204"/>
              </a:rPr>
              <a:t>ΑΠΩ</a:t>
            </a:r>
            <a:r>
              <a:rPr sz="2000" smtClean="0">
                <a:solidFill>
                  <a:srgbClr val="0000FF"/>
                </a:solidFill>
                <a:latin typeface="Arial Black" panose="020B0A04020102020204"/>
                <a:cs typeface="Arial Black" panose="020B0A04020102020204"/>
              </a:rPr>
              <a:t>ΛΕΙΕΣ</a:t>
            </a:r>
            <a:r>
              <a:rPr sz="2000" spc="65" smtClean="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ΙΣΧΥΟΣ</a:t>
            </a:r>
            <a:r>
              <a:rPr sz="2000" dirty="0">
                <a:latin typeface="Arial Black" panose="020B0A04020102020204"/>
                <a:cs typeface="Arial Black" panose="020B0A04020102020204"/>
              </a:rPr>
              <a:t>,</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ΟΦΕΙΛΟΝΤΑΙ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ΣΤΟΥΣ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ΜΕΙΩΤΗΡΕΣ</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ΣΤΡΟΦΩΝ,</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70" dirty="0">
                <a:latin typeface="Arial Black" panose="020B0A04020102020204"/>
                <a:cs typeface="Arial Black" panose="020B0A04020102020204"/>
              </a:rPr>
              <a:t> </a:t>
            </a:r>
            <a:r>
              <a:rPr sz="2000" spc="-20" dirty="0">
                <a:latin typeface="Arial Black" panose="020B0A04020102020204"/>
                <a:cs typeface="Arial Black" panose="020B0A04020102020204"/>
              </a:rPr>
              <a:t>ΑΛΛΑ </a:t>
            </a:r>
            <a:r>
              <a:rPr sz="2000">
                <a:latin typeface="Arial Black" panose="020B0A04020102020204"/>
                <a:cs typeface="Arial Black" panose="020B0A04020102020204"/>
              </a:rPr>
              <a:t>ΣΥΣΤΗΜΑΤΑ</a:t>
            </a:r>
            <a:r>
              <a:rPr sz="2000" spc="80">
                <a:latin typeface="Arial Black" panose="020B0A04020102020204"/>
                <a:cs typeface="Arial Black" panose="020B0A04020102020204"/>
              </a:rPr>
              <a:t> </a:t>
            </a:r>
            <a:r>
              <a:rPr sz="2000" smtClean="0">
                <a:latin typeface="Arial Black" panose="020B0A04020102020204"/>
                <a:cs typeface="Arial Black" panose="020B0A04020102020204"/>
              </a:rPr>
              <a:t>ΜΕΤΑΔΟΣ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75" smtClean="0">
                <a:latin typeface="Arial Black" panose="020B0A04020102020204"/>
                <a:cs typeface="Arial Black" panose="020B0A04020102020204"/>
              </a:rPr>
              <a:t> </a:t>
            </a:r>
            <a:r>
              <a:rPr sz="2000">
                <a:latin typeface="Arial Black" panose="020B0A04020102020204"/>
                <a:cs typeface="Arial Black" panose="020B0A04020102020204"/>
              </a:rPr>
              <a:t>ΤΗΣ</a:t>
            </a:r>
            <a:r>
              <a:rPr sz="2000" spc="90">
                <a:latin typeface="Arial Black" panose="020B0A04020102020204"/>
                <a:cs typeface="Arial Black" panose="020B0A04020102020204"/>
              </a:rPr>
              <a:t> </a:t>
            </a:r>
            <a:r>
              <a:rPr sz="2000" smtClean="0">
                <a:latin typeface="Arial Black" panose="020B0A04020102020204"/>
                <a:cs typeface="Arial Black" panose="020B0A04020102020204"/>
              </a:rPr>
              <a:t>ΚΙΝΗΣ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dirty="0">
                <a:latin typeface="Arial Black" panose="020B0A04020102020204"/>
                <a:cs typeface="Arial Black" panose="020B0A04020102020204"/>
              </a:rPr>
              <a:t>,</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ΑΠΩΛΕΙΕΣ</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60" dirty="0">
                <a:latin typeface="Arial Black" panose="020B0A04020102020204"/>
                <a:cs typeface="Arial Black" panose="020B0A04020102020204"/>
              </a:rPr>
              <a:t> </a:t>
            </a:r>
            <a:r>
              <a:rPr sz="2000" spc="-10" dirty="0">
                <a:latin typeface="Arial Black" panose="020B0A04020102020204"/>
                <a:cs typeface="Arial Black" panose="020B0A04020102020204"/>
              </a:rPr>
              <a:t>ΩΣΤΙΚΟ </a:t>
            </a:r>
            <a:r>
              <a:rPr sz="2000" dirty="0">
                <a:latin typeface="Arial Black" panose="020B0A04020102020204"/>
                <a:cs typeface="Arial Black" panose="020B0A04020102020204"/>
              </a:rPr>
              <a:t>ΕΔΡΑΝΟ</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ΙΣΧΥΣ</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ΚΑΤΑΝΑΛΩΝΟΥΝ</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ΒΟΗΘΗΤΙΚΑ</a:t>
            </a:r>
            <a:r>
              <a:rPr sz="2000" spc="70" dirty="0">
                <a:latin typeface="Arial Black" panose="020B0A04020102020204"/>
                <a:cs typeface="Arial Black" panose="020B0A04020102020204"/>
              </a:rPr>
              <a:t> </a:t>
            </a:r>
            <a:r>
              <a:rPr sz="2000" spc="-10" dirty="0">
                <a:latin typeface="Arial Black" panose="020B0A04020102020204"/>
                <a:cs typeface="Arial Black" panose="020B0A04020102020204"/>
              </a:rPr>
              <a:t>ΜΗΧΑΝΗΜΑΤΑ </a:t>
            </a:r>
            <a:r>
              <a:rPr sz="2000" dirty="0">
                <a:latin typeface="Arial Black" panose="020B0A04020102020204"/>
                <a:cs typeface="Arial Black" panose="020B0A04020102020204"/>
              </a:rPr>
              <a:t>ΕΞΑΡΤΗΜΕΝΑ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ΚΥΡΙΑ</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ΜΗΧΑΝΗ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(ΑΠ'</a:t>
            </a:r>
            <a:r>
              <a:rPr sz="2000" spc="65" dirty="0">
                <a:latin typeface="Arial Black" panose="020B0A04020102020204"/>
                <a:cs typeface="Arial Black" panose="020B0A04020102020204"/>
              </a:rPr>
              <a:t> </a:t>
            </a:r>
            <a:r>
              <a:rPr sz="2000">
                <a:latin typeface="Arial Black" panose="020B0A04020102020204"/>
                <a:cs typeface="Arial Black" panose="020B0A04020102020204"/>
              </a:rPr>
              <a:t>ΕΥΘΕΙΑΣ</a:t>
            </a:r>
            <a:r>
              <a:rPr sz="2000" spc="65">
                <a:latin typeface="Arial Black" panose="020B0A04020102020204"/>
                <a:cs typeface="Arial Black" panose="020B0A04020102020204"/>
              </a:rPr>
              <a:t> </a:t>
            </a:r>
            <a:r>
              <a:rPr lang="el-GR" sz="2000" spc="65" dirty="0" smtClean="0">
                <a:latin typeface="Arial Black" panose="020B0A04020102020204"/>
                <a:cs typeface="Arial Black" panose="020B0A04020102020204"/>
              </a:rPr>
              <a:t>΄</a:t>
            </a:r>
            <a:r>
              <a:rPr sz="2000" smtClean="0">
                <a:latin typeface="Arial Black" panose="020B0A04020102020204"/>
                <a:cs typeface="Arial Black" panose="020B0A04020102020204"/>
              </a:rPr>
              <a:t>Η</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ΜΕΣΩ</a:t>
            </a:r>
            <a:r>
              <a:rPr sz="2000" spc="55" smtClean="0">
                <a:latin typeface="Arial Black" panose="020B0A04020102020204"/>
                <a:cs typeface="Arial Black" panose="020B0A04020102020204"/>
              </a:rPr>
              <a:t> </a:t>
            </a:r>
            <a:r>
              <a:rPr lang="el-GR" sz="2000" spc="55" dirty="0" smtClean="0">
                <a:latin typeface="Arial Black" panose="020B0A04020102020204"/>
                <a:cs typeface="Arial Black" panose="020B0A04020102020204"/>
              </a:rPr>
              <a:t>ΣΥΣΤΗΜΑΤΟΣ ΜΕΤΑΔΟΣΗΣ ΤΗΣ ΚΙΝΗΣΗΣ).</a:t>
            </a:r>
            <a:endParaRPr lang="el-GR" sz="2000" spc="55" dirty="0" smtClean="0">
              <a:latin typeface="Arial Black" panose="020B0A04020102020204"/>
              <a:cs typeface="Arial Black" panose="020B0A04020102020204"/>
            </a:endParaRPr>
          </a:p>
          <a:p>
            <a:pPr marL="171450" marR="125095" indent="-158750">
              <a:lnSpc>
                <a:spcPct val="102000"/>
              </a:lnSpc>
              <a:spcBef>
                <a:spcPts val="95"/>
              </a:spcBef>
            </a:pPr>
            <a:r>
              <a:rPr lang="el-GR" sz="2000" spc="55" dirty="0" smtClean="0">
                <a:latin typeface="Arial Black" panose="020B0A04020102020204"/>
                <a:cs typeface="Arial Black" panose="020B0A04020102020204"/>
              </a:rPr>
              <a:t>  </a:t>
            </a:r>
            <a:r>
              <a:rPr lang="el-GR" sz="2000" spc="-10" dirty="0" smtClean="0">
                <a:latin typeface="Arial Black" panose="020B0A04020102020204"/>
                <a:cs typeface="Arial Black" panose="020B0A04020102020204"/>
              </a:rPr>
              <a:t> </a:t>
            </a:r>
            <a:r>
              <a:rPr sz="2000" baseline="4000" smtClean="0">
                <a:solidFill>
                  <a:srgbClr val="FF0000"/>
                </a:solidFill>
                <a:latin typeface="Wingdings" panose="05000000000000000000"/>
                <a:cs typeface="Wingdings" panose="05000000000000000000"/>
              </a:rPr>
              <a:t></a:t>
            </a:r>
            <a:r>
              <a:rPr sz="2000" smtClean="0">
                <a:solidFill>
                  <a:srgbClr val="FF0000"/>
                </a:solidFill>
                <a:latin typeface="Arial Black" panose="020B0A04020102020204"/>
                <a:cs typeface="Arial Black" panose="020B0A04020102020204"/>
              </a:rPr>
              <a:t>ΜΕΣΗ</a:t>
            </a:r>
            <a:r>
              <a:rPr sz="2000" spc="45"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ΠΡΑΓΜΑΤΙΚΗ</a:t>
            </a:r>
            <a:r>
              <a:rPr sz="2000" spc="45"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ΠΙΕΣΗ</a:t>
            </a:r>
            <a:r>
              <a:rPr sz="2000" spc="45"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ΠΕΔΗΣ</a:t>
            </a:r>
            <a:r>
              <a:rPr sz="2000" spc="80" smtClean="0">
                <a:solidFill>
                  <a:srgbClr val="FF0000"/>
                </a:solidFill>
                <a:latin typeface="Arial Black" panose="020B0A04020102020204"/>
                <a:cs typeface="Arial Black" panose="020B0A04020102020204"/>
              </a:rPr>
              <a:t> </a:t>
            </a:r>
            <a:r>
              <a:rPr sz="2000" smtClean="0">
                <a:latin typeface="Arial Black" panose="020B0A04020102020204"/>
                <a:cs typeface="Arial Black" panose="020B0A04020102020204"/>
              </a:rPr>
              <a:t>(</a:t>
            </a:r>
            <a:r>
              <a:rPr sz="2000" smtClean="0">
                <a:solidFill>
                  <a:srgbClr val="FF0000"/>
                </a:solidFill>
                <a:latin typeface="Arial Black" panose="020B0A04020102020204"/>
                <a:cs typeface="Arial Black" panose="020B0A04020102020204"/>
              </a:rPr>
              <a:t>brake</a:t>
            </a:r>
            <a:r>
              <a:rPr sz="2000" spc="40"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mean</a:t>
            </a:r>
            <a:r>
              <a:rPr sz="2000" spc="55"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effective</a:t>
            </a:r>
            <a:r>
              <a:rPr sz="2000" spc="50"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pressure</a:t>
            </a:r>
            <a:r>
              <a:rPr sz="2000" spc="40" smtClean="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a:t>
            </a:r>
            <a:r>
              <a:rPr sz="2000" spc="35" smtClean="0">
                <a:solidFill>
                  <a:srgbClr val="FF0000"/>
                </a:solidFill>
                <a:latin typeface="Arial Black" panose="020B0A04020102020204"/>
                <a:cs typeface="Arial Black" panose="020B0A04020102020204"/>
              </a:rPr>
              <a:t> </a:t>
            </a:r>
            <a:r>
              <a:rPr sz="2000" spc="-10" smtClean="0">
                <a:solidFill>
                  <a:srgbClr val="FF0000"/>
                </a:solidFill>
                <a:latin typeface="Arial Black" panose="020B0A04020102020204"/>
                <a:cs typeface="Arial Black" panose="020B0A04020102020204"/>
              </a:rPr>
              <a:t>bmep</a:t>
            </a:r>
            <a:r>
              <a:rPr sz="2000" spc="-10" smtClean="0">
                <a:latin typeface="Arial Black" panose="020B0A04020102020204"/>
                <a:cs typeface="Arial Black" panose="020B0A04020102020204"/>
              </a:rPr>
              <a:t>),</a:t>
            </a:r>
            <a:r>
              <a:rPr sz="2000" spc="500" smtClean="0">
                <a:latin typeface="Arial Black" panose="020B0A04020102020204"/>
                <a:cs typeface="Arial Black" panose="020B0A04020102020204"/>
              </a:rPr>
              <a:t>  </a:t>
            </a:r>
            <a:r>
              <a:rPr sz="2000" smtClean="0">
                <a:latin typeface="Arial Black" panose="020B0A04020102020204"/>
                <a:cs typeface="Arial Black" panose="020B0A04020102020204"/>
              </a:rPr>
              <a:t>Η</a:t>
            </a:r>
            <a:r>
              <a:rPr sz="2000" spc="45" smtClean="0">
                <a:latin typeface="Arial Black" panose="020B0A04020102020204"/>
                <a:cs typeface="Arial Black" panose="020B0A04020102020204"/>
              </a:rPr>
              <a:t> </a:t>
            </a:r>
            <a:r>
              <a:rPr sz="2000" smtClean="0">
                <a:latin typeface="Arial Black" panose="020B0A04020102020204"/>
                <a:cs typeface="Arial Black" panose="020B0A04020102020204"/>
              </a:rPr>
              <a:t>ΟΠΟΙΑ</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ΕΧΕΙ</a:t>
            </a:r>
            <a:r>
              <a:rPr sz="2000" spc="45" smtClean="0">
                <a:latin typeface="Arial Black" panose="020B0A04020102020204"/>
                <a:cs typeface="Arial Black" panose="020B0A04020102020204"/>
              </a:rPr>
              <a:t> </a:t>
            </a:r>
            <a:r>
              <a:rPr sz="2000" smtClean="0">
                <a:latin typeface="Arial Black" panose="020B0A04020102020204"/>
                <a:cs typeface="Arial Black" panose="020B0A04020102020204"/>
              </a:rPr>
              <a:t>ΗΔΗ</a:t>
            </a:r>
            <a:r>
              <a:rPr sz="2000" spc="40" smtClean="0">
                <a:latin typeface="Arial Black" panose="020B0A04020102020204"/>
                <a:cs typeface="Arial Black" panose="020B0A04020102020204"/>
              </a:rPr>
              <a:t> </a:t>
            </a:r>
            <a:r>
              <a:rPr sz="2000" smtClean="0">
                <a:latin typeface="Arial Black" panose="020B0A04020102020204"/>
                <a:cs typeface="Arial Black" panose="020B0A04020102020204"/>
              </a:rPr>
              <a:t>ΟΡΙΣΘΕΙ</a:t>
            </a:r>
            <a:r>
              <a:rPr sz="2000" spc="45" smtClean="0">
                <a:latin typeface="Arial Black" panose="020B0A04020102020204"/>
                <a:cs typeface="Arial Black" panose="020B0A04020102020204"/>
              </a:rPr>
              <a:t> </a:t>
            </a:r>
            <a:r>
              <a:rPr sz="2000" smtClean="0">
                <a:latin typeface="Arial Black" panose="020B0A04020102020204"/>
                <a:cs typeface="Arial Black" panose="020B0A04020102020204"/>
              </a:rPr>
              <a:t>ΚΑΙ</a:t>
            </a:r>
            <a:r>
              <a:rPr sz="2000" spc="45" smtClean="0">
                <a:latin typeface="Arial Black" panose="020B0A04020102020204"/>
                <a:cs typeface="Arial Black" panose="020B0A04020102020204"/>
              </a:rPr>
              <a:t> </a:t>
            </a:r>
            <a:r>
              <a:rPr sz="2000" smtClean="0">
                <a:latin typeface="Arial Black" panose="020B0A04020102020204"/>
                <a:cs typeface="Arial Black" panose="020B0A04020102020204"/>
              </a:rPr>
              <a:t>ΣΥΝΔΕΕΤΑΙ</a:t>
            </a:r>
            <a:r>
              <a:rPr sz="2000" spc="45" smtClean="0">
                <a:latin typeface="Arial Black" panose="020B0A04020102020204"/>
                <a:cs typeface="Arial Black" panose="020B0A04020102020204"/>
              </a:rPr>
              <a:t> </a:t>
            </a:r>
            <a:r>
              <a:rPr sz="2000" smtClean="0">
                <a:latin typeface="Arial Black" panose="020B0A04020102020204"/>
                <a:cs typeface="Arial Black" panose="020B0A04020102020204"/>
              </a:rPr>
              <a:t>ΜΕ</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ΤΗΝ</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ΙΣΧΥ</a:t>
            </a:r>
            <a:r>
              <a:rPr sz="2000" spc="60" smtClean="0">
                <a:latin typeface="Arial Black" panose="020B0A04020102020204"/>
                <a:cs typeface="Arial Black" panose="020B0A04020102020204"/>
              </a:rPr>
              <a:t> </a:t>
            </a:r>
            <a:r>
              <a:rPr sz="2000" smtClean="0">
                <a:latin typeface="Arial Black" panose="020B0A04020102020204"/>
                <a:cs typeface="Arial Black" panose="020B0A04020102020204"/>
              </a:rPr>
              <a:t>ΠΟΥ</a:t>
            </a:r>
            <a:r>
              <a:rPr sz="2000" spc="50" smtClean="0">
                <a:latin typeface="Arial Black" panose="020B0A04020102020204"/>
                <a:cs typeface="Arial Black" panose="020B0A04020102020204"/>
              </a:rPr>
              <a:t> </a:t>
            </a:r>
            <a:r>
              <a:rPr sz="2000" spc="-10" smtClean="0">
                <a:latin typeface="Arial Black" panose="020B0A04020102020204"/>
                <a:cs typeface="Arial Black" panose="020B0A04020102020204"/>
              </a:rPr>
              <a:t>ΔΙΑΤΙΘΕΤΑΙ </a:t>
            </a:r>
            <a:r>
              <a:rPr sz="2000" smtClean="0">
                <a:latin typeface="Arial Black" panose="020B0A04020102020204"/>
                <a:cs typeface="Arial Black" panose="020B0A04020102020204"/>
              </a:rPr>
              <a:t>ΣΤΟ</a:t>
            </a:r>
            <a:r>
              <a:rPr sz="2000" spc="55" smtClean="0">
                <a:latin typeface="Arial Black" panose="020B0A04020102020204"/>
                <a:cs typeface="Arial Black" panose="020B0A04020102020204"/>
              </a:rPr>
              <a:t> </a:t>
            </a:r>
            <a:r>
              <a:rPr sz="2000" smtClean="0">
                <a:latin typeface="Arial Black" panose="020B0A04020102020204"/>
                <a:cs typeface="Arial Black" panose="020B0A04020102020204"/>
              </a:rPr>
              <a:t>ΣΤΡΟΦΑΛΟΦΟΡΟ</a:t>
            </a:r>
            <a:r>
              <a:rPr sz="2000" spc="60" smtClean="0">
                <a:latin typeface="Arial Black" panose="020B0A04020102020204"/>
                <a:cs typeface="Arial Black" panose="020B0A04020102020204"/>
              </a:rPr>
              <a:t> </a:t>
            </a:r>
            <a:r>
              <a:rPr sz="2000" smtClean="0">
                <a:latin typeface="Arial Black" panose="020B0A04020102020204"/>
                <a:cs typeface="Arial Black" panose="020B0A04020102020204"/>
              </a:rPr>
              <a:t>ΑΞΟΝΑ.</a:t>
            </a:r>
            <a:r>
              <a:rPr sz="2000" spc="55" smtClean="0">
                <a:latin typeface="Arial Black" panose="020B0A04020102020204"/>
                <a:cs typeface="Arial Black" panose="020B0A04020102020204"/>
              </a:rPr>
              <a:t> </a:t>
            </a:r>
            <a:r>
              <a:rPr sz="2000" smtClean="0">
                <a:latin typeface="Arial Black" panose="020B0A04020102020204"/>
                <a:cs typeface="Arial Black" panose="020B0A04020102020204"/>
              </a:rPr>
              <a:t>Η</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ΜΕΣΗ</a:t>
            </a:r>
            <a:r>
              <a:rPr sz="2000" spc="55" smtClean="0">
                <a:latin typeface="Arial Black" panose="020B0A04020102020204"/>
                <a:cs typeface="Arial Black" panose="020B0A04020102020204"/>
              </a:rPr>
              <a:t> </a:t>
            </a:r>
            <a:r>
              <a:rPr sz="2000" smtClean="0">
                <a:latin typeface="Arial Black" panose="020B0A04020102020204"/>
                <a:cs typeface="Arial Black" panose="020B0A04020102020204"/>
              </a:rPr>
              <a:t>ΕΝΕΡΓΗ</a:t>
            </a:r>
            <a:r>
              <a:rPr sz="2000" spc="60" smtClean="0">
                <a:latin typeface="Arial Black" panose="020B0A04020102020204"/>
                <a:cs typeface="Arial Black" panose="020B0A04020102020204"/>
              </a:rPr>
              <a:t> </a:t>
            </a:r>
            <a:r>
              <a:rPr sz="2000" smtClean="0">
                <a:latin typeface="Arial Black" panose="020B0A04020102020204"/>
                <a:cs typeface="Arial Black" panose="020B0A04020102020204"/>
              </a:rPr>
              <a:t>ΠΙΕΣΗ</a:t>
            </a:r>
            <a:r>
              <a:rPr sz="2000" spc="60" smtClean="0">
                <a:latin typeface="Arial Black" panose="020B0A04020102020204"/>
                <a:cs typeface="Arial Black" panose="020B0A04020102020204"/>
              </a:rPr>
              <a:t> </a:t>
            </a:r>
            <a:r>
              <a:rPr sz="2000" smtClean="0">
                <a:latin typeface="Arial Black" panose="020B0A04020102020204"/>
                <a:cs typeface="Arial Black" panose="020B0A04020102020204"/>
              </a:rPr>
              <a:t>ΕΙΝΑΙ</a:t>
            </a:r>
            <a:r>
              <a:rPr sz="2000" spc="50" smtClean="0">
                <a:latin typeface="Arial Black" panose="020B0A04020102020204"/>
                <a:cs typeface="Arial Black" panose="020B0A04020102020204"/>
              </a:rPr>
              <a:t> </a:t>
            </a:r>
            <a:r>
              <a:rPr sz="2000" smtClean="0">
                <a:latin typeface="Arial Black" panose="020B0A04020102020204"/>
                <a:cs typeface="Arial Black" panose="020B0A04020102020204"/>
              </a:rPr>
              <a:t>ΕΝΑ</a:t>
            </a:r>
            <a:r>
              <a:rPr sz="2000" spc="70" smtClean="0">
                <a:latin typeface="Arial Black" panose="020B0A04020102020204"/>
                <a:cs typeface="Arial Black" panose="020B0A04020102020204"/>
              </a:rPr>
              <a:t> </a:t>
            </a:r>
            <a:r>
              <a:rPr sz="2000" spc="-10" smtClean="0">
                <a:latin typeface="Arial Black" panose="020B0A04020102020204"/>
                <a:cs typeface="Arial Black" panose="020B0A04020102020204"/>
              </a:rPr>
              <a:t>ΜΕΓΕ</a:t>
            </a:r>
            <a:r>
              <a:rPr sz="2000" smtClean="0">
                <a:latin typeface="Arial Black" panose="020B0A04020102020204"/>
                <a:cs typeface="Arial Black" panose="020B0A04020102020204"/>
              </a:rPr>
              <a:t>ΘΟΣ</a:t>
            </a:r>
            <a:r>
              <a:rPr sz="2000" dirty="0">
                <a:latin typeface="Arial Black" panose="020B0A04020102020204"/>
                <a:cs typeface="Arial Black" panose="020B0A04020102020204"/>
              </a:rPr>
              <a:t>,</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ΜΠΟΡΕΙ</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ΜΕΤΡΗΘΕΙ</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ΤΗ</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ΒΟΗΘΕΙΑ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ΠΕΔΗΣ</a:t>
            </a:r>
            <a:r>
              <a:rPr sz="2000" spc="45" dirty="0">
                <a:latin typeface="Arial Black" panose="020B0A04020102020204"/>
                <a:cs typeface="Arial Black" panose="020B0A04020102020204"/>
              </a:rPr>
              <a:t> </a:t>
            </a:r>
            <a:r>
              <a:rPr sz="2000">
                <a:latin typeface="Arial Black" panose="020B0A04020102020204"/>
                <a:cs typeface="Arial Black" panose="020B0A04020102020204"/>
              </a:rPr>
              <a:t>ΣΕ</a:t>
            </a:r>
            <a:r>
              <a:rPr sz="2000" spc="50">
                <a:latin typeface="Arial Black" panose="020B0A04020102020204"/>
                <a:cs typeface="Arial Black" panose="020B0A04020102020204"/>
              </a:rPr>
              <a:t> </a:t>
            </a:r>
            <a:r>
              <a:rPr sz="2000" spc="-10" smtClean="0">
                <a:latin typeface="Arial Black" panose="020B0A04020102020204"/>
                <a:cs typeface="Arial Black" panose="020B0A04020102020204"/>
              </a:rPr>
              <a:t>ΣΤΑΤΙ</a:t>
            </a:r>
            <a:r>
              <a:rPr sz="2000" smtClean="0">
                <a:latin typeface="Arial Black" panose="020B0A04020102020204"/>
                <a:cs typeface="Arial Black" panose="020B0A04020102020204"/>
              </a:rPr>
              <a:t>ΚΕΣ</a:t>
            </a:r>
            <a:r>
              <a:rPr sz="2000" spc="60" smtClean="0">
                <a:latin typeface="Arial Black" panose="020B0A04020102020204"/>
                <a:cs typeface="Arial Black" panose="020B0A04020102020204"/>
              </a:rPr>
              <a:t> </a:t>
            </a:r>
            <a:r>
              <a:rPr sz="2000" dirty="0">
                <a:latin typeface="Arial Black" panose="020B0A04020102020204"/>
                <a:cs typeface="Arial Black" panose="020B0A04020102020204"/>
              </a:rPr>
              <a:t>ΜΗΧΑΝΕΣ,</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ΑΛΛΑ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ΔΕΝ</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ΕΧΕΙ</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ΤΟΣΟ</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ΜΕΓΑΛΗ</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ΕΦΑΡΜΟΓΗ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0" dirty="0">
                <a:latin typeface="Arial Black" panose="020B0A04020102020204"/>
                <a:cs typeface="Arial Black" panose="020B0A04020102020204"/>
              </a:rPr>
              <a:t> </a:t>
            </a:r>
            <a:r>
              <a:rPr sz="2000" spc="-10" dirty="0">
                <a:latin typeface="Arial Black" panose="020B0A04020102020204"/>
                <a:cs typeface="Arial Black" panose="020B0A04020102020204"/>
              </a:rPr>
              <a:t>ΝΑΥΤΙΚΕΣ </a:t>
            </a:r>
            <a:r>
              <a:rPr sz="2000" dirty="0">
                <a:latin typeface="Arial Black" panose="020B0A04020102020204"/>
                <a:cs typeface="Arial Black" panose="020B0A04020102020204"/>
              </a:rPr>
              <a:t>ΠΕΤΡΕΛΑΙΟΜΗΧΑΝΕΣ,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ΑΦΟΥ</a:t>
            </a:r>
            <a:r>
              <a:rPr sz="2000" spc="95" dirty="0">
                <a:latin typeface="Arial Black" panose="020B0A04020102020204"/>
                <a:cs typeface="Arial Black" panose="020B0A04020102020204"/>
              </a:rPr>
              <a:t> </a:t>
            </a:r>
            <a:r>
              <a:rPr sz="2000" dirty="0">
                <a:latin typeface="Arial Black" panose="020B0A04020102020204"/>
                <a:cs typeface="Arial Black" panose="020B0A04020102020204"/>
              </a:rPr>
              <a:t>ΔΕΝ</a:t>
            </a:r>
            <a:r>
              <a:rPr sz="2000" spc="8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ΣΥΝΗΘΩΣ</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ΔΥΝΑΤΟΝ</a:t>
            </a:r>
            <a:r>
              <a:rPr sz="2000" spc="8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75" dirty="0">
                <a:latin typeface="Arial Black" panose="020B0A04020102020204"/>
                <a:cs typeface="Arial Black" panose="020B0A04020102020204"/>
              </a:rPr>
              <a:t> </a:t>
            </a:r>
            <a:r>
              <a:rPr sz="2000" spc="-10" dirty="0">
                <a:latin typeface="Arial Black" panose="020B0A04020102020204"/>
                <a:cs typeface="Arial Black" panose="020B0A04020102020204"/>
              </a:rPr>
              <a:t>ΜΕΤΡΗΘΕΙ </a:t>
            </a:r>
            <a:r>
              <a:rPr sz="2000" dirty="0">
                <a:latin typeface="Arial Black" panose="020B0A04020102020204"/>
                <a:cs typeface="Arial Black" panose="020B0A04020102020204"/>
              </a:rPr>
              <a:t>ΚΑΤΑ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ΤΗ</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ΛΕΙΤΟΥΡΓΙΑ</a:t>
            </a:r>
            <a:r>
              <a:rPr sz="2000" spc="60" dirty="0">
                <a:latin typeface="Arial Black" panose="020B0A04020102020204"/>
                <a:cs typeface="Arial Black" panose="020B0A04020102020204"/>
              </a:rPr>
              <a:t> </a:t>
            </a:r>
            <a:r>
              <a:rPr sz="2000">
                <a:latin typeface="Arial Black" panose="020B0A04020102020204"/>
                <a:cs typeface="Arial Black" panose="020B0A04020102020204"/>
              </a:rPr>
              <a:t>ΤΟΥΣ</a:t>
            </a:r>
            <a:r>
              <a:rPr sz="2000" smtClean="0">
                <a:latin typeface="Arial Black" panose="020B0A04020102020204"/>
                <a:cs typeface="Arial Black" panose="020B0A04020102020204"/>
              </a:rPr>
              <a:t>.</a:t>
            </a:r>
            <a:endParaRPr lang="el-GR" sz="2000" dirty="0" smtClean="0">
              <a:latin typeface="Arial Black" panose="020B0A04020102020204"/>
              <a:cs typeface="Arial Black" panose="020B0A04020102020204"/>
            </a:endParaRPr>
          </a:p>
          <a:p>
            <a:pPr marL="171450" marR="125095" indent="-158750">
              <a:lnSpc>
                <a:spcPct val="102000"/>
              </a:lnSpc>
              <a:spcBef>
                <a:spcPts val="95"/>
              </a:spcBef>
            </a:pPr>
            <a:r>
              <a:rPr lang="el-GR" sz="1550" spc="55" dirty="0" smtClean="0">
                <a:latin typeface="Arial Black" panose="020B0A04020102020204"/>
                <a:cs typeface="Arial Black" panose="020B0A04020102020204"/>
              </a:rPr>
              <a:t> </a:t>
            </a:r>
            <a:endParaRPr sz="17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40868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29259" y="81279"/>
            <a:ext cx="8285480" cy="430887"/>
          </a:xfrm>
        </p:spPr>
        <p:txBody>
          <a:bodyPr/>
          <a:lstStyle/>
          <a:p>
            <a:pPr algn="ctr"/>
            <a:r>
              <a:rPr lang="el-GR" dirty="0" smtClean="0">
                <a:solidFill>
                  <a:srgbClr val="FF0000"/>
                </a:solidFill>
              </a:rPr>
              <a:t>ΟΡΙΣΜΟΙ</a:t>
            </a:r>
            <a:endParaRPr lang="el-GR" dirty="0">
              <a:solidFill>
                <a:srgbClr val="FF0000"/>
              </a:solidFill>
            </a:endParaRPr>
          </a:p>
        </p:txBody>
      </p:sp>
      <p:sp>
        <p:nvSpPr>
          <p:cNvPr id="3" name="2 - Θέση κειμένου"/>
          <p:cNvSpPr>
            <a:spLocks noGrp="1"/>
          </p:cNvSpPr>
          <p:nvPr>
            <p:ph type="body" idx="1"/>
          </p:nvPr>
        </p:nvSpPr>
        <p:spPr>
          <a:xfrm>
            <a:off x="214281" y="1041400"/>
            <a:ext cx="8767791" cy="4933017"/>
          </a:xfrm>
        </p:spPr>
        <p:txBody>
          <a:bodyPr/>
          <a:lstStyle/>
          <a:p>
            <a:pPr marL="171450" marR="125095" indent="-158750">
              <a:lnSpc>
                <a:spcPct val="102000"/>
              </a:lnSpc>
              <a:spcBef>
                <a:spcPts val="95"/>
              </a:spcBef>
            </a:pP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ΑΝ</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Η</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ΜΕΣΗ</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ΠΡΑΓΜΑΤΙΚΗ</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ΠΙΕΣΗ</a:t>
            </a:r>
            <a:r>
              <a:rPr lang="el-GR" sz="2400" spc="4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ΠΕΔΗΣ</a:t>
            </a:r>
            <a:r>
              <a:rPr lang="el-GR" sz="2400" spc="60"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ΕΦΑΡ</a:t>
            </a:r>
            <a:r>
              <a:rPr lang="el-GR" sz="2400" dirty="0" smtClean="0">
                <a:latin typeface="Arial Black" panose="020B0A04020102020204"/>
                <a:cs typeface="Arial Black" panose="020B0A04020102020204"/>
              </a:rPr>
              <a:t>ΜΟΣΘΕΙ</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ΣΤΟ</a:t>
            </a:r>
            <a:r>
              <a:rPr lang="el-GR" sz="2400" spc="6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ΕΜΒΟΛΟ</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ΤΟΥ</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ΚΙΝΗΤΗΡΑ</a:t>
            </a:r>
            <a:r>
              <a:rPr lang="el-GR" sz="2400" spc="7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ΣΥΝΕΧΩΣ</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ΚΑΤΑ</a:t>
            </a:r>
            <a:r>
              <a:rPr lang="el-GR" sz="2400" spc="7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ΤΗ</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ΔΙΑΡΚΕΙΑ</a:t>
            </a:r>
            <a:r>
              <a:rPr lang="el-GR" sz="2400" spc="65" dirty="0" smtClean="0">
                <a:latin typeface="Arial Black" panose="020B0A04020102020204"/>
                <a:cs typeface="Arial Black" panose="020B0A04020102020204"/>
              </a:rPr>
              <a:t> </a:t>
            </a:r>
            <a:r>
              <a:rPr lang="el-GR" sz="2400" spc="-25" dirty="0" smtClean="0">
                <a:latin typeface="Arial Black" panose="020B0A04020102020204"/>
                <a:cs typeface="Arial Black" panose="020B0A04020102020204"/>
              </a:rPr>
              <a:t>ΤΗΣ </a:t>
            </a:r>
            <a:r>
              <a:rPr lang="el-GR" sz="2400" dirty="0" smtClean="0">
                <a:latin typeface="Arial Black" panose="020B0A04020102020204"/>
                <a:cs typeface="Arial Black" panose="020B0A04020102020204"/>
              </a:rPr>
              <a:t>ΔΙΑΔΡΟΜΗΣ</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ΤΟΥ,</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ΘΑ</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ΠΑΡΑΧΘΕΙ</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ΕΡΓΟ,</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ΠΟΥ</a:t>
            </a:r>
            <a:r>
              <a:rPr lang="el-GR" sz="2400" spc="7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ΣΤΗ</a:t>
            </a:r>
            <a:r>
              <a:rPr lang="el-GR" sz="2400" spc="6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ΜΟΝΑΔΑ</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ΤΟΥ</a:t>
            </a:r>
            <a:r>
              <a:rPr lang="el-GR" sz="2400" spc="75"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ΧΡΟΝΟΥ </a:t>
            </a:r>
            <a:r>
              <a:rPr lang="el-GR" sz="2400" dirty="0" smtClean="0">
                <a:latin typeface="Arial Black" panose="020B0A04020102020204"/>
                <a:cs typeface="Arial Black" panose="020B0A04020102020204"/>
              </a:rPr>
              <a:t>ΑΝΤΙΣΤΟΙΧΕΙ</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ΠΡΟΣ</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ΤΗΝ</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ΙΣΧΥ</a:t>
            </a:r>
            <a:r>
              <a:rPr lang="el-GR" sz="2400" spc="60"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ΠΕΔΗΣ.</a:t>
            </a:r>
            <a:endParaRPr lang="el-GR" sz="2400" dirty="0" smtClean="0">
              <a:latin typeface="Arial Black" panose="020B0A04020102020204"/>
              <a:cs typeface="Arial Black" panose="020B0A04020102020204"/>
            </a:endParaRPr>
          </a:p>
          <a:p>
            <a:pPr marL="171450" marR="264795" indent="-158750">
              <a:lnSpc>
                <a:spcPct val="102000"/>
              </a:lnSpc>
              <a:spcBef>
                <a:spcPts val="350"/>
              </a:spcBef>
            </a:pPr>
            <a:r>
              <a:rPr lang="el-GR" sz="2400" baseline="4000" dirty="0" err="1" smtClean="0">
                <a:solidFill>
                  <a:srgbClr val="FF0000"/>
                </a:solidFill>
                <a:latin typeface="Wingdings" panose="05000000000000000000"/>
                <a:cs typeface="Wingdings" panose="05000000000000000000"/>
              </a:rPr>
              <a:t></a:t>
            </a:r>
            <a:r>
              <a:rPr lang="el-GR" sz="2400" dirty="0" err="1" smtClean="0">
                <a:solidFill>
                  <a:srgbClr val="FF0000"/>
                </a:solidFill>
                <a:latin typeface="Arial Black" panose="020B0A04020102020204"/>
                <a:cs typeface="Arial Black" panose="020B0A04020102020204"/>
              </a:rPr>
              <a:t>ΜΕΣΗ</a:t>
            </a:r>
            <a:r>
              <a:rPr lang="el-GR" sz="2400" spc="50" dirty="0" smtClean="0">
                <a:solidFill>
                  <a:srgbClr val="FF0000"/>
                </a:solidFill>
                <a:latin typeface="Arial Black" panose="020B0A04020102020204"/>
                <a:cs typeface="Arial Black" panose="020B0A04020102020204"/>
              </a:rPr>
              <a:t> </a:t>
            </a:r>
            <a:r>
              <a:rPr lang="el-GR" sz="2400" dirty="0" smtClean="0">
                <a:solidFill>
                  <a:srgbClr val="FF0000"/>
                </a:solidFill>
                <a:latin typeface="Arial Black" panose="020B0A04020102020204"/>
                <a:cs typeface="Arial Black" panose="020B0A04020102020204"/>
              </a:rPr>
              <a:t>ΕΝΔΕΙΚΝΥΜΕΝΗ</a:t>
            </a:r>
            <a:r>
              <a:rPr lang="el-GR" sz="2400" spc="50" dirty="0" smtClean="0">
                <a:solidFill>
                  <a:srgbClr val="FF0000"/>
                </a:solidFill>
                <a:latin typeface="Arial Black" panose="020B0A04020102020204"/>
                <a:cs typeface="Arial Black" panose="020B0A04020102020204"/>
              </a:rPr>
              <a:t> </a:t>
            </a:r>
            <a:r>
              <a:rPr lang="el-GR" sz="2400" dirty="0" smtClean="0">
                <a:solidFill>
                  <a:srgbClr val="FF0000"/>
                </a:solidFill>
                <a:latin typeface="Arial Black" panose="020B0A04020102020204"/>
                <a:cs typeface="Arial Black" panose="020B0A04020102020204"/>
              </a:rPr>
              <a:t>ΠΙΕΣΗ</a:t>
            </a:r>
            <a:r>
              <a:rPr lang="el-GR" sz="2400" spc="85" dirty="0" smtClean="0">
                <a:solidFill>
                  <a:srgbClr val="FF0000"/>
                </a:solidFill>
                <a:latin typeface="Arial Black" panose="020B0A04020102020204"/>
                <a:cs typeface="Arial Black" panose="020B0A04020102020204"/>
              </a:rPr>
              <a:t> </a:t>
            </a:r>
            <a:r>
              <a:rPr lang="el-GR" sz="2400" dirty="0" smtClean="0">
                <a:latin typeface="Arial Black" panose="020B0A04020102020204"/>
                <a:cs typeface="Arial Black" panose="020B0A04020102020204"/>
              </a:rPr>
              <a:t>(</a:t>
            </a:r>
            <a:r>
              <a:rPr lang="el-GR" sz="2400" dirty="0" err="1" smtClean="0">
                <a:solidFill>
                  <a:srgbClr val="FF0000"/>
                </a:solidFill>
                <a:latin typeface="Arial Black" panose="020B0A04020102020204"/>
                <a:cs typeface="Arial Black" panose="020B0A04020102020204"/>
              </a:rPr>
              <a:t>mean</a:t>
            </a:r>
            <a:r>
              <a:rPr lang="el-GR" sz="2400" spc="55" dirty="0" smtClean="0">
                <a:solidFill>
                  <a:srgbClr val="FF0000"/>
                </a:solidFill>
                <a:latin typeface="Arial Black" panose="020B0A04020102020204"/>
                <a:cs typeface="Arial Black" panose="020B0A04020102020204"/>
              </a:rPr>
              <a:t> </a:t>
            </a:r>
            <a:r>
              <a:rPr lang="el-GR" sz="2400" dirty="0" err="1" smtClean="0">
                <a:solidFill>
                  <a:srgbClr val="FF0000"/>
                </a:solidFill>
                <a:latin typeface="Arial Black" panose="020B0A04020102020204"/>
                <a:cs typeface="Arial Black" panose="020B0A04020102020204"/>
              </a:rPr>
              <a:t>indicated</a:t>
            </a:r>
            <a:r>
              <a:rPr lang="el-GR" sz="2400" spc="55" dirty="0" smtClean="0">
                <a:solidFill>
                  <a:srgbClr val="FF0000"/>
                </a:solidFill>
                <a:latin typeface="Arial Black" panose="020B0A04020102020204"/>
                <a:cs typeface="Arial Black" panose="020B0A04020102020204"/>
              </a:rPr>
              <a:t> </a:t>
            </a:r>
            <a:r>
              <a:rPr lang="el-GR" sz="2400" dirty="0" err="1" smtClean="0">
                <a:solidFill>
                  <a:srgbClr val="FF0000"/>
                </a:solidFill>
                <a:latin typeface="Arial Black" panose="020B0A04020102020204"/>
                <a:cs typeface="Arial Black" panose="020B0A04020102020204"/>
              </a:rPr>
              <a:t>pressure</a:t>
            </a:r>
            <a:r>
              <a:rPr lang="el-GR" sz="2400" spc="45" dirty="0" smtClean="0">
                <a:solidFill>
                  <a:srgbClr val="FF0000"/>
                </a:solidFill>
                <a:latin typeface="Arial Black" panose="020B0A04020102020204"/>
                <a:cs typeface="Arial Black" panose="020B0A04020102020204"/>
              </a:rPr>
              <a:t> </a:t>
            </a:r>
            <a:r>
              <a:rPr lang="el-GR" sz="2400" dirty="0" smtClean="0">
                <a:solidFill>
                  <a:srgbClr val="FF0000"/>
                </a:solidFill>
                <a:latin typeface="Arial Black" panose="020B0A04020102020204"/>
                <a:cs typeface="Arial Black" panose="020B0A04020102020204"/>
              </a:rPr>
              <a:t>-</a:t>
            </a:r>
            <a:r>
              <a:rPr lang="el-GR" sz="2400" spc="45" dirty="0" smtClean="0">
                <a:solidFill>
                  <a:srgbClr val="FF0000"/>
                </a:solidFill>
                <a:latin typeface="Arial Black" panose="020B0A04020102020204"/>
                <a:cs typeface="Arial Black" panose="020B0A04020102020204"/>
              </a:rPr>
              <a:t> </a:t>
            </a:r>
            <a:r>
              <a:rPr lang="el-GR" sz="2400" dirty="0" err="1" smtClean="0">
                <a:solidFill>
                  <a:srgbClr val="FF0000"/>
                </a:solidFill>
                <a:latin typeface="Arial Black" panose="020B0A04020102020204"/>
                <a:cs typeface="Arial Black" panose="020B0A04020102020204"/>
              </a:rPr>
              <a:t>mip</a:t>
            </a:r>
            <a:r>
              <a:rPr lang="el-GR" sz="2400" dirty="0" smtClean="0">
                <a:latin typeface="Arial Black" panose="020B0A04020102020204"/>
                <a:cs typeface="Arial Black" panose="020B0A04020102020204"/>
              </a:rPr>
              <a:t>),</a:t>
            </a:r>
            <a:r>
              <a:rPr lang="el-GR" sz="2400" spc="4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Η</a:t>
            </a:r>
            <a:r>
              <a:rPr lang="el-GR" sz="2400" spc="50"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ΟΠΟΙΑ </a:t>
            </a:r>
            <a:r>
              <a:rPr lang="el-GR" sz="2400" dirty="0" smtClean="0">
                <a:latin typeface="Arial Black" panose="020B0A04020102020204"/>
                <a:cs typeface="Arial Black" panose="020B0A04020102020204"/>
              </a:rPr>
              <a:t>ΟΠΩΣ</a:t>
            </a:r>
            <a:r>
              <a:rPr lang="el-GR" sz="2400" spc="8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ΦΑΝΗΚΕ</a:t>
            </a:r>
            <a:r>
              <a:rPr lang="el-GR" sz="2400" spc="8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ΣΕ</a:t>
            </a:r>
            <a:r>
              <a:rPr lang="el-GR" sz="2400" spc="9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ΠΡΟΗΓΟΥΜΕΝΕΣ</a:t>
            </a:r>
            <a:r>
              <a:rPr lang="el-GR" sz="2400" spc="8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ΠΑΡΑΓΡΑΦΟΥΣ,</a:t>
            </a:r>
            <a:r>
              <a:rPr lang="el-GR" sz="2400" spc="7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ΠΡΟΚΥΠΤΕΙ</a:t>
            </a:r>
            <a:r>
              <a:rPr lang="el-GR" sz="2400" spc="8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ΑΠΟ</a:t>
            </a:r>
            <a:r>
              <a:rPr lang="el-GR" sz="2400" spc="75" dirty="0" smtClean="0">
                <a:latin typeface="Arial Black" panose="020B0A04020102020204"/>
                <a:cs typeface="Arial Black" panose="020B0A04020102020204"/>
              </a:rPr>
              <a:t> </a:t>
            </a:r>
            <a:r>
              <a:rPr lang="el-GR" sz="2400" spc="-25" dirty="0" smtClean="0">
                <a:latin typeface="Arial Black" panose="020B0A04020102020204"/>
                <a:cs typeface="Arial Black" panose="020B0A04020102020204"/>
              </a:rPr>
              <a:t>ΤΟ </a:t>
            </a:r>
            <a:r>
              <a:rPr lang="el-GR" sz="2400" dirty="0" smtClean="0">
                <a:solidFill>
                  <a:srgbClr val="0000FF"/>
                </a:solidFill>
                <a:latin typeface="Arial Black" panose="020B0A04020102020204"/>
                <a:cs typeface="Arial Black" panose="020B0A04020102020204"/>
              </a:rPr>
              <a:t>ΔΥΝΑΜΟΔΕΙΚΤΙΚΟ</a:t>
            </a:r>
            <a:r>
              <a:rPr lang="el-GR" sz="2400" spc="100" dirty="0" smtClean="0">
                <a:solidFill>
                  <a:srgbClr val="0000FF"/>
                </a:solidFill>
                <a:latin typeface="Arial Black" panose="020B0A04020102020204"/>
                <a:cs typeface="Arial Black" panose="020B0A04020102020204"/>
              </a:rPr>
              <a:t> </a:t>
            </a:r>
            <a:r>
              <a:rPr lang="el-GR" sz="2400" dirty="0" smtClean="0">
                <a:solidFill>
                  <a:srgbClr val="0000FF"/>
                </a:solidFill>
                <a:latin typeface="Arial Black" panose="020B0A04020102020204"/>
                <a:cs typeface="Arial Black" panose="020B0A04020102020204"/>
              </a:rPr>
              <a:t>ΔΙΑΓΡΑΜΜΑ</a:t>
            </a:r>
            <a:r>
              <a:rPr lang="el-GR" sz="2400" spc="120" dirty="0" smtClean="0">
                <a:solidFill>
                  <a:srgbClr val="0000FF"/>
                </a:solidFill>
                <a:latin typeface="Arial Black" panose="020B0A04020102020204"/>
                <a:cs typeface="Arial Black" panose="020B0A04020102020204"/>
              </a:rPr>
              <a:t> </a:t>
            </a:r>
            <a:r>
              <a:rPr lang="el-GR" sz="2400" dirty="0" smtClean="0">
                <a:solidFill>
                  <a:srgbClr val="0000FF"/>
                </a:solidFill>
                <a:latin typeface="Arial Black" panose="020B0A04020102020204"/>
                <a:cs typeface="Arial Black" panose="020B0A04020102020204"/>
              </a:rPr>
              <a:t>ΛΕΙΤΟΥΡΓΙΑΣ</a:t>
            </a:r>
            <a:r>
              <a:rPr lang="el-GR" sz="2400" dirty="0" smtClean="0">
                <a:latin typeface="Arial Black" panose="020B0A04020102020204"/>
                <a:cs typeface="Arial Black" panose="020B0A04020102020204"/>
              </a:rPr>
              <a:t>,</a:t>
            </a:r>
            <a:r>
              <a:rPr lang="el-GR" sz="2400" spc="10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ΟΠΟΤΕ</a:t>
            </a:r>
            <a:r>
              <a:rPr lang="el-GR" sz="2400" spc="10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ΕΧΕΙ</a:t>
            </a:r>
            <a:r>
              <a:rPr lang="el-GR" sz="2400" spc="95"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ΣΗΜΑΝΤΙΚΗ </a:t>
            </a:r>
            <a:r>
              <a:rPr lang="el-GR" sz="2400" dirty="0" smtClean="0">
                <a:latin typeface="Arial Black" panose="020B0A04020102020204"/>
                <a:cs typeface="Arial Black" panose="020B0A04020102020204"/>
              </a:rPr>
              <a:t>ΕΦΑΡΜΟΓΗ</a:t>
            </a:r>
            <a:r>
              <a:rPr lang="el-GR" sz="2400" spc="4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ΣΕ</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ΟΛΕΣ</a:t>
            </a:r>
            <a:r>
              <a:rPr lang="el-GR" sz="2400" spc="6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ΚΑΙ</a:t>
            </a:r>
            <a:r>
              <a:rPr lang="el-GR" sz="2400" spc="5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ΕΙΔΙΚΑ</a:t>
            </a:r>
            <a:r>
              <a:rPr lang="el-GR" sz="2400" spc="70"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ΣΤΙΣ</a:t>
            </a:r>
            <a:r>
              <a:rPr lang="el-GR" sz="2400" spc="55" dirty="0" smtClean="0">
                <a:latin typeface="Arial Black" panose="020B0A04020102020204"/>
                <a:cs typeface="Arial Black" panose="020B0A04020102020204"/>
              </a:rPr>
              <a:t> </a:t>
            </a:r>
            <a:r>
              <a:rPr lang="el-GR" sz="2400" dirty="0" smtClean="0">
                <a:latin typeface="Arial Black" panose="020B0A04020102020204"/>
                <a:cs typeface="Arial Black" panose="020B0A04020102020204"/>
              </a:rPr>
              <a:t>ΝΑΥΤΙΚΕΣ</a:t>
            </a:r>
            <a:r>
              <a:rPr lang="el-GR" sz="2400" spc="55" dirty="0" smtClean="0">
                <a:latin typeface="Arial Black" panose="020B0A04020102020204"/>
                <a:cs typeface="Arial Black" panose="020B0A04020102020204"/>
              </a:rPr>
              <a:t> </a:t>
            </a:r>
            <a:r>
              <a:rPr lang="el-GR" sz="2400" spc="-10" dirty="0" smtClean="0">
                <a:latin typeface="Arial Black" panose="020B0A04020102020204"/>
                <a:cs typeface="Arial Black" panose="020B0A04020102020204"/>
              </a:rPr>
              <a:t>ΠΕΤΡΕΛΑΙΟΜΗΧΑΝΕΣ.</a:t>
            </a:r>
            <a:endParaRPr lang="el-GR" sz="2400" dirty="0"/>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69240" y="0"/>
            <a:ext cx="8572500" cy="6858000"/>
            <a:chOff x="269240" y="0"/>
            <a:chExt cx="8572500" cy="6858000"/>
          </a:xfrm>
        </p:grpSpPr>
        <p:sp>
          <p:nvSpPr>
            <p:cNvPr id="3" name="object 3"/>
            <p:cNvSpPr/>
            <p:nvPr/>
          </p:nvSpPr>
          <p:spPr>
            <a:xfrm>
              <a:off x="269240" y="0"/>
              <a:ext cx="8572500" cy="534670"/>
            </a:xfrm>
            <a:custGeom>
              <a:avLst/>
              <a:gdLst/>
              <a:ahLst/>
              <a:cxnLst/>
              <a:rect l="l" t="t" r="r" b="b"/>
              <a:pathLst>
                <a:path w="8572500" h="534670">
                  <a:moveTo>
                    <a:pt x="8572500" y="0"/>
                  </a:moveTo>
                  <a:lnTo>
                    <a:pt x="0" y="0"/>
                  </a:lnTo>
                  <a:lnTo>
                    <a:pt x="0" y="534670"/>
                  </a:lnTo>
                  <a:lnTo>
                    <a:pt x="8572500" y="534670"/>
                  </a:lnTo>
                  <a:lnTo>
                    <a:pt x="8572500" y="0"/>
                  </a:lnTo>
                  <a:close/>
                </a:path>
              </a:pathLst>
            </a:custGeom>
            <a:solidFill>
              <a:srgbClr val="16365D"/>
            </a:solidFill>
          </p:spPr>
          <p:txBody>
            <a:bodyPr wrap="square" lIns="0" tIns="0" rIns="0" bIns="0" rtlCol="0"/>
            <a:lstStyle/>
            <a:p/>
          </p:txBody>
        </p:sp>
        <p:pic>
          <p:nvPicPr>
            <p:cNvPr id="4" name="object 4"/>
            <p:cNvPicPr/>
            <p:nvPr/>
          </p:nvPicPr>
          <p:blipFill>
            <a:blip r:embed="rId1" cstate="print"/>
            <a:stretch>
              <a:fillRect/>
            </a:stretch>
          </p:blipFill>
          <p:spPr>
            <a:xfrm>
              <a:off x="384810" y="431800"/>
              <a:ext cx="8069580" cy="6426200"/>
            </a:xfrm>
            <a:prstGeom prst="rect">
              <a:avLst/>
            </a:prstGeom>
          </p:spPr>
        </p:pic>
      </p:grpSp>
      <p:sp>
        <p:nvSpPr>
          <p:cNvPr id="5" name="object 5"/>
          <p:cNvSpPr txBox="1">
            <a:spLocks noGrp="1"/>
          </p:cNvSpPr>
          <p:nvPr>
            <p:ph type="title"/>
          </p:nvPr>
        </p:nvSpPr>
        <p:spPr>
          <a:xfrm>
            <a:off x="2095500" y="-77469"/>
            <a:ext cx="4921250" cy="640080"/>
          </a:xfrm>
          <a:prstGeom prst="rect">
            <a:avLst/>
          </a:prstGeom>
        </p:spPr>
        <p:txBody>
          <a:bodyPr vert="horz" wrap="square" lIns="0" tIns="107950" rIns="0" bIns="0" rtlCol="0">
            <a:spAutoFit/>
          </a:bodyPr>
          <a:lstStyle/>
          <a:p>
            <a:pPr algn="ctr">
              <a:lnSpc>
                <a:spcPct val="100000"/>
              </a:lnSpc>
              <a:spcBef>
                <a:spcPts val="850"/>
              </a:spcBef>
            </a:pPr>
            <a:r>
              <a:rPr sz="2400" b="0" u="heavy" dirty="0">
                <a:solidFill>
                  <a:srgbClr val="FFFFFF"/>
                </a:solidFill>
                <a:uFill>
                  <a:solidFill>
                    <a:srgbClr val="FFFFFF"/>
                  </a:solidFill>
                </a:uFill>
                <a:latin typeface="Arial Black" panose="020B0A04020102020204"/>
                <a:cs typeface="Arial Black" panose="020B0A04020102020204"/>
              </a:rPr>
              <a:t>ΔΙΑΓΡΑΜΜΑΤΑ</a:t>
            </a:r>
            <a:r>
              <a:rPr sz="2400" b="0" u="heavy" spc="-114"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ΛΕΙΤΟΥΡΓΙΑΣ</a:t>
            </a:r>
            <a:endParaRPr sz="2400">
              <a:latin typeface="Arial Black" panose="020B0A04020102020204"/>
              <a:cs typeface="Arial Black" panose="020B0A04020102020204"/>
            </a:endParaRPr>
          </a:p>
          <a:p>
            <a:pPr marL="32385" algn="ctr">
              <a:lnSpc>
                <a:spcPct val="100000"/>
              </a:lnSpc>
              <a:spcBef>
                <a:spcPts val="250"/>
              </a:spcBef>
            </a:pPr>
            <a:r>
              <a:rPr sz="800" b="0" u="none" dirty="0">
                <a:solidFill>
                  <a:srgbClr val="000000"/>
                </a:solidFill>
                <a:latin typeface="Calibri" panose="020F0502020204030204"/>
                <a:cs typeface="Calibri" panose="020F0502020204030204"/>
              </a:rPr>
              <a:t>.</a:t>
            </a:r>
            <a:endParaRPr sz="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8290" y="0"/>
            <a:ext cx="8572500" cy="642620"/>
          </a:xfrm>
          <a:custGeom>
            <a:avLst/>
            <a:gdLst/>
            <a:ahLst/>
            <a:cxnLst/>
            <a:rect l="l" t="t" r="r" b="b"/>
            <a:pathLst>
              <a:path w="8572500" h="642620">
                <a:moveTo>
                  <a:pt x="8572500" y="0"/>
                </a:moveTo>
                <a:lnTo>
                  <a:pt x="0" y="0"/>
                </a:lnTo>
                <a:lnTo>
                  <a:pt x="0" y="642620"/>
                </a:lnTo>
                <a:lnTo>
                  <a:pt x="4286250" y="642620"/>
                </a:lnTo>
                <a:lnTo>
                  <a:pt x="8572500" y="64262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2114550" y="124459"/>
            <a:ext cx="4919980" cy="391160"/>
          </a:xfrm>
          <a:prstGeom prst="rect">
            <a:avLst/>
          </a:prstGeom>
        </p:spPr>
        <p:txBody>
          <a:bodyPr vert="horz" wrap="square" lIns="0" tIns="12700" rIns="0" bIns="0" rtlCol="0">
            <a:spAutoFit/>
          </a:bodyPr>
          <a:lstStyle/>
          <a:p>
            <a:pPr marL="1270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ΔΙΑΓΡΑΜΜΑΤΑ</a:t>
            </a:r>
            <a:r>
              <a:rPr sz="2400" b="0" u="heavy" spc="-10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ΛΕΙΤΟΥΡΓΙΑΣ</a:t>
            </a:r>
            <a:endParaRPr sz="2400">
              <a:latin typeface="Arial Black" panose="020B0A04020102020204"/>
              <a:cs typeface="Arial Black" panose="020B0A04020102020204"/>
            </a:endParaRPr>
          </a:p>
        </p:txBody>
      </p:sp>
      <p:sp>
        <p:nvSpPr>
          <p:cNvPr id="4" name="object 4"/>
          <p:cNvSpPr txBox="1"/>
          <p:nvPr/>
        </p:nvSpPr>
        <p:spPr>
          <a:xfrm>
            <a:off x="4546600" y="415290"/>
            <a:ext cx="51435" cy="147320"/>
          </a:xfrm>
          <a:prstGeom prst="rect">
            <a:avLst/>
          </a:prstGeom>
        </p:spPr>
        <p:txBody>
          <a:bodyPr vert="horz" wrap="square" lIns="0" tIns="12700" rIns="0" bIns="0" rtlCol="0">
            <a:spAutoFit/>
          </a:bodyPr>
          <a:lstStyle/>
          <a:p>
            <a:pPr marL="12700">
              <a:lnSpc>
                <a:spcPct val="100000"/>
              </a:lnSpc>
              <a:spcBef>
                <a:spcPts val="100"/>
              </a:spcBef>
            </a:pPr>
            <a:r>
              <a:rPr sz="800" dirty="0">
                <a:latin typeface="Calibri" panose="020F0502020204030204"/>
                <a:cs typeface="Calibri" panose="020F0502020204030204"/>
              </a:rPr>
              <a:t>.</a:t>
            </a:r>
            <a:endParaRPr sz="800">
              <a:latin typeface="Calibri" panose="020F0502020204030204"/>
              <a:cs typeface="Calibri" panose="020F0502020204030204"/>
            </a:endParaRPr>
          </a:p>
        </p:txBody>
      </p:sp>
      <p:pic>
        <p:nvPicPr>
          <p:cNvPr id="5" name="object 5"/>
          <p:cNvPicPr/>
          <p:nvPr/>
        </p:nvPicPr>
        <p:blipFill>
          <a:blip r:embed="rId1" cstate="print"/>
          <a:stretch>
            <a:fillRect/>
          </a:stretch>
        </p:blipFill>
        <p:spPr>
          <a:xfrm>
            <a:off x="739219" y="712469"/>
            <a:ext cx="7900590" cy="5929630"/>
          </a:xfrm>
          <a:prstGeom prst="rect">
            <a:avLst/>
          </a:prstGeom>
        </p:spPr>
      </p:pic>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96850" y="1082547"/>
            <a:ext cx="8731250" cy="5537285"/>
          </a:xfrm>
          <a:prstGeom prst="rect">
            <a:avLst/>
          </a:prstGeom>
        </p:spPr>
        <p:txBody>
          <a:bodyPr vert="horz" wrap="square" lIns="0" tIns="12065" rIns="0" bIns="0" rtlCol="0">
            <a:spAutoFit/>
          </a:bodyPr>
          <a:lstStyle/>
          <a:p>
            <a:pPr marL="38100" marR="30480" indent="66040">
              <a:lnSpc>
                <a:spcPct val="119000"/>
              </a:lnSpc>
              <a:spcBef>
                <a:spcPts val="95"/>
              </a:spcBef>
            </a:pPr>
            <a:r>
              <a:rPr sz="1650" dirty="0">
                <a:latin typeface="Arial Black" panose="020B0A04020102020204"/>
                <a:cs typeface="Arial Black" panose="020B0A04020102020204"/>
              </a:rPr>
              <a:t>Η</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ΣΥΝΟΛΙΚΗ</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ΣΥΜΠΕΡΙΦΟΡΑ</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ΜΙΑΣ</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ΠΕΤΡΕΛΑΙΟΜΗΧΑΝΗΣ</a:t>
            </a:r>
            <a:r>
              <a:rPr sz="1650" spc="45">
                <a:latin typeface="Arial Black" panose="020B0A04020102020204"/>
                <a:cs typeface="Arial Black" panose="020B0A04020102020204"/>
              </a:rPr>
              <a:t> </a:t>
            </a:r>
            <a:r>
              <a:rPr sz="1650" smtClean="0">
                <a:latin typeface="Arial Black" panose="020B0A04020102020204"/>
                <a:cs typeface="Arial Black" panose="020B0A04020102020204"/>
              </a:rPr>
              <a:t>ΠΕΡΙ</a:t>
            </a:r>
            <a:r>
              <a:rPr sz="1650" spc="-10" smtClean="0">
                <a:latin typeface="Arial Black" panose="020B0A04020102020204"/>
                <a:cs typeface="Arial Black" panose="020B0A04020102020204"/>
              </a:rPr>
              <a:t>ΓΡΑΦΕΤΑΙ </a:t>
            </a:r>
            <a:r>
              <a:rPr sz="1650" dirty="0">
                <a:latin typeface="Arial Black" panose="020B0A04020102020204"/>
                <a:cs typeface="Arial Black" panose="020B0A04020102020204"/>
              </a:rPr>
              <a:t>ΜΕ</a:t>
            </a:r>
            <a:r>
              <a:rPr sz="1650" spc="30" dirty="0">
                <a:latin typeface="Arial Black" panose="020B0A04020102020204"/>
                <a:cs typeface="Arial Black" panose="020B0A04020102020204"/>
              </a:rPr>
              <a:t> </a:t>
            </a:r>
            <a:r>
              <a:rPr sz="1650">
                <a:solidFill>
                  <a:srgbClr val="0000FF"/>
                </a:solidFill>
                <a:latin typeface="Arial Black" panose="020B0A04020102020204"/>
                <a:cs typeface="Arial Black" panose="020B0A04020102020204"/>
              </a:rPr>
              <a:t>ΔΙΑΓΡΑΜΜΑΤΑ</a:t>
            </a:r>
            <a:r>
              <a:rPr sz="1650" spc="35">
                <a:solidFill>
                  <a:srgbClr val="0000FF"/>
                </a:solidFill>
                <a:latin typeface="Arial Black" panose="020B0A04020102020204"/>
                <a:cs typeface="Arial Black" panose="020B0A04020102020204"/>
              </a:rPr>
              <a:t> </a:t>
            </a:r>
            <a:r>
              <a:rPr sz="1650" spc="-10" smtClean="0">
                <a:solidFill>
                  <a:srgbClr val="0000FF"/>
                </a:solidFill>
                <a:latin typeface="Arial Black" panose="020B0A04020102020204"/>
                <a:cs typeface="Arial Black" panose="020B0A04020102020204"/>
              </a:rPr>
              <a:t>ΑΠΟΔΟΣ</a:t>
            </a:r>
            <a:r>
              <a:rPr lang="el-GR" sz="1650" spc="-10" dirty="0" smtClean="0">
                <a:solidFill>
                  <a:srgbClr val="0000FF"/>
                </a:solidFill>
                <a:latin typeface="Arial Black" panose="020B0A04020102020204"/>
                <a:cs typeface="Arial Black" panose="020B0A04020102020204"/>
              </a:rPr>
              <a:t>Η</a:t>
            </a:r>
            <a:r>
              <a:rPr sz="1650" spc="-10" smtClean="0">
                <a:solidFill>
                  <a:srgbClr val="0000FF"/>
                </a:solidFill>
                <a:latin typeface="Arial Black" panose="020B0A04020102020204"/>
                <a:cs typeface="Arial Black" panose="020B0A04020102020204"/>
              </a:rPr>
              <a:t>Σ</a:t>
            </a:r>
            <a:r>
              <a:rPr sz="1650" spc="-10" dirty="0">
                <a:solidFill>
                  <a:srgbClr val="0000FF"/>
                </a:solidFill>
                <a:latin typeface="Arial Black" panose="020B0A04020102020204"/>
                <a:cs typeface="Arial Black" panose="020B0A04020102020204"/>
              </a:rPr>
              <a:t>.</a:t>
            </a:r>
            <a:endParaRPr sz="1650">
              <a:latin typeface="Arial Black" panose="020B0A04020102020204"/>
              <a:cs typeface="Arial Black" panose="020B0A04020102020204"/>
            </a:endParaRPr>
          </a:p>
          <a:p>
            <a:pPr marL="38100" marR="167640" indent="69850">
              <a:lnSpc>
                <a:spcPct val="119000"/>
              </a:lnSpc>
              <a:spcBef>
                <a:spcPts val="320"/>
              </a:spcBef>
            </a:pPr>
            <a:r>
              <a:rPr sz="1650" dirty="0">
                <a:latin typeface="Arial Black" panose="020B0A04020102020204"/>
                <a:cs typeface="Arial Black" panose="020B0A04020102020204"/>
              </a:rPr>
              <a:t>ΣΤΑ</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ΔΙΑΓΡΑΜΜΑΤΑ</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ΑΥΤΑ</a:t>
            </a:r>
            <a:r>
              <a:rPr sz="1650" spc="45" dirty="0">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Ο</a:t>
            </a:r>
            <a:r>
              <a:rPr sz="1650" spc="30" dirty="0">
                <a:solidFill>
                  <a:srgbClr val="0000FF"/>
                </a:solidFill>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ΟΡΙΖΟΝΤΙΟΣ</a:t>
            </a:r>
            <a:r>
              <a:rPr sz="1650" spc="20" dirty="0">
                <a:solidFill>
                  <a:srgbClr val="0000FF"/>
                </a:solidFill>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ΑΞΟΝΑΣ</a:t>
            </a:r>
            <a:r>
              <a:rPr sz="1650" spc="25" dirty="0">
                <a:solidFill>
                  <a:srgbClr val="0000FF"/>
                </a:solidFill>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ΔΙΝΕΙ</a:t>
            </a:r>
            <a:r>
              <a:rPr sz="1650" spc="35" dirty="0">
                <a:solidFill>
                  <a:srgbClr val="0000FF"/>
                </a:solidFill>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4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ΙΣΧΥ</a:t>
            </a:r>
            <a:r>
              <a:rPr sz="1650" spc="25" dirty="0">
                <a:solidFill>
                  <a:srgbClr val="FF0000"/>
                </a:solidFill>
                <a:latin typeface="Arial Black" panose="020B0A04020102020204"/>
                <a:cs typeface="Arial Black" panose="020B0A04020102020204"/>
              </a:rPr>
              <a:t> </a:t>
            </a:r>
            <a:r>
              <a:rPr sz="1650" spc="-25" dirty="0">
                <a:solidFill>
                  <a:srgbClr val="FF0000"/>
                </a:solidFill>
                <a:latin typeface="Arial Black" panose="020B0A04020102020204"/>
                <a:cs typeface="Arial Black" panose="020B0A04020102020204"/>
              </a:rPr>
              <a:t>ΤΗΣ </a:t>
            </a:r>
            <a:r>
              <a:rPr sz="1650" dirty="0">
                <a:solidFill>
                  <a:srgbClr val="FF0000"/>
                </a:solidFill>
                <a:latin typeface="Arial Black" panose="020B0A04020102020204"/>
                <a:cs typeface="Arial Black" panose="020B0A04020102020204"/>
              </a:rPr>
              <a:t>ΜΗΧΑΝΗΣ</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ΑΝΑ</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ΚΥΛΙΝΔΡΟ</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(ΣΕ</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kW</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η</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ΒΗΡ),</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ΚΑΘΩΣ</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ΚΑΙ</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ΩΣ</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ΠΟΣΟΣΤΟ</a:t>
            </a:r>
            <a:r>
              <a:rPr sz="1650" spc="40" dirty="0">
                <a:solidFill>
                  <a:srgbClr val="FF0000"/>
                </a:solidFill>
                <a:latin typeface="Arial Black" panose="020B0A04020102020204"/>
                <a:cs typeface="Arial Black" panose="020B0A04020102020204"/>
              </a:rPr>
              <a:t> </a:t>
            </a:r>
            <a:r>
              <a:rPr sz="1650" spc="-25" dirty="0">
                <a:solidFill>
                  <a:srgbClr val="FF0000"/>
                </a:solidFill>
                <a:latin typeface="Arial Black" panose="020B0A04020102020204"/>
                <a:cs typeface="Arial Black" panose="020B0A04020102020204"/>
              </a:rPr>
              <a:t>ΤΗΣ </a:t>
            </a:r>
            <a:r>
              <a:rPr sz="1650" dirty="0">
                <a:solidFill>
                  <a:srgbClr val="FF0000"/>
                </a:solidFill>
                <a:latin typeface="Arial Black" panose="020B0A04020102020204"/>
                <a:cs typeface="Arial Black" panose="020B0A04020102020204"/>
              </a:rPr>
              <a:t>ΟΝΟΜΑΣΤΙΚΗΣ</a:t>
            </a:r>
            <a:r>
              <a:rPr sz="1650" spc="6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ΙΣΧΥΟΣ.</a:t>
            </a:r>
            <a:endParaRPr sz="1650">
              <a:latin typeface="Arial Black" panose="020B0A04020102020204"/>
              <a:cs typeface="Arial Black" panose="020B0A04020102020204"/>
            </a:endParaRPr>
          </a:p>
          <a:p>
            <a:pPr marL="38100" marR="92710" indent="69850">
              <a:lnSpc>
                <a:spcPct val="119000"/>
              </a:lnSpc>
              <a:spcBef>
                <a:spcPts val="310"/>
              </a:spcBef>
            </a:pPr>
            <a:r>
              <a:rPr sz="1650" dirty="0">
                <a:latin typeface="Arial Black" panose="020B0A04020102020204"/>
                <a:cs typeface="Arial Black" panose="020B0A04020102020204"/>
              </a:rPr>
              <a:t>ΣΤΟΝ</a:t>
            </a:r>
            <a:r>
              <a:rPr sz="1650" spc="40" dirty="0">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ΚΑΤΑΚΟΡΥΦΟ</a:t>
            </a:r>
            <a:r>
              <a:rPr sz="1650" spc="45" dirty="0">
                <a:solidFill>
                  <a:srgbClr val="0000FF"/>
                </a:solidFill>
                <a:latin typeface="Arial Black" panose="020B0A04020102020204"/>
                <a:cs typeface="Arial Black" panose="020B0A04020102020204"/>
              </a:rPr>
              <a:t> </a:t>
            </a:r>
            <a:r>
              <a:rPr sz="1650" dirty="0">
                <a:solidFill>
                  <a:srgbClr val="0000FF"/>
                </a:solidFill>
                <a:latin typeface="Arial Black" panose="020B0A04020102020204"/>
                <a:cs typeface="Arial Black" panose="020B0A04020102020204"/>
              </a:rPr>
              <a:t>ΑΞΟΝΑ</a:t>
            </a:r>
            <a:r>
              <a:rPr sz="1650" spc="50" dirty="0">
                <a:solidFill>
                  <a:srgbClr val="0000FF"/>
                </a:solidFill>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ΧΡΗΣΗ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ΔΙΑΦΟΡΕΤΙΚΩΝ</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ΚΛΙΜΑΚΩΝ) </a:t>
            </a:r>
            <a:r>
              <a:rPr sz="1650">
                <a:latin typeface="Arial Black" panose="020B0A04020102020204"/>
                <a:cs typeface="Arial Black" panose="020B0A04020102020204"/>
              </a:rPr>
              <a:t>ΔΙΔΟΝΤΑΙ</a:t>
            </a:r>
            <a:r>
              <a:rPr sz="1650" spc="40">
                <a:latin typeface="Arial Black" panose="020B0A04020102020204"/>
                <a:cs typeface="Arial Black" panose="020B0A04020102020204"/>
              </a:rPr>
              <a:t> </a:t>
            </a:r>
            <a:r>
              <a:rPr sz="1650" spc="-10" smtClean="0">
                <a:latin typeface="Arial Black" panose="020B0A04020102020204"/>
                <a:cs typeface="Arial Black" panose="020B0A04020102020204"/>
              </a:rPr>
              <a:t>ΣΥΝΗΘΩΣ</a:t>
            </a:r>
            <a:r>
              <a:rPr lang="en-US" sz="1650" spc="-10" dirty="0" smtClean="0">
                <a:latin typeface="Arial Black" panose="020B0A04020102020204"/>
                <a:cs typeface="Arial Black" panose="020B0A04020102020204"/>
              </a:rPr>
              <a:t>:</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ΟΙ</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ΣΤΡΟΦΕΣ</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ΠΕΡΙΣΤΡΟΦΗΣ</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(ΣΕ</a:t>
            </a:r>
            <a:r>
              <a:rPr sz="1650" spc="2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rpm),</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ΜΕΣΗ</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ΕΝΔΕΙΚΝΥΜΕΝΗ</a:t>
            </a:r>
            <a:r>
              <a:rPr sz="1650" spc="35"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ΠΙΕΣΗ,</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ΜΕΣΗ</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ΠΡΑΓΜΑΤΙΚΗ</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ΠΙΕΣΗ</a:t>
            </a:r>
            <a:r>
              <a:rPr sz="1650" spc="4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ΠΕΔΗΣ,</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ΜΕΓΙΣΤΗ</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ΠΙΕΣΗ</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ΤΟΥ</a:t>
            </a:r>
            <a:r>
              <a:rPr sz="1650" spc="2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ΚΥΚΛΟΥ,</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2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ΜΕΓΙΣΤΗ</a:t>
            </a:r>
            <a:r>
              <a:rPr sz="1650" spc="25" dirty="0">
                <a:solidFill>
                  <a:srgbClr val="FF0000"/>
                </a:solidFill>
                <a:latin typeface="Arial Black" panose="020B0A04020102020204"/>
                <a:cs typeface="Arial Black" panose="020B0A04020102020204"/>
              </a:rPr>
              <a:t> </a:t>
            </a:r>
            <a:r>
              <a:rPr sz="1650">
                <a:solidFill>
                  <a:srgbClr val="FF0000"/>
                </a:solidFill>
                <a:latin typeface="Arial Black" panose="020B0A04020102020204"/>
                <a:cs typeface="Arial Black" panose="020B0A04020102020204"/>
              </a:rPr>
              <a:t>ΠΙΕΣΗ</a:t>
            </a:r>
            <a:r>
              <a:rPr sz="1650" spc="30">
                <a:solidFill>
                  <a:srgbClr val="FF0000"/>
                </a:solidFill>
                <a:latin typeface="Arial Black" panose="020B0A04020102020204"/>
                <a:cs typeface="Arial Black" panose="020B0A04020102020204"/>
              </a:rPr>
              <a:t> </a:t>
            </a:r>
            <a:r>
              <a:rPr sz="1650" spc="-10" smtClean="0">
                <a:solidFill>
                  <a:srgbClr val="FF0000"/>
                </a:solidFill>
                <a:latin typeface="Arial Black" panose="020B0A04020102020204"/>
                <a:cs typeface="Arial Black" panose="020B0A04020102020204"/>
              </a:rPr>
              <a:t>ΣΥΜΠΙΕΣ</a:t>
            </a:r>
            <a:r>
              <a:rPr lang="el-GR" sz="1650" spc="-10" dirty="0" smtClean="0">
                <a:solidFill>
                  <a:srgbClr val="FF0000"/>
                </a:solidFill>
                <a:latin typeface="Arial Black" panose="020B0A04020102020204"/>
                <a:cs typeface="Arial Black" panose="020B0A04020102020204"/>
              </a:rPr>
              <a:t>Η</a:t>
            </a:r>
            <a:r>
              <a:rPr sz="1650" spc="-10" smtClean="0">
                <a:solidFill>
                  <a:srgbClr val="FF0000"/>
                </a:solidFill>
                <a:latin typeface="Arial Black" panose="020B0A04020102020204"/>
                <a:cs typeface="Arial Black" panose="020B0A04020102020204"/>
              </a:rPr>
              <a:t>Σ</a:t>
            </a:r>
            <a:r>
              <a:rPr sz="1650" spc="-10" dirty="0">
                <a:solidFill>
                  <a:srgbClr val="FF0000"/>
                </a:solidFill>
                <a:latin typeface="Arial Black" panose="020B0A04020102020204"/>
                <a:cs typeface="Arial Black" panose="020B0A04020102020204"/>
              </a:rPr>
              <a:t>,</a:t>
            </a:r>
            <a:endParaRPr sz="1650">
              <a:latin typeface="Arial Black" panose="020B0A04020102020204"/>
              <a:cs typeface="Arial Black" panose="020B0A04020102020204"/>
            </a:endParaRPr>
          </a:p>
          <a:p>
            <a:pPr marL="201930" indent="-163830">
              <a:lnSpc>
                <a:spcPct val="100000"/>
              </a:lnSpc>
              <a:spcBef>
                <a:spcPts val="69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15" dirty="0">
                <a:solidFill>
                  <a:srgbClr val="FF0000"/>
                </a:solidFill>
                <a:latin typeface="Arial Black" panose="020B0A04020102020204"/>
                <a:cs typeface="Arial Black" panose="020B0A04020102020204"/>
              </a:rPr>
              <a:t> </a:t>
            </a:r>
            <a:r>
              <a:rPr sz="1650">
                <a:solidFill>
                  <a:srgbClr val="FF0000"/>
                </a:solidFill>
                <a:latin typeface="Arial Black" panose="020B0A04020102020204"/>
                <a:cs typeface="Arial Black" panose="020B0A04020102020204"/>
              </a:rPr>
              <a:t>ΠΙΕΣΗ</a:t>
            </a:r>
            <a:r>
              <a:rPr sz="1650" spc="25">
                <a:solidFill>
                  <a:srgbClr val="FF0000"/>
                </a:solidFill>
                <a:latin typeface="Arial Black" panose="020B0A04020102020204"/>
                <a:cs typeface="Arial Black" panose="020B0A04020102020204"/>
              </a:rPr>
              <a:t> </a:t>
            </a:r>
            <a:r>
              <a:rPr sz="1650" spc="-10" smtClean="0">
                <a:solidFill>
                  <a:srgbClr val="FF0000"/>
                </a:solidFill>
                <a:latin typeface="Arial Black" panose="020B0A04020102020204"/>
                <a:cs typeface="Arial Black" panose="020B0A04020102020204"/>
              </a:rPr>
              <a:t>ΣΑΡΩΣ</a:t>
            </a:r>
            <a:r>
              <a:rPr lang="el-GR" sz="1650" spc="-10" dirty="0" smtClean="0">
                <a:solidFill>
                  <a:srgbClr val="FF0000"/>
                </a:solidFill>
                <a:latin typeface="Arial Black" panose="020B0A04020102020204"/>
                <a:cs typeface="Arial Black" panose="020B0A04020102020204"/>
              </a:rPr>
              <a:t>Η</a:t>
            </a:r>
            <a:r>
              <a:rPr sz="1650" spc="-10" smtClean="0">
                <a:solidFill>
                  <a:srgbClr val="FF0000"/>
                </a:solidFill>
                <a:latin typeface="Arial Black" panose="020B0A04020102020204"/>
                <a:cs typeface="Arial Black" panose="020B0A04020102020204"/>
              </a:rPr>
              <a:t>Σ</a:t>
            </a:r>
            <a:r>
              <a:rPr sz="1650" spc="-10" dirty="0">
                <a:solidFill>
                  <a:srgbClr val="FF0000"/>
                </a:solidFill>
                <a:latin typeface="Arial Black" panose="020B0A04020102020204"/>
                <a:cs typeface="Arial Black" panose="020B0A04020102020204"/>
              </a:rPr>
              <a:t>,</a:t>
            </a:r>
            <a:endParaRPr sz="1650">
              <a:latin typeface="Arial Black" panose="020B0A04020102020204"/>
              <a:cs typeface="Arial Black" panose="020B0A04020102020204"/>
            </a:endParaRPr>
          </a:p>
          <a:p>
            <a:pPr marL="201295" marR="65405" indent="-163830">
              <a:lnSpc>
                <a:spcPct val="119000"/>
              </a:lnSpc>
              <a:spcBef>
                <a:spcPts val="320"/>
              </a:spcBef>
              <a:buClr>
                <a:srgbClr val="000000"/>
              </a:buClr>
              <a:buSzPct val="45000"/>
              <a:buFont typeface="Calibri" panose="020F0502020204030204"/>
              <a:buChar char="●"/>
              <a:tabLst>
                <a:tab pos="201930" algn="l"/>
              </a:tabLst>
            </a:pPr>
            <a:r>
              <a:rPr sz="1650" dirty="0">
                <a:solidFill>
                  <a:srgbClr val="FF0000"/>
                </a:solidFill>
                <a:latin typeface="Arial Black" panose="020B0A04020102020204"/>
                <a:cs typeface="Arial Black" panose="020B0A04020102020204"/>
              </a:rPr>
              <a:t>Η</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ΘΕΡΜΟΚΡΑΣΙΑ</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ΤΩΝ</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ΚΑΥΣΑΕΡΙΩΝ</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(ΜΕΤΑ</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ΤΗ</a:t>
            </a:r>
            <a:r>
              <a:rPr sz="1650" spc="35" dirty="0">
                <a:solidFill>
                  <a:srgbClr val="FF0000"/>
                </a:solidFill>
                <a:latin typeface="Arial Black" panose="020B0A04020102020204"/>
                <a:cs typeface="Arial Black" panose="020B0A04020102020204"/>
              </a:rPr>
              <a:t> </a:t>
            </a:r>
            <a:r>
              <a:rPr sz="1650">
                <a:solidFill>
                  <a:srgbClr val="FF0000"/>
                </a:solidFill>
                <a:latin typeface="Arial Black" panose="020B0A04020102020204"/>
                <a:cs typeface="Arial Black" panose="020B0A04020102020204"/>
              </a:rPr>
              <a:t>ΒΑΛΒΙΔΑ</a:t>
            </a:r>
            <a:r>
              <a:rPr sz="1650" spc="30">
                <a:solidFill>
                  <a:srgbClr val="FF0000"/>
                </a:solidFill>
                <a:latin typeface="Arial Black" panose="020B0A04020102020204"/>
                <a:cs typeface="Arial Black" panose="020B0A04020102020204"/>
              </a:rPr>
              <a:t> </a:t>
            </a:r>
            <a:r>
              <a:rPr sz="1650" smtClean="0">
                <a:solidFill>
                  <a:srgbClr val="FF0000"/>
                </a:solidFill>
                <a:latin typeface="Arial Black" panose="020B0A04020102020204"/>
                <a:cs typeface="Arial Black" panose="020B0A04020102020204"/>
              </a:rPr>
              <a:t>ΕΞΑΓΩΓΗΣ</a:t>
            </a:r>
            <a:r>
              <a:rPr sz="1650" spc="30" smtClean="0">
                <a:solidFill>
                  <a:srgbClr val="FF0000"/>
                </a:solidFill>
                <a:latin typeface="Arial Black" panose="020B0A04020102020204"/>
                <a:cs typeface="Arial Black" panose="020B0A04020102020204"/>
              </a:rPr>
              <a:t> </a:t>
            </a:r>
            <a:r>
              <a:rPr sz="1650" spc="-25" dirty="0">
                <a:solidFill>
                  <a:srgbClr val="FF0000"/>
                </a:solidFill>
                <a:latin typeface="Arial Black" panose="020B0A04020102020204"/>
                <a:cs typeface="Arial Black" panose="020B0A04020102020204"/>
              </a:rPr>
              <a:t>ΚΑΙ </a:t>
            </a:r>
            <a:r>
              <a:rPr sz="1650" dirty="0">
                <a:solidFill>
                  <a:srgbClr val="FF0000"/>
                </a:solidFill>
                <a:latin typeface="Arial Black" panose="020B0A04020102020204"/>
                <a:cs typeface="Arial Black" panose="020B0A04020102020204"/>
              </a:rPr>
              <a:t>ΜΕΤΑ</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ΤΟ</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ΣΤΡΟΒΙΛΟ</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ΤΟΥ</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ΣΤΡΟΒΙΛΟΫΠΕΡΠΛΗΡΩΤΗ)</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ΚΑΙ</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Η</a:t>
            </a:r>
            <a:r>
              <a:rPr sz="1650" spc="3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ΕΙΔΙΚΗ</a:t>
            </a:r>
            <a:endParaRPr sz="1650">
              <a:latin typeface="Arial Black" panose="020B0A04020102020204"/>
              <a:cs typeface="Arial Black" panose="020B0A04020102020204"/>
            </a:endParaRPr>
          </a:p>
          <a:p>
            <a:pPr marL="201295" marR="67945">
              <a:lnSpc>
                <a:spcPts val="2360"/>
              </a:lnSpc>
              <a:spcBef>
                <a:spcPts val="95"/>
              </a:spcBef>
            </a:pPr>
            <a:r>
              <a:rPr sz="1650" dirty="0">
                <a:solidFill>
                  <a:srgbClr val="FF0000"/>
                </a:solidFill>
                <a:latin typeface="Arial Black" panose="020B0A04020102020204"/>
                <a:cs typeface="Arial Black" panose="020B0A04020102020204"/>
              </a:rPr>
              <a:t>ΚΑΤΑΝΑΛΩΣΗ</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ΚΑΥΣΙΜΟΥ</a:t>
            </a:r>
            <a:r>
              <a:rPr sz="1650" spc="2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(specific</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fuel</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oil</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consumption</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sfoc</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η</a:t>
            </a:r>
            <a:r>
              <a:rPr sz="1650" spc="40" dirty="0">
                <a:solidFill>
                  <a:srgbClr val="FF0000"/>
                </a:solidFill>
                <a:latin typeface="Arial Black" panose="020B0A04020102020204"/>
                <a:cs typeface="Arial Black" panose="020B0A04020102020204"/>
              </a:rPr>
              <a:t> </a:t>
            </a:r>
            <a:r>
              <a:rPr sz="1650" spc="-10" dirty="0">
                <a:solidFill>
                  <a:srgbClr val="FF0000"/>
                </a:solidFill>
                <a:latin typeface="Arial Black" panose="020B0A04020102020204"/>
                <a:cs typeface="Arial Black" panose="020B0A04020102020204"/>
              </a:rPr>
              <a:t>specific </a:t>
            </a:r>
            <a:r>
              <a:rPr sz="1650" dirty="0">
                <a:solidFill>
                  <a:srgbClr val="FF0000"/>
                </a:solidFill>
                <a:latin typeface="Arial Black" panose="020B0A04020102020204"/>
                <a:cs typeface="Arial Black" panose="020B0A04020102020204"/>
              </a:rPr>
              <a:t>fuel</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consumption</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spc="-20" dirty="0">
                <a:solidFill>
                  <a:srgbClr val="FF0000"/>
                </a:solidFill>
                <a:latin typeface="Arial Black" panose="020B0A04020102020204"/>
                <a:cs typeface="Arial Black" panose="020B0A04020102020204"/>
              </a:rPr>
              <a:t>sfc).</a:t>
            </a:r>
            <a:endParaRPr sz="1650">
              <a:latin typeface="Arial Black" panose="020B0A04020102020204"/>
              <a:cs typeface="Arial Black" panose="020B0A040201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170179" rIns="0" bIns="0" rtlCol="0">
            <a:spAutoFit/>
          </a:bodyPr>
          <a:lstStyle/>
          <a:p>
            <a:pPr marL="3409315">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558290"/>
            <a:ext cx="8543925" cy="4805675"/>
          </a:xfrm>
          <a:prstGeom prst="rect">
            <a:avLst/>
          </a:prstGeom>
        </p:spPr>
        <p:txBody>
          <a:bodyPr vert="horz" wrap="square" lIns="0" tIns="12065" rIns="0" bIns="0" rtlCol="0">
            <a:spAutoFit/>
          </a:bodyPr>
          <a:lstStyle/>
          <a:p>
            <a:pPr marL="12700" marR="82550" indent="92710">
              <a:lnSpc>
                <a:spcPct val="117000"/>
              </a:lnSpc>
              <a:spcBef>
                <a:spcPts val="95"/>
              </a:spcBef>
            </a:pPr>
            <a:r>
              <a:rPr sz="2200" dirty="0">
                <a:latin typeface="Arial Black" panose="020B0A04020102020204"/>
                <a:cs typeface="Arial Black" panose="020B0A04020102020204"/>
              </a:rPr>
              <a:t>ΚΑΠΟΙΑ</a:t>
            </a:r>
            <a:r>
              <a:rPr sz="2200" spc="-85" dirty="0">
                <a:latin typeface="Arial Black" panose="020B0A04020102020204"/>
                <a:cs typeface="Arial Black" panose="020B0A04020102020204"/>
              </a:rPr>
              <a:t> </a:t>
            </a:r>
            <a:r>
              <a:rPr sz="2200" dirty="0">
                <a:latin typeface="Arial Black" panose="020B0A04020102020204"/>
                <a:cs typeface="Arial Black" panose="020B0A04020102020204"/>
              </a:rPr>
              <a:t>ΠΛΟΙΑ</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ΔΙΑΘΕΤΟΥΝ</a:t>
            </a:r>
            <a:r>
              <a:rPr sz="2200" spc="-70" dirty="0">
                <a:latin typeface="Arial Black" panose="020B0A04020102020204"/>
                <a:cs typeface="Arial Black" panose="020B0A04020102020204"/>
              </a:rPr>
              <a:t> </a:t>
            </a:r>
            <a:r>
              <a:rPr sz="2200">
                <a:latin typeface="Arial Black" panose="020B0A04020102020204"/>
                <a:cs typeface="Arial Black" panose="020B0A04020102020204"/>
              </a:rPr>
              <a:t>ΣΥΣΤΗΜΑΤΑ</a:t>
            </a:r>
            <a:r>
              <a:rPr sz="2200" spc="-70">
                <a:latin typeface="Arial Black" panose="020B0A04020102020204"/>
                <a:cs typeface="Arial Black" panose="020B0A04020102020204"/>
              </a:rPr>
              <a:t> </a:t>
            </a:r>
            <a:r>
              <a:rPr sz="2200" spc="-10" smtClean="0">
                <a:latin typeface="Arial Black" panose="020B0A04020102020204"/>
                <a:cs typeface="Arial Black" panose="020B0A04020102020204"/>
              </a:rPr>
              <a:t>ΜΕΤΡΗΣ</a:t>
            </a:r>
            <a:r>
              <a:rPr lang="el-GR" sz="2200" spc="-10" dirty="0" smtClean="0">
                <a:latin typeface="Arial Black" panose="020B0A04020102020204"/>
                <a:cs typeface="Arial Black" panose="020B0A04020102020204"/>
              </a:rPr>
              <a:t>Η</a:t>
            </a:r>
            <a:r>
              <a:rPr sz="2200" spc="-10" smtClean="0">
                <a:latin typeface="Arial Black" panose="020B0A04020102020204"/>
                <a:cs typeface="Arial Black" panose="020B0A04020102020204"/>
              </a:rPr>
              <a:t>Σ </a:t>
            </a:r>
            <a:r>
              <a:rPr sz="2200" dirty="0">
                <a:latin typeface="Arial Black" panose="020B0A04020102020204"/>
                <a:cs typeface="Arial Black" panose="020B0A04020102020204"/>
              </a:rPr>
              <a:t>ΤΗΣ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ΡΟΠΗΣ</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ΣΤΟ</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ΣΤΡΟΦΑΛΟΦΟΡΟ</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ΑΞΟΝΑ,</a:t>
            </a:r>
            <a:r>
              <a:rPr sz="2200" spc="-45" dirty="0">
                <a:latin typeface="Arial Black" panose="020B0A04020102020204"/>
                <a:cs typeface="Arial Black" panose="020B0A04020102020204"/>
              </a:rPr>
              <a:t> </a:t>
            </a:r>
            <a:r>
              <a:rPr sz="2200">
                <a:latin typeface="Arial Black" panose="020B0A04020102020204"/>
                <a:cs typeface="Arial Black" panose="020B0A04020102020204"/>
              </a:rPr>
              <a:t>ΟΠΟΤΕ</a:t>
            </a:r>
            <a:r>
              <a:rPr sz="2200" spc="-50">
                <a:latin typeface="Arial Black" panose="020B0A04020102020204"/>
                <a:cs typeface="Arial Black" panose="020B0A04020102020204"/>
              </a:rPr>
              <a:t> </a:t>
            </a:r>
            <a:r>
              <a:rPr sz="2200" spc="-25" smtClean="0">
                <a:latin typeface="Arial Black" panose="020B0A04020102020204"/>
                <a:cs typeface="Arial Black" panose="020B0A04020102020204"/>
              </a:rPr>
              <a:t>ΕΙ</a:t>
            </a:r>
            <a:r>
              <a:rPr sz="2200" smtClean="0">
                <a:latin typeface="Arial Black" panose="020B0A04020102020204"/>
                <a:cs typeface="Arial Black" panose="020B0A04020102020204"/>
              </a:rPr>
              <a:t>ΝΑΙ</a:t>
            </a:r>
            <a:r>
              <a:rPr sz="2200" spc="-55" smtClean="0">
                <a:latin typeface="Arial Black" panose="020B0A04020102020204"/>
                <a:cs typeface="Arial Black" panose="020B0A04020102020204"/>
              </a:rPr>
              <a:t> </a:t>
            </a:r>
            <a:r>
              <a:rPr sz="2200" dirty="0">
                <a:latin typeface="Arial Black" panose="020B0A04020102020204"/>
                <a:cs typeface="Arial Black" panose="020B0A04020102020204"/>
              </a:rPr>
              <a:t>ΑΜΕΣΑ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ΥΠΟΛΟΓΙΣΙΜΗ</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Η</a:t>
            </a:r>
            <a:r>
              <a:rPr sz="2200" spc="-35" dirty="0">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ΜΕΣΗ</a:t>
            </a:r>
            <a:r>
              <a:rPr sz="2200" spc="-60" dirty="0">
                <a:solidFill>
                  <a:srgbClr val="0000FF"/>
                </a:solidFill>
                <a:latin typeface="Arial Black" panose="020B0A04020102020204"/>
                <a:cs typeface="Arial Black" panose="020B0A04020102020204"/>
              </a:rPr>
              <a:t> </a:t>
            </a:r>
            <a:r>
              <a:rPr sz="2200">
                <a:solidFill>
                  <a:srgbClr val="0000FF"/>
                </a:solidFill>
                <a:latin typeface="Arial Black" panose="020B0A04020102020204"/>
                <a:cs typeface="Arial Black" panose="020B0A04020102020204"/>
              </a:rPr>
              <a:t>ΠΡΑΓΜΑΤΙΚΗ</a:t>
            </a:r>
            <a:r>
              <a:rPr sz="2200" spc="-45">
                <a:solidFill>
                  <a:srgbClr val="0000FF"/>
                </a:solidFill>
                <a:latin typeface="Arial Black" panose="020B0A04020102020204"/>
                <a:cs typeface="Arial Black" panose="020B0A04020102020204"/>
              </a:rPr>
              <a:t> </a:t>
            </a:r>
            <a:r>
              <a:rPr sz="2200" spc="-20" smtClean="0">
                <a:solidFill>
                  <a:srgbClr val="0000FF"/>
                </a:solidFill>
                <a:latin typeface="Arial Black" panose="020B0A04020102020204"/>
                <a:cs typeface="Arial Black" panose="020B0A04020102020204"/>
              </a:rPr>
              <a:t>ΠΙΕ</a:t>
            </a:r>
            <a:r>
              <a:rPr sz="2200" spc="-25" smtClean="0">
                <a:solidFill>
                  <a:srgbClr val="0000FF"/>
                </a:solidFill>
                <a:latin typeface="Arial Black" panose="020B0A04020102020204"/>
                <a:cs typeface="Arial Black" panose="020B0A04020102020204"/>
              </a:rPr>
              <a:t>ΣΗ</a:t>
            </a:r>
            <a:r>
              <a:rPr sz="2200" spc="-25" smtClean="0">
                <a:latin typeface="Arial Black" panose="020B0A04020102020204"/>
                <a:cs typeface="Arial Black" panose="020B0A04020102020204"/>
              </a:rPr>
              <a:t>.</a:t>
            </a:r>
            <a:r>
              <a:rPr lang="el-GR" sz="2200" spc="-25" dirty="0" smtClean="0">
                <a:latin typeface="Arial Black" panose="020B0A04020102020204"/>
                <a:cs typeface="Arial Black" panose="020B0A04020102020204"/>
              </a:rPr>
              <a:t> </a:t>
            </a:r>
            <a:endParaRPr sz="2200">
              <a:latin typeface="Arial Black" panose="020B0A04020102020204"/>
              <a:cs typeface="Arial Black" panose="020B0A04020102020204"/>
            </a:endParaRPr>
          </a:p>
          <a:p>
            <a:pPr>
              <a:lnSpc>
                <a:spcPct val="100000"/>
              </a:lnSpc>
              <a:spcBef>
                <a:spcPts val="55"/>
              </a:spcBef>
            </a:pPr>
            <a:endParaRPr sz="2750">
              <a:latin typeface="Arial Black" panose="020B0A04020102020204"/>
              <a:cs typeface="Arial Black" panose="020B0A04020102020204"/>
            </a:endParaRPr>
          </a:p>
          <a:p>
            <a:pPr marL="12700" marR="5080" indent="92710">
              <a:lnSpc>
                <a:spcPct val="117000"/>
              </a:lnSpc>
            </a:pPr>
            <a:r>
              <a:rPr sz="2200" dirty="0">
                <a:latin typeface="Arial Black" panose="020B0A04020102020204"/>
                <a:cs typeface="Arial Black" panose="020B0A04020102020204"/>
              </a:rPr>
              <a:t>ΕΠΙΠΛΕΟΝ</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ΕΙΝΑΙ</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ΔΥΝΑΤΟΣ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Ο</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ΥΠΟΛΟΓΙΣΜΟΣ</a:t>
            </a:r>
            <a:r>
              <a:rPr sz="2200" spc="-55" dirty="0">
                <a:latin typeface="Arial Black" panose="020B0A04020102020204"/>
                <a:cs typeface="Arial Black" panose="020B0A04020102020204"/>
              </a:rPr>
              <a:t> </a:t>
            </a:r>
            <a:r>
              <a:rPr sz="2200">
                <a:latin typeface="Arial Black" panose="020B0A04020102020204"/>
                <a:cs typeface="Arial Black" panose="020B0A04020102020204"/>
              </a:rPr>
              <a:t>ΤΗΣ</a:t>
            </a:r>
            <a:r>
              <a:rPr sz="2200" spc="-35">
                <a:latin typeface="Arial Black" panose="020B0A04020102020204"/>
                <a:cs typeface="Arial Black" panose="020B0A04020102020204"/>
              </a:rPr>
              <a:t> </a:t>
            </a:r>
            <a:r>
              <a:rPr sz="2200" spc="-25" smtClean="0">
                <a:solidFill>
                  <a:srgbClr val="0000FF"/>
                </a:solidFill>
                <a:latin typeface="Arial Black" panose="020B0A04020102020204"/>
                <a:cs typeface="Arial Black" panose="020B0A04020102020204"/>
              </a:rPr>
              <a:t>ΜΕ</a:t>
            </a:r>
            <a:r>
              <a:rPr sz="2200" smtClean="0">
                <a:solidFill>
                  <a:srgbClr val="0000FF"/>
                </a:solidFill>
                <a:latin typeface="Arial Black" panose="020B0A04020102020204"/>
                <a:cs typeface="Arial Black" panose="020B0A04020102020204"/>
              </a:rPr>
              <a:t>ΣΗΣ</a:t>
            </a:r>
            <a:r>
              <a:rPr sz="2200" spc="-50" smtClean="0">
                <a:solidFill>
                  <a:srgbClr val="0000FF"/>
                </a:solidFill>
                <a:latin typeface="Arial Black" panose="020B0A04020102020204"/>
                <a:cs typeface="Arial Black" panose="020B0A04020102020204"/>
              </a:rPr>
              <a:t> </a:t>
            </a:r>
            <a:r>
              <a:rPr sz="2200">
                <a:solidFill>
                  <a:srgbClr val="0000FF"/>
                </a:solidFill>
                <a:latin typeface="Arial Black" panose="020B0A04020102020204"/>
                <a:cs typeface="Arial Black" panose="020B0A04020102020204"/>
              </a:rPr>
              <a:t>ΕΝΔΕΙΚΝΥΜΕΝΗΣ</a:t>
            </a:r>
            <a:r>
              <a:rPr sz="2200" spc="-60">
                <a:solidFill>
                  <a:srgbClr val="0000FF"/>
                </a:solidFill>
                <a:latin typeface="Arial Black" panose="020B0A04020102020204"/>
                <a:cs typeface="Arial Black" panose="020B0A04020102020204"/>
              </a:rPr>
              <a:t> </a:t>
            </a:r>
            <a:r>
              <a:rPr sz="2200" smtClean="0">
                <a:solidFill>
                  <a:srgbClr val="0000FF"/>
                </a:solidFill>
                <a:latin typeface="Arial Black" panose="020B0A04020102020204"/>
                <a:cs typeface="Arial Black" panose="020B0A04020102020204"/>
              </a:rPr>
              <a:t>ΠΙΕΣ</a:t>
            </a:r>
            <a:r>
              <a:rPr lang="el-GR" sz="2200" dirty="0" smtClean="0">
                <a:solidFill>
                  <a:srgbClr val="0000FF"/>
                </a:solidFill>
                <a:latin typeface="Arial Black" panose="020B0A04020102020204"/>
                <a:cs typeface="Arial Black" panose="020B0A04020102020204"/>
              </a:rPr>
              <a:t>Η</a:t>
            </a:r>
            <a:r>
              <a:rPr sz="2200" smtClean="0">
                <a:solidFill>
                  <a:srgbClr val="0000FF"/>
                </a:solidFill>
                <a:latin typeface="Arial Black" panose="020B0A04020102020204"/>
                <a:cs typeface="Arial Black" panose="020B0A04020102020204"/>
              </a:rPr>
              <a:t>Σ</a:t>
            </a:r>
            <a:r>
              <a:rPr sz="2200" spc="-35" smtClean="0">
                <a:solidFill>
                  <a:srgbClr val="0000FF"/>
                </a:solidFill>
                <a:latin typeface="Arial Black" panose="020B0A04020102020204"/>
                <a:cs typeface="Arial Black" panose="020B0A04020102020204"/>
              </a:rPr>
              <a:t> </a:t>
            </a:r>
            <a:r>
              <a:rPr sz="2200" dirty="0">
                <a:latin typeface="Arial Black" panose="020B0A04020102020204"/>
                <a:cs typeface="Arial Black" panose="020B0A04020102020204"/>
              </a:rPr>
              <a:t>ΑΠΟ</a:t>
            </a:r>
            <a:r>
              <a:rPr sz="2200" spc="-65" dirty="0">
                <a:latin typeface="Arial Black" panose="020B0A04020102020204"/>
                <a:cs typeface="Arial Black" panose="020B0A04020102020204"/>
              </a:rPr>
              <a:t> </a:t>
            </a:r>
            <a:r>
              <a:rPr sz="2200">
                <a:latin typeface="Arial Black" panose="020B0A04020102020204"/>
                <a:cs typeface="Arial Black" panose="020B0A04020102020204"/>
              </a:rPr>
              <a:t>ΤΑ</a:t>
            </a:r>
            <a:r>
              <a:rPr sz="2200" spc="-55">
                <a:latin typeface="Arial Black" panose="020B0A04020102020204"/>
                <a:cs typeface="Arial Black" panose="020B0A04020102020204"/>
              </a:rPr>
              <a:t> </a:t>
            </a:r>
            <a:r>
              <a:rPr sz="2200" spc="-10" smtClean="0">
                <a:latin typeface="Arial Black" panose="020B0A04020102020204"/>
                <a:cs typeface="Arial Black" panose="020B0A04020102020204"/>
              </a:rPr>
              <a:t>ΔΥΝΑΜΟΔΕΙ</a:t>
            </a:r>
            <a:r>
              <a:rPr sz="2200" smtClean="0">
                <a:latin typeface="Arial Black" panose="020B0A04020102020204"/>
                <a:cs typeface="Arial Black" panose="020B0A04020102020204"/>
              </a:rPr>
              <a:t>ΚΤΙΚΑ</a:t>
            </a:r>
            <a:r>
              <a:rPr sz="2200" spc="-50" smtClean="0">
                <a:latin typeface="Arial Black" panose="020B0A04020102020204"/>
                <a:cs typeface="Arial Black" panose="020B0A04020102020204"/>
              </a:rPr>
              <a:t> </a:t>
            </a:r>
            <a:r>
              <a:rPr sz="2200" dirty="0">
                <a:latin typeface="Arial Black" panose="020B0A04020102020204"/>
                <a:cs typeface="Arial Black" panose="020B0A04020102020204"/>
              </a:rPr>
              <a:t>ΔΙΑΓΡΑΜΜΑΤΑ.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ΔΙΑΦΟΡΑ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ΤΟΥΣ</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ΔΙΝΕΙ</a:t>
            </a:r>
            <a:r>
              <a:rPr sz="2200" spc="-45" dirty="0">
                <a:latin typeface="Arial Black" panose="020B0A04020102020204"/>
                <a:cs typeface="Arial Black" panose="020B0A04020102020204"/>
              </a:rPr>
              <a:t> </a:t>
            </a:r>
            <a:r>
              <a:rPr sz="2200">
                <a:latin typeface="Arial Black" panose="020B0A04020102020204"/>
                <a:cs typeface="Arial Black" panose="020B0A04020102020204"/>
              </a:rPr>
              <a:t>ΤΗ</a:t>
            </a:r>
            <a:r>
              <a:rPr sz="2200" spc="-30">
                <a:latin typeface="Arial Black" panose="020B0A04020102020204"/>
                <a:cs typeface="Arial Black" panose="020B0A04020102020204"/>
              </a:rPr>
              <a:t> </a:t>
            </a:r>
            <a:r>
              <a:rPr sz="2200" spc="-25" smtClean="0">
                <a:solidFill>
                  <a:srgbClr val="0000FF"/>
                </a:solidFill>
                <a:latin typeface="Arial Black" panose="020B0A04020102020204"/>
                <a:cs typeface="Arial Black" panose="020B0A04020102020204"/>
              </a:rPr>
              <a:t>ΜΕ</a:t>
            </a:r>
            <a:r>
              <a:rPr sz="2200" smtClean="0">
                <a:solidFill>
                  <a:srgbClr val="0000FF"/>
                </a:solidFill>
                <a:latin typeface="Arial Black" panose="020B0A04020102020204"/>
                <a:cs typeface="Arial Black" panose="020B0A04020102020204"/>
              </a:rPr>
              <a:t>ΣΗ</a:t>
            </a:r>
            <a:r>
              <a:rPr sz="2200" spc="-50" smtClean="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ΠΙΕΣΗ</a:t>
            </a:r>
            <a:r>
              <a:rPr sz="2200" spc="-5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ΜΗΧΑΝΙΚΩΝ</a:t>
            </a:r>
            <a:r>
              <a:rPr sz="2200" spc="-55" dirty="0">
                <a:solidFill>
                  <a:srgbClr val="0000FF"/>
                </a:solidFill>
                <a:latin typeface="Arial Black" panose="020B0A04020102020204"/>
                <a:cs typeface="Arial Black" panose="020B0A04020102020204"/>
              </a:rPr>
              <a:t> </a:t>
            </a:r>
            <a:r>
              <a:rPr sz="2200" dirty="0">
                <a:solidFill>
                  <a:srgbClr val="0000FF"/>
                </a:solidFill>
                <a:latin typeface="Arial Black" panose="020B0A04020102020204"/>
                <a:cs typeface="Arial Black" panose="020B0A04020102020204"/>
              </a:rPr>
              <a:t>ΑΠΩΛΕΙΩΝ</a:t>
            </a:r>
            <a:r>
              <a:rPr sz="2200" dirty="0">
                <a:latin typeface="Arial Black" panose="020B0A04020102020204"/>
                <a:cs typeface="Arial Black" panose="020B0A04020102020204"/>
              </a:rPr>
              <a:t>,</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ΟΠΟΤΕ</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ΤΙΣ</a:t>
            </a:r>
            <a:r>
              <a:rPr sz="2200" spc="-50" dirty="0">
                <a:latin typeface="Arial Black" panose="020B0A04020102020204"/>
                <a:cs typeface="Arial Black" panose="020B0A04020102020204"/>
              </a:rPr>
              <a:t> </a:t>
            </a:r>
            <a:r>
              <a:rPr sz="2200" spc="-25" dirty="0">
                <a:latin typeface="Arial Black" panose="020B0A04020102020204"/>
                <a:cs typeface="Arial Black" panose="020B0A04020102020204"/>
              </a:rPr>
              <a:t>ΔΥΟ </a:t>
            </a:r>
            <a:r>
              <a:rPr sz="2200">
                <a:latin typeface="Arial Black" panose="020B0A04020102020204"/>
                <a:cs typeface="Arial Black" panose="020B0A04020102020204"/>
              </a:rPr>
              <a:t>ΑΥΤΕΣ</a:t>
            </a:r>
            <a:r>
              <a:rPr sz="2200" spc="-70">
                <a:latin typeface="Arial Black" panose="020B0A04020102020204"/>
                <a:cs typeface="Arial Black" panose="020B0A04020102020204"/>
              </a:rPr>
              <a:t> </a:t>
            </a:r>
            <a:r>
              <a:rPr sz="2200" smtClean="0">
                <a:latin typeface="Arial Black" panose="020B0A04020102020204"/>
                <a:cs typeface="Arial Black" panose="020B0A04020102020204"/>
              </a:rPr>
              <a:t>ΜΕΤΡΗΣΕΙΣ</a:t>
            </a:r>
            <a:r>
              <a:rPr lang="el-GR" sz="2200" spc="-65" dirty="0" smtClean="0">
                <a:latin typeface="Arial Black" panose="020B0A04020102020204"/>
                <a:cs typeface="Arial Black" panose="020B0A04020102020204"/>
              </a:rPr>
              <a:t>     </a:t>
            </a:r>
            <a:r>
              <a:rPr sz="2200" smtClean="0">
                <a:latin typeface="Arial Black" panose="020B0A04020102020204"/>
                <a:cs typeface="Arial Black" panose="020B0A04020102020204"/>
              </a:rPr>
              <a:t>ΔΙΑΠΙΣΤΩΝΕΤΑΙ</a:t>
            </a:r>
            <a:r>
              <a:rPr sz="2200" spc="-65" smtClean="0">
                <a:latin typeface="Arial Black" panose="020B0A04020102020204"/>
                <a:cs typeface="Arial Black" panose="020B0A04020102020204"/>
              </a:rPr>
              <a:t> </a:t>
            </a:r>
            <a:r>
              <a:rPr sz="2200" smtClean="0">
                <a:latin typeface="Arial Black" panose="020B0A04020102020204"/>
                <a:cs typeface="Arial Black" panose="020B0A04020102020204"/>
              </a:rPr>
              <a:t>ΤΟΣΟ</a:t>
            </a:r>
            <a:r>
              <a:rPr sz="2200" spc="-60" smtClean="0">
                <a:latin typeface="Arial Black" panose="020B0A04020102020204"/>
                <a:cs typeface="Arial Black" panose="020B0A04020102020204"/>
              </a:rPr>
              <a:t> </a:t>
            </a:r>
            <a:r>
              <a:rPr sz="2200">
                <a:latin typeface="Arial Black" panose="020B0A04020102020204"/>
                <a:cs typeface="Arial Black" panose="020B0A04020102020204"/>
              </a:rPr>
              <a:t>Η</a:t>
            </a:r>
            <a:r>
              <a:rPr sz="2200" spc="-70">
                <a:latin typeface="Arial Black" panose="020B0A04020102020204"/>
                <a:cs typeface="Arial Black" panose="020B0A04020102020204"/>
              </a:rPr>
              <a:t> </a:t>
            </a:r>
            <a:r>
              <a:rPr sz="2200" spc="-10" smtClean="0">
                <a:latin typeface="Arial Black" panose="020B0A04020102020204"/>
                <a:cs typeface="Arial Black" panose="020B0A04020102020204"/>
              </a:rPr>
              <a:t>ΘΕΡΜΟ</a:t>
            </a:r>
            <a:r>
              <a:rPr sz="2200" smtClean="0">
                <a:latin typeface="Arial Black" panose="020B0A04020102020204"/>
                <a:cs typeface="Arial Black" panose="020B0A04020102020204"/>
              </a:rPr>
              <a:t>ΔΥΝΑΜΙΚΗ</a:t>
            </a:r>
            <a:r>
              <a:rPr sz="2200" spc="-50" smtClean="0">
                <a:latin typeface="Arial Black" panose="020B0A04020102020204"/>
                <a:cs typeface="Arial Black" panose="020B0A04020102020204"/>
              </a:rPr>
              <a:t> </a:t>
            </a:r>
            <a:r>
              <a:rPr sz="2200" dirty="0">
                <a:latin typeface="Arial Black" panose="020B0A04020102020204"/>
                <a:cs typeface="Arial Black" panose="020B0A04020102020204"/>
              </a:rPr>
              <a:t>ΟΣΟ</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ΜΗΧΑΝΙΚΗ</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ΛΕΙΤΟΥΡΓΙΑ</a:t>
            </a:r>
            <a:r>
              <a:rPr sz="2200" spc="-55" dirty="0">
                <a:latin typeface="Arial Black" panose="020B0A04020102020204"/>
                <a:cs typeface="Arial Black" panose="020B0A04020102020204"/>
              </a:rPr>
              <a:t> </a:t>
            </a:r>
            <a:r>
              <a:rPr sz="2200">
                <a:latin typeface="Arial Black" panose="020B0A04020102020204"/>
                <a:cs typeface="Arial Black" panose="020B0A04020102020204"/>
              </a:rPr>
              <a:t>ΤΟΥ</a:t>
            </a:r>
            <a:r>
              <a:rPr sz="2200" spc="-45">
                <a:latin typeface="Arial Black" panose="020B0A04020102020204"/>
                <a:cs typeface="Arial Black" panose="020B0A04020102020204"/>
              </a:rPr>
              <a:t> </a:t>
            </a:r>
            <a:r>
              <a:rPr sz="2200" spc="-25" smtClean="0">
                <a:latin typeface="Arial Black" panose="020B0A04020102020204"/>
                <a:cs typeface="Arial Black" panose="020B0A04020102020204"/>
              </a:rPr>
              <a:t>ΚΙ</a:t>
            </a:r>
            <a:r>
              <a:rPr sz="2200" spc="-10" smtClean="0">
                <a:latin typeface="Arial Black" panose="020B0A04020102020204"/>
                <a:cs typeface="Arial Black" panose="020B0A04020102020204"/>
              </a:rPr>
              <a:t>ΝΗΤΗΡΑ</a:t>
            </a:r>
            <a:r>
              <a:rPr sz="2200" spc="-10" dirty="0">
                <a:latin typeface="Arial Black" panose="020B0A04020102020204"/>
                <a:cs typeface="Arial Black" panose="020B0A04020102020204"/>
              </a:rPr>
              <a:t>.</a:t>
            </a:r>
            <a:endParaRPr sz="2200">
              <a:latin typeface="Arial Black" panose="020B0A04020102020204"/>
              <a:cs typeface="Arial Black" panose="020B0A040201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170179" rIns="0" bIns="0" rtlCol="0">
            <a:spAutoFit/>
          </a:bodyPr>
          <a:lstStyle/>
          <a:p>
            <a:pPr marL="3409315">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14282" y="1142984"/>
            <a:ext cx="8929718" cy="5151795"/>
          </a:xfrm>
          <a:prstGeom prst="rect">
            <a:avLst/>
          </a:prstGeom>
        </p:spPr>
        <p:txBody>
          <a:bodyPr vert="horz" wrap="square" lIns="0" tIns="12065" rIns="0" bIns="0" rtlCol="0">
            <a:spAutoFit/>
          </a:bodyPr>
          <a:lstStyle/>
          <a:p>
            <a:pPr marL="12700" marR="5080" indent="76200">
              <a:lnSpc>
                <a:spcPct val="117000"/>
              </a:lnSpc>
              <a:spcBef>
                <a:spcPts val="95"/>
              </a:spcBef>
            </a:pPr>
            <a:r>
              <a:rPr sz="1800" dirty="0">
                <a:latin typeface="Arial Black" panose="020B0A04020102020204"/>
                <a:cs typeface="Arial Black" panose="020B0A04020102020204"/>
              </a:rPr>
              <a:t>ΕΝΑΣ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ΚΙΝΗΤΗΡΑΣ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ΡΥΘΜΙΣΘΕΙ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ΚΑΤΑ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ΤΡΟΠΟ</a:t>
            </a:r>
            <a:r>
              <a:rPr sz="1800" spc="-20">
                <a:latin typeface="Arial Black" panose="020B0A04020102020204"/>
                <a:cs typeface="Arial Black" panose="020B0A04020102020204"/>
              </a:rPr>
              <a:t> </a:t>
            </a:r>
            <a:r>
              <a:rPr sz="1800" spc="-10" smtClean="0">
                <a:latin typeface="Arial Black" panose="020B0A04020102020204"/>
                <a:cs typeface="Arial Black" panose="020B0A04020102020204"/>
              </a:rPr>
              <a:t>ΤΕ</a:t>
            </a:r>
            <a:r>
              <a:rPr sz="1800" spc="-20" smtClean="0">
                <a:latin typeface="Arial Black" panose="020B0A04020102020204"/>
                <a:cs typeface="Arial Black" panose="020B0A04020102020204"/>
              </a:rPr>
              <a:t>ΤΟΙΟ </a:t>
            </a:r>
            <a:r>
              <a:rPr sz="1800" dirty="0">
                <a:latin typeface="Arial Black" panose="020B0A04020102020204"/>
                <a:cs typeface="Arial Black" panose="020B0A04020102020204"/>
              </a:rPr>
              <a:t>ΩΣΤΕ</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ΛΕΙΤΟΥΡΓΕΙ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ΜΕΓΙΣΤΗ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ΣΥΝΕΧΗ</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ΙΣΧΥ</a:t>
            </a:r>
            <a:r>
              <a:rPr sz="1800" spc="-20">
                <a:latin typeface="Arial Black" panose="020B0A04020102020204"/>
                <a:cs typeface="Arial Black" panose="020B0A04020102020204"/>
              </a:rPr>
              <a:t> </a:t>
            </a:r>
            <a:r>
              <a:rPr sz="1800" spc="-10" smtClean="0">
                <a:latin typeface="Arial Black" panose="020B0A04020102020204"/>
                <a:cs typeface="Arial Black" panose="020B0A04020102020204"/>
              </a:rPr>
              <a:t>ΜΙΚΡΟ</a:t>
            </a:r>
            <a:r>
              <a:rPr sz="1800" smtClean="0">
                <a:latin typeface="Arial Black" panose="020B0A04020102020204"/>
                <a:cs typeface="Arial Black" panose="020B0A04020102020204"/>
              </a:rPr>
              <a:t>ΤΕΡΗ</a:t>
            </a:r>
            <a:r>
              <a:rPr sz="1800" spc="-20" smtClean="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ΚΑΝΟΝΙΚΗΣ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ΙΣΧΥΟΣ,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ΠΡΟΚΕΙΜΕΝΟΥ</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ΝΑ</a:t>
            </a:r>
            <a:r>
              <a:rPr sz="1800" spc="-15">
                <a:latin typeface="Arial Black" panose="020B0A04020102020204"/>
                <a:cs typeface="Arial Black" panose="020B0A04020102020204"/>
              </a:rPr>
              <a:t> </a:t>
            </a:r>
            <a:r>
              <a:rPr sz="1800" spc="-10" smtClean="0">
                <a:latin typeface="Arial Black" panose="020B0A04020102020204"/>
                <a:cs typeface="Arial Black" panose="020B0A04020102020204"/>
              </a:rPr>
              <a:t>ΒΕΛΤΙΣΤΟ</a:t>
            </a:r>
            <a:r>
              <a:rPr sz="1800" smtClean="0">
                <a:latin typeface="Arial Black" panose="020B0A04020102020204"/>
                <a:cs typeface="Arial Black" panose="020B0A04020102020204"/>
              </a:rPr>
              <a:t>ΠΟΙΗΘΕΙ</a:t>
            </a:r>
            <a:r>
              <a:rPr sz="1800" spc="-15" smtClean="0">
                <a:latin typeface="Arial Black" panose="020B0A04020102020204"/>
                <a:cs typeface="Arial Black" panose="020B0A04020102020204"/>
              </a:rPr>
              <a:t> </a:t>
            </a:r>
            <a:r>
              <a:rPr sz="1800" spc="-50" dirty="0">
                <a:latin typeface="Arial Black" panose="020B0A04020102020204"/>
                <a:cs typeface="Arial Black" panose="020B0A04020102020204"/>
              </a:rPr>
              <a:t>Η </a:t>
            </a:r>
            <a:r>
              <a:rPr sz="1800" dirty="0">
                <a:latin typeface="Arial Black" panose="020B0A04020102020204"/>
                <a:cs typeface="Arial Black" panose="020B0A04020102020204"/>
              </a:rPr>
              <a:t>ΣΥΜΠΕΡΙΦΟΡΑ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ΣΥΓΚΕΚΡΙΜΕΝΗ</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ΕΦΑΡΜΟ</a:t>
            </a:r>
            <a:r>
              <a:rPr sz="1800" smtClean="0">
                <a:latin typeface="Arial Black" panose="020B0A04020102020204"/>
                <a:cs typeface="Arial Black" panose="020B0A04020102020204"/>
              </a:rPr>
              <a:t>ΓΗ</a:t>
            </a:r>
            <a:r>
              <a:rPr sz="1800" spc="-10" smtClean="0">
                <a:latin typeface="Arial Black" panose="020B0A04020102020204"/>
                <a:cs typeface="Arial Black" panose="020B0A04020102020204"/>
              </a:rPr>
              <a:t> ΠΡΟΩΣ</a:t>
            </a:r>
            <a:r>
              <a:rPr lang="el-GR" spc="-10" dirty="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ΑΥΤΗ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ΤΡΟΠΟΠΟΙΗΣΗ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30" dirty="0">
                <a:latin typeface="Arial Black" panose="020B0A04020102020204"/>
                <a:cs typeface="Arial Black" panose="020B0A04020102020204"/>
              </a:rPr>
              <a:t> </a:t>
            </a:r>
            <a:r>
              <a:rPr sz="1800">
                <a:latin typeface="Arial Black" panose="020B0A04020102020204"/>
                <a:cs typeface="Arial Black" panose="020B0A04020102020204"/>
              </a:rPr>
              <a:t>ΝΑ</a:t>
            </a:r>
            <a:r>
              <a:rPr sz="1800" spc="-10">
                <a:latin typeface="Arial Black" panose="020B0A04020102020204"/>
                <a:cs typeface="Arial Black" panose="020B0A04020102020204"/>
              </a:rPr>
              <a:t> </a:t>
            </a:r>
            <a:r>
              <a:rPr lang="el-GR" spc="-10" dirty="0" smtClean="0">
                <a:latin typeface="Arial Black" panose="020B0A04020102020204"/>
                <a:cs typeface="Arial Black" panose="020B0A04020102020204"/>
              </a:rPr>
              <a:t>ΠΑΡ</a:t>
            </a:r>
            <a:r>
              <a:rPr sz="1800" smtClean="0">
                <a:latin typeface="Arial Black" panose="020B0A04020102020204"/>
                <a:cs typeface="Arial Black" panose="020B0A04020102020204"/>
              </a:rPr>
              <a:t>ΕΙ</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ΤΙΣ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ΑΚΟΛΟΥΘΕΣ</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ΜΟΡΦΕΣ:</a:t>
            </a:r>
            <a:endParaRPr sz="1800">
              <a:latin typeface="Arial Black" panose="020B0A04020102020204"/>
              <a:cs typeface="Arial Black" panose="020B0A04020102020204"/>
            </a:endParaRPr>
          </a:p>
          <a:p>
            <a:pPr marL="86360" marR="298450" indent="-73660">
              <a:lnSpc>
                <a:spcPct val="117000"/>
              </a:lnSpc>
              <a:spcBef>
                <a:spcPts val="2155"/>
              </a:spcBef>
            </a:pPr>
            <a:r>
              <a:rPr sz="2700" spc="-187" baseline="3000" smtClean="0">
                <a:solidFill>
                  <a:srgbClr val="FF0000"/>
                </a:solidFill>
                <a:latin typeface="Wingdings" panose="05000000000000000000"/>
                <a:cs typeface="Wingdings" panose="05000000000000000000"/>
              </a:rPr>
              <a:t></a:t>
            </a:r>
            <a:r>
              <a:rPr lang="el-GR" sz="2700" spc="-187" baseline="3000" dirty="0" smtClean="0">
                <a:solidFill>
                  <a:srgbClr val="FF0000"/>
                </a:solidFill>
                <a:latin typeface="Wingdings" panose="05000000000000000000"/>
                <a:cs typeface="Wingdings" panose="05000000000000000000"/>
              </a:rPr>
              <a:t> </a:t>
            </a:r>
            <a:r>
              <a:rPr sz="1800" spc="-125" smtClean="0">
                <a:latin typeface="Arial Black" panose="020B0A04020102020204"/>
                <a:cs typeface="Arial Black" panose="020B0A04020102020204"/>
              </a:rPr>
              <a:t>ΜΕΙΩΣΗ</a:t>
            </a:r>
            <a:r>
              <a:rPr sz="1800" spc="-35" smtClean="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ΜΕΣΗΣ</a:t>
            </a:r>
            <a:r>
              <a:rPr sz="1800" spc="-30" dirty="0">
                <a:latin typeface="Arial Black" panose="020B0A04020102020204"/>
                <a:cs typeface="Arial Black" panose="020B0A04020102020204"/>
              </a:rPr>
              <a:t> </a:t>
            </a:r>
            <a:r>
              <a:rPr sz="1800">
                <a:latin typeface="Arial Black" panose="020B0A04020102020204"/>
                <a:cs typeface="Arial Black" panose="020B0A04020102020204"/>
              </a:rPr>
              <a:t>ΠΡΑΓΜΑΤΙΚΗΣ</a:t>
            </a:r>
            <a:r>
              <a:rPr sz="1800" spc="-20">
                <a:latin typeface="Arial Black" panose="020B0A04020102020204"/>
                <a:cs typeface="Arial Black" panose="020B0A04020102020204"/>
              </a:rPr>
              <a:t> </a:t>
            </a:r>
            <a:r>
              <a:rPr sz="1800" smtClean="0">
                <a:latin typeface="Arial Black" panose="020B0A04020102020204"/>
                <a:cs typeface="Arial Black" panose="020B0A04020102020204"/>
              </a:rPr>
              <a:t>ΠΙΕΣ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20" smtClean="0">
                <a:latin typeface="Arial Black" panose="020B0A04020102020204"/>
                <a:cs typeface="Arial Black" panose="020B0A04020102020204"/>
              </a:rPr>
              <a:t> </a:t>
            </a:r>
            <a:r>
              <a:rPr sz="1800">
                <a:latin typeface="Arial Black" panose="020B0A04020102020204"/>
                <a:cs typeface="Arial Black" panose="020B0A04020102020204"/>
              </a:rPr>
              <a:t>ΣΤΙΣ</a:t>
            </a:r>
            <a:r>
              <a:rPr sz="1800" spc="-30">
                <a:latin typeface="Arial Black" panose="020B0A04020102020204"/>
                <a:cs typeface="Arial Black" panose="020B0A04020102020204"/>
              </a:rPr>
              <a:t> </a:t>
            </a:r>
            <a:r>
              <a:rPr sz="1800" smtClean="0">
                <a:latin typeface="Arial Black" panose="020B0A04020102020204"/>
                <a:cs typeface="Arial Black" panose="020B0A04020102020204"/>
              </a:rPr>
              <a:t>ΟΝΟΜΑ</a:t>
            </a:r>
            <a:r>
              <a:rPr sz="1800" spc="-10" smtClean="0">
                <a:latin typeface="Arial Black" panose="020B0A04020102020204"/>
                <a:cs typeface="Arial Black" panose="020B0A04020102020204"/>
              </a:rPr>
              <a:t>ΣΤΙΚΕΣ </a:t>
            </a:r>
            <a:r>
              <a:rPr sz="1800" dirty="0">
                <a:latin typeface="Arial Black" panose="020B0A04020102020204"/>
                <a:cs typeface="Arial Black" panose="020B0A04020102020204"/>
              </a:rPr>
              <a:t>ΣΤΡΟΦΕΣ,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30" dirty="0">
                <a:latin typeface="Arial Black" panose="020B0A04020102020204"/>
                <a:cs typeface="Arial Black" panose="020B0A04020102020204"/>
              </a:rPr>
              <a:t> </a:t>
            </a:r>
            <a:r>
              <a:rPr sz="1800">
                <a:latin typeface="Arial Black" panose="020B0A04020102020204"/>
                <a:cs typeface="Arial Black" panose="020B0A04020102020204"/>
              </a:rPr>
              <a:t>ΣΚΟΠΟ</a:t>
            </a:r>
            <a:r>
              <a:rPr sz="1800" spc="-20">
                <a:latin typeface="Arial Black" panose="020B0A04020102020204"/>
                <a:cs typeface="Arial Black" panose="020B0A04020102020204"/>
              </a:rPr>
              <a:t> </a:t>
            </a:r>
            <a:r>
              <a:rPr sz="1800" smtClean="0">
                <a:latin typeface="Arial Black" panose="020B0A04020102020204"/>
                <a:cs typeface="Arial Black" panose="020B0A04020102020204"/>
              </a:rPr>
              <a:t>ΤΗ</a:t>
            </a:r>
            <a:r>
              <a:rPr lang="el-GR" sz="1800" dirty="0" smtClean="0">
                <a:latin typeface="Arial Black" panose="020B0A04020102020204"/>
                <a:cs typeface="Arial Black" panose="020B0A04020102020204"/>
              </a:rPr>
              <a:t>Ν</a:t>
            </a:r>
            <a:r>
              <a:rPr sz="1800" spc="-20" smtClean="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ΕΙΔΙΚΗΣ</a:t>
            </a:r>
            <a:r>
              <a:rPr sz="1800" spc="-15">
                <a:latin typeface="Arial Black" panose="020B0A04020102020204"/>
                <a:cs typeface="Arial Black" panose="020B0A04020102020204"/>
              </a:rPr>
              <a:t> </a:t>
            </a:r>
            <a:r>
              <a:rPr sz="1800" spc="-10" smtClean="0">
                <a:latin typeface="Arial Black" panose="020B0A04020102020204"/>
                <a:cs typeface="Arial Black" panose="020B0A04020102020204"/>
              </a:rPr>
              <a:t>ΚΑΤΑΝΑΛΩΣ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 </a:t>
            </a:r>
            <a:r>
              <a:rPr sz="1800" dirty="0">
                <a:latin typeface="Arial Black" panose="020B0A04020102020204"/>
                <a:cs typeface="Arial Black" panose="020B0A04020102020204"/>
              </a:rPr>
              <a:t>ΚΑΥΣΙΜΟΥ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ΚΥΡΙΩΣ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ΚΟΣΤΟΥΣ</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ΣΥΝΤΗ</a:t>
            </a:r>
            <a:r>
              <a:rPr sz="1800" smtClean="0">
                <a:latin typeface="Arial Black" panose="020B0A04020102020204"/>
                <a:cs typeface="Arial Black" panose="020B0A04020102020204"/>
              </a:rPr>
              <a:t>ΡΗΣ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spc="-10" dirty="0">
                <a:latin typeface="Arial Black" panose="020B0A04020102020204"/>
                <a:cs typeface="Arial Black" panose="020B0A04020102020204"/>
              </a:rPr>
              <a:t>ΚΙΝΗΤΗΡΑ.</a:t>
            </a:r>
            <a:endParaRPr sz="1800">
              <a:latin typeface="Arial Black" panose="020B0A04020102020204"/>
              <a:cs typeface="Arial Black" panose="020B0A04020102020204"/>
            </a:endParaRPr>
          </a:p>
          <a:p>
            <a:pPr marL="86360" marR="29210" indent="-73660">
              <a:lnSpc>
                <a:spcPct val="117000"/>
              </a:lnSpc>
              <a:spcBef>
                <a:spcPts val="2155"/>
              </a:spcBef>
            </a:pPr>
            <a:r>
              <a:rPr sz="2700" spc="-120" baseline="3000" dirty="0">
                <a:solidFill>
                  <a:srgbClr val="FF0000"/>
                </a:solidFill>
                <a:latin typeface="Wingdings" panose="05000000000000000000"/>
                <a:cs typeface="Wingdings" panose="05000000000000000000"/>
              </a:rPr>
              <a:t></a:t>
            </a:r>
            <a:r>
              <a:rPr sz="1800" spc="-80" dirty="0">
                <a:latin typeface="Arial Black" panose="020B0A04020102020204"/>
                <a:cs typeface="Arial Black" panose="020B0A04020102020204"/>
              </a:rPr>
              <a:t>ΚΡΑΤΩΝΤΑΣ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ΣΤΑΘΕΡΗ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ΜΕΣΗ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ΠΡΑΓΜΑΤΙΚΗ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ΠΙΕΣΗ</a:t>
            </a:r>
            <a:r>
              <a:rPr sz="1800">
                <a:latin typeface="Arial Black" panose="020B0A04020102020204"/>
                <a:cs typeface="Arial Black" panose="020B0A04020102020204"/>
              </a:rPr>
              <a:t>,</a:t>
            </a:r>
            <a:r>
              <a:rPr sz="1800" spc="-25">
                <a:latin typeface="Arial Black" panose="020B0A04020102020204"/>
                <a:cs typeface="Arial Black" panose="020B0A04020102020204"/>
              </a:rPr>
              <a:t> </a:t>
            </a:r>
            <a:r>
              <a:rPr sz="1800" spc="-10" smtClean="0">
                <a:latin typeface="Arial Black" panose="020B0A04020102020204"/>
                <a:cs typeface="Arial Black" panose="020B0A04020102020204"/>
              </a:rPr>
              <a:t>ΜΕΙΩ</a:t>
            </a:r>
            <a:r>
              <a:rPr sz="1800" smtClean="0">
                <a:latin typeface="Arial Black" panose="020B0A04020102020204"/>
                <a:cs typeface="Arial Black" panose="020B0A04020102020204"/>
              </a:rPr>
              <a:t>ΝΕΤΑΙ</a:t>
            </a:r>
            <a:r>
              <a:rPr sz="1800" spc="-20" smtClean="0">
                <a:latin typeface="Arial Black" panose="020B0A04020102020204"/>
                <a:cs typeface="Arial Black" panose="020B0A04020102020204"/>
              </a:rPr>
              <a:t> </a:t>
            </a:r>
            <a:r>
              <a:rPr sz="1800" spc="-50" smtClean="0">
                <a:latin typeface="Arial Black" panose="020B0A04020102020204"/>
                <a:cs typeface="Arial Black" panose="020B0A04020102020204"/>
              </a:rPr>
              <a:t>Η </a:t>
            </a:r>
            <a:r>
              <a:rPr sz="1800" dirty="0">
                <a:latin typeface="Arial Black" panose="020B0A04020102020204"/>
                <a:cs typeface="Arial Black" panose="020B0A04020102020204"/>
              </a:rPr>
              <a:t>ΟΝΟΜΑΣΤΙΚΗ</a:t>
            </a:r>
            <a:r>
              <a:rPr sz="1800" spc="-45" dirty="0">
                <a:latin typeface="Arial Black" panose="020B0A04020102020204"/>
                <a:cs typeface="Arial Black" panose="020B0A04020102020204"/>
              </a:rPr>
              <a:t> </a:t>
            </a:r>
            <a:r>
              <a:rPr sz="1800" dirty="0">
                <a:latin typeface="Arial Black" panose="020B0A04020102020204"/>
                <a:cs typeface="Arial Black" panose="020B0A04020102020204"/>
              </a:rPr>
              <a:t>ΤΑΧΥΤΗΤΑ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ΠΕΡΙΣΤΡΟΦΗΣ</a:t>
            </a:r>
            <a:r>
              <a:rPr sz="1800" spc="-35" dirty="0">
                <a:latin typeface="Arial Black" panose="020B0A04020102020204"/>
                <a:cs typeface="Arial Black" panose="020B0A04020102020204"/>
              </a:rPr>
              <a:t> </a:t>
            </a:r>
            <a:r>
              <a:rPr sz="1800">
                <a:latin typeface="Arial Black" panose="020B0A04020102020204"/>
                <a:cs typeface="Arial Black" panose="020B0A04020102020204"/>
              </a:rPr>
              <a:t>ΤΟΥ</a:t>
            </a:r>
            <a:r>
              <a:rPr sz="1800" spc="-30">
                <a:latin typeface="Arial Black" panose="020B0A04020102020204"/>
                <a:cs typeface="Arial Black" panose="020B0A04020102020204"/>
              </a:rPr>
              <a:t> </a:t>
            </a:r>
            <a:r>
              <a:rPr sz="1800" smtClean="0">
                <a:latin typeface="Arial Black" panose="020B0A04020102020204"/>
                <a:cs typeface="Arial Black" panose="020B0A04020102020204"/>
              </a:rPr>
              <a:t>ΚΙΝΗ</a:t>
            </a:r>
            <a:r>
              <a:rPr sz="1800" spc="-10" smtClean="0">
                <a:latin typeface="Arial Black" panose="020B0A04020102020204"/>
                <a:cs typeface="Arial Black" panose="020B0A04020102020204"/>
              </a:rPr>
              <a:t>ΤΗΡΑ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ΕΠΙΤΥΓΧΑΝΟΝΤΑΣ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ΥΨΗΛΟΤΕΡΟΥΣ</a:t>
            </a:r>
            <a:r>
              <a:rPr sz="1800" spc="-30" dirty="0">
                <a:latin typeface="Arial Black" panose="020B0A04020102020204"/>
                <a:cs typeface="Arial Black" panose="020B0A04020102020204"/>
              </a:rPr>
              <a:t> </a:t>
            </a:r>
            <a:r>
              <a:rPr sz="1800">
                <a:latin typeface="Arial Black" panose="020B0A04020102020204"/>
                <a:cs typeface="Arial Black" panose="020B0A04020102020204"/>
              </a:rPr>
              <a:t>ΒΑΘΜΟΥΣ</a:t>
            </a:r>
            <a:r>
              <a:rPr sz="1800" spc="-35">
                <a:latin typeface="Arial Black" panose="020B0A04020102020204"/>
                <a:cs typeface="Arial Black" panose="020B0A04020102020204"/>
              </a:rPr>
              <a:t> </a:t>
            </a:r>
            <a:r>
              <a:rPr sz="1800" smtClean="0">
                <a:latin typeface="Arial Black" panose="020B0A04020102020204"/>
                <a:cs typeface="Arial Black" panose="020B0A04020102020204"/>
              </a:rPr>
              <a:t>ΑΠΟΔΟ</a:t>
            </a:r>
            <a:r>
              <a:rPr sz="1800" spc="-20" smtClean="0">
                <a:latin typeface="Arial Black" panose="020B0A04020102020204"/>
                <a:cs typeface="Arial Black" panose="020B0A04020102020204"/>
              </a:rPr>
              <a:t>Σ</a:t>
            </a:r>
            <a:r>
              <a:rPr lang="el-GR" sz="1800" spc="-20" dirty="0" smtClean="0">
                <a:latin typeface="Arial Black" panose="020B0A04020102020204"/>
                <a:cs typeface="Arial Black" panose="020B0A04020102020204"/>
              </a:rPr>
              <a:t>Η</a:t>
            </a:r>
            <a:r>
              <a:rPr sz="1800" spc="-20" smtClean="0">
                <a:latin typeface="Arial Black" panose="020B0A04020102020204"/>
                <a:cs typeface="Arial Black" panose="020B0A04020102020204"/>
              </a:rPr>
              <a:t>Σ </a:t>
            </a:r>
            <a:r>
              <a:rPr sz="1800" spc="-10" smtClean="0">
                <a:latin typeface="Arial Black" panose="020B0A04020102020204"/>
                <a:cs typeface="Arial Black" panose="020B0A04020102020204"/>
              </a:rPr>
              <a:t>ΠΡΟΩΣ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86360" marR="719455" indent="1270">
              <a:lnSpc>
                <a:spcPct val="117000"/>
              </a:lnSpc>
              <a:spcBef>
                <a:spcPts val="250"/>
              </a:spcBef>
            </a:pPr>
            <a:r>
              <a:rPr sz="1800" dirty="0">
                <a:latin typeface="Arial Black" panose="020B0A04020102020204"/>
                <a:cs typeface="Arial Black" panose="020B0A04020102020204"/>
              </a:rPr>
              <a:t>ΠΑΡΑΛΛΗΛΑ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ΜΕΙΩΝΕΤΑΙ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ΚΑΤΑΝΑΛΩΣΗ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ΚΑΥΣΙΜΟΥ,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ΑΛΛΑ</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a:latin typeface="Arial Black" panose="020B0A04020102020204"/>
                <a:cs typeface="Arial Black" panose="020B0A04020102020204"/>
              </a:rPr>
              <a:t>ΚΟΣΤΟΣ</a:t>
            </a:r>
            <a:r>
              <a:rPr sz="1800" spc="-35">
                <a:latin typeface="Arial Black" panose="020B0A04020102020204"/>
                <a:cs typeface="Arial Black" panose="020B0A04020102020204"/>
              </a:rPr>
              <a:t> </a:t>
            </a:r>
            <a:r>
              <a:rPr sz="1800" smtClean="0">
                <a:latin typeface="Arial Black" panose="020B0A04020102020204"/>
                <a:cs typeface="Arial Black" panose="020B0A04020102020204"/>
              </a:rPr>
              <a:t>ΣΥΝΤΗΡΗΣ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ΠΑΡΑΜΕΝΕΙ</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ΑΜΕΤΑΒΛΗΤΟ.</a:t>
            </a:r>
            <a:endParaRPr sz="1800">
              <a:latin typeface="Arial Black" panose="020B0A04020102020204"/>
              <a:cs typeface="Arial Black" panose="020B0A040201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170179" rIns="0" bIns="0" rtlCol="0">
            <a:spAutoFit/>
          </a:bodyPr>
          <a:lstStyle/>
          <a:p>
            <a:pPr marL="3409315">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535683"/>
            <a:ext cx="8670290" cy="5026660"/>
          </a:xfrm>
          <a:prstGeom prst="rect">
            <a:avLst/>
          </a:prstGeom>
        </p:spPr>
        <p:txBody>
          <a:bodyPr vert="horz" wrap="square" lIns="0" tIns="12700" rIns="0" bIns="0" rtlCol="0">
            <a:spAutoFit/>
          </a:bodyPr>
          <a:lstStyle/>
          <a:p>
            <a:pPr marL="152400" marR="5080" indent="-139700">
              <a:lnSpc>
                <a:spcPct val="119000"/>
              </a:lnSpc>
              <a:spcBef>
                <a:spcPts val="100"/>
              </a:spcBef>
            </a:pPr>
            <a:r>
              <a:rPr sz="3375" spc="-60" baseline="2000" dirty="0">
                <a:solidFill>
                  <a:srgbClr val="FF0000"/>
                </a:solidFill>
                <a:latin typeface="Wingdings" panose="05000000000000000000"/>
                <a:cs typeface="Wingdings" panose="05000000000000000000"/>
              </a:rPr>
              <a:t></a:t>
            </a:r>
            <a:r>
              <a:rPr sz="2250" spc="-40" dirty="0">
                <a:latin typeface="Arial Black" panose="020B0A04020102020204"/>
                <a:cs typeface="Arial Black" panose="020B0A04020102020204"/>
              </a:rPr>
              <a:t>ΜΕΙΩΣΗ </a:t>
            </a:r>
            <a:r>
              <a:rPr sz="2250" dirty="0">
                <a:latin typeface="Arial Black" panose="020B0A04020102020204"/>
                <a:cs typeface="Arial Black" panose="020B0A04020102020204"/>
              </a:rPr>
              <a:t>ΤΟΣΟ</a:t>
            </a:r>
            <a:r>
              <a:rPr sz="2250" spc="-30" dirty="0">
                <a:latin typeface="Arial Black" panose="020B0A04020102020204"/>
                <a:cs typeface="Arial Black" panose="020B0A04020102020204"/>
              </a:rPr>
              <a:t> </a:t>
            </a:r>
            <a:r>
              <a:rPr sz="2250" dirty="0">
                <a:latin typeface="Arial Black" panose="020B0A04020102020204"/>
                <a:cs typeface="Arial Black" panose="020B0A04020102020204"/>
              </a:rPr>
              <a:t>ΤΗΣ</a:t>
            </a:r>
            <a:r>
              <a:rPr sz="2250" spc="-30" dirty="0">
                <a:latin typeface="Arial Black" panose="020B0A04020102020204"/>
                <a:cs typeface="Arial Black" panose="020B0A04020102020204"/>
              </a:rPr>
              <a:t> </a:t>
            </a:r>
            <a:r>
              <a:rPr sz="2250" dirty="0">
                <a:latin typeface="Arial Black" panose="020B0A04020102020204"/>
                <a:cs typeface="Arial Black" panose="020B0A04020102020204"/>
              </a:rPr>
              <a:t>ΜΕΣΗΣ</a:t>
            </a:r>
            <a:r>
              <a:rPr sz="2250" spc="-30" dirty="0">
                <a:latin typeface="Arial Black" panose="020B0A04020102020204"/>
                <a:cs typeface="Arial Black" panose="020B0A04020102020204"/>
              </a:rPr>
              <a:t> </a:t>
            </a:r>
            <a:r>
              <a:rPr sz="2250">
                <a:latin typeface="Arial Black" panose="020B0A04020102020204"/>
                <a:cs typeface="Arial Black" panose="020B0A04020102020204"/>
              </a:rPr>
              <a:t>ΠΡΑΓΜΑΤΙΚΗΣ</a:t>
            </a:r>
            <a:r>
              <a:rPr sz="2250" spc="-30">
                <a:latin typeface="Arial Black" panose="020B0A04020102020204"/>
                <a:cs typeface="Arial Black" panose="020B0A04020102020204"/>
              </a:rPr>
              <a:t> </a:t>
            </a:r>
            <a:r>
              <a:rPr sz="2250" spc="-10" smtClean="0">
                <a:latin typeface="Arial Black" panose="020B0A04020102020204"/>
                <a:cs typeface="Arial Black" panose="020B0A04020102020204"/>
              </a:rPr>
              <a:t>ΠΙΕ</a:t>
            </a:r>
            <a:r>
              <a:rPr sz="2250" spc="-20" smtClean="0">
                <a:latin typeface="Arial Black" panose="020B0A04020102020204"/>
                <a:cs typeface="Arial Black" panose="020B0A04020102020204"/>
              </a:rPr>
              <a:t>Σ</a:t>
            </a:r>
            <a:r>
              <a:rPr lang="el-GR" sz="2250" spc="-20" dirty="0" smtClean="0">
                <a:latin typeface="Arial Black" panose="020B0A04020102020204"/>
                <a:cs typeface="Arial Black" panose="020B0A04020102020204"/>
              </a:rPr>
              <a:t>Η</a:t>
            </a:r>
            <a:r>
              <a:rPr sz="2250" spc="-20" smtClean="0">
                <a:latin typeface="Arial Black" panose="020B0A04020102020204"/>
                <a:cs typeface="Arial Black" panose="020B0A04020102020204"/>
              </a:rPr>
              <a:t>Σ </a:t>
            </a:r>
            <a:r>
              <a:rPr sz="2250" dirty="0">
                <a:latin typeface="Arial Black" panose="020B0A04020102020204"/>
                <a:cs typeface="Arial Black" panose="020B0A04020102020204"/>
              </a:rPr>
              <a:t>ΟΣΟ</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ΚΑΙ ΤΗΣ</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ΟΝΟΜΑΣΤΙΚΗΣ </a:t>
            </a:r>
            <a:r>
              <a:rPr sz="2250" spc="-10" dirty="0">
                <a:latin typeface="Arial Black" panose="020B0A04020102020204"/>
                <a:cs typeface="Arial Black" panose="020B0A04020102020204"/>
              </a:rPr>
              <a:t>ΤΑΧΥΤΗΤΑΣ </a:t>
            </a:r>
            <a:r>
              <a:rPr sz="2250" dirty="0">
                <a:latin typeface="Arial Black" panose="020B0A04020102020204"/>
                <a:cs typeface="Arial Black" panose="020B0A04020102020204"/>
              </a:rPr>
              <a:t>ΠΕΡΙΣΤΡΟΦΗΣ</a:t>
            </a:r>
            <a:r>
              <a:rPr sz="2250">
                <a:latin typeface="Arial Black" panose="020B0A04020102020204"/>
                <a:cs typeface="Arial Black" panose="020B0A04020102020204"/>
              </a:rPr>
              <a:t>,</a:t>
            </a:r>
            <a:r>
              <a:rPr sz="2250" spc="-20">
                <a:latin typeface="Arial Black" panose="020B0A04020102020204"/>
                <a:cs typeface="Arial Black" panose="020B0A04020102020204"/>
              </a:rPr>
              <a:t> </a:t>
            </a:r>
            <a:r>
              <a:rPr sz="2250" spc="-10" smtClean="0">
                <a:latin typeface="Arial Black" panose="020B0A04020102020204"/>
                <a:cs typeface="Arial Black" panose="020B0A04020102020204"/>
              </a:rPr>
              <a:t> </a:t>
            </a:r>
            <a:r>
              <a:rPr sz="2250" smtClean="0">
                <a:latin typeface="Arial Black" panose="020B0A04020102020204"/>
                <a:cs typeface="Arial Black" panose="020B0A04020102020204"/>
              </a:rPr>
              <a:t>ΜΕΙΩΝ</a:t>
            </a:r>
            <a:r>
              <a:rPr lang="el-GR" sz="2250" dirty="0" smtClean="0">
                <a:latin typeface="Arial Black" panose="020B0A04020102020204"/>
                <a:cs typeface="Arial Black" panose="020B0A04020102020204"/>
              </a:rPr>
              <a:t>ΟΥΝ</a:t>
            </a:r>
            <a:r>
              <a:rPr sz="2250" spc="-15" smtClean="0">
                <a:latin typeface="Arial Black" panose="020B0A04020102020204"/>
                <a:cs typeface="Arial Black" panose="020B0A04020102020204"/>
              </a:rPr>
              <a:t> </a:t>
            </a:r>
            <a:r>
              <a:rPr sz="2250" dirty="0">
                <a:latin typeface="Arial Black" panose="020B0A04020102020204"/>
                <a:cs typeface="Arial Black" panose="020B0A04020102020204"/>
              </a:rPr>
              <a:t>ΤΟ</a:t>
            </a:r>
            <a:r>
              <a:rPr sz="2250" spc="-10" dirty="0">
                <a:latin typeface="Arial Black" panose="020B0A04020102020204"/>
                <a:cs typeface="Arial Black" panose="020B0A04020102020204"/>
              </a:rPr>
              <a:t> </a:t>
            </a:r>
            <a:r>
              <a:rPr sz="2250" spc="-10">
                <a:latin typeface="Arial Black" panose="020B0A04020102020204"/>
                <a:cs typeface="Arial Black" panose="020B0A04020102020204"/>
              </a:rPr>
              <a:t>ΚΟΣΤΟΣ </a:t>
            </a:r>
            <a:r>
              <a:rPr sz="2250" smtClean="0">
                <a:latin typeface="Arial Black" panose="020B0A04020102020204"/>
                <a:cs typeface="Arial Black" panose="020B0A04020102020204"/>
              </a:rPr>
              <a:t>ΣΥΝΤΗΡΗΣ</a:t>
            </a:r>
            <a:r>
              <a:rPr lang="el-GR" sz="2250" dirty="0" smtClean="0">
                <a:latin typeface="Arial Black" panose="020B0A04020102020204"/>
                <a:cs typeface="Arial Black" panose="020B0A04020102020204"/>
              </a:rPr>
              <a:t>Η</a:t>
            </a:r>
            <a:r>
              <a:rPr sz="2250" smtClean="0">
                <a:latin typeface="Arial Black" panose="020B0A04020102020204"/>
                <a:cs typeface="Arial Black" panose="020B0A04020102020204"/>
              </a:rPr>
              <a:t>Σ</a:t>
            </a:r>
            <a:r>
              <a:rPr sz="2250" spc="-10" smtClean="0">
                <a:latin typeface="Arial Black" panose="020B0A04020102020204"/>
                <a:cs typeface="Arial Black" panose="020B0A04020102020204"/>
              </a:rPr>
              <a:t> </a:t>
            </a:r>
            <a:r>
              <a:rPr sz="2250">
                <a:latin typeface="Arial Black" panose="020B0A04020102020204"/>
                <a:cs typeface="Arial Black" panose="020B0A04020102020204"/>
              </a:rPr>
              <a:t>ΚΑΙ </a:t>
            </a:r>
            <a:r>
              <a:rPr lang="el-GR" sz="2250" dirty="0" smtClean="0">
                <a:latin typeface="Arial Black" panose="020B0A04020102020204"/>
                <a:cs typeface="Arial Black" panose="020B0A04020102020204"/>
              </a:rPr>
              <a:t>Τ</a:t>
            </a:r>
            <a:r>
              <a:rPr sz="2250" smtClean="0">
                <a:latin typeface="Arial Black" panose="020B0A04020102020204"/>
                <a:cs typeface="Arial Black" panose="020B0A04020102020204"/>
              </a:rPr>
              <a:t>Η</a:t>
            </a:r>
            <a:r>
              <a:rPr lang="el-GR" sz="2250" dirty="0" smtClean="0">
                <a:latin typeface="Arial Black" panose="020B0A04020102020204"/>
                <a:cs typeface="Arial Black" panose="020B0A04020102020204"/>
              </a:rPr>
              <a:t>Ν</a:t>
            </a:r>
            <a:r>
              <a:rPr sz="2250" spc="-10" smtClean="0">
                <a:latin typeface="Arial Black" panose="020B0A04020102020204"/>
                <a:cs typeface="Arial Black" panose="020B0A04020102020204"/>
              </a:rPr>
              <a:t> </a:t>
            </a:r>
            <a:r>
              <a:rPr sz="2250" dirty="0">
                <a:latin typeface="Arial Black" panose="020B0A04020102020204"/>
                <a:cs typeface="Arial Black" panose="020B0A04020102020204"/>
              </a:rPr>
              <a:t>ΚΑΤΑΝΑΛΩΣΗ</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ΚΑΥΣΙΜΟΥ,</a:t>
            </a:r>
            <a:r>
              <a:rPr sz="2250" spc="-5" dirty="0">
                <a:latin typeface="Arial Black" panose="020B0A04020102020204"/>
                <a:cs typeface="Arial Black" panose="020B0A04020102020204"/>
              </a:rPr>
              <a:t> </a:t>
            </a:r>
            <a:r>
              <a:rPr sz="2250" spc="-25" dirty="0">
                <a:latin typeface="Arial Black" panose="020B0A04020102020204"/>
                <a:cs typeface="Arial Black" panose="020B0A04020102020204"/>
              </a:rPr>
              <a:t>ΕΝΩ </a:t>
            </a:r>
            <a:r>
              <a:rPr sz="2250" dirty="0">
                <a:latin typeface="Arial Black" panose="020B0A04020102020204"/>
                <a:cs typeface="Arial Black" panose="020B0A04020102020204"/>
              </a:rPr>
              <a:t>ΑΥΞΑΝΕΤΑΙ</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Ο</a:t>
            </a:r>
            <a:r>
              <a:rPr sz="2250" spc="-5" dirty="0">
                <a:latin typeface="Arial Black" panose="020B0A04020102020204"/>
                <a:cs typeface="Arial Black" panose="020B0A04020102020204"/>
              </a:rPr>
              <a:t> </a:t>
            </a:r>
            <a:r>
              <a:rPr sz="2250">
                <a:latin typeface="Arial Black" panose="020B0A04020102020204"/>
                <a:cs typeface="Arial Black" panose="020B0A04020102020204"/>
              </a:rPr>
              <a:t>ΒΑΘΜΟΣ</a:t>
            </a:r>
            <a:r>
              <a:rPr sz="2250" spc="-5">
                <a:latin typeface="Arial Black" panose="020B0A04020102020204"/>
                <a:cs typeface="Arial Black" panose="020B0A04020102020204"/>
              </a:rPr>
              <a:t> </a:t>
            </a:r>
            <a:r>
              <a:rPr sz="2250" smtClean="0">
                <a:latin typeface="Arial Black" panose="020B0A04020102020204"/>
                <a:cs typeface="Arial Black" panose="020B0A04020102020204"/>
              </a:rPr>
              <a:t>ΑΠΟΔΟΣ</a:t>
            </a:r>
            <a:r>
              <a:rPr lang="el-GR" sz="2250" dirty="0" smtClean="0">
                <a:latin typeface="Arial Black" panose="020B0A04020102020204"/>
                <a:cs typeface="Arial Black" panose="020B0A04020102020204"/>
              </a:rPr>
              <a:t>Η</a:t>
            </a:r>
            <a:r>
              <a:rPr sz="2250" smtClean="0">
                <a:latin typeface="Arial Black" panose="020B0A04020102020204"/>
                <a:cs typeface="Arial Black" panose="020B0A04020102020204"/>
              </a:rPr>
              <a:t>Σ</a:t>
            </a:r>
            <a:r>
              <a:rPr sz="2250" spc="-5" smtClean="0">
                <a:latin typeface="Arial Black" panose="020B0A04020102020204"/>
                <a:cs typeface="Arial Black" panose="020B0A04020102020204"/>
              </a:rPr>
              <a:t> </a:t>
            </a:r>
            <a:r>
              <a:rPr sz="2250" spc="-10" smtClean="0">
                <a:latin typeface="Arial Black" panose="020B0A04020102020204"/>
                <a:cs typeface="Arial Black" panose="020B0A04020102020204"/>
              </a:rPr>
              <a:t>ΠΡΟΩΣ</a:t>
            </a:r>
            <a:r>
              <a:rPr lang="el-GR" sz="2250" spc="-10" dirty="0" smtClean="0">
                <a:latin typeface="Arial Black" panose="020B0A04020102020204"/>
                <a:cs typeface="Arial Black" panose="020B0A04020102020204"/>
              </a:rPr>
              <a:t>Η</a:t>
            </a:r>
            <a:r>
              <a:rPr sz="2250" spc="-10" smtClean="0">
                <a:latin typeface="Arial Black" panose="020B0A04020102020204"/>
                <a:cs typeface="Arial Black" panose="020B0A04020102020204"/>
              </a:rPr>
              <a:t>Σ</a:t>
            </a:r>
            <a:r>
              <a:rPr sz="2250" spc="-10" dirty="0">
                <a:latin typeface="Arial Black" panose="020B0A04020102020204"/>
                <a:cs typeface="Arial Black" panose="020B0A04020102020204"/>
              </a:rPr>
              <a:t>.</a:t>
            </a:r>
            <a:endParaRPr sz="2250">
              <a:latin typeface="Arial Black" panose="020B0A04020102020204"/>
              <a:cs typeface="Arial Black" panose="020B0A04020102020204"/>
            </a:endParaRPr>
          </a:p>
          <a:p>
            <a:pPr>
              <a:lnSpc>
                <a:spcPct val="100000"/>
              </a:lnSpc>
              <a:spcBef>
                <a:spcPts val="15"/>
              </a:spcBef>
            </a:pPr>
            <a:endParaRPr sz="2900">
              <a:latin typeface="Arial Black" panose="020B0A04020102020204"/>
              <a:cs typeface="Arial Black" panose="020B0A04020102020204"/>
            </a:endParaRPr>
          </a:p>
          <a:p>
            <a:pPr marL="12700" marR="398145">
              <a:lnSpc>
                <a:spcPct val="119000"/>
              </a:lnSpc>
            </a:pPr>
            <a:r>
              <a:rPr sz="2250" dirty="0">
                <a:latin typeface="Arial Black" panose="020B0A04020102020204"/>
                <a:cs typeface="Arial Black" panose="020B0A04020102020204"/>
              </a:rPr>
              <a:t>ΟΙ</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ΠΑΡΑΠΑΝΩ</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ΕΠΕΜΒΑΣΕΙΣ</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ΕΧΟΥΝ</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ΩΣ</a:t>
            </a:r>
            <a:r>
              <a:rPr sz="2250" spc="-5" dirty="0">
                <a:latin typeface="Arial Black" panose="020B0A04020102020204"/>
                <a:cs typeface="Arial Black" panose="020B0A04020102020204"/>
              </a:rPr>
              <a:t> </a:t>
            </a:r>
            <a:r>
              <a:rPr sz="2250" spc="-10" dirty="0">
                <a:latin typeface="Arial Black" panose="020B0A04020102020204"/>
                <a:cs typeface="Arial Black" panose="020B0A04020102020204"/>
              </a:rPr>
              <a:t>ΑΡΝΗΤΙΚΟ </a:t>
            </a:r>
            <a:r>
              <a:rPr sz="2250" dirty="0">
                <a:latin typeface="Arial Black" panose="020B0A04020102020204"/>
                <a:cs typeface="Arial Black" panose="020B0A04020102020204"/>
              </a:rPr>
              <a:t>ΑΠΟΤΕΛΕΣΜΑ,</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Η</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ΕΠΙΘΥΜΗΤΗ</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ΠΑΡΑΓΟΜΕΝΗ</a:t>
            </a:r>
            <a:r>
              <a:rPr sz="2250" spc="-5" dirty="0">
                <a:latin typeface="Arial Black" panose="020B0A04020102020204"/>
                <a:cs typeface="Arial Black" panose="020B0A04020102020204"/>
              </a:rPr>
              <a:t> </a:t>
            </a:r>
            <a:r>
              <a:rPr sz="2250" spc="-10" dirty="0">
                <a:latin typeface="Arial Black" panose="020B0A04020102020204"/>
                <a:cs typeface="Arial Black" panose="020B0A04020102020204"/>
              </a:rPr>
              <a:t>ΙΣΧΥΣ </a:t>
            </a:r>
            <a:r>
              <a:rPr sz="2250" dirty="0">
                <a:latin typeface="Arial Black" panose="020B0A04020102020204"/>
                <a:cs typeface="Arial Black" panose="020B0A04020102020204"/>
              </a:rPr>
              <a:t>ΝΑ</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ΑΠΑΙΤΕΙ</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ΜΕΓΑΛΥΤΕΡΟ</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ΜΕΓΕΘΟΣ</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ΚΑΙ</a:t>
            </a:r>
            <a:r>
              <a:rPr sz="2250" spc="10" dirty="0">
                <a:latin typeface="Arial Black" panose="020B0A04020102020204"/>
                <a:cs typeface="Arial Black" panose="020B0A04020102020204"/>
              </a:rPr>
              <a:t> </a:t>
            </a:r>
            <a:r>
              <a:rPr sz="2250">
                <a:latin typeface="Arial Black" panose="020B0A04020102020204"/>
                <a:cs typeface="Arial Black" panose="020B0A04020102020204"/>
              </a:rPr>
              <a:t>ΒΑΡΟΣ</a:t>
            </a:r>
            <a:r>
              <a:rPr sz="2250" spc="-5">
                <a:latin typeface="Arial Black" panose="020B0A04020102020204"/>
                <a:cs typeface="Arial Black" panose="020B0A04020102020204"/>
              </a:rPr>
              <a:t> </a:t>
            </a:r>
            <a:endParaRPr lang="el-GR" sz="2250" spc="-5" dirty="0" smtClean="0">
              <a:latin typeface="Arial Black" panose="020B0A04020102020204"/>
              <a:cs typeface="Arial Black" panose="020B0A04020102020204"/>
            </a:endParaRPr>
          </a:p>
          <a:p>
            <a:pPr marL="12700" marR="398145">
              <a:lnSpc>
                <a:spcPct val="119000"/>
              </a:lnSpc>
            </a:pPr>
            <a:r>
              <a:rPr sz="2250" spc="-25" smtClean="0">
                <a:latin typeface="Arial Black" panose="020B0A04020102020204"/>
                <a:cs typeface="Arial Black" panose="020B0A04020102020204"/>
              </a:rPr>
              <a:t>ΚΙ</a:t>
            </a:r>
            <a:r>
              <a:rPr sz="2250" smtClean="0">
                <a:latin typeface="Arial Black" panose="020B0A04020102020204"/>
                <a:cs typeface="Arial Black" panose="020B0A04020102020204"/>
              </a:rPr>
              <a:t>ΝΗΤΗΡΑ</a:t>
            </a:r>
            <a:r>
              <a:rPr sz="2250" spc="-10" smtClean="0">
                <a:latin typeface="Arial Black" panose="020B0A04020102020204"/>
                <a:cs typeface="Arial Black" panose="020B0A04020102020204"/>
              </a:rPr>
              <a:t> </a:t>
            </a:r>
            <a:r>
              <a:rPr sz="2250" dirty="0">
                <a:latin typeface="Arial Black" panose="020B0A04020102020204"/>
                <a:cs typeface="Arial Black" panose="020B0A04020102020204"/>
              </a:rPr>
              <a:t>ΜΕ</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ΜΕΓΑΛΥΤΕΡΟ</a:t>
            </a:r>
            <a:r>
              <a:rPr sz="2250" spc="-10" dirty="0">
                <a:latin typeface="Arial Black" panose="020B0A04020102020204"/>
                <a:cs typeface="Arial Black" panose="020B0A04020102020204"/>
              </a:rPr>
              <a:t> </a:t>
            </a:r>
            <a:r>
              <a:rPr sz="2250">
                <a:latin typeface="Arial Black" panose="020B0A04020102020204"/>
                <a:cs typeface="Arial Black" panose="020B0A04020102020204"/>
              </a:rPr>
              <a:t>ΚΟΣΤΟΣ</a:t>
            </a:r>
            <a:r>
              <a:rPr sz="2250" spc="-10">
                <a:latin typeface="Arial Black" panose="020B0A04020102020204"/>
                <a:cs typeface="Arial Black" panose="020B0A04020102020204"/>
              </a:rPr>
              <a:t> </a:t>
            </a:r>
            <a:r>
              <a:rPr sz="2250" smtClean="0">
                <a:latin typeface="Arial Black" panose="020B0A04020102020204"/>
                <a:cs typeface="Arial Black" panose="020B0A04020102020204"/>
              </a:rPr>
              <a:t>ΚΤΗΣ</a:t>
            </a:r>
            <a:r>
              <a:rPr lang="el-GR" sz="2250" dirty="0" smtClean="0">
                <a:latin typeface="Arial Black" panose="020B0A04020102020204"/>
                <a:cs typeface="Arial Black" panose="020B0A04020102020204"/>
              </a:rPr>
              <a:t>Η</a:t>
            </a:r>
            <a:r>
              <a:rPr sz="2250" smtClean="0">
                <a:latin typeface="Arial Black" panose="020B0A04020102020204"/>
                <a:cs typeface="Arial Black" panose="020B0A04020102020204"/>
              </a:rPr>
              <a:t>Σ</a:t>
            </a:r>
            <a:r>
              <a:rPr sz="2250" dirty="0">
                <a:latin typeface="Arial Black" panose="020B0A04020102020204"/>
                <a:cs typeface="Arial Black" panose="020B0A04020102020204"/>
              </a:rPr>
              <a:t>,</a:t>
            </a:r>
            <a:r>
              <a:rPr sz="2250" spc="-10" dirty="0">
                <a:latin typeface="Arial Black" panose="020B0A04020102020204"/>
                <a:cs typeface="Arial Black" panose="020B0A04020102020204"/>
              </a:rPr>
              <a:t> </a:t>
            </a:r>
            <a:r>
              <a:rPr sz="2250" spc="-25" dirty="0">
                <a:latin typeface="Arial Black" panose="020B0A04020102020204"/>
                <a:cs typeface="Arial Black" panose="020B0A04020102020204"/>
              </a:rPr>
              <a:t>ΣΕ </a:t>
            </a:r>
            <a:r>
              <a:rPr sz="2250" dirty="0">
                <a:latin typeface="Arial Black" panose="020B0A04020102020204"/>
                <a:cs typeface="Arial Black" panose="020B0A04020102020204"/>
              </a:rPr>
              <a:t>ΣΧΕΣΗ</a:t>
            </a:r>
            <a:r>
              <a:rPr sz="2250" spc="-20" dirty="0">
                <a:latin typeface="Arial Black" panose="020B0A04020102020204"/>
                <a:cs typeface="Arial Black" panose="020B0A04020102020204"/>
              </a:rPr>
              <a:t> </a:t>
            </a:r>
            <a:r>
              <a:rPr sz="2250" dirty="0">
                <a:latin typeface="Arial Black" panose="020B0A04020102020204"/>
                <a:cs typeface="Arial Black" panose="020B0A04020102020204"/>
              </a:rPr>
              <a:t>ΜΕ</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ΤΟΝ</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ΑΝΤΙΣΤΟΙΧΟ</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ΚΙΝΗΤΗΡΑ</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ΠΟΥ </a:t>
            </a:r>
            <a:r>
              <a:rPr sz="2250" spc="-20" dirty="0">
                <a:latin typeface="Arial Black" panose="020B0A04020102020204"/>
                <a:cs typeface="Arial Black" panose="020B0A04020102020204"/>
              </a:rPr>
              <a:t>ΛΕΙ- </a:t>
            </a:r>
            <a:r>
              <a:rPr sz="2250" dirty="0">
                <a:latin typeface="Arial Black" panose="020B0A04020102020204"/>
                <a:cs typeface="Arial Black" panose="020B0A04020102020204"/>
              </a:rPr>
              <a:t>ΤΟΥΡΓΕΙ</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ΣΤΗΝ</a:t>
            </a:r>
            <a:r>
              <a:rPr sz="2250" spc="-15" dirty="0">
                <a:latin typeface="Arial Black" panose="020B0A04020102020204"/>
                <a:cs typeface="Arial Black" panose="020B0A04020102020204"/>
              </a:rPr>
              <a:t> </a:t>
            </a:r>
            <a:r>
              <a:rPr sz="2250" dirty="0">
                <a:latin typeface="Arial Black" panose="020B0A04020102020204"/>
                <a:cs typeface="Arial Black" panose="020B0A04020102020204"/>
              </a:rPr>
              <a:t>ΚΑΝΟΝΙΚΗ</a:t>
            </a:r>
            <a:r>
              <a:rPr sz="2250" spc="-10" dirty="0">
                <a:latin typeface="Arial Black" panose="020B0A04020102020204"/>
                <a:cs typeface="Arial Black" panose="020B0A04020102020204"/>
              </a:rPr>
              <a:t> </a:t>
            </a:r>
            <a:r>
              <a:rPr sz="2250" dirty="0">
                <a:latin typeface="Arial Black" panose="020B0A04020102020204"/>
                <a:cs typeface="Arial Black" panose="020B0A04020102020204"/>
              </a:rPr>
              <a:t>ΜΕΓΙΣΤΗ</a:t>
            </a:r>
            <a:r>
              <a:rPr sz="2250" spc="-5" dirty="0">
                <a:latin typeface="Arial Black" panose="020B0A04020102020204"/>
                <a:cs typeface="Arial Black" panose="020B0A04020102020204"/>
              </a:rPr>
              <a:t> </a:t>
            </a:r>
            <a:r>
              <a:rPr sz="2250" dirty="0">
                <a:latin typeface="Arial Black" panose="020B0A04020102020204"/>
                <a:cs typeface="Arial Black" panose="020B0A04020102020204"/>
              </a:rPr>
              <a:t>ΣΥΝΕΧΗ</a:t>
            </a:r>
            <a:r>
              <a:rPr sz="2250" spc="-10" dirty="0">
                <a:latin typeface="Arial Black" panose="020B0A04020102020204"/>
                <a:cs typeface="Arial Black" panose="020B0A04020102020204"/>
              </a:rPr>
              <a:t> ΙΣΧΥ.</a:t>
            </a:r>
            <a:endParaRPr sz="2250">
              <a:latin typeface="Arial Black" panose="020B0A04020102020204"/>
              <a:cs typeface="Arial Black" panose="020B0A040201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170179" rIns="0" bIns="0" rtlCol="0">
            <a:spAutoFit/>
          </a:bodyPr>
          <a:lstStyle/>
          <a:p>
            <a:pPr marL="3409315">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ΟΡΙΣΜΟΙ</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170179" rIns="0" bIns="0" rtlCol="0">
            <a:spAutoFit/>
          </a:bodyPr>
          <a:lstStyle/>
          <a:p>
            <a:pPr marL="1991995">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ΘΕΡΜΙΚΟΣ</a:t>
            </a:r>
            <a:r>
              <a:rPr sz="2400" b="0" u="heavy" spc="-7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ΙΣΟΛΟΓΙΣΜΟΣ</a:t>
            </a:r>
            <a:endParaRPr sz="2400">
              <a:latin typeface="Arial Black" panose="020B0A04020102020204"/>
              <a:cs typeface="Arial Black" panose="020B0A04020102020204"/>
            </a:endParaRPr>
          </a:p>
        </p:txBody>
      </p:sp>
      <p:sp>
        <p:nvSpPr>
          <p:cNvPr id="4" name="object 4"/>
          <p:cNvSpPr txBox="1"/>
          <p:nvPr/>
        </p:nvSpPr>
        <p:spPr>
          <a:xfrm>
            <a:off x="365759" y="938530"/>
            <a:ext cx="8434070" cy="5849620"/>
          </a:xfrm>
          <a:prstGeom prst="rect">
            <a:avLst/>
          </a:prstGeom>
        </p:spPr>
        <p:txBody>
          <a:bodyPr vert="horz" wrap="square" lIns="0" tIns="12065" rIns="0" bIns="0" rtlCol="0">
            <a:spAutoFit/>
          </a:bodyPr>
          <a:lstStyle/>
          <a:p>
            <a:pPr marL="12700" marR="127635" indent="77470">
              <a:lnSpc>
                <a:spcPct val="117000"/>
              </a:lnSpc>
              <a:spcBef>
                <a:spcPts val="95"/>
              </a:spcBef>
            </a:pPr>
            <a:r>
              <a:rPr sz="2200" dirty="0">
                <a:latin typeface="Arial Black" panose="020B0A04020102020204"/>
                <a:cs typeface="Arial Black" panose="020B0A04020102020204"/>
              </a:rPr>
              <a:t>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ΑΡΧΗ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ΔΙΑΤΗΡΗΣΗΣ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ΤΗΕ</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ΕΝΕΡΓΕΙΑΣ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(ΠΡΩΤΟΣ</a:t>
            </a:r>
            <a:r>
              <a:rPr sz="2200" spc="-50" dirty="0">
                <a:latin typeface="Arial Black" panose="020B0A04020102020204"/>
                <a:cs typeface="Arial Black" panose="020B0A04020102020204"/>
              </a:rPr>
              <a:t> </a:t>
            </a:r>
            <a:r>
              <a:rPr sz="2200" spc="-20" dirty="0">
                <a:latin typeface="Arial Black" panose="020B0A04020102020204"/>
                <a:cs typeface="Arial Black" panose="020B0A04020102020204"/>
              </a:rPr>
              <a:t>ΘΕΡ- </a:t>
            </a:r>
            <a:r>
              <a:rPr sz="2200" dirty="0">
                <a:latin typeface="Arial Black" panose="020B0A04020102020204"/>
                <a:cs typeface="Arial Black" panose="020B0A04020102020204"/>
              </a:rPr>
              <a:t>ΜΟΔΥΝΑΜΙΚΟΣ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ΝΟΜΟΣ)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ΜΠΟΡΕΙ</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ΜΑΣ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ΔΩΣΕΙ</a:t>
            </a:r>
            <a:r>
              <a:rPr sz="2200" spc="-55" dirty="0">
                <a:latin typeface="Arial Black" panose="020B0A04020102020204"/>
                <a:cs typeface="Arial Black" panose="020B0A04020102020204"/>
              </a:rPr>
              <a:t> </a:t>
            </a:r>
            <a:r>
              <a:rPr sz="2200" spc="-25" dirty="0">
                <a:latin typeface="Arial Black" panose="020B0A04020102020204"/>
                <a:cs typeface="Arial Black" panose="020B0A04020102020204"/>
              </a:rPr>
              <a:t>ΤΟ </a:t>
            </a:r>
            <a:r>
              <a:rPr sz="2200">
                <a:latin typeface="Arial Black" panose="020B0A04020102020204"/>
                <a:cs typeface="Arial Black" panose="020B0A04020102020204"/>
              </a:rPr>
              <a:t>ΘΕΡΜΙΚΟ</a:t>
            </a:r>
            <a:r>
              <a:rPr sz="2200" spc="-65">
                <a:latin typeface="Arial Black" panose="020B0A04020102020204"/>
                <a:cs typeface="Arial Black" panose="020B0A04020102020204"/>
              </a:rPr>
              <a:t> </a:t>
            </a:r>
            <a:r>
              <a:rPr lang="el-GR" sz="2200" spc="-65" dirty="0" smtClean="0">
                <a:latin typeface="Arial Black" panose="020B0A04020102020204"/>
                <a:cs typeface="Arial Black" panose="020B0A04020102020204"/>
              </a:rPr>
              <a:t>ΥΠ</a:t>
            </a:r>
            <a:r>
              <a:rPr sz="2200" smtClean="0">
                <a:latin typeface="Arial Black" panose="020B0A04020102020204"/>
                <a:cs typeface="Arial Black" panose="020B0A04020102020204"/>
              </a:rPr>
              <a:t>ΟΛΟΓΙΣΜΟ</a:t>
            </a:r>
            <a:r>
              <a:rPr sz="2200" spc="-60" smtClean="0">
                <a:latin typeface="Arial Black" panose="020B0A04020102020204"/>
                <a:cs typeface="Arial Black" panose="020B0A04020102020204"/>
              </a:rPr>
              <a:t> </a:t>
            </a:r>
            <a:r>
              <a:rPr sz="2200" dirty="0">
                <a:latin typeface="Arial Black" panose="020B0A04020102020204"/>
                <a:cs typeface="Arial Black" panose="020B0A04020102020204"/>
              </a:rPr>
              <a:t>ΜΙΑΣ</a:t>
            </a:r>
            <a:r>
              <a:rPr sz="2200" spc="-60" dirty="0">
                <a:latin typeface="Arial Black" panose="020B0A04020102020204"/>
                <a:cs typeface="Arial Black" panose="020B0A04020102020204"/>
              </a:rPr>
              <a:t> </a:t>
            </a:r>
            <a:r>
              <a:rPr sz="2200" spc="-20" dirty="0">
                <a:latin typeface="Arial Black" panose="020B0A04020102020204"/>
                <a:cs typeface="Arial Black" panose="020B0A04020102020204"/>
              </a:rPr>
              <a:t>ΜΕΚ.</a:t>
            </a:r>
            <a:endParaRPr sz="2200">
              <a:latin typeface="Arial Black" panose="020B0A04020102020204"/>
              <a:cs typeface="Arial Black" panose="020B0A04020102020204"/>
            </a:endParaRPr>
          </a:p>
          <a:p>
            <a:pPr marL="105410">
              <a:lnSpc>
                <a:spcPct val="100000"/>
              </a:lnSpc>
              <a:spcBef>
                <a:spcPts val="450"/>
              </a:spcBef>
            </a:pPr>
            <a:r>
              <a:rPr sz="2200" dirty="0">
                <a:latin typeface="Arial Black" panose="020B0A04020102020204"/>
                <a:cs typeface="Arial Black" panose="020B0A04020102020204"/>
              </a:rPr>
              <a:t>ΣΕ</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ΣΤΑΘΕΡΗ</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ΛΕΙΤΟΥΡΓΙΑ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ΤΟ</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ΑΘΡΟΙΣΜΑ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ΤΩΝ</a:t>
            </a:r>
            <a:r>
              <a:rPr sz="2200" spc="-55" dirty="0">
                <a:latin typeface="Arial Black" panose="020B0A04020102020204"/>
                <a:cs typeface="Arial Black" panose="020B0A04020102020204"/>
              </a:rPr>
              <a:t> </a:t>
            </a:r>
            <a:r>
              <a:rPr sz="2200" spc="-10" dirty="0">
                <a:latin typeface="Arial Black" panose="020B0A04020102020204"/>
                <a:cs typeface="Arial Black" panose="020B0A04020102020204"/>
              </a:rPr>
              <a:t>ΕΝΕΡ-</a:t>
            </a:r>
            <a:endParaRPr sz="2200">
              <a:latin typeface="Arial Black" panose="020B0A04020102020204"/>
              <a:cs typeface="Arial Black" panose="020B0A04020102020204"/>
            </a:endParaRPr>
          </a:p>
          <a:p>
            <a:pPr marL="12700" marR="296545">
              <a:lnSpc>
                <a:spcPct val="117000"/>
              </a:lnSpc>
              <a:spcBef>
                <a:spcPts val="5"/>
              </a:spcBef>
            </a:pPr>
            <a:r>
              <a:rPr sz="2200" dirty="0">
                <a:latin typeface="Arial Black" panose="020B0A04020102020204"/>
                <a:cs typeface="Arial Black" panose="020B0A04020102020204"/>
              </a:rPr>
              <a:t>ΓΕΙΩΝ</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ΠΡΕΠΕΙ</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ΙΣΟΥΤΑΙ</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ΜΗΔΕΝ,</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ΔΗΛΑΔΗ</a:t>
            </a:r>
            <a:r>
              <a:rPr sz="2200" spc="-55" dirty="0">
                <a:latin typeface="Arial Black" panose="020B0A04020102020204"/>
                <a:cs typeface="Arial Black" panose="020B0A04020102020204"/>
              </a:rPr>
              <a:t> </a:t>
            </a:r>
            <a:r>
              <a:rPr sz="2200" spc="-50" dirty="0">
                <a:latin typeface="Arial Black" panose="020B0A04020102020204"/>
                <a:cs typeface="Arial Black" panose="020B0A04020102020204"/>
              </a:rPr>
              <a:t>Η </a:t>
            </a:r>
            <a:r>
              <a:rPr sz="2200" dirty="0">
                <a:latin typeface="Arial Black" panose="020B0A04020102020204"/>
                <a:cs typeface="Arial Black" panose="020B0A04020102020204"/>
              </a:rPr>
              <a:t>ΕΝΕΡΓΕΙΑ</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ΠΟΥ</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ΕΙΣΕΡΧΕΤΑΙ</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ΣΤΟ</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ΣΥΣΤΗΜΑ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ΕΙΝΑΙ </a:t>
            </a:r>
            <a:r>
              <a:rPr sz="2200" dirty="0">
                <a:latin typeface="Arial Black" panose="020B0A04020102020204"/>
                <a:cs typeface="Arial Black" panose="020B0A04020102020204"/>
              </a:rPr>
              <a:t>ΙΣΗ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ΑΥΤΗ</a:t>
            </a:r>
            <a:r>
              <a:rPr sz="2200" spc="-35" dirty="0">
                <a:latin typeface="Arial Black" panose="020B0A04020102020204"/>
                <a:cs typeface="Arial Black" panose="020B0A04020102020204"/>
              </a:rPr>
              <a:t> </a:t>
            </a:r>
            <a:r>
              <a:rPr sz="2200" dirty="0">
                <a:latin typeface="Arial Black" panose="020B0A04020102020204"/>
                <a:cs typeface="Arial Black" panose="020B0A04020102020204"/>
              </a:rPr>
              <a:t>ΠΟΥ</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ΕΞΕΡΧΕΤΑΙ</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ΑΠΟ</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ΑΥΤΟ.</a:t>
            </a:r>
            <a:endParaRPr sz="2200">
              <a:latin typeface="Arial Black" panose="020B0A04020102020204"/>
              <a:cs typeface="Arial Black" panose="020B0A04020102020204"/>
            </a:endParaRPr>
          </a:p>
          <a:p>
            <a:pPr marL="12700" marR="49530" indent="92710">
              <a:lnSpc>
                <a:spcPct val="117000"/>
              </a:lnSpc>
              <a:spcBef>
                <a:spcPts val="2540"/>
              </a:spcBef>
            </a:pPr>
            <a:r>
              <a:rPr sz="2200" dirty="0">
                <a:latin typeface="Arial Black" panose="020B0A04020102020204"/>
                <a:cs typeface="Arial Black" panose="020B0A04020102020204"/>
              </a:rPr>
              <a:t>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ΕΙΣΕΡΧΟΜΕΝΗ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ΕΙΝΑΙ</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Η</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ΘΕΡΜΙΚΗ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50" dirty="0">
                <a:latin typeface="Arial Black" panose="020B0A04020102020204"/>
                <a:cs typeface="Arial Black" panose="020B0A04020102020204"/>
              </a:rPr>
              <a:t> </a:t>
            </a:r>
            <a:r>
              <a:rPr sz="2200" spc="-25" dirty="0">
                <a:latin typeface="Arial Black" panose="020B0A04020102020204"/>
                <a:cs typeface="Arial Black" panose="020B0A04020102020204"/>
              </a:rPr>
              <a:t>ΤΟΥ </a:t>
            </a:r>
            <a:r>
              <a:rPr sz="2200" spc="-10" dirty="0">
                <a:latin typeface="Arial Black" panose="020B0A04020102020204"/>
                <a:cs typeface="Arial Black" panose="020B0A04020102020204"/>
              </a:rPr>
              <a:t>ΚΑΥΣΙΜΟΥ.</a:t>
            </a:r>
            <a:endParaRPr sz="2200">
              <a:latin typeface="Arial Black" panose="020B0A04020102020204"/>
              <a:cs typeface="Arial Black" panose="020B0A04020102020204"/>
            </a:endParaRPr>
          </a:p>
          <a:p>
            <a:pPr marL="12700" marR="219710" indent="92710">
              <a:lnSpc>
                <a:spcPct val="117000"/>
              </a:lnSpc>
            </a:pPr>
            <a:r>
              <a:rPr sz="2200" dirty="0">
                <a:latin typeface="Arial Black" panose="020B0A04020102020204"/>
                <a:cs typeface="Arial Black" panose="020B0A04020102020204"/>
              </a:rPr>
              <a:t>Η</a:t>
            </a:r>
            <a:r>
              <a:rPr sz="2200" spc="-75" dirty="0">
                <a:latin typeface="Arial Black" panose="020B0A04020102020204"/>
                <a:cs typeface="Arial Black" panose="020B0A04020102020204"/>
              </a:rPr>
              <a:t> </a:t>
            </a:r>
            <a:r>
              <a:rPr sz="2200" dirty="0">
                <a:latin typeface="Arial Black" panose="020B0A04020102020204"/>
                <a:cs typeface="Arial Black" panose="020B0A04020102020204"/>
              </a:rPr>
              <a:t>ΕΞΕΡΧΟΜΕΝΗ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ΕΙΝΑΙ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ΤΟ</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ΑΚΟΛΟΥΘΟ</a:t>
            </a:r>
            <a:r>
              <a:rPr sz="2200" spc="-50" dirty="0">
                <a:latin typeface="Arial Black" panose="020B0A04020102020204"/>
                <a:cs typeface="Arial Black" panose="020B0A04020102020204"/>
              </a:rPr>
              <a:t> </a:t>
            </a:r>
            <a:r>
              <a:rPr sz="2200" spc="-10" dirty="0">
                <a:latin typeface="Arial Black" panose="020B0A04020102020204"/>
                <a:cs typeface="Arial Black" panose="020B0A04020102020204"/>
              </a:rPr>
              <a:t>ΑΘΡΟΙ- </a:t>
            </a:r>
            <a:r>
              <a:rPr sz="2200" spc="-20" dirty="0">
                <a:latin typeface="Arial Black" panose="020B0A04020102020204"/>
                <a:cs typeface="Arial Black" panose="020B0A04020102020204"/>
              </a:rPr>
              <a:t>ΣΜΑ:</a:t>
            </a:r>
            <a:endParaRPr sz="2200">
              <a:latin typeface="Arial Black" panose="020B0A04020102020204"/>
              <a:cs typeface="Arial Black" panose="020B0A04020102020204"/>
            </a:endParaRPr>
          </a:p>
          <a:p>
            <a:pPr marL="12700">
              <a:lnSpc>
                <a:spcPct val="100000"/>
              </a:lnSpc>
              <a:spcBef>
                <a:spcPts val="450"/>
              </a:spcBef>
            </a:pPr>
            <a:r>
              <a:rPr sz="2200" dirty="0">
                <a:latin typeface="Arial Black" panose="020B0A04020102020204"/>
                <a:cs typeface="Arial Black" panose="020B0A04020102020204"/>
              </a:rPr>
              <a:t>ΜΗΧΑΝΙΚΗ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ΑΞΟΝΑ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ΘΕΡΜΙΚΗ</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ΠΡΟΣ</a:t>
            </a:r>
            <a:r>
              <a:rPr sz="2200" spc="-50" dirty="0">
                <a:latin typeface="Arial Black" panose="020B0A04020102020204"/>
                <a:cs typeface="Arial Black" panose="020B0A04020102020204"/>
              </a:rPr>
              <a:t> </a:t>
            </a:r>
            <a:r>
              <a:rPr sz="2200" spc="-25" dirty="0">
                <a:latin typeface="Arial Black" panose="020B0A04020102020204"/>
                <a:cs typeface="Arial Black" panose="020B0A04020102020204"/>
              </a:rPr>
              <a:t>ΝΕ-</a:t>
            </a:r>
            <a:endParaRPr sz="2200">
              <a:latin typeface="Arial Black" panose="020B0A04020102020204"/>
              <a:cs typeface="Arial Black" panose="020B0A04020102020204"/>
            </a:endParaRPr>
          </a:p>
          <a:p>
            <a:pPr marL="12700" marR="207010">
              <a:lnSpc>
                <a:spcPct val="117000"/>
              </a:lnSpc>
              <a:spcBef>
                <a:spcPts val="15"/>
              </a:spcBef>
            </a:pPr>
            <a:r>
              <a:rPr sz="2200" dirty="0">
                <a:latin typeface="Arial Black" panose="020B0A04020102020204"/>
                <a:cs typeface="Arial Black" panose="020B0A04020102020204"/>
              </a:rPr>
              <a:t>ΡΟ</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ΨΥΞΗΣ</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a:t>
            </a:r>
            <a:r>
              <a:rPr sz="2200" spc="-30" dirty="0">
                <a:latin typeface="Arial Black" panose="020B0A04020102020204"/>
                <a:cs typeface="Arial Black" panose="020B0A04020102020204"/>
              </a:rPr>
              <a:t> </a:t>
            </a:r>
            <a:r>
              <a:rPr sz="2200" dirty="0">
                <a:latin typeface="Arial Black" panose="020B0A04020102020204"/>
                <a:cs typeface="Arial Black" panose="020B0A04020102020204"/>
              </a:rPr>
              <a:t>ΘΕΡΜΙΚΗ</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ΙΣΧΥΣ</a:t>
            </a:r>
            <a:r>
              <a:rPr sz="2200" spc="-40" dirty="0">
                <a:latin typeface="Arial Black" panose="020B0A04020102020204"/>
                <a:cs typeface="Arial Black" panose="020B0A04020102020204"/>
              </a:rPr>
              <a:t> </a:t>
            </a:r>
            <a:r>
              <a:rPr sz="2200" dirty="0">
                <a:latin typeface="Arial Black" panose="020B0A04020102020204"/>
                <a:cs typeface="Arial Black" panose="020B0A04020102020204"/>
              </a:rPr>
              <a:t>ΚΑΥΣΑΕΡΙΩΝ</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a:t>
            </a:r>
            <a:r>
              <a:rPr sz="2200" spc="-40" dirty="0">
                <a:latin typeface="Arial Black" panose="020B0A04020102020204"/>
                <a:cs typeface="Arial Black" panose="020B0A04020102020204"/>
              </a:rPr>
              <a:t> </a:t>
            </a:r>
            <a:r>
              <a:rPr sz="2200" spc="-10" dirty="0">
                <a:latin typeface="Arial Black" panose="020B0A04020102020204"/>
                <a:cs typeface="Arial Black" panose="020B0A04020102020204"/>
              </a:rPr>
              <a:t>ΑΠΡΟΣ- </a:t>
            </a:r>
            <a:r>
              <a:rPr sz="2200" dirty="0">
                <a:latin typeface="Arial Black" panose="020B0A04020102020204"/>
                <a:cs typeface="Arial Black" panose="020B0A04020102020204"/>
              </a:rPr>
              <a:t>ΔΙΟΡΙΣΤΕΣ</a:t>
            </a:r>
            <a:r>
              <a:rPr sz="2200" spc="-90" dirty="0">
                <a:latin typeface="Arial Black" panose="020B0A04020102020204"/>
                <a:cs typeface="Arial Black" panose="020B0A04020102020204"/>
              </a:rPr>
              <a:t> </a:t>
            </a:r>
            <a:r>
              <a:rPr sz="2200" dirty="0">
                <a:latin typeface="Arial Black" panose="020B0A04020102020204"/>
                <a:cs typeface="Arial Black" panose="020B0A04020102020204"/>
              </a:rPr>
              <a:t>ΑΠΩΛΕΙΕΣ</a:t>
            </a:r>
            <a:r>
              <a:rPr sz="2200" spc="-80" dirty="0">
                <a:latin typeface="Arial Black" panose="020B0A04020102020204"/>
                <a:cs typeface="Arial Black" panose="020B0A04020102020204"/>
              </a:rPr>
              <a:t> </a:t>
            </a:r>
            <a:r>
              <a:rPr sz="2200" spc="-10" dirty="0">
                <a:latin typeface="Arial Black" panose="020B0A04020102020204"/>
                <a:cs typeface="Arial Black" panose="020B0A04020102020204"/>
              </a:rPr>
              <a:t>ΙΣΧΥΟΣ.</a:t>
            </a:r>
            <a:endParaRPr sz="22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962659"/>
            <a:ext cx="8351520" cy="4532010"/>
          </a:xfrm>
          <a:prstGeom prst="rect">
            <a:avLst/>
          </a:prstGeom>
        </p:spPr>
        <p:txBody>
          <a:bodyPr vert="horz" wrap="square" lIns="0" tIns="30480" rIns="0" bIns="0" rtlCol="0">
            <a:spAutoFit/>
          </a:bodyPr>
          <a:lstStyle/>
          <a:p>
            <a:pPr marL="12700" marR="252730">
              <a:lnSpc>
                <a:spcPct val="95000"/>
              </a:lnSpc>
              <a:spcBef>
                <a:spcPts val="240"/>
              </a:spcBef>
              <a:buClr>
                <a:srgbClr val="FF0000"/>
              </a:buClr>
              <a:buSzPct val="96000"/>
              <a:buFont typeface="Wingdings" panose="05000000000000000000"/>
              <a:buChar char=""/>
              <a:tabLst>
                <a:tab pos="285115" algn="l"/>
              </a:tabLst>
            </a:pPr>
            <a:r>
              <a:rPr sz="2000" b="1" spc="-10" smtClean="0">
                <a:latin typeface="Arial" panose="020B0604020202020204"/>
                <a:cs typeface="Arial" panose="020B0604020202020204"/>
              </a:rPr>
              <a:t>ΠΑΡ</a:t>
            </a:r>
            <a:r>
              <a:rPr lang="el-GR" sz="2000" b="1" spc="-10" dirty="0" smtClean="0">
                <a:latin typeface="Arial" panose="020B0604020202020204"/>
                <a:cs typeface="Arial" panose="020B0604020202020204"/>
              </a:rPr>
              <a:t>ΟΜΟΙΟ</a:t>
            </a:r>
            <a:r>
              <a:rPr sz="2000" b="1" spc="-140" smtClean="0">
                <a:latin typeface="Arial" panose="020B0604020202020204"/>
                <a:cs typeface="Arial" panose="020B0604020202020204"/>
              </a:rPr>
              <a:t> </a:t>
            </a:r>
            <a:r>
              <a:rPr sz="2000" b="1" dirty="0">
                <a:latin typeface="Arial" panose="020B0604020202020204"/>
                <a:cs typeface="Arial" panose="020B0604020202020204"/>
              </a:rPr>
              <a:t>ΤΟΥ</a:t>
            </a:r>
            <a:r>
              <a:rPr sz="2000" b="1" spc="-110" dirty="0">
                <a:latin typeface="Arial" panose="020B0604020202020204"/>
                <a:cs typeface="Arial" panose="020B0604020202020204"/>
              </a:rPr>
              <a:t> </a:t>
            </a:r>
            <a:r>
              <a:rPr sz="2000" b="1" spc="-20" dirty="0">
                <a:latin typeface="Arial" panose="020B0604020202020204"/>
                <a:cs typeface="Arial" panose="020B0604020202020204"/>
              </a:rPr>
              <a:t>ΣΥΣΤΗΜΑΤΟΣ</a:t>
            </a:r>
            <a:r>
              <a:rPr sz="2000" b="1" spc="-100" dirty="0">
                <a:latin typeface="Arial" panose="020B0604020202020204"/>
                <a:cs typeface="Arial" panose="020B0604020202020204"/>
              </a:rPr>
              <a:t> </a:t>
            </a:r>
            <a:r>
              <a:rPr sz="2000" b="1" dirty="0">
                <a:latin typeface="Arial" panose="020B0604020202020204"/>
                <a:cs typeface="Arial" panose="020B0604020202020204"/>
              </a:rPr>
              <a:t>ΜΕ</a:t>
            </a:r>
            <a:r>
              <a:rPr sz="2000" b="1" spc="-165"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105" dirty="0">
                <a:latin typeface="Arial" panose="020B0604020202020204"/>
                <a:cs typeface="Arial" panose="020B0604020202020204"/>
              </a:rPr>
              <a:t> </a:t>
            </a:r>
            <a:r>
              <a:rPr sz="2000" b="1" spc="-10" dirty="0">
                <a:latin typeface="Arial" panose="020B0604020202020204"/>
                <a:cs typeface="Arial" panose="020B0604020202020204"/>
              </a:rPr>
              <a:t>ΜΟΝΟΥ </a:t>
            </a:r>
            <a:r>
              <a:rPr sz="2000" b="1" spc="-30" dirty="0">
                <a:latin typeface="Arial" panose="020B0604020202020204"/>
                <a:cs typeface="Arial" panose="020B0604020202020204"/>
              </a:rPr>
              <a:t>ΒΥΘΙΣΜΑΤΟΣ</a:t>
            </a:r>
            <a:r>
              <a:rPr sz="2000" b="1" spc="-40" dirty="0">
                <a:latin typeface="Arial" panose="020B0604020202020204"/>
                <a:cs typeface="Arial" panose="020B0604020202020204"/>
              </a:rPr>
              <a:t> </a:t>
            </a:r>
            <a:r>
              <a:rPr sz="2000" b="1" dirty="0">
                <a:latin typeface="Arial" panose="020B0604020202020204"/>
                <a:cs typeface="Arial" panose="020B0604020202020204"/>
              </a:rPr>
              <a:t>ΕΙΝΑΙ</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ΤΟ</a:t>
            </a:r>
            <a:r>
              <a:rPr sz="2000" b="1" spc="-2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45" dirty="0">
                <a:latin typeface="Arial" panose="020B0604020202020204"/>
                <a:cs typeface="Arial" panose="020B0604020202020204"/>
              </a:rPr>
              <a:t> </a:t>
            </a:r>
            <a:r>
              <a:rPr sz="2000" b="1" dirty="0">
                <a:latin typeface="Arial" panose="020B0604020202020204"/>
                <a:cs typeface="Arial" panose="020B0604020202020204"/>
              </a:rPr>
              <a:t>ΜΕ</a:t>
            </a:r>
            <a:r>
              <a:rPr sz="2000" b="1" spc="-110" dirty="0">
                <a:latin typeface="Arial" panose="020B0604020202020204"/>
                <a:cs typeface="Arial" panose="020B0604020202020204"/>
              </a:rPr>
              <a:t> </a:t>
            </a:r>
            <a:r>
              <a:rPr sz="2000" b="1" spc="-25">
                <a:latin typeface="Arial" panose="020B0604020202020204"/>
                <a:cs typeface="Arial" panose="020B0604020202020204"/>
              </a:rPr>
              <a:t>ΑΝΤΛΙΕΣ</a:t>
            </a:r>
            <a:r>
              <a:rPr sz="2000" b="1" spc="-110">
                <a:latin typeface="Arial" panose="020B0604020202020204"/>
                <a:cs typeface="Arial" panose="020B0604020202020204"/>
              </a:rPr>
              <a:t> </a:t>
            </a:r>
            <a:r>
              <a:rPr sz="2000" b="1" spc="-25" smtClean="0">
                <a:latin typeface="Arial" panose="020B0604020202020204"/>
                <a:cs typeface="Arial" panose="020B0604020202020204"/>
              </a:rPr>
              <a:t>ΔΙ</a:t>
            </a:r>
            <a:r>
              <a:rPr sz="2000" b="1" smtClean="0">
                <a:latin typeface="Arial" panose="020B0604020202020204"/>
                <a:cs typeface="Arial" panose="020B0604020202020204"/>
              </a:rPr>
              <a:t>ΠΛΟΥ</a:t>
            </a:r>
            <a:r>
              <a:rPr sz="2000" b="1" spc="-155" smtClean="0">
                <a:latin typeface="Arial" panose="020B0604020202020204"/>
                <a:cs typeface="Arial" panose="020B0604020202020204"/>
              </a:rPr>
              <a:t> </a:t>
            </a:r>
            <a:r>
              <a:rPr sz="2000" b="1" spc="-10" dirty="0">
                <a:latin typeface="Arial" panose="020B0604020202020204"/>
                <a:cs typeface="Arial" panose="020B0604020202020204"/>
              </a:rPr>
              <a:t>ΒΥΘΙΣΜΑΤΟΣ.</a:t>
            </a:r>
            <a:endParaRPr sz="2000">
              <a:latin typeface="Arial" panose="020B0604020202020204"/>
              <a:cs typeface="Arial" panose="020B0604020202020204"/>
            </a:endParaRPr>
          </a:p>
          <a:p>
            <a:pPr marL="12700" marR="5080">
              <a:lnSpc>
                <a:spcPts val="2730"/>
              </a:lnSpc>
              <a:spcBef>
                <a:spcPts val="2360"/>
              </a:spcBef>
              <a:buClr>
                <a:srgbClr val="FF0000"/>
              </a:buClr>
              <a:buSzPct val="96000"/>
              <a:buFont typeface="Wingdings" panose="05000000000000000000"/>
              <a:buChar char=""/>
              <a:tabLst>
                <a:tab pos="285115" algn="l"/>
              </a:tabLst>
            </a:pPr>
            <a:r>
              <a:rPr sz="2000" b="1" dirty="0">
                <a:latin typeface="Arial" panose="020B0604020202020204"/>
                <a:cs typeface="Arial" panose="020B0604020202020204"/>
              </a:rPr>
              <a:t>ΚΑΘΕ</a:t>
            </a:r>
            <a:r>
              <a:rPr sz="2000" b="1" spc="-145" dirty="0">
                <a:latin typeface="Arial" panose="020B0604020202020204"/>
                <a:cs typeface="Arial" panose="020B0604020202020204"/>
              </a:rPr>
              <a:t> </a:t>
            </a:r>
            <a:r>
              <a:rPr sz="2000" b="1" spc="-25" dirty="0">
                <a:latin typeface="Arial" panose="020B0604020202020204"/>
                <a:cs typeface="Arial" panose="020B0604020202020204"/>
              </a:rPr>
              <a:t>ΑΝΤΛΙΑ</a:t>
            </a:r>
            <a:r>
              <a:rPr sz="2000" b="1" spc="-100" dirty="0">
                <a:latin typeface="Arial" panose="020B0604020202020204"/>
                <a:cs typeface="Arial" panose="020B0604020202020204"/>
              </a:rPr>
              <a:t> </a:t>
            </a:r>
            <a:r>
              <a:rPr sz="2000" b="1">
                <a:latin typeface="Arial" panose="020B0604020202020204"/>
                <a:cs typeface="Arial" panose="020B0604020202020204"/>
              </a:rPr>
              <a:t>ΥΨΗΛΗΣ</a:t>
            </a:r>
            <a:r>
              <a:rPr sz="2000" b="1" spc="-50">
                <a:latin typeface="Arial" panose="020B0604020202020204"/>
                <a:cs typeface="Arial" panose="020B0604020202020204"/>
              </a:rPr>
              <a:t> </a:t>
            </a:r>
            <a:r>
              <a:rPr sz="2000" b="1" smtClean="0">
                <a:latin typeface="Arial" panose="020B0604020202020204"/>
                <a:cs typeface="Arial" panose="020B0604020202020204"/>
              </a:rPr>
              <a:t>ΠΙΕΣ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50" smtClean="0">
                <a:latin typeface="Arial" panose="020B0604020202020204"/>
                <a:cs typeface="Arial" panose="020B0604020202020204"/>
              </a:rPr>
              <a:t> </a:t>
            </a:r>
            <a:r>
              <a:rPr sz="2000" b="1" dirty="0">
                <a:latin typeface="Arial" panose="020B0604020202020204"/>
                <a:cs typeface="Arial" panose="020B0604020202020204"/>
              </a:rPr>
              <a:t>ΕΧΕΙ</a:t>
            </a:r>
            <a:r>
              <a:rPr sz="2000" b="1" spc="-125" dirty="0">
                <a:latin typeface="Arial" panose="020B0604020202020204"/>
                <a:cs typeface="Arial" panose="020B0604020202020204"/>
              </a:rPr>
              <a:t> </a:t>
            </a:r>
            <a:r>
              <a:rPr sz="2000" b="1" spc="-80" dirty="0">
                <a:latin typeface="Arial" panose="020B0604020202020204"/>
                <a:cs typeface="Arial" panose="020B0604020202020204"/>
              </a:rPr>
              <a:t>ΔΥΟ</a:t>
            </a:r>
            <a:r>
              <a:rPr sz="2000" b="1" spc="-40" dirty="0">
                <a:latin typeface="Arial" panose="020B0604020202020204"/>
                <a:cs typeface="Arial" panose="020B0604020202020204"/>
              </a:rPr>
              <a:t> </a:t>
            </a:r>
            <a:r>
              <a:rPr sz="2000" b="1" spc="-10" dirty="0">
                <a:latin typeface="Arial" panose="020B0604020202020204"/>
                <a:cs typeface="Arial" panose="020B0604020202020204"/>
              </a:rPr>
              <a:t>ΕΜΒΟΛΑ, </a:t>
            </a:r>
            <a:r>
              <a:rPr sz="2000" b="1" dirty="0">
                <a:latin typeface="Arial" panose="020B0604020202020204"/>
                <a:cs typeface="Arial" panose="020B0604020202020204"/>
              </a:rPr>
              <a:t>ΠΟΥ</a:t>
            </a:r>
            <a:r>
              <a:rPr sz="2000" b="1" spc="-95" dirty="0">
                <a:latin typeface="Arial" panose="020B0604020202020204"/>
                <a:cs typeface="Arial" panose="020B0604020202020204"/>
              </a:rPr>
              <a:t> </a:t>
            </a:r>
            <a:r>
              <a:rPr sz="2000" b="1" dirty="0">
                <a:latin typeface="Arial" panose="020B0604020202020204"/>
                <a:cs typeface="Arial" panose="020B0604020202020204"/>
              </a:rPr>
              <a:t>ΠΑΙΡΝΟΥΝ</a:t>
            </a:r>
            <a:r>
              <a:rPr sz="2000" b="1" spc="-70" dirty="0">
                <a:latin typeface="Arial" panose="020B0604020202020204"/>
                <a:cs typeface="Arial" panose="020B0604020202020204"/>
              </a:rPr>
              <a:t> </a:t>
            </a:r>
            <a:r>
              <a:rPr sz="2000" b="1" dirty="0">
                <a:latin typeface="Arial" panose="020B0604020202020204"/>
                <a:cs typeface="Arial" panose="020B0604020202020204"/>
              </a:rPr>
              <a:t>ΚΙΝΗΣΗ</a:t>
            </a:r>
            <a:r>
              <a:rPr sz="2000" b="1" spc="-145" dirty="0">
                <a:latin typeface="Arial" panose="020B0604020202020204"/>
                <a:cs typeface="Arial" panose="020B0604020202020204"/>
              </a:rPr>
              <a:t> </a:t>
            </a:r>
            <a:r>
              <a:rPr sz="2000" b="1" dirty="0">
                <a:latin typeface="Arial" panose="020B0604020202020204"/>
                <a:cs typeface="Arial" panose="020B0604020202020204"/>
              </a:rPr>
              <a:t>ΑΠΟ</a:t>
            </a:r>
            <a:r>
              <a:rPr sz="2000" b="1" spc="-140" dirty="0">
                <a:latin typeface="Arial" panose="020B0604020202020204"/>
                <a:cs typeface="Arial" panose="020B0604020202020204"/>
              </a:rPr>
              <a:t> </a:t>
            </a:r>
            <a:r>
              <a:rPr sz="2000" b="1" dirty="0">
                <a:latin typeface="Arial" panose="020B0604020202020204"/>
                <a:cs typeface="Arial" panose="020B0604020202020204"/>
              </a:rPr>
              <a:t>ΔΙΑΦΟΡΕΤΙΚΑ</a:t>
            </a:r>
            <a:r>
              <a:rPr sz="2000" b="1" spc="-70" dirty="0">
                <a:latin typeface="Arial" panose="020B0604020202020204"/>
                <a:cs typeface="Arial" panose="020B0604020202020204"/>
              </a:rPr>
              <a:t> </a:t>
            </a:r>
            <a:r>
              <a:rPr sz="2000" b="1" spc="-25" dirty="0">
                <a:latin typeface="Arial" panose="020B0604020202020204"/>
                <a:cs typeface="Arial" panose="020B0604020202020204"/>
              </a:rPr>
              <a:t>ΕΚΚΕΝΤΡΑ.</a:t>
            </a:r>
            <a:endParaRPr sz="2000">
              <a:latin typeface="Arial" panose="020B0604020202020204"/>
              <a:cs typeface="Arial" panose="020B0604020202020204"/>
            </a:endParaRPr>
          </a:p>
          <a:p>
            <a:pPr marL="12700" marR="332105">
              <a:lnSpc>
                <a:spcPct val="95000"/>
              </a:lnSpc>
              <a:spcBef>
                <a:spcPts val="2215"/>
              </a:spcBef>
              <a:buClr>
                <a:srgbClr val="FF0000"/>
              </a:buClr>
              <a:buSzPct val="96000"/>
              <a:buFont typeface="Wingdings" panose="05000000000000000000"/>
              <a:buChar char=""/>
              <a:tabLst>
                <a:tab pos="285115" algn="l"/>
              </a:tabLst>
            </a:pPr>
            <a:r>
              <a:rPr sz="2000" b="1" spc="-95" dirty="0">
                <a:latin typeface="Arial" panose="020B0604020202020204"/>
                <a:cs typeface="Arial" panose="020B0604020202020204"/>
              </a:rPr>
              <a:t>ΤΑ</a:t>
            </a:r>
            <a:r>
              <a:rPr sz="2000" b="1" spc="-90" dirty="0">
                <a:latin typeface="Arial" panose="020B0604020202020204"/>
                <a:cs typeface="Arial" panose="020B0604020202020204"/>
              </a:rPr>
              <a:t> </a:t>
            </a:r>
            <a:r>
              <a:rPr sz="2000" b="1" spc="-80" dirty="0">
                <a:latin typeface="Arial" panose="020B0604020202020204"/>
                <a:cs typeface="Arial" panose="020B0604020202020204"/>
              </a:rPr>
              <a:t>ΔΥΟ</a:t>
            </a:r>
            <a:r>
              <a:rPr sz="2000" b="1" spc="-90" dirty="0">
                <a:latin typeface="Arial" panose="020B0604020202020204"/>
                <a:cs typeface="Arial" panose="020B0604020202020204"/>
              </a:rPr>
              <a:t> </a:t>
            </a:r>
            <a:r>
              <a:rPr sz="2000" b="1">
                <a:latin typeface="Arial" panose="020B0604020202020204"/>
                <a:cs typeface="Arial" panose="020B0604020202020204"/>
              </a:rPr>
              <a:t>ΕΜΒΟΛΑ</a:t>
            </a:r>
            <a:r>
              <a:rPr sz="2000" b="1" spc="-160">
                <a:latin typeface="Arial" panose="020B0604020202020204"/>
                <a:cs typeface="Arial" panose="020B0604020202020204"/>
              </a:rPr>
              <a:t> </a:t>
            </a:r>
            <a:r>
              <a:rPr lang="el-GR" sz="2000" b="1" spc="-160" dirty="0" smtClean="0">
                <a:latin typeface="Arial" panose="020B0604020202020204"/>
                <a:cs typeface="Arial" panose="020B0604020202020204"/>
              </a:rPr>
              <a:t>ΚΑΤΑ</a:t>
            </a:r>
            <a:r>
              <a:rPr sz="2000" b="1" smtClean="0">
                <a:latin typeface="Arial" panose="020B0604020202020204"/>
                <a:cs typeface="Arial" panose="020B0604020202020204"/>
              </a:rPr>
              <a:t>ΘΛΙΒΟΥΝ</a:t>
            </a:r>
            <a:r>
              <a:rPr sz="2000" b="1" spc="-90" smtClean="0">
                <a:latin typeface="Arial" panose="020B0604020202020204"/>
                <a:cs typeface="Arial" panose="020B0604020202020204"/>
              </a:rPr>
              <a:t> </a:t>
            </a:r>
            <a:r>
              <a:rPr sz="2000" b="1" spc="-20" dirty="0">
                <a:latin typeface="Arial" panose="020B0604020202020204"/>
                <a:cs typeface="Arial" panose="020B0604020202020204"/>
              </a:rPr>
              <a:t>ΚΑΥΣΙΜΟ</a:t>
            </a:r>
            <a:r>
              <a:rPr sz="2000" b="1" spc="-85" dirty="0">
                <a:latin typeface="Arial" panose="020B0604020202020204"/>
                <a:cs typeface="Arial" panose="020B0604020202020204"/>
              </a:rPr>
              <a:t> </a:t>
            </a:r>
            <a:r>
              <a:rPr sz="2000" b="1" spc="-10" dirty="0">
                <a:latin typeface="Arial" panose="020B0604020202020204"/>
                <a:cs typeface="Arial" panose="020B0604020202020204"/>
              </a:rPr>
              <a:t>ΤΑΥΤΟΧΡΟΝΑ </a:t>
            </a:r>
            <a:r>
              <a:rPr sz="2000" b="1" dirty="0">
                <a:latin typeface="Arial" panose="020B0604020202020204"/>
                <a:cs typeface="Arial" panose="020B0604020202020204"/>
              </a:rPr>
              <a:t>ΠΡΟΣ</a:t>
            </a:r>
            <a:r>
              <a:rPr sz="2000" b="1" spc="-35" dirty="0">
                <a:latin typeface="Arial" panose="020B0604020202020204"/>
                <a:cs typeface="Arial" panose="020B0604020202020204"/>
              </a:rPr>
              <a:t> </a:t>
            </a:r>
            <a:r>
              <a:rPr sz="2000" b="1" dirty="0">
                <a:latin typeface="Arial" panose="020B0604020202020204"/>
                <a:cs typeface="Arial" panose="020B0604020202020204"/>
              </a:rPr>
              <a:t>ΤΟΝ</a:t>
            </a:r>
            <a:r>
              <a:rPr sz="2000" b="1" spc="-35" dirty="0">
                <a:latin typeface="Arial" panose="020B0604020202020204"/>
                <a:cs typeface="Arial" panose="020B0604020202020204"/>
              </a:rPr>
              <a:t> </a:t>
            </a:r>
            <a:r>
              <a:rPr sz="2000" b="1" spc="-10" dirty="0">
                <a:latin typeface="Arial" panose="020B0604020202020204"/>
                <a:cs typeface="Arial" panose="020B0604020202020204"/>
              </a:rPr>
              <a:t>ΚΟΙΝΟ</a:t>
            </a:r>
            <a:r>
              <a:rPr sz="2000" b="1" spc="-105" dirty="0">
                <a:latin typeface="Arial" panose="020B0604020202020204"/>
                <a:cs typeface="Arial" panose="020B0604020202020204"/>
              </a:rPr>
              <a:t> </a:t>
            </a:r>
            <a:r>
              <a:rPr sz="2000" b="1" dirty="0">
                <a:latin typeface="Arial" panose="020B0604020202020204"/>
                <a:cs typeface="Arial" panose="020B0604020202020204"/>
              </a:rPr>
              <a:t>ΑΓΩΓΟ</a:t>
            </a:r>
            <a:r>
              <a:rPr sz="2000" b="1" spc="-70" dirty="0">
                <a:latin typeface="Arial" panose="020B0604020202020204"/>
                <a:cs typeface="Arial" panose="020B0604020202020204"/>
              </a:rPr>
              <a:t> </a:t>
            </a:r>
            <a:r>
              <a:rPr sz="2000" b="1" dirty="0">
                <a:latin typeface="Arial" panose="020B0604020202020204"/>
                <a:cs typeface="Arial" panose="020B0604020202020204"/>
              </a:rPr>
              <a:t>ΥΨΗΛΗΣ</a:t>
            </a:r>
            <a:r>
              <a:rPr sz="2000" b="1" spc="-30" dirty="0">
                <a:latin typeface="Arial" panose="020B0604020202020204"/>
                <a:cs typeface="Arial" panose="020B0604020202020204"/>
              </a:rPr>
              <a:t> </a:t>
            </a:r>
            <a:r>
              <a:rPr sz="2000" b="1" dirty="0">
                <a:latin typeface="Arial" panose="020B0604020202020204"/>
                <a:cs typeface="Arial" panose="020B0604020202020204"/>
              </a:rPr>
              <a:t>ΠΙΕΣΗΣ,</a:t>
            </a:r>
            <a:r>
              <a:rPr sz="2000" b="1" spc="-30" dirty="0">
                <a:latin typeface="Arial" panose="020B0604020202020204"/>
                <a:cs typeface="Arial" panose="020B0604020202020204"/>
              </a:rPr>
              <a:t> </a:t>
            </a:r>
            <a:r>
              <a:rPr sz="2000" b="1" dirty="0">
                <a:latin typeface="Arial" panose="020B0604020202020204"/>
                <a:cs typeface="Arial" panose="020B0604020202020204"/>
              </a:rPr>
              <a:t>Ο</a:t>
            </a:r>
            <a:r>
              <a:rPr sz="2000" b="1" spc="-20" dirty="0">
                <a:latin typeface="Arial" panose="020B0604020202020204"/>
                <a:cs typeface="Arial" panose="020B0604020202020204"/>
              </a:rPr>
              <a:t> </a:t>
            </a:r>
            <a:r>
              <a:rPr sz="2000" b="1" spc="-10" dirty="0">
                <a:latin typeface="Arial" panose="020B0604020202020204"/>
                <a:cs typeface="Arial" panose="020B0604020202020204"/>
              </a:rPr>
              <a:t>ΟΠΟΙΟΣ </a:t>
            </a:r>
            <a:r>
              <a:rPr sz="2000" b="1" dirty="0">
                <a:latin typeface="Arial" panose="020B0604020202020204"/>
                <a:cs typeface="Arial" panose="020B0604020202020204"/>
              </a:rPr>
              <a:t>ΤΟ</a:t>
            </a:r>
            <a:r>
              <a:rPr sz="2000" b="1" spc="-80" dirty="0">
                <a:latin typeface="Arial" panose="020B0604020202020204"/>
                <a:cs typeface="Arial" panose="020B0604020202020204"/>
              </a:rPr>
              <a:t> </a:t>
            </a:r>
            <a:r>
              <a:rPr sz="2000" b="1" dirty="0">
                <a:latin typeface="Arial" panose="020B0604020202020204"/>
                <a:cs typeface="Arial" panose="020B0604020202020204"/>
              </a:rPr>
              <a:t>ΟΔΗΓΕΙ</a:t>
            </a:r>
            <a:r>
              <a:rPr sz="2000" b="1" spc="-65" dirty="0">
                <a:latin typeface="Arial" panose="020B0604020202020204"/>
                <a:cs typeface="Arial" panose="020B0604020202020204"/>
              </a:rPr>
              <a:t> </a:t>
            </a:r>
            <a:r>
              <a:rPr sz="2000" b="1" dirty="0">
                <a:latin typeface="Arial" panose="020B0604020202020204"/>
                <a:cs typeface="Arial" panose="020B0604020202020204"/>
              </a:rPr>
              <a:t>ΣΤΟΝ</a:t>
            </a:r>
            <a:r>
              <a:rPr sz="2000" b="1" spc="-145" dirty="0">
                <a:latin typeface="Arial" panose="020B0604020202020204"/>
                <a:cs typeface="Arial" panose="020B0604020202020204"/>
              </a:rPr>
              <a:t> </a:t>
            </a:r>
            <a:r>
              <a:rPr sz="2000" b="1" dirty="0">
                <a:latin typeface="Arial" panose="020B0604020202020204"/>
                <a:cs typeface="Arial" panose="020B0604020202020204"/>
              </a:rPr>
              <a:t>ΑΝΤΙΣΤΟΙΧΟ</a:t>
            </a:r>
            <a:r>
              <a:rPr sz="2000" b="1" spc="-70" dirty="0">
                <a:latin typeface="Arial" panose="020B0604020202020204"/>
                <a:cs typeface="Arial" panose="020B0604020202020204"/>
              </a:rPr>
              <a:t> </a:t>
            </a:r>
            <a:r>
              <a:rPr sz="2000" b="1" spc="-10" dirty="0">
                <a:latin typeface="Arial" panose="020B0604020202020204"/>
                <a:cs typeface="Arial" panose="020B0604020202020204"/>
              </a:rPr>
              <a:t>ΕΓΧΥΤΗΡΑ.</a:t>
            </a:r>
            <a:endParaRPr sz="2000">
              <a:latin typeface="Arial" panose="020B0604020202020204"/>
              <a:cs typeface="Arial" panose="020B0604020202020204"/>
            </a:endParaRPr>
          </a:p>
          <a:p>
            <a:pPr marL="12700" marR="67310">
              <a:lnSpc>
                <a:spcPct val="95000"/>
              </a:lnSpc>
              <a:spcBef>
                <a:spcPts val="2275"/>
              </a:spcBef>
              <a:buClr>
                <a:srgbClr val="FF0000"/>
              </a:buClr>
              <a:buSzPct val="96000"/>
              <a:buFont typeface="Wingdings" panose="05000000000000000000"/>
              <a:buChar char=""/>
              <a:tabLst>
                <a:tab pos="285115" algn="l"/>
              </a:tabLst>
            </a:pPr>
            <a:r>
              <a:rPr sz="2000" b="1" dirty="0">
                <a:latin typeface="Arial" panose="020B0604020202020204"/>
                <a:cs typeface="Arial" panose="020B0604020202020204"/>
              </a:rPr>
              <a:t>ΤΟ</a:t>
            </a:r>
            <a:r>
              <a:rPr sz="2000" b="1" spc="-65" dirty="0">
                <a:latin typeface="Arial" panose="020B0604020202020204"/>
                <a:cs typeface="Arial" panose="020B0604020202020204"/>
              </a:rPr>
              <a:t> </a:t>
            </a:r>
            <a:r>
              <a:rPr sz="2000" b="1" dirty="0">
                <a:latin typeface="Arial" panose="020B0604020202020204"/>
                <a:cs typeface="Arial" panose="020B0604020202020204"/>
              </a:rPr>
              <a:t>ΕΝΑ</a:t>
            </a:r>
            <a:r>
              <a:rPr sz="2000" b="1" spc="-65" dirty="0">
                <a:latin typeface="Arial" panose="020B0604020202020204"/>
                <a:cs typeface="Arial" panose="020B0604020202020204"/>
              </a:rPr>
              <a:t> </a:t>
            </a:r>
            <a:r>
              <a:rPr sz="2000" b="1" spc="-10" dirty="0">
                <a:latin typeface="Arial" panose="020B0604020202020204"/>
                <a:cs typeface="Arial" panose="020B0604020202020204"/>
              </a:rPr>
              <a:t>ΕΜΒΟΛΟ</a:t>
            </a:r>
            <a:r>
              <a:rPr sz="2000" b="1" spc="-130" dirty="0">
                <a:latin typeface="Arial" panose="020B0604020202020204"/>
                <a:cs typeface="Arial" panose="020B0604020202020204"/>
              </a:rPr>
              <a:t> </a:t>
            </a:r>
            <a:r>
              <a:rPr sz="2000" b="1" spc="-10" dirty="0">
                <a:latin typeface="Arial" panose="020B0604020202020204"/>
                <a:cs typeface="Arial" panose="020B0604020202020204"/>
              </a:rPr>
              <a:t>ΛΕΙΤΟΥΡΓΕΙ</a:t>
            </a:r>
            <a:r>
              <a:rPr sz="2000" b="1" spc="-50" dirty="0">
                <a:latin typeface="Arial" panose="020B0604020202020204"/>
                <a:cs typeface="Arial" panose="020B0604020202020204"/>
              </a:rPr>
              <a:t> </a:t>
            </a:r>
            <a:r>
              <a:rPr sz="2000" b="1" dirty="0">
                <a:latin typeface="Arial" panose="020B0604020202020204"/>
                <a:cs typeface="Arial" panose="020B0604020202020204"/>
              </a:rPr>
              <a:t>ΟΠΩΣ</a:t>
            </a:r>
            <a:r>
              <a:rPr sz="2000" b="1" spc="-55"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spc="-20">
                <a:latin typeface="Arial" panose="020B0604020202020204"/>
                <a:cs typeface="Arial" panose="020B0604020202020204"/>
              </a:rPr>
              <a:t>ΤΑ</a:t>
            </a:r>
            <a:r>
              <a:rPr sz="2000" b="1" spc="-55">
                <a:latin typeface="Arial" panose="020B0604020202020204"/>
                <a:cs typeface="Arial" panose="020B0604020202020204"/>
              </a:rPr>
              <a:t> </a:t>
            </a:r>
            <a:r>
              <a:rPr sz="2000" b="1" spc="-10" smtClean="0">
                <a:latin typeface="Arial" panose="020B0604020202020204"/>
                <a:cs typeface="Arial" panose="020B0604020202020204"/>
              </a:rPr>
              <a:t>ΚΛΑ</a:t>
            </a:r>
            <a:r>
              <a:rPr lang="el-GR" sz="2000" b="1" spc="-10" dirty="0" smtClean="0">
                <a:latin typeface="Arial" panose="020B0604020202020204"/>
                <a:cs typeface="Arial" panose="020B0604020202020204"/>
              </a:rPr>
              <a:t>Σ</a:t>
            </a:r>
            <a:r>
              <a:rPr sz="2000" b="1" spc="-10" smtClean="0">
                <a:latin typeface="Arial" panose="020B0604020202020204"/>
                <a:cs typeface="Arial" panose="020B0604020202020204"/>
              </a:rPr>
              <a:t>ΣΙΚΑ </a:t>
            </a:r>
            <a:r>
              <a:rPr sz="2000" b="1" dirty="0">
                <a:latin typeface="Arial" panose="020B0604020202020204"/>
                <a:cs typeface="Arial" panose="020B0604020202020204"/>
              </a:rPr>
              <a:t>ΕΜΒΟΛΑ</a:t>
            </a:r>
            <a:r>
              <a:rPr sz="2000" b="1" spc="-110" dirty="0">
                <a:latin typeface="Arial" panose="020B0604020202020204"/>
                <a:cs typeface="Arial" panose="020B0604020202020204"/>
              </a:rPr>
              <a:t> </a:t>
            </a:r>
            <a:r>
              <a:rPr sz="2000" b="1" dirty="0">
                <a:latin typeface="Arial" panose="020B0604020202020204"/>
                <a:cs typeface="Arial" panose="020B0604020202020204"/>
              </a:rPr>
              <a:t>ΤΩΝ</a:t>
            </a:r>
            <a:r>
              <a:rPr sz="2000" b="1" spc="-170" dirty="0">
                <a:latin typeface="Arial" panose="020B0604020202020204"/>
                <a:cs typeface="Arial" panose="020B0604020202020204"/>
              </a:rPr>
              <a:t> </a:t>
            </a:r>
            <a:r>
              <a:rPr sz="2000" b="1" spc="-10" dirty="0">
                <a:latin typeface="Arial" panose="020B0604020202020204"/>
                <a:cs typeface="Arial" panose="020B0604020202020204"/>
              </a:rPr>
              <a:t>ΑΝΤΛΙΩΝ</a:t>
            </a:r>
            <a:r>
              <a:rPr sz="2000" b="1" spc="-95" dirty="0">
                <a:latin typeface="Arial" panose="020B0604020202020204"/>
                <a:cs typeface="Arial" panose="020B0604020202020204"/>
              </a:rPr>
              <a:t> </a:t>
            </a:r>
            <a:r>
              <a:rPr sz="2000" b="1" dirty="0">
                <a:latin typeface="Arial" panose="020B0604020202020204"/>
                <a:cs typeface="Arial" panose="020B0604020202020204"/>
              </a:rPr>
              <a:t>ΜΟΝΟΥ</a:t>
            </a:r>
            <a:r>
              <a:rPr sz="2000" b="1" spc="-95" dirty="0">
                <a:latin typeface="Arial" panose="020B0604020202020204"/>
                <a:cs typeface="Arial" panose="020B0604020202020204"/>
              </a:rPr>
              <a:t> </a:t>
            </a:r>
            <a:r>
              <a:rPr sz="2000" b="1" spc="-25" dirty="0">
                <a:latin typeface="Arial" panose="020B0604020202020204"/>
                <a:cs typeface="Arial" panose="020B0604020202020204"/>
              </a:rPr>
              <a:t>ΒΥΘΙΣΜΑΤΟΣ.</a:t>
            </a:r>
            <a:r>
              <a:rPr sz="2000" b="1" spc="-85" dirty="0">
                <a:latin typeface="Arial" panose="020B0604020202020204"/>
                <a:cs typeface="Arial" panose="020B0604020202020204"/>
              </a:rPr>
              <a:t> </a:t>
            </a:r>
            <a:r>
              <a:rPr sz="2000" b="1">
                <a:latin typeface="Arial" panose="020B0604020202020204"/>
                <a:cs typeface="Arial" panose="020B0604020202020204"/>
              </a:rPr>
              <a:t>ΤΟ</a:t>
            </a:r>
            <a:r>
              <a:rPr sz="2000" b="1" spc="-160">
                <a:latin typeface="Arial" panose="020B0604020202020204"/>
                <a:cs typeface="Arial" panose="020B0604020202020204"/>
              </a:rPr>
              <a:t> </a:t>
            </a:r>
            <a:r>
              <a:rPr sz="2000" b="1" spc="-20" smtClean="0">
                <a:latin typeface="Arial" panose="020B0604020202020204"/>
                <a:cs typeface="Arial" panose="020B0604020202020204"/>
              </a:rPr>
              <a:t>ΔΕΥ</a:t>
            </a:r>
            <a:r>
              <a:rPr sz="2000" b="1" smtClean="0">
                <a:latin typeface="Arial" panose="020B0604020202020204"/>
                <a:cs typeface="Arial" panose="020B0604020202020204"/>
              </a:rPr>
              <a:t>ΤΕΡΟ</a:t>
            </a:r>
            <a:r>
              <a:rPr sz="2000" b="1" spc="-55" smtClean="0">
                <a:latin typeface="Arial" panose="020B0604020202020204"/>
                <a:cs typeface="Arial" panose="020B0604020202020204"/>
              </a:rPr>
              <a:t> </a:t>
            </a:r>
            <a:r>
              <a:rPr sz="2000" b="1" dirty="0">
                <a:latin typeface="Arial" panose="020B0604020202020204"/>
                <a:cs typeface="Arial" panose="020B0604020202020204"/>
              </a:rPr>
              <a:t>ΕΜΒΟΛΟ</a:t>
            </a:r>
            <a:r>
              <a:rPr sz="2000" b="1" spc="-40" dirty="0">
                <a:latin typeface="Arial" panose="020B0604020202020204"/>
                <a:cs typeface="Arial" panose="020B0604020202020204"/>
              </a:rPr>
              <a:t>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dirty="0">
                <a:latin typeface="Arial" panose="020B0604020202020204"/>
                <a:cs typeface="Arial" panose="020B0604020202020204"/>
              </a:rPr>
              <a:t>ΤΗΝ</a:t>
            </a:r>
            <a:r>
              <a:rPr sz="2000" b="1" spc="-55" dirty="0">
                <a:latin typeface="Arial" panose="020B0604020202020204"/>
                <a:cs typeface="Arial" panose="020B0604020202020204"/>
              </a:rPr>
              <a:t> </a:t>
            </a:r>
            <a:r>
              <a:rPr sz="2000" b="1" dirty="0">
                <a:latin typeface="Arial" panose="020B0604020202020204"/>
                <a:cs typeface="Arial" panose="020B0604020202020204"/>
              </a:rPr>
              <a:t>ΒΟΗΘΕΙΑ</a:t>
            </a:r>
            <a:r>
              <a:rPr sz="2000" b="1" spc="-55" dirty="0">
                <a:latin typeface="Arial" panose="020B0604020202020204"/>
                <a:cs typeface="Arial" panose="020B0604020202020204"/>
              </a:rPr>
              <a:t> </a:t>
            </a:r>
            <a:r>
              <a:rPr sz="2000" b="1" spc="-35">
                <a:latin typeface="Arial" panose="020B0604020202020204"/>
                <a:cs typeface="Arial" panose="020B0604020202020204"/>
              </a:rPr>
              <a:t>ΚΑΤΑΛΛΗΛΗΣ</a:t>
            </a:r>
            <a:r>
              <a:rPr sz="2000" b="1" spc="-50">
                <a:latin typeface="Arial" panose="020B0604020202020204"/>
                <a:cs typeface="Arial" panose="020B0604020202020204"/>
              </a:rPr>
              <a:t> </a:t>
            </a:r>
            <a:r>
              <a:rPr sz="2000" b="1" spc="-10" smtClean="0">
                <a:latin typeface="Arial" panose="020B0604020202020204"/>
                <a:cs typeface="Arial" panose="020B0604020202020204"/>
              </a:rPr>
              <a:t>ΕΓΚΟ</a:t>
            </a:r>
            <a:r>
              <a:rPr sz="2000" b="1" smtClean="0">
                <a:latin typeface="Arial" panose="020B0604020202020204"/>
                <a:cs typeface="Arial" panose="020B0604020202020204"/>
              </a:rPr>
              <a:t>ΠΗΣ</a:t>
            </a:r>
            <a:r>
              <a:rPr sz="2000" b="1" dirty="0">
                <a:latin typeface="Arial" panose="020B0604020202020204"/>
                <a:cs typeface="Arial" panose="020B0604020202020204"/>
              </a:rPr>
              <a:t>,</a:t>
            </a:r>
            <a:r>
              <a:rPr sz="2000" b="1" spc="-55" dirty="0">
                <a:latin typeface="Arial" panose="020B0604020202020204"/>
                <a:cs typeface="Arial" panose="020B0604020202020204"/>
              </a:rPr>
              <a:t> </a:t>
            </a:r>
            <a:r>
              <a:rPr sz="2000" b="1" dirty="0">
                <a:latin typeface="Arial" panose="020B0604020202020204"/>
                <a:cs typeface="Arial" panose="020B0604020202020204"/>
              </a:rPr>
              <a:t>ΡΥΘΜΙΖΕΙ</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dirty="0">
                <a:latin typeface="Arial" panose="020B0604020202020204"/>
                <a:cs typeface="Arial" panose="020B0604020202020204"/>
              </a:rPr>
              <a:t>ΧΡΟΝΙΣΜΟ</a:t>
            </a:r>
            <a:r>
              <a:rPr sz="2000" b="1" spc="-45" dirty="0">
                <a:latin typeface="Arial" panose="020B0604020202020204"/>
                <a:cs typeface="Arial" panose="020B0604020202020204"/>
              </a:rPr>
              <a:t> </a:t>
            </a:r>
            <a:r>
              <a:rPr sz="2000" b="1">
                <a:latin typeface="Arial" panose="020B0604020202020204"/>
                <a:cs typeface="Arial" panose="020B0604020202020204"/>
              </a:rPr>
              <a:t>ΤΗΣ</a:t>
            </a:r>
            <a:r>
              <a:rPr sz="2000" b="1" spc="-55">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135" dirty="0">
                <a:latin typeface="Arial" panose="020B0604020202020204"/>
                <a:cs typeface="Arial" panose="020B0604020202020204"/>
              </a:rPr>
              <a:t> </a:t>
            </a:r>
            <a:r>
              <a:rPr sz="2000" b="1" spc="-10" dirty="0">
                <a:latin typeface="Arial" panose="020B0604020202020204"/>
                <a:cs typeface="Arial" panose="020B0604020202020204"/>
              </a:rPr>
              <a:t>ΔΗΛΑΔΗ </a:t>
            </a:r>
            <a:r>
              <a:rPr sz="2000" b="1" dirty="0">
                <a:latin typeface="Arial" panose="020B0604020202020204"/>
                <a:cs typeface="Arial" panose="020B0604020202020204"/>
              </a:rPr>
              <a:t>ΤΗ</a:t>
            </a:r>
            <a:r>
              <a:rPr sz="2000" b="1" spc="-35" dirty="0">
                <a:latin typeface="Arial" panose="020B0604020202020204"/>
                <a:cs typeface="Arial" panose="020B0604020202020204"/>
              </a:rPr>
              <a:t> </a:t>
            </a:r>
            <a:r>
              <a:rPr sz="2000" b="1">
                <a:latin typeface="Arial" panose="020B0604020202020204"/>
                <a:cs typeface="Arial" panose="020B0604020202020204"/>
              </a:rPr>
              <a:t>ΣΤΙΓΜΗ</a:t>
            </a:r>
            <a:r>
              <a:rPr sz="2000" b="1" spc="-25">
                <a:latin typeface="Arial" panose="020B0604020202020204"/>
                <a:cs typeface="Arial" panose="020B0604020202020204"/>
              </a:rPr>
              <a:t> </a:t>
            </a:r>
            <a:r>
              <a:rPr sz="2000" b="1" smtClean="0">
                <a:latin typeface="Arial" panose="020B0604020202020204"/>
                <a:cs typeface="Arial" panose="020B0604020202020204"/>
              </a:rPr>
              <a:t>ΕΝΑΡΞ</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20" smtClean="0">
                <a:latin typeface="Arial" panose="020B0604020202020204"/>
                <a:cs typeface="Arial" panose="020B0604020202020204"/>
              </a:rPr>
              <a:t> </a:t>
            </a:r>
            <a:r>
              <a:rPr sz="2000" b="1">
                <a:latin typeface="Arial" panose="020B0604020202020204"/>
                <a:cs typeface="Arial" panose="020B0604020202020204"/>
              </a:rPr>
              <a:t>ΤΗΣ</a:t>
            </a:r>
            <a:r>
              <a:rPr sz="2000" b="1" spc="-15">
                <a:latin typeface="Arial" panose="020B0604020202020204"/>
                <a:cs typeface="Arial" panose="020B0604020202020204"/>
              </a:rPr>
              <a:t> </a:t>
            </a:r>
            <a:r>
              <a:rPr sz="2000" b="1" spc="-10" smtClean="0">
                <a:latin typeface="Arial" panose="020B0604020202020204"/>
                <a:cs typeface="Arial" panose="020B0604020202020204"/>
              </a:rPr>
              <a:t>ΕΓΧΥΣ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89559" y="1292859"/>
            <a:ext cx="8327390" cy="4862830"/>
          </a:xfrm>
          <a:prstGeom prst="rect">
            <a:avLst/>
          </a:prstGeom>
        </p:spPr>
        <p:txBody>
          <a:bodyPr vert="horz" wrap="square" lIns="0" tIns="12700" rIns="0" bIns="0" rtlCol="0">
            <a:spAutoFit/>
          </a:bodyPr>
          <a:lstStyle/>
          <a:p>
            <a:pPr marL="12700" marR="663575">
              <a:lnSpc>
                <a:spcPct val="118000"/>
              </a:lnSpc>
              <a:spcBef>
                <a:spcPts val="100"/>
              </a:spcBef>
            </a:pPr>
            <a:r>
              <a:rPr sz="2600" dirty="0">
                <a:latin typeface="Arial Black" panose="020B0A04020102020204"/>
                <a:cs typeface="Arial Black" panose="020B0A04020102020204"/>
              </a:rPr>
              <a:t>ΟΠΟΤΕ</a:t>
            </a:r>
            <a:r>
              <a:rPr sz="2600" spc="-15" dirty="0">
                <a:latin typeface="Arial Black" panose="020B0A04020102020204"/>
                <a:cs typeface="Arial Black" panose="020B0A04020102020204"/>
              </a:rPr>
              <a:t> </a:t>
            </a:r>
            <a:r>
              <a:rPr sz="2600" dirty="0">
                <a:latin typeface="Arial Black" panose="020B0A04020102020204"/>
                <a:cs typeface="Arial Black" panose="020B0A04020102020204"/>
              </a:rPr>
              <a:t>ΤΟ</a:t>
            </a:r>
            <a:r>
              <a:rPr sz="2600" spc="20" dirty="0">
                <a:latin typeface="Arial Black" panose="020B0A04020102020204"/>
                <a:cs typeface="Arial Black" panose="020B0A04020102020204"/>
              </a:rPr>
              <a:t> </a:t>
            </a:r>
            <a:r>
              <a:rPr sz="2600" dirty="0">
                <a:solidFill>
                  <a:srgbClr val="FF0000"/>
                </a:solidFill>
                <a:latin typeface="Arial Black" panose="020B0A04020102020204"/>
                <a:cs typeface="Arial Black" panose="020B0A04020102020204"/>
              </a:rPr>
              <a:t>ΘΕΡΜΙΚΟ</a:t>
            </a:r>
            <a:r>
              <a:rPr sz="2600" spc="-5" dirty="0">
                <a:solidFill>
                  <a:srgbClr val="FF0000"/>
                </a:solidFill>
                <a:latin typeface="Arial Black" panose="020B0A04020102020204"/>
                <a:cs typeface="Arial Black" panose="020B0A04020102020204"/>
              </a:rPr>
              <a:t> </a:t>
            </a:r>
            <a:r>
              <a:rPr sz="2600" dirty="0">
                <a:solidFill>
                  <a:srgbClr val="FF0000"/>
                </a:solidFill>
                <a:latin typeface="Arial Black" panose="020B0A04020102020204"/>
                <a:cs typeface="Arial Black" panose="020B0A04020102020204"/>
              </a:rPr>
              <a:t>ΙΣΟΖΥΓΙΟ</a:t>
            </a:r>
            <a:r>
              <a:rPr sz="2600" spc="30" dirty="0">
                <a:solidFill>
                  <a:srgbClr val="FF0000"/>
                </a:solidFill>
                <a:latin typeface="Arial Black" panose="020B0A04020102020204"/>
                <a:cs typeface="Arial Black" panose="020B0A04020102020204"/>
              </a:rPr>
              <a:t> </a:t>
            </a:r>
            <a:r>
              <a:rPr sz="2600" dirty="0">
                <a:latin typeface="Arial Black" panose="020B0A04020102020204"/>
                <a:cs typeface="Arial Black" panose="020B0A04020102020204"/>
              </a:rPr>
              <a:t>ΜΙΑΣ </a:t>
            </a:r>
            <a:r>
              <a:rPr sz="2600" spc="-25" dirty="0">
                <a:latin typeface="Arial Black" panose="020B0A04020102020204"/>
                <a:cs typeface="Arial Black" panose="020B0A04020102020204"/>
              </a:rPr>
              <a:t>ΜΕΚ </a:t>
            </a:r>
            <a:r>
              <a:rPr sz="2600" spc="-10" dirty="0">
                <a:latin typeface="Arial Black" panose="020B0A04020102020204"/>
                <a:cs typeface="Arial Black" panose="020B0A04020102020204"/>
              </a:rPr>
              <a:t>ΕΙΝΑΙ:</a:t>
            </a:r>
            <a:endParaRPr sz="2600">
              <a:latin typeface="Arial Black" panose="020B0A04020102020204"/>
              <a:cs typeface="Arial Black" panose="020B0A04020102020204"/>
            </a:endParaRPr>
          </a:p>
          <a:p>
            <a:pPr marL="12700" marR="819785">
              <a:lnSpc>
                <a:spcPct val="117000"/>
              </a:lnSpc>
              <a:spcBef>
                <a:spcPts val="2510"/>
              </a:spcBef>
            </a:pPr>
            <a:r>
              <a:rPr sz="2800" dirty="0">
                <a:solidFill>
                  <a:srgbClr val="FF0000"/>
                </a:solidFill>
                <a:latin typeface="Arial Black" panose="020B0A04020102020204"/>
                <a:cs typeface="Arial Black" panose="020B0A04020102020204"/>
              </a:rPr>
              <a:t>ΕΙΣΕΡΧΟΜΕΝΗ</a:t>
            </a:r>
            <a:r>
              <a:rPr sz="2800" spc="-5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ΙΣΧΥΣ</a:t>
            </a:r>
            <a:r>
              <a:rPr sz="2800" spc="-40"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a:t>
            </a:r>
            <a:r>
              <a:rPr sz="2800" spc="-35" dirty="0">
                <a:solidFill>
                  <a:srgbClr val="FF0000"/>
                </a:solidFill>
                <a:latin typeface="Arial Black" panose="020B0A04020102020204"/>
                <a:cs typeface="Arial Black" panose="020B0A04020102020204"/>
              </a:rPr>
              <a:t> </a:t>
            </a:r>
            <a:r>
              <a:rPr sz="2800" spc="-10" dirty="0">
                <a:solidFill>
                  <a:srgbClr val="FF0000"/>
                </a:solidFill>
                <a:latin typeface="Arial Black" panose="020B0A04020102020204"/>
                <a:cs typeface="Arial Black" panose="020B0A04020102020204"/>
              </a:rPr>
              <a:t>ΕΞΕΡΧΟΜΕΝΗ </a:t>
            </a:r>
            <a:r>
              <a:rPr sz="2800" dirty="0">
                <a:solidFill>
                  <a:srgbClr val="FF0000"/>
                </a:solidFill>
                <a:latin typeface="Arial Black" panose="020B0A04020102020204"/>
                <a:cs typeface="Arial Black" panose="020B0A04020102020204"/>
              </a:rPr>
              <a:t>ΙΣΧΥΣ</a:t>
            </a:r>
            <a:r>
              <a:rPr sz="2800" spc="-25" dirty="0">
                <a:solidFill>
                  <a:srgbClr val="FF0000"/>
                </a:solidFill>
                <a:latin typeface="Arial Black" panose="020B0A04020102020204"/>
                <a:cs typeface="Arial Black" panose="020B0A04020102020204"/>
              </a:rPr>
              <a:t> </a:t>
            </a:r>
            <a:r>
              <a:rPr sz="2800" dirty="0">
                <a:solidFill>
                  <a:srgbClr val="FF0000"/>
                </a:solidFill>
                <a:latin typeface="Arial Black" panose="020B0A04020102020204"/>
                <a:cs typeface="Arial Black" panose="020B0A04020102020204"/>
              </a:rPr>
              <a:t>=</a:t>
            </a:r>
            <a:r>
              <a:rPr sz="2800" spc="-15" dirty="0">
                <a:solidFill>
                  <a:srgbClr val="FF0000"/>
                </a:solidFill>
                <a:latin typeface="Arial Black" panose="020B0A04020102020204"/>
                <a:cs typeface="Arial Black" panose="020B0A04020102020204"/>
              </a:rPr>
              <a:t> </a:t>
            </a:r>
            <a:r>
              <a:rPr sz="2800" spc="-50" dirty="0">
                <a:solidFill>
                  <a:srgbClr val="FF0000"/>
                </a:solidFill>
                <a:latin typeface="Arial Black" panose="020B0A04020102020204"/>
                <a:cs typeface="Arial Black" panose="020B0A04020102020204"/>
              </a:rPr>
              <a:t>0</a:t>
            </a:r>
            <a:endParaRPr sz="2800">
              <a:latin typeface="Arial Black" panose="020B0A04020102020204"/>
              <a:cs typeface="Arial Black" panose="020B0A04020102020204"/>
            </a:endParaRPr>
          </a:p>
          <a:p>
            <a:pPr marL="12700" marR="5080">
              <a:lnSpc>
                <a:spcPct val="117000"/>
              </a:lnSpc>
              <a:spcBef>
                <a:spcPts val="3065"/>
              </a:spcBef>
              <a:tabLst>
                <a:tab pos="5323205" algn="l"/>
              </a:tabLst>
            </a:pPr>
            <a:r>
              <a:rPr sz="2600" dirty="0">
                <a:solidFill>
                  <a:srgbClr val="0000FF"/>
                </a:solidFill>
                <a:latin typeface="Arial Black" panose="020B0A04020102020204"/>
                <a:cs typeface="Arial Black" panose="020B0A04020102020204"/>
              </a:rPr>
              <a:t>ΘΕΡΜΙΚΗ</a:t>
            </a:r>
            <a:r>
              <a:rPr sz="2600" spc="-15" dirty="0">
                <a:solidFill>
                  <a:srgbClr val="0000FF"/>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ΙΣΧΥΣ</a:t>
            </a:r>
            <a:r>
              <a:rPr sz="2600" spc="5" dirty="0">
                <a:solidFill>
                  <a:srgbClr val="0000FF"/>
                </a:solidFill>
                <a:latin typeface="Arial Black" panose="020B0A04020102020204"/>
                <a:cs typeface="Arial Black" panose="020B0A04020102020204"/>
              </a:rPr>
              <a:t> </a:t>
            </a:r>
            <a:r>
              <a:rPr sz="2600" spc="-10" dirty="0">
                <a:solidFill>
                  <a:srgbClr val="0000FF"/>
                </a:solidFill>
                <a:latin typeface="Arial Black" panose="020B0A04020102020204"/>
                <a:cs typeface="Arial Black" panose="020B0A04020102020204"/>
              </a:rPr>
              <a:t>ΚΑΥΣΙΜΟΥ</a:t>
            </a:r>
            <a:r>
              <a:rPr sz="2600" dirty="0">
                <a:solidFill>
                  <a:srgbClr val="0000FF"/>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220" dirty="0">
                <a:solidFill>
                  <a:srgbClr val="FF0000"/>
                </a:solidFill>
                <a:latin typeface="Arial Black" panose="020B0A04020102020204"/>
                <a:cs typeface="Arial Black" panose="020B0A04020102020204"/>
              </a:rPr>
              <a:t> </a:t>
            </a:r>
            <a:r>
              <a:rPr sz="2600" spc="-10" dirty="0">
                <a:solidFill>
                  <a:srgbClr val="0000FF"/>
                </a:solidFill>
                <a:latin typeface="Arial Black" panose="020B0A04020102020204"/>
                <a:cs typeface="Arial Black" panose="020B0A04020102020204"/>
              </a:rPr>
              <a:t>ΜΗΧΑΝΙΚΗ </a:t>
            </a:r>
            <a:r>
              <a:rPr sz="2600" dirty="0">
                <a:solidFill>
                  <a:srgbClr val="0000FF"/>
                </a:solidFill>
                <a:latin typeface="Arial Black" panose="020B0A04020102020204"/>
                <a:cs typeface="Arial Black" panose="020B0A04020102020204"/>
              </a:rPr>
              <a:t>ΙΣΧΥΣ</a:t>
            </a:r>
            <a:r>
              <a:rPr sz="2600" spc="-10" dirty="0">
                <a:solidFill>
                  <a:srgbClr val="0000FF"/>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ΑΞΟΝΑ</a:t>
            </a:r>
            <a:r>
              <a:rPr sz="2600" spc="225" dirty="0">
                <a:solidFill>
                  <a:srgbClr val="0000FF"/>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210" dirty="0">
                <a:solidFill>
                  <a:srgbClr val="FF0000"/>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ΘΕΡΜΙΚΗ ΙΣΧΥΣ ΠΡΟΣ</a:t>
            </a:r>
            <a:r>
              <a:rPr sz="2600" spc="-5" dirty="0">
                <a:solidFill>
                  <a:srgbClr val="0000FF"/>
                </a:solidFill>
                <a:latin typeface="Arial Black" panose="020B0A04020102020204"/>
                <a:cs typeface="Arial Black" panose="020B0A04020102020204"/>
              </a:rPr>
              <a:t> </a:t>
            </a:r>
            <a:r>
              <a:rPr sz="2600" spc="-20" dirty="0">
                <a:solidFill>
                  <a:srgbClr val="0000FF"/>
                </a:solidFill>
                <a:latin typeface="Arial Black" panose="020B0A04020102020204"/>
                <a:cs typeface="Arial Black" panose="020B0A04020102020204"/>
              </a:rPr>
              <a:t>ΝΕΡΟ </a:t>
            </a:r>
            <a:r>
              <a:rPr sz="2600" dirty="0">
                <a:solidFill>
                  <a:srgbClr val="0000FF"/>
                </a:solidFill>
                <a:latin typeface="Arial Black" panose="020B0A04020102020204"/>
                <a:cs typeface="Arial Black" panose="020B0A04020102020204"/>
              </a:rPr>
              <a:t>ΨΥΞΗΣ</a:t>
            </a:r>
            <a:r>
              <a:rPr sz="2600" spc="210" dirty="0">
                <a:solidFill>
                  <a:srgbClr val="0000FF"/>
                </a:solidFill>
                <a:latin typeface="Arial Black" panose="020B0A04020102020204"/>
                <a:cs typeface="Arial Black" panose="020B0A04020102020204"/>
              </a:rPr>
              <a:t> </a:t>
            </a:r>
            <a:r>
              <a:rPr sz="3200" dirty="0">
                <a:solidFill>
                  <a:srgbClr val="FF0000"/>
                </a:solidFill>
                <a:latin typeface="Arial Black" panose="020B0A04020102020204"/>
                <a:cs typeface="Arial Black" panose="020B0A04020102020204"/>
              </a:rPr>
              <a:t>+</a:t>
            </a:r>
            <a:r>
              <a:rPr sz="3200" spc="-210" dirty="0">
                <a:solidFill>
                  <a:srgbClr val="FF0000"/>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ΘΕΡΜΙΚΗ</a:t>
            </a:r>
            <a:r>
              <a:rPr sz="2600" spc="10" dirty="0">
                <a:solidFill>
                  <a:srgbClr val="0000FF"/>
                </a:solidFill>
                <a:latin typeface="Arial Black" panose="020B0A04020102020204"/>
                <a:cs typeface="Arial Black" panose="020B0A04020102020204"/>
              </a:rPr>
              <a:t> </a:t>
            </a:r>
            <a:r>
              <a:rPr sz="2800" dirty="0">
                <a:solidFill>
                  <a:srgbClr val="0000FF"/>
                </a:solidFill>
                <a:latin typeface="Arial Black" panose="020B0A04020102020204"/>
                <a:cs typeface="Arial Black" panose="020B0A04020102020204"/>
              </a:rPr>
              <a:t>ΙΣΧΥΣ</a:t>
            </a:r>
            <a:r>
              <a:rPr sz="2800" spc="-80" dirty="0">
                <a:solidFill>
                  <a:srgbClr val="0000FF"/>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ΚΑΥΣΑΕΡΙΩΝ</a:t>
            </a:r>
            <a:r>
              <a:rPr sz="2600" spc="10" dirty="0">
                <a:solidFill>
                  <a:srgbClr val="0000FF"/>
                </a:solidFill>
                <a:latin typeface="Arial Black" panose="020B0A04020102020204"/>
                <a:cs typeface="Arial Black" panose="020B0A04020102020204"/>
              </a:rPr>
              <a:t> </a:t>
            </a:r>
            <a:r>
              <a:rPr sz="3200" spc="-50" dirty="0">
                <a:solidFill>
                  <a:srgbClr val="FF0000"/>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ΑΠΡΟΣΔΙΟΡΙΣΤΕΣ</a:t>
            </a:r>
            <a:r>
              <a:rPr sz="2600" spc="-15" dirty="0">
                <a:solidFill>
                  <a:srgbClr val="0000FF"/>
                </a:solidFill>
                <a:latin typeface="Arial Black" panose="020B0A04020102020204"/>
                <a:cs typeface="Arial Black" panose="020B0A04020102020204"/>
              </a:rPr>
              <a:t> </a:t>
            </a:r>
            <a:r>
              <a:rPr sz="2600" dirty="0">
                <a:solidFill>
                  <a:srgbClr val="0000FF"/>
                </a:solidFill>
                <a:latin typeface="Arial Black" panose="020B0A04020102020204"/>
                <a:cs typeface="Arial Black" panose="020B0A04020102020204"/>
              </a:rPr>
              <a:t>ΑΠΩΛΕΙΕΣ</a:t>
            </a:r>
            <a:r>
              <a:rPr sz="2600" spc="-5" dirty="0">
                <a:solidFill>
                  <a:srgbClr val="0000FF"/>
                </a:solidFill>
                <a:latin typeface="Arial Black" panose="020B0A04020102020204"/>
                <a:cs typeface="Arial Black" panose="020B0A04020102020204"/>
              </a:rPr>
              <a:t> </a:t>
            </a:r>
            <a:r>
              <a:rPr sz="2600" spc="-10" dirty="0">
                <a:solidFill>
                  <a:srgbClr val="0000FF"/>
                </a:solidFill>
                <a:latin typeface="Arial Black" panose="020B0A04020102020204"/>
                <a:cs typeface="Arial Black" panose="020B0A04020102020204"/>
              </a:rPr>
              <a:t>ΙΣΧΥΟΣ</a:t>
            </a:r>
            <a:r>
              <a:rPr sz="2600" b="1" spc="-10" dirty="0">
                <a:solidFill>
                  <a:srgbClr val="0000FF"/>
                </a:solidFill>
                <a:latin typeface="Arial" panose="020B0604020202020204"/>
                <a:cs typeface="Arial" panose="020B0604020202020204"/>
              </a:rPr>
              <a:t>.</a:t>
            </a:r>
            <a:endParaRPr sz="2600">
              <a:latin typeface="Arial" panose="020B0604020202020204"/>
              <a:cs typeface="Arial" panose="020B0604020202020204"/>
            </a:endParaRPr>
          </a:p>
        </p:txBody>
      </p:sp>
      <p:sp>
        <p:nvSpPr>
          <p:cNvPr id="3" name="object 3"/>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2409189" y="238759"/>
            <a:ext cx="4329430" cy="391160"/>
          </a:xfrm>
          <a:prstGeom prst="rect">
            <a:avLst/>
          </a:prstGeom>
        </p:spPr>
        <p:txBody>
          <a:bodyPr vert="horz" wrap="square" lIns="0" tIns="12700" rIns="0" bIns="0" rtlCol="0">
            <a:spAutoFit/>
          </a:bodyPr>
          <a:lstStyle/>
          <a:p>
            <a:pPr marL="12700">
              <a:lnSpc>
                <a:spcPct val="100000"/>
              </a:lnSpc>
              <a:spcBef>
                <a:spcPts val="100"/>
              </a:spcBef>
            </a:pPr>
            <a:r>
              <a:rPr sz="2400" u="heavy" dirty="0">
                <a:solidFill>
                  <a:srgbClr val="FFFFFF"/>
                </a:solidFill>
                <a:uFill>
                  <a:solidFill>
                    <a:srgbClr val="FFFFFF"/>
                  </a:solidFill>
                </a:uFill>
                <a:latin typeface="Arial Black" panose="020B0A04020102020204"/>
                <a:cs typeface="Arial Black" panose="020B0A04020102020204"/>
              </a:rPr>
              <a:t>ΘΕΡΜΙΚΟΣ</a:t>
            </a:r>
            <a:r>
              <a:rPr sz="2400" u="heavy" spc="-70" dirty="0">
                <a:solidFill>
                  <a:srgbClr val="FFFFFF"/>
                </a:solidFill>
                <a:uFill>
                  <a:solidFill>
                    <a:srgbClr val="FFFFFF"/>
                  </a:solidFill>
                </a:uFill>
                <a:latin typeface="Arial Black" panose="020B0A04020102020204"/>
                <a:cs typeface="Arial Black" panose="020B0A04020102020204"/>
              </a:rPr>
              <a:t> </a:t>
            </a:r>
            <a:r>
              <a:rPr sz="2400" u="heavy" spc="-10" dirty="0">
                <a:solidFill>
                  <a:srgbClr val="FFFFFF"/>
                </a:solidFill>
                <a:uFill>
                  <a:solidFill>
                    <a:srgbClr val="FFFFFF"/>
                  </a:solidFill>
                </a:uFill>
                <a:latin typeface="Arial Black" panose="020B0A04020102020204"/>
                <a:cs typeface="Arial Black" panose="020B0A04020102020204"/>
              </a:rPr>
              <a:t>ΙΣΟΛΟΓΙΣΜΟΣ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9405"/>
            <a:ext cx="8622030" cy="5707781"/>
          </a:xfrm>
          <a:prstGeom prst="rect">
            <a:avLst/>
          </a:prstGeom>
        </p:spPr>
        <p:txBody>
          <a:bodyPr vert="horz" wrap="square" lIns="0" tIns="12700" rIns="0" bIns="0" rtlCol="0">
            <a:spAutoFit/>
          </a:bodyPr>
          <a:lstStyle/>
          <a:p>
            <a:pPr marL="228600" marR="361315" indent="-215900">
              <a:lnSpc>
                <a:spcPct val="117000"/>
              </a:lnSpc>
              <a:spcBef>
                <a:spcPts val="100"/>
              </a:spcBef>
              <a:buClr>
                <a:srgbClr val="FF0000"/>
              </a:buClr>
              <a:buAutoNum type="arabicPeriod"/>
              <a:tabLst>
                <a:tab pos="228600" algn="l"/>
              </a:tabLst>
            </a:pPr>
            <a:r>
              <a:rPr sz="1150" spc="-10" dirty="0">
                <a:latin typeface="Arial Black" panose="020B0A04020102020204"/>
                <a:cs typeface="Arial Black" panose="020B0A04020102020204"/>
              </a:rPr>
              <a:t>ΟΚΤΑΚΥΛΙΝΔΡΗ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ΔΙΧΡΟΝΗ</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ΠΕΤΡΕΛΑΙΟΜΗΧΑΝΗ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ΕΧΕΙ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ΔΙΑΔΡΟΜΗ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l</a:t>
            </a:r>
            <a:r>
              <a:rPr sz="1150" spc="-2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2800</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ΔΙΑΜΕΤΡΟ </a:t>
            </a:r>
            <a:r>
              <a:rPr sz="1150" dirty="0">
                <a:latin typeface="Arial Black" panose="020B0A04020102020204"/>
                <a:cs typeface="Arial Black" panose="020B0A04020102020204"/>
              </a:rPr>
              <a:t>ΕΜΒΟΛΟΥ</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d</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2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700</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ΣΤΡΟΦΕΣ</a:t>
            </a:r>
            <a:r>
              <a:rPr sz="1150" spc="-2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91</a:t>
            </a:r>
            <a:r>
              <a:rPr sz="1150" spc="-3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ΤΟ</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ΛΕΠΤΟ,</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ΜΕΣΗ</a:t>
            </a:r>
            <a:r>
              <a:rPr sz="1150" spc="-25" dirty="0">
                <a:latin typeface="Arial Black" panose="020B0A04020102020204"/>
                <a:cs typeface="Arial Black" panose="020B0A04020102020204"/>
              </a:rPr>
              <a:t> </a:t>
            </a:r>
            <a:r>
              <a:rPr sz="1150" spc="-10" dirty="0">
                <a:latin typeface="Arial Black" panose="020B0A04020102020204"/>
                <a:cs typeface="Arial Black" panose="020B0A04020102020204"/>
              </a:rPr>
              <a:t>ΕΝΔΕΙΚΝΥΜΕΝΗ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ΠΙΕΣΗ</a:t>
            </a:r>
            <a:r>
              <a:rPr sz="1150" spc="-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Pi</a:t>
            </a:r>
            <a:r>
              <a:rPr sz="1150" spc="-2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21,4</a:t>
            </a:r>
            <a:r>
              <a:rPr sz="1150" spc="-30"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Kg/cm²</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55270">
              <a:lnSpc>
                <a:spcPct val="100000"/>
              </a:lnSpc>
              <a:spcBef>
                <a:spcPts val="460"/>
              </a:spcBef>
            </a:pPr>
            <a:r>
              <a:rPr sz="1150" dirty="0">
                <a:latin typeface="Arial Black" panose="020B0A04020102020204"/>
                <a:cs typeface="Arial Black" panose="020B0A04020102020204"/>
              </a:rPr>
              <a:t>ΝΑ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ΥΠΟΛΟΓΙΣΤΕΙ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ΣΤΑΘΕΡΑ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ΚΥΛΙΝΔΡΟΥ</a:t>
            </a:r>
            <a:r>
              <a:rPr sz="1150" spc="-2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C</a:t>
            </a:r>
            <a:r>
              <a:rPr sz="1150" spc="-4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25" dirty="0">
                <a:latin typeface="Arial Black" panose="020B0A04020102020204"/>
                <a:cs typeface="Arial Black" panose="020B0A04020102020204"/>
              </a:rPr>
              <a:t> </a:t>
            </a:r>
            <a:r>
              <a:rPr sz="1150" spc="-10">
                <a:latin typeface="Arial Black" panose="020B0A04020102020204"/>
                <a:cs typeface="Arial Black" panose="020B0A04020102020204"/>
              </a:rPr>
              <a:t>ΕΝΔΕΙΚΝΥΜΕΝΗ</a:t>
            </a:r>
            <a:r>
              <a:rPr sz="1150" spc="-40">
                <a:latin typeface="Arial Black" panose="020B0A04020102020204"/>
                <a:cs typeface="Arial Black" panose="020B0A04020102020204"/>
              </a:rPr>
              <a:t> </a:t>
            </a:r>
            <a:r>
              <a:rPr sz="1150" smtClean="0">
                <a:latin typeface="Arial Black" panose="020B0A04020102020204"/>
                <a:cs typeface="Arial Black" panose="020B0A04020102020204"/>
              </a:rPr>
              <a:t>ΙΣΧΥ</a:t>
            </a:r>
            <a:r>
              <a:rPr lang="el-GR" sz="1150" dirty="0" smtClean="0">
                <a:latin typeface="Arial Black" panose="020B0A04020102020204"/>
                <a:cs typeface="Arial Black" panose="020B0A04020102020204"/>
              </a:rPr>
              <a:t>Σ</a:t>
            </a:r>
            <a:r>
              <a:rPr sz="1150" spc="-15"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Ni</a:t>
            </a:r>
            <a:r>
              <a:rPr sz="1150" spc="-30" dirty="0">
                <a:solidFill>
                  <a:srgbClr val="FF0000"/>
                </a:solidFill>
                <a:latin typeface="Arial Black" panose="020B0A04020102020204"/>
                <a:cs typeface="Arial Black" panose="020B0A04020102020204"/>
              </a:rPr>
              <a:t> </a:t>
            </a:r>
            <a:r>
              <a:rPr sz="1150" spc="-50" dirty="0">
                <a:latin typeface="Arial Black" panose="020B0A04020102020204"/>
                <a:cs typeface="Arial Black" panose="020B0A04020102020204"/>
              </a:rPr>
              <a:t>.</a:t>
            </a:r>
            <a:endParaRPr sz="1150">
              <a:latin typeface="Arial Black" panose="020B0A04020102020204"/>
              <a:cs typeface="Arial Black" panose="020B0A04020102020204"/>
            </a:endParaRPr>
          </a:p>
          <a:p>
            <a:pPr marL="228600" marR="431800" indent="-215900">
              <a:lnSpc>
                <a:spcPct val="117000"/>
              </a:lnSpc>
              <a:spcBef>
                <a:spcPts val="220"/>
              </a:spcBef>
              <a:buClr>
                <a:srgbClr val="FF0000"/>
              </a:buClr>
              <a:buAutoNum type="arabicPeriod" startAt="2"/>
              <a:tabLst>
                <a:tab pos="228600" algn="l"/>
              </a:tabLst>
            </a:pPr>
            <a:r>
              <a:rPr sz="1150" dirty="0">
                <a:latin typeface="Arial Black" panose="020B0A04020102020204"/>
                <a:cs typeface="Arial Black" panose="020B0A04020102020204"/>
              </a:rPr>
              <a:t>ΝΑ</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ΥΠΟΛΟΓΙΣΤΕΙ</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4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Pi</a:t>
            </a:r>
            <a:r>
              <a:rPr sz="1150" spc="-3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4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Ni</a:t>
            </a:r>
            <a:r>
              <a:rPr sz="1150" spc="-3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ΚΥΛΙΝΔΡΟΥ</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ΜΗΧΑΝΗΣ</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ΜΕ</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ΤΑ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ΕΞΗΣ</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ΣΤΟΙΧΕΙΑ,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ΔΙΧΡΟΝΗ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ΔΙΑΔΡΟΜΗ </a:t>
            </a:r>
            <a:r>
              <a:rPr sz="1150" dirty="0">
                <a:latin typeface="Arial Black" panose="020B0A04020102020204"/>
                <a:cs typeface="Arial Black" panose="020B0A04020102020204"/>
              </a:rPr>
              <a:t>ΕΜΒΟΛΟΥ</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l</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2000</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ΔΙΑΜΕΤΡΟ</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d</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500</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ΣΤΡΟΦΕΣ</a:t>
            </a:r>
            <a:r>
              <a:rPr sz="1150" spc="-2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127</a:t>
            </a:r>
            <a:r>
              <a:rPr sz="1150" spc="-4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ΤΟ</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ΛΕΠΤΟ.</a:t>
            </a:r>
            <a:endParaRPr sz="1150">
              <a:latin typeface="Arial Black" panose="020B0A04020102020204"/>
              <a:cs typeface="Arial Black" panose="020B0A04020102020204"/>
            </a:endParaRPr>
          </a:p>
          <a:p>
            <a:pPr marL="255270" marR="555625">
              <a:lnSpc>
                <a:spcPct val="133000"/>
              </a:lnSpc>
            </a:pPr>
            <a:r>
              <a:rPr sz="1150" dirty="0">
                <a:latin typeface="Arial Black" panose="020B0A04020102020204"/>
                <a:cs typeface="Arial Black" panose="020B0A04020102020204"/>
              </a:rPr>
              <a:t>ΚΑΤΑ</a:t>
            </a:r>
            <a:r>
              <a:rPr sz="1150" spc="-40" dirty="0">
                <a:latin typeface="Arial Black" panose="020B0A04020102020204"/>
                <a:cs typeface="Arial Black" panose="020B0A04020102020204"/>
              </a:rPr>
              <a:t> </a:t>
            </a:r>
            <a:r>
              <a:rPr sz="1150">
                <a:latin typeface="Arial Black" panose="020B0A04020102020204"/>
                <a:cs typeface="Arial Black" panose="020B0A04020102020204"/>
              </a:rPr>
              <a:t>ΤΗΝ</a:t>
            </a:r>
            <a:r>
              <a:rPr sz="1150" spc="-40">
                <a:latin typeface="Arial Black" panose="020B0A04020102020204"/>
                <a:cs typeface="Arial Black" panose="020B0A04020102020204"/>
              </a:rPr>
              <a:t> </a:t>
            </a:r>
            <a:r>
              <a:rPr sz="1150" smtClean="0">
                <a:latin typeface="Arial Black" panose="020B0A04020102020204"/>
                <a:cs typeface="Arial Black" panose="020B0A04020102020204"/>
              </a:rPr>
              <a:t>Λ</a:t>
            </a:r>
            <a:r>
              <a:rPr lang="el-GR" sz="1150" dirty="0" smtClean="0">
                <a:latin typeface="Arial Black" panose="020B0A04020102020204"/>
                <a:cs typeface="Arial Black" panose="020B0A04020102020204"/>
              </a:rPr>
              <a:t>Η</a:t>
            </a:r>
            <a:r>
              <a:rPr sz="1150" smtClean="0">
                <a:latin typeface="Arial Black" panose="020B0A04020102020204"/>
                <a:cs typeface="Arial Black" panose="020B0A04020102020204"/>
              </a:rPr>
              <a:t>ΨΗ</a:t>
            </a:r>
            <a:r>
              <a:rPr sz="1150" spc="-40" smtClean="0">
                <a:latin typeface="Arial Black" panose="020B0A04020102020204"/>
                <a:cs typeface="Arial Black" panose="020B0A04020102020204"/>
              </a:rPr>
              <a:t> </a:t>
            </a:r>
            <a:r>
              <a:rPr sz="1150" spc="-10" dirty="0">
                <a:latin typeface="Arial Black" panose="020B0A04020102020204"/>
                <a:cs typeface="Arial Black" panose="020B0A04020102020204"/>
              </a:rPr>
              <a:t>ΔΥΝΑΜΟΔΕΙΚΤΙΚΟΥ</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ΔΙΑΓΡΑΜΜΑΤΟΣ</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ΜΕΤΡΗΘΗΚΕ</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ΜΕ</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ΠΛΑΝΙΜΕΤΡΟ</a:t>
            </a:r>
            <a:r>
              <a:rPr sz="1150" spc="-40" dirty="0">
                <a:latin typeface="Arial Black" panose="020B0A04020102020204"/>
                <a:cs typeface="Arial Black" panose="020B0A04020102020204"/>
              </a:rPr>
              <a:t> </a:t>
            </a:r>
            <a:r>
              <a:rPr sz="1150" spc="-10" dirty="0">
                <a:latin typeface="Arial Black" panose="020B0A04020102020204"/>
                <a:cs typeface="Arial Black" panose="020B0A04020102020204"/>
              </a:rPr>
              <a:t>ΕΜΒΑΔΟΝ </a:t>
            </a:r>
            <a:r>
              <a:rPr sz="1150" dirty="0">
                <a:solidFill>
                  <a:srgbClr val="FF0000"/>
                </a:solidFill>
                <a:latin typeface="Arial Black" panose="020B0A04020102020204"/>
                <a:cs typeface="Arial Black" panose="020B0A04020102020204"/>
              </a:rPr>
              <a:t>378</a:t>
            </a:r>
            <a:r>
              <a:rPr sz="1150" spc="-5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mm²</a:t>
            </a:r>
            <a:r>
              <a:rPr sz="1150" spc="-4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ΜΕ</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ΚΛΙΜΑΚΑ</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ΕΛΑΤΗΡΙΟΥ</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0,245</a:t>
            </a:r>
            <a:r>
              <a:rPr sz="1150" spc="-4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spc="-5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Kg/cm²</a:t>
            </a:r>
            <a:r>
              <a:rPr sz="1150" spc="-4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ΜΗΚΟΣ</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ΔΙΑΓΡΑΜΜΑΤΟΣ</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76</a:t>
            </a:r>
            <a:r>
              <a:rPr sz="1150" spc="-45" dirty="0">
                <a:solidFill>
                  <a:srgbClr val="FF0000"/>
                </a:solidFill>
                <a:latin typeface="Arial Black" panose="020B0A04020102020204"/>
                <a:cs typeface="Arial Black" panose="020B0A04020102020204"/>
              </a:rPr>
              <a:t> </a:t>
            </a:r>
            <a:r>
              <a:rPr sz="1150" spc="-25" dirty="0">
                <a:solidFill>
                  <a:srgbClr val="FF0000"/>
                </a:solidFill>
                <a:latin typeface="Arial Black" panose="020B0A04020102020204"/>
                <a:cs typeface="Arial Black" panose="020B0A04020102020204"/>
              </a:rPr>
              <a:t>mm</a:t>
            </a:r>
            <a:r>
              <a:rPr sz="1150" spc="-25" dirty="0">
                <a:latin typeface="Arial Black" panose="020B0A04020102020204"/>
                <a:cs typeface="Arial Black" panose="020B0A04020102020204"/>
              </a:rPr>
              <a:t>.</a:t>
            </a:r>
            <a:endParaRPr sz="1150">
              <a:latin typeface="Arial Black" panose="020B0A04020102020204"/>
              <a:cs typeface="Arial Black" panose="020B0A04020102020204"/>
            </a:endParaRPr>
          </a:p>
          <a:p>
            <a:pPr marL="228600" marR="93345" indent="-215900">
              <a:lnSpc>
                <a:spcPct val="117000"/>
              </a:lnSpc>
              <a:spcBef>
                <a:spcPts val="220"/>
              </a:spcBef>
              <a:buClr>
                <a:srgbClr val="FF0000"/>
              </a:buClr>
              <a:buAutoNum type="arabicPeriod" startAt="3"/>
              <a:tabLst>
                <a:tab pos="228600" algn="l"/>
              </a:tabLst>
            </a:pPr>
            <a:r>
              <a:rPr sz="1150" dirty="0">
                <a:latin typeface="Arial Black" panose="020B0A04020102020204"/>
                <a:cs typeface="Arial Black" panose="020B0A04020102020204"/>
              </a:rPr>
              <a:t>ΤΕΤΡΑΧΡΟΝΗ</a:t>
            </a:r>
            <a:r>
              <a:rPr sz="1150" spc="-40" dirty="0">
                <a:latin typeface="Arial Black" panose="020B0A04020102020204"/>
                <a:cs typeface="Arial Black" panose="020B0A04020102020204"/>
              </a:rPr>
              <a:t> </a:t>
            </a:r>
            <a:r>
              <a:rPr sz="1150" spc="-10" dirty="0">
                <a:latin typeface="Arial Black" panose="020B0A04020102020204"/>
                <a:cs typeface="Arial Black" panose="020B0A04020102020204"/>
              </a:rPr>
              <a:t>ΟΚΤΑΚΥΛΙΝΔΡΗ</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ΠΕΤΡΕΛΑΙΟΜΗΧΑΝΗ</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ΕΧΕΙ</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ΔΙΑΔΡΟΜΗ</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l</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600</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30" dirty="0">
                <a:latin typeface="Arial Black" panose="020B0A04020102020204"/>
                <a:cs typeface="Arial Black" panose="020B0A04020102020204"/>
              </a:rPr>
              <a:t> </a:t>
            </a:r>
            <a:r>
              <a:rPr sz="1150" spc="-10" dirty="0">
                <a:latin typeface="Arial Black" panose="020B0A04020102020204"/>
                <a:cs typeface="Arial Black" panose="020B0A04020102020204"/>
              </a:rPr>
              <a:t>ΔΙΑΜΕΤΡΟ </a:t>
            </a:r>
            <a:r>
              <a:rPr sz="1150" dirty="0">
                <a:latin typeface="Arial Black" panose="020B0A04020102020204"/>
                <a:cs typeface="Arial Black" panose="020B0A04020102020204"/>
              </a:rPr>
              <a:t>ΕΜΒΟΛΟΥ</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d</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480</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ΣΤΡΟΦΕΣ</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500</a:t>
            </a:r>
            <a:r>
              <a:rPr sz="1150" spc="-3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ΤΟ</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ΛΕΠΤΟ,</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ΜΕΣΗ</a:t>
            </a:r>
            <a:r>
              <a:rPr sz="1150" spc="-40" dirty="0">
                <a:latin typeface="Arial Black" panose="020B0A04020102020204"/>
                <a:cs typeface="Arial Black" panose="020B0A04020102020204"/>
              </a:rPr>
              <a:t> </a:t>
            </a:r>
            <a:r>
              <a:rPr sz="1150" spc="-10" dirty="0">
                <a:latin typeface="Arial Black" panose="020B0A04020102020204"/>
                <a:cs typeface="Arial Black" panose="020B0A04020102020204"/>
              </a:rPr>
              <a:t>ΠΡΑΓΜΑΤΙΚΗ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ΠΙΕΣΗ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ΓΙΑ</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ΟΛΟΥΣ</a:t>
            </a:r>
            <a:r>
              <a:rPr sz="1150" spc="-25" dirty="0">
                <a:latin typeface="Arial Black" panose="020B0A04020102020204"/>
                <a:cs typeface="Arial Black" panose="020B0A04020102020204"/>
              </a:rPr>
              <a:t> </a:t>
            </a:r>
            <a:r>
              <a:rPr sz="1150" spc="-20" dirty="0">
                <a:latin typeface="Arial Black" panose="020B0A04020102020204"/>
                <a:cs typeface="Arial Black" panose="020B0A04020102020204"/>
              </a:rPr>
              <a:t>ΤΟΥΣ </a:t>
            </a:r>
            <a:r>
              <a:rPr sz="1150" dirty="0">
                <a:latin typeface="Arial Black" panose="020B0A04020102020204"/>
                <a:cs typeface="Arial Black" panose="020B0A04020102020204"/>
              </a:rPr>
              <a:t>ΚΥΛΙΝΔΡΟΥΣ</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Pe</a:t>
            </a:r>
            <a:r>
              <a:rPr sz="1150" spc="-4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27</a:t>
            </a:r>
            <a:r>
              <a:rPr sz="1150" spc="-45"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Kg/cm²</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55270" marR="458470">
              <a:lnSpc>
                <a:spcPct val="133000"/>
              </a:lnSpc>
            </a:pPr>
            <a:r>
              <a:rPr sz="1150" dirty="0">
                <a:latin typeface="Arial Black" panose="020B0A04020102020204"/>
                <a:cs typeface="Arial Black" panose="020B0A04020102020204"/>
              </a:rPr>
              <a:t>ΝΑ</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ΥΠΟΛΟΓΙΣΤΕΙ</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ΣΤΑΘΕΡΑ</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ΚΥΛΙΝΔΡΟΥ</a:t>
            </a:r>
            <a:r>
              <a:rPr sz="1150" spc="-1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C</a:t>
            </a:r>
            <a:r>
              <a:rPr sz="1150" dirty="0">
                <a:latin typeface="Arial Black" panose="020B0A04020102020204"/>
                <a:cs typeface="Arial Black" panose="020B0A04020102020204"/>
              </a:rPr>
              <a:t>,</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30" dirty="0">
                <a:latin typeface="Arial Black" panose="020B0A04020102020204"/>
                <a:cs typeface="Arial Black" panose="020B0A04020102020204"/>
              </a:rPr>
              <a:t> </a:t>
            </a:r>
            <a:r>
              <a:rPr sz="1150" spc="-10">
                <a:latin typeface="Arial Black" panose="020B0A04020102020204"/>
                <a:cs typeface="Arial Black" panose="020B0A04020102020204"/>
              </a:rPr>
              <a:t>ΕΝΔΕΙΚΝΥΜΕΝΗ</a:t>
            </a:r>
            <a:r>
              <a:rPr sz="1150" spc="-30">
                <a:latin typeface="Arial Black" panose="020B0A04020102020204"/>
                <a:cs typeface="Arial Black" panose="020B0A04020102020204"/>
              </a:rPr>
              <a:t> </a:t>
            </a:r>
            <a:r>
              <a:rPr sz="1150" smtClean="0">
                <a:latin typeface="Arial Black" panose="020B0A04020102020204"/>
                <a:cs typeface="Arial Black" panose="020B0A04020102020204"/>
              </a:rPr>
              <a:t>ΙΣΧΥ</a:t>
            </a:r>
            <a:r>
              <a:rPr lang="el-GR" sz="1150" dirty="0" smtClean="0">
                <a:latin typeface="Arial Black" panose="020B0A04020102020204"/>
                <a:cs typeface="Arial Black" panose="020B0A04020102020204"/>
              </a:rPr>
              <a:t>Σ</a:t>
            </a:r>
            <a:r>
              <a:rPr sz="1150" spc="-15"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Ni</a:t>
            </a:r>
            <a:r>
              <a:rPr sz="1150" spc="-2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20" dirty="0">
                <a:latin typeface="Arial Black" panose="020B0A04020102020204"/>
                <a:cs typeface="Arial Black" panose="020B0A04020102020204"/>
              </a:rPr>
              <a:t> </a:t>
            </a:r>
            <a:r>
              <a:rPr sz="1150" spc="-10">
                <a:latin typeface="Arial Black" panose="020B0A04020102020204"/>
                <a:cs typeface="Arial Black" panose="020B0A04020102020204"/>
              </a:rPr>
              <a:t>ΠΡΑΓΜΑΤΙΚΗ</a:t>
            </a:r>
            <a:r>
              <a:rPr sz="1150" spc="-25">
                <a:latin typeface="Arial Black" panose="020B0A04020102020204"/>
                <a:cs typeface="Arial Black" panose="020B0A04020102020204"/>
              </a:rPr>
              <a:t> </a:t>
            </a:r>
            <a:r>
              <a:rPr sz="1150" spc="-20" smtClean="0">
                <a:latin typeface="Arial Black" panose="020B0A04020102020204"/>
                <a:cs typeface="Arial Black" panose="020B0A04020102020204"/>
              </a:rPr>
              <a:t>ΙΣΧΥ</a:t>
            </a:r>
            <a:r>
              <a:rPr lang="el-GR" sz="1150" spc="-20" dirty="0" smtClean="0">
                <a:latin typeface="Arial Black" panose="020B0A04020102020204"/>
                <a:cs typeface="Arial Black" panose="020B0A04020102020204"/>
              </a:rPr>
              <a:t>Σ</a:t>
            </a:r>
            <a:r>
              <a:rPr sz="1150" spc="-20"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Ne</a:t>
            </a:r>
            <a:r>
              <a:rPr sz="1150" spc="-5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ΟΤΑΝ</a:t>
            </a:r>
            <a:r>
              <a:rPr sz="1150" spc="-55" dirty="0">
                <a:latin typeface="Arial Black" panose="020B0A04020102020204"/>
                <a:cs typeface="Arial Black" panose="020B0A04020102020204"/>
              </a:rPr>
              <a:t> </a:t>
            </a:r>
            <a:r>
              <a:rPr sz="1150" dirty="0">
                <a:latin typeface="Arial Black" panose="020B0A04020102020204"/>
                <a:cs typeface="Arial Black" panose="020B0A04020102020204"/>
              </a:rPr>
              <a:t>Ο</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ΜΗΧΑΝΙΚΟΣ</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ΒΑΘΜΟΣ</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ΑΠΟΔΟΣΗΣ</a:t>
            </a:r>
            <a:r>
              <a:rPr sz="1150" spc="-50" dirty="0">
                <a:latin typeface="Arial Black" panose="020B0A04020102020204"/>
                <a:cs typeface="Arial Black" panose="020B0A04020102020204"/>
              </a:rPr>
              <a:t> </a:t>
            </a:r>
            <a:r>
              <a:rPr sz="1150">
                <a:latin typeface="Arial Black" panose="020B0A04020102020204"/>
                <a:cs typeface="Arial Black" panose="020B0A04020102020204"/>
              </a:rPr>
              <a:t>ΕΙΝΑΙ</a:t>
            </a:r>
            <a:r>
              <a:rPr sz="1150" spc="-35">
                <a:latin typeface="Arial Black" panose="020B0A04020102020204"/>
                <a:cs typeface="Arial Black" panose="020B0A04020102020204"/>
              </a:rPr>
              <a:t> </a:t>
            </a:r>
            <a:r>
              <a:rPr lang="el-GR" sz="1150" spc="-35" dirty="0" err="1" smtClean="0">
                <a:latin typeface="Arial Black" panose="020B0A04020102020204"/>
                <a:cs typeface="Arial Black" panose="020B0A04020102020204"/>
              </a:rPr>
              <a:t>ημηχ</a:t>
            </a:r>
            <a:r>
              <a:rPr lang="en-US" sz="1150" spc="-35" dirty="0" smtClean="0">
                <a:latin typeface="Arial Black" panose="020B0A04020102020204"/>
                <a:cs typeface="Arial Black" panose="020B0A04020102020204"/>
              </a:rPr>
              <a:t>=</a:t>
            </a:r>
            <a:r>
              <a:rPr sz="1150" spc="-10" smtClean="0">
                <a:solidFill>
                  <a:srgbClr val="FF0000"/>
                </a:solidFill>
                <a:latin typeface="Arial Black" panose="020B0A04020102020204"/>
                <a:cs typeface="Arial Black" panose="020B0A04020102020204"/>
              </a:rPr>
              <a:t>0,89</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28600" marR="257175" indent="-215900">
              <a:lnSpc>
                <a:spcPct val="117000"/>
              </a:lnSpc>
              <a:spcBef>
                <a:spcPts val="230"/>
              </a:spcBef>
              <a:buClr>
                <a:srgbClr val="FF0000"/>
              </a:buClr>
              <a:buAutoNum type="arabicPeriod" startAt="4"/>
              <a:tabLst>
                <a:tab pos="228600" algn="l"/>
              </a:tabLst>
            </a:pPr>
            <a:r>
              <a:rPr sz="1150" spc="-10" dirty="0">
                <a:latin typeface="Arial Black" panose="020B0A04020102020204"/>
                <a:cs typeface="Arial Black" panose="020B0A04020102020204"/>
              </a:rPr>
              <a:t>ΕΝΝΕΑΚΥΛΙΝΔΡΗ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ΔΙΧΡΟΝΗ</a:t>
            </a:r>
            <a:r>
              <a:rPr sz="1150" spc="-30" dirty="0">
                <a:latin typeface="Arial Black" panose="020B0A04020102020204"/>
                <a:cs typeface="Arial Black" panose="020B0A04020102020204"/>
              </a:rPr>
              <a:t> </a:t>
            </a:r>
            <a:r>
              <a:rPr sz="1150" spc="-10" dirty="0">
                <a:latin typeface="Arial Black" panose="020B0A04020102020204"/>
                <a:cs typeface="Arial Black" panose="020B0A04020102020204"/>
              </a:rPr>
              <a:t>ΠΕΤΡΕΛΑΙΟΜΗΧΑΝΗ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ΕΧΕΙ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ΔΙΑΔΡΟΜΗ</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l</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318,8</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cm</a:t>
            </a:r>
            <a:r>
              <a:rPr sz="1150" dirty="0">
                <a:latin typeface="Arial Black" panose="020B0A04020102020204"/>
                <a:cs typeface="Arial Black" panose="020B0A04020102020204"/>
              </a:rPr>
              <a:t>,</a:t>
            </a:r>
            <a:r>
              <a:rPr sz="1150" spc="-25" dirty="0">
                <a:latin typeface="Arial Black" panose="020B0A04020102020204"/>
                <a:cs typeface="Arial Black" panose="020B0A04020102020204"/>
              </a:rPr>
              <a:t> </a:t>
            </a:r>
            <a:r>
              <a:rPr sz="1150" spc="-10" dirty="0">
                <a:latin typeface="Arial Black" panose="020B0A04020102020204"/>
                <a:cs typeface="Arial Black" panose="020B0A04020102020204"/>
              </a:rPr>
              <a:t>ΔΙΑΜΕΤΡΟ </a:t>
            </a:r>
            <a:r>
              <a:rPr sz="1150" dirty="0">
                <a:latin typeface="Arial Black" panose="020B0A04020102020204"/>
                <a:cs typeface="Arial Black" panose="020B0A04020102020204"/>
              </a:rPr>
              <a:t>ΕΜΒΟΛΟΥ</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d</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900</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dirty="0">
                <a:latin typeface="Arial Black" panose="020B0A04020102020204"/>
                <a:cs typeface="Arial Black" panose="020B0A04020102020204"/>
              </a:rPr>
              <a:t>,</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ΣΤΡΟΦΕΣ</a:t>
            </a:r>
            <a:r>
              <a:rPr sz="1150" spc="-2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78</a:t>
            </a:r>
            <a:r>
              <a:rPr sz="1150" spc="-3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ΤΟ</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ΛΕΠΤΟ,</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ΜΕΣΗ</a:t>
            </a:r>
            <a:r>
              <a:rPr sz="1150" spc="-25" dirty="0">
                <a:latin typeface="Arial Black" panose="020B0A04020102020204"/>
                <a:cs typeface="Arial Black" panose="020B0A04020102020204"/>
              </a:rPr>
              <a:t> </a:t>
            </a:r>
            <a:r>
              <a:rPr sz="1150" spc="-10" dirty="0">
                <a:latin typeface="Arial Black" panose="020B0A04020102020204"/>
                <a:cs typeface="Arial Black" panose="020B0A04020102020204"/>
              </a:rPr>
              <a:t>ΕΝΔΕΙΚΝΥΜΕΝΗ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ΠΙΕΣΗ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ΓΙΑ</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ΟΛΟΥΣ</a:t>
            </a:r>
            <a:r>
              <a:rPr sz="1150" spc="-30" dirty="0">
                <a:latin typeface="Arial Black" panose="020B0A04020102020204"/>
                <a:cs typeface="Arial Black" panose="020B0A04020102020204"/>
              </a:rPr>
              <a:t> </a:t>
            </a:r>
            <a:r>
              <a:rPr sz="1150" spc="-20" dirty="0">
                <a:latin typeface="Arial Black" panose="020B0A04020102020204"/>
                <a:cs typeface="Arial Black" panose="020B0A04020102020204"/>
              </a:rPr>
              <a:t>ΤΟΥΣ </a:t>
            </a:r>
            <a:r>
              <a:rPr sz="1150" dirty="0">
                <a:latin typeface="Arial Black" panose="020B0A04020102020204"/>
                <a:cs typeface="Arial Black" panose="020B0A04020102020204"/>
              </a:rPr>
              <a:t>ΚΥΛΙΝΔΡΟΥΣ</a:t>
            </a:r>
            <a:r>
              <a:rPr sz="1150" spc="-2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Pi</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21,3</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Kg/cm²</a:t>
            </a:r>
            <a:r>
              <a:rPr sz="1150" spc="-3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ΜΕΣΗ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ΠΙΕΣΗ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ΑΠΩΛΕΙΩΝ</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Pf</a:t>
            </a:r>
            <a:r>
              <a:rPr sz="1150" spc="2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3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1,1</a:t>
            </a:r>
            <a:r>
              <a:rPr sz="1150" spc="-45"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Kg/cm²</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55270" marR="437515">
              <a:lnSpc>
                <a:spcPts val="1840"/>
              </a:lnSpc>
              <a:spcBef>
                <a:spcPts val="130"/>
              </a:spcBef>
            </a:pPr>
            <a:r>
              <a:rPr sz="1150" dirty="0">
                <a:latin typeface="Arial Black" panose="020B0A04020102020204"/>
                <a:cs typeface="Arial Black" panose="020B0A04020102020204"/>
              </a:rPr>
              <a:t>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ΜΗΧΑΝΗ</a:t>
            </a:r>
            <a:r>
              <a:rPr sz="1150" spc="-45" dirty="0">
                <a:latin typeface="Arial Black" panose="020B0A04020102020204"/>
                <a:cs typeface="Arial Black" panose="020B0A04020102020204"/>
              </a:rPr>
              <a:t> </a:t>
            </a:r>
            <a:r>
              <a:rPr sz="1150" spc="-10" dirty="0">
                <a:latin typeface="Arial Black" panose="020B0A04020102020204"/>
                <a:cs typeface="Arial Black" panose="020B0A04020102020204"/>
              </a:rPr>
              <a:t>ΚΑΤΑΝΑΛΩΝΕΙ</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ΚΑΥΣΙΜΟ</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ΑΝΑ</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ΩΡΑ</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8,088</a:t>
            </a:r>
            <a:r>
              <a:rPr sz="1150" spc="-45"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Ton</a:t>
            </a:r>
            <a:r>
              <a:rPr sz="1150" spc="-10" dirty="0">
                <a:latin typeface="Arial Black" panose="020B0A04020102020204"/>
                <a:cs typeface="Arial Black" panose="020B0A04020102020204"/>
              </a:rPr>
              <a:t>,</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ΘΕΡΜΙΚΗ</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ΙΚΑΝΟΤΗΤΑ</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ΤΟΥ</a:t>
            </a:r>
            <a:r>
              <a:rPr sz="1150" spc="-45" dirty="0">
                <a:latin typeface="Arial Black" panose="020B0A04020102020204"/>
                <a:cs typeface="Arial Black" panose="020B0A04020102020204"/>
              </a:rPr>
              <a:t> </a:t>
            </a:r>
            <a:r>
              <a:rPr sz="1150" spc="-10" dirty="0">
                <a:latin typeface="Arial Black" panose="020B0A04020102020204"/>
                <a:cs typeface="Arial Black" panose="020B0A04020102020204"/>
              </a:rPr>
              <a:t>ΚΑΥΣΙΜΟΥ </a:t>
            </a:r>
            <a:r>
              <a:rPr sz="1150" dirty="0">
                <a:latin typeface="Arial Black" panose="020B0A04020102020204"/>
                <a:cs typeface="Arial Black" panose="020B0A04020102020204"/>
              </a:rPr>
              <a:t>ΕΙΝΑΙ</a:t>
            </a:r>
            <a:r>
              <a:rPr sz="1150" spc="-5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10030</a:t>
            </a:r>
            <a:r>
              <a:rPr sz="1150" spc="-55"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Kcal/Kg</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55270" marR="556260">
              <a:lnSpc>
                <a:spcPts val="1830"/>
              </a:lnSpc>
              <a:spcBef>
                <a:spcPts val="5"/>
              </a:spcBef>
            </a:pPr>
            <a:r>
              <a:rPr sz="1150" dirty="0">
                <a:latin typeface="Arial Black" panose="020B0A04020102020204"/>
                <a:cs typeface="Arial Black" panose="020B0A04020102020204"/>
              </a:rPr>
              <a:t>ΝΑ</a:t>
            </a:r>
            <a:r>
              <a:rPr sz="1150" spc="-25" dirty="0">
                <a:latin typeface="Arial Black" panose="020B0A04020102020204"/>
                <a:cs typeface="Arial Black" panose="020B0A04020102020204"/>
              </a:rPr>
              <a:t> </a:t>
            </a:r>
            <a:r>
              <a:rPr sz="1150" spc="-10" dirty="0">
                <a:latin typeface="Arial Black" panose="020B0A04020102020204"/>
                <a:cs typeface="Arial Black" panose="020B0A04020102020204"/>
              </a:rPr>
              <a:t>ΥΠΟΛΟΓΙΣΤΟΥΝ</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ΣΤΑΘΕΡΑ</a:t>
            </a:r>
            <a:r>
              <a:rPr sz="1150" spc="-20" dirty="0">
                <a:latin typeface="Arial Black" panose="020B0A04020102020204"/>
                <a:cs typeface="Arial Black" panose="020B0A04020102020204"/>
              </a:rPr>
              <a:t> </a:t>
            </a:r>
            <a:r>
              <a:rPr sz="1150" dirty="0">
                <a:latin typeface="Arial Black" panose="020B0A04020102020204"/>
                <a:cs typeface="Arial Black" panose="020B0A04020102020204"/>
              </a:rPr>
              <a:t>ΚΥΛΙΝΔΡΟΥ</a:t>
            </a:r>
            <a:r>
              <a:rPr sz="1150" spc="-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C</a:t>
            </a:r>
            <a:r>
              <a:rPr sz="1150" dirty="0">
                <a:latin typeface="Arial Black" panose="020B0A04020102020204"/>
                <a:cs typeface="Arial Black" panose="020B0A04020102020204"/>
              </a:rPr>
              <a:t>,</a:t>
            </a:r>
            <a:r>
              <a:rPr sz="1150" spc="-15"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20" dirty="0">
                <a:latin typeface="Arial Black" panose="020B0A04020102020204"/>
                <a:cs typeface="Arial Black" panose="020B0A04020102020204"/>
              </a:rPr>
              <a:t> </a:t>
            </a:r>
            <a:r>
              <a:rPr sz="1150" spc="-10">
                <a:latin typeface="Arial Black" panose="020B0A04020102020204"/>
                <a:cs typeface="Arial Black" panose="020B0A04020102020204"/>
              </a:rPr>
              <a:t>ΕΝΔΕΙΚΝΥΜΕΝΗ</a:t>
            </a:r>
            <a:r>
              <a:rPr sz="1150" spc="-20">
                <a:latin typeface="Arial Black" panose="020B0A04020102020204"/>
                <a:cs typeface="Arial Black" panose="020B0A04020102020204"/>
              </a:rPr>
              <a:t> </a:t>
            </a:r>
            <a:r>
              <a:rPr sz="1150" smtClean="0">
                <a:latin typeface="Arial Black" panose="020B0A04020102020204"/>
                <a:cs typeface="Arial Black" panose="020B0A04020102020204"/>
              </a:rPr>
              <a:t>ΙΣΧΥ</a:t>
            </a:r>
            <a:r>
              <a:rPr lang="el-GR" sz="1150" dirty="0" smtClean="0">
                <a:latin typeface="Arial Black" panose="020B0A04020102020204"/>
                <a:cs typeface="Arial Black" panose="020B0A04020102020204"/>
              </a:rPr>
              <a:t>Σ</a:t>
            </a:r>
            <a:r>
              <a:rPr sz="1150" spc="-5"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Ni</a:t>
            </a:r>
            <a:r>
              <a:rPr sz="1150" dirty="0">
                <a:latin typeface="Arial Black" panose="020B0A04020102020204"/>
                <a:cs typeface="Arial Black" panose="020B0A04020102020204"/>
              </a:rPr>
              <a:t>,</a:t>
            </a:r>
            <a:r>
              <a:rPr sz="1150" spc="-15"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20" dirty="0">
                <a:latin typeface="Arial Black" panose="020B0A04020102020204"/>
                <a:cs typeface="Arial Black" panose="020B0A04020102020204"/>
              </a:rPr>
              <a:t> </a:t>
            </a:r>
            <a:r>
              <a:rPr sz="1150" spc="-10">
                <a:latin typeface="Arial Black" panose="020B0A04020102020204"/>
                <a:cs typeface="Arial Black" panose="020B0A04020102020204"/>
              </a:rPr>
              <a:t>ΠΡΑΓΜΑΤΙΚΗ</a:t>
            </a:r>
            <a:r>
              <a:rPr sz="1150" spc="-20">
                <a:latin typeface="Arial Black" panose="020B0A04020102020204"/>
                <a:cs typeface="Arial Black" panose="020B0A04020102020204"/>
              </a:rPr>
              <a:t> </a:t>
            </a:r>
            <a:r>
              <a:rPr sz="1150" spc="-20" smtClean="0">
                <a:latin typeface="Arial Black" panose="020B0A04020102020204"/>
                <a:cs typeface="Arial Black" panose="020B0A04020102020204"/>
              </a:rPr>
              <a:t>ΙΣΧΥ</a:t>
            </a:r>
            <a:r>
              <a:rPr lang="el-GR" sz="1150" spc="-20" dirty="0" smtClean="0">
                <a:latin typeface="Arial Black" panose="020B0A04020102020204"/>
                <a:cs typeface="Arial Black" panose="020B0A04020102020204"/>
              </a:rPr>
              <a:t>Σ</a:t>
            </a:r>
            <a:r>
              <a:rPr sz="1150" spc="-20"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Ne</a:t>
            </a:r>
            <a:r>
              <a:rPr sz="1150" dirty="0">
                <a:latin typeface="Arial Black" panose="020B0A04020102020204"/>
                <a:cs typeface="Arial Black" panose="020B0A04020102020204"/>
              </a:rPr>
              <a:t>,</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55" dirty="0">
                <a:latin typeface="Arial Black" panose="020B0A04020102020204"/>
                <a:cs typeface="Arial Black" panose="020B0A04020102020204"/>
              </a:rPr>
              <a:t> </a:t>
            </a:r>
            <a:r>
              <a:rPr sz="1150" dirty="0">
                <a:latin typeface="Arial Black" panose="020B0A04020102020204"/>
                <a:cs typeface="Arial Black" panose="020B0A04020102020204"/>
              </a:rPr>
              <a:t>ΕΙΔΙΚΗ</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ΚΑΤΑΝΑΛΩΣΗ</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ΚΑΥΣΙΜΟΥ</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be</a:t>
            </a:r>
            <a:r>
              <a:rPr sz="1150" spc="-5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Ο</a:t>
            </a:r>
            <a:r>
              <a:rPr sz="1150" spc="-55" dirty="0">
                <a:latin typeface="Arial Black" panose="020B0A04020102020204"/>
                <a:cs typeface="Arial Black" panose="020B0A04020102020204"/>
              </a:rPr>
              <a:t> </a:t>
            </a:r>
            <a:r>
              <a:rPr sz="1150" dirty="0">
                <a:latin typeface="Arial Black" panose="020B0A04020102020204"/>
                <a:cs typeface="Arial Black" panose="020B0A04020102020204"/>
              </a:rPr>
              <a:t>ΟΛΙΚΟΣ</a:t>
            </a:r>
            <a:r>
              <a:rPr sz="1150" spc="-45" dirty="0">
                <a:latin typeface="Arial Black" panose="020B0A04020102020204"/>
                <a:cs typeface="Arial Black" panose="020B0A04020102020204"/>
              </a:rPr>
              <a:t> </a:t>
            </a:r>
            <a:r>
              <a:rPr sz="1150">
                <a:latin typeface="Arial Black" panose="020B0A04020102020204"/>
                <a:cs typeface="Arial Black" panose="020B0A04020102020204"/>
              </a:rPr>
              <a:t>ΒΑΘΜΟΣ</a:t>
            </a:r>
            <a:r>
              <a:rPr sz="1150" spc="-50">
                <a:latin typeface="Arial Black" panose="020B0A04020102020204"/>
                <a:cs typeface="Arial Black" panose="020B0A04020102020204"/>
              </a:rPr>
              <a:t> </a:t>
            </a:r>
            <a:r>
              <a:rPr sz="1150" smtClean="0">
                <a:latin typeface="Arial Black" panose="020B0A04020102020204"/>
                <a:cs typeface="Arial Black" panose="020B0A04020102020204"/>
              </a:rPr>
              <a:t>ΑΠΟΔΟΣ</a:t>
            </a:r>
            <a:r>
              <a:rPr lang="el-GR" sz="1150" dirty="0" smtClean="0">
                <a:latin typeface="Arial Black" panose="020B0A04020102020204"/>
                <a:cs typeface="Arial Black" panose="020B0A04020102020204"/>
              </a:rPr>
              <a:t>Η</a:t>
            </a:r>
            <a:r>
              <a:rPr sz="1150" smtClean="0">
                <a:latin typeface="Arial Black" panose="020B0A04020102020204"/>
                <a:cs typeface="Arial Black" panose="020B0A04020102020204"/>
              </a:rPr>
              <a:t>Σ</a:t>
            </a:r>
            <a:r>
              <a:rPr sz="1150" spc="-35" smtClean="0">
                <a:latin typeface="Arial Black" panose="020B0A04020102020204"/>
                <a:cs typeface="Arial Black" panose="020B0A04020102020204"/>
              </a:rPr>
              <a:t> </a:t>
            </a:r>
            <a:r>
              <a:rPr sz="1150" spc="-25" dirty="0">
                <a:solidFill>
                  <a:srgbClr val="FF0000"/>
                </a:solidFill>
                <a:latin typeface="Arial Black" panose="020B0A04020102020204"/>
                <a:cs typeface="Arial Black" panose="020B0A04020102020204"/>
              </a:rPr>
              <a:t>ηe</a:t>
            </a:r>
            <a:r>
              <a:rPr sz="1150" spc="-25" dirty="0">
                <a:latin typeface="Arial Black" panose="020B0A04020102020204"/>
                <a:cs typeface="Arial Black" panose="020B0A04020102020204"/>
              </a:rPr>
              <a:t>.</a:t>
            </a:r>
            <a:endParaRPr sz="1150">
              <a:latin typeface="Arial Black" panose="020B0A04020102020204"/>
              <a:cs typeface="Arial Black" panose="020B0A04020102020204"/>
            </a:endParaRPr>
          </a:p>
          <a:p>
            <a:pPr marL="228600" marR="5080" indent="-215900">
              <a:lnSpc>
                <a:spcPct val="117000"/>
              </a:lnSpc>
              <a:spcBef>
                <a:spcPts val="95"/>
              </a:spcBef>
              <a:buClr>
                <a:srgbClr val="FF0000"/>
              </a:buClr>
              <a:buFont typeface="Arial Black" panose="020B0A04020102020204"/>
              <a:buAutoNum type="arabicPeriod" startAt="5"/>
              <a:tabLst>
                <a:tab pos="278130" algn="l"/>
              </a:tabLst>
            </a:pPr>
            <a:r>
              <a:rPr dirty="0"/>
              <a:t>	</a:t>
            </a:r>
            <a:r>
              <a:rPr sz="1150" dirty="0">
                <a:latin typeface="Arial Black" panose="020B0A04020102020204"/>
                <a:cs typeface="Arial Black" panose="020B0A04020102020204"/>
              </a:rPr>
              <a:t>ΤΕΤΡΑΧΡΟΝΗ</a:t>
            </a:r>
            <a:r>
              <a:rPr sz="1150" spc="-40" dirty="0">
                <a:latin typeface="Arial Black" panose="020B0A04020102020204"/>
                <a:cs typeface="Arial Black" panose="020B0A04020102020204"/>
              </a:rPr>
              <a:t> </a:t>
            </a:r>
            <a:r>
              <a:rPr sz="1150" spc="-10" dirty="0">
                <a:latin typeface="Arial Black" panose="020B0A04020102020204"/>
                <a:cs typeface="Arial Black" panose="020B0A04020102020204"/>
              </a:rPr>
              <a:t>ΕΙΚΟΣΑΚΥΛΙΝΔΡΗ</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ΠΕΤΡΕΛΑΙΟΜΗΧΑΝΗ</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ΤΥΠΟΥ</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V</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ΕΧΕΙ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ΔΙΑΔΡΟΜΗ</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1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l</a:t>
            </a:r>
            <a:r>
              <a:rPr sz="1150" spc="-3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440</a:t>
            </a:r>
            <a:r>
              <a:rPr sz="1150" spc="-35" dirty="0">
                <a:solidFill>
                  <a:srgbClr val="FF0000"/>
                </a:solidFill>
                <a:latin typeface="Arial Black" panose="020B0A04020102020204"/>
                <a:cs typeface="Arial Black" panose="020B0A04020102020204"/>
              </a:rPr>
              <a:t> </a:t>
            </a:r>
            <a:r>
              <a:rPr sz="1150" spc="-25" dirty="0">
                <a:solidFill>
                  <a:srgbClr val="FF0000"/>
                </a:solidFill>
                <a:latin typeface="Arial Black" panose="020B0A04020102020204"/>
                <a:cs typeface="Arial Black" panose="020B0A04020102020204"/>
              </a:rPr>
              <a:t>mm</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ΔΙΑΜΕΤΡΟ</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ΕΜΒΟΛΟΥ</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d</a:t>
            </a:r>
            <a:r>
              <a:rPr sz="1150" spc="-4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320</a:t>
            </a:r>
            <a:r>
              <a:rPr sz="1150" spc="-4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mm</a:t>
            </a:r>
            <a:r>
              <a:rPr sz="1150" spc="-40" dirty="0">
                <a:solidFill>
                  <a:srgbClr val="FF0000"/>
                </a:solidFill>
                <a:latin typeface="Arial Black" panose="020B0A04020102020204"/>
                <a:cs typeface="Arial Black" panose="020B0A04020102020204"/>
              </a:rPr>
              <a:t> </a:t>
            </a:r>
            <a:r>
              <a:rPr sz="1150" spc="-10" dirty="0">
                <a:latin typeface="Arial Black" panose="020B0A04020102020204"/>
                <a:cs typeface="Arial Black" panose="020B0A04020102020204"/>
              </a:rPr>
              <a:t>ΚΑΤΑΝΑΛΩΝΕΙ</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ΚΑΥΣΙΜΟ</a:t>
            </a:r>
            <a:r>
              <a:rPr sz="1150" spc="-35"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1982</a:t>
            </a:r>
            <a:r>
              <a:rPr sz="1150" spc="-5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Kg/h</a:t>
            </a:r>
            <a:r>
              <a:rPr sz="1150" spc="-4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ΜΕ</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ΘΕΡΜΙΚΗ</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ΙΚΑΝΟΤΗΤΑ</a:t>
            </a:r>
            <a:r>
              <a:rPr sz="1150" spc="-35" dirty="0">
                <a:latin typeface="Arial Black" panose="020B0A04020102020204"/>
                <a:cs typeface="Arial Black" panose="020B0A04020102020204"/>
              </a:rPr>
              <a:t> </a:t>
            </a:r>
            <a:r>
              <a:rPr sz="1150" spc="-25" dirty="0">
                <a:latin typeface="Arial Black" panose="020B0A04020102020204"/>
                <a:cs typeface="Arial Black" panose="020B0A04020102020204"/>
              </a:rPr>
              <a:t>ΤΟΥ </a:t>
            </a:r>
            <a:r>
              <a:rPr sz="1150" dirty="0">
                <a:latin typeface="Arial Black" panose="020B0A04020102020204"/>
                <a:cs typeface="Arial Black" panose="020B0A04020102020204"/>
              </a:rPr>
              <a:t>ΚΑΥΣΙΜΟΥ</a:t>
            </a:r>
            <a:r>
              <a:rPr sz="1150" spc="-4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10000</a:t>
            </a:r>
            <a:r>
              <a:rPr sz="1150" spc="-45"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Kcal/Kg</a:t>
            </a:r>
            <a:r>
              <a:rPr sz="1150" spc="-3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a:t>
            </a:r>
            <a:r>
              <a:rPr sz="1150" spc="-35"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ΜΕΣΗ</a:t>
            </a:r>
            <a:r>
              <a:rPr sz="1150" spc="-45" dirty="0">
                <a:latin typeface="Arial Black" panose="020B0A04020102020204"/>
                <a:cs typeface="Arial Black" panose="020B0A04020102020204"/>
              </a:rPr>
              <a:t> </a:t>
            </a:r>
            <a:r>
              <a:rPr sz="1150" spc="-10" dirty="0">
                <a:latin typeface="Arial Black" panose="020B0A04020102020204"/>
                <a:cs typeface="Arial Black" panose="020B0A04020102020204"/>
              </a:rPr>
              <a:t>ΠΡΑΓΜΑΤΙΚΗ</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ΠΙΕΣΗ</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ΓΙΑ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ΟΛΟΥΣ</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ΤΟΥΣ</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ΚΥΛΙΝΔΡΟΥΣ</a:t>
            </a:r>
            <a:r>
              <a:rPr sz="1150" spc="-1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Pe</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a:t>
            </a:r>
            <a:r>
              <a:rPr sz="1150" spc="-40" dirty="0">
                <a:solidFill>
                  <a:srgbClr val="FF0000"/>
                </a:solidFill>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27</a:t>
            </a:r>
            <a:r>
              <a:rPr sz="1150" spc="-45"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Kg/cm² </a:t>
            </a:r>
            <a:r>
              <a:rPr sz="1150" dirty="0">
                <a:latin typeface="Arial Black" panose="020B0A04020102020204"/>
                <a:cs typeface="Arial Black" panose="020B0A04020102020204"/>
              </a:rPr>
              <a:t>ΚΑΙ</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ΣΤΡΟΦΕΣ</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720</a:t>
            </a:r>
            <a:r>
              <a:rPr sz="1150" spc="-50"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ΤΟ</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ΛΕΠΤΟ.</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ΜΗΧΑΝΗ</a:t>
            </a:r>
            <a:r>
              <a:rPr sz="1150" spc="-50" dirty="0">
                <a:latin typeface="Arial Black" panose="020B0A04020102020204"/>
                <a:cs typeface="Arial Black" panose="020B0A04020102020204"/>
              </a:rPr>
              <a:t> </a:t>
            </a:r>
            <a:r>
              <a:rPr sz="1150" spc="-10" dirty="0">
                <a:latin typeface="Arial Black" panose="020B0A04020102020204"/>
                <a:cs typeface="Arial Black" panose="020B0A04020102020204"/>
              </a:rPr>
              <a:t>ΚΑΤΑΝΑΛΩΝΕΙ</a:t>
            </a:r>
            <a:r>
              <a:rPr sz="1150" spc="-45" dirty="0">
                <a:latin typeface="Arial Black" panose="020B0A04020102020204"/>
                <a:cs typeface="Arial Black" panose="020B0A04020102020204"/>
              </a:rPr>
              <a:t> </a:t>
            </a:r>
            <a:r>
              <a:rPr sz="1150" dirty="0">
                <a:latin typeface="Arial Black" panose="020B0A04020102020204"/>
                <a:cs typeface="Arial Black" panose="020B0A04020102020204"/>
              </a:rPr>
              <a:t>ΛΥΠΑΝΤΙΚΟ</a:t>
            </a:r>
            <a:r>
              <a:rPr sz="1150" spc="-50" dirty="0">
                <a:latin typeface="Arial Black" panose="020B0A04020102020204"/>
                <a:cs typeface="Arial Black" panose="020B0A04020102020204"/>
              </a:rPr>
              <a:t> </a:t>
            </a:r>
            <a:r>
              <a:rPr sz="1150" dirty="0">
                <a:latin typeface="Arial Black" panose="020B0A04020102020204"/>
                <a:cs typeface="Arial Black" panose="020B0A04020102020204"/>
              </a:rPr>
              <a:t>ΚΥΛΙΝΔΡΕΛΑΙΟ</a:t>
            </a:r>
            <a:r>
              <a:rPr sz="1150" spc="-30" dirty="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0,367</a:t>
            </a:r>
            <a:r>
              <a:rPr sz="1150" spc="-50" dirty="0">
                <a:solidFill>
                  <a:srgbClr val="FF0000"/>
                </a:solidFill>
                <a:latin typeface="Arial Black" panose="020B0A04020102020204"/>
                <a:cs typeface="Arial Black" panose="020B0A04020102020204"/>
              </a:rPr>
              <a:t> </a:t>
            </a:r>
            <a:r>
              <a:rPr sz="1150" spc="-10" dirty="0">
                <a:solidFill>
                  <a:srgbClr val="FF0000"/>
                </a:solidFill>
                <a:latin typeface="Arial Black" panose="020B0A04020102020204"/>
                <a:cs typeface="Arial Black" panose="020B0A04020102020204"/>
              </a:rPr>
              <a:t>gr/bhp.h</a:t>
            </a:r>
            <a:r>
              <a:rPr sz="1150" spc="-10" dirty="0">
                <a:latin typeface="Arial Black" panose="020B0A04020102020204"/>
                <a:cs typeface="Arial Black" panose="020B0A04020102020204"/>
              </a:rPr>
              <a:t>.</a:t>
            </a:r>
            <a:endParaRPr sz="1150">
              <a:latin typeface="Arial Black" panose="020B0A04020102020204"/>
              <a:cs typeface="Arial Black" panose="020B0A04020102020204"/>
            </a:endParaRPr>
          </a:p>
          <a:p>
            <a:pPr marL="255270" marR="1076325">
              <a:lnSpc>
                <a:spcPct val="133000"/>
              </a:lnSpc>
              <a:spcBef>
                <a:spcPts val="10"/>
              </a:spcBef>
            </a:pPr>
            <a:r>
              <a:rPr sz="1150" dirty="0">
                <a:latin typeface="Arial Black" panose="020B0A04020102020204"/>
                <a:cs typeface="Arial Black" panose="020B0A04020102020204"/>
              </a:rPr>
              <a:t>ΝΑ</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ΒΡΕΘΕΙ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H</a:t>
            </a:r>
            <a:r>
              <a:rPr sz="1150" spc="-35" dirty="0">
                <a:latin typeface="Arial Black" panose="020B0A04020102020204"/>
                <a:cs typeface="Arial Black" panose="020B0A04020102020204"/>
              </a:rPr>
              <a:t> </a:t>
            </a:r>
            <a:r>
              <a:rPr sz="1150" spc="-10">
                <a:latin typeface="Arial Black" panose="020B0A04020102020204"/>
                <a:cs typeface="Arial Black" panose="020B0A04020102020204"/>
              </a:rPr>
              <a:t>ΠΡΑΓΜΑΤΙΚΗ</a:t>
            </a:r>
            <a:r>
              <a:rPr sz="1150" spc="-35">
                <a:latin typeface="Arial Black" panose="020B0A04020102020204"/>
                <a:cs typeface="Arial Black" panose="020B0A04020102020204"/>
              </a:rPr>
              <a:t> </a:t>
            </a:r>
            <a:r>
              <a:rPr sz="1150" smtClean="0">
                <a:latin typeface="Arial Black" panose="020B0A04020102020204"/>
                <a:cs typeface="Arial Black" panose="020B0A04020102020204"/>
              </a:rPr>
              <a:t>ΙΣΧΥ</a:t>
            </a:r>
            <a:r>
              <a:rPr lang="el-GR" sz="1150" dirty="0" smtClean="0">
                <a:latin typeface="Arial Black" panose="020B0A04020102020204"/>
                <a:cs typeface="Arial Black" panose="020B0A04020102020204"/>
              </a:rPr>
              <a:t>Σ</a:t>
            </a:r>
            <a:r>
              <a:rPr sz="1150" spc="-15"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N</a:t>
            </a:r>
            <a:r>
              <a:rPr sz="1150" dirty="0">
                <a:latin typeface="Arial Black" panose="020B0A04020102020204"/>
                <a:cs typeface="Arial Black" panose="020B0A04020102020204"/>
              </a:rPr>
              <a:t>e,</a:t>
            </a:r>
            <a:r>
              <a:rPr sz="1150" spc="-25" dirty="0">
                <a:latin typeface="Arial Black" panose="020B0A04020102020204"/>
                <a:cs typeface="Arial Black" panose="020B0A04020102020204"/>
              </a:rPr>
              <a:t> </a:t>
            </a:r>
            <a:r>
              <a:rPr sz="1150" dirty="0">
                <a:latin typeface="Arial Black" panose="020B0A04020102020204"/>
                <a:cs typeface="Arial Black" panose="020B0A04020102020204"/>
              </a:rPr>
              <a:t>Ο</a:t>
            </a:r>
            <a:r>
              <a:rPr sz="1150" spc="-40" dirty="0">
                <a:latin typeface="Arial Black" panose="020B0A04020102020204"/>
                <a:cs typeface="Arial Black" panose="020B0A04020102020204"/>
              </a:rPr>
              <a:t> </a:t>
            </a:r>
            <a:r>
              <a:rPr sz="1150" dirty="0">
                <a:latin typeface="Arial Black" panose="020B0A04020102020204"/>
                <a:cs typeface="Arial Black" panose="020B0A04020102020204"/>
              </a:rPr>
              <a:t>ΟΛΙΚΟΣ</a:t>
            </a:r>
            <a:r>
              <a:rPr sz="1150" spc="-30" dirty="0">
                <a:latin typeface="Arial Black" panose="020B0A04020102020204"/>
                <a:cs typeface="Arial Black" panose="020B0A04020102020204"/>
              </a:rPr>
              <a:t> </a:t>
            </a:r>
            <a:r>
              <a:rPr sz="1150">
                <a:latin typeface="Arial Black" panose="020B0A04020102020204"/>
                <a:cs typeface="Arial Black" panose="020B0A04020102020204"/>
              </a:rPr>
              <a:t>ΒΑΘΜΟΣ</a:t>
            </a:r>
            <a:r>
              <a:rPr sz="1150" spc="-30">
                <a:latin typeface="Arial Black" panose="020B0A04020102020204"/>
                <a:cs typeface="Arial Black" panose="020B0A04020102020204"/>
              </a:rPr>
              <a:t> </a:t>
            </a:r>
            <a:r>
              <a:rPr sz="1150" smtClean="0">
                <a:latin typeface="Arial Black" panose="020B0A04020102020204"/>
                <a:cs typeface="Arial Black" panose="020B0A04020102020204"/>
              </a:rPr>
              <a:t>ΑΠΟΔΟΣ</a:t>
            </a:r>
            <a:r>
              <a:rPr lang="el-GR" sz="1150" dirty="0" smtClean="0">
                <a:latin typeface="Arial Black" panose="020B0A04020102020204"/>
                <a:cs typeface="Arial Black" panose="020B0A04020102020204"/>
              </a:rPr>
              <a:t>Η</a:t>
            </a:r>
            <a:r>
              <a:rPr sz="1150" smtClean="0">
                <a:latin typeface="Arial Black" panose="020B0A04020102020204"/>
                <a:cs typeface="Arial Black" panose="020B0A04020102020204"/>
              </a:rPr>
              <a:t>Σ</a:t>
            </a:r>
            <a:r>
              <a:rPr sz="1150" spc="-20" smtClean="0">
                <a:latin typeface="Arial Black" panose="020B0A04020102020204"/>
                <a:cs typeface="Arial Black" panose="020B0A04020102020204"/>
              </a:rPr>
              <a:t> </a:t>
            </a:r>
            <a:r>
              <a:rPr sz="1150" dirty="0">
                <a:solidFill>
                  <a:srgbClr val="FF0000"/>
                </a:solidFill>
                <a:latin typeface="Arial Black" panose="020B0A04020102020204"/>
                <a:cs typeface="Arial Black" panose="020B0A04020102020204"/>
              </a:rPr>
              <a:t>ηe</a:t>
            </a:r>
            <a:r>
              <a:rPr sz="1150" spc="-35" dirty="0">
                <a:solidFill>
                  <a:srgbClr val="FF0000"/>
                </a:solidFill>
                <a:latin typeface="Arial Black" panose="020B0A04020102020204"/>
                <a:cs typeface="Arial Black" panose="020B0A04020102020204"/>
              </a:rPr>
              <a:t> </a:t>
            </a:r>
            <a:r>
              <a:rPr sz="1150" dirty="0">
                <a:latin typeface="Arial Black" panose="020B0A04020102020204"/>
                <a:cs typeface="Arial Black" panose="020B0A04020102020204"/>
              </a:rPr>
              <a:t>ΚΑΙ</a:t>
            </a:r>
            <a:r>
              <a:rPr sz="1150" spc="-30" dirty="0">
                <a:latin typeface="Arial Black" panose="020B0A04020102020204"/>
                <a:cs typeface="Arial Black" panose="020B0A04020102020204"/>
              </a:rPr>
              <a:t> </a:t>
            </a:r>
            <a:r>
              <a:rPr sz="1150" dirty="0">
                <a:latin typeface="Arial Black" panose="020B0A04020102020204"/>
                <a:cs typeface="Arial Black" panose="020B0A04020102020204"/>
              </a:rPr>
              <a:t>Η</a:t>
            </a:r>
            <a:r>
              <a:rPr sz="1150" spc="-35" dirty="0">
                <a:latin typeface="Arial Black" panose="020B0A04020102020204"/>
                <a:cs typeface="Arial Black" panose="020B0A04020102020204"/>
              </a:rPr>
              <a:t> </a:t>
            </a:r>
            <a:r>
              <a:rPr sz="1150" spc="-10" dirty="0">
                <a:latin typeface="Arial Black" panose="020B0A04020102020204"/>
                <a:cs typeface="Arial Black" panose="020B0A04020102020204"/>
              </a:rPr>
              <a:t>ΗΜΕΡΗΣΙΑ </a:t>
            </a:r>
            <a:r>
              <a:rPr sz="1150" dirty="0">
                <a:latin typeface="Arial Black" panose="020B0A04020102020204"/>
                <a:cs typeface="Arial Black" panose="020B0A04020102020204"/>
              </a:rPr>
              <a:t>ΚΑΤΑΝΑΛΩΣΗ</a:t>
            </a:r>
            <a:r>
              <a:rPr sz="1150" spc="-100" dirty="0">
                <a:latin typeface="Arial Black" panose="020B0A04020102020204"/>
                <a:cs typeface="Arial Black" panose="020B0A04020102020204"/>
              </a:rPr>
              <a:t> </a:t>
            </a:r>
            <a:r>
              <a:rPr sz="1150" spc="-10" dirty="0">
                <a:latin typeface="Arial Black" panose="020B0A04020102020204"/>
                <a:cs typeface="Arial Black" panose="020B0A04020102020204"/>
              </a:rPr>
              <a:t>ΚΥΛΙΝΔΡΕΛΑΙΟΥ.</a:t>
            </a:r>
            <a:endParaRPr sz="1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9660"/>
            <a:ext cx="8698230" cy="931281"/>
          </a:xfrm>
          <a:prstGeom prst="rect">
            <a:avLst/>
          </a:prstGeom>
        </p:spPr>
        <p:txBody>
          <a:bodyPr vert="horz" wrap="square" lIns="0" tIns="40640" rIns="0" bIns="0" rtlCol="0">
            <a:spAutoFit/>
          </a:bodyPr>
          <a:lstStyle/>
          <a:p>
            <a:pPr marL="12700">
              <a:lnSpc>
                <a:spcPct val="100000"/>
              </a:lnSpc>
              <a:spcBef>
                <a:spcPts val="320"/>
              </a:spcBef>
            </a:pPr>
            <a:r>
              <a:rPr sz="1050" dirty="0">
                <a:solidFill>
                  <a:srgbClr val="FF0000"/>
                </a:solidFill>
                <a:latin typeface="Arial Black" panose="020B0A04020102020204"/>
                <a:cs typeface="Arial Black" panose="020B0A04020102020204"/>
              </a:rPr>
              <a:t>6.</a:t>
            </a:r>
            <a:r>
              <a:rPr sz="1050" dirty="0">
                <a:latin typeface="Arial Black" panose="020B0A04020102020204"/>
                <a:cs typeface="Arial Black" panose="020B0A04020102020204"/>
              </a:rPr>
              <a:t>Ο</a:t>
            </a:r>
            <a:r>
              <a:rPr sz="1050" spc="-50" dirty="0">
                <a:latin typeface="Arial Black" panose="020B0A04020102020204"/>
                <a:cs typeface="Arial Black" panose="020B0A04020102020204"/>
              </a:rPr>
              <a:t> </a:t>
            </a:r>
            <a:r>
              <a:rPr sz="1050" dirty="0">
                <a:latin typeface="Arial Black" panose="020B0A04020102020204"/>
                <a:cs typeface="Arial Black" panose="020B0A04020102020204"/>
              </a:rPr>
              <a:t>Νο.</a:t>
            </a:r>
            <a:r>
              <a:rPr sz="1050" spc="-25" dirty="0">
                <a:latin typeface="Arial Black" panose="020B0A04020102020204"/>
                <a:cs typeface="Arial Black" panose="020B0A04020102020204"/>
              </a:rPr>
              <a:t> </a:t>
            </a:r>
            <a:r>
              <a:rPr sz="1050">
                <a:latin typeface="Arial Black" panose="020B0A04020102020204"/>
                <a:cs typeface="Arial Black" panose="020B0A04020102020204"/>
              </a:rPr>
              <a:t>1</a:t>
            </a:r>
            <a:r>
              <a:rPr sz="1050" spc="-35">
                <a:latin typeface="Arial Black" panose="020B0A04020102020204"/>
                <a:cs typeface="Arial Black" panose="020B0A04020102020204"/>
              </a:rPr>
              <a:t> </a:t>
            </a:r>
            <a:r>
              <a:rPr sz="1050" smtClean="0">
                <a:latin typeface="Arial Black" panose="020B0A04020102020204"/>
                <a:cs typeface="Arial Black" panose="020B0A04020102020204"/>
              </a:rPr>
              <a:t>ΚΥΛΙΝΔΡΟ</a:t>
            </a:r>
            <a:r>
              <a:rPr lang="el-GR" sz="1050" dirty="0" smtClean="0">
                <a:latin typeface="Arial Black" panose="020B0A04020102020204"/>
                <a:cs typeface="Arial Black" panose="020B0A04020102020204"/>
              </a:rPr>
              <a:t>Σ</a:t>
            </a:r>
            <a:r>
              <a:rPr sz="1050" spc="-35" smtClean="0">
                <a:latin typeface="Arial Black" panose="020B0A04020102020204"/>
                <a:cs typeface="Arial Black" panose="020B0A04020102020204"/>
              </a:rPr>
              <a:t> </a:t>
            </a:r>
            <a:r>
              <a:rPr sz="1050" dirty="0">
                <a:latin typeface="Arial Black" panose="020B0A04020102020204"/>
                <a:cs typeface="Arial Black" panose="020B0A04020102020204"/>
              </a:rPr>
              <a:t>ΤΗΣ</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ΔΙΧΡΟΝΗΣ</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ΜΗΧΑΝΗΣ</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ΕΧΕΙ</a:t>
            </a:r>
            <a:r>
              <a:rPr sz="1050" spc="-35" dirty="0">
                <a:latin typeface="Arial Black" panose="020B0A04020102020204"/>
                <a:cs typeface="Arial Black" panose="020B0A04020102020204"/>
              </a:rPr>
              <a:t> </a:t>
            </a:r>
            <a:r>
              <a:rPr sz="1050" dirty="0">
                <a:latin typeface="Arial Black" panose="020B0A04020102020204"/>
                <a:cs typeface="Arial Black" panose="020B0A04020102020204"/>
              </a:rPr>
              <a:t>ΔΙΑΔΡΟΜΗ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1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l</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3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2,4</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a:t>
            </a:r>
            <a:r>
              <a:rPr sz="1050" spc="-30" dirty="0">
                <a:solidFill>
                  <a:srgbClr val="FF0000"/>
                </a:solidFill>
                <a:latin typeface="Arial Black" panose="020B0A04020102020204"/>
                <a:cs typeface="Arial Black" panose="020B0A04020102020204"/>
              </a:rPr>
              <a:t> </a:t>
            </a:r>
            <a:r>
              <a:rPr sz="1050">
                <a:latin typeface="Arial Black" panose="020B0A04020102020204"/>
                <a:cs typeface="Arial Black" panose="020B0A04020102020204"/>
              </a:rPr>
              <a:t>ΚΑΙ</a:t>
            </a:r>
            <a:r>
              <a:rPr sz="1050" spc="-30">
                <a:latin typeface="Arial Black" panose="020B0A04020102020204"/>
                <a:cs typeface="Arial Black" panose="020B0A04020102020204"/>
              </a:rPr>
              <a:t> </a:t>
            </a:r>
            <a:r>
              <a:rPr sz="1050" spc="-10" smtClean="0">
                <a:latin typeface="Arial Black" panose="020B0A04020102020204"/>
                <a:cs typeface="Arial Black" panose="020B0A04020102020204"/>
              </a:rPr>
              <a:t>ΣΤΑ</a:t>
            </a:r>
            <a:r>
              <a:rPr sz="1050" smtClean="0">
                <a:latin typeface="Arial Black" panose="020B0A04020102020204"/>
                <a:cs typeface="Arial Black" panose="020B0A04020102020204"/>
              </a:rPr>
              <a:t>ΘΕΡΑ</a:t>
            </a:r>
            <a:r>
              <a:rPr sz="1050" spc="-30" smtClean="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2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c</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30" dirty="0">
                <a:solidFill>
                  <a:srgbClr val="FF0000"/>
                </a:solidFill>
                <a:latin typeface="Arial Black" panose="020B0A04020102020204"/>
                <a:cs typeface="Arial Black" panose="020B0A04020102020204"/>
              </a:rPr>
              <a:t> </a:t>
            </a:r>
            <a:r>
              <a:rPr sz="1050" spc="-20" dirty="0">
                <a:solidFill>
                  <a:srgbClr val="FF0000"/>
                </a:solidFill>
                <a:latin typeface="Arial Black" panose="020B0A04020102020204"/>
                <a:cs typeface="Arial Black" panose="020B0A04020102020204"/>
              </a:rPr>
              <a:t>1,51</a:t>
            </a:r>
            <a:endParaRPr sz="1050">
              <a:latin typeface="Arial Black" panose="020B0A04020102020204"/>
              <a:cs typeface="Arial Black" panose="020B0A04020102020204"/>
            </a:endParaRPr>
          </a:p>
          <a:p>
            <a:pPr marL="83820" marR="411480">
              <a:lnSpc>
                <a:spcPct val="117000"/>
              </a:lnSpc>
              <a:spcBef>
                <a:spcPts val="5"/>
              </a:spcBef>
            </a:pPr>
            <a:r>
              <a:rPr sz="1050" smtClean="0">
                <a:latin typeface="Arial Black" panose="020B0A04020102020204"/>
                <a:cs typeface="Arial Black" panose="020B0A04020102020204"/>
              </a:rPr>
              <a:t>Η</a:t>
            </a:r>
            <a:r>
              <a:rPr sz="1050" spc="-40" smtClean="0">
                <a:latin typeface="Arial Black" panose="020B0A04020102020204"/>
                <a:cs typeface="Arial Black" panose="020B0A04020102020204"/>
              </a:rPr>
              <a:t> </a:t>
            </a:r>
            <a:r>
              <a:rPr sz="1050" dirty="0">
                <a:latin typeface="Arial Black" panose="020B0A04020102020204"/>
                <a:cs typeface="Arial Black" panose="020B0A04020102020204"/>
              </a:rPr>
              <a:t>ΜΗΧΑΝΗ</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ΣΤΡΕΦΕΙ</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105</a:t>
            </a:r>
            <a:r>
              <a:rPr sz="1050" spc="-2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ΣΤΡΟΦΕΣ</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ΤΟ</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ΛΕΠΤΟ.</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ΜΕΤΑ</a:t>
            </a:r>
            <a:r>
              <a:rPr sz="1050" spc="-35" dirty="0">
                <a:latin typeface="Arial Black" panose="020B0A04020102020204"/>
                <a:cs typeface="Arial Black" panose="020B0A04020102020204"/>
              </a:rPr>
              <a:t> </a:t>
            </a:r>
            <a:r>
              <a:rPr sz="1050" dirty="0">
                <a:latin typeface="Arial Black" panose="020B0A04020102020204"/>
                <a:cs typeface="Arial Black" panose="020B0A04020102020204"/>
              </a:rPr>
              <a:t>ΤΗΝ</a:t>
            </a:r>
            <a:r>
              <a:rPr sz="1050" spc="-35" dirty="0">
                <a:latin typeface="Arial Black" panose="020B0A04020102020204"/>
                <a:cs typeface="Arial Black" panose="020B0A04020102020204"/>
              </a:rPr>
              <a:t> </a:t>
            </a:r>
            <a:r>
              <a:rPr sz="1050">
                <a:latin typeface="Arial Black" panose="020B0A04020102020204"/>
                <a:cs typeface="Arial Black" panose="020B0A04020102020204"/>
              </a:rPr>
              <a:t>ΛΗΨΗ</a:t>
            </a:r>
            <a:r>
              <a:rPr sz="1050" spc="-40">
                <a:latin typeface="Arial Black" panose="020B0A04020102020204"/>
                <a:cs typeface="Arial Black" panose="020B0A04020102020204"/>
              </a:rPr>
              <a:t> </a:t>
            </a:r>
            <a:r>
              <a:rPr sz="1050" smtClean="0">
                <a:latin typeface="Arial Black" panose="020B0A04020102020204"/>
                <a:cs typeface="Arial Black" panose="020B0A04020102020204"/>
              </a:rPr>
              <a:t>ΔΙΑΓΡΑΜ</a:t>
            </a:r>
            <a:r>
              <a:rPr lang="el-GR" sz="1050" dirty="0" smtClean="0">
                <a:latin typeface="Arial Black" panose="020B0A04020102020204"/>
                <a:cs typeface="Arial Black" panose="020B0A04020102020204"/>
              </a:rPr>
              <a:t>Μ</a:t>
            </a:r>
            <a:r>
              <a:rPr sz="1050" smtClean="0">
                <a:latin typeface="Arial Black" panose="020B0A04020102020204"/>
                <a:cs typeface="Arial Black" panose="020B0A04020102020204"/>
              </a:rPr>
              <a:t>ΑΤΟΣ</a:t>
            </a:r>
            <a:r>
              <a:rPr sz="1050" dirty="0">
                <a:latin typeface="Arial Black" panose="020B0A04020102020204"/>
                <a:cs typeface="Arial Black" panose="020B0A04020102020204"/>
              </a:rPr>
              <a:t>,</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ΤΟ</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ΕΜΒΑΔΟΝ</a:t>
            </a:r>
            <a:r>
              <a:rPr sz="1050" spc="-40" dirty="0">
                <a:latin typeface="Arial Black" panose="020B0A04020102020204"/>
                <a:cs typeface="Arial Black" panose="020B0A04020102020204"/>
              </a:rPr>
              <a:t> </a:t>
            </a:r>
            <a:r>
              <a:rPr sz="1050" spc="-10" dirty="0">
                <a:latin typeface="Arial Black" panose="020B0A04020102020204"/>
                <a:cs typeface="Arial Black" panose="020B0A04020102020204"/>
              </a:rPr>
              <a:t>ΑΥΤΟΥ </a:t>
            </a:r>
            <a:r>
              <a:rPr sz="1050" dirty="0">
                <a:latin typeface="Arial Black" panose="020B0A04020102020204"/>
                <a:cs typeface="Arial Black" panose="020B0A04020102020204"/>
              </a:rPr>
              <a:t>ΒΡΕΘΗΚΕ</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380</a:t>
            </a:r>
            <a:r>
              <a:rPr sz="1050" spc="-3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mm²</a:t>
            </a:r>
            <a:r>
              <a:rPr sz="1050" spc="-2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ΜΗΚΟΣ</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ΔΙΑΓΡΑΜΜΑΤΟΣ</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76</a:t>
            </a:r>
            <a:r>
              <a:rPr sz="1050" spc="-3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a:t>
            </a:r>
            <a:r>
              <a:rPr sz="1050" spc="-2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ΚΑΙ</a:t>
            </a:r>
            <a:r>
              <a:rPr sz="1050" spc="-35" dirty="0">
                <a:latin typeface="Arial Black" panose="020B0A04020102020204"/>
                <a:cs typeface="Arial Black" panose="020B0A04020102020204"/>
              </a:rPr>
              <a:t> </a:t>
            </a:r>
            <a:r>
              <a:rPr sz="1050" spc="-10" dirty="0">
                <a:latin typeface="Arial Black" panose="020B0A04020102020204"/>
                <a:cs typeface="Arial Black" panose="020B0A04020102020204"/>
              </a:rPr>
              <a:t>ΧΡΗΣΙΜΟΠΟΙΗΘΗΚΕ</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ΕΛΑΤΗΡΙΟ</a:t>
            </a:r>
            <a:r>
              <a:rPr sz="1050" spc="-40" dirty="0">
                <a:latin typeface="Arial Black" panose="020B0A04020102020204"/>
                <a:cs typeface="Arial Black" panose="020B0A04020102020204"/>
              </a:rPr>
              <a:t> </a:t>
            </a:r>
            <a:r>
              <a:rPr sz="1050">
                <a:latin typeface="Arial Black" panose="020B0A04020102020204"/>
                <a:cs typeface="Arial Black" panose="020B0A04020102020204"/>
              </a:rPr>
              <a:t>ΜΕ</a:t>
            </a:r>
            <a:r>
              <a:rPr sz="1050" spc="-20">
                <a:latin typeface="Arial Black" panose="020B0A04020102020204"/>
                <a:cs typeface="Arial Black" panose="020B0A04020102020204"/>
              </a:rPr>
              <a:t> </a:t>
            </a:r>
            <a:r>
              <a:rPr sz="1050" spc="-10" smtClean="0">
                <a:latin typeface="Arial Black" panose="020B0A04020102020204"/>
                <a:cs typeface="Arial Black" panose="020B0A04020102020204"/>
              </a:rPr>
              <a:t>ΚΛΙΜΑ</a:t>
            </a:r>
            <a:r>
              <a:rPr sz="1050" smtClean="0">
                <a:latin typeface="Arial Black" panose="020B0A04020102020204"/>
                <a:cs typeface="Arial Black" panose="020B0A04020102020204"/>
              </a:rPr>
              <a:t>ΚΑ</a:t>
            </a:r>
            <a:r>
              <a:rPr sz="1050" spc="-10" smtClean="0">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0,245 </a:t>
            </a:r>
            <a:r>
              <a:rPr sz="1050" dirty="0">
                <a:solidFill>
                  <a:srgbClr val="FF0000"/>
                </a:solidFill>
                <a:latin typeface="Arial Black" panose="020B0A04020102020204"/>
                <a:cs typeface="Arial Black" panose="020B0A04020102020204"/>
              </a:rPr>
              <a:t>mm/Kg/cm²</a:t>
            </a:r>
            <a:r>
              <a:rPr sz="1050" spc="-6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50" dirty="0">
                <a:latin typeface="Arial Black" panose="020B0A04020102020204"/>
                <a:cs typeface="Arial Black" panose="020B0A04020102020204"/>
              </a:rPr>
              <a:t> </a:t>
            </a:r>
            <a:r>
              <a:rPr sz="1050" dirty="0">
                <a:latin typeface="Arial Black" panose="020B0A04020102020204"/>
                <a:cs typeface="Arial Black" panose="020B0A04020102020204"/>
              </a:rPr>
              <a:t>ΜΕΓΙΣΤΟ</a:t>
            </a:r>
            <a:r>
              <a:rPr sz="1050" spc="-60" dirty="0">
                <a:latin typeface="Arial Black" panose="020B0A04020102020204"/>
                <a:cs typeface="Arial Black" panose="020B0A04020102020204"/>
              </a:rPr>
              <a:t> </a:t>
            </a:r>
            <a:r>
              <a:rPr sz="1050" dirty="0">
                <a:latin typeface="Arial Black" panose="020B0A04020102020204"/>
                <a:cs typeface="Arial Black" panose="020B0A04020102020204"/>
              </a:rPr>
              <a:t>ΥΨΟΣ</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ΔΙΑΓΡΑΜΜΑΤΟΣ</a:t>
            </a:r>
            <a:r>
              <a:rPr sz="1050" spc="-35" dirty="0">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34,3mm</a:t>
            </a:r>
            <a:r>
              <a:rPr sz="1050" spc="-10" dirty="0">
                <a:latin typeface="Arial Black" panose="020B0A04020102020204"/>
                <a:cs typeface="Arial Black" panose="020B0A04020102020204"/>
              </a:rPr>
              <a:t>.</a:t>
            </a:r>
            <a:endParaRPr sz="1050">
              <a:latin typeface="Arial Black" panose="020B0A04020102020204"/>
              <a:cs typeface="Arial Black" panose="020B0A04020102020204"/>
            </a:endParaRPr>
          </a:p>
        </p:txBody>
      </p:sp>
      <p:sp>
        <p:nvSpPr>
          <p:cNvPr id="3" name="object 3"/>
          <p:cNvSpPr txBox="1"/>
          <p:nvPr/>
        </p:nvSpPr>
        <p:spPr>
          <a:xfrm>
            <a:off x="222250" y="1959610"/>
            <a:ext cx="73025" cy="97155"/>
          </a:xfrm>
          <a:prstGeom prst="rect">
            <a:avLst/>
          </a:prstGeom>
        </p:spPr>
        <p:txBody>
          <a:bodyPr vert="horz" wrap="square" lIns="0" tIns="15240" rIns="0" bIns="0" rtlCol="0">
            <a:spAutoFit/>
          </a:bodyPr>
          <a:lstStyle/>
          <a:p>
            <a:pPr marL="12700">
              <a:lnSpc>
                <a:spcPct val="100000"/>
              </a:lnSpc>
              <a:spcBef>
                <a:spcPts val="120"/>
              </a:spcBef>
            </a:pPr>
            <a:r>
              <a:rPr sz="450" spc="100" dirty="0">
                <a:latin typeface="Calibri" panose="020F0502020204030204"/>
                <a:cs typeface="Calibri" panose="020F0502020204030204"/>
              </a:rPr>
              <a:t>●</a:t>
            </a:r>
            <a:endParaRPr sz="450">
              <a:latin typeface="Calibri" panose="020F0502020204030204"/>
              <a:cs typeface="Calibri" panose="020F0502020204030204"/>
            </a:endParaRPr>
          </a:p>
        </p:txBody>
      </p:sp>
      <p:sp>
        <p:nvSpPr>
          <p:cNvPr id="4" name="object 4"/>
          <p:cNvSpPr txBox="1"/>
          <p:nvPr/>
        </p:nvSpPr>
        <p:spPr>
          <a:xfrm>
            <a:off x="438150" y="1902459"/>
            <a:ext cx="8067675" cy="387286"/>
          </a:xfrm>
          <a:prstGeom prst="rect">
            <a:avLst/>
          </a:prstGeom>
        </p:spPr>
        <p:txBody>
          <a:bodyPr vert="horz" wrap="square" lIns="0" tIns="12700" rIns="0" bIns="0" rtlCol="0">
            <a:spAutoFit/>
          </a:bodyPr>
          <a:lstStyle/>
          <a:p>
            <a:pPr marL="12700">
              <a:lnSpc>
                <a:spcPct val="100000"/>
              </a:lnSpc>
              <a:spcBef>
                <a:spcPts val="100"/>
              </a:spcBef>
            </a:pPr>
            <a:endParaRPr lang="el-GR" sz="1050" dirty="0" smtClean="0">
              <a:latin typeface="Arial Black" panose="020B0A04020102020204"/>
              <a:cs typeface="Arial Black" panose="020B0A04020102020204"/>
            </a:endParaRPr>
          </a:p>
          <a:p>
            <a:pPr marL="12700">
              <a:lnSpc>
                <a:spcPct val="100000"/>
              </a:lnSpc>
              <a:spcBef>
                <a:spcPts val="100"/>
              </a:spcBef>
            </a:pPr>
            <a:r>
              <a:rPr sz="1050" smtClean="0">
                <a:latin typeface="Arial Black" panose="020B0A04020102020204"/>
                <a:cs typeface="Arial Black" panose="020B0A04020102020204"/>
              </a:rPr>
              <a:t>ΝΑ</a:t>
            </a:r>
            <a:r>
              <a:rPr sz="1050" spc="-15" smtClean="0">
                <a:latin typeface="Arial Black" panose="020B0A04020102020204"/>
                <a:cs typeface="Arial Black" panose="020B0A04020102020204"/>
              </a:rPr>
              <a:t> </a:t>
            </a:r>
            <a:r>
              <a:rPr sz="1050" dirty="0">
                <a:latin typeface="Arial Black" panose="020B0A04020102020204"/>
                <a:cs typeface="Arial Black" panose="020B0A04020102020204"/>
              </a:rPr>
              <a:t>ΒΡΕΘΟΥΝ:</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ΜΕΣΗ</a:t>
            </a:r>
            <a:r>
              <a:rPr sz="1050" spc="-25" dirty="0">
                <a:latin typeface="Arial Black" panose="020B0A04020102020204"/>
                <a:cs typeface="Arial Black" panose="020B0A04020102020204"/>
              </a:rPr>
              <a:t> </a:t>
            </a:r>
            <a:r>
              <a:rPr sz="1050" spc="-10">
                <a:latin typeface="Arial Black" panose="020B0A04020102020204"/>
                <a:cs typeface="Arial Black" panose="020B0A04020102020204"/>
              </a:rPr>
              <a:t>ΕΝΔΕΙΚΝΥΜΕΝΗ</a:t>
            </a:r>
            <a:r>
              <a:rPr sz="1050" spc="-25">
                <a:latin typeface="Arial Black" panose="020B0A04020102020204"/>
                <a:cs typeface="Arial Black" panose="020B0A04020102020204"/>
              </a:rPr>
              <a:t> </a:t>
            </a:r>
            <a:r>
              <a:rPr sz="1050" spc="-10" smtClean="0">
                <a:latin typeface="Arial Black" panose="020B0A04020102020204"/>
                <a:cs typeface="Arial Black" panose="020B0A04020102020204"/>
              </a:rPr>
              <a:t>ΠΙΕ</a:t>
            </a:r>
            <a:r>
              <a:rPr sz="1050" smtClean="0">
                <a:latin typeface="Arial Black" panose="020B0A04020102020204"/>
                <a:cs typeface="Arial Black" panose="020B0A04020102020204"/>
              </a:rPr>
              <a:t>ΣΗ</a:t>
            </a:r>
            <a:r>
              <a:rPr sz="1050" spc="-5" smtClean="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Pi</a:t>
            </a:r>
            <a:r>
              <a:rPr sz="1050" spc="-1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25" dirty="0">
                <a:latin typeface="Arial Black" panose="020B0A04020102020204"/>
                <a:cs typeface="Arial Black" panose="020B0A04020102020204"/>
              </a:rPr>
              <a:t> </a:t>
            </a:r>
            <a:r>
              <a:rPr sz="1050" spc="-10">
                <a:latin typeface="Arial Black" panose="020B0A04020102020204"/>
                <a:cs typeface="Arial Black" panose="020B0A04020102020204"/>
              </a:rPr>
              <a:t>ΕΝΔΕΙΚΝΥΜΕΝΗ</a:t>
            </a:r>
            <a:r>
              <a:rPr sz="1050" spc="-25">
                <a:latin typeface="Arial Black" panose="020B0A04020102020204"/>
                <a:cs typeface="Arial Black" panose="020B0A04020102020204"/>
              </a:rPr>
              <a:t> </a:t>
            </a:r>
            <a:r>
              <a:rPr sz="1050" smtClean="0">
                <a:latin typeface="Arial Black" panose="020B0A04020102020204"/>
                <a:cs typeface="Arial Black" panose="020B0A04020102020204"/>
              </a:rPr>
              <a:t>ΙΣΧΥ</a:t>
            </a:r>
            <a:r>
              <a:rPr lang="el-GR" sz="1050" dirty="0">
                <a:latin typeface="Arial Black" panose="020B0A04020102020204"/>
                <a:cs typeface="Arial Black" panose="020B0A04020102020204"/>
              </a:rPr>
              <a:t>Σ</a:t>
            </a:r>
            <a:r>
              <a:rPr sz="1050" spc="5" smtClean="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Ni</a:t>
            </a:r>
            <a:r>
              <a:rPr sz="1050" spc="-1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ΚΑΙ</a:t>
            </a:r>
            <a:r>
              <a:rPr sz="1050" spc="-15" dirty="0">
                <a:latin typeface="Arial Black" panose="020B0A04020102020204"/>
                <a:cs typeface="Arial Black" panose="020B0A04020102020204"/>
              </a:rPr>
              <a:t> </a:t>
            </a:r>
            <a:r>
              <a:rPr sz="1050">
                <a:latin typeface="Arial Black" panose="020B0A04020102020204"/>
                <a:cs typeface="Arial Black" panose="020B0A04020102020204"/>
              </a:rPr>
              <a:t>Η</a:t>
            </a:r>
            <a:r>
              <a:rPr sz="1050" spc="-10">
                <a:latin typeface="Arial Black" panose="020B0A04020102020204"/>
                <a:cs typeface="Arial Black" panose="020B0A04020102020204"/>
              </a:rPr>
              <a:t> </a:t>
            </a:r>
            <a:r>
              <a:rPr sz="1050" spc="-10" smtClean="0">
                <a:latin typeface="Arial Black" panose="020B0A04020102020204"/>
                <a:cs typeface="Arial Black" panose="020B0A04020102020204"/>
              </a:rPr>
              <a:t>ΜΕΓΙ</a:t>
            </a:r>
            <a:r>
              <a:rPr sz="1050" smtClean="0">
                <a:latin typeface="Arial Black" panose="020B0A04020102020204"/>
                <a:cs typeface="Arial Black" panose="020B0A04020102020204"/>
              </a:rPr>
              <a:t>ΣΤΗ</a:t>
            </a:r>
            <a:r>
              <a:rPr sz="1050" spc="-20" smtClean="0">
                <a:latin typeface="Arial Black" panose="020B0A04020102020204"/>
                <a:cs typeface="Arial Black" panose="020B0A04020102020204"/>
              </a:rPr>
              <a:t> </a:t>
            </a:r>
            <a:r>
              <a:rPr sz="1050" dirty="0">
                <a:latin typeface="Arial Black" panose="020B0A04020102020204"/>
                <a:cs typeface="Arial Black" panose="020B0A04020102020204"/>
              </a:rPr>
              <a:t>ΠΙΕΣΗ</a:t>
            </a:r>
            <a:r>
              <a:rPr sz="1050" spc="-1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Pmax</a:t>
            </a:r>
            <a:r>
              <a:rPr sz="1050" spc="70" dirty="0">
                <a:solidFill>
                  <a:srgbClr val="FF0000"/>
                </a:solidFill>
                <a:latin typeface="Arial Black" panose="020B0A04020102020204"/>
                <a:cs typeface="Arial Black" panose="020B0A04020102020204"/>
              </a:rPr>
              <a:t> </a:t>
            </a:r>
            <a:r>
              <a:rPr sz="1300" spc="-50" dirty="0">
                <a:latin typeface="Arial Black" panose="020B0A04020102020204"/>
                <a:cs typeface="Arial Black" panose="020B0A04020102020204"/>
              </a:rPr>
              <a:t>.</a:t>
            </a:r>
            <a:endParaRPr sz="13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
        <p:nvSpPr>
          <p:cNvPr id="7" name="object 7"/>
          <p:cNvSpPr/>
          <p:nvPr/>
        </p:nvSpPr>
        <p:spPr>
          <a:xfrm>
            <a:off x="143510" y="3455670"/>
            <a:ext cx="8856980" cy="3258820"/>
          </a:xfrm>
          <a:custGeom>
            <a:avLst/>
            <a:gdLst/>
            <a:ahLst/>
            <a:cxnLst/>
            <a:rect l="l" t="t" r="r" b="b"/>
            <a:pathLst>
              <a:path w="8856980" h="3258820">
                <a:moveTo>
                  <a:pt x="8856980" y="0"/>
                </a:moveTo>
                <a:lnTo>
                  <a:pt x="0" y="0"/>
                </a:lnTo>
                <a:lnTo>
                  <a:pt x="0" y="3258819"/>
                </a:lnTo>
                <a:lnTo>
                  <a:pt x="4428490" y="3258819"/>
                </a:lnTo>
                <a:lnTo>
                  <a:pt x="8856980" y="3258819"/>
                </a:lnTo>
                <a:lnTo>
                  <a:pt x="8856980" y="0"/>
                </a:lnTo>
                <a:close/>
              </a:path>
            </a:pathLst>
          </a:custGeom>
          <a:solidFill>
            <a:srgbClr val="FFFF00"/>
          </a:solidFill>
        </p:spPr>
        <p:txBody>
          <a:bodyPr wrap="square" lIns="0" tIns="0" rIns="0" bIns="0" rtlCol="0"/>
          <a:lstStyle/>
          <a:p/>
        </p:txBody>
      </p:sp>
      <p:sp>
        <p:nvSpPr>
          <p:cNvPr id="8" name="object 8"/>
          <p:cNvSpPr txBox="1"/>
          <p:nvPr/>
        </p:nvSpPr>
        <p:spPr>
          <a:xfrm>
            <a:off x="222250" y="3524250"/>
            <a:ext cx="8556625" cy="2307683"/>
          </a:xfrm>
          <a:prstGeom prst="rect">
            <a:avLst/>
          </a:prstGeom>
        </p:spPr>
        <p:txBody>
          <a:bodyPr vert="horz" wrap="square" lIns="0" tIns="12700" rIns="0" bIns="0" rtlCol="0">
            <a:spAutoFit/>
          </a:bodyPr>
          <a:lstStyle/>
          <a:p>
            <a:pPr marL="135890" algn="ctr">
              <a:lnSpc>
                <a:spcPct val="100000"/>
              </a:lnSpc>
              <a:spcBef>
                <a:spcPts val="100"/>
              </a:spcBef>
            </a:pPr>
            <a:r>
              <a:rPr sz="2800" u="heavy" dirty="0">
                <a:solidFill>
                  <a:srgbClr val="FF0000"/>
                </a:solidFill>
                <a:uFill>
                  <a:solidFill>
                    <a:srgbClr val="FF0000"/>
                  </a:solidFill>
                </a:uFill>
                <a:latin typeface="Arial Black" panose="020B0A04020102020204"/>
                <a:cs typeface="Arial Black" panose="020B0A04020102020204"/>
              </a:rPr>
              <a:t>ΑΣΚΗΣΗ</a:t>
            </a:r>
            <a:r>
              <a:rPr sz="2800" u="heavy" spc="-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7</a:t>
            </a:r>
            <a:r>
              <a:rPr sz="2800" u="heavy" spc="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ΜΕ (</a:t>
            </a:r>
            <a:r>
              <a:rPr sz="2800" u="heavy" spc="5" dirty="0">
                <a:solidFill>
                  <a:srgbClr val="FF0000"/>
                </a:solidFill>
                <a:uFill>
                  <a:solidFill>
                    <a:srgbClr val="FF0000"/>
                  </a:solidFill>
                </a:uFill>
                <a:latin typeface="Arial Black" panose="020B0A04020102020204"/>
                <a:cs typeface="Arial Black" panose="020B0A04020102020204"/>
              </a:rPr>
              <a:t> </a:t>
            </a:r>
            <a:r>
              <a:rPr sz="2800" u="heavy" dirty="0">
                <a:solidFill>
                  <a:srgbClr val="FF0000"/>
                </a:solidFill>
                <a:uFill>
                  <a:solidFill>
                    <a:srgbClr val="FF0000"/>
                  </a:solidFill>
                </a:uFill>
                <a:latin typeface="Arial Black" panose="020B0A04020102020204"/>
                <a:cs typeface="Arial Black" panose="020B0A04020102020204"/>
              </a:rPr>
              <a:t>S.I. )</a:t>
            </a:r>
            <a:r>
              <a:rPr sz="2800" u="heavy" spc="5" dirty="0">
                <a:solidFill>
                  <a:srgbClr val="FF0000"/>
                </a:solidFill>
                <a:uFill>
                  <a:solidFill>
                    <a:srgbClr val="FF0000"/>
                  </a:solidFill>
                </a:uFill>
                <a:latin typeface="Arial Black" panose="020B0A04020102020204"/>
                <a:cs typeface="Arial Black" panose="020B0A04020102020204"/>
              </a:rPr>
              <a:t> </a:t>
            </a:r>
            <a:r>
              <a:rPr sz="2800" u="heavy" spc="-10" dirty="0">
                <a:solidFill>
                  <a:srgbClr val="FF0000"/>
                </a:solidFill>
                <a:uFill>
                  <a:solidFill>
                    <a:srgbClr val="FF0000"/>
                  </a:solidFill>
                </a:uFill>
                <a:latin typeface="Arial Black" panose="020B0A04020102020204"/>
                <a:cs typeface="Arial Black" panose="020B0A04020102020204"/>
              </a:rPr>
              <a:t>ΜΟΝΑΔΕΣ</a:t>
            </a:r>
            <a:endParaRPr sz="2800">
              <a:latin typeface="Arial Black" panose="020B0A04020102020204"/>
              <a:cs typeface="Arial Black" panose="020B0A04020102020204"/>
            </a:endParaRPr>
          </a:p>
          <a:p>
            <a:pPr marL="241300" marR="436880" indent="-228600">
              <a:lnSpc>
                <a:spcPct val="117000"/>
              </a:lnSpc>
              <a:spcBef>
                <a:spcPts val="2350"/>
              </a:spcBef>
            </a:pPr>
            <a:r>
              <a:rPr sz="1200" dirty="0">
                <a:solidFill>
                  <a:srgbClr val="FF0000"/>
                </a:solidFill>
                <a:latin typeface="Arial Black" panose="020B0A04020102020204"/>
                <a:cs typeface="Arial Black" panose="020B0A04020102020204"/>
              </a:rPr>
              <a:t>7.</a:t>
            </a:r>
            <a:r>
              <a:rPr sz="1200" spc="16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35"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5"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ts val="1940"/>
              </a:lnSpc>
              <a:spcBef>
                <a:spcPts val="135"/>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a:lnSpc>
                <a:spcPct val="100000"/>
              </a:lnSpc>
              <a:spcBef>
                <a:spcPts val="345"/>
              </a:spcBef>
            </a:pPr>
            <a:r>
              <a:rPr sz="1200" dirty="0">
                <a:latin typeface="Arial Black" panose="020B0A04020102020204"/>
                <a:cs typeface="Arial Black" panose="020B0A04020102020204"/>
              </a:rPr>
              <a:t>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lang="el-GR" sz="1200" spc="-20" dirty="0">
                <a:latin typeface="Arial Black" panose="020B0A04020102020204"/>
                <a:cs typeface="Arial Black" panose="020B0A04020102020204"/>
              </a:rPr>
              <a:t> </a:t>
            </a:r>
            <a:r>
              <a:rPr sz="1200" smtClean="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64005"/>
            <a:ext cx="8615045" cy="5747214"/>
          </a:xfrm>
          <a:prstGeom prst="rect">
            <a:avLst/>
          </a:prstGeom>
        </p:spPr>
        <p:txBody>
          <a:bodyPr vert="horz" wrap="square" lIns="0" tIns="12700" rIns="0" bIns="0" rtlCol="0">
            <a:spAutoFit/>
          </a:bodyPr>
          <a:lstStyle/>
          <a:p>
            <a:pPr marL="228600" marR="88265" indent="-215900">
              <a:lnSpc>
                <a:spcPct val="117000"/>
              </a:lnSpc>
              <a:spcBef>
                <a:spcPts val="100"/>
              </a:spcBef>
            </a:pPr>
            <a:r>
              <a:rPr sz="3050" spc="-30" dirty="0">
                <a:solidFill>
                  <a:srgbClr val="FF0000"/>
                </a:solidFill>
                <a:latin typeface="Arial Black" panose="020B0A04020102020204"/>
                <a:cs typeface="Arial Black" panose="020B0A04020102020204"/>
              </a:rPr>
              <a:t>1.</a:t>
            </a:r>
            <a:r>
              <a:rPr sz="3050" spc="-30" dirty="0">
                <a:latin typeface="Arial Black" panose="020B0A04020102020204"/>
                <a:cs typeface="Arial Black" panose="020B0A04020102020204"/>
              </a:rPr>
              <a:t>ΟΚΤΑΚΥΛΙΝΔΡΗ</a:t>
            </a:r>
            <a:r>
              <a:rPr sz="3050" spc="-165" dirty="0">
                <a:latin typeface="Arial Black" panose="020B0A04020102020204"/>
                <a:cs typeface="Arial Black" panose="020B0A04020102020204"/>
              </a:rPr>
              <a:t> </a:t>
            </a:r>
            <a:r>
              <a:rPr sz="3050">
                <a:latin typeface="Arial Black" panose="020B0A04020102020204"/>
                <a:cs typeface="Arial Black" panose="020B0A04020102020204"/>
              </a:rPr>
              <a:t>ΔΙΧΡΟΝΗ</a:t>
            </a:r>
            <a:r>
              <a:rPr sz="3050" spc="-160">
                <a:latin typeface="Arial Black" panose="020B0A04020102020204"/>
                <a:cs typeface="Arial Black" panose="020B0A04020102020204"/>
              </a:rPr>
              <a:t> </a:t>
            </a:r>
            <a:endParaRPr lang="el-GR" sz="3050" spc="-160" dirty="0" smtClean="0">
              <a:latin typeface="Arial Black" panose="020B0A04020102020204"/>
              <a:cs typeface="Arial Black" panose="020B0A04020102020204"/>
            </a:endParaRPr>
          </a:p>
          <a:p>
            <a:pPr marL="228600" marR="88265" indent="-215900">
              <a:lnSpc>
                <a:spcPct val="117000"/>
              </a:lnSpc>
              <a:spcBef>
                <a:spcPts val="100"/>
              </a:spcBef>
            </a:pPr>
            <a:r>
              <a:rPr sz="3050" spc="-10" smtClean="0">
                <a:latin typeface="Arial Black" panose="020B0A04020102020204"/>
                <a:cs typeface="Arial Black" panose="020B0A04020102020204"/>
              </a:rPr>
              <a:t>ΠΕΤΡΕΛΑΙΟΜΗΧΑΝΗ</a:t>
            </a:r>
            <a:r>
              <a:rPr sz="3050" spc="-185" smtClean="0">
                <a:latin typeface="Arial Black" panose="020B0A04020102020204"/>
                <a:cs typeface="Arial Black" panose="020B0A04020102020204"/>
              </a:rPr>
              <a:t> </a:t>
            </a:r>
            <a:r>
              <a:rPr sz="3050">
                <a:latin typeface="Arial Black" panose="020B0A04020102020204"/>
                <a:cs typeface="Arial Black" panose="020B0A04020102020204"/>
              </a:rPr>
              <a:t>ΕΧΕΙ</a:t>
            </a:r>
            <a:r>
              <a:rPr sz="3050" spc="-190">
                <a:latin typeface="Arial Black" panose="020B0A04020102020204"/>
                <a:cs typeface="Arial Black" panose="020B0A04020102020204"/>
              </a:rPr>
              <a:t> </a:t>
            </a:r>
            <a:r>
              <a:rPr sz="3050" smtClean="0">
                <a:latin typeface="Arial Black" panose="020B0A04020102020204"/>
                <a:cs typeface="Arial Black" panose="020B0A04020102020204"/>
              </a:rPr>
              <a:t>ΔΙΑΔΡΟΜΗ</a:t>
            </a:r>
            <a:r>
              <a:rPr lang="el-GR" sz="3050" spc="-180" dirty="0">
                <a:latin typeface="Arial Black" panose="020B0A04020102020204"/>
                <a:cs typeface="Arial Black" panose="020B0A04020102020204"/>
              </a:rPr>
              <a:t> </a:t>
            </a:r>
            <a:r>
              <a:rPr sz="3050" spc="-25" smtClean="0">
                <a:latin typeface="Arial Black" panose="020B0A04020102020204"/>
                <a:cs typeface="Arial Black" panose="020B0A04020102020204"/>
              </a:rPr>
              <a:t>ΕΜ</a:t>
            </a:r>
            <a:r>
              <a:rPr sz="3050" smtClean="0">
                <a:latin typeface="Arial Black" panose="020B0A04020102020204"/>
                <a:cs typeface="Arial Black" panose="020B0A04020102020204"/>
              </a:rPr>
              <a:t>ΒΟΛΟΥ</a:t>
            </a:r>
            <a:r>
              <a:rPr sz="3050" spc="-105" smtClean="0">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l</a:t>
            </a:r>
            <a:r>
              <a:rPr sz="3050" spc="-114"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a:t>
            </a:r>
            <a:r>
              <a:rPr sz="3050" spc="-10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2800</a:t>
            </a:r>
            <a:r>
              <a:rPr sz="3050" spc="-10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mm</a:t>
            </a:r>
            <a:r>
              <a:rPr sz="3050" dirty="0">
                <a:latin typeface="Arial Black" panose="020B0A04020102020204"/>
                <a:cs typeface="Arial Black" panose="020B0A04020102020204"/>
              </a:rPr>
              <a:t>,</a:t>
            </a:r>
            <a:r>
              <a:rPr sz="3050" spc="-114" dirty="0">
                <a:latin typeface="Arial Black" panose="020B0A04020102020204"/>
                <a:cs typeface="Arial Black" panose="020B0A04020102020204"/>
              </a:rPr>
              <a:t> </a:t>
            </a:r>
            <a:r>
              <a:rPr sz="3050">
                <a:latin typeface="Arial Black" panose="020B0A04020102020204"/>
                <a:cs typeface="Arial Black" panose="020B0A04020102020204"/>
              </a:rPr>
              <a:t>ΔΙΑΜΕΤΡΟ</a:t>
            </a:r>
            <a:r>
              <a:rPr sz="3050" spc="-95">
                <a:latin typeface="Arial Black" panose="020B0A04020102020204"/>
                <a:cs typeface="Arial Black" panose="020B0A04020102020204"/>
              </a:rPr>
              <a:t> </a:t>
            </a:r>
            <a:endParaRPr lang="el-GR" sz="3050" spc="-95" dirty="0" smtClean="0">
              <a:latin typeface="Arial Black" panose="020B0A04020102020204"/>
              <a:cs typeface="Arial Black" panose="020B0A04020102020204"/>
            </a:endParaRPr>
          </a:p>
          <a:p>
            <a:pPr marL="228600" marR="88265" indent="-215900">
              <a:lnSpc>
                <a:spcPct val="117000"/>
              </a:lnSpc>
              <a:spcBef>
                <a:spcPts val="100"/>
              </a:spcBef>
            </a:pPr>
            <a:r>
              <a:rPr sz="3050" spc="-25" smtClean="0">
                <a:latin typeface="Arial Black" panose="020B0A04020102020204"/>
                <a:cs typeface="Arial Black" panose="020B0A04020102020204"/>
              </a:rPr>
              <a:t>ΕΜ</a:t>
            </a:r>
            <a:r>
              <a:rPr sz="3050" smtClean="0">
                <a:latin typeface="Arial Black" panose="020B0A04020102020204"/>
                <a:cs typeface="Arial Black" panose="020B0A04020102020204"/>
              </a:rPr>
              <a:t>ΒΟΛΟΥ</a:t>
            </a:r>
            <a:r>
              <a:rPr sz="3050" spc="-90" smtClean="0">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d</a:t>
            </a:r>
            <a:r>
              <a:rPr sz="3050" spc="-10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a:t>
            </a:r>
            <a:r>
              <a:rPr sz="3050" spc="-9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700</a:t>
            </a:r>
            <a:r>
              <a:rPr sz="3050" spc="-9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mm</a:t>
            </a:r>
            <a:r>
              <a:rPr sz="3050" dirty="0">
                <a:latin typeface="Arial Black" panose="020B0A04020102020204"/>
                <a:cs typeface="Arial Black" panose="020B0A04020102020204"/>
              </a:rPr>
              <a:t>,</a:t>
            </a:r>
            <a:r>
              <a:rPr sz="3050" spc="-95" dirty="0">
                <a:latin typeface="Arial Black" panose="020B0A04020102020204"/>
                <a:cs typeface="Arial Black" panose="020B0A04020102020204"/>
              </a:rPr>
              <a:t> </a:t>
            </a:r>
            <a:r>
              <a:rPr sz="3050" dirty="0">
                <a:latin typeface="Arial Black" panose="020B0A04020102020204"/>
                <a:cs typeface="Arial Black" panose="020B0A04020102020204"/>
              </a:rPr>
              <a:t>ΣΤΡΟΦΕΣ</a:t>
            </a:r>
            <a:r>
              <a:rPr sz="3050" spc="-70" dirty="0">
                <a:latin typeface="Arial Black" panose="020B0A04020102020204"/>
                <a:cs typeface="Arial Black" panose="020B0A04020102020204"/>
              </a:rPr>
              <a:t> </a:t>
            </a:r>
            <a:r>
              <a:rPr sz="3050">
                <a:solidFill>
                  <a:srgbClr val="FF0000"/>
                </a:solidFill>
                <a:latin typeface="Arial Black" panose="020B0A04020102020204"/>
                <a:cs typeface="Arial Black" panose="020B0A04020102020204"/>
              </a:rPr>
              <a:t>91</a:t>
            </a:r>
            <a:r>
              <a:rPr sz="3050" spc="-85">
                <a:solidFill>
                  <a:srgbClr val="FF0000"/>
                </a:solidFill>
                <a:latin typeface="Arial Black" panose="020B0A04020102020204"/>
                <a:cs typeface="Arial Black" panose="020B0A04020102020204"/>
              </a:rPr>
              <a:t> </a:t>
            </a:r>
            <a:r>
              <a:rPr sz="3050" spc="-25" smtClean="0">
                <a:latin typeface="Arial Black" panose="020B0A04020102020204"/>
                <a:cs typeface="Arial Black" panose="020B0A04020102020204"/>
              </a:rPr>
              <a:t>ΤΟ</a:t>
            </a:r>
            <a:r>
              <a:rPr lang="el-GR" sz="3050" spc="-25" dirty="0" smtClean="0">
                <a:latin typeface="Arial Black" panose="020B0A04020102020204"/>
                <a:cs typeface="Arial Black" panose="020B0A04020102020204"/>
              </a:rPr>
              <a:t> </a:t>
            </a:r>
            <a:r>
              <a:rPr sz="3050" smtClean="0">
                <a:latin typeface="Arial Black" panose="020B0A04020102020204"/>
                <a:cs typeface="Arial Black" panose="020B0A04020102020204"/>
              </a:rPr>
              <a:t>ΛΕΠΤΟ</a:t>
            </a:r>
            <a:r>
              <a:rPr sz="3050" dirty="0">
                <a:latin typeface="Arial Black" panose="020B0A04020102020204"/>
                <a:cs typeface="Arial Black" panose="020B0A04020102020204"/>
              </a:rPr>
              <a:t>,</a:t>
            </a:r>
            <a:r>
              <a:rPr sz="3050" spc="-170" dirty="0">
                <a:latin typeface="Arial Black" panose="020B0A04020102020204"/>
                <a:cs typeface="Arial Black" panose="020B0A04020102020204"/>
              </a:rPr>
              <a:t> </a:t>
            </a:r>
            <a:r>
              <a:rPr sz="3050" dirty="0">
                <a:latin typeface="Arial Black" panose="020B0A04020102020204"/>
                <a:cs typeface="Arial Black" panose="020B0A04020102020204"/>
              </a:rPr>
              <a:t>ΜΕΣΗ</a:t>
            </a:r>
            <a:r>
              <a:rPr sz="3050" spc="-165" dirty="0">
                <a:latin typeface="Arial Black" panose="020B0A04020102020204"/>
                <a:cs typeface="Arial Black" panose="020B0A04020102020204"/>
              </a:rPr>
              <a:t> </a:t>
            </a:r>
            <a:r>
              <a:rPr sz="3050" spc="-10">
                <a:latin typeface="Arial Black" panose="020B0A04020102020204"/>
                <a:cs typeface="Arial Black" panose="020B0A04020102020204"/>
              </a:rPr>
              <a:t>ΕΝΔΕΙΚΝΥΜΕΝΗ</a:t>
            </a:r>
            <a:r>
              <a:rPr sz="3050" spc="-160">
                <a:latin typeface="Arial Black" panose="020B0A04020102020204"/>
                <a:cs typeface="Arial Black" panose="020B0A04020102020204"/>
              </a:rPr>
              <a:t> </a:t>
            </a:r>
            <a:r>
              <a:rPr sz="3050" spc="-30" smtClean="0">
                <a:latin typeface="Arial Black" panose="020B0A04020102020204"/>
                <a:cs typeface="Arial Black" panose="020B0A04020102020204"/>
              </a:rPr>
              <a:t>ΠΙΕ</a:t>
            </a:r>
            <a:r>
              <a:rPr sz="3050" spc="-25" smtClean="0">
                <a:latin typeface="Arial Black" panose="020B0A04020102020204"/>
                <a:cs typeface="Arial Black" panose="020B0A04020102020204"/>
              </a:rPr>
              <a:t>ΣΗ</a:t>
            </a:r>
            <a:endParaRPr sz="3050">
              <a:latin typeface="Arial Black" panose="020B0A04020102020204"/>
              <a:cs typeface="Arial Black" panose="020B0A04020102020204"/>
            </a:endParaRPr>
          </a:p>
          <a:p>
            <a:pPr marL="228600">
              <a:lnSpc>
                <a:spcPct val="100000"/>
              </a:lnSpc>
              <a:spcBef>
                <a:spcPts val="610"/>
              </a:spcBef>
            </a:pPr>
            <a:r>
              <a:rPr sz="3050" dirty="0">
                <a:solidFill>
                  <a:srgbClr val="FF0000"/>
                </a:solidFill>
                <a:latin typeface="Arial Black" panose="020B0A04020102020204"/>
                <a:cs typeface="Arial Black" panose="020B0A04020102020204"/>
              </a:rPr>
              <a:t>Pi</a:t>
            </a:r>
            <a:r>
              <a:rPr sz="3050" spc="-65"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a:t>
            </a:r>
            <a:r>
              <a:rPr sz="3050" spc="-60" dirty="0">
                <a:solidFill>
                  <a:srgbClr val="FF0000"/>
                </a:solidFill>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21,4</a:t>
            </a:r>
            <a:r>
              <a:rPr sz="3050" spc="-55" dirty="0">
                <a:solidFill>
                  <a:srgbClr val="FF0000"/>
                </a:solidFill>
                <a:latin typeface="Arial Black" panose="020B0A04020102020204"/>
                <a:cs typeface="Arial Black" panose="020B0A04020102020204"/>
              </a:rPr>
              <a:t> </a:t>
            </a:r>
            <a:r>
              <a:rPr sz="3050" spc="-10" dirty="0">
                <a:solidFill>
                  <a:srgbClr val="FF0000"/>
                </a:solidFill>
                <a:latin typeface="Arial Black" panose="020B0A04020102020204"/>
                <a:cs typeface="Arial Black" panose="020B0A04020102020204"/>
              </a:rPr>
              <a:t>Kg/cm²</a:t>
            </a:r>
            <a:r>
              <a:rPr sz="3050" spc="-10" dirty="0">
                <a:latin typeface="Arial Black" panose="020B0A04020102020204"/>
                <a:cs typeface="Arial Black" panose="020B0A04020102020204"/>
              </a:rPr>
              <a:t>.</a:t>
            </a:r>
            <a:endParaRPr sz="3050">
              <a:latin typeface="Arial Black" panose="020B0A04020102020204"/>
              <a:cs typeface="Arial Black" panose="020B0A04020102020204"/>
            </a:endParaRPr>
          </a:p>
          <a:p>
            <a:pPr>
              <a:lnSpc>
                <a:spcPct val="100000"/>
              </a:lnSpc>
              <a:spcBef>
                <a:spcPts val="5"/>
              </a:spcBef>
            </a:pPr>
            <a:endParaRPr sz="3350">
              <a:latin typeface="Arial Black" panose="020B0A04020102020204"/>
              <a:cs typeface="Arial Black" panose="020B0A04020102020204"/>
            </a:endParaRPr>
          </a:p>
          <a:p>
            <a:pPr marL="12700" marR="5080" indent="640080">
              <a:lnSpc>
                <a:spcPct val="117000"/>
              </a:lnSpc>
            </a:pPr>
            <a:r>
              <a:rPr sz="3050" dirty="0">
                <a:latin typeface="Arial Black" panose="020B0A04020102020204"/>
                <a:cs typeface="Arial Black" panose="020B0A04020102020204"/>
              </a:rPr>
              <a:t>ΝΑ</a:t>
            </a:r>
            <a:r>
              <a:rPr sz="3050" spc="-125" dirty="0">
                <a:latin typeface="Arial Black" panose="020B0A04020102020204"/>
                <a:cs typeface="Arial Black" panose="020B0A04020102020204"/>
              </a:rPr>
              <a:t> </a:t>
            </a:r>
            <a:r>
              <a:rPr sz="3050" spc="-10" dirty="0">
                <a:latin typeface="Arial Black" panose="020B0A04020102020204"/>
                <a:cs typeface="Arial Black" panose="020B0A04020102020204"/>
              </a:rPr>
              <a:t>ΥΠΟΛΟΓΙΣΤΕΙ</a:t>
            </a:r>
            <a:r>
              <a:rPr sz="3050" spc="-130" dirty="0">
                <a:latin typeface="Arial Black" panose="020B0A04020102020204"/>
                <a:cs typeface="Arial Black" panose="020B0A04020102020204"/>
              </a:rPr>
              <a:t> </a:t>
            </a:r>
            <a:r>
              <a:rPr sz="3050" dirty="0">
                <a:latin typeface="Arial Black" panose="020B0A04020102020204"/>
                <a:cs typeface="Arial Black" panose="020B0A04020102020204"/>
              </a:rPr>
              <a:t>Η</a:t>
            </a:r>
            <a:r>
              <a:rPr sz="3050" spc="-125" dirty="0">
                <a:latin typeface="Arial Black" panose="020B0A04020102020204"/>
                <a:cs typeface="Arial Black" panose="020B0A04020102020204"/>
              </a:rPr>
              <a:t> </a:t>
            </a:r>
            <a:r>
              <a:rPr sz="3050">
                <a:latin typeface="Arial Black" panose="020B0A04020102020204"/>
                <a:cs typeface="Arial Black" panose="020B0A04020102020204"/>
              </a:rPr>
              <a:t>ΣΤΑΘΕΡΑ</a:t>
            </a:r>
            <a:r>
              <a:rPr sz="3050" spc="-120">
                <a:latin typeface="Arial Black" panose="020B0A04020102020204"/>
                <a:cs typeface="Arial Black" panose="020B0A04020102020204"/>
              </a:rPr>
              <a:t> </a:t>
            </a:r>
            <a:r>
              <a:rPr sz="3050" spc="-25" smtClean="0">
                <a:latin typeface="Arial Black" panose="020B0A04020102020204"/>
                <a:cs typeface="Arial Black" panose="020B0A04020102020204"/>
              </a:rPr>
              <a:t>ΚΥ</a:t>
            </a:r>
            <a:r>
              <a:rPr sz="3050" smtClean="0">
                <a:latin typeface="Arial Black" panose="020B0A04020102020204"/>
                <a:cs typeface="Arial Black" panose="020B0A04020102020204"/>
              </a:rPr>
              <a:t>ΛΙΝΔΡΟΥ</a:t>
            </a:r>
            <a:r>
              <a:rPr sz="3050" spc="-120" smtClean="0">
                <a:latin typeface="Arial Black" panose="020B0A04020102020204"/>
                <a:cs typeface="Arial Black" panose="020B0A04020102020204"/>
              </a:rPr>
              <a:t> </a:t>
            </a:r>
            <a:r>
              <a:rPr sz="3050" dirty="0">
                <a:solidFill>
                  <a:srgbClr val="FF0000"/>
                </a:solidFill>
                <a:latin typeface="Arial Black" panose="020B0A04020102020204"/>
                <a:cs typeface="Arial Black" panose="020B0A04020102020204"/>
              </a:rPr>
              <a:t>C</a:t>
            </a:r>
            <a:r>
              <a:rPr sz="3050" spc="-110" dirty="0">
                <a:solidFill>
                  <a:srgbClr val="FF0000"/>
                </a:solidFill>
                <a:latin typeface="Arial Black" panose="020B0A04020102020204"/>
                <a:cs typeface="Arial Black" panose="020B0A04020102020204"/>
              </a:rPr>
              <a:t> </a:t>
            </a:r>
            <a:r>
              <a:rPr sz="3050" dirty="0">
                <a:latin typeface="Arial Black" panose="020B0A04020102020204"/>
                <a:cs typeface="Arial Black" panose="020B0A04020102020204"/>
              </a:rPr>
              <a:t>ΚΑΙ</a:t>
            </a:r>
            <a:r>
              <a:rPr sz="3050" spc="-130" dirty="0">
                <a:latin typeface="Arial Black" panose="020B0A04020102020204"/>
                <a:cs typeface="Arial Black" panose="020B0A04020102020204"/>
              </a:rPr>
              <a:t> </a:t>
            </a:r>
            <a:r>
              <a:rPr sz="3050" dirty="0">
                <a:latin typeface="Arial Black" panose="020B0A04020102020204"/>
                <a:cs typeface="Arial Black" panose="020B0A04020102020204"/>
              </a:rPr>
              <a:t>H</a:t>
            </a:r>
            <a:r>
              <a:rPr sz="3050" spc="-120" dirty="0">
                <a:latin typeface="Arial Black" panose="020B0A04020102020204"/>
                <a:cs typeface="Arial Black" panose="020B0A04020102020204"/>
              </a:rPr>
              <a:t> </a:t>
            </a:r>
            <a:r>
              <a:rPr sz="3050" spc="-10">
                <a:latin typeface="Arial Black" panose="020B0A04020102020204"/>
                <a:cs typeface="Arial Black" panose="020B0A04020102020204"/>
              </a:rPr>
              <a:t>ΕΝΔΕΙΚΝΥΜΕΝΗ</a:t>
            </a:r>
            <a:r>
              <a:rPr sz="3050" spc="-120">
                <a:latin typeface="Arial Black" panose="020B0A04020102020204"/>
                <a:cs typeface="Arial Black" panose="020B0A04020102020204"/>
              </a:rPr>
              <a:t> </a:t>
            </a:r>
            <a:r>
              <a:rPr sz="3050" spc="-20" smtClean="0">
                <a:latin typeface="Arial Black" panose="020B0A04020102020204"/>
                <a:cs typeface="Arial Black" panose="020B0A04020102020204"/>
              </a:rPr>
              <a:t>ΙΣΧΥ</a:t>
            </a:r>
            <a:r>
              <a:rPr lang="el-GR" sz="3050" spc="-20" dirty="0" smtClean="0">
                <a:latin typeface="Arial Black" panose="020B0A04020102020204"/>
                <a:cs typeface="Arial Black" panose="020B0A04020102020204"/>
              </a:rPr>
              <a:t>Σ </a:t>
            </a:r>
            <a:r>
              <a:rPr lang="el-GR" sz="3050" spc="-20" dirty="0" smtClean="0">
                <a:solidFill>
                  <a:srgbClr val="FF0000"/>
                </a:solidFill>
                <a:latin typeface="Arial Black" panose="020B0A04020102020204"/>
                <a:cs typeface="Arial Black" panose="020B0A04020102020204"/>
              </a:rPr>
              <a:t>Ν</a:t>
            </a:r>
            <a:r>
              <a:rPr lang="en-US" sz="3050" spc="-20" dirty="0" err="1" smtClean="0">
                <a:solidFill>
                  <a:srgbClr val="FF0000"/>
                </a:solidFill>
                <a:latin typeface="Arial Black" panose="020B0A04020102020204"/>
                <a:cs typeface="Arial Black" panose="020B0A04020102020204"/>
              </a:rPr>
              <a:t>i</a:t>
            </a:r>
            <a:r>
              <a:rPr lang="en-US" sz="3050" spc="-20" dirty="0" smtClean="0">
                <a:solidFill>
                  <a:srgbClr val="FF0000"/>
                </a:solidFill>
                <a:latin typeface="Arial Black" panose="020B0A04020102020204"/>
                <a:cs typeface="Arial Black" panose="020B0A04020102020204"/>
              </a:rPr>
              <a:t>.</a:t>
            </a:r>
            <a:endParaRPr sz="3050">
              <a:latin typeface="Arial Black" panose="020B0A04020102020204"/>
              <a:cs typeface="Arial Black" panose="020B0A04020102020204"/>
            </a:endParaRPr>
          </a:p>
          <a:p>
            <a:pPr marL="12700">
              <a:lnSpc>
                <a:spcPct val="100000"/>
              </a:lnSpc>
              <a:spcBef>
                <a:spcPts val="610"/>
              </a:spcBef>
            </a:pPr>
            <a:r>
              <a:rPr sz="1150" spc="-40" smtClean="0">
                <a:solidFill>
                  <a:srgbClr val="FF0000"/>
                </a:solidFill>
                <a:latin typeface="Arial Black" panose="020B0A04020102020204"/>
                <a:cs typeface="Arial Black" panose="020B0A04020102020204"/>
              </a:rPr>
              <a:t> </a:t>
            </a:r>
            <a:r>
              <a:rPr sz="1150" spc="-50" dirty="0">
                <a:latin typeface="Arial Black" panose="020B0A04020102020204"/>
                <a:cs typeface="Arial Black" panose="020B0A04020102020204"/>
              </a:rPr>
              <a:t>.</a:t>
            </a:r>
            <a:endParaRPr sz="1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637270" cy="70104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1.</a:t>
            </a:r>
            <a:r>
              <a:rPr sz="1200" spc="17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ΟΚΤΑΚΥΛΙΝΔΡΗ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2800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ΔΙΑΜΕΤΡΟ </a:t>
            </a:r>
            <a:r>
              <a:rPr sz="1200" dirty="0">
                <a:latin typeface="Arial Black" panose="020B0A04020102020204"/>
                <a:cs typeface="Arial Black" panose="020B0A04020102020204"/>
              </a:rPr>
              <a:t>ΕΜΒΟΛΟΥ</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91</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21,4</a:t>
            </a:r>
            <a:r>
              <a:rPr sz="1200" spc="-4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a:lnSpc>
                <a:spcPct val="100000"/>
              </a:lnSpc>
              <a:spcBef>
                <a:spcPts val="50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ΙΣΧΥ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0" dirty="0">
                <a:solidFill>
                  <a:srgbClr val="FF0000"/>
                </a:solidFill>
                <a:latin typeface="Arial Black" panose="020B0A04020102020204"/>
                <a:cs typeface="Arial Black" panose="020B0A04020102020204"/>
              </a:rPr>
              <a:t> </a:t>
            </a:r>
            <a:r>
              <a:rPr sz="1200" spc="-5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1785926"/>
            <a:ext cx="4135436" cy="2058897"/>
          </a:xfrm>
          <a:prstGeom prst="rect">
            <a:avLst/>
          </a:prstGeom>
        </p:spPr>
        <p:txBody>
          <a:bodyPr vert="horz" wrap="square" lIns="0" tIns="12065" rIns="0" bIns="0" rtlCol="0">
            <a:spAutoFit/>
          </a:bodyPr>
          <a:lstStyle/>
          <a:p>
            <a:pPr marL="12700" marR="5080">
              <a:lnSpc>
                <a:spcPct val="150000"/>
              </a:lnSpc>
              <a:spcBef>
                <a:spcPts val="95"/>
              </a:spcBef>
            </a:pPr>
            <a:r>
              <a:rPr sz="2400" dirty="0">
                <a:solidFill>
                  <a:srgbClr val="FF0000"/>
                </a:solidFill>
                <a:latin typeface="Arial Black" panose="020B0A04020102020204"/>
                <a:cs typeface="Arial Black" panose="020B0A04020102020204"/>
              </a:rPr>
              <a:t>C</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l</a:t>
            </a:r>
            <a:r>
              <a:rPr sz="2400" spc="-15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1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a:t>
            </a:r>
            <a:r>
              <a:rPr sz="2400" spc="-15" dirty="0">
                <a:solidFill>
                  <a:srgbClr val="FF0000"/>
                </a:solidFill>
                <a:latin typeface="Arial Black" panose="020B0A04020102020204"/>
                <a:cs typeface="Arial Black" panose="020B0A04020102020204"/>
              </a:rPr>
              <a:t> </a:t>
            </a:r>
            <a:r>
              <a:rPr sz="2400" spc="-20" dirty="0">
                <a:solidFill>
                  <a:srgbClr val="FF0000"/>
                </a:solidFill>
                <a:latin typeface="Arial Black" panose="020B0A04020102020204"/>
                <a:cs typeface="Arial Black" panose="020B0A04020102020204"/>
              </a:rPr>
              <a:t>/4500 </a:t>
            </a:r>
            <a:r>
              <a:rPr sz="2400" dirty="0">
                <a:solidFill>
                  <a:srgbClr val="FF0000"/>
                </a:solidFill>
                <a:latin typeface="Arial Black" panose="020B0A04020102020204"/>
                <a:cs typeface="Arial Black" panose="020B0A04020102020204"/>
              </a:rPr>
              <a:t>l</a:t>
            </a:r>
            <a:r>
              <a:rPr sz="2400" spc="-15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2,8</a:t>
            </a:r>
            <a:r>
              <a:rPr sz="2400" spc="-20" dirty="0">
                <a:solidFill>
                  <a:srgbClr val="FF0000"/>
                </a:solidFill>
                <a:latin typeface="Arial Black" panose="020B0A04020102020204"/>
                <a:cs typeface="Arial Black" panose="020B0A04020102020204"/>
              </a:rPr>
              <a:t> </a:t>
            </a:r>
            <a:r>
              <a:rPr sz="2400" spc="-25" dirty="0">
                <a:solidFill>
                  <a:srgbClr val="FF0000"/>
                </a:solidFill>
                <a:latin typeface="Arial Black" panose="020B0A04020102020204"/>
                <a:cs typeface="Arial Black" panose="020B0A04020102020204"/>
              </a:rPr>
              <a:t>m.</a:t>
            </a:r>
            <a:endParaRPr sz="2400">
              <a:latin typeface="Arial Black" panose="020B0A04020102020204"/>
              <a:cs typeface="Arial Black" panose="020B0A04020102020204"/>
            </a:endParaRPr>
          </a:p>
          <a:p>
            <a:pPr marL="12700">
              <a:lnSpc>
                <a:spcPct val="100000"/>
              </a:lnSpc>
              <a:spcBef>
                <a:spcPts val="980"/>
              </a:spcBef>
            </a:pPr>
            <a:r>
              <a:rPr sz="2400" dirty="0">
                <a:solidFill>
                  <a:srgbClr val="FF0000"/>
                </a:solidFill>
                <a:latin typeface="Arial Black" panose="020B0A04020102020204"/>
                <a:cs typeface="Arial Black" panose="020B0A04020102020204"/>
              </a:rPr>
              <a:t>d</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70</a:t>
            </a:r>
            <a:r>
              <a:rPr sz="2400" spc="-20" dirty="0">
                <a:solidFill>
                  <a:srgbClr val="FF0000"/>
                </a:solidFill>
                <a:latin typeface="Arial Black" panose="020B0A04020102020204"/>
                <a:cs typeface="Arial Black" panose="020B0A04020102020204"/>
              </a:rPr>
              <a:t> </a:t>
            </a:r>
            <a:r>
              <a:rPr sz="2400" spc="-25">
                <a:solidFill>
                  <a:srgbClr val="FF0000"/>
                </a:solidFill>
                <a:latin typeface="Arial Black" panose="020B0A04020102020204"/>
                <a:cs typeface="Arial Black" panose="020B0A04020102020204"/>
              </a:rPr>
              <a:t>cm</a:t>
            </a:r>
            <a:r>
              <a:rPr sz="2400" spc="-25" smtClean="0">
                <a:solidFill>
                  <a:srgbClr val="FF0000"/>
                </a:solidFill>
                <a:latin typeface="Arial Black" panose="020B0A04020102020204"/>
                <a:cs typeface="Arial Black" panose="020B0A04020102020204"/>
              </a:rPr>
              <a:t>.</a:t>
            </a:r>
            <a:r>
              <a:rPr lang="el-GR" sz="2400" spc="-25" dirty="0" smtClean="0">
                <a:solidFill>
                  <a:srgbClr val="FF0000"/>
                </a:solidFill>
                <a:latin typeface="Arial Black" panose="020B0A04020102020204"/>
                <a:cs typeface="Arial Black" panose="020B0A04020102020204"/>
              </a:rPr>
              <a:t> </a:t>
            </a:r>
            <a:endParaRPr lang="en-US" sz="2400" spc="-25" dirty="0" smtClean="0">
              <a:solidFill>
                <a:srgbClr val="FF0000"/>
              </a:solidFill>
              <a:latin typeface="Arial Black" panose="020B0A04020102020204"/>
              <a:cs typeface="Arial Black" panose="020B0A04020102020204"/>
            </a:endParaRPr>
          </a:p>
          <a:p>
            <a:pPr marL="12700">
              <a:lnSpc>
                <a:spcPct val="100000"/>
              </a:lnSpc>
              <a:spcBef>
                <a:spcPts val="980"/>
              </a:spcBef>
            </a:pPr>
            <a:endParaRPr lang="en-US" sz="2400" spc="-25" dirty="0">
              <a:solidFill>
                <a:srgbClr val="FF0000"/>
              </a:solidFill>
              <a:latin typeface="Arial Black" panose="020B0A04020102020204"/>
              <a:cs typeface="Arial Black" panose="020B0A04020102020204"/>
            </a:endParaRPr>
          </a:p>
          <a:p>
            <a:pPr marL="12700">
              <a:lnSpc>
                <a:spcPct val="100000"/>
              </a:lnSpc>
              <a:spcBef>
                <a:spcPts val="980"/>
              </a:spcBef>
            </a:pPr>
            <a:endParaRPr sz="2400">
              <a:latin typeface="Arial Black" panose="020B0A04020102020204"/>
              <a:cs typeface="Arial Black" panose="020B0A04020102020204"/>
            </a:endParaRPr>
          </a:p>
        </p:txBody>
      </p:sp>
      <p:sp>
        <p:nvSpPr>
          <p:cNvPr id="4" name="object 4"/>
          <p:cNvSpPr txBox="1"/>
          <p:nvPr/>
        </p:nvSpPr>
        <p:spPr>
          <a:xfrm>
            <a:off x="4214810" y="2143116"/>
            <a:ext cx="4000528" cy="382156"/>
          </a:xfrm>
          <a:prstGeom prst="rect">
            <a:avLst/>
          </a:prstGeom>
        </p:spPr>
        <p:txBody>
          <a:bodyPr vert="horz" wrap="square" lIns="0" tIns="12700" rIns="0" bIns="0" rtlCol="0">
            <a:spAutoFit/>
          </a:bodyPr>
          <a:lstStyle/>
          <a:p>
            <a:pPr marL="12700">
              <a:lnSpc>
                <a:spcPct val="100000"/>
              </a:lnSpc>
              <a:spcBef>
                <a:spcPts val="100"/>
              </a:spcBef>
            </a:pPr>
            <a:r>
              <a:rPr lang="en-US" sz="2400" dirty="0" smtClean="0">
                <a:solidFill>
                  <a:srgbClr val="FF0000"/>
                </a:solidFill>
                <a:latin typeface="Arial Black" panose="020B0A04020102020204"/>
                <a:cs typeface="Arial Black" panose="020B0A04020102020204"/>
              </a:rPr>
              <a:t>        </a:t>
            </a:r>
            <a:r>
              <a:rPr sz="2400" smtClean="0">
                <a:solidFill>
                  <a:srgbClr val="FF0000"/>
                </a:solidFill>
                <a:latin typeface="Arial Black" panose="020B0A04020102020204"/>
                <a:cs typeface="Arial Black" panose="020B0A04020102020204"/>
              </a:rPr>
              <a:t>για</a:t>
            </a:r>
            <a:r>
              <a:rPr sz="2400" spc="-60"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διχρονη</a:t>
            </a:r>
            <a:r>
              <a:rPr sz="2400" spc="-4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μηχανη</a:t>
            </a:r>
            <a:endParaRPr sz="2400">
              <a:latin typeface="Arial Black" panose="020B0A04020102020204"/>
              <a:cs typeface="Arial Black" panose="020B0A04020102020204"/>
            </a:endParaRPr>
          </a:p>
        </p:txBody>
      </p:sp>
      <p:sp>
        <p:nvSpPr>
          <p:cNvPr id="5" name="object 5"/>
          <p:cNvSpPr txBox="1"/>
          <p:nvPr/>
        </p:nvSpPr>
        <p:spPr>
          <a:xfrm>
            <a:off x="357158" y="3929066"/>
            <a:ext cx="7768594" cy="1120820"/>
          </a:xfrm>
          <a:prstGeom prst="rect">
            <a:avLst/>
          </a:prstGeom>
        </p:spPr>
        <p:txBody>
          <a:bodyPr vert="horz" wrap="square" lIns="0" tIns="12700" rIns="0" bIns="0" rtlCol="0">
            <a:spAutoFit/>
          </a:bodyPr>
          <a:lstStyle/>
          <a:p>
            <a:pPr marL="12700">
              <a:lnSpc>
                <a:spcPct val="100000"/>
              </a:lnSpc>
              <a:spcBef>
                <a:spcPts val="100"/>
              </a:spcBef>
            </a:pPr>
            <a:r>
              <a:rPr sz="2400" dirty="0">
                <a:solidFill>
                  <a:srgbClr val="FF0000"/>
                </a:solidFill>
                <a:latin typeface="Arial Black" panose="020B0A04020102020204"/>
                <a:cs typeface="Arial Black" panose="020B0A04020102020204"/>
              </a:rPr>
              <a:t>a</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π</a:t>
            </a:r>
            <a:r>
              <a:rPr sz="2400">
                <a:solidFill>
                  <a:srgbClr val="FF0000"/>
                </a:solidFill>
                <a:latin typeface="Arial Black" panose="020B0A04020102020204"/>
                <a:cs typeface="Arial Black" panose="020B0A04020102020204"/>
              </a:rPr>
              <a:t>.</a:t>
            </a:r>
            <a:r>
              <a:rPr sz="2400" spc="-35">
                <a:solidFill>
                  <a:srgbClr val="FF0000"/>
                </a:solidFill>
                <a:latin typeface="Arial Black" panose="020B0A04020102020204"/>
                <a:cs typeface="Arial Black" panose="020B0A04020102020204"/>
              </a:rPr>
              <a:t> </a:t>
            </a:r>
            <a:r>
              <a:rPr lang="en-US" sz="2400" spc="-35" dirty="0">
                <a:solidFill>
                  <a:srgbClr val="FF0000"/>
                </a:solidFill>
                <a:latin typeface="Arial Black" panose="020B0A04020102020204"/>
                <a:cs typeface="Arial Black" panose="020B0A04020102020204"/>
              </a:rPr>
              <a:t>d</a:t>
            </a:r>
            <a:r>
              <a:rPr sz="2400" smtClean="0">
                <a:solidFill>
                  <a:srgbClr val="FF0000"/>
                </a:solidFill>
                <a:latin typeface="Arial Black" panose="020B0A04020102020204"/>
                <a:cs typeface="Arial Black" panose="020B0A04020102020204"/>
              </a:rPr>
              <a:t>²</a:t>
            </a:r>
            <a:r>
              <a:rPr sz="2400" spc="-20"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3,14</a:t>
            </a:r>
            <a:r>
              <a:rPr sz="2400" spc="-20" dirty="0">
                <a:solidFill>
                  <a:srgbClr val="FF0000"/>
                </a:solidFill>
                <a:latin typeface="Arial Black" panose="020B0A04020102020204"/>
                <a:cs typeface="Arial Black" panose="020B0A04020102020204"/>
              </a:rPr>
              <a:t> </a:t>
            </a:r>
            <a:r>
              <a:rPr sz="2400">
                <a:solidFill>
                  <a:srgbClr val="FF0000"/>
                </a:solidFill>
                <a:latin typeface="Arial Black" panose="020B0A04020102020204"/>
                <a:cs typeface="Arial Black" panose="020B0A04020102020204"/>
              </a:rPr>
              <a:t>.</a:t>
            </a:r>
            <a:r>
              <a:rPr sz="2400" spc="-35">
                <a:solidFill>
                  <a:srgbClr val="FF0000"/>
                </a:solidFill>
                <a:latin typeface="Arial Black" panose="020B0A04020102020204"/>
                <a:cs typeface="Arial Black" panose="020B0A04020102020204"/>
              </a:rPr>
              <a:t> </a:t>
            </a:r>
            <a:r>
              <a:rPr sz="2400" smtClean="0">
                <a:solidFill>
                  <a:srgbClr val="FF0000"/>
                </a:solidFill>
                <a:latin typeface="Arial Black" panose="020B0A04020102020204"/>
                <a:cs typeface="Arial Black" panose="020B0A04020102020204"/>
              </a:rPr>
              <a:t>(</a:t>
            </a:r>
            <a:r>
              <a:rPr lang="en-US" sz="2400" dirty="0" smtClean="0">
                <a:solidFill>
                  <a:srgbClr val="FF0000"/>
                </a:solidFill>
                <a:latin typeface="Arial Black" panose="020B0A04020102020204"/>
                <a:cs typeface="Arial Black" panose="020B0A04020102020204"/>
              </a:rPr>
              <a:t>70</a:t>
            </a:r>
            <a:r>
              <a:rPr sz="2400" smtClean="0">
                <a:solidFill>
                  <a:srgbClr val="FF0000"/>
                </a:solidFill>
                <a:latin typeface="Arial Black" panose="020B0A04020102020204"/>
                <a:cs typeface="Arial Black" panose="020B0A04020102020204"/>
              </a:rPr>
              <a:t>)²</a:t>
            </a:r>
            <a:r>
              <a:rPr sz="2400" spc="-25"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3846,5</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cm²</a:t>
            </a:r>
            <a:r>
              <a:rPr sz="2400" spc="-2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endParaRPr sz="2400">
              <a:latin typeface="Arial Black" panose="020B0A04020102020204"/>
              <a:cs typeface="Arial Black" panose="020B0A04020102020204"/>
            </a:endParaRPr>
          </a:p>
          <a:p>
            <a:pPr marL="112395">
              <a:lnSpc>
                <a:spcPct val="100000"/>
              </a:lnSpc>
            </a:pPr>
            <a:endParaRPr lang="el-GR" sz="2400" dirty="0" smtClean="0">
              <a:solidFill>
                <a:srgbClr val="FF0000"/>
              </a:solidFill>
              <a:latin typeface="Arial Black" panose="020B0A04020102020204"/>
              <a:cs typeface="Arial Black" panose="020B0A04020102020204"/>
            </a:endParaRPr>
          </a:p>
          <a:p>
            <a:pPr marL="112395">
              <a:lnSpc>
                <a:spcPct val="100000"/>
              </a:lnSpc>
            </a:pPr>
            <a:r>
              <a:rPr sz="2400" smtClean="0">
                <a:solidFill>
                  <a:srgbClr val="FF0000"/>
                </a:solidFill>
                <a:latin typeface="Arial Black" panose="020B0A04020102020204"/>
                <a:cs typeface="Arial Black" panose="020B0A04020102020204"/>
              </a:rPr>
              <a:t>C</a:t>
            </a:r>
            <a:r>
              <a:rPr sz="2400" spc="-35" smtClean="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l</a:t>
            </a:r>
            <a:r>
              <a:rPr sz="2400" spc="-1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/4500</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2,8</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3846,5</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/4500</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10" dirty="0">
                <a:solidFill>
                  <a:srgbClr val="FF0000"/>
                </a:solidFill>
                <a:latin typeface="Arial Black" panose="020B0A04020102020204"/>
                <a:cs typeface="Arial Black" panose="020B0A04020102020204"/>
              </a:rPr>
              <a:t> </a:t>
            </a:r>
            <a:r>
              <a:rPr sz="2400" u="heavy" dirty="0">
                <a:solidFill>
                  <a:srgbClr val="FF0000"/>
                </a:solidFill>
                <a:uFill>
                  <a:solidFill>
                    <a:srgbClr val="FF0000"/>
                  </a:solidFill>
                </a:uFill>
                <a:latin typeface="Arial Black" panose="020B0A04020102020204"/>
                <a:cs typeface="Arial Black" panose="020B0A04020102020204"/>
              </a:rPr>
              <a:t>2,39</a:t>
            </a:r>
            <a:r>
              <a:rPr sz="2400" spc="-2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endParaRPr sz="24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637270" cy="70104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1.</a:t>
            </a:r>
            <a:r>
              <a:rPr sz="1200" spc="17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ΟΚΤΑΚΥΛΙΝΔΡΗ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2800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ΔΙΑΜΕΤΡΟ </a:t>
            </a:r>
            <a:r>
              <a:rPr sz="1200" dirty="0">
                <a:latin typeface="Arial Black" panose="020B0A04020102020204"/>
                <a:cs typeface="Arial Black" panose="020B0A04020102020204"/>
              </a:rPr>
              <a:t>ΕΜΒΟΛΟΥ</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91</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21,4</a:t>
            </a:r>
            <a:r>
              <a:rPr sz="1200" spc="-4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a:lnSpc>
                <a:spcPct val="100000"/>
              </a:lnSpc>
              <a:spcBef>
                <a:spcPts val="50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ΙΣΧΥ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0" dirty="0">
                <a:solidFill>
                  <a:srgbClr val="FF0000"/>
                </a:solidFill>
                <a:latin typeface="Arial Black" panose="020B0A04020102020204"/>
                <a:cs typeface="Arial Black" panose="020B0A04020102020204"/>
              </a:rPr>
              <a:t> </a:t>
            </a:r>
            <a:r>
              <a:rPr sz="1200" spc="-5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1953260"/>
            <a:ext cx="2245995" cy="1610360"/>
          </a:xfrm>
          <a:prstGeom prst="rect">
            <a:avLst/>
          </a:prstGeom>
        </p:spPr>
        <p:txBody>
          <a:bodyPr vert="horz" wrap="square" lIns="0" tIns="12065" rIns="0" bIns="0" rtlCol="0">
            <a:spAutoFit/>
          </a:bodyPr>
          <a:lstStyle/>
          <a:p>
            <a:pPr marL="12700" marR="5080">
              <a:lnSpc>
                <a:spcPct val="150000"/>
              </a:lnSpc>
              <a:spcBef>
                <a:spcPts val="95"/>
              </a:spcBef>
            </a:pPr>
            <a:r>
              <a:rPr sz="2400" dirty="0">
                <a:solidFill>
                  <a:srgbClr val="FF0000"/>
                </a:solidFill>
                <a:latin typeface="Arial Black" panose="020B0A04020102020204"/>
                <a:cs typeface="Arial Black" panose="020B0A04020102020204"/>
              </a:rPr>
              <a:t>C</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l</a:t>
            </a:r>
            <a:r>
              <a:rPr sz="2400" spc="-15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1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a:t>
            </a:r>
            <a:r>
              <a:rPr sz="2400" spc="-15" dirty="0">
                <a:solidFill>
                  <a:srgbClr val="FF0000"/>
                </a:solidFill>
                <a:latin typeface="Arial Black" panose="020B0A04020102020204"/>
                <a:cs typeface="Arial Black" panose="020B0A04020102020204"/>
              </a:rPr>
              <a:t> </a:t>
            </a:r>
            <a:r>
              <a:rPr sz="2400" spc="-20" dirty="0">
                <a:solidFill>
                  <a:srgbClr val="FF0000"/>
                </a:solidFill>
                <a:latin typeface="Arial Black" panose="020B0A04020102020204"/>
                <a:cs typeface="Arial Black" panose="020B0A04020102020204"/>
              </a:rPr>
              <a:t>/4500 </a:t>
            </a:r>
            <a:r>
              <a:rPr sz="2400" dirty="0">
                <a:solidFill>
                  <a:srgbClr val="FF0000"/>
                </a:solidFill>
                <a:latin typeface="Arial Black" panose="020B0A04020102020204"/>
                <a:cs typeface="Arial Black" panose="020B0A04020102020204"/>
              </a:rPr>
              <a:t>l</a:t>
            </a:r>
            <a:r>
              <a:rPr sz="2400" spc="-15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2,8</a:t>
            </a:r>
            <a:r>
              <a:rPr sz="2400" spc="-20" dirty="0">
                <a:solidFill>
                  <a:srgbClr val="FF0000"/>
                </a:solidFill>
                <a:latin typeface="Arial Black" panose="020B0A04020102020204"/>
                <a:cs typeface="Arial Black" panose="020B0A04020102020204"/>
              </a:rPr>
              <a:t> </a:t>
            </a:r>
            <a:r>
              <a:rPr sz="2400" spc="-25" dirty="0">
                <a:solidFill>
                  <a:srgbClr val="FF0000"/>
                </a:solidFill>
                <a:latin typeface="Arial Black" panose="020B0A04020102020204"/>
                <a:cs typeface="Arial Black" panose="020B0A04020102020204"/>
              </a:rPr>
              <a:t>m.</a:t>
            </a:r>
            <a:endParaRPr sz="2400">
              <a:latin typeface="Arial Black" panose="020B0A04020102020204"/>
              <a:cs typeface="Arial Black" panose="020B0A04020102020204"/>
            </a:endParaRPr>
          </a:p>
          <a:p>
            <a:pPr marL="12700">
              <a:lnSpc>
                <a:spcPct val="100000"/>
              </a:lnSpc>
              <a:spcBef>
                <a:spcPts val="980"/>
              </a:spcBef>
            </a:pPr>
            <a:r>
              <a:rPr sz="2400" dirty="0">
                <a:solidFill>
                  <a:srgbClr val="FF0000"/>
                </a:solidFill>
                <a:latin typeface="Arial Black" panose="020B0A04020102020204"/>
                <a:cs typeface="Arial Black" panose="020B0A04020102020204"/>
              </a:rPr>
              <a:t>d</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70</a:t>
            </a:r>
            <a:r>
              <a:rPr sz="2400" spc="-20" dirty="0">
                <a:solidFill>
                  <a:srgbClr val="FF0000"/>
                </a:solidFill>
                <a:latin typeface="Arial Black" panose="020B0A04020102020204"/>
                <a:cs typeface="Arial Black" panose="020B0A04020102020204"/>
              </a:rPr>
              <a:t> </a:t>
            </a:r>
            <a:r>
              <a:rPr sz="2400" spc="-25" dirty="0">
                <a:solidFill>
                  <a:srgbClr val="FF0000"/>
                </a:solidFill>
                <a:latin typeface="Arial Black" panose="020B0A04020102020204"/>
                <a:cs typeface="Arial Black" panose="020B0A04020102020204"/>
              </a:rPr>
              <a:t>cm.</a:t>
            </a:r>
            <a:endParaRPr sz="2400">
              <a:latin typeface="Arial Black" panose="020B0A04020102020204"/>
              <a:cs typeface="Arial Black" panose="020B0A04020102020204"/>
            </a:endParaRPr>
          </a:p>
        </p:txBody>
      </p:sp>
      <p:sp>
        <p:nvSpPr>
          <p:cNvPr id="4" name="object 4"/>
          <p:cNvSpPr txBox="1"/>
          <p:nvPr/>
        </p:nvSpPr>
        <p:spPr>
          <a:xfrm>
            <a:off x="2943656" y="2134870"/>
            <a:ext cx="3208020" cy="391160"/>
          </a:xfrm>
          <a:prstGeom prst="rect">
            <a:avLst/>
          </a:prstGeom>
        </p:spPr>
        <p:txBody>
          <a:bodyPr vert="horz" wrap="square" lIns="0" tIns="12700" rIns="0" bIns="0" rtlCol="0">
            <a:spAutoFit/>
          </a:bodyPr>
          <a:lstStyle/>
          <a:p>
            <a:pPr marL="12700">
              <a:lnSpc>
                <a:spcPct val="100000"/>
              </a:lnSpc>
              <a:spcBef>
                <a:spcPts val="100"/>
              </a:spcBef>
            </a:pPr>
            <a:r>
              <a:rPr sz="2400" dirty="0">
                <a:solidFill>
                  <a:srgbClr val="FF0000"/>
                </a:solidFill>
                <a:latin typeface="Arial Black" panose="020B0A04020102020204"/>
                <a:cs typeface="Arial Black" panose="020B0A04020102020204"/>
              </a:rPr>
              <a:t>για</a:t>
            </a:r>
            <a:r>
              <a:rPr sz="2400" spc="-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διχρονη</a:t>
            </a:r>
            <a:r>
              <a:rPr sz="2400" spc="-45"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μηχανη</a:t>
            </a:r>
            <a:endParaRPr sz="2400">
              <a:latin typeface="Arial Black" panose="020B0A04020102020204"/>
              <a:cs typeface="Arial Black" panose="020B0A04020102020204"/>
            </a:endParaRPr>
          </a:p>
        </p:txBody>
      </p:sp>
      <p:sp>
        <p:nvSpPr>
          <p:cNvPr id="5" name="object 5"/>
          <p:cNvSpPr txBox="1"/>
          <p:nvPr/>
        </p:nvSpPr>
        <p:spPr>
          <a:xfrm>
            <a:off x="222250" y="3663950"/>
            <a:ext cx="8301990" cy="2353310"/>
          </a:xfrm>
          <a:prstGeom prst="rect">
            <a:avLst/>
          </a:prstGeom>
        </p:spPr>
        <p:txBody>
          <a:bodyPr vert="horz" wrap="square" lIns="0" tIns="12700" rIns="0" bIns="0" rtlCol="0">
            <a:spAutoFit/>
          </a:bodyPr>
          <a:lstStyle/>
          <a:p>
            <a:pPr marL="12700">
              <a:lnSpc>
                <a:spcPct val="100000"/>
              </a:lnSpc>
              <a:spcBef>
                <a:spcPts val="100"/>
              </a:spcBef>
            </a:pPr>
            <a:r>
              <a:rPr sz="2400" dirty="0">
                <a:solidFill>
                  <a:srgbClr val="FF0000"/>
                </a:solidFill>
                <a:latin typeface="Arial Black" panose="020B0A04020102020204"/>
                <a:cs typeface="Arial Black" panose="020B0A04020102020204"/>
              </a:rPr>
              <a:t>a</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π.</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d²</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3,14</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(70)²</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3846,5</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cm²</a:t>
            </a:r>
            <a:r>
              <a:rPr sz="2400" spc="-2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endParaRPr sz="2400">
              <a:latin typeface="Arial Black" panose="020B0A04020102020204"/>
              <a:cs typeface="Arial Black" panose="020B0A04020102020204"/>
            </a:endParaRPr>
          </a:p>
          <a:p>
            <a:pPr>
              <a:lnSpc>
                <a:spcPct val="100000"/>
              </a:lnSpc>
              <a:spcBef>
                <a:spcPts val="45"/>
              </a:spcBef>
            </a:pPr>
            <a:endParaRPr sz="3400">
              <a:latin typeface="Arial Black" panose="020B0A04020102020204"/>
              <a:cs typeface="Arial Black" panose="020B0A04020102020204"/>
            </a:endParaRPr>
          </a:p>
          <a:p>
            <a:pPr marL="112395">
              <a:lnSpc>
                <a:spcPct val="100000"/>
              </a:lnSpc>
            </a:pPr>
            <a:r>
              <a:rPr sz="2400" dirty="0">
                <a:solidFill>
                  <a:srgbClr val="FF0000"/>
                </a:solidFill>
                <a:latin typeface="Arial Black" panose="020B0A04020102020204"/>
                <a:cs typeface="Arial Black" panose="020B0A04020102020204"/>
              </a:rPr>
              <a:t>C</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4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l</a:t>
            </a:r>
            <a:r>
              <a:rPr sz="2400" spc="-16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/4500</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2,8</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3846,5</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/4500</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10" dirty="0">
                <a:solidFill>
                  <a:srgbClr val="FF0000"/>
                </a:solidFill>
                <a:latin typeface="Arial Black" panose="020B0A04020102020204"/>
                <a:cs typeface="Arial Black" panose="020B0A04020102020204"/>
              </a:rPr>
              <a:t> </a:t>
            </a:r>
            <a:r>
              <a:rPr sz="2400" u="heavy" dirty="0">
                <a:solidFill>
                  <a:srgbClr val="FF0000"/>
                </a:solidFill>
                <a:uFill>
                  <a:solidFill>
                    <a:srgbClr val="FF0000"/>
                  </a:solidFill>
                </a:uFill>
                <a:latin typeface="Arial Black" panose="020B0A04020102020204"/>
                <a:cs typeface="Arial Black" panose="020B0A04020102020204"/>
              </a:rPr>
              <a:t>2,39</a:t>
            </a:r>
            <a:r>
              <a:rPr sz="2400" spc="-2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endParaRPr sz="2400">
              <a:latin typeface="Arial Black" panose="020B0A04020102020204"/>
              <a:cs typeface="Arial Black" panose="020B0A04020102020204"/>
            </a:endParaRPr>
          </a:p>
          <a:p>
            <a:pPr>
              <a:lnSpc>
                <a:spcPct val="100000"/>
              </a:lnSpc>
              <a:spcBef>
                <a:spcPts val="55"/>
              </a:spcBef>
            </a:pPr>
            <a:endParaRPr sz="3400">
              <a:latin typeface="Arial Black" panose="020B0A04020102020204"/>
              <a:cs typeface="Arial Black" panose="020B0A04020102020204"/>
            </a:endParaRPr>
          </a:p>
          <a:p>
            <a:pPr marL="12700">
              <a:lnSpc>
                <a:spcPct val="100000"/>
              </a:lnSpc>
            </a:pPr>
            <a:r>
              <a:rPr sz="2400" dirty="0">
                <a:solidFill>
                  <a:srgbClr val="FF0000"/>
                </a:solidFill>
                <a:latin typeface="Arial Black" panose="020B0A04020102020204"/>
                <a:cs typeface="Arial Black" panose="020B0A04020102020204"/>
              </a:rPr>
              <a:t>Ni</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Z</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Pi</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C</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η</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8</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21,4</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2,39</a:t>
            </a:r>
            <a:r>
              <a:rPr sz="2400" spc="-3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25"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91</a:t>
            </a:r>
            <a:r>
              <a:rPr sz="2400" spc="-2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a:t>
            </a:r>
            <a:r>
              <a:rPr sz="2400" spc="-5" dirty="0">
                <a:solidFill>
                  <a:srgbClr val="FF0000"/>
                </a:solidFill>
                <a:latin typeface="Arial Black" panose="020B0A04020102020204"/>
                <a:cs typeface="Arial Black" panose="020B0A04020102020204"/>
              </a:rPr>
              <a:t> </a:t>
            </a:r>
            <a:r>
              <a:rPr sz="2400" u="heavy" dirty="0">
                <a:solidFill>
                  <a:srgbClr val="FF0000"/>
                </a:solidFill>
                <a:uFill>
                  <a:solidFill>
                    <a:srgbClr val="FF0000"/>
                  </a:solidFill>
                </a:uFill>
                <a:latin typeface="Arial Black" panose="020B0A04020102020204"/>
                <a:cs typeface="Arial Black" panose="020B0A04020102020204"/>
              </a:rPr>
              <a:t>37235</a:t>
            </a:r>
            <a:r>
              <a:rPr sz="2400" u="heavy" spc="-20" dirty="0">
                <a:solidFill>
                  <a:srgbClr val="FF0000"/>
                </a:solidFill>
                <a:uFill>
                  <a:solidFill>
                    <a:srgbClr val="FF0000"/>
                  </a:solidFill>
                </a:uFill>
                <a:latin typeface="Arial Black" panose="020B0A04020102020204"/>
                <a:cs typeface="Arial Black" panose="020B0A04020102020204"/>
              </a:rPr>
              <a:t> </a:t>
            </a:r>
            <a:r>
              <a:rPr sz="2400" u="heavy" dirty="0">
                <a:solidFill>
                  <a:srgbClr val="FF0000"/>
                </a:solidFill>
                <a:uFill>
                  <a:solidFill>
                    <a:srgbClr val="FF0000"/>
                  </a:solidFill>
                </a:uFill>
                <a:latin typeface="Arial Black" panose="020B0A04020102020204"/>
                <a:cs typeface="Arial Black" panose="020B0A04020102020204"/>
              </a:rPr>
              <a:t>IHP</a:t>
            </a:r>
            <a:r>
              <a:rPr sz="2400" spc="-20" dirty="0">
                <a:solidFill>
                  <a:srgbClr val="FF0000"/>
                </a:solidFill>
                <a:latin typeface="Arial Black" panose="020B0A04020102020204"/>
                <a:cs typeface="Arial Black" panose="020B0A04020102020204"/>
              </a:rPr>
              <a:t> </a:t>
            </a:r>
            <a:r>
              <a:rPr sz="2400" spc="-50" dirty="0">
                <a:solidFill>
                  <a:srgbClr val="FF0000"/>
                </a:solidFill>
                <a:latin typeface="Arial Black" panose="020B0A04020102020204"/>
                <a:cs typeface="Arial Black" panose="020B0A04020102020204"/>
              </a:rPr>
              <a:t>.</a:t>
            </a:r>
            <a:endParaRPr sz="24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222250" y="374650"/>
            <a:ext cx="8615045" cy="5151475"/>
          </a:xfrm>
          <a:prstGeom prst="rect">
            <a:avLst/>
          </a:prstGeom>
        </p:spPr>
        <p:txBody>
          <a:bodyPr vert="horz" wrap="square" lIns="0" tIns="12700" rIns="0" bIns="0" rtlCol="0">
            <a:spAutoFit/>
          </a:bodyPr>
          <a:lstStyle/>
          <a:p>
            <a:pPr marL="84455" algn="ctr">
              <a:lnSpc>
                <a:spcPct val="100000"/>
              </a:lnSpc>
              <a:spcBef>
                <a:spcPts val="100"/>
              </a:spcBef>
            </a:pPr>
            <a:r>
              <a:rPr sz="240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a:p>
            <a:pPr marL="167640" marR="5080" indent="-154940">
              <a:lnSpc>
                <a:spcPct val="118000"/>
              </a:lnSpc>
              <a:spcBef>
                <a:spcPts val="2600"/>
              </a:spcBef>
            </a:pPr>
            <a:r>
              <a:rPr sz="2450" spc="-10" smtClean="0">
                <a:solidFill>
                  <a:srgbClr val="FF0000"/>
                </a:solidFill>
                <a:latin typeface="Arial Black" panose="020B0A04020102020204"/>
                <a:cs typeface="Arial Black" panose="020B0A04020102020204"/>
              </a:rPr>
              <a:t>2</a:t>
            </a:r>
            <a:r>
              <a:rPr lang="el-GR" sz="2450" spc="-10" dirty="0" smtClean="0">
                <a:solidFill>
                  <a:srgbClr val="FF0000"/>
                </a:solidFill>
                <a:latin typeface="Arial Black" panose="020B0A04020102020204"/>
                <a:cs typeface="Arial Black" panose="020B0A04020102020204"/>
              </a:rPr>
              <a:t>. </a:t>
            </a:r>
            <a:r>
              <a:rPr sz="2450" spc="-795" smtClean="0">
                <a:solidFill>
                  <a:srgbClr val="FF0000"/>
                </a:solidFill>
                <a:latin typeface="Arial Black" panose="020B0A04020102020204"/>
                <a:cs typeface="Arial Black" panose="020B0A04020102020204"/>
              </a:rPr>
              <a:t>.</a:t>
            </a:r>
            <a:r>
              <a:rPr sz="2450" spc="-5" dirty="0">
                <a:latin typeface="Arial Black" panose="020B0A04020102020204"/>
                <a:cs typeface="Arial Black" panose="020B0A04020102020204"/>
              </a:rPr>
              <a:t>ΝΑ</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ΥΠΟΛΟΓΙΣΤΕΙ</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Η</a:t>
            </a:r>
            <a:r>
              <a:rPr sz="2450" spc="-5"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Pi</a:t>
            </a:r>
            <a:r>
              <a:rPr sz="2450" spc="-10" dirty="0">
                <a:solidFill>
                  <a:srgbClr val="FF0000"/>
                </a:solidFill>
                <a:latin typeface="Arial Black" panose="020B0A04020102020204"/>
                <a:cs typeface="Arial Black" panose="020B0A04020102020204"/>
              </a:rPr>
              <a:t> </a:t>
            </a:r>
            <a:r>
              <a:rPr sz="2450" dirty="0">
                <a:latin typeface="Arial Black" panose="020B0A04020102020204"/>
                <a:cs typeface="Arial Black" panose="020B0A04020102020204"/>
              </a:rPr>
              <a:t>ΚΑΙ</a:t>
            </a:r>
            <a:r>
              <a:rPr sz="2450" spc="-15"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Ni</a:t>
            </a:r>
            <a:r>
              <a:rPr sz="2450" spc="-10" dirty="0">
                <a:solidFill>
                  <a:srgbClr val="FF0000"/>
                </a:solidFill>
                <a:latin typeface="Arial Black" panose="020B0A04020102020204"/>
                <a:cs typeface="Arial Black" panose="020B0A04020102020204"/>
              </a:rPr>
              <a:t> </a:t>
            </a:r>
            <a:r>
              <a:rPr sz="2450" spc="-10" dirty="0">
                <a:latin typeface="Arial Black" panose="020B0A04020102020204"/>
                <a:cs typeface="Arial Black" panose="020B0A04020102020204"/>
              </a:rPr>
              <a:t>ΚΥΛΙΝΔΡΟΥ </a:t>
            </a:r>
            <a:r>
              <a:rPr sz="2450" dirty="0">
                <a:latin typeface="Arial Black" panose="020B0A04020102020204"/>
                <a:cs typeface="Arial Black" panose="020B0A04020102020204"/>
              </a:rPr>
              <a:t>ΜΗΧΑΝΗΣ</a:t>
            </a:r>
            <a:r>
              <a:rPr sz="2450" spc="-40" dirty="0">
                <a:latin typeface="Arial Black" panose="020B0A04020102020204"/>
                <a:cs typeface="Arial Black" panose="020B0A04020102020204"/>
              </a:rPr>
              <a:t> </a:t>
            </a:r>
            <a:r>
              <a:rPr sz="2450" dirty="0">
                <a:latin typeface="Arial Black" panose="020B0A04020102020204"/>
                <a:cs typeface="Arial Black" panose="020B0A04020102020204"/>
              </a:rPr>
              <a:t>ΜΕ</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ΤΑ</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ΕΞΗΣ</a:t>
            </a:r>
            <a:r>
              <a:rPr sz="2450" spc="-25" dirty="0">
                <a:latin typeface="Arial Black" panose="020B0A04020102020204"/>
                <a:cs typeface="Arial Black" panose="020B0A04020102020204"/>
              </a:rPr>
              <a:t> </a:t>
            </a:r>
            <a:r>
              <a:rPr sz="2450" dirty="0">
                <a:latin typeface="Arial Black" panose="020B0A04020102020204"/>
                <a:cs typeface="Arial Black" panose="020B0A04020102020204"/>
              </a:rPr>
              <a:t>ΣΤΟΙΧΕΙΑ,</a:t>
            </a:r>
            <a:r>
              <a:rPr sz="2450" spc="-20" dirty="0">
                <a:latin typeface="Arial Black" panose="020B0A04020102020204"/>
                <a:cs typeface="Arial Black" panose="020B0A04020102020204"/>
              </a:rPr>
              <a:t> </a:t>
            </a:r>
            <a:r>
              <a:rPr sz="2450" spc="-10" dirty="0">
                <a:latin typeface="Arial Black" panose="020B0A04020102020204"/>
                <a:cs typeface="Arial Black" panose="020B0A04020102020204"/>
              </a:rPr>
              <a:t>ΔΙΧΡΟΝΗ, </a:t>
            </a:r>
            <a:r>
              <a:rPr sz="2450" dirty="0">
                <a:latin typeface="Arial Black" panose="020B0A04020102020204"/>
                <a:cs typeface="Arial Black" panose="020B0A04020102020204"/>
              </a:rPr>
              <a:t>ΔΙΑΔΡΟΜΗ</a:t>
            </a:r>
            <a:r>
              <a:rPr sz="2450" spc="-20" dirty="0">
                <a:latin typeface="Arial Black" panose="020B0A04020102020204"/>
                <a:cs typeface="Arial Black" panose="020B0A04020102020204"/>
              </a:rPr>
              <a:t> </a:t>
            </a:r>
            <a:r>
              <a:rPr sz="2450" dirty="0">
                <a:latin typeface="Arial Black" panose="020B0A04020102020204"/>
                <a:cs typeface="Arial Black" panose="020B0A04020102020204"/>
              </a:rPr>
              <a:t>ΕΜΒΟΛΟΥ </a:t>
            </a:r>
            <a:r>
              <a:rPr sz="2450" dirty="0">
                <a:solidFill>
                  <a:srgbClr val="FF0000"/>
                </a:solidFill>
                <a:latin typeface="Arial Black" panose="020B0A04020102020204"/>
                <a:cs typeface="Arial Black" panose="020B0A04020102020204"/>
              </a:rPr>
              <a:t>l</a:t>
            </a:r>
            <a:r>
              <a:rPr sz="2450" spc="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a:t>
            </a:r>
            <a:r>
              <a:rPr sz="2450" spc="-1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2000</a:t>
            </a:r>
            <a:r>
              <a:rPr sz="2450" spc="-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mm</a:t>
            </a:r>
            <a:r>
              <a:rPr sz="2450">
                <a:latin typeface="Arial Black" panose="020B0A04020102020204"/>
                <a:cs typeface="Arial Black" panose="020B0A04020102020204"/>
              </a:rPr>
              <a:t>,</a:t>
            </a:r>
            <a:r>
              <a:rPr sz="2450" spc="5">
                <a:latin typeface="Arial Black" panose="020B0A04020102020204"/>
                <a:cs typeface="Arial Black" panose="020B0A04020102020204"/>
              </a:rPr>
              <a:t> </a:t>
            </a:r>
            <a:r>
              <a:rPr sz="2450" spc="-10" smtClean="0">
                <a:latin typeface="Arial Black" panose="020B0A04020102020204"/>
                <a:cs typeface="Arial Black" panose="020B0A04020102020204"/>
              </a:rPr>
              <a:t>ΔΙΑΜΕ</a:t>
            </a:r>
            <a:r>
              <a:rPr sz="2450" spc="-25" smtClean="0">
                <a:latin typeface="Arial Black" panose="020B0A04020102020204"/>
                <a:cs typeface="Arial Black" panose="020B0A04020102020204"/>
              </a:rPr>
              <a:t>ΤΡΟ </a:t>
            </a:r>
            <a:r>
              <a:rPr sz="2450" dirty="0">
                <a:latin typeface="Arial Black" panose="020B0A04020102020204"/>
                <a:cs typeface="Arial Black" panose="020B0A04020102020204"/>
              </a:rPr>
              <a:t>ΕΜΒΟΛΟΥ</a:t>
            </a:r>
            <a:r>
              <a:rPr sz="2450" spc="-10"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d</a:t>
            </a:r>
            <a:r>
              <a:rPr sz="2450" spc="-1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a:t>
            </a:r>
            <a:r>
              <a:rPr sz="2450" spc="-2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500</a:t>
            </a:r>
            <a:r>
              <a:rPr sz="2450" spc="-1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mm</a:t>
            </a:r>
            <a:r>
              <a:rPr sz="2450" dirty="0">
                <a:latin typeface="Arial Black" panose="020B0A04020102020204"/>
                <a:cs typeface="Arial Black" panose="020B0A04020102020204"/>
              </a:rPr>
              <a:t>,</a:t>
            </a:r>
            <a:r>
              <a:rPr sz="2450" spc="-15" dirty="0">
                <a:latin typeface="Arial Black" panose="020B0A04020102020204"/>
                <a:cs typeface="Arial Black" panose="020B0A04020102020204"/>
              </a:rPr>
              <a:t> </a:t>
            </a:r>
            <a:r>
              <a:rPr sz="2450" dirty="0">
                <a:latin typeface="Arial Black" panose="020B0A04020102020204"/>
                <a:cs typeface="Arial Black" panose="020B0A04020102020204"/>
              </a:rPr>
              <a:t>ΣΤΡΟΦΕΣ</a:t>
            </a:r>
            <a:r>
              <a:rPr sz="2450" spc="-20"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127</a:t>
            </a:r>
            <a:r>
              <a:rPr sz="2450" spc="-10" dirty="0">
                <a:solidFill>
                  <a:srgbClr val="FF0000"/>
                </a:solidFill>
                <a:latin typeface="Arial Black" panose="020B0A04020102020204"/>
                <a:cs typeface="Arial Black" panose="020B0A04020102020204"/>
              </a:rPr>
              <a:t> </a:t>
            </a:r>
            <a:r>
              <a:rPr sz="2450" dirty="0">
                <a:latin typeface="Arial Black" panose="020B0A04020102020204"/>
                <a:cs typeface="Arial Black" panose="020B0A04020102020204"/>
              </a:rPr>
              <a:t>ΤΟ</a:t>
            </a:r>
            <a:r>
              <a:rPr sz="2450" spc="-10" dirty="0">
                <a:latin typeface="Arial Black" panose="020B0A04020102020204"/>
                <a:cs typeface="Arial Black" panose="020B0A04020102020204"/>
              </a:rPr>
              <a:t> ΛΕΠΤΟ.</a:t>
            </a:r>
            <a:endParaRPr sz="2450">
              <a:latin typeface="Arial Black" panose="020B0A04020102020204"/>
              <a:cs typeface="Arial Black" panose="020B0A04020102020204"/>
            </a:endParaRPr>
          </a:p>
          <a:p>
            <a:pPr marL="12700" marR="212725" indent="516890">
              <a:lnSpc>
                <a:spcPct val="118000"/>
              </a:lnSpc>
              <a:tabLst>
                <a:tab pos="2292985" algn="l"/>
              </a:tabLst>
            </a:pPr>
            <a:endParaRPr lang="el-GR" sz="2400" dirty="0">
              <a:latin typeface="Arial Black" panose="020B0A04020102020204"/>
              <a:cs typeface="Arial Black" panose="020B0A04020102020204"/>
            </a:endParaRPr>
          </a:p>
          <a:p>
            <a:pPr marL="12700" marR="212725" indent="516890">
              <a:lnSpc>
                <a:spcPct val="118000"/>
              </a:lnSpc>
              <a:tabLst>
                <a:tab pos="2292985" algn="l"/>
              </a:tabLst>
            </a:pPr>
            <a:r>
              <a:rPr lang="el-GR" sz="2450" dirty="0" smtClean="0">
                <a:solidFill>
                  <a:srgbClr val="FF0000"/>
                </a:solidFill>
                <a:latin typeface="Arial Black" panose="020B0A04020102020204"/>
                <a:cs typeface="Arial Black" panose="020B0A04020102020204"/>
              </a:rPr>
              <a:t> </a:t>
            </a:r>
            <a:r>
              <a:rPr sz="2450" smtClean="0">
                <a:latin typeface="Arial Black" panose="020B0A04020102020204"/>
                <a:cs typeface="Arial Black" panose="020B0A04020102020204"/>
              </a:rPr>
              <a:t>ΚΑΤΑ</a:t>
            </a:r>
            <a:r>
              <a:rPr sz="2450" spc="-25" smtClean="0">
                <a:latin typeface="Arial Black" panose="020B0A04020102020204"/>
                <a:cs typeface="Arial Black" panose="020B0A04020102020204"/>
              </a:rPr>
              <a:t> </a:t>
            </a:r>
            <a:r>
              <a:rPr sz="2450" dirty="0">
                <a:latin typeface="Arial Black" panose="020B0A04020102020204"/>
                <a:cs typeface="Arial Black" panose="020B0A04020102020204"/>
              </a:rPr>
              <a:t>ΤΗΝ</a:t>
            </a:r>
            <a:r>
              <a:rPr sz="2450" spc="-10" dirty="0">
                <a:latin typeface="Arial Black" panose="020B0A04020102020204"/>
                <a:cs typeface="Arial Black" panose="020B0A04020102020204"/>
              </a:rPr>
              <a:t> </a:t>
            </a:r>
            <a:r>
              <a:rPr sz="2450" dirty="0">
                <a:latin typeface="Arial Black" panose="020B0A04020102020204"/>
                <a:cs typeface="Arial Black" panose="020B0A04020102020204"/>
              </a:rPr>
              <a:t>ΛΗΨΗ</a:t>
            </a:r>
            <a:r>
              <a:rPr sz="2450" spc="-10" dirty="0">
                <a:latin typeface="Arial Black" panose="020B0A04020102020204"/>
                <a:cs typeface="Arial Black" panose="020B0A04020102020204"/>
              </a:rPr>
              <a:t> ΔΥΝΑΜΟΔΕΙΚΤΙΚΟΥ </a:t>
            </a:r>
            <a:r>
              <a:rPr sz="2450" dirty="0">
                <a:latin typeface="Arial Black" panose="020B0A04020102020204"/>
                <a:cs typeface="Arial Black" panose="020B0A04020102020204"/>
              </a:rPr>
              <a:t>ΔΙΑΓΡΑΜΜΑΤΟΣ</a:t>
            </a:r>
            <a:r>
              <a:rPr sz="2450" spc="-30" dirty="0">
                <a:latin typeface="Arial Black" panose="020B0A04020102020204"/>
                <a:cs typeface="Arial Black" panose="020B0A04020102020204"/>
              </a:rPr>
              <a:t> </a:t>
            </a:r>
            <a:r>
              <a:rPr sz="2450" dirty="0">
                <a:latin typeface="Arial Black" panose="020B0A04020102020204"/>
                <a:cs typeface="Arial Black" panose="020B0A04020102020204"/>
              </a:rPr>
              <a:t>ΜΕΤΡΗΘΗΚΕ</a:t>
            </a:r>
            <a:r>
              <a:rPr sz="2450" spc="-20" dirty="0">
                <a:latin typeface="Arial Black" panose="020B0A04020102020204"/>
                <a:cs typeface="Arial Black" panose="020B0A04020102020204"/>
              </a:rPr>
              <a:t> </a:t>
            </a:r>
            <a:r>
              <a:rPr sz="2450">
                <a:latin typeface="Arial Black" panose="020B0A04020102020204"/>
                <a:cs typeface="Arial Black" panose="020B0A04020102020204"/>
              </a:rPr>
              <a:t>ΜΕ</a:t>
            </a:r>
            <a:r>
              <a:rPr sz="2450" spc="-15">
                <a:latin typeface="Arial Black" panose="020B0A04020102020204"/>
                <a:cs typeface="Arial Black" panose="020B0A04020102020204"/>
              </a:rPr>
              <a:t> </a:t>
            </a:r>
            <a:r>
              <a:rPr sz="2450" spc="-10" smtClean="0">
                <a:latin typeface="Arial Black" panose="020B0A04020102020204"/>
                <a:cs typeface="Arial Black" panose="020B0A04020102020204"/>
              </a:rPr>
              <a:t>ΠΛΑΝΙΜΕ</a:t>
            </a:r>
            <a:r>
              <a:rPr sz="2450" spc="-25" smtClean="0">
                <a:latin typeface="Arial Black" panose="020B0A04020102020204"/>
                <a:cs typeface="Arial Black" panose="020B0A04020102020204"/>
              </a:rPr>
              <a:t>ΤΡΟ </a:t>
            </a:r>
            <a:r>
              <a:rPr sz="2450" spc="-10" dirty="0">
                <a:latin typeface="Arial Black" panose="020B0A04020102020204"/>
                <a:cs typeface="Arial Black" panose="020B0A04020102020204"/>
              </a:rPr>
              <a:t>ΕΜΒΑΔΟΝ</a:t>
            </a:r>
            <a:r>
              <a:rPr sz="2450" dirty="0">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378</a:t>
            </a:r>
            <a:r>
              <a:rPr sz="2450" spc="-20"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mm²</a:t>
            </a:r>
            <a:r>
              <a:rPr sz="2450" spc="10" dirty="0">
                <a:solidFill>
                  <a:srgbClr val="FF0000"/>
                </a:solidFill>
                <a:latin typeface="Arial Black" panose="020B0A04020102020204"/>
                <a:cs typeface="Arial Black" panose="020B0A04020102020204"/>
              </a:rPr>
              <a:t> </a:t>
            </a:r>
            <a:r>
              <a:rPr sz="2450" dirty="0">
                <a:latin typeface="Arial Black" panose="020B0A04020102020204"/>
                <a:cs typeface="Arial Black" panose="020B0A04020102020204"/>
              </a:rPr>
              <a:t>ΜΕ</a:t>
            </a:r>
            <a:r>
              <a:rPr sz="2450" spc="-15" dirty="0">
                <a:latin typeface="Arial Black" panose="020B0A04020102020204"/>
                <a:cs typeface="Arial Black" panose="020B0A04020102020204"/>
              </a:rPr>
              <a:t> </a:t>
            </a:r>
            <a:r>
              <a:rPr sz="2450">
                <a:latin typeface="Arial Black" panose="020B0A04020102020204"/>
                <a:cs typeface="Arial Black" panose="020B0A04020102020204"/>
              </a:rPr>
              <a:t>ΚΛΙΜΑΚΑ </a:t>
            </a:r>
            <a:r>
              <a:rPr sz="2450" spc="-10" smtClean="0">
                <a:latin typeface="Arial Black" panose="020B0A04020102020204"/>
                <a:cs typeface="Arial Black" panose="020B0A04020102020204"/>
              </a:rPr>
              <a:t>ΕΛΑΤΗΡΙΟΥ </a:t>
            </a:r>
            <a:r>
              <a:rPr sz="2450" dirty="0">
                <a:solidFill>
                  <a:srgbClr val="FF0000"/>
                </a:solidFill>
                <a:latin typeface="Arial Black" panose="020B0A04020102020204"/>
                <a:cs typeface="Arial Black" panose="020B0A04020102020204"/>
              </a:rPr>
              <a:t>0,245</a:t>
            </a:r>
            <a:r>
              <a:rPr sz="2450" spc="-20"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mm/</a:t>
            </a:r>
            <a:r>
              <a:rPr sz="2450" spc="-5" dirty="0">
                <a:solidFill>
                  <a:srgbClr val="FF0000"/>
                </a:solidFill>
                <a:latin typeface="Arial Black" panose="020B0A04020102020204"/>
                <a:cs typeface="Arial Black" panose="020B0A04020102020204"/>
              </a:rPr>
              <a:t> </a:t>
            </a:r>
            <a:r>
              <a:rPr sz="2450" dirty="0">
                <a:solidFill>
                  <a:srgbClr val="FF0000"/>
                </a:solidFill>
                <a:latin typeface="Arial Black" panose="020B0A04020102020204"/>
                <a:cs typeface="Arial Black" panose="020B0A04020102020204"/>
              </a:rPr>
              <a:t>Kg/cm²</a:t>
            </a:r>
            <a:r>
              <a:rPr sz="2450" spc="10" dirty="0">
                <a:solidFill>
                  <a:srgbClr val="FF0000"/>
                </a:solidFill>
                <a:latin typeface="Arial Black" panose="020B0A04020102020204"/>
                <a:cs typeface="Arial Black" panose="020B0A04020102020204"/>
              </a:rPr>
              <a:t> </a:t>
            </a:r>
            <a:r>
              <a:rPr sz="2450" dirty="0">
                <a:latin typeface="Arial Black" panose="020B0A04020102020204"/>
                <a:cs typeface="Arial Black" panose="020B0A04020102020204"/>
              </a:rPr>
              <a:t>ΚΑΙ</a:t>
            </a:r>
            <a:r>
              <a:rPr sz="2450" spc="-15" dirty="0">
                <a:latin typeface="Arial Black" panose="020B0A04020102020204"/>
                <a:cs typeface="Arial Black" panose="020B0A04020102020204"/>
              </a:rPr>
              <a:t> </a:t>
            </a:r>
            <a:r>
              <a:rPr sz="2450">
                <a:latin typeface="Arial Black" panose="020B0A04020102020204"/>
                <a:cs typeface="Arial Black" panose="020B0A04020102020204"/>
              </a:rPr>
              <a:t>ΜΗΚΟΣ</a:t>
            </a:r>
            <a:r>
              <a:rPr sz="2450" spc="-10">
                <a:latin typeface="Arial Black" panose="020B0A04020102020204"/>
                <a:cs typeface="Arial Black" panose="020B0A04020102020204"/>
              </a:rPr>
              <a:t> </a:t>
            </a:r>
            <a:r>
              <a:rPr sz="2450" spc="-10" smtClean="0">
                <a:latin typeface="Arial Black" panose="020B0A04020102020204"/>
                <a:cs typeface="Arial Black" panose="020B0A04020102020204"/>
              </a:rPr>
              <a:t>ΔΙΑΓΡΑΜΜΑΤΟΣ</a:t>
            </a:r>
            <a:endParaRPr sz="2450">
              <a:latin typeface="Arial Black" panose="020B0A04020102020204"/>
              <a:cs typeface="Arial Black" panose="020B0A04020102020204"/>
            </a:endParaRPr>
          </a:p>
          <a:p>
            <a:pPr marL="12700">
              <a:lnSpc>
                <a:spcPct val="100000"/>
              </a:lnSpc>
              <a:spcBef>
                <a:spcPts val="520"/>
              </a:spcBef>
            </a:pPr>
            <a:r>
              <a:rPr sz="2450" dirty="0">
                <a:solidFill>
                  <a:srgbClr val="FF0000"/>
                </a:solidFill>
                <a:latin typeface="Arial Black" panose="020B0A04020102020204"/>
                <a:cs typeface="Arial Black" panose="020B0A04020102020204"/>
              </a:rPr>
              <a:t>76</a:t>
            </a:r>
            <a:r>
              <a:rPr sz="2450" spc="-20" dirty="0">
                <a:solidFill>
                  <a:srgbClr val="FF0000"/>
                </a:solidFill>
                <a:latin typeface="Arial Black" panose="020B0A04020102020204"/>
                <a:cs typeface="Arial Black" panose="020B0A04020102020204"/>
              </a:rPr>
              <a:t> </a:t>
            </a:r>
            <a:r>
              <a:rPr sz="2450" spc="-25" dirty="0">
                <a:solidFill>
                  <a:srgbClr val="FF0000"/>
                </a:solidFill>
                <a:latin typeface="Arial Black" panose="020B0A04020102020204"/>
                <a:cs typeface="Arial Black" panose="020B0A04020102020204"/>
              </a:rPr>
              <a:t>mm</a:t>
            </a:r>
            <a:r>
              <a:rPr sz="2150" spc="-25" dirty="0">
                <a:latin typeface="Arial Black" panose="020B0A04020102020204"/>
                <a:cs typeface="Arial Black" panose="020B0A04020102020204"/>
              </a:rPr>
              <a:t>.</a:t>
            </a:r>
            <a:endParaRPr sz="21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62975" cy="257175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2.</a:t>
            </a:r>
            <a:r>
              <a:rPr sz="1200" spc="15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ΝΑ</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ΜΗΧΑΝΗΣ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ΤΑ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ΕΞΗΣ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ΣΤΟΙΧΕΙΑ,</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ΔΙΑΔΡΟΜΗ </a:t>
            </a:r>
            <a:r>
              <a:rPr sz="1200" dirty="0">
                <a:latin typeface="Arial Black" panose="020B0A04020102020204"/>
                <a:cs typeface="Arial Black" panose="020B0A04020102020204"/>
              </a:rPr>
              <a:t>ΕΜΒΟΛΟΥ</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2000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500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127</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ΛΕΠΤΟ.</a:t>
            </a:r>
            <a:endParaRPr sz="1200">
              <a:latin typeface="Arial Black" panose="020B0A04020102020204"/>
              <a:cs typeface="Arial Black" panose="020B0A04020102020204"/>
            </a:endParaRPr>
          </a:p>
          <a:p>
            <a:pPr marL="263525" marR="123825">
              <a:lnSpc>
                <a:spcPct val="134000"/>
              </a:lnSpc>
              <a:spcBef>
                <a:spcPts val="10"/>
              </a:spcBef>
            </a:pPr>
            <a:r>
              <a:rPr sz="1200" dirty="0">
                <a:latin typeface="Arial Black" panose="020B0A04020102020204"/>
                <a:cs typeface="Arial Black" panose="020B0A04020102020204"/>
              </a:rPr>
              <a:t>ΚΑΤΑ</a:t>
            </a:r>
            <a:r>
              <a:rPr sz="1200" spc="-70" dirty="0">
                <a:latin typeface="Arial Black" panose="020B0A04020102020204"/>
                <a:cs typeface="Arial Black" panose="020B0A04020102020204"/>
              </a:rPr>
              <a:t> </a:t>
            </a:r>
            <a:r>
              <a:rPr sz="1200" dirty="0">
                <a:latin typeface="Arial Black" panose="020B0A04020102020204"/>
                <a:cs typeface="Arial Black" panose="020B0A04020102020204"/>
              </a:rPr>
              <a:t>ΤΗΝ</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ΛΗΨΗ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ΔΥΝΑΜΟΔΕΙΚΤΙΚΟΥ</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ΔΙΑΓΡΑΜΜΑΤΟΣ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ΜΕΤΡΗΘΗΚΕ</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ΠΛΑΝΙΜΕΤΡΟ</a:t>
            </a:r>
            <a:r>
              <a:rPr sz="1200" spc="-55" dirty="0">
                <a:latin typeface="Arial Black" panose="020B0A04020102020204"/>
                <a:cs typeface="Arial Black" panose="020B0A04020102020204"/>
              </a:rPr>
              <a:t> </a:t>
            </a:r>
            <a:r>
              <a:rPr sz="1200" spc="-10" dirty="0">
                <a:latin typeface="Arial Black" panose="020B0A04020102020204"/>
                <a:cs typeface="Arial Black" panose="020B0A04020102020204"/>
              </a:rPr>
              <a:t>ΕΜΒΑΔΟΝ </a:t>
            </a:r>
            <a:r>
              <a:rPr sz="1200" dirty="0">
                <a:solidFill>
                  <a:srgbClr val="FF0000"/>
                </a:solidFill>
                <a:latin typeface="Arial Black" panose="020B0A04020102020204"/>
                <a:cs typeface="Arial Black" panose="020B0A04020102020204"/>
              </a:rPr>
              <a:t>378</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mm²</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ΚΛΙΜΑΚΑ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ΕΛΑΤΗΡΙΟΥ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0,245</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ΜΗΚΟΣ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ΔΙΑΓΡΑΜΜΑΤΟΣ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76</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mm</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a:p>
            <a:pPr>
              <a:lnSpc>
                <a:spcPct val="100000"/>
              </a:lnSpc>
              <a:spcBef>
                <a:spcPts val="10"/>
              </a:spcBef>
            </a:pPr>
            <a:endParaRPr sz="1850">
              <a:latin typeface="Arial Black" panose="020B0A04020102020204"/>
              <a:cs typeface="Arial Black" panose="020B0A04020102020204"/>
            </a:endParaRPr>
          </a:p>
          <a:p>
            <a:pPr marL="12700">
              <a:lnSpc>
                <a:spcPct val="100000"/>
              </a:lnSpc>
            </a:pPr>
            <a:r>
              <a:rPr sz="1800" dirty="0">
                <a:solidFill>
                  <a:srgbClr val="FF0000"/>
                </a:solidFill>
                <a:latin typeface="Arial Black" panose="020B0A04020102020204"/>
                <a:cs typeface="Arial Black" panose="020B0A04020102020204"/>
              </a:rPr>
              <a:t>l</a:t>
            </a:r>
            <a:r>
              <a:rPr sz="1800" spc="-15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2</a:t>
            </a:r>
            <a:r>
              <a:rPr sz="1700" spc="-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m.</a:t>
            </a:r>
            <a:endParaRPr sz="1700">
              <a:latin typeface="Arial Black" panose="020B0A04020102020204"/>
              <a:cs typeface="Arial Black" panose="020B0A04020102020204"/>
            </a:endParaRPr>
          </a:p>
          <a:p>
            <a:pPr marL="12700">
              <a:lnSpc>
                <a:spcPct val="100000"/>
              </a:lnSpc>
              <a:spcBef>
                <a:spcPts val="670"/>
              </a:spcBef>
            </a:pPr>
            <a:r>
              <a:rPr sz="1700" dirty="0">
                <a:solidFill>
                  <a:srgbClr val="FF0000"/>
                </a:solidFill>
                <a:latin typeface="Arial Black" panose="020B0A04020102020204"/>
                <a:cs typeface="Arial Black" panose="020B0A04020102020204"/>
              </a:rPr>
              <a:t>d</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50</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cm</a:t>
            </a:r>
            <a:r>
              <a:rPr sz="1600" spc="-25" dirty="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25"/>
              </a:spcBef>
            </a:pPr>
            <a:endParaRPr sz="2300">
              <a:latin typeface="Arial Black" panose="020B0A04020102020204"/>
              <a:cs typeface="Arial Black" panose="020B0A04020102020204"/>
            </a:endParaRPr>
          </a:p>
          <a:p>
            <a:pPr marL="12700">
              <a:lnSpc>
                <a:spcPct val="100000"/>
              </a:lnSpc>
              <a:tabLst>
                <a:tab pos="2191385" algn="l"/>
                <a:tab pos="6646545" algn="l"/>
                <a:tab pos="7505700" algn="l"/>
              </a:tabLst>
            </a:pPr>
            <a:r>
              <a:rPr sz="1700" dirty="0">
                <a:solidFill>
                  <a:srgbClr val="FF0000"/>
                </a:solidFill>
                <a:latin typeface="Arial Black" panose="020B0A04020102020204"/>
                <a:cs typeface="Arial Black" panose="020B0A04020102020204"/>
              </a:rPr>
              <a:t>Pi</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E</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L</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f</a:t>
            </a:r>
            <a:r>
              <a:rPr sz="1700" spc="8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378</a:t>
            </a:r>
            <a:r>
              <a:rPr sz="1700" dirty="0">
                <a:solidFill>
                  <a:srgbClr val="FF0000"/>
                </a:solidFill>
                <a:latin typeface="Arial Black" panose="020B0A04020102020204"/>
                <a:cs typeface="Arial Black" panose="020B0A04020102020204"/>
              </a:rPr>
              <a:t>	/</a:t>
            </a:r>
            <a:r>
              <a:rPr sz="1700" spc="-4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76</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0,245</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 mm²</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mm</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mm/</a:t>
            </a:r>
            <a:r>
              <a:rPr sz="1700" spc="-2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Kg/cm²</a:t>
            </a:r>
            <a:r>
              <a:rPr sz="1700" dirty="0">
                <a:solidFill>
                  <a:srgbClr val="FF0000"/>
                </a:solidFill>
                <a:latin typeface="Arial Black" panose="020B0A04020102020204"/>
                <a:cs typeface="Arial Black" panose="020B0A04020102020204"/>
              </a:rPr>
              <a:t>	= </a:t>
            </a:r>
            <a:r>
              <a:rPr sz="1700" u="heavy" spc="-20" dirty="0">
                <a:solidFill>
                  <a:srgbClr val="FF0000"/>
                </a:solidFill>
                <a:uFill>
                  <a:solidFill>
                    <a:srgbClr val="FF0000"/>
                  </a:solidFill>
                </a:uFill>
                <a:latin typeface="Arial Black" panose="020B0A04020102020204"/>
                <a:cs typeface="Arial Black" panose="020B0A04020102020204"/>
              </a:rPr>
              <a:t>20,3</a:t>
            </a:r>
            <a:r>
              <a:rPr sz="1700" u="heavy" dirty="0">
                <a:solidFill>
                  <a:srgbClr val="FF0000"/>
                </a:solidFill>
                <a:uFill>
                  <a:solidFill>
                    <a:srgbClr val="FF0000"/>
                  </a:solidFill>
                </a:uFill>
                <a:latin typeface="Arial Black" panose="020B0A04020102020204"/>
                <a:cs typeface="Arial Black" panose="020B0A04020102020204"/>
              </a:rPr>
              <a:t>	Kg/cm²</a:t>
            </a:r>
            <a:r>
              <a:rPr sz="1700" spc="-45" dirty="0">
                <a:solidFill>
                  <a:srgbClr val="FF0000"/>
                </a:solidFill>
                <a:latin typeface="Arial Black" panose="020B0A04020102020204"/>
                <a:cs typeface="Arial Black" panose="020B0A04020102020204"/>
              </a:rPr>
              <a:t> </a:t>
            </a:r>
            <a:r>
              <a:rPr sz="1700" spc="-50" dirty="0">
                <a:solidFill>
                  <a:srgbClr val="FF0000"/>
                </a:solidFill>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62975" cy="257175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2.</a:t>
            </a:r>
            <a:r>
              <a:rPr sz="1200" spc="15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ΝΑ</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ΜΗΧΑΝΗΣ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ΤΑ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ΕΞΗΣ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ΣΤΟΙΧΕΙΑ,</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ΔΙΑΔΡΟΜΗ </a:t>
            </a:r>
            <a:r>
              <a:rPr sz="1200" dirty="0">
                <a:latin typeface="Arial Black" panose="020B0A04020102020204"/>
                <a:cs typeface="Arial Black" panose="020B0A04020102020204"/>
              </a:rPr>
              <a:t>ΕΜΒΟΛΟΥ</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2000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500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127</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ΛΕΠΤΟ.</a:t>
            </a:r>
            <a:endParaRPr sz="1200">
              <a:latin typeface="Arial Black" panose="020B0A04020102020204"/>
              <a:cs typeface="Arial Black" panose="020B0A04020102020204"/>
            </a:endParaRPr>
          </a:p>
          <a:p>
            <a:pPr marL="263525" marR="132715">
              <a:lnSpc>
                <a:spcPct val="134000"/>
              </a:lnSpc>
              <a:spcBef>
                <a:spcPts val="10"/>
              </a:spcBef>
            </a:pPr>
            <a:r>
              <a:rPr sz="1200" dirty="0">
                <a:latin typeface="Arial Black" panose="020B0A04020102020204"/>
                <a:cs typeface="Arial Black" panose="020B0A04020102020204"/>
              </a:rPr>
              <a:t>ΚΑΤΑ</a:t>
            </a:r>
            <a:r>
              <a:rPr sz="1200" spc="-70" dirty="0">
                <a:latin typeface="Arial Black" panose="020B0A04020102020204"/>
                <a:cs typeface="Arial Black" panose="020B0A04020102020204"/>
              </a:rPr>
              <a:t> </a:t>
            </a:r>
            <a:r>
              <a:rPr sz="1200" dirty="0">
                <a:latin typeface="Arial Black" panose="020B0A04020102020204"/>
                <a:cs typeface="Arial Black" panose="020B0A04020102020204"/>
              </a:rPr>
              <a:t>ΤΗΝ</a:t>
            </a:r>
            <a:r>
              <a:rPr sz="1200" spc="-60" dirty="0">
                <a:latin typeface="Arial Black" panose="020B0A04020102020204"/>
                <a:cs typeface="Arial Black" panose="020B0A04020102020204"/>
              </a:rPr>
              <a:t> </a:t>
            </a:r>
            <a:r>
              <a:rPr sz="1200" dirty="0">
                <a:latin typeface="Arial Black" panose="020B0A04020102020204"/>
                <a:cs typeface="Arial Black" panose="020B0A04020102020204"/>
              </a:rPr>
              <a:t>ΛΥΨΗ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ΔΥΝΑΜΟΔΕΙΚΤΙΚΟΥ</a:t>
            </a:r>
            <a:r>
              <a:rPr sz="1200" spc="-60" dirty="0">
                <a:latin typeface="Arial Black" panose="020B0A04020102020204"/>
                <a:cs typeface="Arial Black" panose="020B0A04020102020204"/>
              </a:rPr>
              <a:t> </a:t>
            </a:r>
            <a:r>
              <a:rPr sz="1200" dirty="0">
                <a:latin typeface="Arial Black" panose="020B0A04020102020204"/>
                <a:cs typeface="Arial Black" panose="020B0A04020102020204"/>
              </a:rPr>
              <a:t>ΔΙΑΓΡΑΜΜΑΤΟΣ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ΜΕΤΡΗΘΗΚΕ</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ΠΛΑΝΙΜΕΤΡΟ</a:t>
            </a:r>
            <a:r>
              <a:rPr sz="1200" spc="-55" dirty="0">
                <a:latin typeface="Arial Black" panose="020B0A04020102020204"/>
                <a:cs typeface="Arial Black" panose="020B0A04020102020204"/>
              </a:rPr>
              <a:t> </a:t>
            </a:r>
            <a:r>
              <a:rPr sz="1200" spc="-10" dirty="0">
                <a:latin typeface="Arial Black" panose="020B0A04020102020204"/>
                <a:cs typeface="Arial Black" panose="020B0A04020102020204"/>
              </a:rPr>
              <a:t>ΕΜΒΑΔΟΝ </a:t>
            </a:r>
            <a:r>
              <a:rPr sz="1200" dirty="0">
                <a:solidFill>
                  <a:srgbClr val="FF0000"/>
                </a:solidFill>
                <a:latin typeface="Arial Black" panose="020B0A04020102020204"/>
                <a:cs typeface="Arial Black" panose="020B0A04020102020204"/>
              </a:rPr>
              <a:t>378</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mm²</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ΚΛΙΜΑΚΑ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ΕΛΑΤΗΡΙΟΥ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0,245</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ΜΗΚΟΣ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ΔΙΑΓΡΑΜΜΑΤΟΣ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76</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mm</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a:p>
            <a:pPr>
              <a:lnSpc>
                <a:spcPct val="100000"/>
              </a:lnSpc>
              <a:spcBef>
                <a:spcPts val="10"/>
              </a:spcBef>
            </a:pPr>
            <a:endParaRPr sz="1850">
              <a:latin typeface="Arial Black" panose="020B0A04020102020204"/>
              <a:cs typeface="Arial Black" panose="020B0A04020102020204"/>
            </a:endParaRPr>
          </a:p>
          <a:p>
            <a:pPr marL="12700">
              <a:lnSpc>
                <a:spcPct val="100000"/>
              </a:lnSpc>
            </a:pPr>
            <a:r>
              <a:rPr sz="1800" dirty="0">
                <a:solidFill>
                  <a:srgbClr val="FF0000"/>
                </a:solidFill>
                <a:latin typeface="Arial Black" panose="020B0A04020102020204"/>
                <a:cs typeface="Arial Black" panose="020B0A04020102020204"/>
              </a:rPr>
              <a:t>l</a:t>
            </a:r>
            <a:r>
              <a:rPr sz="1800" spc="-15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2</a:t>
            </a:r>
            <a:r>
              <a:rPr sz="1700" spc="-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m.</a:t>
            </a:r>
            <a:endParaRPr sz="1700">
              <a:latin typeface="Arial Black" panose="020B0A04020102020204"/>
              <a:cs typeface="Arial Black" panose="020B0A04020102020204"/>
            </a:endParaRPr>
          </a:p>
          <a:p>
            <a:pPr marL="12700">
              <a:lnSpc>
                <a:spcPct val="100000"/>
              </a:lnSpc>
              <a:spcBef>
                <a:spcPts val="670"/>
              </a:spcBef>
            </a:pPr>
            <a:r>
              <a:rPr sz="1700" dirty="0">
                <a:solidFill>
                  <a:srgbClr val="FF0000"/>
                </a:solidFill>
                <a:latin typeface="Arial Black" panose="020B0A04020102020204"/>
                <a:cs typeface="Arial Black" panose="020B0A04020102020204"/>
              </a:rPr>
              <a:t>d</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50</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cm</a:t>
            </a:r>
            <a:r>
              <a:rPr sz="1600" spc="-25" dirty="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25"/>
              </a:spcBef>
            </a:pPr>
            <a:endParaRPr sz="2300">
              <a:latin typeface="Arial Black" panose="020B0A04020102020204"/>
              <a:cs typeface="Arial Black" panose="020B0A04020102020204"/>
            </a:endParaRPr>
          </a:p>
          <a:p>
            <a:pPr marL="12700">
              <a:lnSpc>
                <a:spcPct val="100000"/>
              </a:lnSpc>
              <a:tabLst>
                <a:tab pos="2191385" algn="l"/>
                <a:tab pos="6646545" algn="l"/>
                <a:tab pos="7505700" algn="l"/>
              </a:tabLst>
            </a:pPr>
            <a:r>
              <a:rPr sz="1700" dirty="0">
                <a:solidFill>
                  <a:srgbClr val="FF0000"/>
                </a:solidFill>
                <a:latin typeface="Arial Black" panose="020B0A04020102020204"/>
                <a:cs typeface="Arial Black" panose="020B0A04020102020204"/>
              </a:rPr>
              <a:t>Pi</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E</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L</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f</a:t>
            </a:r>
            <a:r>
              <a:rPr sz="1700" spc="8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378</a:t>
            </a:r>
            <a:r>
              <a:rPr sz="1700" dirty="0">
                <a:solidFill>
                  <a:srgbClr val="FF0000"/>
                </a:solidFill>
                <a:latin typeface="Arial Black" panose="020B0A04020102020204"/>
                <a:cs typeface="Arial Black" panose="020B0A04020102020204"/>
              </a:rPr>
              <a:t>	/</a:t>
            </a:r>
            <a:r>
              <a:rPr sz="1700" spc="-4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76</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0,245</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 mm²</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mm</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mm/</a:t>
            </a:r>
            <a:r>
              <a:rPr sz="1700" spc="-2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Kg/cm²</a:t>
            </a:r>
            <a:r>
              <a:rPr sz="1700" dirty="0">
                <a:solidFill>
                  <a:srgbClr val="FF0000"/>
                </a:solidFill>
                <a:latin typeface="Arial Black" panose="020B0A04020102020204"/>
                <a:cs typeface="Arial Black" panose="020B0A04020102020204"/>
              </a:rPr>
              <a:t>	= </a:t>
            </a:r>
            <a:r>
              <a:rPr sz="1700" u="heavy" spc="-20" dirty="0">
                <a:solidFill>
                  <a:srgbClr val="FF0000"/>
                </a:solidFill>
                <a:uFill>
                  <a:solidFill>
                    <a:srgbClr val="FF0000"/>
                  </a:solidFill>
                </a:uFill>
                <a:latin typeface="Arial Black" panose="020B0A04020102020204"/>
                <a:cs typeface="Arial Black" panose="020B0A04020102020204"/>
              </a:rPr>
              <a:t>20,3</a:t>
            </a:r>
            <a:r>
              <a:rPr sz="1700" u="heavy" dirty="0">
                <a:solidFill>
                  <a:srgbClr val="FF0000"/>
                </a:solidFill>
                <a:uFill>
                  <a:solidFill>
                    <a:srgbClr val="FF0000"/>
                  </a:solidFill>
                </a:uFill>
                <a:latin typeface="Arial Black" panose="020B0A04020102020204"/>
                <a:cs typeface="Arial Black" panose="020B0A04020102020204"/>
              </a:rPr>
              <a:t>	Kg/cm²</a:t>
            </a:r>
            <a:r>
              <a:rPr sz="1700" spc="-45" dirty="0">
                <a:solidFill>
                  <a:srgbClr val="FF0000"/>
                </a:solidFill>
                <a:latin typeface="Arial Black" panose="020B0A04020102020204"/>
                <a:cs typeface="Arial Black" panose="020B0A04020102020204"/>
              </a:rPr>
              <a:t> </a:t>
            </a:r>
            <a:r>
              <a:rPr sz="1700" spc="-50" dirty="0">
                <a:solidFill>
                  <a:srgbClr val="FF0000"/>
                </a:solidFill>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3" name="object 3"/>
          <p:cNvSpPr txBox="1"/>
          <p:nvPr/>
        </p:nvSpPr>
        <p:spPr>
          <a:xfrm>
            <a:off x="222250" y="4425950"/>
            <a:ext cx="4938395" cy="991869"/>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Arial Black" panose="020B0A04020102020204"/>
                <a:cs typeface="Arial Black" panose="020B0A04020102020204"/>
              </a:rPr>
              <a:t>Ni</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Z</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Pi</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15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η</a:t>
            </a:r>
            <a:r>
              <a:rPr sz="1700" spc="-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60</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75</a:t>
            </a:r>
            <a:endParaRPr sz="1700">
              <a:latin typeface="Arial Black" panose="020B0A04020102020204"/>
              <a:cs typeface="Arial Black" panose="020B0A04020102020204"/>
            </a:endParaRPr>
          </a:p>
          <a:p>
            <a:pPr>
              <a:lnSpc>
                <a:spcPct val="100000"/>
              </a:lnSpc>
              <a:spcBef>
                <a:spcPts val="25"/>
              </a:spcBef>
            </a:pPr>
            <a:endParaRPr sz="2400">
              <a:latin typeface="Arial Black" panose="020B0A04020102020204"/>
              <a:cs typeface="Arial Black" panose="020B0A04020102020204"/>
            </a:endParaRPr>
          </a:p>
          <a:p>
            <a:pPr marL="12700">
              <a:lnSpc>
                <a:spcPct val="100000"/>
              </a:lnSpc>
            </a:pPr>
            <a:r>
              <a:rPr sz="1700" dirty="0">
                <a:solidFill>
                  <a:srgbClr val="FF0000"/>
                </a:solidFill>
                <a:latin typeface="Arial Black" panose="020B0A04020102020204"/>
                <a:cs typeface="Arial Black" panose="020B0A04020102020204"/>
              </a:rPr>
              <a:t>a</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d²</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4</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3,14</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(50)²</a:t>
            </a:r>
            <a:r>
              <a:rPr sz="1700" spc="-1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4</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a:t>
            </a:r>
            <a:r>
              <a:rPr sz="1700" spc="-2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1962,5</a:t>
            </a:r>
            <a:r>
              <a:rPr sz="1700" spc="-2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cm²</a:t>
            </a:r>
            <a:r>
              <a:rPr sz="1700" spc="-25" dirty="0">
                <a:solidFill>
                  <a:srgbClr val="FF0000"/>
                </a:solidFill>
                <a:latin typeface="Arial Black" panose="020B0A04020102020204"/>
                <a:cs typeface="Arial Black" panose="020B0A04020102020204"/>
              </a:rPr>
              <a:t> </a:t>
            </a:r>
            <a:r>
              <a:rPr sz="1700" spc="-50" dirty="0">
                <a:solidFill>
                  <a:srgbClr val="FF0000"/>
                </a:solidFill>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9406"/>
            <a:ext cx="8509000" cy="2240280"/>
          </a:xfrm>
          <a:prstGeom prst="rect">
            <a:avLst/>
          </a:prstGeom>
        </p:spPr>
        <p:txBody>
          <a:bodyPr vert="horz" wrap="square" lIns="0" tIns="40640" rIns="0" bIns="0" rtlCol="0">
            <a:spAutoFit/>
          </a:bodyPr>
          <a:lstStyle/>
          <a:p>
            <a:pPr marL="12700">
              <a:lnSpc>
                <a:spcPct val="100000"/>
              </a:lnSpc>
              <a:spcBef>
                <a:spcPts val="320"/>
              </a:spcBef>
            </a:pPr>
            <a:r>
              <a:rPr sz="1050" dirty="0">
                <a:solidFill>
                  <a:srgbClr val="FF0000"/>
                </a:solidFill>
                <a:latin typeface="Arial Black" panose="020B0A04020102020204"/>
                <a:cs typeface="Arial Black" panose="020B0A04020102020204"/>
              </a:rPr>
              <a:t>2.</a:t>
            </a:r>
            <a:r>
              <a:rPr sz="1050" spc="12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ΝΑ</a:t>
            </a:r>
            <a:r>
              <a:rPr sz="1050" spc="-25" dirty="0">
                <a:latin typeface="Arial Black" panose="020B0A04020102020204"/>
                <a:cs typeface="Arial Black" panose="020B0A04020102020204"/>
              </a:rPr>
              <a:t> </a:t>
            </a:r>
            <a:r>
              <a:rPr sz="1050" spc="-10" dirty="0">
                <a:latin typeface="Arial Black" panose="020B0A04020102020204"/>
                <a:cs typeface="Arial Black" panose="020B0A04020102020204"/>
              </a:rPr>
              <a:t>ΥΠΟΛΟΓΙΣΤΕΙ</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3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Pi</a:t>
            </a:r>
            <a:r>
              <a:rPr sz="1050" spc="-4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ΚΑΙ</a:t>
            </a:r>
            <a:r>
              <a:rPr sz="1050" spc="-3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Ni</a:t>
            </a:r>
            <a:r>
              <a:rPr sz="1050" spc="-3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ΚΥΛΙΝΔΡΟΥ</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ΜΗΧΑΝΗΣ</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ΤΑ</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ΕΞΗΣ</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ΣΤΟΙΧΕΙΑ,</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ΔΙΧΡΟΝΗ</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ΔΙΑΔΡΟΜΗ</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l</a:t>
            </a:r>
            <a:r>
              <a:rPr sz="1050" spc="-35" dirty="0">
                <a:solidFill>
                  <a:srgbClr val="FF0000"/>
                </a:solidFill>
                <a:latin typeface="Arial Black" panose="020B0A04020102020204"/>
                <a:cs typeface="Arial Black" panose="020B0A04020102020204"/>
              </a:rPr>
              <a:t> </a:t>
            </a:r>
            <a:r>
              <a:rPr sz="1050" spc="-50" dirty="0">
                <a:solidFill>
                  <a:srgbClr val="FF0000"/>
                </a:solidFill>
                <a:latin typeface="Arial Black" panose="020B0A04020102020204"/>
                <a:cs typeface="Arial Black" panose="020B0A04020102020204"/>
              </a:rPr>
              <a:t>=</a:t>
            </a:r>
            <a:endParaRPr sz="1050">
              <a:latin typeface="Arial Black" panose="020B0A04020102020204"/>
              <a:cs typeface="Arial Black" panose="020B0A04020102020204"/>
            </a:endParaRPr>
          </a:p>
          <a:p>
            <a:pPr marL="210820">
              <a:lnSpc>
                <a:spcPct val="100000"/>
              </a:lnSpc>
              <a:spcBef>
                <a:spcPts val="220"/>
              </a:spcBef>
            </a:pPr>
            <a:r>
              <a:rPr sz="1050" dirty="0">
                <a:solidFill>
                  <a:srgbClr val="FF0000"/>
                </a:solidFill>
                <a:latin typeface="Arial Black" panose="020B0A04020102020204"/>
                <a:cs typeface="Arial Black" panose="020B0A04020102020204"/>
              </a:rPr>
              <a:t>2000</a:t>
            </a:r>
            <a:r>
              <a:rPr sz="1050" spc="-3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a:t>
            </a:r>
            <a:r>
              <a:rPr sz="1050" dirty="0">
                <a:latin typeface="Arial Black" panose="020B0A04020102020204"/>
                <a:cs typeface="Arial Black" panose="020B0A04020102020204"/>
              </a:rPr>
              <a:t>,</a:t>
            </a:r>
            <a:r>
              <a:rPr sz="1050" spc="-30" dirty="0">
                <a:latin typeface="Arial Black" panose="020B0A04020102020204"/>
                <a:cs typeface="Arial Black" panose="020B0A04020102020204"/>
              </a:rPr>
              <a:t> </a:t>
            </a:r>
            <a:r>
              <a:rPr sz="1050" dirty="0">
                <a:latin typeface="Arial Black" panose="020B0A04020102020204"/>
                <a:cs typeface="Arial Black" panose="020B0A04020102020204"/>
              </a:rPr>
              <a:t>ΔΙΑΜΕΤΡΟ</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1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d</a:t>
            </a:r>
            <a:r>
              <a:rPr sz="1050" spc="-3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4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500</a:t>
            </a:r>
            <a:r>
              <a:rPr sz="1050" spc="-3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a:t>
            </a:r>
            <a:r>
              <a:rPr sz="1050" dirty="0">
                <a:latin typeface="Arial Black" panose="020B0A04020102020204"/>
                <a:cs typeface="Arial Black" panose="020B0A04020102020204"/>
              </a:rPr>
              <a:t>,</a:t>
            </a:r>
            <a:r>
              <a:rPr sz="1050" spc="-35" dirty="0">
                <a:latin typeface="Arial Black" panose="020B0A04020102020204"/>
                <a:cs typeface="Arial Black" panose="020B0A04020102020204"/>
              </a:rPr>
              <a:t> </a:t>
            </a:r>
            <a:r>
              <a:rPr sz="1050" dirty="0">
                <a:latin typeface="Arial Black" panose="020B0A04020102020204"/>
                <a:cs typeface="Arial Black" panose="020B0A04020102020204"/>
              </a:rPr>
              <a:t>ΣΤΡΟΦΕΣ</a:t>
            </a:r>
            <a:r>
              <a:rPr sz="1050" spc="-3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127</a:t>
            </a:r>
            <a:r>
              <a:rPr sz="1050" spc="-2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ΤΟ</a:t>
            </a:r>
            <a:r>
              <a:rPr sz="1050" spc="-30" dirty="0">
                <a:latin typeface="Arial Black" panose="020B0A04020102020204"/>
                <a:cs typeface="Arial Black" panose="020B0A04020102020204"/>
              </a:rPr>
              <a:t> </a:t>
            </a:r>
            <a:r>
              <a:rPr sz="1050" spc="-10" dirty="0">
                <a:latin typeface="Arial Black" panose="020B0A04020102020204"/>
                <a:cs typeface="Arial Black" panose="020B0A04020102020204"/>
              </a:rPr>
              <a:t>ΛΕΠΤΟ.</a:t>
            </a:r>
            <a:endParaRPr sz="1050">
              <a:latin typeface="Arial Black" panose="020B0A04020102020204"/>
              <a:cs typeface="Arial Black" panose="020B0A04020102020204"/>
            </a:endParaRPr>
          </a:p>
          <a:p>
            <a:pPr marL="233680" marR="1137285">
              <a:lnSpc>
                <a:spcPct val="133000"/>
              </a:lnSpc>
            </a:pPr>
            <a:r>
              <a:rPr sz="1050" dirty="0">
                <a:latin typeface="Arial Black" panose="020B0A04020102020204"/>
                <a:cs typeface="Arial Black" panose="020B0A04020102020204"/>
              </a:rPr>
              <a:t>ΚΑΤΑ</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ΤΗΝ</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ΛΥΨΗ</a:t>
            </a:r>
            <a:r>
              <a:rPr sz="1050" spc="-5" dirty="0">
                <a:latin typeface="Arial Black" panose="020B0A04020102020204"/>
                <a:cs typeface="Arial Black" panose="020B0A04020102020204"/>
              </a:rPr>
              <a:t> </a:t>
            </a:r>
            <a:r>
              <a:rPr sz="1050" spc="-10" dirty="0">
                <a:latin typeface="Arial Black" panose="020B0A04020102020204"/>
                <a:cs typeface="Arial Black" panose="020B0A04020102020204"/>
              </a:rPr>
              <a:t>ΔΥΝΑΜΟΔΕΙΚΤΙΚΟΥ</a:t>
            </a:r>
            <a:r>
              <a:rPr sz="1050" spc="-5" dirty="0">
                <a:latin typeface="Arial Black" panose="020B0A04020102020204"/>
                <a:cs typeface="Arial Black" panose="020B0A04020102020204"/>
              </a:rPr>
              <a:t> </a:t>
            </a:r>
            <a:r>
              <a:rPr sz="1050" spc="-10" dirty="0">
                <a:latin typeface="Arial Black" panose="020B0A04020102020204"/>
                <a:cs typeface="Arial Black" panose="020B0A04020102020204"/>
              </a:rPr>
              <a:t>ΔΙΑΓΡΑΜΜΑΤΟΣ ΜΕΤΡΗΘΗΚΕ</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10" dirty="0">
                <a:latin typeface="Arial Black" panose="020B0A04020102020204"/>
                <a:cs typeface="Arial Black" panose="020B0A04020102020204"/>
              </a:rPr>
              <a:t> ΠΛΑΝΙΜΕΤΡΟ</a:t>
            </a:r>
            <a:r>
              <a:rPr sz="1050" spc="-20" dirty="0">
                <a:latin typeface="Arial Black" panose="020B0A04020102020204"/>
                <a:cs typeface="Arial Black" panose="020B0A04020102020204"/>
              </a:rPr>
              <a:t> </a:t>
            </a:r>
            <a:r>
              <a:rPr sz="1050" spc="-10" dirty="0">
                <a:latin typeface="Arial Black" panose="020B0A04020102020204"/>
                <a:cs typeface="Arial Black" panose="020B0A04020102020204"/>
              </a:rPr>
              <a:t>ΕΜΒΑΔΟΝ </a:t>
            </a:r>
            <a:r>
              <a:rPr sz="1050" dirty="0">
                <a:solidFill>
                  <a:srgbClr val="FF0000"/>
                </a:solidFill>
                <a:latin typeface="Arial Black" panose="020B0A04020102020204"/>
                <a:cs typeface="Arial Black" panose="020B0A04020102020204"/>
              </a:rPr>
              <a:t>378</a:t>
            </a:r>
            <a:r>
              <a:rPr sz="1050" spc="-4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mm²</a:t>
            </a:r>
            <a:r>
              <a:rPr sz="1050" spc="-3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ΜΕ</a:t>
            </a:r>
            <a:r>
              <a:rPr sz="1050" spc="-40" dirty="0">
                <a:latin typeface="Arial Black" panose="020B0A04020102020204"/>
                <a:cs typeface="Arial Black" panose="020B0A04020102020204"/>
              </a:rPr>
              <a:t> </a:t>
            </a:r>
            <a:r>
              <a:rPr sz="1050" dirty="0">
                <a:latin typeface="Arial Black" panose="020B0A04020102020204"/>
                <a:cs typeface="Arial Black" panose="020B0A04020102020204"/>
              </a:rPr>
              <a:t>ΚΛΙΜΑΚΑ</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ΕΛΑΤΗΡΙΟΥ</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0,245</a:t>
            </a:r>
            <a:r>
              <a:rPr sz="1050" spc="-4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a:t>
            </a:r>
            <a:r>
              <a:rPr sz="1050" spc="-4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Kg/cm²</a:t>
            </a:r>
            <a:r>
              <a:rPr sz="1050" spc="-3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ΚΑΙ</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ΜΗΚΟΣ</a:t>
            </a:r>
            <a:r>
              <a:rPr sz="1050" spc="-45" dirty="0">
                <a:latin typeface="Arial Black" panose="020B0A04020102020204"/>
                <a:cs typeface="Arial Black" panose="020B0A04020102020204"/>
              </a:rPr>
              <a:t> </a:t>
            </a:r>
            <a:r>
              <a:rPr sz="1050" dirty="0">
                <a:latin typeface="Arial Black" panose="020B0A04020102020204"/>
                <a:cs typeface="Arial Black" panose="020B0A04020102020204"/>
              </a:rPr>
              <a:t>ΔΙΑΓΡΑΜΜΑΤΟΣ</a:t>
            </a:r>
            <a:r>
              <a:rPr sz="1050" spc="-3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76</a:t>
            </a:r>
            <a:r>
              <a:rPr sz="1050" spc="-40" dirty="0">
                <a:solidFill>
                  <a:srgbClr val="FF0000"/>
                </a:solidFill>
                <a:latin typeface="Arial Black" panose="020B0A04020102020204"/>
                <a:cs typeface="Arial Black" panose="020B0A04020102020204"/>
              </a:rPr>
              <a:t> </a:t>
            </a:r>
            <a:r>
              <a:rPr sz="1050" spc="-25" dirty="0">
                <a:solidFill>
                  <a:srgbClr val="FF0000"/>
                </a:solidFill>
                <a:latin typeface="Arial Black" panose="020B0A04020102020204"/>
                <a:cs typeface="Arial Black" panose="020B0A04020102020204"/>
              </a:rPr>
              <a:t>mm</a:t>
            </a:r>
            <a:r>
              <a:rPr sz="1050" spc="-25" dirty="0">
                <a:latin typeface="Arial Black" panose="020B0A04020102020204"/>
                <a:cs typeface="Arial Black" panose="020B0A04020102020204"/>
              </a:rPr>
              <a:t>.</a:t>
            </a:r>
            <a:endParaRPr sz="1050">
              <a:latin typeface="Arial Black" panose="020B0A04020102020204"/>
              <a:cs typeface="Arial Black" panose="020B0A04020102020204"/>
            </a:endParaRPr>
          </a:p>
          <a:p>
            <a:pPr>
              <a:lnSpc>
                <a:spcPct val="100000"/>
              </a:lnSpc>
              <a:spcBef>
                <a:spcPts val="25"/>
              </a:spcBef>
            </a:pPr>
            <a:endParaRPr sz="1600">
              <a:latin typeface="Arial Black" panose="020B0A04020102020204"/>
              <a:cs typeface="Arial Black" panose="020B0A04020102020204"/>
            </a:endParaRPr>
          </a:p>
          <a:p>
            <a:pPr marL="12700">
              <a:lnSpc>
                <a:spcPct val="100000"/>
              </a:lnSpc>
            </a:pPr>
            <a:r>
              <a:rPr sz="1550" dirty="0">
                <a:solidFill>
                  <a:srgbClr val="FF0000"/>
                </a:solidFill>
                <a:latin typeface="Arial Black" panose="020B0A04020102020204"/>
                <a:cs typeface="Arial Black" panose="020B0A04020102020204"/>
              </a:rPr>
              <a:t>l</a:t>
            </a:r>
            <a:r>
              <a:rPr sz="1550" spc="-11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2</a:t>
            </a:r>
            <a:r>
              <a:rPr sz="1450" spc="20" dirty="0">
                <a:solidFill>
                  <a:srgbClr val="FF0000"/>
                </a:solidFill>
                <a:latin typeface="Arial Black" panose="020B0A04020102020204"/>
                <a:cs typeface="Arial Black" panose="020B0A04020102020204"/>
              </a:rPr>
              <a:t> </a:t>
            </a:r>
            <a:r>
              <a:rPr sz="1450" spc="-25" dirty="0">
                <a:solidFill>
                  <a:srgbClr val="FF0000"/>
                </a:solidFill>
                <a:latin typeface="Arial Black" panose="020B0A04020102020204"/>
                <a:cs typeface="Arial Black" panose="020B0A04020102020204"/>
              </a:rPr>
              <a:t>m.</a:t>
            </a:r>
            <a:endParaRPr sz="1450">
              <a:latin typeface="Arial Black" panose="020B0A04020102020204"/>
              <a:cs typeface="Arial Black" panose="020B0A04020102020204"/>
            </a:endParaRPr>
          </a:p>
          <a:p>
            <a:pPr marL="12700">
              <a:lnSpc>
                <a:spcPct val="100000"/>
              </a:lnSpc>
              <a:spcBef>
                <a:spcPts val="610"/>
              </a:spcBef>
            </a:pPr>
            <a:r>
              <a:rPr sz="1450" dirty="0">
                <a:solidFill>
                  <a:srgbClr val="FF0000"/>
                </a:solidFill>
                <a:latin typeface="Arial Black" panose="020B0A04020102020204"/>
                <a:cs typeface="Arial Black" panose="020B0A04020102020204"/>
              </a:rPr>
              <a:t>d</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50</a:t>
            </a:r>
            <a:r>
              <a:rPr sz="1450" spc="30" dirty="0">
                <a:solidFill>
                  <a:srgbClr val="FF0000"/>
                </a:solidFill>
                <a:latin typeface="Arial Black" panose="020B0A04020102020204"/>
                <a:cs typeface="Arial Black" panose="020B0A04020102020204"/>
              </a:rPr>
              <a:t> </a:t>
            </a:r>
            <a:r>
              <a:rPr sz="1450" spc="-25" dirty="0">
                <a:solidFill>
                  <a:srgbClr val="FF0000"/>
                </a:solidFill>
                <a:latin typeface="Arial Black" panose="020B0A04020102020204"/>
                <a:cs typeface="Arial Black" panose="020B0A04020102020204"/>
              </a:rPr>
              <a:t>cm</a:t>
            </a:r>
            <a:r>
              <a:rPr sz="1400" spc="-25" dirty="0">
                <a:solidFill>
                  <a:srgbClr val="FF0000"/>
                </a:solidFill>
                <a:latin typeface="Arial Black" panose="020B0A04020102020204"/>
                <a:cs typeface="Arial Black" panose="020B0A04020102020204"/>
              </a:rPr>
              <a:t>.</a:t>
            </a:r>
            <a:endParaRPr sz="1400">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12700">
              <a:lnSpc>
                <a:spcPct val="100000"/>
              </a:lnSpc>
            </a:pPr>
            <a:r>
              <a:rPr sz="1450" dirty="0">
                <a:solidFill>
                  <a:srgbClr val="FF0000"/>
                </a:solidFill>
                <a:latin typeface="Arial Black" panose="020B0A04020102020204"/>
                <a:cs typeface="Arial Black" panose="020B0A04020102020204"/>
              </a:rPr>
              <a:t>Pi</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E</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L</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f</a:t>
            </a:r>
            <a:r>
              <a:rPr sz="1450" spc="1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378</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76</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0,245</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4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mm²</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mm</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mm/</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Kg/cm²</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40" dirty="0">
                <a:solidFill>
                  <a:srgbClr val="FF0000"/>
                </a:solid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20,3</a:t>
            </a:r>
            <a:r>
              <a:rPr sz="1450" u="heavy" spc="25" dirty="0">
                <a:solidFill>
                  <a:srgbClr val="FF0000"/>
                </a:solidFill>
                <a:uFill>
                  <a:solidFill>
                    <a:srgbClr val="FF0000"/>
                  </a:solidFill>
                </a:u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Kg/cm²</a:t>
            </a:r>
            <a:r>
              <a:rPr sz="1450" spc="35" dirty="0">
                <a:solidFill>
                  <a:srgbClr val="FF0000"/>
                </a:solidFill>
                <a:latin typeface="Arial Black" panose="020B0A04020102020204"/>
                <a:cs typeface="Arial Black" panose="020B0A04020102020204"/>
              </a:rPr>
              <a:t> </a:t>
            </a:r>
            <a:r>
              <a:rPr sz="1450" spc="-50" dirty="0">
                <a:solidFill>
                  <a:srgbClr val="FF0000"/>
                </a:solidFill>
                <a:latin typeface="Arial Black" panose="020B0A04020102020204"/>
                <a:cs typeface="Arial Black" panose="020B0A04020102020204"/>
              </a:rPr>
              <a:t>.</a:t>
            </a:r>
            <a:endParaRPr sz="1450">
              <a:latin typeface="Arial Black" panose="020B0A04020102020204"/>
              <a:cs typeface="Arial Black" panose="020B0A04020102020204"/>
            </a:endParaRPr>
          </a:p>
        </p:txBody>
      </p:sp>
      <p:sp>
        <p:nvSpPr>
          <p:cNvPr id="3" name="object 3"/>
          <p:cNvSpPr txBox="1"/>
          <p:nvPr/>
        </p:nvSpPr>
        <p:spPr>
          <a:xfrm>
            <a:off x="222250" y="3986529"/>
            <a:ext cx="6351905" cy="2084070"/>
          </a:xfrm>
          <a:prstGeom prst="rect">
            <a:avLst/>
          </a:prstGeom>
        </p:spPr>
        <p:txBody>
          <a:bodyPr vert="horz" wrap="square" lIns="0" tIns="13970" rIns="0" bIns="0" rtlCol="0">
            <a:spAutoFit/>
          </a:bodyPr>
          <a:lstStyle/>
          <a:p>
            <a:pPr marL="12700">
              <a:lnSpc>
                <a:spcPct val="100000"/>
              </a:lnSpc>
              <a:spcBef>
                <a:spcPts val="110"/>
              </a:spcBef>
            </a:pPr>
            <a:r>
              <a:rPr sz="1450" dirty="0">
                <a:solidFill>
                  <a:srgbClr val="FF0000"/>
                </a:solidFill>
                <a:latin typeface="Arial Black" panose="020B0A04020102020204"/>
                <a:cs typeface="Arial Black" panose="020B0A04020102020204"/>
              </a:rPr>
              <a:t>Ni</a:t>
            </a:r>
            <a:r>
              <a:rPr sz="1450" spc="1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Z</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Pi</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l</a:t>
            </a:r>
            <a:r>
              <a:rPr sz="1550" spc="-11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a:t>
            </a:r>
            <a:r>
              <a:rPr sz="1450" spc="1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η</a:t>
            </a:r>
            <a:r>
              <a:rPr sz="1450" spc="1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60</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spc="-25" dirty="0">
                <a:solidFill>
                  <a:srgbClr val="FF0000"/>
                </a:solidFill>
                <a:latin typeface="Arial Black" panose="020B0A04020102020204"/>
                <a:cs typeface="Arial Black" panose="020B0A04020102020204"/>
              </a:rPr>
              <a:t>75</a:t>
            </a:r>
            <a:endParaRPr sz="1450">
              <a:latin typeface="Arial Black" panose="020B0A04020102020204"/>
              <a:cs typeface="Arial Black" panose="020B0A04020102020204"/>
            </a:endParaRPr>
          </a:p>
          <a:p>
            <a:pPr>
              <a:lnSpc>
                <a:spcPct val="100000"/>
              </a:lnSpc>
              <a:spcBef>
                <a:spcPts val="15"/>
              </a:spcBef>
            </a:pPr>
            <a:endParaRPr sz="2100">
              <a:latin typeface="Arial Black" panose="020B0A04020102020204"/>
              <a:cs typeface="Arial Black" panose="020B0A04020102020204"/>
            </a:endParaRPr>
          </a:p>
          <a:p>
            <a:pPr marL="12700">
              <a:lnSpc>
                <a:spcPct val="100000"/>
              </a:lnSpc>
            </a:pPr>
            <a:r>
              <a:rPr sz="1450" dirty="0">
                <a:solidFill>
                  <a:srgbClr val="FF0000"/>
                </a:solidFill>
                <a:latin typeface="Arial Black" panose="020B0A04020102020204"/>
                <a:cs typeface="Arial Black" panose="020B0A04020102020204"/>
              </a:rPr>
              <a:t>a</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π.</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d²</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4</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3,14</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4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(50)²</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4</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1962,5</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cm²</a:t>
            </a:r>
            <a:r>
              <a:rPr sz="1450" spc="35" dirty="0">
                <a:solidFill>
                  <a:srgbClr val="FF0000"/>
                </a:solidFill>
                <a:latin typeface="Arial Black" panose="020B0A04020102020204"/>
                <a:cs typeface="Arial Black" panose="020B0A04020102020204"/>
              </a:rPr>
              <a:t> </a:t>
            </a:r>
            <a:r>
              <a:rPr sz="1450" spc="-50" dirty="0">
                <a:solidFill>
                  <a:srgbClr val="FF0000"/>
                </a:solidFill>
                <a:latin typeface="Arial Black" panose="020B0A04020102020204"/>
                <a:cs typeface="Arial Black" panose="020B0A04020102020204"/>
              </a:rPr>
              <a:t>.</a:t>
            </a:r>
            <a:endParaRPr sz="1450">
              <a:latin typeface="Arial Black" panose="020B0A04020102020204"/>
              <a:cs typeface="Arial Black" panose="020B0A04020102020204"/>
            </a:endParaRPr>
          </a:p>
          <a:p>
            <a:pPr marL="12700" marR="5080">
              <a:lnSpc>
                <a:spcPct val="261000"/>
              </a:lnSpc>
              <a:spcBef>
                <a:spcPts val="30"/>
              </a:spcBef>
            </a:pPr>
            <a:r>
              <a:rPr sz="1450" dirty="0">
                <a:solidFill>
                  <a:srgbClr val="FF0000"/>
                </a:solidFill>
                <a:latin typeface="Arial Black" panose="020B0A04020102020204"/>
                <a:cs typeface="Arial Black" panose="020B0A04020102020204"/>
              </a:rPr>
              <a:t>Ni</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Z</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Pi</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4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l</a:t>
            </a:r>
            <a:r>
              <a:rPr sz="1550" spc="-10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η</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60</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75</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1</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20,3</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2</a:t>
            </a:r>
            <a:r>
              <a:rPr sz="1450" spc="2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1962,5</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3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127</a:t>
            </a:r>
            <a:r>
              <a:rPr sz="1450" spc="1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25"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4500</a:t>
            </a:r>
            <a:r>
              <a:rPr sz="1450" spc="30" dirty="0">
                <a:solidFill>
                  <a:srgbClr val="FF0000"/>
                </a:solidFill>
                <a:latin typeface="Arial Black" panose="020B0A04020102020204"/>
                <a:cs typeface="Arial Black" panose="020B0A04020102020204"/>
              </a:rPr>
              <a:t> </a:t>
            </a:r>
            <a:r>
              <a:rPr sz="1450" spc="-5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Ni</a:t>
            </a:r>
            <a:r>
              <a:rPr sz="1450" spc="30" dirty="0">
                <a:solidFill>
                  <a:srgbClr val="FF0000"/>
                </a:solidFill>
                <a:latin typeface="Arial Black" panose="020B0A04020102020204"/>
                <a:cs typeface="Arial Black" panose="020B0A04020102020204"/>
              </a:rPr>
              <a:t> </a:t>
            </a:r>
            <a:r>
              <a:rPr sz="1450" dirty="0">
                <a:solidFill>
                  <a:srgbClr val="FF0000"/>
                </a:solidFill>
                <a:latin typeface="Arial Black" panose="020B0A04020102020204"/>
                <a:cs typeface="Arial Black" panose="020B0A04020102020204"/>
              </a:rPr>
              <a:t>=</a:t>
            </a:r>
            <a:r>
              <a:rPr sz="1450" spc="40" dirty="0">
                <a:solidFill>
                  <a:srgbClr val="FF0000"/>
                </a:solid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2248,6</a:t>
            </a:r>
            <a:r>
              <a:rPr sz="1450" u="heavy" spc="40" dirty="0">
                <a:solidFill>
                  <a:srgbClr val="FF0000"/>
                </a:solidFill>
                <a:uFill>
                  <a:solidFill>
                    <a:srgbClr val="FF0000"/>
                  </a:solidFill>
                </a:u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IHP</a:t>
            </a:r>
            <a:r>
              <a:rPr sz="1450" u="heavy" spc="35" dirty="0">
                <a:solidFill>
                  <a:srgbClr val="FF0000"/>
                </a:solidFill>
                <a:uFill>
                  <a:solidFill>
                    <a:srgbClr val="FF0000"/>
                  </a:solidFill>
                </a:u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a:t>
            </a:r>
            <a:r>
              <a:rPr sz="1450" u="heavy" spc="35" dirty="0">
                <a:solidFill>
                  <a:srgbClr val="FF0000"/>
                </a:solidFill>
                <a:uFill>
                  <a:solidFill>
                    <a:srgbClr val="FF0000"/>
                  </a:solidFill>
                </a:uFill>
                <a:latin typeface="Arial Black" panose="020B0A04020102020204"/>
                <a:cs typeface="Arial Black" panose="020B0A04020102020204"/>
              </a:rPr>
              <a:t> </a:t>
            </a:r>
            <a:r>
              <a:rPr sz="1450" u="heavy" spc="-10" dirty="0">
                <a:solidFill>
                  <a:srgbClr val="FF0000"/>
                </a:solidFill>
                <a:uFill>
                  <a:solidFill>
                    <a:srgbClr val="FF0000"/>
                  </a:solidFill>
                </a:uFill>
                <a:latin typeface="Arial Black" panose="020B0A04020102020204"/>
                <a:cs typeface="Arial Black" panose="020B0A04020102020204"/>
              </a:rPr>
              <a:t>KΥΛΙΝΔΡΟ</a:t>
            </a:r>
            <a:endParaRPr sz="14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67639" y="359409"/>
            <a:ext cx="4151629" cy="6498590"/>
            <a:chOff x="167639" y="359409"/>
            <a:chExt cx="4151629" cy="6498590"/>
          </a:xfrm>
        </p:grpSpPr>
        <p:pic>
          <p:nvPicPr>
            <p:cNvPr id="3" name="object 3"/>
            <p:cNvPicPr/>
            <p:nvPr/>
          </p:nvPicPr>
          <p:blipFill>
            <a:blip r:embed="rId1" cstate="print"/>
            <a:stretch>
              <a:fillRect/>
            </a:stretch>
          </p:blipFill>
          <p:spPr>
            <a:xfrm>
              <a:off x="167639" y="359409"/>
              <a:ext cx="4008120" cy="4752340"/>
            </a:xfrm>
            <a:prstGeom prst="rect">
              <a:avLst/>
            </a:prstGeom>
          </p:spPr>
        </p:pic>
        <p:pic>
          <p:nvPicPr>
            <p:cNvPr id="4" name="object 4"/>
            <p:cNvPicPr/>
            <p:nvPr/>
          </p:nvPicPr>
          <p:blipFill>
            <a:blip r:embed="rId2" cstate="print"/>
            <a:stretch>
              <a:fillRect/>
            </a:stretch>
          </p:blipFill>
          <p:spPr>
            <a:xfrm>
              <a:off x="215899" y="5040630"/>
              <a:ext cx="4103370" cy="1817370"/>
            </a:xfrm>
            <a:prstGeom prst="rect">
              <a:avLst/>
            </a:prstGeom>
          </p:spPr>
        </p:pic>
      </p:grpSp>
      <p:sp>
        <p:nvSpPr>
          <p:cNvPr id="5" name="object 5"/>
          <p:cNvSpPr txBox="1"/>
          <p:nvPr/>
        </p:nvSpPr>
        <p:spPr>
          <a:xfrm>
            <a:off x="4726940" y="1151890"/>
            <a:ext cx="3870960" cy="4488180"/>
          </a:xfrm>
          <a:prstGeom prst="rect">
            <a:avLst/>
          </a:prstGeom>
        </p:spPr>
        <p:txBody>
          <a:bodyPr vert="horz" wrap="square" lIns="0" tIns="32384" rIns="0" bIns="0" rtlCol="0">
            <a:spAutoFit/>
          </a:bodyPr>
          <a:lstStyle/>
          <a:p>
            <a:pPr marL="318770" marR="417830" indent="-306070">
              <a:lnSpc>
                <a:spcPct val="94000"/>
              </a:lnSpc>
              <a:spcBef>
                <a:spcPts val="255"/>
              </a:spcBef>
              <a:buClr>
                <a:srgbClr val="FF0000"/>
              </a:buClr>
              <a:buFont typeface="Wingdings" panose="05000000000000000000"/>
              <a:buChar char=""/>
              <a:tabLst>
                <a:tab pos="318770" algn="l"/>
                <a:tab pos="1114425" algn="l"/>
              </a:tabLst>
            </a:pPr>
            <a:r>
              <a:rPr sz="2500" b="1" dirty="0">
                <a:latin typeface="Arial" panose="020B0604020202020204"/>
                <a:cs typeface="Arial" panose="020B0604020202020204"/>
              </a:rPr>
              <a:t>ΜΕ</a:t>
            </a:r>
            <a:r>
              <a:rPr sz="2500" b="1" spc="-65" dirty="0">
                <a:latin typeface="Arial" panose="020B0604020202020204"/>
                <a:cs typeface="Arial" panose="020B0604020202020204"/>
              </a:rPr>
              <a:t> </a:t>
            </a:r>
            <a:r>
              <a:rPr sz="2500" b="1" dirty="0">
                <a:latin typeface="Arial" panose="020B0604020202020204"/>
                <a:cs typeface="Arial" panose="020B0604020202020204"/>
              </a:rPr>
              <a:t>ΤΗ</a:t>
            </a:r>
            <a:r>
              <a:rPr sz="2500" b="1" spc="-60" dirty="0">
                <a:latin typeface="Arial" panose="020B0604020202020204"/>
                <a:cs typeface="Arial" panose="020B0604020202020204"/>
              </a:rPr>
              <a:t> </a:t>
            </a:r>
            <a:r>
              <a:rPr sz="2500" b="1" spc="-20" dirty="0">
                <a:latin typeface="Arial" panose="020B0604020202020204"/>
                <a:cs typeface="Arial" panose="020B0604020202020204"/>
              </a:rPr>
              <a:t>ΠΕΡΙΣΤΡΟΦΗ </a:t>
            </a:r>
            <a:r>
              <a:rPr sz="2500" b="1" spc="-25" dirty="0">
                <a:latin typeface="Arial" panose="020B0604020202020204"/>
                <a:cs typeface="Arial" panose="020B0604020202020204"/>
              </a:rPr>
              <a:t>ΤΟΥ</a:t>
            </a:r>
            <a:r>
              <a:rPr sz="2500" b="1" dirty="0">
                <a:latin typeface="Arial" panose="020B0604020202020204"/>
                <a:cs typeface="Arial" panose="020B0604020202020204"/>
              </a:rPr>
              <a:t>	</a:t>
            </a:r>
            <a:r>
              <a:rPr sz="2500" b="1" spc="-10" dirty="0">
                <a:latin typeface="Arial" panose="020B0604020202020204"/>
                <a:cs typeface="Arial" panose="020B0604020202020204"/>
              </a:rPr>
              <a:t>ΑΡΙΣΤΕΡΟΥ ΕΜΒΟΛΟΥ </a:t>
            </a:r>
            <a:r>
              <a:rPr sz="2500" b="1" spc="-40" dirty="0">
                <a:latin typeface="Arial" panose="020B0604020202020204"/>
                <a:cs typeface="Arial" panose="020B0604020202020204"/>
              </a:rPr>
              <a:t>ΡΥΘΜΙΖΕΤΑΙ</a:t>
            </a:r>
            <a:r>
              <a:rPr sz="2500" b="1" spc="-100" dirty="0">
                <a:latin typeface="Arial" panose="020B0604020202020204"/>
                <a:cs typeface="Arial" panose="020B0604020202020204"/>
              </a:rPr>
              <a:t> </a:t>
            </a:r>
            <a:r>
              <a:rPr sz="2500" b="1" spc="-50" dirty="0">
                <a:latin typeface="Arial" panose="020B0604020202020204"/>
                <a:cs typeface="Arial" panose="020B0604020202020204"/>
              </a:rPr>
              <a:t>Η </a:t>
            </a:r>
            <a:r>
              <a:rPr sz="2500" b="1" dirty="0">
                <a:latin typeface="Arial" panose="020B0604020202020204"/>
                <a:cs typeface="Arial" panose="020B0604020202020204"/>
              </a:rPr>
              <a:t>ΕΝΑΡΞΗ</a:t>
            </a:r>
            <a:r>
              <a:rPr sz="2500" b="1" spc="-170" dirty="0">
                <a:latin typeface="Arial" panose="020B0604020202020204"/>
                <a:cs typeface="Arial" panose="020B0604020202020204"/>
              </a:rPr>
              <a:t> </a:t>
            </a:r>
            <a:r>
              <a:rPr sz="2500" b="1" spc="-25">
                <a:latin typeface="Arial" panose="020B0604020202020204"/>
                <a:cs typeface="Arial" panose="020B0604020202020204"/>
              </a:rPr>
              <a:t>ΤΗΣ </a:t>
            </a:r>
            <a:r>
              <a:rPr sz="2500" b="1" spc="-10" smtClean="0">
                <a:latin typeface="Arial" panose="020B0604020202020204"/>
                <a:cs typeface="Arial" panose="020B0604020202020204"/>
              </a:rPr>
              <a:t>ΕΓΧΥΣ</a:t>
            </a:r>
            <a:r>
              <a:rPr lang="el-GR" sz="2500" b="1" spc="-10" dirty="0" smtClean="0">
                <a:latin typeface="Arial" panose="020B0604020202020204"/>
                <a:cs typeface="Arial" panose="020B0604020202020204"/>
              </a:rPr>
              <a:t>Η</a:t>
            </a:r>
            <a:r>
              <a:rPr sz="2500" b="1" spc="-10" smtClean="0">
                <a:latin typeface="Arial" panose="020B0604020202020204"/>
                <a:cs typeface="Arial" panose="020B0604020202020204"/>
              </a:rPr>
              <a:t>Σ</a:t>
            </a:r>
            <a:r>
              <a:rPr sz="2500" b="1" spc="-10" dirty="0">
                <a:latin typeface="Arial" panose="020B0604020202020204"/>
                <a:cs typeface="Arial" panose="020B0604020202020204"/>
              </a:rPr>
              <a:t>.</a:t>
            </a:r>
            <a:endParaRPr sz="2500">
              <a:latin typeface="Arial" panose="020B0604020202020204"/>
              <a:cs typeface="Arial" panose="020B0604020202020204"/>
            </a:endParaRPr>
          </a:p>
          <a:p>
            <a:pPr>
              <a:lnSpc>
                <a:spcPct val="100000"/>
              </a:lnSpc>
              <a:spcBef>
                <a:spcPts val="55"/>
              </a:spcBef>
              <a:buClr>
                <a:srgbClr val="FF0000"/>
              </a:buClr>
              <a:buFont typeface="Wingdings" panose="05000000000000000000"/>
              <a:buChar char=""/>
            </a:pPr>
            <a:endParaRPr sz="3350">
              <a:latin typeface="Arial" panose="020B0604020202020204"/>
              <a:cs typeface="Arial" panose="020B0604020202020204"/>
            </a:endParaRPr>
          </a:p>
          <a:p>
            <a:pPr marL="318770" marR="5080" indent="-306070">
              <a:lnSpc>
                <a:spcPts val="2830"/>
              </a:lnSpc>
              <a:buClr>
                <a:srgbClr val="FF0000"/>
              </a:buClr>
              <a:buFont typeface="Wingdings" panose="05000000000000000000"/>
              <a:buChar char=""/>
              <a:tabLst>
                <a:tab pos="318770" algn="l"/>
              </a:tabLst>
            </a:pPr>
            <a:r>
              <a:rPr sz="2500" b="1" dirty="0">
                <a:latin typeface="Arial" panose="020B0604020202020204"/>
                <a:cs typeface="Arial" panose="020B0604020202020204"/>
              </a:rPr>
              <a:t>ΕΝΩ</a:t>
            </a:r>
            <a:r>
              <a:rPr sz="2500" b="1" spc="-70" dirty="0">
                <a:latin typeface="Arial" panose="020B0604020202020204"/>
                <a:cs typeface="Arial" panose="020B0604020202020204"/>
              </a:rPr>
              <a:t> </a:t>
            </a:r>
            <a:r>
              <a:rPr sz="2500" b="1" dirty="0">
                <a:latin typeface="Arial" panose="020B0604020202020204"/>
                <a:cs typeface="Arial" panose="020B0604020202020204"/>
              </a:rPr>
              <a:t>ΜΕ</a:t>
            </a:r>
            <a:r>
              <a:rPr sz="2500" b="1" spc="-65" dirty="0">
                <a:latin typeface="Arial" panose="020B0604020202020204"/>
                <a:cs typeface="Arial" panose="020B0604020202020204"/>
              </a:rPr>
              <a:t> </a:t>
            </a:r>
            <a:r>
              <a:rPr sz="2500" b="1" spc="-25" dirty="0">
                <a:latin typeface="Arial" panose="020B0604020202020204"/>
                <a:cs typeface="Arial" panose="020B0604020202020204"/>
              </a:rPr>
              <a:t>ΤΗ </a:t>
            </a:r>
            <a:r>
              <a:rPr sz="2500" b="1" spc="-10" dirty="0">
                <a:latin typeface="Arial" panose="020B0604020202020204"/>
                <a:cs typeface="Arial" panose="020B0604020202020204"/>
              </a:rPr>
              <a:t>ΠΕΡΙΣΤΡΟΦΗ</a:t>
            </a:r>
            <a:r>
              <a:rPr sz="2500" b="1" spc="-150" dirty="0">
                <a:latin typeface="Arial" panose="020B0604020202020204"/>
                <a:cs typeface="Arial" panose="020B0604020202020204"/>
              </a:rPr>
              <a:t> </a:t>
            </a:r>
            <a:r>
              <a:rPr sz="2500" b="1" spc="-25" dirty="0">
                <a:latin typeface="Arial" panose="020B0604020202020204"/>
                <a:cs typeface="Arial" panose="020B0604020202020204"/>
              </a:rPr>
              <a:t>ΤΟΥ </a:t>
            </a:r>
            <a:r>
              <a:rPr sz="2500" b="1" spc="-10" dirty="0">
                <a:latin typeface="Arial" panose="020B0604020202020204"/>
                <a:cs typeface="Arial" panose="020B0604020202020204"/>
              </a:rPr>
              <a:t>ΔΕΞΙΟΥ</a:t>
            </a:r>
            <a:r>
              <a:rPr sz="2500" b="1" spc="-150" dirty="0">
                <a:latin typeface="Arial" panose="020B0604020202020204"/>
                <a:cs typeface="Arial" panose="020B0604020202020204"/>
              </a:rPr>
              <a:t> </a:t>
            </a:r>
            <a:r>
              <a:rPr sz="2500" b="1" spc="-10" dirty="0">
                <a:latin typeface="Arial" panose="020B0604020202020204"/>
                <a:cs typeface="Arial" panose="020B0604020202020204"/>
              </a:rPr>
              <a:t>ΕΜΒΟΛΟΥ </a:t>
            </a:r>
            <a:r>
              <a:rPr sz="2500" b="1" spc="-40" dirty="0">
                <a:latin typeface="Arial" panose="020B0604020202020204"/>
                <a:cs typeface="Arial" panose="020B0604020202020204"/>
              </a:rPr>
              <a:t>ΡΥΘΜΙΖΕΤΑΙ</a:t>
            </a:r>
            <a:r>
              <a:rPr sz="2500" b="1" spc="-100" dirty="0">
                <a:latin typeface="Arial" panose="020B0604020202020204"/>
                <a:cs typeface="Arial" panose="020B0604020202020204"/>
              </a:rPr>
              <a:t> </a:t>
            </a:r>
            <a:r>
              <a:rPr sz="2500" b="1" dirty="0">
                <a:latin typeface="Arial" panose="020B0604020202020204"/>
                <a:cs typeface="Arial" panose="020B0604020202020204"/>
              </a:rPr>
              <a:t>ΤΟ</a:t>
            </a:r>
            <a:r>
              <a:rPr sz="2500" b="1" spc="-105" dirty="0">
                <a:latin typeface="Arial" panose="020B0604020202020204"/>
                <a:cs typeface="Arial" panose="020B0604020202020204"/>
              </a:rPr>
              <a:t> </a:t>
            </a:r>
            <a:r>
              <a:rPr sz="2500" b="1" spc="-40" dirty="0">
                <a:latin typeface="Arial" panose="020B0604020202020204"/>
                <a:cs typeface="Arial" panose="020B0604020202020204"/>
              </a:rPr>
              <a:t>ΠΕΡΑΣ </a:t>
            </a:r>
            <a:r>
              <a:rPr sz="2500" b="1">
                <a:latin typeface="Arial" panose="020B0604020202020204"/>
                <a:cs typeface="Arial" panose="020B0604020202020204"/>
              </a:rPr>
              <a:t>ΤΗΣ</a:t>
            </a:r>
            <a:r>
              <a:rPr sz="2500" b="1" spc="-90">
                <a:latin typeface="Arial" panose="020B0604020202020204"/>
                <a:cs typeface="Arial" panose="020B0604020202020204"/>
              </a:rPr>
              <a:t> </a:t>
            </a:r>
            <a:r>
              <a:rPr sz="2500" b="1" spc="-10" smtClean="0">
                <a:latin typeface="Arial" panose="020B0604020202020204"/>
                <a:cs typeface="Arial" panose="020B0604020202020204"/>
              </a:rPr>
              <a:t>ΕΓΧΥΣ</a:t>
            </a:r>
            <a:r>
              <a:rPr lang="el-GR" sz="2500" b="1" spc="-10" dirty="0" smtClean="0">
                <a:latin typeface="Arial" panose="020B0604020202020204"/>
                <a:cs typeface="Arial" panose="020B0604020202020204"/>
              </a:rPr>
              <a:t>Η</a:t>
            </a:r>
            <a:r>
              <a:rPr sz="2500" b="1" spc="-10" smtClean="0">
                <a:latin typeface="Arial" panose="020B0604020202020204"/>
                <a:cs typeface="Arial" panose="020B0604020202020204"/>
              </a:rPr>
              <a:t>Σ</a:t>
            </a:r>
            <a:r>
              <a:rPr sz="2500" b="1" spc="-10" dirty="0">
                <a:latin typeface="Arial" panose="020B0604020202020204"/>
                <a:cs typeface="Arial" panose="020B0604020202020204"/>
              </a:rPr>
              <a:t>.</a:t>
            </a:r>
            <a:endParaRPr sz="2500">
              <a:latin typeface="Arial" panose="020B0604020202020204"/>
              <a:cs typeface="Arial" panose="020B0604020202020204"/>
            </a:endParaRPr>
          </a:p>
        </p:txBody>
      </p:sp>
      <p:sp>
        <p:nvSpPr>
          <p:cNvPr id="6" name="object 6"/>
          <p:cNvSpPr txBox="1">
            <a:spLocks noGrp="1"/>
          </p:cNvSpPr>
          <p:nvPr>
            <p:ph type="title"/>
          </p:nvPr>
        </p:nvSpPr>
        <p:spPr>
          <a:xfrm>
            <a:off x="4829809" y="576579"/>
            <a:ext cx="1165225" cy="421640"/>
          </a:xfrm>
          <a:prstGeom prst="rect">
            <a:avLst/>
          </a:prstGeom>
        </p:spPr>
        <p:txBody>
          <a:bodyPr vert="horz" wrap="square" lIns="0" tIns="12700" rIns="0" bIns="0" rtlCol="0">
            <a:spAutoFit/>
          </a:bodyPr>
          <a:lstStyle/>
          <a:p>
            <a:pPr marL="12700">
              <a:lnSpc>
                <a:spcPct val="100000"/>
              </a:lnSpc>
              <a:spcBef>
                <a:spcPts val="100"/>
              </a:spcBef>
            </a:pPr>
            <a:r>
              <a:rPr sz="2600" u="none" dirty="0">
                <a:solidFill>
                  <a:srgbClr val="000000"/>
                </a:solidFill>
              </a:rPr>
              <a:t>Σχ</a:t>
            </a:r>
            <a:r>
              <a:rPr sz="2600" u="none" spc="-10" dirty="0">
                <a:solidFill>
                  <a:srgbClr val="000000"/>
                </a:solidFill>
              </a:rPr>
              <a:t> </a:t>
            </a:r>
            <a:r>
              <a:rPr sz="2600" u="none" spc="-20" dirty="0">
                <a:solidFill>
                  <a:srgbClr val="000000"/>
                </a:solidFill>
              </a:rPr>
              <a:t>9.3δ</a:t>
            </a:r>
            <a:endParaRPr sz="2600"/>
          </a:p>
        </p:txBody>
      </p:sp>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67562"/>
            <a:ext cx="8540750" cy="5427980"/>
          </a:xfrm>
          <a:prstGeom prst="rect">
            <a:avLst/>
          </a:prstGeom>
        </p:spPr>
        <p:txBody>
          <a:bodyPr vert="horz" wrap="square" lIns="0" tIns="12065" rIns="0" bIns="0" rtlCol="0">
            <a:spAutoFit/>
          </a:bodyPr>
          <a:lstStyle/>
          <a:p>
            <a:pPr marL="153670" marR="33020" indent="-140970">
              <a:lnSpc>
                <a:spcPct val="119000"/>
              </a:lnSpc>
              <a:spcBef>
                <a:spcPts val="95"/>
              </a:spcBef>
            </a:pPr>
            <a:r>
              <a:rPr sz="2700" spc="-135" smtClean="0">
                <a:solidFill>
                  <a:srgbClr val="FF0000"/>
                </a:solidFill>
                <a:latin typeface="Arial Black" panose="020B0A04020102020204"/>
                <a:cs typeface="Arial Black" panose="020B0A04020102020204"/>
              </a:rPr>
              <a:t>3</a:t>
            </a:r>
            <a:r>
              <a:rPr lang="el-GR" sz="2700" spc="-135" dirty="0" smtClean="0">
                <a:solidFill>
                  <a:srgbClr val="FF0000"/>
                </a:solidFill>
                <a:latin typeface="Arial Black" panose="020B0A04020102020204"/>
                <a:cs typeface="Arial Black" panose="020B0A04020102020204"/>
              </a:rPr>
              <a:t> </a:t>
            </a:r>
            <a:r>
              <a:rPr lang="el-GR" sz="2700" spc="-1810" dirty="0" smtClean="0">
                <a:solidFill>
                  <a:srgbClr val="FF0000"/>
                </a:solidFill>
                <a:latin typeface="Arial Black" panose="020B0A04020102020204"/>
                <a:cs typeface="Arial Black" panose="020B0A04020102020204"/>
              </a:rPr>
              <a:t>. </a:t>
            </a:r>
            <a:r>
              <a:rPr sz="2700" smtClean="0">
                <a:latin typeface="Arial Black" panose="020B0A04020102020204"/>
                <a:cs typeface="Arial Black" panose="020B0A04020102020204"/>
              </a:rPr>
              <a:t>Τ</a:t>
            </a:r>
            <a:r>
              <a:rPr lang="el-GR" sz="2700" dirty="0" smtClean="0">
                <a:latin typeface="Arial Black" panose="020B0A04020102020204"/>
                <a:cs typeface="Arial Black" panose="020B0A04020102020204"/>
              </a:rPr>
              <a:t>ΕΤ</a:t>
            </a:r>
            <a:r>
              <a:rPr sz="2700" smtClean="0">
                <a:latin typeface="Arial Black" panose="020B0A04020102020204"/>
                <a:cs typeface="Arial Black" panose="020B0A04020102020204"/>
              </a:rPr>
              <a:t>ΡΑΧΡΟΝΗ</a:t>
            </a:r>
            <a:r>
              <a:rPr sz="2700" spc="105" smtClean="0">
                <a:latin typeface="Arial Black" panose="020B0A04020102020204"/>
                <a:cs typeface="Arial Black" panose="020B0A04020102020204"/>
              </a:rPr>
              <a:t> </a:t>
            </a:r>
            <a:r>
              <a:rPr sz="2700" dirty="0">
                <a:latin typeface="Arial Black" panose="020B0A04020102020204"/>
                <a:cs typeface="Arial Black" panose="020B0A04020102020204"/>
              </a:rPr>
              <a:t>ΟΚΤΑΚΥΛΙΝΔΡΗ</a:t>
            </a:r>
            <a:r>
              <a:rPr sz="2700" spc="95" dirty="0">
                <a:latin typeface="Arial Black" panose="020B0A04020102020204"/>
                <a:cs typeface="Arial Black" panose="020B0A04020102020204"/>
              </a:rPr>
              <a:t> </a:t>
            </a:r>
            <a:r>
              <a:rPr sz="2700" spc="-10" dirty="0">
                <a:latin typeface="Arial Black" panose="020B0A04020102020204"/>
                <a:cs typeface="Arial Black" panose="020B0A04020102020204"/>
              </a:rPr>
              <a:t>ΠΕΤΡΕ- </a:t>
            </a:r>
            <a:r>
              <a:rPr sz="2700" dirty="0">
                <a:latin typeface="Arial Black" panose="020B0A04020102020204"/>
                <a:cs typeface="Arial Black" panose="020B0A04020102020204"/>
              </a:rPr>
              <a:t>ΛΑΙΟΜΗΧΑΝΗ</a:t>
            </a:r>
            <a:r>
              <a:rPr sz="2700" spc="114" dirty="0">
                <a:latin typeface="Arial Black" panose="020B0A04020102020204"/>
                <a:cs typeface="Arial Black" panose="020B0A04020102020204"/>
              </a:rPr>
              <a:t> </a:t>
            </a:r>
            <a:r>
              <a:rPr sz="2700" dirty="0">
                <a:latin typeface="Arial Black" panose="020B0A04020102020204"/>
                <a:cs typeface="Arial Black" panose="020B0A04020102020204"/>
              </a:rPr>
              <a:t>ΕΧΕΙ</a:t>
            </a:r>
            <a:r>
              <a:rPr sz="2700" spc="114" dirty="0">
                <a:latin typeface="Arial Black" panose="020B0A04020102020204"/>
                <a:cs typeface="Arial Black" panose="020B0A04020102020204"/>
              </a:rPr>
              <a:t> </a:t>
            </a:r>
            <a:r>
              <a:rPr sz="2700">
                <a:latin typeface="Arial Black" panose="020B0A04020102020204"/>
                <a:cs typeface="Arial Black" panose="020B0A04020102020204"/>
              </a:rPr>
              <a:t>ΔΙΑΔΡΟΜΗ</a:t>
            </a:r>
            <a:r>
              <a:rPr sz="2700" spc="114">
                <a:latin typeface="Arial Black" panose="020B0A04020102020204"/>
                <a:cs typeface="Arial Black" panose="020B0A04020102020204"/>
              </a:rPr>
              <a:t> </a:t>
            </a:r>
            <a:r>
              <a:rPr sz="2700" smtClean="0">
                <a:latin typeface="Arial Black" panose="020B0A04020102020204"/>
                <a:cs typeface="Arial Black" panose="020B0A04020102020204"/>
              </a:rPr>
              <a:t>ΕΜΒΟΛΟΥ</a:t>
            </a:r>
            <a:r>
              <a:rPr sz="2700" spc="125" smtClean="0">
                <a:latin typeface="Arial Black" panose="020B0A04020102020204"/>
                <a:cs typeface="Arial Black" panose="020B0A04020102020204"/>
              </a:rPr>
              <a:t> </a:t>
            </a:r>
            <a:r>
              <a:rPr sz="2700" spc="-50" dirty="0">
                <a:solidFill>
                  <a:srgbClr val="FF0000"/>
                </a:solidFill>
                <a:latin typeface="Arial Black" panose="020B0A04020102020204"/>
                <a:cs typeface="Arial Black" panose="020B0A04020102020204"/>
              </a:rPr>
              <a:t>l</a:t>
            </a:r>
            <a:endParaRPr sz="2700">
              <a:latin typeface="Arial Black" panose="020B0A04020102020204"/>
              <a:cs typeface="Arial Black" panose="020B0A04020102020204"/>
            </a:endParaRPr>
          </a:p>
          <a:p>
            <a:pPr marL="153670" marR="693420">
              <a:lnSpc>
                <a:spcPct val="119000"/>
              </a:lnSpc>
            </a:pPr>
            <a:r>
              <a:rPr sz="2700" dirty="0">
                <a:solidFill>
                  <a:srgbClr val="FF0000"/>
                </a:solidFill>
                <a:latin typeface="Arial Black" panose="020B0A04020102020204"/>
                <a:cs typeface="Arial Black" panose="020B0A04020102020204"/>
              </a:rPr>
              <a:t>=</a:t>
            </a:r>
            <a:r>
              <a:rPr sz="2700" spc="55" dirty="0">
                <a:solidFill>
                  <a:srgbClr val="FF0000"/>
                </a:solidFill>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600</a:t>
            </a:r>
            <a:r>
              <a:rPr sz="2700" spc="55" dirty="0">
                <a:solidFill>
                  <a:srgbClr val="FF0000"/>
                </a:solidFill>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mm</a:t>
            </a:r>
            <a:r>
              <a:rPr sz="2700" dirty="0">
                <a:latin typeface="Arial Black" panose="020B0A04020102020204"/>
                <a:cs typeface="Arial Black" panose="020B0A04020102020204"/>
              </a:rPr>
              <a:t>,</a:t>
            </a:r>
            <a:r>
              <a:rPr sz="2700" spc="55" dirty="0">
                <a:latin typeface="Arial Black" panose="020B0A04020102020204"/>
                <a:cs typeface="Arial Black" panose="020B0A04020102020204"/>
              </a:rPr>
              <a:t> </a:t>
            </a:r>
            <a:r>
              <a:rPr sz="2700" dirty="0">
                <a:latin typeface="Arial Black" panose="020B0A04020102020204"/>
                <a:cs typeface="Arial Black" panose="020B0A04020102020204"/>
              </a:rPr>
              <a:t>ΔΙΑΜΕΤΡΟ</a:t>
            </a:r>
            <a:r>
              <a:rPr sz="2700" spc="50" dirty="0">
                <a:latin typeface="Arial Black" panose="020B0A04020102020204"/>
                <a:cs typeface="Arial Black" panose="020B0A04020102020204"/>
              </a:rPr>
              <a:t> </a:t>
            </a:r>
            <a:r>
              <a:rPr sz="2700" dirty="0">
                <a:latin typeface="Arial Black" panose="020B0A04020102020204"/>
                <a:cs typeface="Arial Black" panose="020B0A04020102020204"/>
              </a:rPr>
              <a:t>ΕΜΒΟΛΟΥ</a:t>
            </a:r>
            <a:r>
              <a:rPr sz="2700" spc="60" dirty="0">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d</a:t>
            </a:r>
            <a:r>
              <a:rPr sz="2700" spc="55" dirty="0">
                <a:solidFill>
                  <a:srgbClr val="FF0000"/>
                </a:solidFill>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a:t>
            </a:r>
            <a:r>
              <a:rPr sz="2700" spc="55" dirty="0">
                <a:solidFill>
                  <a:srgbClr val="FF0000"/>
                </a:solidFill>
                <a:latin typeface="Arial Black" panose="020B0A04020102020204"/>
                <a:cs typeface="Arial Black" panose="020B0A04020102020204"/>
              </a:rPr>
              <a:t> </a:t>
            </a:r>
            <a:r>
              <a:rPr sz="2700" spc="-25" dirty="0">
                <a:solidFill>
                  <a:srgbClr val="FF0000"/>
                </a:solidFill>
                <a:latin typeface="Arial Black" panose="020B0A04020102020204"/>
                <a:cs typeface="Arial Black" panose="020B0A04020102020204"/>
              </a:rPr>
              <a:t>480 </a:t>
            </a:r>
            <a:r>
              <a:rPr sz="2700" dirty="0">
                <a:solidFill>
                  <a:srgbClr val="FF0000"/>
                </a:solidFill>
                <a:latin typeface="Arial Black" panose="020B0A04020102020204"/>
                <a:cs typeface="Arial Black" panose="020B0A04020102020204"/>
              </a:rPr>
              <a:t>mm</a:t>
            </a:r>
            <a:r>
              <a:rPr sz="2700" dirty="0">
                <a:latin typeface="Arial Black" panose="020B0A04020102020204"/>
                <a:cs typeface="Arial Black" panose="020B0A04020102020204"/>
              </a:rPr>
              <a:t>,</a:t>
            </a:r>
            <a:r>
              <a:rPr sz="2700" spc="65" dirty="0">
                <a:latin typeface="Arial Black" panose="020B0A04020102020204"/>
                <a:cs typeface="Arial Black" panose="020B0A04020102020204"/>
              </a:rPr>
              <a:t> </a:t>
            </a:r>
            <a:r>
              <a:rPr sz="2700" dirty="0">
                <a:latin typeface="Arial Black" panose="020B0A04020102020204"/>
                <a:cs typeface="Arial Black" panose="020B0A04020102020204"/>
              </a:rPr>
              <a:t>ΣΤΡΟΦΕΣ</a:t>
            </a:r>
            <a:r>
              <a:rPr sz="2700" spc="70" dirty="0">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500</a:t>
            </a:r>
            <a:r>
              <a:rPr sz="2700" spc="55" dirty="0">
                <a:solidFill>
                  <a:srgbClr val="FF0000"/>
                </a:solidFill>
                <a:latin typeface="Arial Black" panose="020B0A04020102020204"/>
                <a:cs typeface="Arial Black" panose="020B0A04020102020204"/>
              </a:rPr>
              <a:t> </a:t>
            </a:r>
            <a:r>
              <a:rPr sz="2700" dirty="0">
                <a:latin typeface="Arial Black" panose="020B0A04020102020204"/>
                <a:cs typeface="Arial Black" panose="020B0A04020102020204"/>
              </a:rPr>
              <a:t>ΤΟ</a:t>
            </a:r>
            <a:r>
              <a:rPr sz="2700" spc="70" dirty="0">
                <a:latin typeface="Arial Black" panose="020B0A04020102020204"/>
                <a:cs typeface="Arial Black" panose="020B0A04020102020204"/>
              </a:rPr>
              <a:t> </a:t>
            </a:r>
            <a:r>
              <a:rPr sz="2700" dirty="0">
                <a:latin typeface="Arial Black" panose="020B0A04020102020204"/>
                <a:cs typeface="Arial Black" panose="020B0A04020102020204"/>
              </a:rPr>
              <a:t>ΛΕΠΤΟ,</a:t>
            </a:r>
            <a:r>
              <a:rPr sz="2700" spc="65" dirty="0">
                <a:latin typeface="Arial Black" panose="020B0A04020102020204"/>
                <a:cs typeface="Arial Black" panose="020B0A04020102020204"/>
              </a:rPr>
              <a:t> </a:t>
            </a:r>
            <a:r>
              <a:rPr sz="2700" spc="-20" dirty="0">
                <a:latin typeface="Arial Black" panose="020B0A04020102020204"/>
                <a:cs typeface="Arial Black" panose="020B0A04020102020204"/>
              </a:rPr>
              <a:t>ΜΕΣΗ </a:t>
            </a:r>
            <a:r>
              <a:rPr sz="2700" dirty="0">
                <a:latin typeface="Arial Black" panose="020B0A04020102020204"/>
                <a:cs typeface="Arial Black" panose="020B0A04020102020204"/>
              </a:rPr>
              <a:t>ΠΡΑΓΜΑΤΙΚΗ</a:t>
            </a:r>
            <a:r>
              <a:rPr sz="2700" spc="75" dirty="0">
                <a:latin typeface="Arial Black" panose="020B0A04020102020204"/>
                <a:cs typeface="Arial Black" panose="020B0A04020102020204"/>
              </a:rPr>
              <a:t> </a:t>
            </a:r>
            <a:r>
              <a:rPr sz="2700" dirty="0">
                <a:latin typeface="Arial Black" panose="020B0A04020102020204"/>
                <a:cs typeface="Arial Black" panose="020B0A04020102020204"/>
              </a:rPr>
              <a:t>ΠΙΕΣΗ</a:t>
            </a:r>
            <a:r>
              <a:rPr sz="2700" spc="75" dirty="0">
                <a:latin typeface="Arial Black" panose="020B0A04020102020204"/>
                <a:cs typeface="Arial Black" panose="020B0A04020102020204"/>
              </a:rPr>
              <a:t> </a:t>
            </a:r>
            <a:r>
              <a:rPr sz="2700" dirty="0">
                <a:latin typeface="Arial Black" panose="020B0A04020102020204"/>
                <a:cs typeface="Arial Black" panose="020B0A04020102020204"/>
              </a:rPr>
              <a:t>ΓΙΑ</a:t>
            </a:r>
            <a:r>
              <a:rPr sz="2700" spc="90" dirty="0">
                <a:latin typeface="Arial Black" panose="020B0A04020102020204"/>
                <a:cs typeface="Arial Black" panose="020B0A04020102020204"/>
              </a:rPr>
              <a:t> </a:t>
            </a:r>
            <a:r>
              <a:rPr sz="2700" dirty="0">
                <a:latin typeface="Arial Black" panose="020B0A04020102020204"/>
                <a:cs typeface="Arial Black" panose="020B0A04020102020204"/>
              </a:rPr>
              <a:t>ΟΛΟΥΣ</a:t>
            </a:r>
            <a:r>
              <a:rPr sz="2700" spc="80" dirty="0">
                <a:latin typeface="Arial Black" panose="020B0A04020102020204"/>
                <a:cs typeface="Arial Black" panose="020B0A04020102020204"/>
              </a:rPr>
              <a:t> </a:t>
            </a:r>
            <a:r>
              <a:rPr sz="2700" spc="-20" dirty="0">
                <a:latin typeface="Arial Black" panose="020B0A04020102020204"/>
                <a:cs typeface="Arial Black" panose="020B0A04020102020204"/>
              </a:rPr>
              <a:t>ΤΟΥΣ </a:t>
            </a:r>
            <a:r>
              <a:rPr sz="2700" dirty="0">
                <a:latin typeface="Arial Black" panose="020B0A04020102020204"/>
                <a:cs typeface="Arial Black" panose="020B0A04020102020204"/>
              </a:rPr>
              <a:t>ΚΥΛΙΝΔΡΟΥΣ</a:t>
            </a:r>
            <a:r>
              <a:rPr sz="2700" spc="35" dirty="0">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Pe</a:t>
            </a:r>
            <a:r>
              <a:rPr sz="2700" spc="35" dirty="0">
                <a:solidFill>
                  <a:srgbClr val="FF0000"/>
                </a:solidFill>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a:t>
            </a:r>
            <a:r>
              <a:rPr sz="2700" spc="45" dirty="0">
                <a:solidFill>
                  <a:srgbClr val="FF0000"/>
                </a:solidFill>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27</a:t>
            </a:r>
            <a:r>
              <a:rPr sz="2700" spc="35" dirty="0">
                <a:solidFill>
                  <a:srgbClr val="FF0000"/>
                </a:solidFill>
                <a:latin typeface="Arial Black" panose="020B0A04020102020204"/>
                <a:cs typeface="Arial Black" panose="020B0A04020102020204"/>
              </a:rPr>
              <a:t> </a:t>
            </a:r>
            <a:r>
              <a:rPr sz="2700" spc="-10" dirty="0">
                <a:solidFill>
                  <a:srgbClr val="FF0000"/>
                </a:solidFill>
                <a:latin typeface="Arial Black" panose="020B0A04020102020204"/>
                <a:cs typeface="Arial Black" panose="020B0A04020102020204"/>
              </a:rPr>
              <a:t>Kg/cm²</a:t>
            </a:r>
            <a:r>
              <a:rPr sz="2700" spc="-10" dirty="0">
                <a:latin typeface="Arial Black" panose="020B0A04020102020204"/>
                <a:cs typeface="Arial Black" panose="020B0A04020102020204"/>
              </a:rPr>
              <a:t>.</a:t>
            </a:r>
            <a:endParaRPr sz="2700">
              <a:latin typeface="Arial Black" panose="020B0A04020102020204"/>
              <a:cs typeface="Arial Black" panose="020B0A04020102020204"/>
            </a:endParaRPr>
          </a:p>
          <a:p>
            <a:pPr>
              <a:lnSpc>
                <a:spcPct val="100000"/>
              </a:lnSpc>
              <a:spcBef>
                <a:spcPts val="50"/>
              </a:spcBef>
            </a:pPr>
            <a:endParaRPr sz="2900">
              <a:latin typeface="Arial Black" panose="020B0A04020102020204"/>
              <a:cs typeface="Arial Black" panose="020B0A04020102020204"/>
            </a:endParaRPr>
          </a:p>
          <a:p>
            <a:pPr marL="12700" marR="5080" indent="115570">
              <a:lnSpc>
                <a:spcPct val="119000"/>
              </a:lnSpc>
              <a:tabLst>
                <a:tab pos="3876675" algn="l"/>
              </a:tabLst>
            </a:pPr>
            <a:r>
              <a:rPr sz="2700" dirty="0">
                <a:latin typeface="Arial Black" panose="020B0A04020102020204"/>
                <a:cs typeface="Arial Black" panose="020B0A04020102020204"/>
              </a:rPr>
              <a:t>ΝΑ</a:t>
            </a:r>
            <a:r>
              <a:rPr sz="2700" spc="95" dirty="0">
                <a:latin typeface="Arial Black" panose="020B0A04020102020204"/>
                <a:cs typeface="Arial Black" panose="020B0A04020102020204"/>
              </a:rPr>
              <a:t> </a:t>
            </a:r>
            <a:r>
              <a:rPr sz="2700" dirty="0">
                <a:latin typeface="Arial Black" panose="020B0A04020102020204"/>
                <a:cs typeface="Arial Black" panose="020B0A04020102020204"/>
              </a:rPr>
              <a:t>ΥΠΟΛΟΓΙΣΤΕΙ</a:t>
            </a:r>
            <a:r>
              <a:rPr sz="2700" spc="85" dirty="0">
                <a:latin typeface="Arial Black" panose="020B0A04020102020204"/>
                <a:cs typeface="Arial Black" panose="020B0A04020102020204"/>
              </a:rPr>
              <a:t> </a:t>
            </a:r>
            <a:r>
              <a:rPr sz="2700" dirty="0">
                <a:latin typeface="Arial Black" panose="020B0A04020102020204"/>
                <a:cs typeface="Arial Black" panose="020B0A04020102020204"/>
              </a:rPr>
              <a:t>Η</a:t>
            </a:r>
            <a:r>
              <a:rPr sz="2700" spc="100" dirty="0">
                <a:latin typeface="Arial Black" panose="020B0A04020102020204"/>
                <a:cs typeface="Arial Black" panose="020B0A04020102020204"/>
              </a:rPr>
              <a:t> </a:t>
            </a:r>
            <a:r>
              <a:rPr sz="2700">
                <a:latin typeface="Arial Black" panose="020B0A04020102020204"/>
                <a:cs typeface="Arial Black" panose="020B0A04020102020204"/>
              </a:rPr>
              <a:t>ΣΤΑΘΕΡΑ</a:t>
            </a:r>
            <a:r>
              <a:rPr sz="2700" spc="95">
                <a:latin typeface="Arial Black" panose="020B0A04020102020204"/>
                <a:cs typeface="Arial Black" panose="020B0A04020102020204"/>
              </a:rPr>
              <a:t> </a:t>
            </a:r>
            <a:r>
              <a:rPr sz="2700" smtClean="0">
                <a:latin typeface="Arial Black" panose="020B0A04020102020204"/>
                <a:cs typeface="Arial Black" panose="020B0A04020102020204"/>
              </a:rPr>
              <a:t>ΚΥΛΙ</a:t>
            </a:r>
            <a:r>
              <a:rPr sz="2700" spc="-10" smtClean="0">
                <a:latin typeface="Arial Black" panose="020B0A04020102020204"/>
                <a:cs typeface="Arial Black" panose="020B0A04020102020204"/>
              </a:rPr>
              <a:t>ΝΔΡΟΥ </a:t>
            </a:r>
            <a:r>
              <a:rPr sz="2700" dirty="0">
                <a:solidFill>
                  <a:srgbClr val="FF0000"/>
                </a:solidFill>
                <a:latin typeface="Arial Black" panose="020B0A04020102020204"/>
                <a:cs typeface="Arial Black" panose="020B0A04020102020204"/>
              </a:rPr>
              <a:t>C</a:t>
            </a:r>
            <a:r>
              <a:rPr sz="2700" dirty="0">
                <a:latin typeface="Arial Black" panose="020B0A04020102020204"/>
                <a:cs typeface="Arial Black" panose="020B0A04020102020204"/>
              </a:rPr>
              <a:t>,</a:t>
            </a:r>
            <a:r>
              <a:rPr sz="2700" spc="70" dirty="0">
                <a:latin typeface="Arial Black" panose="020B0A04020102020204"/>
                <a:cs typeface="Arial Black" panose="020B0A04020102020204"/>
              </a:rPr>
              <a:t> </a:t>
            </a:r>
            <a:r>
              <a:rPr sz="2700" dirty="0">
                <a:latin typeface="Arial Black" panose="020B0A04020102020204"/>
                <a:cs typeface="Arial Black" panose="020B0A04020102020204"/>
              </a:rPr>
              <a:t>H</a:t>
            </a:r>
            <a:r>
              <a:rPr sz="2700" spc="80" dirty="0">
                <a:latin typeface="Arial Black" panose="020B0A04020102020204"/>
                <a:cs typeface="Arial Black" panose="020B0A04020102020204"/>
              </a:rPr>
              <a:t> </a:t>
            </a:r>
            <a:r>
              <a:rPr sz="2700">
                <a:latin typeface="Arial Black" panose="020B0A04020102020204"/>
                <a:cs typeface="Arial Black" panose="020B0A04020102020204"/>
              </a:rPr>
              <a:t>ΕΝΔΕΙΚΝΥΜΕΝΗ</a:t>
            </a:r>
            <a:r>
              <a:rPr sz="2700" spc="65">
                <a:latin typeface="Arial Black" panose="020B0A04020102020204"/>
                <a:cs typeface="Arial Black" panose="020B0A04020102020204"/>
              </a:rPr>
              <a:t> </a:t>
            </a:r>
            <a:r>
              <a:rPr sz="2700" smtClean="0">
                <a:latin typeface="Arial Black" panose="020B0A04020102020204"/>
                <a:cs typeface="Arial Black" panose="020B0A04020102020204"/>
              </a:rPr>
              <a:t>ΙΣΧΥ</a:t>
            </a:r>
            <a:r>
              <a:rPr lang="el-GR" sz="2700" dirty="0" smtClean="0">
                <a:latin typeface="Arial Black" panose="020B0A04020102020204"/>
                <a:cs typeface="Arial Black" panose="020B0A04020102020204"/>
              </a:rPr>
              <a:t>Σ</a:t>
            </a:r>
            <a:r>
              <a:rPr sz="2700" spc="90" smtClean="0">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Ni</a:t>
            </a:r>
            <a:r>
              <a:rPr sz="2700" spc="75" dirty="0">
                <a:solidFill>
                  <a:srgbClr val="FF0000"/>
                </a:solidFill>
                <a:latin typeface="Arial Black" panose="020B0A04020102020204"/>
                <a:cs typeface="Arial Black" panose="020B0A04020102020204"/>
              </a:rPr>
              <a:t> </a:t>
            </a:r>
            <a:r>
              <a:rPr sz="2700" dirty="0">
                <a:latin typeface="Arial Black" panose="020B0A04020102020204"/>
                <a:cs typeface="Arial Black" panose="020B0A04020102020204"/>
              </a:rPr>
              <a:t>ΚΑΙ</a:t>
            </a:r>
            <a:r>
              <a:rPr sz="2700" spc="70" dirty="0">
                <a:latin typeface="Arial Black" panose="020B0A04020102020204"/>
                <a:cs typeface="Arial Black" panose="020B0A04020102020204"/>
              </a:rPr>
              <a:t> </a:t>
            </a:r>
            <a:r>
              <a:rPr sz="2700" spc="-50" dirty="0">
                <a:latin typeface="Arial Black" panose="020B0A04020102020204"/>
                <a:cs typeface="Arial Black" panose="020B0A04020102020204"/>
              </a:rPr>
              <a:t>H </a:t>
            </a:r>
            <a:r>
              <a:rPr sz="2700">
                <a:latin typeface="Arial Black" panose="020B0A04020102020204"/>
                <a:cs typeface="Arial Black" panose="020B0A04020102020204"/>
              </a:rPr>
              <a:t>ΠΡΑΓΜΑΤΙΚΗ</a:t>
            </a:r>
            <a:r>
              <a:rPr sz="2700" spc="130">
                <a:latin typeface="Arial Black" panose="020B0A04020102020204"/>
                <a:cs typeface="Arial Black" panose="020B0A04020102020204"/>
              </a:rPr>
              <a:t> </a:t>
            </a:r>
            <a:r>
              <a:rPr sz="2700" spc="-20" smtClean="0">
                <a:latin typeface="Arial Black" panose="020B0A04020102020204"/>
                <a:cs typeface="Arial Black" panose="020B0A04020102020204"/>
              </a:rPr>
              <a:t>ΙΣΧΥ</a:t>
            </a:r>
            <a:r>
              <a:rPr lang="el-GR" sz="2700" spc="-20" dirty="0" smtClean="0">
                <a:latin typeface="Arial Black" panose="020B0A04020102020204"/>
                <a:cs typeface="Arial Black" panose="020B0A04020102020204"/>
              </a:rPr>
              <a:t>Σ</a:t>
            </a:r>
            <a:r>
              <a:rPr sz="2700" dirty="0">
                <a:latin typeface="Arial Black" panose="020B0A04020102020204"/>
                <a:cs typeface="Arial Black" panose="020B0A04020102020204"/>
              </a:rPr>
              <a:t>	</a:t>
            </a:r>
            <a:r>
              <a:rPr sz="2700" dirty="0">
                <a:solidFill>
                  <a:srgbClr val="FF0000"/>
                </a:solidFill>
                <a:latin typeface="Arial Black" panose="020B0A04020102020204"/>
                <a:cs typeface="Arial Black" panose="020B0A04020102020204"/>
              </a:rPr>
              <a:t>Ne</a:t>
            </a:r>
            <a:r>
              <a:rPr sz="2700" spc="35" dirty="0">
                <a:solidFill>
                  <a:srgbClr val="FF0000"/>
                </a:solidFill>
                <a:latin typeface="Arial Black" panose="020B0A04020102020204"/>
                <a:cs typeface="Arial Black" panose="020B0A04020102020204"/>
              </a:rPr>
              <a:t> </a:t>
            </a:r>
            <a:r>
              <a:rPr sz="2700" dirty="0">
                <a:latin typeface="Arial Black" panose="020B0A04020102020204"/>
                <a:cs typeface="Arial Black" panose="020B0A04020102020204"/>
              </a:rPr>
              <a:t>ΟΤΑΝ</a:t>
            </a:r>
            <a:r>
              <a:rPr sz="2700" spc="45" dirty="0">
                <a:latin typeface="Arial Black" panose="020B0A04020102020204"/>
                <a:cs typeface="Arial Black" panose="020B0A04020102020204"/>
              </a:rPr>
              <a:t> </a:t>
            </a:r>
            <a:r>
              <a:rPr sz="2700" dirty="0">
                <a:latin typeface="Arial Black" panose="020B0A04020102020204"/>
                <a:cs typeface="Arial Black" panose="020B0A04020102020204"/>
              </a:rPr>
              <a:t>Ο</a:t>
            </a:r>
            <a:r>
              <a:rPr sz="2700" spc="45" dirty="0">
                <a:latin typeface="Arial Black" panose="020B0A04020102020204"/>
                <a:cs typeface="Arial Black" panose="020B0A04020102020204"/>
              </a:rPr>
              <a:t> </a:t>
            </a:r>
            <a:r>
              <a:rPr sz="2700" spc="-10" dirty="0">
                <a:latin typeface="Arial Black" panose="020B0A04020102020204"/>
                <a:cs typeface="Arial Black" panose="020B0A04020102020204"/>
              </a:rPr>
              <a:t>ΜΗΧΑΝΙΚΟΣ </a:t>
            </a:r>
            <a:r>
              <a:rPr sz="2700" dirty="0">
                <a:latin typeface="Arial Black" panose="020B0A04020102020204"/>
                <a:cs typeface="Arial Black" panose="020B0A04020102020204"/>
              </a:rPr>
              <a:t>ΒΑΘΜΟΣ</a:t>
            </a:r>
            <a:r>
              <a:rPr sz="2700" spc="100" dirty="0">
                <a:latin typeface="Arial Black" panose="020B0A04020102020204"/>
                <a:cs typeface="Arial Black" panose="020B0A04020102020204"/>
              </a:rPr>
              <a:t> </a:t>
            </a:r>
            <a:r>
              <a:rPr sz="2700" dirty="0">
                <a:latin typeface="Arial Black" panose="020B0A04020102020204"/>
                <a:cs typeface="Arial Black" panose="020B0A04020102020204"/>
              </a:rPr>
              <a:t>ΑΠΟΔΟΣΗΣ</a:t>
            </a:r>
            <a:r>
              <a:rPr sz="2700" spc="105" dirty="0">
                <a:latin typeface="Arial Black" panose="020B0A04020102020204"/>
                <a:cs typeface="Arial Black" panose="020B0A04020102020204"/>
              </a:rPr>
              <a:t> </a:t>
            </a:r>
            <a:r>
              <a:rPr sz="2700" dirty="0">
                <a:latin typeface="Arial Black" panose="020B0A04020102020204"/>
                <a:cs typeface="Arial Black" panose="020B0A04020102020204"/>
              </a:rPr>
              <a:t>ΕΙΝΑΙ</a:t>
            </a:r>
            <a:r>
              <a:rPr sz="2700" spc="90" dirty="0">
                <a:latin typeface="Arial Black" panose="020B0A04020102020204"/>
                <a:cs typeface="Arial Black" panose="020B0A04020102020204"/>
              </a:rPr>
              <a:t> </a:t>
            </a:r>
            <a:r>
              <a:rPr sz="2700" spc="-10" dirty="0">
                <a:solidFill>
                  <a:srgbClr val="FF0000"/>
                </a:solidFill>
                <a:latin typeface="Arial Black" panose="020B0A04020102020204"/>
                <a:cs typeface="Arial Black" panose="020B0A04020102020204"/>
              </a:rPr>
              <a:t>0,89</a:t>
            </a:r>
            <a:r>
              <a:rPr sz="750" spc="-10" dirty="0">
                <a:latin typeface="Arial Black" panose="020B0A04020102020204"/>
                <a:cs typeface="Arial Black" panose="020B0A04020102020204"/>
              </a:rPr>
              <a:t>.</a:t>
            </a:r>
            <a:endParaRPr sz="7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92820" cy="116078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3.</a:t>
            </a:r>
            <a:r>
              <a:rPr sz="1200" spc="16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ΤΕΤΡΑΧΡΟΝΗ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ΟΚΤΑΚΥΛΙΝΔΡΗ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600</a:t>
            </a:r>
            <a:r>
              <a:rPr sz="1200" spc="-35"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mm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480</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500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ΟΛΟΥΣ </a:t>
            </a:r>
            <a:r>
              <a:rPr sz="1200" dirty="0">
                <a:latin typeface="Arial Black" panose="020B0A04020102020204"/>
                <a:cs typeface="Arial Black" panose="020B0A04020102020204"/>
              </a:rPr>
              <a:t>ΤΟΥΣ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7945">
              <a:lnSpc>
                <a:spcPct val="134000"/>
              </a:lnSpc>
              <a:spcBef>
                <a:spcPts val="1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ΙΣΧΥ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spc="-20" dirty="0">
                <a:latin typeface="Arial Black" panose="020B0A04020102020204"/>
                <a:cs typeface="Arial Black" panose="020B0A04020102020204"/>
              </a:rPr>
              <a:t>ΙΣΧΥ </a:t>
            </a:r>
            <a:r>
              <a:rPr sz="1200" dirty="0">
                <a:solidFill>
                  <a:srgbClr val="FF0000"/>
                </a:solidFill>
                <a:latin typeface="Arial Black" panose="020B0A04020102020204"/>
                <a:cs typeface="Arial Black" panose="020B0A04020102020204"/>
              </a:rPr>
              <a:t>Ne</a:t>
            </a:r>
            <a:r>
              <a:rPr sz="1200" spc="-5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ΟΤΑΝ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ΜΗΧΑΝΙΚΟΣ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ΒΑΘΜΟΣ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ΑΠΟΔΟΣΗΣ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ΕΙΝΑΙ</a:t>
            </a:r>
            <a:r>
              <a:rPr sz="1200" spc="-20" dirty="0">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0,89</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457449"/>
            <a:ext cx="1887220" cy="1257300"/>
          </a:xfrm>
          <a:prstGeom prst="rect">
            <a:avLst/>
          </a:prstGeom>
        </p:spPr>
        <p:txBody>
          <a:bodyPr vert="horz" wrap="square" lIns="0" tIns="12700" rIns="0" bIns="0" rtlCol="0">
            <a:spAutoFit/>
          </a:bodyPr>
          <a:lstStyle/>
          <a:p>
            <a:pPr marL="12700" marR="5080">
              <a:lnSpc>
                <a:spcPct val="135000"/>
              </a:lnSpc>
              <a:spcBef>
                <a:spcPts val="100"/>
              </a:spcBef>
            </a:pPr>
            <a:r>
              <a:rPr sz="2000" dirty="0">
                <a:solidFill>
                  <a:srgbClr val="FF0000"/>
                </a:solidFill>
                <a:latin typeface="Arial Black" panose="020B0A04020102020204"/>
                <a:cs typeface="Arial Black" panose="020B0A04020102020204"/>
              </a:rPr>
              <a:t>C</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l</a:t>
            </a:r>
            <a:r>
              <a:rPr sz="2000" spc="-114"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/9000 </a:t>
            </a:r>
            <a:r>
              <a:rPr sz="2000" dirty="0">
                <a:solidFill>
                  <a:srgbClr val="FF0000"/>
                </a:solidFill>
                <a:latin typeface="Arial Black" panose="020B0A04020102020204"/>
                <a:cs typeface="Arial Black" panose="020B0A04020102020204"/>
              </a:rPr>
              <a:t>l</a:t>
            </a:r>
            <a:r>
              <a:rPr sz="2000" spc="-1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0,6</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m.</a:t>
            </a:r>
            <a:endParaRPr sz="2000">
              <a:latin typeface="Arial Black" panose="020B0A04020102020204"/>
              <a:cs typeface="Arial Black" panose="020B0A04020102020204"/>
            </a:endParaRPr>
          </a:p>
          <a:p>
            <a:pPr marL="12700">
              <a:lnSpc>
                <a:spcPct val="100000"/>
              </a:lnSpc>
              <a:spcBef>
                <a:spcPts val="840"/>
              </a:spcBef>
            </a:pPr>
            <a:r>
              <a:rPr sz="2000" dirty="0">
                <a:solidFill>
                  <a:srgbClr val="FF0000"/>
                </a:solidFill>
                <a:latin typeface="Arial Black" panose="020B0A04020102020204"/>
                <a:cs typeface="Arial Black" panose="020B0A04020102020204"/>
              </a:rPr>
              <a:t>d</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48</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cm.</a:t>
            </a:r>
            <a:endParaRPr sz="2000">
              <a:latin typeface="Arial Black" panose="020B0A04020102020204"/>
              <a:cs typeface="Arial Black" panose="020B0A04020102020204"/>
            </a:endParaRPr>
          </a:p>
        </p:txBody>
      </p:sp>
      <p:sp>
        <p:nvSpPr>
          <p:cNvPr id="4" name="object 4"/>
          <p:cNvSpPr txBox="1"/>
          <p:nvPr/>
        </p:nvSpPr>
        <p:spPr>
          <a:xfrm>
            <a:off x="2508504" y="2562859"/>
            <a:ext cx="3171825"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για</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τετραχρονη</a:t>
            </a:r>
            <a:r>
              <a:rPr sz="2000" spc="-2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μηχανη</a:t>
            </a:r>
            <a:endParaRPr sz="2000">
              <a:latin typeface="Arial Black" panose="020B0A04020102020204"/>
              <a:cs typeface="Arial Black" panose="020B0A04020102020204"/>
            </a:endParaRPr>
          </a:p>
        </p:txBody>
      </p:sp>
      <p:sp>
        <p:nvSpPr>
          <p:cNvPr id="5" name="object 5"/>
          <p:cNvSpPr txBox="1"/>
          <p:nvPr/>
        </p:nvSpPr>
        <p:spPr>
          <a:xfrm>
            <a:off x="222250" y="3794759"/>
            <a:ext cx="6007100"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a</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d² /</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 =</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3,14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(48)²</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1808,64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cm²</a:t>
            </a:r>
            <a:r>
              <a:rPr sz="2000" spc="-1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92820" cy="116078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3.</a:t>
            </a:r>
            <a:r>
              <a:rPr sz="1200" spc="16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ΤΕΤΡΑΧΡΟΝΗ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ΟΚΤΑΚΥΛΙΝΔΡΗ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600</a:t>
            </a:r>
            <a:r>
              <a:rPr sz="1200" spc="-35"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mm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480</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500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ΟΛΟΥΣ </a:t>
            </a:r>
            <a:r>
              <a:rPr sz="1200" dirty="0">
                <a:latin typeface="Arial Black" panose="020B0A04020102020204"/>
                <a:cs typeface="Arial Black" panose="020B0A04020102020204"/>
              </a:rPr>
              <a:t>ΤΟΥΣ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7945">
              <a:lnSpc>
                <a:spcPct val="134000"/>
              </a:lnSpc>
              <a:spcBef>
                <a:spcPts val="1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ΙΣΧΥ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spc="-20" dirty="0">
                <a:latin typeface="Arial Black" panose="020B0A04020102020204"/>
                <a:cs typeface="Arial Black" panose="020B0A04020102020204"/>
              </a:rPr>
              <a:t>ΙΣΧΥ </a:t>
            </a:r>
            <a:r>
              <a:rPr sz="1200" dirty="0">
                <a:solidFill>
                  <a:srgbClr val="FF0000"/>
                </a:solidFill>
                <a:latin typeface="Arial Black" panose="020B0A04020102020204"/>
                <a:cs typeface="Arial Black" panose="020B0A04020102020204"/>
              </a:rPr>
              <a:t>Ne</a:t>
            </a:r>
            <a:r>
              <a:rPr sz="1200" spc="-5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ΟΤΑΝ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ΜΗΧΑΝΙΚΟΣ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ΒΑΘΜΟΣ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ΑΠΟΔΟΣΗΣ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ΕΙΝΑΙ</a:t>
            </a:r>
            <a:r>
              <a:rPr sz="1200" spc="-20" dirty="0">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0,89</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457449"/>
            <a:ext cx="1887220" cy="1257300"/>
          </a:xfrm>
          <a:prstGeom prst="rect">
            <a:avLst/>
          </a:prstGeom>
        </p:spPr>
        <p:txBody>
          <a:bodyPr vert="horz" wrap="square" lIns="0" tIns="12700" rIns="0" bIns="0" rtlCol="0">
            <a:spAutoFit/>
          </a:bodyPr>
          <a:lstStyle/>
          <a:p>
            <a:pPr marL="12700" marR="5080">
              <a:lnSpc>
                <a:spcPct val="135000"/>
              </a:lnSpc>
              <a:spcBef>
                <a:spcPts val="100"/>
              </a:spcBef>
            </a:pPr>
            <a:r>
              <a:rPr sz="2000" dirty="0">
                <a:solidFill>
                  <a:srgbClr val="FF0000"/>
                </a:solidFill>
                <a:latin typeface="Arial Black" panose="020B0A04020102020204"/>
                <a:cs typeface="Arial Black" panose="020B0A04020102020204"/>
              </a:rPr>
              <a:t>C</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l</a:t>
            </a:r>
            <a:r>
              <a:rPr sz="2000" spc="-114"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/9000 </a:t>
            </a:r>
            <a:r>
              <a:rPr sz="2000" dirty="0">
                <a:solidFill>
                  <a:srgbClr val="FF0000"/>
                </a:solidFill>
                <a:latin typeface="Arial Black" panose="020B0A04020102020204"/>
                <a:cs typeface="Arial Black" panose="020B0A04020102020204"/>
              </a:rPr>
              <a:t>l</a:t>
            </a:r>
            <a:r>
              <a:rPr sz="2000" spc="-1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0,6</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m.</a:t>
            </a:r>
            <a:endParaRPr sz="2000">
              <a:latin typeface="Arial Black" panose="020B0A04020102020204"/>
              <a:cs typeface="Arial Black" panose="020B0A04020102020204"/>
            </a:endParaRPr>
          </a:p>
          <a:p>
            <a:pPr marL="12700">
              <a:lnSpc>
                <a:spcPct val="100000"/>
              </a:lnSpc>
              <a:spcBef>
                <a:spcPts val="840"/>
              </a:spcBef>
            </a:pPr>
            <a:r>
              <a:rPr sz="2000" dirty="0">
                <a:solidFill>
                  <a:srgbClr val="FF0000"/>
                </a:solidFill>
                <a:latin typeface="Arial Black" panose="020B0A04020102020204"/>
                <a:cs typeface="Arial Black" panose="020B0A04020102020204"/>
              </a:rPr>
              <a:t>d</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48</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cm.</a:t>
            </a:r>
            <a:endParaRPr sz="2000">
              <a:latin typeface="Arial Black" panose="020B0A04020102020204"/>
              <a:cs typeface="Arial Black" panose="020B0A04020102020204"/>
            </a:endParaRPr>
          </a:p>
        </p:txBody>
      </p:sp>
      <p:sp>
        <p:nvSpPr>
          <p:cNvPr id="4" name="object 4"/>
          <p:cNvSpPr txBox="1"/>
          <p:nvPr/>
        </p:nvSpPr>
        <p:spPr>
          <a:xfrm>
            <a:off x="2508504" y="2562859"/>
            <a:ext cx="3171825"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για</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τετραχρονη</a:t>
            </a:r>
            <a:r>
              <a:rPr sz="2000" spc="-2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μηχανη</a:t>
            </a:r>
            <a:endParaRPr sz="2000">
              <a:latin typeface="Arial Black" panose="020B0A04020102020204"/>
              <a:cs typeface="Arial Black" panose="020B0A04020102020204"/>
            </a:endParaRPr>
          </a:p>
        </p:txBody>
      </p:sp>
      <p:sp>
        <p:nvSpPr>
          <p:cNvPr id="5" name="object 5"/>
          <p:cNvSpPr txBox="1"/>
          <p:nvPr/>
        </p:nvSpPr>
        <p:spPr>
          <a:xfrm>
            <a:off x="222250" y="3794759"/>
            <a:ext cx="6355715" cy="115062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a</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d² /</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 =</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3,14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(48)²</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1808,64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cm²</a:t>
            </a:r>
            <a:r>
              <a:rPr sz="2000" spc="-1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0"/>
              </a:spcBef>
            </a:pPr>
            <a:endParaRPr sz="2850">
              <a:latin typeface="Arial Black" panose="020B0A04020102020204"/>
              <a:cs typeface="Arial Black" panose="020B0A04020102020204"/>
            </a:endParaRPr>
          </a:p>
          <a:p>
            <a:pPr marL="12700">
              <a:lnSpc>
                <a:spcPct val="100000"/>
              </a:lnSpc>
              <a:tabLst>
                <a:tab pos="6257925" algn="l"/>
              </a:tabLst>
            </a:pPr>
            <a:r>
              <a:rPr sz="2000" dirty="0">
                <a:solidFill>
                  <a:srgbClr val="FF0000"/>
                </a:solidFill>
                <a:latin typeface="Arial Black" panose="020B0A04020102020204"/>
                <a:cs typeface="Arial Black" panose="020B0A04020102020204"/>
              </a:rPr>
              <a:t>C</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l</a:t>
            </a:r>
            <a:r>
              <a:rPr sz="2000" spc="-1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a</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/9000</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0,6</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1808,64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/9000 =</a:t>
            </a:r>
            <a:r>
              <a:rPr sz="2000" spc="20" dirty="0">
                <a:solidFill>
                  <a:srgbClr val="FF0000"/>
                </a:solid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0,1205</a:t>
            </a:r>
            <a:r>
              <a:rPr sz="200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92820" cy="1160780"/>
          </a:xfrm>
          <a:prstGeom prst="rect">
            <a:avLst/>
          </a:prstGeom>
        </p:spPr>
        <p:txBody>
          <a:bodyPr vert="horz" wrap="square" lIns="0" tIns="12700" rIns="0" bIns="0" rtlCol="0">
            <a:spAutoFit/>
          </a:bodyPr>
          <a:lstStyle/>
          <a:p>
            <a:pPr marL="241300" marR="5080" indent="-228600">
              <a:lnSpc>
                <a:spcPct val="117000"/>
              </a:lnSpc>
              <a:spcBef>
                <a:spcPts val="100"/>
              </a:spcBef>
            </a:pPr>
            <a:r>
              <a:rPr sz="1200" dirty="0">
                <a:solidFill>
                  <a:srgbClr val="FF0000"/>
                </a:solidFill>
                <a:latin typeface="Arial Black" panose="020B0A04020102020204"/>
                <a:cs typeface="Arial Black" panose="020B0A04020102020204"/>
              </a:rPr>
              <a:t>3.</a:t>
            </a:r>
            <a:r>
              <a:rPr sz="1200" spc="16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ΤΕΤΡΑΧΡΟΝΗ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ΟΚΤΑΚΥΛΙΝΔΡΗ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600</a:t>
            </a:r>
            <a:r>
              <a:rPr sz="1200" spc="-35"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mm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480</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500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ΟΛΟΥΣ </a:t>
            </a:r>
            <a:r>
              <a:rPr sz="1200" dirty="0">
                <a:latin typeface="Arial Black" panose="020B0A04020102020204"/>
                <a:cs typeface="Arial Black" panose="020B0A04020102020204"/>
              </a:rPr>
              <a:t>ΤΟΥΣ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7945">
              <a:lnSpc>
                <a:spcPct val="134000"/>
              </a:lnSpc>
              <a:spcBef>
                <a:spcPts val="1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ΙΣΧΥ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3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spc="-20" dirty="0">
                <a:latin typeface="Arial Black" panose="020B0A04020102020204"/>
                <a:cs typeface="Arial Black" panose="020B0A04020102020204"/>
              </a:rPr>
              <a:t>ΙΣΧΥ </a:t>
            </a:r>
            <a:r>
              <a:rPr sz="1200" dirty="0">
                <a:solidFill>
                  <a:srgbClr val="FF0000"/>
                </a:solidFill>
                <a:latin typeface="Arial Black" panose="020B0A04020102020204"/>
                <a:cs typeface="Arial Black" panose="020B0A04020102020204"/>
              </a:rPr>
              <a:t>Ne</a:t>
            </a:r>
            <a:r>
              <a:rPr sz="1200" spc="-5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ΟΤΑΝ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ΜΗΧΑΝΙΚΟΣ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ΒΑΘΜΟΣ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ΑΠΟΔΟΣΗΣ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ΕΙΝΑΙ</a:t>
            </a:r>
            <a:r>
              <a:rPr sz="1200" spc="-20" dirty="0">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0,89</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457449"/>
            <a:ext cx="1887220" cy="1257300"/>
          </a:xfrm>
          <a:prstGeom prst="rect">
            <a:avLst/>
          </a:prstGeom>
        </p:spPr>
        <p:txBody>
          <a:bodyPr vert="horz" wrap="square" lIns="0" tIns="12700" rIns="0" bIns="0" rtlCol="0">
            <a:spAutoFit/>
          </a:bodyPr>
          <a:lstStyle/>
          <a:p>
            <a:pPr marL="12700" marR="5080">
              <a:lnSpc>
                <a:spcPct val="135000"/>
              </a:lnSpc>
              <a:spcBef>
                <a:spcPts val="100"/>
              </a:spcBef>
            </a:pPr>
            <a:r>
              <a:rPr sz="2000" dirty="0">
                <a:solidFill>
                  <a:srgbClr val="FF0000"/>
                </a:solidFill>
                <a:latin typeface="Arial Black" panose="020B0A04020102020204"/>
                <a:cs typeface="Arial Black" panose="020B0A04020102020204"/>
              </a:rPr>
              <a:t>C</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l</a:t>
            </a:r>
            <a:r>
              <a:rPr sz="2000" spc="-114"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/9000 </a:t>
            </a:r>
            <a:r>
              <a:rPr sz="2000" dirty="0">
                <a:solidFill>
                  <a:srgbClr val="FF0000"/>
                </a:solidFill>
                <a:latin typeface="Arial Black" panose="020B0A04020102020204"/>
                <a:cs typeface="Arial Black" panose="020B0A04020102020204"/>
              </a:rPr>
              <a:t>l</a:t>
            </a:r>
            <a:r>
              <a:rPr sz="2000" spc="-1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0,6</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m.</a:t>
            </a:r>
            <a:endParaRPr sz="2000">
              <a:latin typeface="Arial Black" panose="020B0A04020102020204"/>
              <a:cs typeface="Arial Black" panose="020B0A04020102020204"/>
            </a:endParaRPr>
          </a:p>
          <a:p>
            <a:pPr marL="12700">
              <a:lnSpc>
                <a:spcPct val="100000"/>
              </a:lnSpc>
              <a:spcBef>
                <a:spcPts val="840"/>
              </a:spcBef>
            </a:pPr>
            <a:r>
              <a:rPr sz="2000" dirty="0">
                <a:solidFill>
                  <a:srgbClr val="FF0000"/>
                </a:solidFill>
                <a:latin typeface="Arial Black" panose="020B0A04020102020204"/>
                <a:cs typeface="Arial Black" panose="020B0A04020102020204"/>
              </a:rPr>
              <a:t>d</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48</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cm.</a:t>
            </a:r>
            <a:endParaRPr sz="2000">
              <a:latin typeface="Arial Black" panose="020B0A04020102020204"/>
              <a:cs typeface="Arial Black" panose="020B0A04020102020204"/>
            </a:endParaRPr>
          </a:p>
        </p:txBody>
      </p:sp>
      <p:sp>
        <p:nvSpPr>
          <p:cNvPr id="4" name="object 4"/>
          <p:cNvSpPr txBox="1"/>
          <p:nvPr/>
        </p:nvSpPr>
        <p:spPr>
          <a:xfrm>
            <a:off x="2508504" y="2562859"/>
            <a:ext cx="3171825"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για</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τετραχρονη</a:t>
            </a:r>
            <a:r>
              <a:rPr sz="2000" spc="-2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μηχανη</a:t>
            </a:r>
            <a:endParaRPr sz="2000">
              <a:latin typeface="Arial Black" panose="020B0A04020102020204"/>
              <a:cs typeface="Arial Black" panose="020B0A04020102020204"/>
            </a:endParaRPr>
          </a:p>
        </p:txBody>
      </p:sp>
      <p:sp>
        <p:nvSpPr>
          <p:cNvPr id="5" name="object 5"/>
          <p:cNvSpPr txBox="1"/>
          <p:nvPr/>
        </p:nvSpPr>
        <p:spPr>
          <a:xfrm>
            <a:off x="222250" y="3794759"/>
            <a:ext cx="7482205" cy="1971039"/>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a</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d² /</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 =</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3,14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(48)²</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1808,64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cm²</a:t>
            </a:r>
            <a:r>
              <a:rPr sz="2000" spc="-1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0"/>
              </a:spcBef>
            </a:pPr>
            <a:endParaRPr sz="2850">
              <a:latin typeface="Arial Black" panose="020B0A04020102020204"/>
              <a:cs typeface="Arial Black" panose="020B0A04020102020204"/>
            </a:endParaRPr>
          </a:p>
          <a:p>
            <a:pPr marL="12700">
              <a:lnSpc>
                <a:spcPct val="100000"/>
              </a:lnSpc>
              <a:tabLst>
                <a:tab pos="6257925" algn="l"/>
              </a:tabLst>
            </a:pPr>
            <a:r>
              <a:rPr sz="2000" dirty="0">
                <a:solidFill>
                  <a:srgbClr val="FF0000"/>
                </a:solidFill>
                <a:latin typeface="Arial Black" panose="020B0A04020102020204"/>
                <a:cs typeface="Arial Black" panose="020B0A04020102020204"/>
              </a:rPr>
              <a:t>C</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l</a:t>
            </a:r>
            <a:r>
              <a:rPr sz="2000" spc="-1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a</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/9000</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0,6</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1808,64</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/9000 =</a:t>
            </a:r>
            <a:r>
              <a:rPr sz="2000" spc="20" dirty="0">
                <a:solidFill>
                  <a:srgbClr val="FF0000"/>
                </a:solid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0,1205</a:t>
            </a:r>
            <a:r>
              <a:rPr sz="200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0"/>
              </a:spcBef>
            </a:pPr>
            <a:endParaRPr sz="2850">
              <a:latin typeface="Arial Black" panose="020B0A04020102020204"/>
              <a:cs typeface="Arial Black" panose="020B0A04020102020204"/>
            </a:endParaRPr>
          </a:p>
          <a:p>
            <a:pPr marL="12700">
              <a:lnSpc>
                <a:spcPct val="100000"/>
              </a:lnSpc>
            </a:pPr>
            <a:r>
              <a:rPr sz="2000" dirty="0">
                <a:solidFill>
                  <a:srgbClr val="FF0000"/>
                </a:solidFill>
                <a:latin typeface="Arial Black" panose="020B0A04020102020204"/>
                <a:cs typeface="Arial Black" panose="020B0A04020102020204"/>
              </a:rPr>
              <a:t>Ne</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Z</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Pe .</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C</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 =</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8</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27</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 500</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0,1205 =</a:t>
            </a:r>
            <a:r>
              <a:rPr sz="2000" spc="40" dirty="0">
                <a:solidFill>
                  <a:srgbClr val="FF0000"/>
                </a:solid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13014</a:t>
            </a:r>
            <a:r>
              <a:rPr sz="2000" u="heavy" spc="-1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ΒΗΡ</a:t>
            </a:r>
            <a:r>
              <a:rPr sz="2000" spc="-5"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75435"/>
            <a:ext cx="8691880" cy="5257800"/>
          </a:xfrm>
          <a:prstGeom prst="rect">
            <a:avLst/>
          </a:prstGeom>
        </p:spPr>
        <p:txBody>
          <a:bodyPr vert="horz" wrap="square" lIns="0" tIns="12700" rIns="0" bIns="0" rtlCol="0">
            <a:spAutoFit/>
          </a:bodyPr>
          <a:lstStyle/>
          <a:p>
            <a:pPr marL="179070" marR="191770" indent="-166370">
              <a:lnSpc>
                <a:spcPct val="117000"/>
              </a:lnSpc>
              <a:spcBef>
                <a:spcPts val="100"/>
              </a:spcBef>
            </a:pPr>
            <a:r>
              <a:rPr sz="2050" spc="-20" dirty="0">
                <a:solidFill>
                  <a:srgbClr val="FF0000"/>
                </a:solidFill>
                <a:latin typeface="Arial Black" panose="020B0A04020102020204"/>
                <a:cs typeface="Arial Black" panose="020B0A04020102020204"/>
              </a:rPr>
              <a:t>4</a:t>
            </a:r>
            <a:r>
              <a:rPr sz="2050" spc="-580" dirty="0">
                <a:solidFill>
                  <a:srgbClr val="FF0000"/>
                </a:solidFill>
                <a:latin typeface="Arial Black" panose="020B0A04020102020204"/>
                <a:cs typeface="Arial Black" panose="020B0A04020102020204"/>
              </a:rPr>
              <a:t>.</a:t>
            </a:r>
            <a:r>
              <a:rPr sz="2050" spc="-10" dirty="0">
                <a:latin typeface="Arial Black" panose="020B0A04020102020204"/>
                <a:cs typeface="Arial Black" panose="020B0A04020102020204"/>
              </a:rPr>
              <a:t>ΕΝ</a:t>
            </a:r>
            <a:r>
              <a:rPr sz="2050" spc="-5" dirty="0">
                <a:latin typeface="Arial Black" panose="020B0A04020102020204"/>
                <a:cs typeface="Arial Black" panose="020B0A04020102020204"/>
              </a:rPr>
              <a:t>Ν</a:t>
            </a:r>
            <a:r>
              <a:rPr sz="2050" spc="-20" dirty="0">
                <a:latin typeface="Arial Black" panose="020B0A04020102020204"/>
                <a:cs typeface="Arial Black" panose="020B0A04020102020204"/>
              </a:rPr>
              <a:t>Ε</a:t>
            </a:r>
            <a:r>
              <a:rPr sz="2050" spc="-10" dirty="0">
                <a:latin typeface="Arial Black" panose="020B0A04020102020204"/>
                <a:cs typeface="Arial Black" panose="020B0A04020102020204"/>
              </a:rPr>
              <a:t>ΑΚ</a:t>
            </a:r>
            <a:r>
              <a:rPr sz="2050" spc="-25" dirty="0">
                <a:latin typeface="Arial Black" panose="020B0A04020102020204"/>
                <a:cs typeface="Arial Black" panose="020B0A04020102020204"/>
              </a:rPr>
              <a:t>Υ</a:t>
            </a:r>
            <a:r>
              <a:rPr sz="2050" spc="-10" dirty="0">
                <a:latin typeface="Arial Black" panose="020B0A04020102020204"/>
                <a:cs typeface="Arial Black" panose="020B0A04020102020204"/>
              </a:rPr>
              <a:t>Λ</a:t>
            </a:r>
            <a:r>
              <a:rPr sz="2050" spc="-20" dirty="0">
                <a:latin typeface="Arial Black" panose="020B0A04020102020204"/>
                <a:cs typeface="Arial Black" panose="020B0A04020102020204"/>
              </a:rPr>
              <a:t>Ι</a:t>
            </a:r>
            <a:r>
              <a:rPr sz="2050" spc="-5" dirty="0">
                <a:latin typeface="Arial Black" panose="020B0A04020102020204"/>
                <a:cs typeface="Arial Black" panose="020B0A04020102020204"/>
              </a:rPr>
              <a:t>Ν</a:t>
            </a:r>
            <a:r>
              <a:rPr sz="2050" spc="-25" dirty="0">
                <a:latin typeface="Arial Black" panose="020B0A04020102020204"/>
                <a:cs typeface="Arial Black" panose="020B0A04020102020204"/>
              </a:rPr>
              <a:t>Δ</a:t>
            </a:r>
            <a:r>
              <a:rPr sz="2050" spc="-20" dirty="0">
                <a:latin typeface="Arial Black" panose="020B0A04020102020204"/>
                <a:cs typeface="Arial Black" panose="020B0A04020102020204"/>
              </a:rPr>
              <a:t>Ρ</a:t>
            </a:r>
            <a:r>
              <a:rPr sz="2050" spc="-10" dirty="0">
                <a:latin typeface="Arial Black" panose="020B0A04020102020204"/>
                <a:cs typeface="Arial Black" panose="020B0A04020102020204"/>
              </a:rPr>
              <a:t>Η</a:t>
            </a:r>
            <a:r>
              <a:rPr sz="2050" spc="-90" dirty="0">
                <a:latin typeface="Arial Black" panose="020B0A04020102020204"/>
                <a:cs typeface="Arial Black" panose="020B0A04020102020204"/>
              </a:rPr>
              <a:t> </a:t>
            </a:r>
            <a:r>
              <a:rPr sz="2050" dirty="0">
                <a:latin typeface="Arial Black" panose="020B0A04020102020204"/>
                <a:cs typeface="Arial Black" panose="020B0A04020102020204"/>
              </a:rPr>
              <a:t>ΔΙΧΡΟΝΗ</a:t>
            </a:r>
            <a:r>
              <a:rPr sz="2050" spc="-95" dirty="0">
                <a:latin typeface="Arial Black" panose="020B0A04020102020204"/>
                <a:cs typeface="Arial Black" panose="020B0A04020102020204"/>
              </a:rPr>
              <a:t> </a:t>
            </a:r>
            <a:r>
              <a:rPr sz="2050" spc="-10" dirty="0">
                <a:latin typeface="Arial Black" panose="020B0A04020102020204"/>
                <a:cs typeface="Arial Black" panose="020B0A04020102020204"/>
              </a:rPr>
              <a:t>ΠΕΤΡΕΛΑΙΟΜΗΧΑΝΗ</a:t>
            </a:r>
            <a:r>
              <a:rPr sz="2050" spc="-90" dirty="0">
                <a:latin typeface="Arial Black" panose="020B0A04020102020204"/>
                <a:cs typeface="Arial Black" panose="020B0A04020102020204"/>
              </a:rPr>
              <a:t> </a:t>
            </a:r>
            <a:r>
              <a:rPr sz="2050" spc="-20" dirty="0">
                <a:latin typeface="Arial Black" panose="020B0A04020102020204"/>
                <a:cs typeface="Arial Black" panose="020B0A04020102020204"/>
              </a:rPr>
              <a:t>ΕΧΕΙ </a:t>
            </a:r>
            <a:r>
              <a:rPr sz="2050" dirty="0">
                <a:latin typeface="Arial Black" panose="020B0A04020102020204"/>
                <a:cs typeface="Arial Black" panose="020B0A04020102020204"/>
              </a:rPr>
              <a:t>ΔΙΑΔΡΟΜΗ</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ΕΜΒΟΛΟΥ</a:t>
            </a:r>
            <a:r>
              <a:rPr sz="2050" spc="-50"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l</a:t>
            </a:r>
            <a:r>
              <a:rPr sz="2050" spc="-6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a:t>
            </a:r>
            <a:r>
              <a:rPr sz="2050" spc="-80"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318,8</a:t>
            </a:r>
            <a:r>
              <a:rPr sz="2050" spc="-7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cm</a:t>
            </a:r>
            <a:r>
              <a:rPr sz="2050">
                <a:latin typeface="Arial Black" panose="020B0A04020102020204"/>
                <a:cs typeface="Arial Black" panose="020B0A04020102020204"/>
              </a:rPr>
              <a:t>,</a:t>
            </a:r>
            <a:r>
              <a:rPr sz="2050" spc="-65">
                <a:latin typeface="Arial Black" panose="020B0A04020102020204"/>
                <a:cs typeface="Arial Black" panose="020B0A04020102020204"/>
              </a:rPr>
              <a:t> </a:t>
            </a:r>
            <a:r>
              <a:rPr sz="2050" spc="-25" smtClean="0">
                <a:latin typeface="Arial Black" panose="020B0A04020102020204"/>
                <a:cs typeface="Arial Black" panose="020B0A04020102020204"/>
              </a:rPr>
              <a:t>ΔΙΑΜΕ</a:t>
            </a:r>
            <a:r>
              <a:rPr sz="2050" smtClean="0">
                <a:latin typeface="Arial Black" panose="020B0A04020102020204"/>
                <a:cs typeface="Arial Black" panose="020B0A04020102020204"/>
              </a:rPr>
              <a:t>ΤΡΟ</a:t>
            </a:r>
            <a:r>
              <a:rPr sz="2050" spc="-70" smtClean="0">
                <a:latin typeface="Arial Black" panose="020B0A04020102020204"/>
                <a:cs typeface="Arial Black" panose="020B0A04020102020204"/>
              </a:rPr>
              <a:t> </a:t>
            </a:r>
            <a:r>
              <a:rPr sz="2050" spc="-10" dirty="0">
                <a:latin typeface="Arial Black" panose="020B0A04020102020204"/>
                <a:cs typeface="Arial Black" panose="020B0A04020102020204"/>
              </a:rPr>
              <a:t>ΕΜΒΟΛΟΥ </a:t>
            </a:r>
            <a:r>
              <a:rPr sz="2050" dirty="0">
                <a:solidFill>
                  <a:srgbClr val="FF0000"/>
                </a:solidFill>
                <a:latin typeface="Arial Black" panose="020B0A04020102020204"/>
                <a:cs typeface="Arial Black" panose="020B0A04020102020204"/>
              </a:rPr>
              <a:t>d</a:t>
            </a:r>
            <a:r>
              <a:rPr sz="2050" spc="-5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a:t>
            </a:r>
            <a:r>
              <a:rPr sz="2050" spc="-50"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900</a:t>
            </a:r>
            <a:r>
              <a:rPr sz="2050" spc="-50"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mm</a:t>
            </a:r>
            <a:r>
              <a:rPr sz="2050" dirty="0">
                <a:latin typeface="Arial Black" panose="020B0A04020102020204"/>
                <a:cs typeface="Arial Black" panose="020B0A04020102020204"/>
              </a:rPr>
              <a:t>,</a:t>
            </a:r>
            <a:r>
              <a:rPr sz="2050" spc="-45" dirty="0">
                <a:latin typeface="Arial Black" panose="020B0A04020102020204"/>
                <a:cs typeface="Arial Black" panose="020B0A04020102020204"/>
              </a:rPr>
              <a:t> </a:t>
            </a:r>
            <a:r>
              <a:rPr sz="2050" dirty="0">
                <a:latin typeface="Arial Black" panose="020B0A04020102020204"/>
                <a:cs typeface="Arial Black" panose="020B0A04020102020204"/>
              </a:rPr>
              <a:t>ΣΤΡΟΦΕΣ</a:t>
            </a:r>
            <a:r>
              <a:rPr sz="2050" spc="-35"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78</a:t>
            </a:r>
            <a:r>
              <a:rPr sz="2050" spc="-55" dirty="0">
                <a:solidFill>
                  <a:srgbClr val="FF0000"/>
                </a:solidFill>
                <a:latin typeface="Arial Black" panose="020B0A04020102020204"/>
                <a:cs typeface="Arial Black" panose="020B0A04020102020204"/>
              </a:rPr>
              <a:t> </a:t>
            </a:r>
            <a:r>
              <a:rPr sz="2050">
                <a:latin typeface="Arial Black" panose="020B0A04020102020204"/>
                <a:cs typeface="Arial Black" panose="020B0A04020102020204"/>
              </a:rPr>
              <a:t>ΤΟ</a:t>
            </a:r>
            <a:r>
              <a:rPr sz="2050" spc="-40">
                <a:latin typeface="Arial Black" panose="020B0A04020102020204"/>
                <a:cs typeface="Arial Black" panose="020B0A04020102020204"/>
              </a:rPr>
              <a:t> </a:t>
            </a:r>
            <a:r>
              <a:rPr sz="2050" spc="-25" smtClean="0">
                <a:latin typeface="Arial Black" panose="020B0A04020102020204"/>
                <a:cs typeface="Arial Black" panose="020B0A04020102020204"/>
              </a:rPr>
              <a:t>ΛΕ</a:t>
            </a:r>
            <a:r>
              <a:rPr sz="2050" smtClean="0">
                <a:latin typeface="Arial Black" panose="020B0A04020102020204"/>
                <a:cs typeface="Arial Black" panose="020B0A04020102020204"/>
              </a:rPr>
              <a:t>ΠΤΟ</a:t>
            </a:r>
            <a:r>
              <a:rPr sz="2050" dirty="0">
                <a:latin typeface="Arial Black" panose="020B0A04020102020204"/>
                <a:cs typeface="Arial Black" panose="020B0A04020102020204"/>
              </a:rPr>
              <a:t>,</a:t>
            </a:r>
            <a:r>
              <a:rPr sz="2050" spc="-45" dirty="0">
                <a:latin typeface="Arial Black" panose="020B0A04020102020204"/>
                <a:cs typeface="Arial Black" panose="020B0A04020102020204"/>
              </a:rPr>
              <a:t> </a:t>
            </a:r>
            <a:r>
              <a:rPr sz="2050" spc="-20" dirty="0">
                <a:latin typeface="Arial Black" panose="020B0A04020102020204"/>
                <a:cs typeface="Arial Black" panose="020B0A04020102020204"/>
              </a:rPr>
              <a:t>ΜΕΣΗ </a:t>
            </a:r>
            <a:r>
              <a:rPr sz="2050" spc="-10" dirty="0">
                <a:latin typeface="Arial Black" panose="020B0A04020102020204"/>
                <a:cs typeface="Arial Black" panose="020B0A04020102020204"/>
              </a:rPr>
              <a:t>ΕΝΔΕΙΚΝΥΜΕΝΗ</a:t>
            </a:r>
            <a:r>
              <a:rPr sz="2050" spc="-95" dirty="0">
                <a:latin typeface="Arial Black" panose="020B0A04020102020204"/>
                <a:cs typeface="Arial Black" panose="020B0A04020102020204"/>
              </a:rPr>
              <a:t> </a:t>
            </a:r>
            <a:r>
              <a:rPr sz="2050" dirty="0">
                <a:latin typeface="Arial Black" panose="020B0A04020102020204"/>
                <a:cs typeface="Arial Black" panose="020B0A04020102020204"/>
              </a:rPr>
              <a:t>ΠΙΕΣΗ</a:t>
            </a:r>
            <a:r>
              <a:rPr sz="2050" spc="-95" dirty="0">
                <a:latin typeface="Arial Black" panose="020B0A04020102020204"/>
                <a:cs typeface="Arial Black" panose="020B0A04020102020204"/>
              </a:rPr>
              <a:t> </a:t>
            </a:r>
            <a:r>
              <a:rPr sz="2050" dirty="0">
                <a:latin typeface="Arial Black" panose="020B0A04020102020204"/>
                <a:cs typeface="Arial Black" panose="020B0A04020102020204"/>
              </a:rPr>
              <a:t>ΓΙΑ</a:t>
            </a:r>
            <a:r>
              <a:rPr sz="2050" spc="-105" dirty="0">
                <a:latin typeface="Arial Black" panose="020B0A04020102020204"/>
                <a:cs typeface="Arial Black" panose="020B0A04020102020204"/>
              </a:rPr>
              <a:t> </a:t>
            </a:r>
            <a:r>
              <a:rPr sz="2050" dirty="0">
                <a:latin typeface="Arial Black" panose="020B0A04020102020204"/>
                <a:cs typeface="Arial Black" panose="020B0A04020102020204"/>
              </a:rPr>
              <a:t>ΟΛΟΥΣ</a:t>
            </a:r>
            <a:r>
              <a:rPr sz="2050" spc="-95" dirty="0">
                <a:latin typeface="Arial Black" panose="020B0A04020102020204"/>
                <a:cs typeface="Arial Black" panose="020B0A04020102020204"/>
              </a:rPr>
              <a:t> </a:t>
            </a:r>
            <a:r>
              <a:rPr sz="2050" dirty="0">
                <a:latin typeface="Arial Black" panose="020B0A04020102020204"/>
                <a:cs typeface="Arial Black" panose="020B0A04020102020204"/>
              </a:rPr>
              <a:t>ΤΟΥΣ</a:t>
            </a:r>
            <a:r>
              <a:rPr sz="2050" spc="-95" dirty="0">
                <a:latin typeface="Arial Black" panose="020B0A04020102020204"/>
                <a:cs typeface="Arial Black" panose="020B0A04020102020204"/>
              </a:rPr>
              <a:t> </a:t>
            </a:r>
            <a:r>
              <a:rPr sz="2050" dirty="0">
                <a:latin typeface="Arial Black" panose="020B0A04020102020204"/>
                <a:cs typeface="Arial Black" panose="020B0A04020102020204"/>
              </a:rPr>
              <a:t>ΚΥΛΙΝΔΡΟΥΣ</a:t>
            </a:r>
            <a:r>
              <a:rPr sz="2050" spc="-55" dirty="0">
                <a:latin typeface="Arial Black" panose="020B0A04020102020204"/>
                <a:cs typeface="Arial Black" panose="020B0A04020102020204"/>
              </a:rPr>
              <a:t> </a:t>
            </a:r>
            <a:r>
              <a:rPr sz="2050" spc="-25" dirty="0">
                <a:solidFill>
                  <a:srgbClr val="FF0000"/>
                </a:solidFill>
                <a:latin typeface="Arial Black" panose="020B0A04020102020204"/>
                <a:cs typeface="Arial Black" panose="020B0A04020102020204"/>
              </a:rPr>
              <a:t>Pi</a:t>
            </a:r>
            <a:endParaRPr sz="2050">
              <a:latin typeface="Arial Black" panose="020B0A04020102020204"/>
              <a:cs typeface="Arial Black" panose="020B0A04020102020204"/>
            </a:endParaRPr>
          </a:p>
          <a:p>
            <a:pPr marL="179070">
              <a:lnSpc>
                <a:spcPct val="100000"/>
              </a:lnSpc>
              <a:spcBef>
                <a:spcPts val="420"/>
              </a:spcBef>
            </a:pPr>
            <a:r>
              <a:rPr sz="2050" dirty="0">
                <a:solidFill>
                  <a:srgbClr val="FF0000"/>
                </a:solidFill>
                <a:latin typeface="Arial Black" panose="020B0A04020102020204"/>
                <a:cs typeface="Arial Black" panose="020B0A04020102020204"/>
              </a:rPr>
              <a:t>=</a:t>
            </a:r>
            <a:r>
              <a:rPr sz="2050" spc="-7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21,3</a:t>
            </a:r>
            <a:r>
              <a:rPr sz="2050" spc="-6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Kg/cm²</a:t>
            </a:r>
            <a:r>
              <a:rPr sz="2050" spc="-50" dirty="0">
                <a:solidFill>
                  <a:srgbClr val="FF0000"/>
                </a:solidFill>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60" dirty="0">
                <a:latin typeface="Arial Black" panose="020B0A04020102020204"/>
                <a:cs typeface="Arial Black" panose="020B0A04020102020204"/>
              </a:rPr>
              <a:t> </a:t>
            </a:r>
            <a:r>
              <a:rPr sz="2050" dirty="0">
                <a:latin typeface="Arial Black" panose="020B0A04020102020204"/>
                <a:cs typeface="Arial Black" panose="020B0A04020102020204"/>
              </a:rPr>
              <a:t>ΜΕΣΗ</a:t>
            </a:r>
            <a:r>
              <a:rPr sz="2050" spc="-60" dirty="0">
                <a:latin typeface="Arial Black" panose="020B0A04020102020204"/>
                <a:cs typeface="Arial Black" panose="020B0A04020102020204"/>
              </a:rPr>
              <a:t> </a:t>
            </a:r>
            <a:r>
              <a:rPr sz="2050" dirty="0">
                <a:latin typeface="Arial Black" panose="020B0A04020102020204"/>
                <a:cs typeface="Arial Black" panose="020B0A04020102020204"/>
              </a:rPr>
              <a:t>ΠΙΕΣΗ</a:t>
            </a:r>
            <a:r>
              <a:rPr sz="2050" spc="-60" dirty="0">
                <a:latin typeface="Arial Black" panose="020B0A04020102020204"/>
                <a:cs typeface="Arial Black" panose="020B0A04020102020204"/>
              </a:rPr>
              <a:t> </a:t>
            </a:r>
            <a:r>
              <a:rPr sz="2050" dirty="0">
                <a:latin typeface="Arial Black" panose="020B0A04020102020204"/>
                <a:cs typeface="Arial Black" panose="020B0A04020102020204"/>
              </a:rPr>
              <a:t>ΑΠΩΛΕΙΩΝ</a:t>
            </a:r>
            <a:r>
              <a:rPr sz="2050" spc="-25"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Pf</a:t>
            </a:r>
            <a:r>
              <a:rPr sz="2050" spc="40"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a:t>
            </a:r>
            <a:r>
              <a:rPr sz="2050" spc="-6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1,1</a:t>
            </a:r>
            <a:r>
              <a:rPr sz="2050" spc="-65" dirty="0">
                <a:solidFill>
                  <a:srgbClr val="FF0000"/>
                </a:solidFill>
                <a:latin typeface="Arial Black" panose="020B0A04020102020204"/>
                <a:cs typeface="Arial Black" panose="020B0A04020102020204"/>
              </a:rPr>
              <a:t> </a:t>
            </a:r>
            <a:r>
              <a:rPr sz="2050" spc="-10" dirty="0">
                <a:solidFill>
                  <a:srgbClr val="FF0000"/>
                </a:solidFill>
                <a:latin typeface="Arial Black" panose="020B0A04020102020204"/>
                <a:cs typeface="Arial Black" panose="020B0A04020102020204"/>
              </a:rPr>
              <a:t>Kg/cm²</a:t>
            </a:r>
            <a:r>
              <a:rPr sz="2050" spc="-10" dirty="0">
                <a:latin typeface="Arial Black" panose="020B0A04020102020204"/>
                <a:cs typeface="Arial Black" panose="020B0A04020102020204"/>
              </a:rPr>
              <a:t>.</a:t>
            </a:r>
            <a:endParaRPr sz="2050">
              <a:latin typeface="Arial Black" panose="020B0A04020102020204"/>
              <a:cs typeface="Arial Black" panose="020B0A04020102020204"/>
            </a:endParaRPr>
          </a:p>
          <a:p>
            <a:pPr>
              <a:lnSpc>
                <a:spcPct val="100000"/>
              </a:lnSpc>
              <a:spcBef>
                <a:spcPts val="65"/>
              </a:spcBef>
            </a:pPr>
            <a:endParaRPr sz="2250">
              <a:latin typeface="Arial Black" panose="020B0A04020102020204"/>
              <a:cs typeface="Arial Black" panose="020B0A04020102020204"/>
            </a:endParaRPr>
          </a:p>
          <a:p>
            <a:pPr marL="12700" marR="5080" indent="434340">
              <a:lnSpc>
                <a:spcPct val="117000"/>
              </a:lnSpc>
            </a:pPr>
            <a:r>
              <a:rPr sz="2050" dirty="0">
                <a:latin typeface="Arial Black" panose="020B0A04020102020204"/>
                <a:cs typeface="Arial Black" panose="020B0A04020102020204"/>
              </a:rPr>
              <a:t>Η</a:t>
            </a:r>
            <a:r>
              <a:rPr sz="2050" spc="-85" dirty="0">
                <a:latin typeface="Arial Black" panose="020B0A04020102020204"/>
                <a:cs typeface="Arial Black" panose="020B0A04020102020204"/>
              </a:rPr>
              <a:t> </a:t>
            </a:r>
            <a:r>
              <a:rPr sz="2050" dirty="0">
                <a:latin typeface="Arial Black" panose="020B0A04020102020204"/>
                <a:cs typeface="Arial Black" panose="020B0A04020102020204"/>
              </a:rPr>
              <a:t>ΜΗΧΑΝΗ</a:t>
            </a:r>
            <a:r>
              <a:rPr sz="2050" spc="-75" dirty="0">
                <a:latin typeface="Arial Black" panose="020B0A04020102020204"/>
                <a:cs typeface="Arial Black" panose="020B0A04020102020204"/>
              </a:rPr>
              <a:t> </a:t>
            </a:r>
            <a:r>
              <a:rPr sz="2050" spc="-10" dirty="0">
                <a:latin typeface="Arial Black" panose="020B0A04020102020204"/>
                <a:cs typeface="Arial Black" panose="020B0A04020102020204"/>
              </a:rPr>
              <a:t>ΚΑΤΑΝΑΛΩΝΕΙ</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ΚΑΥΣΙΜΟ</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ΑΝΑ</a:t>
            </a:r>
            <a:r>
              <a:rPr sz="2050" spc="-85" dirty="0">
                <a:latin typeface="Arial Black" panose="020B0A04020102020204"/>
                <a:cs typeface="Arial Black" panose="020B0A04020102020204"/>
              </a:rPr>
              <a:t> </a:t>
            </a:r>
            <a:r>
              <a:rPr sz="2050" dirty="0">
                <a:latin typeface="Arial Black" panose="020B0A04020102020204"/>
                <a:cs typeface="Arial Black" panose="020B0A04020102020204"/>
              </a:rPr>
              <a:t>ΩΡΑ</a:t>
            </a:r>
            <a:r>
              <a:rPr sz="2050" spc="-45" dirty="0">
                <a:latin typeface="Arial Black" panose="020B0A04020102020204"/>
                <a:cs typeface="Arial Black" panose="020B0A04020102020204"/>
              </a:rPr>
              <a:t> </a:t>
            </a:r>
            <a:r>
              <a:rPr sz="2050">
                <a:solidFill>
                  <a:srgbClr val="FF0000"/>
                </a:solidFill>
                <a:latin typeface="Arial Black" panose="020B0A04020102020204"/>
                <a:cs typeface="Arial Black" panose="020B0A04020102020204"/>
              </a:rPr>
              <a:t>8,088</a:t>
            </a:r>
            <a:r>
              <a:rPr sz="2050" spc="-85">
                <a:solidFill>
                  <a:srgbClr val="FF0000"/>
                </a:solidFill>
                <a:latin typeface="Arial Black" panose="020B0A04020102020204"/>
                <a:cs typeface="Arial Black" panose="020B0A04020102020204"/>
              </a:rPr>
              <a:t> </a:t>
            </a:r>
            <a:r>
              <a:rPr sz="2050" spc="-20" smtClean="0">
                <a:solidFill>
                  <a:srgbClr val="FF0000"/>
                </a:solidFill>
                <a:latin typeface="Arial Black" panose="020B0A04020102020204"/>
                <a:cs typeface="Arial Black" panose="020B0A04020102020204"/>
              </a:rPr>
              <a:t>Ton</a:t>
            </a:r>
            <a:r>
              <a:rPr lang="en-US" sz="2050" spc="-20" dirty="0" smtClean="0">
                <a:solidFill>
                  <a:srgbClr val="FF0000"/>
                </a:solidFill>
                <a:latin typeface="Arial Black" panose="020B0A04020102020204"/>
                <a:cs typeface="Arial Black" panose="020B0A04020102020204"/>
              </a:rPr>
              <a:t>s</a:t>
            </a:r>
            <a:r>
              <a:rPr sz="2050" spc="-20" smtClean="0">
                <a:latin typeface="Arial Black" panose="020B0A04020102020204"/>
                <a:cs typeface="Arial Black" panose="020B0A04020102020204"/>
              </a:rPr>
              <a:t>, </a:t>
            </a:r>
            <a:r>
              <a:rPr sz="2050" dirty="0">
                <a:latin typeface="Arial Black" panose="020B0A04020102020204"/>
                <a:cs typeface="Arial Black" panose="020B0A04020102020204"/>
              </a:rPr>
              <a:t>Η</a:t>
            </a:r>
            <a:r>
              <a:rPr sz="2050" spc="-90" dirty="0">
                <a:latin typeface="Arial Black" panose="020B0A04020102020204"/>
                <a:cs typeface="Arial Black" panose="020B0A04020102020204"/>
              </a:rPr>
              <a:t> </a:t>
            </a:r>
            <a:r>
              <a:rPr sz="2050" dirty="0">
                <a:latin typeface="Arial Black" panose="020B0A04020102020204"/>
                <a:cs typeface="Arial Black" panose="020B0A04020102020204"/>
              </a:rPr>
              <a:t>ΘΕΡΜΙΚΗ</a:t>
            </a:r>
            <a:r>
              <a:rPr sz="2050" spc="-90" dirty="0">
                <a:latin typeface="Arial Black" panose="020B0A04020102020204"/>
                <a:cs typeface="Arial Black" panose="020B0A04020102020204"/>
              </a:rPr>
              <a:t> </a:t>
            </a:r>
            <a:r>
              <a:rPr sz="2050" dirty="0">
                <a:latin typeface="Arial Black" panose="020B0A04020102020204"/>
                <a:cs typeface="Arial Black" panose="020B0A04020102020204"/>
              </a:rPr>
              <a:t>ΙΚΑΝΟΤΗΤΑ</a:t>
            </a:r>
            <a:r>
              <a:rPr sz="2050" spc="-85" dirty="0">
                <a:latin typeface="Arial Black" panose="020B0A04020102020204"/>
                <a:cs typeface="Arial Black" panose="020B0A04020102020204"/>
              </a:rPr>
              <a:t> </a:t>
            </a:r>
            <a:r>
              <a:rPr sz="2050" dirty="0">
                <a:latin typeface="Arial Black" panose="020B0A04020102020204"/>
                <a:cs typeface="Arial Black" panose="020B0A04020102020204"/>
              </a:rPr>
              <a:t>ΤΟΥ</a:t>
            </a:r>
            <a:r>
              <a:rPr sz="2050" spc="-90" dirty="0">
                <a:latin typeface="Arial Black" panose="020B0A04020102020204"/>
                <a:cs typeface="Arial Black" panose="020B0A04020102020204"/>
              </a:rPr>
              <a:t> </a:t>
            </a:r>
            <a:r>
              <a:rPr sz="2050" spc="-10" dirty="0">
                <a:latin typeface="Arial Black" panose="020B0A04020102020204"/>
                <a:cs typeface="Arial Black" panose="020B0A04020102020204"/>
              </a:rPr>
              <a:t>ΚΑΥΣΙΜΟΥ</a:t>
            </a:r>
            <a:endParaRPr sz="2050">
              <a:latin typeface="Arial Black" panose="020B0A04020102020204"/>
              <a:cs typeface="Arial Black" panose="020B0A04020102020204"/>
            </a:endParaRPr>
          </a:p>
          <a:p>
            <a:pPr marL="99060">
              <a:lnSpc>
                <a:spcPct val="100000"/>
              </a:lnSpc>
              <a:spcBef>
                <a:spcPts val="590"/>
              </a:spcBef>
            </a:pPr>
            <a:r>
              <a:rPr sz="2050" dirty="0">
                <a:latin typeface="Arial Black" panose="020B0A04020102020204"/>
                <a:cs typeface="Arial Black" panose="020B0A04020102020204"/>
              </a:rPr>
              <a:t>ΕΙΝΑΙ</a:t>
            </a:r>
            <a:r>
              <a:rPr sz="2050" spc="-90"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10030</a:t>
            </a:r>
            <a:r>
              <a:rPr sz="2050" spc="-105" dirty="0">
                <a:solidFill>
                  <a:srgbClr val="FF0000"/>
                </a:solidFill>
                <a:latin typeface="Arial Black" panose="020B0A04020102020204"/>
                <a:cs typeface="Arial Black" panose="020B0A04020102020204"/>
              </a:rPr>
              <a:t> </a:t>
            </a:r>
            <a:r>
              <a:rPr sz="2050" spc="-10" dirty="0">
                <a:solidFill>
                  <a:srgbClr val="FF0000"/>
                </a:solidFill>
                <a:latin typeface="Arial Black" panose="020B0A04020102020204"/>
                <a:cs typeface="Arial Black" panose="020B0A04020102020204"/>
              </a:rPr>
              <a:t>Kcal/Kg</a:t>
            </a:r>
            <a:r>
              <a:rPr sz="2050" spc="-10" dirty="0">
                <a:latin typeface="Arial Black" panose="020B0A04020102020204"/>
                <a:cs typeface="Arial Black" panose="020B0A04020102020204"/>
              </a:rPr>
              <a:t>.</a:t>
            </a:r>
            <a:endParaRPr sz="2050">
              <a:latin typeface="Arial Black" panose="020B0A04020102020204"/>
              <a:cs typeface="Arial Black" panose="020B0A04020102020204"/>
            </a:endParaRPr>
          </a:p>
          <a:p>
            <a:pPr>
              <a:lnSpc>
                <a:spcPct val="100000"/>
              </a:lnSpc>
              <a:spcBef>
                <a:spcPts val="55"/>
              </a:spcBef>
            </a:pPr>
            <a:endParaRPr sz="2250">
              <a:latin typeface="Arial Black" panose="020B0A04020102020204"/>
              <a:cs typeface="Arial Black" panose="020B0A04020102020204"/>
            </a:endParaRPr>
          </a:p>
          <a:p>
            <a:pPr marL="12700" marR="1051560" indent="434340">
              <a:lnSpc>
                <a:spcPct val="117000"/>
              </a:lnSpc>
              <a:spcBef>
                <a:spcPts val="5"/>
              </a:spcBef>
            </a:pPr>
            <a:r>
              <a:rPr sz="2050" dirty="0">
                <a:latin typeface="Arial Black" panose="020B0A04020102020204"/>
                <a:cs typeface="Arial Black" panose="020B0A04020102020204"/>
              </a:rPr>
              <a:t>ΝΑ</a:t>
            </a:r>
            <a:r>
              <a:rPr sz="2050" spc="-70" dirty="0">
                <a:latin typeface="Arial Black" panose="020B0A04020102020204"/>
                <a:cs typeface="Arial Black" panose="020B0A04020102020204"/>
              </a:rPr>
              <a:t> </a:t>
            </a:r>
            <a:r>
              <a:rPr sz="2050" spc="-10" dirty="0">
                <a:latin typeface="Arial Black" panose="020B0A04020102020204"/>
                <a:cs typeface="Arial Black" panose="020B0A04020102020204"/>
              </a:rPr>
              <a:t>ΥΠΟΛΟΓΙΣΤΟΥΝ</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Η</a:t>
            </a:r>
            <a:r>
              <a:rPr sz="2050" spc="-65" dirty="0">
                <a:latin typeface="Arial Black" panose="020B0A04020102020204"/>
                <a:cs typeface="Arial Black" panose="020B0A04020102020204"/>
              </a:rPr>
              <a:t> </a:t>
            </a:r>
            <a:r>
              <a:rPr sz="2050" dirty="0">
                <a:latin typeface="Arial Black" panose="020B0A04020102020204"/>
                <a:cs typeface="Arial Black" panose="020B0A04020102020204"/>
              </a:rPr>
              <a:t>ΣΤΑΘΕΡΑ</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ΚΥΛΙΝΔΡΟΥ</a:t>
            </a:r>
            <a:r>
              <a:rPr sz="2050" spc="-35"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C</a:t>
            </a:r>
            <a:r>
              <a:rPr sz="2050" dirty="0">
                <a:latin typeface="Arial Black" panose="020B0A04020102020204"/>
                <a:cs typeface="Arial Black" panose="020B0A04020102020204"/>
              </a:rPr>
              <a:t>,</a:t>
            </a:r>
            <a:r>
              <a:rPr sz="2050" spc="-70" dirty="0">
                <a:latin typeface="Arial Black" panose="020B0A04020102020204"/>
                <a:cs typeface="Arial Black" panose="020B0A04020102020204"/>
              </a:rPr>
              <a:t> </a:t>
            </a:r>
            <a:r>
              <a:rPr sz="2050" spc="-50" dirty="0">
                <a:latin typeface="Arial Black" panose="020B0A04020102020204"/>
                <a:cs typeface="Arial Black" panose="020B0A04020102020204"/>
              </a:rPr>
              <a:t>H </a:t>
            </a:r>
            <a:r>
              <a:rPr sz="2050" spc="-10" dirty="0">
                <a:latin typeface="Arial Black" panose="020B0A04020102020204"/>
                <a:cs typeface="Arial Black" panose="020B0A04020102020204"/>
              </a:rPr>
              <a:t>ΕΝΔΕΙΚΝΥΜΕΝΗ</a:t>
            </a:r>
            <a:r>
              <a:rPr sz="2050" spc="-60" dirty="0">
                <a:latin typeface="Arial Black" panose="020B0A04020102020204"/>
                <a:cs typeface="Arial Black" panose="020B0A04020102020204"/>
              </a:rPr>
              <a:t> </a:t>
            </a:r>
            <a:r>
              <a:rPr sz="2050" dirty="0">
                <a:latin typeface="Arial Black" panose="020B0A04020102020204"/>
                <a:cs typeface="Arial Black" panose="020B0A04020102020204"/>
              </a:rPr>
              <a:t>ΙΣΧΥ</a:t>
            </a:r>
            <a:r>
              <a:rPr sz="2050" spc="-50"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Ni</a:t>
            </a:r>
            <a:r>
              <a:rPr sz="2050" dirty="0">
                <a:latin typeface="Arial Black" panose="020B0A04020102020204"/>
                <a:cs typeface="Arial Black" panose="020B0A04020102020204"/>
              </a:rPr>
              <a:t>,</a:t>
            </a:r>
            <a:r>
              <a:rPr sz="2050" spc="-60" dirty="0">
                <a:latin typeface="Arial Black" panose="020B0A04020102020204"/>
                <a:cs typeface="Arial Black" panose="020B0A04020102020204"/>
              </a:rPr>
              <a:t> </a:t>
            </a:r>
            <a:r>
              <a:rPr sz="2050" dirty="0">
                <a:latin typeface="Arial Black" panose="020B0A04020102020204"/>
                <a:cs typeface="Arial Black" panose="020B0A04020102020204"/>
              </a:rPr>
              <a:t>H</a:t>
            </a:r>
            <a:r>
              <a:rPr sz="2050" spc="-60" dirty="0">
                <a:latin typeface="Arial Black" panose="020B0A04020102020204"/>
                <a:cs typeface="Arial Black" panose="020B0A04020102020204"/>
              </a:rPr>
              <a:t> </a:t>
            </a:r>
            <a:r>
              <a:rPr sz="2050" spc="-10">
                <a:latin typeface="Arial Black" panose="020B0A04020102020204"/>
                <a:cs typeface="Arial Black" panose="020B0A04020102020204"/>
              </a:rPr>
              <a:t>ΠΡΑΓΜΑΤΙΚΗ</a:t>
            </a:r>
            <a:r>
              <a:rPr sz="2050" spc="-55">
                <a:latin typeface="Arial Black" panose="020B0A04020102020204"/>
                <a:cs typeface="Arial Black" panose="020B0A04020102020204"/>
              </a:rPr>
              <a:t> </a:t>
            </a:r>
            <a:r>
              <a:rPr sz="2050" smtClean="0">
                <a:latin typeface="Arial Black" panose="020B0A04020102020204"/>
                <a:cs typeface="Arial Black" panose="020B0A04020102020204"/>
              </a:rPr>
              <a:t>ΙΣΧΥ</a:t>
            </a:r>
            <a:r>
              <a:rPr lang="el-GR" sz="2050" dirty="0" smtClean="0">
                <a:latin typeface="Arial Black" panose="020B0A04020102020204"/>
                <a:cs typeface="Arial Black" panose="020B0A04020102020204"/>
              </a:rPr>
              <a:t>Σ</a:t>
            </a:r>
            <a:r>
              <a:rPr sz="2050" spc="-50" smtClean="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Ne</a:t>
            </a:r>
            <a:r>
              <a:rPr sz="2050" dirty="0">
                <a:latin typeface="Arial Black" panose="020B0A04020102020204"/>
                <a:cs typeface="Arial Black" panose="020B0A04020102020204"/>
              </a:rPr>
              <a:t>,</a:t>
            </a:r>
            <a:r>
              <a:rPr sz="2050" spc="-60" dirty="0">
                <a:latin typeface="Arial Black" panose="020B0A04020102020204"/>
                <a:cs typeface="Arial Black" panose="020B0A04020102020204"/>
              </a:rPr>
              <a:t> </a:t>
            </a:r>
            <a:r>
              <a:rPr sz="2050" spc="-50" dirty="0">
                <a:latin typeface="Arial Black" panose="020B0A04020102020204"/>
                <a:cs typeface="Arial Black" panose="020B0A04020102020204"/>
              </a:rPr>
              <a:t>Η </a:t>
            </a:r>
            <a:r>
              <a:rPr sz="2050" dirty="0">
                <a:latin typeface="Arial Black" panose="020B0A04020102020204"/>
                <a:cs typeface="Arial Black" panose="020B0A04020102020204"/>
              </a:rPr>
              <a:t>ΕΙΔΙΚΗ</a:t>
            </a:r>
            <a:r>
              <a:rPr sz="2050" spc="-75" dirty="0">
                <a:latin typeface="Arial Black" panose="020B0A04020102020204"/>
                <a:cs typeface="Arial Black" panose="020B0A04020102020204"/>
              </a:rPr>
              <a:t> </a:t>
            </a:r>
            <a:r>
              <a:rPr sz="2050" spc="-10" dirty="0">
                <a:latin typeface="Arial Black" panose="020B0A04020102020204"/>
                <a:cs typeface="Arial Black" panose="020B0A04020102020204"/>
              </a:rPr>
              <a:t>ΚΑΤΑΝΑΛΩΣΗ</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ΚΑΥΣΙΜΟΥ</a:t>
            </a:r>
            <a:r>
              <a:rPr sz="2050" spc="-45" dirty="0">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be</a:t>
            </a:r>
            <a:r>
              <a:rPr sz="2050" spc="-80" dirty="0">
                <a:solidFill>
                  <a:srgbClr val="FF0000"/>
                </a:solidFill>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Ο</a:t>
            </a:r>
            <a:r>
              <a:rPr sz="2050" spc="-70" dirty="0">
                <a:latin typeface="Arial Black" panose="020B0A04020102020204"/>
                <a:cs typeface="Arial Black" panose="020B0A04020102020204"/>
              </a:rPr>
              <a:t> </a:t>
            </a:r>
            <a:r>
              <a:rPr sz="2050" spc="-10" dirty="0">
                <a:latin typeface="Arial Black" panose="020B0A04020102020204"/>
                <a:cs typeface="Arial Black" panose="020B0A04020102020204"/>
              </a:rPr>
              <a:t>ΟΛΙΚΟΣ </a:t>
            </a:r>
            <a:r>
              <a:rPr sz="2050">
                <a:latin typeface="Arial Black" panose="020B0A04020102020204"/>
                <a:cs typeface="Arial Black" panose="020B0A04020102020204"/>
              </a:rPr>
              <a:t>ΒΑΘΜΟΣ</a:t>
            </a:r>
            <a:r>
              <a:rPr sz="2050" spc="-140">
                <a:latin typeface="Arial Black" panose="020B0A04020102020204"/>
                <a:cs typeface="Arial Black" panose="020B0A04020102020204"/>
              </a:rPr>
              <a:t> </a:t>
            </a:r>
            <a:r>
              <a:rPr sz="2050" smtClean="0">
                <a:latin typeface="Arial Black" panose="020B0A04020102020204"/>
                <a:cs typeface="Arial Black" panose="020B0A04020102020204"/>
              </a:rPr>
              <a:t>ΑΠΟΔΟΣ</a:t>
            </a:r>
            <a:r>
              <a:rPr lang="el-GR" sz="2050" dirty="0" smtClean="0">
                <a:latin typeface="Arial Black" panose="020B0A04020102020204"/>
                <a:cs typeface="Arial Black" panose="020B0A04020102020204"/>
              </a:rPr>
              <a:t>Η</a:t>
            </a:r>
            <a:r>
              <a:rPr sz="2050" smtClean="0">
                <a:latin typeface="Arial Black" panose="020B0A04020102020204"/>
                <a:cs typeface="Arial Black" panose="020B0A04020102020204"/>
              </a:rPr>
              <a:t>Σ</a:t>
            </a:r>
            <a:r>
              <a:rPr sz="2050" spc="-114" smtClean="0">
                <a:latin typeface="Arial Black" panose="020B0A04020102020204"/>
                <a:cs typeface="Arial Black" panose="020B0A04020102020204"/>
              </a:rPr>
              <a:t> </a:t>
            </a:r>
            <a:r>
              <a:rPr sz="2050" spc="-25" dirty="0">
                <a:solidFill>
                  <a:srgbClr val="FF0000"/>
                </a:solidFill>
                <a:latin typeface="Arial Black" panose="020B0A04020102020204"/>
                <a:cs typeface="Arial Black" panose="020B0A04020102020204"/>
              </a:rPr>
              <a:t>η</a:t>
            </a:r>
            <a:r>
              <a:rPr sz="850" spc="-25" dirty="0">
                <a:solidFill>
                  <a:srgbClr val="FF0000"/>
                </a:solidFill>
                <a:latin typeface="Arial Black" panose="020B0A04020102020204"/>
                <a:cs typeface="Arial Black" panose="020B0A04020102020204"/>
              </a:rPr>
              <a:t>e</a:t>
            </a:r>
            <a:r>
              <a:rPr sz="850" spc="-25" dirty="0">
                <a:latin typeface="Arial Black" panose="020B0A04020102020204"/>
                <a:cs typeface="Arial Black" panose="020B0A04020102020204"/>
              </a:rPr>
              <a:t>.</a:t>
            </a:r>
            <a:endParaRPr sz="8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5990" cy="1652270"/>
          </a:xfrm>
          <a:prstGeom prst="rect">
            <a:avLst/>
          </a:prstGeom>
        </p:spPr>
        <p:txBody>
          <a:bodyPr vert="horz" wrap="square" lIns="0" tIns="12700" rIns="0" bIns="0" rtlCol="0">
            <a:spAutoFit/>
          </a:bodyPr>
          <a:lstStyle/>
          <a:p>
            <a:pPr marL="241300" marR="453390" indent="-228600">
              <a:lnSpc>
                <a:spcPct val="117000"/>
              </a:lnSpc>
              <a:spcBef>
                <a:spcPts val="100"/>
              </a:spcBef>
            </a:pPr>
            <a:r>
              <a:rPr sz="1200" dirty="0">
                <a:solidFill>
                  <a:srgbClr val="FF0000"/>
                </a:solidFill>
                <a:latin typeface="Arial Black" panose="020B0A04020102020204"/>
                <a:cs typeface="Arial Black" panose="020B0A04020102020204"/>
              </a:rPr>
              <a:t>4.</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ΕΝΝΕΑΚΥΛΙΝΔΡΗ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25" dirty="0">
                <a:solidFill>
                  <a:srgbClr val="FF0000"/>
                </a:solidFill>
                <a:latin typeface="Arial Black" panose="020B0A04020102020204"/>
                <a:cs typeface="Arial Black" panose="020B0A04020102020204"/>
              </a:rPr>
              <a:t> 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21,3</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Pf</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1,1</a:t>
            </a:r>
            <a:r>
              <a:rPr sz="1200" spc="-3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10030</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Kcal/Kg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13271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spc="-40" dirty="0" smtClean="0">
                <a:latin typeface="Arial Black" panose="020B0A04020102020204"/>
                <a:cs typeface="Arial Black" panose="020B0A04020102020204"/>
              </a:rPr>
              <a:t>Σ </a:t>
            </a:r>
            <a:r>
              <a:rPr sz="1200" smtClean="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1479"/>
            <a:ext cx="1699895" cy="1131570"/>
          </a:xfrm>
          <a:prstGeom prst="rect">
            <a:avLst/>
          </a:prstGeom>
        </p:spPr>
        <p:txBody>
          <a:bodyPr vert="horz" wrap="square" lIns="0" tIns="12700" rIns="0" bIns="0" rtlCol="0">
            <a:spAutoFit/>
          </a:bodyPr>
          <a:lstStyle/>
          <a:p>
            <a:pPr marL="12700" marR="5080">
              <a:lnSpc>
                <a:spcPct val="135000"/>
              </a:lnSpc>
              <a:spcBef>
                <a:spcPts val="100"/>
              </a:spcBef>
            </a:pP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l</a:t>
            </a:r>
            <a:r>
              <a:rPr sz="1800" spc="-114"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/4500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d</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a:t>
            </a:r>
            <a:endParaRPr sz="1800">
              <a:latin typeface="Arial Black" panose="020B0A04020102020204"/>
              <a:cs typeface="Arial Black" panose="020B0A04020102020204"/>
            </a:endParaRPr>
          </a:p>
        </p:txBody>
      </p:sp>
      <p:sp>
        <p:nvSpPr>
          <p:cNvPr id="4" name="object 4"/>
          <p:cNvSpPr txBox="1"/>
          <p:nvPr/>
        </p:nvSpPr>
        <p:spPr>
          <a:xfrm>
            <a:off x="2275482" y="3046729"/>
            <a:ext cx="242189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για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διχρονη</a:t>
            </a:r>
            <a:r>
              <a:rPr sz="1800" spc="-10" dirty="0">
                <a:solidFill>
                  <a:srgbClr val="FF0000"/>
                </a:solidFill>
                <a:latin typeface="Arial Black" panose="020B0A04020102020204"/>
                <a:cs typeface="Arial Black" panose="020B0A04020102020204"/>
              </a:rPr>
              <a:t> μηχανη</a:t>
            </a:r>
            <a:endParaRPr sz="1800">
              <a:latin typeface="Arial Black" panose="020B0A04020102020204"/>
              <a:cs typeface="Arial Black" panose="020B0A04020102020204"/>
            </a:endParaRPr>
          </a:p>
        </p:txBody>
      </p:sp>
      <p:sp>
        <p:nvSpPr>
          <p:cNvPr id="5" name="object 5"/>
          <p:cNvSpPr txBox="1"/>
          <p:nvPr/>
        </p:nvSpPr>
        <p:spPr>
          <a:xfrm>
            <a:off x="222250" y="4151629"/>
            <a:ext cx="525145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a</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5990" cy="1652270"/>
          </a:xfrm>
          <a:prstGeom prst="rect">
            <a:avLst/>
          </a:prstGeom>
        </p:spPr>
        <p:txBody>
          <a:bodyPr vert="horz" wrap="square" lIns="0" tIns="12700" rIns="0" bIns="0" rtlCol="0">
            <a:spAutoFit/>
          </a:bodyPr>
          <a:lstStyle/>
          <a:p>
            <a:pPr marL="241300" marR="453390" indent="-228600">
              <a:lnSpc>
                <a:spcPct val="117000"/>
              </a:lnSpc>
              <a:spcBef>
                <a:spcPts val="100"/>
              </a:spcBef>
            </a:pPr>
            <a:r>
              <a:rPr sz="1200" dirty="0">
                <a:solidFill>
                  <a:srgbClr val="FF0000"/>
                </a:solidFill>
                <a:latin typeface="Arial Black" panose="020B0A04020102020204"/>
                <a:cs typeface="Arial Black" panose="020B0A04020102020204"/>
              </a:rPr>
              <a:t>4.</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ΕΝΝΕΑΚΥΛΙΝΔΡΗ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25" dirty="0">
                <a:solidFill>
                  <a:srgbClr val="FF0000"/>
                </a:solidFill>
                <a:latin typeface="Arial Black" panose="020B0A04020102020204"/>
                <a:cs typeface="Arial Black" panose="020B0A04020102020204"/>
              </a:rPr>
              <a:t> 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21,3</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Pf</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1,1</a:t>
            </a:r>
            <a:r>
              <a:rPr sz="1200" spc="-3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10030</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Kcal/Kg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13271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1479"/>
            <a:ext cx="1699895" cy="1131570"/>
          </a:xfrm>
          <a:prstGeom prst="rect">
            <a:avLst/>
          </a:prstGeom>
        </p:spPr>
        <p:txBody>
          <a:bodyPr vert="horz" wrap="square" lIns="0" tIns="12700" rIns="0" bIns="0" rtlCol="0">
            <a:spAutoFit/>
          </a:bodyPr>
          <a:lstStyle/>
          <a:p>
            <a:pPr marL="12700" marR="5080">
              <a:lnSpc>
                <a:spcPct val="135000"/>
              </a:lnSpc>
              <a:spcBef>
                <a:spcPts val="100"/>
              </a:spcBef>
            </a:pP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l</a:t>
            </a:r>
            <a:r>
              <a:rPr sz="1800" spc="-114"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/4500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d</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a:t>
            </a:r>
            <a:endParaRPr sz="1800">
              <a:latin typeface="Arial Black" panose="020B0A04020102020204"/>
              <a:cs typeface="Arial Black" panose="020B0A04020102020204"/>
            </a:endParaRPr>
          </a:p>
        </p:txBody>
      </p:sp>
      <p:sp>
        <p:nvSpPr>
          <p:cNvPr id="4" name="object 4"/>
          <p:cNvSpPr txBox="1"/>
          <p:nvPr/>
        </p:nvSpPr>
        <p:spPr>
          <a:xfrm>
            <a:off x="2275482" y="3046729"/>
            <a:ext cx="242189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για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διχρονη</a:t>
            </a:r>
            <a:r>
              <a:rPr sz="1800" spc="-10" dirty="0">
                <a:solidFill>
                  <a:srgbClr val="FF0000"/>
                </a:solidFill>
                <a:latin typeface="Arial Black" panose="020B0A04020102020204"/>
                <a:cs typeface="Arial Black" panose="020B0A04020102020204"/>
              </a:rPr>
              <a:t> μηχανη</a:t>
            </a:r>
            <a:endParaRPr sz="1800">
              <a:latin typeface="Arial Black" panose="020B0A04020102020204"/>
              <a:cs typeface="Arial Black" panose="020B0A04020102020204"/>
            </a:endParaRPr>
          </a:p>
        </p:txBody>
      </p:sp>
      <p:sp>
        <p:nvSpPr>
          <p:cNvPr id="5" name="object 5"/>
          <p:cNvSpPr txBox="1"/>
          <p:nvPr/>
        </p:nvSpPr>
        <p:spPr>
          <a:xfrm>
            <a:off x="222250" y="4151629"/>
            <a:ext cx="5341620" cy="1036319"/>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a</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40"/>
              </a:spcBef>
            </a:pPr>
            <a:endParaRPr sz="2550">
              <a:latin typeface="Arial Black" panose="020B0A04020102020204"/>
              <a:cs typeface="Arial Black" panose="020B0A04020102020204"/>
            </a:endParaRPr>
          </a:p>
          <a:p>
            <a:pPr marL="12700">
              <a:lnSpc>
                <a:spcPct val="100000"/>
              </a:lnSpc>
              <a:spcBef>
                <a:spcPts val="5"/>
              </a:spcBef>
            </a:pPr>
            <a:r>
              <a:rPr sz="1800" dirty="0">
                <a:solidFill>
                  <a:srgbClr val="FF0000"/>
                </a:solidFill>
                <a:latin typeface="Arial Black" panose="020B0A04020102020204"/>
                <a:cs typeface="Arial Black" panose="020B0A04020102020204"/>
              </a:rPr>
              <a:t>C</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4,5</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5990" cy="1652270"/>
          </a:xfrm>
          <a:prstGeom prst="rect">
            <a:avLst/>
          </a:prstGeom>
        </p:spPr>
        <p:txBody>
          <a:bodyPr vert="horz" wrap="square" lIns="0" tIns="12700" rIns="0" bIns="0" rtlCol="0">
            <a:spAutoFit/>
          </a:bodyPr>
          <a:lstStyle/>
          <a:p>
            <a:pPr marL="241300" marR="453390" indent="-228600">
              <a:lnSpc>
                <a:spcPct val="117000"/>
              </a:lnSpc>
              <a:spcBef>
                <a:spcPts val="100"/>
              </a:spcBef>
            </a:pPr>
            <a:r>
              <a:rPr sz="1200" dirty="0">
                <a:solidFill>
                  <a:srgbClr val="FF0000"/>
                </a:solidFill>
                <a:latin typeface="Arial Black" panose="020B0A04020102020204"/>
                <a:cs typeface="Arial Black" panose="020B0A04020102020204"/>
              </a:rPr>
              <a:t>4.</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ΕΝΝΕΑΚΥΛΙΝΔΡΗ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25" dirty="0">
                <a:solidFill>
                  <a:srgbClr val="FF0000"/>
                </a:solidFill>
                <a:latin typeface="Arial Black" panose="020B0A04020102020204"/>
                <a:cs typeface="Arial Black" panose="020B0A04020102020204"/>
              </a:rPr>
              <a:t> 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21,3</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Pf</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1,1</a:t>
            </a:r>
            <a:r>
              <a:rPr sz="1200" spc="-3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10030</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Kcal/Kg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13271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 </a:t>
            </a:r>
            <a:r>
              <a:rPr sz="1200" smtClean="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1479"/>
            <a:ext cx="1699895" cy="1131570"/>
          </a:xfrm>
          <a:prstGeom prst="rect">
            <a:avLst/>
          </a:prstGeom>
        </p:spPr>
        <p:txBody>
          <a:bodyPr vert="horz" wrap="square" lIns="0" tIns="12700" rIns="0" bIns="0" rtlCol="0">
            <a:spAutoFit/>
          </a:bodyPr>
          <a:lstStyle/>
          <a:p>
            <a:pPr marL="12700" marR="5080">
              <a:lnSpc>
                <a:spcPct val="135000"/>
              </a:lnSpc>
              <a:spcBef>
                <a:spcPts val="100"/>
              </a:spcBef>
            </a:pP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l</a:t>
            </a:r>
            <a:r>
              <a:rPr sz="1800" spc="-114"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/4500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d</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a:t>
            </a:r>
            <a:endParaRPr sz="1800">
              <a:latin typeface="Arial Black" panose="020B0A04020102020204"/>
              <a:cs typeface="Arial Black" panose="020B0A04020102020204"/>
            </a:endParaRPr>
          </a:p>
        </p:txBody>
      </p:sp>
      <p:sp>
        <p:nvSpPr>
          <p:cNvPr id="4" name="object 4"/>
          <p:cNvSpPr txBox="1"/>
          <p:nvPr/>
        </p:nvSpPr>
        <p:spPr>
          <a:xfrm>
            <a:off x="2275482" y="3046729"/>
            <a:ext cx="242189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για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διχρονη</a:t>
            </a:r>
            <a:r>
              <a:rPr sz="1800" spc="-10" dirty="0">
                <a:solidFill>
                  <a:srgbClr val="FF0000"/>
                </a:solidFill>
                <a:latin typeface="Arial Black" panose="020B0A04020102020204"/>
                <a:cs typeface="Arial Black" panose="020B0A04020102020204"/>
              </a:rPr>
              <a:t> μηχανη</a:t>
            </a:r>
            <a:endParaRPr sz="1800">
              <a:latin typeface="Arial Black" panose="020B0A04020102020204"/>
              <a:cs typeface="Arial Black" panose="020B0A04020102020204"/>
            </a:endParaRPr>
          </a:p>
        </p:txBody>
      </p:sp>
      <p:sp>
        <p:nvSpPr>
          <p:cNvPr id="5" name="object 5"/>
          <p:cNvSpPr txBox="1"/>
          <p:nvPr/>
        </p:nvSpPr>
        <p:spPr>
          <a:xfrm>
            <a:off x="222250" y="4151629"/>
            <a:ext cx="6423660" cy="140335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a</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40"/>
              </a:spcBef>
            </a:pPr>
            <a:endParaRPr sz="2550">
              <a:latin typeface="Arial Black" panose="020B0A04020102020204"/>
              <a:cs typeface="Arial Black" panose="020B0A04020102020204"/>
            </a:endParaRPr>
          </a:p>
          <a:p>
            <a:pPr marL="12700">
              <a:lnSpc>
                <a:spcPct val="100000"/>
              </a:lnSpc>
              <a:spcBef>
                <a:spcPts val="5"/>
              </a:spcBef>
            </a:pPr>
            <a:r>
              <a:rPr sz="1800" dirty="0">
                <a:solidFill>
                  <a:srgbClr val="FF0000"/>
                </a:solidFill>
                <a:latin typeface="Arial Black" panose="020B0A04020102020204"/>
                <a:cs typeface="Arial Black" panose="020B0A04020102020204"/>
              </a:rPr>
              <a:t>C</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4,5</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a:lnSpc>
                <a:spcPct val="100000"/>
              </a:lnSpc>
              <a:spcBef>
                <a:spcPts val="730"/>
              </a:spcBef>
              <a:tabLst>
                <a:tab pos="5812790" algn="l"/>
              </a:tabLst>
            </a:pPr>
            <a:r>
              <a:rPr sz="1800" dirty="0">
                <a:solidFill>
                  <a:srgbClr val="FF0000"/>
                </a:solidFill>
                <a:latin typeface="Arial Black" panose="020B0A04020102020204"/>
                <a:cs typeface="Arial Black" panose="020B0A04020102020204"/>
              </a:rPr>
              <a:t>Ni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η</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21,3</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78</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30" dirty="0">
                <a:solidFill>
                  <a:srgbClr val="FF0000"/>
                </a:solid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67286,7</a:t>
            </a:r>
            <a:r>
              <a:rPr sz="1800" u="heavy" dirty="0">
                <a:solidFill>
                  <a:srgbClr val="FF0000"/>
                </a:solidFill>
                <a:uFill>
                  <a:solidFill>
                    <a:srgbClr val="FF0000"/>
                  </a:solidFill>
                </a:uFill>
                <a:latin typeface="Arial Black" panose="020B0A04020102020204"/>
                <a:cs typeface="Arial Black" panose="020B0A04020102020204"/>
              </a:rPr>
              <a:t>	IHP</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5990" cy="1652270"/>
          </a:xfrm>
          <a:prstGeom prst="rect">
            <a:avLst/>
          </a:prstGeom>
        </p:spPr>
        <p:txBody>
          <a:bodyPr vert="horz" wrap="square" lIns="0" tIns="12700" rIns="0" bIns="0" rtlCol="0">
            <a:spAutoFit/>
          </a:bodyPr>
          <a:lstStyle/>
          <a:p>
            <a:pPr marL="241300" marR="453390" indent="-228600">
              <a:lnSpc>
                <a:spcPct val="117000"/>
              </a:lnSpc>
              <a:spcBef>
                <a:spcPts val="100"/>
              </a:spcBef>
            </a:pPr>
            <a:r>
              <a:rPr sz="1200" dirty="0">
                <a:solidFill>
                  <a:srgbClr val="FF0000"/>
                </a:solidFill>
                <a:latin typeface="Arial Black" panose="020B0A04020102020204"/>
                <a:cs typeface="Arial Black" panose="020B0A04020102020204"/>
              </a:rPr>
              <a:t>4.</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ΕΝΝΕΑΚΥΛΙΝΔΡΗ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25" dirty="0">
                <a:solidFill>
                  <a:srgbClr val="FF0000"/>
                </a:solidFill>
                <a:latin typeface="Arial Black" panose="020B0A04020102020204"/>
                <a:cs typeface="Arial Black" panose="020B0A04020102020204"/>
              </a:rPr>
              <a:t> 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21,3</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Pf</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1,1</a:t>
            </a:r>
            <a:r>
              <a:rPr sz="1200" spc="-3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10030</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Kcal/Kg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13271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1479"/>
            <a:ext cx="1699895" cy="1131570"/>
          </a:xfrm>
          <a:prstGeom prst="rect">
            <a:avLst/>
          </a:prstGeom>
        </p:spPr>
        <p:txBody>
          <a:bodyPr vert="horz" wrap="square" lIns="0" tIns="12700" rIns="0" bIns="0" rtlCol="0">
            <a:spAutoFit/>
          </a:bodyPr>
          <a:lstStyle/>
          <a:p>
            <a:pPr marL="12700" marR="5080">
              <a:lnSpc>
                <a:spcPct val="135000"/>
              </a:lnSpc>
              <a:spcBef>
                <a:spcPts val="100"/>
              </a:spcBef>
            </a:pP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l</a:t>
            </a:r>
            <a:r>
              <a:rPr sz="1800" spc="-114"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/4500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d</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a:t>
            </a:r>
            <a:endParaRPr sz="1800">
              <a:latin typeface="Arial Black" panose="020B0A04020102020204"/>
              <a:cs typeface="Arial Black" panose="020B0A04020102020204"/>
            </a:endParaRPr>
          </a:p>
        </p:txBody>
      </p:sp>
      <p:sp>
        <p:nvSpPr>
          <p:cNvPr id="4" name="object 4"/>
          <p:cNvSpPr txBox="1"/>
          <p:nvPr/>
        </p:nvSpPr>
        <p:spPr>
          <a:xfrm>
            <a:off x="2275482" y="3046729"/>
            <a:ext cx="242189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για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διχρονη</a:t>
            </a:r>
            <a:r>
              <a:rPr sz="1800" spc="-10" dirty="0">
                <a:solidFill>
                  <a:srgbClr val="FF0000"/>
                </a:solidFill>
                <a:latin typeface="Arial Black" panose="020B0A04020102020204"/>
                <a:cs typeface="Arial Black" panose="020B0A04020102020204"/>
              </a:rPr>
              <a:t> μηχανη</a:t>
            </a:r>
            <a:endParaRPr sz="1800">
              <a:latin typeface="Arial Black" panose="020B0A04020102020204"/>
              <a:cs typeface="Arial Black" panose="020B0A04020102020204"/>
            </a:endParaRPr>
          </a:p>
        </p:txBody>
      </p:sp>
      <p:sp>
        <p:nvSpPr>
          <p:cNvPr id="5" name="object 5"/>
          <p:cNvSpPr txBox="1"/>
          <p:nvPr/>
        </p:nvSpPr>
        <p:spPr>
          <a:xfrm>
            <a:off x="222250" y="4151629"/>
            <a:ext cx="6583680" cy="213868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a</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40"/>
              </a:spcBef>
            </a:pPr>
            <a:endParaRPr sz="2550">
              <a:latin typeface="Arial Black" panose="020B0A04020102020204"/>
              <a:cs typeface="Arial Black" panose="020B0A04020102020204"/>
            </a:endParaRPr>
          </a:p>
          <a:p>
            <a:pPr marL="12700">
              <a:lnSpc>
                <a:spcPct val="100000"/>
              </a:lnSpc>
              <a:spcBef>
                <a:spcPts val="5"/>
              </a:spcBef>
            </a:pPr>
            <a:r>
              <a:rPr sz="1800" dirty="0">
                <a:solidFill>
                  <a:srgbClr val="FF0000"/>
                </a:solidFill>
                <a:latin typeface="Arial Black" panose="020B0A04020102020204"/>
                <a:cs typeface="Arial Black" panose="020B0A04020102020204"/>
              </a:rPr>
              <a:t>C</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4,5</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165100">
              <a:lnSpc>
                <a:spcPts val="2900"/>
              </a:lnSpc>
              <a:spcBef>
                <a:spcPts val="210"/>
              </a:spcBef>
              <a:tabLst>
                <a:tab pos="5812790" algn="l"/>
              </a:tabLst>
            </a:pPr>
            <a:r>
              <a:rPr sz="1800" dirty="0">
                <a:solidFill>
                  <a:srgbClr val="FF0000"/>
                </a:solidFill>
                <a:latin typeface="Arial Black" panose="020B0A04020102020204"/>
                <a:cs typeface="Arial Black" panose="020B0A04020102020204"/>
              </a:rPr>
              <a:t>Ni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η</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21,3</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78</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30" dirty="0">
                <a:solidFill>
                  <a:srgbClr val="FF0000"/>
                </a:solid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67286,7</a:t>
            </a:r>
            <a:r>
              <a:rPr sz="1800" u="heavy" dirty="0">
                <a:solidFill>
                  <a:srgbClr val="FF0000"/>
                </a:solidFill>
                <a:uFill>
                  <a:solidFill>
                    <a:srgbClr val="FF0000"/>
                  </a:solidFill>
                </a:uFill>
                <a:latin typeface="Arial Black" panose="020B0A04020102020204"/>
                <a:cs typeface="Arial Black" panose="020B0A04020102020204"/>
              </a:rPr>
              <a:t>	IHP</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Pe</a:t>
            </a:r>
            <a:r>
              <a:rPr sz="1800" spc="-2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Pf</a:t>
            </a:r>
            <a:r>
              <a:rPr sz="1800" spc="9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21,3</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20,2</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Kg/cm²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a:lnSpc>
                <a:spcPct val="100000"/>
              </a:lnSpc>
              <a:spcBef>
                <a:spcPts val="510"/>
              </a:spcBef>
            </a:pPr>
            <a:r>
              <a:rPr sz="1800" dirty="0">
                <a:solidFill>
                  <a:srgbClr val="FF0000"/>
                </a:solidFill>
                <a:latin typeface="Arial Black" panose="020B0A04020102020204"/>
                <a:cs typeface="Arial Black" panose="020B0A04020102020204"/>
              </a:rPr>
              <a:t>Ne</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Pe</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η</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20,2</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63811,8</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ΒΗΡ</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5990" cy="1652270"/>
          </a:xfrm>
          <a:prstGeom prst="rect">
            <a:avLst/>
          </a:prstGeom>
        </p:spPr>
        <p:txBody>
          <a:bodyPr vert="horz" wrap="square" lIns="0" tIns="12700" rIns="0" bIns="0" rtlCol="0">
            <a:spAutoFit/>
          </a:bodyPr>
          <a:lstStyle/>
          <a:p>
            <a:pPr marL="241300" marR="453390" indent="-228600">
              <a:lnSpc>
                <a:spcPct val="117000"/>
              </a:lnSpc>
              <a:spcBef>
                <a:spcPts val="100"/>
              </a:spcBef>
            </a:pPr>
            <a:r>
              <a:rPr sz="1200" dirty="0">
                <a:solidFill>
                  <a:srgbClr val="FF0000"/>
                </a:solidFill>
                <a:latin typeface="Arial Black" panose="020B0A04020102020204"/>
                <a:cs typeface="Arial Black" panose="020B0A04020102020204"/>
              </a:rPr>
              <a:t>4.</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ΕΝΝΕΑΚΥΛΙΝΔΡΗ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25" dirty="0">
                <a:solidFill>
                  <a:srgbClr val="FF0000"/>
                </a:solidFill>
                <a:latin typeface="Arial Black" panose="020B0A04020102020204"/>
                <a:cs typeface="Arial Black" panose="020B0A04020102020204"/>
              </a:rPr>
              <a:t> 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21,3</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2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Pf</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1,1</a:t>
            </a:r>
            <a:r>
              <a:rPr sz="1200" spc="-3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Kg/cm²</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10030</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Kcal/Kg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13271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dirty="0">
                <a:latin typeface="Arial Black" panose="020B0A04020102020204"/>
                <a:cs typeface="Arial Black" panose="020B0A04020102020204"/>
              </a:rPr>
              <a:t>,</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1479"/>
            <a:ext cx="1699895" cy="1131570"/>
          </a:xfrm>
          <a:prstGeom prst="rect">
            <a:avLst/>
          </a:prstGeom>
        </p:spPr>
        <p:txBody>
          <a:bodyPr vert="horz" wrap="square" lIns="0" tIns="12700" rIns="0" bIns="0" rtlCol="0">
            <a:spAutoFit/>
          </a:bodyPr>
          <a:lstStyle/>
          <a:p>
            <a:pPr marL="12700" marR="5080">
              <a:lnSpc>
                <a:spcPct val="135000"/>
              </a:lnSpc>
              <a:spcBef>
                <a:spcPts val="100"/>
              </a:spcBef>
            </a:pP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l</a:t>
            </a:r>
            <a:r>
              <a:rPr sz="1800" spc="-114"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/4500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d</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a:t>
            </a:r>
            <a:endParaRPr sz="1800">
              <a:latin typeface="Arial Black" panose="020B0A04020102020204"/>
              <a:cs typeface="Arial Black" panose="020B0A04020102020204"/>
            </a:endParaRPr>
          </a:p>
        </p:txBody>
      </p:sp>
      <p:sp>
        <p:nvSpPr>
          <p:cNvPr id="4" name="object 4"/>
          <p:cNvSpPr txBox="1"/>
          <p:nvPr/>
        </p:nvSpPr>
        <p:spPr>
          <a:xfrm>
            <a:off x="2275482" y="3046729"/>
            <a:ext cx="2421890" cy="29972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για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διχρονη</a:t>
            </a:r>
            <a:r>
              <a:rPr sz="1800" spc="-10" dirty="0">
                <a:solidFill>
                  <a:srgbClr val="FF0000"/>
                </a:solidFill>
                <a:latin typeface="Arial Black" panose="020B0A04020102020204"/>
                <a:cs typeface="Arial Black" panose="020B0A04020102020204"/>
              </a:rPr>
              <a:t> μηχανη</a:t>
            </a:r>
            <a:endParaRPr sz="1800">
              <a:latin typeface="Arial Black" panose="020B0A04020102020204"/>
              <a:cs typeface="Arial Black" panose="020B0A04020102020204"/>
            </a:endParaRPr>
          </a:p>
        </p:txBody>
      </p:sp>
      <p:sp>
        <p:nvSpPr>
          <p:cNvPr id="5" name="object 5"/>
          <p:cNvSpPr txBox="1"/>
          <p:nvPr/>
        </p:nvSpPr>
        <p:spPr>
          <a:xfrm>
            <a:off x="222250" y="4151629"/>
            <a:ext cx="6583680" cy="2505710"/>
          </a:xfrm>
          <a:prstGeom prst="rect">
            <a:avLst/>
          </a:prstGeom>
        </p:spPr>
        <p:txBody>
          <a:bodyPr vert="horz" wrap="square" lIns="0" tIns="12700" rIns="0" bIns="0" rtlCol="0">
            <a:spAutoFit/>
          </a:bodyPr>
          <a:lstStyle/>
          <a:p>
            <a:pPr marL="12700">
              <a:lnSpc>
                <a:spcPct val="100000"/>
              </a:lnSpc>
              <a:spcBef>
                <a:spcPts val="100"/>
              </a:spcBef>
            </a:pPr>
            <a:r>
              <a:rPr sz="1800" dirty="0">
                <a:solidFill>
                  <a:srgbClr val="FF0000"/>
                </a:solidFill>
                <a:latin typeface="Arial Black" panose="020B0A04020102020204"/>
                <a:cs typeface="Arial Black" panose="020B0A04020102020204"/>
              </a:rPr>
              <a:t>a</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(90)²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40"/>
              </a:spcBef>
            </a:pPr>
            <a:endParaRPr sz="2550">
              <a:latin typeface="Arial Black" panose="020B0A04020102020204"/>
              <a:cs typeface="Arial Black" panose="020B0A04020102020204"/>
            </a:endParaRPr>
          </a:p>
          <a:p>
            <a:pPr marL="12700">
              <a:lnSpc>
                <a:spcPct val="100000"/>
              </a:lnSpc>
              <a:spcBef>
                <a:spcPts val="5"/>
              </a:spcBef>
            </a:pPr>
            <a:r>
              <a:rPr sz="1800" dirty="0">
                <a:solidFill>
                  <a:srgbClr val="FF0000"/>
                </a:solidFill>
                <a:latin typeface="Arial Black" panose="020B0A04020102020204"/>
                <a:cs typeface="Arial Black" panose="020B0A04020102020204"/>
              </a:rPr>
              <a:t>C</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3,188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6358,5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4,5</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165100">
              <a:lnSpc>
                <a:spcPts val="2900"/>
              </a:lnSpc>
              <a:spcBef>
                <a:spcPts val="210"/>
              </a:spcBef>
              <a:tabLst>
                <a:tab pos="5812790" algn="l"/>
              </a:tabLst>
            </a:pPr>
            <a:r>
              <a:rPr sz="1800" dirty="0">
                <a:solidFill>
                  <a:srgbClr val="FF0000"/>
                </a:solidFill>
                <a:latin typeface="Arial Black" panose="020B0A04020102020204"/>
                <a:cs typeface="Arial Black" panose="020B0A04020102020204"/>
              </a:rPr>
              <a:t>Ni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η</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21,3</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78</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30" dirty="0">
                <a:solidFill>
                  <a:srgbClr val="FF0000"/>
                </a:solid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67286,7</a:t>
            </a:r>
            <a:r>
              <a:rPr sz="1800" u="heavy" dirty="0">
                <a:solidFill>
                  <a:srgbClr val="FF0000"/>
                </a:solidFill>
                <a:uFill>
                  <a:solidFill>
                    <a:srgbClr val="FF0000"/>
                  </a:solidFill>
                </a:uFill>
                <a:latin typeface="Arial Black" panose="020B0A04020102020204"/>
                <a:cs typeface="Arial Black" panose="020B0A04020102020204"/>
              </a:rPr>
              <a:t>	IHP</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Pe</a:t>
            </a:r>
            <a:r>
              <a:rPr sz="1800" spc="-2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Pf</a:t>
            </a:r>
            <a:r>
              <a:rPr sz="1800" spc="9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21,3</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20,2</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Kg/cm²</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a:lnSpc>
                <a:spcPct val="100000"/>
              </a:lnSpc>
              <a:spcBef>
                <a:spcPts val="510"/>
              </a:spcBef>
            </a:pPr>
            <a:r>
              <a:rPr sz="1800" dirty="0">
                <a:solidFill>
                  <a:srgbClr val="FF0000"/>
                </a:solidFill>
                <a:latin typeface="Arial Black" panose="020B0A04020102020204"/>
                <a:cs typeface="Arial Black" panose="020B0A04020102020204"/>
              </a:rPr>
              <a:t>Ne</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 .</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Pe</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η</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20,2</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63811,8</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ΒΗΡ</a:t>
            </a:r>
            <a:r>
              <a:rPr sz="1800" spc="1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a:lnSpc>
                <a:spcPct val="100000"/>
              </a:lnSpc>
              <a:spcBef>
                <a:spcPts val="730"/>
              </a:spcBef>
            </a:pPr>
            <a:r>
              <a:rPr sz="1800" dirty="0">
                <a:solidFill>
                  <a:srgbClr val="FF0000"/>
                </a:solidFill>
                <a:latin typeface="Arial Black" panose="020B0A04020102020204"/>
                <a:cs typeface="Arial Black" panose="020B0A04020102020204"/>
              </a:rPr>
              <a:t>be</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k</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Ne</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8088</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63811,8</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0,126</a:t>
            </a:r>
            <a:r>
              <a:rPr sz="1800" u="heavy" spc="-20" dirty="0">
                <a:solidFill>
                  <a:srgbClr val="FF0000"/>
                </a:solidFill>
                <a:uFill>
                  <a:solidFill>
                    <a:srgbClr val="FF0000"/>
                  </a:solidFill>
                </a:uFill>
                <a:latin typeface="Arial Black" panose="020B0A04020102020204"/>
                <a:cs typeface="Arial Black" panose="020B0A04020102020204"/>
              </a:rPr>
              <a:t> </a:t>
            </a:r>
            <a:r>
              <a:rPr sz="1800" u="heavy" spc="-30" dirty="0">
                <a:solidFill>
                  <a:srgbClr val="FF0000"/>
                </a:solidFill>
                <a:uFill>
                  <a:solidFill>
                    <a:srgbClr val="FF0000"/>
                  </a:solidFill>
                </a:uFill>
                <a:latin typeface="Arial Black" panose="020B0A04020102020204"/>
                <a:cs typeface="Arial Black" panose="020B0A04020102020204"/>
              </a:rPr>
              <a:t>Kg/BHP.h</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271270"/>
            <a:ext cx="8206105" cy="5152693"/>
          </a:xfrm>
          <a:prstGeom prst="rect">
            <a:avLst/>
          </a:prstGeom>
        </p:spPr>
        <p:txBody>
          <a:bodyPr vert="horz" wrap="square" lIns="0" tIns="12700" rIns="0" bIns="0" rtlCol="0">
            <a:spAutoFit/>
          </a:bodyPr>
          <a:lstStyle/>
          <a:p>
            <a:pPr marL="1323340">
              <a:lnSpc>
                <a:spcPts val="3785"/>
              </a:lnSpc>
              <a:spcBef>
                <a:spcPts val="100"/>
              </a:spcBef>
            </a:pPr>
            <a:r>
              <a:rPr sz="3200" b="1" i="1" dirty="0">
                <a:solidFill>
                  <a:srgbClr val="FF0000"/>
                </a:solidFill>
                <a:latin typeface="Arial" panose="020B0604020202020204"/>
                <a:cs typeface="Arial" panose="020B0604020202020204"/>
              </a:rPr>
              <a:t>2)</a:t>
            </a:r>
            <a:r>
              <a:rPr sz="3200" b="1" i="1" spc="-225" dirty="0">
                <a:solidFill>
                  <a:srgbClr val="FF0000"/>
                </a:solid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ΣΥΣΤΗΜΑ</a:t>
            </a:r>
            <a:r>
              <a:rPr sz="2400" b="1" i="1" u="sng" spc="-130" dirty="0">
                <a:solidFill>
                  <a:srgbClr val="0000CC"/>
                </a:solidFill>
                <a:uFill>
                  <a:solidFill>
                    <a:srgbClr val="0000CC"/>
                  </a:solidFill>
                </a:u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ΜΕ</a:t>
            </a:r>
            <a:r>
              <a:rPr sz="2400" b="1" i="1" u="sng" spc="-45" dirty="0">
                <a:solidFill>
                  <a:srgbClr val="0000CC"/>
                </a:solidFill>
                <a:uFill>
                  <a:solidFill>
                    <a:srgbClr val="0000CC"/>
                  </a:solidFill>
                </a:uFill>
                <a:latin typeface="Arial" panose="020B0604020202020204"/>
                <a:cs typeface="Arial" panose="020B0604020202020204"/>
              </a:rPr>
              <a:t> </a:t>
            </a:r>
            <a:r>
              <a:rPr sz="2400" b="1" i="1" u="sng">
                <a:solidFill>
                  <a:srgbClr val="0000CC"/>
                </a:solidFill>
                <a:uFill>
                  <a:solidFill>
                    <a:srgbClr val="0000CC"/>
                  </a:solidFill>
                </a:uFill>
                <a:latin typeface="Arial" panose="020B0604020202020204"/>
                <a:cs typeface="Arial" panose="020B0604020202020204"/>
              </a:rPr>
              <a:t>ΜΟΝΑΔΕΣ</a:t>
            </a:r>
            <a:r>
              <a:rPr sz="2400" b="1" i="1" u="sng" spc="-40">
                <a:solidFill>
                  <a:srgbClr val="0000CC"/>
                </a:solidFill>
                <a:uFill>
                  <a:solidFill>
                    <a:srgbClr val="0000CC"/>
                  </a:solidFill>
                </a:uFill>
                <a:latin typeface="Arial" panose="020B0604020202020204"/>
                <a:cs typeface="Arial" panose="020B0604020202020204"/>
              </a:rPr>
              <a:t> </a:t>
            </a:r>
            <a:r>
              <a:rPr sz="2400" b="1" i="1" u="sng" spc="-10" smtClean="0">
                <a:solidFill>
                  <a:srgbClr val="0000CC"/>
                </a:solidFill>
                <a:uFill>
                  <a:solidFill>
                    <a:srgbClr val="0000CC"/>
                  </a:solidFill>
                </a:uFill>
                <a:latin typeface="Arial" panose="020B0604020202020204"/>
                <a:cs typeface="Arial" panose="020B0604020202020204"/>
              </a:rPr>
              <a:t>ΕΓΧΥΣ</a:t>
            </a:r>
            <a:r>
              <a:rPr lang="el-GR" sz="2400" b="1" i="1" u="sng" spc="-10" dirty="0" smtClean="0">
                <a:solidFill>
                  <a:srgbClr val="0000CC"/>
                </a:solidFill>
                <a:uFill>
                  <a:solidFill>
                    <a:srgbClr val="0000CC"/>
                  </a:solidFill>
                </a:uFill>
                <a:latin typeface="Arial" panose="020B0604020202020204"/>
                <a:cs typeface="Arial" panose="020B0604020202020204"/>
              </a:rPr>
              <a:t>Η</a:t>
            </a:r>
            <a:r>
              <a:rPr sz="2400" b="1" i="1" u="sng" spc="-10" smtClean="0">
                <a:solidFill>
                  <a:srgbClr val="0000CC"/>
                </a:solidFill>
                <a:uFill>
                  <a:solidFill>
                    <a:srgbClr val="0000CC"/>
                  </a:solidFill>
                </a:uFill>
                <a:latin typeface="Arial" panose="020B0604020202020204"/>
                <a:cs typeface="Arial" panose="020B0604020202020204"/>
              </a:rPr>
              <a:t>Σ</a:t>
            </a:r>
            <a:endParaRPr sz="2400">
              <a:latin typeface="Arial" panose="020B0604020202020204"/>
              <a:cs typeface="Arial" panose="020B0604020202020204"/>
            </a:endParaRPr>
          </a:p>
          <a:p>
            <a:pPr marL="130175" algn="ctr">
              <a:lnSpc>
                <a:spcPts val="2345"/>
              </a:lnSpc>
            </a:pPr>
            <a:r>
              <a:rPr sz="2000" b="1" u="sng" dirty="0">
                <a:solidFill>
                  <a:srgbClr val="0000CC"/>
                </a:solidFill>
                <a:uFill>
                  <a:solidFill>
                    <a:srgbClr val="0000CC"/>
                  </a:solidFill>
                </a:uFill>
                <a:latin typeface="Arial" panose="020B0604020202020204"/>
                <a:cs typeface="Arial" panose="020B0604020202020204"/>
              </a:rPr>
              <a:t>(Unit</a:t>
            </a:r>
            <a:r>
              <a:rPr sz="2000" b="1" u="sng" spc="-2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a:t>
            </a:r>
            <a:r>
              <a:rPr sz="2000" b="1" u="sng" spc="-1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Injector</a:t>
            </a:r>
            <a:r>
              <a:rPr sz="2000" b="1" u="sng" spc="-2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System</a:t>
            </a:r>
            <a:r>
              <a:rPr sz="2000" b="1" u="sng" spc="-2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a:t>
            </a:r>
            <a:r>
              <a:rPr sz="2000" b="1" u="sng" spc="-10" dirty="0">
                <a:solidFill>
                  <a:srgbClr val="0000CC"/>
                </a:solidFill>
                <a:uFill>
                  <a:solidFill>
                    <a:srgbClr val="0000CC"/>
                  </a:solidFill>
                </a:uFill>
                <a:latin typeface="Arial" panose="020B0604020202020204"/>
                <a:cs typeface="Arial" panose="020B0604020202020204"/>
              </a:rPr>
              <a:t> </a:t>
            </a:r>
            <a:r>
              <a:rPr sz="2000" b="1" u="sng" spc="-20" dirty="0">
                <a:solidFill>
                  <a:srgbClr val="0000CC"/>
                </a:solidFill>
                <a:uFill>
                  <a:solidFill>
                    <a:srgbClr val="0000CC"/>
                  </a:solidFill>
                </a:uFill>
                <a:latin typeface="Arial" panose="020B0604020202020204"/>
                <a:cs typeface="Arial" panose="020B0604020202020204"/>
              </a:rPr>
              <a:t>UIS)</a:t>
            </a:r>
            <a:endParaRPr sz="2000">
              <a:latin typeface="Arial" panose="020B0604020202020204"/>
              <a:cs typeface="Arial" panose="020B0604020202020204"/>
            </a:endParaRPr>
          </a:p>
          <a:p>
            <a:pPr marL="12700" marR="184150">
              <a:lnSpc>
                <a:spcPts val="2510"/>
              </a:lnSpc>
              <a:spcBef>
                <a:spcPts val="1900"/>
              </a:spcBef>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14" dirty="0">
                <a:latin typeface="Arial" panose="020B0604020202020204"/>
                <a:cs typeface="Arial" panose="020B0604020202020204"/>
              </a:rPr>
              <a:t> </a:t>
            </a:r>
            <a:r>
              <a:rPr sz="2200" b="1" spc="-65" dirty="0">
                <a:latin typeface="Arial" panose="020B0604020202020204"/>
                <a:cs typeface="Arial" panose="020B0604020202020204"/>
              </a:rPr>
              <a:t>ΑΥΤΟ</a:t>
            </a:r>
            <a:r>
              <a:rPr sz="2200" b="1" spc="-90" dirty="0">
                <a:latin typeface="Arial" panose="020B0604020202020204"/>
                <a:cs typeface="Arial" panose="020B0604020202020204"/>
              </a:rPr>
              <a:t> </a:t>
            </a:r>
            <a:r>
              <a:rPr sz="2200" b="1" spc="-25" dirty="0">
                <a:latin typeface="Arial" panose="020B0604020202020204"/>
                <a:cs typeface="Arial" panose="020B0604020202020204"/>
              </a:rPr>
              <a:t>ΑΝΤΛΙΑ</a:t>
            </a:r>
            <a:r>
              <a:rPr sz="2200" b="1" spc="-65" dirty="0">
                <a:latin typeface="Arial" panose="020B0604020202020204"/>
                <a:cs typeface="Arial" panose="020B0604020202020204"/>
              </a:rPr>
              <a:t> </a:t>
            </a:r>
            <a:r>
              <a:rPr sz="2200" b="1">
                <a:latin typeface="Arial" panose="020B0604020202020204"/>
                <a:cs typeface="Arial" panose="020B0604020202020204"/>
              </a:rPr>
              <a:t>ΥΨΗΛΗΣ</a:t>
            </a:r>
            <a:r>
              <a:rPr sz="2200" b="1" spc="-20">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15" smtClean="0">
                <a:latin typeface="Arial" panose="020B0604020202020204"/>
                <a:cs typeface="Arial" panose="020B0604020202020204"/>
              </a:rPr>
              <a:t> </a:t>
            </a:r>
            <a:r>
              <a:rPr sz="2200" b="1">
                <a:latin typeface="Arial" panose="020B0604020202020204"/>
                <a:cs typeface="Arial" panose="020B0604020202020204"/>
              </a:rPr>
              <a:t>ΚΑΙ</a:t>
            </a:r>
            <a:r>
              <a:rPr sz="2200" b="1" spc="-20">
                <a:latin typeface="Arial" panose="020B0604020202020204"/>
                <a:cs typeface="Arial" panose="020B0604020202020204"/>
              </a:rPr>
              <a:t> </a:t>
            </a:r>
            <a:r>
              <a:rPr lang="el-GR" sz="2200" b="1" spc="-20" dirty="0" smtClean="0">
                <a:latin typeface="Arial" panose="020B0604020202020204"/>
                <a:cs typeface="Arial" panose="020B0604020202020204"/>
              </a:rPr>
              <a:t>Ο </a:t>
            </a:r>
            <a:r>
              <a:rPr sz="2200" b="1" spc="-25" smtClean="0">
                <a:latin typeface="Arial" panose="020B0604020202020204"/>
                <a:cs typeface="Arial" panose="020B0604020202020204"/>
              </a:rPr>
              <a:t>ΕΓ</a:t>
            </a:r>
            <a:r>
              <a:rPr sz="2200" b="1" spc="-30" smtClean="0">
                <a:latin typeface="Arial" panose="020B0604020202020204"/>
                <a:cs typeface="Arial" panose="020B0604020202020204"/>
              </a:rPr>
              <a:t>ΧΥΤΗΡΑΣ</a:t>
            </a:r>
            <a:r>
              <a:rPr sz="2200" b="1" spc="-135" smtClean="0">
                <a:latin typeface="Arial" panose="020B0604020202020204"/>
                <a:cs typeface="Arial" panose="020B0604020202020204"/>
              </a:rPr>
              <a:t> </a:t>
            </a:r>
            <a:r>
              <a:rPr lang="el-GR" sz="2200" b="1" spc="-135" dirty="0" smtClean="0">
                <a:latin typeface="Arial" panose="020B0604020202020204"/>
                <a:cs typeface="Arial" panose="020B0604020202020204"/>
              </a:rPr>
              <a:t> </a:t>
            </a:r>
            <a:r>
              <a:rPr sz="2200" b="1" spc="-10" smtClean="0">
                <a:latin typeface="Arial" panose="020B0604020202020204"/>
                <a:cs typeface="Arial" panose="020B0604020202020204"/>
              </a:rPr>
              <a:t>ΑΠΟΤΕΛΟΥΝ</a:t>
            </a:r>
            <a:r>
              <a:rPr sz="2200" b="1" spc="-40" smtClean="0">
                <a:latin typeface="Arial" panose="020B0604020202020204"/>
                <a:cs typeface="Arial" panose="020B0604020202020204"/>
              </a:rPr>
              <a:t> </a:t>
            </a:r>
            <a:r>
              <a:rPr sz="2200" b="1" dirty="0">
                <a:solidFill>
                  <a:srgbClr val="0000CC"/>
                </a:solidFill>
                <a:latin typeface="Arial" panose="020B0604020202020204"/>
                <a:cs typeface="Arial" panose="020B0604020202020204"/>
              </a:rPr>
              <a:t>EΝΙΑΙΑ</a:t>
            </a:r>
            <a:r>
              <a:rPr sz="2200" b="1" spc="-55" dirty="0">
                <a:solidFill>
                  <a:srgbClr val="0000CC"/>
                </a:solidFill>
                <a:latin typeface="Arial" panose="020B0604020202020204"/>
                <a:cs typeface="Arial" panose="020B0604020202020204"/>
              </a:rPr>
              <a:t> </a:t>
            </a:r>
            <a:r>
              <a:rPr sz="2200" b="1">
                <a:solidFill>
                  <a:srgbClr val="0000CC"/>
                </a:solidFill>
                <a:latin typeface="Arial" panose="020B0604020202020204"/>
                <a:cs typeface="Arial" panose="020B0604020202020204"/>
              </a:rPr>
              <a:t>ΜΟΝΑΔΑ</a:t>
            </a:r>
            <a:r>
              <a:rPr sz="2200" b="1" spc="-45">
                <a:solidFill>
                  <a:srgbClr val="0000CC"/>
                </a:solidFill>
                <a:latin typeface="Arial" panose="020B0604020202020204"/>
                <a:cs typeface="Arial" panose="020B0604020202020204"/>
              </a:rPr>
              <a:t> </a:t>
            </a:r>
            <a:r>
              <a:rPr sz="2200" b="1" spc="-10" smtClean="0">
                <a:solidFill>
                  <a:srgbClr val="0000CC"/>
                </a:solidFill>
                <a:latin typeface="Arial" panose="020B0604020202020204"/>
                <a:cs typeface="Arial" panose="020B0604020202020204"/>
              </a:rPr>
              <a:t>ΕΓΧΥΣ</a:t>
            </a:r>
            <a:r>
              <a:rPr lang="el-GR" sz="2200" b="1" spc="-10" dirty="0" smtClean="0">
                <a:solidFill>
                  <a:srgbClr val="0000CC"/>
                </a:solidFill>
                <a:latin typeface="Arial" panose="020B0604020202020204"/>
                <a:cs typeface="Arial" panose="020B0604020202020204"/>
              </a:rPr>
              <a:t>Η</a:t>
            </a:r>
            <a:r>
              <a:rPr sz="2200" b="1" spc="-10" smtClean="0">
                <a:solidFill>
                  <a:srgbClr val="0000CC"/>
                </a:solidFill>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35"/>
              </a:spcBef>
              <a:buClr>
                <a:srgbClr val="FF0000"/>
              </a:buClr>
              <a:buFont typeface="Wingdings" panose="05000000000000000000"/>
              <a:buChar char=""/>
            </a:pPr>
            <a:endParaRPr sz="1950">
              <a:latin typeface="Arial" panose="020B0604020202020204"/>
              <a:cs typeface="Arial" panose="020B0604020202020204"/>
            </a:endParaRPr>
          </a:p>
          <a:p>
            <a:pPr marL="12700" marR="153670">
              <a:lnSpc>
                <a:spcPts val="2510"/>
              </a:lnSpc>
              <a:spcBef>
                <a:spcPts val="5"/>
              </a:spcBef>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ΚΑΘΕ</a:t>
            </a:r>
            <a:r>
              <a:rPr sz="2200" b="1" spc="-75" dirty="0">
                <a:latin typeface="Arial" panose="020B0604020202020204"/>
                <a:cs typeface="Arial" panose="020B0604020202020204"/>
              </a:rPr>
              <a:t> </a:t>
            </a:r>
            <a:r>
              <a:rPr sz="2200" b="1" spc="-30" dirty="0">
                <a:latin typeface="Arial" panose="020B0604020202020204"/>
                <a:cs typeface="Arial" panose="020B0604020202020204"/>
              </a:rPr>
              <a:t>ΚΥΛΙΝΔΡΟΣ</a:t>
            </a:r>
            <a:r>
              <a:rPr sz="2200" b="1" spc="-125" dirty="0">
                <a:latin typeface="Arial" panose="020B0604020202020204"/>
                <a:cs typeface="Arial" panose="020B0604020202020204"/>
              </a:rPr>
              <a:t> </a:t>
            </a:r>
            <a:r>
              <a:rPr sz="2200" b="1" dirty="0">
                <a:latin typeface="Arial" panose="020B0604020202020204"/>
                <a:cs typeface="Arial" panose="020B0604020202020204"/>
              </a:rPr>
              <a:t>ΔΙΑΘΕΤΕΙ</a:t>
            </a:r>
            <a:r>
              <a:rPr sz="2200" b="1" spc="-60" dirty="0">
                <a:latin typeface="Arial" panose="020B0604020202020204"/>
                <a:cs typeface="Arial" panose="020B0604020202020204"/>
              </a:rPr>
              <a:t> </a:t>
            </a:r>
            <a:r>
              <a:rPr sz="2200" b="1" dirty="0">
                <a:latin typeface="Arial" panose="020B0604020202020204"/>
                <a:cs typeface="Arial" panose="020B0604020202020204"/>
              </a:rPr>
              <a:t>ΣΤΗΝ</a:t>
            </a:r>
            <a:r>
              <a:rPr sz="2200" b="1" spc="-70" dirty="0">
                <a:latin typeface="Arial" panose="020B0604020202020204"/>
                <a:cs typeface="Arial" panose="020B0604020202020204"/>
              </a:rPr>
              <a:t> </a:t>
            </a:r>
            <a:r>
              <a:rPr sz="2200" b="1" dirty="0">
                <a:latin typeface="Arial" panose="020B0604020202020204"/>
                <a:cs typeface="Arial" panose="020B0604020202020204"/>
              </a:rPr>
              <a:t>ΚΕΦΑΛΗ</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dirty="0">
                <a:latin typeface="Arial" panose="020B0604020202020204"/>
                <a:cs typeface="Arial" panose="020B0604020202020204"/>
              </a:rPr>
              <a:t>ΜΙΑ</a:t>
            </a:r>
            <a:r>
              <a:rPr sz="2200" b="1" spc="-60" dirty="0">
                <a:latin typeface="Arial" panose="020B0604020202020204"/>
                <a:cs typeface="Arial" panose="020B0604020202020204"/>
              </a:rPr>
              <a:t> </a:t>
            </a:r>
            <a:r>
              <a:rPr sz="2200" b="1" spc="-25" dirty="0">
                <a:latin typeface="Arial" panose="020B0604020202020204"/>
                <a:cs typeface="Arial" panose="020B0604020202020204"/>
              </a:rPr>
              <a:t>ΜΟ- </a:t>
            </a:r>
            <a:r>
              <a:rPr sz="2200" b="1">
                <a:latin typeface="Arial" panose="020B0604020202020204"/>
                <a:cs typeface="Arial" panose="020B0604020202020204"/>
              </a:rPr>
              <a:t>ΝΑΔΑ</a:t>
            </a:r>
            <a:r>
              <a:rPr sz="2200" b="1" spc="-55">
                <a:latin typeface="Arial" panose="020B0604020202020204"/>
                <a:cs typeface="Arial" panose="020B0604020202020204"/>
              </a:rPr>
              <a:t> </a:t>
            </a:r>
            <a:r>
              <a:rPr sz="2200" b="1" smtClean="0">
                <a:latin typeface="Arial" panose="020B0604020202020204"/>
                <a:cs typeface="Arial" panose="020B0604020202020204"/>
              </a:rPr>
              <a:t>ΕΓΧΥΣ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dirty="0">
                <a:latin typeface="Arial" panose="020B0604020202020204"/>
                <a:cs typeface="Arial" panose="020B0604020202020204"/>
              </a:rPr>
              <a:t>,</a:t>
            </a:r>
            <a:r>
              <a:rPr sz="2200" b="1" spc="-25"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dirty="0">
                <a:latin typeface="Arial" panose="020B0604020202020204"/>
                <a:cs typeface="Arial" panose="020B0604020202020204"/>
              </a:rPr>
              <a:t>ΟΠΟΙΑ</a:t>
            </a:r>
            <a:r>
              <a:rPr sz="2200" b="1" spc="-45" dirty="0">
                <a:latin typeface="Arial" panose="020B0604020202020204"/>
                <a:cs typeface="Arial" panose="020B0604020202020204"/>
              </a:rPr>
              <a:t> </a:t>
            </a:r>
            <a:r>
              <a:rPr sz="2200" b="1" dirty="0">
                <a:latin typeface="Arial" panose="020B0604020202020204"/>
                <a:cs typeface="Arial" panose="020B0604020202020204"/>
              </a:rPr>
              <a:t>ΠΑΙΡΝΕΙ</a:t>
            </a:r>
            <a:r>
              <a:rPr sz="2200" b="1" spc="-35" dirty="0">
                <a:latin typeface="Arial" panose="020B0604020202020204"/>
                <a:cs typeface="Arial" panose="020B0604020202020204"/>
              </a:rPr>
              <a:t> </a:t>
            </a:r>
            <a:r>
              <a:rPr sz="2200" b="1" dirty="0">
                <a:latin typeface="Arial" panose="020B0604020202020204"/>
                <a:cs typeface="Arial" panose="020B0604020202020204"/>
              </a:rPr>
              <a:t>ΚΙΝΗΣΗ</a:t>
            </a:r>
            <a:r>
              <a:rPr sz="2200" b="1" spc="-114" dirty="0">
                <a:latin typeface="Arial" panose="020B0604020202020204"/>
                <a:cs typeface="Arial" panose="020B0604020202020204"/>
              </a:rPr>
              <a:t> </a:t>
            </a:r>
            <a:r>
              <a:rPr sz="2200" b="1" dirty="0">
                <a:latin typeface="Arial" panose="020B0604020202020204"/>
                <a:cs typeface="Arial" panose="020B0604020202020204"/>
              </a:rPr>
              <a:t>ΑΠΟ</a:t>
            </a:r>
            <a:r>
              <a:rPr sz="2200" b="1" spc="-35" dirty="0">
                <a:latin typeface="Arial" panose="020B0604020202020204"/>
                <a:cs typeface="Arial" panose="020B0604020202020204"/>
              </a:rPr>
              <a:t> </a:t>
            </a:r>
            <a:r>
              <a:rPr sz="2200" b="1" dirty="0">
                <a:latin typeface="Arial" panose="020B0604020202020204"/>
                <a:cs typeface="Arial" panose="020B0604020202020204"/>
              </a:rPr>
              <a:t>ΤΟΝ</a:t>
            </a:r>
            <a:r>
              <a:rPr sz="2200" b="1" spc="-30" dirty="0">
                <a:latin typeface="Arial" panose="020B0604020202020204"/>
                <a:cs typeface="Arial" panose="020B0604020202020204"/>
              </a:rPr>
              <a:t> </a:t>
            </a:r>
            <a:r>
              <a:rPr sz="2200" b="1" spc="-25" dirty="0">
                <a:latin typeface="Arial" panose="020B0604020202020204"/>
                <a:cs typeface="Arial" panose="020B0604020202020204"/>
              </a:rPr>
              <a:t>ΕΚ- </a:t>
            </a:r>
            <a:r>
              <a:rPr sz="2200" b="1" spc="-10" dirty="0">
                <a:latin typeface="Arial" panose="020B0604020202020204"/>
                <a:cs typeface="Arial" panose="020B0604020202020204"/>
              </a:rPr>
              <a:t>ΚΕΝΤΡΟΦΟΡΟ</a:t>
            </a:r>
            <a:r>
              <a:rPr sz="2200" b="1" spc="-55" dirty="0">
                <a:latin typeface="Arial" panose="020B0604020202020204"/>
                <a:cs typeface="Arial" panose="020B0604020202020204"/>
              </a:rPr>
              <a:t> </a:t>
            </a:r>
            <a:r>
              <a:rPr sz="2200" b="1" spc="-10" dirty="0">
                <a:latin typeface="Arial" panose="020B0604020202020204"/>
                <a:cs typeface="Arial" panose="020B0604020202020204"/>
              </a:rPr>
              <a:t>ΑΞΟΝΑ.</a:t>
            </a:r>
            <a:endParaRPr sz="2200">
              <a:latin typeface="Arial" panose="020B0604020202020204"/>
              <a:cs typeface="Arial" panose="020B0604020202020204"/>
            </a:endParaRPr>
          </a:p>
          <a:p>
            <a:pPr>
              <a:lnSpc>
                <a:spcPct val="100000"/>
              </a:lnSpc>
              <a:spcBef>
                <a:spcPts val="25"/>
              </a:spcBef>
              <a:buClr>
                <a:srgbClr val="FF0000"/>
              </a:buClr>
              <a:buFont typeface="Wingdings" panose="05000000000000000000"/>
              <a:buChar char=""/>
            </a:pPr>
            <a:endParaRPr sz="1950">
              <a:latin typeface="Arial" panose="020B0604020202020204"/>
              <a:cs typeface="Arial" panose="020B0604020202020204"/>
            </a:endParaRPr>
          </a:p>
          <a:p>
            <a:pPr marL="12700" marR="5080">
              <a:lnSpc>
                <a:spcPts val="251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ΛΟΓΩ</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105" dirty="0">
                <a:latin typeface="Arial" panose="020B0604020202020204"/>
                <a:cs typeface="Arial" panose="020B0604020202020204"/>
              </a:rPr>
              <a:t> </a:t>
            </a:r>
            <a:r>
              <a:rPr sz="2200" b="1" spc="-10" dirty="0">
                <a:latin typeface="Arial" panose="020B0604020202020204"/>
                <a:cs typeface="Arial" panose="020B0604020202020204"/>
              </a:rPr>
              <a:t>ΑΠΟΥΣΙΑΣ</a:t>
            </a:r>
            <a:r>
              <a:rPr sz="2200" b="1" spc="-110" dirty="0">
                <a:latin typeface="Arial" panose="020B0604020202020204"/>
                <a:cs typeface="Arial" panose="020B0604020202020204"/>
              </a:rPr>
              <a:t> </a:t>
            </a:r>
            <a:r>
              <a:rPr sz="2200" b="1" dirty="0">
                <a:latin typeface="Arial" panose="020B0604020202020204"/>
                <a:cs typeface="Arial" panose="020B0604020202020204"/>
              </a:rPr>
              <a:t>ΑΓΩΓΩΝ</a:t>
            </a:r>
            <a:r>
              <a:rPr sz="2200" b="1" spc="-70" dirty="0">
                <a:latin typeface="Arial" panose="020B0604020202020204"/>
                <a:cs typeface="Arial" panose="020B0604020202020204"/>
              </a:rPr>
              <a:t> </a:t>
            </a:r>
            <a:r>
              <a:rPr sz="2200" b="1">
                <a:latin typeface="Arial" panose="020B0604020202020204"/>
                <a:cs typeface="Arial" panose="020B0604020202020204"/>
              </a:rPr>
              <a:t>ΥΨΗΛΗΣ</a:t>
            </a:r>
            <a:r>
              <a:rPr sz="2200" b="1" spc="-30">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dirty="0">
                <a:latin typeface="Arial" panose="020B0604020202020204"/>
                <a:cs typeface="Arial" panose="020B0604020202020204"/>
              </a:rPr>
              <a:t>,</a:t>
            </a:r>
            <a:r>
              <a:rPr sz="2200" b="1" spc="-30" dirty="0">
                <a:latin typeface="Arial" panose="020B0604020202020204"/>
                <a:cs typeface="Arial" panose="020B0604020202020204"/>
              </a:rPr>
              <a:t> </a:t>
            </a:r>
            <a:r>
              <a:rPr sz="2200" b="1" dirty="0">
                <a:latin typeface="Arial" panose="020B0604020202020204"/>
                <a:cs typeface="Arial" panose="020B0604020202020204"/>
              </a:rPr>
              <a:t>Η</a:t>
            </a:r>
            <a:r>
              <a:rPr sz="2200" b="1" spc="-30" dirty="0">
                <a:latin typeface="Arial" panose="020B0604020202020204"/>
                <a:cs typeface="Arial" panose="020B0604020202020204"/>
              </a:rPr>
              <a:t> </a:t>
            </a:r>
            <a:r>
              <a:rPr sz="2200" b="1" spc="-10" dirty="0">
                <a:latin typeface="Arial" panose="020B0604020202020204"/>
                <a:cs typeface="Arial" panose="020B0604020202020204"/>
              </a:rPr>
              <a:t>ΠΙΕΣΗ </a:t>
            </a:r>
            <a:r>
              <a:rPr sz="2200" b="1" dirty="0">
                <a:latin typeface="Arial" panose="020B0604020202020204"/>
                <a:cs typeface="Arial" panose="020B0604020202020204"/>
              </a:rPr>
              <a:t>ΕΓΧΥΣΕΩΣ</a:t>
            </a:r>
            <a:r>
              <a:rPr sz="2200" b="1" spc="-50" dirty="0">
                <a:latin typeface="Arial" panose="020B0604020202020204"/>
                <a:cs typeface="Arial" panose="020B0604020202020204"/>
              </a:rPr>
              <a:t> </a:t>
            </a:r>
            <a:r>
              <a:rPr sz="2200" b="1" dirty="0">
                <a:latin typeface="Arial" panose="020B0604020202020204"/>
                <a:cs typeface="Arial" panose="020B0604020202020204"/>
              </a:rPr>
              <a:t>ΜΠΟΡΕΙ</a:t>
            </a:r>
            <a:r>
              <a:rPr sz="2200" b="1" spc="-35"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spc="-25" dirty="0">
                <a:latin typeface="Arial" panose="020B0604020202020204"/>
                <a:cs typeface="Arial" panose="020B0604020202020204"/>
              </a:rPr>
              <a:t>ΦΤΑΣΕΙ</a:t>
            </a:r>
            <a:r>
              <a:rPr sz="2200" b="1" spc="-35" dirty="0">
                <a:latin typeface="Arial" panose="020B0604020202020204"/>
                <a:cs typeface="Arial" panose="020B0604020202020204"/>
              </a:rPr>
              <a:t> </a:t>
            </a:r>
            <a:r>
              <a:rPr sz="2200" b="1">
                <a:latin typeface="Arial" panose="020B0604020202020204"/>
                <a:cs typeface="Arial" panose="020B0604020202020204"/>
              </a:rPr>
              <a:t>ΣΕ</a:t>
            </a:r>
            <a:r>
              <a:rPr sz="2200" b="1" spc="-70">
                <a:latin typeface="Arial" panose="020B0604020202020204"/>
                <a:cs typeface="Arial" panose="020B0604020202020204"/>
              </a:rPr>
              <a:t> </a:t>
            </a:r>
            <a:r>
              <a:rPr sz="2200" b="1" smtClean="0">
                <a:latin typeface="Arial" panose="020B0604020202020204"/>
                <a:cs typeface="Arial" panose="020B0604020202020204"/>
              </a:rPr>
              <a:t>ΥΨΗ</a:t>
            </a:r>
            <a:r>
              <a:rPr lang="el-GR" sz="2200" b="1" dirty="0" smtClean="0">
                <a:latin typeface="Arial" panose="020B0604020202020204"/>
                <a:cs typeface="Arial" panose="020B0604020202020204"/>
              </a:rPr>
              <a:t>Λ</a:t>
            </a:r>
            <a:r>
              <a:rPr sz="2200" b="1" smtClean="0">
                <a:latin typeface="Arial" panose="020B0604020202020204"/>
                <a:cs typeface="Arial" panose="020B0604020202020204"/>
              </a:rPr>
              <a:t>Α</a:t>
            </a:r>
            <a:r>
              <a:rPr sz="2200" b="1" spc="-45" smtClean="0">
                <a:latin typeface="Arial" panose="020B0604020202020204"/>
                <a:cs typeface="Arial" panose="020B0604020202020204"/>
              </a:rPr>
              <a:t> </a:t>
            </a:r>
            <a:r>
              <a:rPr sz="2200" b="1" dirty="0">
                <a:latin typeface="Arial" panose="020B0604020202020204"/>
                <a:cs typeface="Arial" panose="020B0604020202020204"/>
              </a:rPr>
              <a:t>ΕΠΙΠΕΔΑ</a:t>
            </a:r>
            <a:r>
              <a:rPr sz="2200" b="1" spc="-35" dirty="0">
                <a:latin typeface="Arial" panose="020B0604020202020204"/>
                <a:cs typeface="Arial" panose="020B0604020202020204"/>
              </a:rPr>
              <a:t> </a:t>
            </a:r>
            <a:r>
              <a:rPr sz="2200" b="1" spc="-10" dirty="0">
                <a:latin typeface="Arial" panose="020B0604020202020204"/>
                <a:cs typeface="Arial" panose="020B0604020202020204"/>
              </a:rPr>
              <a:t>(2050</a:t>
            </a:r>
            <a:endParaRPr sz="2200">
              <a:latin typeface="Arial" panose="020B0604020202020204"/>
              <a:cs typeface="Arial" panose="020B0604020202020204"/>
            </a:endParaRPr>
          </a:p>
          <a:p>
            <a:pPr marL="12700">
              <a:lnSpc>
                <a:spcPts val="2450"/>
              </a:lnSpc>
            </a:pPr>
            <a:r>
              <a:rPr sz="2200" b="1" spc="-10" dirty="0">
                <a:latin typeface="Arial" panose="020B0604020202020204"/>
                <a:cs typeface="Arial" panose="020B0604020202020204"/>
              </a:rPr>
              <a:t>bar).</a:t>
            </a:r>
            <a:endParaRPr sz="2200">
              <a:latin typeface="Arial" panose="020B0604020202020204"/>
              <a:cs typeface="Arial" panose="020B0604020202020204"/>
            </a:endParaRPr>
          </a:p>
          <a:p>
            <a:pPr>
              <a:lnSpc>
                <a:spcPct val="100000"/>
              </a:lnSpc>
              <a:spcBef>
                <a:spcPts val="40"/>
              </a:spcBef>
            </a:pPr>
            <a:endParaRPr sz="2000">
              <a:latin typeface="Arial" panose="020B0604020202020204"/>
              <a:cs typeface="Arial" panose="020B0604020202020204"/>
            </a:endParaRPr>
          </a:p>
          <a:p>
            <a:pPr marL="12700" marR="629285">
              <a:lnSpc>
                <a:spcPts val="2510"/>
              </a:lnSpc>
              <a:spcBef>
                <a:spcPts val="5"/>
              </a:spcBef>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40" dirty="0">
                <a:latin typeface="Arial" panose="020B0604020202020204"/>
                <a:cs typeface="Arial" panose="020B0604020202020204"/>
              </a:rPr>
              <a:t> </a:t>
            </a:r>
            <a:r>
              <a:rPr sz="2200" b="1" dirty="0">
                <a:latin typeface="Arial" panose="020B0604020202020204"/>
                <a:cs typeface="Arial" panose="020B0604020202020204"/>
              </a:rPr>
              <a:t>ΕΧΕΙ</a:t>
            </a:r>
            <a:r>
              <a:rPr sz="2200" b="1" spc="-35" dirty="0">
                <a:latin typeface="Arial" panose="020B0604020202020204"/>
                <a:cs typeface="Arial" panose="020B0604020202020204"/>
              </a:rPr>
              <a:t> </a:t>
            </a:r>
            <a:r>
              <a:rPr sz="2200" b="1" dirty="0">
                <a:latin typeface="Arial" panose="020B0604020202020204"/>
                <a:cs typeface="Arial" panose="020B0604020202020204"/>
              </a:rPr>
              <a:t>ΤΗ</a:t>
            </a:r>
            <a:r>
              <a:rPr sz="2200" b="1" spc="-120" dirty="0">
                <a:latin typeface="Arial" panose="020B0604020202020204"/>
                <a:cs typeface="Arial" panose="020B0604020202020204"/>
              </a:rPr>
              <a:t> </a:t>
            </a:r>
            <a:r>
              <a:rPr sz="2200" b="1" spc="-65" dirty="0">
                <a:latin typeface="Arial" panose="020B0604020202020204"/>
                <a:cs typeface="Arial" panose="020B0604020202020204"/>
              </a:rPr>
              <a:t>ΔΥΝΑΤΟΤΗΤΑ</a:t>
            </a:r>
            <a:r>
              <a:rPr sz="2200" b="1" spc="-40" dirty="0">
                <a:latin typeface="Arial" panose="020B0604020202020204"/>
                <a:cs typeface="Arial" panose="020B0604020202020204"/>
              </a:rPr>
              <a:t> </a:t>
            </a:r>
            <a:r>
              <a:rPr sz="2200" b="1" spc="-20" dirty="0">
                <a:latin typeface="Arial" panose="020B0604020202020204"/>
                <a:cs typeface="Arial" panose="020B0604020202020204"/>
              </a:rPr>
              <a:t>ΜΕΤΑΒΟΛΗΣ</a:t>
            </a:r>
            <a:r>
              <a:rPr sz="2200" b="1" spc="-30" dirty="0">
                <a:latin typeface="Arial" panose="020B0604020202020204"/>
                <a:cs typeface="Arial" panose="020B0604020202020204"/>
              </a:rPr>
              <a:t> </a:t>
            </a:r>
            <a:r>
              <a:rPr sz="2200" b="1" spc="-35" dirty="0">
                <a:latin typeface="Arial" panose="020B0604020202020204"/>
                <a:cs typeface="Arial" panose="020B0604020202020204"/>
              </a:rPr>
              <a:t>ΤΟΥ </a:t>
            </a:r>
            <a:r>
              <a:rPr sz="2200" b="1" dirty="0">
                <a:latin typeface="Arial" panose="020B0604020202020204"/>
                <a:cs typeface="Arial" panose="020B0604020202020204"/>
              </a:rPr>
              <a:t>ΧΡΟΝΙΣΜΟΥ</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125" dirty="0">
                <a:latin typeface="Arial" panose="020B0604020202020204"/>
                <a:cs typeface="Arial" panose="020B0604020202020204"/>
              </a:rPr>
              <a:t> </a:t>
            </a:r>
            <a:r>
              <a:rPr sz="2200" b="1" dirty="0">
                <a:latin typeface="Arial" panose="020B0604020202020204"/>
                <a:cs typeface="Arial" panose="020B0604020202020204"/>
              </a:rPr>
              <a:t>ΔΙΑΡΚΕΙΑΣ</a:t>
            </a:r>
            <a:r>
              <a:rPr sz="2200" b="1" spc="-40" dirty="0">
                <a:latin typeface="Arial" panose="020B0604020202020204"/>
                <a:cs typeface="Arial" panose="020B0604020202020204"/>
              </a:rPr>
              <a:t> </a:t>
            </a:r>
            <a:r>
              <a:rPr sz="2200" b="1">
                <a:latin typeface="Arial" panose="020B0604020202020204"/>
                <a:cs typeface="Arial" panose="020B0604020202020204"/>
              </a:rPr>
              <a:t>ΤΗΣ</a:t>
            </a:r>
            <a:r>
              <a:rPr sz="2200" b="1" spc="-35">
                <a:latin typeface="Arial" panose="020B0604020202020204"/>
                <a:cs typeface="Arial" panose="020B0604020202020204"/>
              </a:rPr>
              <a:t> </a:t>
            </a:r>
            <a:r>
              <a:rPr sz="2200" b="1" spc="-10" smtClean="0">
                <a:latin typeface="Arial" panose="020B0604020202020204"/>
                <a:cs typeface="Arial" panose="020B0604020202020204"/>
              </a:rPr>
              <a:t>ΕΓΧΥΣ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p:txBody>
      </p:sp>
      <p:grpSp>
        <p:nvGrpSpPr>
          <p:cNvPr id="3" name="object 3"/>
          <p:cNvGrpSpPr/>
          <p:nvPr/>
        </p:nvGrpSpPr>
        <p:grpSpPr>
          <a:xfrm>
            <a:off x="330140" y="58360"/>
            <a:ext cx="8250555" cy="817244"/>
            <a:chOff x="330140" y="58360"/>
            <a:chExt cx="8250555" cy="817244"/>
          </a:xfrm>
        </p:grpSpPr>
        <p:sp>
          <p:nvSpPr>
            <p:cNvPr id="4" name="object 4"/>
            <p:cNvSpPr/>
            <p:nvPr/>
          </p:nvSpPr>
          <p:spPr>
            <a:xfrm>
              <a:off x="342899" y="71119"/>
              <a:ext cx="8224520" cy="791210"/>
            </a:xfrm>
            <a:custGeom>
              <a:avLst/>
              <a:gdLst/>
              <a:ahLst/>
              <a:cxnLst/>
              <a:rect l="l" t="t" r="r" b="b"/>
              <a:pathLst>
                <a:path w="8224520" h="791210">
                  <a:moveTo>
                    <a:pt x="8106409" y="1270"/>
                  </a:moveTo>
                  <a:lnTo>
                    <a:pt x="118109" y="1270"/>
                  </a:lnTo>
                  <a:lnTo>
                    <a:pt x="111759" y="2539"/>
                  </a:lnTo>
                  <a:lnTo>
                    <a:pt x="104140" y="3809"/>
                  </a:lnTo>
                  <a:lnTo>
                    <a:pt x="97790" y="5079"/>
                  </a:lnTo>
                  <a:lnTo>
                    <a:pt x="91440" y="7620"/>
                  </a:lnTo>
                  <a:lnTo>
                    <a:pt x="85090" y="8889"/>
                  </a:lnTo>
                  <a:lnTo>
                    <a:pt x="78740" y="11429"/>
                  </a:lnTo>
                  <a:lnTo>
                    <a:pt x="72390" y="15239"/>
                  </a:lnTo>
                  <a:lnTo>
                    <a:pt x="66040" y="17779"/>
                  </a:lnTo>
                  <a:lnTo>
                    <a:pt x="59689" y="21589"/>
                  </a:lnTo>
                  <a:lnTo>
                    <a:pt x="54610" y="25400"/>
                  </a:lnTo>
                  <a:lnTo>
                    <a:pt x="49529" y="30479"/>
                  </a:lnTo>
                  <a:lnTo>
                    <a:pt x="43179" y="34289"/>
                  </a:lnTo>
                  <a:lnTo>
                    <a:pt x="38100" y="39370"/>
                  </a:lnTo>
                  <a:lnTo>
                    <a:pt x="34289" y="44450"/>
                  </a:lnTo>
                  <a:lnTo>
                    <a:pt x="29210" y="49529"/>
                  </a:lnTo>
                  <a:lnTo>
                    <a:pt x="25400" y="54609"/>
                  </a:lnTo>
                  <a:lnTo>
                    <a:pt x="21589" y="60959"/>
                  </a:lnTo>
                  <a:lnTo>
                    <a:pt x="17779" y="66039"/>
                  </a:lnTo>
                  <a:lnTo>
                    <a:pt x="13970" y="72389"/>
                  </a:lnTo>
                  <a:lnTo>
                    <a:pt x="6350" y="91439"/>
                  </a:lnTo>
                  <a:lnTo>
                    <a:pt x="5079" y="97789"/>
                  </a:lnTo>
                  <a:lnTo>
                    <a:pt x="2539" y="105409"/>
                  </a:lnTo>
                  <a:lnTo>
                    <a:pt x="2539" y="111759"/>
                  </a:lnTo>
                  <a:lnTo>
                    <a:pt x="1270" y="118109"/>
                  </a:lnTo>
                  <a:lnTo>
                    <a:pt x="0" y="125729"/>
                  </a:lnTo>
                  <a:lnTo>
                    <a:pt x="0" y="666750"/>
                  </a:lnTo>
                  <a:lnTo>
                    <a:pt x="1270" y="673100"/>
                  </a:lnTo>
                  <a:lnTo>
                    <a:pt x="2539" y="680719"/>
                  </a:lnTo>
                  <a:lnTo>
                    <a:pt x="2539" y="687069"/>
                  </a:lnTo>
                  <a:lnTo>
                    <a:pt x="5079" y="694689"/>
                  </a:lnTo>
                  <a:lnTo>
                    <a:pt x="6350" y="701039"/>
                  </a:lnTo>
                  <a:lnTo>
                    <a:pt x="13970" y="720089"/>
                  </a:lnTo>
                  <a:lnTo>
                    <a:pt x="17779" y="726439"/>
                  </a:lnTo>
                  <a:lnTo>
                    <a:pt x="21589" y="731519"/>
                  </a:lnTo>
                  <a:lnTo>
                    <a:pt x="25400" y="737869"/>
                  </a:lnTo>
                  <a:lnTo>
                    <a:pt x="29210" y="742950"/>
                  </a:lnTo>
                  <a:lnTo>
                    <a:pt x="34289" y="748029"/>
                  </a:lnTo>
                  <a:lnTo>
                    <a:pt x="38100" y="753109"/>
                  </a:lnTo>
                  <a:lnTo>
                    <a:pt x="43179" y="758189"/>
                  </a:lnTo>
                  <a:lnTo>
                    <a:pt x="49529" y="762000"/>
                  </a:lnTo>
                  <a:lnTo>
                    <a:pt x="54610" y="767079"/>
                  </a:lnTo>
                  <a:lnTo>
                    <a:pt x="59689" y="770889"/>
                  </a:lnTo>
                  <a:lnTo>
                    <a:pt x="66040" y="774700"/>
                  </a:lnTo>
                  <a:lnTo>
                    <a:pt x="78740" y="779779"/>
                  </a:lnTo>
                  <a:lnTo>
                    <a:pt x="85090" y="783589"/>
                  </a:lnTo>
                  <a:lnTo>
                    <a:pt x="91440" y="784859"/>
                  </a:lnTo>
                  <a:lnTo>
                    <a:pt x="97790" y="787400"/>
                  </a:lnTo>
                  <a:lnTo>
                    <a:pt x="104140" y="788669"/>
                  </a:lnTo>
                  <a:lnTo>
                    <a:pt x="111759" y="789939"/>
                  </a:lnTo>
                  <a:lnTo>
                    <a:pt x="118109" y="791209"/>
                  </a:lnTo>
                  <a:lnTo>
                    <a:pt x="8106409" y="791209"/>
                  </a:lnTo>
                  <a:lnTo>
                    <a:pt x="8114030" y="789939"/>
                  </a:lnTo>
                  <a:lnTo>
                    <a:pt x="8120380" y="788669"/>
                  </a:lnTo>
                  <a:lnTo>
                    <a:pt x="8128000" y="787400"/>
                  </a:lnTo>
                  <a:lnTo>
                    <a:pt x="8153400" y="777239"/>
                  </a:lnTo>
                  <a:lnTo>
                    <a:pt x="8159750" y="773429"/>
                  </a:lnTo>
                  <a:lnTo>
                    <a:pt x="8164830" y="769619"/>
                  </a:lnTo>
                  <a:lnTo>
                    <a:pt x="8171180" y="765809"/>
                  </a:lnTo>
                  <a:lnTo>
                    <a:pt x="8181340" y="758189"/>
                  </a:lnTo>
                  <a:lnTo>
                    <a:pt x="8191500" y="748029"/>
                  </a:lnTo>
                  <a:lnTo>
                    <a:pt x="8195309" y="742950"/>
                  </a:lnTo>
                  <a:lnTo>
                    <a:pt x="8200390" y="736600"/>
                  </a:lnTo>
                  <a:lnTo>
                    <a:pt x="8204200" y="731519"/>
                  </a:lnTo>
                  <a:lnTo>
                    <a:pt x="8208009" y="725169"/>
                  </a:lnTo>
                  <a:lnTo>
                    <a:pt x="8210550" y="718819"/>
                  </a:lnTo>
                  <a:lnTo>
                    <a:pt x="8213090" y="713739"/>
                  </a:lnTo>
                  <a:lnTo>
                    <a:pt x="8216900" y="707389"/>
                  </a:lnTo>
                  <a:lnTo>
                    <a:pt x="8218170" y="699769"/>
                  </a:lnTo>
                  <a:lnTo>
                    <a:pt x="8220709" y="693419"/>
                  </a:lnTo>
                  <a:lnTo>
                    <a:pt x="8223250" y="680719"/>
                  </a:lnTo>
                  <a:lnTo>
                    <a:pt x="8224520" y="673100"/>
                  </a:lnTo>
                  <a:lnTo>
                    <a:pt x="8224520" y="118109"/>
                  </a:lnTo>
                  <a:lnTo>
                    <a:pt x="8221980" y="105409"/>
                  </a:lnTo>
                  <a:lnTo>
                    <a:pt x="8220709" y="97789"/>
                  </a:lnTo>
                  <a:lnTo>
                    <a:pt x="8210550" y="72389"/>
                  </a:lnTo>
                  <a:lnTo>
                    <a:pt x="8206740" y="66039"/>
                  </a:lnTo>
                  <a:lnTo>
                    <a:pt x="8202930" y="60959"/>
                  </a:lnTo>
                  <a:lnTo>
                    <a:pt x="8199120" y="54609"/>
                  </a:lnTo>
                  <a:lnTo>
                    <a:pt x="8191500" y="44450"/>
                  </a:lnTo>
                  <a:lnTo>
                    <a:pt x="8181340" y="34289"/>
                  </a:lnTo>
                  <a:lnTo>
                    <a:pt x="8176259" y="30479"/>
                  </a:lnTo>
                  <a:lnTo>
                    <a:pt x="8169909" y="25400"/>
                  </a:lnTo>
                  <a:lnTo>
                    <a:pt x="8164830" y="21589"/>
                  </a:lnTo>
                  <a:lnTo>
                    <a:pt x="8158480" y="17779"/>
                  </a:lnTo>
                  <a:lnTo>
                    <a:pt x="8152130" y="15239"/>
                  </a:lnTo>
                  <a:lnTo>
                    <a:pt x="8147050" y="11429"/>
                  </a:lnTo>
                  <a:lnTo>
                    <a:pt x="8140700" y="8889"/>
                  </a:lnTo>
                  <a:lnTo>
                    <a:pt x="8133080" y="7620"/>
                  </a:lnTo>
                  <a:lnTo>
                    <a:pt x="8126730" y="5079"/>
                  </a:lnTo>
                  <a:lnTo>
                    <a:pt x="8114030" y="2539"/>
                  </a:lnTo>
                  <a:lnTo>
                    <a:pt x="8106409" y="1270"/>
                  </a:lnTo>
                  <a:close/>
                </a:path>
                <a:path w="8224520" h="791210">
                  <a:moveTo>
                    <a:pt x="8092440" y="0"/>
                  </a:moveTo>
                  <a:lnTo>
                    <a:pt x="132079" y="0"/>
                  </a:lnTo>
                  <a:lnTo>
                    <a:pt x="125729" y="1270"/>
                  </a:lnTo>
                  <a:lnTo>
                    <a:pt x="8100059"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342899" y="71119"/>
              <a:ext cx="8224520" cy="791210"/>
            </a:xfrm>
            <a:custGeom>
              <a:avLst/>
              <a:gdLst/>
              <a:ahLst/>
              <a:cxnLst/>
              <a:rect l="l" t="t" r="r" b="b"/>
              <a:pathLst>
                <a:path w="8224520" h="791210">
                  <a:moveTo>
                    <a:pt x="0" y="132079"/>
                  </a:moveTo>
                  <a:lnTo>
                    <a:pt x="0" y="125729"/>
                  </a:lnTo>
                  <a:lnTo>
                    <a:pt x="1270" y="118109"/>
                  </a:lnTo>
                  <a:lnTo>
                    <a:pt x="2539" y="111759"/>
                  </a:lnTo>
                  <a:lnTo>
                    <a:pt x="2539" y="105409"/>
                  </a:lnTo>
                  <a:lnTo>
                    <a:pt x="5079" y="97789"/>
                  </a:lnTo>
                  <a:lnTo>
                    <a:pt x="6350" y="91439"/>
                  </a:lnTo>
                  <a:lnTo>
                    <a:pt x="8889" y="85089"/>
                  </a:lnTo>
                  <a:lnTo>
                    <a:pt x="11429" y="78739"/>
                  </a:lnTo>
                  <a:lnTo>
                    <a:pt x="13970" y="72389"/>
                  </a:lnTo>
                  <a:lnTo>
                    <a:pt x="17779" y="66039"/>
                  </a:lnTo>
                  <a:lnTo>
                    <a:pt x="21589" y="60959"/>
                  </a:lnTo>
                  <a:lnTo>
                    <a:pt x="25400" y="54609"/>
                  </a:lnTo>
                  <a:lnTo>
                    <a:pt x="29210" y="49529"/>
                  </a:lnTo>
                  <a:lnTo>
                    <a:pt x="34289" y="44450"/>
                  </a:lnTo>
                  <a:lnTo>
                    <a:pt x="38100" y="39370"/>
                  </a:lnTo>
                  <a:lnTo>
                    <a:pt x="43179" y="34289"/>
                  </a:lnTo>
                  <a:lnTo>
                    <a:pt x="49529" y="30479"/>
                  </a:lnTo>
                  <a:lnTo>
                    <a:pt x="54610" y="25400"/>
                  </a:lnTo>
                  <a:lnTo>
                    <a:pt x="59689" y="21589"/>
                  </a:lnTo>
                  <a:lnTo>
                    <a:pt x="66040" y="17779"/>
                  </a:lnTo>
                  <a:lnTo>
                    <a:pt x="72390" y="15239"/>
                  </a:lnTo>
                  <a:lnTo>
                    <a:pt x="78740" y="11429"/>
                  </a:lnTo>
                  <a:lnTo>
                    <a:pt x="85090" y="8889"/>
                  </a:lnTo>
                  <a:lnTo>
                    <a:pt x="91440" y="7620"/>
                  </a:lnTo>
                  <a:lnTo>
                    <a:pt x="97790" y="5079"/>
                  </a:lnTo>
                  <a:lnTo>
                    <a:pt x="104140" y="3809"/>
                  </a:lnTo>
                  <a:lnTo>
                    <a:pt x="111759" y="2539"/>
                  </a:lnTo>
                  <a:lnTo>
                    <a:pt x="118109" y="1270"/>
                  </a:lnTo>
                  <a:lnTo>
                    <a:pt x="125729" y="1270"/>
                  </a:lnTo>
                  <a:lnTo>
                    <a:pt x="132079" y="0"/>
                  </a:lnTo>
                  <a:lnTo>
                    <a:pt x="8092440" y="0"/>
                  </a:lnTo>
                  <a:lnTo>
                    <a:pt x="8100059" y="1270"/>
                  </a:lnTo>
                  <a:lnTo>
                    <a:pt x="8106409" y="1270"/>
                  </a:lnTo>
                  <a:lnTo>
                    <a:pt x="8114030" y="2539"/>
                  </a:lnTo>
                  <a:lnTo>
                    <a:pt x="8120380" y="3809"/>
                  </a:lnTo>
                  <a:lnTo>
                    <a:pt x="8126730" y="5079"/>
                  </a:lnTo>
                  <a:lnTo>
                    <a:pt x="8133080" y="7620"/>
                  </a:lnTo>
                  <a:lnTo>
                    <a:pt x="8140700" y="8889"/>
                  </a:lnTo>
                  <a:lnTo>
                    <a:pt x="8147050" y="11429"/>
                  </a:lnTo>
                  <a:lnTo>
                    <a:pt x="8152130" y="15239"/>
                  </a:lnTo>
                  <a:lnTo>
                    <a:pt x="8158480" y="17779"/>
                  </a:lnTo>
                  <a:lnTo>
                    <a:pt x="8164830" y="21589"/>
                  </a:lnTo>
                  <a:lnTo>
                    <a:pt x="8169909" y="25400"/>
                  </a:lnTo>
                  <a:lnTo>
                    <a:pt x="8176259" y="30479"/>
                  </a:lnTo>
                  <a:lnTo>
                    <a:pt x="8181340" y="34289"/>
                  </a:lnTo>
                  <a:lnTo>
                    <a:pt x="8186420" y="39370"/>
                  </a:lnTo>
                  <a:lnTo>
                    <a:pt x="8191500" y="44450"/>
                  </a:lnTo>
                  <a:lnTo>
                    <a:pt x="8195309" y="49529"/>
                  </a:lnTo>
                  <a:lnTo>
                    <a:pt x="8199120" y="54609"/>
                  </a:lnTo>
                  <a:lnTo>
                    <a:pt x="8202930" y="60959"/>
                  </a:lnTo>
                  <a:lnTo>
                    <a:pt x="8206740" y="66039"/>
                  </a:lnTo>
                  <a:lnTo>
                    <a:pt x="8210550" y="72389"/>
                  </a:lnTo>
                  <a:lnTo>
                    <a:pt x="8213090" y="78739"/>
                  </a:lnTo>
                  <a:lnTo>
                    <a:pt x="8215630" y="85089"/>
                  </a:lnTo>
                  <a:lnTo>
                    <a:pt x="8218170" y="91439"/>
                  </a:lnTo>
                  <a:lnTo>
                    <a:pt x="8220709" y="97789"/>
                  </a:lnTo>
                  <a:lnTo>
                    <a:pt x="8221980" y="105409"/>
                  </a:lnTo>
                  <a:lnTo>
                    <a:pt x="8223250" y="111759"/>
                  </a:lnTo>
                  <a:lnTo>
                    <a:pt x="822452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90" y="713739"/>
                  </a:lnTo>
                  <a:lnTo>
                    <a:pt x="8210550" y="718819"/>
                  </a:lnTo>
                  <a:lnTo>
                    <a:pt x="8208009" y="725169"/>
                  </a:lnTo>
                  <a:lnTo>
                    <a:pt x="8204200" y="731519"/>
                  </a:lnTo>
                  <a:lnTo>
                    <a:pt x="8200390" y="736600"/>
                  </a:lnTo>
                  <a:lnTo>
                    <a:pt x="8195309" y="742950"/>
                  </a:lnTo>
                  <a:lnTo>
                    <a:pt x="8191500" y="748029"/>
                  </a:lnTo>
                  <a:lnTo>
                    <a:pt x="8186420" y="753109"/>
                  </a:lnTo>
                  <a:lnTo>
                    <a:pt x="8181340" y="758189"/>
                  </a:lnTo>
                  <a:lnTo>
                    <a:pt x="8176259" y="762000"/>
                  </a:lnTo>
                  <a:lnTo>
                    <a:pt x="8171180" y="76580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6409" y="791209"/>
                  </a:lnTo>
                  <a:lnTo>
                    <a:pt x="8100059" y="791209"/>
                  </a:lnTo>
                  <a:lnTo>
                    <a:pt x="8093709" y="791209"/>
                  </a:lnTo>
                  <a:lnTo>
                    <a:pt x="132079" y="791209"/>
                  </a:lnTo>
                  <a:lnTo>
                    <a:pt x="125729" y="791209"/>
                  </a:lnTo>
                  <a:lnTo>
                    <a:pt x="118109" y="791209"/>
                  </a:lnTo>
                  <a:lnTo>
                    <a:pt x="111759" y="789939"/>
                  </a:lnTo>
                  <a:lnTo>
                    <a:pt x="104140" y="788669"/>
                  </a:lnTo>
                  <a:lnTo>
                    <a:pt x="97790" y="787400"/>
                  </a:lnTo>
                  <a:lnTo>
                    <a:pt x="91440" y="784859"/>
                  </a:lnTo>
                  <a:lnTo>
                    <a:pt x="85090" y="783589"/>
                  </a:lnTo>
                  <a:lnTo>
                    <a:pt x="78740" y="779779"/>
                  </a:lnTo>
                  <a:lnTo>
                    <a:pt x="72390" y="777239"/>
                  </a:lnTo>
                  <a:lnTo>
                    <a:pt x="66040" y="774700"/>
                  </a:lnTo>
                  <a:lnTo>
                    <a:pt x="59689" y="770889"/>
                  </a:lnTo>
                  <a:lnTo>
                    <a:pt x="54610" y="767079"/>
                  </a:lnTo>
                  <a:lnTo>
                    <a:pt x="49529" y="762000"/>
                  </a:lnTo>
                  <a:lnTo>
                    <a:pt x="43179" y="758189"/>
                  </a:lnTo>
                  <a:lnTo>
                    <a:pt x="38100" y="753109"/>
                  </a:lnTo>
                  <a:lnTo>
                    <a:pt x="34289" y="748029"/>
                  </a:lnTo>
                  <a:lnTo>
                    <a:pt x="29210" y="742950"/>
                  </a:lnTo>
                  <a:lnTo>
                    <a:pt x="25400" y="737869"/>
                  </a:lnTo>
                  <a:lnTo>
                    <a:pt x="21589" y="731519"/>
                  </a:lnTo>
                  <a:lnTo>
                    <a:pt x="17779" y="726439"/>
                  </a:lnTo>
                  <a:lnTo>
                    <a:pt x="13970" y="720089"/>
                  </a:lnTo>
                  <a:lnTo>
                    <a:pt x="11429" y="713739"/>
                  </a:lnTo>
                  <a:lnTo>
                    <a:pt x="8889" y="707389"/>
                  </a:lnTo>
                  <a:lnTo>
                    <a:pt x="6350" y="701039"/>
                  </a:lnTo>
                  <a:lnTo>
                    <a:pt x="5079" y="694689"/>
                  </a:lnTo>
                  <a:lnTo>
                    <a:pt x="2539" y="687069"/>
                  </a:lnTo>
                  <a:lnTo>
                    <a:pt x="2539" y="680719"/>
                  </a:lnTo>
                  <a:lnTo>
                    <a:pt x="127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013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732252"/>
          </a:xfrm>
          <a:prstGeom prst="rect">
            <a:avLst/>
          </a:prstGeom>
        </p:spPr>
        <p:txBody>
          <a:bodyPr vert="horz" wrap="square" lIns="0" tIns="237490" rIns="0" bIns="0" rtlCol="0">
            <a:spAutoFit/>
          </a:bodyPr>
          <a:lstStyle/>
          <a:p>
            <a:pPr marL="19596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9660"/>
            <a:ext cx="8696960" cy="1470403"/>
          </a:xfrm>
          <a:prstGeom prst="rect">
            <a:avLst/>
          </a:prstGeom>
        </p:spPr>
        <p:txBody>
          <a:bodyPr vert="horz" wrap="square" lIns="0" tIns="41910" rIns="0" bIns="0" rtlCol="0">
            <a:spAutoFit/>
          </a:bodyPr>
          <a:lstStyle/>
          <a:p>
            <a:pPr marL="12700">
              <a:lnSpc>
                <a:spcPct val="100000"/>
              </a:lnSpc>
              <a:spcBef>
                <a:spcPts val="330"/>
              </a:spcBef>
            </a:pPr>
            <a:r>
              <a:rPr sz="1050" dirty="0">
                <a:solidFill>
                  <a:srgbClr val="FF0000"/>
                </a:solidFill>
                <a:latin typeface="Arial Black" panose="020B0A04020102020204"/>
                <a:cs typeface="Arial Black" panose="020B0A04020102020204"/>
              </a:rPr>
              <a:t>4.</a:t>
            </a:r>
            <a:r>
              <a:rPr sz="1050" spc="17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ΕΝΝΕΑΚΥΛΙΝΔΡΗ ΔΙΧΡΟΝΗ ΠΕΤΡΕΛΑΙΟΜΗΧΑΝΗ ΕΧΕΙ</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ΔΙΑΔΡΟΜΗ</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4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l</a:t>
            </a:r>
            <a:r>
              <a:rPr sz="1050" spc="-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 318,8</a:t>
            </a:r>
            <a:r>
              <a:rPr sz="1050" spc="-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cm</a:t>
            </a:r>
            <a:r>
              <a:rPr sz="1050" dirty="0">
                <a:latin typeface="Arial Black" panose="020B0A04020102020204"/>
                <a:cs typeface="Arial Black" panose="020B0A04020102020204"/>
              </a:rPr>
              <a:t>,</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ΔΙΑΜΕΤΡΟ ΕΜΒΟΛΟΥ</a:t>
            </a:r>
            <a:r>
              <a:rPr sz="1050" spc="20" dirty="0">
                <a:latin typeface="Arial Black" panose="020B0A04020102020204"/>
                <a:cs typeface="Arial Black" panose="020B0A04020102020204"/>
              </a:rPr>
              <a:t> </a:t>
            </a:r>
            <a:r>
              <a:rPr sz="1050" spc="-50" dirty="0">
                <a:solidFill>
                  <a:srgbClr val="FF0000"/>
                </a:solidFill>
                <a:latin typeface="Arial Black" panose="020B0A04020102020204"/>
                <a:cs typeface="Arial Black" panose="020B0A04020102020204"/>
              </a:rPr>
              <a:t>d</a:t>
            </a:r>
            <a:endParaRPr sz="1050">
              <a:latin typeface="Arial Black" panose="020B0A04020102020204"/>
              <a:cs typeface="Arial Black" panose="020B0A04020102020204"/>
            </a:endParaRPr>
          </a:p>
          <a:p>
            <a:pPr marL="212725" marR="5080">
              <a:lnSpc>
                <a:spcPct val="118000"/>
              </a:lnSpc>
            </a:pPr>
            <a:r>
              <a:rPr sz="1050" dirty="0">
                <a:solidFill>
                  <a:srgbClr val="FF0000"/>
                </a:solidFill>
                <a:latin typeface="Arial Black" panose="020B0A04020102020204"/>
                <a:cs typeface="Arial Black" panose="020B0A04020102020204"/>
              </a:rPr>
              <a:t>=</a:t>
            </a:r>
            <a:r>
              <a:rPr sz="1050" spc="-1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900 mm</a:t>
            </a:r>
            <a:r>
              <a:rPr sz="1050" dirty="0">
                <a:latin typeface="Arial Black" panose="020B0A04020102020204"/>
                <a:cs typeface="Arial Black" panose="020B0A04020102020204"/>
              </a:rPr>
              <a:t>, ΣΤΡΟΦΕΣ</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78</a:t>
            </a:r>
            <a:r>
              <a:rPr sz="1050" spc="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ΤΟ</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ΛΕΠΤΟ,</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ΜΕΣΗ ΕΝΔΕΙΚΝΥΜΕΝΗ ΠΙΕΣΗ ΓΙΑ</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ΟΛΟΥΣ</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ΤΟΥΣ</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ΚΥΛΙΝΔΡΟΥΣ</a:t>
            </a:r>
            <a:r>
              <a:rPr sz="1050" spc="5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Pi</a:t>
            </a:r>
            <a:r>
              <a:rPr sz="1050" spc="-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1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21,3</a:t>
            </a:r>
            <a:r>
              <a:rPr sz="1050" spc="10" dirty="0">
                <a:solidFill>
                  <a:srgbClr val="FF0000"/>
                </a:solidFill>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Kg/cm² </a:t>
            </a:r>
            <a:r>
              <a:rPr sz="1050" dirty="0">
                <a:latin typeface="Arial Black" panose="020B0A04020102020204"/>
                <a:cs typeface="Arial Black" panose="020B0A04020102020204"/>
              </a:rPr>
              <a:t>ΚΑΙ</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ΜΕΣΗ</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ΠΙΕΣΗ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ΑΠΩΛΕΙΩΝ</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Pf</a:t>
            </a:r>
            <a:r>
              <a:rPr sz="1050" spc="6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1,1</a:t>
            </a:r>
            <a:r>
              <a:rPr sz="1050" spc="10" dirty="0">
                <a:solidFill>
                  <a:srgbClr val="FF0000"/>
                </a:solidFill>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Kg/cm²</a:t>
            </a:r>
            <a:r>
              <a:rPr sz="1050" spc="-10" dirty="0">
                <a:latin typeface="Arial Black" panose="020B0A04020102020204"/>
                <a:cs typeface="Arial Black" panose="020B0A04020102020204"/>
              </a:rPr>
              <a:t>.</a:t>
            </a:r>
            <a:endParaRPr sz="1050">
              <a:latin typeface="Arial Black" panose="020B0A04020102020204"/>
              <a:cs typeface="Arial Black" panose="020B0A04020102020204"/>
            </a:endParaRPr>
          </a:p>
          <a:p>
            <a:pPr marL="233680" marR="1151255">
              <a:lnSpc>
                <a:spcPct val="135000"/>
              </a:lnSpc>
            </a:pPr>
            <a:r>
              <a:rPr sz="1050" dirty="0">
                <a:latin typeface="Arial Black" panose="020B0A04020102020204"/>
                <a:cs typeface="Arial Black" panose="020B0A04020102020204"/>
              </a:rPr>
              <a:t>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ΜΗΧΑΝΗ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ΚΑΤΑΝΑΛΩΝΕΙ</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ΚΑΥΣΙΜΟ</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ΑΝΑ</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ΩΡΑ</a:t>
            </a:r>
            <a:r>
              <a:rPr sz="1050" spc="1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8,088 Ton</a:t>
            </a:r>
            <a:r>
              <a:rPr sz="1050" dirty="0">
                <a:latin typeface="Arial Black" panose="020B0A04020102020204"/>
                <a:cs typeface="Arial Black" panose="020B0A04020102020204"/>
              </a:rPr>
              <a:t>,</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ΘΕΡΜΙΚΗ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ΙΚΑΝΟΤΗΤΑ</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ΤΟΥ</a:t>
            </a:r>
            <a:r>
              <a:rPr sz="1050" spc="-10" dirty="0">
                <a:latin typeface="Arial Black" panose="020B0A04020102020204"/>
                <a:cs typeface="Arial Black" panose="020B0A04020102020204"/>
              </a:rPr>
              <a:t> ΚΑΥΣΙΜΟΥ </a:t>
            </a:r>
            <a:r>
              <a:rPr sz="1050" dirty="0">
                <a:latin typeface="Arial Black" panose="020B0A04020102020204"/>
                <a:cs typeface="Arial Black" panose="020B0A04020102020204"/>
              </a:rPr>
              <a:t>ΕΙΝΑΙ </a:t>
            </a:r>
            <a:r>
              <a:rPr sz="1050" dirty="0">
                <a:solidFill>
                  <a:srgbClr val="FF0000"/>
                </a:solidFill>
                <a:latin typeface="Arial Black" panose="020B0A04020102020204"/>
                <a:cs typeface="Arial Black" panose="020B0A04020102020204"/>
              </a:rPr>
              <a:t>10030</a:t>
            </a:r>
            <a:r>
              <a:rPr sz="1050" spc="5" dirty="0">
                <a:solidFill>
                  <a:srgbClr val="FF0000"/>
                </a:solidFill>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Kcal/Kg</a:t>
            </a:r>
            <a:r>
              <a:rPr sz="1050" spc="-10" dirty="0">
                <a:latin typeface="Arial Black" panose="020B0A04020102020204"/>
                <a:cs typeface="Arial Black" panose="020B0A04020102020204"/>
              </a:rPr>
              <a:t>.</a:t>
            </a:r>
            <a:endParaRPr sz="1050">
              <a:latin typeface="Arial Black" panose="020B0A04020102020204"/>
              <a:cs typeface="Arial Black" panose="020B0A04020102020204"/>
            </a:endParaRPr>
          </a:p>
          <a:p>
            <a:pPr marL="233680" marR="1265555">
              <a:lnSpc>
                <a:spcPts val="1700"/>
              </a:lnSpc>
              <a:spcBef>
                <a:spcPts val="90"/>
              </a:spcBef>
            </a:pPr>
            <a:r>
              <a:rPr sz="1050" dirty="0">
                <a:latin typeface="Arial Black" panose="020B0A04020102020204"/>
                <a:cs typeface="Arial Black" panose="020B0A04020102020204"/>
              </a:rPr>
              <a:t>ΝΑ</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ΥΠΟΛΟΓΙΣΤΟΥΝ</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Η ΣΤΑΘΕΡΑ</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ΚΥΛΙΝΔΡΟΥ</a:t>
            </a:r>
            <a:r>
              <a:rPr sz="1050" spc="1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C</a:t>
            </a:r>
            <a:r>
              <a:rPr sz="1050" dirty="0">
                <a:latin typeface="Arial Black" panose="020B0A04020102020204"/>
                <a:cs typeface="Arial Black" panose="020B0A04020102020204"/>
              </a:rPr>
              <a:t>,</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H</a:t>
            </a:r>
            <a:r>
              <a:rPr sz="1050" spc="-5" dirty="0">
                <a:latin typeface="Arial Black" panose="020B0A04020102020204"/>
                <a:cs typeface="Arial Black" panose="020B0A04020102020204"/>
              </a:rPr>
              <a:t> </a:t>
            </a:r>
            <a:r>
              <a:rPr sz="1050">
                <a:latin typeface="Arial Black" panose="020B0A04020102020204"/>
                <a:cs typeface="Arial Black" panose="020B0A04020102020204"/>
              </a:rPr>
              <a:t>ΕΝΔΕΙΚΝΥΜΕΝΗ</a:t>
            </a:r>
            <a:r>
              <a:rPr sz="1050" spc="5">
                <a:latin typeface="Arial Black" panose="020B0A04020102020204"/>
                <a:cs typeface="Arial Black" panose="020B0A04020102020204"/>
              </a:rPr>
              <a:t> </a:t>
            </a:r>
            <a:r>
              <a:rPr sz="1050" smtClean="0">
                <a:latin typeface="Arial Black" panose="020B0A04020102020204"/>
                <a:cs typeface="Arial Black" panose="020B0A04020102020204"/>
              </a:rPr>
              <a:t>ΙΣΧΥ</a:t>
            </a:r>
            <a:r>
              <a:rPr lang="el-GR" sz="1050" dirty="0" smtClean="0">
                <a:latin typeface="Arial Black" panose="020B0A04020102020204"/>
                <a:cs typeface="Arial Black" panose="020B0A04020102020204"/>
              </a:rPr>
              <a:t>Σ</a:t>
            </a:r>
            <a:r>
              <a:rPr sz="1050" spc="5" smtClean="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Ni</a:t>
            </a:r>
            <a:r>
              <a:rPr sz="1050" dirty="0">
                <a:latin typeface="Arial Black" panose="020B0A04020102020204"/>
                <a:cs typeface="Arial Black" panose="020B0A04020102020204"/>
              </a:rPr>
              <a:t>,</a:t>
            </a:r>
            <a:r>
              <a:rPr sz="1050" spc="-5" dirty="0">
                <a:latin typeface="Arial Black" panose="020B0A04020102020204"/>
                <a:cs typeface="Arial Black" panose="020B0A04020102020204"/>
              </a:rPr>
              <a:t> </a:t>
            </a:r>
            <a:r>
              <a:rPr sz="1050" dirty="0">
                <a:latin typeface="Arial Black" panose="020B0A04020102020204"/>
                <a:cs typeface="Arial Black" panose="020B0A04020102020204"/>
              </a:rPr>
              <a:t>H</a:t>
            </a:r>
            <a:r>
              <a:rPr sz="1050" spc="-5" dirty="0">
                <a:latin typeface="Arial Black" panose="020B0A04020102020204"/>
                <a:cs typeface="Arial Black" panose="020B0A04020102020204"/>
              </a:rPr>
              <a:t> </a:t>
            </a:r>
            <a:r>
              <a:rPr sz="1050">
                <a:latin typeface="Arial Black" panose="020B0A04020102020204"/>
                <a:cs typeface="Arial Black" panose="020B0A04020102020204"/>
              </a:rPr>
              <a:t>ΠΡΑΓΜΑΤΙΚΗ</a:t>
            </a:r>
            <a:r>
              <a:rPr sz="1050" spc="-5">
                <a:latin typeface="Arial Black" panose="020B0A04020102020204"/>
                <a:cs typeface="Arial Black" panose="020B0A04020102020204"/>
              </a:rPr>
              <a:t> </a:t>
            </a:r>
            <a:r>
              <a:rPr sz="1050" spc="-20" smtClean="0">
                <a:latin typeface="Arial Black" panose="020B0A04020102020204"/>
                <a:cs typeface="Arial Black" panose="020B0A04020102020204"/>
              </a:rPr>
              <a:t>ΙΣΧΥ</a:t>
            </a:r>
            <a:r>
              <a:rPr lang="el-GR" sz="1050" spc="-20" dirty="0" smtClean="0">
                <a:latin typeface="Arial Black" panose="020B0A04020102020204"/>
                <a:cs typeface="Arial Black" panose="020B0A04020102020204"/>
              </a:rPr>
              <a:t>Σ</a:t>
            </a:r>
            <a:r>
              <a:rPr sz="1050" spc="-20" smtClean="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Ne</a:t>
            </a:r>
            <a:r>
              <a:rPr sz="1050" dirty="0">
                <a:latin typeface="Arial Black" panose="020B0A04020102020204"/>
                <a:cs typeface="Arial Black" panose="020B0A04020102020204"/>
              </a:rPr>
              <a:t>,</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ΕΙΔΙΚΗ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ΚΑΤΑΝΑΛΩΣΗ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ΚΑΥΣΙΜΟΥ</a:t>
            </a:r>
            <a:r>
              <a:rPr sz="1050" spc="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be </a:t>
            </a:r>
            <a:r>
              <a:rPr sz="1050" dirty="0">
                <a:latin typeface="Arial Black" panose="020B0A04020102020204"/>
                <a:cs typeface="Arial Black" panose="020B0A04020102020204"/>
              </a:rPr>
              <a:t>ΚΑΙ</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Ο</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ΟΛΙΚΟΣ </a:t>
            </a:r>
            <a:r>
              <a:rPr sz="1050">
                <a:latin typeface="Arial Black" panose="020B0A04020102020204"/>
                <a:cs typeface="Arial Black" panose="020B0A04020102020204"/>
              </a:rPr>
              <a:t>ΒΑΘΜΟΣ </a:t>
            </a:r>
            <a:r>
              <a:rPr sz="1050" smtClean="0">
                <a:latin typeface="Arial Black" panose="020B0A04020102020204"/>
                <a:cs typeface="Arial Black" panose="020B0A04020102020204"/>
              </a:rPr>
              <a:t>ΑΠΟΔΟΣ</a:t>
            </a:r>
            <a:r>
              <a:rPr lang="el-GR" sz="1050" dirty="0" smtClean="0">
                <a:latin typeface="Arial Black" panose="020B0A04020102020204"/>
                <a:cs typeface="Arial Black" panose="020B0A04020102020204"/>
              </a:rPr>
              <a:t>Η</a:t>
            </a:r>
            <a:r>
              <a:rPr sz="1050" smtClean="0">
                <a:latin typeface="Arial Black" panose="020B0A04020102020204"/>
                <a:cs typeface="Arial Black" panose="020B0A04020102020204"/>
              </a:rPr>
              <a:t>Σ</a:t>
            </a:r>
            <a:r>
              <a:rPr sz="1050" spc="15" smtClean="0">
                <a:latin typeface="Arial Black" panose="020B0A04020102020204"/>
                <a:cs typeface="Arial Black" panose="020B0A04020102020204"/>
              </a:rPr>
              <a:t> </a:t>
            </a:r>
            <a:r>
              <a:rPr sz="1050" spc="-25" dirty="0">
                <a:solidFill>
                  <a:srgbClr val="FF0000"/>
                </a:solidFill>
                <a:latin typeface="Arial Black" panose="020B0A04020102020204"/>
                <a:cs typeface="Arial Black" panose="020B0A04020102020204"/>
              </a:rPr>
              <a:t>ηe</a:t>
            </a:r>
            <a:r>
              <a:rPr sz="1050" spc="-25" dirty="0">
                <a:latin typeface="Arial Black" panose="020B0A04020102020204"/>
                <a:cs typeface="Arial Black" panose="020B0A04020102020204"/>
              </a:rPr>
              <a:t>.</a:t>
            </a:r>
            <a:endParaRPr sz="1050">
              <a:latin typeface="Arial Black" panose="020B0A04020102020204"/>
              <a:cs typeface="Arial Black" panose="020B0A04020102020204"/>
            </a:endParaRPr>
          </a:p>
        </p:txBody>
      </p:sp>
      <p:sp>
        <p:nvSpPr>
          <p:cNvPr id="3" name="object 3"/>
          <p:cNvSpPr txBox="1"/>
          <p:nvPr/>
        </p:nvSpPr>
        <p:spPr>
          <a:xfrm>
            <a:off x="222250" y="2727452"/>
            <a:ext cx="1496695" cy="995680"/>
          </a:xfrm>
          <a:prstGeom prst="rect">
            <a:avLst/>
          </a:prstGeom>
        </p:spPr>
        <p:txBody>
          <a:bodyPr vert="horz" wrap="square" lIns="0" tIns="11430" rIns="0" bIns="0" rtlCol="0">
            <a:spAutoFit/>
          </a:bodyPr>
          <a:lstStyle/>
          <a:p>
            <a:pPr marL="12700" marR="5080">
              <a:lnSpc>
                <a:spcPct val="137000"/>
              </a:lnSpc>
              <a:spcBef>
                <a:spcPts val="90"/>
              </a:spcBef>
            </a:pPr>
            <a:r>
              <a:rPr sz="1550" dirty="0">
                <a:solidFill>
                  <a:srgbClr val="FF0000"/>
                </a:solidFill>
                <a:latin typeface="Arial Black" panose="020B0A04020102020204"/>
                <a:cs typeface="Arial Black" panose="020B0A04020102020204"/>
              </a:rPr>
              <a:t>C</a:t>
            </a:r>
            <a:r>
              <a:rPr sz="1550" spc="1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l</a:t>
            </a:r>
            <a:r>
              <a:rPr sz="1550" spc="-8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a:t>
            </a:r>
            <a:r>
              <a:rPr sz="1550" spc="15" dirty="0">
                <a:solidFill>
                  <a:srgbClr val="FF0000"/>
                </a:solidFill>
                <a:latin typeface="Arial Black" panose="020B0A04020102020204"/>
                <a:cs typeface="Arial Black" panose="020B0A04020102020204"/>
              </a:rPr>
              <a:t> </a:t>
            </a:r>
            <a:r>
              <a:rPr sz="1550" spc="-20" dirty="0">
                <a:solidFill>
                  <a:srgbClr val="FF0000"/>
                </a:solidFill>
                <a:latin typeface="Arial Black" panose="020B0A04020102020204"/>
                <a:cs typeface="Arial Black" panose="020B0A04020102020204"/>
              </a:rPr>
              <a:t>/4500 </a:t>
            </a:r>
            <a:r>
              <a:rPr sz="1550" dirty="0">
                <a:solidFill>
                  <a:srgbClr val="FF0000"/>
                </a:solidFill>
                <a:latin typeface="Arial Black" panose="020B0A04020102020204"/>
                <a:cs typeface="Arial Black" panose="020B0A04020102020204"/>
              </a:rPr>
              <a:t>l</a:t>
            </a:r>
            <a:r>
              <a:rPr sz="1550" spc="-8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3,188</a:t>
            </a:r>
            <a:r>
              <a:rPr sz="1550" spc="35" dirty="0">
                <a:solidFill>
                  <a:srgbClr val="FF0000"/>
                </a:solidFill>
                <a:latin typeface="Arial Black" panose="020B0A04020102020204"/>
                <a:cs typeface="Arial Black" panose="020B0A04020102020204"/>
              </a:rPr>
              <a:t> </a:t>
            </a:r>
            <a:r>
              <a:rPr sz="1550" spc="-25" dirty="0">
                <a:solidFill>
                  <a:srgbClr val="FF0000"/>
                </a:solidFill>
                <a:latin typeface="Arial Black" panose="020B0A04020102020204"/>
                <a:cs typeface="Arial Black" panose="020B0A04020102020204"/>
              </a:rPr>
              <a:t>m.</a:t>
            </a:r>
            <a:endParaRPr sz="1550">
              <a:latin typeface="Arial Black" panose="020B0A04020102020204"/>
              <a:cs typeface="Arial Black" panose="020B0A04020102020204"/>
            </a:endParaRPr>
          </a:p>
          <a:p>
            <a:pPr marL="12700">
              <a:lnSpc>
                <a:spcPct val="100000"/>
              </a:lnSpc>
              <a:spcBef>
                <a:spcPts val="680"/>
              </a:spcBef>
            </a:pPr>
            <a:r>
              <a:rPr sz="1550" dirty="0">
                <a:solidFill>
                  <a:srgbClr val="FF0000"/>
                </a:solidFill>
                <a:latin typeface="Arial Black" panose="020B0A04020102020204"/>
                <a:cs typeface="Arial Black" panose="020B0A04020102020204"/>
              </a:rPr>
              <a:t>d</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90</a:t>
            </a:r>
            <a:r>
              <a:rPr sz="1550" spc="20" dirty="0">
                <a:solidFill>
                  <a:srgbClr val="FF0000"/>
                </a:solidFill>
                <a:latin typeface="Arial Black" panose="020B0A04020102020204"/>
                <a:cs typeface="Arial Black" panose="020B0A04020102020204"/>
              </a:rPr>
              <a:t> </a:t>
            </a:r>
            <a:r>
              <a:rPr sz="1550" spc="-25" dirty="0">
                <a:solidFill>
                  <a:srgbClr val="FF0000"/>
                </a:solidFill>
                <a:latin typeface="Arial Black" panose="020B0A04020102020204"/>
                <a:cs typeface="Arial Black" panose="020B0A04020102020204"/>
              </a:rPr>
              <a:t>cm.</a:t>
            </a:r>
            <a:endParaRPr sz="1550">
              <a:latin typeface="Arial Black" panose="020B0A04020102020204"/>
              <a:cs typeface="Arial Black" panose="020B0A04020102020204"/>
            </a:endParaRPr>
          </a:p>
        </p:txBody>
      </p:sp>
      <p:sp>
        <p:nvSpPr>
          <p:cNvPr id="4" name="object 4"/>
          <p:cNvSpPr txBox="1"/>
          <p:nvPr/>
        </p:nvSpPr>
        <p:spPr>
          <a:xfrm>
            <a:off x="2027705" y="2810510"/>
            <a:ext cx="2136775" cy="266700"/>
          </a:xfrm>
          <a:prstGeom prst="rect">
            <a:avLst/>
          </a:prstGeom>
        </p:spPr>
        <p:txBody>
          <a:bodyPr vert="horz" wrap="square" lIns="0" tIns="16510" rIns="0" bIns="0" rtlCol="0">
            <a:spAutoFit/>
          </a:bodyPr>
          <a:lstStyle/>
          <a:p>
            <a:pPr marL="12700">
              <a:lnSpc>
                <a:spcPct val="100000"/>
              </a:lnSpc>
              <a:spcBef>
                <a:spcPts val="130"/>
              </a:spcBef>
            </a:pPr>
            <a:r>
              <a:rPr sz="1550" dirty="0">
                <a:solidFill>
                  <a:srgbClr val="FF0000"/>
                </a:solidFill>
                <a:latin typeface="Arial Black" panose="020B0A04020102020204"/>
                <a:cs typeface="Arial Black" panose="020B0A04020102020204"/>
              </a:rPr>
              <a:t>για</a:t>
            </a:r>
            <a:r>
              <a:rPr sz="1550" spc="6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διχρονη</a:t>
            </a:r>
            <a:r>
              <a:rPr sz="1550" spc="50" dirty="0">
                <a:solidFill>
                  <a:srgbClr val="FF0000"/>
                </a:solidFill>
                <a:latin typeface="Arial Black" panose="020B0A04020102020204"/>
                <a:cs typeface="Arial Black" panose="020B0A04020102020204"/>
              </a:rPr>
              <a:t> </a:t>
            </a:r>
            <a:r>
              <a:rPr sz="1550" spc="-10" dirty="0">
                <a:solidFill>
                  <a:srgbClr val="FF0000"/>
                </a:solidFill>
                <a:latin typeface="Arial Black" panose="020B0A04020102020204"/>
                <a:cs typeface="Arial Black" panose="020B0A04020102020204"/>
              </a:rPr>
              <a:t>μηχανη</a:t>
            </a:r>
            <a:endParaRPr sz="1550">
              <a:latin typeface="Arial Black" panose="020B0A04020102020204"/>
              <a:cs typeface="Arial Black" panose="020B0A04020102020204"/>
            </a:endParaRPr>
          </a:p>
        </p:txBody>
      </p:sp>
      <p:sp>
        <p:nvSpPr>
          <p:cNvPr id="5" name="object 5"/>
          <p:cNvSpPr txBox="1"/>
          <p:nvPr/>
        </p:nvSpPr>
        <p:spPr>
          <a:xfrm>
            <a:off x="222250" y="3780790"/>
            <a:ext cx="6025515" cy="2856230"/>
          </a:xfrm>
          <a:prstGeom prst="rect">
            <a:avLst/>
          </a:prstGeom>
        </p:spPr>
        <p:txBody>
          <a:bodyPr vert="horz" wrap="square" lIns="0" tIns="16510" rIns="0" bIns="0" rtlCol="0">
            <a:spAutoFit/>
          </a:bodyPr>
          <a:lstStyle/>
          <a:p>
            <a:pPr marL="12700">
              <a:lnSpc>
                <a:spcPct val="100000"/>
              </a:lnSpc>
              <a:spcBef>
                <a:spcPts val="130"/>
              </a:spcBef>
            </a:pPr>
            <a:r>
              <a:rPr sz="1550" dirty="0">
                <a:solidFill>
                  <a:srgbClr val="FF0000"/>
                </a:solidFill>
                <a:latin typeface="Arial Black" panose="020B0A04020102020204"/>
                <a:cs typeface="Arial Black" panose="020B0A04020102020204"/>
              </a:rPr>
              <a:t>a</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π.</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d²</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3,14</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(90)²</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6358,5</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cm²</a:t>
            </a:r>
            <a:r>
              <a:rPr sz="1550" spc="20"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a:t>
            </a:r>
            <a:endParaRPr sz="1550">
              <a:latin typeface="Arial Black" panose="020B0A04020102020204"/>
              <a:cs typeface="Arial Black" panose="020B0A04020102020204"/>
            </a:endParaRPr>
          </a:p>
          <a:p>
            <a:pPr>
              <a:lnSpc>
                <a:spcPct val="100000"/>
              </a:lnSpc>
              <a:spcBef>
                <a:spcPts val="65"/>
              </a:spcBef>
            </a:pPr>
            <a:endParaRPr sz="2250">
              <a:latin typeface="Arial Black" panose="020B0A04020102020204"/>
              <a:cs typeface="Arial Black" panose="020B0A04020102020204"/>
            </a:endParaRPr>
          </a:p>
          <a:p>
            <a:pPr marL="12700">
              <a:lnSpc>
                <a:spcPct val="100000"/>
              </a:lnSpc>
            </a:pPr>
            <a:r>
              <a:rPr sz="1550" dirty="0">
                <a:solidFill>
                  <a:srgbClr val="FF0000"/>
                </a:solidFill>
                <a:latin typeface="Arial Black" panose="020B0A04020102020204"/>
                <a:cs typeface="Arial Black" panose="020B0A04020102020204"/>
              </a:rPr>
              <a:t>C</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l</a:t>
            </a:r>
            <a:r>
              <a:rPr sz="1550" spc="-7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/4500</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3,188</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6358,5</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/4500</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70" dirty="0">
                <a:solidFill>
                  <a:srgbClr val="FF0000"/>
                </a:solid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4,5</a:t>
            </a:r>
            <a:r>
              <a:rPr sz="1550" spc="25"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a:t>
            </a:r>
            <a:endParaRPr sz="1550">
              <a:latin typeface="Arial Black" panose="020B0A04020102020204"/>
              <a:cs typeface="Arial Black" panose="020B0A04020102020204"/>
            </a:endParaRPr>
          </a:p>
          <a:p>
            <a:pPr marL="12700" marR="379095">
              <a:lnSpc>
                <a:spcPct val="137000"/>
              </a:lnSpc>
              <a:tabLst>
                <a:tab pos="5113020" algn="l"/>
              </a:tabLst>
            </a:pPr>
            <a:r>
              <a:rPr sz="1550" dirty="0">
                <a:solidFill>
                  <a:srgbClr val="FF0000"/>
                </a:solidFill>
                <a:latin typeface="Arial Black" panose="020B0A04020102020204"/>
                <a:cs typeface="Arial Black" panose="020B0A04020102020204"/>
              </a:rPr>
              <a:t>Ni</a:t>
            </a:r>
            <a:r>
              <a:rPr sz="1550" spc="1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Z</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Pi</a:t>
            </a:r>
            <a:r>
              <a:rPr sz="1550" spc="1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C</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η</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9</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21,3</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4,5</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78</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80" dirty="0">
                <a:solidFill>
                  <a:srgbClr val="FF0000"/>
                </a:solidFill>
                <a:latin typeface="Arial Black" panose="020B0A04020102020204"/>
                <a:cs typeface="Arial Black" panose="020B0A04020102020204"/>
              </a:rPr>
              <a:t> </a:t>
            </a:r>
            <a:r>
              <a:rPr sz="1550" u="heavy" spc="-10" dirty="0">
                <a:solidFill>
                  <a:srgbClr val="FF0000"/>
                </a:solidFill>
                <a:uFill>
                  <a:solidFill>
                    <a:srgbClr val="FF0000"/>
                  </a:solidFill>
                </a:uFill>
                <a:latin typeface="Arial Black" panose="020B0A04020102020204"/>
                <a:cs typeface="Arial Black" panose="020B0A04020102020204"/>
              </a:rPr>
              <a:t>67286,7</a:t>
            </a:r>
            <a:r>
              <a:rPr sz="1550" u="heavy" dirty="0">
                <a:solidFill>
                  <a:srgbClr val="FF0000"/>
                </a:solidFill>
                <a:uFill>
                  <a:solidFill>
                    <a:srgbClr val="FF0000"/>
                  </a:solidFill>
                </a:uFill>
                <a:latin typeface="Arial Black" panose="020B0A04020102020204"/>
                <a:cs typeface="Arial Black" panose="020B0A04020102020204"/>
              </a:rPr>
              <a:t>	IHP</a:t>
            </a:r>
            <a:r>
              <a:rPr sz="1550" spc="45"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Pe</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Pi</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Pf</a:t>
            </a:r>
            <a:r>
              <a:rPr sz="1550" spc="1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21,3</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1,1</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20,2</a:t>
            </a:r>
            <a:r>
              <a:rPr sz="1550" spc="6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Kg/cm²</a:t>
            </a:r>
            <a:r>
              <a:rPr sz="1550" spc="20"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a:t>
            </a:r>
            <a:endParaRPr sz="1550">
              <a:latin typeface="Arial Black" panose="020B0A04020102020204"/>
              <a:cs typeface="Arial Black" panose="020B0A04020102020204"/>
            </a:endParaRPr>
          </a:p>
          <a:p>
            <a:pPr marL="12700" marR="236855">
              <a:lnSpc>
                <a:spcPts val="2550"/>
              </a:lnSpc>
              <a:spcBef>
                <a:spcPts val="190"/>
              </a:spcBef>
            </a:pPr>
            <a:r>
              <a:rPr sz="1550" dirty="0">
                <a:solidFill>
                  <a:srgbClr val="FF0000"/>
                </a:solidFill>
                <a:latin typeface="Arial Black" panose="020B0A04020102020204"/>
                <a:cs typeface="Arial Black" panose="020B0A04020102020204"/>
              </a:rPr>
              <a:t>Ne</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Z</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Pe</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C</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η</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9</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20,2</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4,5</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78</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80" dirty="0">
                <a:solidFill>
                  <a:srgbClr val="FF0000"/>
                </a:solid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63811,8</a:t>
            </a:r>
            <a:r>
              <a:rPr sz="1550" u="heavy" spc="20" dirty="0">
                <a:solidFill>
                  <a:srgbClr val="FF0000"/>
                </a:solidFill>
                <a:uFill>
                  <a:solidFill>
                    <a:srgbClr val="FF0000"/>
                  </a:solidFill>
                </a:u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ΒΗΡ</a:t>
            </a:r>
            <a:r>
              <a:rPr sz="1550" spc="35"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be</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k</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Ne</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8088</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63811,8</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50" dirty="0">
                <a:solidFill>
                  <a:srgbClr val="FF0000"/>
                </a:solid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0,126</a:t>
            </a:r>
            <a:r>
              <a:rPr sz="1550" u="heavy" spc="30" dirty="0">
                <a:solidFill>
                  <a:srgbClr val="FF0000"/>
                </a:solidFill>
                <a:uFill>
                  <a:solidFill>
                    <a:srgbClr val="FF0000"/>
                  </a:solidFill>
                </a:uFill>
                <a:latin typeface="Arial Black" panose="020B0A04020102020204"/>
                <a:cs typeface="Arial Black" panose="020B0A04020102020204"/>
              </a:rPr>
              <a:t> </a:t>
            </a:r>
            <a:r>
              <a:rPr sz="1550" u="heavy" spc="-20" dirty="0">
                <a:solidFill>
                  <a:srgbClr val="FF0000"/>
                </a:solidFill>
                <a:uFill>
                  <a:solidFill>
                    <a:srgbClr val="FF0000"/>
                  </a:solidFill>
                </a:uFill>
                <a:latin typeface="Arial Black" panose="020B0A04020102020204"/>
                <a:cs typeface="Arial Black" panose="020B0A04020102020204"/>
              </a:rPr>
              <a:t>Kg/BHP.h</a:t>
            </a:r>
            <a:r>
              <a:rPr sz="1550" spc="30" dirty="0">
                <a:solidFill>
                  <a:srgbClr val="FF0000"/>
                </a:solidFill>
                <a:latin typeface="Arial Black" panose="020B0A04020102020204"/>
                <a:cs typeface="Arial Black" panose="020B0A04020102020204"/>
              </a:rPr>
              <a:t> </a:t>
            </a:r>
            <a:r>
              <a:rPr sz="1550" spc="-50" dirty="0">
                <a:solidFill>
                  <a:srgbClr val="FF0000"/>
                </a:solidFill>
                <a:latin typeface="Arial Black" panose="020B0A04020102020204"/>
                <a:cs typeface="Arial Black" panose="020B0A04020102020204"/>
              </a:rPr>
              <a:t>.</a:t>
            </a:r>
            <a:endParaRPr sz="1550">
              <a:latin typeface="Arial Black" panose="020B0A04020102020204"/>
              <a:cs typeface="Arial Black" panose="020B0A04020102020204"/>
            </a:endParaRPr>
          </a:p>
          <a:p>
            <a:pPr marR="32385" algn="r">
              <a:lnSpc>
                <a:spcPct val="100000"/>
              </a:lnSpc>
              <a:spcBef>
                <a:spcPts val="490"/>
              </a:spcBef>
            </a:pPr>
            <a:r>
              <a:rPr sz="1550" dirty="0">
                <a:solidFill>
                  <a:srgbClr val="FF0000"/>
                </a:solidFill>
                <a:latin typeface="Arial Black" panose="020B0A04020102020204"/>
                <a:cs typeface="Arial Black" panose="020B0A04020102020204"/>
              </a:rPr>
              <a:t>ηe</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632</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4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be</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1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Hk</a:t>
            </a:r>
            <a:r>
              <a:rPr sz="1550" spc="3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632</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0,126</a:t>
            </a:r>
            <a:r>
              <a:rPr sz="1550" spc="3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2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10030</a:t>
            </a:r>
            <a:r>
              <a:rPr sz="1550" spc="2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70" dirty="0">
                <a:solidFill>
                  <a:srgbClr val="FF0000"/>
                </a:solid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0,501</a:t>
            </a:r>
            <a:r>
              <a:rPr sz="1550" u="heavy" spc="20" dirty="0">
                <a:solidFill>
                  <a:srgbClr val="FF0000"/>
                </a:solidFill>
                <a:uFill>
                  <a:solidFill>
                    <a:srgbClr val="FF0000"/>
                  </a:solidFill>
                </a:u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a:t>
            </a:r>
            <a:r>
              <a:rPr sz="1550" u="heavy" spc="30" dirty="0">
                <a:solidFill>
                  <a:srgbClr val="FF0000"/>
                </a:solidFill>
                <a:uFill>
                  <a:solidFill>
                    <a:srgbClr val="FF0000"/>
                  </a:solidFill>
                </a:uFill>
                <a:latin typeface="Arial Black" panose="020B0A04020102020204"/>
                <a:cs typeface="Arial Black" panose="020B0A04020102020204"/>
              </a:rPr>
              <a:t> </a:t>
            </a:r>
            <a:r>
              <a:rPr sz="1550" u="heavy" spc="-10" dirty="0">
                <a:solidFill>
                  <a:srgbClr val="FF0000"/>
                </a:solidFill>
                <a:uFill>
                  <a:solidFill>
                    <a:srgbClr val="FF0000"/>
                  </a:solidFill>
                </a:uFill>
                <a:latin typeface="Arial Black" panose="020B0A04020102020204"/>
                <a:cs typeface="Arial Black" panose="020B0A04020102020204"/>
              </a:rPr>
              <a:t>50,1%</a:t>
            </a:r>
            <a:endParaRPr sz="1550">
              <a:latin typeface="Arial Black" panose="020B0A04020102020204"/>
              <a:cs typeface="Arial Black" panose="020B0A04020102020204"/>
            </a:endParaRPr>
          </a:p>
          <a:p>
            <a:pPr marR="5080" algn="r">
              <a:lnSpc>
                <a:spcPct val="100000"/>
              </a:lnSpc>
              <a:spcBef>
                <a:spcPts val="690"/>
              </a:spcBef>
            </a:pPr>
            <a:r>
              <a:rPr sz="1550" dirty="0">
                <a:solidFill>
                  <a:srgbClr val="FF0000"/>
                </a:solidFill>
                <a:latin typeface="Arial Black" panose="020B0A04020102020204"/>
                <a:cs typeface="Arial Black" panose="020B0A04020102020204"/>
              </a:rPr>
              <a:t>θερμικες</a:t>
            </a:r>
            <a:r>
              <a:rPr sz="1550" spc="50"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απωλειες</a:t>
            </a:r>
            <a:r>
              <a:rPr sz="1550" spc="55" dirty="0">
                <a:solidFill>
                  <a:srgbClr val="FF0000"/>
                </a:solidFill>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a:t>
            </a:r>
            <a:r>
              <a:rPr sz="1550" spc="45" dirty="0">
                <a:solidFill>
                  <a:srgbClr val="FF0000"/>
                </a:solidFill>
                <a:latin typeface="Arial Black" panose="020B0A04020102020204"/>
                <a:cs typeface="Arial Black" panose="020B0A04020102020204"/>
              </a:rPr>
              <a:t> </a:t>
            </a:r>
            <a:r>
              <a:rPr sz="1550" spc="-10" dirty="0">
                <a:solidFill>
                  <a:srgbClr val="FF0000"/>
                </a:solidFill>
                <a:latin typeface="Arial Black" panose="020B0A04020102020204"/>
                <a:cs typeface="Arial Black" panose="020B0A04020102020204"/>
              </a:rPr>
              <a:t>49,9%</a:t>
            </a:r>
            <a:endParaRPr sz="155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72387"/>
            <a:ext cx="8561070" cy="5436616"/>
          </a:xfrm>
          <a:prstGeom prst="rect">
            <a:avLst/>
          </a:prstGeom>
        </p:spPr>
        <p:txBody>
          <a:bodyPr vert="horz" wrap="square" lIns="0" tIns="11430" rIns="0" bIns="0" rtlCol="0">
            <a:spAutoFit/>
          </a:bodyPr>
          <a:lstStyle/>
          <a:p>
            <a:pPr marL="201295" marR="5080" indent="-189230">
              <a:lnSpc>
                <a:spcPct val="118000"/>
              </a:lnSpc>
              <a:spcBef>
                <a:spcPts val="90"/>
              </a:spcBef>
            </a:pPr>
            <a:r>
              <a:rPr sz="2300" spc="-30" dirty="0">
                <a:solidFill>
                  <a:srgbClr val="FF0000"/>
                </a:solidFill>
                <a:latin typeface="Arial Black" panose="020B0A04020102020204"/>
                <a:cs typeface="Arial Black" panose="020B0A04020102020204"/>
              </a:rPr>
              <a:t>5.</a:t>
            </a:r>
            <a:r>
              <a:rPr sz="2300" spc="-30" dirty="0">
                <a:latin typeface="Arial Black" panose="020B0A04020102020204"/>
                <a:cs typeface="Arial Black" panose="020B0A04020102020204"/>
              </a:rPr>
              <a:t>ΤΕΤΡΑΧΡΟΝΗ</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ΕΙΚΟΣΑΚΥΛΙΝΔΡΗ</a:t>
            </a:r>
            <a:r>
              <a:rPr sz="2300" spc="-75" dirty="0">
                <a:latin typeface="Arial Black" panose="020B0A04020102020204"/>
                <a:cs typeface="Arial Black" panose="020B0A04020102020204"/>
              </a:rPr>
              <a:t> </a:t>
            </a:r>
            <a:r>
              <a:rPr sz="2300" spc="-10" dirty="0">
                <a:latin typeface="Arial Black" panose="020B0A04020102020204"/>
                <a:cs typeface="Arial Black" panose="020B0A04020102020204"/>
              </a:rPr>
              <a:t>ΠΕΤΡΕΛΑΙΟ- </a:t>
            </a:r>
            <a:r>
              <a:rPr sz="2300" dirty="0">
                <a:latin typeface="Arial Black" panose="020B0A04020102020204"/>
                <a:cs typeface="Arial Black" panose="020B0A04020102020204"/>
              </a:rPr>
              <a:t>ΜΗΧΑΝΗ</a:t>
            </a:r>
            <a:r>
              <a:rPr sz="2300" spc="-35" dirty="0">
                <a:latin typeface="Arial Black" panose="020B0A04020102020204"/>
                <a:cs typeface="Arial Black" panose="020B0A04020102020204"/>
              </a:rPr>
              <a:t> </a:t>
            </a:r>
            <a:r>
              <a:rPr sz="2300" dirty="0">
                <a:latin typeface="Arial Black" panose="020B0A04020102020204"/>
                <a:cs typeface="Arial Black" panose="020B0A04020102020204"/>
              </a:rPr>
              <a:t>ΤΥΠΟΥ</a:t>
            </a:r>
            <a:r>
              <a:rPr sz="2300" spc="-25" dirty="0">
                <a:latin typeface="Arial Black" panose="020B0A04020102020204"/>
                <a:cs typeface="Arial Black" panose="020B0A04020102020204"/>
              </a:rPr>
              <a:t> </a:t>
            </a:r>
            <a:r>
              <a:rPr sz="2300" dirty="0">
                <a:latin typeface="Arial Black" panose="020B0A04020102020204"/>
                <a:cs typeface="Arial Black" panose="020B0A04020102020204"/>
              </a:rPr>
              <a:t>V</a:t>
            </a:r>
            <a:r>
              <a:rPr sz="2300" spc="-25" dirty="0">
                <a:latin typeface="Arial Black" panose="020B0A04020102020204"/>
                <a:cs typeface="Arial Black" panose="020B0A04020102020204"/>
              </a:rPr>
              <a:t> </a:t>
            </a:r>
            <a:r>
              <a:rPr sz="2300" dirty="0">
                <a:latin typeface="Arial Black" panose="020B0A04020102020204"/>
                <a:cs typeface="Arial Black" panose="020B0A04020102020204"/>
              </a:rPr>
              <a:t>ΕΧΕΙ</a:t>
            </a:r>
            <a:r>
              <a:rPr sz="2300" spc="-20" dirty="0">
                <a:latin typeface="Arial Black" panose="020B0A04020102020204"/>
                <a:cs typeface="Arial Black" panose="020B0A04020102020204"/>
              </a:rPr>
              <a:t> </a:t>
            </a:r>
            <a:r>
              <a:rPr sz="2300" dirty="0">
                <a:latin typeface="Arial Black" panose="020B0A04020102020204"/>
                <a:cs typeface="Arial Black" panose="020B0A04020102020204"/>
              </a:rPr>
              <a:t>ΔΙΑΔΡΟΜΗ</a:t>
            </a:r>
            <a:r>
              <a:rPr sz="2300" spc="-20" dirty="0">
                <a:latin typeface="Arial Black" panose="020B0A04020102020204"/>
                <a:cs typeface="Arial Black" panose="020B0A04020102020204"/>
              </a:rPr>
              <a:t> </a:t>
            </a:r>
            <a:r>
              <a:rPr sz="2300" dirty="0">
                <a:latin typeface="Arial Black" panose="020B0A04020102020204"/>
                <a:cs typeface="Arial Black" panose="020B0A04020102020204"/>
              </a:rPr>
              <a:t>ΕΜΒΟΛΟΥ</a:t>
            </a:r>
            <a:r>
              <a:rPr sz="2300" spc="-30"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l</a:t>
            </a:r>
            <a:r>
              <a:rPr sz="2300" spc="-25" dirty="0">
                <a:solidFill>
                  <a:srgbClr val="FF0000"/>
                </a:solidFill>
                <a:latin typeface="Arial Black" panose="020B0A04020102020204"/>
                <a:cs typeface="Arial Black" panose="020B0A04020102020204"/>
              </a:rPr>
              <a:t> </a:t>
            </a:r>
            <a:r>
              <a:rPr sz="2300" spc="-50"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440</a:t>
            </a:r>
            <a:r>
              <a:rPr sz="2300" spc="-2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mm</a:t>
            </a:r>
            <a:r>
              <a:rPr sz="2300" dirty="0">
                <a:latin typeface="Arial Black" panose="020B0A04020102020204"/>
                <a:cs typeface="Arial Black" panose="020B0A04020102020204"/>
              </a:rPr>
              <a:t>,</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ΔΙΑΜΕΤΡΟ</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ΕΜΒΟΛΟΥ</a:t>
            </a:r>
            <a:r>
              <a:rPr sz="2300" spc="-25"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d</a:t>
            </a:r>
            <a:r>
              <a:rPr sz="2300" spc="-1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2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320</a:t>
            </a:r>
            <a:r>
              <a:rPr sz="2300" spc="-15" dirty="0">
                <a:solidFill>
                  <a:srgbClr val="FF0000"/>
                </a:solidFill>
                <a:latin typeface="Arial Black" panose="020B0A04020102020204"/>
                <a:cs typeface="Arial Black" panose="020B0A04020102020204"/>
              </a:rPr>
              <a:t> </a:t>
            </a:r>
            <a:r>
              <a:rPr sz="2300" spc="-25" dirty="0">
                <a:solidFill>
                  <a:srgbClr val="FF0000"/>
                </a:solidFill>
                <a:latin typeface="Arial Black" panose="020B0A04020102020204"/>
                <a:cs typeface="Arial Black" panose="020B0A04020102020204"/>
              </a:rPr>
              <a:t>mm </a:t>
            </a:r>
            <a:r>
              <a:rPr sz="2300" dirty="0">
                <a:latin typeface="Arial Black" panose="020B0A04020102020204"/>
                <a:cs typeface="Arial Black" panose="020B0A04020102020204"/>
              </a:rPr>
              <a:t>ΚΑΤΑΝΑΛΩΝΕΙ</a:t>
            </a:r>
            <a:r>
              <a:rPr sz="2300" spc="-30" dirty="0">
                <a:latin typeface="Arial Black" panose="020B0A04020102020204"/>
                <a:cs typeface="Arial Black" panose="020B0A04020102020204"/>
              </a:rPr>
              <a:t> </a:t>
            </a:r>
            <a:r>
              <a:rPr sz="2300" dirty="0">
                <a:latin typeface="Arial Black" panose="020B0A04020102020204"/>
                <a:cs typeface="Arial Black" panose="020B0A04020102020204"/>
              </a:rPr>
              <a:t>ΚΑΥΣΙΜΟ</a:t>
            </a:r>
            <a:r>
              <a:rPr sz="2300" spc="-15"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K</a:t>
            </a:r>
            <a:r>
              <a:rPr sz="2300" spc="-20"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2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1982</a:t>
            </a:r>
            <a:r>
              <a:rPr sz="2300" spc="-1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Kg/h</a:t>
            </a:r>
            <a:r>
              <a:rPr sz="2300" spc="-10" dirty="0">
                <a:solidFill>
                  <a:srgbClr val="FF0000"/>
                </a:solidFill>
                <a:latin typeface="Arial Black" panose="020B0A04020102020204"/>
                <a:cs typeface="Arial Black" panose="020B0A04020102020204"/>
              </a:rPr>
              <a:t> </a:t>
            </a:r>
            <a:r>
              <a:rPr sz="2300" spc="-25" dirty="0">
                <a:latin typeface="Arial Black" panose="020B0A04020102020204"/>
                <a:cs typeface="Arial Black" panose="020B0A04020102020204"/>
              </a:rPr>
              <a:t>ΜΕ </a:t>
            </a:r>
            <a:r>
              <a:rPr sz="2300" dirty="0">
                <a:latin typeface="Arial Black" panose="020B0A04020102020204"/>
                <a:cs typeface="Arial Black" panose="020B0A04020102020204"/>
              </a:rPr>
              <a:t>ΘΕΡΜΙΚΗ</a:t>
            </a:r>
            <a:r>
              <a:rPr sz="2300" spc="-30" dirty="0">
                <a:latin typeface="Arial Black" panose="020B0A04020102020204"/>
                <a:cs typeface="Arial Black" panose="020B0A04020102020204"/>
              </a:rPr>
              <a:t> </a:t>
            </a:r>
            <a:r>
              <a:rPr sz="2300" dirty="0">
                <a:latin typeface="Arial Black" panose="020B0A04020102020204"/>
                <a:cs typeface="Arial Black" panose="020B0A04020102020204"/>
              </a:rPr>
              <a:t>ΙΚΑΝΟΤΗΤΑ</a:t>
            </a:r>
            <a:r>
              <a:rPr sz="2300" spc="-25" dirty="0">
                <a:latin typeface="Arial Black" panose="020B0A04020102020204"/>
                <a:cs typeface="Arial Black" panose="020B0A04020102020204"/>
              </a:rPr>
              <a:t> </a:t>
            </a:r>
            <a:r>
              <a:rPr sz="2300" dirty="0">
                <a:latin typeface="Arial Black" panose="020B0A04020102020204"/>
                <a:cs typeface="Arial Black" panose="020B0A04020102020204"/>
              </a:rPr>
              <a:t>ΤΟΥ</a:t>
            </a:r>
            <a:r>
              <a:rPr sz="2300" spc="-35" dirty="0">
                <a:latin typeface="Arial Black" panose="020B0A04020102020204"/>
                <a:cs typeface="Arial Black" panose="020B0A04020102020204"/>
              </a:rPr>
              <a:t> </a:t>
            </a:r>
            <a:r>
              <a:rPr sz="2300" dirty="0">
                <a:latin typeface="Arial Black" panose="020B0A04020102020204"/>
                <a:cs typeface="Arial Black" panose="020B0A04020102020204"/>
              </a:rPr>
              <a:t>ΚΑΥΣΙΜΟΥ</a:t>
            </a:r>
            <a:r>
              <a:rPr sz="2300" spc="-25"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Hk</a:t>
            </a:r>
            <a:r>
              <a:rPr sz="2300" spc="-20"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30" dirty="0">
                <a:solidFill>
                  <a:srgbClr val="FF0000"/>
                </a:solidFill>
                <a:latin typeface="Arial Black" panose="020B0A04020102020204"/>
                <a:cs typeface="Arial Black" panose="020B0A04020102020204"/>
              </a:rPr>
              <a:t> </a:t>
            </a:r>
            <a:r>
              <a:rPr sz="2300" spc="-10" dirty="0">
                <a:solidFill>
                  <a:srgbClr val="FF0000"/>
                </a:solidFill>
                <a:latin typeface="Arial Black" panose="020B0A04020102020204"/>
                <a:cs typeface="Arial Black" panose="020B0A04020102020204"/>
              </a:rPr>
              <a:t>10000 </a:t>
            </a:r>
            <a:r>
              <a:rPr sz="2300" dirty="0">
                <a:solidFill>
                  <a:srgbClr val="FF0000"/>
                </a:solidFill>
                <a:latin typeface="Arial Black" panose="020B0A04020102020204"/>
                <a:cs typeface="Arial Black" panose="020B0A04020102020204"/>
              </a:rPr>
              <a:t>Kcal/Kg</a:t>
            </a:r>
            <a:r>
              <a:rPr sz="2300" spc="-30" dirty="0">
                <a:solidFill>
                  <a:srgbClr val="FF0000"/>
                </a:solidFill>
                <a:latin typeface="Arial Black" panose="020B0A04020102020204"/>
                <a:cs typeface="Arial Black" panose="020B0A04020102020204"/>
              </a:rPr>
              <a:t> </a:t>
            </a:r>
            <a:r>
              <a:rPr sz="2300" dirty="0">
                <a:latin typeface="Arial Black" panose="020B0A04020102020204"/>
                <a:cs typeface="Arial Black" panose="020B0A04020102020204"/>
              </a:rPr>
              <a:t>,</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Η</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ΜΕΣΗ</a:t>
            </a:r>
            <a:r>
              <a:rPr sz="2300" spc="-20" dirty="0">
                <a:latin typeface="Arial Black" panose="020B0A04020102020204"/>
                <a:cs typeface="Arial Black" panose="020B0A04020102020204"/>
              </a:rPr>
              <a:t> </a:t>
            </a:r>
            <a:r>
              <a:rPr sz="2300" dirty="0">
                <a:latin typeface="Arial Black" panose="020B0A04020102020204"/>
                <a:cs typeface="Arial Black" panose="020B0A04020102020204"/>
              </a:rPr>
              <a:t>ΠΡΑΓΜΑΤΙΚΗ</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ΠΙΕΣΗ</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ΓΙΑ</a:t>
            </a:r>
            <a:r>
              <a:rPr sz="2300" spc="-30" dirty="0">
                <a:latin typeface="Arial Black" panose="020B0A04020102020204"/>
                <a:cs typeface="Arial Black" panose="020B0A04020102020204"/>
              </a:rPr>
              <a:t> </a:t>
            </a:r>
            <a:r>
              <a:rPr sz="2300" spc="-10" dirty="0">
                <a:latin typeface="Arial Black" panose="020B0A04020102020204"/>
                <a:cs typeface="Arial Black" panose="020B0A04020102020204"/>
              </a:rPr>
              <a:t>ΟΛΟΥΣ </a:t>
            </a:r>
            <a:r>
              <a:rPr sz="2300" dirty="0">
                <a:latin typeface="Arial Black" panose="020B0A04020102020204"/>
                <a:cs typeface="Arial Black" panose="020B0A04020102020204"/>
              </a:rPr>
              <a:t>ΤΟΥΣ</a:t>
            </a:r>
            <a:r>
              <a:rPr sz="2300" spc="-40" dirty="0">
                <a:latin typeface="Arial Black" panose="020B0A04020102020204"/>
                <a:cs typeface="Arial Black" panose="020B0A04020102020204"/>
              </a:rPr>
              <a:t> </a:t>
            </a:r>
            <a:r>
              <a:rPr sz="2300" dirty="0">
                <a:latin typeface="Arial Black" panose="020B0A04020102020204"/>
                <a:cs typeface="Arial Black" panose="020B0A04020102020204"/>
              </a:rPr>
              <a:t>ΚΥΛΙΝΔΡΟΥΣ</a:t>
            </a:r>
            <a:r>
              <a:rPr sz="2300" spc="-35"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Pe</a:t>
            </a:r>
            <a:r>
              <a:rPr sz="2300" spc="-2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a:t>
            </a:r>
            <a:r>
              <a:rPr sz="2300" spc="-30"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27</a:t>
            </a:r>
            <a:r>
              <a:rPr sz="2300" spc="-3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Kg/cm²</a:t>
            </a:r>
            <a:r>
              <a:rPr sz="2300" spc="-15" dirty="0">
                <a:solidFill>
                  <a:srgbClr val="FF0000"/>
                </a:solidFill>
                <a:latin typeface="Arial Black" panose="020B0A04020102020204"/>
                <a:cs typeface="Arial Black" panose="020B0A04020102020204"/>
              </a:rPr>
              <a:t> </a:t>
            </a:r>
            <a:r>
              <a:rPr sz="2300" dirty="0">
                <a:latin typeface="Arial Black" panose="020B0A04020102020204"/>
                <a:cs typeface="Arial Black" panose="020B0A04020102020204"/>
              </a:rPr>
              <a:t>ΚΑΙ</a:t>
            </a:r>
            <a:r>
              <a:rPr sz="2300" spc="-25" dirty="0">
                <a:latin typeface="Arial Black" panose="020B0A04020102020204"/>
                <a:cs typeface="Arial Black" panose="020B0A04020102020204"/>
              </a:rPr>
              <a:t> </a:t>
            </a:r>
            <a:r>
              <a:rPr sz="2300">
                <a:latin typeface="Arial Black" panose="020B0A04020102020204"/>
                <a:cs typeface="Arial Black" panose="020B0A04020102020204"/>
              </a:rPr>
              <a:t>ΣΤΡΟΦΕΣ</a:t>
            </a:r>
            <a:r>
              <a:rPr sz="2300" spc="-35">
                <a:latin typeface="Arial Black" panose="020B0A04020102020204"/>
                <a:cs typeface="Arial Black" panose="020B0A04020102020204"/>
              </a:rPr>
              <a:t> </a:t>
            </a:r>
            <a:endParaRPr lang="en-US" sz="2300" spc="-35" dirty="0" smtClean="0">
              <a:latin typeface="Arial Black" panose="020B0A04020102020204"/>
              <a:cs typeface="Arial Black" panose="020B0A04020102020204"/>
            </a:endParaRPr>
          </a:p>
          <a:p>
            <a:pPr marL="201295" marR="5080" indent="-189230">
              <a:lnSpc>
                <a:spcPct val="118000"/>
              </a:lnSpc>
              <a:spcBef>
                <a:spcPts val="90"/>
              </a:spcBef>
            </a:pPr>
            <a:r>
              <a:rPr lang="en-US" sz="2300" spc="-50" dirty="0">
                <a:solidFill>
                  <a:srgbClr val="FF0000"/>
                </a:solidFill>
                <a:latin typeface="Arial Black" panose="020B0A04020102020204"/>
                <a:cs typeface="Arial Black" panose="020B0A04020102020204"/>
              </a:rPr>
              <a:t>n</a:t>
            </a:r>
            <a:r>
              <a:rPr lang="en-US" sz="2300" spc="-50" dirty="0" smtClean="0">
                <a:solidFill>
                  <a:srgbClr val="FF0000"/>
                </a:solidFill>
                <a:latin typeface="Arial Black" panose="020B0A04020102020204"/>
                <a:cs typeface="Arial Black" panose="020B0A04020102020204"/>
              </a:rPr>
              <a:t> </a:t>
            </a:r>
            <a:r>
              <a:rPr sz="2300" smtClean="0">
                <a:solidFill>
                  <a:srgbClr val="FF0000"/>
                </a:solidFill>
                <a:latin typeface="Arial Black" panose="020B0A04020102020204"/>
                <a:cs typeface="Arial Black" panose="020B0A04020102020204"/>
              </a:rPr>
              <a:t>=</a:t>
            </a:r>
            <a:r>
              <a:rPr sz="2300" spc="-30" smtClean="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720</a:t>
            </a:r>
            <a:r>
              <a:rPr sz="2300" spc="-10" dirty="0">
                <a:solidFill>
                  <a:srgbClr val="FF0000"/>
                </a:solidFill>
                <a:latin typeface="Arial Black" panose="020B0A04020102020204"/>
                <a:cs typeface="Arial Black" panose="020B0A04020102020204"/>
              </a:rPr>
              <a:t> </a:t>
            </a:r>
            <a:r>
              <a:rPr sz="2300" dirty="0">
                <a:latin typeface="Arial Black" panose="020B0A04020102020204"/>
                <a:cs typeface="Arial Black" panose="020B0A04020102020204"/>
              </a:rPr>
              <a:t>ΤΟ</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ΛΕΠΤΟ.</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Η</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ΜΗΧΑΝΗ</a:t>
            </a:r>
            <a:r>
              <a:rPr sz="2300" spc="-15" dirty="0">
                <a:latin typeface="Arial Black" panose="020B0A04020102020204"/>
                <a:cs typeface="Arial Black" panose="020B0A04020102020204"/>
              </a:rPr>
              <a:t> </a:t>
            </a:r>
            <a:r>
              <a:rPr sz="2300" spc="-10" dirty="0">
                <a:latin typeface="Arial Black" panose="020B0A04020102020204"/>
                <a:cs typeface="Arial Black" panose="020B0A04020102020204"/>
              </a:rPr>
              <a:t>ΚΑΤΑΝΑΛΩΝΕΙ </a:t>
            </a:r>
            <a:r>
              <a:rPr sz="2300" dirty="0">
                <a:latin typeface="Arial Black" panose="020B0A04020102020204"/>
                <a:cs typeface="Arial Black" panose="020B0A04020102020204"/>
              </a:rPr>
              <a:t>ΛIΠΑΝΤΙΚΟ</a:t>
            </a:r>
            <a:r>
              <a:rPr sz="2300" spc="-55"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ΚΥΛΙΝΔΡΕΛΑΙΟ</a:t>
            </a:r>
            <a:r>
              <a:rPr sz="2300" spc="-35" dirty="0">
                <a:solidFill>
                  <a:srgbClr val="FF0000"/>
                </a:solidFill>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0,367</a:t>
            </a:r>
            <a:r>
              <a:rPr sz="2300" spc="-40" dirty="0">
                <a:solidFill>
                  <a:srgbClr val="FF0000"/>
                </a:solidFill>
                <a:latin typeface="Arial Black" panose="020B0A04020102020204"/>
                <a:cs typeface="Arial Black" panose="020B0A04020102020204"/>
              </a:rPr>
              <a:t> </a:t>
            </a:r>
            <a:r>
              <a:rPr sz="2300" spc="-10" dirty="0">
                <a:solidFill>
                  <a:srgbClr val="FF0000"/>
                </a:solidFill>
                <a:latin typeface="Arial Black" panose="020B0A04020102020204"/>
                <a:cs typeface="Arial Black" panose="020B0A04020102020204"/>
              </a:rPr>
              <a:t>gr/bhp.h</a:t>
            </a:r>
            <a:r>
              <a:rPr sz="2300" spc="-10" dirty="0">
                <a:latin typeface="Arial Black" panose="020B0A04020102020204"/>
                <a:cs typeface="Arial Black" panose="020B0A04020102020204"/>
              </a:rPr>
              <a:t>.</a:t>
            </a:r>
            <a:endParaRPr sz="2300">
              <a:latin typeface="Arial Black" panose="020B0A04020102020204"/>
              <a:cs typeface="Arial Black" panose="020B0A04020102020204"/>
            </a:endParaRPr>
          </a:p>
          <a:p>
            <a:pPr>
              <a:lnSpc>
                <a:spcPct val="100000"/>
              </a:lnSpc>
              <a:spcBef>
                <a:spcPts val="15"/>
              </a:spcBef>
            </a:pPr>
            <a:endParaRPr sz="2600">
              <a:latin typeface="Arial Black" panose="020B0A04020102020204"/>
              <a:cs typeface="Arial Black" panose="020B0A04020102020204"/>
            </a:endParaRPr>
          </a:p>
          <a:p>
            <a:pPr marL="12700" marR="52070" indent="487680">
              <a:lnSpc>
                <a:spcPct val="118000"/>
              </a:lnSpc>
            </a:pPr>
            <a:r>
              <a:rPr sz="2300" dirty="0">
                <a:latin typeface="Arial Black" panose="020B0A04020102020204"/>
                <a:cs typeface="Arial Black" panose="020B0A04020102020204"/>
              </a:rPr>
              <a:t>ΝΑ</a:t>
            </a:r>
            <a:r>
              <a:rPr sz="2300" spc="-30" dirty="0">
                <a:latin typeface="Arial Black" panose="020B0A04020102020204"/>
                <a:cs typeface="Arial Black" panose="020B0A04020102020204"/>
              </a:rPr>
              <a:t> </a:t>
            </a:r>
            <a:r>
              <a:rPr sz="2300" dirty="0">
                <a:latin typeface="Arial Black" panose="020B0A04020102020204"/>
                <a:cs typeface="Arial Black" panose="020B0A04020102020204"/>
              </a:rPr>
              <a:t>ΒΡΕΘΕΙ</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H</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ΠΡΑΓΜΑΤΙΚΗ</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ΙΣΧΥΣ</a:t>
            </a:r>
            <a:r>
              <a:rPr sz="2300" spc="-20"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Ne</a:t>
            </a:r>
            <a:r>
              <a:rPr sz="2300" dirty="0">
                <a:latin typeface="Arial Black" panose="020B0A04020102020204"/>
                <a:cs typeface="Arial Black" panose="020B0A04020102020204"/>
              </a:rPr>
              <a:t>,</a:t>
            </a:r>
            <a:r>
              <a:rPr sz="2300" spc="-25" dirty="0">
                <a:latin typeface="Arial Black" panose="020B0A04020102020204"/>
                <a:cs typeface="Arial Black" panose="020B0A04020102020204"/>
              </a:rPr>
              <a:t> </a:t>
            </a:r>
            <a:r>
              <a:rPr sz="2300">
                <a:latin typeface="Arial Black" panose="020B0A04020102020204"/>
                <a:cs typeface="Arial Black" panose="020B0A04020102020204"/>
              </a:rPr>
              <a:t>Ο</a:t>
            </a:r>
            <a:r>
              <a:rPr sz="2300" spc="-10">
                <a:latin typeface="Arial Black" panose="020B0A04020102020204"/>
                <a:cs typeface="Arial Black" panose="020B0A04020102020204"/>
              </a:rPr>
              <a:t> </a:t>
            </a:r>
            <a:r>
              <a:rPr sz="2300" spc="-10" smtClean="0">
                <a:latin typeface="Arial Black" panose="020B0A04020102020204"/>
                <a:cs typeface="Arial Black" panose="020B0A04020102020204"/>
              </a:rPr>
              <a:t>ΟΛΙ</a:t>
            </a:r>
            <a:r>
              <a:rPr sz="2300" spc="-25" smtClean="0">
                <a:latin typeface="Arial Black" panose="020B0A04020102020204"/>
                <a:cs typeface="Arial Black" panose="020B0A04020102020204"/>
              </a:rPr>
              <a:t>ΚΟΣ </a:t>
            </a:r>
            <a:r>
              <a:rPr sz="2300">
                <a:latin typeface="Arial Black" panose="020B0A04020102020204"/>
                <a:cs typeface="Arial Black" panose="020B0A04020102020204"/>
              </a:rPr>
              <a:t>ΒΑΘΜΟΣ</a:t>
            </a:r>
            <a:r>
              <a:rPr sz="2300" spc="-35">
                <a:latin typeface="Arial Black" panose="020B0A04020102020204"/>
                <a:cs typeface="Arial Black" panose="020B0A04020102020204"/>
              </a:rPr>
              <a:t> </a:t>
            </a:r>
            <a:r>
              <a:rPr sz="2300" smtClean="0">
                <a:latin typeface="Arial Black" panose="020B0A04020102020204"/>
                <a:cs typeface="Arial Black" panose="020B0A04020102020204"/>
              </a:rPr>
              <a:t>ΑΠΟΔΟΣ</a:t>
            </a:r>
            <a:r>
              <a:rPr lang="el-GR" sz="2300" dirty="0" smtClean="0">
                <a:latin typeface="Arial Black" panose="020B0A04020102020204"/>
                <a:cs typeface="Arial Black" panose="020B0A04020102020204"/>
              </a:rPr>
              <a:t>Η</a:t>
            </a:r>
            <a:r>
              <a:rPr sz="2300" smtClean="0">
                <a:latin typeface="Arial Black" panose="020B0A04020102020204"/>
                <a:cs typeface="Arial Black" panose="020B0A04020102020204"/>
              </a:rPr>
              <a:t>Σ</a:t>
            </a:r>
            <a:r>
              <a:rPr sz="2300" spc="-20" smtClean="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ηe</a:t>
            </a:r>
            <a:r>
              <a:rPr sz="2300" spc="-20" dirty="0">
                <a:solidFill>
                  <a:srgbClr val="FF0000"/>
                </a:solidFill>
                <a:latin typeface="Arial Black" panose="020B0A04020102020204"/>
                <a:cs typeface="Arial Black" panose="020B0A04020102020204"/>
              </a:rPr>
              <a:t> </a:t>
            </a:r>
            <a:r>
              <a:rPr sz="2300" dirty="0">
                <a:latin typeface="Arial Black" panose="020B0A04020102020204"/>
                <a:cs typeface="Arial Black" panose="020B0A04020102020204"/>
              </a:rPr>
              <a:t>ΚΑΙ</a:t>
            </a:r>
            <a:r>
              <a:rPr sz="2300" spc="-25" dirty="0">
                <a:latin typeface="Arial Black" panose="020B0A04020102020204"/>
                <a:cs typeface="Arial Black" panose="020B0A04020102020204"/>
              </a:rPr>
              <a:t> </a:t>
            </a:r>
            <a:r>
              <a:rPr sz="2300" dirty="0">
                <a:latin typeface="Arial Black" panose="020B0A04020102020204"/>
                <a:cs typeface="Arial Black" panose="020B0A04020102020204"/>
              </a:rPr>
              <a:t>Η</a:t>
            </a:r>
            <a:r>
              <a:rPr sz="2300" spc="-10" dirty="0">
                <a:latin typeface="Arial Black" panose="020B0A04020102020204"/>
                <a:cs typeface="Arial Black" panose="020B0A04020102020204"/>
              </a:rPr>
              <a:t> ΗΜΕΡΗΣΙΑ </a:t>
            </a:r>
            <a:r>
              <a:rPr sz="2300">
                <a:latin typeface="Arial Black" panose="020B0A04020102020204"/>
                <a:cs typeface="Arial Black" panose="020B0A04020102020204"/>
              </a:rPr>
              <a:t>ΚΑΤΑΝΑΛΩΣΗ</a:t>
            </a:r>
            <a:r>
              <a:rPr sz="2300" spc="-55">
                <a:latin typeface="Arial Black" panose="020B0A04020102020204"/>
                <a:cs typeface="Arial Black" panose="020B0A04020102020204"/>
              </a:rPr>
              <a:t> </a:t>
            </a:r>
            <a:r>
              <a:rPr sz="2300" spc="-10" smtClean="0">
                <a:latin typeface="Arial Black" panose="020B0A04020102020204"/>
                <a:cs typeface="Arial Black" panose="020B0A04020102020204"/>
              </a:rPr>
              <a:t>ΚΥΛΙΝΔΡΕΛΑΙΟΥ</a:t>
            </a:r>
            <a:r>
              <a:rPr lang="el-GR" sz="1000" spc="-10" dirty="0">
                <a:latin typeface="Arial Black" panose="020B0A04020102020204"/>
                <a:cs typeface="Arial Black" panose="020B0A04020102020204"/>
              </a:rPr>
              <a:t>.</a:t>
            </a:r>
            <a:endParaRPr sz="1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2180" cy="2933700"/>
          </a:xfrm>
          <a:prstGeom prst="rect">
            <a:avLst/>
          </a:prstGeom>
        </p:spPr>
        <p:txBody>
          <a:bodyPr vert="horz" wrap="square" lIns="0" tIns="12065" rIns="0" bIns="0" rtlCol="0">
            <a:spAutoFit/>
          </a:bodyPr>
          <a:lstStyle/>
          <a:p>
            <a:pPr marL="241300" marR="5080" indent="-228600">
              <a:lnSpc>
                <a:spcPct val="118000"/>
              </a:lnSpc>
              <a:spcBef>
                <a:spcPts val="95"/>
              </a:spcBef>
              <a:buClr>
                <a:srgbClr val="FF0000"/>
              </a:buClr>
              <a:buAutoNum type="arabicPeriod" startAt="5"/>
              <a:tabLst>
                <a:tab pos="241300" algn="l"/>
              </a:tabLst>
            </a:pPr>
            <a:r>
              <a:rPr sz="1200" dirty="0">
                <a:latin typeface="Arial Black" panose="020B0A04020102020204"/>
                <a:cs typeface="Arial Black" panose="020B0A04020102020204"/>
              </a:rPr>
              <a:t>ΤΕΤΡΑΧΡΟΝΗ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ΕΙΚΟΣΑΚΥΛΙΝΔΡΗ</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ΤΥΠΟΥ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V</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440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320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1982</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Kg/h</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ΘΕΡΜΙΚΗ </a:t>
            </a:r>
            <a:r>
              <a:rPr sz="1200" dirty="0">
                <a:latin typeface="Arial Black" panose="020B0A04020102020204"/>
                <a:cs typeface="Arial Black" panose="020B0A04020102020204"/>
              </a:rPr>
              <a:t>ΙΚΑΝΟΤΗΤΑ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Hk</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Kcal/Kg</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ΟΛΟΥΣ</a:t>
            </a:r>
            <a:r>
              <a:rPr sz="1200" spc="-30" dirty="0">
                <a:latin typeface="Arial Black" panose="020B0A04020102020204"/>
                <a:cs typeface="Arial Black" panose="020B0A04020102020204"/>
              </a:rPr>
              <a:t> </a:t>
            </a:r>
            <a:r>
              <a:rPr sz="1200" spc="-20" dirty="0">
                <a:latin typeface="Arial Black" panose="020B0A04020102020204"/>
                <a:cs typeface="Arial Black" panose="020B0A04020102020204"/>
              </a:rPr>
              <a:t>ΤΟΥΣ </a:t>
            </a:r>
            <a:r>
              <a:rPr sz="1200" dirty="0">
                <a:latin typeface="Arial Black" panose="020B0A04020102020204"/>
                <a:cs typeface="Arial Black" panose="020B0A04020102020204"/>
              </a:rPr>
              <a:t>ΚΥΛΙΝΔΡΟΥΣ</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720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ΚΑΤΑΝΑΛΩΝΕΙ </a:t>
            </a:r>
            <a:r>
              <a:rPr sz="1200" dirty="0">
                <a:latin typeface="Arial Black" panose="020B0A04020102020204"/>
                <a:cs typeface="Arial Black" panose="020B0A04020102020204"/>
              </a:rPr>
              <a:t>ΛIΠΑΝΤΙΚΟ</a:t>
            </a:r>
            <a:r>
              <a:rPr sz="1200" spc="-8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ΚΥΛΙΝΔΡΕΛΑΙΟ</a:t>
            </a:r>
            <a:r>
              <a:rPr sz="1200" spc="-7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0,367</a:t>
            </a:r>
            <a:r>
              <a:rPr sz="1200" spc="-7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gr/bhp.h</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68655">
              <a:lnSpc>
                <a:spcPts val="1940"/>
              </a:lnSpc>
              <a:spcBef>
                <a:spcPts val="140"/>
              </a:spcBef>
            </a:pPr>
            <a:r>
              <a:rPr sz="1200" dirty="0">
                <a:latin typeface="Arial Black" panose="020B0A04020102020204"/>
                <a:cs typeface="Arial Black" panose="020B0A04020102020204"/>
              </a:rPr>
              <a:t>ΝΑ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ΒΡΕΘΕΙ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1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ηe</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ΗΜΕΡΗΣΙΑ </a:t>
            </a:r>
            <a:r>
              <a:rPr sz="1200" dirty="0">
                <a:latin typeface="Arial Black" panose="020B0A04020102020204"/>
                <a:cs typeface="Arial Black" panose="020B0A04020102020204"/>
              </a:rPr>
              <a:t>ΚΑΤΑΝΑΛΩΣΗ</a:t>
            </a:r>
            <a:r>
              <a:rPr sz="1200" spc="-85" dirty="0">
                <a:latin typeface="Arial Black" panose="020B0A04020102020204"/>
                <a:cs typeface="Arial Black" panose="020B0A04020102020204"/>
              </a:rPr>
              <a:t> </a:t>
            </a:r>
            <a:r>
              <a:rPr sz="1200" spc="-10" dirty="0">
                <a:latin typeface="Arial Black" panose="020B0A04020102020204"/>
                <a:cs typeface="Arial Black" panose="020B0A04020102020204"/>
              </a:rPr>
              <a:t>ΚΥΛΙΝΔΡΕΛΑΙΟΥ.</a:t>
            </a:r>
            <a:endParaRPr sz="1200">
              <a:latin typeface="Arial Black" panose="020B0A04020102020204"/>
              <a:cs typeface="Arial Black" panose="020B0A04020102020204"/>
            </a:endParaRPr>
          </a:p>
          <a:p>
            <a:pPr>
              <a:lnSpc>
                <a:spcPct val="100000"/>
              </a:lnSpc>
              <a:spcBef>
                <a:spcPts val="65"/>
              </a:spcBef>
            </a:pPr>
            <a:endParaRPr sz="1700">
              <a:latin typeface="Arial Black" panose="020B0A04020102020204"/>
              <a:cs typeface="Arial Black" panose="020B0A04020102020204"/>
            </a:endParaRPr>
          </a:p>
          <a:p>
            <a:pPr marL="12700">
              <a:lnSpc>
                <a:spcPct val="100000"/>
              </a:lnSpc>
              <a:tabLst>
                <a:tab pos="1367790" algn="l"/>
                <a:tab pos="2963545" algn="l"/>
                <a:tab pos="3271520" algn="l"/>
              </a:tabLst>
            </a:pP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m</a:t>
            </a:r>
            <a:r>
              <a:rPr sz="1800" dirty="0">
                <a:solidFill>
                  <a:srgbClr val="FF0000"/>
                </a:solidFill>
                <a:latin typeface="Arial Black" panose="020B0A04020102020204"/>
                <a:cs typeface="Arial Black" panose="020B0A04020102020204"/>
              </a:rPr>
              <a:t>	,</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 </a:t>
            </a:r>
            <a:r>
              <a:rPr sz="1800" spc="-25" dirty="0">
                <a:solidFill>
                  <a:srgbClr val="FF0000"/>
                </a:solidFill>
                <a:latin typeface="Arial Black" panose="020B0A04020102020204"/>
                <a:cs typeface="Arial Black" panose="020B0A04020102020204"/>
              </a:rPr>
              <a:t>cm</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(32)²</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cm²</a:t>
            </a:r>
            <a:endParaRPr sz="1800">
              <a:latin typeface="Arial Black" panose="020B0A04020102020204"/>
              <a:cs typeface="Arial Black" panose="020B0A04020102020204"/>
            </a:endParaRPr>
          </a:p>
          <a:p>
            <a:pPr marL="269240" lvl="1" indent="-256540">
              <a:lnSpc>
                <a:spcPct val="100000"/>
              </a:lnSpc>
              <a:spcBef>
                <a:spcPts val="750"/>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Ne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Z .</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Pe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l</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75</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2</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27</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720/</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9000</a:t>
            </a:r>
            <a:endParaRPr sz="1800">
              <a:latin typeface="Arial Black" panose="020B0A04020102020204"/>
              <a:cs typeface="Arial Black" panose="020B0A04020102020204"/>
            </a:endParaRPr>
          </a:p>
          <a:p>
            <a:pPr marL="698500">
              <a:lnSpc>
                <a:spcPct val="100000"/>
              </a:lnSpc>
              <a:spcBef>
                <a:spcPts val="730"/>
              </a:spcBef>
            </a:pP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15278,6</a:t>
            </a:r>
            <a:r>
              <a:rPr sz="1800" u="heavy" spc="-15" dirty="0">
                <a:solidFill>
                  <a:srgbClr val="FF0000"/>
                </a:solidFill>
                <a:uFill>
                  <a:solidFill>
                    <a:srgbClr val="FF0000"/>
                  </a:solidFill>
                </a:uFill>
                <a:latin typeface="Arial Black" panose="020B0A04020102020204"/>
                <a:cs typeface="Arial Black" panose="020B0A04020102020204"/>
              </a:rPr>
              <a:t> </a:t>
            </a:r>
            <a:r>
              <a:rPr sz="1800" u="heavy" spc="-25" dirty="0">
                <a:solidFill>
                  <a:srgbClr val="FF0000"/>
                </a:solidFill>
                <a:uFill>
                  <a:solidFill>
                    <a:srgbClr val="FF0000"/>
                  </a:solidFill>
                </a:uFill>
                <a:latin typeface="Arial Black" panose="020B0A04020102020204"/>
                <a:cs typeface="Arial Black" panose="020B0A04020102020204"/>
              </a:rPr>
              <a:t>ΒΗΡ</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2180" cy="4036060"/>
          </a:xfrm>
          <a:prstGeom prst="rect">
            <a:avLst/>
          </a:prstGeom>
        </p:spPr>
        <p:txBody>
          <a:bodyPr vert="horz" wrap="square" lIns="0" tIns="12065" rIns="0" bIns="0" rtlCol="0">
            <a:spAutoFit/>
          </a:bodyPr>
          <a:lstStyle/>
          <a:p>
            <a:pPr marL="241300" marR="5080" indent="-228600">
              <a:lnSpc>
                <a:spcPct val="118000"/>
              </a:lnSpc>
              <a:spcBef>
                <a:spcPts val="95"/>
              </a:spcBef>
              <a:buClr>
                <a:srgbClr val="FF0000"/>
              </a:buClr>
              <a:buAutoNum type="arabicPeriod" startAt="5"/>
              <a:tabLst>
                <a:tab pos="241300" algn="l"/>
              </a:tabLst>
            </a:pPr>
            <a:r>
              <a:rPr sz="1200" dirty="0">
                <a:latin typeface="Arial Black" panose="020B0A04020102020204"/>
                <a:cs typeface="Arial Black" panose="020B0A04020102020204"/>
              </a:rPr>
              <a:t>ΤΕΤΡΑΧΡΟΝΗ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ΕΙΚΟΣΑΚΥΛΙΝΔΡΗ</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ΤΥΠΟΥ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V</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440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320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1982</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Kg/h</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ΘΕΡΜΙΚΗ </a:t>
            </a:r>
            <a:r>
              <a:rPr sz="1200" dirty="0">
                <a:latin typeface="Arial Black" panose="020B0A04020102020204"/>
                <a:cs typeface="Arial Black" panose="020B0A04020102020204"/>
              </a:rPr>
              <a:t>ΙΚΑΝΟΤΗΤΑ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Hk</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Kcal/Kg</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ΟΛΟΥΣ</a:t>
            </a:r>
            <a:r>
              <a:rPr sz="1200" spc="-30" dirty="0">
                <a:latin typeface="Arial Black" panose="020B0A04020102020204"/>
                <a:cs typeface="Arial Black" panose="020B0A04020102020204"/>
              </a:rPr>
              <a:t> </a:t>
            </a:r>
            <a:r>
              <a:rPr sz="1200" spc="-20" dirty="0">
                <a:latin typeface="Arial Black" panose="020B0A04020102020204"/>
                <a:cs typeface="Arial Black" panose="020B0A04020102020204"/>
              </a:rPr>
              <a:t>ΤΟΥΣ </a:t>
            </a:r>
            <a:r>
              <a:rPr sz="1200" dirty="0">
                <a:latin typeface="Arial Black" panose="020B0A04020102020204"/>
                <a:cs typeface="Arial Black" panose="020B0A04020102020204"/>
              </a:rPr>
              <a:t>ΚΥΛΙΝΔΡΟΥΣ</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720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ΚΑΤΑΝΑΛΩΝΕΙ </a:t>
            </a:r>
            <a:r>
              <a:rPr sz="1200" dirty="0">
                <a:latin typeface="Arial Black" panose="020B0A04020102020204"/>
                <a:cs typeface="Arial Black" panose="020B0A04020102020204"/>
              </a:rPr>
              <a:t>ΛIΠΑΝΤΙΚΟ</a:t>
            </a:r>
            <a:r>
              <a:rPr sz="1200" spc="-8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ΚΥΛΙΝΔΡΕΛΑΙΟ</a:t>
            </a:r>
            <a:r>
              <a:rPr sz="1200" spc="-7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0,367</a:t>
            </a:r>
            <a:r>
              <a:rPr sz="1200" spc="-7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gr/bhp.h</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68655">
              <a:lnSpc>
                <a:spcPts val="1940"/>
              </a:lnSpc>
              <a:spcBef>
                <a:spcPts val="140"/>
              </a:spcBef>
            </a:pPr>
            <a:r>
              <a:rPr sz="1200" dirty="0">
                <a:latin typeface="Arial Black" panose="020B0A04020102020204"/>
                <a:cs typeface="Arial Black" panose="020B0A04020102020204"/>
              </a:rPr>
              <a:t>ΝΑ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ΒΡΕΘΕΙ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1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ηe</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ΗΜΕΡΗΣΙΑ </a:t>
            </a:r>
            <a:r>
              <a:rPr sz="1200" dirty="0">
                <a:latin typeface="Arial Black" panose="020B0A04020102020204"/>
                <a:cs typeface="Arial Black" panose="020B0A04020102020204"/>
              </a:rPr>
              <a:t>ΚΑΤΑΝΑΛΩΣΗ</a:t>
            </a:r>
            <a:r>
              <a:rPr sz="1200" spc="-85" dirty="0">
                <a:latin typeface="Arial Black" panose="020B0A04020102020204"/>
                <a:cs typeface="Arial Black" panose="020B0A04020102020204"/>
              </a:rPr>
              <a:t> </a:t>
            </a:r>
            <a:r>
              <a:rPr sz="1200" spc="-10" dirty="0">
                <a:latin typeface="Arial Black" panose="020B0A04020102020204"/>
                <a:cs typeface="Arial Black" panose="020B0A04020102020204"/>
              </a:rPr>
              <a:t>ΚΥΛΙΝΔΡΕΛΑΙΟΥ.</a:t>
            </a:r>
            <a:endParaRPr sz="1200">
              <a:latin typeface="Arial Black" panose="020B0A04020102020204"/>
              <a:cs typeface="Arial Black" panose="020B0A04020102020204"/>
            </a:endParaRPr>
          </a:p>
          <a:p>
            <a:pPr>
              <a:lnSpc>
                <a:spcPct val="100000"/>
              </a:lnSpc>
              <a:spcBef>
                <a:spcPts val="65"/>
              </a:spcBef>
            </a:pPr>
            <a:endParaRPr sz="1700">
              <a:latin typeface="Arial Black" panose="020B0A04020102020204"/>
              <a:cs typeface="Arial Black" panose="020B0A04020102020204"/>
            </a:endParaRPr>
          </a:p>
          <a:p>
            <a:pPr marL="12700">
              <a:lnSpc>
                <a:spcPct val="100000"/>
              </a:lnSpc>
              <a:tabLst>
                <a:tab pos="1367790" algn="l"/>
                <a:tab pos="2963545" algn="l"/>
                <a:tab pos="3271520" algn="l"/>
              </a:tabLst>
            </a:pP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m</a:t>
            </a:r>
            <a:r>
              <a:rPr sz="1800" dirty="0">
                <a:solidFill>
                  <a:srgbClr val="FF0000"/>
                </a:solidFill>
                <a:latin typeface="Arial Black" panose="020B0A04020102020204"/>
                <a:cs typeface="Arial Black" panose="020B0A04020102020204"/>
              </a:rPr>
              <a:t>	,</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 </a:t>
            </a:r>
            <a:r>
              <a:rPr sz="1800" spc="-25" dirty="0">
                <a:solidFill>
                  <a:srgbClr val="FF0000"/>
                </a:solidFill>
                <a:latin typeface="Arial Black" panose="020B0A04020102020204"/>
                <a:cs typeface="Arial Black" panose="020B0A04020102020204"/>
              </a:rPr>
              <a:t>cm</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(32)²</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cm²</a:t>
            </a:r>
            <a:endParaRPr sz="1800">
              <a:latin typeface="Arial Black" panose="020B0A04020102020204"/>
              <a:cs typeface="Arial Black" panose="020B0A04020102020204"/>
            </a:endParaRPr>
          </a:p>
          <a:p>
            <a:pPr marL="269240" lvl="1" indent="-256540">
              <a:lnSpc>
                <a:spcPct val="100000"/>
              </a:lnSpc>
              <a:spcBef>
                <a:spcPts val="750"/>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Ne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Z .</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Pe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l</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75</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2</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27</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720/</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9000</a:t>
            </a:r>
            <a:endParaRPr sz="1800">
              <a:latin typeface="Arial Black" panose="020B0A04020102020204"/>
              <a:cs typeface="Arial Black" panose="020B0A04020102020204"/>
            </a:endParaRPr>
          </a:p>
          <a:p>
            <a:pPr marL="698500">
              <a:lnSpc>
                <a:spcPct val="100000"/>
              </a:lnSpc>
              <a:spcBef>
                <a:spcPts val="730"/>
              </a:spcBef>
            </a:pP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15278,6</a:t>
            </a:r>
            <a:r>
              <a:rPr sz="1800" u="heavy" spc="-15" dirty="0">
                <a:solidFill>
                  <a:srgbClr val="FF0000"/>
                </a:solidFill>
                <a:uFill>
                  <a:solidFill>
                    <a:srgbClr val="FF0000"/>
                  </a:solidFill>
                </a:uFill>
                <a:latin typeface="Arial Black" panose="020B0A04020102020204"/>
                <a:cs typeface="Arial Black" panose="020B0A04020102020204"/>
              </a:rPr>
              <a:t> </a:t>
            </a:r>
            <a:r>
              <a:rPr sz="1800" u="heavy" spc="-25" dirty="0">
                <a:solidFill>
                  <a:srgbClr val="FF0000"/>
                </a:solidFill>
                <a:uFill>
                  <a:solidFill>
                    <a:srgbClr val="FF0000"/>
                  </a:solidFill>
                </a:uFill>
                <a:latin typeface="Arial Black" panose="020B0A04020102020204"/>
                <a:cs typeface="Arial Black" panose="020B0A04020102020204"/>
              </a:rPr>
              <a:t>ΒΗΡ</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269240" lvl="1" indent="-256540">
              <a:lnSpc>
                <a:spcPct val="100000"/>
              </a:lnSpc>
              <a:spcBef>
                <a:spcPts val="5"/>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ηe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632</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be</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Hk</a:t>
            </a:r>
            <a:endParaRPr sz="1800">
              <a:latin typeface="Arial Black" panose="020B0A04020102020204"/>
              <a:cs typeface="Arial Black" panose="020B0A04020102020204"/>
            </a:endParaRPr>
          </a:p>
          <a:p>
            <a:pPr marL="269240" lvl="1" indent="-256540">
              <a:lnSpc>
                <a:spcPct val="100000"/>
              </a:lnSpc>
              <a:spcBef>
                <a:spcPts val="730"/>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be</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K</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 Ne</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1982</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15278,6</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0,129</a:t>
            </a:r>
            <a:r>
              <a:rPr sz="1800" u="heavy" spc="-10" dirty="0">
                <a:solidFill>
                  <a:srgbClr val="FF0000"/>
                </a:solidFill>
                <a:uFill>
                  <a:solidFill>
                    <a:srgbClr val="FF0000"/>
                  </a:solidFill>
                </a:uFill>
                <a:latin typeface="Arial Black" panose="020B0A04020102020204"/>
                <a:cs typeface="Arial Black" panose="020B0A04020102020204"/>
              </a:rPr>
              <a:t> Kg/BHP.h</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52180" cy="4771390"/>
          </a:xfrm>
          <a:prstGeom prst="rect">
            <a:avLst/>
          </a:prstGeom>
        </p:spPr>
        <p:txBody>
          <a:bodyPr vert="horz" wrap="square" lIns="0" tIns="12065" rIns="0" bIns="0" rtlCol="0">
            <a:spAutoFit/>
          </a:bodyPr>
          <a:lstStyle/>
          <a:p>
            <a:pPr marL="241300" marR="5080" indent="-228600">
              <a:lnSpc>
                <a:spcPct val="118000"/>
              </a:lnSpc>
              <a:spcBef>
                <a:spcPts val="95"/>
              </a:spcBef>
              <a:buClr>
                <a:srgbClr val="FF0000"/>
              </a:buClr>
              <a:buAutoNum type="arabicPeriod" startAt="5"/>
              <a:tabLst>
                <a:tab pos="241300" algn="l"/>
              </a:tabLst>
            </a:pPr>
            <a:r>
              <a:rPr sz="1200" dirty="0">
                <a:latin typeface="Arial Black" panose="020B0A04020102020204"/>
                <a:cs typeface="Arial Black" panose="020B0A04020102020204"/>
              </a:rPr>
              <a:t>ΤΕΤΡΑΧΡΟΝΗ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ΕΙΚΟΣΑΚΥΛΙΝΔΡΗ</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ΤΥΠΟΥ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V</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440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320</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1982</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Kg/h</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ΘΕΡΜΙΚΗ </a:t>
            </a:r>
            <a:r>
              <a:rPr sz="1200" dirty="0">
                <a:latin typeface="Arial Black" panose="020B0A04020102020204"/>
                <a:cs typeface="Arial Black" panose="020B0A04020102020204"/>
              </a:rPr>
              <a:t>ΙΚΑΝΟΤΗΤΑ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Hk</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10000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Kcal/Kg</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ΠΡΑΓΜΑΤΙΚΗ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ΓΙΑ</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ΟΛΟΥΣ</a:t>
            </a:r>
            <a:r>
              <a:rPr sz="1200" spc="-30" dirty="0">
                <a:latin typeface="Arial Black" panose="020B0A04020102020204"/>
                <a:cs typeface="Arial Black" panose="020B0A04020102020204"/>
              </a:rPr>
              <a:t> </a:t>
            </a:r>
            <a:r>
              <a:rPr sz="1200" spc="-20" dirty="0">
                <a:latin typeface="Arial Black" panose="020B0A04020102020204"/>
                <a:cs typeface="Arial Black" panose="020B0A04020102020204"/>
              </a:rPr>
              <a:t>ΤΟΥΣ </a:t>
            </a:r>
            <a:r>
              <a:rPr sz="1200" dirty="0">
                <a:latin typeface="Arial Black" panose="020B0A04020102020204"/>
                <a:cs typeface="Arial Black" panose="020B0A04020102020204"/>
              </a:rPr>
              <a:t>ΚΥΛΙΝΔΡΟΥΣ</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Pe</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27</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Kg/cm²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720</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ΚΑΤΑΝΑΛΩΝΕΙ </a:t>
            </a:r>
            <a:r>
              <a:rPr sz="1200" dirty="0">
                <a:latin typeface="Arial Black" panose="020B0A04020102020204"/>
                <a:cs typeface="Arial Black" panose="020B0A04020102020204"/>
              </a:rPr>
              <a:t>ΛIΠΑΝΤΙΚΟ</a:t>
            </a:r>
            <a:r>
              <a:rPr sz="1200" spc="-8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ΚΥΛΙΝΔΡΕΛΑΙΟ</a:t>
            </a:r>
            <a:r>
              <a:rPr sz="1200" spc="-7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0,367</a:t>
            </a:r>
            <a:r>
              <a:rPr sz="1200" spc="-7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gr/bhp.h</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668655">
              <a:lnSpc>
                <a:spcPts val="1940"/>
              </a:lnSpc>
              <a:spcBef>
                <a:spcPts val="140"/>
              </a:spcBef>
            </a:pPr>
            <a:r>
              <a:rPr sz="1200" dirty="0">
                <a:latin typeface="Arial Black" panose="020B0A04020102020204"/>
                <a:cs typeface="Arial Black" panose="020B0A04020102020204"/>
              </a:rPr>
              <a:t>ΝΑ</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ΒΡΕΘΕΙ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1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ηe</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ΗΜΕΡΗΣΙΑ </a:t>
            </a:r>
            <a:r>
              <a:rPr sz="1200" dirty="0">
                <a:latin typeface="Arial Black" panose="020B0A04020102020204"/>
                <a:cs typeface="Arial Black" panose="020B0A04020102020204"/>
              </a:rPr>
              <a:t>ΚΑΤΑΝΑΛΩΣΗ</a:t>
            </a:r>
            <a:r>
              <a:rPr sz="1200" spc="-85" dirty="0">
                <a:latin typeface="Arial Black" panose="020B0A04020102020204"/>
                <a:cs typeface="Arial Black" panose="020B0A04020102020204"/>
              </a:rPr>
              <a:t> </a:t>
            </a:r>
            <a:r>
              <a:rPr sz="1200" spc="-10" dirty="0">
                <a:latin typeface="Arial Black" panose="020B0A04020102020204"/>
                <a:cs typeface="Arial Black" panose="020B0A04020102020204"/>
              </a:rPr>
              <a:t>ΚΥΛΙΝΔΡΕΛΑΙΟΥ.</a:t>
            </a:r>
            <a:endParaRPr sz="1200">
              <a:latin typeface="Arial Black" panose="020B0A04020102020204"/>
              <a:cs typeface="Arial Black" panose="020B0A04020102020204"/>
            </a:endParaRPr>
          </a:p>
          <a:p>
            <a:pPr>
              <a:lnSpc>
                <a:spcPct val="100000"/>
              </a:lnSpc>
              <a:spcBef>
                <a:spcPts val="65"/>
              </a:spcBef>
            </a:pPr>
            <a:endParaRPr sz="1700">
              <a:latin typeface="Arial Black" panose="020B0A04020102020204"/>
              <a:cs typeface="Arial Black" panose="020B0A04020102020204"/>
            </a:endParaRPr>
          </a:p>
          <a:p>
            <a:pPr marL="12700">
              <a:lnSpc>
                <a:spcPct val="100000"/>
              </a:lnSpc>
              <a:tabLst>
                <a:tab pos="1367790" algn="l"/>
                <a:tab pos="2963545" algn="l"/>
                <a:tab pos="3271520" algn="l"/>
              </a:tabLst>
            </a:pPr>
            <a:r>
              <a:rPr sz="1800" dirty="0">
                <a:solidFill>
                  <a:srgbClr val="FF0000"/>
                </a:solidFill>
                <a:latin typeface="Arial Black" panose="020B0A04020102020204"/>
                <a:cs typeface="Arial Black" panose="020B0A04020102020204"/>
              </a:rPr>
              <a:t>l</a:t>
            </a:r>
            <a:r>
              <a:rPr sz="1800" spc="-1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m</a:t>
            </a:r>
            <a:r>
              <a:rPr sz="1800" dirty="0">
                <a:solidFill>
                  <a:srgbClr val="FF0000"/>
                </a:solidFill>
                <a:latin typeface="Arial Black" panose="020B0A04020102020204"/>
                <a:cs typeface="Arial Black" panose="020B0A04020102020204"/>
              </a:rPr>
              <a:t>	,</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 </a:t>
            </a:r>
            <a:r>
              <a:rPr sz="1800" spc="-25" dirty="0">
                <a:solidFill>
                  <a:srgbClr val="FF0000"/>
                </a:solidFill>
                <a:latin typeface="Arial Black" panose="020B0A04020102020204"/>
                <a:cs typeface="Arial Black" panose="020B0A04020102020204"/>
              </a:rPr>
              <a:t>cm</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a</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d²</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3,14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(32)²</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cm²</a:t>
            </a:r>
            <a:endParaRPr sz="1800">
              <a:latin typeface="Arial Black" panose="020B0A04020102020204"/>
              <a:cs typeface="Arial Black" panose="020B0A04020102020204"/>
            </a:endParaRPr>
          </a:p>
          <a:p>
            <a:pPr marL="269240" lvl="1" indent="-256540">
              <a:lnSpc>
                <a:spcPct val="100000"/>
              </a:lnSpc>
              <a:spcBef>
                <a:spcPts val="750"/>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Ne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Z .</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Pe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l</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75</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2</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27</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0,44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803,8</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720/</a:t>
            </a:r>
            <a:r>
              <a:rPr sz="1800" spc="5"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9000</a:t>
            </a:r>
            <a:endParaRPr sz="1800">
              <a:latin typeface="Arial Black" panose="020B0A04020102020204"/>
              <a:cs typeface="Arial Black" panose="020B0A04020102020204"/>
            </a:endParaRPr>
          </a:p>
          <a:p>
            <a:pPr marL="698500">
              <a:lnSpc>
                <a:spcPct val="100000"/>
              </a:lnSpc>
              <a:spcBef>
                <a:spcPts val="730"/>
              </a:spcBef>
            </a:pP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15278,6</a:t>
            </a:r>
            <a:r>
              <a:rPr sz="1800" u="heavy" spc="-15" dirty="0">
                <a:solidFill>
                  <a:srgbClr val="FF0000"/>
                </a:solidFill>
                <a:uFill>
                  <a:solidFill>
                    <a:srgbClr val="FF0000"/>
                  </a:solidFill>
                </a:uFill>
                <a:latin typeface="Arial Black" panose="020B0A04020102020204"/>
                <a:cs typeface="Arial Black" panose="020B0A04020102020204"/>
              </a:rPr>
              <a:t> </a:t>
            </a:r>
            <a:r>
              <a:rPr sz="1800" u="heavy" spc="-25" dirty="0">
                <a:solidFill>
                  <a:srgbClr val="FF0000"/>
                </a:solidFill>
                <a:uFill>
                  <a:solidFill>
                    <a:srgbClr val="FF0000"/>
                  </a:solidFill>
                </a:uFill>
                <a:latin typeface="Arial Black" panose="020B0A04020102020204"/>
                <a:cs typeface="Arial Black" panose="020B0A04020102020204"/>
              </a:rPr>
              <a:t>ΒΗΡ</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269240" lvl="1" indent="-256540">
              <a:lnSpc>
                <a:spcPct val="100000"/>
              </a:lnSpc>
              <a:spcBef>
                <a:spcPts val="5"/>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ηe</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632</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be</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Hk</a:t>
            </a:r>
            <a:endParaRPr sz="1800">
              <a:latin typeface="Arial Black" panose="020B0A04020102020204"/>
              <a:cs typeface="Arial Black" panose="020B0A04020102020204"/>
            </a:endParaRPr>
          </a:p>
          <a:p>
            <a:pPr marL="269240" lvl="1" indent="-256540">
              <a:lnSpc>
                <a:spcPct val="100000"/>
              </a:lnSpc>
              <a:spcBef>
                <a:spcPts val="730"/>
              </a:spcBef>
              <a:buClr>
                <a:srgbClr val="FF0000"/>
              </a:buClr>
              <a:buFont typeface="Wingdings" panose="05000000000000000000"/>
              <a:buChar char=""/>
              <a:tabLst>
                <a:tab pos="269240" algn="l"/>
              </a:tabLst>
            </a:pPr>
            <a:r>
              <a:rPr sz="1800" dirty="0">
                <a:latin typeface="Arial Black" panose="020B0A04020102020204"/>
                <a:cs typeface="Arial Black" panose="020B0A04020102020204"/>
              </a:rPr>
              <a:t>be</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K</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 Ne</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1982</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15278,6</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0,129</a:t>
            </a:r>
            <a:r>
              <a:rPr sz="1800" u="heavy" spc="-10" dirty="0">
                <a:solidFill>
                  <a:srgbClr val="FF0000"/>
                </a:solidFill>
                <a:uFill>
                  <a:solidFill>
                    <a:srgbClr val="FF0000"/>
                  </a:solidFill>
                </a:uFill>
                <a:latin typeface="Arial Black" panose="020B0A04020102020204"/>
                <a:cs typeface="Arial Black" panose="020B0A04020102020204"/>
              </a:rPr>
              <a:t> Kg/BHP.h</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241300">
              <a:lnSpc>
                <a:spcPct val="100000"/>
              </a:lnSpc>
            </a:pPr>
            <a:r>
              <a:rPr sz="1800" dirty="0">
                <a:solidFill>
                  <a:srgbClr val="FF0000"/>
                </a:solidFill>
                <a:latin typeface="Arial Black" panose="020B0A04020102020204"/>
                <a:cs typeface="Arial Black" panose="020B0A04020102020204"/>
              </a:rPr>
              <a:t>ηe</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632</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be</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Hk</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632</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0,129</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10000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3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0,489</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η</a:t>
            </a:r>
            <a:r>
              <a:rPr sz="1800" u="heavy" spc="-10" dirty="0">
                <a:solidFill>
                  <a:srgbClr val="FF0000"/>
                </a:solidFill>
                <a:uFill>
                  <a:solidFill>
                    <a:srgbClr val="FF0000"/>
                  </a:solidFill>
                </a:uFill>
                <a:latin typeface="Arial Black" panose="020B0A04020102020204"/>
                <a:cs typeface="Arial Black" panose="020B0A04020102020204"/>
              </a:rPr>
              <a:t> 48,9%</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90676"/>
            <a:ext cx="8613140" cy="1272015"/>
          </a:xfrm>
          <a:prstGeom prst="rect">
            <a:avLst/>
          </a:prstGeom>
        </p:spPr>
        <p:txBody>
          <a:bodyPr vert="horz" wrap="square" lIns="0" tIns="12065" rIns="0" bIns="0" rtlCol="0">
            <a:spAutoFit/>
          </a:bodyPr>
          <a:lstStyle/>
          <a:p>
            <a:pPr marL="219075" marR="5080" indent="-207010">
              <a:lnSpc>
                <a:spcPct val="116000"/>
              </a:lnSpc>
              <a:spcBef>
                <a:spcPts val="95"/>
              </a:spcBef>
            </a:pPr>
            <a:r>
              <a:rPr sz="1100" dirty="0">
                <a:solidFill>
                  <a:srgbClr val="FF0000"/>
                </a:solidFill>
                <a:latin typeface="Arial Black" panose="020B0A04020102020204"/>
                <a:cs typeface="Arial Black" panose="020B0A04020102020204"/>
              </a:rPr>
              <a:t>5.</a:t>
            </a:r>
            <a:r>
              <a:rPr sz="1100" spc="150"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ΤΕΤΡΑΧΡΟΝΗ</a:t>
            </a:r>
            <a:r>
              <a:rPr sz="1100" spc="-30" dirty="0">
                <a:latin typeface="Arial Black" panose="020B0A04020102020204"/>
                <a:cs typeface="Arial Black" panose="020B0A04020102020204"/>
              </a:rPr>
              <a:t> </a:t>
            </a:r>
            <a:r>
              <a:rPr sz="1100" spc="-10" dirty="0">
                <a:latin typeface="Arial Black" panose="020B0A04020102020204"/>
                <a:cs typeface="Arial Black" panose="020B0A04020102020204"/>
              </a:rPr>
              <a:t>ΕΙΚΟΣΑΚΥΛΙΝΔΡΗ</a:t>
            </a:r>
            <a:r>
              <a:rPr sz="1100" spc="-15" dirty="0">
                <a:latin typeface="Arial Black" panose="020B0A04020102020204"/>
                <a:cs typeface="Arial Black" panose="020B0A04020102020204"/>
              </a:rPr>
              <a:t> </a:t>
            </a:r>
            <a:r>
              <a:rPr sz="1100" spc="-10" dirty="0">
                <a:latin typeface="Arial Black" panose="020B0A04020102020204"/>
                <a:cs typeface="Arial Black" panose="020B0A04020102020204"/>
              </a:rPr>
              <a:t>ΠΕΤΡΕΛΑΙΟΜΗΧΑΝΗ</a:t>
            </a:r>
            <a:r>
              <a:rPr sz="1100" spc="-25" dirty="0">
                <a:latin typeface="Arial Black" panose="020B0A04020102020204"/>
                <a:cs typeface="Arial Black" panose="020B0A04020102020204"/>
              </a:rPr>
              <a:t> </a:t>
            </a:r>
            <a:r>
              <a:rPr sz="1100" dirty="0">
                <a:latin typeface="Arial Black" panose="020B0A04020102020204"/>
                <a:cs typeface="Arial Black" panose="020B0A04020102020204"/>
              </a:rPr>
              <a:t>ΤΥΠΟΥ</a:t>
            </a:r>
            <a:r>
              <a:rPr sz="1100" spc="-30" dirty="0">
                <a:latin typeface="Arial Black" panose="020B0A04020102020204"/>
                <a:cs typeface="Arial Black" panose="020B0A04020102020204"/>
              </a:rPr>
              <a:t> </a:t>
            </a:r>
            <a:r>
              <a:rPr sz="1100" dirty="0">
                <a:latin typeface="Arial Black" panose="020B0A04020102020204"/>
                <a:cs typeface="Arial Black" panose="020B0A04020102020204"/>
              </a:rPr>
              <a:t>V</a:t>
            </a:r>
            <a:r>
              <a:rPr sz="1100" spc="-25" dirty="0">
                <a:latin typeface="Arial Black" panose="020B0A04020102020204"/>
                <a:cs typeface="Arial Black" panose="020B0A04020102020204"/>
              </a:rPr>
              <a:t> </a:t>
            </a:r>
            <a:r>
              <a:rPr sz="1100" dirty="0">
                <a:latin typeface="Arial Black" panose="020B0A04020102020204"/>
                <a:cs typeface="Arial Black" panose="020B0A04020102020204"/>
              </a:rPr>
              <a:t>ΕΧΕΙ</a:t>
            </a:r>
            <a:r>
              <a:rPr sz="1100" spc="-30" dirty="0">
                <a:latin typeface="Arial Black" panose="020B0A04020102020204"/>
                <a:cs typeface="Arial Black" panose="020B0A04020102020204"/>
              </a:rPr>
              <a:t> </a:t>
            </a:r>
            <a:r>
              <a:rPr sz="1100" dirty="0">
                <a:latin typeface="Arial Black" panose="020B0A04020102020204"/>
                <a:cs typeface="Arial Black" panose="020B0A04020102020204"/>
              </a:rPr>
              <a:t>ΔΙΑΔΡΟΜΗ</a:t>
            </a:r>
            <a:r>
              <a:rPr sz="1100" spc="-25" dirty="0">
                <a:latin typeface="Arial Black" panose="020B0A04020102020204"/>
                <a:cs typeface="Arial Black" panose="020B0A04020102020204"/>
              </a:rPr>
              <a:t> </a:t>
            </a:r>
            <a:r>
              <a:rPr sz="1100" dirty="0">
                <a:latin typeface="Arial Black" panose="020B0A04020102020204"/>
                <a:cs typeface="Arial Black" panose="020B0A04020102020204"/>
              </a:rPr>
              <a:t>ΕΜΒΟΛΟΥ</a:t>
            </a:r>
            <a:r>
              <a:rPr sz="1100" spc="3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l</a:t>
            </a:r>
            <a:r>
              <a:rPr sz="1100" spc="-3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2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440</a:t>
            </a:r>
            <a:r>
              <a:rPr sz="1100" spc="-20" dirty="0">
                <a:solidFill>
                  <a:srgbClr val="FF0000"/>
                </a:solidFill>
                <a:latin typeface="Arial Black" panose="020B0A04020102020204"/>
                <a:cs typeface="Arial Black" panose="020B0A04020102020204"/>
              </a:rPr>
              <a:t> </a:t>
            </a:r>
            <a:r>
              <a:rPr sz="1100" spc="-25" dirty="0">
                <a:solidFill>
                  <a:srgbClr val="FF0000"/>
                </a:solidFill>
                <a:latin typeface="Arial Black" panose="020B0A04020102020204"/>
                <a:cs typeface="Arial Black" panose="020B0A04020102020204"/>
              </a:rPr>
              <a:t>mm</a:t>
            </a:r>
            <a:r>
              <a:rPr sz="1100" spc="-25" dirty="0">
                <a:latin typeface="Arial Black" panose="020B0A04020102020204"/>
                <a:cs typeface="Arial Black" panose="020B0A04020102020204"/>
              </a:rPr>
              <a:t>, </a:t>
            </a:r>
            <a:r>
              <a:rPr sz="1100" dirty="0">
                <a:latin typeface="Arial Black" panose="020B0A04020102020204"/>
                <a:cs typeface="Arial Black" panose="020B0A04020102020204"/>
              </a:rPr>
              <a:t>ΔΙΑΜΕΤΡΟ</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ΕΜΒΟΛΟΥ</a:t>
            </a:r>
            <a:r>
              <a:rPr sz="1100" spc="-2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d</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320</a:t>
            </a:r>
            <a:r>
              <a:rPr sz="1100" spc="-3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mm</a:t>
            </a:r>
            <a:r>
              <a:rPr sz="1100" spc="-35"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ΚΑΤΑΝΑΛΩΝΕΙ</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ΚΑΥΣΙΜΟ</a:t>
            </a:r>
            <a:r>
              <a:rPr sz="1100" spc="-2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K</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1982</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Kg/h</a:t>
            </a:r>
            <a:r>
              <a:rPr sz="1100" spc="-20"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ΜΕ</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ΘΕΡΜΙΚΗ</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ΙΚΑΝΟΤΗΤΑ</a:t>
            </a:r>
            <a:r>
              <a:rPr sz="1100" spc="-40" dirty="0">
                <a:latin typeface="Arial Black" panose="020B0A04020102020204"/>
                <a:cs typeface="Arial Black" panose="020B0A04020102020204"/>
              </a:rPr>
              <a:t> </a:t>
            </a:r>
            <a:r>
              <a:rPr sz="1100" spc="-25" dirty="0">
                <a:latin typeface="Arial Black" panose="020B0A04020102020204"/>
                <a:cs typeface="Arial Black" panose="020B0A04020102020204"/>
              </a:rPr>
              <a:t>ΤΟΥ </a:t>
            </a:r>
            <a:r>
              <a:rPr sz="1100" dirty="0">
                <a:latin typeface="Arial Black" panose="020B0A04020102020204"/>
                <a:cs typeface="Arial Black" panose="020B0A04020102020204"/>
              </a:rPr>
              <a:t>ΚΑΥΣΙΜΟΥ</a:t>
            </a:r>
            <a:r>
              <a:rPr sz="1100" spc="-2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Hk</a:t>
            </a:r>
            <a:r>
              <a:rPr sz="1100" spc="-3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10000</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Kcal/Kg</a:t>
            </a:r>
            <a:r>
              <a:rPr sz="1100" spc="-25"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Η</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ΜΕΣΗ</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ΠΡΑΓΜΑΤΙΚΗ</a:t>
            </a:r>
            <a:r>
              <a:rPr sz="1100" spc="-30" dirty="0">
                <a:latin typeface="Arial Black" panose="020B0A04020102020204"/>
                <a:cs typeface="Arial Black" panose="020B0A04020102020204"/>
              </a:rPr>
              <a:t> </a:t>
            </a:r>
            <a:r>
              <a:rPr sz="1100" dirty="0">
                <a:latin typeface="Arial Black" panose="020B0A04020102020204"/>
                <a:cs typeface="Arial Black" panose="020B0A04020102020204"/>
              </a:rPr>
              <a:t>ΠΙΕΣΗ</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ΓΙΑ</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ΟΛΟΥΣ</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ΤΟΥΣ</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ΚΥΛΙΝΔΡΟΥΣ</a:t>
            </a:r>
            <a:r>
              <a:rPr sz="1100" spc="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Pe</a:t>
            </a:r>
            <a:r>
              <a:rPr sz="1100" spc="-3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4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27</a:t>
            </a:r>
            <a:r>
              <a:rPr sz="1100" spc="-35" dirty="0">
                <a:solidFill>
                  <a:srgbClr val="FF0000"/>
                </a:solidFill>
                <a:latin typeface="Arial Black" panose="020B0A04020102020204"/>
                <a:cs typeface="Arial Black" panose="020B0A04020102020204"/>
              </a:rPr>
              <a:t> </a:t>
            </a:r>
            <a:r>
              <a:rPr sz="1100" spc="-10" dirty="0">
                <a:solidFill>
                  <a:srgbClr val="FF0000"/>
                </a:solidFill>
                <a:latin typeface="Arial Black" panose="020B0A04020102020204"/>
                <a:cs typeface="Arial Black" panose="020B0A04020102020204"/>
              </a:rPr>
              <a:t>Kg/cm² </a:t>
            </a:r>
            <a:r>
              <a:rPr sz="1100" dirty="0">
                <a:latin typeface="Arial Black" panose="020B0A04020102020204"/>
                <a:cs typeface="Arial Black" panose="020B0A04020102020204"/>
              </a:rPr>
              <a:t>ΚΑΙ</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ΣΤΡΟΦΕΣ</a:t>
            </a:r>
            <a:r>
              <a:rPr sz="1100" spc="-2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η</a:t>
            </a:r>
            <a:r>
              <a:rPr sz="1100" spc="-3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3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720</a:t>
            </a:r>
            <a:r>
              <a:rPr sz="1100" spc="-35"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ΤΟ</a:t>
            </a:r>
            <a:r>
              <a:rPr sz="1100" spc="-30" dirty="0">
                <a:latin typeface="Arial Black" panose="020B0A04020102020204"/>
                <a:cs typeface="Arial Black" panose="020B0A04020102020204"/>
              </a:rPr>
              <a:t> </a:t>
            </a:r>
            <a:r>
              <a:rPr sz="1100" dirty="0">
                <a:latin typeface="Arial Black" panose="020B0A04020102020204"/>
                <a:cs typeface="Arial Black" panose="020B0A04020102020204"/>
              </a:rPr>
              <a:t>ΛΕΠΤΟ.</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Η</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ΜΗΧΑΝΗ</a:t>
            </a:r>
            <a:r>
              <a:rPr sz="1100" spc="-35" dirty="0">
                <a:latin typeface="Arial Black" panose="020B0A04020102020204"/>
                <a:cs typeface="Arial Black" panose="020B0A04020102020204"/>
              </a:rPr>
              <a:t> </a:t>
            </a:r>
            <a:r>
              <a:rPr sz="1100" dirty="0">
                <a:latin typeface="Arial Black" panose="020B0A04020102020204"/>
                <a:cs typeface="Arial Black" panose="020B0A04020102020204"/>
              </a:rPr>
              <a:t>ΚΑΤΑΝΑΛΩΝΕΙ</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ΛIΠΑΝΤΙΚΟ</a:t>
            </a:r>
            <a:r>
              <a:rPr sz="1100" spc="5" dirty="0">
                <a:latin typeface="Arial Black" panose="020B0A04020102020204"/>
                <a:cs typeface="Arial Black" panose="020B0A04020102020204"/>
              </a:rPr>
              <a:t> </a:t>
            </a:r>
            <a:r>
              <a:rPr sz="1100" spc="-10" dirty="0">
                <a:solidFill>
                  <a:srgbClr val="FF0000"/>
                </a:solidFill>
                <a:latin typeface="Arial Black" panose="020B0A04020102020204"/>
                <a:cs typeface="Arial Black" panose="020B0A04020102020204"/>
              </a:rPr>
              <a:t>ΚΥΛΙΝΔΡΕΛΑΙΟ</a:t>
            </a:r>
            <a:r>
              <a:rPr sz="1100" spc="-3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0,367</a:t>
            </a:r>
            <a:r>
              <a:rPr sz="1100" spc="-30" dirty="0">
                <a:solidFill>
                  <a:srgbClr val="FF0000"/>
                </a:solidFill>
                <a:latin typeface="Arial Black" panose="020B0A04020102020204"/>
                <a:cs typeface="Arial Black" panose="020B0A04020102020204"/>
              </a:rPr>
              <a:t> </a:t>
            </a:r>
            <a:r>
              <a:rPr sz="1100" spc="-10" dirty="0">
                <a:solidFill>
                  <a:srgbClr val="FF0000"/>
                </a:solidFill>
                <a:latin typeface="Arial Black" panose="020B0A04020102020204"/>
                <a:cs typeface="Arial Black" panose="020B0A04020102020204"/>
              </a:rPr>
              <a:t>gr/bhp.h</a:t>
            </a:r>
            <a:r>
              <a:rPr sz="1100" spc="-10" dirty="0">
                <a:latin typeface="Arial Black" panose="020B0A04020102020204"/>
                <a:cs typeface="Arial Black" panose="020B0A04020102020204"/>
              </a:rPr>
              <a:t>.</a:t>
            </a:r>
            <a:endParaRPr sz="1100">
              <a:latin typeface="Arial Black" panose="020B0A04020102020204"/>
              <a:cs typeface="Arial Black" panose="020B0A04020102020204"/>
            </a:endParaRPr>
          </a:p>
          <a:p>
            <a:pPr marL="241300" marR="1394460">
              <a:lnSpc>
                <a:spcPts val="1760"/>
              </a:lnSpc>
              <a:spcBef>
                <a:spcPts val="85"/>
              </a:spcBef>
            </a:pPr>
            <a:r>
              <a:rPr sz="1100" dirty="0">
                <a:latin typeface="Arial Black" panose="020B0A04020102020204"/>
                <a:cs typeface="Arial Black" panose="020B0A04020102020204"/>
              </a:rPr>
              <a:t>ΝΑ</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ΒΡΕΘΕΙ</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H</a:t>
            </a:r>
            <a:r>
              <a:rPr sz="1100" spc="-40" dirty="0">
                <a:latin typeface="Arial Black" panose="020B0A04020102020204"/>
                <a:cs typeface="Arial Black" panose="020B0A04020102020204"/>
              </a:rPr>
              <a:t> </a:t>
            </a:r>
            <a:r>
              <a:rPr sz="1100">
                <a:latin typeface="Arial Black" panose="020B0A04020102020204"/>
                <a:cs typeface="Arial Black" panose="020B0A04020102020204"/>
              </a:rPr>
              <a:t>ΠΡΑΓΜΑΤΙΚΗ</a:t>
            </a:r>
            <a:r>
              <a:rPr sz="1100" spc="-35">
                <a:latin typeface="Arial Black" panose="020B0A04020102020204"/>
                <a:cs typeface="Arial Black" panose="020B0A04020102020204"/>
              </a:rPr>
              <a:t> </a:t>
            </a:r>
            <a:r>
              <a:rPr sz="1100" smtClean="0">
                <a:latin typeface="Arial Black" panose="020B0A04020102020204"/>
                <a:cs typeface="Arial Black" panose="020B0A04020102020204"/>
              </a:rPr>
              <a:t>ΙΣΧΥ</a:t>
            </a:r>
            <a:r>
              <a:rPr lang="el-GR" sz="1100" dirty="0" smtClean="0">
                <a:latin typeface="Arial Black" panose="020B0A04020102020204"/>
                <a:cs typeface="Arial Black" panose="020B0A04020102020204"/>
              </a:rPr>
              <a:t>Σ</a:t>
            </a:r>
            <a:r>
              <a:rPr sz="1100" spc="-5" smtClean="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Ne</a:t>
            </a:r>
            <a:r>
              <a:rPr sz="1100" dirty="0">
                <a:latin typeface="Arial Black" panose="020B0A04020102020204"/>
                <a:cs typeface="Arial Black" panose="020B0A04020102020204"/>
              </a:rPr>
              <a:t>,</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Ο</a:t>
            </a:r>
            <a:r>
              <a:rPr sz="1100" spc="-40" dirty="0">
                <a:latin typeface="Arial Black" panose="020B0A04020102020204"/>
                <a:cs typeface="Arial Black" panose="020B0A04020102020204"/>
              </a:rPr>
              <a:t> </a:t>
            </a:r>
            <a:r>
              <a:rPr sz="1100" dirty="0">
                <a:latin typeface="Arial Black" panose="020B0A04020102020204"/>
                <a:cs typeface="Arial Black" panose="020B0A04020102020204"/>
              </a:rPr>
              <a:t>ΟΛΙΚΟΣ</a:t>
            </a:r>
            <a:r>
              <a:rPr sz="1100" spc="-35" dirty="0">
                <a:latin typeface="Arial Black" panose="020B0A04020102020204"/>
                <a:cs typeface="Arial Black" panose="020B0A04020102020204"/>
              </a:rPr>
              <a:t> </a:t>
            </a:r>
            <a:r>
              <a:rPr sz="1100">
                <a:latin typeface="Arial Black" panose="020B0A04020102020204"/>
                <a:cs typeface="Arial Black" panose="020B0A04020102020204"/>
              </a:rPr>
              <a:t>ΒΑΘΜΟΣ</a:t>
            </a:r>
            <a:r>
              <a:rPr sz="1100" spc="-40">
                <a:latin typeface="Arial Black" panose="020B0A04020102020204"/>
                <a:cs typeface="Arial Black" panose="020B0A04020102020204"/>
              </a:rPr>
              <a:t> </a:t>
            </a:r>
            <a:r>
              <a:rPr sz="1100" smtClean="0">
                <a:latin typeface="Arial Black" panose="020B0A04020102020204"/>
                <a:cs typeface="Arial Black" panose="020B0A04020102020204"/>
              </a:rPr>
              <a:t>ΑΠΟΔΟΣ</a:t>
            </a:r>
            <a:r>
              <a:rPr lang="el-GR" sz="1100" dirty="0" smtClean="0">
                <a:latin typeface="Arial Black" panose="020B0A04020102020204"/>
                <a:cs typeface="Arial Black" panose="020B0A04020102020204"/>
              </a:rPr>
              <a:t>Η</a:t>
            </a:r>
            <a:r>
              <a:rPr sz="1100" smtClean="0">
                <a:latin typeface="Arial Black" panose="020B0A04020102020204"/>
                <a:cs typeface="Arial Black" panose="020B0A04020102020204"/>
              </a:rPr>
              <a:t>Σ</a:t>
            </a:r>
            <a:r>
              <a:rPr sz="1100" spc="-15" smtClean="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ηe</a:t>
            </a:r>
            <a:r>
              <a:rPr sz="1100" spc="-35"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ΚΑΙ</a:t>
            </a:r>
            <a:r>
              <a:rPr sz="1100" spc="-45" dirty="0">
                <a:latin typeface="Arial Black" panose="020B0A04020102020204"/>
                <a:cs typeface="Arial Black" panose="020B0A04020102020204"/>
              </a:rPr>
              <a:t> </a:t>
            </a:r>
            <a:r>
              <a:rPr sz="1100" dirty="0">
                <a:latin typeface="Arial Black" panose="020B0A04020102020204"/>
                <a:cs typeface="Arial Black" panose="020B0A04020102020204"/>
              </a:rPr>
              <a:t>Η</a:t>
            </a:r>
            <a:r>
              <a:rPr sz="1100" spc="-35" dirty="0">
                <a:latin typeface="Arial Black" panose="020B0A04020102020204"/>
                <a:cs typeface="Arial Black" panose="020B0A04020102020204"/>
              </a:rPr>
              <a:t> </a:t>
            </a:r>
            <a:r>
              <a:rPr sz="1100" spc="-10" dirty="0">
                <a:latin typeface="Arial Black" panose="020B0A04020102020204"/>
                <a:cs typeface="Arial Black" panose="020B0A04020102020204"/>
              </a:rPr>
              <a:t>ΗΜΕΡΗΣΙΑ </a:t>
            </a:r>
            <a:r>
              <a:rPr sz="1100" dirty="0">
                <a:latin typeface="Arial Black" panose="020B0A04020102020204"/>
                <a:cs typeface="Arial Black" panose="020B0A04020102020204"/>
              </a:rPr>
              <a:t>ΚΑΤΑΝΑΛΩΣΗ</a:t>
            </a:r>
            <a:r>
              <a:rPr sz="1100" spc="-80" dirty="0">
                <a:latin typeface="Arial Black" panose="020B0A04020102020204"/>
                <a:cs typeface="Arial Black" panose="020B0A04020102020204"/>
              </a:rPr>
              <a:t> </a:t>
            </a:r>
            <a:r>
              <a:rPr sz="1100" spc="-10" dirty="0">
                <a:latin typeface="Arial Black" panose="020B0A04020102020204"/>
                <a:cs typeface="Arial Black" panose="020B0A04020102020204"/>
              </a:rPr>
              <a:t>ΚΥΛΙΝΔΡΕΛΑΙΟΥ.</a:t>
            </a:r>
            <a:endParaRPr sz="1100">
              <a:latin typeface="Arial Black" panose="020B0A04020102020204"/>
              <a:cs typeface="Arial Black" panose="020B0A04020102020204"/>
            </a:endParaRPr>
          </a:p>
        </p:txBody>
      </p:sp>
      <p:sp>
        <p:nvSpPr>
          <p:cNvPr id="3" name="object 3"/>
          <p:cNvSpPr txBox="1"/>
          <p:nvPr/>
        </p:nvSpPr>
        <p:spPr>
          <a:xfrm>
            <a:off x="222250" y="2530855"/>
            <a:ext cx="7572375" cy="4025900"/>
          </a:xfrm>
          <a:prstGeom prst="rect">
            <a:avLst/>
          </a:prstGeom>
        </p:spPr>
        <p:txBody>
          <a:bodyPr vert="horz" wrap="square" lIns="0" tIns="95250" rIns="0" bIns="0" rtlCol="0">
            <a:spAutoFit/>
          </a:bodyPr>
          <a:lstStyle/>
          <a:p>
            <a:pPr marL="12700">
              <a:lnSpc>
                <a:spcPct val="100000"/>
              </a:lnSpc>
              <a:spcBef>
                <a:spcPts val="750"/>
              </a:spcBef>
              <a:tabLst>
                <a:tab pos="1240155" algn="l"/>
                <a:tab pos="2687955" algn="l"/>
                <a:tab pos="2962275" algn="l"/>
              </a:tabLst>
            </a:pPr>
            <a:r>
              <a:rPr sz="1650" dirty="0">
                <a:solidFill>
                  <a:srgbClr val="FF0000"/>
                </a:solidFill>
                <a:latin typeface="Arial Black" panose="020B0A04020102020204"/>
                <a:cs typeface="Arial Black" panose="020B0A04020102020204"/>
              </a:rPr>
              <a:t>l</a:t>
            </a:r>
            <a:r>
              <a:rPr sz="1650" spc="-1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0,44</a:t>
            </a:r>
            <a:r>
              <a:rPr sz="1650" spc="-35" dirty="0">
                <a:solidFill>
                  <a:srgbClr val="FF0000"/>
                </a:solidFill>
                <a:latin typeface="Arial Black" panose="020B0A04020102020204"/>
                <a:cs typeface="Arial Black" panose="020B0A04020102020204"/>
              </a:rPr>
              <a:t> </a:t>
            </a:r>
            <a:r>
              <a:rPr sz="1650" spc="-50" dirty="0">
                <a:solidFill>
                  <a:srgbClr val="FF0000"/>
                </a:solidFill>
                <a:latin typeface="Arial Black" panose="020B0A04020102020204"/>
                <a:cs typeface="Arial Black" panose="020B0A04020102020204"/>
              </a:rPr>
              <a:t>m</a:t>
            </a:r>
            <a:r>
              <a:rPr sz="1650" dirty="0">
                <a:solidFill>
                  <a:srgbClr val="FF0000"/>
                </a:solidFill>
                <a:latin typeface="Arial Black" panose="020B0A04020102020204"/>
                <a:cs typeface="Arial Black" panose="020B0A04020102020204"/>
              </a:rPr>
              <a:t>	,</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d</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32</a:t>
            </a:r>
            <a:r>
              <a:rPr sz="1650" spc="-20" dirty="0">
                <a:solidFill>
                  <a:srgbClr val="FF0000"/>
                </a:solidFill>
                <a:latin typeface="Arial Black" panose="020B0A04020102020204"/>
                <a:cs typeface="Arial Black" panose="020B0A04020102020204"/>
              </a:rPr>
              <a:t> </a:t>
            </a:r>
            <a:r>
              <a:rPr sz="1650" spc="-25" dirty="0">
                <a:solidFill>
                  <a:srgbClr val="FF0000"/>
                </a:solidFill>
                <a:latin typeface="Arial Black" panose="020B0A04020102020204"/>
                <a:cs typeface="Arial Black" panose="020B0A04020102020204"/>
              </a:rPr>
              <a:t>cm</a:t>
            </a:r>
            <a:r>
              <a:rPr sz="1650" dirty="0">
                <a:solidFill>
                  <a:srgbClr val="FF0000"/>
                </a:solidFill>
                <a:latin typeface="Arial Black" panose="020B0A04020102020204"/>
                <a:cs typeface="Arial Black" panose="020B0A04020102020204"/>
              </a:rPr>
              <a:t>	</a:t>
            </a:r>
            <a:r>
              <a:rPr sz="1650" spc="-50" dirty="0">
                <a:solidFill>
                  <a:srgbClr val="FF0000"/>
                </a:solidFill>
                <a:latin typeface="Arial Black" panose="020B0A04020102020204"/>
                <a:cs typeface="Arial Black" panose="020B0A04020102020204"/>
              </a:rPr>
              <a:t>,</a:t>
            </a:r>
            <a:r>
              <a:rPr sz="1650" dirty="0">
                <a:solidFill>
                  <a:srgbClr val="FF0000"/>
                </a:solidFill>
                <a:latin typeface="Arial Black" panose="020B0A04020102020204"/>
                <a:cs typeface="Arial Black" panose="020B0A04020102020204"/>
              </a:rPr>
              <a:t>	a</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d²</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4</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3,14</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(32)²</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4</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803,8</a:t>
            </a:r>
            <a:r>
              <a:rPr sz="1650" spc="-30" dirty="0">
                <a:solidFill>
                  <a:srgbClr val="FF0000"/>
                </a:solidFill>
                <a:latin typeface="Arial Black" panose="020B0A04020102020204"/>
                <a:cs typeface="Arial Black" panose="020B0A04020102020204"/>
              </a:rPr>
              <a:t> </a:t>
            </a:r>
            <a:r>
              <a:rPr sz="1650" spc="-25" dirty="0">
                <a:solidFill>
                  <a:srgbClr val="FF0000"/>
                </a:solidFill>
                <a:latin typeface="Arial Black" panose="020B0A04020102020204"/>
                <a:cs typeface="Arial Black" panose="020B0A04020102020204"/>
              </a:rPr>
              <a:t>cm²</a:t>
            </a:r>
            <a:endParaRPr sz="1650">
              <a:latin typeface="Arial Black" panose="020B0A04020102020204"/>
              <a:cs typeface="Arial Black" panose="020B0A04020102020204"/>
            </a:endParaRPr>
          </a:p>
          <a:p>
            <a:pPr marL="229870" indent="-217170">
              <a:lnSpc>
                <a:spcPct val="100000"/>
              </a:lnSpc>
              <a:spcBef>
                <a:spcPts val="650"/>
              </a:spcBef>
              <a:buClr>
                <a:srgbClr val="FF0000"/>
              </a:buClr>
              <a:buFont typeface="Wingdings" panose="05000000000000000000"/>
              <a:buChar char=""/>
              <a:tabLst>
                <a:tab pos="229870" algn="l"/>
              </a:tabLst>
            </a:pPr>
            <a:r>
              <a:rPr sz="1650" dirty="0">
                <a:latin typeface="Arial Black" panose="020B0A04020102020204"/>
                <a:cs typeface="Arial Black" panose="020B0A04020102020204"/>
              </a:rPr>
              <a:t>Ne</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Z</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Pe</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l</a:t>
            </a:r>
            <a:r>
              <a:rPr sz="1650" spc="-1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a</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60</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75</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2</a:t>
            </a:r>
            <a:r>
              <a:rPr sz="1650" spc="-3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20</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27</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0,44</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803,8</a:t>
            </a:r>
            <a:r>
              <a:rPr sz="1650" spc="-3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720/</a:t>
            </a:r>
            <a:r>
              <a:rPr sz="1650" spc="-40" dirty="0">
                <a:solidFill>
                  <a:srgbClr val="FF0000"/>
                </a:solidFill>
                <a:latin typeface="Arial Black" panose="020B0A04020102020204"/>
                <a:cs typeface="Arial Black" panose="020B0A04020102020204"/>
              </a:rPr>
              <a:t> </a:t>
            </a:r>
            <a:r>
              <a:rPr sz="1650" spc="-20" dirty="0">
                <a:solidFill>
                  <a:srgbClr val="FF0000"/>
                </a:solidFill>
                <a:latin typeface="Arial Black" panose="020B0A04020102020204"/>
                <a:cs typeface="Arial Black" panose="020B0A04020102020204"/>
              </a:rPr>
              <a:t>9000</a:t>
            </a:r>
            <a:endParaRPr sz="1650">
              <a:latin typeface="Arial Black" panose="020B0A04020102020204"/>
              <a:cs typeface="Arial Black" panose="020B0A04020102020204"/>
            </a:endParaRPr>
          </a:p>
          <a:p>
            <a:pPr marL="629285">
              <a:lnSpc>
                <a:spcPct val="100000"/>
              </a:lnSpc>
              <a:spcBef>
                <a:spcPts val="660"/>
              </a:spcBef>
            </a:pPr>
            <a:r>
              <a:rPr sz="1650" dirty="0">
                <a:solidFill>
                  <a:srgbClr val="FF0000"/>
                </a:solidFill>
                <a:latin typeface="Arial Black" panose="020B0A04020102020204"/>
                <a:cs typeface="Arial Black" panose="020B0A04020102020204"/>
              </a:rPr>
              <a:t>=</a:t>
            </a:r>
            <a:r>
              <a:rPr sz="1650" spc="-75" dirty="0">
                <a:solidFill>
                  <a:srgbClr val="FF0000"/>
                </a:solid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15278,6</a:t>
            </a:r>
            <a:r>
              <a:rPr sz="1650" u="heavy" spc="-70" dirty="0">
                <a:solidFill>
                  <a:srgbClr val="FF0000"/>
                </a:solidFill>
                <a:uFill>
                  <a:solidFill>
                    <a:srgbClr val="FF0000"/>
                  </a:solidFill>
                </a:uFill>
                <a:latin typeface="Arial Black" panose="020B0A04020102020204"/>
                <a:cs typeface="Arial Black" panose="020B0A04020102020204"/>
              </a:rPr>
              <a:t> </a:t>
            </a:r>
            <a:r>
              <a:rPr sz="1650" u="heavy" spc="-25" dirty="0">
                <a:solidFill>
                  <a:srgbClr val="FF0000"/>
                </a:solidFill>
                <a:uFill>
                  <a:solidFill>
                    <a:srgbClr val="FF0000"/>
                  </a:solidFill>
                </a:uFill>
                <a:latin typeface="Arial Black" panose="020B0A04020102020204"/>
                <a:cs typeface="Arial Black" panose="020B0A04020102020204"/>
              </a:rPr>
              <a:t>ΒΗΡ</a:t>
            </a:r>
            <a:endParaRPr sz="1650">
              <a:latin typeface="Arial Black" panose="020B0A04020102020204"/>
              <a:cs typeface="Arial Black" panose="020B0A04020102020204"/>
            </a:endParaRPr>
          </a:p>
          <a:p>
            <a:pPr>
              <a:lnSpc>
                <a:spcPct val="100000"/>
              </a:lnSpc>
              <a:spcBef>
                <a:spcPts val="35"/>
              </a:spcBef>
            </a:pPr>
            <a:endParaRPr sz="2300">
              <a:latin typeface="Arial Black" panose="020B0A04020102020204"/>
              <a:cs typeface="Arial Black" panose="020B0A04020102020204"/>
            </a:endParaRPr>
          </a:p>
          <a:p>
            <a:pPr marL="229870" indent="-217170">
              <a:lnSpc>
                <a:spcPct val="100000"/>
              </a:lnSpc>
              <a:buClr>
                <a:srgbClr val="FF0000"/>
              </a:buClr>
              <a:buFont typeface="Wingdings" panose="05000000000000000000"/>
              <a:buChar char=""/>
              <a:tabLst>
                <a:tab pos="229870" algn="l"/>
              </a:tabLst>
            </a:pPr>
            <a:r>
              <a:rPr sz="1650" dirty="0">
                <a:latin typeface="Arial Black" panose="020B0A04020102020204"/>
                <a:cs typeface="Arial Black" panose="020B0A04020102020204"/>
              </a:rPr>
              <a:t>ηe</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632</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be</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spc="-25" dirty="0">
                <a:latin typeface="Arial Black" panose="020B0A04020102020204"/>
                <a:cs typeface="Arial Black" panose="020B0A04020102020204"/>
              </a:rPr>
              <a:t>Hk</a:t>
            </a:r>
            <a:endParaRPr sz="1650">
              <a:latin typeface="Arial Black" panose="020B0A04020102020204"/>
              <a:cs typeface="Arial Black" panose="020B0A04020102020204"/>
            </a:endParaRPr>
          </a:p>
          <a:p>
            <a:pPr marL="229870" indent="-217170">
              <a:lnSpc>
                <a:spcPct val="100000"/>
              </a:lnSpc>
              <a:spcBef>
                <a:spcPts val="650"/>
              </a:spcBef>
              <a:buClr>
                <a:srgbClr val="FF0000"/>
              </a:buClr>
              <a:buFont typeface="Wingdings" panose="05000000000000000000"/>
              <a:buChar char=""/>
              <a:tabLst>
                <a:tab pos="229870" algn="l"/>
              </a:tabLst>
            </a:pPr>
            <a:r>
              <a:rPr sz="1650" dirty="0">
                <a:latin typeface="Arial Black" panose="020B0A04020102020204"/>
                <a:cs typeface="Arial Black" panose="020B0A04020102020204"/>
              </a:rPr>
              <a:t>be</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K</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Ne</a:t>
            </a:r>
            <a:r>
              <a:rPr sz="1650" spc="-5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1982</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15278,6</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5" dirty="0">
                <a:solidFill>
                  <a:srgbClr val="FF0000"/>
                </a:solid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0,129</a:t>
            </a:r>
            <a:r>
              <a:rPr sz="1650" u="heavy" spc="-50" dirty="0">
                <a:solidFill>
                  <a:srgbClr val="FF0000"/>
                </a:solidFill>
                <a:uFill>
                  <a:solidFill>
                    <a:srgbClr val="FF0000"/>
                  </a:solidFill>
                </a:uFill>
                <a:latin typeface="Arial Black" panose="020B0A04020102020204"/>
                <a:cs typeface="Arial Black" panose="020B0A04020102020204"/>
              </a:rPr>
              <a:t> </a:t>
            </a:r>
            <a:r>
              <a:rPr sz="1650" u="heavy" spc="-10" dirty="0">
                <a:solidFill>
                  <a:srgbClr val="FF0000"/>
                </a:solidFill>
                <a:uFill>
                  <a:solidFill>
                    <a:srgbClr val="FF0000"/>
                  </a:solidFill>
                </a:uFill>
                <a:latin typeface="Arial Black" panose="020B0A04020102020204"/>
                <a:cs typeface="Arial Black" panose="020B0A04020102020204"/>
              </a:rPr>
              <a:t>Kg/BHP.h</a:t>
            </a:r>
            <a:endParaRPr sz="1650">
              <a:latin typeface="Arial Black" panose="020B0A04020102020204"/>
              <a:cs typeface="Arial Black" panose="020B0A04020102020204"/>
            </a:endParaRPr>
          </a:p>
          <a:p>
            <a:pPr>
              <a:lnSpc>
                <a:spcPct val="100000"/>
              </a:lnSpc>
              <a:spcBef>
                <a:spcPts val="40"/>
              </a:spcBef>
              <a:buClr>
                <a:srgbClr val="FF0000"/>
              </a:buClr>
              <a:buFont typeface="Wingdings" panose="05000000000000000000"/>
              <a:buChar char=""/>
            </a:pPr>
            <a:endParaRPr sz="2300">
              <a:latin typeface="Arial Black" panose="020B0A04020102020204"/>
              <a:cs typeface="Arial Black" panose="020B0A04020102020204"/>
            </a:endParaRPr>
          </a:p>
          <a:p>
            <a:pPr marL="218440">
              <a:lnSpc>
                <a:spcPct val="100000"/>
              </a:lnSpc>
            </a:pPr>
            <a:r>
              <a:rPr sz="1650" dirty="0">
                <a:solidFill>
                  <a:srgbClr val="FF0000"/>
                </a:solidFill>
                <a:latin typeface="Arial Black" panose="020B0A04020102020204"/>
                <a:cs typeface="Arial Black" panose="020B0A04020102020204"/>
              </a:rPr>
              <a:t>ηe</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632</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be</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Hk</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632</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3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0,129</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10000</a:t>
            </a:r>
            <a:r>
              <a:rPr sz="1650" spc="-4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40" dirty="0">
                <a:solidFill>
                  <a:srgbClr val="FF0000"/>
                </a:solid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0,489</a:t>
            </a:r>
            <a:r>
              <a:rPr sz="1650" u="heavy" spc="-45" dirty="0">
                <a:solidFill>
                  <a:srgbClr val="FF0000"/>
                </a:solidFill>
                <a:uFill>
                  <a:solidFill>
                    <a:srgbClr val="FF0000"/>
                  </a:solidFill>
                </a:u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η</a:t>
            </a:r>
            <a:r>
              <a:rPr sz="1650" u="heavy" spc="-45" dirty="0">
                <a:solidFill>
                  <a:srgbClr val="FF0000"/>
                </a:solidFill>
                <a:uFill>
                  <a:solidFill>
                    <a:srgbClr val="FF0000"/>
                  </a:solidFill>
                </a:uFill>
                <a:latin typeface="Arial Black" panose="020B0A04020102020204"/>
                <a:cs typeface="Arial Black" panose="020B0A04020102020204"/>
              </a:rPr>
              <a:t> </a:t>
            </a:r>
            <a:r>
              <a:rPr sz="1650" u="heavy" spc="-10" dirty="0">
                <a:solidFill>
                  <a:srgbClr val="FF0000"/>
                </a:solidFill>
                <a:uFill>
                  <a:solidFill>
                    <a:srgbClr val="FF0000"/>
                  </a:solidFill>
                </a:uFill>
                <a:latin typeface="Arial Black" panose="020B0A04020102020204"/>
                <a:cs typeface="Arial Black" panose="020B0A04020102020204"/>
              </a:rPr>
              <a:t>48,9%</a:t>
            </a:r>
            <a:endParaRPr sz="1650">
              <a:latin typeface="Arial Black" panose="020B0A04020102020204"/>
              <a:cs typeface="Arial Black" panose="020B0A04020102020204"/>
            </a:endParaRPr>
          </a:p>
          <a:p>
            <a:pPr>
              <a:lnSpc>
                <a:spcPct val="100000"/>
              </a:lnSpc>
              <a:spcBef>
                <a:spcPts val="35"/>
              </a:spcBef>
            </a:pPr>
            <a:endParaRPr sz="2300">
              <a:latin typeface="Arial Black" panose="020B0A04020102020204"/>
              <a:cs typeface="Arial Black" panose="020B0A04020102020204"/>
            </a:endParaRPr>
          </a:p>
          <a:p>
            <a:pPr marL="229870" indent="-217170">
              <a:lnSpc>
                <a:spcPct val="100000"/>
              </a:lnSpc>
              <a:buClr>
                <a:srgbClr val="FF0000"/>
              </a:buClr>
              <a:buFont typeface="Wingdings" panose="05000000000000000000"/>
              <a:buChar char=""/>
              <a:tabLst>
                <a:tab pos="229870" algn="l"/>
              </a:tabLst>
            </a:pPr>
            <a:r>
              <a:rPr sz="1650" dirty="0">
                <a:latin typeface="Arial Black" panose="020B0A04020102020204"/>
                <a:cs typeface="Arial Black" panose="020B0A04020102020204"/>
              </a:rPr>
              <a:t>be(κυλ)</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K(κυλ)</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60" dirty="0">
                <a:latin typeface="Arial Black" panose="020B0A04020102020204"/>
                <a:cs typeface="Arial Black" panose="020B0A04020102020204"/>
              </a:rPr>
              <a:t> </a:t>
            </a:r>
            <a:r>
              <a:rPr sz="1650" spc="-25" dirty="0">
                <a:latin typeface="Arial Black" panose="020B0A04020102020204"/>
                <a:cs typeface="Arial Black" panose="020B0A04020102020204"/>
              </a:rPr>
              <a:t>Ne</a:t>
            </a:r>
            <a:endParaRPr sz="1650">
              <a:latin typeface="Arial Black" panose="020B0A04020102020204"/>
              <a:cs typeface="Arial Black" panose="020B0A04020102020204"/>
            </a:endParaRPr>
          </a:p>
          <a:p>
            <a:pPr marL="218440">
              <a:lnSpc>
                <a:spcPct val="100000"/>
              </a:lnSpc>
              <a:spcBef>
                <a:spcPts val="650"/>
              </a:spcBef>
            </a:pPr>
            <a:r>
              <a:rPr sz="1650" dirty="0">
                <a:solidFill>
                  <a:srgbClr val="FF0000"/>
                </a:solidFill>
                <a:latin typeface="Arial Black" panose="020B0A04020102020204"/>
                <a:cs typeface="Arial Black" panose="020B0A04020102020204"/>
              </a:rPr>
              <a:t>K(κυλ)</a:t>
            </a:r>
            <a:r>
              <a:rPr sz="1650" spc="-7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6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be(κυλ)</a:t>
            </a:r>
            <a:r>
              <a:rPr sz="1650" spc="-6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6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Ne</a:t>
            </a:r>
            <a:r>
              <a:rPr sz="1650" spc="-6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6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0,367</a:t>
            </a:r>
            <a:r>
              <a:rPr sz="1650" spc="-5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7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15278,6</a:t>
            </a:r>
            <a:r>
              <a:rPr sz="1650" spc="-5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55" dirty="0">
                <a:solidFill>
                  <a:srgbClr val="FF0000"/>
                </a:solid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5607,2</a:t>
            </a:r>
            <a:r>
              <a:rPr sz="1650" u="heavy" spc="-60" dirty="0">
                <a:solidFill>
                  <a:srgbClr val="FF0000"/>
                </a:solidFill>
                <a:uFill>
                  <a:solidFill>
                    <a:srgbClr val="FF0000"/>
                  </a:solidFill>
                </a:u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g/h</a:t>
            </a:r>
            <a:r>
              <a:rPr sz="1650" spc="-50"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a:t>
            </a:r>
            <a:r>
              <a:rPr sz="1650" spc="-60" dirty="0">
                <a:solidFill>
                  <a:srgbClr val="FF0000"/>
                </a:solidFill>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5,6</a:t>
            </a:r>
            <a:r>
              <a:rPr sz="1650" u="heavy" spc="-65" dirty="0">
                <a:solidFill>
                  <a:srgbClr val="FF0000"/>
                </a:solidFill>
                <a:uFill>
                  <a:solidFill>
                    <a:srgbClr val="FF0000"/>
                  </a:solidFill>
                </a:uFill>
                <a:latin typeface="Arial Black" panose="020B0A04020102020204"/>
                <a:cs typeface="Arial Black" panose="020B0A04020102020204"/>
              </a:rPr>
              <a:t> </a:t>
            </a:r>
            <a:r>
              <a:rPr sz="1650" u="heavy" spc="-20" dirty="0">
                <a:solidFill>
                  <a:srgbClr val="FF0000"/>
                </a:solidFill>
                <a:uFill>
                  <a:solidFill>
                    <a:srgbClr val="FF0000"/>
                  </a:solidFill>
                </a:uFill>
                <a:latin typeface="Arial Black" panose="020B0A04020102020204"/>
                <a:cs typeface="Arial Black" panose="020B0A04020102020204"/>
              </a:rPr>
              <a:t>Kg/h</a:t>
            </a:r>
            <a:endParaRPr sz="1650">
              <a:latin typeface="Arial Black" panose="020B0A04020102020204"/>
              <a:cs typeface="Arial Black" panose="020B0A04020102020204"/>
            </a:endParaRPr>
          </a:p>
          <a:p>
            <a:pPr marL="287020">
              <a:lnSpc>
                <a:spcPct val="100000"/>
              </a:lnSpc>
              <a:spcBef>
                <a:spcPts val="1050"/>
              </a:spcBef>
              <a:tabLst>
                <a:tab pos="6817995" algn="l"/>
              </a:tabLst>
            </a:pPr>
            <a:r>
              <a:rPr sz="1250" dirty="0">
                <a:latin typeface="Arial Black" panose="020B0A04020102020204"/>
                <a:cs typeface="Arial Black" panose="020B0A04020102020204"/>
              </a:rPr>
              <a:t>Η</a:t>
            </a:r>
            <a:r>
              <a:rPr sz="1250" spc="25" dirty="0">
                <a:latin typeface="Arial Black" panose="020B0A04020102020204"/>
                <a:cs typeface="Arial Black" panose="020B0A04020102020204"/>
              </a:rPr>
              <a:t> </a:t>
            </a:r>
            <a:r>
              <a:rPr sz="1250" dirty="0">
                <a:latin typeface="Arial Black" panose="020B0A04020102020204"/>
                <a:cs typeface="Arial Black" panose="020B0A04020102020204"/>
              </a:rPr>
              <a:t>ΗΜΕΡΗΣΙΑ</a:t>
            </a:r>
            <a:r>
              <a:rPr sz="1250" spc="30" dirty="0">
                <a:latin typeface="Arial Black" panose="020B0A04020102020204"/>
                <a:cs typeface="Arial Black" panose="020B0A04020102020204"/>
              </a:rPr>
              <a:t> </a:t>
            </a:r>
            <a:r>
              <a:rPr sz="1250" dirty="0">
                <a:latin typeface="Arial Black" panose="020B0A04020102020204"/>
                <a:cs typeface="Arial Black" panose="020B0A04020102020204"/>
              </a:rPr>
              <a:t>ΚΑΤΑΝΑΛΩΣΗ</a:t>
            </a:r>
            <a:r>
              <a:rPr sz="1250" spc="30" dirty="0">
                <a:latin typeface="Arial Black" panose="020B0A04020102020204"/>
                <a:cs typeface="Arial Black" panose="020B0A04020102020204"/>
              </a:rPr>
              <a:t> </a:t>
            </a:r>
            <a:r>
              <a:rPr sz="1250" dirty="0">
                <a:latin typeface="Arial Black" panose="020B0A04020102020204"/>
                <a:cs typeface="Arial Black" panose="020B0A04020102020204"/>
              </a:rPr>
              <a:t>ΚΥΛΙΝΔΡΕΛΑΙΟΥ</a:t>
            </a:r>
            <a:r>
              <a:rPr sz="1250" spc="30" dirty="0">
                <a:latin typeface="Arial Black" panose="020B0A04020102020204"/>
                <a:cs typeface="Arial Black" panose="020B0A04020102020204"/>
              </a:rPr>
              <a:t> </a:t>
            </a:r>
            <a:r>
              <a:rPr sz="1250" dirty="0">
                <a:latin typeface="Arial Black" panose="020B0A04020102020204"/>
                <a:cs typeface="Arial Black" panose="020B0A04020102020204"/>
              </a:rPr>
              <a:t>=</a:t>
            </a:r>
            <a:r>
              <a:rPr sz="1250" spc="50" dirty="0">
                <a:latin typeface="Arial Black" panose="020B0A04020102020204"/>
                <a:cs typeface="Arial Black" panose="020B0A04020102020204"/>
              </a:rPr>
              <a:t> </a:t>
            </a:r>
            <a:r>
              <a:rPr sz="1250" dirty="0">
                <a:solidFill>
                  <a:srgbClr val="FF0000"/>
                </a:solidFill>
                <a:latin typeface="Arial Black" panose="020B0A04020102020204"/>
                <a:cs typeface="Arial Black" panose="020B0A04020102020204"/>
              </a:rPr>
              <a:t>5,6</a:t>
            </a:r>
            <a:r>
              <a:rPr sz="1250" spc="35" dirty="0">
                <a:solidFill>
                  <a:srgbClr val="FF0000"/>
                </a:solidFill>
                <a:latin typeface="Arial Black" panose="020B0A04020102020204"/>
                <a:cs typeface="Arial Black" panose="020B0A04020102020204"/>
              </a:rPr>
              <a:t> </a:t>
            </a:r>
            <a:r>
              <a:rPr sz="1250" dirty="0">
                <a:solidFill>
                  <a:srgbClr val="FF0000"/>
                </a:solidFill>
                <a:latin typeface="Arial Black" panose="020B0A04020102020204"/>
                <a:cs typeface="Arial Black" panose="020B0A04020102020204"/>
              </a:rPr>
              <a:t>.</a:t>
            </a:r>
            <a:r>
              <a:rPr sz="1250" spc="30" dirty="0">
                <a:solidFill>
                  <a:srgbClr val="FF0000"/>
                </a:solidFill>
                <a:latin typeface="Arial Black" panose="020B0A04020102020204"/>
                <a:cs typeface="Arial Black" panose="020B0A04020102020204"/>
              </a:rPr>
              <a:t> </a:t>
            </a:r>
            <a:r>
              <a:rPr sz="1250" dirty="0">
                <a:solidFill>
                  <a:srgbClr val="FF0000"/>
                </a:solidFill>
                <a:latin typeface="Arial Black" panose="020B0A04020102020204"/>
                <a:cs typeface="Arial Black" panose="020B0A04020102020204"/>
              </a:rPr>
              <a:t>24</a:t>
            </a:r>
            <a:r>
              <a:rPr sz="1250" spc="35" dirty="0">
                <a:solidFill>
                  <a:srgbClr val="FF0000"/>
                </a:solidFill>
                <a:latin typeface="Arial Black" panose="020B0A04020102020204"/>
                <a:cs typeface="Arial Black" panose="020B0A04020102020204"/>
              </a:rPr>
              <a:t> </a:t>
            </a:r>
            <a:r>
              <a:rPr sz="1250" dirty="0">
                <a:solidFill>
                  <a:srgbClr val="FF0000"/>
                </a:solidFill>
                <a:latin typeface="Arial Black" panose="020B0A04020102020204"/>
                <a:cs typeface="Arial Black" panose="020B0A04020102020204"/>
              </a:rPr>
              <a:t>=</a:t>
            </a:r>
            <a:r>
              <a:rPr sz="1250" spc="40" dirty="0">
                <a:solidFill>
                  <a:srgbClr val="FF0000"/>
                </a:solidFill>
                <a:latin typeface="Arial Black" panose="020B0A04020102020204"/>
                <a:cs typeface="Arial Black" panose="020B0A04020102020204"/>
              </a:rPr>
              <a:t> </a:t>
            </a:r>
            <a:r>
              <a:rPr sz="1250" u="sng" dirty="0">
                <a:solidFill>
                  <a:srgbClr val="FF0000"/>
                </a:solidFill>
                <a:uFill>
                  <a:solidFill>
                    <a:srgbClr val="FF0000"/>
                  </a:solidFill>
                </a:uFill>
                <a:latin typeface="Arial Black" panose="020B0A04020102020204"/>
                <a:cs typeface="Arial Black" panose="020B0A04020102020204"/>
              </a:rPr>
              <a:t>134,4</a:t>
            </a:r>
            <a:r>
              <a:rPr sz="1250" u="sng" spc="45" dirty="0">
                <a:solidFill>
                  <a:srgbClr val="FF0000"/>
                </a:solidFill>
                <a:uFill>
                  <a:solidFill>
                    <a:srgbClr val="FF0000"/>
                  </a:solidFill>
                </a:uFill>
                <a:latin typeface="Arial Black" panose="020B0A04020102020204"/>
                <a:cs typeface="Arial Black" panose="020B0A04020102020204"/>
              </a:rPr>
              <a:t> </a:t>
            </a:r>
            <a:r>
              <a:rPr sz="1250" u="sng" spc="-25" dirty="0">
                <a:solidFill>
                  <a:srgbClr val="FF0000"/>
                </a:solidFill>
                <a:uFill>
                  <a:solidFill>
                    <a:srgbClr val="FF0000"/>
                  </a:solidFill>
                </a:uFill>
                <a:latin typeface="Arial Black" panose="020B0A04020102020204"/>
                <a:cs typeface="Arial Black" panose="020B0A04020102020204"/>
              </a:rPr>
              <a:t>Kg</a:t>
            </a:r>
            <a:r>
              <a:rPr sz="1250" u="sng" dirty="0">
                <a:solidFill>
                  <a:srgbClr val="FF0000"/>
                </a:solidFill>
                <a:uFill>
                  <a:solidFill>
                    <a:srgbClr val="FF0000"/>
                  </a:solidFill>
                </a:uFill>
                <a:latin typeface="Arial Black" panose="020B0A04020102020204"/>
                <a:cs typeface="Arial Black" panose="020B0A04020102020204"/>
              </a:rPr>
              <a:t>	</a:t>
            </a:r>
            <a:endParaRPr sz="12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92185" cy="1758174"/>
          </a:xfrm>
          <a:prstGeom prst="rect">
            <a:avLst/>
          </a:prstGeom>
        </p:spPr>
        <p:txBody>
          <a:bodyPr vert="horz" wrap="square" lIns="0" tIns="12065" rIns="0" bIns="0" rtlCol="0">
            <a:spAutoFit/>
          </a:bodyPr>
          <a:lstStyle/>
          <a:p>
            <a:pPr marL="83820" marR="213360" indent="-71120">
              <a:lnSpc>
                <a:spcPct val="118000"/>
              </a:lnSpc>
              <a:spcBef>
                <a:spcPts val="95"/>
              </a:spcBef>
            </a:pPr>
            <a:r>
              <a:rPr sz="1200" dirty="0">
                <a:solidFill>
                  <a:srgbClr val="FF0000"/>
                </a:solidFill>
                <a:latin typeface="Arial Black" panose="020B0A04020102020204"/>
                <a:cs typeface="Arial Black" panose="020B0A04020102020204"/>
              </a:rPr>
              <a:t>6.</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Νο.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1</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ΚΥΛΙΝΔΡΟ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ΤΗΣ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ΜΗΧΑΝΗΣ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2,4</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ΣΤΑΘΕΡΑ </a:t>
            </a:r>
            <a:r>
              <a:rPr sz="1200">
                <a:latin typeface="Arial Black" panose="020B0A04020102020204"/>
                <a:cs typeface="Arial Black" panose="020B0A04020102020204"/>
              </a:rPr>
              <a:t>ΕΜΒΟΛΟΥ</a:t>
            </a:r>
            <a:r>
              <a:rPr sz="1200" spc="-45">
                <a:latin typeface="Arial Black" panose="020B0A04020102020204"/>
                <a:cs typeface="Arial Black" panose="020B0A04020102020204"/>
              </a:rPr>
              <a:t> </a:t>
            </a:r>
            <a:r>
              <a:rPr lang="en-US" sz="1200" spc="-45" dirty="0" err="1" smtClean="0">
                <a:solidFill>
                  <a:srgbClr val="FF0000"/>
                </a:solidFill>
                <a:latin typeface="Arial Black" panose="020B0A04020102020204"/>
                <a:cs typeface="Arial Black" panose="020B0A04020102020204"/>
              </a:rPr>
              <a:t>l</a:t>
            </a:r>
            <a:r>
              <a:rPr lang="en-US" sz="1200" spc="-35" dirty="0" err="1">
                <a:solidFill>
                  <a:srgbClr val="FF0000"/>
                </a:solidFill>
                <a:latin typeface="Arial Black" panose="020B0A04020102020204"/>
                <a:cs typeface="Arial Black" panose="020B0A04020102020204"/>
              </a:rPr>
              <a:t>C</a:t>
            </a:r>
            <a:r>
              <a:rPr sz="1200" smtClean="0">
                <a:solidFill>
                  <a:srgbClr val="FF0000"/>
                </a:solidFill>
                <a:latin typeface="Arial Black" panose="020B0A04020102020204"/>
                <a:cs typeface="Arial Black" panose="020B0A04020102020204"/>
              </a:rPr>
              <a:t>=</a:t>
            </a:r>
            <a:r>
              <a:rPr sz="1200" spc="-20" smtClean="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1,51</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ΣΤΡΕΦΕΙ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105</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ΜΕΤΑ</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ΤΗΝ</a:t>
            </a:r>
            <a:r>
              <a:rPr sz="1200" spc="-20">
                <a:latin typeface="Arial Black" panose="020B0A04020102020204"/>
                <a:cs typeface="Arial Black" panose="020B0A04020102020204"/>
              </a:rPr>
              <a:t> </a:t>
            </a:r>
            <a:r>
              <a:rPr sz="1200" spc="-20" smtClean="0">
                <a:latin typeface="Arial Black" panose="020B0A04020102020204"/>
                <a:cs typeface="Arial Black" panose="020B0A04020102020204"/>
              </a:rPr>
              <a:t>Λ</a:t>
            </a:r>
            <a:r>
              <a:rPr lang="el-GR" sz="1200" spc="-20" dirty="0" smtClean="0">
                <a:latin typeface="Arial Black" panose="020B0A04020102020204"/>
                <a:cs typeface="Arial Black" panose="020B0A04020102020204"/>
              </a:rPr>
              <a:t>Η</a:t>
            </a:r>
            <a:r>
              <a:rPr sz="1200" spc="-20" smtClean="0">
                <a:latin typeface="Arial Black" panose="020B0A04020102020204"/>
                <a:cs typeface="Arial Black" panose="020B0A04020102020204"/>
              </a:rPr>
              <a:t>ΨΗ </a:t>
            </a:r>
            <a:r>
              <a:rPr sz="1200" spc="-10" dirty="0">
                <a:latin typeface="Arial Black" panose="020B0A04020102020204"/>
                <a:cs typeface="Arial Black" panose="020B0A04020102020204"/>
              </a:rPr>
              <a:t>ΔΙΑΓΡΑΜΑΤΟΣ,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ΕΜΒΑΔΟΝ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ΑΥΤΟΥ</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ΒΡΕΘΗΚΕ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380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a:latin typeface="Arial Black" panose="020B0A04020102020204"/>
                <a:cs typeface="Arial Black" panose="020B0A04020102020204"/>
              </a:rPr>
              <a:t>ΜΗΚΟΣ</a:t>
            </a:r>
            <a:r>
              <a:rPr sz="1200" spc="-30">
                <a:latin typeface="Arial Black" panose="020B0A04020102020204"/>
                <a:cs typeface="Arial Black" panose="020B0A04020102020204"/>
              </a:rPr>
              <a:t> </a:t>
            </a:r>
            <a:r>
              <a:rPr sz="1200" smtClean="0">
                <a:latin typeface="Arial Black" panose="020B0A04020102020204"/>
                <a:cs typeface="Arial Black" panose="020B0A04020102020204"/>
              </a:rPr>
              <a:t>ΔΙΑΓΡΑΜ</a:t>
            </a:r>
            <a:r>
              <a:rPr lang="el-GR" sz="1200" dirty="0" smtClean="0">
                <a:latin typeface="Arial Black" panose="020B0A04020102020204"/>
                <a:cs typeface="Arial Black" panose="020B0A04020102020204"/>
              </a:rPr>
              <a:t>Μ</a:t>
            </a:r>
            <a:r>
              <a:rPr sz="1200" smtClean="0">
                <a:latin typeface="Arial Black" panose="020B0A04020102020204"/>
                <a:cs typeface="Arial Black" panose="020B0A04020102020204"/>
              </a:rPr>
              <a:t>ΑΤΟΣ</a:t>
            </a:r>
            <a:r>
              <a:rPr sz="1200" spc="-2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76</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15" dirty="0">
                <a:solidFill>
                  <a:srgbClr val="FF0000"/>
                </a:solidFill>
                <a:latin typeface="Arial Black" panose="020B0A04020102020204"/>
                <a:cs typeface="Arial Black" panose="020B0A04020102020204"/>
              </a:rPr>
              <a:t> </a:t>
            </a:r>
            <a:r>
              <a:rPr sz="1200" spc="-25" dirty="0">
                <a:latin typeface="Arial Black" panose="020B0A04020102020204"/>
                <a:cs typeface="Arial Black" panose="020B0A04020102020204"/>
              </a:rPr>
              <a:t>ΚΑΙ </a:t>
            </a:r>
            <a:r>
              <a:rPr sz="1200" dirty="0">
                <a:latin typeface="Arial Black" panose="020B0A04020102020204"/>
                <a:cs typeface="Arial Black" panose="020B0A04020102020204"/>
              </a:rPr>
              <a:t>ΧΡΗΣΙΜΟΠΟΙΗΘΗΚΕ</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ΕΛΑΤΗΡΙΟ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ΚΛΙΜΑΚΑ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0,245</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mm/Kg/cm²</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ΜΕΓΙΣΤΟ</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ΥΨΟΣ</a:t>
            </a:r>
            <a:r>
              <a:rPr sz="1200" spc="-40">
                <a:latin typeface="Arial Black" panose="020B0A04020102020204"/>
                <a:cs typeface="Arial Black" panose="020B0A04020102020204"/>
              </a:rPr>
              <a:t> </a:t>
            </a:r>
            <a:r>
              <a:rPr sz="1200" spc="-10" smtClean="0">
                <a:latin typeface="Arial Black" panose="020B0A04020102020204"/>
                <a:cs typeface="Arial Black" panose="020B0A04020102020204"/>
              </a:rPr>
              <a:t>ΔΙΑΓΡΑΜ</a:t>
            </a:r>
            <a:r>
              <a:rPr lang="el-GR" sz="1200" spc="-10" dirty="0" smtClean="0">
                <a:latin typeface="Arial Black" panose="020B0A04020102020204"/>
                <a:cs typeface="Arial Black" panose="020B0A04020102020204"/>
              </a:rPr>
              <a:t>Μ</a:t>
            </a:r>
            <a:r>
              <a:rPr sz="1200" spc="-10" smtClean="0">
                <a:latin typeface="Arial Black" panose="020B0A04020102020204"/>
                <a:cs typeface="Arial Black" panose="020B0A04020102020204"/>
              </a:rPr>
              <a:t>ΑΤΟΣ </a:t>
            </a:r>
            <a:r>
              <a:rPr sz="1200" spc="-10" dirty="0">
                <a:solidFill>
                  <a:srgbClr val="FF0000"/>
                </a:solidFill>
                <a:latin typeface="Arial Black" panose="020B0A04020102020204"/>
                <a:cs typeface="Arial Black" panose="020B0A04020102020204"/>
              </a:rPr>
              <a:t>34,3mm</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112395">
              <a:lnSpc>
                <a:spcPct val="100000"/>
              </a:lnSpc>
              <a:spcBef>
                <a:spcPts val="490"/>
              </a:spcBef>
            </a:pPr>
            <a:r>
              <a:rPr sz="1200" dirty="0">
                <a:latin typeface="Arial Black" panose="020B0A04020102020204"/>
                <a:cs typeface="Arial Black" panose="020B0A04020102020204"/>
              </a:rPr>
              <a:t>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ΒΡΕΘΟΥΝ: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ΜΕΓΙΣΤΗ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ΠΙΕΣΗ</a:t>
            </a:r>
            <a:endParaRPr sz="1200">
              <a:latin typeface="Arial Black" panose="020B0A04020102020204"/>
              <a:cs typeface="Arial Black" panose="020B0A04020102020204"/>
            </a:endParaRPr>
          </a:p>
          <a:p>
            <a:pPr marL="83820">
              <a:lnSpc>
                <a:spcPct val="100000"/>
              </a:lnSpc>
              <a:spcBef>
                <a:spcPts val="250"/>
              </a:spcBef>
            </a:pPr>
            <a:r>
              <a:rPr sz="1200" dirty="0">
                <a:solidFill>
                  <a:srgbClr val="FF0000"/>
                </a:solidFill>
                <a:latin typeface="Arial Black" panose="020B0A04020102020204"/>
                <a:cs typeface="Arial Black" panose="020B0A04020102020204"/>
              </a:rPr>
              <a:t>Pmax</a:t>
            </a:r>
            <a:r>
              <a:rPr sz="1200" spc="-25" dirty="0">
                <a:solidFill>
                  <a:srgbClr val="FF0000"/>
                </a:solidFill>
                <a:latin typeface="Arial Black" panose="020B0A04020102020204"/>
                <a:cs typeface="Arial Black" panose="020B0A04020102020204"/>
              </a:rPr>
              <a:t> </a:t>
            </a:r>
            <a:r>
              <a:rPr sz="1200" spc="-5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4020"/>
            <a:ext cx="6119495" cy="1035050"/>
          </a:xfrm>
          <a:prstGeom prst="rect">
            <a:avLst/>
          </a:prstGeom>
        </p:spPr>
        <p:txBody>
          <a:bodyPr vert="horz" wrap="square" lIns="0" tIns="12700" rIns="0" bIns="0" rtlCol="0">
            <a:spAutoFit/>
          </a:bodyPr>
          <a:lstStyle/>
          <a:p>
            <a:pPr marL="12700">
              <a:lnSpc>
                <a:spcPct val="100000"/>
              </a:lnSpc>
              <a:spcBef>
                <a:spcPts val="100"/>
              </a:spcBef>
              <a:tabLst>
                <a:tab pos="1865630" algn="l"/>
                <a:tab pos="4585335" algn="l"/>
                <a:tab pos="4813935" algn="l"/>
              </a:tabLst>
            </a:pP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380</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mm²</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f</a:t>
            </a:r>
            <a:r>
              <a:rPr sz="1800" spc="8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mm/Kg/cm²</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L</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76</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mm</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194945" indent="-182245">
              <a:lnSpc>
                <a:spcPct val="100000"/>
              </a:lnSpc>
              <a:spcBef>
                <a:spcPts val="5"/>
              </a:spcBef>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Pi</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f</a:t>
            </a:r>
            <a:r>
              <a:rPr sz="1800" spc="10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380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76</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20,4</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Kg/cm²</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85720" y="1088390"/>
            <a:ext cx="8528715" cy="1758174"/>
          </a:xfrm>
          <a:prstGeom prst="rect">
            <a:avLst/>
          </a:prstGeom>
        </p:spPr>
        <p:txBody>
          <a:bodyPr vert="horz" wrap="square" lIns="0" tIns="12065" rIns="0" bIns="0" rtlCol="0">
            <a:spAutoFit/>
          </a:bodyPr>
          <a:lstStyle/>
          <a:p>
            <a:pPr marL="83820" marR="213360" indent="-71120">
              <a:lnSpc>
                <a:spcPct val="118000"/>
              </a:lnSpc>
              <a:spcBef>
                <a:spcPts val="95"/>
              </a:spcBef>
            </a:pPr>
            <a:r>
              <a:rPr sz="1200" smtClean="0">
                <a:solidFill>
                  <a:srgbClr val="FF0000"/>
                </a:solidFill>
                <a:latin typeface="Arial Black" panose="020B0A04020102020204"/>
                <a:cs typeface="Arial Black" panose="020B0A04020102020204"/>
              </a:rPr>
              <a:t>6.</a:t>
            </a:r>
            <a:r>
              <a:rPr lang="el-GR" sz="1200" dirty="0">
                <a:solidFill>
                  <a:srgbClr val="FF0000"/>
                </a:solidFill>
                <a:latin typeface="Arial Black" panose="020B0A04020102020204"/>
                <a:cs typeface="Arial Black" panose="020B0A04020102020204"/>
              </a:rPr>
              <a:t> </a:t>
            </a:r>
            <a:r>
              <a:rPr lang="el-GR" sz="1200" dirty="0" smtClean="0">
                <a:solidFill>
                  <a:schemeClr val="tx1"/>
                </a:solidFill>
                <a:latin typeface="Arial Black" panose="020B0A04020102020204"/>
                <a:cs typeface="Arial Black" panose="020B0A04020102020204"/>
              </a:rPr>
              <a:t>Ο</a:t>
            </a:r>
            <a:r>
              <a:rPr sz="1200" smtClean="0">
                <a:latin typeface="Arial Black" panose="020B0A04020102020204"/>
                <a:cs typeface="Arial Black" panose="020B0A04020102020204"/>
              </a:rPr>
              <a:t>Νο</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1</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ΚΥΛΙΝΔΡΟ</a:t>
            </a:r>
            <a:r>
              <a:rPr lang="el-GR" sz="1200" dirty="0">
                <a:latin typeface="Arial Black" panose="020B0A04020102020204"/>
                <a:cs typeface="Arial Black" panose="020B0A04020102020204"/>
              </a:rPr>
              <a:t>Σ</a:t>
            </a:r>
            <a:r>
              <a:rPr sz="1200" spc="-35" smtClean="0">
                <a:latin typeface="Arial Black" panose="020B0A04020102020204"/>
                <a:cs typeface="Arial Black" panose="020B0A04020102020204"/>
              </a:rPr>
              <a:t> </a:t>
            </a:r>
            <a:r>
              <a:rPr lang="el-GR" sz="1200" spc="-35" dirty="0">
                <a:latin typeface="Arial Black" panose="020B0A04020102020204"/>
                <a:cs typeface="Arial Black" panose="020B0A04020102020204"/>
              </a:rPr>
              <a:t> </a:t>
            </a:r>
            <a:r>
              <a:rPr sz="1200" smtClean="0">
                <a:latin typeface="Arial Black" panose="020B0A04020102020204"/>
                <a:cs typeface="Arial Black" panose="020B0A04020102020204"/>
              </a:rPr>
              <a:t>ΔΙΧΡΟΝΗΣ</a:t>
            </a:r>
            <a:r>
              <a:rPr sz="1200" spc="-30" smtClean="0">
                <a:latin typeface="Arial Black" panose="020B0A04020102020204"/>
                <a:cs typeface="Arial Black" panose="020B0A04020102020204"/>
              </a:rPr>
              <a:t> </a:t>
            </a:r>
            <a:r>
              <a:rPr sz="1200" dirty="0">
                <a:latin typeface="Arial Black" panose="020B0A04020102020204"/>
                <a:cs typeface="Arial Black" panose="020B0A04020102020204"/>
              </a:rPr>
              <a:t>ΜΗΧΑΝΗΣ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2,4</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ΣΤΑΘΕΡΑ </a:t>
            </a:r>
            <a:r>
              <a:rPr sz="1200">
                <a:latin typeface="Arial Black" panose="020B0A04020102020204"/>
                <a:cs typeface="Arial Black" panose="020B0A04020102020204"/>
              </a:rPr>
              <a:t>ΕΜΒΟΛΟΥ</a:t>
            </a:r>
            <a:r>
              <a:rPr sz="1200" spc="-45">
                <a:latin typeface="Arial Black" panose="020B0A04020102020204"/>
                <a:cs typeface="Arial Black" panose="020B0A04020102020204"/>
              </a:rPr>
              <a:t> </a:t>
            </a:r>
            <a:r>
              <a:rPr lang="en-US" sz="1200" spc="-45" dirty="0" smtClean="0">
                <a:solidFill>
                  <a:srgbClr val="FF0000"/>
                </a:solidFill>
                <a:latin typeface="Arial Black" panose="020B0A04020102020204"/>
                <a:cs typeface="Arial Black" panose="020B0A04020102020204"/>
              </a:rPr>
              <a:t>C</a:t>
            </a:r>
            <a:r>
              <a:rPr sz="1200" smtClean="0">
                <a:solidFill>
                  <a:srgbClr val="FF0000"/>
                </a:solidFill>
                <a:latin typeface="Arial Black" panose="020B0A04020102020204"/>
                <a:cs typeface="Arial Black" panose="020B0A04020102020204"/>
              </a:rPr>
              <a:t>=</a:t>
            </a:r>
            <a:r>
              <a:rPr sz="1200" spc="-20" smtClean="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1,51</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ΣΤΡΕΦΕΙ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105</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ΜΕΤΑ</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ΤΗΝ</a:t>
            </a:r>
            <a:r>
              <a:rPr sz="1200" spc="-20">
                <a:latin typeface="Arial Black" panose="020B0A04020102020204"/>
                <a:cs typeface="Arial Black" panose="020B0A04020102020204"/>
              </a:rPr>
              <a:t> </a:t>
            </a:r>
            <a:r>
              <a:rPr sz="1200" spc="-20" smtClean="0">
                <a:latin typeface="Arial Black" panose="020B0A04020102020204"/>
                <a:cs typeface="Arial Black" panose="020B0A04020102020204"/>
              </a:rPr>
              <a:t>Λ</a:t>
            </a:r>
            <a:r>
              <a:rPr lang="el-GR" sz="1200" spc="-20" dirty="0" smtClean="0">
                <a:latin typeface="Arial Black" panose="020B0A04020102020204"/>
                <a:cs typeface="Arial Black" panose="020B0A04020102020204"/>
              </a:rPr>
              <a:t>Η</a:t>
            </a:r>
            <a:r>
              <a:rPr sz="1200" spc="-20" smtClean="0">
                <a:latin typeface="Arial Black" panose="020B0A04020102020204"/>
                <a:cs typeface="Arial Black" panose="020B0A04020102020204"/>
              </a:rPr>
              <a:t>ΨΗ </a:t>
            </a:r>
            <a:r>
              <a:rPr sz="1200" spc="-10" dirty="0">
                <a:latin typeface="Arial Black" panose="020B0A04020102020204"/>
                <a:cs typeface="Arial Black" panose="020B0A04020102020204"/>
              </a:rPr>
              <a:t>ΔΙΑΓΡΑΜΑΤΟΣ,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ΕΜΒΑΔΟΝ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ΑΥΤΟΥ</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ΒΡΕΘΗΚΕ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380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ΜΗΚΟΣ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ΔΙΑΓΡΑΜΑΤΟΣ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76</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15" dirty="0">
                <a:solidFill>
                  <a:srgbClr val="FF0000"/>
                </a:solidFill>
                <a:latin typeface="Arial Black" panose="020B0A04020102020204"/>
                <a:cs typeface="Arial Black" panose="020B0A04020102020204"/>
              </a:rPr>
              <a:t> </a:t>
            </a:r>
            <a:r>
              <a:rPr sz="1200" spc="-25" dirty="0">
                <a:latin typeface="Arial Black" panose="020B0A04020102020204"/>
                <a:cs typeface="Arial Black" panose="020B0A04020102020204"/>
              </a:rPr>
              <a:t>ΚΑΙ </a:t>
            </a:r>
            <a:r>
              <a:rPr sz="1200" dirty="0">
                <a:latin typeface="Arial Black" panose="020B0A04020102020204"/>
                <a:cs typeface="Arial Black" panose="020B0A04020102020204"/>
              </a:rPr>
              <a:t>ΧΡΗΣΙΜΟΠΟΙΗΘΗΚΕ</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ΕΛΑΤΗΡΙΟ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ΚΛΙΜΑΚΑ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0,245</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mm/Kg/cm²</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ΜΕΓΙΣΤΟ</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ΥΨΟΣ</a:t>
            </a:r>
            <a:r>
              <a:rPr sz="1200" spc="-40">
                <a:latin typeface="Arial Black" panose="020B0A04020102020204"/>
                <a:cs typeface="Arial Black" panose="020B0A04020102020204"/>
              </a:rPr>
              <a:t> </a:t>
            </a:r>
            <a:r>
              <a:rPr sz="1200" spc="-10" smtClean="0">
                <a:latin typeface="Arial Black" panose="020B0A04020102020204"/>
                <a:cs typeface="Arial Black" panose="020B0A04020102020204"/>
              </a:rPr>
              <a:t>ΔΙΑΓΡΑΜ</a:t>
            </a:r>
            <a:r>
              <a:rPr lang="el-GR" sz="1200" spc="-10" dirty="0" smtClean="0">
                <a:latin typeface="Arial Black" panose="020B0A04020102020204"/>
                <a:cs typeface="Arial Black" panose="020B0A04020102020204"/>
              </a:rPr>
              <a:t>Μ</a:t>
            </a:r>
            <a:r>
              <a:rPr sz="1200" spc="-10" smtClean="0">
                <a:latin typeface="Arial Black" panose="020B0A04020102020204"/>
                <a:cs typeface="Arial Black" panose="020B0A04020102020204"/>
              </a:rPr>
              <a:t>ΑΤΟΣ </a:t>
            </a:r>
            <a:r>
              <a:rPr sz="1200" spc="-10" dirty="0">
                <a:solidFill>
                  <a:srgbClr val="FF0000"/>
                </a:solidFill>
                <a:latin typeface="Arial Black" panose="020B0A04020102020204"/>
                <a:cs typeface="Arial Black" panose="020B0A04020102020204"/>
              </a:rPr>
              <a:t>34,3mm</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112395">
              <a:lnSpc>
                <a:spcPct val="100000"/>
              </a:lnSpc>
              <a:spcBef>
                <a:spcPts val="490"/>
              </a:spcBef>
            </a:pPr>
            <a:r>
              <a:rPr sz="1200" dirty="0">
                <a:latin typeface="Arial Black" panose="020B0A04020102020204"/>
                <a:cs typeface="Arial Black" panose="020B0A04020102020204"/>
              </a:rPr>
              <a:t>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ΒΡΕΘΟΥΝ: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ΜΕΓΙΣΤΗ</a:t>
            </a:r>
            <a:r>
              <a:rPr sz="1200" spc="-30">
                <a:latin typeface="Arial Black" panose="020B0A04020102020204"/>
                <a:cs typeface="Arial Black" panose="020B0A04020102020204"/>
              </a:rPr>
              <a:t> </a:t>
            </a:r>
            <a:r>
              <a:rPr sz="1200" spc="-10" smtClean="0">
                <a:latin typeface="Arial Black" panose="020B0A04020102020204"/>
                <a:cs typeface="Arial Black" panose="020B0A04020102020204"/>
              </a:rPr>
              <a:t>ΠΙΕΣ</a:t>
            </a:r>
            <a:r>
              <a:rPr lang="en-US" sz="1200" spc="-10" dirty="0" smtClean="0">
                <a:latin typeface="Arial Black" panose="020B0A04020102020204"/>
                <a:cs typeface="Arial Black" panose="020B0A04020102020204"/>
              </a:rPr>
              <a:t>H </a:t>
            </a:r>
            <a:r>
              <a:rPr lang="en-US" sz="1200" spc="-10" dirty="0">
                <a:latin typeface="Arial Black" panose="020B0A04020102020204"/>
                <a:cs typeface="Arial Black" panose="020B0A04020102020204"/>
              </a:rPr>
              <a:t> </a:t>
            </a:r>
            <a:r>
              <a:rPr lang="en-US" sz="1200" spc="-10" dirty="0" err="1" smtClean="0">
                <a:solidFill>
                  <a:srgbClr val="FF0000"/>
                </a:solidFill>
                <a:latin typeface="Arial Black" panose="020B0A04020102020204"/>
                <a:cs typeface="Arial Black" panose="020B0A04020102020204"/>
              </a:rPr>
              <a:t>Pmax</a:t>
            </a:r>
            <a:r>
              <a:rPr lang="en-US" sz="1200" spc="-10" dirty="0" smtClean="0">
                <a:solidFill>
                  <a:srgbClr val="FF0000"/>
                </a:solidFill>
                <a:latin typeface="Arial Black" panose="020B0A04020102020204"/>
                <a:cs typeface="Arial Black" panose="020B0A04020102020204"/>
              </a:rPr>
              <a:t>.</a:t>
            </a:r>
            <a:endParaRPr sz="1200">
              <a:solidFill>
                <a:srgbClr val="FF0000"/>
              </a:solidFill>
              <a:latin typeface="Arial Black" panose="020B0A04020102020204"/>
              <a:cs typeface="Arial Black" panose="020B0A04020102020204"/>
            </a:endParaRPr>
          </a:p>
          <a:p>
            <a:pPr marL="83820">
              <a:lnSpc>
                <a:spcPct val="100000"/>
              </a:lnSpc>
              <a:spcBef>
                <a:spcPts val="250"/>
              </a:spcBef>
            </a:pPr>
            <a:endParaRPr sz="1200">
              <a:latin typeface="Arial Black" panose="020B0A04020102020204"/>
              <a:cs typeface="Arial Black" panose="020B0A04020102020204"/>
            </a:endParaRPr>
          </a:p>
        </p:txBody>
      </p:sp>
      <p:sp>
        <p:nvSpPr>
          <p:cNvPr id="3" name="object 3"/>
          <p:cNvSpPr txBox="1"/>
          <p:nvPr/>
        </p:nvSpPr>
        <p:spPr>
          <a:xfrm>
            <a:off x="222250" y="2954020"/>
            <a:ext cx="6527165" cy="2505710"/>
          </a:xfrm>
          <a:prstGeom prst="rect">
            <a:avLst/>
          </a:prstGeom>
        </p:spPr>
        <p:txBody>
          <a:bodyPr vert="horz" wrap="square" lIns="0" tIns="12700" rIns="0" bIns="0" rtlCol="0">
            <a:spAutoFit/>
          </a:bodyPr>
          <a:lstStyle/>
          <a:p>
            <a:pPr marL="12700">
              <a:lnSpc>
                <a:spcPct val="100000"/>
              </a:lnSpc>
              <a:spcBef>
                <a:spcPts val="100"/>
              </a:spcBef>
              <a:tabLst>
                <a:tab pos="1865630" algn="l"/>
                <a:tab pos="4585335" algn="l"/>
                <a:tab pos="4813935" algn="l"/>
              </a:tabLst>
            </a:pP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380</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mm²</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f</a:t>
            </a:r>
            <a:r>
              <a:rPr sz="1800" spc="8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mm/Kg/cm²</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L</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76</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mm</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194945" indent="-182245">
              <a:lnSpc>
                <a:spcPct val="100000"/>
              </a:lnSpc>
              <a:spcBef>
                <a:spcPts val="5"/>
              </a:spcBef>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Pi</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f</a:t>
            </a:r>
            <a:r>
              <a:rPr sz="1800" spc="10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380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76</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20,4</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Kg/cm²</a:t>
            </a:r>
            <a:endParaRPr sz="1800">
              <a:latin typeface="Arial Black" panose="020B0A04020102020204"/>
              <a:cs typeface="Arial Black" panose="020B0A04020102020204"/>
            </a:endParaRPr>
          </a:p>
          <a:p>
            <a:pPr>
              <a:lnSpc>
                <a:spcPct val="100000"/>
              </a:lnSpc>
              <a:spcBef>
                <a:spcPts val="30"/>
              </a:spcBef>
              <a:buClr>
                <a:srgbClr val="FF0000"/>
              </a:buClr>
              <a:buFont typeface="Wingdings" panose="05000000000000000000"/>
              <a:buChar char=""/>
            </a:pPr>
            <a:endParaRPr sz="2550">
              <a:latin typeface="Arial Black" panose="020B0A04020102020204"/>
              <a:cs typeface="Arial Black" panose="020B0A04020102020204"/>
            </a:endParaRPr>
          </a:p>
          <a:p>
            <a:pPr marL="194945" indent="-182245">
              <a:lnSpc>
                <a:spcPct val="100000"/>
              </a:lnSpc>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Ni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 .</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η</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20,4</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1,51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105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3234,4</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25" dirty="0">
                <a:solidFill>
                  <a:srgbClr val="FF0000"/>
                </a:solidFill>
                <a:uFill>
                  <a:solidFill>
                    <a:srgbClr val="FF0000"/>
                  </a:solidFill>
                </a:uFill>
                <a:latin typeface="Arial Black" panose="020B0A04020102020204"/>
                <a:cs typeface="Arial Black" panose="020B0A04020102020204"/>
              </a:rPr>
              <a:t>IHP</a:t>
            </a:r>
            <a:endParaRPr sz="18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550">
              <a:latin typeface="Arial Black" panose="020B0A04020102020204"/>
              <a:cs typeface="Arial Black" panose="020B0A04020102020204"/>
            </a:endParaRPr>
          </a:p>
          <a:p>
            <a:pPr marL="194945" indent="-182245">
              <a:lnSpc>
                <a:spcPct val="100000"/>
              </a:lnSpc>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Pmax</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hmax</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f</a:t>
            </a:r>
            <a:r>
              <a:rPr sz="1800" spc="10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34,3</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140</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Kg/cm²</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88390"/>
            <a:ext cx="8592185" cy="1758174"/>
          </a:xfrm>
          <a:prstGeom prst="rect">
            <a:avLst/>
          </a:prstGeom>
        </p:spPr>
        <p:txBody>
          <a:bodyPr vert="horz" wrap="square" lIns="0" tIns="12065" rIns="0" bIns="0" rtlCol="0">
            <a:spAutoFit/>
          </a:bodyPr>
          <a:lstStyle/>
          <a:p>
            <a:pPr marL="83820" marR="213360" indent="-71120">
              <a:lnSpc>
                <a:spcPct val="118000"/>
              </a:lnSpc>
              <a:spcBef>
                <a:spcPts val="95"/>
              </a:spcBef>
            </a:pPr>
            <a:r>
              <a:rPr sz="1200" dirty="0">
                <a:solidFill>
                  <a:srgbClr val="FF0000"/>
                </a:solidFill>
                <a:latin typeface="Arial Black" panose="020B0A04020102020204"/>
                <a:cs typeface="Arial Black" panose="020B0A04020102020204"/>
              </a:rPr>
              <a:t>6.</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Νο.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1</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ΚΥΛΙΝΔΡΟ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ΤΗΣ</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ΜΗΧΑΝΗΣ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l</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2,4</a:t>
            </a:r>
            <a:r>
              <a:rPr sz="1200" spc="-4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ΣΤΑΘΕΡΑ </a:t>
            </a:r>
            <a:r>
              <a:rPr sz="1200" dirty="0">
                <a:latin typeface="Arial Black" panose="020B0A04020102020204"/>
                <a:cs typeface="Arial Black" panose="020B0A04020102020204"/>
              </a:rPr>
              <a:t>ΕΜΒΟΛΟΥ</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c</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1,51</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ΣΤΡΕΦΕΙ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105</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ΜΕΤΑ</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ΤΗΝ</a:t>
            </a:r>
            <a:r>
              <a:rPr sz="1200" spc="-20">
                <a:latin typeface="Arial Black" panose="020B0A04020102020204"/>
                <a:cs typeface="Arial Black" panose="020B0A04020102020204"/>
              </a:rPr>
              <a:t> </a:t>
            </a:r>
            <a:r>
              <a:rPr sz="1200" spc="-20" smtClean="0">
                <a:latin typeface="Arial Black" panose="020B0A04020102020204"/>
                <a:cs typeface="Arial Black" panose="020B0A04020102020204"/>
              </a:rPr>
              <a:t>Λ</a:t>
            </a:r>
            <a:r>
              <a:rPr lang="el-GR" sz="1200" spc="-20" dirty="0" smtClean="0">
                <a:latin typeface="Arial Black" panose="020B0A04020102020204"/>
                <a:cs typeface="Arial Black" panose="020B0A04020102020204"/>
              </a:rPr>
              <a:t>Η</a:t>
            </a:r>
            <a:r>
              <a:rPr sz="1200" spc="-20" smtClean="0">
                <a:latin typeface="Arial Black" panose="020B0A04020102020204"/>
                <a:cs typeface="Arial Black" panose="020B0A04020102020204"/>
              </a:rPr>
              <a:t>ΨΗ </a:t>
            </a:r>
            <a:r>
              <a:rPr sz="1200" spc="-10" dirty="0">
                <a:latin typeface="Arial Black" panose="020B0A04020102020204"/>
                <a:cs typeface="Arial Black" panose="020B0A04020102020204"/>
              </a:rPr>
              <a:t>ΔΙΑΓΡΑΜΑΤΟΣ,</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ΕΜΒΑΔΟΝ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ΑΥΤΟΥ</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ΒΡΕΘΗΚΕ</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380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mm²</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ΜΗΚΟΣ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ΔΙΑΓΡΑΜΑΤΟΣ</a:t>
            </a:r>
            <a:r>
              <a:rPr sz="1200" spc="-2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76</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spc="-15" dirty="0">
                <a:solidFill>
                  <a:srgbClr val="FF0000"/>
                </a:solidFill>
                <a:latin typeface="Arial Black" panose="020B0A04020102020204"/>
                <a:cs typeface="Arial Black" panose="020B0A04020102020204"/>
              </a:rPr>
              <a:t> </a:t>
            </a:r>
            <a:r>
              <a:rPr sz="1200" spc="-25" dirty="0">
                <a:latin typeface="Arial Black" panose="020B0A04020102020204"/>
                <a:cs typeface="Arial Black" panose="020B0A04020102020204"/>
              </a:rPr>
              <a:t>ΚΑΙ </a:t>
            </a:r>
            <a:r>
              <a:rPr sz="1200" dirty="0">
                <a:latin typeface="Arial Black" panose="020B0A04020102020204"/>
                <a:cs typeface="Arial Black" panose="020B0A04020102020204"/>
              </a:rPr>
              <a:t>ΧΡΗΣΙΜΟΠΟΙΗΘΗΚΕ</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ΕΛΑΤΗΡΙΟ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ΚΛΙΜΑΚΑ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0,245</a:t>
            </a:r>
            <a:r>
              <a:rPr sz="1200" spc="-5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mm/Kg/cm²</a:t>
            </a:r>
            <a:r>
              <a:rPr sz="1200" spc="-4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ΜΕ</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ΜΕΓΙΣΤΟ</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ΥΨΟΣ</a:t>
            </a:r>
            <a:r>
              <a:rPr sz="1200" spc="-40">
                <a:latin typeface="Arial Black" panose="020B0A04020102020204"/>
                <a:cs typeface="Arial Black" panose="020B0A04020102020204"/>
              </a:rPr>
              <a:t> </a:t>
            </a:r>
            <a:r>
              <a:rPr sz="1200" spc="-10" smtClean="0">
                <a:latin typeface="Arial Black" panose="020B0A04020102020204"/>
                <a:cs typeface="Arial Black" panose="020B0A04020102020204"/>
              </a:rPr>
              <a:t>ΔΙΑΓΡΑΜ</a:t>
            </a:r>
            <a:r>
              <a:rPr lang="el-GR" sz="1200" spc="-10" dirty="0" smtClean="0">
                <a:latin typeface="Arial Black" panose="020B0A04020102020204"/>
                <a:cs typeface="Arial Black" panose="020B0A04020102020204"/>
              </a:rPr>
              <a:t>Μ</a:t>
            </a:r>
            <a:r>
              <a:rPr sz="1200" spc="-10" smtClean="0">
                <a:latin typeface="Arial Black" panose="020B0A04020102020204"/>
                <a:cs typeface="Arial Black" panose="020B0A04020102020204"/>
              </a:rPr>
              <a:t>ΑΤΟΣ </a:t>
            </a:r>
            <a:r>
              <a:rPr sz="1200" spc="-10" dirty="0">
                <a:solidFill>
                  <a:srgbClr val="FF0000"/>
                </a:solidFill>
                <a:latin typeface="Arial Black" panose="020B0A04020102020204"/>
                <a:cs typeface="Arial Black" panose="020B0A04020102020204"/>
              </a:rPr>
              <a:t>34,3mm</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112395">
              <a:lnSpc>
                <a:spcPct val="100000"/>
              </a:lnSpc>
              <a:spcBef>
                <a:spcPts val="490"/>
              </a:spcBef>
            </a:pPr>
            <a:r>
              <a:rPr sz="1200" dirty="0">
                <a:latin typeface="Arial Black" panose="020B0A04020102020204"/>
                <a:cs typeface="Arial Black" panose="020B0A04020102020204"/>
              </a:rPr>
              <a:t>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ΒΡΕΘΟΥΝ:</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3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spc="-2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ΜΕΓΙΣΤΗ</a:t>
            </a:r>
            <a:r>
              <a:rPr sz="1200" spc="-30" dirty="0">
                <a:latin typeface="Arial Black" panose="020B0A04020102020204"/>
                <a:cs typeface="Arial Black" panose="020B0A04020102020204"/>
              </a:rPr>
              <a:t> </a:t>
            </a:r>
            <a:r>
              <a:rPr sz="1200" spc="-10" dirty="0">
                <a:latin typeface="Arial Black" panose="020B0A04020102020204"/>
                <a:cs typeface="Arial Black" panose="020B0A04020102020204"/>
              </a:rPr>
              <a:t>ΠΙΕΣΗ</a:t>
            </a:r>
            <a:endParaRPr sz="1200">
              <a:latin typeface="Arial Black" panose="020B0A04020102020204"/>
              <a:cs typeface="Arial Black" panose="020B0A04020102020204"/>
            </a:endParaRPr>
          </a:p>
          <a:p>
            <a:pPr marL="83820">
              <a:lnSpc>
                <a:spcPct val="100000"/>
              </a:lnSpc>
              <a:spcBef>
                <a:spcPts val="250"/>
              </a:spcBef>
            </a:pPr>
            <a:r>
              <a:rPr sz="1200" dirty="0">
                <a:solidFill>
                  <a:srgbClr val="FF0000"/>
                </a:solidFill>
                <a:latin typeface="Arial Black" panose="020B0A04020102020204"/>
                <a:cs typeface="Arial Black" panose="020B0A04020102020204"/>
              </a:rPr>
              <a:t>Pmax</a:t>
            </a:r>
            <a:r>
              <a:rPr sz="1200" spc="-25" dirty="0">
                <a:solidFill>
                  <a:srgbClr val="FF0000"/>
                </a:solidFill>
                <a:latin typeface="Arial Black" panose="020B0A04020102020204"/>
                <a:cs typeface="Arial Black" panose="020B0A04020102020204"/>
              </a:rPr>
              <a:t> </a:t>
            </a:r>
            <a:r>
              <a:rPr sz="1200" spc="-50"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3" name="object 3"/>
          <p:cNvSpPr txBox="1"/>
          <p:nvPr/>
        </p:nvSpPr>
        <p:spPr>
          <a:xfrm>
            <a:off x="222250" y="2954020"/>
            <a:ext cx="6527165" cy="1770380"/>
          </a:xfrm>
          <a:prstGeom prst="rect">
            <a:avLst/>
          </a:prstGeom>
        </p:spPr>
        <p:txBody>
          <a:bodyPr vert="horz" wrap="square" lIns="0" tIns="12700" rIns="0" bIns="0" rtlCol="0">
            <a:spAutoFit/>
          </a:bodyPr>
          <a:lstStyle/>
          <a:p>
            <a:pPr marL="12700">
              <a:lnSpc>
                <a:spcPct val="100000"/>
              </a:lnSpc>
              <a:spcBef>
                <a:spcPts val="100"/>
              </a:spcBef>
              <a:tabLst>
                <a:tab pos="1865630" algn="l"/>
                <a:tab pos="4585335" algn="l"/>
                <a:tab pos="4813935" algn="l"/>
              </a:tabLst>
            </a:pP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380</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mm²</a:t>
            </a:r>
            <a:r>
              <a:rPr sz="1800" spc="-15"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f</a:t>
            </a:r>
            <a:r>
              <a:rPr sz="1800" spc="8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mm/Kg/cm²</a:t>
            </a:r>
            <a:r>
              <a:rPr sz="1800" dirty="0">
                <a:solidFill>
                  <a:srgbClr val="FF0000"/>
                </a:solidFill>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	L</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76</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mm</a:t>
            </a:r>
            <a:endParaRPr sz="1800">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194945" indent="-182245">
              <a:lnSpc>
                <a:spcPct val="100000"/>
              </a:lnSpc>
              <a:spcBef>
                <a:spcPts val="5"/>
              </a:spcBef>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Pi</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E</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f</a:t>
            </a:r>
            <a:r>
              <a:rPr sz="1800" spc="10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380</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 76</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0,245</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20,4</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Kg/cm²</a:t>
            </a:r>
            <a:endParaRPr sz="1800">
              <a:latin typeface="Arial Black" panose="020B0A04020102020204"/>
              <a:cs typeface="Arial Black" panose="020B0A04020102020204"/>
            </a:endParaRPr>
          </a:p>
          <a:p>
            <a:pPr>
              <a:lnSpc>
                <a:spcPct val="100000"/>
              </a:lnSpc>
              <a:spcBef>
                <a:spcPts val="30"/>
              </a:spcBef>
              <a:buClr>
                <a:srgbClr val="FF0000"/>
              </a:buClr>
              <a:buFont typeface="Wingdings" panose="05000000000000000000"/>
              <a:buChar char=""/>
            </a:pPr>
            <a:endParaRPr sz="2550">
              <a:latin typeface="Arial Black" panose="020B0A04020102020204"/>
              <a:cs typeface="Arial Black" panose="020B0A04020102020204"/>
            </a:endParaRPr>
          </a:p>
          <a:p>
            <a:pPr marL="194945" indent="-182245">
              <a:lnSpc>
                <a:spcPct val="100000"/>
              </a:lnSpc>
              <a:buSzPct val="94000"/>
              <a:buFont typeface="Wingdings" panose="05000000000000000000"/>
              <a:buChar char=""/>
              <a:tabLst>
                <a:tab pos="194945" algn="l"/>
              </a:tabLst>
            </a:pPr>
            <a:r>
              <a:rPr sz="1800" dirty="0">
                <a:solidFill>
                  <a:srgbClr val="FF0000"/>
                </a:solidFill>
                <a:latin typeface="Arial Black" panose="020B0A04020102020204"/>
                <a:cs typeface="Arial Black" panose="020B0A04020102020204"/>
              </a:rPr>
              <a:t>Ni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Z .</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Pi</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C</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η</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1,51</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105</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t>
            </a:r>
            <a:r>
              <a:rPr sz="1800" spc="25" dirty="0">
                <a:solidFill>
                  <a:srgbClr val="FF0000"/>
                </a:solid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3250,2</a:t>
            </a:r>
            <a:r>
              <a:rPr sz="1800" u="heavy" spc="-5" dirty="0">
                <a:solidFill>
                  <a:srgbClr val="FF0000"/>
                </a:solidFill>
                <a:uFill>
                  <a:solidFill>
                    <a:srgbClr val="FF0000"/>
                  </a:solidFill>
                </a:uFill>
                <a:latin typeface="Arial Black" panose="020B0A04020102020204"/>
                <a:cs typeface="Arial Black" panose="020B0A04020102020204"/>
              </a:rPr>
              <a:t> </a:t>
            </a:r>
            <a:r>
              <a:rPr sz="1800" u="heavy" spc="-25" dirty="0">
                <a:solidFill>
                  <a:srgbClr val="FF0000"/>
                </a:solidFill>
                <a:uFill>
                  <a:solidFill>
                    <a:srgbClr val="FF0000"/>
                  </a:solidFill>
                </a:uFill>
                <a:latin typeface="Arial Black" panose="020B0A04020102020204"/>
                <a:cs typeface="Arial Black" panose="020B0A04020102020204"/>
              </a:rPr>
              <a:t>IHP</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118869"/>
            <a:ext cx="8685530" cy="1887855"/>
          </a:xfrm>
          <a:prstGeom prst="rect">
            <a:avLst/>
          </a:prstGeom>
        </p:spPr>
        <p:txBody>
          <a:bodyPr vert="horz" wrap="square" lIns="0" tIns="15240" rIns="0" bIns="0" rtlCol="0">
            <a:spAutoFit/>
          </a:bodyPr>
          <a:lstStyle/>
          <a:p>
            <a:pPr marL="12700" algn="ctr">
              <a:lnSpc>
                <a:spcPct val="100000"/>
              </a:lnSpc>
              <a:spcBef>
                <a:spcPts val="120"/>
              </a:spcBef>
            </a:pPr>
            <a:r>
              <a:rPr sz="1050" u="sng" dirty="0">
                <a:solidFill>
                  <a:srgbClr val="FF0000"/>
                </a:solidFill>
                <a:uFill>
                  <a:solidFill>
                    <a:srgbClr val="FF0000"/>
                  </a:solidFill>
                </a:uFill>
                <a:latin typeface="Arial Black" panose="020B0A04020102020204"/>
                <a:cs typeface="Arial Black" panose="020B0A04020102020204"/>
              </a:rPr>
              <a:t>ΑΣΚΗΣΗ</a:t>
            </a:r>
            <a:r>
              <a:rPr sz="1050" u="sng" spc="10" dirty="0">
                <a:solidFill>
                  <a:srgbClr val="FF0000"/>
                </a:solidFill>
                <a:uFill>
                  <a:solidFill>
                    <a:srgbClr val="FF0000"/>
                  </a:solidFill>
                </a:uFill>
                <a:latin typeface="Arial Black" panose="020B0A04020102020204"/>
                <a:cs typeface="Arial Black" panose="020B0A04020102020204"/>
              </a:rPr>
              <a:t> </a:t>
            </a:r>
            <a:r>
              <a:rPr sz="1050" u="sng" dirty="0">
                <a:solidFill>
                  <a:srgbClr val="FF0000"/>
                </a:solidFill>
                <a:uFill>
                  <a:solidFill>
                    <a:srgbClr val="FF0000"/>
                  </a:solidFill>
                </a:uFill>
                <a:latin typeface="Arial Black" panose="020B0A04020102020204"/>
                <a:cs typeface="Arial Black" panose="020B0A04020102020204"/>
              </a:rPr>
              <a:t>4</a:t>
            </a:r>
            <a:r>
              <a:rPr sz="1050" u="sng" spc="15" dirty="0">
                <a:solidFill>
                  <a:srgbClr val="FF0000"/>
                </a:solidFill>
                <a:uFill>
                  <a:solidFill>
                    <a:srgbClr val="FF0000"/>
                  </a:solidFill>
                </a:uFill>
                <a:latin typeface="Arial Black" panose="020B0A04020102020204"/>
                <a:cs typeface="Arial Black" panose="020B0A04020102020204"/>
              </a:rPr>
              <a:t> </a:t>
            </a:r>
            <a:r>
              <a:rPr sz="1050" u="sng" dirty="0">
                <a:solidFill>
                  <a:srgbClr val="FF0000"/>
                </a:solidFill>
                <a:uFill>
                  <a:solidFill>
                    <a:srgbClr val="FF0000"/>
                  </a:solidFill>
                </a:uFill>
                <a:latin typeface="Arial Black" panose="020B0A04020102020204"/>
                <a:cs typeface="Arial Black" panose="020B0A04020102020204"/>
              </a:rPr>
              <a:t>ΜΕ (</a:t>
            </a:r>
            <a:r>
              <a:rPr sz="1050" u="sng" spc="20" dirty="0">
                <a:solidFill>
                  <a:srgbClr val="FF0000"/>
                </a:solidFill>
                <a:uFill>
                  <a:solidFill>
                    <a:srgbClr val="FF0000"/>
                  </a:solidFill>
                </a:uFill>
                <a:latin typeface="Arial Black" panose="020B0A04020102020204"/>
                <a:cs typeface="Arial Black" panose="020B0A04020102020204"/>
              </a:rPr>
              <a:t> </a:t>
            </a:r>
            <a:r>
              <a:rPr sz="1050" u="sng" dirty="0">
                <a:solidFill>
                  <a:srgbClr val="FF0000"/>
                </a:solidFill>
                <a:uFill>
                  <a:solidFill>
                    <a:srgbClr val="FF0000"/>
                  </a:solidFill>
                </a:uFill>
                <a:latin typeface="Arial Black" panose="020B0A04020102020204"/>
                <a:cs typeface="Arial Black" panose="020B0A04020102020204"/>
              </a:rPr>
              <a:t>S.I.</a:t>
            </a:r>
            <a:r>
              <a:rPr sz="1050" u="sng" spc="20" dirty="0">
                <a:solidFill>
                  <a:srgbClr val="FF0000"/>
                </a:solidFill>
                <a:uFill>
                  <a:solidFill>
                    <a:srgbClr val="FF0000"/>
                  </a:solidFill>
                </a:uFill>
                <a:latin typeface="Arial Black" panose="020B0A04020102020204"/>
                <a:cs typeface="Arial Black" panose="020B0A04020102020204"/>
              </a:rPr>
              <a:t> </a:t>
            </a:r>
            <a:r>
              <a:rPr sz="1050" u="sng" dirty="0">
                <a:solidFill>
                  <a:srgbClr val="FF0000"/>
                </a:solidFill>
                <a:uFill>
                  <a:solidFill>
                    <a:srgbClr val="FF0000"/>
                  </a:solidFill>
                </a:uFill>
                <a:latin typeface="Arial Black" panose="020B0A04020102020204"/>
                <a:cs typeface="Arial Black" panose="020B0A04020102020204"/>
              </a:rPr>
              <a:t>)</a:t>
            </a:r>
            <a:r>
              <a:rPr sz="1050" u="sng" spc="20" dirty="0">
                <a:solidFill>
                  <a:srgbClr val="FF0000"/>
                </a:solidFill>
                <a:uFill>
                  <a:solidFill>
                    <a:srgbClr val="FF0000"/>
                  </a:solidFill>
                </a:uFill>
                <a:latin typeface="Arial Black" panose="020B0A04020102020204"/>
                <a:cs typeface="Arial Black" panose="020B0A04020102020204"/>
              </a:rPr>
              <a:t> </a:t>
            </a:r>
            <a:r>
              <a:rPr sz="1050" u="sng" spc="-10" dirty="0">
                <a:solidFill>
                  <a:srgbClr val="FF0000"/>
                </a:solidFill>
                <a:uFill>
                  <a:solidFill>
                    <a:srgbClr val="FF0000"/>
                  </a:solidFill>
                </a:uFill>
                <a:latin typeface="Arial Black" panose="020B0A04020102020204"/>
                <a:cs typeface="Arial Black" panose="020B0A04020102020204"/>
              </a:rPr>
              <a:t>ΜΟΝΑΔΕΣ</a:t>
            </a:r>
            <a:endParaRPr sz="1050">
              <a:latin typeface="Arial Black" panose="020B0A04020102020204"/>
              <a:cs typeface="Arial Black" panose="020B0A04020102020204"/>
            </a:endParaRPr>
          </a:p>
          <a:p>
            <a:pPr>
              <a:lnSpc>
                <a:spcPct val="100000"/>
              </a:lnSpc>
              <a:spcBef>
                <a:spcPts val="30"/>
              </a:spcBef>
            </a:pPr>
            <a:endParaRPr sz="1350">
              <a:latin typeface="Arial Black" panose="020B0A04020102020204"/>
              <a:cs typeface="Arial Black" panose="020B0A04020102020204"/>
            </a:endParaRPr>
          </a:p>
          <a:p>
            <a:pPr marL="215900" marR="5080" indent="-203200" algn="just">
              <a:lnSpc>
                <a:spcPct val="120000"/>
              </a:lnSpc>
            </a:pPr>
            <a:r>
              <a:rPr sz="1050" dirty="0">
                <a:solidFill>
                  <a:srgbClr val="FF0000"/>
                </a:solidFill>
                <a:latin typeface="Arial Black" panose="020B0A04020102020204"/>
                <a:cs typeface="Arial Black" panose="020B0A04020102020204"/>
              </a:rPr>
              <a:t>7.</a:t>
            </a:r>
            <a:r>
              <a:rPr sz="1050" spc="20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EΝΝΕΑΚΥΛΙΝΔΡΗ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ΔΙΧΡΟΝΗ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ΠΕΤΡΕΛΑΙΟΜΗΧΑΝΗ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ΕΧΕΙ</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ΔΙΑΔΡΟΜΗ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ΕΜΒΟΛΟΥ</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S</a:t>
            </a:r>
            <a:r>
              <a:rPr sz="1050" spc="2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318,8</a:t>
            </a:r>
            <a:r>
              <a:rPr sz="1050" spc="1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cm</a:t>
            </a:r>
            <a:r>
              <a:rPr sz="1050" dirty="0">
                <a:latin typeface="Arial Black" panose="020B0A04020102020204"/>
                <a:cs typeface="Arial Black" panose="020B0A04020102020204"/>
              </a:rPr>
              <a:t>,</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ΔΙΑΜΕΤΡΟ</a:t>
            </a:r>
            <a:r>
              <a:rPr sz="1050" spc="20" dirty="0">
                <a:latin typeface="Arial Black" panose="020B0A04020102020204"/>
                <a:cs typeface="Arial Black" panose="020B0A04020102020204"/>
              </a:rPr>
              <a:t> </a:t>
            </a:r>
            <a:r>
              <a:rPr sz="1050" spc="-10" dirty="0">
                <a:latin typeface="Arial Black" panose="020B0A04020102020204"/>
                <a:cs typeface="Arial Black" panose="020B0A04020102020204"/>
              </a:rPr>
              <a:t>ΕΜΒΟΛΟΥ </a:t>
            </a:r>
            <a:r>
              <a:rPr sz="1050" dirty="0">
                <a:solidFill>
                  <a:srgbClr val="FF0000"/>
                </a:solidFill>
                <a:latin typeface="Arial Black" panose="020B0A04020102020204"/>
                <a:cs typeface="Arial Black" panose="020B0A04020102020204"/>
              </a:rPr>
              <a:t>D</a:t>
            </a:r>
            <a:r>
              <a:rPr sz="1050" spc="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2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900</a:t>
            </a:r>
            <a:r>
              <a:rPr sz="1050" spc="1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mm</a:t>
            </a:r>
            <a:r>
              <a:rPr sz="1050" dirty="0">
                <a:latin typeface="Arial Black" panose="020B0A04020102020204"/>
                <a:cs typeface="Arial Black" panose="020B0A04020102020204"/>
              </a:rPr>
              <a:t>,</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ΣΤΡΟΦΕΣ</a:t>
            </a:r>
            <a:r>
              <a:rPr sz="1050" spc="2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78</a:t>
            </a:r>
            <a:r>
              <a:rPr sz="1050" spc="10"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ΤΟ</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ΛΕΠΤΟ,</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ΜΕΣΗ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ΕΝΔΕΙΚΝΥΜΕΝΗ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ΠΙΕΣΗ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ΓΙΑ</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ΟΛΟΥΣ</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ΤΟΥΣ</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ΚΥΛΙΝΔΡΟΥΣ</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Pi</a:t>
            </a:r>
            <a:r>
              <a:rPr sz="1050" spc="20"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20,9</a:t>
            </a:r>
            <a:r>
              <a:rPr sz="1050" spc="15" dirty="0">
                <a:solidFill>
                  <a:srgbClr val="FF0000"/>
                </a:solidFill>
                <a:latin typeface="Arial Black" panose="020B0A04020102020204"/>
                <a:cs typeface="Arial Black" panose="020B0A04020102020204"/>
              </a:rPr>
              <a:t> </a:t>
            </a:r>
            <a:r>
              <a:rPr sz="1050" spc="-25" dirty="0">
                <a:solidFill>
                  <a:srgbClr val="FF0000"/>
                </a:solidFill>
                <a:latin typeface="Arial Black" panose="020B0A04020102020204"/>
                <a:cs typeface="Arial Black" panose="020B0A04020102020204"/>
              </a:rPr>
              <a:t>bar </a:t>
            </a:r>
            <a:r>
              <a:rPr sz="1050" dirty="0">
                <a:latin typeface="Arial Black" panose="020B0A04020102020204"/>
                <a:cs typeface="Arial Black" panose="020B0A04020102020204"/>
              </a:rPr>
              <a:t>ΚΑΙ</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ΜΕΣΗ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ΠΙΕΣΗ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ΑΠΩΛΕΙΩΝ</a:t>
            </a:r>
            <a:r>
              <a:rPr sz="1050" spc="1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k1</a:t>
            </a:r>
            <a:r>
              <a:rPr sz="1050" spc="1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a:t>
            </a:r>
            <a:r>
              <a:rPr sz="1050" spc="2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1 </a:t>
            </a:r>
            <a:r>
              <a:rPr sz="1050" spc="-20" dirty="0">
                <a:solidFill>
                  <a:srgbClr val="FF0000"/>
                </a:solidFill>
                <a:latin typeface="Arial Black" panose="020B0A04020102020204"/>
                <a:cs typeface="Arial Black" panose="020B0A04020102020204"/>
              </a:rPr>
              <a:t>bar</a:t>
            </a:r>
            <a:r>
              <a:rPr sz="1050" spc="-20" dirty="0">
                <a:latin typeface="Arial Black" panose="020B0A04020102020204"/>
                <a:cs typeface="Arial Black" panose="020B0A04020102020204"/>
              </a:rPr>
              <a:t>.</a:t>
            </a:r>
            <a:endParaRPr sz="1050">
              <a:latin typeface="Arial Black" panose="020B0A04020102020204"/>
              <a:cs typeface="Arial Black" panose="020B0A04020102020204"/>
            </a:endParaRPr>
          </a:p>
          <a:p>
            <a:pPr marL="241300" marR="1033780">
              <a:lnSpc>
                <a:spcPts val="1730"/>
              </a:lnSpc>
              <a:spcBef>
                <a:spcPts val="125"/>
              </a:spcBef>
            </a:pPr>
            <a:r>
              <a:rPr sz="1050" dirty="0">
                <a:latin typeface="Arial Black" panose="020B0A04020102020204"/>
                <a:cs typeface="Arial Black" panose="020B0A04020102020204"/>
              </a:rPr>
              <a:t>Η ΜΗΧΑΝΗ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ΚΑΤΑΝΑΛΩΝΕΙ</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ΚΑΥΣΙΜΟ</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ΑΝΑ</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ΩΡΑ</a:t>
            </a:r>
            <a:r>
              <a:rPr sz="1050" spc="2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8,088</a:t>
            </a:r>
            <a:r>
              <a:rPr sz="1050" spc="15" dirty="0">
                <a:solidFill>
                  <a:srgbClr val="FF0000"/>
                </a:solidFill>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Ton</a:t>
            </a:r>
            <a:r>
              <a:rPr sz="1050" dirty="0">
                <a:latin typeface="Arial Black" panose="020B0A04020102020204"/>
                <a:cs typeface="Arial Black" panose="020B0A04020102020204"/>
              </a:rPr>
              <a:t>,</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ΘΕΡΜΙΚΗ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ΙΚΑΝΟΤΗΤΑ</a:t>
            </a:r>
            <a:r>
              <a:rPr sz="1050" spc="10" dirty="0">
                <a:latin typeface="Arial Black" panose="020B0A04020102020204"/>
                <a:cs typeface="Arial Black" panose="020B0A04020102020204"/>
              </a:rPr>
              <a:t> </a:t>
            </a:r>
            <a:r>
              <a:rPr sz="1050" dirty="0">
                <a:latin typeface="Arial Black" panose="020B0A04020102020204"/>
                <a:cs typeface="Arial Black" panose="020B0A04020102020204"/>
              </a:rPr>
              <a:t>ΤΟΥ</a:t>
            </a:r>
            <a:r>
              <a:rPr sz="1050" spc="10" dirty="0">
                <a:latin typeface="Arial Black" panose="020B0A04020102020204"/>
                <a:cs typeface="Arial Black" panose="020B0A04020102020204"/>
              </a:rPr>
              <a:t> </a:t>
            </a:r>
            <a:r>
              <a:rPr sz="1050" spc="-10" dirty="0">
                <a:latin typeface="Arial Black" panose="020B0A04020102020204"/>
                <a:cs typeface="Arial Black" panose="020B0A04020102020204"/>
              </a:rPr>
              <a:t>ΚΑΥΣΙΜΟΥ </a:t>
            </a:r>
            <a:r>
              <a:rPr sz="1050" dirty="0">
                <a:latin typeface="Arial Black" panose="020B0A04020102020204"/>
                <a:cs typeface="Arial Black" panose="020B0A04020102020204"/>
              </a:rPr>
              <a:t>ΕΙΝΑΙ</a:t>
            </a:r>
            <a:r>
              <a:rPr sz="1050" spc="1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41994</a:t>
            </a:r>
            <a:r>
              <a:rPr sz="1050" spc="10" dirty="0">
                <a:solidFill>
                  <a:srgbClr val="FF0000"/>
                </a:solidFill>
                <a:latin typeface="Arial Black" panose="020B0A04020102020204"/>
                <a:cs typeface="Arial Black" panose="020B0A04020102020204"/>
              </a:rPr>
              <a:t> </a:t>
            </a:r>
            <a:r>
              <a:rPr sz="1050" spc="-10" dirty="0">
                <a:solidFill>
                  <a:srgbClr val="FF0000"/>
                </a:solidFill>
                <a:latin typeface="Arial Black" panose="020B0A04020102020204"/>
                <a:cs typeface="Arial Black" panose="020B0A04020102020204"/>
              </a:rPr>
              <a:t>KJ/Kg</a:t>
            </a:r>
            <a:r>
              <a:rPr sz="1050" spc="-10" dirty="0">
                <a:latin typeface="Arial Black" panose="020B0A04020102020204"/>
                <a:cs typeface="Arial Black" panose="020B0A04020102020204"/>
              </a:rPr>
              <a:t>.</a:t>
            </a:r>
            <a:endParaRPr sz="1050">
              <a:latin typeface="Arial Black" panose="020B0A04020102020204"/>
              <a:cs typeface="Arial Black" panose="020B0A04020102020204"/>
            </a:endParaRPr>
          </a:p>
          <a:p>
            <a:pPr marL="241300">
              <a:lnSpc>
                <a:spcPct val="100000"/>
              </a:lnSpc>
              <a:spcBef>
                <a:spcPts val="325"/>
              </a:spcBef>
            </a:pPr>
            <a:r>
              <a:rPr sz="1050" dirty="0">
                <a:latin typeface="Arial Black" panose="020B0A04020102020204"/>
                <a:cs typeface="Arial Black" panose="020B0A04020102020204"/>
              </a:rPr>
              <a:t>ΝΑ</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ΥΠΟΛΟΓΙΣΤΟΥΝ</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ΣΤΑΘΕΡΑ</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ΚΥΛΙΝΔΡΟΥ</a:t>
            </a:r>
            <a:r>
              <a:rPr sz="1050" spc="20"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k2</a:t>
            </a:r>
            <a:r>
              <a:rPr sz="1050" dirty="0">
                <a:latin typeface="Arial Black" panose="020B0A04020102020204"/>
                <a:cs typeface="Arial Black" panose="020B0A04020102020204"/>
              </a:rPr>
              <a:t>,</a:t>
            </a:r>
            <a:r>
              <a:rPr sz="1050" spc="25" dirty="0">
                <a:latin typeface="Arial Black" panose="020B0A04020102020204"/>
                <a:cs typeface="Arial Black" panose="020B0A04020102020204"/>
              </a:rPr>
              <a:t> </a:t>
            </a:r>
            <a:r>
              <a:rPr sz="1050" dirty="0">
                <a:latin typeface="Arial Black" panose="020B0A04020102020204"/>
                <a:cs typeface="Arial Black" panose="020B0A04020102020204"/>
              </a:rPr>
              <a:t>H</a:t>
            </a:r>
            <a:r>
              <a:rPr sz="1050" spc="10" dirty="0">
                <a:latin typeface="Arial Black" panose="020B0A04020102020204"/>
                <a:cs typeface="Arial Black" panose="020B0A04020102020204"/>
              </a:rPr>
              <a:t> </a:t>
            </a:r>
            <a:r>
              <a:rPr sz="1050">
                <a:latin typeface="Arial Black" panose="020B0A04020102020204"/>
                <a:cs typeface="Arial Black" panose="020B0A04020102020204"/>
              </a:rPr>
              <a:t>ΕΝΔΕΙΚΝΥΜΕΝΗ</a:t>
            </a:r>
            <a:r>
              <a:rPr sz="1050" spc="15">
                <a:latin typeface="Arial Black" panose="020B0A04020102020204"/>
                <a:cs typeface="Arial Black" panose="020B0A04020102020204"/>
              </a:rPr>
              <a:t> </a:t>
            </a:r>
            <a:r>
              <a:rPr sz="1050" smtClean="0">
                <a:latin typeface="Arial Black" panose="020B0A04020102020204"/>
                <a:cs typeface="Arial Black" panose="020B0A04020102020204"/>
              </a:rPr>
              <a:t>ΙΣΧΥ</a:t>
            </a:r>
            <a:r>
              <a:rPr lang="el-GR" sz="1050" dirty="0" smtClean="0">
                <a:latin typeface="Arial Black" panose="020B0A04020102020204"/>
                <a:cs typeface="Arial Black" panose="020B0A04020102020204"/>
              </a:rPr>
              <a:t>Σ</a:t>
            </a:r>
            <a:r>
              <a:rPr sz="1050" spc="25" smtClean="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Ni</a:t>
            </a:r>
            <a:r>
              <a:rPr sz="1050" dirty="0">
                <a:latin typeface="Arial Black" panose="020B0A04020102020204"/>
                <a:cs typeface="Arial Black" panose="020B0A04020102020204"/>
              </a:rPr>
              <a:t>,</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H</a:t>
            </a:r>
            <a:r>
              <a:rPr sz="1050" spc="20" dirty="0">
                <a:latin typeface="Arial Black" panose="020B0A04020102020204"/>
                <a:cs typeface="Arial Black" panose="020B0A04020102020204"/>
              </a:rPr>
              <a:t> </a:t>
            </a:r>
            <a:r>
              <a:rPr sz="1050">
                <a:latin typeface="Arial Black" panose="020B0A04020102020204"/>
                <a:cs typeface="Arial Black" panose="020B0A04020102020204"/>
              </a:rPr>
              <a:t>ΠΡΑΓΜΑΤΙΚΗ</a:t>
            </a:r>
            <a:r>
              <a:rPr sz="1050" spc="30">
                <a:latin typeface="Arial Black" panose="020B0A04020102020204"/>
                <a:cs typeface="Arial Black" panose="020B0A04020102020204"/>
              </a:rPr>
              <a:t> </a:t>
            </a:r>
            <a:r>
              <a:rPr sz="1050" spc="-20" smtClean="0">
                <a:latin typeface="Arial Black" panose="020B0A04020102020204"/>
                <a:cs typeface="Arial Black" panose="020B0A04020102020204"/>
              </a:rPr>
              <a:t>ΙΣΧΥ</a:t>
            </a:r>
            <a:r>
              <a:rPr lang="el-GR" sz="1050" spc="-20" dirty="0" smtClean="0">
                <a:latin typeface="Arial Black" panose="020B0A04020102020204"/>
                <a:cs typeface="Arial Black" panose="020B0A04020102020204"/>
              </a:rPr>
              <a:t>Σ</a:t>
            </a:r>
            <a:endParaRPr sz="1050">
              <a:latin typeface="Arial Black" panose="020B0A04020102020204"/>
              <a:cs typeface="Arial Black" panose="020B0A04020102020204"/>
            </a:endParaRPr>
          </a:p>
          <a:p>
            <a:pPr marL="241300">
              <a:lnSpc>
                <a:spcPct val="100000"/>
              </a:lnSpc>
              <a:spcBef>
                <a:spcPts val="470"/>
              </a:spcBef>
            </a:pPr>
            <a:r>
              <a:rPr sz="1050" dirty="0">
                <a:solidFill>
                  <a:srgbClr val="FF0000"/>
                </a:solidFill>
                <a:latin typeface="Arial Black" panose="020B0A04020102020204"/>
                <a:cs typeface="Arial Black" panose="020B0A04020102020204"/>
              </a:rPr>
              <a:t>Ne</a:t>
            </a:r>
            <a:r>
              <a:rPr sz="1050" dirty="0">
                <a:latin typeface="Arial Black" panose="020B0A04020102020204"/>
                <a:cs typeface="Arial Black" panose="020B0A04020102020204"/>
              </a:rPr>
              <a:t>,</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ΕΙΔΙΚΗ</a:t>
            </a:r>
            <a:r>
              <a:rPr sz="1050" spc="15" dirty="0">
                <a:latin typeface="Arial Black" panose="020B0A04020102020204"/>
                <a:cs typeface="Arial Black" panose="020B0A04020102020204"/>
              </a:rPr>
              <a:t> </a:t>
            </a:r>
            <a:r>
              <a:rPr sz="1050" dirty="0">
                <a:latin typeface="Arial Black" panose="020B0A04020102020204"/>
                <a:cs typeface="Arial Black" panose="020B0A04020102020204"/>
              </a:rPr>
              <a:t>ΚΑΤΑΝΑΛΩΣΗ</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ΚΑΥΣΙΜΟΥ</a:t>
            </a:r>
            <a:r>
              <a:rPr sz="1050" spc="25" dirty="0">
                <a:latin typeface="Arial Black" panose="020B0A04020102020204"/>
                <a:cs typeface="Arial Black" panose="020B0A04020102020204"/>
              </a:rPr>
              <a:t> </a:t>
            </a:r>
            <a:r>
              <a:rPr sz="1050" dirty="0">
                <a:solidFill>
                  <a:srgbClr val="FF0000"/>
                </a:solidFill>
                <a:latin typeface="Arial Black" panose="020B0A04020102020204"/>
                <a:cs typeface="Arial Black" panose="020B0A04020102020204"/>
              </a:rPr>
              <a:t>be</a:t>
            </a:r>
            <a:r>
              <a:rPr sz="1050" spc="5" dirty="0">
                <a:solidFill>
                  <a:srgbClr val="FF0000"/>
                </a:solidFill>
                <a:latin typeface="Arial Black" panose="020B0A04020102020204"/>
                <a:cs typeface="Arial Black" panose="020B0A04020102020204"/>
              </a:rPr>
              <a:t> </a:t>
            </a:r>
            <a:r>
              <a:rPr sz="1050" dirty="0">
                <a:latin typeface="Arial Black" panose="020B0A04020102020204"/>
                <a:cs typeface="Arial Black" panose="020B0A04020102020204"/>
              </a:rPr>
              <a:t>ΚΑΙ</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Ο</a:t>
            </a:r>
            <a:r>
              <a:rPr sz="1050" spc="20" dirty="0">
                <a:latin typeface="Arial Black" panose="020B0A04020102020204"/>
                <a:cs typeface="Arial Black" panose="020B0A04020102020204"/>
              </a:rPr>
              <a:t> </a:t>
            </a:r>
            <a:r>
              <a:rPr sz="1050" dirty="0">
                <a:latin typeface="Arial Black" panose="020B0A04020102020204"/>
                <a:cs typeface="Arial Black" panose="020B0A04020102020204"/>
              </a:rPr>
              <a:t>ΟΛΙΚΟΣ</a:t>
            </a:r>
            <a:r>
              <a:rPr sz="1050" spc="20" dirty="0">
                <a:latin typeface="Arial Black" panose="020B0A04020102020204"/>
                <a:cs typeface="Arial Black" panose="020B0A04020102020204"/>
              </a:rPr>
              <a:t> </a:t>
            </a:r>
            <a:r>
              <a:rPr sz="1050">
                <a:latin typeface="Arial Black" panose="020B0A04020102020204"/>
                <a:cs typeface="Arial Black" panose="020B0A04020102020204"/>
              </a:rPr>
              <a:t>ΒΑΘΜΟΣ</a:t>
            </a:r>
            <a:r>
              <a:rPr sz="1050" spc="15">
                <a:latin typeface="Arial Black" panose="020B0A04020102020204"/>
                <a:cs typeface="Arial Black" panose="020B0A04020102020204"/>
              </a:rPr>
              <a:t> </a:t>
            </a:r>
            <a:r>
              <a:rPr sz="1050" smtClean="0">
                <a:latin typeface="Arial Black" panose="020B0A04020102020204"/>
                <a:cs typeface="Arial Black" panose="020B0A04020102020204"/>
              </a:rPr>
              <a:t>ΑΠΟΔΟΣ</a:t>
            </a:r>
            <a:r>
              <a:rPr lang="el-GR" sz="1050" dirty="0" smtClean="0">
                <a:latin typeface="Arial Black" panose="020B0A04020102020204"/>
                <a:cs typeface="Arial Black" panose="020B0A04020102020204"/>
              </a:rPr>
              <a:t>Η</a:t>
            </a:r>
            <a:r>
              <a:rPr sz="1050" smtClean="0">
                <a:latin typeface="Arial Black" panose="020B0A04020102020204"/>
                <a:cs typeface="Arial Black" panose="020B0A04020102020204"/>
              </a:rPr>
              <a:t>Σ</a:t>
            </a:r>
            <a:r>
              <a:rPr sz="1050" spc="25" smtClean="0">
                <a:latin typeface="Arial Black" panose="020B0A04020102020204"/>
                <a:cs typeface="Arial Black" panose="020B0A04020102020204"/>
              </a:rPr>
              <a:t> </a:t>
            </a:r>
            <a:r>
              <a:rPr sz="1050" spc="-25" dirty="0">
                <a:solidFill>
                  <a:srgbClr val="FF0000"/>
                </a:solidFill>
                <a:latin typeface="Arial Black" panose="020B0A04020102020204"/>
                <a:cs typeface="Arial Black" panose="020B0A04020102020204"/>
              </a:rPr>
              <a:t>ηe</a:t>
            </a:r>
            <a:r>
              <a:rPr sz="1050" spc="-25" dirty="0">
                <a:latin typeface="Arial Black" panose="020B0A04020102020204"/>
                <a:cs typeface="Arial Black" panose="020B0A04020102020204"/>
              </a:rPr>
              <a:t>.</a:t>
            </a:r>
            <a:endParaRPr sz="1050">
              <a:latin typeface="Arial Black" panose="020B0A04020102020204"/>
              <a:cs typeface="Arial Black" panose="020B0A04020102020204"/>
            </a:endParaRPr>
          </a:p>
        </p:txBody>
      </p:sp>
      <p:sp>
        <p:nvSpPr>
          <p:cNvPr id="4" name="object 4"/>
          <p:cNvSpPr txBox="1"/>
          <p:nvPr/>
        </p:nvSpPr>
        <p:spPr>
          <a:xfrm>
            <a:off x="222250" y="3235960"/>
            <a:ext cx="8636000" cy="2508250"/>
          </a:xfrm>
          <a:prstGeom prst="rect">
            <a:avLst/>
          </a:prstGeom>
        </p:spPr>
        <p:txBody>
          <a:bodyPr vert="horz" wrap="square" lIns="0" tIns="12065" rIns="0" bIns="0" rtlCol="0">
            <a:spAutoFit/>
          </a:bodyPr>
          <a:lstStyle/>
          <a:p>
            <a:pPr marL="12700" marR="5080">
              <a:lnSpc>
                <a:spcPct val="117000"/>
              </a:lnSpc>
              <a:spcBef>
                <a:spcPts val="95"/>
              </a:spcBef>
            </a:pPr>
            <a:r>
              <a:rPr sz="1600" dirty="0">
                <a:latin typeface="Arial Black" panose="020B0A04020102020204"/>
                <a:cs typeface="Arial Black" panose="020B0A04020102020204"/>
              </a:rPr>
              <a:t>ΒΑΣΗ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ΕΓΧΕΙΡΙΔΙΟΥ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MAN</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B&amp;W,</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ΜΕΓΕΘΗ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ΜΟΝΑΔΕΣ</a:t>
            </a:r>
            <a:r>
              <a:rPr sz="1600" spc="-40" dirty="0">
                <a:latin typeface="Arial Black" panose="020B0A04020102020204"/>
                <a:cs typeface="Arial Black" panose="020B0A04020102020204"/>
              </a:rPr>
              <a:t> </a:t>
            </a:r>
            <a:r>
              <a:rPr sz="1600" spc="-25" dirty="0">
                <a:latin typeface="Arial Black" panose="020B0A04020102020204"/>
                <a:cs typeface="Arial Black" panose="020B0A04020102020204"/>
              </a:rPr>
              <a:t>ΠΟΥ </a:t>
            </a:r>
            <a:r>
              <a:rPr sz="1600" dirty="0">
                <a:latin typeface="Arial Black" panose="020B0A04020102020204"/>
                <a:cs typeface="Arial Black" panose="020B0A04020102020204"/>
              </a:rPr>
              <a:t>ΧΡHΣΙΜΟΠΟΙΟΥΝΤΑΙ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ΔΙΕΘΝΗ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ΕΚΦΡΑΖΕΤΑΙ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S.I.</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40" dirty="0">
                <a:latin typeface="Arial Black" panose="020B0A04020102020204"/>
                <a:cs typeface="Arial Black" panose="020B0A04020102020204"/>
              </a:rPr>
              <a:t> </a:t>
            </a:r>
            <a:r>
              <a:rPr sz="1600" spc="-25" dirty="0">
                <a:latin typeface="Arial Black" panose="020B0A04020102020204"/>
                <a:cs typeface="Arial Black" panose="020B0A04020102020204"/>
              </a:rPr>
              <a:t>ΚΑΙ </a:t>
            </a:r>
            <a:r>
              <a:rPr sz="1600">
                <a:latin typeface="Arial Black" panose="020B0A04020102020204"/>
                <a:cs typeface="Arial Black" panose="020B0A04020102020204"/>
              </a:rPr>
              <a:t>ΘΑ</a:t>
            </a:r>
            <a:r>
              <a:rPr sz="1600" spc="-50">
                <a:latin typeface="Arial Black" panose="020B0A04020102020204"/>
                <a:cs typeface="Arial Black" panose="020B0A04020102020204"/>
              </a:rPr>
              <a:t> </a:t>
            </a:r>
            <a:r>
              <a:rPr sz="1600" smtClean="0">
                <a:latin typeface="Arial Black" panose="020B0A04020102020204"/>
                <a:cs typeface="Arial Black" panose="020B0A04020102020204"/>
              </a:rPr>
              <a:t>ΛΥΘ</a:t>
            </a:r>
            <a:r>
              <a:rPr sz="1600" spc="-30" smtClean="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ΑΣΚΗΣΗ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ΑΝΑΛΟΓΑ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ΠΛΗΡΟΦΟΡΙΕΣ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ΚΑΤΑΣΚΕΥΑΣΤΗ.</a:t>
            </a:r>
            <a:endParaRPr sz="1600">
              <a:latin typeface="Arial Black" panose="020B0A04020102020204"/>
              <a:cs typeface="Arial Black" panose="020B0A04020102020204"/>
            </a:endParaRPr>
          </a:p>
          <a:p>
            <a:pPr marL="12700" marR="4631055">
              <a:lnSpc>
                <a:spcPts val="2570"/>
              </a:lnSpc>
              <a:spcBef>
                <a:spcPts val="185"/>
              </a:spcBef>
            </a:pPr>
            <a:r>
              <a:rPr sz="1600" dirty="0">
                <a:latin typeface="Arial Black" panose="020B0A04020102020204"/>
                <a:cs typeface="Arial Black" panose="020B0A04020102020204"/>
              </a:rPr>
              <a:t>ΣΤΟ</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ΕΓΧΕΙΡΙΔΙΟ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ΜΕΓΕΘΗ</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ΕΙΝΑΙ: </a:t>
            </a:r>
            <a:r>
              <a:rPr sz="1600" dirty="0">
                <a:latin typeface="Arial Black" panose="020B0A04020102020204"/>
                <a:cs typeface="Arial Black" panose="020B0A04020102020204"/>
              </a:rPr>
              <a:t>S</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ΔΙΑΔΡΟΜΗ</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ΕΜΒΟΛΟΥ</a:t>
            </a:r>
            <a:endParaRPr sz="1600">
              <a:latin typeface="Arial Black" panose="020B0A04020102020204"/>
              <a:cs typeface="Arial Black" panose="020B0A04020102020204"/>
            </a:endParaRPr>
          </a:p>
          <a:p>
            <a:pPr marL="12700">
              <a:lnSpc>
                <a:spcPct val="100000"/>
              </a:lnSpc>
              <a:spcBef>
                <a:spcPts val="445"/>
              </a:spcBef>
            </a:pPr>
            <a:r>
              <a:rPr sz="1600" dirty="0">
                <a:latin typeface="Arial Black" panose="020B0A04020102020204"/>
                <a:cs typeface="Arial Black" panose="020B0A04020102020204"/>
              </a:rPr>
              <a:t>D</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ΔΙΑΜΕΤΡΟΣ</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ΚΥΛΙΝΔΡΟΥ</a:t>
            </a:r>
            <a:endParaRPr sz="1600">
              <a:latin typeface="Arial Black" panose="020B0A04020102020204"/>
              <a:cs typeface="Arial Black" panose="020B0A04020102020204"/>
            </a:endParaRPr>
          </a:p>
          <a:p>
            <a:pPr marL="12700" marR="4422775">
              <a:lnSpc>
                <a:spcPct val="133000"/>
              </a:lnSpc>
              <a:spcBef>
                <a:spcPts val="10"/>
              </a:spcBef>
            </a:pPr>
            <a:r>
              <a:rPr sz="1600" dirty="0">
                <a:latin typeface="Arial Black" panose="020B0A04020102020204"/>
                <a:cs typeface="Arial Black" panose="020B0A04020102020204"/>
              </a:rPr>
              <a:t>k1</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ΠΙΕΣΗ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ΑΠΩΛΕΙΩΝ</a:t>
            </a:r>
            <a:r>
              <a:rPr sz="1600" spc="-20" dirty="0">
                <a:latin typeface="Arial Black" panose="020B0A04020102020204"/>
                <a:cs typeface="Arial Black" panose="020B0A04020102020204"/>
              </a:rPr>
              <a:t> (Ρf) </a:t>
            </a:r>
            <a:r>
              <a:rPr sz="1600" dirty="0">
                <a:latin typeface="Arial Black" panose="020B0A04020102020204"/>
                <a:cs typeface="Arial Black" panose="020B0A04020102020204"/>
              </a:rPr>
              <a:t>k2</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ΣΤΑΘΕΡΑ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ΚΥΛΙΝΔΡΟΥ</a:t>
            </a:r>
            <a:r>
              <a:rPr sz="1600" spc="-25" dirty="0">
                <a:latin typeface="Arial Black" panose="020B0A04020102020204"/>
                <a:cs typeface="Arial Black" panose="020B0A04020102020204"/>
              </a:rPr>
              <a:t> (C)</a:t>
            </a:r>
            <a:endParaRPr sz="1600">
              <a:latin typeface="Arial Black" panose="020B0A04020102020204"/>
              <a:cs typeface="Arial Black" panose="020B0A04020102020204"/>
            </a:endParaRPr>
          </a:p>
        </p:txBody>
      </p:sp>
      <p:sp>
        <p:nvSpPr>
          <p:cNvPr id="5" name="object 5"/>
          <p:cNvSpPr txBox="1"/>
          <p:nvPr/>
        </p:nvSpPr>
        <p:spPr>
          <a:xfrm>
            <a:off x="222250" y="5720079"/>
            <a:ext cx="3218815" cy="675640"/>
          </a:xfrm>
          <a:prstGeom prst="rect">
            <a:avLst/>
          </a:prstGeom>
        </p:spPr>
        <p:txBody>
          <a:bodyPr vert="horz" wrap="square" lIns="0" tIns="12700" rIns="0" bIns="0" rtlCol="0">
            <a:spAutoFit/>
          </a:bodyPr>
          <a:lstStyle/>
          <a:p>
            <a:pPr marL="12700" marR="5080">
              <a:lnSpc>
                <a:spcPct val="133000"/>
              </a:lnSpc>
              <a:spcBef>
                <a:spcPts val="100"/>
              </a:spcBef>
              <a:tabLst>
                <a:tab pos="809625" algn="l"/>
              </a:tabLst>
            </a:pPr>
            <a:r>
              <a:rPr sz="1600" spc="-20" dirty="0">
                <a:latin typeface="Arial Black" panose="020B0A04020102020204"/>
                <a:cs typeface="Arial Black" panose="020B0A04020102020204"/>
              </a:rPr>
              <a:t>ΟΠΟΥ</a:t>
            </a:r>
            <a:r>
              <a:rPr sz="1600" dirty="0">
                <a:latin typeface="Arial Black" panose="020B0A04020102020204"/>
                <a:cs typeface="Arial Black" panose="020B0A04020102020204"/>
              </a:rPr>
              <a:t>	k2</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1,30900</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Χ</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D²</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X</a:t>
            </a:r>
            <a:r>
              <a:rPr sz="1600" spc="-20" dirty="0">
                <a:latin typeface="Arial Black" panose="020B0A04020102020204"/>
                <a:cs typeface="Arial Black" panose="020B0A04020102020204"/>
              </a:rPr>
              <a:t> </a:t>
            </a:r>
            <a:r>
              <a:rPr sz="1600" spc="-50" dirty="0">
                <a:latin typeface="Arial Black" panose="020B0A04020102020204"/>
                <a:cs typeface="Arial Black" panose="020B0A04020102020204"/>
              </a:rPr>
              <a:t>S </a:t>
            </a:r>
            <a:r>
              <a:rPr sz="1600" spc="-25" dirty="0">
                <a:latin typeface="Arial Black" panose="020B0A04020102020204"/>
                <a:cs typeface="Arial Black" panose="020B0A04020102020204"/>
              </a:rPr>
              <a:t>ΚΑΙ</a:t>
            </a:r>
            <a:r>
              <a:rPr sz="1600" dirty="0">
                <a:latin typeface="Arial Black" panose="020B0A04020102020204"/>
                <a:cs typeface="Arial Black" panose="020B0A04020102020204"/>
              </a:rPr>
              <a:t>	</a:t>
            </a:r>
            <a:r>
              <a:rPr sz="1600" spc="-459" dirty="0">
                <a:latin typeface="Arial Black" panose="020B0A04020102020204"/>
                <a:cs typeface="Arial Black" panose="020B0A04020102020204"/>
              </a:rPr>
              <a:t> </a:t>
            </a:r>
            <a:r>
              <a:rPr sz="1600" dirty="0">
                <a:latin typeface="Arial Black" panose="020B0A04020102020204"/>
                <a:cs typeface="Arial Black" panose="020B0A04020102020204"/>
              </a:rPr>
              <a:t>k2</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1,77968</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Χ</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D²</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X</a:t>
            </a:r>
            <a:r>
              <a:rPr sz="1600" spc="-10" dirty="0">
                <a:latin typeface="Arial Black" panose="020B0A04020102020204"/>
                <a:cs typeface="Arial Black" panose="020B0A04020102020204"/>
              </a:rPr>
              <a:t> S</a:t>
            </a:r>
            <a:endParaRPr sz="1600">
              <a:latin typeface="Arial Black" panose="020B0A04020102020204"/>
              <a:cs typeface="Arial Black" panose="020B0A04020102020204"/>
            </a:endParaRPr>
          </a:p>
        </p:txBody>
      </p:sp>
      <p:sp>
        <p:nvSpPr>
          <p:cNvPr id="6" name="object 6"/>
          <p:cNvSpPr txBox="1"/>
          <p:nvPr/>
        </p:nvSpPr>
        <p:spPr>
          <a:xfrm>
            <a:off x="3673195" y="5720079"/>
            <a:ext cx="2980690" cy="675640"/>
          </a:xfrm>
          <a:prstGeom prst="rect">
            <a:avLst/>
          </a:prstGeom>
        </p:spPr>
        <p:txBody>
          <a:bodyPr vert="horz" wrap="square" lIns="0" tIns="12700" rIns="0" bIns="0" rtlCol="0">
            <a:spAutoFit/>
          </a:bodyPr>
          <a:lstStyle/>
          <a:p>
            <a:pPr marL="21590" marR="5080" indent="-9525">
              <a:lnSpc>
                <a:spcPct val="133000"/>
              </a:lnSpc>
              <a:spcBef>
                <a:spcPts val="100"/>
              </a:spcBef>
              <a:tabLst>
                <a:tab pos="2406650" algn="l"/>
              </a:tabLst>
            </a:pPr>
            <a:r>
              <a:rPr sz="1600" dirty="0">
                <a:latin typeface="Arial Black" panose="020B0A04020102020204"/>
                <a:cs typeface="Arial Black" panose="020B0A04020102020204"/>
              </a:rPr>
              <a:t>(ΟΤΑΝ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ΙΣΧΥ</a:t>
            </a:r>
            <a:r>
              <a:rPr sz="1600" spc="-25" dirty="0">
                <a:latin typeface="Arial Black" panose="020B0A04020102020204"/>
                <a:cs typeface="Arial Black" panose="020B0A04020102020204"/>
              </a:rPr>
              <a:t> </a:t>
            </a:r>
            <a:r>
              <a:rPr sz="1600" spc="-20" dirty="0">
                <a:latin typeface="Arial Black" panose="020B0A04020102020204"/>
                <a:cs typeface="Arial Black" panose="020B0A04020102020204"/>
              </a:rPr>
              <a:t>ΕΙΝΑΙ</a:t>
            </a:r>
            <a:r>
              <a:rPr sz="1600" dirty="0">
                <a:latin typeface="Arial Black" panose="020B0A04020102020204"/>
                <a:cs typeface="Arial Black" panose="020B0A04020102020204"/>
              </a:rPr>
              <a:t>	</a:t>
            </a:r>
            <a:r>
              <a:rPr sz="1600" spc="-25" dirty="0">
                <a:latin typeface="Arial Black" panose="020B0A04020102020204"/>
                <a:cs typeface="Arial Black" panose="020B0A04020102020204"/>
              </a:rPr>
              <a:t>kW) </a:t>
            </a:r>
            <a:r>
              <a:rPr sz="1600" dirty="0">
                <a:latin typeface="Arial Black" panose="020B0A04020102020204"/>
                <a:cs typeface="Arial Black" panose="020B0A04020102020204"/>
              </a:rPr>
              <a:t>(ΟΤΑΝ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ΙΣΧΥ</a:t>
            </a:r>
            <a:r>
              <a:rPr sz="1600" spc="-30" dirty="0">
                <a:latin typeface="Arial Black" panose="020B0A04020102020204"/>
                <a:cs typeface="Arial Black" panose="020B0A04020102020204"/>
              </a:rPr>
              <a:t> </a:t>
            </a:r>
            <a:r>
              <a:rPr sz="1600" spc="-20" dirty="0">
                <a:latin typeface="Arial Black" panose="020B0A04020102020204"/>
                <a:cs typeface="Arial Black" panose="020B0A04020102020204"/>
              </a:rPr>
              <a:t>ΕΙΝΑΙ</a:t>
            </a:r>
            <a:r>
              <a:rPr sz="1600" dirty="0">
                <a:latin typeface="Arial Black" panose="020B0A04020102020204"/>
                <a:cs typeface="Arial Black" panose="020B0A04020102020204"/>
              </a:rPr>
              <a:t>	</a:t>
            </a:r>
            <a:r>
              <a:rPr sz="1600" spc="-465" dirty="0">
                <a:latin typeface="Arial Black" panose="020B0A04020102020204"/>
                <a:cs typeface="Arial Black" panose="020B0A04020102020204"/>
              </a:rPr>
              <a:t> </a:t>
            </a:r>
            <a:r>
              <a:rPr sz="1600" spc="-20" dirty="0">
                <a:latin typeface="Arial Black" panose="020B0A04020102020204"/>
                <a:cs typeface="Arial Black" panose="020B0A04020102020204"/>
              </a:rPr>
              <a:t>BHP)</a:t>
            </a:r>
            <a:endParaRPr sz="1600">
              <a:latin typeface="Arial Black" panose="020B0A04020102020204"/>
              <a:cs typeface="Arial Black" panose="020B0A04020102020204"/>
            </a:endParaRPr>
          </a:p>
        </p:txBody>
      </p:sp>
      <p:sp>
        <p:nvSpPr>
          <p:cNvPr id="7" name="object 7"/>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8" name="object 8"/>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497501"/>
            <a:ext cx="9106535" cy="6270625"/>
            <a:chOff x="0" y="497501"/>
            <a:chExt cx="9106535" cy="6270625"/>
          </a:xfrm>
        </p:grpSpPr>
        <p:pic>
          <p:nvPicPr>
            <p:cNvPr id="3" name="object 3"/>
            <p:cNvPicPr/>
            <p:nvPr/>
          </p:nvPicPr>
          <p:blipFill>
            <a:blip r:embed="rId1" cstate="print"/>
            <a:stretch>
              <a:fillRect/>
            </a:stretch>
          </p:blipFill>
          <p:spPr>
            <a:xfrm>
              <a:off x="3084448" y="497501"/>
              <a:ext cx="6021560" cy="6054428"/>
            </a:xfrm>
            <a:prstGeom prst="rect">
              <a:avLst/>
            </a:prstGeom>
          </p:spPr>
        </p:pic>
        <p:pic>
          <p:nvPicPr>
            <p:cNvPr id="4" name="object 4"/>
            <p:cNvPicPr/>
            <p:nvPr/>
          </p:nvPicPr>
          <p:blipFill>
            <a:blip r:embed="rId2" cstate="print"/>
            <a:stretch>
              <a:fillRect/>
            </a:stretch>
          </p:blipFill>
          <p:spPr>
            <a:xfrm>
              <a:off x="0" y="502919"/>
              <a:ext cx="3312160" cy="6264910"/>
            </a:xfrm>
            <a:prstGeom prst="rect">
              <a:avLst/>
            </a:prstGeom>
          </p:spPr>
        </p:pic>
      </p:grpSp>
    </p:spTree>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8290" y="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91440" rIns="0" bIns="0" rtlCol="0">
            <a:spAutoFit/>
          </a:bodyPr>
          <a:lstStyle/>
          <a:p>
            <a:pPr marL="327533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288290" y="576580"/>
            <a:ext cx="8496300" cy="6281420"/>
          </a:xfrm>
          <a:prstGeom prst="rect">
            <a:avLst/>
          </a:prstGeom>
        </p:spPr>
      </p:pic>
    </p:spTree>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8390"/>
            <a:ext cx="8555990" cy="1652270"/>
          </a:xfrm>
          <a:prstGeom prst="rect">
            <a:avLst/>
          </a:prstGeom>
        </p:spPr>
        <p:txBody>
          <a:bodyPr vert="horz" wrap="square" lIns="0" tIns="12700" rIns="0" bIns="0" rtlCol="0">
            <a:spAutoFit/>
          </a:bodyPr>
          <a:lstStyle/>
          <a:p>
            <a:pPr marL="241300" marR="436880" indent="-228600">
              <a:lnSpc>
                <a:spcPct val="117000"/>
              </a:lnSpc>
              <a:spcBef>
                <a:spcPts val="100"/>
              </a:spcBef>
            </a:pPr>
            <a:r>
              <a:rPr sz="1200" dirty="0">
                <a:solidFill>
                  <a:srgbClr val="FF0000"/>
                </a:solidFill>
                <a:latin typeface="Arial Black" panose="020B0A04020102020204"/>
                <a:cs typeface="Arial Black" panose="020B0A04020102020204"/>
              </a:rPr>
              <a:t>7.</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0"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270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4" name="object 4"/>
          <p:cNvSpPr txBox="1"/>
          <p:nvPr/>
        </p:nvSpPr>
        <p:spPr>
          <a:xfrm>
            <a:off x="222250" y="3067050"/>
            <a:ext cx="5770245" cy="1372870"/>
          </a:xfrm>
          <a:prstGeom prst="rect">
            <a:avLst/>
          </a:prstGeom>
        </p:spPr>
        <p:txBody>
          <a:bodyPr vert="horz" wrap="square" lIns="0" tIns="12700" rIns="0" bIns="0" rtlCol="0">
            <a:spAutoFit/>
          </a:bodyPr>
          <a:lstStyle/>
          <a:p>
            <a:pPr marL="12700" marR="3877945">
              <a:lnSpc>
                <a:spcPct val="134000"/>
              </a:lnSpc>
              <a:spcBef>
                <a:spcPts val="100"/>
              </a:spcBef>
            </a:pPr>
            <a:r>
              <a:rPr sz="2200" dirty="0">
                <a:solidFill>
                  <a:srgbClr val="FF0000"/>
                </a:solidFill>
                <a:latin typeface="Arial Black" panose="020B0A04020102020204"/>
                <a:cs typeface="Arial Black" panose="020B0A04020102020204"/>
              </a:rPr>
              <a:t>S</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 </a:t>
            </a:r>
            <a:r>
              <a:rPr sz="2200" dirty="0">
                <a:solidFill>
                  <a:srgbClr val="FF0000"/>
                </a:solidFill>
                <a:latin typeface="Arial Black" panose="020B0A04020102020204"/>
                <a:cs typeface="Arial Black" panose="020B0A04020102020204"/>
              </a:rPr>
              <a:t>D</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a:t>
            </a:r>
            <a:endParaRPr sz="2200">
              <a:latin typeface="Arial Black" panose="020B0A04020102020204"/>
              <a:cs typeface="Arial Black" panose="020B0A04020102020204"/>
            </a:endParaRPr>
          </a:p>
          <a:p>
            <a:pPr marL="12700">
              <a:lnSpc>
                <a:spcPct val="100000"/>
              </a:lnSpc>
              <a:spcBef>
                <a:spcPts val="890"/>
              </a:spcBef>
            </a:pPr>
            <a:r>
              <a:rPr sz="2200" dirty="0">
                <a:solidFill>
                  <a:srgbClr val="FF0000"/>
                </a:solidFill>
                <a:latin typeface="Arial Black" panose="020B0A04020102020204"/>
                <a:cs typeface="Arial Black" panose="020B0A04020102020204"/>
              </a:rPr>
              <a:t>k2</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1,30900</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(0,9)²</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3,3802</a:t>
            </a:r>
            <a:endParaRPr sz="22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8390"/>
            <a:ext cx="8555990" cy="1652270"/>
          </a:xfrm>
          <a:prstGeom prst="rect">
            <a:avLst/>
          </a:prstGeom>
        </p:spPr>
        <p:txBody>
          <a:bodyPr vert="horz" wrap="square" lIns="0" tIns="12700" rIns="0" bIns="0" rtlCol="0">
            <a:spAutoFit/>
          </a:bodyPr>
          <a:lstStyle/>
          <a:p>
            <a:pPr marL="241300" marR="436880" indent="-228600">
              <a:lnSpc>
                <a:spcPct val="117000"/>
              </a:lnSpc>
              <a:spcBef>
                <a:spcPts val="100"/>
              </a:spcBef>
            </a:pPr>
            <a:r>
              <a:rPr sz="1200" dirty="0">
                <a:solidFill>
                  <a:srgbClr val="FF0000"/>
                </a:solidFill>
                <a:latin typeface="Arial Black" panose="020B0A04020102020204"/>
                <a:cs typeface="Arial Black" panose="020B0A04020102020204"/>
              </a:rPr>
              <a:t>7.</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0"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270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4" name="object 4"/>
          <p:cNvSpPr txBox="1"/>
          <p:nvPr/>
        </p:nvSpPr>
        <p:spPr>
          <a:xfrm>
            <a:off x="222250" y="3067050"/>
            <a:ext cx="8571865" cy="1822450"/>
          </a:xfrm>
          <a:prstGeom prst="rect">
            <a:avLst/>
          </a:prstGeom>
        </p:spPr>
        <p:txBody>
          <a:bodyPr vert="horz" wrap="square" lIns="0" tIns="12700" rIns="0" bIns="0" rtlCol="0">
            <a:spAutoFit/>
          </a:bodyPr>
          <a:lstStyle/>
          <a:p>
            <a:pPr marL="12700" marR="6679565">
              <a:lnSpc>
                <a:spcPct val="134000"/>
              </a:lnSpc>
              <a:spcBef>
                <a:spcPts val="100"/>
              </a:spcBef>
            </a:pPr>
            <a:r>
              <a:rPr sz="2200" dirty="0">
                <a:solidFill>
                  <a:srgbClr val="FF0000"/>
                </a:solidFill>
                <a:latin typeface="Arial Black" panose="020B0A04020102020204"/>
                <a:cs typeface="Arial Black" panose="020B0A04020102020204"/>
              </a:rPr>
              <a:t>S</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 </a:t>
            </a:r>
            <a:r>
              <a:rPr sz="2200" dirty="0">
                <a:solidFill>
                  <a:srgbClr val="FF0000"/>
                </a:solidFill>
                <a:latin typeface="Arial Black" panose="020B0A04020102020204"/>
                <a:cs typeface="Arial Black" panose="020B0A04020102020204"/>
              </a:rPr>
              <a:t>D</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a:t>
            </a:r>
            <a:endParaRPr sz="2200">
              <a:latin typeface="Arial Black" panose="020B0A04020102020204"/>
              <a:cs typeface="Arial Black" panose="020B0A04020102020204"/>
            </a:endParaRPr>
          </a:p>
          <a:p>
            <a:pPr marL="12700">
              <a:lnSpc>
                <a:spcPct val="100000"/>
              </a:lnSpc>
              <a:spcBef>
                <a:spcPts val="890"/>
              </a:spcBef>
            </a:pPr>
            <a:r>
              <a:rPr sz="2200" dirty="0">
                <a:solidFill>
                  <a:srgbClr val="FF0000"/>
                </a:solidFill>
                <a:latin typeface="Arial Black" panose="020B0A04020102020204"/>
                <a:cs typeface="Arial Black" panose="020B0A04020102020204"/>
              </a:rPr>
              <a:t>k2</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1,30900</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(0,9)²</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3,3802</a:t>
            </a:r>
            <a:endParaRPr sz="2200">
              <a:latin typeface="Arial Black" panose="020B0A04020102020204"/>
              <a:cs typeface="Arial Black" panose="020B0A04020102020204"/>
            </a:endParaRPr>
          </a:p>
          <a:p>
            <a:pPr marL="12700">
              <a:lnSpc>
                <a:spcPct val="100000"/>
              </a:lnSpc>
              <a:spcBef>
                <a:spcPts val="900"/>
              </a:spcBef>
              <a:tabLst>
                <a:tab pos="7799705" algn="l"/>
              </a:tabLst>
            </a:pPr>
            <a:r>
              <a:rPr sz="2200" dirty="0">
                <a:solidFill>
                  <a:srgbClr val="FF0000"/>
                </a:solidFill>
                <a:latin typeface="Arial Black" panose="020B0A04020102020204"/>
                <a:cs typeface="Arial Black" panose="020B0A04020102020204"/>
              </a:rPr>
              <a:t>Ni</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k2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u="heavy" spc="-10" dirty="0">
                <a:solidFill>
                  <a:srgbClr val="FF0000"/>
                </a:solidFill>
                <a:uFill>
                  <a:solidFill>
                    <a:srgbClr val="FF0000"/>
                  </a:solidFill>
                </a:uFill>
                <a:latin typeface="Arial Black" panose="020B0A04020102020204"/>
                <a:cs typeface="Arial Black" panose="020B0A04020102020204"/>
              </a:rPr>
              <a:t>49593,6</a:t>
            </a:r>
            <a:r>
              <a:rPr sz="2200" u="heavy" dirty="0">
                <a:solidFill>
                  <a:srgbClr val="FF0000"/>
                </a:solidFill>
                <a:uFill>
                  <a:solidFill>
                    <a:srgbClr val="FF0000"/>
                  </a:solidFill>
                </a:uFill>
                <a:latin typeface="Arial Black" panose="020B0A04020102020204"/>
                <a:cs typeface="Arial Black" panose="020B0A04020102020204"/>
              </a:rPr>
              <a:t>	IkW</a:t>
            </a:r>
            <a:r>
              <a:rPr sz="2200" spc="-30"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a:t>
            </a:r>
            <a:endParaRPr sz="22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8390"/>
            <a:ext cx="8555990" cy="1652270"/>
          </a:xfrm>
          <a:prstGeom prst="rect">
            <a:avLst/>
          </a:prstGeom>
        </p:spPr>
        <p:txBody>
          <a:bodyPr vert="horz" wrap="square" lIns="0" tIns="12700" rIns="0" bIns="0" rtlCol="0">
            <a:spAutoFit/>
          </a:bodyPr>
          <a:lstStyle/>
          <a:p>
            <a:pPr marL="241300" marR="436880" indent="-228600">
              <a:lnSpc>
                <a:spcPct val="117000"/>
              </a:lnSpc>
              <a:spcBef>
                <a:spcPts val="100"/>
              </a:spcBef>
            </a:pPr>
            <a:r>
              <a:rPr sz="1200" dirty="0">
                <a:solidFill>
                  <a:srgbClr val="FF0000"/>
                </a:solidFill>
                <a:latin typeface="Arial Black" panose="020B0A04020102020204"/>
                <a:cs typeface="Arial Black" panose="020B0A04020102020204"/>
              </a:rPr>
              <a:t>7.</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0"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270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4" name="object 4"/>
          <p:cNvSpPr txBox="1"/>
          <p:nvPr/>
        </p:nvSpPr>
        <p:spPr>
          <a:xfrm>
            <a:off x="222250" y="3067050"/>
            <a:ext cx="8571865" cy="2270760"/>
          </a:xfrm>
          <a:prstGeom prst="rect">
            <a:avLst/>
          </a:prstGeom>
        </p:spPr>
        <p:txBody>
          <a:bodyPr vert="horz" wrap="square" lIns="0" tIns="12700" rIns="0" bIns="0" rtlCol="0">
            <a:spAutoFit/>
          </a:bodyPr>
          <a:lstStyle/>
          <a:p>
            <a:pPr marL="12700" marR="6679565">
              <a:lnSpc>
                <a:spcPct val="134000"/>
              </a:lnSpc>
              <a:spcBef>
                <a:spcPts val="100"/>
              </a:spcBef>
            </a:pPr>
            <a:r>
              <a:rPr sz="2200" dirty="0">
                <a:solidFill>
                  <a:srgbClr val="FF0000"/>
                </a:solidFill>
                <a:latin typeface="Arial Black" panose="020B0A04020102020204"/>
                <a:cs typeface="Arial Black" panose="020B0A04020102020204"/>
              </a:rPr>
              <a:t>S</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 </a:t>
            </a:r>
            <a:r>
              <a:rPr sz="2200" dirty="0">
                <a:solidFill>
                  <a:srgbClr val="FF0000"/>
                </a:solidFill>
                <a:latin typeface="Arial Black" panose="020B0A04020102020204"/>
                <a:cs typeface="Arial Black" panose="020B0A04020102020204"/>
              </a:rPr>
              <a:t>D</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a:t>
            </a:r>
            <a:endParaRPr sz="2200">
              <a:latin typeface="Arial Black" panose="020B0A04020102020204"/>
              <a:cs typeface="Arial Black" panose="020B0A04020102020204"/>
            </a:endParaRPr>
          </a:p>
          <a:p>
            <a:pPr marL="12700">
              <a:lnSpc>
                <a:spcPct val="100000"/>
              </a:lnSpc>
              <a:spcBef>
                <a:spcPts val="890"/>
              </a:spcBef>
            </a:pPr>
            <a:r>
              <a:rPr sz="2200" dirty="0">
                <a:solidFill>
                  <a:srgbClr val="FF0000"/>
                </a:solidFill>
                <a:latin typeface="Arial Black" panose="020B0A04020102020204"/>
                <a:cs typeface="Arial Black" panose="020B0A04020102020204"/>
              </a:rPr>
              <a:t>k2</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1,30900</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(0,9)²</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3,3802</a:t>
            </a:r>
            <a:endParaRPr sz="2200">
              <a:latin typeface="Arial Black" panose="020B0A04020102020204"/>
              <a:cs typeface="Arial Black" panose="020B0A04020102020204"/>
            </a:endParaRPr>
          </a:p>
          <a:p>
            <a:pPr marL="12700" marR="5080">
              <a:lnSpc>
                <a:spcPct val="134000"/>
              </a:lnSpc>
              <a:spcBef>
                <a:spcPts val="10"/>
              </a:spcBef>
              <a:tabLst>
                <a:tab pos="7799705" algn="l"/>
              </a:tabLst>
            </a:pPr>
            <a:r>
              <a:rPr sz="2200" dirty="0">
                <a:solidFill>
                  <a:srgbClr val="FF0000"/>
                </a:solidFill>
                <a:latin typeface="Arial Black" panose="020B0A04020102020204"/>
                <a:cs typeface="Arial Black" panose="020B0A04020102020204"/>
              </a:rPr>
              <a:t>Ni</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k2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u="heavy" spc="-10" dirty="0">
                <a:solidFill>
                  <a:srgbClr val="FF0000"/>
                </a:solidFill>
                <a:uFill>
                  <a:solidFill>
                    <a:srgbClr val="FF0000"/>
                  </a:solidFill>
                </a:uFill>
                <a:latin typeface="Arial Black" panose="020B0A04020102020204"/>
                <a:cs typeface="Arial Black" panose="020B0A04020102020204"/>
              </a:rPr>
              <a:t>49593,6</a:t>
            </a:r>
            <a:r>
              <a:rPr sz="2200" u="heavy" dirty="0">
                <a:solidFill>
                  <a:srgbClr val="FF0000"/>
                </a:solidFill>
                <a:uFill>
                  <a:solidFill>
                    <a:srgbClr val="FF0000"/>
                  </a:solidFill>
                </a:uFill>
                <a:latin typeface="Arial Black" panose="020B0A04020102020204"/>
                <a:cs typeface="Arial Black" panose="020B0A04020102020204"/>
              </a:rPr>
              <a:t>	IkW</a:t>
            </a:r>
            <a:r>
              <a:rPr sz="2200" spc="-30"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Pe</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19,9</a:t>
            </a:r>
            <a:r>
              <a:rPr sz="2200" spc="-2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bar</a:t>
            </a:r>
            <a:endParaRPr sz="22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8390"/>
            <a:ext cx="8555990" cy="1652270"/>
          </a:xfrm>
          <a:prstGeom prst="rect">
            <a:avLst/>
          </a:prstGeom>
        </p:spPr>
        <p:txBody>
          <a:bodyPr vert="horz" wrap="square" lIns="0" tIns="12700" rIns="0" bIns="0" rtlCol="0">
            <a:spAutoFit/>
          </a:bodyPr>
          <a:lstStyle/>
          <a:p>
            <a:pPr marL="241300" marR="436880" indent="-228600">
              <a:lnSpc>
                <a:spcPct val="117000"/>
              </a:lnSpc>
              <a:spcBef>
                <a:spcPts val="100"/>
              </a:spcBef>
            </a:pPr>
            <a:r>
              <a:rPr sz="1200" dirty="0">
                <a:solidFill>
                  <a:srgbClr val="FF0000"/>
                </a:solidFill>
                <a:latin typeface="Arial Black" panose="020B0A04020102020204"/>
                <a:cs typeface="Arial Black" panose="020B0A04020102020204"/>
              </a:rPr>
              <a:t>7.</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0"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270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4" name="object 4"/>
          <p:cNvSpPr txBox="1"/>
          <p:nvPr/>
        </p:nvSpPr>
        <p:spPr>
          <a:xfrm>
            <a:off x="222250" y="3067050"/>
            <a:ext cx="8571865" cy="2720340"/>
          </a:xfrm>
          <a:prstGeom prst="rect">
            <a:avLst/>
          </a:prstGeom>
        </p:spPr>
        <p:txBody>
          <a:bodyPr vert="horz" wrap="square" lIns="0" tIns="12700" rIns="0" bIns="0" rtlCol="0">
            <a:spAutoFit/>
          </a:bodyPr>
          <a:lstStyle/>
          <a:p>
            <a:pPr marL="12700" marR="6679565">
              <a:lnSpc>
                <a:spcPct val="134000"/>
              </a:lnSpc>
              <a:spcBef>
                <a:spcPts val="100"/>
              </a:spcBef>
            </a:pPr>
            <a:r>
              <a:rPr sz="2200" dirty="0">
                <a:solidFill>
                  <a:srgbClr val="FF0000"/>
                </a:solidFill>
                <a:latin typeface="Arial Black" panose="020B0A04020102020204"/>
                <a:cs typeface="Arial Black" panose="020B0A04020102020204"/>
              </a:rPr>
              <a:t>S</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 </a:t>
            </a:r>
            <a:r>
              <a:rPr sz="2200" dirty="0">
                <a:solidFill>
                  <a:srgbClr val="FF0000"/>
                </a:solidFill>
                <a:latin typeface="Arial Black" panose="020B0A04020102020204"/>
                <a:cs typeface="Arial Black" panose="020B0A04020102020204"/>
              </a:rPr>
              <a:t>D</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a:t>
            </a:r>
            <a:endParaRPr sz="2200">
              <a:latin typeface="Arial Black" panose="020B0A04020102020204"/>
              <a:cs typeface="Arial Black" panose="020B0A04020102020204"/>
            </a:endParaRPr>
          </a:p>
          <a:p>
            <a:pPr marL="12700">
              <a:lnSpc>
                <a:spcPct val="100000"/>
              </a:lnSpc>
              <a:spcBef>
                <a:spcPts val="890"/>
              </a:spcBef>
            </a:pPr>
            <a:r>
              <a:rPr sz="2200" dirty="0">
                <a:solidFill>
                  <a:srgbClr val="FF0000"/>
                </a:solidFill>
                <a:latin typeface="Arial Black" panose="020B0A04020102020204"/>
                <a:cs typeface="Arial Black" panose="020B0A04020102020204"/>
              </a:rPr>
              <a:t>k2</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1,30900</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(0,9)²</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3,3802</a:t>
            </a:r>
            <a:endParaRPr sz="2200">
              <a:latin typeface="Arial Black" panose="020B0A04020102020204"/>
              <a:cs typeface="Arial Black" panose="020B0A04020102020204"/>
            </a:endParaRPr>
          </a:p>
          <a:p>
            <a:pPr marL="12700" marR="5080">
              <a:lnSpc>
                <a:spcPct val="134000"/>
              </a:lnSpc>
              <a:spcBef>
                <a:spcPts val="10"/>
              </a:spcBef>
              <a:tabLst>
                <a:tab pos="7799705" algn="l"/>
              </a:tabLst>
            </a:pPr>
            <a:r>
              <a:rPr sz="2200" dirty="0">
                <a:solidFill>
                  <a:srgbClr val="FF0000"/>
                </a:solidFill>
                <a:latin typeface="Arial Black" panose="020B0A04020102020204"/>
                <a:cs typeface="Arial Black" panose="020B0A04020102020204"/>
              </a:rPr>
              <a:t>Ni</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k2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u="heavy" spc="-10" dirty="0">
                <a:solidFill>
                  <a:srgbClr val="FF0000"/>
                </a:solidFill>
                <a:uFill>
                  <a:solidFill>
                    <a:srgbClr val="FF0000"/>
                  </a:solidFill>
                </a:uFill>
                <a:latin typeface="Arial Black" panose="020B0A04020102020204"/>
                <a:cs typeface="Arial Black" panose="020B0A04020102020204"/>
              </a:rPr>
              <a:t>49593,6</a:t>
            </a:r>
            <a:r>
              <a:rPr sz="2200" u="heavy" dirty="0">
                <a:solidFill>
                  <a:srgbClr val="FF0000"/>
                </a:solidFill>
                <a:uFill>
                  <a:solidFill>
                    <a:srgbClr val="FF0000"/>
                  </a:solidFill>
                </a:uFill>
                <a:latin typeface="Arial Black" panose="020B0A04020102020204"/>
                <a:cs typeface="Arial Black" panose="020B0A04020102020204"/>
              </a:rPr>
              <a:t>	IkW</a:t>
            </a:r>
            <a:r>
              <a:rPr sz="2200" spc="-30"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Pe</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19,9</a:t>
            </a:r>
            <a:r>
              <a:rPr sz="2200" spc="-2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bar</a:t>
            </a:r>
            <a:endParaRPr sz="2200">
              <a:latin typeface="Arial Black" panose="020B0A04020102020204"/>
              <a:cs typeface="Arial Black" panose="020B0A04020102020204"/>
            </a:endParaRPr>
          </a:p>
          <a:p>
            <a:pPr marL="12700">
              <a:lnSpc>
                <a:spcPct val="100000"/>
              </a:lnSpc>
              <a:spcBef>
                <a:spcPts val="900"/>
              </a:spcBef>
            </a:pPr>
            <a:r>
              <a:rPr sz="2200" dirty="0">
                <a:solidFill>
                  <a:srgbClr val="FF0000"/>
                </a:solidFill>
                <a:latin typeface="Arial Black" panose="020B0A04020102020204"/>
                <a:cs typeface="Arial Black" panose="020B0A04020102020204"/>
              </a:rPr>
              <a:t>Ne</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Pe</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k2</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19,9</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47220,7</a:t>
            </a:r>
            <a:r>
              <a:rPr sz="2200" u="heavy" spc="-15" dirty="0">
                <a:solidFill>
                  <a:srgbClr val="FF0000"/>
                </a:solidFill>
                <a:uFill>
                  <a:solidFill>
                    <a:srgbClr val="FF0000"/>
                  </a:solidFill>
                </a:u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kW</a:t>
            </a:r>
            <a:r>
              <a:rPr sz="2200" spc="-5"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a:t>
            </a:r>
            <a:endParaRPr sz="22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8390"/>
            <a:ext cx="8555990" cy="1652270"/>
          </a:xfrm>
          <a:prstGeom prst="rect">
            <a:avLst/>
          </a:prstGeom>
        </p:spPr>
        <p:txBody>
          <a:bodyPr vert="horz" wrap="square" lIns="0" tIns="12700" rIns="0" bIns="0" rtlCol="0">
            <a:spAutoFit/>
          </a:bodyPr>
          <a:lstStyle/>
          <a:p>
            <a:pPr marL="241300" marR="436880" indent="-228600">
              <a:lnSpc>
                <a:spcPct val="117000"/>
              </a:lnSpc>
              <a:spcBef>
                <a:spcPts val="100"/>
              </a:spcBef>
            </a:pPr>
            <a:r>
              <a:rPr sz="1200" dirty="0">
                <a:solidFill>
                  <a:srgbClr val="FF0000"/>
                </a:solidFill>
                <a:latin typeface="Arial Black" panose="020B0A04020102020204"/>
                <a:cs typeface="Arial Black" panose="020B0A04020102020204"/>
              </a:rPr>
              <a:t>7.</a:t>
            </a:r>
            <a:r>
              <a:rPr sz="1200" spc="16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EΝΝΕΑΚΥΛΙΝΔΡΗ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ΔΙΧΡΟΝΗ</a:t>
            </a:r>
            <a:r>
              <a:rPr sz="1200" spc="-35" dirty="0">
                <a:latin typeface="Arial Black" panose="020B0A04020102020204"/>
                <a:cs typeface="Arial Black" panose="020B0A04020102020204"/>
              </a:rPr>
              <a:t> </a:t>
            </a:r>
            <a:r>
              <a:rPr sz="1200" spc="-10" dirty="0">
                <a:latin typeface="Arial Black" panose="020B0A04020102020204"/>
                <a:cs typeface="Arial Black" panose="020B0A04020102020204"/>
              </a:rPr>
              <a:t>ΠΕΤΡΕΛΑΙΟΜΗΧΑΝΗ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ΕΧΕΙ</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ΔΙΑΔΡΟΜΗ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S</a:t>
            </a:r>
            <a:r>
              <a:rPr sz="1200" spc="-2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318,8</a:t>
            </a:r>
            <a:r>
              <a:rPr sz="1200" spc="-40" dirty="0">
                <a:solidFill>
                  <a:srgbClr val="FF0000"/>
                </a:solidFill>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cm</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ΔΙΑΜΕΤΡΟ</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ΕΜΒΟΛΟΥ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D</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900</a:t>
            </a:r>
            <a:r>
              <a:rPr sz="1200" spc="-4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mm</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ΣΤΡΟΦΕΣ</a:t>
            </a:r>
            <a:r>
              <a:rPr sz="1200" spc="-3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78</a:t>
            </a:r>
            <a:r>
              <a:rPr sz="1200" spc="-3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ΤΟ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ΛΕΠΤΟ,</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ΕΝΔΕΙΚΝΥΜΕΝΗ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5" dirty="0">
                <a:latin typeface="Arial Black" panose="020B0A04020102020204"/>
                <a:cs typeface="Arial Black" panose="020B0A04020102020204"/>
              </a:rPr>
              <a:t> </a:t>
            </a:r>
            <a:r>
              <a:rPr sz="1200" spc="-25" dirty="0">
                <a:latin typeface="Arial Black" panose="020B0A04020102020204"/>
                <a:cs typeface="Arial Black" panose="020B0A04020102020204"/>
              </a:rPr>
              <a:t>ΓΙΑ </a:t>
            </a:r>
            <a:r>
              <a:rPr sz="1200" dirty="0">
                <a:latin typeface="Arial Black" panose="020B0A04020102020204"/>
                <a:cs typeface="Arial Black" panose="020B0A04020102020204"/>
              </a:rPr>
              <a:t>ΟΛΟΥΣ</a:t>
            </a:r>
            <a:r>
              <a:rPr sz="1200" spc="-50" dirty="0">
                <a:latin typeface="Arial Black" panose="020B0A04020102020204"/>
                <a:cs typeface="Arial Black" panose="020B0A04020102020204"/>
              </a:rPr>
              <a:t> </a:t>
            </a:r>
            <a:r>
              <a:rPr sz="1200" dirty="0">
                <a:latin typeface="Arial Black" panose="020B0A04020102020204"/>
                <a:cs typeface="Arial Black" panose="020B0A04020102020204"/>
              </a:rPr>
              <a:t>ΤΟΥΣ</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ΚΥΛΙΝΔΡΟΥΣ</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Pi</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2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20,9</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bar</a:t>
            </a:r>
            <a:r>
              <a:rPr sz="1200" spc="-20"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25" dirty="0">
                <a:latin typeface="Arial Black" panose="020B0A04020102020204"/>
                <a:cs typeface="Arial Black" panose="020B0A04020102020204"/>
              </a:rPr>
              <a:t> </a:t>
            </a:r>
            <a:r>
              <a:rPr sz="1200" dirty="0">
                <a:latin typeface="Arial Black" panose="020B0A04020102020204"/>
                <a:cs typeface="Arial Black" panose="020B0A04020102020204"/>
              </a:rPr>
              <a:t>ΜΕΣΗ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ΠΙΕΣΗ</a:t>
            </a:r>
            <a:r>
              <a:rPr sz="1200" spc="-30" dirty="0">
                <a:latin typeface="Arial Black" panose="020B0A04020102020204"/>
                <a:cs typeface="Arial Black" panose="020B0A04020102020204"/>
              </a:rPr>
              <a:t> </a:t>
            </a:r>
            <a:r>
              <a:rPr sz="1200" dirty="0">
                <a:latin typeface="Arial Black" panose="020B0A04020102020204"/>
                <a:cs typeface="Arial Black" panose="020B0A04020102020204"/>
              </a:rPr>
              <a:t>ΑΠΩΛΕΙΩΝ</a:t>
            </a:r>
            <a:r>
              <a:rPr sz="1200" spc="-3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k1</a:t>
            </a:r>
            <a:r>
              <a:rPr sz="1200" spc="-35"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a:t>
            </a:r>
            <a:r>
              <a:rPr sz="1200" spc="-30" dirty="0">
                <a:solidFill>
                  <a:srgbClr val="FF0000"/>
                </a:solidFill>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1</a:t>
            </a:r>
            <a:r>
              <a:rPr sz="1200" spc="-30" dirty="0">
                <a:solidFill>
                  <a:srgbClr val="FF0000"/>
                </a:solidFill>
                <a:latin typeface="Arial Black" panose="020B0A04020102020204"/>
                <a:cs typeface="Arial Black" panose="020B0A04020102020204"/>
              </a:rPr>
              <a:t> </a:t>
            </a:r>
            <a:r>
              <a:rPr sz="1200" spc="-20" dirty="0">
                <a:solidFill>
                  <a:srgbClr val="FF0000"/>
                </a:solidFill>
                <a:latin typeface="Arial Black" panose="020B0A04020102020204"/>
                <a:cs typeface="Arial Black" panose="020B0A04020102020204"/>
              </a:rPr>
              <a:t>bar</a:t>
            </a:r>
            <a:r>
              <a:rPr sz="1200" spc="-2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080">
              <a:lnSpc>
                <a:spcPct val="134000"/>
              </a:lnSpc>
              <a:spcBef>
                <a:spcPts val="10"/>
              </a:spcBef>
            </a:pPr>
            <a:r>
              <a:rPr sz="1200" dirty="0">
                <a:latin typeface="Arial Black" panose="020B0A04020102020204"/>
                <a:cs typeface="Arial Black" panose="020B0A04020102020204"/>
              </a:rPr>
              <a:t>Η</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ΜΗΧΑΝΗ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ΚΑΤΑΝΑΛΩΝΕΙ</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ΚΑΥΣΙΜΟ</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ΑΝΑ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ΩΡΑ</a:t>
            </a:r>
            <a:r>
              <a:rPr sz="1200" spc="-45"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8,088</a:t>
            </a:r>
            <a:r>
              <a:rPr sz="1200" spc="-45"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Ton</a:t>
            </a:r>
            <a:r>
              <a:rPr sz="1200" spc="-1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ΘΕΡΜΙΚΗ</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ΙΚΑΝΟΤΗΤΑ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ΤΟΥ</a:t>
            </a:r>
            <a:r>
              <a:rPr sz="1200" spc="-40" dirty="0">
                <a:latin typeface="Arial Black" panose="020B0A04020102020204"/>
                <a:cs typeface="Arial Black" panose="020B0A04020102020204"/>
              </a:rPr>
              <a:t> </a:t>
            </a:r>
            <a:r>
              <a:rPr sz="1200" spc="-10" dirty="0">
                <a:latin typeface="Arial Black" panose="020B0A04020102020204"/>
                <a:cs typeface="Arial Black" panose="020B0A04020102020204"/>
              </a:rPr>
              <a:t>ΚΑΥΣΙΜΟΥ </a:t>
            </a:r>
            <a:r>
              <a:rPr sz="1200" dirty="0">
                <a:latin typeface="Arial Black" panose="020B0A04020102020204"/>
                <a:cs typeface="Arial Black" panose="020B0A04020102020204"/>
              </a:rPr>
              <a:t>ΕΙΝΑΙ</a:t>
            </a:r>
            <a:r>
              <a:rPr sz="1200" spc="-5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41994</a:t>
            </a:r>
            <a:r>
              <a:rPr sz="1200" spc="-50" dirty="0">
                <a:solidFill>
                  <a:srgbClr val="FF0000"/>
                </a:solidFill>
                <a:latin typeface="Arial Black" panose="020B0A04020102020204"/>
                <a:cs typeface="Arial Black" panose="020B0A04020102020204"/>
              </a:rPr>
              <a:t> </a:t>
            </a:r>
            <a:r>
              <a:rPr sz="1200" spc="-10" dirty="0">
                <a:solidFill>
                  <a:srgbClr val="FF0000"/>
                </a:solidFill>
                <a:latin typeface="Arial Black" panose="020B0A04020102020204"/>
                <a:cs typeface="Arial Black" panose="020B0A04020102020204"/>
              </a:rPr>
              <a:t>KJ/Kg</a:t>
            </a:r>
            <a:r>
              <a:rPr sz="1200" spc="-10" dirty="0">
                <a:latin typeface="Arial Black" panose="020B0A04020102020204"/>
                <a:cs typeface="Arial Black" panose="020B0A04020102020204"/>
              </a:rPr>
              <a:t>.</a:t>
            </a:r>
            <a:endParaRPr sz="1200">
              <a:latin typeface="Arial Black" panose="020B0A04020102020204"/>
              <a:cs typeface="Arial Black" panose="020B0A04020102020204"/>
            </a:endParaRPr>
          </a:p>
          <a:p>
            <a:pPr marL="263525" marR="52705">
              <a:lnSpc>
                <a:spcPts val="1940"/>
              </a:lnSpc>
              <a:spcBef>
                <a:spcPts val="90"/>
              </a:spcBef>
            </a:pPr>
            <a:r>
              <a:rPr sz="1200" dirty="0">
                <a:latin typeface="Arial Black" panose="020B0A04020102020204"/>
                <a:cs typeface="Arial Black" panose="020B0A04020102020204"/>
              </a:rPr>
              <a:t>ΝΑ</a:t>
            </a:r>
            <a:r>
              <a:rPr sz="1200" spc="-55" dirty="0">
                <a:latin typeface="Arial Black" panose="020B0A04020102020204"/>
                <a:cs typeface="Arial Black" panose="020B0A04020102020204"/>
              </a:rPr>
              <a:t> </a:t>
            </a:r>
            <a:r>
              <a:rPr sz="1200" dirty="0">
                <a:latin typeface="Arial Black" panose="020B0A04020102020204"/>
                <a:cs typeface="Arial Black" panose="020B0A04020102020204"/>
              </a:rPr>
              <a:t>ΥΠΟΛΟΓΙΣΤΟΥΝ</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ΣΤΑΘΕΡΑ</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ΚΥΛΙΝΔΡΟΥ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k2</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ΕΝΔΕΙΚΝΥΜΕΝΗ</a:t>
            </a:r>
            <a:r>
              <a:rPr sz="1200" spc="-40">
                <a:latin typeface="Arial Black" panose="020B0A04020102020204"/>
                <a:cs typeface="Arial Black" panose="020B0A04020102020204"/>
              </a:rPr>
              <a:t> </a:t>
            </a:r>
            <a:r>
              <a:rPr sz="1200" smtClean="0">
                <a:latin typeface="Arial Black" panose="020B0A04020102020204"/>
                <a:cs typeface="Arial Black" panose="020B0A04020102020204"/>
              </a:rPr>
              <a:t>ΙΣΧΥ</a:t>
            </a:r>
            <a:r>
              <a:rPr lang="el-GR" sz="1200" dirty="0" smtClean="0">
                <a:latin typeface="Arial Black" panose="020B0A04020102020204"/>
                <a:cs typeface="Arial Black" panose="020B0A04020102020204"/>
              </a:rPr>
              <a:t>Σ</a:t>
            </a:r>
            <a:r>
              <a:rPr sz="1200" spc="-45"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Ni</a:t>
            </a:r>
            <a:r>
              <a:rPr sz="1200" dirty="0">
                <a:latin typeface="Arial Black" panose="020B0A04020102020204"/>
                <a:cs typeface="Arial Black" panose="020B0A04020102020204"/>
              </a:rPr>
              <a:t>,</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H</a:t>
            </a:r>
            <a:r>
              <a:rPr sz="1200" spc="-45" dirty="0">
                <a:latin typeface="Arial Black" panose="020B0A04020102020204"/>
                <a:cs typeface="Arial Black" panose="020B0A04020102020204"/>
              </a:rPr>
              <a:t> </a:t>
            </a:r>
            <a:r>
              <a:rPr sz="1200">
                <a:latin typeface="Arial Black" panose="020B0A04020102020204"/>
                <a:cs typeface="Arial Black" panose="020B0A04020102020204"/>
              </a:rPr>
              <a:t>ΠΡΑΓΜΑΤΙΚΗ</a:t>
            </a:r>
            <a:r>
              <a:rPr sz="1200" spc="-40">
                <a:latin typeface="Arial Black" panose="020B0A04020102020204"/>
                <a:cs typeface="Arial Black" panose="020B0A04020102020204"/>
              </a:rPr>
              <a:t> </a:t>
            </a:r>
            <a:r>
              <a:rPr sz="1200" spc="-20" smtClean="0">
                <a:latin typeface="Arial Black" panose="020B0A04020102020204"/>
                <a:cs typeface="Arial Black" panose="020B0A04020102020204"/>
              </a:rPr>
              <a:t>ΙΣΧΥ</a:t>
            </a:r>
            <a:r>
              <a:rPr lang="el-GR" sz="1200" spc="-20" dirty="0" smtClean="0">
                <a:latin typeface="Arial Black" panose="020B0A04020102020204"/>
                <a:cs typeface="Arial Black" panose="020B0A04020102020204"/>
              </a:rPr>
              <a:t>Σ</a:t>
            </a:r>
            <a:r>
              <a:rPr sz="1200" spc="-20" smtClean="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Ne</a:t>
            </a:r>
            <a:r>
              <a:rPr sz="1200" dirty="0">
                <a:latin typeface="Arial Black" panose="020B0A04020102020204"/>
                <a:cs typeface="Arial Black" panose="020B0A04020102020204"/>
              </a:rPr>
              <a:t>,</a:t>
            </a:r>
            <a:r>
              <a:rPr sz="1200" spc="-45" dirty="0">
                <a:latin typeface="Arial Black" panose="020B0A04020102020204"/>
                <a:cs typeface="Arial Black" panose="020B0A04020102020204"/>
              </a:rPr>
              <a:t> </a:t>
            </a:r>
            <a:r>
              <a:rPr sz="1200" dirty="0">
                <a:latin typeface="Arial Black" panose="020B0A04020102020204"/>
                <a:cs typeface="Arial Black" panose="020B0A04020102020204"/>
              </a:rPr>
              <a:t>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ΕΙΔΙΚΗ</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ΚΑΤΑΝΑΛΩΣΗ</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ΚΑΥΣΙΜΟΥ</a:t>
            </a:r>
            <a:r>
              <a:rPr sz="1200" spc="-40" dirty="0">
                <a:latin typeface="Arial Black" panose="020B0A04020102020204"/>
                <a:cs typeface="Arial Black" panose="020B0A04020102020204"/>
              </a:rPr>
              <a:t> </a:t>
            </a:r>
            <a:r>
              <a:rPr sz="1200" dirty="0">
                <a:solidFill>
                  <a:srgbClr val="FF0000"/>
                </a:solidFill>
                <a:latin typeface="Arial Black" panose="020B0A04020102020204"/>
                <a:cs typeface="Arial Black" panose="020B0A04020102020204"/>
              </a:rPr>
              <a:t>be</a:t>
            </a:r>
            <a:r>
              <a:rPr sz="1200" spc="-45" dirty="0">
                <a:solidFill>
                  <a:srgbClr val="FF0000"/>
                </a:solidFill>
                <a:latin typeface="Arial Black" panose="020B0A04020102020204"/>
                <a:cs typeface="Arial Black" panose="020B0A04020102020204"/>
              </a:rPr>
              <a:t> </a:t>
            </a:r>
            <a:r>
              <a:rPr sz="1200" dirty="0">
                <a:latin typeface="Arial Black" panose="020B0A04020102020204"/>
                <a:cs typeface="Arial Black" panose="020B0A04020102020204"/>
              </a:rPr>
              <a:t>ΚΑΙ</a:t>
            </a:r>
            <a:r>
              <a:rPr sz="1200" spc="-35" dirty="0">
                <a:latin typeface="Arial Black" panose="020B0A04020102020204"/>
                <a:cs typeface="Arial Black" panose="020B0A04020102020204"/>
              </a:rPr>
              <a:t> </a:t>
            </a:r>
            <a:r>
              <a:rPr sz="1200" dirty="0">
                <a:latin typeface="Arial Black" panose="020B0A04020102020204"/>
                <a:cs typeface="Arial Black" panose="020B0A04020102020204"/>
              </a:rPr>
              <a:t>Ο</a:t>
            </a:r>
            <a:r>
              <a:rPr sz="1200" spc="-40" dirty="0">
                <a:latin typeface="Arial Black" panose="020B0A04020102020204"/>
                <a:cs typeface="Arial Black" panose="020B0A04020102020204"/>
              </a:rPr>
              <a:t> </a:t>
            </a:r>
            <a:r>
              <a:rPr sz="1200" dirty="0">
                <a:latin typeface="Arial Black" panose="020B0A04020102020204"/>
                <a:cs typeface="Arial Black" panose="020B0A04020102020204"/>
              </a:rPr>
              <a:t>ΟΛΙΚΟΣ</a:t>
            </a:r>
            <a:r>
              <a:rPr sz="1200" spc="-40" dirty="0">
                <a:latin typeface="Arial Black" panose="020B0A04020102020204"/>
                <a:cs typeface="Arial Black" panose="020B0A04020102020204"/>
              </a:rPr>
              <a:t> </a:t>
            </a:r>
            <a:r>
              <a:rPr sz="1200">
                <a:latin typeface="Arial Black" panose="020B0A04020102020204"/>
                <a:cs typeface="Arial Black" panose="020B0A04020102020204"/>
              </a:rPr>
              <a:t>ΒΑΘΜΟΣ</a:t>
            </a:r>
            <a:r>
              <a:rPr sz="1200" spc="-35">
                <a:latin typeface="Arial Black" panose="020B0A04020102020204"/>
                <a:cs typeface="Arial Black" panose="020B0A04020102020204"/>
              </a:rPr>
              <a:t> </a:t>
            </a:r>
            <a:r>
              <a:rPr sz="1200" smtClean="0">
                <a:latin typeface="Arial Black" panose="020B0A04020102020204"/>
                <a:cs typeface="Arial Black" panose="020B0A04020102020204"/>
              </a:rPr>
              <a:t>ΑΠΟΔΟΣ</a:t>
            </a:r>
            <a:r>
              <a:rPr lang="el-GR" sz="1200" dirty="0" smtClean="0">
                <a:latin typeface="Arial Black" panose="020B0A04020102020204"/>
                <a:cs typeface="Arial Black" panose="020B0A04020102020204"/>
              </a:rPr>
              <a:t>Η</a:t>
            </a:r>
            <a:r>
              <a:rPr sz="1200" smtClean="0">
                <a:latin typeface="Arial Black" panose="020B0A04020102020204"/>
                <a:cs typeface="Arial Black" panose="020B0A04020102020204"/>
              </a:rPr>
              <a:t>Σ</a:t>
            </a:r>
            <a:r>
              <a:rPr sz="1200" spc="-30" smtClean="0">
                <a:latin typeface="Arial Black" panose="020B0A04020102020204"/>
                <a:cs typeface="Arial Black" panose="020B0A04020102020204"/>
              </a:rPr>
              <a:t> </a:t>
            </a:r>
            <a:r>
              <a:rPr sz="1200" spc="-25" dirty="0">
                <a:solidFill>
                  <a:srgbClr val="FF0000"/>
                </a:solidFill>
                <a:latin typeface="Arial Black" panose="020B0A04020102020204"/>
                <a:cs typeface="Arial Black" panose="020B0A04020102020204"/>
              </a:rPr>
              <a:t>ηe</a:t>
            </a:r>
            <a:r>
              <a:rPr sz="1200" spc="-25" dirty="0">
                <a:latin typeface="Arial Black" panose="020B0A04020102020204"/>
                <a:cs typeface="Arial Black" panose="020B0A04020102020204"/>
              </a:rPr>
              <a:t>.</a:t>
            </a:r>
            <a:endParaRPr sz="1200">
              <a:latin typeface="Arial Black" panose="020B0A04020102020204"/>
              <a:cs typeface="Arial Black" panose="020B0A04020102020204"/>
            </a:endParaRPr>
          </a:p>
        </p:txBody>
      </p:sp>
      <p:sp>
        <p:nvSpPr>
          <p:cNvPr id="4" name="object 4"/>
          <p:cNvSpPr txBox="1"/>
          <p:nvPr/>
        </p:nvSpPr>
        <p:spPr>
          <a:xfrm>
            <a:off x="222250" y="3067050"/>
            <a:ext cx="8571865" cy="3168650"/>
          </a:xfrm>
          <a:prstGeom prst="rect">
            <a:avLst/>
          </a:prstGeom>
        </p:spPr>
        <p:txBody>
          <a:bodyPr vert="horz" wrap="square" lIns="0" tIns="12700" rIns="0" bIns="0" rtlCol="0">
            <a:spAutoFit/>
          </a:bodyPr>
          <a:lstStyle/>
          <a:p>
            <a:pPr marL="12700" marR="6679565">
              <a:lnSpc>
                <a:spcPct val="134000"/>
              </a:lnSpc>
              <a:spcBef>
                <a:spcPts val="100"/>
              </a:spcBef>
            </a:pPr>
            <a:r>
              <a:rPr sz="2200" dirty="0">
                <a:solidFill>
                  <a:srgbClr val="FF0000"/>
                </a:solidFill>
                <a:latin typeface="Arial Black" panose="020B0A04020102020204"/>
                <a:cs typeface="Arial Black" panose="020B0A04020102020204"/>
              </a:rPr>
              <a:t>S</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 </a:t>
            </a:r>
            <a:r>
              <a:rPr sz="2200" dirty="0">
                <a:solidFill>
                  <a:srgbClr val="FF0000"/>
                </a:solidFill>
                <a:latin typeface="Arial Black" panose="020B0A04020102020204"/>
                <a:cs typeface="Arial Black" panose="020B0A04020102020204"/>
              </a:rPr>
              <a:t>D</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a:t>
            </a:r>
            <a:r>
              <a:rPr sz="2200" spc="-1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m.</a:t>
            </a:r>
            <a:endParaRPr sz="2200">
              <a:latin typeface="Arial Black" panose="020B0A04020102020204"/>
              <a:cs typeface="Arial Black" panose="020B0A04020102020204"/>
            </a:endParaRPr>
          </a:p>
          <a:p>
            <a:pPr marL="12700">
              <a:lnSpc>
                <a:spcPct val="100000"/>
              </a:lnSpc>
              <a:spcBef>
                <a:spcPts val="890"/>
              </a:spcBef>
            </a:pPr>
            <a:r>
              <a:rPr sz="2200" dirty="0">
                <a:solidFill>
                  <a:srgbClr val="FF0000"/>
                </a:solidFill>
                <a:latin typeface="Arial Black" panose="020B0A04020102020204"/>
                <a:cs typeface="Arial Black" panose="020B0A04020102020204"/>
              </a:rPr>
              <a:t>k2</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1,30900</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(0,9)²</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X</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3,188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3,3802</a:t>
            </a:r>
            <a:endParaRPr sz="2200">
              <a:latin typeface="Arial Black" panose="020B0A04020102020204"/>
              <a:cs typeface="Arial Black" panose="020B0A04020102020204"/>
            </a:endParaRPr>
          </a:p>
          <a:p>
            <a:pPr marL="12700" marR="5080">
              <a:lnSpc>
                <a:spcPct val="134000"/>
              </a:lnSpc>
              <a:spcBef>
                <a:spcPts val="10"/>
              </a:spcBef>
              <a:tabLst>
                <a:tab pos="7799705" algn="l"/>
              </a:tabLst>
            </a:pPr>
            <a:r>
              <a:rPr sz="2200" dirty="0">
                <a:solidFill>
                  <a:srgbClr val="FF0000"/>
                </a:solidFill>
                <a:latin typeface="Arial Black" panose="020B0A04020102020204"/>
                <a:cs typeface="Arial Black" panose="020B0A04020102020204"/>
              </a:rPr>
              <a:t>Ni</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k2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u="heavy" spc="-10" dirty="0">
                <a:solidFill>
                  <a:srgbClr val="FF0000"/>
                </a:solidFill>
                <a:uFill>
                  <a:solidFill>
                    <a:srgbClr val="FF0000"/>
                  </a:solidFill>
                </a:uFill>
                <a:latin typeface="Arial Black" panose="020B0A04020102020204"/>
                <a:cs typeface="Arial Black" panose="020B0A04020102020204"/>
              </a:rPr>
              <a:t>49593,6</a:t>
            </a:r>
            <a:r>
              <a:rPr sz="2200" u="heavy" dirty="0">
                <a:solidFill>
                  <a:srgbClr val="FF0000"/>
                </a:solidFill>
                <a:uFill>
                  <a:solidFill>
                    <a:srgbClr val="FF0000"/>
                  </a:solidFill>
                </a:uFill>
                <a:latin typeface="Arial Black" panose="020B0A04020102020204"/>
                <a:cs typeface="Arial Black" panose="020B0A04020102020204"/>
              </a:rPr>
              <a:t>	IkW</a:t>
            </a:r>
            <a:r>
              <a:rPr sz="2200" spc="-30"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Pe</a:t>
            </a:r>
            <a:r>
              <a:rPr sz="2200" spc="-3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Pi</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20,9</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19,9</a:t>
            </a:r>
            <a:r>
              <a:rPr sz="2200" spc="-20" dirty="0">
                <a:solidFill>
                  <a:srgbClr val="FF0000"/>
                </a:solidFill>
                <a:latin typeface="Arial Black" panose="020B0A04020102020204"/>
                <a:cs typeface="Arial Black" panose="020B0A04020102020204"/>
              </a:rPr>
              <a:t> </a:t>
            </a:r>
            <a:r>
              <a:rPr sz="2200" spc="-25" dirty="0">
                <a:solidFill>
                  <a:srgbClr val="FF0000"/>
                </a:solidFill>
                <a:latin typeface="Arial Black" panose="020B0A04020102020204"/>
                <a:cs typeface="Arial Black" panose="020B0A04020102020204"/>
              </a:rPr>
              <a:t>bar</a:t>
            </a:r>
            <a:endParaRPr sz="2200">
              <a:latin typeface="Arial Black" panose="020B0A04020102020204"/>
              <a:cs typeface="Arial Black" panose="020B0A04020102020204"/>
            </a:endParaRPr>
          </a:p>
          <a:p>
            <a:pPr marL="12700" marR="28575">
              <a:lnSpc>
                <a:spcPct val="134000"/>
              </a:lnSpc>
              <a:spcBef>
                <a:spcPts val="10"/>
              </a:spcBef>
            </a:pPr>
            <a:r>
              <a:rPr sz="2200" dirty="0">
                <a:solidFill>
                  <a:srgbClr val="FF0000"/>
                </a:solidFill>
                <a:latin typeface="Arial Black" panose="020B0A04020102020204"/>
                <a:cs typeface="Arial Black" panose="020B0A04020102020204"/>
              </a:rPr>
              <a:t>Ne</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Z</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Pe</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k2</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η</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9</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19,9</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3,3802</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78</a:t>
            </a:r>
            <a:r>
              <a:rPr sz="2200" spc="-1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47220,7</a:t>
            </a:r>
            <a:r>
              <a:rPr sz="2200" u="heavy" spc="-15" dirty="0">
                <a:solidFill>
                  <a:srgbClr val="FF0000"/>
                </a:solidFill>
                <a:uFill>
                  <a:solidFill>
                    <a:srgbClr val="FF0000"/>
                  </a:solidFill>
                </a:u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kW</a:t>
            </a:r>
            <a:r>
              <a:rPr sz="2200" spc="-5"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be</a:t>
            </a:r>
            <a:r>
              <a:rPr sz="2200" spc="-4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k</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Ne</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2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8088</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47220,7</a:t>
            </a:r>
            <a:r>
              <a:rPr sz="2200" spc="-3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a:t>
            </a:r>
            <a:r>
              <a:rPr sz="2200" spc="-10" dirty="0">
                <a:solidFill>
                  <a:srgbClr val="FF0000"/>
                </a:solid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0,171</a:t>
            </a:r>
            <a:r>
              <a:rPr sz="2200" u="heavy" spc="-25" dirty="0">
                <a:solidFill>
                  <a:srgbClr val="FF0000"/>
                </a:solidFill>
                <a:uFill>
                  <a:solidFill>
                    <a:srgbClr val="FF0000"/>
                  </a:solidFill>
                </a:uFill>
                <a:latin typeface="Arial Black" panose="020B0A04020102020204"/>
                <a:cs typeface="Arial Black" panose="020B0A04020102020204"/>
              </a:rPr>
              <a:t> </a:t>
            </a:r>
            <a:r>
              <a:rPr sz="2200" u="heavy" dirty="0">
                <a:solidFill>
                  <a:srgbClr val="FF0000"/>
                </a:solidFill>
                <a:uFill>
                  <a:solidFill>
                    <a:srgbClr val="FF0000"/>
                  </a:solidFill>
                </a:uFill>
                <a:latin typeface="Arial Black" panose="020B0A04020102020204"/>
                <a:cs typeface="Arial Black" panose="020B0A04020102020204"/>
              </a:rPr>
              <a:t>Kg/kW.h</a:t>
            </a:r>
            <a:r>
              <a:rPr sz="2200" spc="-15" dirty="0">
                <a:solidFill>
                  <a:srgbClr val="FF0000"/>
                </a:solidFill>
                <a:latin typeface="Arial Black" panose="020B0A04020102020204"/>
                <a:cs typeface="Arial Black" panose="020B0A04020102020204"/>
              </a:rPr>
              <a:t> </a:t>
            </a:r>
            <a:r>
              <a:rPr sz="2200" spc="-50" dirty="0">
                <a:solidFill>
                  <a:srgbClr val="FF0000"/>
                </a:solidFill>
                <a:latin typeface="Arial Black" panose="020B0A04020102020204"/>
                <a:cs typeface="Arial Black" panose="020B0A04020102020204"/>
              </a:rPr>
              <a:t>.</a:t>
            </a:r>
            <a:endParaRPr sz="22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FFF00"/>
          </a:solidFill>
        </p:spPr>
        <p:txBody>
          <a:bodyPr wrap="square" lIns="0" tIns="0" rIns="0" bIns="0" rtlCol="0"/>
          <a:lstStyle/>
          <a:p/>
        </p:txBody>
      </p:sp>
      <p:sp>
        <p:nvSpPr>
          <p:cNvPr id="3" name="object 3"/>
          <p:cNvSpPr txBox="1"/>
          <p:nvPr/>
        </p:nvSpPr>
        <p:spPr>
          <a:xfrm>
            <a:off x="222250" y="1089660"/>
            <a:ext cx="8163559" cy="1516380"/>
          </a:xfrm>
          <a:prstGeom prst="rect">
            <a:avLst/>
          </a:prstGeom>
        </p:spPr>
        <p:txBody>
          <a:bodyPr vert="horz" wrap="square" lIns="0" tIns="12700" rIns="0" bIns="0" rtlCol="0">
            <a:spAutoFit/>
          </a:bodyPr>
          <a:lstStyle/>
          <a:p>
            <a:pPr marL="222250" marR="5080" indent="-209550">
              <a:lnSpc>
                <a:spcPct val="117000"/>
              </a:lnSpc>
              <a:spcBef>
                <a:spcPts val="100"/>
              </a:spcBef>
            </a:pPr>
            <a:r>
              <a:rPr sz="1100" dirty="0">
                <a:solidFill>
                  <a:srgbClr val="FF0000"/>
                </a:solidFill>
                <a:latin typeface="Arial Black" panose="020B0A04020102020204"/>
                <a:cs typeface="Arial Black" panose="020B0A04020102020204"/>
              </a:rPr>
              <a:t>7.</a:t>
            </a:r>
            <a:r>
              <a:rPr sz="1100" spc="180"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EΝΝΕΑΚΥΛΙΝΔΡΗ</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ΔΙΧΡΟΝΗ</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ΠΕΤΡΕΛΑΙΟΜΗΧΑΝΗ</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ΕΧΕΙ</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ΔΙΑΔΡΟΜΗ</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ΕΜΒΟΛΟΥ</a:t>
            </a:r>
            <a:r>
              <a:rPr sz="1100" spc="8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S</a:t>
            </a:r>
            <a:r>
              <a:rPr sz="1100" spc="1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1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318,8</a:t>
            </a:r>
            <a:r>
              <a:rPr sz="1100" spc="1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cm</a:t>
            </a:r>
            <a:r>
              <a:rPr sz="1100" dirty="0">
                <a:latin typeface="Arial Black" panose="020B0A04020102020204"/>
                <a:cs typeface="Arial Black" panose="020B0A04020102020204"/>
              </a:rPr>
              <a:t>,</a:t>
            </a:r>
            <a:r>
              <a:rPr sz="1100" spc="10" dirty="0">
                <a:latin typeface="Arial Black" panose="020B0A04020102020204"/>
                <a:cs typeface="Arial Black" panose="020B0A04020102020204"/>
              </a:rPr>
              <a:t> </a:t>
            </a:r>
            <a:r>
              <a:rPr sz="1100" spc="-10" dirty="0">
                <a:latin typeface="Arial Black" panose="020B0A04020102020204"/>
                <a:cs typeface="Arial Black" panose="020B0A04020102020204"/>
              </a:rPr>
              <a:t>ΔΙΑΜΕΤΡΟ </a:t>
            </a:r>
            <a:r>
              <a:rPr sz="1100" dirty="0">
                <a:latin typeface="Arial Black" panose="020B0A04020102020204"/>
                <a:cs typeface="Arial Black" panose="020B0A04020102020204"/>
              </a:rPr>
              <a:t>ΕΜΒΟΛΟΥ</a:t>
            </a:r>
            <a:r>
              <a:rPr sz="1100" spc="1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D</a:t>
            </a:r>
            <a:r>
              <a:rPr sz="1100" spc="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a:t>
            </a:r>
            <a:r>
              <a:rPr sz="1100" spc="1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900</a:t>
            </a:r>
            <a:r>
              <a:rPr sz="1100" spc="-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mm</a:t>
            </a:r>
            <a:r>
              <a:rPr sz="1100" dirty="0">
                <a:latin typeface="Arial Black" panose="020B0A04020102020204"/>
                <a:cs typeface="Arial Black" panose="020B0A04020102020204"/>
              </a:rPr>
              <a:t>,</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ΣΤΡΟΦΕΣ</a:t>
            </a:r>
            <a:r>
              <a:rPr sz="1100" spc="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78 </a:t>
            </a:r>
            <a:r>
              <a:rPr sz="1100" dirty="0">
                <a:latin typeface="Arial Black" panose="020B0A04020102020204"/>
                <a:cs typeface="Arial Black" panose="020B0A04020102020204"/>
              </a:rPr>
              <a:t>ΤΟ</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ΛΕΠΤΟ,</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ΜΕΣΗ</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ΕΝΔΕΙΚΝΥΜΕΝΗ ΠΙΕΣΗ</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ΓΙΑ</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ΟΛΟΥΣ</a:t>
            </a:r>
            <a:r>
              <a:rPr sz="1100" spc="10" dirty="0">
                <a:latin typeface="Arial Black" panose="020B0A04020102020204"/>
                <a:cs typeface="Arial Black" panose="020B0A04020102020204"/>
              </a:rPr>
              <a:t> </a:t>
            </a:r>
            <a:r>
              <a:rPr sz="1100" spc="-20" dirty="0">
                <a:latin typeface="Arial Black" panose="020B0A04020102020204"/>
                <a:cs typeface="Arial Black" panose="020B0A04020102020204"/>
              </a:rPr>
              <a:t>ΤΟΥΣ </a:t>
            </a:r>
            <a:r>
              <a:rPr sz="1100" dirty="0">
                <a:latin typeface="Arial Black" panose="020B0A04020102020204"/>
                <a:cs typeface="Arial Black" panose="020B0A04020102020204"/>
              </a:rPr>
              <a:t>ΚΥΛΙΝΔΡΟΥΣ</a:t>
            </a:r>
            <a:r>
              <a:rPr sz="1100" spc="1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Pi =</a:t>
            </a:r>
            <a:r>
              <a:rPr sz="1100" spc="1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20,9</a:t>
            </a:r>
            <a:r>
              <a:rPr sz="1100" spc="10"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bar</a:t>
            </a:r>
            <a:r>
              <a:rPr sz="1100" spc="20"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ΚΑΙ ΜΕΣΗ ΠΙΕΣΗ</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ΑΠΩΛΕΙΩΝ</a:t>
            </a:r>
            <a:r>
              <a:rPr sz="1100" spc="4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k1</a:t>
            </a:r>
            <a:r>
              <a:rPr sz="1100" spc="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 1</a:t>
            </a:r>
            <a:r>
              <a:rPr sz="1100" spc="10" dirty="0">
                <a:solidFill>
                  <a:srgbClr val="FF0000"/>
                </a:solidFill>
                <a:latin typeface="Arial Black" panose="020B0A04020102020204"/>
                <a:cs typeface="Arial Black" panose="020B0A04020102020204"/>
              </a:rPr>
              <a:t> </a:t>
            </a:r>
            <a:r>
              <a:rPr sz="1100" spc="-20" dirty="0">
                <a:solidFill>
                  <a:srgbClr val="FF0000"/>
                </a:solidFill>
                <a:latin typeface="Arial Black" panose="020B0A04020102020204"/>
                <a:cs typeface="Arial Black" panose="020B0A04020102020204"/>
              </a:rPr>
              <a:t>bar</a:t>
            </a:r>
            <a:r>
              <a:rPr sz="1100" spc="-20" dirty="0">
                <a:latin typeface="Arial Black" panose="020B0A04020102020204"/>
                <a:cs typeface="Arial Black" panose="020B0A04020102020204"/>
              </a:rPr>
              <a:t>.</a:t>
            </a:r>
            <a:endParaRPr sz="1100">
              <a:latin typeface="Arial Black" panose="020B0A04020102020204"/>
              <a:cs typeface="Arial Black" panose="020B0A04020102020204"/>
            </a:endParaRPr>
          </a:p>
          <a:p>
            <a:pPr marL="247650" marR="227330">
              <a:lnSpc>
                <a:spcPts val="1780"/>
              </a:lnSpc>
              <a:spcBef>
                <a:spcPts val="125"/>
              </a:spcBef>
            </a:pPr>
            <a:r>
              <a:rPr sz="1100" dirty="0">
                <a:latin typeface="Arial Black" panose="020B0A04020102020204"/>
                <a:cs typeface="Arial Black" panose="020B0A04020102020204"/>
              </a:rPr>
              <a:t>Η</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ΜΗΧΑΝΗ</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ΚΑΤΑΝΑΛΩΝΕΙ</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ΚΑΥΣΙΜΟ ΑΝΑ</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ΩΡΑ</a:t>
            </a:r>
            <a:r>
              <a:rPr sz="1100" spc="5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8,088</a:t>
            </a:r>
            <a:r>
              <a:rPr sz="1100" spc="-5" dirty="0">
                <a:solidFill>
                  <a:srgbClr val="FF0000"/>
                </a:solidFill>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Ton</a:t>
            </a:r>
            <a:r>
              <a:rPr sz="1100" dirty="0">
                <a:latin typeface="Arial Black" panose="020B0A04020102020204"/>
                <a:cs typeface="Arial Black" panose="020B0A04020102020204"/>
              </a:rPr>
              <a:t>, Η</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ΘΕΡΜΙΚΗ</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ΙΚΑΝΟΤΗΤΑ</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ΤΟΥ</a:t>
            </a:r>
            <a:r>
              <a:rPr sz="1100" spc="5" dirty="0">
                <a:latin typeface="Arial Black" panose="020B0A04020102020204"/>
                <a:cs typeface="Arial Black" panose="020B0A04020102020204"/>
              </a:rPr>
              <a:t> </a:t>
            </a:r>
            <a:r>
              <a:rPr sz="1100" spc="-10" dirty="0">
                <a:latin typeface="Arial Black" panose="020B0A04020102020204"/>
                <a:cs typeface="Arial Black" panose="020B0A04020102020204"/>
              </a:rPr>
              <a:t>ΚΑΥΣΙΜΟΥ </a:t>
            </a:r>
            <a:r>
              <a:rPr sz="1100" dirty="0">
                <a:latin typeface="Arial Black" panose="020B0A04020102020204"/>
                <a:cs typeface="Arial Black" panose="020B0A04020102020204"/>
              </a:rPr>
              <a:t>ΕΙΝΑΙ</a:t>
            </a:r>
            <a:r>
              <a:rPr sz="1100" spc="10"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41994</a:t>
            </a:r>
            <a:r>
              <a:rPr sz="1100" spc="-5" dirty="0">
                <a:solidFill>
                  <a:srgbClr val="FF0000"/>
                </a:solidFill>
                <a:latin typeface="Arial Black" panose="020B0A04020102020204"/>
                <a:cs typeface="Arial Black" panose="020B0A04020102020204"/>
              </a:rPr>
              <a:t> </a:t>
            </a:r>
            <a:r>
              <a:rPr sz="1100" spc="-10" dirty="0">
                <a:solidFill>
                  <a:srgbClr val="FF0000"/>
                </a:solidFill>
                <a:latin typeface="Arial Black" panose="020B0A04020102020204"/>
                <a:cs typeface="Arial Black" panose="020B0A04020102020204"/>
              </a:rPr>
              <a:t>KJ/Kg</a:t>
            </a:r>
            <a:r>
              <a:rPr sz="1100" spc="-10" dirty="0">
                <a:latin typeface="Arial Black" panose="020B0A04020102020204"/>
                <a:cs typeface="Arial Black" panose="020B0A04020102020204"/>
              </a:rPr>
              <a:t>.</a:t>
            </a:r>
            <a:endParaRPr sz="1100">
              <a:latin typeface="Arial Black" panose="020B0A04020102020204"/>
              <a:cs typeface="Arial Black" panose="020B0A04020102020204"/>
            </a:endParaRPr>
          </a:p>
          <a:p>
            <a:pPr marL="247650">
              <a:lnSpc>
                <a:spcPct val="100000"/>
              </a:lnSpc>
              <a:spcBef>
                <a:spcPts val="315"/>
              </a:spcBef>
            </a:pPr>
            <a:r>
              <a:rPr sz="1100" dirty="0">
                <a:latin typeface="Arial Black" panose="020B0A04020102020204"/>
                <a:cs typeface="Arial Black" panose="020B0A04020102020204"/>
              </a:rPr>
              <a:t>ΝΑ ΥΠΟΛΟΓΙΣΤΟΥΝ</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Η</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ΣΤΑΘΕΡΑ</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ΚΥΛΙΝΔΡΟΥ</a:t>
            </a:r>
            <a:r>
              <a:rPr sz="1100" spc="5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k2</a:t>
            </a:r>
            <a:r>
              <a:rPr sz="1100" dirty="0">
                <a:latin typeface="Arial Black" panose="020B0A04020102020204"/>
                <a:cs typeface="Arial Black" panose="020B0A04020102020204"/>
              </a:rPr>
              <a:t>,</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H</a:t>
            </a:r>
            <a:r>
              <a:rPr sz="1100" spc="5" dirty="0">
                <a:latin typeface="Arial Black" panose="020B0A04020102020204"/>
                <a:cs typeface="Arial Black" panose="020B0A04020102020204"/>
              </a:rPr>
              <a:t> </a:t>
            </a:r>
            <a:r>
              <a:rPr sz="1100">
                <a:latin typeface="Arial Black" panose="020B0A04020102020204"/>
                <a:cs typeface="Arial Black" panose="020B0A04020102020204"/>
              </a:rPr>
              <a:t>ΕΝΔΕΙΚΝΥΜΕΝΗ</a:t>
            </a:r>
            <a:r>
              <a:rPr sz="1100" spc="5">
                <a:latin typeface="Arial Black" panose="020B0A04020102020204"/>
                <a:cs typeface="Arial Black" panose="020B0A04020102020204"/>
              </a:rPr>
              <a:t> </a:t>
            </a:r>
            <a:r>
              <a:rPr sz="1100" smtClean="0">
                <a:latin typeface="Arial Black" panose="020B0A04020102020204"/>
                <a:cs typeface="Arial Black" panose="020B0A04020102020204"/>
              </a:rPr>
              <a:t>ΙΣΧΥ</a:t>
            </a:r>
            <a:r>
              <a:rPr lang="el-GR" sz="1100" dirty="0" smtClean="0">
                <a:latin typeface="Arial Black" panose="020B0A04020102020204"/>
                <a:cs typeface="Arial Black" panose="020B0A04020102020204"/>
              </a:rPr>
              <a:t>Σ</a:t>
            </a:r>
            <a:r>
              <a:rPr sz="1100" spc="45" smtClean="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Ni</a:t>
            </a:r>
            <a:r>
              <a:rPr sz="1100" dirty="0">
                <a:latin typeface="Arial Black" panose="020B0A04020102020204"/>
                <a:cs typeface="Arial Black" panose="020B0A04020102020204"/>
              </a:rPr>
              <a:t>,</a:t>
            </a:r>
            <a:r>
              <a:rPr sz="1100" spc="15" dirty="0">
                <a:latin typeface="Arial Black" panose="020B0A04020102020204"/>
                <a:cs typeface="Arial Black" panose="020B0A04020102020204"/>
              </a:rPr>
              <a:t> </a:t>
            </a:r>
            <a:r>
              <a:rPr sz="1100" dirty="0">
                <a:latin typeface="Arial Black" panose="020B0A04020102020204"/>
                <a:cs typeface="Arial Black" panose="020B0A04020102020204"/>
              </a:rPr>
              <a:t>H</a:t>
            </a:r>
            <a:r>
              <a:rPr sz="1100" spc="15" dirty="0">
                <a:latin typeface="Arial Black" panose="020B0A04020102020204"/>
                <a:cs typeface="Arial Black" panose="020B0A04020102020204"/>
              </a:rPr>
              <a:t> </a:t>
            </a:r>
            <a:r>
              <a:rPr sz="1100">
                <a:latin typeface="Arial Black" panose="020B0A04020102020204"/>
                <a:cs typeface="Arial Black" panose="020B0A04020102020204"/>
              </a:rPr>
              <a:t>ΠΡΑΓΜΑΤΙΚΗ</a:t>
            </a:r>
            <a:r>
              <a:rPr sz="1100" spc="20">
                <a:latin typeface="Arial Black" panose="020B0A04020102020204"/>
                <a:cs typeface="Arial Black" panose="020B0A04020102020204"/>
              </a:rPr>
              <a:t> </a:t>
            </a:r>
            <a:r>
              <a:rPr sz="1100" spc="-20" smtClean="0">
                <a:latin typeface="Arial Black" panose="020B0A04020102020204"/>
                <a:cs typeface="Arial Black" panose="020B0A04020102020204"/>
              </a:rPr>
              <a:t>ΙΣΧΥ</a:t>
            </a:r>
            <a:r>
              <a:rPr lang="el-GR" sz="1100" spc="-20" dirty="0" smtClean="0">
                <a:latin typeface="Arial Black" panose="020B0A04020102020204"/>
                <a:cs typeface="Arial Black" panose="020B0A04020102020204"/>
              </a:rPr>
              <a:t>Σ</a:t>
            </a:r>
            <a:endParaRPr sz="1100">
              <a:latin typeface="Arial Black" panose="020B0A04020102020204"/>
              <a:cs typeface="Arial Black" panose="020B0A04020102020204"/>
            </a:endParaRPr>
          </a:p>
          <a:p>
            <a:pPr marL="247650">
              <a:lnSpc>
                <a:spcPct val="100000"/>
              </a:lnSpc>
              <a:spcBef>
                <a:spcPts val="450"/>
              </a:spcBef>
            </a:pPr>
            <a:r>
              <a:rPr sz="1100" dirty="0">
                <a:solidFill>
                  <a:srgbClr val="FF0000"/>
                </a:solidFill>
                <a:latin typeface="Arial Black" panose="020B0A04020102020204"/>
                <a:cs typeface="Arial Black" panose="020B0A04020102020204"/>
              </a:rPr>
              <a:t>Ne</a:t>
            </a:r>
            <a:r>
              <a:rPr sz="1100" dirty="0">
                <a:latin typeface="Arial Black" panose="020B0A04020102020204"/>
                <a:cs typeface="Arial Black" panose="020B0A04020102020204"/>
              </a:rPr>
              <a:t>,</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Η</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ΕΙΔΙΚΗ</a:t>
            </a:r>
            <a:r>
              <a:rPr sz="1100" spc="10" dirty="0">
                <a:latin typeface="Arial Black" panose="020B0A04020102020204"/>
                <a:cs typeface="Arial Black" panose="020B0A04020102020204"/>
              </a:rPr>
              <a:t> </a:t>
            </a:r>
            <a:r>
              <a:rPr sz="1100" dirty="0">
                <a:latin typeface="Arial Black" panose="020B0A04020102020204"/>
                <a:cs typeface="Arial Black" panose="020B0A04020102020204"/>
              </a:rPr>
              <a:t>ΚΑΤΑΝΑΛΩΣΗ</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ΚΑΥΣΙΜΟΥ</a:t>
            </a:r>
            <a:r>
              <a:rPr sz="1100" spc="65" dirty="0">
                <a:latin typeface="Arial Black" panose="020B0A04020102020204"/>
                <a:cs typeface="Arial Black" panose="020B0A04020102020204"/>
              </a:rPr>
              <a:t> </a:t>
            </a:r>
            <a:r>
              <a:rPr sz="1100" dirty="0">
                <a:solidFill>
                  <a:srgbClr val="FF0000"/>
                </a:solidFill>
                <a:latin typeface="Arial Black" panose="020B0A04020102020204"/>
                <a:cs typeface="Arial Black" panose="020B0A04020102020204"/>
              </a:rPr>
              <a:t>be</a:t>
            </a:r>
            <a:r>
              <a:rPr sz="1100" spc="5" dirty="0">
                <a:solidFill>
                  <a:srgbClr val="FF0000"/>
                </a:solidFill>
                <a:latin typeface="Arial Black" panose="020B0A04020102020204"/>
                <a:cs typeface="Arial Black" panose="020B0A04020102020204"/>
              </a:rPr>
              <a:t> </a:t>
            </a:r>
            <a:r>
              <a:rPr sz="1100" dirty="0">
                <a:latin typeface="Arial Black" panose="020B0A04020102020204"/>
                <a:cs typeface="Arial Black" panose="020B0A04020102020204"/>
              </a:rPr>
              <a:t>ΚΑΙ</a:t>
            </a:r>
            <a:r>
              <a:rPr sz="1100" spc="20" dirty="0">
                <a:latin typeface="Arial Black" panose="020B0A04020102020204"/>
                <a:cs typeface="Arial Black" panose="020B0A04020102020204"/>
              </a:rPr>
              <a:t> </a:t>
            </a:r>
            <a:r>
              <a:rPr sz="1100" dirty="0">
                <a:latin typeface="Arial Black" panose="020B0A04020102020204"/>
                <a:cs typeface="Arial Black" panose="020B0A04020102020204"/>
              </a:rPr>
              <a:t>Ο</a:t>
            </a:r>
            <a:r>
              <a:rPr sz="1100" spc="5" dirty="0">
                <a:latin typeface="Arial Black" panose="020B0A04020102020204"/>
                <a:cs typeface="Arial Black" panose="020B0A04020102020204"/>
              </a:rPr>
              <a:t> </a:t>
            </a:r>
            <a:r>
              <a:rPr sz="1100" dirty="0">
                <a:latin typeface="Arial Black" panose="020B0A04020102020204"/>
                <a:cs typeface="Arial Black" panose="020B0A04020102020204"/>
              </a:rPr>
              <a:t>ΟΛΙΚΟΣ</a:t>
            </a:r>
            <a:r>
              <a:rPr sz="1100" spc="15" dirty="0">
                <a:latin typeface="Arial Black" panose="020B0A04020102020204"/>
                <a:cs typeface="Arial Black" panose="020B0A04020102020204"/>
              </a:rPr>
              <a:t> </a:t>
            </a:r>
            <a:r>
              <a:rPr sz="1100">
                <a:latin typeface="Arial Black" panose="020B0A04020102020204"/>
                <a:cs typeface="Arial Black" panose="020B0A04020102020204"/>
              </a:rPr>
              <a:t>ΒΑΘΜΟΣ</a:t>
            </a:r>
            <a:r>
              <a:rPr sz="1100" spc="15">
                <a:latin typeface="Arial Black" panose="020B0A04020102020204"/>
                <a:cs typeface="Arial Black" panose="020B0A04020102020204"/>
              </a:rPr>
              <a:t> </a:t>
            </a:r>
            <a:r>
              <a:rPr sz="1100" smtClean="0">
                <a:latin typeface="Arial Black" panose="020B0A04020102020204"/>
                <a:cs typeface="Arial Black" panose="020B0A04020102020204"/>
              </a:rPr>
              <a:t>ΑΠΟΔΟΣ</a:t>
            </a:r>
            <a:r>
              <a:rPr lang="el-GR" sz="1100" dirty="0" smtClean="0">
                <a:latin typeface="Arial Black" panose="020B0A04020102020204"/>
                <a:cs typeface="Arial Black" panose="020B0A04020102020204"/>
              </a:rPr>
              <a:t>Η</a:t>
            </a:r>
            <a:r>
              <a:rPr sz="1100" smtClean="0">
                <a:latin typeface="Arial Black" panose="020B0A04020102020204"/>
                <a:cs typeface="Arial Black" panose="020B0A04020102020204"/>
              </a:rPr>
              <a:t>Σ</a:t>
            </a:r>
            <a:r>
              <a:rPr sz="1100" spc="45" smtClean="0">
                <a:latin typeface="Arial Black" panose="020B0A04020102020204"/>
                <a:cs typeface="Arial Black" panose="020B0A04020102020204"/>
              </a:rPr>
              <a:t> </a:t>
            </a:r>
            <a:r>
              <a:rPr sz="1100" spc="-25" dirty="0">
                <a:solidFill>
                  <a:srgbClr val="FF0000"/>
                </a:solidFill>
                <a:latin typeface="Arial Black" panose="020B0A04020102020204"/>
                <a:cs typeface="Arial Black" panose="020B0A04020102020204"/>
              </a:rPr>
              <a:t>ηe</a:t>
            </a:r>
            <a:r>
              <a:rPr sz="1100" spc="-25" dirty="0">
                <a:latin typeface="Arial Black" panose="020B0A04020102020204"/>
                <a:cs typeface="Arial Black" panose="020B0A04020102020204"/>
              </a:rPr>
              <a:t>.</a:t>
            </a:r>
            <a:endParaRPr sz="1100">
              <a:latin typeface="Arial Black" panose="020B0A04020102020204"/>
              <a:cs typeface="Arial Black" panose="020B0A04020102020204"/>
            </a:endParaRPr>
          </a:p>
        </p:txBody>
      </p:sp>
      <p:sp>
        <p:nvSpPr>
          <p:cNvPr id="4" name="object 4"/>
          <p:cNvSpPr txBox="1"/>
          <p:nvPr/>
        </p:nvSpPr>
        <p:spPr>
          <a:xfrm>
            <a:off x="222250" y="2907537"/>
            <a:ext cx="7972425" cy="3733800"/>
          </a:xfrm>
          <a:prstGeom prst="rect">
            <a:avLst/>
          </a:prstGeom>
        </p:spPr>
        <p:txBody>
          <a:bodyPr vert="horz" wrap="square" lIns="0" tIns="12065" rIns="0" bIns="0" rtlCol="0">
            <a:spAutoFit/>
          </a:bodyPr>
          <a:lstStyle/>
          <a:p>
            <a:pPr marL="12700" marR="6233160">
              <a:lnSpc>
                <a:spcPct val="135000"/>
              </a:lnSpc>
              <a:spcBef>
                <a:spcPts val="95"/>
              </a:spcBef>
            </a:pPr>
            <a:r>
              <a:rPr sz="2000" dirty="0">
                <a:solidFill>
                  <a:srgbClr val="FF0000"/>
                </a:solidFill>
                <a:latin typeface="Arial Black" panose="020B0A04020102020204"/>
                <a:cs typeface="Arial Black" panose="020B0A04020102020204"/>
              </a:rPr>
              <a:t>S</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3,188</a:t>
            </a:r>
            <a:r>
              <a:rPr sz="2000" spc="2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m. </a:t>
            </a:r>
            <a:r>
              <a:rPr sz="2000" dirty="0">
                <a:solidFill>
                  <a:srgbClr val="FF0000"/>
                </a:solidFill>
                <a:latin typeface="Arial Black" panose="020B0A04020102020204"/>
                <a:cs typeface="Arial Black" panose="020B0A04020102020204"/>
              </a:rPr>
              <a:t>D</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0,9</a:t>
            </a:r>
            <a:r>
              <a:rPr sz="2000" spc="2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m.</a:t>
            </a:r>
            <a:endParaRPr sz="2000">
              <a:latin typeface="Arial Black" panose="020B0A04020102020204"/>
              <a:cs typeface="Arial Black" panose="020B0A04020102020204"/>
            </a:endParaRPr>
          </a:p>
          <a:p>
            <a:pPr marL="12700">
              <a:lnSpc>
                <a:spcPct val="100000"/>
              </a:lnSpc>
              <a:spcBef>
                <a:spcPts val="850"/>
              </a:spcBef>
            </a:pPr>
            <a:r>
              <a:rPr sz="2000" dirty="0">
                <a:solidFill>
                  <a:srgbClr val="FF0000"/>
                </a:solidFill>
                <a:latin typeface="Arial Black" panose="020B0A04020102020204"/>
                <a:cs typeface="Arial Black" panose="020B0A04020102020204"/>
              </a:rPr>
              <a:t>k2</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3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1,30900</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x</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(0,9)²</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X</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3,188</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3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3,3802</a:t>
            </a:r>
            <a:endParaRPr sz="2000">
              <a:latin typeface="Arial Black" panose="020B0A04020102020204"/>
              <a:cs typeface="Arial Black" panose="020B0A04020102020204"/>
            </a:endParaRPr>
          </a:p>
          <a:p>
            <a:pPr marL="12700" marR="106045">
              <a:lnSpc>
                <a:spcPct val="135000"/>
              </a:lnSpc>
              <a:spcBef>
                <a:spcPts val="10"/>
              </a:spcBef>
              <a:tabLst>
                <a:tab pos="7159625" algn="l"/>
              </a:tabLst>
            </a:pPr>
            <a:r>
              <a:rPr sz="2000" dirty="0">
                <a:solidFill>
                  <a:srgbClr val="FF0000"/>
                </a:solidFill>
                <a:latin typeface="Arial Black" panose="020B0A04020102020204"/>
                <a:cs typeface="Arial Black" panose="020B0A04020102020204"/>
              </a:rPr>
              <a:t>Ni</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Z</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Pi</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k2</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20,9</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3,3802</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78</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35" dirty="0">
                <a:solidFill>
                  <a:srgbClr val="FF0000"/>
                </a:solid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49593,6</a:t>
            </a:r>
            <a:r>
              <a:rPr sz="2000" u="heavy" dirty="0">
                <a:solidFill>
                  <a:srgbClr val="FF0000"/>
                </a:solidFill>
                <a:uFill>
                  <a:solidFill>
                    <a:srgbClr val="FF0000"/>
                  </a:solidFill>
                </a:uFill>
                <a:latin typeface="Arial Black" panose="020B0A04020102020204"/>
                <a:cs typeface="Arial Black" panose="020B0A04020102020204"/>
              </a:rPr>
              <a:t>	IkW</a:t>
            </a:r>
            <a:r>
              <a:rPr sz="2000" spc="3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Pe</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Pi</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k1</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20,9</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19,9</a:t>
            </a:r>
            <a:r>
              <a:rPr sz="2000" spc="1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bar</a:t>
            </a:r>
            <a:endParaRPr sz="2000">
              <a:latin typeface="Arial Black" panose="020B0A04020102020204"/>
              <a:cs typeface="Arial Black" panose="020B0A04020102020204"/>
            </a:endParaRPr>
          </a:p>
          <a:p>
            <a:pPr marL="12700" marR="126365">
              <a:lnSpc>
                <a:spcPct val="135000"/>
              </a:lnSpc>
              <a:spcBef>
                <a:spcPts val="10"/>
              </a:spcBef>
            </a:pPr>
            <a:r>
              <a:rPr sz="2000" dirty="0">
                <a:solidFill>
                  <a:srgbClr val="FF0000"/>
                </a:solidFill>
                <a:latin typeface="Arial Black" panose="020B0A04020102020204"/>
                <a:cs typeface="Arial Black" panose="020B0A04020102020204"/>
              </a:rPr>
              <a:t>Ne</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Z</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Pe</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k2</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9</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19,9</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3,3802</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78</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30" dirty="0">
                <a:solidFill>
                  <a:srgbClr val="FF0000"/>
                </a:solid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47220,7</a:t>
            </a:r>
            <a:r>
              <a:rPr sz="2000" u="heavy" spc="1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kW</a:t>
            </a:r>
            <a:r>
              <a:rPr sz="2000" spc="20"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be</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Ne</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8088</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47220,7</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45" dirty="0">
                <a:solidFill>
                  <a:srgbClr val="FF0000"/>
                </a:solid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0,171</a:t>
            </a:r>
            <a:r>
              <a:rPr sz="2000" u="heavy" spc="1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Kg/kW.h</a:t>
            </a:r>
            <a:r>
              <a:rPr sz="2000" spc="25" dirty="0">
                <a:solidFill>
                  <a:srgbClr val="FF0000"/>
                </a:solidFill>
                <a:latin typeface="Arial Black" panose="020B0A04020102020204"/>
                <a:cs typeface="Arial Black" panose="020B0A04020102020204"/>
              </a:rPr>
              <a:t> </a:t>
            </a:r>
            <a:r>
              <a:rPr sz="2000" spc="-5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marL="12700">
              <a:lnSpc>
                <a:spcPct val="100000"/>
              </a:lnSpc>
              <a:spcBef>
                <a:spcPts val="850"/>
              </a:spcBef>
            </a:pPr>
            <a:r>
              <a:rPr sz="2000" dirty="0">
                <a:solidFill>
                  <a:srgbClr val="FF0000"/>
                </a:solidFill>
                <a:latin typeface="Arial Black" panose="020B0A04020102020204"/>
                <a:cs typeface="Arial Black" panose="020B0A04020102020204"/>
              </a:rPr>
              <a:t>ηe</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3600</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be</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Hk</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3600</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0,171</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41994</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50" dirty="0">
                <a:solidFill>
                  <a:srgbClr val="FF0000"/>
                </a:solid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0,501</a:t>
            </a:r>
            <a:r>
              <a:rPr sz="2000" u="heavy" spc="2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a:t>
            </a:r>
            <a:r>
              <a:rPr sz="2000" u="heavy" spc="20" dirty="0">
                <a:solidFill>
                  <a:srgbClr val="FF0000"/>
                </a:solidFill>
                <a:uFill>
                  <a:solidFill>
                    <a:srgbClr val="FF0000"/>
                  </a:solidFill>
                </a:u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50,1%</a:t>
            </a:r>
            <a:endParaRPr sz="2000">
              <a:latin typeface="Arial Black" panose="020B0A04020102020204"/>
              <a:cs typeface="Arial Black" panose="020B0A04020102020204"/>
            </a:endParaRPr>
          </a:p>
          <a:p>
            <a:pPr marL="3938270">
              <a:lnSpc>
                <a:spcPct val="100000"/>
              </a:lnSpc>
              <a:spcBef>
                <a:spcPts val="840"/>
              </a:spcBef>
            </a:pPr>
            <a:r>
              <a:rPr sz="2000" dirty="0">
                <a:solidFill>
                  <a:srgbClr val="FF0000"/>
                </a:solidFill>
                <a:latin typeface="Arial Black" panose="020B0A04020102020204"/>
                <a:cs typeface="Arial Black" panose="020B0A04020102020204"/>
              </a:rPr>
              <a:t>θερμικες</a:t>
            </a:r>
            <a:r>
              <a:rPr sz="2000" spc="4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απωλειες</a:t>
            </a:r>
            <a:r>
              <a:rPr sz="2000" spc="4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a:t>
            </a:r>
            <a:r>
              <a:rPr sz="2000" spc="4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49,9%</a:t>
            </a:r>
            <a:endParaRPr sz="20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6070" rIns="0" bIns="0" rtlCol="0">
            <a:spAutoFit/>
          </a:bodyPr>
          <a:lstStyle/>
          <a:p>
            <a:pPr marL="3272790">
              <a:lnSpc>
                <a:spcPct val="100000"/>
              </a:lnSpc>
              <a:spcBef>
                <a:spcPts val="100"/>
              </a:spcBef>
            </a:pPr>
            <a:r>
              <a:rPr sz="2400" b="0" u="heavy" spc="-10" dirty="0">
                <a:solidFill>
                  <a:srgbClr val="FFFFFF"/>
                </a:solidFill>
                <a:uFill>
                  <a:solidFill>
                    <a:srgbClr val="FFFFFF"/>
                  </a:solidFill>
                </a:uFill>
                <a:latin typeface="Arial Black" panose="020B0A04020102020204"/>
                <a:cs typeface="Arial Black" panose="020B0A04020102020204"/>
              </a:rPr>
              <a:t>ΑΣΚΗΣΕΙΣ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85800" y="356870"/>
            <a:ext cx="7772400" cy="2857500"/>
          </a:xfrm>
          <a:custGeom>
            <a:avLst/>
            <a:gdLst/>
            <a:ahLst/>
            <a:cxnLst/>
            <a:rect l="l" t="t" r="r" b="b"/>
            <a:pathLst>
              <a:path w="7772400" h="2857500">
                <a:moveTo>
                  <a:pt x="7772400" y="0"/>
                </a:moveTo>
                <a:lnTo>
                  <a:pt x="0" y="0"/>
                </a:lnTo>
                <a:lnTo>
                  <a:pt x="0" y="2857500"/>
                </a:lnTo>
                <a:lnTo>
                  <a:pt x="3886200" y="2857500"/>
                </a:lnTo>
                <a:lnTo>
                  <a:pt x="7772400" y="2857500"/>
                </a:lnTo>
                <a:lnTo>
                  <a:pt x="7772400" y="0"/>
                </a:lnTo>
                <a:close/>
              </a:path>
            </a:pathLst>
          </a:custGeom>
          <a:solidFill>
            <a:srgbClr val="001F5F"/>
          </a:solidFill>
        </p:spPr>
        <p:txBody>
          <a:bodyPr wrap="square" lIns="0" tIns="0" rIns="0" bIns="0" rtlCol="0"/>
          <a:lstStyle/>
          <a:p/>
        </p:txBody>
      </p:sp>
      <p:sp>
        <p:nvSpPr>
          <p:cNvPr id="3" name="object 3"/>
          <p:cNvSpPr txBox="1"/>
          <p:nvPr/>
        </p:nvSpPr>
        <p:spPr>
          <a:xfrm>
            <a:off x="2193289" y="756920"/>
            <a:ext cx="4754245" cy="1968500"/>
          </a:xfrm>
          <a:prstGeom prst="rect">
            <a:avLst/>
          </a:prstGeom>
        </p:spPr>
        <p:txBody>
          <a:bodyPr vert="horz" wrap="square" lIns="0" tIns="93980" rIns="0" bIns="0" rtlCol="0">
            <a:spAutoFit/>
          </a:bodyPr>
          <a:lstStyle/>
          <a:p>
            <a:pPr marL="12700" marR="5080" indent="15240">
              <a:lnSpc>
                <a:spcPts val="7380"/>
              </a:lnSpc>
              <a:spcBef>
                <a:spcPts val="740"/>
              </a:spcBef>
            </a:pPr>
            <a:r>
              <a:rPr sz="6600" b="1" u="sng" spc="-10" dirty="0">
                <a:solidFill>
                  <a:srgbClr val="FFFFFF"/>
                </a:solidFill>
                <a:uFill>
                  <a:solidFill>
                    <a:srgbClr val="FFFFFF"/>
                  </a:solidFill>
                </a:uFill>
                <a:latin typeface="Arial" panose="020B0604020202020204"/>
                <a:cs typeface="Arial" panose="020B0604020202020204"/>
              </a:rPr>
              <a:t>ΡΥΘΜΙΣΕΙΣ</a:t>
            </a:r>
            <a:r>
              <a:rPr sz="6600" b="1" spc="-10" dirty="0">
                <a:solidFill>
                  <a:srgbClr val="FFFFFF"/>
                </a:solidFill>
                <a:latin typeface="Arial" panose="020B0604020202020204"/>
                <a:cs typeface="Arial" panose="020B0604020202020204"/>
              </a:rPr>
              <a:t> </a:t>
            </a:r>
            <a:r>
              <a:rPr sz="6600" b="1" u="sng" spc="-10" dirty="0">
                <a:solidFill>
                  <a:srgbClr val="FFFFFF"/>
                </a:solidFill>
                <a:uFill>
                  <a:solidFill>
                    <a:srgbClr val="FFFFFF"/>
                  </a:solidFill>
                </a:uFill>
                <a:latin typeface="Arial" panose="020B0604020202020204"/>
                <a:cs typeface="Arial" panose="020B0604020202020204"/>
              </a:rPr>
              <a:t>ΜΕΤΡΗΣΕΙΣ</a:t>
            </a:r>
            <a:endParaRPr sz="6600">
              <a:latin typeface="Arial" panose="020B0604020202020204"/>
              <a:cs typeface="Arial" panose="020B0604020202020204"/>
            </a:endParaRPr>
          </a:p>
        </p:txBody>
      </p:sp>
      <p:sp>
        <p:nvSpPr>
          <p:cNvPr id="4" name="object 4"/>
          <p:cNvSpPr/>
          <p:nvPr/>
        </p:nvSpPr>
        <p:spPr>
          <a:xfrm>
            <a:off x="642619" y="3429000"/>
            <a:ext cx="7857490" cy="3072130"/>
          </a:xfrm>
          <a:custGeom>
            <a:avLst/>
            <a:gdLst/>
            <a:ahLst/>
            <a:cxnLst/>
            <a:rect l="l" t="t" r="r" b="b"/>
            <a:pathLst>
              <a:path w="7857490" h="3072129">
                <a:moveTo>
                  <a:pt x="7857489" y="0"/>
                </a:moveTo>
                <a:lnTo>
                  <a:pt x="0" y="0"/>
                </a:lnTo>
                <a:lnTo>
                  <a:pt x="0" y="3072130"/>
                </a:lnTo>
                <a:lnTo>
                  <a:pt x="3929379" y="3072130"/>
                </a:lnTo>
                <a:lnTo>
                  <a:pt x="7857489" y="3072130"/>
                </a:lnTo>
                <a:lnTo>
                  <a:pt x="7857489" y="0"/>
                </a:lnTo>
                <a:close/>
              </a:path>
            </a:pathLst>
          </a:custGeom>
          <a:solidFill>
            <a:srgbClr val="FF0000"/>
          </a:solidFill>
        </p:spPr>
        <p:txBody>
          <a:bodyPr wrap="square" lIns="0" tIns="0" rIns="0" bIns="0" rtlCol="0"/>
          <a:lstStyle/>
          <a:p/>
        </p:txBody>
      </p:sp>
      <p:sp>
        <p:nvSpPr>
          <p:cNvPr id="5" name="object 5"/>
          <p:cNvSpPr txBox="1"/>
          <p:nvPr/>
        </p:nvSpPr>
        <p:spPr>
          <a:xfrm>
            <a:off x="3938270" y="3717290"/>
            <a:ext cx="1268095" cy="2706370"/>
          </a:xfrm>
          <a:prstGeom prst="rect">
            <a:avLst/>
          </a:prstGeom>
        </p:spPr>
        <p:txBody>
          <a:bodyPr vert="horz" wrap="square" lIns="0" tIns="11430" rIns="0" bIns="0" rtlCol="0">
            <a:spAutoFit/>
          </a:bodyPr>
          <a:lstStyle/>
          <a:p>
            <a:pPr marL="12700">
              <a:lnSpc>
                <a:spcPct val="100000"/>
              </a:lnSpc>
              <a:spcBef>
                <a:spcPts val="90"/>
              </a:spcBef>
            </a:pPr>
            <a:r>
              <a:rPr sz="17600" b="1" spc="-10" dirty="0">
                <a:solidFill>
                  <a:srgbClr val="FFFFFF"/>
                </a:solidFill>
                <a:latin typeface="Arial" panose="020B0604020202020204"/>
                <a:cs typeface="Arial" panose="020B0604020202020204"/>
              </a:rPr>
              <a:t>3</a:t>
            </a:r>
            <a:endParaRPr sz="17600">
              <a:latin typeface="Arial" panose="020B0604020202020204"/>
              <a:cs typeface="Arial" panose="020B0604020202020204"/>
            </a:endParaRPr>
          </a:p>
        </p:txBody>
      </p:sp>
      <p:sp>
        <p:nvSpPr>
          <p:cNvPr id="6" name="object 6"/>
          <p:cNvSpPr/>
          <p:nvPr/>
        </p:nvSpPr>
        <p:spPr>
          <a:xfrm>
            <a:off x="3950970" y="6083934"/>
            <a:ext cx="1242060" cy="118110"/>
          </a:xfrm>
          <a:custGeom>
            <a:avLst/>
            <a:gdLst/>
            <a:ahLst/>
            <a:cxnLst/>
            <a:rect l="l" t="t" r="r" b="b"/>
            <a:pathLst>
              <a:path w="1242060" h="118110">
                <a:moveTo>
                  <a:pt x="0" y="118109"/>
                </a:moveTo>
                <a:lnTo>
                  <a:pt x="1242060" y="118109"/>
                </a:lnTo>
                <a:lnTo>
                  <a:pt x="1242060" y="0"/>
                </a:lnTo>
                <a:lnTo>
                  <a:pt x="0" y="0"/>
                </a:lnTo>
                <a:lnTo>
                  <a:pt x="0" y="118109"/>
                </a:lnTo>
                <a:close/>
              </a:path>
            </a:pathLst>
          </a:custGeom>
          <a:solidFill>
            <a:srgbClr val="FFFFFF"/>
          </a:solidFill>
        </p:spPr>
        <p:txBody>
          <a:bodyPr wrap="square" lIns="0" tIns="0" rIns="0" bIns="0" rtlCol="0"/>
          <a:lstStyle/>
          <a:p/>
        </p:txBody>
      </p:sp>
    </p:spTree>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23950"/>
            <a:ext cx="7952105" cy="5044971"/>
          </a:xfrm>
          <a:prstGeom prst="rect">
            <a:avLst/>
          </a:prstGeom>
        </p:spPr>
        <p:txBody>
          <a:bodyPr vert="horz" wrap="square" lIns="0" tIns="12700" rIns="0" bIns="0" rtlCol="0">
            <a:spAutoFit/>
          </a:bodyPr>
          <a:lstStyle/>
          <a:p>
            <a:pPr marL="378460" indent="-365760">
              <a:lnSpc>
                <a:spcPct val="100000"/>
              </a:lnSpc>
              <a:spcBef>
                <a:spcPts val="100"/>
              </a:spcBef>
              <a:tabLst>
                <a:tab pos="377825" algn="l"/>
                <a:tab pos="378460" algn="l"/>
              </a:tabLst>
            </a:pPr>
            <a:r>
              <a:rPr lang="el-GR" sz="1600" dirty="0" smtClean="0">
                <a:latin typeface="Arial Black" panose="020B0A04020102020204"/>
                <a:cs typeface="Arial Black" panose="020B0A04020102020204"/>
              </a:rPr>
              <a:t>3.1. </a:t>
            </a:r>
            <a:r>
              <a:rPr sz="1600" smtClean="0">
                <a:latin typeface="Arial Black" panose="020B0A04020102020204"/>
                <a:cs typeface="Arial Black" panose="020B0A04020102020204"/>
              </a:rPr>
              <a:t>ΡΥΘΜΙΣΗ</a:t>
            </a:r>
            <a:r>
              <a:rPr sz="1600" spc="-50" smtClean="0">
                <a:latin typeface="Arial Black" panose="020B0A04020102020204"/>
                <a:cs typeface="Arial Black" panose="020B0A04020102020204"/>
              </a:rPr>
              <a:t> </a:t>
            </a:r>
            <a:r>
              <a:rPr sz="1600" spc="-10" dirty="0">
                <a:latin typeface="Arial Black" panose="020B0A04020102020204"/>
                <a:cs typeface="Arial Black" panose="020B0A04020102020204"/>
              </a:rPr>
              <a:t>ΓΕΝΙΚΑ.</a:t>
            </a:r>
            <a:endParaRPr sz="1600">
              <a:latin typeface="Arial Black" panose="020B0A04020102020204"/>
              <a:cs typeface="Arial Black" panose="020B0A04020102020204"/>
            </a:endParaRPr>
          </a:p>
          <a:p>
            <a:pPr>
              <a:lnSpc>
                <a:spcPct val="100000"/>
              </a:lnSpc>
              <a:spcBef>
                <a:spcPts val="35"/>
              </a:spcBef>
              <a:buFont typeface="Arial Black" panose="020B0A04020102020204"/>
              <a:buAutoNum type="arabicPeriod"/>
            </a:pPr>
            <a:endParaRPr sz="2250">
              <a:latin typeface="Arial Black" panose="020B0A04020102020204"/>
              <a:cs typeface="Arial Black" panose="020B0A04020102020204"/>
            </a:endParaRPr>
          </a:p>
          <a:p>
            <a:pPr marL="378460" indent="-365760">
              <a:lnSpc>
                <a:spcPct val="100000"/>
              </a:lnSpc>
              <a:tabLst>
                <a:tab pos="377825" algn="l"/>
                <a:tab pos="378460" algn="l"/>
              </a:tabLst>
            </a:pPr>
            <a:r>
              <a:rPr lang="el-GR" sz="1600" dirty="0" smtClean="0">
                <a:latin typeface="Arial Black" panose="020B0A04020102020204"/>
                <a:cs typeface="Arial Black" panose="020B0A04020102020204"/>
              </a:rPr>
              <a:t>3.2. </a:t>
            </a:r>
            <a:r>
              <a:rPr sz="1600" smtClean="0">
                <a:latin typeface="Arial Black" panose="020B0A04020102020204"/>
                <a:cs typeface="Arial Black" panose="020B0A04020102020204"/>
              </a:rPr>
              <a:t>ΡΥΘΜΙΣΕΙΣ</a:t>
            </a:r>
            <a:r>
              <a:rPr sz="1600" spc="-50" smtClean="0">
                <a:latin typeface="Arial Black" panose="020B0A04020102020204"/>
                <a:cs typeface="Arial Black" panose="020B0A04020102020204"/>
              </a:rPr>
              <a:t> </a:t>
            </a:r>
            <a:r>
              <a:rPr sz="1600" dirty="0">
                <a:latin typeface="Arial Black" panose="020B0A04020102020204"/>
                <a:cs typeface="Arial Black" panose="020B0A04020102020204"/>
              </a:rPr>
              <a:t>ΒΑΛΒΙΔΩΝ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2ΧΡΟΝΕΣ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4ΧΡΟΝΕΣ</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Μ.Ε.Κ.</a:t>
            </a:r>
            <a:endParaRPr sz="1600">
              <a:latin typeface="Arial Black" panose="020B0A04020102020204"/>
              <a:cs typeface="Arial Black" panose="020B0A04020102020204"/>
            </a:endParaRPr>
          </a:p>
          <a:p>
            <a:pPr>
              <a:lnSpc>
                <a:spcPct val="100000"/>
              </a:lnSpc>
              <a:spcBef>
                <a:spcPts val="25"/>
              </a:spcBef>
              <a:buFont typeface="Arial Black" panose="020B0A04020102020204"/>
              <a:buAutoNum type="arabicPeriod"/>
            </a:pPr>
            <a:endParaRPr sz="2250">
              <a:latin typeface="Arial Black" panose="020B0A04020102020204"/>
              <a:cs typeface="Arial Black" panose="020B0A04020102020204"/>
            </a:endParaRPr>
          </a:p>
          <a:p>
            <a:pPr marL="378460" indent="-365760">
              <a:lnSpc>
                <a:spcPct val="100000"/>
              </a:lnSpc>
              <a:spcBef>
                <a:spcPts val="5"/>
              </a:spcBef>
              <a:tabLst>
                <a:tab pos="377825" algn="l"/>
                <a:tab pos="378460" algn="l"/>
              </a:tabLst>
            </a:pPr>
            <a:r>
              <a:rPr lang="el-GR" sz="1600" dirty="0" smtClean="0">
                <a:latin typeface="Arial Black" panose="020B0A04020102020204"/>
                <a:cs typeface="Arial Black" panose="020B0A04020102020204"/>
              </a:rPr>
              <a:t>3.3. </a:t>
            </a:r>
            <a:r>
              <a:rPr sz="1600" smtClean="0">
                <a:latin typeface="Arial Black" panose="020B0A04020102020204"/>
                <a:cs typeface="Arial Black" panose="020B0A04020102020204"/>
              </a:rPr>
              <a:t>ΡΥΘΜΙΣΗ</a:t>
            </a:r>
            <a:r>
              <a:rPr sz="1600" spc="-50" smtClean="0">
                <a:latin typeface="Arial Black" panose="020B0A04020102020204"/>
                <a:cs typeface="Arial Black" panose="020B0A04020102020204"/>
              </a:rPr>
              <a:t> </a:t>
            </a:r>
            <a:r>
              <a:rPr sz="1600" spc="-10" dirty="0">
                <a:latin typeface="Arial Black" panose="020B0A04020102020204"/>
                <a:cs typeface="Arial Black" panose="020B0A04020102020204"/>
              </a:rPr>
              <a:t>ΚΑΥΣΤΗΡΩΝ.</a:t>
            </a:r>
            <a:endParaRPr sz="1600">
              <a:latin typeface="Arial Black" panose="020B0A04020102020204"/>
              <a:cs typeface="Arial Black" panose="020B0A04020102020204"/>
            </a:endParaRPr>
          </a:p>
          <a:p>
            <a:pPr>
              <a:lnSpc>
                <a:spcPct val="100000"/>
              </a:lnSpc>
              <a:spcBef>
                <a:spcPts val="35"/>
              </a:spcBef>
              <a:buFont typeface="Arial Black" panose="020B0A04020102020204"/>
              <a:buAutoNum type="arabicPeriod"/>
            </a:pPr>
            <a:endParaRPr sz="2250">
              <a:latin typeface="Arial Black" panose="020B0A04020102020204"/>
              <a:cs typeface="Arial Black" panose="020B0A04020102020204"/>
            </a:endParaRPr>
          </a:p>
          <a:p>
            <a:pPr marL="378460" indent="-365760">
              <a:lnSpc>
                <a:spcPct val="100000"/>
              </a:lnSpc>
              <a:tabLst>
                <a:tab pos="377825" algn="l"/>
                <a:tab pos="378460" algn="l"/>
              </a:tabLst>
            </a:pPr>
            <a:r>
              <a:rPr lang="el-GR" sz="1600" dirty="0" smtClean="0">
                <a:latin typeface="Arial Black" panose="020B0A04020102020204"/>
                <a:cs typeface="Arial Black" panose="020B0A04020102020204"/>
              </a:rPr>
              <a:t>3.4. </a:t>
            </a:r>
            <a:r>
              <a:rPr sz="1600" smtClean="0">
                <a:latin typeface="Arial Black" panose="020B0A04020102020204"/>
                <a:cs typeface="Arial Black" panose="020B0A04020102020204"/>
              </a:rPr>
              <a:t>ΡΥΘΜΙΣΗ</a:t>
            </a:r>
            <a:r>
              <a:rPr sz="1600" spc="-65" smtClean="0">
                <a:latin typeface="Arial Black" panose="020B0A04020102020204"/>
                <a:cs typeface="Arial Black" panose="020B0A04020102020204"/>
              </a:rPr>
              <a:t> </a:t>
            </a:r>
            <a:r>
              <a:rPr sz="1600" dirty="0">
                <a:latin typeface="Arial Black" panose="020B0A04020102020204"/>
                <a:cs typeface="Arial Black" panose="020B0A04020102020204"/>
              </a:rPr>
              <a:t>ΑΝΤΛΙΩΝ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ΠΕΤΡΕΛΑΙΟΥ</a:t>
            </a:r>
            <a:r>
              <a:rPr sz="1600" spc="-50" dirty="0">
                <a:latin typeface="Arial Black" panose="020B0A04020102020204"/>
                <a:cs typeface="Arial Black" panose="020B0A04020102020204"/>
              </a:rPr>
              <a:t> </a:t>
            </a:r>
            <a:r>
              <a:rPr sz="1600">
                <a:latin typeface="Arial Black" panose="020B0A04020102020204"/>
                <a:cs typeface="Arial Black" panose="020B0A04020102020204"/>
              </a:rPr>
              <a:t>ΥΨΗΛΗΣ</a:t>
            </a:r>
            <a:r>
              <a:rPr sz="1600" spc="-45">
                <a:latin typeface="Arial Black" panose="020B0A04020102020204"/>
                <a:cs typeface="Arial Black" panose="020B0A04020102020204"/>
              </a:rPr>
              <a:t> </a:t>
            </a:r>
            <a:r>
              <a:rPr sz="1600" spc="-10" smtClean="0">
                <a:latin typeface="Arial Black" panose="020B0A04020102020204"/>
                <a:cs typeface="Arial Black" panose="020B0A04020102020204"/>
              </a:rPr>
              <a:t>ΠΙΕΣ</a:t>
            </a:r>
            <a:r>
              <a:rPr lang="el-GR" sz="1600" spc="-10" dirty="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25"/>
              </a:spcBef>
              <a:buFont typeface="Arial Black" panose="020B0A04020102020204"/>
              <a:buAutoNum type="arabicPeriod"/>
            </a:pPr>
            <a:endParaRPr sz="2250">
              <a:latin typeface="Arial Black" panose="020B0A04020102020204"/>
              <a:cs typeface="Arial Black" panose="020B0A04020102020204"/>
            </a:endParaRPr>
          </a:p>
          <a:p>
            <a:pPr marL="281305" indent="-269240">
              <a:lnSpc>
                <a:spcPct val="100000"/>
              </a:lnSpc>
              <a:tabLst>
                <a:tab pos="281940" algn="l"/>
              </a:tabLst>
            </a:pPr>
            <a:r>
              <a:rPr lang="el-GR" sz="1600" dirty="0" smtClean="0">
                <a:latin typeface="Arial Black" panose="020B0A04020102020204"/>
                <a:cs typeface="Arial Black" panose="020B0A04020102020204"/>
              </a:rPr>
              <a:t>3.5. </a:t>
            </a:r>
            <a:r>
              <a:rPr sz="1600" smtClean="0">
                <a:latin typeface="Arial Black" panose="020B0A04020102020204"/>
                <a:cs typeface="Arial Black" panose="020B0A04020102020204"/>
              </a:rPr>
              <a:t>ΑΥΤΟΜΑΤΗ</a:t>
            </a:r>
            <a:r>
              <a:rPr sz="1600" spc="-60" smtClean="0">
                <a:latin typeface="Arial Black" panose="020B0A04020102020204"/>
                <a:cs typeface="Arial Black" panose="020B0A04020102020204"/>
              </a:rPr>
              <a:t> </a:t>
            </a:r>
            <a:r>
              <a:rPr sz="1600" dirty="0">
                <a:latin typeface="Arial Black" panose="020B0A04020102020204"/>
                <a:cs typeface="Arial Black" panose="020B0A04020102020204"/>
              </a:rPr>
              <a:t>ΡΥΘΜΙΣΗ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ΙΞΩΔΟΥΣ</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(VISCOMETER)</a:t>
            </a:r>
            <a:endParaRPr sz="1600">
              <a:latin typeface="Arial Black" panose="020B0A04020102020204"/>
              <a:cs typeface="Arial Black" panose="020B0A04020102020204"/>
            </a:endParaRPr>
          </a:p>
          <a:p>
            <a:pPr>
              <a:lnSpc>
                <a:spcPct val="100000"/>
              </a:lnSpc>
              <a:spcBef>
                <a:spcPts val="40"/>
              </a:spcBef>
              <a:buFont typeface="Arial Black" panose="020B0A04020102020204"/>
              <a:buAutoNum type="arabicPeriod"/>
            </a:pPr>
            <a:endParaRPr sz="2250">
              <a:latin typeface="Arial Black" panose="020B0A04020102020204"/>
              <a:cs typeface="Arial Black" panose="020B0A04020102020204"/>
            </a:endParaRPr>
          </a:p>
          <a:p>
            <a:pPr marL="415925" indent="-403860">
              <a:lnSpc>
                <a:spcPct val="100000"/>
              </a:lnSpc>
              <a:tabLst>
                <a:tab pos="415925" algn="l"/>
                <a:tab pos="415925" algn="l"/>
              </a:tabLst>
            </a:pPr>
            <a:r>
              <a:rPr lang="el-GR" sz="1600" dirty="0" smtClean="0">
                <a:latin typeface="Arial Black" panose="020B0A04020102020204"/>
                <a:cs typeface="Arial Black" panose="020B0A04020102020204"/>
              </a:rPr>
              <a:t>3.6. </a:t>
            </a:r>
            <a:r>
              <a:rPr sz="1600" smtClean="0">
                <a:latin typeface="Arial Black" panose="020B0A04020102020204"/>
                <a:cs typeface="Arial Black" panose="020B0A04020102020204"/>
              </a:rPr>
              <a:t>ΜΕΤΡΗΣΕΙΣ</a:t>
            </a:r>
            <a:r>
              <a:rPr sz="1600" spc="-60" smtClean="0">
                <a:latin typeface="Arial Black" panose="020B0A04020102020204"/>
                <a:cs typeface="Arial Black" panose="020B0A04020102020204"/>
              </a:rPr>
              <a:t> </a:t>
            </a:r>
            <a:r>
              <a:rPr sz="1600" dirty="0">
                <a:latin typeface="Arial Black" panose="020B0A04020102020204"/>
                <a:cs typeface="Arial Black" panose="020B0A04020102020204"/>
              </a:rPr>
              <a:t>ΣΤΙΣ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Μ.Ε.Κ</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(ΦΘΟΡΕΣ,</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ΕΛΕΥΘΕΡΙΕΣ).</a:t>
            </a:r>
            <a:endParaRPr sz="1600">
              <a:latin typeface="Arial Black" panose="020B0A04020102020204"/>
              <a:cs typeface="Arial Black" panose="020B0A04020102020204"/>
            </a:endParaRPr>
          </a:p>
          <a:p>
            <a:pPr>
              <a:lnSpc>
                <a:spcPct val="100000"/>
              </a:lnSpc>
              <a:spcBef>
                <a:spcPts val="20"/>
              </a:spcBef>
              <a:buFont typeface="Arial Black" panose="020B0A04020102020204"/>
              <a:buAutoNum type="arabicPeriod"/>
            </a:pPr>
            <a:endParaRPr sz="1800">
              <a:latin typeface="Arial Black" panose="020B0A04020102020204"/>
              <a:cs typeface="Arial Black" panose="020B0A04020102020204"/>
            </a:endParaRPr>
          </a:p>
          <a:p>
            <a:pPr marL="415290" marR="1077595" indent="-402590">
              <a:lnSpc>
                <a:spcPct val="133000"/>
              </a:lnSpc>
              <a:tabLst>
                <a:tab pos="415925" algn="l"/>
                <a:tab pos="415925" algn="l"/>
              </a:tabLst>
            </a:pPr>
            <a:r>
              <a:rPr lang="el-GR" sz="1600" dirty="0" smtClean="0">
                <a:latin typeface="Arial Black" panose="020B0A04020102020204"/>
                <a:cs typeface="Arial Black" panose="020B0A04020102020204"/>
              </a:rPr>
              <a:t>3.7. </a:t>
            </a:r>
            <a:r>
              <a:rPr sz="1600" smtClean="0">
                <a:latin typeface="Arial Black" panose="020B0A04020102020204"/>
                <a:cs typeface="Arial Black" panose="020B0A04020102020204"/>
              </a:rPr>
              <a:t>ΕΛΕΓΧΟΣ</a:t>
            </a:r>
            <a:r>
              <a:rPr sz="1600" spc="-60" smtClean="0">
                <a:latin typeface="Arial Black" panose="020B0A04020102020204"/>
                <a:cs typeface="Arial Black" panose="020B0A04020102020204"/>
              </a:rPr>
              <a:t> </a:t>
            </a:r>
            <a:r>
              <a:rPr sz="1600">
                <a:latin typeface="Arial Black" panose="020B0A04020102020204"/>
                <a:cs typeface="Arial Black" panose="020B0A04020102020204"/>
              </a:rPr>
              <a:t>ΕΥΘΥΓΡΑΜΜΙΣΗΣ</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ΒΑΣ</a:t>
            </a:r>
            <a:r>
              <a:rPr lang="el-GR" sz="1600" dirty="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ΣΤΡΟΦΑΛΟΦΟΡΟΥ </a:t>
            </a:r>
            <a:r>
              <a:rPr sz="1600" dirty="0">
                <a:latin typeface="Arial Black" panose="020B0A04020102020204"/>
                <a:cs typeface="Arial Black" panose="020B0A04020102020204"/>
              </a:rPr>
              <a:t>ΑΞΟΝΑ</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ΜΗΧΑΝΗΣ.</a:t>
            </a:r>
            <a:endParaRPr sz="1600">
              <a:latin typeface="Arial Black" panose="020B0A04020102020204"/>
              <a:cs typeface="Arial Black" panose="020B0A04020102020204"/>
            </a:endParaRPr>
          </a:p>
          <a:p>
            <a:pPr>
              <a:lnSpc>
                <a:spcPct val="100000"/>
              </a:lnSpc>
              <a:buFont typeface="Arial Black" panose="020B0A04020102020204"/>
              <a:buAutoNum type="arabicPeriod"/>
            </a:pPr>
            <a:endParaRPr sz="2050">
              <a:latin typeface="Arial Black" panose="020B0A04020102020204"/>
              <a:cs typeface="Arial Black" panose="020B0A04020102020204"/>
            </a:endParaRPr>
          </a:p>
          <a:p>
            <a:pPr marL="348615" marR="5080" indent="-348615">
              <a:lnSpc>
                <a:spcPct val="117000"/>
              </a:lnSpc>
              <a:tabLst>
                <a:tab pos="348615" algn="l"/>
                <a:tab pos="349250" algn="l"/>
              </a:tabLst>
            </a:pPr>
            <a:r>
              <a:rPr lang="el-GR" sz="1600" dirty="0" smtClean="0">
                <a:latin typeface="Arial Black" panose="020B0A04020102020204"/>
                <a:cs typeface="Arial Black" panose="020B0A04020102020204"/>
              </a:rPr>
              <a:t>3.8. </a:t>
            </a:r>
            <a:r>
              <a:rPr sz="1600" smtClean="0">
                <a:latin typeface="Arial Black" panose="020B0A04020102020204"/>
                <a:cs typeface="Arial Black" panose="020B0A04020102020204"/>
              </a:rPr>
              <a:t>ΚΑΜΨΗ</a:t>
            </a:r>
            <a:r>
              <a:rPr sz="1600" spc="-60" smtClean="0">
                <a:latin typeface="Arial Black" panose="020B0A04020102020204"/>
                <a:cs typeface="Arial Black" panose="020B0A04020102020204"/>
              </a:rPr>
              <a:t> </a:t>
            </a:r>
            <a:r>
              <a:rPr sz="1600" dirty="0">
                <a:latin typeface="Arial Black" panose="020B0A04020102020204"/>
                <a:cs typeface="Arial Black" panose="020B0A04020102020204"/>
              </a:rPr>
              <a:t>ΣΤΡΟΦΑΛΟΦΟΡΟΥ</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a:t>
            </a:r>
            <a:r>
              <a:rPr sz="1600" smtClean="0">
                <a:latin typeface="Arial Black" panose="020B0A04020102020204"/>
                <a:cs typeface="Arial Black" panose="020B0A04020102020204"/>
              </a:rPr>
              <a:t>DEFLECTION</a:t>
            </a:r>
            <a:r>
              <a:rPr lang="el-GR" sz="1600" dirty="0" smtClean="0">
                <a:latin typeface="Arial Black" panose="020B0A04020102020204"/>
                <a:cs typeface="Arial Black" panose="020B0A04020102020204"/>
              </a:rPr>
              <a:t>)</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ΜΕΘΟΔΟΙ</a:t>
            </a:r>
            <a:r>
              <a:rPr sz="1600" spc="-35">
                <a:latin typeface="Arial Black" panose="020B0A04020102020204"/>
                <a:cs typeface="Arial Black" panose="020B0A04020102020204"/>
              </a:rPr>
              <a:t> </a:t>
            </a:r>
            <a:r>
              <a:rPr lang="el-GR" sz="1600" spc="-35" dirty="0" smtClean="0">
                <a:latin typeface="Arial Black" panose="020B0A04020102020204"/>
                <a:cs typeface="Arial Black" panose="020B0A04020102020204"/>
              </a:rPr>
              <a:t> </a:t>
            </a:r>
            <a:r>
              <a:rPr sz="1600" spc="-10" smtClean="0">
                <a:latin typeface="Arial Black" panose="020B0A04020102020204"/>
                <a:cs typeface="Arial Black" panose="020B0A04020102020204"/>
              </a:rPr>
              <a:t>ΜΕΤΡΗΣΗΣ </a:t>
            </a:r>
            <a:r>
              <a:rPr sz="1600" dirty="0">
                <a:latin typeface="Arial Black" panose="020B0A04020102020204"/>
                <a:cs typeface="Arial Black" panose="020B0A04020102020204"/>
              </a:rPr>
              <a:t>ΑΥΤΗΣ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ΣΤΟΥΣ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ΔΙΑΦΟΡΟΥΣ</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ΤΥΠΟΥΣ</a:t>
            </a:r>
            <a:r>
              <a:rPr sz="1600" spc="-45">
                <a:latin typeface="Arial Black" panose="020B0A04020102020204"/>
                <a:cs typeface="Arial Black" panose="020B0A04020102020204"/>
              </a:rPr>
              <a:t> </a:t>
            </a:r>
            <a:r>
              <a:rPr sz="1600" spc="-10" smtClean="0">
                <a:latin typeface="Arial Black" panose="020B0A04020102020204"/>
                <a:cs typeface="Arial Black" panose="020B0A04020102020204"/>
              </a:rPr>
              <a:t>ΜΗΧΑ</a:t>
            </a:r>
            <a:r>
              <a:rPr sz="1600" spc="-20" smtClean="0">
                <a:latin typeface="Arial Black" panose="020B0A04020102020204"/>
                <a:cs typeface="Arial Black" panose="020B0A04020102020204"/>
              </a:rPr>
              <a:t>ΝΩΝ</a:t>
            </a:r>
            <a:r>
              <a:rPr sz="1600" spc="-20" dirty="0">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2032635">
              <a:lnSpc>
                <a:spcPct val="100000"/>
              </a:lnSpc>
              <a:spcBef>
                <a:spcPts val="100"/>
              </a:spcBef>
            </a:pPr>
            <a:r>
              <a:rPr sz="2400" b="0" u="none" dirty="0">
                <a:solidFill>
                  <a:srgbClr val="FFFFFF"/>
                </a:solidFill>
                <a:latin typeface="Arial Black" panose="020B0A04020102020204"/>
                <a:cs typeface="Arial Black" panose="020B0A04020102020204"/>
              </a:rPr>
              <a:t>ΡΥΘΜΙΣΕΙΣ</a:t>
            </a:r>
            <a:r>
              <a:rPr sz="2400" b="0" u="none" spc="-45" dirty="0">
                <a:solidFill>
                  <a:srgbClr val="FFFFFF"/>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a:t>
            </a:r>
            <a:r>
              <a:rPr sz="2400" b="0" u="none" spc="-45" dirty="0">
                <a:solidFill>
                  <a:srgbClr val="FFFFFF"/>
                </a:solidFill>
                <a:latin typeface="Arial Black" panose="020B0A04020102020204"/>
                <a:cs typeface="Arial Black" panose="020B0A04020102020204"/>
              </a:rPr>
              <a:t> </a:t>
            </a:r>
            <a:r>
              <a:rPr sz="2400" b="0" u="none" spc="-10" dirty="0">
                <a:solidFill>
                  <a:srgbClr val="FFFFFF"/>
                </a:solidFill>
                <a:latin typeface="Arial Black" panose="020B0A04020102020204"/>
                <a:cs typeface="Arial Black" panose="020B0A04020102020204"/>
              </a:rPr>
              <a:t>ΜΕΤΡΗΣΕΙΣ</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427733"/>
            <a:ext cx="8127365" cy="1552476"/>
          </a:xfrm>
          <a:prstGeom prst="rect">
            <a:avLst/>
          </a:prstGeom>
        </p:spPr>
        <p:txBody>
          <a:bodyPr vert="horz" wrap="square" lIns="0" tIns="12065" rIns="0" bIns="0" rtlCol="0">
            <a:spAutoFit/>
          </a:bodyPr>
          <a:lstStyle/>
          <a:p>
            <a:pPr marL="12700" marR="5080">
              <a:lnSpc>
                <a:spcPct val="134000"/>
              </a:lnSpc>
              <a:spcBef>
                <a:spcPts val="95"/>
              </a:spcBef>
            </a:pPr>
            <a:r>
              <a:rPr sz="1950" dirty="0">
                <a:latin typeface="Arial Black" panose="020B0A04020102020204"/>
                <a:cs typeface="Arial Black" panose="020B0A04020102020204"/>
              </a:rPr>
              <a:t>ΓΙΑ</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ΝΑ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ΛΕΙΤΟΥΡΓΗΣΕΙ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ΜΙΑ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Μ.Ε.Κ.</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ΠΡΕΠΕΙ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0" dirty="0">
                <a:latin typeface="Arial Black" panose="020B0A04020102020204"/>
                <a:cs typeface="Arial Black" panose="020B0A04020102020204"/>
              </a:rPr>
              <a:t> </a:t>
            </a:r>
            <a:r>
              <a:rPr sz="1950" spc="-10" dirty="0">
                <a:latin typeface="Arial Black" panose="020B0A04020102020204"/>
                <a:cs typeface="Arial Black" panose="020B0A04020102020204"/>
              </a:rPr>
              <a:t>ΧΡΕΙΑΖΕΤΑΙ </a:t>
            </a:r>
            <a:r>
              <a:rPr sz="1950" dirty="0">
                <a:latin typeface="Arial Black" panose="020B0A04020102020204"/>
                <a:cs typeface="Arial Black" panose="020B0A04020102020204"/>
              </a:rPr>
              <a:t>ΝΑ</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ΓΙΝΟΥΝ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ΟΡΙΣΜΕΝΕΣ</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ΡΥΘΜΙΣΕΙΣ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35" dirty="0">
                <a:latin typeface="Arial Black" panose="020B0A04020102020204"/>
                <a:cs typeface="Arial Black" panose="020B0A04020102020204"/>
              </a:rPr>
              <a:t> </a:t>
            </a:r>
            <a:r>
              <a:rPr sz="1950" spc="-10" dirty="0">
                <a:latin typeface="Arial Black" panose="020B0A04020102020204"/>
                <a:cs typeface="Arial Black" panose="020B0A04020102020204"/>
              </a:rPr>
              <a:t>ΜΕΤΡΗΣΕΙΣ.</a:t>
            </a:r>
            <a:endParaRPr sz="1950">
              <a:latin typeface="Arial Black" panose="020B0A04020102020204"/>
              <a:cs typeface="Arial Black" panose="020B0A04020102020204"/>
            </a:endParaRPr>
          </a:p>
          <a:p>
            <a:pPr>
              <a:lnSpc>
                <a:spcPct val="100000"/>
              </a:lnSpc>
              <a:spcBef>
                <a:spcPts val="60"/>
              </a:spcBef>
            </a:pPr>
            <a:endParaRPr sz="2750">
              <a:latin typeface="Arial Black" panose="020B0A04020102020204"/>
              <a:cs typeface="Arial Black" panose="020B0A04020102020204"/>
            </a:endParaRPr>
          </a:p>
          <a:p>
            <a:pPr marL="12700">
              <a:lnSpc>
                <a:spcPct val="100000"/>
              </a:lnSpc>
              <a:spcBef>
                <a:spcPts val="5"/>
              </a:spcBef>
              <a:tabLst>
                <a:tab pos="459105" algn="l"/>
              </a:tabLst>
            </a:pPr>
            <a:r>
              <a:rPr sz="1950" spc="-25" dirty="0">
                <a:solidFill>
                  <a:srgbClr val="FF0000"/>
                </a:solidFill>
                <a:latin typeface="Arial Black" panose="020B0A04020102020204"/>
                <a:cs typeface="Arial Black" panose="020B0A04020102020204"/>
              </a:rPr>
              <a:t>A.</a:t>
            </a:r>
            <a:r>
              <a:rPr sz="1950" dirty="0">
                <a:solidFill>
                  <a:srgbClr val="FF0000"/>
                </a:solid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ΟΙ</a:t>
            </a:r>
            <a:r>
              <a:rPr sz="1950" u="heavy" spc="-35" dirty="0">
                <a:solidFill>
                  <a:srgbClr val="FF0000"/>
                </a:solidFill>
                <a:uFill>
                  <a:solidFill>
                    <a:srgbClr val="FF0000"/>
                  </a:solidFill>
                </a:uFill>
                <a:latin typeface="Arial Black" panose="020B0A04020102020204"/>
                <a:cs typeface="Arial Black" panose="020B0A04020102020204"/>
              </a:rPr>
              <a:t> </a:t>
            </a:r>
            <a:r>
              <a:rPr sz="1950" u="heavy">
                <a:solidFill>
                  <a:srgbClr val="FF0000"/>
                </a:solidFill>
                <a:uFill>
                  <a:solidFill>
                    <a:srgbClr val="FF0000"/>
                  </a:solidFill>
                </a:uFill>
                <a:latin typeface="Arial Black" panose="020B0A04020102020204"/>
                <a:cs typeface="Arial Black" panose="020B0A04020102020204"/>
              </a:rPr>
              <a:t>ΡΥΘΜΙΣΕΙΣ</a:t>
            </a:r>
            <a:r>
              <a:rPr sz="1950" u="heavy" spc="-35">
                <a:solidFill>
                  <a:srgbClr val="FF0000"/>
                </a:solidFill>
                <a:uFill>
                  <a:solidFill>
                    <a:srgbClr val="FF0000"/>
                  </a:solidFill>
                </a:uFill>
                <a:latin typeface="Arial Black" panose="020B0A04020102020204"/>
                <a:cs typeface="Arial Black" panose="020B0A04020102020204"/>
              </a:rPr>
              <a:t> </a:t>
            </a:r>
            <a:r>
              <a:rPr lang="el-GR" sz="1950" u="heavy" spc="-10" dirty="0" smtClean="0">
                <a:solidFill>
                  <a:srgbClr val="FF0000"/>
                </a:solidFill>
                <a:uFill>
                  <a:solidFill>
                    <a:srgbClr val="FF0000"/>
                  </a:solidFill>
                </a:uFill>
                <a:latin typeface="Arial Black" panose="020B0A04020102020204"/>
                <a:cs typeface="Arial Black" panose="020B0A04020102020204"/>
              </a:rPr>
              <a:t>ΓΙΝΟΝΤΑΙ ΣΕ</a:t>
            </a:r>
            <a:r>
              <a:rPr sz="1950" u="heavy" spc="-10" smtClean="0">
                <a:solidFill>
                  <a:srgbClr val="FF0000"/>
                </a:solidFill>
                <a:uFill>
                  <a:solidFill>
                    <a:srgbClr val="FF0000"/>
                  </a:solidFill>
                </a:uFill>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3" name="object 3"/>
          <p:cNvSpPr txBox="1"/>
          <p:nvPr/>
        </p:nvSpPr>
        <p:spPr>
          <a:xfrm>
            <a:off x="222250" y="3008883"/>
            <a:ext cx="247650" cy="1221740"/>
          </a:xfrm>
          <a:prstGeom prst="rect">
            <a:avLst/>
          </a:prstGeom>
        </p:spPr>
        <p:txBody>
          <a:bodyPr vert="horz" wrap="square" lIns="0" tIns="113664" rIns="0" bIns="0" rtlCol="0">
            <a:spAutoFit/>
          </a:bodyPr>
          <a:lstStyle/>
          <a:p>
            <a:pPr marL="12700">
              <a:lnSpc>
                <a:spcPct val="100000"/>
              </a:lnSpc>
              <a:spcBef>
                <a:spcPts val="895"/>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a:p>
            <a:pPr marL="12700">
              <a:lnSpc>
                <a:spcPct val="100000"/>
              </a:lnSpc>
              <a:spcBef>
                <a:spcPts val="80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a:p>
            <a:pPr marL="12700">
              <a:lnSpc>
                <a:spcPct val="100000"/>
              </a:lnSpc>
              <a:spcBef>
                <a:spcPts val="80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4" name="object 4"/>
          <p:cNvSpPr txBox="1"/>
          <p:nvPr/>
        </p:nvSpPr>
        <p:spPr>
          <a:xfrm>
            <a:off x="669290" y="3022854"/>
            <a:ext cx="5840095" cy="1221740"/>
          </a:xfrm>
          <a:prstGeom prst="rect">
            <a:avLst/>
          </a:prstGeom>
        </p:spPr>
        <p:txBody>
          <a:bodyPr vert="horz" wrap="square" lIns="0" tIns="12065" rIns="0" bIns="0" rtlCol="0">
            <a:spAutoFit/>
          </a:bodyPr>
          <a:lstStyle/>
          <a:p>
            <a:pPr marL="12700" marR="515620">
              <a:lnSpc>
                <a:spcPct val="134000"/>
              </a:lnSpc>
              <a:spcBef>
                <a:spcPts val="95"/>
              </a:spcBef>
            </a:pPr>
            <a:r>
              <a:rPr sz="1950" smtClean="0">
                <a:latin typeface="Arial Black" panose="020B0A04020102020204"/>
                <a:cs typeface="Arial Black" panose="020B0A04020102020204"/>
              </a:rPr>
              <a:t>ΒΑΛΒΙΔ</a:t>
            </a:r>
            <a:r>
              <a:rPr lang="el-GR" sz="1950" dirty="0" smtClean="0">
                <a:latin typeface="Arial Black" panose="020B0A04020102020204"/>
                <a:cs typeface="Arial Black" panose="020B0A04020102020204"/>
              </a:rPr>
              <a:t>ΕΣ</a:t>
            </a:r>
            <a:r>
              <a:rPr sz="1950" spc="-35" smtClean="0">
                <a:latin typeface="Arial Black" panose="020B0A04020102020204"/>
                <a:cs typeface="Arial Black" panose="020B0A04020102020204"/>
              </a:rPr>
              <a:t> </a:t>
            </a:r>
            <a:r>
              <a:rPr sz="1950" smtClean="0">
                <a:latin typeface="Arial Black" panose="020B0A04020102020204"/>
                <a:cs typeface="Arial Black" panose="020B0A04020102020204"/>
              </a:rPr>
              <a:t>ΕΙΣΑΓΩΓΗΣ</a:t>
            </a:r>
            <a:r>
              <a:rPr sz="1950" spc="-35" smtClean="0">
                <a:latin typeface="Arial Black" panose="020B0A04020102020204"/>
                <a:cs typeface="Arial Black" panose="020B0A04020102020204"/>
              </a:rPr>
              <a:t> </a:t>
            </a:r>
            <a:r>
              <a:rPr sz="1950" smtClean="0">
                <a:latin typeface="Arial Black" panose="020B0A04020102020204"/>
                <a:cs typeface="Arial Black" panose="020B0A04020102020204"/>
              </a:rPr>
              <a:t>ΚΑΙ</a:t>
            </a:r>
            <a:r>
              <a:rPr lang="el-GR" sz="1950" dirty="0" smtClean="0">
                <a:latin typeface="Arial Black" panose="020B0A04020102020204"/>
                <a:cs typeface="Arial Black" panose="020B0A04020102020204"/>
              </a:rPr>
              <a:t> </a:t>
            </a:r>
            <a:r>
              <a:rPr sz="1950" spc="-10" smtClean="0">
                <a:latin typeface="Arial Black" panose="020B0A04020102020204"/>
                <a:cs typeface="Arial Black" panose="020B0A04020102020204"/>
              </a:rPr>
              <a:t>ΕΞΑΓΩΓΗΣ ΚΑΥΣΤΗΡ</a:t>
            </a:r>
            <a:r>
              <a:rPr lang="el-GR" sz="1950" spc="-10" dirty="0" smtClean="0">
                <a:latin typeface="Arial Black" panose="020B0A04020102020204"/>
                <a:cs typeface="Arial Black" panose="020B0A04020102020204"/>
              </a:rPr>
              <a:t>ΕΣ</a:t>
            </a:r>
            <a:r>
              <a:rPr sz="1950" spc="-10" smtClean="0">
                <a:latin typeface="Arial Black" panose="020B0A04020102020204"/>
                <a:cs typeface="Arial Black" panose="020B0A04020102020204"/>
              </a:rPr>
              <a:t>.</a:t>
            </a:r>
            <a:endParaRPr sz="1950">
              <a:latin typeface="Arial Black" panose="020B0A04020102020204"/>
              <a:cs typeface="Arial Black" panose="020B0A04020102020204"/>
            </a:endParaRPr>
          </a:p>
          <a:p>
            <a:pPr marL="12700">
              <a:lnSpc>
                <a:spcPct val="100000"/>
              </a:lnSpc>
              <a:spcBef>
                <a:spcPts val="800"/>
              </a:spcBef>
            </a:pPr>
            <a:r>
              <a:rPr sz="1950" smtClean="0">
                <a:latin typeface="Arial Black" panose="020B0A04020102020204"/>
                <a:cs typeface="Arial Black" panose="020B0A04020102020204"/>
              </a:rPr>
              <a:t>ΑΝΤΛΙ</a:t>
            </a:r>
            <a:r>
              <a:rPr lang="el-GR" sz="1950" dirty="0" smtClean="0">
                <a:latin typeface="Arial Black" panose="020B0A04020102020204"/>
                <a:cs typeface="Arial Black" panose="020B0A04020102020204"/>
              </a:rPr>
              <a:t>ΕΣ</a:t>
            </a:r>
            <a:r>
              <a:rPr sz="1950" spc="-50" smtClean="0">
                <a:latin typeface="Arial Black" panose="020B0A04020102020204"/>
                <a:cs typeface="Arial Black" panose="020B0A04020102020204"/>
              </a:rPr>
              <a:t> </a:t>
            </a:r>
            <a:r>
              <a:rPr sz="1950" dirty="0">
                <a:latin typeface="Arial Black" panose="020B0A04020102020204"/>
                <a:cs typeface="Arial Black" panose="020B0A04020102020204"/>
              </a:rPr>
              <a:t>ΠΕΤΡΕΛΑΙΟΥ</a:t>
            </a:r>
            <a:r>
              <a:rPr sz="1950" spc="-35" dirty="0">
                <a:latin typeface="Arial Black" panose="020B0A04020102020204"/>
                <a:cs typeface="Arial Black" panose="020B0A04020102020204"/>
              </a:rPr>
              <a:t> </a:t>
            </a:r>
            <a:r>
              <a:rPr sz="1950">
                <a:latin typeface="Arial Black" panose="020B0A04020102020204"/>
                <a:cs typeface="Arial Black" panose="020B0A04020102020204"/>
              </a:rPr>
              <a:t>ΥΨΗΛΗΣ</a:t>
            </a:r>
            <a:r>
              <a:rPr sz="1950" spc="-35">
                <a:latin typeface="Arial Black" panose="020B0A04020102020204"/>
                <a:cs typeface="Arial Black" panose="020B0A04020102020204"/>
              </a:rPr>
              <a:t> </a:t>
            </a:r>
            <a:r>
              <a:rPr sz="1950" spc="-10" smtClean="0">
                <a:latin typeface="Arial Black" panose="020B0A04020102020204"/>
                <a:cs typeface="Arial Black" panose="020B0A04020102020204"/>
              </a:rPr>
              <a:t>ΠΙΕΣ</a:t>
            </a:r>
            <a:r>
              <a:rPr lang="el-GR" sz="1950" spc="-10" dirty="0" smtClean="0">
                <a:latin typeface="Arial Black" panose="020B0A04020102020204"/>
                <a:cs typeface="Arial Black" panose="020B0A04020102020204"/>
              </a:rPr>
              <a:t>Η</a:t>
            </a:r>
            <a:r>
              <a:rPr sz="1950" spc="-10" smtClean="0">
                <a:latin typeface="Arial Black" panose="020B0A04020102020204"/>
                <a:cs typeface="Arial Black" panose="020B0A04020102020204"/>
              </a:rPr>
              <a:t>Σ</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5" name="object 5"/>
          <p:cNvSpPr txBox="1"/>
          <p:nvPr/>
        </p:nvSpPr>
        <p:spPr>
          <a:xfrm>
            <a:off x="222250" y="4718050"/>
            <a:ext cx="3411854" cy="324485"/>
          </a:xfrm>
          <a:prstGeom prst="rect">
            <a:avLst/>
          </a:prstGeom>
        </p:spPr>
        <p:txBody>
          <a:bodyPr vert="horz" wrap="square" lIns="0" tIns="13970" rIns="0" bIns="0" rtlCol="0">
            <a:spAutoFit/>
          </a:bodyPr>
          <a:lstStyle/>
          <a:p>
            <a:pPr marL="12700">
              <a:lnSpc>
                <a:spcPct val="100000"/>
              </a:lnSpc>
              <a:spcBef>
                <a:spcPts val="110"/>
              </a:spcBef>
              <a:tabLst>
                <a:tab pos="459105" algn="l"/>
              </a:tabLst>
            </a:pPr>
            <a:r>
              <a:rPr sz="1950" spc="-25" dirty="0">
                <a:solidFill>
                  <a:srgbClr val="FF0000"/>
                </a:solidFill>
                <a:latin typeface="Arial Black" panose="020B0A04020102020204"/>
                <a:cs typeface="Arial Black" panose="020B0A04020102020204"/>
              </a:rPr>
              <a:t>B.</a:t>
            </a:r>
            <a:r>
              <a:rPr sz="1950" dirty="0">
                <a:solidFill>
                  <a:srgbClr val="FF0000"/>
                </a:solid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ΟΙ</a:t>
            </a:r>
            <a:r>
              <a:rPr sz="1950" u="heavy" spc="-3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ΜΕΤΡΗΣΕΙΣ</a:t>
            </a:r>
            <a:r>
              <a:rPr sz="1950" u="heavy" spc="-25" dirty="0">
                <a:solidFill>
                  <a:srgbClr val="FF0000"/>
                </a:solidFill>
                <a:uFill>
                  <a:solidFill>
                    <a:srgbClr val="FF0000"/>
                  </a:solidFill>
                </a:uFill>
                <a:latin typeface="Arial Black" panose="020B0A04020102020204"/>
                <a:cs typeface="Arial Black" panose="020B0A04020102020204"/>
              </a:rPr>
              <a:t> </a:t>
            </a:r>
            <a:r>
              <a:rPr sz="1950" u="heavy" spc="-10" dirty="0">
                <a:solidFill>
                  <a:srgbClr val="FF0000"/>
                </a:solidFill>
                <a:uFill>
                  <a:solidFill>
                    <a:srgbClr val="FF0000"/>
                  </a:solidFill>
                </a:uFill>
                <a:latin typeface="Arial Black" panose="020B0A04020102020204"/>
                <a:cs typeface="Arial Black" panose="020B0A04020102020204"/>
              </a:rPr>
              <a:t>ΕΙΝΑΙ:</a:t>
            </a:r>
            <a:endParaRPr sz="1950">
              <a:latin typeface="Arial Black" panose="020B0A04020102020204"/>
              <a:cs typeface="Arial Black" panose="020B0A04020102020204"/>
            </a:endParaRPr>
          </a:p>
        </p:txBody>
      </p:sp>
      <p:sp>
        <p:nvSpPr>
          <p:cNvPr id="6" name="object 6"/>
          <p:cNvSpPr txBox="1"/>
          <p:nvPr/>
        </p:nvSpPr>
        <p:spPr>
          <a:xfrm>
            <a:off x="222250" y="5002784"/>
            <a:ext cx="247650" cy="822960"/>
          </a:xfrm>
          <a:prstGeom prst="rect">
            <a:avLst/>
          </a:prstGeom>
        </p:spPr>
        <p:txBody>
          <a:bodyPr vert="horz" wrap="square" lIns="0" tIns="113664" rIns="0" bIns="0" rtlCol="0">
            <a:spAutoFit/>
          </a:bodyPr>
          <a:lstStyle/>
          <a:p>
            <a:pPr marL="12700">
              <a:lnSpc>
                <a:spcPct val="100000"/>
              </a:lnSpc>
              <a:spcBef>
                <a:spcPts val="895"/>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a:p>
            <a:pPr marL="12700">
              <a:lnSpc>
                <a:spcPct val="100000"/>
              </a:lnSpc>
              <a:spcBef>
                <a:spcPts val="80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7" name="object 7"/>
          <p:cNvSpPr txBox="1"/>
          <p:nvPr/>
        </p:nvSpPr>
        <p:spPr>
          <a:xfrm>
            <a:off x="669290" y="5018023"/>
            <a:ext cx="7528559" cy="1620520"/>
          </a:xfrm>
          <a:prstGeom prst="rect">
            <a:avLst/>
          </a:prstGeom>
        </p:spPr>
        <p:txBody>
          <a:bodyPr vert="horz" wrap="square" lIns="0" tIns="113664" rIns="0" bIns="0" rtlCol="0">
            <a:spAutoFit/>
          </a:bodyPr>
          <a:lstStyle/>
          <a:p>
            <a:pPr marL="12700">
              <a:lnSpc>
                <a:spcPct val="100000"/>
              </a:lnSpc>
              <a:spcBef>
                <a:spcPts val="895"/>
              </a:spcBef>
            </a:pPr>
            <a:r>
              <a:rPr sz="1950">
                <a:latin typeface="Arial Black" panose="020B0A04020102020204"/>
                <a:cs typeface="Arial Black" panose="020B0A04020102020204"/>
              </a:rPr>
              <a:t>ΜΕΤΡΗΣΕΙΣ</a:t>
            </a:r>
            <a:r>
              <a:rPr sz="1950" spc="-40">
                <a:latin typeface="Arial Black" panose="020B0A04020102020204"/>
                <a:cs typeface="Arial Black" panose="020B0A04020102020204"/>
              </a:rPr>
              <a:t> </a:t>
            </a:r>
            <a:r>
              <a:rPr sz="1950" smtClean="0">
                <a:latin typeface="Arial Black" panose="020B0A04020102020204"/>
                <a:cs typeface="Arial Black" panose="020B0A04020102020204"/>
              </a:rPr>
              <a:t>ΦΘΟΡ</a:t>
            </a:r>
            <a:r>
              <a:rPr lang="el-GR" sz="1950" dirty="0" smtClean="0">
                <a:latin typeface="Arial Black" panose="020B0A04020102020204"/>
                <a:cs typeface="Arial Black" panose="020B0A04020102020204"/>
              </a:rPr>
              <a:t>ΩΝ</a:t>
            </a:r>
            <a:r>
              <a:rPr sz="1950" spc="-25" smtClean="0">
                <a:latin typeface="Arial Black" panose="020B0A04020102020204"/>
                <a:cs typeface="Arial Black" panose="020B0A04020102020204"/>
              </a:rPr>
              <a:t> </a:t>
            </a:r>
            <a:r>
              <a:rPr sz="1950">
                <a:latin typeface="Arial Black" panose="020B0A04020102020204"/>
                <a:cs typeface="Arial Black" panose="020B0A04020102020204"/>
              </a:rPr>
              <a:t>ΚΑΙ</a:t>
            </a:r>
            <a:r>
              <a:rPr sz="1950" spc="-30">
                <a:latin typeface="Arial Black" panose="020B0A04020102020204"/>
                <a:cs typeface="Arial Black" panose="020B0A04020102020204"/>
              </a:rPr>
              <a:t> </a:t>
            </a:r>
            <a:r>
              <a:rPr sz="1950" spc="-10" smtClean="0">
                <a:latin typeface="Arial Black" panose="020B0A04020102020204"/>
                <a:cs typeface="Arial Black" panose="020B0A04020102020204"/>
              </a:rPr>
              <a:t>ΕΛΕΥΘΕΡΙ</a:t>
            </a:r>
            <a:r>
              <a:rPr lang="el-GR" sz="1950" spc="-10" dirty="0" smtClean="0">
                <a:latin typeface="Arial Black" panose="020B0A04020102020204"/>
                <a:cs typeface="Arial Black" panose="020B0A04020102020204"/>
              </a:rPr>
              <a:t>ΩΝ</a:t>
            </a:r>
            <a:endParaRPr sz="1950">
              <a:latin typeface="Arial Black" panose="020B0A04020102020204"/>
              <a:cs typeface="Arial Black" panose="020B0A04020102020204"/>
            </a:endParaRPr>
          </a:p>
          <a:p>
            <a:pPr marL="59055" marR="188595" indent="-46990">
              <a:lnSpc>
                <a:spcPct val="134000"/>
              </a:lnSpc>
            </a:pPr>
            <a:r>
              <a:rPr sz="1950" dirty="0">
                <a:latin typeface="Arial Black" panose="020B0A04020102020204"/>
                <a:cs typeface="Arial Black" panose="020B0A04020102020204"/>
              </a:rPr>
              <a:t>ΜΕΤΡΗΣΕΙΣ</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ΕΛΕΓΧΟΣ</a:t>
            </a:r>
            <a:r>
              <a:rPr sz="1950" spc="-35" dirty="0">
                <a:latin typeface="Arial Black" panose="020B0A04020102020204"/>
                <a:cs typeface="Arial Black" panose="020B0A04020102020204"/>
              </a:rPr>
              <a:t> </a:t>
            </a:r>
            <a:r>
              <a:rPr sz="1950">
                <a:latin typeface="Arial Black" panose="020B0A04020102020204"/>
                <a:cs typeface="Arial Black" panose="020B0A04020102020204"/>
              </a:rPr>
              <a:t>ΕΥΘΥΓΡΑΜΜΙΣΗΣ</a:t>
            </a:r>
            <a:r>
              <a:rPr sz="1950" spc="-30">
                <a:latin typeface="Arial Black" panose="020B0A04020102020204"/>
                <a:cs typeface="Arial Black" panose="020B0A04020102020204"/>
              </a:rPr>
              <a:t> </a:t>
            </a:r>
            <a:r>
              <a:rPr sz="1950" spc="-10" smtClean="0">
                <a:latin typeface="Arial Black" panose="020B0A04020102020204"/>
                <a:cs typeface="Arial Black" panose="020B0A04020102020204"/>
              </a:rPr>
              <a:t>ΒΑΣ</a:t>
            </a:r>
            <a:r>
              <a:rPr lang="el-GR" sz="1950" spc="-10" dirty="0" smtClean="0">
                <a:latin typeface="Arial Black" panose="020B0A04020102020204"/>
                <a:cs typeface="Arial Black" panose="020B0A04020102020204"/>
              </a:rPr>
              <a:t>Η</a:t>
            </a:r>
            <a:r>
              <a:rPr sz="1950" spc="-10" smtClean="0">
                <a:latin typeface="Arial Black" panose="020B0A04020102020204"/>
                <a:cs typeface="Arial Black" panose="020B0A04020102020204"/>
              </a:rPr>
              <a:t>Σ </a:t>
            </a:r>
            <a:r>
              <a:rPr sz="1950" dirty="0">
                <a:latin typeface="Arial Black" panose="020B0A04020102020204"/>
                <a:cs typeface="Arial Black" panose="020B0A04020102020204"/>
              </a:rPr>
              <a:t>ΣΤΡΟΦΑΛΟΦΟΡΟΥ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ΑΞΟΝΑ</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ΜΗΧΑΝΗΣ.</a:t>
            </a:r>
            <a:endParaRPr sz="1950">
              <a:latin typeface="Arial Black" panose="020B0A04020102020204"/>
              <a:cs typeface="Arial Black" panose="020B0A04020102020204"/>
            </a:endParaRPr>
          </a:p>
          <a:p>
            <a:pPr marL="12700">
              <a:lnSpc>
                <a:spcPct val="100000"/>
              </a:lnSpc>
              <a:spcBef>
                <a:spcPts val="800"/>
              </a:spcBef>
            </a:pPr>
            <a:r>
              <a:rPr sz="1950" dirty="0">
                <a:latin typeface="Arial Black" panose="020B0A04020102020204"/>
                <a:cs typeface="Arial Black" panose="020B0A04020102020204"/>
              </a:rPr>
              <a:t>ΜΕΤΡΗΣΗ</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ΚΑΜΨΗΣ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ΣΤΡΟΦΑΛΟΦΟΡΟΥ</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(DEFLECTION).</a:t>
            </a:r>
            <a:endParaRPr sz="1950">
              <a:latin typeface="Arial Black" panose="020B0A04020102020204"/>
              <a:cs typeface="Arial Black" panose="020B0A04020102020204"/>
            </a:endParaRPr>
          </a:p>
        </p:txBody>
      </p:sp>
      <p:sp>
        <p:nvSpPr>
          <p:cNvPr id="8" name="object 8"/>
          <p:cNvSpPr txBox="1"/>
          <p:nvPr/>
        </p:nvSpPr>
        <p:spPr>
          <a:xfrm>
            <a:off x="222250" y="6299200"/>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0" name="object 10"/>
          <p:cNvSpPr txBox="1">
            <a:spLocks noGrp="1"/>
          </p:cNvSpPr>
          <p:nvPr>
            <p:ph type="title"/>
          </p:nvPr>
        </p:nvSpPr>
        <p:spPr>
          <a:xfrm>
            <a:off x="2275839" y="374650"/>
            <a:ext cx="3701415" cy="391160"/>
          </a:xfrm>
          <a:prstGeom prst="rect">
            <a:avLst/>
          </a:prstGeom>
        </p:spPr>
        <p:txBody>
          <a:bodyPr vert="horz" wrap="square" lIns="0" tIns="12700" rIns="0" bIns="0" rtlCol="0">
            <a:spAutoFit/>
          </a:bodyPr>
          <a:lstStyle/>
          <a:p>
            <a:pPr marL="12700">
              <a:lnSpc>
                <a:spcPct val="100000"/>
              </a:lnSpc>
              <a:spcBef>
                <a:spcPts val="100"/>
              </a:spcBef>
              <a:tabLst>
                <a:tab pos="718185" algn="l"/>
              </a:tabLst>
            </a:pPr>
            <a:r>
              <a:rPr lang="el-GR" sz="2400" b="0" u="heavy" spc="-50" dirty="0" smtClean="0">
                <a:solidFill>
                  <a:srgbClr val="FF0000"/>
                </a:solidFill>
                <a:uFill>
                  <a:solidFill>
                    <a:srgbClr val="FF0000"/>
                  </a:solidFill>
                </a:uFill>
                <a:latin typeface="Arial Black" panose="020B0A04020102020204"/>
                <a:cs typeface="Arial Black" panose="020B0A04020102020204"/>
              </a:rPr>
              <a:t>3.1. </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ΡΥΘΜΙΣΗ</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ΓΕΝΙΚΑ</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244600" y="2517140"/>
            <a:ext cx="6644005" cy="695960"/>
          </a:xfrm>
          <a:prstGeom prst="rect">
            <a:avLst/>
          </a:prstGeom>
        </p:spPr>
        <p:txBody>
          <a:bodyPr vert="horz" wrap="square" lIns="0" tIns="12700" rIns="0" bIns="0" rtlCol="0">
            <a:spAutoFit/>
          </a:bodyPr>
          <a:lstStyle/>
          <a:p>
            <a:pPr marL="12700">
              <a:lnSpc>
                <a:spcPct val="100000"/>
              </a:lnSpc>
              <a:spcBef>
                <a:spcPts val="100"/>
              </a:spcBef>
            </a:pPr>
            <a:r>
              <a:rPr sz="4400" dirty="0">
                <a:latin typeface="Calibri" panose="020F0502020204030204"/>
                <a:cs typeface="Calibri" panose="020F0502020204030204"/>
              </a:rPr>
              <a:t>Click</a:t>
            </a:r>
            <a:r>
              <a:rPr sz="4400" spc="-50" dirty="0">
                <a:latin typeface="Calibri" panose="020F0502020204030204"/>
                <a:cs typeface="Calibri" panose="020F0502020204030204"/>
              </a:rPr>
              <a:t> </a:t>
            </a:r>
            <a:r>
              <a:rPr sz="4400" dirty="0">
                <a:latin typeface="Calibri" panose="020F0502020204030204"/>
                <a:cs typeface="Calibri" panose="020F0502020204030204"/>
              </a:rPr>
              <a:t>to</a:t>
            </a:r>
            <a:r>
              <a:rPr sz="4400" spc="-35" dirty="0">
                <a:latin typeface="Calibri" panose="020F0502020204030204"/>
                <a:cs typeface="Calibri" panose="020F0502020204030204"/>
              </a:rPr>
              <a:t> </a:t>
            </a:r>
            <a:r>
              <a:rPr sz="4400" dirty="0">
                <a:latin typeface="Calibri" panose="020F0502020204030204"/>
                <a:cs typeface="Calibri" panose="020F0502020204030204"/>
              </a:rPr>
              <a:t>edit</a:t>
            </a:r>
            <a:r>
              <a:rPr sz="4400" spc="-40" dirty="0">
                <a:latin typeface="Calibri" panose="020F0502020204030204"/>
                <a:cs typeface="Calibri" panose="020F0502020204030204"/>
              </a:rPr>
              <a:t> </a:t>
            </a:r>
            <a:r>
              <a:rPr sz="4400" dirty="0">
                <a:latin typeface="Calibri" panose="020F0502020204030204"/>
                <a:cs typeface="Calibri" panose="020F0502020204030204"/>
              </a:rPr>
              <a:t>Master</a:t>
            </a:r>
            <a:r>
              <a:rPr sz="4400" spc="-40" dirty="0">
                <a:latin typeface="Calibri" panose="020F0502020204030204"/>
                <a:cs typeface="Calibri" panose="020F0502020204030204"/>
              </a:rPr>
              <a:t> </a:t>
            </a:r>
            <a:r>
              <a:rPr sz="4400" dirty="0">
                <a:latin typeface="Calibri" panose="020F0502020204030204"/>
                <a:cs typeface="Calibri" panose="020F0502020204030204"/>
              </a:rPr>
              <a:t>title</a:t>
            </a:r>
            <a:r>
              <a:rPr sz="4400" spc="-35" dirty="0">
                <a:latin typeface="Calibri" panose="020F0502020204030204"/>
                <a:cs typeface="Calibri" panose="020F0502020204030204"/>
              </a:rPr>
              <a:t> </a:t>
            </a:r>
            <a:r>
              <a:rPr sz="4400" spc="-10" dirty="0">
                <a:latin typeface="Calibri" panose="020F0502020204030204"/>
                <a:cs typeface="Calibri" panose="020F0502020204030204"/>
              </a:rPr>
              <a:t>style</a:t>
            </a:r>
            <a:endParaRPr sz="4400">
              <a:latin typeface="Calibri" panose="020F0502020204030204"/>
              <a:cs typeface="Calibri" panose="020F0502020204030204"/>
            </a:endParaRPr>
          </a:p>
        </p:txBody>
      </p:sp>
      <p:sp>
        <p:nvSpPr>
          <p:cNvPr id="3" name="object 3"/>
          <p:cNvSpPr/>
          <p:nvPr/>
        </p:nvSpPr>
        <p:spPr>
          <a:xfrm>
            <a:off x="179070" y="116839"/>
            <a:ext cx="8785860" cy="6551930"/>
          </a:xfrm>
          <a:custGeom>
            <a:avLst/>
            <a:gdLst/>
            <a:ahLst/>
            <a:cxnLst/>
            <a:rect l="l" t="t" r="r" b="b"/>
            <a:pathLst>
              <a:path w="8785860" h="6551930">
                <a:moveTo>
                  <a:pt x="8785860" y="0"/>
                </a:moveTo>
                <a:lnTo>
                  <a:pt x="0" y="0"/>
                </a:lnTo>
                <a:lnTo>
                  <a:pt x="0" y="6551930"/>
                </a:lnTo>
                <a:lnTo>
                  <a:pt x="4392930" y="6551930"/>
                </a:lnTo>
                <a:lnTo>
                  <a:pt x="8785860" y="6551930"/>
                </a:lnTo>
                <a:lnTo>
                  <a:pt x="8785860" y="0"/>
                </a:lnTo>
                <a:close/>
              </a:path>
            </a:pathLst>
          </a:custGeom>
          <a:solidFill>
            <a:srgbClr val="FFFF00"/>
          </a:solidFill>
        </p:spPr>
        <p:txBody>
          <a:bodyPr wrap="square" lIns="0" tIns="0" rIns="0" bIns="0" rtlCol="0"/>
          <a:lstStyle/>
          <a:p/>
        </p:txBody>
      </p:sp>
      <p:sp>
        <p:nvSpPr>
          <p:cNvPr id="4" name="object 4"/>
          <p:cNvSpPr txBox="1">
            <a:spLocks noGrp="1"/>
          </p:cNvSpPr>
          <p:nvPr>
            <p:ph type="title"/>
          </p:nvPr>
        </p:nvSpPr>
        <p:spPr>
          <a:xfrm>
            <a:off x="257809" y="149859"/>
            <a:ext cx="2141220" cy="193040"/>
          </a:xfrm>
          <a:prstGeom prst="rect">
            <a:avLst/>
          </a:prstGeom>
        </p:spPr>
        <p:txBody>
          <a:bodyPr vert="horz" wrap="square" lIns="0" tIns="12700" rIns="0" bIns="0" rtlCol="0">
            <a:spAutoFit/>
          </a:bodyPr>
          <a:lstStyle/>
          <a:p>
            <a:pPr marL="12700">
              <a:lnSpc>
                <a:spcPct val="100000"/>
              </a:lnSpc>
              <a:spcBef>
                <a:spcPts val="100"/>
              </a:spcBef>
            </a:pPr>
            <a:r>
              <a:rPr sz="1100" u="sng" dirty="0">
                <a:solidFill>
                  <a:srgbClr val="000000"/>
                </a:solidFill>
                <a:uFill>
                  <a:solidFill>
                    <a:srgbClr val="000000"/>
                  </a:solidFill>
                </a:uFill>
                <a:latin typeface="Calibri" panose="020F0502020204030204"/>
                <a:cs typeface="Calibri" panose="020F0502020204030204"/>
              </a:rPr>
              <a:t>ΜΗΧΑΝΕΣ</a:t>
            </a:r>
            <a:r>
              <a:rPr sz="1100" u="none" spc="-25"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ΕΣΩΤΕΡΙΚΗΣ</a:t>
            </a:r>
            <a:r>
              <a:rPr sz="1100" u="none" spc="-1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ΚΑΥΣΗΣ</a:t>
            </a:r>
            <a:r>
              <a:rPr sz="1100" u="none" spc="22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a:t>
            </a:r>
            <a:r>
              <a:rPr sz="1100" u="none" spc="-20" dirty="0">
                <a:solidFill>
                  <a:srgbClr val="000000"/>
                </a:solidFill>
                <a:latin typeface="Calibri" panose="020F0502020204030204"/>
                <a:cs typeface="Calibri" panose="020F0502020204030204"/>
              </a:rPr>
              <a:t> </a:t>
            </a:r>
            <a:r>
              <a:rPr sz="1100" u="sng" dirty="0">
                <a:solidFill>
                  <a:srgbClr val="000000"/>
                </a:solidFill>
                <a:uFill>
                  <a:solidFill>
                    <a:srgbClr val="000000"/>
                  </a:solidFill>
                </a:uFill>
                <a:latin typeface="Calibri" panose="020F0502020204030204"/>
                <a:cs typeface="Calibri" panose="020F0502020204030204"/>
              </a:rPr>
              <a:t>Δ</a:t>
            </a:r>
            <a:r>
              <a:rPr sz="1100" u="none" spc="10" dirty="0">
                <a:solidFill>
                  <a:srgbClr val="000000"/>
                </a:solidFill>
                <a:latin typeface="Calibri" panose="020F0502020204030204"/>
                <a:cs typeface="Calibri" panose="020F0502020204030204"/>
              </a:rPr>
              <a:t> </a:t>
            </a:r>
            <a:r>
              <a:rPr sz="1100" u="none" spc="-50" dirty="0">
                <a:solidFill>
                  <a:srgbClr val="000000"/>
                </a:solidFill>
                <a:latin typeface="Calibri" panose="020F0502020204030204"/>
                <a:cs typeface="Calibri" panose="020F0502020204030204"/>
              </a:rPr>
              <a:t>΄</a:t>
            </a:r>
            <a:endParaRPr sz="1100">
              <a:latin typeface="Calibri" panose="020F0502020204030204"/>
              <a:cs typeface="Calibri" panose="020F0502020204030204"/>
            </a:endParaRPr>
          </a:p>
        </p:txBody>
      </p:sp>
      <p:sp>
        <p:nvSpPr>
          <p:cNvPr id="5" name="object 5"/>
          <p:cNvSpPr txBox="1"/>
          <p:nvPr/>
        </p:nvSpPr>
        <p:spPr>
          <a:xfrm>
            <a:off x="257809" y="495300"/>
            <a:ext cx="7181850" cy="2159000"/>
          </a:xfrm>
          <a:prstGeom prst="rect">
            <a:avLst/>
          </a:prstGeom>
        </p:spPr>
        <p:txBody>
          <a:bodyPr vert="horz" wrap="square" lIns="0" tIns="38100" rIns="0" bIns="0" rtlCol="0">
            <a:spAutoFit/>
          </a:bodyPr>
          <a:lstStyle/>
          <a:p>
            <a:pPr marL="139065" indent="-127000">
              <a:lnSpc>
                <a:spcPct val="100000"/>
              </a:lnSpc>
              <a:spcBef>
                <a:spcPts val="300"/>
              </a:spcBef>
              <a:buAutoNum type="arabicPeriod" startAt="4"/>
              <a:tabLst>
                <a:tab pos="139700" algn="l"/>
              </a:tabLst>
            </a:pPr>
            <a:r>
              <a:rPr sz="1000" b="1" u="sng" dirty="0">
                <a:uFill>
                  <a:solidFill>
                    <a:srgbClr val="000000"/>
                  </a:solidFill>
                </a:uFill>
                <a:latin typeface="Calibri" panose="020F0502020204030204"/>
                <a:cs typeface="Calibri" panose="020F0502020204030204"/>
                <a:hlinkClick r:id="rId1" action="ppaction://hlinksldjump"/>
              </a:rPr>
              <a:t>ΑΝΩΜΑΛΙΕΣ</a:t>
            </a:r>
            <a:r>
              <a:rPr sz="1000" b="1" u="sng" spc="-10"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a:t>
            </a:r>
            <a:r>
              <a:rPr sz="1000" b="1" u="sng" spc="-15"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ΒΛΑΒΕΣ</a:t>
            </a:r>
            <a:r>
              <a:rPr sz="1000" b="1" u="sng" spc="-5"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a:t>
            </a:r>
            <a:r>
              <a:rPr sz="1000" b="1" u="sng" spc="-15" dirty="0">
                <a:uFill>
                  <a:solidFill>
                    <a:srgbClr val="000000"/>
                  </a:solidFill>
                </a:uFill>
                <a:latin typeface="Calibri" panose="020F0502020204030204"/>
                <a:cs typeface="Calibri" panose="020F0502020204030204"/>
                <a:hlinkClick r:id="rId1" action="ppaction://hlinksldjump"/>
              </a:rPr>
              <a:t> </a:t>
            </a:r>
            <a:r>
              <a:rPr sz="1000" b="1" u="sng" spc="-10" dirty="0">
                <a:uFill>
                  <a:solidFill>
                    <a:srgbClr val="000000"/>
                  </a:solidFill>
                </a:uFill>
                <a:latin typeface="Calibri" panose="020F0502020204030204"/>
                <a:cs typeface="Calibri" panose="020F0502020204030204"/>
                <a:hlinkClick r:id="rId1" action="ppaction://hlinksldjump"/>
              </a:rPr>
              <a:t>ΑΝΤΙΜΕΤΩΠΙΣΗ</a:t>
            </a:r>
            <a:r>
              <a:rPr sz="1000" b="1" u="sng" spc="-15" dirty="0">
                <a:uFill>
                  <a:solidFill>
                    <a:srgbClr val="000000"/>
                  </a:solidFill>
                </a:uFill>
                <a:latin typeface="Calibri" panose="020F0502020204030204"/>
                <a:cs typeface="Calibri" panose="020F0502020204030204"/>
                <a:hlinkClick r:id="rId1" action="ppaction://hlinksldjump"/>
              </a:rPr>
              <a:t> </a:t>
            </a:r>
            <a:r>
              <a:rPr sz="1000" b="1" u="sng" dirty="0">
                <a:uFill>
                  <a:solidFill>
                    <a:srgbClr val="000000"/>
                  </a:solidFill>
                </a:uFill>
                <a:latin typeface="Calibri" panose="020F0502020204030204"/>
                <a:cs typeface="Calibri" panose="020F0502020204030204"/>
                <a:hlinkClick r:id="rId1" action="ppaction://hlinksldjump"/>
              </a:rPr>
              <a:t>-</a:t>
            </a:r>
            <a:r>
              <a:rPr sz="1000" b="1" u="sng" spc="-10" dirty="0">
                <a:uFill>
                  <a:solidFill>
                    <a:srgbClr val="000000"/>
                  </a:solidFill>
                </a:uFill>
                <a:latin typeface="Calibri" panose="020F0502020204030204"/>
                <a:cs typeface="Calibri" panose="020F0502020204030204"/>
                <a:hlinkClick r:id="rId1" action="ppaction://hlinksldjump"/>
              </a:rPr>
              <a:t> ΕΠΙΘΕΩΡΗΣΕΙΣ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Κατά</a:t>
            </a:r>
            <a:r>
              <a:rPr sz="1000" b="1" spc="-25" dirty="0">
                <a:latin typeface="Calibri" panose="020F0502020204030204"/>
                <a:cs typeface="Calibri" panose="020F0502020204030204"/>
              </a:rPr>
              <a:t> </a:t>
            </a:r>
            <a:r>
              <a:rPr sz="1000" b="1" dirty="0">
                <a:latin typeface="Calibri" panose="020F0502020204030204"/>
                <a:cs typeface="Calibri" panose="020F0502020204030204"/>
              </a:rPr>
              <a:t>την</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εκκίνηση.</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Στο</a:t>
            </a:r>
            <a:r>
              <a:rPr sz="1000" b="1" spc="-30"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30" dirty="0">
                <a:latin typeface="Calibri" panose="020F0502020204030204"/>
                <a:cs typeface="Calibri" panose="020F0502020204030204"/>
              </a:rPr>
              <a:t> </a:t>
            </a:r>
            <a:r>
              <a:rPr sz="1000" b="1" dirty="0">
                <a:latin typeface="Calibri" panose="020F0502020204030204"/>
                <a:cs typeface="Calibri" panose="020F0502020204030204"/>
              </a:rPr>
              <a:t>αέρα</a:t>
            </a:r>
            <a:r>
              <a:rPr sz="1000" b="1" spc="-35" dirty="0">
                <a:latin typeface="Calibri" panose="020F0502020204030204"/>
                <a:cs typeface="Calibri" panose="020F0502020204030204"/>
              </a:rPr>
              <a:t> </a:t>
            </a:r>
            <a:r>
              <a:rPr sz="1000" b="1" dirty="0">
                <a:latin typeface="Calibri" panose="020F0502020204030204"/>
                <a:cs typeface="Calibri" panose="020F0502020204030204"/>
              </a:rPr>
              <a:t>εκκίνησης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30" dirty="0">
                <a:latin typeface="Calibri" panose="020F0502020204030204"/>
                <a:cs typeface="Calibri" panose="020F0502020204030204"/>
              </a:rPr>
              <a:t> </a:t>
            </a:r>
            <a:r>
              <a:rPr sz="1000" b="1" spc="-10" dirty="0">
                <a:latin typeface="Calibri" panose="020F0502020204030204"/>
                <a:cs typeface="Calibri" panose="020F0502020204030204"/>
              </a:rPr>
              <a:t>καυσίμου.</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Ανωμαλίες</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καύσης,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κτύποι</a:t>
            </a:r>
            <a:r>
              <a:rPr sz="1000" b="1" spc="-15" dirty="0">
                <a:latin typeface="Calibri" panose="020F0502020204030204"/>
                <a:cs typeface="Calibri" panose="020F0502020204030204"/>
              </a:rPr>
              <a:t> </a:t>
            </a:r>
            <a:r>
              <a:rPr sz="1000" b="1" dirty="0">
                <a:latin typeface="Calibri" panose="020F0502020204030204"/>
                <a:cs typeface="Calibri" panose="020F0502020204030204"/>
              </a:rPr>
              <a:t>στον</a:t>
            </a:r>
            <a:r>
              <a:rPr sz="1000" b="1" spc="-10" dirty="0">
                <a:latin typeface="Calibri" panose="020F0502020204030204"/>
                <a:cs typeface="Calibri" panose="020F0502020204030204"/>
              </a:rPr>
              <a:t> κύλινδρο.</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Πτώση</a:t>
            </a:r>
            <a:r>
              <a:rPr sz="1000" b="1" spc="-35" dirty="0">
                <a:latin typeface="Calibri" panose="020F0502020204030204"/>
                <a:cs typeface="Calibri" panose="020F0502020204030204"/>
              </a:rPr>
              <a:t> </a:t>
            </a:r>
            <a:r>
              <a:rPr sz="1000" b="1" dirty="0">
                <a:latin typeface="Calibri" panose="020F0502020204030204"/>
                <a:cs typeface="Calibri" panose="020F0502020204030204"/>
              </a:rPr>
              <a:t>στροφών,</a:t>
            </a:r>
            <a:r>
              <a:rPr sz="1000" b="1" spc="-35" dirty="0">
                <a:latin typeface="Calibri" panose="020F0502020204030204"/>
                <a:cs typeface="Calibri" panose="020F0502020204030204"/>
              </a:rPr>
              <a:t> </a:t>
            </a:r>
            <a:r>
              <a:rPr sz="1000" b="1" dirty="0">
                <a:latin typeface="Calibri" panose="020F0502020204030204"/>
                <a:cs typeface="Calibri" panose="020F0502020204030204"/>
              </a:rPr>
              <a:t>αστάθεια</a:t>
            </a:r>
            <a:r>
              <a:rPr sz="1000" b="1" spc="-30" dirty="0">
                <a:latin typeface="Calibri" panose="020F0502020204030204"/>
                <a:cs typeface="Calibri" panose="020F0502020204030204"/>
              </a:rPr>
              <a:t> </a:t>
            </a:r>
            <a:r>
              <a:rPr sz="1000" b="1" spc="-10" dirty="0">
                <a:latin typeface="Calibri" panose="020F0502020204030204"/>
                <a:cs typeface="Calibri" panose="020F0502020204030204"/>
              </a:rPr>
              <a:t>στροφών.</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Κράτηση</a:t>
            </a:r>
            <a:r>
              <a:rPr sz="1000" b="1" spc="-20" dirty="0">
                <a:latin typeface="Calibri" panose="020F0502020204030204"/>
                <a:cs typeface="Calibri" panose="020F0502020204030204"/>
              </a:rPr>
              <a:t> </a:t>
            </a:r>
            <a:r>
              <a:rPr sz="1000" b="1" dirty="0">
                <a:latin typeface="Calibri" panose="020F0502020204030204"/>
                <a:cs typeface="Calibri" panose="020F0502020204030204"/>
              </a:rPr>
              <a:t>της </a:t>
            </a:r>
            <a:r>
              <a:rPr sz="1000" b="1" spc="-10" dirty="0">
                <a:latin typeface="Calibri" panose="020F0502020204030204"/>
                <a:cs typeface="Calibri" panose="020F0502020204030204"/>
              </a:rPr>
              <a:t>μηχανής</a:t>
            </a:r>
            <a:r>
              <a:rPr sz="1000" b="1" spc="-15" dirty="0">
                <a:latin typeface="Calibri" panose="020F0502020204030204"/>
                <a:cs typeface="Calibri" panose="020F0502020204030204"/>
              </a:rPr>
              <a:t> </a:t>
            </a:r>
            <a:r>
              <a:rPr sz="1000" b="1" dirty="0">
                <a:latin typeface="Calibri" panose="020F0502020204030204"/>
                <a:cs typeface="Calibri" panose="020F0502020204030204"/>
              </a:rPr>
              <a:t>από</a:t>
            </a:r>
            <a:r>
              <a:rPr sz="1000" b="1" spc="-10" dirty="0">
                <a:latin typeface="Calibri" panose="020F0502020204030204"/>
                <a:cs typeface="Calibri" panose="020F0502020204030204"/>
              </a:rPr>
              <a:t> </a:t>
            </a:r>
            <a:r>
              <a:rPr sz="1000" b="1" dirty="0">
                <a:latin typeface="Calibri" panose="020F0502020204030204"/>
                <a:cs typeface="Calibri" panose="020F0502020204030204"/>
              </a:rPr>
              <a:t>μόνη</a:t>
            </a:r>
            <a:r>
              <a:rPr sz="1000" b="1" spc="-20" dirty="0">
                <a:latin typeface="Calibri" panose="020F0502020204030204"/>
                <a:cs typeface="Calibri" panose="020F0502020204030204"/>
              </a:rPr>
              <a:t> της.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spc="-10" dirty="0">
                <a:latin typeface="Calibri" panose="020F0502020204030204"/>
                <a:cs typeface="Calibri" panose="020F0502020204030204"/>
              </a:rPr>
              <a:t>Εξανθρακώματα</a:t>
            </a:r>
            <a:r>
              <a:rPr sz="1000" b="1" spc="-5" dirty="0">
                <a:latin typeface="Calibri" panose="020F0502020204030204"/>
                <a:cs typeface="Calibri" panose="020F0502020204030204"/>
              </a:rPr>
              <a:t> </a:t>
            </a:r>
            <a:r>
              <a:rPr sz="1000" b="1" dirty="0">
                <a:latin typeface="Calibri" panose="020F0502020204030204"/>
                <a:cs typeface="Calibri" panose="020F0502020204030204"/>
              </a:rPr>
              <a:t>στις</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μηχανές, </a:t>
            </a:r>
            <a:r>
              <a:rPr sz="1000" b="1" dirty="0">
                <a:latin typeface="Calibri" panose="020F0502020204030204"/>
                <a:cs typeface="Calibri" panose="020F0502020204030204"/>
              </a:rPr>
              <a:t>αίτια</a:t>
            </a:r>
            <a:r>
              <a:rPr sz="1000" b="1" spc="-5"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αντιμετώπιση.</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Θερμάνσεις</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εμβόλων,</a:t>
            </a:r>
            <a:r>
              <a:rPr sz="1000" b="1" spc="-25" dirty="0">
                <a:latin typeface="Calibri" panose="020F0502020204030204"/>
                <a:cs typeface="Calibri" panose="020F0502020204030204"/>
              </a:rPr>
              <a:t> </a:t>
            </a:r>
            <a:r>
              <a:rPr sz="1000" b="1" dirty="0">
                <a:latin typeface="Calibri" panose="020F0502020204030204"/>
                <a:cs typeface="Calibri" panose="020F0502020204030204"/>
              </a:rPr>
              <a:t>πωμάτων,</a:t>
            </a:r>
            <a:r>
              <a:rPr sz="1000" b="1" spc="-20" dirty="0">
                <a:latin typeface="Calibri" panose="020F0502020204030204"/>
                <a:cs typeface="Calibri" panose="020F0502020204030204"/>
              </a:rPr>
              <a:t> </a:t>
            </a:r>
            <a:r>
              <a:rPr sz="1000" b="1" dirty="0">
                <a:latin typeface="Calibri" panose="020F0502020204030204"/>
                <a:cs typeface="Calibri" panose="020F0502020204030204"/>
              </a:rPr>
              <a:t>τριβέων,</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σωλήνων</a:t>
            </a:r>
            <a:r>
              <a:rPr sz="1000" b="1" spc="-15" dirty="0">
                <a:latin typeface="Calibri" panose="020F0502020204030204"/>
                <a:cs typeface="Calibri" panose="020F0502020204030204"/>
              </a:rPr>
              <a:t> </a:t>
            </a:r>
            <a:r>
              <a:rPr sz="1000" b="1" dirty="0">
                <a:latin typeface="Calibri" panose="020F0502020204030204"/>
                <a:cs typeface="Calibri" panose="020F0502020204030204"/>
              </a:rPr>
              <a:t>αέρος</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εκκίνησης,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βλάβες</a:t>
            </a:r>
            <a:r>
              <a:rPr sz="1000" b="1" spc="-10" dirty="0">
                <a:latin typeface="Calibri" panose="020F0502020204030204"/>
                <a:cs typeface="Calibri" panose="020F0502020204030204"/>
              </a:rPr>
              <a:t> </a:t>
            </a:r>
            <a:r>
              <a:rPr sz="1000" b="1" dirty="0">
                <a:latin typeface="Calibri" panose="020F0502020204030204"/>
                <a:cs typeface="Calibri" panose="020F0502020204030204"/>
              </a:rPr>
              <a:t>των</a:t>
            </a:r>
            <a:r>
              <a:rPr sz="1000" b="1" spc="-30" dirty="0">
                <a:latin typeface="Calibri" panose="020F0502020204030204"/>
                <a:cs typeface="Calibri" panose="020F0502020204030204"/>
              </a:rPr>
              <a:t> </a:t>
            </a:r>
            <a:r>
              <a:rPr sz="1000" b="1" spc="-10" dirty="0">
                <a:latin typeface="Calibri" panose="020F0502020204030204"/>
                <a:cs typeface="Calibri" panose="020F0502020204030204"/>
              </a:rPr>
              <a:t>εξαρτημάτων</a:t>
            </a:r>
            <a:r>
              <a:rPr sz="1000" b="1" spc="-25" dirty="0">
                <a:latin typeface="Calibri" panose="020F0502020204030204"/>
                <a:cs typeface="Calibri" panose="020F0502020204030204"/>
              </a:rPr>
              <a:t> </a:t>
            </a:r>
            <a:r>
              <a:rPr sz="1000" b="1" dirty="0">
                <a:latin typeface="Calibri" panose="020F0502020204030204"/>
                <a:cs typeface="Calibri" panose="020F0502020204030204"/>
              </a:rPr>
              <a:t>αυτών</a:t>
            </a:r>
            <a:r>
              <a:rPr sz="1000" b="1" spc="-30"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10" dirty="0">
                <a:latin typeface="Calibri" panose="020F0502020204030204"/>
                <a:cs typeface="Calibri" panose="020F0502020204030204"/>
              </a:rPr>
              <a:t> </a:t>
            </a:r>
            <a:r>
              <a:rPr sz="1000" b="1" dirty="0">
                <a:latin typeface="Calibri" panose="020F0502020204030204"/>
                <a:cs typeface="Calibri" panose="020F0502020204030204"/>
              </a:rPr>
              <a:t>των</a:t>
            </a:r>
            <a:r>
              <a:rPr sz="1000" b="1" spc="-20" dirty="0">
                <a:latin typeface="Calibri" panose="020F0502020204030204"/>
                <a:cs typeface="Calibri" panose="020F0502020204030204"/>
              </a:rPr>
              <a:t> </a:t>
            </a:r>
            <a:r>
              <a:rPr sz="1000" b="1" dirty="0">
                <a:latin typeface="Calibri" panose="020F0502020204030204"/>
                <a:cs typeface="Calibri" panose="020F0502020204030204"/>
              </a:rPr>
              <a:t>βαλβίδων</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πώματος.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Ανωμαλίες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στο</a:t>
            </a:r>
            <a:r>
              <a:rPr sz="1000" b="1" spc="-20"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λίπανσης.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Χαμηλή</a:t>
            </a:r>
            <a:r>
              <a:rPr sz="1000" b="1" spc="-25" dirty="0">
                <a:latin typeface="Calibri" panose="020F0502020204030204"/>
                <a:cs typeface="Calibri" panose="020F0502020204030204"/>
              </a:rPr>
              <a:t> </a:t>
            </a:r>
            <a:r>
              <a:rPr sz="1000" b="1" dirty="0">
                <a:latin typeface="Calibri" panose="020F0502020204030204"/>
                <a:cs typeface="Calibri" panose="020F0502020204030204"/>
              </a:rPr>
              <a:t>ή</a:t>
            </a:r>
            <a:r>
              <a:rPr sz="1000" b="1" spc="-20" dirty="0">
                <a:latin typeface="Calibri" panose="020F0502020204030204"/>
                <a:cs typeface="Calibri" panose="020F0502020204030204"/>
              </a:rPr>
              <a:t> </a:t>
            </a:r>
            <a:r>
              <a:rPr sz="1000" b="1" dirty="0">
                <a:latin typeface="Calibri" panose="020F0502020204030204"/>
                <a:cs typeface="Calibri" panose="020F0502020204030204"/>
              </a:rPr>
              <a:t>μηδενική</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πίεση.</a:t>
            </a:r>
            <a:endParaRPr sz="1000">
              <a:latin typeface="Calibri" panose="020F0502020204030204"/>
              <a:cs typeface="Calibri" panose="020F0502020204030204"/>
            </a:endParaRPr>
          </a:p>
          <a:p>
            <a:pPr marL="267335" lvl="1" indent="-255270">
              <a:lnSpc>
                <a:spcPct val="100000"/>
              </a:lnSpc>
              <a:spcBef>
                <a:spcPts val="200"/>
              </a:spcBef>
              <a:buAutoNum type="arabicPeriod"/>
              <a:tabLst>
                <a:tab pos="267970" algn="l"/>
              </a:tabLst>
            </a:pPr>
            <a:r>
              <a:rPr sz="1000" b="1" dirty="0">
                <a:latin typeface="Calibri" panose="020F0502020204030204"/>
                <a:cs typeface="Calibri" panose="020F0502020204030204"/>
              </a:rPr>
              <a:t>Υψηλές</a:t>
            </a:r>
            <a:r>
              <a:rPr sz="1000" b="1" spc="-30" dirty="0">
                <a:latin typeface="Calibri" panose="020F0502020204030204"/>
                <a:cs typeface="Calibri" panose="020F0502020204030204"/>
              </a:rPr>
              <a:t> </a:t>
            </a:r>
            <a:r>
              <a:rPr sz="1000" b="1" spc="-10" dirty="0">
                <a:latin typeface="Calibri" panose="020F0502020204030204"/>
                <a:cs typeface="Calibri" panose="020F0502020204030204"/>
              </a:rPr>
              <a:t>θερμοκρασίες.</a:t>
            </a:r>
            <a:endParaRPr sz="1000">
              <a:latin typeface="Calibri" panose="020F0502020204030204"/>
              <a:cs typeface="Calibri" panose="020F0502020204030204"/>
            </a:endParaRPr>
          </a:p>
          <a:p>
            <a:pPr marL="267335" lvl="1" indent="-255270">
              <a:lnSpc>
                <a:spcPct val="100000"/>
              </a:lnSpc>
              <a:spcBef>
                <a:spcPts val="200"/>
              </a:spcBef>
              <a:buAutoNum type="arabicPeriod"/>
              <a:tabLst>
                <a:tab pos="267970" algn="l"/>
              </a:tabLst>
            </a:pPr>
            <a:r>
              <a:rPr sz="1000" b="1" dirty="0">
                <a:latin typeface="Calibri" panose="020F0502020204030204"/>
                <a:cs typeface="Calibri" panose="020F0502020204030204"/>
              </a:rPr>
              <a:t>Μη </a:t>
            </a:r>
            <a:r>
              <a:rPr sz="1000" b="1" spc="-10" dirty="0">
                <a:latin typeface="Calibri" panose="020F0502020204030204"/>
                <a:cs typeface="Calibri" panose="020F0502020204030204"/>
              </a:rPr>
              <a:t>κανονική</a:t>
            </a:r>
            <a:r>
              <a:rPr sz="1000" b="1" dirty="0">
                <a:latin typeface="Calibri" panose="020F0502020204030204"/>
                <a:cs typeface="Calibri" panose="020F0502020204030204"/>
              </a:rPr>
              <a:t> </a:t>
            </a:r>
            <a:r>
              <a:rPr sz="1000" b="1" spc="-10" dirty="0">
                <a:latin typeface="Calibri" panose="020F0502020204030204"/>
                <a:cs typeface="Calibri" panose="020F0502020204030204"/>
              </a:rPr>
              <a:t>λίπανση</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κυλίνδρου.</a:t>
            </a:r>
            <a:endParaRPr sz="1000">
              <a:latin typeface="Calibri" panose="020F0502020204030204"/>
              <a:cs typeface="Calibri" panose="020F0502020204030204"/>
            </a:endParaRPr>
          </a:p>
        </p:txBody>
      </p:sp>
      <p:sp>
        <p:nvSpPr>
          <p:cNvPr id="6" name="object 6"/>
          <p:cNvSpPr txBox="1"/>
          <p:nvPr/>
        </p:nvSpPr>
        <p:spPr>
          <a:xfrm>
            <a:off x="257809" y="2654300"/>
            <a:ext cx="1936114"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4.12</a:t>
            </a:r>
            <a:r>
              <a:rPr sz="1000" b="1" spc="-20" dirty="0">
                <a:latin typeface="Calibri" panose="020F0502020204030204"/>
                <a:cs typeface="Calibri" panose="020F0502020204030204"/>
              </a:rPr>
              <a:t> </a:t>
            </a:r>
            <a:r>
              <a:rPr sz="1000" b="1" dirty="0">
                <a:latin typeface="Calibri" panose="020F0502020204030204"/>
                <a:cs typeface="Calibri" panose="020F0502020204030204"/>
              </a:rPr>
              <a:t>Αυξημένη</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κατανάλωση</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ελαίου.</a:t>
            </a:r>
            <a:endParaRPr sz="1000">
              <a:latin typeface="Calibri" panose="020F0502020204030204"/>
              <a:cs typeface="Calibri" panose="020F0502020204030204"/>
            </a:endParaRPr>
          </a:p>
        </p:txBody>
      </p:sp>
      <p:sp>
        <p:nvSpPr>
          <p:cNvPr id="7" name="object 7"/>
          <p:cNvSpPr txBox="1"/>
          <p:nvPr/>
        </p:nvSpPr>
        <p:spPr>
          <a:xfrm>
            <a:off x="257809" y="2832100"/>
            <a:ext cx="3161665"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4.13</a:t>
            </a:r>
            <a:r>
              <a:rPr sz="1000" b="1" spc="-20" dirty="0">
                <a:latin typeface="Calibri" panose="020F0502020204030204"/>
                <a:cs typeface="Calibri" panose="020F0502020204030204"/>
              </a:rPr>
              <a:t> </a:t>
            </a:r>
            <a:r>
              <a:rPr sz="1000" b="1" dirty="0">
                <a:latin typeface="Calibri" panose="020F0502020204030204"/>
                <a:cs typeface="Calibri" panose="020F0502020204030204"/>
              </a:rPr>
              <a:t>Συνέπειες</a:t>
            </a:r>
            <a:r>
              <a:rPr sz="1000" b="1" spc="-10" dirty="0">
                <a:latin typeface="Calibri" panose="020F0502020204030204"/>
                <a:cs typeface="Calibri" panose="020F0502020204030204"/>
              </a:rPr>
              <a:t> </a:t>
            </a:r>
            <a:r>
              <a:rPr sz="1000" b="1" dirty="0">
                <a:latin typeface="Calibri" panose="020F0502020204030204"/>
                <a:cs typeface="Calibri" panose="020F0502020204030204"/>
              </a:rPr>
              <a:t>-</a:t>
            </a:r>
            <a:r>
              <a:rPr sz="1000" b="1" spc="-25" dirty="0">
                <a:latin typeface="Calibri" panose="020F0502020204030204"/>
                <a:cs typeface="Calibri" panose="020F0502020204030204"/>
              </a:rPr>
              <a:t> </a:t>
            </a:r>
            <a:r>
              <a:rPr sz="1000" b="1" dirty="0">
                <a:latin typeface="Calibri" panose="020F0502020204030204"/>
                <a:cs typeface="Calibri" panose="020F0502020204030204"/>
              </a:rPr>
              <a:t>αντιμετώπιση</a:t>
            </a:r>
            <a:r>
              <a:rPr sz="1000" b="1" spc="-20" dirty="0">
                <a:latin typeface="Calibri" panose="020F0502020204030204"/>
                <a:cs typeface="Calibri" panose="020F0502020204030204"/>
              </a:rPr>
              <a:t> </a:t>
            </a:r>
            <a:r>
              <a:rPr sz="1000" b="1" dirty="0">
                <a:latin typeface="Calibri" panose="020F0502020204030204"/>
                <a:cs typeface="Calibri" panose="020F0502020204030204"/>
              </a:rPr>
              <a:t>των</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παραπάνω ανωμαλιών.</a:t>
            </a:r>
            <a:endParaRPr sz="1000">
              <a:latin typeface="Calibri" panose="020F0502020204030204"/>
              <a:cs typeface="Calibri" panose="020F0502020204030204"/>
            </a:endParaRPr>
          </a:p>
        </p:txBody>
      </p:sp>
      <p:sp>
        <p:nvSpPr>
          <p:cNvPr id="8" name="object 8"/>
          <p:cNvSpPr txBox="1"/>
          <p:nvPr/>
        </p:nvSpPr>
        <p:spPr>
          <a:xfrm>
            <a:off x="257809" y="3009900"/>
            <a:ext cx="1972310" cy="177800"/>
          </a:xfrm>
          <a:prstGeom prst="rect">
            <a:avLst/>
          </a:prstGeom>
        </p:spPr>
        <p:txBody>
          <a:bodyPr vert="horz" wrap="square" lIns="0" tIns="12700" rIns="0" bIns="0" rtlCol="0">
            <a:spAutoFit/>
          </a:bodyPr>
          <a:lstStyle/>
          <a:p>
            <a:pPr marL="12700">
              <a:lnSpc>
                <a:spcPct val="100000"/>
              </a:lnSpc>
              <a:spcBef>
                <a:spcPts val="100"/>
              </a:spcBef>
            </a:pPr>
            <a:r>
              <a:rPr sz="1000" b="1" dirty="0">
                <a:latin typeface="Calibri" panose="020F0502020204030204"/>
                <a:cs typeface="Calibri" panose="020F0502020204030204"/>
              </a:rPr>
              <a:t>4.14</a:t>
            </a:r>
            <a:r>
              <a:rPr sz="1000" b="1" spc="-30" dirty="0">
                <a:latin typeface="Calibri" panose="020F0502020204030204"/>
                <a:cs typeface="Calibri" panose="020F0502020204030204"/>
              </a:rPr>
              <a:t> </a:t>
            </a:r>
            <a:r>
              <a:rPr sz="1000" b="1" dirty="0">
                <a:latin typeface="Calibri" panose="020F0502020204030204"/>
                <a:cs typeface="Calibri" panose="020F0502020204030204"/>
              </a:rPr>
              <a:t>Ανωμαλίες</a:t>
            </a:r>
            <a:r>
              <a:rPr sz="1000" b="1" spc="-15" dirty="0">
                <a:latin typeface="Calibri" panose="020F0502020204030204"/>
                <a:cs typeface="Calibri" panose="020F0502020204030204"/>
              </a:rPr>
              <a:t> </a:t>
            </a:r>
            <a:r>
              <a:rPr sz="1000" b="1" dirty="0">
                <a:latin typeface="Calibri" panose="020F0502020204030204"/>
                <a:cs typeface="Calibri" panose="020F0502020204030204"/>
              </a:rPr>
              <a:t>στο</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ψύξης.</a:t>
            </a:r>
            <a:endParaRPr sz="1000">
              <a:latin typeface="Calibri" panose="020F0502020204030204"/>
              <a:cs typeface="Calibri" panose="020F0502020204030204"/>
            </a:endParaRPr>
          </a:p>
        </p:txBody>
      </p:sp>
      <p:sp>
        <p:nvSpPr>
          <p:cNvPr id="9" name="object 9"/>
          <p:cNvSpPr txBox="1"/>
          <p:nvPr/>
        </p:nvSpPr>
        <p:spPr>
          <a:xfrm>
            <a:off x="257809" y="3162300"/>
            <a:ext cx="5466715" cy="2693670"/>
          </a:xfrm>
          <a:prstGeom prst="rect">
            <a:avLst/>
          </a:prstGeom>
        </p:spPr>
        <p:txBody>
          <a:bodyPr vert="horz" wrap="square" lIns="0" tIns="38100" rIns="0" bIns="0" rtlCol="0">
            <a:spAutoFit/>
          </a:bodyPr>
          <a:lstStyle/>
          <a:p>
            <a:pPr marL="267335" lvl="1" indent="-255270">
              <a:lnSpc>
                <a:spcPct val="100000"/>
              </a:lnSpc>
              <a:spcBef>
                <a:spcPts val="300"/>
              </a:spcBef>
              <a:buAutoNum type="arabicPeriod" startAt="15"/>
              <a:tabLst>
                <a:tab pos="267970" algn="l"/>
              </a:tabLst>
            </a:pPr>
            <a:r>
              <a:rPr sz="1000" b="1" dirty="0">
                <a:latin typeface="Calibri" panose="020F0502020204030204"/>
                <a:cs typeface="Calibri" panose="020F0502020204030204"/>
              </a:rPr>
              <a:t>Αύξηση</a:t>
            </a:r>
            <a:r>
              <a:rPr sz="1000" b="1" spc="-10" dirty="0">
                <a:latin typeface="Calibri" panose="020F0502020204030204"/>
                <a:cs typeface="Calibri" panose="020F0502020204030204"/>
              </a:rPr>
              <a:t> θερμοκρασίας </a:t>
            </a:r>
            <a:r>
              <a:rPr sz="1000" b="1" dirty="0">
                <a:latin typeface="Calibri" panose="020F0502020204030204"/>
                <a:cs typeface="Calibri" panose="020F0502020204030204"/>
              </a:rPr>
              <a:t>ενός</a:t>
            </a:r>
            <a:r>
              <a:rPr sz="1000" b="1" spc="-10" dirty="0">
                <a:latin typeface="Calibri" panose="020F0502020204030204"/>
                <a:cs typeface="Calibri" panose="020F0502020204030204"/>
              </a:rPr>
              <a:t> </a:t>
            </a:r>
            <a:r>
              <a:rPr sz="1000" b="1" dirty="0">
                <a:latin typeface="Calibri" panose="020F0502020204030204"/>
                <a:cs typeface="Calibri" panose="020F0502020204030204"/>
              </a:rPr>
              <a:t>ή</a:t>
            </a:r>
            <a:r>
              <a:rPr sz="1000" b="1" spc="-10" dirty="0">
                <a:latin typeface="Calibri" panose="020F0502020204030204"/>
                <a:cs typeface="Calibri" panose="020F0502020204030204"/>
              </a:rPr>
              <a:t> </a:t>
            </a:r>
            <a:r>
              <a:rPr sz="1000" b="1" dirty="0">
                <a:latin typeface="Calibri" panose="020F0502020204030204"/>
                <a:cs typeface="Calibri" panose="020F0502020204030204"/>
              </a:rPr>
              <a:t>όλων</a:t>
            </a:r>
            <a:r>
              <a:rPr sz="1000" b="1" spc="-15" dirty="0">
                <a:latin typeface="Calibri" panose="020F0502020204030204"/>
                <a:cs typeface="Calibri" panose="020F0502020204030204"/>
              </a:rPr>
              <a:t> </a:t>
            </a:r>
            <a:r>
              <a:rPr sz="1000" b="1" dirty="0">
                <a:latin typeface="Calibri" panose="020F0502020204030204"/>
                <a:cs typeface="Calibri" panose="020F0502020204030204"/>
              </a:rPr>
              <a:t>των</a:t>
            </a:r>
            <a:r>
              <a:rPr sz="1000" b="1" spc="-10" dirty="0">
                <a:latin typeface="Calibri" panose="020F0502020204030204"/>
                <a:cs typeface="Calibri" panose="020F0502020204030204"/>
              </a:rPr>
              <a:t> κυλίνδρων.</a:t>
            </a:r>
            <a:endParaRPr sz="1000">
              <a:latin typeface="Calibri" panose="020F0502020204030204"/>
              <a:cs typeface="Calibri" panose="020F0502020204030204"/>
            </a:endParaRPr>
          </a:p>
          <a:p>
            <a:pPr marL="267335" lvl="1" indent="-255270">
              <a:lnSpc>
                <a:spcPct val="100000"/>
              </a:lnSpc>
              <a:spcBef>
                <a:spcPts val="200"/>
              </a:spcBef>
              <a:buAutoNum type="arabicPeriod" startAt="15"/>
              <a:tabLst>
                <a:tab pos="267970" algn="l"/>
              </a:tabLst>
            </a:pPr>
            <a:r>
              <a:rPr sz="1000" b="1" dirty="0">
                <a:latin typeface="Calibri" panose="020F0502020204030204"/>
                <a:cs typeface="Calibri" panose="020F0502020204030204"/>
              </a:rPr>
              <a:t>Διακύμανση</a:t>
            </a:r>
            <a:r>
              <a:rPr sz="1000" b="1" spc="-35" dirty="0">
                <a:latin typeface="Calibri" panose="020F0502020204030204"/>
                <a:cs typeface="Calibri" panose="020F0502020204030204"/>
              </a:rPr>
              <a:t> </a:t>
            </a:r>
            <a:r>
              <a:rPr sz="1000" b="1" dirty="0">
                <a:latin typeface="Calibri" panose="020F0502020204030204"/>
                <a:cs typeface="Calibri" panose="020F0502020204030204"/>
              </a:rPr>
              <a:t>στάθμης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δοχείου</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διαστολής,</a:t>
            </a:r>
            <a:r>
              <a:rPr sz="1000" b="1" spc="-25" dirty="0">
                <a:latin typeface="Calibri" panose="020F0502020204030204"/>
                <a:cs typeface="Calibri" panose="020F0502020204030204"/>
              </a:rPr>
              <a:t> </a:t>
            </a:r>
            <a:r>
              <a:rPr sz="1000" b="1" dirty="0">
                <a:latin typeface="Calibri" panose="020F0502020204030204"/>
                <a:cs typeface="Calibri" panose="020F0502020204030204"/>
              </a:rPr>
              <a:t>διαρροή</a:t>
            </a:r>
            <a:r>
              <a:rPr sz="1000" b="1" spc="-25" dirty="0">
                <a:latin typeface="Calibri" panose="020F0502020204030204"/>
                <a:cs typeface="Calibri" panose="020F0502020204030204"/>
              </a:rPr>
              <a:t> </a:t>
            </a:r>
            <a:r>
              <a:rPr sz="1000" b="1" dirty="0">
                <a:latin typeface="Calibri" panose="020F0502020204030204"/>
                <a:cs typeface="Calibri" panose="020F0502020204030204"/>
              </a:rPr>
              <a:t>ψυγείου</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κ.λπ..</a:t>
            </a:r>
            <a:endParaRPr sz="1000">
              <a:latin typeface="Calibri" panose="020F0502020204030204"/>
              <a:cs typeface="Calibri" panose="020F0502020204030204"/>
            </a:endParaRPr>
          </a:p>
          <a:p>
            <a:pPr marL="267335" lvl="1" indent="-255270">
              <a:lnSpc>
                <a:spcPct val="100000"/>
              </a:lnSpc>
              <a:spcBef>
                <a:spcPts val="200"/>
              </a:spcBef>
              <a:buAutoNum type="arabicPeriod" startAt="15"/>
              <a:tabLst>
                <a:tab pos="267970" algn="l"/>
              </a:tabLst>
            </a:pPr>
            <a:r>
              <a:rPr sz="1000" b="1" dirty="0">
                <a:latin typeface="Calibri" panose="020F0502020204030204"/>
                <a:cs typeface="Calibri" panose="020F0502020204030204"/>
              </a:rPr>
              <a:t>Ανωμαλίες</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στο</a:t>
            </a:r>
            <a:r>
              <a:rPr sz="1000" b="1" spc="-25" dirty="0">
                <a:latin typeface="Calibri" panose="020F0502020204030204"/>
                <a:cs typeface="Calibri" panose="020F0502020204030204"/>
              </a:rPr>
              <a:t> </a:t>
            </a:r>
            <a:r>
              <a:rPr sz="1000" b="1" dirty="0">
                <a:latin typeface="Calibri" panose="020F0502020204030204"/>
                <a:cs typeface="Calibri" panose="020F0502020204030204"/>
              </a:rPr>
              <a:t>σύστημα</a:t>
            </a:r>
            <a:r>
              <a:rPr sz="1000" b="1" spc="-25" dirty="0">
                <a:latin typeface="Calibri" panose="020F0502020204030204"/>
                <a:cs typeface="Calibri" panose="020F0502020204030204"/>
              </a:rPr>
              <a:t> </a:t>
            </a:r>
            <a:r>
              <a:rPr sz="1000" b="1" dirty="0">
                <a:latin typeface="Calibri" panose="020F0502020204030204"/>
                <a:cs typeface="Calibri" panose="020F0502020204030204"/>
              </a:rPr>
              <a:t>πετρελαίου,</a:t>
            </a:r>
            <a:r>
              <a:rPr sz="1000" b="1" spc="-30" dirty="0">
                <a:latin typeface="Calibri" panose="020F0502020204030204"/>
                <a:cs typeface="Calibri" panose="020F0502020204030204"/>
              </a:rPr>
              <a:t> </a:t>
            </a:r>
            <a:r>
              <a:rPr sz="1000" b="1" dirty="0">
                <a:latin typeface="Calibri" panose="020F0502020204030204"/>
                <a:cs typeface="Calibri" panose="020F0502020204030204"/>
              </a:rPr>
              <a:t>εντός</a:t>
            </a:r>
            <a:r>
              <a:rPr sz="1000" b="1" spc="-30"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30" dirty="0">
                <a:latin typeface="Calibri" panose="020F0502020204030204"/>
                <a:cs typeface="Calibri" panose="020F0502020204030204"/>
              </a:rPr>
              <a:t> </a:t>
            </a:r>
            <a:r>
              <a:rPr sz="1000" b="1" dirty="0">
                <a:latin typeface="Calibri" panose="020F0502020204030204"/>
                <a:cs typeface="Calibri" panose="020F0502020204030204"/>
              </a:rPr>
              <a:t>εκτός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της</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μηχανής.</a:t>
            </a:r>
            <a:endParaRPr sz="1000">
              <a:latin typeface="Calibri" panose="020F0502020204030204"/>
              <a:cs typeface="Calibri" panose="020F0502020204030204"/>
            </a:endParaRPr>
          </a:p>
          <a:p>
            <a:pPr>
              <a:lnSpc>
                <a:spcPct val="100000"/>
              </a:lnSpc>
              <a:spcBef>
                <a:spcPts val="10"/>
              </a:spcBef>
            </a:pPr>
            <a:endParaRPr sz="1300">
              <a:latin typeface="Calibri" panose="020F0502020204030204"/>
              <a:cs typeface="Calibri" panose="020F0502020204030204"/>
            </a:endParaRPr>
          </a:p>
          <a:p>
            <a:pPr marL="139065" indent="-127000">
              <a:lnSpc>
                <a:spcPct val="100000"/>
              </a:lnSpc>
              <a:buAutoNum type="arabicPeriod" startAt="5"/>
              <a:tabLst>
                <a:tab pos="139700" algn="l"/>
              </a:tabLst>
            </a:pPr>
            <a:r>
              <a:rPr sz="1000" b="1" u="sng" spc="-10" dirty="0">
                <a:uFill>
                  <a:solidFill>
                    <a:srgbClr val="000000"/>
                  </a:solidFill>
                </a:uFill>
                <a:latin typeface="Calibri" panose="020F0502020204030204"/>
                <a:cs typeface="Calibri" panose="020F0502020204030204"/>
                <a:hlinkClick r:id="rId2" action="ppaction://hlinksldjump"/>
              </a:rPr>
              <a:t>ΝΑΥΤΙΚΕΣ</a:t>
            </a:r>
            <a:r>
              <a:rPr sz="1000" b="1" u="sng" spc="-45" dirty="0">
                <a:uFill>
                  <a:solidFill>
                    <a:srgbClr val="000000"/>
                  </a:solidFill>
                </a:uFill>
                <a:latin typeface="Calibri" panose="020F0502020204030204"/>
                <a:cs typeface="Calibri" panose="020F0502020204030204"/>
                <a:hlinkClick r:id="rId2" action="ppaction://hlinksldjump"/>
              </a:rPr>
              <a:t> </a:t>
            </a:r>
            <a:r>
              <a:rPr sz="1000" b="1" u="sng" spc="-10" dirty="0">
                <a:uFill>
                  <a:solidFill>
                    <a:srgbClr val="000000"/>
                  </a:solidFill>
                </a:uFill>
                <a:latin typeface="Calibri" panose="020F0502020204030204"/>
                <a:cs typeface="Calibri" panose="020F0502020204030204"/>
                <a:hlinkClick r:id="rId2" action="ppaction://hlinksldjump"/>
              </a:rPr>
              <a:t>ΜΗΧΑΝΕΣ</a:t>
            </a:r>
            <a:endParaRPr sz="1000">
              <a:latin typeface="Calibri" panose="020F0502020204030204"/>
              <a:cs typeface="Calibri" panose="020F0502020204030204"/>
            </a:endParaRPr>
          </a:p>
          <a:p>
            <a:pPr marL="202565" lvl="1" indent="-190500">
              <a:lnSpc>
                <a:spcPct val="100000"/>
              </a:lnSpc>
              <a:spcBef>
                <a:spcPts val="210"/>
              </a:spcBef>
              <a:buAutoNum type="arabicPeriod"/>
              <a:tabLst>
                <a:tab pos="203200" algn="l"/>
              </a:tabLst>
            </a:pPr>
            <a:r>
              <a:rPr sz="1000" b="1" dirty="0">
                <a:latin typeface="Calibri" panose="020F0502020204030204"/>
                <a:cs typeface="Calibri" panose="020F0502020204030204"/>
              </a:rPr>
              <a:t>Είδη</a:t>
            </a:r>
            <a:r>
              <a:rPr sz="1000" b="1" spc="-20" dirty="0">
                <a:latin typeface="Calibri" panose="020F0502020204030204"/>
                <a:cs typeface="Calibri" panose="020F0502020204030204"/>
              </a:rPr>
              <a:t> </a:t>
            </a:r>
            <a:r>
              <a:rPr sz="1000" b="1" dirty="0">
                <a:latin typeface="Calibri" panose="020F0502020204030204"/>
                <a:cs typeface="Calibri" panose="020F0502020204030204"/>
              </a:rPr>
              <a:t>σύγχρονων</a:t>
            </a:r>
            <a:r>
              <a:rPr sz="1000" b="1" spc="-5" dirty="0">
                <a:latin typeface="Calibri" panose="020F0502020204030204"/>
                <a:cs typeface="Calibri" panose="020F0502020204030204"/>
              </a:rPr>
              <a:t> </a:t>
            </a:r>
            <a:r>
              <a:rPr sz="1000" b="1" dirty="0">
                <a:latin typeface="Calibri" panose="020F0502020204030204"/>
                <a:cs typeface="Calibri" panose="020F0502020204030204"/>
              </a:rPr>
              <a:t>προωστήριων</a:t>
            </a:r>
            <a:r>
              <a:rPr sz="1000" b="1" spc="-10" dirty="0">
                <a:latin typeface="Calibri" panose="020F0502020204030204"/>
                <a:cs typeface="Calibri" panose="020F0502020204030204"/>
              </a:rPr>
              <a:t> </a:t>
            </a:r>
            <a:r>
              <a:rPr sz="1000" b="1" dirty="0">
                <a:latin typeface="Calibri" panose="020F0502020204030204"/>
                <a:cs typeface="Calibri" panose="020F0502020204030204"/>
              </a:rPr>
              <a:t>ΜΕΚ</a:t>
            </a:r>
            <a:r>
              <a:rPr sz="1000" b="1" spc="-10" dirty="0">
                <a:latin typeface="Calibri" panose="020F0502020204030204"/>
                <a:cs typeface="Calibri" panose="020F0502020204030204"/>
              </a:rPr>
              <a:t> </a:t>
            </a:r>
            <a:r>
              <a:rPr sz="1000" b="1" spc="-20" dirty="0">
                <a:latin typeface="Calibri" panose="020F0502020204030204"/>
                <a:cs typeface="Calibri" panose="020F0502020204030204"/>
              </a:rPr>
              <a:t>(Sulzer,</a:t>
            </a:r>
            <a:r>
              <a:rPr sz="1000" b="1" spc="-10" dirty="0">
                <a:latin typeface="Calibri" panose="020F0502020204030204"/>
                <a:cs typeface="Calibri" panose="020F0502020204030204"/>
              </a:rPr>
              <a:t> Pielstick, </a:t>
            </a:r>
            <a:r>
              <a:rPr sz="1000" b="1" spc="-20" dirty="0">
                <a:latin typeface="Calibri" panose="020F0502020204030204"/>
                <a:cs typeface="Calibri" panose="020F0502020204030204"/>
              </a:rPr>
              <a:t>B&amp;W,</a:t>
            </a:r>
            <a:r>
              <a:rPr sz="1000" b="1" spc="-10" dirty="0">
                <a:latin typeface="Calibri" panose="020F0502020204030204"/>
                <a:cs typeface="Calibri" panose="020F0502020204030204"/>
              </a:rPr>
              <a:t> </a:t>
            </a:r>
            <a:r>
              <a:rPr sz="1000" b="1" dirty="0">
                <a:latin typeface="Calibri" panose="020F0502020204030204"/>
                <a:cs typeface="Calibri" panose="020F0502020204030204"/>
              </a:rPr>
              <a:t>Man,</a:t>
            </a:r>
            <a:r>
              <a:rPr sz="1000" b="1" spc="-10" dirty="0">
                <a:latin typeface="Calibri" panose="020F0502020204030204"/>
                <a:cs typeface="Calibri" panose="020F0502020204030204"/>
              </a:rPr>
              <a:t> </a:t>
            </a:r>
            <a:r>
              <a:rPr sz="1000" b="1" dirty="0">
                <a:latin typeface="Calibri" panose="020F0502020204030204"/>
                <a:cs typeface="Calibri" panose="020F0502020204030204"/>
              </a:rPr>
              <a:t>Dual</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Engine).</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spc="-10" dirty="0">
                <a:latin typeface="Calibri" panose="020F0502020204030204"/>
                <a:cs typeface="Calibri" panose="020F0502020204030204"/>
              </a:rPr>
              <a:t>Περιγραφικά</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στοιχεία,</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χαρακτηριστικά </a:t>
            </a:r>
            <a:r>
              <a:rPr sz="1000" b="1" dirty="0">
                <a:latin typeface="Calibri" panose="020F0502020204030204"/>
                <a:cs typeface="Calibri" panose="020F0502020204030204"/>
              </a:rPr>
              <a:t>μεταξύ των </a:t>
            </a:r>
            <a:r>
              <a:rPr sz="1000" b="1" spc="-10" dirty="0">
                <a:latin typeface="Calibri" panose="020F0502020204030204"/>
                <a:cs typeface="Calibri" panose="020F0502020204030204"/>
              </a:rPr>
              <a:t>κατασκευαστών (κατακόρυφων</a:t>
            </a:r>
            <a:r>
              <a:rPr sz="1000" b="1" dirty="0">
                <a:latin typeface="Calibri" panose="020F0502020204030204"/>
                <a:cs typeface="Calibri" panose="020F0502020204030204"/>
              </a:rPr>
              <a:t> και</a:t>
            </a:r>
            <a:r>
              <a:rPr sz="1000" b="1" spc="5" dirty="0">
                <a:latin typeface="Calibri" panose="020F0502020204030204"/>
                <a:cs typeface="Calibri" panose="020F0502020204030204"/>
              </a:rPr>
              <a:t> </a:t>
            </a:r>
            <a:r>
              <a:rPr sz="1000" b="1" dirty="0">
                <a:latin typeface="Calibri" panose="020F0502020204030204"/>
                <a:cs typeface="Calibri" panose="020F0502020204030204"/>
              </a:rPr>
              <a:t>τύπου </a:t>
            </a:r>
            <a:r>
              <a:rPr sz="1000" b="1" spc="-25" dirty="0">
                <a:latin typeface="Calibri" panose="020F0502020204030204"/>
                <a:cs typeface="Calibri" panose="020F0502020204030204"/>
              </a:rPr>
              <a:t>V).</a:t>
            </a:r>
            <a:endParaRPr sz="1000">
              <a:latin typeface="Calibri" panose="020F0502020204030204"/>
              <a:cs typeface="Calibri" panose="020F0502020204030204"/>
            </a:endParaRPr>
          </a:p>
          <a:p>
            <a:pPr>
              <a:lnSpc>
                <a:spcPct val="100000"/>
              </a:lnSpc>
              <a:spcBef>
                <a:spcPts val="15"/>
              </a:spcBef>
            </a:pPr>
            <a:endParaRPr sz="1300">
              <a:latin typeface="Calibri" panose="020F0502020204030204"/>
              <a:cs typeface="Calibri" panose="020F0502020204030204"/>
            </a:endParaRPr>
          </a:p>
          <a:p>
            <a:pPr marL="139065" indent="-127000">
              <a:lnSpc>
                <a:spcPct val="100000"/>
              </a:lnSpc>
              <a:buAutoNum type="arabicPeriod" startAt="6"/>
              <a:tabLst>
                <a:tab pos="139700" algn="l"/>
              </a:tabLst>
            </a:pPr>
            <a:r>
              <a:rPr sz="1000" b="1" u="sng" spc="-30" dirty="0">
                <a:uFill>
                  <a:solidFill>
                    <a:srgbClr val="000000"/>
                  </a:solidFill>
                </a:uFill>
                <a:latin typeface="Calibri" panose="020F0502020204030204"/>
                <a:cs typeface="Calibri" panose="020F0502020204030204"/>
                <a:hlinkClick r:id="rId3" action="ppaction://hlinksldjump"/>
              </a:rPr>
              <a:t>ΕΓΚΑΤΑΣΤΑΣΕΙΣ</a:t>
            </a:r>
            <a:r>
              <a:rPr sz="1000" b="1" u="sng" spc="40" dirty="0">
                <a:uFill>
                  <a:solidFill>
                    <a:srgbClr val="000000"/>
                  </a:solidFill>
                </a:uFill>
                <a:latin typeface="Calibri" panose="020F0502020204030204"/>
                <a:cs typeface="Calibri" panose="020F0502020204030204"/>
                <a:hlinkClick r:id="rId3" action="ppaction://hlinksldjump"/>
              </a:rPr>
              <a:t> </a:t>
            </a:r>
            <a:r>
              <a:rPr sz="1000" b="1" u="sng" spc="-10" dirty="0">
                <a:uFill>
                  <a:solidFill>
                    <a:srgbClr val="000000"/>
                  </a:solidFill>
                </a:uFill>
                <a:latin typeface="Calibri" panose="020F0502020204030204"/>
                <a:cs typeface="Calibri" panose="020F0502020204030204"/>
                <a:hlinkClick r:id="rId3" action="ppaction://hlinksldjump"/>
              </a:rPr>
              <a:t>ΠΡΟΩΣΤΗΡΙΩΝ</a:t>
            </a:r>
            <a:r>
              <a:rPr sz="1000" b="1" u="sng" spc="60" dirty="0">
                <a:uFill>
                  <a:solidFill>
                    <a:srgbClr val="000000"/>
                  </a:solidFill>
                </a:uFill>
                <a:latin typeface="Calibri" panose="020F0502020204030204"/>
                <a:cs typeface="Calibri" panose="020F0502020204030204"/>
                <a:hlinkClick r:id="rId3" action="ppaction://hlinksldjump"/>
              </a:rPr>
              <a:t> </a:t>
            </a:r>
            <a:r>
              <a:rPr sz="1000" b="1" u="sng" spc="-10" dirty="0">
                <a:uFill>
                  <a:solidFill>
                    <a:srgbClr val="000000"/>
                  </a:solidFill>
                </a:uFill>
                <a:latin typeface="Calibri" panose="020F0502020204030204"/>
                <a:cs typeface="Calibri" panose="020F0502020204030204"/>
                <a:hlinkClick r:id="rId3" action="ppaction://hlinksldjump"/>
              </a:rPr>
              <a:t>ΜΗΧΑΝΩΝ</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Κριτήρια</a:t>
            </a:r>
            <a:r>
              <a:rPr sz="1000" b="1" spc="-40" dirty="0">
                <a:latin typeface="Calibri" panose="020F0502020204030204"/>
                <a:cs typeface="Calibri" panose="020F0502020204030204"/>
              </a:rPr>
              <a:t> </a:t>
            </a:r>
            <a:r>
              <a:rPr sz="1000" b="1" dirty="0">
                <a:latin typeface="Calibri" panose="020F0502020204030204"/>
                <a:cs typeface="Calibri" panose="020F0502020204030204"/>
              </a:rPr>
              <a:t>επιλογής</a:t>
            </a:r>
            <a:r>
              <a:rPr sz="1000" b="1" spc="-30" dirty="0">
                <a:latin typeface="Calibri" panose="020F0502020204030204"/>
                <a:cs typeface="Calibri" panose="020F0502020204030204"/>
              </a:rPr>
              <a:t> </a:t>
            </a:r>
            <a:r>
              <a:rPr sz="1000" b="1" dirty="0">
                <a:latin typeface="Calibri" panose="020F0502020204030204"/>
                <a:cs typeface="Calibri" panose="020F0502020204030204"/>
              </a:rPr>
              <a:t>προωστήριας</a:t>
            </a:r>
            <a:r>
              <a:rPr sz="1000" b="1" spc="-40" dirty="0">
                <a:latin typeface="Calibri" panose="020F0502020204030204"/>
                <a:cs typeface="Calibri" panose="020F0502020204030204"/>
              </a:rPr>
              <a:t> </a:t>
            </a:r>
            <a:r>
              <a:rPr sz="1000" b="1" spc="-10" dirty="0">
                <a:latin typeface="Calibri" panose="020F0502020204030204"/>
                <a:cs typeface="Calibri" panose="020F0502020204030204"/>
              </a:rPr>
              <a:t>μηχανής.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Γενικές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αρχές</a:t>
            </a:r>
            <a:r>
              <a:rPr sz="1000" b="1" spc="-20" dirty="0">
                <a:latin typeface="Calibri" panose="020F0502020204030204"/>
                <a:cs typeface="Calibri" panose="020F0502020204030204"/>
              </a:rPr>
              <a:t> </a:t>
            </a:r>
            <a:r>
              <a:rPr sz="1000" b="1" dirty="0">
                <a:latin typeface="Calibri" panose="020F0502020204030204"/>
                <a:cs typeface="Calibri" panose="020F0502020204030204"/>
              </a:rPr>
              <a:t>και</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εξοπλισμός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προωστήριας</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εγκατάστασης </a:t>
            </a:r>
            <a:r>
              <a:rPr sz="1000" b="1" spc="-20" dirty="0">
                <a:latin typeface="Calibri" panose="020F0502020204030204"/>
                <a:cs typeface="Calibri" panose="020F0502020204030204"/>
              </a:rPr>
              <a:t>ΜΕΚ.</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Μετάδοση</a:t>
            </a:r>
            <a:r>
              <a:rPr sz="1000" b="1" spc="-30" dirty="0">
                <a:latin typeface="Calibri" panose="020F0502020204030204"/>
                <a:cs typeface="Calibri" panose="020F0502020204030204"/>
              </a:rPr>
              <a:t> </a:t>
            </a:r>
            <a:r>
              <a:rPr sz="1000" b="1" dirty="0">
                <a:latin typeface="Calibri" panose="020F0502020204030204"/>
                <a:cs typeface="Calibri" panose="020F0502020204030204"/>
              </a:rPr>
              <a:t>κίνησης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προς</a:t>
            </a:r>
            <a:r>
              <a:rPr sz="1000" b="1" spc="-20" dirty="0">
                <a:latin typeface="Calibri" panose="020F0502020204030204"/>
                <a:cs typeface="Calibri" panose="020F0502020204030204"/>
              </a:rPr>
              <a:t> </a:t>
            </a:r>
            <a:r>
              <a:rPr sz="1000" b="1" dirty="0">
                <a:latin typeface="Calibri" panose="020F0502020204030204"/>
                <a:cs typeface="Calibri" panose="020F0502020204030204"/>
              </a:rPr>
              <a:t>την</a:t>
            </a:r>
            <a:r>
              <a:rPr sz="1000" b="1" spc="-35" dirty="0">
                <a:latin typeface="Calibri" panose="020F0502020204030204"/>
                <a:cs typeface="Calibri" panose="020F0502020204030204"/>
              </a:rPr>
              <a:t> </a:t>
            </a:r>
            <a:r>
              <a:rPr sz="1000" b="1" spc="-10" dirty="0">
                <a:latin typeface="Calibri" panose="020F0502020204030204"/>
                <a:cs typeface="Calibri" panose="020F0502020204030204"/>
              </a:rPr>
              <a:t>έλικα</a:t>
            </a:r>
            <a:r>
              <a:rPr sz="1000" b="1" spc="-35" dirty="0">
                <a:latin typeface="Calibri" panose="020F0502020204030204"/>
                <a:cs typeface="Calibri" panose="020F0502020204030204"/>
              </a:rPr>
              <a:t> </a:t>
            </a:r>
            <a:r>
              <a:rPr sz="1000" b="1" dirty="0">
                <a:latin typeface="Calibri" panose="020F0502020204030204"/>
                <a:cs typeface="Calibri" panose="020F0502020204030204"/>
              </a:rPr>
              <a:t>(άμεση</a:t>
            </a:r>
            <a:r>
              <a:rPr sz="1000" b="1" spc="-30" dirty="0">
                <a:latin typeface="Calibri" panose="020F0502020204030204"/>
                <a:cs typeface="Calibri" panose="020F0502020204030204"/>
              </a:rPr>
              <a:t> </a:t>
            </a:r>
            <a:r>
              <a:rPr sz="1000" b="1" dirty="0">
                <a:latin typeface="Calibri" panose="020F0502020204030204"/>
                <a:cs typeface="Calibri" panose="020F0502020204030204"/>
              </a:rPr>
              <a:t>-</a:t>
            </a:r>
            <a:r>
              <a:rPr sz="1000" b="1" spc="-25" dirty="0">
                <a:latin typeface="Calibri" panose="020F0502020204030204"/>
                <a:cs typeface="Calibri" panose="020F0502020204030204"/>
              </a:rPr>
              <a:t> </a:t>
            </a:r>
            <a:r>
              <a:rPr sz="1000" b="1" spc="-10" dirty="0">
                <a:latin typeface="Calibri" panose="020F0502020204030204"/>
                <a:cs typeface="Calibri" panose="020F0502020204030204"/>
              </a:rPr>
              <a:t>έμμεση).</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Σύνδεσμοι</a:t>
            </a:r>
            <a:r>
              <a:rPr sz="1000" b="1" spc="-20" dirty="0">
                <a:latin typeface="Calibri" panose="020F0502020204030204"/>
                <a:cs typeface="Calibri" panose="020F0502020204030204"/>
              </a:rPr>
              <a:t> </a:t>
            </a:r>
            <a:r>
              <a:rPr sz="1000" b="1" dirty="0">
                <a:latin typeface="Calibri" panose="020F0502020204030204"/>
                <a:cs typeface="Calibri" panose="020F0502020204030204"/>
              </a:rPr>
              <a:t>-</a:t>
            </a:r>
            <a:r>
              <a:rPr sz="1000" b="1" spc="-10" dirty="0">
                <a:latin typeface="Calibri" panose="020F0502020204030204"/>
                <a:cs typeface="Calibri" panose="020F0502020204030204"/>
              </a:rPr>
              <a:t> </a:t>
            </a:r>
            <a:r>
              <a:rPr sz="1000" b="1" dirty="0">
                <a:latin typeface="Calibri" panose="020F0502020204030204"/>
                <a:cs typeface="Calibri" panose="020F0502020204030204"/>
              </a:rPr>
              <a:t>Είδη</a:t>
            </a:r>
            <a:r>
              <a:rPr sz="1000" b="1" spc="-10" dirty="0">
                <a:latin typeface="Calibri" panose="020F0502020204030204"/>
                <a:cs typeface="Calibri" panose="020F0502020204030204"/>
              </a:rPr>
              <a:t> </a:t>
            </a:r>
            <a:r>
              <a:rPr sz="1000" b="1" dirty="0">
                <a:latin typeface="Calibri" panose="020F0502020204030204"/>
                <a:cs typeface="Calibri" panose="020F0502020204030204"/>
              </a:rPr>
              <a:t>συνδέσμων</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(υδραυλικός</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10" dirty="0">
                <a:latin typeface="Calibri" panose="020F0502020204030204"/>
                <a:cs typeface="Calibri" panose="020F0502020204030204"/>
              </a:rPr>
              <a:t> ηλεκτρομαγνητικός,</a:t>
            </a:r>
            <a:r>
              <a:rPr sz="1000" b="1" spc="-5" dirty="0">
                <a:latin typeface="Calibri" panose="020F0502020204030204"/>
                <a:cs typeface="Calibri" panose="020F0502020204030204"/>
              </a:rPr>
              <a:t> </a:t>
            </a:r>
            <a:r>
              <a:rPr sz="1000" b="1" dirty="0">
                <a:latin typeface="Calibri" panose="020F0502020204030204"/>
                <a:cs typeface="Calibri" panose="020F0502020204030204"/>
              </a:rPr>
              <a:t>τύπου</a:t>
            </a:r>
            <a:r>
              <a:rPr sz="1000" b="1" spc="-5" dirty="0">
                <a:latin typeface="Calibri" panose="020F0502020204030204"/>
                <a:cs typeface="Calibri" panose="020F0502020204030204"/>
              </a:rPr>
              <a:t> </a:t>
            </a:r>
            <a:r>
              <a:rPr sz="1000" b="1" dirty="0">
                <a:latin typeface="Calibri" panose="020F0502020204030204"/>
                <a:cs typeface="Calibri" panose="020F0502020204030204"/>
              </a:rPr>
              <a:t>Vulcan</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Airflex)</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Μειωτήρες.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Όργανα</a:t>
            </a:r>
            <a:r>
              <a:rPr sz="1000" b="1" spc="-15" dirty="0">
                <a:latin typeface="Calibri" panose="020F0502020204030204"/>
                <a:cs typeface="Calibri" panose="020F0502020204030204"/>
              </a:rPr>
              <a:t> </a:t>
            </a:r>
            <a:r>
              <a:rPr sz="1000" b="1" dirty="0">
                <a:latin typeface="Calibri" panose="020F0502020204030204"/>
                <a:cs typeface="Calibri" panose="020F0502020204030204"/>
              </a:rPr>
              <a:t>ελέγχου,</a:t>
            </a:r>
            <a:r>
              <a:rPr sz="1000" b="1" spc="-10" dirty="0">
                <a:latin typeface="Calibri" panose="020F0502020204030204"/>
                <a:cs typeface="Calibri" panose="020F0502020204030204"/>
              </a:rPr>
              <a:t> ασφαλιστικές διατάξεις.</a:t>
            </a:r>
            <a:endParaRPr sz="1000">
              <a:latin typeface="Calibri" panose="020F0502020204030204"/>
              <a:cs typeface="Calibri" panose="020F0502020204030204"/>
            </a:endParaRPr>
          </a:p>
          <a:p>
            <a:pPr marL="202565" lvl="1" indent="-190500">
              <a:lnSpc>
                <a:spcPct val="100000"/>
              </a:lnSpc>
              <a:spcBef>
                <a:spcPts val="200"/>
              </a:spcBef>
              <a:buAutoNum type="arabicPeriod"/>
              <a:tabLst>
                <a:tab pos="203200" algn="l"/>
              </a:tabLst>
            </a:pPr>
            <a:r>
              <a:rPr sz="1000" b="1" dirty="0">
                <a:latin typeface="Calibri" panose="020F0502020204030204"/>
                <a:cs typeface="Calibri" panose="020F0502020204030204"/>
              </a:rPr>
              <a:t>Ωστικός</a:t>
            </a:r>
            <a:r>
              <a:rPr sz="1000" b="1" spc="-15" dirty="0">
                <a:latin typeface="Calibri" panose="020F0502020204030204"/>
                <a:cs typeface="Calibri" panose="020F0502020204030204"/>
              </a:rPr>
              <a:t> </a:t>
            </a:r>
            <a:r>
              <a:rPr sz="1000" b="1" dirty="0">
                <a:latin typeface="Calibri" panose="020F0502020204030204"/>
                <a:cs typeface="Calibri" panose="020F0502020204030204"/>
              </a:rPr>
              <a:t>τριβέας</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20" dirty="0">
                <a:latin typeface="Calibri" panose="020F0502020204030204"/>
                <a:cs typeface="Calibri" panose="020F0502020204030204"/>
              </a:rPr>
              <a:t> </a:t>
            </a:r>
            <a:r>
              <a:rPr sz="1000" b="1" spc="-10" dirty="0">
                <a:latin typeface="Calibri" panose="020F0502020204030204"/>
                <a:cs typeface="Calibri" panose="020F0502020204030204"/>
              </a:rPr>
              <a:t>Ελικοφόροι</a:t>
            </a:r>
            <a:r>
              <a:rPr sz="1000" b="1" spc="-5" dirty="0">
                <a:latin typeface="Calibri" panose="020F0502020204030204"/>
                <a:cs typeface="Calibri" panose="020F0502020204030204"/>
              </a:rPr>
              <a:t> </a:t>
            </a:r>
            <a:r>
              <a:rPr sz="1000" b="1" dirty="0">
                <a:latin typeface="Calibri" panose="020F0502020204030204"/>
                <a:cs typeface="Calibri" panose="020F0502020204030204"/>
              </a:rPr>
              <a:t>άξονες</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20" dirty="0">
                <a:latin typeface="Calibri" panose="020F0502020204030204"/>
                <a:cs typeface="Calibri" panose="020F0502020204030204"/>
              </a:rPr>
              <a:t> </a:t>
            </a:r>
            <a:r>
              <a:rPr sz="1000" b="1" dirty="0">
                <a:latin typeface="Calibri" panose="020F0502020204030204"/>
                <a:cs typeface="Calibri" panose="020F0502020204030204"/>
              </a:rPr>
              <a:t>Έλικες</a:t>
            </a:r>
            <a:r>
              <a:rPr sz="1000" b="1" spc="-5" dirty="0">
                <a:latin typeface="Calibri" panose="020F0502020204030204"/>
                <a:cs typeface="Calibri" panose="020F0502020204030204"/>
              </a:rPr>
              <a:t> </a:t>
            </a:r>
            <a:r>
              <a:rPr sz="1000" b="1" dirty="0">
                <a:latin typeface="Calibri" panose="020F0502020204030204"/>
                <a:cs typeface="Calibri" panose="020F0502020204030204"/>
              </a:rPr>
              <a:t>-</a:t>
            </a:r>
            <a:r>
              <a:rPr sz="1000" b="1" spc="-15" dirty="0">
                <a:latin typeface="Calibri" panose="020F0502020204030204"/>
                <a:cs typeface="Calibri" panose="020F0502020204030204"/>
              </a:rPr>
              <a:t> </a:t>
            </a:r>
            <a:r>
              <a:rPr sz="1000" b="1" spc="-10" dirty="0">
                <a:latin typeface="Calibri" panose="020F0502020204030204"/>
                <a:cs typeface="Calibri" panose="020F0502020204030204"/>
              </a:rPr>
              <a:t>ακροπρυμναία</a:t>
            </a:r>
            <a:r>
              <a:rPr sz="1000" b="1" spc="-5" dirty="0">
                <a:latin typeface="Calibri" panose="020F0502020204030204"/>
                <a:cs typeface="Calibri" panose="020F0502020204030204"/>
              </a:rPr>
              <a:t> </a:t>
            </a:r>
            <a:r>
              <a:rPr sz="1000" b="1" spc="-10" dirty="0">
                <a:latin typeface="Calibri" panose="020F0502020204030204"/>
                <a:cs typeface="Calibri" panose="020F0502020204030204"/>
              </a:rPr>
              <a:t>έδρανα.</a:t>
            </a:r>
            <a:endParaRPr sz="1000">
              <a:latin typeface="Calibri" panose="020F0502020204030204"/>
              <a:cs typeface="Calibri" panose="020F0502020204030204"/>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111750" y="791209"/>
            <a:ext cx="4032250" cy="5831840"/>
          </a:xfrm>
          <a:prstGeom prst="rect">
            <a:avLst/>
          </a:prstGeom>
        </p:spPr>
      </p:pic>
      <p:pic>
        <p:nvPicPr>
          <p:cNvPr id="3" name="object 3"/>
          <p:cNvPicPr/>
          <p:nvPr/>
        </p:nvPicPr>
        <p:blipFill>
          <a:blip r:embed="rId2" cstate="print"/>
          <a:stretch>
            <a:fillRect/>
          </a:stretch>
        </p:blipFill>
        <p:spPr>
          <a:xfrm>
            <a:off x="143510" y="647700"/>
            <a:ext cx="4679950" cy="5831840"/>
          </a:xfrm>
          <a:prstGeom prst="rect">
            <a:avLst/>
          </a:prstGeom>
        </p:spPr>
      </p:pic>
    </p:spTree>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6310630"/>
          </a:xfrm>
          <a:custGeom>
            <a:avLst/>
            <a:gdLst/>
            <a:ahLst/>
            <a:cxnLst/>
            <a:rect l="l" t="t" r="r" b="b"/>
            <a:pathLst>
              <a:path w="8572500" h="6310630">
                <a:moveTo>
                  <a:pt x="8572500" y="0"/>
                </a:moveTo>
                <a:lnTo>
                  <a:pt x="0" y="0"/>
                </a:lnTo>
                <a:lnTo>
                  <a:pt x="0" y="6310630"/>
                </a:lnTo>
                <a:lnTo>
                  <a:pt x="4286250" y="6310630"/>
                </a:lnTo>
                <a:lnTo>
                  <a:pt x="8572500" y="631063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500034" y="2571744"/>
            <a:ext cx="8210895" cy="1319592"/>
          </a:xfrm>
          <a:prstGeom prst="rect">
            <a:avLst/>
          </a:prstGeom>
        </p:spPr>
        <p:txBody>
          <a:bodyPr vert="horz" wrap="square" lIns="0" tIns="107950" rIns="0" bIns="0" rtlCol="0">
            <a:spAutoFit/>
          </a:bodyPr>
          <a:lstStyle/>
          <a:p>
            <a:pPr marL="36195">
              <a:lnSpc>
                <a:spcPct val="100000"/>
              </a:lnSpc>
              <a:spcBef>
                <a:spcPts val="850"/>
              </a:spcBef>
              <a:tabLst>
                <a:tab pos="798195" algn="l"/>
              </a:tabLst>
            </a:pPr>
            <a:r>
              <a:rPr lang="el-GR" sz="3600" b="0" u="none" spc="-50" dirty="0" smtClean="0">
                <a:solidFill>
                  <a:srgbClr val="FF0000"/>
                </a:solidFill>
                <a:uFill>
                  <a:solidFill>
                    <a:srgbClr val="FF0000"/>
                  </a:solidFill>
                </a:uFill>
                <a:latin typeface="Arial Black" panose="020B0A04020102020204"/>
                <a:cs typeface="Arial Black" panose="020B0A04020102020204"/>
              </a:rPr>
              <a:t>3.</a:t>
            </a:r>
            <a:r>
              <a:rPr sz="3600" b="0" u="none" spc="-50" smtClean="0">
                <a:solidFill>
                  <a:srgbClr val="FF0000"/>
                </a:solidFill>
                <a:uFill>
                  <a:solidFill>
                    <a:srgbClr val="FF0000"/>
                  </a:solidFill>
                </a:uFill>
                <a:latin typeface="Arial Black" panose="020B0A04020102020204"/>
                <a:cs typeface="Arial Black" panose="020B0A04020102020204"/>
              </a:rPr>
              <a:t>2</a:t>
            </a:r>
            <a:r>
              <a:rPr lang="el-GR" sz="3600" b="0" u="none" spc="-50" dirty="0" smtClean="0">
                <a:solidFill>
                  <a:srgbClr val="FF0000"/>
                </a:solidFill>
                <a:uFill>
                  <a:solidFill>
                    <a:srgbClr val="FF0000"/>
                  </a:solidFill>
                </a:uFill>
                <a:latin typeface="Arial Black" panose="020B0A04020102020204"/>
                <a:cs typeface="Arial Black" panose="020B0A04020102020204"/>
              </a:rPr>
              <a:t>. </a:t>
            </a:r>
            <a:r>
              <a:rPr sz="3600" b="0" u="none" smtClean="0">
                <a:solidFill>
                  <a:srgbClr val="FFFFFF"/>
                </a:solidFill>
                <a:uFill>
                  <a:solidFill>
                    <a:srgbClr val="FFFFFF"/>
                  </a:solidFill>
                </a:uFill>
                <a:latin typeface="Arial Black" panose="020B0A04020102020204"/>
                <a:cs typeface="Arial Black" panose="020B0A04020102020204"/>
              </a:rPr>
              <a:t>ΡΥΘΜΙΣΕΙΣ </a:t>
            </a:r>
            <a:r>
              <a:rPr sz="3600" b="0" u="none" dirty="0">
                <a:solidFill>
                  <a:srgbClr val="FFFFFF"/>
                </a:solidFill>
                <a:uFill>
                  <a:solidFill>
                    <a:srgbClr val="FFFFFF"/>
                  </a:solidFill>
                </a:uFill>
                <a:latin typeface="Arial Black" panose="020B0A04020102020204"/>
                <a:cs typeface="Arial Black" panose="020B0A04020102020204"/>
              </a:rPr>
              <a:t>ΒΑΛΒΙΔΩΝ </a:t>
            </a:r>
            <a:r>
              <a:rPr sz="3600" b="0" u="none" spc="-25" dirty="0">
                <a:solidFill>
                  <a:srgbClr val="FFFFFF"/>
                </a:solidFill>
                <a:uFill>
                  <a:solidFill>
                    <a:srgbClr val="FFFFFF"/>
                  </a:solidFill>
                </a:uFill>
                <a:latin typeface="Arial Black" panose="020B0A04020102020204"/>
                <a:cs typeface="Arial Black" panose="020B0A04020102020204"/>
              </a:rPr>
              <a:t>ΣΕ</a:t>
            </a:r>
            <a:endParaRPr sz="3600" u="none">
              <a:latin typeface="Arial Black" panose="020B0A04020102020204"/>
              <a:cs typeface="Arial Black" panose="020B0A04020102020204"/>
            </a:endParaRPr>
          </a:p>
          <a:p>
            <a:pPr marL="12700">
              <a:lnSpc>
                <a:spcPct val="100000"/>
              </a:lnSpc>
              <a:spcBef>
                <a:spcPts val="750"/>
              </a:spcBef>
            </a:pPr>
            <a:r>
              <a:rPr sz="3600" b="0" u="none" dirty="0">
                <a:solidFill>
                  <a:srgbClr val="FFFFFF"/>
                </a:solidFill>
                <a:latin typeface="Arial Black" panose="020B0A04020102020204"/>
                <a:cs typeface="Arial Black" panose="020B0A04020102020204"/>
              </a:rPr>
              <a:t>2ΧΡΟΝΕΣ</a:t>
            </a:r>
            <a:r>
              <a:rPr sz="3600" b="0" u="heavy" spc="-10" dirty="0">
                <a:solidFill>
                  <a:srgbClr val="FFFFFF"/>
                </a:solidFill>
                <a:uFill>
                  <a:solidFill>
                    <a:srgbClr val="FFFFFF"/>
                  </a:solidFill>
                </a:uFill>
                <a:latin typeface="Arial Black" panose="020B0A04020102020204"/>
                <a:cs typeface="Arial Black" panose="020B0A04020102020204"/>
              </a:rPr>
              <a:t> </a:t>
            </a:r>
            <a:r>
              <a:rPr sz="3600" b="0" u="none" dirty="0">
                <a:solidFill>
                  <a:srgbClr val="FFFFFF"/>
                </a:solidFill>
                <a:latin typeface="Arial Black" panose="020B0A04020102020204"/>
                <a:cs typeface="Arial Black" panose="020B0A04020102020204"/>
              </a:rPr>
              <a:t>ΚΑΙ</a:t>
            </a:r>
            <a:r>
              <a:rPr sz="3600" b="0" u="heavy" spc="-10" dirty="0">
                <a:solidFill>
                  <a:srgbClr val="FFFFFF"/>
                </a:solidFill>
                <a:uFill>
                  <a:solidFill>
                    <a:srgbClr val="FFFFFF"/>
                  </a:solidFill>
                </a:uFill>
                <a:latin typeface="Arial Black" panose="020B0A04020102020204"/>
                <a:cs typeface="Arial Black" panose="020B0A04020102020204"/>
              </a:rPr>
              <a:t> </a:t>
            </a:r>
            <a:r>
              <a:rPr sz="3600" b="0" u="none" dirty="0">
                <a:solidFill>
                  <a:srgbClr val="FFFFFF"/>
                </a:solidFill>
                <a:latin typeface="Arial Black" panose="020B0A04020102020204"/>
                <a:cs typeface="Arial Black" panose="020B0A04020102020204"/>
              </a:rPr>
              <a:t>4ΧΡΟΝΕΣ</a:t>
            </a:r>
            <a:r>
              <a:rPr sz="3600" b="0" u="heavy" spc="-10" dirty="0">
                <a:solidFill>
                  <a:srgbClr val="FFFFFF"/>
                </a:solidFill>
                <a:uFill>
                  <a:solidFill>
                    <a:srgbClr val="FFFFFF"/>
                  </a:solidFill>
                </a:uFill>
                <a:latin typeface="Arial Black" panose="020B0A04020102020204"/>
                <a:cs typeface="Arial Black" panose="020B0A04020102020204"/>
              </a:rPr>
              <a:t> Μ.Ε.Κ.</a:t>
            </a:r>
            <a:endParaRPr sz="36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30299"/>
            <a:ext cx="8620125" cy="5142230"/>
          </a:xfrm>
          <a:prstGeom prst="rect">
            <a:avLst/>
          </a:prstGeom>
        </p:spPr>
        <p:txBody>
          <a:bodyPr vert="horz" wrap="square" lIns="0" tIns="16510" rIns="0" bIns="0" rtlCol="0">
            <a:spAutoFit/>
          </a:bodyPr>
          <a:lstStyle/>
          <a:p>
            <a:pPr marL="584200">
              <a:lnSpc>
                <a:spcPct val="100000"/>
              </a:lnSpc>
              <a:spcBef>
                <a:spcPts val="130"/>
              </a:spcBef>
            </a:pPr>
            <a:r>
              <a:rPr sz="1950" u="heavy" dirty="0">
                <a:solidFill>
                  <a:srgbClr val="FF0000"/>
                </a:solidFill>
                <a:uFill>
                  <a:solidFill>
                    <a:srgbClr val="FF0000"/>
                  </a:solidFill>
                </a:uFill>
                <a:latin typeface="Arial Black" panose="020B0A04020102020204"/>
                <a:cs typeface="Arial Black" panose="020B0A04020102020204"/>
              </a:rPr>
              <a:t>ΡΥΘΜΙΣΕΙΣ</a:t>
            </a:r>
            <a:r>
              <a:rPr sz="1950" u="heavy" spc="55"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ΒΑΛΒΙΔΩΝ</a:t>
            </a:r>
            <a:r>
              <a:rPr sz="1950" u="heavy" spc="6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ΕΞΑΓΩΓΗΣ</a:t>
            </a:r>
            <a:r>
              <a:rPr sz="1950" u="heavy" spc="6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ΣΕ</a:t>
            </a:r>
            <a:r>
              <a:rPr sz="1950" u="heavy" spc="6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2ΧΡΟΝΕΣ</a:t>
            </a:r>
            <a:r>
              <a:rPr sz="1950" u="heavy" spc="60" dirty="0">
                <a:solidFill>
                  <a:srgbClr val="FF0000"/>
                </a:solidFill>
                <a:uFill>
                  <a:solidFill>
                    <a:srgbClr val="FF0000"/>
                  </a:solidFill>
                </a:uFill>
                <a:latin typeface="Arial Black" panose="020B0A04020102020204"/>
                <a:cs typeface="Arial Black" panose="020B0A04020102020204"/>
              </a:rPr>
              <a:t> </a:t>
            </a:r>
            <a:r>
              <a:rPr sz="1950" u="heavy" spc="-10" dirty="0">
                <a:solidFill>
                  <a:srgbClr val="FF0000"/>
                </a:solidFill>
                <a:uFill>
                  <a:solidFill>
                    <a:srgbClr val="FF0000"/>
                  </a:solidFill>
                </a:uFill>
                <a:latin typeface="Arial Black" panose="020B0A04020102020204"/>
                <a:cs typeface="Arial Black" panose="020B0A04020102020204"/>
              </a:rPr>
              <a:t>Μ.Ε.Κ.</a:t>
            </a:r>
            <a:endParaRPr sz="1950">
              <a:latin typeface="Arial Black" panose="020B0A04020102020204"/>
              <a:cs typeface="Arial Black" panose="020B0A04020102020204"/>
            </a:endParaRPr>
          </a:p>
          <a:p>
            <a:pPr>
              <a:lnSpc>
                <a:spcPct val="100000"/>
              </a:lnSpc>
              <a:spcBef>
                <a:spcPts val="60"/>
              </a:spcBef>
            </a:pPr>
            <a:endParaRPr sz="2500">
              <a:latin typeface="Arial Black" panose="020B0A04020102020204"/>
              <a:cs typeface="Arial Black" panose="020B0A04020102020204"/>
            </a:endParaRPr>
          </a:p>
          <a:p>
            <a:pPr marL="190500" marR="5080" indent="-177800">
              <a:lnSpc>
                <a:spcPct val="119000"/>
              </a:lnSpc>
              <a:buClr>
                <a:srgbClr val="FF0000"/>
              </a:buClr>
              <a:buSzPct val="95000"/>
              <a:buFont typeface="Wingdings" panose="05000000000000000000"/>
              <a:buChar char=""/>
              <a:tabLst>
                <a:tab pos="213360" algn="l"/>
              </a:tabLst>
            </a:pPr>
            <a:r>
              <a:rPr sz="1950" dirty="0">
                <a:latin typeface="Arial Black" panose="020B0A04020102020204"/>
                <a:cs typeface="Arial Black" panose="020B0A04020102020204"/>
              </a:rPr>
              <a:t>ΣΤΙΣ</a:t>
            </a:r>
            <a:r>
              <a:rPr sz="1950" spc="85" dirty="0">
                <a:latin typeface="Arial Black" panose="020B0A04020102020204"/>
                <a:cs typeface="Arial Black" panose="020B0A04020102020204"/>
              </a:rPr>
              <a:t> </a:t>
            </a:r>
            <a:r>
              <a:rPr sz="1950" dirty="0">
                <a:latin typeface="Arial Black" panose="020B0A04020102020204"/>
                <a:cs typeface="Arial Black" panose="020B0A04020102020204"/>
              </a:rPr>
              <a:t>ΑΡΓΟΣΤΡΟΦΕΣ</a:t>
            </a:r>
            <a:r>
              <a:rPr sz="1950" spc="85" dirty="0">
                <a:latin typeface="Arial Black" panose="020B0A04020102020204"/>
                <a:cs typeface="Arial Black" panose="020B0A04020102020204"/>
              </a:rPr>
              <a:t> </a:t>
            </a:r>
            <a:r>
              <a:rPr sz="1950" dirty="0">
                <a:latin typeface="Arial Black" panose="020B0A04020102020204"/>
                <a:cs typeface="Arial Black" panose="020B0A04020102020204"/>
              </a:rPr>
              <a:t>ΜΗΧΑΝΕΣ</a:t>
            </a:r>
            <a:r>
              <a:rPr sz="1950" spc="85" dirty="0">
                <a:latin typeface="Arial Black" panose="020B0A04020102020204"/>
                <a:cs typeface="Arial Black" panose="020B0A04020102020204"/>
              </a:rPr>
              <a:t> </a:t>
            </a:r>
            <a:r>
              <a:rPr sz="1950" dirty="0">
                <a:latin typeface="Arial Black" panose="020B0A04020102020204"/>
                <a:cs typeface="Arial Black" panose="020B0A04020102020204"/>
              </a:rPr>
              <a:t>ΧΡΗΣΙΜΟΠΟΙΟΥΝΤΑΙ</a:t>
            </a:r>
            <a:r>
              <a:rPr sz="1950" spc="85" dirty="0">
                <a:latin typeface="Arial Black" panose="020B0A04020102020204"/>
                <a:cs typeface="Arial Black" panose="020B0A04020102020204"/>
              </a:rPr>
              <a:t> </a:t>
            </a:r>
            <a:r>
              <a:rPr sz="1950" spc="-10" dirty="0">
                <a:latin typeface="Arial Black" panose="020B0A04020102020204"/>
                <a:cs typeface="Arial Black" panose="020B0A04020102020204"/>
              </a:rPr>
              <a:t>ΠΛΕΟΝ </a:t>
            </a:r>
            <a:r>
              <a:rPr sz="1950" dirty="0">
                <a:solidFill>
                  <a:srgbClr val="FF0000"/>
                </a:solidFill>
                <a:latin typeface="Arial Black" panose="020B0A04020102020204"/>
                <a:cs typeface="Arial Black" panose="020B0A04020102020204"/>
              </a:rPr>
              <a:t>ΥΔΡΑΥΛΙΚΑ</a:t>
            </a:r>
            <a:r>
              <a:rPr sz="1950" spc="70" dirty="0">
                <a:solidFill>
                  <a:srgbClr val="FF0000"/>
                </a:solidFill>
                <a:latin typeface="Arial Black" panose="020B0A04020102020204"/>
                <a:cs typeface="Arial Black" panose="020B0A04020102020204"/>
              </a:rPr>
              <a:t> </a:t>
            </a:r>
            <a:r>
              <a:rPr sz="1950">
                <a:solidFill>
                  <a:srgbClr val="FF0000"/>
                </a:solidFill>
                <a:latin typeface="Arial Black" panose="020B0A04020102020204"/>
                <a:cs typeface="Arial Black" panose="020B0A04020102020204"/>
              </a:rPr>
              <a:t>ΣΥΣΤΗΜΑΤΑ</a:t>
            </a:r>
            <a:r>
              <a:rPr sz="1950" spc="75">
                <a:solidFill>
                  <a:srgbClr val="FF0000"/>
                </a:solidFill>
                <a:latin typeface="Arial Black" panose="020B0A04020102020204"/>
                <a:cs typeface="Arial Black" panose="020B0A04020102020204"/>
              </a:rPr>
              <a:t> </a:t>
            </a:r>
            <a:r>
              <a:rPr sz="1950" smtClean="0">
                <a:solidFill>
                  <a:srgbClr val="FF0000"/>
                </a:solidFill>
                <a:latin typeface="Arial Black" panose="020B0A04020102020204"/>
                <a:cs typeface="Arial Black" panose="020B0A04020102020204"/>
              </a:rPr>
              <a:t>ΚΙΝΗΣ</a:t>
            </a:r>
            <a:r>
              <a:rPr lang="el-GR" sz="1950" dirty="0" smtClean="0">
                <a:solidFill>
                  <a:srgbClr val="FF0000"/>
                </a:solidFill>
                <a:latin typeface="Arial Black" panose="020B0A04020102020204"/>
                <a:cs typeface="Arial Black" panose="020B0A04020102020204"/>
              </a:rPr>
              <a:t>Η</a:t>
            </a:r>
            <a:r>
              <a:rPr sz="1950" smtClean="0">
                <a:solidFill>
                  <a:srgbClr val="FF0000"/>
                </a:solidFill>
                <a:latin typeface="Arial Black" panose="020B0A04020102020204"/>
                <a:cs typeface="Arial Black" panose="020B0A04020102020204"/>
              </a:rPr>
              <a:t>Σ</a:t>
            </a:r>
            <a:r>
              <a:rPr sz="1950" spc="75" smtClean="0">
                <a:solidFill>
                  <a:srgbClr val="FF0000"/>
                </a:solidFill>
                <a:latin typeface="Arial Black" panose="020B0A04020102020204"/>
                <a:cs typeface="Arial Black" panose="020B0A04020102020204"/>
              </a:rPr>
              <a:t> </a:t>
            </a:r>
            <a:r>
              <a:rPr sz="1950">
                <a:solidFill>
                  <a:srgbClr val="FF0000"/>
                </a:solidFill>
                <a:latin typeface="Arial Black" panose="020B0A04020102020204"/>
                <a:cs typeface="Arial Black" panose="020B0A04020102020204"/>
              </a:rPr>
              <a:t>ΤΩΝ</a:t>
            </a:r>
            <a:r>
              <a:rPr sz="1950" spc="60">
                <a:solidFill>
                  <a:srgbClr val="FF0000"/>
                </a:solidFill>
                <a:latin typeface="Arial Black" panose="020B0A04020102020204"/>
                <a:cs typeface="Arial Black" panose="020B0A04020102020204"/>
              </a:rPr>
              <a:t> </a:t>
            </a:r>
            <a:r>
              <a:rPr sz="1950" smtClean="0">
                <a:solidFill>
                  <a:srgbClr val="FF0000"/>
                </a:solidFill>
                <a:latin typeface="Arial Black" panose="020B0A04020102020204"/>
                <a:cs typeface="Arial Black" panose="020B0A04020102020204"/>
              </a:rPr>
              <a:t>ΒΑΛΒΙΔΩΝ</a:t>
            </a:r>
            <a:r>
              <a:rPr sz="1950" dirty="0">
                <a:latin typeface="Arial Black" panose="020B0A04020102020204"/>
                <a:cs typeface="Arial Black" panose="020B0A04020102020204"/>
              </a:rPr>
              <a:t>.</a:t>
            </a:r>
            <a:r>
              <a:rPr sz="1950" spc="75" dirty="0">
                <a:latin typeface="Arial Black" panose="020B0A04020102020204"/>
                <a:cs typeface="Arial Black" panose="020B0A04020102020204"/>
              </a:rPr>
              <a:t> </a:t>
            </a:r>
            <a:r>
              <a:rPr sz="1950" spc="-25" dirty="0">
                <a:latin typeface="Arial Black" panose="020B0A04020102020204"/>
                <a:cs typeface="Arial Black" panose="020B0A04020102020204"/>
              </a:rPr>
              <a:t>ΣΤΑ </a:t>
            </a:r>
            <a:r>
              <a:rPr sz="1950" dirty="0">
                <a:latin typeface="Arial Black" panose="020B0A04020102020204"/>
                <a:cs typeface="Arial Black" panose="020B0A04020102020204"/>
              </a:rPr>
              <a:t>ΣΥΣΤΗΜΑΤΑ</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ΑΥΤΑ</a:t>
            </a:r>
            <a:r>
              <a:rPr sz="1950" spc="65" dirty="0">
                <a:latin typeface="Arial Black" panose="020B0A04020102020204"/>
                <a:cs typeface="Arial Black" panose="020B0A04020102020204"/>
              </a:rPr>
              <a:t> </a:t>
            </a:r>
            <a:r>
              <a:rPr sz="1950" dirty="0">
                <a:latin typeface="Arial Black" panose="020B0A04020102020204"/>
                <a:cs typeface="Arial Black" panose="020B0A04020102020204"/>
              </a:rPr>
              <a:t>Ο</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ΕΚΚΕΝΤΡΟΦΟΡΟΣ</a:t>
            </a:r>
            <a:r>
              <a:rPr sz="1950" spc="65" dirty="0">
                <a:latin typeface="Arial Black" panose="020B0A04020102020204"/>
                <a:cs typeface="Arial Black" panose="020B0A04020102020204"/>
              </a:rPr>
              <a:t> </a:t>
            </a:r>
            <a:r>
              <a:rPr sz="1950" dirty="0">
                <a:latin typeface="Arial Black" panose="020B0A04020102020204"/>
                <a:cs typeface="Arial Black" panose="020B0A04020102020204"/>
              </a:rPr>
              <a:t>ΑΞΟΝΑΣ</a:t>
            </a:r>
            <a:r>
              <a:rPr sz="1950" spc="60" dirty="0">
                <a:latin typeface="Arial Black" panose="020B0A04020102020204"/>
                <a:cs typeface="Arial Black" panose="020B0A04020102020204"/>
              </a:rPr>
              <a:t> </a:t>
            </a:r>
            <a:r>
              <a:rPr sz="1950" spc="-10" dirty="0">
                <a:latin typeface="Arial Black" panose="020B0A04020102020204"/>
                <a:cs typeface="Arial Black" panose="020B0A04020102020204"/>
              </a:rPr>
              <a:t>ΔΙΝΕΙ </a:t>
            </a:r>
            <a:r>
              <a:rPr sz="1950" dirty="0">
                <a:latin typeface="Arial Black" panose="020B0A04020102020204"/>
                <a:cs typeface="Arial Black" panose="020B0A04020102020204"/>
              </a:rPr>
              <a:t>ΚΙΝΗΣΗ</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ΥΔΡΑΥΛΙΚΟ</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ΕΜΒΟΛΟ,</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ΜΕΣΩ</a:t>
            </a:r>
            <a:r>
              <a:rPr sz="1950" spc="45" dirty="0">
                <a:latin typeface="Arial Black" panose="020B0A04020102020204"/>
                <a:cs typeface="Arial Black" panose="020B0A04020102020204"/>
              </a:rPr>
              <a:t> </a:t>
            </a:r>
            <a:r>
              <a:rPr sz="1950" spc="-10" dirty="0">
                <a:latin typeface="Arial Black" panose="020B0A04020102020204"/>
                <a:cs typeface="Arial Black" panose="020B0A04020102020204"/>
              </a:rPr>
              <a:t>ΤΡΟΧΙΣΚΟΥ.</a:t>
            </a:r>
            <a:endParaRPr sz="1950">
              <a:latin typeface="Arial Black" panose="020B0A04020102020204"/>
              <a:cs typeface="Arial Black" panose="020B0A04020102020204"/>
            </a:endParaRPr>
          </a:p>
          <a:p>
            <a:pPr marL="190500" marR="21590" indent="-177800">
              <a:lnSpc>
                <a:spcPct val="119000"/>
              </a:lnSpc>
              <a:spcBef>
                <a:spcPts val="395"/>
              </a:spcBef>
              <a:buClr>
                <a:srgbClr val="FF0000"/>
              </a:buClr>
              <a:buSzPct val="95000"/>
              <a:buFont typeface="Wingdings" panose="05000000000000000000"/>
              <a:buChar char=""/>
              <a:tabLst>
                <a:tab pos="213360" algn="l"/>
              </a:tabLst>
            </a:pPr>
            <a:r>
              <a:rPr sz="1950" dirty="0">
                <a:latin typeface="Arial Black" panose="020B0A04020102020204"/>
                <a:cs typeface="Arial Black" panose="020B0A04020102020204"/>
              </a:rPr>
              <a:t>Ο</a:t>
            </a:r>
            <a:r>
              <a:rPr sz="1950" spc="65" dirty="0">
                <a:latin typeface="Arial Black" panose="020B0A04020102020204"/>
                <a:cs typeface="Arial Black" panose="020B0A04020102020204"/>
              </a:rPr>
              <a:t> </a:t>
            </a:r>
            <a:r>
              <a:rPr sz="1950" dirty="0">
                <a:latin typeface="Arial Black" panose="020B0A04020102020204"/>
                <a:cs typeface="Arial Black" panose="020B0A04020102020204"/>
              </a:rPr>
              <a:t>ΥΔΡΑΥΛΙΚΟΣ</a:t>
            </a:r>
            <a:r>
              <a:rPr sz="1950" spc="70" dirty="0">
                <a:latin typeface="Arial Black" panose="020B0A04020102020204"/>
                <a:cs typeface="Arial Black" panose="020B0A04020102020204"/>
              </a:rPr>
              <a:t> </a:t>
            </a:r>
            <a:r>
              <a:rPr sz="1950" dirty="0">
                <a:latin typeface="Arial Black" panose="020B0A04020102020204"/>
                <a:cs typeface="Arial Black" panose="020B0A04020102020204"/>
              </a:rPr>
              <a:t>ΜΗΧΑΝΙΣΜΟΣ</a:t>
            </a:r>
            <a:r>
              <a:rPr sz="1950" spc="70" dirty="0">
                <a:latin typeface="Arial Black" panose="020B0A04020102020204"/>
                <a:cs typeface="Arial Black" panose="020B0A04020102020204"/>
              </a:rPr>
              <a:t> </a:t>
            </a:r>
            <a:r>
              <a:rPr sz="1950" dirty="0">
                <a:latin typeface="Arial Black" panose="020B0A04020102020204"/>
                <a:cs typeface="Arial Black" panose="020B0A04020102020204"/>
              </a:rPr>
              <a:t>ΜΕΙΩΝΕΙ</a:t>
            </a:r>
            <a:r>
              <a:rPr sz="1950" spc="70" dirty="0">
                <a:latin typeface="Arial Black" panose="020B0A04020102020204"/>
                <a:cs typeface="Arial Black" panose="020B0A04020102020204"/>
              </a:rPr>
              <a:t> </a:t>
            </a:r>
            <a:r>
              <a:rPr sz="1950" dirty="0">
                <a:latin typeface="Arial Black" panose="020B0A04020102020204"/>
                <a:cs typeface="Arial Black" panose="020B0A04020102020204"/>
              </a:rPr>
              <a:t>ΣΗΜΑΝΤΙΚΑ</a:t>
            </a:r>
            <a:r>
              <a:rPr sz="1950" spc="70" dirty="0">
                <a:latin typeface="Arial Black" panose="020B0A04020102020204"/>
                <a:cs typeface="Arial Black" panose="020B0A04020102020204"/>
              </a:rPr>
              <a:t> </a:t>
            </a:r>
            <a:r>
              <a:rPr sz="1950" spc="-25" dirty="0">
                <a:latin typeface="Arial Black" panose="020B0A04020102020204"/>
                <a:cs typeface="Arial Black" panose="020B0A04020102020204"/>
              </a:rPr>
              <a:t>ΤΟΝ </a:t>
            </a:r>
            <a:r>
              <a:rPr sz="1950" dirty="0">
                <a:latin typeface="Arial Black" panose="020B0A04020102020204"/>
                <a:cs typeface="Arial Black" panose="020B0A04020102020204"/>
              </a:rPr>
              <a:t>ΟΓΚΟ</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ΤΟ</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ΒΑΡΟΣ</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50" dirty="0">
                <a:latin typeface="Arial Black" panose="020B0A04020102020204"/>
                <a:cs typeface="Arial Black" panose="020B0A04020102020204"/>
              </a:rPr>
              <a:t> </a:t>
            </a:r>
            <a:r>
              <a:rPr sz="1950">
                <a:latin typeface="Arial Black" panose="020B0A04020102020204"/>
                <a:cs typeface="Arial Black" panose="020B0A04020102020204"/>
              </a:rPr>
              <a:t>ΣΥΣΤΗΜΑΤΟΣ</a:t>
            </a:r>
            <a:r>
              <a:rPr sz="1950" spc="50">
                <a:latin typeface="Arial Black" panose="020B0A04020102020204"/>
                <a:cs typeface="Arial Black" panose="020B0A04020102020204"/>
              </a:rPr>
              <a:t> </a:t>
            </a:r>
            <a:r>
              <a:rPr sz="1950" smtClean="0">
                <a:latin typeface="Arial Black" panose="020B0A04020102020204"/>
                <a:cs typeface="Arial Black" panose="020B0A04020102020204"/>
              </a:rPr>
              <a:t>ΚΙΝΗΣ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50" smtClean="0">
                <a:latin typeface="Arial Black" panose="020B0A04020102020204"/>
                <a:cs typeface="Arial Black" panose="020B0A04020102020204"/>
              </a:rPr>
              <a:t> </a:t>
            </a:r>
            <a:r>
              <a:rPr sz="1950" spc="-25" dirty="0">
                <a:latin typeface="Arial Black" panose="020B0A04020102020204"/>
                <a:cs typeface="Arial Black" panose="020B0A04020102020204"/>
              </a:rPr>
              <a:t>ΤΩΝ </a:t>
            </a:r>
            <a:r>
              <a:rPr sz="1950" dirty="0">
                <a:latin typeface="Arial Black" panose="020B0A04020102020204"/>
                <a:cs typeface="Arial Black" panose="020B0A04020102020204"/>
              </a:rPr>
              <a:t>ΒΑΛΒΙΔΩΝ,</a:t>
            </a:r>
            <a:r>
              <a:rPr sz="1950" spc="55" dirty="0">
                <a:latin typeface="Arial Black" panose="020B0A04020102020204"/>
                <a:cs typeface="Arial Black" panose="020B0A04020102020204"/>
              </a:rPr>
              <a:t> </a:t>
            </a:r>
            <a:r>
              <a:rPr sz="1950" dirty="0">
                <a:latin typeface="Arial Black" panose="020B0A04020102020204"/>
                <a:cs typeface="Arial Black" panose="020B0A04020102020204"/>
              </a:rPr>
              <a:t>ΜΕΙΩΝΟΝΤΑΣ</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ΑΝΤΙΣΤΟΙΧΑ</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ΤΟ</a:t>
            </a:r>
            <a:r>
              <a:rPr sz="1950" spc="60" dirty="0">
                <a:latin typeface="Arial Black" panose="020B0A04020102020204"/>
                <a:cs typeface="Arial Black" panose="020B0A04020102020204"/>
              </a:rPr>
              <a:t> </a:t>
            </a:r>
            <a:r>
              <a:rPr sz="1950" spc="-10" dirty="0">
                <a:latin typeface="Arial Black" panose="020B0A04020102020204"/>
                <a:cs typeface="Arial Black" panose="020B0A04020102020204"/>
              </a:rPr>
              <a:t>ΜΕΓΕΘΟΣ </a:t>
            </a:r>
            <a:r>
              <a:rPr sz="1950" dirty="0">
                <a:latin typeface="Arial Black" panose="020B0A04020102020204"/>
                <a:cs typeface="Arial Black" panose="020B0A04020102020204"/>
              </a:rPr>
              <a:t>ΤΟΥ</a:t>
            </a:r>
            <a:r>
              <a:rPr sz="1950" spc="55" dirty="0">
                <a:latin typeface="Arial Black" panose="020B0A04020102020204"/>
                <a:cs typeface="Arial Black" panose="020B0A04020102020204"/>
              </a:rPr>
              <a:t> </a:t>
            </a:r>
            <a:r>
              <a:rPr sz="1950" dirty="0">
                <a:latin typeface="Arial Black" panose="020B0A04020102020204"/>
                <a:cs typeface="Arial Black" panose="020B0A04020102020204"/>
              </a:rPr>
              <a:t>ΠΩΜΑΤΟΣ</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ΚΥΛΙΝΔΡΩΝ.</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ΠΑΡΑΛΛΗΛΑ</a:t>
            </a:r>
            <a:r>
              <a:rPr sz="1950" spc="60" dirty="0">
                <a:latin typeface="Arial Black" panose="020B0A04020102020204"/>
                <a:cs typeface="Arial Black" panose="020B0A04020102020204"/>
              </a:rPr>
              <a:t> </a:t>
            </a:r>
            <a:r>
              <a:rPr sz="1950" spc="-10" dirty="0">
                <a:latin typeface="Arial Black" panose="020B0A04020102020204"/>
                <a:cs typeface="Arial Black" panose="020B0A04020102020204"/>
              </a:rPr>
              <a:t>ΜΕΙΩΝΟΝΤΑΙ </a:t>
            </a:r>
            <a:r>
              <a:rPr sz="1950" dirty="0">
                <a:latin typeface="Arial Black" panose="020B0A04020102020204"/>
                <a:cs typeface="Arial Black" panose="020B0A04020102020204"/>
              </a:rPr>
              <a:t>ΟΙ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ΚΡΑΔΑΣΜΟΙ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ΘΟΡΥΒΟΙ</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ΑΠΟ</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ΤΗ</a:t>
            </a:r>
            <a:r>
              <a:rPr sz="1950" spc="55" dirty="0">
                <a:latin typeface="Arial Black" panose="020B0A04020102020204"/>
                <a:cs typeface="Arial Black" panose="020B0A04020102020204"/>
              </a:rPr>
              <a:t> </a:t>
            </a:r>
            <a:r>
              <a:rPr sz="1950" dirty="0">
                <a:latin typeface="Arial Black" panose="020B0A04020102020204"/>
                <a:cs typeface="Arial Black" panose="020B0A04020102020204"/>
              </a:rPr>
              <a:t>ΜΕΤΑΚΙΝΗΣΗ</a:t>
            </a:r>
            <a:r>
              <a:rPr sz="1950" spc="40" dirty="0">
                <a:latin typeface="Arial Black" panose="020B0A04020102020204"/>
                <a:cs typeface="Arial Black" panose="020B0A04020102020204"/>
              </a:rPr>
              <a:t> </a:t>
            </a:r>
            <a:r>
              <a:rPr sz="1950" spc="-25" dirty="0">
                <a:latin typeface="Arial Black" panose="020B0A04020102020204"/>
                <a:cs typeface="Arial Black" panose="020B0A04020102020204"/>
              </a:rPr>
              <a:t>ΤΩΝ </a:t>
            </a:r>
            <a:r>
              <a:rPr sz="1950" dirty="0">
                <a:latin typeface="Arial Black" panose="020B0A04020102020204"/>
                <a:cs typeface="Arial Black" panose="020B0A04020102020204"/>
              </a:rPr>
              <a:t>ΜΑΖΩΝ</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50" dirty="0">
                <a:latin typeface="Arial Black" panose="020B0A04020102020204"/>
                <a:cs typeface="Arial Black" panose="020B0A04020102020204"/>
              </a:rPr>
              <a:t> </a:t>
            </a:r>
            <a:r>
              <a:rPr sz="1950">
                <a:latin typeface="Arial Black" panose="020B0A04020102020204"/>
                <a:cs typeface="Arial Black" panose="020B0A04020102020204"/>
              </a:rPr>
              <a:t>ΜΗΧΑΝΙΣΜΟΥ</a:t>
            </a:r>
            <a:r>
              <a:rPr sz="1950" spc="60">
                <a:latin typeface="Arial Black" panose="020B0A04020102020204"/>
                <a:cs typeface="Arial Black" panose="020B0A04020102020204"/>
              </a:rPr>
              <a:t> </a:t>
            </a:r>
            <a:r>
              <a:rPr sz="1950" smtClean="0">
                <a:latin typeface="Arial Black" panose="020B0A04020102020204"/>
                <a:cs typeface="Arial Black" panose="020B0A04020102020204"/>
              </a:rPr>
              <a:t>ΚΙΝΗΣ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60" smtClean="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65" dirty="0">
                <a:latin typeface="Arial Black" panose="020B0A04020102020204"/>
                <a:cs typeface="Arial Black" panose="020B0A04020102020204"/>
              </a:rPr>
              <a:t> </a:t>
            </a:r>
            <a:r>
              <a:rPr sz="1950" dirty="0">
                <a:latin typeface="Arial Black" panose="020B0A04020102020204"/>
                <a:cs typeface="Arial Black" panose="020B0A04020102020204"/>
              </a:rPr>
              <a:t>ΒΑΛΒΙΔΩΝ,</a:t>
            </a:r>
            <a:r>
              <a:rPr sz="1950" spc="60" dirty="0">
                <a:latin typeface="Arial Black" panose="020B0A04020102020204"/>
                <a:cs typeface="Arial Black" panose="020B0A04020102020204"/>
              </a:rPr>
              <a:t> </a:t>
            </a:r>
            <a:r>
              <a:rPr sz="1950" spc="-25" dirty="0">
                <a:latin typeface="Arial Black" panose="020B0A04020102020204"/>
                <a:cs typeface="Arial Black" panose="020B0A04020102020204"/>
              </a:rPr>
              <a:t>ΕΝΩ </a:t>
            </a:r>
            <a:r>
              <a:rPr sz="1950" dirty="0">
                <a:latin typeface="Arial Black" panose="020B0A04020102020204"/>
                <a:cs typeface="Arial Black" panose="020B0A04020102020204"/>
              </a:rPr>
              <a:t>ΜΕΙΩΝΕΤΑΙ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Η</a:t>
            </a:r>
            <a:r>
              <a:rPr sz="1950" spc="60" dirty="0">
                <a:latin typeface="Arial Black" panose="020B0A04020102020204"/>
                <a:cs typeface="Arial Black" panose="020B0A04020102020204"/>
              </a:rPr>
              <a:t> </a:t>
            </a:r>
            <a:r>
              <a:rPr sz="1950" dirty="0">
                <a:latin typeface="Arial Black" panose="020B0A04020102020204"/>
                <a:cs typeface="Arial Black" panose="020B0A04020102020204"/>
              </a:rPr>
              <a:t>ΠΟΛΥΠΛΟΚΟΤΗΤΑ</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50" dirty="0">
                <a:latin typeface="Arial Black" panose="020B0A04020102020204"/>
                <a:cs typeface="Arial Black" panose="020B0A04020102020204"/>
              </a:rPr>
              <a:t> </a:t>
            </a:r>
            <a:r>
              <a:rPr sz="1950" spc="-10" dirty="0">
                <a:latin typeface="Arial Black" panose="020B0A04020102020204"/>
                <a:cs typeface="Arial Black" panose="020B0A04020102020204"/>
              </a:rPr>
              <a:t>ΣΥΣΤΗΜΑΤΟΣ.</a:t>
            </a:r>
            <a:endParaRPr sz="1950">
              <a:latin typeface="Arial Black" panose="020B0A04020102020204"/>
              <a:cs typeface="Arial Black" panose="020B0A04020102020204"/>
            </a:endParaRPr>
          </a:p>
          <a:p>
            <a:pPr marL="212725" indent="-200660">
              <a:lnSpc>
                <a:spcPct val="100000"/>
              </a:lnSpc>
              <a:spcBef>
                <a:spcPts val="850"/>
              </a:spcBef>
              <a:buSzPct val="95000"/>
              <a:buFont typeface="Wingdings" panose="05000000000000000000"/>
              <a:buChar char=""/>
              <a:tabLst>
                <a:tab pos="213360" algn="l"/>
              </a:tabLst>
            </a:pPr>
            <a:r>
              <a:rPr sz="1950" dirty="0">
                <a:solidFill>
                  <a:srgbClr val="FF0000"/>
                </a:solidFill>
                <a:latin typeface="Arial Black" panose="020B0A04020102020204"/>
                <a:cs typeface="Arial Black" panose="020B0A04020102020204"/>
              </a:rPr>
              <a:t>ΔΕΝ</a:t>
            </a:r>
            <a:r>
              <a:rPr sz="1950" spc="50"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ΑΠΑΙΤΕΙΤΑΙ</a:t>
            </a:r>
            <a:r>
              <a:rPr sz="1950" spc="60"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ΡΥΘΜΙΣΗ</a:t>
            </a:r>
            <a:r>
              <a:rPr sz="1950" spc="50" dirty="0">
                <a:solidFill>
                  <a:srgbClr val="FF0000"/>
                </a:solidFill>
                <a:latin typeface="Arial Black" panose="020B0A04020102020204"/>
                <a:cs typeface="Arial Black" panose="020B0A04020102020204"/>
              </a:rPr>
              <a:t> </a:t>
            </a:r>
            <a:r>
              <a:rPr sz="1950" spc="-10" dirty="0">
                <a:solidFill>
                  <a:srgbClr val="FF0000"/>
                </a:solidFill>
                <a:latin typeface="Arial Black" panose="020B0A04020102020204"/>
                <a:cs typeface="Arial Black" panose="020B0A04020102020204"/>
              </a:rPr>
              <a:t>ΔΙΑΚΕΝΩΝ</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3" name="object 3"/>
          <p:cNvSpPr/>
          <p:nvPr/>
        </p:nvSpPr>
        <p:spPr>
          <a:xfrm>
            <a:off x="142844" y="285728"/>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214282" y="357167"/>
            <a:ext cx="8327738" cy="300082"/>
          </a:xfrm>
          <a:prstGeom prst="rect">
            <a:avLst/>
          </a:prstGeom>
        </p:spPr>
        <p:txBody>
          <a:bodyPr vert="horz" wrap="square" lIns="0" tIns="15240" rIns="0" bIns="0" rtlCol="0">
            <a:spAutoFit/>
          </a:bodyPr>
          <a:lstStyle/>
          <a:p>
            <a:pPr marL="12700">
              <a:lnSpc>
                <a:spcPct val="100000"/>
              </a:lnSpc>
              <a:spcBef>
                <a:spcPts val="120"/>
              </a:spcBef>
              <a:tabLst>
                <a:tab pos="408305" algn="l"/>
              </a:tabLst>
            </a:pPr>
            <a:r>
              <a:rPr lang="el-GR" sz="1850" u="heavy" spc="-50" dirty="0" smtClean="0">
                <a:solidFill>
                  <a:srgbClr val="FF0000"/>
                </a:solidFill>
                <a:uFill>
                  <a:solidFill>
                    <a:srgbClr val="FF0000"/>
                  </a:solidFill>
                </a:uFill>
                <a:latin typeface="Arial Black" panose="020B0A04020102020204"/>
                <a:cs typeface="Arial Black" panose="020B0A04020102020204"/>
              </a:rPr>
              <a:t>3.2. </a:t>
            </a:r>
            <a:r>
              <a:rPr sz="1850" u="heavy" smtClean="0">
                <a:solidFill>
                  <a:srgbClr val="FFFFFF"/>
                </a:solidFill>
                <a:uFill>
                  <a:solidFill>
                    <a:srgbClr val="FFFFFF"/>
                  </a:solidFill>
                </a:uFill>
                <a:latin typeface="Arial Black" panose="020B0A04020102020204"/>
                <a:cs typeface="Arial Black" panose="020B0A04020102020204"/>
              </a:rPr>
              <a:t>ΡΥΘΜΙΣΕΙΣ</a:t>
            </a:r>
            <a:r>
              <a:rPr sz="1850" u="heavy" spc="75" smtClean="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ΒΑΛΒΙΔΩΝ</a:t>
            </a:r>
            <a:r>
              <a:rPr sz="1850" u="heavy" spc="70"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ΣΕ</a:t>
            </a:r>
            <a:r>
              <a:rPr sz="1850" u="heavy" spc="7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2ΧΡΟΝΕΣ</a:t>
            </a:r>
            <a:r>
              <a:rPr sz="1850" u="heavy" spc="80"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ΚΑΙ</a:t>
            </a:r>
            <a:r>
              <a:rPr sz="1850" u="heavy" spc="80"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4ΧΡΟΝΕΣ</a:t>
            </a:r>
            <a:r>
              <a:rPr sz="1850" u="heavy" spc="75" dirty="0">
                <a:solidFill>
                  <a:srgbClr val="FFFFFF"/>
                </a:solidFill>
                <a:uFill>
                  <a:solidFill>
                    <a:srgbClr val="FFFFFF"/>
                  </a:solidFill>
                </a:uFill>
                <a:latin typeface="Arial Black" panose="020B0A04020102020204"/>
                <a:cs typeface="Arial Black" panose="020B0A04020102020204"/>
              </a:rPr>
              <a:t> </a:t>
            </a:r>
            <a:r>
              <a:rPr sz="1850" u="heavy" spc="-10" dirty="0">
                <a:solidFill>
                  <a:srgbClr val="FFFFFF"/>
                </a:solidFill>
                <a:uFill>
                  <a:solidFill>
                    <a:srgbClr val="FFFFFF"/>
                  </a:solidFill>
                </a:uFill>
                <a:latin typeface="Arial Black" panose="020B0A04020102020204"/>
                <a:cs typeface="Arial Black" panose="020B0A04020102020204"/>
              </a:rPr>
              <a:t>Μ.Ε.Κ.</a:t>
            </a:r>
            <a:endParaRPr sz="18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37590"/>
            <a:ext cx="8637270" cy="4880567"/>
          </a:xfrm>
          <a:prstGeom prst="rect">
            <a:avLst/>
          </a:prstGeom>
        </p:spPr>
        <p:txBody>
          <a:bodyPr vert="horz" wrap="square" lIns="0" tIns="12700" rIns="0" bIns="0" rtlCol="0">
            <a:spAutoFit/>
          </a:bodyPr>
          <a:lstStyle/>
          <a:p>
            <a:pPr marL="3115310" marR="1721485" indent="-1329690">
              <a:lnSpc>
                <a:spcPct val="134000"/>
              </a:lnSpc>
              <a:spcBef>
                <a:spcPts val="100"/>
              </a:spcBef>
            </a:pPr>
            <a:r>
              <a:rPr sz="1700" u="heavy" dirty="0">
                <a:solidFill>
                  <a:srgbClr val="FF0000"/>
                </a:solidFill>
                <a:uFill>
                  <a:solidFill>
                    <a:srgbClr val="FF0000"/>
                  </a:solidFill>
                </a:uFill>
                <a:latin typeface="Arial Black" panose="020B0A04020102020204"/>
                <a:cs typeface="Arial Black" panose="020B0A04020102020204"/>
              </a:rPr>
              <a:t>ΡΥΘΜΙΣΕΙΣ</a:t>
            </a:r>
            <a:r>
              <a:rPr sz="1700" u="heavy" spc="-20"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ΒΑΛΒΙΔΩΝ</a:t>
            </a:r>
            <a:r>
              <a:rPr sz="1700" u="heavy" spc="-20"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ΣΕ</a:t>
            </a:r>
            <a:r>
              <a:rPr sz="1700" u="heavy" spc="-10"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4ΧΡΟΝΕΣ</a:t>
            </a:r>
            <a:r>
              <a:rPr sz="1700" u="heavy" spc="-10" dirty="0">
                <a:solidFill>
                  <a:srgbClr val="FF0000"/>
                </a:solidFill>
                <a:uFill>
                  <a:solidFill>
                    <a:srgbClr val="FF0000"/>
                  </a:solidFill>
                </a:uFill>
                <a:latin typeface="Arial Black" panose="020B0A04020102020204"/>
                <a:cs typeface="Arial Black" panose="020B0A04020102020204"/>
              </a:rPr>
              <a:t> Μ.Ε.Κ.</a:t>
            </a:r>
            <a:r>
              <a:rPr sz="1700" spc="-10" dirty="0">
                <a:solidFill>
                  <a:srgbClr val="FF0000"/>
                </a:solidFill>
                <a:latin typeface="Arial Black" panose="020B0A04020102020204"/>
                <a:cs typeface="Arial Black" panose="020B0A04020102020204"/>
              </a:rPr>
              <a:t> </a:t>
            </a:r>
            <a:r>
              <a:rPr sz="1700" u="heavy" dirty="0">
                <a:uFill>
                  <a:solidFill>
                    <a:srgbClr val="000000"/>
                  </a:solidFill>
                </a:uFill>
                <a:latin typeface="Arial Black" panose="020B0A04020102020204"/>
                <a:cs typeface="Arial Black" panose="020B0A04020102020204"/>
              </a:rPr>
              <a:t>ΔΙΑΚΕΝΟ</a:t>
            </a:r>
            <a:r>
              <a:rPr sz="1700" u="heavy" spc="-35" dirty="0">
                <a:uFill>
                  <a:solidFill>
                    <a:srgbClr val="000000"/>
                  </a:solidFill>
                </a:uFill>
                <a:latin typeface="Arial Black" panose="020B0A04020102020204"/>
                <a:cs typeface="Arial Black" panose="020B0A04020102020204"/>
              </a:rPr>
              <a:t> </a:t>
            </a:r>
            <a:r>
              <a:rPr sz="1700" u="heavy" spc="-10" dirty="0">
                <a:uFill>
                  <a:solidFill>
                    <a:srgbClr val="000000"/>
                  </a:solidFill>
                </a:uFill>
                <a:latin typeface="Arial Black" panose="020B0A04020102020204"/>
                <a:cs typeface="Arial Black" panose="020B0A04020102020204"/>
              </a:rPr>
              <a:t>ΒΑΛΒΙΔΩΝ</a:t>
            </a:r>
            <a:endParaRPr sz="1700">
              <a:latin typeface="Arial Black" panose="020B0A04020102020204"/>
              <a:cs typeface="Arial Black" panose="020B0A04020102020204"/>
            </a:endParaRPr>
          </a:p>
          <a:p>
            <a:pPr marL="165100" marR="897255" indent="-152400">
              <a:lnSpc>
                <a:spcPct val="118000"/>
              </a:lnSpc>
              <a:spcBef>
                <a:spcPts val="340"/>
              </a:spcBef>
            </a:pPr>
            <a:r>
              <a:rPr sz="2550" spc="-15" baseline="3000" dirty="0">
                <a:solidFill>
                  <a:srgbClr val="FF0000"/>
                </a:solidFill>
                <a:latin typeface="Wingdings" panose="05000000000000000000"/>
                <a:cs typeface="Wingdings" panose="05000000000000000000"/>
              </a:rPr>
              <a:t></a:t>
            </a:r>
            <a:r>
              <a:rPr sz="1700" spc="-10" dirty="0">
                <a:latin typeface="Arial Black" panose="020B0A04020102020204"/>
                <a:cs typeface="Arial Black" panose="020B0A04020102020204"/>
              </a:rPr>
              <a:t>ΤΟ</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ΣΥΣΤΗΜΑ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ΑΝΟΙΓΜΑΤΟΣ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ΚΛΕΙΣΙΜΑΤΟΣ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ΒΑΛΒΙΔΩΝ, </a:t>
            </a:r>
            <a:r>
              <a:rPr sz="1700" dirty="0">
                <a:latin typeface="Arial Black" panose="020B0A04020102020204"/>
                <a:cs typeface="Arial Black" panose="020B0A04020102020204"/>
              </a:rPr>
              <a:t>ΑΠΟΤΕΛΕΙΤΑΙ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ΜΙΑ</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ΣΕΙΡΑ</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ΜΕΤΑΛΛΙΚΑ</a:t>
            </a:r>
            <a:r>
              <a:rPr sz="1700" spc="-10" dirty="0">
                <a:latin typeface="Arial Black" panose="020B0A04020102020204"/>
                <a:cs typeface="Arial Black" panose="020B0A04020102020204"/>
              </a:rPr>
              <a:t> ΕΞΑΡΤΗΜΑΤΑ.</a:t>
            </a:r>
            <a:endParaRPr sz="1700">
              <a:latin typeface="Arial Black" panose="020B0A04020102020204"/>
              <a:cs typeface="Arial Black" panose="020B0A04020102020204"/>
            </a:endParaRPr>
          </a:p>
          <a:p>
            <a:pPr marL="165100" marR="182245" indent="-152400">
              <a:lnSpc>
                <a:spcPct val="118000"/>
              </a:lnSpc>
              <a:spcBef>
                <a:spcPts val="340"/>
              </a:spcBef>
            </a:pPr>
            <a:r>
              <a:rPr sz="2550" spc="-15" baseline="3000" dirty="0">
                <a:solidFill>
                  <a:srgbClr val="FF0000"/>
                </a:solidFill>
                <a:latin typeface="Wingdings" panose="05000000000000000000"/>
                <a:cs typeface="Wingdings" panose="05000000000000000000"/>
              </a:rPr>
              <a:t></a:t>
            </a:r>
            <a:r>
              <a:rPr sz="1700" spc="-10" dirty="0">
                <a:latin typeface="Arial Black" panose="020B0A04020102020204"/>
                <a:cs typeface="Arial Black" panose="020B0A04020102020204"/>
              </a:rPr>
              <a:t>ΕΑΝ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ΔΕΝ</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ΥΠΑΡΧΕΙ</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ΚΑΤΑΛΛΗΛΟ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ΔΙΑΚΕΝΟ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a:t>
            </a:r>
            <a:r>
              <a:rPr sz="1700" dirty="0">
                <a:solidFill>
                  <a:srgbClr val="FF0000"/>
                </a:solidFill>
                <a:latin typeface="Arial Black" panose="020B0A04020102020204"/>
                <a:cs typeface="Arial Black" panose="020B0A04020102020204"/>
              </a:rPr>
              <a:t>ΜΙΚΡΟΤΕΡΟ</a:t>
            </a:r>
            <a:r>
              <a:rPr sz="1700">
                <a:latin typeface="Arial Black" panose="020B0A04020102020204"/>
                <a:cs typeface="Arial Black" panose="020B0A04020102020204"/>
              </a:rPr>
              <a:t>)</a:t>
            </a:r>
            <a:r>
              <a:rPr sz="1700" spc="-25">
                <a:latin typeface="Arial Black" panose="020B0A04020102020204"/>
                <a:cs typeface="Arial Black" panose="020B0A04020102020204"/>
              </a:rPr>
              <a:t> </a:t>
            </a:r>
            <a:r>
              <a:rPr sz="1700" smtClean="0">
                <a:latin typeface="Arial Black" panose="020B0A04020102020204"/>
                <a:cs typeface="Arial Black" panose="020B0A04020102020204"/>
              </a:rPr>
              <a:t>ΜΕ</a:t>
            </a:r>
            <a:r>
              <a:rPr sz="1700" spc="-20" smtClean="0">
                <a:latin typeface="Arial Black" panose="020B0A04020102020204"/>
                <a:cs typeface="Arial Black" panose="020B0A04020102020204"/>
              </a:rPr>
              <a:t>ΤΑΞΥ </a:t>
            </a:r>
            <a:r>
              <a:rPr sz="1700" dirty="0">
                <a:latin typeface="Arial Black" panose="020B0A04020102020204"/>
                <a:cs typeface="Arial Black" panose="020B0A04020102020204"/>
              </a:rPr>
              <a:t>ΤΗΣ</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ΒΑΛΒΙΔΑΣ</a:t>
            </a:r>
            <a:r>
              <a:rPr sz="1700" spc="-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ΕΞΑΡΤΗΜΑΤΩΝ</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ΑΥΤΩΝ,</a:t>
            </a:r>
            <a:r>
              <a:rPr sz="1700" spc="-15" dirty="0">
                <a:latin typeface="Arial Black" panose="020B0A04020102020204"/>
                <a:cs typeface="Arial Black" panose="020B0A04020102020204"/>
              </a:rPr>
              <a:t> </a:t>
            </a:r>
            <a:r>
              <a:rPr sz="1700">
                <a:latin typeface="Arial Black" panose="020B0A04020102020204"/>
                <a:cs typeface="Arial Black" panose="020B0A04020102020204"/>
              </a:rPr>
              <a:t>Η</a:t>
            </a:r>
            <a:r>
              <a:rPr sz="1700" spc="-20">
                <a:latin typeface="Arial Black" panose="020B0A04020102020204"/>
                <a:cs typeface="Arial Black" panose="020B0A04020102020204"/>
              </a:rPr>
              <a:t> </a:t>
            </a:r>
            <a:r>
              <a:rPr sz="1700" spc="-10" smtClean="0">
                <a:latin typeface="Arial Black" panose="020B0A04020102020204"/>
                <a:cs typeface="Arial Black" panose="020B0A04020102020204"/>
              </a:rPr>
              <a:t>ΒΑΛΒΙ</a:t>
            </a:r>
            <a:r>
              <a:rPr sz="1700" smtClean="0">
                <a:latin typeface="Arial Black" panose="020B0A04020102020204"/>
                <a:cs typeface="Arial Black" panose="020B0A04020102020204"/>
              </a:rPr>
              <a:t>ΔΑ</a:t>
            </a:r>
            <a:r>
              <a:rPr sz="1700" spc="-10" smtClean="0">
                <a:latin typeface="Arial Black" panose="020B0A04020102020204"/>
                <a:cs typeface="Arial Black" panose="020B0A04020102020204"/>
              </a:rPr>
              <a:t> </a:t>
            </a:r>
            <a:r>
              <a:rPr sz="1700" dirty="0">
                <a:latin typeface="Arial Black" panose="020B0A04020102020204"/>
                <a:cs typeface="Arial Black" panose="020B0A04020102020204"/>
              </a:rPr>
              <a:t>ΔΕ</a:t>
            </a:r>
            <a:r>
              <a:rPr sz="1700" spc="-5" dirty="0">
                <a:latin typeface="Arial Black" panose="020B0A04020102020204"/>
                <a:cs typeface="Arial Black" panose="020B0A04020102020204"/>
              </a:rPr>
              <a:t> </a:t>
            </a:r>
            <a:r>
              <a:rPr sz="1700" spc="-25" dirty="0">
                <a:latin typeface="Arial Black" panose="020B0A04020102020204"/>
                <a:cs typeface="Arial Black" panose="020B0A04020102020204"/>
              </a:rPr>
              <a:t>ΘΑ </a:t>
            </a:r>
            <a:r>
              <a:rPr sz="1700" dirty="0">
                <a:latin typeface="Arial Black" panose="020B0A04020102020204"/>
                <a:cs typeface="Arial Black" panose="020B0A04020102020204"/>
              </a:rPr>
              <a:t>ΚΛΕΙΝΕΙ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ΣΤΕΓΑΝΑ,</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5" dirty="0">
                <a:latin typeface="Arial Black" panose="020B0A04020102020204"/>
                <a:cs typeface="Arial Black" panose="020B0A04020102020204"/>
              </a:rPr>
              <a:t> </a:t>
            </a:r>
            <a:r>
              <a:rPr sz="1700" dirty="0">
                <a:latin typeface="Arial Black" panose="020B0A04020102020204"/>
                <a:cs typeface="Arial Black" panose="020B0A04020102020204"/>
              </a:rPr>
              <a:t>ΑΠΟΤΕΛΕΣΜΑ</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ΜΕΙΩΣΗ</a:t>
            </a:r>
            <a:r>
              <a:rPr sz="1700" spc="-1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5">
                <a:latin typeface="Arial Black" panose="020B0A04020102020204"/>
                <a:cs typeface="Arial Black" panose="020B0A04020102020204"/>
              </a:rPr>
              <a:t> </a:t>
            </a:r>
            <a:r>
              <a:rPr sz="1700" smtClean="0">
                <a:latin typeface="Arial Black" panose="020B0A04020102020204"/>
                <a:cs typeface="Arial Black" panose="020B0A04020102020204"/>
              </a:rPr>
              <a:t>ΣΥ</a:t>
            </a:r>
            <a:r>
              <a:rPr sz="1700" spc="-10" smtClean="0">
                <a:latin typeface="Arial Black" panose="020B0A04020102020204"/>
                <a:cs typeface="Arial Black" panose="020B0A04020102020204"/>
              </a:rPr>
              <a:t>ΜΠΙΕΣΗΣ</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ΔΙΑΦΥΓΗ</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ΚΑΥΣΑΕΡΙΩΝ</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ΚΑΨΙΜΟ</a:t>
            </a:r>
            <a:r>
              <a:rPr sz="1700" spc="-5" dirty="0">
                <a:latin typeface="Arial Black" panose="020B0A04020102020204"/>
                <a:cs typeface="Arial Black" panose="020B0A04020102020204"/>
              </a:rPr>
              <a:t> </a:t>
            </a:r>
            <a:r>
              <a:rPr sz="1700" dirty="0">
                <a:latin typeface="Arial Black" panose="020B0A04020102020204"/>
                <a:cs typeface="Arial Black" panose="020B0A04020102020204"/>
              </a:rPr>
              <a:t>ΕΔΡΑΣ</a:t>
            </a:r>
            <a:r>
              <a:rPr sz="1700" spc="-5" dirty="0">
                <a:latin typeface="Arial Black" panose="020B0A04020102020204"/>
                <a:cs typeface="Arial Black" panose="020B0A04020102020204"/>
              </a:rPr>
              <a:t> </a:t>
            </a:r>
            <a:r>
              <a:rPr sz="1700">
                <a:latin typeface="Arial Black" panose="020B0A04020102020204"/>
                <a:cs typeface="Arial Black" panose="020B0A04020102020204"/>
              </a:rPr>
              <a:t>–</a:t>
            </a:r>
            <a:r>
              <a:rPr sz="1700" spc="-10">
                <a:latin typeface="Arial Black" panose="020B0A04020102020204"/>
                <a:cs typeface="Arial Black" panose="020B0A04020102020204"/>
              </a:rPr>
              <a:t> </a:t>
            </a:r>
            <a:r>
              <a:rPr sz="1700" spc="-10" smtClean="0">
                <a:latin typeface="Arial Black" panose="020B0A04020102020204"/>
                <a:cs typeface="Arial Black" panose="020B0A04020102020204"/>
              </a:rPr>
              <a:t>ΒΑΛΒIΔ</a:t>
            </a:r>
            <a:r>
              <a:rPr sz="1700" spc="-25" smtClean="0">
                <a:latin typeface="Arial Black" panose="020B0A04020102020204"/>
                <a:cs typeface="Arial Black" panose="020B0A04020102020204"/>
              </a:rPr>
              <a:t>ΑΣ</a:t>
            </a:r>
            <a:r>
              <a:rPr sz="1700" spc="-25" dirty="0">
                <a:latin typeface="Arial Black" panose="020B0A04020102020204"/>
                <a:cs typeface="Arial Black" panose="020B0A04020102020204"/>
              </a:rPr>
              <a:t>.</a:t>
            </a:r>
            <a:endParaRPr sz="1700">
              <a:latin typeface="Arial Black" panose="020B0A04020102020204"/>
              <a:cs typeface="Arial Black" panose="020B0A04020102020204"/>
            </a:endParaRPr>
          </a:p>
          <a:p>
            <a:pPr marL="165100" marR="458470" indent="-152400">
              <a:lnSpc>
                <a:spcPct val="118000"/>
              </a:lnSpc>
              <a:spcBef>
                <a:spcPts val="340"/>
              </a:spcBef>
            </a:pPr>
            <a:r>
              <a:rPr sz="2550" spc="-15" baseline="3000" dirty="0">
                <a:solidFill>
                  <a:srgbClr val="FF0000"/>
                </a:solidFill>
                <a:latin typeface="Wingdings" panose="05000000000000000000"/>
                <a:cs typeface="Wingdings" panose="05000000000000000000"/>
              </a:rPr>
              <a:t></a:t>
            </a:r>
            <a:r>
              <a:rPr sz="1700" spc="-10" dirty="0">
                <a:latin typeface="Arial Black" panose="020B0A04020102020204"/>
                <a:cs typeface="Arial Black" panose="020B0A04020102020204"/>
              </a:rPr>
              <a:t>ΕΑΝ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ΔΙΑΚΕΝΟ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ΕΙΝΑΙ </a:t>
            </a:r>
            <a:r>
              <a:rPr sz="1700" dirty="0">
                <a:solidFill>
                  <a:srgbClr val="FF0000"/>
                </a:solidFill>
                <a:latin typeface="Arial Black" panose="020B0A04020102020204"/>
                <a:cs typeface="Arial Black" panose="020B0A04020102020204"/>
              </a:rPr>
              <a:t>ΜΕΓΑΛΥΤΕΡΟ</a:t>
            </a:r>
            <a:r>
              <a:rPr sz="1700" spc="-20" dirty="0">
                <a:solidFill>
                  <a:srgbClr val="FF0000"/>
                </a:solidFill>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ΚΑΝΟΝΙΚΟ</a:t>
            </a:r>
            <a:r>
              <a:rPr sz="1700" spc="-30" dirty="0">
                <a:latin typeface="Arial Black" panose="020B0A04020102020204"/>
                <a:cs typeface="Arial Black" panose="020B0A04020102020204"/>
              </a:rPr>
              <a:t> </a:t>
            </a:r>
            <a:r>
              <a:rPr sz="1700" spc="-25" dirty="0">
                <a:latin typeface="Arial Black" panose="020B0A04020102020204"/>
                <a:cs typeface="Arial Black" panose="020B0A04020102020204"/>
              </a:rPr>
              <a:t>ΠΟΥ </a:t>
            </a:r>
            <a:r>
              <a:rPr sz="1700" dirty="0">
                <a:latin typeface="Arial Black" panose="020B0A04020102020204"/>
                <a:cs typeface="Arial Black" panose="020B0A04020102020204"/>
              </a:rPr>
              <a:t>ΧΡΕΙΑΖΕΤΑΙ</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ΚΑΛΥΨΕΙ</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ΤΙΣ</a:t>
            </a:r>
            <a:r>
              <a:rPr sz="1700" spc="-5" dirty="0">
                <a:latin typeface="Arial Black" panose="020B0A04020102020204"/>
                <a:cs typeface="Arial Black" panose="020B0A04020102020204"/>
              </a:rPr>
              <a:t> </a:t>
            </a:r>
            <a:r>
              <a:rPr sz="1700" dirty="0">
                <a:latin typeface="Arial Black" panose="020B0A04020102020204"/>
                <a:cs typeface="Arial Black" panose="020B0A04020102020204"/>
              </a:rPr>
              <a:t>ΔΙΑΣΤΟΛΕΣ,</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ΤΟΤΕ</a:t>
            </a:r>
            <a:r>
              <a:rPr sz="1700" spc="-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15" dirty="0">
                <a:latin typeface="Arial Black" panose="020B0A04020102020204"/>
                <a:cs typeface="Arial Black" panose="020B0A04020102020204"/>
              </a:rPr>
              <a:t> </a:t>
            </a:r>
            <a:r>
              <a:rPr sz="1700" spc="-10" dirty="0">
                <a:latin typeface="Arial Black" panose="020B0A04020102020204"/>
                <a:cs typeface="Arial Black" panose="020B0A04020102020204"/>
              </a:rPr>
              <a:t>ΜΕΓΙΣΤΟ </a:t>
            </a:r>
            <a:r>
              <a:rPr sz="1700" dirty="0">
                <a:latin typeface="Arial Black" panose="020B0A04020102020204"/>
                <a:cs typeface="Arial Black" panose="020B0A04020102020204"/>
              </a:rPr>
              <a:t>ΑΝΟΙΓΜΑ</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ΒΑΛΒΙΔΑΣ</a:t>
            </a:r>
            <a:r>
              <a:rPr sz="1700" spc="-10" dirty="0">
                <a:latin typeface="Arial Black" panose="020B0A04020102020204"/>
                <a:cs typeface="Arial Black" panose="020B0A04020102020204"/>
              </a:rPr>
              <a:t> </a:t>
            </a:r>
            <a:r>
              <a:rPr sz="1700" dirty="0">
                <a:latin typeface="Arial Black" panose="020B0A04020102020204"/>
                <a:cs typeface="Arial Black" panose="020B0A04020102020204"/>
              </a:rPr>
              <a:t>ΕΙΝΑΙ</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ΜΙΚΡΟΤΕΡΟ</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15" dirty="0">
                <a:latin typeface="Arial Black" panose="020B0A04020102020204"/>
                <a:cs typeface="Arial Black" panose="020B0A04020102020204"/>
              </a:rPr>
              <a:t> </a:t>
            </a:r>
            <a:r>
              <a:rPr sz="1700" spc="-10" dirty="0">
                <a:latin typeface="Arial Black" panose="020B0A04020102020204"/>
                <a:cs typeface="Arial Black" panose="020B0A04020102020204"/>
              </a:rPr>
              <a:t>ΚΑΝΟΝΙΚΟ. </a:t>
            </a:r>
            <a:r>
              <a:rPr sz="1700" dirty="0">
                <a:latin typeface="Arial Black" panose="020B0A04020102020204"/>
                <a:cs typeface="Arial Black" panose="020B0A04020102020204"/>
              </a:rPr>
              <a:t>ΤΑΥΤΟΧΡΟΝΑ,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ΑΚΟΥΓΕΤΑΙ</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ΚΙ</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ΕΝΑ</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ΧΑΡΑΚΤΗΡΙΣΤΙΚΟ</a:t>
            </a:r>
            <a:r>
              <a:rPr sz="1700" spc="-20" dirty="0">
                <a:latin typeface="Arial Black" panose="020B0A04020102020204"/>
                <a:cs typeface="Arial Black" panose="020B0A04020102020204"/>
              </a:rPr>
              <a:t> </a:t>
            </a:r>
            <a:r>
              <a:rPr sz="1700" spc="-10" dirty="0">
                <a:latin typeface="Arial Black" panose="020B0A04020102020204"/>
                <a:cs typeface="Arial Black" panose="020B0A04020102020204"/>
              </a:rPr>
              <a:t>ΜΕΤΑΛΛΙΚΟ </a:t>
            </a:r>
            <a:r>
              <a:rPr sz="1700" dirty="0">
                <a:latin typeface="Arial Black" panose="020B0A04020102020204"/>
                <a:cs typeface="Arial Black" panose="020B0A04020102020204"/>
              </a:rPr>
              <a:t>ΚΤΥΠΗΜΑ</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ΑΝΟΙΓΜΑ</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ΒΑΛΒΙΔΩΝ,</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ΣΤΙΓΜΗ</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10" dirty="0">
                <a:latin typeface="Arial Black" panose="020B0A04020102020204"/>
                <a:cs typeface="Arial Black" panose="020B0A04020102020204"/>
              </a:rPr>
              <a:t> </a:t>
            </a:r>
            <a:r>
              <a:rPr sz="1700" spc="-25">
                <a:latin typeface="Arial Black" panose="020B0A04020102020204"/>
                <a:cs typeface="Arial Black" panose="020B0A04020102020204"/>
              </a:rPr>
              <a:t>ΤΟ </a:t>
            </a:r>
            <a:r>
              <a:rPr sz="1700" smtClean="0">
                <a:latin typeface="Arial Black" panose="020B0A04020102020204"/>
                <a:cs typeface="Arial Black" panose="020B0A04020102020204"/>
              </a:rPr>
              <a:t>ΖΥΓΩΘΡΟ</a:t>
            </a:r>
            <a:r>
              <a:rPr lang="el-GR" sz="1700" dirty="0" smtClean="0">
                <a:latin typeface="Arial Black" panose="020B0A04020102020204"/>
                <a:cs typeface="Arial Black" panose="020B0A04020102020204"/>
              </a:rPr>
              <a:t> </a:t>
            </a:r>
            <a:r>
              <a:rPr sz="1700" spc="-30" smtClean="0">
                <a:latin typeface="Arial Black" panose="020B0A04020102020204"/>
                <a:cs typeface="Arial Black" panose="020B0A04020102020204"/>
              </a:rPr>
              <a:t> </a:t>
            </a:r>
            <a:r>
              <a:rPr sz="1700">
                <a:latin typeface="Arial Black" panose="020B0A04020102020204"/>
                <a:cs typeface="Arial Black" panose="020B0A04020102020204"/>
              </a:rPr>
              <a:t>ΚΤΥΠΑ</a:t>
            </a:r>
            <a:r>
              <a:rPr sz="1700" spc="-15">
                <a:latin typeface="Arial Black" panose="020B0A04020102020204"/>
                <a:cs typeface="Arial Black" panose="020B0A04020102020204"/>
              </a:rPr>
              <a:t> </a:t>
            </a:r>
            <a:r>
              <a:rPr sz="1700" smtClean="0">
                <a:latin typeface="Arial Black" panose="020B0A04020102020204"/>
                <a:cs typeface="Arial Black" panose="020B0A04020102020204"/>
              </a:rPr>
              <a:t>ΤΗ</a:t>
            </a:r>
            <a:r>
              <a:rPr lang="el-GR" sz="1700" dirty="0" smtClean="0">
                <a:latin typeface="Arial Black" panose="020B0A04020102020204"/>
                <a:cs typeface="Arial Black" panose="020B0A04020102020204"/>
              </a:rPr>
              <a:t>Ν</a:t>
            </a:r>
            <a:r>
              <a:rPr sz="1700" spc="-20" smtClean="0">
                <a:latin typeface="Arial Black" panose="020B0A04020102020204"/>
                <a:cs typeface="Arial Black" panose="020B0A04020102020204"/>
              </a:rPr>
              <a:t> </a:t>
            </a:r>
            <a:r>
              <a:rPr sz="1700" dirty="0">
                <a:latin typeface="Arial Black" panose="020B0A04020102020204"/>
                <a:cs typeface="Arial Black" panose="020B0A04020102020204"/>
              </a:rPr>
              <a:t>ΒΑΛΒΙΔΑ,</a:t>
            </a:r>
            <a:r>
              <a:rPr sz="1700" spc="-15"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20" dirty="0">
                <a:latin typeface="Arial Black" panose="020B0A04020102020204"/>
                <a:cs typeface="Arial Black" panose="020B0A04020102020204"/>
              </a:rPr>
              <a:t> </a:t>
            </a:r>
            <a:r>
              <a:rPr sz="1700" spc="-10" dirty="0">
                <a:latin typeface="Arial Black" panose="020B0A04020102020204"/>
                <a:cs typeface="Arial Black" panose="020B0A04020102020204"/>
              </a:rPr>
              <a:t>ΑΝΟΙΞΕΙ.</a:t>
            </a:r>
            <a:endParaRPr sz="1700">
              <a:latin typeface="Arial Black" panose="020B0A04020102020204"/>
              <a:cs typeface="Arial Black" panose="020B0A04020102020204"/>
            </a:endParaRPr>
          </a:p>
          <a:p>
            <a:pPr marL="165100" marR="5080" indent="-152400">
              <a:lnSpc>
                <a:spcPct val="118000"/>
              </a:lnSpc>
              <a:spcBef>
                <a:spcPts val="345"/>
              </a:spcBef>
            </a:pPr>
            <a:r>
              <a:rPr sz="2550" spc="-15" baseline="3000" dirty="0">
                <a:solidFill>
                  <a:srgbClr val="FF0000"/>
                </a:solidFill>
                <a:latin typeface="Wingdings" panose="05000000000000000000"/>
                <a:cs typeface="Wingdings" panose="05000000000000000000"/>
              </a:rPr>
              <a:t></a:t>
            </a:r>
            <a:r>
              <a:rPr sz="1700" spc="-10" dirty="0">
                <a:latin typeface="Arial Black" panose="020B0A04020102020204"/>
                <a:cs typeface="Arial Black" panose="020B0A04020102020204"/>
              </a:rPr>
              <a:t>ΤΟ</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ΔΙΑΚΕΝΟ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ΑΥΤΟ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ΟΡΙΖΕΤΑΙ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0" dirty="0">
                <a:latin typeface="Arial Black" panose="020B0A04020102020204"/>
                <a:cs typeface="Arial Black" panose="020B0A04020102020204"/>
              </a:rPr>
              <a:t> </a:t>
            </a:r>
            <a:r>
              <a:rPr sz="1700">
                <a:latin typeface="Arial Black" panose="020B0A04020102020204"/>
                <a:cs typeface="Arial Black" panose="020B0A04020102020204"/>
              </a:rPr>
              <a:t>ΤΟΝ</a:t>
            </a:r>
            <a:r>
              <a:rPr sz="1700" spc="-35">
                <a:latin typeface="Arial Black" panose="020B0A04020102020204"/>
                <a:cs typeface="Arial Black" panose="020B0A04020102020204"/>
              </a:rPr>
              <a:t> </a:t>
            </a:r>
            <a:r>
              <a:rPr sz="1700" smtClean="0">
                <a:latin typeface="Arial Black" panose="020B0A04020102020204"/>
                <a:cs typeface="Arial Black" panose="020B0A04020102020204"/>
              </a:rPr>
              <a:t>ΚΑΤΑΣΚΕΥΑΣΤΗ</a:t>
            </a:r>
            <a:r>
              <a:rPr lang="el-GR" sz="1700" dirty="0" smtClean="0">
                <a:latin typeface="Arial Black" panose="020B0A04020102020204"/>
                <a:cs typeface="Arial Black" panose="020B0A04020102020204"/>
              </a:rPr>
              <a:t>.</a:t>
            </a:r>
            <a:endParaRPr sz="1700">
              <a:latin typeface="Calibri" panose="020F0502020204030204"/>
              <a:cs typeface="Calibri" panose="020F050202020403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214282" y="285729"/>
            <a:ext cx="8327738" cy="300082"/>
          </a:xfrm>
          <a:prstGeom prst="rect">
            <a:avLst/>
          </a:prstGeom>
        </p:spPr>
        <p:txBody>
          <a:bodyPr vert="horz" wrap="square" lIns="0" tIns="15240" rIns="0" bIns="0" rtlCol="0">
            <a:spAutoFit/>
          </a:bodyPr>
          <a:lstStyle/>
          <a:p>
            <a:pPr marL="12700">
              <a:lnSpc>
                <a:spcPct val="100000"/>
              </a:lnSpc>
              <a:spcBef>
                <a:spcPts val="120"/>
              </a:spcBef>
              <a:tabLst>
                <a:tab pos="408305" algn="l"/>
              </a:tabLst>
            </a:pPr>
            <a:r>
              <a:rPr lang="el-GR" sz="1850" b="0" u="heavy" spc="-50" dirty="0" smtClean="0">
                <a:solidFill>
                  <a:srgbClr val="FF0000"/>
                </a:solidFill>
                <a:uFill>
                  <a:solidFill>
                    <a:srgbClr val="FF0000"/>
                  </a:solidFill>
                </a:uFill>
                <a:latin typeface="Arial Black" panose="020B0A04020102020204"/>
                <a:cs typeface="Arial Black" panose="020B0A04020102020204"/>
              </a:rPr>
              <a:t> 3.2.</a:t>
            </a:r>
            <a:r>
              <a:rPr lang="el-GR" sz="1850" b="0" u="none" spc="-50" dirty="0">
                <a:solidFill>
                  <a:srgbClr val="FF0000"/>
                </a:solidFill>
                <a:uFill>
                  <a:solidFill>
                    <a:srgbClr val="FF0000"/>
                  </a:solidFill>
                </a:uFill>
                <a:latin typeface="Arial Black" panose="020B0A04020102020204"/>
                <a:cs typeface="Arial Black" panose="020B0A04020102020204"/>
              </a:rPr>
              <a:t> </a:t>
            </a:r>
            <a:r>
              <a:rPr sz="1850" b="0" u="none" smtClean="0">
                <a:solidFill>
                  <a:srgbClr val="FFFFFF"/>
                </a:solidFill>
                <a:latin typeface="Arial Black" panose="020B0A04020102020204"/>
                <a:cs typeface="Arial Black" panose="020B0A04020102020204"/>
              </a:rPr>
              <a:t>ΡΥΘΜΙΣΕΙΣ</a:t>
            </a:r>
            <a:r>
              <a:rPr sz="1850" b="0" u="heavy" spc="75" smtClean="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ΒΑΛΒΙΔΩΝ</a:t>
            </a:r>
            <a:r>
              <a:rPr sz="1850" b="0" u="heavy" spc="7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ΣΕ</a:t>
            </a:r>
            <a:r>
              <a:rPr sz="1850" b="0" u="heavy" spc="75"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2ΧΡΟΝΕΣ</a:t>
            </a:r>
            <a:r>
              <a:rPr sz="1850" b="0" u="heavy"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ΚΑΙ</a:t>
            </a:r>
            <a:r>
              <a:rPr sz="1850" b="0" u="heavy"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4ΧΡΟΝΕΣ</a:t>
            </a:r>
            <a:r>
              <a:rPr sz="1850" b="0" u="heavy" spc="75" dirty="0">
                <a:solidFill>
                  <a:srgbClr val="FFFFFF"/>
                </a:solidFill>
                <a:uFill>
                  <a:solidFill>
                    <a:srgbClr val="FFFFFF"/>
                  </a:solidFill>
                </a:uFill>
                <a:latin typeface="Arial Black" panose="020B0A04020102020204"/>
                <a:cs typeface="Arial Black" panose="020B0A04020102020204"/>
              </a:rPr>
              <a:t> </a:t>
            </a:r>
            <a:r>
              <a:rPr sz="1850" b="0" u="heavy" spc="-10" dirty="0">
                <a:solidFill>
                  <a:srgbClr val="FFFFFF"/>
                </a:solidFill>
                <a:uFill>
                  <a:solidFill>
                    <a:srgbClr val="FFFFFF"/>
                  </a:solidFill>
                </a:uFill>
                <a:latin typeface="Arial Black" panose="020B0A04020102020204"/>
                <a:cs typeface="Arial Black" panose="020B0A04020102020204"/>
              </a:rPr>
              <a:t>Μ.Ε.Κ.</a:t>
            </a:r>
            <a:endParaRPr sz="18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59409" y="2015489"/>
            <a:ext cx="4464050" cy="4032250"/>
          </a:xfrm>
          <a:prstGeom prst="rect">
            <a:avLst/>
          </a:prstGeom>
        </p:spPr>
      </p:pic>
      <p:pic>
        <p:nvPicPr>
          <p:cNvPr id="3" name="object 3"/>
          <p:cNvPicPr/>
          <p:nvPr/>
        </p:nvPicPr>
        <p:blipFill>
          <a:blip r:embed="rId2" cstate="print"/>
          <a:stretch>
            <a:fillRect/>
          </a:stretch>
        </p:blipFill>
        <p:spPr>
          <a:xfrm>
            <a:off x="5040629" y="1943100"/>
            <a:ext cx="3959860" cy="4032250"/>
          </a:xfrm>
          <a:prstGeom prst="rect">
            <a:avLst/>
          </a:prstGeom>
        </p:spPr>
      </p:pic>
      <p:sp>
        <p:nvSpPr>
          <p:cNvPr id="4" name="object 4"/>
          <p:cNvSpPr/>
          <p:nvPr/>
        </p:nvSpPr>
        <p:spPr>
          <a:xfrm>
            <a:off x="285750" y="214629"/>
            <a:ext cx="8572500" cy="864869"/>
          </a:xfrm>
          <a:custGeom>
            <a:avLst/>
            <a:gdLst/>
            <a:ahLst/>
            <a:cxnLst/>
            <a:rect l="l" t="t" r="r" b="b"/>
            <a:pathLst>
              <a:path w="8572500" h="864869">
                <a:moveTo>
                  <a:pt x="8572500" y="0"/>
                </a:moveTo>
                <a:lnTo>
                  <a:pt x="0" y="0"/>
                </a:lnTo>
                <a:lnTo>
                  <a:pt x="0" y="864870"/>
                </a:lnTo>
                <a:lnTo>
                  <a:pt x="4286250" y="864870"/>
                </a:lnTo>
                <a:lnTo>
                  <a:pt x="8572500" y="86487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214282" y="449578"/>
            <a:ext cx="8643997" cy="382156"/>
          </a:xfrm>
          <a:prstGeom prst="rect">
            <a:avLst/>
          </a:prstGeom>
        </p:spPr>
        <p:txBody>
          <a:bodyPr vert="horz" wrap="square" lIns="0" tIns="12700" rIns="0" bIns="0" rtlCol="0">
            <a:spAutoFit/>
          </a:bodyPr>
          <a:lstStyle/>
          <a:p>
            <a:pPr marL="12700">
              <a:lnSpc>
                <a:spcPct val="100000"/>
              </a:lnSpc>
              <a:spcBef>
                <a:spcPts val="100"/>
              </a:spcBef>
              <a:tabLst>
                <a:tab pos="517525" algn="l"/>
                <a:tab pos="5055235" algn="l"/>
              </a:tabLst>
            </a:pPr>
            <a:r>
              <a:rPr lang="el-GR" sz="2400" b="0" u="heavy" spc="-50" dirty="0" smtClean="0">
                <a:solidFill>
                  <a:srgbClr val="FF0000"/>
                </a:solidFill>
                <a:uFill>
                  <a:solidFill>
                    <a:srgbClr val="FF0000"/>
                  </a:solidFill>
                </a:uFill>
                <a:latin typeface="Arial Black" panose="020B0A04020102020204"/>
                <a:cs typeface="Arial Black" panose="020B0A04020102020204"/>
              </a:rPr>
              <a:t> </a:t>
            </a:r>
            <a:r>
              <a:rPr lang="el-GR" sz="2400" b="0" u="none" spc="-50" dirty="0" smtClean="0">
                <a:solidFill>
                  <a:srgbClr val="FF0000"/>
                </a:solidFill>
                <a:uFill>
                  <a:solidFill>
                    <a:srgbClr val="FF0000"/>
                  </a:solidFill>
                </a:uFill>
                <a:latin typeface="Arial Black" panose="020B0A04020102020204"/>
                <a:cs typeface="Arial Black" panose="020B0A04020102020204"/>
              </a:rPr>
              <a:t>3.2.</a:t>
            </a:r>
            <a:r>
              <a:rPr lang="el-GR" sz="2400" b="0" u="none" dirty="0" smtClean="0">
                <a:solidFill>
                  <a:srgbClr val="FF0000"/>
                </a:solidFill>
                <a:latin typeface="Arial Black" panose="020B0A04020102020204"/>
                <a:cs typeface="Arial Black" panose="020B0A04020102020204"/>
              </a:rPr>
              <a:t> </a:t>
            </a:r>
            <a:r>
              <a:rPr sz="2400" b="0" u="none" smtClean="0">
                <a:solidFill>
                  <a:srgbClr val="FFFFFF"/>
                </a:solidFill>
                <a:uFill>
                  <a:solidFill>
                    <a:srgbClr val="FFFFFF"/>
                  </a:solidFill>
                </a:uFill>
                <a:latin typeface="Arial Black" panose="020B0A04020102020204"/>
                <a:cs typeface="Arial Black" panose="020B0A04020102020204"/>
              </a:rPr>
              <a:t>ΡΥΘΜΙΣΕΙΣ</a:t>
            </a:r>
            <a:r>
              <a:rPr sz="2400" b="0" u="none" spc="-90" smtClean="0">
                <a:solidFill>
                  <a:srgbClr val="FFFFFF"/>
                </a:solidFill>
                <a:uFill>
                  <a:solidFill>
                    <a:srgbClr val="FFFFFF"/>
                  </a:solidFill>
                </a:uFill>
                <a:latin typeface="Arial Black" panose="020B0A04020102020204"/>
                <a:cs typeface="Arial Black" panose="020B0A04020102020204"/>
              </a:rPr>
              <a:t> </a:t>
            </a:r>
            <a:r>
              <a:rPr lang="el-GR" sz="2400" b="0" u="none" spc="-90" dirty="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uFill>
                  <a:solidFill>
                    <a:srgbClr val="FFFFFF"/>
                  </a:solidFill>
                </a:uFill>
                <a:latin typeface="Arial Black" panose="020B0A04020102020204"/>
                <a:cs typeface="Arial Black" panose="020B0A04020102020204"/>
              </a:rPr>
              <a:t>ΒΑΛΒΙΔΩΝ</a:t>
            </a:r>
            <a:r>
              <a:rPr sz="2400" b="0" u="none" spc="-80" smtClean="0">
                <a:solidFill>
                  <a:srgbClr val="FFFFFF"/>
                </a:solidFill>
                <a:uFill>
                  <a:solidFill>
                    <a:srgbClr val="FFFFFF"/>
                  </a:solidFill>
                </a:uFill>
                <a:latin typeface="Arial Black" panose="020B0A04020102020204"/>
                <a:cs typeface="Arial Black" panose="020B0A04020102020204"/>
              </a:rPr>
              <a:t> </a:t>
            </a:r>
            <a:r>
              <a:rPr lang="el-GR" sz="2400" b="0" u="none" spc="-80" dirty="0" smtClean="0">
                <a:solidFill>
                  <a:srgbClr val="FFFFFF"/>
                </a:solidFill>
                <a:uFill>
                  <a:solidFill>
                    <a:srgbClr val="FFFFFF"/>
                  </a:solidFill>
                </a:uFill>
                <a:latin typeface="Arial Black" panose="020B0A04020102020204"/>
                <a:cs typeface="Arial Black" panose="020B0A04020102020204"/>
              </a:rPr>
              <a:t> </a:t>
            </a:r>
            <a:r>
              <a:rPr sz="2400" b="0" u="none" spc="-25" smtClean="0">
                <a:solidFill>
                  <a:srgbClr val="FFFFFF"/>
                </a:solidFill>
                <a:uFill>
                  <a:solidFill>
                    <a:srgbClr val="FFFFFF"/>
                  </a:solidFill>
                </a:uFill>
                <a:latin typeface="Arial Black" panose="020B0A04020102020204"/>
                <a:cs typeface="Arial Black" panose="020B0A04020102020204"/>
              </a:rPr>
              <a:t>ΣΕ</a:t>
            </a:r>
            <a:r>
              <a:rPr lang="el-GR" sz="2400" b="0" u="none" spc="-25" dirty="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uFill>
                  <a:solidFill>
                    <a:srgbClr val="FFFFFF"/>
                  </a:solidFill>
                </a:uFill>
                <a:latin typeface="Arial Black" panose="020B0A04020102020204"/>
                <a:cs typeface="Arial Black" panose="020B0A04020102020204"/>
              </a:rPr>
              <a:t>4ΧΡΟΝΕΣ</a:t>
            </a:r>
            <a:r>
              <a:rPr lang="el-GR" sz="2400" b="0" u="none" dirty="0" smtClean="0">
                <a:solidFill>
                  <a:srgbClr val="FFFFFF"/>
                </a:solidFill>
                <a:uFill>
                  <a:solidFill>
                    <a:srgbClr val="FFFFFF"/>
                  </a:solidFill>
                </a:uFill>
                <a:latin typeface="Arial Black" panose="020B0A04020102020204"/>
                <a:cs typeface="Arial Black" panose="020B0A04020102020204"/>
              </a:rPr>
              <a:t> </a:t>
            </a:r>
            <a:r>
              <a:rPr sz="2400" b="0" u="none" spc="-70" smtClean="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Μ.Ε.Κ.</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23950"/>
            <a:ext cx="8656955" cy="5193153"/>
          </a:xfrm>
          <a:prstGeom prst="rect">
            <a:avLst/>
          </a:prstGeom>
        </p:spPr>
        <p:txBody>
          <a:bodyPr vert="horz" wrap="square" lIns="0" tIns="13970" rIns="0" bIns="0" rtlCol="0">
            <a:spAutoFit/>
          </a:bodyPr>
          <a:lstStyle/>
          <a:p>
            <a:pPr marL="35560" algn="ctr">
              <a:lnSpc>
                <a:spcPct val="100000"/>
              </a:lnSpc>
              <a:spcBef>
                <a:spcPts val="110"/>
              </a:spcBef>
            </a:pPr>
            <a:r>
              <a:rPr sz="1450" u="heavy" dirty="0">
                <a:solidFill>
                  <a:srgbClr val="FF0000"/>
                </a:solidFill>
                <a:uFill>
                  <a:solidFill>
                    <a:srgbClr val="FF0000"/>
                  </a:solidFill>
                </a:uFill>
                <a:latin typeface="Arial Black" panose="020B0A04020102020204"/>
                <a:cs typeface="Arial Black" panose="020B0A04020102020204"/>
              </a:rPr>
              <a:t>ΡΥΘΜΙΣΕΙΣ</a:t>
            </a:r>
            <a:r>
              <a:rPr sz="1450" u="heavy" spc="-5" dirty="0">
                <a:solidFill>
                  <a:srgbClr val="FF0000"/>
                </a:solidFill>
                <a:uFill>
                  <a:solidFill>
                    <a:srgbClr val="FF0000"/>
                  </a:solidFill>
                </a:u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ΒΑΛΒΙΔΩΝ ΣΕ</a:t>
            </a:r>
            <a:r>
              <a:rPr sz="1450" u="heavy" spc="-5" dirty="0">
                <a:solidFill>
                  <a:srgbClr val="FF0000"/>
                </a:solidFill>
                <a:uFill>
                  <a:solidFill>
                    <a:srgbClr val="FF0000"/>
                  </a:solidFill>
                </a:uFill>
                <a:latin typeface="Arial Black" panose="020B0A04020102020204"/>
                <a:cs typeface="Arial Black" panose="020B0A04020102020204"/>
              </a:rPr>
              <a:t> </a:t>
            </a:r>
            <a:r>
              <a:rPr sz="1450" u="heavy" dirty="0">
                <a:solidFill>
                  <a:srgbClr val="FF0000"/>
                </a:solidFill>
                <a:uFill>
                  <a:solidFill>
                    <a:srgbClr val="FF0000"/>
                  </a:solidFill>
                </a:uFill>
                <a:latin typeface="Arial Black" panose="020B0A04020102020204"/>
                <a:cs typeface="Arial Black" panose="020B0A04020102020204"/>
              </a:rPr>
              <a:t>4ΧΡΟΝΕΣ </a:t>
            </a:r>
            <a:r>
              <a:rPr sz="1450" u="heavy" spc="-10" dirty="0">
                <a:solidFill>
                  <a:srgbClr val="FF0000"/>
                </a:solidFill>
                <a:uFill>
                  <a:solidFill>
                    <a:srgbClr val="FF0000"/>
                  </a:solidFill>
                </a:uFill>
                <a:latin typeface="Arial Black" panose="020B0A04020102020204"/>
                <a:cs typeface="Arial Black" panose="020B0A04020102020204"/>
              </a:rPr>
              <a:t>Μ.Ε.Κ.</a:t>
            </a:r>
            <a:endParaRPr sz="1450">
              <a:latin typeface="Arial Black" panose="020B0A04020102020204"/>
              <a:cs typeface="Arial Black" panose="020B0A04020102020204"/>
            </a:endParaRPr>
          </a:p>
          <a:p>
            <a:pPr>
              <a:lnSpc>
                <a:spcPct val="100000"/>
              </a:lnSpc>
              <a:spcBef>
                <a:spcPts val="20"/>
              </a:spcBef>
            </a:pPr>
            <a:endParaRPr sz="1850">
              <a:latin typeface="Arial Black" panose="020B0A04020102020204"/>
              <a:cs typeface="Arial Black" panose="020B0A04020102020204"/>
            </a:endParaRPr>
          </a:p>
          <a:p>
            <a:pPr marL="12700" marR="915035">
              <a:lnSpc>
                <a:spcPct val="119000"/>
              </a:lnSpc>
            </a:pPr>
            <a:r>
              <a:rPr sz="1450" dirty="0">
                <a:latin typeface="Arial Black" panose="020B0A04020102020204"/>
                <a:cs typeface="Arial Black" panose="020B0A04020102020204"/>
              </a:rPr>
              <a:t>ΤΟ ΔΙΑΚΕΝΟ</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ΤΩΝ</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ΒΑΛΒΙΔΩΝ</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ΡΥΘΜΙΖΕΤΑΙ ΜΕ</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ΤΗ</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ΒΟΗΘΕΙΑ</a:t>
            </a:r>
            <a:r>
              <a:rPr sz="1450" spc="5" dirty="0">
                <a:latin typeface="Arial Black" panose="020B0A04020102020204"/>
                <a:cs typeface="Arial Black" panose="020B0A04020102020204"/>
              </a:rPr>
              <a:t> </a:t>
            </a:r>
            <a:r>
              <a:rPr sz="1450">
                <a:latin typeface="Arial Black" panose="020B0A04020102020204"/>
                <a:cs typeface="Arial Black" panose="020B0A04020102020204"/>
              </a:rPr>
              <a:t>ΕΝΟΣ</a:t>
            </a:r>
            <a:r>
              <a:rPr sz="1450" spc="5">
                <a:latin typeface="Arial Black" panose="020B0A04020102020204"/>
                <a:cs typeface="Arial Black" panose="020B0A04020102020204"/>
              </a:rPr>
              <a:t> </a:t>
            </a:r>
            <a:r>
              <a:rPr sz="1450" smtClean="0">
                <a:latin typeface="Arial Black" panose="020B0A04020102020204"/>
                <a:cs typeface="Arial Black" panose="020B0A04020102020204"/>
              </a:rPr>
              <a:t>ΦΙΛ</a:t>
            </a:r>
            <a:r>
              <a:rPr sz="1450" spc="-20" smtClean="0">
                <a:latin typeface="Arial Black" panose="020B0A04020102020204"/>
                <a:cs typeface="Arial Black" panose="020B0A04020102020204"/>
              </a:rPr>
              <a:t>ΛΕΡ</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ΣΥΜΦΩΝΑ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ΜΕ</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ΤΗΝ</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ΑΚΟΛΟΥΘΗ</a:t>
            </a:r>
            <a:r>
              <a:rPr sz="1450" spc="20" dirty="0">
                <a:latin typeface="Arial Black" panose="020B0A04020102020204"/>
                <a:cs typeface="Arial Black" panose="020B0A04020102020204"/>
              </a:rPr>
              <a:t> </a:t>
            </a:r>
            <a:r>
              <a:rPr sz="1450" spc="-10" dirty="0">
                <a:latin typeface="Arial Black" panose="020B0A04020102020204"/>
                <a:cs typeface="Arial Black" panose="020B0A04020102020204"/>
              </a:rPr>
              <a:t>ΔΙΑΔΙΚΑΣΙΑ:</a:t>
            </a:r>
            <a:endParaRPr sz="1450">
              <a:latin typeface="Arial Black" panose="020B0A04020102020204"/>
              <a:cs typeface="Arial Black" panose="020B0A04020102020204"/>
            </a:endParaRPr>
          </a:p>
          <a:p>
            <a:pPr>
              <a:lnSpc>
                <a:spcPct val="100000"/>
              </a:lnSpc>
              <a:spcBef>
                <a:spcPts val="25"/>
              </a:spcBef>
            </a:pPr>
            <a:endParaRPr sz="1850">
              <a:latin typeface="Arial Black" panose="020B0A04020102020204"/>
              <a:cs typeface="Arial Black" panose="020B0A04020102020204"/>
            </a:endParaRPr>
          </a:p>
          <a:p>
            <a:pPr marL="143510" marR="51435" indent="-130810">
              <a:lnSpc>
                <a:spcPct val="119000"/>
              </a:lnSpc>
            </a:pPr>
            <a:r>
              <a:rPr sz="2175" spc="-15" baseline="4000" dirty="0">
                <a:solidFill>
                  <a:srgbClr val="FF0000"/>
                </a:solidFill>
                <a:latin typeface="Wingdings" panose="05000000000000000000"/>
                <a:cs typeface="Wingdings" panose="05000000000000000000"/>
              </a:rPr>
              <a:t></a:t>
            </a:r>
            <a:r>
              <a:rPr sz="1450" spc="-10" dirty="0">
                <a:latin typeface="Arial Black" panose="020B0A04020102020204"/>
                <a:cs typeface="Arial Black" panose="020B0A04020102020204"/>
              </a:rPr>
              <a:t>ΤΟ</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ΕΜΒΟΛΟ ΤΟΥ</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ΚΥΛΙΝΔΡΟΥ ΠΟΥ</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ΘΑ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ΡΥΘΜΙΣΤΕΙ,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ΜΕΤΑΦΕΡΕΤΑΙ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ΣΤΟ</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Α.Ν.Σ.</a:t>
            </a:r>
            <a:r>
              <a:rPr sz="1450" spc="-5" dirty="0">
                <a:latin typeface="Arial Black" panose="020B0A04020102020204"/>
                <a:cs typeface="Arial Black" panose="020B0A04020102020204"/>
              </a:rPr>
              <a:t> </a:t>
            </a:r>
            <a:r>
              <a:rPr sz="1450" spc="-25" dirty="0">
                <a:latin typeface="Arial Black" panose="020B0A04020102020204"/>
                <a:cs typeface="Arial Black" panose="020B0A04020102020204"/>
              </a:rPr>
              <a:t>ΣΤΟ </a:t>
            </a:r>
            <a:r>
              <a:rPr sz="1450" dirty="0">
                <a:latin typeface="Arial Black" panose="020B0A04020102020204"/>
                <a:cs typeface="Arial Black" panose="020B0A04020102020204"/>
              </a:rPr>
              <a:t>ΧΡΟΝΟ</a:t>
            </a:r>
            <a:r>
              <a:rPr sz="1450" spc="15" dirty="0">
                <a:latin typeface="Arial Black" panose="020B0A04020102020204"/>
                <a:cs typeface="Arial Black" panose="020B0A04020102020204"/>
              </a:rPr>
              <a:t> </a:t>
            </a:r>
            <a:r>
              <a:rPr sz="1450">
                <a:latin typeface="Arial Black" panose="020B0A04020102020204"/>
                <a:cs typeface="Arial Black" panose="020B0A04020102020204"/>
              </a:rPr>
              <a:t>ΤΗΣ</a:t>
            </a:r>
            <a:r>
              <a:rPr sz="1450" spc="10">
                <a:latin typeface="Arial Black" panose="020B0A04020102020204"/>
                <a:cs typeface="Arial Black" panose="020B0A04020102020204"/>
              </a:rPr>
              <a:t> </a:t>
            </a:r>
            <a:r>
              <a:rPr sz="1450" smtClean="0">
                <a:latin typeface="Arial Black" panose="020B0A04020102020204"/>
                <a:cs typeface="Arial Black" panose="020B0A04020102020204"/>
              </a:rPr>
              <a:t>ΣΥΜΠΙΕΣ</a:t>
            </a:r>
            <a:r>
              <a:rPr lang="el-GR" sz="1450" dirty="0" smtClean="0">
                <a:latin typeface="Arial Black" panose="020B0A04020102020204"/>
                <a:cs typeface="Arial Black" panose="020B0A04020102020204"/>
              </a:rPr>
              <a:t>Η</a:t>
            </a:r>
            <a:r>
              <a:rPr sz="1450" smtClean="0">
                <a:latin typeface="Arial Black" panose="020B0A04020102020204"/>
                <a:cs typeface="Arial Black" panose="020B0A04020102020204"/>
              </a:rPr>
              <a:t>Σ</a:t>
            </a:r>
            <a:r>
              <a:rPr sz="1450" spc="10" smtClean="0">
                <a:latin typeface="Arial Black" panose="020B0A04020102020204"/>
                <a:cs typeface="Arial Black" panose="020B0A04020102020204"/>
              </a:rPr>
              <a:t> </a:t>
            </a:r>
            <a:r>
              <a:rPr sz="1450" dirty="0">
                <a:latin typeface="Arial Black" panose="020B0A04020102020204"/>
                <a:cs typeface="Arial Black" panose="020B0A04020102020204"/>
              </a:rPr>
              <a:t>-</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ΚΑΥΣΗΣ,</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ΕΤΣΙ ΩΣΤΕ</a:t>
            </a:r>
            <a:r>
              <a:rPr sz="1450" spc="5" dirty="0">
                <a:latin typeface="Arial Black" panose="020B0A04020102020204"/>
                <a:cs typeface="Arial Black" panose="020B0A04020102020204"/>
              </a:rPr>
              <a:t> </a:t>
            </a:r>
            <a:r>
              <a:rPr sz="1450">
                <a:latin typeface="Arial Black" panose="020B0A04020102020204"/>
                <a:cs typeface="Arial Black" panose="020B0A04020102020204"/>
              </a:rPr>
              <a:t>ΟΙ</a:t>
            </a:r>
            <a:r>
              <a:rPr sz="1450" spc="10">
                <a:latin typeface="Arial Black" panose="020B0A04020102020204"/>
                <a:cs typeface="Arial Black" panose="020B0A04020102020204"/>
              </a:rPr>
              <a:t> </a:t>
            </a:r>
            <a:r>
              <a:rPr sz="1450" spc="-10" smtClean="0">
                <a:latin typeface="Arial Black" panose="020B0A04020102020204"/>
                <a:cs typeface="Arial Black" panose="020B0A04020102020204"/>
              </a:rPr>
              <a:t>ΒΑΛΒΙ</a:t>
            </a:r>
            <a:r>
              <a:rPr sz="1450" smtClean="0">
                <a:latin typeface="Arial Black" panose="020B0A04020102020204"/>
                <a:cs typeface="Arial Black" panose="020B0A04020102020204"/>
              </a:rPr>
              <a:t>ΔΕΣ</a:t>
            </a:r>
            <a:r>
              <a:rPr sz="1450" spc="10" smtClean="0">
                <a:latin typeface="Arial Black" panose="020B0A04020102020204"/>
                <a:cs typeface="Arial Black" panose="020B0A04020102020204"/>
              </a:rPr>
              <a:t> </a:t>
            </a:r>
            <a:r>
              <a:rPr sz="1450" dirty="0">
                <a:latin typeface="Arial Black" panose="020B0A04020102020204"/>
                <a:cs typeface="Arial Black" panose="020B0A04020102020204"/>
              </a:rPr>
              <a:t>ΝΑ</a:t>
            </a:r>
            <a:r>
              <a:rPr sz="1450" spc="10" dirty="0">
                <a:latin typeface="Arial Black" panose="020B0A04020102020204"/>
                <a:cs typeface="Arial Black" panose="020B0A04020102020204"/>
              </a:rPr>
              <a:t> </a:t>
            </a:r>
            <a:r>
              <a:rPr sz="1450" spc="-10" dirty="0">
                <a:latin typeface="Arial Black" panose="020B0A04020102020204"/>
                <a:cs typeface="Arial Black" panose="020B0A04020102020204"/>
              </a:rPr>
              <a:t>ΕΙΝΑΙ ΚΛΕΙΣΤΕΣ.</a:t>
            </a:r>
            <a:endParaRPr sz="1450">
              <a:latin typeface="Arial Black" panose="020B0A04020102020204"/>
              <a:cs typeface="Arial Black" panose="020B0A04020102020204"/>
            </a:endParaRPr>
          </a:p>
          <a:p>
            <a:pPr marL="143510" marR="1231265">
              <a:lnSpc>
                <a:spcPct val="118000"/>
              </a:lnSpc>
              <a:spcBef>
                <a:spcPts val="290"/>
              </a:spcBef>
            </a:pPr>
            <a:r>
              <a:rPr sz="1450" dirty="0">
                <a:latin typeface="Arial Black" panose="020B0A04020102020204"/>
                <a:cs typeface="Arial Black" panose="020B0A04020102020204"/>
              </a:rPr>
              <a:t>ΓΙΑ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ΝΑ ΕΙΣΤΕ</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ΣΙΓΟΥΡΟΙ ΟΤΙ ΟΙ</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ΒΛΒΙΔΕΣ ΕΙΝΑΙ ΚΛΕΙΣΤΕΣ ΚΑΝΤΕ </a:t>
            </a:r>
            <a:r>
              <a:rPr sz="1450" spc="-20" dirty="0">
                <a:latin typeface="Arial Black" panose="020B0A04020102020204"/>
                <a:cs typeface="Arial Black" panose="020B0A04020102020204"/>
              </a:rPr>
              <a:t>ΤΟΥΣ </a:t>
            </a:r>
            <a:r>
              <a:rPr sz="1450" dirty="0">
                <a:latin typeface="Arial Black" panose="020B0A04020102020204"/>
                <a:cs typeface="Arial Black" panose="020B0A04020102020204"/>
              </a:rPr>
              <a:t>ΑΚΟΛΟΥΘΟΥΣ</a:t>
            </a:r>
            <a:r>
              <a:rPr sz="1450" spc="25" dirty="0">
                <a:latin typeface="Arial Black" panose="020B0A04020102020204"/>
                <a:cs typeface="Arial Black" panose="020B0A04020102020204"/>
              </a:rPr>
              <a:t> </a:t>
            </a:r>
            <a:r>
              <a:rPr sz="1450" spc="-10" dirty="0">
                <a:latin typeface="Arial Black" panose="020B0A04020102020204"/>
                <a:cs typeface="Arial Black" panose="020B0A04020102020204"/>
              </a:rPr>
              <a:t>ΕΛΕΓΧΟΥΣ:</a:t>
            </a:r>
            <a:endParaRPr sz="1450">
              <a:latin typeface="Arial Black" panose="020B0A04020102020204"/>
              <a:cs typeface="Arial Black" panose="020B0A04020102020204"/>
            </a:endParaRPr>
          </a:p>
          <a:p>
            <a:pPr marL="143510" marR="210820" indent="62230">
              <a:lnSpc>
                <a:spcPct val="118000"/>
              </a:lnSpc>
              <a:spcBef>
                <a:spcPts val="300"/>
              </a:spcBef>
              <a:buAutoNum type="arabicPeriod"/>
              <a:tabLst>
                <a:tab pos="454025" algn="l"/>
              </a:tabLst>
            </a:pPr>
            <a:r>
              <a:rPr sz="1450" dirty="0">
                <a:latin typeface="Arial Black" panose="020B0A04020102020204"/>
                <a:cs typeface="Arial Black" panose="020B0A04020102020204"/>
              </a:rPr>
              <a:t>ΚΟΙΤΑΞΤΕ</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ΤΟ</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ΣΗΜΑΔΙ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ΤΟΥ</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ΚΥΛΙΝΔΡΟΥ</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ΣΤΟ</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ΣΦΟΝΔΥΛΟ.</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ΣΕ</a:t>
            </a:r>
            <a:r>
              <a:rPr sz="1450" spc="10" dirty="0">
                <a:latin typeface="Arial Black" panose="020B0A04020102020204"/>
                <a:cs typeface="Arial Black" panose="020B0A04020102020204"/>
              </a:rPr>
              <a:t> </a:t>
            </a:r>
            <a:r>
              <a:rPr sz="1450" spc="-10" dirty="0">
                <a:latin typeface="Arial Black" panose="020B0A04020102020204"/>
                <a:cs typeface="Arial Black" panose="020B0A04020102020204"/>
              </a:rPr>
              <a:t>ΤΕ-ΤΡΑΧΡΟΝΗ </a:t>
            </a:r>
            <a:r>
              <a:rPr sz="1450" dirty="0">
                <a:latin typeface="Arial Black" panose="020B0A04020102020204"/>
                <a:cs typeface="Arial Black" panose="020B0A04020102020204"/>
              </a:rPr>
              <a:t>ΜΗΧΑΝΗ</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ΣΗΜΑΙΝΕΙ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ΟΤΙ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ΤΟ</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ΕΜΒΟΛΟ</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ΕΙΝΑΙ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ΣΤΟ</a:t>
            </a:r>
            <a:r>
              <a:rPr sz="1450" spc="5" dirty="0">
                <a:latin typeface="Arial Black" panose="020B0A04020102020204"/>
                <a:cs typeface="Arial Black" panose="020B0A04020102020204"/>
              </a:rPr>
              <a:t> </a:t>
            </a:r>
            <a:r>
              <a:rPr sz="1450">
                <a:latin typeface="Arial Black" panose="020B0A04020102020204"/>
                <a:cs typeface="Arial Black" panose="020B0A04020102020204"/>
              </a:rPr>
              <a:t>ΑΝΩ</a:t>
            </a:r>
            <a:r>
              <a:rPr sz="1450" spc="15">
                <a:latin typeface="Arial Black" panose="020B0A04020102020204"/>
                <a:cs typeface="Arial Black" panose="020B0A04020102020204"/>
              </a:rPr>
              <a:t> </a:t>
            </a:r>
            <a:r>
              <a:rPr sz="1450" smtClean="0">
                <a:latin typeface="Arial Black" panose="020B0A04020102020204"/>
                <a:cs typeface="Arial Black" panose="020B0A04020102020204"/>
              </a:rPr>
              <a:t>ΝΕΚΡΟ</a:t>
            </a:r>
            <a:r>
              <a:rPr sz="1450" spc="5" smtClean="0">
                <a:latin typeface="Arial Black" panose="020B0A04020102020204"/>
                <a:cs typeface="Arial Black" panose="020B0A04020102020204"/>
              </a:rPr>
              <a:t> </a:t>
            </a:r>
            <a:r>
              <a:rPr sz="1450" dirty="0">
                <a:latin typeface="Arial Black" panose="020B0A04020102020204"/>
                <a:cs typeface="Arial Black" panose="020B0A04020102020204"/>
              </a:rPr>
              <a:t>ΣΗΜΕΙΟ,</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ΧΩΡΙΣ</a:t>
            </a:r>
            <a:r>
              <a:rPr sz="1450" spc="10" dirty="0">
                <a:latin typeface="Arial Black" panose="020B0A04020102020204"/>
                <a:cs typeface="Arial Black" panose="020B0A04020102020204"/>
              </a:rPr>
              <a:t> </a:t>
            </a:r>
            <a:r>
              <a:rPr sz="1450" spc="-25" dirty="0">
                <a:latin typeface="Arial Black" panose="020B0A04020102020204"/>
                <a:cs typeface="Arial Black" panose="020B0A04020102020204"/>
              </a:rPr>
              <a:t>ΝΑ </a:t>
            </a:r>
            <a:r>
              <a:rPr sz="1450" dirty="0">
                <a:latin typeface="Arial Black" panose="020B0A04020102020204"/>
                <a:cs typeface="Arial Black" panose="020B0A04020102020204"/>
              </a:rPr>
              <a:t>ΕΞΑΣΦΑΛΙΖΕΙ</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ΟΤΙ</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ΕΙΝΑΙ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ΣΤΟ</a:t>
            </a:r>
            <a:r>
              <a:rPr sz="1450" spc="25" dirty="0">
                <a:latin typeface="Arial Black" panose="020B0A04020102020204"/>
                <a:cs typeface="Arial Black" panose="020B0A04020102020204"/>
              </a:rPr>
              <a:t> </a:t>
            </a:r>
            <a:r>
              <a:rPr sz="1450">
                <a:latin typeface="Arial Black" panose="020B0A04020102020204"/>
                <a:cs typeface="Arial Black" panose="020B0A04020102020204"/>
              </a:rPr>
              <a:t>ΧΡΟΝΟ</a:t>
            </a:r>
            <a:r>
              <a:rPr sz="1450" spc="10">
                <a:latin typeface="Arial Black" panose="020B0A04020102020204"/>
                <a:cs typeface="Arial Black" panose="020B0A04020102020204"/>
              </a:rPr>
              <a:t> </a:t>
            </a:r>
            <a:r>
              <a:rPr sz="1450" spc="-10" smtClean="0">
                <a:latin typeface="Arial Black" panose="020B0A04020102020204"/>
                <a:cs typeface="Arial Black" panose="020B0A04020102020204"/>
              </a:rPr>
              <a:t>ΣΥΜΠΙΕ</a:t>
            </a:r>
            <a:r>
              <a:rPr sz="1450" smtClean="0">
                <a:latin typeface="Arial Black" panose="020B0A04020102020204"/>
                <a:cs typeface="Arial Black" panose="020B0A04020102020204"/>
              </a:rPr>
              <a:t>ΣΗΣ</a:t>
            </a:r>
            <a:r>
              <a:rPr sz="1450" spc="10" smtClean="0">
                <a:latin typeface="Arial Black" panose="020B0A04020102020204"/>
                <a:cs typeface="Arial Black" panose="020B0A04020102020204"/>
              </a:rPr>
              <a:t> </a:t>
            </a:r>
            <a:r>
              <a:rPr sz="1450" dirty="0">
                <a:latin typeface="Arial Black" panose="020B0A04020102020204"/>
                <a:cs typeface="Arial Black" panose="020B0A04020102020204"/>
              </a:rPr>
              <a:t>–</a:t>
            </a:r>
            <a:r>
              <a:rPr sz="1450" spc="15" dirty="0">
                <a:latin typeface="Arial Black" panose="020B0A04020102020204"/>
                <a:cs typeface="Arial Black" panose="020B0A04020102020204"/>
              </a:rPr>
              <a:t> </a:t>
            </a:r>
            <a:r>
              <a:rPr sz="1450" spc="-10" dirty="0">
                <a:latin typeface="Arial Black" panose="020B0A04020102020204"/>
                <a:cs typeface="Arial Black" panose="020B0A04020102020204"/>
              </a:rPr>
              <a:t>ΚΑΥΣΗΣ.</a:t>
            </a:r>
            <a:endParaRPr sz="1450">
              <a:latin typeface="Arial Black" panose="020B0A04020102020204"/>
              <a:cs typeface="Arial Black" panose="020B0A04020102020204"/>
            </a:endParaRPr>
          </a:p>
          <a:p>
            <a:pPr marL="143510" marR="5080" indent="62230">
              <a:lnSpc>
                <a:spcPct val="118000"/>
              </a:lnSpc>
              <a:spcBef>
                <a:spcPts val="300"/>
              </a:spcBef>
              <a:buAutoNum type="arabicPeriod"/>
              <a:tabLst>
                <a:tab pos="454025" algn="l"/>
              </a:tabLst>
            </a:pPr>
            <a:r>
              <a:rPr sz="1450" dirty="0">
                <a:latin typeface="Arial Black" panose="020B0A04020102020204"/>
                <a:cs typeface="Arial Black" panose="020B0A04020102020204"/>
              </a:rPr>
              <a:t>ΕΛΕΓΞΤΕ</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ΤΑ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ΩΣΤΗΡΙΑ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ΤΩΝ</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ΒΑΛΒΙΔΩΝ</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ΑΛΛΑ ΚΑΙ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ΤΙΣ</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ΠΙΑΝΟΛΕΣ ΝΑ</a:t>
            </a:r>
            <a:r>
              <a:rPr sz="1450" spc="5" dirty="0">
                <a:latin typeface="Arial Black" panose="020B0A04020102020204"/>
                <a:cs typeface="Arial Black" panose="020B0A04020102020204"/>
              </a:rPr>
              <a:t> </a:t>
            </a:r>
            <a:r>
              <a:rPr sz="1450" spc="-10" dirty="0">
                <a:latin typeface="Arial Black" panose="020B0A04020102020204"/>
                <a:cs typeface="Arial Black" panose="020B0A04020102020204"/>
              </a:rPr>
              <a:t>ΚΙΝΟΥΝΤΑΙ ΕΛΕΥΘΕΡΑ.</a:t>
            </a:r>
            <a:endParaRPr sz="1450">
              <a:latin typeface="Arial Black" panose="020B0A04020102020204"/>
              <a:cs typeface="Arial Black" panose="020B0A04020102020204"/>
            </a:endParaRPr>
          </a:p>
          <a:p>
            <a:pPr marL="143510" marR="6350" indent="62230">
              <a:lnSpc>
                <a:spcPct val="119000"/>
              </a:lnSpc>
              <a:spcBef>
                <a:spcPts val="285"/>
              </a:spcBef>
              <a:buAutoNum type="arabicPeriod"/>
              <a:tabLst>
                <a:tab pos="454025" algn="l"/>
              </a:tabLst>
            </a:pPr>
            <a:r>
              <a:rPr sz="1450" dirty="0">
                <a:latin typeface="Arial Black" panose="020B0A04020102020204"/>
                <a:cs typeface="Arial Black" panose="020B0A04020102020204"/>
              </a:rPr>
              <a:t>ΑΦΑΙΡΕΣΤΕ</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ΤΟ</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ΚΑΠΑΚΙ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ΤΟΥ</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ΚΝΩΔΑΚΟΦΟΡΟΥ</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ΤΟΥ</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ΚΥΛΙΝΔΡΟΥ</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ΚΑΙ</a:t>
            </a:r>
            <a:r>
              <a:rPr sz="1450" spc="5" dirty="0">
                <a:latin typeface="Arial Black" panose="020B0A04020102020204"/>
                <a:cs typeface="Arial Black" panose="020B0A04020102020204"/>
              </a:rPr>
              <a:t> </a:t>
            </a:r>
            <a:r>
              <a:rPr sz="1450" spc="-10" dirty="0">
                <a:latin typeface="Arial Black" panose="020B0A04020102020204"/>
                <a:cs typeface="Arial Black" panose="020B0A04020102020204"/>
              </a:rPr>
              <a:t>ΕΛΕΓΞΤΕ </a:t>
            </a:r>
            <a:r>
              <a:rPr sz="1450" dirty="0">
                <a:latin typeface="Arial Black" panose="020B0A04020102020204"/>
                <a:cs typeface="Arial Black" panose="020B0A04020102020204"/>
              </a:rPr>
              <a:t>ΤΑ</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ΕΚΚΕΝΤΡΑ.</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ΑΥΤΑ</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ΤΩΝ</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ΒΑΛΒΙΔΩΝ</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ΠΡΕΠΕΙ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ΝΑ</a:t>
            </a:r>
            <a:r>
              <a:rPr sz="1450" spc="15" dirty="0">
                <a:latin typeface="Arial Black" panose="020B0A04020102020204"/>
                <a:cs typeface="Arial Black" panose="020B0A04020102020204"/>
              </a:rPr>
              <a:t> </a:t>
            </a:r>
            <a:r>
              <a:rPr sz="1450">
                <a:latin typeface="Arial Black" panose="020B0A04020102020204"/>
                <a:cs typeface="Arial Black" panose="020B0A04020102020204"/>
              </a:rPr>
              <a:t>ΕΙΝΑΙ</a:t>
            </a:r>
            <a:r>
              <a:rPr sz="1450" spc="5">
                <a:latin typeface="Arial Black" panose="020B0A04020102020204"/>
                <a:cs typeface="Arial Black" panose="020B0A04020102020204"/>
              </a:rPr>
              <a:t> </a:t>
            </a:r>
            <a:r>
              <a:rPr sz="1450" smtClean="0">
                <a:latin typeface="Arial Black" panose="020B0A04020102020204"/>
                <a:cs typeface="Arial Black" panose="020B0A04020102020204"/>
              </a:rPr>
              <a:t>ΕΛΕΥΘΕΡΑ</a:t>
            </a:r>
            <a:r>
              <a:rPr sz="1450" dirty="0">
                <a:latin typeface="Arial Black" panose="020B0A04020102020204"/>
                <a:cs typeface="Arial Black" panose="020B0A04020102020204"/>
              </a:rPr>
              <a:t>,</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ΕΝΩ</a:t>
            </a:r>
            <a:r>
              <a:rPr sz="1450" spc="10" dirty="0">
                <a:latin typeface="Arial Black" panose="020B0A04020102020204"/>
                <a:cs typeface="Arial Black" panose="020B0A04020102020204"/>
              </a:rPr>
              <a:t> </a:t>
            </a:r>
            <a:r>
              <a:rPr sz="1450" spc="-10" dirty="0">
                <a:latin typeface="Arial Black" panose="020B0A04020102020204"/>
                <a:cs typeface="Arial Black" panose="020B0A04020102020204"/>
              </a:rPr>
              <a:t>ΕΚΕΙΝΟ </a:t>
            </a:r>
            <a:r>
              <a:rPr sz="1450" dirty="0">
                <a:latin typeface="Arial Black" panose="020B0A04020102020204"/>
                <a:cs typeface="Arial Black" panose="020B0A04020102020204"/>
              </a:rPr>
              <a:t>ΤΗΣ</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ΑΝΤΛΙΑΣ</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ΥΨΗΛΗΣ</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ΝΑ</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ΣΗΚΩΝΕΙ</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ΤΟ</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ROLLER</a:t>
            </a:r>
            <a:r>
              <a:rPr sz="1450" spc="5" dirty="0">
                <a:latin typeface="Arial Black" panose="020B0A04020102020204"/>
                <a:cs typeface="Arial Black" panose="020B0A04020102020204"/>
              </a:rPr>
              <a:t> </a:t>
            </a:r>
            <a:r>
              <a:rPr sz="1450">
                <a:latin typeface="Arial Black" panose="020B0A04020102020204"/>
                <a:cs typeface="Arial Black" panose="020B0A04020102020204"/>
              </a:rPr>
              <a:t>–</a:t>
            </a:r>
            <a:r>
              <a:rPr sz="1450" spc="10">
                <a:latin typeface="Arial Black" panose="020B0A04020102020204"/>
                <a:cs typeface="Arial Black" panose="020B0A04020102020204"/>
              </a:rPr>
              <a:t> </a:t>
            </a:r>
            <a:r>
              <a:rPr lang="en-US" sz="1450" spc="10" dirty="0" smtClean="0">
                <a:latin typeface="Arial Black" panose="020B0A04020102020204"/>
                <a:cs typeface="Arial Black" panose="020B0A04020102020204"/>
              </a:rPr>
              <a:t>(</a:t>
            </a:r>
            <a:r>
              <a:rPr sz="1450" spc="-10" smtClean="0">
                <a:latin typeface="Arial Black" panose="020B0A04020102020204"/>
                <a:cs typeface="Arial Black" panose="020B0A04020102020204"/>
              </a:rPr>
              <a:t>ΕΓΧΥ</a:t>
            </a:r>
            <a:r>
              <a:rPr sz="1450" smtClean="0">
                <a:latin typeface="Arial Black" panose="020B0A04020102020204"/>
                <a:cs typeface="Arial Black" panose="020B0A04020102020204"/>
              </a:rPr>
              <a:t>ΣΗ</a:t>
            </a:r>
            <a:r>
              <a:rPr lang="en-US" sz="1450" dirty="0" smtClean="0">
                <a:latin typeface="Arial Black" panose="020B0A04020102020204"/>
                <a:cs typeface="Arial Black" panose="020B0A04020102020204"/>
              </a:rPr>
              <a:t>)</a:t>
            </a:r>
            <a:r>
              <a:rPr sz="1450" smtClean="0">
                <a:latin typeface="Arial Black" panose="020B0A04020102020204"/>
                <a:cs typeface="Arial Black" panose="020B0A04020102020204"/>
              </a:rPr>
              <a:t>.</a:t>
            </a:r>
            <a:r>
              <a:rPr sz="1450" spc="15" smtClean="0">
                <a:latin typeface="Arial Black" panose="020B0A04020102020204"/>
                <a:cs typeface="Arial Black" panose="020B0A04020102020204"/>
              </a:rPr>
              <a:t> </a:t>
            </a:r>
            <a:r>
              <a:rPr sz="1450" dirty="0">
                <a:latin typeface="Arial Black" panose="020B0A04020102020204"/>
                <a:cs typeface="Arial Black" panose="020B0A04020102020204"/>
              </a:rPr>
              <a:t>ΜΕ</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ΑΥΤΟ</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ΤΟΝ</a:t>
            </a:r>
            <a:r>
              <a:rPr sz="1450" spc="10" dirty="0">
                <a:latin typeface="Arial Black" panose="020B0A04020102020204"/>
                <a:cs typeface="Arial Black" panose="020B0A04020102020204"/>
              </a:rPr>
              <a:t> </a:t>
            </a:r>
            <a:r>
              <a:rPr sz="1450" spc="-10" dirty="0">
                <a:latin typeface="Arial Black" panose="020B0A04020102020204"/>
                <a:cs typeface="Arial Black" panose="020B0A04020102020204"/>
              </a:rPr>
              <a:t>ΤΡΟΠΟ </a:t>
            </a:r>
            <a:r>
              <a:rPr sz="1450" dirty="0">
                <a:latin typeface="Arial Black" panose="020B0A04020102020204"/>
                <a:cs typeface="Arial Black" panose="020B0A04020102020204"/>
              </a:rPr>
              <a:t>ΕΞΑΣΦΑΛΙΖΟΥΜΕ</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ΜΕ</a:t>
            </a:r>
            <a:r>
              <a:rPr sz="1450" spc="-5" dirty="0">
                <a:latin typeface="Arial Black" panose="020B0A04020102020204"/>
                <a:cs typeface="Arial Black" panose="020B0A04020102020204"/>
              </a:rPr>
              <a:t> </a:t>
            </a:r>
            <a:r>
              <a:rPr sz="1450" dirty="0">
                <a:latin typeface="Arial Black" panose="020B0A04020102020204"/>
                <a:cs typeface="Arial Black" panose="020B0A04020102020204"/>
              </a:rPr>
              <a:t>ΣΙΓΟΥΡΙΑ ΟΤΙ Η</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ΜΗΧΑΝΗ</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ΒΡΙΣΚΕΤΑΙ ΣΕ ΘΕΣΗ ΓΙΑ</a:t>
            </a:r>
            <a:r>
              <a:rPr sz="1450" spc="5" dirty="0">
                <a:latin typeface="Arial Black" panose="020B0A04020102020204"/>
                <a:cs typeface="Arial Black" panose="020B0A04020102020204"/>
              </a:rPr>
              <a:t> </a:t>
            </a:r>
            <a:r>
              <a:rPr sz="1450" spc="-10" dirty="0">
                <a:latin typeface="Arial Black" panose="020B0A04020102020204"/>
                <a:cs typeface="Arial Black" panose="020B0A04020102020204"/>
              </a:rPr>
              <a:t>ΡΥΘΜΙΣΗ ΒΑΛΒΙΔΩΝ.</a:t>
            </a:r>
            <a:endParaRPr sz="14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214282" y="415289"/>
            <a:ext cx="8327738" cy="300082"/>
          </a:xfrm>
          <a:prstGeom prst="rect">
            <a:avLst/>
          </a:prstGeom>
        </p:spPr>
        <p:txBody>
          <a:bodyPr vert="horz" wrap="square" lIns="0" tIns="15240" rIns="0" bIns="0" rtlCol="0">
            <a:spAutoFit/>
          </a:bodyPr>
          <a:lstStyle/>
          <a:p>
            <a:pPr marL="12700">
              <a:lnSpc>
                <a:spcPct val="100000"/>
              </a:lnSpc>
              <a:spcBef>
                <a:spcPts val="120"/>
              </a:spcBef>
              <a:tabLst>
                <a:tab pos="408305" algn="l"/>
              </a:tabLst>
            </a:pPr>
            <a:r>
              <a:rPr lang="el-GR" sz="1850" b="0" u="none" spc="-50" dirty="0" smtClean="0">
                <a:solidFill>
                  <a:srgbClr val="FF0000"/>
                </a:solidFill>
                <a:uFill>
                  <a:solidFill>
                    <a:srgbClr val="FF0000"/>
                  </a:solidFill>
                </a:uFill>
                <a:latin typeface="Arial Black" panose="020B0A04020102020204"/>
                <a:cs typeface="Arial Black" panose="020B0A04020102020204"/>
              </a:rPr>
              <a:t>  3.2.</a:t>
            </a:r>
            <a:r>
              <a:rPr lang="el-GR" sz="1850" b="0" u="none" spc="-50" dirty="0">
                <a:solidFill>
                  <a:srgbClr val="FF0000"/>
                </a:solidFill>
                <a:uFill>
                  <a:solidFill>
                    <a:srgbClr val="FF0000"/>
                  </a:solidFill>
                </a:uFill>
                <a:latin typeface="Arial Black" panose="020B0A04020102020204"/>
                <a:cs typeface="Arial Black" panose="020B0A04020102020204"/>
              </a:rPr>
              <a:t> </a:t>
            </a:r>
            <a:r>
              <a:rPr sz="1850" b="0" u="none" smtClean="0">
                <a:solidFill>
                  <a:srgbClr val="FFFFFF"/>
                </a:solidFill>
                <a:latin typeface="Arial Black" panose="020B0A04020102020204"/>
                <a:cs typeface="Arial Black" panose="020B0A04020102020204"/>
              </a:rPr>
              <a:t>ΡΥΘΜΙΣΕΙΣ</a:t>
            </a:r>
            <a:r>
              <a:rPr lang="el-GR" sz="1850" b="0" u="none" spc="75" dirty="0" smtClean="0">
                <a:solidFill>
                  <a:srgbClr val="FFFFFF"/>
                </a:solidFill>
                <a:uFill>
                  <a:solidFill>
                    <a:srgbClr val="FFFFFF"/>
                  </a:solidFill>
                </a:uFill>
                <a:latin typeface="Arial Black" panose="020B0A04020102020204"/>
                <a:cs typeface="Arial Black" panose="020B0A04020102020204"/>
              </a:rPr>
              <a:t> </a:t>
            </a:r>
            <a:r>
              <a:rPr sz="1850" b="0" u="none" smtClean="0">
                <a:solidFill>
                  <a:srgbClr val="FFFFFF"/>
                </a:solidFill>
                <a:latin typeface="Arial Black" panose="020B0A04020102020204"/>
                <a:cs typeface="Arial Black" panose="020B0A04020102020204"/>
              </a:rPr>
              <a:t>ΒΑΛΒΙΔΩΝ</a:t>
            </a:r>
            <a:r>
              <a:rPr sz="1850" b="0" u="none" spc="70" smtClean="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ΣΕ</a:t>
            </a:r>
            <a:r>
              <a:rPr sz="1850" b="0" u="none" spc="75"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2ΧΡΟΝΕΣ</a:t>
            </a:r>
            <a:r>
              <a:rPr sz="1850" b="0" u="none"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ΚΑΙ</a:t>
            </a:r>
            <a:r>
              <a:rPr sz="1850" b="0" u="none"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4ΧΡΟΝΕΣ</a:t>
            </a:r>
            <a:r>
              <a:rPr sz="1850" b="0" u="none" spc="75" dirty="0">
                <a:solidFill>
                  <a:srgbClr val="FFFFFF"/>
                </a:solidFill>
                <a:uFill>
                  <a:solidFill>
                    <a:srgbClr val="FFFFFF"/>
                  </a:solidFill>
                </a:uFill>
                <a:latin typeface="Arial Black" panose="020B0A04020102020204"/>
                <a:cs typeface="Arial Black" panose="020B0A04020102020204"/>
              </a:rPr>
              <a:t> </a:t>
            </a:r>
            <a:r>
              <a:rPr sz="1850" b="0" u="none" spc="-10" dirty="0">
                <a:solidFill>
                  <a:srgbClr val="FFFFFF"/>
                </a:solidFill>
                <a:uFill>
                  <a:solidFill>
                    <a:srgbClr val="FFFFFF"/>
                  </a:solidFill>
                </a:uFill>
                <a:latin typeface="Arial Black" panose="020B0A04020102020204"/>
                <a:cs typeface="Arial Black" panose="020B0A04020102020204"/>
              </a:rPr>
              <a:t>Μ.Ε.Κ.</a:t>
            </a:r>
            <a:endParaRPr sz="18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29030"/>
            <a:ext cx="8555990" cy="5255093"/>
          </a:xfrm>
          <a:prstGeom prst="rect">
            <a:avLst/>
          </a:prstGeom>
        </p:spPr>
        <p:txBody>
          <a:bodyPr vert="horz" wrap="square" lIns="0" tIns="16510" rIns="0" bIns="0" rtlCol="0">
            <a:spAutoFit/>
          </a:bodyPr>
          <a:lstStyle/>
          <a:p>
            <a:pPr marL="134620" algn="ctr">
              <a:lnSpc>
                <a:spcPct val="100000"/>
              </a:lnSpc>
              <a:spcBef>
                <a:spcPts val="130"/>
              </a:spcBef>
            </a:pPr>
            <a:r>
              <a:rPr sz="1750" u="heavy" dirty="0">
                <a:solidFill>
                  <a:srgbClr val="FF0000"/>
                </a:solidFill>
                <a:uFill>
                  <a:solidFill>
                    <a:srgbClr val="FF0000"/>
                  </a:solidFill>
                </a:uFill>
                <a:latin typeface="Arial Black" panose="020B0A04020102020204"/>
                <a:cs typeface="Arial Black" panose="020B0A04020102020204"/>
              </a:rPr>
              <a:t>ΡΥΘΜΙΣΕΙΣ</a:t>
            </a:r>
            <a:r>
              <a:rPr sz="1750" u="heavy" spc="114"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ΒΑΛΒΙΔΩΝ</a:t>
            </a:r>
            <a:r>
              <a:rPr sz="1750" u="heavy" spc="110"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ΣΕ</a:t>
            </a:r>
            <a:r>
              <a:rPr sz="1750" u="heavy" spc="130"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4ΧΡΟΝΕΣ</a:t>
            </a:r>
            <a:r>
              <a:rPr sz="1750" u="heavy" spc="130"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Μ.Ε.Κ.</a:t>
            </a:r>
            <a:endParaRPr sz="1750">
              <a:latin typeface="Arial Black" panose="020B0A04020102020204"/>
              <a:cs typeface="Arial Black" panose="020B0A04020102020204"/>
            </a:endParaRPr>
          </a:p>
          <a:p>
            <a:pPr>
              <a:lnSpc>
                <a:spcPct val="100000"/>
              </a:lnSpc>
              <a:spcBef>
                <a:spcPts val="15"/>
              </a:spcBef>
            </a:pPr>
            <a:endParaRPr sz="2300">
              <a:latin typeface="Arial Black" panose="020B0A04020102020204"/>
              <a:cs typeface="Arial Black" panose="020B0A04020102020204"/>
            </a:endParaRPr>
          </a:p>
          <a:p>
            <a:pPr marL="172720" marR="71120" indent="-160020">
              <a:lnSpc>
                <a:spcPct val="117000"/>
              </a:lnSpc>
              <a:buClr>
                <a:srgbClr val="FF0000"/>
              </a:buClr>
              <a:buSzPct val="94000"/>
              <a:buFont typeface="Wingdings" panose="05000000000000000000"/>
              <a:buChar char=""/>
              <a:tabLst>
                <a:tab pos="175260" algn="l"/>
                <a:tab pos="1205865" algn="l"/>
                <a:tab pos="7586980" algn="l"/>
              </a:tabLst>
            </a:pPr>
            <a:r>
              <a:rPr sz="1600" dirty="0">
                <a:latin typeface="Arial Black" panose="020B0A04020102020204"/>
                <a:cs typeface="Arial Black" panose="020B0A04020102020204"/>
              </a:rPr>
              <a:t>ΑΝ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ΔΙΑΚΕΝΟ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ΔΕΝ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ΚΑΤΑΛΛΗΛΟ,</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ΑΠΑΣΦΑΛΙΣΤΕ</a:t>
            </a:r>
            <a:r>
              <a:rPr sz="1600" spc="-35" dirty="0">
                <a:latin typeface="Arial Black" panose="020B0A04020102020204"/>
                <a:cs typeface="Arial Black" panose="020B0A04020102020204"/>
              </a:rPr>
              <a:t> </a:t>
            </a:r>
            <a:r>
              <a:rPr sz="1600" spc="-25" dirty="0">
                <a:latin typeface="Arial Black" panose="020B0A04020102020204"/>
                <a:cs typeface="Arial Black" panose="020B0A04020102020204"/>
              </a:rPr>
              <a:t>ΤΟΝ</a:t>
            </a:r>
            <a:r>
              <a:rPr sz="1600" dirty="0">
                <a:latin typeface="Arial Black" panose="020B0A04020102020204"/>
                <a:cs typeface="Arial Black" panose="020B0A04020102020204"/>
              </a:rPr>
              <a:t>	</a:t>
            </a:r>
            <a:r>
              <a:rPr sz="1600" spc="-10" dirty="0">
                <a:latin typeface="Arial Black" panose="020B0A04020102020204"/>
                <a:cs typeface="Arial Black" panose="020B0A04020102020204"/>
              </a:rPr>
              <a:t>ΚΟΧΛΙΑ </a:t>
            </a:r>
            <a:r>
              <a:rPr sz="1600" dirty="0">
                <a:latin typeface="Arial Black" panose="020B0A04020102020204"/>
                <a:cs typeface="Arial Black" panose="020B0A04020102020204"/>
              </a:rPr>
              <a:t>(ή</a:t>
            </a:r>
            <a:r>
              <a:rPr sz="1600" spc="-10" dirty="0">
                <a:latin typeface="Arial Black" panose="020B0A04020102020204"/>
                <a:cs typeface="Arial Black" panose="020B0A04020102020204"/>
              </a:rPr>
              <a:t> </a:t>
            </a:r>
            <a:r>
              <a:rPr sz="1600" spc="-20" dirty="0">
                <a:latin typeface="Arial Black" panose="020B0A04020102020204"/>
                <a:cs typeface="Arial Black" panose="020B0A04020102020204"/>
              </a:rPr>
              <a:t>ΤΟΥΣ</a:t>
            </a:r>
            <a:r>
              <a:rPr sz="1600" dirty="0">
                <a:latin typeface="Arial Black" panose="020B0A04020102020204"/>
                <a:cs typeface="Arial Black" panose="020B0A04020102020204"/>
              </a:rPr>
              <a:t>	ΚΟΧΛΙΕΣ</a:t>
            </a:r>
            <a:r>
              <a:rPr sz="1600">
                <a:latin typeface="Arial Black" panose="020B0A04020102020204"/>
                <a:cs typeface="Arial Black" panose="020B0A04020102020204"/>
              </a:rPr>
              <a:t>)</a:t>
            </a:r>
            <a:r>
              <a:rPr sz="1600" spc="-45">
                <a:latin typeface="Arial Black" panose="020B0A04020102020204"/>
                <a:cs typeface="Arial Black" panose="020B0A04020102020204"/>
              </a:rPr>
              <a:t> </a:t>
            </a:r>
            <a:r>
              <a:rPr sz="1600" spc="-10" smtClean="0">
                <a:latin typeface="Arial Black" panose="020B0A04020102020204"/>
                <a:cs typeface="Arial Black" panose="020B0A04020102020204"/>
              </a:rPr>
              <a:t>ΡΥΘΜΙΣ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15"/>
              </a:spcBef>
              <a:buClr>
                <a:srgbClr val="FF0000"/>
              </a:buClr>
              <a:buFont typeface="Wingdings" panose="05000000000000000000"/>
              <a:buChar char=""/>
            </a:pPr>
            <a:endParaRPr sz="2450">
              <a:latin typeface="Arial Black" panose="020B0A04020102020204"/>
              <a:cs typeface="Arial Black" panose="020B0A04020102020204"/>
            </a:endParaRPr>
          </a:p>
          <a:p>
            <a:pPr marL="172720" marR="5080" indent="-160020">
              <a:lnSpc>
                <a:spcPct val="117000"/>
              </a:lnSpc>
              <a:buClr>
                <a:srgbClr val="FF0000"/>
              </a:buClr>
              <a:buSzPct val="94000"/>
              <a:buFont typeface="Wingdings" panose="05000000000000000000"/>
              <a:buChar char=""/>
              <a:tabLst>
                <a:tab pos="175260" algn="l"/>
                <a:tab pos="6642100" algn="l"/>
              </a:tabLst>
            </a:pPr>
            <a:r>
              <a:rPr sz="1600" dirty="0">
                <a:latin typeface="Arial Black" panose="020B0A04020102020204"/>
                <a:cs typeface="Arial Black" panose="020B0A04020102020204"/>
              </a:rPr>
              <a:t>ΠΕΡΑΣΤΕ</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ΚΑΤΑΛΛΗΛΗ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ΛΑΜΑ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ΦΙΛΛΕΡ</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ΜΕΤΑΞΥ</a:t>
            </a:r>
            <a:r>
              <a:rPr sz="1600"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20">
                <a:latin typeface="Arial Black" panose="020B0A04020102020204"/>
                <a:cs typeface="Arial Black" panose="020B0A04020102020204"/>
              </a:rPr>
              <a:t> </a:t>
            </a:r>
            <a:r>
              <a:rPr sz="1600" spc="-10" smtClean="0">
                <a:latin typeface="Arial Black" panose="020B0A04020102020204"/>
                <a:cs typeface="Arial Black" panose="020B0A04020102020204"/>
              </a:rPr>
              <a:t>ΟΥ</a:t>
            </a:r>
            <a:r>
              <a:rPr sz="1600" smtClean="0">
                <a:latin typeface="Arial Black" panose="020B0A04020102020204"/>
                <a:cs typeface="Arial Black" panose="020B0A04020102020204"/>
              </a:rPr>
              <a:t>ΡΑΣ</a:t>
            </a:r>
            <a:r>
              <a:rPr sz="1600" spc="-15" smtClean="0">
                <a:latin typeface="Arial Black" panose="020B0A04020102020204"/>
                <a:cs typeface="Arial Black" panose="020B0A04020102020204"/>
              </a:rPr>
              <a:t> </a:t>
            </a:r>
            <a:r>
              <a:rPr sz="1600" spc="-25" dirty="0">
                <a:latin typeface="Arial Black" panose="020B0A04020102020204"/>
                <a:cs typeface="Arial Black" panose="020B0A04020102020204"/>
              </a:rPr>
              <a:t>ΤΗΣ </a:t>
            </a:r>
            <a:r>
              <a:rPr sz="1600" dirty="0">
                <a:latin typeface="Arial Black" panose="020B0A04020102020204"/>
                <a:cs typeface="Arial Black" panose="020B0A04020102020204"/>
              </a:rPr>
              <a:t>ΒΑΛΒΙΔΑΣ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a:latin typeface="Arial Black" panose="020B0A04020102020204"/>
                <a:cs typeface="Arial Black" panose="020B0A04020102020204"/>
              </a:rPr>
              <a:t>ΖΥΓΩΘΡΟΥ</a:t>
            </a:r>
            <a:r>
              <a:rPr sz="1600" spc="-45">
                <a:latin typeface="Arial Black" panose="020B0A04020102020204"/>
                <a:cs typeface="Arial Black" panose="020B0A04020102020204"/>
              </a:rPr>
              <a:t> </a:t>
            </a:r>
            <a:r>
              <a:rPr sz="1600" spc="-10" smtClean="0">
                <a:latin typeface="Arial Black" panose="020B0A04020102020204"/>
                <a:cs typeface="Arial Black" panose="020B0A04020102020204"/>
              </a:rPr>
              <a:t>(</a:t>
            </a:r>
            <a:r>
              <a:rPr lang="el-GR" sz="1600" spc="-10" dirty="0" smtClean="0">
                <a:latin typeface="Arial Black" panose="020B0A04020102020204"/>
                <a:cs typeface="Arial Black" panose="020B0A04020102020204"/>
              </a:rPr>
              <a:t>ΖΥΓΑΡΙΑ ή </a:t>
            </a:r>
            <a:r>
              <a:rPr sz="1600" spc="-10" smtClean="0">
                <a:latin typeface="Arial Black" panose="020B0A04020102020204"/>
                <a:cs typeface="Arial Black" panose="020B0A04020102020204"/>
              </a:rPr>
              <a:t>ΠΙΑΝΟΛΑ</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2450">
              <a:latin typeface="Arial Black" panose="020B0A04020102020204"/>
              <a:cs typeface="Arial Black" panose="020B0A04020102020204"/>
            </a:endParaRPr>
          </a:p>
          <a:p>
            <a:pPr marL="172720" marR="203835" indent="-160020">
              <a:lnSpc>
                <a:spcPct val="117000"/>
              </a:lnSpc>
              <a:buClr>
                <a:srgbClr val="FF0000"/>
              </a:buClr>
              <a:buSzPct val="94000"/>
              <a:buFont typeface="Wingdings" panose="05000000000000000000"/>
              <a:buChar char=""/>
              <a:tabLst>
                <a:tab pos="175260" algn="l"/>
              </a:tabLst>
            </a:pPr>
            <a:r>
              <a:rPr sz="1600" dirty="0">
                <a:latin typeface="Arial Black" panose="020B0A04020102020204"/>
                <a:cs typeface="Arial Black" panose="020B0A04020102020204"/>
              </a:rPr>
              <a:t>ΣΥΣΦΙΓΞΤΕ</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ΚΟΧΛΙΑ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ΡΥΘΜΙΣΗΣ,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ΕΠΙΤΕΥΧΘΕΙ</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ΤΟ</a:t>
            </a:r>
            <a:r>
              <a:rPr sz="1600" spc="-35">
                <a:latin typeface="Arial Black" panose="020B0A04020102020204"/>
                <a:cs typeface="Arial Black" panose="020B0A04020102020204"/>
              </a:rPr>
              <a:t> </a:t>
            </a:r>
            <a:r>
              <a:rPr sz="1600" spc="-10" smtClean="0">
                <a:latin typeface="Arial Black" panose="020B0A04020102020204"/>
                <a:cs typeface="Arial Black" panose="020B0A04020102020204"/>
              </a:rPr>
              <a:t>ΣΩ</a:t>
            </a:r>
            <a:r>
              <a:rPr sz="1600" spc="-25" smtClean="0">
                <a:latin typeface="Arial Black" panose="020B0A04020102020204"/>
                <a:cs typeface="Arial Black" panose="020B0A04020102020204"/>
              </a:rPr>
              <a:t>ΣΤΟ </a:t>
            </a:r>
            <a:r>
              <a:rPr sz="1600" dirty="0">
                <a:latin typeface="Arial Black" panose="020B0A04020102020204"/>
                <a:cs typeface="Arial Black" panose="020B0A04020102020204"/>
              </a:rPr>
              <a:t>ΔΙΑΚΕΝΟ,</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ΦΙΛΛΕΡ</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ΒΡΙΣΚΕΤΑΙ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ΖΥΓΩΘΡΟΥ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ΟΥΡΑΣ </a:t>
            </a:r>
            <a:r>
              <a:rPr sz="1600" dirty="0">
                <a:latin typeface="Arial Black" panose="020B0A04020102020204"/>
                <a:cs typeface="Arial Black" panose="020B0A04020102020204"/>
              </a:rPr>
              <a:t>ΤΗΣ</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ΒΑΛΒΙΔΑΣ.</a:t>
            </a:r>
            <a:endParaRPr sz="1600">
              <a:latin typeface="Arial Black" panose="020B0A04020102020204"/>
              <a:cs typeface="Arial Black" panose="020B0A04020102020204"/>
            </a:endParaRPr>
          </a:p>
          <a:p>
            <a:pPr>
              <a:lnSpc>
                <a:spcPct val="100000"/>
              </a:lnSpc>
              <a:spcBef>
                <a:spcPts val="30"/>
              </a:spcBef>
            </a:pPr>
            <a:endParaRPr sz="2450">
              <a:latin typeface="Arial Black" panose="020B0A04020102020204"/>
              <a:cs typeface="Arial Black" panose="020B0A04020102020204"/>
            </a:endParaRPr>
          </a:p>
          <a:p>
            <a:pPr marL="172720" marR="213995" indent="-160020">
              <a:lnSpc>
                <a:spcPct val="117000"/>
              </a:lnSpc>
            </a:pPr>
            <a:r>
              <a:rPr sz="2625" baseline="3000" dirty="0">
                <a:solidFill>
                  <a:srgbClr val="FF0000"/>
                </a:solidFill>
                <a:latin typeface="Wingdings" panose="05000000000000000000"/>
                <a:cs typeface="Wingdings" panose="05000000000000000000"/>
              </a:rPr>
              <a:t></a:t>
            </a:r>
            <a:r>
              <a:rPr sz="1750" dirty="0">
                <a:solidFill>
                  <a:srgbClr val="FF0000"/>
                </a:solidFill>
                <a:latin typeface="Arial Black" panose="020B0A04020102020204"/>
                <a:cs typeface="Arial Black" panose="020B0A04020102020204"/>
              </a:rPr>
              <a:t>ΠΡΟΣΟΧΗ:</a:t>
            </a:r>
            <a:r>
              <a:rPr sz="1750" spc="-5"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Ο</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ΚΑΤΑΣΚΕΥΑΣΤΗΣ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ΠΡΟΜΗΘΕΥΕΙ</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ΔΥΟ</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ΦΙΛΛΕΡ</a:t>
            </a:r>
            <a:r>
              <a:rPr lang="el-GR" sz="1600" dirty="0" smtClean="0">
                <a:latin typeface="Arial Black" panose="020B0A04020102020204"/>
                <a:cs typeface="Arial Black" panose="020B0A04020102020204"/>
              </a:rPr>
              <a:t>. </a:t>
            </a:r>
            <a:r>
              <a:rPr lang="el-GR" sz="1600" dirty="0">
                <a:latin typeface="Arial Black" panose="020B0A04020102020204"/>
                <a:cs typeface="Arial Black" panose="020B0A04020102020204"/>
              </a:rPr>
              <a:t> </a:t>
            </a:r>
            <a:r>
              <a:rPr lang="el-GR" sz="1600" dirty="0" smtClean="0">
                <a:latin typeface="Arial Black" panose="020B0A04020102020204"/>
                <a:cs typeface="Arial Black" panose="020B0A04020102020204"/>
              </a:rPr>
              <a:t>ΤΟ ΈΝΑ ΧΡΗΣΙΜΟΠΟΙΕΙΤΑΙ ΌΤΑΝ Η ΜΗΧΑΝΗ ΕΊΝΑΙ ΣΤΗΝ ΠΡΟΘΕΡΜΑΝΣΗ (Ο ΠΙΟ ΣΥΝΗΘΙΣΜΕΝΟΣ ΤΡΟΠΟΣ) ΚΑΙ ΤΟ ΔΕΥΤΕΡΟ ΧΡΗΣΙΜΟΠΟΙΕΙΤΑΙ  ΌΤΑΝ Η ΜΗΧΑΝΗ ΕΊΝΑΙ ΚΡΥΑ (π.χ. ΜΕΤΑ ΑΠΌ ΕΠΙΣΚΕΥΗ-ΕΊΝΑΙ ΚΡΥΑ Η ΜΗΧΑΝΗ).</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285720" y="415289"/>
            <a:ext cx="8572560" cy="299067"/>
          </a:xfrm>
          <a:prstGeom prst="rect">
            <a:avLst/>
          </a:prstGeom>
        </p:spPr>
        <p:txBody>
          <a:bodyPr vert="horz" wrap="square" lIns="0" tIns="15240" rIns="0" bIns="0" rtlCol="0">
            <a:spAutoFit/>
          </a:bodyPr>
          <a:lstStyle/>
          <a:p>
            <a:pPr marL="12700">
              <a:lnSpc>
                <a:spcPct val="100000"/>
              </a:lnSpc>
              <a:spcBef>
                <a:spcPts val="120"/>
              </a:spcBef>
              <a:tabLst>
                <a:tab pos="408305" algn="l"/>
              </a:tabLst>
            </a:pPr>
            <a:r>
              <a:rPr lang="el-GR" sz="1850" b="0" u="none" spc="-50" dirty="0" smtClean="0">
                <a:solidFill>
                  <a:srgbClr val="FF0000"/>
                </a:solidFill>
                <a:uFill>
                  <a:solidFill>
                    <a:srgbClr val="FF0000"/>
                  </a:solidFill>
                </a:uFill>
                <a:latin typeface="Arial Black" panose="020B0A04020102020204"/>
                <a:cs typeface="Arial Black" panose="020B0A04020102020204"/>
              </a:rPr>
              <a:t>  3.</a:t>
            </a:r>
            <a:r>
              <a:rPr sz="1850" b="0" u="none" spc="-50" smtClean="0">
                <a:solidFill>
                  <a:srgbClr val="FF0000"/>
                </a:solidFill>
                <a:uFill>
                  <a:solidFill>
                    <a:srgbClr val="FF0000"/>
                  </a:solidFill>
                </a:uFill>
                <a:latin typeface="Arial Black" panose="020B0A04020102020204"/>
                <a:cs typeface="Arial Black" panose="020B0A04020102020204"/>
              </a:rPr>
              <a:t>2</a:t>
            </a:r>
            <a:r>
              <a:rPr lang="el-GR" sz="1850" b="0" u="none" spc="-50" dirty="0" smtClean="0">
                <a:solidFill>
                  <a:srgbClr val="FF0000"/>
                </a:solidFill>
                <a:uFill>
                  <a:solidFill>
                    <a:srgbClr val="FF0000"/>
                  </a:solidFill>
                </a:uFill>
                <a:latin typeface="Arial Black" panose="020B0A04020102020204"/>
                <a:cs typeface="Arial Black" panose="020B0A04020102020204"/>
              </a:rPr>
              <a:t>.</a:t>
            </a:r>
            <a:r>
              <a:rPr lang="el-GR" sz="1850" b="0" u="none" spc="-50" dirty="0">
                <a:solidFill>
                  <a:srgbClr val="FF0000"/>
                </a:solidFill>
                <a:uFill>
                  <a:solidFill>
                    <a:srgbClr val="FF0000"/>
                  </a:solidFill>
                </a:uFill>
                <a:latin typeface="Arial Black" panose="020B0A04020102020204"/>
                <a:cs typeface="Arial Black" panose="020B0A04020102020204"/>
              </a:rPr>
              <a:t> </a:t>
            </a:r>
            <a:r>
              <a:rPr sz="1850" b="0" u="none" smtClean="0">
                <a:solidFill>
                  <a:srgbClr val="FFFFFF"/>
                </a:solidFill>
                <a:latin typeface="Arial Black" panose="020B0A04020102020204"/>
                <a:cs typeface="Arial Black" panose="020B0A04020102020204"/>
              </a:rPr>
              <a:t>ΡΥΘΜΙΣΕΙΣ</a:t>
            </a:r>
            <a:r>
              <a:rPr sz="1850" b="0" u="none" spc="75" smtClean="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ΒΑΛΒΙΔΩΝ</a:t>
            </a:r>
            <a:r>
              <a:rPr sz="1850" b="0" u="none" spc="7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ΣΕ</a:t>
            </a:r>
            <a:r>
              <a:rPr sz="1850" b="0" u="none" spc="75"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2ΧΡΟΝΕΣ</a:t>
            </a:r>
            <a:r>
              <a:rPr sz="1850" b="0" u="none"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ΚΑΙ</a:t>
            </a:r>
            <a:r>
              <a:rPr sz="1850" b="0" u="none" spc="80" dirty="0">
                <a:solidFill>
                  <a:srgbClr val="FFFFFF"/>
                </a:solidFill>
                <a:uFill>
                  <a:solidFill>
                    <a:srgbClr val="FFFFFF"/>
                  </a:solidFill>
                </a:uFill>
                <a:latin typeface="Arial Black" panose="020B0A04020102020204"/>
                <a:cs typeface="Arial Black" panose="020B0A04020102020204"/>
              </a:rPr>
              <a:t> </a:t>
            </a:r>
            <a:r>
              <a:rPr sz="1850" b="0" u="none" dirty="0">
                <a:solidFill>
                  <a:srgbClr val="FFFFFF"/>
                </a:solidFill>
                <a:latin typeface="Arial Black" panose="020B0A04020102020204"/>
                <a:cs typeface="Arial Black" panose="020B0A04020102020204"/>
              </a:rPr>
              <a:t>4ΧΡΟΝΕΣ</a:t>
            </a:r>
            <a:r>
              <a:rPr sz="1850" b="0" u="none" spc="75" dirty="0">
                <a:solidFill>
                  <a:srgbClr val="FFFFFF"/>
                </a:solidFill>
                <a:uFill>
                  <a:solidFill>
                    <a:srgbClr val="FFFFFF"/>
                  </a:solidFill>
                </a:uFill>
                <a:latin typeface="Arial Black" panose="020B0A04020102020204"/>
                <a:cs typeface="Arial Black" panose="020B0A04020102020204"/>
              </a:rPr>
              <a:t> </a:t>
            </a:r>
            <a:r>
              <a:rPr sz="1850" b="0" u="none" spc="-10" dirty="0">
                <a:solidFill>
                  <a:srgbClr val="FFFFFF"/>
                </a:solidFill>
                <a:uFill>
                  <a:solidFill>
                    <a:srgbClr val="FFFFFF"/>
                  </a:solidFill>
                </a:uFill>
                <a:latin typeface="Arial Black" panose="020B0A04020102020204"/>
                <a:cs typeface="Arial Black" panose="020B0A04020102020204"/>
              </a:rPr>
              <a:t>Μ.Ε.Κ.</a:t>
            </a:r>
            <a:endParaRPr sz="18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6454140"/>
          </a:xfrm>
          <a:custGeom>
            <a:avLst/>
            <a:gdLst/>
            <a:ahLst/>
            <a:cxnLst/>
            <a:rect l="l" t="t" r="r" b="b"/>
            <a:pathLst>
              <a:path w="8572500" h="6454140">
                <a:moveTo>
                  <a:pt x="8572500" y="0"/>
                </a:moveTo>
                <a:lnTo>
                  <a:pt x="0" y="0"/>
                </a:lnTo>
                <a:lnTo>
                  <a:pt x="0" y="6454140"/>
                </a:lnTo>
                <a:lnTo>
                  <a:pt x="4286250" y="6454140"/>
                </a:lnTo>
                <a:lnTo>
                  <a:pt x="8572500" y="64541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642910" y="2714620"/>
            <a:ext cx="7858179" cy="1320874"/>
          </a:xfrm>
          <a:prstGeom prst="rect">
            <a:avLst/>
          </a:prstGeom>
        </p:spPr>
        <p:txBody>
          <a:bodyPr vert="horz" wrap="square" lIns="0" tIns="109220" rIns="0" bIns="0" rtlCol="0">
            <a:spAutoFit/>
          </a:bodyPr>
          <a:lstStyle/>
          <a:p>
            <a:pPr marL="12700">
              <a:lnSpc>
                <a:spcPct val="100000"/>
              </a:lnSpc>
              <a:spcBef>
                <a:spcPts val="860"/>
              </a:spcBef>
              <a:tabLst>
                <a:tab pos="774065" algn="l"/>
              </a:tabLst>
            </a:pPr>
            <a:r>
              <a:rPr sz="3600" b="0" u="none" spc="-50" smtClean="0">
                <a:solidFill>
                  <a:srgbClr val="FF0000"/>
                </a:solidFill>
                <a:uFill>
                  <a:solidFill>
                    <a:srgbClr val="FF0000"/>
                  </a:solidFill>
                </a:uFill>
                <a:latin typeface="Arial Black" panose="020B0A04020102020204"/>
                <a:cs typeface="Arial Black" panose="020B0A04020102020204"/>
              </a:rPr>
              <a:t>3</a:t>
            </a:r>
            <a:r>
              <a:rPr lang="el-GR" sz="3600" b="0" u="none" spc="-50" dirty="0" smtClean="0">
                <a:solidFill>
                  <a:srgbClr val="FF0000"/>
                </a:solidFill>
                <a:uFill>
                  <a:solidFill>
                    <a:srgbClr val="FF0000"/>
                  </a:solidFill>
                </a:uFill>
                <a:latin typeface="Arial Black" panose="020B0A04020102020204"/>
                <a:cs typeface="Arial Black" panose="020B0A04020102020204"/>
              </a:rPr>
              <a:t>.3. </a:t>
            </a:r>
            <a:r>
              <a:rPr sz="3600" b="0" u="none" smtClean="0">
                <a:solidFill>
                  <a:srgbClr val="FFFFFF"/>
                </a:solidFill>
                <a:uFill>
                  <a:solidFill>
                    <a:srgbClr val="FFFFFF"/>
                  </a:solidFill>
                </a:uFill>
                <a:latin typeface="Arial Black" panose="020B0A04020102020204"/>
                <a:cs typeface="Arial Black" panose="020B0A04020102020204"/>
              </a:rPr>
              <a:t>ΡΥΘΜΙΣΕΙΣ</a:t>
            </a:r>
            <a:r>
              <a:rPr sz="3600" b="0" u="none" spc="-15" smtClean="0">
                <a:solidFill>
                  <a:srgbClr val="FFFFFF"/>
                </a:solidFill>
                <a:uFill>
                  <a:solidFill>
                    <a:srgbClr val="FFFFFF"/>
                  </a:solidFill>
                </a:uFill>
                <a:latin typeface="Arial Black" panose="020B0A04020102020204"/>
                <a:cs typeface="Arial Black" panose="020B0A04020102020204"/>
              </a:rPr>
              <a:t> </a:t>
            </a:r>
            <a:r>
              <a:rPr sz="3600" b="0" u="none" spc="-10" dirty="0">
                <a:solidFill>
                  <a:srgbClr val="FFFFFF"/>
                </a:solidFill>
                <a:uFill>
                  <a:solidFill>
                    <a:srgbClr val="FFFFFF"/>
                  </a:solidFill>
                </a:uFill>
                <a:latin typeface="Arial Black" panose="020B0A04020102020204"/>
                <a:cs typeface="Arial Black" panose="020B0A04020102020204"/>
              </a:rPr>
              <a:t>ΚΑΥΣΤΗΡΩΝ</a:t>
            </a:r>
            <a:endParaRPr sz="3600" u="none">
              <a:latin typeface="Arial Black" panose="020B0A04020102020204"/>
              <a:cs typeface="Arial Black" panose="020B0A04020102020204"/>
            </a:endParaRPr>
          </a:p>
          <a:p>
            <a:pPr marL="2937510">
              <a:lnSpc>
                <a:spcPct val="100000"/>
              </a:lnSpc>
              <a:spcBef>
                <a:spcPts val="760"/>
              </a:spcBef>
            </a:pPr>
            <a:r>
              <a:rPr sz="3600" b="0" u="none" spc="-10" dirty="0">
                <a:solidFill>
                  <a:srgbClr val="FFFFFF"/>
                </a:solidFill>
                <a:uFill>
                  <a:solidFill>
                    <a:srgbClr val="FFFFFF"/>
                  </a:solidFill>
                </a:uFill>
                <a:latin typeface="Arial Black" panose="020B0A04020102020204"/>
                <a:cs typeface="Arial Black" panose="020B0A04020102020204"/>
              </a:rPr>
              <a:t>Μ.Ε.Κ.</a:t>
            </a:r>
            <a:endParaRPr sz="36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44779" y="214629"/>
            <a:ext cx="8809990" cy="6553200"/>
            <a:chOff x="144779" y="214629"/>
            <a:chExt cx="8809990" cy="6553200"/>
          </a:xfrm>
        </p:grpSpPr>
        <p:pic>
          <p:nvPicPr>
            <p:cNvPr id="3" name="object 3"/>
            <p:cNvPicPr/>
            <p:nvPr/>
          </p:nvPicPr>
          <p:blipFill>
            <a:blip r:embed="rId1" cstate="print"/>
            <a:stretch>
              <a:fillRect/>
            </a:stretch>
          </p:blipFill>
          <p:spPr>
            <a:xfrm>
              <a:off x="144779" y="935989"/>
              <a:ext cx="8809586" cy="5831840"/>
            </a:xfrm>
            <a:prstGeom prst="rect">
              <a:avLst/>
            </a:prstGeom>
          </p:spPr>
        </p:pic>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1142976" y="374650"/>
            <a:ext cx="6500858"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sz="2400" b="0" u="heavy" spc="-50" smtClean="0">
                <a:solidFill>
                  <a:srgbClr val="FF0000"/>
                </a:solidFill>
                <a:uFill>
                  <a:solidFill>
                    <a:srgbClr val="FF0000"/>
                  </a:solidFill>
                </a:uFill>
                <a:latin typeface="Arial Black" panose="020B0A04020102020204"/>
                <a:cs typeface="Arial Black" panose="020B0A04020102020204"/>
              </a:rPr>
              <a:t>3</a:t>
            </a:r>
            <a:r>
              <a:rPr lang="el-GR" sz="2400" b="0" u="heavy" spc="-50" dirty="0" smtClean="0">
                <a:solidFill>
                  <a:srgbClr val="FF0000"/>
                </a:solidFill>
                <a:uFill>
                  <a:solidFill>
                    <a:srgbClr val="FF0000"/>
                  </a:solidFill>
                </a:uFill>
                <a:latin typeface="Arial Black" panose="020B0A04020102020204"/>
                <a:cs typeface="Arial Black" panose="020B0A04020102020204"/>
              </a:rPr>
              <a:t>.3.</a:t>
            </a:r>
            <a:r>
              <a:rPr sz="2400" b="0" u="none" dirty="0">
                <a:solidFill>
                  <a:srgbClr val="FF0000"/>
                </a:solid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ΡΥΘΜΙΣΕΙΣ</a:t>
            </a:r>
            <a:r>
              <a:rPr sz="2400" b="0" u="heavy" spc="-9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ΚΑΥΣΤΗΡΩΝ</a:t>
            </a:r>
            <a:r>
              <a:rPr sz="2400" b="0" u="heavy" spc="-75"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Μ.Ε.Κ.</a:t>
            </a:r>
            <a:endParaRPr sz="24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942340"/>
            <a:ext cx="8735060" cy="5825954"/>
          </a:xfrm>
          <a:prstGeom prst="rect">
            <a:avLst/>
          </a:prstGeom>
        </p:spPr>
        <p:txBody>
          <a:bodyPr vert="horz" wrap="square" lIns="0" tIns="41910" rIns="0" bIns="0" rtlCol="0">
            <a:spAutoFit/>
          </a:bodyPr>
          <a:lstStyle/>
          <a:p>
            <a:pPr marL="12700" marR="85090" indent="57150">
              <a:lnSpc>
                <a:spcPts val="2460"/>
              </a:lnSpc>
              <a:spcBef>
                <a:spcPts val="330"/>
              </a:spcBef>
            </a:pPr>
            <a:r>
              <a:rPr sz="2200" b="1" dirty="0">
                <a:latin typeface="Arial" panose="020B0604020202020204"/>
                <a:cs typeface="Arial" panose="020B0604020202020204"/>
              </a:rPr>
              <a:t>Ο</a:t>
            </a:r>
            <a:r>
              <a:rPr sz="2200" b="1" spc="-95" dirty="0">
                <a:latin typeface="Arial" panose="020B0604020202020204"/>
                <a:cs typeface="Arial" panose="020B0604020202020204"/>
              </a:rPr>
              <a:t> </a:t>
            </a:r>
            <a:r>
              <a:rPr sz="2200" b="1" dirty="0">
                <a:latin typeface="Arial" panose="020B0604020202020204"/>
                <a:cs typeface="Arial" panose="020B0604020202020204"/>
              </a:rPr>
              <a:t>ΕΛΕΓΧΟΣ</a:t>
            </a:r>
            <a:r>
              <a:rPr sz="2200" b="1" spc="-75" dirty="0">
                <a:latin typeface="Arial" panose="020B0604020202020204"/>
                <a:cs typeface="Arial" panose="020B0604020202020204"/>
              </a:rPr>
              <a:t> </a:t>
            </a:r>
            <a:r>
              <a:rPr sz="2200" b="1" dirty="0">
                <a:latin typeface="Arial" panose="020B0604020202020204"/>
                <a:cs typeface="Arial" panose="020B0604020202020204"/>
              </a:rPr>
              <a:t>ΚΑΛΗΣ</a:t>
            </a:r>
            <a:r>
              <a:rPr sz="2200" b="1" spc="-145" dirty="0">
                <a:latin typeface="Arial" panose="020B0604020202020204"/>
                <a:cs typeface="Arial" panose="020B0604020202020204"/>
              </a:rPr>
              <a:t> </a:t>
            </a:r>
            <a:r>
              <a:rPr sz="2200" b="1" spc="-10" dirty="0">
                <a:latin typeface="Arial" panose="020B0604020202020204"/>
                <a:cs typeface="Arial" panose="020B0604020202020204"/>
              </a:rPr>
              <a:t>ΛΕΙΤΟΥΡΓΙΑΣ</a:t>
            </a:r>
            <a:r>
              <a:rPr sz="2200" b="1" spc="-75"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spc="-10" dirty="0">
                <a:latin typeface="Arial" panose="020B0604020202020204"/>
                <a:cs typeface="Arial" panose="020B0604020202020204"/>
              </a:rPr>
              <a:t>ΕΓΧΥΤΗΡΑ</a:t>
            </a:r>
            <a:r>
              <a:rPr sz="2200" b="1" spc="-70" dirty="0">
                <a:latin typeface="Arial" panose="020B0604020202020204"/>
                <a:cs typeface="Arial" panose="020B0604020202020204"/>
              </a:rPr>
              <a:t> </a:t>
            </a:r>
            <a:r>
              <a:rPr sz="2200" b="1" spc="-10" dirty="0">
                <a:latin typeface="Arial" panose="020B0604020202020204"/>
                <a:cs typeface="Arial" panose="020B0604020202020204"/>
              </a:rPr>
              <a:t>ΓΙΝΕΤΑΙ</a:t>
            </a:r>
            <a:r>
              <a:rPr sz="2200" b="1" spc="-75" dirty="0">
                <a:latin typeface="Arial" panose="020B0604020202020204"/>
                <a:cs typeface="Arial" panose="020B0604020202020204"/>
              </a:rPr>
              <a:t> </a:t>
            </a:r>
            <a:r>
              <a:rPr sz="2200" b="1" spc="-20" dirty="0">
                <a:latin typeface="Arial" panose="020B0604020202020204"/>
                <a:cs typeface="Arial" panose="020B0604020202020204"/>
              </a:rPr>
              <a:t>ΣΥΜ- </a:t>
            </a:r>
            <a:r>
              <a:rPr sz="2200" b="1" dirty="0">
                <a:latin typeface="Arial" panose="020B0604020202020204"/>
                <a:cs typeface="Arial" panose="020B0604020202020204"/>
              </a:rPr>
              <a:t>ΦΩΝΩΣ</a:t>
            </a:r>
            <a:r>
              <a:rPr sz="2200" b="1" spc="-45" dirty="0">
                <a:latin typeface="Arial" panose="020B0604020202020204"/>
                <a:cs typeface="Arial" panose="020B0604020202020204"/>
              </a:rPr>
              <a:t> </a:t>
            </a:r>
            <a:r>
              <a:rPr sz="2200" b="1" dirty="0">
                <a:latin typeface="Arial" panose="020B0604020202020204"/>
                <a:cs typeface="Arial" panose="020B0604020202020204"/>
              </a:rPr>
              <a:t>ΤΩΝ</a:t>
            </a:r>
            <a:r>
              <a:rPr sz="2200" b="1" spc="-50" dirty="0">
                <a:latin typeface="Arial" panose="020B0604020202020204"/>
                <a:cs typeface="Arial" panose="020B0604020202020204"/>
              </a:rPr>
              <a:t> </a:t>
            </a:r>
            <a:r>
              <a:rPr sz="2200" b="1" dirty="0">
                <a:latin typeface="Arial" panose="020B0604020202020204"/>
                <a:cs typeface="Arial" panose="020B0604020202020204"/>
              </a:rPr>
              <a:t>ΩΡΩΝ</a:t>
            </a:r>
            <a:r>
              <a:rPr sz="2200" b="1" spc="-45" dirty="0">
                <a:latin typeface="Arial" panose="020B0604020202020204"/>
                <a:cs typeface="Arial" panose="020B0604020202020204"/>
              </a:rPr>
              <a:t> </a:t>
            </a:r>
            <a:r>
              <a:rPr sz="2200" b="1" spc="-25" dirty="0">
                <a:latin typeface="Arial" panose="020B0604020202020204"/>
                <a:cs typeface="Arial" panose="020B0604020202020204"/>
              </a:rPr>
              <a:t>ΠΡΟΓΡΑΜΜΑΤΙΣΜΕΝΗΣ</a:t>
            </a:r>
            <a:r>
              <a:rPr sz="2200" b="1" spc="-40" dirty="0">
                <a:latin typeface="Arial" panose="020B0604020202020204"/>
                <a:cs typeface="Arial" panose="020B0604020202020204"/>
              </a:rPr>
              <a:t> </a:t>
            </a:r>
            <a:r>
              <a:rPr sz="2200" b="1" dirty="0">
                <a:latin typeface="Arial" panose="020B0604020202020204"/>
                <a:cs typeface="Arial" panose="020B0604020202020204"/>
              </a:rPr>
              <a:t>ΣΥΝΤΗΡΗΣΗΣ</a:t>
            </a:r>
            <a:r>
              <a:rPr sz="2200" b="1" spc="-40" dirty="0">
                <a:latin typeface="Arial" panose="020B0604020202020204"/>
                <a:cs typeface="Arial" panose="020B0604020202020204"/>
              </a:rPr>
              <a:t> </a:t>
            </a:r>
            <a:r>
              <a:rPr sz="2200" b="1" spc="-25" dirty="0">
                <a:latin typeface="Arial" panose="020B0604020202020204"/>
                <a:cs typeface="Arial" panose="020B0604020202020204"/>
              </a:rPr>
              <a:t>ΤΟΥ </a:t>
            </a:r>
            <a:r>
              <a:rPr sz="2200" b="1" spc="-45" dirty="0">
                <a:latin typeface="Arial" panose="020B0604020202020204"/>
                <a:cs typeface="Arial" panose="020B0604020202020204"/>
              </a:rPr>
              <a:t>ΚΑΤΑΣΚΕΥΑΣΤΗ,</a:t>
            </a:r>
            <a:r>
              <a:rPr sz="2200" b="1" spc="-80"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dirty="0">
                <a:latin typeface="Arial" panose="020B0604020202020204"/>
                <a:cs typeface="Arial" panose="020B0604020202020204"/>
              </a:rPr>
              <a:t>ΣΥΝΕΡΓΕΙΟ</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35" dirty="0">
                <a:latin typeface="Arial" panose="020B0604020202020204"/>
                <a:cs typeface="Arial" panose="020B0604020202020204"/>
              </a:rPr>
              <a:t>ΜΗΧΑΝΟΣΤΑΣΙΟΥ,</a:t>
            </a:r>
            <a:r>
              <a:rPr sz="2200" b="1" spc="-65" dirty="0">
                <a:latin typeface="Arial" panose="020B0604020202020204"/>
                <a:cs typeface="Arial" panose="020B0604020202020204"/>
              </a:rPr>
              <a:t> </a:t>
            </a:r>
            <a:r>
              <a:rPr sz="2200" b="1" spc="-25" dirty="0">
                <a:latin typeface="Arial" panose="020B0604020202020204"/>
                <a:cs typeface="Arial" panose="020B0604020202020204"/>
              </a:rPr>
              <a:t>ΣΤΟ </a:t>
            </a:r>
            <a:r>
              <a:rPr sz="2200" b="1" spc="-10" dirty="0">
                <a:latin typeface="Arial" panose="020B0604020202020204"/>
                <a:cs typeface="Arial" panose="020B0604020202020204"/>
              </a:rPr>
              <a:t>ΔΟΚΙΜΑΣΤΗΡΙΟ.</a:t>
            </a:r>
            <a:r>
              <a:rPr sz="2200" b="1" spc="-145" dirty="0">
                <a:latin typeface="Arial" panose="020B0604020202020204"/>
                <a:cs typeface="Arial" panose="020B0604020202020204"/>
              </a:rPr>
              <a:t> </a:t>
            </a:r>
            <a:r>
              <a:rPr sz="2200" b="1" dirty="0">
                <a:latin typeface="Arial" panose="020B0604020202020204"/>
                <a:cs typeface="Arial" panose="020B0604020202020204"/>
              </a:rPr>
              <a:t>ΑΡΧΙΚΩΣ</a:t>
            </a:r>
            <a:r>
              <a:rPr sz="2200" b="1" spc="-55" dirty="0">
                <a:latin typeface="Arial" panose="020B0604020202020204"/>
                <a:cs typeface="Arial" panose="020B0604020202020204"/>
              </a:rPr>
              <a:t> </a:t>
            </a:r>
            <a:r>
              <a:rPr sz="2200" b="1" spc="-25" dirty="0">
                <a:latin typeface="Arial" panose="020B0604020202020204"/>
                <a:cs typeface="Arial" panose="020B0604020202020204"/>
              </a:rPr>
              <a:t>ΚΑΘΑΡΙΖΕΤΑΙ</a:t>
            </a:r>
            <a:r>
              <a:rPr sz="2200" b="1" spc="-55" dirty="0">
                <a:latin typeface="Arial" panose="020B0604020202020204"/>
                <a:cs typeface="Arial" panose="020B0604020202020204"/>
              </a:rPr>
              <a:t> </a:t>
            </a:r>
            <a:r>
              <a:rPr sz="2200" b="1" dirty="0">
                <a:latin typeface="Arial" panose="020B0604020202020204"/>
                <a:cs typeface="Arial" panose="020B0604020202020204"/>
              </a:rPr>
              <a:t>Ο</a:t>
            </a:r>
            <a:r>
              <a:rPr sz="2200" b="1" spc="-55" dirty="0">
                <a:latin typeface="Arial" panose="020B0604020202020204"/>
                <a:cs typeface="Arial" panose="020B0604020202020204"/>
              </a:rPr>
              <a:t> </a:t>
            </a:r>
            <a:r>
              <a:rPr sz="2200" b="1" spc="-10" dirty="0">
                <a:latin typeface="Arial" panose="020B0604020202020204"/>
                <a:cs typeface="Arial" panose="020B0604020202020204"/>
              </a:rPr>
              <a:t>ΕΓΧΥΤΗΡΑΣ</a:t>
            </a:r>
            <a:r>
              <a:rPr sz="2200" b="1" spc="-55" dirty="0">
                <a:latin typeface="Arial" panose="020B0604020202020204"/>
                <a:cs typeface="Arial" panose="020B0604020202020204"/>
              </a:rPr>
              <a:t> </a:t>
            </a:r>
            <a:r>
              <a:rPr sz="2200" b="1" spc="-25" dirty="0">
                <a:latin typeface="Arial" panose="020B0604020202020204"/>
                <a:cs typeface="Arial" panose="020B0604020202020204"/>
              </a:rPr>
              <a:t>ΜΕ </a:t>
            </a:r>
            <a:r>
              <a:rPr sz="2200" b="1" dirty="0">
                <a:latin typeface="Arial" panose="020B0604020202020204"/>
                <a:cs typeface="Arial" panose="020B0604020202020204"/>
              </a:rPr>
              <a:t>ΙΔΙΑΙΤΕΡΗ</a:t>
            </a:r>
            <a:r>
              <a:rPr sz="2200" b="1" spc="-110" dirty="0">
                <a:latin typeface="Arial" panose="020B0604020202020204"/>
                <a:cs typeface="Arial" panose="020B0604020202020204"/>
              </a:rPr>
              <a:t> </a:t>
            </a:r>
            <a:r>
              <a:rPr sz="2200" b="1" dirty="0">
                <a:latin typeface="Arial" panose="020B0604020202020204"/>
                <a:cs typeface="Arial" panose="020B0604020202020204"/>
              </a:rPr>
              <a:t>ΜΕΡΙΜΝΑ</a:t>
            </a:r>
            <a:r>
              <a:rPr sz="2200" b="1" spc="-90" dirty="0">
                <a:latin typeface="Arial" panose="020B0604020202020204"/>
                <a:cs typeface="Arial" panose="020B0604020202020204"/>
              </a:rPr>
              <a:t> </a:t>
            </a:r>
            <a:r>
              <a:rPr sz="2200" b="1" dirty="0">
                <a:latin typeface="Arial" panose="020B0604020202020204"/>
                <a:cs typeface="Arial" panose="020B0604020202020204"/>
              </a:rPr>
              <a:t>ΣΤΟ</a:t>
            </a:r>
            <a:r>
              <a:rPr sz="2200" b="1" spc="-150" dirty="0">
                <a:latin typeface="Arial" panose="020B0604020202020204"/>
                <a:cs typeface="Arial" panose="020B0604020202020204"/>
              </a:rPr>
              <a:t> </a:t>
            </a:r>
            <a:r>
              <a:rPr sz="2200" b="1" dirty="0">
                <a:latin typeface="Arial" panose="020B0604020202020204"/>
                <a:cs typeface="Arial" panose="020B0604020202020204"/>
              </a:rPr>
              <a:t>ΑΚΡΟΦΥΣΙΟ</a:t>
            </a:r>
            <a:r>
              <a:rPr sz="2200" b="1" spc="-85" dirty="0">
                <a:latin typeface="Arial" panose="020B0604020202020204"/>
                <a:cs typeface="Arial" panose="020B0604020202020204"/>
              </a:rPr>
              <a:t> </a:t>
            </a:r>
            <a:r>
              <a:rPr sz="2200" b="1" dirty="0">
                <a:latin typeface="Arial" panose="020B0604020202020204"/>
                <a:cs typeface="Arial" panose="020B0604020202020204"/>
              </a:rPr>
              <a:t>ΟΠΟΥ</a:t>
            </a:r>
            <a:r>
              <a:rPr sz="2200" b="1" spc="-80" dirty="0">
                <a:latin typeface="Arial" panose="020B0604020202020204"/>
                <a:cs typeface="Arial" panose="020B0604020202020204"/>
              </a:rPr>
              <a:t> </a:t>
            </a:r>
            <a:r>
              <a:rPr sz="2200" b="1" spc="-10" dirty="0">
                <a:latin typeface="Arial" panose="020B0604020202020204"/>
                <a:cs typeface="Arial" panose="020B0604020202020204"/>
              </a:rPr>
              <a:t>ΕΛΕΓΧΟΝΤΑΙ</a:t>
            </a:r>
            <a:r>
              <a:rPr sz="2200" b="1" spc="-70" dirty="0">
                <a:latin typeface="Arial" panose="020B0604020202020204"/>
                <a:cs typeface="Arial" panose="020B0604020202020204"/>
              </a:rPr>
              <a:t> </a:t>
            </a:r>
            <a:r>
              <a:rPr sz="2200" b="1" spc="-25" dirty="0">
                <a:latin typeface="Arial" panose="020B0604020202020204"/>
                <a:cs typeface="Arial" panose="020B0604020202020204"/>
              </a:rPr>
              <a:t>ΟΙ </a:t>
            </a:r>
            <a:r>
              <a:rPr sz="2200" b="1" dirty="0">
                <a:latin typeface="Arial" panose="020B0604020202020204"/>
                <a:cs typeface="Arial" panose="020B0604020202020204"/>
              </a:rPr>
              <a:t>ΟΠΕΣ</a:t>
            </a:r>
            <a:r>
              <a:rPr sz="2200" b="1" spc="-30" dirty="0">
                <a:latin typeface="Arial" panose="020B0604020202020204"/>
                <a:cs typeface="Arial" panose="020B0604020202020204"/>
              </a:rPr>
              <a:t> </a:t>
            </a:r>
            <a:r>
              <a:rPr sz="2200" b="1" dirty="0">
                <a:latin typeface="Arial" panose="020B0604020202020204"/>
                <a:cs typeface="Arial" panose="020B0604020202020204"/>
              </a:rPr>
              <a:t>ΝΑ</a:t>
            </a:r>
            <a:r>
              <a:rPr sz="2200" b="1" spc="-25" dirty="0">
                <a:latin typeface="Arial" panose="020B0604020202020204"/>
                <a:cs typeface="Arial" panose="020B0604020202020204"/>
              </a:rPr>
              <a:t> </a:t>
            </a:r>
            <a:r>
              <a:rPr sz="2200" b="1" dirty="0">
                <a:latin typeface="Arial" panose="020B0604020202020204"/>
                <a:cs typeface="Arial" panose="020B0604020202020204"/>
              </a:rPr>
              <a:t>ΜΗΝ</a:t>
            </a:r>
            <a:r>
              <a:rPr sz="2200" b="1" spc="-30" dirty="0">
                <a:latin typeface="Arial" panose="020B0604020202020204"/>
                <a:cs typeface="Arial" panose="020B0604020202020204"/>
              </a:rPr>
              <a:t> </a:t>
            </a:r>
            <a:r>
              <a:rPr sz="2200" b="1">
                <a:latin typeface="Arial" panose="020B0604020202020204"/>
                <a:cs typeface="Arial" panose="020B0604020202020204"/>
              </a:rPr>
              <a:t>ΕΙΝΑΙ</a:t>
            </a:r>
            <a:r>
              <a:rPr sz="2200" b="1" spc="-15">
                <a:latin typeface="Arial" panose="020B0604020202020204"/>
                <a:cs typeface="Arial" panose="020B0604020202020204"/>
              </a:rPr>
              <a:t> </a:t>
            </a:r>
            <a:r>
              <a:rPr sz="2200" b="1" spc="-10" smtClean="0">
                <a:latin typeface="Arial" panose="020B0604020202020204"/>
                <a:cs typeface="Arial" panose="020B0604020202020204"/>
              </a:rPr>
              <a:t>ΦΡΑΓΜΕΝΕΣ.</a:t>
            </a:r>
            <a:endParaRPr lang="el-GR" sz="2200" b="1" spc="-10" dirty="0">
              <a:latin typeface="Arial" panose="020B0604020202020204"/>
              <a:cs typeface="Arial" panose="020B0604020202020204"/>
            </a:endParaRPr>
          </a:p>
          <a:p>
            <a:pPr marL="12700" marR="85090" indent="57150">
              <a:lnSpc>
                <a:spcPts val="2460"/>
              </a:lnSpc>
              <a:spcBef>
                <a:spcPts val="330"/>
              </a:spcBef>
            </a:pPr>
            <a:r>
              <a:rPr sz="2200" b="1" smtClean="0">
                <a:latin typeface="Arial" panose="020B0604020202020204"/>
                <a:cs typeface="Arial" panose="020B0604020202020204"/>
              </a:rPr>
              <a:t>Ο</a:t>
            </a:r>
            <a:r>
              <a:rPr sz="2200" b="1" spc="-70" smtClean="0">
                <a:latin typeface="Arial" panose="020B0604020202020204"/>
                <a:cs typeface="Arial" panose="020B0604020202020204"/>
              </a:rPr>
              <a:t> </a:t>
            </a:r>
            <a:r>
              <a:rPr sz="2200" b="1" dirty="0">
                <a:solidFill>
                  <a:srgbClr val="0000CC"/>
                </a:solidFill>
                <a:latin typeface="Arial" panose="020B0604020202020204"/>
                <a:cs typeface="Arial" panose="020B0604020202020204"/>
              </a:rPr>
              <a:t>ΕΛΕΓΧΟΣ</a:t>
            </a:r>
            <a:r>
              <a:rPr sz="2200" b="1" spc="-25"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ΠΕΡΙΛΑΜΒΑΝΕΙ</a:t>
            </a:r>
            <a:r>
              <a:rPr sz="2200" b="1" spc="-20" dirty="0">
                <a:latin typeface="Arial" panose="020B0604020202020204"/>
                <a:cs typeface="Arial" panose="020B0604020202020204"/>
              </a:rPr>
              <a:t> </a:t>
            </a:r>
            <a:r>
              <a:rPr sz="2200" b="1" spc="-95" dirty="0">
                <a:latin typeface="Arial" panose="020B0604020202020204"/>
                <a:cs typeface="Arial" panose="020B0604020202020204"/>
              </a:rPr>
              <a:t>ΤΑ</a:t>
            </a:r>
            <a:r>
              <a:rPr sz="2200" b="1" spc="-85" dirty="0">
                <a:latin typeface="Arial" panose="020B0604020202020204"/>
                <a:cs typeface="Arial" panose="020B0604020202020204"/>
              </a:rPr>
              <a:t> </a:t>
            </a:r>
            <a:r>
              <a:rPr sz="2200" b="1" spc="-10" dirty="0">
                <a:latin typeface="Arial" panose="020B0604020202020204"/>
                <a:cs typeface="Arial" panose="020B0604020202020204"/>
              </a:rPr>
              <a:t>ΑΚΟΛΟΥΘΑ:</a:t>
            </a:r>
            <a:endParaRPr sz="2200">
              <a:latin typeface="Arial" panose="020B0604020202020204"/>
              <a:cs typeface="Arial" panose="020B0604020202020204"/>
            </a:endParaRPr>
          </a:p>
          <a:p>
            <a:pPr marL="12700" marR="44450">
              <a:lnSpc>
                <a:spcPts val="2460"/>
              </a:lnSpc>
              <a:spcBef>
                <a:spcPts val="140"/>
              </a:spcBef>
            </a:pPr>
            <a:r>
              <a:rPr sz="2200" b="1" dirty="0">
                <a:solidFill>
                  <a:srgbClr val="990000"/>
                </a:solidFill>
                <a:latin typeface="Arial" panose="020B0604020202020204"/>
                <a:cs typeface="Arial" panose="020B0604020202020204"/>
              </a:rPr>
              <a:t>1.</a:t>
            </a:r>
            <a:r>
              <a:rPr sz="2200" b="1" spc="-45" dirty="0">
                <a:solidFill>
                  <a:srgbClr val="990000"/>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ΜΕΤΡΗΣΗ</a:t>
            </a:r>
            <a:r>
              <a:rPr sz="2200" b="1" spc="-3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ΤΗΣ</a:t>
            </a:r>
            <a:r>
              <a:rPr sz="2200" b="1" spc="-3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ΠΙΕΣΗΣ</a:t>
            </a:r>
            <a:r>
              <a:rPr sz="2200" b="1" spc="-110"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ΑΝΥΨΩΣΗΣ</a:t>
            </a:r>
            <a:r>
              <a:rPr sz="2200" b="1" spc="-3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ΤΗΣ</a:t>
            </a:r>
            <a:r>
              <a:rPr sz="2200" b="1" spc="-3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ΒΕΛΟΝΑΣ</a:t>
            </a:r>
            <a:r>
              <a:rPr sz="2200" b="1" spc="-3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a:t>
            </a:r>
            <a:r>
              <a:rPr sz="2200" b="1" spc="-30" dirty="0">
                <a:solidFill>
                  <a:srgbClr val="000099"/>
                </a:solidFill>
                <a:latin typeface="Arial" panose="020B0604020202020204"/>
                <a:cs typeface="Arial" panose="020B0604020202020204"/>
              </a:rPr>
              <a:t> </a:t>
            </a:r>
            <a:r>
              <a:rPr sz="2200" b="1" spc="-10" dirty="0">
                <a:solidFill>
                  <a:srgbClr val="000099"/>
                </a:solidFill>
                <a:latin typeface="Arial" panose="020B0604020202020204"/>
                <a:cs typeface="Arial" panose="020B0604020202020204"/>
              </a:rPr>
              <a:t>ΕΝΑΡΞΗΣ ΕΓΧΥΣΗΣ.</a:t>
            </a:r>
            <a:endParaRPr sz="2200">
              <a:latin typeface="Arial" panose="020B0604020202020204"/>
              <a:cs typeface="Arial" panose="020B0604020202020204"/>
            </a:endParaRPr>
          </a:p>
          <a:p>
            <a:pPr marL="12700" marR="5080">
              <a:lnSpc>
                <a:spcPts val="2460"/>
              </a:lnSpc>
              <a:tabLst>
                <a:tab pos="1548130" algn="l"/>
              </a:tabLst>
            </a:pPr>
            <a:r>
              <a:rPr sz="2200" b="1" dirty="0">
                <a:latin typeface="Arial" panose="020B0604020202020204"/>
                <a:cs typeface="Arial" panose="020B0604020202020204"/>
              </a:rPr>
              <a:t>ΑΡΧΙΚΩΣ,</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60" dirty="0">
                <a:latin typeface="Arial" panose="020B0604020202020204"/>
                <a:cs typeface="Arial" panose="020B0604020202020204"/>
              </a:rPr>
              <a:t> </a:t>
            </a:r>
            <a:r>
              <a:rPr sz="2200" b="1" dirty="0">
                <a:latin typeface="Arial" panose="020B0604020202020204"/>
                <a:cs typeface="Arial" panose="020B0604020202020204"/>
              </a:rPr>
              <a:t>ΧΑΜΗΛΗ</a:t>
            </a:r>
            <a:r>
              <a:rPr sz="2200" b="1" spc="-55" dirty="0">
                <a:latin typeface="Arial" panose="020B0604020202020204"/>
                <a:cs typeface="Arial" panose="020B0604020202020204"/>
              </a:rPr>
              <a:t> </a:t>
            </a:r>
            <a:r>
              <a:rPr sz="2200" b="1" dirty="0">
                <a:latin typeface="Arial" panose="020B0604020202020204"/>
                <a:cs typeface="Arial" panose="020B0604020202020204"/>
              </a:rPr>
              <a:t>ΠΙΕΣΗ,</a:t>
            </a:r>
            <a:r>
              <a:rPr sz="2200" b="1" spc="-55" dirty="0">
                <a:latin typeface="Arial" panose="020B0604020202020204"/>
                <a:cs typeface="Arial" panose="020B0604020202020204"/>
              </a:rPr>
              <a:t> </a:t>
            </a:r>
            <a:r>
              <a:rPr sz="2200" b="1" dirty="0">
                <a:latin typeface="Arial" panose="020B0604020202020204"/>
                <a:cs typeface="Arial" panose="020B0604020202020204"/>
              </a:rPr>
              <a:t>Ο</a:t>
            </a:r>
            <a:r>
              <a:rPr sz="2200" b="1" spc="-65" dirty="0">
                <a:latin typeface="Arial" panose="020B0604020202020204"/>
                <a:cs typeface="Arial" panose="020B0604020202020204"/>
              </a:rPr>
              <a:t> </a:t>
            </a:r>
            <a:r>
              <a:rPr sz="2200" b="1" spc="-10" dirty="0">
                <a:latin typeface="Arial" panose="020B0604020202020204"/>
                <a:cs typeface="Arial" panose="020B0604020202020204"/>
              </a:rPr>
              <a:t>ΕΓΧΥΤΗΡΑΣ</a:t>
            </a:r>
            <a:r>
              <a:rPr sz="2200" b="1" spc="-45" dirty="0">
                <a:latin typeface="Arial" panose="020B0604020202020204"/>
                <a:cs typeface="Arial" panose="020B0604020202020204"/>
              </a:rPr>
              <a:t> </a:t>
            </a:r>
            <a:r>
              <a:rPr sz="2200" b="1" spc="-10" dirty="0">
                <a:latin typeface="Arial" panose="020B0604020202020204"/>
                <a:cs typeface="Arial" panose="020B0604020202020204"/>
              </a:rPr>
              <a:t>ΕΞΑΕΡΩΝΕΤΑΙ.</a:t>
            </a:r>
            <a:r>
              <a:rPr sz="2200" b="1" spc="-40" dirty="0">
                <a:latin typeface="Arial" panose="020B0604020202020204"/>
                <a:cs typeface="Arial" panose="020B0604020202020204"/>
              </a:rPr>
              <a:t> </a:t>
            </a:r>
            <a:r>
              <a:rPr sz="2200" b="1" spc="-25" dirty="0">
                <a:latin typeface="Arial" panose="020B0604020202020204"/>
                <a:cs typeface="Arial" panose="020B0604020202020204"/>
              </a:rPr>
              <a:t>ΕΝ </a:t>
            </a:r>
            <a:r>
              <a:rPr sz="2200" b="1" spc="-10" dirty="0">
                <a:latin typeface="Arial" panose="020B0604020202020204"/>
                <a:cs typeface="Arial" panose="020B0604020202020204"/>
              </a:rPr>
              <a:t>ΣΥΝΕΧΕΙΑ</a:t>
            </a:r>
            <a:r>
              <a:rPr sz="2200" b="1" dirty="0">
                <a:latin typeface="Arial" panose="020B0604020202020204"/>
                <a:cs typeface="Arial" panose="020B0604020202020204"/>
              </a:rPr>
              <a:t>	</a:t>
            </a:r>
            <a:r>
              <a:rPr sz="2200" b="1" spc="-35" dirty="0">
                <a:latin typeface="Arial" panose="020B0604020202020204"/>
                <a:cs typeface="Arial" panose="020B0604020202020204"/>
              </a:rPr>
              <a:t>ΑΥΞΑΝΕΤΑΙ</a:t>
            </a:r>
            <a:r>
              <a:rPr sz="2200" b="1" spc="-55" dirty="0">
                <a:latin typeface="Arial" panose="020B0604020202020204"/>
                <a:cs typeface="Arial" panose="020B0604020202020204"/>
              </a:rPr>
              <a:t> </a:t>
            </a:r>
            <a:r>
              <a:rPr sz="2200" b="1" spc="-10" dirty="0">
                <a:latin typeface="Arial" panose="020B0604020202020204"/>
                <a:cs typeface="Arial" panose="020B0604020202020204"/>
              </a:rPr>
              <a:t>ΣΤΑΔΙΑΚΑ</a:t>
            </a:r>
            <a:r>
              <a:rPr sz="2200" b="1" spc="-60"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ΠΙΕΣΗ</a:t>
            </a:r>
            <a:r>
              <a:rPr sz="2200" b="1" spc="-50" dirty="0">
                <a:latin typeface="Arial" panose="020B0604020202020204"/>
                <a:cs typeface="Arial" panose="020B0604020202020204"/>
              </a:rPr>
              <a:t> </a:t>
            </a:r>
            <a:r>
              <a:rPr sz="2200" b="1" dirty="0">
                <a:latin typeface="Arial" panose="020B0604020202020204"/>
                <a:cs typeface="Arial" panose="020B0604020202020204"/>
              </a:rPr>
              <a:t>ΜΕΧΡΙ</a:t>
            </a:r>
            <a:r>
              <a:rPr sz="2200" b="1" spc="-45" dirty="0">
                <a:latin typeface="Arial" panose="020B0604020202020204"/>
                <a:cs typeface="Arial" panose="020B0604020202020204"/>
              </a:rPr>
              <a:t> </a:t>
            </a:r>
            <a:r>
              <a:rPr sz="2200" b="1" dirty="0">
                <a:latin typeface="Arial" panose="020B0604020202020204"/>
                <a:cs typeface="Arial" panose="020B0604020202020204"/>
              </a:rPr>
              <a:t>Ο</a:t>
            </a:r>
            <a:r>
              <a:rPr sz="2200" b="1" spc="-60" dirty="0">
                <a:latin typeface="Arial" panose="020B0604020202020204"/>
                <a:cs typeface="Arial" panose="020B0604020202020204"/>
              </a:rPr>
              <a:t> </a:t>
            </a:r>
            <a:r>
              <a:rPr sz="2200" b="1" spc="-25" dirty="0">
                <a:latin typeface="Arial" panose="020B0604020202020204"/>
                <a:cs typeface="Arial" panose="020B0604020202020204"/>
              </a:rPr>
              <a:t>ΕΓΧΥΤΗΡΑΣ </a:t>
            </a:r>
            <a:r>
              <a:rPr sz="2200" b="1" dirty="0">
                <a:latin typeface="Arial" panose="020B0604020202020204"/>
                <a:cs typeface="Arial" panose="020B0604020202020204"/>
              </a:rPr>
              <a:t>ΝΑ</a:t>
            </a:r>
            <a:r>
              <a:rPr sz="2200" b="1" spc="-65" dirty="0">
                <a:latin typeface="Arial" panose="020B0604020202020204"/>
                <a:cs typeface="Arial" panose="020B0604020202020204"/>
              </a:rPr>
              <a:t> </a:t>
            </a:r>
            <a:r>
              <a:rPr sz="2200" b="1" dirty="0">
                <a:latin typeface="Arial" panose="020B0604020202020204"/>
                <a:cs typeface="Arial" panose="020B0604020202020204"/>
              </a:rPr>
              <a:t>ΨΕΚΑΣΕΙ.</a:t>
            </a:r>
            <a:r>
              <a:rPr sz="2200" b="1" spc="-120" dirty="0">
                <a:latin typeface="Arial" panose="020B0604020202020204"/>
                <a:cs typeface="Arial" panose="020B0604020202020204"/>
              </a:rPr>
              <a:t> </a:t>
            </a:r>
            <a:r>
              <a:rPr sz="2200" b="1" dirty="0">
                <a:latin typeface="Arial" panose="020B0604020202020204"/>
                <a:cs typeface="Arial" panose="020B0604020202020204"/>
              </a:rPr>
              <a:t>ΑΝ</a:t>
            </a:r>
            <a:r>
              <a:rPr sz="2200" b="1" spc="-130" dirty="0">
                <a:latin typeface="Arial" panose="020B0604020202020204"/>
                <a:cs typeface="Arial" panose="020B0604020202020204"/>
              </a:rPr>
              <a:t> </a:t>
            </a:r>
            <a:r>
              <a:rPr sz="2200" b="1" spc="-45" dirty="0">
                <a:latin typeface="Arial" panose="020B0604020202020204"/>
                <a:cs typeface="Arial" panose="020B0604020202020204"/>
              </a:rPr>
              <a:t>ΑΥΤΟ</a:t>
            </a:r>
            <a:r>
              <a:rPr sz="2200" b="1" spc="-40" dirty="0">
                <a:latin typeface="Arial" panose="020B0604020202020204"/>
                <a:cs typeface="Arial" panose="020B0604020202020204"/>
              </a:rPr>
              <a:t> </a:t>
            </a:r>
            <a:r>
              <a:rPr sz="2200" b="1" dirty="0">
                <a:latin typeface="Arial" panose="020B0604020202020204"/>
                <a:cs typeface="Arial" panose="020B0604020202020204"/>
              </a:rPr>
              <a:t>ΣΥΜΒΕΙ</a:t>
            </a:r>
            <a:r>
              <a:rPr sz="2200" b="1" spc="-45" dirty="0">
                <a:latin typeface="Arial" panose="020B0604020202020204"/>
                <a:cs typeface="Arial" panose="020B0604020202020204"/>
              </a:rPr>
              <a:t> </a:t>
            </a:r>
            <a:r>
              <a:rPr sz="2200" b="1" dirty="0">
                <a:latin typeface="Arial" panose="020B0604020202020204"/>
                <a:cs typeface="Arial" panose="020B0604020202020204"/>
              </a:rPr>
              <a:t>ΣΤΗΝ</a:t>
            </a:r>
            <a:r>
              <a:rPr sz="2200" b="1" spc="-55" dirty="0">
                <a:latin typeface="Arial" panose="020B0604020202020204"/>
                <a:cs typeface="Arial" panose="020B0604020202020204"/>
              </a:rPr>
              <a:t> </a:t>
            </a:r>
            <a:r>
              <a:rPr sz="2200" b="1" dirty="0">
                <a:latin typeface="Arial" panose="020B0604020202020204"/>
                <a:cs typeface="Arial" panose="020B0604020202020204"/>
              </a:rPr>
              <a:t>ΠΙΕΣΗ</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40" dirty="0">
                <a:latin typeface="Arial" panose="020B0604020202020204"/>
                <a:cs typeface="Arial" panose="020B0604020202020204"/>
              </a:rPr>
              <a:t> </a:t>
            </a:r>
            <a:r>
              <a:rPr sz="2200" b="1" spc="-10" dirty="0">
                <a:latin typeface="Arial" panose="020B0604020202020204"/>
                <a:cs typeface="Arial" panose="020B0604020202020204"/>
              </a:rPr>
              <a:t>ΚΑΤΑΣΚΕΥΑ- </a:t>
            </a:r>
            <a:r>
              <a:rPr sz="2200" b="1" dirty="0">
                <a:latin typeface="Arial" panose="020B0604020202020204"/>
                <a:cs typeface="Arial" panose="020B0604020202020204"/>
              </a:rPr>
              <a:t>ΣΤΗ</a:t>
            </a:r>
            <a:r>
              <a:rPr sz="2200" b="1" spc="-50" dirty="0">
                <a:latin typeface="Arial" panose="020B0604020202020204"/>
                <a:cs typeface="Arial" panose="020B0604020202020204"/>
              </a:rPr>
              <a:t> </a:t>
            </a:r>
            <a:r>
              <a:rPr sz="2200" b="1" dirty="0">
                <a:latin typeface="Arial" panose="020B0604020202020204"/>
                <a:cs typeface="Arial" panose="020B0604020202020204"/>
              </a:rPr>
              <a:t>Ο</a:t>
            </a:r>
            <a:r>
              <a:rPr sz="2200" b="1" spc="-35" dirty="0">
                <a:latin typeface="Arial" panose="020B0604020202020204"/>
                <a:cs typeface="Arial" panose="020B0604020202020204"/>
              </a:rPr>
              <a:t> </a:t>
            </a:r>
            <a:r>
              <a:rPr sz="2200" b="1" spc="-10" dirty="0">
                <a:latin typeface="Arial" panose="020B0604020202020204"/>
                <a:cs typeface="Arial" panose="020B0604020202020204"/>
              </a:rPr>
              <a:t>ΕΓΧΥΤΗΡΑΣ</a:t>
            </a:r>
            <a:r>
              <a:rPr sz="2200" b="1" spc="-30" dirty="0">
                <a:latin typeface="Arial" panose="020B0604020202020204"/>
                <a:cs typeface="Arial" panose="020B0604020202020204"/>
              </a:rPr>
              <a:t> </a:t>
            </a:r>
            <a:r>
              <a:rPr sz="2200" b="1" dirty="0">
                <a:latin typeface="Arial" panose="020B0604020202020204"/>
                <a:cs typeface="Arial" panose="020B0604020202020204"/>
              </a:rPr>
              <a:t>ΕΙΝΑΙ</a:t>
            </a:r>
            <a:r>
              <a:rPr sz="2200" b="1" spc="-20" dirty="0">
                <a:latin typeface="Arial" panose="020B0604020202020204"/>
                <a:cs typeface="Arial" panose="020B0604020202020204"/>
              </a:rPr>
              <a:t> </a:t>
            </a:r>
            <a:r>
              <a:rPr sz="2200" b="1" spc="-25" dirty="0">
                <a:latin typeface="Arial" panose="020B0604020202020204"/>
                <a:cs typeface="Arial" panose="020B0604020202020204"/>
              </a:rPr>
              <a:t>ΕΝΤΑΞΕΙ,</a:t>
            </a:r>
            <a:r>
              <a:rPr sz="2200" b="1" spc="-105" dirty="0">
                <a:latin typeface="Arial" panose="020B0604020202020204"/>
                <a:cs typeface="Arial" panose="020B0604020202020204"/>
              </a:rPr>
              <a:t> </a:t>
            </a:r>
            <a:r>
              <a:rPr sz="2200" b="1" dirty="0">
                <a:latin typeface="Arial" panose="020B0604020202020204"/>
                <a:cs typeface="Arial" panose="020B0604020202020204"/>
              </a:rPr>
              <a:t>ΑΝ</a:t>
            </a:r>
            <a:r>
              <a:rPr sz="2200" b="1" spc="-30" dirty="0">
                <a:latin typeface="Arial" panose="020B0604020202020204"/>
                <a:cs typeface="Arial" panose="020B0604020202020204"/>
              </a:rPr>
              <a:t> </a:t>
            </a:r>
            <a:r>
              <a:rPr sz="2200" b="1" dirty="0">
                <a:latin typeface="Arial" panose="020B0604020202020204"/>
                <a:cs typeface="Arial" panose="020B0604020202020204"/>
              </a:rPr>
              <a:t>ΟΧΙ,</a:t>
            </a:r>
            <a:r>
              <a:rPr sz="2200" b="1" spc="-30" dirty="0">
                <a:latin typeface="Arial" panose="020B0604020202020204"/>
                <a:cs typeface="Arial" panose="020B0604020202020204"/>
              </a:rPr>
              <a:t> ΡΥΘΜΙΖΕΤΑΙ</a:t>
            </a:r>
            <a:r>
              <a:rPr sz="2200" b="1" spc="-114" dirty="0">
                <a:latin typeface="Arial" panose="020B0604020202020204"/>
                <a:cs typeface="Arial" panose="020B0604020202020204"/>
              </a:rPr>
              <a:t> </a:t>
            </a:r>
            <a:r>
              <a:rPr sz="2200" b="1" spc="-10">
                <a:latin typeface="Arial" panose="020B0604020202020204"/>
                <a:cs typeface="Arial" panose="020B0604020202020204"/>
              </a:rPr>
              <a:t>ΑΝΑΛΟ- </a:t>
            </a:r>
            <a:r>
              <a:rPr sz="2200" b="1" spc="-20" smtClean="0">
                <a:latin typeface="Arial" panose="020B0604020202020204"/>
                <a:cs typeface="Arial" panose="020B0604020202020204"/>
              </a:rPr>
              <a:t>Γ</a:t>
            </a:r>
            <a:r>
              <a:rPr lang="el-GR" sz="2200" b="1" spc="-20" dirty="0" smtClean="0">
                <a:latin typeface="Arial" panose="020B0604020202020204"/>
                <a:cs typeface="Arial" panose="020B0604020202020204"/>
              </a:rPr>
              <a:t>Α</a:t>
            </a:r>
            <a:r>
              <a:rPr sz="2200" b="1" spc="-20" smtClean="0">
                <a:latin typeface="Arial" panose="020B0604020202020204"/>
                <a:cs typeface="Arial" panose="020B0604020202020204"/>
              </a:rPr>
              <a:t>.</a:t>
            </a:r>
            <a:endParaRPr sz="2200">
              <a:latin typeface="Arial" panose="020B0604020202020204"/>
              <a:cs typeface="Arial" panose="020B0604020202020204"/>
            </a:endParaRPr>
          </a:p>
          <a:p>
            <a:pPr marL="12700" marR="103505">
              <a:lnSpc>
                <a:spcPts val="2460"/>
              </a:lnSpc>
            </a:pPr>
            <a:r>
              <a:rPr sz="2200" b="1" dirty="0">
                <a:solidFill>
                  <a:srgbClr val="CC0000"/>
                </a:solidFill>
                <a:latin typeface="Arial" panose="020B0604020202020204"/>
                <a:cs typeface="Arial" panose="020B0604020202020204"/>
              </a:rPr>
              <a:t>ΠΡΟΣΟΧΗ</a:t>
            </a:r>
            <a:r>
              <a:rPr sz="2200" b="1" dirty="0">
                <a:latin typeface="Arial" panose="020B0604020202020204"/>
                <a:cs typeface="Arial" panose="020B0604020202020204"/>
              </a:rPr>
              <a:t>:</a:t>
            </a:r>
            <a:r>
              <a:rPr sz="2200" b="1" spc="-130" dirty="0">
                <a:latin typeface="Arial" panose="020B0604020202020204"/>
                <a:cs typeface="Arial" panose="020B0604020202020204"/>
              </a:rPr>
              <a:t> </a:t>
            </a:r>
            <a:r>
              <a:rPr sz="2200" b="1" dirty="0">
                <a:latin typeface="Arial" panose="020B0604020202020204"/>
                <a:cs typeface="Arial" panose="020B0604020202020204"/>
              </a:rPr>
              <a:t>ΑΝ</a:t>
            </a:r>
            <a:r>
              <a:rPr sz="2200" b="1" spc="-40" dirty="0">
                <a:latin typeface="Arial" panose="020B0604020202020204"/>
                <a:cs typeface="Arial" panose="020B0604020202020204"/>
              </a:rPr>
              <a:t> ΠΑΡΑΤΗΡΗΘΕΙ</a:t>
            </a:r>
            <a:r>
              <a:rPr sz="2200" b="1" spc="-114" dirty="0">
                <a:latin typeface="Arial" panose="020B0604020202020204"/>
                <a:cs typeface="Arial" panose="020B0604020202020204"/>
              </a:rPr>
              <a:t> </a:t>
            </a:r>
            <a:r>
              <a:rPr sz="2200" b="1" spc="-20" dirty="0">
                <a:latin typeface="Arial" panose="020B0604020202020204"/>
                <a:cs typeface="Arial" panose="020B0604020202020204"/>
              </a:rPr>
              <a:t>ΑΥΞΗΜΕΝΗ</a:t>
            </a:r>
            <a:r>
              <a:rPr sz="2200" b="1" spc="-35" dirty="0">
                <a:latin typeface="Arial" panose="020B0604020202020204"/>
                <a:cs typeface="Arial" panose="020B0604020202020204"/>
              </a:rPr>
              <a:t> </a:t>
            </a:r>
            <a:r>
              <a:rPr sz="2200" b="1" dirty="0">
                <a:latin typeface="Arial" panose="020B0604020202020204"/>
                <a:cs typeface="Arial" panose="020B0604020202020204"/>
              </a:rPr>
              <a:t>ΠΙΕΣΗ</a:t>
            </a:r>
            <a:r>
              <a:rPr sz="2200" b="1" spc="-40"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114" dirty="0">
                <a:latin typeface="Arial" panose="020B0604020202020204"/>
                <a:cs typeface="Arial" panose="020B0604020202020204"/>
              </a:rPr>
              <a:t> </a:t>
            </a:r>
            <a:r>
              <a:rPr sz="2200" b="1" spc="-25" dirty="0">
                <a:latin typeface="Arial" panose="020B0604020202020204"/>
                <a:cs typeface="Arial" panose="020B0604020202020204"/>
              </a:rPr>
              <a:t>ΑΥ- </a:t>
            </a:r>
            <a:r>
              <a:rPr sz="2200" b="1" dirty="0">
                <a:latin typeface="Arial" panose="020B0604020202020204"/>
                <a:cs typeface="Arial" panose="020B0604020202020204"/>
              </a:rPr>
              <a:t>ΤΟ</a:t>
            </a:r>
            <a:r>
              <a:rPr sz="2200" b="1" spc="-65" dirty="0">
                <a:latin typeface="Arial" panose="020B0604020202020204"/>
                <a:cs typeface="Arial" panose="020B0604020202020204"/>
              </a:rPr>
              <a:t> </a:t>
            </a:r>
            <a:r>
              <a:rPr sz="2200" b="1" dirty="0">
                <a:latin typeface="Arial" panose="020B0604020202020204"/>
                <a:cs typeface="Arial" panose="020B0604020202020204"/>
              </a:rPr>
              <a:t>ΘΑ</a:t>
            </a:r>
            <a:r>
              <a:rPr sz="2200" b="1" spc="-55" dirty="0">
                <a:latin typeface="Arial" panose="020B0604020202020204"/>
                <a:cs typeface="Arial" panose="020B0604020202020204"/>
              </a:rPr>
              <a:t> </a:t>
            </a:r>
            <a:r>
              <a:rPr sz="2200" b="1" spc="-10" dirty="0">
                <a:latin typeface="Arial" panose="020B0604020202020204"/>
                <a:cs typeface="Arial" panose="020B0604020202020204"/>
              </a:rPr>
              <a:t>ΟΦΕΙΛΕΤΑΙ</a:t>
            </a:r>
            <a:r>
              <a:rPr sz="2200" b="1" spc="-45" dirty="0">
                <a:latin typeface="Arial" panose="020B0604020202020204"/>
                <a:cs typeface="Arial" panose="020B0604020202020204"/>
              </a:rPr>
              <a:t> </a:t>
            </a:r>
            <a:r>
              <a:rPr sz="2200" b="1" dirty="0">
                <a:latin typeface="Arial" panose="020B0604020202020204"/>
                <a:cs typeface="Arial" panose="020B0604020202020204"/>
              </a:rPr>
              <a:t>ΕΙΤΕ</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60" dirty="0">
                <a:latin typeface="Arial" panose="020B0604020202020204"/>
                <a:cs typeface="Arial" panose="020B0604020202020204"/>
              </a:rPr>
              <a:t> </a:t>
            </a:r>
            <a:r>
              <a:rPr sz="2200" b="1" spc="-10" dirty="0">
                <a:latin typeface="Arial" panose="020B0604020202020204"/>
                <a:cs typeface="Arial" panose="020B0604020202020204"/>
              </a:rPr>
              <a:t>ΦΡΑΓΜΕΝΕΣ</a:t>
            </a:r>
            <a:r>
              <a:rPr sz="2200" b="1" spc="-55" dirty="0">
                <a:latin typeface="Arial" panose="020B0604020202020204"/>
                <a:cs typeface="Arial" panose="020B0604020202020204"/>
              </a:rPr>
              <a:t> </a:t>
            </a:r>
            <a:r>
              <a:rPr sz="2200" b="1" dirty="0">
                <a:latin typeface="Arial" panose="020B0604020202020204"/>
                <a:cs typeface="Arial" panose="020B0604020202020204"/>
              </a:rPr>
              <a:t>ΟΠΕΣ,</a:t>
            </a:r>
            <a:r>
              <a:rPr sz="2200" b="1" spc="-55" dirty="0">
                <a:latin typeface="Arial" panose="020B0604020202020204"/>
                <a:cs typeface="Arial" panose="020B0604020202020204"/>
              </a:rPr>
              <a:t> </a:t>
            </a:r>
            <a:r>
              <a:rPr sz="2200" b="1" dirty="0">
                <a:latin typeface="Arial" panose="020B0604020202020204"/>
                <a:cs typeface="Arial" panose="020B0604020202020204"/>
              </a:rPr>
              <a:t>ΕΙΤΕ</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130" dirty="0">
                <a:latin typeface="Arial" panose="020B0604020202020204"/>
                <a:cs typeface="Arial" panose="020B0604020202020204"/>
              </a:rPr>
              <a:t> </a:t>
            </a:r>
            <a:r>
              <a:rPr sz="2200" b="1" spc="-10" dirty="0">
                <a:latin typeface="Arial" panose="020B0604020202020204"/>
                <a:cs typeface="Arial" panose="020B0604020202020204"/>
              </a:rPr>
              <a:t>ΔΥΣΚΟ- </a:t>
            </a:r>
            <a:r>
              <a:rPr sz="2200" b="1" dirty="0">
                <a:latin typeface="Arial" panose="020B0604020202020204"/>
                <a:cs typeface="Arial" panose="020B0604020202020204"/>
              </a:rPr>
              <a:t>ΛΙΑ</a:t>
            </a:r>
            <a:r>
              <a:rPr sz="2200" b="1" spc="-75" dirty="0">
                <a:latin typeface="Arial" panose="020B0604020202020204"/>
                <a:cs typeface="Arial" panose="020B0604020202020204"/>
              </a:rPr>
              <a:t> </a:t>
            </a:r>
            <a:r>
              <a:rPr sz="2200" b="1" dirty="0">
                <a:latin typeface="Arial" panose="020B0604020202020204"/>
                <a:cs typeface="Arial" panose="020B0604020202020204"/>
              </a:rPr>
              <a:t>ΚΙΝΗΣΗΣ</a:t>
            </a:r>
            <a:r>
              <a:rPr sz="2200" b="1" spc="-55" dirty="0">
                <a:latin typeface="Arial" panose="020B0604020202020204"/>
                <a:cs typeface="Arial" panose="020B0604020202020204"/>
              </a:rPr>
              <a:t> </a:t>
            </a:r>
            <a:r>
              <a:rPr sz="2200" b="1" dirty="0">
                <a:latin typeface="Arial" panose="020B0604020202020204"/>
                <a:cs typeface="Arial" panose="020B0604020202020204"/>
              </a:rPr>
              <a:t>ΤΗΣ</a:t>
            </a:r>
            <a:r>
              <a:rPr sz="2200" b="1" spc="-60" dirty="0">
                <a:latin typeface="Arial" panose="020B0604020202020204"/>
                <a:cs typeface="Arial" panose="020B0604020202020204"/>
              </a:rPr>
              <a:t> </a:t>
            </a:r>
            <a:r>
              <a:rPr sz="2200" b="1" dirty="0">
                <a:latin typeface="Arial" panose="020B0604020202020204"/>
                <a:cs typeface="Arial" panose="020B0604020202020204"/>
              </a:rPr>
              <a:t>ΒΕΛΟΝΑΣ</a:t>
            </a:r>
            <a:r>
              <a:rPr sz="2200" b="1" spc="-55" dirty="0">
                <a:latin typeface="Arial" panose="020B0604020202020204"/>
                <a:cs typeface="Arial" panose="020B0604020202020204"/>
              </a:rPr>
              <a:t> </a:t>
            </a:r>
            <a:r>
              <a:rPr sz="2200" b="1" dirty="0">
                <a:latin typeface="Arial" panose="020B0604020202020204"/>
                <a:cs typeface="Arial" panose="020B0604020202020204"/>
              </a:rPr>
              <a:t>Ή</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10">
                <a:latin typeface="Arial" panose="020B0604020202020204"/>
                <a:cs typeface="Arial" panose="020B0604020202020204"/>
              </a:rPr>
              <a:t>ΣΤΕΛΕΧΟΥΣ</a:t>
            </a:r>
            <a:r>
              <a:rPr sz="2200" b="1" spc="-125">
                <a:latin typeface="Arial" panose="020B0604020202020204"/>
                <a:cs typeface="Arial" panose="020B0604020202020204"/>
              </a:rPr>
              <a:t> </a:t>
            </a:r>
            <a:r>
              <a:rPr lang="el-GR" sz="2200" b="1" spc="-20" dirty="0">
                <a:latin typeface="Arial" panose="020B0604020202020204"/>
                <a:cs typeface="Arial" panose="020B0604020202020204"/>
              </a:rPr>
              <a:t> </a:t>
            </a:r>
            <a:r>
              <a:rPr sz="2200" b="1" spc="-20" smtClean="0">
                <a:latin typeface="Arial" panose="020B0604020202020204"/>
                <a:cs typeface="Arial" panose="020B0604020202020204"/>
              </a:rPr>
              <a:t>ΤΗΣ</a:t>
            </a:r>
            <a:r>
              <a:rPr sz="2200" b="1" spc="-20" dirty="0">
                <a:latin typeface="Arial" panose="020B0604020202020204"/>
                <a:cs typeface="Arial" panose="020B0604020202020204"/>
              </a:rPr>
              <a:t>,</a:t>
            </a:r>
            <a:r>
              <a:rPr sz="2200" b="1" spc="-55" dirty="0">
                <a:latin typeface="Arial" panose="020B0604020202020204"/>
                <a:cs typeface="Arial" panose="020B0604020202020204"/>
              </a:rPr>
              <a:t> </a:t>
            </a:r>
            <a:r>
              <a:rPr sz="2200" b="1" spc="-10">
                <a:latin typeface="Arial" panose="020B0604020202020204"/>
                <a:cs typeface="Arial" panose="020B0604020202020204"/>
              </a:rPr>
              <a:t>ΟΠΟΤΕ </a:t>
            </a:r>
            <a:r>
              <a:rPr sz="2200" b="1" spc="-55" smtClean="0">
                <a:latin typeface="Arial" panose="020B0604020202020204"/>
                <a:cs typeface="Arial" panose="020B0604020202020204"/>
              </a:rPr>
              <a:t> </a:t>
            </a:r>
            <a:r>
              <a:rPr sz="2200" b="1" dirty="0">
                <a:latin typeface="Arial" panose="020B0604020202020204"/>
                <a:cs typeface="Arial" panose="020B0604020202020204"/>
              </a:rPr>
              <a:t>Ο</a:t>
            </a:r>
            <a:r>
              <a:rPr sz="2200" b="1" spc="-45" dirty="0">
                <a:latin typeface="Arial" panose="020B0604020202020204"/>
                <a:cs typeface="Arial" panose="020B0604020202020204"/>
              </a:rPr>
              <a:t> </a:t>
            </a:r>
            <a:r>
              <a:rPr sz="2200" b="1" spc="-10" dirty="0">
                <a:latin typeface="Arial" panose="020B0604020202020204"/>
                <a:cs typeface="Arial" panose="020B0604020202020204"/>
              </a:rPr>
              <a:t>ΕΓΧΥΤΗΡΑΣ</a:t>
            </a:r>
            <a:r>
              <a:rPr sz="2200" b="1" spc="-45" dirty="0">
                <a:latin typeface="Arial" panose="020B0604020202020204"/>
                <a:cs typeface="Arial" panose="020B0604020202020204"/>
              </a:rPr>
              <a:t> </a:t>
            </a:r>
            <a:r>
              <a:rPr sz="2200" b="1" spc="-30" dirty="0">
                <a:latin typeface="Arial" panose="020B0604020202020204"/>
                <a:cs typeface="Arial" panose="020B0604020202020204"/>
              </a:rPr>
              <a:t>ΕΠΙΣΚΕΥΑΖΕΤΑΙ</a:t>
            </a:r>
            <a:r>
              <a:rPr sz="2200" b="1" spc="-35" dirty="0">
                <a:latin typeface="Arial" panose="020B0604020202020204"/>
                <a:cs typeface="Arial" panose="020B0604020202020204"/>
              </a:rPr>
              <a:t> </a:t>
            </a:r>
            <a:r>
              <a:rPr sz="2200" b="1" dirty="0">
                <a:latin typeface="Arial" panose="020B0604020202020204"/>
                <a:cs typeface="Arial" panose="020B0604020202020204"/>
              </a:rPr>
              <a:t>Ή</a:t>
            </a:r>
            <a:r>
              <a:rPr sz="2200" b="1" spc="-114" dirty="0">
                <a:latin typeface="Arial" panose="020B0604020202020204"/>
                <a:cs typeface="Arial" panose="020B0604020202020204"/>
              </a:rPr>
              <a:t> </a:t>
            </a:r>
            <a:r>
              <a:rPr sz="2200" b="1" spc="-10" dirty="0">
                <a:latin typeface="Arial" panose="020B0604020202020204"/>
                <a:cs typeface="Arial" panose="020B0604020202020204"/>
              </a:rPr>
              <a:t>ΑΝΤΙΚΑΘΙΣΤΑΤΑΙ.</a:t>
            </a:r>
            <a:endParaRPr sz="22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1000100" y="374650"/>
            <a:ext cx="6435749"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lang="el-GR" sz="2400" b="0" u="none" spc="-50" dirty="0">
                <a:solidFill>
                  <a:srgbClr val="FF0000"/>
                </a:solidFill>
                <a:uFill>
                  <a:solidFill>
                    <a:srgbClr val="FF0000"/>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ΡΥΘΜΙΣΕΙΣ</a:t>
            </a:r>
            <a:r>
              <a:rPr sz="2400" b="0" u="none" spc="-90" smtClean="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ΚΑΥΣΤΗΡΩΝ</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Μ.Ε.Κ.</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85720" y="726440"/>
            <a:ext cx="8677305" cy="6069610"/>
          </a:xfrm>
          <a:prstGeom prst="rect">
            <a:avLst/>
          </a:prstGeom>
        </p:spPr>
        <p:txBody>
          <a:bodyPr vert="horz" wrap="square" lIns="0" tIns="41910" rIns="0" bIns="0" rtlCol="0">
            <a:spAutoFit/>
          </a:bodyPr>
          <a:lstStyle/>
          <a:p>
            <a:pPr marL="12700" marR="605790">
              <a:lnSpc>
                <a:spcPts val="2460"/>
              </a:lnSpc>
              <a:spcBef>
                <a:spcPts val="330"/>
              </a:spcBef>
              <a:buClr>
                <a:srgbClr val="990000"/>
              </a:buClr>
              <a:buSzPct val="91000"/>
              <a:buAutoNum type="arabicPeriod" startAt="2"/>
              <a:tabLst>
                <a:tab pos="309880" algn="l"/>
              </a:tabLst>
            </a:pPr>
            <a:r>
              <a:rPr sz="2000" b="1" smtClean="0">
                <a:solidFill>
                  <a:srgbClr val="000099"/>
                </a:solidFill>
                <a:latin typeface="Arial" panose="020B0604020202020204"/>
                <a:cs typeface="Arial" panose="020B0604020202020204"/>
              </a:rPr>
              <a:t>ΕΛΕΓΧΟ</a:t>
            </a:r>
            <a:r>
              <a:rPr lang="el-GR" sz="2000" b="1" dirty="0" smtClean="0">
                <a:solidFill>
                  <a:srgbClr val="000099"/>
                </a:solidFill>
                <a:latin typeface="Arial" panose="020B0604020202020204"/>
                <a:cs typeface="Arial" panose="020B0604020202020204"/>
              </a:rPr>
              <a:t>Σ</a:t>
            </a:r>
            <a:r>
              <a:rPr sz="2000" b="1" spc="-70" smtClean="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ΤΗΣ</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ΜΟΡΦΗΣ</a:t>
            </a:r>
            <a:r>
              <a:rPr sz="2000" b="1" spc="-5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ΤΟΥ</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ΝΕΦΟΥΣ</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ΤΩΝ</a:t>
            </a:r>
            <a:r>
              <a:rPr sz="2000" b="1" spc="-55"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ΨΕΚΑΖΟΜΕΝΩΝ ΣΤΑΓΟΝΙΔΙΩΝ</a:t>
            </a:r>
            <a:r>
              <a:rPr sz="2000" b="1" spc="-10" dirty="0">
                <a:latin typeface="Arial" panose="020B0604020202020204"/>
                <a:cs typeface="Arial" panose="020B0604020202020204"/>
              </a:rPr>
              <a:t>.</a:t>
            </a:r>
            <a:endParaRPr sz="2000">
              <a:latin typeface="Arial" panose="020B0604020202020204"/>
              <a:cs typeface="Arial" panose="020B0604020202020204"/>
            </a:endParaRPr>
          </a:p>
          <a:p>
            <a:pPr marL="12700" marR="5080">
              <a:lnSpc>
                <a:spcPts val="2460"/>
              </a:lnSpc>
            </a:pPr>
            <a:r>
              <a:rPr sz="2000" b="1" smtClean="0">
                <a:latin typeface="Arial" panose="020B0604020202020204"/>
                <a:cs typeface="Arial" panose="020B0604020202020204"/>
              </a:rPr>
              <a:t>Ο</a:t>
            </a:r>
            <a:r>
              <a:rPr sz="2000" b="1" spc="-60" smtClean="0">
                <a:latin typeface="Arial" panose="020B0604020202020204"/>
                <a:cs typeface="Arial" panose="020B0604020202020204"/>
              </a:rPr>
              <a:t> </a:t>
            </a:r>
            <a:r>
              <a:rPr sz="2000" b="1" smtClean="0">
                <a:latin typeface="Arial" panose="020B0604020202020204"/>
                <a:cs typeface="Arial" panose="020B0604020202020204"/>
              </a:rPr>
              <a:t>ΣΥΓΚΕΚΡΙΜΕΝΟΣ</a:t>
            </a:r>
            <a:r>
              <a:rPr sz="2000" b="1" spc="-45" smtClean="0">
                <a:latin typeface="Arial" panose="020B0604020202020204"/>
                <a:cs typeface="Arial" panose="020B0604020202020204"/>
              </a:rPr>
              <a:t> </a:t>
            </a:r>
            <a:r>
              <a:rPr sz="2000" b="1" smtClean="0">
                <a:latin typeface="Arial" panose="020B0604020202020204"/>
                <a:cs typeface="Arial" panose="020B0604020202020204"/>
              </a:rPr>
              <a:t>ΕΛΕΓΧΟΣ</a:t>
            </a:r>
            <a:r>
              <a:rPr sz="2000" b="1" spc="-130" smtClean="0">
                <a:latin typeface="Arial" panose="020B0604020202020204"/>
                <a:cs typeface="Arial" panose="020B0604020202020204"/>
              </a:rPr>
              <a:t> </a:t>
            </a:r>
            <a:r>
              <a:rPr sz="2000" b="1" smtClean="0">
                <a:latin typeface="Arial" panose="020B0604020202020204"/>
                <a:cs typeface="Arial" panose="020B0604020202020204"/>
              </a:rPr>
              <a:t>ΑΠΑΙΤΕΙ</a:t>
            </a:r>
            <a:r>
              <a:rPr sz="2000" b="1" spc="-45" smtClean="0">
                <a:latin typeface="Arial" panose="020B0604020202020204"/>
                <a:cs typeface="Arial" panose="020B0604020202020204"/>
              </a:rPr>
              <a:t> </a:t>
            </a:r>
            <a:r>
              <a:rPr sz="2000" b="1" smtClean="0">
                <a:latin typeface="Arial" panose="020B0604020202020204"/>
                <a:cs typeface="Arial" panose="020B0604020202020204"/>
              </a:rPr>
              <a:t>ΕΜΠΕΙΡΙΑ.</a:t>
            </a:r>
            <a:r>
              <a:rPr sz="2000" b="1" spc="-45" smtClean="0">
                <a:latin typeface="Arial" panose="020B0604020202020204"/>
                <a:cs typeface="Arial" panose="020B0604020202020204"/>
              </a:rPr>
              <a:t> </a:t>
            </a:r>
            <a:r>
              <a:rPr sz="2000" b="1" spc="-10" smtClean="0">
                <a:latin typeface="Arial" panose="020B0604020202020204"/>
                <a:cs typeface="Arial" panose="020B0604020202020204"/>
              </a:rPr>
              <a:t>ΣΥΝΗΘΩΣ ΕΛΕΓΧΕΤΑΙ</a:t>
            </a:r>
            <a:r>
              <a:rPr sz="2000" b="1" spc="-50" smtClean="0">
                <a:latin typeface="Arial" panose="020B0604020202020204"/>
                <a:cs typeface="Arial" panose="020B0604020202020204"/>
              </a:rPr>
              <a:t> </a:t>
            </a:r>
            <a:r>
              <a:rPr sz="2000" b="1" smtClean="0">
                <a:latin typeface="Arial" panose="020B0604020202020204"/>
                <a:cs typeface="Arial" panose="020B0604020202020204"/>
              </a:rPr>
              <a:t>ΜΕ</a:t>
            </a:r>
            <a:r>
              <a:rPr sz="2000" b="1" spc="-40" smtClean="0">
                <a:latin typeface="Arial" panose="020B0604020202020204"/>
                <a:cs typeface="Arial" panose="020B0604020202020204"/>
              </a:rPr>
              <a:t> </a:t>
            </a:r>
            <a:r>
              <a:rPr sz="2000" b="1" smtClean="0">
                <a:latin typeface="Arial" panose="020B0604020202020204"/>
                <a:cs typeface="Arial" panose="020B0604020202020204"/>
              </a:rPr>
              <a:t>ΤΗΝ</a:t>
            </a:r>
            <a:r>
              <a:rPr sz="2000" b="1" spc="-35" smtClean="0">
                <a:latin typeface="Arial" panose="020B0604020202020204"/>
                <a:cs typeface="Arial" panose="020B0604020202020204"/>
              </a:rPr>
              <a:t> </a:t>
            </a:r>
            <a:r>
              <a:rPr sz="2000" b="1" spc="-10" smtClean="0">
                <a:latin typeface="Arial" panose="020B0604020202020204"/>
                <a:cs typeface="Arial" panose="020B0604020202020204"/>
              </a:rPr>
              <a:t>ΤΟΠΟΘΕΤΗΣΗ</a:t>
            </a:r>
            <a:r>
              <a:rPr sz="2000" b="1" spc="-120" smtClean="0">
                <a:latin typeface="Arial" panose="020B0604020202020204"/>
                <a:cs typeface="Arial" panose="020B0604020202020204"/>
              </a:rPr>
              <a:t> </a:t>
            </a:r>
            <a:r>
              <a:rPr sz="2000" b="1" spc="-30" smtClean="0">
                <a:latin typeface="Arial" panose="020B0604020202020204"/>
                <a:cs typeface="Arial" panose="020B0604020202020204"/>
              </a:rPr>
              <a:t>ΛΕΥΚΟΥ</a:t>
            </a:r>
            <a:r>
              <a:rPr sz="2000" b="1" spc="-114" smtClean="0">
                <a:latin typeface="Arial" panose="020B0604020202020204"/>
                <a:cs typeface="Arial" panose="020B0604020202020204"/>
              </a:rPr>
              <a:t> </a:t>
            </a:r>
            <a:r>
              <a:rPr sz="2000" b="1" spc="-10" smtClean="0">
                <a:latin typeface="Arial" panose="020B0604020202020204"/>
                <a:cs typeface="Arial" panose="020B0604020202020204"/>
              </a:rPr>
              <a:t>ΑΠΟΡΡΟΦΗΤΙΚΟΥ </a:t>
            </a:r>
            <a:r>
              <a:rPr sz="2000" b="1" smtClean="0">
                <a:latin typeface="Arial" panose="020B0604020202020204"/>
                <a:cs typeface="Arial" panose="020B0604020202020204"/>
              </a:rPr>
              <a:t>ΧΑΡΤΙΟΥ</a:t>
            </a:r>
            <a:r>
              <a:rPr sz="2000" b="1" spc="-100" smtClean="0">
                <a:latin typeface="Arial" panose="020B0604020202020204"/>
                <a:cs typeface="Arial" panose="020B0604020202020204"/>
              </a:rPr>
              <a:t> </a:t>
            </a:r>
            <a:r>
              <a:rPr sz="2000" b="1" spc="-55" smtClean="0">
                <a:latin typeface="Arial" panose="020B0604020202020204"/>
                <a:cs typeface="Arial" panose="020B0604020202020204"/>
              </a:rPr>
              <a:t>ΚΑΤΩ</a:t>
            </a:r>
            <a:r>
              <a:rPr sz="2000" b="1" spc="-100" smtClean="0">
                <a:latin typeface="Arial" panose="020B0604020202020204"/>
                <a:cs typeface="Arial" panose="020B0604020202020204"/>
              </a:rPr>
              <a:t> </a:t>
            </a:r>
            <a:r>
              <a:rPr sz="2000" b="1" smtClean="0">
                <a:latin typeface="Arial" panose="020B0604020202020204"/>
                <a:cs typeface="Arial" panose="020B0604020202020204"/>
              </a:rPr>
              <a:t>ΑΠΟ</a:t>
            </a:r>
            <a:r>
              <a:rPr sz="2000" b="1" spc="-65" smtClean="0">
                <a:latin typeface="Arial" panose="020B0604020202020204"/>
                <a:cs typeface="Arial" panose="020B0604020202020204"/>
              </a:rPr>
              <a:t> </a:t>
            </a:r>
            <a:r>
              <a:rPr sz="2000" b="1" smtClean="0">
                <a:latin typeface="Arial" panose="020B0604020202020204"/>
                <a:cs typeface="Arial" panose="020B0604020202020204"/>
              </a:rPr>
              <a:t>ΤΟ</a:t>
            </a:r>
            <a:r>
              <a:rPr sz="2000" b="1" spc="-140" smtClean="0">
                <a:latin typeface="Arial" panose="020B0604020202020204"/>
                <a:cs typeface="Arial" panose="020B0604020202020204"/>
              </a:rPr>
              <a:t> </a:t>
            </a:r>
            <a:r>
              <a:rPr sz="2000" b="1" smtClean="0">
                <a:latin typeface="Arial" panose="020B0604020202020204"/>
                <a:cs typeface="Arial" panose="020B0604020202020204"/>
              </a:rPr>
              <a:t>ΑΚΡΟΦΥΣΙΟ,</a:t>
            </a:r>
            <a:r>
              <a:rPr sz="2000" b="1" spc="-55" smtClean="0">
                <a:latin typeface="Arial" panose="020B0604020202020204"/>
                <a:cs typeface="Arial" panose="020B0604020202020204"/>
              </a:rPr>
              <a:t> </a:t>
            </a:r>
            <a:r>
              <a:rPr sz="2000" b="1" smtClean="0">
                <a:latin typeface="Arial" panose="020B0604020202020204"/>
                <a:cs typeface="Arial" panose="020B0604020202020204"/>
              </a:rPr>
              <a:t>ΣΕ</a:t>
            </a:r>
            <a:r>
              <a:rPr sz="2000" b="1" spc="-140" smtClean="0">
                <a:latin typeface="Arial" panose="020B0604020202020204"/>
                <a:cs typeface="Arial" panose="020B0604020202020204"/>
              </a:rPr>
              <a:t> </a:t>
            </a:r>
            <a:r>
              <a:rPr sz="2000" b="1" spc="-20" smtClean="0">
                <a:latin typeface="Arial" panose="020B0604020202020204"/>
                <a:cs typeface="Arial" panose="020B0604020202020204"/>
              </a:rPr>
              <a:t>ΑΠΟΣΤΑΣΗ</a:t>
            </a:r>
            <a:r>
              <a:rPr sz="2000" b="1" spc="-65" smtClean="0">
                <a:latin typeface="Arial" panose="020B0604020202020204"/>
                <a:cs typeface="Arial" panose="020B0604020202020204"/>
              </a:rPr>
              <a:t> </a:t>
            </a:r>
            <a:r>
              <a:rPr sz="2000" b="1" spc="-10" smtClean="0">
                <a:latin typeface="Arial" panose="020B0604020202020204"/>
                <a:cs typeface="Arial" panose="020B0604020202020204"/>
              </a:rPr>
              <a:t>ΠΕΡΙΠΟΥ </a:t>
            </a:r>
            <a:r>
              <a:rPr sz="2000" b="1" smtClean="0">
                <a:latin typeface="Arial" panose="020B0604020202020204"/>
                <a:cs typeface="Arial" panose="020B0604020202020204"/>
              </a:rPr>
              <a:t>15</a:t>
            </a:r>
            <a:r>
              <a:rPr lang="el-GR" sz="2000" b="1" dirty="0" smtClean="0">
                <a:latin typeface="Arial" panose="020B0604020202020204"/>
                <a:cs typeface="Arial" panose="020B0604020202020204"/>
              </a:rPr>
              <a:t> </a:t>
            </a:r>
            <a:r>
              <a:rPr lang="en-US" sz="2000" b="1" dirty="0" smtClean="0">
                <a:latin typeface="Arial" panose="020B0604020202020204"/>
                <a:cs typeface="Arial" panose="020B0604020202020204"/>
              </a:rPr>
              <a:t>cm</a:t>
            </a:r>
            <a:r>
              <a:rPr sz="2000" b="1" smtClean="0">
                <a:latin typeface="Arial" panose="020B0604020202020204"/>
                <a:cs typeface="Arial" panose="020B0604020202020204"/>
              </a:rPr>
              <a:t>,</a:t>
            </a:r>
            <a:r>
              <a:rPr sz="2000" b="1" spc="-60" smtClean="0">
                <a:latin typeface="Arial" panose="020B0604020202020204"/>
                <a:cs typeface="Arial" panose="020B0604020202020204"/>
              </a:rPr>
              <a:t> </a:t>
            </a:r>
            <a:r>
              <a:rPr sz="2000" b="1" smtClean="0">
                <a:latin typeface="Arial" panose="020B0604020202020204"/>
                <a:cs typeface="Arial" panose="020B0604020202020204"/>
              </a:rPr>
              <a:t>ΚΑΙ</a:t>
            </a:r>
            <a:r>
              <a:rPr sz="2000" b="1" spc="-55" smtClean="0">
                <a:latin typeface="Arial" panose="020B0604020202020204"/>
                <a:cs typeface="Arial" panose="020B0604020202020204"/>
              </a:rPr>
              <a:t> </a:t>
            </a:r>
            <a:r>
              <a:rPr sz="2000" b="1" spc="-45" smtClean="0">
                <a:latin typeface="Arial" panose="020B0604020202020204"/>
                <a:cs typeface="Arial" panose="020B0604020202020204"/>
              </a:rPr>
              <a:t>ΠΑΡΑΤΗΡΕΙΤΑΙ</a:t>
            </a:r>
            <a:r>
              <a:rPr sz="2000" b="1" spc="-60" smtClean="0">
                <a:latin typeface="Arial" panose="020B0604020202020204"/>
                <a:cs typeface="Arial" panose="020B0604020202020204"/>
              </a:rPr>
              <a:t> </a:t>
            </a:r>
            <a:r>
              <a:rPr sz="2000" b="1" smtClean="0">
                <a:latin typeface="Arial" panose="020B0604020202020204"/>
                <a:cs typeface="Arial" panose="020B0604020202020204"/>
              </a:rPr>
              <a:t>ΤΟ</a:t>
            </a:r>
            <a:r>
              <a:rPr sz="2000" b="1" spc="-65" smtClean="0">
                <a:latin typeface="Arial" panose="020B0604020202020204"/>
                <a:cs typeface="Arial" panose="020B0604020202020204"/>
              </a:rPr>
              <a:t> </a:t>
            </a:r>
            <a:r>
              <a:rPr sz="2000" b="1" smtClean="0">
                <a:latin typeface="Arial" panose="020B0604020202020204"/>
                <a:cs typeface="Arial" panose="020B0604020202020204"/>
              </a:rPr>
              <a:t>ΙΧΝΟΣ</a:t>
            </a:r>
            <a:r>
              <a:rPr sz="2000" b="1" spc="-55" smtClean="0">
                <a:latin typeface="Arial" panose="020B0604020202020204"/>
                <a:cs typeface="Arial" panose="020B0604020202020204"/>
              </a:rPr>
              <a:t> </a:t>
            </a:r>
            <a:r>
              <a:rPr sz="2000" b="1" smtClean="0">
                <a:latin typeface="Arial" panose="020B0604020202020204"/>
                <a:cs typeface="Arial" panose="020B0604020202020204"/>
              </a:rPr>
              <a:t>ΤΟΥ</a:t>
            </a:r>
            <a:r>
              <a:rPr sz="2000" b="1" spc="-60" smtClean="0">
                <a:latin typeface="Arial" panose="020B0604020202020204"/>
                <a:cs typeface="Arial" panose="020B0604020202020204"/>
              </a:rPr>
              <a:t> </a:t>
            </a:r>
            <a:r>
              <a:rPr sz="2000" b="1" smtClean="0">
                <a:latin typeface="Arial" panose="020B0604020202020204"/>
                <a:cs typeface="Arial" panose="020B0604020202020204"/>
              </a:rPr>
              <a:t>ΝΕΦΟΥΣ</a:t>
            </a:r>
            <a:r>
              <a:rPr sz="2000" b="1" spc="-55" smtClean="0">
                <a:latin typeface="Arial" panose="020B0604020202020204"/>
                <a:cs typeface="Arial" panose="020B0604020202020204"/>
              </a:rPr>
              <a:t> </a:t>
            </a:r>
            <a:r>
              <a:rPr sz="2000" b="1" smtClean="0">
                <a:latin typeface="Arial" panose="020B0604020202020204"/>
                <a:cs typeface="Arial" panose="020B0604020202020204"/>
              </a:rPr>
              <a:t>ΠΟΥ</a:t>
            </a:r>
            <a:r>
              <a:rPr sz="2000" b="1" spc="-60" smtClean="0">
                <a:latin typeface="Arial" panose="020B0604020202020204"/>
                <a:cs typeface="Arial" panose="020B0604020202020204"/>
              </a:rPr>
              <a:t> </a:t>
            </a:r>
            <a:r>
              <a:rPr sz="2000" b="1" spc="-10" smtClean="0">
                <a:latin typeface="Arial" panose="020B0604020202020204"/>
                <a:cs typeface="Arial" panose="020B0604020202020204"/>
              </a:rPr>
              <a:t>ΠΡΕΠΕΙ </a:t>
            </a:r>
            <a:r>
              <a:rPr sz="2000" b="1" smtClean="0">
                <a:latin typeface="Arial" panose="020B0604020202020204"/>
                <a:cs typeface="Arial" panose="020B0604020202020204"/>
              </a:rPr>
              <a:t>ΝΑ</a:t>
            </a:r>
            <a:r>
              <a:rPr sz="2000" b="1" spc="-65" smtClean="0">
                <a:latin typeface="Arial" panose="020B0604020202020204"/>
                <a:cs typeface="Arial" panose="020B0604020202020204"/>
              </a:rPr>
              <a:t> </a:t>
            </a:r>
            <a:r>
              <a:rPr sz="2000" b="1" smtClean="0">
                <a:latin typeface="Arial" panose="020B0604020202020204"/>
                <a:cs typeface="Arial" panose="020B0604020202020204"/>
              </a:rPr>
              <a:t>ΕΙΝΑΙ</a:t>
            </a:r>
            <a:r>
              <a:rPr sz="2000" b="1" spc="-35" smtClean="0">
                <a:latin typeface="Arial" panose="020B0604020202020204"/>
                <a:cs typeface="Arial" panose="020B0604020202020204"/>
              </a:rPr>
              <a:t> </a:t>
            </a:r>
            <a:r>
              <a:rPr sz="2000" b="1" smtClean="0">
                <a:latin typeface="Arial" panose="020B0604020202020204"/>
                <a:cs typeface="Arial" panose="020B0604020202020204"/>
              </a:rPr>
              <a:t>ΚΥΚΛΙΚΟ,</a:t>
            </a:r>
            <a:r>
              <a:rPr sz="2000" b="1" spc="-45" smtClean="0">
                <a:latin typeface="Arial" panose="020B0604020202020204"/>
                <a:cs typeface="Arial" panose="020B0604020202020204"/>
              </a:rPr>
              <a:t> </a:t>
            </a:r>
            <a:r>
              <a:rPr sz="2000" b="1" spc="-10" smtClean="0">
                <a:latin typeface="Arial" panose="020B0604020202020204"/>
                <a:cs typeface="Arial" panose="020B0604020202020204"/>
              </a:rPr>
              <a:t>ΣΥΓΚΕΚΡΙΜΕΝΗΣ</a:t>
            </a:r>
            <a:r>
              <a:rPr sz="2000" b="1" spc="-114" smtClean="0">
                <a:latin typeface="Arial" panose="020B0604020202020204"/>
                <a:cs typeface="Arial" panose="020B0604020202020204"/>
              </a:rPr>
              <a:t> </a:t>
            </a:r>
            <a:r>
              <a:rPr sz="2000" b="1" smtClean="0">
                <a:latin typeface="Arial" panose="020B0604020202020204"/>
                <a:cs typeface="Arial" panose="020B0604020202020204"/>
              </a:rPr>
              <a:t>ΔΙΑΜΕΤΡΟΥ</a:t>
            </a:r>
            <a:r>
              <a:rPr sz="2000" b="1" spc="-40" smtClean="0">
                <a:latin typeface="Arial" panose="020B0604020202020204"/>
                <a:cs typeface="Arial" panose="020B0604020202020204"/>
              </a:rPr>
              <a:t> </a:t>
            </a:r>
            <a:r>
              <a:rPr sz="2000" b="1" smtClean="0">
                <a:latin typeface="Arial" panose="020B0604020202020204"/>
                <a:cs typeface="Arial" panose="020B0604020202020204"/>
              </a:rPr>
              <a:t>ΚΑΙ</a:t>
            </a:r>
            <a:r>
              <a:rPr sz="2000" b="1" spc="-35" smtClean="0">
                <a:latin typeface="Arial" panose="020B0604020202020204"/>
                <a:cs typeface="Arial" panose="020B0604020202020204"/>
              </a:rPr>
              <a:t> </a:t>
            </a:r>
            <a:r>
              <a:rPr sz="2000" b="1" smtClean="0">
                <a:latin typeface="Arial" panose="020B0604020202020204"/>
                <a:cs typeface="Arial" panose="020B0604020202020204"/>
              </a:rPr>
              <a:t>ΧΩΡΙΣ</a:t>
            </a:r>
            <a:r>
              <a:rPr sz="2000" b="1" spc="-40" smtClean="0">
                <a:latin typeface="Arial" panose="020B0604020202020204"/>
                <a:cs typeface="Arial" panose="020B0604020202020204"/>
              </a:rPr>
              <a:t> </a:t>
            </a:r>
            <a:r>
              <a:rPr sz="2000" b="1" spc="-25" smtClean="0">
                <a:latin typeface="Arial" panose="020B0604020202020204"/>
                <a:cs typeface="Arial" panose="020B0604020202020204"/>
              </a:rPr>
              <a:t>ΠΑΡΑΜΟΡΦΩΣΕΙΣ.</a:t>
            </a:r>
            <a:r>
              <a:rPr sz="2000" b="1" spc="-120" smtClean="0">
                <a:latin typeface="Arial" panose="020B0604020202020204"/>
                <a:cs typeface="Arial" panose="020B0604020202020204"/>
              </a:rPr>
              <a:t> </a:t>
            </a:r>
            <a:r>
              <a:rPr sz="2000" b="1" smtClean="0">
                <a:latin typeface="Arial" panose="020B0604020202020204"/>
                <a:cs typeface="Arial" panose="020B0604020202020204"/>
              </a:rPr>
              <a:t>ΑΝ</a:t>
            </a:r>
            <a:r>
              <a:rPr sz="2000" b="1" spc="-30" smtClean="0">
                <a:latin typeface="Arial" panose="020B0604020202020204"/>
                <a:cs typeface="Arial" panose="020B0604020202020204"/>
              </a:rPr>
              <a:t> </a:t>
            </a:r>
            <a:r>
              <a:rPr sz="2000" b="1" smtClean="0">
                <a:latin typeface="Arial" panose="020B0604020202020204"/>
                <a:cs typeface="Arial" panose="020B0604020202020204"/>
              </a:rPr>
              <a:t>ΟΧΙ,</a:t>
            </a:r>
            <a:r>
              <a:rPr sz="2000" b="1" spc="-5" smtClean="0">
                <a:latin typeface="Arial" panose="020B0604020202020204"/>
                <a:cs typeface="Arial" panose="020B0604020202020204"/>
              </a:rPr>
              <a:t> </a:t>
            </a:r>
            <a:r>
              <a:rPr sz="2000" b="1" smtClean="0">
                <a:solidFill>
                  <a:srgbClr val="C4000A"/>
                </a:solidFill>
                <a:latin typeface="Arial" panose="020B0604020202020204"/>
                <a:cs typeface="Arial" panose="020B0604020202020204"/>
              </a:rPr>
              <a:t>Ο</a:t>
            </a:r>
            <a:r>
              <a:rPr sz="2000" b="1" spc="-35" smtClean="0">
                <a:solidFill>
                  <a:srgbClr val="C4000A"/>
                </a:solidFill>
                <a:latin typeface="Arial" panose="020B0604020202020204"/>
                <a:cs typeface="Arial" panose="020B0604020202020204"/>
              </a:rPr>
              <a:t> </a:t>
            </a:r>
            <a:r>
              <a:rPr sz="2000" b="1" spc="-10" smtClean="0">
                <a:solidFill>
                  <a:srgbClr val="C4000A"/>
                </a:solidFill>
                <a:latin typeface="Arial" panose="020B0604020202020204"/>
                <a:cs typeface="Arial" panose="020B0604020202020204"/>
              </a:rPr>
              <a:t>ΕΓΧΥΤΗΡΑΣ</a:t>
            </a:r>
            <a:r>
              <a:rPr sz="2000" b="1" spc="-15" smtClean="0">
                <a:solidFill>
                  <a:srgbClr val="C4000A"/>
                </a:solidFill>
                <a:latin typeface="Arial" panose="020B0604020202020204"/>
                <a:cs typeface="Arial" panose="020B0604020202020204"/>
              </a:rPr>
              <a:t> </a:t>
            </a:r>
            <a:r>
              <a:rPr sz="2000" b="1" smtClean="0">
                <a:solidFill>
                  <a:srgbClr val="C4000A"/>
                </a:solidFill>
                <a:latin typeface="Arial" panose="020B0604020202020204"/>
                <a:cs typeface="Arial" panose="020B0604020202020204"/>
              </a:rPr>
              <a:t>ΠΡΕΠΕΙ</a:t>
            </a:r>
            <a:r>
              <a:rPr sz="2000" b="1" spc="-25" smtClean="0">
                <a:solidFill>
                  <a:srgbClr val="C4000A"/>
                </a:solidFill>
                <a:latin typeface="Arial" panose="020B0604020202020204"/>
                <a:cs typeface="Arial" panose="020B0604020202020204"/>
              </a:rPr>
              <a:t> </a:t>
            </a:r>
            <a:r>
              <a:rPr sz="2000" b="1" smtClean="0">
                <a:solidFill>
                  <a:srgbClr val="C4000A"/>
                </a:solidFill>
                <a:latin typeface="Arial" panose="020B0604020202020204"/>
                <a:cs typeface="Arial" panose="020B0604020202020204"/>
              </a:rPr>
              <a:t>ΝΑ</a:t>
            </a:r>
            <a:r>
              <a:rPr sz="2000" b="1" spc="-20" smtClean="0">
                <a:solidFill>
                  <a:srgbClr val="C4000A"/>
                </a:solidFill>
                <a:latin typeface="Arial" panose="020B0604020202020204"/>
                <a:cs typeface="Arial" panose="020B0604020202020204"/>
              </a:rPr>
              <a:t> </a:t>
            </a:r>
            <a:r>
              <a:rPr sz="2000" b="1" spc="-10" smtClean="0">
                <a:solidFill>
                  <a:srgbClr val="C4000A"/>
                </a:solidFill>
                <a:latin typeface="Arial" panose="020B0604020202020204"/>
                <a:cs typeface="Arial" panose="020B0604020202020204"/>
              </a:rPr>
              <a:t>ΕΠΙΣΚΕΥΑ</a:t>
            </a:r>
            <a:r>
              <a:rPr sz="2000" b="1" smtClean="0">
                <a:solidFill>
                  <a:srgbClr val="C4000A"/>
                </a:solidFill>
                <a:latin typeface="Arial" panose="020B0604020202020204"/>
                <a:cs typeface="Arial" panose="020B0604020202020204"/>
              </a:rPr>
              <a:t>ΣΤΕΙ</a:t>
            </a:r>
            <a:r>
              <a:rPr sz="2000" b="1" spc="-25" smtClean="0">
                <a:solidFill>
                  <a:srgbClr val="C4000A"/>
                </a:solidFill>
                <a:latin typeface="Arial" panose="020B0604020202020204"/>
                <a:cs typeface="Arial" panose="020B0604020202020204"/>
              </a:rPr>
              <a:t> </a:t>
            </a:r>
            <a:r>
              <a:rPr sz="2000" b="1" smtClean="0">
                <a:solidFill>
                  <a:srgbClr val="C4000A"/>
                </a:solidFill>
                <a:latin typeface="Arial" panose="020B0604020202020204"/>
                <a:cs typeface="Arial" panose="020B0604020202020204"/>
              </a:rPr>
              <a:t>Ή</a:t>
            </a:r>
            <a:r>
              <a:rPr sz="2000" b="1" spc="-95" smtClean="0">
                <a:solidFill>
                  <a:srgbClr val="C4000A"/>
                </a:solidFill>
                <a:latin typeface="Arial" panose="020B0604020202020204"/>
                <a:cs typeface="Arial" panose="020B0604020202020204"/>
              </a:rPr>
              <a:t> </a:t>
            </a:r>
            <a:r>
              <a:rPr lang="el-GR" sz="2000" b="1" spc="-95" dirty="0" smtClean="0">
                <a:solidFill>
                  <a:srgbClr val="C4000A"/>
                </a:solidFill>
                <a:latin typeface="Arial" panose="020B0604020202020204"/>
                <a:cs typeface="Arial" panose="020B0604020202020204"/>
              </a:rPr>
              <a:t>ΝΑ </a:t>
            </a:r>
            <a:r>
              <a:rPr sz="2000" b="1" spc="-10" smtClean="0">
                <a:solidFill>
                  <a:srgbClr val="C4000A"/>
                </a:solidFill>
                <a:latin typeface="Arial" panose="020B0604020202020204"/>
                <a:cs typeface="Arial" panose="020B0604020202020204"/>
              </a:rPr>
              <a:t>ΑΝΤΙΚΑΤΑΣΤΑΘΕ</a:t>
            </a:r>
            <a:r>
              <a:rPr lang="el-GR" sz="2000" b="1" spc="-10" dirty="0" smtClean="0">
                <a:solidFill>
                  <a:srgbClr val="C4000A"/>
                </a:solidFill>
                <a:latin typeface="Arial" panose="020B0604020202020204"/>
                <a:cs typeface="Arial" panose="020B0604020202020204"/>
              </a:rPr>
              <a:t>Ι.</a:t>
            </a:r>
            <a:endParaRPr sz="2000" smtClean="0">
              <a:latin typeface="Arial" panose="020B0604020202020204"/>
              <a:cs typeface="Arial" panose="020B0604020202020204"/>
            </a:endParaRPr>
          </a:p>
          <a:p>
            <a:pPr marL="12700" marR="70485">
              <a:lnSpc>
                <a:spcPts val="2460"/>
              </a:lnSpc>
              <a:spcBef>
                <a:spcPts val="2020"/>
              </a:spcBef>
              <a:buClr>
                <a:srgbClr val="990000"/>
              </a:buClr>
              <a:buAutoNum type="arabicPeriod" startAt="3"/>
              <a:tabLst>
                <a:tab pos="323850" algn="l"/>
              </a:tabLst>
            </a:pPr>
            <a:r>
              <a:rPr sz="2000" b="1" smtClean="0">
                <a:solidFill>
                  <a:srgbClr val="000099"/>
                </a:solidFill>
                <a:latin typeface="Arial" panose="020B0604020202020204"/>
                <a:cs typeface="Arial" panose="020B0604020202020204"/>
              </a:rPr>
              <a:t>ΕΛΕΓΧΟ</a:t>
            </a:r>
            <a:r>
              <a:rPr sz="2000" b="1" spc="-65" smtClean="0">
                <a:solidFill>
                  <a:srgbClr val="000099"/>
                </a:solidFill>
                <a:latin typeface="Arial" panose="020B0604020202020204"/>
                <a:cs typeface="Arial" panose="020B0604020202020204"/>
              </a:rPr>
              <a:t> </a:t>
            </a:r>
            <a:r>
              <a:rPr sz="2000" b="1" spc="-25" smtClean="0">
                <a:solidFill>
                  <a:srgbClr val="000099"/>
                </a:solidFill>
                <a:latin typeface="Arial" panose="020B0604020202020204"/>
                <a:cs typeface="Arial" panose="020B0604020202020204"/>
              </a:rPr>
              <a:t>ΣΤΕΓΑΝΟΤΗΤ</a:t>
            </a:r>
            <a:r>
              <a:rPr lang="el-GR" sz="2000" b="1" spc="-25" dirty="0" smtClean="0">
                <a:solidFill>
                  <a:srgbClr val="000099"/>
                </a:solidFill>
                <a:latin typeface="Arial" panose="020B0604020202020204"/>
                <a:cs typeface="Arial" panose="020B0604020202020204"/>
              </a:rPr>
              <a:t>Α</a:t>
            </a:r>
            <a:r>
              <a:rPr sz="2000" b="1" spc="-25" smtClean="0">
                <a:solidFill>
                  <a:srgbClr val="000099"/>
                </a:solidFill>
                <a:latin typeface="Arial" panose="020B0604020202020204"/>
                <a:cs typeface="Arial" panose="020B0604020202020204"/>
              </a:rPr>
              <a:t>Σ</a:t>
            </a:r>
            <a:r>
              <a:rPr sz="2000" b="1" spc="-35" smtClean="0">
                <a:solidFill>
                  <a:srgbClr val="000099"/>
                </a:solidFill>
                <a:latin typeface="Arial" panose="020B0604020202020204"/>
                <a:cs typeface="Arial" panose="020B0604020202020204"/>
              </a:rPr>
              <a:t> </a:t>
            </a:r>
            <a:r>
              <a:rPr sz="2000" b="1" smtClean="0">
                <a:solidFill>
                  <a:srgbClr val="000099"/>
                </a:solidFill>
                <a:latin typeface="Arial" panose="020B0604020202020204"/>
                <a:cs typeface="Arial" panose="020B0604020202020204"/>
              </a:rPr>
              <a:t>ΤΗΣ</a:t>
            </a:r>
            <a:r>
              <a:rPr sz="2000" b="1" spc="-40" smtClean="0">
                <a:solidFill>
                  <a:srgbClr val="000099"/>
                </a:solidFill>
                <a:latin typeface="Arial" panose="020B0604020202020204"/>
                <a:cs typeface="Arial" panose="020B0604020202020204"/>
              </a:rPr>
              <a:t> </a:t>
            </a:r>
            <a:r>
              <a:rPr sz="2000" b="1" spc="-20" smtClean="0">
                <a:solidFill>
                  <a:srgbClr val="000099"/>
                </a:solidFill>
                <a:latin typeface="Arial" panose="020B0604020202020204"/>
                <a:cs typeface="Arial" panose="020B0604020202020204"/>
              </a:rPr>
              <a:t>ΒΕΛΟΝΑΣ-</a:t>
            </a:r>
            <a:r>
              <a:rPr sz="2000" b="1" spc="-10" smtClean="0">
                <a:solidFill>
                  <a:srgbClr val="000099"/>
                </a:solidFill>
                <a:latin typeface="Arial" panose="020B0604020202020204"/>
                <a:cs typeface="Arial" panose="020B0604020202020204"/>
              </a:rPr>
              <a:t>ΕΔΡΑΣ</a:t>
            </a:r>
            <a:r>
              <a:rPr sz="2000" b="1" spc="-45" smtClean="0">
                <a:solidFill>
                  <a:srgbClr val="000099"/>
                </a:solidFill>
                <a:latin typeface="Arial" panose="020B0604020202020204"/>
                <a:cs typeface="Arial" panose="020B0604020202020204"/>
              </a:rPr>
              <a:t> </a:t>
            </a:r>
            <a:r>
              <a:rPr sz="2000" b="1" spc="-35" smtClean="0">
                <a:solidFill>
                  <a:srgbClr val="000099"/>
                </a:solidFill>
                <a:latin typeface="Arial" panose="020B0604020202020204"/>
                <a:cs typeface="Arial" panose="020B0604020202020204"/>
              </a:rPr>
              <a:t>ΤΟΥ</a:t>
            </a:r>
            <a:r>
              <a:rPr sz="2000" b="1" spc="-114" smtClean="0">
                <a:solidFill>
                  <a:srgbClr val="000099"/>
                </a:solidFill>
                <a:latin typeface="Arial" panose="020B0604020202020204"/>
                <a:cs typeface="Arial" panose="020B0604020202020204"/>
              </a:rPr>
              <a:t> </a:t>
            </a:r>
            <a:r>
              <a:rPr sz="2000" b="1" spc="-30" smtClean="0">
                <a:solidFill>
                  <a:srgbClr val="000099"/>
                </a:solidFill>
                <a:latin typeface="Arial" panose="020B0604020202020204"/>
                <a:cs typeface="Arial" panose="020B0604020202020204"/>
              </a:rPr>
              <a:t>ΑΚΡΟΦΥ</a:t>
            </a:r>
            <a:r>
              <a:rPr sz="2000" b="1" spc="-10" smtClean="0">
                <a:solidFill>
                  <a:srgbClr val="000099"/>
                </a:solidFill>
                <a:latin typeface="Arial" panose="020B0604020202020204"/>
                <a:cs typeface="Arial" panose="020B0604020202020204"/>
              </a:rPr>
              <a:t>ΣΙΟΥ.</a:t>
            </a:r>
            <a:endParaRPr sz="2000" smtClean="0">
              <a:latin typeface="Arial" panose="020B0604020202020204"/>
              <a:cs typeface="Arial" panose="020B0604020202020204"/>
            </a:endParaRPr>
          </a:p>
          <a:p>
            <a:pPr marL="12700" marR="109220">
              <a:lnSpc>
                <a:spcPts val="2460"/>
              </a:lnSpc>
            </a:pPr>
            <a:r>
              <a:rPr sz="2000" b="1" smtClean="0">
                <a:latin typeface="Arial" panose="020B0604020202020204"/>
                <a:cs typeface="Arial" panose="020B0604020202020204"/>
              </a:rPr>
              <a:t>Η</a:t>
            </a:r>
            <a:r>
              <a:rPr sz="2000" b="1" spc="-75" smtClean="0">
                <a:latin typeface="Arial" panose="020B0604020202020204"/>
                <a:cs typeface="Arial" panose="020B0604020202020204"/>
              </a:rPr>
              <a:t> </a:t>
            </a:r>
            <a:r>
              <a:rPr sz="2000" b="1" spc="-35" dirty="0">
                <a:latin typeface="Arial" panose="020B0604020202020204"/>
                <a:cs typeface="Arial" panose="020B0604020202020204"/>
              </a:rPr>
              <a:t>ΣΤΕΓΑΝΟΤΗΤΑ</a:t>
            </a:r>
            <a:r>
              <a:rPr sz="2000" b="1" spc="-65" dirty="0">
                <a:latin typeface="Arial" panose="020B0604020202020204"/>
                <a:cs typeface="Arial" panose="020B0604020202020204"/>
              </a:rPr>
              <a:t> </a:t>
            </a:r>
            <a:r>
              <a:rPr sz="2000" b="1" dirty="0">
                <a:latin typeface="Arial" panose="020B0604020202020204"/>
                <a:cs typeface="Arial" panose="020B0604020202020204"/>
              </a:rPr>
              <a:t>ΤΗΣ</a:t>
            </a:r>
            <a:r>
              <a:rPr sz="2000" b="1" spc="-65" dirty="0">
                <a:latin typeface="Arial" panose="020B0604020202020204"/>
                <a:cs typeface="Arial" panose="020B0604020202020204"/>
              </a:rPr>
              <a:t> </a:t>
            </a:r>
            <a:r>
              <a:rPr sz="2000" b="1" spc="-15" dirty="0">
                <a:latin typeface="Arial" panose="020B0604020202020204"/>
                <a:cs typeface="Arial" panose="020B0604020202020204"/>
              </a:rPr>
              <a:t>ΒΕΛΟΝΑΣ-</a:t>
            </a:r>
            <a:r>
              <a:rPr sz="2000" b="1" spc="-10" dirty="0">
                <a:latin typeface="Arial" panose="020B0604020202020204"/>
                <a:cs typeface="Arial" panose="020B0604020202020204"/>
              </a:rPr>
              <a:t>ΕΔΡΑΣ</a:t>
            </a:r>
            <a:r>
              <a:rPr sz="2000" b="1" spc="-65" dirty="0">
                <a:latin typeface="Arial" panose="020B0604020202020204"/>
                <a:cs typeface="Arial" panose="020B0604020202020204"/>
              </a:rPr>
              <a:t> </a:t>
            </a:r>
            <a:r>
              <a:rPr sz="2000" b="1" spc="-10" dirty="0">
                <a:latin typeface="Arial" panose="020B0604020202020204"/>
                <a:cs typeface="Arial" panose="020B0604020202020204"/>
              </a:rPr>
              <a:t>ΕΛΕΓΧΕΤΑΙ</a:t>
            </a:r>
            <a:r>
              <a:rPr sz="2000" b="1" spc="-60" dirty="0">
                <a:latin typeface="Arial" panose="020B0604020202020204"/>
                <a:cs typeface="Arial" panose="020B0604020202020204"/>
              </a:rPr>
              <a:t>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spc="-25" dirty="0">
                <a:latin typeface="Arial" panose="020B0604020202020204"/>
                <a:cs typeface="Arial" panose="020B0604020202020204"/>
              </a:rPr>
              <a:t>ΤΗΝ </a:t>
            </a:r>
            <a:r>
              <a:rPr sz="2000" b="1" dirty="0">
                <a:latin typeface="Arial" panose="020B0604020202020204"/>
                <a:cs typeface="Arial" panose="020B0604020202020204"/>
              </a:rPr>
              <a:t>ΑΣΚΗΣΗ</a:t>
            </a:r>
            <a:r>
              <a:rPr sz="2000" b="1" spc="-65" dirty="0">
                <a:latin typeface="Arial" panose="020B0604020202020204"/>
                <a:cs typeface="Arial" panose="020B0604020202020204"/>
              </a:rPr>
              <a:t> </a:t>
            </a:r>
            <a:r>
              <a:rPr sz="2000" b="1" dirty="0">
                <a:latin typeface="Arial" panose="020B0604020202020204"/>
                <a:cs typeface="Arial" panose="020B0604020202020204"/>
              </a:rPr>
              <a:t>ΠΙΕΣΗΣ</a:t>
            </a:r>
            <a:r>
              <a:rPr sz="2000" b="1" spc="-55" dirty="0">
                <a:latin typeface="Arial" panose="020B0604020202020204"/>
                <a:cs typeface="Arial" panose="020B0604020202020204"/>
              </a:rPr>
              <a:t> </a:t>
            </a:r>
            <a:r>
              <a:rPr sz="2000" b="1" spc="-10" dirty="0">
                <a:latin typeface="Arial" panose="020B0604020202020204"/>
                <a:cs typeface="Arial" panose="020B0604020202020204"/>
              </a:rPr>
              <a:t>ΜΙΚΡΟΤΕΡΗΣ</a:t>
            </a:r>
            <a:r>
              <a:rPr sz="2000" b="1" spc="-135" dirty="0">
                <a:latin typeface="Arial" panose="020B0604020202020204"/>
                <a:cs typeface="Arial" panose="020B0604020202020204"/>
              </a:rPr>
              <a:t> </a:t>
            </a:r>
            <a:r>
              <a:rPr sz="2000" b="1" spc="-25" dirty="0">
                <a:latin typeface="Arial" panose="020B0604020202020204"/>
                <a:cs typeface="Arial" panose="020B0604020202020204"/>
              </a:rPr>
              <a:t>ΑΥΤΗΣ</a:t>
            </a:r>
            <a:r>
              <a:rPr sz="2000" b="1" spc="-60"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dirty="0">
                <a:latin typeface="Arial" panose="020B0604020202020204"/>
                <a:cs typeface="Arial" panose="020B0604020202020204"/>
              </a:rPr>
              <a:t>ΨΕΚΑΣΜΟΥ</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60" dirty="0">
                <a:latin typeface="Arial" panose="020B0604020202020204"/>
                <a:cs typeface="Arial" panose="020B0604020202020204"/>
              </a:rPr>
              <a:t> </a:t>
            </a:r>
            <a:r>
              <a:rPr sz="2000" b="1" spc="-25" dirty="0">
                <a:latin typeface="Arial" panose="020B0604020202020204"/>
                <a:cs typeface="Arial" panose="020B0604020202020204"/>
              </a:rPr>
              <a:t>ΜΕ </a:t>
            </a:r>
            <a:r>
              <a:rPr sz="2000" b="1" dirty="0">
                <a:latin typeface="Arial" panose="020B0604020202020204"/>
                <a:cs typeface="Arial" panose="020B0604020202020204"/>
              </a:rPr>
              <a:t>ΤΗΝ</a:t>
            </a:r>
            <a:r>
              <a:rPr sz="2000" b="1" spc="-50" dirty="0">
                <a:latin typeface="Arial" panose="020B0604020202020204"/>
                <a:cs typeface="Arial" panose="020B0604020202020204"/>
              </a:rPr>
              <a:t> </a:t>
            </a:r>
            <a:r>
              <a:rPr sz="2000" b="1" dirty="0">
                <a:latin typeface="Arial" panose="020B0604020202020204"/>
                <a:cs typeface="Arial" panose="020B0604020202020204"/>
              </a:rPr>
              <a:t>ΧΡΟΝΙΚΗ</a:t>
            </a:r>
            <a:r>
              <a:rPr sz="2000" b="1" spc="-50" dirty="0">
                <a:latin typeface="Arial" panose="020B0604020202020204"/>
                <a:cs typeface="Arial" panose="020B0604020202020204"/>
              </a:rPr>
              <a:t> </a:t>
            </a:r>
            <a:r>
              <a:rPr sz="2000" b="1" spc="-10" dirty="0">
                <a:latin typeface="Arial" panose="020B0604020202020204"/>
                <a:cs typeface="Arial" panose="020B0604020202020204"/>
              </a:rPr>
              <a:t>ΚΑΘΥΣΤΕΡΗΣΗ</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ΠΤΩΣΗΣ</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ΠΙΕΣΗΣ</a:t>
            </a:r>
            <a:r>
              <a:rPr sz="2000" b="1" spc="-110" dirty="0">
                <a:latin typeface="Arial" panose="020B0604020202020204"/>
                <a:cs typeface="Arial" panose="020B0604020202020204"/>
              </a:rPr>
              <a:t> </a:t>
            </a:r>
            <a:r>
              <a:rPr sz="2000" b="1" spc="-10" dirty="0">
                <a:latin typeface="Arial" panose="020B0604020202020204"/>
                <a:cs typeface="Arial" panose="020B0604020202020204"/>
              </a:rPr>
              <a:t>ΑΥΤΗΣ. </a:t>
            </a:r>
            <a:r>
              <a:rPr sz="2000" b="1" dirty="0">
                <a:latin typeface="Arial" panose="020B0604020202020204"/>
                <a:cs typeface="Arial" panose="020B0604020202020204"/>
              </a:rPr>
              <a:t>Ο</a:t>
            </a:r>
            <a:r>
              <a:rPr sz="2000" b="1" spc="-75" dirty="0">
                <a:latin typeface="Arial" panose="020B0604020202020204"/>
                <a:cs typeface="Arial" panose="020B0604020202020204"/>
              </a:rPr>
              <a:t> </a:t>
            </a:r>
            <a:r>
              <a:rPr sz="2000" b="1" dirty="0">
                <a:latin typeface="Arial" panose="020B0604020202020204"/>
                <a:cs typeface="Arial" panose="020B0604020202020204"/>
              </a:rPr>
              <a:t>ΧΡΟΝΟΣ</a:t>
            </a:r>
            <a:r>
              <a:rPr sz="2000" b="1" spc="-145" dirty="0">
                <a:latin typeface="Arial" panose="020B0604020202020204"/>
                <a:cs typeface="Arial" panose="020B0604020202020204"/>
              </a:rPr>
              <a:t> </a:t>
            </a:r>
            <a:r>
              <a:rPr sz="2000" b="1" spc="-40" dirty="0">
                <a:latin typeface="Arial" panose="020B0604020202020204"/>
                <a:cs typeface="Arial" panose="020B0604020202020204"/>
              </a:rPr>
              <a:t>ΑΥΤΟΣ</a:t>
            </a:r>
            <a:r>
              <a:rPr sz="2000" b="1" spc="-70" dirty="0">
                <a:latin typeface="Arial" panose="020B0604020202020204"/>
                <a:cs typeface="Arial" panose="020B0604020202020204"/>
              </a:rPr>
              <a:t> </a:t>
            </a:r>
            <a:r>
              <a:rPr sz="2000" b="1" spc="-10" dirty="0">
                <a:latin typeface="Arial" panose="020B0604020202020204"/>
                <a:cs typeface="Arial" panose="020B0604020202020204"/>
              </a:rPr>
              <a:t>ΣΥΓΚΡΙΝΕΤΑΙ</a:t>
            </a:r>
            <a:r>
              <a:rPr sz="2000" b="1" spc="-65" dirty="0">
                <a:latin typeface="Arial" panose="020B0604020202020204"/>
                <a:cs typeface="Arial" panose="020B0604020202020204"/>
              </a:rPr>
              <a:t> </a:t>
            </a:r>
            <a:r>
              <a:rPr sz="2000" b="1" dirty="0">
                <a:latin typeface="Arial" panose="020B0604020202020204"/>
                <a:cs typeface="Arial" panose="020B0604020202020204"/>
              </a:rPr>
              <a:t>ΜΕ</a:t>
            </a:r>
            <a:r>
              <a:rPr sz="2000" b="1" spc="-150" dirty="0">
                <a:latin typeface="Arial" panose="020B0604020202020204"/>
                <a:cs typeface="Arial" panose="020B0604020202020204"/>
              </a:rPr>
              <a:t> </a:t>
            </a:r>
            <a:r>
              <a:rPr sz="2000" b="1" spc="-30" dirty="0">
                <a:latin typeface="Arial" panose="020B0604020202020204"/>
                <a:cs typeface="Arial" panose="020B0604020202020204"/>
              </a:rPr>
              <a:t>ΑΥΤΟΝ</a:t>
            </a:r>
            <a:r>
              <a:rPr sz="2000" b="1" spc="-75" dirty="0">
                <a:latin typeface="Arial" panose="020B0604020202020204"/>
                <a:cs typeface="Arial" panose="020B0604020202020204"/>
              </a:rPr>
              <a:t>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spc="-55" dirty="0">
                <a:latin typeface="Arial" panose="020B0604020202020204"/>
                <a:cs typeface="Arial" panose="020B0604020202020204"/>
              </a:rPr>
              <a:t>ΚΑΤΑΣΚΕΥΑΣΤΗ </a:t>
            </a:r>
            <a:r>
              <a:rPr sz="2000" b="1" dirty="0">
                <a:latin typeface="Arial" panose="020B0604020202020204"/>
                <a:cs typeface="Arial" panose="020B0604020202020204"/>
              </a:rPr>
              <a:t>ΚΑΙ</a:t>
            </a:r>
            <a:r>
              <a:rPr sz="2000" b="1" spc="-114" dirty="0">
                <a:latin typeface="Arial" panose="020B0604020202020204"/>
                <a:cs typeface="Arial" panose="020B0604020202020204"/>
              </a:rPr>
              <a:t> </a:t>
            </a:r>
            <a:r>
              <a:rPr sz="2000" b="1" dirty="0">
                <a:latin typeface="Arial" panose="020B0604020202020204"/>
                <a:cs typeface="Arial" panose="020B0604020202020204"/>
              </a:rPr>
              <a:t>ΑΝ</a:t>
            </a:r>
            <a:r>
              <a:rPr sz="2000" b="1" spc="-35" dirty="0">
                <a:latin typeface="Arial" panose="020B0604020202020204"/>
                <a:cs typeface="Arial" panose="020B0604020202020204"/>
              </a:rPr>
              <a:t> </a:t>
            </a:r>
            <a:r>
              <a:rPr sz="2000" b="1" dirty="0">
                <a:latin typeface="Arial" panose="020B0604020202020204"/>
                <a:cs typeface="Arial" panose="020B0604020202020204"/>
              </a:rPr>
              <a:t>ΕΙΝΑΙ</a:t>
            </a:r>
            <a:r>
              <a:rPr sz="2000" b="1" spc="-25" dirty="0">
                <a:latin typeface="Arial" panose="020B0604020202020204"/>
                <a:cs typeface="Arial" panose="020B0604020202020204"/>
              </a:rPr>
              <a:t> </a:t>
            </a:r>
            <a:r>
              <a:rPr sz="2000" b="1" spc="-40" dirty="0">
                <a:latin typeface="Arial" panose="020B0604020202020204"/>
                <a:cs typeface="Arial" panose="020B0604020202020204"/>
              </a:rPr>
              <a:t>ΜΕΓΑΛΥΤΕΡΟΣ,</a:t>
            </a:r>
            <a:r>
              <a:rPr sz="2000" b="1" spc="-35" dirty="0">
                <a:latin typeface="Arial" panose="020B0604020202020204"/>
                <a:cs typeface="Arial" panose="020B0604020202020204"/>
              </a:rPr>
              <a:t> </a:t>
            </a:r>
            <a:r>
              <a:rPr sz="2000" b="1" dirty="0">
                <a:latin typeface="Arial" panose="020B0604020202020204"/>
                <a:cs typeface="Arial" panose="020B0604020202020204"/>
              </a:rPr>
              <a:t>ΟΙ</a:t>
            </a:r>
            <a:r>
              <a:rPr sz="2000" b="1" spc="-110" dirty="0">
                <a:latin typeface="Arial" panose="020B0604020202020204"/>
                <a:cs typeface="Arial" panose="020B0604020202020204"/>
              </a:rPr>
              <a:t> </a:t>
            </a:r>
            <a:r>
              <a:rPr sz="2000" b="1" dirty="0">
                <a:latin typeface="Arial" panose="020B0604020202020204"/>
                <a:cs typeface="Arial" panose="020B0604020202020204"/>
              </a:rPr>
              <a:t>ΑΝΟΧΕΣ</a:t>
            </a:r>
            <a:r>
              <a:rPr sz="2000" b="1" spc="-35" dirty="0">
                <a:latin typeface="Arial" panose="020B0604020202020204"/>
                <a:cs typeface="Arial" panose="020B0604020202020204"/>
              </a:rPr>
              <a:t> </a:t>
            </a:r>
            <a:r>
              <a:rPr sz="2000" b="1" dirty="0">
                <a:latin typeface="Arial" panose="020B0604020202020204"/>
                <a:cs typeface="Arial" panose="020B0604020202020204"/>
              </a:rPr>
              <a:t>ΒΕΛΟΝΑΣ</a:t>
            </a:r>
            <a:r>
              <a:rPr sz="2000" b="1" spc="-25" dirty="0">
                <a:latin typeface="Arial" panose="020B0604020202020204"/>
                <a:cs typeface="Arial" panose="020B0604020202020204"/>
              </a:rPr>
              <a:t> </a:t>
            </a:r>
            <a:r>
              <a:rPr sz="2000" b="1" dirty="0">
                <a:latin typeface="Arial" panose="020B0604020202020204"/>
                <a:cs typeface="Arial" panose="020B0604020202020204"/>
              </a:rPr>
              <a:t>–</a:t>
            </a:r>
            <a:r>
              <a:rPr sz="2000" b="1" spc="-35" dirty="0">
                <a:latin typeface="Arial" panose="020B0604020202020204"/>
                <a:cs typeface="Arial" panose="020B0604020202020204"/>
              </a:rPr>
              <a:t> </a:t>
            </a:r>
            <a:r>
              <a:rPr sz="2000" b="1" spc="-10" dirty="0">
                <a:latin typeface="Arial" panose="020B0604020202020204"/>
                <a:cs typeface="Arial" panose="020B0604020202020204"/>
              </a:rPr>
              <a:t>ΣΩΜΑΤΟΣ </a:t>
            </a:r>
            <a:r>
              <a:rPr sz="2000" b="1" dirty="0">
                <a:latin typeface="Arial" panose="020B0604020202020204"/>
                <a:cs typeface="Arial" panose="020B0604020202020204"/>
              </a:rPr>
              <a:t>ΕΙΝΑΙ</a:t>
            </a:r>
            <a:r>
              <a:rPr sz="2000" b="1" spc="-40" dirty="0">
                <a:latin typeface="Arial" panose="020B0604020202020204"/>
                <a:cs typeface="Arial" panose="020B0604020202020204"/>
              </a:rPr>
              <a:t> </a:t>
            </a:r>
            <a:r>
              <a:rPr sz="2000" b="1" spc="-35" dirty="0">
                <a:latin typeface="Arial" panose="020B0604020202020204"/>
                <a:cs typeface="Arial" panose="020B0604020202020204"/>
              </a:rPr>
              <a:t>ΜΕΓΑΛΕΣ,</a:t>
            </a:r>
            <a:r>
              <a:rPr sz="2000" b="1" spc="-105" dirty="0">
                <a:latin typeface="Arial" panose="020B0604020202020204"/>
                <a:cs typeface="Arial" panose="020B0604020202020204"/>
              </a:rPr>
              <a:t> </a:t>
            </a:r>
            <a:r>
              <a:rPr sz="2000" b="1" dirty="0">
                <a:latin typeface="Arial" panose="020B0604020202020204"/>
                <a:cs typeface="Arial" panose="020B0604020202020204"/>
              </a:rPr>
              <a:t>ΑΝ</a:t>
            </a:r>
            <a:r>
              <a:rPr sz="2000" b="1" spc="-25" dirty="0">
                <a:latin typeface="Arial" panose="020B0604020202020204"/>
                <a:cs typeface="Arial" panose="020B0604020202020204"/>
              </a:rPr>
              <a:t> </a:t>
            </a:r>
            <a:r>
              <a:rPr sz="2000" b="1" dirty="0">
                <a:latin typeface="Arial" panose="020B0604020202020204"/>
                <a:cs typeface="Arial" panose="020B0604020202020204"/>
              </a:rPr>
              <a:t>ΕΙΝΑΙ</a:t>
            </a:r>
            <a:r>
              <a:rPr sz="2000" b="1" spc="-15" dirty="0">
                <a:latin typeface="Arial" panose="020B0604020202020204"/>
                <a:cs typeface="Arial" panose="020B0604020202020204"/>
              </a:rPr>
              <a:t> </a:t>
            </a:r>
            <a:r>
              <a:rPr sz="2000" b="1" dirty="0">
                <a:latin typeface="Arial" panose="020B0604020202020204"/>
                <a:cs typeface="Arial" panose="020B0604020202020204"/>
              </a:rPr>
              <a:t>ΜΙΚΡΟΣ,</a:t>
            </a:r>
            <a:r>
              <a:rPr sz="2000" b="1" spc="-25" dirty="0">
                <a:latin typeface="Arial" panose="020B0604020202020204"/>
                <a:cs typeface="Arial" panose="020B0604020202020204"/>
              </a:rPr>
              <a:t> </a:t>
            </a:r>
            <a:r>
              <a:rPr sz="2000" b="1" spc="-10" dirty="0">
                <a:latin typeface="Arial" panose="020B0604020202020204"/>
                <a:cs typeface="Arial" panose="020B0604020202020204"/>
              </a:rPr>
              <a:t>ΜΙΚΡΕΣ.</a:t>
            </a:r>
            <a:endParaRPr sz="2000">
              <a:latin typeface="Arial" panose="020B0604020202020204"/>
              <a:cs typeface="Arial" panose="020B0604020202020204"/>
            </a:endParaRPr>
          </a:p>
          <a:p>
            <a:pPr marL="12700" marR="260985">
              <a:lnSpc>
                <a:spcPts val="2460"/>
              </a:lnSpc>
            </a:pPr>
            <a:r>
              <a:rPr sz="2000" b="1" dirty="0">
                <a:solidFill>
                  <a:srgbClr val="C4000A"/>
                </a:solidFill>
                <a:latin typeface="Arial" panose="020B0604020202020204"/>
                <a:cs typeface="Arial" panose="020B0604020202020204"/>
              </a:rPr>
              <a:t>ΚΑΙ</a:t>
            </a:r>
            <a:r>
              <a:rPr sz="2000" b="1" spc="-50" dirty="0">
                <a:solidFill>
                  <a:srgbClr val="C4000A"/>
                </a:solidFill>
                <a:latin typeface="Arial" panose="020B0604020202020204"/>
                <a:cs typeface="Arial" panose="020B0604020202020204"/>
              </a:rPr>
              <a:t> </a:t>
            </a:r>
            <a:r>
              <a:rPr sz="2000" b="1" dirty="0">
                <a:solidFill>
                  <a:srgbClr val="C4000A"/>
                </a:solidFill>
                <a:latin typeface="Arial" panose="020B0604020202020204"/>
                <a:cs typeface="Arial" panose="020B0604020202020204"/>
              </a:rPr>
              <a:t>ΣΤΙΣ</a:t>
            </a:r>
            <a:r>
              <a:rPr sz="2000" b="1" spc="-114" dirty="0">
                <a:solidFill>
                  <a:srgbClr val="C4000A"/>
                </a:solidFill>
                <a:latin typeface="Arial" panose="020B0604020202020204"/>
                <a:cs typeface="Arial" panose="020B0604020202020204"/>
              </a:rPr>
              <a:t> </a:t>
            </a:r>
            <a:r>
              <a:rPr sz="2000" b="1" spc="-85" dirty="0">
                <a:solidFill>
                  <a:srgbClr val="C4000A"/>
                </a:solidFill>
                <a:latin typeface="Arial" panose="020B0604020202020204"/>
                <a:cs typeface="Arial" panose="020B0604020202020204"/>
              </a:rPr>
              <a:t>ΔΥΟ</a:t>
            </a:r>
            <a:r>
              <a:rPr sz="2000" b="1" spc="-50" dirty="0">
                <a:solidFill>
                  <a:srgbClr val="C4000A"/>
                </a:solidFill>
                <a:latin typeface="Arial" panose="020B0604020202020204"/>
                <a:cs typeface="Arial" panose="020B0604020202020204"/>
              </a:rPr>
              <a:t> </a:t>
            </a:r>
            <a:r>
              <a:rPr sz="2000" b="1" dirty="0">
                <a:solidFill>
                  <a:srgbClr val="C4000A"/>
                </a:solidFill>
                <a:latin typeface="Arial" panose="020B0604020202020204"/>
                <a:cs typeface="Arial" panose="020B0604020202020204"/>
              </a:rPr>
              <a:t>ΠΕΡΙΠΤΩΣΕΙΣ</a:t>
            </a:r>
            <a:r>
              <a:rPr sz="2000" b="1" spc="-35" dirty="0">
                <a:solidFill>
                  <a:srgbClr val="C4000A"/>
                </a:solidFill>
                <a:latin typeface="Arial" panose="020B0604020202020204"/>
                <a:cs typeface="Arial" panose="020B0604020202020204"/>
              </a:rPr>
              <a:t> </a:t>
            </a:r>
            <a:r>
              <a:rPr sz="2000" b="1" dirty="0">
                <a:solidFill>
                  <a:srgbClr val="C4000A"/>
                </a:solidFill>
                <a:latin typeface="Arial" panose="020B0604020202020204"/>
                <a:cs typeface="Arial" panose="020B0604020202020204"/>
              </a:rPr>
              <a:t>Ο</a:t>
            </a:r>
            <a:r>
              <a:rPr sz="2000" b="1" spc="-40" dirty="0">
                <a:solidFill>
                  <a:srgbClr val="C4000A"/>
                </a:solidFill>
                <a:latin typeface="Arial" panose="020B0604020202020204"/>
                <a:cs typeface="Arial" panose="020B0604020202020204"/>
              </a:rPr>
              <a:t> </a:t>
            </a:r>
            <a:r>
              <a:rPr sz="2000" b="1" spc="-25">
                <a:solidFill>
                  <a:srgbClr val="C4000A"/>
                </a:solidFill>
                <a:latin typeface="Arial" panose="020B0604020202020204"/>
                <a:cs typeface="Arial" panose="020B0604020202020204"/>
              </a:rPr>
              <a:t>ΕΓΧΥΤΗΡΑΣ</a:t>
            </a:r>
            <a:r>
              <a:rPr sz="2000" b="1" spc="-125">
                <a:solidFill>
                  <a:srgbClr val="C4000A"/>
                </a:solidFill>
                <a:latin typeface="Arial" panose="020B0604020202020204"/>
                <a:cs typeface="Arial" panose="020B0604020202020204"/>
              </a:rPr>
              <a:t> </a:t>
            </a:r>
            <a:r>
              <a:rPr sz="2000" b="1" spc="-40" smtClean="0">
                <a:solidFill>
                  <a:srgbClr val="C4000A"/>
                </a:solidFill>
                <a:latin typeface="Arial" panose="020B0604020202020204"/>
                <a:cs typeface="Arial" panose="020B0604020202020204"/>
              </a:rPr>
              <a:t>ΑΝΤΙΚΑΘΙΣΤΑΤΑΙ</a:t>
            </a:r>
            <a:r>
              <a:rPr lang="el-GR" sz="2000" b="1" spc="-40" dirty="0" smtClean="0">
                <a:solidFill>
                  <a:srgbClr val="C4000A"/>
                </a:solidFill>
                <a:latin typeface="Arial" panose="020B0604020202020204"/>
                <a:cs typeface="Arial" panose="020B0604020202020204"/>
              </a:rPr>
              <a:t> </a:t>
            </a:r>
            <a:r>
              <a:rPr sz="2000" b="1" spc="-25" smtClean="0">
                <a:solidFill>
                  <a:srgbClr val="C4000A"/>
                </a:solidFill>
                <a:latin typeface="Arial" panose="020B0604020202020204"/>
                <a:cs typeface="Arial" panose="020B0604020202020204"/>
              </a:rPr>
              <a:t> </a:t>
            </a:r>
            <a:r>
              <a:rPr sz="2000" b="1" spc="-25" dirty="0">
                <a:solidFill>
                  <a:srgbClr val="C4000A"/>
                </a:solidFill>
                <a:latin typeface="Arial" panose="020B0604020202020204"/>
                <a:cs typeface="Arial" panose="020B0604020202020204"/>
              </a:rPr>
              <a:t>ΚΑΙ </a:t>
            </a:r>
            <a:r>
              <a:rPr sz="2000" b="1" spc="-10" dirty="0">
                <a:solidFill>
                  <a:srgbClr val="C4000A"/>
                </a:solidFill>
                <a:latin typeface="Arial" panose="020B0604020202020204"/>
                <a:cs typeface="Arial" panose="020B0604020202020204"/>
              </a:rPr>
              <a:t>ΕΠΙΣΚΕΥΑΖΕΤΑΙ.</a:t>
            </a:r>
            <a:endParaRPr sz="2000">
              <a:latin typeface="Arial" panose="020B0604020202020204"/>
              <a:cs typeface="Arial" panose="020B0604020202020204"/>
            </a:endParaRPr>
          </a:p>
        </p:txBody>
      </p:sp>
      <p:sp>
        <p:nvSpPr>
          <p:cNvPr id="3" name="object 3"/>
          <p:cNvSpPr/>
          <p:nvPr/>
        </p:nvSpPr>
        <p:spPr>
          <a:xfrm>
            <a:off x="283209" y="72389"/>
            <a:ext cx="8572500" cy="575310"/>
          </a:xfrm>
          <a:custGeom>
            <a:avLst/>
            <a:gdLst/>
            <a:ahLst/>
            <a:cxnLst/>
            <a:rect l="l" t="t" r="r" b="b"/>
            <a:pathLst>
              <a:path w="8572500" h="575310">
                <a:moveTo>
                  <a:pt x="8572500" y="0"/>
                </a:moveTo>
                <a:lnTo>
                  <a:pt x="0" y="0"/>
                </a:lnTo>
                <a:lnTo>
                  <a:pt x="0" y="575309"/>
                </a:lnTo>
                <a:lnTo>
                  <a:pt x="4286250" y="575309"/>
                </a:lnTo>
                <a:lnTo>
                  <a:pt x="8572500" y="57530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857224" y="162558"/>
            <a:ext cx="6576086"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smtClean="0">
                <a:solidFill>
                  <a:srgbClr val="FF0000"/>
                </a:solid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ΡΥΘΜΙΣΕΙΣ</a:t>
            </a:r>
            <a:r>
              <a:rPr sz="2400" b="0" u="none" spc="-85"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ΚΑΥΣΤΗΡΩΝ</a:t>
            </a:r>
            <a:r>
              <a:rPr sz="2400" b="0" u="none" spc="-80" smtClean="0">
                <a:solidFill>
                  <a:srgbClr val="FFFFFF"/>
                </a:solidFill>
                <a:uFill>
                  <a:solidFill>
                    <a:srgbClr val="FFFFFF"/>
                  </a:solidFill>
                </a:uFill>
                <a:latin typeface="Arial Black" panose="020B0A04020102020204"/>
                <a:cs typeface="Arial Black" panose="020B0A04020102020204"/>
              </a:rPr>
              <a:t> </a:t>
            </a:r>
            <a:r>
              <a:rPr sz="2400" b="0" u="none" spc="-10" smtClean="0">
                <a:solidFill>
                  <a:srgbClr val="FFFFFF"/>
                </a:solidFill>
                <a:uFill>
                  <a:solidFill>
                    <a:srgbClr val="FFFFFF"/>
                  </a:solidFill>
                </a:uFill>
                <a:latin typeface="Arial Black" panose="020B0A04020102020204"/>
                <a:cs typeface="Arial Black" panose="020B0A04020102020204"/>
              </a:rPr>
              <a:t>Μ.Ε.Κ.</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92811" y="143510"/>
            <a:ext cx="4986034" cy="6422198"/>
          </a:xfrm>
          <a:prstGeom prst="rect">
            <a:avLst/>
          </a:prstGeom>
        </p:spPr>
      </p:pic>
      <p:sp>
        <p:nvSpPr>
          <p:cNvPr id="3" name="object 3"/>
          <p:cNvSpPr txBox="1"/>
          <p:nvPr/>
        </p:nvSpPr>
        <p:spPr>
          <a:xfrm>
            <a:off x="4464921" y="2707022"/>
            <a:ext cx="4440555" cy="4086375"/>
          </a:xfrm>
          <a:prstGeom prst="rect">
            <a:avLst/>
          </a:prstGeom>
        </p:spPr>
        <p:txBody>
          <a:bodyPr vert="horz" wrap="square" lIns="0" tIns="38735" rIns="0" bIns="0" rtlCol="0">
            <a:spAutoFit/>
          </a:bodyPr>
          <a:lstStyle/>
          <a:p>
            <a:pPr marL="255905" marR="200025" indent="-226060">
              <a:lnSpc>
                <a:spcPts val="2740"/>
              </a:lnSpc>
              <a:spcBef>
                <a:spcPts val="305"/>
              </a:spcBef>
              <a:buAutoNum type="arabicPeriod"/>
              <a:tabLst>
                <a:tab pos="334010" algn="l"/>
              </a:tabLst>
            </a:pPr>
            <a:r>
              <a:rPr sz="3600" b="1" spc="-15" baseline="3000" dirty="0">
                <a:latin typeface="Calibri" panose="020F0502020204030204"/>
                <a:cs typeface="Calibri" panose="020F0502020204030204"/>
              </a:rPr>
              <a:t>ΗΛΕΚΤΡ</a:t>
            </a:r>
            <a:r>
              <a:rPr sz="3600" b="1" spc="-15" baseline="2000" dirty="0">
                <a:latin typeface="Calibri" panose="020F0502020204030204"/>
                <a:cs typeface="Calibri" panose="020F0502020204030204"/>
              </a:rPr>
              <a:t>ΟΝΙΚΗ</a:t>
            </a:r>
            <a:r>
              <a:rPr sz="3600" b="1" spc="-135" baseline="2000" dirty="0">
                <a:latin typeface="Calibri" panose="020F0502020204030204"/>
                <a:cs typeface="Calibri" panose="020F0502020204030204"/>
              </a:rPr>
              <a:t> </a:t>
            </a:r>
            <a:r>
              <a:rPr sz="3600" b="1" baseline="2000" dirty="0">
                <a:latin typeface="Calibri" panose="020F0502020204030204"/>
                <a:cs typeface="Calibri" panose="020F0502020204030204"/>
              </a:rPr>
              <a:t>ΜΟ</a:t>
            </a:r>
            <a:r>
              <a:rPr sz="3600" b="1" baseline="1000" dirty="0">
                <a:latin typeface="Calibri" panose="020F0502020204030204"/>
                <a:cs typeface="Calibri" panose="020F0502020204030204"/>
              </a:rPr>
              <a:t>ΝΑΔΑ</a:t>
            </a:r>
            <a:r>
              <a:rPr sz="3600" b="1" spc="-120" baseline="1000" dirty="0">
                <a:latin typeface="Calibri" panose="020F0502020204030204"/>
                <a:cs typeface="Calibri" panose="020F0502020204030204"/>
              </a:rPr>
              <a:t> </a:t>
            </a:r>
            <a:r>
              <a:rPr sz="3600" b="1" spc="-15" baseline="1000" dirty="0">
                <a:latin typeface="Calibri" panose="020F0502020204030204"/>
                <a:cs typeface="Calibri" panose="020F0502020204030204"/>
              </a:rPr>
              <a:t>Ε</a:t>
            </a:r>
            <a:r>
              <a:rPr sz="2400" b="1" spc="-10" dirty="0">
                <a:latin typeface="Calibri" panose="020F0502020204030204"/>
                <a:cs typeface="Calibri" panose="020F0502020204030204"/>
              </a:rPr>
              <a:t>ΛΕΓ- </a:t>
            </a:r>
            <a:r>
              <a:rPr sz="2400" b="1" spc="-20" dirty="0">
                <a:latin typeface="Calibri" panose="020F0502020204030204"/>
                <a:cs typeface="Calibri" panose="020F0502020204030204"/>
              </a:rPr>
              <a:t>ΧΟΥ.</a:t>
            </a:r>
            <a:endParaRPr sz="2400">
              <a:latin typeface="Calibri" panose="020F0502020204030204"/>
              <a:cs typeface="Calibri" panose="020F0502020204030204"/>
            </a:endParaRPr>
          </a:p>
          <a:p>
            <a:pPr marL="328930" indent="-302895">
              <a:lnSpc>
                <a:spcPct val="100000"/>
              </a:lnSpc>
              <a:spcBef>
                <a:spcPts val="70"/>
              </a:spcBef>
              <a:buAutoNum type="arabicPeriod"/>
              <a:tabLst>
                <a:tab pos="328930" algn="l"/>
              </a:tabLst>
            </a:pPr>
            <a:r>
              <a:rPr sz="3600" b="1" spc="-15" baseline="3000" dirty="0">
                <a:latin typeface="Calibri" panose="020F0502020204030204"/>
                <a:cs typeface="Calibri" panose="020F0502020204030204"/>
              </a:rPr>
              <a:t>ΗΛΕΚ</a:t>
            </a:r>
            <a:r>
              <a:rPr sz="3600" b="1" spc="-15" baseline="2000" dirty="0">
                <a:latin typeface="Calibri" panose="020F0502020204030204"/>
                <a:cs typeface="Calibri" panose="020F0502020204030204"/>
              </a:rPr>
              <a:t>ΤΡΟΜΑΓΝ</a:t>
            </a:r>
            <a:r>
              <a:rPr sz="3600" b="1" spc="-15" baseline="1000" dirty="0">
                <a:latin typeface="Calibri" panose="020F0502020204030204"/>
                <a:cs typeface="Calibri" panose="020F0502020204030204"/>
              </a:rPr>
              <a:t>ΗΤΙΚΗ</a:t>
            </a:r>
            <a:r>
              <a:rPr sz="3600" b="1" spc="-157" baseline="1000" dirty="0">
                <a:latin typeface="Calibri" panose="020F0502020204030204"/>
                <a:cs typeface="Calibri" panose="020F0502020204030204"/>
              </a:rPr>
              <a:t> </a:t>
            </a:r>
            <a:r>
              <a:rPr sz="3600" b="1" spc="-15" baseline="1000" dirty="0">
                <a:latin typeface="Calibri" panose="020F0502020204030204"/>
                <a:cs typeface="Calibri" panose="020F0502020204030204"/>
              </a:rPr>
              <a:t>ΒΑ</a:t>
            </a:r>
            <a:r>
              <a:rPr sz="2400" b="1" spc="-10" dirty="0">
                <a:latin typeface="Calibri" panose="020F0502020204030204"/>
                <a:cs typeface="Calibri" panose="020F0502020204030204"/>
              </a:rPr>
              <a:t>ΛΒΙΔΑ</a:t>
            </a:r>
            <a:endParaRPr sz="2400">
              <a:latin typeface="Calibri" panose="020F0502020204030204"/>
              <a:cs typeface="Calibri" panose="020F0502020204030204"/>
            </a:endParaRPr>
          </a:p>
          <a:p>
            <a:pPr marL="326390" indent="-302895">
              <a:lnSpc>
                <a:spcPct val="100000"/>
              </a:lnSpc>
              <a:spcBef>
                <a:spcPts val="10"/>
              </a:spcBef>
              <a:buAutoNum type="arabicPeriod"/>
              <a:tabLst>
                <a:tab pos="326390" algn="l"/>
              </a:tabLst>
            </a:pPr>
            <a:r>
              <a:rPr sz="3600" b="1" spc="-44" baseline="3000" dirty="0">
                <a:latin typeface="Calibri" panose="020F0502020204030204"/>
                <a:cs typeface="Calibri" panose="020F0502020204030204"/>
              </a:rPr>
              <a:t>ΑΙΣΘΗΤ</a:t>
            </a:r>
            <a:r>
              <a:rPr sz="3600" b="1" spc="-44" baseline="2000" dirty="0">
                <a:latin typeface="Calibri" panose="020F0502020204030204"/>
                <a:cs typeface="Calibri" panose="020F0502020204030204"/>
              </a:rPr>
              <a:t>ΗΡΑΣ</a:t>
            </a:r>
            <a:r>
              <a:rPr sz="3600" b="1" spc="-75" baseline="2000" dirty="0">
                <a:latin typeface="Calibri" panose="020F0502020204030204"/>
                <a:cs typeface="Calibri" panose="020F0502020204030204"/>
              </a:rPr>
              <a:t> </a:t>
            </a:r>
            <a:r>
              <a:rPr sz="3600" b="1" spc="-15" baseline="2000" dirty="0">
                <a:latin typeface="Calibri" panose="020F0502020204030204"/>
                <a:cs typeface="Calibri" panose="020F0502020204030204"/>
              </a:rPr>
              <a:t>ΕΚΚΕ</a:t>
            </a:r>
            <a:r>
              <a:rPr sz="3600" b="1" spc="-15" baseline="1000" dirty="0">
                <a:latin typeface="Calibri" panose="020F0502020204030204"/>
                <a:cs typeface="Calibri" panose="020F0502020204030204"/>
              </a:rPr>
              <a:t>ΝΤΡΟΦΟ</a:t>
            </a:r>
            <a:r>
              <a:rPr sz="2400" b="1" spc="-10" dirty="0">
                <a:latin typeface="Calibri" panose="020F0502020204030204"/>
                <a:cs typeface="Calibri" panose="020F0502020204030204"/>
              </a:rPr>
              <a:t>ΡΟΥ.</a:t>
            </a:r>
            <a:endParaRPr sz="2400">
              <a:latin typeface="Calibri" panose="020F0502020204030204"/>
              <a:cs typeface="Calibri" panose="020F0502020204030204"/>
            </a:endParaRPr>
          </a:p>
          <a:p>
            <a:pPr marL="257175" indent="-236855">
              <a:lnSpc>
                <a:spcPts val="2870"/>
              </a:lnSpc>
              <a:spcBef>
                <a:spcPts val="5"/>
              </a:spcBef>
              <a:buAutoNum type="arabicPeriod"/>
              <a:tabLst>
                <a:tab pos="257810" algn="l"/>
              </a:tabLst>
            </a:pPr>
            <a:r>
              <a:rPr sz="3600" b="1" spc="-37" baseline="3000" dirty="0">
                <a:latin typeface="Calibri" panose="020F0502020204030204"/>
                <a:cs typeface="Calibri" panose="020F0502020204030204"/>
              </a:rPr>
              <a:t>ΑΙΣΘΗΤΗΡ</a:t>
            </a:r>
            <a:r>
              <a:rPr sz="3600" b="1" spc="-37" baseline="2000" dirty="0">
                <a:latin typeface="Calibri" panose="020F0502020204030204"/>
                <a:cs typeface="Calibri" panose="020F0502020204030204"/>
              </a:rPr>
              <a:t>ΑΣ</a:t>
            </a:r>
            <a:r>
              <a:rPr sz="3600" b="1" spc="-120" baseline="2000" dirty="0">
                <a:latin typeface="Calibri" panose="020F0502020204030204"/>
                <a:cs typeface="Calibri" panose="020F0502020204030204"/>
              </a:rPr>
              <a:t> </a:t>
            </a:r>
            <a:r>
              <a:rPr sz="3600" b="1" spc="-37" baseline="2000" dirty="0">
                <a:latin typeface="Calibri" panose="020F0502020204030204"/>
                <a:cs typeface="Calibri" panose="020F0502020204030204"/>
              </a:rPr>
              <a:t>ΣΤΡΟΦ</a:t>
            </a:r>
            <a:r>
              <a:rPr sz="3600" b="1" spc="-37" baseline="1000" dirty="0">
                <a:latin typeface="Calibri" panose="020F0502020204030204"/>
                <a:cs typeface="Calibri" panose="020F0502020204030204"/>
              </a:rPr>
              <a:t>ΑΛΟΦΟ</a:t>
            </a:r>
            <a:r>
              <a:rPr sz="2400" b="1" spc="-25" dirty="0">
                <a:latin typeface="Calibri" panose="020F0502020204030204"/>
                <a:cs typeface="Calibri" panose="020F0502020204030204"/>
              </a:rPr>
              <a:t>ΡΟΥ.</a:t>
            </a:r>
            <a:endParaRPr sz="2400">
              <a:latin typeface="Calibri" panose="020F0502020204030204"/>
              <a:cs typeface="Calibri" panose="020F0502020204030204"/>
            </a:endParaRPr>
          </a:p>
          <a:p>
            <a:pPr marL="255905" indent="-237490">
              <a:lnSpc>
                <a:spcPts val="2870"/>
              </a:lnSpc>
              <a:buAutoNum type="arabicPeriod"/>
              <a:tabLst>
                <a:tab pos="256540" algn="l"/>
              </a:tabLst>
            </a:pPr>
            <a:r>
              <a:rPr sz="3600" b="1" spc="-44" baseline="3000" dirty="0">
                <a:latin typeface="Calibri" panose="020F0502020204030204"/>
                <a:cs typeface="Calibri" panose="020F0502020204030204"/>
              </a:rPr>
              <a:t>ΑΙΣΘΗ</a:t>
            </a:r>
            <a:r>
              <a:rPr sz="3600" b="1" spc="-44" baseline="2000" dirty="0">
                <a:latin typeface="Calibri" panose="020F0502020204030204"/>
                <a:cs typeface="Calibri" panose="020F0502020204030204"/>
              </a:rPr>
              <a:t>ΤΗΡΑΣ</a:t>
            </a:r>
            <a:r>
              <a:rPr sz="3600" b="1" spc="-75" baseline="2000" dirty="0">
                <a:latin typeface="Calibri" panose="020F0502020204030204"/>
                <a:cs typeface="Calibri" panose="020F0502020204030204"/>
              </a:rPr>
              <a:t> </a:t>
            </a:r>
            <a:r>
              <a:rPr sz="3600" b="1" spc="-15" baseline="2000" dirty="0">
                <a:latin typeface="Calibri" panose="020F0502020204030204"/>
                <a:cs typeface="Calibri" panose="020F0502020204030204"/>
              </a:rPr>
              <a:t>ΘΕ</a:t>
            </a:r>
            <a:r>
              <a:rPr sz="3600" b="1" spc="-15" baseline="1000" dirty="0">
                <a:latin typeface="Calibri" panose="020F0502020204030204"/>
                <a:cs typeface="Calibri" panose="020F0502020204030204"/>
              </a:rPr>
              <a:t>ΡΜΟΚΡΑ</a:t>
            </a:r>
            <a:r>
              <a:rPr sz="2400" b="1" spc="-10" dirty="0">
                <a:latin typeface="Calibri" panose="020F0502020204030204"/>
                <a:cs typeface="Calibri" panose="020F0502020204030204"/>
              </a:rPr>
              <a:t>ΣΙΑΣ.</a:t>
            </a:r>
            <a:endParaRPr sz="2400">
              <a:latin typeface="Calibri" panose="020F0502020204030204"/>
              <a:cs typeface="Calibri" panose="020F0502020204030204"/>
            </a:endParaRPr>
          </a:p>
          <a:p>
            <a:pPr marL="241935" marR="40005" indent="-226060">
              <a:lnSpc>
                <a:spcPts val="2760"/>
              </a:lnSpc>
              <a:spcBef>
                <a:spcPts val="200"/>
              </a:spcBef>
              <a:buAutoNum type="arabicPeriod"/>
              <a:tabLst>
                <a:tab pos="254000" algn="l"/>
              </a:tabLst>
            </a:pPr>
            <a:r>
              <a:rPr sz="3600" b="1" spc="-44" baseline="3000">
                <a:latin typeface="Calibri" panose="020F0502020204030204"/>
                <a:cs typeface="Calibri" panose="020F0502020204030204"/>
              </a:rPr>
              <a:t>ΑΙΣΘΗΤ</a:t>
            </a:r>
            <a:r>
              <a:rPr sz="3600" b="1" spc="-44" baseline="2000">
                <a:latin typeface="Calibri" panose="020F0502020204030204"/>
                <a:cs typeface="Calibri" panose="020F0502020204030204"/>
              </a:rPr>
              <a:t>ΗΡΑΣ</a:t>
            </a:r>
            <a:r>
              <a:rPr sz="3600" b="1" spc="-104" baseline="2000">
                <a:latin typeface="Calibri" panose="020F0502020204030204"/>
                <a:cs typeface="Calibri" panose="020F0502020204030204"/>
              </a:rPr>
              <a:t> </a:t>
            </a:r>
            <a:r>
              <a:rPr sz="3600" b="1" baseline="2000" smtClean="0">
                <a:latin typeface="Calibri" panose="020F0502020204030204"/>
                <a:cs typeface="Calibri" panose="020F0502020204030204"/>
              </a:rPr>
              <a:t>ΠΙΕΣ</a:t>
            </a:r>
            <a:r>
              <a:rPr lang="el-GR" sz="3600" b="1" baseline="1000" dirty="0">
                <a:latin typeface="Calibri" panose="020F0502020204030204"/>
                <a:cs typeface="Calibri" panose="020F0502020204030204"/>
              </a:rPr>
              <a:t>Η</a:t>
            </a:r>
            <a:r>
              <a:rPr sz="3600" b="1" baseline="1000" smtClean="0">
                <a:latin typeface="Calibri" panose="020F0502020204030204"/>
                <a:cs typeface="Calibri" panose="020F0502020204030204"/>
              </a:rPr>
              <a:t>Σ</a:t>
            </a:r>
            <a:r>
              <a:rPr sz="3600" b="1" spc="-89" baseline="1000" smtClean="0">
                <a:latin typeface="Calibri" panose="020F0502020204030204"/>
                <a:cs typeface="Calibri" panose="020F0502020204030204"/>
              </a:rPr>
              <a:t> </a:t>
            </a:r>
            <a:r>
              <a:rPr sz="3600" b="1" spc="-15" baseline="1000">
                <a:latin typeface="Calibri" panose="020F0502020204030204"/>
                <a:cs typeface="Calibri" panose="020F0502020204030204"/>
              </a:rPr>
              <a:t>ΥΠΕ</a:t>
            </a:r>
            <a:r>
              <a:rPr sz="2400" b="1" spc="-10">
                <a:latin typeface="Calibri" panose="020F0502020204030204"/>
                <a:cs typeface="Calibri" panose="020F0502020204030204"/>
              </a:rPr>
              <a:t>ΡΠΛΗ- </a:t>
            </a:r>
            <a:r>
              <a:rPr lang="el-GR" sz="3600" b="1" spc="-15" baseline="1000" dirty="0" smtClean="0">
                <a:latin typeface="Calibri" panose="020F0502020204030204"/>
                <a:cs typeface="Calibri" panose="020F0502020204030204"/>
              </a:rPr>
              <a:t>ΡΩΣΗΣ</a:t>
            </a:r>
            <a:r>
              <a:rPr sz="2400" b="1" spc="-10" smtClean="0">
                <a:latin typeface="Calibri" panose="020F0502020204030204"/>
                <a:cs typeface="Calibri" panose="020F0502020204030204"/>
              </a:rPr>
              <a:t>.</a:t>
            </a:r>
            <a:endParaRPr sz="2400">
              <a:latin typeface="Calibri" panose="020F0502020204030204"/>
              <a:cs typeface="Calibri" panose="020F0502020204030204"/>
            </a:endParaRPr>
          </a:p>
          <a:p>
            <a:pPr marL="236855" marR="53975" indent="-224790">
              <a:lnSpc>
                <a:spcPts val="2780"/>
              </a:lnSpc>
              <a:spcBef>
                <a:spcPts val="230"/>
              </a:spcBef>
              <a:buAutoNum type="arabicPeriod"/>
              <a:tabLst>
                <a:tab pos="248920" algn="l"/>
              </a:tabLst>
            </a:pPr>
            <a:r>
              <a:rPr sz="3600" b="1" spc="-37" baseline="3000" dirty="0">
                <a:latin typeface="Calibri" panose="020F0502020204030204"/>
                <a:cs typeface="Calibri" panose="020F0502020204030204"/>
              </a:rPr>
              <a:t>ΑΙΣΘΗΤΗ</a:t>
            </a:r>
            <a:r>
              <a:rPr sz="3600" b="1" spc="-37" baseline="2000" dirty="0">
                <a:latin typeface="Calibri" panose="020F0502020204030204"/>
                <a:cs typeface="Calibri" panose="020F0502020204030204"/>
              </a:rPr>
              <a:t>ΡΑΣ</a:t>
            </a:r>
            <a:r>
              <a:rPr sz="3600" b="1" spc="-120" baseline="2000" dirty="0">
                <a:latin typeface="Calibri" panose="020F0502020204030204"/>
                <a:cs typeface="Calibri" panose="020F0502020204030204"/>
              </a:rPr>
              <a:t> </a:t>
            </a:r>
            <a:r>
              <a:rPr sz="3600" b="1" spc="-30" baseline="2000" dirty="0">
                <a:latin typeface="Calibri" panose="020F0502020204030204"/>
                <a:cs typeface="Calibri" panose="020F0502020204030204"/>
              </a:rPr>
              <a:t>ΠΟΔ</a:t>
            </a:r>
            <a:r>
              <a:rPr sz="3600" b="1" spc="-30" baseline="1000" dirty="0">
                <a:latin typeface="Calibri" panose="020F0502020204030204"/>
                <a:cs typeface="Calibri" panose="020F0502020204030204"/>
              </a:rPr>
              <a:t>ΩΣΤΗΡΙΟΥ</a:t>
            </a:r>
            <a:r>
              <a:rPr sz="3600" b="1" spc="-112" baseline="1000" dirty="0">
                <a:latin typeface="Calibri" panose="020F0502020204030204"/>
                <a:cs typeface="Calibri" panose="020F0502020204030204"/>
              </a:rPr>
              <a:t> </a:t>
            </a:r>
            <a:r>
              <a:rPr sz="2400" b="1" spc="-20" dirty="0">
                <a:latin typeface="Calibri" panose="020F0502020204030204"/>
                <a:cs typeface="Calibri" panose="020F0502020204030204"/>
              </a:rPr>
              <a:t>ΕΠΙ- </a:t>
            </a:r>
            <a:r>
              <a:rPr sz="3600" b="1" spc="-15" baseline="1000" dirty="0">
                <a:latin typeface="Calibri" panose="020F0502020204030204"/>
                <a:cs typeface="Calibri" panose="020F0502020204030204"/>
              </a:rPr>
              <a:t>ΤΑΧΥΝΣ</a:t>
            </a:r>
            <a:r>
              <a:rPr sz="2400" b="1" spc="-10" dirty="0">
                <a:latin typeface="Calibri" panose="020F0502020204030204"/>
                <a:cs typeface="Calibri" panose="020F0502020204030204"/>
              </a:rPr>
              <a:t>ΕΩΣ.</a:t>
            </a:r>
            <a:endParaRPr sz="24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543810" y="1089659"/>
            <a:ext cx="4055745" cy="391160"/>
          </a:xfrm>
          <a:prstGeom prst="rect">
            <a:avLst/>
          </a:prstGeom>
        </p:spPr>
        <p:txBody>
          <a:bodyPr vert="horz" wrap="square" lIns="0" tIns="12700" rIns="0" bIns="0" rtlCol="0">
            <a:spAutoFit/>
          </a:bodyPr>
          <a:lstStyle/>
          <a:p>
            <a:pPr marL="12700">
              <a:lnSpc>
                <a:spcPct val="100000"/>
              </a:lnSpc>
              <a:spcBef>
                <a:spcPts val="100"/>
              </a:spcBef>
            </a:pPr>
            <a:r>
              <a:rPr sz="2400" b="1" u="sng" dirty="0">
                <a:uFill>
                  <a:solidFill>
                    <a:srgbClr val="000000"/>
                  </a:solidFill>
                </a:uFill>
                <a:latin typeface="Calibri" panose="020F0502020204030204"/>
                <a:cs typeface="Calibri" panose="020F0502020204030204"/>
              </a:rPr>
              <a:t>PRESSURE</a:t>
            </a:r>
            <a:r>
              <a:rPr sz="2400" b="1" u="sng" spc="-120" dirty="0">
                <a:uFill>
                  <a:solidFill>
                    <a:srgbClr val="000000"/>
                  </a:solidFill>
                </a:uFill>
                <a:latin typeface="Calibri" panose="020F0502020204030204"/>
                <a:cs typeface="Calibri" panose="020F0502020204030204"/>
              </a:rPr>
              <a:t> </a:t>
            </a:r>
            <a:r>
              <a:rPr sz="2400" b="1" u="sng" dirty="0">
                <a:uFill>
                  <a:solidFill>
                    <a:srgbClr val="000000"/>
                  </a:solidFill>
                </a:uFill>
                <a:latin typeface="Calibri" panose="020F0502020204030204"/>
                <a:cs typeface="Calibri" panose="020F0502020204030204"/>
              </a:rPr>
              <a:t>TESTING</a:t>
            </a:r>
            <a:r>
              <a:rPr sz="2400" b="1" u="sng" spc="-110" dirty="0">
                <a:uFill>
                  <a:solidFill>
                    <a:srgbClr val="000000"/>
                  </a:solidFill>
                </a:uFill>
                <a:latin typeface="Calibri" panose="020F0502020204030204"/>
                <a:cs typeface="Calibri" panose="020F0502020204030204"/>
              </a:rPr>
              <a:t> </a:t>
            </a:r>
            <a:r>
              <a:rPr sz="2400" b="1" u="sng" spc="-10" dirty="0">
                <a:uFill>
                  <a:solidFill>
                    <a:srgbClr val="000000"/>
                  </a:solidFill>
                </a:uFill>
                <a:latin typeface="Calibri" panose="020F0502020204030204"/>
                <a:cs typeface="Calibri" panose="020F0502020204030204"/>
              </a:rPr>
              <a:t>PROCEDURE</a:t>
            </a:r>
            <a:endParaRPr sz="2400">
              <a:latin typeface="Calibri" panose="020F0502020204030204"/>
              <a:cs typeface="Calibri" panose="020F0502020204030204"/>
            </a:endParaRPr>
          </a:p>
        </p:txBody>
      </p:sp>
      <p:sp>
        <p:nvSpPr>
          <p:cNvPr id="3" name="object 3"/>
          <p:cNvSpPr/>
          <p:nvPr/>
        </p:nvSpPr>
        <p:spPr>
          <a:xfrm>
            <a:off x="285720" y="285728"/>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8596" y="214290"/>
            <a:ext cx="8143931" cy="751488"/>
          </a:xfrm>
          <a:prstGeom prst="rect">
            <a:avLst/>
          </a:prstGeom>
        </p:spPr>
        <p:txBody>
          <a:bodyPr vert="horz" wrap="square" lIns="0" tIns="12700" rIns="0" bIns="0" rtlCol="0">
            <a:spAutoFit/>
          </a:bodyPr>
          <a:lstStyle/>
          <a:p>
            <a:pPr marL="12700">
              <a:lnSpc>
                <a:spcPct val="100000"/>
              </a:lnSpc>
              <a:spcBef>
                <a:spcPts val="100"/>
              </a:spcBef>
              <a:tabLst>
                <a:tab pos="516255" algn="l"/>
              </a:tabLst>
            </a:pPr>
            <a:br>
              <a:rPr lang="el-GR" sz="2400" b="0" u="heavy" spc="-50" dirty="0" smtClean="0">
                <a:solidFill>
                  <a:srgbClr val="FF0000"/>
                </a:solidFill>
                <a:uFill>
                  <a:solidFill>
                    <a:srgbClr val="FF0000"/>
                  </a:solidFill>
                </a:uFill>
                <a:latin typeface="Arial Black" panose="020B0A04020102020204"/>
                <a:cs typeface="Arial Black" panose="020B0A04020102020204"/>
              </a:rPr>
            </a:br>
            <a:r>
              <a:rPr lang="el-GR" sz="2400" b="0" u="none" spc="-50" dirty="0" smtClean="0">
                <a:solidFill>
                  <a:srgbClr val="FF0000"/>
                </a:solidFill>
                <a:uFill>
                  <a:solidFill>
                    <a:srgbClr val="FF0000"/>
                  </a:solidFill>
                </a:uFill>
                <a:latin typeface="Arial Black" panose="020B0A04020102020204"/>
                <a:cs typeface="Arial Black" panose="020B0A04020102020204"/>
              </a:rPr>
              <a:t> </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ΡΥΘΜΙΣΕΙΣ</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ΚΑΥΣΤΗΡΩΝ</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6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2χρονη</a:t>
            </a:r>
            <a:endParaRPr sz="2400" u="none">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2268220" y="2132329"/>
            <a:ext cx="4392930" cy="4608830"/>
          </a:xfrm>
          <a:prstGeom prst="rect">
            <a:avLst/>
          </a:prstGeom>
        </p:spPr>
      </p:pic>
    </p:spTree>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352128" y="991869"/>
            <a:ext cx="4708561" cy="5525770"/>
          </a:xfrm>
          <a:prstGeom prst="rect">
            <a:avLst/>
          </a:prstGeom>
        </p:spPr>
      </p:pic>
      <p:graphicFrame>
        <p:nvGraphicFramePr>
          <p:cNvPr id="3" name="object 3"/>
          <p:cNvGraphicFramePr>
            <a:graphicFrameLocks noGrp="1"/>
          </p:cNvGraphicFramePr>
          <p:nvPr/>
        </p:nvGraphicFramePr>
        <p:xfrm>
          <a:off x="603250" y="942052"/>
          <a:ext cx="7547610" cy="5285099"/>
        </p:xfrm>
        <a:graphic>
          <a:graphicData uri="http://schemas.openxmlformats.org/drawingml/2006/table">
            <a:tbl>
              <a:tblPr firstRow="1" bandRow="1">
                <a:tableStyleId>{2D5ABB26-0587-4C30-8999-92F81FD0307C}</a:tableStyleId>
              </a:tblPr>
              <a:tblGrid>
                <a:gridCol w="302895"/>
                <a:gridCol w="7244715"/>
              </a:tblGrid>
              <a:tr h="410209">
                <a:tc>
                  <a:txBody>
                    <a:bodyPr/>
                    <a:lstStyle/>
                    <a:p>
                      <a:pPr>
                        <a:lnSpc>
                          <a:spcPct val="100000"/>
                        </a:lnSpc>
                        <a:spcBef>
                          <a:spcPts val="40"/>
                        </a:spcBef>
                      </a:pPr>
                      <a:endParaRPr sz="800">
                        <a:latin typeface="Times New Roman" panose="02020603050405020304"/>
                        <a:cs typeface="Times New Roman" panose="02020603050405020304"/>
                      </a:endParaRPr>
                    </a:p>
                    <a:p>
                      <a:pPr marL="31750">
                        <a:lnSpc>
                          <a:spcPct val="100000"/>
                        </a:lnSpc>
                      </a:pPr>
                      <a:r>
                        <a:rPr sz="1050" b="1" spc="-25" dirty="0">
                          <a:latin typeface="Calibri" panose="020F0502020204030204"/>
                          <a:cs typeface="Calibri" panose="020F0502020204030204"/>
                        </a:rPr>
                        <a:t>016</a:t>
                      </a:r>
                      <a:endParaRPr sz="1050">
                        <a:latin typeface="Calibri" panose="020F0502020204030204"/>
                        <a:cs typeface="Calibri" panose="020F0502020204030204"/>
                      </a:endParaRPr>
                    </a:p>
                  </a:txBody>
                  <a:tcPr marL="0" marR="0" marT="5080" marB="0"/>
                </a:tc>
                <a:tc>
                  <a:txBody>
                    <a:bodyPr/>
                    <a:lstStyle/>
                    <a:p>
                      <a:pPr>
                        <a:lnSpc>
                          <a:spcPct val="100000"/>
                        </a:lnSpc>
                        <a:spcBef>
                          <a:spcPts val="40"/>
                        </a:spcBef>
                      </a:pPr>
                      <a:endParaRPr sz="800">
                        <a:latin typeface="Times New Roman" panose="02020603050405020304"/>
                        <a:cs typeface="Times New Roman" panose="02020603050405020304"/>
                      </a:endParaRPr>
                    </a:p>
                    <a:p>
                      <a:pPr marL="68580">
                        <a:lnSpc>
                          <a:spcPct val="100000"/>
                        </a:lnSpc>
                      </a:pPr>
                      <a:r>
                        <a:rPr sz="1050" b="1" dirty="0">
                          <a:latin typeface="Calibri" panose="020F0502020204030204"/>
                          <a:cs typeface="Calibri" panose="020F0502020204030204"/>
                        </a:rPr>
                        <a:t>Thrust</a:t>
                      </a:r>
                      <a:r>
                        <a:rPr sz="1050" b="1" spc="-25" dirty="0">
                          <a:latin typeface="Calibri" panose="020F0502020204030204"/>
                          <a:cs typeface="Calibri" panose="020F0502020204030204"/>
                        </a:rPr>
                        <a:t> </a:t>
                      </a:r>
                      <a:r>
                        <a:rPr sz="1050" b="1" spc="-10" dirty="0">
                          <a:latin typeface="Calibri" panose="020F0502020204030204"/>
                          <a:cs typeface="Calibri" panose="020F0502020204030204"/>
                        </a:rPr>
                        <a:t>piece</a:t>
                      </a:r>
                      <a:endParaRPr sz="1050">
                        <a:latin typeface="Calibri" panose="020F0502020204030204"/>
                        <a:cs typeface="Calibri" panose="020F0502020204030204"/>
                      </a:endParaRPr>
                    </a:p>
                  </a:txBody>
                  <a:tcPr marL="0" marR="0" marT="5080" marB="0"/>
                </a:tc>
              </a:tr>
              <a:tr h="306070">
                <a:tc>
                  <a:txBody>
                    <a:bodyPr/>
                    <a:lstStyle/>
                    <a:p>
                      <a:pPr marL="31750">
                        <a:lnSpc>
                          <a:spcPct val="100000"/>
                        </a:lnSpc>
                        <a:spcBef>
                          <a:spcPts val="695"/>
                        </a:spcBef>
                      </a:pPr>
                      <a:r>
                        <a:rPr sz="1050" b="1" spc="-25" dirty="0">
                          <a:latin typeface="Calibri" panose="020F0502020204030204"/>
                          <a:cs typeface="Calibri" panose="020F0502020204030204"/>
                        </a:rPr>
                        <a:t>041</a:t>
                      </a:r>
                      <a:endParaRPr sz="1050">
                        <a:latin typeface="Calibri" panose="020F0502020204030204"/>
                        <a:cs typeface="Calibri" panose="020F0502020204030204"/>
                      </a:endParaRPr>
                    </a:p>
                  </a:txBody>
                  <a:tcPr marL="0" marR="0" marT="88265" marB="0"/>
                </a:tc>
                <a:tc>
                  <a:txBody>
                    <a:bodyPr/>
                    <a:lstStyle/>
                    <a:p>
                      <a:pPr marL="68580">
                        <a:lnSpc>
                          <a:spcPct val="100000"/>
                        </a:lnSpc>
                        <a:spcBef>
                          <a:spcPts val="695"/>
                        </a:spcBef>
                      </a:pPr>
                      <a:r>
                        <a:rPr sz="1050" b="1" spc="-10" dirty="0">
                          <a:latin typeface="Calibri" panose="020F0502020204030204"/>
                          <a:cs typeface="Calibri" panose="020F0502020204030204"/>
                        </a:rPr>
                        <a:t>Cut-</a:t>
                      </a:r>
                      <a:r>
                        <a:rPr sz="1050" b="1" dirty="0">
                          <a:latin typeface="Calibri" panose="020F0502020204030204"/>
                          <a:cs typeface="Calibri" panose="020F0502020204030204"/>
                        </a:rPr>
                        <a:t>off</a:t>
                      </a:r>
                      <a:r>
                        <a:rPr sz="1050" b="1" spc="15" dirty="0">
                          <a:latin typeface="Calibri" panose="020F0502020204030204"/>
                          <a:cs typeface="Calibri" panose="020F0502020204030204"/>
                        </a:rPr>
                        <a:t> </a:t>
                      </a:r>
                      <a:r>
                        <a:rPr sz="1050" b="1" spc="-10" dirty="0">
                          <a:latin typeface="Calibri" panose="020F0502020204030204"/>
                          <a:cs typeface="Calibri" panose="020F0502020204030204"/>
                        </a:rPr>
                        <a:t>shaft</a:t>
                      </a:r>
                      <a:endParaRPr sz="1050">
                        <a:latin typeface="Calibri" panose="020F0502020204030204"/>
                        <a:cs typeface="Calibri" panose="020F0502020204030204"/>
                      </a:endParaRPr>
                    </a:p>
                  </a:txBody>
                  <a:tcPr marL="0" marR="0" marT="88265" marB="0"/>
                </a:tc>
              </a:tr>
              <a:tr h="242570">
                <a:tc>
                  <a:txBody>
                    <a:bodyPr/>
                    <a:lstStyle/>
                    <a:p>
                      <a:pPr marL="31750">
                        <a:lnSpc>
                          <a:spcPct val="100000"/>
                        </a:lnSpc>
                        <a:spcBef>
                          <a:spcPts val="135"/>
                        </a:spcBef>
                      </a:pPr>
                      <a:r>
                        <a:rPr sz="1050" b="1" spc="-25" dirty="0">
                          <a:latin typeface="Calibri" panose="020F0502020204030204"/>
                          <a:cs typeface="Calibri" panose="020F0502020204030204"/>
                        </a:rPr>
                        <a:t>053</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Spindle</a:t>
                      </a:r>
                      <a:r>
                        <a:rPr sz="1050" b="1" spc="-35" dirty="0">
                          <a:latin typeface="Calibri" panose="020F0502020204030204"/>
                          <a:cs typeface="Calibri" panose="020F0502020204030204"/>
                        </a:rPr>
                        <a:t> </a:t>
                      </a:r>
                      <a:r>
                        <a:rPr sz="1050" b="1" spc="-10" dirty="0">
                          <a:latin typeface="Calibri" panose="020F0502020204030204"/>
                          <a:cs typeface="Calibri" panose="020F0502020204030204"/>
                        </a:rPr>
                        <a:t>guide</a:t>
                      </a:r>
                      <a:endParaRPr sz="1050">
                        <a:latin typeface="Calibri" panose="020F0502020204030204"/>
                        <a:cs typeface="Calibri" panose="020F0502020204030204"/>
                      </a:endParaRPr>
                    </a:p>
                  </a:txBody>
                  <a:tcPr marL="0" marR="0" marT="17145" marB="0"/>
                </a:tc>
              </a:tr>
              <a:tr h="243204">
                <a:tc>
                  <a:txBody>
                    <a:bodyPr/>
                    <a:lstStyle/>
                    <a:p>
                      <a:pPr marL="31750">
                        <a:lnSpc>
                          <a:spcPct val="100000"/>
                        </a:lnSpc>
                        <a:spcBef>
                          <a:spcPts val="200"/>
                        </a:spcBef>
                      </a:pPr>
                      <a:r>
                        <a:rPr sz="1050" b="1" spc="-25" dirty="0">
                          <a:latin typeface="Calibri" panose="020F0502020204030204"/>
                          <a:cs typeface="Calibri" panose="020F0502020204030204"/>
                        </a:rPr>
                        <a:t>065</a:t>
                      </a:r>
                      <a:endParaRPr sz="1050">
                        <a:latin typeface="Calibri" panose="020F0502020204030204"/>
                        <a:cs typeface="Calibri" panose="020F0502020204030204"/>
                      </a:endParaRPr>
                    </a:p>
                  </a:txBody>
                  <a:tcPr marL="0" marR="0" marT="25400" marB="0"/>
                </a:tc>
                <a:tc>
                  <a:txBody>
                    <a:bodyPr/>
                    <a:lstStyle/>
                    <a:p>
                      <a:pPr marL="68580">
                        <a:lnSpc>
                          <a:spcPct val="100000"/>
                        </a:lnSpc>
                        <a:spcBef>
                          <a:spcPts val="200"/>
                        </a:spcBef>
                      </a:pPr>
                      <a:r>
                        <a:rPr sz="1050" b="1" spc="-10" dirty="0">
                          <a:latin typeface="Calibri" panose="020F0502020204030204"/>
                          <a:cs typeface="Calibri" panose="020F0502020204030204"/>
                        </a:rPr>
                        <a:t>Nozzle</a:t>
                      </a:r>
                      <a:endParaRPr sz="1050">
                        <a:latin typeface="Calibri" panose="020F0502020204030204"/>
                        <a:cs typeface="Calibri" panose="020F0502020204030204"/>
                      </a:endParaRPr>
                    </a:p>
                  </a:txBody>
                  <a:tcPr marL="0" marR="0" marT="25400" marB="0"/>
                </a:tc>
              </a:tr>
              <a:tr h="247650">
                <a:tc>
                  <a:txBody>
                    <a:bodyPr/>
                    <a:lstStyle/>
                    <a:p>
                      <a:pPr marL="31750">
                        <a:lnSpc>
                          <a:spcPct val="100000"/>
                        </a:lnSpc>
                        <a:spcBef>
                          <a:spcPts val="135"/>
                        </a:spcBef>
                      </a:pPr>
                      <a:r>
                        <a:rPr sz="1050" b="1" spc="-25" dirty="0">
                          <a:latin typeface="Calibri" panose="020F0502020204030204"/>
                          <a:cs typeface="Calibri" panose="020F0502020204030204"/>
                        </a:rPr>
                        <a:t>077</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Spindle</a:t>
                      </a:r>
                      <a:r>
                        <a:rPr sz="1050" b="1" spc="-25" dirty="0">
                          <a:latin typeface="Calibri" panose="020F0502020204030204"/>
                          <a:cs typeface="Calibri" panose="020F0502020204030204"/>
                        </a:rPr>
                        <a:t> </a:t>
                      </a:r>
                      <a:r>
                        <a:rPr sz="1050" b="1" dirty="0">
                          <a:latin typeface="Calibri" panose="020F0502020204030204"/>
                          <a:cs typeface="Calibri" panose="020F0502020204030204"/>
                        </a:rPr>
                        <a:t>guide,</a:t>
                      </a:r>
                      <a:r>
                        <a:rPr sz="1050" b="1" spc="-30" dirty="0">
                          <a:latin typeface="Calibri" panose="020F0502020204030204"/>
                          <a:cs typeface="Calibri" panose="020F0502020204030204"/>
                        </a:rPr>
                        <a:t> </a:t>
                      </a:r>
                      <a:r>
                        <a:rPr sz="1050" b="1" spc="-10" dirty="0">
                          <a:latin typeface="Calibri" panose="020F0502020204030204"/>
                          <a:cs typeface="Calibri" panose="020F0502020204030204"/>
                        </a:rPr>
                        <a:t>complete</a:t>
                      </a:r>
                      <a:endParaRPr sz="1050">
                        <a:latin typeface="Calibri" panose="020F0502020204030204"/>
                        <a:cs typeface="Calibri" panose="020F0502020204030204"/>
                      </a:endParaRPr>
                    </a:p>
                  </a:txBody>
                  <a:tcPr marL="0" marR="0" marT="17145" marB="0"/>
                </a:tc>
              </a:tr>
              <a:tr h="247650">
                <a:tc>
                  <a:txBody>
                    <a:bodyPr/>
                    <a:lstStyle/>
                    <a:p>
                      <a:pPr marL="31750">
                        <a:lnSpc>
                          <a:spcPct val="100000"/>
                        </a:lnSpc>
                        <a:spcBef>
                          <a:spcPts val="235"/>
                        </a:spcBef>
                      </a:pPr>
                      <a:r>
                        <a:rPr sz="1050" b="1" spc="-25" dirty="0">
                          <a:latin typeface="Calibri" panose="020F0502020204030204"/>
                          <a:cs typeface="Calibri" panose="020F0502020204030204"/>
                        </a:rPr>
                        <a:t>089</a:t>
                      </a:r>
                      <a:endParaRPr sz="1050">
                        <a:latin typeface="Calibri" panose="020F0502020204030204"/>
                        <a:cs typeface="Calibri" panose="020F0502020204030204"/>
                      </a:endParaRPr>
                    </a:p>
                  </a:txBody>
                  <a:tcPr marL="0" marR="0" marT="29845" marB="0"/>
                </a:tc>
                <a:tc>
                  <a:txBody>
                    <a:bodyPr/>
                    <a:lstStyle/>
                    <a:p>
                      <a:pPr marL="68580">
                        <a:lnSpc>
                          <a:spcPct val="100000"/>
                        </a:lnSpc>
                        <a:spcBef>
                          <a:spcPts val="235"/>
                        </a:spcBef>
                      </a:pPr>
                      <a:r>
                        <a:rPr sz="1050" b="1" spc="-10" dirty="0">
                          <a:latin typeface="Calibri" panose="020F0502020204030204"/>
                          <a:cs typeface="Calibri" panose="020F0502020204030204"/>
                        </a:rPr>
                        <a:t>O-</a:t>
                      </a:r>
                      <a:r>
                        <a:rPr sz="1050" b="1" spc="-20" dirty="0">
                          <a:latin typeface="Calibri" panose="020F0502020204030204"/>
                          <a:cs typeface="Calibri" panose="020F0502020204030204"/>
                        </a:rPr>
                        <a:t>ring</a:t>
                      </a:r>
                      <a:endParaRPr sz="1050">
                        <a:latin typeface="Calibri" panose="020F0502020204030204"/>
                        <a:cs typeface="Calibri" panose="020F0502020204030204"/>
                      </a:endParaRPr>
                    </a:p>
                  </a:txBody>
                  <a:tcPr marL="0" marR="0" marT="29845" marB="0"/>
                </a:tc>
              </a:tr>
              <a:tr h="234950">
                <a:tc>
                  <a:txBody>
                    <a:bodyPr/>
                    <a:lstStyle/>
                    <a:p>
                      <a:pPr marL="31750">
                        <a:lnSpc>
                          <a:spcPct val="100000"/>
                        </a:lnSpc>
                        <a:spcBef>
                          <a:spcPts val="135"/>
                        </a:spcBef>
                      </a:pPr>
                      <a:r>
                        <a:rPr sz="1050" b="1" spc="-25" dirty="0">
                          <a:latin typeface="Calibri" panose="020F0502020204030204"/>
                          <a:cs typeface="Calibri" panose="020F0502020204030204"/>
                        </a:rPr>
                        <a:t>090</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spc="-10" dirty="0">
                          <a:latin typeface="Calibri" panose="020F0502020204030204"/>
                          <a:cs typeface="Calibri" panose="020F0502020204030204"/>
                        </a:rPr>
                        <a:t>Holder,</a:t>
                      </a:r>
                      <a:r>
                        <a:rPr sz="1050" b="1" spc="-25" dirty="0">
                          <a:latin typeface="Calibri" panose="020F0502020204030204"/>
                          <a:cs typeface="Calibri" panose="020F0502020204030204"/>
                        </a:rPr>
                        <a:t> </a:t>
                      </a:r>
                      <a:r>
                        <a:rPr sz="1050" b="1" spc="-10" dirty="0">
                          <a:latin typeface="Calibri" panose="020F0502020204030204"/>
                          <a:cs typeface="Calibri" panose="020F0502020204030204"/>
                        </a:rPr>
                        <a:t>complete</a:t>
                      </a:r>
                      <a:endParaRPr sz="1050">
                        <a:latin typeface="Calibri" panose="020F0502020204030204"/>
                        <a:cs typeface="Calibri" panose="020F0502020204030204"/>
                      </a:endParaRPr>
                    </a:p>
                  </a:txBody>
                  <a:tcPr marL="0" marR="0" marT="17145" marB="0"/>
                </a:tc>
              </a:tr>
              <a:tr h="235585">
                <a:tc>
                  <a:txBody>
                    <a:bodyPr/>
                    <a:lstStyle/>
                    <a:p>
                      <a:pPr marL="31750">
                        <a:lnSpc>
                          <a:spcPct val="100000"/>
                        </a:lnSpc>
                        <a:spcBef>
                          <a:spcPts val="135"/>
                        </a:spcBef>
                      </a:pPr>
                      <a:r>
                        <a:rPr sz="1050" b="1" spc="-25" dirty="0">
                          <a:latin typeface="Calibri" panose="020F0502020204030204"/>
                          <a:cs typeface="Calibri" panose="020F0502020204030204"/>
                        </a:rPr>
                        <a:t>100</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Guide</a:t>
                      </a:r>
                      <a:r>
                        <a:rPr sz="1050" b="1" spc="-20" dirty="0">
                          <a:latin typeface="Calibri" panose="020F0502020204030204"/>
                          <a:cs typeface="Calibri" panose="020F0502020204030204"/>
                        </a:rPr>
                        <a:t> </a:t>
                      </a:r>
                      <a:r>
                        <a:rPr sz="1050" b="1" spc="-25" dirty="0">
                          <a:latin typeface="Calibri" panose="020F0502020204030204"/>
                          <a:cs typeface="Calibri" panose="020F0502020204030204"/>
                        </a:rPr>
                        <a:t>pin</a:t>
                      </a:r>
                      <a:endParaRPr sz="1050">
                        <a:latin typeface="Calibri" panose="020F0502020204030204"/>
                        <a:cs typeface="Calibri" panose="020F0502020204030204"/>
                      </a:endParaRPr>
                    </a:p>
                  </a:txBody>
                  <a:tcPr marL="0" marR="0" marT="17145" marB="0"/>
                </a:tc>
              </a:tr>
              <a:tr h="236854">
                <a:tc>
                  <a:txBody>
                    <a:bodyPr/>
                    <a:lstStyle/>
                    <a:p>
                      <a:pPr marL="31750">
                        <a:lnSpc>
                          <a:spcPct val="100000"/>
                        </a:lnSpc>
                        <a:spcBef>
                          <a:spcPts val="145"/>
                        </a:spcBef>
                      </a:pPr>
                      <a:r>
                        <a:rPr sz="1050" b="1" spc="-25" dirty="0">
                          <a:latin typeface="Calibri" panose="020F0502020204030204"/>
                          <a:cs typeface="Calibri" panose="020F0502020204030204"/>
                        </a:rPr>
                        <a:t>112</a:t>
                      </a:r>
                      <a:endParaRPr sz="1050">
                        <a:latin typeface="Calibri" panose="020F0502020204030204"/>
                        <a:cs typeface="Calibri" panose="020F0502020204030204"/>
                      </a:endParaRPr>
                    </a:p>
                  </a:txBody>
                  <a:tcPr marL="0" marR="0" marT="18415" marB="0"/>
                </a:tc>
                <a:tc>
                  <a:txBody>
                    <a:bodyPr/>
                    <a:lstStyle/>
                    <a:p>
                      <a:pPr marL="68580">
                        <a:lnSpc>
                          <a:spcPct val="100000"/>
                        </a:lnSpc>
                        <a:spcBef>
                          <a:spcPts val="145"/>
                        </a:spcBef>
                      </a:pPr>
                      <a:r>
                        <a:rPr sz="1050" b="1" dirty="0">
                          <a:latin typeface="Calibri" panose="020F0502020204030204"/>
                          <a:cs typeface="Calibri" panose="020F0502020204030204"/>
                        </a:rPr>
                        <a:t>Union</a:t>
                      </a:r>
                      <a:r>
                        <a:rPr sz="1050" b="1" spc="-20" dirty="0">
                          <a:latin typeface="Calibri" panose="020F0502020204030204"/>
                          <a:cs typeface="Calibri" panose="020F0502020204030204"/>
                        </a:rPr>
                        <a:t> </a:t>
                      </a:r>
                      <a:r>
                        <a:rPr sz="1050" b="1" spc="-25" dirty="0">
                          <a:latin typeface="Calibri" panose="020F0502020204030204"/>
                          <a:cs typeface="Calibri" panose="020F0502020204030204"/>
                        </a:rPr>
                        <a:t>nut</a:t>
                      </a:r>
                      <a:endParaRPr sz="1050">
                        <a:latin typeface="Calibri" panose="020F0502020204030204"/>
                        <a:cs typeface="Calibri" panose="020F0502020204030204"/>
                      </a:endParaRPr>
                    </a:p>
                  </a:txBody>
                  <a:tcPr marL="0" marR="0" marT="18415" marB="0"/>
                </a:tc>
              </a:tr>
              <a:tr h="243204">
                <a:tc>
                  <a:txBody>
                    <a:bodyPr/>
                    <a:lstStyle/>
                    <a:p>
                      <a:pPr marL="31750">
                        <a:lnSpc>
                          <a:spcPct val="100000"/>
                        </a:lnSpc>
                        <a:spcBef>
                          <a:spcPts val="140"/>
                        </a:spcBef>
                      </a:pPr>
                      <a:r>
                        <a:rPr sz="1050" b="1" spc="-25" dirty="0">
                          <a:latin typeface="Calibri" panose="020F0502020204030204"/>
                          <a:cs typeface="Calibri" panose="020F0502020204030204"/>
                        </a:rPr>
                        <a:t>124</a:t>
                      </a:r>
                      <a:endParaRPr sz="1050">
                        <a:latin typeface="Calibri" panose="020F0502020204030204"/>
                        <a:cs typeface="Calibri" panose="020F0502020204030204"/>
                      </a:endParaRPr>
                    </a:p>
                  </a:txBody>
                  <a:tcPr marL="0" marR="0" marT="17780" marB="0"/>
                </a:tc>
                <a:tc>
                  <a:txBody>
                    <a:bodyPr/>
                    <a:lstStyle/>
                    <a:p>
                      <a:pPr marL="68580">
                        <a:lnSpc>
                          <a:spcPct val="100000"/>
                        </a:lnSpc>
                        <a:spcBef>
                          <a:spcPts val="140"/>
                        </a:spcBef>
                      </a:pPr>
                      <a:r>
                        <a:rPr sz="1050" b="1" spc="-10" dirty="0">
                          <a:latin typeface="Calibri" panose="020F0502020204030204"/>
                          <a:cs typeface="Calibri" panose="020F0502020204030204"/>
                        </a:rPr>
                        <a:t>O-</a:t>
                      </a:r>
                      <a:r>
                        <a:rPr sz="1050" b="1" spc="-20" dirty="0">
                          <a:latin typeface="Calibri" panose="020F0502020204030204"/>
                          <a:cs typeface="Calibri" panose="020F0502020204030204"/>
                        </a:rPr>
                        <a:t>ring</a:t>
                      </a:r>
                      <a:endParaRPr sz="1050">
                        <a:latin typeface="Calibri" panose="020F0502020204030204"/>
                        <a:cs typeface="Calibri" panose="020F0502020204030204"/>
                      </a:endParaRPr>
                    </a:p>
                  </a:txBody>
                  <a:tcPr marL="0" marR="0" marT="17780" marB="0"/>
                </a:tc>
              </a:tr>
              <a:tr h="242570">
                <a:tc>
                  <a:txBody>
                    <a:bodyPr/>
                    <a:lstStyle/>
                    <a:p>
                      <a:pPr marL="31750">
                        <a:lnSpc>
                          <a:spcPct val="100000"/>
                        </a:lnSpc>
                        <a:spcBef>
                          <a:spcPts val="195"/>
                        </a:spcBef>
                      </a:pPr>
                      <a:r>
                        <a:rPr sz="1050" b="1" spc="-25" dirty="0">
                          <a:latin typeface="Calibri" panose="020F0502020204030204"/>
                          <a:cs typeface="Calibri" panose="020F0502020204030204"/>
                        </a:rPr>
                        <a:t>148</a:t>
                      </a:r>
                      <a:endParaRPr sz="1050">
                        <a:latin typeface="Calibri" panose="020F0502020204030204"/>
                        <a:cs typeface="Calibri" panose="020F0502020204030204"/>
                      </a:endParaRPr>
                    </a:p>
                  </a:txBody>
                  <a:tcPr marL="0" marR="0" marT="24765" marB="0"/>
                </a:tc>
                <a:tc>
                  <a:txBody>
                    <a:bodyPr/>
                    <a:lstStyle/>
                    <a:p>
                      <a:pPr marL="68580">
                        <a:lnSpc>
                          <a:spcPct val="100000"/>
                        </a:lnSpc>
                        <a:spcBef>
                          <a:spcPts val="195"/>
                        </a:spcBef>
                      </a:pPr>
                      <a:r>
                        <a:rPr sz="1050" b="1" spc="-10" dirty="0">
                          <a:latin typeface="Calibri" panose="020F0502020204030204"/>
                          <a:cs typeface="Calibri" panose="020F0502020204030204"/>
                        </a:rPr>
                        <a:t>O-</a:t>
                      </a:r>
                      <a:r>
                        <a:rPr sz="1050" b="1" spc="-20" dirty="0">
                          <a:latin typeface="Calibri" panose="020F0502020204030204"/>
                          <a:cs typeface="Calibri" panose="020F0502020204030204"/>
                        </a:rPr>
                        <a:t>ring</a:t>
                      </a:r>
                      <a:endParaRPr sz="1050">
                        <a:latin typeface="Calibri" panose="020F0502020204030204"/>
                        <a:cs typeface="Calibri" panose="020F0502020204030204"/>
                      </a:endParaRPr>
                    </a:p>
                  </a:txBody>
                  <a:tcPr marL="0" marR="0" marT="24765" marB="0"/>
                </a:tc>
              </a:tr>
              <a:tr h="234950">
                <a:tc>
                  <a:txBody>
                    <a:bodyPr/>
                    <a:lstStyle/>
                    <a:p>
                      <a:pPr marL="31750">
                        <a:lnSpc>
                          <a:spcPct val="100000"/>
                        </a:lnSpc>
                        <a:spcBef>
                          <a:spcPts val="140"/>
                        </a:spcBef>
                      </a:pPr>
                      <a:r>
                        <a:rPr sz="1050" b="1" spc="-25" dirty="0">
                          <a:latin typeface="Calibri" panose="020F0502020204030204"/>
                          <a:cs typeface="Calibri" panose="020F0502020204030204"/>
                        </a:rPr>
                        <a:t>161</a:t>
                      </a:r>
                      <a:endParaRPr sz="1050">
                        <a:latin typeface="Calibri" panose="020F0502020204030204"/>
                        <a:cs typeface="Calibri" panose="020F0502020204030204"/>
                      </a:endParaRPr>
                    </a:p>
                  </a:txBody>
                  <a:tcPr marL="0" marR="0" marT="17780" marB="0"/>
                </a:tc>
                <a:tc>
                  <a:txBody>
                    <a:bodyPr/>
                    <a:lstStyle/>
                    <a:p>
                      <a:pPr marL="68580">
                        <a:lnSpc>
                          <a:spcPct val="100000"/>
                        </a:lnSpc>
                        <a:spcBef>
                          <a:spcPts val="140"/>
                        </a:spcBef>
                      </a:pPr>
                      <a:r>
                        <a:rPr sz="1050" b="1" spc="-20" dirty="0">
                          <a:latin typeface="Calibri" panose="020F0502020204030204"/>
                          <a:cs typeface="Calibri" panose="020F0502020204030204"/>
                        </a:rPr>
                        <a:t>Valve</a:t>
                      </a:r>
                      <a:r>
                        <a:rPr sz="1050" b="1" spc="-5" dirty="0">
                          <a:latin typeface="Calibri" panose="020F0502020204030204"/>
                          <a:cs typeface="Calibri" panose="020F0502020204030204"/>
                        </a:rPr>
                        <a:t> </a:t>
                      </a:r>
                      <a:r>
                        <a:rPr sz="1050" b="1" spc="-20" dirty="0">
                          <a:latin typeface="Calibri" panose="020F0502020204030204"/>
                          <a:cs typeface="Calibri" panose="020F0502020204030204"/>
                        </a:rPr>
                        <a:t>head</a:t>
                      </a:r>
                      <a:endParaRPr sz="1050">
                        <a:latin typeface="Calibri" panose="020F0502020204030204"/>
                        <a:cs typeface="Calibri" panose="020F0502020204030204"/>
                      </a:endParaRPr>
                    </a:p>
                  </a:txBody>
                  <a:tcPr marL="0" marR="0" marT="17780" marB="0"/>
                </a:tc>
              </a:tr>
              <a:tr h="240665">
                <a:tc>
                  <a:txBody>
                    <a:bodyPr/>
                    <a:lstStyle/>
                    <a:p>
                      <a:pPr marL="31750">
                        <a:lnSpc>
                          <a:spcPct val="100000"/>
                        </a:lnSpc>
                        <a:spcBef>
                          <a:spcPts val="135"/>
                        </a:spcBef>
                      </a:pPr>
                      <a:r>
                        <a:rPr sz="1050" b="1" spc="-25" dirty="0">
                          <a:latin typeface="Calibri" panose="020F0502020204030204"/>
                          <a:cs typeface="Calibri" panose="020F0502020204030204"/>
                        </a:rPr>
                        <a:t>173</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Guide</a:t>
                      </a:r>
                      <a:r>
                        <a:rPr sz="1050" b="1" spc="-20" dirty="0">
                          <a:latin typeface="Calibri" panose="020F0502020204030204"/>
                          <a:cs typeface="Calibri" panose="020F0502020204030204"/>
                        </a:rPr>
                        <a:t> </a:t>
                      </a:r>
                      <a:r>
                        <a:rPr sz="1050" b="1" spc="-25" dirty="0">
                          <a:latin typeface="Calibri" panose="020F0502020204030204"/>
                          <a:cs typeface="Calibri" panose="020F0502020204030204"/>
                        </a:rPr>
                        <a:t>pin</a:t>
                      </a:r>
                      <a:endParaRPr sz="1050">
                        <a:latin typeface="Calibri" panose="020F0502020204030204"/>
                        <a:cs typeface="Calibri" panose="020F0502020204030204"/>
                      </a:endParaRPr>
                    </a:p>
                  </a:txBody>
                  <a:tcPr marL="0" marR="0" marT="17145" marB="0"/>
                </a:tc>
              </a:tr>
              <a:tr h="246379">
                <a:tc>
                  <a:txBody>
                    <a:bodyPr/>
                    <a:lstStyle/>
                    <a:p>
                      <a:pPr marL="31750">
                        <a:lnSpc>
                          <a:spcPct val="100000"/>
                        </a:lnSpc>
                        <a:spcBef>
                          <a:spcPts val="180"/>
                        </a:spcBef>
                      </a:pPr>
                      <a:r>
                        <a:rPr sz="1050" b="1" spc="-25" dirty="0">
                          <a:latin typeface="Calibri" panose="020F0502020204030204"/>
                          <a:cs typeface="Calibri" panose="020F0502020204030204"/>
                        </a:rPr>
                        <a:t>185</a:t>
                      </a:r>
                      <a:endParaRPr sz="1050">
                        <a:latin typeface="Calibri" panose="020F0502020204030204"/>
                        <a:cs typeface="Calibri" panose="020F0502020204030204"/>
                      </a:endParaRPr>
                    </a:p>
                  </a:txBody>
                  <a:tcPr marL="0" marR="0" marT="22860" marB="0"/>
                </a:tc>
                <a:tc>
                  <a:txBody>
                    <a:bodyPr/>
                    <a:lstStyle/>
                    <a:p>
                      <a:pPr marL="68580">
                        <a:lnSpc>
                          <a:spcPct val="100000"/>
                        </a:lnSpc>
                        <a:spcBef>
                          <a:spcPts val="180"/>
                        </a:spcBef>
                      </a:pPr>
                      <a:r>
                        <a:rPr sz="1050" b="1" spc="-10" dirty="0">
                          <a:latin typeface="Calibri" panose="020F0502020204030204"/>
                          <a:cs typeface="Calibri" panose="020F0502020204030204"/>
                        </a:rPr>
                        <a:t>Spring</a:t>
                      </a:r>
                      <a:endParaRPr sz="1050">
                        <a:latin typeface="Calibri" panose="020F0502020204030204"/>
                        <a:cs typeface="Calibri" panose="020F0502020204030204"/>
                      </a:endParaRPr>
                    </a:p>
                  </a:txBody>
                  <a:tcPr marL="0" marR="0" marT="22860" marB="0"/>
                </a:tc>
              </a:tr>
              <a:tr h="241300">
                <a:tc>
                  <a:txBody>
                    <a:bodyPr/>
                    <a:lstStyle/>
                    <a:p>
                      <a:pPr marL="31750">
                        <a:lnSpc>
                          <a:spcPct val="100000"/>
                        </a:lnSpc>
                        <a:spcBef>
                          <a:spcPts val="185"/>
                        </a:spcBef>
                      </a:pPr>
                      <a:r>
                        <a:rPr sz="1050" b="1" spc="-25" dirty="0">
                          <a:latin typeface="Calibri" panose="020F0502020204030204"/>
                          <a:cs typeface="Calibri" panose="020F0502020204030204"/>
                        </a:rPr>
                        <a:t>197</a:t>
                      </a:r>
                      <a:endParaRPr sz="1050">
                        <a:latin typeface="Calibri" panose="020F0502020204030204"/>
                        <a:cs typeface="Calibri" panose="020F0502020204030204"/>
                      </a:endParaRPr>
                    </a:p>
                  </a:txBody>
                  <a:tcPr marL="0" marR="0" marT="23495" marB="0"/>
                </a:tc>
                <a:tc>
                  <a:txBody>
                    <a:bodyPr/>
                    <a:lstStyle/>
                    <a:p>
                      <a:pPr marL="68580">
                        <a:lnSpc>
                          <a:spcPct val="100000"/>
                        </a:lnSpc>
                        <a:spcBef>
                          <a:spcPts val="185"/>
                        </a:spcBef>
                      </a:pPr>
                      <a:r>
                        <a:rPr sz="1050" b="1" spc="-10" dirty="0">
                          <a:latin typeface="Calibri" panose="020F0502020204030204"/>
                          <a:cs typeface="Calibri" panose="020F0502020204030204"/>
                        </a:rPr>
                        <a:t>Non-</a:t>
                      </a:r>
                      <a:r>
                        <a:rPr sz="1050" b="1" dirty="0">
                          <a:latin typeface="Calibri" panose="020F0502020204030204"/>
                          <a:cs typeface="Calibri" panose="020F0502020204030204"/>
                        </a:rPr>
                        <a:t>return</a:t>
                      </a:r>
                      <a:r>
                        <a:rPr sz="1050" b="1" spc="-5" dirty="0">
                          <a:latin typeface="Calibri" panose="020F0502020204030204"/>
                          <a:cs typeface="Calibri" panose="020F0502020204030204"/>
                        </a:rPr>
                        <a:t> </a:t>
                      </a:r>
                      <a:r>
                        <a:rPr sz="1050" b="1" spc="-10" dirty="0">
                          <a:latin typeface="Calibri" panose="020F0502020204030204"/>
                          <a:cs typeface="Calibri" panose="020F0502020204030204"/>
                        </a:rPr>
                        <a:t>valve, complete</a:t>
                      </a:r>
                      <a:endParaRPr sz="1050">
                        <a:latin typeface="Calibri" panose="020F0502020204030204"/>
                        <a:cs typeface="Calibri" panose="020F0502020204030204"/>
                      </a:endParaRPr>
                    </a:p>
                  </a:txBody>
                  <a:tcPr marL="0" marR="0" marT="23495" marB="0"/>
                </a:tc>
              </a:tr>
              <a:tr h="240029">
                <a:tc>
                  <a:txBody>
                    <a:bodyPr/>
                    <a:lstStyle/>
                    <a:p>
                      <a:pPr marL="31750">
                        <a:lnSpc>
                          <a:spcPct val="100000"/>
                        </a:lnSpc>
                        <a:spcBef>
                          <a:spcPts val="135"/>
                        </a:spcBef>
                      </a:pPr>
                      <a:r>
                        <a:rPr sz="1050" b="1" spc="-25" dirty="0">
                          <a:latin typeface="Calibri" panose="020F0502020204030204"/>
                          <a:cs typeface="Calibri" panose="020F0502020204030204"/>
                        </a:rPr>
                        <a:t>219</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Thrust</a:t>
                      </a:r>
                      <a:r>
                        <a:rPr sz="1050" b="1" spc="-25" dirty="0">
                          <a:latin typeface="Calibri" panose="020F0502020204030204"/>
                          <a:cs typeface="Calibri" panose="020F0502020204030204"/>
                        </a:rPr>
                        <a:t> </a:t>
                      </a:r>
                      <a:r>
                        <a:rPr sz="1050" b="1" spc="-10" dirty="0">
                          <a:latin typeface="Calibri" panose="020F0502020204030204"/>
                          <a:cs typeface="Calibri" panose="020F0502020204030204"/>
                        </a:rPr>
                        <a:t>spindle</a:t>
                      </a:r>
                      <a:endParaRPr sz="1050">
                        <a:latin typeface="Calibri" panose="020F0502020204030204"/>
                        <a:cs typeface="Calibri" panose="020F0502020204030204"/>
                      </a:endParaRPr>
                    </a:p>
                  </a:txBody>
                  <a:tcPr marL="0" marR="0" marT="17145" marB="0"/>
                </a:tc>
              </a:tr>
              <a:tr h="241300">
                <a:tc>
                  <a:txBody>
                    <a:bodyPr/>
                    <a:lstStyle/>
                    <a:p>
                      <a:pPr marL="31750">
                        <a:lnSpc>
                          <a:spcPct val="100000"/>
                        </a:lnSpc>
                        <a:spcBef>
                          <a:spcPts val="180"/>
                        </a:spcBef>
                      </a:pPr>
                      <a:r>
                        <a:rPr sz="1050" b="1" spc="-25" dirty="0">
                          <a:latin typeface="Calibri" panose="020F0502020204030204"/>
                          <a:cs typeface="Calibri" panose="020F0502020204030204"/>
                        </a:rPr>
                        <a:t>220</a:t>
                      </a:r>
                      <a:endParaRPr sz="1050">
                        <a:latin typeface="Calibri" panose="020F0502020204030204"/>
                        <a:cs typeface="Calibri" panose="020F0502020204030204"/>
                      </a:endParaRPr>
                    </a:p>
                  </a:txBody>
                  <a:tcPr marL="0" marR="0" marT="22860" marB="0"/>
                </a:tc>
                <a:tc>
                  <a:txBody>
                    <a:bodyPr/>
                    <a:lstStyle/>
                    <a:p>
                      <a:pPr marL="68580">
                        <a:lnSpc>
                          <a:spcPct val="100000"/>
                        </a:lnSpc>
                        <a:spcBef>
                          <a:spcPts val="180"/>
                        </a:spcBef>
                      </a:pPr>
                      <a:r>
                        <a:rPr sz="1050" b="1" spc="-10" dirty="0">
                          <a:latin typeface="Calibri" panose="020F0502020204030204"/>
                          <a:cs typeface="Calibri" panose="020F0502020204030204"/>
                        </a:rPr>
                        <a:t>Spring</a:t>
                      </a:r>
                      <a:endParaRPr sz="1050">
                        <a:latin typeface="Calibri" panose="020F0502020204030204"/>
                        <a:cs typeface="Calibri" panose="020F0502020204030204"/>
                      </a:endParaRPr>
                    </a:p>
                  </a:txBody>
                  <a:tcPr marL="0" marR="0" marT="22860" marB="0"/>
                </a:tc>
              </a:tr>
              <a:tr h="236220">
                <a:tc>
                  <a:txBody>
                    <a:bodyPr/>
                    <a:lstStyle/>
                    <a:p>
                      <a:pPr marL="31750">
                        <a:lnSpc>
                          <a:spcPct val="100000"/>
                        </a:lnSpc>
                        <a:spcBef>
                          <a:spcPts val="145"/>
                        </a:spcBef>
                      </a:pPr>
                      <a:r>
                        <a:rPr sz="1050" b="1" spc="-25" dirty="0">
                          <a:latin typeface="Calibri" panose="020F0502020204030204"/>
                          <a:cs typeface="Calibri" panose="020F0502020204030204"/>
                        </a:rPr>
                        <a:t>232</a:t>
                      </a:r>
                      <a:endParaRPr sz="1050">
                        <a:latin typeface="Calibri" panose="020F0502020204030204"/>
                        <a:cs typeface="Calibri" panose="020F0502020204030204"/>
                      </a:endParaRPr>
                    </a:p>
                  </a:txBody>
                  <a:tcPr marL="0" marR="0" marT="18415" marB="0"/>
                </a:tc>
                <a:tc>
                  <a:txBody>
                    <a:bodyPr/>
                    <a:lstStyle/>
                    <a:p>
                      <a:pPr marL="68580">
                        <a:lnSpc>
                          <a:spcPct val="100000"/>
                        </a:lnSpc>
                        <a:spcBef>
                          <a:spcPts val="145"/>
                        </a:spcBef>
                      </a:pPr>
                      <a:r>
                        <a:rPr sz="1050" b="1" dirty="0">
                          <a:latin typeface="Calibri" panose="020F0502020204030204"/>
                          <a:cs typeface="Calibri" panose="020F0502020204030204"/>
                        </a:rPr>
                        <a:t>Spring</a:t>
                      </a:r>
                      <a:r>
                        <a:rPr sz="1050" b="1" spc="-35" dirty="0">
                          <a:latin typeface="Calibri" panose="020F0502020204030204"/>
                          <a:cs typeface="Calibri" panose="020F0502020204030204"/>
                        </a:rPr>
                        <a:t> </a:t>
                      </a:r>
                      <a:r>
                        <a:rPr sz="1050" b="1" spc="-10" dirty="0">
                          <a:latin typeface="Calibri" panose="020F0502020204030204"/>
                          <a:cs typeface="Calibri" panose="020F0502020204030204"/>
                        </a:rPr>
                        <a:t>guide</a:t>
                      </a:r>
                      <a:endParaRPr sz="1050">
                        <a:latin typeface="Calibri" panose="020F0502020204030204"/>
                        <a:cs typeface="Calibri" panose="020F0502020204030204"/>
                      </a:endParaRPr>
                    </a:p>
                  </a:txBody>
                  <a:tcPr marL="0" marR="0" marT="18415" marB="0"/>
                </a:tc>
              </a:tr>
              <a:tr h="234950">
                <a:tc>
                  <a:txBody>
                    <a:bodyPr/>
                    <a:lstStyle/>
                    <a:p>
                      <a:pPr marL="31750">
                        <a:lnSpc>
                          <a:spcPct val="100000"/>
                        </a:lnSpc>
                        <a:spcBef>
                          <a:spcPts val="135"/>
                        </a:spcBef>
                      </a:pPr>
                      <a:r>
                        <a:rPr sz="1050" b="1" spc="-25" dirty="0">
                          <a:latin typeface="Calibri" panose="020F0502020204030204"/>
                          <a:cs typeface="Calibri" panose="020F0502020204030204"/>
                        </a:rPr>
                        <a:t>244</a:t>
                      </a:r>
                      <a:endParaRPr sz="1050">
                        <a:latin typeface="Calibri" panose="020F0502020204030204"/>
                        <a:cs typeface="Calibri" panose="020F0502020204030204"/>
                      </a:endParaRPr>
                    </a:p>
                  </a:txBody>
                  <a:tcPr marL="0" marR="0" marT="17145" marB="0"/>
                </a:tc>
                <a:tc>
                  <a:txBody>
                    <a:bodyPr/>
                    <a:lstStyle/>
                    <a:p>
                      <a:pPr marL="68580">
                        <a:lnSpc>
                          <a:spcPct val="100000"/>
                        </a:lnSpc>
                        <a:spcBef>
                          <a:spcPts val="135"/>
                        </a:spcBef>
                      </a:pPr>
                      <a:r>
                        <a:rPr sz="1050" b="1" dirty="0">
                          <a:latin typeface="Calibri" panose="020F0502020204030204"/>
                          <a:cs typeface="Calibri" panose="020F0502020204030204"/>
                        </a:rPr>
                        <a:t>Thrust</a:t>
                      </a:r>
                      <a:r>
                        <a:rPr sz="1050" b="1" spc="-25" dirty="0">
                          <a:latin typeface="Calibri" panose="020F0502020204030204"/>
                          <a:cs typeface="Calibri" panose="020F0502020204030204"/>
                        </a:rPr>
                        <a:t> </a:t>
                      </a:r>
                      <a:r>
                        <a:rPr sz="1050" b="1" spc="-20" dirty="0">
                          <a:latin typeface="Calibri" panose="020F0502020204030204"/>
                          <a:cs typeface="Calibri" panose="020F0502020204030204"/>
                        </a:rPr>
                        <a:t>foot</a:t>
                      </a:r>
                      <a:endParaRPr sz="1050">
                        <a:latin typeface="Calibri" panose="020F0502020204030204"/>
                        <a:cs typeface="Calibri" panose="020F0502020204030204"/>
                      </a:endParaRPr>
                    </a:p>
                  </a:txBody>
                  <a:tcPr marL="0" marR="0" marT="17145" marB="0"/>
                </a:tc>
              </a:tr>
              <a:tr h="264795">
                <a:tc>
                  <a:txBody>
                    <a:bodyPr/>
                    <a:lstStyle/>
                    <a:p>
                      <a:pPr marL="31750">
                        <a:lnSpc>
                          <a:spcPct val="100000"/>
                        </a:lnSpc>
                        <a:spcBef>
                          <a:spcPts val="140"/>
                        </a:spcBef>
                      </a:pPr>
                      <a:r>
                        <a:rPr sz="1050" b="1" spc="-25" dirty="0">
                          <a:latin typeface="Calibri" panose="020F0502020204030204"/>
                          <a:cs typeface="Calibri" panose="020F0502020204030204"/>
                        </a:rPr>
                        <a:t>268</a:t>
                      </a:r>
                      <a:endParaRPr sz="1050">
                        <a:latin typeface="Calibri" panose="020F0502020204030204"/>
                        <a:cs typeface="Calibri" panose="020F0502020204030204"/>
                      </a:endParaRPr>
                    </a:p>
                  </a:txBody>
                  <a:tcPr marL="0" marR="0" marT="17780" marB="0"/>
                </a:tc>
                <a:tc>
                  <a:txBody>
                    <a:bodyPr/>
                    <a:lstStyle/>
                    <a:p>
                      <a:pPr marL="68580">
                        <a:lnSpc>
                          <a:spcPct val="100000"/>
                        </a:lnSpc>
                        <a:spcBef>
                          <a:spcPts val="140"/>
                        </a:spcBef>
                      </a:pPr>
                      <a:r>
                        <a:rPr sz="1050" b="1" spc="-20" dirty="0">
                          <a:latin typeface="Calibri" panose="020F0502020204030204"/>
                          <a:cs typeface="Calibri" panose="020F0502020204030204"/>
                        </a:rPr>
                        <a:t>Disc</a:t>
                      </a:r>
                      <a:endParaRPr sz="1050">
                        <a:latin typeface="Calibri" panose="020F0502020204030204"/>
                        <a:cs typeface="Calibri" panose="020F0502020204030204"/>
                      </a:endParaRPr>
                    </a:p>
                  </a:txBody>
                  <a:tcPr marL="0" marR="0" marT="17780" marB="0"/>
                </a:tc>
              </a:tr>
              <a:tr h="213995">
                <a:tc>
                  <a:txBody>
                    <a:bodyPr/>
                    <a:lstStyle/>
                    <a:p>
                      <a:pPr marL="31750">
                        <a:lnSpc>
                          <a:spcPts val="1210"/>
                        </a:lnSpc>
                        <a:spcBef>
                          <a:spcPts val="370"/>
                        </a:spcBef>
                      </a:pPr>
                      <a:r>
                        <a:rPr sz="1050" b="1" spc="-25" dirty="0">
                          <a:latin typeface="Calibri" panose="020F0502020204030204"/>
                          <a:cs typeface="Calibri" panose="020F0502020204030204"/>
                        </a:rPr>
                        <a:t>950</a:t>
                      </a:r>
                      <a:endParaRPr sz="1050">
                        <a:latin typeface="Calibri" panose="020F0502020204030204"/>
                        <a:cs typeface="Calibri" panose="020F0502020204030204"/>
                      </a:endParaRPr>
                    </a:p>
                  </a:txBody>
                  <a:tcPr marL="0" marR="0" marT="46990" marB="0"/>
                </a:tc>
                <a:tc>
                  <a:txBody>
                    <a:bodyPr/>
                    <a:lstStyle/>
                    <a:p>
                      <a:pPr marL="68580">
                        <a:lnSpc>
                          <a:spcPts val="1210"/>
                        </a:lnSpc>
                        <a:spcBef>
                          <a:spcPts val="370"/>
                        </a:spcBef>
                      </a:pPr>
                      <a:r>
                        <a:rPr sz="1050" b="1" dirty="0">
                          <a:latin typeface="Calibri" panose="020F0502020204030204"/>
                          <a:cs typeface="Calibri" panose="020F0502020204030204"/>
                        </a:rPr>
                        <a:t>Additional</a:t>
                      </a:r>
                      <a:r>
                        <a:rPr sz="1050" b="1" spc="-40" dirty="0">
                          <a:latin typeface="Calibri" panose="020F0502020204030204"/>
                          <a:cs typeface="Calibri" panose="020F0502020204030204"/>
                        </a:rPr>
                        <a:t> </a:t>
                      </a:r>
                      <a:r>
                        <a:rPr sz="1050" b="1" dirty="0">
                          <a:latin typeface="Calibri" panose="020F0502020204030204"/>
                          <a:cs typeface="Calibri" panose="020F0502020204030204"/>
                        </a:rPr>
                        <a:t>disc,</a:t>
                      </a:r>
                      <a:r>
                        <a:rPr sz="1050" b="1" spc="-25" dirty="0">
                          <a:latin typeface="Calibri" panose="020F0502020204030204"/>
                          <a:cs typeface="Calibri" panose="020F0502020204030204"/>
                        </a:rPr>
                        <a:t> </a:t>
                      </a:r>
                      <a:r>
                        <a:rPr sz="1050" b="1" dirty="0">
                          <a:latin typeface="Calibri" panose="020F0502020204030204"/>
                          <a:cs typeface="Calibri" panose="020F0502020204030204"/>
                        </a:rPr>
                        <a:t>+30</a:t>
                      </a:r>
                      <a:r>
                        <a:rPr sz="1050" b="1" spc="-25" dirty="0">
                          <a:latin typeface="Calibri" panose="020F0502020204030204"/>
                          <a:cs typeface="Calibri" panose="020F0502020204030204"/>
                        </a:rPr>
                        <a:t> </a:t>
                      </a:r>
                      <a:r>
                        <a:rPr sz="1050" b="1" spc="-20" dirty="0">
                          <a:latin typeface="Calibri" panose="020F0502020204030204"/>
                          <a:cs typeface="Calibri" panose="020F0502020204030204"/>
                        </a:rPr>
                        <a:t>bar*</a:t>
                      </a:r>
                      <a:endParaRPr sz="1050">
                        <a:latin typeface="Calibri" panose="020F0502020204030204"/>
                        <a:cs typeface="Calibri" panose="020F0502020204030204"/>
                      </a:endParaRPr>
                    </a:p>
                  </a:txBody>
                  <a:tcPr marL="0" marR="0" marT="46990" marB="0"/>
                </a:tc>
              </a:tr>
            </a:tbl>
          </a:graphicData>
        </a:graphic>
      </p:graphicFrame>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8597" y="285728"/>
            <a:ext cx="7703848"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ΡΥΘΜΙΣΕΙΣ</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ΚΑΥΣΤΗΡΩΝ</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6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2χρονη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90930"/>
            <a:ext cx="8308975" cy="5190490"/>
          </a:xfrm>
          <a:prstGeom prst="rect">
            <a:avLst/>
          </a:prstGeom>
        </p:spPr>
        <p:txBody>
          <a:bodyPr vert="horz" wrap="square" lIns="0" tIns="16510" rIns="0" bIns="0" rtlCol="0">
            <a:spAutoFit/>
          </a:bodyPr>
          <a:lstStyle/>
          <a:p>
            <a:pPr marL="102870" algn="ctr">
              <a:lnSpc>
                <a:spcPct val="100000"/>
              </a:lnSpc>
              <a:spcBef>
                <a:spcPts val="130"/>
              </a:spcBef>
            </a:pPr>
            <a:r>
              <a:rPr sz="2300" b="1" u="sng" dirty="0">
                <a:uFill>
                  <a:solidFill>
                    <a:srgbClr val="000000"/>
                  </a:solidFill>
                </a:uFill>
                <a:latin typeface="Calibri" panose="020F0502020204030204"/>
                <a:cs typeface="Calibri" panose="020F0502020204030204"/>
              </a:rPr>
              <a:t>PRESSURE</a:t>
            </a:r>
            <a:r>
              <a:rPr sz="2300" b="1" u="sng" spc="35" dirty="0">
                <a:uFill>
                  <a:solidFill>
                    <a:srgbClr val="000000"/>
                  </a:solidFill>
                </a:uFill>
                <a:latin typeface="Calibri" panose="020F0502020204030204"/>
                <a:cs typeface="Calibri" panose="020F0502020204030204"/>
              </a:rPr>
              <a:t> </a:t>
            </a:r>
            <a:r>
              <a:rPr sz="2300" b="1" u="sng" dirty="0">
                <a:uFill>
                  <a:solidFill>
                    <a:srgbClr val="000000"/>
                  </a:solidFill>
                </a:uFill>
                <a:latin typeface="Calibri" panose="020F0502020204030204"/>
                <a:cs typeface="Calibri" panose="020F0502020204030204"/>
              </a:rPr>
              <a:t>TESTING</a:t>
            </a:r>
            <a:r>
              <a:rPr sz="2300" b="1" u="sng" spc="40" dirty="0">
                <a:uFill>
                  <a:solidFill>
                    <a:srgbClr val="000000"/>
                  </a:solidFill>
                </a:uFill>
                <a:latin typeface="Calibri" panose="020F0502020204030204"/>
                <a:cs typeface="Calibri" panose="020F0502020204030204"/>
              </a:rPr>
              <a:t> </a:t>
            </a:r>
            <a:r>
              <a:rPr sz="2300" b="1" u="sng" spc="-10" dirty="0">
                <a:uFill>
                  <a:solidFill>
                    <a:srgbClr val="000000"/>
                  </a:solidFill>
                </a:uFill>
                <a:latin typeface="Calibri" panose="020F0502020204030204"/>
                <a:cs typeface="Calibri" panose="020F0502020204030204"/>
              </a:rPr>
              <a:t>PROCEDURE</a:t>
            </a:r>
            <a:endParaRPr sz="2300">
              <a:latin typeface="Calibri" panose="020F0502020204030204"/>
              <a:cs typeface="Calibri" panose="020F0502020204030204"/>
            </a:endParaRPr>
          </a:p>
          <a:p>
            <a:pPr>
              <a:lnSpc>
                <a:spcPct val="100000"/>
              </a:lnSpc>
              <a:spcBef>
                <a:spcPts val="35"/>
              </a:spcBef>
            </a:pPr>
            <a:endParaRPr sz="2650">
              <a:latin typeface="Calibri" panose="020F0502020204030204"/>
              <a:cs typeface="Calibri" panose="020F0502020204030204"/>
            </a:endParaRPr>
          </a:p>
          <a:p>
            <a:pPr marL="12700">
              <a:lnSpc>
                <a:spcPct val="100000"/>
              </a:lnSpc>
            </a:pPr>
            <a:r>
              <a:rPr sz="2100" b="1" dirty="0">
                <a:latin typeface="Calibri" panose="020F0502020204030204"/>
                <a:cs typeface="Calibri" panose="020F0502020204030204"/>
              </a:rPr>
              <a:t>Οι</a:t>
            </a:r>
            <a:r>
              <a:rPr sz="2100" b="1" spc="5" dirty="0">
                <a:latin typeface="Calibri" panose="020F0502020204030204"/>
                <a:cs typeface="Calibri" panose="020F0502020204030204"/>
              </a:rPr>
              <a:t> </a:t>
            </a:r>
            <a:r>
              <a:rPr sz="2100" b="1" dirty="0">
                <a:latin typeface="Calibri" panose="020F0502020204030204"/>
                <a:cs typeface="Calibri" panose="020F0502020204030204"/>
              </a:rPr>
              <a:t>παρακάτω ελεγχοι</a:t>
            </a:r>
            <a:r>
              <a:rPr sz="2100" b="1" spc="15" dirty="0">
                <a:latin typeface="Calibri" panose="020F0502020204030204"/>
                <a:cs typeface="Calibri" panose="020F0502020204030204"/>
              </a:rPr>
              <a:t> </a:t>
            </a:r>
            <a:r>
              <a:rPr sz="2100" b="1" dirty="0">
                <a:latin typeface="Calibri" panose="020F0502020204030204"/>
                <a:cs typeface="Calibri" panose="020F0502020204030204"/>
              </a:rPr>
              <a:t>που</a:t>
            </a:r>
            <a:r>
              <a:rPr sz="2100" b="1" spc="-5" dirty="0">
                <a:latin typeface="Calibri" panose="020F0502020204030204"/>
                <a:cs typeface="Calibri" panose="020F0502020204030204"/>
              </a:rPr>
              <a:t> </a:t>
            </a:r>
            <a:r>
              <a:rPr sz="2100" b="1" dirty="0">
                <a:latin typeface="Calibri" panose="020F0502020204030204"/>
                <a:cs typeface="Calibri" panose="020F0502020204030204"/>
              </a:rPr>
              <a:t>πρέπει</a:t>
            </a:r>
            <a:r>
              <a:rPr sz="2100" b="1" spc="5" dirty="0">
                <a:latin typeface="Calibri" panose="020F0502020204030204"/>
                <a:cs typeface="Calibri" panose="020F0502020204030204"/>
              </a:rPr>
              <a:t> </a:t>
            </a:r>
            <a:r>
              <a:rPr sz="2100" b="1">
                <a:latin typeface="Calibri" panose="020F0502020204030204"/>
                <a:cs typeface="Calibri" panose="020F0502020204030204"/>
              </a:rPr>
              <a:t>να</a:t>
            </a:r>
            <a:r>
              <a:rPr sz="2100" b="1" spc="5">
                <a:latin typeface="Calibri" panose="020F0502020204030204"/>
                <a:cs typeface="Calibri" panose="020F0502020204030204"/>
              </a:rPr>
              <a:t> </a:t>
            </a:r>
            <a:r>
              <a:rPr sz="2100" b="1" smtClean="0">
                <a:latin typeface="Calibri" panose="020F0502020204030204"/>
                <a:cs typeface="Calibri" panose="020F0502020204030204"/>
              </a:rPr>
              <a:t>γίν</a:t>
            </a:r>
            <a:r>
              <a:rPr lang="el-GR" sz="2100" b="1" dirty="0" smtClean="0">
                <a:latin typeface="Calibri" panose="020F0502020204030204"/>
                <a:cs typeface="Calibri" panose="020F0502020204030204"/>
              </a:rPr>
              <a:t>ον</a:t>
            </a:r>
            <a:r>
              <a:rPr sz="2100" b="1" smtClean="0">
                <a:latin typeface="Calibri" panose="020F0502020204030204"/>
                <a:cs typeface="Calibri" panose="020F0502020204030204"/>
              </a:rPr>
              <a:t>ται</a:t>
            </a:r>
            <a:r>
              <a:rPr sz="2100" b="1" spc="10" smtClean="0">
                <a:latin typeface="Calibri" panose="020F0502020204030204"/>
                <a:cs typeface="Calibri" panose="020F0502020204030204"/>
              </a:rPr>
              <a:t> </a:t>
            </a:r>
            <a:r>
              <a:rPr sz="2100" b="1" dirty="0">
                <a:latin typeface="Calibri" panose="020F0502020204030204"/>
                <a:cs typeface="Calibri" panose="020F0502020204030204"/>
              </a:rPr>
              <a:t>σε </a:t>
            </a:r>
            <a:r>
              <a:rPr sz="2100" b="1" spc="-10" dirty="0">
                <a:latin typeface="Calibri" panose="020F0502020204030204"/>
                <a:cs typeface="Calibri" panose="020F0502020204030204"/>
              </a:rPr>
              <a:t>καυστήρες:</a:t>
            </a:r>
            <a:endParaRPr sz="2100">
              <a:latin typeface="Calibri" panose="020F0502020204030204"/>
              <a:cs typeface="Calibri" panose="020F0502020204030204"/>
            </a:endParaRPr>
          </a:p>
          <a:p>
            <a:pPr>
              <a:lnSpc>
                <a:spcPct val="100000"/>
              </a:lnSpc>
              <a:spcBef>
                <a:spcPts val="15"/>
              </a:spcBef>
            </a:pPr>
            <a:endParaRPr sz="2950">
              <a:latin typeface="Calibri" panose="020F0502020204030204"/>
              <a:cs typeface="Calibri" panose="020F0502020204030204"/>
            </a:endParaRPr>
          </a:p>
          <a:p>
            <a:pPr marL="345440" marR="5080" indent="-332740">
              <a:lnSpc>
                <a:spcPct val="102000"/>
              </a:lnSpc>
              <a:buSzPct val="97000"/>
              <a:buFont typeface="Wingdings" panose="05000000000000000000"/>
              <a:buChar char=""/>
              <a:tabLst>
                <a:tab pos="364490" algn="l"/>
              </a:tabLst>
            </a:pPr>
            <a:r>
              <a:rPr sz="3100" b="1" dirty="0">
                <a:latin typeface="Calibri" panose="020F0502020204030204"/>
                <a:cs typeface="Calibri" panose="020F0502020204030204"/>
              </a:rPr>
              <a:t>Flushing</a:t>
            </a:r>
            <a:r>
              <a:rPr sz="3100" b="1" spc="-35" dirty="0">
                <a:latin typeface="Calibri" panose="020F0502020204030204"/>
                <a:cs typeface="Calibri" panose="020F0502020204030204"/>
              </a:rPr>
              <a:t> </a:t>
            </a:r>
            <a:r>
              <a:rPr sz="3100" b="1" dirty="0">
                <a:latin typeface="Calibri" panose="020F0502020204030204"/>
                <a:cs typeface="Calibri" panose="020F0502020204030204"/>
              </a:rPr>
              <a:t>and</a:t>
            </a:r>
            <a:r>
              <a:rPr sz="3100" b="1" spc="-15" dirty="0">
                <a:latin typeface="Calibri" panose="020F0502020204030204"/>
                <a:cs typeface="Calibri" panose="020F0502020204030204"/>
              </a:rPr>
              <a:t> </a:t>
            </a:r>
            <a:r>
              <a:rPr sz="3100" b="1" dirty="0">
                <a:latin typeface="Calibri" panose="020F0502020204030204"/>
                <a:cs typeface="Calibri" panose="020F0502020204030204"/>
              </a:rPr>
              <a:t>jet</a:t>
            </a:r>
            <a:r>
              <a:rPr sz="3100" b="1" spc="-20" dirty="0">
                <a:latin typeface="Calibri" panose="020F0502020204030204"/>
                <a:cs typeface="Calibri" panose="020F0502020204030204"/>
              </a:rPr>
              <a:t> </a:t>
            </a:r>
            <a:r>
              <a:rPr sz="3100" b="1" dirty="0">
                <a:latin typeface="Calibri" panose="020F0502020204030204"/>
                <a:cs typeface="Calibri" panose="020F0502020204030204"/>
              </a:rPr>
              <a:t>control</a:t>
            </a:r>
            <a:r>
              <a:rPr sz="3100" b="1">
                <a:latin typeface="Calibri" panose="020F0502020204030204"/>
                <a:cs typeface="Calibri" panose="020F0502020204030204"/>
              </a:rPr>
              <a:t>.</a:t>
            </a:r>
            <a:r>
              <a:rPr sz="3100" b="1" spc="-20">
                <a:latin typeface="Calibri" panose="020F0502020204030204"/>
                <a:cs typeface="Calibri" panose="020F0502020204030204"/>
              </a:rPr>
              <a:t> </a:t>
            </a:r>
            <a:r>
              <a:rPr sz="3100" b="1" smtClean="0">
                <a:latin typeface="Calibri" panose="020F0502020204030204"/>
                <a:cs typeface="Calibri" panose="020F0502020204030204"/>
              </a:rPr>
              <a:t>Μορφ</a:t>
            </a:r>
            <a:r>
              <a:rPr lang="el-GR" sz="3100" b="1" dirty="0" smtClean="0">
                <a:latin typeface="Calibri" panose="020F0502020204030204"/>
                <a:cs typeface="Calibri" panose="020F0502020204030204"/>
              </a:rPr>
              <a:t>ή</a:t>
            </a:r>
            <a:r>
              <a:rPr sz="3100" b="1" spc="-20" smtClean="0">
                <a:latin typeface="Calibri" panose="020F0502020204030204"/>
                <a:cs typeface="Calibri" panose="020F0502020204030204"/>
              </a:rPr>
              <a:t> </a:t>
            </a:r>
            <a:r>
              <a:rPr sz="3100" b="1" spc="-10" smtClean="0">
                <a:latin typeface="Calibri" panose="020F0502020204030204"/>
                <a:cs typeface="Calibri" panose="020F0502020204030204"/>
              </a:rPr>
              <a:t>διασκορπισμο</a:t>
            </a:r>
            <a:r>
              <a:rPr lang="el-GR" sz="3100" b="1" spc="-10" dirty="0" smtClean="0">
                <a:latin typeface="Calibri" panose="020F0502020204030204"/>
                <a:cs typeface="Calibri" panose="020F0502020204030204"/>
              </a:rPr>
              <a:t>ύ</a:t>
            </a:r>
            <a:r>
              <a:rPr sz="3100" b="1" spc="-10" smtClean="0">
                <a:latin typeface="Calibri" panose="020F0502020204030204"/>
                <a:cs typeface="Calibri" panose="020F0502020204030204"/>
              </a:rPr>
              <a:t> </a:t>
            </a:r>
            <a:r>
              <a:rPr sz="3100" b="1">
                <a:latin typeface="Calibri" panose="020F0502020204030204"/>
                <a:cs typeface="Calibri" panose="020F0502020204030204"/>
              </a:rPr>
              <a:t>και</a:t>
            </a:r>
            <a:r>
              <a:rPr sz="3100" b="1" spc="-100">
                <a:latin typeface="Calibri" panose="020F0502020204030204"/>
                <a:cs typeface="Calibri" panose="020F0502020204030204"/>
              </a:rPr>
              <a:t> </a:t>
            </a:r>
            <a:r>
              <a:rPr lang="el-GR" sz="3100" b="1" spc="-10" dirty="0">
                <a:latin typeface="Calibri" panose="020F0502020204030204"/>
                <a:cs typeface="Calibri" panose="020F0502020204030204"/>
              </a:rPr>
              <a:t>έ</a:t>
            </a:r>
            <a:r>
              <a:rPr sz="3100" b="1" spc="-10" smtClean="0">
                <a:latin typeface="Calibri" panose="020F0502020204030204"/>
                <a:cs typeface="Calibri" panose="020F0502020204030204"/>
              </a:rPr>
              <a:t>γχυσης</a:t>
            </a:r>
            <a:r>
              <a:rPr sz="3100" b="1" spc="-10" dirty="0">
                <a:latin typeface="Calibri" panose="020F0502020204030204"/>
                <a:cs typeface="Calibri" panose="020F0502020204030204"/>
              </a:rPr>
              <a:t>.</a:t>
            </a:r>
            <a:endParaRPr sz="3100">
              <a:latin typeface="Calibri" panose="020F0502020204030204"/>
              <a:cs typeface="Calibri" panose="020F0502020204030204"/>
            </a:endParaRPr>
          </a:p>
          <a:p>
            <a:pPr marL="363855" indent="-351790">
              <a:lnSpc>
                <a:spcPct val="100000"/>
              </a:lnSpc>
              <a:spcBef>
                <a:spcPts val="720"/>
              </a:spcBef>
              <a:buSzPct val="97000"/>
              <a:buFont typeface="Wingdings" panose="05000000000000000000"/>
              <a:buChar char=""/>
              <a:tabLst>
                <a:tab pos="364490" algn="l"/>
              </a:tabLst>
            </a:pPr>
            <a:r>
              <a:rPr sz="3100" b="1" dirty="0">
                <a:latin typeface="Calibri" panose="020F0502020204030204"/>
                <a:cs typeface="Calibri" panose="020F0502020204030204"/>
              </a:rPr>
              <a:t>Opening</a:t>
            </a:r>
            <a:r>
              <a:rPr sz="3100" b="1" spc="-55" dirty="0">
                <a:latin typeface="Calibri" panose="020F0502020204030204"/>
                <a:cs typeface="Calibri" panose="020F0502020204030204"/>
              </a:rPr>
              <a:t> </a:t>
            </a:r>
            <a:r>
              <a:rPr sz="3100" b="1" dirty="0">
                <a:latin typeface="Calibri" panose="020F0502020204030204"/>
                <a:cs typeface="Calibri" panose="020F0502020204030204"/>
              </a:rPr>
              <a:t>pressure</a:t>
            </a:r>
            <a:r>
              <a:rPr sz="3100" b="1">
                <a:latin typeface="Calibri" panose="020F0502020204030204"/>
                <a:cs typeface="Calibri" panose="020F0502020204030204"/>
              </a:rPr>
              <a:t>.</a:t>
            </a:r>
            <a:r>
              <a:rPr sz="3100" b="1" spc="-55">
                <a:latin typeface="Calibri" panose="020F0502020204030204"/>
                <a:cs typeface="Calibri" panose="020F0502020204030204"/>
              </a:rPr>
              <a:t> </a:t>
            </a:r>
            <a:r>
              <a:rPr sz="3100" b="1" smtClean="0">
                <a:latin typeface="Calibri" panose="020F0502020204030204"/>
                <a:cs typeface="Calibri" panose="020F0502020204030204"/>
              </a:rPr>
              <a:t>Π</a:t>
            </a:r>
            <a:r>
              <a:rPr lang="el-GR" sz="3100" b="1" dirty="0" smtClean="0">
                <a:latin typeface="Calibri" panose="020F0502020204030204"/>
                <a:cs typeface="Calibri" panose="020F0502020204030204"/>
              </a:rPr>
              <a:t>ί</a:t>
            </a:r>
            <a:r>
              <a:rPr sz="3100" b="1" smtClean="0">
                <a:latin typeface="Calibri" panose="020F0502020204030204"/>
                <a:cs typeface="Calibri" panose="020F0502020204030204"/>
              </a:rPr>
              <a:t>εση</a:t>
            </a:r>
            <a:r>
              <a:rPr sz="3100" b="1" spc="-40" smtClean="0">
                <a:latin typeface="Calibri" panose="020F0502020204030204"/>
                <a:cs typeface="Calibri" panose="020F0502020204030204"/>
              </a:rPr>
              <a:t> </a:t>
            </a:r>
            <a:r>
              <a:rPr lang="el-GR" sz="3100" b="1" spc="-10" dirty="0">
                <a:latin typeface="Calibri" panose="020F0502020204030204"/>
                <a:cs typeface="Calibri" panose="020F0502020204030204"/>
              </a:rPr>
              <a:t>έ</a:t>
            </a:r>
            <a:r>
              <a:rPr sz="3100" b="1" spc="-10" smtClean="0">
                <a:latin typeface="Calibri" panose="020F0502020204030204"/>
                <a:cs typeface="Calibri" panose="020F0502020204030204"/>
              </a:rPr>
              <a:t>γχυσης</a:t>
            </a:r>
            <a:r>
              <a:rPr sz="3100" b="1" spc="-10" dirty="0">
                <a:latin typeface="Calibri" panose="020F0502020204030204"/>
                <a:cs typeface="Calibri" panose="020F0502020204030204"/>
              </a:rPr>
              <a:t>.</a:t>
            </a:r>
            <a:endParaRPr sz="3100">
              <a:latin typeface="Calibri" panose="020F0502020204030204"/>
              <a:cs typeface="Calibri" panose="020F0502020204030204"/>
            </a:endParaRPr>
          </a:p>
          <a:p>
            <a:pPr marL="345440" marR="1260475" indent="-332740">
              <a:lnSpc>
                <a:spcPct val="102000"/>
              </a:lnSpc>
              <a:spcBef>
                <a:spcPts val="620"/>
              </a:spcBef>
              <a:buSzPct val="97000"/>
              <a:buFont typeface="Wingdings" panose="05000000000000000000"/>
              <a:buChar char=""/>
              <a:tabLst>
                <a:tab pos="364490" algn="l"/>
              </a:tabLst>
            </a:pPr>
            <a:r>
              <a:rPr sz="3100" b="1" dirty="0">
                <a:latin typeface="Calibri" panose="020F0502020204030204"/>
                <a:cs typeface="Calibri" panose="020F0502020204030204"/>
              </a:rPr>
              <a:t>Sealing</a:t>
            </a:r>
            <a:r>
              <a:rPr sz="3100" b="1" spc="-30" dirty="0">
                <a:latin typeface="Calibri" panose="020F0502020204030204"/>
                <a:cs typeface="Calibri" panose="020F0502020204030204"/>
              </a:rPr>
              <a:t> </a:t>
            </a:r>
            <a:r>
              <a:rPr sz="3100" b="1" dirty="0">
                <a:latin typeface="Calibri" panose="020F0502020204030204"/>
                <a:cs typeface="Calibri" panose="020F0502020204030204"/>
              </a:rPr>
              <a:t>test</a:t>
            </a:r>
            <a:r>
              <a:rPr sz="3100" b="1" spc="-20" dirty="0">
                <a:latin typeface="Calibri" panose="020F0502020204030204"/>
                <a:cs typeface="Calibri" panose="020F0502020204030204"/>
              </a:rPr>
              <a:t> </a:t>
            </a:r>
            <a:r>
              <a:rPr sz="3100" b="1" dirty="0">
                <a:latin typeface="Calibri" panose="020F0502020204030204"/>
                <a:cs typeface="Calibri" panose="020F0502020204030204"/>
              </a:rPr>
              <a:t>and</a:t>
            </a:r>
            <a:r>
              <a:rPr sz="3100" b="1" spc="-15" dirty="0">
                <a:latin typeface="Calibri" panose="020F0502020204030204"/>
                <a:cs typeface="Calibri" panose="020F0502020204030204"/>
              </a:rPr>
              <a:t> </a:t>
            </a:r>
            <a:r>
              <a:rPr sz="3100" b="1" dirty="0">
                <a:latin typeface="Calibri" panose="020F0502020204030204"/>
                <a:cs typeface="Calibri" panose="020F0502020204030204"/>
              </a:rPr>
              <a:t>sliding</a:t>
            </a:r>
            <a:r>
              <a:rPr sz="3100" b="1" spc="-15" dirty="0">
                <a:latin typeface="Calibri" panose="020F0502020204030204"/>
                <a:cs typeface="Calibri" panose="020F0502020204030204"/>
              </a:rPr>
              <a:t> </a:t>
            </a:r>
            <a:r>
              <a:rPr sz="3100" b="1" dirty="0">
                <a:latin typeface="Calibri" panose="020F0502020204030204"/>
                <a:cs typeface="Calibri" panose="020F0502020204030204"/>
              </a:rPr>
              <a:t>function</a:t>
            </a:r>
            <a:r>
              <a:rPr sz="3100" b="1">
                <a:latin typeface="Calibri" panose="020F0502020204030204"/>
                <a:cs typeface="Calibri" panose="020F0502020204030204"/>
              </a:rPr>
              <a:t>.</a:t>
            </a:r>
            <a:r>
              <a:rPr sz="3100" b="1" spc="-25">
                <a:latin typeface="Calibri" panose="020F0502020204030204"/>
                <a:cs typeface="Calibri" panose="020F0502020204030204"/>
              </a:rPr>
              <a:t> </a:t>
            </a:r>
            <a:r>
              <a:rPr lang="el-GR" sz="3100" b="1" spc="-25" dirty="0" smtClean="0">
                <a:latin typeface="Calibri" panose="020F0502020204030204"/>
                <a:cs typeface="Calibri" panose="020F0502020204030204"/>
              </a:rPr>
              <a:t>΄</a:t>
            </a:r>
            <a:r>
              <a:rPr sz="3100" b="1" spc="-10" smtClean="0">
                <a:latin typeface="Calibri" panose="020F0502020204030204"/>
                <a:cs typeface="Calibri" panose="020F0502020204030204"/>
              </a:rPr>
              <a:t>Ελεγχος στεγαν</a:t>
            </a:r>
            <a:r>
              <a:rPr lang="el-GR" sz="3100" b="1" spc="-10" dirty="0" smtClean="0">
                <a:latin typeface="Calibri" panose="020F0502020204030204"/>
                <a:cs typeface="Calibri" panose="020F0502020204030204"/>
              </a:rPr>
              <a:t>ό</a:t>
            </a:r>
            <a:r>
              <a:rPr sz="3100" b="1" spc="-10" smtClean="0">
                <a:latin typeface="Calibri" panose="020F0502020204030204"/>
                <a:cs typeface="Calibri" panose="020F0502020204030204"/>
              </a:rPr>
              <a:t>τητας</a:t>
            </a:r>
            <a:r>
              <a:rPr sz="3100" b="1" spc="-10" dirty="0">
                <a:latin typeface="Calibri" panose="020F0502020204030204"/>
                <a:cs typeface="Calibri" panose="020F0502020204030204"/>
              </a:rPr>
              <a:t>.</a:t>
            </a:r>
            <a:endParaRPr sz="3100">
              <a:latin typeface="Calibri" panose="020F0502020204030204"/>
              <a:cs typeface="Calibri" panose="020F0502020204030204"/>
            </a:endParaRPr>
          </a:p>
          <a:p>
            <a:pPr marL="345440" marR="97155" indent="-332740">
              <a:lnSpc>
                <a:spcPct val="102000"/>
              </a:lnSpc>
              <a:spcBef>
                <a:spcPts val="630"/>
              </a:spcBef>
              <a:buSzPct val="97000"/>
              <a:buFont typeface="Wingdings" panose="05000000000000000000"/>
              <a:buChar char=""/>
              <a:tabLst>
                <a:tab pos="364490" algn="l"/>
              </a:tabLst>
            </a:pPr>
            <a:r>
              <a:rPr sz="3100" b="1" dirty="0">
                <a:latin typeface="Calibri" panose="020F0502020204030204"/>
                <a:cs typeface="Calibri" panose="020F0502020204030204"/>
              </a:rPr>
              <a:t>Pressure</a:t>
            </a:r>
            <a:r>
              <a:rPr sz="3100" b="1" spc="-50" dirty="0">
                <a:latin typeface="Calibri" panose="020F0502020204030204"/>
                <a:cs typeface="Calibri" panose="020F0502020204030204"/>
              </a:rPr>
              <a:t> </a:t>
            </a:r>
            <a:r>
              <a:rPr sz="3100" b="1" dirty="0">
                <a:latin typeface="Calibri" panose="020F0502020204030204"/>
                <a:cs typeface="Calibri" panose="020F0502020204030204"/>
              </a:rPr>
              <a:t>test,</a:t>
            </a:r>
            <a:r>
              <a:rPr sz="3100" b="1" spc="-30" dirty="0">
                <a:latin typeface="Calibri" panose="020F0502020204030204"/>
                <a:cs typeface="Calibri" panose="020F0502020204030204"/>
              </a:rPr>
              <a:t> </a:t>
            </a:r>
            <a:r>
              <a:rPr sz="3100" b="1" spc="-10" dirty="0">
                <a:latin typeface="Calibri" panose="020F0502020204030204"/>
                <a:cs typeface="Calibri" panose="020F0502020204030204"/>
              </a:rPr>
              <a:t>O-</a:t>
            </a:r>
            <a:r>
              <a:rPr sz="3100" b="1" dirty="0">
                <a:latin typeface="Calibri" panose="020F0502020204030204"/>
                <a:cs typeface="Calibri" panose="020F0502020204030204"/>
              </a:rPr>
              <a:t>ring</a:t>
            </a:r>
            <a:r>
              <a:rPr sz="3100" b="1" spc="-30" dirty="0">
                <a:latin typeface="Calibri" panose="020F0502020204030204"/>
                <a:cs typeface="Calibri" panose="020F0502020204030204"/>
              </a:rPr>
              <a:t> </a:t>
            </a:r>
            <a:r>
              <a:rPr sz="3100" b="1" dirty="0">
                <a:latin typeface="Calibri" panose="020F0502020204030204"/>
                <a:cs typeface="Calibri" panose="020F0502020204030204"/>
              </a:rPr>
              <a:t>sealing</a:t>
            </a:r>
            <a:r>
              <a:rPr sz="3100" b="1">
                <a:latin typeface="Calibri" panose="020F0502020204030204"/>
                <a:cs typeface="Calibri" panose="020F0502020204030204"/>
              </a:rPr>
              <a:t>.</a:t>
            </a:r>
            <a:r>
              <a:rPr sz="3100" b="1" spc="-40">
                <a:latin typeface="Calibri" panose="020F0502020204030204"/>
                <a:cs typeface="Calibri" panose="020F0502020204030204"/>
              </a:rPr>
              <a:t> </a:t>
            </a:r>
            <a:r>
              <a:rPr lang="el-GR" sz="3100" b="1" spc="-40" dirty="0" smtClean="0">
                <a:latin typeface="Calibri" panose="020F0502020204030204"/>
                <a:cs typeface="Calibri" panose="020F0502020204030204"/>
              </a:rPr>
              <a:t>΄</a:t>
            </a:r>
            <a:r>
              <a:rPr sz="3100" b="1" smtClean="0">
                <a:latin typeface="Calibri" panose="020F0502020204030204"/>
                <a:cs typeface="Calibri" panose="020F0502020204030204"/>
              </a:rPr>
              <a:t>Ελεγχος</a:t>
            </a:r>
            <a:r>
              <a:rPr sz="3100" b="1" spc="-35" smtClean="0">
                <a:latin typeface="Calibri" panose="020F0502020204030204"/>
                <a:cs typeface="Calibri" panose="020F0502020204030204"/>
              </a:rPr>
              <a:t> </a:t>
            </a:r>
            <a:r>
              <a:rPr sz="3100" b="1" smtClean="0">
                <a:latin typeface="Calibri" panose="020F0502020204030204"/>
                <a:cs typeface="Calibri" panose="020F0502020204030204"/>
              </a:rPr>
              <a:t>πτ</a:t>
            </a:r>
            <a:r>
              <a:rPr lang="el-GR" sz="3100" b="1" dirty="0" smtClean="0">
                <a:latin typeface="Calibri" panose="020F0502020204030204"/>
                <a:cs typeface="Calibri" panose="020F0502020204030204"/>
              </a:rPr>
              <a:t>ώ</a:t>
            </a:r>
            <a:r>
              <a:rPr sz="3100" b="1" smtClean="0">
                <a:latin typeface="Calibri" panose="020F0502020204030204"/>
                <a:cs typeface="Calibri" panose="020F0502020204030204"/>
              </a:rPr>
              <a:t>ση</a:t>
            </a:r>
            <a:r>
              <a:rPr sz="3100" b="1" spc="-30" smtClean="0">
                <a:latin typeface="Calibri" panose="020F0502020204030204"/>
                <a:cs typeface="Calibri" panose="020F0502020204030204"/>
              </a:rPr>
              <a:t> </a:t>
            </a:r>
            <a:r>
              <a:rPr sz="3100" b="1" spc="-25">
                <a:latin typeface="Calibri" panose="020F0502020204030204"/>
                <a:cs typeface="Calibri" panose="020F0502020204030204"/>
              </a:rPr>
              <a:t>της </a:t>
            </a:r>
            <a:r>
              <a:rPr sz="3100" b="1" smtClean="0">
                <a:latin typeface="Calibri" panose="020F0502020204030204"/>
                <a:cs typeface="Calibri" panose="020F0502020204030204"/>
              </a:rPr>
              <a:t>π</a:t>
            </a:r>
            <a:r>
              <a:rPr lang="el-GR" sz="3100" b="1" dirty="0" smtClean="0">
                <a:latin typeface="Calibri" panose="020F0502020204030204"/>
                <a:cs typeface="Calibri" panose="020F0502020204030204"/>
              </a:rPr>
              <a:t>ί</a:t>
            </a:r>
            <a:r>
              <a:rPr sz="3100" b="1" smtClean="0">
                <a:latin typeface="Calibri" panose="020F0502020204030204"/>
                <a:cs typeface="Calibri" panose="020F0502020204030204"/>
              </a:rPr>
              <a:t>εσης</a:t>
            </a:r>
            <a:r>
              <a:rPr sz="3100" b="1" spc="-45" smtClean="0">
                <a:latin typeface="Calibri" panose="020F0502020204030204"/>
                <a:cs typeface="Calibri" panose="020F0502020204030204"/>
              </a:rPr>
              <a:t> </a:t>
            </a:r>
            <a:r>
              <a:rPr sz="3100" b="1">
                <a:latin typeface="Calibri" panose="020F0502020204030204"/>
                <a:cs typeface="Calibri" panose="020F0502020204030204"/>
              </a:rPr>
              <a:t>και</a:t>
            </a:r>
            <a:r>
              <a:rPr sz="3100" b="1" spc="-25">
                <a:latin typeface="Calibri" panose="020F0502020204030204"/>
                <a:cs typeface="Calibri" panose="020F0502020204030204"/>
              </a:rPr>
              <a:t> </a:t>
            </a:r>
            <a:r>
              <a:rPr sz="3100" b="1" smtClean="0">
                <a:latin typeface="Calibri" panose="020F0502020204030204"/>
                <a:cs typeface="Calibri" panose="020F0502020204030204"/>
              </a:rPr>
              <a:t>στεγαν</a:t>
            </a:r>
            <a:r>
              <a:rPr lang="el-GR" sz="3100" b="1" dirty="0" smtClean="0">
                <a:latin typeface="Calibri" panose="020F0502020204030204"/>
                <a:cs typeface="Calibri" panose="020F0502020204030204"/>
              </a:rPr>
              <a:t>ό</a:t>
            </a:r>
            <a:r>
              <a:rPr sz="3100" b="1" smtClean="0">
                <a:latin typeface="Calibri" panose="020F0502020204030204"/>
                <a:cs typeface="Calibri" panose="020F0502020204030204"/>
              </a:rPr>
              <a:t>τητ</a:t>
            </a:r>
            <a:r>
              <a:rPr lang="el-GR" sz="3100" b="1" dirty="0" smtClean="0">
                <a:latin typeface="Calibri" panose="020F0502020204030204"/>
                <a:cs typeface="Calibri" panose="020F0502020204030204"/>
              </a:rPr>
              <a:t>α</a:t>
            </a:r>
            <a:r>
              <a:rPr sz="3100" b="1" smtClean="0">
                <a:latin typeface="Calibri" panose="020F0502020204030204"/>
                <a:cs typeface="Calibri" panose="020F0502020204030204"/>
              </a:rPr>
              <a:t>ς</a:t>
            </a:r>
            <a:r>
              <a:rPr sz="3100" b="1" spc="-30" smtClean="0">
                <a:latin typeface="Calibri" panose="020F0502020204030204"/>
                <a:cs typeface="Calibri" panose="020F0502020204030204"/>
              </a:rPr>
              <a:t> </a:t>
            </a:r>
            <a:r>
              <a:rPr sz="3100" b="1" spc="-10" dirty="0">
                <a:latin typeface="Calibri" panose="020F0502020204030204"/>
                <a:cs typeface="Calibri" panose="020F0502020204030204"/>
              </a:rPr>
              <a:t>O-</a:t>
            </a:r>
            <a:r>
              <a:rPr sz="3100" b="1" dirty="0">
                <a:latin typeface="Calibri" panose="020F0502020204030204"/>
                <a:cs typeface="Calibri" panose="020F0502020204030204"/>
              </a:rPr>
              <a:t>ring</a:t>
            </a:r>
            <a:r>
              <a:rPr sz="3100" b="1" spc="-25" dirty="0">
                <a:latin typeface="Calibri" panose="020F0502020204030204"/>
                <a:cs typeface="Calibri" panose="020F0502020204030204"/>
              </a:rPr>
              <a:t> </a:t>
            </a:r>
            <a:r>
              <a:rPr sz="3100" b="1">
                <a:latin typeface="Calibri" panose="020F0502020204030204"/>
                <a:cs typeface="Calibri" panose="020F0502020204030204"/>
              </a:rPr>
              <a:t>ή</a:t>
            </a:r>
            <a:r>
              <a:rPr sz="3100" b="1" spc="-25">
                <a:latin typeface="Calibri" panose="020F0502020204030204"/>
                <a:cs typeface="Calibri" panose="020F0502020204030204"/>
              </a:rPr>
              <a:t> </a:t>
            </a:r>
            <a:r>
              <a:rPr sz="3100" b="1" spc="-10" smtClean="0">
                <a:latin typeface="Calibri" panose="020F0502020204030204"/>
                <a:cs typeface="Calibri" panose="020F0502020204030204"/>
              </a:rPr>
              <a:t>διαρρο</a:t>
            </a:r>
            <a:r>
              <a:rPr lang="el-GR" sz="3100" b="1" spc="-10" dirty="0" smtClean="0">
                <a:latin typeface="Calibri" panose="020F0502020204030204"/>
                <a:cs typeface="Calibri" panose="020F0502020204030204"/>
              </a:rPr>
              <a:t>ή</a:t>
            </a:r>
            <a:r>
              <a:rPr sz="3100" b="1" spc="-10" smtClean="0">
                <a:latin typeface="Calibri" panose="020F0502020204030204"/>
                <a:cs typeface="Calibri" panose="020F0502020204030204"/>
              </a:rPr>
              <a:t>ς</a:t>
            </a:r>
            <a:r>
              <a:rPr sz="3100" b="1" spc="-10" dirty="0">
                <a:latin typeface="Calibri" panose="020F0502020204030204"/>
                <a:cs typeface="Calibri" panose="020F0502020204030204"/>
              </a:rPr>
              <a:t>.</a:t>
            </a:r>
            <a:endParaRPr sz="3100">
              <a:latin typeface="Calibri" panose="020F0502020204030204"/>
              <a:cs typeface="Calibri" panose="020F050202020403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500034" y="285728"/>
            <a:ext cx="8072494"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a:solidFill>
                  <a:srgbClr val="FF0000"/>
                </a:solid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ΡΥΘΜΙΣΕΙΣ</a:t>
            </a:r>
            <a:r>
              <a:rPr lang="el-GR" sz="2400" b="0" u="none" dirty="0" smtClean="0">
                <a:solidFill>
                  <a:srgbClr val="FFFFFF"/>
                </a:solidFill>
                <a:latin typeface="Arial Black" panose="020B0A04020102020204"/>
                <a:cs typeface="Arial Black" panose="020B0A04020102020204"/>
              </a:rPr>
              <a:t> </a:t>
            </a:r>
            <a:r>
              <a:rPr sz="2400" b="0" u="none" spc="-8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ΚΑΥΣΤΗΡ</a:t>
            </a:r>
            <a:r>
              <a:rPr lang="el-GR" sz="2400" b="0" u="none" dirty="0" smtClean="0">
                <a:solidFill>
                  <a:srgbClr val="FFFFFF"/>
                </a:solidFill>
                <a:latin typeface="Arial Black" panose="020B0A04020102020204"/>
                <a:cs typeface="Arial Black" panose="020B0A04020102020204"/>
              </a:rPr>
              <a:t>ΩΝ</a:t>
            </a:r>
            <a:r>
              <a:rPr sz="2400" b="0" u="none" spc="-70" smtClean="0">
                <a:solidFill>
                  <a:srgbClr val="FFFFFF"/>
                </a:solidFill>
                <a:uFill>
                  <a:solidFill>
                    <a:srgbClr val="FFFFFF"/>
                  </a:solidFill>
                </a:uFill>
                <a:latin typeface="Arial Black" panose="020B0A04020102020204"/>
                <a:cs typeface="Arial Black" panose="020B0A04020102020204"/>
              </a:rPr>
              <a:t> </a:t>
            </a:r>
            <a:r>
              <a:rPr lang="el-GR" sz="2400" b="0" u="none" spc="-70" dirty="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Μ.Ε.Κ</a:t>
            </a:r>
            <a:r>
              <a:rPr sz="2400" b="0" u="none" dirty="0">
                <a:solidFill>
                  <a:srgbClr val="FFFFFF"/>
                </a:solidFill>
                <a:latin typeface="Arial Black" panose="020B0A04020102020204"/>
                <a:cs typeface="Arial Black" panose="020B0A04020102020204"/>
              </a:rPr>
              <a:t>.</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2χρονη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758189"/>
            <a:ext cx="8502015" cy="5845175"/>
          </a:xfrm>
          <a:prstGeom prst="rect">
            <a:avLst/>
          </a:prstGeom>
        </p:spPr>
        <p:txBody>
          <a:bodyPr vert="horz" wrap="square" lIns="0" tIns="15240" rIns="0" bIns="0" rtlCol="0">
            <a:spAutoFit/>
          </a:bodyPr>
          <a:lstStyle/>
          <a:p>
            <a:pPr marL="191135" algn="ctr">
              <a:lnSpc>
                <a:spcPct val="100000"/>
              </a:lnSpc>
              <a:spcBef>
                <a:spcPts val="120"/>
              </a:spcBef>
            </a:pPr>
            <a:r>
              <a:rPr sz="2000" b="1" u="sng" dirty="0">
                <a:solidFill>
                  <a:srgbClr val="0000FF"/>
                </a:solidFill>
                <a:uFill>
                  <a:solidFill>
                    <a:srgbClr val="0000FF"/>
                  </a:solidFill>
                </a:uFill>
                <a:latin typeface="Calibri" panose="020F0502020204030204"/>
                <a:cs typeface="Calibri" panose="020F0502020204030204"/>
              </a:rPr>
              <a:t>ΔΙΑΔΙΚΑΣΙΑ ΔΟΚΙΜΗΣ</a:t>
            </a:r>
            <a:r>
              <a:rPr sz="2000" b="1" u="sng" spc="5" dirty="0">
                <a:solidFill>
                  <a:srgbClr val="0000FF"/>
                </a:solidFill>
                <a:uFill>
                  <a:solidFill>
                    <a:srgbClr val="0000FF"/>
                  </a:solidFill>
                </a:uFill>
                <a:latin typeface="Calibri" panose="020F0502020204030204"/>
                <a:cs typeface="Calibri" panose="020F0502020204030204"/>
              </a:rPr>
              <a:t> </a:t>
            </a:r>
            <a:r>
              <a:rPr sz="2000" b="1" u="sng" dirty="0">
                <a:solidFill>
                  <a:srgbClr val="0000FF"/>
                </a:solidFill>
                <a:uFill>
                  <a:solidFill>
                    <a:srgbClr val="0000FF"/>
                  </a:solidFill>
                </a:uFill>
                <a:latin typeface="Calibri" panose="020F0502020204030204"/>
                <a:cs typeface="Calibri" panose="020F0502020204030204"/>
              </a:rPr>
              <a:t>ΛΕΙΤΟΥΡΓΙΑΣ </a:t>
            </a:r>
            <a:r>
              <a:rPr sz="2000" b="1" u="sng" spc="-10" dirty="0">
                <a:solidFill>
                  <a:srgbClr val="0000FF"/>
                </a:solidFill>
                <a:uFill>
                  <a:solidFill>
                    <a:srgbClr val="0000FF"/>
                  </a:solidFill>
                </a:uFill>
                <a:latin typeface="Calibri" panose="020F0502020204030204"/>
                <a:cs typeface="Calibri" panose="020F0502020204030204"/>
              </a:rPr>
              <a:t>ΚΑΥΣΤΗΡΑ</a:t>
            </a:r>
            <a:endParaRPr sz="2000">
              <a:latin typeface="Calibri" panose="020F0502020204030204"/>
              <a:cs typeface="Calibri" panose="020F0502020204030204"/>
            </a:endParaRPr>
          </a:p>
          <a:p>
            <a:pPr>
              <a:lnSpc>
                <a:spcPct val="100000"/>
              </a:lnSpc>
              <a:spcBef>
                <a:spcPts val="20"/>
              </a:spcBef>
            </a:pPr>
            <a:endParaRPr sz="1750">
              <a:latin typeface="Calibri" panose="020F0502020204030204"/>
              <a:cs typeface="Calibri" panose="020F0502020204030204"/>
            </a:endParaRPr>
          </a:p>
          <a:p>
            <a:pPr marL="12700">
              <a:lnSpc>
                <a:spcPct val="100000"/>
              </a:lnSpc>
            </a:pPr>
            <a:r>
              <a:rPr sz="2450" spc="-75" dirty="0">
                <a:solidFill>
                  <a:srgbClr val="FF0000"/>
                </a:solidFill>
                <a:latin typeface="Wingdings" panose="05000000000000000000"/>
                <a:cs typeface="Wingdings" panose="05000000000000000000"/>
              </a:rPr>
              <a:t></a:t>
            </a:r>
            <a:r>
              <a:rPr sz="2450" b="1" u="sng" spc="-75" dirty="0">
                <a:solidFill>
                  <a:srgbClr val="FF0000"/>
                </a:solidFill>
                <a:uFill>
                  <a:solidFill>
                    <a:srgbClr val="FF0000"/>
                  </a:solidFill>
                </a:uFill>
                <a:latin typeface="Calibri" panose="020F0502020204030204"/>
                <a:cs typeface="Calibri" panose="020F0502020204030204"/>
              </a:rPr>
              <a:t>LΈλεγχος</a:t>
            </a:r>
            <a:r>
              <a:rPr sz="2450" b="1" u="sng" spc="10" dirty="0">
                <a:solidFill>
                  <a:srgbClr val="FF0000"/>
                </a:solidFill>
                <a:uFill>
                  <a:solidFill>
                    <a:srgbClr val="FF0000"/>
                  </a:solidFill>
                </a:uFill>
                <a:latin typeface="Calibri" panose="020F0502020204030204"/>
                <a:cs typeface="Calibri" panose="020F0502020204030204"/>
              </a:rPr>
              <a:t> </a:t>
            </a:r>
            <a:r>
              <a:rPr sz="2450" b="1" u="sng" spc="-10" dirty="0">
                <a:solidFill>
                  <a:srgbClr val="FF0000"/>
                </a:solidFill>
                <a:uFill>
                  <a:solidFill>
                    <a:srgbClr val="FF0000"/>
                  </a:solidFill>
                </a:uFill>
                <a:latin typeface="Calibri" panose="020F0502020204030204"/>
                <a:cs typeface="Calibri" panose="020F0502020204030204"/>
              </a:rPr>
              <a:t>διασκορπισμού</a:t>
            </a:r>
            <a:endParaRPr sz="2450">
              <a:latin typeface="Calibri" panose="020F0502020204030204"/>
              <a:cs typeface="Calibri" panose="020F0502020204030204"/>
            </a:endParaRPr>
          </a:p>
          <a:p>
            <a:pPr marL="12700" marR="696595">
              <a:lnSpc>
                <a:spcPct val="102000"/>
              </a:lnSpc>
              <a:spcBef>
                <a:spcPts val="360"/>
              </a:spcBef>
            </a:pPr>
            <a:r>
              <a:rPr sz="2450" b="1" dirty="0">
                <a:latin typeface="Calibri" panose="020F0502020204030204"/>
                <a:cs typeface="Calibri" panose="020F0502020204030204"/>
              </a:rPr>
              <a:t>Πρέπει</a:t>
            </a:r>
            <a:r>
              <a:rPr sz="2450" b="1" spc="-15" dirty="0">
                <a:latin typeface="Calibri" panose="020F0502020204030204"/>
                <a:cs typeface="Calibri" panose="020F0502020204030204"/>
              </a:rPr>
              <a:t> </a:t>
            </a:r>
            <a:r>
              <a:rPr sz="2450" b="1" dirty="0">
                <a:latin typeface="Calibri" panose="020F0502020204030204"/>
                <a:cs typeface="Calibri" panose="020F0502020204030204"/>
              </a:rPr>
              <a:t>να</a:t>
            </a:r>
            <a:r>
              <a:rPr sz="2450" b="1" spc="-15" dirty="0">
                <a:latin typeface="Calibri" panose="020F0502020204030204"/>
                <a:cs typeface="Calibri" panose="020F0502020204030204"/>
              </a:rPr>
              <a:t> </a:t>
            </a:r>
            <a:r>
              <a:rPr sz="2450" b="1" dirty="0">
                <a:latin typeface="Calibri" panose="020F0502020204030204"/>
                <a:cs typeface="Calibri" panose="020F0502020204030204"/>
              </a:rPr>
              <a:t>υπάρχει</a:t>
            </a:r>
            <a:r>
              <a:rPr sz="2450" b="1" spc="-20" dirty="0">
                <a:latin typeface="Calibri" panose="020F0502020204030204"/>
                <a:cs typeface="Calibri" panose="020F0502020204030204"/>
              </a:rPr>
              <a:t> </a:t>
            </a:r>
            <a:r>
              <a:rPr sz="2450" b="1" dirty="0">
                <a:latin typeface="Calibri" panose="020F0502020204030204"/>
                <a:cs typeface="Calibri" panose="020F0502020204030204"/>
              </a:rPr>
              <a:t>συνεχής</a:t>
            </a:r>
            <a:r>
              <a:rPr sz="2450" b="1" spc="-20" dirty="0">
                <a:latin typeface="Calibri" panose="020F0502020204030204"/>
                <a:cs typeface="Calibri" panose="020F0502020204030204"/>
              </a:rPr>
              <a:t> </a:t>
            </a:r>
            <a:r>
              <a:rPr sz="2450" b="1" dirty="0">
                <a:latin typeface="Calibri" panose="020F0502020204030204"/>
                <a:cs typeface="Calibri" panose="020F0502020204030204"/>
              </a:rPr>
              <a:t>πίδακας</a:t>
            </a:r>
            <a:r>
              <a:rPr sz="2450" b="1" spc="-20" dirty="0">
                <a:latin typeface="Calibri" panose="020F0502020204030204"/>
                <a:cs typeface="Calibri" panose="020F0502020204030204"/>
              </a:rPr>
              <a:t> </a:t>
            </a:r>
            <a:r>
              <a:rPr sz="2450" b="1" dirty="0">
                <a:latin typeface="Calibri" panose="020F0502020204030204"/>
                <a:cs typeface="Calibri" panose="020F0502020204030204"/>
              </a:rPr>
              <a:t>καυσίμου</a:t>
            </a:r>
            <a:r>
              <a:rPr sz="2450" b="1" spc="-15" dirty="0">
                <a:latin typeface="Calibri" panose="020F0502020204030204"/>
                <a:cs typeface="Calibri" panose="020F0502020204030204"/>
              </a:rPr>
              <a:t> </a:t>
            </a:r>
            <a:r>
              <a:rPr sz="2450" b="1" dirty="0">
                <a:latin typeface="Calibri" panose="020F0502020204030204"/>
                <a:cs typeface="Calibri" panose="020F0502020204030204"/>
              </a:rPr>
              <a:t>από</a:t>
            </a:r>
            <a:r>
              <a:rPr sz="2450" b="1" spc="-10" dirty="0">
                <a:latin typeface="Calibri" panose="020F0502020204030204"/>
                <a:cs typeface="Calibri" panose="020F0502020204030204"/>
              </a:rPr>
              <a:t> </a:t>
            </a:r>
            <a:r>
              <a:rPr sz="2450" b="1" dirty="0">
                <a:latin typeface="Calibri" panose="020F0502020204030204"/>
                <a:cs typeface="Calibri" panose="020F0502020204030204"/>
              </a:rPr>
              <a:t>όλες</a:t>
            </a:r>
            <a:r>
              <a:rPr sz="2450" b="1" spc="-15" dirty="0">
                <a:latin typeface="Calibri" panose="020F0502020204030204"/>
                <a:cs typeface="Calibri" panose="020F0502020204030204"/>
              </a:rPr>
              <a:t> </a:t>
            </a:r>
            <a:r>
              <a:rPr sz="2450" b="1" spc="-25" dirty="0">
                <a:latin typeface="Calibri" panose="020F0502020204030204"/>
                <a:cs typeface="Calibri" panose="020F0502020204030204"/>
              </a:rPr>
              <a:t>τις </a:t>
            </a:r>
            <a:r>
              <a:rPr sz="2450" b="1" spc="-10" dirty="0">
                <a:latin typeface="Calibri" panose="020F0502020204030204"/>
                <a:cs typeface="Calibri" panose="020F0502020204030204"/>
              </a:rPr>
              <a:t>τρύπες.</a:t>
            </a:r>
            <a:endParaRPr sz="2450">
              <a:latin typeface="Calibri" panose="020F0502020204030204"/>
              <a:cs typeface="Calibri" panose="020F0502020204030204"/>
            </a:endParaRPr>
          </a:p>
          <a:p>
            <a:pPr marL="12700">
              <a:lnSpc>
                <a:spcPct val="100000"/>
              </a:lnSpc>
              <a:spcBef>
                <a:spcPts val="430"/>
              </a:spcBef>
            </a:pPr>
            <a:r>
              <a:rPr sz="2450" spc="-685" dirty="0">
                <a:solidFill>
                  <a:srgbClr val="FF0000"/>
                </a:solidFill>
                <a:latin typeface="Wingdings" panose="05000000000000000000"/>
                <a:cs typeface="Wingdings" panose="05000000000000000000"/>
              </a:rPr>
              <a:t></a:t>
            </a:r>
            <a:r>
              <a:rPr sz="2450" u="sng" spc="-45" dirty="0">
                <a:solidFill>
                  <a:srgbClr val="FF0000"/>
                </a:solidFill>
                <a:uFill>
                  <a:solidFill>
                    <a:srgbClr val="FF0000"/>
                  </a:solidFill>
                </a:uFill>
                <a:latin typeface="Times New Roman" panose="02020603050405020304"/>
                <a:cs typeface="Times New Roman" panose="02020603050405020304"/>
              </a:rPr>
              <a:t> </a:t>
            </a:r>
            <a:r>
              <a:rPr sz="2450" b="1" u="sng" dirty="0">
                <a:solidFill>
                  <a:srgbClr val="FF0000"/>
                </a:solidFill>
                <a:uFill>
                  <a:solidFill>
                    <a:srgbClr val="FF0000"/>
                  </a:solidFill>
                </a:uFill>
                <a:latin typeface="Calibri" panose="020F0502020204030204"/>
                <a:cs typeface="Calibri" panose="020F0502020204030204"/>
              </a:rPr>
              <a:t>Πίεση</a:t>
            </a:r>
            <a:r>
              <a:rPr sz="2450" b="1" u="sng" spc="-30" dirty="0">
                <a:solidFill>
                  <a:srgbClr val="FF0000"/>
                </a:solidFill>
                <a:uFill>
                  <a:solidFill>
                    <a:srgbClr val="FF0000"/>
                  </a:solidFill>
                </a:uFill>
                <a:latin typeface="Calibri" panose="020F0502020204030204"/>
                <a:cs typeface="Calibri" panose="020F0502020204030204"/>
              </a:rPr>
              <a:t> </a:t>
            </a:r>
            <a:r>
              <a:rPr sz="2450" b="1" u="sng" spc="-10" dirty="0">
                <a:solidFill>
                  <a:srgbClr val="FF0000"/>
                </a:solidFill>
                <a:uFill>
                  <a:solidFill>
                    <a:srgbClr val="FF0000"/>
                  </a:solidFill>
                </a:uFill>
                <a:latin typeface="Calibri" panose="020F0502020204030204"/>
                <a:cs typeface="Calibri" panose="020F0502020204030204"/>
              </a:rPr>
              <a:t>ανοίγματος</a:t>
            </a:r>
            <a:endParaRPr sz="2450">
              <a:latin typeface="Calibri" panose="020F0502020204030204"/>
              <a:cs typeface="Calibri" panose="020F0502020204030204"/>
            </a:endParaRPr>
          </a:p>
          <a:p>
            <a:pPr marL="12700" marR="5080">
              <a:lnSpc>
                <a:spcPct val="102000"/>
              </a:lnSpc>
              <a:spcBef>
                <a:spcPts val="360"/>
              </a:spcBef>
            </a:pPr>
            <a:r>
              <a:rPr sz="2450" b="1" dirty="0">
                <a:latin typeface="Calibri" panose="020F0502020204030204"/>
                <a:cs typeface="Calibri" panose="020F0502020204030204"/>
              </a:rPr>
              <a:t>Ελέγξτε</a:t>
            </a:r>
            <a:r>
              <a:rPr sz="2450" b="1" spc="-45" dirty="0">
                <a:latin typeface="Calibri" panose="020F0502020204030204"/>
                <a:cs typeface="Calibri" panose="020F0502020204030204"/>
              </a:rPr>
              <a:t> </a:t>
            </a:r>
            <a:r>
              <a:rPr sz="2450" b="1" dirty="0">
                <a:latin typeface="Calibri" panose="020F0502020204030204"/>
                <a:cs typeface="Calibri" panose="020F0502020204030204"/>
              </a:rPr>
              <a:t>την</a:t>
            </a:r>
            <a:r>
              <a:rPr sz="2450" b="1" spc="-25" dirty="0">
                <a:latin typeface="Calibri" panose="020F0502020204030204"/>
                <a:cs typeface="Calibri" panose="020F0502020204030204"/>
              </a:rPr>
              <a:t> </a:t>
            </a:r>
            <a:r>
              <a:rPr sz="2450" b="1" dirty="0">
                <a:latin typeface="Calibri" panose="020F0502020204030204"/>
                <a:cs typeface="Calibri" panose="020F0502020204030204"/>
              </a:rPr>
              <a:t>πίεση</a:t>
            </a:r>
            <a:r>
              <a:rPr sz="2450" b="1" spc="-25" dirty="0">
                <a:latin typeface="Calibri" panose="020F0502020204030204"/>
                <a:cs typeface="Calibri" panose="020F0502020204030204"/>
              </a:rPr>
              <a:t> </a:t>
            </a:r>
            <a:r>
              <a:rPr sz="2450" b="1" dirty="0">
                <a:latin typeface="Calibri" panose="020F0502020204030204"/>
                <a:cs typeface="Calibri" panose="020F0502020204030204"/>
              </a:rPr>
              <a:t>ανοίγματος,</a:t>
            </a:r>
            <a:r>
              <a:rPr sz="2450" b="1" spc="-25" dirty="0">
                <a:latin typeface="Calibri" panose="020F0502020204030204"/>
                <a:cs typeface="Calibri" panose="020F0502020204030204"/>
              </a:rPr>
              <a:t> </a:t>
            </a:r>
            <a:r>
              <a:rPr sz="2450" b="1" dirty="0">
                <a:latin typeface="Calibri" panose="020F0502020204030204"/>
                <a:cs typeface="Calibri" panose="020F0502020204030204"/>
              </a:rPr>
              <a:t>στο</a:t>
            </a:r>
            <a:r>
              <a:rPr sz="2450" b="1" spc="-15" dirty="0">
                <a:latin typeface="Calibri" panose="020F0502020204030204"/>
                <a:cs typeface="Calibri" panose="020F0502020204030204"/>
              </a:rPr>
              <a:t> </a:t>
            </a:r>
            <a:r>
              <a:rPr sz="2450" b="1" dirty="0">
                <a:latin typeface="Calibri" panose="020F0502020204030204"/>
                <a:cs typeface="Calibri" panose="020F0502020204030204"/>
              </a:rPr>
              <a:t>μανόμετρο,</a:t>
            </a:r>
            <a:r>
              <a:rPr sz="2450" b="1" spc="-30" dirty="0">
                <a:latin typeface="Calibri" panose="020F0502020204030204"/>
                <a:cs typeface="Calibri" panose="020F0502020204030204"/>
              </a:rPr>
              <a:t> </a:t>
            </a:r>
            <a:r>
              <a:rPr sz="2450" b="1" dirty="0">
                <a:latin typeface="Calibri" panose="020F0502020204030204"/>
                <a:cs typeface="Calibri" panose="020F0502020204030204"/>
              </a:rPr>
              <a:t>και</a:t>
            </a:r>
            <a:r>
              <a:rPr sz="2450" b="1" spc="-30" dirty="0">
                <a:latin typeface="Calibri" panose="020F0502020204030204"/>
                <a:cs typeface="Calibri" panose="020F0502020204030204"/>
              </a:rPr>
              <a:t> </a:t>
            </a:r>
            <a:r>
              <a:rPr sz="2450" b="1" dirty="0">
                <a:latin typeface="Calibri" panose="020F0502020204030204"/>
                <a:cs typeface="Calibri" panose="020F0502020204030204"/>
              </a:rPr>
              <a:t>συγκρίντε</a:t>
            </a:r>
            <a:r>
              <a:rPr sz="2450" b="1" spc="-30" dirty="0">
                <a:latin typeface="Calibri" panose="020F0502020204030204"/>
                <a:cs typeface="Calibri" panose="020F0502020204030204"/>
              </a:rPr>
              <a:t> </a:t>
            </a:r>
            <a:r>
              <a:rPr sz="2450" b="1" spc="-25" dirty="0">
                <a:latin typeface="Calibri" panose="020F0502020204030204"/>
                <a:cs typeface="Calibri" panose="020F0502020204030204"/>
              </a:rPr>
              <a:t>την </a:t>
            </a:r>
            <a:r>
              <a:rPr sz="2450" b="1" dirty="0">
                <a:latin typeface="Calibri" panose="020F0502020204030204"/>
                <a:cs typeface="Calibri" panose="020F0502020204030204"/>
              </a:rPr>
              <a:t>με</a:t>
            </a:r>
            <a:r>
              <a:rPr sz="2450" b="1" spc="-20" dirty="0">
                <a:latin typeface="Calibri" panose="020F0502020204030204"/>
                <a:cs typeface="Calibri" panose="020F0502020204030204"/>
              </a:rPr>
              <a:t> </a:t>
            </a:r>
            <a:r>
              <a:rPr sz="2450" b="1" dirty="0">
                <a:latin typeface="Calibri" panose="020F0502020204030204"/>
                <a:cs typeface="Calibri" panose="020F0502020204030204"/>
              </a:rPr>
              <a:t>τα</a:t>
            </a:r>
            <a:r>
              <a:rPr sz="2450" b="1" spc="5" dirty="0">
                <a:latin typeface="Calibri" panose="020F0502020204030204"/>
                <a:cs typeface="Calibri" panose="020F0502020204030204"/>
              </a:rPr>
              <a:t> </a:t>
            </a:r>
            <a:r>
              <a:rPr sz="2450" b="1" dirty="0">
                <a:latin typeface="Calibri" panose="020F0502020204030204"/>
                <a:cs typeface="Calibri" panose="020F0502020204030204"/>
              </a:rPr>
              <a:t>δεδοεμένα</a:t>
            </a:r>
            <a:r>
              <a:rPr sz="2450" b="1" spc="-5" dirty="0">
                <a:latin typeface="Calibri" panose="020F0502020204030204"/>
                <a:cs typeface="Calibri" panose="020F0502020204030204"/>
              </a:rPr>
              <a:t> </a:t>
            </a:r>
            <a:r>
              <a:rPr sz="2450" b="1" dirty="0">
                <a:latin typeface="Calibri" panose="020F0502020204030204"/>
                <a:cs typeface="Calibri" panose="020F0502020204030204"/>
              </a:rPr>
              <a:t>του </a:t>
            </a:r>
            <a:r>
              <a:rPr sz="2450" b="1" spc="-10" dirty="0">
                <a:latin typeface="Calibri" panose="020F0502020204030204"/>
                <a:cs typeface="Calibri" panose="020F0502020204030204"/>
              </a:rPr>
              <a:t>κατασκευαστή</a:t>
            </a:r>
            <a:endParaRPr sz="2450">
              <a:latin typeface="Calibri" panose="020F0502020204030204"/>
              <a:cs typeface="Calibri" panose="020F0502020204030204"/>
            </a:endParaRPr>
          </a:p>
          <a:p>
            <a:pPr marL="12700">
              <a:lnSpc>
                <a:spcPct val="100000"/>
              </a:lnSpc>
              <a:spcBef>
                <a:spcPts val="430"/>
              </a:spcBef>
            </a:pPr>
            <a:r>
              <a:rPr sz="2450" spc="-685" dirty="0">
                <a:solidFill>
                  <a:srgbClr val="FF0000"/>
                </a:solidFill>
                <a:latin typeface="Wingdings" panose="05000000000000000000"/>
                <a:cs typeface="Wingdings" panose="05000000000000000000"/>
              </a:rPr>
              <a:t></a:t>
            </a:r>
            <a:r>
              <a:rPr sz="2450" u="sng" spc="-45" dirty="0">
                <a:solidFill>
                  <a:srgbClr val="FF0000"/>
                </a:solidFill>
                <a:uFill>
                  <a:solidFill>
                    <a:srgbClr val="FF0000"/>
                  </a:solidFill>
                </a:uFill>
                <a:latin typeface="Times New Roman" panose="02020603050405020304"/>
                <a:cs typeface="Times New Roman" panose="02020603050405020304"/>
              </a:rPr>
              <a:t> </a:t>
            </a:r>
            <a:r>
              <a:rPr sz="2450" b="1" u="sng" dirty="0">
                <a:solidFill>
                  <a:srgbClr val="FF0000"/>
                </a:solidFill>
                <a:uFill>
                  <a:solidFill>
                    <a:srgbClr val="FF0000"/>
                  </a:solidFill>
                </a:uFill>
                <a:latin typeface="Calibri" panose="020F0502020204030204"/>
                <a:cs typeface="Calibri" panose="020F0502020204030204"/>
              </a:rPr>
              <a:t>Δοκιμή </a:t>
            </a:r>
            <a:r>
              <a:rPr sz="2450" b="1" u="sng" spc="-10" dirty="0">
                <a:solidFill>
                  <a:srgbClr val="FF0000"/>
                </a:solidFill>
                <a:uFill>
                  <a:solidFill>
                    <a:srgbClr val="FF0000"/>
                  </a:solidFill>
                </a:uFill>
                <a:latin typeface="Calibri" panose="020F0502020204030204"/>
                <a:cs typeface="Calibri" panose="020F0502020204030204"/>
              </a:rPr>
              <a:t>στεγανότητας</a:t>
            </a:r>
            <a:endParaRPr sz="2450">
              <a:latin typeface="Calibri" panose="020F0502020204030204"/>
              <a:cs typeface="Calibri" panose="020F0502020204030204"/>
            </a:endParaRPr>
          </a:p>
          <a:p>
            <a:pPr marL="12700">
              <a:lnSpc>
                <a:spcPct val="100000"/>
              </a:lnSpc>
              <a:spcBef>
                <a:spcPts val="430"/>
              </a:spcBef>
            </a:pPr>
            <a:r>
              <a:rPr sz="2450" b="1" spc="-50" dirty="0">
                <a:latin typeface="Calibri" panose="020F0502020204030204"/>
                <a:cs typeface="Calibri" panose="020F0502020204030204"/>
              </a:rPr>
              <a:t>Το</a:t>
            </a:r>
            <a:r>
              <a:rPr sz="2450" b="1" spc="-15" dirty="0">
                <a:latin typeface="Calibri" panose="020F0502020204030204"/>
                <a:cs typeface="Calibri" panose="020F0502020204030204"/>
              </a:rPr>
              <a:t> </a:t>
            </a:r>
            <a:r>
              <a:rPr sz="2450" b="1" dirty="0">
                <a:latin typeface="Calibri" panose="020F0502020204030204"/>
                <a:cs typeface="Calibri" panose="020F0502020204030204"/>
              </a:rPr>
              <a:t>καύσιμο</a:t>
            </a:r>
            <a:r>
              <a:rPr sz="2450" b="1" spc="-20" dirty="0">
                <a:latin typeface="Calibri" panose="020F0502020204030204"/>
                <a:cs typeface="Calibri" panose="020F0502020204030204"/>
              </a:rPr>
              <a:t> </a:t>
            </a:r>
            <a:r>
              <a:rPr sz="2450" b="1" dirty="0">
                <a:latin typeface="Calibri" panose="020F0502020204030204"/>
                <a:cs typeface="Calibri" panose="020F0502020204030204"/>
              </a:rPr>
              <a:t>δεν</a:t>
            </a:r>
            <a:r>
              <a:rPr sz="2450" b="1" spc="-25" dirty="0">
                <a:latin typeface="Calibri" panose="020F0502020204030204"/>
                <a:cs typeface="Calibri" panose="020F0502020204030204"/>
              </a:rPr>
              <a:t> </a:t>
            </a:r>
            <a:r>
              <a:rPr sz="2450" b="1" dirty="0">
                <a:latin typeface="Calibri" panose="020F0502020204030204"/>
                <a:cs typeface="Calibri" panose="020F0502020204030204"/>
              </a:rPr>
              <a:t>πρέπει</a:t>
            </a:r>
            <a:r>
              <a:rPr sz="2450" b="1" spc="-20" dirty="0">
                <a:latin typeface="Calibri" panose="020F0502020204030204"/>
                <a:cs typeface="Calibri" panose="020F0502020204030204"/>
              </a:rPr>
              <a:t> </a:t>
            </a:r>
            <a:r>
              <a:rPr sz="2450" b="1" dirty="0">
                <a:latin typeface="Calibri" panose="020F0502020204030204"/>
                <a:cs typeface="Calibri" panose="020F0502020204030204"/>
              </a:rPr>
              <a:t>να</a:t>
            </a:r>
            <a:r>
              <a:rPr sz="2450" b="1" spc="-15" dirty="0">
                <a:latin typeface="Calibri" panose="020F0502020204030204"/>
                <a:cs typeface="Calibri" panose="020F0502020204030204"/>
              </a:rPr>
              <a:t> </a:t>
            </a:r>
            <a:r>
              <a:rPr sz="2450" b="1" dirty="0">
                <a:latin typeface="Calibri" panose="020F0502020204030204"/>
                <a:cs typeface="Calibri" panose="020F0502020204030204"/>
              </a:rPr>
              <a:t>στάζει</a:t>
            </a:r>
            <a:r>
              <a:rPr sz="2450" b="1" spc="-30" dirty="0">
                <a:latin typeface="Calibri" panose="020F0502020204030204"/>
                <a:cs typeface="Calibri" panose="020F0502020204030204"/>
              </a:rPr>
              <a:t> </a:t>
            </a:r>
            <a:r>
              <a:rPr sz="2450" b="1" dirty="0">
                <a:latin typeface="Calibri" panose="020F0502020204030204"/>
                <a:cs typeface="Calibri" panose="020F0502020204030204"/>
              </a:rPr>
              <a:t>από</a:t>
            </a:r>
            <a:r>
              <a:rPr sz="2450" b="1" spc="-10" dirty="0">
                <a:latin typeface="Calibri" panose="020F0502020204030204"/>
                <a:cs typeface="Calibri" panose="020F0502020204030204"/>
              </a:rPr>
              <a:t> </a:t>
            </a:r>
            <a:r>
              <a:rPr sz="2450" b="1" dirty="0">
                <a:latin typeface="Calibri" panose="020F0502020204030204"/>
                <a:cs typeface="Calibri" panose="020F0502020204030204"/>
              </a:rPr>
              <a:t>καμία</a:t>
            </a:r>
            <a:r>
              <a:rPr sz="2450" b="1" spc="-25" dirty="0">
                <a:latin typeface="Calibri" panose="020F0502020204030204"/>
                <a:cs typeface="Calibri" panose="020F0502020204030204"/>
              </a:rPr>
              <a:t> </a:t>
            </a:r>
            <a:r>
              <a:rPr sz="2450" b="1" spc="-10" dirty="0">
                <a:latin typeface="Calibri" panose="020F0502020204030204"/>
                <a:cs typeface="Calibri" panose="020F0502020204030204"/>
              </a:rPr>
              <a:t>τρύπα.</a:t>
            </a:r>
            <a:endParaRPr sz="2450">
              <a:latin typeface="Calibri" panose="020F0502020204030204"/>
              <a:cs typeface="Calibri" panose="020F0502020204030204"/>
            </a:endParaRPr>
          </a:p>
          <a:p>
            <a:pPr marL="12700" marR="56515">
              <a:lnSpc>
                <a:spcPct val="102000"/>
              </a:lnSpc>
              <a:spcBef>
                <a:spcPts val="10"/>
              </a:spcBef>
            </a:pPr>
            <a:r>
              <a:rPr sz="2450" b="1" dirty="0">
                <a:latin typeface="Calibri" panose="020F0502020204030204"/>
                <a:cs typeface="Calibri" panose="020F0502020204030204"/>
              </a:rPr>
              <a:t>Η</a:t>
            </a:r>
            <a:r>
              <a:rPr sz="2450" b="1" spc="-15" dirty="0">
                <a:latin typeface="Calibri" panose="020F0502020204030204"/>
                <a:cs typeface="Calibri" panose="020F0502020204030204"/>
              </a:rPr>
              <a:t> </a:t>
            </a:r>
            <a:r>
              <a:rPr sz="2450" b="1" dirty="0">
                <a:latin typeface="Calibri" panose="020F0502020204030204"/>
                <a:cs typeface="Calibri" panose="020F0502020204030204"/>
              </a:rPr>
              <a:t>πτώση</a:t>
            </a:r>
            <a:r>
              <a:rPr sz="2450" b="1" spc="5" dirty="0">
                <a:latin typeface="Calibri" panose="020F0502020204030204"/>
                <a:cs typeface="Calibri" panose="020F0502020204030204"/>
              </a:rPr>
              <a:t> </a:t>
            </a:r>
            <a:r>
              <a:rPr sz="2450" b="1" dirty="0">
                <a:latin typeface="Calibri" panose="020F0502020204030204"/>
                <a:cs typeface="Calibri" panose="020F0502020204030204"/>
              </a:rPr>
              <a:t>της</a:t>
            </a:r>
            <a:r>
              <a:rPr sz="2450" b="1" spc="-10" dirty="0">
                <a:latin typeface="Calibri" panose="020F0502020204030204"/>
                <a:cs typeface="Calibri" panose="020F0502020204030204"/>
              </a:rPr>
              <a:t> </a:t>
            </a:r>
            <a:r>
              <a:rPr sz="2450" b="1" dirty="0">
                <a:latin typeface="Calibri" panose="020F0502020204030204"/>
                <a:cs typeface="Calibri" panose="020F0502020204030204"/>
              </a:rPr>
              <a:t>πίεσης</a:t>
            </a:r>
            <a:r>
              <a:rPr sz="2450" b="1" spc="-5" dirty="0">
                <a:latin typeface="Calibri" panose="020F0502020204030204"/>
                <a:cs typeface="Calibri" panose="020F0502020204030204"/>
              </a:rPr>
              <a:t> </a:t>
            </a:r>
            <a:r>
              <a:rPr sz="2450" b="1" dirty="0">
                <a:latin typeface="Calibri" panose="020F0502020204030204"/>
                <a:cs typeface="Calibri" panose="020F0502020204030204"/>
              </a:rPr>
              <a:t>πρέπει</a:t>
            </a:r>
            <a:r>
              <a:rPr sz="2450" b="1" spc="-15" dirty="0">
                <a:latin typeface="Calibri" panose="020F0502020204030204"/>
                <a:cs typeface="Calibri" panose="020F0502020204030204"/>
              </a:rPr>
              <a:t> </a:t>
            </a:r>
            <a:r>
              <a:rPr sz="2450" b="1" dirty="0">
                <a:latin typeface="Calibri" panose="020F0502020204030204"/>
                <a:cs typeface="Calibri" panose="020F0502020204030204"/>
              </a:rPr>
              <a:t>να γίνεται</a:t>
            </a:r>
            <a:r>
              <a:rPr sz="2450" b="1" spc="-15" dirty="0">
                <a:latin typeface="Calibri" panose="020F0502020204030204"/>
                <a:cs typeface="Calibri" panose="020F0502020204030204"/>
              </a:rPr>
              <a:t> </a:t>
            </a:r>
            <a:r>
              <a:rPr sz="2450" b="1" dirty="0">
                <a:latin typeface="Calibri" panose="020F0502020204030204"/>
                <a:cs typeface="Calibri" panose="020F0502020204030204"/>
              </a:rPr>
              <a:t>αργά μέχρι</a:t>
            </a:r>
            <a:r>
              <a:rPr sz="2450" b="1" spc="-15" dirty="0">
                <a:latin typeface="Calibri" panose="020F0502020204030204"/>
                <a:cs typeface="Calibri" panose="020F0502020204030204"/>
              </a:rPr>
              <a:t> </a:t>
            </a:r>
            <a:r>
              <a:rPr sz="2450" b="1" dirty="0">
                <a:latin typeface="Calibri" panose="020F0502020204030204"/>
                <a:cs typeface="Calibri" panose="020F0502020204030204"/>
              </a:rPr>
              <a:t>περίπου</a:t>
            </a:r>
            <a:r>
              <a:rPr sz="2450" b="1" spc="-5" dirty="0">
                <a:latin typeface="Calibri" panose="020F0502020204030204"/>
                <a:cs typeface="Calibri" panose="020F0502020204030204"/>
              </a:rPr>
              <a:t> </a:t>
            </a:r>
            <a:r>
              <a:rPr sz="2450" b="1" dirty="0">
                <a:latin typeface="Calibri" panose="020F0502020204030204"/>
                <a:cs typeface="Calibri" panose="020F0502020204030204"/>
              </a:rPr>
              <a:t>τα </a:t>
            </a:r>
            <a:r>
              <a:rPr sz="2450" b="1" spc="-25" dirty="0">
                <a:latin typeface="Calibri" panose="020F0502020204030204"/>
                <a:cs typeface="Calibri" panose="020F0502020204030204"/>
              </a:rPr>
              <a:t>15 </a:t>
            </a:r>
            <a:r>
              <a:rPr sz="2450" b="1" dirty="0">
                <a:latin typeface="Calibri" panose="020F0502020204030204"/>
                <a:cs typeface="Calibri" panose="020F0502020204030204"/>
              </a:rPr>
              <a:t>Bar</a:t>
            </a:r>
            <a:r>
              <a:rPr sz="2450" b="1" spc="-25" dirty="0">
                <a:latin typeface="Calibri" panose="020F0502020204030204"/>
                <a:cs typeface="Calibri" panose="020F0502020204030204"/>
              </a:rPr>
              <a:t> </a:t>
            </a:r>
            <a:r>
              <a:rPr sz="2450" b="1" dirty="0">
                <a:latin typeface="Calibri" panose="020F0502020204030204"/>
                <a:cs typeface="Calibri" panose="020F0502020204030204"/>
              </a:rPr>
              <a:t>και</a:t>
            </a:r>
            <a:r>
              <a:rPr sz="2450" b="1" spc="-15" dirty="0">
                <a:latin typeface="Calibri" panose="020F0502020204030204"/>
                <a:cs typeface="Calibri" panose="020F0502020204030204"/>
              </a:rPr>
              <a:t> </a:t>
            </a:r>
            <a:r>
              <a:rPr sz="2450" b="1" dirty="0">
                <a:latin typeface="Calibri" panose="020F0502020204030204"/>
                <a:cs typeface="Calibri" panose="020F0502020204030204"/>
              </a:rPr>
              <a:t>μετά</a:t>
            </a:r>
            <a:r>
              <a:rPr sz="2450" b="1" spc="-15" dirty="0">
                <a:latin typeface="Calibri" panose="020F0502020204030204"/>
                <a:cs typeface="Calibri" panose="020F0502020204030204"/>
              </a:rPr>
              <a:t> </a:t>
            </a:r>
            <a:r>
              <a:rPr sz="2450" b="1" dirty="0">
                <a:latin typeface="Calibri" panose="020F0502020204030204"/>
                <a:cs typeface="Calibri" panose="020F0502020204030204"/>
              </a:rPr>
              <a:t>να</a:t>
            </a:r>
            <a:r>
              <a:rPr sz="2450" b="1" spc="-5" dirty="0">
                <a:latin typeface="Calibri" panose="020F0502020204030204"/>
                <a:cs typeface="Calibri" panose="020F0502020204030204"/>
              </a:rPr>
              <a:t> </a:t>
            </a:r>
            <a:r>
              <a:rPr sz="2450" b="1" dirty="0">
                <a:latin typeface="Calibri" panose="020F0502020204030204"/>
                <a:cs typeface="Calibri" panose="020F0502020204030204"/>
              </a:rPr>
              <a:t>μηδενίζεται</a:t>
            </a:r>
            <a:r>
              <a:rPr sz="2450" b="1" spc="-15" dirty="0">
                <a:latin typeface="Calibri" panose="020F0502020204030204"/>
                <a:cs typeface="Calibri" panose="020F0502020204030204"/>
              </a:rPr>
              <a:t> </a:t>
            </a:r>
            <a:r>
              <a:rPr sz="2450" b="1" spc="-10" dirty="0">
                <a:latin typeface="Calibri" panose="020F0502020204030204"/>
                <a:cs typeface="Calibri" panose="020F0502020204030204"/>
              </a:rPr>
              <a:t>τάχιστα.</a:t>
            </a:r>
            <a:endParaRPr sz="2450">
              <a:latin typeface="Calibri" panose="020F0502020204030204"/>
              <a:cs typeface="Calibri" panose="020F0502020204030204"/>
            </a:endParaRPr>
          </a:p>
          <a:p>
            <a:pPr>
              <a:lnSpc>
                <a:spcPct val="100000"/>
              </a:lnSpc>
              <a:spcBef>
                <a:spcPts val="40"/>
              </a:spcBef>
            </a:pPr>
            <a:endParaRPr sz="2500">
              <a:latin typeface="Calibri" panose="020F0502020204030204"/>
              <a:cs typeface="Calibri" panose="020F0502020204030204"/>
            </a:endParaRPr>
          </a:p>
          <a:p>
            <a:pPr marL="12700">
              <a:lnSpc>
                <a:spcPct val="100000"/>
              </a:lnSpc>
            </a:pPr>
            <a:r>
              <a:rPr sz="2450" spc="-685" dirty="0">
                <a:solidFill>
                  <a:srgbClr val="FF0000"/>
                </a:solidFill>
                <a:latin typeface="Wingdings" panose="05000000000000000000"/>
                <a:cs typeface="Wingdings" panose="05000000000000000000"/>
              </a:rPr>
              <a:t></a:t>
            </a:r>
            <a:r>
              <a:rPr sz="2450" u="sng" spc="-45" dirty="0">
                <a:solidFill>
                  <a:srgbClr val="FF0000"/>
                </a:solidFill>
                <a:uFill>
                  <a:solidFill>
                    <a:srgbClr val="FF0000"/>
                  </a:solidFill>
                </a:uFill>
                <a:latin typeface="Times New Roman" panose="02020603050405020304"/>
                <a:cs typeface="Times New Roman" panose="02020603050405020304"/>
              </a:rPr>
              <a:t> </a:t>
            </a:r>
            <a:r>
              <a:rPr sz="2450" b="1" u="sng" dirty="0">
                <a:solidFill>
                  <a:srgbClr val="FF0000"/>
                </a:solidFill>
                <a:uFill>
                  <a:solidFill>
                    <a:srgbClr val="FF0000"/>
                  </a:solidFill>
                </a:uFill>
                <a:latin typeface="Calibri" panose="020F0502020204030204"/>
                <a:cs typeface="Calibri" panose="020F0502020204030204"/>
              </a:rPr>
              <a:t>Έλεγχος</a:t>
            </a:r>
            <a:r>
              <a:rPr sz="2450" b="1" u="sng" spc="-30" dirty="0">
                <a:solidFill>
                  <a:srgbClr val="FF0000"/>
                </a:solidFill>
                <a:uFill>
                  <a:solidFill>
                    <a:srgbClr val="FF0000"/>
                  </a:solidFill>
                </a:uFill>
                <a:latin typeface="Calibri" panose="020F0502020204030204"/>
                <a:cs typeface="Calibri" panose="020F0502020204030204"/>
              </a:rPr>
              <a:t> </a:t>
            </a:r>
            <a:r>
              <a:rPr sz="2450" b="1" u="sng" dirty="0">
                <a:solidFill>
                  <a:srgbClr val="FF0000"/>
                </a:solidFill>
                <a:uFill>
                  <a:solidFill>
                    <a:srgbClr val="FF0000"/>
                  </a:solidFill>
                </a:uFill>
                <a:latin typeface="Calibri" panose="020F0502020204030204"/>
                <a:cs typeface="Calibri" panose="020F0502020204030204"/>
              </a:rPr>
              <a:t>πίεσης και</a:t>
            </a:r>
            <a:r>
              <a:rPr sz="2450" b="1" u="sng" spc="-15" dirty="0">
                <a:solidFill>
                  <a:srgbClr val="FF0000"/>
                </a:solidFill>
                <a:uFill>
                  <a:solidFill>
                    <a:srgbClr val="FF0000"/>
                  </a:solidFill>
                </a:uFill>
                <a:latin typeface="Calibri" panose="020F0502020204030204"/>
                <a:cs typeface="Calibri" panose="020F0502020204030204"/>
              </a:rPr>
              <a:t> </a:t>
            </a:r>
            <a:r>
              <a:rPr sz="2450" b="1" u="sng" dirty="0">
                <a:solidFill>
                  <a:srgbClr val="FF0000"/>
                </a:solidFill>
                <a:uFill>
                  <a:solidFill>
                    <a:srgbClr val="FF0000"/>
                  </a:solidFill>
                </a:uFill>
                <a:latin typeface="Calibri" panose="020F0502020204030204"/>
                <a:cs typeface="Calibri" panose="020F0502020204030204"/>
              </a:rPr>
              <a:t>στεγανότητας</a:t>
            </a:r>
            <a:r>
              <a:rPr sz="2450" b="1" u="sng" spc="5" dirty="0">
                <a:solidFill>
                  <a:srgbClr val="FF0000"/>
                </a:solidFill>
                <a:uFill>
                  <a:solidFill>
                    <a:srgbClr val="FF0000"/>
                  </a:solidFill>
                </a:uFill>
                <a:latin typeface="Calibri" panose="020F0502020204030204"/>
                <a:cs typeface="Calibri" panose="020F0502020204030204"/>
              </a:rPr>
              <a:t> </a:t>
            </a:r>
            <a:r>
              <a:rPr sz="2450" b="1" u="sng" dirty="0">
                <a:solidFill>
                  <a:srgbClr val="FF0000"/>
                </a:solidFill>
                <a:uFill>
                  <a:solidFill>
                    <a:srgbClr val="FF0000"/>
                  </a:solidFill>
                </a:uFill>
                <a:latin typeface="Calibri" panose="020F0502020204030204"/>
                <a:cs typeface="Calibri" panose="020F0502020204030204"/>
              </a:rPr>
              <a:t>των</a:t>
            </a:r>
            <a:r>
              <a:rPr sz="2450" b="1" u="sng" spc="-10" dirty="0">
                <a:solidFill>
                  <a:srgbClr val="FF0000"/>
                </a:solidFill>
                <a:uFill>
                  <a:solidFill>
                    <a:srgbClr val="FF0000"/>
                  </a:solidFill>
                </a:uFill>
                <a:latin typeface="Calibri" panose="020F0502020204030204"/>
                <a:cs typeface="Calibri" panose="020F0502020204030204"/>
              </a:rPr>
              <a:t> </a:t>
            </a:r>
            <a:r>
              <a:rPr sz="2450" b="1" u="sng" dirty="0">
                <a:solidFill>
                  <a:srgbClr val="FF0000"/>
                </a:solidFill>
                <a:uFill>
                  <a:solidFill>
                    <a:srgbClr val="FF0000"/>
                  </a:solidFill>
                </a:uFill>
                <a:latin typeface="Calibri" panose="020F0502020204030204"/>
                <a:cs typeface="Calibri" panose="020F0502020204030204"/>
              </a:rPr>
              <a:t>o-</a:t>
            </a:r>
            <a:r>
              <a:rPr sz="2450" b="1" u="sng" spc="-10" dirty="0">
                <a:solidFill>
                  <a:srgbClr val="FF0000"/>
                </a:solidFill>
                <a:uFill>
                  <a:solidFill>
                    <a:srgbClr val="FF0000"/>
                  </a:solidFill>
                </a:uFill>
                <a:latin typeface="Calibri" panose="020F0502020204030204"/>
                <a:cs typeface="Calibri" panose="020F0502020204030204"/>
              </a:rPr>
              <a:t>rings</a:t>
            </a:r>
            <a:endParaRPr sz="2450">
              <a:latin typeface="Calibri" panose="020F0502020204030204"/>
              <a:cs typeface="Calibri" panose="020F0502020204030204"/>
            </a:endParaRPr>
          </a:p>
          <a:p>
            <a:pPr marL="84455">
              <a:lnSpc>
                <a:spcPct val="100000"/>
              </a:lnSpc>
              <a:spcBef>
                <a:spcPts val="430"/>
              </a:spcBef>
            </a:pPr>
            <a:r>
              <a:rPr sz="2450" b="1" dirty="0">
                <a:latin typeface="Calibri" panose="020F0502020204030204"/>
                <a:cs typeface="Calibri" panose="020F0502020204030204"/>
              </a:rPr>
              <a:t>Η</a:t>
            </a:r>
            <a:r>
              <a:rPr sz="2450" b="1" spc="-25" dirty="0">
                <a:latin typeface="Calibri" panose="020F0502020204030204"/>
                <a:cs typeface="Calibri" panose="020F0502020204030204"/>
              </a:rPr>
              <a:t> </a:t>
            </a:r>
            <a:r>
              <a:rPr sz="2450" b="1" dirty="0">
                <a:latin typeface="Calibri" panose="020F0502020204030204"/>
                <a:cs typeface="Calibri" panose="020F0502020204030204"/>
              </a:rPr>
              <a:t>πίεση</a:t>
            </a:r>
            <a:r>
              <a:rPr sz="2450" b="1" spc="-5" dirty="0">
                <a:latin typeface="Calibri" panose="020F0502020204030204"/>
                <a:cs typeface="Calibri" panose="020F0502020204030204"/>
              </a:rPr>
              <a:t> </a:t>
            </a:r>
            <a:r>
              <a:rPr sz="2450" b="1" dirty="0">
                <a:latin typeface="Calibri" panose="020F0502020204030204"/>
                <a:cs typeface="Calibri" panose="020F0502020204030204"/>
              </a:rPr>
              <a:t>των</a:t>
            </a:r>
            <a:r>
              <a:rPr sz="2450" b="1" spc="-15" dirty="0">
                <a:latin typeface="Calibri" panose="020F0502020204030204"/>
                <a:cs typeface="Calibri" panose="020F0502020204030204"/>
              </a:rPr>
              <a:t> </a:t>
            </a:r>
            <a:r>
              <a:rPr sz="2450" b="1" dirty="0">
                <a:latin typeface="Calibri" panose="020F0502020204030204"/>
                <a:cs typeface="Calibri" panose="020F0502020204030204"/>
              </a:rPr>
              <a:t>περίπου</a:t>
            </a:r>
            <a:r>
              <a:rPr sz="2450" b="1" spc="10" dirty="0">
                <a:latin typeface="Calibri" panose="020F0502020204030204"/>
                <a:cs typeface="Calibri" panose="020F0502020204030204"/>
              </a:rPr>
              <a:t> </a:t>
            </a:r>
            <a:r>
              <a:rPr sz="2450" b="1" dirty="0">
                <a:latin typeface="Calibri" panose="020F0502020204030204"/>
                <a:cs typeface="Calibri" panose="020F0502020204030204"/>
              </a:rPr>
              <a:t>100</a:t>
            </a:r>
            <a:r>
              <a:rPr sz="2450" b="1" spc="-10" dirty="0">
                <a:latin typeface="Calibri" panose="020F0502020204030204"/>
                <a:cs typeface="Calibri" panose="020F0502020204030204"/>
              </a:rPr>
              <a:t> </a:t>
            </a:r>
            <a:r>
              <a:rPr sz="2450" b="1" dirty="0">
                <a:latin typeface="Calibri" panose="020F0502020204030204"/>
                <a:cs typeface="Calibri" panose="020F0502020204030204"/>
              </a:rPr>
              <a:t>Bar</a:t>
            </a:r>
            <a:r>
              <a:rPr sz="2450" b="1" spc="-5" dirty="0">
                <a:latin typeface="Calibri" panose="020F0502020204030204"/>
                <a:cs typeface="Calibri" panose="020F0502020204030204"/>
              </a:rPr>
              <a:t> </a:t>
            </a:r>
            <a:r>
              <a:rPr sz="2450" b="1" dirty="0">
                <a:latin typeface="Calibri" panose="020F0502020204030204"/>
                <a:cs typeface="Calibri" panose="020F0502020204030204"/>
              </a:rPr>
              <a:t>πρέπει</a:t>
            </a:r>
            <a:r>
              <a:rPr sz="2450" b="1" spc="-10" dirty="0">
                <a:latin typeface="Calibri" panose="020F0502020204030204"/>
                <a:cs typeface="Calibri" panose="020F0502020204030204"/>
              </a:rPr>
              <a:t> </a:t>
            </a:r>
            <a:r>
              <a:rPr sz="2450" b="1" dirty="0">
                <a:latin typeface="Calibri" panose="020F0502020204030204"/>
                <a:cs typeface="Calibri" panose="020F0502020204030204"/>
              </a:rPr>
              <a:t>να διατηρείται</a:t>
            </a:r>
            <a:r>
              <a:rPr sz="2450" b="1" spc="-5" dirty="0">
                <a:latin typeface="Calibri" panose="020F0502020204030204"/>
                <a:cs typeface="Calibri" panose="020F0502020204030204"/>
              </a:rPr>
              <a:t> </a:t>
            </a:r>
            <a:r>
              <a:rPr sz="2450" b="1" spc="-10" dirty="0">
                <a:latin typeface="Calibri" panose="020F0502020204030204"/>
                <a:cs typeface="Calibri" panose="020F0502020204030204"/>
              </a:rPr>
              <a:t>σταθερή.</a:t>
            </a:r>
            <a:endParaRPr sz="2450">
              <a:latin typeface="Calibri" panose="020F0502020204030204"/>
              <a:cs typeface="Calibri" panose="020F0502020204030204"/>
            </a:endParaRPr>
          </a:p>
        </p:txBody>
      </p:sp>
      <p:sp>
        <p:nvSpPr>
          <p:cNvPr id="3" name="object 3"/>
          <p:cNvSpPr/>
          <p:nvPr/>
        </p:nvSpPr>
        <p:spPr>
          <a:xfrm>
            <a:off x="285750" y="241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500034" y="142852"/>
            <a:ext cx="8215370"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a:solidFill>
                  <a:srgbClr val="FF0000"/>
                </a:solid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ΡΥΘΜΙΣΕΙΣ</a:t>
            </a:r>
            <a:r>
              <a:rPr lang="el-GR" sz="2400" b="0" u="none" dirty="0" smtClean="0">
                <a:solidFill>
                  <a:srgbClr val="FFFFFF"/>
                </a:solidFill>
                <a:latin typeface="Arial Black" panose="020B0A04020102020204"/>
                <a:cs typeface="Arial Black" panose="020B0A04020102020204"/>
              </a:rPr>
              <a:t> </a:t>
            </a:r>
            <a:r>
              <a:rPr sz="2400" b="0" u="none" spc="-80" smtClean="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ΚΑΥΣΤΗΡ</a:t>
            </a:r>
            <a:r>
              <a:rPr lang="el-GR" sz="2400" b="0" u="none" dirty="0" smtClean="0">
                <a:solidFill>
                  <a:srgbClr val="FFFFFF"/>
                </a:solidFill>
                <a:latin typeface="Arial Black" panose="020B0A04020102020204"/>
                <a:cs typeface="Arial Black" panose="020B0A04020102020204"/>
              </a:rPr>
              <a:t>ΩΝ </a:t>
            </a:r>
            <a:r>
              <a:rPr sz="2400" b="0" u="none" spc="-70" smtClean="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2χρονη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4629"/>
            <a:ext cx="8572500" cy="6337300"/>
            <a:chOff x="285750" y="214629"/>
            <a:chExt cx="8572500" cy="6337300"/>
          </a:xfrm>
        </p:grpSpPr>
        <p:pic>
          <p:nvPicPr>
            <p:cNvPr id="3" name="object 3"/>
            <p:cNvPicPr/>
            <p:nvPr/>
          </p:nvPicPr>
          <p:blipFill>
            <a:blip r:embed="rId1" cstate="print"/>
            <a:stretch>
              <a:fillRect/>
            </a:stretch>
          </p:blipFill>
          <p:spPr>
            <a:xfrm>
              <a:off x="720090" y="720089"/>
              <a:ext cx="7776209" cy="5831840"/>
            </a:xfrm>
            <a:prstGeom prst="rect">
              <a:avLst/>
            </a:prstGeom>
          </p:spPr>
        </p:pic>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a:spLocks noGrp="1"/>
          </p:cNvSpPr>
          <p:nvPr>
            <p:ph type="title"/>
          </p:nvPr>
        </p:nvSpPr>
        <p:spPr>
          <a:xfrm>
            <a:off x="500035" y="374650"/>
            <a:ext cx="7632410"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ΡΥΘΜΙΣΕΙΣ</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ΚΑΥΣΤΗΡΩΝ</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Μ.Ε.Κ.</a:t>
            </a:r>
            <a:r>
              <a:rPr sz="2400" b="0" u="none" spc="-6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4χρονη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813425" y="1107816"/>
            <a:ext cx="2752725" cy="5578733"/>
          </a:xfrm>
          <a:prstGeom prst="rect">
            <a:avLst/>
          </a:prstGeom>
        </p:spPr>
      </p:pic>
      <p:pic>
        <p:nvPicPr>
          <p:cNvPr id="3" name="object 3"/>
          <p:cNvPicPr/>
          <p:nvPr/>
        </p:nvPicPr>
        <p:blipFill>
          <a:blip r:embed="rId2" cstate="print"/>
          <a:stretch>
            <a:fillRect/>
          </a:stretch>
        </p:blipFill>
        <p:spPr>
          <a:xfrm>
            <a:off x="415093" y="1311910"/>
            <a:ext cx="4762870" cy="5181600"/>
          </a:xfrm>
          <a:prstGeom prst="rect">
            <a:avLst/>
          </a:prstGeom>
        </p:spPr>
      </p:pic>
      <p:sp>
        <p:nvSpPr>
          <p:cNvPr id="4" name="object 4"/>
          <p:cNvSpPr/>
          <p:nvPr/>
        </p:nvSpPr>
        <p:spPr>
          <a:xfrm>
            <a:off x="214282" y="142852"/>
            <a:ext cx="8715376" cy="928694"/>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571473" y="214290"/>
            <a:ext cx="7560972" cy="751488"/>
          </a:xfrm>
          <a:prstGeom prst="rect">
            <a:avLst/>
          </a:prstGeom>
        </p:spPr>
        <p:txBody>
          <a:bodyPr vert="horz" wrap="square" lIns="0" tIns="12700" rIns="0" bIns="0" rtlCol="0">
            <a:spAutoFit/>
          </a:bodyPr>
          <a:lstStyle/>
          <a:p>
            <a:pPr marL="12700">
              <a:lnSpc>
                <a:spcPct val="100000"/>
              </a:lnSpc>
              <a:spcBef>
                <a:spcPts val="100"/>
              </a:spcBef>
              <a:tabLst>
                <a:tab pos="516255" algn="l"/>
              </a:tabLst>
            </a:pPr>
            <a:br>
              <a:rPr lang="el-GR" sz="2400" b="0" u="none" spc="-50" dirty="0" smtClean="0">
                <a:solidFill>
                  <a:srgbClr val="FF0000"/>
                </a:solidFill>
                <a:uFill>
                  <a:solidFill>
                    <a:srgbClr val="FF0000"/>
                  </a:solidFill>
                </a:uFill>
                <a:latin typeface="Arial Black" panose="020B0A04020102020204"/>
                <a:cs typeface="Arial Black" panose="020B0A04020102020204"/>
              </a:rPr>
            </a:b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ΡΥΘΜΙΣΕΙΣ</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ΚΑΥΣΤΗΡΩΝ</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Μ.Ε.Κ.</a:t>
            </a:r>
            <a:r>
              <a:rPr sz="2400" b="0" u="none" spc="-6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4χρονη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3209" y="143510"/>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220979" y="171449"/>
            <a:ext cx="8619490" cy="6664901"/>
          </a:xfrm>
          <a:prstGeom prst="rect">
            <a:avLst/>
          </a:prstGeom>
        </p:spPr>
        <p:txBody>
          <a:bodyPr vert="horz" wrap="square" lIns="0" tIns="144780" rIns="0" bIns="0" rtlCol="0">
            <a:spAutoFit/>
          </a:bodyPr>
          <a:lstStyle/>
          <a:p>
            <a:pPr marL="802005">
              <a:lnSpc>
                <a:spcPct val="100000"/>
              </a:lnSpc>
              <a:spcBef>
                <a:spcPts val="1140"/>
              </a:spcBef>
              <a:tabLst>
                <a:tab pos="1306195" algn="l"/>
              </a:tabLst>
            </a:pPr>
            <a:r>
              <a:rPr sz="2400" spc="-50" smtClean="0">
                <a:solidFill>
                  <a:srgbClr val="FF0000"/>
                </a:solidFill>
                <a:uFill>
                  <a:solidFill>
                    <a:srgbClr val="FF0000"/>
                  </a:solidFill>
                </a:uFill>
                <a:latin typeface="Arial Black" panose="020B0A04020102020204"/>
                <a:cs typeface="Arial Black" panose="020B0A04020102020204"/>
              </a:rPr>
              <a:t>3</a:t>
            </a:r>
            <a:r>
              <a:rPr lang="el-GR" sz="2400" spc="-50" dirty="0" smtClean="0">
                <a:solidFill>
                  <a:srgbClr val="FF0000"/>
                </a:solidFill>
                <a:uFill>
                  <a:solidFill>
                    <a:srgbClr val="FF0000"/>
                  </a:solidFill>
                </a:uFill>
                <a:latin typeface="Arial Black" panose="020B0A04020102020204"/>
                <a:cs typeface="Arial Black" panose="020B0A04020102020204"/>
              </a:rPr>
              <a:t>.3.</a:t>
            </a:r>
            <a:r>
              <a:rPr lang="el-GR" sz="2400" spc="-50" dirty="0">
                <a:solidFill>
                  <a:srgbClr val="FF0000"/>
                </a:solidFill>
                <a:uFill>
                  <a:solidFill>
                    <a:srgbClr val="FF0000"/>
                  </a:solidFill>
                </a:uFill>
                <a:latin typeface="Arial Black" panose="020B0A04020102020204"/>
                <a:cs typeface="Arial Black" panose="020B0A04020102020204"/>
              </a:rPr>
              <a:t> </a:t>
            </a:r>
            <a:r>
              <a:rPr sz="2400" smtClean="0">
                <a:solidFill>
                  <a:srgbClr val="FFFFFF"/>
                </a:solidFill>
                <a:uFill>
                  <a:solidFill>
                    <a:srgbClr val="FFFFFF"/>
                  </a:solidFill>
                </a:uFill>
                <a:latin typeface="Arial Black" panose="020B0A04020102020204"/>
                <a:cs typeface="Arial Black" panose="020B0A04020102020204"/>
              </a:rPr>
              <a:t>ΡΥΘΜΙΣΕΙΣ</a:t>
            </a:r>
            <a:r>
              <a:rPr sz="2400" spc="-85" smtClean="0">
                <a:solidFill>
                  <a:srgbClr val="FFFFFF"/>
                </a:solidFill>
                <a:uFill>
                  <a:solidFill>
                    <a:srgbClr val="FFFFFF"/>
                  </a:solidFill>
                </a:uFill>
                <a:latin typeface="Arial Black" panose="020B0A04020102020204"/>
                <a:cs typeface="Arial Black" panose="020B0A04020102020204"/>
              </a:rPr>
              <a:t> </a:t>
            </a:r>
            <a:r>
              <a:rPr sz="2400" dirty="0">
                <a:solidFill>
                  <a:srgbClr val="FFFFFF"/>
                </a:solidFill>
                <a:uFill>
                  <a:solidFill>
                    <a:srgbClr val="FFFFFF"/>
                  </a:solidFill>
                </a:uFill>
                <a:latin typeface="Arial Black" panose="020B0A04020102020204"/>
                <a:cs typeface="Arial Black" panose="020B0A04020102020204"/>
              </a:rPr>
              <a:t>ΚΑΥΣΤΗΡΩΝ</a:t>
            </a:r>
            <a:r>
              <a:rPr sz="2400" spc="-75" dirty="0">
                <a:solidFill>
                  <a:srgbClr val="FFFFFF"/>
                </a:solidFill>
                <a:uFill>
                  <a:solidFill>
                    <a:srgbClr val="FFFFFF"/>
                  </a:solidFill>
                </a:uFill>
                <a:latin typeface="Arial Black" panose="020B0A04020102020204"/>
                <a:cs typeface="Arial Black" panose="020B0A04020102020204"/>
              </a:rPr>
              <a:t> </a:t>
            </a:r>
            <a:r>
              <a:rPr sz="2400" dirty="0">
                <a:solidFill>
                  <a:srgbClr val="FFFFFF"/>
                </a:solidFill>
                <a:uFill>
                  <a:solidFill>
                    <a:srgbClr val="FFFFFF"/>
                  </a:solidFill>
                </a:uFill>
                <a:latin typeface="Arial Black" panose="020B0A04020102020204"/>
                <a:cs typeface="Arial Black" panose="020B0A04020102020204"/>
              </a:rPr>
              <a:t>Μ.Ε.Κ.</a:t>
            </a:r>
            <a:r>
              <a:rPr sz="2400" spc="-70" dirty="0">
                <a:solidFill>
                  <a:srgbClr val="FFFFFF"/>
                </a:solidFill>
                <a:uFill>
                  <a:solidFill>
                    <a:srgbClr val="FFFFFF"/>
                  </a:solidFill>
                </a:uFill>
                <a:latin typeface="Arial Black" panose="020B0A04020102020204"/>
                <a:cs typeface="Arial Black" panose="020B0A04020102020204"/>
              </a:rPr>
              <a:t> </a:t>
            </a:r>
            <a:r>
              <a:rPr sz="2400" spc="-10" dirty="0">
                <a:solidFill>
                  <a:srgbClr val="FFFFFF"/>
                </a:solidFill>
                <a:uFill>
                  <a:solidFill>
                    <a:srgbClr val="FFFFFF"/>
                  </a:solidFill>
                </a:uFill>
                <a:latin typeface="Arial Black" panose="020B0A04020102020204"/>
                <a:cs typeface="Arial Black" panose="020B0A04020102020204"/>
              </a:rPr>
              <a:t>4χρονη</a:t>
            </a:r>
            <a:endParaRPr sz="2400">
              <a:latin typeface="Arial Black" panose="020B0A04020102020204"/>
              <a:cs typeface="Arial Black" panose="020B0A04020102020204"/>
            </a:endParaRPr>
          </a:p>
          <a:p>
            <a:pPr marL="12700" marR="385445">
              <a:lnSpc>
                <a:spcPts val="2740"/>
              </a:lnSpc>
              <a:spcBef>
                <a:spcPts val="1245"/>
              </a:spcBef>
            </a:pPr>
            <a:r>
              <a:rPr sz="2400" b="1" dirty="0">
                <a:latin typeface="Arial" panose="020B0604020202020204"/>
                <a:cs typeface="Arial" panose="020B0604020202020204"/>
              </a:rPr>
              <a:t>Η</a:t>
            </a:r>
            <a:r>
              <a:rPr sz="2400" b="1" spc="-75" dirty="0">
                <a:latin typeface="Arial" panose="020B0604020202020204"/>
                <a:cs typeface="Arial" panose="020B0604020202020204"/>
              </a:rPr>
              <a:t> </a:t>
            </a:r>
            <a:r>
              <a:rPr sz="2400" b="1" dirty="0">
                <a:latin typeface="Arial" panose="020B0604020202020204"/>
                <a:cs typeface="Arial" panose="020B0604020202020204"/>
              </a:rPr>
              <a:t>δοκιμή</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dirty="0">
                <a:latin typeface="Arial" panose="020B0604020202020204"/>
                <a:cs typeface="Arial" panose="020B0604020202020204"/>
              </a:rPr>
              <a:t>εγχυτήρα</a:t>
            </a:r>
            <a:r>
              <a:rPr sz="2400" b="1" spc="-6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60" dirty="0">
                <a:latin typeface="Arial" panose="020B0604020202020204"/>
                <a:cs typeface="Arial" panose="020B0604020202020204"/>
              </a:rPr>
              <a:t> </a:t>
            </a:r>
            <a:r>
              <a:rPr sz="2400" b="1" dirty="0">
                <a:latin typeface="Arial" panose="020B0604020202020204"/>
                <a:cs typeface="Arial" panose="020B0604020202020204"/>
              </a:rPr>
              <a:t>χειροκίνητα</a:t>
            </a:r>
            <a:r>
              <a:rPr sz="2400" b="1" spc="-60" dirty="0">
                <a:latin typeface="Arial" panose="020B0604020202020204"/>
                <a:cs typeface="Arial" panose="020B0604020202020204"/>
              </a:rPr>
              <a:t> </a:t>
            </a:r>
            <a:r>
              <a:rPr sz="2400" b="1" spc="-10" dirty="0">
                <a:latin typeface="Arial" panose="020B0604020202020204"/>
                <a:cs typeface="Arial" panose="020B0604020202020204"/>
              </a:rPr>
              <a:t>πραγματο- </a:t>
            </a:r>
            <a:r>
              <a:rPr sz="2400" b="1" dirty="0">
                <a:latin typeface="Arial" panose="020B0604020202020204"/>
                <a:cs typeface="Arial" panose="020B0604020202020204"/>
              </a:rPr>
              <a:t>ποιείται</a:t>
            </a:r>
            <a:r>
              <a:rPr sz="2400" b="1" spc="-80" dirty="0">
                <a:latin typeface="Arial" panose="020B0604020202020204"/>
                <a:cs typeface="Arial" panose="020B0604020202020204"/>
              </a:rPr>
              <a:t> </a:t>
            </a:r>
            <a:r>
              <a:rPr sz="2400" b="1" dirty="0">
                <a:latin typeface="Arial" panose="020B0604020202020204"/>
                <a:cs typeface="Arial" panose="020B0604020202020204"/>
              </a:rPr>
              <a:t>ως</a:t>
            </a:r>
            <a:r>
              <a:rPr sz="2400" b="1" spc="-80" dirty="0">
                <a:latin typeface="Arial" panose="020B0604020202020204"/>
                <a:cs typeface="Arial" panose="020B0604020202020204"/>
              </a:rPr>
              <a:t> </a:t>
            </a:r>
            <a:r>
              <a:rPr sz="2400" b="1" spc="-20" dirty="0">
                <a:latin typeface="Arial" panose="020B0604020202020204"/>
                <a:cs typeface="Arial" panose="020B0604020202020204"/>
              </a:rPr>
              <a:t>εξής:</a:t>
            </a:r>
            <a:endParaRPr sz="2400">
              <a:latin typeface="Arial" panose="020B0604020202020204"/>
              <a:cs typeface="Arial" panose="020B0604020202020204"/>
            </a:endParaRPr>
          </a:p>
          <a:p>
            <a:pPr marL="12700" marR="5080" indent="85090">
              <a:lnSpc>
                <a:spcPts val="2740"/>
              </a:lnSpc>
              <a:spcBef>
                <a:spcPts val="2170"/>
              </a:spcBef>
            </a:pPr>
            <a:r>
              <a:rPr sz="2400" b="1" spc="-25" dirty="0">
                <a:latin typeface="Arial" panose="020B0604020202020204"/>
                <a:cs typeface="Arial" panose="020B0604020202020204"/>
              </a:rPr>
              <a:t>Τοποθετήστε</a:t>
            </a:r>
            <a:r>
              <a:rPr sz="2400" b="1" spc="-45" dirty="0">
                <a:latin typeface="Arial" panose="020B0604020202020204"/>
                <a:cs typeface="Arial" panose="020B0604020202020204"/>
              </a:rPr>
              <a:t> </a:t>
            </a:r>
            <a:r>
              <a:rPr sz="2400" b="1" dirty="0">
                <a:latin typeface="Arial" panose="020B0604020202020204"/>
                <a:cs typeface="Arial" panose="020B0604020202020204"/>
              </a:rPr>
              <a:t>τον</a:t>
            </a:r>
            <a:r>
              <a:rPr sz="2400" b="1" spc="-45" dirty="0">
                <a:latin typeface="Arial" panose="020B0604020202020204"/>
                <a:cs typeface="Arial" panose="020B0604020202020204"/>
              </a:rPr>
              <a:t> </a:t>
            </a:r>
            <a:r>
              <a:rPr sz="2400" b="1" dirty="0">
                <a:latin typeface="Arial" panose="020B0604020202020204"/>
                <a:cs typeface="Arial" panose="020B0604020202020204"/>
              </a:rPr>
              <a:t>στη</a:t>
            </a:r>
            <a:r>
              <a:rPr sz="2400" b="1" spc="-50" dirty="0">
                <a:latin typeface="Arial" panose="020B0604020202020204"/>
                <a:cs typeface="Arial" panose="020B0604020202020204"/>
              </a:rPr>
              <a:t> </a:t>
            </a:r>
            <a:r>
              <a:rPr sz="2400" b="1" dirty="0">
                <a:latin typeface="Arial" panose="020B0604020202020204"/>
                <a:cs typeface="Arial" panose="020B0604020202020204"/>
              </a:rPr>
              <a:t>μονάδα</a:t>
            </a:r>
            <a:r>
              <a:rPr sz="2400" b="1" spc="-40" dirty="0">
                <a:latin typeface="Arial" panose="020B0604020202020204"/>
                <a:cs typeface="Arial" panose="020B0604020202020204"/>
              </a:rPr>
              <a:t> </a:t>
            </a:r>
            <a:r>
              <a:rPr sz="2400" b="1" dirty="0">
                <a:latin typeface="Arial" panose="020B0604020202020204"/>
                <a:cs typeface="Arial" panose="020B0604020202020204"/>
              </a:rPr>
              <a:t>δοκιμής</a:t>
            </a:r>
            <a:r>
              <a:rPr sz="2400" b="1" spc="-40" dirty="0">
                <a:latin typeface="Arial" panose="020B0604020202020204"/>
                <a:cs typeface="Arial" panose="020B0604020202020204"/>
              </a:rPr>
              <a:t> </a:t>
            </a:r>
            <a:r>
              <a:rPr sz="2400" b="1" dirty="0">
                <a:latin typeface="Arial" panose="020B0604020202020204"/>
                <a:cs typeface="Arial" panose="020B0604020202020204"/>
              </a:rPr>
              <a:t>και</a:t>
            </a:r>
            <a:r>
              <a:rPr sz="2400" b="1" spc="-30" dirty="0">
                <a:latin typeface="Arial" panose="020B0604020202020204"/>
                <a:cs typeface="Arial" panose="020B0604020202020204"/>
              </a:rPr>
              <a:t> </a:t>
            </a:r>
            <a:r>
              <a:rPr sz="2400" b="1" dirty="0">
                <a:latin typeface="Arial" panose="020B0604020202020204"/>
                <a:cs typeface="Arial" panose="020B0604020202020204"/>
              </a:rPr>
              <a:t>συνδέστε</a:t>
            </a:r>
            <a:r>
              <a:rPr sz="2400" b="1" spc="-45" dirty="0">
                <a:latin typeface="Arial" panose="020B0604020202020204"/>
                <a:cs typeface="Arial" panose="020B0604020202020204"/>
              </a:rPr>
              <a:t> </a:t>
            </a:r>
            <a:r>
              <a:rPr sz="2400" b="1">
                <a:latin typeface="Arial" panose="020B0604020202020204"/>
                <a:cs typeface="Arial" panose="020B0604020202020204"/>
              </a:rPr>
              <a:t>τη</a:t>
            </a:r>
            <a:r>
              <a:rPr sz="2400" b="1" spc="-35">
                <a:latin typeface="Arial" panose="020B0604020202020204"/>
                <a:cs typeface="Arial" panose="020B0604020202020204"/>
              </a:rPr>
              <a:t> </a:t>
            </a:r>
            <a:r>
              <a:rPr sz="2400" b="1" spc="-25" smtClean="0">
                <a:latin typeface="Arial" panose="020B0604020202020204"/>
                <a:cs typeface="Arial" panose="020B0604020202020204"/>
              </a:rPr>
              <a:t>σω</a:t>
            </a:r>
            <a:r>
              <a:rPr sz="2400" b="1" smtClean="0">
                <a:latin typeface="Arial" panose="020B0604020202020204"/>
                <a:cs typeface="Arial" panose="020B0604020202020204"/>
              </a:rPr>
              <a:t>λήνα</a:t>
            </a:r>
            <a:r>
              <a:rPr sz="2400" b="1" spc="-80" smtClean="0">
                <a:latin typeface="Arial" panose="020B0604020202020204"/>
                <a:cs typeface="Arial" panose="020B0604020202020204"/>
              </a:rPr>
              <a:t> </a:t>
            </a:r>
            <a:r>
              <a:rPr sz="2400" b="1" spc="-10" dirty="0">
                <a:latin typeface="Arial" panose="020B0604020202020204"/>
                <a:cs typeface="Arial" panose="020B0604020202020204"/>
              </a:rPr>
              <a:t>παροχής</a:t>
            </a:r>
            <a:r>
              <a:rPr sz="2400" b="1" spc="-65" dirty="0">
                <a:latin typeface="Arial" panose="020B0604020202020204"/>
                <a:cs typeface="Arial" panose="020B0604020202020204"/>
              </a:rPr>
              <a:t> </a:t>
            </a:r>
            <a:r>
              <a:rPr sz="2400" b="1" spc="-10" dirty="0">
                <a:latin typeface="Arial" panose="020B0604020202020204"/>
                <a:cs typeface="Arial" panose="020B0604020202020204"/>
              </a:rPr>
              <a:t>καυσίμου.</a:t>
            </a:r>
            <a:endParaRPr sz="2400">
              <a:latin typeface="Arial" panose="020B0604020202020204"/>
              <a:cs typeface="Arial" panose="020B0604020202020204"/>
            </a:endParaRPr>
          </a:p>
          <a:p>
            <a:pPr marL="12700" marR="100330" indent="85090">
              <a:lnSpc>
                <a:spcPts val="2740"/>
              </a:lnSpc>
              <a:spcBef>
                <a:spcPts val="1040"/>
              </a:spcBef>
            </a:pPr>
            <a:r>
              <a:rPr sz="2400" b="1" dirty="0">
                <a:latin typeface="Arial" panose="020B0604020202020204"/>
                <a:cs typeface="Arial" panose="020B0604020202020204"/>
              </a:rPr>
              <a:t>Με</a:t>
            </a:r>
            <a:r>
              <a:rPr sz="2400" b="1" spc="-55" dirty="0">
                <a:latin typeface="Arial" panose="020B0604020202020204"/>
                <a:cs typeface="Arial" panose="020B0604020202020204"/>
              </a:rPr>
              <a:t> </a:t>
            </a:r>
            <a:r>
              <a:rPr sz="2400" b="1" dirty="0">
                <a:latin typeface="Arial" panose="020B0604020202020204"/>
                <a:cs typeface="Arial" panose="020B0604020202020204"/>
              </a:rPr>
              <a:t>τη</a:t>
            </a:r>
            <a:r>
              <a:rPr sz="2400" b="1" spc="-35"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35" dirty="0">
                <a:latin typeface="Arial" panose="020B0604020202020204"/>
                <a:cs typeface="Arial" panose="020B0604020202020204"/>
              </a:rPr>
              <a:t> </a:t>
            </a:r>
            <a:r>
              <a:rPr sz="2400" b="1" dirty="0">
                <a:latin typeface="Arial" panose="020B0604020202020204"/>
                <a:cs typeface="Arial" panose="020B0604020202020204"/>
              </a:rPr>
              <a:t>εξαέρωσης</a:t>
            </a:r>
            <a:r>
              <a:rPr sz="2400" b="1" spc="-3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dirty="0">
                <a:latin typeface="Arial" panose="020B0604020202020204"/>
                <a:cs typeface="Arial" panose="020B0604020202020204"/>
              </a:rPr>
              <a:t>καυστήρα</a:t>
            </a:r>
            <a:r>
              <a:rPr sz="2400" b="1" spc="-35" dirty="0">
                <a:latin typeface="Arial" panose="020B0604020202020204"/>
                <a:cs typeface="Arial" panose="020B0604020202020204"/>
              </a:rPr>
              <a:t> </a:t>
            </a:r>
            <a:r>
              <a:rPr sz="2400" b="1" dirty="0">
                <a:latin typeface="Arial" panose="020B0604020202020204"/>
                <a:cs typeface="Arial" panose="020B0604020202020204"/>
              </a:rPr>
              <a:t>ανοιχτή,</a:t>
            </a:r>
            <a:r>
              <a:rPr sz="2400" b="1" spc="-35" dirty="0">
                <a:latin typeface="Arial" panose="020B0604020202020204"/>
                <a:cs typeface="Arial" panose="020B0604020202020204"/>
              </a:rPr>
              <a:t> </a:t>
            </a:r>
            <a:r>
              <a:rPr sz="2400" b="1" spc="-10" dirty="0">
                <a:latin typeface="Arial" panose="020B0604020202020204"/>
                <a:cs typeface="Arial" panose="020B0604020202020204"/>
              </a:rPr>
              <a:t>λειτουρ- </a:t>
            </a:r>
            <a:r>
              <a:rPr sz="2400" b="1" dirty="0">
                <a:latin typeface="Arial" panose="020B0604020202020204"/>
                <a:cs typeface="Arial" panose="020B0604020202020204"/>
              </a:rPr>
              <a:t>γείστε</a:t>
            </a:r>
            <a:r>
              <a:rPr sz="2400" b="1" spc="-30" dirty="0">
                <a:latin typeface="Arial" panose="020B0604020202020204"/>
                <a:cs typeface="Arial" panose="020B0604020202020204"/>
              </a:rPr>
              <a:t> </a:t>
            </a:r>
            <a:r>
              <a:rPr sz="2400" b="1" dirty="0">
                <a:latin typeface="Arial" panose="020B0604020202020204"/>
                <a:cs typeface="Arial" panose="020B0604020202020204"/>
              </a:rPr>
              <a:t>τη</a:t>
            </a:r>
            <a:r>
              <a:rPr sz="2400" b="1" spc="-25" dirty="0">
                <a:latin typeface="Arial" panose="020B0604020202020204"/>
                <a:cs typeface="Arial" panose="020B0604020202020204"/>
              </a:rPr>
              <a:t> </a:t>
            </a:r>
            <a:r>
              <a:rPr sz="2400" b="1" dirty="0">
                <a:latin typeface="Arial" panose="020B0604020202020204"/>
                <a:cs typeface="Arial" panose="020B0604020202020204"/>
              </a:rPr>
              <a:t>χειροκίνητη</a:t>
            </a:r>
            <a:r>
              <a:rPr sz="2400" b="1" spc="-10" dirty="0">
                <a:latin typeface="Arial" panose="020B0604020202020204"/>
                <a:cs typeface="Arial" panose="020B0604020202020204"/>
              </a:rPr>
              <a:t> </a:t>
            </a:r>
            <a:r>
              <a:rPr sz="2400" b="1" dirty="0">
                <a:latin typeface="Arial" panose="020B0604020202020204"/>
                <a:cs typeface="Arial" panose="020B0604020202020204"/>
              </a:rPr>
              <a:t>αντλία</a:t>
            </a:r>
            <a:r>
              <a:rPr sz="2400" b="1" spc="-15" dirty="0">
                <a:latin typeface="Arial" panose="020B0604020202020204"/>
                <a:cs typeface="Arial" panose="020B0604020202020204"/>
              </a:rPr>
              <a:t> </a:t>
            </a:r>
            <a:r>
              <a:rPr sz="2400" b="1" dirty="0">
                <a:latin typeface="Arial" panose="020B0604020202020204"/>
                <a:cs typeface="Arial" panose="020B0604020202020204"/>
              </a:rPr>
              <a:t>για</a:t>
            </a:r>
            <a:r>
              <a:rPr sz="2400" b="1" spc="-10" dirty="0">
                <a:latin typeface="Arial" panose="020B0604020202020204"/>
                <a:cs typeface="Arial" panose="020B0604020202020204"/>
              </a:rPr>
              <a:t> </a:t>
            </a:r>
            <a:r>
              <a:rPr sz="2400" b="1" dirty="0">
                <a:latin typeface="Arial" panose="020B0604020202020204"/>
                <a:cs typeface="Arial" panose="020B0604020202020204"/>
              </a:rPr>
              <a:t>εξαέρωση</a:t>
            </a:r>
            <a:r>
              <a:rPr sz="2400" b="1" spc="-15" dirty="0">
                <a:latin typeface="Arial" panose="020B0604020202020204"/>
                <a:cs typeface="Arial" panose="020B0604020202020204"/>
              </a:rPr>
              <a:t> </a:t>
            </a:r>
            <a:r>
              <a:rPr sz="2400" b="1" dirty="0">
                <a:latin typeface="Arial" panose="020B0604020202020204"/>
                <a:cs typeface="Arial" panose="020B0604020202020204"/>
              </a:rPr>
              <a:t>της</a:t>
            </a:r>
            <a:r>
              <a:rPr sz="2400" b="1" spc="-10" dirty="0">
                <a:latin typeface="Arial" panose="020B0604020202020204"/>
                <a:cs typeface="Arial" panose="020B0604020202020204"/>
              </a:rPr>
              <a:t> γραμμής.</a:t>
            </a:r>
            <a:endParaRPr sz="2400">
              <a:latin typeface="Arial" panose="020B0604020202020204"/>
              <a:cs typeface="Arial" panose="020B0604020202020204"/>
            </a:endParaRPr>
          </a:p>
          <a:p>
            <a:pPr marL="12700">
              <a:lnSpc>
                <a:spcPts val="2590"/>
              </a:lnSpc>
            </a:pPr>
            <a:r>
              <a:rPr sz="2400" b="1" dirty="0">
                <a:latin typeface="Arial" panose="020B0604020202020204"/>
                <a:cs typeface="Arial" panose="020B0604020202020204"/>
              </a:rPr>
              <a:t>Μόλις</a:t>
            </a:r>
            <a:r>
              <a:rPr sz="2400" b="1" spc="-30" dirty="0">
                <a:latin typeface="Arial" panose="020B0604020202020204"/>
                <a:cs typeface="Arial" panose="020B0604020202020204"/>
              </a:rPr>
              <a:t> </a:t>
            </a:r>
            <a:r>
              <a:rPr sz="2400" b="1" dirty="0">
                <a:latin typeface="Arial" panose="020B0604020202020204"/>
                <a:cs typeface="Arial" panose="020B0604020202020204"/>
              </a:rPr>
              <a:t>το</a:t>
            </a:r>
            <a:r>
              <a:rPr sz="2400" b="1" spc="-25"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25" dirty="0">
                <a:latin typeface="Arial" panose="020B0604020202020204"/>
                <a:cs typeface="Arial" panose="020B0604020202020204"/>
              </a:rPr>
              <a:t> </a:t>
            </a:r>
            <a:r>
              <a:rPr sz="2400" b="1" dirty="0">
                <a:latin typeface="Arial" panose="020B0604020202020204"/>
                <a:cs typeface="Arial" panose="020B0604020202020204"/>
              </a:rPr>
              <a:t>αρχίσει</a:t>
            </a:r>
            <a:r>
              <a:rPr sz="2400" b="1" spc="-15" dirty="0">
                <a:latin typeface="Arial" panose="020B0604020202020204"/>
                <a:cs typeface="Arial" panose="020B0604020202020204"/>
              </a:rPr>
              <a:t> </a:t>
            </a:r>
            <a:r>
              <a:rPr sz="2400" b="1" dirty="0">
                <a:latin typeface="Arial" panose="020B0604020202020204"/>
                <a:cs typeface="Arial" panose="020B0604020202020204"/>
              </a:rPr>
              <a:t>να</a:t>
            </a:r>
            <a:r>
              <a:rPr sz="2400" b="1" spc="-40" dirty="0">
                <a:latin typeface="Arial" panose="020B0604020202020204"/>
                <a:cs typeface="Arial" panose="020B0604020202020204"/>
              </a:rPr>
              <a:t> </a:t>
            </a:r>
            <a:r>
              <a:rPr sz="2400" b="1" dirty="0">
                <a:latin typeface="Arial" panose="020B0604020202020204"/>
                <a:cs typeface="Arial" panose="020B0604020202020204"/>
              </a:rPr>
              <a:t>ρέει</a:t>
            </a:r>
            <a:r>
              <a:rPr sz="2400" b="1" spc="-15" dirty="0">
                <a:latin typeface="Arial" panose="020B0604020202020204"/>
                <a:cs typeface="Arial" panose="020B0604020202020204"/>
              </a:rPr>
              <a:t> </a:t>
            </a:r>
            <a:r>
              <a:rPr sz="2400" b="1" dirty="0">
                <a:latin typeface="Arial" panose="020B0604020202020204"/>
                <a:cs typeface="Arial" panose="020B0604020202020204"/>
              </a:rPr>
              <a:t>από</a:t>
            </a:r>
            <a:r>
              <a:rPr sz="2400" b="1" spc="-25" dirty="0">
                <a:latin typeface="Arial" panose="020B0604020202020204"/>
                <a:cs typeface="Arial" panose="020B0604020202020204"/>
              </a:rPr>
              <a:t> </a:t>
            </a:r>
            <a:r>
              <a:rPr sz="2400" b="1" dirty="0">
                <a:latin typeface="Arial" panose="020B0604020202020204"/>
                <a:cs typeface="Arial" panose="020B0604020202020204"/>
              </a:rPr>
              <a:t>τη</a:t>
            </a:r>
            <a:r>
              <a:rPr sz="2400" b="1" spc="-25"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25" dirty="0">
                <a:latin typeface="Arial" panose="020B0604020202020204"/>
                <a:cs typeface="Arial" panose="020B0604020202020204"/>
              </a:rPr>
              <a:t> </a:t>
            </a:r>
            <a:r>
              <a:rPr sz="2400" b="1" spc="-10" dirty="0">
                <a:latin typeface="Arial" panose="020B0604020202020204"/>
                <a:cs typeface="Arial" panose="020B0604020202020204"/>
              </a:rPr>
              <a:t>μπορείτε</a:t>
            </a:r>
            <a:endParaRPr sz="2400">
              <a:latin typeface="Arial" panose="020B0604020202020204"/>
              <a:cs typeface="Arial" panose="020B0604020202020204"/>
            </a:endParaRPr>
          </a:p>
          <a:p>
            <a:pPr marL="12700">
              <a:lnSpc>
                <a:spcPts val="2765"/>
              </a:lnSpc>
              <a:tabLst>
                <a:tab pos="1114425" algn="l"/>
              </a:tabLst>
            </a:pPr>
            <a:r>
              <a:rPr sz="2400" b="1" dirty="0">
                <a:latin typeface="Arial" panose="020B0604020202020204"/>
                <a:cs typeface="Arial" panose="020B0604020202020204"/>
              </a:rPr>
              <a:t>να</a:t>
            </a:r>
            <a:r>
              <a:rPr sz="2400" b="1" spc="-10" dirty="0">
                <a:latin typeface="Arial" panose="020B0604020202020204"/>
                <a:cs typeface="Arial" panose="020B0604020202020204"/>
              </a:rPr>
              <a:t> </a:t>
            </a:r>
            <a:r>
              <a:rPr sz="2400" b="1" spc="-25" dirty="0">
                <a:latin typeface="Arial" panose="020B0604020202020204"/>
                <a:cs typeface="Arial" panose="020B0604020202020204"/>
              </a:rPr>
              <a:t>την</a:t>
            </a:r>
            <a:r>
              <a:rPr sz="2400" b="1" dirty="0">
                <a:latin typeface="Arial" panose="020B0604020202020204"/>
                <a:cs typeface="Arial" panose="020B0604020202020204"/>
              </a:rPr>
              <a:t>	</a:t>
            </a:r>
            <a:r>
              <a:rPr sz="2400" b="1" spc="-10" dirty="0">
                <a:latin typeface="Arial" panose="020B0604020202020204"/>
                <a:cs typeface="Arial" panose="020B0604020202020204"/>
              </a:rPr>
              <a:t>κλείσετε.</a:t>
            </a:r>
            <a:endParaRPr sz="2400">
              <a:latin typeface="Arial" panose="020B0604020202020204"/>
              <a:cs typeface="Arial" panose="020B0604020202020204"/>
            </a:endParaRPr>
          </a:p>
          <a:p>
            <a:pPr marL="12700" marR="26035" indent="74930" algn="just">
              <a:lnSpc>
                <a:spcPct val="95000"/>
              </a:lnSpc>
              <a:spcBef>
                <a:spcPts val="100"/>
              </a:spcBef>
            </a:pPr>
            <a:r>
              <a:rPr sz="2400" b="1" dirty="0">
                <a:latin typeface="Arial" panose="020B0604020202020204"/>
                <a:cs typeface="Arial" panose="020B0604020202020204"/>
              </a:rPr>
              <a:t>Αν</a:t>
            </a:r>
            <a:r>
              <a:rPr sz="2400" b="1" spc="-65" dirty="0">
                <a:latin typeface="Arial" panose="020B0604020202020204"/>
                <a:cs typeface="Arial" panose="020B0604020202020204"/>
              </a:rPr>
              <a:t> </a:t>
            </a:r>
            <a:r>
              <a:rPr sz="2400" b="1" dirty="0">
                <a:latin typeface="Arial" panose="020B0604020202020204"/>
                <a:cs typeface="Arial" panose="020B0604020202020204"/>
              </a:rPr>
              <a:t>δεν</a:t>
            </a:r>
            <a:r>
              <a:rPr sz="2400" b="1" spc="-55" dirty="0">
                <a:latin typeface="Arial" panose="020B0604020202020204"/>
                <a:cs typeface="Arial" panose="020B0604020202020204"/>
              </a:rPr>
              <a:t> </a:t>
            </a:r>
            <a:r>
              <a:rPr sz="2400" b="1" dirty="0">
                <a:latin typeface="Arial" panose="020B0604020202020204"/>
                <a:cs typeface="Arial" panose="020B0604020202020204"/>
              </a:rPr>
              <a:t>υπάρχει</a:t>
            </a:r>
            <a:r>
              <a:rPr sz="2400" b="1" spc="-45" dirty="0">
                <a:latin typeface="Arial" panose="020B0604020202020204"/>
                <a:cs typeface="Arial" panose="020B0604020202020204"/>
              </a:rPr>
              <a:t> </a:t>
            </a:r>
            <a:r>
              <a:rPr sz="2400" b="1" dirty="0">
                <a:latin typeface="Arial" panose="020B0604020202020204"/>
                <a:cs typeface="Arial" panose="020B0604020202020204"/>
              </a:rPr>
              <a:t>η</a:t>
            </a:r>
            <a:r>
              <a:rPr sz="2400" b="1" spc="-60"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50" dirty="0">
                <a:latin typeface="Arial" panose="020B0604020202020204"/>
                <a:cs typeface="Arial" panose="020B0604020202020204"/>
              </a:rPr>
              <a:t> </a:t>
            </a:r>
            <a:r>
              <a:rPr sz="2400" b="1" dirty="0">
                <a:latin typeface="Arial" panose="020B0604020202020204"/>
                <a:cs typeface="Arial" panose="020B0604020202020204"/>
              </a:rPr>
              <a:t>κρατείστε</a:t>
            </a:r>
            <a:r>
              <a:rPr sz="2400" b="1" spc="-55" dirty="0">
                <a:latin typeface="Arial" panose="020B0604020202020204"/>
                <a:cs typeface="Arial" panose="020B0604020202020204"/>
              </a:rPr>
              <a:t> </a:t>
            </a:r>
            <a:r>
              <a:rPr sz="2400" b="1" dirty="0">
                <a:latin typeface="Arial" panose="020B0604020202020204"/>
                <a:cs typeface="Arial" panose="020B0604020202020204"/>
              </a:rPr>
              <a:t>λίγο</a:t>
            </a:r>
            <a:r>
              <a:rPr sz="2400" b="1" spc="-55" dirty="0">
                <a:latin typeface="Arial" panose="020B0604020202020204"/>
                <a:cs typeface="Arial" panose="020B0604020202020204"/>
              </a:rPr>
              <a:t> </a:t>
            </a:r>
            <a:r>
              <a:rPr sz="2400" b="1" dirty="0">
                <a:latin typeface="Arial" panose="020B0604020202020204"/>
                <a:cs typeface="Arial" panose="020B0604020202020204"/>
              </a:rPr>
              <a:t>λάσκα</a:t>
            </a:r>
            <a:r>
              <a:rPr sz="2400" b="1" spc="-50"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spc="-10">
                <a:latin typeface="Arial" panose="020B0604020202020204"/>
                <a:cs typeface="Arial" panose="020B0604020202020204"/>
              </a:rPr>
              <a:t>ρακόρ </a:t>
            </a:r>
            <a:r>
              <a:rPr sz="2400" b="1" smtClean="0">
                <a:latin typeface="Arial" panose="020B0604020202020204"/>
                <a:cs typeface="Arial" panose="020B0604020202020204"/>
              </a:rPr>
              <a:t>τ</a:t>
            </a:r>
            <a:r>
              <a:rPr lang="el-GR" sz="2400" b="1" dirty="0" smtClean="0">
                <a:latin typeface="Arial" panose="020B0604020202020204"/>
                <a:cs typeface="Arial" panose="020B0604020202020204"/>
              </a:rPr>
              <a:t>ου</a:t>
            </a:r>
            <a:r>
              <a:rPr sz="2400" b="1" spc="-65" smtClean="0">
                <a:latin typeface="Arial" panose="020B0604020202020204"/>
                <a:cs typeface="Arial" panose="020B0604020202020204"/>
              </a:rPr>
              <a:t> </a:t>
            </a:r>
            <a:r>
              <a:rPr sz="2400" b="1" smtClean="0">
                <a:latin typeface="Arial" panose="020B0604020202020204"/>
                <a:cs typeface="Arial" panose="020B0604020202020204"/>
              </a:rPr>
              <a:t>σωλήνα</a:t>
            </a:r>
            <a:r>
              <a:rPr sz="2400" b="1" spc="-65" smtClean="0">
                <a:latin typeface="Arial" panose="020B0604020202020204"/>
                <a:cs typeface="Arial" panose="020B0604020202020204"/>
              </a:rPr>
              <a:t> </a:t>
            </a:r>
            <a:r>
              <a:rPr sz="2400" b="1" dirty="0">
                <a:latin typeface="Arial" panose="020B0604020202020204"/>
                <a:cs typeface="Arial" panose="020B0604020202020204"/>
              </a:rPr>
              <a:t>πάνω</a:t>
            </a:r>
            <a:r>
              <a:rPr sz="2400" b="1" spc="-60" dirty="0">
                <a:latin typeface="Arial" panose="020B0604020202020204"/>
                <a:cs typeface="Arial" panose="020B0604020202020204"/>
              </a:rPr>
              <a:t> </a:t>
            </a:r>
            <a:r>
              <a:rPr sz="2400" b="1" dirty="0">
                <a:latin typeface="Arial" panose="020B0604020202020204"/>
                <a:cs typeface="Arial" panose="020B0604020202020204"/>
              </a:rPr>
              <a:t>στον</a:t>
            </a:r>
            <a:r>
              <a:rPr sz="2400" b="1" spc="-65" dirty="0">
                <a:latin typeface="Arial" panose="020B0604020202020204"/>
                <a:cs typeface="Arial" panose="020B0604020202020204"/>
              </a:rPr>
              <a:t> </a:t>
            </a:r>
            <a:r>
              <a:rPr sz="2400" b="1" dirty="0">
                <a:latin typeface="Arial" panose="020B0604020202020204"/>
                <a:cs typeface="Arial" panose="020B0604020202020204"/>
              </a:rPr>
              <a:t>καυστήρα</a:t>
            </a:r>
            <a:r>
              <a:rPr sz="2400" b="1" spc="-65" dirty="0">
                <a:latin typeface="Arial" panose="020B0604020202020204"/>
                <a:cs typeface="Arial" panose="020B0604020202020204"/>
              </a:rPr>
              <a:t> </a:t>
            </a:r>
            <a:r>
              <a:rPr sz="2400" b="1" dirty="0">
                <a:latin typeface="Arial" panose="020B0604020202020204"/>
                <a:cs typeface="Arial" panose="020B0604020202020204"/>
              </a:rPr>
              <a:t>και</a:t>
            </a:r>
            <a:r>
              <a:rPr sz="2400" b="1" spc="-60" dirty="0">
                <a:latin typeface="Arial" panose="020B0604020202020204"/>
                <a:cs typeface="Arial" panose="020B0604020202020204"/>
              </a:rPr>
              <a:t> </a:t>
            </a:r>
            <a:r>
              <a:rPr sz="2400" b="1" dirty="0">
                <a:latin typeface="Arial" panose="020B0604020202020204"/>
                <a:cs typeface="Arial" panose="020B0604020202020204"/>
              </a:rPr>
              <a:t>πρεσσάρεστε</a:t>
            </a:r>
            <a:r>
              <a:rPr sz="2400" b="1" spc="-65" dirty="0">
                <a:latin typeface="Arial" panose="020B0604020202020204"/>
                <a:cs typeface="Arial" panose="020B0604020202020204"/>
              </a:rPr>
              <a:t> </a:t>
            </a:r>
            <a:r>
              <a:rPr sz="2400" b="1" spc="-10" dirty="0">
                <a:latin typeface="Arial" panose="020B0604020202020204"/>
                <a:cs typeface="Arial" panose="020B0604020202020204"/>
              </a:rPr>
              <a:t>μέχρι </a:t>
            </a:r>
            <a:r>
              <a:rPr sz="2400" b="1" dirty="0">
                <a:latin typeface="Arial" panose="020B0604020202020204"/>
                <a:cs typeface="Arial" panose="020B0604020202020204"/>
              </a:rPr>
              <a:t>να</a:t>
            </a:r>
            <a:r>
              <a:rPr sz="2400" b="1" spc="-40" dirty="0">
                <a:latin typeface="Arial" panose="020B0604020202020204"/>
                <a:cs typeface="Arial" panose="020B0604020202020204"/>
              </a:rPr>
              <a:t> </a:t>
            </a:r>
            <a:r>
              <a:rPr sz="2400" b="1" dirty="0">
                <a:latin typeface="Arial" panose="020B0604020202020204"/>
                <a:cs typeface="Arial" panose="020B0604020202020204"/>
              </a:rPr>
              <a:t>τρέξει</a:t>
            </a:r>
            <a:r>
              <a:rPr sz="2400" b="1" spc="-30" dirty="0">
                <a:latin typeface="Arial" panose="020B0604020202020204"/>
                <a:cs typeface="Arial" panose="020B0604020202020204"/>
              </a:rPr>
              <a:t> </a:t>
            </a:r>
            <a:r>
              <a:rPr sz="2400" b="1">
                <a:latin typeface="Arial" panose="020B0604020202020204"/>
                <a:cs typeface="Arial" panose="020B0604020202020204"/>
              </a:rPr>
              <a:t>καθαρό</a:t>
            </a:r>
            <a:r>
              <a:rPr sz="2400" b="1" spc="-35">
                <a:latin typeface="Arial" panose="020B0604020202020204"/>
                <a:cs typeface="Arial" panose="020B0604020202020204"/>
              </a:rPr>
              <a:t> </a:t>
            </a:r>
            <a:r>
              <a:rPr sz="2400" b="1" smtClean="0">
                <a:latin typeface="Arial" panose="020B0604020202020204"/>
                <a:cs typeface="Arial" panose="020B0604020202020204"/>
              </a:rPr>
              <a:t>πετρέλαιο</a:t>
            </a:r>
            <a:r>
              <a:rPr lang="el-GR" sz="2400" b="1" dirty="0" smtClean="0">
                <a:latin typeface="Arial" panose="020B0604020202020204"/>
                <a:cs typeface="Arial" panose="020B0604020202020204"/>
              </a:rPr>
              <a:t> και</a:t>
            </a:r>
            <a:r>
              <a:rPr sz="2400" b="1" spc="-30" smtClean="0">
                <a:latin typeface="Arial" panose="020B0604020202020204"/>
                <a:cs typeface="Arial" panose="020B0604020202020204"/>
              </a:rPr>
              <a:t> </a:t>
            </a:r>
            <a:r>
              <a:rPr sz="2400" b="1" dirty="0">
                <a:latin typeface="Arial" panose="020B0604020202020204"/>
                <a:cs typeface="Arial" panose="020B0604020202020204"/>
              </a:rPr>
              <a:t>μετά</a:t>
            </a:r>
            <a:r>
              <a:rPr sz="2400" b="1" spc="-25" dirty="0">
                <a:latin typeface="Arial" panose="020B0604020202020204"/>
                <a:cs typeface="Arial" panose="020B0604020202020204"/>
              </a:rPr>
              <a:t> </a:t>
            </a:r>
            <a:r>
              <a:rPr sz="2400" b="1" spc="-10" dirty="0">
                <a:latin typeface="Arial" panose="020B0604020202020204"/>
                <a:cs typeface="Arial" panose="020B0604020202020204"/>
              </a:rPr>
              <a:t>σφίξτε.</a:t>
            </a:r>
            <a:endParaRPr sz="2400">
              <a:latin typeface="Arial" panose="020B0604020202020204"/>
              <a:cs typeface="Arial" panose="020B0604020202020204"/>
            </a:endParaRPr>
          </a:p>
          <a:p>
            <a:pPr>
              <a:lnSpc>
                <a:spcPct val="100000"/>
              </a:lnSpc>
              <a:spcBef>
                <a:spcPts val="35"/>
              </a:spcBef>
            </a:pPr>
            <a:endParaRPr sz="2250">
              <a:latin typeface="Arial" panose="020B0604020202020204"/>
              <a:cs typeface="Arial" panose="020B0604020202020204"/>
            </a:endParaRPr>
          </a:p>
          <a:p>
            <a:pPr marL="12700" marR="145415" algn="just">
              <a:lnSpc>
                <a:spcPct val="95000"/>
              </a:lnSpc>
            </a:pPr>
            <a:r>
              <a:rPr sz="2400" b="1" dirty="0">
                <a:solidFill>
                  <a:srgbClr val="FF0000"/>
                </a:solidFill>
                <a:latin typeface="Arial" panose="020B0604020202020204"/>
                <a:cs typeface="Arial" panose="020B0604020202020204"/>
              </a:rPr>
              <a:t>ΠΡΟΣΟΧΗ:Σε</a:t>
            </a:r>
            <a:r>
              <a:rPr sz="2400" b="1" spc="-5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καμία</a:t>
            </a:r>
            <a:r>
              <a:rPr sz="2400" b="1" spc="-3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περίπτωση</a:t>
            </a:r>
            <a:r>
              <a:rPr sz="2400" b="1" spc="-3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δεν</a:t>
            </a:r>
            <a:r>
              <a:rPr sz="2400" b="1" spc="-4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πρέπει</a:t>
            </a:r>
            <a:r>
              <a:rPr sz="2400" b="1" spc="-2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να</a:t>
            </a:r>
            <a:r>
              <a:rPr sz="2400" b="1" spc="-30"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τοποθετού- </a:t>
            </a:r>
            <a:r>
              <a:rPr sz="2400" b="1" dirty="0">
                <a:solidFill>
                  <a:srgbClr val="FF0000"/>
                </a:solidFill>
                <a:latin typeface="Arial" panose="020B0604020202020204"/>
                <a:cs typeface="Arial" panose="020B0604020202020204"/>
              </a:rPr>
              <a:t>νται</a:t>
            </a:r>
            <a:r>
              <a:rPr sz="2400" b="1" spc="-7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τα</a:t>
            </a:r>
            <a:r>
              <a:rPr sz="2400" b="1" spc="-7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χέρια</a:t>
            </a:r>
            <a:r>
              <a:rPr sz="2400" b="1" spc="-6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κάτω</a:t>
            </a:r>
            <a:r>
              <a:rPr sz="2400" b="1" spc="-7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από</a:t>
            </a:r>
            <a:r>
              <a:rPr sz="2400" b="1" spc="-7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το</a:t>
            </a:r>
            <a:r>
              <a:rPr sz="2400" b="1" spc="-7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νέφος</a:t>
            </a:r>
            <a:r>
              <a:rPr sz="2400" b="1" spc="-6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ψεκασμού.</a:t>
            </a:r>
            <a:r>
              <a:rPr sz="2400" b="1" spc="-60" dirty="0">
                <a:solidFill>
                  <a:srgbClr val="FF0000"/>
                </a:solidFill>
                <a:latin typeface="Arial" panose="020B0604020202020204"/>
                <a:cs typeface="Arial" panose="020B0604020202020204"/>
              </a:rPr>
              <a:t> </a:t>
            </a:r>
            <a:r>
              <a:rPr sz="2400" b="1" spc="-30" dirty="0">
                <a:solidFill>
                  <a:srgbClr val="FF0000"/>
                </a:solidFill>
                <a:latin typeface="Arial" panose="020B0604020202020204"/>
                <a:cs typeface="Arial" panose="020B0604020202020204"/>
              </a:rPr>
              <a:t>Τα</a:t>
            </a:r>
            <a:r>
              <a:rPr sz="2400" b="1" spc="-70"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σταγονίδια </a:t>
            </a:r>
            <a:r>
              <a:rPr sz="2400" b="1" dirty="0">
                <a:solidFill>
                  <a:srgbClr val="FF0000"/>
                </a:solidFill>
                <a:latin typeface="Arial" panose="020B0604020202020204"/>
                <a:cs typeface="Arial" panose="020B0604020202020204"/>
              </a:rPr>
              <a:t>κινούνται</a:t>
            </a:r>
            <a:r>
              <a:rPr sz="2400" b="1" spc="-6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με</a:t>
            </a:r>
            <a:r>
              <a:rPr sz="2400" b="1" spc="-7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υψηλή</a:t>
            </a:r>
            <a:r>
              <a:rPr sz="2400" b="1" spc="-70"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ταχύτητα</a:t>
            </a:r>
            <a:r>
              <a:rPr sz="2400" b="1" spc="-6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και</a:t>
            </a:r>
            <a:r>
              <a:rPr sz="2400" b="1" spc="-6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μπορούν</a:t>
            </a:r>
            <a:r>
              <a:rPr sz="2400" b="1" spc="-6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να</a:t>
            </a:r>
            <a:r>
              <a:rPr sz="2400" b="1" spc="-70"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διεισδύσουν </a:t>
            </a:r>
            <a:r>
              <a:rPr sz="2400" b="1">
                <a:solidFill>
                  <a:srgbClr val="FF0000"/>
                </a:solidFill>
                <a:latin typeface="Arial" panose="020B0604020202020204"/>
                <a:cs typeface="Arial" panose="020B0604020202020204"/>
              </a:rPr>
              <a:t>στο</a:t>
            </a:r>
            <a:r>
              <a:rPr sz="2400" b="1" spc="-50">
                <a:solidFill>
                  <a:srgbClr val="FF0000"/>
                </a:solidFill>
                <a:latin typeface="Arial" panose="020B0604020202020204"/>
                <a:cs typeface="Arial" panose="020B0604020202020204"/>
              </a:rPr>
              <a:t> </a:t>
            </a:r>
            <a:r>
              <a:rPr sz="2400" b="1" smtClean="0">
                <a:solidFill>
                  <a:srgbClr val="FF0000"/>
                </a:solidFill>
                <a:latin typeface="Arial" panose="020B0604020202020204"/>
                <a:cs typeface="Arial" panose="020B0604020202020204"/>
              </a:rPr>
              <a:t>δέρμα</a:t>
            </a:r>
            <a:r>
              <a:rPr sz="2400" b="1" spc="-45" smtClean="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και</a:t>
            </a:r>
            <a:r>
              <a:rPr sz="2400" b="1" spc="-4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να</a:t>
            </a:r>
            <a:r>
              <a:rPr sz="2400" b="1" spc="-4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προκαλέσουν</a:t>
            </a:r>
            <a:r>
              <a:rPr sz="2400" b="1" spc="-4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δηλητηρίαση</a:t>
            </a:r>
            <a:r>
              <a:rPr sz="2400" b="1" spc="-45"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αίματος.</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6880" y="786129"/>
            <a:ext cx="8405495" cy="5748020"/>
          </a:xfrm>
          <a:prstGeom prst="rect">
            <a:avLst/>
          </a:prstGeom>
        </p:spPr>
        <p:txBody>
          <a:bodyPr vert="horz" wrap="square" lIns="0" tIns="36830" rIns="0" bIns="0" rtlCol="0">
            <a:spAutoFit/>
          </a:bodyPr>
          <a:lstStyle/>
          <a:p>
            <a:pPr marL="12700" marR="438785" algn="just">
              <a:lnSpc>
                <a:spcPts val="2510"/>
              </a:lnSpc>
              <a:spcBef>
                <a:spcPts val="290"/>
              </a:spcBef>
              <a:buChar char="-"/>
              <a:tabLst>
                <a:tab pos="173355" algn="l"/>
              </a:tabLst>
            </a:pPr>
            <a:r>
              <a:rPr sz="2200" b="1" dirty="0">
                <a:latin typeface="Arial" panose="020B0604020202020204"/>
                <a:cs typeface="Arial" panose="020B0604020202020204"/>
              </a:rPr>
              <a:t>Λειτουργήστε</a:t>
            </a:r>
            <a:r>
              <a:rPr sz="2200" b="1" spc="-30" dirty="0">
                <a:latin typeface="Arial" panose="020B0604020202020204"/>
                <a:cs typeface="Arial" panose="020B0604020202020204"/>
              </a:rPr>
              <a:t> </a:t>
            </a:r>
            <a:r>
              <a:rPr sz="2200" b="1" dirty="0">
                <a:latin typeface="Arial" panose="020B0604020202020204"/>
                <a:cs typeface="Arial" panose="020B0604020202020204"/>
              </a:rPr>
              <a:t>γρήγορα</a:t>
            </a:r>
            <a:r>
              <a:rPr sz="2200" b="1" spc="-25" dirty="0">
                <a:latin typeface="Arial" panose="020B0604020202020204"/>
                <a:cs typeface="Arial" panose="020B0604020202020204"/>
              </a:rPr>
              <a:t> </a:t>
            </a:r>
            <a:r>
              <a:rPr sz="2200" b="1" dirty="0">
                <a:latin typeface="Arial" panose="020B0604020202020204"/>
                <a:cs typeface="Arial" panose="020B0604020202020204"/>
              </a:rPr>
              <a:t>την</a:t>
            </a:r>
            <a:r>
              <a:rPr sz="2200" b="1" spc="-20" dirty="0">
                <a:latin typeface="Arial" panose="020B0604020202020204"/>
                <a:cs typeface="Arial" panose="020B0604020202020204"/>
              </a:rPr>
              <a:t> </a:t>
            </a:r>
            <a:r>
              <a:rPr sz="2200" b="1" dirty="0">
                <a:latin typeface="Arial" panose="020B0604020202020204"/>
                <a:cs typeface="Arial" panose="020B0604020202020204"/>
              </a:rPr>
              <a:t>αντλία</a:t>
            </a:r>
            <a:r>
              <a:rPr sz="2200" b="1" spc="-20" dirty="0">
                <a:latin typeface="Arial" panose="020B0604020202020204"/>
                <a:cs typeface="Arial" panose="020B0604020202020204"/>
              </a:rPr>
              <a:t> </a:t>
            </a:r>
            <a:r>
              <a:rPr sz="2200" b="1" dirty="0">
                <a:latin typeface="Arial" panose="020B0604020202020204"/>
                <a:cs typeface="Arial" panose="020B0604020202020204"/>
              </a:rPr>
              <a:t>αρκετές</a:t>
            </a:r>
            <a:r>
              <a:rPr sz="2200" b="1" spc="-20" dirty="0">
                <a:latin typeface="Arial" panose="020B0604020202020204"/>
                <a:cs typeface="Arial" panose="020B0604020202020204"/>
              </a:rPr>
              <a:t> </a:t>
            </a:r>
            <a:r>
              <a:rPr sz="2200" b="1" dirty="0">
                <a:latin typeface="Arial" panose="020B0604020202020204"/>
                <a:cs typeface="Arial" panose="020B0604020202020204"/>
              </a:rPr>
              <a:t>φορές</a:t>
            </a:r>
            <a:r>
              <a:rPr sz="2200" b="1" spc="-25" dirty="0">
                <a:latin typeface="Arial" panose="020B0604020202020204"/>
                <a:cs typeface="Arial" panose="020B0604020202020204"/>
              </a:rPr>
              <a:t> </a:t>
            </a:r>
            <a:r>
              <a:rPr sz="2200" b="1" dirty="0">
                <a:latin typeface="Arial" panose="020B0604020202020204"/>
                <a:cs typeface="Arial" panose="020B0604020202020204"/>
              </a:rPr>
              <a:t>.</a:t>
            </a:r>
            <a:r>
              <a:rPr sz="2200" b="1" spc="-15" dirty="0">
                <a:latin typeface="Arial" panose="020B0604020202020204"/>
                <a:cs typeface="Arial" panose="020B0604020202020204"/>
              </a:rPr>
              <a:t> </a:t>
            </a:r>
            <a:r>
              <a:rPr sz="2200" b="1" dirty="0">
                <a:latin typeface="Arial" panose="020B0604020202020204"/>
                <a:cs typeface="Arial" panose="020B0604020202020204"/>
              </a:rPr>
              <a:t>Ο</a:t>
            </a:r>
            <a:r>
              <a:rPr sz="2200" b="1" spc="-25" dirty="0">
                <a:latin typeface="Arial" panose="020B0604020202020204"/>
                <a:cs typeface="Arial" panose="020B0604020202020204"/>
              </a:rPr>
              <a:t> </a:t>
            </a:r>
            <a:r>
              <a:rPr sz="2200" b="1" spc="-10" dirty="0">
                <a:latin typeface="Arial" panose="020B0604020202020204"/>
                <a:cs typeface="Arial" panose="020B0604020202020204"/>
              </a:rPr>
              <a:t>εγχυ- </a:t>
            </a:r>
            <a:r>
              <a:rPr sz="2200" b="1" dirty="0">
                <a:latin typeface="Arial" panose="020B0604020202020204"/>
                <a:cs typeface="Arial" panose="020B0604020202020204"/>
              </a:rPr>
              <a:t>τήρας</a:t>
            </a:r>
            <a:r>
              <a:rPr sz="2200" b="1" spc="-35" dirty="0">
                <a:latin typeface="Arial" panose="020B0604020202020204"/>
                <a:cs typeface="Arial" panose="020B0604020202020204"/>
              </a:rPr>
              <a:t> </a:t>
            </a:r>
            <a:r>
              <a:rPr sz="2200" b="1" dirty="0">
                <a:latin typeface="Arial" panose="020B0604020202020204"/>
                <a:cs typeface="Arial" panose="020B0604020202020204"/>
              </a:rPr>
              <a:t>θα</a:t>
            </a:r>
            <a:r>
              <a:rPr sz="2200" b="1" spc="-25" dirty="0">
                <a:latin typeface="Arial" panose="020B0604020202020204"/>
                <a:cs typeface="Arial" panose="020B0604020202020204"/>
              </a:rPr>
              <a:t> </a:t>
            </a:r>
            <a:r>
              <a:rPr sz="2200" b="1" dirty="0">
                <a:latin typeface="Arial" panose="020B0604020202020204"/>
                <a:cs typeface="Arial" panose="020B0604020202020204"/>
              </a:rPr>
              <a:t>πρέπει</a:t>
            </a:r>
            <a:r>
              <a:rPr sz="2200" b="1" spc="-15" dirty="0">
                <a:latin typeface="Arial" panose="020B0604020202020204"/>
                <a:cs typeface="Arial" panose="020B0604020202020204"/>
              </a:rPr>
              <a:t> </a:t>
            </a:r>
            <a:r>
              <a:rPr sz="2200" b="1" dirty="0">
                <a:latin typeface="Arial" panose="020B0604020202020204"/>
                <a:cs typeface="Arial" panose="020B0604020202020204"/>
              </a:rPr>
              <a:t>να</a:t>
            </a:r>
            <a:r>
              <a:rPr sz="2200" b="1" spc="-30" dirty="0">
                <a:latin typeface="Arial" panose="020B0604020202020204"/>
                <a:cs typeface="Arial" panose="020B0604020202020204"/>
              </a:rPr>
              <a:t> </a:t>
            </a:r>
            <a:r>
              <a:rPr sz="2200" b="1" dirty="0">
                <a:latin typeface="Arial" panose="020B0604020202020204"/>
                <a:cs typeface="Arial" panose="020B0604020202020204"/>
              </a:rPr>
              <a:t>ανοίγει</a:t>
            </a:r>
            <a:r>
              <a:rPr sz="2200" b="1" spc="-30" dirty="0">
                <a:latin typeface="Arial" panose="020B0604020202020204"/>
                <a:cs typeface="Arial" panose="020B0604020202020204"/>
              </a:rPr>
              <a:t> </a:t>
            </a:r>
            <a:r>
              <a:rPr sz="2200" b="1" dirty="0">
                <a:latin typeface="Arial" panose="020B0604020202020204"/>
                <a:cs typeface="Arial" panose="020B0604020202020204"/>
              </a:rPr>
              <a:t>με</a:t>
            </a:r>
            <a:r>
              <a:rPr sz="2200" b="1" spc="-30" dirty="0">
                <a:latin typeface="Arial" panose="020B0604020202020204"/>
                <a:cs typeface="Arial" panose="020B0604020202020204"/>
              </a:rPr>
              <a:t> </a:t>
            </a:r>
            <a:r>
              <a:rPr sz="2200" b="1" dirty="0">
                <a:latin typeface="Arial" panose="020B0604020202020204"/>
                <a:cs typeface="Arial" panose="020B0604020202020204"/>
              </a:rPr>
              <a:t>ένα</a:t>
            </a:r>
            <a:r>
              <a:rPr sz="2200" b="1" spc="-35" dirty="0">
                <a:latin typeface="Arial" panose="020B0604020202020204"/>
                <a:cs typeface="Arial" panose="020B0604020202020204"/>
              </a:rPr>
              <a:t> </a:t>
            </a:r>
            <a:r>
              <a:rPr sz="2200" b="1" dirty="0">
                <a:latin typeface="Arial" panose="020B0604020202020204"/>
                <a:cs typeface="Arial" panose="020B0604020202020204"/>
              </a:rPr>
              <a:t>ψηλό</a:t>
            </a:r>
            <a:r>
              <a:rPr sz="2200" b="1" spc="-30" dirty="0">
                <a:latin typeface="Arial" panose="020B0604020202020204"/>
                <a:cs typeface="Arial" panose="020B0604020202020204"/>
              </a:rPr>
              <a:t> </a:t>
            </a:r>
            <a:r>
              <a:rPr sz="2200" b="1" spc="-10" dirty="0">
                <a:latin typeface="Arial" panose="020B0604020202020204"/>
                <a:cs typeface="Arial" panose="020B0604020202020204"/>
              </a:rPr>
              <a:t>τρεμόπαιγμα</a:t>
            </a:r>
            <a:r>
              <a:rPr sz="2200" b="1" spc="-25" dirty="0">
                <a:latin typeface="Arial" panose="020B0604020202020204"/>
                <a:cs typeface="Arial" panose="020B0604020202020204"/>
              </a:rPr>
              <a:t> </a:t>
            </a:r>
            <a:r>
              <a:rPr sz="2200" b="1" dirty="0">
                <a:latin typeface="Arial" panose="020B0604020202020204"/>
                <a:cs typeface="Arial" panose="020B0604020202020204"/>
              </a:rPr>
              <a:t>και</a:t>
            </a:r>
            <a:r>
              <a:rPr sz="2200" b="1" spc="-15" dirty="0">
                <a:latin typeface="Arial" panose="020B0604020202020204"/>
                <a:cs typeface="Arial" panose="020B0604020202020204"/>
              </a:rPr>
              <a:t> </a:t>
            </a:r>
            <a:r>
              <a:rPr sz="2200" b="1" spc="-25" dirty="0">
                <a:latin typeface="Arial" panose="020B0604020202020204"/>
                <a:cs typeface="Arial" panose="020B0604020202020204"/>
              </a:rPr>
              <a:t>το </a:t>
            </a:r>
            <a:r>
              <a:rPr sz="2200" b="1" dirty="0">
                <a:latin typeface="Arial" panose="020B0604020202020204"/>
                <a:cs typeface="Arial" panose="020B0604020202020204"/>
              </a:rPr>
              <a:t>καύσιμο</a:t>
            </a:r>
            <a:r>
              <a:rPr sz="2200" b="1" spc="-25" dirty="0">
                <a:latin typeface="Arial" panose="020B0604020202020204"/>
                <a:cs typeface="Arial" panose="020B0604020202020204"/>
              </a:rPr>
              <a:t> </a:t>
            </a:r>
            <a:r>
              <a:rPr sz="2200" b="1" dirty="0">
                <a:latin typeface="Arial" panose="020B0604020202020204"/>
                <a:cs typeface="Arial" panose="020B0604020202020204"/>
              </a:rPr>
              <a:t>θα</a:t>
            </a:r>
            <a:r>
              <a:rPr sz="2200" b="1" spc="-20" dirty="0">
                <a:latin typeface="Arial" panose="020B0604020202020204"/>
                <a:cs typeface="Arial" panose="020B0604020202020204"/>
              </a:rPr>
              <a:t> </a:t>
            </a:r>
            <a:r>
              <a:rPr sz="2200" b="1" dirty="0">
                <a:latin typeface="Arial" panose="020B0604020202020204"/>
                <a:cs typeface="Arial" panose="020B0604020202020204"/>
              </a:rPr>
              <a:t>πρέπει</a:t>
            </a:r>
            <a:r>
              <a:rPr sz="2200" b="1" spc="-15" dirty="0">
                <a:latin typeface="Arial" panose="020B0604020202020204"/>
                <a:cs typeface="Arial" panose="020B0604020202020204"/>
              </a:rPr>
              <a:t> </a:t>
            </a:r>
            <a:r>
              <a:rPr sz="2200" b="1" dirty="0">
                <a:latin typeface="Arial" panose="020B0604020202020204"/>
                <a:cs typeface="Arial" panose="020B0604020202020204"/>
              </a:rPr>
              <a:t>να</a:t>
            </a:r>
            <a:r>
              <a:rPr sz="2200" b="1" spc="-20" dirty="0">
                <a:latin typeface="Arial" panose="020B0604020202020204"/>
                <a:cs typeface="Arial" panose="020B0604020202020204"/>
              </a:rPr>
              <a:t> </a:t>
            </a:r>
            <a:r>
              <a:rPr sz="2200" b="1" spc="-10" dirty="0">
                <a:latin typeface="Arial" panose="020B0604020202020204"/>
                <a:cs typeface="Arial" panose="020B0604020202020204"/>
              </a:rPr>
              <a:t>εκτοξεύεται</a:t>
            </a:r>
            <a:r>
              <a:rPr sz="2200" b="1" spc="-15" dirty="0">
                <a:latin typeface="Arial" panose="020B0604020202020204"/>
                <a:cs typeface="Arial" panose="020B0604020202020204"/>
              </a:rPr>
              <a:t> </a:t>
            </a:r>
            <a:r>
              <a:rPr sz="2200" b="1" dirty="0">
                <a:latin typeface="Arial" panose="020B0604020202020204"/>
                <a:cs typeface="Arial" panose="020B0604020202020204"/>
              </a:rPr>
              <a:t>σε</a:t>
            </a:r>
            <a:r>
              <a:rPr sz="2200" b="1" spc="-15" dirty="0">
                <a:latin typeface="Arial" panose="020B0604020202020204"/>
                <a:cs typeface="Arial" panose="020B0604020202020204"/>
              </a:rPr>
              <a:t> </a:t>
            </a:r>
            <a:r>
              <a:rPr sz="2200" b="1" dirty="0">
                <a:latin typeface="Arial" panose="020B0604020202020204"/>
                <a:cs typeface="Arial" panose="020B0604020202020204"/>
              </a:rPr>
              <a:t>ένα</a:t>
            </a:r>
            <a:r>
              <a:rPr sz="2200" b="1" spc="-20" dirty="0">
                <a:latin typeface="Arial" panose="020B0604020202020204"/>
                <a:cs typeface="Arial" panose="020B0604020202020204"/>
              </a:rPr>
              <a:t> </a:t>
            </a:r>
            <a:r>
              <a:rPr sz="2200" b="1" dirty="0">
                <a:latin typeface="Arial" panose="020B0604020202020204"/>
                <a:cs typeface="Arial" panose="020B0604020202020204"/>
              </a:rPr>
              <a:t>λεπτό</a:t>
            </a:r>
            <a:r>
              <a:rPr sz="2200" b="1" spc="-15" dirty="0">
                <a:latin typeface="Arial" panose="020B0604020202020204"/>
                <a:cs typeface="Arial" panose="020B0604020202020204"/>
              </a:rPr>
              <a:t> </a:t>
            </a:r>
            <a:r>
              <a:rPr sz="2200" b="1" spc="-10" dirty="0">
                <a:latin typeface="Arial" panose="020B0604020202020204"/>
                <a:cs typeface="Arial" panose="020B0604020202020204"/>
              </a:rPr>
              <a:t>σύννεφο.</a:t>
            </a:r>
            <a:endParaRPr sz="2200">
              <a:latin typeface="Arial" panose="020B0604020202020204"/>
              <a:cs typeface="Arial" panose="020B0604020202020204"/>
            </a:endParaRPr>
          </a:p>
          <a:p>
            <a:pPr marL="12700" marR="603885" algn="just">
              <a:lnSpc>
                <a:spcPts val="2500"/>
              </a:lnSpc>
              <a:spcBef>
                <a:spcPts val="10"/>
              </a:spcBef>
            </a:pPr>
            <a:r>
              <a:rPr sz="2200" b="1" dirty="0">
                <a:latin typeface="Arial" panose="020B0604020202020204"/>
                <a:cs typeface="Arial" panose="020B0604020202020204"/>
              </a:rPr>
              <a:t>Αφού</a:t>
            </a:r>
            <a:r>
              <a:rPr sz="2200" b="1" spc="-20" dirty="0">
                <a:latin typeface="Arial" panose="020B0604020202020204"/>
                <a:cs typeface="Arial" panose="020B0604020202020204"/>
              </a:rPr>
              <a:t> </a:t>
            </a:r>
            <a:r>
              <a:rPr sz="2200" b="1" dirty="0">
                <a:latin typeface="Arial" panose="020B0604020202020204"/>
                <a:cs typeface="Arial" panose="020B0604020202020204"/>
              </a:rPr>
              <a:t>ανοίξει</a:t>
            </a:r>
            <a:r>
              <a:rPr sz="2200" b="1" spc="-30" dirty="0">
                <a:latin typeface="Arial" panose="020B0604020202020204"/>
                <a:cs typeface="Arial" panose="020B0604020202020204"/>
              </a:rPr>
              <a:t> </a:t>
            </a:r>
            <a:r>
              <a:rPr sz="2200" b="1" dirty="0">
                <a:latin typeface="Arial" panose="020B0604020202020204"/>
                <a:cs typeface="Arial" panose="020B0604020202020204"/>
              </a:rPr>
              <a:t>ο</a:t>
            </a:r>
            <a:r>
              <a:rPr sz="2200" b="1" spc="-25" dirty="0">
                <a:latin typeface="Arial" panose="020B0604020202020204"/>
                <a:cs typeface="Arial" panose="020B0604020202020204"/>
              </a:rPr>
              <a:t> </a:t>
            </a:r>
            <a:r>
              <a:rPr sz="2200" b="1" dirty="0">
                <a:latin typeface="Arial" panose="020B0604020202020204"/>
                <a:cs typeface="Arial" panose="020B0604020202020204"/>
              </a:rPr>
              <a:t>εγχυτήρας,</a:t>
            </a:r>
            <a:r>
              <a:rPr sz="2200" b="1" spc="-10" dirty="0">
                <a:latin typeface="Arial" panose="020B0604020202020204"/>
                <a:cs typeface="Arial" panose="020B0604020202020204"/>
              </a:rPr>
              <a:t> </a:t>
            </a:r>
            <a:r>
              <a:rPr sz="2200" b="1" dirty="0">
                <a:latin typeface="Arial" panose="020B0604020202020204"/>
                <a:cs typeface="Arial" panose="020B0604020202020204"/>
              </a:rPr>
              <a:t>ελέγξτε</a:t>
            </a:r>
            <a:r>
              <a:rPr sz="2200" b="1" spc="-25" dirty="0">
                <a:latin typeface="Arial" panose="020B0604020202020204"/>
                <a:cs typeface="Arial" panose="020B0604020202020204"/>
              </a:rPr>
              <a:t> </a:t>
            </a:r>
            <a:r>
              <a:rPr sz="2200" b="1" dirty="0">
                <a:latin typeface="Arial" panose="020B0604020202020204"/>
                <a:cs typeface="Arial" panose="020B0604020202020204"/>
              </a:rPr>
              <a:t>για</a:t>
            </a:r>
            <a:r>
              <a:rPr sz="2200" b="1" spc="-30" dirty="0">
                <a:latin typeface="Arial" panose="020B0604020202020204"/>
                <a:cs typeface="Arial" panose="020B0604020202020204"/>
              </a:rPr>
              <a:t> </a:t>
            </a:r>
            <a:r>
              <a:rPr sz="2200" b="1" dirty="0">
                <a:latin typeface="Arial" panose="020B0604020202020204"/>
                <a:cs typeface="Arial" panose="020B0604020202020204"/>
              </a:rPr>
              <a:t>να</a:t>
            </a:r>
            <a:r>
              <a:rPr sz="2200" b="1" spc="-30" dirty="0">
                <a:latin typeface="Arial" panose="020B0604020202020204"/>
                <a:cs typeface="Arial" panose="020B0604020202020204"/>
              </a:rPr>
              <a:t> </a:t>
            </a:r>
            <a:r>
              <a:rPr sz="2200" b="1" dirty="0">
                <a:latin typeface="Arial" panose="020B0604020202020204"/>
                <a:cs typeface="Arial" panose="020B0604020202020204"/>
              </a:rPr>
              <a:t>βεβαιωθείτε</a:t>
            </a:r>
            <a:r>
              <a:rPr sz="2200" b="1" spc="-25" dirty="0">
                <a:latin typeface="Arial" panose="020B0604020202020204"/>
                <a:cs typeface="Arial" panose="020B0604020202020204"/>
              </a:rPr>
              <a:t> </a:t>
            </a:r>
            <a:r>
              <a:rPr sz="2200" b="1" dirty="0">
                <a:latin typeface="Arial" panose="020B0604020202020204"/>
                <a:cs typeface="Arial" panose="020B0604020202020204"/>
              </a:rPr>
              <a:t>ότι</a:t>
            </a:r>
            <a:r>
              <a:rPr sz="2200" b="1" spc="-25" dirty="0">
                <a:latin typeface="Arial" panose="020B0604020202020204"/>
                <a:cs typeface="Arial" panose="020B0604020202020204"/>
              </a:rPr>
              <a:t> </a:t>
            </a:r>
            <a:r>
              <a:rPr sz="2200" b="1" spc="-50" dirty="0">
                <a:latin typeface="Arial" panose="020B0604020202020204"/>
                <a:cs typeface="Arial" panose="020B0604020202020204"/>
              </a:rPr>
              <a:t>η </a:t>
            </a:r>
            <a:r>
              <a:rPr sz="2200" b="1" dirty="0">
                <a:latin typeface="Arial" panose="020B0604020202020204"/>
                <a:cs typeface="Arial" panose="020B0604020202020204"/>
              </a:rPr>
              <a:t>πίεση</a:t>
            </a:r>
            <a:r>
              <a:rPr sz="2200" b="1" spc="-60" dirty="0">
                <a:latin typeface="Arial" panose="020B0604020202020204"/>
                <a:cs typeface="Arial" panose="020B0604020202020204"/>
              </a:rPr>
              <a:t> </a:t>
            </a:r>
            <a:r>
              <a:rPr sz="2200" b="1" dirty="0">
                <a:latin typeface="Arial" panose="020B0604020202020204"/>
                <a:cs typeface="Arial" panose="020B0604020202020204"/>
              </a:rPr>
              <a:t>δεν</a:t>
            </a:r>
            <a:r>
              <a:rPr sz="2200" b="1" spc="-45" dirty="0">
                <a:latin typeface="Arial" panose="020B0604020202020204"/>
                <a:cs typeface="Arial" panose="020B0604020202020204"/>
              </a:rPr>
              <a:t> </a:t>
            </a:r>
            <a:r>
              <a:rPr sz="2200" b="1" dirty="0">
                <a:latin typeface="Arial" panose="020B0604020202020204"/>
                <a:cs typeface="Arial" panose="020B0604020202020204"/>
              </a:rPr>
              <a:t>πέφτει</a:t>
            </a:r>
            <a:r>
              <a:rPr sz="2200" b="1" spc="-50" dirty="0">
                <a:latin typeface="Arial" panose="020B0604020202020204"/>
                <a:cs typeface="Arial" panose="020B0604020202020204"/>
              </a:rPr>
              <a:t> </a:t>
            </a:r>
            <a:r>
              <a:rPr sz="2200" b="1" dirty="0">
                <a:latin typeface="Arial" panose="020B0604020202020204"/>
                <a:cs typeface="Arial" panose="020B0604020202020204"/>
              </a:rPr>
              <a:t>πολύ</a:t>
            </a:r>
            <a:r>
              <a:rPr sz="2200" b="1" spc="-45" dirty="0">
                <a:latin typeface="Arial" panose="020B0604020202020204"/>
                <a:cs typeface="Arial" panose="020B0604020202020204"/>
              </a:rPr>
              <a:t> </a:t>
            </a:r>
            <a:r>
              <a:rPr sz="2200" b="1" spc="-10" dirty="0">
                <a:latin typeface="Arial" panose="020B0604020202020204"/>
                <a:cs typeface="Arial" panose="020B0604020202020204"/>
              </a:rPr>
              <a:t>γρήγορα.</a:t>
            </a:r>
            <a:endParaRPr sz="2200">
              <a:latin typeface="Arial" panose="020B0604020202020204"/>
              <a:cs typeface="Arial" panose="020B0604020202020204"/>
            </a:endParaRPr>
          </a:p>
          <a:p>
            <a:pPr>
              <a:lnSpc>
                <a:spcPct val="100000"/>
              </a:lnSpc>
              <a:spcBef>
                <a:spcPts val="35"/>
              </a:spcBef>
            </a:pPr>
            <a:endParaRPr sz="1950">
              <a:latin typeface="Arial" panose="020B0604020202020204"/>
              <a:cs typeface="Arial" panose="020B0604020202020204"/>
            </a:endParaRPr>
          </a:p>
          <a:p>
            <a:pPr marL="12700" marR="5080">
              <a:lnSpc>
                <a:spcPts val="2510"/>
              </a:lnSpc>
              <a:spcBef>
                <a:spcPts val="5"/>
              </a:spcBef>
              <a:buChar char="-"/>
              <a:tabLst>
                <a:tab pos="184150" algn="l"/>
              </a:tabLst>
            </a:pPr>
            <a:r>
              <a:rPr sz="2200" b="1" dirty="0">
                <a:latin typeface="Arial" panose="020B0604020202020204"/>
                <a:cs typeface="Arial" panose="020B0604020202020204"/>
              </a:rPr>
              <a:t>Για</a:t>
            </a:r>
            <a:r>
              <a:rPr sz="2200" b="1" spc="-40" dirty="0">
                <a:latin typeface="Arial" panose="020B0604020202020204"/>
                <a:cs typeface="Arial" panose="020B0604020202020204"/>
              </a:rPr>
              <a:t> </a:t>
            </a:r>
            <a:r>
              <a:rPr sz="2200" b="1" dirty="0">
                <a:latin typeface="Arial" panose="020B0604020202020204"/>
                <a:cs typeface="Arial" panose="020B0604020202020204"/>
              </a:rPr>
              <a:t>να</a:t>
            </a:r>
            <a:r>
              <a:rPr sz="2200" b="1" spc="-40" dirty="0">
                <a:latin typeface="Arial" panose="020B0604020202020204"/>
                <a:cs typeface="Arial" panose="020B0604020202020204"/>
              </a:rPr>
              <a:t> </a:t>
            </a:r>
            <a:r>
              <a:rPr sz="2200" b="1" dirty="0">
                <a:latin typeface="Arial" panose="020B0604020202020204"/>
                <a:cs typeface="Arial" panose="020B0604020202020204"/>
              </a:rPr>
              <a:t>ελέγξετε</a:t>
            </a:r>
            <a:r>
              <a:rPr sz="2200" b="1" spc="-25" dirty="0">
                <a:latin typeface="Arial" panose="020B0604020202020204"/>
                <a:cs typeface="Arial" panose="020B0604020202020204"/>
              </a:rPr>
              <a:t> </a:t>
            </a:r>
            <a:r>
              <a:rPr sz="2200" b="1" dirty="0">
                <a:latin typeface="Arial" panose="020B0604020202020204"/>
                <a:cs typeface="Arial" panose="020B0604020202020204"/>
              </a:rPr>
              <a:t>τη</a:t>
            </a:r>
            <a:r>
              <a:rPr sz="2200" b="1" spc="-5" dirty="0">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στεγανότητα</a:t>
            </a:r>
            <a:r>
              <a:rPr sz="2200" b="1" spc="-2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ανάμεσα</a:t>
            </a:r>
            <a:r>
              <a:rPr sz="2200" b="1" spc="-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στη</a:t>
            </a:r>
            <a:r>
              <a:rPr sz="2200" b="1" spc="-3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βελόνα</a:t>
            </a:r>
            <a:r>
              <a:rPr sz="2200" b="1" spc="-35" dirty="0">
                <a:solidFill>
                  <a:srgbClr val="0000FF"/>
                </a:solidFill>
                <a:latin typeface="Arial" panose="020B0604020202020204"/>
                <a:cs typeface="Arial" panose="020B0604020202020204"/>
              </a:rPr>
              <a:t> </a:t>
            </a:r>
            <a:r>
              <a:rPr sz="2200" b="1" spc="-25" dirty="0">
                <a:solidFill>
                  <a:srgbClr val="0000FF"/>
                </a:solidFill>
                <a:latin typeface="Arial" panose="020B0604020202020204"/>
                <a:cs typeface="Arial" panose="020B0604020202020204"/>
              </a:rPr>
              <a:t>του </a:t>
            </a:r>
            <a:r>
              <a:rPr sz="2200" b="1" dirty="0">
                <a:solidFill>
                  <a:srgbClr val="0000FF"/>
                </a:solidFill>
                <a:latin typeface="Arial" panose="020B0604020202020204"/>
                <a:cs typeface="Arial" panose="020B0604020202020204"/>
              </a:rPr>
              <a:t>ακροφυσίου</a:t>
            </a:r>
            <a:r>
              <a:rPr sz="2200" b="1" spc="-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και</a:t>
            </a:r>
            <a:r>
              <a:rPr sz="2200" b="1" spc="-3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την</a:t>
            </a:r>
            <a:r>
              <a:rPr sz="2200" b="1" spc="-3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έδρα</a:t>
            </a:r>
            <a:r>
              <a:rPr sz="2200" b="1" spc="-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της</a:t>
            </a:r>
            <a:r>
              <a:rPr sz="2200" b="1" dirty="0">
                <a:latin typeface="Arial" panose="020B0604020202020204"/>
                <a:cs typeface="Arial" panose="020B0604020202020204"/>
              </a:rPr>
              <a:t>,</a:t>
            </a:r>
            <a:r>
              <a:rPr sz="2200" b="1" spc="-40" dirty="0">
                <a:latin typeface="Arial" panose="020B0604020202020204"/>
                <a:cs typeface="Arial" panose="020B0604020202020204"/>
              </a:rPr>
              <a:t> </a:t>
            </a:r>
            <a:r>
              <a:rPr sz="2200" b="1" dirty="0">
                <a:latin typeface="Arial" panose="020B0604020202020204"/>
                <a:cs typeface="Arial" panose="020B0604020202020204"/>
              </a:rPr>
              <a:t>λειτουργείστε</a:t>
            </a:r>
            <a:r>
              <a:rPr sz="2200" b="1" spc="-30" dirty="0">
                <a:latin typeface="Arial" panose="020B0604020202020204"/>
                <a:cs typeface="Arial" panose="020B0604020202020204"/>
              </a:rPr>
              <a:t> </a:t>
            </a:r>
            <a:r>
              <a:rPr sz="2200" b="1" dirty="0">
                <a:latin typeface="Arial" panose="020B0604020202020204"/>
                <a:cs typeface="Arial" panose="020B0604020202020204"/>
              </a:rPr>
              <a:t>αργά</a:t>
            </a:r>
            <a:r>
              <a:rPr sz="2200" b="1" spc="-40" dirty="0">
                <a:latin typeface="Arial" panose="020B0604020202020204"/>
                <a:cs typeface="Arial" panose="020B0604020202020204"/>
              </a:rPr>
              <a:t> </a:t>
            </a:r>
            <a:r>
              <a:rPr sz="2200" b="1" dirty="0">
                <a:latin typeface="Arial" panose="020B0604020202020204"/>
                <a:cs typeface="Arial" panose="020B0604020202020204"/>
              </a:rPr>
              <a:t>τη</a:t>
            </a:r>
            <a:r>
              <a:rPr sz="2200" b="1" spc="-30" dirty="0">
                <a:latin typeface="Arial" panose="020B0604020202020204"/>
                <a:cs typeface="Arial" panose="020B0604020202020204"/>
              </a:rPr>
              <a:t> </a:t>
            </a:r>
            <a:r>
              <a:rPr sz="2200" b="1" spc="-10" dirty="0">
                <a:latin typeface="Arial" panose="020B0604020202020204"/>
                <a:cs typeface="Arial" panose="020B0604020202020204"/>
              </a:rPr>
              <a:t>χειρο- </a:t>
            </a:r>
            <a:r>
              <a:rPr sz="2200" b="1" dirty="0">
                <a:latin typeface="Arial" panose="020B0604020202020204"/>
                <a:cs typeface="Arial" panose="020B0604020202020204"/>
              </a:rPr>
              <a:t>κίνητη</a:t>
            </a:r>
            <a:r>
              <a:rPr sz="2200" b="1" spc="-30" dirty="0">
                <a:latin typeface="Arial" panose="020B0604020202020204"/>
                <a:cs typeface="Arial" panose="020B0604020202020204"/>
              </a:rPr>
              <a:t> </a:t>
            </a:r>
            <a:r>
              <a:rPr sz="2200" b="1" dirty="0">
                <a:latin typeface="Arial" panose="020B0604020202020204"/>
                <a:cs typeface="Arial" panose="020B0604020202020204"/>
              </a:rPr>
              <a:t>αντλία,</a:t>
            </a:r>
            <a:r>
              <a:rPr sz="2200" b="1" spc="-20" dirty="0">
                <a:latin typeface="Arial" panose="020B0604020202020204"/>
                <a:cs typeface="Arial" panose="020B0604020202020204"/>
              </a:rPr>
              <a:t> </a:t>
            </a:r>
            <a:r>
              <a:rPr sz="2200" b="1" dirty="0">
                <a:latin typeface="Arial" panose="020B0604020202020204"/>
                <a:cs typeface="Arial" panose="020B0604020202020204"/>
              </a:rPr>
              <a:t>ώστε</a:t>
            </a:r>
            <a:r>
              <a:rPr sz="2200" b="1" spc="-25" dirty="0">
                <a:latin typeface="Arial" panose="020B0604020202020204"/>
                <a:cs typeface="Arial" panose="020B0604020202020204"/>
              </a:rPr>
              <a:t> </a:t>
            </a:r>
            <a:r>
              <a:rPr sz="2200" b="1" dirty="0">
                <a:latin typeface="Arial" panose="020B0604020202020204"/>
                <a:cs typeface="Arial" panose="020B0604020202020204"/>
              </a:rPr>
              <a:t>να</a:t>
            </a:r>
            <a:r>
              <a:rPr sz="2200" b="1" spc="-30" dirty="0">
                <a:latin typeface="Arial" panose="020B0604020202020204"/>
                <a:cs typeface="Arial" panose="020B0604020202020204"/>
              </a:rPr>
              <a:t> </a:t>
            </a:r>
            <a:r>
              <a:rPr sz="2200" b="1" dirty="0">
                <a:latin typeface="Arial" panose="020B0604020202020204"/>
                <a:cs typeface="Arial" panose="020B0604020202020204"/>
              </a:rPr>
              <a:t>αυξηθεί</a:t>
            </a:r>
            <a:r>
              <a:rPr sz="2200" b="1" spc="-25" dirty="0">
                <a:latin typeface="Arial" panose="020B0604020202020204"/>
                <a:cs typeface="Arial" panose="020B0604020202020204"/>
              </a:rPr>
              <a:t> </a:t>
            </a:r>
            <a:r>
              <a:rPr sz="2200" b="1" spc="-10" dirty="0">
                <a:latin typeface="Arial" panose="020B0604020202020204"/>
                <a:cs typeface="Arial" panose="020B0604020202020204"/>
              </a:rPr>
              <a:t>σταδιακά</a:t>
            </a:r>
            <a:r>
              <a:rPr sz="2200" b="1" spc="-20" dirty="0">
                <a:latin typeface="Arial" panose="020B0604020202020204"/>
                <a:cs typeface="Arial" panose="020B0604020202020204"/>
              </a:rPr>
              <a:t> </a:t>
            </a:r>
            <a:r>
              <a:rPr sz="2200" b="1" dirty="0">
                <a:latin typeface="Arial" panose="020B0604020202020204"/>
                <a:cs typeface="Arial" panose="020B0604020202020204"/>
              </a:rPr>
              <a:t>η</a:t>
            </a:r>
            <a:r>
              <a:rPr sz="2200" b="1" spc="-25" dirty="0">
                <a:latin typeface="Arial" panose="020B0604020202020204"/>
                <a:cs typeface="Arial" panose="020B0604020202020204"/>
              </a:rPr>
              <a:t> </a:t>
            </a:r>
            <a:r>
              <a:rPr sz="2200" b="1" dirty="0">
                <a:latin typeface="Arial" panose="020B0604020202020204"/>
                <a:cs typeface="Arial" panose="020B0604020202020204"/>
              </a:rPr>
              <a:t>πίεση</a:t>
            </a:r>
            <a:r>
              <a:rPr sz="2200" b="1" spc="-15" dirty="0">
                <a:latin typeface="Arial" panose="020B0604020202020204"/>
                <a:cs typeface="Arial" panose="020B0604020202020204"/>
              </a:rPr>
              <a:t> </a:t>
            </a:r>
            <a:r>
              <a:rPr sz="2200" b="1" dirty="0">
                <a:latin typeface="Arial" panose="020B0604020202020204"/>
                <a:cs typeface="Arial" panose="020B0604020202020204"/>
              </a:rPr>
              <a:t>έως</a:t>
            </a:r>
            <a:r>
              <a:rPr sz="2200" b="1" spc="-25" dirty="0">
                <a:latin typeface="Arial" panose="020B0604020202020204"/>
                <a:cs typeface="Arial" panose="020B0604020202020204"/>
              </a:rPr>
              <a:t> </a:t>
            </a:r>
            <a:r>
              <a:rPr sz="2200" b="1" spc="-20" dirty="0">
                <a:latin typeface="Arial" panose="020B0604020202020204"/>
                <a:cs typeface="Arial" panose="020B0604020202020204"/>
              </a:rPr>
              <a:t>ότου </a:t>
            </a:r>
            <a:r>
              <a:rPr sz="2200" b="1" dirty="0">
                <a:latin typeface="Arial" panose="020B0604020202020204"/>
                <a:cs typeface="Arial" panose="020B0604020202020204"/>
              </a:rPr>
              <a:t>είναι</a:t>
            </a:r>
            <a:r>
              <a:rPr sz="2200" b="1" spc="-50" dirty="0">
                <a:latin typeface="Arial" panose="020B0604020202020204"/>
                <a:cs typeface="Arial" panose="020B0604020202020204"/>
              </a:rPr>
              <a:t> </a:t>
            </a:r>
            <a:r>
              <a:rPr sz="2200" b="1" dirty="0">
                <a:latin typeface="Arial" panose="020B0604020202020204"/>
                <a:cs typeface="Arial" panose="020B0604020202020204"/>
              </a:rPr>
              <a:t>ακριβώς</a:t>
            </a:r>
            <a:r>
              <a:rPr sz="2200" b="1" spc="-45" dirty="0">
                <a:latin typeface="Arial" panose="020B0604020202020204"/>
                <a:cs typeface="Arial" panose="020B0604020202020204"/>
              </a:rPr>
              <a:t> </a:t>
            </a:r>
            <a:r>
              <a:rPr sz="2200" b="1" dirty="0">
                <a:latin typeface="Arial" panose="020B0604020202020204"/>
                <a:cs typeface="Arial" panose="020B0604020202020204"/>
              </a:rPr>
              <a:t>κάτω</a:t>
            </a:r>
            <a:r>
              <a:rPr sz="2200" b="1" spc="-30" dirty="0">
                <a:latin typeface="Arial" panose="020B0604020202020204"/>
                <a:cs typeface="Arial" panose="020B0604020202020204"/>
              </a:rPr>
              <a:t> </a:t>
            </a:r>
            <a:r>
              <a:rPr sz="2200" b="1" dirty="0">
                <a:latin typeface="Arial" panose="020B0604020202020204"/>
                <a:cs typeface="Arial" panose="020B0604020202020204"/>
              </a:rPr>
              <a:t>από</a:t>
            </a:r>
            <a:r>
              <a:rPr sz="2200" b="1" spc="-35" dirty="0">
                <a:latin typeface="Arial" panose="020B0604020202020204"/>
                <a:cs typeface="Arial" panose="020B0604020202020204"/>
              </a:rPr>
              <a:t> </a:t>
            </a:r>
            <a:r>
              <a:rPr sz="2200" b="1" dirty="0">
                <a:latin typeface="Arial" panose="020B0604020202020204"/>
                <a:cs typeface="Arial" panose="020B0604020202020204"/>
              </a:rPr>
              <a:t>την</a:t>
            </a:r>
            <a:r>
              <a:rPr sz="2200" b="1" spc="-35" dirty="0">
                <a:latin typeface="Arial" panose="020B0604020202020204"/>
                <a:cs typeface="Arial" panose="020B0604020202020204"/>
              </a:rPr>
              <a:t> </a:t>
            </a:r>
            <a:r>
              <a:rPr sz="2200" b="1" dirty="0">
                <a:latin typeface="Arial" panose="020B0604020202020204"/>
                <a:cs typeface="Arial" panose="020B0604020202020204"/>
              </a:rPr>
              <a:t>πίεση</a:t>
            </a:r>
            <a:r>
              <a:rPr sz="2200" b="1" spc="-45" dirty="0">
                <a:latin typeface="Arial" panose="020B0604020202020204"/>
                <a:cs typeface="Arial" panose="020B0604020202020204"/>
              </a:rPr>
              <a:t> </a:t>
            </a:r>
            <a:r>
              <a:rPr sz="2200" b="1" spc="-10" dirty="0">
                <a:latin typeface="Arial" panose="020B0604020202020204"/>
                <a:cs typeface="Arial" panose="020B0604020202020204"/>
              </a:rPr>
              <a:t>ανοίγματος.</a:t>
            </a:r>
            <a:r>
              <a:rPr sz="2200" b="1" spc="-120" dirty="0">
                <a:latin typeface="Arial" panose="020B0604020202020204"/>
                <a:cs typeface="Arial" panose="020B0604020202020204"/>
              </a:rPr>
              <a:t> </a:t>
            </a:r>
            <a:r>
              <a:rPr sz="2200" b="1">
                <a:latin typeface="Arial" panose="020B0604020202020204"/>
                <a:cs typeface="Arial" panose="020B0604020202020204"/>
              </a:rPr>
              <a:t>Διατηρήστε</a:t>
            </a:r>
            <a:r>
              <a:rPr sz="2200" b="1" spc="-40">
                <a:latin typeface="Arial" panose="020B0604020202020204"/>
                <a:cs typeface="Arial" panose="020B0604020202020204"/>
              </a:rPr>
              <a:t> </a:t>
            </a:r>
            <a:endParaRPr lang="el-GR" sz="2200" b="1" spc="-40" dirty="0" smtClean="0">
              <a:latin typeface="Arial" panose="020B0604020202020204"/>
              <a:cs typeface="Arial" panose="020B0604020202020204"/>
            </a:endParaRPr>
          </a:p>
          <a:p>
            <a:pPr marL="12700" marR="5080">
              <a:lnSpc>
                <a:spcPts val="2510"/>
              </a:lnSpc>
              <a:spcBef>
                <a:spcPts val="5"/>
              </a:spcBef>
              <a:tabLst>
                <a:tab pos="184150" algn="l"/>
              </a:tabLst>
            </a:pPr>
            <a:r>
              <a:rPr sz="2200" b="1" spc="-25" smtClean="0">
                <a:latin typeface="Arial" panose="020B0604020202020204"/>
                <a:cs typeface="Arial" panose="020B0604020202020204"/>
              </a:rPr>
              <a:t>την </a:t>
            </a:r>
            <a:r>
              <a:rPr sz="2200" b="1" dirty="0">
                <a:latin typeface="Arial" panose="020B0604020202020204"/>
                <a:cs typeface="Arial" panose="020B0604020202020204"/>
              </a:rPr>
              <a:t>πίεση</a:t>
            </a:r>
            <a:r>
              <a:rPr sz="2200" b="1" spc="-50" dirty="0">
                <a:latin typeface="Arial" panose="020B0604020202020204"/>
                <a:cs typeface="Arial" panose="020B0604020202020204"/>
              </a:rPr>
              <a:t> </a:t>
            </a:r>
            <a:r>
              <a:rPr sz="2200" b="1" dirty="0">
                <a:latin typeface="Arial" panose="020B0604020202020204"/>
                <a:cs typeface="Arial" panose="020B0604020202020204"/>
              </a:rPr>
              <a:t>για</a:t>
            </a:r>
            <a:r>
              <a:rPr sz="2200" b="1" spc="-45" dirty="0">
                <a:latin typeface="Arial" panose="020B0604020202020204"/>
                <a:cs typeface="Arial" panose="020B0604020202020204"/>
              </a:rPr>
              <a:t> </a:t>
            </a:r>
            <a:r>
              <a:rPr sz="2200" b="1" dirty="0">
                <a:latin typeface="Arial" panose="020B0604020202020204"/>
                <a:cs typeface="Arial" panose="020B0604020202020204"/>
              </a:rPr>
              <a:t>λίγα</a:t>
            </a:r>
            <a:r>
              <a:rPr sz="2200" b="1" spc="-50" dirty="0">
                <a:latin typeface="Arial" panose="020B0604020202020204"/>
                <a:cs typeface="Arial" panose="020B0604020202020204"/>
              </a:rPr>
              <a:t> </a:t>
            </a:r>
            <a:r>
              <a:rPr sz="2200" b="1" dirty="0">
                <a:latin typeface="Arial" panose="020B0604020202020204"/>
                <a:cs typeface="Arial" panose="020B0604020202020204"/>
              </a:rPr>
              <a:t>δευτερόλεπτα</a:t>
            </a:r>
            <a:r>
              <a:rPr sz="2200" b="1" spc="-45" dirty="0">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βεβαιωθείτε</a:t>
            </a:r>
            <a:r>
              <a:rPr sz="2200" b="1" spc="-45" dirty="0">
                <a:latin typeface="Arial" panose="020B0604020202020204"/>
                <a:cs typeface="Arial" panose="020B0604020202020204"/>
              </a:rPr>
              <a:t> </a:t>
            </a:r>
            <a:r>
              <a:rPr sz="2200" b="1" dirty="0">
                <a:latin typeface="Arial" panose="020B0604020202020204"/>
                <a:cs typeface="Arial" panose="020B0604020202020204"/>
              </a:rPr>
              <a:t>ότι</a:t>
            </a:r>
            <a:r>
              <a:rPr sz="2200" b="1" spc="-45" dirty="0">
                <a:latin typeface="Arial" panose="020B0604020202020204"/>
                <a:cs typeface="Arial" panose="020B0604020202020204"/>
              </a:rPr>
              <a:t> </a:t>
            </a:r>
            <a:r>
              <a:rPr sz="2200" b="1" dirty="0">
                <a:latin typeface="Arial" panose="020B0604020202020204"/>
                <a:cs typeface="Arial" panose="020B0604020202020204"/>
              </a:rPr>
              <a:t>ο</a:t>
            </a:r>
            <a:r>
              <a:rPr sz="2200" b="1" spc="-35" dirty="0">
                <a:latin typeface="Arial" panose="020B0604020202020204"/>
                <a:cs typeface="Arial" panose="020B0604020202020204"/>
              </a:rPr>
              <a:t> </a:t>
            </a:r>
            <a:r>
              <a:rPr sz="2200" b="1" spc="-10" dirty="0">
                <a:latin typeface="Arial" panose="020B0604020202020204"/>
                <a:cs typeface="Arial" panose="020B0604020202020204"/>
              </a:rPr>
              <a:t>εγχυτήρας </a:t>
            </a:r>
            <a:r>
              <a:rPr sz="2200" b="1" dirty="0">
                <a:latin typeface="Arial" panose="020B0604020202020204"/>
                <a:cs typeface="Arial" panose="020B0604020202020204"/>
              </a:rPr>
              <a:t>δεν</a:t>
            </a:r>
            <a:r>
              <a:rPr sz="2200" b="1" spc="-5" dirty="0">
                <a:latin typeface="Arial" panose="020B0604020202020204"/>
                <a:cs typeface="Arial" panose="020B0604020202020204"/>
              </a:rPr>
              <a:t> </a:t>
            </a:r>
            <a:r>
              <a:rPr sz="2200" b="1" spc="-10" dirty="0">
                <a:latin typeface="Arial" panose="020B0604020202020204"/>
                <a:cs typeface="Arial" panose="020B0604020202020204"/>
              </a:rPr>
              <a:t>στάζει.</a:t>
            </a:r>
            <a:endParaRPr sz="2200">
              <a:latin typeface="Arial" panose="020B0604020202020204"/>
              <a:cs typeface="Arial" panose="020B0604020202020204"/>
            </a:endParaRPr>
          </a:p>
          <a:p>
            <a:pPr>
              <a:lnSpc>
                <a:spcPct val="100000"/>
              </a:lnSpc>
              <a:spcBef>
                <a:spcPts val="25"/>
              </a:spcBef>
              <a:buFont typeface="Arial" panose="020B0604020202020204"/>
              <a:buChar char="-"/>
            </a:pPr>
            <a:endParaRPr sz="2150">
              <a:latin typeface="Arial" panose="020B0604020202020204"/>
              <a:cs typeface="Arial" panose="020B0604020202020204"/>
            </a:endParaRPr>
          </a:p>
          <a:p>
            <a:pPr marL="12700" marR="57785">
              <a:lnSpc>
                <a:spcPts val="2510"/>
              </a:lnSpc>
              <a:buChar char="-"/>
              <a:tabLst>
                <a:tab pos="184150" algn="l"/>
              </a:tabLst>
            </a:pPr>
            <a:r>
              <a:rPr sz="2200" b="1" dirty="0">
                <a:latin typeface="Arial" panose="020B0604020202020204"/>
                <a:cs typeface="Arial" panose="020B0604020202020204"/>
              </a:rPr>
              <a:t>Για</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dirty="0">
                <a:latin typeface="Arial" panose="020B0604020202020204"/>
                <a:cs typeface="Arial" panose="020B0604020202020204"/>
              </a:rPr>
              <a:t>ελέγξετε</a:t>
            </a:r>
            <a:r>
              <a:rPr sz="2200" b="1" spc="-30" dirty="0">
                <a:latin typeface="Arial" panose="020B0604020202020204"/>
                <a:cs typeface="Arial" panose="020B0604020202020204"/>
              </a:rPr>
              <a:t> </a:t>
            </a:r>
            <a:r>
              <a:rPr sz="2200" b="1" dirty="0">
                <a:latin typeface="Arial" panose="020B0604020202020204"/>
                <a:cs typeface="Arial" panose="020B0604020202020204"/>
              </a:rPr>
              <a:t>τη</a:t>
            </a:r>
            <a:r>
              <a:rPr sz="2200" b="1" spc="-10" dirty="0">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στεγανότητα</a:t>
            </a:r>
            <a:r>
              <a:rPr sz="2200" b="1" spc="-3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ανάμεσα</a:t>
            </a:r>
            <a:r>
              <a:rPr sz="2200" b="1" spc="-4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στη</a:t>
            </a:r>
            <a:r>
              <a:rPr sz="2200" b="1" spc="-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βελόνα</a:t>
            </a:r>
            <a:r>
              <a:rPr sz="2200" b="1" spc="-4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και</a:t>
            </a:r>
            <a:r>
              <a:rPr sz="2200" b="1" spc="-25" dirty="0">
                <a:solidFill>
                  <a:srgbClr val="0000FF"/>
                </a:solidFill>
                <a:latin typeface="Arial" panose="020B0604020202020204"/>
                <a:cs typeface="Arial" panose="020B0604020202020204"/>
              </a:rPr>
              <a:t> τον </a:t>
            </a:r>
            <a:r>
              <a:rPr sz="2200" b="1" dirty="0">
                <a:solidFill>
                  <a:srgbClr val="0000FF"/>
                </a:solidFill>
                <a:latin typeface="Arial" panose="020B0604020202020204"/>
                <a:cs typeface="Arial" panose="020B0604020202020204"/>
              </a:rPr>
              <a:t>οδηγό</a:t>
            </a:r>
            <a:r>
              <a:rPr sz="2200" b="1" spc="-3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(ελευθερίες),</a:t>
            </a:r>
            <a:r>
              <a:rPr sz="2200" b="1" spc="-20" dirty="0">
                <a:solidFill>
                  <a:srgbClr val="0000FF"/>
                </a:solidFill>
                <a:latin typeface="Arial" panose="020B0604020202020204"/>
                <a:cs typeface="Arial" panose="020B0604020202020204"/>
              </a:rPr>
              <a:t> </a:t>
            </a:r>
            <a:r>
              <a:rPr sz="2200" b="1" dirty="0">
                <a:latin typeface="Arial" panose="020B0604020202020204"/>
                <a:cs typeface="Arial" panose="020B0604020202020204"/>
              </a:rPr>
              <a:t>αυξήστε</a:t>
            </a:r>
            <a:r>
              <a:rPr sz="2200" b="1" spc="-25" dirty="0">
                <a:latin typeface="Arial" panose="020B0604020202020204"/>
                <a:cs typeface="Arial" panose="020B0604020202020204"/>
              </a:rPr>
              <a:t> </a:t>
            </a:r>
            <a:r>
              <a:rPr sz="2200" b="1" dirty="0">
                <a:latin typeface="Arial" panose="020B0604020202020204"/>
                <a:cs typeface="Arial" panose="020B0604020202020204"/>
              </a:rPr>
              <a:t>την</a:t>
            </a:r>
            <a:r>
              <a:rPr sz="2200" b="1" spc="-25" dirty="0">
                <a:latin typeface="Arial" panose="020B0604020202020204"/>
                <a:cs typeface="Arial" panose="020B0604020202020204"/>
              </a:rPr>
              <a:t> </a:t>
            </a:r>
            <a:r>
              <a:rPr sz="2200" b="1" dirty="0">
                <a:latin typeface="Arial" panose="020B0604020202020204"/>
                <a:cs typeface="Arial" panose="020B0604020202020204"/>
              </a:rPr>
              <a:t>πίεση</a:t>
            </a:r>
            <a:r>
              <a:rPr sz="2200" b="1" spc="-35" dirty="0">
                <a:latin typeface="Arial" panose="020B0604020202020204"/>
                <a:cs typeface="Arial" panose="020B0604020202020204"/>
              </a:rPr>
              <a:t> </a:t>
            </a:r>
            <a:r>
              <a:rPr sz="2200" b="1" dirty="0">
                <a:latin typeface="Arial" panose="020B0604020202020204"/>
                <a:cs typeface="Arial" panose="020B0604020202020204"/>
              </a:rPr>
              <a:t>έως</a:t>
            </a:r>
            <a:r>
              <a:rPr sz="2200" b="1" spc="-35" dirty="0">
                <a:latin typeface="Arial" panose="020B0604020202020204"/>
                <a:cs typeface="Arial" panose="020B0604020202020204"/>
              </a:rPr>
              <a:t> </a:t>
            </a:r>
            <a:r>
              <a:rPr sz="2200" b="1" dirty="0">
                <a:latin typeface="Arial" panose="020B0604020202020204"/>
                <a:cs typeface="Arial" panose="020B0604020202020204"/>
              </a:rPr>
              <a:t>ότου</a:t>
            </a:r>
            <a:r>
              <a:rPr sz="2200" b="1" spc="-20" dirty="0">
                <a:latin typeface="Arial" panose="020B0604020202020204"/>
                <a:cs typeface="Arial" panose="020B0604020202020204"/>
              </a:rPr>
              <a:t> </a:t>
            </a:r>
            <a:r>
              <a:rPr sz="2200" b="1" dirty="0">
                <a:latin typeface="Arial" panose="020B0604020202020204"/>
                <a:cs typeface="Arial" panose="020B0604020202020204"/>
              </a:rPr>
              <a:t>είναι</a:t>
            </a:r>
            <a:r>
              <a:rPr sz="2200" b="1" spc="-30" dirty="0">
                <a:latin typeface="Arial" panose="020B0604020202020204"/>
                <a:cs typeface="Arial" panose="020B0604020202020204"/>
              </a:rPr>
              <a:t> </a:t>
            </a:r>
            <a:r>
              <a:rPr sz="2200" b="1">
                <a:latin typeface="Arial" panose="020B0604020202020204"/>
                <a:cs typeface="Arial" panose="020B0604020202020204"/>
              </a:rPr>
              <a:t>λίγο</a:t>
            </a:r>
            <a:r>
              <a:rPr sz="2200" b="1" spc="-30">
                <a:latin typeface="Arial" panose="020B0604020202020204"/>
                <a:cs typeface="Arial" panose="020B0604020202020204"/>
              </a:rPr>
              <a:t> </a:t>
            </a:r>
            <a:endParaRPr lang="el-GR" sz="2200" b="1" spc="-30" dirty="0" smtClean="0">
              <a:latin typeface="Arial" panose="020B0604020202020204"/>
              <a:cs typeface="Arial" panose="020B0604020202020204"/>
            </a:endParaRPr>
          </a:p>
          <a:p>
            <a:pPr marL="12700" marR="57785">
              <a:lnSpc>
                <a:spcPts val="2510"/>
              </a:lnSpc>
              <a:tabLst>
                <a:tab pos="184150" algn="l"/>
              </a:tabLst>
            </a:pPr>
            <a:r>
              <a:rPr sz="2200" b="1" spc="-25" smtClean="0">
                <a:latin typeface="Arial" panose="020B0604020202020204"/>
                <a:cs typeface="Arial" panose="020B0604020202020204"/>
              </a:rPr>
              <a:t>κά</a:t>
            </a:r>
            <a:r>
              <a:rPr sz="2200" b="1" smtClean="0">
                <a:latin typeface="Arial" panose="020B0604020202020204"/>
                <a:cs typeface="Arial" panose="020B0604020202020204"/>
              </a:rPr>
              <a:t>τω</a:t>
            </a:r>
            <a:r>
              <a:rPr sz="2200" b="1" spc="-35" smtClean="0">
                <a:latin typeface="Arial" panose="020B0604020202020204"/>
                <a:cs typeface="Arial" panose="020B0604020202020204"/>
              </a:rPr>
              <a:t> </a:t>
            </a:r>
            <a:r>
              <a:rPr sz="2200" b="1" dirty="0">
                <a:latin typeface="Arial" panose="020B0604020202020204"/>
                <a:cs typeface="Arial" panose="020B0604020202020204"/>
              </a:rPr>
              <a:t>από</a:t>
            </a:r>
            <a:r>
              <a:rPr sz="2200" b="1" spc="-30" dirty="0">
                <a:latin typeface="Arial" panose="020B0604020202020204"/>
                <a:cs typeface="Arial" panose="020B0604020202020204"/>
              </a:rPr>
              <a:t> </a:t>
            </a:r>
            <a:r>
              <a:rPr sz="2200" b="1" dirty="0">
                <a:latin typeface="Arial" panose="020B0604020202020204"/>
                <a:cs typeface="Arial" panose="020B0604020202020204"/>
              </a:rPr>
              <a:t>την</a:t>
            </a:r>
            <a:r>
              <a:rPr sz="2200" b="1" spc="-35" dirty="0">
                <a:latin typeface="Arial" panose="020B0604020202020204"/>
                <a:cs typeface="Arial" panose="020B0604020202020204"/>
              </a:rPr>
              <a:t> </a:t>
            </a:r>
            <a:r>
              <a:rPr sz="2200" b="1" dirty="0">
                <a:latin typeface="Arial" panose="020B0604020202020204"/>
                <a:cs typeface="Arial" panose="020B0604020202020204"/>
              </a:rPr>
              <a:t>πίεση</a:t>
            </a:r>
            <a:r>
              <a:rPr sz="2200" b="1" spc="-30" dirty="0">
                <a:latin typeface="Arial" panose="020B0604020202020204"/>
                <a:cs typeface="Arial" panose="020B0604020202020204"/>
              </a:rPr>
              <a:t> </a:t>
            </a:r>
            <a:r>
              <a:rPr sz="2200" b="1" spc="-10" dirty="0">
                <a:latin typeface="Arial" panose="020B0604020202020204"/>
                <a:cs typeface="Arial" panose="020B0604020202020204"/>
              </a:rPr>
              <a:t>ανοίγματος.</a:t>
            </a:r>
            <a:r>
              <a:rPr sz="2200" b="1" spc="-110" dirty="0">
                <a:latin typeface="Arial" panose="020B0604020202020204"/>
                <a:cs typeface="Arial" panose="020B0604020202020204"/>
              </a:rPr>
              <a:t> </a:t>
            </a:r>
            <a:r>
              <a:rPr sz="2200" b="1" dirty="0">
                <a:latin typeface="Arial" panose="020B0604020202020204"/>
                <a:cs typeface="Arial" panose="020B0604020202020204"/>
              </a:rPr>
              <a:t>Δείτε</a:t>
            </a:r>
            <a:r>
              <a:rPr sz="2200" b="1" spc="-30" dirty="0">
                <a:latin typeface="Arial" panose="020B0604020202020204"/>
                <a:cs typeface="Arial" panose="020B0604020202020204"/>
              </a:rPr>
              <a:t> </a:t>
            </a:r>
            <a:r>
              <a:rPr sz="2200" b="1" dirty="0">
                <a:latin typeface="Arial" panose="020B0604020202020204"/>
                <a:cs typeface="Arial" panose="020B0604020202020204"/>
              </a:rPr>
              <a:t>πόσο</a:t>
            </a:r>
            <a:r>
              <a:rPr sz="2200" b="1" spc="-10" dirty="0">
                <a:latin typeface="Arial" panose="020B0604020202020204"/>
                <a:cs typeface="Arial" panose="020B0604020202020204"/>
              </a:rPr>
              <a:t> </a:t>
            </a:r>
            <a:r>
              <a:rPr sz="2200" b="1" dirty="0">
                <a:latin typeface="Arial" panose="020B0604020202020204"/>
                <a:cs typeface="Arial" panose="020B0604020202020204"/>
              </a:rPr>
              <a:t>χρόνο</a:t>
            </a:r>
            <a:r>
              <a:rPr sz="2200" b="1" spc="-30" dirty="0">
                <a:latin typeface="Arial" panose="020B0604020202020204"/>
                <a:cs typeface="Arial" panose="020B0604020202020204"/>
              </a:rPr>
              <a:t> </a:t>
            </a:r>
            <a:r>
              <a:rPr sz="2200" b="1" dirty="0">
                <a:latin typeface="Arial" panose="020B0604020202020204"/>
                <a:cs typeface="Arial" panose="020B0604020202020204"/>
              </a:rPr>
              <a:t>χρειάζεται</a:t>
            </a:r>
            <a:r>
              <a:rPr sz="2200" b="1" spc="-30" dirty="0">
                <a:latin typeface="Arial" panose="020B0604020202020204"/>
                <a:cs typeface="Arial" panose="020B0604020202020204"/>
              </a:rPr>
              <a:t> </a:t>
            </a:r>
            <a:r>
              <a:rPr sz="2200" b="1" spc="-25" dirty="0">
                <a:latin typeface="Arial" panose="020B0604020202020204"/>
                <a:cs typeface="Arial" panose="020B0604020202020204"/>
              </a:rPr>
              <a:t>να </a:t>
            </a:r>
            <a:r>
              <a:rPr sz="2200" b="1" dirty="0">
                <a:latin typeface="Arial" panose="020B0604020202020204"/>
                <a:cs typeface="Arial" panose="020B0604020202020204"/>
              </a:rPr>
              <a:t>πέσει</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20" dirty="0">
                <a:latin typeface="Arial" panose="020B0604020202020204"/>
                <a:cs typeface="Arial" panose="020B0604020202020204"/>
              </a:rPr>
              <a:t> </a:t>
            </a:r>
            <a:r>
              <a:rPr sz="2200" b="1" dirty="0">
                <a:latin typeface="Arial" panose="020B0604020202020204"/>
                <a:cs typeface="Arial" panose="020B0604020202020204"/>
              </a:rPr>
              <a:t>πίεση.</a:t>
            </a:r>
            <a:r>
              <a:rPr sz="2200" b="1" spc="-100" dirty="0">
                <a:latin typeface="Arial" panose="020B0604020202020204"/>
                <a:cs typeface="Arial" panose="020B0604020202020204"/>
              </a:rPr>
              <a:t> </a:t>
            </a:r>
            <a:r>
              <a:rPr sz="2200" b="1" dirty="0">
                <a:latin typeface="Arial" panose="020B0604020202020204"/>
                <a:cs typeface="Arial" panose="020B0604020202020204"/>
              </a:rPr>
              <a:t>Αν</a:t>
            </a:r>
            <a:r>
              <a:rPr sz="2200" b="1" spc="-20" dirty="0">
                <a:latin typeface="Arial" panose="020B0604020202020204"/>
                <a:cs typeface="Arial" panose="020B0604020202020204"/>
              </a:rPr>
              <a:t> </a:t>
            </a:r>
            <a:r>
              <a:rPr sz="2200" b="1" dirty="0">
                <a:latin typeface="Arial" panose="020B0604020202020204"/>
                <a:cs typeface="Arial" panose="020B0604020202020204"/>
              </a:rPr>
              <a:t>η</a:t>
            </a:r>
            <a:r>
              <a:rPr sz="2200" b="1" spc="-30" dirty="0">
                <a:latin typeface="Arial" panose="020B0604020202020204"/>
                <a:cs typeface="Arial" panose="020B0604020202020204"/>
              </a:rPr>
              <a:t> </a:t>
            </a:r>
            <a:r>
              <a:rPr sz="2200" b="1" dirty="0">
                <a:latin typeface="Arial" panose="020B0604020202020204"/>
                <a:cs typeface="Arial" panose="020B0604020202020204"/>
              </a:rPr>
              <a:t>πίεση</a:t>
            </a:r>
            <a:r>
              <a:rPr sz="2200" b="1" spc="-15" dirty="0">
                <a:latin typeface="Arial" panose="020B0604020202020204"/>
                <a:cs typeface="Arial" panose="020B0604020202020204"/>
              </a:rPr>
              <a:t> </a:t>
            </a:r>
            <a:r>
              <a:rPr sz="2200" b="1" dirty="0">
                <a:latin typeface="Arial" panose="020B0604020202020204"/>
                <a:cs typeface="Arial" panose="020B0604020202020204"/>
              </a:rPr>
              <a:t>πέσει</a:t>
            </a:r>
            <a:r>
              <a:rPr sz="2200" b="1" spc="-15" dirty="0">
                <a:latin typeface="Arial" panose="020B0604020202020204"/>
                <a:cs typeface="Arial" panose="020B0604020202020204"/>
              </a:rPr>
              <a:t> </a:t>
            </a:r>
            <a:r>
              <a:rPr sz="2200" b="1" dirty="0">
                <a:latin typeface="Arial" panose="020B0604020202020204"/>
                <a:cs typeface="Arial" panose="020B0604020202020204"/>
              </a:rPr>
              <a:t>γρήγορα,</a:t>
            </a:r>
            <a:r>
              <a:rPr sz="2200" b="1" spc="-25" dirty="0">
                <a:latin typeface="Arial" panose="020B0604020202020204"/>
                <a:cs typeface="Arial" panose="020B0604020202020204"/>
              </a:rPr>
              <a:t> </a:t>
            </a:r>
            <a:r>
              <a:rPr sz="2200" b="1" dirty="0">
                <a:latin typeface="Arial" panose="020B0604020202020204"/>
                <a:cs typeface="Arial" panose="020B0604020202020204"/>
              </a:rPr>
              <a:t>η</a:t>
            </a:r>
            <a:r>
              <a:rPr sz="2200" b="1" spc="-15" dirty="0">
                <a:latin typeface="Arial" panose="020B0604020202020204"/>
                <a:cs typeface="Arial" panose="020B0604020202020204"/>
              </a:rPr>
              <a:t> </a:t>
            </a:r>
            <a:r>
              <a:rPr sz="2200" b="1" dirty="0">
                <a:latin typeface="Arial" panose="020B0604020202020204"/>
                <a:cs typeface="Arial" panose="020B0604020202020204"/>
              </a:rPr>
              <a:t>βελόνα</a:t>
            </a:r>
            <a:r>
              <a:rPr sz="2200" b="1" spc="-35" dirty="0">
                <a:latin typeface="Arial" panose="020B0604020202020204"/>
                <a:cs typeface="Arial" panose="020B0604020202020204"/>
              </a:rPr>
              <a:t> </a:t>
            </a:r>
            <a:r>
              <a:rPr sz="2200" b="1" dirty="0">
                <a:latin typeface="Arial" panose="020B0604020202020204"/>
                <a:cs typeface="Arial" panose="020B0604020202020204"/>
              </a:rPr>
              <a:t>και</a:t>
            </a:r>
            <a:r>
              <a:rPr sz="2200" b="1" spc="-25" dirty="0">
                <a:latin typeface="Arial" panose="020B0604020202020204"/>
                <a:cs typeface="Arial" panose="020B0604020202020204"/>
              </a:rPr>
              <a:t> </a:t>
            </a:r>
            <a:r>
              <a:rPr sz="2200" b="1">
                <a:latin typeface="Arial" panose="020B0604020202020204"/>
                <a:cs typeface="Arial" panose="020B0604020202020204"/>
              </a:rPr>
              <a:t>ο</a:t>
            </a:r>
            <a:r>
              <a:rPr sz="2200" b="1" spc="-15">
                <a:latin typeface="Arial" panose="020B0604020202020204"/>
                <a:cs typeface="Arial" panose="020B0604020202020204"/>
              </a:rPr>
              <a:t> </a:t>
            </a:r>
            <a:r>
              <a:rPr sz="2200" b="1" spc="-20" smtClean="0">
                <a:latin typeface="Arial" panose="020B0604020202020204"/>
                <a:cs typeface="Arial" panose="020B0604020202020204"/>
              </a:rPr>
              <a:t>οδη</a:t>
            </a:r>
            <a:r>
              <a:rPr sz="2200" b="1" smtClean="0">
                <a:latin typeface="Arial" panose="020B0604020202020204"/>
                <a:cs typeface="Arial" panose="020B0604020202020204"/>
              </a:rPr>
              <a:t>γός</a:t>
            </a:r>
            <a:r>
              <a:rPr sz="2200" b="1" spc="-5" smtClean="0">
                <a:latin typeface="Arial" panose="020B0604020202020204"/>
                <a:cs typeface="Arial" panose="020B0604020202020204"/>
              </a:rPr>
              <a:t> </a:t>
            </a:r>
            <a:r>
              <a:rPr sz="2200" b="1" dirty="0">
                <a:latin typeface="Arial" panose="020B0604020202020204"/>
                <a:cs typeface="Arial" panose="020B0604020202020204"/>
              </a:rPr>
              <a:t>πρέπει</a:t>
            </a:r>
            <a:r>
              <a:rPr sz="2200" b="1" spc="5" dirty="0">
                <a:latin typeface="Arial" panose="020B0604020202020204"/>
                <a:cs typeface="Arial" panose="020B0604020202020204"/>
              </a:rPr>
              <a:t> </a:t>
            </a:r>
            <a:r>
              <a:rPr sz="2200" b="1" dirty="0">
                <a:latin typeface="Arial" panose="020B0604020202020204"/>
                <a:cs typeface="Arial" panose="020B0604020202020204"/>
              </a:rPr>
              <a:t>να</a:t>
            </a:r>
            <a:r>
              <a:rPr sz="2200" b="1" spc="-5" dirty="0">
                <a:latin typeface="Arial" panose="020B0604020202020204"/>
                <a:cs typeface="Arial" panose="020B0604020202020204"/>
              </a:rPr>
              <a:t> </a:t>
            </a:r>
            <a:r>
              <a:rPr sz="2200" b="1" spc="-10" dirty="0">
                <a:latin typeface="Arial" panose="020B0604020202020204"/>
                <a:cs typeface="Arial" panose="020B0604020202020204"/>
              </a:rPr>
              <a:t>αντικατασταθούν.</a:t>
            </a:r>
            <a:endParaRPr sz="2200">
              <a:latin typeface="Arial" panose="020B0604020202020204"/>
              <a:cs typeface="Arial" panose="020B0604020202020204"/>
            </a:endParaRPr>
          </a:p>
        </p:txBody>
      </p:sp>
      <p:sp>
        <p:nvSpPr>
          <p:cNvPr id="3" name="object 3"/>
          <p:cNvSpPr/>
          <p:nvPr/>
        </p:nvSpPr>
        <p:spPr>
          <a:xfrm>
            <a:off x="309879" y="5968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357158" y="219708"/>
            <a:ext cx="7798145"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ΡΥΘΜΙΣΕΙΣ</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ΚΑΥΣΤΗΡΩΝ</a:t>
            </a:r>
            <a:r>
              <a:rPr sz="2400" b="0" u="none"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4χρονη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17270"/>
            <a:ext cx="8502650" cy="5541389"/>
          </a:xfrm>
          <a:prstGeom prst="rect">
            <a:avLst/>
          </a:prstGeom>
        </p:spPr>
        <p:txBody>
          <a:bodyPr vert="horz" wrap="square" lIns="0" tIns="40005" rIns="0" bIns="0" rtlCol="0">
            <a:spAutoFit/>
          </a:bodyPr>
          <a:lstStyle/>
          <a:p>
            <a:pPr marL="12700" marR="330200">
              <a:lnSpc>
                <a:spcPts val="2980"/>
              </a:lnSpc>
              <a:spcBef>
                <a:spcPts val="315"/>
              </a:spcBef>
            </a:pPr>
            <a:r>
              <a:rPr sz="2600" b="1" dirty="0">
                <a:latin typeface="Arial" panose="020B0604020202020204"/>
                <a:cs typeface="Arial" panose="020B0604020202020204"/>
              </a:rPr>
              <a:t>Όπου</a:t>
            </a:r>
            <a:r>
              <a:rPr sz="2600" b="1" spc="-85" dirty="0">
                <a:latin typeface="Arial" panose="020B0604020202020204"/>
                <a:cs typeface="Arial" panose="020B0604020202020204"/>
              </a:rPr>
              <a:t> </a:t>
            </a:r>
            <a:r>
              <a:rPr sz="2600" b="1" dirty="0">
                <a:latin typeface="Arial" panose="020B0604020202020204"/>
                <a:cs typeface="Arial" panose="020B0604020202020204"/>
              </a:rPr>
              <a:t>τα</a:t>
            </a:r>
            <a:r>
              <a:rPr sz="2600" b="1" spc="-80" dirty="0">
                <a:latin typeface="Arial" panose="020B0604020202020204"/>
                <a:cs typeface="Arial" panose="020B0604020202020204"/>
              </a:rPr>
              <a:t> </a:t>
            </a:r>
            <a:r>
              <a:rPr sz="2600" b="1" dirty="0">
                <a:solidFill>
                  <a:srgbClr val="0000FF"/>
                </a:solidFill>
                <a:latin typeface="Arial" panose="020B0604020202020204"/>
                <a:cs typeface="Arial" panose="020B0604020202020204"/>
              </a:rPr>
              <a:t>ακροφύσια</a:t>
            </a:r>
            <a:r>
              <a:rPr sz="2600" b="1" spc="-80" dirty="0">
                <a:solidFill>
                  <a:srgbClr val="0000FF"/>
                </a:solidFill>
                <a:latin typeface="Arial" panose="020B0604020202020204"/>
                <a:cs typeface="Arial" panose="020B0604020202020204"/>
              </a:rPr>
              <a:t> </a:t>
            </a:r>
            <a:r>
              <a:rPr sz="2600" b="1" spc="-10" dirty="0">
                <a:solidFill>
                  <a:srgbClr val="0000FF"/>
                </a:solidFill>
                <a:latin typeface="Arial" panose="020B0604020202020204"/>
                <a:cs typeface="Arial" panose="020B0604020202020204"/>
              </a:rPr>
              <a:t>ψύχονται</a:t>
            </a:r>
            <a:r>
              <a:rPr sz="2600" b="1" spc="-80" dirty="0">
                <a:solidFill>
                  <a:srgbClr val="0000FF"/>
                </a:solidFill>
                <a:latin typeface="Arial" panose="020B0604020202020204"/>
                <a:cs typeface="Arial" panose="020B0604020202020204"/>
              </a:rPr>
              <a:t> </a:t>
            </a:r>
            <a:r>
              <a:rPr sz="2600" b="1" dirty="0">
                <a:solidFill>
                  <a:srgbClr val="0000FF"/>
                </a:solidFill>
                <a:latin typeface="Arial" panose="020B0604020202020204"/>
                <a:cs typeface="Arial" panose="020B0604020202020204"/>
              </a:rPr>
              <a:t>εσωτερικά</a:t>
            </a:r>
            <a:r>
              <a:rPr sz="2600" b="1" dirty="0">
                <a:latin typeface="Arial" panose="020B0604020202020204"/>
                <a:cs typeface="Arial" panose="020B0604020202020204"/>
              </a:rPr>
              <a:t>,</a:t>
            </a:r>
            <a:r>
              <a:rPr sz="2600" b="1" spc="-80" dirty="0">
                <a:latin typeface="Arial" panose="020B0604020202020204"/>
                <a:cs typeface="Arial" panose="020B0604020202020204"/>
              </a:rPr>
              <a:t> </a:t>
            </a:r>
            <a:r>
              <a:rPr sz="2600" b="1" dirty="0">
                <a:latin typeface="Arial" panose="020B0604020202020204"/>
                <a:cs typeface="Arial" panose="020B0604020202020204"/>
              </a:rPr>
              <a:t>οι</a:t>
            </a:r>
            <a:r>
              <a:rPr sz="2600" b="1" spc="-75" dirty="0">
                <a:latin typeface="Arial" panose="020B0604020202020204"/>
                <a:cs typeface="Arial" panose="020B0604020202020204"/>
              </a:rPr>
              <a:t> </a:t>
            </a:r>
            <a:r>
              <a:rPr sz="2600" b="1" spc="-10" dirty="0">
                <a:latin typeface="Arial" panose="020B0604020202020204"/>
                <a:cs typeface="Arial" panose="020B0604020202020204"/>
              </a:rPr>
              <a:t>χώροι </a:t>
            </a:r>
            <a:r>
              <a:rPr sz="2600" b="1" dirty="0">
                <a:latin typeface="Arial" panose="020B0604020202020204"/>
                <a:cs typeface="Arial" panose="020B0604020202020204"/>
              </a:rPr>
              <a:t>αυτοί</a:t>
            </a:r>
            <a:r>
              <a:rPr sz="2600" b="1" spc="-45" dirty="0">
                <a:latin typeface="Arial" panose="020B0604020202020204"/>
                <a:cs typeface="Arial" panose="020B0604020202020204"/>
              </a:rPr>
              <a:t> </a:t>
            </a:r>
            <a:r>
              <a:rPr sz="2600" b="1" dirty="0">
                <a:latin typeface="Arial" panose="020B0604020202020204"/>
                <a:cs typeface="Arial" panose="020B0604020202020204"/>
              </a:rPr>
              <a:t>θα</a:t>
            </a:r>
            <a:r>
              <a:rPr sz="2600" b="1" spc="-45" dirty="0">
                <a:latin typeface="Arial" panose="020B0604020202020204"/>
                <a:cs typeface="Arial" panose="020B0604020202020204"/>
              </a:rPr>
              <a:t> </a:t>
            </a:r>
            <a:r>
              <a:rPr sz="2600" b="1" dirty="0">
                <a:latin typeface="Arial" panose="020B0604020202020204"/>
                <a:cs typeface="Arial" panose="020B0604020202020204"/>
              </a:rPr>
              <a:t>πρέπει</a:t>
            </a:r>
            <a:r>
              <a:rPr sz="2600" b="1" spc="-45" dirty="0">
                <a:latin typeface="Arial" panose="020B0604020202020204"/>
                <a:cs typeface="Arial" panose="020B0604020202020204"/>
              </a:rPr>
              <a:t> </a:t>
            </a:r>
            <a:r>
              <a:rPr sz="2600" b="1">
                <a:latin typeface="Arial" panose="020B0604020202020204"/>
                <a:cs typeface="Arial" panose="020B0604020202020204"/>
              </a:rPr>
              <a:t>να</a:t>
            </a:r>
            <a:r>
              <a:rPr sz="2600" b="1" spc="-40">
                <a:latin typeface="Arial" panose="020B0604020202020204"/>
                <a:cs typeface="Arial" panose="020B0604020202020204"/>
              </a:rPr>
              <a:t> </a:t>
            </a:r>
            <a:r>
              <a:rPr sz="2600" b="1" smtClean="0">
                <a:latin typeface="Arial" panose="020B0604020202020204"/>
                <a:cs typeface="Arial" panose="020B0604020202020204"/>
              </a:rPr>
              <a:t>ελέγχ</a:t>
            </a:r>
            <a:r>
              <a:rPr lang="el-GR" sz="2600" b="1" dirty="0" smtClean="0">
                <a:latin typeface="Arial" panose="020B0604020202020204"/>
                <a:cs typeface="Arial" panose="020B0604020202020204"/>
              </a:rPr>
              <a:t>ον</a:t>
            </a:r>
            <a:r>
              <a:rPr sz="2600" b="1" smtClean="0">
                <a:latin typeface="Arial" panose="020B0604020202020204"/>
                <a:cs typeface="Arial" panose="020B0604020202020204"/>
              </a:rPr>
              <a:t>ται</a:t>
            </a:r>
            <a:r>
              <a:rPr lang="el-GR" sz="2600" b="1" dirty="0" smtClean="0">
                <a:latin typeface="Arial" panose="020B0604020202020204"/>
                <a:cs typeface="Arial" panose="020B0604020202020204"/>
              </a:rPr>
              <a:t> για</a:t>
            </a:r>
            <a:r>
              <a:rPr sz="2600" b="1" spc="-45" smtClean="0">
                <a:latin typeface="Arial" panose="020B0604020202020204"/>
                <a:cs typeface="Arial" panose="020B0604020202020204"/>
              </a:rPr>
              <a:t> </a:t>
            </a:r>
            <a:r>
              <a:rPr lang="el-GR" sz="2600" b="1" spc="-45" dirty="0" smtClean="0">
                <a:latin typeface="Arial" panose="020B0604020202020204"/>
                <a:cs typeface="Arial" panose="020B0604020202020204"/>
              </a:rPr>
              <a:t>τ</a:t>
            </a:r>
            <a:r>
              <a:rPr sz="2600" b="1" smtClean="0">
                <a:latin typeface="Arial" panose="020B0604020202020204"/>
                <a:cs typeface="Arial" panose="020B0604020202020204"/>
              </a:rPr>
              <a:t>η</a:t>
            </a:r>
            <a:r>
              <a:rPr lang="el-GR" sz="2600" b="1" dirty="0" smtClean="0">
                <a:latin typeface="Arial" panose="020B0604020202020204"/>
                <a:cs typeface="Arial" panose="020B0604020202020204"/>
              </a:rPr>
              <a:t>ν</a:t>
            </a:r>
            <a:r>
              <a:rPr sz="2600" b="1" spc="-45" smtClean="0">
                <a:latin typeface="Arial" panose="020B0604020202020204"/>
                <a:cs typeface="Arial" panose="020B0604020202020204"/>
              </a:rPr>
              <a:t> </a:t>
            </a:r>
            <a:r>
              <a:rPr sz="2600" b="1" dirty="0">
                <a:latin typeface="Arial" panose="020B0604020202020204"/>
                <a:cs typeface="Arial" panose="020B0604020202020204"/>
              </a:rPr>
              <a:t>στεγανότητά</a:t>
            </a:r>
            <a:r>
              <a:rPr sz="2600" b="1" spc="-45" dirty="0">
                <a:latin typeface="Arial" panose="020B0604020202020204"/>
                <a:cs typeface="Arial" panose="020B0604020202020204"/>
              </a:rPr>
              <a:t> </a:t>
            </a:r>
            <a:r>
              <a:rPr sz="2600" b="1" dirty="0">
                <a:latin typeface="Arial" panose="020B0604020202020204"/>
                <a:cs typeface="Arial" panose="020B0604020202020204"/>
              </a:rPr>
              <a:t>τους</a:t>
            </a:r>
            <a:r>
              <a:rPr sz="2600" b="1" spc="-35" dirty="0">
                <a:latin typeface="Arial" panose="020B0604020202020204"/>
                <a:cs typeface="Arial" panose="020B0604020202020204"/>
              </a:rPr>
              <a:t> </a:t>
            </a:r>
            <a:r>
              <a:rPr sz="2600" b="1" spc="-25" dirty="0">
                <a:latin typeface="Arial" panose="020B0604020202020204"/>
                <a:cs typeface="Arial" panose="020B0604020202020204"/>
              </a:rPr>
              <a:t>με </a:t>
            </a:r>
            <a:r>
              <a:rPr sz="2600" b="1" dirty="0">
                <a:latin typeface="Arial" panose="020B0604020202020204"/>
                <a:cs typeface="Arial" panose="020B0604020202020204"/>
              </a:rPr>
              <a:t>δοκιμή</a:t>
            </a:r>
            <a:r>
              <a:rPr sz="2600" b="1" spc="-5" dirty="0">
                <a:latin typeface="Arial" panose="020B0604020202020204"/>
                <a:cs typeface="Arial" panose="020B0604020202020204"/>
              </a:rPr>
              <a:t> </a:t>
            </a:r>
            <a:r>
              <a:rPr sz="2600" b="1" spc="-10" dirty="0">
                <a:latin typeface="Arial" panose="020B0604020202020204"/>
                <a:cs typeface="Arial" panose="020B0604020202020204"/>
              </a:rPr>
              <a:t>πίεσης:</a:t>
            </a:r>
            <a:endParaRPr sz="2600">
              <a:latin typeface="Arial" panose="020B0604020202020204"/>
              <a:cs typeface="Arial" panose="020B0604020202020204"/>
            </a:endParaRPr>
          </a:p>
          <a:p>
            <a:pPr marL="104140">
              <a:lnSpc>
                <a:spcPts val="2825"/>
              </a:lnSpc>
            </a:pPr>
            <a:r>
              <a:rPr sz="2600" b="1" dirty="0">
                <a:latin typeface="Arial" panose="020B0604020202020204"/>
                <a:cs typeface="Arial" panose="020B0604020202020204"/>
              </a:rPr>
              <a:t>Tαπώστε</a:t>
            </a:r>
            <a:r>
              <a:rPr sz="2600" b="1" spc="-30" dirty="0">
                <a:latin typeface="Arial" panose="020B0604020202020204"/>
                <a:cs typeface="Arial" panose="020B0604020202020204"/>
              </a:rPr>
              <a:t> </a:t>
            </a:r>
            <a:r>
              <a:rPr sz="2600" b="1" dirty="0">
                <a:latin typeface="Arial" panose="020B0604020202020204"/>
                <a:cs typeface="Arial" panose="020B0604020202020204"/>
              </a:rPr>
              <a:t>τη</a:t>
            </a:r>
            <a:r>
              <a:rPr sz="2600" b="1" spc="-25" dirty="0">
                <a:latin typeface="Arial" panose="020B0604020202020204"/>
                <a:cs typeface="Arial" panose="020B0604020202020204"/>
              </a:rPr>
              <a:t> </a:t>
            </a:r>
            <a:r>
              <a:rPr sz="2600" b="1" dirty="0">
                <a:latin typeface="Arial" panose="020B0604020202020204"/>
                <a:cs typeface="Arial" panose="020B0604020202020204"/>
              </a:rPr>
              <a:t>μία</a:t>
            </a:r>
            <a:r>
              <a:rPr sz="2600" b="1" spc="-25" dirty="0">
                <a:latin typeface="Arial" panose="020B0604020202020204"/>
                <a:cs typeface="Arial" panose="020B0604020202020204"/>
              </a:rPr>
              <a:t> </a:t>
            </a:r>
            <a:r>
              <a:rPr sz="2600" b="1" dirty="0">
                <a:latin typeface="Arial" panose="020B0604020202020204"/>
                <a:cs typeface="Arial" panose="020B0604020202020204"/>
              </a:rPr>
              <a:t>από</a:t>
            </a:r>
            <a:r>
              <a:rPr sz="2600" b="1" spc="-15" dirty="0">
                <a:latin typeface="Arial" panose="020B0604020202020204"/>
                <a:cs typeface="Arial" panose="020B0604020202020204"/>
              </a:rPr>
              <a:t> </a:t>
            </a:r>
            <a:r>
              <a:rPr sz="2600" b="1" dirty="0">
                <a:latin typeface="Arial" panose="020B0604020202020204"/>
                <a:cs typeface="Arial" panose="020B0604020202020204"/>
              </a:rPr>
              <a:t>τις</a:t>
            </a:r>
            <a:r>
              <a:rPr sz="2600" b="1" spc="-20" dirty="0">
                <a:latin typeface="Arial" panose="020B0604020202020204"/>
                <a:cs typeface="Arial" panose="020B0604020202020204"/>
              </a:rPr>
              <a:t> </a:t>
            </a:r>
            <a:r>
              <a:rPr sz="2600" b="1" dirty="0">
                <a:latin typeface="Arial" panose="020B0604020202020204"/>
                <a:cs typeface="Arial" panose="020B0604020202020204"/>
              </a:rPr>
              <a:t>συνδέσεις</a:t>
            </a:r>
            <a:r>
              <a:rPr sz="2600" b="1" spc="-20" dirty="0">
                <a:latin typeface="Arial" panose="020B0604020202020204"/>
                <a:cs typeface="Arial" panose="020B0604020202020204"/>
              </a:rPr>
              <a:t> </a:t>
            </a:r>
            <a:r>
              <a:rPr sz="2600" b="1" dirty="0">
                <a:latin typeface="Arial" panose="020B0604020202020204"/>
                <a:cs typeface="Arial" panose="020B0604020202020204"/>
              </a:rPr>
              <a:t>ψύξης</a:t>
            </a:r>
            <a:r>
              <a:rPr sz="2600" b="1" spc="-20" dirty="0">
                <a:latin typeface="Arial" panose="020B0604020202020204"/>
                <a:cs typeface="Arial" panose="020B0604020202020204"/>
              </a:rPr>
              <a:t> </a:t>
            </a:r>
            <a:r>
              <a:rPr sz="2600" b="1" dirty="0">
                <a:latin typeface="Arial" panose="020B0604020202020204"/>
                <a:cs typeface="Arial" panose="020B0604020202020204"/>
              </a:rPr>
              <a:t>του</a:t>
            </a:r>
            <a:r>
              <a:rPr sz="2600" b="1" spc="-20" dirty="0">
                <a:latin typeface="Arial" panose="020B0604020202020204"/>
                <a:cs typeface="Arial" panose="020B0604020202020204"/>
              </a:rPr>
              <a:t> </a:t>
            </a:r>
            <a:r>
              <a:rPr sz="2600" b="1" spc="-10" dirty="0">
                <a:latin typeface="Arial" panose="020B0604020202020204"/>
                <a:cs typeface="Arial" panose="020B0604020202020204"/>
              </a:rPr>
              <a:t>εγχυτή-</a:t>
            </a:r>
            <a:endParaRPr sz="2600">
              <a:latin typeface="Arial" panose="020B0604020202020204"/>
              <a:cs typeface="Arial" panose="020B0604020202020204"/>
            </a:endParaRPr>
          </a:p>
          <a:p>
            <a:pPr marL="12700" marR="7620">
              <a:lnSpc>
                <a:spcPct val="95000"/>
              </a:lnSpc>
              <a:spcBef>
                <a:spcPts val="75"/>
              </a:spcBef>
            </a:pPr>
            <a:r>
              <a:rPr sz="2600" b="1" dirty="0">
                <a:latin typeface="Arial" panose="020B0604020202020204"/>
                <a:cs typeface="Arial" panose="020B0604020202020204"/>
              </a:rPr>
              <a:t>ρα</a:t>
            </a:r>
            <a:r>
              <a:rPr sz="2600" b="1" spc="-50" dirty="0">
                <a:latin typeface="Arial" panose="020B0604020202020204"/>
                <a:cs typeface="Arial" panose="020B0604020202020204"/>
              </a:rPr>
              <a:t> </a:t>
            </a:r>
            <a:r>
              <a:rPr sz="2600" b="1" dirty="0">
                <a:latin typeface="Arial" panose="020B0604020202020204"/>
                <a:cs typeface="Arial" panose="020B0604020202020204"/>
              </a:rPr>
              <a:t>και</a:t>
            </a:r>
            <a:r>
              <a:rPr sz="2600" b="1" spc="-40" dirty="0">
                <a:latin typeface="Arial" panose="020B0604020202020204"/>
                <a:cs typeface="Arial" panose="020B0604020202020204"/>
              </a:rPr>
              <a:t> </a:t>
            </a:r>
            <a:r>
              <a:rPr sz="2600" b="1" dirty="0">
                <a:latin typeface="Arial" panose="020B0604020202020204"/>
                <a:cs typeface="Arial" panose="020B0604020202020204"/>
              </a:rPr>
              <a:t>γεμίστε</a:t>
            </a:r>
            <a:r>
              <a:rPr sz="2600" b="1" spc="-35" dirty="0">
                <a:latin typeface="Arial" panose="020B0604020202020204"/>
                <a:cs typeface="Arial" panose="020B0604020202020204"/>
              </a:rPr>
              <a:t> </a:t>
            </a:r>
            <a:r>
              <a:rPr sz="2600" b="1" dirty="0">
                <a:latin typeface="Arial" panose="020B0604020202020204"/>
                <a:cs typeface="Arial" panose="020B0604020202020204"/>
              </a:rPr>
              <a:t>το</a:t>
            </a:r>
            <a:r>
              <a:rPr sz="2600" b="1" spc="-30" dirty="0">
                <a:latin typeface="Arial" panose="020B0604020202020204"/>
                <a:cs typeface="Arial" panose="020B0604020202020204"/>
              </a:rPr>
              <a:t> </a:t>
            </a:r>
            <a:r>
              <a:rPr sz="2600" b="1" dirty="0">
                <a:latin typeface="Arial" panose="020B0604020202020204"/>
                <a:cs typeface="Arial" panose="020B0604020202020204"/>
              </a:rPr>
              <a:t>χώρο</a:t>
            </a:r>
            <a:r>
              <a:rPr sz="2600" b="1" spc="-30" dirty="0">
                <a:latin typeface="Arial" panose="020B0604020202020204"/>
                <a:cs typeface="Arial" panose="020B0604020202020204"/>
              </a:rPr>
              <a:t> </a:t>
            </a:r>
            <a:r>
              <a:rPr sz="2600" b="1" dirty="0">
                <a:latin typeface="Arial" panose="020B0604020202020204"/>
                <a:cs typeface="Arial" panose="020B0604020202020204"/>
              </a:rPr>
              <a:t>ψύξης</a:t>
            </a:r>
            <a:r>
              <a:rPr sz="2600" b="1" spc="-35" dirty="0">
                <a:latin typeface="Arial" panose="020B0604020202020204"/>
                <a:cs typeface="Arial" panose="020B0604020202020204"/>
              </a:rPr>
              <a:t> </a:t>
            </a:r>
            <a:r>
              <a:rPr sz="2600" b="1" dirty="0">
                <a:latin typeface="Arial" panose="020B0604020202020204"/>
                <a:cs typeface="Arial" panose="020B0604020202020204"/>
              </a:rPr>
              <a:t>του</a:t>
            </a:r>
            <a:r>
              <a:rPr sz="2600" b="1" spc="-35" dirty="0">
                <a:latin typeface="Arial" panose="020B0604020202020204"/>
                <a:cs typeface="Arial" panose="020B0604020202020204"/>
              </a:rPr>
              <a:t> </a:t>
            </a:r>
            <a:r>
              <a:rPr sz="2600" b="1" dirty="0">
                <a:latin typeface="Arial" panose="020B0604020202020204"/>
                <a:cs typeface="Arial" panose="020B0604020202020204"/>
              </a:rPr>
              <a:t>εγχυτήρα</a:t>
            </a:r>
            <a:r>
              <a:rPr sz="2600" b="1" spc="-40" dirty="0">
                <a:latin typeface="Arial" panose="020B0604020202020204"/>
                <a:cs typeface="Arial" panose="020B0604020202020204"/>
              </a:rPr>
              <a:t> </a:t>
            </a:r>
            <a:r>
              <a:rPr sz="2600" b="1" dirty="0">
                <a:latin typeface="Arial" panose="020B0604020202020204"/>
                <a:cs typeface="Arial" panose="020B0604020202020204"/>
              </a:rPr>
              <a:t>με</a:t>
            </a:r>
            <a:r>
              <a:rPr sz="2600" b="1" spc="-45" dirty="0">
                <a:latin typeface="Arial" panose="020B0604020202020204"/>
                <a:cs typeface="Arial" panose="020B0604020202020204"/>
              </a:rPr>
              <a:t> </a:t>
            </a:r>
            <a:r>
              <a:rPr sz="2600" b="1" dirty="0">
                <a:latin typeface="Arial" panose="020B0604020202020204"/>
                <a:cs typeface="Arial" panose="020B0604020202020204"/>
              </a:rPr>
              <a:t>νερό</a:t>
            </a:r>
            <a:r>
              <a:rPr sz="2600" b="1" spc="-30" dirty="0">
                <a:latin typeface="Arial" panose="020B0604020202020204"/>
                <a:cs typeface="Arial" panose="020B0604020202020204"/>
              </a:rPr>
              <a:t> </a:t>
            </a:r>
            <a:r>
              <a:rPr sz="2600" b="1" spc="-50" dirty="0">
                <a:latin typeface="Arial" panose="020B0604020202020204"/>
                <a:cs typeface="Arial" panose="020B0604020202020204"/>
              </a:rPr>
              <a:t>ή </a:t>
            </a:r>
            <a:r>
              <a:rPr sz="2600" b="1" dirty="0">
                <a:latin typeface="Arial" panose="020B0604020202020204"/>
                <a:cs typeface="Arial" panose="020B0604020202020204"/>
              </a:rPr>
              <a:t>καύσιμο,</a:t>
            </a:r>
            <a:r>
              <a:rPr sz="2600" b="1" spc="-50" dirty="0">
                <a:latin typeface="Arial" panose="020B0604020202020204"/>
                <a:cs typeface="Arial" panose="020B0604020202020204"/>
              </a:rPr>
              <a:t> </a:t>
            </a:r>
            <a:r>
              <a:rPr sz="2600" b="1" dirty="0">
                <a:latin typeface="Arial" panose="020B0604020202020204"/>
                <a:cs typeface="Arial" panose="020B0604020202020204"/>
              </a:rPr>
              <a:t>ανάλογα</a:t>
            </a:r>
            <a:r>
              <a:rPr sz="2600" b="1" spc="-40" dirty="0">
                <a:latin typeface="Arial" panose="020B0604020202020204"/>
                <a:cs typeface="Arial" panose="020B0604020202020204"/>
              </a:rPr>
              <a:t> </a:t>
            </a:r>
            <a:r>
              <a:rPr sz="2600" b="1" dirty="0">
                <a:latin typeface="Arial" panose="020B0604020202020204"/>
                <a:cs typeface="Arial" panose="020B0604020202020204"/>
              </a:rPr>
              <a:t>με</a:t>
            </a:r>
            <a:r>
              <a:rPr sz="2600" b="1" spc="-35" dirty="0">
                <a:latin typeface="Arial" panose="020B0604020202020204"/>
                <a:cs typeface="Arial" panose="020B0604020202020204"/>
              </a:rPr>
              <a:t> </a:t>
            </a:r>
            <a:r>
              <a:rPr sz="2600" b="1" dirty="0">
                <a:latin typeface="Arial" panose="020B0604020202020204"/>
                <a:cs typeface="Arial" panose="020B0604020202020204"/>
              </a:rPr>
              <a:t>το</a:t>
            </a:r>
            <a:r>
              <a:rPr sz="2600" b="1" spc="-25" dirty="0">
                <a:latin typeface="Arial" panose="020B0604020202020204"/>
                <a:cs typeface="Arial" panose="020B0604020202020204"/>
              </a:rPr>
              <a:t> </a:t>
            </a:r>
            <a:r>
              <a:rPr sz="2600" b="1" dirty="0">
                <a:latin typeface="Arial" panose="020B0604020202020204"/>
                <a:cs typeface="Arial" panose="020B0604020202020204"/>
              </a:rPr>
              <a:t>μέσο</a:t>
            </a:r>
            <a:r>
              <a:rPr sz="2600" b="1" spc="-40" dirty="0">
                <a:latin typeface="Arial" panose="020B0604020202020204"/>
                <a:cs typeface="Arial" panose="020B0604020202020204"/>
              </a:rPr>
              <a:t> </a:t>
            </a:r>
            <a:r>
              <a:rPr sz="2600" b="1" dirty="0">
                <a:latin typeface="Arial" panose="020B0604020202020204"/>
                <a:cs typeface="Arial" panose="020B0604020202020204"/>
              </a:rPr>
              <a:t>ψύξης.</a:t>
            </a:r>
            <a:r>
              <a:rPr sz="2600" b="1" spc="-40" dirty="0">
                <a:latin typeface="Arial" panose="020B0604020202020204"/>
                <a:cs typeface="Arial" panose="020B0604020202020204"/>
              </a:rPr>
              <a:t> </a:t>
            </a:r>
            <a:r>
              <a:rPr sz="2600" b="1" dirty="0">
                <a:latin typeface="Arial" panose="020B0604020202020204"/>
                <a:cs typeface="Arial" panose="020B0604020202020204"/>
              </a:rPr>
              <a:t>Στη</a:t>
            </a:r>
            <a:r>
              <a:rPr sz="2600" b="1" spc="-25" dirty="0">
                <a:latin typeface="Arial" panose="020B0604020202020204"/>
                <a:cs typeface="Arial" panose="020B0604020202020204"/>
              </a:rPr>
              <a:t> </a:t>
            </a:r>
            <a:r>
              <a:rPr sz="2600" b="1" spc="-10" dirty="0">
                <a:latin typeface="Arial" panose="020B0604020202020204"/>
                <a:cs typeface="Arial" panose="020B0604020202020204"/>
              </a:rPr>
              <a:t>συνέχεια </a:t>
            </a:r>
            <a:r>
              <a:rPr sz="2600" b="1" dirty="0">
                <a:latin typeface="Arial" panose="020B0604020202020204"/>
                <a:cs typeface="Arial" panose="020B0604020202020204"/>
              </a:rPr>
              <a:t>συνδέστε</a:t>
            </a:r>
            <a:r>
              <a:rPr sz="2600" b="1" spc="-40" dirty="0">
                <a:latin typeface="Arial" panose="020B0604020202020204"/>
                <a:cs typeface="Arial" panose="020B0604020202020204"/>
              </a:rPr>
              <a:t> </a:t>
            </a:r>
            <a:r>
              <a:rPr sz="2600" b="1" dirty="0">
                <a:latin typeface="Arial" panose="020B0604020202020204"/>
                <a:cs typeface="Arial" panose="020B0604020202020204"/>
              </a:rPr>
              <a:t>μια</a:t>
            </a:r>
            <a:r>
              <a:rPr sz="2600" b="1" spc="-35" dirty="0">
                <a:latin typeface="Arial" panose="020B0604020202020204"/>
                <a:cs typeface="Arial" panose="020B0604020202020204"/>
              </a:rPr>
              <a:t> </a:t>
            </a:r>
            <a:r>
              <a:rPr sz="2600" b="1" dirty="0">
                <a:latin typeface="Arial" panose="020B0604020202020204"/>
                <a:cs typeface="Arial" panose="020B0604020202020204"/>
              </a:rPr>
              <a:t>παροχή</a:t>
            </a:r>
            <a:r>
              <a:rPr sz="2600" b="1" spc="-25" dirty="0">
                <a:latin typeface="Arial" panose="020B0604020202020204"/>
                <a:cs typeface="Arial" panose="020B0604020202020204"/>
              </a:rPr>
              <a:t> </a:t>
            </a:r>
            <a:r>
              <a:rPr sz="2600" b="1" dirty="0">
                <a:latin typeface="Arial" panose="020B0604020202020204"/>
                <a:cs typeface="Arial" panose="020B0604020202020204"/>
              </a:rPr>
              <a:t>αέρα</a:t>
            </a:r>
            <a:r>
              <a:rPr sz="2600" b="1" spc="-35" dirty="0">
                <a:latin typeface="Arial" panose="020B0604020202020204"/>
                <a:cs typeface="Arial" panose="020B0604020202020204"/>
              </a:rPr>
              <a:t> </a:t>
            </a:r>
            <a:r>
              <a:rPr sz="2600" b="1" dirty="0">
                <a:latin typeface="Arial" panose="020B0604020202020204"/>
                <a:cs typeface="Arial" panose="020B0604020202020204"/>
              </a:rPr>
              <a:t>χαμηλής</a:t>
            </a:r>
            <a:r>
              <a:rPr sz="2600" b="1" spc="-30" dirty="0">
                <a:latin typeface="Arial" panose="020B0604020202020204"/>
                <a:cs typeface="Arial" panose="020B0604020202020204"/>
              </a:rPr>
              <a:t> </a:t>
            </a:r>
            <a:r>
              <a:rPr sz="2600" b="1" dirty="0">
                <a:latin typeface="Arial" panose="020B0604020202020204"/>
                <a:cs typeface="Arial" panose="020B0604020202020204"/>
              </a:rPr>
              <a:t>πίεσης</a:t>
            </a:r>
            <a:r>
              <a:rPr sz="2600" b="1" spc="-35" dirty="0">
                <a:latin typeface="Arial" panose="020B0604020202020204"/>
                <a:cs typeface="Arial" panose="020B0604020202020204"/>
              </a:rPr>
              <a:t> </a:t>
            </a:r>
            <a:r>
              <a:rPr sz="2600" b="1">
                <a:latin typeface="Arial" panose="020B0604020202020204"/>
                <a:cs typeface="Arial" panose="020B0604020202020204"/>
              </a:rPr>
              <a:t>στην</a:t>
            </a:r>
            <a:r>
              <a:rPr sz="2600" b="1" spc="-25">
                <a:latin typeface="Arial" panose="020B0604020202020204"/>
                <a:cs typeface="Arial" panose="020B0604020202020204"/>
              </a:rPr>
              <a:t> </a:t>
            </a:r>
            <a:endParaRPr lang="el-GR" sz="2600" b="1" spc="-25" dirty="0" smtClean="0">
              <a:latin typeface="Arial" panose="020B0604020202020204"/>
              <a:cs typeface="Arial" panose="020B0604020202020204"/>
            </a:endParaRPr>
          </a:p>
          <a:p>
            <a:pPr marL="12700" marR="7620">
              <a:lnSpc>
                <a:spcPct val="95000"/>
              </a:lnSpc>
              <a:spcBef>
                <a:spcPts val="75"/>
              </a:spcBef>
            </a:pPr>
            <a:r>
              <a:rPr sz="2600" b="1" spc="-25" smtClean="0">
                <a:latin typeface="Arial" panose="020B0604020202020204"/>
                <a:cs typeface="Arial" panose="020B0604020202020204"/>
              </a:rPr>
              <a:t>άλ</a:t>
            </a:r>
            <a:r>
              <a:rPr sz="2600" b="1" smtClean="0">
                <a:latin typeface="Arial" panose="020B0604020202020204"/>
                <a:cs typeface="Arial" panose="020B0604020202020204"/>
              </a:rPr>
              <a:t>λη</a:t>
            </a:r>
            <a:r>
              <a:rPr sz="2600" b="1" spc="-25" smtClean="0">
                <a:latin typeface="Arial" panose="020B0604020202020204"/>
                <a:cs typeface="Arial" panose="020B0604020202020204"/>
              </a:rPr>
              <a:t> </a:t>
            </a:r>
            <a:r>
              <a:rPr sz="2600" b="1" dirty="0">
                <a:latin typeface="Arial" panose="020B0604020202020204"/>
                <a:cs typeface="Arial" panose="020B0604020202020204"/>
              </a:rPr>
              <a:t>σύνδεση.</a:t>
            </a:r>
            <a:r>
              <a:rPr sz="2600" b="1" spc="-125" dirty="0">
                <a:latin typeface="Arial" panose="020B0604020202020204"/>
                <a:cs typeface="Arial" panose="020B0604020202020204"/>
              </a:rPr>
              <a:t> </a:t>
            </a:r>
            <a:r>
              <a:rPr sz="2600" b="1" dirty="0">
                <a:latin typeface="Arial" panose="020B0604020202020204"/>
                <a:cs typeface="Arial" panose="020B0604020202020204"/>
              </a:rPr>
              <a:t>Αφήστε</a:t>
            </a:r>
            <a:r>
              <a:rPr sz="2600" b="1" spc="-20" dirty="0">
                <a:latin typeface="Arial" panose="020B0604020202020204"/>
                <a:cs typeface="Arial" panose="020B0604020202020204"/>
              </a:rPr>
              <a:t> </a:t>
            </a:r>
            <a:r>
              <a:rPr sz="2600" b="1" dirty="0">
                <a:latin typeface="Arial" panose="020B0604020202020204"/>
                <a:cs typeface="Arial" panose="020B0604020202020204"/>
              </a:rPr>
              <a:t>τον</a:t>
            </a:r>
            <a:r>
              <a:rPr sz="2600" b="1" spc="-20" dirty="0">
                <a:latin typeface="Arial" panose="020B0604020202020204"/>
                <a:cs typeface="Arial" panose="020B0604020202020204"/>
              </a:rPr>
              <a:t> </a:t>
            </a:r>
            <a:r>
              <a:rPr sz="2600" b="1" dirty="0">
                <a:latin typeface="Arial" panose="020B0604020202020204"/>
                <a:cs typeface="Arial" panose="020B0604020202020204"/>
              </a:rPr>
              <a:t>αέρα</a:t>
            </a:r>
            <a:r>
              <a:rPr sz="2600" b="1" spc="-20" dirty="0">
                <a:latin typeface="Arial" panose="020B0604020202020204"/>
                <a:cs typeface="Arial" panose="020B0604020202020204"/>
              </a:rPr>
              <a:t> </a:t>
            </a:r>
            <a:r>
              <a:rPr sz="2600" b="1" dirty="0">
                <a:latin typeface="Arial" panose="020B0604020202020204"/>
                <a:cs typeface="Arial" panose="020B0604020202020204"/>
              </a:rPr>
              <a:t>σε</a:t>
            </a:r>
            <a:r>
              <a:rPr sz="2600" b="1" spc="-20" dirty="0">
                <a:latin typeface="Arial" panose="020B0604020202020204"/>
                <a:cs typeface="Arial" panose="020B0604020202020204"/>
              </a:rPr>
              <a:t> </a:t>
            </a:r>
            <a:r>
              <a:rPr sz="2600" b="1" dirty="0">
                <a:latin typeface="Arial" panose="020B0604020202020204"/>
                <a:cs typeface="Arial" panose="020B0604020202020204"/>
              </a:rPr>
              <a:t>λειτουργία</a:t>
            </a:r>
            <a:r>
              <a:rPr sz="2600" b="1" spc="-30" dirty="0">
                <a:latin typeface="Arial" panose="020B0604020202020204"/>
                <a:cs typeface="Arial" panose="020B0604020202020204"/>
              </a:rPr>
              <a:t> </a:t>
            </a:r>
            <a:r>
              <a:rPr sz="2600" b="1" dirty="0">
                <a:latin typeface="Arial" panose="020B0604020202020204"/>
                <a:cs typeface="Arial" panose="020B0604020202020204"/>
              </a:rPr>
              <a:t>για</a:t>
            </a:r>
            <a:r>
              <a:rPr sz="2600" b="1" spc="-20" dirty="0">
                <a:latin typeface="Arial" panose="020B0604020202020204"/>
                <a:cs typeface="Arial" panose="020B0604020202020204"/>
              </a:rPr>
              <a:t> </a:t>
            </a:r>
            <a:r>
              <a:rPr sz="2600" b="1" spc="-10" dirty="0">
                <a:latin typeface="Arial" panose="020B0604020202020204"/>
                <a:cs typeface="Arial" panose="020B0604020202020204"/>
              </a:rPr>
              <a:t>μικρό </a:t>
            </a:r>
            <a:r>
              <a:rPr sz="2600" b="1" dirty="0">
                <a:latin typeface="Arial" panose="020B0604020202020204"/>
                <a:cs typeface="Arial" panose="020B0604020202020204"/>
              </a:rPr>
              <a:t>χρονικό</a:t>
            </a:r>
            <a:r>
              <a:rPr sz="2600" b="1" spc="-45" dirty="0">
                <a:latin typeface="Arial" panose="020B0604020202020204"/>
                <a:cs typeface="Arial" panose="020B0604020202020204"/>
              </a:rPr>
              <a:t> </a:t>
            </a:r>
            <a:r>
              <a:rPr sz="2600" b="1" dirty="0">
                <a:latin typeface="Arial" panose="020B0604020202020204"/>
                <a:cs typeface="Arial" panose="020B0604020202020204"/>
              </a:rPr>
              <a:t>διάστημα</a:t>
            </a:r>
            <a:r>
              <a:rPr sz="2600" b="1" spc="-40" dirty="0">
                <a:latin typeface="Arial" panose="020B0604020202020204"/>
                <a:cs typeface="Arial" panose="020B0604020202020204"/>
              </a:rPr>
              <a:t> </a:t>
            </a:r>
            <a:r>
              <a:rPr sz="2600" b="1" dirty="0">
                <a:latin typeface="Arial" panose="020B0604020202020204"/>
                <a:cs typeface="Arial" panose="020B0604020202020204"/>
              </a:rPr>
              <a:t>και</a:t>
            </a:r>
            <a:r>
              <a:rPr sz="2600" b="1" spc="-35" dirty="0">
                <a:latin typeface="Arial" panose="020B0604020202020204"/>
                <a:cs typeface="Arial" panose="020B0604020202020204"/>
              </a:rPr>
              <a:t> </a:t>
            </a:r>
            <a:r>
              <a:rPr sz="2600" b="1" dirty="0">
                <a:latin typeface="Arial" panose="020B0604020202020204"/>
                <a:cs typeface="Arial" panose="020B0604020202020204"/>
              </a:rPr>
              <a:t>ελέγξτε</a:t>
            </a:r>
            <a:r>
              <a:rPr sz="2600" b="1" spc="-45" dirty="0">
                <a:latin typeface="Arial" panose="020B0604020202020204"/>
                <a:cs typeface="Arial" panose="020B0604020202020204"/>
              </a:rPr>
              <a:t> </a:t>
            </a:r>
            <a:r>
              <a:rPr sz="2600" b="1" dirty="0">
                <a:latin typeface="Arial" panose="020B0604020202020204"/>
                <a:cs typeface="Arial" panose="020B0604020202020204"/>
              </a:rPr>
              <a:t>για</a:t>
            </a:r>
            <a:r>
              <a:rPr sz="2600" b="1" spc="-40" dirty="0">
                <a:latin typeface="Arial" panose="020B0604020202020204"/>
                <a:cs typeface="Arial" panose="020B0604020202020204"/>
              </a:rPr>
              <a:t> </a:t>
            </a:r>
            <a:r>
              <a:rPr sz="2600" b="1" dirty="0">
                <a:latin typeface="Arial" panose="020B0604020202020204"/>
                <a:cs typeface="Arial" panose="020B0604020202020204"/>
              </a:rPr>
              <a:t>εσωτερική</a:t>
            </a:r>
            <a:r>
              <a:rPr sz="2600" b="1" spc="-30" dirty="0">
                <a:latin typeface="Arial" panose="020B0604020202020204"/>
                <a:cs typeface="Arial" panose="020B0604020202020204"/>
              </a:rPr>
              <a:t> </a:t>
            </a:r>
            <a:r>
              <a:rPr sz="2600" b="1">
                <a:latin typeface="Arial" panose="020B0604020202020204"/>
                <a:cs typeface="Arial" panose="020B0604020202020204"/>
              </a:rPr>
              <a:t>ή</a:t>
            </a:r>
            <a:r>
              <a:rPr sz="2600" b="1" spc="-30">
                <a:latin typeface="Arial" panose="020B0604020202020204"/>
                <a:cs typeface="Arial" panose="020B0604020202020204"/>
              </a:rPr>
              <a:t> </a:t>
            </a:r>
            <a:r>
              <a:rPr sz="2600" b="1" spc="-10" smtClean="0">
                <a:latin typeface="Arial" panose="020B0604020202020204"/>
                <a:cs typeface="Arial" panose="020B0604020202020204"/>
              </a:rPr>
              <a:t>εξωτε</a:t>
            </a:r>
            <a:r>
              <a:rPr sz="2600" b="1" smtClean="0">
                <a:latin typeface="Arial" panose="020B0604020202020204"/>
                <a:cs typeface="Arial" panose="020B0604020202020204"/>
              </a:rPr>
              <a:t>ρική</a:t>
            </a:r>
            <a:r>
              <a:rPr sz="2600" b="1" spc="-10" smtClean="0">
                <a:latin typeface="Arial" panose="020B0604020202020204"/>
                <a:cs typeface="Arial" panose="020B0604020202020204"/>
              </a:rPr>
              <a:t> </a:t>
            </a:r>
            <a:r>
              <a:rPr sz="2600" b="1" spc="-10" dirty="0">
                <a:latin typeface="Arial" panose="020B0604020202020204"/>
                <a:cs typeface="Arial" panose="020B0604020202020204"/>
              </a:rPr>
              <a:t>διαρροή.</a:t>
            </a:r>
            <a:endParaRPr sz="2600">
              <a:latin typeface="Arial" panose="020B0604020202020204"/>
              <a:cs typeface="Arial" panose="020B0604020202020204"/>
            </a:endParaRPr>
          </a:p>
          <a:p>
            <a:pPr>
              <a:lnSpc>
                <a:spcPct val="100000"/>
              </a:lnSpc>
              <a:spcBef>
                <a:spcPts val="30"/>
              </a:spcBef>
            </a:pPr>
            <a:endParaRPr sz="3600">
              <a:latin typeface="Arial" panose="020B0604020202020204"/>
              <a:cs typeface="Arial" panose="020B0604020202020204"/>
            </a:endParaRPr>
          </a:p>
          <a:p>
            <a:pPr marL="12700" marR="28575" indent="91440">
              <a:lnSpc>
                <a:spcPct val="95000"/>
              </a:lnSpc>
            </a:pPr>
            <a:r>
              <a:rPr sz="2600" b="1" dirty="0">
                <a:solidFill>
                  <a:srgbClr val="FF0000"/>
                </a:solidFill>
                <a:latin typeface="Arial" panose="020B0604020202020204"/>
                <a:cs typeface="Arial" panose="020B0604020202020204"/>
              </a:rPr>
              <a:t>Η</a:t>
            </a:r>
            <a:r>
              <a:rPr sz="2600" b="1" spc="-5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δοκιμή</a:t>
            </a:r>
            <a:r>
              <a:rPr sz="2600" b="1" spc="-3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του</a:t>
            </a:r>
            <a:r>
              <a:rPr sz="2600" b="1" spc="-4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εγχυτήρα</a:t>
            </a:r>
            <a:r>
              <a:rPr sz="2600" b="1" spc="-4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καυσίμου</a:t>
            </a:r>
            <a:r>
              <a:rPr sz="2600" b="1" spc="-35" dirty="0">
                <a:solidFill>
                  <a:srgbClr val="FF0000"/>
                </a:solidFill>
                <a:latin typeface="Arial" panose="020B0604020202020204"/>
                <a:cs typeface="Arial" panose="020B0604020202020204"/>
              </a:rPr>
              <a:t> </a:t>
            </a:r>
            <a:r>
              <a:rPr sz="2600" b="1" spc="-10" dirty="0">
                <a:solidFill>
                  <a:srgbClr val="FF0000"/>
                </a:solidFill>
                <a:latin typeface="Arial" panose="020B0604020202020204"/>
                <a:cs typeface="Arial" panose="020B0604020202020204"/>
              </a:rPr>
              <a:t>πραγματοποιείται </a:t>
            </a:r>
            <a:r>
              <a:rPr sz="2600" b="1" dirty="0">
                <a:solidFill>
                  <a:srgbClr val="FF0000"/>
                </a:solidFill>
                <a:latin typeface="Arial" panose="020B0604020202020204"/>
                <a:cs typeface="Arial" panose="020B0604020202020204"/>
              </a:rPr>
              <a:t>συνήθως</a:t>
            </a:r>
            <a:r>
              <a:rPr sz="2600" b="1" spc="-15"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σε</a:t>
            </a:r>
            <a:r>
              <a:rPr sz="2600" b="1" spc="-2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ένα</a:t>
            </a:r>
            <a:r>
              <a:rPr sz="2600" b="1" spc="-15"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διάστημα</a:t>
            </a:r>
            <a:r>
              <a:rPr sz="2600" b="1" spc="-15"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2000</a:t>
            </a:r>
            <a:r>
              <a:rPr sz="2600" b="1" spc="-1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ωρών</a:t>
            </a:r>
            <a:r>
              <a:rPr sz="2600" b="1" spc="-10"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λειτουργίας</a:t>
            </a:r>
            <a:r>
              <a:rPr sz="2600" b="1" spc="-15" dirty="0">
                <a:solidFill>
                  <a:srgbClr val="FF0000"/>
                </a:solidFill>
                <a:latin typeface="Arial" panose="020B0604020202020204"/>
                <a:cs typeface="Arial" panose="020B0604020202020204"/>
              </a:rPr>
              <a:t> </a:t>
            </a:r>
            <a:r>
              <a:rPr sz="2600" b="1" spc="-25" dirty="0">
                <a:solidFill>
                  <a:srgbClr val="FF0000"/>
                </a:solidFill>
                <a:latin typeface="Arial" panose="020B0604020202020204"/>
                <a:cs typeface="Arial" panose="020B0604020202020204"/>
              </a:rPr>
              <a:t>για </a:t>
            </a:r>
            <a:r>
              <a:rPr sz="2600" b="1" dirty="0">
                <a:solidFill>
                  <a:srgbClr val="FF0000"/>
                </a:solidFill>
                <a:latin typeface="Arial" panose="020B0604020202020204"/>
                <a:cs typeface="Arial" panose="020B0604020202020204"/>
              </a:rPr>
              <a:t>τους</a:t>
            </a:r>
            <a:r>
              <a:rPr sz="2600" b="1" spc="-55"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θαλάσσιους</a:t>
            </a:r>
            <a:r>
              <a:rPr sz="2600" b="1" spc="-55" dirty="0">
                <a:solidFill>
                  <a:srgbClr val="FF0000"/>
                </a:solidFill>
                <a:latin typeface="Arial" panose="020B0604020202020204"/>
                <a:cs typeface="Arial" panose="020B0604020202020204"/>
              </a:rPr>
              <a:t> </a:t>
            </a:r>
            <a:r>
              <a:rPr sz="2600" b="1">
                <a:solidFill>
                  <a:srgbClr val="FF0000"/>
                </a:solidFill>
                <a:latin typeface="Arial" panose="020B0604020202020204"/>
                <a:cs typeface="Arial" panose="020B0604020202020204"/>
              </a:rPr>
              <a:t>κινητήρες</a:t>
            </a:r>
            <a:r>
              <a:rPr sz="2600" b="1" spc="-50">
                <a:solidFill>
                  <a:srgbClr val="FF0000"/>
                </a:solidFill>
                <a:latin typeface="Arial" panose="020B0604020202020204"/>
                <a:cs typeface="Arial" panose="020B0604020202020204"/>
              </a:rPr>
              <a:t> </a:t>
            </a:r>
            <a:r>
              <a:rPr sz="2600" b="1" spc="-10" smtClean="0">
                <a:solidFill>
                  <a:srgbClr val="FF0000"/>
                </a:solidFill>
                <a:latin typeface="Arial" panose="020B0604020202020204"/>
                <a:cs typeface="Arial" panose="020B0604020202020204"/>
              </a:rPr>
              <a:t>ντ</a:t>
            </a:r>
            <a:r>
              <a:rPr lang="el-GR" sz="2600" b="1" spc="-10" dirty="0" smtClean="0">
                <a:solidFill>
                  <a:srgbClr val="FF0000"/>
                </a:solidFill>
                <a:latin typeface="Arial" panose="020B0604020202020204"/>
                <a:cs typeface="Arial" panose="020B0604020202020204"/>
              </a:rPr>
              <a:t>ή</a:t>
            </a:r>
            <a:r>
              <a:rPr sz="2600" b="1" spc="-10" smtClean="0">
                <a:solidFill>
                  <a:srgbClr val="FF0000"/>
                </a:solidFill>
                <a:latin typeface="Arial" panose="020B0604020202020204"/>
                <a:cs typeface="Arial" panose="020B0604020202020204"/>
              </a:rPr>
              <a:t>ζελ</a:t>
            </a:r>
            <a:r>
              <a:rPr sz="2600" b="1" spc="-10" dirty="0">
                <a:solidFill>
                  <a:srgbClr val="FF0000"/>
                </a:solidFill>
                <a:latin typeface="Arial" panose="020B0604020202020204"/>
                <a:cs typeface="Arial" panose="020B0604020202020204"/>
              </a:rPr>
              <a:t>.</a:t>
            </a:r>
            <a:endParaRPr sz="2600">
              <a:latin typeface="Arial" panose="020B0604020202020204"/>
              <a:cs typeface="Arial" panose="020B0604020202020204"/>
            </a:endParaRPr>
          </a:p>
        </p:txBody>
      </p:sp>
      <p:sp>
        <p:nvSpPr>
          <p:cNvPr id="3" name="object 3"/>
          <p:cNvSpPr/>
          <p:nvPr/>
        </p:nvSpPr>
        <p:spPr>
          <a:xfrm>
            <a:off x="428596" y="142852"/>
            <a:ext cx="8215342" cy="71438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500034" y="214290"/>
            <a:ext cx="7598755"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a:solidFill>
                  <a:srgbClr val="FFFFFF"/>
                </a:solidFill>
                <a:latin typeface="Arial Black" panose="020B0A04020102020204"/>
                <a:cs typeface="Arial Black" panose="020B0A04020102020204"/>
              </a:rPr>
              <a:t>ΡΥΘΜΙΣΕΙΣ</a:t>
            </a:r>
            <a:r>
              <a:rPr sz="2400" b="0" u="none" spc="-80">
                <a:solidFill>
                  <a:srgbClr val="FFFFFF"/>
                </a:solidFill>
                <a:uFill>
                  <a:solidFill>
                    <a:srgbClr val="FFFFFF"/>
                  </a:solidFill>
                </a:uFill>
                <a:latin typeface="Arial Black" panose="020B0A04020102020204"/>
                <a:cs typeface="Arial Black" panose="020B0A04020102020204"/>
              </a:rPr>
              <a:t> </a:t>
            </a:r>
            <a:r>
              <a:rPr sz="2400" b="0" u="none" smtClean="0">
                <a:solidFill>
                  <a:srgbClr val="FFFFFF"/>
                </a:solidFill>
                <a:latin typeface="Arial Black" panose="020B0A04020102020204"/>
                <a:cs typeface="Arial Black" panose="020B0A04020102020204"/>
              </a:rPr>
              <a:t>ΚΑΥΣΤΗΡ</a:t>
            </a:r>
            <a:r>
              <a:rPr lang="el-GR" sz="2400" b="0" u="none" dirty="0" smtClean="0">
                <a:solidFill>
                  <a:srgbClr val="FFFFFF"/>
                </a:solidFill>
                <a:latin typeface="Arial Black" panose="020B0A04020102020204"/>
                <a:cs typeface="Arial Black" panose="020B0A04020102020204"/>
              </a:rPr>
              <a:t>ΩΝ</a:t>
            </a:r>
            <a:r>
              <a:rPr sz="2400" b="0" u="none" spc="-70" smtClean="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75"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4χρονη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73050" y="938529"/>
            <a:ext cx="8625840" cy="5779770"/>
          </a:xfrm>
          <a:prstGeom prst="rect">
            <a:avLst/>
          </a:prstGeom>
        </p:spPr>
        <p:txBody>
          <a:bodyPr vert="horz" wrap="square" lIns="0" tIns="12700" rIns="0" bIns="0" rtlCol="0">
            <a:spAutoFit/>
          </a:bodyPr>
          <a:lstStyle/>
          <a:p>
            <a:pPr marL="2961640">
              <a:lnSpc>
                <a:spcPts val="2820"/>
              </a:lnSpc>
              <a:spcBef>
                <a:spcPts val="100"/>
              </a:spcBef>
            </a:pPr>
            <a:r>
              <a:rPr sz="2400" b="1" dirty="0">
                <a:solidFill>
                  <a:srgbClr val="0000FF"/>
                </a:solidFill>
                <a:latin typeface="Arial" panose="020B0604020202020204"/>
                <a:cs typeface="Arial" panose="020B0604020202020204"/>
              </a:rPr>
              <a:t>Δοκιμή</a:t>
            </a:r>
            <a:r>
              <a:rPr sz="2400" b="1" spc="-10" dirty="0">
                <a:solidFill>
                  <a:srgbClr val="0000FF"/>
                </a:solidFill>
                <a:latin typeface="Arial" panose="020B0604020202020204"/>
                <a:cs typeface="Arial" panose="020B0604020202020204"/>
              </a:rPr>
              <a:t> Εγχυτήρα</a:t>
            </a:r>
            <a:endParaRPr sz="2400">
              <a:latin typeface="Arial" panose="020B0604020202020204"/>
              <a:cs typeface="Arial" panose="020B0604020202020204"/>
            </a:endParaRPr>
          </a:p>
          <a:p>
            <a:pPr marL="12700" marR="48895" indent="78740">
              <a:lnSpc>
                <a:spcPts val="2510"/>
              </a:lnSpc>
              <a:spcBef>
                <a:spcPts val="130"/>
              </a:spcBef>
            </a:pPr>
            <a:r>
              <a:rPr sz="2200" b="1" spc="-30" dirty="0">
                <a:latin typeface="Arial" panose="020B0604020202020204"/>
                <a:cs typeface="Arial" panose="020B0604020202020204"/>
              </a:rPr>
              <a:t>Τα</a:t>
            </a:r>
            <a:r>
              <a:rPr sz="2200" b="1" spc="-65" dirty="0">
                <a:latin typeface="Arial" panose="020B0604020202020204"/>
                <a:cs typeface="Arial" panose="020B0604020202020204"/>
              </a:rPr>
              <a:t> </a:t>
            </a:r>
            <a:r>
              <a:rPr sz="2200" b="1" dirty="0">
                <a:latin typeface="Arial" panose="020B0604020202020204"/>
                <a:cs typeface="Arial" panose="020B0604020202020204"/>
              </a:rPr>
              <a:t>ακόλουθα</a:t>
            </a:r>
            <a:r>
              <a:rPr sz="2200" b="1" spc="-55" dirty="0">
                <a:latin typeface="Arial" panose="020B0604020202020204"/>
                <a:cs typeface="Arial" panose="020B0604020202020204"/>
              </a:rPr>
              <a:t> </a:t>
            </a:r>
            <a:r>
              <a:rPr sz="2200" b="1" dirty="0">
                <a:latin typeface="Arial" panose="020B0604020202020204"/>
                <a:cs typeface="Arial" panose="020B0604020202020204"/>
              </a:rPr>
              <a:t>σημεία</a:t>
            </a:r>
            <a:r>
              <a:rPr sz="2200" b="1" spc="-50" dirty="0">
                <a:latin typeface="Arial" panose="020B0604020202020204"/>
                <a:cs typeface="Arial" panose="020B0604020202020204"/>
              </a:rPr>
              <a:t> </a:t>
            </a:r>
            <a:r>
              <a:rPr sz="2200" b="1" dirty="0">
                <a:latin typeface="Arial" panose="020B0604020202020204"/>
                <a:cs typeface="Arial" panose="020B0604020202020204"/>
              </a:rPr>
              <a:t>που</a:t>
            </a:r>
            <a:r>
              <a:rPr sz="2200" b="1" spc="-50" dirty="0">
                <a:latin typeface="Arial" panose="020B0604020202020204"/>
                <a:cs typeface="Arial" panose="020B0604020202020204"/>
              </a:rPr>
              <a:t> </a:t>
            </a:r>
            <a:r>
              <a:rPr sz="2200" b="1" dirty="0">
                <a:latin typeface="Arial" panose="020B0604020202020204"/>
                <a:cs typeface="Arial" panose="020B0604020202020204"/>
              </a:rPr>
              <a:t>πρέπει</a:t>
            </a:r>
            <a:r>
              <a:rPr sz="2200" b="1" spc="-45" dirty="0">
                <a:latin typeface="Arial" panose="020B0604020202020204"/>
                <a:cs typeface="Arial" panose="020B0604020202020204"/>
              </a:rPr>
              <a:t> </a:t>
            </a:r>
            <a:r>
              <a:rPr sz="2200" b="1" dirty="0">
                <a:latin typeface="Arial" panose="020B0604020202020204"/>
                <a:cs typeface="Arial" panose="020B0604020202020204"/>
              </a:rPr>
              <a:t>να</a:t>
            </a:r>
            <a:r>
              <a:rPr sz="2200" b="1" spc="-55" dirty="0">
                <a:latin typeface="Arial" panose="020B0604020202020204"/>
                <a:cs typeface="Arial" panose="020B0604020202020204"/>
              </a:rPr>
              <a:t> </a:t>
            </a:r>
            <a:r>
              <a:rPr sz="2200" b="1" dirty="0">
                <a:latin typeface="Arial" panose="020B0604020202020204"/>
                <a:cs typeface="Arial" panose="020B0604020202020204"/>
              </a:rPr>
              <a:t>θυμάστε</a:t>
            </a:r>
            <a:r>
              <a:rPr sz="2200" b="1" spc="-50" dirty="0">
                <a:latin typeface="Arial" panose="020B0604020202020204"/>
                <a:cs typeface="Arial" panose="020B0604020202020204"/>
              </a:rPr>
              <a:t> </a:t>
            </a:r>
            <a:r>
              <a:rPr sz="2200" b="1" spc="-10" dirty="0">
                <a:latin typeface="Arial" panose="020B0604020202020204"/>
                <a:cs typeface="Arial" panose="020B0604020202020204"/>
              </a:rPr>
              <a:t>κατά</a:t>
            </a:r>
            <a:r>
              <a:rPr sz="2200" b="1" spc="-60" dirty="0">
                <a:latin typeface="Arial" panose="020B0604020202020204"/>
                <a:cs typeface="Arial" panose="020B0604020202020204"/>
              </a:rPr>
              <a:t> </a:t>
            </a:r>
            <a:r>
              <a:rPr sz="2200" b="1" dirty="0">
                <a:latin typeface="Arial" panose="020B0604020202020204"/>
                <a:cs typeface="Arial" panose="020B0604020202020204"/>
              </a:rPr>
              <a:t>τη</a:t>
            </a:r>
            <a:r>
              <a:rPr sz="2200" b="1" spc="-60" dirty="0">
                <a:latin typeface="Arial" panose="020B0604020202020204"/>
                <a:cs typeface="Arial" panose="020B0604020202020204"/>
              </a:rPr>
              <a:t> </a:t>
            </a:r>
            <a:r>
              <a:rPr sz="2200" b="1" dirty="0">
                <a:latin typeface="Arial" panose="020B0604020202020204"/>
                <a:cs typeface="Arial" panose="020B0604020202020204"/>
              </a:rPr>
              <a:t>δοκιμή</a:t>
            </a:r>
            <a:r>
              <a:rPr sz="2200" b="1" spc="-45"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εγχυτήρα</a:t>
            </a:r>
            <a:r>
              <a:rPr sz="2200" b="1" spc="-40" dirty="0">
                <a:latin typeface="Arial" panose="020B0604020202020204"/>
                <a:cs typeface="Arial" panose="020B0604020202020204"/>
              </a:rPr>
              <a:t> </a:t>
            </a:r>
            <a:r>
              <a:rPr sz="2200" b="1" spc="-10" dirty="0">
                <a:latin typeface="Arial" panose="020B0604020202020204"/>
                <a:cs typeface="Arial" panose="020B0604020202020204"/>
              </a:rPr>
              <a:t>καυσίμου:</a:t>
            </a:r>
            <a:endParaRPr sz="2200">
              <a:latin typeface="Arial" panose="020B0604020202020204"/>
              <a:cs typeface="Arial" panose="020B0604020202020204"/>
            </a:endParaRPr>
          </a:p>
          <a:p>
            <a:pPr>
              <a:lnSpc>
                <a:spcPct val="100000"/>
              </a:lnSpc>
              <a:spcBef>
                <a:spcPts val="35"/>
              </a:spcBef>
            </a:pPr>
            <a:endParaRPr sz="1900">
              <a:latin typeface="Arial" panose="020B0604020202020204"/>
              <a:cs typeface="Arial" panose="020B0604020202020204"/>
            </a:endParaRPr>
          </a:p>
          <a:p>
            <a:pPr marL="12700" marR="246380">
              <a:lnSpc>
                <a:spcPct val="95000"/>
              </a:lnSpc>
              <a:spcBef>
                <a:spcPts val="5"/>
              </a:spcBef>
              <a:buAutoNum type="arabicPeriod"/>
              <a:tabLst>
                <a:tab pos="323850" algn="l"/>
              </a:tabLst>
            </a:pPr>
            <a:r>
              <a:rPr sz="2200" b="1" dirty="0">
                <a:latin typeface="Arial" panose="020B0604020202020204"/>
                <a:cs typeface="Arial" panose="020B0604020202020204"/>
              </a:rPr>
              <a:t>Ελέγξτε</a:t>
            </a:r>
            <a:r>
              <a:rPr sz="2200" b="1" spc="-60" dirty="0">
                <a:latin typeface="Arial" panose="020B0604020202020204"/>
                <a:cs typeface="Arial" panose="020B0604020202020204"/>
              </a:rPr>
              <a:t> </a:t>
            </a:r>
            <a:r>
              <a:rPr sz="2200" b="1" spc="-10" dirty="0">
                <a:latin typeface="Arial" panose="020B0604020202020204"/>
                <a:cs typeface="Arial" panose="020B0604020202020204"/>
              </a:rPr>
              <a:t>οπτικά</a:t>
            </a:r>
            <a:r>
              <a:rPr sz="2200" b="1" spc="-50" dirty="0">
                <a:latin typeface="Arial" panose="020B0604020202020204"/>
                <a:cs typeface="Arial" panose="020B0604020202020204"/>
              </a:rPr>
              <a:t> </a:t>
            </a:r>
            <a:r>
              <a:rPr sz="2200" b="1" dirty="0">
                <a:latin typeface="Arial" panose="020B0604020202020204"/>
                <a:cs typeface="Arial" panose="020B0604020202020204"/>
              </a:rPr>
              <a:t>το</a:t>
            </a:r>
            <a:r>
              <a:rPr sz="2200" b="1" spc="-50" dirty="0">
                <a:latin typeface="Arial" panose="020B0604020202020204"/>
                <a:cs typeface="Arial" panose="020B0604020202020204"/>
              </a:rPr>
              <a:t> </a:t>
            </a:r>
            <a:r>
              <a:rPr sz="2200" b="1" dirty="0">
                <a:latin typeface="Arial" panose="020B0604020202020204"/>
                <a:cs typeface="Arial" panose="020B0604020202020204"/>
              </a:rPr>
              <a:t>μπεκ</a:t>
            </a:r>
            <a:r>
              <a:rPr sz="2200" b="1" spc="-45" dirty="0">
                <a:latin typeface="Arial" panose="020B0604020202020204"/>
                <a:cs typeface="Arial" panose="020B0604020202020204"/>
              </a:rPr>
              <a:t> </a:t>
            </a:r>
            <a:r>
              <a:rPr sz="2200" b="1" dirty="0">
                <a:latin typeface="Arial" panose="020B0604020202020204"/>
                <a:cs typeface="Arial" panose="020B0604020202020204"/>
              </a:rPr>
              <a:t>ψεκασμού</a:t>
            </a:r>
            <a:r>
              <a:rPr sz="2200" b="1" spc="-45" dirty="0">
                <a:latin typeface="Arial" panose="020B0604020202020204"/>
                <a:cs typeface="Arial" panose="020B0604020202020204"/>
              </a:rPr>
              <a:t> </a:t>
            </a:r>
            <a:r>
              <a:rPr sz="2200" b="1" dirty="0">
                <a:latin typeface="Arial" panose="020B0604020202020204"/>
                <a:cs typeface="Arial" panose="020B0604020202020204"/>
              </a:rPr>
              <a:t>αμέσως</a:t>
            </a:r>
            <a:r>
              <a:rPr sz="2200" b="1" spc="-55" dirty="0">
                <a:latin typeface="Arial" panose="020B0604020202020204"/>
                <a:cs typeface="Arial" panose="020B0604020202020204"/>
              </a:rPr>
              <a:t> </a:t>
            </a:r>
            <a:r>
              <a:rPr sz="2200" b="1" dirty="0">
                <a:latin typeface="Arial" panose="020B0604020202020204"/>
                <a:cs typeface="Arial" panose="020B0604020202020204"/>
              </a:rPr>
              <a:t>μετά</a:t>
            </a:r>
            <a:r>
              <a:rPr sz="2200" b="1" spc="-50" dirty="0">
                <a:latin typeface="Arial" panose="020B0604020202020204"/>
                <a:cs typeface="Arial" panose="020B0604020202020204"/>
              </a:rPr>
              <a:t> </a:t>
            </a:r>
            <a:r>
              <a:rPr sz="2200" b="1" dirty="0">
                <a:latin typeface="Arial" panose="020B0604020202020204"/>
                <a:cs typeface="Arial" panose="020B0604020202020204"/>
              </a:rPr>
              <a:t>τη</a:t>
            </a:r>
            <a:r>
              <a:rPr sz="2200" b="1" spc="-45" dirty="0">
                <a:latin typeface="Arial" panose="020B0604020202020204"/>
                <a:cs typeface="Arial" panose="020B0604020202020204"/>
              </a:rPr>
              <a:t> </a:t>
            </a:r>
            <a:r>
              <a:rPr sz="2200" b="1" spc="-10" dirty="0">
                <a:latin typeface="Arial" panose="020B0604020202020204"/>
                <a:cs typeface="Arial" panose="020B0604020202020204"/>
              </a:rPr>
              <a:t>αφαίρεσή </a:t>
            </a:r>
            <a:r>
              <a:rPr sz="2200" b="1" dirty="0">
                <a:latin typeface="Arial" panose="020B0604020202020204"/>
                <a:cs typeface="Arial" panose="020B0604020202020204"/>
              </a:rPr>
              <a:t>του</a:t>
            </a:r>
            <a:r>
              <a:rPr sz="2200" b="1" spc="-50" dirty="0">
                <a:latin typeface="Arial" panose="020B0604020202020204"/>
                <a:cs typeface="Arial" panose="020B0604020202020204"/>
              </a:rPr>
              <a:t> </a:t>
            </a:r>
            <a:r>
              <a:rPr sz="2200" b="1" dirty="0">
                <a:latin typeface="Arial" panose="020B0604020202020204"/>
                <a:cs typeface="Arial" panose="020B0604020202020204"/>
              </a:rPr>
              <a:t>από</a:t>
            </a:r>
            <a:r>
              <a:rPr sz="2200" b="1" spc="-40" dirty="0">
                <a:latin typeface="Arial" panose="020B0604020202020204"/>
                <a:cs typeface="Arial" panose="020B0604020202020204"/>
              </a:rPr>
              <a:t> </a:t>
            </a:r>
            <a:r>
              <a:rPr sz="2200" b="1" dirty="0">
                <a:latin typeface="Arial" panose="020B0604020202020204"/>
                <a:cs typeface="Arial" panose="020B0604020202020204"/>
              </a:rPr>
              <a:t>την</a:t>
            </a:r>
            <a:r>
              <a:rPr sz="2200" b="1" spc="-45" dirty="0">
                <a:latin typeface="Arial" panose="020B0604020202020204"/>
                <a:cs typeface="Arial" panose="020B0604020202020204"/>
              </a:rPr>
              <a:t> </a:t>
            </a:r>
            <a:r>
              <a:rPr sz="2200" b="1" dirty="0">
                <a:latin typeface="Arial" panose="020B0604020202020204"/>
                <a:cs typeface="Arial" panose="020B0604020202020204"/>
              </a:rPr>
              <a:t>κεφαλή</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30" dirty="0">
                <a:latin typeface="Arial" panose="020B0604020202020204"/>
                <a:cs typeface="Arial" panose="020B0604020202020204"/>
              </a:rPr>
              <a:t> </a:t>
            </a:r>
            <a:r>
              <a:rPr sz="2200" b="1" dirty="0">
                <a:latin typeface="Arial" panose="020B0604020202020204"/>
                <a:cs typeface="Arial" panose="020B0604020202020204"/>
              </a:rPr>
              <a:t>κυλίνδρου.</a:t>
            </a:r>
            <a:r>
              <a:rPr sz="2200" b="1" spc="-45" dirty="0">
                <a:latin typeface="Arial" panose="020B0604020202020204"/>
                <a:cs typeface="Arial" panose="020B0604020202020204"/>
              </a:rPr>
              <a:t> </a:t>
            </a:r>
            <a:r>
              <a:rPr sz="2200" b="1" dirty="0">
                <a:latin typeface="Arial" panose="020B0604020202020204"/>
                <a:cs typeface="Arial" panose="020B0604020202020204"/>
              </a:rPr>
              <a:t>Κάντε</a:t>
            </a:r>
            <a:r>
              <a:rPr sz="2200" b="1" spc="-40" dirty="0">
                <a:latin typeface="Arial" panose="020B0604020202020204"/>
                <a:cs typeface="Arial" panose="020B0604020202020204"/>
              </a:rPr>
              <a:t> </a:t>
            </a:r>
            <a:r>
              <a:rPr sz="2200" b="1" dirty="0">
                <a:latin typeface="Arial" panose="020B0604020202020204"/>
                <a:cs typeface="Arial" panose="020B0604020202020204"/>
              </a:rPr>
              <a:t>δοκιμή</a:t>
            </a:r>
            <a:r>
              <a:rPr sz="2200" b="1" spc="-40" dirty="0">
                <a:latin typeface="Arial" panose="020B0604020202020204"/>
                <a:cs typeface="Arial" panose="020B0604020202020204"/>
              </a:rPr>
              <a:t> </a:t>
            </a:r>
            <a:r>
              <a:rPr sz="2200" b="1" dirty="0">
                <a:latin typeface="Arial" panose="020B0604020202020204"/>
                <a:cs typeface="Arial" panose="020B0604020202020204"/>
              </a:rPr>
              <a:t>πίεσης</a:t>
            </a:r>
            <a:r>
              <a:rPr sz="2200" b="1" spc="-45" dirty="0">
                <a:latin typeface="Arial" panose="020B0604020202020204"/>
                <a:cs typeface="Arial" panose="020B0604020202020204"/>
              </a:rPr>
              <a:t> </a:t>
            </a:r>
            <a:r>
              <a:rPr sz="2200" b="1" spc="-25" dirty="0">
                <a:latin typeface="Arial" panose="020B0604020202020204"/>
                <a:cs typeface="Arial" panose="020B0604020202020204"/>
              </a:rPr>
              <a:t>και </a:t>
            </a:r>
            <a:r>
              <a:rPr sz="2200" b="1" dirty="0">
                <a:latin typeface="Arial" panose="020B0604020202020204"/>
                <a:cs typeface="Arial" panose="020B0604020202020204"/>
              </a:rPr>
              <a:t>εύρεση</a:t>
            </a:r>
            <a:r>
              <a:rPr sz="2200" b="1" spc="-35" dirty="0">
                <a:latin typeface="Arial" panose="020B0604020202020204"/>
                <a:cs typeface="Arial" panose="020B0604020202020204"/>
              </a:rPr>
              <a:t> </a:t>
            </a:r>
            <a:r>
              <a:rPr sz="2200" b="1" dirty="0">
                <a:latin typeface="Arial" panose="020B0604020202020204"/>
                <a:cs typeface="Arial" panose="020B0604020202020204"/>
              </a:rPr>
              <a:t>πίεσης</a:t>
            </a:r>
            <a:r>
              <a:rPr sz="2200" b="1" spc="-25" dirty="0">
                <a:latin typeface="Arial" panose="020B0604020202020204"/>
                <a:cs typeface="Arial" panose="020B0604020202020204"/>
              </a:rPr>
              <a:t> </a:t>
            </a:r>
            <a:r>
              <a:rPr sz="2200" b="1" spc="-10" dirty="0">
                <a:latin typeface="Arial" panose="020B0604020202020204"/>
                <a:cs typeface="Arial" panose="020B0604020202020204"/>
              </a:rPr>
              <a:t>ανοίγματος.</a:t>
            </a:r>
            <a:endParaRPr sz="2200">
              <a:latin typeface="Arial" panose="020B0604020202020204"/>
              <a:cs typeface="Arial" panose="020B0604020202020204"/>
            </a:endParaRPr>
          </a:p>
          <a:p>
            <a:pPr marL="12700" marR="376555">
              <a:lnSpc>
                <a:spcPts val="2510"/>
              </a:lnSpc>
              <a:spcBef>
                <a:spcPts val="60"/>
              </a:spcBef>
              <a:buAutoNum type="arabicPeriod"/>
              <a:tabLst>
                <a:tab pos="323850" algn="l"/>
              </a:tabLst>
            </a:pPr>
            <a:r>
              <a:rPr sz="2200" b="1" dirty="0">
                <a:latin typeface="Arial" panose="020B0604020202020204"/>
                <a:cs typeface="Arial" panose="020B0604020202020204"/>
              </a:rPr>
              <a:t>Ελέγξτε</a:t>
            </a:r>
            <a:r>
              <a:rPr sz="2200" b="1" spc="-30" dirty="0">
                <a:latin typeface="Arial" panose="020B0604020202020204"/>
                <a:cs typeface="Arial" panose="020B0604020202020204"/>
              </a:rPr>
              <a:t> </a:t>
            </a:r>
            <a:r>
              <a:rPr sz="2200" b="1" dirty="0">
                <a:latin typeface="Arial" panose="020B0604020202020204"/>
                <a:cs typeface="Arial" panose="020B0604020202020204"/>
              </a:rPr>
              <a:t>την</a:t>
            </a:r>
            <a:r>
              <a:rPr sz="2200" b="1" spc="-25" dirty="0">
                <a:latin typeface="Arial" panose="020B0604020202020204"/>
                <a:cs typeface="Arial" panose="020B0604020202020204"/>
              </a:rPr>
              <a:t> </a:t>
            </a:r>
            <a:r>
              <a:rPr sz="2200" b="1" dirty="0">
                <a:latin typeface="Arial" panose="020B0604020202020204"/>
                <a:cs typeface="Arial" panose="020B0604020202020204"/>
              </a:rPr>
              <a:t>πίεση</a:t>
            </a:r>
            <a:r>
              <a:rPr sz="2200" b="1" spc="-30" dirty="0">
                <a:latin typeface="Arial" panose="020B0604020202020204"/>
                <a:cs typeface="Arial" panose="020B0604020202020204"/>
              </a:rPr>
              <a:t> </a:t>
            </a:r>
            <a:r>
              <a:rPr sz="2200" b="1" dirty="0">
                <a:latin typeface="Arial" panose="020B0604020202020204"/>
                <a:cs typeface="Arial" panose="020B0604020202020204"/>
              </a:rPr>
              <a:t>ρύθμισης</a:t>
            </a:r>
            <a:r>
              <a:rPr sz="2200" b="1" spc="-20" dirty="0">
                <a:latin typeface="Arial" panose="020B0604020202020204"/>
                <a:cs typeface="Arial" panose="020B0604020202020204"/>
              </a:rPr>
              <a:t> </a:t>
            </a:r>
            <a:r>
              <a:rPr sz="2200" b="1" dirty="0">
                <a:latin typeface="Arial" panose="020B0604020202020204"/>
                <a:cs typeface="Arial" panose="020B0604020202020204"/>
              </a:rPr>
              <a:t>του</a:t>
            </a:r>
            <a:r>
              <a:rPr sz="2200" b="1" spc="-20" dirty="0">
                <a:latin typeface="Arial" panose="020B0604020202020204"/>
                <a:cs typeface="Arial" panose="020B0604020202020204"/>
              </a:rPr>
              <a:t> </a:t>
            </a:r>
            <a:r>
              <a:rPr sz="2200" b="1" dirty="0">
                <a:latin typeface="Arial" panose="020B0604020202020204"/>
                <a:cs typeface="Arial" panose="020B0604020202020204"/>
              </a:rPr>
              <a:t>μπεκ,</a:t>
            </a:r>
            <a:r>
              <a:rPr sz="2200" b="1" spc="-15" dirty="0">
                <a:latin typeface="Arial" panose="020B0604020202020204"/>
                <a:cs typeface="Arial" panose="020B0604020202020204"/>
              </a:rPr>
              <a:t> </a:t>
            </a:r>
            <a:r>
              <a:rPr sz="2200" b="1" dirty="0">
                <a:latin typeface="Arial" panose="020B0604020202020204"/>
                <a:cs typeface="Arial" panose="020B0604020202020204"/>
              </a:rPr>
              <a:t>τη</a:t>
            </a:r>
            <a:r>
              <a:rPr sz="2200" b="1" spc="-20" dirty="0">
                <a:latin typeface="Arial" panose="020B0604020202020204"/>
                <a:cs typeface="Arial" panose="020B0604020202020204"/>
              </a:rPr>
              <a:t> </a:t>
            </a:r>
            <a:r>
              <a:rPr sz="2200" b="1" dirty="0">
                <a:latin typeface="Arial" panose="020B0604020202020204"/>
                <a:cs typeface="Arial" panose="020B0604020202020204"/>
              </a:rPr>
              <a:t>συσσώρευση</a:t>
            </a:r>
            <a:r>
              <a:rPr sz="2200" b="1" spc="-20" dirty="0">
                <a:latin typeface="Arial" panose="020B0604020202020204"/>
                <a:cs typeface="Arial" panose="020B0604020202020204"/>
              </a:rPr>
              <a:t> εξα- </a:t>
            </a:r>
            <a:r>
              <a:rPr sz="2200" b="1" spc="-10" dirty="0">
                <a:latin typeface="Arial" panose="020B0604020202020204"/>
                <a:cs typeface="Arial" panose="020B0604020202020204"/>
              </a:rPr>
              <a:t>νθρακωμάτων,</a:t>
            </a:r>
            <a:r>
              <a:rPr sz="2200" b="1" spc="-50" dirty="0">
                <a:latin typeface="Arial" panose="020B0604020202020204"/>
                <a:cs typeface="Arial" panose="020B0604020202020204"/>
              </a:rPr>
              <a:t> </a:t>
            </a:r>
            <a:r>
              <a:rPr sz="2200" b="1" dirty="0">
                <a:latin typeface="Arial" panose="020B0604020202020204"/>
                <a:cs typeface="Arial" panose="020B0604020202020204"/>
              </a:rPr>
              <a:t>τη</a:t>
            </a:r>
            <a:r>
              <a:rPr sz="2200" b="1" spc="-50" dirty="0">
                <a:latin typeface="Arial" panose="020B0604020202020204"/>
                <a:cs typeface="Arial" panose="020B0604020202020204"/>
              </a:rPr>
              <a:t> </a:t>
            </a:r>
            <a:r>
              <a:rPr sz="2200" b="1" dirty="0">
                <a:latin typeface="Arial" panose="020B0604020202020204"/>
                <a:cs typeface="Arial" panose="020B0604020202020204"/>
              </a:rPr>
              <a:t>διάβρωση</a:t>
            </a:r>
            <a:r>
              <a:rPr sz="2200" b="1" spc="-60" dirty="0">
                <a:latin typeface="Arial" panose="020B0604020202020204"/>
                <a:cs typeface="Arial" panose="020B0604020202020204"/>
              </a:rPr>
              <a:t> </a:t>
            </a:r>
            <a:r>
              <a:rPr sz="2200" b="1" dirty="0">
                <a:latin typeface="Arial" panose="020B0604020202020204"/>
                <a:cs typeface="Arial" panose="020B0604020202020204"/>
              </a:rPr>
              <a:t>στο</a:t>
            </a:r>
            <a:r>
              <a:rPr sz="2200" b="1" spc="-55" dirty="0">
                <a:latin typeface="Arial" panose="020B0604020202020204"/>
                <a:cs typeface="Arial" panose="020B0604020202020204"/>
              </a:rPr>
              <a:t> </a:t>
            </a:r>
            <a:r>
              <a:rPr sz="2200" b="1" dirty="0">
                <a:latin typeface="Arial" panose="020B0604020202020204"/>
                <a:cs typeface="Arial" panose="020B0604020202020204"/>
              </a:rPr>
              <a:t>ακροφύσιο</a:t>
            </a:r>
            <a:r>
              <a:rPr sz="2200" b="1" spc="-50" dirty="0">
                <a:latin typeface="Arial" panose="020B0604020202020204"/>
                <a:cs typeface="Arial" panose="020B0604020202020204"/>
              </a:rPr>
              <a:t> </a:t>
            </a:r>
            <a:r>
              <a:rPr sz="2200" b="1" spc="-20" dirty="0">
                <a:latin typeface="Arial" panose="020B0604020202020204"/>
                <a:cs typeface="Arial" panose="020B0604020202020204"/>
              </a:rPr>
              <a:t>κλπ.</a:t>
            </a:r>
            <a:endParaRPr sz="2200">
              <a:latin typeface="Arial" panose="020B0604020202020204"/>
              <a:cs typeface="Arial" panose="020B0604020202020204"/>
            </a:endParaRPr>
          </a:p>
          <a:p>
            <a:pPr marL="313055" indent="-300990">
              <a:lnSpc>
                <a:spcPts val="2385"/>
              </a:lnSpc>
              <a:buAutoNum type="arabicPeriod"/>
              <a:tabLst>
                <a:tab pos="313690" algn="l"/>
              </a:tabLst>
            </a:pPr>
            <a:r>
              <a:rPr sz="2200" b="1" dirty="0">
                <a:latin typeface="Arial" panose="020B0604020202020204"/>
                <a:cs typeface="Arial" panose="020B0604020202020204"/>
              </a:rPr>
              <a:t>Αξιολόγηση</a:t>
            </a:r>
            <a:r>
              <a:rPr sz="2200" b="1" spc="-75" dirty="0">
                <a:latin typeface="Arial" panose="020B0604020202020204"/>
                <a:cs typeface="Arial" panose="020B0604020202020204"/>
              </a:rPr>
              <a:t> </a:t>
            </a:r>
            <a:r>
              <a:rPr sz="2200" b="1" dirty="0">
                <a:latin typeface="Arial" panose="020B0604020202020204"/>
                <a:cs typeface="Arial" panose="020B0604020202020204"/>
              </a:rPr>
              <a:t>μοντέλου</a:t>
            </a:r>
            <a:r>
              <a:rPr sz="2200" b="1" spc="-60" dirty="0">
                <a:latin typeface="Arial" panose="020B0604020202020204"/>
                <a:cs typeface="Arial" panose="020B0604020202020204"/>
              </a:rPr>
              <a:t> </a:t>
            </a:r>
            <a:r>
              <a:rPr sz="2200" b="1" dirty="0">
                <a:latin typeface="Arial" panose="020B0604020202020204"/>
                <a:cs typeface="Arial" panose="020B0604020202020204"/>
              </a:rPr>
              <a:t>ψεκασμού</a:t>
            </a:r>
            <a:r>
              <a:rPr sz="2200" b="1" spc="-65" dirty="0">
                <a:latin typeface="Arial" panose="020B0604020202020204"/>
                <a:cs typeface="Arial" panose="020B0604020202020204"/>
              </a:rPr>
              <a:t> </a:t>
            </a:r>
            <a:r>
              <a:rPr sz="2200" b="1" dirty="0">
                <a:latin typeface="Arial" panose="020B0604020202020204"/>
                <a:cs typeface="Arial" panose="020B0604020202020204"/>
              </a:rPr>
              <a:t>και</a:t>
            </a:r>
            <a:r>
              <a:rPr sz="2200" b="1" spc="-70" dirty="0">
                <a:latin typeface="Arial" panose="020B0604020202020204"/>
                <a:cs typeface="Arial" panose="020B0604020202020204"/>
              </a:rPr>
              <a:t> </a:t>
            </a:r>
            <a:r>
              <a:rPr sz="2200" b="1" dirty="0">
                <a:latin typeface="Arial" panose="020B0604020202020204"/>
                <a:cs typeface="Arial" panose="020B0604020202020204"/>
              </a:rPr>
              <a:t>άμεση</a:t>
            </a:r>
            <a:r>
              <a:rPr sz="2200" b="1" spc="-60" dirty="0">
                <a:latin typeface="Arial" panose="020B0604020202020204"/>
                <a:cs typeface="Arial" panose="020B0604020202020204"/>
              </a:rPr>
              <a:t> </a:t>
            </a:r>
            <a:r>
              <a:rPr sz="2200" b="1" spc="-10" dirty="0">
                <a:latin typeface="Arial" panose="020B0604020202020204"/>
                <a:cs typeface="Arial" panose="020B0604020202020204"/>
              </a:rPr>
              <a:t>επανατοποθέτηση.</a:t>
            </a:r>
            <a:endParaRPr sz="2200">
              <a:latin typeface="Arial" panose="020B0604020202020204"/>
              <a:cs typeface="Arial" panose="020B0604020202020204"/>
            </a:endParaRPr>
          </a:p>
          <a:p>
            <a:pPr marL="12700" marR="375285">
              <a:lnSpc>
                <a:spcPts val="2510"/>
              </a:lnSpc>
              <a:spcBef>
                <a:spcPts val="125"/>
              </a:spcBef>
              <a:buAutoNum type="arabicPeriod"/>
              <a:tabLst>
                <a:tab pos="323850" algn="l"/>
                <a:tab pos="2285365" algn="l"/>
              </a:tabLst>
            </a:pPr>
            <a:r>
              <a:rPr sz="2200" b="1" spc="-20" dirty="0">
                <a:latin typeface="Arial" panose="020B0604020202020204"/>
                <a:cs typeface="Arial" panose="020B0604020202020204"/>
              </a:rPr>
              <a:t>Έλεγχοςσταξίματος.</a:t>
            </a:r>
            <a:r>
              <a:rPr sz="2200" b="1" spc="-110" dirty="0">
                <a:latin typeface="Arial" panose="020B0604020202020204"/>
                <a:cs typeface="Arial" panose="020B0604020202020204"/>
              </a:rPr>
              <a:t> </a:t>
            </a:r>
            <a:r>
              <a:rPr sz="2200" b="1" dirty="0">
                <a:latin typeface="Arial" panose="020B0604020202020204"/>
                <a:cs typeface="Arial" panose="020B0604020202020204"/>
              </a:rPr>
              <a:t>Δεν</a:t>
            </a:r>
            <a:r>
              <a:rPr sz="2200" b="1" spc="-10" dirty="0">
                <a:latin typeface="Arial" panose="020B0604020202020204"/>
                <a:cs typeface="Arial" panose="020B0604020202020204"/>
              </a:rPr>
              <a:t> </a:t>
            </a:r>
            <a:r>
              <a:rPr sz="2200" b="1" dirty="0">
                <a:latin typeface="Arial" panose="020B0604020202020204"/>
                <a:cs typeface="Arial" panose="020B0604020202020204"/>
              </a:rPr>
              <a:t>πρέπει</a:t>
            </a:r>
            <a:r>
              <a:rPr sz="2200" b="1" spc="-5" dirty="0">
                <a:latin typeface="Arial" panose="020B0604020202020204"/>
                <a:cs typeface="Arial" panose="020B0604020202020204"/>
              </a:rPr>
              <a:t> </a:t>
            </a:r>
            <a:r>
              <a:rPr sz="2200" b="1" dirty="0">
                <a:latin typeface="Arial" panose="020B0604020202020204"/>
                <a:cs typeface="Arial" panose="020B0604020202020204"/>
              </a:rPr>
              <a:t>να</a:t>
            </a:r>
            <a:r>
              <a:rPr sz="2200" b="1" spc="-20" dirty="0">
                <a:latin typeface="Arial" panose="020B0604020202020204"/>
                <a:cs typeface="Arial" panose="020B0604020202020204"/>
              </a:rPr>
              <a:t> </a:t>
            </a:r>
            <a:r>
              <a:rPr sz="2200" b="1" spc="-10" dirty="0">
                <a:latin typeface="Arial" panose="020B0604020202020204"/>
                <a:cs typeface="Arial" panose="020B0604020202020204"/>
              </a:rPr>
              <a:t>σχηματίζονται</a:t>
            </a:r>
            <a:r>
              <a:rPr sz="2200" b="1" spc="-15" dirty="0">
                <a:latin typeface="Arial" panose="020B0604020202020204"/>
                <a:cs typeface="Arial" panose="020B0604020202020204"/>
              </a:rPr>
              <a:t> </a:t>
            </a:r>
            <a:r>
              <a:rPr sz="2200" b="1" spc="-10" dirty="0">
                <a:latin typeface="Arial" panose="020B0604020202020204"/>
                <a:cs typeface="Arial" panose="020B0604020202020204"/>
              </a:rPr>
              <a:t>σταγόνες </a:t>
            </a:r>
            <a:r>
              <a:rPr sz="2200" b="1" dirty="0">
                <a:latin typeface="Arial" panose="020B0604020202020204"/>
                <a:cs typeface="Arial" panose="020B0604020202020204"/>
              </a:rPr>
              <a:t>στη</a:t>
            </a:r>
            <a:r>
              <a:rPr sz="2200" b="1" spc="-10" dirty="0">
                <a:latin typeface="Arial" panose="020B0604020202020204"/>
                <a:cs typeface="Arial" panose="020B0604020202020204"/>
              </a:rPr>
              <a:t> ρυθμισμένη</a:t>
            </a:r>
            <a:r>
              <a:rPr sz="2200" b="1" dirty="0">
                <a:latin typeface="Arial" panose="020B0604020202020204"/>
                <a:cs typeface="Arial" panose="020B0604020202020204"/>
              </a:rPr>
              <a:t>	πίεση</a:t>
            </a:r>
            <a:r>
              <a:rPr sz="2200" b="1" spc="-15" dirty="0">
                <a:latin typeface="Arial" panose="020B0604020202020204"/>
                <a:cs typeface="Arial" panose="020B0604020202020204"/>
              </a:rPr>
              <a:t> </a:t>
            </a:r>
            <a:r>
              <a:rPr sz="2200" b="1" dirty="0">
                <a:latin typeface="Arial" panose="020B0604020202020204"/>
                <a:cs typeface="Arial" panose="020B0604020202020204"/>
              </a:rPr>
              <a:t>μείον</a:t>
            </a:r>
            <a:r>
              <a:rPr sz="2200" b="1" spc="-15" dirty="0">
                <a:latin typeface="Arial" panose="020B0604020202020204"/>
                <a:cs typeface="Arial" panose="020B0604020202020204"/>
              </a:rPr>
              <a:t> </a:t>
            </a:r>
            <a:r>
              <a:rPr sz="2200" b="1" dirty="0">
                <a:latin typeface="Arial" panose="020B0604020202020204"/>
                <a:cs typeface="Arial" panose="020B0604020202020204"/>
              </a:rPr>
              <a:t>10</a:t>
            </a:r>
            <a:r>
              <a:rPr sz="2200" b="1" spc="-15" dirty="0">
                <a:latin typeface="Arial" panose="020B0604020202020204"/>
                <a:cs typeface="Arial" panose="020B0604020202020204"/>
              </a:rPr>
              <a:t> </a:t>
            </a:r>
            <a:r>
              <a:rPr sz="2200" b="1" spc="-20" dirty="0">
                <a:latin typeface="Arial" panose="020B0604020202020204"/>
                <a:cs typeface="Arial" panose="020B0604020202020204"/>
              </a:rPr>
              <a:t>bar.</a:t>
            </a:r>
            <a:endParaRPr sz="2200">
              <a:latin typeface="Arial" panose="020B0604020202020204"/>
              <a:cs typeface="Arial" panose="020B0604020202020204"/>
            </a:endParaRPr>
          </a:p>
          <a:p>
            <a:pPr marL="12700" marR="191135">
              <a:lnSpc>
                <a:spcPts val="2500"/>
              </a:lnSpc>
              <a:spcBef>
                <a:spcPts val="10"/>
              </a:spcBef>
              <a:buAutoNum type="arabicPeriod"/>
              <a:tabLst>
                <a:tab pos="323850" algn="l"/>
              </a:tabLst>
            </a:pPr>
            <a:r>
              <a:rPr sz="2200" b="1" dirty="0">
                <a:latin typeface="Arial" panose="020B0604020202020204"/>
                <a:cs typeface="Arial" panose="020B0604020202020204"/>
              </a:rPr>
              <a:t>Μπορεί</a:t>
            </a:r>
            <a:r>
              <a:rPr sz="2200" b="1" spc="-65" dirty="0">
                <a:latin typeface="Arial" panose="020B0604020202020204"/>
                <a:cs typeface="Arial" panose="020B0604020202020204"/>
              </a:rPr>
              <a:t> </a:t>
            </a:r>
            <a:r>
              <a:rPr sz="2200" b="1" dirty="0">
                <a:latin typeface="Arial" panose="020B0604020202020204"/>
                <a:cs typeface="Arial" panose="020B0604020202020204"/>
              </a:rPr>
              <a:t>να</a:t>
            </a:r>
            <a:r>
              <a:rPr sz="2200" b="1" spc="-70" dirty="0">
                <a:latin typeface="Arial" panose="020B0604020202020204"/>
                <a:cs typeface="Arial" panose="020B0604020202020204"/>
              </a:rPr>
              <a:t> </a:t>
            </a:r>
            <a:r>
              <a:rPr sz="2200" b="1" dirty="0">
                <a:latin typeface="Arial" panose="020B0604020202020204"/>
                <a:cs typeface="Arial" panose="020B0604020202020204"/>
              </a:rPr>
              <a:t>ληφθεί</a:t>
            </a:r>
            <a:r>
              <a:rPr sz="2200" b="1" spc="-65" dirty="0">
                <a:latin typeface="Arial" panose="020B0604020202020204"/>
                <a:cs typeface="Arial" panose="020B0604020202020204"/>
              </a:rPr>
              <a:t> </a:t>
            </a:r>
            <a:r>
              <a:rPr sz="2200" b="1" dirty="0">
                <a:latin typeface="Arial" panose="020B0604020202020204"/>
                <a:cs typeface="Arial" panose="020B0604020202020204"/>
              </a:rPr>
              <a:t>διάγραμμα</a:t>
            </a:r>
            <a:r>
              <a:rPr sz="2200" b="1" spc="-70" dirty="0">
                <a:latin typeface="Arial" panose="020B0604020202020204"/>
                <a:cs typeface="Arial" panose="020B0604020202020204"/>
              </a:rPr>
              <a:t> </a:t>
            </a:r>
            <a:r>
              <a:rPr sz="2200" b="1" dirty="0">
                <a:latin typeface="Arial" panose="020B0604020202020204"/>
                <a:cs typeface="Arial" panose="020B0604020202020204"/>
              </a:rPr>
              <a:t>ανύψωσης</a:t>
            </a:r>
            <a:r>
              <a:rPr sz="2200" b="1" spc="-7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dirty="0">
                <a:latin typeface="Arial" panose="020B0604020202020204"/>
                <a:cs typeface="Arial" panose="020B0604020202020204"/>
              </a:rPr>
              <a:t>συστήματος</a:t>
            </a:r>
            <a:r>
              <a:rPr sz="2200" b="1" spc="-65" dirty="0">
                <a:latin typeface="Arial" panose="020B0604020202020204"/>
                <a:cs typeface="Arial" panose="020B0604020202020204"/>
              </a:rPr>
              <a:t> </a:t>
            </a:r>
            <a:r>
              <a:rPr sz="2200" b="1" spc="-25" dirty="0">
                <a:latin typeface="Arial" panose="020B0604020202020204"/>
                <a:cs typeface="Arial" panose="020B0604020202020204"/>
              </a:rPr>
              <a:t>ψε- </a:t>
            </a:r>
            <a:r>
              <a:rPr sz="2200" b="1" spc="-10" dirty="0">
                <a:latin typeface="Arial" panose="020B0604020202020204"/>
                <a:cs typeface="Arial" panose="020B0604020202020204"/>
              </a:rPr>
              <a:t>κασμού.</a:t>
            </a:r>
            <a:endParaRPr sz="2200">
              <a:latin typeface="Arial" panose="020B0604020202020204"/>
              <a:cs typeface="Arial" panose="020B0604020202020204"/>
            </a:endParaRPr>
          </a:p>
          <a:p>
            <a:pPr>
              <a:lnSpc>
                <a:spcPct val="100000"/>
              </a:lnSpc>
              <a:spcBef>
                <a:spcPts val="40"/>
              </a:spcBef>
              <a:buFont typeface="Arial" panose="020B0604020202020204"/>
              <a:buAutoNum type="arabicPeriod"/>
            </a:pPr>
            <a:endParaRPr sz="2150">
              <a:latin typeface="Arial" panose="020B0604020202020204"/>
              <a:cs typeface="Arial" panose="020B0604020202020204"/>
            </a:endParaRPr>
          </a:p>
          <a:p>
            <a:pPr marL="12700" marR="90170" algn="just">
              <a:lnSpc>
                <a:spcPts val="2510"/>
              </a:lnSpc>
              <a:buAutoNum type="arabicPeriod"/>
              <a:tabLst>
                <a:tab pos="323850" algn="l"/>
              </a:tabLst>
            </a:pP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περίπτωση</a:t>
            </a:r>
            <a:r>
              <a:rPr sz="2200" b="1" spc="-40" dirty="0">
                <a:latin typeface="Arial" panose="020B0604020202020204"/>
                <a:cs typeface="Arial" panose="020B0604020202020204"/>
              </a:rPr>
              <a:t> </a:t>
            </a:r>
            <a:r>
              <a:rPr sz="2200" b="1" spc="-10" dirty="0">
                <a:latin typeface="Arial" panose="020B0604020202020204"/>
                <a:cs typeface="Arial" panose="020B0604020202020204"/>
              </a:rPr>
              <a:t>αποτυχία</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50" dirty="0">
                <a:latin typeface="Arial" panose="020B0604020202020204"/>
                <a:cs typeface="Arial" panose="020B0604020202020204"/>
              </a:rPr>
              <a:t> </a:t>
            </a:r>
            <a:r>
              <a:rPr sz="2200" b="1" spc="-10" dirty="0">
                <a:latin typeface="Arial" panose="020B0604020202020204"/>
                <a:cs typeface="Arial" panose="020B0604020202020204"/>
              </a:rPr>
              <a:t>αποσυναρμολόγησης,</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spc="-10" dirty="0">
                <a:latin typeface="Arial" panose="020B0604020202020204"/>
                <a:cs typeface="Arial" panose="020B0604020202020204"/>
              </a:rPr>
              <a:t>διαδικα- </a:t>
            </a:r>
            <a:r>
              <a:rPr sz="2200" b="1" dirty="0">
                <a:latin typeface="Arial" panose="020B0604020202020204"/>
                <a:cs typeface="Arial" panose="020B0604020202020204"/>
              </a:rPr>
              <a:t>σία</a:t>
            </a:r>
            <a:r>
              <a:rPr sz="2200" b="1" spc="-45" dirty="0">
                <a:latin typeface="Arial" panose="020B0604020202020204"/>
                <a:cs typeface="Arial" panose="020B0604020202020204"/>
              </a:rPr>
              <a:t> </a:t>
            </a:r>
            <a:r>
              <a:rPr sz="2200" b="1" dirty="0">
                <a:latin typeface="Arial" panose="020B0604020202020204"/>
                <a:cs typeface="Arial" panose="020B0604020202020204"/>
              </a:rPr>
              <a:t>συναρμολόγησης</a:t>
            </a:r>
            <a:r>
              <a:rPr sz="2200" b="1" spc="-30" dirty="0">
                <a:latin typeface="Arial" panose="020B0604020202020204"/>
                <a:cs typeface="Arial" panose="020B0604020202020204"/>
              </a:rPr>
              <a:t> </a:t>
            </a:r>
            <a:r>
              <a:rPr sz="2200" b="1" dirty="0">
                <a:latin typeface="Arial" panose="020B0604020202020204"/>
                <a:cs typeface="Arial" panose="020B0604020202020204"/>
              </a:rPr>
              <a:t>πρέπει</a:t>
            </a:r>
            <a:r>
              <a:rPr sz="2200" b="1" spc="-35"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dirty="0">
                <a:latin typeface="Arial" panose="020B0604020202020204"/>
                <a:cs typeface="Arial" panose="020B0604020202020204"/>
              </a:rPr>
              <a:t>συμφωνεί</a:t>
            </a:r>
            <a:r>
              <a:rPr sz="2200" b="1" spc="-30" dirty="0">
                <a:latin typeface="Arial" panose="020B0604020202020204"/>
                <a:cs typeface="Arial" panose="020B0604020202020204"/>
              </a:rPr>
              <a:t> </a:t>
            </a:r>
            <a:r>
              <a:rPr sz="2200" b="1" dirty="0">
                <a:latin typeface="Arial" panose="020B0604020202020204"/>
                <a:cs typeface="Arial" panose="020B0604020202020204"/>
              </a:rPr>
              <a:t>με</a:t>
            </a:r>
            <a:r>
              <a:rPr sz="2200" b="1" spc="-40" dirty="0">
                <a:latin typeface="Arial" panose="020B0604020202020204"/>
                <a:cs typeface="Arial" panose="020B0604020202020204"/>
              </a:rPr>
              <a:t> </a:t>
            </a:r>
            <a:r>
              <a:rPr sz="2200" b="1" dirty="0">
                <a:latin typeface="Arial" panose="020B0604020202020204"/>
                <a:cs typeface="Arial" panose="020B0604020202020204"/>
              </a:rPr>
              <a:t>αυτά</a:t>
            </a:r>
            <a:r>
              <a:rPr sz="2200" b="1" spc="-35" dirty="0">
                <a:latin typeface="Arial" panose="020B0604020202020204"/>
                <a:cs typeface="Arial" panose="020B0604020202020204"/>
              </a:rPr>
              <a:t> </a:t>
            </a:r>
            <a:r>
              <a:rPr sz="2200" b="1" dirty="0">
                <a:latin typeface="Arial" panose="020B0604020202020204"/>
                <a:cs typeface="Arial" panose="020B0604020202020204"/>
              </a:rPr>
              <a:t>που</a:t>
            </a:r>
            <a:r>
              <a:rPr sz="2200" b="1" spc="-30" dirty="0">
                <a:latin typeface="Arial" panose="020B0604020202020204"/>
                <a:cs typeface="Arial" panose="020B0604020202020204"/>
              </a:rPr>
              <a:t>  </a:t>
            </a:r>
            <a:r>
              <a:rPr sz="2200" b="1" spc="-10" dirty="0">
                <a:latin typeface="Arial" panose="020B0604020202020204"/>
                <a:cs typeface="Arial" panose="020B0604020202020204"/>
              </a:rPr>
              <a:t>προτεί- </a:t>
            </a:r>
            <a:r>
              <a:rPr sz="2200" b="1" dirty="0">
                <a:latin typeface="Arial" panose="020B0604020202020204"/>
                <a:cs typeface="Arial" panose="020B0604020202020204"/>
              </a:rPr>
              <a:t>νει ο</a:t>
            </a:r>
            <a:r>
              <a:rPr sz="2200" b="1" spc="-10" dirty="0">
                <a:latin typeface="Arial" panose="020B0604020202020204"/>
                <a:cs typeface="Arial" panose="020B0604020202020204"/>
              </a:rPr>
              <a:t> κατασκευαστής.</a:t>
            </a:r>
            <a:endParaRPr sz="2200">
              <a:latin typeface="Arial" panose="020B0604020202020204"/>
              <a:cs typeface="Arial" panose="020B0604020202020204"/>
            </a:endParaRPr>
          </a:p>
        </p:txBody>
      </p:sp>
      <p:sp>
        <p:nvSpPr>
          <p:cNvPr id="3" name="object 3"/>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571472" y="285728"/>
            <a:ext cx="7314593"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a:t>
            </a:r>
            <a:r>
              <a:rPr sz="2400" b="0" u="none" spc="-50" smtClean="0">
                <a:solidFill>
                  <a:srgbClr val="FF0000"/>
                </a:solidFill>
                <a:uFill>
                  <a:solidFill>
                    <a:srgbClr val="FF0000"/>
                  </a:solidFill>
                </a:uFill>
                <a:latin typeface="Arial Black" panose="020B0A04020102020204"/>
                <a:cs typeface="Arial Black" panose="020B0A04020102020204"/>
              </a:rPr>
              <a:t>3</a:t>
            </a:r>
            <a:r>
              <a:rPr lang="el-GR" sz="2400" b="0" u="none" spc="-50" dirty="0" smtClean="0">
                <a:solidFill>
                  <a:srgbClr val="FF0000"/>
                </a:solidFill>
                <a:uFill>
                  <a:solidFill>
                    <a:srgbClr val="FF0000"/>
                  </a:solidFill>
                </a:uFill>
                <a:latin typeface="Arial Black" panose="020B0A04020102020204"/>
                <a:cs typeface="Arial Black" panose="020B0A04020102020204"/>
              </a:rPr>
              <a:t>.3.</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ΔΟΚΙΜΗ</a:t>
            </a:r>
            <a:r>
              <a:rPr sz="2400" b="0" u="none" spc="-7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ΚΑΥΣΤΗΡΩΝ</a:t>
            </a:r>
            <a:r>
              <a:rPr sz="2400" b="0" u="none" spc="-65"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Μ.Ε.Κ.</a:t>
            </a:r>
            <a:r>
              <a:rPr sz="2400" b="0" u="none" spc="-7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4χρονη</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750060" y="426720"/>
            <a:ext cx="5709920" cy="513080"/>
          </a:xfrm>
          <a:prstGeom prst="rect">
            <a:avLst/>
          </a:prstGeom>
        </p:spPr>
        <p:txBody>
          <a:bodyPr vert="horz" wrap="square" lIns="0" tIns="12700" rIns="0" bIns="0" rtlCol="0">
            <a:spAutoFit/>
          </a:bodyPr>
          <a:lstStyle/>
          <a:p>
            <a:pPr marL="12700">
              <a:lnSpc>
                <a:spcPct val="100000"/>
              </a:lnSpc>
              <a:spcBef>
                <a:spcPts val="100"/>
              </a:spcBef>
            </a:pPr>
            <a:r>
              <a:rPr sz="3200" i="1" u="none" spc="-10" dirty="0">
                <a:solidFill>
                  <a:srgbClr val="FF0000"/>
                </a:solidFill>
                <a:latin typeface="Arial" panose="020B0604020202020204"/>
                <a:cs typeface="Arial" panose="020B0604020202020204"/>
              </a:rPr>
              <a:t>2)</a:t>
            </a:r>
            <a:r>
              <a:rPr sz="3200" i="1" u="none" spc="-225" dirty="0">
                <a:solidFill>
                  <a:srgbClr val="FF0000"/>
                </a:solidFill>
                <a:latin typeface="Arial" panose="020B0604020202020204"/>
                <a:cs typeface="Arial" panose="020B0604020202020204"/>
              </a:rPr>
              <a:t> </a:t>
            </a:r>
            <a:r>
              <a:rPr sz="2400" i="1" u="sng" dirty="0">
                <a:solidFill>
                  <a:srgbClr val="0000CC"/>
                </a:solidFill>
                <a:uFill>
                  <a:solidFill>
                    <a:srgbClr val="0000CC"/>
                  </a:solidFill>
                </a:uFill>
                <a:latin typeface="Arial" panose="020B0604020202020204"/>
                <a:cs typeface="Arial" panose="020B0604020202020204"/>
              </a:rPr>
              <a:t>ΣΥΣΤΗΜΑ</a:t>
            </a:r>
            <a:r>
              <a:rPr sz="2400" i="1" u="sng" spc="-170" dirty="0">
                <a:solidFill>
                  <a:srgbClr val="0000CC"/>
                </a:solidFill>
                <a:uFill>
                  <a:solidFill>
                    <a:srgbClr val="0000CC"/>
                  </a:solidFill>
                </a:uFill>
                <a:latin typeface="Arial" panose="020B0604020202020204"/>
                <a:cs typeface="Arial" panose="020B0604020202020204"/>
              </a:rPr>
              <a:t> </a:t>
            </a:r>
            <a:r>
              <a:rPr sz="2400" i="1" u="sng" dirty="0">
                <a:solidFill>
                  <a:srgbClr val="0000CC"/>
                </a:solidFill>
                <a:uFill>
                  <a:solidFill>
                    <a:srgbClr val="0000CC"/>
                  </a:solidFill>
                </a:uFill>
                <a:latin typeface="Arial" panose="020B0604020202020204"/>
                <a:cs typeface="Arial" panose="020B0604020202020204"/>
              </a:rPr>
              <a:t>ΜΕ</a:t>
            </a:r>
            <a:r>
              <a:rPr sz="2400" i="1" u="sng" spc="-40" dirty="0">
                <a:solidFill>
                  <a:srgbClr val="0000CC"/>
                </a:solidFill>
                <a:uFill>
                  <a:solidFill>
                    <a:srgbClr val="0000CC"/>
                  </a:solidFill>
                </a:uFill>
                <a:latin typeface="Arial" panose="020B0604020202020204"/>
                <a:cs typeface="Arial" panose="020B0604020202020204"/>
              </a:rPr>
              <a:t> </a:t>
            </a:r>
            <a:r>
              <a:rPr sz="2400" i="1" u="sng">
                <a:solidFill>
                  <a:srgbClr val="0000CC"/>
                </a:solidFill>
                <a:uFill>
                  <a:solidFill>
                    <a:srgbClr val="0000CC"/>
                  </a:solidFill>
                </a:uFill>
                <a:latin typeface="Arial" panose="020B0604020202020204"/>
                <a:cs typeface="Arial" panose="020B0604020202020204"/>
              </a:rPr>
              <a:t>ΜΟΝΑΔΕΣ</a:t>
            </a:r>
            <a:r>
              <a:rPr sz="2400" i="1" u="sng" spc="-35">
                <a:solidFill>
                  <a:srgbClr val="0000CC"/>
                </a:solidFill>
                <a:uFill>
                  <a:solidFill>
                    <a:srgbClr val="0000CC"/>
                  </a:solidFill>
                </a:uFill>
                <a:latin typeface="Arial" panose="020B0604020202020204"/>
                <a:cs typeface="Arial" panose="020B0604020202020204"/>
              </a:rPr>
              <a:t> </a:t>
            </a:r>
            <a:r>
              <a:rPr sz="2400" i="1" u="sng" spc="-10" smtClean="0">
                <a:solidFill>
                  <a:srgbClr val="0000CC"/>
                </a:solidFill>
                <a:uFill>
                  <a:solidFill>
                    <a:srgbClr val="0000CC"/>
                  </a:solidFill>
                </a:uFill>
                <a:latin typeface="Arial" panose="020B0604020202020204"/>
                <a:cs typeface="Arial" panose="020B0604020202020204"/>
              </a:rPr>
              <a:t>ΕΓΧΥΣ</a:t>
            </a:r>
            <a:r>
              <a:rPr lang="el-GR" sz="2400" i="1" u="sng" spc="-10" dirty="0" smtClean="0">
                <a:solidFill>
                  <a:srgbClr val="0000CC"/>
                </a:solidFill>
                <a:uFill>
                  <a:solidFill>
                    <a:srgbClr val="0000CC"/>
                  </a:solidFill>
                </a:uFill>
                <a:latin typeface="Arial" panose="020B0604020202020204"/>
                <a:cs typeface="Arial" panose="020B0604020202020204"/>
              </a:rPr>
              <a:t>Η</a:t>
            </a:r>
            <a:r>
              <a:rPr sz="2400" i="1" u="sng" spc="-10" smtClean="0">
                <a:solidFill>
                  <a:srgbClr val="0000CC"/>
                </a:solidFill>
                <a:uFill>
                  <a:solidFill>
                    <a:srgbClr val="0000CC"/>
                  </a:solidFill>
                </a:uFill>
                <a:latin typeface="Arial" panose="020B0604020202020204"/>
                <a:cs typeface="Arial" panose="020B0604020202020204"/>
              </a:rPr>
              <a:t>Σ</a:t>
            </a:r>
            <a:endParaRPr sz="2400">
              <a:latin typeface="Arial" panose="020B0604020202020204"/>
              <a:cs typeface="Arial" panose="020B0604020202020204"/>
            </a:endParaRPr>
          </a:p>
        </p:txBody>
      </p:sp>
      <p:sp>
        <p:nvSpPr>
          <p:cNvPr id="3" name="object 3"/>
          <p:cNvSpPr txBox="1"/>
          <p:nvPr/>
        </p:nvSpPr>
        <p:spPr>
          <a:xfrm>
            <a:off x="289559" y="902970"/>
            <a:ext cx="8615680" cy="5786199"/>
          </a:xfrm>
          <a:prstGeom prst="rect">
            <a:avLst/>
          </a:prstGeom>
        </p:spPr>
        <p:txBody>
          <a:bodyPr vert="horz" wrap="square" lIns="0" tIns="12700" rIns="0" bIns="0" rtlCol="0">
            <a:spAutoFit/>
          </a:bodyPr>
          <a:lstStyle/>
          <a:p>
            <a:pPr marL="15875" algn="ctr">
              <a:lnSpc>
                <a:spcPct val="100000"/>
              </a:lnSpc>
              <a:spcBef>
                <a:spcPts val="100"/>
              </a:spcBef>
            </a:pPr>
            <a:r>
              <a:rPr sz="1800" b="1" u="sng" dirty="0">
                <a:solidFill>
                  <a:srgbClr val="0000CC"/>
                </a:solidFill>
                <a:uFill>
                  <a:solidFill>
                    <a:srgbClr val="0000CC"/>
                  </a:solidFill>
                </a:uFill>
                <a:latin typeface="Arial" panose="020B0604020202020204"/>
                <a:cs typeface="Arial" panose="020B0604020202020204"/>
              </a:rPr>
              <a:t>(Unit</a:t>
            </a:r>
            <a:r>
              <a:rPr sz="1800" b="1" u="sng" spc="-2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a:t>
            </a:r>
            <a:r>
              <a:rPr sz="1800" b="1" u="sng" spc="-3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Injector</a:t>
            </a:r>
            <a:r>
              <a:rPr sz="1800" b="1" u="sng" spc="-2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System</a:t>
            </a:r>
            <a:r>
              <a:rPr sz="1800" b="1" u="sng" spc="-2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a:t>
            </a:r>
            <a:r>
              <a:rPr sz="1800" b="1" u="sng" spc="-15" dirty="0">
                <a:solidFill>
                  <a:srgbClr val="0000CC"/>
                </a:solidFill>
                <a:uFill>
                  <a:solidFill>
                    <a:srgbClr val="0000CC"/>
                  </a:solidFill>
                </a:uFill>
                <a:latin typeface="Arial" panose="020B0604020202020204"/>
                <a:cs typeface="Arial" panose="020B0604020202020204"/>
              </a:rPr>
              <a:t> </a:t>
            </a:r>
            <a:r>
              <a:rPr sz="1800" b="1" u="sng" spc="-20" dirty="0">
                <a:solidFill>
                  <a:srgbClr val="0000CC"/>
                </a:solidFill>
                <a:uFill>
                  <a:solidFill>
                    <a:srgbClr val="0000CC"/>
                  </a:solidFill>
                </a:uFill>
                <a:latin typeface="Arial" panose="020B0604020202020204"/>
                <a:cs typeface="Arial" panose="020B0604020202020204"/>
              </a:rPr>
              <a:t>UIS)</a:t>
            </a:r>
            <a:endParaRPr sz="1800">
              <a:latin typeface="Arial" panose="020B0604020202020204"/>
              <a:cs typeface="Arial" panose="020B0604020202020204"/>
            </a:endParaRPr>
          </a:p>
          <a:p>
            <a:pPr>
              <a:lnSpc>
                <a:spcPct val="100000"/>
              </a:lnSpc>
              <a:spcBef>
                <a:spcPts val="5"/>
              </a:spcBef>
            </a:pPr>
            <a:endParaRPr sz="1650">
              <a:latin typeface="Arial" panose="020B0604020202020204"/>
              <a:cs typeface="Arial" panose="020B0604020202020204"/>
            </a:endParaRPr>
          </a:p>
          <a:p>
            <a:pPr marL="12700" marR="285750">
              <a:lnSpc>
                <a:spcPts val="228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Η</a:t>
            </a:r>
            <a:r>
              <a:rPr sz="2000" b="1" spc="-40" dirty="0">
                <a:latin typeface="Arial" panose="020B0604020202020204"/>
                <a:cs typeface="Arial" panose="020B0604020202020204"/>
              </a:rPr>
              <a:t> </a:t>
            </a:r>
            <a:r>
              <a:rPr sz="2000" b="1" dirty="0">
                <a:latin typeface="Arial" panose="020B0604020202020204"/>
                <a:cs typeface="Arial" panose="020B0604020202020204"/>
              </a:rPr>
              <a:t>ΡΥΘΜΙΣΗ</a:t>
            </a:r>
            <a:r>
              <a:rPr sz="2000" b="1" spc="-30" dirty="0">
                <a:latin typeface="Arial" panose="020B0604020202020204"/>
                <a:cs typeface="Arial" panose="020B0604020202020204"/>
              </a:rPr>
              <a:t> ΠΡΑΓΜΑΤΟΠΟΙΕΙΤΑΙ</a:t>
            </a:r>
            <a:r>
              <a:rPr sz="2000" b="1" spc="-25" dirty="0">
                <a:latin typeface="Arial" panose="020B0604020202020204"/>
                <a:cs typeface="Arial" panose="020B0604020202020204"/>
              </a:rPr>
              <a:t> </a:t>
            </a:r>
            <a:r>
              <a:rPr sz="2000" b="1" dirty="0">
                <a:latin typeface="Arial" panose="020B0604020202020204"/>
                <a:cs typeface="Arial" panose="020B0604020202020204"/>
              </a:rPr>
              <a:t>ΜΕ</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30" dirty="0">
                <a:latin typeface="Arial" panose="020B0604020202020204"/>
                <a:cs typeface="Arial" panose="020B0604020202020204"/>
              </a:rPr>
              <a:t> </a:t>
            </a:r>
            <a:r>
              <a:rPr sz="2000" b="1" dirty="0">
                <a:latin typeface="Arial" panose="020B0604020202020204"/>
                <a:cs typeface="Arial" panose="020B0604020202020204"/>
              </a:rPr>
              <a:t>ΒΟΗΘΕΙΑ</a:t>
            </a:r>
            <a:r>
              <a:rPr sz="2000" b="1" spc="-15" dirty="0">
                <a:latin typeface="Arial" panose="020B0604020202020204"/>
                <a:cs typeface="Arial" panose="020B0604020202020204"/>
              </a:rPr>
              <a:t> </a:t>
            </a:r>
            <a:r>
              <a:rPr sz="2000" b="1" spc="-10" dirty="0">
                <a:latin typeface="Arial" panose="020B0604020202020204"/>
                <a:cs typeface="Arial" panose="020B0604020202020204"/>
              </a:rPr>
              <a:t>ΚΑΤΑΛΛΗΛΗΣ </a:t>
            </a:r>
            <a:r>
              <a:rPr sz="2000" b="1">
                <a:latin typeface="Arial" panose="020B0604020202020204"/>
                <a:cs typeface="Arial" panose="020B0604020202020204"/>
              </a:rPr>
              <a:t>ΗΛΕΚΤΡΟΜΑΓΝΗΤΙΚΗΣ</a:t>
            </a:r>
            <a:r>
              <a:rPr sz="2000" b="1" spc="-30">
                <a:latin typeface="Arial" panose="020B0604020202020204"/>
                <a:cs typeface="Arial" panose="020B0604020202020204"/>
              </a:rPr>
              <a:t> </a:t>
            </a:r>
            <a:r>
              <a:rPr sz="2000" b="1" smtClean="0">
                <a:latin typeface="Arial" panose="020B0604020202020204"/>
                <a:cs typeface="Arial" panose="020B0604020202020204"/>
              </a:rPr>
              <a:t>ΒΑΛΒΙΔΑ</a:t>
            </a:r>
            <a:r>
              <a:rPr lang="el-GR" sz="2000" b="1" dirty="0" smtClean="0">
                <a:latin typeface="Arial" panose="020B0604020202020204"/>
                <a:cs typeface="Arial" panose="020B0604020202020204"/>
              </a:rPr>
              <a:t>Σ</a:t>
            </a:r>
            <a:r>
              <a:rPr sz="2000" b="1" smtClean="0">
                <a:latin typeface="Arial" panose="020B0604020202020204"/>
                <a:cs typeface="Arial" panose="020B0604020202020204"/>
              </a:rPr>
              <a:t>,</a:t>
            </a:r>
            <a:r>
              <a:rPr sz="2000" b="1" spc="-10" smtClean="0">
                <a:latin typeface="Arial" panose="020B0604020202020204"/>
                <a:cs typeface="Arial" panose="020B0604020202020204"/>
              </a:rPr>
              <a:t> </a:t>
            </a:r>
            <a:r>
              <a:rPr sz="2000" b="1" dirty="0">
                <a:latin typeface="Arial" panose="020B0604020202020204"/>
                <a:cs typeface="Arial" panose="020B0604020202020204"/>
              </a:rPr>
              <a:t>Η</a:t>
            </a:r>
            <a:r>
              <a:rPr sz="2000" b="1" spc="-15" dirty="0">
                <a:latin typeface="Arial" panose="020B0604020202020204"/>
                <a:cs typeface="Arial" panose="020B0604020202020204"/>
              </a:rPr>
              <a:t> </a:t>
            </a:r>
            <a:r>
              <a:rPr sz="2000" b="1" dirty="0">
                <a:latin typeface="Arial" panose="020B0604020202020204"/>
                <a:cs typeface="Arial" panose="020B0604020202020204"/>
              </a:rPr>
              <a:t>ΟΠΟΙΑ</a:t>
            </a:r>
            <a:r>
              <a:rPr sz="2000" b="1" spc="-10" dirty="0">
                <a:latin typeface="Arial" panose="020B0604020202020204"/>
                <a:cs typeface="Arial" panose="020B0604020202020204"/>
              </a:rPr>
              <a:t> </a:t>
            </a:r>
            <a:r>
              <a:rPr sz="2000" b="1" dirty="0">
                <a:latin typeface="Arial" panose="020B0604020202020204"/>
                <a:cs typeface="Arial" panose="020B0604020202020204"/>
              </a:rPr>
              <a:t>ΕΛΕΓΧΕΙ</a:t>
            </a:r>
            <a:r>
              <a:rPr sz="2000" b="1" spc="-15" dirty="0">
                <a:latin typeface="Arial" panose="020B0604020202020204"/>
                <a:cs typeface="Arial" panose="020B0604020202020204"/>
              </a:rPr>
              <a:t> </a:t>
            </a:r>
            <a:r>
              <a:rPr sz="2000" b="1">
                <a:latin typeface="Arial" panose="020B0604020202020204"/>
                <a:cs typeface="Arial" panose="020B0604020202020204"/>
              </a:rPr>
              <a:t>ΤΗΝ </a:t>
            </a:r>
            <a:r>
              <a:rPr sz="2000" b="1" spc="-10" smtClean="0">
                <a:latin typeface="Arial" panose="020B0604020202020204"/>
                <a:cs typeface="Arial" panose="020B0604020202020204"/>
              </a:rPr>
              <a:t>ΠΑΡΟΧΕ</a:t>
            </a:r>
            <a:r>
              <a:rPr sz="2000" b="1" smtClean="0">
                <a:latin typeface="Arial" panose="020B0604020202020204"/>
                <a:cs typeface="Arial" panose="020B0604020202020204"/>
              </a:rPr>
              <a:t>ΤΕΥΣΗ</a:t>
            </a:r>
            <a:r>
              <a:rPr sz="2000" b="1" spc="-45" smtClean="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spc="-25" dirty="0">
                <a:latin typeface="Arial" panose="020B0604020202020204"/>
                <a:cs typeface="Arial" panose="020B0604020202020204"/>
              </a:rPr>
              <a:t>ΚΑΥΣΙΜΟΥ</a:t>
            </a:r>
            <a:r>
              <a:rPr sz="2000" b="1" spc="-40" dirty="0">
                <a:latin typeface="Arial" panose="020B0604020202020204"/>
                <a:cs typeface="Arial" panose="020B0604020202020204"/>
              </a:rPr>
              <a:t> </a:t>
            </a:r>
            <a:r>
              <a:rPr sz="2000" b="1" dirty="0">
                <a:latin typeface="Arial" panose="020B0604020202020204"/>
                <a:cs typeface="Arial" panose="020B0604020202020204"/>
              </a:rPr>
              <a:t>ΠΡΟΣ</a:t>
            </a:r>
            <a:r>
              <a:rPr sz="2000" b="1" spc="-35" dirty="0">
                <a:latin typeface="Arial" panose="020B0604020202020204"/>
                <a:cs typeface="Arial" panose="020B0604020202020204"/>
              </a:rPr>
              <a:t> </a:t>
            </a:r>
            <a:r>
              <a:rPr sz="2000" b="1" dirty="0">
                <a:latin typeface="Arial" panose="020B0604020202020204"/>
                <a:cs typeface="Arial" panose="020B0604020202020204"/>
              </a:rPr>
              <a:t>ΤΗΝ</a:t>
            </a:r>
            <a:r>
              <a:rPr sz="2000" b="1" spc="-30" dirty="0">
                <a:latin typeface="Arial" panose="020B0604020202020204"/>
                <a:cs typeface="Arial" panose="020B0604020202020204"/>
              </a:rPr>
              <a:t> </a:t>
            </a:r>
            <a:r>
              <a:rPr sz="2000" b="1" spc="-10" dirty="0">
                <a:latin typeface="Arial" panose="020B0604020202020204"/>
                <a:cs typeface="Arial" panose="020B0604020202020204"/>
              </a:rPr>
              <a:t>ΕΠΙΣΤΡΟΦΗ.</a:t>
            </a:r>
            <a:endParaRPr sz="2000">
              <a:latin typeface="Arial" panose="020B0604020202020204"/>
              <a:cs typeface="Arial" panose="020B0604020202020204"/>
            </a:endParaRPr>
          </a:p>
          <a:p>
            <a:pPr>
              <a:lnSpc>
                <a:spcPct val="100000"/>
              </a:lnSpc>
              <a:spcBef>
                <a:spcPts val="10"/>
              </a:spcBef>
              <a:buClr>
                <a:srgbClr val="FF0000"/>
              </a:buClr>
              <a:buFont typeface="Wingdings" panose="05000000000000000000"/>
              <a:buChar char=""/>
            </a:pPr>
            <a:endParaRPr sz="1800">
              <a:latin typeface="Arial" panose="020B0604020202020204"/>
              <a:cs typeface="Arial" panose="020B0604020202020204"/>
            </a:endParaRPr>
          </a:p>
          <a:p>
            <a:pPr marL="12700" marR="523240">
              <a:lnSpc>
                <a:spcPts val="228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ΤΟ</a:t>
            </a:r>
            <a:r>
              <a:rPr sz="2000" b="1" spc="-90" dirty="0">
                <a:latin typeface="Arial" panose="020B0604020202020204"/>
                <a:cs typeface="Arial" panose="020B0604020202020204"/>
              </a:rPr>
              <a:t> </a:t>
            </a:r>
            <a:r>
              <a:rPr sz="2000" b="1" dirty="0">
                <a:latin typeface="Arial" panose="020B0604020202020204"/>
                <a:cs typeface="Arial" panose="020B0604020202020204"/>
              </a:rPr>
              <a:t>ΑΝΟΙΓΜΑ</a:t>
            </a:r>
            <a:r>
              <a:rPr sz="2000" b="1" spc="-10" dirty="0">
                <a:latin typeface="Arial" panose="020B0604020202020204"/>
                <a:cs typeface="Arial" panose="020B0604020202020204"/>
              </a:rPr>
              <a:t> </a:t>
            </a:r>
            <a:r>
              <a:rPr sz="2000" b="1" dirty="0">
                <a:latin typeface="Arial" panose="020B0604020202020204"/>
                <a:cs typeface="Arial" panose="020B0604020202020204"/>
              </a:rPr>
              <a:t>ΚΑΙ</a:t>
            </a:r>
            <a:r>
              <a:rPr sz="2000" b="1" spc="-25" dirty="0">
                <a:latin typeface="Arial" panose="020B0604020202020204"/>
                <a:cs typeface="Arial" panose="020B0604020202020204"/>
              </a:rPr>
              <a:t> </a:t>
            </a:r>
            <a:r>
              <a:rPr sz="2000" b="1" dirty="0">
                <a:latin typeface="Arial" panose="020B0604020202020204"/>
                <a:cs typeface="Arial" panose="020B0604020202020204"/>
              </a:rPr>
              <a:t>ΤΟ</a:t>
            </a:r>
            <a:r>
              <a:rPr sz="2000" b="1" spc="-20" dirty="0">
                <a:latin typeface="Arial" panose="020B0604020202020204"/>
                <a:cs typeface="Arial" panose="020B0604020202020204"/>
              </a:rPr>
              <a:t> </a:t>
            </a:r>
            <a:r>
              <a:rPr sz="2000" b="1" dirty="0">
                <a:latin typeface="Arial" panose="020B0604020202020204"/>
                <a:cs typeface="Arial" panose="020B0604020202020204"/>
              </a:rPr>
              <a:t>ΚΛΕΙΣΙΜΟ</a:t>
            </a:r>
            <a:r>
              <a:rPr sz="2000" b="1" spc="-20" dirty="0">
                <a:latin typeface="Arial" panose="020B0604020202020204"/>
                <a:cs typeface="Arial" panose="020B0604020202020204"/>
              </a:rPr>
              <a:t> </a:t>
            </a:r>
            <a:r>
              <a:rPr sz="2000" b="1" dirty="0">
                <a:latin typeface="Arial" panose="020B0604020202020204"/>
                <a:cs typeface="Arial" panose="020B0604020202020204"/>
              </a:rPr>
              <a:t>ΤΗΣ</a:t>
            </a:r>
            <a:r>
              <a:rPr sz="2000" b="1" spc="-20" dirty="0">
                <a:latin typeface="Arial" panose="020B0604020202020204"/>
                <a:cs typeface="Arial" panose="020B0604020202020204"/>
              </a:rPr>
              <a:t> </a:t>
            </a:r>
            <a:r>
              <a:rPr sz="2000" b="1" dirty="0">
                <a:latin typeface="Arial" panose="020B0604020202020204"/>
                <a:cs typeface="Arial" panose="020B0604020202020204"/>
              </a:rPr>
              <a:t>ΒΑΛΒΙΔΑΣ</a:t>
            </a:r>
            <a:r>
              <a:rPr sz="2000" b="1" spc="-15" dirty="0">
                <a:latin typeface="Arial" panose="020B0604020202020204"/>
                <a:cs typeface="Arial" panose="020B0604020202020204"/>
              </a:rPr>
              <a:t> </a:t>
            </a:r>
            <a:r>
              <a:rPr sz="2000" b="1" spc="-20" dirty="0">
                <a:latin typeface="Arial" panose="020B0604020202020204"/>
                <a:cs typeface="Arial" panose="020B0604020202020204"/>
              </a:rPr>
              <a:t>ΕΛΕΓΧΕΤΑΙ</a:t>
            </a:r>
            <a:r>
              <a:rPr sz="2000" b="1" spc="-95" dirty="0">
                <a:latin typeface="Arial" panose="020B0604020202020204"/>
                <a:cs typeface="Arial" panose="020B0604020202020204"/>
              </a:rPr>
              <a:t> </a:t>
            </a:r>
            <a:r>
              <a:rPr sz="2000" b="1" spc="-25" dirty="0">
                <a:latin typeface="Arial" panose="020B0604020202020204"/>
                <a:cs typeface="Arial" panose="020B0604020202020204"/>
              </a:rPr>
              <a:t>ΑΠΟ </a:t>
            </a:r>
            <a:r>
              <a:rPr sz="2000" b="1" dirty="0">
                <a:latin typeface="Arial" panose="020B0604020202020204"/>
                <a:cs typeface="Arial" panose="020B0604020202020204"/>
              </a:rPr>
              <a:t>ΗΛΕΚΤΡΟΝΙΚΟ</a:t>
            </a:r>
            <a:r>
              <a:rPr sz="2000" b="1" spc="-70"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55" dirty="0">
                <a:latin typeface="Arial" panose="020B0604020202020204"/>
                <a:cs typeface="Arial" panose="020B0604020202020204"/>
              </a:rPr>
              <a:t> </a:t>
            </a:r>
            <a:r>
              <a:rPr sz="2000" b="1" spc="-10" dirty="0">
                <a:latin typeface="Arial" panose="020B0604020202020204"/>
                <a:cs typeface="Arial" panose="020B0604020202020204"/>
              </a:rPr>
              <a:t>ΕΛΕΓΧΟΥ.</a:t>
            </a:r>
            <a:endParaRPr sz="2000">
              <a:latin typeface="Arial" panose="020B0604020202020204"/>
              <a:cs typeface="Arial" panose="020B0604020202020204"/>
            </a:endParaRPr>
          </a:p>
          <a:p>
            <a:pPr>
              <a:lnSpc>
                <a:spcPct val="100000"/>
              </a:lnSpc>
              <a:buClr>
                <a:srgbClr val="FF0000"/>
              </a:buClr>
              <a:buFont typeface="Wingdings" panose="05000000000000000000"/>
              <a:buChar char=""/>
            </a:pPr>
            <a:endParaRPr sz="1800">
              <a:latin typeface="Arial" panose="020B0604020202020204"/>
              <a:cs typeface="Arial" panose="020B0604020202020204"/>
            </a:endParaRPr>
          </a:p>
          <a:p>
            <a:pPr marL="12700" marR="5080">
              <a:lnSpc>
                <a:spcPts val="2280"/>
              </a:lnSpc>
              <a:spcBef>
                <a:spcPts val="5"/>
              </a:spcBef>
              <a:buClr>
                <a:srgbClr val="FF0000"/>
              </a:buClr>
              <a:buSzPct val="95000"/>
              <a:buFont typeface="Wingdings" panose="05000000000000000000"/>
              <a:buChar char=""/>
              <a:tabLst>
                <a:tab pos="239395" algn="l"/>
              </a:tabLst>
            </a:pPr>
            <a:r>
              <a:rPr sz="2000" b="1" spc="-10" dirty="0">
                <a:latin typeface="Arial" panose="020B0604020202020204"/>
                <a:cs typeface="Arial" panose="020B0604020202020204"/>
              </a:rPr>
              <a:t>ΟΤΑΝ</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dirty="0">
                <a:latin typeface="Arial" panose="020B0604020202020204"/>
                <a:cs typeface="Arial" panose="020B0604020202020204"/>
              </a:rPr>
              <a:t>ΕΚΚΕΝΤΡΟ</a:t>
            </a:r>
            <a:r>
              <a:rPr sz="2000" b="1" spc="-45" dirty="0">
                <a:latin typeface="Arial" panose="020B0604020202020204"/>
                <a:cs typeface="Arial" panose="020B0604020202020204"/>
              </a:rPr>
              <a:t> </a:t>
            </a:r>
            <a:r>
              <a:rPr sz="2000" b="1" dirty="0">
                <a:latin typeface="Arial" panose="020B0604020202020204"/>
                <a:cs typeface="Arial" panose="020B0604020202020204"/>
              </a:rPr>
              <a:t>ΠΙΕΖΕΙ</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dirty="0">
                <a:latin typeface="Arial" panose="020B0604020202020204"/>
                <a:cs typeface="Arial" panose="020B0604020202020204"/>
              </a:rPr>
              <a:t>ΕΜΒΟΛΟ</a:t>
            </a:r>
            <a:r>
              <a:rPr sz="2000" b="1" spc="-40" dirty="0">
                <a:latin typeface="Arial" panose="020B0604020202020204"/>
                <a:cs typeface="Arial" panose="020B0604020202020204"/>
              </a:rPr>
              <a:t> </a:t>
            </a:r>
            <a:r>
              <a:rPr sz="2000" b="1">
                <a:latin typeface="Arial" panose="020B0604020202020204"/>
                <a:cs typeface="Arial" panose="020B0604020202020204"/>
              </a:rPr>
              <a:t>ΤΗΣ</a:t>
            </a:r>
            <a:r>
              <a:rPr sz="2000" b="1" spc="-114">
                <a:latin typeface="Arial" panose="020B0604020202020204"/>
                <a:cs typeface="Arial" panose="020B0604020202020204"/>
              </a:rPr>
              <a:t> </a:t>
            </a:r>
            <a:r>
              <a:rPr sz="2000" b="1" spc="-10" smtClean="0">
                <a:latin typeface="Arial" panose="020B0604020202020204"/>
                <a:cs typeface="Arial" panose="020B0604020202020204"/>
              </a:rPr>
              <a:t>ΑΝΤΛΙΑΣ</a:t>
            </a:r>
            <a:r>
              <a:rPr lang="el-GR" sz="2000" b="1" spc="-10" dirty="0" smtClean="0">
                <a:latin typeface="Arial" panose="020B0604020202020204"/>
                <a:cs typeface="Arial" panose="020B0604020202020204"/>
              </a:rPr>
              <a:t>,</a:t>
            </a:r>
            <a:r>
              <a:rPr sz="2000" b="1" spc="-50" smtClean="0">
                <a:latin typeface="Arial" panose="020B0604020202020204"/>
                <a:cs typeface="Arial" panose="020B0604020202020204"/>
              </a:rPr>
              <a:t> </a:t>
            </a:r>
            <a:r>
              <a:rPr sz="2000" b="1" dirty="0">
                <a:latin typeface="Arial" panose="020B0604020202020204"/>
                <a:cs typeface="Arial" panose="020B0604020202020204"/>
              </a:rPr>
              <a:t>ΕΝΩ</a:t>
            </a:r>
            <a:r>
              <a:rPr sz="2000" b="1" spc="-45" dirty="0">
                <a:latin typeface="Arial" panose="020B0604020202020204"/>
                <a:cs typeface="Arial" panose="020B0604020202020204"/>
              </a:rPr>
              <a:t> </a:t>
            </a:r>
            <a:r>
              <a:rPr sz="2000" b="1">
                <a:latin typeface="Arial" panose="020B0604020202020204"/>
                <a:cs typeface="Arial" panose="020B0604020202020204"/>
              </a:rPr>
              <a:t>Η</a:t>
            </a:r>
            <a:r>
              <a:rPr sz="2000" b="1" spc="-40">
                <a:latin typeface="Arial" panose="020B0604020202020204"/>
                <a:cs typeface="Arial" panose="020B0604020202020204"/>
              </a:rPr>
              <a:t> </a:t>
            </a:r>
            <a:r>
              <a:rPr sz="2000" b="1" spc="-20" smtClean="0">
                <a:latin typeface="Arial" panose="020B0604020202020204"/>
                <a:cs typeface="Arial" panose="020B0604020202020204"/>
              </a:rPr>
              <a:t>ΗΛΕ</a:t>
            </a:r>
            <a:r>
              <a:rPr sz="2000" b="1" smtClean="0">
                <a:latin typeface="Arial" panose="020B0604020202020204"/>
                <a:cs typeface="Arial" panose="020B0604020202020204"/>
              </a:rPr>
              <a:t>ΚΤΡΟΜΑΓΝΗΤΙΚΗ</a:t>
            </a:r>
            <a:r>
              <a:rPr sz="2000" b="1" spc="-45" smtClean="0">
                <a:latin typeface="Arial" panose="020B0604020202020204"/>
                <a:cs typeface="Arial" panose="020B0604020202020204"/>
              </a:rPr>
              <a:t> </a:t>
            </a:r>
            <a:r>
              <a:rPr sz="2000" b="1" dirty="0">
                <a:latin typeface="Arial" panose="020B0604020202020204"/>
                <a:cs typeface="Arial" panose="020B0604020202020204"/>
              </a:rPr>
              <a:t>ΒΑΛΒΙΔΑ</a:t>
            </a:r>
            <a:r>
              <a:rPr sz="2000" b="1" spc="-30" dirty="0">
                <a:latin typeface="Arial" panose="020B0604020202020204"/>
                <a:cs typeface="Arial" panose="020B0604020202020204"/>
              </a:rPr>
              <a:t> </a:t>
            </a:r>
            <a:r>
              <a:rPr sz="2000" b="1" dirty="0">
                <a:latin typeface="Arial" panose="020B0604020202020204"/>
                <a:cs typeface="Arial" panose="020B0604020202020204"/>
              </a:rPr>
              <a:t>ΕΙΝΑΙ</a:t>
            </a:r>
            <a:r>
              <a:rPr sz="2000" b="1" spc="-110" dirty="0">
                <a:latin typeface="Arial" panose="020B0604020202020204"/>
                <a:cs typeface="Arial" panose="020B0604020202020204"/>
              </a:rPr>
              <a:t> </a:t>
            </a:r>
            <a:r>
              <a:rPr sz="2000" b="1" dirty="0">
                <a:latin typeface="Arial" panose="020B0604020202020204"/>
                <a:cs typeface="Arial" panose="020B0604020202020204"/>
              </a:rPr>
              <a:t>ΑΝΟΙΚΤΗ,</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30" dirty="0">
                <a:latin typeface="Arial" panose="020B0604020202020204"/>
                <a:cs typeface="Arial" panose="020B0604020202020204"/>
              </a:rPr>
              <a:t> </a:t>
            </a:r>
            <a:r>
              <a:rPr sz="2000" b="1" spc="-10">
                <a:latin typeface="Arial" panose="020B0604020202020204"/>
                <a:cs typeface="Arial" panose="020B0604020202020204"/>
              </a:rPr>
              <a:t>ΚΑΥΣΙΜΟ</a:t>
            </a:r>
            <a:r>
              <a:rPr sz="2000" b="1" spc="-30">
                <a:latin typeface="Arial" panose="020B0604020202020204"/>
                <a:cs typeface="Arial" panose="020B0604020202020204"/>
              </a:rPr>
              <a:t> </a:t>
            </a:r>
            <a:r>
              <a:rPr sz="2000" b="1" spc="-10" smtClean="0">
                <a:latin typeface="Arial" panose="020B0604020202020204"/>
                <a:cs typeface="Arial" panose="020B0604020202020204"/>
              </a:rPr>
              <a:t>ΠΑΡΟΧΕΤΕΥΕΤΑΙ</a:t>
            </a:r>
            <a:r>
              <a:rPr sz="2000" b="1" spc="-50" smtClean="0">
                <a:latin typeface="Arial" panose="020B0604020202020204"/>
                <a:cs typeface="Arial" panose="020B0604020202020204"/>
              </a:rPr>
              <a:t> </a:t>
            </a:r>
            <a:r>
              <a:rPr sz="2000" b="1" dirty="0">
                <a:latin typeface="Arial" panose="020B0604020202020204"/>
                <a:cs typeface="Arial" panose="020B0604020202020204"/>
              </a:rPr>
              <a:t>ΠΡΟΣ</a:t>
            </a:r>
            <a:r>
              <a:rPr sz="2000" b="1" spc="-25" dirty="0">
                <a:latin typeface="Arial" panose="020B0604020202020204"/>
                <a:cs typeface="Arial" panose="020B0604020202020204"/>
              </a:rPr>
              <a:t> </a:t>
            </a:r>
            <a:r>
              <a:rPr sz="2000" b="1" dirty="0">
                <a:latin typeface="Arial" panose="020B0604020202020204"/>
                <a:cs typeface="Arial" panose="020B0604020202020204"/>
              </a:rPr>
              <a:t>ΤΗΝ</a:t>
            </a:r>
            <a:r>
              <a:rPr sz="2000" b="1" spc="-25" dirty="0">
                <a:latin typeface="Arial" panose="020B0604020202020204"/>
                <a:cs typeface="Arial" panose="020B0604020202020204"/>
              </a:rPr>
              <a:t> </a:t>
            </a:r>
            <a:r>
              <a:rPr sz="2000" b="1" dirty="0">
                <a:latin typeface="Arial" panose="020B0604020202020204"/>
                <a:cs typeface="Arial" panose="020B0604020202020204"/>
              </a:rPr>
              <a:t>ΕΠΙΣΤΡΟΦΗ,</a:t>
            </a:r>
            <a:r>
              <a:rPr sz="2000" b="1" spc="-20" dirty="0">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ΜΕ</a:t>
            </a:r>
            <a:r>
              <a:rPr sz="2000" b="1" u="sng" spc="-35" dirty="0">
                <a:uFill>
                  <a:solidFill>
                    <a:srgbClr val="000000"/>
                  </a:solidFill>
                </a:uFill>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ΤΟ</a:t>
            </a:r>
            <a:r>
              <a:rPr sz="2000" b="1" u="sng" spc="-35" dirty="0">
                <a:uFill>
                  <a:solidFill>
                    <a:srgbClr val="000000"/>
                  </a:solidFill>
                </a:uFill>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ΚΛΕΙΣΙΜΟ</a:t>
            </a:r>
            <a:r>
              <a:rPr sz="2000" b="1" u="sng" spc="-25" dirty="0">
                <a:uFill>
                  <a:solidFill>
                    <a:srgbClr val="000000"/>
                  </a:solidFill>
                </a:uFill>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ΤΗΣ</a:t>
            </a:r>
            <a:r>
              <a:rPr sz="2000" b="1" u="sng" spc="-35" dirty="0">
                <a:uFill>
                  <a:solidFill>
                    <a:srgbClr val="000000"/>
                  </a:solidFill>
                </a:uFill>
                <a:latin typeface="Arial" panose="020B0604020202020204"/>
                <a:cs typeface="Arial" panose="020B0604020202020204"/>
              </a:rPr>
              <a:t> </a:t>
            </a:r>
            <a:r>
              <a:rPr sz="2000" b="1" u="sng" spc="-10" dirty="0">
                <a:uFill>
                  <a:solidFill>
                    <a:srgbClr val="000000"/>
                  </a:solidFill>
                </a:uFill>
                <a:latin typeface="Arial" panose="020B0604020202020204"/>
                <a:cs typeface="Arial" panose="020B0604020202020204"/>
              </a:rPr>
              <a:t>ΒΑΛΒΙΔΑΣ</a:t>
            </a:r>
            <a:r>
              <a:rPr sz="2000" b="1" spc="-10" dirty="0">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ΞΕΚΙΝΑ</a:t>
            </a:r>
            <a:r>
              <a:rPr sz="2000" b="1" u="sng" spc="-10" dirty="0">
                <a:uFill>
                  <a:solidFill>
                    <a:srgbClr val="000000"/>
                  </a:solidFill>
                </a:uFill>
                <a:latin typeface="Arial" panose="020B0604020202020204"/>
                <a:cs typeface="Arial" panose="020B0604020202020204"/>
              </a:rPr>
              <a:t> </a:t>
            </a:r>
            <a:r>
              <a:rPr sz="2000" b="1" u="sng" dirty="0">
                <a:uFill>
                  <a:solidFill>
                    <a:srgbClr val="000000"/>
                  </a:solidFill>
                </a:uFill>
                <a:latin typeface="Arial" panose="020B0604020202020204"/>
                <a:cs typeface="Arial" panose="020B0604020202020204"/>
              </a:rPr>
              <a:t>Η</a:t>
            </a:r>
            <a:r>
              <a:rPr sz="2000" b="1" u="sng" spc="-5" dirty="0">
                <a:uFill>
                  <a:solidFill>
                    <a:srgbClr val="000000"/>
                  </a:solidFill>
                </a:uFill>
                <a:latin typeface="Arial" panose="020B0604020202020204"/>
                <a:cs typeface="Arial" panose="020B0604020202020204"/>
              </a:rPr>
              <a:t> </a:t>
            </a:r>
            <a:r>
              <a:rPr sz="2000" b="1" u="sng" spc="-10" dirty="0">
                <a:uFill>
                  <a:solidFill>
                    <a:srgbClr val="000000"/>
                  </a:solidFill>
                </a:uFill>
                <a:latin typeface="Arial" panose="020B0604020202020204"/>
                <a:cs typeface="Arial" panose="020B0604020202020204"/>
              </a:rPr>
              <a:t>ΕΓΧΥΣΗ</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55"/>
              </a:spcBef>
              <a:buClr>
                <a:srgbClr val="FF0000"/>
              </a:buClr>
              <a:buFont typeface="Wingdings" panose="05000000000000000000"/>
              <a:buChar char=""/>
            </a:pPr>
            <a:endParaRPr sz="1750">
              <a:latin typeface="Arial" panose="020B0604020202020204"/>
              <a:cs typeface="Arial" panose="020B0604020202020204"/>
            </a:endParaRPr>
          </a:p>
          <a:p>
            <a:pPr marL="12700" marR="694055">
              <a:lnSpc>
                <a:spcPts val="2280"/>
              </a:lnSpc>
              <a:buClr>
                <a:srgbClr val="FF0000"/>
              </a:buClr>
              <a:buSzPct val="95000"/>
              <a:buFont typeface="Wingdings" panose="05000000000000000000"/>
              <a:buChar char=""/>
              <a:tabLst>
                <a:tab pos="239395" algn="l"/>
              </a:tabLst>
            </a:pPr>
            <a:r>
              <a:rPr sz="2000" b="1" dirty="0">
                <a:solidFill>
                  <a:srgbClr val="0000CC"/>
                </a:solidFill>
                <a:latin typeface="Arial" panose="020B0604020202020204"/>
                <a:cs typeface="Arial" panose="020B0604020202020204"/>
              </a:rPr>
              <a:t>Η</a:t>
            </a:r>
            <a:r>
              <a:rPr sz="2000" b="1" spc="-6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ΓΕΩΜΕΤΡΙΑ</a:t>
            </a:r>
            <a:r>
              <a:rPr sz="2000" b="1" spc="-3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ΤΟΥ</a:t>
            </a:r>
            <a:r>
              <a:rPr sz="2000" b="1" spc="-4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ΕΚΚΕΝΤΡΟΥ</a:t>
            </a:r>
            <a:r>
              <a:rPr sz="2000" b="1" spc="-5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ΡΥΘΜΙΖΕΙ</a:t>
            </a:r>
            <a:r>
              <a:rPr sz="2000" b="1" spc="-5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ΜΟΝΟ</a:t>
            </a:r>
            <a:r>
              <a:rPr sz="2000" b="1" spc="-4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ΤΗ</a:t>
            </a:r>
            <a:r>
              <a:rPr sz="2000" b="1" spc="-4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ΜΕΓΙΣΤΗ </a:t>
            </a:r>
            <a:r>
              <a:rPr sz="2000" b="1" dirty="0">
                <a:solidFill>
                  <a:srgbClr val="0000CC"/>
                </a:solidFill>
                <a:latin typeface="Arial" panose="020B0604020202020204"/>
                <a:cs typeface="Arial" panose="020B0604020202020204"/>
              </a:rPr>
              <a:t>ΔΙΑΡΚΕΙΑ</a:t>
            </a:r>
            <a:r>
              <a:rPr sz="2000" b="1" spc="-10" dirty="0">
                <a:solidFill>
                  <a:srgbClr val="0000CC"/>
                </a:solidFill>
                <a:latin typeface="Arial" panose="020B0604020202020204"/>
                <a:cs typeface="Arial" panose="020B0604020202020204"/>
              </a:rPr>
              <a:t> </a:t>
            </a:r>
            <a:r>
              <a:rPr sz="2000" b="1">
                <a:solidFill>
                  <a:srgbClr val="0000CC"/>
                </a:solidFill>
                <a:latin typeface="Arial" panose="020B0604020202020204"/>
                <a:cs typeface="Arial" panose="020B0604020202020204"/>
              </a:rPr>
              <a:t>ΤΗΣ</a:t>
            </a:r>
            <a:r>
              <a:rPr sz="2000" b="1" spc="-10">
                <a:solidFill>
                  <a:srgbClr val="0000CC"/>
                </a:solidFill>
                <a:latin typeface="Arial" panose="020B0604020202020204"/>
                <a:cs typeface="Arial" panose="020B0604020202020204"/>
              </a:rPr>
              <a:t> </a:t>
            </a:r>
            <a:r>
              <a:rPr sz="2000" b="1" spc="-10" smtClean="0">
                <a:solidFill>
                  <a:srgbClr val="0000CC"/>
                </a:solidFill>
                <a:latin typeface="Arial" panose="020B0604020202020204"/>
                <a:cs typeface="Arial" panose="020B0604020202020204"/>
              </a:rPr>
              <a:t>ΕΓΧΥΣ</a:t>
            </a:r>
            <a:r>
              <a:rPr lang="el-GR" sz="2000" b="1" spc="-10" dirty="0" smtClean="0">
                <a:solidFill>
                  <a:srgbClr val="0000CC"/>
                </a:solidFill>
                <a:latin typeface="Arial" panose="020B0604020202020204"/>
                <a:cs typeface="Arial" panose="020B0604020202020204"/>
              </a:rPr>
              <a:t>Η</a:t>
            </a:r>
            <a:r>
              <a:rPr sz="2000" b="1" spc="-10" smtClean="0">
                <a:solidFill>
                  <a:srgbClr val="0000CC"/>
                </a:solidFill>
                <a:latin typeface="Arial" panose="020B0604020202020204"/>
                <a:cs typeface="Arial" panose="020B0604020202020204"/>
              </a:rPr>
              <a:t>Σ</a:t>
            </a:r>
            <a:r>
              <a:rPr sz="2000" b="1" spc="-10" dirty="0">
                <a:solidFill>
                  <a:srgbClr val="0000CC"/>
                </a:solidFill>
                <a:latin typeface="Arial" panose="020B0604020202020204"/>
                <a:cs typeface="Arial" panose="020B0604020202020204"/>
              </a:rPr>
              <a:t>.</a:t>
            </a:r>
            <a:endParaRPr sz="2000">
              <a:latin typeface="Arial" panose="020B0604020202020204"/>
              <a:cs typeface="Arial" panose="020B0604020202020204"/>
            </a:endParaRPr>
          </a:p>
          <a:p>
            <a:pPr>
              <a:lnSpc>
                <a:spcPct val="100000"/>
              </a:lnSpc>
              <a:buClr>
                <a:srgbClr val="FF0000"/>
              </a:buClr>
              <a:buFont typeface="Wingdings" panose="05000000000000000000"/>
              <a:buChar char=""/>
            </a:pPr>
            <a:endParaRPr sz="1800">
              <a:latin typeface="Arial" panose="020B0604020202020204"/>
              <a:cs typeface="Arial" panose="020B0604020202020204"/>
            </a:endParaRPr>
          </a:p>
          <a:p>
            <a:pPr marL="12700" marR="37465">
              <a:lnSpc>
                <a:spcPts val="228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ΕΝΩ</a:t>
            </a:r>
            <a:r>
              <a:rPr sz="2000" b="1" spc="-20" dirty="0">
                <a:latin typeface="Arial" panose="020B0604020202020204"/>
                <a:cs typeface="Arial" panose="020B0604020202020204"/>
              </a:rPr>
              <a:t> </a:t>
            </a:r>
            <a:r>
              <a:rPr sz="2000" b="1" dirty="0">
                <a:solidFill>
                  <a:srgbClr val="0000CC"/>
                </a:solidFill>
                <a:latin typeface="Arial" panose="020B0604020202020204"/>
                <a:cs typeface="Arial" panose="020B0604020202020204"/>
              </a:rPr>
              <a:t>Ο</a:t>
            </a:r>
            <a:r>
              <a:rPr sz="2000" b="1" spc="-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ΧΡΟΝΙΣΜΟΣ</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ΚΑΙ</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Η</a:t>
            </a:r>
            <a:r>
              <a:rPr sz="2000" b="1" spc="-8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ΔΙΑΡΚΕΙΑ</a:t>
            </a:r>
            <a:r>
              <a:rPr sz="2000" b="1" spc="-15" dirty="0">
                <a:solidFill>
                  <a:srgbClr val="0000CC"/>
                </a:solidFill>
                <a:latin typeface="Arial" panose="020B0604020202020204"/>
                <a:cs typeface="Arial" panose="020B0604020202020204"/>
              </a:rPr>
              <a:t> </a:t>
            </a:r>
            <a:r>
              <a:rPr sz="2000" b="1">
                <a:solidFill>
                  <a:srgbClr val="0000CC"/>
                </a:solidFill>
                <a:latin typeface="Arial" panose="020B0604020202020204"/>
                <a:cs typeface="Arial" panose="020B0604020202020204"/>
              </a:rPr>
              <a:t>ΤΗΣ</a:t>
            </a:r>
            <a:r>
              <a:rPr sz="2000" b="1" spc="-15">
                <a:solidFill>
                  <a:srgbClr val="0000CC"/>
                </a:solidFill>
                <a:latin typeface="Arial" panose="020B0604020202020204"/>
                <a:cs typeface="Arial" panose="020B0604020202020204"/>
              </a:rPr>
              <a:t> </a:t>
            </a:r>
            <a:r>
              <a:rPr sz="2000" b="1" smtClean="0">
                <a:solidFill>
                  <a:srgbClr val="0000CC"/>
                </a:solidFill>
                <a:latin typeface="Arial" panose="020B0604020202020204"/>
                <a:cs typeface="Arial" panose="020B0604020202020204"/>
              </a:rPr>
              <a:t>ΕΓΧΥΣ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15" smtClean="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ΡΥΘΜΙΖΟΝΤΑΙ </a:t>
            </a:r>
            <a:r>
              <a:rPr sz="2000" b="1" dirty="0">
                <a:solidFill>
                  <a:srgbClr val="0000CC"/>
                </a:solidFill>
                <a:latin typeface="Arial" panose="020B0604020202020204"/>
                <a:cs typeface="Arial" panose="020B0604020202020204"/>
              </a:rPr>
              <a:t>ΜΕ</a:t>
            </a:r>
            <a:r>
              <a:rPr sz="2000" b="1" spc="-3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ΒΑΣΗ</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ΤΗ</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ΧΡΟΝΙΚΗ</a:t>
            </a:r>
            <a:r>
              <a:rPr sz="2000" b="1" spc="-1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ΣΤΙΓΜΗ</a:t>
            </a:r>
            <a:r>
              <a:rPr sz="2000" b="1" spc="-1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ΠΟΥ </a:t>
            </a:r>
            <a:r>
              <a:rPr sz="2000" b="1" u="sng" dirty="0">
                <a:solidFill>
                  <a:srgbClr val="0000CC"/>
                </a:solidFill>
                <a:uFill>
                  <a:solidFill>
                    <a:srgbClr val="0000CC"/>
                  </a:solidFill>
                </a:uFill>
                <a:latin typeface="Arial" panose="020B0604020202020204"/>
                <a:cs typeface="Arial" panose="020B0604020202020204"/>
              </a:rPr>
              <a:t>ΚΛΕΙΝΕΙ</a:t>
            </a:r>
            <a:r>
              <a:rPr sz="2000" b="1" spc="-1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Η</a:t>
            </a:r>
            <a:r>
              <a:rPr sz="2000" b="1" spc="-15"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ΗΛΕΚΤΡΟΜΑΓΝΗΤΙΚΗ </a:t>
            </a:r>
            <a:r>
              <a:rPr sz="2000" b="1" dirty="0">
                <a:solidFill>
                  <a:srgbClr val="0000CC"/>
                </a:solidFill>
                <a:latin typeface="Arial" panose="020B0604020202020204"/>
                <a:cs typeface="Arial" panose="020B0604020202020204"/>
              </a:rPr>
              <a:t>ΒΑΛΒΙΔΑ</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ΚΑΙ</a:t>
            </a:r>
            <a:r>
              <a:rPr sz="2000" b="1" spc="-10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ΑΠΟ</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a:t>
            </a:r>
            <a:r>
              <a:rPr sz="2000" b="1" spc="-2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ΧΡΟΝΟ</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ΠΟΥ</a:t>
            </a:r>
            <a:r>
              <a:rPr sz="2000" b="1" spc="-30"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ΠΑΡΑΜΕΝΕΙ</a:t>
            </a:r>
            <a:r>
              <a:rPr sz="2000" b="1" spc="-105"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ΑΥΤΗ</a:t>
            </a:r>
            <a:r>
              <a:rPr sz="2000" b="1" spc="-10" dirty="0">
                <a:solidFill>
                  <a:srgbClr val="0000CC"/>
                </a:solidFill>
                <a:latin typeface="Arial" panose="020B0604020202020204"/>
                <a:cs typeface="Arial" panose="020B0604020202020204"/>
              </a:rPr>
              <a:t> ΚΛΕΙΣΤΗ</a:t>
            </a:r>
            <a:r>
              <a:rPr sz="2000" b="1" spc="-10" dirty="0">
                <a:latin typeface="Arial" panose="020B0604020202020204"/>
                <a:cs typeface="Arial" panose="020B0604020202020204"/>
              </a:rPr>
              <a:t>.</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6310630"/>
          </a:xfrm>
          <a:custGeom>
            <a:avLst/>
            <a:gdLst/>
            <a:ahLst/>
            <a:cxnLst/>
            <a:rect l="l" t="t" r="r" b="b"/>
            <a:pathLst>
              <a:path w="8572500" h="6310630">
                <a:moveTo>
                  <a:pt x="8572500" y="0"/>
                </a:moveTo>
                <a:lnTo>
                  <a:pt x="0" y="0"/>
                </a:lnTo>
                <a:lnTo>
                  <a:pt x="0" y="6310630"/>
                </a:lnTo>
                <a:lnTo>
                  <a:pt x="4286250" y="6310630"/>
                </a:lnTo>
                <a:lnTo>
                  <a:pt x="8572500" y="631063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488950" y="2663190"/>
            <a:ext cx="8160384" cy="1313180"/>
          </a:xfrm>
          <a:prstGeom prst="rect">
            <a:avLst/>
          </a:prstGeom>
        </p:spPr>
        <p:txBody>
          <a:bodyPr vert="horz" wrap="square" lIns="0" tIns="12065" rIns="0" bIns="0" rtlCol="0">
            <a:spAutoFit/>
          </a:bodyPr>
          <a:lstStyle/>
          <a:p>
            <a:pPr marL="12700" marR="5080" indent="1386840">
              <a:lnSpc>
                <a:spcPct val="117000"/>
              </a:lnSpc>
              <a:spcBef>
                <a:spcPts val="95"/>
              </a:spcBef>
            </a:pPr>
            <a:r>
              <a:rPr lang="el-GR" sz="3600" b="0" u="none" dirty="0" smtClean="0">
                <a:solidFill>
                  <a:srgbClr val="FF0000"/>
                </a:solidFill>
                <a:uFill>
                  <a:solidFill>
                    <a:srgbClr val="FF0000"/>
                  </a:solidFill>
                </a:uFill>
                <a:latin typeface="Arial Black" panose="020B0A04020102020204"/>
                <a:cs typeface="Arial Black" panose="020B0A04020102020204"/>
              </a:rPr>
              <a:t>3.</a:t>
            </a:r>
            <a:r>
              <a:rPr sz="3600" b="0" u="none" smtClean="0">
                <a:solidFill>
                  <a:srgbClr val="FF0000"/>
                </a:solidFill>
                <a:uFill>
                  <a:solidFill>
                    <a:srgbClr val="FF0000"/>
                  </a:solidFill>
                </a:uFill>
                <a:latin typeface="Arial Black" panose="020B0A04020102020204"/>
                <a:cs typeface="Arial Black" panose="020B0A04020102020204"/>
              </a:rPr>
              <a:t>4</a:t>
            </a:r>
            <a:r>
              <a:rPr lang="el-GR" sz="3600" b="0" u="none" dirty="0" smtClean="0">
                <a:solidFill>
                  <a:srgbClr val="FF0000"/>
                </a:solidFill>
                <a:uFill>
                  <a:solidFill>
                    <a:srgbClr val="FF0000"/>
                  </a:solidFill>
                </a:uFill>
                <a:latin typeface="Arial Black" panose="020B0A04020102020204"/>
                <a:cs typeface="Arial Black" panose="020B0A04020102020204"/>
              </a:rPr>
              <a:t>.</a:t>
            </a:r>
            <a:r>
              <a:rPr sz="3600" b="0" u="none" spc="-15" smtClean="0">
                <a:solidFill>
                  <a:srgbClr val="FF0000"/>
                </a:solidFill>
                <a:latin typeface="Arial Black" panose="020B0A04020102020204"/>
                <a:cs typeface="Arial Black" panose="020B0A04020102020204"/>
              </a:rPr>
              <a:t> </a:t>
            </a:r>
            <a:r>
              <a:rPr sz="3600" b="0" u="none" dirty="0">
                <a:solidFill>
                  <a:srgbClr val="FFFFFF"/>
                </a:solidFill>
                <a:uFill>
                  <a:solidFill>
                    <a:srgbClr val="FFFFFF"/>
                  </a:solidFill>
                </a:uFill>
                <a:latin typeface="Arial Black" panose="020B0A04020102020204"/>
                <a:cs typeface="Arial Black" panose="020B0A04020102020204"/>
              </a:rPr>
              <a:t>ΡΥΘΜΙΣΗ</a:t>
            </a:r>
            <a:r>
              <a:rPr sz="3600" b="0" u="none" spc="-5" dirty="0">
                <a:solidFill>
                  <a:srgbClr val="FFFFFF"/>
                </a:solidFill>
                <a:uFill>
                  <a:solidFill>
                    <a:srgbClr val="FFFFFF"/>
                  </a:solidFill>
                </a:uFill>
                <a:latin typeface="Arial Black" panose="020B0A04020102020204"/>
                <a:cs typeface="Arial Black" panose="020B0A04020102020204"/>
              </a:rPr>
              <a:t> </a:t>
            </a:r>
            <a:r>
              <a:rPr sz="3600" b="0" u="none" spc="-10" dirty="0">
                <a:solidFill>
                  <a:srgbClr val="FFFFFF"/>
                </a:solidFill>
                <a:uFill>
                  <a:solidFill>
                    <a:srgbClr val="FFFFFF"/>
                  </a:solidFill>
                </a:uFill>
                <a:latin typeface="Arial Black" panose="020B0A04020102020204"/>
                <a:cs typeface="Arial Black" panose="020B0A04020102020204"/>
              </a:rPr>
              <a:t>ΑΝΤΛΙΩΝ</a:t>
            </a:r>
            <a:r>
              <a:rPr sz="3600" b="0" u="none" spc="-10" dirty="0">
                <a:solidFill>
                  <a:srgbClr val="FFFFFF"/>
                </a:solidFill>
                <a:latin typeface="Arial Black" panose="020B0A04020102020204"/>
                <a:cs typeface="Arial Black" panose="020B0A04020102020204"/>
              </a:rPr>
              <a:t> </a:t>
            </a:r>
            <a:r>
              <a:rPr sz="3600" b="0" u="none" dirty="0">
                <a:solidFill>
                  <a:srgbClr val="FFFFFF"/>
                </a:solidFill>
                <a:uFill>
                  <a:solidFill>
                    <a:srgbClr val="FFFFFF"/>
                  </a:solidFill>
                </a:uFill>
                <a:latin typeface="Arial Black" panose="020B0A04020102020204"/>
                <a:cs typeface="Arial Black" panose="020B0A04020102020204"/>
              </a:rPr>
              <a:t>ΠΕΤΡΕΛΑΙΟΥ</a:t>
            </a:r>
            <a:r>
              <a:rPr sz="3600" b="0" u="none" spc="-5" dirty="0">
                <a:solidFill>
                  <a:srgbClr val="FFFFFF"/>
                </a:solidFill>
                <a:uFill>
                  <a:solidFill>
                    <a:srgbClr val="FFFFFF"/>
                  </a:solidFill>
                </a:uFill>
                <a:latin typeface="Arial Black" panose="020B0A04020102020204"/>
                <a:cs typeface="Arial Black" panose="020B0A04020102020204"/>
              </a:rPr>
              <a:t> </a:t>
            </a:r>
            <a:r>
              <a:rPr sz="3600" b="0" u="none">
                <a:solidFill>
                  <a:srgbClr val="FFFFFF"/>
                </a:solidFill>
                <a:uFill>
                  <a:solidFill>
                    <a:srgbClr val="FFFFFF"/>
                  </a:solidFill>
                </a:uFill>
                <a:latin typeface="Arial Black" panose="020B0A04020102020204"/>
                <a:cs typeface="Arial Black" panose="020B0A04020102020204"/>
              </a:rPr>
              <a:t>ΥΨΗΛΗΣ</a:t>
            </a:r>
            <a:r>
              <a:rPr sz="3600" b="0" u="none" spc="5">
                <a:solidFill>
                  <a:srgbClr val="FFFFFF"/>
                </a:solidFill>
                <a:uFill>
                  <a:solidFill>
                    <a:srgbClr val="FFFFFF"/>
                  </a:solidFill>
                </a:uFill>
                <a:latin typeface="Arial Black" panose="020B0A04020102020204"/>
                <a:cs typeface="Arial Black" panose="020B0A04020102020204"/>
              </a:rPr>
              <a:t> </a:t>
            </a:r>
            <a:r>
              <a:rPr sz="3600" b="0" u="none" spc="-10" smtClean="0">
                <a:solidFill>
                  <a:srgbClr val="FFFFFF"/>
                </a:solidFill>
                <a:uFill>
                  <a:solidFill>
                    <a:srgbClr val="FFFFFF"/>
                  </a:solidFill>
                </a:uFill>
                <a:latin typeface="Arial Black" panose="020B0A04020102020204"/>
                <a:cs typeface="Arial Black" panose="020B0A04020102020204"/>
              </a:rPr>
              <a:t>ΠΙΕΣ</a:t>
            </a:r>
            <a:r>
              <a:rPr lang="el-GR" sz="3600" b="0" u="none" spc="-10" dirty="0" smtClean="0">
                <a:solidFill>
                  <a:srgbClr val="FFFFFF"/>
                </a:solidFill>
                <a:uFill>
                  <a:solidFill>
                    <a:srgbClr val="FFFFFF"/>
                  </a:solidFill>
                </a:uFill>
                <a:latin typeface="Arial Black" panose="020B0A04020102020204"/>
                <a:cs typeface="Arial Black" panose="020B0A04020102020204"/>
              </a:rPr>
              <a:t>Η</a:t>
            </a:r>
            <a:r>
              <a:rPr sz="3600" b="0" u="none" spc="-10" smtClean="0">
                <a:solidFill>
                  <a:srgbClr val="FFFFFF"/>
                </a:solidFill>
                <a:uFill>
                  <a:solidFill>
                    <a:srgbClr val="FFFFFF"/>
                  </a:solidFill>
                </a:uFill>
                <a:latin typeface="Arial Black" panose="020B0A04020102020204"/>
                <a:cs typeface="Arial Black" panose="020B0A04020102020204"/>
              </a:rPr>
              <a:t>Σ</a:t>
            </a:r>
            <a:endParaRPr sz="36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86079" y="1325879"/>
            <a:ext cx="8466455" cy="4254113"/>
          </a:xfrm>
          <a:prstGeom prst="rect">
            <a:avLst/>
          </a:prstGeom>
        </p:spPr>
        <p:txBody>
          <a:bodyPr vert="horz" wrap="square" lIns="0" tIns="38735" rIns="0" bIns="0" rtlCol="0">
            <a:spAutoFit/>
          </a:bodyPr>
          <a:lstStyle/>
          <a:p>
            <a:pPr marL="12700" marR="106045">
              <a:lnSpc>
                <a:spcPts val="2740"/>
              </a:lnSpc>
              <a:spcBef>
                <a:spcPts val="305"/>
              </a:spcBef>
            </a:pPr>
            <a:r>
              <a:rPr sz="2400" b="1" dirty="0">
                <a:latin typeface="Arial" panose="020B0604020202020204"/>
                <a:cs typeface="Arial" panose="020B0604020202020204"/>
              </a:rPr>
              <a:t>Ο</a:t>
            </a:r>
            <a:r>
              <a:rPr sz="2400" b="1" spc="-30" dirty="0">
                <a:latin typeface="Arial" panose="020B0604020202020204"/>
                <a:cs typeface="Arial" panose="020B0604020202020204"/>
              </a:rPr>
              <a:t> </a:t>
            </a:r>
            <a:r>
              <a:rPr sz="2400" b="1" dirty="0">
                <a:solidFill>
                  <a:srgbClr val="0000FF"/>
                </a:solidFill>
                <a:latin typeface="Arial" panose="020B0604020202020204"/>
                <a:cs typeface="Arial" panose="020B0604020202020204"/>
              </a:rPr>
              <a:t>ΧΡΟΝΙΣΜΟΣ</a:t>
            </a:r>
            <a:r>
              <a:rPr sz="2400" b="1" spc="-20" dirty="0">
                <a:solidFill>
                  <a:srgbClr val="0000FF"/>
                </a:solidFill>
                <a:latin typeface="Arial" panose="020B0604020202020204"/>
                <a:cs typeface="Arial" panose="020B0604020202020204"/>
              </a:rPr>
              <a:t> </a:t>
            </a:r>
            <a:r>
              <a:rPr sz="2400" b="1">
                <a:solidFill>
                  <a:srgbClr val="0000FF"/>
                </a:solidFill>
                <a:latin typeface="Arial" panose="020B0604020202020204"/>
                <a:cs typeface="Arial" panose="020B0604020202020204"/>
              </a:rPr>
              <a:t>ΤΗΣ</a:t>
            </a:r>
            <a:r>
              <a:rPr sz="2400" b="1" spc="-20">
                <a:solidFill>
                  <a:srgbClr val="0000FF"/>
                </a:solidFill>
                <a:latin typeface="Arial" panose="020B0604020202020204"/>
                <a:cs typeface="Arial" panose="020B0604020202020204"/>
              </a:rPr>
              <a:t> </a:t>
            </a:r>
            <a:r>
              <a:rPr sz="2400" b="1" smtClean="0">
                <a:solidFill>
                  <a:srgbClr val="0000FF"/>
                </a:solidFill>
                <a:latin typeface="Arial" panose="020B0604020202020204"/>
                <a:cs typeface="Arial" panose="020B0604020202020204"/>
              </a:rPr>
              <a:t>ΕΓΧΥΣ</a:t>
            </a:r>
            <a:r>
              <a:rPr lang="el-GR" sz="2400" b="1" dirty="0" smtClean="0">
                <a:solidFill>
                  <a:srgbClr val="0000FF"/>
                </a:solidFill>
                <a:latin typeface="Arial" panose="020B0604020202020204"/>
                <a:cs typeface="Arial" panose="020B0604020202020204"/>
              </a:rPr>
              <a:t>Η</a:t>
            </a:r>
            <a:r>
              <a:rPr sz="2400" b="1" smtClean="0">
                <a:solidFill>
                  <a:srgbClr val="0000FF"/>
                </a:solidFill>
                <a:latin typeface="Arial" panose="020B0604020202020204"/>
                <a:cs typeface="Arial" panose="020B0604020202020204"/>
              </a:rPr>
              <a:t>Σ </a:t>
            </a:r>
            <a:r>
              <a:rPr sz="2400" b="1" dirty="0">
                <a:latin typeface="Arial" panose="020B0604020202020204"/>
                <a:cs typeface="Arial" panose="020B0604020202020204"/>
              </a:rPr>
              <a:t>ΠΡΕΠΕΙ</a:t>
            </a:r>
            <a:r>
              <a:rPr sz="2400" b="1" spc="-20" dirty="0">
                <a:latin typeface="Arial" panose="020B0604020202020204"/>
                <a:cs typeface="Arial" panose="020B0604020202020204"/>
              </a:rPr>
              <a:t> </a:t>
            </a:r>
            <a:r>
              <a:rPr sz="2400" b="1" dirty="0">
                <a:latin typeface="Arial" panose="020B0604020202020204"/>
                <a:cs typeface="Arial" panose="020B0604020202020204"/>
              </a:rPr>
              <a:t>ΝΑ</a:t>
            </a:r>
            <a:r>
              <a:rPr sz="2400" b="1" spc="-25" dirty="0">
                <a:latin typeface="Arial" panose="020B0604020202020204"/>
                <a:cs typeface="Arial" panose="020B0604020202020204"/>
              </a:rPr>
              <a:t> </a:t>
            </a:r>
            <a:r>
              <a:rPr sz="2400" b="1" spc="-10" dirty="0">
                <a:latin typeface="Arial" panose="020B0604020202020204"/>
                <a:cs typeface="Arial" panose="020B0604020202020204"/>
              </a:rPr>
              <a:t>ΕΞΑΣΦΑΛΙΖΕΙ </a:t>
            </a:r>
            <a:r>
              <a:rPr sz="2400" b="1" spc="-20" dirty="0">
                <a:latin typeface="Arial" panose="020B0604020202020204"/>
                <a:cs typeface="Arial" panose="020B0604020202020204"/>
              </a:rPr>
              <a:t>ΟΤΙ:</a:t>
            </a:r>
            <a:endParaRPr sz="2400">
              <a:latin typeface="Arial" panose="020B0604020202020204"/>
              <a:cs typeface="Arial" panose="020B0604020202020204"/>
            </a:endParaRPr>
          </a:p>
          <a:p>
            <a:pPr>
              <a:lnSpc>
                <a:spcPct val="100000"/>
              </a:lnSpc>
              <a:spcBef>
                <a:spcPts val="35"/>
              </a:spcBef>
            </a:pPr>
            <a:endParaRPr sz="2350">
              <a:latin typeface="Arial" panose="020B0604020202020204"/>
              <a:cs typeface="Arial" panose="020B0604020202020204"/>
            </a:endParaRPr>
          </a:p>
          <a:p>
            <a:pPr marL="12700" marR="105410">
              <a:lnSpc>
                <a:spcPts val="2730"/>
              </a:lnSpc>
              <a:buAutoNum type="arabicPeriod"/>
              <a:tabLst>
                <a:tab pos="351155" algn="l"/>
              </a:tabLst>
            </a:pPr>
            <a:r>
              <a:rPr sz="2400" b="1" dirty="0">
                <a:latin typeface="Arial" panose="020B0604020202020204"/>
                <a:cs typeface="Arial" panose="020B0604020202020204"/>
              </a:rPr>
              <a:t>Η</a:t>
            </a:r>
            <a:r>
              <a:rPr sz="2400" b="1" spc="-130" dirty="0">
                <a:latin typeface="Arial" panose="020B0604020202020204"/>
                <a:cs typeface="Arial" panose="020B0604020202020204"/>
              </a:rPr>
              <a:t> </a:t>
            </a:r>
            <a:r>
              <a:rPr sz="2400" b="1" spc="-20" dirty="0">
                <a:latin typeface="Arial" panose="020B0604020202020204"/>
                <a:cs typeface="Arial" panose="020B0604020202020204"/>
              </a:rPr>
              <a:t>ΑΥΞΗΣΗ</a:t>
            </a:r>
            <a:r>
              <a:rPr sz="2400" b="1" spc="-55"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dirty="0">
                <a:latin typeface="Arial" panose="020B0604020202020204"/>
                <a:cs typeface="Arial" panose="020B0604020202020204"/>
              </a:rPr>
              <a:t>ΠΙΕΣΗΣ</a:t>
            </a:r>
            <a:r>
              <a:rPr sz="2400" b="1" spc="-55" dirty="0">
                <a:latin typeface="Arial" panose="020B0604020202020204"/>
                <a:cs typeface="Arial" panose="020B0604020202020204"/>
              </a:rPr>
              <a:t> </a:t>
            </a:r>
            <a:r>
              <a:rPr sz="2400" b="1" dirty="0">
                <a:latin typeface="Arial" panose="020B0604020202020204"/>
                <a:cs typeface="Arial" panose="020B0604020202020204"/>
              </a:rPr>
              <a:t>ΜΕΓΙΣΤΟΠΟΙΕΙ</a:t>
            </a:r>
            <a:r>
              <a:rPr sz="2400" b="1" spc="-40" dirty="0">
                <a:latin typeface="Arial" panose="020B0604020202020204"/>
                <a:cs typeface="Arial" panose="020B0604020202020204"/>
              </a:rPr>
              <a:t> </a:t>
            </a:r>
            <a:r>
              <a:rPr sz="2400" b="1">
                <a:latin typeface="Arial" panose="020B0604020202020204"/>
                <a:cs typeface="Arial" panose="020B0604020202020204"/>
              </a:rPr>
              <a:t>ΤΟ</a:t>
            </a:r>
            <a:r>
              <a:rPr sz="2400" b="1" spc="-40">
                <a:latin typeface="Arial" panose="020B0604020202020204"/>
                <a:cs typeface="Arial" panose="020B0604020202020204"/>
              </a:rPr>
              <a:t> </a:t>
            </a:r>
            <a:endParaRPr lang="el-GR" sz="2400" b="1" spc="-40" dirty="0" smtClean="0">
              <a:latin typeface="Arial" panose="020B0604020202020204"/>
              <a:cs typeface="Arial" panose="020B0604020202020204"/>
            </a:endParaRPr>
          </a:p>
          <a:p>
            <a:pPr marL="12700" marR="105410">
              <a:lnSpc>
                <a:spcPts val="2730"/>
              </a:lnSpc>
              <a:tabLst>
                <a:tab pos="351155" algn="l"/>
              </a:tabLst>
            </a:pPr>
            <a:r>
              <a:rPr sz="2400" b="1" spc="-25" smtClean="0">
                <a:latin typeface="Arial" panose="020B0604020202020204"/>
                <a:cs typeface="Arial" panose="020B0604020202020204"/>
              </a:rPr>
              <a:t>ΠΑΡΑΓΟΜΕ</a:t>
            </a:r>
            <a:r>
              <a:rPr sz="2400" b="1" smtClean="0">
                <a:latin typeface="Arial" panose="020B0604020202020204"/>
                <a:cs typeface="Arial" panose="020B0604020202020204"/>
              </a:rPr>
              <a:t>ΝΟ</a:t>
            </a:r>
            <a:r>
              <a:rPr sz="2400" b="1" spc="-5" smtClean="0">
                <a:latin typeface="Arial" panose="020B0604020202020204"/>
                <a:cs typeface="Arial" panose="020B0604020202020204"/>
              </a:rPr>
              <a:t> </a:t>
            </a:r>
            <a:r>
              <a:rPr sz="2400" b="1" spc="-10" dirty="0">
                <a:latin typeface="Arial" panose="020B0604020202020204"/>
                <a:cs typeface="Arial" panose="020B0604020202020204"/>
              </a:rPr>
              <a:t>ΕΡΓΟ.</a:t>
            </a:r>
            <a:endParaRPr sz="2400">
              <a:latin typeface="Arial" panose="020B0604020202020204"/>
              <a:cs typeface="Arial" panose="020B0604020202020204"/>
            </a:endParaRPr>
          </a:p>
          <a:p>
            <a:pPr>
              <a:lnSpc>
                <a:spcPct val="100000"/>
              </a:lnSpc>
              <a:spcBef>
                <a:spcPts val="25"/>
              </a:spcBef>
              <a:buFont typeface="Arial" panose="020B0604020202020204"/>
              <a:buAutoNum type="arabicPeriod"/>
            </a:pPr>
            <a:endParaRPr sz="2300">
              <a:latin typeface="Arial" panose="020B0604020202020204"/>
              <a:cs typeface="Arial" panose="020B0604020202020204"/>
            </a:endParaRPr>
          </a:p>
          <a:p>
            <a:pPr marL="12700" marR="5080">
              <a:lnSpc>
                <a:spcPct val="95000"/>
              </a:lnSpc>
              <a:buAutoNum type="arabicPeriod"/>
              <a:tabLst>
                <a:tab pos="351155" algn="l"/>
              </a:tabLst>
            </a:pPr>
            <a:r>
              <a:rPr sz="2400" b="1" dirty="0">
                <a:latin typeface="Arial" panose="020B0604020202020204"/>
                <a:cs typeface="Arial" panose="020B0604020202020204"/>
              </a:rPr>
              <a:t>Η</a:t>
            </a:r>
            <a:r>
              <a:rPr sz="2400" b="1" spc="-135" dirty="0">
                <a:latin typeface="Arial" panose="020B0604020202020204"/>
                <a:cs typeface="Arial" panose="020B0604020202020204"/>
              </a:rPr>
              <a:t> </a:t>
            </a:r>
            <a:r>
              <a:rPr sz="2400" b="1" spc="-20" dirty="0">
                <a:latin typeface="Arial" panose="020B0604020202020204"/>
                <a:cs typeface="Arial" panose="020B0604020202020204"/>
              </a:rPr>
              <a:t>ΑΥΞΗΣΗ</a:t>
            </a:r>
            <a:r>
              <a:rPr sz="2400" b="1" spc="-60"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dirty="0">
                <a:latin typeface="Arial" panose="020B0604020202020204"/>
                <a:cs typeface="Arial" panose="020B0604020202020204"/>
              </a:rPr>
              <a:t>ΠΙΕΣΗΣ</a:t>
            </a:r>
            <a:r>
              <a:rPr sz="2400" b="1" spc="-125" dirty="0">
                <a:latin typeface="Arial" panose="020B0604020202020204"/>
                <a:cs typeface="Arial" panose="020B0604020202020204"/>
              </a:rPr>
              <a:t> </a:t>
            </a:r>
            <a:r>
              <a:rPr sz="2400" b="1" dirty="0">
                <a:latin typeface="Arial" panose="020B0604020202020204"/>
                <a:cs typeface="Arial" panose="020B0604020202020204"/>
              </a:rPr>
              <a:t>ΔΕΝ</a:t>
            </a:r>
            <a:r>
              <a:rPr sz="2400" b="1" spc="-125" dirty="0">
                <a:latin typeface="Arial" panose="020B0604020202020204"/>
                <a:cs typeface="Arial" panose="020B0604020202020204"/>
              </a:rPr>
              <a:t> </a:t>
            </a:r>
            <a:r>
              <a:rPr sz="2400" b="1" spc="-10" dirty="0">
                <a:latin typeface="Arial" panose="020B0604020202020204"/>
                <a:cs typeface="Arial" panose="020B0604020202020204"/>
              </a:rPr>
              <a:t>ΑΝΤΙΔΡΑ</a:t>
            </a:r>
            <a:r>
              <a:rPr sz="2400" b="1" spc="-55" dirty="0">
                <a:latin typeface="Arial" panose="020B0604020202020204"/>
                <a:cs typeface="Arial" panose="020B0604020202020204"/>
              </a:rPr>
              <a:t> </a:t>
            </a:r>
            <a:r>
              <a:rPr sz="2400" b="1" dirty="0">
                <a:latin typeface="Arial" panose="020B0604020202020204"/>
                <a:cs typeface="Arial" panose="020B0604020202020204"/>
              </a:rPr>
              <a:t>ΣΤΗΝ</a:t>
            </a:r>
            <a:r>
              <a:rPr sz="2400" b="1" spc="-130" dirty="0">
                <a:latin typeface="Arial" panose="020B0604020202020204"/>
                <a:cs typeface="Arial" panose="020B0604020202020204"/>
              </a:rPr>
              <a:t> </a:t>
            </a:r>
            <a:r>
              <a:rPr sz="2400" b="1" spc="-10" dirty="0">
                <a:latin typeface="Arial" panose="020B0604020202020204"/>
                <a:cs typeface="Arial" panose="020B0604020202020204"/>
              </a:rPr>
              <a:t>ΑΝΟΔΟ </a:t>
            </a:r>
            <a:r>
              <a:rPr sz="2400" b="1" dirty="0">
                <a:latin typeface="Arial" panose="020B0604020202020204"/>
                <a:cs typeface="Arial" panose="020B0604020202020204"/>
              </a:rPr>
              <a:t>ΤΟΥ</a:t>
            </a:r>
            <a:r>
              <a:rPr sz="2400" b="1" spc="-90" dirty="0">
                <a:latin typeface="Arial" panose="020B0604020202020204"/>
                <a:cs typeface="Arial" panose="020B0604020202020204"/>
              </a:rPr>
              <a:t> </a:t>
            </a:r>
            <a:r>
              <a:rPr sz="2400" b="1" spc="-10" dirty="0">
                <a:latin typeface="Arial" panose="020B0604020202020204"/>
                <a:cs typeface="Arial" panose="020B0604020202020204"/>
              </a:rPr>
              <a:t>ΕΜΒΟΛΟΥ</a:t>
            </a:r>
            <a:r>
              <a:rPr sz="2400" b="1" spc="-90" dirty="0">
                <a:latin typeface="Arial" panose="020B0604020202020204"/>
                <a:cs typeface="Arial" panose="020B0604020202020204"/>
              </a:rPr>
              <a:t> </a:t>
            </a:r>
            <a:r>
              <a:rPr sz="2400" b="1" dirty="0">
                <a:latin typeface="Arial" panose="020B0604020202020204"/>
                <a:cs typeface="Arial" panose="020B0604020202020204"/>
              </a:rPr>
              <a:t>ΚΑΙ</a:t>
            </a:r>
            <a:r>
              <a:rPr sz="2400" b="1" spc="-65" dirty="0">
                <a:latin typeface="Arial" panose="020B0604020202020204"/>
                <a:cs typeface="Arial" panose="020B0604020202020204"/>
              </a:rPr>
              <a:t> </a:t>
            </a:r>
            <a:r>
              <a:rPr sz="2400" b="1" dirty="0">
                <a:latin typeface="Arial" panose="020B0604020202020204"/>
                <a:cs typeface="Arial" panose="020B0604020202020204"/>
              </a:rPr>
              <a:t>Η</a:t>
            </a:r>
            <a:r>
              <a:rPr sz="2400" b="1" spc="-85" dirty="0">
                <a:latin typeface="Arial" panose="020B0604020202020204"/>
                <a:cs typeface="Arial" panose="020B0604020202020204"/>
              </a:rPr>
              <a:t> </a:t>
            </a:r>
            <a:r>
              <a:rPr sz="2400" b="1" dirty="0">
                <a:latin typeface="Arial" panose="020B0604020202020204"/>
                <a:cs typeface="Arial" panose="020B0604020202020204"/>
              </a:rPr>
              <a:t>ΜΕΓΙΣΤΗ</a:t>
            </a:r>
            <a:r>
              <a:rPr sz="2400" b="1" spc="-80" dirty="0">
                <a:latin typeface="Arial" panose="020B0604020202020204"/>
                <a:cs typeface="Arial" panose="020B0604020202020204"/>
              </a:rPr>
              <a:t> </a:t>
            </a:r>
            <a:r>
              <a:rPr sz="2400" b="1" spc="-10" dirty="0">
                <a:latin typeface="Arial" panose="020B0604020202020204"/>
                <a:cs typeface="Arial" panose="020B0604020202020204"/>
              </a:rPr>
              <a:t>ΕΠΙΤΥΓΧΑΝΕΤΑΙ</a:t>
            </a:r>
            <a:r>
              <a:rPr sz="2400" b="1" spc="-75" dirty="0">
                <a:latin typeface="Arial" panose="020B0604020202020204"/>
                <a:cs typeface="Arial" panose="020B0604020202020204"/>
              </a:rPr>
              <a:t> </a:t>
            </a:r>
            <a:r>
              <a:rPr sz="2400" b="1" spc="-20" dirty="0">
                <a:latin typeface="Arial" panose="020B0604020202020204"/>
                <a:cs typeface="Arial" panose="020B0604020202020204"/>
              </a:rPr>
              <a:t>ΜΕΤΑ</a:t>
            </a:r>
            <a:r>
              <a:rPr sz="2400" b="1" spc="-85" dirty="0">
                <a:latin typeface="Arial" panose="020B0604020202020204"/>
                <a:cs typeface="Arial" panose="020B0604020202020204"/>
              </a:rPr>
              <a:t> </a:t>
            </a:r>
            <a:r>
              <a:rPr sz="2400" b="1" spc="-25" dirty="0">
                <a:latin typeface="Arial" panose="020B0604020202020204"/>
                <a:cs typeface="Arial" panose="020B0604020202020204"/>
              </a:rPr>
              <a:t>ΤΟ </a:t>
            </a:r>
            <a:r>
              <a:rPr sz="2400" b="1" spc="-10" dirty="0">
                <a:latin typeface="Arial" panose="020B0604020202020204"/>
                <a:cs typeface="Arial" panose="020B0604020202020204"/>
              </a:rPr>
              <a:t>Α.Ν.Σ.</a:t>
            </a:r>
            <a:endParaRPr sz="2400">
              <a:latin typeface="Arial" panose="020B0604020202020204"/>
              <a:cs typeface="Arial" panose="020B0604020202020204"/>
            </a:endParaRPr>
          </a:p>
          <a:p>
            <a:pPr>
              <a:lnSpc>
                <a:spcPct val="100000"/>
              </a:lnSpc>
              <a:spcBef>
                <a:spcPts val="40"/>
              </a:spcBef>
              <a:buFont typeface="Arial" panose="020B0604020202020204"/>
              <a:buAutoNum type="arabicPeriod"/>
            </a:pPr>
            <a:endParaRPr sz="2400">
              <a:latin typeface="Arial" panose="020B0604020202020204"/>
              <a:cs typeface="Arial" panose="020B0604020202020204"/>
            </a:endParaRPr>
          </a:p>
          <a:p>
            <a:pPr marL="12700" marR="768985">
              <a:lnSpc>
                <a:spcPts val="2740"/>
              </a:lnSpc>
              <a:buAutoNum type="arabicPeriod"/>
              <a:tabLst>
                <a:tab pos="341630" algn="l"/>
              </a:tabLst>
            </a:pPr>
            <a:r>
              <a:rPr sz="2400" b="1" dirty="0">
                <a:latin typeface="Arial" panose="020B0604020202020204"/>
                <a:cs typeface="Arial" panose="020B0604020202020204"/>
              </a:rPr>
              <a:t>ΔΙΑΡΚΕΙ</a:t>
            </a:r>
            <a:r>
              <a:rPr sz="2400" b="1" spc="-30" dirty="0">
                <a:latin typeface="Arial" panose="020B0604020202020204"/>
                <a:cs typeface="Arial" panose="020B0604020202020204"/>
              </a:rPr>
              <a:t> </a:t>
            </a:r>
            <a:r>
              <a:rPr sz="2400" b="1" dirty="0">
                <a:latin typeface="Arial" panose="020B0604020202020204"/>
                <a:cs typeface="Arial" panose="020B0604020202020204"/>
              </a:rPr>
              <a:t>ΤΟΣΟ</a:t>
            </a:r>
            <a:r>
              <a:rPr sz="2400" b="1" spc="-30" dirty="0">
                <a:latin typeface="Arial" panose="020B0604020202020204"/>
                <a:cs typeface="Arial" panose="020B0604020202020204"/>
              </a:rPr>
              <a:t> </a:t>
            </a:r>
            <a:r>
              <a:rPr sz="2400" b="1" dirty="0">
                <a:latin typeface="Arial" panose="020B0604020202020204"/>
                <a:cs typeface="Arial" panose="020B0604020202020204"/>
              </a:rPr>
              <a:t>ΩΣΤΕ</a:t>
            </a:r>
            <a:r>
              <a:rPr sz="2400" b="1" spc="-30" dirty="0">
                <a:latin typeface="Arial" panose="020B0604020202020204"/>
                <a:cs typeface="Arial" panose="020B0604020202020204"/>
              </a:rPr>
              <a:t> </a:t>
            </a:r>
            <a:r>
              <a:rPr sz="2400" b="1" dirty="0">
                <a:latin typeface="Arial" panose="020B0604020202020204"/>
                <a:cs typeface="Arial" panose="020B0604020202020204"/>
              </a:rPr>
              <a:t>ΝΑ</a:t>
            </a:r>
            <a:r>
              <a:rPr sz="2400" b="1" spc="-35" dirty="0">
                <a:latin typeface="Arial" panose="020B0604020202020204"/>
                <a:cs typeface="Arial" panose="020B0604020202020204"/>
              </a:rPr>
              <a:t> </a:t>
            </a:r>
            <a:r>
              <a:rPr sz="2400" b="1" dirty="0">
                <a:latin typeface="Arial" panose="020B0604020202020204"/>
                <a:cs typeface="Arial" panose="020B0604020202020204"/>
              </a:rPr>
              <a:t>ΕΧΕΙ</a:t>
            </a:r>
            <a:r>
              <a:rPr sz="2400" b="1" spc="-15" dirty="0">
                <a:latin typeface="Arial" panose="020B0604020202020204"/>
                <a:cs typeface="Arial" panose="020B0604020202020204"/>
              </a:rPr>
              <a:t> </a:t>
            </a:r>
            <a:r>
              <a:rPr sz="2400" b="1" dirty="0">
                <a:latin typeface="Arial" panose="020B0604020202020204"/>
                <a:cs typeface="Arial" panose="020B0604020202020204"/>
              </a:rPr>
              <a:t>ΤΕΛΕΙΩΣΕΙ</a:t>
            </a:r>
            <a:r>
              <a:rPr sz="2400" b="1" spc="-30" dirty="0">
                <a:latin typeface="Arial" panose="020B0604020202020204"/>
                <a:cs typeface="Arial" panose="020B0604020202020204"/>
              </a:rPr>
              <a:t> </a:t>
            </a:r>
            <a:r>
              <a:rPr sz="2400" b="1" dirty="0">
                <a:latin typeface="Arial" panose="020B0604020202020204"/>
                <a:cs typeface="Arial" panose="020B0604020202020204"/>
              </a:rPr>
              <a:t>ΠΡΙΝ</a:t>
            </a:r>
            <a:r>
              <a:rPr sz="2400" b="1" spc="-30" dirty="0">
                <a:latin typeface="Arial" panose="020B0604020202020204"/>
                <a:cs typeface="Arial" panose="020B0604020202020204"/>
              </a:rPr>
              <a:t> </a:t>
            </a:r>
            <a:r>
              <a:rPr sz="2400" b="1" spc="-25" dirty="0">
                <a:latin typeface="Arial" panose="020B0604020202020204"/>
                <a:cs typeface="Arial" panose="020B0604020202020204"/>
              </a:rPr>
              <a:t>ΤΟ </a:t>
            </a:r>
            <a:r>
              <a:rPr sz="2400" b="1" dirty="0">
                <a:latin typeface="Arial" panose="020B0604020202020204"/>
                <a:cs typeface="Arial" panose="020B0604020202020204"/>
              </a:rPr>
              <a:t>ΑΝΟΙΓΜΑ</a:t>
            </a:r>
            <a:r>
              <a:rPr sz="2400" b="1" spc="-35" dirty="0">
                <a:latin typeface="Arial" panose="020B0604020202020204"/>
                <a:cs typeface="Arial" panose="020B0604020202020204"/>
              </a:rPr>
              <a:t> </a:t>
            </a:r>
            <a:r>
              <a:rPr sz="2400" b="1" dirty="0">
                <a:latin typeface="Arial" panose="020B0604020202020204"/>
                <a:cs typeface="Arial" panose="020B0604020202020204"/>
              </a:rPr>
              <a:t>ΤΗΣ</a:t>
            </a:r>
            <a:r>
              <a:rPr sz="2400" b="1" spc="-20" dirty="0">
                <a:latin typeface="Arial" panose="020B0604020202020204"/>
                <a:cs typeface="Arial" panose="020B0604020202020204"/>
              </a:rPr>
              <a:t> </a:t>
            </a:r>
            <a:r>
              <a:rPr sz="2400" b="1" dirty="0">
                <a:latin typeface="Arial" panose="020B0604020202020204"/>
                <a:cs typeface="Arial" panose="020B0604020202020204"/>
              </a:rPr>
              <a:t>ΕΞΑΓΩΓΗΣ</a:t>
            </a:r>
            <a:r>
              <a:rPr sz="2400" b="1" spc="-20" dirty="0">
                <a:latin typeface="Arial" panose="020B0604020202020204"/>
                <a:cs typeface="Arial" panose="020B0604020202020204"/>
              </a:rPr>
              <a:t> </a:t>
            </a:r>
            <a:r>
              <a:rPr sz="2400" b="1" spc="-10" dirty="0">
                <a:latin typeface="Arial" panose="020B0604020202020204"/>
                <a:cs typeface="Arial" panose="020B0604020202020204"/>
              </a:rPr>
              <a:t>ΚΑΥΣΑΕΡΙΩΝ.</a:t>
            </a:r>
            <a:endParaRPr sz="24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274320">
              <a:lnSpc>
                <a:spcPct val="100000"/>
              </a:lnSpc>
              <a:spcBef>
                <a:spcPts val="90"/>
              </a:spcBef>
            </a:pPr>
            <a:r>
              <a:rPr lang="el-GR" sz="2050" b="0" u="none" dirty="0" smtClean="0">
                <a:solidFill>
                  <a:srgbClr val="FF0000"/>
                </a:solidFill>
                <a:latin typeface="Arial Black" panose="020B0A04020102020204"/>
                <a:cs typeface="Arial Black" panose="020B0A04020102020204"/>
              </a:rPr>
              <a:t>3.</a:t>
            </a:r>
            <a:r>
              <a:rPr sz="2050" b="0" u="none" smtClean="0">
                <a:solidFill>
                  <a:srgbClr val="FF0000"/>
                </a:solidFill>
                <a:latin typeface="Arial Black" panose="020B0A04020102020204"/>
                <a:cs typeface="Arial Black" panose="020B0A04020102020204"/>
              </a:rPr>
              <a:t>4</a:t>
            </a:r>
            <a:r>
              <a:rPr lang="el-GR" sz="2050" b="0" u="none" dirty="0" smtClean="0">
                <a:solidFill>
                  <a:srgbClr val="FF0000"/>
                </a:solidFill>
                <a:latin typeface="Arial Black" panose="020B0A04020102020204"/>
                <a:cs typeface="Arial Black" panose="020B0A04020102020204"/>
              </a:rPr>
              <a:t>.</a:t>
            </a:r>
            <a:r>
              <a:rPr sz="2050" b="0" u="none" spc="-9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9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19100" y="887729"/>
            <a:ext cx="7809230" cy="679450"/>
          </a:xfrm>
          <a:prstGeom prst="rect">
            <a:avLst/>
          </a:prstGeom>
        </p:spPr>
        <p:txBody>
          <a:bodyPr vert="horz" wrap="square" lIns="0" tIns="36830" rIns="0" bIns="0" rtlCol="0">
            <a:spAutoFit/>
          </a:bodyPr>
          <a:lstStyle/>
          <a:p>
            <a:pPr marL="12700" marR="5080" indent="60960">
              <a:lnSpc>
                <a:spcPts val="2510"/>
              </a:lnSpc>
              <a:spcBef>
                <a:spcPts val="290"/>
              </a:spcBef>
            </a:pPr>
            <a:r>
              <a:rPr sz="2200" u="none" dirty="0">
                <a:solidFill>
                  <a:srgbClr val="000000"/>
                </a:solidFill>
              </a:rPr>
              <a:t>ΑΝΑΛΟΓΩΣ</a:t>
            </a:r>
            <a:r>
              <a:rPr sz="2200" u="none" spc="-95" dirty="0">
                <a:solidFill>
                  <a:srgbClr val="000000"/>
                </a:solidFill>
              </a:rPr>
              <a:t> </a:t>
            </a:r>
            <a:r>
              <a:rPr sz="2200" u="none" dirty="0">
                <a:solidFill>
                  <a:srgbClr val="000000"/>
                </a:solidFill>
              </a:rPr>
              <a:t>ΤΟΥ</a:t>
            </a:r>
            <a:r>
              <a:rPr sz="2200" u="none" spc="-90" dirty="0">
                <a:solidFill>
                  <a:srgbClr val="000000"/>
                </a:solidFill>
              </a:rPr>
              <a:t> </a:t>
            </a:r>
            <a:r>
              <a:rPr sz="2200" u="none" spc="-20" dirty="0">
                <a:solidFill>
                  <a:srgbClr val="000000"/>
                </a:solidFill>
              </a:rPr>
              <a:t>ΣΥΣΤΗΜΑΤΟΣ</a:t>
            </a:r>
            <a:r>
              <a:rPr sz="2200" u="none" spc="-85" dirty="0">
                <a:solidFill>
                  <a:srgbClr val="000000"/>
                </a:solidFill>
              </a:rPr>
              <a:t> </a:t>
            </a:r>
            <a:r>
              <a:rPr sz="2200" u="none" dirty="0">
                <a:solidFill>
                  <a:srgbClr val="000000"/>
                </a:solidFill>
              </a:rPr>
              <a:t>Η</a:t>
            </a:r>
            <a:r>
              <a:rPr sz="2200" u="none" spc="-90" dirty="0">
                <a:solidFill>
                  <a:srgbClr val="000000"/>
                </a:solidFill>
              </a:rPr>
              <a:t> </a:t>
            </a:r>
            <a:r>
              <a:rPr sz="2200" u="none" spc="-25" dirty="0">
                <a:solidFill>
                  <a:srgbClr val="000000"/>
                </a:solidFill>
              </a:rPr>
              <a:t>ΜΕΤΑΒΟΛΗ</a:t>
            </a:r>
            <a:r>
              <a:rPr sz="2200" u="none" spc="-85" dirty="0">
                <a:solidFill>
                  <a:srgbClr val="000000"/>
                </a:solidFill>
              </a:rPr>
              <a:t> </a:t>
            </a:r>
            <a:r>
              <a:rPr sz="2200" u="none">
                <a:solidFill>
                  <a:srgbClr val="000000"/>
                </a:solidFill>
              </a:rPr>
              <a:t>ΤΟΥ</a:t>
            </a:r>
            <a:r>
              <a:rPr sz="2200" u="none" spc="-80">
                <a:solidFill>
                  <a:srgbClr val="000000"/>
                </a:solidFill>
              </a:rPr>
              <a:t> </a:t>
            </a:r>
            <a:br>
              <a:rPr lang="el-GR" sz="2200" u="none" spc="-80" dirty="0" smtClean="0">
                <a:solidFill>
                  <a:srgbClr val="000000"/>
                </a:solidFill>
              </a:rPr>
            </a:br>
            <a:r>
              <a:rPr sz="2200" u="none" spc="-10" smtClean="0">
                <a:solidFill>
                  <a:srgbClr val="000000"/>
                </a:solidFill>
              </a:rPr>
              <a:t>ΧΡΟΝΙ</a:t>
            </a:r>
            <a:r>
              <a:rPr sz="2200" u="none" smtClean="0">
                <a:solidFill>
                  <a:srgbClr val="000000"/>
                </a:solidFill>
              </a:rPr>
              <a:t>ΣΜΟΥ</a:t>
            </a:r>
            <a:r>
              <a:rPr sz="2200" u="none" spc="-95" smtClean="0">
                <a:solidFill>
                  <a:srgbClr val="000000"/>
                </a:solidFill>
              </a:rPr>
              <a:t> </a:t>
            </a:r>
            <a:r>
              <a:rPr sz="2200" u="none" spc="-10" dirty="0">
                <a:solidFill>
                  <a:srgbClr val="000000"/>
                </a:solidFill>
              </a:rPr>
              <a:t>ΓΙΝΕΤΑΙ:</a:t>
            </a:r>
            <a:endParaRPr sz="2200"/>
          </a:p>
        </p:txBody>
      </p:sp>
      <p:sp>
        <p:nvSpPr>
          <p:cNvPr id="3" name="object 3"/>
          <p:cNvSpPr txBox="1"/>
          <p:nvPr/>
        </p:nvSpPr>
        <p:spPr>
          <a:xfrm>
            <a:off x="419100" y="1814829"/>
            <a:ext cx="8383905" cy="4792980"/>
          </a:xfrm>
          <a:prstGeom prst="rect">
            <a:avLst/>
          </a:prstGeom>
        </p:spPr>
        <p:txBody>
          <a:bodyPr vert="horz" wrap="square" lIns="0" tIns="36830" rIns="0" bIns="0" rtlCol="0">
            <a:spAutoFit/>
          </a:bodyPr>
          <a:lstStyle/>
          <a:p>
            <a:pPr marL="12700" marR="5080">
              <a:lnSpc>
                <a:spcPts val="2510"/>
              </a:lnSpc>
              <a:spcBef>
                <a:spcPts val="290"/>
              </a:spcBef>
              <a:buClr>
                <a:srgbClr val="CC0000"/>
              </a:buClr>
              <a:buAutoNum type="arabicPeriod"/>
              <a:tabLst>
                <a:tab pos="323850" algn="l"/>
              </a:tabLst>
            </a:pPr>
            <a:r>
              <a:rPr sz="2200" b="1" dirty="0">
                <a:solidFill>
                  <a:srgbClr val="0000CC"/>
                </a:solidFill>
                <a:latin typeface="Arial" panose="020B0604020202020204"/>
                <a:cs typeface="Arial" panose="020B0604020202020204"/>
              </a:rPr>
              <a:t>ΜΕ</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ΠΕΡΙΣΤΡΟΦΗ</a:t>
            </a:r>
            <a:r>
              <a:rPr sz="2200" b="1" spc="-4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ΤΟΥ</a:t>
            </a:r>
            <a:r>
              <a:rPr sz="2200" b="1" spc="-12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ΑΝΕΞΑΡΤΗΤΟΥ</a:t>
            </a:r>
            <a:r>
              <a:rPr sz="2200" b="1" spc="-4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ΕΚΚΕΝΤΡΟΦΟΡΟΥ </a:t>
            </a:r>
            <a:r>
              <a:rPr sz="2200" b="1" dirty="0">
                <a:solidFill>
                  <a:srgbClr val="0000CC"/>
                </a:solidFill>
                <a:latin typeface="Arial" panose="020B0604020202020204"/>
                <a:cs typeface="Arial" panose="020B0604020202020204"/>
              </a:rPr>
              <a:t>ΜΕΣΩ</a:t>
            </a:r>
            <a:r>
              <a:rPr sz="2200" b="1" spc="-85" dirty="0">
                <a:solidFill>
                  <a:srgbClr val="0000CC"/>
                </a:solidFill>
                <a:latin typeface="Arial" panose="020B0604020202020204"/>
                <a:cs typeface="Arial" panose="020B0604020202020204"/>
              </a:rPr>
              <a:t> </a:t>
            </a:r>
            <a:r>
              <a:rPr sz="2200" b="1" spc="-110" dirty="0">
                <a:solidFill>
                  <a:srgbClr val="0000CC"/>
                </a:solidFill>
                <a:latin typeface="Arial" panose="020B0604020202020204"/>
                <a:cs typeface="Arial" panose="020B0604020202020204"/>
              </a:rPr>
              <a:t>ΥΔΡΑΥΛΙΚΟΥ-</a:t>
            </a:r>
            <a:r>
              <a:rPr sz="2200" b="1" spc="-10" dirty="0">
                <a:solidFill>
                  <a:srgbClr val="0000CC"/>
                </a:solidFill>
                <a:latin typeface="Arial" panose="020B0604020202020204"/>
                <a:cs typeface="Arial" panose="020B0604020202020204"/>
              </a:rPr>
              <a:t>ΜΗΧΑΝΙΚΟΥ</a:t>
            </a:r>
            <a:r>
              <a:rPr sz="2200" b="1" spc="-50" dirty="0">
                <a:solidFill>
                  <a:srgbClr val="0000CC"/>
                </a:solidFill>
                <a:latin typeface="Arial" panose="020B0604020202020204"/>
                <a:cs typeface="Arial" panose="020B0604020202020204"/>
              </a:rPr>
              <a:t> </a:t>
            </a:r>
            <a:r>
              <a:rPr sz="2200" b="1" spc="-20" dirty="0">
                <a:solidFill>
                  <a:srgbClr val="0000CC"/>
                </a:solidFill>
                <a:latin typeface="Arial" panose="020B0604020202020204"/>
                <a:cs typeface="Arial" panose="020B0604020202020204"/>
              </a:rPr>
              <a:t>ΣΥΣΤΗΜΑΤΟΣ</a:t>
            </a:r>
            <a:r>
              <a:rPr sz="2200" b="1" spc="-25" dirty="0">
                <a:solidFill>
                  <a:srgbClr val="0000CC"/>
                </a:solidFill>
                <a:latin typeface="Arial" panose="020B0604020202020204"/>
                <a:cs typeface="Arial" panose="020B0604020202020204"/>
              </a:rPr>
              <a:t> </a:t>
            </a:r>
            <a:r>
              <a:rPr sz="2200" b="1" spc="-10" dirty="0">
                <a:latin typeface="Arial" panose="020B0604020202020204"/>
                <a:cs typeface="Arial" panose="020B0604020202020204"/>
              </a:rPr>
              <a:t>(ΣΥΣΤΗΜΑΤΑ </a:t>
            </a:r>
            <a:r>
              <a:rPr sz="2200" b="1" dirty="0">
                <a:latin typeface="Arial" panose="020B0604020202020204"/>
                <a:cs typeface="Arial" panose="020B0604020202020204"/>
              </a:rPr>
              <a:t>ΜΕ</a:t>
            </a:r>
            <a:r>
              <a:rPr sz="2200" b="1" spc="-150"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70" dirty="0">
                <a:latin typeface="Arial" panose="020B0604020202020204"/>
                <a:cs typeface="Arial" panose="020B0604020202020204"/>
              </a:rPr>
              <a:t> </a:t>
            </a:r>
            <a:r>
              <a:rPr sz="2200" b="1" dirty="0">
                <a:latin typeface="Arial" panose="020B0604020202020204"/>
                <a:cs typeface="Arial" panose="020B0604020202020204"/>
              </a:rPr>
              <a:t>ΜΟΝΟΥ</a:t>
            </a:r>
            <a:r>
              <a:rPr sz="2200" b="1" spc="-65" dirty="0">
                <a:latin typeface="Arial" panose="020B0604020202020204"/>
                <a:cs typeface="Arial" panose="020B0604020202020204"/>
              </a:rPr>
              <a:t> </a:t>
            </a:r>
            <a:r>
              <a:rPr sz="2200" b="1" spc="-30" dirty="0">
                <a:latin typeface="Arial" panose="020B0604020202020204"/>
                <a:cs typeface="Arial" panose="020B0604020202020204"/>
              </a:rPr>
              <a:t>ΒΥΘΙΣΜΑΤΟΣ</a:t>
            </a:r>
            <a:r>
              <a:rPr sz="2200" b="1" spc="-55" dirty="0">
                <a:latin typeface="Arial" panose="020B0604020202020204"/>
                <a:cs typeface="Arial" panose="020B0604020202020204"/>
              </a:rPr>
              <a:t> </a:t>
            </a:r>
            <a:r>
              <a:rPr sz="2200" b="1" dirty="0">
                <a:latin typeface="Arial" panose="020B0604020202020204"/>
                <a:cs typeface="Arial" panose="020B0604020202020204"/>
              </a:rPr>
              <a:t>KAI</a:t>
            </a:r>
            <a:r>
              <a:rPr sz="2200" b="1" spc="-70" dirty="0">
                <a:latin typeface="Arial" panose="020B0604020202020204"/>
                <a:cs typeface="Arial" panose="020B0604020202020204"/>
              </a:rPr>
              <a:t> </a:t>
            </a:r>
            <a:r>
              <a:rPr sz="2200" b="1" spc="-10" dirty="0">
                <a:latin typeface="Arial" panose="020B0604020202020204"/>
                <a:cs typeface="Arial" panose="020B0604020202020204"/>
              </a:rPr>
              <a:t>ΞΕΧΩΡΙΣΤΟΥΣ</a:t>
            </a:r>
            <a:r>
              <a:rPr sz="2200" b="1" spc="-65" dirty="0">
                <a:latin typeface="Arial" panose="020B0604020202020204"/>
                <a:cs typeface="Arial" panose="020B0604020202020204"/>
              </a:rPr>
              <a:t> </a:t>
            </a:r>
            <a:r>
              <a:rPr sz="2200" b="1" spc="-10" dirty="0">
                <a:latin typeface="Arial" panose="020B0604020202020204"/>
                <a:cs typeface="Arial" panose="020B0604020202020204"/>
              </a:rPr>
              <a:t>ΕΚΚΕ- </a:t>
            </a:r>
            <a:r>
              <a:rPr sz="2200" b="1" dirty="0">
                <a:latin typeface="Arial" panose="020B0604020202020204"/>
                <a:cs typeface="Arial" panose="020B0604020202020204"/>
              </a:rPr>
              <a:t>ΝΤΡΟΦΟΡΟΥΣ</a:t>
            </a:r>
            <a:r>
              <a:rPr sz="2200" b="1" spc="-85" dirty="0">
                <a:latin typeface="Arial" panose="020B0604020202020204"/>
                <a:cs typeface="Arial" panose="020B0604020202020204"/>
              </a:rPr>
              <a:t> </a:t>
            </a:r>
            <a:r>
              <a:rPr sz="2200" b="1" dirty="0">
                <a:latin typeface="Arial" panose="020B0604020202020204"/>
                <a:cs typeface="Arial" panose="020B0604020202020204"/>
              </a:rPr>
              <a:t>ΓΙΑ</a:t>
            </a:r>
            <a:r>
              <a:rPr sz="2200" b="1" spc="-155"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65" dirty="0">
                <a:latin typeface="Arial" panose="020B0604020202020204"/>
                <a:cs typeface="Arial" panose="020B0604020202020204"/>
              </a:rPr>
              <a:t> </a:t>
            </a:r>
            <a:r>
              <a:rPr sz="2200" b="1" dirty="0">
                <a:latin typeface="Arial" panose="020B0604020202020204"/>
                <a:cs typeface="Arial" panose="020B0604020202020204"/>
              </a:rPr>
              <a:t>ΚΑΙ</a:t>
            </a:r>
            <a:r>
              <a:rPr sz="2200" b="1" spc="-65" dirty="0">
                <a:latin typeface="Arial" panose="020B0604020202020204"/>
                <a:cs typeface="Arial" panose="020B0604020202020204"/>
              </a:rPr>
              <a:t> </a:t>
            </a:r>
            <a:r>
              <a:rPr sz="2200" b="1" dirty="0">
                <a:latin typeface="Arial" panose="020B0604020202020204"/>
                <a:cs typeface="Arial" panose="020B0604020202020204"/>
              </a:rPr>
              <a:t>ΒΑΛΒΙΔΕΣ</a:t>
            </a:r>
            <a:r>
              <a:rPr sz="2200" b="1" spc="-60" dirty="0">
                <a:latin typeface="Arial" panose="020B0604020202020204"/>
                <a:cs typeface="Arial" panose="020B0604020202020204"/>
              </a:rPr>
              <a:t> </a:t>
            </a:r>
            <a:r>
              <a:rPr sz="2200" b="1" dirty="0">
                <a:latin typeface="Arial" panose="020B0604020202020204"/>
                <a:cs typeface="Arial" panose="020B0604020202020204"/>
              </a:rPr>
              <a:t>–</a:t>
            </a:r>
            <a:r>
              <a:rPr sz="2200" b="1" spc="-125" dirty="0">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ΑΝΤΛΙΑ</a:t>
            </a:r>
            <a:r>
              <a:rPr sz="2200" b="1" spc="-70" dirty="0">
                <a:solidFill>
                  <a:srgbClr val="FF0000"/>
                </a:solidFill>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BOSCH</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25"/>
              </a:spcBef>
              <a:buClr>
                <a:srgbClr val="CC0000"/>
              </a:buClr>
              <a:buFont typeface="Arial" panose="020B0604020202020204"/>
              <a:buAutoNum type="arabicPeriod"/>
            </a:pPr>
            <a:endParaRPr sz="1950">
              <a:latin typeface="Arial" panose="020B0604020202020204"/>
              <a:cs typeface="Arial" panose="020B0604020202020204"/>
            </a:endParaRPr>
          </a:p>
          <a:p>
            <a:pPr marL="12700" marR="120650" indent="77470">
              <a:lnSpc>
                <a:spcPts val="2510"/>
              </a:lnSpc>
              <a:spcBef>
                <a:spcPts val="5"/>
              </a:spcBef>
              <a:buClr>
                <a:srgbClr val="CC0000"/>
              </a:buClr>
              <a:buAutoNum type="arabicPeriod"/>
              <a:tabLst>
                <a:tab pos="401320" algn="l"/>
              </a:tabLst>
            </a:pPr>
            <a:r>
              <a:rPr sz="2200" b="1" dirty="0">
                <a:solidFill>
                  <a:srgbClr val="0000CC"/>
                </a:solidFill>
                <a:latin typeface="Arial" panose="020B0604020202020204"/>
                <a:cs typeface="Arial" panose="020B0604020202020204"/>
              </a:rPr>
              <a:t>ΜΕ</a:t>
            </a:r>
            <a:r>
              <a:rPr sz="2200" b="1" spc="-100" dirty="0">
                <a:solidFill>
                  <a:srgbClr val="0000CC"/>
                </a:solidFill>
                <a:latin typeface="Arial" panose="020B0604020202020204"/>
                <a:cs typeface="Arial" panose="020B0604020202020204"/>
              </a:rPr>
              <a:t> </a:t>
            </a:r>
            <a:r>
              <a:rPr sz="2200" b="1" spc="-40" dirty="0">
                <a:solidFill>
                  <a:srgbClr val="0000CC"/>
                </a:solidFill>
                <a:latin typeface="Arial" panose="020B0604020202020204"/>
                <a:cs typeface="Arial" panose="020B0604020202020204"/>
              </a:rPr>
              <a:t>ΚΑΤΑΛΛΗΛΟ</a:t>
            </a:r>
            <a:r>
              <a:rPr sz="2200" b="1" spc="-10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ΜΗΧΑΝΙΣΜΟ</a:t>
            </a:r>
            <a:r>
              <a:rPr sz="2200" b="1" spc="-10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(ΚΟΧΛΙΑΣ</a:t>
            </a:r>
            <a:r>
              <a:rPr sz="2200" b="1" spc="-8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ΡΥΘΜΙΣΗΣ)</a:t>
            </a:r>
            <a:r>
              <a:rPr sz="2200" b="1" spc="-8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ΠΟΥ </a:t>
            </a:r>
            <a:r>
              <a:rPr sz="2200" b="1" spc="-10" dirty="0">
                <a:solidFill>
                  <a:srgbClr val="0000CC"/>
                </a:solidFill>
                <a:latin typeface="Arial" panose="020B0604020202020204"/>
                <a:cs typeface="Arial" panose="020B0604020202020204"/>
              </a:rPr>
              <a:t>ΠΑΡΕΜΒΑΛΛΕΤΑΙ</a:t>
            </a:r>
            <a:r>
              <a:rPr sz="2200" b="1" spc="-114"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ΜΕΤΑΞΥ</a:t>
            </a:r>
            <a:r>
              <a:rPr sz="2200" b="1" spc="-9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ΕΚΚΕΝΤΡΟΥ</a:t>
            </a:r>
            <a:r>
              <a:rPr sz="2200" b="1" spc="-10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ΚΑΙ</a:t>
            </a:r>
            <a:r>
              <a:rPr sz="2200" b="1" spc="-9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ΤΡΟΧΙΣΚΟΥ </a:t>
            </a:r>
            <a:r>
              <a:rPr sz="2200" b="1" dirty="0">
                <a:solidFill>
                  <a:srgbClr val="0000CC"/>
                </a:solidFill>
                <a:latin typeface="Arial" panose="020B0604020202020204"/>
                <a:cs typeface="Arial" panose="020B0604020202020204"/>
              </a:rPr>
              <a:t>ΩΣΤΗΡΙΟΥ</a:t>
            </a:r>
            <a:r>
              <a:rPr sz="2200" b="1" spc="-1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ΤΗΣ</a:t>
            </a:r>
            <a:r>
              <a:rPr sz="2200" b="1" spc="-15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ΑΝΤΛΙΑΣ</a:t>
            </a:r>
            <a:r>
              <a:rPr sz="2200" b="1" spc="-70" dirty="0">
                <a:solidFill>
                  <a:srgbClr val="0000CC"/>
                </a:solidFill>
                <a:latin typeface="Arial" panose="020B0604020202020204"/>
                <a:cs typeface="Arial" panose="020B0604020202020204"/>
              </a:rPr>
              <a:t> </a:t>
            </a:r>
            <a:r>
              <a:rPr sz="2200" b="1" spc="-40" dirty="0">
                <a:latin typeface="Arial" panose="020B0604020202020204"/>
                <a:cs typeface="Arial" panose="020B0604020202020204"/>
              </a:rPr>
              <a:t>(ΣΥΣΤΗΜΑΤΑ</a:t>
            </a:r>
            <a:r>
              <a:rPr sz="2200" b="1" spc="-110" dirty="0">
                <a:latin typeface="Arial" panose="020B0604020202020204"/>
                <a:cs typeface="Arial" panose="020B0604020202020204"/>
              </a:rPr>
              <a:t> </a:t>
            </a:r>
            <a:r>
              <a:rPr sz="2200" b="1" spc="-10">
                <a:latin typeface="Arial" panose="020B0604020202020204"/>
                <a:cs typeface="Arial" panose="020B0604020202020204"/>
              </a:rPr>
              <a:t>ΑΝΤΛΙΩΝ</a:t>
            </a:r>
            <a:r>
              <a:rPr sz="2200" b="1" spc="-95">
                <a:latin typeface="Arial" panose="020B0604020202020204"/>
                <a:cs typeface="Arial" panose="020B0604020202020204"/>
              </a:rPr>
              <a:t> </a:t>
            </a:r>
            <a:r>
              <a:rPr sz="2200" b="1" smtClean="0">
                <a:latin typeface="Arial" panose="020B0604020202020204"/>
                <a:cs typeface="Arial" panose="020B0604020202020204"/>
              </a:rPr>
              <a:t>ΜΟΝΟΥ</a:t>
            </a:r>
            <a:r>
              <a:rPr sz="2200" b="1" spc="-85" smtClean="0">
                <a:latin typeface="Arial" panose="020B0604020202020204"/>
                <a:cs typeface="Arial" panose="020B0604020202020204"/>
              </a:rPr>
              <a:t> </a:t>
            </a:r>
            <a:r>
              <a:rPr sz="2200" b="1" spc="-25" smtClean="0">
                <a:latin typeface="Arial" panose="020B0604020202020204"/>
                <a:cs typeface="Arial" panose="020B0604020202020204"/>
              </a:rPr>
              <a:t>ΒΥ</a:t>
            </a:r>
            <a:r>
              <a:rPr sz="2200" b="1" spc="-20" smtClean="0">
                <a:latin typeface="Arial" panose="020B0604020202020204"/>
                <a:cs typeface="Arial" panose="020B0604020202020204"/>
              </a:rPr>
              <a:t>ΘΙΣΜΑΤΟΣ</a:t>
            </a:r>
            <a:r>
              <a:rPr sz="2200" b="1" spc="-85" smtClean="0">
                <a:latin typeface="Arial" panose="020B0604020202020204"/>
                <a:cs typeface="Arial" panose="020B0604020202020204"/>
              </a:rPr>
              <a:t> </a:t>
            </a:r>
            <a:r>
              <a:rPr sz="2200" b="1" dirty="0">
                <a:latin typeface="Arial" panose="020B0604020202020204"/>
                <a:cs typeface="Arial" panose="020B0604020202020204"/>
              </a:rPr>
              <a:t>ΜΕ</a:t>
            </a:r>
            <a:r>
              <a:rPr sz="2200" b="1" spc="-70" dirty="0">
                <a:latin typeface="Arial" panose="020B0604020202020204"/>
                <a:cs typeface="Arial" panose="020B0604020202020204"/>
              </a:rPr>
              <a:t> </a:t>
            </a:r>
            <a:r>
              <a:rPr sz="2200" b="1" dirty="0">
                <a:latin typeface="Arial" panose="020B0604020202020204"/>
                <a:cs typeface="Arial" panose="020B0604020202020204"/>
              </a:rPr>
              <a:t>ΚΟΙΝΟ</a:t>
            </a:r>
            <a:r>
              <a:rPr sz="2200" b="1" spc="-80" dirty="0">
                <a:latin typeface="Arial" panose="020B0604020202020204"/>
                <a:cs typeface="Arial" panose="020B0604020202020204"/>
              </a:rPr>
              <a:t> </a:t>
            </a:r>
            <a:r>
              <a:rPr sz="2200" b="1" dirty="0">
                <a:latin typeface="Arial" panose="020B0604020202020204"/>
                <a:cs typeface="Arial" panose="020B0604020202020204"/>
              </a:rPr>
              <a:t>ΕΚΕΝΤΡΟΦΟΡΟ</a:t>
            </a:r>
            <a:r>
              <a:rPr sz="2200" b="1" spc="-75" dirty="0">
                <a:latin typeface="Arial" panose="020B0604020202020204"/>
                <a:cs typeface="Arial" panose="020B0604020202020204"/>
              </a:rPr>
              <a:t> </a:t>
            </a:r>
            <a:r>
              <a:rPr sz="2200" b="1" dirty="0">
                <a:latin typeface="Arial" panose="020B0604020202020204"/>
                <a:cs typeface="Arial" panose="020B0604020202020204"/>
              </a:rPr>
              <a:t>ΓΙΑ</a:t>
            </a:r>
            <a:r>
              <a:rPr sz="2200" b="1" spc="-150"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65" dirty="0">
                <a:latin typeface="Arial" panose="020B0604020202020204"/>
                <a:cs typeface="Arial" panose="020B0604020202020204"/>
              </a:rPr>
              <a:t> </a:t>
            </a:r>
            <a:r>
              <a:rPr sz="2200" b="1">
                <a:latin typeface="Arial" panose="020B0604020202020204"/>
                <a:cs typeface="Arial" panose="020B0604020202020204"/>
              </a:rPr>
              <a:t>ΚΑΙ</a:t>
            </a:r>
            <a:r>
              <a:rPr sz="2200" b="1" spc="-60">
                <a:latin typeface="Arial" panose="020B0604020202020204"/>
                <a:cs typeface="Arial" panose="020B0604020202020204"/>
              </a:rPr>
              <a:t> </a:t>
            </a:r>
            <a:r>
              <a:rPr sz="2200" b="1" spc="-20" smtClean="0">
                <a:latin typeface="Arial" panose="020B0604020202020204"/>
                <a:cs typeface="Arial" panose="020B0604020202020204"/>
              </a:rPr>
              <a:t>ΒΑΛ</a:t>
            </a:r>
            <a:r>
              <a:rPr sz="2200" b="1" smtClean="0">
                <a:latin typeface="Arial" panose="020B0604020202020204"/>
                <a:cs typeface="Arial" panose="020B0604020202020204"/>
              </a:rPr>
              <a:t>ΒΙΔΕΣ</a:t>
            </a:r>
            <a:r>
              <a:rPr sz="2200" b="1" spc="-20" smtClean="0">
                <a:latin typeface="Arial" panose="020B0604020202020204"/>
                <a:cs typeface="Arial" panose="020B0604020202020204"/>
              </a:rPr>
              <a:t> </a:t>
            </a:r>
            <a:r>
              <a:rPr sz="2200" b="1" dirty="0">
                <a:latin typeface="Arial" panose="020B0604020202020204"/>
                <a:cs typeface="Arial" panose="020B0604020202020204"/>
              </a:rPr>
              <a:t>–</a:t>
            </a:r>
            <a:r>
              <a:rPr sz="2200" b="1" spc="-95" dirty="0">
                <a:latin typeface="Arial" panose="020B0604020202020204"/>
                <a:cs typeface="Arial" panose="020B0604020202020204"/>
              </a:rPr>
              <a:t> </a:t>
            </a:r>
            <a:r>
              <a:rPr sz="2200" b="1" dirty="0">
                <a:solidFill>
                  <a:srgbClr val="FF0000"/>
                </a:solidFill>
                <a:latin typeface="Arial" panose="020B0604020202020204"/>
                <a:cs typeface="Arial" panose="020B0604020202020204"/>
              </a:rPr>
              <a:t>ANTΛΙΑ</a:t>
            </a:r>
            <a:r>
              <a:rPr sz="2200" b="1" spc="-25" dirty="0">
                <a:solidFill>
                  <a:srgbClr val="FF0000"/>
                </a:solidFill>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BOSCH</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a:lnSpc>
                <a:spcPts val="2220"/>
              </a:lnSpc>
            </a:pPr>
            <a:r>
              <a:rPr sz="2000" b="1" spc="-25" dirty="0">
                <a:solidFill>
                  <a:srgbClr val="CC0000"/>
                </a:solidFill>
                <a:latin typeface="Arial" panose="020B0604020202020204"/>
                <a:cs typeface="Arial" panose="020B0604020202020204"/>
              </a:rPr>
              <a:t>(ΑΚΟΛΟΥΘΕΙ</a:t>
            </a:r>
            <a:r>
              <a:rPr sz="2000" b="1" spc="-40" dirty="0">
                <a:solidFill>
                  <a:srgbClr val="CC0000"/>
                </a:solidFill>
                <a:latin typeface="Arial" panose="020B0604020202020204"/>
                <a:cs typeface="Arial" panose="020B0604020202020204"/>
              </a:rPr>
              <a:t> </a:t>
            </a:r>
            <a:r>
              <a:rPr sz="2000" b="1" dirty="0">
                <a:solidFill>
                  <a:srgbClr val="CC0000"/>
                </a:solidFill>
                <a:latin typeface="Arial" panose="020B0604020202020204"/>
                <a:cs typeface="Arial" panose="020B0604020202020204"/>
              </a:rPr>
              <a:t>ΕΠΕΞΗΓΗΣΗ</a:t>
            </a:r>
            <a:r>
              <a:rPr sz="2000" b="1" spc="-30" dirty="0">
                <a:solidFill>
                  <a:srgbClr val="CC0000"/>
                </a:solidFill>
                <a:latin typeface="Arial" panose="020B0604020202020204"/>
                <a:cs typeface="Arial" panose="020B0604020202020204"/>
              </a:rPr>
              <a:t> </a:t>
            </a:r>
            <a:r>
              <a:rPr sz="2000" b="1" dirty="0">
                <a:solidFill>
                  <a:srgbClr val="CC0000"/>
                </a:solidFill>
                <a:latin typeface="Arial" panose="020B0604020202020204"/>
                <a:cs typeface="Arial" panose="020B0604020202020204"/>
              </a:rPr>
              <a:t>ΚΑΙ</a:t>
            </a:r>
            <a:r>
              <a:rPr sz="2000" b="1" spc="-35" dirty="0">
                <a:solidFill>
                  <a:srgbClr val="CC0000"/>
                </a:solidFill>
                <a:latin typeface="Arial" panose="020B0604020202020204"/>
                <a:cs typeface="Arial" panose="020B0604020202020204"/>
              </a:rPr>
              <a:t> </a:t>
            </a:r>
            <a:r>
              <a:rPr sz="2000" b="1" spc="-10" dirty="0">
                <a:solidFill>
                  <a:srgbClr val="CC0000"/>
                </a:solidFill>
                <a:latin typeface="Arial" panose="020B0604020202020204"/>
                <a:cs typeface="Arial" panose="020B0604020202020204"/>
              </a:rPr>
              <a:t>ΣΧΗΜΑ)</a:t>
            </a:r>
            <a:endParaRPr sz="2000">
              <a:latin typeface="Arial" panose="020B0604020202020204"/>
              <a:cs typeface="Arial" panose="020B0604020202020204"/>
            </a:endParaRPr>
          </a:p>
          <a:p>
            <a:pPr>
              <a:lnSpc>
                <a:spcPct val="100000"/>
              </a:lnSpc>
              <a:spcBef>
                <a:spcPts val="45"/>
              </a:spcBef>
            </a:pPr>
            <a:endParaRPr sz="2000">
              <a:latin typeface="Arial" panose="020B0604020202020204"/>
              <a:cs typeface="Arial" panose="020B0604020202020204"/>
            </a:endParaRPr>
          </a:p>
          <a:p>
            <a:pPr marL="12700" marR="104775" indent="77470">
              <a:lnSpc>
                <a:spcPts val="2500"/>
              </a:lnSpc>
              <a:spcBef>
                <a:spcPts val="5"/>
              </a:spcBef>
              <a:buClr>
                <a:srgbClr val="CC0000"/>
              </a:buClr>
              <a:buAutoNum type="arabicPeriod" startAt="3"/>
              <a:tabLst>
                <a:tab pos="401320" algn="l"/>
                <a:tab pos="5981065" algn="l"/>
              </a:tabLst>
            </a:pPr>
            <a:r>
              <a:rPr sz="2200" b="1" dirty="0">
                <a:solidFill>
                  <a:srgbClr val="0000CC"/>
                </a:solidFill>
                <a:latin typeface="Arial" panose="020B0604020202020204"/>
                <a:cs typeface="Arial" panose="020B0604020202020204"/>
              </a:rPr>
              <a:t>ΜΕ</a:t>
            </a:r>
            <a:r>
              <a:rPr sz="2200" b="1" spc="-1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ΔΕΥΤΕΡΟ</a:t>
            </a:r>
            <a:r>
              <a:rPr sz="2200" b="1" spc="-5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ΕΜΒΟΛΟ</a:t>
            </a:r>
            <a:r>
              <a:rPr sz="2200" b="1" spc="-60" dirty="0">
                <a:solidFill>
                  <a:srgbClr val="0000CC"/>
                </a:solidFill>
                <a:latin typeface="Arial" panose="020B0604020202020204"/>
                <a:cs typeface="Arial" panose="020B0604020202020204"/>
              </a:rPr>
              <a:t> </a:t>
            </a:r>
            <a:r>
              <a:rPr sz="2200" b="1" spc="-35" dirty="0">
                <a:latin typeface="Arial" panose="020B0604020202020204"/>
                <a:cs typeface="Arial" panose="020B0604020202020204"/>
              </a:rPr>
              <a:t>(ΣΥΣΤΗΜΑΤΑ</a:t>
            </a:r>
            <a:r>
              <a:rPr sz="2200" b="1" spc="-50" dirty="0">
                <a:latin typeface="Arial" panose="020B0604020202020204"/>
                <a:cs typeface="Arial" panose="020B0604020202020204"/>
              </a:rPr>
              <a:t> </a:t>
            </a:r>
            <a:r>
              <a:rPr sz="2200" b="1" spc="-25" dirty="0">
                <a:latin typeface="Arial" panose="020B0604020202020204"/>
                <a:cs typeface="Arial" panose="020B0604020202020204"/>
              </a:rPr>
              <a:t>ΜΕ</a:t>
            </a:r>
            <a:r>
              <a:rPr sz="2200" b="1" dirty="0">
                <a:latin typeface="Arial" panose="020B0604020202020204"/>
                <a:cs typeface="Arial" panose="020B0604020202020204"/>
              </a:rPr>
              <a:t>	</a:t>
            </a:r>
            <a:r>
              <a:rPr sz="2200" b="1" spc="-25" dirty="0">
                <a:latin typeface="Arial" panose="020B0604020202020204"/>
                <a:cs typeface="Arial" panose="020B0604020202020204"/>
              </a:rPr>
              <a:t>ΑΝΤΛΙΕΣ</a:t>
            </a:r>
            <a:r>
              <a:rPr sz="2200" b="1" spc="-120" dirty="0">
                <a:latin typeface="Arial" panose="020B0604020202020204"/>
                <a:cs typeface="Arial" panose="020B0604020202020204"/>
              </a:rPr>
              <a:t> </a:t>
            </a:r>
            <a:r>
              <a:rPr sz="2200" b="1" spc="-30" dirty="0">
                <a:latin typeface="Arial" panose="020B0604020202020204"/>
                <a:cs typeface="Arial" panose="020B0604020202020204"/>
              </a:rPr>
              <a:t>ΔΙΠΛΟΥ ΒΥΘΙΣΜΑΤΟΣ</a:t>
            </a:r>
            <a:r>
              <a:rPr sz="2200" b="1" spc="-40" dirty="0">
                <a:latin typeface="Arial" panose="020B0604020202020204"/>
                <a:cs typeface="Arial" panose="020B0604020202020204"/>
              </a:rPr>
              <a:t> </a:t>
            </a:r>
            <a:r>
              <a:rPr sz="2200" b="1" dirty="0">
                <a:latin typeface="Arial" panose="020B0604020202020204"/>
                <a:cs typeface="Arial" panose="020B0604020202020204"/>
              </a:rPr>
              <a:t>–</a:t>
            </a:r>
            <a:r>
              <a:rPr sz="2200" b="1" spc="-25" dirty="0">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WARTSILA</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a:lnSpc>
                <a:spcPts val="2920"/>
              </a:lnSpc>
            </a:pPr>
            <a:r>
              <a:rPr sz="2600" b="1" spc="-25" dirty="0">
                <a:solidFill>
                  <a:srgbClr val="CC0000"/>
                </a:solidFill>
                <a:latin typeface="Arial" panose="020B0604020202020204"/>
                <a:cs typeface="Arial" panose="020B0604020202020204"/>
              </a:rPr>
              <a:t>(</a:t>
            </a:r>
            <a:r>
              <a:rPr sz="2000" b="1" spc="-25" dirty="0">
                <a:solidFill>
                  <a:srgbClr val="CC0000"/>
                </a:solidFill>
                <a:latin typeface="Arial" panose="020B0604020202020204"/>
                <a:cs typeface="Arial" panose="020B0604020202020204"/>
              </a:rPr>
              <a:t>ΑΚΟΛΟΥΘΕΙ</a:t>
            </a:r>
            <a:r>
              <a:rPr sz="2000" b="1" spc="-50" dirty="0">
                <a:solidFill>
                  <a:srgbClr val="CC0000"/>
                </a:solidFill>
                <a:latin typeface="Arial" panose="020B0604020202020204"/>
                <a:cs typeface="Arial" panose="020B0604020202020204"/>
              </a:rPr>
              <a:t> </a:t>
            </a:r>
            <a:r>
              <a:rPr sz="2000" b="1" dirty="0">
                <a:solidFill>
                  <a:srgbClr val="CC0000"/>
                </a:solidFill>
                <a:latin typeface="Arial" panose="020B0604020202020204"/>
                <a:cs typeface="Arial" panose="020B0604020202020204"/>
              </a:rPr>
              <a:t>ΕΠΕΞΗΓΗΣΗ</a:t>
            </a:r>
            <a:r>
              <a:rPr sz="2000" b="1" spc="-35" dirty="0">
                <a:solidFill>
                  <a:srgbClr val="CC0000"/>
                </a:solidFill>
                <a:latin typeface="Arial" panose="020B0604020202020204"/>
                <a:cs typeface="Arial" panose="020B0604020202020204"/>
              </a:rPr>
              <a:t> </a:t>
            </a:r>
            <a:r>
              <a:rPr sz="2000" b="1" dirty="0">
                <a:solidFill>
                  <a:srgbClr val="CC0000"/>
                </a:solidFill>
                <a:latin typeface="Arial" panose="020B0604020202020204"/>
                <a:cs typeface="Arial" panose="020B0604020202020204"/>
              </a:rPr>
              <a:t>ΚΑΙ</a:t>
            </a:r>
            <a:r>
              <a:rPr sz="2000" b="1" spc="-40" dirty="0">
                <a:solidFill>
                  <a:srgbClr val="CC0000"/>
                </a:solidFill>
                <a:latin typeface="Arial" panose="020B0604020202020204"/>
                <a:cs typeface="Arial" panose="020B0604020202020204"/>
              </a:rPr>
              <a:t> </a:t>
            </a:r>
            <a:r>
              <a:rPr sz="2000" b="1" spc="-10" dirty="0">
                <a:solidFill>
                  <a:srgbClr val="CC0000"/>
                </a:solidFill>
                <a:latin typeface="Arial" panose="020B0604020202020204"/>
                <a:cs typeface="Arial" panose="020B0604020202020204"/>
              </a:rPr>
              <a:t>ΣΧΗΜΑ)</a:t>
            </a:r>
            <a:endParaRPr sz="2000">
              <a:latin typeface="Arial" panose="020B0604020202020204"/>
              <a:cs typeface="Arial" panose="020B0604020202020204"/>
            </a:endParaRPr>
          </a:p>
        </p:txBody>
      </p:sp>
      <p:sp>
        <p:nvSpPr>
          <p:cNvPr id="4" name="object 4"/>
          <p:cNvSpPr/>
          <p:nvPr/>
        </p:nvSpPr>
        <p:spPr>
          <a:xfrm>
            <a:off x="357158" y="142852"/>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357158" y="357166"/>
            <a:ext cx="8429684" cy="327013"/>
          </a:xfrm>
          <a:prstGeom prst="rect">
            <a:avLst/>
          </a:prstGeom>
        </p:spPr>
        <p:txBody>
          <a:bodyPr vert="horz" wrap="square" lIns="0" tIns="11430" rIns="0" bIns="0" rtlCol="0">
            <a:spAutoFit/>
          </a:bodyPr>
          <a:lstStyle/>
          <a:p>
            <a:pPr marL="12700">
              <a:lnSpc>
                <a:spcPct val="100000"/>
              </a:lnSpc>
              <a:spcBef>
                <a:spcPts val="90"/>
              </a:spcBef>
            </a:pPr>
            <a:r>
              <a:rPr lang="el-GR" sz="2050" dirty="0" smtClean="0">
                <a:solidFill>
                  <a:srgbClr val="FF0000"/>
                </a:solidFill>
                <a:uFill>
                  <a:solidFill>
                    <a:srgbClr val="FF0000"/>
                  </a:solidFill>
                </a:uFill>
                <a:latin typeface="Arial Black" panose="020B0A04020102020204"/>
                <a:cs typeface="Arial Black" panose="020B0A04020102020204"/>
              </a:rPr>
              <a:t> 3.</a:t>
            </a:r>
            <a:r>
              <a:rPr sz="2050" smtClean="0">
                <a:solidFill>
                  <a:srgbClr val="FF0000"/>
                </a:solidFill>
                <a:uFill>
                  <a:solidFill>
                    <a:srgbClr val="FF0000"/>
                  </a:solidFill>
                </a:uFill>
                <a:latin typeface="Arial Black" panose="020B0A04020102020204"/>
                <a:cs typeface="Arial Black" panose="020B0A04020102020204"/>
              </a:rPr>
              <a:t>4</a:t>
            </a:r>
            <a:r>
              <a:rPr lang="el-GR" sz="2050" dirty="0" smtClean="0">
                <a:solidFill>
                  <a:srgbClr val="FF0000"/>
                </a:solidFill>
                <a:uFill>
                  <a:solidFill>
                    <a:srgbClr val="FF0000"/>
                  </a:solidFill>
                </a:uFill>
                <a:latin typeface="Arial Black" panose="020B0A04020102020204"/>
                <a:cs typeface="Arial Black" panose="020B0A04020102020204"/>
              </a:rPr>
              <a:t>.</a:t>
            </a:r>
            <a:r>
              <a:rPr sz="2050" spc="-95" smtClean="0">
                <a:solidFill>
                  <a:srgbClr val="FF0000"/>
                </a:solidFill>
                <a:latin typeface="Arial Black" panose="020B0A04020102020204"/>
                <a:cs typeface="Arial Black" panose="020B0A04020102020204"/>
              </a:rPr>
              <a:t> </a:t>
            </a:r>
            <a:r>
              <a:rPr sz="2050" dirty="0">
                <a:solidFill>
                  <a:srgbClr val="FFFFFF"/>
                </a:solidFill>
                <a:uFill>
                  <a:solidFill>
                    <a:srgbClr val="FFFFFF"/>
                  </a:solidFill>
                </a:uFill>
                <a:latin typeface="Arial Black" panose="020B0A04020102020204"/>
                <a:cs typeface="Arial Black" panose="020B0A04020102020204"/>
              </a:rPr>
              <a:t>ΡΥΘΜΙΣΗ</a:t>
            </a:r>
            <a:r>
              <a:rPr sz="2050" spc="-95" dirty="0">
                <a:solidFill>
                  <a:srgbClr val="FFFFFF"/>
                </a:solidFill>
                <a:uFill>
                  <a:solidFill>
                    <a:srgbClr val="FFFFFF"/>
                  </a:solidFill>
                </a:uFill>
                <a:latin typeface="Arial Black" panose="020B0A04020102020204"/>
                <a:cs typeface="Arial Black" panose="020B0A04020102020204"/>
              </a:rPr>
              <a:t> </a:t>
            </a:r>
            <a:r>
              <a:rPr sz="2050" dirty="0">
                <a:solidFill>
                  <a:srgbClr val="FFFFFF"/>
                </a:solidFill>
                <a:uFill>
                  <a:solidFill>
                    <a:srgbClr val="FFFFFF"/>
                  </a:solidFill>
                </a:uFill>
                <a:latin typeface="Arial Black" panose="020B0A04020102020204"/>
                <a:cs typeface="Arial Black" panose="020B0A04020102020204"/>
              </a:rPr>
              <a:t>ΑΝΤΛΙΩΝ</a:t>
            </a:r>
            <a:r>
              <a:rPr sz="2050" spc="-90" dirty="0">
                <a:solidFill>
                  <a:srgbClr val="FFFFFF"/>
                </a:solidFill>
                <a:uFill>
                  <a:solidFill>
                    <a:srgbClr val="FFFFFF"/>
                  </a:solidFill>
                </a:uFill>
                <a:latin typeface="Arial Black" panose="020B0A04020102020204"/>
                <a:cs typeface="Arial Black" panose="020B0A04020102020204"/>
              </a:rPr>
              <a:t> </a:t>
            </a:r>
            <a:r>
              <a:rPr sz="2050" spc="-10" dirty="0">
                <a:solidFill>
                  <a:srgbClr val="FFFFFF"/>
                </a:solidFill>
                <a:uFill>
                  <a:solidFill>
                    <a:srgbClr val="FFFFFF"/>
                  </a:solidFill>
                </a:uFill>
                <a:latin typeface="Arial Black" panose="020B0A04020102020204"/>
                <a:cs typeface="Arial Black" panose="020B0A04020102020204"/>
              </a:rPr>
              <a:t>ΠΕΤΡΕΛΑΙΟΥ</a:t>
            </a:r>
            <a:r>
              <a:rPr sz="2050" spc="-95" dirty="0">
                <a:solidFill>
                  <a:srgbClr val="FFFFFF"/>
                </a:solidFill>
                <a:uFill>
                  <a:solidFill>
                    <a:srgbClr val="FFFFFF"/>
                  </a:solidFill>
                </a:uFill>
                <a:latin typeface="Arial Black" panose="020B0A04020102020204"/>
                <a:cs typeface="Arial Black" panose="020B0A04020102020204"/>
              </a:rPr>
              <a:t> </a:t>
            </a:r>
            <a:r>
              <a:rPr sz="2050">
                <a:solidFill>
                  <a:srgbClr val="FFFFFF"/>
                </a:solidFill>
                <a:uFill>
                  <a:solidFill>
                    <a:srgbClr val="FFFFFF"/>
                  </a:solidFill>
                </a:uFill>
                <a:latin typeface="Arial Black" panose="020B0A04020102020204"/>
                <a:cs typeface="Arial Black" panose="020B0A04020102020204"/>
              </a:rPr>
              <a:t>ΥΨΗΛΗΣ</a:t>
            </a:r>
            <a:r>
              <a:rPr sz="2050" spc="-90">
                <a:solidFill>
                  <a:srgbClr val="FFFFFF"/>
                </a:solidFill>
                <a:uFill>
                  <a:solidFill>
                    <a:srgbClr val="FFFFFF"/>
                  </a:solidFill>
                </a:uFill>
                <a:latin typeface="Arial Black" panose="020B0A04020102020204"/>
                <a:cs typeface="Arial Black" panose="020B0A04020102020204"/>
              </a:rPr>
              <a:t> </a:t>
            </a:r>
            <a:r>
              <a:rPr sz="2050" spc="-10" smtClean="0">
                <a:solidFill>
                  <a:srgbClr val="FFFFFF"/>
                </a:solidFill>
                <a:uFill>
                  <a:solidFill>
                    <a:srgbClr val="FFFFFF"/>
                  </a:solidFill>
                </a:uFill>
                <a:latin typeface="Arial Black" panose="020B0A04020102020204"/>
                <a:cs typeface="Arial Black" panose="020B0A04020102020204"/>
              </a:rPr>
              <a:t>ΠΙΕΣ</a:t>
            </a:r>
            <a:r>
              <a:rPr lang="el-GR" sz="2050" spc="-10" dirty="0" smtClean="0">
                <a:solidFill>
                  <a:srgbClr val="FFFFFF"/>
                </a:solidFill>
                <a:uFill>
                  <a:solidFill>
                    <a:srgbClr val="FFFFFF"/>
                  </a:solidFill>
                </a:uFill>
                <a:latin typeface="Arial Black" panose="020B0A04020102020204"/>
                <a:cs typeface="Arial Black" panose="020B0A04020102020204"/>
              </a:rPr>
              <a:t>Η</a:t>
            </a:r>
            <a:r>
              <a:rPr sz="2050" spc="-10" smtClean="0">
                <a:solidFill>
                  <a:srgbClr val="FFFFFF"/>
                </a:solidFill>
                <a:uFill>
                  <a:solidFill>
                    <a:srgbClr val="FFFFFF"/>
                  </a:solidFill>
                </a:uFill>
                <a:latin typeface="Arial Black" panose="020B0A04020102020204"/>
                <a:cs typeface="Arial Black" panose="020B0A04020102020204"/>
              </a:rPr>
              <a:t>Σ</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93370" y="1814829"/>
            <a:ext cx="8025130" cy="1258570"/>
          </a:xfrm>
          <a:prstGeom prst="rect">
            <a:avLst/>
          </a:prstGeom>
        </p:spPr>
        <p:txBody>
          <a:bodyPr vert="horz" wrap="square" lIns="0" tIns="36830" rIns="0" bIns="0" rtlCol="0">
            <a:spAutoFit/>
          </a:bodyPr>
          <a:lstStyle/>
          <a:p>
            <a:pPr marL="12700" marR="5080" algn="just">
              <a:lnSpc>
                <a:spcPts val="2510"/>
              </a:lnSpc>
              <a:spcBef>
                <a:spcPts val="290"/>
              </a:spcBef>
            </a:pPr>
            <a:r>
              <a:rPr sz="2200" u="none" dirty="0">
                <a:solidFill>
                  <a:srgbClr val="CC0000"/>
                </a:solidFill>
              </a:rPr>
              <a:t>4.</a:t>
            </a:r>
            <a:r>
              <a:rPr sz="2200" u="none" spc="-65" dirty="0">
                <a:solidFill>
                  <a:srgbClr val="CC0000"/>
                </a:solidFill>
              </a:rPr>
              <a:t> </a:t>
            </a:r>
            <a:r>
              <a:rPr sz="2200" u="none" dirty="0">
                <a:solidFill>
                  <a:srgbClr val="0000FF"/>
                </a:solidFill>
              </a:rPr>
              <a:t>MΕ</a:t>
            </a:r>
            <a:r>
              <a:rPr sz="2200" u="none" spc="-65" dirty="0">
                <a:solidFill>
                  <a:srgbClr val="0000FF"/>
                </a:solidFill>
              </a:rPr>
              <a:t> </a:t>
            </a:r>
            <a:r>
              <a:rPr sz="2200" u="none" dirty="0">
                <a:solidFill>
                  <a:srgbClr val="0000FF"/>
                </a:solidFill>
              </a:rPr>
              <a:t>ΤΗΝ</a:t>
            </a:r>
            <a:r>
              <a:rPr sz="2200" u="none" spc="-75" dirty="0">
                <a:solidFill>
                  <a:srgbClr val="0000FF"/>
                </a:solidFill>
              </a:rPr>
              <a:t> </a:t>
            </a:r>
            <a:r>
              <a:rPr sz="2200" u="none" dirty="0">
                <a:solidFill>
                  <a:srgbClr val="0000FF"/>
                </a:solidFill>
              </a:rPr>
              <a:t>ΠΕΡΙΣΤΡΟΦΗ</a:t>
            </a:r>
            <a:r>
              <a:rPr sz="2200" u="none" spc="-60" dirty="0">
                <a:solidFill>
                  <a:srgbClr val="0000FF"/>
                </a:solidFill>
              </a:rPr>
              <a:t> </a:t>
            </a:r>
            <a:r>
              <a:rPr sz="2200" u="none" dirty="0">
                <a:solidFill>
                  <a:srgbClr val="0000FF"/>
                </a:solidFill>
              </a:rPr>
              <a:t>ΤΟΥ</a:t>
            </a:r>
            <a:r>
              <a:rPr sz="2200" u="none" spc="-70" dirty="0">
                <a:solidFill>
                  <a:srgbClr val="0000FF"/>
                </a:solidFill>
              </a:rPr>
              <a:t> </a:t>
            </a:r>
            <a:r>
              <a:rPr sz="2200" u="none" spc="-20" dirty="0">
                <a:solidFill>
                  <a:srgbClr val="0000FF"/>
                </a:solidFill>
              </a:rPr>
              <a:t>ΕΜΒΟΛΟΥ</a:t>
            </a:r>
            <a:r>
              <a:rPr sz="2200" u="none" spc="-45" dirty="0">
                <a:solidFill>
                  <a:srgbClr val="0000FF"/>
                </a:solidFill>
              </a:rPr>
              <a:t> </a:t>
            </a:r>
            <a:r>
              <a:rPr sz="2200" u="none" dirty="0">
                <a:solidFill>
                  <a:srgbClr val="000000"/>
                </a:solidFill>
              </a:rPr>
              <a:t>(ΡΥΘΜΙΣΗ</a:t>
            </a:r>
            <a:r>
              <a:rPr sz="2200" u="none" spc="-60" dirty="0">
                <a:solidFill>
                  <a:srgbClr val="000000"/>
                </a:solidFill>
              </a:rPr>
              <a:t> </a:t>
            </a:r>
            <a:r>
              <a:rPr sz="2200" u="none" spc="-20" dirty="0">
                <a:solidFill>
                  <a:srgbClr val="000000"/>
                </a:solidFill>
              </a:rPr>
              <a:t>ΤΕΛΟΥΣ </a:t>
            </a:r>
            <a:r>
              <a:rPr sz="2200" u="none" dirty="0">
                <a:solidFill>
                  <a:srgbClr val="000000"/>
                </a:solidFill>
              </a:rPr>
              <a:t>ΕΓΧΥΣΗΣ,</a:t>
            </a:r>
            <a:r>
              <a:rPr sz="2200" u="none" spc="475" dirty="0">
                <a:solidFill>
                  <a:srgbClr val="000000"/>
                </a:solidFill>
              </a:rPr>
              <a:t> </a:t>
            </a:r>
            <a:r>
              <a:rPr sz="2200" u="none" dirty="0">
                <a:solidFill>
                  <a:srgbClr val="0000FF"/>
                </a:solidFill>
              </a:rPr>
              <a:t>ΤΟΥ</a:t>
            </a:r>
            <a:r>
              <a:rPr sz="2200" u="none" spc="-75" dirty="0">
                <a:solidFill>
                  <a:srgbClr val="0000FF"/>
                </a:solidFill>
              </a:rPr>
              <a:t> </a:t>
            </a:r>
            <a:r>
              <a:rPr sz="2200" u="none" spc="-25" dirty="0">
                <a:solidFill>
                  <a:srgbClr val="0000FF"/>
                </a:solidFill>
              </a:rPr>
              <a:t>ΚΥΛΙΝΔΡΟΥ</a:t>
            </a:r>
            <a:r>
              <a:rPr sz="2200" u="none" spc="-60" dirty="0">
                <a:solidFill>
                  <a:srgbClr val="0000FF"/>
                </a:solidFill>
              </a:rPr>
              <a:t> </a:t>
            </a:r>
            <a:r>
              <a:rPr sz="2200" u="none" dirty="0">
                <a:solidFill>
                  <a:srgbClr val="000000"/>
                </a:solidFill>
              </a:rPr>
              <a:t>(ΡΥΘΜΙΣΗ</a:t>
            </a:r>
            <a:r>
              <a:rPr sz="2200" u="none" spc="-80" dirty="0">
                <a:solidFill>
                  <a:srgbClr val="000000"/>
                </a:solidFill>
              </a:rPr>
              <a:t> </a:t>
            </a:r>
            <a:r>
              <a:rPr sz="2200" u="none" dirty="0">
                <a:solidFill>
                  <a:srgbClr val="000000"/>
                </a:solidFill>
              </a:rPr>
              <a:t>ΕΝΑΡΞΗΣ</a:t>
            </a:r>
            <a:r>
              <a:rPr sz="2200" u="none" spc="-70" dirty="0">
                <a:solidFill>
                  <a:srgbClr val="000000"/>
                </a:solidFill>
              </a:rPr>
              <a:t> </a:t>
            </a:r>
            <a:r>
              <a:rPr sz="2200" u="none" spc="-10" dirty="0">
                <a:solidFill>
                  <a:srgbClr val="000000"/>
                </a:solidFill>
              </a:rPr>
              <a:t>ΕΓΧΥΣΗΣ) </a:t>
            </a:r>
            <a:r>
              <a:rPr sz="2200" u="none" dirty="0">
                <a:solidFill>
                  <a:srgbClr val="000000"/>
                </a:solidFill>
              </a:rPr>
              <a:t>(TYΠΟΥ</a:t>
            </a:r>
            <a:r>
              <a:rPr sz="2200" u="none" spc="-60" dirty="0">
                <a:solidFill>
                  <a:srgbClr val="000000"/>
                </a:solidFill>
              </a:rPr>
              <a:t> </a:t>
            </a:r>
            <a:r>
              <a:rPr sz="2200" u="none" dirty="0">
                <a:solidFill>
                  <a:srgbClr val="FF0000"/>
                </a:solidFill>
              </a:rPr>
              <a:t>ΜΑΝ</a:t>
            </a:r>
            <a:r>
              <a:rPr sz="2200" u="none" spc="-55" dirty="0">
                <a:solidFill>
                  <a:srgbClr val="FF0000"/>
                </a:solidFill>
              </a:rPr>
              <a:t> </a:t>
            </a:r>
            <a:r>
              <a:rPr sz="2200" u="none" spc="-20" dirty="0">
                <a:solidFill>
                  <a:srgbClr val="FF0000"/>
                </a:solidFill>
              </a:rPr>
              <a:t>B&amp;W</a:t>
            </a:r>
            <a:r>
              <a:rPr sz="2200" u="none" spc="-20" dirty="0">
                <a:solidFill>
                  <a:srgbClr val="000000"/>
                </a:solidFill>
              </a:rPr>
              <a:t>)</a:t>
            </a:r>
            <a:endParaRPr sz="2200"/>
          </a:p>
          <a:p>
            <a:pPr marL="12700">
              <a:lnSpc>
                <a:spcPts val="1990"/>
              </a:lnSpc>
            </a:pPr>
            <a:r>
              <a:rPr sz="1800" u="none" spc="-35" dirty="0">
                <a:solidFill>
                  <a:srgbClr val="CC0000"/>
                </a:solidFill>
              </a:rPr>
              <a:t>(ΑΚΟΛΟΥΘΕΙ</a:t>
            </a:r>
            <a:r>
              <a:rPr sz="1800" u="none" spc="-55" dirty="0">
                <a:solidFill>
                  <a:srgbClr val="CC0000"/>
                </a:solidFill>
              </a:rPr>
              <a:t> </a:t>
            </a:r>
            <a:r>
              <a:rPr sz="1800" u="none" dirty="0">
                <a:solidFill>
                  <a:srgbClr val="CC0000"/>
                </a:solidFill>
              </a:rPr>
              <a:t>ΕΠΕΞΗΓΗΣΗ</a:t>
            </a:r>
            <a:r>
              <a:rPr sz="1800" u="none" spc="-50" dirty="0">
                <a:solidFill>
                  <a:srgbClr val="CC0000"/>
                </a:solidFill>
              </a:rPr>
              <a:t> </a:t>
            </a:r>
            <a:r>
              <a:rPr sz="1800" u="none" dirty="0">
                <a:solidFill>
                  <a:srgbClr val="CC0000"/>
                </a:solidFill>
              </a:rPr>
              <a:t>ΚΑΙ</a:t>
            </a:r>
            <a:r>
              <a:rPr sz="1800" u="none" spc="-40" dirty="0">
                <a:solidFill>
                  <a:srgbClr val="CC0000"/>
                </a:solidFill>
              </a:rPr>
              <a:t> </a:t>
            </a:r>
            <a:r>
              <a:rPr sz="1800" u="none" spc="-10" dirty="0">
                <a:solidFill>
                  <a:srgbClr val="CC0000"/>
                </a:solidFill>
              </a:rPr>
              <a:t>ΣΧΗΜΑ)</a:t>
            </a:r>
            <a:endParaRPr sz="1800"/>
          </a:p>
        </p:txBody>
      </p:sp>
      <p:sp>
        <p:nvSpPr>
          <p:cNvPr id="3" name="object 3"/>
          <p:cNvSpPr txBox="1"/>
          <p:nvPr/>
        </p:nvSpPr>
        <p:spPr>
          <a:xfrm>
            <a:off x="293370" y="3500120"/>
            <a:ext cx="8296909" cy="2190750"/>
          </a:xfrm>
          <a:prstGeom prst="rect">
            <a:avLst/>
          </a:prstGeom>
        </p:spPr>
        <p:txBody>
          <a:bodyPr vert="horz" wrap="square" lIns="0" tIns="36830" rIns="0" bIns="0" rtlCol="0">
            <a:spAutoFit/>
          </a:bodyPr>
          <a:lstStyle/>
          <a:p>
            <a:pPr marL="12700" marR="5080">
              <a:lnSpc>
                <a:spcPts val="2510"/>
              </a:lnSpc>
              <a:spcBef>
                <a:spcPts val="290"/>
              </a:spcBef>
              <a:buClr>
                <a:srgbClr val="CC0000"/>
              </a:buClr>
              <a:buAutoNum type="arabicPeriod" startAt="5"/>
              <a:tabLst>
                <a:tab pos="323850" algn="l"/>
              </a:tabLst>
            </a:pPr>
            <a:r>
              <a:rPr sz="2200" b="1" dirty="0">
                <a:solidFill>
                  <a:srgbClr val="0000CC"/>
                </a:solidFill>
                <a:latin typeface="Arial" panose="020B0604020202020204"/>
                <a:cs typeface="Arial" panose="020B0604020202020204"/>
              </a:rPr>
              <a:t>ME</a:t>
            </a:r>
            <a:r>
              <a:rPr sz="2200" b="1" spc="-9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ΡΥΘΜΙΣΗ</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ΤΟΥ</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ΕΚΚΕΝΤΡΟΥ</a:t>
            </a:r>
            <a:r>
              <a:rPr sz="2200" b="1" spc="-8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ΤΗΣ</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ΒΑΛΒΙΔΑΣ</a:t>
            </a:r>
            <a:r>
              <a:rPr sz="2200" b="1" spc="-7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ΕΙΣΑΓΩΓΗΣ </a:t>
            </a:r>
            <a:r>
              <a:rPr sz="2200" b="1" spc="-30" dirty="0">
                <a:solidFill>
                  <a:srgbClr val="0000CC"/>
                </a:solidFill>
                <a:latin typeface="Arial" panose="020B0604020202020204"/>
                <a:cs typeface="Arial" panose="020B0604020202020204"/>
              </a:rPr>
              <a:t>ΚΑΥΣΙΜΟΥ</a:t>
            </a:r>
            <a:r>
              <a:rPr sz="2200" b="1" spc="-8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ΤΗΣ</a:t>
            </a:r>
            <a:r>
              <a:rPr sz="2200" b="1" spc="-14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ΑΝΤΛΙΑΣ.</a:t>
            </a:r>
            <a:r>
              <a:rPr sz="2200" b="1" spc="-50"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(TYΠOY</a:t>
            </a:r>
            <a:r>
              <a:rPr sz="2200" b="1" spc="-100" dirty="0">
                <a:latin typeface="Arial" panose="020B0604020202020204"/>
                <a:cs typeface="Arial" panose="020B0604020202020204"/>
              </a:rPr>
              <a:t> </a:t>
            </a:r>
            <a:r>
              <a:rPr sz="2200" b="1" spc="-10" dirty="0">
                <a:solidFill>
                  <a:srgbClr val="FF0000"/>
                </a:solidFill>
                <a:latin typeface="Arial" panose="020B0604020202020204"/>
                <a:cs typeface="Arial" panose="020B0604020202020204"/>
              </a:rPr>
              <a:t>SULZER</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a:lnSpc>
                <a:spcPts val="2000"/>
              </a:lnSpc>
            </a:pPr>
            <a:r>
              <a:rPr sz="1800" b="1" spc="-35" dirty="0">
                <a:solidFill>
                  <a:srgbClr val="CC0000"/>
                </a:solidFill>
                <a:latin typeface="Arial" panose="020B0604020202020204"/>
                <a:cs typeface="Arial" panose="020B0604020202020204"/>
              </a:rPr>
              <a:t>(ΑΚΟΛΟΥΘΕΙ</a:t>
            </a:r>
            <a:r>
              <a:rPr sz="1800" b="1" spc="-55" dirty="0">
                <a:solidFill>
                  <a:srgbClr val="CC0000"/>
                </a:solidFill>
                <a:latin typeface="Arial" panose="020B0604020202020204"/>
                <a:cs typeface="Arial" panose="020B0604020202020204"/>
              </a:rPr>
              <a:t> </a:t>
            </a:r>
            <a:r>
              <a:rPr sz="1800" b="1" dirty="0">
                <a:solidFill>
                  <a:srgbClr val="CC0000"/>
                </a:solidFill>
                <a:latin typeface="Arial" panose="020B0604020202020204"/>
                <a:cs typeface="Arial" panose="020B0604020202020204"/>
              </a:rPr>
              <a:t>ΕΠΕΞΗΓΗΣΗ</a:t>
            </a:r>
            <a:r>
              <a:rPr sz="1800" b="1" spc="-50" dirty="0">
                <a:solidFill>
                  <a:srgbClr val="CC0000"/>
                </a:solidFill>
                <a:latin typeface="Arial" panose="020B0604020202020204"/>
                <a:cs typeface="Arial" panose="020B0604020202020204"/>
              </a:rPr>
              <a:t> </a:t>
            </a:r>
            <a:r>
              <a:rPr sz="1800" b="1" dirty="0">
                <a:solidFill>
                  <a:srgbClr val="CC0000"/>
                </a:solidFill>
                <a:latin typeface="Arial" panose="020B0604020202020204"/>
                <a:cs typeface="Arial" panose="020B0604020202020204"/>
              </a:rPr>
              <a:t>ΚΑΙ</a:t>
            </a:r>
            <a:r>
              <a:rPr sz="1800" b="1" spc="-40" dirty="0">
                <a:solidFill>
                  <a:srgbClr val="CC0000"/>
                </a:solidFill>
                <a:latin typeface="Arial" panose="020B0604020202020204"/>
                <a:cs typeface="Arial" panose="020B0604020202020204"/>
              </a:rPr>
              <a:t> </a:t>
            </a:r>
            <a:r>
              <a:rPr sz="1800" b="1" spc="-10" dirty="0">
                <a:solidFill>
                  <a:srgbClr val="CC0000"/>
                </a:solidFill>
                <a:latin typeface="Arial" panose="020B0604020202020204"/>
                <a:cs typeface="Arial" panose="020B0604020202020204"/>
              </a:rPr>
              <a:t>ΣΧΗΜΑ)</a:t>
            </a:r>
            <a:endParaRPr sz="1800">
              <a:latin typeface="Arial" panose="020B0604020202020204"/>
              <a:cs typeface="Arial" panose="020B0604020202020204"/>
            </a:endParaRPr>
          </a:p>
          <a:p>
            <a:pPr>
              <a:lnSpc>
                <a:spcPct val="100000"/>
              </a:lnSpc>
              <a:spcBef>
                <a:spcPts val="50"/>
              </a:spcBef>
            </a:pPr>
            <a:endParaRPr sz="1950">
              <a:latin typeface="Arial" panose="020B0604020202020204"/>
              <a:cs typeface="Arial" panose="020B0604020202020204"/>
            </a:endParaRPr>
          </a:p>
          <a:p>
            <a:pPr marL="12700" marR="160020">
              <a:lnSpc>
                <a:spcPct val="95000"/>
              </a:lnSpc>
              <a:buClr>
                <a:srgbClr val="CC0000"/>
              </a:buClr>
              <a:buAutoNum type="arabicPeriod" startAt="6"/>
              <a:tabLst>
                <a:tab pos="337820" algn="l"/>
                <a:tab pos="2618740" algn="l"/>
              </a:tabLst>
            </a:pPr>
            <a:r>
              <a:rPr sz="2200" b="1" dirty="0">
                <a:solidFill>
                  <a:srgbClr val="0000CC"/>
                </a:solidFill>
                <a:latin typeface="Arial" panose="020B0604020202020204"/>
                <a:cs typeface="Arial" panose="020B0604020202020204"/>
              </a:rPr>
              <a:t>ΜΕ</a:t>
            </a:r>
            <a:r>
              <a:rPr sz="2200" b="1" spc="-7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ΗΛΕΚΤΡΟΝΙΚΟ</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ΣΥΣΤΗΜΑ</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ΕΛΕΓΧΟΥ</a:t>
            </a:r>
            <a:r>
              <a:rPr sz="2200" b="1" spc="-60" dirty="0">
                <a:solidFill>
                  <a:srgbClr val="0000CC"/>
                </a:solidFill>
                <a:latin typeface="Arial" panose="020B0604020202020204"/>
                <a:cs typeface="Arial" panose="020B0604020202020204"/>
              </a:rPr>
              <a:t> </a:t>
            </a:r>
            <a:r>
              <a:rPr sz="2200" b="1" spc="-30" dirty="0">
                <a:latin typeface="Arial" panose="020B0604020202020204"/>
                <a:cs typeface="Arial" panose="020B0604020202020204"/>
              </a:rPr>
              <a:t>(</a:t>
            </a:r>
            <a:r>
              <a:rPr sz="2200" b="1" spc="-30">
                <a:latin typeface="Arial" panose="020B0604020202020204"/>
                <a:cs typeface="Arial" panose="020B0604020202020204"/>
              </a:rPr>
              <a:t>ΣΥΣΤΗΜΑΤΑ</a:t>
            </a:r>
            <a:r>
              <a:rPr sz="2200" b="1" spc="-60">
                <a:latin typeface="Arial" panose="020B0604020202020204"/>
                <a:cs typeface="Arial" panose="020B0604020202020204"/>
              </a:rPr>
              <a:t> </a:t>
            </a:r>
            <a:endParaRPr lang="el-GR" sz="2200" b="1" spc="-60" dirty="0" smtClean="0">
              <a:latin typeface="Arial" panose="020B0604020202020204"/>
              <a:cs typeface="Arial" panose="020B0604020202020204"/>
            </a:endParaRPr>
          </a:p>
          <a:p>
            <a:pPr marL="12700" marR="160020">
              <a:lnSpc>
                <a:spcPct val="95000"/>
              </a:lnSpc>
              <a:buClr>
                <a:srgbClr val="CC0000"/>
              </a:buClr>
              <a:tabLst>
                <a:tab pos="337820" algn="l"/>
                <a:tab pos="2618740" algn="l"/>
              </a:tabLst>
            </a:pPr>
            <a:r>
              <a:rPr sz="2200" b="1" spc="-20" smtClean="0">
                <a:latin typeface="Arial" panose="020B0604020202020204"/>
                <a:cs typeface="Arial" panose="020B0604020202020204"/>
              </a:rPr>
              <a:t>ΚΟΙ</a:t>
            </a:r>
            <a:r>
              <a:rPr sz="2200" b="1" smtClean="0">
                <a:latin typeface="Arial" panose="020B0604020202020204"/>
                <a:cs typeface="Arial" panose="020B0604020202020204"/>
              </a:rPr>
              <a:t>ΝΟΥ</a:t>
            </a:r>
            <a:r>
              <a:rPr sz="2200" b="1" spc="-90" smtClean="0">
                <a:latin typeface="Arial" panose="020B0604020202020204"/>
                <a:cs typeface="Arial" panose="020B0604020202020204"/>
              </a:rPr>
              <a:t> </a:t>
            </a:r>
            <a:r>
              <a:rPr sz="2200" b="1" spc="-20">
                <a:latin typeface="Arial" panose="020B0604020202020204"/>
                <a:cs typeface="Arial" panose="020B0604020202020204"/>
              </a:rPr>
              <a:t>ΣΥΛΛΕΚΤΗ</a:t>
            </a:r>
            <a:r>
              <a:rPr sz="2200" b="1" spc="-80">
                <a:latin typeface="Arial" panose="020B0604020202020204"/>
                <a:cs typeface="Arial" panose="020B0604020202020204"/>
              </a:rPr>
              <a:t> </a:t>
            </a:r>
            <a:r>
              <a:rPr sz="2200" b="1" spc="-50" smtClean="0">
                <a:latin typeface="Arial" panose="020B0604020202020204"/>
                <a:cs typeface="Arial" panose="020B0604020202020204"/>
              </a:rPr>
              <a:t>Ή</a:t>
            </a:r>
            <a:r>
              <a:rPr lang="el-GR" sz="2200" b="1" spc="-50" dirty="0">
                <a:latin typeface="Arial" panose="020B0604020202020204"/>
                <a:cs typeface="Arial" panose="020B0604020202020204"/>
              </a:rPr>
              <a:t> </a:t>
            </a:r>
            <a:r>
              <a:rPr sz="2200" b="1" spc="-10" smtClean="0">
                <a:latin typeface="Arial" panose="020B0604020202020204"/>
                <a:cs typeface="Arial" panose="020B0604020202020204"/>
              </a:rPr>
              <a:t>ΑΝΤΛΙΩΝ</a:t>
            </a:r>
            <a:r>
              <a:rPr sz="2200" b="1" spc="-130" smtClean="0">
                <a:latin typeface="Arial" panose="020B0604020202020204"/>
                <a:cs typeface="Arial" panose="020B0604020202020204"/>
              </a:rPr>
              <a:t> </a:t>
            </a:r>
            <a:r>
              <a:rPr sz="2200" b="1" dirty="0">
                <a:latin typeface="Arial" panose="020B0604020202020204"/>
                <a:cs typeface="Arial" panose="020B0604020202020204"/>
              </a:rPr>
              <a:t>ΜΟΝΟΥ</a:t>
            </a:r>
            <a:r>
              <a:rPr sz="2200" b="1" spc="-120" dirty="0">
                <a:latin typeface="Arial" panose="020B0604020202020204"/>
                <a:cs typeface="Arial" panose="020B0604020202020204"/>
              </a:rPr>
              <a:t> </a:t>
            </a:r>
            <a:r>
              <a:rPr sz="2200" b="1" spc="-10" dirty="0">
                <a:latin typeface="Arial" panose="020B0604020202020204"/>
                <a:cs typeface="Arial" panose="020B0604020202020204"/>
              </a:rPr>
              <a:t>ΒΥΘΙΣΜΑΤΟΣ) </a:t>
            </a:r>
            <a:r>
              <a:rPr sz="1800" b="1" spc="-35" dirty="0">
                <a:solidFill>
                  <a:srgbClr val="CC0000"/>
                </a:solidFill>
                <a:latin typeface="Arial" panose="020B0604020202020204"/>
                <a:cs typeface="Arial" panose="020B0604020202020204"/>
              </a:rPr>
              <a:t>(ΑΚΟΛΟΥΘΕΙ</a:t>
            </a:r>
            <a:r>
              <a:rPr sz="1800" b="1" spc="-55" dirty="0">
                <a:solidFill>
                  <a:srgbClr val="CC0000"/>
                </a:solidFill>
                <a:latin typeface="Arial" panose="020B0604020202020204"/>
                <a:cs typeface="Arial" panose="020B0604020202020204"/>
              </a:rPr>
              <a:t> </a:t>
            </a:r>
            <a:r>
              <a:rPr sz="1800" b="1" dirty="0">
                <a:solidFill>
                  <a:srgbClr val="CC0000"/>
                </a:solidFill>
                <a:latin typeface="Arial" panose="020B0604020202020204"/>
                <a:cs typeface="Arial" panose="020B0604020202020204"/>
              </a:rPr>
              <a:t>ΕΠΕΞΗΓΗΣΗ</a:t>
            </a:r>
            <a:r>
              <a:rPr sz="1800" b="1" spc="-50" dirty="0">
                <a:solidFill>
                  <a:srgbClr val="CC0000"/>
                </a:solidFill>
                <a:latin typeface="Arial" panose="020B0604020202020204"/>
                <a:cs typeface="Arial" panose="020B0604020202020204"/>
              </a:rPr>
              <a:t> </a:t>
            </a:r>
            <a:r>
              <a:rPr sz="1800" b="1" dirty="0">
                <a:solidFill>
                  <a:srgbClr val="CC0000"/>
                </a:solidFill>
                <a:latin typeface="Arial" panose="020B0604020202020204"/>
                <a:cs typeface="Arial" panose="020B0604020202020204"/>
              </a:rPr>
              <a:t>ΚΑΙ</a:t>
            </a:r>
            <a:r>
              <a:rPr sz="1800" b="1" spc="-40" dirty="0">
                <a:solidFill>
                  <a:srgbClr val="CC0000"/>
                </a:solidFill>
                <a:latin typeface="Arial" panose="020B0604020202020204"/>
                <a:cs typeface="Arial" panose="020B0604020202020204"/>
              </a:rPr>
              <a:t> </a:t>
            </a:r>
            <a:r>
              <a:rPr sz="1800" b="1" spc="-10" dirty="0">
                <a:solidFill>
                  <a:srgbClr val="CC0000"/>
                </a:solidFill>
                <a:latin typeface="Arial" panose="020B0604020202020204"/>
                <a:cs typeface="Arial" panose="020B0604020202020204"/>
              </a:rPr>
              <a:t>ΣΧΗΜΑ)</a:t>
            </a:r>
            <a:endParaRPr sz="1800">
              <a:latin typeface="Arial" panose="020B0604020202020204"/>
              <a:cs typeface="Arial" panose="020B06040202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285720" y="357166"/>
            <a:ext cx="8429684" cy="327013"/>
          </a:xfrm>
          <a:prstGeom prst="rect">
            <a:avLst/>
          </a:prstGeom>
        </p:spPr>
        <p:txBody>
          <a:bodyPr vert="horz" wrap="square" lIns="0" tIns="11430" rIns="0" bIns="0" rtlCol="0">
            <a:spAutoFit/>
          </a:bodyPr>
          <a:lstStyle/>
          <a:p>
            <a:pPr marL="12700">
              <a:lnSpc>
                <a:spcPct val="100000"/>
              </a:lnSpc>
              <a:spcBef>
                <a:spcPts val="90"/>
              </a:spcBef>
            </a:pPr>
            <a:r>
              <a:rPr lang="el-GR" sz="2050" dirty="0" smtClean="0">
                <a:solidFill>
                  <a:srgbClr val="FF0000"/>
                </a:solidFill>
                <a:uFill>
                  <a:solidFill>
                    <a:srgbClr val="FF0000"/>
                  </a:solidFill>
                </a:uFill>
                <a:latin typeface="Arial Black" panose="020B0A04020102020204"/>
                <a:cs typeface="Arial Black" panose="020B0A04020102020204"/>
              </a:rPr>
              <a:t>  3.</a:t>
            </a:r>
            <a:r>
              <a:rPr sz="2050" smtClean="0">
                <a:solidFill>
                  <a:srgbClr val="FF0000"/>
                </a:solidFill>
                <a:uFill>
                  <a:solidFill>
                    <a:srgbClr val="FF0000"/>
                  </a:solidFill>
                </a:uFill>
                <a:latin typeface="Arial Black" panose="020B0A04020102020204"/>
                <a:cs typeface="Arial Black" panose="020B0A04020102020204"/>
              </a:rPr>
              <a:t>4</a:t>
            </a:r>
            <a:r>
              <a:rPr lang="el-GR" sz="2050" dirty="0" smtClean="0">
                <a:solidFill>
                  <a:srgbClr val="FF0000"/>
                </a:solidFill>
                <a:uFill>
                  <a:solidFill>
                    <a:srgbClr val="FF0000"/>
                  </a:solidFill>
                </a:uFill>
                <a:latin typeface="Arial Black" panose="020B0A04020102020204"/>
                <a:cs typeface="Arial Black" panose="020B0A04020102020204"/>
              </a:rPr>
              <a:t>. </a:t>
            </a:r>
            <a:r>
              <a:rPr sz="2050" spc="-95" smtClean="0">
                <a:solidFill>
                  <a:srgbClr val="FF0000"/>
                </a:solidFill>
                <a:latin typeface="Arial Black" panose="020B0A04020102020204"/>
                <a:cs typeface="Arial Black" panose="020B0A04020102020204"/>
              </a:rPr>
              <a:t> </a:t>
            </a:r>
            <a:r>
              <a:rPr sz="2050" dirty="0">
                <a:solidFill>
                  <a:srgbClr val="FFFFFF"/>
                </a:solidFill>
                <a:uFill>
                  <a:solidFill>
                    <a:srgbClr val="FFFFFF"/>
                  </a:solidFill>
                </a:uFill>
                <a:latin typeface="Arial Black" panose="020B0A04020102020204"/>
                <a:cs typeface="Arial Black" panose="020B0A04020102020204"/>
              </a:rPr>
              <a:t>ΡΥΘΜΙΣΗ</a:t>
            </a:r>
            <a:r>
              <a:rPr sz="2050" spc="-95" dirty="0">
                <a:solidFill>
                  <a:srgbClr val="FFFFFF"/>
                </a:solidFill>
                <a:uFill>
                  <a:solidFill>
                    <a:srgbClr val="FFFFFF"/>
                  </a:solidFill>
                </a:uFill>
                <a:latin typeface="Arial Black" panose="020B0A04020102020204"/>
                <a:cs typeface="Arial Black" panose="020B0A04020102020204"/>
              </a:rPr>
              <a:t> </a:t>
            </a:r>
            <a:r>
              <a:rPr sz="2050" dirty="0">
                <a:solidFill>
                  <a:srgbClr val="FFFFFF"/>
                </a:solidFill>
                <a:uFill>
                  <a:solidFill>
                    <a:srgbClr val="FFFFFF"/>
                  </a:solidFill>
                </a:uFill>
                <a:latin typeface="Arial Black" panose="020B0A04020102020204"/>
                <a:cs typeface="Arial Black" panose="020B0A04020102020204"/>
              </a:rPr>
              <a:t>ΑΝΤΛΙΩΝ</a:t>
            </a:r>
            <a:r>
              <a:rPr sz="2050" spc="-90" dirty="0">
                <a:solidFill>
                  <a:srgbClr val="FFFFFF"/>
                </a:solidFill>
                <a:uFill>
                  <a:solidFill>
                    <a:srgbClr val="FFFFFF"/>
                  </a:solidFill>
                </a:uFill>
                <a:latin typeface="Arial Black" panose="020B0A04020102020204"/>
                <a:cs typeface="Arial Black" panose="020B0A04020102020204"/>
              </a:rPr>
              <a:t> </a:t>
            </a:r>
            <a:r>
              <a:rPr sz="2050" spc="-10" dirty="0">
                <a:solidFill>
                  <a:srgbClr val="FFFFFF"/>
                </a:solidFill>
                <a:uFill>
                  <a:solidFill>
                    <a:srgbClr val="FFFFFF"/>
                  </a:solidFill>
                </a:uFill>
                <a:latin typeface="Arial Black" panose="020B0A04020102020204"/>
                <a:cs typeface="Arial Black" panose="020B0A04020102020204"/>
              </a:rPr>
              <a:t>ΠΕΤΡΕΛΑΙΟΥ</a:t>
            </a:r>
            <a:r>
              <a:rPr sz="2050" spc="-95" dirty="0">
                <a:solidFill>
                  <a:srgbClr val="FFFFFF"/>
                </a:solidFill>
                <a:uFill>
                  <a:solidFill>
                    <a:srgbClr val="FFFFFF"/>
                  </a:solidFill>
                </a:uFill>
                <a:latin typeface="Arial Black" panose="020B0A04020102020204"/>
                <a:cs typeface="Arial Black" panose="020B0A04020102020204"/>
              </a:rPr>
              <a:t> </a:t>
            </a:r>
            <a:r>
              <a:rPr sz="2050">
                <a:solidFill>
                  <a:srgbClr val="FFFFFF"/>
                </a:solidFill>
                <a:uFill>
                  <a:solidFill>
                    <a:srgbClr val="FFFFFF"/>
                  </a:solidFill>
                </a:uFill>
                <a:latin typeface="Arial Black" panose="020B0A04020102020204"/>
                <a:cs typeface="Arial Black" panose="020B0A04020102020204"/>
              </a:rPr>
              <a:t>ΥΨΗΛΗΣ</a:t>
            </a:r>
            <a:r>
              <a:rPr sz="2050" spc="-90">
                <a:solidFill>
                  <a:srgbClr val="FFFFFF"/>
                </a:solidFill>
                <a:uFill>
                  <a:solidFill>
                    <a:srgbClr val="FFFFFF"/>
                  </a:solidFill>
                </a:uFill>
                <a:latin typeface="Arial Black" panose="020B0A04020102020204"/>
                <a:cs typeface="Arial Black" panose="020B0A04020102020204"/>
              </a:rPr>
              <a:t> </a:t>
            </a:r>
            <a:r>
              <a:rPr sz="2050" spc="-10" smtClean="0">
                <a:solidFill>
                  <a:srgbClr val="FFFFFF"/>
                </a:solidFill>
                <a:uFill>
                  <a:solidFill>
                    <a:srgbClr val="FFFFFF"/>
                  </a:solidFill>
                </a:uFill>
                <a:latin typeface="Arial Black" panose="020B0A04020102020204"/>
                <a:cs typeface="Arial Black" panose="020B0A04020102020204"/>
              </a:rPr>
              <a:t>ΠΙΕΣ</a:t>
            </a:r>
            <a:r>
              <a:rPr lang="el-GR" sz="2050" spc="-10" dirty="0" smtClean="0">
                <a:solidFill>
                  <a:srgbClr val="FFFFFF"/>
                </a:solidFill>
                <a:uFill>
                  <a:solidFill>
                    <a:srgbClr val="FFFFFF"/>
                  </a:solidFill>
                </a:uFill>
                <a:latin typeface="Arial Black" panose="020B0A04020102020204"/>
                <a:cs typeface="Arial Black" panose="020B0A04020102020204"/>
              </a:rPr>
              <a:t>Η</a:t>
            </a:r>
            <a:r>
              <a:rPr sz="2050" spc="-10" smtClean="0">
                <a:solidFill>
                  <a:srgbClr val="FFFFFF"/>
                </a:solidFill>
                <a:uFill>
                  <a:solidFill>
                    <a:srgbClr val="FFFFFF"/>
                  </a:solidFill>
                </a:uFill>
                <a:latin typeface="Arial Black" panose="020B0A04020102020204"/>
                <a:cs typeface="Arial Black" panose="020B0A04020102020204"/>
              </a:rPr>
              <a:t>Σ</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690380" y="1836374"/>
            <a:ext cx="3989657" cy="3941209"/>
          </a:xfrm>
          <a:prstGeom prst="rect">
            <a:avLst/>
          </a:prstGeom>
        </p:spPr>
      </p:pic>
      <p:sp>
        <p:nvSpPr>
          <p:cNvPr id="3" name="object 3"/>
          <p:cNvSpPr txBox="1"/>
          <p:nvPr/>
        </p:nvSpPr>
        <p:spPr>
          <a:xfrm>
            <a:off x="363220" y="1271270"/>
            <a:ext cx="3686810" cy="5146040"/>
          </a:xfrm>
          <a:prstGeom prst="rect">
            <a:avLst/>
          </a:prstGeom>
        </p:spPr>
        <p:txBody>
          <a:bodyPr vert="horz" wrap="square" lIns="0" tIns="12700" rIns="0" bIns="0" rtlCol="0">
            <a:spAutoFit/>
          </a:bodyPr>
          <a:lstStyle/>
          <a:p>
            <a:pPr marL="12700" marR="139065">
              <a:lnSpc>
                <a:spcPct val="100000"/>
              </a:lnSpc>
              <a:spcBef>
                <a:spcPts val="100"/>
              </a:spcBef>
            </a:pPr>
            <a:r>
              <a:rPr sz="2400" b="1" spc="-10" dirty="0">
                <a:latin typeface="Arial" panose="020B0604020202020204"/>
                <a:cs typeface="Arial" panose="020B0604020202020204"/>
              </a:rPr>
              <a:t>Γυρίζουμε</a:t>
            </a:r>
            <a:r>
              <a:rPr sz="2400" b="1" spc="-95" dirty="0">
                <a:latin typeface="Arial" panose="020B0604020202020204"/>
                <a:cs typeface="Arial" panose="020B0604020202020204"/>
              </a:rPr>
              <a:t> </a:t>
            </a:r>
            <a:r>
              <a:rPr sz="2400" b="1" dirty="0">
                <a:latin typeface="Arial" panose="020B0604020202020204"/>
                <a:cs typeface="Arial" panose="020B0604020202020204"/>
              </a:rPr>
              <a:t>τον</a:t>
            </a:r>
            <a:r>
              <a:rPr sz="2400" b="1" spc="-85" dirty="0">
                <a:latin typeface="Arial" panose="020B0604020202020204"/>
                <a:cs typeface="Arial" panose="020B0604020202020204"/>
              </a:rPr>
              <a:t> </a:t>
            </a:r>
            <a:r>
              <a:rPr sz="2400" b="1" spc="-10" dirty="0">
                <a:latin typeface="Arial" panose="020B0604020202020204"/>
                <a:cs typeface="Arial" panose="020B0604020202020204"/>
              </a:rPr>
              <a:t>έκκεντρο χρησιμοποιώντας</a:t>
            </a:r>
            <a:r>
              <a:rPr sz="2400" b="1" spc="-135" dirty="0">
                <a:latin typeface="Arial" panose="020B0604020202020204"/>
                <a:cs typeface="Arial" panose="020B0604020202020204"/>
              </a:rPr>
              <a:t> </a:t>
            </a:r>
            <a:r>
              <a:rPr sz="2400" b="1" spc="-25" dirty="0">
                <a:latin typeface="Arial" panose="020B0604020202020204"/>
                <a:cs typeface="Arial" panose="020B0604020202020204"/>
              </a:rPr>
              <a:t>τον </a:t>
            </a:r>
            <a:r>
              <a:rPr sz="2400" b="1">
                <a:latin typeface="Arial" panose="020B0604020202020204"/>
                <a:cs typeface="Arial" panose="020B0604020202020204"/>
              </a:rPr>
              <a:t>ειδικό</a:t>
            </a:r>
            <a:r>
              <a:rPr sz="2400" b="1" spc="-65">
                <a:latin typeface="Arial" panose="020B0604020202020204"/>
                <a:cs typeface="Arial" panose="020B0604020202020204"/>
              </a:rPr>
              <a:t> </a:t>
            </a:r>
            <a:r>
              <a:rPr sz="2400" b="1" smtClean="0">
                <a:latin typeface="Arial" panose="020B0604020202020204"/>
                <a:cs typeface="Arial" panose="020B0604020202020204"/>
              </a:rPr>
              <a:t>εργαλείο</a:t>
            </a:r>
            <a:r>
              <a:rPr lang="el-GR" sz="2400" b="1" spc="-70" dirty="0">
                <a:latin typeface="Arial" panose="020B0604020202020204"/>
                <a:cs typeface="Arial" panose="020B0604020202020204"/>
              </a:rPr>
              <a:t>-</a:t>
            </a:r>
            <a:r>
              <a:rPr sz="2400" b="1" spc="-10" smtClean="0">
                <a:latin typeface="Arial" panose="020B0604020202020204"/>
                <a:cs typeface="Arial" panose="020B0604020202020204"/>
              </a:rPr>
              <a:t>κλειδί</a:t>
            </a:r>
            <a:r>
              <a:rPr sz="2400" b="1" spc="-10" dirty="0">
                <a:latin typeface="Arial" panose="020B0604020202020204"/>
                <a:cs typeface="Arial" panose="020B0604020202020204"/>
              </a:rPr>
              <a:t>, </a:t>
            </a:r>
            <a:r>
              <a:rPr sz="2400" b="1" dirty="0">
                <a:latin typeface="Arial" panose="020B0604020202020204"/>
                <a:cs typeface="Arial" panose="020B0604020202020204"/>
              </a:rPr>
              <a:t>μέχρι</a:t>
            </a:r>
            <a:r>
              <a:rPr sz="2400" b="1" spc="-40" dirty="0">
                <a:latin typeface="Arial" panose="020B0604020202020204"/>
                <a:cs typeface="Arial" panose="020B0604020202020204"/>
              </a:rPr>
              <a:t> </a:t>
            </a:r>
            <a:r>
              <a:rPr sz="2400" b="1" dirty="0">
                <a:latin typeface="Arial" panose="020B0604020202020204"/>
                <a:cs typeface="Arial" panose="020B0604020202020204"/>
              </a:rPr>
              <a:t>να</a:t>
            </a:r>
            <a:r>
              <a:rPr sz="2400" b="1" spc="-35" dirty="0">
                <a:latin typeface="Arial" panose="020B0604020202020204"/>
                <a:cs typeface="Arial" panose="020B0604020202020204"/>
              </a:rPr>
              <a:t> </a:t>
            </a:r>
            <a:r>
              <a:rPr sz="2400" b="1" dirty="0">
                <a:latin typeface="Arial" panose="020B0604020202020204"/>
                <a:cs typeface="Arial" panose="020B0604020202020204"/>
              </a:rPr>
              <a:t>πετύχουμε</a:t>
            </a:r>
            <a:r>
              <a:rPr sz="2400" b="1" spc="-30" dirty="0">
                <a:latin typeface="Arial" panose="020B0604020202020204"/>
                <a:cs typeface="Arial" panose="020B0604020202020204"/>
              </a:rPr>
              <a:t> </a:t>
            </a:r>
            <a:r>
              <a:rPr sz="2400" b="1" spc="-25" dirty="0">
                <a:latin typeface="Arial" panose="020B0604020202020204"/>
                <a:cs typeface="Arial" panose="020B0604020202020204"/>
              </a:rPr>
              <a:t>τη </a:t>
            </a:r>
            <a:r>
              <a:rPr sz="2400" b="1" dirty="0">
                <a:latin typeface="Arial" panose="020B0604020202020204"/>
                <a:cs typeface="Arial" panose="020B0604020202020204"/>
              </a:rPr>
              <a:t>επιθυμητή</a:t>
            </a:r>
            <a:r>
              <a:rPr sz="2400" b="1" spc="-95" dirty="0">
                <a:latin typeface="Arial" panose="020B0604020202020204"/>
                <a:cs typeface="Arial" panose="020B0604020202020204"/>
              </a:rPr>
              <a:t> </a:t>
            </a:r>
            <a:r>
              <a:rPr sz="2400" b="1" dirty="0">
                <a:latin typeface="Arial" panose="020B0604020202020204"/>
                <a:cs typeface="Arial" panose="020B0604020202020204"/>
              </a:rPr>
              <a:t>μεταβολή</a:t>
            </a:r>
            <a:r>
              <a:rPr sz="2400" b="1" spc="-70" dirty="0">
                <a:latin typeface="Arial" panose="020B0604020202020204"/>
                <a:cs typeface="Arial" panose="020B0604020202020204"/>
              </a:rPr>
              <a:t> </a:t>
            </a:r>
            <a:r>
              <a:rPr sz="2400" b="1" spc="-30" dirty="0">
                <a:latin typeface="Arial" panose="020B0604020202020204"/>
                <a:cs typeface="Arial" panose="020B0604020202020204"/>
              </a:rPr>
              <a:t>του </a:t>
            </a:r>
            <a:r>
              <a:rPr sz="2400" b="1" spc="-10" dirty="0">
                <a:latin typeface="Arial" panose="020B0604020202020204"/>
                <a:cs typeface="Arial" panose="020B0604020202020204"/>
              </a:rPr>
              <a:t>έκκεντρου.</a:t>
            </a:r>
            <a:endParaRPr sz="2400">
              <a:latin typeface="Arial" panose="020B0604020202020204"/>
              <a:cs typeface="Arial" panose="020B0604020202020204"/>
            </a:endParaRPr>
          </a:p>
          <a:p>
            <a:pPr marL="12700" marR="5080">
              <a:lnSpc>
                <a:spcPct val="100000"/>
              </a:lnSpc>
            </a:pPr>
            <a:r>
              <a:rPr sz="2400" b="1" dirty="0">
                <a:latin typeface="Arial" panose="020B0604020202020204"/>
                <a:cs typeface="Arial" panose="020B0604020202020204"/>
              </a:rPr>
              <a:t>Για</a:t>
            </a:r>
            <a:r>
              <a:rPr sz="2400" b="1" spc="-45" dirty="0">
                <a:latin typeface="Arial" panose="020B0604020202020204"/>
                <a:cs typeface="Arial" panose="020B0604020202020204"/>
              </a:rPr>
              <a:t> </a:t>
            </a:r>
            <a:r>
              <a:rPr sz="2400" b="1" dirty="0">
                <a:latin typeface="Arial" panose="020B0604020202020204"/>
                <a:cs typeface="Arial" panose="020B0604020202020204"/>
              </a:rPr>
              <a:t>την</a:t>
            </a:r>
            <a:r>
              <a:rPr sz="2400" b="1" spc="-40" dirty="0">
                <a:latin typeface="Arial" panose="020B0604020202020204"/>
                <a:cs typeface="Arial" panose="020B0604020202020204"/>
              </a:rPr>
              <a:t> </a:t>
            </a:r>
            <a:r>
              <a:rPr sz="2400" b="1" dirty="0">
                <a:latin typeface="Arial" panose="020B0604020202020204"/>
                <a:cs typeface="Arial" panose="020B0604020202020204"/>
              </a:rPr>
              <a:t>αύξηση</a:t>
            </a:r>
            <a:r>
              <a:rPr sz="2400" b="1" spc="-40" dirty="0">
                <a:latin typeface="Arial" panose="020B0604020202020204"/>
                <a:cs typeface="Arial" panose="020B0604020202020204"/>
              </a:rPr>
              <a:t> </a:t>
            </a:r>
            <a:r>
              <a:rPr sz="2400" b="1" spc="-25" dirty="0">
                <a:latin typeface="Arial" panose="020B0604020202020204"/>
                <a:cs typeface="Arial" panose="020B0604020202020204"/>
              </a:rPr>
              <a:t>της </a:t>
            </a:r>
            <a:r>
              <a:rPr sz="2400" b="1" spc="-10" dirty="0">
                <a:latin typeface="Arial" panose="020B0604020202020204"/>
                <a:cs typeface="Arial" panose="020B0604020202020204"/>
              </a:rPr>
              <a:t>προπορείας</a:t>
            </a:r>
            <a:r>
              <a:rPr sz="2400" b="1" spc="-95"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90" dirty="0">
                <a:latin typeface="Arial" panose="020B0604020202020204"/>
                <a:cs typeface="Arial" panose="020B0604020202020204"/>
              </a:rPr>
              <a:t> </a:t>
            </a:r>
            <a:r>
              <a:rPr sz="2400" b="1" spc="-10" dirty="0">
                <a:latin typeface="Arial" panose="020B0604020202020204"/>
                <a:cs typeface="Arial" panose="020B0604020202020204"/>
              </a:rPr>
              <a:t>P</a:t>
            </a:r>
            <a:r>
              <a:rPr sz="1600" b="1" spc="-10" dirty="0">
                <a:latin typeface="Arial" panose="020B0604020202020204"/>
                <a:cs typeface="Arial" panose="020B0604020202020204"/>
              </a:rPr>
              <a:t>max</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marR="69215">
              <a:lnSpc>
                <a:spcPct val="100000"/>
              </a:lnSpc>
              <a:buChar char="-"/>
              <a:tabLst>
                <a:tab pos="199390" algn="l"/>
              </a:tabLst>
            </a:pPr>
            <a:r>
              <a:rPr sz="2400" b="1" spc="-10" dirty="0">
                <a:latin typeface="Arial" panose="020B0604020202020204"/>
                <a:cs typeface="Arial" panose="020B0604020202020204"/>
              </a:rPr>
              <a:t>Γυρίζουμε</a:t>
            </a:r>
            <a:r>
              <a:rPr sz="2400" b="1" spc="-85" dirty="0">
                <a:latin typeface="Arial" panose="020B0604020202020204"/>
                <a:cs typeface="Arial" panose="020B0604020202020204"/>
              </a:rPr>
              <a:t> </a:t>
            </a:r>
            <a:r>
              <a:rPr sz="2400" b="1" dirty="0">
                <a:latin typeface="Arial" panose="020B0604020202020204"/>
                <a:cs typeface="Arial" panose="020B0604020202020204"/>
              </a:rPr>
              <a:t>τον</a:t>
            </a:r>
            <a:r>
              <a:rPr sz="2400" b="1" spc="-80" dirty="0">
                <a:latin typeface="Arial" panose="020B0604020202020204"/>
                <a:cs typeface="Arial" panose="020B0604020202020204"/>
              </a:rPr>
              <a:t> </a:t>
            </a:r>
            <a:r>
              <a:rPr sz="2400" b="1" spc="-10" dirty="0">
                <a:latin typeface="Arial" panose="020B0604020202020204"/>
                <a:cs typeface="Arial" panose="020B0604020202020204"/>
              </a:rPr>
              <a:t>έκκεντρο </a:t>
            </a:r>
            <a:r>
              <a:rPr sz="2400" b="1" dirty="0">
                <a:latin typeface="Arial" panose="020B0604020202020204"/>
                <a:cs typeface="Arial" panose="020B0604020202020204"/>
              </a:rPr>
              <a:t>μπροστά</a:t>
            </a:r>
            <a:r>
              <a:rPr sz="2400" b="1" spc="-95" dirty="0">
                <a:latin typeface="Arial" panose="020B0604020202020204"/>
                <a:cs typeface="Arial" panose="020B0604020202020204"/>
              </a:rPr>
              <a:t> </a:t>
            </a:r>
            <a:r>
              <a:rPr sz="2400" b="1" spc="-10" dirty="0">
                <a:latin typeface="Arial" panose="020B0604020202020204"/>
                <a:cs typeface="Arial" panose="020B0604020202020204"/>
              </a:rPr>
              <a:t>(AHEAD).</a:t>
            </a:r>
            <a:endParaRPr sz="2400">
              <a:latin typeface="Arial" panose="020B0604020202020204"/>
              <a:cs typeface="Arial" panose="020B0604020202020204"/>
            </a:endParaRPr>
          </a:p>
          <a:p>
            <a:pPr marL="12700" marR="5080">
              <a:lnSpc>
                <a:spcPct val="100000"/>
              </a:lnSpc>
            </a:pPr>
            <a:r>
              <a:rPr sz="2400" b="1" dirty="0">
                <a:latin typeface="Arial" panose="020B0604020202020204"/>
                <a:cs typeface="Arial" panose="020B0604020202020204"/>
              </a:rPr>
              <a:t>Για</a:t>
            </a:r>
            <a:r>
              <a:rPr sz="2400" b="1" spc="-40" dirty="0">
                <a:latin typeface="Arial" panose="020B0604020202020204"/>
                <a:cs typeface="Arial" panose="020B0604020202020204"/>
              </a:rPr>
              <a:t> </a:t>
            </a:r>
            <a:r>
              <a:rPr sz="2400" b="1" dirty="0">
                <a:latin typeface="Arial" panose="020B0604020202020204"/>
                <a:cs typeface="Arial" panose="020B0604020202020204"/>
              </a:rPr>
              <a:t>την</a:t>
            </a:r>
            <a:r>
              <a:rPr sz="2400" b="1" spc="-40" dirty="0">
                <a:latin typeface="Arial" panose="020B0604020202020204"/>
                <a:cs typeface="Arial" panose="020B0604020202020204"/>
              </a:rPr>
              <a:t> </a:t>
            </a:r>
            <a:r>
              <a:rPr sz="2400" b="1" dirty="0">
                <a:latin typeface="Arial" panose="020B0604020202020204"/>
                <a:cs typeface="Arial" panose="020B0604020202020204"/>
              </a:rPr>
              <a:t>μείωση</a:t>
            </a:r>
            <a:r>
              <a:rPr sz="2400" b="1" spc="-35" dirty="0">
                <a:latin typeface="Arial" panose="020B0604020202020204"/>
                <a:cs typeface="Arial" panose="020B0604020202020204"/>
              </a:rPr>
              <a:t> </a:t>
            </a:r>
            <a:r>
              <a:rPr sz="2400" b="1" spc="-25" dirty="0">
                <a:latin typeface="Arial" panose="020B0604020202020204"/>
                <a:cs typeface="Arial" panose="020B0604020202020204"/>
              </a:rPr>
              <a:t>της </a:t>
            </a:r>
            <a:r>
              <a:rPr sz="2400" b="1" spc="-10" dirty="0">
                <a:latin typeface="Arial" panose="020B0604020202020204"/>
                <a:cs typeface="Arial" panose="020B0604020202020204"/>
              </a:rPr>
              <a:t>προπορείας</a:t>
            </a:r>
            <a:r>
              <a:rPr sz="2400" b="1" spc="-95"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90" dirty="0">
                <a:latin typeface="Arial" panose="020B0604020202020204"/>
                <a:cs typeface="Arial" panose="020B0604020202020204"/>
              </a:rPr>
              <a:t> </a:t>
            </a:r>
            <a:r>
              <a:rPr sz="2400" b="1" spc="-10" dirty="0">
                <a:latin typeface="Arial" panose="020B0604020202020204"/>
                <a:cs typeface="Arial" panose="020B0604020202020204"/>
              </a:rPr>
              <a:t>P</a:t>
            </a:r>
            <a:r>
              <a:rPr sz="1600" b="1" spc="-10" dirty="0">
                <a:latin typeface="Arial" panose="020B0604020202020204"/>
                <a:cs typeface="Arial" panose="020B0604020202020204"/>
              </a:rPr>
              <a:t>max</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marR="69215">
              <a:lnSpc>
                <a:spcPct val="100000"/>
              </a:lnSpc>
              <a:buChar char="-"/>
              <a:tabLst>
                <a:tab pos="199390" algn="l"/>
              </a:tabLst>
            </a:pPr>
            <a:r>
              <a:rPr sz="2400" b="1" spc="-10" dirty="0">
                <a:latin typeface="Arial" panose="020B0604020202020204"/>
                <a:cs typeface="Arial" panose="020B0604020202020204"/>
              </a:rPr>
              <a:t>Γυρίζουμε</a:t>
            </a:r>
            <a:r>
              <a:rPr sz="2400" b="1" spc="-85" dirty="0">
                <a:latin typeface="Arial" panose="020B0604020202020204"/>
                <a:cs typeface="Arial" panose="020B0604020202020204"/>
              </a:rPr>
              <a:t> </a:t>
            </a:r>
            <a:r>
              <a:rPr sz="2400" b="1" dirty="0">
                <a:latin typeface="Arial" panose="020B0604020202020204"/>
                <a:cs typeface="Arial" panose="020B0604020202020204"/>
              </a:rPr>
              <a:t>τον</a:t>
            </a:r>
            <a:r>
              <a:rPr sz="2400" b="1" spc="-80" dirty="0">
                <a:latin typeface="Arial" panose="020B0604020202020204"/>
                <a:cs typeface="Arial" panose="020B0604020202020204"/>
              </a:rPr>
              <a:t> </a:t>
            </a:r>
            <a:r>
              <a:rPr sz="2400" b="1" spc="-10" dirty="0">
                <a:latin typeface="Arial" panose="020B0604020202020204"/>
                <a:cs typeface="Arial" panose="020B0604020202020204"/>
              </a:rPr>
              <a:t>έκκεντρο </a:t>
            </a:r>
            <a:r>
              <a:rPr sz="2400" b="1" dirty="0">
                <a:latin typeface="Arial" panose="020B0604020202020204"/>
                <a:cs typeface="Arial" panose="020B0604020202020204"/>
              </a:rPr>
              <a:t>πίσω</a:t>
            </a:r>
            <a:r>
              <a:rPr sz="2400" b="1" spc="-5" dirty="0">
                <a:latin typeface="Arial" panose="020B0604020202020204"/>
                <a:cs typeface="Arial" panose="020B0604020202020204"/>
              </a:rPr>
              <a:t> </a:t>
            </a:r>
            <a:r>
              <a:rPr sz="2400" b="1" spc="-10" dirty="0">
                <a:latin typeface="Arial" panose="020B0604020202020204"/>
                <a:cs typeface="Arial" panose="020B0604020202020204"/>
              </a:rPr>
              <a:t>(ASTERN).</a:t>
            </a:r>
            <a:endParaRPr sz="2400">
              <a:latin typeface="Arial" panose="020B0604020202020204"/>
              <a:cs typeface="Arial" panose="020B0604020202020204"/>
            </a:endParaRPr>
          </a:p>
        </p:txBody>
      </p:sp>
      <p:grpSp>
        <p:nvGrpSpPr>
          <p:cNvPr id="4" name="object 4"/>
          <p:cNvGrpSpPr/>
          <p:nvPr/>
        </p:nvGrpSpPr>
        <p:grpSpPr>
          <a:xfrm>
            <a:off x="474920" y="210760"/>
            <a:ext cx="8250555" cy="1058545"/>
            <a:chOff x="474920" y="210760"/>
            <a:chExt cx="8250555" cy="1058545"/>
          </a:xfrm>
        </p:grpSpPr>
        <p:sp>
          <p:nvSpPr>
            <p:cNvPr id="5" name="object 5"/>
            <p:cNvSpPr/>
            <p:nvPr/>
          </p:nvSpPr>
          <p:spPr>
            <a:xfrm>
              <a:off x="487680" y="223520"/>
              <a:ext cx="8224520" cy="1032510"/>
            </a:xfrm>
            <a:custGeom>
              <a:avLst/>
              <a:gdLst/>
              <a:ahLst/>
              <a:cxnLst/>
              <a:rect l="l" t="t" r="r" b="b"/>
              <a:pathLst>
                <a:path w="8224520" h="1032510">
                  <a:moveTo>
                    <a:pt x="8078470" y="1270"/>
                  </a:moveTo>
                  <a:lnTo>
                    <a:pt x="144779" y="1270"/>
                  </a:lnTo>
                  <a:lnTo>
                    <a:pt x="135890" y="3809"/>
                  </a:lnTo>
                  <a:lnTo>
                    <a:pt x="127000" y="5079"/>
                  </a:lnTo>
                  <a:lnTo>
                    <a:pt x="118110" y="7620"/>
                  </a:lnTo>
                  <a:lnTo>
                    <a:pt x="110490" y="11429"/>
                  </a:lnTo>
                  <a:lnTo>
                    <a:pt x="101600" y="13970"/>
                  </a:lnTo>
                  <a:lnTo>
                    <a:pt x="93979" y="17779"/>
                  </a:lnTo>
                  <a:lnTo>
                    <a:pt x="63500" y="38100"/>
                  </a:lnTo>
                  <a:lnTo>
                    <a:pt x="57150" y="44450"/>
                  </a:lnTo>
                  <a:lnTo>
                    <a:pt x="49529" y="49529"/>
                  </a:lnTo>
                  <a:lnTo>
                    <a:pt x="44450" y="57150"/>
                  </a:lnTo>
                  <a:lnTo>
                    <a:pt x="38100" y="63500"/>
                  </a:lnTo>
                  <a:lnTo>
                    <a:pt x="27940" y="78739"/>
                  </a:lnTo>
                  <a:lnTo>
                    <a:pt x="22860" y="85089"/>
                  </a:lnTo>
                  <a:lnTo>
                    <a:pt x="19050" y="93979"/>
                  </a:lnTo>
                  <a:lnTo>
                    <a:pt x="13970" y="101600"/>
                  </a:lnTo>
                  <a:lnTo>
                    <a:pt x="11429" y="110489"/>
                  </a:lnTo>
                  <a:lnTo>
                    <a:pt x="7620" y="118109"/>
                  </a:lnTo>
                  <a:lnTo>
                    <a:pt x="5079" y="127000"/>
                  </a:lnTo>
                  <a:lnTo>
                    <a:pt x="0" y="162559"/>
                  </a:lnTo>
                  <a:lnTo>
                    <a:pt x="0" y="868679"/>
                  </a:lnTo>
                  <a:lnTo>
                    <a:pt x="5079" y="904239"/>
                  </a:lnTo>
                  <a:lnTo>
                    <a:pt x="7620" y="913129"/>
                  </a:lnTo>
                  <a:lnTo>
                    <a:pt x="11429" y="922019"/>
                  </a:lnTo>
                  <a:lnTo>
                    <a:pt x="13970" y="929639"/>
                  </a:lnTo>
                  <a:lnTo>
                    <a:pt x="19050" y="938529"/>
                  </a:lnTo>
                  <a:lnTo>
                    <a:pt x="22860" y="946150"/>
                  </a:lnTo>
                  <a:lnTo>
                    <a:pt x="38100" y="969009"/>
                  </a:lnTo>
                  <a:lnTo>
                    <a:pt x="44450" y="975359"/>
                  </a:lnTo>
                  <a:lnTo>
                    <a:pt x="49529" y="981709"/>
                  </a:lnTo>
                  <a:lnTo>
                    <a:pt x="57150" y="988059"/>
                  </a:lnTo>
                  <a:lnTo>
                    <a:pt x="63500" y="993139"/>
                  </a:lnTo>
                  <a:lnTo>
                    <a:pt x="71120" y="999489"/>
                  </a:lnTo>
                  <a:lnTo>
                    <a:pt x="86360" y="1009650"/>
                  </a:lnTo>
                  <a:lnTo>
                    <a:pt x="135890" y="1028700"/>
                  </a:lnTo>
                  <a:lnTo>
                    <a:pt x="153670" y="1031239"/>
                  </a:lnTo>
                  <a:lnTo>
                    <a:pt x="162560" y="1031239"/>
                  </a:lnTo>
                  <a:lnTo>
                    <a:pt x="171450" y="1032509"/>
                  </a:lnTo>
                  <a:lnTo>
                    <a:pt x="8070850" y="1031239"/>
                  </a:lnTo>
                  <a:lnTo>
                    <a:pt x="8114030" y="1019809"/>
                  </a:lnTo>
                  <a:lnTo>
                    <a:pt x="8121650" y="1017269"/>
                  </a:lnTo>
                  <a:lnTo>
                    <a:pt x="8130540" y="1013459"/>
                  </a:lnTo>
                  <a:lnTo>
                    <a:pt x="8138160" y="1008379"/>
                  </a:lnTo>
                  <a:lnTo>
                    <a:pt x="8145780" y="1004569"/>
                  </a:lnTo>
                  <a:lnTo>
                    <a:pt x="8153400" y="999489"/>
                  </a:lnTo>
                  <a:lnTo>
                    <a:pt x="8161020" y="993139"/>
                  </a:lnTo>
                  <a:lnTo>
                    <a:pt x="8167370" y="988059"/>
                  </a:lnTo>
                  <a:lnTo>
                    <a:pt x="8201660" y="946150"/>
                  </a:lnTo>
                  <a:lnTo>
                    <a:pt x="8205470" y="937259"/>
                  </a:lnTo>
                  <a:lnTo>
                    <a:pt x="8209280" y="929639"/>
                  </a:lnTo>
                  <a:lnTo>
                    <a:pt x="8213090" y="920750"/>
                  </a:lnTo>
                  <a:lnTo>
                    <a:pt x="8215630" y="913129"/>
                  </a:lnTo>
                  <a:lnTo>
                    <a:pt x="8220710" y="895350"/>
                  </a:lnTo>
                  <a:lnTo>
                    <a:pt x="8224520" y="868679"/>
                  </a:lnTo>
                  <a:lnTo>
                    <a:pt x="8224520" y="171450"/>
                  </a:lnTo>
                  <a:lnTo>
                    <a:pt x="8223250" y="162559"/>
                  </a:lnTo>
                  <a:lnTo>
                    <a:pt x="8223250" y="153669"/>
                  </a:lnTo>
                  <a:lnTo>
                    <a:pt x="8220710" y="135889"/>
                  </a:lnTo>
                  <a:lnTo>
                    <a:pt x="8215630" y="118109"/>
                  </a:lnTo>
                  <a:lnTo>
                    <a:pt x="8211820" y="110489"/>
                  </a:lnTo>
                  <a:lnTo>
                    <a:pt x="8209280" y="101600"/>
                  </a:lnTo>
                  <a:lnTo>
                    <a:pt x="8185150" y="63500"/>
                  </a:lnTo>
                  <a:lnTo>
                    <a:pt x="8180070" y="57150"/>
                  </a:lnTo>
                  <a:lnTo>
                    <a:pt x="8173720" y="49529"/>
                  </a:lnTo>
                  <a:lnTo>
                    <a:pt x="8167370" y="44450"/>
                  </a:lnTo>
                  <a:lnTo>
                    <a:pt x="8159750" y="38100"/>
                  </a:lnTo>
                  <a:lnTo>
                    <a:pt x="8153400" y="33020"/>
                  </a:lnTo>
                  <a:lnTo>
                    <a:pt x="8130540" y="17779"/>
                  </a:lnTo>
                  <a:lnTo>
                    <a:pt x="8121650" y="13970"/>
                  </a:lnTo>
                  <a:lnTo>
                    <a:pt x="8114030" y="11429"/>
                  </a:lnTo>
                  <a:lnTo>
                    <a:pt x="8105140" y="7620"/>
                  </a:lnTo>
                  <a:lnTo>
                    <a:pt x="8096250" y="5079"/>
                  </a:lnTo>
                  <a:lnTo>
                    <a:pt x="8087360" y="3809"/>
                  </a:lnTo>
                  <a:lnTo>
                    <a:pt x="8078470" y="1270"/>
                  </a:lnTo>
                  <a:close/>
                </a:path>
                <a:path w="8224520" h="1032510">
                  <a:moveTo>
                    <a:pt x="8060690" y="0"/>
                  </a:moveTo>
                  <a:lnTo>
                    <a:pt x="162560" y="0"/>
                  </a:lnTo>
                  <a:lnTo>
                    <a:pt x="153670" y="1270"/>
                  </a:lnTo>
                  <a:lnTo>
                    <a:pt x="8069580" y="1270"/>
                  </a:lnTo>
                  <a:lnTo>
                    <a:pt x="8060690" y="0"/>
                  </a:lnTo>
                  <a:close/>
                </a:path>
              </a:pathLst>
            </a:custGeom>
            <a:solidFill>
              <a:srgbClr val="009900"/>
            </a:solidFill>
          </p:spPr>
          <p:txBody>
            <a:bodyPr wrap="square" lIns="0" tIns="0" rIns="0" bIns="0" rtlCol="0"/>
            <a:lstStyle/>
            <a:p/>
          </p:txBody>
        </p:sp>
        <p:sp>
          <p:nvSpPr>
            <p:cNvPr id="6" name="object 6"/>
            <p:cNvSpPr/>
            <p:nvPr/>
          </p:nvSpPr>
          <p:spPr>
            <a:xfrm>
              <a:off x="487680" y="223520"/>
              <a:ext cx="8224520" cy="1032510"/>
            </a:xfrm>
            <a:custGeom>
              <a:avLst/>
              <a:gdLst/>
              <a:ahLst/>
              <a:cxnLst/>
              <a:rect l="l" t="t" r="r" b="b"/>
              <a:pathLst>
                <a:path w="8224520" h="1032510">
                  <a:moveTo>
                    <a:pt x="0" y="171450"/>
                  </a:moveTo>
                  <a:lnTo>
                    <a:pt x="0" y="162559"/>
                  </a:lnTo>
                  <a:lnTo>
                    <a:pt x="1270" y="153669"/>
                  </a:lnTo>
                  <a:lnTo>
                    <a:pt x="2540" y="144779"/>
                  </a:lnTo>
                  <a:lnTo>
                    <a:pt x="3810" y="135889"/>
                  </a:lnTo>
                  <a:lnTo>
                    <a:pt x="5079" y="127000"/>
                  </a:lnTo>
                  <a:lnTo>
                    <a:pt x="7620" y="118109"/>
                  </a:lnTo>
                  <a:lnTo>
                    <a:pt x="11429" y="110489"/>
                  </a:lnTo>
                  <a:lnTo>
                    <a:pt x="13970" y="101600"/>
                  </a:lnTo>
                  <a:lnTo>
                    <a:pt x="19050" y="93979"/>
                  </a:lnTo>
                  <a:lnTo>
                    <a:pt x="22860" y="85089"/>
                  </a:lnTo>
                  <a:lnTo>
                    <a:pt x="27940" y="78739"/>
                  </a:lnTo>
                  <a:lnTo>
                    <a:pt x="33020" y="71120"/>
                  </a:lnTo>
                  <a:lnTo>
                    <a:pt x="38100" y="63500"/>
                  </a:lnTo>
                  <a:lnTo>
                    <a:pt x="44450" y="57150"/>
                  </a:lnTo>
                  <a:lnTo>
                    <a:pt x="49529" y="49529"/>
                  </a:lnTo>
                  <a:lnTo>
                    <a:pt x="57150" y="44450"/>
                  </a:lnTo>
                  <a:lnTo>
                    <a:pt x="63500" y="38100"/>
                  </a:lnTo>
                  <a:lnTo>
                    <a:pt x="71120" y="33020"/>
                  </a:lnTo>
                  <a:lnTo>
                    <a:pt x="78740" y="27939"/>
                  </a:lnTo>
                  <a:lnTo>
                    <a:pt x="86360" y="22859"/>
                  </a:lnTo>
                  <a:lnTo>
                    <a:pt x="93979" y="17779"/>
                  </a:lnTo>
                  <a:lnTo>
                    <a:pt x="101600" y="13970"/>
                  </a:lnTo>
                  <a:lnTo>
                    <a:pt x="110490" y="11429"/>
                  </a:lnTo>
                  <a:lnTo>
                    <a:pt x="118110" y="7620"/>
                  </a:lnTo>
                  <a:lnTo>
                    <a:pt x="127000" y="5079"/>
                  </a:lnTo>
                  <a:lnTo>
                    <a:pt x="135890" y="3809"/>
                  </a:lnTo>
                  <a:lnTo>
                    <a:pt x="144779" y="1270"/>
                  </a:lnTo>
                  <a:lnTo>
                    <a:pt x="153670" y="1270"/>
                  </a:lnTo>
                  <a:lnTo>
                    <a:pt x="162560" y="0"/>
                  </a:lnTo>
                  <a:lnTo>
                    <a:pt x="171450" y="0"/>
                  </a:lnTo>
                  <a:lnTo>
                    <a:pt x="8051800" y="0"/>
                  </a:lnTo>
                  <a:lnTo>
                    <a:pt x="8060690" y="0"/>
                  </a:lnTo>
                  <a:lnTo>
                    <a:pt x="8069580" y="1270"/>
                  </a:lnTo>
                  <a:lnTo>
                    <a:pt x="8078470" y="1270"/>
                  </a:lnTo>
                  <a:lnTo>
                    <a:pt x="8087360" y="3809"/>
                  </a:lnTo>
                  <a:lnTo>
                    <a:pt x="8096250" y="5079"/>
                  </a:lnTo>
                  <a:lnTo>
                    <a:pt x="8105140" y="7620"/>
                  </a:lnTo>
                  <a:lnTo>
                    <a:pt x="8114030" y="11429"/>
                  </a:lnTo>
                  <a:lnTo>
                    <a:pt x="8121650" y="13970"/>
                  </a:lnTo>
                  <a:lnTo>
                    <a:pt x="8159750" y="38100"/>
                  </a:lnTo>
                  <a:lnTo>
                    <a:pt x="8167370" y="44450"/>
                  </a:lnTo>
                  <a:lnTo>
                    <a:pt x="8173720" y="49529"/>
                  </a:lnTo>
                  <a:lnTo>
                    <a:pt x="8180070" y="57150"/>
                  </a:lnTo>
                  <a:lnTo>
                    <a:pt x="8185150" y="63500"/>
                  </a:lnTo>
                  <a:lnTo>
                    <a:pt x="8191500" y="71120"/>
                  </a:lnTo>
                  <a:lnTo>
                    <a:pt x="8211820" y="110489"/>
                  </a:lnTo>
                  <a:lnTo>
                    <a:pt x="8215630" y="118109"/>
                  </a:lnTo>
                  <a:lnTo>
                    <a:pt x="8218170" y="127000"/>
                  </a:lnTo>
                  <a:lnTo>
                    <a:pt x="8220710" y="135889"/>
                  </a:lnTo>
                  <a:lnTo>
                    <a:pt x="8221980" y="144779"/>
                  </a:lnTo>
                  <a:lnTo>
                    <a:pt x="8223250" y="153669"/>
                  </a:lnTo>
                  <a:lnTo>
                    <a:pt x="8223250" y="162559"/>
                  </a:lnTo>
                  <a:lnTo>
                    <a:pt x="8224520" y="171450"/>
                  </a:lnTo>
                  <a:lnTo>
                    <a:pt x="8224520" y="859789"/>
                  </a:lnTo>
                  <a:lnTo>
                    <a:pt x="8224520" y="868679"/>
                  </a:lnTo>
                  <a:lnTo>
                    <a:pt x="8223250" y="877569"/>
                  </a:lnTo>
                  <a:lnTo>
                    <a:pt x="8221980" y="886459"/>
                  </a:lnTo>
                  <a:lnTo>
                    <a:pt x="8220710" y="895350"/>
                  </a:lnTo>
                  <a:lnTo>
                    <a:pt x="8218170" y="904239"/>
                  </a:lnTo>
                  <a:lnTo>
                    <a:pt x="8215630" y="913129"/>
                  </a:lnTo>
                  <a:lnTo>
                    <a:pt x="8213090" y="920750"/>
                  </a:lnTo>
                  <a:lnTo>
                    <a:pt x="8209280" y="929639"/>
                  </a:lnTo>
                  <a:lnTo>
                    <a:pt x="8205470" y="937259"/>
                  </a:lnTo>
                  <a:lnTo>
                    <a:pt x="8201660" y="946150"/>
                  </a:lnTo>
                  <a:lnTo>
                    <a:pt x="8196580" y="953769"/>
                  </a:lnTo>
                  <a:lnTo>
                    <a:pt x="8191500" y="961389"/>
                  </a:lnTo>
                  <a:lnTo>
                    <a:pt x="8186420" y="967739"/>
                  </a:lnTo>
                  <a:lnTo>
                    <a:pt x="8180070" y="975359"/>
                  </a:lnTo>
                  <a:lnTo>
                    <a:pt x="8173720" y="981709"/>
                  </a:lnTo>
                  <a:lnTo>
                    <a:pt x="8167370" y="988059"/>
                  </a:lnTo>
                  <a:lnTo>
                    <a:pt x="8161020" y="993139"/>
                  </a:lnTo>
                  <a:lnTo>
                    <a:pt x="8153400" y="999489"/>
                  </a:lnTo>
                  <a:lnTo>
                    <a:pt x="8145780" y="1004569"/>
                  </a:lnTo>
                  <a:lnTo>
                    <a:pt x="8138160" y="1008379"/>
                  </a:lnTo>
                  <a:lnTo>
                    <a:pt x="8130540" y="1013459"/>
                  </a:lnTo>
                  <a:lnTo>
                    <a:pt x="8121650" y="1017269"/>
                  </a:lnTo>
                  <a:lnTo>
                    <a:pt x="8114030" y="1019809"/>
                  </a:lnTo>
                  <a:lnTo>
                    <a:pt x="8105140" y="1023619"/>
                  </a:lnTo>
                  <a:lnTo>
                    <a:pt x="8096250" y="1026159"/>
                  </a:lnTo>
                  <a:lnTo>
                    <a:pt x="8087360" y="1028700"/>
                  </a:lnTo>
                  <a:lnTo>
                    <a:pt x="8079740" y="1029969"/>
                  </a:lnTo>
                  <a:lnTo>
                    <a:pt x="8070850" y="1031239"/>
                  </a:lnTo>
                  <a:lnTo>
                    <a:pt x="8060690" y="1031239"/>
                  </a:lnTo>
                  <a:lnTo>
                    <a:pt x="8051800" y="1031239"/>
                  </a:lnTo>
                  <a:lnTo>
                    <a:pt x="171450" y="1032509"/>
                  </a:lnTo>
                  <a:lnTo>
                    <a:pt x="162560" y="1031239"/>
                  </a:lnTo>
                  <a:lnTo>
                    <a:pt x="153670" y="1031239"/>
                  </a:lnTo>
                  <a:lnTo>
                    <a:pt x="144779" y="1029969"/>
                  </a:lnTo>
                  <a:lnTo>
                    <a:pt x="135890" y="1028700"/>
                  </a:lnTo>
                  <a:lnTo>
                    <a:pt x="127000" y="1026159"/>
                  </a:lnTo>
                  <a:lnTo>
                    <a:pt x="118110" y="1023619"/>
                  </a:lnTo>
                  <a:lnTo>
                    <a:pt x="110490" y="1021079"/>
                  </a:lnTo>
                  <a:lnTo>
                    <a:pt x="101600" y="1017269"/>
                  </a:lnTo>
                  <a:lnTo>
                    <a:pt x="93979" y="1013459"/>
                  </a:lnTo>
                  <a:lnTo>
                    <a:pt x="86360" y="1009650"/>
                  </a:lnTo>
                  <a:lnTo>
                    <a:pt x="78740" y="1004569"/>
                  </a:lnTo>
                  <a:lnTo>
                    <a:pt x="71120" y="999489"/>
                  </a:lnTo>
                  <a:lnTo>
                    <a:pt x="63500" y="993139"/>
                  </a:lnTo>
                  <a:lnTo>
                    <a:pt x="57150" y="988059"/>
                  </a:lnTo>
                  <a:lnTo>
                    <a:pt x="49529" y="981709"/>
                  </a:lnTo>
                  <a:lnTo>
                    <a:pt x="44450" y="975359"/>
                  </a:lnTo>
                  <a:lnTo>
                    <a:pt x="38100" y="969009"/>
                  </a:lnTo>
                  <a:lnTo>
                    <a:pt x="33020" y="961389"/>
                  </a:lnTo>
                  <a:lnTo>
                    <a:pt x="27940" y="953769"/>
                  </a:lnTo>
                  <a:lnTo>
                    <a:pt x="22860" y="946150"/>
                  </a:lnTo>
                  <a:lnTo>
                    <a:pt x="19050" y="938529"/>
                  </a:lnTo>
                  <a:lnTo>
                    <a:pt x="13970" y="929639"/>
                  </a:lnTo>
                  <a:lnTo>
                    <a:pt x="11429" y="922019"/>
                  </a:lnTo>
                  <a:lnTo>
                    <a:pt x="7620" y="913129"/>
                  </a:lnTo>
                  <a:lnTo>
                    <a:pt x="5079" y="904239"/>
                  </a:lnTo>
                  <a:lnTo>
                    <a:pt x="3810" y="895350"/>
                  </a:lnTo>
                  <a:lnTo>
                    <a:pt x="2540" y="886459"/>
                  </a:lnTo>
                  <a:lnTo>
                    <a:pt x="1270" y="877569"/>
                  </a:lnTo>
                  <a:lnTo>
                    <a:pt x="0" y="868679"/>
                  </a:lnTo>
                  <a:lnTo>
                    <a:pt x="0" y="859789"/>
                  </a:lnTo>
                  <a:lnTo>
                    <a:pt x="0" y="171450"/>
                  </a:lnTo>
                  <a:close/>
                </a:path>
              </a:pathLst>
            </a:custGeom>
            <a:ln w="25518">
              <a:solidFill>
                <a:srgbClr val="FFFFFF"/>
              </a:solidFill>
            </a:ln>
          </p:spPr>
          <p:txBody>
            <a:bodyPr wrap="square" lIns="0" tIns="0" rIns="0" bIns="0" rtlCol="0"/>
            <a:lstStyle/>
            <a:p/>
          </p:txBody>
        </p:sp>
        <p:sp>
          <p:nvSpPr>
            <p:cNvPr id="7" name="object 7"/>
            <p:cNvSpPr/>
            <p:nvPr/>
          </p:nvSpPr>
          <p:spPr>
            <a:xfrm>
              <a:off x="474916" y="210768"/>
              <a:ext cx="8250555" cy="1058545"/>
            </a:xfrm>
            <a:custGeom>
              <a:avLst/>
              <a:gdLst/>
              <a:ahLst/>
              <a:cxnLst/>
              <a:rect l="l" t="t" r="r" b="b"/>
              <a:pathLst>
                <a:path w="8250555" h="105854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058545">
                  <a:moveTo>
                    <a:pt x="8250034" y="1045260"/>
                  </a:moveTo>
                  <a:lnTo>
                    <a:pt x="8246300" y="1036243"/>
                  </a:lnTo>
                  <a:lnTo>
                    <a:pt x="8237283" y="1032510"/>
                  </a:lnTo>
                  <a:lnTo>
                    <a:pt x="8228254" y="1036243"/>
                  </a:lnTo>
                  <a:lnTo>
                    <a:pt x="8224520" y="1045260"/>
                  </a:lnTo>
                  <a:lnTo>
                    <a:pt x="8228254" y="1054290"/>
                  </a:lnTo>
                  <a:lnTo>
                    <a:pt x="8237283" y="1058024"/>
                  </a:lnTo>
                  <a:lnTo>
                    <a:pt x="8246300" y="1054290"/>
                  </a:lnTo>
                  <a:lnTo>
                    <a:pt x="8250034" y="10452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703580" y="285728"/>
            <a:ext cx="7868948" cy="813043"/>
          </a:xfrm>
          <a:prstGeom prst="rect">
            <a:avLst/>
          </a:prstGeom>
        </p:spPr>
        <p:txBody>
          <a:bodyPr vert="horz" wrap="square" lIns="0" tIns="12700" rIns="0" bIns="0" rtlCol="0">
            <a:spAutoFit/>
          </a:bodyPr>
          <a:lstStyle/>
          <a:p>
            <a:pPr marL="12700" marR="5080" indent="74930">
              <a:lnSpc>
                <a:spcPct val="100000"/>
              </a:lnSpc>
              <a:spcBef>
                <a:spcPts val="100"/>
              </a:spcBef>
            </a:pPr>
            <a:r>
              <a:rPr lang="el-GR" sz="2600" b="0" i="1" u="none" dirty="0" smtClean="0">
                <a:solidFill>
                  <a:srgbClr val="FFFFFF"/>
                </a:solidFill>
                <a:latin typeface="Calibri" panose="020F0502020204030204"/>
                <a:cs typeface="Calibri" panose="020F0502020204030204"/>
              </a:rPr>
              <a:t>3.3. </a:t>
            </a:r>
            <a:r>
              <a:rPr sz="2600" b="0" i="1" u="none" smtClean="0">
                <a:solidFill>
                  <a:srgbClr val="FFFFFF"/>
                </a:solidFill>
                <a:latin typeface="Calibri" panose="020F0502020204030204"/>
                <a:cs typeface="Calibri" panose="020F0502020204030204"/>
              </a:rPr>
              <a:t>Ρύθμιση</a:t>
            </a:r>
            <a:r>
              <a:rPr sz="2600" b="0" i="1" u="none" spc="-50" smtClean="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και</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μεταβολή</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του</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χρονισμού</a:t>
            </a:r>
            <a:r>
              <a:rPr sz="2600" b="0" i="1" u="none" spc="-3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της</a:t>
            </a:r>
            <a:r>
              <a:rPr sz="2600" b="0" i="1" u="none" spc="-35">
                <a:solidFill>
                  <a:srgbClr val="FFFFFF"/>
                </a:solidFill>
                <a:latin typeface="Calibri" panose="020F0502020204030204"/>
                <a:cs typeface="Calibri" panose="020F0502020204030204"/>
              </a:rPr>
              <a:t> </a:t>
            </a:r>
            <a:r>
              <a:rPr sz="2600" b="0" i="1" u="none" spc="-10" smtClean="0">
                <a:solidFill>
                  <a:srgbClr val="FFFFFF"/>
                </a:solidFill>
                <a:latin typeface="Calibri" panose="020F0502020204030204"/>
                <a:cs typeface="Calibri" panose="020F0502020204030204"/>
              </a:rPr>
              <a:t>έγχυσης</a:t>
            </a:r>
            <a:r>
              <a:rPr lang="el-GR" sz="2600" b="0" i="1" u="none" spc="-10" dirty="0" smtClean="0">
                <a:solidFill>
                  <a:srgbClr val="FFFFFF"/>
                </a:solidFill>
                <a:latin typeface="Calibri" panose="020F0502020204030204"/>
                <a:cs typeface="Calibri" panose="020F0502020204030204"/>
              </a:rPr>
              <a:t>.</a:t>
            </a:r>
            <a:br>
              <a:rPr lang="el-GR" sz="2600" b="0" i="1" u="none" spc="-10" dirty="0" smtClean="0">
                <a:solidFill>
                  <a:srgbClr val="FFFFFF"/>
                </a:solidFill>
                <a:latin typeface="Calibri" panose="020F0502020204030204"/>
                <a:cs typeface="Calibri" panose="020F0502020204030204"/>
              </a:rPr>
            </a:br>
            <a:r>
              <a:rPr lang="el-GR" sz="2600" b="0" i="1" u="none" spc="-10"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Ρύθμιση</a:t>
            </a:r>
            <a:r>
              <a:rPr lang="el-GR" sz="2600" b="0" i="1" u="none" spc="-20"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έναρξης</a:t>
            </a:r>
            <a:r>
              <a:rPr lang="el-GR" sz="2600" b="0" i="1" u="none" spc="-15"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με</a:t>
            </a:r>
            <a:r>
              <a:rPr lang="el-GR" sz="2600" b="0" i="1" u="none" spc="-10"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μετατόπιση</a:t>
            </a:r>
            <a:r>
              <a:rPr lang="el-GR" sz="2600" b="0" i="1" u="none" spc="-15" dirty="0" smtClean="0">
                <a:solidFill>
                  <a:srgbClr val="FFFFFF"/>
                </a:solidFill>
                <a:latin typeface="Calibri" panose="020F0502020204030204"/>
                <a:cs typeface="Calibri" panose="020F0502020204030204"/>
              </a:rPr>
              <a:t> </a:t>
            </a:r>
            <a:r>
              <a:rPr lang="el-GR" sz="2600" b="0" i="1" u="none" spc="-10" dirty="0" err="1" smtClean="0">
                <a:solidFill>
                  <a:srgbClr val="FFFFFF"/>
                </a:solidFill>
                <a:latin typeface="Calibri" panose="020F0502020204030204"/>
                <a:cs typeface="Calibri" panose="020F0502020204030204"/>
              </a:rPr>
              <a:t>εκκέντρου</a:t>
            </a:r>
            <a:r>
              <a:rPr lang="el-GR" sz="2600" b="0" i="1" u="none" spc="-10" dirty="0" smtClean="0">
                <a:solidFill>
                  <a:srgbClr val="FFFFFF"/>
                </a:solidFill>
                <a:latin typeface="Calibri" panose="020F0502020204030204"/>
                <a:cs typeface="Calibri" panose="020F0502020204030204"/>
              </a:rPr>
              <a:t>.</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51524" y="1910832"/>
            <a:ext cx="3955943" cy="3856237"/>
          </a:xfrm>
          <a:prstGeom prst="rect">
            <a:avLst/>
          </a:prstGeom>
        </p:spPr>
      </p:pic>
      <p:pic>
        <p:nvPicPr>
          <p:cNvPr id="3" name="object 3"/>
          <p:cNvPicPr/>
          <p:nvPr/>
        </p:nvPicPr>
        <p:blipFill>
          <a:blip r:embed="rId2" cstate="print"/>
          <a:stretch>
            <a:fillRect/>
          </a:stretch>
        </p:blipFill>
        <p:spPr>
          <a:xfrm>
            <a:off x="4690380" y="1836374"/>
            <a:ext cx="3989657" cy="3941209"/>
          </a:xfrm>
          <a:prstGeom prst="rect">
            <a:avLst/>
          </a:prstGeom>
        </p:spPr>
      </p:pic>
      <p:grpSp>
        <p:nvGrpSpPr>
          <p:cNvPr id="4" name="object 4"/>
          <p:cNvGrpSpPr/>
          <p:nvPr/>
        </p:nvGrpSpPr>
        <p:grpSpPr>
          <a:xfrm>
            <a:off x="346650" y="106620"/>
            <a:ext cx="8250555" cy="1058545"/>
            <a:chOff x="346650" y="106620"/>
            <a:chExt cx="8250555" cy="1058545"/>
          </a:xfrm>
        </p:grpSpPr>
        <p:sp>
          <p:nvSpPr>
            <p:cNvPr id="5" name="object 5"/>
            <p:cNvSpPr/>
            <p:nvPr/>
          </p:nvSpPr>
          <p:spPr>
            <a:xfrm>
              <a:off x="359409" y="119380"/>
              <a:ext cx="8224520" cy="1032510"/>
            </a:xfrm>
            <a:custGeom>
              <a:avLst/>
              <a:gdLst/>
              <a:ahLst/>
              <a:cxnLst/>
              <a:rect l="l" t="t" r="r" b="b"/>
              <a:pathLst>
                <a:path w="8224520" h="1032510">
                  <a:moveTo>
                    <a:pt x="8061960" y="0"/>
                  </a:moveTo>
                  <a:lnTo>
                    <a:pt x="163830" y="0"/>
                  </a:lnTo>
                  <a:lnTo>
                    <a:pt x="154940" y="1270"/>
                  </a:lnTo>
                  <a:lnTo>
                    <a:pt x="144780" y="2540"/>
                  </a:lnTo>
                  <a:lnTo>
                    <a:pt x="137160" y="3810"/>
                  </a:lnTo>
                  <a:lnTo>
                    <a:pt x="110489" y="11429"/>
                  </a:lnTo>
                  <a:lnTo>
                    <a:pt x="102869" y="15240"/>
                  </a:lnTo>
                  <a:lnTo>
                    <a:pt x="93980" y="19050"/>
                  </a:lnTo>
                  <a:lnTo>
                    <a:pt x="86360" y="22860"/>
                  </a:lnTo>
                  <a:lnTo>
                    <a:pt x="63499" y="38100"/>
                  </a:lnTo>
                  <a:lnTo>
                    <a:pt x="44450" y="57150"/>
                  </a:lnTo>
                  <a:lnTo>
                    <a:pt x="39369" y="63500"/>
                  </a:lnTo>
                  <a:lnTo>
                    <a:pt x="33019" y="71120"/>
                  </a:lnTo>
                  <a:lnTo>
                    <a:pt x="22860" y="86360"/>
                  </a:lnTo>
                  <a:lnTo>
                    <a:pt x="19050" y="93979"/>
                  </a:lnTo>
                  <a:lnTo>
                    <a:pt x="15239" y="102870"/>
                  </a:lnTo>
                  <a:lnTo>
                    <a:pt x="11429" y="110490"/>
                  </a:lnTo>
                  <a:lnTo>
                    <a:pt x="8889" y="119379"/>
                  </a:lnTo>
                  <a:lnTo>
                    <a:pt x="6350" y="127000"/>
                  </a:lnTo>
                  <a:lnTo>
                    <a:pt x="3810" y="137160"/>
                  </a:lnTo>
                  <a:lnTo>
                    <a:pt x="2539" y="144779"/>
                  </a:lnTo>
                  <a:lnTo>
                    <a:pt x="1269" y="153670"/>
                  </a:lnTo>
                  <a:lnTo>
                    <a:pt x="0" y="163829"/>
                  </a:lnTo>
                  <a:lnTo>
                    <a:pt x="0" y="869950"/>
                  </a:lnTo>
                  <a:lnTo>
                    <a:pt x="8889" y="914400"/>
                  </a:lnTo>
                  <a:lnTo>
                    <a:pt x="33019" y="961390"/>
                  </a:lnTo>
                  <a:lnTo>
                    <a:pt x="39369" y="969010"/>
                  </a:lnTo>
                  <a:lnTo>
                    <a:pt x="44450" y="975360"/>
                  </a:lnTo>
                  <a:lnTo>
                    <a:pt x="63499" y="994410"/>
                  </a:lnTo>
                  <a:lnTo>
                    <a:pt x="86360" y="1009650"/>
                  </a:lnTo>
                  <a:lnTo>
                    <a:pt x="93980" y="1013460"/>
                  </a:lnTo>
                  <a:lnTo>
                    <a:pt x="102869" y="1017270"/>
                  </a:lnTo>
                  <a:lnTo>
                    <a:pt x="110489" y="1021080"/>
                  </a:lnTo>
                  <a:lnTo>
                    <a:pt x="119380" y="1024890"/>
                  </a:lnTo>
                  <a:lnTo>
                    <a:pt x="128269" y="1027430"/>
                  </a:lnTo>
                  <a:lnTo>
                    <a:pt x="137160" y="1028700"/>
                  </a:lnTo>
                  <a:lnTo>
                    <a:pt x="144780" y="1029970"/>
                  </a:lnTo>
                  <a:lnTo>
                    <a:pt x="154940" y="1031240"/>
                  </a:lnTo>
                  <a:lnTo>
                    <a:pt x="163830" y="1032510"/>
                  </a:lnTo>
                  <a:lnTo>
                    <a:pt x="8061960" y="1032510"/>
                  </a:lnTo>
                  <a:lnTo>
                    <a:pt x="8106410" y="1023620"/>
                  </a:lnTo>
                  <a:lnTo>
                    <a:pt x="8153400" y="999490"/>
                  </a:lnTo>
                  <a:lnTo>
                    <a:pt x="8161020" y="993140"/>
                  </a:lnTo>
                  <a:lnTo>
                    <a:pt x="8167370" y="988060"/>
                  </a:lnTo>
                  <a:lnTo>
                    <a:pt x="8174990" y="981710"/>
                  </a:lnTo>
                  <a:lnTo>
                    <a:pt x="8180070" y="975360"/>
                  </a:lnTo>
                  <a:lnTo>
                    <a:pt x="8186420" y="969010"/>
                  </a:lnTo>
                  <a:lnTo>
                    <a:pt x="8201660" y="946150"/>
                  </a:lnTo>
                  <a:lnTo>
                    <a:pt x="8205470" y="938530"/>
                  </a:lnTo>
                  <a:lnTo>
                    <a:pt x="8210550" y="929640"/>
                  </a:lnTo>
                  <a:lnTo>
                    <a:pt x="8213090" y="922020"/>
                  </a:lnTo>
                  <a:lnTo>
                    <a:pt x="8216900" y="913130"/>
                  </a:lnTo>
                  <a:lnTo>
                    <a:pt x="8219440" y="904240"/>
                  </a:lnTo>
                  <a:lnTo>
                    <a:pt x="8220710" y="895350"/>
                  </a:lnTo>
                  <a:lnTo>
                    <a:pt x="8223250" y="887730"/>
                  </a:lnTo>
                  <a:lnTo>
                    <a:pt x="8223250" y="877570"/>
                  </a:lnTo>
                  <a:lnTo>
                    <a:pt x="8224520" y="868680"/>
                  </a:lnTo>
                  <a:lnTo>
                    <a:pt x="8224520" y="163829"/>
                  </a:lnTo>
                  <a:lnTo>
                    <a:pt x="8215630" y="119379"/>
                  </a:lnTo>
                  <a:lnTo>
                    <a:pt x="8213090" y="110490"/>
                  </a:lnTo>
                  <a:lnTo>
                    <a:pt x="8209280" y="102870"/>
                  </a:lnTo>
                  <a:lnTo>
                    <a:pt x="8205470" y="93979"/>
                  </a:lnTo>
                  <a:lnTo>
                    <a:pt x="8201660" y="86360"/>
                  </a:lnTo>
                  <a:lnTo>
                    <a:pt x="8161020" y="38100"/>
                  </a:lnTo>
                  <a:lnTo>
                    <a:pt x="8121650" y="15240"/>
                  </a:lnTo>
                  <a:lnTo>
                    <a:pt x="8114030" y="11429"/>
                  </a:lnTo>
                  <a:lnTo>
                    <a:pt x="8105140" y="8890"/>
                  </a:lnTo>
                  <a:lnTo>
                    <a:pt x="8097520" y="6350"/>
                  </a:lnTo>
                  <a:lnTo>
                    <a:pt x="8087360" y="3810"/>
                  </a:lnTo>
                  <a:lnTo>
                    <a:pt x="8079740" y="2540"/>
                  </a:lnTo>
                  <a:lnTo>
                    <a:pt x="8061960" y="0"/>
                  </a:lnTo>
                  <a:close/>
                </a:path>
              </a:pathLst>
            </a:custGeom>
            <a:solidFill>
              <a:srgbClr val="009900"/>
            </a:solidFill>
          </p:spPr>
          <p:txBody>
            <a:bodyPr wrap="square" lIns="0" tIns="0" rIns="0" bIns="0" rtlCol="0"/>
            <a:lstStyle/>
            <a:p/>
          </p:txBody>
        </p:sp>
        <p:sp>
          <p:nvSpPr>
            <p:cNvPr id="6" name="object 6"/>
            <p:cNvSpPr/>
            <p:nvPr/>
          </p:nvSpPr>
          <p:spPr>
            <a:xfrm>
              <a:off x="359409" y="119380"/>
              <a:ext cx="8224520" cy="1032510"/>
            </a:xfrm>
            <a:custGeom>
              <a:avLst/>
              <a:gdLst/>
              <a:ahLst/>
              <a:cxnLst/>
              <a:rect l="l" t="t" r="r" b="b"/>
              <a:pathLst>
                <a:path w="8224520" h="1032510">
                  <a:moveTo>
                    <a:pt x="0" y="172720"/>
                  </a:moveTo>
                  <a:lnTo>
                    <a:pt x="0" y="163829"/>
                  </a:lnTo>
                  <a:lnTo>
                    <a:pt x="1269" y="153670"/>
                  </a:lnTo>
                  <a:lnTo>
                    <a:pt x="2539" y="144779"/>
                  </a:lnTo>
                  <a:lnTo>
                    <a:pt x="3810" y="137160"/>
                  </a:lnTo>
                  <a:lnTo>
                    <a:pt x="6350" y="127000"/>
                  </a:lnTo>
                  <a:lnTo>
                    <a:pt x="8889" y="119379"/>
                  </a:lnTo>
                  <a:lnTo>
                    <a:pt x="11429" y="110490"/>
                  </a:lnTo>
                  <a:lnTo>
                    <a:pt x="15239" y="102870"/>
                  </a:lnTo>
                  <a:lnTo>
                    <a:pt x="19050" y="93979"/>
                  </a:lnTo>
                  <a:lnTo>
                    <a:pt x="22860" y="86360"/>
                  </a:lnTo>
                  <a:lnTo>
                    <a:pt x="27939" y="78740"/>
                  </a:lnTo>
                  <a:lnTo>
                    <a:pt x="33019" y="71120"/>
                  </a:lnTo>
                  <a:lnTo>
                    <a:pt x="39369" y="63500"/>
                  </a:lnTo>
                  <a:lnTo>
                    <a:pt x="44450" y="57150"/>
                  </a:lnTo>
                  <a:lnTo>
                    <a:pt x="50799" y="50800"/>
                  </a:lnTo>
                  <a:lnTo>
                    <a:pt x="57149" y="44450"/>
                  </a:lnTo>
                  <a:lnTo>
                    <a:pt x="63499" y="38100"/>
                  </a:lnTo>
                  <a:lnTo>
                    <a:pt x="71119" y="33020"/>
                  </a:lnTo>
                  <a:lnTo>
                    <a:pt x="78739" y="27940"/>
                  </a:lnTo>
                  <a:lnTo>
                    <a:pt x="86360" y="22860"/>
                  </a:lnTo>
                  <a:lnTo>
                    <a:pt x="93980" y="19050"/>
                  </a:lnTo>
                  <a:lnTo>
                    <a:pt x="102869" y="15240"/>
                  </a:lnTo>
                  <a:lnTo>
                    <a:pt x="110489" y="11429"/>
                  </a:lnTo>
                  <a:lnTo>
                    <a:pt x="119380" y="8890"/>
                  </a:lnTo>
                  <a:lnTo>
                    <a:pt x="128269" y="6350"/>
                  </a:lnTo>
                  <a:lnTo>
                    <a:pt x="137160" y="3810"/>
                  </a:lnTo>
                  <a:lnTo>
                    <a:pt x="144780" y="2540"/>
                  </a:lnTo>
                  <a:lnTo>
                    <a:pt x="154940" y="1270"/>
                  </a:lnTo>
                  <a:lnTo>
                    <a:pt x="163830" y="0"/>
                  </a:lnTo>
                  <a:lnTo>
                    <a:pt x="172719" y="0"/>
                  </a:lnTo>
                  <a:lnTo>
                    <a:pt x="8051800" y="0"/>
                  </a:lnTo>
                  <a:lnTo>
                    <a:pt x="8061960" y="0"/>
                  </a:lnTo>
                  <a:lnTo>
                    <a:pt x="8070850" y="1270"/>
                  </a:lnTo>
                  <a:lnTo>
                    <a:pt x="8079740" y="2540"/>
                  </a:lnTo>
                  <a:lnTo>
                    <a:pt x="8087360" y="3810"/>
                  </a:lnTo>
                  <a:lnTo>
                    <a:pt x="8097520" y="6350"/>
                  </a:lnTo>
                  <a:lnTo>
                    <a:pt x="8105140" y="8890"/>
                  </a:lnTo>
                  <a:lnTo>
                    <a:pt x="8114030" y="11429"/>
                  </a:lnTo>
                  <a:lnTo>
                    <a:pt x="8121650" y="15240"/>
                  </a:lnTo>
                  <a:lnTo>
                    <a:pt x="8130540" y="19050"/>
                  </a:lnTo>
                  <a:lnTo>
                    <a:pt x="8138160" y="22860"/>
                  </a:lnTo>
                  <a:lnTo>
                    <a:pt x="8145780" y="27940"/>
                  </a:lnTo>
                  <a:lnTo>
                    <a:pt x="8153400" y="33020"/>
                  </a:lnTo>
                  <a:lnTo>
                    <a:pt x="8161020" y="38100"/>
                  </a:lnTo>
                  <a:lnTo>
                    <a:pt x="8167370" y="44450"/>
                  </a:lnTo>
                  <a:lnTo>
                    <a:pt x="8173720" y="50800"/>
                  </a:lnTo>
                  <a:lnTo>
                    <a:pt x="8180070" y="57150"/>
                  </a:lnTo>
                  <a:lnTo>
                    <a:pt x="8186420" y="63500"/>
                  </a:lnTo>
                  <a:lnTo>
                    <a:pt x="8191500" y="71120"/>
                  </a:lnTo>
                  <a:lnTo>
                    <a:pt x="8196580" y="78740"/>
                  </a:lnTo>
                  <a:lnTo>
                    <a:pt x="8201660" y="86360"/>
                  </a:lnTo>
                  <a:lnTo>
                    <a:pt x="8205470" y="93979"/>
                  </a:lnTo>
                  <a:lnTo>
                    <a:pt x="8209280" y="102870"/>
                  </a:lnTo>
                  <a:lnTo>
                    <a:pt x="8213090" y="110490"/>
                  </a:lnTo>
                  <a:lnTo>
                    <a:pt x="8215630" y="119379"/>
                  </a:lnTo>
                  <a:lnTo>
                    <a:pt x="8218170" y="127000"/>
                  </a:lnTo>
                  <a:lnTo>
                    <a:pt x="8220710" y="137160"/>
                  </a:lnTo>
                  <a:lnTo>
                    <a:pt x="8221980" y="144779"/>
                  </a:lnTo>
                  <a:lnTo>
                    <a:pt x="8223250" y="153670"/>
                  </a:lnTo>
                  <a:lnTo>
                    <a:pt x="8224520" y="163829"/>
                  </a:lnTo>
                  <a:lnTo>
                    <a:pt x="8224520" y="172720"/>
                  </a:lnTo>
                  <a:lnTo>
                    <a:pt x="8224520" y="859790"/>
                  </a:lnTo>
                  <a:lnTo>
                    <a:pt x="8224520" y="868680"/>
                  </a:lnTo>
                  <a:lnTo>
                    <a:pt x="8223250" y="877570"/>
                  </a:lnTo>
                  <a:lnTo>
                    <a:pt x="8223250" y="887730"/>
                  </a:lnTo>
                  <a:lnTo>
                    <a:pt x="8220710" y="895350"/>
                  </a:lnTo>
                  <a:lnTo>
                    <a:pt x="8219440" y="904240"/>
                  </a:lnTo>
                  <a:lnTo>
                    <a:pt x="8216900" y="913130"/>
                  </a:lnTo>
                  <a:lnTo>
                    <a:pt x="8213090" y="922020"/>
                  </a:lnTo>
                  <a:lnTo>
                    <a:pt x="8210550" y="929640"/>
                  </a:lnTo>
                  <a:lnTo>
                    <a:pt x="8205470" y="938530"/>
                  </a:lnTo>
                  <a:lnTo>
                    <a:pt x="8201660" y="946150"/>
                  </a:lnTo>
                  <a:lnTo>
                    <a:pt x="8196580" y="953770"/>
                  </a:lnTo>
                  <a:lnTo>
                    <a:pt x="8191500" y="961390"/>
                  </a:lnTo>
                  <a:lnTo>
                    <a:pt x="8186420" y="969010"/>
                  </a:lnTo>
                  <a:lnTo>
                    <a:pt x="8180070" y="975360"/>
                  </a:lnTo>
                  <a:lnTo>
                    <a:pt x="8174990" y="981710"/>
                  </a:lnTo>
                  <a:lnTo>
                    <a:pt x="8167370" y="988060"/>
                  </a:lnTo>
                  <a:lnTo>
                    <a:pt x="8161020" y="993140"/>
                  </a:lnTo>
                  <a:lnTo>
                    <a:pt x="8153400" y="999490"/>
                  </a:lnTo>
                  <a:lnTo>
                    <a:pt x="8145780" y="1004570"/>
                  </a:lnTo>
                  <a:lnTo>
                    <a:pt x="8138160" y="1009650"/>
                  </a:lnTo>
                  <a:lnTo>
                    <a:pt x="8130540" y="1013460"/>
                  </a:lnTo>
                  <a:lnTo>
                    <a:pt x="8122920" y="1017270"/>
                  </a:lnTo>
                  <a:lnTo>
                    <a:pt x="8114030" y="1021080"/>
                  </a:lnTo>
                  <a:lnTo>
                    <a:pt x="8106410" y="1023620"/>
                  </a:lnTo>
                  <a:lnTo>
                    <a:pt x="8097520" y="1026160"/>
                  </a:lnTo>
                  <a:lnTo>
                    <a:pt x="8088630" y="1028700"/>
                  </a:lnTo>
                  <a:lnTo>
                    <a:pt x="8079740" y="1029970"/>
                  </a:lnTo>
                  <a:lnTo>
                    <a:pt x="8070850" y="1031240"/>
                  </a:lnTo>
                  <a:lnTo>
                    <a:pt x="8061960" y="1032510"/>
                  </a:lnTo>
                  <a:lnTo>
                    <a:pt x="8053070" y="1032510"/>
                  </a:lnTo>
                  <a:lnTo>
                    <a:pt x="172719" y="1032510"/>
                  </a:lnTo>
                  <a:lnTo>
                    <a:pt x="163830" y="1032510"/>
                  </a:lnTo>
                  <a:lnTo>
                    <a:pt x="154940" y="1031240"/>
                  </a:lnTo>
                  <a:lnTo>
                    <a:pt x="144780" y="1029970"/>
                  </a:lnTo>
                  <a:lnTo>
                    <a:pt x="137160" y="1028700"/>
                  </a:lnTo>
                  <a:lnTo>
                    <a:pt x="128269" y="1027430"/>
                  </a:lnTo>
                  <a:lnTo>
                    <a:pt x="119380" y="1024890"/>
                  </a:lnTo>
                  <a:lnTo>
                    <a:pt x="110489" y="1021080"/>
                  </a:lnTo>
                  <a:lnTo>
                    <a:pt x="102869" y="1017270"/>
                  </a:lnTo>
                  <a:lnTo>
                    <a:pt x="93980" y="1013460"/>
                  </a:lnTo>
                  <a:lnTo>
                    <a:pt x="86360" y="1009650"/>
                  </a:lnTo>
                  <a:lnTo>
                    <a:pt x="78739" y="1004570"/>
                  </a:lnTo>
                  <a:lnTo>
                    <a:pt x="71119" y="999490"/>
                  </a:lnTo>
                  <a:lnTo>
                    <a:pt x="63499" y="994410"/>
                  </a:lnTo>
                  <a:lnTo>
                    <a:pt x="57149" y="988060"/>
                  </a:lnTo>
                  <a:lnTo>
                    <a:pt x="50799" y="981710"/>
                  </a:lnTo>
                  <a:lnTo>
                    <a:pt x="44450" y="975360"/>
                  </a:lnTo>
                  <a:lnTo>
                    <a:pt x="39369" y="969010"/>
                  </a:lnTo>
                  <a:lnTo>
                    <a:pt x="33019" y="961390"/>
                  </a:lnTo>
                  <a:lnTo>
                    <a:pt x="27939" y="953770"/>
                  </a:lnTo>
                  <a:lnTo>
                    <a:pt x="22860" y="946150"/>
                  </a:lnTo>
                  <a:lnTo>
                    <a:pt x="19050" y="938530"/>
                  </a:lnTo>
                  <a:lnTo>
                    <a:pt x="15239" y="930910"/>
                  </a:lnTo>
                  <a:lnTo>
                    <a:pt x="11429" y="922020"/>
                  </a:lnTo>
                  <a:lnTo>
                    <a:pt x="8889" y="914400"/>
                  </a:lnTo>
                  <a:lnTo>
                    <a:pt x="6350" y="905510"/>
                  </a:lnTo>
                  <a:lnTo>
                    <a:pt x="3810" y="896620"/>
                  </a:lnTo>
                  <a:lnTo>
                    <a:pt x="2539" y="887730"/>
                  </a:lnTo>
                  <a:lnTo>
                    <a:pt x="1269" y="878840"/>
                  </a:lnTo>
                  <a:lnTo>
                    <a:pt x="0" y="869950"/>
                  </a:lnTo>
                  <a:lnTo>
                    <a:pt x="0" y="861060"/>
                  </a:lnTo>
                  <a:lnTo>
                    <a:pt x="0" y="172720"/>
                  </a:lnTo>
                  <a:close/>
                </a:path>
              </a:pathLst>
            </a:custGeom>
            <a:ln w="25518">
              <a:solidFill>
                <a:srgbClr val="FFFFFF"/>
              </a:solidFill>
            </a:ln>
          </p:spPr>
          <p:txBody>
            <a:bodyPr wrap="square" lIns="0" tIns="0" rIns="0" bIns="0" rtlCol="0"/>
            <a:lstStyle/>
            <a:p/>
          </p:txBody>
        </p:sp>
        <p:sp>
          <p:nvSpPr>
            <p:cNvPr id="7" name="object 7"/>
            <p:cNvSpPr/>
            <p:nvPr/>
          </p:nvSpPr>
          <p:spPr>
            <a:xfrm>
              <a:off x="346646" y="106628"/>
              <a:ext cx="8250555" cy="1058545"/>
            </a:xfrm>
            <a:custGeom>
              <a:avLst/>
              <a:gdLst/>
              <a:ahLst/>
              <a:cxnLst/>
              <a:rect l="l" t="t" r="r" b="b"/>
              <a:pathLst>
                <a:path w="8250555" h="105854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058545">
                  <a:moveTo>
                    <a:pt x="8250034" y="1045260"/>
                  </a:moveTo>
                  <a:lnTo>
                    <a:pt x="8246300" y="1036243"/>
                  </a:lnTo>
                  <a:lnTo>
                    <a:pt x="8237283" y="1032510"/>
                  </a:lnTo>
                  <a:lnTo>
                    <a:pt x="8228254" y="1036243"/>
                  </a:lnTo>
                  <a:lnTo>
                    <a:pt x="8224520" y="1045260"/>
                  </a:lnTo>
                  <a:lnTo>
                    <a:pt x="8228254" y="1054290"/>
                  </a:lnTo>
                  <a:lnTo>
                    <a:pt x="8237283" y="1058024"/>
                  </a:lnTo>
                  <a:lnTo>
                    <a:pt x="8246300" y="1054290"/>
                  </a:lnTo>
                  <a:lnTo>
                    <a:pt x="8250034" y="10452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576580" y="142852"/>
            <a:ext cx="7924510" cy="813043"/>
          </a:xfrm>
          <a:prstGeom prst="rect">
            <a:avLst/>
          </a:prstGeom>
        </p:spPr>
        <p:txBody>
          <a:bodyPr vert="horz" wrap="square" lIns="0" tIns="12700" rIns="0" bIns="0" rtlCol="0">
            <a:spAutoFit/>
          </a:bodyPr>
          <a:lstStyle/>
          <a:p>
            <a:pPr marL="12700" marR="5080" indent="73660">
              <a:lnSpc>
                <a:spcPct val="100000"/>
              </a:lnSpc>
              <a:spcBef>
                <a:spcPts val="100"/>
              </a:spcBef>
            </a:pPr>
            <a:r>
              <a:rPr lang="el-GR" sz="2600" b="0" i="1" u="none" dirty="0" smtClean="0">
                <a:solidFill>
                  <a:srgbClr val="FFFFFF"/>
                </a:solidFill>
                <a:latin typeface="Calibri" panose="020F0502020204030204"/>
                <a:cs typeface="Calibri" panose="020F0502020204030204"/>
              </a:rPr>
              <a:t>   3.3. </a:t>
            </a:r>
            <a:r>
              <a:rPr sz="2600" b="0" i="1" u="none" smtClean="0">
                <a:solidFill>
                  <a:srgbClr val="FFFFFF"/>
                </a:solidFill>
                <a:latin typeface="Calibri" panose="020F0502020204030204"/>
                <a:cs typeface="Calibri" panose="020F0502020204030204"/>
              </a:rPr>
              <a:t>Ρύθμιση</a:t>
            </a:r>
            <a:r>
              <a:rPr sz="2600" b="0" i="1" u="none" spc="-45" smtClean="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και</a:t>
            </a:r>
            <a:r>
              <a:rPr sz="2600" b="0" i="1" u="none" spc="-35"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μεταβολή</a:t>
            </a:r>
            <a:r>
              <a:rPr sz="2600" b="0" i="1" u="none" spc="-4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του</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χρονισμού</a:t>
            </a:r>
            <a:r>
              <a:rPr sz="2600" b="0" i="1" u="none" spc="-3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της</a:t>
            </a:r>
            <a:r>
              <a:rPr sz="2600" b="0" i="1" u="none" spc="-30">
                <a:solidFill>
                  <a:srgbClr val="FFFFFF"/>
                </a:solidFill>
                <a:latin typeface="Calibri" panose="020F0502020204030204"/>
                <a:cs typeface="Calibri" panose="020F0502020204030204"/>
              </a:rPr>
              <a:t> </a:t>
            </a:r>
            <a:r>
              <a:rPr sz="2600" b="0" i="1" u="none" spc="-10" smtClean="0">
                <a:solidFill>
                  <a:srgbClr val="FFFFFF"/>
                </a:solidFill>
                <a:latin typeface="Calibri" panose="020F0502020204030204"/>
                <a:cs typeface="Calibri" panose="020F0502020204030204"/>
              </a:rPr>
              <a:t>έγχυσης</a:t>
            </a:r>
            <a:r>
              <a:rPr lang="el-GR" sz="2600" b="0" i="1" u="none" spc="-10" dirty="0" smtClean="0">
                <a:solidFill>
                  <a:srgbClr val="FFFFFF"/>
                </a:solidFill>
                <a:latin typeface="Calibri" panose="020F0502020204030204"/>
                <a:cs typeface="Calibri" panose="020F0502020204030204"/>
              </a:rPr>
              <a:t>.</a:t>
            </a:r>
            <a:br>
              <a:rPr lang="el-GR" sz="2600" b="0" i="1" u="none" spc="-10" dirty="0" smtClean="0">
                <a:solidFill>
                  <a:srgbClr val="FFFFFF"/>
                </a:solidFill>
                <a:latin typeface="Calibri" panose="020F0502020204030204"/>
                <a:cs typeface="Calibri" panose="020F0502020204030204"/>
              </a:rPr>
            </a:br>
            <a:r>
              <a:rPr lang="el-GR" sz="2600" b="0" i="1" u="none" spc="-10"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Ρύθμιση</a:t>
            </a:r>
            <a:r>
              <a:rPr lang="el-GR" sz="2600" b="0" i="1" u="none" spc="-25"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έναρξης</a:t>
            </a:r>
            <a:r>
              <a:rPr lang="el-GR" sz="2600" b="0" i="1" u="none" spc="-15"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με</a:t>
            </a:r>
            <a:r>
              <a:rPr lang="el-GR" sz="2600" b="0" i="1" u="none" spc="-15" dirty="0" smtClean="0">
                <a:solidFill>
                  <a:srgbClr val="FFFFFF"/>
                </a:solidFill>
                <a:latin typeface="Calibri" panose="020F0502020204030204"/>
                <a:cs typeface="Calibri" panose="020F0502020204030204"/>
              </a:rPr>
              <a:t> </a:t>
            </a:r>
            <a:r>
              <a:rPr lang="el-GR" sz="2600" b="0" i="1" u="none" dirty="0" smtClean="0">
                <a:solidFill>
                  <a:srgbClr val="FFFFFF"/>
                </a:solidFill>
                <a:latin typeface="Calibri" panose="020F0502020204030204"/>
                <a:cs typeface="Calibri" panose="020F0502020204030204"/>
              </a:rPr>
              <a:t>μετατόπιση</a:t>
            </a:r>
            <a:r>
              <a:rPr lang="el-GR" sz="2600" b="0" i="1" u="none" spc="-15" dirty="0" smtClean="0">
                <a:solidFill>
                  <a:srgbClr val="FFFFFF"/>
                </a:solidFill>
                <a:latin typeface="Calibri" panose="020F0502020204030204"/>
                <a:cs typeface="Calibri" panose="020F0502020204030204"/>
              </a:rPr>
              <a:t> </a:t>
            </a:r>
            <a:r>
              <a:rPr lang="el-GR" sz="2600" b="0" i="1" u="none" spc="-10" dirty="0" err="1" smtClean="0">
                <a:solidFill>
                  <a:srgbClr val="FFFFFF"/>
                </a:solidFill>
                <a:latin typeface="Calibri" panose="020F0502020204030204"/>
                <a:cs typeface="Calibri" panose="020F0502020204030204"/>
              </a:rPr>
              <a:t>εκκέντρου</a:t>
            </a:r>
            <a:r>
              <a:rPr lang="el-GR" sz="2600" b="0" i="1" u="none" spc="-10" dirty="0" smtClean="0">
                <a:solidFill>
                  <a:srgbClr val="FFFFFF"/>
                </a:solidFill>
                <a:latin typeface="Calibri" panose="020F0502020204030204"/>
                <a:cs typeface="Calibri" panose="020F0502020204030204"/>
              </a:rPr>
              <a:t>.</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143510" y="1071880"/>
            <a:ext cx="8856980" cy="5642610"/>
            <a:chOff x="143510" y="1071880"/>
            <a:chExt cx="8856980" cy="5642610"/>
          </a:xfrm>
        </p:grpSpPr>
        <p:sp>
          <p:nvSpPr>
            <p:cNvPr id="3" name="object 3"/>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BD4B4"/>
            </a:solidFill>
          </p:spPr>
          <p:txBody>
            <a:bodyPr wrap="square" lIns="0" tIns="0" rIns="0" bIns="0" rtlCol="0"/>
            <a:lstStyle/>
            <a:p/>
          </p:txBody>
        </p:sp>
        <p:sp>
          <p:nvSpPr>
            <p:cNvPr id="4" name="object 4"/>
            <p:cNvSpPr/>
            <p:nvPr/>
          </p:nvSpPr>
          <p:spPr>
            <a:xfrm>
              <a:off x="2777489" y="2771140"/>
              <a:ext cx="3589020" cy="0"/>
            </a:xfrm>
            <a:custGeom>
              <a:avLst/>
              <a:gdLst/>
              <a:ahLst/>
              <a:cxnLst/>
              <a:rect l="l" t="t" r="r" b="b"/>
              <a:pathLst>
                <a:path w="3589020">
                  <a:moveTo>
                    <a:pt x="0" y="0"/>
                  </a:moveTo>
                  <a:lnTo>
                    <a:pt x="3589020" y="0"/>
                  </a:lnTo>
                </a:path>
              </a:pathLst>
            </a:custGeom>
            <a:ln w="64769">
              <a:solidFill>
                <a:srgbClr val="000000"/>
              </a:solidFill>
            </a:ln>
          </p:spPr>
          <p:txBody>
            <a:bodyPr wrap="square" lIns="0" tIns="0" rIns="0" bIns="0" rtlCol="0"/>
            <a:lstStyle/>
            <a:p/>
          </p:txBody>
        </p:sp>
        <p:sp>
          <p:nvSpPr>
            <p:cNvPr id="5" name="object 5"/>
            <p:cNvSpPr/>
            <p:nvPr/>
          </p:nvSpPr>
          <p:spPr>
            <a:xfrm>
              <a:off x="1517649" y="3776980"/>
              <a:ext cx="6108700" cy="0"/>
            </a:xfrm>
            <a:custGeom>
              <a:avLst/>
              <a:gdLst/>
              <a:ahLst/>
              <a:cxnLst/>
              <a:rect l="l" t="t" r="r" b="b"/>
              <a:pathLst>
                <a:path w="6108700">
                  <a:moveTo>
                    <a:pt x="0" y="0"/>
                  </a:moveTo>
                  <a:lnTo>
                    <a:pt x="6108700" y="0"/>
                  </a:lnTo>
                </a:path>
              </a:pathLst>
            </a:custGeom>
            <a:ln w="64769">
              <a:solidFill>
                <a:srgbClr val="000000"/>
              </a:solidFill>
            </a:ln>
          </p:spPr>
          <p:txBody>
            <a:bodyPr wrap="square" lIns="0" tIns="0" rIns="0" bIns="0" rtlCol="0"/>
            <a:lstStyle/>
            <a:p/>
          </p:txBody>
        </p:sp>
        <p:sp>
          <p:nvSpPr>
            <p:cNvPr id="6" name="object 6"/>
            <p:cNvSpPr/>
            <p:nvPr/>
          </p:nvSpPr>
          <p:spPr>
            <a:xfrm>
              <a:off x="607060" y="4781550"/>
              <a:ext cx="7929880" cy="0"/>
            </a:xfrm>
            <a:custGeom>
              <a:avLst/>
              <a:gdLst/>
              <a:ahLst/>
              <a:cxnLst/>
              <a:rect l="l" t="t" r="r" b="b"/>
              <a:pathLst>
                <a:path w="7929880">
                  <a:moveTo>
                    <a:pt x="0" y="0"/>
                  </a:moveTo>
                  <a:lnTo>
                    <a:pt x="7929880" y="0"/>
                  </a:lnTo>
                </a:path>
              </a:pathLst>
            </a:custGeom>
            <a:ln w="64769">
              <a:solidFill>
                <a:srgbClr val="000000"/>
              </a:solidFill>
            </a:ln>
          </p:spPr>
          <p:txBody>
            <a:bodyPr wrap="square" lIns="0" tIns="0" rIns="0" bIns="0" rtlCol="0"/>
            <a:lstStyle/>
            <a:p/>
          </p:txBody>
        </p:sp>
      </p:grpSp>
      <p:sp>
        <p:nvSpPr>
          <p:cNvPr id="7" name="object 7"/>
          <p:cNvSpPr txBox="1">
            <a:spLocks noGrp="1"/>
          </p:cNvSpPr>
          <p:nvPr>
            <p:ph type="body" idx="1"/>
          </p:nvPr>
        </p:nvSpPr>
        <p:spPr>
          <a:prstGeom prst="rect">
            <a:avLst/>
          </a:prstGeom>
        </p:spPr>
        <p:txBody>
          <a:bodyPr vert="horz" wrap="square" lIns="0" tIns="792479" rIns="0" bIns="0" rtlCol="0">
            <a:spAutoFit/>
          </a:bodyPr>
          <a:lstStyle/>
          <a:p>
            <a:pPr marL="50800" marR="5080" indent="6985" algn="ctr">
              <a:lnSpc>
                <a:spcPct val="100000"/>
              </a:lnSpc>
              <a:spcBef>
                <a:spcPts val="100"/>
              </a:spcBef>
            </a:pPr>
            <a:r>
              <a:rPr sz="6600" b="0" spc="-10" dirty="0">
                <a:latin typeface="Arial Black" panose="020B0A04020102020204"/>
                <a:cs typeface="Arial Black" panose="020B0A04020102020204"/>
              </a:rPr>
              <a:t>ΑΝΤΛΙΑ ΠΕΤΡΕΛΑΙΟΥ </a:t>
            </a:r>
            <a:r>
              <a:rPr sz="6600" b="0" dirty="0">
                <a:latin typeface="Arial Black" panose="020B0A04020102020204"/>
                <a:cs typeface="Arial Black" panose="020B0A04020102020204"/>
              </a:rPr>
              <a:t>ΥΨΗΛΗΣ </a:t>
            </a:r>
            <a:r>
              <a:rPr sz="6600" b="0" spc="-10" dirty="0">
                <a:latin typeface="Arial Black" panose="020B0A04020102020204"/>
                <a:cs typeface="Arial Black" panose="020B0A04020102020204"/>
              </a:rPr>
              <a:t>ΠΙΕΣΗΣ </a:t>
            </a:r>
            <a:r>
              <a:rPr sz="6600" b="0" spc="-10" dirty="0">
                <a:solidFill>
                  <a:srgbClr val="FF0000"/>
                </a:solidFill>
                <a:latin typeface="Arial Black" panose="020B0A04020102020204"/>
                <a:cs typeface="Arial Black" panose="020B0A04020102020204"/>
              </a:rPr>
              <a:t>BOSCH</a:t>
            </a:r>
            <a:endParaRPr sz="6600">
              <a:latin typeface="Arial Black" panose="020B0A04020102020204"/>
              <a:cs typeface="Arial Black" panose="020B0A04020102020204"/>
            </a:endParaRPr>
          </a:p>
        </p:txBody>
      </p:sp>
      <p:sp>
        <p:nvSpPr>
          <p:cNvPr id="8" name="object 8"/>
          <p:cNvSpPr/>
          <p:nvPr/>
        </p:nvSpPr>
        <p:spPr>
          <a:xfrm>
            <a:off x="2917189" y="5787390"/>
            <a:ext cx="3309620" cy="0"/>
          </a:xfrm>
          <a:custGeom>
            <a:avLst/>
            <a:gdLst/>
            <a:ahLst/>
            <a:cxnLst/>
            <a:rect l="l" t="t" r="r" b="b"/>
            <a:pathLst>
              <a:path w="3309620">
                <a:moveTo>
                  <a:pt x="0" y="0"/>
                </a:moveTo>
                <a:lnTo>
                  <a:pt x="3309620" y="0"/>
                </a:lnTo>
              </a:path>
            </a:pathLst>
          </a:custGeom>
          <a:ln w="64769">
            <a:solidFill>
              <a:srgbClr val="FF0000"/>
            </a:solidFill>
          </a:ln>
        </p:spPr>
        <p:txBody>
          <a:bodyPr wrap="square" lIns="0" tIns="0" rIns="0" bIns="0" rtlCol="0"/>
          <a:lstStyle/>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0" name="object 10"/>
          <p:cNvSpPr txBox="1">
            <a:spLocks noGrp="1"/>
          </p:cNvSpPr>
          <p:nvPr>
            <p:ph type="title"/>
          </p:nvPr>
        </p:nvSpPr>
        <p:spPr>
          <a:xfrm>
            <a:off x="285720" y="214289"/>
            <a:ext cx="8429019" cy="657872"/>
          </a:xfrm>
          <a:prstGeom prst="rect">
            <a:avLst/>
          </a:prstGeom>
        </p:spPr>
        <p:txBody>
          <a:bodyPr vert="horz" wrap="square" lIns="0" tIns="331470" rIns="0" bIns="0" rtlCol="0">
            <a:spAutoFit/>
          </a:bodyPr>
          <a:lstStyle/>
          <a:p>
            <a:pPr marL="6350">
              <a:lnSpc>
                <a:spcPct val="100000"/>
              </a:lnSpc>
              <a:spcBef>
                <a:spcPts val="110"/>
              </a:spcBef>
            </a:pPr>
            <a:r>
              <a:rPr lang="el-GR" sz="2100" b="0" u="none" spc="-25" dirty="0" smtClean="0">
                <a:solidFill>
                  <a:srgbClr val="FF0000"/>
                </a:solidFill>
                <a:latin typeface="Arial Black" panose="020B0A04020102020204"/>
                <a:cs typeface="Arial Black" panose="020B0A04020102020204"/>
              </a:rPr>
              <a:t> 3.3. </a:t>
            </a:r>
            <a:r>
              <a:rPr sz="2100" b="0" u="none" spc="-25" smtClean="0">
                <a:solidFill>
                  <a:srgbClr val="FF0000"/>
                </a:solidFill>
                <a:latin typeface="Arial Black" panose="020B0A04020102020204"/>
                <a:cs typeface="Arial Black" panose="020B0A04020102020204"/>
              </a:rPr>
              <a:t> </a:t>
            </a:r>
            <a:r>
              <a:rPr sz="2100" b="0" u="none" dirty="0">
                <a:solidFill>
                  <a:srgbClr val="FFFFFF"/>
                </a:solidFill>
                <a:latin typeface="Arial Black" panose="020B0A04020102020204"/>
                <a:cs typeface="Arial Black" panose="020B0A04020102020204"/>
              </a:rPr>
              <a:t>ΡΥΘΜΙΣΗ ΑΝΤΛΙΩΝ ΠΕΤΡΕΛΑΙΟΥ</a:t>
            </a:r>
            <a:r>
              <a:rPr sz="2100" b="0" u="none" spc="-10" dirty="0">
                <a:solidFill>
                  <a:srgbClr val="FFFFFF"/>
                </a:solidFill>
                <a:uFill>
                  <a:solidFill>
                    <a:srgbClr val="FFFFFF"/>
                  </a:solidFill>
                </a:uFill>
                <a:latin typeface="Arial Black" panose="020B0A04020102020204"/>
                <a:cs typeface="Arial Black" panose="020B0A04020102020204"/>
              </a:rPr>
              <a:t> </a:t>
            </a:r>
            <a:r>
              <a:rPr sz="2100" b="0" u="none">
                <a:solidFill>
                  <a:srgbClr val="FFFFFF"/>
                </a:solidFill>
                <a:latin typeface="Arial Black" panose="020B0A04020102020204"/>
                <a:cs typeface="Arial Black" panose="020B0A04020102020204"/>
              </a:rPr>
              <a:t>ΥΨΗΛΗΣ </a:t>
            </a:r>
            <a:r>
              <a:rPr sz="2100" b="0" u="none" spc="-10" smtClean="0">
                <a:solidFill>
                  <a:srgbClr val="FFFFFF"/>
                </a:solidFill>
                <a:uFill>
                  <a:solidFill>
                    <a:srgbClr val="FFFFFF"/>
                  </a:solidFill>
                </a:uFill>
                <a:latin typeface="Arial Black" panose="020B0A04020102020204"/>
                <a:cs typeface="Arial Black" panose="020B0A04020102020204"/>
              </a:rPr>
              <a:t>ΠΙΕΣ</a:t>
            </a:r>
            <a:r>
              <a:rPr lang="el-GR" sz="2100" b="0" u="none" spc="-10" dirty="0" smtClean="0">
                <a:solidFill>
                  <a:srgbClr val="FFFFFF"/>
                </a:solidFill>
                <a:uFill>
                  <a:solidFill>
                    <a:srgbClr val="FFFFFF"/>
                  </a:solidFill>
                </a:uFill>
                <a:latin typeface="Arial Black" panose="020B0A04020102020204"/>
                <a:cs typeface="Arial Black" panose="020B0A04020102020204"/>
              </a:rPr>
              <a:t>Η</a:t>
            </a:r>
            <a:r>
              <a:rPr sz="2100" b="0" u="none" spc="-10" smtClean="0">
                <a:solidFill>
                  <a:srgbClr val="FFFFFF"/>
                </a:solidFill>
                <a:uFill>
                  <a:solidFill>
                    <a:srgbClr val="FFFFFF"/>
                  </a:solidFill>
                </a:uFill>
                <a:latin typeface="Arial Black" panose="020B0A04020102020204"/>
                <a:cs typeface="Arial Black" panose="020B0A04020102020204"/>
              </a:rPr>
              <a:t>Σ</a:t>
            </a:r>
            <a:endParaRPr sz="21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23138" y="1150343"/>
            <a:ext cx="4273393" cy="5375528"/>
          </a:xfrm>
          <a:prstGeom prst="rect">
            <a:avLst/>
          </a:prstGeom>
        </p:spPr>
      </p:pic>
      <p:sp>
        <p:nvSpPr>
          <p:cNvPr id="3" name="object 3"/>
          <p:cNvSpPr txBox="1"/>
          <p:nvPr/>
        </p:nvSpPr>
        <p:spPr>
          <a:xfrm>
            <a:off x="4726940" y="1136650"/>
            <a:ext cx="4083050" cy="5289550"/>
          </a:xfrm>
          <a:prstGeom prst="rect">
            <a:avLst/>
          </a:prstGeom>
        </p:spPr>
        <p:txBody>
          <a:bodyPr vert="horz" wrap="square" lIns="0" tIns="52069" rIns="0" bIns="0" rtlCol="0">
            <a:spAutoFit/>
          </a:bodyPr>
          <a:lstStyle/>
          <a:p>
            <a:pPr marL="12700">
              <a:lnSpc>
                <a:spcPct val="100000"/>
              </a:lnSpc>
              <a:spcBef>
                <a:spcPts val="410"/>
              </a:spcBef>
            </a:pPr>
            <a:r>
              <a:rPr sz="1600" b="1" u="sng" spc="-10" dirty="0">
                <a:solidFill>
                  <a:srgbClr val="FF0000"/>
                </a:solidFill>
                <a:uFill>
                  <a:solidFill>
                    <a:srgbClr val="FF0000"/>
                  </a:solidFill>
                </a:uFill>
                <a:latin typeface="Calibri" panose="020F0502020204030204"/>
                <a:cs typeface="Calibri" panose="020F0502020204030204"/>
              </a:rPr>
              <a:t>ΡΥΘΜΙΣΗ</a:t>
            </a:r>
            <a:r>
              <a:rPr sz="1600" b="1" u="sng" spc="-55" dirty="0">
                <a:solidFill>
                  <a:srgbClr val="FF0000"/>
                </a:solidFill>
                <a:uFill>
                  <a:solidFill>
                    <a:srgbClr val="FF0000"/>
                  </a:solidFill>
                </a:uFill>
                <a:latin typeface="Calibri" panose="020F0502020204030204"/>
                <a:cs typeface="Calibri" panose="020F0502020204030204"/>
              </a:rPr>
              <a:t> </a:t>
            </a:r>
            <a:r>
              <a:rPr sz="1600" b="1" u="sng" spc="-10" dirty="0">
                <a:solidFill>
                  <a:srgbClr val="FF0000"/>
                </a:solidFill>
                <a:uFill>
                  <a:solidFill>
                    <a:srgbClr val="FF0000"/>
                  </a:solidFill>
                </a:uFill>
                <a:latin typeface="Calibri" panose="020F0502020204030204"/>
                <a:cs typeface="Calibri" panose="020F0502020204030204"/>
              </a:rPr>
              <a:t>ΑΝΤΛΙΑΣ</a:t>
            </a:r>
            <a:endParaRPr sz="1600">
              <a:latin typeface="Calibri" panose="020F0502020204030204"/>
              <a:cs typeface="Calibri" panose="020F0502020204030204"/>
            </a:endParaRPr>
          </a:p>
          <a:p>
            <a:pPr marL="12700">
              <a:lnSpc>
                <a:spcPct val="100000"/>
              </a:lnSpc>
              <a:spcBef>
                <a:spcPts val="310"/>
              </a:spcBef>
            </a:pPr>
            <a:r>
              <a:rPr sz="1600" b="1" dirty="0">
                <a:latin typeface="Calibri" panose="020F0502020204030204"/>
                <a:cs typeface="Calibri" panose="020F0502020204030204"/>
              </a:rPr>
              <a:t>Η</a:t>
            </a:r>
            <a:r>
              <a:rPr sz="1600" b="1" spc="-20" dirty="0">
                <a:latin typeface="Calibri" panose="020F0502020204030204"/>
                <a:cs typeface="Calibri" panose="020F0502020204030204"/>
              </a:rPr>
              <a:t> </a:t>
            </a:r>
            <a:r>
              <a:rPr sz="1600" b="1" spc="-10" dirty="0">
                <a:latin typeface="Calibri" panose="020F0502020204030204"/>
                <a:cs typeface="Calibri" panose="020F0502020204030204"/>
              </a:rPr>
              <a:t>ΡΥΘΜΙΣΗ</a:t>
            </a:r>
            <a:r>
              <a:rPr sz="1600" b="1" spc="-20" dirty="0">
                <a:latin typeface="Calibri" panose="020F0502020204030204"/>
                <a:cs typeface="Calibri" panose="020F0502020204030204"/>
              </a:rPr>
              <a:t> </a:t>
            </a:r>
            <a:r>
              <a:rPr sz="1600" b="1" spc="-10" dirty="0">
                <a:latin typeface="Calibri" panose="020F0502020204030204"/>
                <a:cs typeface="Calibri" panose="020F0502020204030204"/>
              </a:rPr>
              <a:t>ΠΕΡΙΛΑΜΒΑΝΕΙ</a:t>
            </a:r>
            <a:r>
              <a:rPr sz="1600" b="1" spc="-20" dirty="0">
                <a:latin typeface="Calibri" panose="020F0502020204030204"/>
                <a:cs typeface="Calibri" panose="020F0502020204030204"/>
              </a:rPr>
              <a:t> </a:t>
            </a:r>
            <a:r>
              <a:rPr sz="1600" b="1" dirty="0">
                <a:latin typeface="Calibri" panose="020F0502020204030204"/>
                <a:cs typeface="Calibri" panose="020F0502020204030204"/>
              </a:rPr>
              <a:t>2</a:t>
            </a:r>
            <a:r>
              <a:rPr sz="1600" b="1" spc="-25" dirty="0">
                <a:latin typeface="Calibri" panose="020F0502020204030204"/>
                <a:cs typeface="Calibri" panose="020F0502020204030204"/>
              </a:rPr>
              <a:t> </a:t>
            </a:r>
            <a:r>
              <a:rPr sz="1600" b="1" spc="-10" dirty="0">
                <a:latin typeface="Calibri" panose="020F0502020204030204"/>
                <a:cs typeface="Calibri" panose="020F0502020204030204"/>
              </a:rPr>
              <a:t>ΠΡΑΓΜΑΤΑ.</a:t>
            </a:r>
            <a:endParaRPr sz="1600">
              <a:latin typeface="Calibri" panose="020F0502020204030204"/>
              <a:cs typeface="Calibri" panose="020F0502020204030204"/>
            </a:endParaRPr>
          </a:p>
          <a:p>
            <a:pPr marL="355600" marR="5080" indent="-342900">
              <a:lnSpc>
                <a:spcPct val="100000"/>
              </a:lnSpc>
              <a:spcBef>
                <a:spcPts val="310"/>
              </a:spcBef>
              <a:buAutoNum type="arabicPeriod"/>
              <a:tabLst>
                <a:tab pos="354965" algn="l"/>
                <a:tab pos="355600" algn="l"/>
              </a:tabLst>
            </a:pPr>
            <a:r>
              <a:rPr sz="1600" b="1" u="sng" spc="-10" dirty="0">
                <a:solidFill>
                  <a:srgbClr val="E36B09"/>
                </a:solidFill>
                <a:uFill>
                  <a:solidFill>
                    <a:srgbClr val="E36B09"/>
                  </a:solidFill>
                </a:uFill>
                <a:latin typeface="Calibri" panose="020F0502020204030204"/>
                <a:cs typeface="Calibri" panose="020F0502020204030204"/>
              </a:rPr>
              <a:t>ΠΑΡΟΧΗ</a:t>
            </a:r>
            <a:r>
              <a:rPr sz="1600" b="1" u="sng" spc="-35" dirty="0">
                <a:solidFill>
                  <a:srgbClr val="E36B09"/>
                </a:solidFill>
                <a:uFill>
                  <a:solidFill>
                    <a:srgbClr val="E36B09"/>
                  </a:solidFill>
                </a:uFill>
                <a:latin typeface="Calibri" panose="020F0502020204030204"/>
                <a:cs typeface="Calibri" panose="020F0502020204030204"/>
              </a:rPr>
              <a:t> </a:t>
            </a:r>
            <a:r>
              <a:rPr sz="1600" b="1" u="sng" spc="-25" dirty="0">
                <a:solidFill>
                  <a:srgbClr val="E36B09"/>
                </a:solidFill>
                <a:uFill>
                  <a:solidFill>
                    <a:srgbClr val="E36B09"/>
                  </a:solidFill>
                </a:uFill>
                <a:latin typeface="Calibri" panose="020F0502020204030204"/>
                <a:cs typeface="Calibri" panose="020F0502020204030204"/>
              </a:rPr>
              <a:t>ΚΑΥΣΙΜΟΥ</a:t>
            </a:r>
            <a:r>
              <a:rPr sz="1600" b="1" spc="-35" dirty="0">
                <a:solidFill>
                  <a:srgbClr val="E36B09"/>
                </a:solidFill>
                <a:latin typeface="Calibri" panose="020F0502020204030204"/>
                <a:cs typeface="Calibri" panose="020F0502020204030204"/>
              </a:rPr>
              <a:t> </a:t>
            </a:r>
            <a:r>
              <a:rPr sz="1600" b="1" dirty="0">
                <a:latin typeface="Calibri" panose="020F0502020204030204"/>
                <a:cs typeface="Calibri" panose="020F0502020204030204"/>
              </a:rPr>
              <a:t>Η</a:t>
            </a:r>
            <a:r>
              <a:rPr sz="1600" b="1" spc="-30" dirty="0">
                <a:latin typeface="Calibri" panose="020F0502020204030204"/>
                <a:cs typeface="Calibri" panose="020F0502020204030204"/>
              </a:rPr>
              <a:t> </a:t>
            </a:r>
            <a:r>
              <a:rPr sz="1600" b="1" dirty="0">
                <a:latin typeface="Calibri" panose="020F0502020204030204"/>
                <a:cs typeface="Calibri" panose="020F0502020204030204"/>
              </a:rPr>
              <a:t>ΟΠΟΙΑ</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ΓΙΝΕΤΑΙ</a:t>
            </a:r>
            <a:r>
              <a:rPr sz="1600" b="1" spc="-30" dirty="0">
                <a:latin typeface="Calibri" panose="020F0502020204030204"/>
                <a:cs typeface="Calibri" panose="020F0502020204030204"/>
              </a:rPr>
              <a:t> </a:t>
            </a:r>
            <a:r>
              <a:rPr sz="1600" b="1" spc="-20" dirty="0">
                <a:latin typeface="Calibri" panose="020F0502020204030204"/>
                <a:cs typeface="Calibri" panose="020F0502020204030204"/>
              </a:rPr>
              <a:t>ΕΙΤΕ </a:t>
            </a:r>
            <a:r>
              <a:rPr sz="1600" b="1" dirty="0">
                <a:latin typeface="Calibri" panose="020F0502020204030204"/>
                <a:cs typeface="Calibri" panose="020F0502020204030204"/>
              </a:rPr>
              <a:t>ΜΕ</a:t>
            </a:r>
            <a:r>
              <a:rPr sz="1600" b="1" spc="-50" dirty="0">
                <a:latin typeface="Calibri" panose="020F0502020204030204"/>
                <a:cs typeface="Calibri" panose="020F0502020204030204"/>
              </a:rPr>
              <a:t> </a:t>
            </a:r>
            <a:r>
              <a:rPr sz="1600" b="1" dirty="0">
                <a:latin typeface="Calibri" panose="020F0502020204030204"/>
                <a:cs typeface="Calibri" panose="020F0502020204030204"/>
              </a:rPr>
              <a:t>ΜΟΝΩΜΕΝΑ</a:t>
            </a:r>
            <a:r>
              <a:rPr sz="1600" b="1" spc="-45" dirty="0">
                <a:latin typeface="Calibri" panose="020F0502020204030204"/>
                <a:cs typeface="Calibri" panose="020F0502020204030204"/>
              </a:rPr>
              <a:t> </a:t>
            </a:r>
            <a:r>
              <a:rPr sz="1600" b="1" dirty="0">
                <a:latin typeface="Calibri" panose="020F0502020204030204"/>
                <a:cs typeface="Calibri" panose="020F0502020204030204"/>
              </a:rPr>
              <a:t>ΓΙΑ</a:t>
            </a:r>
            <a:r>
              <a:rPr sz="1600" b="1" spc="-55" dirty="0">
                <a:latin typeface="Calibri" panose="020F0502020204030204"/>
                <a:cs typeface="Calibri" panose="020F0502020204030204"/>
              </a:rPr>
              <a:t> </a:t>
            </a:r>
            <a:r>
              <a:rPr sz="1600" b="1" dirty="0">
                <a:latin typeface="Calibri" panose="020F0502020204030204"/>
                <a:cs typeface="Calibri" panose="020F0502020204030204"/>
              </a:rPr>
              <a:t>ΚΑΘΕ</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ΚΥΛΙΝΔΡΟ</a:t>
            </a:r>
            <a:r>
              <a:rPr sz="1600" b="1" spc="-35" dirty="0">
                <a:latin typeface="Calibri" panose="020F0502020204030204"/>
                <a:cs typeface="Calibri" panose="020F0502020204030204"/>
              </a:rPr>
              <a:t> </a:t>
            </a:r>
            <a:r>
              <a:rPr sz="1600" b="1" spc="-20" dirty="0">
                <a:latin typeface="Calibri" panose="020F0502020204030204"/>
                <a:cs typeface="Calibri" panose="020F0502020204030204"/>
              </a:rPr>
              <a:t>ΜΕΣΟ </a:t>
            </a:r>
            <a:r>
              <a:rPr sz="1600" b="1" spc="-10" dirty="0">
                <a:latin typeface="Calibri" panose="020F0502020204030204"/>
                <a:cs typeface="Calibri" panose="020F0502020204030204"/>
              </a:rPr>
              <a:t>ΤΟΥ</a:t>
            </a:r>
            <a:r>
              <a:rPr sz="1600" b="1" spc="-55" dirty="0">
                <a:latin typeface="Calibri" panose="020F0502020204030204"/>
                <a:cs typeface="Calibri" panose="020F0502020204030204"/>
              </a:rPr>
              <a:t> </a:t>
            </a:r>
            <a:r>
              <a:rPr sz="1600" b="1" spc="-20" dirty="0">
                <a:latin typeface="Calibri" panose="020F0502020204030204"/>
                <a:cs typeface="Calibri" panose="020F0502020204030204"/>
              </a:rPr>
              <a:t>ΟΔΟΝΤΩΤΟΥ</a:t>
            </a:r>
            <a:r>
              <a:rPr sz="1600" b="1" spc="-55" dirty="0">
                <a:latin typeface="Calibri" panose="020F0502020204030204"/>
                <a:cs typeface="Calibri" panose="020F0502020204030204"/>
              </a:rPr>
              <a:t> </a:t>
            </a:r>
            <a:r>
              <a:rPr sz="1600" b="1" dirty="0">
                <a:latin typeface="Calibri" panose="020F0502020204030204"/>
                <a:cs typeface="Calibri" panose="020F0502020204030204"/>
              </a:rPr>
              <a:t>ΚΑΝΟΝΑΣ</a:t>
            </a:r>
            <a:r>
              <a:rPr sz="1600" b="1" spc="-50" dirty="0">
                <a:latin typeface="Calibri" panose="020F0502020204030204"/>
                <a:cs typeface="Calibri" panose="020F0502020204030204"/>
              </a:rPr>
              <a:t> </a:t>
            </a:r>
            <a:r>
              <a:rPr sz="1600" b="1" spc="-25" dirty="0">
                <a:latin typeface="Calibri" panose="020F0502020204030204"/>
                <a:cs typeface="Calibri" panose="020F0502020204030204"/>
              </a:rPr>
              <a:t>ΚΑΙ </a:t>
            </a:r>
            <a:r>
              <a:rPr sz="1600" b="1" dirty="0">
                <a:latin typeface="Calibri" panose="020F0502020204030204"/>
                <a:cs typeface="Calibri" panose="020F0502020204030204"/>
              </a:rPr>
              <a:t>ΔΙΑΣΤΡΟΦΗΣ</a:t>
            </a:r>
            <a:r>
              <a:rPr sz="1600" b="1" spc="-5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5"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45" dirty="0">
                <a:latin typeface="Calibri" panose="020F0502020204030204"/>
                <a:cs typeface="Calibri" panose="020F0502020204030204"/>
              </a:rPr>
              <a:t> </a:t>
            </a:r>
            <a:r>
              <a:rPr sz="1600" b="1" dirty="0">
                <a:latin typeface="Calibri" panose="020F0502020204030204"/>
                <a:cs typeface="Calibri" panose="020F0502020204030204"/>
              </a:rPr>
              <a:t>ΕΙΤΕ</a:t>
            </a:r>
            <a:r>
              <a:rPr sz="1600" b="1" spc="-40" dirty="0">
                <a:latin typeface="Calibri" panose="020F0502020204030204"/>
                <a:cs typeface="Calibri" panose="020F0502020204030204"/>
              </a:rPr>
              <a:t> </a:t>
            </a:r>
            <a:r>
              <a:rPr sz="1600" b="1" spc="-25" dirty="0">
                <a:latin typeface="Calibri" panose="020F0502020204030204"/>
                <a:cs typeface="Calibri" panose="020F0502020204030204"/>
              </a:rPr>
              <a:t>ΑΠΟ </a:t>
            </a:r>
            <a:r>
              <a:rPr sz="1600" b="1" dirty="0">
                <a:latin typeface="Calibri" panose="020F0502020204030204"/>
                <a:cs typeface="Calibri" panose="020F0502020204030204"/>
              </a:rPr>
              <a:t>ΤΟ</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ΧΕΙΡΙΣΤΗΡΙΟ</a:t>
            </a:r>
            <a:r>
              <a:rPr sz="1600" b="1" spc="-3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35" dirty="0">
                <a:latin typeface="Calibri" panose="020F0502020204030204"/>
                <a:cs typeface="Calibri" panose="020F0502020204030204"/>
              </a:rPr>
              <a:t> </a:t>
            </a:r>
            <a:r>
              <a:rPr sz="1600" b="1" dirty="0">
                <a:latin typeface="Calibri" panose="020F0502020204030204"/>
                <a:cs typeface="Calibri" panose="020F0502020204030204"/>
              </a:rPr>
              <a:t>ΤΗΝ</a:t>
            </a:r>
            <a:r>
              <a:rPr sz="1600" b="1" spc="-40" dirty="0">
                <a:latin typeface="Calibri" panose="020F0502020204030204"/>
                <a:cs typeface="Calibri" panose="020F0502020204030204"/>
              </a:rPr>
              <a:t> </a:t>
            </a:r>
            <a:r>
              <a:rPr sz="1600" b="1" dirty="0">
                <a:latin typeface="Calibri" panose="020F0502020204030204"/>
                <a:cs typeface="Calibri" panose="020F0502020204030204"/>
              </a:rPr>
              <a:t>ΚΥΡΙΩΣ</a:t>
            </a:r>
            <a:r>
              <a:rPr sz="1600" b="1" spc="-40" dirty="0">
                <a:latin typeface="Calibri" panose="020F0502020204030204"/>
                <a:cs typeface="Calibri" panose="020F0502020204030204"/>
              </a:rPr>
              <a:t> </a:t>
            </a:r>
            <a:r>
              <a:rPr sz="1600" b="1" dirty="0">
                <a:latin typeface="Calibri" panose="020F0502020204030204"/>
                <a:cs typeface="Calibri" panose="020F0502020204030204"/>
              </a:rPr>
              <a:t>ΝΤΙΖΑ</a:t>
            </a:r>
            <a:r>
              <a:rPr sz="1600" b="1" spc="-40" dirty="0">
                <a:latin typeface="Calibri" panose="020F0502020204030204"/>
                <a:cs typeface="Calibri" panose="020F0502020204030204"/>
              </a:rPr>
              <a:t> </a:t>
            </a:r>
            <a:r>
              <a:rPr sz="1600" b="1" spc="-25" dirty="0">
                <a:latin typeface="Calibri" panose="020F0502020204030204"/>
                <a:cs typeface="Calibri" panose="020F0502020204030204"/>
              </a:rPr>
              <a:t>ΓΙΑ </a:t>
            </a:r>
            <a:r>
              <a:rPr sz="1600" b="1" spc="-20" dirty="0">
                <a:latin typeface="Calibri" panose="020F0502020204030204"/>
                <a:cs typeface="Calibri" panose="020F0502020204030204"/>
              </a:rPr>
              <a:t>ΟΛΟΥΣ</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ΤΟΥΣ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ΚΥΛΙΝΔΡΟΥΣ</a:t>
            </a:r>
            <a:r>
              <a:rPr sz="1600" b="1" spc="-30" dirty="0">
                <a:latin typeface="Calibri" panose="020F0502020204030204"/>
                <a:cs typeface="Calibri" panose="020F0502020204030204"/>
              </a:rPr>
              <a:t> </a:t>
            </a:r>
            <a:r>
              <a:rPr sz="1600" b="1" dirty="0">
                <a:latin typeface="Calibri" panose="020F0502020204030204"/>
                <a:cs typeface="Calibri" panose="020F0502020204030204"/>
              </a:rPr>
              <a:t>ΤΗΣ</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ΜΗΧΑΝΗΣ.</a:t>
            </a:r>
            <a:endParaRPr sz="1600">
              <a:latin typeface="Calibri" panose="020F0502020204030204"/>
              <a:cs typeface="Calibri" panose="020F0502020204030204"/>
            </a:endParaRPr>
          </a:p>
          <a:p>
            <a:pPr marL="355600" marR="27940" indent="-342900">
              <a:lnSpc>
                <a:spcPct val="100000"/>
              </a:lnSpc>
              <a:spcBef>
                <a:spcPts val="285"/>
              </a:spcBef>
              <a:buAutoNum type="arabicPeriod"/>
              <a:tabLst>
                <a:tab pos="354965" algn="l"/>
                <a:tab pos="355600" algn="l"/>
              </a:tabLst>
            </a:pPr>
            <a:r>
              <a:rPr sz="1600" b="1" u="sng" spc="-10" dirty="0">
                <a:solidFill>
                  <a:srgbClr val="E36B09"/>
                </a:solidFill>
                <a:uFill>
                  <a:solidFill>
                    <a:srgbClr val="E36B09"/>
                  </a:solidFill>
                </a:uFill>
                <a:latin typeface="Calibri" panose="020F0502020204030204"/>
                <a:cs typeface="Calibri" panose="020F0502020204030204"/>
              </a:rPr>
              <a:t>ΡΥΘΜΙΣΗ</a:t>
            </a:r>
            <a:r>
              <a:rPr sz="1600" b="1" u="sng" spc="-35" dirty="0">
                <a:solidFill>
                  <a:srgbClr val="E36B09"/>
                </a:solidFill>
                <a:uFill>
                  <a:solidFill>
                    <a:srgbClr val="E36B09"/>
                  </a:solidFill>
                </a:uFill>
                <a:latin typeface="Calibri" panose="020F0502020204030204"/>
                <a:cs typeface="Calibri" panose="020F0502020204030204"/>
              </a:rPr>
              <a:t> </a:t>
            </a:r>
            <a:r>
              <a:rPr sz="1600" b="1" u="sng" dirty="0">
                <a:solidFill>
                  <a:srgbClr val="E36B09"/>
                </a:solidFill>
                <a:uFill>
                  <a:solidFill>
                    <a:srgbClr val="E36B09"/>
                  </a:solidFill>
                </a:uFill>
                <a:latin typeface="Calibri" panose="020F0502020204030204"/>
                <a:cs typeface="Calibri" panose="020F0502020204030204"/>
              </a:rPr>
              <a:t>ΠΡΟΠΟΡΙΑΣ</a:t>
            </a:r>
            <a:r>
              <a:rPr sz="1600" b="1" spc="295" dirty="0">
                <a:solidFill>
                  <a:srgbClr val="E36B09"/>
                </a:solidFill>
                <a:latin typeface="Calibri" panose="020F0502020204030204"/>
                <a:cs typeface="Calibri" panose="020F0502020204030204"/>
              </a:rPr>
              <a:t> </a:t>
            </a:r>
            <a:r>
              <a:rPr sz="1600" b="1" dirty="0">
                <a:latin typeface="Calibri" panose="020F0502020204030204"/>
                <a:cs typeface="Calibri" panose="020F0502020204030204"/>
              </a:rPr>
              <a:t>Η</a:t>
            </a:r>
            <a:r>
              <a:rPr sz="1600" b="1" spc="-40" dirty="0">
                <a:latin typeface="Calibri" panose="020F0502020204030204"/>
                <a:cs typeface="Calibri" panose="020F0502020204030204"/>
              </a:rPr>
              <a:t> </a:t>
            </a:r>
            <a:r>
              <a:rPr sz="1600" b="1" dirty="0">
                <a:latin typeface="Calibri" panose="020F0502020204030204"/>
                <a:cs typeface="Calibri" panose="020F0502020204030204"/>
              </a:rPr>
              <a:t>ΟΠΟΙΑ</a:t>
            </a:r>
            <a:r>
              <a:rPr sz="1600" b="1" spc="-45" dirty="0">
                <a:latin typeface="Calibri" panose="020F0502020204030204"/>
                <a:cs typeface="Calibri" panose="020F0502020204030204"/>
              </a:rPr>
              <a:t> </a:t>
            </a:r>
            <a:r>
              <a:rPr sz="1600" b="1" spc="-20" dirty="0">
                <a:latin typeface="Calibri" panose="020F0502020204030204"/>
                <a:cs typeface="Calibri" panose="020F0502020204030204"/>
              </a:rPr>
              <a:t>ΓΙΝΕΤΑΙ</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ΓΙΑ </a:t>
            </a:r>
            <a:r>
              <a:rPr sz="1600" b="1" spc="-20" dirty="0">
                <a:latin typeface="Calibri" panose="020F0502020204030204"/>
                <a:cs typeface="Calibri" panose="020F0502020204030204"/>
              </a:rPr>
              <a:t>ΜΕΤΑΒΟΛΗΣ</a:t>
            </a:r>
            <a:r>
              <a:rPr sz="1600" b="1" spc="-50" dirty="0">
                <a:latin typeface="Calibri" panose="020F0502020204030204"/>
                <a:cs typeface="Calibri" panose="020F0502020204030204"/>
              </a:rPr>
              <a:t> </a:t>
            </a:r>
            <a:r>
              <a:rPr sz="1600" b="1" dirty="0">
                <a:latin typeface="Calibri" panose="020F0502020204030204"/>
                <a:cs typeface="Calibri" panose="020F0502020204030204"/>
              </a:rPr>
              <a:t>ΤΗΣ</a:t>
            </a:r>
            <a:r>
              <a:rPr sz="1600" b="1" spc="-25" dirty="0">
                <a:latin typeface="Calibri" panose="020F0502020204030204"/>
                <a:cs typeface="Calibri" panose="020F0502020204030204"/>
              </a:rPr>
              <a:t> </a:t>
            </a:r>
            <a:r>
              <a:rPr sz="1600" b="1" dirty="0">
                <a:latin typeface="Calibri" panose="020F0502020204030204"/>
                <a:cs typeface="Calibri" panose="020F0502020204030204"/>
              </a:rPr>
              <a:t>ΘΕΣΕΩΣ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ΤΩΝ </a:t>
            </a:r>
            <a:r>
              <a:rPr sz="1600" b="1" spc="-10" dirty="0">
                <a:latin typeface="Calibri" panose="020F0502020204030204"/>
                <a:cs typeface="Calibri" panose="020F0502020204030204"/>
              </a:rPr>
              <a:t>ΕΜΒΟΛΙΣΚΩΝ</a:t>
            </a:r>
            <a:r>
              <a:rPr sz="1600" b="1" spc="-45" dirty="0">
                <a:latin typeface="Calibri" panose="020F0502020204030204"/>
                <a:cs typeface="Calibri" panose="020F0502020204030204"/>
              </a:rPr>
              <a:t> </a:t>
            </a:r>
            <a:r>
              <a:rPr sz="1600" b="1" dirty="0">
                <a:latin typeface="Calibri" panose="020F0502020204030204"/>
                <a:cs typeface="Calibri" panose="020F0502020204030204"/>
              </a:rPr>
              <a:t>ΠΡΟΣ</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ΤΟΥΣ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ΚΥΛΙΝΔΡΟΥΣ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ΤΗΣ </a:t>
            </a:r>
            <a:r>
              <a:rPr sz="1600" b="1" spc="-20" dirty="0">
                <a:latin typeface="Calibri" panose="020F0502020204030204"/>
                <a:cs typeface="Calibri" panose="020F0502020204030204"/>
              </a:rPr>
              <a:t>ΑΝΤΛΙΑΣ</a:t>
            </a:r>
            <a:r>
              <a:rPr sz="1600" b="1" spc="-35" dirty="0">
                <a:latin typeface="Calibri" panose="020F0502020204030204"/>
                <a:cs typeface="Calibri" panose="020F0502020204030204"/>
              </a:rPr>
              <a:t> </a:t>
            </a:r>
            <a:r>
              <a:rPr sz="1600" b="1" dirty="0">
                <a:latin typeface="Calibri" panose="020F0502020204030204"/>
                <a:cs typeface="Calibri" panose="020F0502020204030204"/>
              </a:rPr>
              <a:t>ΕΙΤΕ</a:t>
            </a:r>
            <a:r>
              <a:rPr sz="1600" b="1" spc="-15" dirty="0">
                <a:latin typeface="Calibri" panose="020F0502020204030204"/>
                <a:cs typeface="Calibri" panose="020F0502020204030204"/>
              </a:rPr>
              <a:t> </a:t>
            </a:r>
            <a:r>
              <a:rPr sz="1600" b="1" dirty="0">
                <a:latin typeface="Calibri" panose="020F0502020204030204"/>
                <a:cs typeface="Calibri" panose="020F0502020204030204"/>
              </a:rPr>
              <a:t>ΔΙΑ</a:t>
            </a:r>
            <a:r>
              <a:rPr sz="1600" b="1" spc="-25" dirty="0">
                <a:latin typeface="Calibri" panose="020F0502020204030204"/>
                <a:cs typeface="Calibri" panose="020F0502020204030204"/>
              </a:rPr>
              <a:t> </a:t>
            </a:r>
            <a:r>
              <a:rPr sz="1600" b="1" spc="-10" dirty="0">
                <a:latin typeface="Calibri" panose="020F0502020204030204"/>
                <a:cs typeface="Calibri" panose="020F0502020204030204"/>
              </a:rPr>
              <a:t>ΠΕΡΙΣΤΡΟΦΗΣ </a:t>
            </a:r>
            <a:r>
              <a:rPr sz="1600" b="1" spc="-25" dirty="0">
                <a:latin typeface="Calibri" panose="020F0502020204030204"/>
                <a:cs typeface="Calibri" panose="020F0502020204030204"/>
              </a:rPr>
              <a:t>ΤΟΥ </a:t>
            </a:r>
            <a:r>
              <a:rPr sz="1600" b="1" dirty="0">
                <a:latin typeface="Calibri" panose="020F0502020204030204"/>
                <a:cs typeface="Calibri" panose="020F0502020204030204"/>
              </a:rPr>
              <a:t>ΚΝΩΔΑΚΑ</a:t>
            </a:r>
            <a:r>
              <a:rPr sz="1600" b="1" spc="-50" dirty="0">
                <a:latin typeface="Calibri" panose="020F0502020204030204"/>
                <a:cs typeface="Calibri" panose="020F0502020204030204"/>
              </a:rPr>
              <a:t> </a:t>
            </a:r>
            <a:r>
              <a:rPr sz="1600" b="1" dirty="0">
                <a:latin typeface="Calibri" panose="020F0502020204030204"/>
                <a:cs typeface="Calibri" panose="020F0502020204030204"/>
              </a:rPr>
              <a:t>ΕΙΤΕ</a:t>
            </a:r>
            <a:r>
              <a:rPr sz="1600" b="1" spc="-40" dirty="0">
                <a:latin typeface="Calibri" panose="020F0502020204030204"/>
                <a:cs typeface="Calibri" panose="020F0502020204030204"/>
              </a:rPr>
              <a:t> </a:t>
            </a:r>
            <a:r>
              <a:rPr sz="1600" b="1" dirty="0">
                <a:latin typeface="Calibri" panose="020F0502020204030204"/>
                <a:cs typeface="Calibri" panose="020F0502020204030204"/>
              </a:rPr>
              <a:t>ΜΕΣΟ</a:t>
            </a:r>
            <a:r>
              <a:rPr sz="1600" b="1" spc="-40" dirty="0">
                <a:latin typeface="Calibri" panose="020F0502020204030204"/>
                <a:cs typeface="Calibri" panose="020F0502020204030204"/>
              </a:rPr>
              <a:t> </a:t>
            </a:r>
            <a:r>
              <a:rPr sz="1600" b="1" dirty="0">
                <a:latin typeface="Calibri" panose="020F0502020204030204"/>
                <a:cs typeface="Calibri" panose="020F0502020204030204"/>
              </a:rPr>
              <a:t>ΑΛΛΟΝ</a:t>
            </a:r>
            <a:r>
              <a:rPr sz="1600" b="1" spc="-55" dirty="0">
                <a:latin typeface="Calibri" panose="020F0502020204030204"/>
                <a:cs typeface="Calibri" panose="020F0502020204030204"/>
              </a:rPr>
              <a:t> </a:t>
            </a:r>
            <a:r>
              <a:rPr sz="1600" b="1" dirty="0">
                <a:latin typeface="Calibri" panose="020F0502020204030204"/>
                <a:cs typeface="Calibri" panose="020F0502020204030204"/>
              </a:rPr>
              <a:t>υΟΠΟ</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ΠΟΥ </a:t>
            </a:r>
            <a:r>
              <a:rPr sz="1600" b="1" spc="-10" dirty="0">
                <a:latin typeface="Calibri" panose="020F0502020204030204"/>
                <a:cs typeface="Calibri" panose="020F0502020204030204"/>
              </a:rPr>
              <a:t>ΥΠΟΔΕΙΚΝΕΙΟΥΝ</a:t>
            </a:r>
            <a:r>
              <a:rPr sz="1600" b="1" spc="-20" dirty="0">
                <a:latin typeface="Calibri" panose="020F0502020204030204"/>
                <a:cs typeface="Calibri" panose="020F0502020204030204"/>
              </a:rPr>
              <a:t> </a:t>
            </a:r>
            <a:r>
              <a:rPr sz="1600" b="1" dirty="0">
                <a:latin typeface="Calibri" panose="020F0502020204030204"/>
                <a:cs typeface="Calibri" panose="020F0502020204030204"/>
              </a:rPr>
              <a:t>ΟΙ</a:t>
            </a:r>
            <a:r>
              <a:rPr sz="1600" b="1" spc="-5" dirty="0">
                <a:latin typeface="Calibri" panose="020F0502020204030204"/>
                <a:cs typeface="Calibri" panose="020F0502020204030204"/>
              </a:rPr>
              <a:t> </a:t>
            </a:r>
            <a:r>
              <a:rPr sz="1600" b="1" spc="-40" dirty="0">
                <a:latin typeface="Calibri" panose="020F0502020204030204"/>
                <a:cs typeface="Calibri" panose="020F0502020204030204"/>
              </a:rPr>
              <a:t>ΚΑΤΑΣΚΕΥΑΣΤΕΣ</a:t>
            </a:r>
            <a:r>
              <a:rPr sz="1600" b="1" spc="-10" dirty="0">
                <a:latin typeface="Calibri" panose="020F0502020204030204"/>
                <a:cs typeface="Calibri" panose="020F0502020204030204"/>
              </a:rPr>
              <a:t> </a:t>
            </a:r>
            <a:r>
              <a:rPr sz="1600" b="1" spc="-25" dirty="0">
                <a:latin typeface="Calibri" panose="020F0502020204030204"/>
                <a:cs typeface="Calibri" panose="020F0502020204030204"/>
              </a:rPr>
              <a:t>ΓΙΑ </a:t>
            </a:r>
            <a:r>
              <a:rPr sz="1600" b="1" dirty="0">
                <a:latin typeface="Calibri" panose="020F0502020204030204"/>
                <a:cs typeface="Calibri" panose="020F0502020204030204"/>
              </a:rPr>
              <a:t>ΚΑΘΕ</a:t>
            </a:r>
            <a:r>
              <a:rPr sz="1600" b="1" spc="-65" dirty="0">
                <a:latin typeface="Calibri" panose="020F0502020204030204"/>
                <a:cs typeface="Calibri" panose="020F0502020204030204"/>
              </a:rPr>
              <a:t> </a:t>
            </a:r>
            <a:r>
              <a:rPr sz="1600" b="1" dirty="0">
                <a:latin typeface="Calibri" panose="020F0502020204030204"/>
                <a:cs typeface="Calibri" panose="020F0502020204030204"/>
              </a:rPr>
              <a:t>ΤΥΠΟΥ</a:t>
            </a:r>
            <a:r>
              <a:rPr sz="1600" b="1" spc="-65" dirty="0">
                <a:latin typeface="Calibri" panose="020F0502020204030204"/>
                <a:cs typeface="Calibri" panose="020F0502020204030204"/>
              </a:rPr>
              <a:t> </a:t>
            </a:r>
            <a:r>
              <a:rPr sz="1600" b="1" dirty="0">
                <a:latin typeface="Calibri" panose="020F0502020204030204"/>
                <a:cs typeface="Calibri" panose="020F0502020204030204"/>
              </a:rPr>
              <a:t>ΜΗΧΑΝΗΣ,</a:t>
            </a:r>
            <a:r>
              <a:rPr sz="1600" b="1" spc="-60" dirty="0">
                <a:latin typeface="Calibri" panose="020F0502020204030204"/>
                <a:cs typeface="Calibri" panose="020F0502020204030204"/>
              </a:rPr>
              <a:t> </a:t>
            </a:r>
            <a:r>
              <a:rPr sz="1600" b="1" dirty="0">
                <a:latin typeface="Calibri" panose="020F0502020204030204"/>
                <a:cs typeface="Calibri" panose="020F0502020204030204"/>
              </a:rPr>
              <a:t>Π.Χ.</a:t>
            </a:r>
            <a:r>
              <a:rPr sz="1600" b="1" spc="-65" dirty="0">
                <a:latin typeface="Calibri" panose="020F0502020204030204"/>
                <a:cs typeface="Calibri" panose="020F0502020204030204"/>
              </a:rPr>
              <a:t> </a:t>
            </a:r>
            <a:r>
              <a:rPr sz="1600" b="1" spc="-10" dirty="0">
                <a:latin typeface="Calibri" panose="020F0502020204030204"/>
                <a:cs typeface="Calibri" panose="020F0502020204030204"/>
              </a:rPr>
              <a:t>ΤΟΠΟΘΕΤΗΣΗ </a:t>
            </a:r>
            <a:r>
              <a:rPr sz="1600" b="1" dirty="0">
                <a:latin typeface="Calibri" panose="020F0502020204030204"/>
                <a:cs typeface="Calibri" panose="020F0502020204030204"/>
              </a:rPr>
              <a:t>ΠΡΟΣΘΗΚΩΝ</a:t>
            </a:r>
            <a:r>
              <a:rPr sz="1600" b="1" spc="-55" dirty="0">
                <a:latin typeface="Calibri" panose="020F0502020204030204"/>
                <a:cs typeface="Calibri" panose="020F0502020204030204"/>
              </a:rPr>
              <a:t> </a:t>
            </a:r>
            <a:r>
              <a:rPr sz="1600" b="1" dirty="0">
                <a:latin typeface="Calibri" panose="020F0502020204030204"/>
                <a:cs typeface="Calibri" panose="020F0502020204030204"/>
              </a:rPr>
              <a:t>ΠΟΥ</a:t>
            </a:r>
            <a:r>
              <a:rPr sz="1600" b="1" spc="-35" dirty="0">
                <a:latin typeface="Calibri" panose="020F0502020204030204"/>
                <a:cs typeface="Calibri" panose="020F0502020204030204"/>
              </a:rPr>
              <a:t> </a:t>
            </a:r>
            <a:r>
              <a:rPr sz="1600" b="1" spc="-30" dirty="0">
                <a:latin typeface="Calibri" panose="020F0502020204030204"/>
                <a:cs typeface="Calibri" panose="020F0502020204030204"/>
              </a:rPr>
              <a:t>ΜΕΤΑΒΑΛΟΥΝ</a:t>
            </a:r>
            <a:r>
              <a:rPr sz="1600" b="1" spc="-50" dirty="0">
                <a:latin typeface="Calibri" panose="020F0502020204030204"/>
                <a:cs typeface="Calibri" panose="020F0502020204030204"/>
              </a:rPr>
              <a:t> </a:t>
            </a:r>
            <a:r>
              <a:rPr sz="1600" b="1" dirty="0">
                <a:latin typeface="Calibri" panose="020F0502020204030204"/>
                <a:cs typeface="Calibri" panose="020F0502020204030204"/>
              </a:rPr>
              <a:t>ΤΗΝ</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ΘΕΣΗ </a:t>
            </a:r>
            <a:r>
              <a:rPr sz="1600" b="1" spc="-10" dirty="0">
                <a:latin typeface="Calibri" panose="020F0502020204030204"/>
                <a:cs typeface="Calibri" panose="020F0502020204030204"/>
              </a:rPr>
              <a:t>ΤΟΥ</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40" dirty="0">
                <a:latin typeface="Calibri" panose="020F0502020204030204"/>
                <a:cs typeface="Calibri" panose="020F0502020204030204"/>
              </a:rPr>
              <a:t> </a:t>
            </a:r>
            <a:r>
              <a:rPr sz="1600" b="1" dirty="0">
                <a:latin typeface="Calibri" panose="020F0502020204030204"/>
                <a:cs typeface="Calibri" panose="020F0502020204030204"/>
              </a:rPr>
              <a:t>ΠΡΟΣ</a:t>
            </a:r>
            <a:r>
              <a:rPr sz="1600" b="1" spc="-45" dirty="0">
                <a:latin typeface="Calibri" panose="020F0502020204030204"/>
                <a:cs typeface="Calibri" panose="020F0502020204030204"/>
              </a:rPr>
              <a:t> </a:t>
            </a:r>
            <a:r>
              <a:rPr sz="1600" b="1" dirty="0">
                <a:latin typeface="Calibri" panose="020F0502020204030204"/>
                <a:cs typeface="Calibri" panose="020F0502020204030204"/>
              </a:rPr>
              <a:t>ΤΟ</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ΧΙΤΩΝΙΟ, </a:t>
            </a:r>
            <a:r>
              <a:rPr sz="1600" b="1" spc="-20" dirty="0">
                <a:latin typeface="Calibri" panose="020F0502020204030204"/>
                <a:cs typeface="Calibri" panose="020F0502020204030204"/>
              </a:rPr>
              <a:t>ΚΟΧΛΙΩΝ...</a:t>
            </a:r>
            <a:r>
              <a:rPr sz="1600" b="1" spc="-45" dirty="0">
                <a:latin typeface="Calibri" panose="020F0502020204030204"/>
                <a:cs typeface="Calibri" panose="020F0502020204030204"/>
              </a:rPr>
              <a:t> </a:t>
            </a:r>
            <a:r>
              <a:rPr sz="1600" b="1" dirty="0">
                <a:latin typeface="Calibri" panose="020F0502020204030204"/>
                <a:cs typeface="Calibri" panose="020F0502020204030204"/>
              </a:rPr>
              <a:t>Ο</a:t>
            </a:r>
            <a:r>
              <a:rPr sz="1600" b="1" spc="-30" dirty="0">
                <a:latin typeface="Calibri" panose="020F0502020204030204"/>
                <a:cs typeface="Calibri" panose="020F0502020204030204"/>
              </a:rPr>
              <a:t> </a:t>
            </a:r>
            <a:r>
              <a:rPr sz="1600" b="1" dirty="0">
                <a:latin typeface="Calibri" panose="020F0502020204030204"/>
                <a:cs typeface="Calibri" panose="020F0502020204030204"/>
              </a:rPr>
              <a:t>ΧΡΟΝΟΣ</a:t>
            </a:r>
            <a:r>
              <a:rPr sz="1600" b="1" spc="-40" dirty="0">
                <a:latin typeface="Calibri" panose="020F0502020204030204"/>
                <a:cs typeface="Calibri" panose="020F0502020204030204"/>
              </a:rPr>
              <a:t> </a:t>
            </a:r>
            <a:r>
              <a:rPr sz="1600" b="1" dirty="0">
                <a:latin typeface="Calibri" panose="020F0502020204030204"/>
                <a:cs typeface="Calibri" panose="020F0502020204030204"/>
              </a:rPr>
              <a:t>ΠΟΥ</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ΚΑΘΟΡΙΖΕΙ</a:t>
            </a:r>
            <a:r>
              <a:rPr sz="1600" b="1" spc="-30" dirty="0">
                <a:latin typeface="Calibri" panose="020F0502020204030204"/>
                <a:cs typeface="Calibri" panose="020F0502020204030204"/>
              </a:rPr>
              <a:t> </a:t>
            </a:r>
            <a:r>
              <a:rPr sz="1600" b="1" spc="-25" dirty="0">
                <a:latin typeface="Calibri" panose="020F0502020204030204"/>
                <a:cs typeface="Calibri" panose="020F0502020204030204"/>
              </a:rPr>
              <a:t>ΤΗΝ </a:t>
            </a:r>
            <a:r>
              <a:rPr sz="1600" b="1" dirty="0">
                <a:latin typeface="Calibri" panose="020F0502020204030204"/>
                <a:cs typeface="Calibri" panose="020F0502020204030204"/>
              </a:rPr>
              <a:t>ΣΤΙΓΜΗ</a:t>
            </a:r>
            <a:r>
              <a:rPr sz="1600" b="1" spc="-50" dirty="0">
                <a:latin typeface="Calibri" panose="020F0502020204030204"/>
                <a:cs typeface="Calibri" panose="020F0502020204030204"/>
              </a:rPr>
              <a:t> </a:t>
            </a:r>
            <a:r>
              <a:rPr sz="1600" b="1" dirty="0">
                <a:latin typeface="Calibri" panose="020F0502020204030204"/>
                <a:cs typeface="Calibri" panose="020F0502020204030204"/>
              </a:rPr>
              <a:t>ΠΟΥ</a:t>
            </a:r>
            <a:r>
              <a:rPr sz="1600" b="1" spc="-40" dirty="0">
                <a:latin typeface="Calibri" panose="020F0502020204030204"/>
                <a:cs typeface="Calibri" panose="020F0502020204030204"/>
              </a:rPr>
              <a:t> </a:t>
            </a:r>
            <a:r>
              <a:rPr sz="1600" b="1" spc="-10" dirty="0">
                <a:latin typeface="Calibri" panose="020F0502020204030204"/>
                <a:cs typeface="Calibri" panose="020F0502020204030204"/>
              </a:rPr>
              <a:t>ΑΡΧΙΖΕΙ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Η</a:t>
            </a:r>
            <a:r>
              <a:rPr sz="1600" b="1" spc="-40" dirty="0">
                <a:latin typeface="Calibri" panose="020F0502020204030204"/>
                <a:cs typeface="Calibri" panose="020F0502020204030204"/>
              </a:rPr>
              <a:t> </a:t>
            </a:r>
            <a:r>
              <a:rPr sz="1600" b="1" dirty="0">
                <a:latin typeface="Calibri" panose="020F0502020204030204"/>
                <a:cs typeface="Calibri" panose="020F0502020204030204"/>
              </a:rPr>
              <a:t>ΕΓΧΥΣΗ</a:t>
            </a:r>
            <a:r>
              <a:rPr sz="1600" b="1" spc="-40" dirty="0">
                <a:latin typeface="Calibri" panose="020F0502020204030204"/>
                <a:cs typeface="Calibri" panose="020F0502020204030204"/>
              </a:rPr>
              <a:t> </a:t>
            </a:r>
            <a:r>
              <a:rPr sz="1600" b="1" spc="-10" dirty="0">
                <a:latin typeface="Calibri" panose="020F0502020204030204"/>
                <a:cs typeface="Calibri" panose="020F0502020204030204"/>
              </a:rPr>
              <a:t>ΣΥΜΦΩΝΑ </a:t>
            </a:r>
            <a:r>
              <a:rPr sz="1600" b="1" dirty="0">
                <a:latin typeface="Calibri" panose="020F0502020204030204"/>
                <a:cs typeface="Calibri" panose="020F0502020204030204"/>
              </a:rPr>
              <a:t>ΜΕ</a:t>
            </a:r>
            <a:r>
              <a:rPr sz="1600" b="1" spc="-45" dirty="0">
                <a:latin typeface="Calibri" panose="020F0502020204030204"/>
                <a:cs typeface="Calibri" panose="020F0502020204030204"/>
              </a:rPr>
              <a:t> </a:t>
            </a:r>
            <a:r>
              <a:rPr sz="1600" b="1" dirty="0">
                <a:latin typeface="Calibri" panose="020F0502020204030204"/>
                <a:cs typeface="Calibri" panose="020F0502020204030204"/>
              </a:rPr>
              <a:t>ΤΙΣ</a:t>
            </a:r>
            <a:r>
              <a:rPr sz="1600" b="1" spc="-45" dirty="0">
                <a:latin typeface="Calibri" panose="020F0502020204030204"/>
                <a:cs typeface="Calibri" panose="020F0502020204030204"/>
              </a:rPr>
              <a:t> </a:t>
            </a:r>
            <a:r>
              <a:rPr sz="1600" b="1" dirty="0">
                <a:latin typeface="Calibri" panose="020F0502020204030204"/>
                <a:cs typeface="Calibri" panose="020F0502020204030204"/>
              </a:rPr>
              <a:t>ΜΟΙΡΕΣ</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35" dirty="0">
                <a:latin typeface="Calibri" panose="020F0502020204030204"/>
                <a:cs typeface="Calibri" panose="020F0502020204030204"/>
              </a:rPr>
              <a:t> </a:t>
            </a:r>
            <a:r>
              <a:rPr sz="1600" b="1" spc="-40" dirty="0">
                <a:latin typeface="Calibri" panose="020F0502020204030204"/>
                <a:cs typeface="Calibri" panose="020F0502020204030204"/>
              </a:rPr>
              <a:t>ΣΦΟΝΔΥΛΟΥ</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ΓΙΝΕΤΑΙ </a:t>
            </a:r>
            <a:r>
              <a:rPr sz="1600" b="1" dirty="0">
                <a:latin typeface="Calibri" panose="020F0502020204030204"/>
                <a:cs typeface="Calibri" panose="020F0502020204030204"/>
              </a:rPr>
              <a:t>ΜΕ</a:t>
            </a:r>
            <a:r>
              <a:rPr sz="1600" b="1" spc="-20" dirty="0">
                <a:latin typeface="Calibri" panose="020F0502020204030204"/>
                <a:cs typeface="Calibri" panose="020F0502020204030204"/>
              </a:rPr>
              <a:t> </a:t>
            </a:r>
            <a:r>
              <a:rPr sz="1600" b="1" dirty="0">
                <a:latin typeface="Calibri" panose="020F0502020204030204"/>
                <a:cs typeface="Calibri" panose="020F0502020204030204"/>
              </a:rPr>
              <a:t>ΤΙΣ</a:t>
            </a:r>
            <a:r>
              <a:rPr sz="1600" b="1" spc="-20" dirty="0">
                <a:latin typeface="Calibri" panose="020F0502020204030204"/>
                <a:cs typeface="Calibri" panose="020F0502020204030204"/>
              </a:rPr>
              <a:t> </a:t>
            </a:r>
            <a:r>
              <a:rPr sz="1600" b="1" spc="-10" dirty="0">
                <a:latin typeface="Calibri" panose="020F0502020204030204"/>
                <a:cs typeface="Calibri" panose="020F0502020204030204"/>
              </a:rPr>
              <a:t>ΥΠΟΔΕΙΞΕΙΣ</a:t>
            </a:r>
            <a:r>
              <a:rPr sz="1600" b="1" spc="-20" dirty="0">
                <a:latin typeface="Calibri" panose="020F0502020204030204"/>
                <a:cs typeface="Calibri" panose="020F0502020204030204"/>
              </a:rPr>
              <a:t> </a:t>
            </a:r>
            <a:r>
              <a:rPr sz="1600" b="1" dirty="0">
                <a:latin typeface="Calibri" panose="020F0502020204030204"/>
                <a:cs typeface="Calibri" panose="020F0502020204030204"/>
              </a:rPr>
              <a:t>ΤΩΝ</a:t>
            </a:r>
            <a:r>
              <a:rPr sz="1600" b="1" spc="-10" dirty="0">
                <a:latin typeface="Calibri" panose="020F0502020204030204"/>
                <a:cs typeface="Calibri" panose="020F0502020204030204"/>
              </a:rPr>
              <a:t> ΚΑΤΑΣΚΕΥΑΣΤΩΝ.</a:t>
            </a:r>
            <a:endParaRPr sz="1600">
              <a:latin typeface="Calibri" panose="020F0502020204030204"/>
              <a:cs typeface="Calibri" panose="020F050202020403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08555"/>
          </a:xfrm>
          <a:prstGeom prst="rect">
            <a:avLst/>
          </a:prstGeom>
        </p:spPr>
        <p:txBody>
          <a:bodyPr vert="horz" wrap="square" lIns="0" tIns="191135" rIns="0" bIns="0" rtlCol="0">
            <a:spAutoFit/>
          </a:bodyPr>
          <a:lstStyle/>
          <a:p>
            <a:pPr marL="3077210" marR="5080" indent="-2932430">
              <a:lnSpc>
                <a:spcPts val="2440"/>
              </a:lnSpc>
              <a:spcBef>
                <a:spcPts val="185"/>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heavy"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heavy" spc="-95"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ΠΕΤΡΕΛΑΙΟΥ</a:t>
            </a:r>
            <a:r>
              <a:rPr sz="2050" b="0" u="heavy"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heavy" spc="-100">
                <a:solidFill>
                  <a:srgbClr val="FFFFFF"/>
                </a:solidFill>
                <a:uFill>
                  <a:solidFill>
                    <a:srgbClr val="FFFFFF"/>
                  </a:solidFill>
                </a:uFill>
                <a:latin typeface="Arial Black" panose="020B0A04020102020204"/>
                <a:cs typeface="Arial Black" panose="020B0A04020102020204"/>
              </a:rPr>
              <a:t> </a:t>
            </a:r>
            <a:r>
              <a:rPr sz="2050" b="0" u="heavy" spc="-10" smtClean="0">
                <a:solidFill>
                  <a:srgbClr val="FFFFFF"/>
                </a:solidFill>
                <a:uFill>
                  <a:solidFill>
                    <a:srgbClr val="FFFFFF"/>
                  </a:solidFill>
                </a:uFill>
                <a:latin typeface="Arial Black" panose="020B0A04020102020204"/>
                <a:cs typeface="Arial Black" panose="020B0A04020102020204"/>
              </a:rPr>
              <a:t>ΠΙΕΣ</a:t>
            </a:r>
            <a:r>
              <a:rPr lang="el-GR" sz="2050" b="0" u="heavy" spc="-10" dirty="0" smtClean="0">
                <a:solidFill>
                  <a:srgbClr val="FFFFFF"/>
                </a:solidFill>
                <a:uFill>
                  <a:solidFill>
                    <a:srgbClr val="FFFFFF"/>
                  </a:solidFill>
                </a:uFill>
                <a:latin typeface="Arial Black" panose="020B0A04020102020204"/>
                <a:cs typeface="Arial Black" panose="020B0A04020102020204"/>
              </a:rPr>
              <a:t>Η</a:t>
            </a:r>
            <a:r>
              <a:rPr sz="2050" b="0" u="heavy"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heavy" spc="-100" dirty="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BOSCH</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91490" y="1144270"/>
            <a:ext cx="8098155" cy="1198880"/>
          </a:xfrm>
          <a:prstGeom prst="rect">
            <a:avLst/>
          </a:prstGeom>
        </p:spPr>
        <p:txBody>
          <a:bodyPr vert="horz" wrap="square" lIns="0" tIns="34925" rIns="0" bIns="0" rtlCol="0">
            <a:spAutoFit/>
          </a:bodyPr>
          <a:lstStyle/>
          <a:p>
            <a:pPr marL="12700" marR="5080" indent="69850">
              <a:lnSpc>
                <a:spcPts val="2280"/>
              </a:lnSpc>
              <a:spcBef>
                <a:spcPts val="275"/>
              </a:spcBef>
            </a:pPr>
            <a:r>
              <a:rPr sz="2000" u="none" dirty="0">
                <a:solidFill>
                  <a:srgbClr val="000000"/>
                </a:solidFill>
              </a:rPr>
              <a:t>ΣΕ</a:t>
            </a:r>
            <a:r>
              <a:rPr sz="2000" u="none" spc="-60" dirty="0">
                <a:solidFill>
                  <a:srgbClr val="000000"/>
                </a:solidFill>
              </a:rPr>
              <a:t> </a:t>
            </a:r>
            <a:r>
              <a:rPr sz="2000" u="none" dirty="0">
                <a:solidFill>
                  <a:srgbClr val="000000"/>
                </a:solidFill>
              </a:rPr>
              <a:t>ΜΗΧΑΝΕΣ</a:t>
            </a:r>
            <a:r>
              <a:rPr sz="2000" u="none" spc="-50" dirty="0">
                <a:solidFill>
                  <a:srgbClr val="000000"/>
                </a:solidFill>
              </a:rPr>
              <a:t> </a:t>
            </a:r>
            <a:r>
              <a:rPr sz="2000" u="none" spc="-10" dirty="0">
                <a:solidFill>
                  <a:srgbClr val="000000"/>
                </a:solidFill>
              </a:rPr>
              <a:t>ΣΤΑΘΕΡΩΝ</a:t>
            </a:r>
            <a:r>
              <a:rPr sz="2000" u="none" spc="-50" dirty="0">
                <a:solidFill>
                  <a:srgbClr val="000000"/>
                </a:solidFill>
              </a:rPr>
              <a:t> </a:t>
            </a:r>
            <a:r>
              <a:rPr sz="2000" u="none" dirty="0">
                <a:solidFill>
                  <a:srgbClr val="000000"/>
                </a:solidFill>
              </a:rPr>
              <a:t>ΕΚΚΕΝΤΡΟΦΟΡΩΝ</a:t>
            </a:r>
            <a:r>
              <a:rPr sz="2000" u="none" spc="-55" dirty="0">
                <a:solidFill>
                  <a:srgbClr val="000000"/>
                </a:solidFill>
              </a:rPr>
              <a:t> </a:t>
            </a:r>
            <a:r>
              <a:rPr sz="2000" u="none" dirty="0">
                <a:solidFill>
                  <a:srgbClr val="000000"/>
                </a:solidFill>
              </a:rPr>
              <a:t>Η</a:t>
            </a:r>
            <a:r>
              <a:rPr sz="2000" u="none" spc="-50" dirty="0">
                <a:solidFill>
                  <a:srgbClr val="000000"/>
                </a:solidFill>
              </a:rPr>
              <a:t> </a:t>
            </a:r>
            <a:r>
              <a:rPr sz="2000" u="none" spc="-10" dirty="0">
                <a:solidFill>
                  <a:srgbClr val="000000"/>
                </a:solidFill>
              </a:rPr>
              <a:t>ΜΕΤΑΒΟΛΗ</a:t>
            </a:r>
            <a:r>
              <a:rPr sz="2000" u="none" spc="-45" dirty="0">
                <a:solidFill>
                  <a:srgbClr val="000000"/>
                </a:solidFill>
              </a:rPr>
              <a:t> </a:t>
            </a:r>
            <a:r>
              <a:rPr sz="2000" u="none" spc="-25" dirty="0">
                <a:solidFill>
                  <a:srgbClr val="000000"/>
                </a:solidFill>
              </a:rPr>
              <a:t>ΤΟΥ </a:t>
            </a:r>
            <a:r>
              <a:rPr sz="2000" u="none" dirty="0">
                <a:solidFill>
                  <a:srgbClr val="000000"/>
                </a:solidFill>
              </a:rPr>
              <a:t>ΧΡΟΝΙΣΜΟΥ</a:t>
            </a:r>
            <a:r>
              <a:rPr sz="2000" u="none" spc="-65" dirty="0">
                <a:solidFill>
                  <a:srgbClr val="000000"/>
                </a:solidFill>
              </a:rPr>
              <a:t> </a:t>
            </a:r>
            <a:r>
              <a:rPr sz="2000" u="none" spc="-10" dirty="0">
                <a:solidFill>
                  <a:srgbClr val="000000"/>
                </a:solidFill>
              </a:rPr>
              <a:t>ΓΙΝΕΤΑΙ</a:t>
            </a:r>
            <a:r>
              <a:rPr sz="2000" u="none" spc="-60" dirty="0">
                <a:solidFill>
                  <a:srgbClr val="000000"/>
                </a:solidFill>
              </a:rPr>
              <a:t> </a:t>
            </a:r>
            <a:r>
              <a:rPr sz="2000" u="none" dirty="0">
                <a:solidFill>
                  <a:srgbClr val="000000"/>
                </a:solidFill>
              </a:rPr>
              <a:t>ΜΕ</a:t>
            </a:r>
            <a:r>
              <a:rPr sz="2000" u="none" spc="-55" dirty="0">
                <a:solidFill>
                  <a:srgbClr val="000000"/>
                </a:solidFill>
              </a:rPr>
              <a:t> </a:t>
            </a:r>
            <a:r>
              <a:rPr sz="2000" u="none" dirty="0">
                <a:solidFill>
                  <a:srgbClr val="000000"/>
                </a:solidFill>
              </a:rPr>
              <a:t>ΤΗΝ</a:t>
            </a:r>
            <a:r>
              <a:rPr sz="2000" u="none" spc="-120" dirty="0">
                <a:solidFill>
                  <a:srgbClr val="000000"/>
                </a:solidFill>
              </a:rPr>
              <a:t> </a:t>
            </a:r>
            <a:r>
              <a:rPr sz="2000" u="none" spc="-10" dirty="0">
                <a:solidFill>
                  <a:srgbClr val="000000"/>
                </a:solidFill>
              </a:rPr>
              <a:t>ΑΥΞΟΜΕΙΩΣΗ</a:t>
            </a:r>
            <a:r>
              <a:rPr sz="2000" u="none" spc="-50" dirty="0">
                <a:solidFill>
                  <a:srgbClr val="000000"/>
                </a:solidFill>
              </a:rPr>
              <a:t> </a:t>
            </a:r>
            <a:r>
              <a:rPr sz="2000" u="none" dirty="0">
                <a:solidFill>
                  <a:srgbClr val="000000"/>
                </a:solidFill>
              </a:rPr>
              <a:t>ΤΗΣ</a:t>
            </a:r>
            <a:r>
              <a:rPr sz="2000" u="none" spc="-120" dirty="0">
                <a:solidFill>
                  <a:srgbClr val="000000"/>
                </a:solidFill>
              </a:rPr>
              <a:t> </a:t>
            </a:r>
            <a:r>
              <a:rPr sz="2000" u="none" spc="-10" dirty="0">
                <a:solidFill>
                  <a:srgbClr val="000000"/>
                </a:solidFill>
              </a:rPr>
              <a:t>ΑΠΟΣΤΑΣΗΣ</a:t>
            </a:r>
            <a:r>
              <a:rPr sz="2000" u="none" spc="-55" dirty="0">
                <a:solidFill>
                  <a:srgbClr val="000000"/>
                </a:solidFill>
              </a:rPr>
              <a:t> </a:t>
            </a:r>
            <a:r>
              <a:rPr sz="2000" u="none" spc="-25" dirty="0">
                <a:solidFill>
                  <a:srgbClr val="000000"/>
                </a:solidFill>
              </a:rPr>
              <a:t>ΤΟΥ </a:t>
            </a:r>
            <a:r>
              <a:rPr sz="2000" u="none" spc="-10" dirty="0">
                <a:solidFill>
                  <a:srgbClr val="000000"/>
                </a:solidFill>
              </a:rPr>
              <a:t>ΕΜΒΟΛΟΥ</a:t>
            </a:r>
            <a:r>
              <a:rPr sz="2000" u="none" spc="-40" dirty="0">
                <a:solidFill>
                  <a:srgbClr val="000000"/>
                </a:solidFill>
              </a:rPr>
              <a:t> </a:t>
            </a:r>
            <a:r>
              <a:rPr sz="2000" u="none" dirty="0">
                <a:solidFill>
                  <a:srgbClr val="000000"/>
                </a:solidFill>
              </a:rPr>
              <a:t>ΤΗΣ</a:t>
            </a:r>
            <a:r>
              <a:rPr sz="2000" u="none" spc="-95" dirty="0">
                <a:solidFill>
                  <a:srgbClr val="000000"/>
                </a:solidFill>
              </a:rPr>
              <a:t> </a:t>
            </a:r>
            <a:r>
              <a:rPr sz="2000" u="none" spc="-20" dirty="0">
                <a:solidFill>
                  <a:srgbClr val="000000"/>
                </a:solidFill>
              </a:rPr>
              <a:t>ΑΝΤΛΙΑΣ</a:t>
            </a:r>
            <a:r>
              <a:rPr sz="2000" u="none" spc="-70" dirty="0">
                <a:solidFill>
                  <a:srgbClr val="000000"/>
                </a:solidFill>
              </a:rPr>
              <a:t> </a:t>
            </a:r>
            <a:r>
              <a:rPr sz="2000" u="none" dirty="0">
                <a:solidFill>
                  <a:srgbClr val="000000"/>
                </a:solidFill>
              </a:rPr>
              <a:t>ΥΨΗΛΗΣ</a:t>
            </a:r>
            <a:r>
              <a:rPr sz="2000" u="none" spc="-95" dirty="0">
                <a:solidFill>
                  <a:srgbClr val="000000"/>
                </a:solidFill>
              </a:rPr>
              <a:t> </a:t>
            </a:r>
            <a:r>
              <a:rPr sz="2000" u="none" dirty="0">
                <a:solidFill>
                  <a:srgbClr val="000000"/>
                </a:solidFill>
              </a:rPr>
              <a:t>ΑΠΟ</a:t>
            </a:r>
            <a:r>
              <a:rPr sz="2000" u="none" spc="-25" dirty="0">
                <a:solidFill>
                  <a:srgbClr val="000000"/>
                </a:solidFill>
              </a:rPr>
              <a:t> </a:t>
            </a:r>
            <a:r>
              <a:rPr sz="2000" u="none" dirty="0">
                <a:solidFill>
                  <a:srgbClr val="000000"/>
                </a:solidFill>
              </a:rPr>
              <a:t>ΤΟ</a:t>
            </a:r>
            <a:r>
              <a:rPr sz="2000" u="none" spc="-20" dirty="0">
                <a:solidFill>
                  <a:srgbClr val="000000"/>
                </a:solidFill>
              </a:rPr>
              <a:t> </a:t>
            </a:r>
            <a:r>
              <a:rPr sz="2000" u="none" dirty="0">
                <a:solidFill>
                  <a:srgbClr val="000000"/>
                </a:solidFill>
              </a:rPr>
              <a:t>ΩΣΤΗΡΙΟ</a:t>
            </a:r>
            <a:r>
              <a:rPr sz="2000" u="none" spc="-25" dirty="0">
                <a:solidFill>
                  <a:srgbClr val="000000"/>
                </a:solidFill>
              </a:rPr>
              <a:t> </a:t>
            </a:r>
            <a:r>
              <a:rPr sz="2000" u="none" dirty="0">
                <a:solidFill>
                  <a:srgbClr val="000000"/>
                </a:solidFill>
              </a:rPr>
              <a:t>ΤΗΣ</a:t>
            </a:r>
            <a:r>
              <a:rPr sz="2000" u="none" spc="-30" dirty="0">
                <a:solidFill>
                  <a:srgbClr val="000000"/>
                </a:solidFill>
              </a:rPr>
              <a:t> </a:t>
            </a:r>
            <a:r>
              <a:rPr sz="2000" u="none" dirty="0">
                <a:solidFill>
                  <a:srgbClr val="000000"/>
                </a:solidFill>
              </a:rPr>
              <a:t>ΕΙΤΕ</a:t>
            </a:r>
            <a:r>
              <a:rPr sz="2000" u="none" spc="-20" dirty="0">
                <a:solidFill>
                  <a:srgbClr val="000000"/>
                </a:solidFill>
              </a:rPr>
              <a:t> </a:t>
            </a:r>
            <a:r>
              <a:rPr sz="2000" u="none" spc="-25" dirty="0">
                <a:solidFill>
                  <a:srgbClr val="000000"/>
                </a:solidFill>
              </a:rPr>
              <a:t>ΜΕ </a:t>
            </a:r>
            <a:r>
              <a:rPr sz="2000" u="none" dirty="0">
                <a:solidFill>
                  <a:srgbClr val="000000"/>
                </a:solidFill>
              </a:rPr>
              <a:t>ΚΟΧΛΙΑ,</a:t>
            </a:r>
            <a:r>
              <a:rPr sz="2000" u="none" spc="-60" dirty="0">
                <a:solidFill>
                  <a:srgbClr val="000000"/>
                </a:solidFill>
              </a:rPr>
              <a:t> </a:t>
            </a:r>
            <a:r>
              <a:rPr sz="2000" u="none" dirty="0">
                <a:solidFill>
                  <a:srgbClr val="000000"/>
                </a:solidFill>
              </a:rPr>
              <a:t>ΕΙΤΕ</a:t>
            </a:r>
            <a:r>
              <a:rPr sz="2000" u="none" spc="-45" dirty="0">
                <a:solidFill>
                  <a:srgbClr val="000000"/>
                </a:solidFill>
              </a:rPr>
              <a:t> </a:t>
            </a:r>
            <a:r>
              <a:rPr sz="2000" u="none" dirty="0">
                <a:solidFill>
                  <a:srgbClr val="000000"/>
                </a:solidFill>
              </a:rPr>
              <a:t>ΜΕ</a:t>
            </a:r>
            <a:r>
              <a:rPr sz="2000" u="none" spc="-50" dirty="0">
                <a:solidFill>
                  <a:srgbClr val="000000"/>
                </a:solidFill>
              </a:rPr>
              <a:t> </a:t>
            </a:r>
            <a:r>
              <a:rPr sz="2000" u="none" spc="-10" dirty="0">
                <a:solidFill>
                  <a:srgbClr val="000000"/>
                </a:solidFill>
              </a:rPr>
              <a:t>ΠΡΟΣΘΗΚΕΣ.</a:t>
            </a:r>
            <a:endParaRPr sz="2000"/>
          </a:p>
        </p:txBody>
      </p:sp>
      <p:sp>
        <p:nvSpPr>
          <p:cNvPr id="3" name="object 3"/>
          <p:cNvSpPr txBox="1"/>
          <p:nvPr/>
        </p:nvSpPr>
        <p:spPr>
          <a:xfrm>
            <a:off x="491490" y="2649220"/>
            <a:ext cx="8229600" cy="4094326"/>
          </a:xfrm>
          <a:prstGeom prst="rect">
            <a:avLst/>
          </a:prstGeom>
        </p:spPr>
        <p:txBody>
          <a:bodyPr vert="horz" wrap="square" lIns="0" tIns="34925" rIns="0" bIns="0" rtlCol="0">
            <a:spAutoFit/>
          </a:bodyPr>
          <a:lstStyle/>
          <a:p>
            <a:pPr marL="12700" marR="709930" indent="60960">
              <a:lnSpc>
                <a:spcPts val="2280"/>
              </a:lnSpc>
              <a:spcBef>
                <a:spcPts val="275"/>
              </a:spcBef>
            </a:pPr>
            <a:r>
              <a:rPr sz="2000" b="1" i="1" spc="-25" dirty="0">
                <a:solidFill>
                  <a:srgbClr val="0000FF"/>
                </a:solidFill>
                <a:latin typeface="Arial" panose="020B0604020202020204"/>
                <a:cs typeface="Arial" panose="020B0604020202020204"/>
              </a:rPr>
              <a:t>ΑΥΞΗΣΗ</a:t>
            </a:r>
            <a:r>
              <a:rPr sz="2000" b="1" i="1" spc="-6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ΤΗΣ</a:t>
            </a:r>
            <a:r>
              <a:rPr sz="2000" b="1" i="1" spc="-110"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ΑΠΟΣΤΑΣΗΣ</a:t>
            </a:r>
            <a:r>
              <a:rPr sz="2000" b="1" i="1" spc="-4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a:t>
            </a:r>
            <a:r>
              <a:rPr sz="2000" b="1" i="1" spc="-110"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ΑΝΥΨΩΣΗ</a:t>
            </a:r>
            <a:r>
              <a:rPr sz="2000" b="1" i="1" spc="-50" dirty="0">
                <a:solidFill>
                  <a:srgbClr val="0000FF"/>
                </a:solidFill>
                <a:latin typeface="Arial" panose="020B0604020202020204"/>
                <a:cs typeface="Arial" panose="020B0604020202020204"/>
              </a:rPr>
              <a:t> </a:t>
            </a:r>
            <a:r>
              <a:rPr sz="2000" b="1" i="1" spc="-10" dirty="0">
                <a:solidFill>
                  <a:srgbClr val="0000FF"/>
                </a:solidFill>
                <a:latin typeface="Arial" panose="020B0604020202020204"/>
                <a:cs typeface="Arial" panose="020B0604020202020204"/>
              </a:rPr>
              <a:t>ΕΜΒΟΛΟΥ</a:t>
            </a:r>
            <a:r>
              <a:rPr sz="2000" b="1" i="1" spc="-5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a:t>
            </a:r>
            <a:r>
              <a:rPr sz="2000" b="1" i="1" spc="-45" dirty="0">
                <a:solidFill>
                  <a:srgbClr val="0000FF"/>
                </a:solidFill>
                <a:latin typeface="Arial" panose="020B0604020202020204"/>
                <a:cs typeface="Arial" panose="020B0604020202020204"/>
              </a:rPr>
              <a:t> </a:t>
            </a:r>
            <a:r>
              <a:rPr sz="2000" b="1" i="1" spc="-10" dirty="0">
                <a:solidFill>
                  <a:srgbClr val="0000FF"/>
                </a:solidFill>
                <a:latin typeface="Arial" panose="020B0604020202020204"/>
                <a:cs typeface="Arial" panose="020B0604020202020204"/>
              </a:rPr>
              <a:t>ΠΡΟΩΡΗ ΕΓΧΥΣΗ</a:t>
            </a:r>
            <a:r>
              <a:rPr sz="2000" b="1" i="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0"/>
              </a:spcBef>
            </a:pPr>
            <a:endParaRPr sz="2350">
              <a:latin typeface="Arial" panose="020B0604020202020204"/>
              <a:cs typeface="Arial" panose="020B0604020202020204"/>
            </a:endParaRPr>
          </a:p>
          <a:p>
            <a:pPr marL="12700" marR="361950" indent="69850">
              <a:lnSpc>
                <a:spcPts val="2260"/>
              </a:lnSpc>
              <a:spcBef>
                <a:spcPts val="5"/>
              </a:spcBef>
            </a:pPr>
            <a:r>
              <a:rPr sz="2000" b="1" i="1" dirty="0">
                <a:solidFill>
                  <a:srgbClr val="0000FF"/>
                </a:solidFill>
                <a:latin typeface="Arial" panose="020B0604020202020204"/>
                <a:cs typeface="Arial" panose="020B0604020202020204"/>
              </a:rPr>
              <a:t>ΜΕΙΩΣΗ</a:t>
            </a:r>
            <a:r>
              <a:rPr sz="2000" b="1" i="1" spc="-5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ΤΗΣ</a:t>
            </a:r>
            <a:r>
              <a:rPr sz="2000" b="1" i="1" spc="-100"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ΑΠΟΣΤΑΣΗΣ</a:t>
            </a:r>
            <a:r>
              <a:rPr sz="2000" b="1" i="1" spc="-3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a:t>
            </a:r>
            <a:r>
              <a:rPr sz="2000" b="1" i="1" spc="-35" dirty="0">
                <a:solidFill>
                  <a:srgbClr val="0000FF"/>
                </a:solidFill>
                <a:latin typeface="Arial" panose="020B0604020202020204"/>
                <a:cs typeface="Arial" panose="020B0604020202020204"/>
              </a:rPr>
              <a:t> </a:t>
            </a:r>
            <a:r>
              <a:rPr sz="2000" b="1" i="1" spc="-20" dirty="0">
                <a:solidFill>
                  <a:srgbClr val="0000FF"/>
                </a:solidFill>
                <a:latin typeface="Arial" panose="020B0604020202020204"/>
                <a:cs typeface="Arial" panose="020B0604020202020204"/>
              </a:rPr>
              <a:t>ΚΑΤΕΒΑΣΜΑ</a:t>
            </a:r>
            <a:r>
              <a:rPr sz="2000" b="1" i="1" spc="-105" dirty="0">
                <a:solidFill>
                  <a:srgbClr val="0000FF"/>
                </a:solidFill>
                <a:latin typeface="Arial" panose="020B0604020202020204"/>
                <a:cs typeface="Arial" panose="020B0604020202020204"/>
              </a:rPr>
              <a:t> </a:t>
            </a:r>
            <a:r>
              <a:rPr sz="2000" b="1" i="1" spc="-10" dirty="0">
                <a:solidFill>
                  <a:srgbClr val="0000FF"/>
                </a:solidFill>
                <a:latin typeface="Arial" panose="020B0604020202020204"/>
                <a:cs typeface="Arial" panose="020B0604020202020204"/>
              </a:rPr>
              <a:t>ΕΜΒΟΛΟΥ</a:t>
            </a:r>
            <a:r>
              <a:rPr sz="2000" b="1" i="1" spc="-45" dirty="0">
                <a:solidFill>
                  <a:srgbClr val="0000FF"/>
                </a:solidFill>
                <a:latin typeface="Arial" panose="020B0604020202020204"/>
                <a:cs typeface="Arial" panose="020B0604020202020204"/>
              </a:rPr>
              <a:t> </a:t>
            </a:r>
            <a:r>
              <a:rPr sz="2000" b="1" i="1" dirty="0">
                <a:solidFill>
                  <a:srgbClr val="0000FF"/>
                </a:solidFill>
                <a:latin typeface="Arial" panose="020B0604020202020204"/>
                <a:cs typeface="Arial" panose="020B0604020202020204"/>
              </a:rPr>
              <a:t>–</a:t>
            </a:r>
            <a:r>
              <a:rPr sz="2000" b="1" i="1" spc="-100" dirty="0">
                <a:solidFill>
                  <a:srgbClr val="0000FF"/>
                </a:solidFill>
                <a:latin typeface="Arial" panose="020B0604020202020204"/>
                <a:cs typeface="Arial" panose="020B0604020202020204"/>
              </a:rPr>
              <a:t> </a:t>
            </a:r>
            <a:r>
              <a:rPr sz="2000" b="1" i="1" spc="-10" dirty="0">
                <a:solidFill>
                  <a:srgbClr val="0000FF"/>
                </a:solidFill>
                <a:latin typeface="Arial" panose="020B0604020202020204"/>
                <a:cs typeface="Arial" panose="020B0604020202020204"/>
              </a:rPr>
              <a:t>ΑΡΓΟΠΟ- </a:t>
            </a:r>
            <a:r>
              <a:rPr sz="2000" b="1" i="1" dirty="0">
                <a:solidFill>
                  <a:srgbClr val="0000FF"/>
                </a:solidFill>
                <a:latin typeface="Arial" panose="020B0604020202020204"/>
                <a:cs typeface="Arial" panose="020B0604020202020204"/>
              </a:rPr>
              <a:t>ΡΕΙΑ</a:t>
            </a:r>
            <a:r>
              <a:rPr sz="2000" b="1" i="1" spc="-85" dirty="0">
                <a:solidFill>
                  <a:srgbClr val="0000FF"/>
                </a:solidFill>
                <a:latin typeface="Arial" panose="020B0604020202020204"/>
                <a:cs typeface="Arial" panose="020B0604020202020204"/>
              </a:rPr>
              <a:t> </a:t>
            </a:r>
            <a:r>
              <a:rPr sz="2000" b="1" i="1" spc="-10" dirty="0">
                <a:solidFill>
                  <a:srgbClr val="0000FF"/>
                </a:solidFill>
                <a:latin typeface="Arial" panose="020B0604020202020204"/>
                <a:cs typeface="Arial" panose="020B0604020202020204"/>
              </a:rPr>
              <a:t>ΕΓΧΥΣΗΣ.</a:t>
            </a:r>
            <a:endParaRPr sz="2000">
              <a:latin typeface="Arial" panose="020B0604020202020204"/>
              <a:cs typeface="Arial" panose="020B0604020202020204"/>
            </a:endParaRPr>
          </a:p>
          <a:p>
            <a:pPr>
              <a:lnSpc>
                <a:spcPct val="100000"/>
              </a:lnSpc>
              <a:spcBef>
                <a:spcPts val="35"/>
              </a:spcBef>
            </a:pPr>
            <a:endParaRPr sz="2300">
              <a:latin typeface="Arial" panose="020B0604020202020204"/>
              <a:cs typeface="Arial" panose="020B0604020202020204"/>
            </a:endParaRPr>
          </a:p>
          <a:p>
            <a:pPr marL="12700" marR="12065">
              <a:lnSpc>
                <a:spcPct val="95000"/>
              </a:lnSpc>
            </a:pPr>
            <a:r>
              <a:rPr sz="2000" b="1" dirty="0">
                <a:solidFill>
                  <a:srgbClr val="CC0000"/>
                </a:solidFill>
                <a:latin typeface="Arial" panose="020B0604020202020204"/>
                <a:cs typeface="Arial" panose="020B0604020202020204"/>
              </a:rPr>
              <a:t>ΠΡΟΣΟΧΗ:</a:t>
            </a:r>
            <a:r>
              <a:rPr sz="2000" b="1" spc="-40" dirty="0">
                <a:solidFill>
                  <a:srgbClr val="CC0000"/>
                </a:solidFill>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dirty="0">
                <a:latin typeface="Arial" panose="020B0604020202020204"/>
                <a:cs typeface="Arial" panose="020B0604020202020204"/>
              </a:rPr>
              <a:t>ΡΥΘΜΙΣΗ</a:t>
            </a:r>
            <a:r>
              <a:rPr sz="2000" b="1" spc="-35" dirty="0">
                <a:latin typeface="Arial" panose="020B0604020202020204"/>
                <a:cs typeface="Arial" panose="020B0604020202020204"/>
              </a:rPr>
              <a:t> </a:t>
            </a:r>
            <a:r>
              <a:rPr sz="2000" b="1" dirty="0">
                <a:latin typeface="Arial" panose="020B0604020202020204"/>
                <a:cs typeface="Arial" panose="020B0604020202020204"/>
              </a:rPr>
              <a:t>ΠΡΕΠΕΙ</a:t>
            </a:r>
            <a:r>
              <a:rPr sz="2000" b="1" spc="-45" dirty="0">
                <a:latin typeface="Arial" panose="020B0604020202020204"/>
                <a:cs typeface="Arial" panose="020B0604020202020204"/>
              </a:rPr>
              <a:t> </a:t>
            </a:r>
            <a:r>
              <a:rPr sz="2000" b="1" dirty="0">
                <a:latin typeface="Arial" panose="020B0604020202020204"/>
                <a:cs typeface="Arial" panose="020B0604020202020204"/>
              </a:rPr>
              <a:t>ΝΑ</a:t>
            </a:r>
            <a:r>
              <a:rPr sz="2000" b="1" spc="-40" dirty="0">
                <a:latin typeface="Arial" panose="020B0604020202020204"/>
                <a:cs typeface="Arial" panose="020B0604020202020204"/>
              </a:rPr>
              <a:t> </a:t>
            </a:r>
            <a:r>
              <a:rPr sz="2000" b="1" dirty="0">
                <a:latin typeface="Arial" panose="020B0604020202020204"/>
                <a:cs typeface="Arial" panose="020B0604020202020204"/>
              </a:rPr>
              <a:t>ΕΙΝΑΙ</a:t>
            </a:r>
            <a:r>
              <a:rPr sz="2000" b="1" spc="-45" dirty="0">
                <a:latin typeface="Arial" panose="020B0604020202020204"/>
                <a:cs typeface="Arial" panose="020B0604020202020204"/>
              </a:rPr>
              <a:t> </a:t>
            </a:r>
            <a:r>
              <a:rPr sz="2000" b="1" dirty="0">
                <a:latin typeface="Arial" panose="020B0604020202020204"/>
                <a:cs typeface="Arial" panose="020B0604020202020204"/>
              </a:rPr>
              <a:t>ΕΝΤΟΣ</a:t>
            </a:r>
            <a:r>
              <a:rPr sz="2000" b="1" spc="-30" dirty="0">
                <a:latin typeface="Arial" panose="020B0604020202020204"/>
                <a:cs typeface="Arial" panose="020B0604020202020204"/>
              </a:rPr>
              <a:t> </a:t>
            </a:r>
            <a:r>
              <a:rPr sz="2000" b="1" dirty="0">
                <a:latin typeface="Arial" panose="020B0604020202020204"/>
                <a:cs typeface="Arial" panose="020B0604020202020204"/>
              </a:rPr>
              <a:t>ΟΡΙΩΝ,</a:t>
            </a:r>
            <a:r>
              <a:rPr sz="2000" b="1" spc="-45" dirty="0">
                <a:latin typeface="Arial" panose="020B0604020202020204"/>
                <a:cs typeface="Arial" panose="020B0604020202020204"/>
              </a:rPr>
              <a:t> </a:t>
            </a:r>
            <a:r>
              <a:rPr sz="2000" b="1" spc="-10" dirty="0">
                <a:latin typeface="Arial" panose="020B0604020202020204"/>
                <a:cs typeface="Arial" panose="020B0604020202020204"/>
              </a:rPr>
              <a:t>ΤΑ</a:t>
            </a:r>
            <a:r>
              <a:rPr sz="2000" b="1" spc="-25" dirty="0">
                <a:latin typeface="Arial" panose="020B0604020202020204"/>
                <a:cs typeface="Arial" panose="020B0604020202020204"/>
              </a:rPr>
              <a:t> </a:t>
            </a:r>
            <a:r>
              <a:rPr sz="2000" b="1" spc="-10" dirty="0">
                <a:latin typeface="Arial" panose="020B0604020202020204"/>
                <a:cs typeface="Arial" panose="020B0604020202020204"/>
              </a:rPr>
              <a:t>ΟΠΟΙΑ </a:t>
            </a:r>
            <a:r>
              <a:rPr sz="2000" b="1" dirty="0">
                <a:latin typeface="Arial" panose="020B0604020202020204"/>
                <a:cs typeface="Arial" panose="020B0604020202020204"/>
              </a:rPr>
              <a:t>ΚΑΘΟΡΙΖΕΙ</a:t>
            </a:r>
            <a:r>
              <a:rPr sz="2000" b="1" spc="-70" dirty="0">
                <a:latin typeface="Arial" panose="020B0604020202020204"/>
                <a:cs typeface="Arial" panose="020B0604020202020204"/>
              </a:rPr>
              <a:t> </a:t>
            </a:r>
            <a:r>
              <a:rPr sz="2000" b="1" dirty="0">
                <a:latin typeface="Arial" panose="020B0604020202020204"/>
                <a:cs typeface="Arial" panose="020B0604020202020204"/>
              </a:rPr>
              <a:t>ΤΟ</a:t>
            </a:r>
            <a:r>
              <a:rPr sz="2000" b="1" spc="-110" dirty="0">
                <a:latin typeface="Arial" panose="020B0604020202020204"/>
                <a:cs typeface="Arial" panose="020B0604020202020204"/>
              </a:rPr>
              <a:t> </a:t>
            </a:r>
            <a:r>
              <a:rPr sz="2000" b="1" dirty="0">
                <a:latin typeface="Arial" panose="020B0604020202020204"/>
                <a:cs typeface="Arial" panose="020B0604020202020204"/>
              </a:rPr>
              <a:t>ΔΙΑΚΕΝΟ</a:t>
            </a:r>
            <a:r>
              <a:rPr sz="2000" b="1" spc="-50" dirty="0">
                <a:latin typeface="Arial" panose="020B0604020202020204"/>
                <a:cs typeface="Arial" panose="020B0604020202020204"/>
              </a:rPr>
              <a:t> </a:t>
            </a:r>
            <a:r>
              <a:rPr sz="2000" b="1" spc="-10" dirty="0">
                <a:latin typeface="Arial" panose="020B0604020202020204"/>
                <a:cs typeface="Arial" panose="020B0604020202020204"/>
              </a:rPr>
              <a:t>ΜΕΤΑΞΥ</a:t>
            </a:r>
            <a:r>
              <a:rPr sz="2000" b="1" spc="-50" dirty="0">
                <a:latin typeface="Arial" panose="020B0604020202020204"/>
                <a:cs typeface="Arial" panose="020B0604020202020204"/>
              </a:rPr>
              <a:t> </a:t>
            </a:r>
            <a:r>
              <a:rPr sz="2000" b="1" spc="-10" dirty="0">
                <a:latin typeface="Arial" panose="020B0604020202020204"/>
                <a:cs typeface="Arial" panose="020B0604020202020204"/>
              </a:rPr>
              <a:t>ΕΜΒΟΛΟΥ</a:t>
            </a:r>
            <a:r>
              <a:rPr sz="2000" b="1" spc="-55" dirty="0">
                <a:latin typeface="Arial" panose="020B0604020202020204"/>
                <a:cs typeface="Arial" panose="020B0604020202020204"/>
              </a:rPr>
              <a:t> </a:t>
            </a:r>
            <a:r>
              <a:rPr sz="2000" b="1" dirty="0">
                <a:latin typeface="Arial" panose="020B0604020202020204"/>
                <a:cs typeface="Arial" panose="020B0604020202020204"/>
              </a:rPr>
              <a:t>ΚΑΙ</a:t>
            </a:r>
            <a:r>
              <a:rPr sz="2000" b="1" spc="-55" dirty="0">
                <a:latin typeface="Arial" panose="020B0604020202020204"/>
                <a:cs typeface="Arial" panose="020B0604020202020204"/>
              </a:rPr>
              <a:t> </a:t>
            </a:r>
            <a:r>
              <a:rPr sz="2000" b="1" spc="-10" dirty="0">
                <a:latin typeface="Arial" panose="020B0604020202020204"/>
                <a:cs typeface="Arial" panose="020B0604020202020204"/>
              </a:rPr>
              <a:t>ΚΕΦΑΛΗΣ</a:t>
            </a:r>
            <a:r>
              <a:rPr sz="2000" b="1" spc="-114" dirty="0">
                <a:latin typeface="Arial" panose="020B0604020202020204"/>
                <a:cs typeface="Arial" panose="020B0604020202020204"/>
              </a:rPr>
              <a:t> </a:t>
            </a:r>
            <a:r>
              <a:rPr sz="2000" b="1" spc="-20" dirty="0">
                <a:latin typeface="Arial" panose="020B0604020202020204"/>
                <a:cs typeface="Arial" panose="020B0604020202020204"/>
              </a:rPr>
              <a:t>ΑΝΤ- </a:t>
            </a:r>
            <a:r>
              <a:rPr sz="2000" b="1" spc="-10" dirty="0">
                <a:latin typeface="Arial" panose="020B0604020202020204"/>
                <a:cs typeface="Arial" panose="020B0604020202020204"/>
              </a:rPr>
              <a:t>ΛΙΑΣ.</a:t>
            </a:r>
            <a:endParaRPr sz="2000">
              <a:latin typeface="Arial" panose="020B0604020202020204"/>
              <a:cs typeface="Arial" panose="020B0604020202020204"/>
            </a:endParaRPr>
          </a:p>
          <a:p>
            <a:pPr marL="82550" marR="5080">
              <a:lnSpc>
                <a:spcPct val="209000"/>
              </a:lnSpc>
              <a:spcBef>
                <a:spcPts val="10"/>
              </a:spcBef>
            </a:pPr>
            <a:r>
              <a:rPr sz="2000" b="1" dirty="0">
                <a:latin typeface="Arial" panose="020B0604020202020204"/>
                <a:cs typeface="Arial" panose="020B0604020202020204"/>
              </a:rPr>
              <a:t>ΜΙΚΡΟ</a:t>
            </a:r>
            <a:r>
              <a:rPr sz="2000" b="1" spc="-110" dirty="0">
                <a:latin typeface="Arial" panose="020B0604020202020204"/>
                <a:cs typeface="Arial" panose="020B0604020202020204"/>
              </a:rPr>
              <a:t> </a:t>
            </a:r>
            <a:r>
              <a:rPr sz="2000" b="1" dirty="0">
                <a:latin typeface="Arial" panose="020B0604020202020204"/>
                <a:cs typeface="Arial" panose="020B0604020202020204"/>
              </a:rPr>
              <a:t>ΔΙΑΚΕΝΟ</a:t>
            </a:r>
            <a:r>
              <a:rPr sz="2000" b="1" spc="-25" dirty="0">
                <a:latin typeface="Arial" panose="020B0604020202020204"/>
                <a:cs typeface="Arial" panose="020B0604020202020204"/>
              </a:rPr>
              <a:t> </a:t>
            </a:r>
            <a:r>
              <a:rPr sz="2000" b="1" dirty="0">
                <a:latin typeface="Arial" panose="020B0604020202020204"/>
                <a:cs typeface="Arial" panose="020B0604020202020204"/>
              </a:rPr>
              <a:t>–</a:t>
            </a:r>
            <a:r>
              <a:rPr sz="2000" b="1" spc="-35" dirty="0">
                <a:latin typeface="Arial" panose="020B0604020202020204"/>
                <a:cs typeface="Arial" panose="020B0604020202020204"/>
              </a:rPr>
              <a:t> </a:t>
            </a:r>
            <a:r>
              <a:rPr sz="2000" b="1" spc="-10" dirty="0">
                <a:latin typeface="Arial" panose="020B0604020202020204"/>
                <a:cs typeface="Arial" panose="020B0604020202020204"/>
              </a:rPr>
              <a:t>ΚΙΝΔΥΝΟΣ</a:t>
            </a:r>
            <a:r>
              <a:rPr sz="2000" b="1" spc="-45" dirty="0">
                <a:latin typeface="Arial" panose="020B0604020202020204"/>
                <a:cs typeface="Arial" panose="020B0604020202020204"/>
              </a:rPr>
              <a:t> </a:t>
            </a:r>
            <a:r>
              <a:rPr sz="2000" b="1" dirty="0">
                <a:latin typeface="Arial" panose="020B0604020202020204"/>
                <a:cs typeface="Arial" panose="020B0604020202020204"/>
              </a:rPr>
              <a:t>ΖΗΜΙΑΣ</a:t>
            </a:r>
            <a:r>
              <a:rPr sz="2000" b="1" spc="-110" dirty="0">
                <a:latin typeface="Arial" panose="020B0604020202020204"/>
                <a:cs typeface="Arial" panose="020B0604020202020204"/>
              </a:rPr>
              <a:t> </a:t>
            </a:r>
            <a:r>
              <a:rPr sz="2000" b="1">
                <a:latin typeface="Arial" panose="020B0604020202020204"/>
                <a:cs typeface="Arial" panose="020B0604020202020204"/>
              </a:rPr>
              <a:t>ΑΝΕΠΙΣΤΡΟΦΗΣ</a:t>
            </a:r>
            <a:r>
              <a:rPr sz="2000" b="1" spc="-40">
                <a:latin typeface="Arial" panose="020B0604020202020204"/>
                <a:cs typeface="Arial" panose="020B0604020202020204"/>
              </a:rPr>
              <a:t> </a:t>
            </a:r>
            <a:r>
              <a:rPr sz="2000" b="1" spc="-10" smtClean="0">
                <a:latin typeface="Arial" panose="020B0604020202020204"/>
                <a:cs typeface="Arial" panose="020B0604020202020204"/>
              </a:rPr>
              <a:t>ΒΑΛΒΙΔ</a:t>
            </a:r>
            <a:r>
              <a:rPr lang="el-GR" sz="2000" b="1" spc="-10" dirty="0" smtClean="0">
                <a:latin typeface="Arial" panose="020B0604020202020204"/>
                <a:cs typeface="Arial" panose="020B0604020202020204"/>
              </a:rPr>
              <a:t>Α</a:t>
            </a:r>
            <a:r>
              <a:rPr sz="2000" b="1" spc="-10" smtClean="0">
                <a:latin typeface="Arial" panose="020B0604020202020204"/>
                <a:cs typeface="Arial" panose="020B0604020202020204"/>
              </a:rPr>
              <a:t>Σ </a:t>
            </a:r>
            <a:r>
              <a:rPr sz="2000" b="1" spc="-45" dirty="0">
                <a:latin typeface="Arial" panose="020B0604020202020204"/>
                <a:cs typeface="Arial" panose="020B0604020202020204"/>
              </a:rPr>
              <a:t>ΜΕΓΑΛΟ</a:t>
            </a:r>
            <a:r>
              <a:rPr sz="2000" b="1" spc="-105" dirty="0">
                <a:latin typeface="Arial" panose="020B0604020202020204"/>
                <a:cs typeface="Arial" panose="020B0604020202020204"/>
              </a:rPr>
              <a:t> </a:t>
            </a:r>
            <a:r>
              <a:rPr sz="2000" b="1" dirty="0">
                <a:latin typeface="Arial" panose="020B0604020202020204"/>
                <a:cs typeface="Arial" panose="020B0604020202020204"/>
              </a:rPr>
              <a:t>ΔΙΑΚΕΝΟ</a:t>
            </a:r>
            <a:r>
              <a:rPr sz="2000" b="1" spc="-20" dirty="0">
                <a:latin typeface="Arial" panose="020B0604020202020204"/>
                <a:cs typeface="Arial" panose="020B0604020202020204"/>
              </a:rPr>
              <a:t> </a:t>
            </a:r>
            <a:r>
              <a:rPr sz="2000" b="1" dirty="0">
                <a:latin typeface="Arial" panose="020B0604020202020204"/>
                <a:cs typeface="Arial" panose="020B0604020202020204"/>
              </a:rPr>
              <a:t>–</a:t>
            </a:r>
            <a:r>
              <a:rPr sz="2000" b="1" spc="-20" dirty="0">
                <a:latin typeface="Arial" panose="020B0604020202020204"/>
                <a:cs typeface="Arial" panose="020B0604020202020204"/>
              </a:rPr>
              <a:t> </a:t>
            </a:r>
            <a:r>
              <a:rPr sz="2000" b="1" spc="-10" dirty="0">
                <a:latin typeface="Arial" panose="020B0604020202020204"/>
                <a:cs typeface="Arial" panose="020B0604020202020204"/>
              </a:rPr>
              <a:t>ΕΠΙΔΡΑΣΗ</a:t>
            </a:r>
            <a:r>
              <a:rPr sz="2000" b="1" spc="-20" dirty="0">
                <a:latin typeface="Arial" panose="020B0604020202020204"/>
                <a:cs typeface="Arial" panose="020B0604020202020204"/>
              </a:rPr>
              <a:t> </a:t>
            </a:r>
            <a:r>
              <a:rPr sz="2000" b="1" dirty="0">
                <a:latin typeface="Arial" panose="020B0604020202020204"/>
                <a:cs typeface="Arial" panose="020B0604020202020204"/>
              </a:rPr>
              <a:t>ΣΤΗΝ</a:t>
            </a:r>
            <a:r>
              <a:rPr sz="2000" b="1" spc="-20" dirty="0">
                <a:latin typeface="Arial" panose="020B0604020202020204"/>
                <a:cs typeface="Arial" panose="020B0604020202020204"/>
              </a:rPr>
              <a:t> </a:t>
            </a:r>
            <a:r>
              <a:rPr sz="2000" b="1" spc="-10" dirty="0">
                <a:latin typeface="Arial" panose="020B0604020202020204"/>
                <a:cs typeface="Arial" panose="020B0604020202020204"/>
              </a:rPr>
              <a:t>ΕΓΧΥΣΗ.</a:t>
            </a:r>
            <a:endParaRPr sz="2000">
              <a:latin typeface="Arial" panose="020B0604020202020204"/>
              <a:cs typeface="Arial" panose="020B0604020202020204"/>
            </a:endParaRPr>
          </a:p>
        </p:txBody>
      </p:sp>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706119" y="226822"/>
            <a:ext cx="7727950" cy="647613"/>
          </a:xfrm>
          <a:prstGeom prst="rect">
            <a:avLst/>
          </a:prstGeom>
        </p:spPr>
        <p:txBody>
          <a:bodyPr vert="horz" wrap="square" lIns="0" tIns="12065" rIns="0" bIns="0" rtlCol="0">
            <a:spAutoFit/>
          </a:bodyPr>
          <a:lstStyle/>
          <a:p>
            <a:pPr marL="3432175" marR="5080" indent="-3420110">
              <a:lnSpc>
                <a:spcPct val="119000"/>
              </a:lnSpc>
              <a:spcBef>
                <a:spcPts val="95"/>
              </a:spcBef>
            </a:pPr>
            <a:r>
              <a:rPr lang="el-GR" sz="1700" spc="65" dirty="0" smtClean="0">
                <a:solidFill>
                  <a:srgbClr val="FF0000"/>
                </a:solidFill>
                <a:uFill>
                  <a:solidFill>
                    <a:srgbClr val="FF0000"/>
                  </a:solidFill>
                </a:uFill>
                <a:latin typeface="Arial Black" panose="020B0A04020102020204"/>
                <a:cs typeface="Arial Black" panose="020B0A04020102020204"/>
              </a:rPr>
              <a:t>3.3. </a:t>
            </a:r>
            <a:r>
              <a:rPr sz="1700" spc="65"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ΡΥΘΜΙΣΗ</a:t>
            </a:r>
            <a:r>
              <a:rPr sz="1700" spc="6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ΑΝΤΛΙΩΝ</a:t>
            </a:r>
            <a:r>
              <a:rPr sz="1700" spc="6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ΠΕΤΡΕΛΑΙΟΥ</a:t>
            </a:r>
            <a:r>
              <a:rPr sz="1700" spc="5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ΥΨΗΛΗΣ</a:t>
            </a:r>
            <a:r>
              <a:rPr sz="1700" spc="6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ΠΙΕΣ</a:t>
            </a:r>
            <a:r>
              <a:rPr lang="el-GR" sz="1700" dirty="0" smtClean="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60" smtClean="0">
                <a:solidFill>
                  <a:srgbClr val="FFFFFF"/>
                </a:solidFill>
                <a:uFill>
                  <a:solidFill>
                    <a:srgbClr val="FFFFFF"/>
                  </a:solidFill>
                </a:uFill>
                <a:latin typeface="Arial Black" panose="020B0A04020102020204"/>
                <a:cs typeface="Arial Black" panose="020B0A04020102020204"/>
              </a:rPr>
              <a:t> </a:t>
            </a:r>
            <a:endParaRPr lang="el-GR" sz="1700" spc="60" dirty="0" smtClean="0">
              <a:solidFill>
                <a:srgbClr val="FFFFFF"/>
              </a:solidFill>
              <a:uFill>
                <a:solidFill>
                  <a:srgbClr val="FFFFFF"/>
                </a:solidFill>
              </a:uFill>
              <a:latin typeface="Arial Black" panose="020B0A04020102020204"/>
              <a:cs typeface="Arial Black" panose="020B0A04020102020204"/>
            </a:endParaRPr>
          </a:p>
          <a:p>
            <a:pPr marL="3432175" marR="5080" indent="-3420110">
              <a:lnSpc>
                <a:spcPct val="119000"/>
              </a:lnSpc>
              <a:spcBef>
                <a:spcPts val="95"/>
              </a:spcBef>
            </a:pPr>
            <a:r>
              <a:rPr lang="el-GR" sz="1700" spc="60" dirty="0">
                <a:solidFill>
                  <a:srgbClr val="FFFFFF"/>
                </a:solidFill>
                <a:uFill>
                  <a:solidFill>
                    <a:srgbClr val="FFFFFF"/>
                  </a:solidFill>
                </a:uFill>
                <a:latin typeface="Arial Black" panose="020B0A04020102020204"/>
                <a:cs typeface="Arial Black" panose="020B0A04020102020204"/>
              </a:rPr>
              <a:t> </a:t>
            </a:r>
            <a:r>
              <a:rPr lang="el-GR" sz="1700" spc="60" dirty="0" smtClean="0">
                <a:solidFill>
                  <a:srgbClr val="FFFFFF"/>
                </a:solidFill>
                <a:uFill>
                  <a:solidFill>
                    <a:srgbClr val="FFFFFF"/>
                  </a:solidFill>
                </a:uFill>
                <a:latin typeface="Arial Black" panose="020B0A04020102020204"/>
                <a:cs typeface="Arial Black" panose="020B0A04020102020204"/>
              </a:rPr>
              <a:t>                                    </a:t>
            </a:r>
            <a:r>
              <a:rPr sz="1700" spc="-10" smtClean="0">
                <a:solidFill>
                  <a:srgbClr val="FFFFFF"/>
                </a:solidFill>
                <a:uFill>
                  <a:solidFill>
                    <a:srgbClr val="FFFFFF"/>
                  </a:solidFill>
                </a:uFill>
                <a:latin typeface="Arial Black" panose="020B0A04020102020204"/>
                <a:cs typeface="Arial Black" panose="020B0A04020102020204"/>
              </a:rPr>
              <a:t>TYΠΟΥ</a:t>
            </a:r>
            <a:r>
              <a:rPr sz="1700" spc="-10" smtClean="0">
                <a:solidFill>
                  <a:srgbClr val="FFFFFF"/>
                </a:solidFill>
                <a:latin typeface="Arial Black" panose="020B0A04020102020204"/>
                <a:cs typeface="Arial Black" panose="020B0A04020102020204"/>
              </a:rPr>
              <a:t> </a:t>
            </a:r>
            <a:r>
              <a:rPr sz="1700" spc="-10" dirty="0">
                <a:solidFill>
                  <a:srgbClr val="FFFFFF"/>
                </a:solidFill>
                <a:uFill>
                  <a:solidFill>
                    <a:srgbClr val="FFFFFF"/>
                  </a:solidFill>
                </a:uFill>
                <a:latin typeface="Arial Black" panose="020B0A04020102020204"/>
                <a:cs typeface="Arial Black" panose="020B0A04020102020204"/>
              </a:rPr>
              <a:t>BOSCH</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0" y="1007110"/>
            <a:ext cx="9144000" cy="5850889"/>
          </a:xfrm>
          <a:prstGeom prst="rect">
            <a:avLst/>
          </a:prstGeom>
        </p:spPr>
      </p:pic>
      <p:sp>
        <p:nvSpPr>
          <p:cNvPr id="3" name="object 3"/>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706119" y="226822"/>
            <a:ext cx="7727950" cy="634789"/>
          </a:xfrm>
          <a:prstGeom prst="rect">
            <a:avLst/>
          </a:prstGeom>
        </p:spPr>
        <p:txBody>
          <a:bodyPr vert="horz" wrap="square" lIns="0" tIns="12065" rIns="0" bIns="0" rtlCol="0">
            <a:spAutoFit/>
          </a:bodyPr>
          <a:lstStyle/>
          <a:p>
            <a:pPr marL="3432175" marR="5080" indent="-3420110">
              <a:lnSpc>
                <a:spcPct val="119000"/>
              </a:lnSpc>
              <a:spcBef>
                <a:spcPts val="95"/>
              </a:spcBef>
            </a:pPr>
            <a:r>
              <a:rPr lang="el-GR" sz="1700" spc="65" dirty="0" smtClean="0">
                <a:solidFill>
                  <a:srgbClr val="FF0000"/>
                </a:solidFill>
                <a:uFill>
                  <a:solidFill>
                    <a:srgbClr val="FF0000"/>
                  </a:solidFill>
                </a:uFill>
                <a:latin typeface="Arial Black" panose="020B0A04020102020204"/>
                <a:cs typeface="Arial Black" panose="020B0A04020102020204"/>
              </a:rPr>
              <a:t>3.3. </a:t>
            </a:r>
            <a:r>
              <a:rPr sz="1700" spc="65"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ΡΥΘΜΙΣΗ</a:t>
            </a:r>
            <a:r>
              <a:rPr sz="1700" spc="6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ΑΝΤΛΙΩΝ</a:t>
            </a:r>
            <a:r>
              <a:rPr sz="1700" spc="6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ΠΕΤΡΕΛΑΙΟΥ</a:t>
            </a:r>
            <a:r>
              <a:rPr sz="1700" spc="5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ΥΨΗΛΗΣ</a:t>
            </a:r>
            <a:r>
              <a:rPr sz="1700" spc="6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ΠΙΕΣ</a:t>
            </a:r>
            <a:r>
              <a:rPr lang="el-GR" sz="1700" dirty="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60" smtClean="0">
                <a:solidFill>
                  <a:srgbClr val="FFFFFF"/>
                </a:solidFill>
                <a:uFill>
                  <a:solidFill>
                    <a:srgbClr val="FFFFFF"/>
                  </a:solidFill>
                </a:uFill>
                <a:latin typeface="Arial Black" panose="020B0A04020102020204"/>
                <a:cs typeface="Arial Black" panose="020B0A04020102020204"/>
              </a:rPr>
              <a:t> </a:t>
            </a:r>
            <a:endParaRPr lang="el-GR" sz="1700" spc="60" dirty="0" smtClean="0">
              <a:solidFill>
                <a:srgbClr val="FFFFFF"/>
              </a:solidFill>
              <a:uFill>
                <a:solidFill>
                  <a:srgbClr val="FFFFFF"/>
                </a:solidFill>
              </a:uFill>
              <a:latin typeface="Arial Black" panose="020B0A04020102020204"/>
              <a:cs typeface="Arial Black" panose="020B0A04020102020204"/>
            </a:endParaRPr>
          </a:p>
          <a:p>
            <a:pPr marL="3432175" marR="5080" indent="-3420110">
              <a:lnSpc>
                <a:spcPct val="119000"/>
              </a:lnSpc>
              <a:spcBef>
                <a:spcPts val="95"/>
              </a:spcBef>
            </a:pPr>
            <a:r>
              <a:rPr lang="el-GR" sz="1700" spc="60" dirty="0">
                <a:solidFill>
                  <a:srgbClr val="FFFFFF"/>
                </a:solidFill>
                <a:uFill>
                  <a:solidFill>
                    <a:srgbClr val="FFFFFF"/>
                  </a:solidFill>
                </a:uFill>
                <a:latin typeface="Arial Black" panose="020B0A04020102020204"/>
                <a:cs typeface="Arial Black" panose="020B0A04020102020204"/>
              </a:rPr>
              <a:t> </a:t>
            </a:r>
            <a:r>
              <a:rPr lang="el-GR" sz="1700" spc="60" dirty="0" smtClean="0">
                <a:solidFill>
                  <a:srgbClr val="FFFFFF"/>
                </a:solidFill>
                <a:uFill>
                  <a:solidFill>
                    <a:srgbClr val="FFFFFF"/>
                  </a:solidFill>
                </a:uFill>
                <a:latin typeface="Arial Black" panose="020B0A04020102020204"/>
                <a:cs typeface="Arial Black" panose="020B0A04020102020204"/>
              </a:rPr>
              <a:t>                                     </a:t>
            </a:r>
            <a:r>
              <a:rPr sz="1700" spc="-10" smtClean="0">
                <a:solidFill>
                  <a:srgbClr val="FFFFFF"/>
                </a:solidFill>
                <a:uFill>
                  <a:solidFill>
                    <a:srgbClr val="FFFFFF"/>
                  </a:solidFill>
                </a:uFill>
                <a:latin typeface="Arial Black" panose="020B0A04020102020204"/>
                <a:cs typeface="Arial Black" panose="020B0A04020102020204"/>
              </a:rPr>
              <a:t>TYΠΟΥ</a:t>
            </a:r>
            <a:r>
              <a:rPr sz="1700" spc="-10" smtClean="0">
                <a:solidFill>
                  <a:srgbClr val="FFFFFF"/>
                </a:solidFill>
                <a:latin typeface="Arial Black" panose="020B0A04020102020204"/>
                <a:cs typeface="Arial Black" panose="020B0A04020102020204"/>
              </a:rPr>
              <a:t> </a:t>
            </a:r>
            <a:r>
              <a:rPr sz="1700" spc="-10" dirty="0">
                <a:solidFill>
                  <a:srgbClr val="FFFFFF"/>
                </a:solidFill>
                <a:uFill>
                  <a:solidFill>
                    <a:srgbClr val="FFFFFF"/>
                  </a:solidFill>
                </a:uFill>
                <a:latin typeface="Arial Black" panose="020B0A04020102020204"/>
                <a:cs typeface="Arial Black" panose="020B0A04020102020204"/>
              </a:rPr>
              <a:t>BOSCH</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169670"/>
            <a:ext cx="8409940" cy="5338384"/>
          </a:xfrm>
          <a:prstGeom prst="rect">
            <a:avLst/>
          </a:prstGeom>
        </p:spPr>
        <p:txBody>
          <a:bodyPr vert="horz" wrap="square" lIns="0" tIns="0" rIns="0" bIns="0" rtlCol="0">
            <a:spAutoFit/>
          </a:bodyPr>
          <a:lstStyle/>
          <a:p>
            <a:pPr marL="1401445">
              <a:lnSpc>
                <a:spcPts val="3090"/>
              </a:lnSpc>
            </a:pPr>
            <a:r>
              <a:rPr sz="3200" b="1" i="1" spc="-10" dirty="0">
                <a:solidFill>
                  <a:srgbClr val="FF0000"/>
                </a:solidFill>
                <a:latin typeface="Arial" panose="020B0604020202020204"/>
                <a:cs typeface="Arial" panose="020B0604020202020204"/>
              </a:rPr>
              <a:t>2)</a:t>
            </a:r>
            <a:r>
              <a:rPr sz="3200" b="1" i="1" spc="-295" dirty="0">
                <a:solidFill>
                  <a:srgbClr val="FF0000"/>
                </a:solid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ΣΥΣΤΗΜΑ</a:t>
            </a:r>
            <a:r>
              <a:rPr sz="2400" b="1" i="1" u="sng" spc="-150" dirty="0">
                <a:solidFill>
                  <a:srgbClr val="0000CC"/>
                </a:solidFill>
                <a:uFill>
                  <a:solidFill>
                    <a:srgbClr val="0000CC"/>
                  </a:solidFill>
                </a:u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ΜΕ</a:t>
            </a:r>
            <a:r>
              <a:rPr sz="2400" b="1" i="1" u="sng" spc="-50" dirty="0">
                <a:solidFill>
                  <a:srgbClr val="0000CC"/>
                </a:solidFill>
                <a:uFill>
                  <a:solidFill>
                    <a:srgbClr val="0000CC"/>
                  </a:solidFill>
                </a:uFill>
                <a:latin typeface="Arial" panose="020B0604020202020204"/>
                <a:cs typeface="Arial" panose="020B0604020202020204"/>
              </a:rPr>
              <a:t> </a:t>
            </a:r>
            <a:r>
              <a:rPr sz="2400" b="1" i="1" u="sng">
                <a:solidFill>
                  <a:srgbClr val="0000CC"/>
                </a:solidFill>
                <a:uFill>
                  <a:solidFill>
                    <a:srgbClr val="0000CC"/>
                  </a:solidFill>
                </a:uFill>
                <a:latin typeface="Arial" panose="020B0604020202020204"/>
                <a:cs typeface="Arial" panose="020B0604020202020204"/>
              </a:rPr>
              <a:t>ΜΟΝΑΔΕΣ</a:t>
            </a:r>
            <a:r>
              <a:rPr sz="2400" b="1" i="1" u="sng" spc="-35">
                <a:solidFill>
                  <a:srgbClr val="0000CC"/>
                </a:solidFill>
                <a:uFill>
                  <a:solidFill>
                    <a:srgbClr val="0000CC"/>
                  </a:solidFill>
                </a:uFill>
                <a:latin typeface="Arial" panose="020B0604020202020204"/>
                <a:cs typeface="Arial" panose="020B0604020202020204"/>
              </a:rPr>
              <a:t> </a:t>
            </a:r>
            <a:r>
              <a:rPr sz="2400" b="1" i="1" u="sng" spc="-10" smtClean="0">
                <a:solidFill>
                  <a:srgbClr val="0000CC"/>
                </a:solidFill>
                <a:uFill>
                  <a:solidFill>
                    <a:srgbClr val="0000CC"/>
                  </a:solidFill>
                </a:uFill>
                <a:latin typeface="Arial" panose="020B0604020202020204"/>
                <a:cs typeface="Arial" panose="020B0604020202020204"/>
              </a:rPr>
              <a:t>ΕΓΧΥΣ</a:t>
            </a:r>
            <a:r>
              <a:rPr lang="el-GR" sz="2400" b="1" i="1" u="sng" spc="-10" dirty="0" smtClean="0">
                <a:solidFill>
                  <a:srgbClr val="0000CC"/>
                </a:solidFill>
                <a:uFill>
                  <a:solidFill>
                    <a:srgbClr val="0000CC"/>
                  </a:solidFill>
                </a:uFill>
                <a:latin typeface="Arial" panose="020B0604020202020204"/>
                <a:cs typeface="Arial" panose="020B0604020202020204"/>
              </a:rPr>
              <a:t>Η</a:t>
            </a:r>
            <a:r>
              <a:rPr sz="2400" b="1" i="1" u="sng" spc="-10" smtClean="0">
                <a:solidFill>
                  <a:srgbClr val="0000CC"/>
                </a:solidFill>
                <a:uFill>
                  <a:solidFill>
                    <a:srgbClr val="0000CC"/>
                  </a:solidFill>
                </a:uFill>
                <a:latin typeface="Arial" panose="020B0604020202020204"/>
                <a:cs typeface="Arial" panose="020B0604020202020204"/>
              </a:rPr>
              <a:t>Σ</a:t>
            </a:r>
            <a:endParaRPr sz="2400">
              <a:latin typeface="Arial" panose="020B0604020202020204"/>
              <a:cs typeface="Arial" panose="020B0604020202020204"/>
            </a:endParaRPr>
          </a:p>
          <a:p>
            <a:pPr marL="69850" algn="ctr">
              <a:lnSpc>
                <a:spcPts val="2350"/>
              </a:lnSpc>
            </a:pPr>
            <a:r>
              <a:rPr sz="2000" b="1" u="sng" dirty="0">
                <a:solidFill>
                  <a:srgbClr val="0000CC"/>
                </a:solidFill>
                <a:uFill>
                  <a:solidFill>
                    <a:srgbClr val="0000CC"/>
                  </a:solidFill>
                </a:uFill>
                <a:latin typeface="Arial" panose="020B0604020202020204"/>
                <a:cs typeface="Arial" panose="020B0604020202020204"/>
              </a:rPr>
              <a:t>(Unit</a:t>
            </a:r>
            <a:r>
              <a:rPr sz="2000" b="1" u="sng" spc="-1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a:t>
            </a:r>
            <a:r>
              <a:rPr sz="2000" b="1" u="sng" spc="-15"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Injector</a:t>
            </a:r>
            <a:r>
              <a:rPr sz="2000" b="1" u="sng" spc="-10"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System</a:t>
            </a:r>
            <a:r>
              <a:rPr sz="2000" b="1" u="sng" spc="-25" dirty="0">
                <a:solidFill>
                  <a:srgbClr val="0000CC"/>
                </a:solidFill>
                <a:uFill>
                  <a:solidFill>
                    <a:srgbClr val="0000CC"/>
                  </a:solidFill>
                </a:uFill>
                <a:latin typeface="Arial" panose="020B0604020202020204"/>
                <a:cs typeface="Arial" panose="020B0604020202020204"/>
              </a:rPr>
              <a:t> </a:t>
            </a:r>
            <a:r>
              <a:rPr sz="2000" b="1" u="sng" dirty="0">
                <a:solidFill>
                  <a:srgbClr val="0000CC"/>
                </a:solidFill>
                <a:uFill>
                  <a:solidFill>
                    <a:srgbClr val="0000CC"/>
                  </a:solidFill>
                </a:uFill>
                <a:latin typeface="Arial" panose="020B0604020202020204"/>
                <a:cs typeface="Arial" panose="020B0604020202020204"/>
              </a:rPr>
              <a:t>–</a:t>
            </a:r>
            <a:r>
              <a:rPr sz="2000" b="1" u="sng" spc="-10" dirty="0">
                <a:solidFill>
                  <a:srgbClr val="0000CC"/>
                </a:solidFill>
                <a:uFill>
                  <a:solidFill>
                    <a:srgbClr val="0000CC"/>
                  </a:solidFill>
                </a:uFill>
                <a:latin typeface="Arial" panose="020B0604020202020204"/>
                <a:cs typeface="Arial" panose="020B0604020202020204"/>
              </a:rPr>
              <a:t> </a:t>
            </a:r>
            <a:r>
              <a:rPr sz="2000" b="1" u="sng" spc="-20" dirty="0">
                <a:solidFill>
                  <a:srgbClr val="0000CC"/>
                </a:solidFill>
                <a:uFill>
                  <a:solidFill>
                    <a:srgbClr val="0000CC"/>
                  </a:solidFill>
                </a:uFill>
                <a:latin typeface="Arial" panose="020B0604020202020204"/>
                <a:cs typeface="Arial" panose="020B0604020202020204"/>
              </a:rPr>
              <a:t>UIS)</a:t>
            </a:r>
            <a:endParaRPr sz="2000">
              <a:latin typeface="Arial" panose="020B0604020202020204"/>
              <a:cs typeface="Arial" panose="020B0604020202020204"/>
            </a:endParaRPr>
          </a:p>
          <a:p>
            <a:pPr>
              <a:lnSpc>
                <a:spcPct val="100000"/>
              </a:lnSpc>
            </a:pPr>
            <a:endParaRPr sz="2200">
              <a:latin typeface="Arial" panose="020B0604020202020204"/>
              <a:cs typeface="Arial" panose="020B0604020202020204"/>
            </a:endParaRPr>
          </a:p>
          <a:p>
            <a:pPr marL="12700" marR="5080">
              <a:lnSpc>
                <a:spcPct val="95000"/>
              </a:lnSpc>
              <a:spcBef>
                <a:spcPts val="1575"/>
              </a:spcBef>
              <a:buClr>
                <a:srgbClr val="FF0000"/>
              </a:buClr>
              <a:buSzPct val="96000"/>
              <a:buFont typeface="Wingdings" panose="05000000000000000000"/>
              <a:buChar char=""/>
              <a:tabLst>
                <a:tab pos="285115" algn="l"/>
              </a:tabLst>
            </a:pPr>
            <a:r>
              <a:rPr sz="2400" b="1" dirty="0">
                <a:latin typeface="Arial" panose="020B0604020202020204"/>
                <a:cs typeface="Arial" panose="020B0604020202020204"/>
              </a:rPr>
              <a:t>Ο</a:t>
            </a:r>
            <a:r>
              <a:rPr sz="2400" b="1" spc="-65" dirty="0">
                <a:latin typeface="Arial" panose="020B0604020202020204"/>
                <a:cs typeface="Arial" panose="020B0604020202020204"/>
              </a:rPr>
              <a:t> </a:t>
            </a:r>
            <a:r>
              <a:rPr sz="2400" b="1" dirty="0">
                <a:latin typeface="Arial" panose="020B0604020202020204"/>
                <a:cs typeface="Arial" panose="020B0604020202020204"/>
              </a:rPr>
              <a:t>ΗΛΕΚΤΡΟΝΙΚΟΣ</a:t>
            </a:r>
            <a:r>
              <a:rPr sz="2400" b="1" spc="-50" dirty="0">
                <a:latin typeface="Arial" panose="020B0604020202020204"/>
                <a:cs typeface="Arial" panose="020B0604020202020204"/>
              </a:rPr>
              <a:t> </a:t>
            </a:r>
            <a:r>
              <a:rPr sz="2400" b="1" dirty="0">
                <a:latin typeface="Arial" panose="020B0604020202020204"/>
                <a:cs typeface="Arial" panose="020B0604020202020204"/>
              </a:rPr>
              <a:t>ΕΛΕΓΧΟΣ</a:t>
            </a:r>
            <a:r>
              <a:rPr sz="2400" b="1" spc="-50"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spc="-10" dirty="0">
                <a:latin typeface="Arial" panose="020B0604020202020204"/>
                <a:cs typeface="Arial" panose="020B0604020202020204"/>
              </a:rPr>
              <a:t>ΗΛΕΚΤΡΟΜΑΓΝΗΤΙ- </a:t>
            </a:r>
            <a:r>
              <a:rPr sz="2400" b="1" dirty="0">
                <a:latin typeface="Arial" panose="020B0604020202020204"/>
                <a:cs typeface="Arial" panose="020B0604020202020204"/>
              </a:rPr>
              <a:t>ΚΗΣ</a:t>
            </a:r>
            <a:r>
              <a:rPr sz="2400" b="1" spc="-70" dirty="0">
                <a:latin typeface="Arial" panose="020B0604020202020204"/>
                <a:cs typeface="Arial" panose="020B0604020202020204"/>
              </a:rPr>
              <a:t> </a:t>
            </a:r>
            <a:r>
              <a:rPr sz="2400" b="1" dirty="0">
                <a:latin typeface="Arial" panose="020B0604020202020204"/>
                <a:cs typeface="Arial" panose="020B0604020202020204"/>
              </a:rPr>
              <a:t>ΒΑΛΒΙΔΑΣ</a:t>
            </a:r>
            <a:r>
              <a:rPr sz="2400" b="1" spc="-60" dirty="0">
                <a:latin typeface="Arial" panose="020B0604020202020204"/>
                <a:cs typeface="Arial" panose="020B0604020202020204"/>
              </a:rPr>
              <a:t> </a:t>
            </a:r>
            <a:r>
              <a:rPr sz="2400" b="1" dirty="0">
                <a:latin typeface="Arial" panose="020B0604020202020204"/>
                <a:cs typeface="Arial" panose="020B0604020202020204"/>
              </a:rPr>
              <a:t>ΕΠΙΤΡΕΠΕΙ</a:t>
            </a:r>
            <a:r>
              <a:rPr sz="2400" b="1" spc="-55" dirty="0">
                <a:latin typeface="Arial" panose="020B0604020202020204"/>
                <a:cs typeface="Arial" panose="020B0604020202020204"/>
              </a:rPr>
              <a:t> </a:t>
            </a:r>
            <a:r>
              <a:rPr sz="2400" b="1" dirty="0">
                <a:latin typeface="Arial" panose="020B0604020202020204"/>
                <a:cs typeface="Arial" panose="020B0604020202020204"/>
              </a:rPr>
              <a:t>ΤΗ</a:t>
            </a:r>
            <a:r>
              <a:rPr sz="2400" b="1" spc="-65" dirty="0">
                <a:latin typeface="Arial" panose="020B0604020202020204"/>
                <a:cs typeface="Arial" panose="020B0604020202020204"/>
              </a:rPr>
              <a:t> </a:t>
            </a:r>
            <a:r>
              <a:rPr sz="2400" b="1" spc="-20" dirty="0">
                <a:latin typeface="Arial" panose="020B0604020202020204"/>
                <a:cs typeface="Arial" panose="020B0604020202020204"/>
              </a:rPr>
              <a:t>ΜΕΤΑΒΟΛΗ</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spc="-10" dirty="0">
                <a:latin typeface="Arial" panose="020B0604020202020204"/>
                <a:cs typeface="Arial" panose="020B0604020202020204"/>
              </a:rPr>
              <a:t>ΧΡΟΝΙ- </a:t>
            </a:r>
            <a:r>
              <a:rPr sz="2400" b="1" dirty="0">
                <a:latin typeface="Arial" panose="020B0604020202020204"/>
                <a:cs typeface="Arial" panose="020B0604020202020204"/>
              </a:rPr>
              <a:t>ΣΜΟΥ</a:t>
            </a:r>
            <a:r>
              <a:rPr sz="2400" b="1" spc="-55" dirty="0">
                <a:latin typeface="Arial" panose="020B0604020202020204"/>
                <a:cs typeface="Arial" panose="020B0604020202020204"/>
              </a:rPr>
              <a:t> </a:t>
            </a:r>
            <a:r>
              <a:rPr sz="2400" b="1" dirty="0">
                <a:latin typeface="Arial" panose="020B0604020202020204"/>
                <a:cs typeface="Arial" panose="020B0604020202020204"/>
              </a:rPr>
              <a:t>ΚΑΙ</a:t>
            </a:r>
            <a:r>
              <a:rPr sz="2400" b="1" spc="-40" dirty="0">
                <a:latin typeface="Arial" panose="020B0604020202020204"/>
                <a:cs typeface="Arial" panose="020B0604020202020204"/>
              </a:rPr>
              <a:t> </a:t>
            </a:r>
            <a:r>
              <a:rPr sz="2400" b="1" dirty="0">
                <a:latin typeface="Arial" panose="020B0604020202020204"/>
                <a:cs typeface="Arial" panose="020B0604020202020204"/>
              </a:rPr>
              <a:t>ΤΗΣ</a:t>
            </a:r>
            <a:r>
              <a:rPr sz="2400" b="1" spc="-120" dirty="0">
                <a:latin typeface="Arial" panose="020B0604020202020204"/>
                <a:cs typeface="Arial" panose="020B0604020202020204"/>
              </a:rPr>
              <a:t> </a:t>
            </a:r>
            <a:r>
              <a:rPr sz="2400" b="1" dirty="0">
                <a:latin typeface="Arial" panose="020B0604020202020204"/>
                <a:cs typeface="Arial" panose="020B0604020202020204"/>
              </a:rPr>
              <a:t>ΔΙΑΡΚΕΙΑΣ</a:t>
            </a:r>
            <a:r>
              <a:rPr sz="2400" b="1" spc="-45" dirty="0">
                <a:latin typeface="Arial" panose="020B0604020202020204"/>
                <a:cs typeface="Arial" panose="020B0604020202020204"/>
              </a:rPr>
              <a:t> </a:t>
            </a:r>
            <a:r>
              <a:rPr sz="2400" b="1">
                <a:latin typeface="Arial" panose="020B0604020202020204"/>
                <a:cs typeface="Arial" panose="020B0604020202020204"/>
              </a:rPr>
              <a:t>ΤΗΣ</a:t>
            </a:r>
            <a:r>
              <a:rPr sz="2400" b="1" spc="-50">
                <a:latin typeface="Arial" panose="020B0604020202020204"/>
                <a:cs typeface="Arial" panose="020B0604020202020204"/>
              </a:rPr>
              <a:t> </a:t>
            </a:r>
            <a:r>
              <a:rPr sz="2400" b="1" smtClean="0">
                <a:latin typeface="Arial" panose="020B0604020202020204"/>
                <a:cs typeface="Arial" panose="020B0604020202020204"/>
              </a:rPr>
              <a:t>ΕΓΧΥΣ</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Σ</a:t>
            </a:r>
            <a:r>
              <a:rPr sz="2400" b="1" dirty="0">
                <a:latin typeface="Arial" panose="020B0604020202020204"/>
                <a:cs typeface="Arial" panose="020B0604020202020204"/>
              </a:rPr>
              <a:t>,</a:t>
            </a:r>
            <a:r>
              <a:rPr sz="2400" b="1" spc="-120" dirty="0">
                <a:latin typeface="Arial" panose="020B0604020202020204"/>
                <a:cs typeface="Arial" panose="020B0604020202020204"/>
              </a:rPr>
              <a:t> </a:t>
            </a:r>
            <a:r>
              <a:rPr sz="2400" b="1" spc="-35" dirty="0">
                <a:latin typeface="Arial" panose="020B0604020202020204"/>
                <a:cs typeface="Arial" panose="020B0604020202020204"/>
              </a:rPr>
              <a:t>ΑΝΑΛΟΓΑ</a:t>
            </a:r>
            <a:r>
              <a:rPr sz="2400" b="1" spc="-60" dirty="0">
                <a:latin typeface="Arial" panose="020B0604020202020204"/>
                <a:cs typeface="Arial" panose="020B0604020202020204"/>
              </a:rPr>
              <a:t> </a:t>
            </a:r>
            <a:r>
              <a:rPr sz="2400" b="1" spc="-25" dirty="0">
                <a:latin typeface="Arial" panose="020B0604020202020204"/>
                <a:cs typeface="Arial" panose="020B0604020202020204"/>
              </a:rPr>
              <a:t>ΜΕ </a:t>
            </a:r>
            <a:r>
              <a:rPr sz="2400" b="1" dirty="0">
                <a:latin typeface="Arial" panose="020B0604020202020204"/>
                <a:cs typeface="Arial" panose="020B0604020202020204"/>
              </a:rPr>
              <a:t>ΤΙΣ</a:t>
            </a:r>
            <a:r>
              <a:rPr sz="2400" b="1" spc="-85" dirty="0">
                <a:latin typeface="Arial" panose="020B0604020202020204"/>
                <a:cs typeface="Arial" panose="020B0604020202020204"/>
              </a:rPr>
              <a:t> </a:t>
            </a:r>
            <a:r>
              <a:rPr sz="2400" b="1" dirty="0">
                <a:latin typeface="Arial" panose="020B0604020202020204"/>
                <a:cs typeface="Arial" panose="020B0604020202020204"/>
              </a:rPr>
              <a:t>ΣΥΝΘΗΚΕΣ</a:t>
            </a:r>
            <a:r>
              <a:rPr sz="2400" b="1" spc="-160" dirty="0">
                <a:latin typeface="Arial" panose="020B0604020202020204"/>
                <a:cs typeface="Arial" panose="020B0604020202020204"/>
              </a:rPr>
              <a:t> </a:t>
            </a:r>
            <a:r>
              <a:rPr sz="2400" b="1" dirty="0">
                <a:latin typeface="Arial" panose="020B0604020202020204"/>
                <a:cs typeface="Arial" panose="020B0604020202020204"/>
              </a:rPr>
              <a:t>ΛΕΙΤΟΥΡΓΙΑΣ</a:t>
            </a:r>
            <a:r>
              <a:rPr sz="2400" b="1" spc="-80" dirty="0">
                <a:latin typeface="Arial" panose="020B0604020202020204"/>
                <a:cs typeface="Arial" panose="020B0604020202020204"/>
              </a:rPr>
              <a:t> </a:t>
            </a:r>
            <a:r>
              <a:rPr sz="2400" b="1" dirty="0">
                <a:latin typeface="Arial" panose="020B0604020202020204"/>
                <a:cs typeface="Arial" panose="020B0604020202020204"/>
              </a:rPr>
              <a:t>ΤΟΥ</a:t>
            </a:r>
            <a:r>
              <a:rPr sz="2400" b="1" spc="-95" dirty="0">
                <a:latin typeface="Arial" panose="020B0604020202020204"/>
                <a:cs typeface="Arial" panose="020B0604020202020204"/>
              </a:rPr>
              <a:t> </a:t>
            </a:r>
            <a:r>
              <a:rPr sz="2400" b="1" spc="-10" dirty="0">
                <a:latin typeface="Arial" panose="020B0604020202020204"/>
                <a:cs typeface="Arial" panose="020B0604020202020204"/>
              </a:rPr>
              <a:t>ΚΙΝΗΤΗΡΑ</a:t>
            </a:r>
            <a:r>
              <a:rPr sz="2400" b="1" spc="-90" dirty="0">
                <a:latin typeface="Arial" panose="020B0604020202020204"/>
                <a:cs typeface="Arial" panose="020B0604020202020204"/>
              </a:rPr>
              <a:t> </a:t>
            </a:r>
            <a:r>
              <a:rPr sz="2400" b="1" dirty="0">
                <a:latin typeface="Arial" panose="020B0604020202020204"/>
                <a:cs typeface="Arial" panose="020B0604020202020204"/>
              </a:rPr>
              <a:t>ΚΑΙ</a:t>
            </a:r>
            <a:r>
              <a:rPr sz="2400" b="1" spc="-85" dirty="0">
                <a:latin typeface="Arial" panose="020B0604020202020204"/>
                <a:cs typeface="Arial" panose="020B0604020202020204"/>
              </a:rPr>
              <a:t> </a:t>
            </a:r>
            <a:r>
              <a:rPr sz="2400" b="1" spc="-25" dirty="0">
                <a:latin typeface="Arial" panose="020B0604020202020204"/>
                <a:cs typeface="Arial" panose="020B0604020202020204"/>
              </a:rPr>
              <a:t>ΤΗΝ </a:t>
            </a:r>
            <a:r>
              <a:rPr sz="2400" b="1" spc="-10" dirty="0">
                <a:latin typeface="Arial" panose="020B0604020202020204"/>
                <a:cs typeface="Arial" panose="020B0604020202020204"/>
              </a:rPr>
              <a:t>ΠΟΙΟΤΗΤΑ</a:t>
            </a:r>
            <a:r>
              <a:rPr sz="2400" b="1" spc="-140" dirty="0">
                <a:latin typeface="Arial" panose="020B0604020202020204"/>
                <a:cs typeface="Arial" panose="020B0604020202020204"/>
              </a:rPr>
              <a:t> </a:t>
            </a:r>
            <a:r>
              <a:rPr sz="2400" b="1" dirty="0">
                <a:latin typeface="Arial" panose="020B0604020202020204"/>
                <a:cs typeface="Arial" panose="020B0604020202020204"/>
              </a:rPr>
              <a:t>ΤΟΥ</a:t>
            </a:r>
            <a:r>
              <a:rPr sz="2400" b="1" spc="-130" dirty="0">
                <a:latin typeface="Arial" panose="020B0604020202020204"/>
                <a:cs typeface="Arial" panose="020B0604020202020204"/>
              </a:rPr>
              <a:t> </a:t>
            </a:r>
            <a:r>
              <a:rPr sz="2400" b="1" spc="-10" dirty="0">
                <a:latin typeface="Arial" panose="020B0604020202020204"/>
                <a:cs typeface="Arial" panose="020B0604020202020204"/>
              </a:rPr>
              <a:t>ΚΑΥΣΙΜΟΥ.</a:t>
            </a:r>
            <a:endParaRPr sz="2400">
              <a:latin typeface="Arial" panose="020B0604020202020204"/>
              <a:cs typeface="Arial" panose="020B0604020202020204"/>
            </a:endParaRPr>
          </a:p>
          <a:p>
            <a:pPr marL="12700" marR="240665" algn="just">
              <a:lnSpc>
                <a:spcPct val="95000"/>
              </a:lnSpc>
              <a:spcBef>
                <a:spcPts val="2280"/>
              </a:spcBef>
              <a:buClr>
                <a:srgbClr val="FF0000"/>
              </a:buClr>
              <a:buSzPct val="96000"/>
              <a:buFont typeface="Wingdings" panose="05000000000000000000"/>
              <a:buChar char=""/>
              <a:tabLst>
                <a:tab pos="285115" algn="l"/>
              </a:tabLst>
            </a:pP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ΜΕΙΟΝΕΚΤΗΜΑ</a:t>
            </a:r>
            <a:r>
              <a:rPr sz="2400" b="1" spc="-50" dirty="0">
                <a:solidFill>
                  <a:srgbClr val="FF0000"/>
                </a:solidFill>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spc="-20" dirty="0">
                <a:latin typeface="Arial" panose="020B0604020202020204"/>
                <a:cs typeface="Arial" panose="020B0604020202020204"/>
              </a:rPr>
              <a:t>ΣΥΣΤΗΜΑΤΟΣ</a:t>
            </a:r>
            <a:r>
              <a:rPr sz="2400" b="1" spc="-55" dirty="0">
                <a:latin typeface="Arial" panose="020B0604020202020204"/>
                <a:cs typeface="Arial" panose="020B0604020202020204"/>
              </a:rPr>
              <a:t> </a:t>
            </a:r>
            <a:r>
              <a:rPr sz="2400" b="1" dirty="0">
                <a:latin typeface="Arial" panose="020B0604020202020204"/>
                <a:cs typeface="Arial" panose="020B0604020202020204"/>
              </a:rPr>
              <a:t>ΕΙΝΑΙ</a:t>
            </a:r>
            <a:r>
              <a:rPr sz="2400" b="1" spc="-35" dirty="0">
                <a:latin typeface="Arial" panose="020B0604020202020204"/>
                <a:cs typeface="Arial" panose="020B0604020202020204"/>
              </a:rPr>
              <a:t> </a:t>
            </a:r>
            <a:r>
              <a:rPr sz="2400" b="1" dirty="0">
                <a:solidFill>
                  <a:srgbClr val="0000CC"/>
                </a:solidFill>
                <a:latin typeface="Arial" panose="020B0604020202020204"/>
                <a:cs typeface="Arial" panose="020B0604020202020204"/>
              </a:rPr>
              <a:t>Ο</a:t>
            </a:r>
            <a:r>
              <a:rPr sz="2400" b="1" spc="-50" dirty="0">
                <a:solidFill>
                  <a:srgbClr val="0000CC"/>
                </a:solidFill>
                <a:latin typeface="Arial" panose="020B0604020202020204"/>
                <a:cs typeface="Arial" panose="020B0604020202020204"/>
              </a:rPr>
              <a:t> </a:t>
            </a:r>
            <a:r>
              <a:rPr sz="2400" b="1" spc="-10" dirty="0">
                <a:solidFill>
                  <a:srgbClr val="0000CC"/>
                </a:solidFill>
                <a:latin typeface="Arial" panose="020B0604020202020204"/>
                <a:cs typeface="Arial" panose="020B0604020202020204"/>
              </a:rPr>
              <a:t>ΜΕΓΑ- </a:t>
            </a:r>
            <a:r>
              <a:rPr sz="2400" b="1" dirty="0">
                <a:solidFill>
                  <a:srgbClr val="0000CC"/>
                </a:solidFill>
                <a:latin typeface="Arial" panose="020B0604020202020204"/>
                <a:cs typeface="Arial" panose="020B0604020202020204"/>
              </a:rPr>
              <a:t>ΛΟΣ</a:t>
            </a:r>
            <a:r>
              <a:rPr sz="2400" b="1" spc="-4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ΟΓΚΟΣ</a:t>
            </a:r>
            <a:r>
              <a:rPr sz="2400" b="1" spc="-5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ΤΗΣ</a:t>
            </a:r>
            <a:r>
              <a:rPr sz="2400" b="1" spc="-45" dirty="0">
                <a:solidFill>
                  <a:srgbClr val="0000CC"/>
                </a:solidFill>
                <a:latin typeface="Arial" panose="020B0604020202020204"/>
                <a:cs typeface="Arial" panose="020B0604020202020204"/>
              </a:rPr>
              <a:t> </a:t>
            </a:r>
            <a:r>
              <a:rPr sz="2400" b="1">
                <a:solidFill>
                  <a:srgbClr val="0000CC"/>
                </a:solidFill>
                <a:latin typeface="Arial" panose="020B0604020202020204"/>
                <a:cs typeface="Arial" panose="020B0604020202020204"/>
              </a:rPr>
              <a:t>ΜΟΝΑΔΑΣ</a:t>
            </a:r>
            <a:r>
              <a:rPr sz="2400" b="1" spc="-50">
                <a:solidFill>
                  <a:srgbClr val="0000CC"/>
                </a:solidFill>
                <a:latin typeface="Arial" panose="020B0604020202020204"/>
                <a:cs typeface="Arial" panose="020B0604020202020204"/>
              </a:rPr>
              <a:t> </a:t>
            </a:r>
            <a:r>
              <a:rPr sz="2400" b="1" smtClean="0">
                <a:solidFill>
                  <a:srgbClr val="0000CC"/>
                </a:solidFill>
                <a:latin typeface="Arial" panose="020B0604020202020204"/>
                <a:cs typeface="Arial" panose="020B0604020202020204"/>
              </a:rPr>
              <a:t>ΕΓΧΥΣ</a:t>
            </a:r>
            <a:r>
              <a:rPr lang="el-GR" sz="2400" b="1" dirty="0" smtClean="0">
                <a:solidFill>
                  <a:srgbClr val="0000CC"/>
                </a:solidFill>
                <a:latin typeface="Arial" panose="020B0604020202020204"/>
                <a:cs typeface="Arial" panose="020B0604020202020204"/>
              </a:rPr>
              <a:t>Η</a:t>
            </a:r>
            <a:r>
              <a:rPr sz="2400" b="1" smtClean="0">
                <a:solidFill>
                  <a:srgbClr val="0000CC"/>
                </a:solidFill>
                <a:latin typeface="Arial" panose="020B0604020202020204"/>
                <a:cs typeface="Arial" panose="020B0604020202020204"/>
              </a:rPr>
              <a:t>Σ</a:t>
            </a:r>
            <a:r>
              <a:rPr sz="2400" b="1" spc="-45" smtClean="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ΣΤΟ</a:t>
            </a:r>
            <a:r>
              <a:rPr sz="2400" b="1" spc="-5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ΠΩΜΑ</a:t>
            </a:r>
            <a:r>
              <a:rPr sz="2400" b="1" spc="-40" dirty="0">
                <a:solidFill>
                  <a:srgbClr val="0000CC"/>
                </a:solidFill>
                <a:latin typeface="Arial" panose="020B0604020202020204"/>
                <a:cs typeface="Arial" panose="020B0604020202020204"/>
              </a:rPr>
              <a:t> ΤΟΥ </a:t>
            </a:r>
            <a:r>
              <a:rPr sz="2400" b="1" spc="-10" dirty="0">
                <a:solidFill>
                  <a:srgbClr val="0000CC"/>
                </a:solidFill>
                <a:latin typeface="Arial" panose="020B0604020202020204"/>
                <a:cs typeface="Arial" panose="020B0604020202020204"/>
              </a:rPr>
              <a:t>ΚΥΛΙΝΔΡΟΥ.</a:t>
            </a:r>
            <a:endParaRPr sz="2400">
              <a:latin typeface="Arial" panose="020B0604020202020204"/>
              <a:cs typeface="Arial" panose="020B0604020202020204"/>
            </a:endParaRPr>
          </a:p>
          <a:p>
            <a:pPr marL="12700" marR="653415">
              <a:lnSpc>
                <a:spcPts val="2740"/>
              </a:lnSpc>
              <a:spcBef>
                <a:spcPts val="2340"/>
              </a:spcBef>
              <a:buClr>
                <a:srgbClr val="FF0000"/>
              </a:buClr>
              <a:buSzPct val="96000"/>
              <a:buFont typeface="Wingdings" panose="05000000000000000000"/>
              <a:buChar char=""/>
              <a:tabLst>
                <a:tab pos="285115" algn="l"/>
              </a:tabLst>
            </a:pPr>
            <a:r>
              <a:rPr sz="2400" b="1" dirty="0">
                <a:latin typeface="Arial" panose="020B0604020202020204"/>
                <a:cs typeface="Arial" panose="020B0604020202020204"/>
              </a:rPr>
              <a:t>ΤΟ</a:t>
            </a:r>
            <a:r>
              <a:rPr sz="2400" b="1" spc="-60" dirty="0">
                <a:latin typeface="Arial" panose="020B0604020202020204"/>
                <a:cs typeface="Arial" panose="020B0604020202020204"/>
              </a:rPr>
              <a:t> </a:t>
            </a:r>
            <a:r>
              <a:rPr sz="2400" b="1" dirty="0">
                <a:latin typeface="Arial" panose="020B0604020202020204"/>
                <a:cs typeface="Arial" panose="020B0604020202020204"/>
              </a:rPr>
              <a:t>ΣΥΣΤΗΜΑ</a:t>
            </a:r>
            <a:r>
              <a:rPr sz="2400" b="1" spc="-55" dirty="0">
                <a:latin typeface="Arial" panose="020B0604020202020204"/>
                <a:cs typeface="Arial" panose="020B0604020202020204"/>
              </a:rPr>
              <a:t> </a:t>
            </a:r>
            <a:r>
              <a:rPr sz="2400" b="1" spc="-10" dirty="0">
                <a:latin typeface="Arial" panose="020B0604020202020204"/>
                <a:cs typeface="Arial" panose="020B0604020202020204"/>
              </a:rPr>
              <a:t>ΧΡΗΣΙΜΟΠΟΙΕΙΤΑΙ</a:t>
            </a:r>
            <a:r>
              <a:rPr sz="2400" b="1" spc="-40" dirty="0">
                <a:latin typeface="Arial" panose="020B0604020202020204"/>
                <a:cs typeface="Arial" panose="020B0604020202020204"/>
              </a:rPr>
              <a:t> </a:t>
            </a:r>
            <a:r>
              <a:rPr sz="2400" b="1" dirty="0">
                <a:latin typeface="Arial" panose="020B0604020202020204"/>
                <a:cs typeface="Arial" panose="020B0604020202020204"/>
              </a:rPr>
              <a:t>ΣΥΝΗΘΩΣ</a:t>
            </a:r>
            <a:r>
              <a:rPr sz="2400" b="1" spc="-45" dirty="0">
                <a:latin typeface="Arial" panose="020B0604020202020204"/>
                <a:cs typeface="Arial" panose="020B0604020202020204"/>
              </a:rPr>
              <a:t> </a:t>
            </a:r>
            <a:r>
              <a:rPr sz="2400" b="1" spc="-25" dirty="0">
                <a:latin typeface="Arial" panose="020B0604020202020204"/>
                <a:cs typeface="Arial" panose="020B0604020202020204"/>
              </a:rPr>
              <a:t>ΣΕ </a:t>
            </a:r>
            <a:r>
              <a:rPr sz="2400" b="1" spc="-10" dirty="0">
                <a:solidFill>
                  <a:srgbClr val="0000CC"/>
                </a:solidFill>
                <a:latin typeface="Arial" panose="020B0604020202020204"/>
                <a:cs typeface="Arial" panose="020B0604020202020204"/>
              </a:rPr>
              <a:t>ΤΑΧΥΣΤΡΟΦΕΣ</a:t>
            </a:r>
            <a:r>
              <a:rPr sz="2400" b="1" spc="-12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ΠΕΤΡΕΛΑΙΟΚΙΝΗΤΗΡΕΣ</a:t>
            </a:r>
            <a:r>
              <a:rPr sz="2400" b="1" spc="-114" dirty="0">
                <a:solidFill>
                  <a:srgbClr val="0000CC"/>
                </a:solidFill>
                <a:latin typeface="Arial" panose="020B0604020202020204"/>
                <a:cs typeface="Arial" panose="020B0604020202020204"/>
              </a:rPr>
              <a:t> </a:t>
            </a:r>
            <a:r>
              <a:rPr sz="2400" b="1" spc="-30" dirty="0">
                <a:solidFill>
                  <a:srgbClr val="0000CC"/>
                </a:solidFill>
                <a:latin typeface="Arial" panose="020B0604020202020204"/>
                <a:cs typeface="Arial" panose="020B0604020202020204"/>
              </a:rPr>
              <a:t>ΟΧΗΜΑΤΩΝ</a:t>
            </a:r>
            <a:r>
              <a:rPr sz="2400" b="1" spc="-30" dirty="0">
                <a:latin typeface="Arial" panose="020B0604020202020204"/>
                <a:cs typeface="Arial" panose="020B0604020202020204"/>
              </a:rPr>
              <a:t>.</a:t>
            </a:r>
            <a:endParaRPr sz="2400">
              <a:latin typeface="Arial" panose="020B0604020202020204"/>
              <a:cs typeface="Arial" panose="020B0604020202020204"/>
            </a:endParaRPr>
          </a:p>
        </p:txBody>
      </p:sp>
      <p:grpSp>
        <p:nvGrpSpPr>
          <p:cNvPr id="3" name="object 3"/>
          <p:cNvGrpSpPr/>
          <p:nvPr/>
        </p:nvGrpSpPr>
        <p:grpSpPr>
          <a:xfrm>
            <a:off x="331410" y="58360"/>
            <a:ext cx="8250555" cy="817244"/>
            <a:chOff x="331410" y="58360"/>
            <a:chExt cx="8250555" cy="817244"/>
          </a:xfrm>
        </p:grpSpPr>
        <p:sp>
          <p:nvSpPr>
            <p:cNvPr id="4" name="object 4"/>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31668" y="1568471"/>
            <a:ext cx="4651127" cy="4153438"/>
          </a:xfrm>
          <a:prstGeom prst="rect">
            <a:avLst/>
          </a:prstGeom>
        </p:spPr>
      </p:pic>
      <p:sp>
        <p:nvSpPr>
          <p:cNvPr id="3" name="object 3"/>
          <p:cNvSpPr txBox="1"/>
          <p:nvPr/>
        </p:nvSpPr>
        <p:spPr>
          <a:xfrm>
            <a:off x="5073650" y="1156970"/>
            <a:ext cx="3697604" cy="5168081"/>
          </a:xfrm>
          <a:prstGeom prst="rect">
            <a:avLst/>
          </a:prstGeom>
        </p:spPr>
        <p:txBody>
          <a:bodyPr vert="horz" wrap="square" lIns="0" tIns="12700" rIns="0" bIns="0" rtlCol="0">
            <a:spAutoFit/>
          </a:bodyPr>
          <a:lstStyle/>
          <a:p>
            <a:pPr marL="12700">
              <a:lnSpc>
                <a:spcPct val="100000"/>
              </a:lnSpc>
              <a:spcBef>
                <a:spcPts val="100"/>
              </a:spcBef>
            </a:pPr>
            <a:r>
              <a:rPr sz="1500" b="1" u="sng">
                <a:solidFill>
                  <a:srgbClr val="FF0000"/>
                </a:solidFill>
                <a:uFill>
                  <a:solidFill>
                    <a:srgbClr val="FF0000"/>
                  </a:solidFill>
                </a:uFill>
                <a:latin typeface="Arial" panose="020B0604020202020204"/>
                <a:cs typeface="Arial" panose="020B0604020202020204"/>
              </a:rPr>
              <a:t>ΡΥΘΜΙΣΗ</a:t>
            </a:r>
            <a:r>
              <a:rPr sz="1500" b="1" u="sng" spc="-60">
                <a:solidFill>
                  <a:srgbClr val="FF0000"/>
                </a:solidFill>
                <a:uFill>
                  <a:solidFill>
                    <a:srgbClr val="FF0000"/>
                  </a:solidFill>
                </a:uFill>
                <a:latin typeface="Arial" panose="020B0604020202020204"/>
                <a:cs typeface="Arial" panose="020B0604020202020204"/>
              </a:rPr>
              <a:t> </a:t>
            </a:r>
            <a:r>
              <a:rPr sz="1500" b="1" u="sng" smtClean="0">
                <a:solidFill>
                  <a:srgbClr val="FF0000"/>
                </a:solidFill>
                <a:uFill>
                  <a:solidFill>
                    <a:srgbClr val="FF0000"/>
                  </a:solidFill>
                </a:uFill>
                <a:latin typeface="Arial" panose="020B0604020202020204"/>
                <a:cs typeface="Arial" panose="020B0604020202020204"/>
              </a:rPr>
              <a:t>ΜΕΓΙΣΤΗ</a:t>
            </a:r>
            <a:r>
              <a:rPr lang="el-GR" sz="1500" b="1" u="sng" dirty="0" smtClean="0">
                <a:solidFill>
                  <a:srgbClr val="FF0000"/>
                </a:solidFill>
                <a:uFill>
                  <a:solidFill>
                    <a:srgbClr val="FF0000"/>
                  </a:solidFill>
                </a:uFill>
                <a:latin typeface="Arial" panose="020B0604020202020204"/>
                <a:cs typeface="Arial" panose="020B0604020202020204"/>
              </a:rPr>
              <a:t>Σ</a:t>
            </a:r>
            <a:r>
              <a:rPr sz="1500" b="1" u="sng" spc="-60" smtClean="0">
                <a:solidFill>
                  <a:srgbClr val="FF0000"/>
                </a:solidFill>
                <a:uFill>
                  <a:solidFill>
                    <a:srgbClr val="FF0000"/>
                  </a:solidFill>
                </a:uFill>
                <a:latin typeface="Arial" panose="020B0604020202020204"/>
                <a:cs typeface="Arial" panose="020B0604020202020204"/>
              </a:rPr>
              <a:t> </a:t>
            </a:r>
            <a:r>
              <a:rPr sz="1500" b="1" u="sng" smtClean="0">
                <a:solidFill>
                  <a:srgbClr val="FF0000"/>
                </a:solidFill>
                <a:uFill>
                  <a:solidFill>
                    <a:srgbClr val="FF0000"/>
                  </a:solidFill>
                </a:uFill>
                <a:latin typeface="Arial" panose="020B0604020202020204"/>
                <a:cs typeface="Arial" panose="020B0604020202020204"/>
              </a:rPr>
              <a:t>ΠΙΕΣΗ</a:t>
            </a:r>
            <a:r>
              <a:rPr lang="el-GR" sz="1500" b="1" u="sng" dirty="0" smtClean="0">
                <a:solidFill>
                  <a:srgbClr val="FF0000"/>
                </a:solidFill>
                <a:uFill>
                  <a:solidFill>
                    <a:srgbClr val="FF0000"/>
                  </a:solidFill>
                </a:uFill>
                <a:latin typeface="Arial" panose="020B0604020202020204"/>
                <a:cs typeface="Arial" panose="020B0604020202020204"/>
              </a:rPr>
              <a:t>Σ</a:t>
            </a:r>
            <a:r>
              <a:rPr sz="1500" b="1" u="sng" spc="-60" smtClean="0">
                <a:solidFill>
                  <a:srgbClr val="FF0000"/>
                </a:solidFill>
                <a:uFill>
                  <a:solidFill>
                    <a:srgbClr val="FF0000"/>
                  </a:solidFill>
                </a:uFill>
                <a:latin typeface="Arial" panose="020B0604020202020204"/>
                <a:cs typeface="Arial" panose="020B0604020202020204"/>
              </a:rPr>
              <a:t> </a:t>
            </a:r>
            <a:r>
              <a:rPr sz="1500" b="1" u="sng" spc="-10" smtClean="0">
                <a:solidFill>
                  <a:srgbClr val="FF0000"/>
                </a:solidFill>
                <a:uFill>
                  <a:solidFill>
                    <a:srgbClr val="FF0000"/>
                  </a:solidFill>
                </a:uFill>
                <a:latin typeface="Arial" panose="020B0604020202020204"/>
                <a:cs typeface="Arial" panose="020B0604020202020204"/>
              </a:rPr>
              <a:t>ΚΑΥΣ</a:t>
            </a:r>
            <a:r>
              <a:rPr lang="el-GR" sz="1500" b="1" u="sng" spc="-10" dirty="0" smtClean="0">
                <a:solidFill>
                  <a:srgbClr val="FF0000"/>
                </a:solidFill>
                <a:uFill>
                  <a:solidFill>
                    <a:srgbClr val="FF0000"/>
                  </a:solidFill>
                </a:uFill>
                <a:latin typeface="Arial" panose="020B0604020202020204"/>
                <a:cs typeface="Arial" panose="020B0604020202020204"/>
              </a:rPr>
              <a:t>Η</a:t>
            </a:r>
            <a:r>
              <a:rPr sz="1500" b="1" u="sng" spc="-10" smtClean="0">
                <a:solidFill>
                  <a:srgbClr val="FF0000"/>
                </a:solidFill>
                <a:uFill>
                  <a:solidFill>
                    <a:srgbClr val="FF0000"/>
                  </a:solidFill>
                </a:uFill>
                <a:latin typeface="Arial" panose="020B0604020202020204"/>
                <a:cs typeface="Arial" panose="020B0604020202020204"/>
              </a:rPr>
              <a:t>Σ</a:t>
            </a:r>
            <a:endParaRPr sz="1500">
              <a:latin typeface="Arial" panose="020B0604020202020204"/>
              <a:cs typeface="Arial" panose="020B0604020202020204"/>
            </a:endParaRPr>
          </a:p>
          <a:p>
            <a:pPr marL="12700" marR="265430">
              <a:lnSpc>
                <a:spcPct val="100000"/>
              </a:lnSpc>
              <a:spcBef>
                <a:spcPts val="1200"/>
              </a:spcBef>
            </a:pPr>
            <a:r>
              <a:rPr sz="1500" b="1" spc="-30" dirty="0">
                <a:latin typeface="Arial" panose="020B0604020202020204"/>
                <a:cs typeface="Arial" panose="020B0604020202020204"/>
              </a:rPr>
              <a:t>ΑΝΥΨΩΝΟΝΤΑΣ</a:t>
            </a:r>
            <a:r>
              <a:rPr sz="1500" b="1" spc="-60" dirty="0">
                <a:latin typeface="Arial" panose="020B0604020202020204"/>
                <a:cs typeface="Arial" panose="020B0604020202020204"/>
              </a:rPr>
              <a:t> </a:t>
            </a:r>
            <a:r>
              <a:rPr sz="1500" b="1" dirty="0">
                <a:latin typeface="Arial" panose="020B0604020202020204"/>
                <a:cs typeface="Arial" panose="020B0604020202020204"/>
              </a:rPr>
              <a:t>ΤΟ</a:t>
            </a:r>
            <a:r>
              <a:rPr sz="1500" b="1" spc="-60" dirty="0">
                <a:latin typeface="Arial" panose="020B0604020202020204"/>
                <a:cs typeface="Arial" panose="020B0604020202020204"/>
              </a:rPr>
              <a:t> </a:t>
            </a:r>
            <a:r>
              <a:rPr sz="1500" b="1" dirty="0">
                <a:latin typeface="Arial" panose="020B0604020202020204"/>
                <a:cs typeface="Arial" panose="020B0604020202020204"/>
              </a:rPr>
              <a:t>ΕΠΑΝΩ</a:t>
            </a:r>
            <a:r>
              <a:rPr sz="1500" b="1" spc="-55" dirty="0">
                <a:latin typeface="Arial" panose="020B0604020202020204"/>
                <a:cs typeface="Arial" panose="020B0604020202020204"/>
              </a:rPr>
              <a:t> </a:t>
            </a:r>
            <a:r>
              <a:rPr sz="1500" b="1" spc="-10" dirty="0">
                <a:latin typeface="Arial" panose="020B0604020202020204"/>
                <a:cs typeface="Arial" panose="020B0604020202020204"/>
              </a:rPr>
              <a:t>ΚΑΠΑΚΙ </a:t>
            </a:r>
            <a:r>
              <a:rPr sz="1500" b="1" dirty="0">
                <a:latin typeface="Arial" panose="020B0604020202020204"/>
                <a:cs typeface="Arial" panose="020B0604020202020204"/>
              </a:rPr>
              <a:t>ΩΣΤΕ</a:t>
            </a:r>
            <a:r>
              <a:rPr sz="1500" b="1" spc="-65" dirty="0">
                <a:latin typeface="Arial" panose="020B0604020202020204"/>
                <a:cs typeface="Arial" panose="020B0604020202020204"/>
              </a:rPr>
              <a:t> </a:t>
            </a:r>
            <a:r>
              <a:rPr sz="1500" b="1" spc="-10" dirty="0">
                <a:latin typeface="Arial" panose="020B0604020202020204"/>
                <a:cs typeface="Arial" panose="020B0604020202020204"/>
              </a:rPr>
              <a:t>ΝΑ</a:t>
            </a:r>
            <a:r>
              <a:rPr sz="1500" b="1" spc="-135" dirty="0">
                <a:latin typeface="Arial" panose="020B0604020202020204"/>
                <a:cs typeface="Arial" panose="020B0604020202020204"/>
              </a:rPr>
              <a:t> </a:t>
            </a:r>
            <a:r>
              <a:rPr sz="1500" b="1" dirty="0">
                <a:latin typeface="Arial" panose="020B0604020202020204"/>
                <a:cs typeface="Arial" panose="020B0604020202020204"/>
              </a:rPr>
              <a:t>ΔΗΜΙΟΥΡΓΗΘΕΙ</a:t>
            </a:r>
            <a:r>
              <a:rPr sz="1500" b="1" spc="-40" dirty="0">
                <a:latin typeface="Arial" panose="020B0604020202020204"/>
                <a:cs typeface="Arial" panose="020B0604020202020204"/>
              </a:rPr>
              <a:t> </a:t>
            </a:r>
            <a:r>
              <a:rPr sz="1500" b="1" dirty="0">
                <a:latin typeface="Arial" panose="020B0604020202020204"/>
                <a:cs typeface="Arial" panose="020B0604020202020204"/>
              </a:rPr>
              <a:t>ΧΩΡΟΣ</a:t>
            </a:r>
            <a:r>
              <a:rPr sz="1500" b="1" spc="-35" dirty="0">
                <a:latin typeface="Arial" panose="020B0604020202020204"/>
                <a:cs typeface="Arial" panose="020B0604020202020204"/>
              </a:rPr>
              <a:t> </a:t>
            </a:r>
            <a:r>
              <a:rPr sz="1500" b="1" spc="-25" dirty="0">
                <a:latin typeface="Arial" panose="020B0604020202020204"/>
                <a:cs typeface="Arial" panose="020B0604020202020204"/>
              </a:rPr>
              <a:t>ΓΙΑ </a:t>
            </a:r>
            <a:r>
              <a:rPr sz="1500" b="1" dirty="0">
                <a:latin typeface="Arial" panose="020B0604020202020204"/>
                <a:cs typeface="Arial" panose="020B0604020202020204"/>
              </a:rPr>
              <a:t>ΤΗΝ</a:t>
            </a:r>
            <a:r>
              <a:rPr sz="1500" b="1" spc="-45" dirty="0">
                <a:latin typeface="Arial" panose="020B0604020202020204"/>
                <a:cs typeface="Arial" panose="020B0604020202020204"/>
              </a:rPr>
              <a:t> </a:t>
            </a:r>
            <a:r>
              <a:rPr sz="1500" b="1">
                <a:latin typeface="Arial" panose="020B0604020202020204"/>
                <a:cs typeface="Arial" panose="020B0604020202020204"/>
              </a:rPr>
              <a:t>ΕΙΣΑΓΩΓΗ</a:t>
            </a:r>
            <a:r>
              <a:rPr sz="1500" b="1" spc="-40">
                <a:latin typeface="Arial" panose="020B0604020202020204"/>
                <a:cs typeface="Arial" panose="020B0604020202020204"/>
              </a:rPr>
              <a:t> </a:t>
            </a:r>
            <a:r>
              <a:rPr lang="el-GR" sz="1500" b="1" spc="-40" dirty="0">
                <a:latin typeface="Arial" panose="020B0604020202020204"/>
                <a:cs typeface="Arial" panose="020B0604020202020204"/>
              </a:rPr>
              <a:t>Ή</a:t>
            </a:r>
            <a:r>
              <a:rPr sz="1500" b="1" spc="-40" smtClean="0">
                <a:latin typeface="Arial" panose="020B0604020202020204"/>
                <a:cs typeface="Arial" panose="020B0604020202020204"/>
              </a:rPr>
              <a:t> </a:t>
            </a:r>
            <a:r>
              <a:rPr sz="1500" b="1" spc="-10" dirty="0">
                <a:latin typeface="Arial" panose="020B0604020202020204"/>
                <a:cs typeface="Arial" panose="020B0604020202020204"/>
              </a:rPr>
              <a:t>ΤΗΝ</a:t>
            </a:r>
            <a:r>
              <a:rPr sz="1500" b="1" spc="-90" dirty="0">
                <a:latin typeface="Arial" panose="020B0604020202020204"/>
                <a:cs typeface="Arial" panose="020B0604020202020204"/>
              </a:rPr>
              <a:t> </a:t>
            </a:r>
            <a:r>
              <a:rPr sz="1500" b="1" spc="-10">
                <a:latin typeface="Arial" panose="020B0604020202020204"/>
                <a:cs typeface="Arial" panose="020B0604020202020204"/>
              </a:rPr>
              <a:t>ΑΦΑΙΡΕΣΗ </a:t>
            </a:r>
            <a:r>
              <a:rPr sz="1500" b="1" spc="-10" smtClean="0">
                <a:latin typeface="Arial" panose="020B0604020202020204"/>
                <a:cs typeface="Arial" panose="020B0604020202020204"/>
              </a:rPr>
              <a:t>ΠΡΟΣΘΗΚ</a:t>
            </a:r>
            <a:r>
              <a:rPr lang="el-GR" sz="1500" b="1" spc="-10" dirty="0" smtClean="0">
                <a:latin typeface="Arial" panose="020B0604020202020204"/>
                <a:cs typeface="Arial" panose="020B0604020202020204"/>
              </a:rPr>
              <a:t>ΩΝ</a:t>
            </a:r>
            <a:r>
              <a:rPr sz="1500" b="1" spc="-10" smtClean="0">
                <a:latin typeface="Arial" panose="020B0604020202020204"/>
                <a:cs typeface="Arial" panose="020B0604020202020204"/>
              </a:rPr>
              <a:t>.</a:t>
            </a:r>
            <a:endParaRPr sz="1500">
              <a:latin typeface="Arial" panose="020B0604020202020204"/>
              <a:cs typeface="Arial" panose="020B0604020202020204"/>
            </a:endParaRPr>
          </a:p>
          <a:p>
            <a:pPr marL="12700" marR="67945">
              <a:lnSpc>
                <a:spcPct val="100000"/>
              </a:lnSpc>
              <a:spcBef>
                <a:spcPts val="1190"/>
              </a:spcBef>
            </a:pPr>
            <a:r>
              <a:rPr sz="1500" b="1" dirty="0">
                <a:latin typeface="Arial" panose="020B0604020202020204"/>
                <a:cs typeface="Arial" panose="020B0604020202020204"/>
              </a:rPr>
              <a:t>ΓΙΑ</a:t>
            </a:r>
            <a:r>
              <a:rPr sz="1500" b="1" spc="-80" dirty="0">
                <a:latin typeface="Arial" panose="020B0604020202020204"/>
                <a:cs typeface="Arial" panose="020B0604020202020204"/>
              </a:rPr>
              <a:t> </a:t>
            </a:r>
            <a:r>
              <a:rPr sz="1500" b="1" spc="-10" dirty="0">
                <a:latin typeface="Arial" panose="020B0604020202020204"/>
                <a:cs typeface="Arial" panose="020B0604020202020204"/>
              </a:rPr>
              <a:t>ΝΑ</a:t>
            </a:r>
            <a:r>
              <a:rPr sz="1500" b="1" spc="-120" dirty="0">
                <a:latin typeface="Arial" panose="020B0604020202020204"/>
                <a:cs typeface="Arial" panose="020B0604020202020204"/>
              </a:rPr>
              <a:t> </a:t>
            </a:r>
            <a:r>
              <a:rPr sz="1500" b="1" spc="-25" dirty="0">
                <a:latin typeface="Arial" panose="020B0604020202020204"/>
                <a:cs typeface="Arial" panose="020B0604020202020204"/>
              </a:rPr>
              <a:t>ΑΥΞΗΘΕΙ</a:t>
            </a:r>
            <a:r>
              <a:rPr sz="1500" b="1" spc="-20" dirty="0">
                <a:latin typeface="Arial" panose="020B0604020202020204"/>
                <a:cs typeface="Arial" panose="020B0604020202020204"/>
              </a:rPr>
              <a:t> </a:t>
            </a:r>
            <a:r>
              <a:rPr sz="1500" b="1" dirty="0">
                <a:latin typeface="Arial" panose="020B0604020202020204"/>
                <a:cs typeface="Arial" panose="020B0604020202020204"/>
              </a:rPr>
              <a:t>Η</a:t>
            </a:r>
            <a:r>
              <a:rPr sz="1500" b="1" spc="-10" dirty="0">
                <a:latin typeface="Arial" panose="020B0604020202020204"/>
                <a:cs typeface="Arial" panose="020B0604020202020204"/>
              </a:rPr>
              <a:t> </a:t>
            </a:r>
            <a:r>
              <a:rPr sz="1500" b="1" dirty="0">
                <a:latin typeface="Arial" panose="020B0604020202020204"/>
                <a:cs typeface="Arial" panose="020B0604020202020204"/>
              </a:rPr>
              <a:t>P</a:t>
            </a:r>
            <a:r>
              <a:rPr sz="1200" b="1" dirty="0">
                <a:latin typeface="Arial" panose="020B0604020202020204"/>
                <a:cs typeface="Arial" panose="020B0604020202020204"/>
              </a:rPr>
              <a:t>max</a:t>
            </a:r>
            <a:r>
              <a:rPr sz="1500" b="1">
                <a:latin typeface="Arial" panose="020B0604020202020204"/>
                <a:cs typeface="Arial" panose="020B0604020202020204"/>
              </a:rPr>
              <a:t>,</a:t>
            </a:r>
            <a:r>
              <a:rPr sz="1500" b="1" spc="-60">
                <a:latin typeface="Arial" panose="020B0604020202020204"/>
                <a:cs typeface="Arial" panose="020B0604020202020204"/>
              </a:rPr>
              <a:t> </a:t>
            </a:r>
            <a:r>
              <a:rPr sz="1500" b="1" spc="-10" smtClean="0">
                <a:latin typeface="Arial" panose="020B0604020202020204"/>
                <a:cs typeface="Arial" panose="020B0604020202020204"/>
              </a:rPr>
              <a:t>ΑΦΑΙΡ</a:t>
            </a:r>
            <a:r>
              <a:rPr lang="el-GR" sz="1500" b="1" spc="-10" dirty="0" smtClean="0">
                <a:latin typeface="Arial" panose="020B0604020202020204"/>
                <a:cs typeface="Arial" panose="020B0604020202020204"/>
              </a:rPr>
              <a:t>ΟΥΜΕ</a:t>
            </a:r>
            <a:r>
              <a:rPr sz="1500" b="1" spc="-10" smtClean="0">
                <a:latin typeface="Arial" panose="020B0604020202020204"/>
                <a:cs typeface="Arial" panose="020B0604020202020204"/>
              </a:rPr>
              <a:t> </a:t>
            </a:r>
            <a:r>
              <a:rPr sz="1500" b="1" dirty="0">
                <a:latin typeface="Arial" panose="020B0604020202020204"/>
                <a:cs typeface="Arial" panose="020B0604020202020204"/>
              </a:rPr>
              <a:t>ΠΡΟΣΘΗΚΕΣ </a:t>
            </a:r>
            <a:r>
              <a:rPr sz="1500" b="1" spc="-10" dirty="0">
                <a:latin typeface="Arial" panose="020B0604020202020204"/>
                <a:cs typeface="Arial" panose="020B0604020202020204"/>
              </a:rPr>
              <a:t>(</a:t>
            </a:r>
            <a:r>
              <a:rPr sz="1500" b="1" spc="-10">
                <a:latin typeface="Arial" panose="020B0604020202020204"/>
                <a:cs typeface="Arial" panose="020B0604020202020204"/>
              </a:rPr>
              <a:t>ΠΡΟΠΟΡΕΙΑ</a:t>
            </a:r>
            <a:r>
              <a:rPr sz="1500" b="1" spc="-60">
                <a:latin typeface="Arial" panose="020B0604020202020204"/>
                <a:cs typeface="Arial" panose="020B0604020202020204"/>
              </a:rPr>
              <a:t> </a:t>
            </a:r>
            <a:r>
              <a:rPr sz="1500" b="1" spc="-10" smtClean="0">
                <a:latin typeface="Arial" panose="020B0604020202020204"/>
                <a:cs typeface="Arial" panose="020B0604020202020204"/>
              </a:rPr>
              <a:t>ΕΓΧΥΣ</a:t>
            </a:r>
            <a:r>
              <a:rPr lang="el-GR" sz="1500" b="1" spc="-10" dirty="0" smtClean="0">
                <a:latin typeface="Arial" panose="020B0604020202020204"/>
                <a:cs typeface="Arial" panose="020B0604020202020204"/>
              </a:rPr>
              <a:t>Η</a:t>
            </a:r>
            <a:r>
              <a:rPr sz="1500" b="1" spc="-10" smtClean="0">
                <a:latin typeface="Arial" panose="020B0604020202020204"/>
                <a:cs typeface="Arial" panose="020B0604020202020204"/>
              </a:rPr>
              <a:t>Σ</a:t>
            </a:r>
            <a:r>
              <a:rPr sz="1500" b="1" spc="-10" dirty="0">
                <a:latin typeface="Arial" panose="020B0604020202020204"/>
                <a:cs typeface="Arial" panose="020B0604020202020204"/>
              </a:rPr>
              <a:t>).</a:t>
            </a:r>
            <a:endParaRPr sz="1500">
              <a:latin typeface="Arial" panose="020B0604020202020204"/>
              <a:cs typeface="Arial" panose="020B0604020202020204"/>
            </a:endParaRPr>
          </a:p>
          <a:p>
            <a:pPr marL="12700" marR="353060">
              <a:lnSpc>
                <a:spcPct val="100000"/>
              </a:lnSpc>
              <a:spcBef>
                <a:spcPts val="1200"/>
              </a:spcBef>
            </a:pPr>
            <a:r>
              <a:rPr sz="1500" b="1" dirty="0">
                <a:latin typeface="Arial" panose="020B0604020202020204"/>
                <a:cs typeface="Arial" panose="020B0604020202020204"/>
              </a:rPr>
              <a:t>ΓΙΑ</a:t>
            </a:r>
            <a:r>
              <a:rPr sz="1500" b="1" spc="-70" dirty="0">
                <a:latin typeface="Arial" panose="020B0604020202020204"/>
                <a:cs typeface="Arial" panose="020B0604020202020204"/>
              </a:rPr>
              <a:t> </a:t>
            </a:r>
            <a:r>
              <a:rPr sz="1500" b="1" dirty="0">
                <a:latin typeface="Arial" panose="020B0604020202020204"/>
                <a:cs typeface="Arial" panose="020B0604020202020204"/>
              </a:rPr>
              <a:t>ΝΑ</a:t>
            </a:r>
            <a:r>
              <a:rPr sz="1500" b="1" spc="-70" dirty="0">
                <a:latin typeface="Arial" panose="020B0604020202020204"/>
                <a:cs typeface="Arial" panose="020B0604020202020204"/>
              </a:rPr>
              <a:t> </a:t>
            </a:r>
            <a:r>
              <a:rPr sz="1500" b="1" dirty="0">
                <a:latin typeface="Arial" panose="020B0604020202020204"/>
                <a:cs typeface="Arial" panose="020B0604020202020204"/>
              </a:rPr>
              <a:t>ΜΕΙΩΘΕΙ</a:t>
            </a:r>
            <a:r>
              <a:rPr sz="1500" b="1" spc="-15" dirty="0">
                <a:latin typeface="Arial" panose="020B0604020202020204"/>
                <a:cs typeface="Arial" panose="020B0604020202020204"/>
              </a:rPr>
              <a:t> </a:t>
            </a:r>
            <a:r>
              <a:rPr sz="1500" b="1" dirty="0">
                <a:latin typeface="Arial" panose="020B0604020202020204"/>
                <a:cs typeface="Arial" panose="020B0604020202020204"/>
              </a:rPr>
              <a:t>Η</a:t>
            </a:r>
            <a:r>
              <a:rPr sz="1500" b="1" spc="-10" dirty="0">
                <a:latin typeface="Arial" panose="020B0604020202020204"/>
                <a:cs typeface="Arial" panose="020B0604020202020204"/>
              </a:rPr>
              <a:t> </a:t>
            </a:r>
            <a:r>
              <a:rPr sz="1500" b="1" dirty="0">
                <a:latin typeface="Arial" panose="020B0604020202020204"/>
                <a:cs typeface="Arial" panose="020B0604020202020204"/>
              </a:rPr>
              <a:t>P</a:t>
            </a:r>
            <a:r>
              <a:rPr sz="1200" b="1" dirty="0">
                <a:latin typeface="Arial" panose="020B0604020202020204"/>
                <a:cs typeface="Arial" panose="020B0604020202020204"/>
              </a:rPr>
              <a:t>max</a:t>
            </a:r>
            <a:r>
              <a:rPr sz="1500" b="1" dirty="0">
                <a:latin typeface="Arial" panose="020B0604020202020204"/>
                <a:cs typeface="Arial" panose="020B0604020202020204"/>
              </a:rPr>
              <a:t>, </a:t>
            </a:r>
            <a:r>
              <a:rPr sz="1500" b="1" spc="-10">
                <a:latin typeface="Arial" panose="020B0604020202020204"/>
                <a:cs typeface="Arial" panose="020B0604020202020204"/>
              </a:rPr>
              <a:t>ΠΡΟΣΘΕΣH </a:t>
            </a:r>
            <a:r>
              <a:rPr sz="1500" b="1" smtClean="0">
                <a:latin typeface="Arial" panose="020B0604020202020204"/>
                <a:cs typeface="Arial" panose="020B0604020202020204"/>
              </a:rPr>
              <a:t>ΠΡΟΣΘΗΚ</a:t>
            </a:r>
            <a:r>
              <a:rPr lang="el-GR" sz="1500" b="1" dirty="0" smtClean="0">
                <a:latin typeface="Arial" panose="020B0604020202020204"/>
                <a:cs typeface="Arial" panose="020B0604020202020204"/>
              </a:rPr>
              <a:t>ΩΝ</a:t>
            </a:r>
            <a:r>
              <a:rPr sz="1500" b="1" spc="-50" smtClean="0">
                <a:latin typeface="Arial" panose="020B0604020202020204"/>
                <a:cs typeface="Arial" panose="020B0604020202020204"/>
              </a:rPr>
              <a:t> </a:t>
            </a:r>
            <a:r>
              <a:rPr sz="1500" b="1" spc="-10" dirty="0">
                <a:latin typeface="Arial" panose="020B0604020202020204"/>
                <a:cs typeface="Arial" panose="020B0604020202020204"/>
              </a:rPr>
              <a:t>(</a:t>
            </a:r>
            <a:r>
              <a:rPr sz="1500" b="1" spc="-10">
                <a:latin typeface="Arial" panose="020B0604020202020204"/>
                <a:cs typeface="Arial" panose="020B0604020202020204"/>
              </a:rPr>
              <a:t>ΑΡΓΟΠΟΡΕΙΑ </a:t>
            </a:r>
            <a:r>
              <a:rPr sz="1500" b="1" spc="-10" smtClean="0">
                <a:latin typeface="Arial" panose="020B0604020202020204"/>
                <a:cs typeface="Arial" panose="020B0604020202020204"/>
              </a:rPr>
              <a:t>ΕΓΧΥΣ</a:t>
            </a:r>
            <a:r>
              <a:rPr lang="el-GR" sz="1500" b="1" spc="-10" dirty="0" smtClean="0">
                <a:latin typeface="Arial" panose="020B0604020202020204"/>
                <a:cs typeface="Arial" panose="020B0604020202020204"/>
              </a:rPr>
              <a:t>Η</a:t>
            </a:r>
            <a:r>
              <a:rPr sz="1500" b="1" spc="-10" smtClean="0">
                <a:latin typeface="Arial" panose="020B0604020202020204"/>
                <a:cs typeface="Arial" panose="020B0604020202020204"/>
              </a:rPr>
              <a:t>Σ</a:t>
            </a:r>
            <a:r>
              <a:rPr sz="1500" b="1" spc="-10" dirty="0">
                <a:latin typeface="Arial" panose="020B0604020202020204"/>
                <a:cs typeface="Arial" panose="020B0604020202020204"/>
              </a:rPr>
              <a:t>).</a:t>
            </a:r>
            <a:endParaRPr sz="1500">
              <a:latin typeface="Arial" panose="020B0604020202020204"/>
              <a:cs typeface="Arial" panose="020B0604020202020204"/>
            </a:endParaRPr>
          </a:p>
          <a:p>
            <a:pPr marL="12700" marR="20955">
              <a:lnSpc>
                <a:spcPct val="100000"/>
              </a:lnSpc>
              <a:spcBef>
                <a:spcPts val="1195"/>
              </a:spcBef>
            </a:pPr>
            <a:r>
              <a:rPr sz="1500" b="1" dirty="0">
                <a:latin typeface="Arial" panose="020B0604020202020204"/>
                <a:cs typeface="Arial" panose="020B0604020202020204"/>
              </a:rPr>
              <a:t>Η</a:t>
            </a:r>
            <a:r>
              <a:rPr sz="1500" b="1" spc="-15" dirty="0">
                <a:latin typeface="Arial" panose="020B0604020202020204"/>
                <a:cs typeface="Arial" panose="020B0604020202020204"/>
              </a:rPr>
              <a:t> </a:t>
            </a:r>
            <a:r>
              <a:rPr sz="1500" b="1" dirty="0">
                <a:latin typeface="Arial" panose="020B0604020202020204"/>
                <a:cs typeface="Arial" panose="020B0604020202020204"/>
              </a:rPr>
              <a:t>ΤΙΜΗ</a:t>
            </a:r>
            <a:r>
              <a:rPr sz="1500" b="1" spc="-15" dirty="0">
                <a:latin typeface="Arial" panose="020B0604020202020204"/>
                <a:cs typeface="Arial" panose="020B0604020202020204"/>
              </a:rPr>
              <a:t> </a:t>
            </a:r>
            <a:r>
              <a:rPr sz="1500" b="1" dirty="0">
                <a:latin typeface="Arial" panose="020B0604020202020204"/>
                <a:cs typeface="Arial" panose="020B0604020202020204"/>
              </a:rPr>
              <a:t>P</a:t>
            </a:r>
            <a:r>
              <a:rPr sz="1200" b="1" dirty="0">
                <a:latin typeface="Arial" panose="020B0604020202020204"/>
                <a:cs typeface="Arial" panose="020B0604020202020204"/>
              </a:rPr>
              <a:t>max</a:t>
            </a:r>
            <a:r>
              <a:rPr sz="1200" b="1" spc="85" dirty="0">
                <a:latin typeface="Arial" panose="020B0604020202020204"/>
                <a:cs typeface="Arial" panose="020B0604020202020204"/>
              </a:rPr>
              <a:t> </a:t>
            </a:r>
            <a:r>
              <a:rPr sz="1500" b="1" dirty="0">
                <a:latin typeface="Arial" panose="020B0604020202020204"/>
                <a:cs typeface="Arial" panose="020B0604020202020204"/>
              </a:rPr>
              <a:t>ΕΝΟΣ</a:t>
            </a:r>
            <a:r>
              <a:rPr sz="1500" b="1" spc="-10" dirty="0">
                <a:latin typeface="Arial" panose="020B0604020202020204"/>
                <a:cs typeface="Arial" panose="020B0604020202020204"/>
              </a:rPr>
              <a:t> </a:t>
            </a:r>
            <a:r>
              <a:rPr sz="1500" b="1" spc="-25" dirty="0">
                <a:latin typeface="Arial" panose="020B0604020202020204"/>
                <a:cs typeface="Arial" panose="020B0604020202020204"/>
              </a:rPr>
              <a:t>ΚΥΛΙΝΔΡΟΥ</a:t>
            </a:r>
            <a:r>
              <a:rPr sz="1500" b="1" spc="-75" dirty="0">
                <a:latin typeface="Arial" panose="020B0604020202020204"/>
                <a:cs typeface="Arial" panose="020B0604020202020204"/>
              </a:rPr>
              <a:t> </a:t>
            </a:r>
            <a:r>
              <a:rPr sz="1500" b="1" spc="-25" dirty="0">
                <a:latin typeface="Arial" panose="020B0604020202020204"/>
                <a:cs typeface="Arial" panose="020B0604020202020204"/>
              </a:rPr>
              <a:t>ΔΕΝ </a:t>
            </a:r>
            <a:r>
              <a:rPr sz="1500" b="1" dirty="0">
                <a:latin typeface="Arial" panose="020B0604020202020204"/>
                <a:cs typeface="Arial" panose="020B0604020202020204"/>
              </a:rPr>
              <a:t>ΠΡΕΠΕΙ</a:t>
            </a:r>
            <a:r>
              <a:rPr sz="1500" b="1" spc="-25" dirty="0">
                <a:latin typeface="Arial" panose="020B0604020202020204"/>
                <a:cs typeface="Arial" panose="020B0604020202020204"/>
              </a:rPr>
              <a:t> </a:t>
            </a:r>
            <a:r>
              <a:rPr sz="1500" b="1" dirty="0">
                <a:latin typeface="Arial" panose="020B0604020202020204"/>
                <a:cs typeface="Arial" panose="020B0604020202020204"/>
              </a:rPr>
              <a:t>ΝΑ</a:t>
            </a:r>
            <a:r>
              <a:rPr sz="1500" b="1" spc="-85" dirty="0">
                <a:latin typeface="Arial" panose="020B0604020202020204"/>
                <a:cs typeface="Arial" panose="020B0604020202020204"/>
              </a:rPr>
              <a:t> </a:t>
            </a:r>
            <a:r>
              <a:rPr sz="1500" b="1" dirty="0">
                <a:latin typeface="Arial" panose="020B0604020202020204"/>
                <a:cs typeface="Arial" panose="020B0604020202020204"/>
              </a:rPr>
              <a:t>ΕΧΕΙ</a:t>
            </a:r>
            <a:r>
              <a:rPr sz="1500" b="1" spc="-75" dirty="0">
                <a:latin typeface="Arial" panose="020B0604020202020204"/>
                <a:cs typeface="Arial" panose="020B0604020202020204"/>
              </a:rPr>
              <a:t> </a:t>
            </a:r>
            <a:r>
              <a:rPr sz="1500" b="1" spc="-10" dirty="0">
                <a:latin typeface="Arial" panose="020B0604020202020204"/>
                <a:cs typeface="Arial" panose="020B0604020202020204"/>
              </a:rPr>
              <a:t>ΑΠΟΚΛΙΣΗ ΠΕΡΙΣΣΟΤΕΡΟ</a:t>
            </a:r>
            <a:r>
              <a:rPr sz="1500" b="1" spc="-100" dirty="0">
                <a:latin typeface="Arial" panose="020B0604020202020204"/>
                <a:cs typeface="Arial" panose="020B0604020202020204"/>
              </a:rPr>
              <a:t> </a:t>
            </a:r>
            <a:r>
              <a:rPr sz="1500" b="1" dirty="0">
                <a:latin typeface="Arial" panose="020B0604020202020204"/>
                <a:cs typeface="Arial" panose="020B0604020202020204"/>
              </a:rPr>
              <a:t>ΑΠΟ</a:t>
            </a:r>
            <a:r>
              <a:rPr sz="1500" b="1" spc="-25" dirty="0">
                <a:latin typeface="Arial" panose="020B0604020202020204"/>
                <a:cs typeface="Arial" panose="020B0604020202020204"/>
              </a:rPr>
              <a:t> </a:t>
            </a:r>
            <a:r>
              <a:rPr sz="1500" b="1" dirty="0">
                <a:latin typeface="Arial" panose="020B0604020202020204"/>
                <a:cs typeface="Arial" panose="020B0604020202020204"/>
              </a:rPr>
              <a:t>3</a:t>
            </a:r>
            <a:r>
              <a:rPr sz="1500" b="1" spc="-30" dirty="0">
                <a:latin typeface="Arial" panose="020B0604020202020204"/>
                <a:cs typeface="Arial" panose="020B0604020202020204"/>
              </a:rPr>
              <a:t> </a:t>
            </a:r>
            <a:r>
              <a:rPr sz="1500" b="1" dirty="0">
                <a:latin typeface="Arial" panose="020B0604020202020204"/>
                <a:cs typeface="Arial" panose="020B0604020202020204"/>
              </a:rPr>
              <a:t>bar</a:t>
            </a:r>
            <a:r>
              <a:rPr sz="1500" b="1" spc="-75" dirty="0">
                <a:latin typeface="Arial" panose="020B0604020202020204"/>
                <a:cs typeface="Arial" panose="020B0604020202020204"/>
              </a:rPr>
              <a:t> </a:t>
            </a:r>
            <a:r>
              <a:rPr sz="1500" b="1" dirty="0">
                <a:latin typeface="Arial" panose="020B0604020202020204"/>
                <a:cs typeface="Arial" panose="020B0604020202020204"/>
              </a:rPr>
              <a:t>ΑΠΟ</a:t>
            </a:r>
            <a:r>
              <a:rPr sz="1500" b="1" spc="-35" dirty="0">
                <a:latin typeface="Arial" panose="020B0604020202020204"/>
                <a:cs typeface="Arial" panose="020B0604020202020204"/>
              </a:rPr>
              <a:t> </a:t>
            </a:r>
            <a:r>
              <a:rPr sz="1500" b="1" dirty="0">
                <a:latin typeface="Arial" panose="020B0604020202020204"/>
                <a:cs typeface="Arial" panose="020B0604020202020204"/>
              </a:rPr>
              <a:t>ΤΗ</a:t>
            </a:r>
            <a:r>
              <a:rPr sz="1500" b="1" spc="-30" dirty="0">
                <a:latin typeface="Arial" panose="020B0604020202020204"/>
                <a:cs typeface="Arial" panose="020B0604020202020204"/>
              </a:rPr>
              <a:t> </a:t>
            </a:r>
            <a:r>
              <a:rPr sz="1500" b="1" spc="-20" dirty="0">
                <a:latin typeface="Arial" panose="020B0604020202020204"/>
                <a:cs typeface="Arial" panose="020B0604020202020204"/>
              </a:rPr>
              <a:t>ΜΕΣΗ </a:t>
            </a:r>
            <a:r>
              <a:rPr sz="1500" b="1" dirty="0">
                <a:latin typeface="Arial" panose="020B0604020202020204"/>
                <a:cs typeface="Arial" panose="020B0604020202020204"/>
              </a:rPr>
              <a:t>ΤΙΜΗ</a:t>
            </a:r>
            <a:r>
              <a:rPr sz="1500" b="1" spc="-70" dirty="0">
                <a:latin typeface="Arial" panose="020B0604020202020204"/>
                <a:cs typeface="Arial" panose="020B0604020202020204"/>
              </a:rPr>
              <a:t> </a:t>
            </a:r>
            <a:r>
              <a:rPr sz="1500" b="1" dirty="0">
                <a:latin typeface="Arial" panose="020B0604020202020204"/>
                <a:cs typeface="Arial" panose="020B0604020202020204"/>
              </a:rPr>
              <a:t>ΓΙΑ</a:t>
            </a:r>
            <a:r>
              <a:rPr sz="1500" b="1" spc="-105" dirty="0">
                <a:latin typeface="Arial" panose="020B0604020202020204"/>
                <a:cs typeface="Arial" panose="020B0604020202020204"/>
              </a:rPr>
              <a:t> </a:t>
            </a:r>
            <a:r>
              <a:rPr sz="1500" b="1" spc="-10" dirty="0">
                <a:latin typeface="Arial" panose="020B0604020202020204"/>
                <a:cs typeface="Arial" panose="020B0604020202020204"/>
              </a:rPr>
              <a:t>ΟΛΟΥΣ</a:t>
            </a:r>
            <a:r>
              <a:rPr sz="1500" b="1" spc="-50" dirty="0">
                <a:latin typeface="Arial" panose="020B0604020202020204"/>
                <a:cs typeface="Arial" panose="020B0604020202020204"/>
              </a:rPr>
              <a:t> </a:t>
            </a:r>
            <a:r>
              <a:rPr sz="1500" b="1" spc="-10" dirty="0">
                <a:latin typeface="Arial" panose="020B0604020202020204"/>
                <a:cs typeface="Arial" panose="020B0604020202020204"/>
              </a:rPr>
              <a:t>ΤΟΥΣ</a:t>
            </a:r>
            <a:r>
              <a:rPr sz="1500" b="1" spc="-45" dirty="0">
                <a:latin typeface="Arial" panose="020B0604020202020204"/>
                <a:cs typeface="Arial" panose="020B0604020202020204"/>
              </a:rPr>
              <a:t> </a:t>
            </a:r>
            <a:r>
              <a:rPr sz="1500" b="1" spc="-10" dirty="0">
                <a:latin typeface="Arial" panose="020B0604020202020204"/>
                <a:cs typeface="Arial" panose="020B0604020202020204"/>
              </a:rPr>
              <a:t>ΚΥΛΙΝΔΡΟΥΣ.</a:t>
            </a:r>
            <a:endParaRPr sz="1500">
              <a:latin typeface="Arial" panose="020B0604020202020204"/>
              <a:cs typeface="Arial" panose="020B0604020202020204"/>
            </a:endParaRPr>
          </a:p>
          <a:p>
            <a:pPr marL="12700" marR="5080">
              <a:lnSpc>
                <a:spcPct val="100000"/>
              </a:lnSpc>
              <a:spcBef>
                <a:spcPts val="1190"/>
              </a:spcBef>
            </a:pPr>
            <a:r>
              <a:rPr sz="1500" b="1" dirty="0">
                <a:latin typeface="Arial" panose="020B0604020202020204"/>
                <a:cs typeface="Arial" panose="020B0604020202020204"/>
              </a:rPr>
              <a:t>ΕΑΝ</a:t>
            </a:r>
            <a:r>
              <a:rPr sz="1500" b="1" spc="-55" dirty="0">
                <a:latin typeface="Arial" panose="020B0604020202020204"/>
                <a:cs typeface="Arial" panose="020B0604020202020204"/>
              </a:rPr>
              <a:t> </a:t>
            </a:r>
            <a:r>
              <a:rPr sz="1500" b="1" dirty="0">
                <a:latin typeface="Arial" panose="020B0604020202020204"/>
                <a:cs typeface="Arial" panose="020B0604020202020204"/>
              </a:rPr>
              <a:t>Η</a:t>
            </a:r>
            <a:r>
              <a:rPr sz="1500" b="1" spc="-40" dirty="0">
                <a:latin typeface="Arial" panose="020B0604020202020204"/>
                <a:cs typeface="Arial" panose="020B0604020202020204"/>
              </a:rPr>
              <a:t> </a:t>
            </a:r>
            <a:r>
              <a:rPr sz="1500" b="1" dirty="0">
                <a:latin typeface="Arial" panose="020B0604020202020204"/>
                <a:cs typeface="Arial" panose="020B0604020202020204"/>
              </a:rPr>
              <a:t>ΡΥΘΜΙΣΗ</a:t>
            </a:r>
            <a:r>
              <a:rPr sz="1500" b="1" spc="-40" dirty="0">
                <a:latin typeface="Arial" panose="020B0604020202020204"/>
                <a:cs typeface="Arial" panose="020B0604020202020204"/>
              </a:rPr>
              <a:t> </a:t>
            </a:r>
            <a:r>
              <a:rPr sz="1500" b="1" dirty="0">
                <a:latin typeface="Arial" panose="020B0604020202020204"/>
                <a:cs typeface="Arial" panose="020B0604020202020204"/>
              </a:rPr>
              <a:t>ΤΗΣ</a:t>
            </a:r>
            <a:r>
              <a:rPr sz="1500" b="1" spc="-40" dirty="0">
                <a:latin typeface="Arial" panose="020B0604020202020204"/>
                <a:cs typeface="Arial" panose="020B0604020202020204"/>
              </a:rPr>
              <a:t> </a:t>
            </a:r>
            <a:r>
              <a:rPr sz="1500" b="1" dirty="0">
                <a:latin typeface="Arial" panose="020B0604020202020204"/>
                <a:cs typeface="Arial" panose="020B0604020202020204"/>
              </a:rPr>
              <a:t>P</a:t>
            </a:r>
            <a:r>
              <a:rPr sz="1200" b="1" dirty="0">
                <a:latin typeface="Arial" panose="020B0604020202020204"/>
                <a:cs typeface="Arial" panose="020B0604020202020204"/>
              </a:rPr>
              <a:t>max</a:t>
            </a:r>
            <a:r>
              <a:rPr sz="1200" b="1" spc="10" dirty="0">
                <a:latin typeface="Arial" panose="020B0604020202020204"/>
                <a:cs typeface="Arial" panose="020B0604020202020204"/>
              </a:rPr>
              <a:t> </a:t>
            </a:r>
            <a:r>
              <a:rPr sz="1500" b="1" dirty="0">
                <a:latin typeface="Arial" panose="020B0604020202020204"/>
                <a:cs typeface="Arial" panose="020B0604020202020204"/>
              </a:rPr>
              <a:t>ΔΕΝ</a:t>
            </a:r>
            <a:r>
              <a:rPr sz="1500" b="1" spc="-40" dirty="0">
                <a:latin typeface="Arial" panose="020B0604020202020204"/>
                <a:cs typeface="Arial" panose="020B0604020202020204"/>
              </a:rPr>
              <a:t> </a:t>
            </a:r>
            <a:r>
              <a:rPr sz="1500" b="1" spc="-10" dirty="0">
                <a:latin typeface="Arial" panose="020B0604020202020204"/>
                <a:cs typeface="Arial" panose="020B0604020202020204"/>
              </a:rPr>
              <a:t>ΜΠΟΡΕΙ </a:t>
            </a:r>
            <a:r>
              <a:rPr sz="1500" b="1" dirty="0">
                <a:latin typeface="Arial" panose="020B0604020202020204"/>
                <a:cs typeface="Arial" panose="020B0604020202020204"/>
              </a:rPr>
              <a:t>ΝΑ</a:t>
            </a:r>
            <a:r>
              <a:rPr sz="1500" b="1" spc="-110" dirty="0">
                <a:latin typeface="Arial" panose="020B0604020202020204"/>
                <a:cs typeface="Arial" panose="020B0604020202020204"/>
              </a:rPr>
              <a:t> </a:t>
            </a:r>
            <a:r>
              <a:rPr sz="1500" b="1" dirty="0">
                <a:latin typeface="Arial" panose="020B0604020202020204"/>
                <a:cs typeface="Arial" panose="020B0604020202020204"/>
              </a:rPr>
              <a:t>ΕΠΙΤΕΥΧΘΕΙ</a:t>
            </a:r>
            <a:r>
              <a:rPr sz="1500" b="1" spc="-35" dirty="0">
                <a:latin typeface="Arial" panose="020B0604020202020204"/>
                <a:cs typeface="Arial" panose="020B0604020202020204"/>
              </a:rPr>
              <a:t> </a:t>
            </a:r>
            <a:r>
              <a:rPr sz="1500" b="1" dirty="0">
                <a:latin typeface="Arial" panose="020B0604020202020204"/>
                <a:cs typeface="Arial" panose="020B0604020202020204"/>
              </a:rPr>
              <a:t>ΜΕ</a:t>
            </a:r>
            <a:r>
              <a:rPr sz="1500" b="1" spc="-35" dirty="0">
                <a:latin typeface="Arial" panose="020B0604020202020204"/>
                <a:cs typeface="Arial" panose="020B0604020202020204"/>
              </a:rPr>
              <a:t> </a:t>
            </a:r>
            <a:r>
              <a:rPr sz="1500" b="1" dirty="0">
                <a:latin typeface="Arial" panose="020B0604020202020204"/>
                <a:cs typeface="Arial" panose="020B0604020202020204"/>
              </a:rPr>
              <a:t>ΤΗΝ</a:t>
            </a:r>
            <a:r>
              <a:rPr sz="1500" b="1" spc="-40" dirty="0">
                <a:latin typeface="Arial" panose="020B0604020202020204"/>
                <a:cs typeface="Arial" panose="020B0604020202020204"/>
              </a:rPr>
              <a:t> </a:t>
            </a:r>
            <a:r>
              <a:rPr sz="1500" b="1">
                <a:latin typeface="Arial" panose="020B0604020202020204"/>
                <a:cs typeface="Arial" panose="020B0604020202020204"/>
              </a:rPr>
              <a:t>ΠΡΟΣΘΗΚΗ</a:t>
            </a:r>
            <a:r>
              <a:rPr sz="1500" b="1" spc="-40">
                <a:latin typeface="Arial" panose="020B0604020202020204"/>
                <a:cs typeface="Arial" panose="020B0604020202020204"/>
              </a:rPr>
              <a:t> </a:t>
            </a:r>
            <a:r>
              <a:rPr lang="el-GR" sz="1500" b="1" spc="-50" dirty="0">
                <a:latin typeface="Arial" panose="020B0604020202020204"/>
                <a:cs typeface="Arial" panose="020B0604020202020204"/>
              </a:rPr>
              <a:t>Ή</a:t>
            </a:r>
            <a:r>
              <a:rPr sz="1500" b="1" spc="-50" smtClean="0">
                <a:latin typeface="Arial" panose="020B0604020202020204"/>
                <a:cs typeface="Arial" panose="020B0604020202020204"/>
              </a:rPr>
              <a:t> </a:t>
            </a:r>
            <a:r>
              <a:rPr sz="1500" b="1" dirty="0">
                <a:latin typeface="Arial" panose="020B0604020202020204"/>
                <a:cs typeface="Arial" panose="020B0604020202020204"/>
              </a:rPr>
              <a:t>ΤΗΝ</a:t>
            </a:r>
            <a:r>
              <a:rPr sz="1500" b="1" spc="-95" dirty="0">
                <a:latin typeface="Arial" panose="020B0604020202020204"/>
                <a:cs typeface="Arial" panose="020B0604020202020204"/>
              </a:rPr>
              <a:t> </a:t>
            </a:r>
            <a:r>
              <a:rPr sz="1500" b="1" spc="-35">
                <a:latin typeface="Arial" panose="020B0604020202020204"/>
                <a:cs typeface="Arial" panose="020B0604020202020204"/>
              </a:rPr>
              <a:t>ΑΦΑΙΡΕΣΗ</a:t>
            </a:r>
            <a:r>
              <a:rPr sz="1500" b="1" spc="-45">
                <a:latin typeface="Arial" panose="020B0604020202020204"/>
                <a:cs typeface="Arial" panose="020B0604020202020204"/>
              </a:rPr>
              <a:t> </a:t>
            </a:r>
            <a:r>
              <a:rPr sz="1500" b="1" smtClean="0">
                <a:latin typeface="Arial" panose="020B0604020202020204"/>
                <a:cs typeface="Arial" panose="020B0604020202020204"/>
              </a:rPr>
              <a:t>ΠΡΟΣΘΗΚ</a:t>
            </a:r>
            <a:r>
              <a:rPr lang="el-GR" sz="1500" b="1" dirty="0" smtClean="0">
                <a:latin typeface="Arial" panose="020B0604020202020204"/>
                <a:cs typeface="Arial" panose="020B0604020202020204"/>
              </a:rPr>
              <a:t>ΩΝ</a:t>
            </a:r>
            <a:r>
              <a:rPr sz="1500" b="1" smtClean="0">
                <a:latin typeface="Arial" panose="020B0604020202020204"/>
                <a:cs typeface="Arial" panose="020B0604020202020204"/>
              </a:rPr>
              <a:t>,</a:t>
            </a:r>
            <a:r>
              <a:rPr sz="1500" b="1" spc="-35" smtClean="0">
                <a:latin typeface="Arial" panose="020B0604020202020204"/>
                <a:cs typeface="Arial" panose="020B0604020202020204"/>
              </a:rPr>
              <a:t> </a:t>
            </a:r>
            <a:r>
              <a:rPr sz="1500" b="1" spc="-10" dirty="0">
                <a:latin typeface="Arial" panose="020B0604020202020204"/>
                <a:cs typeface="Arial" panose="020B0604020202020204"/>
              </a:rPr>
              <a:t>ΜΠΟΡΕΙ </a:t>
            </a:r>
            <a:r>
              <a:rPr sz="1500" b="1" dirty="0">
                <a:latin typeface="Arial" panose="020B0604020202020204"/>
                <a:cs typeface="Arial" panose="020B0604020202020204"/>
              </a:rPr>
              <a:t>ΝΑ</a:t>
            </a:r>
            <a:r>
              <a:rPr sz="1500" b="1" spc="-105" dirty="0">
                <a:latin typeface="Arial" panose="020B0604020202020204"/>
                <a:cs typeface="Arial" panose="020B0604020202020204"/>
              </a:rPr>
              <a:t> </a:t>
            </a:r>
            <a:r>
              <a:rPr sz="1500" b="1" spc="-30" dirty="0">
                <a:latin typeface="Arial" panose="020B0604020202020204"/>
                <a:cs typeface="Arial" panose="020B0604020202020204"/>
              </a:rPr>
              <a:t>ΠΡΑΓΜΑΤΟΠΟΙΗΘΕΙ </a:t>
            </a:r>
            <a:r>
              <a:rPr sz="1500" b="1" dirty="0">
                <a:latin typeface="Arial" panose="020B0604020202020204"/>
                <a:cs typeface="Arial" panose="020B0604020202020204"/>
              </a:rPr>
              <a:t>Η</a:t>
            </a:r>
            <a:r>
              <a:rPr sz="1500" b="1" spc="-35" dirty="0">
                <a:latin typeface="Arial" panose="020B0604020202020204"/>
                <a:cs typeface="Arial" panose="020B0604020202020204"/>
              </a:rPr>
              <a:t> </a:t>
            </a:r>
            <a:r>
              <a:rPr sz="1500" b="1" dirty="0">
                <a:latin typeface="Arial" panose="020B0604020202020204"/>
                <a:cs typeface="Arial" panose="020B0604020202020204"/>
              </a:rPr>
              <a:t>ΡΥΘΜΙΣΗ</a:t>
            </a:r>
            <a:r>
              <a:rPr sz="1500" b="1" spc="-30" dirty="0">
                <a:latin typeface="Arial" panose="020B0604020202020204"/>
                <a:cs typeface="Arial" panose="020B0604020202020204"/>
              </a:rPr>
              <a:t> </a:t>
            </a:r>
            <a:r>
              <a:rPr sz="1500" b="1" spc="-25" dirty="0">
                <a:latin typeface="Arial" panose="020B0604020202020204"/>
                <a:cs typeface="Arial" panose="020B0604020202020204"/>
              </a:rPr>
              <a:t>ΣΤΟ </a:t>
            </a:r>
            <a:r>
              <a:rPr sz="1500" b="1" dirty="0">
                <a:latin typeface="Arial" panose="020B0604020202020204"/>
                <a:cs typeface="Arial" panose="020B0604020202020204"/>
              </a:rPr>
              <a:t>ΕΚΚΕΝΤΡΟ</a:t>
            </a:r>
            <a:r>
              <a:rPr sz="1500" b="1" spc="-75" dirty="0">
                <a:latin typeface="Arial" panose="020B0604020202020204"/>
                <a:cs typeface="Arial" panose="020B0604020202020204"/>
              </a:rPr>
              <a:t> </a:t>
            </a:r>
            <a:r>
              <a:rPr sz="1500" b="1" spc="-25" dirty="0">
                <a:latin typeface="Arial" panose="020B0604020202020204"/>
                <a:cs typeface="Arial" panose="020B0604020202020204"/>
              </a:rPr>
              <a:t>ΚΑΥΣΙΜΟΥ</a:t>
            </a:r>
            <a:r>
              <a:rPr sz="1500" b="1" spc="-65" dirty="0">
                <a:latin typeface="Arial" panose="020B0604020202020204"/>
                <a:cs typeface="Arial" panose="020B0604020202020204"/>
              </a:rPr>
              <a:t> </a:t>
            </a:r>
            <a:r>
              <a:rPr sz="1500" b="1" spc="-50" dirty="0">
                <a:latin typeface="Arial" panose="020B0604020202020204"/>
                <a:cs typeface="Arial" panose="020B0604020202020204"/>
              </a:rPr>
              <a:t>.</a:t>
            </a:r>
            <a:endParaRPr sz="1500">
              <a:latin typeface="Arial" panose="020B0604020202020204"/>
              <a:cs typeface="Arial" panose="020B0604020202020204"/>
            </a:endParaRPr>
          </a:p>
        </p:txBody>
      </p:sp>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214282" y="81278"/>
            <a:ext cx="8643998" cy="84739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5900"/>
            <a:ext cx="8572500" cy="6640830"/>
            <a:chOff x="285750" y="215900"/>
            <a:chExt cx="8572500" cy="6640830"/>
          </a:xfrm>
        </p:grpSpPr>
        <p:pic>
          <p:nvPicPr>
            <p:cNvPr id="3" name="object 3"/>
            <p:cNvPicPr/>
            <p:nvPr/>
          </p:nvPicPr>
          <p:blipFill>
            <a:blip r:embed="rId1" cstate="print"/>
            <a:stretch>
              <a:fillRect/>
            </a:stretch>
          </p:blipFill>
          <p:spPr>
            <a:xfrm>
              <a:off x="2857500" y="3642359"/>
              <a:ext cx="4038600" cy="3214370"/>
            </a:xfrm>
            <a:prstGeom prst="rect">
              <a:avLst/>
            </a:prstGeom>
          </p:spPr>
        </p:pic>
        <p:pic>
          <p:nvPicPr>
            <p:cNvPr id="4" name="object 4"/>
            <p:cNvPicPr/>
            <p:nvPr/>
          </p:nvPicPr>
          <p:blipFill>
            <a:blip r:embed="rId2" cstate="print"/>
            <a:stretch>
              <a:fillRect/>
            </a:stretch>
          </p:blipFill>
          <p:spPr>
            <a:xfrm>
              <a:off x="1929129" y="784859"/>
              <a:ext cx="4038600" cy="2981960"/>
            </a:xfrm>
            <a:prstGeom prst="rect">
              <a:avLst/>
            </a:prstGeom>
          </p:spPr>
        </p:pic>
        <p:sp>
          <p:nvSpPr>
            <p:cNvPr id="5" name="object 5"/>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grpSp>
      <p:sp>
        <p:nvSpPr>
          <p:cNvPr id="6" name="object 6"/>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508260" y="1587387"/>
            <a:ext cx="3028950" cy="4638675"/>
            <a:chOff x="508260" y="1587387"/>
            <a:chExt cx="3028950" cy="4638675"/>
          </a:xfrm>
        </p:grpSpPr>
        <p:pic>
          <p:nvPicPr>
            <p:cNvPr id="3" name="object 3"/>
            <p:cNvPicPr/>
            <p:nvPr/>
          </p:nvPicPr>
          <p:blipFill>
            <a:blip r:embed="rId1" cstate="print"/>
            <a:stretch>
              <a:fillRect/>
            </a:stretch>
          </p:blipFill>
          <p:spPr>
            <a:xfrm>
              <a:off x="508260" y="1587387"/>
              <a:ext cx="3028374" cy="4638556"/>
            </a:xfrm>
            <a:prstGeom prst="rect">
              <a:avLst/>
            </a:prstGeom>
          </p:spPr>
        </p:pic>
        <p:sp>
          <p:nvSpPr>
            <p:cNvPr id="4" name="object 4"/>
            <p:cNvSpPr/>
            <p:nvPr/>
          </p:nvSpPr>
          <p:spPr>
            <a:xfrm>
              <a:off x="2642869" y="3214370"/>
              <a:ext cx="715010" cy="0"/>
            </a:xfrm>
            <a:custGeom>
              <a:avLst/>
              <a:gdLst/>
              <a:ahLst/>
              <a:cxnLst/>
              <a:rect l="l" t="t" r="r" b="b"/>
              <a:pathLst>
                <a:path w="715010">
                  <a:moveTo>
                    <a:pt x="0" y="0"/>
                  </a:moveTo>
                  <a:lnTo>
                    <a:pt x="715009" y="0"/>
                  </a:lnTo>
                </a:path>
              </a:pathLst>
            </a:custGeom>
            <a:ln w="9344">
              <a:solidFill>
                <a:srgbClr val="000000"/>
              </a:solidFill>
              <a:prstDash val="sysDash"/>
            </a:ln>
          </p:spPr>
          <p:txBody>
            <a:bodyPr wrap="square" lIns="0" tIns="0" rIns="0" bIns="0" rtlCol="0"/>
            <a:lstStyle/>
            <a:p/>
          </p:txBody>
        </p:sp>
        <p:sp>
          <p:nvSpPr>
            <p:cNvPr id="5" name="object 5"/>
            <p:cNvSpPr/>
            <p:nvPr/>
          </p:nvSpPr>
          <p:spPr>
            <a:xfrm>
              <a:off x="2357119" y="4143375"/>
              <a:ext cx="995680" cy="0"/>
            </a:xfrm>
            <a:custGeom>
              <a:avLst/>
              <a:gdLst/>
              <a:ahLst/>
              <a:cxnLst/>
              <a:rect l="l" t="t" r="r" b="b"/>
              <a:pathLst>
                <a:path w="995679">
                  <a:moveTo>
                    <a:pt x="0" y="0"/>
                  </a:moveTo>
                  <a:lnTo>
                    <a:pt x="995680" y="0"/>
                  </a:lnTo>
                </a:path>
              </a:pathLst>
            </a:custGeom>
            <a:ln w="9344">
              <a:solidFill>
                <a:srgbClr val="000000"/>
              </a:solidFill>
              <a:prstDash val="sysDash"/>
            </a:ln>
          </p:spPr>
          <p:txBody>
            <a:bodyPr wrap="square" lIns="0" tIns="0" rIns="0" bIns="0" rtlCol="0"/>
            <a:lstStyle/>
            <a:p/>
          </p:txBody>
        </p:sp>
      </p:grpSp>
      <p:sp>
        <p:nvSpPr>
          <p:cNvPr id="6" name="object 6"/>
          <p:cNvSpPr txBox="1"/>
          <p:nvPr/>
        </p:nvSpPr>
        <p:spPr>
          <a:xfrm>
            <a:off x="4726940" y="1136650"/>
            <a:ext cx="4095750" cy="5261696"/>
          </a:xfrm>
          <a:prstGeom prst="rect">
            <a:avLst/>
          </a:prstGeom>
        </p:spPr>
        <p:txBody>
          <a:bodyPr vert="horz" wrap="square" lIns="0" tIns="52069" rIns="0" bIns="0" rtlCol="0">
            <a:spAutoFit/>
          </a:bodyPr>
          <a:lstStyle/>
          <a:p>
            <a:pPr marL="12700">
              <a:lnSpc>
                <a:spcPct val="100000"/>
              </a:lnSpc>
              <a:spcBef>
                <a:spcPts val="410"/>
              </a:spcBef>
            </a:pPr>
            <a:r>
              <a:rPr sz="1600" b="1" u="sng" spc="-10">
                <a:solidFill>
                  <a:srgbClr val="FF0000"/>
                </a:solidFill>
                <a:uFill>
                  <a:solidFill>
                    <a:srgbClr val="FF0000"/>
                  </a:solidFill>
                </a:uFill>
                <a:latin typeface="Calibri" panose="020F0502020204030204"/>
                <a:cs typeface="Calibri" panose="020F0502020204030204"/>
              </a:rPr>
              <a:t>ΛΕΙΤΟΥΡΓΙΑ</a:t>
            </a:r>
            <a:r>
              <a:rPr sz="1600" b="1" u="sng" spc="-65">
                <a:solidFill>
                  <a:srgbClr val="FF0000"/>
                </a:solidFill>
                <a:uFill>
                  <a:solidFill>
                    <a:srgbClr val="FF0000"/>
                  </a:solidFill>
                </a:uFill>
                <a:latin typeface="Calibri" panose="020F0502020204030204"/>
                <a:cs typeface="Calibri" panose="020F0502020204030204"/>
              </a:rPr>
              <a:t> </a:t>
            </a:r>
            <a:r>
              <a:rPr sz="1600" b="1" u="sng" spc="-20" smtClean="0">
                <a:solidFill>
                  <a:srgbClr val="FF0000"/>
                </a:solidFill>
                <a:uFill>
                  <a:solidFill>
                    <a:srgbClr val="FF0000"/>
                  </a:solidFill>
                </a:uFill>
                <a:latin typeface="Calibri" panose="020F0502020204030204"/>
                <a:cs typeface="Calibri" panose="020F0502020204030204"/>
              </a:rPr>
              <a:t>ΑΝΤΛΙΑ</a:t>
            </a:r>
            <a:r>
              <a:rPr lang="el-GR" sz="1600" b="1" u="sng" spc="-20" dirty="0" smtClean="0">
                <a:solidFill>
                  <a:srgbClr val="FF0000"/>
                </a:solidFill>
                <a:uFill>
                  <a:solidFill>
                    <a:srgbClr val="FF0000"/>
                  </a:solidFill>
                </a:uFill>
                <a:latin typeface="Calibri" panose="020F0502020204030204"/>
                <a:cs typeface="Calibri" panose="020F0502020204030204"/>
              </a:rPr>
              <a:t>Σ </a:t>
            </a:r>
            <a:r>
              <a:rPr sz="1600" b="1" u="sng" spc="-60" smtClean="0">
                <a:solidFill>
                  <a:srgbClr val="FF0000"/>
                </a:solidFill>
                <a:uFill>
                  <a:solidFill>
                    <a:srgbClr val="FF0000"/>
                  </a:solidFill>
                </a:uFill>
                <a:latin typeface="Calibri" panose="020F0502020204030204"/>
                <a:cs typeface="Calibri" panose="020F0502020204030204"/>
              </a:rPr>
              <a:t> </a:t>
            </a:r>
            <a:r>
              <a:rPr sz="1600" b="1" u="sng" spc="-20" dirty="0">
                <a:solidFill>
                  <a:srgbClr val="FF0000"/>
                </a:solidFill>
                <a:uFill>
                  <a:solidFill>
                    <a:srgbClr val="FF0000"/>
                  </a:solidFill>
                </a:uFill>
                <a:latin typeface="Calibri" panose="020F0502020204030204"/>
                <a:cs typeface="Calibri" panose="020F0502020204030204"/>
              </a:rPr>
              <a:t>BOSCH</a:t>
            </a:r>
            <a:endParaRPr sz="1600">
              <a:latin typeface="Calibri" panose="020F0502020204030204"/>
              <a:cs typeface="Calibri" panose="020F0502020204030204"/>
            </a:endParaRPr>
          </a:p>
          <a:p>
            <a:pPr marL="12700" marR="5080">
              <a:lnSpc>
                <a:spcPct val="100000"/>
              </a:lnSpc>
              <a:spcBef>
                <a:spcPts val="315"/>
              </a:spcBef>
            </a:pPr>
            <a:r>
              <a:rPr sz="1600" b="1" spc="-40" dirty="0">
                <a:latin typeface="Calibri" panose="020F0502020204030204"/>
                <a:cs typeface="Calibri" panose="020F0502020204030204"/>
              </a:rPr>
              <a:t>ΟΤΑΝ</a:t>
            </a:r>
            <a:r>
              <a:rPr sz="1600" b="1" spc="-55" dirty="0">
                <a:latin typeface="Calibri" panose="020F0502020204030204"/>
                <a:cs typeface="Calibri" panose="020F0502020204030204"/>
              </a:rPr>
              <a:t> </a:t>
            </a:r>
            <a:r>
              <a:rPr sz="1600" b="1" dirty="0">
                <a:latin typeface="Calibri" panose="020F0502020204030204"/>
                <a:cs typeface="Calibri" panose="020F0502020204030204"/>
              </a:rPr>
              <a:t>ΤΟ</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ΕΜΒΟΛΟ</a:t>
            </a:r>
            <a:r>
              <a:rPr sz="1600" b="1" spc="-30" dirty="0">
                <a:latin typeface="Calibri" panose="020F0502020204030204"/>
                <a:cs typeface="Calibri" panose="020F0502020204030204"/>
              </a:rPr>
              <a:t> </a:t>
            </a:r>
            <a:r>
              <a:rPr sz="1600" b="1" dirty="0">
                <a:latin typeface="Calibri" panose="020F0502020204030204"/>
                <a:cs typeface="Calibri" panose="020F0502020204030204"/>
              </a:rPr>
              <a:t>ΤΗΣ</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ΑΝΤΛΙΑΣ</a:t>
            </a:r>
            <a:r>
              <a:rPr sz="1600" b="1" spc="-25" dirty="0">
                <a:latin typeface="Calibri" panose="020F0502020204030204"/>
                <a:cs typeface="Calibri" panose="020F0502020204030204"/>
              </a:rPr>
              <a:t> </a:t>
            </a:r>
            <a:r>
              <a:rPr sz="1600" b="1" spc="-10" dirty="0">
                <a:latin typeface="Calibri" panose="020F0502020204030204"/>
                <a:cs typeface="Calibri" panose="020F0502020204030204"/>
              </a:rPr>
              <a:t>ΑΠΟΚΑΛΥΠΤΕΙ </a:t>
            </a:r>
            <a:r>
              <a:rPr sz="1600" b="1" dirty="0">
                <a:latin typeface="Calibri" panose="020F0502020204030204"/>
                <a:cs typeface="Calibri" panose="020F0502020204030204"/>
              </a:rPr>
              <a:t>ΠΛΗΡΕΣ</a:t>
            </a:r>
            <a:r>
              <a:rPr sz="1600" b="1" spc="-60" dirty="0">
                <a:latin typeface="Calibri" panose="020F0502020204030204"/>
                <a:cs typeface="Calibri" panose="020F0502020204030204"/>
              </a:rPr>
              <a:t> </a:t>
            </a:r>
            <a:r>
              <a:rPr sz="1600" b="1" dirty="0">
                <a:latin typeface="Calibri" panose="020F0502020204030204"/>
                <a:cs typeface="Calibri" panose="020F0502020204030204"/>
              </a:rPr>
              <a:t>ΤΙΣ</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ΘΥΡΙΔΕΣ</a:t>
            </a:r>
            <a:r>
              <a:rPr sz="1600" b="1" spc="-55" dirty="0">
                <a:latin typeface="Calibri" panose="020F0502020204030204"/>
                <a:cs typeface="Calibri" panose="020F0502020204030204"/>
              </a:rPr>
              <a:t> </a:t>
            </a:r>
            <a:r>
              <a:rPr sz="1600" b="1" dirty="0">
                <a:latin typeface="Calibri" panose="020F0502020204030204"/>
                <a:cs typeface="Calibri" panose="020F0502020204030204"/>
              </a:rPr>
              <a:t>ΕΙΣΑΓΩΓΗΣ</a:t>
            </a:r>
            <a:r>
              <a:rPr sz="1600" b="1" spc="-45" dirty="0">
                <a:latin typeface="Calibri" panose="020F0502020204030204"/>
                <a:cs typeface="Calibri" panose="020F0502020204030204"/>
              </a:rPr>
              <a:t> </a:t>
            </a:r>
            <a:r>
              <a:rPr sz="1600" b="1" spc="-10">
                <a:latin typeface="Calibri" panose="020F0502020204030204"/>
                <a:cs typeface="Calibri" panose="020F0502020204030204"/>
              </a:rPr>
              <a:t>ΚΑΥΣΙΜΟΥ </a:t>
            </a:r>
            <a:r>
              <a:rPr sz="1600" b="1" spc="-20" smtClean="0">
                <a:latin typeface="Calibri" panose="020F0502020204030204"/>
                <a:cs typeface="Calibri" panose="020F0502020204030204"/>
              </a:rPr>
              <a:t>Γ</a:t>
            </a:r>
            <a:r>
              <a:rPr lang="el-GR" sz="1600" b="1" spc="-20" dirty="0">
                <a:latin typeface="Calibri" panose="020F0502020204030204"/>
                <a:cs typeface="Calibri" panose="020F0502020204030204"/>
              </a:rPr>
              <a:t>Ι</a:t>
            </a:r>
            <a:r>
              <a:rPr sz="1600" b="1" spc="-20" smtClean="0">
                <a:latin typeface="Calibri" panose="020F0502020204030204"/>
                <a:cs typeface="Calibri" panose="020F0502020204030204"/>
              </a:rPr>
              <a:t>ΝΕΤΑΙ</a:t>
            </a:r>
            <a:r>
              <a:rPr sz="1600" b="1" spc="-55" smtClean="0">
                <a:latin typeface="Calibri" panose="020F0502020204030204"/>
                <a:cs typeface="Calibri" panose="020F0502020204030204"/>
              </a:rPr>
              <a:t> </a:t>
            </a:r>
            <a:r>
              <a:rPr sz="1600" b="1" dirty="0">
                <a:latin typeface="Calibri" panose="020F0502020204030204"/>
                <a:cs typeface="Calibri" panose="020F0502020204030204"/>
              </a:rPr>
              <a:t>ΕΙΣΑΓΩΓΗ</a:t>
            </a:r>
            <a:r>
              <a:rPr sz="1600" b="1" spc="-45" dirty="0">
                <a:latin typeface="Calibri" panose="020F0502020204030204"/>
                <a:cs typeface="Calibri" panose="020F0502020204030204"/>
              </a:rPr>
              <a:t> </a:t>
            </a:r>
            <a:r>
              <a:rPr sz="1600" b="1" dirty="0">
                <a:latin typeface="Calibri" panose="020F0502020204030204"/>
                <a:cs typeface="Calibri" panose="020F0502020204030204"/>
              </a:rPr>
              <a:t>ΣΤΟ</a:t>
            </a:r>
            <a:r>
              <a:rPr sz="1600" b="1" spc="-35" dirty="0">
                <a:latin typeface="Calibri" panose="020F0502020204030204"/>
                <a:cs typeface="Calibri" panose="020F0502020204030204"/>
              </a:rPr>
              <a:t> </a:t>
            </a:r>
            <a:r>
              <a:rPr sz="1600" b="1" dirty="0">
                <a:latin typeface="Calibri" panose="020F0502020204030204"/>
                <a:cs typeface="Calibri" panose="020F0502020204030204"/>
              </a:rPr>
              <a:t>ΧΩΡΟ</a:t>
            </a:r>
            <a:r>
              <a:rPr sz="1600" b="1" spc="-40" dirty="0">
                <a:latin typeface="Calibri" panose="020F0502020204030204"/>
                <a:cs typeface="Calibri" panose="020F0502020204030204"/>
              </a:rPr>
              <a:t> </a:t>
            </a:r>
            <a:r>
              <a:rPr sz="1600" b="1" dirty="0">
                <a:latin typeface="Calibri" panose="020F0502020204030204"/>
                <a:cs typeface="Calibri" panose="020F0502020204030204"/>
              </a:rPr>
              <a:t>Α</a:t>
            </a:r>
            <a:r>
              <a:rPr sz="1600" b="1" spc="-4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ΜΕΣΩ</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ΤΗΣ </a:t>
            </a:r>
            <a:r>
              <a:rPr sz="1600" b="1" spc="-10" dirty="0">
                <a:latin typeface="Calibri" panose="020F0502020204030204"/>
                <a:cs typeface="Calibri" panose="020F0502020204030204"/>
              </a:rPr>
              <a:t>ΕΓΚΟΠΗΣ</a:t>
            </a:r>
            <a:r>
              <a:rPr sz="1600" b="1" spc="-35" dirty="0">
                <a:latin typeface="Calibri" panose="020F0502020204030204"/>
                <a:cs typeface="Calibri" panose="020F0502020204030204"/>
              </a:rPr>
              <a:t> </a:t>
            </a:r>
            <a:r>
              <a:rPr sz="1600" b="1" dirty="0">
                <a:latin typeface="Calibri" panose="020F0502020204030204"/>
                <a:cs typeface="Calibri" panose="020F0502020204030204"/>
              </a:rPr>
              <a:t>ΣΤΟ</a:t>
            </a:r>
            <a:r>
              <a:rPr sz="1600" b="1" spc="-25" dirty="0">
                <a:latin typeface="Calibri" panose="020F0502020204030204"/>
                <a:cs typeface="Calibri" panose="020F0502020204030204"/>
              </a:rPr>
              <a:t> </a:t>
            </a:r>
            <a:r>
              <a:rPr sz="1600" b="1" dirty="0">
                <a:latin typeface="Calibri" panose="020F0502020204030204"/>
                <a:cs typeface="Calibri" panose="020F0502020204030204"/>
              </a:rPr>
              <a:t>ΧΩΡΟ</a:t>
            </a:r>
            <a:r>
              <a:rPr sz="1600" b="1" spc="-20" dirty="0">
                <a:latin typeface="Calibri" panose="020F0502020204030204"/>
                <a:cs typeface="Calibri" panose="020F0502020204030204"/>
              </a:rPr>
              <a:t> </a:t>
            </a:r>
            <a:r>
              <a:rPr sz="1600" b="1" dirty="0">
                <a:latin typeface="Calibri" panose="020F0502020204030204"/>
                <a:cs typeface="Calibri" panose="020F0502020204030204"/>
              </a:rPr>
              <a:t>Β</a:t>
            </a:r>
            <a:r>
              <a:rPr sz="1600" b="1" spc="-30" dirty="0">
                <a:latin typeface="Calibri" panose="020F0502020204030204"/>
                <a:cs typeface="Calibri" panose="020F0502020204030204"/>
              </a:rPr>
              <a:t> </a:t>
            </a:r>
            <a:r>
              <a:rPr sz="1600" b="1" dirty="0">
                <a:latin typeface="Calibri" panose="020F0502020204030204"/>
                <a:cs typeface="Calibri" panose="020F0502020204030204"/>
              </a:rPr>
              <a:t>,</a:t>
            </a:r>
            <a:r>
              <a:rPr sz="1600" b="1" spc="-25" dirty="0">
                <a:latin typeface="Calibri" panose="020F0502020204030204"/>
                <a:cs typeface="Calibri" panose="020F0502020204030204"/>
              </a:rPr>
              <a:t> </a:t>
            </a:r>
            <a:r>
              <a:rPr sz="1600" b="1" spc="-20" dirty="0">
                <a:latin typeface="Calibri" panose="020F0502020204030204"/>
                <a:cs typeface="Calibri" panose="020F0502020204030204"/>
              </a:rPr>
              <a:t>ΑΝΥΨΩΝΟΝΤΑΣ </a:t>
            </a:r>
            <a:r>
              <a:rPr sz="1600" b="1" spc="-50" dirty="0">
                <a:latin typeface="Calibri" panose="020F0502020204030204"/>
                <a:cs typeface="Calibri" panose="020F0502020204030204"/>
              </a:rPr>
              <a:t>Ο </a:t>
            </a:r>
            <a:r>
              <a:rPr sz="1600" b="1" dirty="0">
                <a:latin typeface="Calibri" panose="020F0502020204030204"/>
                <a:cs typeface="Calibri" panose="020F0502020204030204"/>
              </a:rPr>
              <a:t>ΚΝΩΔΑΚΑΣ</a:t>
            </a:r>
            <a:r>
              <a:rPr sz="1600" b="1" spc="-60"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45"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45" dirty="0">
                <a:latin typeface="Calibri" panose="020F0502020204030204"/>
                <a:cs typeface="Calibri" panose="020F0502020204030204"/>
              </a:rPr>
              <a:t> </a:t>
            </a:r>
            <a:r>
              <a:rPr sz="1600" b="1" dirty="0">
                <a:latin typeface="Calibri" panose="020F0502020204030204"/>
                <a:cs typeface="Calibri" panose="020F0502020204030204"/>
              </a:rPr>
              <a:t>ΜΕΧΡΙ</a:t>
            </a:r>
            <a:r>
              <a:rPr sz="1600" b="1" spc="-50" dirty="0">
                <a:latin typeface="Calibri" panose="020F0502020204030204"/>
                <a:cs typeface="Calibri" panose="020F0502020204030204"/>
              </a:rPr>
              <a:t> </a:t>
            </a:r>
            <a:r>
              <a:rPr sz="1600" b="1" spc="-25" dirty="0">
                <a:latin typeface="Calibri" panose="020F0502020204030204"/>
                <a:cs typeface="Calibri" panose="020F0502020204030204"/>
              </a:rPr>
              <a:t>ΝΑ </a:t>
            </a:r>
            <a:r>
              <a:rPr sz="1600" b="1" spc="-20">
                <a:latin typeface="Calibri" panose="020F0502020204030204"/>
                <a:cs typeface="Calibri" panose="020F0502020204030204"/>
              </a:rPr>
              <a:t>ΚΑΛΥΦΘΕΙ</a:t>
            </a:r>
            <a:r>
              <a:rPr sz="1600" b="1" spc="-55">
                <a:latin typeface="Calibri" panose="020F0502020204030204"/>
                <a:cs typeface="Calibri" panose="020F0502020204030204"/>
              </a:rPr>
              <a:t> </a:t>
            </a:r>
            <a:r>
              <a:rPr sz="1600" b="1" smtClean="0">
                <a:latin typeface="Calibri" panose="020F0502020204030204"/>
                <a:cs typeface="Calibri" panose="020F0502020204030204"/>
              </a:rPr>
              <a:t>ΠΛΗΡ</a:t>
            </a:r>
            <a:r>
              <a:rPr lang="el-GR" sz="1600" b="1" dirty="0" smtClean="0">
                <a:latin typeface="Calibri" panose="020F0502020204030204"/>
                <a:cs typeface="Calibri" panose="020F0502020204030204"/>
              </a:rPr>
              <a:t>Ω</a:t>
            </a:r>
            <a:r>
              <a:rPr sz="1600" b="1" smtClean="0">
                <a:latin typeface="Calibri" panose="020F0502020204030204"/>
                <a:cs typeface="Calibri" panose="020F0502020204030204"/>
              </a:rPr>
              <a:t>Σ</a:t>
            </a:r>
            <a:r>
              <a:rPr sz="1600" b="1" spc="-45" smtClean="0">
                <a:latin typeface="Calibri" panose="020F0502020204030204"/>
                <a:cs typeface="Calibri" panose="020F0502020204030204"/>
              </a:rPr>
              <a:t> </a:t>
            </a:r>
            <a:r>
              <a:rPr sz="1600" b="1" dirty="0">
                <a:latin typeface="Calibri" panose="020F0502020204030204"/>
                <a:cs typeface="Calibri" panose="020F0502020204030204"/>
              </a:rPr>
              <a:t>Η</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ΘΥΡΙΔΑ</a:t>
            </a:r>
            <a:r>
              <a:rPr sz="1600" b="1" spc="-45" dirty="0">
                <a:latin typeface="Calibri" panose="020F0502020204030204"/>
                <a:cs typeface="Calibri" panose="020F0502020204030204"/>
              </a:rPr>
              <a:t> </a:t>
            </a:r>
            <a:r>
              <a:rPr sz="1600" b="1" dirty="0">
                <a:latin typeface="Calibri" panose="020F0502020204030204"/>
                <a:cs typeface="Calibri" panose="020F0502020204030204"/>
              </a:rPr>
              <a:t>ΕΙΣΑΓΩΓΗΣ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ΔΕΝ </a:t>
            </a:r>
            <a:r>
              <a:rPr sz="1600" b="1" spc="-20">
                <a:latin typeface="Calibri" panose="020F0502020204030204"/>
                <a:cs typeface="Calibri" panose="020F0502020204030204"/>
              </a:rPr>
              <a:t>ΓΙΝΕΤΑΙ</a:t>
            </a:r>
            <a:r>
              <a:rPr sz="1600" b="1" spc="-75">
                <a:latin typeface="Calibri" panose="020F0502020204030204"/>
                <a:cs typeface="Calibri" panose="020F0502020204030204"/>
              </a:rPr>
              <a:t> </a:t>
            </a:r>
            <a:r>
              <a:rPr sz="1600" b="1" spc="-50" smtClean="0">
                <a:latin typeface="Calibri" panose="020F0502020204030204"/>
                <a:cs typeface="Calibri" panose="020F0502020204030204"/>
              </a:rPr>
              <a:t>ΚΑΤΑΘΛ</a:t>
            </a:r>
            <a:r>
              <a:rPr lang="el-GR" sz="1600" b="1" spc="-50" dirty="0" smtClean="0">
                <a:latin typeface="Calibri" panose="020F0502020204030204"/>
                <a:cs typeface="Calibri" panose="020F0502020204030204"/>
              </a:rPr>
              <a:t>Ι</a:t>
            </a:r>
            <a:r>
              <a:rPr sz="1600" b="1" spc="-50" smtClean="0">
                <a:latin typeface="Calibri" panose="020F0502020204030204"/>
                <a:cs typeface="Calibri" panose="020F0502020204030204"/>
              </a:rPr>
              <a:t>ΨΗ</a:t>
            </a:r>
            <a:r>
              <a:rPr sz="1600" b="1" spc="-40" smtClean="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ΠΕΤΡΕΛΑΙΟΥ</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ΣΤΟ </a:t>
            </a:r>
            <a:r>
              <a:rPr sz="1600" b="1" spc="-20" dirty="0">
                <a:latin typeface="Calibri" panose="020F0502020204030204"/>
                <a:cs typeface="Calibri" panose="020F0502020204030204"/>
              </a:rPr>
              <a:t>ΚΥΛΙΝΔΡΟ</a:t>
            </a:r>
            <a:r>
              <a:rPr sz="1600" b="1" spc="-3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35" dirty="0">
                <a:latin typeface="Calibri" panose="020F0502020204030204"/>
                <a:cs typeface="Calibri" panose="020F0502020204030204"/>
              </a:rPr>
              <a:t> </a:t>
            </a:r>
            <a:r>
              <a:rPr sz="1600" b="1" dirty="0">
                <a:latin typeface="Calibri" panose="020F0502020204030204"/>
                <a:cs typeface="Calibri" panose="020F0502020204030204"/>
              </a:rPr>
              <a:t>Η</a:t>
            </a:r>
            <a:r>
              <a:rPr sz="1600" b="1" spc="-30" dirty="0">
                <a:latin typeface="Calibri" panose="020F0502020204030204"/>
                <a:cs typeface="Calibri" panose="020F0502020204030204"/>
              </a:rPr>
              <a:t> </a:t>
            </a:r>
            <a:r>
              <a:rPr sz="1600" b="1" dirty="0">
                <a:latin typeface="Calibri" panose="020F0502020204030204"/>
                <a:cs typeface="Calibri" panose="020F0502020204030204"/>
              </a:rPr>
              <a:t>ΔΙΑΔΡΟΜΗ</a:t>
            </a:r>
            <a:r>
              <a:rPr sz="1600" b="1" spc="-35" dirty="0">
                <a:latin typeface="Calibri" panose="020F0502020204030204"/>
                <a:cs typeface="Calibri" panose="020F0502020204030204"/>
              </a:rPr>
              <a:t> </a:t>
            </a:r>
            <a:r>
              <a:rPr sz="1600" b="1" spc="-20" dirty="0">
                <a:latin typeface="Calibri" panose="020F0502020204030204"/>
                <a:cs typeface="Calibri" panose="020F0502020204030204"/>
              </a:rPr>
              <a:t>ΑΥΤΗ</a:t>
            </a:r>
            <a:r>
              <a:rPr sz="1600" b="1" spc="-30" dirty="0">
                <a:latin typeface="Calibri" panose="020F0502020204030204"/>
                <a:cs typeface="Calibri" panose="020F0502020204030204"/>
              </a:rPr>
              <a:t> </a:t>
            </a:r>
            <a:r>
              <a:rPr sz="1600" b="1" dirty="0">
                <a:latin typeface="Calibri" panose="020F0502020204030204"/>
                <a:cs typeface="Calibri" panose="020F0502020204030204"/>
              </a:rPr>
              <a:t>1</a:t>
            </a:r>
            <a:r>
              <a:rPr sz="1600" b="1" spc="-4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40" dirty="0">
                <a:latin typeface="Calibri" panose="020F0502020204030204"/>
                <a:cs typeface="Calibri" panose="020F0502020204030204"/>
              </a:rPr>
              <a:t> </a:t>
            </a:r>
            <a:r>
              <a:rPr sz="1600" b="1" spc="-50" dirty="0">
                <a:latin typeface="Calibri" panose="020F0502020204030204"/>
                <a:cs typeface="Calibri" panose="020F0502020204030204"/>
              </a:rPr>
              <a:t>2 </a:t>
            </a:r>
            <a:r>
              <a:rPr sz="1600" b="1" spc="-20" dirty="0">
                <a:latin typeface="Calibri" panose="020F0502020204030204"/>
                <a:cs typeface="Calibri" panose="020F0502020204030204"/>
              </a:rPr>
              <a:t>ΚΑΛΕΙΤΑΙ</a:t>
            </a:r>
            <a:r>
              <a:rPr sz="1600" b="1" spc="-65" dirty="0">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ΑΕΡΓΟΣ</a:t>
            </a:r>
            <a:r>
              <a:rPr sz="1600" b="1" spc="-3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ΔΙΑΔΡΟΜΗ</a:t>
            </a:r>
            <a:r>
              <a:rPr sz="1600" b="1" dirty="0">
                <a:latin typeface="Calibri" panose="020F0502020204030204"/>
                <a:cs typeface="Calibri" panose="020F0502020204030204"/>
              </a:rPr>
              <a:t>,</a:t>
            </a:r>
            <a:r>
              <a:rPr sz="1600" b="1" spc="-40" dirty="0">
                <a:latin typeface="Calibri" panose="020F0502020204030204"/>
                <a:cs typeface="Calibri" panose="020F0502020204030204"/>
              </a:rPr>
              <a:t> </a:t>
            </a:r>
            <a:r>
              <a:rPr sz="1600" b="1" dirty="0">
                <a:latin typeface="Calibri" panose="020F0502020204030204"/>
                <a:cs typeface="Calibri" panose="020F0502020204030204"/>
              </a:rPr>
              <a:t>ΜΕ</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ΤΗΝ </a:t>
            </a:r>
            <a:r>
              <a:rPr sz="1600" b="1" spc="-35" dirty="0">
                <a:latin typeface="Calibri" panose="020F0502020204030204"/>
                <a:cs typeface="Calibri" panose="020F0502020204030204"/>
              </a:rPr>
              <a:t>ΠΑΡΑΠΕΡΑ</a:t>
            </a:r>
            <a:r>
              <a:rPr sz="1600" b="1" spc="-70" dirty="0">
                <a:latin typeface="Calibri" panose="020F0502020204030204"/>
                <a:cs typeface="Calibri" panose="020F0502020204030204"/>
              </a:rPr>
              <a:t> </a:t>
            </a:r>
            <a:r>
              <a:rPr sz="1600" b="1" dirty="0">
                <a:latin typeface="Calibri" panose="020F0502020204030204"/>
                <a:cs typeface="Calibri" panose="020F0502020204030204"/>
              </a:rPr>
              <a:t>ΑΝΥΨΩΣΗ</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0" dirty="0">
                <a:latin typeface="Calibri" panose="020F0502020204030204"/>
                <a:cs typeface="Calibri" panose="020F0502020204030204"/>
              </a:rPr>
              <a:t> </a:t>
            </a:r>
            <a:r>
              <a:rPr sz="1600" b="1" spc="-20" dirty="0">
                <a:latin typeface="Calibri" panose="020F0502020204030204"/>
                <a:cs typeface="Calibri" panose="020F0502020204030204"/>
              </a:rPr>
              <a:t>ΕΜΒΟΛΟΥ</a:t>
            </a:r>
            <a:r>
              <a:rPr sz="1600" b="1" spc="-55" dirty="0">
                <a:latin typeface="Calibri" panose="020F0502020204030204"/>
                <a:cs typeface="Calibri" panose="020F0502020204030204"/>
              </a:rPr>
              <a:t> </a:t>
            </a:r>
            <a:r>
              <a:rPr sz="1600" b="1" dirty="0">
                <a:latin typeface="Calibri" panose="020F0502020204030204"/>
                <a:cs typeface="Calibri" panose="020F0502020204030204"/>
              </a:rPr>
              <a:t>ΑΡΧΙΖΕΙ</a:t>
            </a:r>
            <a:r>
              <a:rPr sz="1600" b="1" spc="-50" dirty="0">
                <a:latin typeface="Calibri" panose="020F0502020204030204"/>
                <a:cs typeface="Calibri" panose="020F0502020204030204"/>
              </a:rPr>
              <a:t> Η </a:t>
            </a:r>
            <a:r>
              <a:rPr sz="1600" b="1" spc="-55" dirty="0">
                <a:latin typeface="Calibri" panose="020F0502020204030204"/>
                <a:cs typeface="Calibri" panose="020F0502020204030204"/>
              </a:rPr>
              <a:t>ΚΑΤΑΘΛΥΨΗ</a:t>
            </a:r>
            <a:r>
              <a:rPr sz="1600" b="1" spc="-50"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5" dirty="0">
                <a:latin typeface="Calibri" panose="020F0502020204030204"/>
                <a:cs typeface="Calibri" panose="020F0502020204030204"/>
              </a:rPr>
              <a:t> </a:t>
            </a:r>
            <a:r>
              <a:rPr sz="1600" b="1" spc="-10" dirty="0">
                <a:latin typeface="Calibri" panose="020F0502020204030204"/>
                <a:cs typeface="Calibri" panose="020F0502020204030204"/>
              </a:rPr>
              <a:t>ΠΕΤΡΕΛΑΙΟΥ</a:t>
            </a:r>
            <a:r>
              <a:rPr sz="1600" b="1" spc="-45" dirty="0">
                <a:latin typeface="Calibri" panose="020F0502020204030204"/>
                <a:cs typeface="Calibri" panose="020F0502020204030204"/>
              </a:rPr>
              <a:t> </a:t>
            </a:r>
            <a:r>
              <a:rPr sz="1600" b="1" dirty="0">
                <a:latin typeface="Calibri" panose="020F0502020204030204"/>
                <a:cs typeface="Calibri" panose="020F0502020204030204"/>
              </a:rPr>
              <a:t>ΜΕΧΡΙ</a:t>
            </a:r>
            <a:r>
              <a:rPr sz="1600" b="1" spc="-45" dirty="0">
                <a:latin typeface="Calibri" panose="020F0502020204030204"/>
                <a:cs typeface="Calibri" panose="020F0502020204030204"/>
              </a:rPr>
              <a:t> </a:t>
            </a:r>
            <a:r>
              <a:rPr sz="1600" b="1" dirty="0">
                <a:latin typeface="Calibri" panose="020F0502020204030204"/>
                <a:cs typeface="Calibri" panose="020F0502020204030204"/>
              </a:rPr>
              <a:t>ΠΟΥ</a:t>
            </a:r>
            <a:r>
              <a:rPr sz="1600" b="1" spc="-40" dirty="0">
                <a:latin typeface="Calibri" panose="020F0502020204030204"/>
                <a:cs typeface="Calibri" panose="020F0502020204030204"/>
              </a:rPr>
              <a:t> </a:t>
            </a:r>
            <a:r>
              <a:rPr sz="1600" b="1" spc="-50" dirty="0">
                <a:latin typeface="Calibri" panose="020F0502020204030204"/>
                <a:cs typeface="Calibri" panose="020F0502020204030204"/>
              </a:rPr>
              <a:t>Η </a:t>
            </a:r>
            <a:r>
              <a:rPr sz="1600" b="1" spc="-20" dirty="0">
                <a:latin typeface="Calibri" panose="020F0502020204030204"/>
                <a:cs typeface="Calibri" panose="020F0502020204030204"/>
              </a:rPr>
              <a:t>ΕΛΙΚΟΤΟΜΗ</a:t>
            </a:r>
            <a:r>
              <a:rPr sz="1600" b="1" spc="-15" dirty="0">
                <a:latin typeface="Calibri" panose="020F0502020204030204"/>
                <a:cs typeface="Calibri" panose="020F0502020204030204"/>
              </a:rPr>
              <a:t> </a:t>
            </a:r>
            <a:r>
              <a:rPr sz="1600" b="1" dirty="0">
                <a:latin typeface="Calibri" panose="020F0502020204030204"/>
                <a:cs typeface="Calibri" panose="020F0502020204030204"/>
              </a:rPr>
              <a:t>ΝΑ</a:t>
            </a:r>
            <a:r>
              <a:rPr sz="1600" b="1" spc="-15" dirty="0">
                <a:latin typeface="Calibri" panose="020F0502020204030204"/>
                <a:cs typeface="Calibri" panose="020F0502020204030204"/>
              </a:rPr>
              <a:t> </a:t>
            </a:r>
            <a:r>
              <a:rPr sz="1600" b="1" spc="-20" dirty="0">
                <a:latin typeface="Calibri" panose="020F0502020204030204"/>
                <a:cs typeface="Calibri" panose="020F0502020204030204"/>
              </a:rPr>
              <a:t>ΑΠΟΚΑΛΥΨΕΙ </a:t>
            </a:r>
            <a:r>
              <a:rPr sz="1600" b="1" dirty="0">
                <a:latin typeface="Calibri" panose="020F0502020204030204"/>
                <a:cs typeface="Calibri" panose="020F0502020204030204"/>
              </a:rPr>
              <a:t>ΤΗΝ</a:t>
            </a:r>
            <a:r>
              <a:rPr sz="1600" b="1" spc="-25" dirty="0">
                <a:latin typeface="Calibri" panose="020F0502020204030204"/>
                <a:cs typeface="Calibri" panose="020F0502020204030204"/>
              </a:rPr>
              <a:t> </a:t>
            </a:r>
            <a:r>
              <a:rPr sz="1600" b="1" spc="-10" dirty="0">
                <a:latin typeface="Calibri" panose="020F0502020204030204"/>
                <a:cs typeface="Calibri" panose="020F0502020204030204"/>
              </a:rPr>
              <a:t>ΘΥΡΙΔΑ </a:t>
            </a:r>
            <a:r>
              <a:rPr sz="1600" b="1" dirty="0">
                <a:latin typeface="Calibri" panose="020F0502020204030204"/>
                <a:cs typeface="Calibri" panose="020F0502020204030204"/>
              </a:rPr>
              <a:t>ΕΙΣΑΓΩΓΗΣ</a:t>
            </a:r>
            <a:r>
              <a:rPr sz="1600" b="1" spc="-50" dirty="0">
                <a:latin typeface="Calibri" panose="020F0502020204030204"/>
                <a:cs typeface="Calibri" panose="020F0502020204030204"/>
              </a:rPr>
              <a:t> </a:t>
            </a:r>
            <a:r>
              <a:rPr sz="1600" b="1" spc="-45" dirty="0">
                <a:latin typeface="Calibri" panose="020F0502020204030204"/>
                <a:cs typeface="Calibri" panose="020F0502020204030204"/>
              </a:rPr>
              <a:t>ΚΑΥΣΙΜΟΥ,</a:t>
            </a:r>
            <a:r>
              <a:rPr sz="1600" b="1" spc="-30" dirty="0">
                <a:latin typeface="Calibri" panose="020F0502020204030204"/>
                <a:cs typeface="Calibri" panose="020F0502020204030204"/>
              </a:rPr>
              <a:t> </a:t>
            </a:r>
            <a:r>
              <a:rPr sz="1600" b="1" dirty="0">
                <a:latin typeface="Calibri" panose="020F0502020204030204"/>
                <a:cs typeface="Calibri" panose="020F0502020204030204"/>
              </a:rPr>
              <a:t>Η</a:t>
            </a:r>
            <a:r>
              <a:rPr sz="1600" b="1" spc="-25" dirty="0">
                <a:latin typeface="Calibri" panose="020F0502020204030204"/>
                <a:cs typeface="Calibri" panose="020F0502020204030204"/>
              </a:rPr>
              <a:t> </a:t>
            </a:r>
            <a:r>
              <a:rPr sz="1600" b="1" dirty="0">
                <a:latin typeface="Calibri" panose="020F0502020204030204"/>
                <a:cs typeface="Calibri" panose="020F0502020204030204"/>
              </a:rPr>
              <a:t>ΔΙΑΔΡΟΜΗ</a:t>
            </a:r>
            <a:r>
              <a:rPr sz="1600" b="1" spc="-30" dirty="0">
                <a:latin typeface="Calibri" panose="020F0502020204030204"/>
                <a:cs typeface="Calibri" panose="020F0502020204030204"/>
              </a:rPr>
              <a:t> </a:t>
            </a:r>
            <a:r>
              <a:rPr sz="1600" b="1" dirty="0">
                <a:latin typeface="Calibri" panose="020F0502020204030204"/>
                <a:cs typeface="Calibri" panose="020F0502020204030204"/>
              </a:rPr>
              <a:t>2</a:t>
            </a:r>
            <a:r>
              <a:rPr sz="1600" b="1" spc="-4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25" dirty="0">
                <a:latin typeface="Calibri" panose="020F0502020204030204"/>
                <a:cs typeface="Calibri" panose="020F0502020204030204"/>
              </a:rPr>
              <a:t> </a:t>
            </a:r>
            <a:r>
              <a:rPr sz="1600" b="1" spc="-50" dirty="0">
                <a:latin typeface="Calibri" panose="020F0502020204030204"/>
                <a:cs typeface="Calibri" panose="020F0502020204030204"/>
              </a:rPr>
              <a:t>3 </a:t>
            </a:r>
            <a:r>
              <a:rPr sz="1600" b="1" spc="-25" dirty="0">
                <a:latin typeface="Calibri" panose="020F0502020204030204"/>
                <a:cs typeface="Calibri" panose="020F0502020204030204"/>
              </a:rPr>
              <a:t>ΧΑΡΑΚΤΗΡΙΖΕΤΑΙ</a:t>
            </a:r>
            <a:r>
              <a:rPr sz="1600" b="1" spc="-3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25" dirty="0">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ΕΝΕΡΓΟΣ</a:t>
            </a:r>
            <a:r>
              <a:rPr sz="1600" b="1" spc="-30" dirty="0">
                <a:solidFill>
                  <a:srgbClr val="FF0000"/>
                </a:solidFill>
                <a:latin typeface="Calibri" panose="020F0502020204030204"/>
                <a:cs typeface="Calibri" panose="020F0502020204030204"/>
              </a:rPr>
              <a:t> </a:t>
            </a:r>
            <a:r>
              <a:rPr sz="1600" b="1" spc="-10">
                <a:solidFill>
                  <a:srgbClr val="FF0000"/>
                </a:solidFill>
                <a:latin typeface="Calibri" panose="020F0502020204030204"/>
                <a:cs typeface="Calibri" panose="020F0502020204030204"/>
              </a:rPr>
              <a:t>ΔΙΑΔΡΟΜΗ </a:t>
            </a:r>
            <a:r>
              <a:rPr sz="1600" b="1" spc="-45" smtClean="0">
                <a:solidFill>
                  <a:srgbClr val="FF0000"/>
                </a:solidFill>
                <a:latin typeface="Calibri" panose="020F0502020204030204"/>
                <a:cs typeface="Calibri" panose="020F0502020204030204"/>
              </a:rPr>
              <a:t>ΚΑΤΑΘΛΥ</a:t>
            </a:r>
            <a:r>
              <a:rPr lang="el-GR" sz="1600" b="1" spc="-45" dirty="0" smtClean="0">
                <a:solidFill>
                  <a:srgbClr val="FF0000"/>
                </a:solidFill>
                <a:latin typeface="Calibri" panose="020F0502020204030204"/>
                <a:cs typeface="Calibri" panose="020F0502020204030204"/>
              </a:rPr>
              <a:t>Η</a:t>
            </a:r>
            <a:r>
              <a:rPr sz="1600" b="1" spc="-45" smtClean="0">
                <a:solidFill>
                  <a:srgbClr val="FF0000"/>
                </a:solidFill>
                <a:latin typeface="Calibri" panose="020F0502020204030204"/>
                <a:cs typeface="Calibri" panose="020F0502020204030204"/>
              </a:rPr>
              <a:t>ΩΣ </a:t>
            </a:r>
            <a:r>
              <a:rPr sz="1600" b="1" dirty="0">
                <a:latin typeface="Calibri" panose="020F0502020204030204"/>
                <a:cs typeface="Calibri" panose="020F0502020204030204"/>
              </a:rPr>
              <a:t>ΚΑΙ</a:t>
            </a:r>
            <a:r>
              <a:rPr sz="1600" b="1" spc="-35" dirty="0">
                <a:latin typeface="Calibri" panose="020F0502020204030204"/>
                <a:cs typeface="Calibri" panose="020F0502020204030204"/>
              </a:rPr>
              <a:t> </a:t>
            </a:r>
            <a:r>
              <a:rPr sz="1600" b="1" spc="-30" dirty="0">
                <a:latin typeface="Calibri" panose="020F0502020204030204"/>
                <a:cs typeface="Calibri" panose="020F0502020204030204"/>
              </a:rPr>
              <a:t>ΜΕΤΑΒΑΛΕΤΑΙ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ΚΑΘΕ</a:t>
            </a:r>
            <a:r>
              <a:rPr sz="1600" b="1" spc="-30" dirty="0">
                <a:latin typeface="Calibri" panose="020F0502020204030204"/>
                <a:cs typeface="Calibri" panose="020F0502020204030204"/>
              </a:rPr>
              <a:t> </a:t>
            </a:r>
            <a:r>
              <a:rPr sz="1600" b="1" spc="-20" dirty="0">
                <a:latin typeface="Calibri" panose="020F0502020204030204"/>
                <a:cs typeface="Calibri" panose="020F0502020204030204"/>
              </a:rPr>
              <a:t>ΦΟΡΑ </a:t>
            </a:r>
            <a:r>
              <a:rPr sz="1600" b="1" dirty="0">
                <a:latin typeface="Calibri" panose="020F0502020204030204"/>
                <a:cs typeface="Calibri" panose="020F0502020204030204"/>
              </a:rPr>
              <a:t>ΠΟΥ</a:t>
            </a:r>
            <a:r>
              <a:rPr sz="1600" b="1" spc="-40" dirty="0">
                <a:latin typeface="Calibri" panose="020F0502020204030204"/>
                <a:cs typeface="Calibri" panose="020F0502020204030204"/>
              </a:rPr>
              <a:t> </a:t>
            </a:r>
            <a:r>
              <a:rPr sz="1600" b="1" dirty="0">
                <a:latin typeface="Calibri" panose="020F0502020204030204"/>
                <a:cs typeface="Calibri" panose="020F0502020204030204"/>
              </a:rPr>
              <a:t>ΑΛΛΑΖΕΙ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ΘΕΣΗ</a:t>
            </a:r>
            <a:r>
              <a:rPr sz="1600" b="1" spc="-40" dirty="0">
                <a:latin typeface="Calibri" panose="020F0502020204030204"/>
                <a:cs typeface="Calibri" panose="020F0502020204030204"/>
              </a:rPr>
              <a:t> </a:t>
            </a:r>
            <a:r>
              <a:rPr sz="1600" b="1" dirty="0">
                <a:latin typeface="Calibri" panose="020F0502020204030204"/>
                <a:cs typeface="Calibri" panose="020F0502020204030204"/>
              </a:rPr>
              <a:t>Η</a:t>
            </a:r>
            <a:r>
              <a:rPr sz="1600" b="1" spc="-35" dirty="0">
                <a:latin typeface="Calibri" panose="020F0502020204030204"/>
                <a:cs typeface="Calibri" panose="020F0502020204030204"/>
              </a:rPr>
              <a:t> </a:t>
            </a:r>
            <a:r>
              <a:rPr sz="1600" b="1" spc="-20">
                <a:latin typeface="Calibri" panose="020F0502020204030204"/>
                <a:cs typeface="Calibri" panose="020F0502020204030204"/>
              </a:rPr>
              <a:t>ΕΛΙΚΟΤΟΜΗ</a:t>
            </a:r>
            <a:r>
              <a:rPr sz="1600" b="1" spc="-35">
                <a:latin typeface="Calibri" panose="020F0502020204030204"/>
                <a:cs typeface="Calibri" panose="020F0502020204030204"/>
              </a:rPr>
              <a:t> </a:t>
            </a:r>
            <a:r>
              <a:rPr sz="1600" b="1" spc="-20" smtClean="0">
                <a:latin typeface="Calibri" panose="020F0502020204030204"/>
                <a:cs typeface="Calibri" panose="020F0502020204030204"/>
              </a:rPr>
              <a:t>ΛΟΓ</a:t>
            </a:r>
            <a:r>
              <a:rPr lang="el-GR" sz="1600" b="1" spc="-20" dirty="0" smtClean="0">
                <a:latin typeface="Calibri" panose="020F0502020204030204"/>
                <a:cs typeface="Calibri" panose="020F0502020204030204"/>
              </a:rPr>
              <a:t>Ω</a:t>
            </a:r>
            <a:r>
              <a:rPr sz="1600" b="1" spc="-20" smtClean="0">
                <a:latin typeface="Calibri" panose="020F0502020204030204"/>
                <a:cs typeface="Calibri" panose="020F0502020204030204"/>
              </a:rPr>
              <a:t> </a:t>
            </a:r>
            <a:r>
              <a:rPr sz="1600" b="1" dirty="0">
                <a:latin typeface="Calibri" panose="020F0502020204030204"/>
                <a:cs typeface="Calibri" panose="020F0502020204030204"/>
              </a:rPr>
              <a:t>ΣΤΡΟΦΗΣ</a:t>
            </a:r>
            <a:r>
              <a:rPr sz="1600" b="1" spc="-70"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0"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50" dirty="0">
                <a:latin typeface="Calibri" panose="020F0502020204030204"/>
                <a:cs typeface="Calibri" panose="020F0502020204030204"/>
              </a:rPr>
              <a:t> </a:t>
            </a:r>
            <a:r>
              <a:rPr sz="1600" b="1" dirty="0">
                <a:latin typeface="Calibri" panose="020F0502020204030204"/>
                <a:cs typeface="Calibri" panose="020F0502020204030204"/>
              </a:rPr>
              <a:t>ΕΠΟΜΕΝΩΣ</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ΣΕ </a:t>
            </a:r>
            <a:r>
              <a:rPr sz="1600" b="1" dirty="0">
                <a:latin typeface="Calibri" panose="020F0502020204030204"/>
                <a:cs typeface="Calibri" panose="020F0502020204030204"/>
              </a:rPr>
              <a:t>ΚΑΘΕ</a:t>
            </a:r>
            <a:r>
              <a:rPr sz="1600" b="1" spc="-50" dirty="0">
                <a:latin typeface="Calibri" panose="020F0502020204030204"/>
                <a:cs typeface="Calibri" panose="020F0502020204030204"/>
              </a:rPr>
              <a:t> </a:t>
            </a:r>
            <a:r>
              <a:rPr sz="1600" b="1" spc="-10" dirty="0">
                <a:latin typeface="Calibri" panose="020F0502020204030204"/>
                <a:cs typeface="Calibri" panose="020F0502020204030204"/>
              </a:rPr>
              <a:t>ΔΙΑΦΟΡΕΤΙΚΗ</a:t>
            </a:r>
            <a:r>
              <a:rPr sz="1600" b="1" spc="-35" dirty="0">
                <a:latin typeface="Calibri" panose="020F0502020204030204"/>
                <a:cs typeface="Calibri" panose="020F0502020204030204"/>
              </a:rPr>
              <a:t> </a:t>
            </a:r>
            <a:r>
              <a:rPr sz="1600" b="1" dirty="0">
                <a:latin typeface="Calibri" panose="020F0502020204030204"/>
                <a:cs typeface="Calibri" panose="020F0502020204030204"/>
              </a:rPr>
              <a:t>ΘΕΣΗ</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ΧΕΙΡΙΣΤΗΡΙΟΥ</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ΘΑ </a:t>
            </a:r>
            <a:r>
              <a:rPr sz="1600" b="1" spc="-20" dirty="0">
                <a:latin typeface="Calibri" panose="020F0502020204030204"/>
                <a:cs typeface="Calibri" panose="020F0502020204030204"/>
              </a:rPr>
              <a:t>ΕΧΟΥΜΕ</a:t>
            </a:r>
            <a:r>
              <a:rPr sz="1600" b="1" spc="-3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ΔΙΑΦΟΡΕΤΙΚΗ</a:t>
            </a:r>
            <a:r>
              <a:rPr sz="1600" b="1" spc="-25" dirty="0">
                <a:latin typeface="Calibri" panose="020F0502020204030204"/>
                <a:cs typeface="Calibri" panose="020F0502020204030204"/>
              </a:rPr>
              <a:t> </a:t>
            </a:r>
            <a:r>
              <a:rPr sz="1600" b="1" dirty="0">
                <a:latin typeface="Calibri" panose="020F0502020204030204"/>
                <a:cs typeface="Calibri" panose="020F0502020204030204"/>
              </a:rPr>
              <a:t>ΕΝΕΡΓΟ</a:t>
            </a:r>
            <a:r>
              <a:rPr sz="1600" b="1" spc="-20" dirty="0">
                <a:latin typeface="Calibri" panose="020F0502020204030204"/>
                <a:cs typeface="Calibri" panose="020F0502020204030204"/>
              </a:rPr>
              <a:t> </a:t>
            </a:r>
            <a:r>
              <a:rPr sz="1600" b="1" spc="-10">
                <a:latin typeface="Calibri" panose="020F0502020204030204"/>
                <a:cs typeface="Calibri" panose="020F0502020204030204"/>
              </a:rPr>
              <a:t>ΔΙΑΔΡΟΜΗ </a:t>
            </a:r>
            <a:r>
              <a:rPr sz="1600" b="1" spc="-10" smtClean="0">
                <a:latin typeface="Calibri" panose="020F0502020204030204"/>
                <a:cs typeface="Calibri" panose="020F0502020204030204"/>
              </a:rPr>
              <a:t>ΚΑΤΑΘΛ</a:t>
            </a:r>
            <a:r>
              <a:rPr lang="el-GR" sz="1600" b="1" spc="-10" dirty="0" smtClean="0">
                <a:latin typeface="Calibri" panose="020F0502020204030204"/>
                <a:cs typeface="Calibri" panose="020F0502020204030204"/>
              </a:rPr>
              <a:t>Ι</a:t>
            </a:r>
            <a:r>
              <a:rPr sz="1600" b="1" spc="-10" smtClean="0">
                <a:latin typeface="Calibri" panose="020F0502020204030204"/>
                <a:cs typeface="Calibri" panose="020F0502020204030204"/>
              </a:rPr>
              <a:t>Ψ</a:t>
            </a:r>
            <a:r>
              <a:rPr lang="el-GR" sz="1600" b="1" spc="-10" dirty="0" smtClean="0">
                <a:latin typeface="Calibri" panose="020F0502020204030204"/>
                <a:cs typeface="Calibri" panose="020F0502020204030204"/>
              </a:rPr>
              <a:t>Η</a:t>
            </a:r>
            <a:r>
              <a:rPr sz="1600" b="1" spc="-10" smtClean="0">
                <a:latin typeface="Calibri" panose="020F0502020204030204"/>
                <a:cs typeface="Calibri" panose="020F0502020204030204"/>
              </a:rPr>
              <a:t>Σ</a:t>
            </a:r>
            <a:r>
              <a:rPr sz="1600" b="1" spc="-10" dirty="0">
                <a:latin typeface="Calibri" panose="020F0502020204030204"/>
                <a:cs typeface="Calibri" panose="020F0502020204030204"/>
              </a:rPr>
              <a:t>.</a:t>
            </a:r>
            <a:endParaRPr sz="1600">
              <a:latin typeface="Calibri" panose="020F0502020204030204"/>
              <a:cs typeface="Calibri" panose="020F0502020204030204"/>
            </a:endParaRPr>
          </a:p>
        </p:txBody>
      </p:sp>
      <p:sp>
        <p:nvSpPr>
          <p:cNvPr id="7" name="object 7"/>
          <p:cNvSpPr txBox="1"/>
          <p:nvPr/>
        </p:nvSpPr>
        <p:spPr>
          <a:xfrm>
            <a:off x="2630170" y="2747009"/>
            <a:ext cx="874394" cy="299720"/>
          </a:xfrm>
          <a:prstGeom prst="rect">
            <a:avLst/>
          </a:prstGeom>
        </p:spPr>
        <p:txBody>
          <a:bodyPr vert="horz" wrap="square" lIns="0" tIns="12700" rIns="0" bIns="0" rtlCol="0">
            <a:spAutoFit/>
          </a:bodyPr>
          <a:lstStyle/>
          <a:p>
            <a:pPr marL="12700">
              <a:lnSpc>
                <a:spcPct val="100000"/>
              </a:lnSpc>
              <a:spcBef>
                <a:spcPts val="100"/>
              </a:spcBef>
              <a:tabLst>
                <a:tab pos="744855" algn="l"/>
              </a:tabLst>
            </a:pPr>
            <a:r>
              <a:rPr sz="1800" u="dash" dirty="0">
                <a:uFill>
                  <a:solidFill>
                    <a:srgbClr val="000000"/>
                  </a:solidFill>
                </a:uFill>
                <a:latin typeface="Times New Roman" panose="02020603050405020304"/>
                <a:cs typeface="Times New Roman" panose="02020603050405020304"/>
              </a:rPr>
              <a:t>	</a:t>
            </a:r>
            <a:r>
              <a:rPr sz="1800" b="1" spc="-50" dirty="0">
                <a:latin typeface="Calibri" panose="020F0502020204030204"/>
                <a:cs typeface="Calibri" panose="020F0502020204030204"/>
              </a:rPr>
              <a:t>1</a:t>
            </a:r>
            <a:endParaRPr sz="1800">
              <a:latin typeface="Calibri" panose="020F0502020204030204"/>
              <a:cs typeface="Calibri" panose="020F0502020204030204"/>
            </a:endParaRPr>
          </a:p>
        </p:txBody>
      </p:sp>
      <p:sp>
        <p:nvSpPr>
          <p:cNvPr id="8" name="object 8"/>
          <p:cNvSpPr txBox="1"/>
          <p:nvPr/>
        </p:nvSpPr>
        <p:spPr>
          <a:xfrm>
            <a:off x="3365500" y="3175000"/>
            <a:ext cx="141605" cy="299720"/>
          </a:xfrm>
          <a:prstGeom prst="rect">
            <a:avLst/>
          </a:prstGeom>
        </p:spPr>
        <p:txBody>
          <a:bodyPr vert="horz" wrap="square" lIns="0" tIns="12700" rIns="0" bIns="0" rtlCol="0">
            <a:spAutoFit/>
          </a:bodyPr>
          <a:lstStyle/>
          <a:p>
            <a:pPr marL="12700">
              <a:lnSpc>
                <a:spcPct val="100000"/>
              </a:lnSpc>
              <a:spcBef>
                <a:spcPts val="100"/>
              </a:spcBef>
            </a:pPr>
            <a:r>
              <a:rPr sz="1800" b="1" dirty="0">
                <a:latin typeface="Calibri" panose="020F0502020204030204"/>
                <a:cs typeface="Calibri" panose="020F0502020204030204"/>
              </a:rPr>
              <a:t>2</a:t>
            </a:r>
            <a:endParaRPr sz="1800">
              <a:latin typeface="Calibri" panose="020F0502020204030204"/>
              <a:cs typeface="Calibri" panose="020F0502020204030204"/>
            </a:endParaRPr>
          </a:p>
        </p:txBody>
      </p:sp>
      <p:sp>
        <p:nvSpPr>
          <p:cNvPr id="9" name="object 9"/>
          <p:cNvSpPr txBox="1"/>
          <p:nvPr/>
        </p:nvSpPr>
        <p:spPr>
          <a:xfrm>
            <a:off x="3436620" y="4032250"/>
            <a:ext cx="141605" cy="299720"/>
          </a:xfrm>
          <a:prstGeom prst="rect">
            <a:avLst/>
          </a:prstGeom>
        </p:spPr>
        <p:txBody>
          <a:bodyPr vert="horz" wrap="square" lIns="0" tIns="12700" rIns="0" bIns="0" rtlCol="0">
            <a:spAutoFit/>
          </a:bodyPr>
          <a:lstStyle/>
          <a:p>
            <a:pPr marL="12700">
              <a:lnSpc>
                <a:spcPct val="100000"/>
              </a:lnSpc>
              <a:spcBef>
                <a:spcPts val="100"/>
              </a:spcBef>
            </a:pPr>
            <a:r>
              <a:rPr sz="1800" b="1" dirty="0">
                <a:latin typeface="Calibri" panose="020F0502020204030204"/>
                <a:cs typeface="Calibri" panose="020F0502020204030204"/>
              </a:rPr>
              <a:t>3</a:t>
            </a:r>
            <a:endParaRPr sz="1800">
              <a:latin typeface="Calibri" panose="020F0502020204030204"/>
              <a:cs typeface="Calibri" panose="020F0502020204030204"/>
            </a:endParaRPr>
          </a:p>
        </p:txBody>
      </p:sp>
      <p:sp>
        <p:nvSpPr>
          <p:cNvPr id="10" name="object 10"/>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11" name="object 11"/>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07896" y="2145029"/>
            <a:ext cx="4356242" cy="2898391"/>
          </a:xfrm>
          <a:prstGeom prst="rect">
            <a:avLst/>
          </a:prstGeom>
        </p:spPr>
      </p:pic>
      <p:sp>
        <p:nvSpPr>
          <p:cNvPr id="3" name="object 3"/>
          <p:cNvSpPr txBox="1"/>
          <p:nvPr/>
        </p:nvSpPr>
        <p:spPr>
          <a:xfrm>
            <a:off x="4726940" y="1136650"/>
            <a:ext cx="4095750" cy="5261696"/>
          </a:xfrm>
          <a:prstGeom prst="rect">
            <a:avLst/>
          </a:prstGeom>
        </p:spPr>
        <p:txBody>
          <a:bodyPr vert="horz" wrap="square" lIns="0" tIns="52069" rIns="0" bIns="0" rtlCol="0">
            <a:spAutoFit/>
          </a:bodyPr>
          <a:lstStyle/>
          <a:p>
            <a:pPr marL="12700">
              <a:lnSpc>
                <a:spcPct val="100000"/>
              </a:lnSpc>
              <a:spcBef>
                <a:spcPts val="410"/>
              </a:spcBef>
            </a:pPr>
            <a:r>
              <a:rPr sz="1600" b="1" u="sng" spc="-10" dirty="0">
                <a:solidFill>
                  <a:srgbClr val="FF0000"/>
                </a:solidFill>
                <a:uFill>
                  <a:solidFill>
                    <a:srgbClr val="FF0000"/>
                  </a:solidFill>
                </a:uFill>
                <a:latin typeface="Calibri" panose="020F0502020204030204"/>
                <a:cs typeface="Calibri" panose="020F0502020204030204"/>
              </a:rPr>
              <a:t>ΛΕΙΤΟΥΡΓΙΑ</a:t>
            </a:r>
            <a:r>
              <a:rPr sz="1600" b="1" u="sng" spc="-65" dirty="0">
                <a:solidFill>
                  <a:srgbClr val="FF0000"/>
                </a:solidFill>
                <a:uFill>
                  <a:solidFill>
                    <a:srgbClr val="FF0000"/>
                  </a:solidFill>
                </a:uFill>
                <a:latin typeface="Calibri" panose="020F0502020204030204"/>
                <a:cs typeface="Calibri" panose="020F0502020204030204"/>
              </a:rPr>
              <a:t> </a:t>
            </a:r>
            <a:r>
              <a:rPr sz="1600" b="1" u="sng" spc="-20" dirty="0">
                <a:solidFill>
                  <a:srgbClr val="FF0000"/>
                </a:solidFill>
                <a:uFill>
                  <a:solidFill>
                    <a:srgbClr val="FF0000"/>
                  </a:solidFill>
                </a:uFill>
                <a:latin typeface="Calibri" panose="020F0502020204030204"/>
                <a:cs typeface="Calibri" panose="020F0502020204030204"/>
              </a:rPr>
              <a:t>ΑΝΤΛΙΑ</a:t>
            </a:r>
            <a:r>
              <a:rPr sz="1600" b="1" u="sng" spc="-60" dirty="0">
                <a:solidFill>
                  <a:srgbClr val="FF0000"/>
                </a:solidFill>
                <a:uFill>
                  <a:solidFill>
                    <a:srgbClr val="FF0000"/>
                  </a:solidFill>
                </a:uFill>
                <a:latin typeface="Calibri" panose="020F0502020204030204"/>
                <a:cs typeface="Calibri" panose="020F0502020204030204"/>
              </a:rPr>
              <a:t> </a:t>
            </a:r>
            <a:r>
              <a:rPr sz="1600" b="1" u="sng" spc="-20" dirty="0">
                <a:solidFill>
                  <a:srgbClr val="FF0000"/>
                </a:solidFill>
                <a:uFill>
                  <a:solidFill>
                    <a:srgbClr val="FF0000"/>
                  </a:solidFill>
                </a:uFill>
                <a:latin typeface="Calibri" panose="020F0502020204030204"/>
                <a:cs typeface="Calibri" panose="020F0502020204030204"/>
              </a:rPr>
              <a:t>BOSCH</a:t>
            </a:r>
            <a:endParaRPr sz="1600">
              <a:latin typeface="Calibri" panose="020F0502020204030204"/>
              <a:cs typeface="Calibri" panose="020F0502020204030204"/>
            </a:endParaRPr>
          </a:p>
          <a:p>
            <a:pPr marL="12700" marR="5080">
              <a:lnSpc>
                <a:spcPct val="100000"/>
              </a:lnSpc>
              <a:spcBef>
                <a:spcPts val="315"/>
              </a:spcBef>
            </a:pPr>
            <a:r>
              <a:rPr sz="1600" b="1" spc="-40" dirty="0">
                <a:latin typeface="Calibri" panose="020F0502020204030204"/>
                <a:cs typeface="Calibri" panose="020F0502020204030204"/>
              </a:rPr>
              <a:t>ΟΤΑΝ</a:t>
            </a:r>
            <a:r>
              <a:rPr sz="1600" b="1" spc="-55" dirty="0">
                <a:latin typeface="Calibri" panose="020F0502020204030204"/>
                <a:cs typeface="Calibri" panose="020F0502020204030204"/>
              </a:rPr>
              <a:t> </a:t>
            </a:r>
            <a:r>
              <a:rPr sz="1600" b="1" dirty="0">
                <a:latin typeface="Calibri" panose="020F0502020204030204"/>
                <a:cs typeface="Calibri" panose="020F0502020204030204"/>
              </a:rPr>
              <a:t>ΤΟ</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ΕΜΒΟΛΟ</a:t>
            </a:r>
            <a:r>
              <a:rPr sz="1600" b="1" spc="-30" dirty="0">
                <a:latin typeface="Calibri" panose="020F0502020204030204"/>
                <a:cs typeface="Calibri" panose="020F0502020204030204"/>
              </a:rPr>
              <a:t> </a:t>
            </a:r>
            <a:r>
              <a:rPr sz="1600" b="1" dirty="0">
                <a:latin typeface="Calibri" panose="020F0502020204030204"/>
                <a:cs typeface="Calibri" panose="020F0502020204030204"/>
              </a:rPr>
              <a:t>ΤΗΣ</a:t>
            </a:r>
            <a:r>
              <a:rPr sz="1600" b="1" spc="-40" dirty="0">
                <a:latin typeface="Calibri" panose="020F0502020204030204"/>
                <a:cs typeface="Calibri" panose="020F0502020204030204"/>
              </a:rPr>
              <a:t> </a:t>
            </a:r>
            <a:r>
              <a:rPr sz="1600" b="1" spc="-20" dirty="0">
                <a:latin typeface="Calibri" panose="020F0502020204030204"/>
                <a:cs typeface="Calibri" panose="020F0502020204030204"/>
              </a:rPr>
              <a:t>ΑΝΤΛΙΑΣ</a:t>
            </a:r>
            <a:r>
              <a:rPr sz="1600" b="1" spc="-25" dirty="0">
                <a:latin typeface="Calibri" panose="020F0502020204030204"/>
                <a:cs typeface="Calibri" panose="020F0502020204030204"/>
              </a:rPr>
              <a:t> </a:t>
            </a:r>
            <a:r>
              <a:rPr sz="1600" b="1" spc="-10">
                <a:latin typeface="Calibri" panose="020F0502020204030204"/>
                <a:cs typeface="Calibri" panose="020F0502020204030204"/>
              </a:rPr>
              <a:t>ΑΠΟΚΑΛΥΠΤΕΙ </a:t>
            </a:r>
            <a:r>
              <a:rPr sz="1600" b="1" smtClean="0">
                <a:latin typeface="Calibri" panose="020F0502020204030204"/>
                <a:cs typeface="Calibri" panose="020F0502020204030204"/>
              </a:rPr>
              <a:t>ΠΛΗΡ</a:t>
            </a:r>
            <a:r>
              <a:rPr lang="el-GR" sz="1600" b="1" dirty="0" smtClean="0">
                <a:latin typeface="Calibri" panose="020F0502020204030204"/>
                <a:cs typeface="Calibri" panose="020F0502020204030204"/>
              </a:rPr>
              <a:t>Ω</a:t>
            </a:r>
            <a:r>
              <a:rPr sz="1600" b="1" smtClean="0">
                <a:latin typeface="Calibri" panose="020F0502020204030204"/>
                <a:cs typeface="Calibri" panose="020F0502020204030204"/>
              </a:rPr>
              <a:t>Σ</a:t>
            </a:r>
            <a:r>
              <a:rPr sz="1600" b="1" spc="-60" smtClean="0">
                <a:latin typeface="Calibri" panose="020F0502020204030204"/>
                <a:cs typeface="Calibri" panose="020F0502020204030204"/>
              </a:rPr>
              <a:t> </a:t>
            </a:r>
            <a:r>
              <a:rPr sz="1600" b="1" dirty="0">
                <a:latin typeface="Calibri" panose="020F0502020204030204"/>
                <a:cs typeface="Calibri" panose="020F0502020204030204"/>
              </a:rPr>
              <a:t>ΤΙΣ</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ΘΥΡΙΔΕΣ</a:t>
            </a:r>
            <a:r>
              <a:rPr sz="1600" b="1" spc="-55" dirty="0">
                <a:latin typeface="Calibri" panose="020F0502020204030204"/>
                <a:cs typeface="Calibri" panose="020F0502020204030204"/>
              </a:rPr>
              <a:t> </a:t>
            </a:r>
            <a:r>
              <a:rPr sz="1600" b="1" dirty="0">
                <a:latin typeface="Calibri" panose="020F0502020204030204"/>
                <a:cs typeface="Calibri" panose="020F0502020204030204"/>
              </a:rPr>
              <a:t>ΕΙΣΑΓΩΓΗΣ</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ΚΑΥΣΙΜΟΥ </a:t>
            </a:r>
            <a:r>
              <a:rPr sz="1600" b="1" spc="-20" dirty="0">
                <a:latin typeface="Calibri" panose="020F0502020204030204"/>
                <a:cs typeface="Calibri" panose="020F0502020204030204"/>
              </a:rPr>
              <a:t>ΓΙΝΕΤΑΙ</a:t>
            </a:r>
            <a:r>
              <a:rPr sz="1600" b="1" spc="-55" dirty="0">
                <a:latin typeface="Calibri" panose="020F0502020204030204"/>
                <a:cs typeface="Calibri" panose="020F0502020204030204"/>
              </a:rPr>
              <a:t> </a:t>
            </a:r>
            <a:r>
              <a:rPr sz="1600" b="1" dirty="0">
                <a:latin typeface="Calibri" panose="020F0502020204030204"/>
                <a:cs typeface="Calibri" panose="020F0502020204030204"/>
              </a:rPr>
              <a:t>ΕΙΣΑΓΩΓΗ</a:t>
            </a:r>
            <a:r>
              <a:rPr sz="1600" b="1" spc="-45" dirty="0">
                <a:latin typeface="Calibri" panose="020F0502020204030204"/>
                <a:cs typeface="Calibri" panose="020F0502020204030204"/>
              </a:rPr>
              <a:t> </a:t>
            </a:r>
            <a:r>
              <a:rPr sz="1600" b="1" dirty="0">
                <a:latin typeface="Calibri" panose="020F0502020204030204"/>
                <a:cs typeface="Calibri" panose="020F0502020204030204"/>
              </a:rPr>
              <a:t>ΣΤΟ</a:t>
            </a:r>
            <a:r>
              <a:rPr sz="1600" b="1" spc="-35" dirty="0">
                <a:latin typeface="Calibri" panose="020F0502020204030204"/>
                <a:cs typeface="Calibri" panose="020F0502020204030204"/>
              </a:rPr>
              <a:t> </a:t>
            </a:r>
            <a:r>
              <a:rPr sz="1600" b="1" dirty="0">
                <a:latin typeface="Calibri" panose="020F0502020204030204"/>
                <a:cs typeface="Calibri" panose="020F0502020204030204"/>
              </a:rPr>
              <a:t>ΧΩΡΟ</a:t>
            </a:r>
            <a:r>
              <a:rPr sz="1600" b="1" spc="-40" dirty="0">
                <a:latin typeface="Calibri" panose="020F0502020204030204"/>
                <a:cs typeface="Calibri" panose="020F0502020204030204"/>
              </a:rPr>
              <a:t> </a:t>
            </a:r>
            <a:r>
              <a:rPr sz="1600" b="1" dirty="0">
                <a:latin typeface="Calibri" panose="020F0502020204030204"/>
                <a:cs typeface="Calibri" panose="020F0502020204030204"/>
              </a:rPr>
              <a:t>Α</a:t>
            </a:r>
            <a:r>
              <a:rPr sz="1600" b="1" spc="-4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ΜΕΣΩ</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ΤΗΣ </a:t>
            </a:r>
            <a:r>
              <a:rPr sz="1600" b="1" spc="-10" dirty="0">
                <a:latin typeface="Calibri" panose="020F0502020204030204"/>
                <a:cs typeface="Calibri" panose="020F0502020204030204"/>
              </a:rPr>
              <a:t>ΕΓΚΟΠΗΣ</a:t>
            </a:r>
            <a:r>
              <a:rPr sz="1600" b="1" spc="-35" dirty="0">
                <a:latin typeface="Calibri" panose="020F0502020204030204"/>
                <a:cs typeface="Calibri" panose="020F0502020204030204"/>
              </a:rPr>
              <a:t> </a:t>
            </a:r>
            <a:r>
              <a:rPr sz="1600" b="1" dirty="0">
                <a:latin typeface="Calibri" panose="020F0502020204030204"/>
                <a:cs typeface="Calibri" panose="020F0502020204030204"/>
              </a:rPr>
              <a:t>ΣΤΟ</a:t>
            </a:r>
            <a:r>
              <a:rPr sz="1600" b="1" spc="-25" dirty="0">
                <a:latin typeface="Calibri" panose="020F0502020204030204"/>
                <a:cs typeface="Calibri" panose="020F0502020204030204"/>
              </a:rPr>
              <a:t> </a:t>
            </a:r>
            <a:r>
              <a:rPr sz="1600" b="1" dirty="0">
                <a:latin typeface="Calibri" panose="020F0502020204030204"/>
                <a:cs typeface="Calibri" panose="020F0502020204030204"/>
              </a:rPr>
              <a:t>ΧΩΡΟ</a:t>
            </a:r>
            <a:r>
              <a:rPr sz="1600" b="1" spc="-20" dirty="0">
                <a:latin typeface="Calibri" panose="020F0502020204030204"/>
                <a:cs typeface="Calibri" panose="020F0502020204030204"/>
              </a:rPr>
              <a:t> </a:t>
            </a:r>
            <a:r>
              <a:rPr sz="1600" b="1" dirty="0">
                <a:latin typeface="Calibri" panose="020F0502020204030204"/>
                <a:cs typeface="Calibri" panose="020F0502020204030204"/>
              </a:rPr>
              <a:t>Β</a:t>
            </a:r>
            <a:r>
              <a:rPr sz="1600" b="1" spc="-30" dirty="0">
                <a:latin typeface="Calibri" panose="020F0502020204030204"/>
                <a:cs typeface="Calibri" panose="020F0502020204030204"/>
              </a:rPr>
              <a:t> </a:t>
            </a:r>
            <a:r>
              <a:rPr sz="1600" b="1">
                <a:latin typeface="Calibri" panose="020F0502020204030204"/>
                <a:cs typeface="Calibri" panose="020F0502020204030204"/>
              </a:rPr>
              <a:t>,</a:t>
            </a:r>
            <a:r>
              <a:rPr sz="1600" b="1" spc="-25">
                <a:latin typeface="Calibri" panose="020F0502020204030204"/>
                <a:cs typeface="Calibri" panose="020F0502020204030204"/>
              </a:rPr>
              <a:t> </a:t>
            </a:r>
            <a:r>
              <a:rPr sz="1600" b="1" spc="-20" smtClean="0">
                <a:latin typeface="Calibri" panose="020F0502020204030204"/>
                <a:cs typeface="Calibri" panose="020F0502020204030204"/>
              </a:rPr>
              <a:t>ΑΝΥΨΩΝ</a:t>
            </a:r>
            <a:r>
              <a:rPr lang="el-GR" sz="1600" b="1" spc="-20" dirty="0" smtClean="0">
                <a:latin typeface="Calibri" panose="020F0502020204030204"/>
                <a:cs typeface="Calibri" panose="020F0502020204030204"/>
              </a:rPr>
              <a:t>ΕΤΑΙ </a:t>
            </a:r>
            <a:r>
              <a:rPr sz="1600" b="1" spc="-20" smtClean="0">
                <a:latin typeface="Calibri" panose="020F0502020204030204"/>
                <a:cs typeface="Calibri" panose="020F0502020204030204"/>
              </a:rPr>
              <a:t> </a:t>
            </a:r>
            <a:r>
              <a:rPr sz="1600" b="1" spc="-50" dirty="0">
                <a:latin typeface="Calibri" panose="020F0502020204030204"/>
                <a:cs typeface="Calibri" panose="020F0502020204030204"/>
              </a:rPr>
              <a:t>Ο </a:t>
            </a:r>
            <a:r>
              <a:rPr sz="1600" b="1" dirty="0">
                <a:latin typeface="Calibri" panose="020F0502020204030204"/>
                <a:cs typeface="Calibri" panose="020F0502020204030204"/>
              </a:rPr>
              <a:t>ΚΝΩΔΑΚΑΣ</a:t>
            </a:r>
            <a:r>
              <a:rPr sz="1600" b="1" spc="-60"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45"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45" dirty="0">
                <a:latin typeface="Calibri" panose="020F0502020204030204"/>
                <a:cs typeface="Calibri" panose="020F0502020204030204"/>
              </a:rPr>
              <a:t> </a:t>
            </a:r>
            <a:r>
              <a:rPr sz="1600" b="1" dirty="0">
                <a:latin typeface="Calibri" panose="020F0502020204030204"/>
                <a:cs typeface="Calibri" panose="020F0502020204030204"/>
              </a:rPr>
              <a:t>ΜΕΧΡΙ</a:t>
            </a:r>
            <a:r>
              <a:rPr sz="1600" b="1" spc="-50" dirty="0">
                <a:latin typeface="Calibri" panose="020F0502020204030204"/>
                <a:cs typeface="Calibri" panose="020F0502020204030204"/>
              </a:rPr>
              <a:t> </a:t>
            </a:r>
            <a:r>
              <a:rPr sz="1600" b="1" spc="-25" dirty="0">
                <a:latin typeface="Calibri" panose="020F0502020204030204"/>
                <a:cs typeface="Calibri" panose="020F0502020204030204"/>
              </a:rPr>
              <a:t>ΝΑ </a:t>
            </a:r>
            <a:r>
              <a:rPr sz="1600" b="1" spc="-20">
                <a:latin typeface="Calibri" panose="020F0502020204030204"/>
                <a:cs typeface="Calibri" panose="020F0502020204030204"/>
              </a:rPr>
              <a:t>ΚΑΛΥΦΘΕΙ</a:t>
            </a:r>
            <a:r>
              <a:rPr sz="1600" b="1" spc="-55">
                <a:latin typeface="Calibri" panose="020F0502020204030204"/>
                <a:cs typeface="Calibri" panose="020F0502020204030204"/>
              </a:rPr>
              <a:t> </a:t>
            </a:r>
            <a:r>
              <a:rPr sz="1600" b="1" smtClean="0">
                <a:latin typeface="Calibri" panose="020F0502020204030204"/>
                <a:cs typeface="Calibri" panose="020F0502020204030204"/>
              </a:rPr>
              <a:t>ΠΛΗΡ</a:t>
            </a:r>
            <a:r>
              <a:rPr lang="el-GR" sz="1600" b="1" dirty="0" smtClean="0">
                <a:latin typeface="Calibri" panose="020F0502020204030204"/>
                <a:cs typeface="Calibri" panose="020F0502020204030204"/>
              </a:rPr>
              <a:t>Ω</a:t>
            </a:r>
            <a:r>
              <a:rPr sz="1600" b="1" smtClean="0">
                <a:latin typeface="Calibri" panose="020F0502020204030204"/>
                <a:cs typeface="Calibri" panose="020F0502020204030204"/>
              </a:rPr>
              <a:t>Σ</a:t>
            </a:r>
            <a:r>
              <a:rPr sz="1600" b="1" spc="-45" smtClean="0">
                <a:latin typeface="Calibri" panose="020F0502020204030204"/>
                <a:cs typeface="Calibri" panose="020F0502020204030204"/>
              </a:rPr>
              <a:t> </a:t>
            </a:r>
            <a:r>
              <a:rPr sz="1600" b="1" dirty="0">
                <a:latin typeface="Calibri" panose="020F0502020204030204"/>
                <a:cs typeface="Calibri" panose="020F0502020204030204"/>
              </a:rPr>
              <a:t>Η</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ΘΥΡΙΔΑ</a:t>
            </a:r>
            <a:r>
              <a:rPr sz="1600" b="1" spc="-45" dirty="0">
                <a:latin typeface="Calibri" panose="020F0502020204030204"/>
                <a:cs typeface="Calibri" panose="020F0502020204030204"/>
              </a:rPr>
              <a:t> </a:t>
            </a:r>
            <a:r>
              <a:rPr sz="1600" b="1" dirty="0">
                <a:latin typeface="Calibri" panose="020F0502020204030204"/>
                <a:cs typeface="Calibri" panose="020F0502020204030204"/>
              </a:rPr>
              <a:t>ΕΙΣΑΓΩΓΗΣ</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ΔΕΝ </a:t>
            </a:r>
            <a:r>
              <a:rPr sz="1600" b="1" spc="-20">
                <a:latin typeface="Calibri" panose="020F0502020204030204"/>
                <a:cs typeface="Calibri" panose="020F0502020204030204"/>
              </a:rPr>
              <a:t>ΓΙΝΕΤΑΙ</a:t>
            </a:r>
            <a:r>
              <a:rPr sz="1600" b="1" spc="-75">
                <a:latin typeface="Calibri" panose="020F0502020204030204"/>
                <a:cs typeface="Calibri" panose="020F0502020204030204"/>
              </a:rPr>
              <a:t> </a:t>
            </a:r>
            <a:r>
              <a:rPr sz="1600" b="1" spc="-50" smtClean="0">
                <a:latin typeface="Calibri" panose="020F0502020204030204"/>
                <a:cs typeface="Calibri" panose="020F0502020204030204"/>
              </a:rPr>
              <a:t>ΚΑΤΑΘΛ</a:t>
            </a:r>
            <a:r>
              <a:rPr lang="el-GR" sz="1600" b="1" spc="-50" dirty="0" smtClean="0">
                <a:latin typeface="Calibri" panose="020F0502020204030204"/>
                <a:cs typeface="Calibri" panose="020F0502020204030204"/>
              </a:rPr>
              <a:t>Ι</a:t>
            </a:r>
            <a:r>
              <a:rPr sz="1600" b="1" spc="-50" smtClean="0">
                <a:latin typeface="Calibri" panose="020F0502020204030204"/>
                <a:cs typeface="Calibri" panose="020F0502020204030204"/>
              </a:rPr>
              <a:t>ΨΗ</a:t>
            </a:r>
            <a:r>
              <a:rPr sz="1600" b="1" spc="-40" smtClean="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ΠΕΤΡΕΛΑΙΟΥ</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ΣΤΟ </a:t>
            </a:r>
            <a:r>
              <a:rPr sz="1600" b="1" spc="-20" dirty="0">
                <a:latin typeface="Calibri" panose="020F0502020204030204"/>
                <a:cs typeface="Calibri" panose="020F0502020204030204"/>
              </a:rPr>
              <a:t>ΚΥΛΙΝΔΡΟ</a:t>
            </a:r>
            <a:r>
              <a:rPr sz="1600" b="1" spc="-3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35" dirty="0">
                <a:latin typeface="Calibri" panose="020F0502020204030204"/>
                <a:cs typeface="Calibri" panose="020F0502020204030204"/>
              </a:rPr>
              <a:t> </a:t>
            </a:r>
            <a:r>
              <a:rPr sz="1600" b="1" dirty="0">
                <a:latin typeface="Calibri" panose="020F0502020204030204"/>
                <a:cs typeface="Calibri" panose="020F0502020204030204"/>
              </a:rPr>
              <a:t>Η</a:t>
            </a:r>
            <a:r>
              <a:rPr sz="1600" b="1" spc="-30" dirty="0">
                <a:latin typeface="Calibri" panose="020F0502020204030204"/>
                <a:cs typeface="Calibri" panose="020F0502020204030204"/>
              </a:rPr>
              <a:t> </a:t>
            </a:r>
            <a:r>
              <a:rPr sz="1600" b="1" dirty="0">
                <a:latin typeface="Calibri" panose="020F0502020204030204"/>
                <a:cs typeface="Calibri" panose="020F0502020204030204"/>
              </a:rPr>
              <a:t>ΔΙΑΔΡΟΜΗ</a:t>
            </a:r>
            <a:r>
              <a:rPr sz="1600" b="1" spc="-35" dirty="0">
                <a:latin typeface="Calibri" panose="020F0502020204030204"/>
                <a:cs typeface="Calibri" panose="020F0502020204030204"/>
              </a:rPr>
              <a:t> </a:t>
            </a:r>
            <a:r>
              <a:rPr sz="1600" b="1" spc="-20" dirty="0">
                <a:latin typeface="Calibri" panose="020F0502020204030204"/>
                <a:cs typeface="Calibri" panose="020F0502020204030204"/>
              </a:rPr>
              <a:t>ΑΥΤΗ</a:t>
            </a:r>
            <a:r>
              <a:rPr sz="1600" b="1" spc="-30" dirty="0">
                <a:latin typeface="Calibri" panose="020F0502020204030204"/>
                <a:cs typeface="Calibri" panose="020F0502020204030204"/>
              </a:rPr>
              <a:t> </a:t>
            </a:r>
            <a:r>
              <a:rPr sz="1600" b="1" dirty="0">
                <a:latin typeface="Calibri" panose="020F0502020204030204"/>
                <a:cs typeface="Calibri" panose="020F0502020204030204"/>
              </a:rPr>
              <a:t>1</a:t>
            </a:r>
            <a:r>
              <a:rPr sz="1600" b="1" spc="-4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40" dirty="0">
                <a:latin typeface="Calibri" panose="020F0502020204030204"/>
                <a:cs typeface="Calibri" panose="020F0502020204030204"/>
              </a:rPr>
              <a:t> </a:t>
            </a:r>
            <a:r>
              <a:rPr sz="1600" b="1" spc="-50" dirty="0">
                <a:latin typeface="Calibri" panose="020F0502020204030204"/>
                <a:cs typeface="Calibri" panose="020F0502020204030204"/>
              </a:rPr>
              <a:t>2 </a:t>
            </a:r>
            <a:r>
              <a:rPr sz="1600" b="1" spc="-20" dirty="0">
                <a:latin typeface="Calibri" panose="020F0502020204030204"/>
                <a:cs typeface="Calibri" panose="020F0502020204030204"/>
              </a:rPr>
              <a:t>ΚΑΛΕΙΤΑΙ</a:t>
            </a:r>
            <a:r>
              <a:rPr sz="1600" b="1" spc="-65" dirty="0">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ΑΕΡΓΟΣ</a:t>
            </a:r>
            <a:r>
              <a:rPr sz="1600" b="1" spc="-3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ΔΙΑΔΡΟΜΗ</a:t>
            </a:r>
            <a:r>
              <a:rPr sz="1600" b="1" dirty="0">
                <a:latin typeface="Calibri" panose="020F0502020204030204"/>
                <a:cs typeface="Calibri" panose="020F0502020204030204"/>
              </a:rPr>
              <a:t>,</a:t>
            </a:r>
            <a:r>
              <a:rPr sz="1600" b="1" spc="-40" dirty="0">
                <a:latin typeface="Calibri" panose="020F0502020204030204"/>
                <a:cs typeface="Calibri" panose="020F0502020204030204"/>
              </a:rPr>
              <a:t> </a:t>
            </a:r>
            <a:r>
              <a:rPr sz="1600" b="1" dirty="0">
                <a:latin typeface="Calibri" panose="020F0502020204030204"/>
                <a:cs typeface="Calibri" panose="020F0502020204030204"/>
              </a:rPr>
              <a:t>ΜΕ</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ΤΗΝ </a:t>
            </a:r>
            <a:r>
              <a:rPr sz="1600" b="1" spc="-35" dirty="0">
                <a:latin typeface="Calibri" panose="020F0502020204030204"/>
                <a:cs typeface="Calibri" panose="020F0502020204030204"/>
              </a:rPr>
              <a:t>ΠΑΡΑΠΕΡΑ</a:t>
            </a:r>
            <a:r>
              <a:rPr sz="1600" b="1" spc="-70" dirty="0">
                <a:latin typeface="Calibri" panose="020F0502020204030204"/>
                <a:cs typeface="Calibri" panose="020F0502020204030204"/>
              </a:rPr>
              <a:t> </a:t>
            </a:r>
            <a:r>
              <a:rPr sz="1600" b="1" dirty="0">
                <a:latin typeface="Calibri" panose="020F0502020204030204"/>
                <a:cs typeface="Calibri" panose="020F0502020204030204"/>
              </a:rPr>
              <a:t>ΑΝΥΨΩΣΗ</a:t>
            </a:r>
            <a:r>
              <a:rPr sz="1600" b="1" spc="-4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0" dirty="0">
                <a:latin typeface="Calibri" panose="020F0502020204030204"/>
                <a:cs typeface="Calibri" panose="020F0502020204030204"/>
              </a:rPr>
              <a:t> </a:t>
            </a:r>
            <a:r>
              <a:rPr sz="1600" b="1" spc="-20" dirty="0">
                <a:latin typeface="Calibri" panose="020F0502020204030204"/>
                <a:cs typeface="Calibri" panose="020F0502020204030204"/>
              </a:rPr>
              <a:t>ΕΜΒΟΛΟΥ</a:t>
            </a:r>
            <a:r>
              <a:rPr sz="1600" b="1" spc="-55" dirty="0">
                <a:latin typeface="Calibri" panose="020F0502020204030204"/>
                <a:cs typeface="Calibri" panose="020F0502020204030204"/>
              </a:rPr>
              <a:t> </a:t>
            </a:r>
            <a:r>
              <a:rPr sz="1600" b="1" dirty="0">
                <a:latin typeface="Calibri" panose="020F0502020204030204"/>
                <a:cs typeface="Calibri" panose="020F0502020204030204"/>
              </a:rPr>
              <a:t>ΑΡΧΙΖΕΙ</a:t>
            </a:r>
            <a:r>
              <a:rPr sz="1600" b="1" spc="-50" dirty="0">
                <a:latin typeface="Calibri" panose="020F0502020204030204"/>
                <a:cs typeface="Calibri" panose="020F0502020204030204"/>
              </a:rPr>
              <a:t> </a:t>
            </a:r>
            <a:r>
              <a:rPr sz="1600" b="1" spc="-50">
                <a:latin typeface="Calibri" panose="020F0502020204030204"/>
                <a:cs typeface="Calibri" panose="020F0502020204030204"/>
              </a:rPr>
              <a:t>Η </a:t>
            </a:r>
            <a:r>
              <a:rPr sz="1600" b="1" spc="-55" smtClean="0">
                <a:latin typeface="Calibri" panose="020F0502020204030204"/>
                <a:cs typeface="Calibri" panose="020F0502020204030204"/>
              </a:rPr>
              <a:t>ΚΑΤΑΘΛ</a:t>
            </a:r>
            <a:r>
              <a:rPr lang="el-GR" sz="1600" b="1" spc="-55" dirty="0" smtClean="0">
                <a:latin typeface="Calibri" panose="020F0502020204030204"/>
                <a:cs typeface="Calibri" panose="020F0502020204030204"/>
              </a:rPr>
              <a:t>Ι</a:t>
            </a:r>
            <a:r>
              <a:rPr sz="1600" b="1" spc="-55" smtClean="0">
                <a:latin typeface="Calibri" panose="020F0502020204030204"/>
                <a:cs typeface="Calibri" panose="020F0502020204030204"/>
              </a:rPr>
              <a:t>ΨΗ</a:t>
            </a:r>
            <a:r>
              <a:rPr sz="1600" b="1" spc="-50" smtClean="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5" dirty="0">
                <a:latin typeface="Calibri" panose="020F0502020204030204"/>
                <a:cs typeface="Calibri" panose="020F0502020204030204"/>
              </a:rPr>
              <a:t> </a:t>
            </a:r>
            <a:r>
              <a:rPr sz="1600" b="1" spc="-10" dirty="0">
                <a:latin typeface="Calibri" panose="020F0502020204030204"/>
                <a:cs typeface="Calibri" panose="020F0502020204030204"/>
              </a:rPr>
              <a:t>ΠΕΤΡΕΛΑΙΟΥ</a:t>
            </a:r>
            <a:r>
              <a:rPr sz="1600" b="1" spc="-45" dirty="0">
                <a:latin typeface="Calibri" panose="020F0502020204030204"/>
                <a:cs typeface="Calibri" panose="020F0502020204030204"/>
              </a:rPr>
              <a:t> </a:t>
            </a:r>
            <a:r>
              <a:rPr sz="1600" b="1" dirty="0">
                <a:latin typeface="Calibri" panose="020F0502020204030204"/>
                <a:cs typeface="Calibri" panose="020F0502020204030204"/>
              </a:rPr>
              <a:t>ΜΕΧΡΙ</a:t>
            </a:r>
            <a:r>
              <a:rPr sz="1600" b="1" spc="-45" dirty="0">
                <a:latin typeface="Calibri" panose="020F0502020204030204"/>
                <a:cs typeface="Calibri" panose="020F0502020204030204"/>
              </a:rPr>
              <a:t> </a:t>
            </a:r>
            <a:r>
              <a:rPr sz="1600" b="1" dirty="0">
                <a:latin typeface="Calibri" panose="020F0502020204030204"/>
                <a:cs typeface="Calibri" panose="020F0502020204030204"/>
              </a:rPr>
              <a:t>ΠΟΥ</a:t>
            </a:r>
            <a:r>
              <a:rPr sz="1600" b="1" spc="-40" dirty="0">
                <a:latin typeface="Calibri" panose="020F0502020204030204"/>
                <a:cs typeface="Calibri" panose="020F0502020204030204"/>
              </a:rPr>
              <a:t> </a:t>
            </a:r>
            <a:r>
              <a:rPr sz="1600" b="1" spc="-50" dirty="0">
                <a:latin typeface="Calibri" panose="020F0502020204030204"/>
                <a:cs typeface="Calibri" panose="020F0502020204030204"/>
              </a:rPr>
              <a:t>Η </a:t>
            </a:r>
            <a:r>
              <a:rPr sz="1600" b="1" spc="-20" dirty="0">
                <a:latin typeface="Calibri" panose="020F0502020204030204"/>
                <a:cs typeface="Calibri" panose="020F0502020204030204"/>
              </a:rPr>
              <a:t>ΕΛΙΚΟΤΟΜΗ</a:t>
            </a:r>
            <a:r>
              <a:rPr sz="1600" b="1" spc="-15" dirty="0">
                <a:latin typeface="Calibri" panose="020F0502020204030204"/>
                <a:cs typeface="Calibri" panose="020F0502020204030204"/>
              </a:rPr>
              <a:t> </a:t>
            </a:r>
            <a:r>
              <a:rPr sz="1600" b="1" dirty="0">
                <a:latin typeface="Calibri" panose="020F0502020204030204"/>
                <a:cs typeface="Calibri" panose="020F0502020204030204"/>
              </a:rPr>
              <a:t>ΝΑ</a:t>
            </a:r>
            <a:r>
              <a:rPr sz="1600" b="1" spc="-15" dirty="0">
                <a:latin typeface="Calibri" panose="020F0502020204030204"/>
                <a:cs typeface="Calibri" panose="020F0502020204030204"/>
              </a:rPr>
              <a:t> </a:t>
            </a:r>
            <a:r>
              <a:rPr sz="1600" b="1" spc="-20" dirty="0">
                <a:latin typeface="Calibri" panose="020F0502020204030204"/>
                <a:cs typeface="Calibri" panose="020F0502020204030204"/>
              </a:rPr>
              <a:t>ΑΠΟΚΑΛΥΨΕΙ </a:t>
            </a:r>
            <a:r>
              <a:rPr sz="1600" b="1" dirty="0">
                <a:latin typeface="Calibri" panose="020F0502020204030204"/>
                <a:cs typeface="Calibri" panose="020F0502020204030204"/>
              </a:rPr>
              <a:t>ΤΗΝ</a:t>
            </a:r>
            <a:r>
              <a:rPr sz="1600" b="1" spc="-25" dirty="0">
                <a:latin typeface="Calibri" panose="020F0502020204030204"/>
                <a:cs typeface="Calibri" panose="020F0502020204030204"/>
              </a:rPr>
              <a:t> </a:t>
            </a:r>
            <a:r>
              <a:rPr sz="1600" b="1" spc="-10" dirty="0">
                <a:latin typeface="Calibri" panose="020F0502020204030204"/>
                <a:cs typeface="Calibri" panose="020F0502020204030204"/>
              </a:rPr>
              <a:t>ΘΥΡΙΔΑ </a:t>
            </a:r>
            <a:r>
              <a:rPr sz="1600" b="1" dirty="0">
                <a:latin typeface="Calibri" panose="020F0502020204030204"/>
                <a:cs typeface="Calibri" panose="020F0502020204030204"/>
              </a:rPr>
              <a:t>ΕΙΣΑΓΩΓΗΣ</a:t>
            </a:r>
            <a:r>
              <a:rPr sz="1600" b="1" spc="-50" dirty="0">
                <a:latin typeface="Calibri" panose="020F0502020204030204"/>
                <a:cs typeface="Calibri" panose="020F0502020204030204"/>
              </a:rPr>
              <a:t> </a:t>
            </a:r>
            <a:r>
              <a:rPr sz="1600" b="1" spc="-45" dirty="0">
                <a:latin typeface="Calibri" panose="020F0502020204030204"/>
                <a:cs typeface="Calibri" panose="020F0502020204030204"/>
              </a:rPr>
              <a:t>ΚΑΥΣΙΜΟΥ,</a:t>
            </a:r>
            <a:r>
              <a:rPr sz="1600" b="1" spc="-30" dirty="0">
                <a:latin typeface="Calibri" panose="020F0502020204030204"/>
                <a:cs typeface="Calibri" panose="020F0502020204030204"/>
              </a:rPr>
              <a:t> </a:t>
            </a:r>
            <a:r>
              <a:rPr sz="1600" b="1" dirty="0">
                <a:latin typeface="Calibri" panose="020F0502020204030204"/>
                <a:cs typeface="Calibri" panose="020F0502020204030204"/>
              </a:rPr>
              <a:t>Η</a:t>
            </a:r>
            <a:r>
              <a:rPr sz="1600" b="1" spc="-25" dirty="0">
                <a:latin typeface="Calibri" panose="020F0502020204030204"/>
                <a:cs typeface="Calibri" panose="020F0502020204030204"/>
              </a:rPr>
              <a:t> </a:t>
            </a:r>
            <a:r>
              <a:rPr sz="1600" b="1" dirty="0">
                <a:latin typeface="Calibri" panose="020F0502020204030204"/>
                <a:cs typeface="Calibri" panose="020F0502020204030204"/>
              </a:rPr>
              <a:t>ΔΙΑΔΡΟΜΗ</a:t>
            </a:r>
            <a:r>
              <a:rPr sz="1600" b="1" spc="-30" dirty="0">
                <a:latin typeface="Calibri" panose="020F0502020204030204"/>
                <a:cs typeface="Calibri" panose="020F0502020204030204"/>
              </a:rPr>
              <a:t> </a:t>
            </a:r>
            <a:r>
              <a:rPr sz="1600" b="1" dirty="0">
                <a:latin typeface="Calibri" panose="020F0502020204030204"/>
                <a:cs typeface="Calibri" panose="020F0502020204030204"/>
              </a:rPr>
              <a:t>2</a:t>
            </a:r>
            <a:r>
              <a:rPr sz="1600" b="1" spc="-4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25" dirty="0">
                <a:latin typeface="Calibri" panose="020F0502020204030204"/>
                <a:cs typeface="Calibri" panose="020F0502020204030204"/>
              </a:rPr>
              <a:t> </a:t>
            </a:r>
            <a:r>
              <a:rPr sz="1600" b="1" spc="-50" dirty="0">
                <a:latin typeface="Calibri" panose="020F0502020204030204"/>
                <a:cs typeface="Calibri" panose="020F0502020204030204"/>
              </a:rPr>
              <a:t>3 </a:t>
            </a:r>
            <a:r>
              <a:rPr sz="1600" b="1" spc="-25" dirty="0">
                <a:latin typeface="Calibri" panose="020F0502020204030204"/>
                <a:cs typeface="Calibri" panose="020F0502020204030204"/>
              </a:rPr>
              <a:t>ΧΑΡΑΚΤΗΡΙΖΕΤΑΙ</a:t>
            </a:r>
            <a:r>
              <a:rPr sz="1600" b="1" spc="-30" dirty="0">
                <a:latin typeface="Calibri" panose="020F0502020204030204"/>
                <a:cs typeface="Calibri" panose="020F0502020204030204"/>
              </a:rPr>
              <a:t> </a:t>
            </a:r>
            <a:r>
              <a:rPr sz="1600" b="1" dirty="0">
                <a:latin typeface="Calibri" panose="020F0502020204030204"/>
                <a:cs typeface="Calibri" panose="020F0502020204030204"/>
              </a:rPr>
              <a:t>ΩΣ</a:t>
            </a:r>
            <a:r>
              <a:rPr sz="1600" b="1" spc="-25" dirty="0">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ΕΝΕΡΓΟΣ</a:t>
            </a:r>
            <a:r>
              <a:rPr sz="1600" b="1" spc="-30" dirty="0">
                <a:solidFill>
                  <a:srgbClr val="FF0000"/>
                </a:solidFill>
                <a:latin typeface="Calibri" panose="020F0502020204030204"/>
                <a:cs typeface="Calibri" panose="020F0502020204030204"/>
              </a:rPr>
              <a:t> </a:t>
            </a:r>
            <a:r>
              <a:rPr sz="1600" b="1" spc="-10">
                <a:solidFill>
                  <a:srgbClr val="FF0000"/>
                </a:solidFill>
                <a:latin typeface="Calibri" panose="020F0502020204030204"/>
                <a:cs typeface="Calibri" panose="020F0502020204030204"/>
              </a:rPr>
              <a:t>ΔΙΑΔΡΟΜΗ </a:t>
            </a:r>
            <a:r>
              <a:rPr sz="1600" b="1" spc="-35" smtClean="0">
                <a:solidFill>
                  <a:srgbClr val="FF0000"/>
                </a:solidFill>
                <a:latin typeface="Calibri" panose="020F0502020204030204"/>
                <a:cs typeface="Calibri" panose="020F0502020204030204"/>
              </a:rPr>
              <a:t>ΚΑΤΑΘΛΙΨ</a:t>
            </a:r>
            <a:r>
              <a:rPr lang="el-GR" sz="1600" b="1" spc="-35" dirty="0" smtClean="0">
                <a:solidFill>
                  <a:srgbClr val="FF0000"/>
                </a:solidFill>
                <a:latin typeface="Calibri" panose="020F0502020204030204"/>
                <a:cs typeface="Calibri" panose="020F0502020204030204"/>
              </a:rPr>
              <a:t>Η</a:t>
            </a:r>
            <a:r>
              <a:rPr sz="1600" b="1" spc="-35" smtClean="0">
                <a:solidFill>
                  <a:srgbClr val="FF0000"/>
                </a:solidFill>
                <a:latin typeface="Calibri" panose="020F0502020204030204"/>
                <a:cs typeface="Calibri" panose="020F0502020204030204"/>
              </a:rPr>
              <a:t>Σ</a:t>
            </a:r>
            <a:r>
              <a:rPr sz="1600" b="1" spc="-45" smtClean="0">
                <a:solidFill>
                  <a:srgbClr val="FF0000"/>
                </a:solidFill>
                <a:latin typeface="Calibri" panose="020F0502020204030204"/>
                <a:cs typeface="Calibri" panose="020F0502020204030204"/>
              </a:rPr>
              <a:t> </a:t>
            </a:r>
            <a:r>
              <a:rPr sz="1600" b="1" dirty="0">
                <a:latin typeface="Calibri" panose="020F0502020204030204"/>
                <a:cs typeface="Calibri" panose="020F0502020204030204"/>
              </a:rPr>
              <a:t>ΚΑΙ</a:t>
            </a:r>
            <a:r>
              <a:rPr sz="1600" b="1" spc="-30" dirty="0">
                <a:latin typeface="Calibri" panose="020F0502020204030204"/>
                <a:cs typeface="Calibri" panose="020F0502020204030204"/>
              </a:rPr>
              <a:t> ΜΕΤΑΒΑΛΕΤΑΙ </a:t>
            </a:r>
            <a:r>
              <a:rPr sz="1600" b="1" dirty="0">
                <a:latin typeface="Calibri" panose="020F0502020204030204"/>
                <a:cs typeface="Calibri" panose="020F0502020204030204"/>
              </a:rPr>
              <a:t>ΚΑΘΕ</a:t>
            </a:r>
            <a:r>
              <a:rPr sz="1600" b="1" spc="-35" dirty="0">
                <a:latin typeface="Calibri" panose="020F0502020204030204"/>
                <a:cs typeface="Calibri" panose="020F0502020204030204"/>
              </a:rPr>
              <a:t> </a:t>
            </a:r>
            <a:r>
              <a:rPr sz="1600" b="1" spc="-20" dirty="0">
                <a:latin typeface="Calibri" panose="020F0502020204030204"/>
                <a:cs typeface="Calibri" panose="020F0502020204030204"/>
              </a:rPr>
              <a:t>ΦΟΡΑ </a:t>
            </a:r>
            <a:r>
              <a:rPr sz="1600" b="1" dirty="0">
                <a:latin typeface="Calibri" panose="020F0502020204030204"/>
                <a:cs typeface="Calibri" panose="020F0502020204030204"/>
              </a:rPr>
              <a:t>ΠΟΥ</a:t>
            </a:r>
            <a:r>
              <a:rPr sz="1600" b="1" spc="-40" dirty="0">
                <a:latin typeface="Calibri" panose="020F0502020204030204"/>
                <a:cs typeface="Calibri" panose="020F0502020204030204"/>
              </a:rPr>
              <a:t> </a:t>
            </a:r>
            <a:r>
              <a:rPr sz="1600" b="1" dirty="0">
                <a:latin typeface="Calibri" panose="020F0502020204030204"/>
                <a:cs typeface="Calibri" panose="020F0502020204030204"/>
              </a:rPr>
              <a:t>ΑΛΛΑΖΕΙ</a:t>
            </a:r>
            <a:r>
              <a:rPr sz="1600" b="1" spc="-40" dirty="0">
                <a:latin typeface="Calibri" panose="020F0502020204030204"/>
                <a:cs typeface="Calibri" panose="020F0502020204030204"/>
              </a:rPr>
              <a:t> </a:t>
            </a:r>
            <a:r>
              <a:rPr sz="1600" b="1" dirty="0">
                <a:latin typeface="Calibri" panose="020F0502020204030204"/>
                <a:cs typeface="Calibri" panose="020F0502020204030204"/>
              </a:rPr>
              <a:t>ΘΕΣΗ</a:t>
            </a:r>
            <a:r>
              <a:rPr sz="1600" b="1" spc="-40" dirty="0">
                <a:latin typeface="Calibri" panose="020F0502020204030204"/>
                <a:cs typeface="Calibri" panose="020F0502020204030204"/>
              </a:rPr>
              <a:t> </a:t>
            </a:r>
            <a:r>
              <a:rPr sz="1600" b="1" dirty="0">
                <a:latin typeface="Calibri" panose="020F0502020204030204"/>
                <a:cs typeface="Calibri" panose="020F0502020204030204"/>
              </a:rPr>
              <a:t>Η</a:t>
            </a:r>
            <a:r>
              <a:rPr sz="1600" b="1" spc="-35" dirty="0">
                <a:latin typeface="Calibri" panose="020F0502020204030204"/>
                <a:cs typeface="Calibri" panose="020F0502020204030204"/>
              </a:rPr>
              <a:t> </a:t>
            </a:r>
            <a:r>
              <a:rPr sz="1600" b="1" spc="-20">
                <a:latin typeface="Calibri" panose="020F0502020204030204"/>
                <a:cs typeface="Calibri" panose="020F0502020204030204"/>
              </a:rPr>
              <a:t>ΕΛΙΚΟΤΟΜΗ</a:t>
            </a:r>
            <a:r>
              <a:rPr sz="1600" b="1" spc="-35">
                <a:latin typeface="Calibri" panose="020F0502020204030204"/>
                <a:cs typeface="Calibri" panose="020F0502020204030204"/>
              </a:rPr>
              <a:t> </a:t>
            </a:r>
            <a:r>
              <a:rPr sz="1600" b="1" spc="-20" smtClean="0">
                <a:latin typeface="Calibri" panose="020F0502020204030204"/>
                <a:cs typeface="Calibri" panose="020F0502020204030204"/>
              </a:rPr>
              <a:t>ΛΟΓ</a:t>
            </a:r>
            <a:r>
              <a:rPr lang="el-GR" sz="1600" b="1" spc="-20" dirty="0" smtClean="0">
                <a:latin typeface="Calibri" panose="020F0502020204030204"/>
                <a:cs typeface="Calibri" panose="020F0502020204030204"/>
              </a:rPr>
              <a:t>Ω</a:t>
            </a:r>
            <a:r>
              <a:rPr sz="1600" b="1" spc="-20" smtClean="0">
                <a:latin typeface="Calibri" panose="020F0502020204030204"/>
                <a:cs typeface="Calibri" panose="020F0502020204030204"/>
              </a:rPr>
              <a:t> </a:t>
            </a:r>
            <a:r>
              <a:rPr sz="1600" b="1" dirty="0">
                <a:latin typeface="Calibri" panose="020F0502020204030204"/>
                <a:cs typeface="Calibri" panose="020F0502020204030204"/>
              </a:rPr>
              <a:t>ΣΤΡΟΦΗΣ</a:t>
            </a:r>
            <a:r>
              <a:rPr sz="1600" b="1" spc="-70"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50" dirty="0">
                <a:latin typeface="Calibri" panose="020F0502020204030204"/>
                <a:cs typeface="Calibri" panose="020F0502020204030204"/>
              </a:rPr>
              <a:t> </a:t>
            </a:r>
            <a:r>
              <a:rPr sz="1600" b="1" spc="-20" dirty="0">
                <a:latin typeface="Calibri" panose="020F0502020204030204"/>
                <a:cs typeface="Calibri" panose="020F0502020204030204"/>
              </a:rPr>
              <a:t>ΕΜΒΟΛΙΣΚΟΥ</a:t>
            </a:r>
            <a:r>
              <a:rPr sz="1600" b="1" spc="-50" dirty="0">
                <a:latin typeface="Calibri" panose="020F0502020204030204"/>
                <a:cs typeface="Calibri" panose="020F0502020204030204"/>
              </a:rPr>
              <a:t> </a:t>
            </a:r>
            <a:r>
              <a:rPr sz="1600" b="1" dirty="0">
                <a:latin typeface="Calibri" panose="020F0502020204030204"/>
                <a:cs typeface="Calibri" panose="020F0502020204030204"/>
              </a:rPr>
              <a:t>ΕΠΟΜΕΝΩΣ</a:t>
            </a:r>
            <a:r>
              <a:rPr sz="1600" b="1" spc="-45" dirty="0">
                <a:latin typeface="Calibri" panose="020F0502020204030204"/>
                <a:cs typeface="Calibri" panose="020F0502020204030204"/>
              </a:rPr>
              <a:t> </a:t>
            </a:r>
            <a:r>
              <a:rPr sz="1600" b="1" spc="-25" dirty="0">
                <a:latin typeface="Calibri" panose="020F0502020204030204"/>
                <a:cs typeface="Calibri" panose="020F0502020204030204"/>
              </a:rPr>
              <a:t>ΣΕ </a:t>
            </a:r>
            <a:r>
              <a:rPr sz="1600" b="1" dirty="0">
                <a:latin typeface="Calibri" panose="020F0502020204030204"/>
                <a:cs typeface="Calibri" panose="020F0502020204030204"/>
              </a:rPr>
              <a:t>ΚΑΘΕ</a:t>
            </a:r>
            <a:r>
              <a:rPr sz="1600" b="1" spc="-50" dirty="0">
                <a:latin typeface="Calibri" panose="020F0502020204030204"/>
                <a:cs typeface="Calibri" panose="020F0502020204030204"/>
              </a:rPr>
              <a:t> </a:t>
            </a:r>
            <a:r>
              <a:rPr sz="1600" b="1" spc="-10" dirty="0">
                <a:latin typeface="Calibri" panose="020F0502020204030204"/>
                <a:cs typeface="Calibri" panose="020F0502020204030204"/>
              </a:rPr>
              <a:t>ΔΙΑΦΟΡΕΤΙΚΗ</a:t>
            </a:r>
            <a:r>
              <a:rPr sz="1600" b="1" spc="-35" dirty="0">
                <a:latin typeface="Calibri" panose="020F0502020204030204"/>
                <a:cs typeface="Calibri" panose="020F0502020204030204"/>
              </a:rPr>
              <a:t> </a:t>
            </a:r>
            <a:r>
              <a:rPr sz="1600" b="1" dirty="0">
                <a:latin typeface="Calibri" panose="020F0502020204030204"/>
                <a:cs typeface="Calibri" panose="020F0502020204030204"/>
              </a:rPr>
              <a:t>ΘΕΣΗ</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ΤΟΥ</a:t>
            </a:r>
            <a:r>
              <a:rPr sz="1600" b="1" spc="-35" dirty="0">
                <a:latin typeface="Calibri" panose="020F0502020204030204"/>
                <a:cs typeface="Calibri" panose="020F0502020204030204"/>
              </a:rPr>
              <a:t> </a:t>
            </a:r>
            <a:r>
              <a:rPr sz="1600" b="1" spc="-10" dirty="0">
                <a:latin typeface="Calibri" panose="020F0502020204030204"/>
                <a:cs typeface="Calibri" panose="020F0502020204030204"/>
              </a:rPr>
              <a:t>ΧΕΙΡΙΣΤΗΡΙΟΥ</a:t>
            </a:r>
            <a:r>
              <a:rPr sz="1600" b="1" spc="-35" dirty="0">
                <a:latin typeface="Calibri" panose="020F0502020204030204"/>
                <a:cs typeface="Calibri" panose="020F0502020204030204"/>
              </a:rPr>
              <a:t> </a:t>
            </a:r>
            <a:r>
              <a:rPr sz="1600" b="1" spc="-25" dirty="0">
                <a:latin typeface="Calibri" panose="020F0502020204030204"/>
                <a:cs typeface="Calibri" panose="020F0502020204030204"/>
              </a:rPr>
              <a:t>ΘΑ </a:t>
            </a:r>
            <a:r>
              <a:rPr sz="1600" b="1" spc="-20" dirty="0">
                <a:latin typeface="Calibri" panose="020F0502020204030204"/>
                <a:cs typeface="Calibri" panose="020F0502020204030204"/>
              </a:rPr>
              <a:t>ΕΧΟΥΜΕ</a:t>
            </a:r>
            <a:r>
              <a:rPr sz="1600" b="1" spc="-35" dirty="0">
                <a:latin typeface="Calibri" panose="020F0502020204030204"/>
                <a:cs typeface="Calibri" panose="020F0502020204030204"/>
              </a:rPr>
              <a:t> </a:t>
            </a:r>
            <a:r>
              <a:rPr sz="1600" b="1" dirty="0">
                <a:latin typeface="Calibri" panose="020F0502020204030204"/>
                <a:cs typeface="Calibri" panose="020F0502020204030204"/>
              </a:rPr>
              <a:t>ΚΑΙ</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ΔΙΑΦΟΡΕΤΙΚΗ</a:t>
            </a:r>
            <a:r>
              <a:rPr sz="1600" b="1" spc="-25" dirty="0">
                <a:latin typeface="Calibri" panose="020F0502020204030204"/>
                <a:cs typeface="Calibri" panose="020F0502020204030204"/>
              </a:rPr>
              <a:t> </a:t>
            </a:r>
            <a:r>
              <a:rPr sz="1600" b="1" dirty="0">
                <a:latin typeface="Calibri" panose="020F0502020204030204"/>
                <a:cs typeface="Calibri" panose="020F0502020204030204"/>
              </a:rPr>
              <a:t>ΕΝΕΡΓΟ</a:t>
            </a:r>
            <a:r>
              <a:rPr sz="1600" b="1" spc="-20" dirty="0">
                <a:latin typeface="Calibri" panose="020F0502020204030204"/>
                <a:cs typeface="Calibri" panose="020F0502020204030204"/>
              </a:rPr>
              <a:t> </a:t>
            </a:r>
            <a:r>
              <a:rPr sz="1600" b="1" spc="-10">
                <a:latin typeface="Calibri" panose="020F0502020204030204"/>
                <a:cs typeface="Calibri" panose="020F0502020204030204"/>
              </a:rPr>
              <a:t>ΔΙΑΔΡΟΜΗ </a:t>
            </a:r>
            <a:r>
              <a:rPr sz="1600" b="1" spc="-10" smtClean="0">
                <a:latin typeface="Calibri" panose="020F0502020204030204"/>
                <a:cs typeface="Calibri" panose="020F0502020204030204"/>
              </a:rPr>
              <a:t>ΚΑΤΑΘΛ</a:t>
            </a:r>
            <a:r>
              <a:rPr lang="el-GR" sz="1600" b="1" spc="-10" dirty="0" smtClean="0">
                <a:latin typeface="Calibri" panose="020F0502020204030204"/>
                <a:cs typeface="Calibri" panose="020F0502020204030204"/>
              </a:rPr>
              <a:t>Ι</a:t>
            </a:r>
            <a:r>
              <a:rPr sz="1600" b="1" spc="-10" smtClean="0">
                <a:latin typeface="Calibri" panose="020F0502020204030204"/>
                <a:cs typeface="Calibri" panose="020F0502020204030204"/>
              </a:rPr>
              <a:t>Ψ</a:t>
            </a:r>
            <a:r>
              <a:rPr lang="el-GR" sz="1600" b="1" spc="-10" dirty="0" smtClean="0">
                <a:latin typeface="Calibri" panose="020F0502020204030204"/>
                <a:cs typeface="Calibri" panose="020F0502020204030204"/>
              </a:rPr>
              <a:t>Η</a:t>
            </a:r>
            <a:r>
              <a:rPr sz="1600" b="1" spc="-10" smtClean="0">
                <a:latin typeface="Calibri" panose="020F0502020204030204"/>
                <a:cs typeface="Calibri" panose="020F0502020204030204"/>
              </a:rPr>
              <a:t>Σ</a:t>
            </a:r>
            <a:r>
              <a:rPr sz="1600" b="1" spc="-10" dirty="0">
                <a:latin typeface="Calibri" panose="020F0502020204030204"/>
                <a:cs typeface="Calibri" panose="020F0502020204030204"/>
              </a:rPr>
              <a:t>.</a:t>
            </a:r>
            <a:endParaRPr sz="1600">
              <a:latin typeface="Calibri" panose="020F0502020204030204"/>
              <a:cs typeface="Calibri" panose="020F0502020204030204"/>
            </a:endParaRPr>
          </a:p>
        </p:txBody>
      </p:sp>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756971" y="1996901"/>
            <a:ext cx="7690575" cy="4159001"/>
          </a:xfrm>
          <a:prstGeom prst="rect">
            <a:avLst/>
          </a:prstGeom>
        </p:spPr>
      </p:pic>
      <p:sp>
        <p:nvSpPr>
          <p:cNvPr id="3" name="object 3"/>
          <p:cNvSpPr txBox="1"/>
          <p:nvPr/>
        </p:nvSpPr>
        <p:spPr>
          <a:xfrm>
            <a:off x="535940" y="1631950"/>
            <a:ext cx="32384" cy="55880"/>
          </a:xfrm>
          <a:prstGeom prst="rect">
            <a:avLst/>
          </a:prstGeom>
        </p:spPr>
        <p:txBody>
          <a:bodyPr vert="horz" wrap="square" lIns="0" tIns="12700" rIns="0" bIns="0" rtlCol="0">
            <a:spAutoFit/>
          </a:bodyPr>
          <a:lstStyle/>
          <a:p>
            <a:pPr algn="ctr">
              <a:lnSpc>
                <a:spcPct val="100000"/>
              </a:lnSpc>
              <a:spcBef>
                <a:spcPts val="100"/>
              </a:spcBef>
            </a:pPr>
            <a:r>
              <a:rPr sz="200" dirty="0">
                <a:latin typeface="Calibri" panose="020F0502020204030204"/>
                <a:cs typeface="Calibri" panose="020F0502020204030204"/>
              </a:rPr>
              <a:t>.</a:t>
            </a:r>
            <a:endParaRPr sz="200">
              <a:latin typeface="Calibri" panose="020F0502020204030204"/>
              <a:cs typeface="Calibri" panose="020F0502020204030204"/>
            </a:endParaRPr>
          </a:p>
        </p:txBody>
      </p:sp>
      <p:sp>
        <p:nvSpPr>
          <p:cNvPr id="4" name="object 4"/>
          <p:cNvSpPr txBox="1"/>
          <p:nvPr/>
        </p:nvSpPr>
        <p:spPr>
          <a:xfrm>
            <a:off x="529590" y="2461259"/>
            <a:ext cx="240665" cy="269240"/>
          </a:xfrm>
          <a:prstGeom prst="rect">
            <a:avLst/>
          </a:prstGeom>
        </p:spPr>
        <p:txBody>
          <a:bodyPr vert="horz" wrap="square" lIns="0" tIns="12700" rIns="0" bIns="0" rtlCol="0">
            <a:spAutoFit/>
          </a:bodyPr>
          <a:lstStyle/>
          <a:p>
            <a:pPr marL="12700">
              <a:lnSpc>
                <a:spcPct val="100000"/>
              </a:lnSpc>
              <a:spcBef>
                <a:spcPts val="100"/>
              </a:spcBef>
            </a:pPr>
            <a:r>
              <a:rPr sz="1600" spc="-25" dirty="0">
                <a:latin typeface="Calibri" panose="020F0502020204030204"/>
                <a:cs typeface="Calibri" panose="020F0502020204030204"/>
              </a:rPr>
              <a:t>πρ</a:t>
            </a:r>
            <a:endParaRPr sz="1600">
              <a:latin typeface="Calibri" panose="020F0502020204030204"/>
              <a:cs typeface="Calibri" panose="020F0502020204030204"/>
            </a:endParaRPr>
          </a:p>
        </p:txBody>
      </p:sp>
      <p:sp>
        <p:nvSpPr>
          <p:cNvPr id="5" name="object 5"/>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91721" y="1071880"/>
            <a:ext cx="8301428" cy="5285740"/>
          </a:xfrm>
          <a:prstGeom prst="rect">
            <a:avLst/>
          </a:prstGeom>
        </p:spPr>
      </p:pic>
      <p:sp>
        <p:nvSpPr>
          <p:cNvPr id="3" name="object 3"/>
          <p:cNvSpPr txBox="1"/>
          <p:nvPr/>
        </p:nvSpPr>
        <p:spPr>
          <a:xfrm>
            <a:off x="535940" y="1631950"/>
            <a:ext cx="32384" cy="55880"/>
          </a:xfrm>
          <a:prstGeom prst="rect">
            <a:avLst/>
          </a:prstGeom>
        </p:spPr>
        <p:txBody>
          <a:bodyPr vert="horz" wrap="square" lIns="0" tIns="12700" rIns="0" bIns="0" rtlCol="0">
            <a:spAutoFit/>
          </a:bodyPr>
          <a:lstStyle/>
          <a:p>
            <a:pPr algn="ctr">
              <a:lnSpc>
                <a:spcPct val="100000"/>
              </a:lnSpc>
              <a:spcBef>
                <a:spcPts val="100"/>
              </a:spcBef>
            </a:pPr>
            <a:r>
              <a:rPr sz="200" dirty="0">
                <a:latin typeface="Calibri" panose="020F0502020204030204"/>
                <a:cs typeface="Calibri" panose="020F0502020204030204"/>
              </a:rPr>
              <a:t>.</a:t>
            </a:r>
            <a:endParaRPr sz="200">
              <a:latin typeface="Calibri" panose="020F0502020204030204"/>
              <a:cs typeface="Calibri" panose="020F0502020204030204"/>
            </a:endParaRPr>
          </a:p>
        </p:txBody>
      </p:sp>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619214" y="3823887"/>
            <a:ext cx="7883097" cy="2759216"/>
          </a:xfrm>
          <a:prstGeom prst="rect">
            <a:avLst/>
          </a:prstGeom>
        </p:spPr>
      </p:pic>
      <p:sp>
        <p:nvSpPr>
          <p:cNvPr id="3" name="object 3"/>
          <p:cNvSpPr txBox="1"/>
          <p:nvPr/>
        </p:nvSpPr>
        <p:spPr>
          <a:xfrm>
            <a:off x="364490" y="993139"/>
            <a:ext cx="8354059" cy="2777490"/>
          </a:xfrm>
          <a:prstGeom prst="rect">
            <a:avLst/>
          </a:prstGeom>
        </p:spPr>
        <p:txBody>
          <a:bodyPr vert="horz" wrap="square" lIns="0" tIns="52069" rIns="0" bIns="0" rtlCol="0">
            <a:spAutoFit/>
          </a:bodyPr>
          <a:lstStyle/>
          <a:p>
            <a:pPr marL="12700">
              <a:lnSpc>
                <a:spcPct val="100000"/>
              </a:lnSpc>
              <a:spcBef>
                <a:spcPts val="410"/>
              </a:spcBef>
            </a:pPr>
            <a:r>
              <a:rPr sz="1550" b="1" u="sng" spc="-10" dirty="0">
                <a:solidFill>
                  <a:srgbClr val="FF0000"/>
                </a:solidFill>
                <a:uFill>
                  <a:solidFill>
                    <a:srgbClr val="FF0000"/>
                  </a:solidFill>
                </a:uFill>
                <a:latin typeface="Calibri" panose="020F0502020204030204"/>
                <a:cs typeface="Calibri" panose="020F0502020204030204"/>
              </a:rPr>
              <a:t>ΡΥΘΜΙΣΗ</a:t>
            </a:r>
            <a:r>
              <a:rPr sz="1550" b="1" u="sng" spc="-25" dirty="0">
                <a:solidFill>
                  <a:srgbClr val="FF0000"/>
                </a:solidFill>
                <a:uFill>
                  <a:solidFill>
                    <a:srgbClr val="FF0000"/>
                  </a:solidFill>
                </a:uFill>
                <a:latin typeface="Calibri" panose="020F0502020204030204"/>
                <a:cs typeface="Calibri" panose="020F0502020204030204"/>
              </a:rPr>
              <a:t> </a:t>
            </a:r>
            <a:r>
              <a:rPr sz="1550" b="1" u="sng" spc="-10" dirty="0">
                <a:solidFill>
                  <a:srgbClr val="FF0000"/>
                </a:solidFill>
                <a:uFill>
                  <a:solidFill>
                    <a:srgbClr val="FF0000"/>
                  </a:solidFill>
                </a:uFill>
                <a:latin typeface="Calibri" panose="020F0502020204030204"/>
                <a:cs typeface="Calibri" panose="020F0502020204030204"/>
              </a:rPr>
              <a:t>ΑΝΤΛΙΑΣ</a:t>
            </a:r>
            <a:endParaRPr sz="1550">
              <a:latin typeface="Calibri" panose="020F0502020204030204"/>
              <a:cs typeface="Calibri" panose="020F0502020204030204"/>
            </a:endParaRPr>
          </a:p>
          <a:p>
            <a:pPr marL="12700">
              <a:lnSpc>
                <a:spcPct val="100000"/>
              </a:lnSpc>
              <a:spcBef>
                <a:spcPts val="310"/>
              </a:spcBef>
            </a:pPr>
            <a:r>
              <a:rPr sz="1550" b="1" dirty="0">
                <a:latin typeface="Calibri" panose="020F0502020204030204"/>
                <a:cs typeface="Calibri" panose="020F0502020204030204"/>
              </a:rPr>
              <a:t>Η</a:t>
            </a:r>
            <a:r>
              <a:rPr sz="1550" b="1" spc="-35" dirty="0">
                <a:latin typeface="Calibri" panose="020F0502020204030204"/>
                <a:cs typeface="Calibri" panose="020F0502020204030204"/>
              </a:rPr>
              <a:t> </a:t>
            </a:r>
            <a:r>
              <a:rPr sz="1550" b="1" spc="-10" dirty="0">
                <a:latin typeface="Calibri" panose="020F0502020204030204"/>
                <a:cs typeface="Calibri" panose="020F0502020204030204"/>
              </a:rPr>
              <a:t>ΡΥΘΜΙΣΗ</a:t>
            </a:r>
            <a:r>
              <a:rPr sz="1550" b="1" spc="-35" dirty="0">
                <a:latin typeface="Calibri" panose="020F0502020204030204"/>
                <a:cs typeface="Calibri" panose="020F0502020204030204"/>
              </a:rPr>
              <a:t> </a:t>
            </a:r>
            <a:r>
              <a:rPr sz="1550" b="1" dirty="0">
                <a:latin typeface="Calibri" panose="020F0502020204030204"/>
                <a:cs typeface="Calibri" panose="020F0502020204030204"/>
              </a:rPr>
              <a:t>ΠΕΡΙΛΑΜΒΑΝΕΙ</a:t>
            </a:r>
            <a:r>
              <a:rPr sz="1550" b="1" spc="-30" dirty="0">
                <a:latin typeface="Calibri" panose="020F0502020204030204"/>
                <a:cs typeface="Calibri" panose="020F0502020204030204"/>
              </a:rPr>
              <a:t> </a:t>
            </a:r>
            <a:r>
              <a:rPr sz="1550" b="1">
                <a:latin typeface="Calibri" panose="020F0502020204030204"/>
                <a:cs typeface="Calibri" panose="020F0502020204030204"/>
              </a:rPr>
              <a:t>2</a:t>
            </a:r>
            <a:r>
              <a:rPr sz="1550" b="1" spc="-30">
                <a:latin typeface="Calibri" panose="020F0502020204030204"/>
                <a:cs typeface="Calibri" panose="020F0502020204030204"/>
              </a:rPr>
              <a:t> </a:t>
            </a:r>
            <a:r>
              <a:rPr lang="el-GR" sz="1550" b="1" spc="-10" dirty="0" smtClean="0">
                <a:latin typeface="Calibri" panose="020F0502020204030204"/>
                <a:cs typeface="Calibri" panose="020F0502020204030204"/>
              </a:rPr>
              <a:t>ΣΤΑΔΙ</a:t>
            </a:r>
            <a:r>
              <a:rPr sz="1550" b="1" spc="-10" smtClean="0">
                <a:latin typeface="Calibri" panose="020F0502020204030204"/>
                <a:cs typeface="Calibri" panose="020F0502020204030204"/>
              </a:rPr>
              <a:t>Α</a:t>
            </a:r>
            <a:r>
              <a:rPr lang="en-US" sz="1550" b="1" spc="-10" dirty="0">
                <a:latin typeface="Calibri" panose="020F0502020204030204"/>
                <a:cs typeface="Calibri" panose="020F0502020204030204"/>
              </a:rPr>
              <a:t>:</a:t>
            </a:r>
            <a:endParaRPr sz="1550">
              <a:latin typeface="Calibri" panose="020F0502020204030204"/>
              <a:cs typeface="Calibri" panose="020F0502020204030204"/>
            </a:endParaRPr>
          </a:p>
          <a:p>
            <a:pPr marL="345440" marR="262255" indent="-332740">
              <a:lnSpc>
                <a:spcPct val="100000"/>
              </a:lnSpc>
              <a:spcBef>
                <a:spcPts val="300"/>
              </a:spcBef>
              <a:buAutoNum type="arabicPeriod"/>
              <a:tabLst>
                <a:tab pos="344805" algn="l"/>
                <a:tab pos="345440" algn="l"/>
              </a:tabLst>
            </a:pPr>
            <a:r>
              <a:rPr sz="1550" b="1" u="sng" spc="-10" dirty="0">
                <a:solidFill>
                  <a:srgbClr val="E36B09"/>
                </a:solidFill>
                <a:uFill>
                  <a:solidFill>
                    <a:srgbClr val="E36B09"/>
                  </a:solidFill>
                </a:uFill>
                <a:latin typeface="Calibri" panose="020F0502020204030204"/>
                <a:cs typeface="Calibri" panose="020F0502020204030204"/>
              </a:rPr>
              <a:t>ΠΑΡΟΧΗ</a:t>
            </a:r>
            <a:r>
              <a:rPr sz="1550" b="1" u="sng" spc="-45" dirty="0">
                <a:solidFill>
                  <a:srgbClr val="E36B09"/>
                </a:solidFill>
                <a:uFill>
                  <a:solidFill>
                    <a:srgbClr val="E36B09"/>
                  </a:solidFill>
                </a:uFill>
                <a:latin typeface="Calibri" panose="020F0502020204030204"/>
                <a:cs typeface="Calibri" panose="020F0502020204030204"/>
              </a:rPr>
              <a:t> </a:t>
            </a:r>
            <a:r>
              <a:rPr sz="1550" b="1" u="sng" spc="-20" dirty="0">
                <a:solidFill>
                  <a:srgbClr val="E36B09"/>
                </a:solidFill>
                <a:uFill>
                  <a:solidFill>
                    <a:srgbClr val="E36B09"/>
                  </a:solidFill>
                </a:uFill>
                <a:latin typeface="Calibri" panose="020F0502020204030204"/>
                <a:cs typeface="Calibri" panose="020F0502020204030204"/>
              </a:rPr>
              <a:t>ΚΑΥΣΙΜΟΥ</a:t>
            </a:r>
            <a:r>
              <a:rPr sz="1550" b="1" spc="-20" dirty="0">
                <a:solidFill>
                  <a:srgbClr val="E36B09"/>
                </a:solidFill>
                <a:latin typeface="Calibri" panose="020F0502020204030204"/>
                <a:cs typeface="Calibri" panose="020F0502020204030204"/>
              </a:rPr>
              <a:t> </a:t>
            </a:r>
            <a:r>
              <a:rPr sz="1550" b="1" dirty="0">
                <a:latin typeface="Calibri" panose="020F0502020204030204"/>
                <a:cs typeface="Calibri" panose="020F0502020204030204"/>
              </a:rPr>
              <a:t>Η</a:t>
            </a:r>
            <a:r>
              <a:rPr sz="1550" b="1" spc="-30" dirty="0">
                <a:latin typeface="Calibri" panose="020F0502020204030204"/>
                <a:cs typeface="Calibri" panose="020F0502020204030204"/>
              </a:rPr>
              <a:t> </a:t>
            </a:r>
            <a:r>
              <a:rPr sz="1550" b="1" dirty="0">
                <a:latin typeface="Calibri" panose="020F0502020204030204"/>
                <a:cs typeface="Calibri" panose="020F0502020204030204"/>
              </a:rPr>
              <a:t>ΟΠΟΙΑ</a:t>
            </a:r>
            <a:r>
              <a:rPr sz="1550" b="1" spc="-30" dirty="0">
                <a:latin typeface="Calibri" panose="020F0502020204030204"/>
                <a:cs typeface="Calibri" panose="020F0502020204030204"/>
              </a:rPr>
              <a:t> </a:t>
            </a:r>
            <a:r>
              <a:rPr sz="1550" b="1" spc="-20" dirty="0">
                <a:latin typeface="Calibri" panose="020F0502020204030204"/>
                <a:cs typeface="Calibri" panose="020F0502020204030204"/>
              </a:rPr>
              <a:t>ΓΙΝΕΤΑΙ</a:t>
            </a:r>
            <a:r>
              <a:rPr sz="1550" b="1" spc="-35" dirty="0">
                <a:latin typeface="Calibri" panose="020F0502020204030204"/>
                <a:cs typeface="Calibri" panose="020F0502020204030204"/>
              </a:rPr>
              <a:t> </a:t>
            </a:r>
            <a:r>
              <a:rPr sz="1550" b="1" dirty="0">
                <a:latin typeface="Calibri" panose="020F0502020204030204"/>
                <a:cs typeface="Calibri" panose="020F0502020204030204"/>
              </a:rPr>
              <a:t>ΕΙΤΕ</a:t>
            </a:r>
            <a:r>
              <a:rPr sz="1550" b="1" spc="-20" dirty="0">
                <a:latin typeface="Calibri" panose="020F0502020204030204"/>
                <a:cs typeface="Calibri" panose="020F0502020204030204"/>
              </a:rPr>
              <a:t> </a:t>
            </a:r>
            <a:r>
              <a:rPr sz="1550" b="1" dirty="0">
                <a:latin typeface="Calibri" panose="020F0502020204030204"/>
                <a:cs typeface="Calibri" panose="020F0502020204030204"/>
              </a:rPr>
              <a:t>ΜΕ</a:t>
            </a:r>
            <a:r>
              <a:rPr sz="1550" b="1" spc="-20" dirty="0">
                <a:latin typeface="Calibri" panose="020F0502020204030204"/>
                <a:cs typeface="Calibri" panose="020F0502020204030204"/>
              </a:rPr>
              <a:t> </a:t>
            </a:r>
            <a:r>
              <a:rPr sz="1550" b="1" dirty="0">
                <a:latin typeface="Calibri" panose="020F0502020204030204"/>
                <a:cs typeface="Calibri" panose="020F0502020204030204"/>
              </a:rPr>
              <a:t>ΜΟΝΩΜΕΝΑ</a:t>
            </a:r>
            <a:r>
              <a:rPr sz="1550" b="1" spc="-25" dirty="0">
                <a:latin typeface="Calibri" panose="020F0502020204030204"/>
                <a:cs typeface="Calibri" panose="020F0502020204030204"/>
              </a:rPr>
              <a:t> </a:t>
            </a:r>
            <a:r>
              <a:rPr sz="1550" b="1" dirty="0">
                <a:latin typeface="Calibri" panose="020F0502020204030204"/>
                <a:cs typeface="Calibri" panose="020F0502020204030204"/>
              </a:rPr>
              <a:t>ΓΙΑ</a:t>
            </a:r>
            <a:r>
              <a:rPr sz="1550" b="1" spc="-25" dirty="0">
                <a:latin typeface="Calibri" panose="020F0502020204030204"/>
                <a:cs typeface="Calibri" panose="020F0502020204030204"/>
              </a:rPr>
              <a:t> </a:t>
            </a:r>
            <a:r>
              <a:rPr sz="1550" b="1" dirty="0">
                <a:latin typeface="Calibri" panose="020F0502020204030204"/>
                <a:cs typeface="Calibri" panose="020F0502020204030204"/>
              </a:rPr>
              <a:t>ΚΑΘΕ</a:t>
            </a:r>
            <a:r>
              <a:rPr sz="1550" b="1" spc="-20" dirty="0">
                <a:latin typeface="Calibri" panose="020F0502020204030204"/>
                <a:cs typeface="Calibri" panose="020F0502020204030204"/>
              </a:rPr>
              <a:t> </a:t>
            </a:r>
            <a:r>
              <a:rPr sz="1550" b="1" spc="-10">
                <a:latin typeface="Calibri" panose="020F0502020204030204"/>
                <a:cs typeface="Calibri" panose="020F0502020204030204"/>
              </a:rPr>
              <a:t>ΚΥΛΙΝΔΡΟ</a:t>
            </a:r>
            <a:r>
              <a:rPr sz="1550" b="1" spc="-30">
                <a:latin typeface="Calibri" panose="020F0502020204030204"/>
                <a:cs typeface="Calibri" panose="020F0502020204030204"/>
              </a:rPr>
              <a:t> </a:t>
            </a:r>
            <a:r>
              <a:rPr sz="1550" b="1" smtClean="0">
                <a:latin typeface="Calibri" panose="020F0502020204030204"/>
                <a:cs typeface="Calibri" panose="020F0502020204030204"/>
              </a:rPr>
              <a:t>ΜΕΣ</a:t>
            </a:r>
            <a:r>
              <a:rPr lang="el-GR" sz="1550" b="1" dirty="0" smtClean="0">
                <a:latin typeface="Calibri" panose="020F0502020204030204"/>
                <a:cs typeface="Calibri" panose="020F0502020204030204"/>
              </a:rPr>
              <a:t>Ω</a:t>
            </a:r>
            <a:r>
              <a:rPr sz="1550" b="1" spc="-30" smtClean="0">
                <a:latin typeface="Calibri" panose="020F0502020204030204"/>
                <a:cs typeface="Calibri" panose="020F0502020204030204"/>
              </a:rPr>
              <a:t> </a:t>
            </a:r>
            <a:r>
              <a:rPr sz="1550" b="1" spc="-25" dirty="0">
                <a:latin typeface="Calibri" panose="020F0502020204030204"/>
                <a:cs typeface="Calibri" panose="020F0502020204030204"/>
              </a:rPr>
              <a:t>ΤΟΥ </a:t>
            </a:r>
            <a:r>
              <a:rPr sz="1550" b="1" spc="-20">
                <a:latin typeface="Calibri" panose="020F0502020204030204"/>
                <a:cs typeface="Calibri" panose="020F0502020204030204"/>
              </a:rPr>
              <a:t>ΟΔΟΝΤΩΤΟΥ</a:t>
            </a:r>
            <a:r>
              <a:rPr sz="1550" b="1" spc="-40">
                <a:latin typeface="Calibri" panose="020F0502020204030204"/>
                <a:cs typeface="Calibri" panose="020F0502020204030204"/>
              </a:rPr>
              <a:t> </a:t>
            </a:r>
            <a:r>
              <a:rPr sz="1550" b="1" smtClean="0">
                <a:latin typeface="Calibri" panose="020F0502020204030204"/>
                <a:cs typeface="Calibri" panose="020F0502020204030204"/>
              </a:rPr>
              <a:t>ΚΑΝΟΝΑ</a:t>
            </a:r>
            <a:r>
              <a:rPr sz="1550" b="1" spc="-30" smtClean="0">
                <a:latin typeface="Calibri" panose="020F0502020204030204"/>
                <a:cs typeface="Calibri" panose="020F0502020204030204"/>
              </a:rPr>
              <a:t> </a:t>
            </a:r>
            <a:r>
              <a:rPr sz="1550" b="1">
                <a:latin typeface="Calibri" panose="020F0502020204030204"/>
                <a:cs typeface="Calibri" panose="020F0502020204030204"/>
              </a:rPr>
              <a:t>ΚΑΙ</a:t>
            </a:r>
            <a:r>
              <a:rPr sz="1550" b="1" spc="-45">
                <a:latin typeface="Calibri" panose="020F0502020204030204"/>
                <a:cs typeface="Calibri" panose="020F0502020204030204"/>
              </a:rPr>
              <a:t> </a:t>
            </a:r>
            <a:r>
              <a:rPr lang="el-GR" sz="1550" b="1" spc="-45" dirty="0" smtClean="0">
                <a:latin typeface="Calibri" panose="020F0502020204030204"/>
                <a:cs typeface="Calibri" panose="020F0502020204030204"/>
              </a:rPr>
              <a:t>ΜΕ</a:t>
            </a:r>
            <a:r>
              <a:rPr lang="el-GR" sz="1550" b="1" dirty="0" smtClean="0">
                <a:latin typeface="Calibri" panose="020F0502020204030204"/>
                <a:cs typeface="Calibri" panose="020F0502020204030204"/>
              </a:rPr>
              <a:t> </a:t>
            </a:r>
            <a:r>
              <a:rPr sz="1550" b="1" smtClean="0">
                <a:latin typeface="Calibri" panose="020F0502020204030204"/>
                <a:cs typeface="Calibri" panose="020F0502020204030204"/>
              </a:rPr>
              <a:t>ΣΤΡΟΦΗ</a:t>
            </a:r>
            <a:r>
              <a:rPr sz="1550" b="1" spc="-30" smtClean="0">
                <a:latin typeface="Calibri" panose="020F0502020204030204"/>
                <a:cs typeface="Calibri" panose="020F0502020204030204"/>
              </a:rPr>
              <a:t> </a:t>
            </a:r>
            <a:r>
              <a:rPr sz="1550" b="1" spc="-10">
                <a:latin typeface="Calibri" panose="020F0502020204030204"/>
                <a:cs typeface="Calibri" panose="020F0502020204030204"/>
              </a:rPr>
              <a:t>ΤΟΥ</a:t>
            </a:r>
            <a:r>
              <a:rPr sz="1550" b="1" spc="-30">
                <a:latin typeface="Calibri" panose="020F0502020204030204"/>
                <a:cs typeface="Calibri" panose="020F0502020204030204"/>
              </a:rPr>
              <a:t> </a:t>
            </a:r>
            <a:r>
              <a:rPr sz="1550" b="1" spc="-10" smtClean="0">
                <a:latin typeface="Calibri" panose="020F0502020204030204"/>
                <a:cs typeface="Calibri" panose="020F0502020204030204"/>
              </a:rPr>
              <a:t>ΕΜΒΟΛΙΣΚΟΥ</a:t>
            </a:r>
            <a:r>
              <a:rPr lang="el-GR" sz="1550" b="1" spc="-10" dirty="0" smtClean="0">
                <a:latin typeface="Calibri" panose="020F0502020204030204"/>
                <a:cs typeface="Calibri" panose="020F0502020204030204"/>
              </a:rPr>
              <a:t>,</a:t>
            </a:r>
            <a:r>
              <a:rPr sz="1550" b="1" spc="-30" smtClean="0">
                <a:latin typeface="Calibri" panose="020F0502020204030204"/>
                <a:cs typeface="Calibri" panose="020F0502020204030204"/>
              </a:rPr>
              <a:t> </a:t>
            </a:r>
            <a:r>
              <a:rPr sz="1550" b="1" dirty="0">
                <a:latin typeface="Calibri" panose="020F0502020204030204"/>
                <a:cs typeface="Calibri" panose="020F0502020204030204"/>
              </a:rPr>
              <a:t>ΕΙΤΕ</a:t>
            </a:r>
            <a:r>
              <a:rPr sz="1550" b="1" spc="-40" dirty="0">
                <a:latin typeface="Calibri" panose="020F0502020204030204"/>
                <a:cs typeface="Calibri" panose="020F0502020204030204"/>
              </a:rPr>
              <a:t> </a:t>
            </a:r>
            <a:r>
              <a:rPr sz="1550" b="1" dirty="0">
                <a:latin typeface="Calibri" panose="020F0502020204030204"/>
                <a:cs typeface="Calibri" panose="020F0502020204030204"/>
              </a:rPr>
              <a:t>ΑΠΟ</a:t>
            </a:r>
            <a:r>
              <a:rPr sz="1550" b="1" spc="-40" dirty="0">
                <a:latin typeface="Calibri" panose="020F0502020204030204"/>
                <a:cs typeface="Calibri" panose="020F0502020204030204"/>
              </a:rPr>
              <a:t> </a:t>
            </a:r>
            <a:r>
              <a:rPr sz="1550" b="1" dirty="0">
                <a:latin typeface="Calibri" panose="020F0502020204030204"/>
                <a:cs typeface="Calibri" panose="020F0502020204030204"/>
              </a:rPr>
              <a:t>ΤΟ</a:t>
            </a:r>
            <a:r>
              <a:rPr sz="1550" b="1" spc="-40" dirty="0">
                <a:latin typeface="Calibri" panose="020F0502020204030204"/>
                <a:cs typeface="Calibri" panose="020F0502020204030204"/>
              </a:rPr>
              <a:t> </a:t>
            </a:r>
            <a:r>
              <a:rPr sz="1550" b="1" dirty="0">
                <a:latin typeface="Calibri" panose="020F0502020204030204"/>
                <a:cs typeface="Calibri" panose="020F0502020204030204"/>
              </a:rPr>
              <a:t>ΧΕΙΡΙΣΤΗΡΙΟ</a:t>
            </a:r>
            <a:r>
              <a:rPr sz="1550" b="1" spc="-40" dirty="0">
                <a:latin typeface="Calibri" panose="020F0502020204030204"/>
                <a:cs typeface="Calibri" panose="020F0502020204030204"/>
              </a:rPr>
              <a:t> </a:t>
            </a:r>
            <a:r>
              <a:rPr sz="1550" b="1" dirty="0">
                <a:latin typeface="Calibri" panose="020F0502020204030204"/>
                <a:cs typeface="Calibri" panose="020F0502020204030204"/>
              </a:rPr>
              <a:t>ΚΑΙ</a:t>
            </a:r>
            <a:r>
              <a:rPr sz="1550" b="1" spc="-40" dirty="0">
                <a:latin typeface="Calibri" panose="020F0502020204030204"/>
                <a:cs typeface="Calibri" panose="020F0502020204030204"/>
              </a:rPr>
              <a:t> </a:t>
            </a:r>
            <a:r>
              <a:rPr sz="1550" b="1" spc="-25" dirty="0">
                <a:latin typeface="Calibri" panose="020F0502020204030204"/>
                <a:cs typeface="Calibri" panose="020F0502020204030204"/>
              </a:rPr>
              <a:t>ΤΗΝ </a:t>
            </a:r>
            <a:r>
              <a:rPr sz="1550" b="1" dirty="0">
                <a:latin typeface="Calibri" panose="020F0502020204030204"/>
                <a:cs typeface="Calibri" panose="020F0502020204030204"/>
              </a:rPr>
              <a:t>ΚΥΡΙΩΣ</a:t>
            </a:r>
            <a:r>
              <a:rPr sz="1550" b="1" spc="-40" dirty="0">
                <a:latin typeface="Calibri" panose="020F0502020204030204"/>
                <a:cs typeface="Calibri" panose="020F0502020204030204"/>
              </a:rPr>
              <a:t> </a:t>
            </a:r>
            <a:r>
              <a:rPr sz="1550" b="1" dirty="0">
                <a:latin typeface="Calibri" panose="020F0502020204030204"/>
                <a:cs typeface="Calibri" panose="020F0502020204030204"/>
              </a:rPr>
              <a:t>ΝΤΙΖΑ</a:t>
            </a:r>
            <a:r>
              <a:rPr sz="1550" b="1" spc="-35" dirty="0">
                <a:latin typeface="Calibri" panose="020F0502020204030204"/>
                <a:cs typeface="Calibri" panose="020F0502020204030204"/>
              </a:rPr>
              <a:t> </a:t>
            </a:r>
            <a:r>
              <a:rPr sz="1550" b="1" dirty="0">
                <a:latin typeface="Calibri" panose="020F0502020204030204"/>
                <a:cs typeface="Calibri" panose="020F0502020204030204"/>
              </a:rPr>
              <a:t>ΓΙΑ</a:t>
            </a:r>
            <a:r>
              <a:rPr sz="1550" b="1" spc="-30" dirty="0">
                <a:latin typeface="Calibri" panose="020F0502020204030204"/>
                <a:cs typeface="Calibri" panose="020F0502020204030204"/>
              </a:rPr>
              <a:t> </a:t>
            </a:r>
            <a:r>
              <a:rPr sz="1550" b="1" spc="-10" dirty="0">
                <a:latin typeface="Calibri" panose="020F0502020204030204"/>
                <a:cs typeface="Calibri" panose="020F0502020204030204"/>
              </a:rPr>
              <a:t>ΟΛΟΥΣ</a:t>
            </a:r>
            <a:r>
              <a:rPr sz="1550" b="1" spc="-25" dirty="0">
                <a:latin typeface="Calibri" panose="020F0502020204030204"/>
                <a:cs typeface="Calibri" panose="020F0502020204030204"/>
              </a:rPr>
              <a:t> </a:t>
            </a:r>
            <a:r>
              <a:rPr sz="1550" b="1" spc="-10" dirty="0">
                <a:latin typeface="Calibri" panose="020F0502020204030204"/>
                <a:cs typeface="Calibri" panose="020F0502020204030204"/>
              </a:rPr>
              <a:t>ΤΟΥΣ</a:t>
            </a:r>
            <a:r>
              <a:rPr sz="1550" b="1" spc="-25" dirty="0">
                <a:latin typeface="Calibri" panose="020F0502020204030204"/>
                <a:cs typeface="Calibri" panose="020F0502020204030204"/>
              </a:rPr>
              <a:t> </a:t>
            </a:r>
            <a:r>
              <a:rPr sz="1550" b="1" spc="-20" dirty="0">
                <a:latin typeface="Calibri" panose="020F0502020204030204"/>
                <a:cs typeface="Calibri" panose="020F0502020204030204"/>
              </a:rPr>
              <a:t>ΚΥΛΙΝΔΡΟΥΣ</a:t>
            </a:r>
            <a:r>
              <a:rPr sz="1550" b="1" spc="-25" dirty="0">
                <a:latin typeface="Calibri" panose="020F0502020204030204"/>
                <a:cs typeface="Calibri" panose="020F0502020204030204"/>
              </a:rPr>
              <a:t> </a:t>
            </a:r>
            <a:r>
              <a:rPr sz="1550" b="1" dirty="0">
                <a:latin typeface="Calibri" panose="020F0502020204030204"/>
                <a:cs typeface="Calibri" panose="020F0502020204030204"/>
              </a:rPr>
              <a:t>ΤΗΣ</a:t>
            </a:r>
            <a:r>
              <a:rPr sz="1550" b="1" spc="-25" dirty="0">
                <a:latin typeface="Calibri" panose="020F0502020204030204"/>
                <a:cs typeface="Calibri" panose="020F0502020204030204"/>
              </a:rPr>
              <a:t> </a:t>
            </a:r>
            <a:r>
              <a:rPr sz="1550" b="1" spc="-10" dirty="0">
                <a:latin typeface="Calibri" panose="020F0502020204030204"/>
                <a:cs typeface="Calibri" panose="020F0502020204030204"/>
              </a:rPr>
              <a:t>ΜΗΧΑΝΗΣ.</a:t>
            </a:r>
            <a:endParaRPr sz="1550">
              <a:latin typeface="Calibri" panose="020F0502020204030204"/>
              <a:cs typeface="Calibri" panose="020F0502020204030204"/>
            </a:endParaRPr>
          </a:p>
          <a:p>
            <a:pPr marL="345440" marR="5080" indent="-332740">
              <a:lnSpc>
                <a:spcPct val="100000"/>
              </a:lnSpc>
              <a:spcBef>
                <a:spcPts val="300"/>
              </a:spcBef>
              <a:buAutoNum type="arabicPeriod"/>
              <a:tabLst>
                <a:tab pos="344805" algn="l"/>
                <a:tab pos="345440" algn="l"/>
              </a:tabLst>
            </a:pPr>
            <a:r>
              <a:rPr sz="1550" b="1" u="sng" spc="-10" dirty="0">
                <a:solidFill>
                  <a:srgbClr val="E36B09"/>
                </a:solidFill>
                <a:uFill>
                  <a:solidFill>
                    <a:srgbClr val="E36B09"/>
                  </a:solidFill>
                </a:uFill>
                <a:latin typeface="Calibri" panose="020F0502020204030204"/>
                <a:cs typeface="Calibri" panose="020F0502020204030204"/>
              </a:rPr>
              <a:t>ΡΥΘΜΙΣΗ</a:t>
            </a:r>
            <a:r>
              <a:rPr sz="1550" b="1" u="sng" spc="-35" dirty="0">
                <a:solidFill>
                  <a:srgbClr val="E36B09"/>
                </a:solidFill>
                <a:uFill>
                  <a:solidFill>
                    <a:srgbClr val="E36B09"/>
                  </a:solidFill>
                </a:uFill>
                <a:latin typeface="Calibri" panose="020F0502020204030204"/>
                <a:cs typeface="Calibri" panose="020F0502020204030204"/>
              </a:rPr>
              <a:t> </a:t>
            </a:r>
            <a:r>
              <a:rPr sz="1550" b="1" u="sng" dirty="0">
                <a:solidFill>
                  <a:srgbClr val="E36B09"/>
                </a:solidFill>
                <a:uFill>
                  <a:solidFill>
                    <a:srgbClr val="E36B09"/>
                  </a:solidFill>
                </a:uFill>
                <a:latin typeface="Calibri" panose="020F0502020204030204"/>
                <a:cs typeface="Calibri" panose="020F0502020204030204"/>
              </a:rPr>
              <a:t>ΠΡΟΠΟΡΙΑΣ</a:t>
            </a:r>
            <a:r>
              <a:rPr sz="1550" b="1" spc="320" dirty="0">
                <a:solidFill>
                  <a:srgbClr val="E36B09"/>
                </a:solidFill>
                <a:latin typeface="Calibri" panose="020F0502020204030204"/>
                <a:cs typeface="Calibri" panose="020F0502020204030204"/>
              </a:rPr>
              <a:t> </a:t>
            </a:r>
            <a:r>
              <a:rPr sz="1550" b="1" dirty="0">
                <a:latin typeface="Calibri" panose="020F0502020204030204"/>
                <a:cs typeface="Calibri" panose="020F0502020204030204"/>
              </a:rPr>
              <a:t>Η</a:t>
            </a:r>
            <a:r>
              <a:rPr sz="1550" b="1" spc="-30" dirty="0">
                <a:latin typeface="Calibri" panose="020F0502020204030204"/>
                <a:cs typeface="Calibri" panose="020F0502020204030204"/>
              </a:rPr>
              <a:t> </a:t>
            </a:r>
            <a:r>
              <a:rPr sz="1550" b="1" dirty="0">
                <a:latin typeface="Calibri" panose="020F0502020204030204"/>
                <a:cs typeface="Calibri" panose="020F0502020204030204"/>
              </a:rPr>
              <a:t>ΟΠΟΙΑ</a:t>
            </a:r>
            <a:r>
              <a:rPr sz="1550" b="1" spc="-30" dirty="0">
                <a:latin typeface="Calibri" panose="020F0502020204030204"/>
                <a:cs typeface="Calibri" panose="020F0502020204030204"/>
              </a:rPr>
              <a:t> </a:t>
            </a:r>
            <a:r>
              <a:rPr sz="1550" b="1" spc="-20" dirty="0">
                <a:latin typeface="Calibri" panose="020F0502020204030204"/>
                <a:cs typeface="Calibri" panose="020F0502020204030204"/>
              </a:rPr>
              <a:t>ΓΙΝΕΤΑΙ</a:t>
            </a:r>
            <a:r>
              <a:rPr sz="1550" b="1" spc="-25" dirty="0">
                <a:latin typeface="Calibri" panose="020F0502020204030204"/>
                <a:cs typeface="Calibri" panose="020F0502020204030204"/>
              </a:rPr>
              <a:t> </a:t>
            </a:r>
            <a:r>
              <a:rPr sz="1550" b="1">
                <a:latin typeface="Calibri" panose="020F0502020204030204"/>
                <a:cs typeface="Calibri" panose="020F0502020204030204"/>
              </a:rPr>
              <a:t>ΓΙΑ</a:t>
            </a:r>
            <a:r>
              <a:rPr sz="1550" b="1" spc="-30">
                <a:latin typeface="Calibri" panose="020F0502020204030204"/>
                <a:cs typeface="Calibri" panose="020F0502020204030204"/>
              </a:rPr>
              <a:t> </a:t>
            </a:r>
            <a:r>
              <a:rPr sz="1550" b="1" spc="-20" smtClean="0">
                <a:latin typeface="Calibri" panose="020F0502020204030204"/>
                <a:cs typeface="Calibri" panose="020F0502020204030204"/>
              </a:rPr>
              <a:t>ΜΕΤΑΒΟΛΗ</a:t>
            </a:r>
            <a:r>
              <a:rPr sz="1550" b="1" spc="-15" smtClean="0">
                <a:latin typeface="Calibri" panose="020F0502020204030204"/>
                <a:cs typeface="Calibri" panose="020F0502020204030204"/>
              </a:rPr>
              <a:t> </a:t>
            </a:r>
            <a:r>
              <a:rPr sz="1550" b="1">
                <a:latin typeface="Calibri" panose="020F0502020204030204"/>
                <a:cs typeface="Calibri" panose="020F0502020204030204"/>
              </a:rPr>
              <a:t>ΤΗΣ</a:t>
            </a:r>
            <a:r>
              <a:rPr sz="1550" b="1" spc="-20">
                <a:latin typeface="Calibri" panose="020F0502020204030204"/>
                <a:cs typeface="Calibri" panose="020F0502020204030204"/>
              </a:rPr>
              <a:t> </a:t>
            </a:r>
            <a:r>
              <a:rPr sz="1550" b="1" smtClean="0">
                <a:latin typeface="Calibri" panose="020F0502020204030204"/>
                <a:cs typeface="Calibri" panose="020F0502020204030204"/>
              </a:rPr>
              <a:t>ΘΕΣ</a:t>
            </a:r>
            <a:r>
              <a:rPr lang="el-GR" sz="1550" b="1" dirty="0" smtClean="0">
                <a:latin typeface="Calibri" panose="020F0502020204030204"/>
                <a:cs typeface="Calibri" panose="020F0502020204030204"/>
              </a:rPr>
              <a:t>Η</a:t>
            </a:r>
            <a:r>
              <a:rPr sz="1550" b="1" smtClean="0">
                <a:latin typeface="Calibri" panose="020F0502020204030204"/>
                <a:cs typeface="Calibri" panose="020F0502020204030204"/>
              </a:rPr>
              <a:t>Σ</a:t>
            </a:r>
            <a:r>
              <a:rPr sz="1550" b="1" spc="-20" smtClean="0">
                <a:latin typeface="Calibri" panose="020F0502020204030204"/>
                <a:cs typeface="Calibri" panose="020F0502020204030204"/>
              </a:rPr>
              <a:t> </a:t>
            </a:r>
            <a:r>
              <a:rPr sz="1550" b="1" dirty="0">
                <a:latin typeface="Calibri" panose="020F0502020204030204"/>
                <a:cs typeface="Calibri" panose="020F0502020204030204"/>
              </a:rPr>
              <a:t>ΤΩΝ</a:t>
            </a:r>
            <a:r>
              <a:rPr sz="1550" b="1" spc="-25" dirty="0">
                <a:latin typeface="Calibri" panose="020F0502020204030204"/>
                <a:cs typeface="Calibri" panose="020F0502020204030204"/>
              </a:rPr>
              <a:t> </a:t>
            </a:r>
            <a:r>
              <a:rPr sz="1550" b="1" dirty="0">
                <a:latin typeface="Calibri" panose="020F0502020204030204"/>
                <a:cs typeface="Calibri" panose="020F0502020204030204"/>
              </a:rPr>
              <a:t>ΕΜΒΟΛΙΣΚΩΝ</a:t>
            </a:r>
            <a:r>
              <a:rPr sz="1550" b="1" spc="-20" dirty="0">
                <a:latin typeface="Calibri" panose="020F0502020204030204"/>
                <a:cs typeface="Calibri" panose="020F0502020204030204"/>
              </a:rPr>
              <a:t> ΠΡΟΣ </a:t>
            </a:r>
            <a:r>
              <a:rPr sz="1550" b="1" spc="-10" dirty="0">
                <a:latin typeface="Calibri" panose="020F0502020204030204"/>
                <a:cs typeface="Calibri" panose="020F0502020204030204"/>
              </a:rPr>
              <a:t>ΤΟΥΣ</a:t>
            </a:r>
            <a:r>
              <a:rPr sz="1550" b="1" spc="-35" dirty="0">
                <a:latin typeface="Calibri" panose="020F0502020204030204"/>
                <a:cs typeface="Calibri" panose="020F0502020204030204"/>
              </a:rPr>
              <a:t> </a:t>
            </a:r>
            <a:r>
              <a:rPr sz="1550" b="1" spc="-20" dirty="0">
                <a:latin typeface="Calibri" panose="020F0502020204030204"/>
                <a:cs typeface="Calibri" panose="020F0502020204030204"/>
              </a:rPr>
              <a:t>ΚΥΛΙΝΔΡΟΥΣ </a:t>
            </a:r>
            <a:r>
              <a:rPr sz="1550" b="1">
                <a:latin typeface="Calibri" panose="020F0502020204030204"/>
                <a:cs typeface="Calibri" panose="020F0502020204030204"/>
              </a:rPr>
              <a:t>ΤΗΣ</a:t>
            </a:r>
            <a:r>
              <a:rPr sz="1550" b="1" spc="-25">
                <a:latin typeface="Calibri" panose="020F0502020204030204"/>
                <a:cs typeface="Calibri" panose="020F0502020204030204"/>
              </a:rPr>
              <a:t> </a:t>
            </a:r>
            <a:r>
              <a:rPr sz="1550" b="1" spc="-20" smtClean="0">
                <a:latin typeface="Calibri" panose="020F0502020204030204"/>
                <a:cs typeface="Calibri" panose="020F0502020204030204"/>
              </a:rPr>
              <a:t>ΑΝΤΛΙΑΣ</a:t>
            </a:r>
            <a:r>
              <a:rPr lang="el-GR" sz="1550" b="1" spc="-20" dirty="0" smtClean="0">
                <a:latin typeface="Calibri" panose="020F0502020204030204"/>
                <a:cs typeface="Calibri" panose="020F0502020204030204"/>
              </a:rPr>
              <a:t>,</a:t>
            </a:r>
            <a:r>
              <a:rPr sz="1550" b="1" spc="-20" smtClean="0">
                <a:latin typeface="Calibri" panose="020F0502020204030204"/>
                <a:cs typeface="Calibri" panose="020F0502020204030204"/>
              </a:rPr>
              <a:t> </a:t>
            </a:r>
            <a:r>
              <a:rPr sz="1550" b="1" dirty="0">
                <a:latin typeface="Calibri" panose="020F0502020204030204"/>
                <a:cs typeface="Calibri" panose="020F0502020204030204"/>
              </a:rPr>
              <a:t>ΕΙΤΕ</a:t>
            </a:r>
            <a:r>
              <a:rPr sz="1550" b="1" spc="-25" dirty="0">
                <a:latin typeface="Calibri" panose="020F0502020204030204"/>
                <a:cs typeface="Calibri" panose="020F0502020204030204"/>
              </a:rPr>
              <a:t> </a:t>
            </a:r>
            <a:r>
              <a:rPr sz="1550" b="1" dirty="0">
                <a:latin typeface="Calibri" panose="020F0502020204030204"/>
                <a:cs typeface="Calibri" panose="020F0502020204030204"/>
              </a:rPr>
              <a:t>ΔΙΑ</a:t>
            </a:r>
            <a:r>
              <a:rPr sz="1550" b="1" spc="-30" dirty="0">
                <a:latin typeface="Calibri" panose="020F0502020204030204"/>
                <a:cs typeface="Calibri" panose="020F0502020204030204"/>
              </a:rPr>
              <a:t> </a:t>
            </a:r>
            <a:r>
              <a:rPr sz="1550" b="1" dirty="0">
                <a:latin typeface="Calibri" panose="020F0502020204030204"/>
                <a:cs typeface="Calibri" panose="020F0502020204030204"/>
              </a:rPr>
              <a:t>ΠΕΡΙΣΤΡΟΦΗΣ</a:t>
            </a:r>
            <a:r>
              <a:rPr sz="1550" b="1" spc="-25" dirty="0">
                <a:latin typeface="Calibri" panose="020F0502020204030204"/>
                <a:cs typeface="Calibri" panose="020F0502020204030204"/>
              </a:rPr>
              <a:t> </a:t>
            </a:r>
            <a:r>
              <a:rPr sz="1550" b="1" spc="-10">
                <a:latin typeface="Calibri" panose="020F0502020204030204"/>
                <a:cs typeface="Calibri" panose="020F0502020204030204"/>
              </a:rPr>
              <a:t>ΤΟΥ</a:t>
            </a:r>
            <a:r>
              <a:rPr sz="1550" b="1" spc="-30">
                <a:latin typeface="Calibri" panose="020F0502020204030204"/>
                <a:cs typeface="Calibri" panose="020F0502020204030204"/>
              </a:rPr>
              <a:t> </a:t>
            </a:r>
            <a:r>
              <a:rPr sz="1550" b="1" smtClean="0">
                <a:latin typeface="Calibri" panose="020F0502020204030204"/>
                <a:cs typeface="Calibri" panose="020F0502020204030204"/>
              </a:rPr>
              <a:t>ΚΝΩΔΑΚΑ</a:t>
            </a:r>
            <a:r>
              <a:rPr lang="el-GR" sz="1550" b="1" dirty="0" smtClean="0">
                <a:latin typeface="Calibri" panose="020F0502020204030204"/>
                <a:cs typeface="Calibri" panose="020F0502020204030204"/>
              </a:rPr>
              <a:t>,</a:t>
            </a:r>
            <a:r>
              <a:rPr sz="1550" b="1" spc="-40" smtClean="0">
                <a:latin typeface="Calibri" panose="020F0502020204030204"/>
                <a:cs typeface="Calibri" panose="020F0502020204030204"/>
              </a:rPr>
              <a:t> </a:t>
            </a:r>
            <a:r>
              <a:rPr sz="1550" b="1">
                <a:latin typeface="Calibri" panose="020F0502020204030204"/>
                <a:cs typeface="Calibri" panose="020F0502020204030204"/>
              </a:rPr>
              <a:t>ΕΙΤΕ</a:t>
            </a:r>
            <a:r>
              <a:rPr sz="1550" b="1" spc="-30">
                <a:latin typeface="Calibri" panose="020F0502020204030204"/>
                <a:cs typeface="Calibri" panose="020F0502020204030204"/>
              </a:rPr>
              <a:t> </a:t>
            </a:r>
            <a:r>
              <a:rPr sz="1550" b="1" smtClean="0">
                <a:latin typeface="Calibri" panose="020F0502020204030204"/>
                <a:cs typeface="Calibri" panose="020F0502020204030204"/>
              </a:rPr>
              <a:t>ΜΕΣ</a:t>
            </a:r>
            <a:r>
              <a:rPr lang="el-GR" sz="1550" b="1" dirty="0" smtClean="0">
                <a:latin typeface="Calibri" panose="020F0502020204030204"/>
                <a:cs typeface="Calibri" panose="020F0502020204030204"/>
              </a:rPr>
              <a:t>Ω</a:t>
            </a:r>
            <a:r>
              <a:rPr sz="1550" b="1" spc="-35" smtClean="0">
                <a:latin typeface="Calibri" panose="020F0502020204030204"/>
                <a:cs typeface="Calibri" panose="020F0502020204030204"/>
              </a:rPr>
              <a:t> </a:t>
            </a:r>
            <a:r>
              <a:rPr sz="1550" b="1" spc="-25" smtClean="0">
                <a:latin typeface="Calibri" panose="020F0502020204030204"/>
                <a:cs typeface="Calibri" panose="020F0502020204030204"/>
              </a:rPr>
              <a:t> </a:t>
            </a:r>
            <a:r>
              <a:rPr sz="1550" b="1" spc="-10" smtClean="0">
                <a:latin typeface="Calibri" panose="020F0502020204030204"/>
                <a:cs typeface="Calibri" panose="020F0502020204030204"/>
              </a:rPr>
              <a:t>ΤΡΟΠΟ</a:t>
            </a:r>
            <a:r>
              <a:rPr lang="el-GR" sz="1550" b="1" spc="-10" dirty="0" smtClean="0">
                <a:latin typeface="Calibri" panose="020F0502020204030204"/>
                <a:cs typeface="Calibri" panose="020F0502020204030204"/>
              </a:rPr>
              <a:t>Υ</a:t>
            </a:r>
            <a:r>
              <a:rPr sz="1550" b="1" spc="-10" smtClean="0">
                <a:latin typeface="Calibri" panose="020F0502020204030204"/>
                <a:cs typeface="Calibri" panose="020F0502020204030204"/>
              </a:rPr>
              <a:t> </a:t>
            </a:r>
            <a:r>
              <a:rPr sz="1550" b="1" dirty="0">
                <a:latin typeface="Calibri" panose="020F0502020204030204"/>
                <a:cs typeface="Calibri" panose="020F0502020204030204"/>
              </a:rPr>
              <a:t>ΠΟΥ</a:t>
            </a:r>
            <a:r>
              <a:rPr sz="1550" b="1" spc="-50" dirty="0">
                <a:latin typeface="Calibri" panose="020F0502020204030204"/>
                <a:cs typeface="Calibri" panose="020F0502020204030204"/>
              </a:rPr>
              <a:t> </a:t>
            </a:r>
            <a:r>
              <a:rPr sz="1550" b="1" spc="-10" dirty="0">
                <a:latin typeface="Calibri" panose="020F0502020204030204"/>
                <a:cs typeface="Calibri" panose="020F0502020204030204"/>
              </a:rPr>
              <a:t>ΥΠΟΔΕΙΚΝΕΙΟΥΝ</a:t>
            </a:r>
            <a:r>
              <a:rPr sz="1550" b="1" spc="-40" dirty="0">
                <a:latin typeface="Calibri" panose="020F0502020204030204"/>
                <a:cs typeface="Calibri" panose="020F0502020204030204"/>
              </a:rPr>
              <a:t> </a:t>
            </a:r>
            <a:r>
              <a:rPr sz="1550" b="1" dirty="0">
                <a:latin typeface="Calibri" panose="020F0502020204030204"/>
                <a:cs typeface="Calibri" panose="020F0502020204030204"/>
              </a:rPr>
              <a:t>ΟΙ</a:t>
            </a:r>
            <a:r>
              <a:rPr sz="1550" b="1" spc="-40" dirty="0">
                <a:latin typeface="Calibri" panose="020F0502020204030204"/>
                <a:cs typeface="Calibri" panose="020F0502020204030204"/>
              </a:rPr>
              <a:t> </a:t>
            </a:r>
            <a:r>
              <a:rPr sz="1550" b="1" spc="-30" dirty="0">
                <a:latin typeface="Calibri" panose="020F0502020204030204"/>
                <a:cs typeface="Calibri" panose="020F0502020204030204"/>
              </a:rPr>
              <a:t>ΚΑΤΑΣΚΕΥΑΣΤΕΣ</a:t>
            </a:r>
            <a:r>
              <a:rPr sz="1550" b="1" spc="-25" dirty="0">
                <a:latin typeface="Calibri" panose="020F0502020204030204"/>
                <a:cs typeface="Calibri" panose="020F0502020204030204"/>
              </a:rPr>
              <a:t> </a:t>
            </a:r>
            <a:r>
              <a:rPr sz="1550" b="1" dirty="0">
                <a:latin typeface="Calibri" panose="020F0502020204030204"/>
                <a:cs typeface="Calibri" panose="020F0502020204030204"/>
              </a:rPr>
              <a:t>ΓΙΑ</a:t>
            </a:r>
            <a:r>
              <a:rPr sz="1550" b="1" spc="-35" dirty="0">
                <a:latin typeface="Calibri" panose="020F0502020204030204"/>
                <a:cs typeface="Calibri" panose="020F0502020204030204"/>
              </a:rPr>
              <a:t> </a:t>
            </a:r>
            <a:r>
              <a:rPr sz="1550" b="1">
                <a:latin typeface="Calibri" panose="020F0502020204030204"/>
                <a:cs typeface="Calibri" panose="020F0502020204030204"/>
              </a:rPr>
              <a:t>ΚΑΘΕ</a:t>
            </a:r>
            <a:r>
              <a:rPr sz="1550" b="1" spc="-35">
                <a:latin typeface="Calibri" panose="020F0502020204030204"/>
                <a:cs typeface="Calibri" panose="020F0502020204030204"/>
              </a:rPr>
              <a:t> </a:t>
            </a:r>
            <a:r>
              <a:rPr sz="1550" b="1" smtClean="0">
                <a:latin typeface="Calibri" panose="020F0502020204030204"/>
                <a:cs typeface="Calibri" panose="020F0502020204030204"/>
              </a:rPr>
              <a:t>ΤΥΠΟ</a:t>
            </a:r>
            <a:r>
              <a:rPr sz="1550" b="1" spc="-35" smtClean="0">
                <a:latin typeface="Calibri" panose="020F0502020204030204"/>
                <a:cs typeface="Calibri" panose="020F0502020204030204"/>
              </a:rPr>
              <a:t> </a:t>
            </a:r>
            <a:r>
              <a:rPr sz="1550" b="1" dirty="0">
                <a:latin typeface="Calibri" panose="020F0502020204030204"/>
                <a:cs typeface="Calibri" panose="020F0502020204030204"/>
              </a:rPr>
              <a:t>ΜΗΧΑΝΗΣ,</a:t>
            </a:r>
            <a:r>
              <a:rPr sz="1550" b="1" spc="-30" dirty="0">
                <a:latin typeface="Calibri" panose="020F0502020204030204"/>
                <a:cs typeface="Calibri" panose="020F0502020204030204"/>
              </a:rPr>
              <a:t> </a:t>
            </a:r>
            <a:r>
              <a:rPr sz="1550" b="1" dirty="0">
                <a:latin typeface="Calibri" panose="020F0502020204030204"/>
                <a:cs typeface="Calibri" panose="020F0502020204030204"/>
              </a:rPr>
              <a:t>Π.Χ.</a:t>
            </a:r>
            <a:r>
              <a:rPr sz="1550" b="1" spc="-40" dirty="0">
                <a:latin typeface="Calibri" panose="020F0502020204030204"/>
                <a:cs typeface="Calibri" panose="020F0502020204030204"/>
              </a:rPr>
              <a:t> </a:t>
            </a:r>
            <a:r>
              <a:rPr sz="1550" b="1" spc="-10" dirty="0">
                <a:latin typeface="Calibri" panose="020F0502020204030204"/>
                <a:cs typeface="Calibri" panose="020F0502020204030204"/>
              </a:rPr>
              <a:t>ΤΟΠΟΘΕΤΗΣΗ </a:t>
            </a:r>
            <a:r>
              <a:rPr sz="1550" b="1" dirty="0">
                <a:latin typeface="Calibri" panose="020F0502020204030204"/>
                <a:cs typeface="Calibri" panose="020F0502020204030204"/>
              </a:rPr>
              <a:t>ΠΡΟΣΘΗΚΩΝ</a:t>
            </a:r>
            <a:r>
              <a:rPr sz="1550" b="1" spc="-50" dirty="0">
                <a:latin typeface="Calibri" panose="020F0502020204030204"/>
                <a:cs typeface="Calibri" panose="020F0502020204030204"/>
              </a:rPr>
              <a:t> </a:t>
            </a:r>
            <a:r>
              <a:rPr sz="1550" b="1" dirty="0">
                <a:latin typeface="Calibri" panose="020F0502020204030204"/>
                <a:cs typeface="Calibri" panose="020F0502020204030204"/>
              </a:rPr>
              <a:t>ΠΟΥ</a:t>
            </a:r>
            <a:r>
              <a:rPr sz="1550" b="1" spc="-50" dirty="0">
                <a:latin typeface="Calibri" panose="020F0502020204030204"/>
                <a:cs typeface="Calibri" panose="020F0502020204030204"/>
              </a:rPr>
              <a:t> </a:t>
            </a:r>
            <a:r>
              <a:rPr sz="1550" b="1" spc="-25" dirty="0">
                <a:latin typeface="Calibri" panose="020F0502020204030204"/>
                <a:cs typeface="Calibri" panose="020F0502020204030204"/>
              </a:rPr>
              <a:t>ΜΕΤΑΒΑΛΟΥΝ</a:t>
            </a:r>
            <a:r>
              <a:rPr sz="1550" b="1" spc="-55" dirty="0">
                <a:latin typeface="Calibri" panose="020F0502020204030204"/>
                <a:cs typeface="Calibri" panose="020F0502020204030204"/>
              </a:rPr>
              <a:t> </a:t>
            </a:r>
            <a:r>
              <a:rPr sz="1550" b="1" dirty="0">
                <a:latin typeface="Calibri" panose="020F0502020204030204"/>
                <a:cs typeface="Calibri" panose="020F0502020204030204"/>
              </a:rPr>
              <a:t>ΤΗΝ</a:t>
            </a:r>
            <a:r>
              <a:rPr sz="1550" b="1" spc="-55" dirty="0">
                <a:latin typeface="Calibri" panose="020F0502020204030204"/>
                <a:cs typeface="Calibri" panose="020F0502020204030204"/>
              </a:rPr>
              <a:t> </a:t>
            </a:r>
            <a:r>
              <a:rPr sz="1550" b="1" dirty="0">
                <a:latin typeface="Calibri" panose="020F0502020204030204"/>
                <a:cs typeface="Calibri" panose="020F0502020204030204"/>
              </a:rPr>
              <a:t>ΘΕΣΗ</a:t>
            </a:r>
            <a:r>
              <a:rPr sz="1550" b="1" spc="-50" dirty="0">
                <a:latin typeface="Calibri" panose="020F0502020204030204"/>
                <a:cs typeface="Calibri" panose="020F0502020204030204"/>
              </a:rPr>
              <a:t> </a:t>
            </a:r>
            <a:r>
              <a:rPr sz="1550" b="1" spc="-10" dirty="0">
                <a:latin typeface="Calibri" panose="020F0502020204030204"/>
                <a:cs typeface="Calibri" panose="020F0502020204030204"/>
              </a:rPr>
              <a:t>ΤΟΥ</a:t>
            </a:r>
            <a:r>
              <a:rPr sz="1550" b="1" spc="-45" dirty="0">
                <a:latin typeface="Calibri" panose="020F0502020204030204"/>
                <a:cs typeface="Calibri" panose="020F0502020204030204"/>
              </a:rPr>
              <a:t> </a:t>
            </a:r>
            <a:r>
              <a:rPr sz="1550" b="1" spc="-10" dirty="0">
                <a:latin typeface="Calibri" panose="020F0502020204030204"/>
                <a:cs typeface="Calibri" panose="020F0502020204030204"/>
              </a:rPr>
              <a:t>ΕΜΒΟΛΙΣΚΟΥ</a:t>
            </a:r>
            <a:r>
              <a:rPr sz="1550" b="1" spc="-40" dirty="0">
                <a:latin typeface="Calibri" panose="020F0502020204030204"/>
                <a:cs typeface="Calibri" panose="020F0502020204030204"/>
              </a:rPr>
              <a:t> </a:t>
            </a:r>
            <a:r>
              <a:rPr sz="1550" b="1" dirty="0">
                <a:latin typeface="Calibri" panose="020F0502020204030204"/>
                <a:cs typeface="Calibri" panose="020F0502020204030204"/>
              </a:rPr>
              <a:t>ΠΡΟΣ</a:t>
            </a:r>
            <a:r>
              <a:rPr sz="1550" b="1" spc="-45" dirty="0">
                <a:latin typeface="Calibri" panose="020F0502020204030204"/>
                <a:cs typeface="Calibri" panose="020F0502020204030204"/>
              </a:rPr>
              <a:t> </a:t>
            </a:r>
            <a:r>
              <a:rPr sz="1550" b="1" dirty="0">
                <a:latin typeface="Calibri" panose="020F0502020204030204"/>
                <a:cs typeface="Calibri" panose="020F0502020204030204"/>
              </a:rPr>
              <a:t>ΤΟ</a:t>
            </a:r>
            <a:r>
              <a:rPr sz="1550" b="1" spc="-55" dirty="0">
                <a:latin typeface="Calibri" panose="020F0502020204030204"/>
                <a:cs typeface="Calibri" panose="020F0502020204030204"/>
              </a:rPr>
              <a:t> </a:t>
            </a:r>
            <a:r>
              <a:rPr sz="1550" b="1" dirty="0">
                <a:latin typeface="Calibri" panose="020F0502020204030204"/>
                <a:cs typeface="Calibri" panose="020F0502020204030204"/>
              </a:rPr>
              <a:t>ΧΙΤΩΝΙΟ,</a:t>
            </a:r>
            <a:r>
              <a:rPr sz="1550" b="1" spc="-45" dirty="0">
                <a:latin typeface="Calibri" panose="020F0502020204030204"/>
                <a:cs typeface="Calibri" panose="020F0502020204030204"/>
              </a:rPr>
              <a:t> </a:t>
            </a:r>
            <a:r>
              <a:rPr sz="1550" b="1" spc="-10" dirty="0">
                <a:latin typeface="Calibri" panose="020F0502020204030204"/>
                <a:cs typeface="Calibri" panose="020F0502020204030204"/>
              </a:rPr>
              <a:t>ΚΟΧΛΙΩΝ...</a:t>
            </a:r>
            <a:r>
              <a:rPr sz="1550" b="1" spc="-45" dirty="0">
                <a:latin typeface="Calibri" panose="020F0502020204030204"/>
                <a:cs typeface="Calibri" panose="020F0502020204030204"/>
              </a:rPr>
              <a:t> </a:t>
            </a:r>
            <a:r>
              <a:rPr sz="1550" b="1" spc="-50" dirty="0">
                <a:latin typeface="Calibri" panose="020F0502020204030204"/>
                <a:cs typeface="Calibri" panose="020F0502020204030204"/>
              </a:rPr>
              <a:t>Ο </a:t>
            </a:r>
            <a:r>
              <a:rPr sz="1550" b="1" dirty="0">
                <a:latin typeface="Calibri" panose="020F0502020204030204"/>
                <a:cs typeface="Calibri" panose="020F0502020204030204"/>
              </a:rPr>
              <a:t>ΧΡΟΝΟΣ</a:t>
            </a:r>
            <a:r>
              <a:rPr sz="1550" b="1" spc="-30" dirty="0">
                <a:latin typeface="Calibri" panose="020F0502020204030204"/>
                <a:cs typeface="Calibri" panose="020F0502020204030204"/>
              </a:rPr>
              <a:t> </a:t>
            </a:r>
            <a:r>
              <a:rPr sz="1550" b="1" dirty="0">
                <a:latin typeface="Calibri" panose="020F0502020204030204"/>
                <a:cs typeface="Calibri" panose="020F0502020204030204"/>
              </a:rPr>
              <a:t>ΠΟΥ</a:t>
            </a:r>
            <a:r>
              <a:rPr sz="1550" b="1" spc="-30" dirty="0">
                <a:latin typeface="Calibri" panose="020F0502020204030204"/>
                <a:cs typeface="Calibri" panose="020F0502020204030204"/>
              </a:rPr>
              <a:t> </a:t>
            </a:r>
            <a:r>
              <a:rPr sz="1550" b="1" dirty="0">
                <a:latin typeface="Calibri" panose="020F0502020204030204"/>
                <a:cs typeface="Calibri" panose="020F0502020204030204"/>
              </a:rPr>
              <a:t>ΚΑΘΟΡΙΖΕΙ</a:t>
            </a:r>
            <a:r>
              <a:rPr sz="1550" b="1" spc="-30" dirty="0">
                <a:latin typeface="Calibri" panose="020F0502020204030204"/>
                <a:cs typeface="Calibri" panose="020F0502020204030204"/>
              </a:rPr>
              <a:t> </a:t>
            </a:r>
            <a:r>
              <a:rPr sz="1550" b="1" dirty="0">
                <a:latin typeface="Calibri" panose="020F0502020204030204"/>
                <a:cs typeface="Calibri" panose="020F0502020204030204"/>
              </a:rPr>
              <a:t>ΤΗΝ</a:t>
            </a:r>
            <a:r>
              <a:rPr sz="1550" b="1" spc="-35" dirty="0">
                <a:latin typeface="Calibri" panose="020F0502020204030204"/>
                <a:cs typeface="Calibri" panose="020F0502020204030204"/>
              </a:rPr>
              <a:t> </a:t>
            </a:r>
            <a:r>
              <a:rPr sz="1550" b="1" dirty="0">
                <a:latin typeface="Calibri" panose="020F0502020204030204"/>
                <a:cs typeface="Calibri" panose="020F0502020204030204"/>
              </a:rPr>
              <a:t>ΣΤΙΓΜΗ</a:t>
            </a:r>
            <a:r>
              <a:rPr sz="1550" b="1" spc="-35" dirty="0">
                <a:latin typeface="Calibri" panose="020F0502020204030204"/>
                <a:cs typeface="Calibri" panose="020F0502020204030204"/>
              </a:rPr>
              <a:t> </a:t>
            </a:r>
            <a:r>
              <a:rPr sz="1550" b="1" dirty="0">
                <a:latin typeface="Calibri" panose="020F0502020204030204"/>
                <a:cs typeface="Calibri" panose="020F0502020204030204"/>
              </a:rPr>
              <a:t>ΠΟΥ</a:t>
            </a:r>
            <a:r>
              <a:rPr sz="1550" b="1" spc="-40" dirty="0">
                <a:latin typeface="Calibri" panose="020F0502020204030204"/>
                <a:cs typeface="Calibri" panose="020F0502020204030204"/>
              </a:rPr>
              <a:t> </a:t>
            </a:r>
            <a:r>
              <a:rPr sz="1550" b="1" dirty="0">
                <a:latin typeface="Calibri" panose="020F0502020204030204"/>
                <a:cs typeface="Calibri" panose="020F0502020204030204"/>
              </a:rPr>
              <a:t>ΑΡΧΙΖΕΙ</a:t>
            </a:r>
            <a:r>
              <a:rPr sz="1550" b="1" spc="-40" dirty="0">
                <a:latin typeface="Calibri" panose="020F0502020204030204"/>
                <a:cs typeface="Calibri" panose="020F0502020204030204"/>
              </a:rPr>
              <a:t> </a:t>
            </a:r>
            <a:r>
              <a:rPr sz="1550" b="1" dirty="0">
                <a:latin typeface="Calibri" panose="020F0502020204030204"/>
                <a:cs typeface="Calibri" panose="020F0502020204030204"/>
              </a:rPr>
              <a:t>Η</a:t>
            </a:r>
            <a:r>
              <a:rPr sz="1550" b="1" spc="-45" dirty="0">
                <a:latin typeface="Calibri" panose="020F0502020204030204"/>
                <a:cs typeface="Calibri" panose="020F0502020204030204"/>
              </a:rPr>
              <a:t> </a:t>
            </a:r>
            <a:r>
              <a:rPr sz="1550" b="1" dirty="0">
                <a:latin typeface="Calibri" panose="020F0502020204030204"/>
                <a:cs typeface="Calibri" panose="020F0502020204030204"/>
              </a:rPr>
              <a:t>ΕΓΧΥΣΗ</a:t>
            </a:r>
            <a:r>
              <a:rPr sz="1550" b="1" spc="-40" dirty="0">
                <a:latin typeface="Calibri" panose="020F0502020204030204"/>
                <a:cs typeface="Calibri" panose="020F0502020204030204"/>
              </a:rPr>
              <a:t> </a:t>
            </a:r>
            <a:r>
              <a:rPr sz="1550" b="1" dirty="0">
                <a:latin typeface="Calibri" panose="020F0502020204030204"/>
                <a:cs typeface="Calibri" panose="020F0502020204030204"/>
              </a:rPr>
              <a:t>ΣΥΜΦΩΝΑ</a:t>
            </a:r>
            <a:r>
              <a:rPr sz="1550" b="1" spc="-40" dirty="0">
                <a:latin typeface="Calibri" panose="020F0502020204030204"/>
                <a:cs typeface="Calibri" panose="020F0502020204030204"/>
              </a:rPr>
              <a:t> </a:t>
            </a:r>
            <a:r>
              <a:rPr sz="1550" b="1" dirty="0">
                <a:latin typeface="Calibri" panose="020F0502020204030204"/>
                <a:cs typeface="Calibri" panose="020F0502020204030204"/>
              </a:rPr>
              <a:t>ΜΕ</a:t>
            </a:r>
            <a:r>
              <a:rPr sz="1550" b="1" spc="-35" dirty="0">
                <a:latin typeface="Calibri" panose="020F0502020204030204"/>
                <a:cs typeface="Calibri" panose="020F0502020204030204"/>
              </a:rPr>
              <a:t> </a:t>
            </a:r>
            <a:r>
              <a:rPr sz="1550" b="1" dirty="0">
                <a:latin typeface="Calibri" panose="020F0502020204030204"/>
                <a:cs typeface="Calibri" panose="020F0502020204030204"/>
              </a:rPr>
              <a:t>ΤΙΣ</a:t>
            </a:r>
            <a:r>
              <a:rPr sz="1550" b="1" spc="-30" dirty="0">
                <a:latin typeface="Calibri" panose="020F0502020204030204"/>
                <a:cs typeface="Calibri" panose="020F0502020204030204"/>
              </a:rPr>
              <a:t> </a:t>
            </a:r>
            <a:r>
              <a:rPr sz="1550" b="1" dirty="0">
                <a:latin typeface="Calibri" panose="020F0502020204030204"/>
                <a:cs typeface="Calibri" panose="020F0502020204030204"/>
              </a:rPr>
              <a:t>ΜΟΙΡΕΣ</a:t>
            </a:r>
            <a:r>
              <a:rPr sz="1550" b="1" spc="-25" dirty="0">
                <a:latin typeface="Calibri" panose="020F0502020204030204"/>
                <a:cs typeface="Calibri" panose="020F0502020204030204"/>
              </a:rPr>
              <a:t> ΤΟΥ </a:t>
            </a:r>
            <a:r>
              <a:rPr sz="1550" b="1" spc="-35" dirty="0">
                <a:latin typeface="Calibri" panose="020F0502020204030204"/>
                <a:cs typeface="Calibri" panose="020F0502020204030204"/>
              </a:rPr>
              <a:t>ΣΦΟΝΔΥΛΟΥ </a:t>
            </a:r>
            <a:r>
              <a:rPr sz="1550" b="1" spc="-20" dirty="0">
                <a:latin typeface="Calibri" panose="020F0502020204030204"/>
                <a:cs typeface="Calibri" panose="020F0502020204030204"/>
              </a:rPr>
              <a:t>ΓΙΝΕΤΑΙ</a:t>
            </a:r>
            <a:r>
              <a:rPr sz="1550" b="1" spc="-30" dirty="0">
                <a:latin typeface="Calibri" panose="020F0502020204030204"/>
                <a:cs typeface="Calibri" panose="020F0502020204030204"/>
              </a:rPr>
              <a:t> </a:t>
            </a:r>
            <a:r>
              <a:rPr sz="1550" b="1" dirty="0">
                <a:latin typeface="Calibri" panose="020F0502020204030204"/>
                <a:cs typeface="Calibri" panose="020F0502020204030204"/>
              </a:rPr>
              <a:t>ΜΕ</a:t>
            </a:r>
            <a:r>
              <a:rPr sz="1550" b="1" spc="-20" dirty="0">
                <a:latin typeface="Calibri" panose="020F0502020204030204"/>
                <a:cs typeface="Calibri" panose="020F0502020204030204"/>
              </a:rPr>
              <a:t> </a:t>
            </a:r>
            <a:r>
              <a:rPr sz="1550" b="1" dirty="0">
                <a:latin typeface="Calibri" panose="020F0502020204030204"/>
                <a:cs typeface="Calibri" panose="020F0502020204030204"/>
              </a:rPr>
              <a:t>ΤΙΣ</a:t>
            </a:r>
            <a:r>
              <a:rPr sz="1550" b="1" spc="-15" dirty="0">
                <a:latin typeface="Calibri" panose="020F0502020204030204"/>
                <a:cs typeface="Calibri" panose="020F0502020204030204"/>
              </a:rPr>
              <a:t> </a:t>
            </a:r>
            <a:r>
              <a:rPr sz="1550" b="1" dirty="0">
                <a:latin typeface="Calibri" panose="020F0502020204030204"/>
                <a:cs typeface="Calibri" panose="020F0502020204030204"/>
              </a:rPr>
              <a:t>ΥΠΟΔΕΙΞΕΙΣ</a:t>
            </a:r>
            <a:r>
              <a:rPr sz="1550" b="1" spc="-10" dirty="0">
                <a:latin typeface="Calibri" panose="020F0502020204030204"/>
                <a:cs typeface="Calibri" panose="020F0502020204030204"/>
              </a:rPr>
              <a:t> </a:t>
            </a:r>
            <a:r>
              <a:rPr sz="1550" b="1" dirty="0">
                <a:latin typeface="Calibri" panose="020F0502020204030204"/>
                <a:cs typeface="Calibri" panose="020F0502020204030204"/>
              </a:rPr>
              <a:t>ΤΩΝ</a:t>
            </a:r>
            <a:r>
              <a:rPr sz="1550" b="1" spc="-30" dirty="0">
                <a:latin typeface="Calibri" panose="020F0502020204030204"/>
                <a:cs typeface="Calibri" panose="020F0502020204030204"/>
              </a:rPr>
              <a:t> ΚΑΤΑΣΚΕΥΑΣΤΩΝ</a:t>
            </a:r>
            <a:r>
              <a:rPr sz="1550" b="1" spc="-15" dirty="0">
                <a:latin typeface="Calibri" panose="020F0502020204030204"/>
                <a:cs typeface="Calibri" panose="020F0502020204030204"/>
              </a:rPr>
              <a:t> </a:t>
            </a:r>
            <a:r>
              <a:rPr sz="1550" b="1" spc="-10">
                <a:latin typeface="Calibri" panose="020F0502020204030204"/>
                <a:cs typeface="Calibri" panose="020F0502020204030204"/>
              </a:rPr>
              <a:t>(</a:t>
            </a:r>
            <a:r>
              <a:rPr sz="1550" b="1" spc="-10" smtClean="0">
                <a:latin typeface="Calibri" panose="020F0502020204030204"/>
                <a:cs typeface="Calibri" panose="020F0502020204030204"/>
              </a:rPr>
              <a:t>ΠΡΟΠΟΡΙΑ</a:t>
            </a:r>
            <a:r>
              <a:rPr sz="1550" b="1" spc="-10" dirty="0">
                <a:latin typeface="Calibri" panose="020F0502020204030204"/>
                <a:cs typeface="Calibri" panose="020F0502020204030204"/>
              </a:rPr>
              <a:t>).</a:t>
            </a:r>
            <a:endParaRPr sz="1550">
              <a:latin typeface="Calibri" panose="020F0502020204030204"/>
              <a:cs typeface="Calibri" panose="020F0502020204030204"/>
            </a:endParaRPr>
          </a:p>
        </p:txBody>
      </p:sp>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96740" y="1400809"/>
            <a:ext cx="4570730" cy="5406608"/>
          </a:xfrm>
          <a:prstGeom prst="rect">
            <a:avLst/>
          </a:prstGeom>
        </p:spPr>
        <p:txBody>
          <a:bodyPr vert="horz" wrap="square" lIns="0" tIns="12700" rIns="0" bIns="0" rtlCol="0">
            <a:spAutoFit/>
          </a:bodyPr>
          <a:lstStyle/>
          <a:p>
            <a:pPr marL="12700">
              <a:lnSpc>
                <a:spcPct val="100000"/>
              </a:lnSpc>
              <a:spcBef>
                <a:spcPts val="100"/>
              </a:spcBef>
            </a:pPr>
            <a:r>
              <a:rPr sz="1800" b="1" u="sng">
                <a:solidFill>
                  <a:srgbClr val="FF0000"/>
                </a:solidFill>
                <a:uFill>
                  <a:solidFill>
                    <a:srgbClr val="FF0000"/>
                  </a:solidFill>
                </a:uFill>
                <a:latin typeface="Arial" panose="020B0604020202020204"/>
                <a:cs typeface="Arial" panose="020B0604020202020204"/>
              </a:rPr>
              <a:t>ΡΥΘΜΙΣΗ</a:t>
            </a:r>
            <a:r>
              <a:rPr sz="1800" b="1" u="sng" spc="-70">
                <a:solidFill>
                  <a:srgbClr val="FF0000"/>
                </a:solidFill>
                <a:uFill>
                  <a:solidFill>
                    <a:srgbClr val="FF0000"/>
                  </a:solidFill>
                </a:uFill>
                <a:latin typeface="Arial" panose="020B0604020202020204"/>
                <a:cs typeface="Arial" panose="020B0604020202020204"/>
              </a:rPr>
              <a:t> </a:t>
            </a:r>
            <a:r>
              <a:rPr sz="1800" b="1" u="sng" smtClean="0">
                <a:solidFill>
                  <a:srgbClr val="FF0000"/>
                </a:solidFill>
                <a:uFill>
                  <a:solidFill>
                    <a:srgbClr val="FF0000"/>
                  </a:solidFill>
                </a:uFill>
                <a:latin typeface="Arial" panose="020B0604020202020204"/>
                <a:cs typeface="Arial" panose="020B0604020202020204"/>
              </a:rPr>
              <a:t>ΜΕΣΗ</a:t>
            </a:r>
            <a:r>
              <a:rPr lang="el-GR" sz="1800" b="1" u="sng" dirty="0" smtClean="0">
                <a:solidFill>
                  <a:srgbClr val="FF0000"/>
                </a:solidFill>
                <a:uFill>
                  <a:solidFill>
                    <a:srgbClr val="FF0000"/>
                  </a:solidFill>
                </a:uFill>
                <a:latin typeface="Arial" panose="020B0604020202020204"/>
                <a:cs typeface="Arial" panose="020B0604020202020204"/>
              </a:rPr>
              <a:t>Σ</a:t>
            </a:r>
            <a:r>
              <a:rPr sz="1800" b="1" u="sng" spc="-55" smtClean="0">
                <a:solidFill>
                  <a:srgbClr val="FF0000"/>
                </a:solidFill>
                <a:uFill>
                  <a:solidFill>
                    <a:srgbClr val="FF0000"/>
                  </a:solidFill>
                </a:uFill>
                <a:latin typeface="Arial" panose="020B0604020202020204"/>
                <a:cs typeface="Arial" panose="020B0604020202020204"/>
              </a:rPr>
              <a:t> </a:t>
            </a:r>
            <a:r>
              <a:rPr sz="1800" b="1" u="sng" smtClean="0">
                <a:solidFill>
                  <a:srgbClr val="FF0000"/>
                </a:solidFill>
                <a:uFill>
                  <a:solidFill>
                    <a:srgbClr val="FF0000"/>
                  </a:solidFill>
                </a:uFill>
                <a:latin typeface="Arial" panose="020B0604020202020204"/>
                <a:cs typeface="Arial" panose="020B0604020202020204"/>
              </a:rPr>
              <a:t>ΕΝΔΕΙΚΝΥΜΕΝΗ</a:t>
            </a:r>
            <a:r>
              <a:rPr lang="el-GR" sz="1800" b="1" u="sng" dirty="0" smtClean="0">
                <a:solidFill>
                  <a:srgbClr val="FF0000"/>
                </a:solidFill>
                <a:uFill>
                  <a:solidFill>
                    <a:srgbClr val="FF0000"/>
                  </a:solidFill>
                </a:uFill>
                <a:latin typeface="Arial" panose="020B0604020202020204"/>
                <a:cs typeface="Arial" panose="020B0604020202020204"/>
              </a:rPr>
              <a:t>Σ</a:t>
            </a:r>
            <a:r>
              <a:rPr sz="1800" b="1" u="sng" spc="-55" smtClean="0">
                <a:solidFill>
                  <a:srgbClr val="FF0000"/>
                </a:solidFill>
                <a:uFill>
                  <a:solidFill>
                    <a:srgbClr val="FF0000"/>
                  </a:solidFill>
                </a:uFill>
                <a:latin typeface="Arial" panose="020B0604020202020204"/>
                <a:cs typeface="Arial" panose="020B0604020202020204"/>
              </a:rPr>
              <a:t> </a:t>
            </a:r>
            <a:r>
              <a:rPr sz="1800" b="1" u="sng" spc="-10" smtClean="0">
                <a:solidFill>
                  <a:srgbClr val="FF0000"/>
                </a:solidFill>
                <a:uFill>
                  <a:solidFill>
                    <a:srgbClr val="FF0000"/>
                  </a:solidFill>
                </a:uFill>
                <a:latin typeface="Arial" panose="020B0604020202020204"/>
                <a:cs typeface="Arial" panose="020B0604020202020204"/>
              </a:rPr>
              <a:t>ΠΙΕΣΗ</a:t>
            </a:r>
            <a:r>
              <a:rPr lang="el-GR" sz="1800" b="1" u="sng" spc="-10" dirty="0" smtClean="0">
                <a:solidFill>
                  <a:srgbClr val="FF0000"/>
                </a:solidFill>
                <a:uFill>
                  <a:solidFill>
                    <a:srgbClr val="FF0000"/>
                  </a:solidFill>
                </a:uFill>
                <a:latin typeface="Arial" panose="020B0604020202020204"/>
                <a:cs typeface="Arial" panose="020B0604020202020204"/>
              </a:rPr>
              <a:t>Σ</a:t>
            </a:r>
            <a:endParaRPr sz="1800">
              <a:latin typeface="Arial" panose="020B0604020202020204"/>
              <a:cs typeface="Arial" panose="020B0604020202020204"/>
            </a:endParaRPr>
          </a:p>
          <a:p>
            <a:pPr>
              <a:lnSpc>
                <a:spcPct val="100000"/>
              </a:lnSpc>
              <a:spcBef>
                <a:spcPts val="10"/>
              </a:spcBef>
            </a:pPr>
            <a:endParaRPr sz="1650">
              <a:latin typeface="Arial" panose="020B0604020202020204"/>
              <a:cs typeface="Arial" panose="020B0604020202020204"/>
            </a:endParaRPr>
          </a:p>
          <a:p>
            <a:pPr marL="12700" marR="22860">
              <a:lnSpc>
                <a:spcPct val="100000"/>
              </a:lnSpc>
            </a:pPr>
            <a:r>
              <a:rPr sz="1800" b="1" dirty="0">
                <a:latin typeface="Arial" panose="020B0604020202020204"/>
                <a:cs typeface="Arial" panose="020B0604020202020204"/>
              </a:rPr>
              <a:t>Η</a:t>
            </a:r>
            <a:r>
              <a:rPr sz="1800" b="1" spc="-25" dirty="0">
                <a:latin typeface="Arial" panose="020B0604020202020204"/>
                <a:cs typeface="Arial" panose="020B0604020202020204"/>
              </a:rPr>
              <a:t> </a:t>
            </a:r>
            <a:r>
              <a:rPr sz="1800" b="1" dirty="0">
                <a:latin typeface="Arial" panose="020B0604020202020204"/>
                <a:cs typeface="Arial" panose="020B0604020202020204"/>
              </a:rPr>
              <a:t>ΜΕΣΗ</a:t>
            </a:r>
            <a:r>
              <a:rPr sz="1800" b="1" spc="-20" dirty="0">
                <a:latin typeface="Arial" panose="020B0604020202020204"/>
                <a:cs typeface="Arial" panose="020B0604020202020204"/>
              </a:rPr>
              <a:t> </a:t>
            </a:r>
            <a:r>
              <a:rPr sz="1800" b="1">
                <a:latin typeface="Arial" panose="020B0604020202020204"/>
                <a:cs typeface="Arial" panose="020B0604020202020204"/>
              </a:rPr>
              <a:t>ΕΝΔΕΙΚΝΥΜΕΝΗ</a:t>
            </a:r>
            <a:r>
              <a:rPr sz="1800" b="1" spc="-20">
                <a:latin typeface="Arial" panose="020B0604020202020204"/>
                <a:cs typeface="Arial" panose="020B0604020202020204"/>
              </a:rPr>
              <a:t> </a:t>
            </a:r>
            <a:r>
              <a:rPr sz="1800" b="1" smtClean="0">
                <a:latin typeface="Arial" panose="020B0604020202020204"/>
                <a:cs typeface="Arial" panose="020B0604020202020204"/>
              </a:rPr>
              <a:t>ΠΙΕΣΗ</a:t>
            </a:r>
            <a:r>
              <a:rPr sz="1800" b="1" spc="-20" smtClean="0">
                <a:latin typeface="Arial" panose="020B0604020202020204"/>
                <a:cs typeface="Arial" panose="020B0604020202020204"/>
              </a:rPr>
              <a:t> </a:t>
            </a:r>
            <a:r>
              <a:rPr sz="1800" b="1" dirty="0">
                <a:latin typeface="Arial" panose="020B0604020202020204"/>
                <a:cs typeface="Arial" panose="020B0604020202020204"/>
              </a:rPr>
              <a:t>(</a:t>
            </a:r>
            <a:r>
              <a:rPr sz="1800" b="1" spc="-10" dirty="0">
                <a:latin typeface="Arial" panose="020B0604020202020204"/>
                <a:cs typeface="Arial" panose="020B0604020202020204"/>
              </a:rPr>
              <a:t> </a:t>
            </a:r>
            <a:r>
              <a:rPr sz="1800" b="1" dirty="0">
                <a:latin typeface="Arial" panose="020B0604020202020204"/>
                <a:cs typeface="Arial" panose="020B0604020202020204"/>
              </a:rPr>
              <a:t>Pι</a:t>
            </a:r>
            <a:r>
              <a:rPr sz="1800" b="1" spc="-10" dirty="0">
                <a:latin typeface="Arial" panose="020B0604020202020204"/>
                <a:cs typeface="Arial" panose="020B0604020202020204"/>
              </a:rPr>
              <a:t> </a:t>
            </a:r>
            <a:r>
              <a:rPr sz="1800" b="1" spc="-50" dirty="0">
                <a:latin typeface="Arial" panose="020B0604020202020204"/>
                <a:cs typeface="Arial" panose="020B0604020202020204"/>
              </a:rPr>
              <a:t>) </a:t>
            </a:r>
            <a:r>
              <a:rPr sz="1800" b="1" dirty="0">
                <a:latin typeface="Arial" panose="020B0604020202020204"/>
                <a:cs typeface="Arial" panose="020B0604020202020204"/>
              </a:rPr>
              <a:t>ΓΙΑ</a:t>
            </a:r>
            <a:r>
              <a:rPr sz="1800" b="1" spc="-100" dirty="0">
                <a:latin typeface="Arial" panose="020B0604020202020204"/>
                <a:cs typeface="Arial" panose="020B0604020202020204"/>
              </a:rPr>
              <a:t> </a:t>
            </a:r>
            <a:r>
              <a:rPr sz="1800" b="1" dirty="0">
                <a:latin typeface="Arial" panose="020B0604020202020204"/>
                <a:cs typeface="Arial" panose="020B0604020202020204"/>
              </a:rPr>
              <a:t>ΚΑΠΟΙΟ</a:t>
            </a:r>
            <a:r>
              <a:rPr sz="1800" b="1" spc="-45" dirty="0">
                <a:latin typeface="Arial" panose="020B0604020202020204"/>
                <a:cs typeface="Arial" panose="020B0604020202020204"/>
              </a:rPr>
              <a:t> </a:t>
            </a:r>
            <a:r>
              <a:rPr sz="1800" b="1" dirty="0">
                <a:latin typeface="Arial" panose="020B0604020202020204"/>
                <a:cs typeface="Arial" panose="020B0604020202020204"/>
              </a:rPr>
              <a:t>ΣΥΓΚΕΚΡΙΜΕΝΟ</a:t>
            </a:r>
            <a:r>
              <a:rPr sz="1800" b="1" spc="-40" dirty="0">
                <a:latin typeface="Arial" panose="020B0604020202020204"/>
                <a:cs typeface="Arial" panose="020B0604020202020204"/>
              </a:rPr>
              <a:t> </a:t>
            </a:r>
            <a:r>
              <a:rPr sz="1800" b="1" spc="-10" dirty="0">
                <a:latin typeface="Arial" panose="020B0604020202020204"/>
                <a:cs typeface="Arial" panose="020B0604020202020204"/>
              </a:rPr>
              <a:t>ΚΥΛΙΝΔΡΟ </a:t>
            </a:r>
            <a:r>
              <a:rPr sz="1800" b="1" spc="-20">
                <a:latin typeface="Arial" panose="020B0604020202020204"/>
                <a:cs typeface="Arial" panose="020B0604020202020204"/>
              </a:rPr>
              <a:t>ΡΥΘΜΙΖΕΤΑΙ</a:t>
            </a:r>
            <a:r>
              <a:rPr sz="1800" b="1" spc="-55">
                <a:latin typeface="Arial" panose="020B0604020202020204"/>
                <a:cs typeface="Arial" panose="020B0604020202020204"/>
              </a:rPr>
              <a:t> </a:t>
            </a:r>
            <a:r>
              <a:rPr lang="el-GR" b="1" spc="-55" dirty="0" smtClean="0">
                <a:latin typeface="Arial" panose="020B0604020202020204"/>
                <a:cs typeface="Arial" panose="020B0604020202020204"/>
              </a:rPr>
              <a:t>ΑΠΌ </a:t>
            </a:r>
            <a:r>
              <a:rPr sz="1800" b="1" smtClean="0">
                <a:latin typeface="Arial" panose="020B0604020202020204"/>
                <a:cs typeface="Arial" panose="020B0604020202020204"/>
              </a:rPr>
              <a:t>ΤΟΝ</a:t>
            </a:r>
            <a:r>
              <a:rPr sz="1800" b="1" spc="-45" smtClean="0">
                <a:latin typeface="Arial" panose="020B0604020202020204"/>
                <a:cs typeface="Arial" panose="020B0604020202020204"/>
              </a:rPr>
              <a:t> </a:t>
            </a:r>
            <a:r>
              <a:rPr sz="1800" b="1" spc="-10" dirty="0">
                <a:latin typeface="Arial" panose="020B0604020202020204"/>
                <a:cs typeface="Arial" panose="020B0604020202020204"/>
              </a:rPr>
              <a:t>ΚΑΝΟΝΑ</a:t>
            </a:r>
            <a:r>
              <a:rPr sz="1800" b="1" spc="-90"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5" dirty="0">
                <a:latin typeface="Arial" panose="020B0604020202020204"/>
                <a:cs typeface="Arial" panose="020B0604020202020204"/>
              </a:rPr>
              <a:t> </a:t>
            </a:r>
            <a:r>
              <a:rPr sz="1800" b="1" spc="-10" dirty="0">
                <a:latin typeface="Arial" panose="020B0604020202020204"/>
                <a:cs typeface="Arial" panose="020B0604020202020204"/>
              </a:rPr>
              <a:t>ΔΕΙΚΤΗ </a:t>
            </a:r>
            <a:r>
              <a:rPr sz="1800" b="1" spc="-25" dirty="0">
                <a:latin typeface="Arial" panose="020B0604020202020204"/>
                <a:cs typeface="Arial" panose="020B0604020202020204"/>
              </a:rPr>
              <a:t>ΑΝΤΛΙΑΣ</a:t>
            </a:r>
            <a:r>
              <a:rPr sz="1800" b="1" spc="-80" dirty="0">
                <a:latin typeface="Arial" panose="020B0604020202020204"/>
                <a:cs typeface="Arial" panose="020B0604020202020204"/>
              </a:rPr>
              <a:t> </a:t>
            </a:r>
            <a:r>
              <a:rPr sz="1800" b="1" spc="-10" dirty="0">
                <a:latin typeface="Arial" panose="020B0604020202020204"/>
                <a:cs typeface="Arial" panose="020B0604020202020204"/>
              </a:rPr>
              <a:t>ΚΑΥΣΙΜΟΥ.</a:t>
            </a:r>
            <a:endParaRPr sz="1800">
              <a:latin typeface="Arial" panose="020B0604020202020204"/>
              <a:cs typeface="Arial" panose="020B0604020202020204"/>
            </a:endParaRPr>
          </a:p>
          <a:p>
            <a:pPr marL="12700" marR="5080">
              <a:lnSpc>
                <a:spcPct val="100000"/>
              </a:lnSpc>
            </a:pPr>
            <a:r>
              <a:rPr sz="1800" b="1" spc="-30" dirty="0">
                <a:latin typeface="Arial" panose="020B0604020202020204"/>
                <a:cs typeface="Arial" panose="020B0604020202020204"/>
              </a:rPr>
              <a:t>ΑΥΞΗΣΗ</a:t>
            </a:r>
            <a:r>
              <a:rPr sz="1800" b="1" spc="-45" dirty="0">
                <a:latin typeface="Arial" panose="020B0604020202020204"/>
                <a:cs typeface="Arial" panose="020B0604020202020204"/>
              </a:rPr>
              <a:t> </a:t>
            </a:r>
            <a:r>
              <a:rPr sz="1800" b="1" spc="-20" dirty="0">
                <a:latin typeface="Arial" panose="020B0604020202020204"/>
                <a:cs typeface="Arial" panose="020B0604020202020204"/>
              </a:rPr>
              <a:t>ΤΟΥ</a:t>
            </a:r>
            <a:r>
              <a:rPr sz="1800" b="1" spc="-95" dirty="0">
                <a:latin typeface="Arial" panose="020B0604020202020204"/>
                <a:cs typeface="Arial" panose="020B0604020202020204"/>
              </a:rPr>
              <a:t> </a:t>
            </a:r>
            <a:r>
              <a:rPr sz="1800" b="1" dirty="0">
                <a:latin typeface="Arial" panose="020B0604020202020204"/>
                <a:cs typeface="Arial" panose="020B0604020202020204"/>
              </a:rPr>
              <a:t>ΔΕΙΚΤΗ</a:t>
            </a:r>
            <a:r>
              <a:rPr sz="1800" b="1" spc="-30" dirty="0">
                <a:latin typeface="Arial" panose="020B0604020202020204"/>
                <a:cs typeface="Arial" panose="020B0604020202020204"/>
              </a:rPr>
              <a:t> </a:t>
            </a:r>
            <a:r>
              <a:rPr sz="1800" b="1" dirty="0">
                <a:latin typeface="Arial" panose="020B0604020202020204"/>
                <a:cs typeface="Arial" panose="020B0604020202020204"/>
              </a:rPr>
              <a:t>ΓΙΑ</a:t>
            </a:r>
            <a:r>
              <a:rPr sz="1800" b="1" spc="-80" dirty="0">
                <a:latin typeface="Arial" panose="020B0604020202020204"/>
                <a:cs typeface="Arial" panose="020B0604020202020204"/>
              </a:rPr>
              <a:t> </a:t>
            </a:r>
            <a:r>
              <a:rPr sz="1800" b="1">
                <a:latin typeface="Arial" panose="020B0604020202020204"/>
                <a:cs typeface="Arial" panose="020B0604020202020204"/>
              </a:rPr>
              <a:t>ΤΗΝ</a:t>
            </a:r>
            <a:r>
              <a:rPr sz="1800" b="1" spc="-55">
                <a:latin typeface="Arial" panose="020B0604020202020204"/>
                <a:cs typeface="Arial" panose="020B0604020202020204"/>
              </a:rPr>
              <a:t> </a:t>
            </a:r>
            <a:endParaRPr lang="el-GR" sz="1800" b="1" spc="-55" dirty="0" smtClean="0">
              <a:latin typeface="Arial" panose="020B0604020202020204"/>
              <a:cs typeface="Arial" panose="020B0604020202020204"/>
            </a:endParaRPr>
          </a:p>
          <a:p>
            <a:pPr marL="12700" marR="5080">
              <a:lnSpc>
                <a:spcPct val="100000"/>
              </a:lnSpc>
            </a:pPr>
            <a:r>
              <a:rPr sz="1800" b="1" spc="-10" smtClean="0">
                <a:latin typeface="Arial" panose="020B0604020202020204"/>
                <a:cs typeface="Arial" panose="020B0604020202020204"/>
              </a:rPr>
              <a:t>ΥΨΗΛΟΤΕ</a:t>
            </a:r>
            <a:r>
              <a:rPr sz="1800" b="1" smtClean="0">
                <a:latin typeface="Arial" panose="020B0604020202020204"/>
                <a:cs typeface="Arial" panose="020B0604020202020204"/>
              </a:rPr>
              <a:t>ΡΗ</a:t>
            </a:r>
            <a:r>
              <a:rPr sz="1800" b="1" spc="-30" smtClean="0">
                <a:latin typeface="Arial" panose="020B0604020202020204"/>
                <a:cs typeface="Arial" panose="020B0604020202020204"/>
              </a:rPr>
              <a:t> </a:t>
            </a:r>
            <a:r>
              <a:rPr sz="1800" b="1" dirty="0">
                <a:latin typeface="Arial" panose="020B0604020202020204"/>
                <a:cs typeface="Arial" panose="020B0604020202020204"/>
              </a:rPr>
              <a:t>Pι.</a:t>
            </a:r>
            <a:r>
              <a:rPr sz="1800" b="1" spc="-10" dirty="0">
                <a:latin typeface="Arial" panose="020B0604020202020204"/>
                <a:cs typeface="Arial" panose="020B0604020202020204"/>
              </a:rPr>
              <a:t> </a:t>
            </a:r>
            <a:r>
              <a:rPr sz="1800" b="1" dirty="0">
                <a:latin typeface="Arial" panose="020B0604020202020204"/>
                <a:cs typeface="Arial" panose="020B0604020202020204"/>
              </a:rPr>
              <a:t>ΜΕΙΩΣΗ</a:t>
            </a:r>
            <a:r>
              <a:rPr sz="1800" b="1" spc="-20" dirty="0">
                <a:latin typeface="Arial" panose="020B0604020202020204"/>
                <a:cs typeface="Arial" panose="020B0604020202020204"/>
              </a:rPr>
              <a:t> ΤΟΥ</a:t>
            </a:r>
            <a:r>
              <a:rPr sz="1800" b="1" spc="-85" dirty="0">
                <a:latin typeface="Arial" panose="020B0604020202020204"/>
                <a:cs typeface="Arial" panose="020B0604020202020204"/>
              </a:rPr>
              <a:t> </a:t>
            </a:r>
            <a:r>
              <a:rPr sz="1800" b="1" dirty="0">
                <a:latin typeface="Arial" panose="020B0604020202020204"/>
                <a:cs typeface="Arial" panose="020B0604020202020204"/>
              </a:rPr>
              <a:t>ΔΕΙΚΤΗ</a:t>
            </a:r>
            <a:r>
              <a:rPr sz="1800" b="1" spc="-20" dirty="0">
                <a:latin typeface="Arial" panose="020B0604020202020204"/>
                <a:cs typeface="Arial" panose="020B0604020202020204"/>
              </a:rPr>
              <a:t> </a:t>
            </a:r>
            <a:r>
              <a:rPr sz="1800" b="1">
                <a:latin typeface="Arial" panose="020B0604020202020204"/>
                <a:cs typeface="Arial" panose="020B0604020202020204"/>
              </a:rPr>
              <a:t>ΓΙΑ</a:t>
            </a:r>
            <a:r>
              <a:rPr sz="1800" b="1" spc="-55">
                <a:latin typeface="Arial" panose="020B0604020202020204"/>
                <a:cs typeface="Arial" panose="020B0604020202020204"/>
              </a:rPr>
              <a:t> </a:t>
            </a:r>
            <a:r>
              <a:rPr lang="el-GR" sz="1800" b="1" spc="-55" dirty="0" smtClean="0">
                <a:latin typeface="Arial" panose="020B0604020202020204"/>
                <a:cs typeface="Arial" panose="020B0604020202020204"/>
              </a:rPr>
              <a:t> ΤΗΝ </a:t>
            </a:r>
            <a:r>
              <a:rPr sz="1800" b="1" spc="-10" smtClean="0">
                <a:latin typeface="Arial" panose="020B0604020202020204"/>
                <a:cs typeface="Arial" panose="020B0604020202020204"/>
              </a:rPr>
              <a:t>ΧΑΜΗ</a:t>
            </a:r>
            <a:r>
              <a:rPr sz="1800" b="1" smtClean="0">
                <a:latin typeface="Arial" panose="020B0604020202020204"/>
                <a:cs typeface="Arial" panose="020B0604020202020204"/>
              </a:rPr>
              <a:t>ΛΟΤΕΡΗ</a:t>
            </a:r>
            <a:r>
              <a:rPr sz="1800" b="1" spc="-70" smtClean="0">
                <a:latin typeface="Arial" panose="020B0604020202020204"/>
                <a:cs typeface="Arial" panose="020B0604020202020204"/>
              </a:rPr>
              <a:t> </a:t>
            </a:r>
            <a:r>
              <a:rPr sz="1800" b="1" spc="-25" dirty="0">
                <a:latin typeface="Arial" panose="020B0604020202020204"/>
                <a:cs typeface="Arial" panose="020B0604020202020204"/>
              </a:rPr>
              <a:t>Pι.</a:t>
            </a:r>
            <a:endParaRPr sz="1800">
              <a:latin typeface="Arial" panose="020B0604020202020204"/>
              <a:cs typeface="Arial" panose="020B0604020202020204"/>
            </a:endParaRPr>
          </a:p>
          <a:p>
            <a:pPr marL="12700">
              <a:lnSpc>
                <a:spcPct val="100000"/>
              </a:lnSpc>
            </a:pPr>
            <a:r>
              <a:rPr sz="1800" b="1" u="sng" spc="-10" smtClean="0">
                <a:solidFill>
                  <a:srgbClr val="FF0000"/>
                </a:solidFill>
                <a:uFill>
                  <a:solidFill>
                    <a:srgbClr val="FF0000"/>
                  </a:solidFill>
                </a:uFill>
                <a:latin typeface="Arial" panose="020B0604020202020204"/>
                <a:cs typeface="Arial" panose="020B0604020202020204"/>
              </a:rPr>
              <a:t>ΣΗΜΕΙΩΣΗ</a:t>
            </a:r>
            <a:endParaRPr sz="1800">
              <a:latin typeface="Arial" panose="020B0604020202020204"/>
              <a:cs typeface="Arial" panose="020B0604020202020204"/>
            </a:endParaRPr>
          </a:p>
          <a:p>
            <a:pPr marL="12700" marR="251460">
              <a:lnSpc>
                <a:spcPct val="100000"/>
              </a:lnSpc>
            </a:pPr>
            <a:r>
              <a:rPr sz="1800" b="1" dirty="0">
                <a:latin typeface="Arial" panose="020B0604020202020204"/>
                <a:cs typeface="Arial" panose="020B0604020202020204"/>
              </a:rPr>
              <a:t>Η</a:t>
            </a:r>
            <a:r>
              <a:rPr sz="1800" b="1" spc="-40" dirty="0">
                <a:latin typeface="Arial" panose="020B0604020202020204"/>
                <a:cs typeface="Arial" panose="020B0604020202020204"/>
              </a:rPr>
              <a:t> </a:t>
            </a:r>
            <a:r>
              <a:rPr sz="1800" b="1" dirty="0">
                <a:latin typeface="Arial" panose="020B0604020202020204"/>
                <a:cs typeface="Arial" panose="020B0604020202020204"/>
              </a:rPr>
              <a:t>ΜΕΣΗ</a:t>
            </a:r>
            <a:r>
              <a:rPr sz="1800" b="1" spc="-25" dirty="0">
                <a:latin typeface="Arial" panose="020B0604020202020204"/>
                <a:cs typeface="Arial" panose="020B0604020202020204"/>
              </a:rPr>
              <a:t> </a:t>
            </a:r>
            <a:r>
              <a:rPr sz="1800" b="1" dirty="0">
                <a:latin typeface="Arial" panose="020B0604020202020204"/>
                <a:cs typeface="Arial" panose="020B0604020202020204"/>
              </a:rPr>
              <a:t>ΕΝΔΕΙΚΝΥΜΕΝΗ</a:t>
            </a:r>
            <a:r>
              <a:rPr sz="1800" b="1" spc="-25" dirty="0">
                <a:latin typeface="Arial" panose="020B0604020202020204"/>
                <a:cs typeface="Arial" panose="020B0604020202020204"/>
              </a:rPr>
              <a:t> </a:t>
            </a:r>
            <a:r>
              <a:rPr sz="1800" b="1" dirty="0">
                <a:latin typeface="Arial" panose="020B0604020202020204"/>
                <a:cs typeface="Arial" panose="020B0604020202020204"/>
              </a:rPr>
              <a:t>ΠΙΕΣΗ</a:t>
            </a:r>
            <a:r>
              <a:rPr sz="1800" b="1" spc="-25" dirty="0">
                <a:latin typeface="Arial" panose="020B0604020202020204"/>
                <a:cs typeface="Arial" panose="020B0604020202020204"/>
              </a:rPr>
              <a:t> </a:t>
            </a:r>
            <a:r>
              <a:rPr sz="1800" b="1" spc="-10" dirty="0">
                <a:latin typeface="Arial" panose="020B0604020202020204"/>
                <a:cs typeface="Arial" panose="020B0604020202020204"/>
              </a:rPr>
              <a:t>ΕΙΝΑΙ ΜΙΑ</a:t>
            </a:r>
            <a:r>
              <a:rPr sz="1800" b="1" spc="-125" dirty="0">
                <a:latin typeface="Arial" panose="020B0604020202020204"/>
                <a:cs typeface="Arial" panose="020B0604020202020204"/>
              </a:rPr>
              <a:t> </a:t>
            </a:r>
            <a:r>
              <a:rPr sz="1800" b="1">
                <a:latin typeface="Arial" panose="020B0604020202020204"/>
                <a:cs typeface="Arial" panose="020B0604020202020204"/>
              </a:rPr>
              <a:t>ΑΠΟ</a:t>
            </a:r>
            <a:r>
              <a:rPr sz="1800" b="1" spc="-60">
                <a:latin typeface="Arial" panose="020B0604020202020204"/>
                <a:cs typeface="Arial" panose="020B0604020202020204"/>
              </a:rPr>
              <a:t> </a:t>
            </a:r>
            <a:r>
              <a:rPr sz="1800" b="1" smtClean="0">
                <a:latin typeface="Arial" panose="020B0604020202020204"/>
                <a:cs typeface="Arial" panose="020B0604020202020204"/>
              </a:rPr>
              <a:t>Τ</a:t>
            </a:r>
            <a:r>
              <a:rPr lang="el-GR" b="1" dirty="0">
                <a:latin typeface="Arial" panose="020B0604020202020204"/>
                <a:cs typeface="Arial" panose="020B0604020202020204"/>
              </a:rPr>
              <a:t>Ι</a:t>
            </a:r>
            <a:r>
              <a:rPr sz="1800" b="1" smtClean="0">
                <a:latin typeface="Arial" panose="020B0604020202020204"/>
                <a:cs typeface="Arial" panose="020B0604020202020204"/>
              </a:rPr>
              <a:t>Σ</a:t>
            </a:r>
            <a:r>
              <a:rPr sz="1800" b="1" spc="-30" smtClean="0">
                <a:latin typeface="Arial" panose="020B0604020202020204"/>
                <a:cs typeface="Arial" panose="020B0604020202020204"/>
              </a:rPr>
              <a:t> </a:t>
            </a:r>
            <a:r>
              <a:rPr sz="1800" b="1">
                <a:latin typeface="Arial" panose="020B0604020202020204"/>
                <a:cs typeface="Arial" panose="020B0604020202020204"/>
              </a:rPr>
              <a:t>ΠΙΟ</a:t>
            </a:r>
            <a:r>
              <a:rPr sz="1800" b="1" spc="-35">
                <a:latin typeface="Arial" panose="020B0604020202020204"/>
                <a:cs typeface="Arial" panose="020B0604020202020204"/>
              </a:rPr>
              <a:t> </a:t>
            </a:r>
            <a:r>
              <a:rPr sz="1800" b="1" spc="-10" smtClean="0">
                <a:latin typeface="Arial" panose="020B0604020202020204"/>
                <a:cs typeface="Arial" panose="020B0604020202020204"/>
              </a:rPr>
              <a:t>ΣΗΜΑΝΤΙΚ</a:t>
            </a:r>
            <a:r>
              <a:rPr lang="el-GR" sz="1800" b="1" spc="-10" dirty="0" smtClean="0">
                <a:latin typeface="Arial" panose="020B0604020202020204"/>
                <a:cs typeface="Arial" panose="020B0604020202020204"/>
              </a:rPr>
              <a:t>Ε</a:t>
            </a:r>
            <a:r>
              <a:rPr sz="1800" b="1" spc="-10" smtClean="0">
                <a:latin typeface="Arial" panose="020B0604020202020204"/>
                <a:cs typeface="Arial" panose="020B0604020202020204"/>
              </a:rPr>
              <a:t>Σ</a:t>
            </a:r>
            <a:r>
              <a:rPr sz="1800" b="1" spc="-25" smtClean="0">
                <a:latin typeface="Arial" panose="020B0604020202020204"/>
                <a:cs typeface="Arial" panose="020B0604020202020204"/>
              </a:rPr>
              <a:t> </a:t>
            </a:r>
            <a:r>
              <a:rPr sz="1800" b="1" spc="-50" dirty="0">
                <a:latin typeface="Arial" panose="020B0604020202020204"/>
                <a:cs typeface="Arial" panose="020B0604020202020204"/>
              </a:rPr>
              <a:t>ΠΑΡΑ- </a:t>
            </a:r>
            <a:r>
              <a:rPr sz="1800" b="1">
                <a:latin typeface="Arial" panose="020B0604020202020204"/>
                <a:cs typeface="Arial" panose="020B0604020202020204"/>
              </a:rPr>
              <a:t>ΜΕΤΡΟΥΣ</a:t>
            </a:r>
            <a:r>
              <a:rPr sz="1800" b="1" spc="-65">
                <a:latin typeface="Arial" panose="020B0604020202020204"/>
                <a:cs typeface="Arial" panose="020B0604020202020204"/>
              </a:rPr>
              <a:t> </a:t>
            </a:r>
            <a:r>
              <a:rPr lang="el-GR" sz="1800" b="1" spc="-65" dirty="0" smtClean="0">
                <a:latin typeface="Arial" panose="020B0604020202020204"/>
                <a:cs typeface="Arial" panose="020B0604020202020204"/>
              </a:rPr>
              <a:t> ΚΑΙ</a:t>
            </a:r>
            <a:r>
              <a:rPr lang="el-GR" b="1" spc="-65" dirty="0" smtClean="0">
                <a:latin typeface="Arial" panose="020B0604020202020204"/>
                <a:cs typeface="Arial" panose="020B0604020202020204"/>
              </a:rPr>
              <a:t> ΑΦΟΡΑ </a:t>
            </a:r>
            <a:r>
              <a:rPr sz="1800" b="1" smtClean="0">
                <a:latin typeface="Arial" panose="020B0604020202020204"/>
                <a:cs typeface="Arial" panose="020B0604020202020204"/>
              </a:rPr>
              <a:t>ΤΗΝ</a:t>
            </a:r>
            <a:r>
              <a:rPr sz="1800" b="1" spc="-55" smtClean="0">
                <a:latin typeface="Arial" panose="020B0604020202020204"/>
                <a:cs typeface="Arial" panose="020B0604020202020204"/>
              </a:rPr>
              <a:t> </a:t>
            </a:r>
            <a:r>
              <a:rPr sz="1800" b="1" spc="-10" dirty="0">
                <a:latin typeface="Arial" panose="020B0604020202020204"/>
                <a:cs typeface="Arial" panose="020B0604020202020204"/>
              </a:rPr>
              <a:t>ΚΑΛΗ</a:t>
            </a:r>
            <a:r>
              <a:rPr sz="1800" b="1" spc="-114" dirty="0">
                <a:latin typeface="Arial" panose="020B0604020202020204"/>
                <a:cs typeface="Arial" panose="020B0604020202020204"/>
              </a:rPr>
              <a:t> </a:t>
            </a:r>
            <a:r>
              <a:rPr sz="1800" b="1" spc="-10" dirty="0">
                <a:latin typeface="Arial" panose="020B0604020202020204"/>
                <a:cs typeface="Arial" panose="020B0604020202020204"/>
              </a:rPr>
              <a:t>ΑΠΟΔΟΣΗ</a:t>
            </a:r>
            <a:r>
              <a:rPr sz="1800" b="1" spc="-50" dirty="0">
                <a:latin typeface="Arial" panose="020B0604020202020204"/>
                <a:cs typeface="Arial" panose="020B0604020202020204"/>
              </a:rPr>
              <a:t> </a:t>
            </a:r>
            <a:r>
              <a:rPr sz="1800" b="1" spc="-25" dirty="0">
                <a:latin typeface="Arial" panose="020B0604020202020204"/>
                <a:cs typeface="Arial" panose="020B0604020202020204"/>
              </a:rPr>
              <a:t>ΤΟΥ </a:t>
            </a:r>
            <a:r>
              <a:rPr sz="1800" b="1" spc="-10" dirty="0">
                <a:latin typeface="Arial" panose="020B0604020202020204"/>
                <a:cs typeface="Arial" panose="020B0604020202020204"/>
              </a:rPr>
              <a:t>ΚΙΝΗΤΗΡΑ.</a:t>
            </a:r>
            <a:endParaRPr sz="1800">
              <a:latin typeface="Arial" panose="020B0604020202020204"/>
              <a:cs typeface="Arial" panose="020B0604020202020204"/>
            </a:endParaRPr>
          </a:p>
          <a:p>
            <a:pPr marL="12700" marR="151130">
              <a:lnSpc>
                <a:spcPct val="100000"/>
              </a:lnSpc>
              <a:spcBef>
                <a:spcPts val="1200"/>
              </a:spcBef>
            </a:pPr>
            <a:r>
              <a:rPr sz="1800" b="1" dirty="0">
                <a:latin typeface="Arial" panose="020B0604020202020204"/>
                <a:cs typeface="Arial" panose="020B0604020202020204"/>
              </a:rPr>
              <a:t>Η</a:t>
            </a:r>
            <a:r>
              <a:rPr sz="1800" b="1" spc="-30" dirty="0">
                <a:latin typeface="Arial" panose="020B0604020202020204"/>
                <a:cs typeface="Arial" panose="020B0604020202020204"/>
              </a:rPr>
              <a:t> </a:t>
            </a:r>
            <a:r>
              <a:rPr sz="1800" b="1" dirty="0">
                <a:latin typeface="Arial" panose="020B0604020202020204"/>
                <a:cs typeface="Arial" panose="020B0604020202020204"/>
              </a:rPr>
              <a:t>ΜΕΣΗ</a:t>
            </a:r>
            <a:r>
              <a:rPr sz="1800" b="1" spc="-25" dirty="0">
                <a:latin typeface="Arial" panose="020B0604020202020204"/>
                <a:cs typeface="Arial" panose="020B0604020202020204"/>
              </a:rPr>
              <a:t> </a:t>
            </a:r>
            <a:r>
              <a:rPr sz="1800" b="1" dirty="0">
                <a:latin typeface="Arial" panose="020B0604020202020204"/>
                <a:cs typeface="Arial" panose="020B0604020202020204"/>
              </a:rPr>
              <a:t>ΕΝΔΕΙΚΝΥΜΕΝΗ</a:t>
            </a:r>
            <a:r>
              <a:rPr sz="1800" b="1" spc="-30" dirty="0">
                <a:latin typeface="Arial" panose="020B0604020202020204"/>
                <a:cs typeface="Arial" panose="020B0604020202020204"/>
              </a:rPr>
              <a:t> </a:t>
            </a:r>
            <a:r>
              <a:rPr sz="1800" b="1" dirty="0">
                <a:latin typeface="Arial" panose="020B0604020202020204"/>
                <a:cs typeface="Arial" panose="020B0604020202020204"/>
              </a:rPr>
              <a:t>ΠΙΕΣΗ</a:t>
            </a:r>
            <a:r>
              <a:rPr sz="1800" b="1" spc="-90" dirty="0">
                <a:latin typeface="Arial" panose="020B0604020202020204"/>
                <a:cs typeface="Arial" panose="020B0604020202020204"/>
              </a:rPr>
              <a:t> </a:t>
            </a:r>
            <a:r>
              <a:rPr sz="1800" b="1" spc="-25" dirty="0">
                <a:latin typeface="Arial" panose="020B0604020202020204"/>
                <a:cs typeface="Arial" panose="020B0604020202020204"/>
              </a:rPr>
              <a:t>ΔΕΝ </a:t>
            </a:r>
            <a:r>
              <a:rPr sz="1800" b="1" dirty="0">
                <a:latin typeface="Arial" panose="020B0604020202020204"/>
                <a:cs typeface="Arial" panose="020B0604020202020204"/>
              </a:rPr>
              <a:t>ΠΡΕΠΕΙ</a:t>
            </a:r>
            <a:r>
              <a:rPr sz="1800" b="1" spc="-35" dirty="0">
                <a:latin typeface="Arial" panose="020B0604020202020204"/>
                <a:cs typeface="Arial" panose="020B0604020202020204"/>
              </a:rPr>
              <a:t> </a:t>
            </a:r>
            <a:r>
              <a:rPr sz="1800" b="1" dirty="0">
                <a:latin typeface="Arial" panose="020B0604020202020204"/>
                <a:cs typeface="Arial" panose="020B0604020202020204"/>
              </a:rPr>
              <a:t>ΝΑ</a:t>
            </a:r>
            <a:r>
              <a:rPr sz="1800" b="1" spc="-75" dirty="0">
                <a:latin typeface="Arial" panose="020B0604020202020204"/>
                <a:cs typeface="Arial" panose="020B0604020202020204"/>
              </a:rPr>
              <a:t> </a:t>
            </a:r>
            <a:r>
              <a:rPr sz="1800" b="1" dirty="0">
                <a:latin typeface="Arial" panose="020B0604020202020204"/>
                <a:cs typeface="Arial" panose="020B0604020202020204"/>
              </a:rPr>
              <a:t>ΕΧΕΙ</a:t>
            </a:r>
            <a:r>
              <a:rPr sz="1800" b="1" spc="-105" dirty="0">
                <a:latin typeface="Arial" panose="020B0604020202020204"/>
                <a:cs typeface="Arial" panose="020B0604020202020204"/>
              </a:rPr>
              <a:t> </a:t>
            </a:r>
            <a:r>
              <a:rPr sz="1800" b="1" dirty="0">
                <a:latin typeface="Arial" panose="020B0604020202020204"/>
                <a:cs typeface="Arial" panose="020B0604020202020204"/>
              </a:rPr>
              <a:t>ΑΠΟΚΛΙΣΗ</a:t>
            </a:r>
            <a:r>
              <a:rPr sz="1800" b="1" spc="-40" dirty="0">
                <a:latin typeface="Arial" panose="020B0604020202020204"/>
                <a:cs typeface="Arial" panose="020B0604020202020204"/>
              </a:rPr>
              <a:t> </a:t>
            </a:r>
            <a:r>
              <a:rPr sz="1800" b="1" spc="-10" dirty="0">
                <a:latin typeface="Arial" panose="020B0604020202020204"/>
                <a:cs typeface="Arial" panose="020B0604020202020204"/>
              </a:rPr>
              <a:t>ΠΕΡΙΣΣΟ- </a:t>
            </a:r>
            <a:r>
              <a:rPr sz="1800" b="1" dirty="0">
                <a:latin typeface="Arial" panose="020B0604020202020204"/>
                <a:cs typeface="Arial" panose="020B0604020202020204"/>
              </a:rPr>
              <a:t>ΤΕΡΟ</a:t>
            </a:r>
            <a:r>
              <a:rPr sz="1800" b="1" spc="-90" dirty="0">
                <a:latin typeface="Arial" panose="020B0604020202020204"/>
                <a:cs typeface="Arial" panose="020B0604020202020204"/>
              </a:rPr>
              <a:t> </a:t>
            </a:r>
            <a:r>
              <a:rPr sz="1800" b="1" dirty="0">
                <a:latin typeface="Arial" panose="020B0604020202020204"/>
                <a:cs typeface="Arial" panose="020B0604020202020204"/>
              </a:rPr>
              <a:t>ΑΠΟ</a:t>
            </a:r>
            <a:r>
              <a:rPr sz="1800" b="1" spc="-25" dirty="0">
                <a:latin typeface="Arial" panose="020B0604020202020204"/>
                <a:cs typeface="Arial" panose="020B0604020202020204"/>
              </a:rPr>
              <a:t> </a:t>
            </a:r>
            <a:r>
              <a:rPr sz="1800" b="1" dirty="0">
                <a:latin typeface="Arial" panose="020B0604020202020204"/>
                <a:cs typeface="Arial" panose="020B0604020202020204"/>
              </a:rPr>
              <a:t>0,5</a:t>
            </a:r>
            <a:r>
              <a:rPr sz="1800" b="1" spc="-30" dirty="0">
                <a:latin typeface="Arial" panose="020B0604020202020204"/>
                <a:cs typeface="Arial" panose="020B0604020202020204"/>
              </a:rPr>
              <a:t> </a:t>
            </a:r>
            <a:r>
              <a:rPr sz="1800" b="1" dirty="0">
                <a:latin typeface="Arial" panose="020B0604020202020204"/>
                <a:cs typeface="Arial" panose="020B0604020202020204"/>
              </a:rPr>
              <a:t>bar</a:t>
            </a:r>
            <a:r>
              <a:rPr sz="1800" b="1" spc="-95" dirty="0">
                <a:latin typeface="Arial" panose="020B0604020202020204"/>
                <a:cs typeface="Arial" panose="020B0604020202020204"/>
              </a:rPr>
              <a:t> </a:t>
            </a:r>
            <a:r>
              <a:rPr sz="1800" b="1" dirty="0">
                <a:latin typeface="Arial" panose="020B0604020202020204"/>
                <a:cs typeface="Arial" panose="020B0604020202020204"/>
              </a:rPr>
              <a:t>ΑΠΟ</a:t>
            </a:r>
            <a:r>
              <a:rPr sz="1800" b="1" spc="-25" dirty="0">
                <a:latin typeface="Arial" panose="020B0604020202020204"/>
                <a:cs typeface="Arial" panose="020B0604020202020204"/>
              </a:rPr>
              <a:t> </a:t>
            </a:r>
            <a:r>
              <a:rPr sz="1800" b="1" dirty="0">
                <a:latin typeface="Arial" panose="020B0604020202020204"/>
                <a:cs typeface="Arial" panose="020B0604020202020204"/>
              </a:rPr>
              <a:t>ΤΗΝ</a:t>
            </a:r>
            <a:r>
              <a:rPr sz="1800" b="1" spc="-30" dirty="0">
                <a:latin typeface="Arial" panose="020B0604020202020204"/>
                <a:cs typeface="Arial" panose="020B0604020202020204"/>
              </a:rPr>
              <a:t> </a:t>
            </a:r>
            <a:r>
              <a:rPr sz="1800" b="1" dirty="0">
                <a:latin typeface="Arial" panose="020B0604020202020204"/>
                <a:cs typeface="Arial" panose="020B0604020202020204"/>
              </a:rPr>
              <a:t>ΜΕΣΗ</a:t>
            </a:r>
            <a:r>
              <a:rPr sz="1800" b="1" spc="-30" dirty="0">
                <a:latin typeface="Arial" panose="020B0604020202020204"/>
                <a:cs typeface="Arial" panose="020B0604020202020204"/>
              </a:rPr>
              <a:t> </a:t>
            </a:r>
            <a:r>
              <a:rPr sz="1800" b="1" spc="-20" dirty="0">
                <a:latin typeface="Arial" panose="020B0604020202020204"/>
                <a:cs typeface="Arial" panose="020B0604020202020204"/>
              </a:rPr>
              <a:t>ΤΙΜΗ </a:t>
            </a:r>
            <a:r>
              <a:rPr sz="1800" b="1" dirty="0">
                <a:latin typeface="Arial" panose="020B0604020202020204"/>
                <a:cs typeface="Arial" panose="020B0604020202020204"/>
              </a:rPr>
              <a:t>ΓΙΑ</a:t>
            </a:r>
            <a:r>
              <a:rPr sz="1800" b="1" spc="-120" dirty="0">
                <a:latin typeface="Arial" panose="020B0604020202020204"/>
                <a:cs typeface="Arial" panose="020B0604020202020204"/>
              </a:rPr>
              <a:t> </a:t>
            </a:r>
            <a:r>
              <a:rPr sz="1800" b="1" spc="-10" dirty="0">
                <a:latin typeface="Arial" panose="020B0604020202020204"/>
                <a:cs typeface="Arial" panose="020B0604020202020204"/>
              </a:rPr>
              <a:t>ΟΛΟΥΣ</a:t>
            </a:r>
            <a:r>
              <a:rPr sz="1800" b="1" spc="-70" dirty="0">
                <a:latin typeface="Arial" panose="020B0604020202020204"/>
                <a:cs typeface="Arial" panose="020B0604020202020204"/>
              </a:rPr>
              <a:t> </a:t>
            </a:r>
            <a:r>
              <a:rPr sz="1800" b="1" dirty="0">
                <a:latin typeface="Arial" panose="020B0604020202020204"/>
                <a:cs typeface="Arial" panose="020B0604020202020204"/>
              </a:rPr>
              <a:t>ΤΟΥΣ</a:t>
            </a:r>
            <a:r>
              <a:rPr sz="1800" b="1" spc="-70" dirty="0">
                <a:latin typeface="Arial" panose="020B0604020202020204"/>
                <a:cs typeface="Arial" panose="020B0604020202020204"/>
              </a:rPr>
              <a:t> </a:t>
            </a:r>
            <a:r>
              <a:rPr sz="1800" b="1" spc="-10" dirty="0">
                <a:latin typeface="Arial" panose="020B0604020202020204"/>
                <a:cs typeface="Arial" panose="020B0604020202020204"/>
              </a:rPr>
              <a:t>ΚΥΛΙΝΔΡΟΥΣ.</a:t>
            </a:r>
            <a:endParaRPr sz="1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842644" y="1641481"/>
            <a:ext cx="2733675" cy="4239243"/>
          </a:xfrm>
          <a:prstGeom prst="rect">
            <a:avLst/>
          </a:prstGeom>
        </p:spPr>
      </p:pic>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548130" y="1123950"/>
            <a:ext cx="5904230" cy="5472430"/>
          </a:xfrm>
          <a:prstGeom prst="rect">
            <a:avLst/>
          </a:prstGeom>
        </p:spPr>
      </p:pic>
      <p:sp>
        <p:nvSpPr>
          <p:cNvPr id="3" name="object 3"/>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991869"/>
            <a:ext cx="5095240" cy="5270500"/>
          </a:xfrm>
          <a:prstGeom prst="rect">
            <a:avLst/>
          </a:prstGeom>
        </p:spPr>
        <p:txBody>
          <a:bodyPr vert="horz" wrap="square" lIns="0" tIns="53340" rIns="0" bIns="0" rtlCol="0">
            <a:spAutoFit/>
          </a:bodyPr>
          <a:lstStyle/>
          <a:p>
            <a:pPr marL="12700">
              <a:lnSpc>
                <a:spcPct val="100000"/>
              </a:lnSpc>
              <a:spcBef>
                <a:spcPts val="420"/>
              </a:spcBef>
            </a:pPr>
            <a:r>
              <a:rPr sz="1600" b="1" u="sng" spc="-10" dirty="0">
                <a:solidFill>
                  <a:srgbClr val="FF0000"/>
                </a:solidFill>
                <a:uFill>
                  <a:solidFill>
                    <a:srgbClr val="FF0000"/>
                  </a:solidFill>
                </a:uFill>
                <a:latin typeface="Calibri" panose="020F0502020204030204"/>
                <a:cs typeface="Calibri" panose="020F0502020204030204"/>
              </a:rPr>
              <a:t>ΡΥΘΜΙΣΗ</a:t>
            </a:r>
            <a:r>
              <a:rPr sz="1600" b="1" u="sng" spc="-55" dirty="0">
                <a:solidFill>
                  <a:srgbClr val="FF0000"/>
                </a:solidFill>
                <a:uFill>
                  <a:solidFill>
                    <a:srgbClr val="FF0000"/>
                  </a:solidFill>
                </a:uFill>
                <a:latin typeface="Calibri" panose="020F0502020204030204"/>
                <a:cs typeface="Calibri" panose="020F0502020204030204"/>
              </a:rPr>
              <a:t> </a:t>
            </a:r>
            <a:r>
              <a:rPr sz="1600" b="1" u="sng" spc="-10" dirty="0">
                <a:solidFill>
                  <a:srgbClr val="FF0000"/>
                </a:solidFill>
                <a:uFill>
                  <a:solidFill>
                    <a:srgbClr val="FF0000"/>
                  </a:solidFill>
                </a:uFill>
                <a:latin typeface="Calibri" panose="020F0502020204030204"/>
                <a:cs typeface="Calibri" panose="020F0502020204030204"/>
              </a:rPr>
              <a:t>ΑΝΤΛΙΑΣ</a:t>
            </a:r>
            <a:endParaRPr sz="1600">
              <a:latin typeface="Calibri" panose="020F0502020204030204"/>
              <a:cs typeface="Calibri" panose="020F0502020204030204"/>
            </a:endParaRPr>
          </a:p>
          <a:p>
            <a:pPr marL="12700" marR="55245">
              <a:lnSpc>
                <a:spcPct val="100000"/>
              </a:lnSpc>
              <a:spcBef>
                <a:spcPts val="420"/>
              </a:spcBef>
            </a:pPr>
            <a:r>
              <a:rPr sz="2100" b="1" dirty="0">
                <a:latin typeface="Calibri" panose="020F0502020204030204"/>
                <a:cs typeface="Calibri" panose="020F0502020204030204"/>
              </a:rPr>
              <a:t>Ο</a:t>
            </a:r>
            <a:r>
              <a:rPr sz="2100" b="1" spc="-30" dirty="0">
                <a:latin typeface="Calibri" panose="020F0502020204030204"/>
                <a:cs typeface="Calibri" panose="020F0502020204030204"/>
              </a:rPr>
              <a:t> </a:t>
            </a:r>
            <a:r>
              <a:rPr sz="2100" b="1" dirty="0">
                <a:latin typeface="Calibri" panose="020F0502020204030204"/>
                <a:cs typeface="Calibri" panose="020F0502020204030204"/>
              </a:rPr>
              <a:t>χρονισμός</a:t>
            </a:r>
            <a:r>
              <a:rPr sz="2100" b="1" spc="-35" dirty="0">
                <a:latin typeface="Calibri" panose="020F0502020204030204"/>
                <a:cs typeface="Calibri" panose="020F0502020204030204"/>
              </a:rPr>
              <a:t> </a:t>
            </a:r>
            <a:r>
              <a:rPr sz="2100" b="1" dirty="0">
                <a:latin typeface="Calibri" panose="020F0502020204030204"/>
                <a:cs typeface="Calibri" panose="020F0502020204030204"/>
              </a:rPr>
              <a:t>έγχυσης</a:t>
            </a:r>
            <a:r>
              <a:rPr sz="2100" b="1" spc="-35" dirty="0">
                <a:latin typeface="Calibri" panose="020F0502020204030204"/>
                <a:cs typeface="Calibri" panose="020F0502020204030204"/>
              </a:rPr>
              <a:t> </a:t>
            </a:r>
            <a:r>
              <a:rPr sz="2100" b="1" dirty="0">
                <a:latin typeface="Calibri" panose="020F0502020204030204"/>
                <a:cs typeface="Calibri" panose="020F0502020204030204"/>
              </a:rPr>
              <a:t>καυσίμου</a:t>
            </a:r>
            <a:r>
              <a:rPr sz="2100" b="1" spc="-25" dirty="0">
                <a:latin typeface="Calibri" panose="020F0502020204030204"/>
                <a:cs typeface="Calibri" panose="020F0502020204030204"/>
              </a:rPr>
              <a:t> </a:t>
            </a:r>
            <a:r>
              <a:rPr sz="2100" b="1" dirty="0">
                <a:latin typeface="Calibri" panose="020F0502020204030204"/>
                <a:cs typeface="Calibri" panose="020F0502020204030204"/>
              </a:rPr>
              <a:t>επηρεάζει</a:t>
            </a:r>
            <a:r>
              <a:rPr sz="2100" b="1" spc="-35" dirty="0">
                <a:latin typeface="Calibri" panose="020F0502020204030204"/>
                <a:cs typeface="Calibri" panose="020F0502020204030204"/>
              </a:rPr>
              <a:t> </a:t>
            </a:r>
            <a:r>
              <a:rPr sz="2100" b="1" spc="-25" dirty="0">
                <a:latin typeface="Calibri" panose="020F0502020204030204"/>
                <a:cs typeface="Calibri" panose="020F0502020204030204"/>
              </a:rPr>
              <a:t>τη </a:t>
            </a:r>
            <a:r>
              <a:rPr sz="2100" b="1" dirty="0">
                <a:latin typeface="Calibri" panose="020F0502020204030204"/>
                <a:cs typeface="Calibri" panose="020F0502020204030204"/>
              </a:rPr>
              <a:t>μέγιστη</a:t>
            </a:r>
            <a:r>
              <a:rPr sz="2100" b="1" spc="-15" dirty="0">
                <a:latin typeface="Calibri" panose="020F0502020204030204"/>
                <a:cs typeface="Calibri" panose="020F0502020204030204"/>
              </a:rPr>
              <a:t> </a:t>
            </a:r>
            <a:r>
              <a:rPr sz="2100" b="1" dirty="0">
                <a:latin typeface="Calibri" panose="020F0502020204030204"/>
                <a:cs typeface="Calibri" panose="020F0502020204030204"/>
              </a:rPr>
              <a:t>πίεση</a:t>
            </a:r>
            <a:r>
              <a:rPr sz="2100" b="1" spc="-35" dirty="0">
                <a:latin typeface="Calibri" panose="020F0502020204030204"/>
                <a:cs typeface="Calibri" panose="020F0502020204030204"/>
              </a:rPr>
              <a:t> </a:t>
            </a:r>
            <a:r>
              <a:rPr sz="2100" b="1" spc="-10" dirty="0">
                <a:latin typeface="Calibri" panose="020F0502020204030204"/>
                <a:cs typeface="Calibri" panose="020F0502020204030204"/>
              </a:rPr>
              <a:t>κυλίνδρου</a:t>
            </a:r>
            <a:r>
              <a:rPr sz="2100" b="1" spc="-20" dirty="0">
                <a:latin typeface="Calibri" panose="020F0502020204030204"/>
                <a:cs typeface="Calibri" panose="020F0502020204030204"/>
              </a:rPr>
              <a:t> </a:t>
            </a:r>
            <a:r>
              <a:rPr sz="2100" b="1" dirty="0">
                <a:latin typeface="Calibri" panose="020F0502020204030204"/>
                <a:cs typeface="Calibri" panose="020F0502020204030204"/>
              </a:rPr>
              <a:t>η</a:t>
            </a:r>
            <a:r>
              <a:rPr sz="2100" b="1" spc="-25" dirty="0">
                <a:latin typeface="Calibri" panose="020F0502020204030204"/>
                <a:cs typeface="Calibri" panose="020F0502020204030204"/>
              </a:rPr>
              <a:t> </a:t>
            </a:r>
            <a:r>
              <a:rPr sz="2100" b="1" dirty="0">
                <a:latin typeface="Calibri" panose="020F0502020204030204"/>
                <a:cs typeface="Calibri" panose="020F0502020204030204"/>
              </a:rPr>
              <a:t>οποία</a:t>
            </a:r>
            <a:r>
              <a:rPr sz="2100" b="1" spc="-10" dirty="0">
                <a:latin typeface="Calibri" panose="020F0502020204030204"/>
                <a:cs typeface="Calibri" panose="020F0502020204030204"/>
              </a:rPr>
              <a:t> </a:t>
            </a:r>
            <a:r>
              <a:rPr sz="2100" b="1" spc="-20" dirty="0">
                <a:latin typeface="Calibri" panose="020F0502020204030204"/>
                <a:cs typeface="Calibri" panose="020F0502020204030204"/>
              </a:rPr>
              <a:t>έχει </a:t>
            </a:r>
            <a:r>
              <a:rPr sz="2100" b="1" dirty="0">
                <a:latin typeface="Calibri" panose="020F0502020204030204"/>
                <a:cs typeface="Calibri" panose="020F0502020204030204"/>
              </a:rPr>
              <a:t>ρυθμιστεί</a:t>
            </a:r>
            <a:r>
              <a:rPr sz="2100" b="1" spc="-10" dirty="0">
                <a:latin typeface="Calibri" panose="020F0502020204030204"/>
                <a:cs typeface="Calibri" panose="020F0502020204030204"/>
              </a:rPr>
              <a:t> </a:t>
            </a:r>
            <a:r>
              <a:rPr sz="2100" b="1" dirty="0">
                <a:latin typeface="Calibri" panose="020F0502020204030204"/>
                <a:cs typeface="Calibri" panose="020F0502020204030204"/>
              </a:rPr>
              <a:t>σωστά</a:t>
            </a:r>
            <a:r>
              <a:rPr sz="2100" b="1" spc="5" dirty="0">
                <a:latin typeface="Calibri" panose="020F0502020204030204"/>
                <a:cs typeface="Calibri" panose="020F0502020204030204"/>
              </a:rPr>
              <a:t> </a:t>
            </a:r>
            <a:r>
              <a:rPr sz="2100" b="1" dirty="0">
                <a:latin typeface="Calibri" panose="020F0502020204030204"/>
                <a:cs typeface="Calibri" panose="020F0502020204030204"/>
              </a:rPr>
              <a:t>από</a:t>
            </a:r>
            <a:r>
              <a:rPr sz="2100" b="1" spc="-5" dirty="0">
                <a:latin typeface="Calibri" panose="020F0502020204030204"/>
                <a:cs typeface="Calibri" panose="020F0502020204030204"/>
              </a:rPr>
              <a:t> </a:t>
            </a:r>
            <a:r>
              <a:rPr sz="2100" b="1" dirty="0">
                <a:latin typeface="Calibri" panose="020F0502020204030204"/>
                <a:cs typeface="Calibri" panose="020F0502020204030204"/>
              </a:rPr>
              <a:t>τον</a:t>
            </a:r>
            <a:r>
              <a:rPr sz="2100" b="1" spc="5" dirty="0">
                <a:latin typeface="Calibri" panose="020F0502020204030204"/>
                <a:cs typeface="Calibri" panose="020F0502020204030204"/>
              </a:rPr>
              <a:t> </a:t>
            </a:r>
            <a:r>
              <a:rPr sz="2100" b="1" spc="-10" dirty="0">
                <a:latin typeface="Calibri" panose="020F0502020204030204"/>
                <a:cs typeface="Calibri" panose="020F0502020204030204"/>
              </a:rPr>
              <a:t>κατασκευαστή</a:t>
            </a:r>
            <a:r>
              <a:rPr sz="2100" b="1" spc="-5" dirty="0">
                <a:latin typeface="Calibri" panose="020F0502020204030204"/>
                <a:cs typeface="Calibri" panose="020F0502020204030204"/>
              </a:rPr>
              <a:t> </a:t>
            </a:r>
            <a:r>
              <a:rPr sz="2100" b="1" spc="-25" dirty="0">
                <a:latin typeface="Calibri" panose="020F0502020204030204"/>
                <a:cs typeface="Calibri" panose="020F0502020204030204"/>
              </a:rPr>
              <a:t>της </a:t>
            </a:r>
            <a:r>
              <a:rPr sz="2100" b="1" dirty="0">
                <a:latin typeface="Calibri" panose="020F0502020204030204"/>
                <a:cs typeface="Calibri" panose="020F0502020204030204"/>
              </a:rPr>
              <a:t>μηχανής</a:t>
            </a:r>
            <a:r>
              <a:rPr sz="2100" b="1" spc="-40" dirty="0">
                <a:latin typeface="Calibri" panose="020F0502020204030204"/>
                <a:cs typeface="Calibri" panose="020F0502020204030204"/>
              </a:rPr>
              <a:t> </a:t>
            </a:r>
            <a:r>
              <a:rPr sz="2100" b="1" dirty="0">
                <a:latin typeface="Calibri" panose="020F0502020204030204"/>
                <a:cs typeface="Calibri" panose="020F0502020204030204"/>
              </a:rPr>
              <a:t>και</a:t>
            </a:r>
            <a:r>
              <a:rPr sz="2100" b="1" spc="-40" dirty="0">
                <a:latin typeface="Calibri" panose="020F0502020204030204"/>
                <a:cs typeface="Calibri" panose="020F0502020204030204"/>
              </a:rPr>
              <a:t> </a:t>
            </a:r>
            <a:r>
              <a:rPr sz="2100" b="1" spc="-10" dirty="0">
                <a:latin typeface="Calibri" panose="020F0502020204030204"/>
                <a:cs typeface="Calibri" panose="020F0502020204030204"/>
              </a:rPr>
              <a:t>κανονικά</a:t>
            </a:r>
            <a:r>
              <a:rPr sz="2100" b="1" spc="-40" dirty="0">
                <a:latin typeface="Calibri" panose="020F0502020204030204"/>
                <a:cs typeface="Calibri" panose="020F0502020204030204"/>
              </a:rPr>
              <a:t> </a:t>
            </a:r>
            <a:r>
              <a:rPr sz="2100" b="1" dirty="0">
                <a:latin typeface="Calibri" panose="020F0502020204030204"/>
                <a:cs typeface="Calibri" panose="020F0502020204030204"/>
              </a:rPr>
              <a:t>δεν</a:t>
            </a:r>
            <a:r>
              <a:rPr sz="2100" b="1" spc="-40" dirty="0">
                <a:latin typeface="Calibri" panose="020F0502020204030204"/>
                <a:cs typeface="Calibri" panose="020F0502020204030204"/>
              </a:rPr>
              <a:t> </a:t>
            </a:r>
            <a:r>
              <a:rPr sz="2100" b="1" dirty="0">
                <a:latin typeface="Calibri" panose="020F0502020204030204"/>
                <a:cs typeface="Calibri" panose="020F0502020204030204"/>
              </a:rPr>
              <a:t>συνιστάται</a:t>
            </a:r>
            <a:r>
              <a:rPr sz="2100" b="1" spc="-35" dirty="0">
                <a:latin typeface="Calibri" panose="020F0502020204030204"/>
                <a:cs typeface="Calibri" panose="020F0502020204030204"/>
              </a:rPr>
              <a:t> </a:t>
            </a:r>
            <a:r>
              <a:rPr sz="2100" b="1" spc="-25" dirty="0">
                <a:latin typeface="Calibri" panose="020F0502020204030204"/>
                <a:cs typeface="Calibri" panose="020F0502020204030204"/>
              </a:rPr>
              <a:t>να </a:t>
            </a:r>
            <a:r>
              <a:rPr sz="2100" b="1" spc="-10" dirty="0">
                <a:latin typeface="Calibri" panose="020F0502020204030204"/>
                <a:cs typeface="Calibri" panose="020F0502020204030204"/>
              </a:rPr>
              <a:t>αλλαχτεί.</a:t>
            </a:r>
            <a:endParaRPr sz="2100">
              <a:latin typeface="Calibri" panose="020F0502020204030204"/>
              <a:cs typeface="Calibri" panose="020F0502020204030204"/>
            </a:endParaRPr>
          </a:p>
          <a:p>
            <a:pPr marL="12700" marR="256540">
              <a:lnSpc>
                <a:spcPct val="100000"/>
              </a:lnSpc>
              <a:spcBef>
                <a:spcPts val="420"/>
              </a:spcBef>
            </a:pPr>
            <a:r>
              <a:rPr sz="2100" b="1" dirty="0">
                <a:latin typeface="Calibri" panose="020F0502020204030204"/>
                <a:cs typeface="Calibri" panose="020F0502020204030204"/>
              </a:rPr>
              <a:t>Ωστόσο,</a:t>
            </a:r>
            <a:r>
              <a:rPr sz="2100" b="1" spc="-35" dirty="0">
                <a:latin typeface="Calibri" panose="020F0502020204030204"/>
                <a:cs typeface="Calibri" panose="020F0502020204030204"/>
              </a:rPr>
              <a:t> </a:t>
            </a:r>
            <a:r>
              <a:rPr sz="2100" b="1" dirty="0">
                <a:latin typeface="Calibri" panose="020F0502020204030204"/>
                <a:cs typeface="Calibri" panose="020F0502020204030204"/>
              </a:rPr>
              <a:t>εάν</a:t>
            </a:r>
            <a:r>
              <a:rPr sz="2100" b="1" spc="-15" dirty="0">
                <a:latin typeface="Calibri" panose="020F0502020204030204"/>
                <a:cs typeface="Calibri" panose="020F0502020204030204"/>
              </a:rPr>
              <a:t> </a:t>
            </a:r>
            <a:r>
              <a:rPr sz="2100" b="1" dirty="0">
                <a:latin typeface="Calibri" panose="020F0502020204030204"/>
                <a:cs typeface="Calibri" panose="020F0502020204030204"/>
              </a:rPr>
              <a:t>μια</a:t>
            </a:r>
            <a:r>
              <a:rPr sz="2100" b="1" spc="-15" dirty="0">
                <a:latin typeface="Calibri" panose="020F0502020204030204"/>
                <a:cs typeface="Calibri" panose="020F0502020204030204"/>
              </a:rPr>
              <a:t> </a:t>
            </a:r>
            <a:r>
              <a:rPr sz="2100" b="1" dirty="0">
                <a:latin typeface="Calibri" panose="020F0502020204030204"/>
                <a:cs typeface="Calibri" panose="020F0502020204030204"/>
              </a:rPr>
              <a:t>νέα</a:t>
            </a:r>
            <a:r>
              <a:rPr sz="2100" b="1" spc="-15" dirty="0">
                <a:latin typeface="Calibri" panose="020F0502020204030204"/>
                <a:cs typeface="Calibri" panose="020F0502020204030204"/>
              </a:rPr>
              <a:t> </a:t>
            </a:r>
            <a:r>
              <a:rPr sz="2100" b="1">
                <a:latin typeface="Calibri" panose="020F0502020204030204"/>
                <a:cs typeface="Calibri" panose="020F0502020204030204"/>
              </a:rPr>
              <a:t>αντλία</a:t>
            </a:r>
            <a:r>
              <a:rPr sz="2100" b="1" spc="-20">
                <a:latin typeface="Calibri" panose="020F0502020204030204"/>
                <a:cs typeface="Calibri" panose="020F0502020204030204"/>
              </a:rPr>
              <a:t> </a:t>
            </a:r>
            <a:r>
              <a:rPr sz="2100" b="1" spc="-10" smtClean="0">
                <a:latin typeface="Calibri" panose="020F0502020204030204"/>
                <a:cs typeface="Calibri" panose="020F0502020204030204"/>
              </a:rPr>
              <a:t>έγχυσ</a:t>
            </a:r>
            <a:r>
              <a:rPr lang="el-GR" sz="2100" b="1" spc="-10" dirty="0" smtClean="0">
                <a:latin typeface="Calibri" panose="020F0502020204030204"/>
                <a:cs typeface="Calibri" panose="020F0502020204030204"/>
              </a:rPr>
              <a:t>η</a:t>
            </a:r>
            <a:r>
              <a:rPr sz="2100" b="1" spc="-10" smtClean="0">
                <a:latin typeface="Calibri" panose="020F0502020204030204"/>
                <a:cs typeface="Calibri" panose="020F0502020204030204"/>
              </a:rPr>
              <a:t>ς </a:t>
            </a:r>
            <a:r>
              <a:rPr sz="2100" b="1" dirty="0">
                <a:latin typeface="Calibri" panose="020F0502020204030204"/>
                <a:cs typeface="Calibri" panose="020F0502020204030204"/>
              </a:rPr>
              <a:t>καυσίμου</a:t>
            </a:r>
            <a:r>
              <a:rPr sz="2100" b="1" spc="-40" dirty="0">
                <a:latin typeface="Calibri" panose="020F0502020204030204"/>
                <a:cs typeface="Calibri" panose="020F0502020204030204"/>
              </a:rPr>
              <a:t> </a:t>
            </a:r>
            <a:r>
              <a:rPr sz="2100" b="1" dirty="0">
                <a:latin typeface="Calibri" panose="020F0502020204030204"/>
                <a:cs typeface="Calibri" panose="020F0502020204030204"/>
              </a:rPr>
              <a:t>έχει</a:t>
            </a:r>
            <a:r>
              <a:rPr sz="2100" b="1" spc="-35" dirty="0">
                <a:latin typeface="Calibri" panose="020F0502020204030204"/>
                <a:cs typeface="Calibri" panose="020F0502020204030204"/>
              </a:rPr>
              <a:t> </a:t>
            </a:r>
            <a:r>
              <a:rPr sz="2100" b="1" dirty="0">
                <a:latin typeface="Calibri" panose="020F0502020204030204"/>
                <a:cs typeface="Calibri" panose="020F0502020204030204"/>
              </a:rPr>
              <a:t>εγκατασταθεί</a:t>
            </a:r>
            <a:r>
              <a:rPr sz="2100" b="1" spc="-40" dirty="0">
                <a:latin typeface="Calibri" panose="020F0502020204030204"/>
                <a:cs typeface="Calibri" panose="020F0502020204030204"/>
              </a:rPr>
              <a:t> </a:t>
            </a:r>
            <a:r>
              <a:rPr sz="2100" b="1">
                <a:latin typeface="Calibri" panose="020F0502020204030204"/>
                <a:cs typeface="Calibri" panose="020F0502020204030204"/>
              </a:rPr>
              <a:t>ή</a:t>
            </a:r>
            <a:r>
              <a:rPr sz="2100" b="1" spc="-35">
                <a:latin typeface="Calibri" panose="020F0502020204030204"/>
                <a:cs typeface="Calibri" panose="020F0502020204030204"/>
              </a:rPr>
              <a:t> </a:t>
            </a:r>
            <a:r>
              <a:rPr lang="el-GR" sz="2100" b="1" spc="-35" dirty="0">
                <a:latin typeface="Calibri" panose="020F0502020204030204"/>
                <a:cs typeface="Calibri" panose="020F0502020204030204"/>
              </a:rPr>
              <a:t>α</a:t>
            </a:r>
            <a:r>
              <a:rPr sz="2100" b="1" smtClean="0">
                <a:latin typeface="Calibri" panose="020F0502020204030204"/>
                <a:cs typeface="Calibri" panose="020F0502020204030204"/>
              </a:rPr>
              <a:t>ν</a:t>
            </a:r>
            <a:r>
              <a:rPr sz="2100" b="1" spc="-30" smtClean="0">
                <a:latin typeface="Calibri" panose="020F0502020204030204"/>
                <a:cs typeface="Calibri" panose="020F0502020204030204"/>
              </a:rPr>
              <a:t> </a:t>
            </a:r>
            <a:r>
              <a:rPr sz="2100" b="1" dirty="0">
                <a:latin typeface="Calibri" panose="020F0502020204030204"/>
                <a:cs typeface="Calibri" panose="020F0502020204030204"/>
              </a:rPr>
              <a:t>η</a:t>
            </a:r>
            <a:r>
              <a:rPr sz="2100" b="1" spc="-35" dirty="0">
                <a:latin typeface="Calibri" panose="020F0502020204030204"/>
                <a:cs typeface="Calibri" panose="020F0502020204030204"/>
              </a:rPr>
              <a:t> </a:t>
            </a:r>
            <a:r>
              <a:rPr sz="2100" b="1" spc="-10" dirty="0">
                <a:latin typeface="Calibri" panose="020F0502020204030204"/>
                <a:cs typeface="Calibri" panose="020F0502020204030204"/>
              </a:rPr>
              <a:t>πίεση </a:t>
            </a:r>
            <a:r>
              <a:rPr sz="2100" b="1" dirty="0">
                <a:latin typeface="Calibri" panose="020F0502020204030204"/>
                <a:cs typeface="Calibri" panose="020F0502020204030204"/>
              </a:rPr>
              <a:t>του</a:t>
            </a:r>
            <a:r>
              <a:rPr sz="2100" b="1" spc="-35" dirty="0">
                <a:latin typeface="Calibri" panose="020F0502020204030204"/>
                <a:cs typeface="Calibri" panose="020F0502020204030204"/>
              </a:rPr>
              <a:t> </a:t>
            </a:r>
            <a:r>
              <a:rPr sz="2100" b="1" spc="-10">
                <a:latin typeface="Calibri" panose="020F0502020204030204"/>
                <a:cs typeface="Calibri" panose="020F0502020204030204"/>
              </a:rPr>
              <a:t>κυλίνδρου</a:t>
            </a:r>
            <a:r>
              <a:rPr sz="2100" b="1" spc="-25">
                <a:latin typeface="Calibri" panose="020F0502020204030204"/>
                <a:cs typeface="Calibri" panose="020F0502020204030204"/>
              </a:rPr>
              <a:t> </a:t>
            </a:r>
            <a:r>
              <a:rPr lang="el-GR" sz="2100" b="1" spc="-25" dirty="0">
                <a:latin typeface="Calibri" panose="020F0502020204030204"/>
                <a:cs typeface="Calibri" panose="020F0502020204030204"/>
              </a:rPr>
              <a:t>έ</a:t>
            </a:r>
            <a:r>
              <a:rPr sz="2100" b="1" smtClean="0">
                <a:latin typeface="Calibri" panose="020F0502020204030204"/>
                <a:cs typeface="Calibri" panose="020F0502020204030204"/>
              </a:rPr>
              <a:t>χει</a:t>
            </a:r>
            <a:r>
              <a:rPr sz="2100" b="1" spc="-20" smtClean="0">
                <a:latin typeface="Calibri" panose="020F0502020204030204"/>
                <a:cs typeface="Calibri" panose="020F0502020204030204"/>
              </a:rPr>
              <a:t> </a:t>
            </a:r>
            <a:r>
              <a:rPr sz="2100" b="1" dirty="0">
                <a:latin typeface="Calibri" panose="020F0502020204030204"/>
                <a:cs typeface="Calibri" panose="020F0502020204030204"/>
              </a:rPr>
              <a:t>μια</a:t>
            </a:r>
            <a:r>
              <a:rPr sz="2100" b="1" spc="-15" dirty="0">
                <a:latin typeface="Calibri" panose="020F0502020204030204"/>
                <a:cs typeface="Calibri" panose="020F0502020204030204"/>
              </a:rPr>
              <a:t> </a:t>
            </a:r>
            <a:r>
              <a:rPr sz="2100" b="1" dirty="0">
                <a:latin typeface="Calibri" panose="020F0502020204030204"/>
                <a:cs typeface="Calibri" panose="020F0502020204030204"/>
              </a:rPr>
              <a:t>απόκλιση,</a:t>
            </a:r>
            <a:r>
              <a:rPr sz="2100" b="1" spc="-25" dirty="0">
                <a:latin typeface="Calibri" panose="020F0502020204030204"/>
                <a:cs typeface="Calibri" panose="020F0502020204030204"/>
              </a:rPr>
              <a:t> </a:t>
            </a:r>
            <a:r>
              <a:rPr sz="2100" b="1" dirty="0">
                <a:latin typeface="Calibri" panose="020F0502020204030204"/>
                <a:cs typeface="Calibri" panose="020F0502020204030204"/>
              </a:rPr>
              <a:t>ο</a:t>
            </a:r>
            <a:r>
              <a:rPr sz="2100" b="1" spc="-20" dirty="0">
                <a:latin typeface="Calibri" panose="020F0502020204030204"/>
                <a:cs typeface="Calibri" panose="020F0502020204030204"/>
              </a:rPr>
              <a:t> </a:t>
            </a:r>
            <a:r>
              <a:rPr sz="2100" b="1" spc="-10" dirty="0">
                <a:latin typeface="Calibri" panose="020F0502020204030204"/>
                <a:cs typeface="Calibri" panose="020F0502020204030204"/>
              </a:rPr>
              <a:t>χρόνος </a:t>
            </a:r>
            <a:r>
              <a:rPr sz="2100" b="1" dirty="0">
                <a:latin typeface="Calibri" panose="020F0502020204030204"/>
                <a:cs typeface="Calibri" panose="020F0502020204030204"/>
              </a:rPr>
              <a:t>έγχυσης</a:t>
            </a:r>
            <a:r>
              <a:rPr sz="2100" b="1" spc="-30" dirty="0">
                <a:latin typeface="Calibri" panose="020F0502020204030204"/>
                <a:cs typeface="Calibri" panose="020F0502020204030204"/>
              </a:rPr>
              <a:t> </a:t>
            </a:r>
            <a:r>
              <a:rPr sz="2100" b="1" dirty="0">
                <a:latin typeface="Calibri" panose="020F0502020204030204"/>
                <a:cs typeface="Calibri" panose="020F0502020204030204"/>
              </a:rPr>
              <a:t>θα</a:t>
            </a:r>
            <a:r>
              <a:rPr sz="2100" b="1" spc="-10" dirty="0">
                <a:latin typeface="Calibri" panose="020F0502020204030204"/>
                <a:cs typeface="Calibri" panose="020F0502020204030204"/>
              </a:rPr>
              <a:t> </a:t>
            </a:r>
            <a:r>
              <a:rPr sz="2100" b="1" dirty="0">
                <a:latin typeface="Calibri" panose="020F0502020204030204"/>
                <a:cs typeface="Calibri" panose="020F0502020204030204"/>
              </a:rPr>
              <a:t>πρέπει</a:t>
            </a:r>
            <a:r>
              <a:rPr sz="2100" b="1" spc="-20" dirty="0">
                <a:latin typeface="Calibri" panose="020F0502020204030204"/>
                <a:cs typeface="Calibri" panose="020F0502020204030204"/>
              </a:rPr>
              <a:t> </a:t>
            </a:r>
            <a:r>
              <a:rPr sz="2100" b="1" dirty="0">
                <a:latin typeface="Calibri" panose="020F0502020204030204"/>
                <a:cs typeface="Calibri" panose="020F0502020204030204"/>
              </a:rPr>
              <a:t>να</a:t>
            </a:r>
            <a:r>
              <a:rPr sz="2100" b="1" spc="-20" dirty="0">
                <a:latin typeface="Calibri" panose="020F0502020204030204"/>
                <a:cs typeface="Calibri" panose="020F0502020204030204"/>
              </a:rPr>
              <a:t> </a:t>
            </a:r>
            <a:r>
              <a:rPr sz="2100" b="1" dirty="0">
                <a:latin typeface="Calibri" panose="020F0502020204030204"/>
                <a:cs typeface="Calibri" panose="020F0502020204030204"/>
              </a:rPr>
              <a:t>ελέγχεται</a:t>
            </a:r>
            <a:r>
              <a:rPr sz="2100" b="1" spc="-20" dirty="0">
                <a:latin typeface="Calibri" panose="020F0502020204030204"/>
                <a:cs typeface="Calibri" panose="020F0502020204030204"/>
              </a:rPr>
              <a:t> </a:t>
            </a:r>
            <a:r>
              <a:rPr sz="2100" b="1" dirty="0">
                <a:latin typeface="Calibri" panose="020F0502020204030204"/>
                <a:cs typeface="Calibri" panose="020F0502020204030204"/>
              </a:rPr>
              <a:t>και</a:t>
            </a:r>
            <a:r>
              <a:rPr sz="2100" b="1" spc="-15" dirty="0">
                <a:latin typeface="Calibri" panose="020F0502020204030204"/>
                <a:cs typeface="Calibri" panose="020F0502020204030204"/>
              </a:rPr>
              <a:t> </a:t>
            </a:r>
            <a:r>
              <a:rPr sz="2100" b="1" spc="-25">
                <a:latin typeface="Calibri" panose="020F0502020204030204"/>
                <a:cs typeface="Calibri" panose="020F0502020204030204"/>
              </a:rPr>
              <a:t>να </a:t>
            </a:r>
            <a:r>
              <a:rPr sz="2100" b="1" smtClean="0">
                <a:latin typeface="Calibri" panose="020F0502020204030204"/>
                <a:cs typeface="Calibri" panose="020F0502020204030204"/>
              </a:rPr>
              <a:t>ρυθμίζεται</a:t>
            </a:r>
            <a:r>
              <a:rPr lang="el-GR" sz="2100" b="1" dirty="0" smtClean="0">
                <a:latin typeface="Calibri" panose="020F0502020204030204"/>
                <a:cs typeface="Calibri" panose="020F0502020204030204"/>
              </a:rPr>
              <a:t>. </a:t>
            </a:r>
            <a:r>
              <a:rPr sz="2100" b="1" spc="-20" smtClean="0">
                <a:latin typeface="Calibri" panose="020F0502020204030204"/>
                <a:cs typeface="Calibri" panose="020F0502020204030204"/>
              </a:rPr>
              <a:t> </a:t>
            </a:r>
            <a:r>
              <a:rPr lang="el-GR" sz="2100" b="1" spc="-20" dirty="0">
                <a:latin typeface="Calibri" panose="020F0502020204030204"/>
                <a:cs typeface="Calibri" panose="020F0502020204030204"/>
              </a:rPr>
              <a:t>Μ</a:t>
            </a:r>
            <a:r>
              <a:rPr sz="2100" b="1" smtClean="0">
                <a:latin typeface="Calibri" panose="020F0502020204030204"/>
                <a:cs typeface="Calibri" panose="020F0502020204030204"/>
              </a:rPr>
              <a:t>πορεί</a:t>
            </a:r>
            <a:r>
              <a:rPr sz="2100" b="1" spc="-15" smtClean="0">
                <a:latin typeface="Calibri" panose="020F0502020204030204"/>
                <a:cs typeface="Calibri" panose="020F0502020204030204"/>
              </a:rPr>
              <a:t> </a:t>
            </a:r>
            <a:r>
              <a:rPr sz="2100" b="1" dirty="0">
                <a:latin typeface="Calibri" panose="020F0502020204030204"/>
                <a:cs typeface="Calibri" panose="020F0502020204030204"/>
              </a:rPr>
              <a:t>να</a:t>
            </a:r>
            <a:r>
              <a:rPr sz="2100" b="1" spc="-5" dirty="0">
                <a:latin typeface="Calibri" panose="020F0502020204030204"/>
                <a:cs typeface="Calibri" panose="020F0502020204030204"/>
              </a:rPr>
              <a:t> </a:t>
            </a:r>
            <a:r>
              <a:rPr sz="2100" b="1" spc="-10" dirty="0">
                <a:latin typeface="Calibri" panose="020F0502020204030204"/>
                <a:cs typeface="Calibri" panose="020F0502020204030204"/>
              </a:rPr>
              <a:t>ρυθμίζεται </a:t>
            </a:r>
            <a:r>
              <a:rPr sz="2100" b="1" dirty="0">
                <a:latin typeface="Calibri" panose="020F0502020204030204"/>
                <a:cs typeface="Calibri" panose="020F0502020204030204"/>
              </a:rPr>
              <a:t>από</a:t>
            </a:r>
            <a:r>
              <a:rPr sz="2100" b="1" spc="-15" dirty="0">
                <a:latin typeface="Calibri" panose="020F0502020204030204"/>
                <a:cs typeface="Calibri" panose="020F0502020204030204"/>
              </a:rPr>
              <a:t> </a:t>
            </a:r>
            <a:r>
              <a:rPr sz="2100" b="1" dirty="0">
                <a:latin typeface="Calibri" panose="020F0502020204030204"/>
                <a:cs typeface="Calibri" panose="020F0502020204030204"/>
              </a:rPr>
              <a:t>το</a:t>
            </a:r>
            <a:r>
              <a:rPr sz="2100" b="1" spc="-25" dirty="0">
                <a:latin typeface="Calibri" panose="020F0502020204030204"/>
                <a:cs typeface="Calibri" panose="020F0502020204030204"/>
              </a:rPr>
              <a:t> </a:t>
            </a:r>
            <a:r>
              <a:rPr sz="2100" b="1" dirty="0">
                <a:latin typeface="Calibri" panose="020F0502020204030204"/>
                <a:cs typeface="Calibri" panose="020F0502020204030204"/>
              </a:rPr>
              <a:t>πάχος</a:t>
            </a:r>
            <a:r>
              <a:rPr sz="2100" b="1" spc="-10" dirty="0">
                <a:latin typeface="Calibri" panose="020F0502020204030204"/>
                <a:cs typeface="Calibri" panose="020F0502020204030204"/>
              </a:rPr>
              <a:t> </a:t>
            </a:r>
            <a:r>
              <a:rPr sz="2100" b="1">
                <a:latin typeface="Calibri" panose="020F0502020204030204"/>
                <a:cs typeface="Calibri" panose="020F0502020204030204"/>
              </a:rPr>
              <a:t>μιάς</a:t>
            </a:r>
            <a:r>
              <a:rPr sz="2100" b="1" spc="-5">
                <a:latin typeface="Calibri" panose="020F0502020204030204"/>
                <a:cs typeface="Calibri" panose="020F0502020204030204"/>
              </a:rPr>
              <a:t> </a:t>
            </a:r>
            <a:r>
              <a:rPr sz="2100" b="1" spc="-10" smtClean="0">
                <a:latin typeface="Calibri" panose="020F0502020204030204"/>
                <a:cs typeface="Calibri" panose="020F0502020204030204"/>
              </a:rPr>
              <a:t>προσθήκη</a:t>
            </a:r>
            <a:r>
              <a:rPr lang="el-GR" sz="2100" b="1" spc="-10" dirty="0" smtClean="0">
                <a:latin typeface="Calibri" panose="020F0502020204030204"/>
                <a:cs typeface="Calibri" panose="020F0502020204030204"/>
              </a:rPr>
              <a:t>ς</a:t>
            </a:r>
            <a:r>
              <a:rPr sz="2100" b="1" spc="-10" smtClean="0">
                <a:latin typeface="Calibri" panose="020F0502020204030204"/>
                <a:cs typeface="Calibri" panose="020F0502020204030204"/>
              </a:rPr>
              <a:t>.</a:t>
            </a:r>
            <a:endParaRPr sz="2100">
              <a:latin typeface="Calibri" panose="020F0502020204030204"/>
              <a:cs typeface="Calibri" panose="020F0502020204030204"/>
            </a:endParaRPr>
          </a:p>
          <a:p>
            <a:pPr marL="12700" marR="5080">
              <a:lnSpc>
                <a:spcPct val="100000"/>
              </a:lnSpc>
              <a:spcBef>
                <a:spcPts val="420"/>
              </a:spcBef>
            </a:pPr>
            <a:r>
              <a:rPr sz="2100" b="1" dirty="0">
                <a:latin typeface="Calibri" panose="020F0502020204030204"/>
                <a:cs typeface="Calibri" panose="020F0502020204030204"/>
              </a:rPr>
              <a:t>Κατά</a:t>
            </a:r>
            <a:r>
              <a:rPr sz="2100" b="1" spc="-25" dirty="0">
                <a:latin typeface="Calibri" panose="020F0502020204030204"/>
                <a:cs typeface="Calibri" panose="020F0502020204030204"/>
              </a:rPr>
              <a:t> </a:t>
            </a:r>
            <a:r>
              <a:rPr sz="2100" b="1" dirty="0">
                <a:latin typeface="Calibri" panose="020F0502020204030204"/>
                <a:cs typeface="Calibri" panose="020F0502020204030204"/>
              </a:rPr>
              <a:t>την</a:t>
            </a:r>
            <a:r>
              <a:rPr sz="2100" b="1" spc="-15" dirty="0">
                <a:latin typeface="Calibri" panose="020F0502020204030204"/>
                <a:cs typeface="Calibri" panose="020F0502020204030204"/>
              </a:rPr>
              <a:t> </a:t>
            </a:r>
            <a:r>
              <a:rPr sz="2100" b="1">
                <a:latin typeface="Calibri" panose="020F0502020204030204"/>
                <a:cs typeface="Calibri" panose="020F0502020204030204"/>
              </a:rPr>
              <a:t>τοποθέτηση</a:t>
            </a:r>
            <a:r>
              <a:rPr sz="2100" b="1" spc="-25">
                <a:latin typeface="Calibri" panose="020F0502020204030204"/>
                <a:cs typeface="Calibri" panose="020F0502020204030204"/>
              </a:rPr>
              <a:t> </a:t>
            </a:r>
            <a:r>
              <a:rPr sz="2100" b="1" smtClean="0">
                <a:latin typeface="Calibri" panose="020F0502020204030204"/>
                <a:cs typeface="Calibri" panose="020F0502020204030204"/>
              </a:rPr>
              <a:t>προσθήκη</a:t>
            </a:r>
            <a:r>
              <a:rPr lang="el-GR" sz="2100" b="1" dirty="0" smtClean="0">
                <a:latin typeface="Calibri" panose="020F0502020204030204"/>
                <a:cs typeface="Calibri" panose="020F0502020204030204"/>
              </a:rPr>
              <a:t>ς</a:t>
            </a:r>
            <a:r>
              <a:rPr sz="2100" b="1" spc="-25" smtClean="0">
                <a:latin typeface="Calibri" panose="020F0502020204030204"/>
                <a:cs typeface="Calibri" panose="020F0502020204030204"/>
              </a:rPr>
              <a:t> </a:t>
            </a:r>
            <a:r>
              <a:rPr sz="2100" b="1" dirty="0">
                <a:latin typeface="Calibri" panose="020F0502020204030204"/>
                <a:cs typeface="Calibri" panose="020F0502020204030204"/>
              </a:rPr>
              <a:t>(αύξηση</a:t>
            </a:r>
            <a:r>
              <a:rPr sz="2100" b="1" spc="-20" dirty="0">
                <a:latin typeface="Calibri" panose="020F0502020204030204"/>
                <a:cs typeface="Calibri" panose="020F0502020204030204"/>
              </a:rPr>
              <a:t> </a:t>
            </a:r>
            <a:r>
              <a:rPr sz="2100" b="1" spc="-25" dirty="0">
                <a:latin typeface="Calibri" panose="020F0502020204030204"/>
                <a:cs typeface="Calibri" panose="020F0502020204030204"/>
              </a:rPr>
              <a:t>του </a:t>
            </a:r>
            <a:r>
              <a:rPr sz="2100" b="1" dirty="0">
                <a:latin typeface="Calibri" panose="020F0502020204030204"/>
                <a:cs typeface="Calibri" panose="020F0502020204030204"/>
              </a:rPr>
              <a:t>πάχους),</a:t>
            </a:r>
            <a:r>
              <a:rPr sz="2100" b="1" spc="-30" dirty="0">
                <a:latin typeface="Calibri" panose="020F0502020204030204"/>
                <a:cs typeface="Calibri" panose="020F0502020204030204"/>
              </a:rPr>
              <a:t> </a:t>
            </a:r>
            <a:r>
              <a:rPr sz="2100" b="1" dirty="0">
                <a:latin typeface="Calibri" panose="020F0502020204030204"/>
                <a:cs typeface="Calibri" panose="020F0502020204030204"/>
              </a:rPr>
              <a:t>μεγαλώνει</a:t>
            </a:r>
            <a:r>
              <a:rPr sz="2100" b="1" spc="-30" dirty="0">
                <a:latin typeface="Calibri" panose="020F0502020204030204"/>
                <a:cs typeface="Calibri" panose="020F0502020204030204"/>
              </a:rPr>
              <a:t> </a:t>
            </a:r>
            <a:r>
              <a:rPr sz="2100" b="1" dirty="0">
                <a:latin typeface="Calibri" panose="020F0502020204030204"/>
                <a:cs typeface="Calibri" panose="020F0502020204030204"/>
              </a:rPr>
              <a:t>η</a:t>
            </a:r>
            <a:r>
              <a:rPr sz="2100" b="1" spc="-30" dirty="0">
                <a:latin typeface="Calibri" panose="020F0502020204030204"/>
                <a:cs typeface="Calibri" panose="020F0502020204030204"/>
              </a:rPr>
              <a:t> </a:t>
            </a:r>
            <a:r>
              <a:rPr sz="2100" b="1" dirty="0">
                <a:latin typeface="Calibri" panose="020F0502020204030204"/>
                <a:cs typeface="Calibri" panose="020F0502020204030204"/>
              </a:rPr>
              <a:t>προπορεία</a:t>
            </a:r>
            <a:r>
              <a:rPr sz="2100" b="1" spc="-25" dirty="0">
                <a:latin typeface="Calibri" panose="020F0502020204030204"/>
                <a:cs typeface="Calibri" panose="020F0502020204030204"/>
              </a:rPr>
              <a:t> </a:t>
            </a:r>
            <a:r>
              <a:rPr sz="2100" b="1" dirty="0">
                <a:latin typeface="Calibri" panose="020F0502020204030204"/>
                <a:cs typeface="Calibri" panose="020F0502020204030204"/>
              </a:rPr>
              <a:t>του</a:t>
            </a:r>
            <a:r>
              <a:rPr sz="2100" b="1" spc="-25" dirty="0">
                <a:latin typeface="Calibri" panose="020F0502020204030204"/>
                <a:cs typeface="Calibri" panose="020F0502020204030204"/>
              </a:rPr>
              <a:t> </a:t>
            </a:r>
            <a:r>
              <a:rPr sz="2100" b="1" spc="-10">
                <a:latin typeface="Calibri" panose="020F0502020204030204"/>
                <a:cs typeface="Calibri" panose="020F0502020204030204"/>
              </a:rPr>
              <a:t>χρόνου </a:t>
            </a:r>
            <a:r>
              <a:rPr lang="el-GR" sz="2100" b="1" spc="-10" dirty="0">
                <a:latin typeface="Calibri" panose="020F0502020204030204"/>
                <a:cs typeface="Calibri" panose="020F0502020204030204"/>
              </a:rPr>
              <a:t>έ</a:t>
            </a:r>
            <a:r>
              <a:rPr sz="2100" b="1" smtClean="0">
                <a:latin typeface="Calibri" panose="020F0502020204030204"/>
                <a:cs typeface="Calibri" panose="020F0502020204030204"/>
              </a:rPr>
              <a:t>γχ</a:t>
            </a:r>
            <a:r>
              <a:rPr lang="el-GR" sz="2100" b="1" dirty="0" smtClean="0">
                <a:latin typeface="Calibri" panose="020F0502020204030204"/>
                <a:cs typeface="Calibri" panose="020F0502020204030204"/>
              </a:rPr>
              <a:t>υ</a:t>
            </a:r>
            <a:r>
              <a:rPr sz="2100" b="1" smtClean="0">
                <a:latin typeface="Calibri" panose="020F0502020204030204"/>
                <a:cs typeface="Calibri" panose="020F0502020204030204"/>
              </a:rPr>
              <a:t>σ</a:t>
            </a:r>
            <a:r>
              <a:rPr lang="el-GR" sz="2100" b="1" dirty="0" smtClean="0">
                <a:latin typeface="Calibri" panose="020F0502020204030204"/>
                <a:cs typeface="Calibri" panose="020F0502020204030204"/>
              </a:rPr>
              <a:t>η</a:t>
            </a:r>
            <a:r>
              <a:rPr sz="2100" b="1" smtClean="0">
                <a:latin typeface="Calibri" panose="020F0502020204030204"/>
                <a:cs typeface="Calibri" panose="020F0502020204030204"/>
              </a:rPr>
              <a:t>ς</a:t>
            </a:r>
            <a:r>
              <a:rPr sz="2100" b="1" spc="-35" smtClean="0">
                <a:latin typeface="Calibri" panose="020F0502020204030204"/>
                <a:cs typeface="Calibri" panose="020F0502020204030204"/>
              </a:rPr>
              <a:t> </a:t>
            </a:r>
            <a:r>
              <a:rPr sz="2100" b="1" dirty="0">
                <a:latin typeface="Calibri" panose="020F0502020204030204"/>
                <a:cs typeface="Calibri" panose="020F0502020204030204"/>
              </a:rPr>
              <a:t>και</a:t>
            </a:r>
            <a:r>
              <a:rPr sz="2100" b="1" spc="-25" dirty="0">
                <a:latin typeface="Calibri" panose="020F0502020204030204"/>
                <a:cs typeface="Calibri" panose="020F0502020204030204"/>
              </a:rPr>
              <a:t> </a:t>
            </a:r>
            <a:r>
              <a:rPr sz="2100" b="1" dirty="0">
                <a:latin typeface="Calibri" panose="020F0502020204030204"/>
                <a:cs typeface="Calibri" panose="020F0502020204030204"/>
              </a:rPr>
              <a:t>αυξάνεται</a:t>
            </a:r>
            <a:r>
              <a:rPr sz="2100" b="1" spc="-25" dirty="0">
                <a:latin typeface="Calibri" panose="020F0502020204030204"/>
                <a:cs typeface="Calibri" panose="020F0502020204030204"/>
              </a:rPr>
              <a:t> </a:t>
            </a:r>
            <a:r>
              <a:rPr sz="2100" b="1" dirty="0">
                <a:latin typeface="Calibri" panose="020F0502020204030204"/>
                <a:cs typeface="Calibri" panose="020F0502020204030204"/>
              </a:rPr>
              <a:t>η</a:t>
            </a:r>
            <a:r>
              <a:rPr sz="2100" b="1" spc="-25" dirty="0">
                <a:latin typeface="Calibri" panose="020F0502020204030204"/>
                <a:cs typeface="Calibri" panose="020F0502020204030204"/>
              </a:rPr>
              <a:t> </a:t>
            </a:r>
            <a:r>
              <a:rPr sz="2100" b="1" dirty="0">
                <a:latin typeface="Calibri" panose="020F0502020204030204"/>
                <a:cs typeface="Calibri" panose="020F0502020204030204"/>
              </a:rPr>
              <a:t>μεγιστη</a:t>
            </a:r>
            <a:r>
              <a:rPr sz="2100" b="1" spc="-10" dirty="0">
                <a:latin typeface="Calibri" panose="020F0502020204030204"/>
                <a:cs typeface="Calibri" panose="020F0502020204030204"/>
              </a:rPr>
              <a:t> </a:t>
            </a:r>
            <a:r>
              <a:rPr sz="2100" b="1" spc="-10">
                <a:latin typeface="Calibri" panose="020F0502020204030204"/>
                <a:cs typeface="Calibri" panose="020F0502020204030204"/>
              </a:rPr>
              <a:t>πίεση </a:t>
            </a:r>
            <a:r>
              <a:rPr lang="el-GR" sz="2100" b="1" spc="-10" dirty="0" smtClean="0">
                <a:latin typeface="Calibri" panose="020F0502020204030204"/>
                <a:cs typeface="Calibri" panose="020F0502020204030204"/>
              </a:rPr>
              <a:t> του </a:t>
            </a:r>
            <a:r>
              <a:rPr sz="2100" b="1" spc="-10" smtClean="0">
                <a:latin typeface="Calibri" panose="020F0502020204030204"/>
                <a:cs typeface="Calibri" panose="020F0502020204030204"/>
              </a:rPr>
              <a:t>κυλίνδρου</a:t>
            </a:r>
            <a:r>
              <a:rPr sz="2100" b="1" spc="-10" dirty="0">
                <a:latin typeface="Calibri" panose="020F0502020204030204"/>
                <a:cs typeface="Calibri" panose="020F0502020204030204"/>
              </a:rPr>
              <a:t>.</a:t>
            </a:r>
            <a:endParaRPr sz="2100">
              <a:latin typeface="Calibri" panose="020F0502020204030204"/>
              <a:cs typeface="Calibri" panose="020F0502020204030204"/>
            </a:endParaRPr>
          </a:p>
        </p:txBody>
      </p:sp>
      <p:pic>
        <p:nvPicPr>
          <p:cNvPr id="3" name="object 3"/>
          <p:cNvPicPr/>
          <p:nvPr/>
        </p:nvPicPr>
        <p:blipFill>
          <a:blip r:embed="rId1" cstate="print"/>
          <a:stretch>
            <a:fillRect/>
          </a:stretch>
        </p:blipFill>
        <p:spPr>
          <a:xfrm>
            <a:off x="5725691" y="1535436"/>
            <a:ext cx="3202910" cy="4484363"/>
          </a:xfrm>
          <a:prstGeom prst="rect">
            <a:avLst/>
          </a:prstGeom>
        </p:spPr>
      </p:pic>
      <p:sp>
        <p:nvSpPr>
          <p:cNvPr id="4" name="object 4"/>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33562"/>
          </a:xfrm>
          <a:prstGeom prst="rect">
            <a:avLst/>
          </a:prstGeom>
        </p:spPr>
        <p:txBody>
          <a:bodyPr vert="horz" wrap="square" lIns="0" tIns="190500" rIns="0" bIns="0" rtlCol="0">
            <a:spAutoFit/>
          </a:bodyPr>
          <a:lstStyle/>
          <a:p>
            <a:pPr marL="3077210" marR="5080" indent="-2932430">
              <a:lnSpc>
                <a:spcPts val="2450"/>
              </a:lnSpc>
              <a:spcBef>
                <a:spcPts val="18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TYΠΟΥ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BOSCH</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041400"/>
            <a:ext cx="8610600" cy="5914440"/>
          </a:xfrm>
          <a:prstGeom prst="rect">
            <a:avLst/>
          </a:prstGeom>
        </p:spPr>
        <p:txBody>
          <a:bodyPr vert="horz" wrap="square" lIns="0" tIns="12700" rIns="0" bIns="0" rtlCol="0">
            <a:spAutoFit/>
          </a:bodyPr>
          <a:lstStyle/>
          <a:p>
            <a:pPr marL="1493520">
              <a:lnSpc>
                <a:spcPct val="100000"/>
              </a:lnSpc>
              <a:spcBef>
                <a:spcPts val="100"/>
              </a:spcBef>
            </a:pPr>
            <a:r>
              <a:rPr sz="3600" b="1" i="1" spc="-10" dirty="0">
                <a:solidFill>
                  <a:srgbClr val="FF0000"/>
                </a:solidFill>
                <a:latin typeface="Arial" panose="020B0604020202020204"/>
                <a:cs typeface="Arial" panose="020B0604020202020204"/>
              </a:rPr>
              <a:t>3</a:t>
            </a:r>
            <a:r>
              <a:rPr sz="4000" b="1" i="1" spc="-10" dirty="0">
                <a:solidFill>
                  <a:srgbClr val="FF0000"/>
                </a:solidFill>
                <a:latin typeface="Arial" panose="020B0604020202020204"/>
                <a:cs typeface="Arial" panose="020B0604020202020204"/>
              </a:rPr>
              <a:t>)</a:t>
            </a:r>
            <a:r>
              <a:rPr sz="4000" b="1" i="1" spc="-445" dirty="0">
                <a:solidFill>
                  <a:srgbClr val="FF0000"/>
                </a:solid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ΣΥΣΤΗΜΑ</a:t>
            </a:r>
            <a:r>
              <a:rPr sz="2400" b="1" i="1" u="sng" spc="-160" dirty="0">
                <a:solidFill>
                  <a:srgbClr val="0000CC"/>
                </a:solidFill>
                <a:uFill>
                  <a:solidFill>
                    <a:srgbClr val="0000CC"/>
                  </a:solidFill>
                </a:u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ΜΕ</a:t>
            </a:r>
            <a:r>
              <a:rPr sz="2400" b="1" i="1" u="sng" spc="-45" dirty="0">
                <a:solidFill>
                  <a:srgbClr val="0000CC"/>
                </a:solidFill>
                <a:uFill>
                  <a:solidFill>
                    <a:srgbClr val="0000CC"/>
                  </a:solidFill>
                </a:uFill>
                <a:latin typeface="Arial" panose="020B0604020202020204"/>
                <a:cs typeface="Arial" panose="020B0604020202020204"/>
              </a:rPr>
              <a:t> </a:t>
            </a:r>
            <a:r>
              <a:rPr sz="2400" b="1" i="1" u="sng" dirty="0">
                <a:solidFill>
                  <a:srgbClr val="0000CC"/>
                </a:solidFill>
                <a:uFill>
                  <a:solidFill>
                    <a:srgbClr val="0000CC"/>
                  </a:solidFill>
                </a:uFill>
                <a:latin typeface="Arial" panose="020B0604020202020204"/>
                <a:cs typeface="Arial" panose="020B0604020202020204"/>
              </a:rPr>
              <a:t>ΜΟΝΑΔΕΣ</a:t>
            </a:r>
            <a:r>
              <a:rPr sz="2400" b="1" i="1" u="sng" spc="-114" dirty="0">
                <a:solidFill>
                  <a:srgbClr val="0000CC"/>
                </a:solidFill>
                <a:uFill>
                  <a:solidFill>
                    <a:srgbClr val="0000CC"/>
                  </a:solidFill>
                </a:uFill>
                <a:latin typeface="Arial" panose="020B0604020202020204"/>
                <a:cs typeface="Arial" panose="020B0604020202020204"/>
              </a:rPr>
              <a:t> </a:t>
            </a:r>
            <a:r>
              <a:rPr sz="2400" b="1" i="1" u="sng" spc="-10" dirty="0">
                <a:solidFill>
                  <a:srgbClr val="0000CC"/>
                </a:solidFill>
                <a:uFill>
                  <a:solidFill>
                    <a:srgbClr val="0000CC"/>
                  </a:solidFill>
                </a:uFill>
                <a:latin typeface="Arial" panose="020B0604020202020204"/>
                <a:cs typeface="Arial" panose="020B0604020202020204"/>
              </a:rPr>
              <a:t>ΑΝΤΛΙΩΝ</a:t>
            </a:r>
            <a:endParaRPr sz="2400">
              <a:latin typeface="Arial" panose="020B0604020202020204"/>
              <a:cs typeface="Arial" panose="020B0604020202020204"/>
            </a:endParaRPr>
          </a:p>
          <a:p>
            <a:pPr marL="16510" algn="ctr">
              <a:lnSpc>
                <a:spcPct val="100000"/>
              </a:lnSpc>
            </a:pPr>
            <a:r>
              <a:rPr sz="1800" b="1" u="sng" dirty="0">
                <a:solidFill>
                  <a:srgbClr val="0000CC"/>
                </a:solidFill>
                <a:uFill>
                  <a:solidFill>
                    <a:srgbClr val="0000CC"/>
                  </a:solidFill>
                </a:uFill>
                <a:latin typeface="Arial" panose="020B0604020202020204"/>
                <a:cs typeface="Arial" panose="020B0604020202020204"/>
              </a:rPr>
              <a:t>(Unit</a:t>
            </a:r>
            <a:r>
              <a:rPr sz="1800" b="1" u="sng" spc="-3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a:t>
            </a:r>
            <a:r>
              <a:rPr sz="1800" b="1" u="sng" spc="-2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Pump</a:t>
            </a:r>
            <a:r>
              <a:rPr sz="1800" b="1" u="sng" spc="-5"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System</a:t>
            </a:r>
            <a:r>
              <a:rPr sz="1800" b="1" u="sng" spc="-20" dirty="0">
                <a:solidFill>
                  <a:srgbClr val="0000CC"/>
                </a:solidFill>
                <a:uFill>
                  <a:solidFill>
                    <a:srgbClr val="0000CC"/>
                  </a:solidFill>
                </a:uFill>
                <a:latin typeface="Arial" panose="020B0604020202020204"/>
                <a:cs typeface="Arial" panose="020B0604020202020204"/>
              </a:rPr>
              <a:t> </a:t>
            </a:r>
            <a:r>
              <a:rPr sz="1800" b="1" u="sng" dirty="0">
                <a:solidFill>
                  <a:srgbClr val="0000CC"/>
                </a:solidFill>
                <a:uFill>
                  <a:solidFill>
                    <a:srgbClr val="0000CC"/>
                  </a:solidFill>
                </a:uFill>
                <a:latin typeface="Arial" panose="020B0604020202020204"/>
                <a:cs typeface="Arial" panose="020B0604020202020204"/>
              </a:rPr>
              <a:t>–</a:t>
            </a:r>
            <a:r>
              <a:rPr sz="1800" b="1" u="sng" spc="-15" dirty="0">
                <a:solidFill>
                  <a:srgbClr val="0000CC"/>
                </a:solidFill>
                <a:uFill>
                  <a:solidFill>
                    <a:srgbClr val="0000CC"/>
                  </a:solidFill>
                </a:uFill>
                <a:latin typeface="Arial" panose="020B0604020202020204"/>
                <a:cs typeface="Arial" panose="020B0604020202020204"/>
              </a:rPr>
              <a:t> </a:t>
            </a:r>
            <a:r>
              <a:rPr sz="1800" b="1" u="sng" spc="-20" dirty="0">
                <a:solidFill>
                  <a:srgbClr val="0000CC"/>
                </a:solidFill>
                <a:uFill>
                  <a:solidFill>
                    <a:srgbClr val="0000CC"/>
                  </a:solidFill>
                </a:uFill>
                <a:latin typeface="Arial" panose="020B0604020202020204"/>
                <a:cs typeface="Arial" panose="020B0604020202020204"/>
              </a:rPr>
              <a:t>UPS)</a:t>
            </a:r>
            <a:endParaRPr sz="1800">
              <a:latin typeface="Arial" panose="020B0604020202020204"/>
              <a:cs typeface="Arial" panose="020B0604020202020204"/>
            </a:endParaRPr>
          </a:p>
          <a:p>
            <a:pPr>
              <a:lnSpc>
                <a:spcPct val="100000"/>
              </a:lnSpc>
              <a:spcBef>
                <a:spcPts val="45"/>
              </a:spcBef>
            </a:pPr>
            <a:endParaRPr sz="2050">
              <a:latin typeface="Arial" panose="020B0604020202020204"/>
              <a:cs typeface="Arial" panose="020B0604020202020204"/>
            </a:endParaRPr>
          </a:p>
          <a:p>
            <a:pPr marL="12700" marR="5080">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ΤΟ</a:t>
            </a:r>
            <a:r>
              <a:rPr sz="2200" b="1" spc="-9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25" dirty="0">
                <a:latin typeface="Arial" panose="020B0604020202020204"/>
                <a:cs typeface="Arial" panose="020B0604020202020204"/>
              </a:rPr>
              <a:t> </a:t>
            </a:r>
            <a:r>
              <a:rPr sz="2200" b="1" spc="-70" dirty="0">
                <a:latin typeface="Arial" panose="020B0604020202020204"/>
                <a:cs typeface="Arial" panose="020B0604020202020204"/>
              </a:rPr>
              <a:t>ΑΥΤΟ</a:t>
            </a:r>
            <a:r>
              <a:rPr sz="2200" b="1" spc="-95" dirty="0">
                <a:latin typeface="Arial" panose="020B0604020202020204"/>
                <a:cs typeface="Arial" panose="020B0604020202020204"/>
              </a:rPr>
              <a:t> </a:t>
            </a:r>
            <a:r>
              <a:rPr sz="2200" b="1" dirty="0">
                <a:latin typeface="Arial" panose="020B0604020202020204"/>
                <a:cs typeface="Arial" panose="020B0604020202020204"/>
              </a:rPr>
              <a:t>ΑΠΟΤΕΛΕΙ</a:t>
            </a:r>
            <a:r>
              <a:rPr sz="2200" b="1" spc="-25" dirty="0">
                <a:latin typeface="Arial" panose="020B0604020202020204"/>
                <a:cs typeface="Arial" panose="020B0604020202020204"/>
              </a:rPr>
              <a:t> </a:t>
            </a:r>
            <a:r>
              <a:rPr sz="2200" b="1" spc="-45" dirty="0">
                <a:solidFill>
                  <a:srgbClr val="0000CC"/>
                </a:solidFill>
                <a:latin typeface="Arial" panose="020B0604020202020204"/>
                <a:cs typeface="Arial" panose="020B0604020202020204"/>
              </a:rPr>
              <a:t>ΣΥΝΔΥΑΣΜΟ </a:t>
            </a:r>
            <a:r>
              <a:rPr sz="2200" b="1" dirty="0">
                <a:solidFill>
                  <a:srgbClr val="0000CC"/>
                </a:solidFill>
                <a:latin typeface="Arial" panose="020B0604020202020204"/>
                <a:cs typeface="Arial" panose="020B0604020202020204"/>
              </a:rPr>
              <a:t>ΤΩΝ</a:t>
            </a:r>
            <a:r>
              <a:rPr sz="2200" b="1" spc="-130" dirty="0">
                <a:solidFill>
                  <a:srgbClr val="0000CC"/>
                </a:solidFill>
                <a:latin typeface="Arial" panose="020B0604020202020204"/>
                <a:cs typeface="Arial" panose="020B0604020202020204"/>
              </a:rPr>
              <a:t> </a:t>
            </a:r>
            <a:r>
              <a:rPr sz="2200" b="1" spc="-80" dirty="0">
                <a:solidFill>
                  <a:srgbClr val="0000CC"/>
                </a:solidFill>
                <a:latin typeface="Arial" panose="020B0604020202020204"/>
                <a:cs typeface="Arial" panose="020B0604020202020204"/>
              </a:rPr>
              <a:t>ΔΥΟ</a:t>
            </a:r>
            <a:r>
              <a:rPr sz="2200" b="1" spc="-4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ΠΡΟΗ- </a:t>
            </a:r>
            <a:r>
              <a:rPr sz="2200" b="1" dirty="0">
                <a:solidFill>
                  <a:srgbClr val="0000CC"/>
                </a:solidFill>
                <a:latin typeface="Arial" panose="020B0604020202020204"/>
                <a:cs typeface="Arial" panose="020B0604020202020204"/>
              </a:rPr>
              <a:t>ΓΟΥΜΕΝΩΝ</a:t>
            </a:r>
            <a:r>
              <a:rPr sz="2200" b="1" spc="-7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ΣΥΣΤΗΜΑΤΩΝ</a:t>
            </a:r>
            <a:r>
              <a:rPr sz="2200" b="1" spc="-25" dirty="0">
                <a:latin typeface="Arial" panose="020B0604020202020204"/>
                <a:cs typeface="Arial" panose="020B0604020202020204"/>
              </a:rPr>
              <a:t>.</a:t>
            </a:r>
            <a:r>
              <a:rPr sz="2200" b="1" spc="-125" dirty="0">
                <a:latin typeface="Arial" panose="020B0604020202020204"/>
                <a:cs typeface="Arial" panose="020B0604020202020204"/>
              </a:rPr>
              <a:t> </a:t>
            </a:r>
            <a:r>
              <a:rPr sz="2200" b="1" dirty="0">
                <a:latin typeface="Arial" panose="020B0604020202020204"/>
                <a:cs typeface="Arial" panose="020B0604020202020204"/>
              </a:rPr>
              <a:t>ΑΝΕΞΑΡΤΗΤΗ</a:t>
            </a:r>
            <a:r>
              <a:rPr sz="2200" b="1" spc="-135" dirty="0">
                <a:latin typeface="Arial" panose="020B0604020202020204"/>
                <a:cs typeface="Arial" panose="020B0604020202020204"/>
              </a:rPr>
              <a:t> </a:t>
            </a:r>
            <a:r>
              <a:rPr sz="2200" b="1" spc="-20" dirty="0">
                <a:latin typeface="Arial" panose="020B0604020202020204"/>
                <a:cs typeface="Arial" panose="020B0604020202020204"/>
              </a:rPr>
              <a:t>ΑΝΤΛΙΑ</a:t>
            </a:r>
            <a:r>
              <a:rPr sz="2200" b="1" spc="-85" dirty="0">
                <a:latin typeface="Arial" panose="020B0604020202020204"/>
                <a:cs typeface="Arial" panose="020B0604020202020204"/>
              </a:rPr>
              <a:t> </a:t>
            </a:r>
            <a:r>
              <a:rPr sz="2200" b="1">
                <a:latin typeface="Arial" panose="020B0604020202020204"/>
                <a:cs typeface="Arial" panose="020B0604020202020204"/>
              </a:rPr>
              <a:t>ΥΨΗΛΗΣ</a:t>
            </a:r>
            <a:r>
              <a:rPr sz="2200" b="1" spc="-50">
                <a:latin typeface="Arial" panose="020B0604020202020204"/>
                <a:cs typeface="Arial" panose="020B0604020202020204"/>
              </a:rPr>
              <a:t> </a:t>
            </a:r>
            <a:endParaRPr lang="el-GR" sz="2200" b="1" spc="-50" dirty="0" smtClean="0">
              <a:latin typeface="Arial" panose="020B0604020202020204"/>
              <a:cs typeface="Arial" panose="020B0604020202020204"/>
            </a:endParaRPr>
          </a:p>
          <a:p>
            <a:pPr marL="12700" marR="5080">
              <a:lnSpc>
                <a:spcPct val="100000"/>
              </a:lnSpc>
              <a:buClr>
                <a:srgbClr val="FF0000"/>
              </a:buClr>
              <a:buSzPct val="95000"/>
              <a:tabLst>
                <a:tab pos="262890" algn="l"/>
              </a:tabLst>
            </a:pPr>
            <a:r>
              <a:rPr sz="2200" b="1" spc="-20" smtClean="0">
                <a:latin typeface="Arial" panose="020B0604020202020204"/>
                <a:cs typeface="Arial" panose="020B0604020202020204"/>
              </a:rPr>
              <a:t>ΠΙΕ</a:t>
            </a:r>
            <a:r>
              <a:rPr sz="2200" b="1" smtClean="0">
                <a:latin typeface="Arial" panose="020B0604020202020204"/>
                <a:cs typeface="Arial" panose="020B0604020202020204"/>
              </a:rPr>
              <a:t>Σ</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dirty="0">
                <a:latin typeface="Arial" panose="020B0604020202020204"/>
                <a:cs typeface="Arial" panose="020B0604020202020204"/>
              </a:rPr>
              <a:t>,</a:t>
            </a:r>
            <a:r>
              <a:rPr sz="2200" b="1" spc="-55" dirty="0">
                <a:latin typeface="Arial" panose="020B0604020202020204"/>
                <a:cs typeface="Arial" panose="020B0604020202020204"/>
              </a:rPr>
              <a:t> </a:t>
            </a:r>
            <a:r>
              <a:rPr sz="2200" b="1" dirty="0">
                <a:latin typeface="Arial" panose="020B0604020202020204"/>
                <a:cs typeface="Arial" panose="020B0604020202020204"/>
              </a:rPr>
              <a:t>ΠΟΥ</a:t>
            </a:r>
            <a:r>
              <a:rPr sz="2200" b="1" spc="-55" dirty="0">
                <a:latin typeface="Arial" panose="020B0604020202020204"/>
                <a:cs typeface="Arial" panose="020B0604020202020204"/>
              </a:rPr>
              <a:t> </a:t>
            </a:r>
            <a:r>
              <a:rPr sz="2200" b="1" dirty="0">
                <a:latin typeface="Arial" panose="020B0604020202020204"/>
                <a:cs typeface="Arial" panose="020B0604020202020204"/>
              </a:rPr>
              <a:t>ΠΑΙΡΝΕΙ</a:t>
            </a:r>
            <a:r>
              <a:rPr sz="2200" b="1" spc="-40" dirty="0">
                <a:latin typeface="Arial" panose="020B0604020202020204"/>
                <a:cs typeface="Arial" panose="020B0604020202020204"/>
              </a:rPr>
              <a:t> </a:t>
            </a:r>
            <a:r>
              <a:rPr sz="2200" b="1" dirty="0">
                <a:latin typeface="Arial" panose="020B0604020202020204"/>
                <a:cs typeface="Arial" panose="020B0604020202020204"/>
              </a:rPr>
              <a:t>ΚΙΝΗΣΗ</a:t>
            </a:r>
            <a:r>
              <a:rPr sz="2200" b="1" spc="-130" dirty="0">
                <a:latin typeface="Arial" panose="020B0604020202020204"/>
                <a:cs typeface="Arial" panose="020B0604020202020204"/>
              </a:rPr>
              <a:t> </a:t>
            </a:r>
            <a:r>
              <a:rPr sz="2200" b="1" dirty="0">
                <a:latin typeface="Arial" panose="020B0604020202020204"/>
                <a:cs typeface="Arial" panose="020B0604020202020204"/>
              </a:rPr>
              <a:t>ΑΠΟ</a:t>
            </a:r>
            <a:r>
              <a:rPr sz="2200" b="1" spc="-55" dirty="0">
                <a:latin typeface="Arial" panose="020B0604020202020204"/>
                <a:cs typeface="Arial" panose="020B0604020202020204"/>
              </a:rPr>
              <a:t> </a:t>
            </a:r>
            <a:r>
              <a:rPr sz="2200" b="1" dirty="0">
                <a:latin typeface="Arial" panose="020B0604020202020204"/>
                <a:cs typeface="Arial" panose="020B0604020202020204"/>
              </a:rPr>
              <a:t>ΤΟΝ</a:t>
            </a:r>
            <a:r>
              <a:rPr sz="2200" b="1" spc="-60" dirty="0">
                <a:latin typeface="Arial" panose="020B0604020202020204"/>
                <a:cs typeface="Arial" panose="020B0604020202020204"/>
              </a:rPr>
              <a:t> </a:t>
            </a:r>
            <a:r>
              <a:rPr sz="2200" b="1" dirty="0">
                <a:latin typeface="Arial" panose="020B0604020202020204"/>
                <a:cs typeface="Arial" panose="020B0604020202020204"/>
              </a:rPr>
              <a:t>ΕΚΚΕΝΤΡΟΦΟΡΟ</a:t>
            </a:r>
            <a:r>
              <a:rPr sz="2200" b="1">
                <a:latin typeface="Arial" panose="020B0604020202020204"/>
                <a:cs typeface="Arial" panose="020B0604020202020204"/>
              </a:rPr>
              <a:t>,</a:t>
            </a:r>
            <a:r>
              <a:rPr sz="2200" b="1" spc="-50">
                <a:latin typeface="Arial" panose="020B0604020202020204"/>
                <a:cs typeface="Arial" panose="020B0604020202020204"/>
              </a:rPr>
              <a:t> </a:t>
            </a:r>
            <a:r>
              <a:rPr sz="2200" b="1" spc="-20" smtClean="0">
                <a:latin typeface="Arial" panose="020B0604020202020204"/>
                <a:cs typeface="Arial" panose="020B0604020202020204"/>
              </a:rPr>
              <a:t>ΣΥΝ</a:t>
            </a:r>
            <a:r>
              <a:rPr sz="2200" b="1" spc="-10" smtClean="0">
                <a:latin typeface="Arial" panose="020B0604020202020204"/>
                <a:cs typeface="Arial" panose="020B0604020202020204"/>
              </a:rPr>
              <a:t>ΔΕΕΤΑΙ</a:t>
            </a:r>
            <a:r>
              <a:rPr sz="2200" b="1" spc="-70" smtClean="0">
                <a:latin typeface="Arial" panose="020B0604020202020204"/>
                <a:cs typeface="Arial" panose="020B0604020202020204"/>
              </a:rPr>
              <a:t> </a:t>
            </a:r>
            <a:r>
              <a:rPr sz="2200" b="1" dirty="0">
                <a:latin typeface="Arial" panose="020B0604020202020204"/>
                <a:cs typeface="Arial" panose="020B0604020202020204"/>
              </a:rPr>
              <a:t>ΜΕ</a:t>
            </a:r>
            <a:r>
              <a:rPr sz="2200" b="1" spc="-70" dirty="0">
                <a:latin typeface="Arial" panose="020B0604020202020204"/>
                <a:cs typeface="Arial" panose="020B0604020202020204"/>
              </a:rPr>
              <a:t> </a:t>
            </a:r>
            <a:r>
              <a:rPr sz="2200" b="1" dirty="0">
                <a:latin typeface="Arial" panose="020B0604020202020204"/>
                <a:cs typeface="Arial" panose="020B0604020202020204"/>
              </a:rPr>
              <a:t>ΤΟΥΣ</a:t>
            </a:r>
            <a:r>
              <a:rPr sz="2200" b="1" spc="-65" dirty="0">
                <a:latin typeface="Arial" panose="020B0604020202020204"/>
                <a:cs typeface="Arial" panose="020B0604020202020204"/>
              </a:rPr>
              <a:t> </a:t>
            </a:r>
            <a:r>
              <a:rPr sz="2200" b="1" dirty="0">
                <a:latin typeface="Arial" panose="020B0604020202020204"/>
                <a:cs typeface="Arial" panose="020B0604020202020204"/>
              </a:rPr>
              <a:t>ΕΓΧΥΤΗΡΕΣ</a:t>
            </a:r>
            <a:r>
              <a:rPr sz="2200" b="1" spc="-60" dirty="0">
                <a:latin typeface="Arial" panose="020B0604020202020204"/>
                <a:cs typeface="Arial" panose="020B0604020202020204"/>
              </a:rPr>
              <a:t> </a:t>
            </a:r>
            <a:r>
              <a:rPr sz="2200" b="1" dirty="0">
                <a:latin typeface="Arial" panose="020B0604020202020204"/>
                <a:cs typeface="Arial" panose="020B0604020202020204"/>
              </a:rPr>
              <a:t>ΜΕΣΩ</a:t>
            </a:r>
            <a:r>
              <a:rPr sz="2200" b="1" spc="-135" dirty="0">
                <a:latin typeface="Arial" panose="020B0604020202020204"/>
                <a:cs typeface="Arial" panose="020B0604020202020204"/>
              </a:rPr>
              <a:t> </a:t>
            </a:r>
            <a:r>
              <a:rPr sz="2200" b="1">
                <a:latin typeface="Arial" panose="020B0604020202020204"/>
                <a:cs typeface="Arial" panose="020B0604020202020204"/>
              </a:rPr>
              <a:t>ΑΓΩΓΟΥ</a:t>
            </a:r>
            <a:r>
              <a:rPr sz="2200" b="1" spc="-100">
                <a:latin typeface="Arial" panose="020B0604020202020204"/>
                <a:cs typeface="Arial" panose="020B0604020202020204"/>
              </a:rPr>
              <a:t> </a:t>
            </a:r>
            <a:r>
              <a:rPr sz="2200" b="1" smtClean="0">
                <a:latin typeface="Arial" panose="020B0604020202020204"/>
                <a:cs typeface="Arial" panose="020B0604020202020204"/>
              </a:rPr>
              <a:t>ΥΨΗΛΗΣ</a:t>
            </a:r>
            <a:endParaRPr lang="el-GR" sz="2200" b="1" dirty="0" smtClean="0">
              <a:latin typeface="Arial" panose="020B0604020202020204"/>
              <a:cs typeface="Arial" panose="020B0604020202020204"/>
            </a:endParaRPr>
          </a:p>
          <a:p>
            <a:pPr marL="12700" marR="5080">
              <a:lnSpc>
                <a:spcPct val="100000"/>
              </a:lnSpc>
              <a:buClr>
                <a:srgbClr val="FF0000"/>
              </a:buClr>
              <a:buSzPct val="95000"/>
              <a:tabLst>
                <a:tab pos="262890" algn="l"/>
              </a:tabLst>
            </a:pPr>
            <a:r>
              <a:rPr sz="2200" b="1" spc="-65" smtClean="0">
                <a:latin typeface="Arial" panose="020B0604020202020204"/>
                <a:cs typeface="Arial" panose="020B0604020202020204"/>
              </a:rPr>
              <a:t> </a:t>
            </a:r>
            <a:r>
              <a:rPr sz="2200" b="1" spc="-20" smtClean="0">
                <a:latin typeface="Arial" panose="020B0604020202020204"/>
                <a:cs typeface="Arial" panose="020B0604020202020204"/>
              </a:rPr>
              <a:t>ΠΙΕ</a:t>
            </a:r>
            <a:r>
              <a:rPr sz="2200" b="1" spc="-10" smtClean="0">
                <a:latin typeface="Arial" panose="020B0604020202020204"/>
                <a:cs typeface="Arial" panose="020B0604020202020204"/>
              </a:rPr>
              <a:t>Σ</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4000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ΚΥΡΙΑ</a:t>
            </a:r>
            <a:r>
              <a:rPr sz="2200" b="1" spc="-120" dirty="0">
                <a:latin typeface="Arial" panose="020B0604020202020204"/>
                <a:cs typeface="Arial" panose="020B0604020202020204"/>
              </a:rPr>
              <a:t> </a:t>
            </a:r>
            <a:r>
              <a:rPr sz="2200" b="1" spc="-25" dirty="0">
                <a:latin typeface="Arial" panose="020B0604020202020204"/>
                <a:cs typeface="Arial" panose="020B0604020202020204"/>
              </a:rPr>
              <a:t>ΔΙΑΦΟΡΑ</a:t>
            </a:r>
            <a:r>
              <a:rPr sz="2200" b="1" spc="-35" dirty="0">
                <a:latin typeface="Arial" panose="020B0604020202020204"/>
                <a:cs typeface="Arial" panose="020B0604020202020204"/>
              </a:rPr>
              <a:t> </a:t>
            </a:r>
            <a:r>
              <a:rPr sz="2200" b="1" dirty="0">
                <a:latin typeface="Arial" panose="020B0604020202020204"/>
                <a:cs typeface="Arial" panose="020B0604020202020204"/>
              </a:rPr>
              <a:t>ΣΕ</a:t>
            </a:r>
            <a:r>
              <a:rPr sz="2200" b="1" spc="-40" dirty="0">
                <a:latin typeface="Arial" panose="020B0604020202020204"/>
                <a:cs typeface="Arial" panose="020B0604020202020204"/>
              </a:rPr>
              <a:t> </a:t>
            </a:r>
            <a:r>
              <a:rPr sz="2200" b="1" dirty="0">
                <a:latin typeface="Arial" panose="020B0604020202020204"/>
                <a:cs typeface="Arial" panose="020B0604020202020204"/>
              </a:rPr>
              <a:t>ΣΧΕΣΗ</a:t>
            </a:r>
            <a:r>
              <a:rPr sz="2200" b="1" spc="-30" dirty="0">
                <a:latin typeface="Arial" panose="020B0604020202020204"/>
                <a:cs typeface="Arial" panose="020B0604020202020204"/>
              </a:rPr>
              <a:t> </a:t>
            </a:r>
            <a:r>
              <a:rPr sz="2200" b="1" dirty="0">
                <a:latin typeface="Arial" panose="020B0604020202020204"/>
                <a:cs typeface="Arial" panose="020B0604020202020204"/>
              </a:rPr>
              <a:t>ΜΕ</a:t>
            </a:r>
            <a:r>
              <a:rPr sz="2200" b="1" spc="-35" dirty="0">
                <a:latin typeface="Arial" panose="020B0604020202020204"/>
                <a:cs typeface="Arial" panose="020B0604020202020204"/>
              </a:rPr>
              <a:t> </a:t>
            </a:r>
            <a:r>
              <a:rPr sz="2200" b="1" dirty="0">
                <a:latin typeface="Arial" panose="020B0604020202020204"/>
                <a:cs typeface="Arial" panose="020B0604020202020204"/>
              </a:rPr>
              <a:t>ΤΟ</a:t>
            </a:r>
            <a:r>
              <a:rPr sz="2200" b="1" spc="-35" dirty="0">
                <a:latin typeface="Arial" panose="020B0604020202020204"/>
                <a:cs typeface="Arial" panose="020B0604020202020204"/>
              </a:rPr>
              <a:t> </a:t>
            </a:r>
            <a:r>
              <a:rPr sz="2200" b="1">
                <a:latin typeface="Arial" panose="020B0604020202020204"/>
                <a:cs typeface="Arial" panose="020B0604020202020204"/>
              </a:rPr>
              <a:t>ΣΥΣΤΗΜΑ</a:t>
            </a:r>
            <a:r>
              <a:rPr sz="2200" b="1" spc="-45">
                <a:latin typeface="Arial" panose="020B0604020202020204"/>
                <a:cs typeface="Arial" panose="020B0604020202020204"/>
              </a:rPr>
              <a:t> </a:t>
            </a:r>
            <a:r>
              <a:rPr sz="2200" b="1" smtClean="0">
                <a:latin typeface="Arial" panose="020B0604020202020204"/>
                <a:cs typeface="Arial" panose="020B0604020202020204"/>
              </a:rPr>
              <a:t>ΕΓΧΥΣ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30" smtClean="0">
                <a:latin typeface="Arial" panose="020B0604020202020204"/>
                <a:cs typeface="Arial" panose="020B0604020202020204"/>
              </a:rPr>
              <a:t> </a:t>
            </a:r>
            <a:r>
              <a:rPr sz="2200" b="1" spc="-25" dirty="0">
                <a:latin typeface="Arial" panose="020B0604020202020204"/>
                <a:cs typeface="Arial" panose="020B0604020202020204"/>
              </a:rPr>
              <a:t>ΜΕ </a:t>
            </a:r>
            <a:r>
              <a:rPr sz="2200" b="1" spc="-10" dirty="0">
                <a:latin typeface="Arial" panose="020B0604020202020204"/>
                <a:cs typeface="Arial" panose="020B0604020202020204"/>
              </a:rPr>
              <a:t>ΑΝΤΛΙΕΣ</a:t>
            </a:r>
            <a:r>
              <a:rPr sz="2200" b="1" spc="-80" dirty="0">
                <a:latin typeface="Arial" panose="020B0604020202020204"/>
                <a:cs typeface="Arial" panose="020B0604020202020204"/>
              </a:rPr>
              <a:t> </a:t>
            </a:r>
            <a:r>
              <a:rPr sz="2200" b="1" dirty="0">
                <a:latin typeface="Arial" panose="020B0604020202020204"/>
                <a:cs typeface="Arial" panose="020B0604020202020204"/>
              </a:rPr>
              <a:t>ΜΟΝΟΥ</a:t>
            </a:r>
            <a:r>
              <a:rPr sz="2200" b="1" spc="-70" dirty="0">
                <a:latin typeface="Arial" panose="020B0604020202020204"/>
                <a:cs typeface="Arial" panose="020B0604020202020204"/>
              </a:rPr>
              <a:t> </a:t>
            </a:r>
            <a:r>
              <a:rPr sz="2200" b="1" spc="-30" dirty="0">
                <a:latin typeface="Arial" panose="020B0604020202020204"/>
                <a:cs typeface="Arial" panose="020B0604020202020204"/>
              </a:rPr>
              <a:t>ΒΥΘΙΣΜΑΤΟΣ</a:t>
            </a:r>
            <a:r>
              <a:rPr sz="2200" b="1" spc="-70" dirty="0">
                <a:latin typeface="Arial" panose="020B0604020202020204"/>
                <a:cs typeface="Arial" panose="020B0604020202020204"/>
              </a:rPr>
              <a:t> </a:t>
            </a:r>
            <a:r>
              <a:rPr sz="2200" b="1" dirty="0">
                <a:latin typeface="Arial" panose="020B0604020202020204"/>
                <a:cs typeface="Arial" panose="020B0604020202020204"/>
              </a:rPr>
              <a:t>ΕΙΝΑΙ</a:t>
            </a:r>
            <a:r>
              <a:rPr sz="2200" b="1" spc="-70" dirty="0">
                <a:latin typeface="Arial" panose="020B0604020202020204"/>
                <a:cs typeface="Arial" panose="020B0604020202020204"/>
              </a:rPr>
              <a:t> </a:t>
            </a:r>
            <a:r>
              <a:rPr sz="2200" b="1" dirty="0">
                <a:latin typeface="Arial" panose="020B0604020202020204"/>
                <a:cs typeface="Arial" panose="020B0604020202020204"/>
              </a:rPr>
              <a:t>Η</a:t>
            </a:r>
            <a:r>
              <a:rPr sz="2200" b="1" spc="-65" dirty="0">
                <a:latin typeface="Arial" panose="020B0604020202020204"/>
                <a:cs typeface="Arial" panose="020B0604020202020204"/>
              </a:rPr>
              <a:t> </a:t>
            </a:r>
            <a:r>
              <a:rPr sz="2200" b="1" dirty="0">
                <a:latin typeface="Arial" panose="020B0604020202020204"/>
                <a:cs typeface="Arial" panose="020B0604020202020204"/>
              </a:rPr>
              <a:t>ΠΑΡΟΥΣΙΑ</a:t>
            </a:r>
            <a:r>
              <a:rPr sz="2200" b="1" spc="-70" dirty="0">
                <a:latin typeface="Arial" panose="020B0604020202020204"/>
                <a:cs typeface="Arial" panose="020B0604020202020204"/>
              </a:rPr>
              <a:t> </a:t>
            </a:r>
            <a:r>
              <a:rPr sz="2200" b="1" dirty="0">
                <a:latin typeface="Arial" panose="020B0604020202020204"/>
                <a:cs typeface="Arial" panose="020B0604020202020204"/>
              </a:rPr>
              <a:t>ΣΤΗΝ</a:t>
            </a:r>
            <a:r>
              <a:rPr sz="2200" b="1" spc="-135" dirty="0">
                <a:latin typeface="Arial" panose="020B0604020202020204"/>
                <a:cs typeface="Arial" panose="020B0604020202020204"/>
              </a:rPr>
              <a:t> </a:t>
            </a:r>
            <a:r>
              <a:rPr sz="2200" b="1" spc="-20" dirty="0">
                <a:latin typeface="Arial" panose="020B0604020202020204"/>
                <a:cs typeface="Arial" panose="020B0604020202020204"/>
              </a:rPr>
              <a:t>ΑΝΤ- </a:t>
            </a:r>
            <a:r>
              <a:rPr sz="2200" b="1" dirty="0">
                <a:latin typeface="Arial" panose="020B0604020202020204"/>
                <a:cs typeface="Arial" panose="020B0604020202020204"/>
              </a:rPr>
              <a:t>ΛΙΑ</a:t>
            </a:r>
            <a:r>
              <a:rPr sz="2200" b="1" spc="-85" dirty="0">
                <a:latin typeface="Arial" panose="020B0604020202020204"/>
                <a:cs typeface="Arial" panose="020B0604020202020204"/>
              </a:rPr>
              <a:t> </a:t>
            </a:r>
            <a:r>
              <a:rPr sz="2200" b="1">
                <a:latin typeface="Arial" panose="020B0604020202020204"/>
                <a:cs typeface="Arial" panose="020B0604020202020204"/>
              </a:rPr>
              <a:t>ΥΨΗΛΗΣ</a:t>
            </a:r>
            <a:r>
              <a:rPr sz="2200" b="1" spc="-45">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40" smtClean="0">
                <a:latin typeface="Arial" panose="020B0604020202020204"/>
                <a:cs typeface="Arial" panose="020B0604020202020204"/>
              </a:rPr>
              <a:t> </a:t>
            </a:r>
            <a:r>
              <a:rPr sz="2200" b="1" spc="-30" dirty="0">
                <a:latin typeface="Arial" panose="020B0604020202020204"/>
                <a:cs typeface="Arial" panose="020B0604020202020204"/>
              </a:rPr>
              <a:t>ΚΑΤΑΛΛΗΛΗΣ</a:t>
            </a:r>
            <a:r>
              <a:rPr sz="2200" b="1" spc="-25" dirty="0">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ΗΛΕΚΤΡΟΜΑΓΝΗΤΙΚΗΣ </a:t>
            </a:r>
            <a:r>
              <a:rPr sz="2200" b="1" dirty="0">
                <a:solidFill>
                  <a:srgbClr val="0000CC"/>
                </a:solidFill>
                <a:latin typeface="Arial" panose="020B0604020202020204"/>
                <a:cs typeface="Arial" panose="020B0604020202020204"/>
              </a:rPr>
              <a:t>ΒΑΛΒΙΔΑΣ,</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Η</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ΟΠΟΙΑ</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ΡΥΘΜΙΖΕΙ</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ΧΡΟΝΙΣΜΟ</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ΚΑΙ</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a:t>
            </a:r>
            <a:r>
              <a:rPr sz="2200" b="1" spc="-12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ΔΙΑΡ- </a:t>
            </a:r>
            <a:r>
              <a:rPr sz="2200" b="1" dirty="0">
                <a:solidFill>
                  <a:srgbClr val="0000CC"/>
                </a:solidFill>
                <a:latin typeface="Arial" panose="020B0604020202020204"/>
                <a:cs typeface="Arial" panose="020B0604020202020204"/>
              </a:rPr>
              <a:t>ΚΕΙΑ</a:t>
            </a:r>
            <a:r>
              <a:rPr sz="2200" b="1" spc="-20" dirty="0">
                <a:solidFill>
                  <a:srgbClr val="0000CC"/>
                </a:solidFill>
                <a:latin typeface="Arial" panose="020B0604020202020204"/>
                <a:cs typeface="Arial" panose="020B0604020202020204"/>
              </a:rPr>
              <a:t> </a:t>
            </a:r>
            <a:r>
              <a:rPr sz="2200" b="1">
                <a:solidFill>
                  <a:srgbClr val="0000CC"/>
                </a:solidFill>
                <a:latin typeface="Arial" panose="020B0604020202020204"/>
                <a:cs typeface="Arial" panose="020B0604020202020204"/>
              </a:rPr>
              <a:t>ΤΗΣ</a:t>
            </a:r>
            <a:r>
              <a:rPr sz="2200" b="1" spc="-20">
                <a:solidFill>
                  <a:srgbClr val="0000CC"/>
                </a:solidFill>
                <a:latin typeface="Arial" panose="020B0604020202020204"/>
                <a:cs typeface="Arial" panose="020B0604020202020204"/>
              </a:rPr>
              <a:t> </a:t>
            </a:r>
            <a:r>
              <a:rPr sz="2200" b="1" spc="-10" smtClean="0">
                <a:solidFill>
                  <a:srgbClr val="0000CC"/>
                </a:solidFill>
                <a:latin typeface="Arial" panose="020B0604020202020204"/>
                <a:cs typeface="Arial" panose="020B0604020202020204"/>
              </a:rPr>
              <a:t>ΕΓΧΥΣ</a:t>
            </a:r>
            <a:r>
              <a:rPr lang="el-GR" sz="2200" b="1" spc="-10" dirty="0" smtClean="0">
                <a:solidFill>
                  <a:srgbClr val="0000CC"/>
                </a:solidFill>
                <a:latin typeface="Arial" panose="020B0604020202020204"/>
                <a:cs typeface="Arial" panose="020B0604020202020204"/>
              </a:rPr>
              <a:t>Η</a:t>
            </a:r>
            <a:r>
              <a:rPr sz="2200" b="1" spc="-10" smtClean="0">
                <a:solidFill>
                  <a:srgbClr val="0000CC"/>
                </a:solidFill>
                <a:latin typeface="Arial" panose="020B0604020202020204"/>
                <a:cs typeface="Arial" panose="020B0604020202020204"/>
              </a:rPr>
              <a:t>Σ</a:t>
            </a:r>
            <a:r>
              <a:rPr sz="2200" b="1" spc="-10" dirty="0">
                <a:solidFill>
                  <a:srgbClr val="0000CC"/>
                </a:solidFill>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20891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dirty="0">
                <a:latin typeface="Arial" panose="020B0604020202020204"/>
                <a:cs typeface="Arial" panose="020B0604020202020204"/>
              </a:rPr>
              <a:t>ΡΥΘΜΙΣΗ</a:t>
            </a:r>
            <a:r>
              <a:rPr sz="2200" b="1" spc="-20" dirty="0">
                <a:latin typeface="Arial" panose="020B0604020202020204"/>
                <a:cs typeface="Arial" panose="020B0604020202020204"/>
              </a:rPr>
              <a:t> </a:t>
            </a:r>
            <a:r>
              <a:rPr sz="2200" b="1" spc="-45" dirty="0">
                <a:latin typeface="Arial" panose="020B0604020202020204"/>
                <a:cs typeface="Arial" panose="020B0604020202020204"/>
              </a:rPr>
              <a:t>ΠΡΑΓΜΑΤΟΠΟΙΕΙΤΑΙ</a:t>
            </a:r>
            <a:r>
              <a:rPr sz="2200" b="1" spc="-80" dirty="0">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ΑΝΕΞΑΡΤΗΤΑ</a:t>
            </a:r>
            <a:r>
              <a:rPr sz="2200" b="1" spc="-9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ΑΠΟ</a:t>
            </a:r>
            <a:r>
              <a:rPr sz="2200" b="1" spc="-1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a:t>
            </a:r>
            <a:r>
              <a:rPr sz="2200" b="1" spc="-100" dirty="0">
                <a:solidFill>
                  <a:srgbClr val="0000CC"/>
                </a:solidFill>
                <a:latin typeface="Arial" panose="020B0604020202020204"/>
                <a:cs typeface="Arial" panose="020B0604020202020204"/>
              </a:rPr>
              <a:t> </a:t>
            </a:r>
            <a:r>
              <a:rPr sz="2200" b="1" spc="-40" dirty="0">
                <a:solidFill>
                  <a:srgbClr val="0000CC"/>
                </a:solidFill>
                <a:latin typeface="Arial" panose="020B0604020202020204"/>
                <a:cs typeface="Arial" panose="020B0604020202020204"/>
              </a:rPr>
              <a:t>ΔΡΑ- </a:t>
            </a:r>
            <a:r>
              <a:rPr sz="2200" b="1" dirty="0">
                <a:solidFill>
                  <a:srgbClr val="0000CC"/>
                </a:solidFill>
                <a:latin typeface="Arial" panose="020B0604020202020204"/>
                <a:cs typeface="Arial" panose="020B0604020202020204"/>
              </a:rPr>
              <a:t>ΣΗ</a:t>
            </a:r>
            <a:r>
              <a:rPr sz="2200" b="1" spc="-45" dirty="0">
                <a:solidFill>
                  <a:srgbClr val="0000CC"/>
                </a:solidFill>
                <a:latin typeface="Arial" panose="020B0604020202020204"/>
                <a:cs typeface="Arial" panose="020B0604020202020204"/>
              </a:rPr>
              <a:t> </a:t>
            </a:r>
            <a:r>
              <a:rPr sz="2200" b="1" spc="-30" dirty="0">
                <a:solidFill>
                  <a:srgbClr val="0000CC"/>
                </a:solidFill>
                <a:latin typeface="Arial" panose="020B0604020202020204"/>
                <a:cs typeface="Arial" panose="020B0604020202020204"/>
              </a:rPr>
              <a:t>ΤΟΥ</a:t>
            </a:r>
            <a:r>
              <a:rPr sz="2200" b="1" spc="-10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ΑΝΤΙΣΤΟΙΧΟΥ</a:t>
            </a:r>
            <a:r>
              <a:rPr sz="2200" b="1" spc="-2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ΕΚΚΕΝΤΡΟΥ.</a:t>
            </a:r>
            <a:endParaRPr sz="2200">
              <a:latin typeface="Arial" panose="020B0604020202020204"/>
              <a:cs typeface="Arial" panose="020B0604020202020204"/>
            </a:endParaRPr>
          </a:p>
        </p:txBody>
      </p:sp>
      <p:grpSp>
        <p:nvGrpSpPr>
          <p:cNvPr id="3" name="object 3"/>
          <p:cNvGrpSpPr/>
          <p:nvPr/>
        </p:nvGrpSpPr>
        <p:grpSpPr>
          <a:xfrm>
            <a:off x="330140" y="58360"/>
            <a:ext cx="8251825" cy="817244"/>
            <a:chOff x="330140" y="58360"/>
            <a:chExt cx="8251825" cy="817244"/>
          </a:xfrm>
        </p:grpSpPr>
        <p:sp>
          <p:nvSpPr>
            <p:cNvPr id="4" name="object 4"/>
            <p:cNvSpPr/>
            <p:nvPr/>
          </p:nvSpPr>
          <p:spPr>
            <a:xfrm>
              <a:off x="342899" y="71119"/>
              <a:ext cx="8225790" cy="791210"/>
            </a:xfrm>
            <a:custGeom>
              <a:avLst/>
              <a:gdLst/>
              <a:ahLst/>
              <a:cxnLst/>
              <a:rect l="l" t="t" r="r" b="b"/>
              <a:pathLst>
                <a:path w="8225790" h="791210">
                  <a:moveTo>
                    <a:pt x="8106409" y="1270"/>
                  </a:moveTo>
                  <a:lnTo>
                    <a:pt x="118109" y="1270"/>
                  </a:lnTo>
                  <a:lnTo>
                    <a:pt x="105409" y="3809"/>
                  </a:lnTo>
                  <a:lnTo>
                    <a:pt x="97790" y="5079"/>
                  </a:lnTo>
                  <a:lnTo>
                    <a:pt x="91440" y="7620"/>
                  </a:lnTo>
                  <a:lnTo>
                    <a:pt x="85090" y="8889"/>
                  </a:lnTo>
                  <a:lnTo>
                    <a:pt x="78740" y="11429"/>
                  </a:lnTo>
                  <a:lnTo>
                    <a:pt x="72390" y="15239"/>
                  </a:lnTo>
                  <a:lnTo>
                    <a:pt x="66040" y="17779"/>
                  </a:lnTo>
                  <a:lnTo>
                    <a:pt x="60960" y="21589"/>
                  </a:lnTo>
                  <a:lnTo>
                    <a:pt x="54610"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8889" y="85089"/>
                  </a:lnTo>
                  <a:lnTo>
                    <a:pt x="7620" y="91439"/>
                  </a:lnTo>
                  <a:lnTo>
                    <a:pt x="5079" y="97789"/>
                  </a:lnTo>
                  <a:lnTo>
                    <a:pt x="3810" y="105409"/>
                  </a:lnTo>
                  <a:lnTo>
                    <a:pt x="1270" y="118109"/>
                  </a:lnTo>
                  <a:lnTo>
                    <a:pt x="1270" y="125729"/>
                  </a:lnTo>
                  <a:lnTo>
                    <a:pt x="0" y="132079"/>
                  </a:lnTo>
                  <a:lnTo>
                    <a:pt x="0" y="660400"/>
                  </a:lnTo>
                  <a:lnTo>
                    <a:pt x="1270" y="666750"/>
                  </a:lnTo>
                  <a:lnTo>
                    <a:pt x="1270" y="673100"/>
                  </a:lnTo>
                  <a:lnTo>
                    <a:pt x="2539" y="680719"/>
                  </a:lnTo>
                  <a:lnTo>
                    <a:pt x="3810" y="687069"/>
                  </a:lnTo>
                  <a:lnTo>
                    <a:pt x="5079" y="694689"/>
                  </a:lnTo>
                  <a:lnTo>
                    <a:pt x="7620" y="701039"/>
                  </a:lnTo>
                  <a:lnTo>
                    <a:pt x="8889" y="70738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10" y="767079"/>
                  </a:lnTo>
                  <a:lnTo>
                    <a:pt x="60960" y="770889"/>
                  </a:lnTo>
                  <a:lnTo>
                    <a:pt x="66040" y="774700"/>
                  </a:lnTo>
                  <a:lnTo>
                    <a:pt x="78740" y="779779"/>
                  </a:lnTo>
                  <a:lnTo>
                    <a:pt x="85090" y="783589"/>
                  </a:lnTo>
                  <a:lnTo>
                    <a:pt x="91440" y="784859"/>
                  </a:lnTo>
                  <a:lnTo>
                    <a:pt x="97790" y="787400"/>
                  </a:lnTo>
                  <a:lnTo>
                    <a:pt x="105409" y="788669"/>
                  </a:lnTo>
                  <a:lnTo>
                    <a:pt x="118109" y="791209"/>
                  </a:lnTo>
                  <a:lnTo>
                    <a:pt x="8107680" y="791209"/>
                  </a:lnTo>
                  <a:lnTo>
                    <a:pt x="8114030" y="789939"/>
                  </a:lnTo>
                  <a:lnTo>
                    <a:pt x="8121650" y="788669"/>
                  </a:lnTo>
                  <a:lnTo>
                    <a:pt x="8128000" y="787400"/>
                  </a:lnTo>
                  <a:lnTo>
                    <a:pt x="8153400" y="777239"/>
                  </a:lnTo>
                  <a:lnTo>
                    <a:pt x="8159750" y="773429"/>
                  </a:lnTo>
                  <a:lnTo>
                    <a:pt x="8164830" y="769619"/>
                  </a:lnTo>
                  <a:lnTo>
                    <a:pt x="8171180" y="765809"/>
                  </a:lnTo>
                  <a:lnTo>
                    <a:pt x="8181340" y="758189"/>
                  </a:lnTo>
                  <a:lnTo>
                    <a:pt x="8191500" y="748029"/>
                  </a:lnTo>
                  <a:lnTo>
                    <a:pt x="8195309" y="742950"/>
                  </a:lnTo>
                  <a:lnTo>
                    <a:pt x="8200390" y="736600"/>
                  </a:lnTo>
                  <a:lnTo>
                    <a:pt x="8204200" y="731519"/>
                  </a:lnTo>
                  <a:lnTo>
                    <a:pt x="8208009" y="725169"/>
                  </a:lnTo>
                  <a:lnTo>
                    <a:pt x="8210550" y="718819"/>
                  </a:lnTo>
                  <a:lnTo>
                    <a:pt x="8214359" y="713739"/>
                  </a:lnTo>
                  <a:lnTo>
                    <a:pt x="8216900" y="707389"/>
                  </a:lnTo>
                  <a:lnTo>
                    <a:pt x="8219440" y="699769"/>
                  </a:lnTo>
                  <a:lnTo>
                    <a:pt x="8223250" y="680719"/>
                  </a:lnTo>
                  <a:lnTo>
                    <a:pt x="8224520" y="673100"/>
                  </a:lnTo>
                  <a:lnTo>
                    <a:pt x="8224520" y="666750"/>
                  </a:lnTo>
                  <a:lnTo>
                    <a:pt x="8225790" y="659129"/>
                  </a:lnTo>
                  <a:lnTo>
                    <a:pt x="8224520" y="132079"/>
                  </a:lnTo>
                  <a:lnTo>
                    <a:pt x="8224520" y="118109"/>
                  </a:lnTo>
                  <a:lnTo>
                    <a:pt x="8221980" y="105409"/>
                  </a:lnTo>
                  <a:lnTo>
                    <a:pt x="8220709" y="97789"/>
                  </a:lnTo>
                  <a:lnTo>
                    <a:pt x="8218170" y="91439"/>
                  </a:lnTo>
                  <a:lnTo>
                    <a:pt x="8216900" y="85089"/>
                  </a:lnTo>
                  <a:lnTo>
                    <a:pt x="8213090" y="78739"/>
                  </a:lnTo>
                  <a:lnTo>
                    <a:pt x="8208009" y="66039"/>
                  </a:lnTo>
                  <a:lnTo>
                    <a:pt x="8204200" y="60959"/>
                  </a:lnTo>
                  <a:lnTo>
                    <a:pt x="8200390" y="54609"/>
                  </a:lnTo>
                  <a:lnTo>
                    <a:pt x="8195309" y="49529"/>
                  </a:lnTo>
                  <a:lnTo>
                    <a:pt x="8191500" y="44450"/>
                  </a:lnTo>
                  <a:lnTo>
                    <a:pt x="8181340" y="34289"/>
                  </a:lnTo>
                  <a:lnTo>
                    <a:pt x="8176259" y="30479"/>
                  </a:lnTo>
                  <a:lnTo>
                    <a:pt x="8171180" y="25400"/>
                  </a:lnTo>
                  <a:lnTo>
                    <a:pt x="8164830" y="21589"/>
                  </a:lnTo>
                  <a:lnTo>
                    <a:pt x="8159750" y="17779"/>
                  </a:lnTo>
                  <a:lnTo>
                    <a:pt x="8153400" y="15239"/>
                  </a:lnTo>
                  <a:lnTo>
                    <a:pt x="8147050" y="11429"/>
                  </a:lnTo>
                  <a:lnTo>
                    <a:pt x="8140700" y="8889"/>
                  </a:lnTo>
                  <a:lnTo>
                    <a:pt x="8134350" y="7620"/>
                  </a:lnTo>
                  <a:lnTo>
                    <a:pt x="8128000" y="5079"/>
                  </a:lnTo>
                  <a:lnTo>
                    <a:pt x="8120380" y="380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009900"/>
            </a:solidFill>
          </p:spPr>
          <p:txBody>
            <a:bodyPr wrap="square" lIns="0" tIns="0" rIns="0" bIns="0" rtlCol="0"/>
            <a:lstStyle/>
            <a:p/>
          </p:txBody>
        </p:sp>
        <p:sp>
          <p:nvSpPr>
            <p:cNvPr id="5" name="object 5"/>
            <p:cNvSpPr/>
            <p:nvPr/>
          </p:nvSpPr>
          <p:spPr>
            <a:xfrm>
              <a:off x="342899" y="71119"/>
              <a:ext cx="8225790" cy="791210"/>
            </a:xfrm>
            <a:custGeom>
              <a:avLst/>
              <a:gdLst/>
              <a:ahLst/>
              <a:cxnLst/>
              <a:rect l="l" t="t" r="r" b="b"/>
              <a:pathLst>
                <a:path w="8225790" h="791210">
                  <a:moveTo>
                    <a:pt x="0" y="132079"/>
                  </a:moveTo>
                  <a:lnTo>
                    <a:pt x="1270" y="125729"/>
                  </a:lnTo>
                  <a:lnTo>
                    <a:pt x="1270" y="118109"/>
                  </a:lnTo>
                  <a:lnTo>
                    <a:pt x="2539" y="111759"/>
                  </a:lnTo>
                  <a:lnTo>
                    <a:pt x="3810" y="105409"/>
                  </a:lnTo>
                  <a:lnTo>
                    <a:pt x="5079" y="97789"/>
                  </a:lnTo>
                  <a:lnTo>
                    <a:pt x="7620" y="91439"/>
                  </a:lnTo>
                  <a:lnTo>
                    <a:pt x="8889" y="85089"/>
                  </a:lnTo>
                  <a:lnTo>
                    <a:pt x="11429" y="78739"/>
                  </a:lnTo>
                  <a:lnTo>
                    <a:pt x="15239" y="72389"/>
                  </a:lnTo>
                  <a:lnTo>
                    <a:pt x="17779" y="66039"/>
                  </a:lnTo>
                  <a:lnTo>
                    <a:pt x="21589" y="60959"/>
                  </a:lnTo>
                  <a:lnTo>
                    <a:pt x="25400" y="54609"/>
                  </a:lnTo>
                  <a:lnTo>
                    <a:pt x="30479" y="49529"/>
                  </a:lnTo>
                  <a:lnTo>
                    <a:pt x="34289" y="44450"/>
                  </a:lnTo>
                  <a:lnTo>
                    <a:pt x="39370" y="39370"/>
                  </a:lnTo>
                  <a:lnTo>
                    <a:pt x="44450" y="34289"/>
                  </a:lnTo>
                  <a:lnTo>
                    <a:pt x="49529" y="30479"/>
                  </a:lnTo>
                  <a:lnTo>
                    <a:pt x="54610" y="25400"/>
                  </a:lnTo>
                  <a:lnTo>
                    <a:pt x="60960" y="21589"/>
                  </a:lnTo>
                  <a:lnTo>
                    <a:pt x="66040" y="17779"/>
                  </a:lnTo>
                  <a:lnTo>
                    <a:pt x="72390" y="15239"/>
                  </a:lnTo>
                  <a:lnTo>
                    <a:pt x="78740" y="11429"/>
                  </a:lnTo>
                  <a:lnTo>
                    <a:pt x="85090" y="8889"/>
                  </a:lnTo>
                  <a:lnTo>
                    <a:pt x="91440" y="7620"/>
                  </a:lnTo>
                  <a:lnTo>
                    <a:pt x="97790" y="5079"/>
                  </a:lnTo>
                  <a:lnTo>
                    <a:pt x="10540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8000" y="5079"/>
                  </a:lnTo>
                  <a:lnTo>
                    <a:pt x="8134350" y="7620"/>
                  </a:lnTo>
                  <a:lnTo>
                    <a:pt x="8140700" y="8889"/>
                  </a:lnTo>
                  <a:lnTo>
                    <a:pt x="8147050" y="11429"/>
                  </a:lnTo>
                  <a:lnTo>
                    <a:pt x="8153400" y="15239"/>
                  </a:lnTo>
                  <a:lnTo>
                    <a:pt x="8159750" y="17779"/>
                  </a:lnTo>
                  <a:lnTo>
                    <a:pt x="8164830" y="21589"/>
                  </a:lnTo>
                  <a:lnTo>
                    <a:pt x="8171180" y="25400"/>
                  </a:lnTo>
                  <a:lnTo>
                    <a:pt x="8176259" y="30479"/>
                  </a:lnTo>
                  <a:lnTo>
                    <a:pt x="8181340" y="34289"/>
                  </a:lnTo>
                  <a:lnTo>
                    <a:pt x="8186420" y="39370"/>
                  </a:lnTo>
                  <a:lnTo>
                    <a:pt x="8191500" y="44450"/>
                  </a:lnTo>
                  <a:lnTo>
                    <a:pt x="8195309" y="49529"/>
                  </a:lnTo>
                  <a:lnTo>
                    <a:pt x="8200390" y="54609"/>
                  </a:lnTo>
                  <a:lnTo>
                    <a:pt x="8204200" y="60959"/>
                  </a:lnTo>
                  <a:lnTo>
                    <a:pt x="8208009" y="66039"/>
                  </a:lnTo>
                  <a:lnTo>
                    <a:pt x="8210550" y="72389"/>
                  </a:lnTo>
                  <a:lnTo>
                    <a:pt x="8213090"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90" y="659129"/>
                  </a:lnTo>
                  <a:lnTo>
                    <a:pt x="8224520" y="666750"/>
                  </a:lnTo>
                  <a:lnTo>
                    <a:pt x="8224520" y="673100"/>
                  </a:lnTo>
                  <a:lnTo>
                    <a:pt x="8223250" y="680719"/>
                  </a:lnTo>
                  <a:lnTo>
                    <a:pt x="8221980" y="687069"/>
                  </a:lnTo>
                  <a:lnTo>
                    <a:pt x="8220709" y="693419"/>
                  </a:lnTo>
                  <a:lnTo>
                    <a:pt x="8219440" y="699769"/>
                  </a:lnTo>
                  <a:lnTo>
                    <a:pt x="8216900" y="707389"/>
                  </a:lnTo>
                  <a:lnTo>
                    <a:pt x="8214359" y="713739"/>
                  </a:lnTo>
                  <a:lnTo>
                    <a:pt x="8210550" y="718819"/>
                  </a:lnTo>
                  <a:lnTo>
                    <a:pt x="8208009" y="725169"/>
                  </a:lnTo>
                  <a:lnTo>
                    <a:pt x="8204200" y="731519"/>
                  </a:lnTo>
                  <a:lnTo>
                    <a:pt x="8200390" y="736600"/>
                  </a:lnTo>
                  <a:lnTo>
                    <a:pt x="8195309" y="742950"/>
                  </a:lnTo>
                  <a:lnTo>
                    <a:pt x="8191500" y="748029"/>
                  </a:lnTo>
                  <a:lnTo>
                    <a:pt x="8186420" y="753109"/>
                  </a:lnTo>
                  <a:lnTo>
                    <a:pt x="8181340" y="758189"/>
                  </a:lnTo>
                  <a:lnTo>
                    <a:pt x="8176259" y="762000"/>
                  </a:lnTo>
                  <a:lnTo>
                    <a:pt x="8171180" y="765809"/>
                  </a:lnTo>
                  <a:lnTo>
                    <a:pt x="8164830" y="769619"/>
                  </a:lnTo>
                  <a:lnTo>
                    <a:pt x="8159750" y="773429"/>
                  </a:lnTo>
                  <a:lnTo>
                    <a:pt x="8153400" y="777239"/>
                  </a:lnTo>
                  <a:lnTo>
                    <a:pt x="8147050" y="779779"/>
                  </a:lnTo>
                  <a:lnTo>
                    <a:pt x="8140700" y="782319"/>
                  </a:lnTo>
                  <a:lnTo>
                    <a:pt x="8134350" y="784859"/>
                  </a:lnTo>
                  <a:lnTo>
                    <a:pt x="8128000" y="787400"/>
                  </a:lnTo>
                  <a:lnTo>
                    <a:pt x="8121650" y="788669"/>
                  </a:lnTo>
                  <a:lnTo>
                    <a:pt x="8114030" y="789939"/>
                  </a:lnTo>
                  <a:lnTo>
                    <a:pt x="8107680" y="791209"/>
                  </a:lnTo>
                  <a:lnTo>
                    <a:pt x="8100059" y="791209"/>
                  </a:lnTo>
                  <a:lnTo>
                    <a:pt x="118109" y="791209"/>
                  </a:lnTo>
                  <a:lnTo>
                    <a:pt x="111759" y="789939"/>
                  </a:lnTo>
                  <a:lnTo>
                    <a:pt x="105409" y="788669"/>
                  </a:lnTo>
                  <a:lnTo>
                    <a:pt x="97790" y="787400"/>
                  </a:lnTo>
                  <a:lnTo>
                    <a:pt x="91440" y="784859"/>
                  </a:lnTo>
                  <a:lnTo>
                    <a:pt x="85090" y="783589"/>
                  </a:lnTo>
                  <a:lnTo>
                    <a:pt x="78740" y="779779"/>
                  </a:lnTo>
                  <a:lnTo>
                    <a:pt x="72390" y="777239"/>
                  </a:lnTo>
                  <a:lnTo>
                    <a:pt x="66040" y="774700"/>
                  </a:lnTo>
                  <a:lnTo>
                    <a:pt x="60960" y="770889"/>
                  </a:lnTo>
                  <a:lnTo>
                    <a:pt x="54610" y="767079"/>
                  </a:lnTo>
                  <a:lnTo>
                    <a:pt x="49529" y="762000"/>
                  </a:lnTo>
                  <a:lnTo>
                    <a:pt x="44450" y="758189"/>
                  </a:lnTo>
                  <a:lnTo>
                    <a:pt x="39370" y="753109"/>
                  </a:lnTo>
                  <a:lnTo>
                    <a:pt x="34289" y="748029"/>
                  </a:lnTo>
                  <a:lnTo>
                    <a:pt x="30479" y="742950"/>
                  </a:lnTo>
                  <a:lnTo>
                    <a:pt x="25400" y="737869"/>
                  </a:lnTo>
                  <a:lnTo>
                    <a:pt x="21589" y="731519"/>
                  </a:lnTo>
                  <a:lnTo>
                    <a:pt x="17779" y="726439"/>
                  </a:lnTo>
                  <a:lnTo>
                    <a:pt x="15239" y="720089"/>
                  </a:lnTo>
                  <a:lnTo>
                    <a:pt x="11429" y="713739"/>
                  </a:lnTo>
                  <a:lnTo>
                    <a:pt x="8889" y="707389"/>
                  </a:lnTo>
                  <a:lnTo>
                    <a:pt x="7620" y="701039"/>
                  </a:lnTo>
                  <a:lnTo>
                    <a:pt x="5079" y="694689"/>
                  </a:lnTo>
                  <a:lnTo>
                    <a:pt x="3810" y="687069"/>
                  </a:lnTo>
                  <a:lnTo>
                    <a:pt x="2539" y="680719"/>
                  </a:lnTo>
                  <a:lnTo>
                    <a:pt x="1270" y="673100"/>
                  </a:lnTo>
                  <a:lnTo>
                    <a:pt x="127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013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BD4B4"/>
          </a:solidFill>
        </p:spPr>
        <p:txBody>
          <a:bodyPr wrap="square" lIns="0" tIns="0" rIns="0" bIns="0" rtlCol="0"/>
          <a:lstStyle/>
          <a:p/>
        </p:txBody>
      </p:sp>
      <p:sp>
        <p:nvSpPr>
          <p:cNvPr id="3" name="object 3"/>
          <p:cNvSpPr txBox="1">
            <a:spLocks noGrp="1"/>
          </p:cNvSpPr>
          <p:nvPr>
            <p:ph type="body" idx="1"/>
          </p:nvPr>
        </p:nvSpPr>
        <p:spPr>
          <a:prstGeom prst="rect">
            <a:avLst/>
          </a:prstGeom>
        </p:spPr>
        <p:txBody>
          <a:bodyPr vert="horz" wrap="square" lIns="0" tIns="746505" rIns="0" bIns="0" rtlCol="0">
            <a:spAutoFit/>
          </a:bodyPr>
          <a:lstStyle/>
          <a:p>
            <a:pPr marL="59055" marR="5080" indent="3175" algn="ctr">
              <a:lnSpc>
                <a:spcPct val="117000"/>
              </a:lnSpc>
              <a:spcBef>
                <a:spcPts val="100"/>
              </a:spcBef>
            </a:pPr>
            <a:r>
              <a:rPr sz="6150" b="0" u="heavy" spc="-10" dirty="0">
                <a:uFill>
                  <a:solidFill>
                    <a:srgbClr val="000000"/>
                  </a:solidFill>
                </a:uFill>
                <a:latin typeface="Arial Black" panose="020B0A04020102020204"/>
                <a:cs typeface="Arial Black" panose="020B0A04020102020204"/>
              </a:rPr>
              <a:t>ΑΝΤΛΙΑ</a:t>
            </a:r>
            <a:r>
              <a:rPr sz="6150" b="0" spc="-10" dirty="0">
                <a:latin typeface="Arial Black" panose="020B0A04020102020204"/>
                <a:cs typeface="Arial Black" panose="020B0A04020102020204"/>
              </a:rPr>
              <a:t> </a:t>
            </a:r>
            <a:r>
              <a:rPr sz="6150" b="0" u="heavy" spc="-10" dirty="0">
                <a:uFill>
                  <a:solidFill>
                    <a:srgbClr val="000000"/>
                  </a:solidFill>
                </a:uFill>
                <a:latin typeface="Arial Black" panose="020B0A04020102020204"/>
                <a:cs typeface="Arial Black" panose="020B0A04020102020204"/>
              </a:rPr>
              <a:t>ΠΕΤΡΕΛΑΙΟΥ</a:t>
            </a:r>
            <a:r>
              <a:rPr sz="6150" b="0" spc="-10" dirty="0">
                <a:latin typeface="Arial Black" panose="020B0A04020102020204"/>
                <a:cs typeface="Arial Black" panose="020B0A04020102020204"/>
              </a:rPr>
              <a:t> </a:t>
            </a:r>
            <a:r>
              <a:rPr sz="6150" b="0" u="heavy" dirty="0">
                <a:uFill>
                  <a:solidFill>
                    <a:srgbClr val="000000"/>
                  </a:solidFill>
                </a:uFill>
                <a:latin typeface="Arial Black" panose="020B0A04020102020204"/>
                <a:cs typeface="Arial Black" panose="020B0A04020102020204"/>
              </a:rPr>
              <a:t>ΥΨΗΛΗΣ</a:t>
            </a:r>
            <a:r>
              <a:rPr sz="6150" b="0" u="heavy" spc="-380" dirty="0">
                <a:uFill>
                  <a:solidFill>
                    <a:srgbClr val="000000"/>
                  </a:solidFill>
                </a:uFill>
                <a:latin typeface="Arial Black" panose="020B0A04020102020204"/>
                <a:cs typeface="Arial Black" panose="020B0A04020102020204"/>
              </a:rPr>
              <a:t> </a:t>
            </a:r>
            <a:r>
              <a:rPr sz="6150" b="0" u="heavy" spc="-10" dirty="0">
                <a:uFill>
                  <a:solidFill>
                    <a:srgbClr val="000000"/>
                  </a:solidFill>
                </a:uFill>
                <a:latin typeface="Arial Black" panose="020B0A04020102020204"/>
                <a:cs typeface="Arial Black" panose="020B0A04020102020204"/>
              </a:rPr>
              <a:t>ΠΙΕΣΗΣ</a:t>
            </a:r>
            <a:r>
              <a:rPr sz="6150" b="0" spc="-10" dirty="0">
                <a:latin typeface="Arial Black" panose="020B0A04020102020204"/>
                <a:cs typeface="Arial Black" panose="020B0A04020102020204"/>
              </a:rPr>
              <a:t> </a:t>
            </a:r>
            <a:r>
              <a:rPr sz="6150" b="0" u="heavy" dirty="0">
                <a:solidFill>
                  <a:srgbClr val="FF0000"/>
                </a:solidFill>
                <a:uFill>
                  <a:solidFill>
                    <a:srgbClr val="FF0000"/>
                  </a:solidFill>
                </a:uFill>
                <a:latin typeface="Arial Black" panose="020B0A04020102020204"/>
                <a:cs typeface="Arial Black" panose="020B0A04020102020204"/>
              </a:rPr>
              <a:t>MAN</a:t>
            </a:r>
            <a:r>
              <a:rPr sz="6150" b="0" u="heavy" spc="-210" dirty="0">
                <a:solidFill>
                  <a:srgbClr val="FF0000"/>
                </a:solidFill>
                <a:uFill>
                  <a:solidFill>
                    <a:srgbClr val="FF0000"/>
                  </a:solidFill>
                </a:uFill>
                <a:latin typeface="Arial Black" panose="020B0A04020102020204"/>
                <a:cs typeface="Arial Black" panose="020B0A04020102020204"/>
              </a:rPr>
              <a:t> </a:t>
            </a:r>
            <a:r>
              <a:rPr sz="6150" b="0" u="heavy" spc="-25" dirty="0">
                <a:solidFill>
                  <a:srgbClr val="FF0000"/>
                </a:solidFill>
                <a:uFill>
                  <a:solidFill>
                    <a:srgbClr val="FF0000"/>
                  </a:solidFill>
                </a:uFill>
                <a:latin typeface="Arial Black" panose="020B0A04020102020204"/>
                <a:cs typeface="Arial Black" panose="020B0A04020102020204"/>
              </a:rPr>
              <a:t>B&amp;W</a:t>
            </a:r>
            <a:endParaRPr sz="61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144780">
              <a:lnSpc>
                <a:spcPct val="100000"/>
              </a:lnSpc>
              <a:spcBef>
                <a:spcPts val="9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92429" y="1143000"/>
            <a:ext cx="3685714" cy="5500370"/>
          </a:xfrm>
          <a:prstGeom prst="rect">
            <a:avLst/>
          </a:prstGeom>
        </p:spPr>
      </p:pic>
      <p:pic>
        <p:nvPicPr>
          <p:cNvPr id="3" name="object 3"/>
          <p:cNvPicPr/>
          <p:nvPr/>
        </p:nvPicPr>
        <p:blipFill>
          <a:blip r:embed="rId2" cstate="print"/>
          <a:stretch>
            <a:fillRect/>
          </a:stretch>
        </p:blipFill>
        <p:spPr>
          <a:xfrm>
            <a:off x="5467350" y="1143000"/>
            <a:ext cx="2642870" cy="5429250"/>
          </a:xfrm>
          <a:prstGeom prst="rect">
            <a:avLst/>
          </a:prstGeom>
        </p:spPr>
      </p:pic>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144780">
              <a:lnSpc>
                <a:spcPct val="100000"/>
              </a:lnSpc>
              <a:spcBef>
                <a:spcPts val="90"/>
              </a:spcBef>
            </a:pPr>
            <a:r>
              <a:rPr lang="el-GR" sz="2050" b="0" u="none"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424429" y="1196339"/>
            <a:ext cx="4366260" cy="540385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144780">
              <a:lnSpc>
                <a:spcPct val="100000"/>
              </a:lnSpc>
              <a:spcBef>
                <a:spcPts val="90"/>
              </a:spcBef>
            </a:pPr>
            <a:r>
              <a:rPr lang="el-GR" sz="2050" b="0" u="none" spc="-105"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49860" y="1668779"/>
            <a:ext cx="8718550" cy="4859020"/>
          </a:xfrm>
          <a:prstGeom prst="rect">
            <a:avLst/>
          </a:prstGeom>
        </p:spPr>
        <p:txBody>
          <a:bodyPr vert="horz" wrap="square" lIns="0" tIns="34925" rIns="0" bIns="0" rtlCol="0">
            <a:spAutoFit/>
          </a:bodyPr>
          <a:lstStyle/>
          <a:p>
            <a:pPr marL="12700" marR="10795" indent="69850">
              <a:lnSpc>
                <a:spcPts val="2280"/>
              </a:lnSpc>
              <a:spcBef>
                <a:spcPts val="275"/>
              </a:spcBef>
            </a:pP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σε</a:t>
            </a:r>
            <a:r>
              <a:rPr sz="2000" b="1" spc="-25" dirty="0">
                <a:latin typeface="Arial" panose="020B0604020202020204"/>
                <a:cs typeface="Arial" panose="020B0604020202020204"/>
              </a:rPr>
              <a:t> </a:t>
            </a:r>
            <a:r>
              <a:rPr sz="2000" b="1" dirty="0">
                <a:latin typeface="Arial" panose="020B0604020202020204"/>
                <a:cs typeface="Arial" panose="020B0604020202020204"/>
              </a:rPr>
              <a:t>αυτή</a:t>
            </a:r>
            <a:r>
              <a:rPr sz="2000" b="1" spc="-20" dirty="0">
                <a:latin typeface="Arial" panose="020B0604020202020204"/>
                <a:cs typeface="Arial" panose="020B0604020202020204"/>
              </a:rPr>
              <a:t> </a:t>
            </a:r>
            <a:r>
              <a:rPr sz="2000" b="1" dirty="0">
                <a:latin typeface="Arial" panose="020B0604020202020204"/>
                <a:cs typeface="Arial" panose="020B0604020202020204"/>
              </a:rPr>
              <a:t>την</a:t>
            </a:r>
            <a:r>
              <a:rPr sz="2000" b="1" spc="-35" dirty="0">
                <a:latin typeface="Arial" panose="020B0604020202020204"/>
                <a:cs typeface="Arial" panose="020B0604020202020204"/>
              </a:rPr>
              <a:t> </a:t>
            </a:r>
            <a:r>
              <a:rPr sz="2000" b="1" dirty="0">
                <a:latin typeface="Arial" panose="020B0604020202020204"/>
                <a:cs typeface="Arial" panose="020B0604020202020204"/>
              </a:rPr>
              <a:t>αντλία</a:t>
            </a:r>
            <a:r>
              <a:rPr sz="2000" b="1" spc="-1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spc="-10" dirty="0">
                <a:latin typeface="Arial" panose="020B0604020202020204"/>
                <a:cs typeface="Arial" panose="020B0604020202020204"/>
              </a:rPr>
              <a:t>ποσότητα</a:t>
            </a:r>
            <a:r>
              <a:rPr sz="2000" b="1" spc="-15" dirty="0">
                <a:latin typeface="Arial" panose="020B0604020202020204"/>
                <a:cs typeface="Arial" panose="020B0604020202020204"/>
              </a:rPr>
              <a:t> </a:t>
            </a:r>
            <a:r>
              <a:rPr sz="2000" b="1" dirty="0">
                <a:latin typeface="Arial" panose="020B0604020202020204"/>
                <a:cs typeface="Arial" panose="020B0604020202020204"/>
              </a:rPr>
              <a:t>καυσίμου</a:t>
            </a:r>
            <a:r>
              <a:rPr sz="2000" b="1" spc="-20" dirty="0">
                <a:latin typeface="Arial" panose="020B0604020202020204"/>
                <a:cs typeface="Arial" panose="020B0604020202020204"/>
              </a:rPr>
              <a:t> </a:t>
            </a:r>
            <a:r>
              <a:rPr sz="2000" b="1" dirty="0">
                <a:latin typeface="Arial" panose="020B0604020202020204"/>
                <a:cs typeface="Arial" panose="020B0604020202020204"/>
              </a:rPr>
              <a:t>–</a:t>
            </a:r>
            <a:r>
              <a:rPr sz="2000" b="1" spc="-30" dirty="0">
                <a:latin typeface="Arial" panose="020B0604020202020204"/>
                <a:cs typeface="Arial" panose="020B0604020202020204"/>
              </a:rPr>
              <a:t> </a:t>
            </a:r>
            <a:r>
              <a:rPr sz="2000" b="1" dirty="0">
                <a:latin typeface="Arial" panose="020B0604020202020204"/>
                <a:cs typeface="Arial" panose="020B0604020202020204"/>
              </a:rPr>
              <a:t>πέρας</a:t>
            </a:r>
            <a:r>
              <a:rPr sz="2000" b="1" spc="-15" dirty="0">
                <a:latin typeface="Arial" panose="020B0604020202020204"/>
                <a:cs typeface="Arial" panose="020B0604020202020204"/>
              </a:rPr>
              <a:t> </a:t>
            </a:r>
            <a:r>
              <a:rPr sz="2000" b="1" dirty="0">
                <a:latin typeface="Arial" panose="020B0604020202020204"/>
                <a:cs typeface="Arial" panose="020B0604020202020204"/>
              </a:rPr>
              <a:t>έγχυσης,</a:t>
            </a:r>
            <a:r>
              <a:rPr sz="2000" b="1" spc="-20" dirty="0">
                <a:latin typeface="Arial" panose="020B0604020202020204"/>
                <a:cs typeface="Arial" panose="020B0604020202020204"/>
              </a:rPr>
              <a:t> </a:t>
            </a:r>
            <a:r>
              <a:rPr sz="2000" b="1" spc="-10" dirty="0">
                <a:latin typeface="Arial" panose="020B0604020202020204"/>
                <a:cs typeface="Arial" panose="020B0604020202020204"/>
              </a:rPr>
              <a:t>ρυθμί- </a:t>
            </a:r>
            <a:r>
              <a:rPr sz="2000" b="1" dirty="0">
                <a:latin typeface="Arial" panose="020B0604020202020204"/>
                <a:cs typeface="Arial" panose="020B0604020202020204"/>
              </a:rPr>
              <a:t>ζεται</a:t>
            </a:r>
            <a:r>
              <a:rPr sz="2000" b="1" spc="-70" dirty="0">
                <a:latin typeface="Arial" panose="020B0604020202020204"/>
                <a:cs typeface="Arial" panose="020B0604020202020204"/>
              </a:rPr>
              <a:t> </a:t>
            </a:r>
            <a:r>
              <a:rPr sz="2000" b="1" dirty="0">
                <a:latin typeface="Arial" panose="020B0604020202020204"/>
                <a:cs typeface="Arial" panose="020B0604020202020204"/>
              </a:rPr>
              <a:t>με</a:t>
            </a:r>
            <a:r>
              <a:rPr sz="2000" b="1" spc="-65" dirty="0">
                <a:latin typeface="Arial" panose="020B0604020202020204"/>
                <a:cs typeface="Arial" panose="020B0604020202020204"/>
              </a:rPr>
              <a:t> </a:t>
            </a:r>
            <a:r>
              <a:rPr sz="2000" b="1" dirty="0">
                <a:latin typeface="Arial" panose="020B0604020202020204"/>
                <a:cs typeface="Arial" panose="020B0604020202020204"/>
              </a:rPr>
              <a:t>τον</a:t>
            </a:r>
            <a:r>
              <a:rPr sz="2000" b="1" spc="-75" dirty="0">
                <a:latin typeface="Arial" panose="020B0604020202020204"/>
                <a:cs typeface="Arial" panose="020B0604020202020204"/>
              </a:rPr>
              <a:t> </a:t>
            </a:r>
            <a:r>
              <a:rPr sz="2000" b="1" dirty="0">
                <a:latin typeface="Arial" panose="020B0604020202020204"/>
                <a:cs typeface="Arial" panose="020B0604020202020204"/>
              </a:rPr>
              <a:t>κλασικό</a:t>
            </a:r>
            <a:r>
              <a:rPr sz="2000" b="1" spc="-65" dirty="0">
                <a:latin typeface="Arial" panose="020B0604020202020204"/>
                <a:cs typeface="Arial" panose="020B0604020202020204"/>
              </a:rPr>
              <a:t> </a:t>
            </a:r>
            <a:r>
              <a:rPr sz="2000" b="1" dirty="0">
                <a:latin typeface="Arial" panose="020B0604020202020204"/>
                <a:cs typeface="Arial" panose="020B0604020202020204"/>
              </a:rPr>
              <a:t>τρόπο</a:t>
            </a:r>
            <a:r>
              <a:rPr sz="2000" b="1" spc="-55" dirty="0">
                <a:latin typeface="Arial" panose="020B0604020202020204"/>
                <a:cs typeface="Arial" panose="020B0604020202020204"/>
              </a:rPr>
              <a:t> </a:t>
            </a:r>
            <a:r>
              <a:rPr sz="2000" b="1" dirty="0">
                <a:latin typeface="Arial" panose="020B0604020202020204"/>
                <a:cs typeface="Arial" panose="020B0604020202020204"/>
              </a:rPr>
              <a:t>(έμβολο</a:t>
            </a:r>
            <a:r>
              <a:rPr sz="2000" b="1" spc="-55" dirty="0">
                <a:latin typeface="Arial" panose="020B0604020202020204"/>
                <a:cs typeface="Arial" panose="020B0604020202020204"/>
              </a:rPr>
              <a:t> </a:t>
            </a:r>
            <a:r>
              <a:rPr sz="2000" b="1" dirty="0">
                <a:latin typeface="Arial" panose="020B0604020202020204"/>
                <a:cs typeface="Arial" panose="020B0604020202020204"/>
              </a:rPr>
              <a:t>με</a:t>
            </a:r>
            <a:r>
              <a:rPr sz="2000" b="1" spc="-65" dirty="0">
                <a:latin typeface="Arial" panose="020B0604020202020204"/>
                <a:cs typeface="Arial" panose="020B0604020202020204"/>
              </a:rPr>
              <a:t> </a:t>
            </a:r>
            <a:r>
              <a:rPr sz="2000" b="1" spc="-10" dirty="0">
                <a:latin typeface="Arial" panose="020B0604020202020204"/>
                <a:cs typeface="Arial" panose="020B0604020202020204"/>
              </a:rPr>
              <a:t>ελικοτομή),</a:t>
            </a:r>
            <a:r>
              <a:rPr sz="2000" b="1" spc="-70" dirty="0">
                <a:latin typeface="Arial" panose="020B0604020202020204"/>
                <a:cs typeface="Arial" panose="020B0604020202020204"/>
              </a:rPr>
              <a:t> </a:t>
            </a:r>
            <a:r>
              <a:rPr sz="2000" b="1" dirty="0">
                <a:latin typeface="Arial" panose="020B0604020202020204"/>
                <a:cs typeface="Arial" panose="020B0604020202020204"/>
              </a:rPr>
              <a:t>είναι</a:t>
            </a:r>
            <a:r>
              <a:rPr sz="2000" b="1" spc="-65" dirty="0">
                <a:latin typeface="Arial" panose="020B0604020202020204"/>
                <a:cs typeface="Arial" panose="020B0604020202020204"/>
              </a:rPr>
              <a:t> </a:t>
            </a:r>
            <a:r>
              <a:rPr sz="2000" b="1" spc="-10" dirty="0">
                <a:latin typeface="Arial" panose="020B0604020202020204"/>
                <a:cs typeface="Arial" panose="020B0604020202020204"/>
              </a:rPr>
              <a:t>εφοδιασμένη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με</a:t>
            </a:r>
            <a:r>
              <a:rPr sz="2000" b="1" spc="-40" dirty="0">
                <a:latin typeface="Arial" panose="020B0604020202020204"/>
                <a:cs typeface="Arial" panose="020B0604020202020204"/>
              </a:rPr>
              <a:t> </a:t>
            </a:r>
            <a:r>
              <a:rPr sz="2000" b="1" dirty="0">
                <a:latin typeface="Arial" panose="020B0604020202020204"/>
                <a:cs typeface="Arial" panose="020B0604020202020204"/>
              </a:rPr>
              <a:t>ένα</a:t>
            </a:r>
            <a:r>
              <a:rPr sz="2000" b="1" spc="-30" dirty="0">
                <a:latin typeface="Arial" panose="020B0604020202020204"/>
                <a:cs typeface="Arial" panose="020B0604020202020204"/>
              </a:rPr>
              <a:t> </a:t>
            </a:r>
            <a:r>
              <a:rPr sz="2000" b="1" spc="-20" dirty="0">
                <a:latin typeface="Arial" panose="020B0604020202020204"/>
                <a:cs typeface="Arial" panose="020B0604020202020204"/>
              </a:rPr>
              <a:t>κοχλιωτό</a:t>
            </a:r>
            <a:r>
              <a:rPr sz="2000" b="1" spc="-40" dirty="0">
                <a:latin typeface="Arial" panose="020B0604020202020204"/>
                <a:cs typeface="Arial" panose="020B0604020202020204"/>
              </a:rPr>
              <a:t> </a:t>
            </a:r>
            <a:r>
              <a:rPr sz="2000" b="1" dirty="0">
                <a:latin typeface="Arial" panose="020B0604020202020204"/>
                <a:cs typeface="Arial" panose="020B0604020202020204"/>
              </a:rPr>
              <a:t>κύλινδρο</a:t>
            </a:r>
            <a:r>
              <a:rPr sz="2000" b="1" spc="-30" dirty="0">
                <a:latin typeface="Arial" panose="020B0604020202020204"/>
                <a:cs typeface="Arial" panose="020B0604020202020204"/>
              </a:rPr>
              <a:t> </a:t>
            </a:r>
            <a:r>
              <a:rPr sz="2000" b="1" dirty="0">
                <a:latin typeface="Arial" panose="020B0604020202020204"/>
                <a:cs typeface="Arial" panose="020B0604020202020204"/>
              </a:rPr>
              <a:t>που</a:t>
            </a:r>
            <a:r>
              <a:rPr sz="2000" b="1" spc="-40" dirty="0">
                <a:latin typeface="Arial" panose="020B0604020202020204"/>
                <a:cs typeface="Arial" panose="020B0604020202020204"/>
              </a:rPr>
              <a:t> </a:t>
            </a:r>
            <a:r>
              <a:rPr sz="2000" b="1" dirty="0">
                <a:latin typeface="Arial" panose="020B0604020202020204"/>
                <a:cs typeface="Arial" panose="020B0604020202020204"/>
              </a:rPr>
              <a:t>έχει</a:t>
            </a:r>
            <a:r>
              <a:rPr sz="2000" b="1" spc="-45" dirty="0">
                <a:latin typeface="Arial" panose="020B0604020202020204"/>
                <a:cs typeface="Arial" panose="020B0604020202020204"/>
              </a:rPr>
              <a:t> </a:t>
            </a:r>
            <a:r>
              <a:rPr sz="2000" b="1" dirty="0">
                <a:latin typeface="Arial" panose="020B0604020202020204"/>
                <a:cs typeface="Arial" panose="020B0604020202020204"/>
              </a:rPr>
              <a:t>ένα</a:t>
            </a:r>
            <a:r>
              <a:rPr sz="2000" b="1" spc="-30" dirty="0">
                <a:latin typeface="Arial" panose="020B0604020202020204"/>
                <a:cs typeface="Arial" panose="020B0604020202020204"/>
              </a:rPr>
              <a:t> </a:t>
            </a:r>
            <a:r>
              <a:rPr sz="2000" b="1" dirty="0">
                <a:latin typeface="Arial" panose="020B0604020202020204"/>
                <a:cs typeface="Arial" panose="020B0604020202020204"/>
              </a:rPr>
              <a:t>μηχανισμό</a:t>
            </a:r>
            <a:r>
              <a:rPr sz="2000" b="1" spc="-30" dirty="0">
                <a:latin typeface="Arial" panose="020B0604020202020204"/>
                <a:cs typeface="Arial" panose="020B0604020202020204"/>
              </a:rPr>
              <a:t> </a:t>
            </a:r>
            <a:r>
              <a:rPr sz="2000" b="1" dirty="0">
                <a:latin typeface="Arial" panose="020B0604020202020204"/>
                <a:cs typeface="Arial" panose="020B0604020202020204"/>
              </a:rPr>
              <a:t>με</a:t>
            </a:r>
            <a:r>
              <a:rPr sz="2000" b="1" spc="-40" dirty="0">
                <a:latin typeface="Arial" panose="020B0604020202020204"/>
                <a:cs typeface="Arial" panose="020B0604020202020204"/>
              </a:rPr>
              <a:t> </a:t>
            </a:r>
            <a:r>
              <a:rPr sz="2000" b="1" dirty="0">
                <a:latin typeface="Arial" panose="020B0604020202020204"/>
                <a:cs typeface="Arial" panose="020B0604020202020204"/>
              </a:rPr>
              <a:t>επίσης</a:t>
            </a:r>
            <a:r>
              <a:rPr sz="2000" b="1" spc="-25" dirty="0">
                <a:latin typeface="Arial" panose="020B0604020202020204"/>
                <a:cs typeface="Arial" panose="020B0604020202020204"/>
              </a:rPr>
              <a:t> </a:t>
            </a:r>
            <a:r>
              <a:rPr sz="2000" b="1" spc="-10" dirty="0">
                <a:latin typeface="Arial" panose="020B0604020202020204"/>
                <a:cs typeface="Arial" panose="020B0604020202020204"/>
              </a:rPr>
              <a:t>μεγάλο </a:t>
            </a:r>
            <a:r>
              <a:rPr sz="2000" b="1" spc="-20" dirty="0">
                <a:latin typeface="Arial" panose="020B0604020202020204"/>
                <a:cs typeface="Arial" panose="020B0604020202020204"/>
              </a:rPr>
              <a:t>κοχλιωτό</a:t>
            </a:r>
            <a:r>
              <a:rPr sz="2000" b="1" spc="-55" dirty="0">
                <a:latin typeface="Arial" panose="020B0604020202020204"/>
                <a:cs typeface="Arial" panose="020B0604020202020204"/>
              </a:rPr>
              <a:t> </a:t>
            </a:r>
            <a:r>
              <a:rPr sz="2000" b="1" dirty="0">
                <a:latin typeface="Arial" panose="020B0604020202020204"/>
                <a:cs typeface="Arial" panose="020B0604020202020204"/>
              </a:rPr>
              <a:t>βήμα</a:t>
            </a:r>
            <a:r>
              <a:rPr sz="2000" b="1" spc="-40"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spc="-10" dirty="0">
                <a:latin typeface="Arial" panose="020B0604020202020204"/>
                <a:cs typeface="Arial" panose="020B0604020202020204"/>
              </a:rPr>
              <a:t>κάτω</a:t>
            </a:r>
            <a:r>
              <a:rPr sz="2000" b="1" spc="-70" dirty="0">
                <a:latin typeface="Arial" panose="020B0604020202020204"/>
                <a:cs typeface="Arial" panose="020B0604020202020204"/>
              </a:rPr>
              <a:t> </a:t>
            </a:r>
            <a:r>
              <a:rPr sz="2000" b="1" dirty="0">
                <a:latin typeface="Arial" panose="020B0604020202020204"/>
                <a:cs typeface="Arial" panose="020B0604020202020204"/>
              </a:rPr>
              <a:t>μέρος</a:t>
            </a:r>
            <a:r>
              <a:rPr sz="2000" b="1" spc="-45"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dirty="0">
                <a:latin typeface="Arial" panose="020B0604020202020204"/>
                <a:cs typeface="Arial" panose="020B0604020202020204"/>
              </a:rPr>
              <a:t>Ο</a:t>
            </a:r>
            <a:r>
              <a:rPr sz="2000" b="1" spc="-45" dirty="0">
                <a:latin typeface="Arial" panose="020B0604020202020204"/>
                <a:cs typeface="Arial" panose="020B0604020202020204"/>
              </a:rPr>
              <a:t> </a:t>
            </a:r>
            <a:r>
              <a:rPr sz="2000" b="1" spc="-20" dirty="0">
                <a:latin typeface="Arial" panose="020B0604020202020204"/>
                <a:cs typeface="Arial" panose="020B0604020202020204"/>
              </a:rPr>
              <a:t>κοχλιωτός</a:t>
            </a:r>
            <a:r>
              <a:rPr sz="2000" b="1" spc="-40" dirty="0">
                <a:latin typeface="Arial" panose="020B0604020202020204"/>
                <a:cs typeface="Arial" panose="020B0604020202020204"/>
              </a:rPr>
              <a:t> </a:t>
            </a:r>
            <a:r>
              <a:rPr sz="2000" b="1" dirty="0">
                <a:latin typeface="Arial" panose="020B0604020202020204"/>
                <a:cs typeface="Arial" panose="020B0604020202020204"/>
              </a:rPr>
              <a:t>κύλινδρος</a:t>
            </a:r>
            <a:r>
              <a:rPr sz="2000" b="1" spc="-50" dirty="0">
                <a:latin typeface="Arial" panose="020B0604020202020204"/>
                <a:cs typeface="Arial" panose="020B0604020202020204"/>
              </a:rPr>
              <a:t> </a:t>
            </a:r>
            <a:r>
              <a:rPr sz="2000" b="1" dirty="0">
                <a:latin typeface="Arial" panose="020B0604020202020204"/>
                <a:cs typeface="Arial" panose="020B0604020202020204"/>
              </a:rPr>
              <a:t>είναι</a:t>
            </a:r>
            <a:r>
              <a:rPr sz="2000" b="1" spc="-45" dirty="0">
                <a:latin typeface="Arial" panose="020B0604020202020204"/>
                <a:cs typeface="Arial" panose="020B0604020202020204"/>
              </a:rPr>
              <a:t> </a:t>
            </a:r>
            <a:r>
              <a:rPr sz="2000" b="1" spc="-10" dirty="0">
                <a:latin typeface="Arial" panose="020B0604020202020204"/>
                <a:cs typeface="Arial" panose="020B0604020202020204"/>
              </a:rPr>
              <a:t>τοπο- </a:t>
            </a:r>
            <a:r>
              <a:rPr sz="2000" b="1" dirty="0">
                <a:latin typeface="Arial" panose="020B0604020202020204"/>
                <a:cs typeface="Arial" panose="020B0604020202020204"/>
              </a:rPr>
              <a:t>θετημένος</a:t>
            </a:r>
            <a:r>
              <a:rPr sz="2000" b="1" spc="-70" dirty="0">
                <a:latin typeface="Arial" panose="020B0604020202020204"/>
                <a:cs typeface="Arial" panose="020B0604020202020204"/>
              </a:rPr>
              <a:t> </a:t>
            </a:r>
            <a:r>
              <a:rPr sz="2000" b="1" dirty="0">
                <a:latin typeface="Arial" panose="020B0604020202020204"/>
                <a:cs typeface="Arial" panose="020B0604020202020204"/>
              </a:rPr>
              <a:t>σε</a:t>
            </a:r>
            <a:r>
              <a:rPr sz="2000" b="1" spc="-55" dirty="0">
                <a:latin typeface="Arial" panose="020B0604020202020204"/>
                <a:cs typeface="Arial" panose="020B0604020202020204"/>
              </a:rPr>
              <a:t> </a:t>
            </a:r>
            <a:r>
              <a:rPr sz="2000" b="1" dirty="0">
                <a:latin typeface="Arial" panose="020B0604020202020204"/>
                <a:cs typeface="Arial" panose="020B0604020202020204"/>
              </a:rPr>
              <a:t>ένα</a:t>
            </a:r>
            <a:r>
              <a:rPr sz="2000" b="1" spc="-45" dirty="0">
                <a:latin typeface="Arial" panose="020B0604020202020204"/>
                <a:cs typeface="Arial" panose="020B0604020202020204"/>
              </a:rPr>
              <a:t> </a:t>
            </a:r>
            <a:r>
              <a:rPr sz="2000" b="1" spc="-20" dirty="0">
                <a:latin typeface="Arial" panose="020B0604020202020204"/>
                <a:cs typeface="Arial" panose="020B0604020202020204"/>
              </a:rPr>
              <a:t>κοχλιωτό</a:t>
            </a:r>
            <a:r>
              <a:rPr sz="2000" b="1" spc="-45" dirty="0">
                <a:latin typeface="Arial" panose="020B0604020202020204"/>
                <a:cs typeface="Arial" panose="020B0604020202020204"/>
              </a:rPr>
              <a:t> </a:t>
            </a:r>
            <a:r>
              <a:rPr sz="2000" b="1" dirty="0">
                <a:latin typeface="Arial" panose="020B0604020202020204"/>
                <a:cs typeface="Arial" panose="020B0604020202020204"/>
              </a:rPr>
              <a:t>χιτώνιο</a:t>
            </a:r>
            <a:r>
              <a:rPr sz="2000" b="1" spc="-50"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dirty="0">
                <a:latin typeface="Arial" panose="020B0604020202020204"/>
                <a:cs typeface="Arial" panose="020B0604020202020204"/>
              </a:rPr>
              <a:t>οποίο</a:t>
            </a:r>
            <a:r>
              <a:rPr sz="2000" b="1" spc="-45" dirty="0">
                <a:latin typeface="Arial" panose="020B0604020202020204"/>
                <a:cs typeface="Arial" panose="020B0604020202020204"/>
              </a:rPr>
              <a:t> </a:t>
            </a:r>
            <a:r>
              <a:rPr sz="2000" b="1" dirty="0">
                <a:latin typeface="Arial" panose="020B0604020202020204"/>
                <a:cs typeface="Arial" panose="020B0604020202020204"/>
              </a:rPr>
              <a:t>περιστρέφεται</a:t>
            </a:r>
            <a:r>
              <a:rPr sz="2000" b="1" spc="-50" dirty="0">
                <a:latin typeface="Arial" panose="020B0604020202020204"/>
                <a:cs typeface="Arial" panose="020B0604020202020204"/>
              </a:rPr>
              <a:t> </a:t>
            </a:r>
            <a:r>
              <a:rPr sz="2000" b="1" dirty="0">
                <a:latin typeface="Arial" panose="020B0604020202020204"/>
                <a:cs typeface="Arial" panose="020B0604020202020204"/>
              </a:rPr>
              <a:t>από</a:t>
            </a:r>
            <a:r>
              <a:rPr sz="2000" b="1" spc="-55" dirty="0">
                <a:latin typeface="Arial" panose="020B0604020202020204"/>
                <a:cs typeface="Arial" panose="020B0604020202020204"/>
              </a:rPr>
              <a:t> </a:t>
            </a:r>
            <a:r>
              <a:rPr sz="2000" b="1" spc="-25" dirty="0">
                <a:latin typeface="Arial" panose="020B0604020202020204"/>
                <a:cs typeface="Arial" panose="020B0604020202020204"/>
              </a:rPr>
              <a:t>ένα </a:t>
            </a:r>
            <a:r>
              <a:rPr sz="2000" b="1" dirty="0">
                <a:latin typeface="Arial" panose="020B0604020202020204"/>
                <a:cs typeface="Arial" panose="020B0604020202020204"/>
              </a:rPr>
              <a:t>δεύτερο</a:t>
            </a:r>
            <a:r>
              <a:rPr sz="2000" b="1" spc="-65" dirty="0">
                <a:latin typeface="Arial" panose="020B0604020202020204"/>
                <a:cs typeface="Arial" panose="020B0604020202020204"/>
              </a:rPr>
              <a:t> </a:t>
            </a:r>
            <a:r>
              <a:rPr sz="2000" b="1" dirty="0">
                <a:latin typeface="Arial" panose="020B0604020202020204"/>
                <a:cs typeface="Arial" panose="020B0604020202020204"/>
              </a:rPr>
              <a:t>ρυθμιστικό</a:t>
            </a:r>
            <a:r>
              <a:rPr sz="2000" b="1" spc="-65" dirty="0">
                <a:latin typeface="Arial" panose="020B0604020202020204"/>
                <a:cs typeface="Arial" panose="020B0604020202020204"/>
              </a:rPr>
              <a:t> </a:t>
            </a:r>
            <a:r>
              <a:rPr sz="2000" b="1" spc="-10" dirty="0">
                <a:latin typeface="Arial" panose="020B0604020202020204"/>
                <a:cs typeface="Arial" panose="020B0604020202020204"/>
              </a:rPr>
              <a:t>κανόνα.</a:t>
            </a:r>
            <a:endParaRPr sz="2000">
              <a:latin typeface="Arial" panose="020B0604020202020204"/>
              <a:cs typeface="Arial" panose="020B0604020202020204"/>
            </a:endParaRPr>
          </a:p>
          <a:p>
            <a:pPr>
              <a:lnSpc>
                <a:spcPct val="100000"/>
              </a:lnSpc>
              <a:spcBef>
                <a:spcPts val="35"/>
              </a:spcBef>
            </a:pPr>
            <a:endParaRPr sz="1750">
              <a:latin typeface="Arial" panose="020B0604020202020204"/>
              <a:cs typeface="Arial" panose="020B0604020202020204"/>
            </a:endParaRPr>
          </a:p>
          <a:p>
            <a:pPr marL="12700" marR="5080">
              <a:lnSpc>
                <a:spcPct val="99000"/>
              </a:lnSpc>
            </a:pPr>
            <a:r>
              <a:rPr sz="1800" b="1" dirty="0">
                <a:latin typeface="Arial" panose="020B0604020202020204"/>
                <a:cs typeface="Arial" panose="020B0604020202020204"/>
              </a:rPr>
              <a:t>(φέρτε</a:t>
            </a:r>
            <a:r>
              <a:rPr sz="1800" b="1" spc="-50" dirty="0">
                <a:latin typeface="Arial" panose="020B0604020202020204"/>
                <a:cs typeface="Arial" panose="020B0604020202020204"/>
              </a:rPr>
              <a:t> </a:t>
            </a:r>
            <a:r>
              <a:rPr sz="1800" b="1" dirty="0">
                <a:latin typeface="Arial" panose="020B0604020202020204"/>
                <a:cs typeface="Arial" panose="020B0604020202020204"/>
              </a:rPr>
              <a:t>την</a:t>
            </a:r>
            <a:r>
              <a:rPr sz="1800" b="1" spc="-85" dirty="0">
                <a:latin typeface="Arial" panose="020B0604020202020204"/>
                <a:cs typeface="Arial" panose="020B0604020202020204"/>
              </a:rPr>
              <a:t> </a:t>
            </a:r>
            <a:r>
              <a:rPr sz="1800" b="1" dirty="0">
                <a:latin typeface="Arial" panose="020B0604020202020204"/>
                <a:cs typeface="Arial" panose="020B0604020202020204"/>
              </a:rPr>
              <a:t>εικόνα</a:t>
            </a:r>
            <a:r>
              <a:rPr sz="1800" b="1" spc="-35" dirty="0">
                <a:latin typeface="Arial" panose="020B0604020202020204"/>
                <a:cs typeface="Arial" panose="020B0604020202020204"/>
              </a:rPr>
              <a:t> </a:t>
            </a:r>
            <a:r>
              <a:rPr sz="1800" b="1" dirty="0">
                <a:latin typeface="Arial" panose="020B0604020202020204"/>
                <a:cs typeface="Arial" panose="020B0604020202020204"/>
              </a:rPr>
              <a:t>βίδας</a:t>
            </a:r>
            <a:r>
              <a:rPr sz="1800" b="1" spc="-40" dirty="0">
                <a:latin typeface="Arial" panose="020B0604020202020204"/>
                <a:cs typeface="Arial" panose="020B0604020202020204"/>
              </a:rPr>
              <a:t> </a:t>
            </a:r>
            <a:r>
              <a:rPr sz="1800" b="1" dirty="0">
                <a:latin typeface="Arial" panose="020B0604020202020204"/>
                <a:cs typeface="Arial" panose="020B0604020202020204"/>
              </a:rPr>
              <a:t>με</a:t>
            </a:r>
            <a:r>
              <a:rPr sz="1800" b="1" spc="-50" dirty="0">
                <a:latin typeface="Arial" panose="020B0604020202020204"/>
                <a:cs typeface="Arial" panose="020B0604020202020204"/>
              </a:rPr>
              <a:t> </a:t>
            </a:r>
            <a:r>
              <a:rPr sz="1800" b="1" spc="-10" dirty="0">
                <a:latin typeface="Arial" panose="020B0604020202020204"/>
                <a:cs typeface="Arial" panose="020B0604020202020204"/>
              </a:rPr>
              <a:t>περικόχλιο.</a:t>
            </a:r>
            <a:r>
              <a:rPr sz="1800" b="1" spc="-100" dirty="0">
                <a:latin typeface="Arial" panose="020B0604020202020204"/>
                <a:cs typeface="Arial" panose="020B0604020202020204"/>
              </a:rPr>
              <a:t> </a:t>
            </a:r>
            <a:r>
              <a:rPr sz="1800" b="1" dirty="0">
                <a:latin typeface="Arial" panose="020B0604020202020204"/>
                <a:cs typeface="Arial" panose="020B0604020202020204"/>
              </a:rPr>
              <a:t>Ας</a:t>
            </a:r>
            <a:r>
              <a:rPr sz="1800" b="1" spc="-40" dirty="0">
                <a:latin typeface="Arial" panose="020B0604020202020204"/>
                <a:cs typeface="Arial" panose="020B0604020202020204"/>
              </a:rPr>
              <a:t> </a:t>
            </a:r>
            <a:r>
              <a:rPr sz="1800" b="1" dirty="0">
                <a:latin typeface="Arial" panose="020B0604020202020204"/>
                <a:cs typeface="Arial" panose="020B0604020202020204"/>
              </a:rPr>
              <a:t>υποθέσουμε</a:t>
            </a:r>
            <a:r>
              <a:rPr sz="1800" b="1" spc="-50" dirty="0">
                <a:latin typeface="Arial" panose="020B0604020202020204"/>
                <a:cs typeface="Arial" panose="020B0604020202020204"/>
              </a:rPr>
              <a:t> </a:t>
            </a:r>
            <a:r>
              <a:rPr sz="1800" b="1" dirty="0">
                <a:latin typeface="Arial" panose="020B0604020202020204"/>
                <a:cs typeface="Arial" panose="020B0604020202020204"/>
              </a:rPr>
              <a:t>τώρα</a:t>
            </a:r>
            <a:r>
              <a:rPr sz="1800" b="1" spc="-40" dirty="0">
                <a:latin typeface="Arial" panose="020B0604020202020204"/>
                <a:cs typeface="Arial" panose="020B0604020202020204"/>
              </a:rPr>
              <a:t> </a:t>
            </a:r>
            <a:r>
              <a:rPr sz="1800" b="1" dirty="0">
                <a:latin typeface="Arial" panose="020B0604020202020204"/>
                <a:cs typeface="Arial" panose="020B0604020202020204"/>
              </a:rPr>
              <a:t>ότι</a:t>
            </a:r>
            <a:r>
              <a:rPr sz="1800" b="1" spc="-35" dirty="0">
                <a:latin typeface="Arial" panose="020B0604020202020204"/>
                <a:cs typeface="Arial" panose="020B0604020202020204"/>
              </a:rPr>
              <a:t> </a:t>
            </a:r>
            <a:r>
              <a:rPr sz="1800" b="1" dirty="0">
                <a:latin typeface="Arial" panose="020B0604020202020204"/>
                <a:cs typeface="Arial" panose="020B0604020202020204"/>
              </a:rPr>
              <a:t>το</a:t>
            </a:r>
            <a:r>
              <a:rPr sz="1800" b="1" spc="-30" dirty="0">
                <a:latin typeface="Arial" panose="020B0604020202020204"/>
                <a:cs typeface="Arial" panose="020B0604020202020204"/>
              </a:rPr>
              <a:t> </a:t>
            </a:r>
            <a:r>
              <a:rPr sz="1800" b="1" spc="-10" dirty="0">
                <a:latin typeface="Arial" panose="020B0604020202020204"/>
                <a:cs typeface="Arial" panose="020B0604020202020204"/>
              </a:rPr>
              <a:t>περικόχλιο </a:t>
            </a:r>
            <a:r>
              <a:rPr sz="1800" b="1" dirty="0">
                <a:latin typeface="Arial" panose="020B0604020202020204"/>
                <a:cs typeface="Arial" panose="020B0604020202020204"/>
              </a:rPr>
              <a:t>έχει</a:t>
            </a:r>
            <a:r>
              <a:rPr sz="1800" b="1" spc="-65" dirty="0">
                <a:latin typeface="Arial" panose="020B0604020202020204"/>
                <a:cs typeface="Arial" panose="020B0604020202020204"/>
              </a:rPr>
              <a:t> </a:t>
            </a:r>
            <a:r>
              <a:rPr sz="1800" b="1" spc="-10" dirty="0">
                <a:latin typeface="Arial" panose="020B0604020202020204"/>
                <a:cs typeface="Arial" panose="020B0604020202020204"/>
              </a:rPr>
              <a:t>εξωτερικά</a:t>
            </a:r>
            <a:r>
              <a:rPr sz="1800" b="1" spc="-60" dirty="0">
                <a:latin typeface="Arial" panose="020B0604020202020204"/>
                <a:cs typeface="Arial" panose="020B0604020202020204"/>
              </a:rPr>
              <a:t> </a:t>
            </a:r>
            <a:r>
              <a:rPr sz="1800" b="1" dirty="0">
                <a:latin typeface="Arial" panose="020B0604020202020204"/>
                <a:cs typeface="Arial" panose="020B0604020202020204"/>
              </a:rPr>
              <a:t>οδόντωση</a:t>
            </a:r>
            <a:r>
              <a:rPr sz="1800" b="1" spc="-65" dirty="0">
                <a:latin typeface="Arial" panose="020B0604020202020204"/>
                <a:cs typeface="Arial" panose="020B0604020202020204"/>
              </a:rPr>
              <a:t> </a:t>
            </a:r>
            <a:r>
              <a:rPr sz="1800" b="1" dirty="0">
                <a:latin typeface="Arial" panose="020B0604020202020204"/>
                <a:cs typeface="Arial" panose="020B0604020202020204"/>
              </a:rPr>
              <a:t>που</a:t>
            </a:r>
            <a:r>
              <a:rPr sz="1800" b="1" spc="-55" dirty="0">
                <a:latin typeface="Arial" panose="020B0604020202020204"/>
                <a:cs typeface="Arial" panose="020B0604020202020204"/>
              </a:rPr>
              <a:t> </a:t>
            </a:r>
            <a:r>
              <a:rPr sz="1800" b="1" dirty="0">
                <a:latin typeface="Arial" panose="020B0604020202020204"/>
                <a:cs typeface="Arial" panose="020B0604020202020204"/>
              </a:rPr>
              <a:t>εμπλέκεται</a:t>
            </a:r>
            <a:r>
              <a:rPr sz="1800" b="1" spc="-55" dirty="0">
                <a:latin typeface="Arial" panose="020B0604020202020204"/>
                <a:cs typeface="Arial" panose="020B0604020202020204"/>
              </a:rPr>
              <a:t> </a:t>
            </a:r>
            <a:r>
              <a:rPr sz="1800" b="1" dirty="0">
                <a:latin typeface="Arial" panose="020B0604020202020204"/>
                <a:cs typeface="Arial" panose="020B0604020202020204"/>
              </a:rPr>
              <a:t>σε</a:t>
            </a:r>
            <a:r>
              <a:rPr sz="1800" b="1" spc="-60" dirty="0">
                <a:latin typeface="Arial" panose="020B0604020202020204"/>
                <a:cs typeface="Arial" panose="020B0604020202020204"/>
              </a:rPr>
              <a:t> </a:t>
            </a:r>
            <a:r>
              <a:rPr sz="1800" b="1" spc="-10" dirty="0">
                <a:latin typeface="Arial" panose="020B0604020202020204"/>
                <a:cs typeface="Arial" panose="020B0604020202020204"/>
              </a:rPr>
              <a:t>οδοντωτό</a:t>
            </a:r>
            <a:r>
              <a:rPr sz="1800" b="1" spc="-50" dirty="0">
                <a:latin typeface="Arial" panose="020B0604020202020204"/>
                <a:cs typeface="Arial" panose="020B0604020202020204"/>
              </a:rPr>
              <a:t> </a:t>
            </a:r>
            <a:r>
              <a:rPr sz="1800" b="1" spc="-10" dirty="0">
                <a:latin typeface="Arial" panose="020B0604020202020204"/>
                <a:cs typeface="Arial" panose="020B0604020202020204"/>
              </a:rPr>
              <a:t>κανόνα</a:t>
            </a:r>
            <a:r>
              <a:rPr sz="1800" b="1" spc="-60" dirty="0">
                <a:latin typeface="Arial" panose="020B0604020202020204"/>
                <a:cs typeface="Arial" panose="020B0604020202020204"/>
              </a:rPr>
              <a:t> </a:t>
            </a:r>
            <a:r>
              <a:rPr sz="1800" b="1" dirty="0">
                <a:latin typeface="Arial" panose="020B0604020202020204"/>
                <a:cs typeface="Arial" panose="020B0604020202020204"/>
              </a:rPr>
              <a:t>και</a:t>
            </a:r>
            <a:r>
              <a:rPr sz="1800" b="1" spc="-55" dirty="0">
                <a:latin typeface="Arial" panose="020B0604020202020204"/>
                <a:cs typeface="Arial" panose="020B0604020202020204"/>
              </a:rPr>
              <a:t> </a:t>
            </a:r>
            <a:r>
              <a:rPr sz="1800" b="1" dirty="0">
                <a:latin typeface="Arial" panose="020B0604020202020204"/>
                <a:cs typeface="Arial" panose="020B0604020202020204"/>
              </a:rPr>
              <a:t>είναι</a:t>
            </a:r>
            <a:r>
              <a:rPr sz="1800" b="1" spc="-60" dirty="0">
                <a:latin typeface="Arial" panose="020B0604020202020204"/>
                <a:cs typeface="Arial" panose="020B0604020202020204"/>
              </a:rPr>
              <a:t> </a:t>
            </a:r>
            <a:r>
              <a:rPr sz="1800" b="1" spc="-10" dirty="0">
                <a:latin typeface="Arial" panose="020B0604020202020204"/>
                <a:cs typeface="Arial" panose="020B0604020202020204"/>
              </a:rPr>
              <a:t>σταθε- </a:t>
            </a:r>
            <a:r>
              <a:rPr sz="1800" b="1" dirty="0">
                <a:latin typeface="Arial" panose="020B0604020202020204"/>
                <a:cs typeface="Arial" panose="020B0604020202020204"/>
              </a:rPr>
              <a:t>ρό,</a:t>
            </a:r>
            <a:r>
              <a:rPr sz="1800" b="1" spc="-45" dirty="0">
                <a:latin typeface="Arial" panose="020B0604020202020204"/>
                <a:cs typeface="Arial" panose="020B0604020202020204"/>
              </a:rPr>
              <a:t> </a:t>
            </a:r>
            <a:r>
              <a:rPr sz="1800" b="1" dirty="0">
                <a:latin typeface="Arial" panose="020B0604020202020204"/>
                <a:cs typeface="Arial" panose="020B0604020202020204"/>
              </a:rPr>
              <a:t>ενώ</a:t>
            </a:r>
            <a:r>
              <a:rPr sz="1800" b="1" spc="-55" dirty="0">
                <a:latin typeface="Arial" panose="020B0604020202020204"/>
                <a:cs typeface="Arial" panose="020B0604020202020204"/>
              </a:rPr>
              <a:t> </a:t>
            </a:r>
            <a:r>
              <a:rPr sz="1800" b="1" dirty="0">
                <a:latin typeface="Arial" panose="020B0604020202020204"/>
                <a:cs typeface="Arial" panose="020B0604020202020204"/>
              </a:rPr>
              <a:t>η</a:t>
            </a:r>
            <a:r>
              <a:rPr sz="1800" b="1" spc="-35" dirty="0">
                <a:latin typeface="Arial" panose="020B0604020202020204"/>
                <a:cs typeface="Arial" panose="020B0604020202020204"/>
              </a:rPr>
              <a:t> </a:t>
            </a:r>
            <a:r>
              <a:rPr sz="1800" b="1" dirty="0">
                <a:latin typeface="Arial" panose="020B0604020202020204"/>
                <a:cs typeface="Arial" panose="020B0604020202020204"/>
              </a:rPr>
              <a:t>βίδα</a:t>
            </a:r>
            <a:r>
              <a:rPr sz="1800" b="1" spc="-40" dirty="0">
                <a:latin typeface="Arial" panose="020B0604020202020204"/>
                <a:cs typeface="Arial" panose="020B0604020202020204"/>
              </a:rPr>
              <a:t> </a:t>
            </a:r>
            <a:r>
              <a:rPr sz="1800" b="1" dirty="0">
                <a:latin typeface="Arial" panose="020B0604020202020204"/>
                <a:cs typeface="Arial" panose="020B0604020202020204"/>
              </a:rPr>
              <a:t>ελεύθερη.</a:t>
            </a:r>
            <a:r>
              <a:rPr sz="1800" b="1" spc="-45" dirty="0">
                <a:latin typeface="Arial" panose="020B0604020202020204"/>
                <a:cs typeface="Arial" panose="020B0604020202020204"/>
              </a:rPr>
              <a:t> </a:t>
            </a:r>
            <a:r>
              <a:rPr sz="1800" b="1" spc="-10" dirty="0">
                <a:latin typeface="Arial" panose="020B0604020202020204"/>
                <a:cs typeface="Arial" panose="020B0604020202020204"/>
              </a:rPr>
              <a:t>Κινώντας</a:t>
            </a:r>
            <a:r>
              <a:rPr sz="1800" b="1" spc="-40" dirty="0">
                <a:latin typeface="Arial" panose="020B0604020202020204"/>
                <a:cs typeface="Arial" panose="020B0604020202020204"/>
              </a:rPr>
              <a:t> </a:t>
            </a:r>
            <a:r>
              <a:rPr sz="1800" b="1" dirty="0">
                <a:latin typeface="Arial" panose="020B0604020202020204"/>
                <a:cs typeface="Arial" panose="020B0604020202020204"/>
              </a:rPr>
              <a:t>τον</a:t>
            </a:r>
            <a:r>
              <a:rPr sz="1800" b="1" spc="-75" dirty="0">
                <a:latin typeface="Arial" panose="020B0604020202020204"/>
                <a:cs typeface="Arial" panose="020B0604020202020204"/>
              </a:rPr>
              <a:t> </a:t>
            </a:r>
            <a:r>
              <a:rPr sz="1800" b="1" spc="-10" dirty="0">
                <a:latin typeface="Arial" panose="020B0604020202020204"/>
                <a:cs typeface="Arial" panose="020B0604020202020204"/>
              </a:rPr>
              <a:t>οδοντωτό</a:t>
            </a:r>
            <a:r>
              <a:rPr sz="1800" b="1" spc="-35" dirty="0">
                <a:latin typeface="Arial" panose="020B0604020202020204"/>
                <a:cs typeface="Arial" panose="020B0604020202020204"/>
              </a:rPr>
              <a:t> </a:t>
            </a:r>
            <a:r>
              <a:rPr sz="1800" b="1" spc="-10" dirty="0">
                <a:latin typeface="Arial" panose="020B0604020202020204"/>
                <a:cs typeface="Arial" panose="020B0604020202020204"/>
              </a:rPr>
              <a:t>κανόνα</a:t>
            </a:r>
            <a:r>
              <a:rPr sz="1800" b="1" spc="-40" dirty="0">
                <a:latin typeface="Arial" panose="020B0604020202020204"/>
                <a:cs typeface="Arial" panose="020B0604020202020204"/>
              </a:rPr>
              <a:t> </a:t>
            </a:r>
            <a:r>
              <a:rPr sz="1800" b="1" dirty="0">
                <a:latin typeface="Arial" panose="020B0604020202020204"/>
                <a:cs typeface="Arial" panose="020B0604020202020204"/>
              </a:rPr>
              <a:t>το</a:t>
            </a:r>
            <a:r>
              <a:rPr sz="1800" b="1" spc="-35" dirty="0">
                <a:latin typeface="Arial" panose="020B0604020202020204"/>
                <a:cs typeface="Arial" panose="020B0604020202020204"/>
              </a:rPr>
              <a:t> </a:t>
            </a:r>
            <a:r>
              <a:rPr sz="1800" b="1" spc="-10" dirty="0">
                <a:latin typeface="Arial" panose="020B0604020202020204"/>
                <a:cs typeface="Arial" panose="020B0604020202020204"/>
              </a:rPr>
              <a:t>περικόχλιο</a:t>
            </a:r>
            <a:r>
              <a:rPr sz="1800" b="1" spc="-45" dirty="0">
                <a:latin typeface="Arial" panose="020B0604020202020204"/>
                <a:cs typeface="Arial" panose="020B0604020202020204"/>
              </a:rPr>
              <a:t> </a:t>
            </a:r>
            <a:r>
              <a:rPr sz="1800" b="1" dirty="0">
                <a:latin typeface="Arial" panose="020B0604020202020204"/>
                <a:cs typeface="Arial" panose="020B0604020202020204"/>
              </a:rPr>
              <a:t>θα</a:t>
            </a:r>
            <a:r>
              <a:rPr sz="1800" b="1" spc="-45" dirty="0">
                <a:latin typeface="Arial" panose="020B0604020202020204"/>
                <a:cs typeface="Arial" panose="020B0604020202020204"/>
              </a:rPr>
              <a:t> </a:t>
            </a:r>
            <a:r>
              <a:rPr sz="1800" b="1" spc="-25" dirty="0">
                <a:latin typeface="Arial" panose="020B0604020202020204"/>
                <a:cs typeface="Arial" panose="020B0604020202020204"/>
              </a:rPr>
              <a:t>πε- </a:t>
            </a:r>
            <a:r>
              <a:rPr sz="1800" b="1" dirty="0">
                <a:latin typeface="Arial" panose="020B0604020202020204"/>
                <a:cs typeface="Arial" panose="020B0604020202020204"/>
              </a:rPr>
              <a:t>ριστρέφεται</a:t>
            </a:r>
            <a:r>
              <a:rPr sz="1800" b="1" spc="-35" dirty="0">
                <a:latin typeface="Arial" panose="020B0604020202020204"/>
                <a:cs typeface="Arial" panose="020B0604020202020204"/>
              </a:rPr>
              <a:t> </a:t>
            </a:r>
            <a:r>
              <a:rPr sz="1800" b="1" spc="-10" dirty="0">
                <a:latin typeface="Arial" panose="020B0604020202020204"/>
                <a:cs typeface="Arial" panose="020B0604020202020204"/>
              </a:rPr>
              <a:t>ξεβιδώνοντας</a:t>
            </a:r>
            <a:r>
              <a:rPr sz="1800" b="1" spc="-25" dirty="0">
                <a:latin typeface="Arial" panose="020B0604020202020204"/>
                <a:cs typeface="Arial" panose="020B0604020202020204"/>
              </a:rPr>
              <a:t> </a:t>
            </a:r>
            <a:r>
              <a:rPr sz="1800" b="1" dirty="0">
                <a:latin typeface="Arial" panose="020B0604020202020204"/>
                <a:cs typeface="Arial" panose="020B0604020202020204"/>
              </a:rPr>
              <a:t>–</a:t>
            </a:r>
            <a:r>
              <a:rPr sz="1800" b="1" spc="-25" dirty="0">
                <a:latin typeface="Arial" panose="020B0604020202020204"/>
                <a:cs typeface="Arial" panose="020B0604020202020204"/>
              </a:rPr>
              <a:t> </a:t>
            </a:r>
            <a:r>
              <a:rPr sz="1800" b="1" spc="-20" dirty="0">
                <a:latin typeface="Arial" panose="020B0604020202020204"/>
                <a:cs typeface="Arial" panose="020B0604020202020204"/>
              </a:rPr>
              <a:t>ανεβάζοντας</a:t>
            </a:r>
            <a:r>
              <a:rPr sz="1800" b="1" spc="-25" dirty="0">
                <a:latin typeface="Arial" panose="020B0604020202020204"/>
                <a:cs typeface="Arial" panose="020B0604020202020204"/>
              </a:rPr>
              <a:t> </a:t>
            </a:r>
            <a:r>
              <a:rPr sz="1800" b="1" dirty="0">
                <a:latin typeface="Arial" panose="020B0604020202020204"/>
                <a:cs typeface="Arial" panose="020B0604020202020204"/>
              </a:rPr>
              <a:t>ή</a:t>
            </a:r>
            <a:r>
              <a:rPr sz="1800" b="1" spc="-25" dirty="0">
                <a:latin typeface="Arial" panose="020B0604020202020204"/>
                <a:cs typeface="Arial" panose="020B0604020202020204"/>
              </a:rPr>
              <a:t> </a:t>
            </a:r>
            <a:r>
              <a:rPr sz="1800" b="1" spc="-10" dirty="0">
                <a:latin typeface="Arial" panose="020B0604020202020204"/>
                <a:cs typeface="Arial" panose="020B0604020202020204"/>
              </a:rPr>
              <a:t>βιδώνοντας</a:t>
            </a:r>
            <a:r>
              <a:rPr sz="1800" b="1" spc="-25" dirty="0">
                <a:latin typeface="Arial" panose="020B0604020202020204"/>
                <a:cs typeface="Arial" panose="020B0604020202020204"/>
              </a:rPr>
              <a:t> </a:t>
            </a:r>
            <a:r>
              <a:rPr sz="1800" b="1" dirty="0">
                <a:latin typeface="Arial" panose="020B0604020202020204"/>
                <a:cs typeface="Arial" panose="020B0604020202020204"/>
              </a:rPr>
              <a:t>–</a:t>
            </a:r>
            <a:r>
              <a:rPr sz="1800" b="1" spc="-25" dirty="0">
                <a:latin typeface="Arial" panose="020B0604020202020204"/>
                <a:cs typeface="Arial" panose="020B0604020202020204"/>
              </a:rPr>
              <a:t> </a:t>
            </a:r>
            <a:r>
              <a:rPr sz="1800" b="1" spc="-20" dirty="0">
                <a:latin typeface="Arial" panose="020B0604020202020204"/>
                <a:cs typeface="Arial" panose="020B0604020202020204"/>
              </a:rPr>
              <a:t>κατεβάζοντας</a:t>
            </a:r>
            <a:r>
              <a:rPr sz="1800" b="1" spc="-25" dirty="0">
                <a:latin typeface="Arial" panose="020B0604020202020204"/>
                <a:cs typeface="Arial" panose="020B0604020202020204"/>
              </a:rPr>
              <a:t> </a:t>
            </a:r>
            <a:r>
              <a:rPr sz="1800" b="1" dirty="0">
                <a:latin typeface="Arial" panose="020B0604020202020204"/>
                <a:cs typeface="Arial" panose="020B0604020202020204"/>
              </a:rPr>
              <a:t>τη</a:t>
            </a:r>
            <a:r>
              <a:rPr sz="1800" b="1" spc="-20" dirty="0">
                <a:latin typeface="Arial" panose="020B0604020202020204"/>
                <a:cs typeface="Arial" panose="020B0604020202020204"/>
              </a:rPr>
              <a:t> </a:t>
            </a:r>
            <a:r>
              <a:rPr sz="1800" b="1" spc="-10" dirty="0">
                <a:latin typeface="Arial" panose="020B0604020202020204"/>
                <a:cs typeface="Arial" panose="020B0604020202020204"/>
              </a:rPr>
              <a:t>βίδα.)</a:t>
            </a:r>
            <a:endParaRPr sz="1800">
              <a:latin typeface="Arial" panose="020B0604020202020204"/>
              <a:cs typeface="Arial" panose="020B0604020202020204"/>
            </a:endParaRPr>
          </a:p>
          <a:p>
            <a:pPr>
              <a:lnSpc>
                <a:spcPct val="100000"/>
              </a:lnSpc>
              <a:spcBef>
                <a:spcPts val="50"/>
              </a:spcBef>
            </a:pPr>
            <a:endParaRPr sz="1900">
              <a:latin typeface="Arial" panose="020B0604020202020204"/>
              <a:cs typeface="Arial" panose="020B0604020202020204"/>
            </a:endParaRPr>
          </a:p>
          <a:p>
            <a:pPr marL="12700" marR="42545" indent="139700">
              <a:lnSpc>
                <a:spcPct val="95000"/>
              </a:lnSpc>
            </a:pPr>
            <a:r>
              <a:rPr sz="2000" b="1" spc="-10" dirty="0">
                <a:latin typeface="Arial" panose="020B0604020202020204"/>
                <a:cs typeface="Arial" panose="020B0604020202020204"/>
              </a:rPr>
              <a:t>Το</a:t>
            </a:r>
            <a:r>
              <a:rPr sz="2000" b="1" spc="-75" dirty="0">
                <a:latin typeface="Arial" panose="020B0604020202020204"/>
                <a:cs typeface="Arial" panose="020B0604020202020204"/>
              </a:rPr>
              <a:t> </a:t>
            </a:r>
            <a:r>
              <a:rPr sz="2000" b="1" dirty="0">
                <a:latin typeface="Arial" panose="020B0604020202020204"/>
                <a:cs typeface="Arial" panose="020B0604020202020204"/>
              </a:rPr>
              <a:t>χιτώνιο</a:t>
            </a:r>
            <a:r>
              <a:rPr sz="2000" b="1" spc="-60" dirty="0">
                <a:latin typeface="Arial" panose="020B0604020202020204"/>
                <a:cs typeface="Arial" panose="020B0604020202020204"/>
              </a:rPr>
              <a:t> </a:t>
            </a:r>
            <a:r>
              <a:rPr sz="2000" b="1" dirty="0">
                <a:latin typeface="Arial" panose="020B0604020202020204"/>
                <a:cs typeface="Arial" panose="020B0604020202020204"/>
              </a:rPr>
              <a:t>δεν</a:t>
            </a:r>
            <a:r>
              <a:rPr sz="2000" b="1" spc="-85" dirty="0">
                <a:latin typeface="Arial" panose="020B0604020202020204"/>
                <a:cs typeface="Arial" panose="020B0604020202020204"/>
              </a:rPr>
              <a:t> </a:t>
            </a:r>
            <a:r>
              <a:rPr sz="2000" b="1" dirty="0">
                <a:latin typeface="Arial" panose="020B0604020202020204"/>
                <a:cs typeface="Arial" panose="020B0604020202020204"/>
              </a:rPr>
              <a:t>μπορεί</a:t>
            </a:r>
            <a:r>
              <a:rPr sz="2000" b="1" spc="-75" dirty="0">
                <a:latin typeface="Arial" panose="020B0604020202020204"/>
                <a:cs typeface="Arial" panose="020B0604020202020204"/>
              </a:rPr>
              <a:t> </a:t>
            </a:r>
            <a:r>
              <a:rPr sz="2000" b="1" dirty="0">
                <a:latin typeface="Arial" panose="020B0604020202020204"/>
                <a:cs typeface="Arial" panose="020B0604020202020204"/>
              </a:rPr>
              <a:t>να</a:t>
            </a:r>
            <a:r>
              <a:rPr sz="2000" b="1" spc="-60" dirty="0">
                <a:latin typeface="Arial" panose="020B0604020202020204"/>
                <a:cs typeface="Arial" panose="020B0604020202020204"/>
              </a:rPr>
              <a:t> </a:t>
            </a:r>
            <a:r>
              <a:rPr sz="2000" b="1" dirty="0">
                <a:latin typeface="Arial" panose="020B0604020202020204"/>
                <a:cs typeface="Arial" panose="020B0604020202020204"/>
              </a:rPr>
              <a:t>κινηθεί</a:t>
            </a:r>
            <a:r>
              <a:rPr sz="2000" b="1" spc="-65" dirty="0">
                <a:latin typeface="Arial" panose="020B0604020202020204"/>
                <a:cs typeface="Arial" panose="020B0604020202020204"/>
              </a:rPr>
              <a:t> </a:t>
            </a:r>
            <a:r>
              <a:rPr sz="2000" b="1" spc="-10" dirty="0">
                <a:latin typeface="Arial" panose="020B0604020202020204"/>
                <a:cs typeface="Arial" panose="020B0604020202020204"/>
              </a:rPr>
              <a:t>αξονικά</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75" dirty="0">
                <a:latin typeface="Arial" panose="020B0604020202020204"/>
                <a:cs typeface="Arial" panose="020B0604020202020204"/>
              </a:rPr>
              <a:t> </a:t>
            </a:r>
            <a:r>
              <a:rPr sz="2000" b="1" dirty="0">
                <a:latin typeface="Arial" panose="020B0604020202020204"/>
                <a:cs typeface="Arial" panose="020B0604020202020204"/>
              </a:rPr>
              <a:t>ο</a:t>
            </a:r>
            <a:r>
              <a:rPr sz="2000" b="1" spc="-60" dirty="0">
                <a:latin typeface="Arial" panose="020B0604020202020204"/>
                <a:cs typeface="Arial" panose="020B0604020202020204"/>
              </a:rPr>
              <a:t> </a:t>
            </a:r>
            <a:r>
              <a:rPr sz="2000" b="1" dirty="0">
                <a:latin typeface="Arial" panose="020B0604020202020204"/>
                <a:cs typeface="Arial" panose="020B0604020202020204"/>
              </a:rPr>
              <a:t>κύλινδρος</a:t>
            </a:r>
            <a:r>
              <a:rPr sz="2000" b="1" spc="-60" dirty="0">
                <a:latin typeface="Arial" panose="020B0604020202020204"/>
                <a:cs typeface="Arial" panose="020B0604020202020204"/>
              </a:rPr>
              <a:t> </a:t>
            </a:r>
            <a:r>
              <a:rPr sz="2000" b="1" spc="-10" dirty="0">
                <a:latin typeface="Arial" panose="020B0604020202020204"/>
                <a:cs typeface="Arial" panose="020B0604020202020204"/>
              </a:rPr>
              <a:t>παρεμποδί- </a:t>
            </a:r>
            <a:r>
              <a:rPr sz="2000" b="1" dirty="0">
                <a:latin typeface="Arial" panose="020B0604020202020204"/>
                <a:cs typeface="Arial" panose="020B0604020202020204"/>
              </a:rPr>
              <a:t>ζεται</a:t>
            </a:r>
            <a:r>
              <a:rPr sz="2000" b="1" spc="-70" dirty="0">
                <a:latin typeface="Arial" panose="020B0604020202020204"/>
                <a:cs typeface="Arial" panose="020B0604020202020204"/>
              </a:rPr>
              <a:t> </a:t>
            </a:r>
            <a:r>
              <a:rPr sz="2000" b="1" dirty="0">
                <a:latin typeface="Arial" panose="020B0604020202020204"/>
                <a:cs typeface="Arial" panose="020B0604020202020204"/>
              </a:rPr>
              <a:t>από</a:t>
            </a:r>
            <a:r>
              <a:rPr sz="2000" b="1" spc="-60" dirty="0">
                <a:latin typeface="Arial" panose="020B0604020202020204"/>
                <a:cs typeface="Arial" panose="020B0604020202020204"/>
              </a:rPr>
              <a:t> </a:t>
            </a:r>
            <a:r>
              <a:rPr sz="2000" b="1" dirty="0">
                <a:latin typeface="Arial" panose="020B0604020202020204"/>
                <a:cs typeface="Arial" panose="020B0604020202020204"/>
              </a:rPr>
              <a:t>περιστροφή.</a:t>
            </a:r>
            <a:r>
              <a:rPr sz="2000" b="1" spc="-75" dirty="0">
                <a:latin typeface="Arial" panose="020B0604020202020204"/>
                <a:cs typeface="Arial" panose="020B0604020202020204"/>
              </a:rPr>
              <a:t> </a:t>
            </a:r>
            <a:r>
              <a:rPr sz="2000" b="1" spc="-20" dirty="0">
                <a:latin typeface="Arial" panose="020B0604020202020204"/>
                <a:cs typeface="Arial" panose="020B0604020202020204"/>
              </a:rPr>
              <a:t>Τότε,</a:t>
            </a:r>
            <a:r>
              <a:rPr sz="2000" b="1" spc="-40" dirty="0">
                <a:latin typeface="Arial" panose="020B0604020202020204"/>
                <a:cs typeface="Arial" panose="020B0604020202020204"/>
              </a:rPr>
              <a:t> </a:t>
            </a:r>
            <a:r>
              <a:rPr sz="2000" b="1" dirty="0">
                <a:solidFill>
                  <a:srgbClr val="000099"/>
                </a:solidFill>
                <a:latin typeface="Arial" panose="020B0604020202020204"/>
                <a:cs typeface="Arial" panose="020B0604020202020204"/>
              </a:rPr>
              <a:t>καθώς</a:t>
            </a:r>
            <a:r>
              <a:rPr sz="2000" b="1" spc="-7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το</a:t>
            </a:r>
            <a:r>
              <a:rPr sz="2000" b="1" spc="-6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χιτώνιο</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τείνει</a:t>
            </a:r>
            <a:r>
              <a:rPr sz="2000" b="1" spc="-7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να</a:t>
            </a:r>
            <a:r>
              <a:rPr sz="2000" b="1" spc="-6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περιστραφεί,</a:t>
            </a:r>
            <a:r>
              <a:rPr sz="2000" b="1" spc="-75" dirty="0">
                <a:solidFill>
                  <a:srgbClr val="000099"/>
                </a:solidFill>
                <a:latin typeface="Arial" panose="020B0604020202020204"/>
                <a:cs typeface="Arial" panose="020B0604020202020204"/>
              </a:rPr>
              <a:t> </a:t>
            </a:r>
            <a:r>
              <a:rPr sz="2000" b="1" spc="-50" dirty="0">
                <a:solidFill>
                  <a:srgbClr val="000099"/>
                </a:solidFill>
                <a:latin typeface="Arial" panose="020B0604020202020204"/>
                <a:cs typeface="Arial" panose="020B0604020202020204"/>
              </a:rPr>
              <a:t>ο </a:t>
            </a:r>
            <a:r>
              <a:rPr sz="2000" b="1" dirty="0">
                <a:solidFill>
                  <a:srgbClr val="000099"/>
                </a:solidFill>
                <a:latin typeface="Arial" panose="020B0604020202020204"/>
                <a:cs typeface="Arial" panose="020B0604020202020204"/>
              </a:rPr>
              <a:t>κύλινδρος</a:t>
            </a:r>
            <a:r>
              <a:rPr sz="2000" b="1" spc="-4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κινείται</a:t>
            </a:r>
            <a:r>
              <a:rPr sz="2000" b="1" spc="-45" dirty="0">
                <a:solidFill>
                  <a:srgbClr val="000099"/>
                </a:solidFill>
                <a:latin typeface="Arial" panose="020B0604020202020204"/>
                <a:cs typeface="Arial" panose="020B0604020202020204"/>
              </a:rPr>
              <a:t> </a:t>
            </a:r>
            <a:r>
              <a:rPr sz="2000" b="1" spc="-25" dirty="0">
                <a:solidFill>
                  <a:srgbClr val="000099"/>
                </a:solidFill>
                <a:latin typeface="Arial" panose="020B0604020202020204"/>
                <a:cs typeface="Arial" panose="020B0604020202020204"/>
              </a:rPr>
              <a:t>πάνω-</a:t>
            </a:r>
            <a:r>
              <a:rPr sz="2000" b="1" spc="-10" dirty="0">
                <a:solidFill>
                  <a:srgbClr val="000099"/>
                </a:solidFill>
                <a:latin typeface="Arial" panose="020B0604020202020204"/>
                <a:cs typeface="Arial" panose="020B0604020202020204"/>
              </a:rPr>
              <a:t>κάτω,</a:t>
            </a:r>
            <a:r>
              <a:rPr sz="2000" b="1" spc="-45"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μεταβάλλοντας</a:t>
            </a:r>
            <a:r>
              <a:rPr sz="2000" b="1" spc="-4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έτσι</a:t>
            </a:r>
            <a:r>
              <a:rPr sz="2000" b="1" spc="-4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τη</a:t>
            </a:r>
            <a:r>
              <a:rPr sz="2000" b="1" spc="-3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θέση</a:t>
            </a:r>
            <a:r>
              <a:rPr sz="2000" b="1" spc="-4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της</a:t>
            </a:r>
            <a:r>
              <a:rPr sz="2000" b="1" spc="-4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οπής</a:t>
            </a:r>
            <a:r>
              <a:rPr sz="2000" b="1" spc="-35" dirty="0">
                <a:solidFill>
                  <a:srgbClr val="000099"/>
                </a:solidFill>
                <a:latin typeface="Arial" panose="020B0604020202020204"/>
                <a:cs typeface="Arial" panose="020B0604020202020204"/>
              </a:rPr>
              <a:t> </a:t>
            </a:r>
            <a:r>
              <a:rPr sz="2000" b="1" spc="-25" dirty="0">
                <a:solidFill>
                  <a:srgbClr val="000099"/>
                </a:solidFill>
                <a:latin typeface="Arial" panose="020B0604020202020204"/>
                <a:cs typeface="Arial" panose="020B0604020202020204"/>
              </a:rPr>
              <a:t>ει- </a:t>
            </a:r>
            <a:r>
              <a:rPr sz="2000" b="1" dirty="0">
                <a:solidFill>
                  <a:srgbClr val="000099"/>
                </a:solidFill>
                <a:latin typeface="Arial" panose="020B0604020202020204"/>
                <a:cs typeface="Arial" panose="020B0604020202020204"/>
              </a:rPr>
              <a:t>σαγωγής</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σε</a:t>
            </a:r>
            <a:r>
              <a:rPr sz="2000" b="1" spc="-2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σχέση</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με</a:t>
            </a:r>
            <a:r>
              <a:rPr sz="2000" b="1" spc="-20"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το</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έμβολο</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και</a:t>
            </a:r>
            <a:r>
              <a:rPr sz="2000" b="1" spc="-30" dirty="0">
                <a:solidFill>
                  <a:srgbClr val="000099"/>
                </a:solidFill>
                <a:latin typeface="Arial" panose="020B0604020202020204"/>
                <a:cs typeface="Arial" panose="020B0604020202020204"/>
              </a:rPr>
              <a:t> </a:t>
            </a:r>
            <a:r>
              <a:rPr sz="2000" b="1" spc="-10" dirty="0">
                <a:solidFill>
                  <a:srgbClr val="000099"/>
                </a:solidFill>
                <a:latin typeface="Arial" panose="020B0604020202020204"/>
                <a:cs typeface="Arial" panose="020B0604020202020204"/>
              </a:rPr>
              <a:t>μεταβάλλοντας </a:t>
            </a:r>
            <a:r>
              <a:rPr sz="2000" b="1" dirty="0">
                <a:solidFill>
                  <a:srgbClr val="000099"/>
                </a:solidFill>
                <a:latin typeface="Arial" panose="020B0604020202020204"/>
                <a:cs typeface="Arial" panose="020B0604020202020204"/>
              </a:rPr>
              <a:t>την</a:t>
            </a:r>
            <a:r>
              <a:rPr sz="2000" b="1" spc="-4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έναρξη</a:t>
            </a:r>
            <a:r>
              <a:rPr sz="2000" b="1" spc="-15" dirty="0">
                <a:solidFill>
                  <a:srgbClr val="000099"/>
                </a:solidFill>
                <a:latin typeface="Arial" panose="020B0604020202020204"/>
                <a:cs typeface="Arial" panose="020B0604020202020204"/>
              </a:rPr>
              <a:t> </a:t>
            </a:r>
            <a:r>
              <a:rPr sz="2000" b="1" dirty="0">
                <a:solidFill>
                  <a:srgbClr val="000099"/>
                </a:solidFill>
                <a:latin typeface="Arial" panose="020B0604020202020204"/>
                <a:cs typeface="Arial" panose="020B0604020202020204"/>
              </a:rPr>
              <a:t>της</a:t>
            </a:r>
            <a:r>
              <a:rPr sz="2000" b="1" spc="-10" dirty="0">
                <a:solidFill>
                  <a:srgbClr val="000099"/>
                </a:solidFill>
                <a:latin typeface="Arial" panose="020B0604020202020204"/>
                <a:cs typeface="Arial" panose="020B0604020202020204"/>
              </a:rPr>
              <a:t> </a:t>
            </a:r>
            <a:r>
              <a:rPr sz="2000" b="1" spc="-25" dirty="0">
                <a:solidFill>
                  <a:srgbClr val="000099"/>
                </a:solidFill>
                <a:latin typeface="Arial" panose="020B0604020202020204"/>
                <a:cs typeface="Arial" panose="020B0604020202020204"/>
              </a:rPr>
              <a:t>έγ- </a:t>
            </a:r>
            <a:r>
              <a:rPr sz="2000" b="1" spc="-10" dirty="0">
                <a:solidFill>
                  <a:srgbClr val="000099"/>
                </a:solidFill>
                <a:latin typeface="Arial" panose="020B0604020202020204"/>
                <a:cs typeface="Arial" panose="020B0604020202020204"/>
              </a:rPr>
              <a:t>χυσης.</a:t>
            </a:r>
            <a:endParaRPr sz="20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144780">
              <a:lnSpc>
                <a:spcPct val="100000"/>
              </a:lnSpc>
              <a:spcBef>
                <a:spcPts val="90"/>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28600" y="1367789"/>
            <a:ext cx="8915400" cy="549021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144780">
              <a:lnSpc>
                <a:spcPct val="100000"/>
              </a:lnSpc>
              <a:spcBef>
                <a:spcPts val="90"/>
              </a:spcBef>
            </a:pPr>
            <a:r>
              <a:rPr lang="el-GR" sz="2050" b="0" u="none" spc="-105"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258060" y="1051560"/>
            <a:ext cx="4629149" cy="554482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51460"/>
          </a:xfrm>
          <a:prstGeom prst="rect">
            <a:avLst/>
          </a:prstGeom>
        </p:spPr>
        <p:txBody>
          <a:bodyPr vert="horz" wrap="square" lIns="0" tIns="332740" rIns="0" bIns="0" rtlCol="0">
            <a:spAutoFit/>
          </a:bodyPr>
          <a:lstStyle/>
          <a:p>
            <a:pPr marL="144780">
              <a:lnSpc>
                <a:spcPct val="100000"/>
              </a:lnSpc>
              <a:spcBef>
                <a:spcPts val="90"/>
              </a:spcBef>
            </a:pPr>
            <a:r>
              <a:rPr lang="el-GR" sz="2050" b="0" u="none" spc="-105" dirty="0" smtClean="0">
                <a:solidFill>
                  <a:srgbClr val="FF0000"/>
                </a:solidFill>
                <a:uFill>
                  <a:solidFill>
                    <a:srgbClr val="FF0000"/>
                  </a:solidFill>
                </a:u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uFill>
                  <a:solidFill>
                    <a:srgbClr val="FFFFFF"/>
                  </a:solidFill>
                </a:u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uFill>
                  <a:solidFill>
                    <a:srgbClr val="FFFFFF"/>
                  </a:solidFill>
                </a:u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3510" y="1071880"/>
            <a:ext cx="8856980" cy="5642610"/>
          </a:xfrm>
          <a:custGeom>
            <a:avLst/>
            <a:gdLst/>
            <a:ahLst/>
            <a:cxnLst/>
            <a:rect l="l" t="t" r="r" b="b"/>
            <a:pathLst>
              <a:path w="8856980" h="5642609">
                <a:moveTo>
                  <a:pt x="8856980" y="0"/>
                </a:moveTo>
                <a:lnTo>
                  <a:pt x="0" y="0"/>
                </a:lnTo>
                <a:lnTo>
                  <a:pt x="0" y="5642610"/>
                </a:lnTo>
                <a:lnTo>
                  <a:pt x="4428490" y="5642610"/>
                </a:lnTo>
                <a:lnTo>
                  <a:pt x="8856980" y="5642610"/>
                </a:lnTo>
                <a:lnTo>
                  <a:pt x="8856980" y="0"/>
                </a:lnTo>
                <a:close/>
              </a:path>
            </a:pathLst>
          </a:custGeom>
          <a:solidFill>
            <a:srgbClr val="FBD4B4"/>
          </a:solidFill>
        </p:spPr>
        <p:txBody>
          <a:bodyPr wrap="square" lIns="0" tIns="0" rIns="0" bIns="0" rtlCol="0"/>
          <a:lstStyle/>
          <a:p/>
        </p:txBody>
      </p:sp>
      <p:sp>
        <p:nvSpPr>
          <p:cNvPr id="3" name="object 3"/>
          <p:cNvSpPr txBox="1">
            <a:spLocks noGrp="1"/>
          </p:cNvSpPr>
          <p:nvPr>
            <p:ph type="body" idx="1"/>
          </p:nvPr>
        </p:nvSpPr>
        <p:spPr>
          <a:prstGeom prst="rect">
            <a:avLst/>
          </a:prstGeom>
        </p:spPr>
        <p:txBody>
          <a:bodyPr vert="horz" wrap="square" lIns="0" tIns="746505" rIns="0" bIns="0" rtlCol="0">
            <a:spAutoFit/>
          </a:bodyPr>
          <a:lstStyle/>
          <a:p>
            <a:pPr marL="59055" marR="5080" indent="3175" algn="ctr">
              <a:lnSpc>
                <a:spcPct val="117000"/>
              </a:lnSpc>
              <a:spcBef>
                <a:spcPts val="100"/>
              </a:spcBef>
            </a:pPr>
            <a:r>
              <a:rPr sz="6150" b="0" u="heavy" spc="-10" dirty="0">
                <a:uFill>
                  <a:solidFill>
                    <a:srgbClr val="000000"/>
                  </a:solidFill>
                </a:uFill>
                <a:latin typeface="Arial Black" panose="020B0A04020102020204"/>
                <a:cs typeface="Arial Black" panose="020B0A04020102020204"/>
              </a:rPr>
              <a:t>ΑΝΤΛΙΑ</a:t>
            </a:r>
            <a:r>
              <a:rPr sz="6150" b="0" spc="-10" dirty="0">
                <a:latin typeface="Arial Black" panose="020B0A04020102020204"/>
                <a:cs typeface="Arial Black" panose="020B0A04020102020204"/>
              </a:rPr>
              <a:t> </a:t>
            </a:r>
            <a:r>
              <a:rPr sz="6150" b="0" u="heavy" spc="-10" dirty="0">
                <a:uFill>
                  <a:solidFill>
                    <a:srgbClr val="000000"/>
                  </a:solidFill>
                </a:uFill>
                <a:latin typeface="Arial Black" panose="020B0A04020102020204"/>
                <a:cs typeface="Arial Black" panose="020B0A04020102020204"/>
              </a:rPr>
              <a:t>ΠΕΤΡΕΛΑΙΟΥ</a:t>
            </a:r>
            <a:r>
              <a:rPr sz="6150" b="0" spc="-10" dirty="0">
                <a:latin typeface="Arial Black" panose="020B0A04020102020204"/>
                <a:cs typeface="Arial Black" panose="020B0A04020102020204"/>
              </a:rPr>
              <a:t> </a:t>
            </a:r>
            <a:r>
              <a:rPr sz="6150" b="0" u="heavy" dirty="0">
                <a:uFill>
                  <a:solidFill>
                    <a:srgbClr val="000000"/>
                  </a:solidFill>
                </a:uFill>
                <a:latin typeface="Arial Black" panose="020B0A04020102020204"/>
                <a:cs typeface="Arial Black" panose="020B0A04020102020204"/>
              </a:rPr>
              <a:t>ΥΨΗΛΗΣ</a:t>
            </a:r>
            <a:r>
              <a:rPr sz="6150" b="0" u="heavy" spc="-380" dirty="0">
                <a:uFill>
                  <a:solidFill>
                    <a:srgbClr val="000000"/>
                  </a:solidFill>
                </a:uFill>
                <a:latin typeface="Arial Black" panose="020B0A04020102020204"/>
                <a:cs typeface="Arial Black" panose="020B0A04020102020204"/>
              </a:rPr>
              <a:t> </a:t>
            </a:r>
            <a:r>
              <a:rPr sz="6150" b="0" u="heavy" spc="-10" dirty="0">
                <a:uFill>
                  <a:solidFill>
                    <a:srgbClr val="000000"/>
                  </a:solidFill>
                </a:uFill>
                <a:latin typeface="Arial Black" panose="020B0A04020102020204"/>
                <a:cs typeface="Arial Black" panose="020B0A04020102020204"/>
              </a:rPr>
              <a:t>ΠΙΕΣΗΣ</a:t>
            </a:r>
            <a:r>
              <a:rPr sz="6150" b="0" spc="-10" dirty="0">
                <a:latin typeface="Arial Black" panose="020B0A04020102020204"/>
                <a:cs typeface="Arial Black" panose="020B0A04020102020204"/>
              </a:rPr>
              <a:t> </a:t>
            </a:r>
            <a:r>
              <a:rPr sz="6150" b="0" u="heavy" spc="-10" dirty="0">
                <a:solidFill>
                  <a:srgbClr val="FF0000"/>
                </a:solidFill>
                <a:uFill>
                  <a:solidFill>
                    <a:srgbClr val="FF0000"/>
                  </a:solidFill>
                </a:uFill>
                <a:latin typeface="Arial Black" panose="020B0A04020102020204"/>
                <a:cs typeface="Arial Black" panose="020B0A04020102020204"/>
              </a:rPr>
              <a:t>SULZER</a:t>
            </a:r>
            <a:endParaRPr sz="61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32224"/>
          </a:xfrm>
          <a:prstGeom prst="rect">
            <a:avLst/>
          </a:prstGeom>
        </p:spPr>
        <p:txBody>
          <a:bodyPr vert="horz" wrap="square" lIns="0" tIns="351790" rIns="0" bIns="0" rtlCol="0">
            <a:spAutoFit/>
          </a:bodyPr>
          <a:lstStyle/>
          <a:p>
            <a:pPr marL="74930">
              <a:lnSpc>
                <a:spcPct val="100000"/>
              </a:lnSpc>
              <a:spcBef>
                <a:spcPts val="100"/>
              </a:spcBef>
            </a:pPr>
            <a:r>
              <a:rPr lang="el-GR" sz="1800" b="0" u="none" spc="-30" dirty="0" smtClean="0">
                <a:solidFill>
                  <a:srgbClr val="FF0000"/>
                </a:solidFill>
                <a:latin typeface="Arial Black" panose="020B0A04020102020204"/>
                <a:cs typeface="Arial Black" panose="020B0A04020102020204"/>
              </a:rPr>
              <a:t>3.3. </a:t>
            </a:r>
            <a:r>
              <a:rPr sz="1800" b="0" u="none" spc="-30" smtClean="0">
                <a:solidFill>
                  <a:srgbClr val="FF0000"/>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ΡΥΘΜΙΣΗ</a:t>
            </a:r>
            <a:r>
              <a:rPr sz="1800" b="0" u="heavy" spc="-3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ΑΝΤΛΙΩΝ</a:t>
            </a:r>
            <a:r>
              <a:rPr sz="1800" b="0" u="heavy"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ΠΕΤΡΕΛΑΙΟΥ</a:t>
            </a:r>
            <a:r>
              <a:rPr sz="1800" b="0" u="heavy" spc="-10" dirty="0">
                <a:solidFill>
                  <a:srgbClr val="FFFFFF"/>
                </a:solidFill>
                <a:uFill>
                  <a:solidFill>
                    <a:srgbClr val="FFFFFF"/>
                  </a:solidFill>
                </a:uFill>
                <a:latin typeface="Arial Black" panose="020B0A04020102020204"/>
                <a:cs typeface="Arial Black" panose="020B0A04020102020204"/>
              </a:rPr>
              <a:t> </a:t>
            </a:r>
            <a:r>
              <a:rPr sz="1800" b="0" u="none">
                <a:solidFill>
                  <a:srgbClr val="FFFFFF"/>
                </a:solidFill>
                <a:latin typeface="Arial Black" panose="020B0A04020102020204"/>
                <a:cs typeface="Arial Black" panose="020B0A04020102020204"/>
              </a:rPr>
              <a:t>ΥΨΗΛΗΣ</a:t>
            </a:r>
            <a:r>
              <a:rPr sz="1800" b="0" u="heavy" spc="-25">
                <a:solidFill>
                  <a:srgbClr val="FFFFFF"/>
                </a:solidFill>
                <a:uFill>
                  <a:solidFill>
                    <a:srgbClr val="FFFFFF"/>
                  </a:solidFill>
                </a:uFill>
                <a:latin typeface="Arial Black" panose="020B0A04020102020204"/>
                <a:cs typeface="Arial Black" panose="020B0A04020102020204"/>
              </a:rPr>
              <a:t> </a:t>
            </a:r>
            <a:r>
              <a:rPr sz="1800" b="0" u="none" smtClean="0">
                <a:solidFill>
                  <a:srgbClr val="FFFFFF"/>
                </a:solidFill>
                <a:latin typeface="Arial Black" panose="020B0A04020102020204"/>
                <a:cs typeface="Arial Black" panose="020B0A04020102020204"/>
              </a:rPr>
              <a:t>ΠΙΕΣ</a:t>
            </a:r>
            <a:r>
              <a:rPr lang="el-GR" sz="1800" b="0" u="none" dirty="0" smtClean="0">
                <a:solidFill>
                  <a:srgbClr val="FFFFFF"/>
                </a:solidFill>
                <a:latin typeface="Arial Black" panose="020B0A04020102020204"/>
                <a:cs typeface="Arial Black" panose="020B0A04020102020204"/>
              </a:rPr>
              <a:t>Η</a:t>
            </a:r>
            <a:r>
              <a:rPr sz="1800" b="0" u="none" smtClean="0">
                <a:solidFill>
                  <a:srgbClr val="FFFFFF"/>
                </a:solidFill>
                <a:latin typeface="Arial Black" panose="020B0A04020102020204"/>
                <a:cs typeface="Arial Black" panose="020B0A04020102020204"/>
              </a:rPr>
              <a:t>Σ </a:t>
            </a:r>
            <a:r>
              <a:rPr sz="1800" b="0" u="none" spc="-10" dirty="0">
                <a:latin typeface="Arial Black" panose="020B0A04020102020204"/>
                <a:cs typeface="Arial Black" panose="020B0A04020102020204"/>
              </a:rPr>
              <a:t>SULZER</a:t>
            </a:r>
            <a:endParaRPr sz="18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793230" y="1013459"/>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b="1" dirty="0">
                <a:latin typeface="Arial" panose="020B0604020202020204"/>
                <a:cs typeface="Arial" panose="020B0604020202020204"/>
              </a:rPr>
              <a:t>.</a:t>
            </a:r>
            <a:endParaRPr sz="1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67359" y="1123950"/>
            <a:ext cx="3959860" cy="5328920"/>
          </a:xfrm>
          <a:prstGeom prst="rect">
            <a:avLst/>
          </a:prstGeom>
        </p:spPr>
      </p:pic>
      <p:pic>
        <p:nvPicPr>
          <p:cNvPr id="4" name="object 4"/>
          <p:cNvPicPr/>
          <p:nvPr/>
        </p:nvPicPr>
        <p:blipFill>
          <a:blip r:embed="rId2" cstate="print"/>
          <a:stretch>
            <a:fillRect/>
          </a:stretch>
        </p:blipFill>
        <p:spPr>
          <a:xfrm>
            <a:off x="4499609" y="1123950"/>
            <a:ext cx="4117615" cy="5328920"/>
          </a:xfrm>
          <a:prstGeom prst="rect">
            <a:avLst/>
          </a:prstGeom>
        </p:spPr>
      </p:pic>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xfrm>
            <a:off x="429259" y="81279"/>
            <a:ext cx="8285480" cy="633507"/>
          </a:xfrm>
          <a:prstGeom prst="rect">
            <a:avLst/>
          </a:prstGeom>
        </p:spPr>
        <p:txBody>
          <a:bodyPr vert="horz" wrap="square" lIns="0" tIns="353060" rIns="0" bIns="0" rtlCol="0">
            <a:spAutoFit/>
          </a:bodyPr>
          <a:lstStyle/>
          <a:p>
            <a:pPr marL="74930">
              <a:lnSpc>
                <a:spcPct val="100000"/>
              </a:lnSpc>
              <a:spcBef>
                <a:spcPts val="100"/>
              </a:spcBef>
            </a:pPr>
            <a:r>
              <a:rPr lang="el-GR" sz="1800" b="0" u="none" spc="-30" dirty="0" smtClean="0">
                <a:solidFill>
                  <a:srgbClr val="FF0000"/>
                </a:solidFill>
                <a:latin typeface="Arial Black" panose="020B0A04020102020204"/>
                <a:cs typeface="Arial Black" panose="020B0A04020102020204"/>
              </a:rPr>
              <a:t>3.3. </a:t>
            </a:r>
            <a:r>
              <a:rPr sz="1800" b="0" u="none" spc="-30" smtClean="0">
                <a:solidFill>
                  <a:srgbClr val="FF0000"/>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ΡΥΘΜΙΣΗ</a:t>
            </a:r>
            <a:r>
              <a:rPr sz="1800" b="0" u="none" spc="-3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ΑΝΤΛΙΩΝ</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ΠΕΤΡΕΛΑΙΟΥ</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a:solidFill>
                  <a:srgbClr val="FFFFFF"/>
                </a:solidFill>
                <a:latin typeface="Arial Black" panose="020B0A04020102020204"/>
                <a:cs typeface="Arial Black" panose="020B0A04020102020204"/>
              </a:rPr>
              <a:t>ΥΨΗΛΗΣ</a:t>
            </a:r>
            <a:r>
              <a:rPr sz="1800" b="0" u="none" spc="-25">
                <a:solidFill>
                  <a:srgbClr val="FFFFFF"/>
                </a:solidFill>
                <a:uFill>
                  <a:solidFill>
                    <a:srgbClr val="FFFFFF"/>
                  </a:solidFill>
                </a:uFill>
                <a:latin typeface="Arial Black" panose="020B0A04020102020204"/>
                <a:cs typeface="Arial Black" panose="020B0A04020102020204"/>
              </a:rPr>
              <a:t> </a:t>
            </a:r>
            <a:r>
              <a:rPr sz="1800" b="0" u="none" smtClean="0">
                <a:solidFill>
                  <a:srgbClr val="FFFFFF"/>
                </a:solidFill>
                <a:latin typeface="Arial Black" panose="020B0A04020102020204"/>
                <a:cs typeface="Arial Black" panose="020B0A04020102020204"/>
              </a:rPr>
              <a:t>ΠΙΕΣ</a:t>
            </a:r>
            <a:r>
              <a:rPr lang="el-GR" sz="1800" b="0" u="none" dirty="0" smtClean="0">
                <a:solidFill>
                  <a:srgbClr val="FFFFFF"/>
                </a:solidFill>
                <a:latin typeface="Arial Black" panose="020B0A04020102020204"/>
                <a:cs typeface="Arial Black" panose="020B0A04020102020204"/>
              </a:rPr>
              <a:t>Η</a:t>
            </a:r>
            <a:r>
              <a:rPr sz="1800" b="0" u="none" smtClean="0">
                <a:solidFill>
                  <a:srgbClr val="FFFFFF"/>
                </a:solidFill>
                <a:latin typeface="Arial Black" panose="020B0A04020102020204"/>
                <a:cs typeface="Arial Black" panose="020B0A04020102020204"/>
              </a:rPr>
              <a:t>Σ </a:t>
            </a:r>
            <a:r>
              <a:rPr sz="1800" b="0" u="none" spc="-10" dirty="0">
                <a:latin typeface="Arial Black" panose="020B0A04020102020204"/>
                <a:cs typeface="Arial Black" panose="020B0A04020102020204"/>
              </a:rPr>
              <a:t>SULZER</a:t>
            </a:r>
            <a:endParaRPr sz="18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198880" y="1131570"/>
            <a:ext cx="6745605" cy="330200"/>
          </a:xfrm>
          <a:prstGeom prst="rect">
            <a:avLst/>
          </a:prstGeom>
        </p:spPr>
        <p:txBody>
          <a:bodyPr vert="horz" wrap="square" lIns="0" tIns="12700" rIns="0" bIns="0" rtlCol="0">
            <a:spAutoFit/>
          </a:bodyPr>
          <a:lstStyle/>
          <a:p>
            <a:pPr marL="12700">
              <a:lnSpc>
                <a:spcPct val="100000"/>
              </a:lnSpc>
              <a:spcBef>
                <a:spcPts val="100"/>
              </a:spcBef>
            </a:pPr>
            <a:r>
              <a:rPr sz="2000" u="heavy" dirty="0">
                <a:uFill>
                  <a:solidFill>
                    <a:srgbClr val="000000"/>
                  </a:solidFill>
                </a:uFill>
                <a:latin typeface="Arial Black" panose="020B0A04020102020204"/>
                <a:cs typeface="Arial Black" panose="020B0A04020102020204"/>
              </a:rPr>
              <a:t>ΑΝΤΛΙΑ</a:t>
            </a:r>
            <a:r>
              <a:rPr sz="2000" u="heavy" spc="-20"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ΠΕΤΡΕΛΑΙΟΥ</a:t>
            </a:r>
            <a:r>
              <a:rPr sz="2000" u="heavy" spc="-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ΥΨΗΛΗΣ</a:t>
            </a:r>
            <a:r>
              <a:rPr sz="2000" u="heavy" spc="-20"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ΠΙΕΣΗΣ</a:t>
            </a:r>
            <a:r>
              <a:rPr sz="2000" spc="20" dirty="0">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SULZER</a:t>
            </a:r>
            <a:endParaRPr sz="2000">
              <a:latin typeface="Arial Black" panose="020B0A04020102020204"/>
              <a:cs typeface="Arial Black" panose="020B0A04020102020204"/>
            </a:endParaRPr>
          </a:p>
        </p:txBody>
      </p:sp>
      <p:sp>
        <p:nvSpPr>
          <p:cNvPr id="3" name="object 3"/>
          <p:cNvSpPr txBox="1"/>
          <p:nvPr/>
        </p:nvSpPr>
        <p:spPr>
          <a:xfrm>
            <a:off x="581659" y="2311400"/>
            <a:ext cx="2509520"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D</a:t>
            </a:r>
            <a:r>
              <a:rPr sz="2000" spc="2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Delivery</a:t>
            </a:r>
            <a:r>
              <a:rPr sz="2000" spc="20" dirty="0">
                <a:latin typeface="Arial Black" panose="020B0A04020102020204"/>
                <a:cs typeface="Arial Black" panose="020B0A04020102020204"/>
              </a:rPr>
              <a:t> </a:t>
            </a:r>
            <a:r>
              <a:rPr sz="2000" spc="-20" dirty="0">
                <a:latin typeface="Arial Black" panose="020B0A04020102020204"/>
                <a:cs typeface="Arial Black" panose="020B0A04020102020204"/>
              </a:rPr>
              <a:t>valve</a:t>
            </a:r>
            <a:endParaRPr sz="2000">
              <a:latin typeface="Arial Black" panose="020B0A04020102020204"/>
              <a:cs typeface="Arial Black" panose="020B0A04020102020204"/>
            </a:endParaRPr>
          </a:p>
        </p:txBody>
      </p:sp>
      <p:sp>
        <p:nvSpPr>
          <p:cNvPr id="4" name="object 4"/>
          <p:cNvSpPr txBox="1"/>
          <p:nvPr/>
        </p:nvSpPr>
        <p:spPr>
          <a:xfrm>
            <a:off x="3490643" y="2311400"/>
            <a:ext cx="3190240" cy="320601"/>
          </a:xfrm>
          <a:prstGeom prst="rect">
            <a:avLst/>
          </a:prstGeom>
        </p:spPr>
        <p:txBody>
          <a:bodyPr vert="horz" wrap="square" lIns="0" tIns="12700" rIns="0" bIns="0" rtlCol="0">
            <a:spAutoFit/>
          </a:bodyPr>
          <a:lstStyle/>
          <a:p>
            <a:pPr marL="12700">
              <a:lnSpc>
                <a:spcPct val="100000"/>
              </a:lnSpc>
              <a:spcBef>
                <a:spcPts val="100"/>
              </a:spcBef>
            </a:pPr>
            <a:r>
              <a:rPr sz="2000">
                <a:latin typeface="Arial Black" panose="020B0A04020102020204"/>
                <a:cs typeface="Arial Black" panose="020B0A04020102020204"/>
              </a:rPr>
              <a:t>-</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Βαλβ</a:t>
            </a:r>
            <a:r>
              <a:rPr lang="el-GR" sz="2000" dirty="0" smtClean="0">
                <a:latin typeface="Arial Black" panose="020B0A04020102020204"/>
                <a:cs typeface="Arial Black" panose="020B0A04020102020204"/>
              </a:rPr>
              <a:t>ί</a:t>
            </a:r>
            <a:r>
              <a:rPr sz="2000" smtClean="0">
                <a:latin typeface="Arial Black" panose="020B0A04020102020204"/>
                <a:cs typeface="Arial Black" panose="020B0A04020102020204"/>
              </a:rPr>
              <a:t>δα</a:t>
            </a:r>
            <a:r>
              <a:rPr sz="2000" spc="-10" smtClean="0">
                <a:latin typeface="Arial Black" panose="020B0A04020102020204"/>
                <a:cs typeface="Arial Black" panose="020B0A04020102020204"/>
              </a:rPr>
              <a:t> κατ</a:t>
            </a:r>
            <a:r>
              <a:rPr lang="el-GR" sz="2000" spc="-10" dirty="0" smtClean="0">
                <a:latin typeface="Arial Black" panose="020B0A04020102020204"/>
                <a:cs typeface="Arial Black" panose="020B0A04020102020204"/>
              </a:rPr>
              <a:t>ά</a:t>
            </a:r>
            <a:r>
              <a:rPr sz="2000" spc="-10" smtClean="0">
                <a:latin typeface="Arial Black" panose="020B0A04020102020204"/>
                <a:cs typeface="Arial Black" panose="020B0A04020102020204"/>
              </a:rPr>
              <a:t>θλ</a:t>
            </a:r>
            <a:r>
              <a:rPr lang="el-GR" sz="2000" spc="-10" dirty="0" smtClean="0">
                <a:latin typeface="Arial Black" panose="020B0A04020102020204"/>
                <a:cs typeface="Arial Black" panose="020B0A04020102020204"/>
              </a:rPr>
              <a:t>ι</a:t>
            </a:r>
            <a:r>
              <a:rPr sz="2000" spc="-10" smtClean="0">
                <a:latin typeface="Arial Black" panose="020B0A04020102020204"/>
                <a:cs typeface="Arial Black" panose="020B0A04020102020204"/>
              </a:rPr>
              <a:t>ψ</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ς</a:t>
            </a:r>
            <a:endParaRPr sz="2000">
              <a:latin typeface="Arial Black" panose="020B0A04020102020204"/>
              <a:cs typeface="Arial Black" panose="020B0A04020102020204"/>
            </a:endParaRPr>
          </a:p>
        </p:txBody>
      </p:sp>
      <p:sp>
        <p:nvSpPr>
          <p:cNvPr id="5" name="object 5"/>
          <p:cNvSpPr txBox="1"/>
          <p:nvPr/>
        </p:nvSpPr>
        <p:spPr>
          <a:xfrm>
            <a:off x="581659" y="3082290"/>
            <a:ext cx="2413635"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S</a:t>
            </a:r>
            <a:r>
              <a:rPr sz="2000" spc="-1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Suction</a:t>
            </a:r>
            <a:r>
              <a:rPr sz="2000" spc="-10" dirty="0">
                <a:latin typeface="Arial Black" panose="020B0A04020102020204"/>
                <a:cs typeface="Arial Black" panose="020B0A04020102020204"/>
              </a:rPr>
              <a:t> </a:t>
            </a:r>
            <a:r>
              <a:rPr sz="2000" spc="-20" dirty="0">
                <a:latin typeface="Arial Black" panose="020B0A04020102020204"/>
                <a:cs typeface="Arial Black" panose="020B0A04020102020204"/>
              </a:rPr>
              <a:t>valve</a:t>
            </a:r>
            <a:endParaRPr sz="2000">
              <a:latin typeface="Arial Black" panose="020B0A04020102020204"/>
              <a:cs typeface="Arial Black" panose="020B0A04020102020204"/>
            </a:endParaRPr>
          </a:p>
        </p:txBody>
      </p:sp>
      <p:sp>
        <p:nvSpPr>
          <p:cNvPr id="6" name="object 6"/>
          <p:cNvSpPr txBox="1"/>
          <p:nvPr/>
        </p:nvSpPr>
        <p:spPr>
          <a:xfrm>
            <a:off x="3480229" y="3082290"/>
            <a:ext cx="3496945" cy="330200"/>
          </a:xfrm>
          <a:prstGeom prst="rect">
            <a:avLst/>
          </a:prstGeom>
        </p:spPr>
        <p:txBody>
          <a:bodyPr vert="horz" wrap="square" lIns="0" tIns="12700" rIns="0" bIns="0" rtlCol="0">
            <a:spAutoFit/>
          </a:bodyPr>
          <a:lstStyle/>
          <a:p>
            <a:pPr marL="12700">
              <a:lnSpc>
                <a:spcPct val="100000"/>
              </a:lnSpc>
              <a:spcBef>
                <a:spcPts val="100"/>
              </a:spcBef>
            </a:pPr>
            <a:r>
              <a:rPr sz="2000">
                <a:latin typeface="Arial Black" panose="020B0A04020102020204"/>
                <a:cs typeface="Arial Black" panose="020B0A04020102020204"/>
              </a:rPr>
              <a:t>-</a:t>
            </a:r>
            <a:r>
              <a:rPr sz="2000" spc="-25">
                <a:latin typeface="Arial Black" panose="020B0A04020102020204"/>
                <a:cs typeface="Arial Black" panose="020B0A04020102020204"/>
              </a:rPr>
              <a:t> </a:t>
            </a:r>
            <a:r>
              <a:rPr sz="2000" smtClean="0">
                <a:latin typeface="Arial Black" panose="020B0A04020102020204"/>
                <a:cs typeface="Arial Black" panose="020B0A04020102020204"/>
              </a:rPr>
              <a:t>Βαλβ</a:t>
            </a:r>
            <a:r>
              <a:rPr lang="el-GR" sz="2000" dirty="0" smtClean="0">
                <a:latin typeface="Arial Black" panose="020B0A04020102020204"/>
                <a:cs typeface="Arial Black" panose="020B0A04020102020204"/>
              </a:rPr>
              <a:t>ί</a:t>
            </a:r>
            <a:r>
              <a:rPr sz="2000" smtClean="0">
                <a:latin typeface="Arial Black" panose="020B0A04020102020204"/>
                <a:cs typeface="Arial Black" panose="020B0A04020102020204"/>
              </a:rPr>
              <a:t>δα</a:t>
            </a:r>
            <a:r>
              <a:rPr sz="2000" spc="-15" smtClean="0">
                <a:latin typeface="Arial Black" panose="020B0A04020102020204"/>
                <a:cs typeface="Arial Black" panose="020B0A04020102020204"/>
              </a:rPr>
              <a:t> </a:t>
            </a:r>
            <a:r>
              <a:rPr sz="2000" spc="-10" smtClean="0">
                <a:latin typeface="Arial Black" panose="020B0A04020102020204"/>
                <a:cs typeface="Arial Black" panose="020B0A04020102020204"/>
              </a:rPr>
              <a:t>αναρρ</a:t>
            </a:r>
            <a:r>
              <a:rPr lang="el-GR" sz="2000" spc="-10" dirty="0" smtClean="0">
                <a:latin typeface="Arial Black" panose="020B0A04020102020204"/>
                <a:cs typeface="Arial Black" panose="020B0A04020102020204"/>
              </a:rPr>
              <a:t>ό</a:t>
            </a:r>
            <a:r>
              <a:rPr sz="2000" spc="-10" smtClean="0">
                <a:latin typeface="Arial Black" panose="020B0A04020102020204"/>
                <a:cs typeface="Arial Black" panose="020B0A04020102020204"/>
              </a:rPr>
              <a:t>φησ</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ς</a:t>
            </a:r>
            <a:endParaRPr sz="2000">
              <a:latin typeface="Arial Black" panose="020B0A04020102020204"/>
              <a:cs typeface="Arial Black" panose="020B0A04020102020204"/>
            </a:endParaRPr>
          </a:p>
        </p:txBody>
      </p:sp>
      <p:sp>
        <p:nvSpPr>
          <p:cNvPr id="7" name="object 7"/>
          <p:cNvSpPr txBox="1"/>
          <p:nvPr/>
        </p:nvSpPr>
        <p:spPr>
          <a:xfrm>
            <a:off x="581659" y="3851909"/>
            <a:ext cx="1991360"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U</a:t>
            </a:r>
            <a:r>
              <a:rPr sz="2000" spc="-1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Spill</a:t>
            </a:r>
            <a:r>
              <a:rPr sz="2000" spc="-10" dirty="0">
                <a:latin typeface="Arial Black" panose="020B0A04020102020204"/>
                <a:cs typeface="Arial Black" panose="020B0A04020102020204"/>
              </a:rPr>
              <a:t> valve</a:t>
            </a:r>
            <a:endParaRPr sz="2000">
              <a:latin typeface="Arial Black" panose="020B0A04020102020204"/>
              <a:cs typeface="Arial Black" panose="020B0A04020102020204"/>
            </a:endParaRPr>
          </a:p>
        </p:txBody>
      </p:sp>
      <p:sp>
        <p:nvSpPr>
          <p:cNvPr id="8" name="object 8"/>
          <p:cNvSpPr txBox="1"/>
          <p:nvPr/>
        </p:nvSpPr>
        <p:spPr>
          <a:xfrm>
            <a:off x="3226522" y="3851909"/>
            <a:ext cx="2671445" cy="330200"/>
          </a:xfrm>
          <a:prstGeom prst="rect">
            <a:avLst/>
          </a:prstGeom>
        </p:spPr>
        <p:txBody>
          <a:bodyPr vert="horz" wrap="square" lIns="0" tIns="12700" rIns="0" bIns="0" rtlCol="0">
            <a:spAutoFit/>
          </a:bodyPr>
          <a:lstStyle/>
          <a:p>
            <a:pPr marL="12700">
              <a:lnSpc>
                <a:spcPct val="100000"/>
              </a:lnSpc>
              <a:spcBef>
                <a:spcPts val="100"/>
              </a:spcBef>
            </a:pPr>
            <a:r>
              <a:rPr sz="2000">
                <a:latin typeface="Arial Black" panose="020B0A04020102020204"/>
                <a:cs typeface="Arial Black" panose="020B0A04020102020204"/>
              </a:rPr>
              <a:t>-</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Βαλβ</a:t>
            </a:r>
            <a:r>
              <a:rPr lang="el-GR" sz="2000" dirty="0" smtClean="0">
                <a:latin typeface="Arial Black" panose="020B0A04020102020204"/>
                <a:cs typeface="Arial Black" panose="020B0A04020102020204"/>
              </a:rPr>
              <a:t>ί</a:t>
            </a:r>
            <a:r>
              <a:rPr sz="2000" smtClean="0">
                <a:latin typeface="Arial Black" panose="020B0A04020102020204"/>
                <a:cs typeface="Arial Black" panose="020B0A04020102020204"/>
              </a:rPr>
              <a:t>δα</a:t>
            </a:r>
            <a:r>
              <a:rPr sz="2000" spc="-10" smtClean="0">
                <a:latin typeface="Arial Black" panose="020B0A04020102020204"/>
                <a:cs typeface="Arial Black" panose="020B0A04020102020204"/>
              </a:rPr>
              <a:t> διαφυγ</a:t>
            </a:r>
            <a:r>
              <a:rPr lang="el-GR" sz="2000" spc="-10" dirty="0" smtClean="0">
                <a:latin typeface="Arial Black" panose="020B0A04020102020204"/>
                <a:cs typeface="Arial Black" panose="020B0A04020102020204"/>
              </a:rPr>
              <a:t>ή</a:t>
            </a:r>
            <a:r>
              <a:rPr sz="2000" spc="-10" smtClean="0">
                <a:latin typeface="Arial Black" panose="020B0A04020102020204"/>
                <a:cs typeface="Arial Black" panose="020B0A04020102020204"/>
              </a:rPr>
              <a:t>ς</a:t>
            </a:r>
            <a:endParaRPr sz="2000">
              <a:latin typeface="Arial Black" panose="020B0A04020102020204"/>
              <a:cs typeface="Arial Black" panose="020B0A04020102020204"/>
            </a:endParaRPr>
          </a:p>
        </p:txBody>
      </p:sp>
      <p:sp>
        <p:nvSpPr>
          <p:cNvPr id="9" name="object 9"/>
          <p:cNvSpPr txBox="1"/>
          <p:nvPr/>
        </p:nvSpPr>
        <p:spPr>
          <a:xfrm>
            <a:off x="581659" y="4621529"/>
            <a:ext cx="2233930"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LH</a:t>
            </a:r>
            <a:r>
              <a:rPr sz="2000" spc="-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Idle</a:t>
            </a:r>
            <a:r>
              <a:rPr sz="2000" spc="-10" dirty="0">
                <a:latin typeface="Arial Black" panose="020B0A04020102020204"/>
                <a:cs typeface="Arial Black" panose="020B0A04020102020204"/>
              </a:rPr>
              <a:t> stroke</a:t>
            </a:r>
            <a:endParaRPr sz="2000">
              <a:latin typeface="Arial Black" panose="020B0A04020102020204"/>
              <a:cs typeface="Arial Black" panose="020B0A04020102020204"/>
            </a:endParaRPr>
          </a:p>
        </p:txBody>
      </p:sp>
      <p:sp>
        <p:nvSpPr>
          <p:cNvPr id="10" name="object 10"/>
          <p:cNvSpPr txBox="1"/>
          <p:nvPr/>
        </p:nvSpPr>
        <p:spPr>
          <a:xfrm>
            <a:off x="3470868" y="4621529"/>
            <a:ext cx="2513965" cy="320601"/>
          </a:xfrm>
          <a:prstGeom prst="rect">
            <a:avLst/>
          </a:prstGeom>
        </p:spPr>
        <p:txBody>
          <a:bodyPr vert="horz" wrap="square" lIns="0" tIns="12700" rIns="0" bIns="0" rtlCol="0">
            <a:spAutoFit/>
          </a:bodyPr>
          <a:lstStyle/>
          <a:p>
            <a:pPr marL="12700">
              <a:lnSpc>
                <a:spcPct val="100000"/>
              </a:lnSpc>
              <a:spcBef>
                <a:spcPts val="100"/>
              </a:spcBef>
            </a:pPr>
            <a:r>
              <a:rPr sz="2000" smtClean="0">
                <a:latin typeface="Arial Black" panose="020B0A04020102020204"/>
                <a:cs typeface="Arial Black" panose="020B0A04020102020204"/>
              </a:rPr>
              <a:t>-</a:t>
            </a:r>
            <a:r>
              <a:rPr lang="el-GR" sz="2000" spc="-15" dirty="0" smtClean="0">
                <a:latin typeface="Arial Black" panose="020B0A04020102020204"/>
                <a:cs typeface="Arial Black" panose="020B0A04020102020204"/>
              </a:rPr>
              <a:t>΄</a:t>
            </a:r>
            <a:r>
              <a:rPr sz="2000" smtClean="0">
                <a:latin typeface="Arial Black" panose="020B0A04020102020204"/>
                <a:cs typeface="Arial Black" panose="020B0A04020102020204"/>
              </a:rPr>
              <a:t>Αεργος</a:t>
            </a:r>
            <a:r>
              <a:rPr sz="2000" spc="-10" smtClean="0">
                <a:latin typeface="Arial Black" panose="020B0A04020102020204"/>
                <a:cs typeface="Arial Black" panose="020B0A04020102020204"/>
              </a:rPr>
              <a:t> διαδρομ</a:t>
            </a:r>
            <a:r>
              <a:rPr lang="el-GR" sz="2000" spc="-10" dirty="0" smtClean="0">
                <a:latin typeface="Arial Black" panose="020B0A04020102020204"/>
                <a:cs typeface="Arial Black" panose="020B0A04020102020204"/>
              </a:rPr>
              <a:t>ή</a:t>
            </a:r>
            <a:endParaRPr sz="2000">
              <a:latin typeface="Arial Black" panose="020B0A04020102020204"/>
              <a:cs typeface="Arial Black" panose="020B0A04020102020204"/>
            </a:endParaRPr>
          </a:p>
        </p:txBody>
      </p:sp>
      <p:sp>
        <p:nvSpPr>
          <p:cNvPr id="11" name="object 11"/>
          <p:cNvSpPr txBox="1"/>
          <p:nvPr/>
        </p:nvSpPr>
        <p:spPr>
          <a:xfrm>
            <a:off x="581659" y="5391150"/>
            <a:ext cx="2961640"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EH</a:t>
            </a:r>
            <a:r>
              <a:rPr sz="2000" spc="-2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Effective</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stroke</a:t>
            </a:r>
            <a:endParaRPr sz="2000">
              <a:latin typeface="Arial Black" panose="020B0A04020102020204"/>
              <a:cs typeface="Arial Black" panose="020B0A04020102020204"/>
            </a:endParaRPr>
          </a:p>
        </p:txBody>
      </p:sp>
      <p:sp>
        <p:nvSpPr>
          <p:cNvPr id="12" name="object 12"/>
          <p:cNvSpPr txBox="1"/>
          <p:nvPr/>
        </p:nvSpPr>
        <p:spPr>
          <a:xfrm>
            <a:off x="3772876" y="5391150"/>
            <a:ext cx="2870826" cy="320601"/>
          </a:xfrm>
          <a:prstGeom prst="rect">
            <a:avLst/>
          </a:prstGeom>
        </p:spPr>
        <p:txBody>
          <a:bodyPr vert="horz" wrap="square" lIns="0" tIns="12700" rIns="0" bIns="0" rtlCol="0">
            <a:spAutoFit/>
          </a:bodyPr>
          <a:lstStyle/>
          <a:p>
            <a:pPr marL="12700">
              <a:lnSpc>
                <a:spcPct val="100000"/>
              </a:lnSpc>
              <a:spcBef>
                <a:spcPts val="100"/>
              </a:spcBef>
            </a:pPr>
            <a:r>
              <a:rPr sz="2000">
                <a:latin typeface="Arial Black" panose="020B0A04020102020204"/>
                <a:cs typeface="Arial Black" panose="020B0A04020102020204"/>
              </a:rPr>
              <a:t>-</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Ενεργ</a:t>
            </a:r>
            <a:r>
              <a:rPr lang="el-GR" sz="2000" dirty="0" smtClean="0">
                <a:latin typeface="Arial Black" panose="020B0A04020102020204"/>
                <a:cs typeface="Arial Black" panose="020B0A04020102020204"/>
              </a:rPr>
              <a:t>ό</a:t>
            </a:r>
            <a:r>
              <a:rPr sz="2000" smtClean="0">
                <a:latin typeface="Arial Black" panose="020B0A04020102020204"/>
                <a:cs typeface="Arial Black" panose="020B0A04020102020204"/>
              </a:rPr>
              <a:t>ς</a:t>
            </a:r>
            <a:r>
              <a:rPr sz="2000" spc="-5" smtClean="0">
                <a:latin typeface="Arial Black" panose="020B0A04020102020204"/>
                <a:cs typeface="Arial Black" panose="020B0A04020102020204"/>
              </a:rPr>
              <a:t> </a:t>
            </a:r>
            <a:r>
              <a:rPr sz="2000" spc="-10" smtClean="0">
                <a:latin typeface="Arial Black" panose="020B0A04020102020204"/>
                <a:cs typeface="Arial Black" panose="020B0A04020102020204"/>
              </a:rPr>
              <a:t>διαδρομ</a:t>
            </a:r>
            <a:r>
              <a:rPr lang="el-GR" sz="2000" spc="-10" dirty="0" smtClean="0">
                <a:latin typeface="Arial Black" panose="020B0A04020102020204"/>
                <a:cs typeface="Arial Black" panose="020B0A04020102020204"/>
              </a:rPr>
              <a:t>ή</a:t>
            </a:r>
            <a:endParaRPr sz="2000">
              <a:latin typeface="Arial Black" panose="020B0A04020102020204"/>
              <a:cs typeface="Arial Black" panose="020B0A04020102020204"/>
            </a:endParaRPr>
          </a:p>
        </p:txBody>
      </p:sp>
      <p:sp>
        <p:nvSpPr>
          <p:cNvPr id="13" name="object 13"/>
          <p:cNvSpPr txBox="1"/>
          <p:nvPr/>
        </p:nvSpPr>
        <p:spPr>
          <a:xfrm>
            <a:off x="581659" y="6162040"/>
            <a:ext cx="2872105" cy="330200"/>
          </a:xfrm>
          <a:prstGeom prst="rect">
            <a:avLst/>
          </a:prstGeom>
        </p:spPr>
        <p:txBody>
          <a:bodyPr vert="horz" wrap="square" lIns="0" tIns="12700" rIns="0" bIns="0" rtlCol="0">
            <a:spAutoFit/>
          </a:bodyPr>
          <a:lstStyle/>
          <a:p>
            <a:pPr marL="12700">
              <a:lnSpc>
                <a:spcPct val="100000"/>
              </a:lnSpc>
              <a:spcBef>
                <a:spcPts val="100"/>
              </a:spcBef>
            </a:pPr>
            <a:r>
              <a:rPr sz="2000" dirty="0">
                <a:solidFill>
                  <a:srgbClr val="FF0000"/>
                </a:solidFill>
                <a:latin typeface="Arial Black" panose="020B0A04020102020204"/>
                <a:cs typeface="Arial Black" panose="020B0A04020102020204"/>
              </a:rPr>
              <a:t>EX</a:t>
            </a:r>
            <a:r>
              <a:rPr sz="2000" spc="-1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Eccentric</a:t>
            </a:r>
            <a:r>
              <a:rPr sz="2000" spc="-15" dirty="0">
                <a:latin typeface="Arial Black" panose="020B0A04020102020204"/>
                <a:cs typeface="Arial Black" panose="020B0A04020102020204"/>
              </a:rPr>
              <a:t> </a:t>
            </a:r>
            <a:r>
              <a:rPr sz="2000" spc="-20" dirty="0">
                <a:latin typeface="Arial Black" panose="020B0A04020102020204"/>
                <a:cs typeface="Arial Black" panose="020B0A04020102020204"/>
              </a:rPr>
              <a:t>shaft</a:t>
            </a:r>
            <a:endParaRPr sz="2000">
              <a:latin typeface="Arial Black" panose="020B0A04020102020204"/>
              <a:cs typeface="Arial Black" panose="020B0A04020102020204"/>
            </a:endParaRPr>
          </a:p>
        </p:txBody>
      </p:sp>
      <p:sp>
        <p:nvSpPr>
          <p:cNvPr id="14" name="object 14"/>
          <p:cNvSpPr txBox="1"/>
          <p:nvPr/>
        </p:nvSpPr>
        <p:spPr>
          <a:xfrm>
            <a:off x="3767288" y="6162040"/>
            <a:ext cx="2868930" cy="330200"/>
          </a:xfrm>
          <a:prstGeom prst="rect">
            <a:avLst/>
          </a:prstGeom>
        </p:spPr>
        <p:txBody>
          <a:bodyPr vert="horz" wrap="square" lIns="0" tIns="12700" rIns="0" bIns="0" rtlCol="0">
            <a:spAutoFit/>
          </a:bodyPr>
          <a:lstStyle/>
          <a:p>
            <a:pPr marL="12700">
              <a:lnSpc>
                <a:spcPct val="100000"/>
              </a:lnSpc>
              <a:spcBef>
                <a:spcPts val="100"/>
              </a:spcBef>
            </a:pPr>
            <a:r>
              <a:rPr sz="2000">
                <a:latin typeface="Arial Black" panose="020B0A04020102020204"/>
                <a:cs typeface="Arial Black" panose="020B0A04020102020204"/>
              </a:rPr>
              <a:t>-</a:t>
            </a:r>
            <a:r>
              <a:rPr sz="2000" spc="-25">
                <a:latin typeface="Arial Black" panose="020B0A04020102020204"/>
                <a:cs typeface="Arial Black" panose="020B0A04020102020204"/>
              </a:rPr>
              <a:t> </a:t>
            </a:r>
            <a:r>
              <a:rPr sz="2000" smtClean="0">
                <a:latin typeface="Arial Black" panose="020B0A04020102020204"/>
                <a:cs typeface="Arial Black" panose="020B0A04020102020204"/>
              </a:rPr>
              <a:t>Εκκεντρικ</a:t>
            </a:r>
            <a:r>
              <a:rPr lang="el-GR" sz="2000" dirty="0" smtClean="0">
                <a:latin typeface="Arial Black" panose="020B0A04020102020204"/>
                <a:cs typeface="Arial Black" panose="020B0A04020102020204"/>
              </a:rPr>
              <a:t>ό</a:t>
            </a:r>
            <a:r>
              <a:rPr sz="2000" smtClean="0">
                <a:latin typeface="Arial Black" panose="020B0A04020102020204"/>
                <a:cs typeface="Arial Black" panose="020B0A04020102020204"/>
              </a:rPr>
              <a:t>ς</a:t>
            </a:r>
            <a:r>
              <a:rPr sz="2000" spc="-20" smtClean="0">
                <a:latin typeface="Arial Black" panose="020B0A04020102020204"/>
                <a:cs typeface="Arial Black" panose="020B0A04020102020204"/>
              </a:rPr>
              <a:t> </a:t>
            </a:r>
            <a:r>
              <a:rPr lang="el-GR" sz="2000" spc="-10" dirty="0">
                <a:latin typeface="Arial Black" panose="020B0A04020102020204"/>
                <a:cs typeface="Arial Black" panose="020B0A04020102020204"/>
              </a:rPr>
              <a:t>ά</a:t>
            </a:r>
            <a:r>
              <a:rPr sz="2000" spc="-10" smtClean="0">
                <a:latin typeface="Arial Black" panose="020B0A04020102020204"/>
                <a:cs typeface="Arial Black" panose="020B0A04020102020204"/>
              </a:rPr>
              <a:t>ξονας</a:t>
            </a:r>
            <a:endParaRPr sz="2000">
              <a:latin typeface="Arial Black" panose="020B0A04020102020204"/>
              <a:cs typeface="Arial Black" panose="020B0A04020102020204"/>
            </a:endParaRPr>
          </a:p>
        </p:txBody>
      </p:sp>
      <p:sp>
        <p:nvSpPr>
          <p:cNvPr id="15" name="object 1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16" name="object 16"/>
          <p:cNvSpPr txBox="1">
            <a:spLocks noGrp="1"/>
          </p:cNvSpPr>
          <p:nvPr>
            <p:ph type="title"/>
          </p:nvPr>
        </p:nvSpPr>
        <p:spPr>
          <a:xfrm>
            <a:off x="429259" y="81279"/>
            <a:ext cx="8285480" cy="633507"/>
          </a:xfrm>
          <a:prstGeom prst="rect">
            <a:avLst/>
          </a:prstGeom>
        </p:spPr>
        <p:txBody>
          <a:bodyPr vert="horz" wrap="square" lIns="0" tIns="353060" rIns="0" bIns="0" rtlCol="0">
            <a:spAutoFit/>
          </a:bodyPr>
          <a:lstStyle/>
          <a:p>
            <a:pPr marL="74930">
              <a:lnSpc>
                <a:spcPct val="100000"/>
              </a:lnSpc>
              <a:spcBef>
                <a:spcPts val="100"/>
              </a:spcBef>
            </a:pPr>
            <a:r>
              <a:rPr lang="el-GR" sz="1800" b="0" u="none" spc="-30" dirty="0" smtClean="0">
                <a:solidFill>
                  <a:srgbClr val="FF0000"/>
                </a:solidFill>
                <a:latin typeface="Arial Black" panose="020B0A04020102020204"/>
                <a:cs typeface="Arial Black" panose="020B0A04020102020204"/>
              </a:rPr>
              <a:t>3.3. </a:t>
            </a:r>
            <a:r>
              <a:rPr sz="1800" b="0" u="none" spc="-30" smtClean="0">
                <a:solidFill>
                  <a:srgbClr val="FF0000"/>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ΡΥΘΜΙΣΗ</a:t>
            </a:r>
            <a:r>
              <a:rPr sz="1800" b="0" u="none" spc="-3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ΑΝΤΛΙΩΝ</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ΠΕΤΡΕΛΑΙΟΥ</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a:solidFill>
                  <a:srgbClr val="FFFFFF"/>
                </a:solidFill>
                <a:latin typeface="Arial Black" panose="020B0A04020102020204"/>
                <a:cs typeface="Arial Black" panose="020B0A04020102020204"/>
              </a:rPr>
              <a:t>ΥΨΗΛΗΣ</a:t>
            </a:r>
            <a:r>
              <a:rPr sz="1800" b="0" u="none" spc="-25">
                <a:solidFill>
                  <a:srgbClr val="FFFFFF"/>
                </a:solidFill>
                <a:uFill>
                  <a:solidFill>
                    <a:srgbClr val="FFFFFF"/>
                  </a:solidFill>
                </a:uFill>
                <a:latin typeface="Arial Black" panose="020B0A04020102020204"/>
                <a:cs typeface="Arial Black" panose="020B0A04020102020204"/>
              </a:rPr>
              <a:t> </a:t>
            </a:r>
            <a:r>
              <a:rPr sz="1800" b="0" u="none" smtClean="0">
                <a:solidFill>
                  <a:srgbClr val="FFFFFF"/>
                </a:solidFill>
                <a:latin typeface="Arial Black" panose="020B0A04020102020204"/>
                <a:cs typeface="Arial Black" panose="020B0A04020102020204"/>
              </a:rPr>
              <a:t>ΠΙΕΣ</a:t>
            </a:r>
            <a:r>
              <a:rPr lang="el-GR" sz="1800" b="0" u="none" dirty="0" smtClean="0">
                <a:solidFill>
                  <a:srgbClr val="FFFFFF"/>
                </a:solidFill>
                <a:latin typeface="Arial Black" panose="020B0A04020102020204"/>
                <a:cs typeface="Arial Black" panose="020B0A04020102020204"/>
              </a:rPr>
              <a:t>Η</a:t>
            </a:r>
            <a:r>
              <a:rPr sz="1800" b="0" u="none" smtClean="0">
                <a:solidFill>
                  <a:srgbClr val="FFFFFF"/>
                </a:solidFill>
                <a:latin typeface="Arial Black" panose="020B0A04020102020204"/>
                <a:cs typeface="Arial Black" panose="020B0A04020102020204"/>
              </a:rPr>
              <a:t>Σ </a:t>
            </a:r>
            <a:r>
              <a:rPr sz="1800" b="0" u="none" spc="-10" dirty="0">
                <a:latin typeface="Arial Black" panose="020B0A04020102020204"/>
                <a:cs typeface="Arial Black" panose="020B0A04020102020204"/>
              </a:rPr>
              <a:t>SULZER</a:t>
            </a:r>
            <a:endParaRPr sz="18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793230" y="1013459"/>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b="1" dirty="0">
                <a:latin typeface="Arial" panose="020B0604020202020204"/>
                <a:cs typeface="Arial" panose="020B0604020202020204"/>
              </a:rPr>
              <a:t>.</a:t>
            </a:r>
            <a:endParaRPr sz="1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539750" y="1123950"/>
            <a:ext cx="8209280" cy="5256530"/>
          </a:xfrm>
          <a:prstGeom prst="rect">
            <a:avLst/>
          </a:prstGeom>
        </p:spPr>
      </p:pic>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633507"/>
          </a:xfrm>
          <a:prstGeom prst="rect">
            <a:avLst/>
          </a:prstGeom>
        </p:spPr>
        <p:txBody>
          <a:bodyPr vert="horz" wrap="square" lIns="0" tIns="353060" rIns="0" bIns="0" rtlCol="0">
            <a:spAutoFit/>
          </a:bodyPr>
          <a:lstStyle/>
          <a:p>
            <a:pPr marL="74930">
              <a:lnSpc>
                <a:spcPct val="100000"/>
              </a:lnSpc>
              <a:spcBef>
                <a:spcPts val="100"/>
              </a:spcBef>
            </a:pPr>
            <a:r>
              <a:rPr lang="el-GR" sz="1800" b="0" u="none" spc="-30" dirty="0" smtClean="0">
                <a:solidFill>
                  <a:srgbClr val="FF0000"/>
                </a:solidFill>
                <a:latin typeface="Arial Black" panose="020B0A04020102020204"/>
                <a:cs typeface="Arial Black" panose="020B0A04020102020204"/>
              </a:rPr>
              <a:t>3.3. </a:t>
            </a:r>
            <a:r>
              <a:rPr sz="1800" b="0" u="none" spc="-30" smtClean="0">
                <a:solidFill>
                  <a:srgbClr val="FF0000"/>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ΡΥΘΜΙΣΗ</a:t>
            </a:r>
            <a:r>
              <a:rPr sz="1800" b="0" u="none" spc="-3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ΑΝΤΛΙΩΝ</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ΠΕΤΡΕΛΑΙΟΥ</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a:solidFill>
                  <a:srgbClr val="FFFFFF"/>
                </a:solidFill>
                <a:latin typeface="Arial Black" panose="020B0A04020102020204"/>
                <a:cs typeface="Arial Black" panose="020B0A04020102020204"/>
              </a:rPr>
              <a:t>ΥΨΗΛΗΣ</a:t>
            </a:r>
            <a:r>
              <a:rPr sz="1800" b="0" u="none" spc="-25">
                <a:solidFill>
                  <a:srgbClr val="FFFFFF"/>
                </a:solidFill>
                <a:uFill>
                  <a:solidFill>
                    <a:srgbClr val="FFFFFF"/>
                  </a:solidFill>
                </a:uFill>
                <a:latin typeface="Arial Black" panose="020B0A04020102020204"/>
                <a:cs typeface="Arial Black" panose="020B0A04020102020204"/>
              </a:rPr>
              <a:t> </a:t>
            </a:r>
            <a:r>
              <a:rPr sz="1800" b="0" u="none" smtClean="0">
                <a:solidFill>
                  <a:srgbClr val="FFFFFF"/>
                </a:solidFill>
                <a:latin typeface="Arial Black" panose="020B0A04020102020204"/>
                <a:cs typeface="Arial Black" panose="020B0A04020102020204"/>
              </a:rPr>
              <a:t>ΠΙΕΣ</a:t>
            </a:r>
            <a:r>
              <a:rPr lang="el-GR" sz="1800" b="0" u="none" dirty="0" smtClean="0">
                <a:solidFill>
                  <a:srgbClr val="FFFFFF"/>
                </a:solidFill>
                <a:latin typeface="Arial Black" panose="020B0A04020102020204"/>
                <a:cs typeface="Arial Black" panose="020B0A04020102020204"/>
              </a:rPr>
              <a:t>Η</a:t>
            </a:r>
            <a:r>
              <a:rPr sz="1800" b="0" u="none" smtClean="0">
                <a:solidFill>
                  <a:srgbClr val="FFFFFF"/>
                </a:solidFill>
                <a:latin typeface="Arial Black" panose="020B0A04020102020204"/>
                <a:cs typeface="Arial Black" panose="020B0A04020102020204"/>
              </a:rPr>
              <a:t>Σ </a:t>
            </a:r>
            <a:r>
              <a:rPr sz="1800" b="0" u="none" spc="-10" dirty="0">
                <a:latin typeface="Arial Black" panose="020B0A04020102020204"/>
                <a:cs typeface="Arial Black" panose="020B0A04020102020204"/>
              </a:rPr>
              <a:t>SULZER</a:t>
            </a:r>
            <a:endParaRPr sz="18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91490" y="1541885"/>
            <a:ext cx="3486150" cy="4744614"/>
          </a:xfrm>
          <a:prstGeom prst="rect">
            <a:avLst/>
          </a:prstGeom>
        </p:spPr>
      </p:pic>
      <p:pic>
        <p:nvPicPr>
          <p:cNvPr id="3" name="object 3"/>
          <p:cNvPicPr/>
          <p:nvPr/>
        </p:nvPicPr>
        <p:blipFill>
          <a:blip r:embed="rId2" cstate="print"/>
          <a:stretch>
            <a:fillRect/>
          </a:stretch>
        </p:blipFill>
        <p:spPr>
          <a:xfrm>
            <a:off x="4187973" y="1699979"/>
            <a:ext cx="4654131" cy="4300770"/>
          </a:xfrm>
          <a:prstGeom prst="rect">
            <a:avLst/>
          </a:prstGeom>
        </p:spPr>
      </p:pic>
      <p:sp>
        <p:nvSpPr>
          <p:cNvPr id="4" name="object 4"/>
          <p:cNvSpPr txBox="1"/>
          <p:nvPr/>
        </p:nvSpPr>
        <p:spPr>
          <a:xfrm>
            <a:off x="7293609" y="3176270"/>
            <a:ext cx="1480185" cy="1668780"/>
          </a:xfrm>
          <a:prstGeom prst="rect">
            <a:avLst/>
          </a:prstGeom>
        </p:spPr>
        <p:txBody>
          <a:bodyPr vert="horz" wrap="square" lIns="0" tIns="12700" rIns="0" bIns="0" rtlCol="0">
            <a:spAutoFit/>
          </a:bodyPr>
          <a:lstStyle/>
          <a:p>
            <a:pPr marL="241300" marR="5080" indent="-228600">
              <a:lnSpc>
                <a:spcPct val="100000"/>
              </a:lnSpc>
              <a:spcBef>
                <a:spcPts val="100"/>
              </a:spcBef>
              <a:buAutoNum type="arabicPeriod"/>
              <a:tabLst>
                <a:tab pos="241300" algn="l"/>
              </a:tabLst>
            </a:pPr>
            <a:r>
              <a:rPr sz="1200" b="1" spc="-10" dirty="0">
                <a:latin typeface="Calibri" panose="020F0502020204030204"/>
                <a:cs typeface="Calibri" panose="020F0502020204030204"/>
              </a:rPr>
              <a:t>ΗΛΕΚΤΡΟΝΙΚΗ </a:t>
            </a:r>
            <a:r>
              <a:rPr sz="1200" b="1" dirty="0">
                <a:latin typeface="Calibri" panose="020F0502020204030204"/>
                <a:cs typeface="Calibri" panose="020F0502020204030204"/>
              </a:rPr>
              <a:t>ΜΟΝΑΔΑ</a:t>
            </a:r>
            <a:r>
              <a:rPr sz="1200" b="1" spc="-10" dirty="0">
                <a:latin typeface="Calibri" panose="020F0502020204030204"/>
                <a:cs typeface="Calibri" panose="020F0502020204030204"/>
              </a:rPr>
              <a:t> </a:t>
            </a:r>
            <a:r>
              <a:rPr sz="1200" b="1" spc="-40" dirty="0">
                <a:latin typeface="Calibri" panose="020F0502020204030204"/>
                <a:cs typeface="Calibri" panose="020F0502020204030204"/>
              </a:rPr>
              <a:t>ΕΛΕΓΧΟΥ.</a:t>
            </a:r>
            <a:endParaRPr sz="1200">
              <a:latin typeface="Calibri" panose="020F0502020204030204"/>
              <a:cs typeface="Calibri" panose="020F0502020204030204"/>
            </a:endParaRPr>
          </a:p>
          <a:p>
            <a:pPr marL="241300" indent="-228600">
              <a:lnSpc>
                <a:spcPts val="1430"/>
              </a:lnSpc>
              <a:buAutoNum type="arabicPeriod"/>
              <a:tabLst>
                <a:tab pos="241300" algn="l"/>
              </a:tabLst>
            </a:pPr>
            <a:r>
              <a:rPr sz="1200" b="1" spc="-10" dirty="0">
                <a:latin typeface="Calibri" panose="020F0502020204030204"/>
                <a:cs typeface="Calibri" panose="020F0502020204030204"/>
              </a:rPr>
              <a:t>ΕΓΧΥΤΗΡΑΣ.</a:t>
            </a:r>
            <a:endParaRPr sz="1200">
              <a:latin typeface="Calibri" panose="020F0502020204030204"/>
              <a:cs typeface="Calibri" panose="020F0502020204030204"/>
            </a:endParaRPr>
          </a:p>
          <a:p>
            <a:pPr marL="241300" marR="47625" indent="-228600">
              <a:lnSpc>
                <a:spcPct val="100000"/>
              </a:lnSpc>
              <a:buAutoNum type="arabicPeriod"/>
              <a:tabLst>
                <a:tab pos="241300" algn="l"/>
              </a:tabLst>
            </a:pPr>
            <a:r>
              <a:rPr sz="1200" b="1" spc="-10" dirty="0">
                <a:latin typeface="Calibri" panose="020F0502020204030204"/>
                <a:cs typeface="Calibri" panose="020F0502020204030204"/>
              </a:rPr>
              <a:t>ΑΝΤΛΙΑ</a:t>
            </a:r>
            <a:r>
              <a:rPr sz="1200" b="1" spc="-35" dirty="0">
                <a:latin typeface="Calibri" panose="020F0502020204030204"/>
                <a:cs typeface="Calibri" panose="020F0502020204030204"/>
              </a:rPr>
              <a:t> </a:t>
            </a:r>
            <a:r>
              <a:rPr sz="1200" b="1" spc="-25" dirty="0">
                <a:latin typeface="Calibri" panose="020F0502020204030204"/>
                <a:cs typeface="Calibri" panose="020F0502020204030204"/>
              </a:rPr>
              <a:t>ΚΑΥΣΙΜΟΥ </a:t>
            </a:r>
            <a:r>
              <a:rPr sz="1200" b="1" dirty="0">
                <a:latin typeface="Calibri" panose="020F0502020204030204"/>
                <a:cs typeface="Calibri" panose="020F0502020204030204"/>
              </a:rPr>
              <a:t>ΥΨΗΛΗΣ</a:t>
            </a:r>
            <a:r>
              <a:rPr sz="1200" b="1" spc="-10" dirty="0">
                <a:latin typeface="Calibri" panose="020F0502020204030204"/>
                <a:cs typeface="Calibri" panose="020F0502020204030204"/>
              </a:rPr>
              <a:t> ΠΙΕΣΕΩΣ.</a:t>
            </a:r>
            <a:endParaRPr sz="1200">
              <a:latin typeface="Calibri" panose="020F0502020204030204"/>
              <a:cs typeface="Calibri" panose="020F0502020204030204"/>
            </a:endParaRPr>
          </a:p>
          <a:p>
            <a:pPr marL="241300" marR="45720" indent="-228600">
              <a:lnSpc>
                <a:spcPts val="1440"/>
              </a:lnSpc>
              <a:spcBef>
                <a:spcPts val="35"/>
              </a:spcBef>
              <a:buAutoNum type="arabicPeriod"/>
              <a:tabLst>
                <a:tab pos="241300" algn="l"/>
              </a:tabLst>
            </a:pPr>
            <a:r>
              <a:rPr sz="1200" b="1" spc="-10" dirty="0">
                <a:latin typeface="Calibri" panose="020F0502020204030204"/>
                <a:cs typeface="Calibri" panose="020F0502020204030204"/>
              </a:rPr>
              <a:t>ΑΙΣΘΗΤΗΡΑ </a:t>
            </a:r>
            <a:r>
              <a:rPr sz="1200" b="1" spc="-20" dirty="0">
                <a:latin typeface="Calibri" panose="020F0502020204030204"/>
                <a:cs typeface="Calibri" panose="020F0502020204030204"/>
              </a:rPr>
              <a:t>ΕΚΚΕΝΤΡΟΦΟΡΟΥ.</a:t>
            </a:r>
            <a:endParaRPr sz="1200">
              <a:latin typeface="Calibri" panose="020F0502020204030204"/>
              <a:cs typeface="Calibri" panose="020F0502020204030204"/>
            </a:endParaRPr>
          </a:p>
          <a:p>
            <a:pPr marL="241300" marR="171450" indent="-228600">
              <a:lnSpc>
                <a:spcPts val="1440"/>
              </a:lnSpc>
              <a:buAutoNum type="arabicPeriod"/>
              <a:tabLst>
                <a:tab pos="241300" algn="l"/>
              </a:tabLst>
            </a:pPr>
            <a:r>
              <a:rPr sz="1200" b="1" spc="-10" dirty="0">
                <a:latin typeface="Calibri" panose="020F0502020204030204"/>
                <a:cs typeface="Calibri" panose="020F0502020204030204"/>
              </a:rPr>
              <a:t>ΑΙΣΘΗΤΗΡΑ ΘΕΡΜΟΚΡΑΣΙΑΣ.</a:t>
            </a:r>
            <a:endParaRPr sz="1200">
              <a:latin typeface="Calibri" panose="020F0502020204030204"/>
              <a:cs typeface="Calibri" panose="020F0502020204030204"/>
            </a:endParaRPr>
          </a:p>
        </p:txBody>
      </p:sp>
      <p:sp>
        <p:nvSpPr>
          <p:cNvPr id="5" name="object 5"/>
          <p:cNvSpPr txBox="1"/>
          <p:nvPr/>
        </p:nvSpPr>
        <p:spPr>
          <a:xfrm>
            <a:off x="7293609" y="5365750"/>
            <a:ext cx="1560830" cy="1304290"/>
          </a:xfrm>
          <a:prstGeom prst="rect">
            <a:avLst/>
          </a:prstGeom>
        </p:spPr>
        <p:txBody>
          <a:bodyPr vert="horz" wrap="square" lIns="0" tIns="12700" rIns="0" bIns="0" rtlCol="0">
            <a:spAutoFit/>
          </a:bodyPr>
          <a:lstStyle/>
          <a:p>
            <a:pPr marL="241300" marR="5080" indent="-228600">
              <a:lnSpc>
                <a:spcPct val="100000"/>
              </a:lnSpc>
              <a:spcBef>
                <a:spcPts val="100"/>
              </a:spcBef>
              <a:buAutoNum type="arabicPeriod" startAt="6"/>
              <a:tabLst>
                <a:tab pos="241300" algn="l"/>
              </a:tabLst>
            </a:pPr>
            <a:r>
              <a:rPr sz="1200" b="1" spc="-10" dirty="0">
                <a:latin typeface="Calibri" panose="020F0502020204030204"/>
                <a:cs typeface="Calibri" panose="020F0502020204030204"/>
              </a:rPr>
              <a:t>ΑΙΣΘΗΤΗΡΑ</a:t>
            </a:r>
            <a:r>
              <a:rPr sz="1200" b="1" dirty="0">
                <a:latin typeface="Calibri" panose="020F0502020204030204"/>
                <a:cs typeface="Calibri" panose="020F0502020204030204"/>
              </a:rPr>
              <a:t> </a:t>
            </a:r>
            <a:r>
              <a:rPr sz="1200" b="1" spc="-10" dirty="0">
                <a:latin typeface="Calibri" panose="020F0502020204030204"/>
                <a:cs typeface="Calibri" panose="020F0502020204030204"/>
              </a:rPr>
              <a:t>ΠΙΕΣΕΩΣ ΥΠΕΡΠΛΗΡΩΣΕΩΣ.</a:t>
            </a:r>
            <a:endParaRPr sz="1200">
              <a:latin typeface="Calibri" panose="020F0502020204030204"/>
              <a:cs typeface="Calibri" panose="020F0502020204030204"/>
            </a:endParaRPr>
          </a:p>
          <a:p>
            <a:pPr marL="241300" marR="66675" indent="-228600">
              <a:lnSpc>
                <a:spcPct val="100000"/>
              </a:lnSpc>
              <a:buAutoNum type="arabicPeriod" startAt="6"/>
              <a:tabLst>
                <a:tab pos="241300" algn="l"/>
              </a:tabLst>
            </a:pPr>
            <a:r>
              <a:rPr sz="1200" b="1" spc="-10" dirty="0">
                <a:latin typeface="Calibri" panose="020F0502020204030204"/>
                <a:cs typeface="Calibri" panose="020F0502020204030204"/>
              </a:rPr>
              <a:t>ΑΙΣΘΗΤΗΡΑΣ </a:t>
            </a:r>
            <a:r>
              <a:rPr sz="1200" b="1" spc="-25" dirty="0">
                <a:latin typeface="Calibri" panose="020F0502020204030204"/>
                <a:cs typeface="Calibri" panose="020F0502020204030204"/>
              </a:rPr>
              <a:t>ΣΤΡΟΦΑΛΟΦΟΡΟΥ.</a:t>
            </a:r>
            <a:endParaRPr sz="1200">
              <a:latin typeface="Calibri" panose="020F0502020204030204"/>
              <a:cs typeface="Calibri" panose="020F0502020204030204"/>
            </a:endParaRPr>
          </a:p>
          <a:p>
            <a:pPr marL="241300" marR="318135" indent="-228600">
              <a:lnSpc>
                <a:spcPts val="1440"/>
              </a:lnSpc>
              <a:spcBef>
                <a:spcPts val="35"/>
              </a:spcBef>
              <a:buAutoNum type="arabicPeriod" startAt="6"/>
              <a:tabLst>
                <a:tab pos="241300" algn="l"/>
              </a:tabLst>
            </a:pPr>
            <a:r>
              <a:rPr sz="1200" b="1" spc="-10" dirty="0">
                <a:latin typeface="Calibri" panose="020F0502020204030204"/>
                <a:cs typeface="Calibri" panose="020F0502020204030204"/>
              </a:rPr>
              <a:t>ΑΙΣΘΗΤΗΡΑ ΠΟΔΩΣΤΗΡΙΟΥ ΕΠΙΤΑΧΥΝΣΕΩΣ.</a:t>
            </a:r>
            <a:endParaRPr sz="1200">
              <a:latin typeface="Calibri" panose="020F0502020204030204"/>
              <a:cs typeface="Calibri" panose="020F0502020204030204"/>
            </a:endParaRPr>
          </a:p>
        </p:txBody>
      </p:sp>
      <p:grpSp>
        <p:nvGrpSpPr>
          <p:cNvPr id="6" name="object 6"/>
          <p:cNvGrpSpPr/>
          <p:nvPr/>
        </p:nvGrpSpPr>
        <p:grpSpPr>
          <a:xfrm>
            <a:off x="331410" y="58360"/>
            <a:ext cx="8250555" cy="817244"/>
            <a:chOff x="331410" y="58360"/>
            <a:chExt cx="8250555" cy="817244"/>
          </a:xfrm>
        </p:grpSpPr>
        <p:sp>
          <p:nvSpPr>
            <p:cNvPr id="7" name="object 7"/>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8" name="object 8"/>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9" name="object 9"/>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136650" y="1007110"/>
            <a:ext cx="7016408" cy="569595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491490" y="421640"/>
            <a:ext cx="8161020" cy="289823"/>
          </a:xfrm>
          <a:prstGeom prst="rect">
            <a:avLst/>
          </a:prstGeom>
        </p:spPr>
        <p:txBody>
          <a:bodyPr vert="horz" wrap="square" lIns="0" tIns="12700" rIns="0" bIns="0" rtlCol="0">
            <a:spAutoFit/>
          </a:bodyPr>
          <a:lstStyle/>
          <a:p>
            <a:pPr marL="12700">
              <a:lnSpc>
                <a:spcPct val="100000"/>
              </a:lnSpc>
              <a:spcBef>
                <a:spcPts val="100"/>
              </a:spcBef>
            </a:pPr>
            <a:r>
              <a:rPr lang="el-GR" spc="-30" dirty="0" smtClean="0">
                <a:solidFill>
                  <a:srgbClr val="FF0000"/>
                </a:solidFill>
                <a:uFill>
                  <a:solidFill>
                    <a:srgbClr val="FF0000"/>
                  </a:solidFill>
                </a:uFill>
                <a:latin typeface="Arial Black" panose="020B0A04020102020204"/>
                <a:cs typeface="Arial Black" panose="020B0A04020102020204"/>
              </a:rPr>
              <a:t>3.3. </a:t>
            </a:r>
            <a:r>
              <a:rPr sz="1800" spc="-30" smtClean="0">
                <a:solidFill>
                  <a:srgbClr val="FF0000"/>
                </a:solid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ΡΥΘΜΙΣΗ</a:t>
            </a:r>
            <a:r>
              <a:rPr sz="1800" spc="-30" dirty="0">
                <a:solidFill>
                  <a:srgbClr val="FFFFFF"/>
                </a:solidFill>
                <a:uFill>
                  <a:solidFill>
                    <a:srgbClr val="FFFFFF"/>
                  </a:solidFill>
                </a:u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ΑΝΤΛΙΩΝ</a:t>
            </a:r>
            <a:r>
              <a:rPr sz="1800" spc="-20" dirty="0">
                <a:solidFill>
                  <a:srgbClr val="FFFFFF"/>
                </a:solidFill>
                <a:uFill>
                  <a:solidFill>
                    <a:srgbClr val="FFFFFF"/>
                  </a:solidFill>
                </a:u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ΠΕΤΡΕΛΑΙΟΥ</a:t>
            </a:r>
            <a:r>
              <a:rPr sz="1800" spc="-10" dirty="0">
                <a:solidFill>
                  <a:srgbClr val="FFFFFF"/>
                </a:solidFill>
                <a:uFill>
                  <a:solidFill>
                    <a:srgbClr val="FFFFFF"/>
                  </a:solidFill>
                </a:uFill>
                <a:latin typeface="Arial Black" panose="020B0A04020102020204"/>
                <a:cs typeface="Arial Black" panose="020B0A04020102020204"/>
              </a:rPr>
              <a:t> </a:t>
            </a:r>
            <a:r>
              <a:rPr sz="1800">
                <a:solidFill>
                  <a:srgbClr val="FFFFFF"/>
                </a:solidFill>
                <a:uFill>
                  <a:solidFill>
                    <a:srgbClr val="FFFFFF"/>
                  </a:solidFill>
                </a:uFill>
                <a:latin typeface="Arial Black" panose="020B0A04020102020204"/>
                <a:cs typeface="Arial Black" panose="020B0A04020102020204"/>
              </a:rPr>
              <a:t>ΥΨΗΛΗΣ</a:t>
            </a:r>
            <a:r>
              <a:rPr sz="1800" spc="-25">
                <a:solidFill>
                  <a:srgbClr val="FFFFFF"/>
                </a:solidFill>
                <a:uFill>
                  <a:solidFill>
                    <a:srgbClr val="FFFFFF"/>
                  </a:solidFill>
                </a:uFill>
                <a:latin typeface="Arial Black" panose="020B0A04020102020204"/>
                <a:cs typeface="Arial Black" panose="020B0A04020102020204"/>
              </a:rPr>
              <a:t> </a:t>
            </a:r>
            <a:r>
              <a:rPr sz="1800" smtClean="0">
                <a:solidFill>
                  <a:srgbClr val="FFFFFF"/>
                </a:solidFill>
                <a:uFill>
                  <a:solidFill>
                    <a:srgbClr val="FFFFFF"/>
                  </a:solidFill>
                </a:uFill>
                <a:latin typeface="Arial Black" panose="020B0A04020102020204"/>
                <a:cs typeface="Arial Black" panose="020B0A04020102020204"/>
              </a:rPr>
              <a:t>ΠΙΕΣ</a:t>
            </a:r>
            <a:r>
              <a:rPr lang="el-GR" sz="1800" dirty="0" smtClean="0">
                <a:solidFill>
                  <a:srgbClr val="FFFFFF"/>
                </a:solidFill>
                <a:uFill>
                  <a:solidFill>
                    <a:srgbClr val="FFFFFF"/>
                  </a:solidFill>
                </a:uFill>
                <a:latin typeface="Arial Black" panose="020B0A04020102020204"/>
                <a:cs typeface="Arial Black" panose="020B0A04020102020204"/>
              </a:rPr>
              <a:t>Η</a:t>
            </a:r>
            <a:r>
              <a:rPr sz="1800" smtClean="0">
                <a:solidFill>
                  <a:srgbClr val="FFFFFF"/>
                </a:solidFill>
                <a:uFill>
                  <a:solidFill>
                    <a:srgbClr val="FFFFFF"/>
                  </a:solidFill>
                </a:uFill>
                <a:latin typeface="Arial Black" panose="020B0A04020102020204"/>
                <a:cs typeface="Arial Black" panose="020B0A04020102020204"/>
              </a:rPr>
              <a:t>Σ</a:t>
            </a:r>
            <a:r>
              <a:rPr sz="1800" smtClean="0">
                <a:solidFill>
                  <a:srgbClr val="FFFFFF"/>
                </a:solidFill>
                <a:latin typeface="Arial Black" panose="020B0A04020102020204"/>
                <a:cs typeface="Arial Black" panose="020B0A04020102020204"/>
              </a:rPr>
              <a:t> </a:t>
            </a:r>
            <a:r>
              <a:rPr sz="1800" spc="-10" dirty="0">
                <a:solidFill>
                  <a:srgbClr val="FFFF00"/>
                </a:solidFill>
                <a:uFill>
                  <a:solidFill>
                    <a:srgbClr val="FFFF00"/>
                  </a:solidFill>
                </a:uFill>
                <a:latin typeface="Arial Black" panose="020B0A04020102020204"/>
                <a:cs typeface="Arial Black" panose="020B0A04020102020204"/>
              </a:rPr>
              <a:t>SULZER</a:t>
            </a:r>
            <a:endParaRPr sz="18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80719" y="1590040"/>
            <a:ext cx="7760970" cy="4966744"/>
          </a:xfrm>
          <a:prstGeom prst="rect">
            <a:avLst/>
          </a:prstGeom>
        </p:spPr>
        <p:txBody>
          <a:bodyPr vert="horz" wrap="square" lIns="0" tIns="41910" rIns="0" bIns="0" rtlCol="0">
            <a:spAutoFit/>
          </a:bodyPr>
          <a:lstStyle/>
          <a:p>
            <a:pPr marL="12700" marR="5080" indent="699770">
              <a:lnSpc>
                <a:spcPts val="2460"/>
              </a:lnSpc>
              <a:spcBef>
                <a:spcPts val="330"/>
              </a:spcBef>
            </a:pPr>
            <a:r>
              <a:rPr sz="2200" b="1" dirty="0">
                <a:solidFill>
                  <a:srgbClr val="0000CC"/>
                </a:solidFill>
                <a:latin typeface="Arial" panose="020B0604020202020204"/>
                <a:cs typeface="Arial" panose="020B0604020202020204"/>
              </a:rPr>
              <a:t>ΡΥΘΜΙΣΗ</a:t>
            </a:r>
            <a:r>
              <a:rPr sz="2200" b="1" spc="-9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ΕΝΑΡΞΗΣ</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ΕΓΧΥΣΗΣ</a:t>
            </a:r>
            <a:r>
              <a:rPr sz="2200" b="1" spc="-7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ΚΑΥΣΙΜΟΥ: </a:t>
            </a:r>
            <a:r>
              <a:rPr sz="2200" b="1" spc="-10" dirty="0">
                <a:latin typeface="Arial" panose="020B0604020202020204"/>
                <a:cs typeface="Arial" panose="020B0604020202020204"/>
              </a:rPr>
              <a:t>ΣΤΡΕΦΟΝΤΑΣ</a:t>
            </a:r>
            <a:r>
              <a:rPr sz="2200" b="1" spc="-80" dirty="0">
                <a:latin typeface="Arial" panose="020B0604020202020204"/>
                <a:cs typeface="Arial" panose="020B0604020202020204"/>
              </a:rPr>
              <a:t> </a:t>
            </a:r>
            <a:r>
              <a:rPr sz="2200" b="1" dirty="0">
                <a:latin typeface="Arial" panose="020B0604020202020204"/>
                <a:cs typeface="Arial" panose="020B0604020202020204"/>
              </a:rPr>
              <a:t>ΤΟ</a:t>
            </a:r>
            <a:r>
              <a:rPr sz="2200" b="1" spc="-80" dirty="0">
                <a:latin typeface="Arial" panose="020B0604020202020204"/>
                <a:cs typeface="Arial" panose="020B0604020202020204"/>
              </a:rPr>
              <a:t> </a:t>
            </a:r>
            <a:r>
              <a:rPr sz="2200" b="1" dirty="0">
                <a:latin typeface="Arial" panose="020B0604020202020204"/>
                <a:cs typeface="Arial" panose="020B0604020202020204"/>
              </a:rPr>
              <a:t>ΕΚΚΕΝΤΡΟ</a:t>
            </a:r>
            <a:r>
              <a:rPr sz="2200" b="1" spc="-70" dirty="0">
                <a:latin typeface="Arial" panose="020B0604020202020204"/>
                <a:cs typeface="Arial" panose="020B0604020202020204"/>
              </a:rPr>
              <a:t> </a:t>
            </a:r>
            <a:r>
              <a:rPr sz="2200" b="1" dirty="0">
                <a:latin typeface="Arial" panose="020B0604020202020204"/>
                <a:cs typeface="Arial" panose="020B0604020202020204"/>
              </a:rPr>
              <a:t>ΤΗΣ</a:t>
            </a:r>
            <a:r>
              <a:rPr sz="2200" b="1" spc="-70" dirty="0">
                <a:latin typeface="Arial" panose="020B0604020202020204"/>
                <a:cs typeface="Arial" panose="020B0604020202020204"/>
              </a:rPr>
              <a:t> </a:t>
            </a:r>
            <a:r>
              <a:rPr sz="2200" b="1" dirty="0">
                <a:latin typeface="Arial" panose="020B0604020202020204"/>
                <a:cs typeface="Arial" panose="020B0604020202020204"/>
              </a:rPr>
              <a:t>ΒΑΛΒΙΔΟΣ</a:t>
            </a:r>
            <a:r>
              <a:rPr sz="2200" b="1" spc="-60" dirty="0">
                <a:latin typeface="Arial" panose="020B0604020202020204"/>
                <a:cs typeface="Arial" panose="020B0604020202020204"/>
              </a:rPr>
              <a:t> </a:t>
            </a:r>
            <a:r>
              <a:rPr sz="2200" b="1" spc="-10" dirty="0">
                <a:latin typeface="Arial" panose="020B0604020202020204"/>
                <a:cs typeface="Arial" panose="020B0604020202020204"/>
              </a:rPr>
              <a:t>ΕΙΣΑΓΩΓΗΣ </a:t>
            </a:r>
            <a:r>
              <a:rPr sz="2200" b="1" spc="-40" dirty="0">
                <a:latin typeface="Arial" panose="020B0604020202020204"/>
                <a:cs typeface="Arial" panose="020B0604020202020204"/>
              </a:rPr>
              <a:t>ΚΑΥΣΙΜΟΥ</a:t>
            </a:r>
            <a:r>
              <a:rPr sz="2200" b="1" spc="-125" dirty="0">
                <a:latin typeface="Arial" panose="020B0604020202020204"/>
                <a:cs typeface="Arial" panose="020B0604020202020204"/>
              </a:rPr>
              <a:t> </a:t>
            </a:r>
            <a:r>
              <a:rPr sz="2200" b="1" dirty="0">
                <a:latin typeface="Arial" panose="020B0604020202020204"/>
                <a:cs typeface="Arial" panose="020B0604020202020204"/>
              </a:rPr>
              <a:t>ΑΝΤΙΘΕΤΩΣ</a:t>
            </a:r>
            <a:r>
              <a:rPr sz="2200" b="1" spc="-90" dirty="0">
                <a:latin typeface="Arial" panose="020B0604020202020204"/>
                <a:cs typeface="Arial" panose="020B0604020202020204"/>
              </a:rPr>
              <a:t> </a:t>
            </a:r>
            <a:r>
              <a:rPr sz="2200" b="1" dirty="0">
                <a:latin typeface="Arial" panose="020B0604020202020204"/>
                <a:cs typeface="Arial" panose="020B0604020202020204"/>
              </a:rPr>
              <a:t>ΤΩΝ</a:t>
            </a:r>
            <a:r>
              <a:rPr sz="2200" b="1" spc="-145" dirty="0">
                <a:latin typeface="Arial" panose="020B0604020202020204"/>
                <a:cs typeface="Arial" panose="020B0604020202020204"/>
              </a:rPr>
              <a:t> </a:t>
            </a:r>
            <a:r>
              <a:rPr sz="2200" b="1" dirty="0">
                <a:latin typeface="Arial" panose="020B0604020202020204"/>
                <a:cs typeface="Arial" panose="020B0604020202020204"/>
              </a:rPr>
              <a:t>ΔΕΙΚΤΩΝ</a:t>
            </a:r>
            <a:r>
              <a:rPr sz="2200" b="1" spc="-7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10" dirty="0">
                <a:latin typeface="Arial" panose="020B0604020202020204"/>
                <a:cs typeface="Arial" panose="020B0604020202020204"/>
              </a:rPr>
              <a:t>ΡΟΛΟΓΙΟΥ, ΑΝΥΨΩΝΕΤΑΙ</a:t>
            </a:r>
            <a:r>
              <a:rPr sz="2200" b="1" spc="-75" dirty="0">
                <a:latin typeface="Arial" panose="020B0604020202020204"/>
                <a:cs typeface="Arial" panose="020B0604020202020204"/>
              </a:rPr>
              <a:t> </a:t>
            </a:r>
            <a:r>
              <a:rPr sz="2200" b="1" dirty="0">
                <a:latin typeface="Arial" panose="020B0604020202020204"/>
                <a:cs typeface="Arial" panose="020B0604020202020204"/>
              </a:rPr>
              <a:t>Η</a:t>
            </a:r>
            <a:r>
              <a:rPr sz="2200" b="1" spc="-60"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65" dirty="0">
                <a:latin typeface="Arial" panose="020B0604020202020204"/>
                <a:cs typeface="Arial" panose="020B0604020202020204"/>
              </a:rPr>
              <a:t> </a:t>
            </a:r>
            <a:r>
              <a:rPr sz="2200" b="1" dirty="0">
                <a:latin typeface="Arial" panose="020B0604020202020204"/>
                <a:cs typeface="Arial" panose="020B0604020202020204"/>
              </a:rPr>
              <a:t>ΠΕΡΙΣΣΟΤΕΡΟ,</a:t>
            </a:r>
            <a:r>
              <a:rPr sz="2200" b="1" spc="-30" dirty="0">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ΚΑΘΥΣΤΕΡΕΙ </a:t>
            </a:r>
            <a:r>
              <a:rPr sz="2200" b="1" dirty="0">
                <a:solidFill>
                  <a:srgbClr val="0000CC"/>
                </a:solidFill>
                <a:latin typeface="Arial" panose="020B0604020202020204"/>
                <a:cs typeface="Arial" panose="020B0604020202020204"/>
              </a:rPr>
              <a:t>ΝΑ</a:t>
            </a:r>
            <a:r>
              <a:rPr sz="2200" b="1" spc="-1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ΚΛΕΙΣΕΙ-</a:t>
            </a:r>
            <a:r>
              <a:rPr sz="2200" b="1" dirty="0">
                <a:solidFill>
                  <a:srgbClr val="0000CC"/>
                </a:solidFill>
                <a:latin typeface="Arial" panose="020B0604020202020204"/>
                <a:cs typeface="Arial" panose="020B0604020202020204"/>
              </a:rPr>
              <a:t>ΝΑ</a:t>
            </a:r>
            <a:r>
              <a:rPr sz="2200" b="1" spc="-8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ΑΡΧΙΣΕΙ </a:t>
            </a:r>
            <a:r>
              <a:rPr sz="2200" b="1">
                <a:solidFill>
                  <a:srgbClr val="0000CC"/>
                </a:solidFill>
                <a:latin typeface="Arial" panose="020B0604020202020204"/>
                <a:cs typeface="Arial" panose="020B0604020202020204"/>
              </a:rPr>
              <a:t>Η </a:t>
            </a:r>
            <a:r>
              <a:rPr sz="2200" b="1" spc="-10" smtClean="0">
                <a:solidFill>
                  <a:srgbClr val="0000CC"/>
                </a:solidFill>
                <a:latin typeface="Arial" panose="020B0604020202020204"/>
                <a:cs typeface="Arial" panose="020B0604020202020204"/>
              </a:rPr>
              <a:t>ΕΓΧΥΣΗ-ΑΡΓΟΠΟΡΙΑ</a:t>
            </a:r>
            <a:r>
              <a:rPr sz="2200" b="1" spc="-1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ΑΝΤΙΣΤΡΟΦΩΣ</a:t>
            </a:r>
            <a:r>
              <a:rPr sz="2200" b="1">
                <a:solidFill>
                  <a:srgbClr val="0000CC"/>
                </a:solidFill>
                <a:latin typeface="Arial" panose="020B0604020202020204"/>
                <a:cs typeface="Arial" panose="020B0604020202020204"/>
              </a:rPr>
              <a:t>,</a:t>
            </a:r>
            <a:r>
              <a:rPr sz="2200" b="1" spc="-80">
                <a:solidFill>
                  <a:srgbClr val="0000CC"/>
                </a:solidFill>
                <a:latin typeface="Arial" panose="020B0604020202020204"/>
                <a:cs typeface="Arial" panose="020B0604020202020204"/>
              </a:rPr>
              <a:t> </a:t>
            </a:r>
            <a:r>
              <a:rPr sz="2200" b="1" spc="-10" smtClean="0">
                <a:solidFill>
                  <a:srgbClr val="0000CC"/>
                </a:solidFill>
                <a:latin typeface="Arial" panose="020B0604020202020204"/>
                <a:cs typeface="Arial" panose="020B0604020202020204"/>
              </a:rPr>
              <a:t>ΠΡΟΠΟΡΙΑ</a:t>
            </a:r>
            <a:r>
              <a:rPr sz="2200" b="1" spc="-10" dirty="0">
                <a:solidFill>
                  <a:srgbClr val="0000CC"/>
                </a:solidFill>
                <a:latin typeface="Arial" panose="020B0604020202020204"/>
                <a:cs typeface="Arial" panose="020B0604020202020204"/>
              </a:rPr>
              <a:t>.</a:t>
            </a:r>
            <a:endParaRPr sz="2200">
              <a:latin typeface="Arial" panose="020B0604020202020204"/>
              <a:cs typeface="Arial" panose="020B0604020202020204"/>
            </a:endParaRPr>
          </a:p>
          <a:p>
            <a:pPr marL="12700" marR="133350" indent="388620">
              <a:lnSpc>
                <a:spcPts val="2460"/>
              </a:lnSpc>
              <a:spcBef>
                <a:spcPts val="1580"/>
              </a:spcBef>
            </a:pPr>
            <a:r>
              <a:rPr sz="2200" b="1" dirty="0">
                <a:solidFill>
                  <a:srgbClr val="0000CC"/>
                </a:solidFill>
                <a:latin typeface="Arial" panose="020B0604020202020204"/>
                <a:cs typeface="Arial" panose="020B0604020202020204"/>
              </a:rPr>
              <a:t>ΡΥΘΜΙΣΗ</a:t>
            </a:r>
            <a:r>
              <a:rPr sz="2200" b="1" spc="-145" dirty="0">
                <a:solidFill>
                  <a:srgbClr val="0000CC"/>
                </a:solidFill>
                <a:latin typeface="Arial" panose="020B0604020202020204"/>
                <a:cs typeface="Arial" panose="020B0604020202020204"/>
              </a:rPr>
              <a:t> </a:t>
            </a:r>
            <a:r>
              <a:rPr sz="2200" b="1" spc="-10">
                <a:solidFill>
                  <a:srgbClr val="0000CC"/>
                </a:solidFill>
                <a:latin typeface="Arial" panose="020B0604020202020204"/>
                <a:cs typeface="Arial" panose="020B0604020202020204"/>
              </a:rPr>
              <a:t>ΠΟΣΟΤΗΤΑΣ</a:t>
            </a:r>
            <a:r>
              <a:rPr sz="2200" b="1" spc="-135">
                <a:solidFill>
                  <a:srgbClr val="0000CC"/>
                </a:solidFill>
                <a:latin typeface="Arial" panose="020B0604020202020204"/>
                <a:cs typeface="Arial" panose="020B0604020202020204"/>
              </a:rPr>
              <a:t> </a:t>
            </a:r>
            <a:r>
              <a:rPr sz="2200" b="1" smtClean="0">
                <a:solidFill>
                  <a:srgbClr val="0000CC"/>
                </a:solidFill>
                <a:latin typeface="Arial" panose="020B0604020202020204"/>
                <a:cs typeface="Arial" panose="020B0604020202020204"/>
              </a:rPr>
              <a:t>ΕΓΧ</a:t>
            </a:r>
            <a:r>
              <a:rPr lang="el-GR" sz="2200" b="1" dirty="0" smtClean="0">
                <a:solidFill>
                  <a:srgbClr val="0000CC"/>
                </a:solidFill>
                <a:latin typeface="Arial" panose="020B0604020202020204"/>
                <a:cs typeface="Arial" panose="020B0604020202020204"/>
              </a:rPr>
              <a:t>Υ</a:t>
            </a:r>
            <a:r>
              <a:rPr sz="2200" b="1" smtClean="0">
                <a:solidFill>
                  <a:srgbClr val="0000CC"/>
                </a:solidFill>
                <a:latin typeface="Arial" panose="020B0604020202020204"/>
                <a:cs typeface="Arial" panose="020B0604020202020204"/>
              </a:rPr>
              <a:t>ΟΜΕΝΟΥ</a:t>
            </a:r>
            <a:r>
              <a:rPr sz="2200" b="1" spc="-135" smtClean="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ΚΑΥΣΙΜΟΥ: </a:t>
            </a:r>
            <a:r>
              <a:rPr sz="2200" b="1" spc="-10" dirty="0">
                <a:latin typeface="Arial" panose="020B0604020202020204"/>
                <a:cs typeface="Arial" panose="020B0604020202020204"/>
              </a:rPr>
              <a:t>ΣΤΡΕΦΟΝΤΑΣ</a:t>
            </a:r>
            <a:r>
              <a:rPr sz="2200" b="1" spc="-80" dirty="0">
                <a:latin typeface="Arial" panose="020B0604020202020204"/>
                <a:cs typeface="Arial" panose="020B0604020202020204"/>
              </a:rPr>
              <a:t> </a:t>
            </a:r>
            <a:r>
              <a:rPr sz="2200" b="1" dirty="0">
                <a:latin typeface="Arial" panose="020B0604020202020204"/>
                <a:cs typeface="Arial" panose="020B0604020202020204"/>
              </a:rPr>
              <a:t>ΤΟ</a:t>
            </a:r>
            <a:r>
              <a:rPr sz="2200" b="1" spc="-80" dirty="0">
                <a:latin typeface="Arial" panose="020B0604020202020204"/>
                <a:cs typeface="Arial" panose="020B0604020202020204"/>
              </a:rPr>
              <a:t> </a:t>
            </a:r>
            <a:r>
              <a:rPr sz="2200" b="1" dirty="0">
                <a:latin typeface="Arial" panose="020B0604020202020204"/>
                <a:cs typeface="Arial" panose="020B0604020202020204"/>
              </a:rPr>
              <a:t>ΕΚΚΕΝΤΡΟ</a:t>
            </a:r>
            <a:r>
              <a:rPr sz="2200" b="1" spc="-70" dirty="0">
                <a:latin typeface="Arial" panose="020B0604020202020204"/>
                <a:cs typeface="Arial" panose="020B0604020202020204"/>
              </a:rPr>
              <a:t> </a:t>
            </a:r>
            <a:r>
              <a:rPr sz="2200" b="1" dirty="0">
                <a:latin typeface="Arial" panose="020B0604020202020204"/>
                <a:cs typeface="Arial" panose="020B0604020202020204"/>
              </a:rPr>
              <a:t>ΤΗΣ</a:t>
            </a:r>
            <a:r>
              <a:rPr sz="2200" b="1" spc="-70" dirty="0">
                <a:latin typeface="Arial" panose="020B0604020202020204"/>
                <a:cs typeface="Arial" panose="020B0604020202020204"/>
              </a:rPr>
              <a:t> </a:t>
            </a:r>
            <a:r>
              <a:rPr sz="2200" b="1" dirty="0">
                <a:latin typeface="Arial" panose="020B0604020202020204"/>
                <a:cs typeface="Arial" panose="020B0604020202020204"/>
              </a:rPr>
              <a:t>ΒΑΛΒΙΔΟΣ</a:t>
            </a:r>
            <a:r>
              <a:rPr sz="2200" b="1" spc="-60" dirty="0">
                <a:latin typeface="Arial" panose="020B0604020202020204"/>
                <a:cs typeface="Arial" panose="020B0604020202020204"/>
              </a:rPr>
              <a:t> </a:t>
            </a:r>
            <a:r>
              <a:rPr sz="2200" b="1" spc="-10" dirty="0">
                <a:latin typeface="Arial" panose="020B0604020202020204"/>
                <a:cs typeface="Arial" panose="020B0604020202020204"/>
              </a:rPr>
              <a:t>ΕΠΙΣΤΡΟ- </a:t>
            </a:r>
            <a:r>
              <a:rPr sz="2200" b="1">
                <a:latin typeface="Arial" panose="020B0604020202020204"/>
                <a:cs typeface="Arial" panose="020B0604020202020204"/>
              </a:rPr>
              <a:t>ΦΩΝ</a:t>
            </a:r>
            <a:r>
              <a:rPr sz="2200" b="1" spc="-75">
                <a:latin typeface="Arial" panose="020B0604020202020204"/>
                <a:cs typeface="Arial" panose="020B0604020202020204"/>
              </a:rPr>
              <a:t> </a:t>
            </a:r>
            <a:r>
              <a:rPr sz="2200" b="1" smtClean="0">
                <a:latin typeface="Arial" panose="020B0604020202020204"/>
                <a:cs typeface="Arial" panose="020B0604020202020204"/>
              </a:rPr>
              <a:t>ΣΥΜΦΩΝ</a:t>
            </a:r>
            <a:r>
              <a:rPr lang="el-GR" sz="2200" b="1" dirty="0" smtClean="0">
                <a:latin typeface="Arial" panose="020B0604020202020204"/>
                <a:cs typeface="Arial" panose="020B0604020202020204"/>
              </a:rPr>
              <a:t>Α</a:t>
            </a:r>
            <a:r>
              <a:rPr sz="2200" b="1" spc="-60" smtClean="0">
                <a:latin typeface="Arial" panose="020B0604020202020204"/>
                <a:cs typeface="Arial" panose="020B0604020202020204"/>
              </a:rPr>
              <a:t> </a:t>
            </a:r>
            <a:r>
              <a:rPr lang="el-GR" sz="2200" b="1" spc="-60" dirty="0" smtClean="0">
                <a:latin typeface="Arial" panose="020B0604020202020204"/>
                <a:cs typeface="Arial" panose="020B0604020202020204"/>
              </a:rPr>
              <a:t>ΜΕ ΤΟΥΣ</a:t>
            </a:r>
            <a:r>
              <a:rPr sz="2200" b="1" spc="-140" smtClean="0">
                <a:latin typeface="Arial" panose="020B0604020202020204"/>
                <a:cs typeface="Arial" panose="020B0604020202020204"/>
              </a:rPr>
              <a:t> </a:t>
            </a:r>
            <a:r>
              <a:rPr sz="2200" b="1" smtClean="0">
                <a:latin typeface="Arial" panose="020B0604020202020204"/>
                <a:cs typeface="Arial" panose="020B0604020202020204"/>
              </a:rPr>
              <a:t>ΔΕΙΚΤ</a:t>
            </a:r>
            <a:r>
              <a:rPr lang="el-GR" sz="2200" b="1" dirty="0" smtClean="0">
                <a:latin typeface="Arial" panose="020B0604020202020204"/>
                <a:cs typeface="Arial" panose="020B0604020202020204"/>
              </a:rPr>
              <a:t>ΕΣ</a:t>
            </a:r>
            <a:r>
              <a:rPr sz="2200" b="1" spc="-65" smtClean="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spc="-40" dirty="0">
                <a:latin typeface="Arial" panose="020B0604020202020204"/>
                <a:cs typeface="Arial" panose="020B0604020202020204"/>
              </a:rPr>
              <a:t>ΡΟΛΟΓΙΟΥ,</a:t>
            </a:r>
            <a:r>
              <a:rPr sz="2200" b="1" spc="-35" dirty="0">
                <a:latin typeface="Arial" panose="020B0604020202020204"/>
                <a:cs typeface="Arial" panose="020B0604020202020204"/>
              </a:rPr>
              <a:t> </a:t>
            </a:r>
            <a:r>
              <a:rPr sz="2200" b="1">
                <a:solidFill>
                  <a:srgbClr val="0000CC"/>
                </a:solidFill>
                <a:latin typeface="Arial" panose="020B0604020202020204"/>
                <a:cs typeface="Arial" panose="020B0604020202020204"/>
              </a:rPr>
              <a:t>Η</a:t>
            </a:r>
            <a:r>
              <a:rPr sz="2200" b="1" spc="-70">
                <a:solidFill>
                  <a:srgbClr val="0000CC"/>
                </a:solidFill>
                <a:latin typeface="Arial" panose="020B0604020202020204"/>
                <a:cs typeface="Arial" panose="020B0604020202020204"/>
              </a:rPr>
              <a:t> </a:t>
            </a:r>
            <a:r>
              <a:rPr sz="2200" b="1" spc="-20" smtClean="0">
                <a:solidFill>
                  <a:srgbClr val="0000CC"/>
                </a:solidFill>
                <a:latin typeface="Arial" panose="020B0604020202020204"/>
                <a:cs typeface="Arial" panose="020B0604020202020204"/>
              </a:rPr>
              <a:t>ΒΑΛ</a:t>
            </a:r>
            <a:r>
              <a:rPr sz="2200" b="1" smtClean="0">
                <a:solidFill>
                  <a:srgbClr val="0000CC"/>
                </a:solidFill>
                <a:latin typeface="Arial" panose="020B0604020202020204"/>
                <a:cs typeface="Arial" panose="020B0604020202020204"/>
              </a:rPr>
              <a:t>ΒΙΔΑ</a:t>
            </a:r>
            <a:r>
              <a:rPr sz="2200" b="1" spc="-125" smtClean="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ΑΡΓΕΙ</a:t>
            </a:r>
            <a:r>
              <a:rPr sz="2200" b="1" spc="-2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ΝΑ</a:t>
            </a:r>
            <a:r>
              <a:rPr sz="2200" b="1" spc="-12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ΑΝΟΙΞΕΙ,</a:t>
            </a:r>
            <a:r>
              <a:rPr sz="2200" b="1" spc="-3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ΚΑΘΥΣΤΕΡΕΙ</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a:t>
            </a:r>
            <a:r>
              <a:rPr sz="2200" b="1" spc="-45" dirty="0">
                <a:solidFill>
                  <a:srgbClr val="0000CC"/>
                </a:solidFill>
                <a:latin typeface="Arial" panose="020B0604020202020204"/>
                <a:cs typeface="Arial" panose="020B0604020202020204"/>
              </a:rPr>
              <a:t> </a:t>
            </a:r>
            <a:r>
              <a:rPr sz="2200" b="1" spc="-30" dirty="0">
                <a:solidFill>
                  <a:srgbClr val="0000CC"/>
                </a:solidFill>
                <a:latin typeface="Arial" panose="020B0604020202020204"/>
                <a:cs typeface="Arial" panose="020B0604020202020204"/>
              </a:rPr>
              <a:t>ΠΕΡΑΣ</a:t>
            </a:r>
            <a:r>
              <a:rPr sz="2200" b="1" spc="-30">
                <a:solidFill>
                  <a:srgbClr val="0000CC"/>
                </a:solidFill>
                <a:latin typeface="Arial" panose="020B0604020202020204"/>
                <a:cs typeface="Arial" panose="020B0604020202020204"/>
              </a:rPr>
              <a:t>,</a:t>
            </a:r>
            <a:r>
              <a:rPr sz="2200" b="1" spc="-110">
                <a:solidFill>
                  <a:srgbClr val="0000CC"/>
                </a:solidFill>
                <a:latin typeface="Arial" panose="020B0604020202020204"/>
                <a:cs typeface="Arial" panose="020B0604020202020204"/>
              </a:rPr>
              <a:t> </a:t>
            </a:r>
            <a:r>
              <a:rPr sz="2200" b="1" spc="-40" smtClean="0">
                <a:solidFill>
                  <a:srgbClr val="0000CC"/>
                </a:solidFill>
                <a:latin typeface="Arial" panose="020B0604020202020204"/>
                <a:cs typeface="Arial" panose="020B0604020202020204"/>
              </a:rPr>
              <a:t>ΑΥΞΑ</a:t>
            </a:r>
            <a:r>
              <a:rPr sz="2200" b="1" smtClean="0">
                <a:solidFill>
                  <a:srgbClr val="0000CC"/>
                </a:solidFill>
                <a:latin typeface="Arial" panose="020B0604020202020204"/>
                <a:cs typeface="Arial" panose="020B0604020202020204"/>
              </a:rPr>
              <a:t>ΝΕΙ</a:t>
            </a:r>
            <a:r>
              <a:rPr sz="2200" b="1" spc="-40" smtClean="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Η</a:t>
            </a:r>
            <a:r>
              <a:rPr sz="2200" b="1" spc="-25" dirty="0">
                <a:solidFill>
                  <a:srgbClr val="0000CC"/>
                </a:solidFill>
                <a:latin typeface="Arial" panose="020B0604020202020204"/>
                <a:cs typeface="Arial" panose="020B0604020202020204"/>
              </a:rPr>
              <a:t> ΠΟΣΟΤΗΤΑ.</a:t>
            </a:r>
            <a:r>
              <a:rPr sz="2200" b="1" spc="-10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ΑΝΤΙΣΤΡΟΦΩΣ,</a:t>
            </a:r>
            <a:r>
              <a:rPr sz="2200" b="1" spc="-2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ΜΕΙΩΝΕΤΑΙ.</a:t>
            </a:r>
            <a:endParaRPr sz="2200">
              <a:latin typeface="Arial" panose="020B0604020202020204"/>
              <a:cs typeface="Arial" panose="020B0604020202020204"/>
            </a:endParaRPr>
          </a:p>
          <a:p>
            <a:pPr marL="12700" marR="11430" algn="just">
              <a:lnSpc>
                <a:spcPts val="2460"/>
              </a:lnSpc>
              <a:spcBef>
                <a:spcPts val="1780"/>
              </a:spcBef>
            </a:pPr>
            <a:r>
              <a:rPr sz="2200" b="1" dirty="0">
                <a:solidFill>
                  <a:srgbClr val="CC0000"/>
                </a:solidFill>
                <a:latin typeface="Arial" panose="020B0604020202020204"/>
                <a:cs typeface="Arial" panose="020B0604020202020204"/>
              </a:rPr>
              <a:t>ΣΗΜΕΙΩΣΗ:</a:t>
            </a:r>
            <a:r>
              <a:rPr sz="2200" b="1" spc="-70" dirty="0">
                <a:solidFill>
                  <a:srgbClr val="CC0000"/>
                </a:solidFill>
                <a:latin typeface="Arial" panose="020B0604020202020204"/>
                <a:cs typeface="Arial" panose="020B0604020202020204"/>
              </a:rPr>
              <a:t> </a:t>
            </a:r>
            <a:r>
              <a:rPr sz="2200" b="1" dirty="0">
                <a:latin typeface="Arial" panose="020B0604020202020204"/>
                <a:cs typeface="Arial" panose="020B0604020202020204"/>
              </a:rPr>
              <a:t>Η</a:t>
            </a:r>
            <a:r>
              <a:rPr sz="2200" b="1" spc="-70" dirty="0">
                <a:latin typeface="Arial" panose="020B0604020202020204"/>
                <a:cs typeface="Arial" panose="020B0604020202020204"/>
              </a:rPr>
              <a:t> </a:t>
            </a:r>
            <a:r>
              <a:rPr sz="2200" b="1" dirty="0">
                <a:latin typeface="Arial" panose="020B0604020202020204"/>
                <a:cs typeface="Arial" panose="020B0604020202020204"/>
              </a:rPr>
              <a:t>ΡΥΘΜΙΣΗ</a:t>
            </a:r>
            <a:r>
              <a:rPr sz="2200" b="1" spc="-65" dirty="0">
                <a:latin typeface="Arial" panose="020B0604020202020204"/>
                <a:cs typeface="Arial" panose="020B0604020202020204"/>
              </a:rPr>
              <a:t> </a:t>
            </a:r>
            <a:r>
              <a:rPr sz="2200" b="1" spc="-10" dirty="0">
                <a:latin typeface="Arial" panose="020B0604020202020204"/>
                <a:cs typeface="Arial" panose="020B0604020202020204"/>
              </a:rPr>
              <a:t>ΓΙΝΕΤΑΙ</a:t>
            </a:r>
            <a:r>
              <a:rPr sz="2200" b="1" spc="-70" dirty="0">
                <a:latin typeface="Arial" panose="020B0604020202020204"/>
                <a:cs typeface="Arial" panose="020B0604020202020204"/>
              </a:rPr>
              <a:t> </a:t>
            </a:r>
            <a:r>
              <a:rPr sz="2200" b="1" dirty="0">
                <a:latin typeface="Arial" panose="020B0604020202020204"/>
                <a:cs typeface="Arial" panose="020B0604020202020204"/>
              </a:rPr>
              <a:t>ΚΑΙ</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spc="-40" dirty="0">
                <a:latin typeface="Arial" panose="020B0604020202020204"/>
                <a:cs typeface="Arial" panose="020B0604020202020204"/>
              </a:rPr>
              <a:t>ΚΑΤΑΛΛΗΛΟ</a:t>
            </a:r>
            <a:r>
              <a:rPr sz="2200" b="1" spc="-65" dirty="0">
                <a:latin typeface="Arial" panose="020B0604020202020204"/>
                <a:cs typeface="Arial" panose="020B0604020202020204"/>
              </a:rPr>
              <a:t> </a:t>
            </a:r>
            <a:r>
              <a:rPr sz="2200" b="1" spc="-25" dirty="0">
                <a:latin typeface="Arial" panose="020B0604020202020204"/>
                <a:cs typeface="Arial" panose="020B0604020202020204"/>
              </a:rPr>
              <a:t>ΜΗ- </a:t>
            </a:r>
            <a:r>
              <a:rPr sz="2200" b="1" dirty="0">
                <a:latin typeface="Arial" panose="020B0604020202020204"/>
                <a:cs typeface="Arial" panose="020B0604020202020204"/>
              </a:rPr>
              <a:t>ΧΑΝΙΣΜΟ</a:t>
            </a:r>
            <a:r>
              <a:rPr sz="2200" b="1" spc="-85" dirty="0">
                <a:latin typeface="Arial" panose="020B0604020202020204"/>
                <a:cs typeface="Arial" panose="020B0604020202020204"/>
              </a:rPr>
              <a:t> </a:t>
            </a:r>
            <a:r>
              <a:rPr sz="2200" b="1" spc="-10" dirty="0">
                <a:latin typeface="Arial" panose="020B0604020202020204"/>
                <a:cs typeface="Arial" panose="020B0604020202020204"/>
              </a:rPr>
              <a:t>ΒΡΑΧΥΝΣΗΣ</a:t>
            </a:r>
            <a:r>
              <a:rPr sz="2200" b="1" spc="-55" dirty="0">
                <a:latin typeface="Arial" panose="020B0604020202020204"/>
                <a:cs typeface="Arial" panose="020B0604020202020204"/>
              </a:rPr>
              <a:t> </a:t>
            </a:r>
            <a:r>
              <a:rPr sz="2200" b="1" dirty="0">
                <a:latin typeface="Arial" panose="020B0604020202020204"/>
                <a:cs typeface="Arial" panose="020B0604020202020204"/>
              </a:rPr>
              <a:t>Ή</a:t>
            </a:r>
            <a:r>
              <a:rPr sz="2200" b="1" spc="-65" dirty="0">
                <a:latin typeface="Arial" panose="020B0604020202020204"/>
                <a:cs typeface="Arial" panose="020B0604020202020204"/>
              </a:rPr>
              <a:t> </a:t>
            </a:r>
            <a:r>
              <a:rPr sz="2200" b="1" dirty="0">
                <a:latin typeface="Arial" panose="020B0604020202020204"/>
                <a:cs typeface="Arial" panose="020B0604020202020204"/>
              </a:rPr>
              <a:t>ΕΠΙΜΗΚΥΝΣΗΣ</a:t>
            </a:r>
            <a:r>
              <a:rPr sz="2200" b="1" spc="-55" dirty="0">
                <a:latin typeface="Arial" panose="020B0604020202020204"/>
                <a:cs typeface="Arial" panose="020B0604020202020204"/>
              </a:rPr>
              <a:t> </a:t>
            </a:r>
            <a:r>
              <a:rPr sz="2200" b="1" dirty="0">
                <a:latin typeface="Arial" panose="020B0604020202020204"/>
                <a:cs typeface="Arial" panose="020B0604020202020204"/>
              </a:rPr>
              <a:t>ΤΩΝ</a:t>
            </a:r>
            <a:r>
              <a:rPr sz="2200" b="1" spc="-70" dirty="0">
                <a:latin typeface="Arial" panose="020B0604020202020204"/>
                <a:cs typeface="Arial" panose="020B0604020202020204"/>
              </a:rPr>
              <a:t> </a:t>
            </a:r>
            <a:r>
              <a:rPr sz="2200" b="1" spc="-10" dirty="0">
                <a:latin typeface="Arial" panose="020B0604020202020204"/>
                <a:cs typeface="Arial" panose="020B0604020202020204"/>
              </a:rPr>
              <a:t>ΩΣΤΗΡΙΩΝ </a:t>
            </a:r>
            <a:r>
              <a:rPr sz="2200" b="1" dirty="0">
                <a:latin typeface="Arial" panose="020B0604020202020204"/>
                <a:cs typeface="Arial" panose="020B0604020202020204"/>
              </a:rPr>
              <a:t>ΤΩΝ</a:t>
            </a:r>
            <a:r>
              <a:rPr sz="2200" b="1" spc="-60" dirty="0">
                <a:latin typeface="Arial" panose="020B0604020202020204"/>
                <a:cs typeface="Arial" panose="020B0604020202020204"/>
              </a:rPr>
              <a:t> </a:t>
            </a:r>
            <a:r>
              <a:rPr sz="2200" b="1" dirty="0">
                <a:latin typeface="Arial" panose="020B0604020202020204"/>
                <a:cs typeface="Arial" panose="020B0604020202020204"/>
              </a:rPr>
              <a:t>ΒΑΛΒΙΔΩΝ.</a:t>
            </a:r>
            <a:r>
              <a:rPr sz="2200" b="1" spc="-40" dirty="0">
                <a:latin typeface="Arial" panose="020B0604020202020204"/>
                <a:cs typeface="Arial" panose="020B0604020202020204"/>
              </a:rPr>
              <a:t> </a:t>
            </a:r>
            <a:r>
              <a:rPr sz="2200" b="1" dirty="0">
                <a:solidFill>
                  <a:srgbClr val="990000"/>
                </a:solidFill>
                <a:latin typeface="Arial" panose="020B0604020202020204"/>
                <a:cs typeface="Arial" panose="020B0604020202020204"/>
              </a:rPr>
              <a:t>(ΔΕΙΤΕ</a:t>
            </a:r>
            <a:r>
              <a:rPr sz="2200" b="1" spc="-50" dirty="0">
                <a:solidFill>
                  <a:srgbClr val="990000"/>
                </a:solidFill>
                <a:latin typeface="Arial" panose="020B0604020202020204"/>
                <a:cs typeface="Arial" panose="020B0604020202020204"/>
              </a:rPr>
              <a:t> </a:t>
            </a:r>
            <a:r>
              <a:rPr sz="2200" b="1" dirty="0">
                <a:solidFill>
                  <a:srgbClr val="990000"/>
                </a:solidFill>
                <a:latin typeface="Arial" panose="020B0604020202020204"/>
                <a:cs typeface="Arial" panose="020B0604020202020204"/>
              </a:rPr>
              <a:t>ΤΗΝ</a:t>
            </a:r>
            <a:r>
              <a:rPr sz="2200" b="1" spc="-135" dirty="0">
                <a:solidFill>
                  <a:srgbClr val="990000"/>
                </a:solidFill>
                <a:latin typeface="Arial" panose="020B0604020202020204"/>
                <a:cs typeface="Arial" panose="020B0604020202020204"/>
              </a:rPr>
              <a:t> </a:t>
            </a:r>
            <a:r>
              <a:rPr sz="2200" b="1" spc="-40" dirty="0">
                <a:solidFill>
                  <a:srgbClr val="990000"/>
                </a:solidFill>
                <a:latin typeface="Arial" panose="020B0604020202020204"/>
                <a:cs typeface="Arial" panose="020B0604020202020204"/>
              </a:rPr>
              <a:t>ΑΚΟΛΟΥΘΗ</a:t>
            </a:r>
            <a:r>
              <a:rPr sz="2200" b="1" spc="-45" dirty="0">
                <a:solidFill>
                  <a:srgbClr val="990000"/>
                </a:solidFill>
                <a:latin typeface="Arial" panose="020B0604020202020204"/>
                <a:cs typeface="Arial" panose="020B0604020202020204"/>
              </a:rPr>
              <a:t> </a:t>
            </a:r>
            <a:r>
              <a:rPr sz="2200" b="1" spc="-10" dirty="0">
                <a:solidFill>
                  <a:srgbClr val="990000"/>
                </a:solidFill>
                <a:latin typeface="Arial" panose="020B0604020202020204"/>
                <a:cs typeface="Arial" panose="020B0604020202020204"/>
              </a:rPr>
              <a:t>ΦΩΤΟΓΡΑΦΙΑ)</a:t>
            </a:r>
            <a:endParaRPr sz="22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633507"/>
          </a:xfrm>
          <a:prstGeom prst="rect">
            <a:avLst/>
          </a:prstGeom>
        </p:spPr>
        <p:txBody>
          <a:bodyPr vert="horz" wrap="square" lIns="0" tIns="353060" rIns="0" bIns="0" rtlCol="0">
            <a:spAutoFit/>
          </a:bodyPr>
          <a:lstStyle/>
          <a:p>
            <a:pPr marL="74930">
              <a:lnSpc>
                <a:spcPct val="100000"/>
              </a:lnSpc>
              <a:spcBef>
                <a:spcPts val="100"/>
              </a:spcBef>
            </a:pPr>
            <a:r>
              <a:rPr lang="el-GR" sz="1800" b="0" u="none" spc="-30" dirty="0" smtClean="0">
                <a:solidFill>
                  <a:srgbClr val="FF0000"/>
                </a:solidFill>
                <a:latin typeface="Arial Black" panose="020B0A04020102020204"/>
                <a:cs typeface="Arial Black" panose="020B0A04020102020204"/>
              </a:rPr>
              <a:t>3.3. </a:t>
            </a:r>
            <a:r>
              <a:rPr sz="1800" b="0" u="none" spc="-30" smtClean="0">
                <a:solidFill>
                  <a:srgbClr val="FF0000"/>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ΡΥΘΜΙΣΗ</a:t>
            </a:r>
            <a:r>
              <a:rPr sz="1800" b="0" u="none" spc="-3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ΑΝΤΛΙΩΝ</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ΠΕΤΡΕΛΑΙΟΥ</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a:solidFill>
                  <a:srgbClr val="FFFFFF"/>
                </a:solidFill>
                <a:latin typeface="Arial Black" panose="020B0A04020102020204"/>
                <a:cs typeface="Arial Black" panose="020B0A04020102020204"/>
              </a:rPr>
              <a:t>ΥΨΗΛΗΣ</a:t>
            </a:r>
            <a:r>
              <a:rPr sz="1800" b="0" u="none" spc="-25">
                <a:solidFill>
                  <a:srgbClr val="FFFFFF"/>
                </a:solidFill>
                <a:uFill>
                  <a:solidFill>
                    <a:srgbClr val="FFFFFF"/>
                  </a:solidFill>
                </a:uFill>
                <a:latin typeface="Arial Black" panose="020B0A04020102020204"/>
                <a:cs typeface="Arial Black" panose="020B0A04020102020204"/>
              </a:rPr>
              <a:t> </a:t>
            </a:r>
            <a:r>
              <a:rPr sz="1800" b="0" u="none" smtClean="0">
                <a:solidFill>
                  <a:srgbClr val="FFFFFF"/>
                </a:solidFill>
                <a:latin typeface="Arial Black" panose="020B0A04020102020204"/>
                <a:cs typeface="Arial Black" panose="020B0A04020102020204"/>
              </a:rPr>
              <a:t>ΠΙΕΣ</a:t>
            </a:r>
            <a:r>
              <a:rPr lang="el-GR" sz="1800" b="0" u="none" dirty="0" smtClean="0">
                <a:solidFill>
                  <a:srgbClr val="FFFFFF"/>
                </a:solidFill>
                <a:latin typeface="Arial Black" panose="020B0A04020102020204"/>
                <a:cs typeface="Arial Black" panose="020B0A04020102020204"/>
              </a:rPr>
              <a:t>Η</a:t>
            </a:r>
            <a:r>
              <a:rPr sz="1800" b="0" u="none" smtClean="0">
                <a:solidFill>
                  <a:srgbClr val="FFFFFF"/>
                </a:solidFill>
                <a:latin typeface="Arial Black" panose="020B0A04020102020204"/>
                <a:cs typeface="Arial Black" panose="020B0A04020102020204"/>
              </a:rPr>
              <a:t>Σ </a:t>
            </a:r>
            <a:r>
              <a:rPr sz="1800" b="0" u="none" spc="-10" dirty="0">
                <a:latin typeface="Arial Black" panose="020B0A04020102020204"/>
                <a:cs typeface="Arial Black" panose="020B0A04020102020204"/>
              </a:rPr>
              <a:t>SULZER</a:t>
            </a:r>
            <a:endParaRPr sz="18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4629"/>
            <a:ext cx="8572500" cy="6620509"/>
            <a:chOff x="285750" y="214629"/>
            <a:chExt cx="8572500" cy="6620509"/>
          </a:xfrm>
        </p:grpSpPr>
        <p:pic>
          <p:nvPicPr>
            <p:cNvPr id="3" name="object 3"/>
            <p:cNvPicPr/>
            <p:nvPr/>
          </p:nvPicPr>
          <p:blipFill>
            <a:blip r:embed="rId1" cstate="print"/>
            <a:stretch>
              <a:fillRect/>
            </a:stretch>
          </p:blipFill>
          <p:spPr>
            <a:xfrm>
              <a:off x="935990" y="720089"/>
              <a:ext cx="7200900" cy="6115050"/>
            </a:xfrm>
            <a:prstGeom prst="rect">
              <a:avLst/>
            </a:prstGeom>
          </p:spPr>
        </p:pic>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grpSp>
      <p:sp>
        <p:nvSpPr>
          <p:cNvPr id="5" name="object 5"/>
          <p:cNvSpPr txBox="1"/>
          <p:nvPr/>
        </p:nvSpPr>
        <p:spPr>
          <a:xfrm>
            <a:off x="491490" y="421640"/>
            <a:ext cx="8161020" cy="289823"/>
          </a:xfrm>
          <a:prstGeom prst="rect">
            <a:avLst/>
          </a:prstGeom>
        </p:spPr>
        <p:txBody>
          <a:bodyPr vert="horz" wrap="square" lIns="0" tIns="12700" rIns="0" bIns="0" rtlCol="0">
            <a:spAutoFit/>
          </a:bodyPr>
          <a:lstStyle/>
          <a:p>
            <a:pPr marL="12700">
              <a:lnSpc>
                <a:spcPct val="100000"/>
              </a:lnSpc>
              <a:spcBef>
                <a:spcPts val="100"/>
              </a:spcBef>
            </a:pPr>
            <a:r>
              <a:rPr lang="el-GR" spc="-30" dirty="0" smtClean="0">
                <a:solidFill>
                  <a:srgbClr val="FF0000"/>
                </a:solidFill>
                <a:uFill>
                  <a:solidFill>
                    <a:srgbClr val="FF0000"/>
                  </a:solidFill>
                </a:uFill>
                <a:latin typeface="Arial Black" panose="020B0A04020102020204"/>
                <a:cs typeface="Arial Black" panose="020B0A04020102020204"/>
              </a:rPr>
              <a:t>3.3. </a:t>
            </a:r>
            <a:r>
              <a:rPr sz="1800" spc="-30" smtClean="0">
                <a:solidFill>
                  <a:srgbClr val="FF0000"/>
                </a:solid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ΡΥΘΜΙΣΗ</a:t>
            </a:r>
            <a:r>
              <a:rPr sz="1800" spc="-30" dirty="0">
                <a:solidFill>
                  <a:srgbClr val="FFFFFF"/>
                </a:solidFill>
                <a:uFill>
                  <a:solidFill>
                    <a:srgbClr val="FFFFFF"/>
                  </a:solidFill>
                </a:u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ΑΝΤΛΙΩΝ</a:t>
            </a:r>
            <a:r>
              <a:rPr sz="1800" spc="-20" dirty="0">
                <a:solidFill>
                  <a:srgbClr val="FFFFFF"/>
                </a:solidFill>
                <a:uFill>
                  <a:solidFill>
                    <a:srgbClr val="FFFFFF"/>
                  </a:solidFill>
                </a:uFill>
                <a:latin typeface="Arial Black" panose="020B0A04020102020204"/>
                <a:cs typeface="Arial Black" panose="020B0A04020102020204"/>
              </a:rPr>
              <a:t> </a:t>
            </a:r>
            <a:r>
              <a:rPr sz="1800" dirty="0">
                <a:solidFill>
                  <a:srgbClr val="FFFFFF"/>
                </a:solidFill>
                <a:uFill>
                  <a:solidFill>
                    <a:srgbClr val="FFFFFF"/>
                  </a:solidFill>
                </a:uFill>
                <a:latin typeface="Arial Black" panose="020B0A04020102020204"/>
                <a:cs typeface="Arial Black" panose="020B0A04020102020204"/>
              </a:rPr>
              <a:t>ΠΕΤΡΕΛΑΙΟΥ</a:t>
            </a:r>
            <a:r>
              <a:rPr sz="1800" spc="-10" dirty="0">
                <a:solidFill>
                  <a:srgbClr val="FFFFFF"/>
                </a:solidFill>
                <a:uFill>
                  <a:solidFill>
                    <a:srgbClr val="FFFFFF"/>
                  </a:solidFill>
                </a:uFill>
                <a:latin typeface="Arial Black" panose="020B0A04020102020204"/>
                <a:cs typeface="Arial Black" panose="020B0A04020102020204"/>
              </a:rPr>
              <a:t> </a:t>
            </a:r>
            <a:r>
              <a:rPr sz="1800">
                <a:solidFill>
                  <a:srgbClr val="FFFFFF"/>
                </a:solidFill>
                <a:uFill>
                  <a:solidFill>
                    <a:srgbClr val="FFFFFF"/>
                  </a:solidFill>
                </a:uFill>
                <a:latin typeface="Arial Black" panose="020B0A04020102020204"/>
                <a:cs typeface="Arial Black" panose="020B0A04020102020204"/>
              </a:rPr>
              <a:t>ΥΨΗΛΗΣ</a:t>
            </a:r>
            <a:r>
              <a:rPr sz="1800" spc="-25">
                <a:solidFill>
                  <a:srgbClr val="FFFFFF"/>
                </a:solidFill>
                <a:uFill>
                  <a:solidFill>
                    <a:srgbClr val="FFFFFF"/>
                  </a:solidFill>
                </a:uFill>
                <a:latin typeface="Arial Black" panose="020B0A04020102020204"/>
                <a:cs typeface="Arial Black" panose="020B0A04020102020204"/>
              </a:rPr>
              <a:t> </a:t>
            </a:r>
            <a:r>
              <a:rPr sz="1800" smtClean="0">
                <a:solidFill>
                  <a:srgbClr val="FFFFFF"/>
                </a:solidFill>
                <a:uFill>
                  <a:solidFill>
                    <a:srgbClr val="FFFFFF"/>
                  </a:solidFill>
                </a:uFill>
                <a:latin typeface="Arial Black" panose="020B0A04020102020204"/>
                <a:cs typeface="Arial Black" panose="020B0A04020102020204"/>
              </a:rPr>
              <a:t>ΠΙΕΣ</a:t>
            </a:r>
            <a:r>
              <a:rPr lang="el-GR" sz="1800" dirty="0" smtClean="0">
                <a:solidFill>
                  <a:srgbClr val="FFFFFF"/>
                </a:solidFill>
                <a:uFill>
                  <a:solidFill>
                    <a:srgbClr val="FFFFFF"/>
                  </a:solidFill>
                </a:uFill>
                <a:latin typeface="Arial Black" panose="020B0A04020102020204"/>
                <a:cs typeface="Arial Black" panose="020B0A04020102020204"/>
              </a:rPr>
              <a:t>Η</a:t>
            </a:r>
            <a:r>
              <a:rPr sz="1800" smtClean="0">
                <a:solidFill>
                  <a:srgbClr val="FFFFFF"/>
                </a:solidFill>
                <a:uFill>
                  <a:solidFill>
                    <a:srgbClr val="FFFFFF"/>
                  </a:solidFill>
                </a:uFill>
                <a:latin typeface="Arial Black" panose="020B0A04020102020204"/>
                <a:cs typeface="Arial Black" panose="020B0A04020102020204"/>
              </a:rPr>
              <a:t>Σ</a:t>
            </a:r>
            <a:r>
              <a:rPr sz="1800" smtClean="0">
                <a:solidFill>
                  <a:srgbClr val="FFFFFF"/>
                </a:solidFill>
                <a:latin typeface="Arial Black" panose="020B0A04020102020204"/>
                <a:cs typeface="Arial Black" panose="020B0A04020102020204"/>
              </a:rPr>
              <a:t> </a:t>
            </a:r>
            <a:r>
              <a:rPr sz="1800" spc="-10" dirty="0">
                <a:solidFill>
                  <a:srgbClr val="FFFF00"/>
                </a:solidFill>
                <a:uFill>
                  <a:solidFill>
                    <a:srgbClr val="FFFF00"/>
                  </a:solidFill>
                </a:uFill>
                <a:latin typeface="Arial Black" panose="020B0A04020102020204"/>
                <a:cs typeface="Arial Black" panose="020B0A04020102020204"/>
              </a:rPr>
              <a:t>SULZER</a:t>
            </a:r>
            <a:endParaRPr sz="18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062383" y="1113034"/>
            <a:ext cx="7223096" cy="5601455"/>
          </a:xfrm>
          <a:prstGeom prst="rect">
            <a:avLst/>
          </a:prstGeom>
        </p:spPr>
      </p:pic>
      <p:sp>
        <p:nvSpPr>
          <p:cNvPr id="3" name="object 3"/>
          <p:cNvSpPr txBox="1"/>
          <p:nvPr/>
        </p:nvSpPr>
        <p:spPr>
          <a:xfrm>
            <a:off x="298450" y="2317750"/>
            <a:ext cx="1226820" cy="1397000"/>
          </a:xfrm>
          <a:prstGeom prst="rect">
            <a:avLst/>
          </a:prstGeom>
        </p:spPr>
        <p:txBody>
          <a:bodyPr vert="horz" wrap="square" lIns="0" tIns="12700" rIns="0" bIns="0" rtlCol="0">
            <a:spAutoFit/>
          </a:bodyPr>
          <a:lstStyle/>
          <a:p>
            <a:pPr marL="12700" marR="5080">
              <a:lnSpc>
                <a:spcPct val="100000"/>
              </a:lnSpc>
              <a:spcBef>
                <a:spcPts val="100"/>
              </a:spcBef>
            </a:pPr>
            <a:r>
              <a:rPr sz="1800" b="1" spc="-10" dirty="0">
                <a:latin typeface="Calibri" panose="020F0502020204030204"/>
                <a:cs typeface="Calibri" panose="020F0502020204030204"/>
              </a:rPr>
              <a:t>ΑΝΤΛΙΕΣ </a:t>
            </a:r>
            <a:r>
              <a:rPr sz="1800" b="1" spc="-20" dirty="0">
                <a:latin typeface="Calibri" panose="020F0502020204030204"/>
                <a:cs typeface="Calibri" panose="020F0502020204030204"/>
              </a:rPr>
              <a:t>ΠΕΤΡΕΛΑΙΟΥ </a:t>
            </a:r>
            <a:r>
              <a:rPr sz="1800" b="1" spc="-10" dirty="0">
                <a:latin typeface="Calibri" panose="020F0502020204030204"/>
                <a:cs typeface="Calibri" panose="020F0502020204030204"/>
              </a:rPr>
              <a:t>ΥΨΗΛΗΣ ΠΙΕΣΕΩΣ </a:t>
            </a:r>
            <a:r>
              <a:rPr sz="1800" b="1" spc="-10" dirty="0">
                <a:solidFill>
                  <a:srgbClr val="FF0000"/>
                </a:solidFill>
                <a:latin typeface="Calibri" panose="020F0502020204030204"/>
                <a:cs typeface="Calibri" panose="020F0502020204030204"/>
              </a:rPr>
              <a:t>SULZER</a:t>
            </a:r>
            <a:endParaRPr sz="1800">
              <a:latin typeface="Calibri" panose="020F0502020204030204"/>
              <a:cs typeface="Calibri" panose="020F050202020403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08555"/>
          </a:xfrm>
          <a:prstGeom prst="rect">
            <a:avLst/>
          </a:prstGeom>
        </p:spPr>
        <p:txBody>
          <a:bodyPr vert="horz" wrap="square" lIns="0" tIns="191135" rIns="0" bIns="0" rtlCol="0">
            <a:spAutoFit/>
          </a:bodyPr>
          <a:lstStyle/>
          <a:p>
            <a:pPr marL="3566160" marR="5080" indent="-3421380">
              <a:lnSpc>
                <a:spcPts val="2440"/>
              </a:lnSpc>
              <a:spcBef>
                <a:spcPts val="185"/>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spc="-10" dirty="0">
                <a:latin typeface="Arial Black" panose="020B0A04020102020204"/>
                <a:cs typeface="Arial Black" panose="020B0A04020102020204"/>
              </a:rPr>
              <a:t>SULZER</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780919" y="791209"/>
            <a:ext cx="5635880" cy="3496310"/>
          </a:xfrm>
          <a:prstGeom prst="rect">
            <a:avLst/>
          </a:prstGeom>
        </p:spPr>
      </p:pic>
      <p:sp>
        <p:nvSpPr>
          <p:cNvPr id="3" name="object 3"/>
          <p:cNvSpPr txBox="1"/>
          <p:nvPr/>
        </p:nvSpPr>
        <p:spPr>
          <a:xfrm>
            <a:off x="363220" y="4352290"/>
            <a:ext cx="8306434" cy="2368550"/>
          </a:xfrm>
          <a:prstGeom prst="rect">
            <a:avLst/>
          </a:prstGeom>
        </p:spPr>
        <p:txBody>
          <a:bodyPr vert="horz" wrap="square" lIns="0" tIns="12700" rIns="0" bIns="0" rtlCol="0">
            <a:spAutoFit/>
          </a:bodyPr>
          <a:lstStyle/>
          <a:p>
            <a:pPr marL="12700" marR="5080">
              <a:lnSpc>
                <a:spcPct val="100000"/>
              </a:lnSpc>
              <a:spcBef>
                <a:spcPts val="100"/>
              </a:spcBef>
            </a:pPr>
            <a:r>
              <a:rPr sz="1100" b="1" dirty="0">
                <a:latin typeface="Calibri" panose="020F0502020204030204"/>
                <a:cs typeface="Calibri" panose="020F0502020204030204"/>
              </a:rPr>
              <a:t>ΕΝΑ</a:t>
            </a:r>
            <a:r>
              <a:rPr sz="1100" b="1" spc="-15" dirty="0">
                <a:latin typeface="Calibri" panose="020F0502020204030204"/>
                <a:cs typeface="Calibri" panose="020F0502020204030204"/>
              </a:rPr>
              <a:t> </a:t>
            </a:r>
            <a:r>
              <a:rPr sz="1100" b="1" dirty="0">
                <a:latin typeface="Calibri" panose="020F0502020204030204"/>
                <a:cs typeface="Calibri" panose="020F0502020204030204"/>
              </a:rPr>
              <a:t>ΑΠΛΟ</a:t>
            </a:r>
            <a:r>
              <a:rPr sz="1100" b="1" spc="-10" dirty="0">
                <a:latin typeface="Calibri" panose="020F0502020204030204"/>
                <a:cs typeface="Calibri" panose="020F0502020204030204"/>
              </a:rPr>
              <a:t> </a:t>
            </a:r>
            <a:r>
              <a:rPr sz="1100" b="1" dirty="0">
                <a:latin typeface="Calibri" panose="020F0502020204030204"/>
                <a:cs typeface="Calibri" panose="020F0502020204030204"/>
              </a:rPr>
              <a:t>ΕΜΒΟΛΟ</a:t>
            </a:r>
            <a:r>
              <a:rPr sz="1100" b="1" spc="-15" dirty="0">
                <a:latin typeface="Calibri" panose="020F0502020204030204"/>
                <a:cs typeface="Calibri" panose="020F0502020204030204"/>
              </a:rPr>
              <a:t> </a:t>
            </a:r>
            <a:r>
              <a:rPr sz="1100" b="1" dirty="0">
                <a:latin typeface="Calibri" panose="020F0502020204030204"/>
                <a:cs typeface="Calibri" panose="020F0502020204030204"/>
              </a:rPr>
              <a:t>ΠΑΛΙΝΔΡΟΜΕΙ</a:t>
            </a:r>
            <a:r>
              <a:rPr sz="1100" b="1" spc="-10" dirty="0">
                <a:latin typeface="Calibri" panose="020F0502020204030204"/>
                <a:cs typeface="Calibri" panose="020F0502020204030204"/>
              </a:rPr>
              <a:t> </a:t>
            </a:r>
            <a:r>
              <a:rPr sz="1100" b="1" dirty="0">
                <a:latin typeface="Calibri" panose="020F0502020204030204"/>
                <a:cs typeface="Calibri" panose="020F0502020204030204"/>
              </a:rPr>
              <a:t>ΣΕ</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ΕΝΑ ΠΕΡΙΧΙΤΩΝΙΟ.</a:t>
            </a:r>
            <a:r>
              <a:rPr sz="1100" b="1" spc="-10" dirty="0">
                <a:latin typeface="Calibri" panose="020F0502020204030204"/>
                <a:cs typeface="Calibri" panose="020F0502020204030204"/>
              </a:rPr>
              <a:t> </a:t>
            </a:r>
            <a:r>
              <a:rPr sz="1100" b="1" dirty="0">
                <a:latin typeface="Calibri" panose="020F0502020204030204"/>
                <a:cs typeface="Calibri" panose="020F0502020204030204"/>
              </a:rPr>
              <a:t>ΚΑΘΩΣ</a:t>
            </a:r>
            <a:r>
              <a:rPr sz="1100" b="1" spc="-10" dirty="0">
                <a:latin typeface="Calibri" panose="020F0502020204030204"/>
                <a:cs typeface="Calibri" panose="020F0502020204030204"/>
              </a:rPr>
              <a:t> </a:t>
            </a:r>
            <a:r>
              <a:rPr sz="1100" b="1" dirty="0">
                <a:latin typeface="Calibri" panose="020F0502020204030204"/>
                <a:cs typeface="Calibri" panose="020F0502020204030204"/>
              </a:rPr>
              <a:t>ΤΟ</a:t>
            </a:r>
            <a:r>
              <a:rPr sz="1100" b="1" spc="-20" dirty="0">
                <a:latin typeface="Calibri" panose="020F0502020204030204"/>
                <a:cs typeface="Calibri" panose="020F0502020204030204"/>
              </a:rPr>
              <a:t> </a:t>
            </a:r>
            <a:r>
              <a:rPr sz="1100" b="1" dirty="0">
                <a:latin typeface="Calibri" panose="020F0502020204030204"/>
                <a:cs typeface="Calibri" panose="020F0502020204030204"/>
              </a:rPr>
              <a:t>ΕΜΒΟΛΟ</a:t>
            </a:r>
            <a:r>
              <a:rPr sz="1100" b="1" spc="-10" dirty="0">
                <a:latin typeface="Calibri" panose="020F0502020204030204"/>
                <a:cs typeface="Calibri" panose="020F0502020204030204"/>
              </a:rPr>
              <a:t> ΚΙΝΕΙΤΑΙ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ΠΑΝΩ</a:t>
            </a:r>
            <a:r>
              <a:rPr sz="1100" b="1" spc="-5" dirty="0">
                <a:latin typeface="Calibri" panose="020F0502020204030204"/>
                <a:cs typeface="Calibri" panose="020F0502020204030204"/>
              </a:rPr>
              <a:t> </a:t>
            </a:r>
            <a:r>
              <a:rPr sz="1100" b="1" dirty="0">
                <a:latin typeface="Calibri" panose="020F0502020204030204"/>
                <a:cs typeface="Calibri" panose="020F0502020204030204"/>
              </a:rPr>
              <a:t>ΚΑΙ </a:t>
            </a:r>
            <a:r>
              <a:rPr sz="1100" b="1" spc="-10" dirty="0">
                <a:latin typeface="Calibri" panose="020F0502020204030204"/>
                <a:cs typeface="Calibri" panose="020F0502020204030204"/>
              </a:rPr>
              <a:t>ΚΑΤΩ,</a:t>
            </a:r>
            <a:r>
              <a:rPr sz="1100" b="1" spc="-5" dirty="0">
                <a:latin typeface="Calibri" panose="020F0502020204030204"/>
                <a:cs typeface="Calibri" panose="020F0502020204030204"/>
              </a:rPr>
              <a:t> </a:t>
            </a:r>
            <a:r>
              <a:rPr sz="1100" b="1" spc="-35" dirty="0">
                <a:latin typeface="Calibri" panose="020F0502020204030204"/>
                <a:cs typeface="Calibri" panose="020F0502020204030204"/>
              </a:rPr>
              <a:t>ΔΥΟ</a:t>
            </a:r>
            <a:r>
              <a:rPr sz="1100" b="1" spc="-10" dirty="0">
                <a:latin typeface="Calibri" panose="020F0502020204030204"/>
                <a:cs typeface="Calibri" panose="020F0502020204030204"/>
              </a:rPr>
              <a:t> </a:t>
            </a:r>
            <a:r>
              <a:rPr sz="1100" b="1" dirty="0">
                <a:latin typeface="Calibri" panose="020F0502020204030204"/>
                <a:cs typeface="Calibri" panose="020F0502020204030204"/>
              </a:rPr>
              <a:t>ΠΕΡΙΣΤΡΕΦΟΜΕΝΟΙ</a:t>
            </a:r>
            <a:r>
              <a:rPr sz="1100" b="1" spc="-5" dirty="0">
                <a:latin typeface="Calibri" panose="020F0502020204030204"/>
                <a:cs typeface="Calibri" panose="020F0502020204030204"/>
              </a:rPr>
              <a:t> </a:t>
            </a:r>
            <a:r>
              <a:rPr sz="1100" b="1" spc="-10" dirty="0">
                <a:latin typeface="Calibri" panose="020F0502020204030204"/>
                <a:cs typeface="Calibri" panose="020F0502020204030204"/>
              </a:rPr>
              <a:t>ΕΚΚΕΝΤΡΟΙ </a:t>
            </a:r>
            <a:r>
              <a:rPr sz="1100" b="1" dirty="0">
                <a:latin typeface="Calibri" panose="020F0502020204030204"/>
                <a:cs typeface="Calibri" panose="020F0502020204030204"/>
              </a:rPr>
              <a:t>ΜΟΧΛΟΙ</a:t>
            </a:r>
            <a:r>
              <a:rPr sz="1100" b="1" spc="-20" dirty="0">
                <a:latin typeface="Calibri" panose="020F0502020204030204"/>
                <a:cs typeface="Calibri" panose="020F0502020204030204"/>
              </a:rPr>
              <a:t> </a:t>
            </a:r>
            <a:r>
              <a:rPr sz="1100" b="1" spc="-10" dirty="0">
                <a:latin typeface="Calibri" panose="020F0502020204030204"/>
                <a:cs typeface="Calibri" panose="020F0502020204030204"/>
              </a:rPr>
              <a:t>ΛΕΙΤΟΥΡΓΟΥΝ</a:t>
            </a:r>
            <a:r>
              <a:rPr sz="1100" b="1" dirty="0">
                <a:latin typeface="Calibri" panose="020F0502020204030204"/>
                <a:cs typeface="Calibri" panose="020F0502020204030204"/>
              </a:rPr>
              <a:t> Η</a:t>
            </a:r>
            <a:r>
              <a:rPr sz="1100" b="1" spc="-15" dirty="0">
                <a:latin typeface="Calibri" panose="020F0502020204030204"/>
                <a:cs typeface="Calibri" panose="020F0502020204030204"/>
              </a:rPr>
              <a:t> </a:t>
            </a:r>
            <a:r>
              <a:rPr sz="1100" b="1" dirty="0">
                <a:latin typeface="Calibri" panose="020F0502020204030204"/>
                <a:cs typeface="Calibri" panose="020F0502020204030204"/>
              </a:rPr>
              <a:t>ΕΠΕΜΒΑΙΝΟΥΝ</a:t>
            </a:r>
            <a:r>
              <a:rPr sz="1100" b="1" spc="-5" dirty="0">
                <a:latin typeface="Calibri" panose="020F0502020204030204"/>
                <a:cs typeface="Calibri" panose="020F0502020204030204"/>
              </a:rPr>
              <a:t> </a:t>
            </a:r>
            <a:r>
              <a:rPr sz="1100" b="1" dirty="0">
                <a:latin typeface="Calibri" panose="020F0502020204030204"/>
                <a:cs typeface="Calibri" panose="020F0502020204030204"/>
              </a:rPr>
              <a:t>ΣΕ</a:t>
            </a:r>
            <a:r>
              <a:rPr sz="1100" b="1" spc="-10" dirty="0">
                <a:latin typeface="Calibri" panose="020F0502020204030204"/>
                <a:cs typeface="Calibri" panose="020F0502020204030204"/>
              </a:rPr>
              <a:t> </a:t>
            </a:r>
            <a:r>
              <a:rPr sz="1100" b="1" dirty="0">
                <a:latin typeface="Calibri" panose="020F0502020204030204"/>
                <a:cs typeface="Calibri" panose="020F0502020204030204"/>
              </a:rPr>
              <a:t>ΩΣΤΗΡΙΑ</a:t>
            </a:r>
            <a:r>
              <a:rPr sz="1100" b="1" spc="-10" dirty="0">
                <a:latin typeface="Calibri" panose="020F0502020204030204"/>
                <a:cs typeface="Calibri" panose="020F0502020204030204"/>
              </a:rPr>
              <a:t> </a:t>
            </a:r>
            <a:r>
              <a:rPr sz="1100" b="1" dirty="0">
                <a:latin typeface="Calibri" panose="020F0502020204030204"/>
                <a:cs typeface="Calibri" panose="020F0502020204030204"/>
              </a:rPr>
              <a:t>ΠΟΥ</a:t>
            </a:r>
            <a:r>
              <a:rPr sz="1100" b="1" spc="-5" dirty="0">
                <a:latin typeface="Calibri" panose="020F0502020204030204"/>
                <a:cs typeface="Calibri" panose="020F0502020204030204"/>
              </a:rPr>
              <a:t> </a:t>
            </a:r>
            <a:r>
              <a:rPr sz="1100" b="1" dirty="0">
                <a:latin typeface="Calibri" panose="020F0502020204030204"/>
                <a:cs typeface="Calibri" panose="020F0502020204030204"/>
              </a:rPr>
              <a:t>ΑΝΟΙΓΟΥΝ</a:t>
            </a:r>
            <a:r>
              <a:rPr sz="1100" b="1" spc="-5" dirty="0">
                <a:latin typeface="Calibri" panose="020F0502020204030204"/>
                <a:cs typeface="Calibri" panose="020F0502020204030204"/>
              </a:rPr>
              <a:t> </a:t>
            </a:r>
            <a:r>
              <a:rPr sz="1100" b="1" dirty="0">
                <a:latin typeface="Calibri" panose="020F0502020204030204"/>
                <a:cs typeface="Calibri" panose="020F0502020204030204"/>
              </a:rPr>
              <a:t>ΤΙΣ</a:t>
            </a:r>
            <a:r>
              <a:rPr sz="1100" b="1" spc="-5" dirty="0">
                <a:latin typeface="Calibri" panose="020F0502020204030204"/>
                <a:cs typeface="Calibri" panose="020F0502020204030204"/>
              </a:rPr>
              <a:t> </a:t>
            </a:r>
            <a:r>
              <a:rPr sz="1100" b="1" dirty="0">
                <a:latin typeface="Calibri" panose="020F0502020204030204"/>
                <a:cs typeface="Calibri" panose="020F0502020204030204"/>
              </a:rPr>
              <a:t>ΒΑΛΒΙΔΕΣ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ΑΝΑΡΡΟΦΗΣΗΣ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ΚΑΙ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a:t>
            </a:r>
            <a:r>
              <a:rPr sz="1100" b="1" spc="240" dirty="0">
                <a:latin typeface="Calibri" panose="020F0502020204030204"/>
                <a:cs typeface="Calibri" panose="020F0502020204030204"/>
              </a:rPr>
              <a:t> </a:t>
            </a:r>
            <a:r>
              <a:rPr sz="1100" b="1" spc="-20" dirty="0">
                <a:latin typeface="Calibri" panose="020F0502020204030204"/>
                <a:cs typeface="Calibri" panose="020F0502020204030204"/>
              </a:rPr>
              <a:t>ΟΤΑΝ</a:t>
            </a:r>
            <a:r>
              <a:rPr sz="1100" b="1" spc="-10" dirty="0">
                <a:latin typeface="Calibri" panose="020F0502020204030204"/>
                <a:cs typeface="Calibri" panose="020F0502020204030204"/>
              </a:rPr>
              <a:t> </a:t>
            </a:r>
            <a:r>
              <a:rPr sz="1100" b="1" dirty="0">
                <a:latin typeface="Calibri" panose="020F0502020204030204"/>
                <a:cs typeface="Calibri" panose="020F0502020204030204"/>
              </a:rPr>
              <a:t>Ο</a:t>
            </a:r>
            <a:r>
              <a:rPr sz="1100" b="1" spc="-5" dirty="0">
                <a:latin typeface="Calibri" panose="020F0502020204030204"/>
                <a:cs typeface="Calibri" panose="020F0502020204030204"/>
              </a:rPr>
              <a:t> </a:t>
            </a:r>
            <a:r>
              <a:rPr sz="1100" b="1" spc="-10" dirty="0">
                <a:latin typeface="Calibri" panose="020F0502020204030204"/>
                <a:cs typeface="Calibri" panose="020F0502020204030204"/>
              </a:rPr>
              <a:t>ΤΡΟΧΙΣΚΟΣ </a:t>
            </a:r>
            <a:r>
              <a:rPr sz="1100" b="1" dirty="0">
                <a:latin typeface="Calibri" panose="020F0502020204030204"/>
                <a:cs typeface="Calibri" panose="020F0502020204030204"/>
              </a:rPr>
              <a:t>ΩΣΤΗΡΙΟΥ</a:t>
            </a:r>
            <a:r>
              <a:rPr sz="1100" b="1" spc="-40" dirty="0">
                <a:latin typeface="Calibri" panose="020F0502020204030204"/>
                <a:cs typeface="Calibri" panose="020F0502020204030204"/>
              </a:rPr>
              <a:t> </a:t>
            </a:r>
            <a:r>
              <a:rPr sz="1100" b="1" dirty="0">
                <a:latin typeface="Calibri" panose="020F0502020204030204"/>
                <a:cs typeface="Calibri" panose="020F0502020204030204"/>
              </a:rPr>
              <a:t>ΕΙΝΑΙ</a:t>
            </a:r>
            <a:r>
              <a:rPr sz="1100" b="1" spc="-20" dirty="0">
                <a:latin typeface="Calibri" panose="020F0502020204030204"/>
                <a:cs typeface="Calibri" panose="020F0502020204030204"/>
              </a:rPr>
              <a:t> </a:t>
            </a:r>
            <a:r>
              <a:rPr sz="1100" b="1" dirty="0">
                <a:latin typeface="Calibri" panose="020F0502020204030204"/>
                <a:cs typeface="Calibri" panose="020F0502020204030204"/>
              </a:rPr>
              <a:t>ΠΑΝΩ</a:t>
            </a:r>
            <a:r>
              <a:rPr sz="1100" b="1" spc="-10" dirty="0">
                <a:latin typeface="Calibri" panose="020F0502020204030204"/>
                <a:cs typeface="Calibri" panose="020F0502020204030204"/>
              </a:rPr>
              <a:t> </a:t>
            </a:r>
            <a:r>
              <a:rPr sz="1100" b="1" dirty="0">
                <a:latin typeface="Calibri" panose="020F0502020204030204"/>
                <a:cs typeface="Calibri" panose="020F0502020204030204"/>
              </a:rPr>
              <a:t>ΣΤΗ</a:t>
            </a:r>
            <a:r>
              <a:rPr sz="1100" b="1" spc="-30" dirty="0">
                <a:latin typeface="Calibri" panose="020F0502020204030204"/>
                <a:cs typeface="Calibri" panose="020F0502020204030204"/>
              </a:rPr>
              <a:t> </a:t>
            </a:r>
            <a:r>
              <a:rPr sz="1100" b="1" dirty="0">
                <a:latin typeface="Calibri" panose="020F0502020204030204"/>
                <a:cs typeface="Calibri" panose="020F0502020204030204"/>
              </a:rPr>
              <a:t>ΠΕΡΙΦΕΡΕΙΑ</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ΤΟΥ</a:t>
            </a:r>
            <a:r>
              <a:rPr sz="1100" b="1" spc="-15" dirty="0">
                <a:latin typeface="Calibri" panose="020F0502020204030204"/>
                <a:cs typeface="Calibri" panose="020F0502020204030204"/>
              </a:rPr>
              <a:t> </a:t>
            </a:r>
            <a:r>
              <a:rPr sz="1100" b="1" dirty="0">
                <a:latin typeface="Calibri" panose="020F0502020204030204"/>
                <a:cs typeface="Calibri" panose="020F0502020204030204"/>
              </a:rPr>
              <a:t>ΒΑΣΙΚΟ</a:t>
            </a:r>
            <a:r>
              <a:rPr sz="1100" b="1" spc="-20" dirty="0">
                <a:latin typeface="Calibri" panose="020F0502020204030204"/>
                <a:cs typeface="Calibri" panose="020F0502020204030204"/>
              </a:rPr>
              <a:t> </a:t>
            </a:r>
            <a:r>
              <a:rPr sz="1100" b="1" dirty="0">
                <a:latin typeface="Calibri" panose="020F0502020204030204"/>
                <a:cs typeface="Calibri" panose="020F0502020204030204"/>
              </a:rPr>
              <a:t>ΚΥΚΛΟ</a:t>
            </a:r>
            <a:r>
              <a:rPr sz="1100" b="1" spc="-20" dirty="0">
                <a:latin typeface="Calibri" panose="020F0502020204030204"/>
                <a:cs typeface="Calibri" panose="020F0502020204030204"/>
              </a:rPr>
              <a:t> </a:t>
            </a:r>
            <a:r>
              <a:rPr sz="1100" b="1" dirty="0">
                <a:latin typeface="Calibri" panose="020F0502020204030204"/>
                <a:cs typeface="Calibri" panose="020F0502020204030204"/>
              </a:rPr>
              <a:t>ΤΟΥ</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ΕΚΚΕΝΤΡΟΥ</a:t>
            </a:r>
            <a:r>
              <a:rPr sz="1100" b="1" spc="-20" dirty="0">
                <a:latin typeface="Calibri" panose="020F0502020204030204"/>
                <a:cs typeface="Calibri" panose="020F0502020204030204"/>
              </a:rPr>
              <a:t> </a:t>
            </a:r>
            <a:r>
              <a:rPr sz="1100" b="1" dirty="0">
                <a:latin typeface="Calibri" panose="020F0502020204030204"/>
                <a:cs typeface="Calibri" panose="020F0502020204030204"/>
              </a:rPr>
              <a:t>ΕΓΧΥΣΕΩΣ</a:t>
            </a:r>
            <a:r>
              <a:rPr sz="1100" b="1" spc="-35" dirty="0">
                <a:latin typeface="Calibri" panose="020F0502020204030204"/>
                <a:cs typeface="Calibri" panose="020F0502020204030204"/>
              </a:rPr>
              <a:t> </a:t>
            </a:r>
            <a:r>
              <a:rPr sz="1100" b="1" dirty="0">
                <a:latin typeface="Calibri" panose="020F0502020204030204"/>
                <a:cs typeface="Calibri" panose="020F0502020204030204"/>
              </a:rPr>
              <a:t>ΤΟΥ</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ΕΚΚΕΝΤΡΟΦΟΡΟΣ</a:t>
            </a:r>
            <a:r>
              <a:rPr sz="1100" b="1" spc="-25" dirty="0">
                <a:latin typeface="Calibri" panose="020F0502020204030204"/>
                <a:cs typeface="Calibri" panose="020F0502020204030204"/>
              </a:rPr>
              <a:t> </a:t>
            </a:r>
            <a:r>
              <a:rPr sz="1100" b="1" dirty="0">
                <a:latin typeface="Calibri" panose="020F0502020204030204"/>
                <a:cs typeface="Calibri" panose="020F0502020204030204"/>
              </a:rPr>
              <a:t>ΑΞΟΝΑΣ,</a:t>
            </a:r>
            <a:r>
              <a:rPr sz="1100" b="1" spc="-15" dirty="0">
                <a:latin typeface="Calibri" panose="020F0502020204030204"/>
                <a:cs typeface="Calibri" panose="020F0502020204030204"/>
              </a:rPr>
              <a:t> </a:t>
            </a:r>
            <a:r>
              <a:rPr sz="1100" b="1" spc="-50" dirty="0">
                <a:latin typeface="Calibri" panose="020F0502020204030204"/>
                <a:cs typeface="Calibri" panose="020F0502020204030204"/>
              </a:rPr>
              <a:t>Η</a:t>
            </a:r>
            <a:endParaRPr sz="1100">
              <a:latin typeface="Calibri" panose="020F0502020204030204"/>
              <a:cs typeface="Calibri" panose="020F0502020204030204"/>
            </a:endParaRPr>
          </a:p>
          <a:p>
            <a:pPr marL="12700" marR="113665">
              <a:lnSpc>
                <a:spcPts val="1320"/>
              </a:lnSpc>
              <a:spcBef>
                <a:spcPts val="35"/>
              </a:spcBef>
            </a:pPr>
            <a:r>
              <a:rPr sz="1100" b="1" dirty="0">
                <a:latin typeface="Calibri" panose="020F0502020204030204"/>
                <a:cs typeface="Calibri" panose="020F0502020204030204"/>
              </a:rPr>
              <a:t>ΒΑΛΒΙΔΑ</a:t>
            </a:r>
            <a:r>
              <a:rPr sz="1100" b="1" spc="5" dirty="0">
                <a:latin typeface="Calibri" panose="020F0502020204030204"/>
                <a:cs typeface="Calibri" panose="020F0502020204030204"/>
              </a:rPr>
              <a:t> </a:t>
            </a:r>
            <a:r>
              <a:rPr sz="1100" b="1" dirty="0">
                <a:latin typeface="Calibri" panose="020F0502020204030204"/>
                <a:cs typeface="Calibri" panose="020F0502020204030204"/>
              </a:rPr>
              <a:t>ΑΝΑΡΡΟΦΗΣΗΣ</a:t>
            </a:r>
            <a:r>
              <a:rPr sz="1100" b="1" spc="-5" dirty="0">
                <a:latin typeface="Calibri" panose="020F0502020204030204"/>
                <a:cs typeface="Calibri" panose="020F0502020204030204"/>
              </a:rPr>
              <a:t> </a:t>
            </a:r>
            <a:r>
              <a:rPr sz="1100" b="1" dirty="0">
                <a:latin typeface="Calibri" panose="020F0502020204030204"/>
                <a:cs typeface="Calibri" panose="020F0502020204030204"/>
              </a:rPr>
              <a:t>ΕΙΝΑΙ ΑΝΟΙΚΤΗ</a:t>
            </a:r>
            <a:r>
              <a:rPr sz="1100" b="1" spc="-5" dirty="0">
                <a:latin typeface="Calibri" panose="020F0502020204030204"/>
                <a:cs typeface="Calibri" panose="020F0502020204030204"/>
              </a:rPr>
              <a:t> </a:t>
            </a:r>
            <a:r>
              <a:rPr sz="1100" b="1" dirty="0">
                <a:latin typeface="Calibri" panose="020F0502020204030204"/>
                <a:cs typeface="Calibri" panose="020F0502020204030204"/>
              </a:rPr>
              <a:t>ΚΑΙ Η ΒΑΛΒΙΔΑ</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ΕΙΝΑΙ ΚΛΕΙΣΤΗ. ΚΑΘΩΣ</a:t>
            </a:r>
            <a:r>
              <a:rPr sz="1100" b="1" spc="-5" dirty="0">
                <a:latin typeface="Calibri" panose="020F0502020204030204"/>
                <a:cs typeface="Calibri" panose="020F0502020204030204"/>
              </a:rPr>
              <a:t> </a:t>
            </a:r>
            <a:r>
              <a:rPr sz="1100" b="1" dirty="0">
                <a:latin typeface="Calibri" panose="020F0502020204030204"/>
                <a:cs typeface="Calibri" panose="020F0502020204030204"/>
              </a:rPr>
              <a:t>ΤΟ</a:t>
            </a:r>
            <a:r>
              <a:rPr sz="1100" b="1" spc="-5" dirty="0">
                <a:latin typeface="Calibri" panose="020F0502020204030204"/>
                <a:cs typeface="Calibri" panose="020F0502020204030204"/>
              </a:rPr>
              <a:t> </a:t>
            </a:r>
            <a:r>
              <a:rPr sz="1100" b="1" dirty="0">
                <a:latin typeface="Calibri" panose="020F0502020204030204"/>
                <a:cs typeface="Calibri" panose="020F0502020204030204"/>
              </a:rPr>
              <a:t>ΕΜΒΟΛΟ</a:t>
            </a:r>
            <a:r>
              <a:rPr sz="1100" b="1" spc="-10" dirty="0">
                <a:latin typeface="Calibri" panose="020F0502020204030204"/>
                <a:cs typeface="Calibri" panose="020F0502020204030204"/>
              </a:rPr>
              <a:t> ΚΙΝΕΙΤΑΙ</a:t>
            </a:r>
            <a:r>
              <a:rPr sz="1100" b="1" dirty="0">
                <a:latin typeface="Calibri" panose="020F0502020204030204"/>
                <a:cs typeface="Calibri" panose="020F0502020204030204"/>
              </a:rPr>
              <a:t> ΠΡΟΣ</a:t>
            </a:r>
            <a:r>
              <a:rPr sz="1100" b="1" spc="-5" dirty="0">
                <a:latin typeface="Calibri" panose="020F0502020204030204"/>
                <a:cs typeface="Calibri" panose="020F0502020204030204"/>
              </a:rPr>
              <a:t> </a:t>
            </a:r>
            <a:r>
              <a:rPr sz="1100" b="1" spc="-20" dirty="0">
                <a:latin typeface="Calibri" panose="020F0502020204030204"/>
                <a:cs typeface="Calibri" panose="020F0502020204030204"/>
              </a:rPr>
              <a:t>ΤΑ</a:t>
            </a:r>
            <a:r>
              <a:rPr sz="1100" b="1" spc="-5" dirty="0">
                <a:latin typeface="Calibri" panose="020F0502020204030204"/>
                <a:cs typeface="Calibri" panose="020F0502020204030204"/>
              </a:rPr>
              <a:t> </a:t>
            </a:r>
            <a:r>
              <a:rPr sz="1100" b="1" dirty="0">
                <a:latin typeface="Calibri" panose="020F0502020204030204"/>
                <a:cs typeface="Calibri" panose="020F0502020204030204"/>
              </a:rPr>
              <a:t>ΕΠΑΝΩ</a:t>
            </a:r>
            <a:r>
              <a:rPr sz="1100" b="1" spc="10" dirty="0">
                <a:latin typeface="Calibri" panose="020F0502020204030204"/>
                <a:cs typeface="Calibri" panose="020F0502020204030204"/>
              </a:rPr>
              <a:t> </a:t>
            </a:r>
            <a:r>
              <a:rPr sz="1100" b="1" spc="-25" dirty="0">
                <a:latin typeface="Calibri" panose="020F0502020204030204"/>
                <a:cs typeface="Calibri" panose="020F0502020204030204"/>
              </a:rPr>
              <a:t>ΣΤΟ </a:t>
            </a:r>
            <a:r>
              <a:rPr sz="1100" b="1" dirty="0">
                <a:latin typeface="Calibri" panose="020F0502020204030204"/>
                <a:cs typeface="Calibri" panose="020F0502020204030204"/>
              </a:rPr>
              <a:t>ΠΕΡΙΧΙΤΩΝΙΟ,</a:t>
            </a:r>
            <a:r>
              <a:rPr sz="1100" b="1" spc="-5" dirty="0">
                <a:latin typeface="Calibri" panose="020F0502020204030204"/>
                <a:cs typeface="Calibri" panose="020F0502020204030204"/>
              </a:rPr>
              <a:t> </a:t>
            </a:r>
            <a:r>
              <a:rPr sz="1100" b="1" dirty="0">
                <a:latin typeface="Calibri" panose="020F0502020204030204"/>
                <a:cs typeface="Calibri" panose="020F0502020204030204"/>
              </a:rPr>
              <a:t>ΤΟ</a:t>
            </a:r>
            <a:r>
              <a:rPr sz="1100" b="1" spc="-5" dirty="0">
                <a:latin typeface="Calibri" panose="020F0502020204030204"/>
                <a:cs typeface="Calibri" panose="020F0502020204030204"/>
              </a:rPr>
              <a:t> </a:t>
            </a:r>
            <a:r>
              <a:rPr sz="1100" b="1" dirty="0">
                <a:latin typeface="Calibri" panose="020F0502020204030204"/>
                <a:cs typeface="Calibri" panose="020F0502020204030204"/>
              </a:rPr>
              <a:t>ΩΣΤΗΡΙΟ</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ΤΗΣ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ΒΑΛΒΙΔΑΣ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ΑΝΑΡΡΟΦΗΣΗΣ</a:t>
            </a:r>
            <a:r>
              <a:rPr sz="1100" b="1" spc="-10" dirty="0">
                <a:latin typeface="Calibri" panose="020F0502020204030204"/>
                <a:cs typeface="Calibri" panose="020F0502020204030204"/>
              </a:rPr>
              <a:t> ΚΙΝΕΙΤΑΙ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ΠΡΟΣ</a:t>
            </a:r>
            <a:r>
              <a:rPr sz="1100" b="1" spc="-5" dirty="0">
                <a:latin typeface="Calibri" panose="020F0502020204030204"/>
                <a:cs typeface="Calibri" panose="020F0502020204030204"/>
              </a:rPr>
              <a:t> </a:t>
            </a:r>
            <a:r>
              <a:rPr sz="1100" b="1" spc="-20" dirty="0">
                <a:latin typeface="Calibri" panose="020F0502020204030204"/>
                <a:cs typeface="Calibri" panose="020F0502020204030204"/>
              </a:rPr>
              <a:t>ΤΑ</a:t>
            </a:r>
            <a:r>
              <a:rPr sz="1100" b="1" spc="-10" dirty="0">
                <a:latin typeface="Calibri" panose="020F0502020204030204"/>
                <a:cs typeface="Calibri" panose="020F0502020204030204"/>
              </a:rPr>
              <a:t> ΚΑΤΩ</a:t>
            </a:r>
            <a:r>
              <a:rPr sz="1100" b="1" dirty="0">
                <a:latin typeface="Calibri" panose="020F0502020204030204"/>
                <a:cs typeface="Calibri" panose="020F0502020204030204"/>
              </a:rPr>
              <a:t> ΚΑΙ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Η</a:t>
            </a:r>
            <a:r>
              <a:rPr sz="1100" b="1" spc="229" dirty="0">
                <a:latin typeface="Calibri" panose="020F0502020204030204"/>
                <a:cs typeface="Calibri" panose="020F0502020204030204"/>
              </a:rPr>
              <a:t> </a:t>
            </a:r>
            <a:r>
              <a:rPr sz="1100" b="1" dirty="0">
                <a:latin typeface="Calibri" panose="020F0502020204030204"/>
                <a:cs typeface="Calibri" panose="020F0502020204030204"/>
              </a:rPr>
              <a:t>ΒΑΛΒΙΔΑ</a:t>
            </a:r>
            <a:r>
              <a:rPr sz="1100" b="1" spc="-10" dirty="0">
                <a:latin typeface="Calibri" panose="020F0502020204030204"/>
                <a:cs typeface="Calibri" panose="020F0502020204030204"/>
              </a:rPr>
              <a:t> </a:t>
            </a:r>
            <a:r>
              <a:rPr sz="1100" b="1" dirty="0">
                <a:latin typeface="Calibri" panose="020F0502020204030204"/>
                <a:cs typeface="Calibri" panose="020F0502020204030204"/>
              </a:rPr>
              <a:t>ΑΝΑΡΡΟΦΗΣΗΣ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ΚΛΕΙΝΕΙ.</a:t>
            </a:r>
            <a:r>
              <a:rPr sz="1100" b="1" spc="5" dirty="0">
                <a:latin typeface="Calibri" panose="020F0502020204030204"/>
                <a:cs typeface="Calibri" panose="020F0502020204030204"/>
              </a:rPr>
              <a:t> </a:t>
            </a:r>
            <a:r>
              <a:rPr sz="1100" b="1" dirty="0">
                <a:latin typeface="Calibri" panose="020F0502020204030204"/>
                <a:cs typeface="Calibri" panose="020F0502020204030204"/>
              </a:rPr>
              <a:t>ΤΟΤΕ</a:t>
            </a:r>
            <a:r>
              <a:rPr sz="1100" b="1" spc="-10" dirty="0">
                <a:latin typeface="Calibri" panose="020F0502020204030204"/>
                <a:cs typeface="Calibri" panose="020F0502020204030204"/>
              </a:rPr>
              <a:t> </a:t>
            </a:r>
            <a:r>
              <a:rPr sz="1100" b="1" dirty="0">
                <a:latin typeface="Calibri" panose="020F0502020204030204"/>
                <a:cs typeface="Calibri" panose="020F0502020204030204"/>
              </a:rPr>
              <a:t>ΑΡΧΙΖΕΙ</a:t>
            </a:r>
            <a:r>
              <a:rPr sz="1100" b="1" spc="5" dirty="0">
                <a:latin typeface="Calibri" panose="020F0502020204030204"/>
                <a:cs typeface="Calibri" panose="020F0502020204030204"/>
              </a:rPr>
              <a:t> </a:t>
            </a:r>
            <a:r>
              <a:rPr sz="1100" b="1" spc="-50" dirty="0">
                <a:latin typeface="Calibri" panose="020F0502020204030204"/>
                <a:cs typeface="Calibri" panose="020F0502020204030204"/>
              </a:rPr>
              <a:t>Η</a:t>
            </a:r>
            <a:r>
              <a:rPr sz="1100" b="1" dirty="0">
                <a:latin typeface="Calibri" panose="020F0502020204030204"/>
                <a:cs typeface="Calibri" panose="020F0502020204030204"/>
              </a:rPr>
              <a:t> ΕΓΧΥΣΗ</a:t>
            </a:r>
            <a:r>
              <a:rPr sz="1100" b="1" spc="-25" dirty="0">
                <a:latin typeface="Calibri" panose="020F0502020204030204"/>
                <a:cs typeface="Calibri" panose="020F0502020204030204"/>
              </a:rPr>
              <a:t> </a:t>
            </a:r>
            <a:r>
              <a:rPr sz="1100" b="1" dirty="0">
                <a:latin typeface="Calibri" panose="020F0502020204030204"/>
                <a:cs typeface="Calibri" panose="020F0502020204030204"/>
              </a:rPr>
              <a:t>ΚΑΙ</a:t>
            </a:r>
            <a:r>
              <a:rPr sz="1100" b="1" spc="-5" dirty="0">
                <a:latin typeface="Calibri" panose="020F0502020204030204"/>
                <a:cs typeface="Calibri" panose="020F0502020204030204"/>
              </a:rPr>
              <a:t> </a:t>
            </a:r>
            <a:r>
              <a:rPr sz="1100" b="1" spc="-20" dirty="0">
                <a:latin typeface="Calibri" panose="020F0502020204030204"/>
                <a:cs typeface="Calibri" panose="020F0502020204030204"/>
              </a:rPr>
              <a:t>ΤΑ</a:t>
            </a:r>
            <a:r>
              <a:rPr sz="1100" b="1" spc="-10" dirty="0">
                <a:latin typeface="Calibri" panose="020F0502020204030204"/>
                <a:cs typeface="Calibri" panose="020F0502020204030204"/>
              </a:rPr>
              <a:t> ΚΑΥΣΙΜΑ</a:t>
            </a:r>
            <a:r>
              <a:rPr sz="1100" b="1" spc="-5" dirty="0">
                <a:latin typeface="Calibri" panose="020F0502020204030204"/>
                <a:cs typeface="Calibri" panose="020F0502020204030204"/>
              </a:rPr>
              <a:t> </a:t>
            </a:r>
            <a:r>
              <a:rPr sz="1100" b="1" spc="-10" dirty="0">
                <a:latin typeface="Calibri" panose="020F0502020204030204"/>
                <a:cs typeface="Calibri" panose="020F0502020204030204"/>
              </a:rPr>
              <a:t>ΠΑΡΑΔΙΔΟΝΤΑΙ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ΜΕΣΩ</a:t>
            </a:r>
            <a:r>
              <a:rPr sz="1100" b="1" spc="-10" dirty="0">
                <a:latin typeface="Calibri" panose="020F0502020204030204"/>
                <a:cs typeface="Calibri" panose="020F0502020204030204"/>
              </a:rPr>
              <a:t> </a:t>
            </a:r>
            <a:r>
              <a:rPr sz="1100" b="1" dirty="0">
                <a:latin typeface="Calibri" panose="020F0502020204030204"/>
                <a:cs typeface="Calibri" panose="020F0502020204030204"/>
              </a:rPr>
              <a:t>ΜΙΑΣ</a:t>
            </a:r>
            <a:r>
              <a:rPr sz="1100" b="1" spc="-20" dirty="0">
                <a:latin typeface="Calibri" panose="020F0502020204030204"/>
                <a:cs typeface="Calibri" panose="020F0502020204030204"/>
              </a:rPr>
              <a:t> </a:t>
            </a:r>
            <a:r>
              <a:rPr sz="1100" b="1" dirty="0">
                <a:latin typeface="Calibri" panose="020F0502020204030204"/>
                <a:cs typeface="Calibri" panose="020F0502020204030204"/>
              </a:rPr>
              <a:t>ΑΝΕΠΙΣΤΡΟΦΗ</a:t>
            </a:r>
            <a:r>
              <a:rPr sz="1100" b="1" spc="-15" dirty="0">
                <a:latin typeface="Calibri" panose="020F0502020204030204"/>
                <a:cs typeface="Calibri" panose="020F0502020204030204"/>
              </a:rPr>
              <a:t> </a:t>
            </a:r>
            <a:r>
              <a:rPr sz="1100" b="1" dirty="0">
                <a:latin typeface="Calibri" panose="020F0502020204030204"/>
                <a:cs typeface="Calibri" panose="020F0502020204030204"/>
              </a:rPr>
              <a:t>ΒΑΛΒΙΔΑ </a:t>
            </a:r>
            <a:r>
              <a:rPr sz="1100" b="1" spc="-10" dirty="0">
                <a:latin typeface="Calibri" panose="020F0502020204030204"/>
                <a:cs typeface="Calibri" panose="020F0502020204030204"/>
              </a:rPr>
              <a:t>ΣΤΟΥΣ</a:t>
            </a:r>
            <a:r>
              <a:rPr sz="1100" b="1" spc="-20" dirty="0">
                <a:latin typeface="Calibri" panose="020F0502020204030204"/>
                <a:cs typeface="Calibri" panose="020F0502020204030204"/>
              </a:rPr>
              <a:t> </a:t>
            </a:r>
            <a:r>
              <a:rPr sz="1100" b="1" dirty="0">
                <a:latin typeface="Calibri" panose="020F0502020204030204"/>
                <a:cs typeface="Calibri" panose="020F0502020204030204"/>
              </a:rPr>
              <a:t>ΕΓΧΥΤΗΡΕΣ.</a:t>
            </a:r>
            <a:r>
              <a:rPr sz="1100" b="1" spc="-5" dirty="0">
                <a:latin typeface="Calibri" panose="020F0502020204030204"/>
                <a:cs typeface="Calibri" panose="020F0502020204030204"/>
              </a:rPr>
              <a:t> </a:t>
            </a:r>
            <a:r>
              <a:rPr sz="1100" b="1" dirty="0">
                <a:latin typeface="Calibri" panose="020F0502020204030204"/>
                <a:cs typeface="Calibri" panose="020F0502020204030204"/>
              </a:rPr>
              <a:t>ΚΑΘΩΣ</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ΤΟ</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ΕΜΒΟΛΟ</a:t>
            </a:r>
            <a:r>
              <a:rPr sz="1100" b="1" spc="-5" dirty="0">
                <a:latin typeface="Calibri" panose="020F0502020204030204"/>
                <a:cs typeface="Calibri" panose="020F0502020204030204"/>
              </a:rPr>
              <a:t> </a:t>
            </a:r>
            <a:r>
              <a:rPr sz="1100" b="1" dirty="0">
                <a:latin typeface="Calibri" panose="020F0502020204030204"/>
                <a:cs typeface="Calibri" panose="020F0502020204030204"/>
              </a:rPr>
              <a:t>ΣΥΝΕΧΙΖΕΙ</a:t>
            </a:r>
            <a:r>
              <a:rPr sz="1100" b="1" spc="-5" dirty="0">
                <a:latin typeface="Calibri" panose="020F0502020204030204"/>
                <a:cs typeface="Calibri" panose="020F0502020204030204"/>
              </a:rPr>
              <a:t> </a:t>
            </a:r>
            <a:r>
              <a:rPr sz="1100" b="1" spc="-25" dirty="0">
                <a:latin typeface="Calibri" panose="020F0502020204030204"/>
                <a:cs typeface="Calibri" panose="020F0502020204030204"/>
              </a:rPr>
              <a:t>ΝΑ</a:t>
            </a:r>
            <a:r>
              <a:rPr sz="1100" b="1" spc="500" dirty="0">
                <a:latin typeface="Calibri" panose="020F0502020204030204"/>
                <a:cs typeface="Calibri" panose="020F0502020204030204"/>
              </a:rPr>
              <a:t> </a:t>
            </a:r>
            <a:r>
              <a:rPr sz="1100" b="1" spc="-10" dirty="0">
                <a:latin typeface="Calibri" panose="020F0502020204030204"/>
                <a:cs typeface="Calibri" panose="020F0502020204030204"/>
              </a:rPr>
              <a:t>ΚΙΝΕΙΤΑΙ</a:t>
            </a:r>
            <a:r>
              <a:rPr sz="1100" b="1" dirty="0">
                <a:latin typeface="Calibri" panose="020F0502020204030204"/>
                <a:cs typeface="Calibri" panose="020F0502020204030204"/>
              </a:rPr>
              <a:t> ΠΡΟΣ</a:t>
            </a:r>
            <a:r>
              <a:rPr sz="1100" b="1" spc="-5" dirty="0">
                <a:latin typeface="Calibri" panose="020F0502020204030204"/>
                <a:cs typeface="Calibri" panose="020F0502020204030204"/>
              </a:rPr>
              <a:t> </a:t>
            </a:r>
            <a:r>
              <a:rPr sz="1100" b="1" spc="-20" dirty="0">
                <a:latin typeface="Calibri" panose="020F0502020204030204"/>
                <a:cs typeface="Calibri" panose="020F0502020204030204"/>
              </a:rPr>
              <a:t>ΤΑ</a:t>
            </a:r>
            <a:r>
              <a:rPr sz="1100" b="1" spc="-5" dirty="0">
                <a:latin typeface="Calibri" panose="020F0502020204030204"/>
                <a:cs typeface="Calibri" panose="020F0502020204030204"/>
              </a:rPr>
              <a:t> </a:t>
            </a:r>
            <a:r>
              <a:rPr sz="1100" b="1" dirty="0">
                <a:latin typeface="Calibri" panose="020F0502020204030204"/>
                <a:cs typeface="Calibri" panose="020F0502020204030204"/>
              </a:rPr>
              <a:t>ΠΑΝΩ, ΤΟ</a:t>
            </a:r>
            <a:r>
              <a:rPr sz="1100" b="1" spc="-10" dirty="0">
                <a:latin typeface="Calibri" panose="020F0502020204030204"/>
                <a:cs typeface="Calibri" panose="020F0502020204030204"/>
              </a:rPr>
              <a:t> </a:t>
            </a:r>
            <a:r>
              <a:rPr sz="1100" b="1" dirty="0">
                <a:latin typeface="Calibri" panose="020F0502020204030204"/>
                <a:cs typeface="Calibri" panose="020F0502020204030204"/>
              </a:rPr>
              <a:t>ΩΣΤΗΡΙΟ</a:t>
            </a:r>
            <a:r>
              <a:rPr sz="1100" b="1" spc="5" dirty="0">
                <a:latin typeface="Calibri" panose="020F0502020204030204"/>
                <a:cs typeface="Calibri" panose="020F0502020204030204"/>
              </a:rPr>
              <a:t> </a:t>
            </a:r>
            <a:r>
              <a:rPr sz="1100" b="1" dirty="0">
                <a:latin typeface="Calibri" panose="020F0502020204030204"/>
                <a:cs typeface="Calibri" panose="020F0502020204030204"/>
              </a:rPr>
              <a:t>ΤΗΣ</a:t>
            </a:r>
            <a:r>
              <a:rPr sz="1100" b="1" spc="-5" dirty="0">
                <a:latin typeface="Calibri" panose="020F0502020204030204"/>
                <a:cs typeface="Calibri" panose="020F0502020204030204"/>
              </a:rPr>
              <a:t> </a:t>
            </a:r>
            <a:r>
              <a:rPr sz="1100" b="1" dirty="0">
                <a:latin typeface="Calibri" panose="020F0502020204030204"/>
                <a:cs typeface="Calibri" panose="020F0502020204030204"/>
              </a:rPr>
              <a:t>ΒΑΛΒΙΔΑΣ</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a:t>
            </a:r>
            <a:r>
              <a:rPr sz="1100" b="1" spc="-5" dirty="0">
                <a:latin typeface="Calibri" panose="020F0502020204030204"/>
                <a:cs typeface="Calibri" panose="020F0502020204030204"/>
              </a:rPr>
              <a:t> </a:t>
            </a:r>
            <a:r>
              <a:rPr sz="1100" b="1" dirty="0">
                <a:latin typeface="Calibri" panose="020F0502020204030204"/>
                <a:cs typeface="Calibri" panose="020F0502020204030204"/>
              </a:rPr>
              <a:t>ΘΑ</a:t>
            </a:r>
            <a:r>
              <a:rPr sz="1100" b="1" spc="-5" dirty="0">
                <a:latin typeface="Calibri" panose="020F0502020204030204"/>
                <a:cs typeface="Calibri" panose="020F0502020204030204"/>
              </a:rPr>
              <a:t> </a:t>
            </a:r>
            <a:r>
              <a:rPr sz="1100" b="1" dirty="0">
                <a:latin typeface="Calibri" panose="020F0502020204030204"/>
                <a:cs typeface="Calibri" panose="020F0502020204030204"/>
              </a:rPr>
              <a:t>ΑΝΟΙΞΕΙ ΤΗ ΒΑΛΒΙΔΑ</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 ΤΟΤΕ</a:t>
            </a:r>
            <a:r>
              <a:rPr sz="1100" b="1" spc="-5" dirty="0">
                <a:latin typeface="Calibri" panose="020F0502020204030204"/>
                <a:cs typeface="Calibri" panose="020F0502020204030204"/>
              </a:rPr>
              <a:t> </a:t>
            </a:r>
            <a:r>
              <a:rPr sz="1100" b="1" dirty="0">
                <a:latin typeface="Calibri" panose="020F0502020204030204"/>
                <a:cs typeface="Calibri" panose="020F0502020204030204"/>
              </a:rPr>
              <a:t>Η</a:t>
            </a:r>
            <a:r>
              <a:rPr sz="1100" b="1" spc="-5" dirty="0">
                <a:latin typeface="Calibri" panose="020F0502020204030204"/>
                <a:cs typeface="Calibri" panose="020F0502020204030204"/>
              </a:rPr>
              <a:t> </a:t>
            </a:r>
            <a:r>
              <a:rPr sz="1100" b="1" dirty="0">
                <a:latin typeface="Calibri" panose="020F0502020204030204"/>
                <a:cs typeface="Calibri" panose="020F0502020204030204"/>
              </a:rPr>
              <a:t>ΠΙΕΣΗ </a:t>
            </a:r>
            <a:r>
              <a:rPr sz="1100" b="1" spc="-20" dirty="0">
                <a:latin typeface="Calibri" panose="020F0502020204030204"/>
                <a:cs typeface="Calibri" panose="020F0502020204030204"/>
              </a:rPr>
              <a:t>ΠΑΝΩ</a:t>
            </a:r>
            <a:endParaRPr sz="1100">
              <a:latin typeface="Calibri" panose="020F0502020204030204"/>
              <a:cs typeface="Calibri" panose="020F0502020204030204"/>
            </a:endParaRPr>
          </a:p>
          <a:p>
            <a:pPr marL="12700">
              <a:lnSpc>
                <a:spcPts val="1265"/>
              </a:lnSpc>
            </a:pPr>
            <a:r>
              <a:rPr sz="1100" b="1" dirty="0">
                <a:latin typeface="Calibri" panose="020F0502020204030204"/>
                <a:cs typeface="Calibri" panose="020F0502020204030204"/>
              </a:rPr>
              <a:t>ΑΠΟ</a:t>
            </a:r>
            <a:r>
              <a:rPr sz="1100" b="1" spc="-20" dirty="0">
                <a:latin typeface="Calibri" panose="020F0502020204030204"/>
                <a:cs typeface="Calibri" panose="020F0502020204030204"/>
              </a:rPr>
              <a:t> </a:t>
            </a:r>
            <a:r>
              <a:rPr sz="1100" b="1" dirty="0">
                <a:latin typeface="Calibri" panose="020F0502020204030204"/>
                <a:cs typeface="Calibri" panose="020F0502020204030204"/>
              </a:rPr>
              <a:t>ΤΟ</a:t>
            </a:r>
            <a:r>
              <a:rPr sz="1100" b="1" spc="-10" dirty="0">
                <a:latin typeface="Calibri" panose="020F0502020204030204"/>
                <a:cs typeface="Calibri" panose="020F0502020204030204"/>
              </a:rPr>
              <a:t> </a:t>
            </a:r>
            <a:r>
              <a:rPr sz="1100" b="1" dirty="0">
                <a:latin typeface="Calibri" panose="020F0502020204030204"/>
                <a:cs typeface="Calibri" panose="020F0502020204030204"/>
              </a:rPr>
              <a:t>ΕΜΒΟΛΟ</a:t>
            </a:r>
            <a:r>
              <a:rPr sz="1100" b="1" spc="-15" dirty="0">
                <a:latin typeface="Calibri" panose="020F0502020204030204"/>
                <a:cs typeface="Calibri" panose="020F0502020204030204"/>
              </a:rPr>
              <a:t> </a:t>
            </a:r>
            <a:r>
              <a:rPr sz="1100" b="1" dirty="0">
                <a:latin typeface="Calibri" panose="020F0502020204030204"/>
                <a:cs typeface="Calibri" panose="020F0502020204030204"/>
              </a:rPr>
              <a:t>ΘΑ</a:t>
            </a:r>
            <a:r>
              <a:rPr sz="1100" b="1" spc="-5" dirty="0">
                <a:latin typeface="Calibri" panose="020F0502020204030204"/>
                <a:cs typeface="Calibri" panose="020F0502020204030204"/>
              </a:rPr>
              <a:t> </a:t>
            </a:r>
            <a:r>
              <a:rPr sz="1100" b="1" dirty="0">
                <a:latin typeface="Calibri" panose="020F0502020204030204"/>
                <a:cs typeface="Calibri" panose="020F0502020204030204"/>
              </a:rPr>
              <a:t>ΠΕΣΕΙ</a:t>
            </a:r>
            <a:r>
              <a:rPr sz="1100" b="1" spc="-10" dirty="0">
                <a:latin typeface="Calibri" panose="020F0502020204030204"/>
                <a:cs typeface="Calibri" panose="020F0502020204030204"/>
              </a:rPr>
              <a:t> </a:t>
            </a:r>
            <a:r>
              <a:rPr sz="1100" b="1" dirty="0">
                <a:latin typeface="Calibri" panose="020F0502020204030204"/>
                <a:cs typeface="Calibri" panose="020F0502020204030204"/>
              </a:rPr>
              <a:t>ΚΑΙ</a:t>
            </a:r>
            <a:r>
              <a:rPr sz="1100" b="1" spc="-5" dirty="0">
                <a:latin typeface="Calibri" panose="020F0502020204030204"/>
                <a:cs typeface="Calibri" panose="020F0502020204030204"/>
              </a:rPr>
              <a:t> </a:t>
            </a:r>
            <a:r>
              <a:rPr sz="1100" b="1" dirty="0">
                <a:latin typeface="Calibri" panose="020F0502020204030204"/>
                <a:cs typeface="Calibri" panose="020F0502020204030204"/>
              </a:rPr>
              <a:t>Η</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ΕΓΧΥΣΗ</a:t>
            </a:r>
            <a:r>
              <a:rPr sz="1100" b="1" spc="-15" dirty="0">
                <a:latin typeface="Calibri" panose="020F0502020204030204"/>
                <a:cs typeface="Calibri" panose="020F0502020204030204"/>
              </a:rPr>
              <a:t> </a:t>
            </a:r>
            <a:r>
              <a:rPr sz="1100" b="1" dirty="0">
                <a:latin typeface="Calibri" panose="020F0502020204030204"/>
                <a:cs typeface="Calibri" panose="020F0502020204030204"/>
              </a:rPr>
              <a:t>ΘΑ </a:t>
            </a:r>
            <a:r>
              <a:rPr sz="1100" b="1" spc="-10" dirty="0">
                <a:latin typeface="Calibri" panose="020F0502020204030204"/>
                <a:cs typeface="Calibri" panose="020F0502020204030204"/>
              </a:rPr>
              <a:t>ΣΤΑΜΑΤΗΣΕΙ.</a:t>
            </a:r>
            <a:endParaRPr sz="1100">
              <a:latin typeface="Calibri" panose="020F0502020204030204"/>
              <a:cs typeface="Calibri" panose="020F0502020204030204"/>
            </a:endParaRPr>
          </a:p>
          <a:p>
            <a:pPr>
              <a:lnSpc>
                <a:spcPct val="100000"/>
              </a:lnSpc>
              <a:spcBef>
                <a:spcPts val="35"/>
              </a:spcBef>
            </a:pPr>
            <a:endParaRPr sz="1050">
              <a:latin typeface="Calibri" panose="020F0502020204030204"/>
              <a:cs typeface="Calibri" panose="020F0502020204030204"/>
            </a:endParaRPr>
          </a:p>
          <a:p>
            <a:pPr marL="12700" marR="12065">
              <a:lnSpc>
                <a:spcPct val="100000"/>
              </a:lnSpc>
            </a:pPr>
            <a:r>
              <a:rPr sz="1100" b="1" dirty="0">
                <a:latin typeface="Calibri" panose="020F0502020204030204"/>
                <a:cs typeface="Calibri" panose="020F0502020204030204"/>
              </a:rPr>
              <a:t>Η</a:t>
            </a:r>
            <a:r>
              <a:rPr sz="1100" b="1" spc="-25" dirty="0">
                <a:latin typeface="Calibri" panose="020F0502020204030204"/>
                <a:cs typeface="Calibri" panose="020F0502020204030204"/>
              </a:rPr>
              <a:t> </a:t>
            </a:r>
            <a:r>
              <a:rPr sz="1100" b="1" spc="-10" dirty="0">
                <a:latin typeface="Calibri" panose="020F0502020204030204"/>
                <a:cs typeface="Calibri" panose="020F0502020204030204"/>
              </a:rPr>
              <a:t>ΠΟΣΟΤΗΤΑ </a:t>
            </a:r>
            <a:r>
              <a:rPr sz="1100" b="1" dirty="0">
                <a:latin typeface="Calibri" panose="020F0502020204030204"/>
                <a:cs typeface="Calibri" panose="020F0502020204030204"/>
              </a:rPr>
              <a:t>ΤΩΝ</a:t>
            </a:r>
            <a:r>
              <a:rPr sz="1100" b="1" spc="-10" dirty="0">
                <a:latin typeface="Calibri" panose="020F0502020204030204"/>
                <a:cs typeface="Calibri" panose="020F0502020204030204"/>
              </a:rPr>
              <a:t> </a:t>
            </a:r>
            <a:r>
              <a:rPr sz="1100" b="1" dirty="0">
                <a:latin typeface="Calibri" panose="020F0502020204030204"/>
                <a:cs typeface="Calibri" panose="020F0502020204030204"/>
              </a:rPr>
              <a:t>ΠΑΡΕΧΟΜΕΝΩΝ</a:t>
            </a:r>
            <a:r>
              <a:rPr sz="1100" b="1" spc="-15" dirty="0">
                <a:latin typeface="Calibri" panose="020F0502020204030204"/>
                <a:cs typeface="Calibri" panose="020F0502020204030204"/>
              </a:rPr>
              <a:t> </a:t>
            </a:r>
            <a:r>
              <a:rPr sz="1100" b="1" spc="-10" dirty="0">
                <a:latin typeface="Calibri" panose="020F0502020204030204"/>
                <a:cs typeface="Calibri" panose="020F0502020204030204"/>
              </a:rPr>
              <a:t>ΚΑΥΣΙΜΩΝ </a:t>
            </a:r>
            <a:r>
              <a:rPr sz="1100" b="1" dirty="0">
                <a:latin typeface="Calibri" panose="020F0502020204030204"/>
                <a:cs typeface="Calibri" panose="020F0502020204030204"/>
              </a:rPr>
              <a:t>ΜΠΟΡΕΙ</a:t>
            </a:r>
            <a:r>
              <a:rPr sz="1100" b="1" spc="-5" dirty="0">
                <a:latin typeface="Calibri" panose="020F0502020204030204"/>
                <a:cs typeface="Calibri" panose="020F0502020204030204"/>
              </a:rPr>
              <a:t> </a:t>
            </a:r>
            <a:r>
              <a:rPr sz="1100" b="1" dirty="0">
                <a:latin typeface="Calibri" panose="020F0502020204030204"/>
                <a:cs typeface="Calibri" panose="020F0502020204030204"/>
              </a:rPr>
              <a:t>ΝΑ</a:t>
            </a:r>
            <a:r>
              <a:rPr sz="1100" b="1" spc="-5" dirty="0">
                <a:latin typeface="Calibri" panose="020F0502020204030204"/>
                <a:cs typeface="Calibri" panose="020F0502020204030204"/>
              </a:rPr>
              <a:t> </a:t>
            </a:r>
            <a:r>
              <a:rPr sz="1100" b="1" dirty="0">
                <a:latin typeface="Calibri" panose="020F0502020204030204"/>
                <a:cs typeface="Calibri" panose="020F0502020204030204"/>
              </a:rPr>
              <a:t>ΕΛΕΓΧΘΕΙ</a:t>
            </a:r>
            <a:r>
              <a:rPr sz="1100" b="1" spc="-5" dirty="0">
                <a:latin typeface="Calibri" panose="020F0502020204030204"/>
                <a:cs typeface="Calibri" panose="020F0502020204030204"/>
              </a:rPr>
              <a:t> </a:t>
            </a:r>
            <a:r>
              <a:rPr sz="1100" b="1" dirty="0">
                <a:latin typeface="Calibri" panose="020F0502020204030204"/>
                <a:cs typeface="Calibri" panose="020F0502020204030204"/>
              </a:rPr>
              <a:t>ΜΕ</a:t>
            </a:r>
            <a:r>
              <a:rPr sz="1100" b="1" spc="-10" dirty="0">
                <a:latin typeface="Calibri" panose="020F0502020204030204"/>
                <a:cs typeface="Calibri" panose="020F0502020204030204"/>
              </a:rPr>
              <a:t> </a:t>
            </a:r>
            <a:r>
              <a:rPr sz="1100" b="1" dirty="0">
                <a:latin typeface="Calibri" panose="020F0502020204030204"/>
                <a:cs typeface="Calibri" panose="020F0502020204030204"/>
              </a:rPr>
              <a:t>ΤΗΝ</a:t>
            </a:r>
            <a:r>
              <a:rPr sz="1100" b="1" spc="-15" dirty="0">
                <a:latin typeface="Calibri" panose="020F0502020204030204"/>
                <a:cs typeface="Calibri" panose="020F0502020204030204"/>
              </a:rPr>
              <a:t> </a:t>
            </a:r>
            <a:r>
              <a:rPr sz="1100" b="1" dirty="0">
                <a:latin typeface="Calibri" panose="020F0502020204030204"/>
                <a:cs typeface="Calibri" panose="020F0502020204030204"/>
              </a:rPr>
              <a:t>ΑΛΛΑΓΗ</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ΤΗΣ</a:t>
            </a:r>
            <a:r>
              <a:rPr sz="1100" b="1" spc="-10" dirty="0">
                <a:latin typeface="Calibri" panose="020F0502020204030204"/>
                <a:cs typeface="Calibri" panose="020F0502020204030204"/>
              </a:rPr>
              <a:t> ΑΠΟΣΤΑΣΗΣ</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ΤΟΥ</a:t>
            </a:r>
            <a:r>
              <a:rPr sz="1100" b="1" spc="-5" dirty="0">
                <a:latin typeface="Calibri" panose="020F0502020204030204"/>
                <a:cs typeface="Calibri" panose="020F0502020204030204"/>
              </a:rPr>
              <a:t> </a:t>
            </a:r>
            <a:r>
              <a:rPr sz="1100" b="1" dirty="0">
                <a:latin typeface="Calibri" panose="020F0502020204030204"/>
                <a:cs typeface="Calibri" panose="020F0502020204030204"/>
              </a:rPr>
              <a:t>ΩΣΤΗΡΙΟΥ</a:t>
            </a:r>
            <a:r>
              <a:rPr sz="1100" b="1" spc="-5" dirty="0">
                <a:latin typeface="Calibri" panose="020F0502020204030204"/>
                <a:cs typeface="Calibri" panose="020F0502020204030204"/>
              </a:rPr>
              <a:t> </a:t>
            </a:r>
            <a:r>
              <a:rPr sz="1100" b="1" dirty="0">
                <a:latin typeface="Calibri" panose="020F0502020204030204"/>
                <a:cs typeface="Calibri" panose="020F0502020204030204"/>
              </a:rPr>
              <a:t>ΑΞΟΝΑ</a:t>
            </a:r>
            <a:r>
              <a:rPr sz="1100" b="1" spc="-5" dirty="0">
                <a:latin typeface="Calibri" panose="020F0502020204030204"/>
                <a:cs typeface="Calibri" panose="020F0502020204030204"/>
              </a:rPr>
              <a:t> </a:t>
            </a:r>
            <a:r>
              <a:rPr sz="1100" b="1" dirty="0">
                <a:latin typeface="Calibri" panose="020F0502020204030204"/>
                <a:cs typeface="Calibri" panose="020F0502020204030204"/>
              </a:rPr>
              <a:t>ΓΙΑ ΤΟ</a:t>
            </a:r>
            <a:r>
              <a:rPr sz="1100" b="1" spc="-15" dirty="0">
                <a:latin typeface="Calibri" panose="020F0502020204030204"/>
                <a:cs typeface="Calibri" panose="020F0502020204030204"/>
              </a:rPr>
              <a:t> </a:t>
            </a:r>
            <a:r>
              <a:rPr sz="1100" b="1" spc="-10" dirty="0">
                <a:latin typeface="Calibri" panose="020F0502020204030204"/>
                <a:cs typeface="Calibri" panose="020F0502020204030204"/>
              </a:rPr>
              <a:t>ΜΟΧΛΟ </a:t>
            </a:r>
            <a:r>
              <a:rPr sz="1100" b="1" dirty="0">
                <a:latin typeface="Calibri" panose="020F0502020204030204"/>
                <a:cs typeface="Calibri" panose="020F0502020204030204"/>
              </a:rPr>
              <a:t>ΤΗΣ</a:t>
            </a:r>
            <a:r>
              <a:rPr sz="1100" b="1" spc="-20" dirty="0">
                <a:latin typeface="Calibri" panose="020F0502020204030204"/>
                <a:cs typeface="Calibri" panose="020F0502020204030204"/>
              </a:rPr>
              <a:t> </a:t>
            </a:r>
            <a:r>
              <a:rPr sz="1100" b="1" dirty="0">
                <a:latin typeface="Calibri" panose="020F0502020204030204"/>
                <a:cs typeface="Calibri" panose="020F0502020204030204"/>
              </a:rPr>
              <a:t>ΒΑΛΒΙΔΑΣ</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 </a:t>
            </a:r>
            <a:r>
              <a:rPr sz="1100" b="1" spc="-20" dirty="0">
                <a:latin typeface="Calibri" panose="020F0502020204030204"/>
                <a:cs typeface="Calibri" panose="020F0502020204030204"/>
              </a:rPr>
              <a:t>ΑΥΤΟ</a:t>
            </a:r>
            <a:r>
              <a:rPr sz="1100" b="1" spc="-5" dirty="0">
                <a:latin typeface="Calibri" panose="020F0502020204030204"/>
                <a:cs typeface="Calibri" panose="020F0502020204030204"/>
              </a:rPr>
              <a:t> </a:t>
            </a:r>
            <a:r>
              <a:rPr sz="1100" b="1" dirty="0">
                <a:latin typeface="Calibri" panose="020F0502020204030204"/>
                <a:cs typeface="Calibri" panose="020F0502020204030204"/>
              </a:rPr>
              <a:t>ΘΑ</a:t>
            </a:r>
            <a:r>
              <a:rPr sz="1100" b="1" spc="-5" dirty="0">
                <a:latin typeface="Calibri" panose="020F0502020204030204"/>
                <a:cs typeface="Calibri" panose="020F0502020204030204"/>
              </a:rPr>
              <a:t> </a:t>
            </a:r>
            <a:r>
              <a:rPr sz="1100" b="1" dirty="0">
                <a:latin typeface="Calibri" panose="020F0502020204030204"/>
                <a:cs typeface="Calibri" panose="020F0502020204030204"/>
              </a:rPr>
              <a:t>ΠΡΟΚΑΛΕΣΕΙ ΤΗ</a:t>
            </a:r>
            <a:r>
              <a:rPr sz="1100" b="1" spc="-10" dirty="0">
                <a:latin typeface="Calibri" panose="020F0502020204030204"/>
                <a:cs typeface="Calibri" panose="020F0502020204030204"/>
              </a:rPr>
              <a:t> </a:t>
            </a:r>
            <a:r>
              <a:rPr sz="1100" b="1" dirty="0">
                <a:latin typeface="Calibri" panose="020F0502020204030204"/>
                <a:cs typeface="Calibri" panose="020F0502020204030204"/>
              </a:rPr>
              <a:t>ΒΑΛΒΙΔΑ</a:t>
            </a:r>
            <a:r>
              <a:rPr sz="1100" b="1" spc="-5" dirty="0">
                <a:latin typeface="Calibri" panose="020F0502020204030204"/>
                <a:cs typeface="Calibri" panose="020F0502020204030204"/>
              </a:rPr>
              <a:t> </a:t>
            </a:r>
            <a:r>
              <a:rPr sz="1100" b="1" dirty="0">
                <a:latin typeface="Calibri" panose="020F0502020204030204"/>
                <a:cs typeface="Calibri" panose="020F0502020204030204"/>
              </a:rPr>
              <a:t>ΔΙΑΦΥΓΗΣ</a:t>
            </a:r>
            <a:r>
              <a:rPr sz="1100" b="1" spc="-5" dirty="0">
                <a:latin typeface="Calibri" panose="020F0502020204030204"/>
                <a:cs typeface="Calibri" panose="020F0502020204030204"/>
              </a:rPr>
              <a:t> </a:t>
            </a:r>
            <a:r>
              <a:rPr sz="1100" b="1" dirty="0">
                <a:latin typeface="Calibri" panose="020F0502020204030204"/>
                <a:cs typeface="Calibri" panose="020F0502020204030204"/>
              </a:rPr>
              <a:t>ΝΑ ΑΝΟΙΞΕΙ</a:t>
            </a:r>
            <a:r>
              <a:rPr sz="1100" b="1" spc="10" dirty="0">
                <a:latin typeface="Calibri" panose="020F0502020204030204"/>
                <a:cs typeface="Calibri" panose="020F0502020204030204"/>
              </a:rPr>
              <a:t> </a:t>
            </a:r>
            <a:r>
              <a:rPr sz="1100" b="1" dirty="0">
                <a:latin typeface="Calibri" panose="020F0502020204030204"/>
                <a:cs typeface="Calibri" panose="020F0502020204030204"/>
              </a:rPr>
              <a:t>ΝΩΡΙΤΕΡΑ</a:t>
            </a:r>
            <a:r>
              <a:rPr sz="1100" b="1" spc="5" dirty="0">
                <a:latin typeface="Calibri" panose="020F0502020204030204"/>
                <a:cs typeface="Calibri" panose="020F0502020204030204"/>
              </a:rPr>
              <a:t> </a:t>
            </a:r>
            <a:r>
              <a:rPr sz="1100" b="1" dirty="0">
                <a:latin typeface="Calibri" panose="020F0502020204030204"/>
                <a:cs typeface="Calibri" panose="020F0502020204030204"/>
              </a:rPr>
              <a:t>Η</a:t>
            </a:r>
            <a:r>
              <a:rPr sz="1100" b="1" spc="-10" dirty="0">
                <a:latin typeface="Calibri" panose="020F0502020204030204"/>
                <a:cs typeface="Calibri" panose="020F0502020204030204"/>
              </a:rPr>
              <a:t> ΑΡΓΟΤΕΡΑ.</a:t>
            </a:r>
            <a:endParaRPr sz="1100">
              <a:latin typeface="Calibri" panose="020F0502020204030204"/>
              <a:cs typeface="Calibri" panose="020F0502020204030204"/>
            </a:endParaRPr>
          </a:p>
          <a:p>
            <a:pPr>
              <a:lnSpc>
                <a:spcPct val="100000"/>
              </a:lnSpc>
              <a:spcBef>
                <a:spcPts val="30"/>
              </a:spcBef>
            </a:pPr>
            <a:endParaRPr sz="1050">
              <a:latin typeface="Calibri" panose="020F0502020204030204"/>
              <a:cs typeface="Calibri" panose="020F0502020204030204"/>
            </a:endParaRPr>
          </a:p>
          <a:p>
            <a:pPr marL="12700" marR="1181100">
              <a:lnSpc>
                <a:spcPct val="100000"/>
              </a:lnSpc>
            </a:pPr>
            <a:r>
              <a:rPr sz="1100" b="1" spc="-10" dirty="0">
                <a:latin typeface="Calibri" panose="020F0502020204030204"/>
                <a:cs typeface="Calibri" panose="020F0502020204030204"/>
              </a:rPr>
              <a:t>ΜΕΤΑΒΑΛΛΟΝΤΑΣ</a:t>
            </a:r>
            <a:r>
              <a:rPr sz="1100" b="1" spc="-20" dirty="0">
                <a:latin typeface="Calibri" panose="020F0502020204030204"/>
                <a:cs typeface="Calibri" panose="020F0502020204030204"/>
              </a:rPr>
              <a:t> </a:t>
            </a:r>
            <a:r>
              <a:rPr sz="1100" b="1" dirty="0">
                <a:latin typeface="Calibri" panose="020F0502020204030204"/>
                <a:cs typeface="Calibri" panose="020F0502020204030204"/>
              </a:rPr>
              <a:t>ΤΗ</a:t>
            </a:r>
            <a:r>
              <a:rPr sz="1100" b="1" spc="-25" dirty="0">
                <a:latin typeface="Calibri" panose="020F0502020204030204"/>
                <a:cs typeface="Calibri" panose="020F0502020204030204"/>
              </a:rPr>
              <a:t> </a:t>
            </a:r>
            <a:r>
              <a:rPr sz="1100" b="1" dirty="0">
                <a:latin typeface="Calibri" panose="020F0502020204030204"/>
                <a:cs typeface="Calibri" panose="020F0502020204030204"/>
              </a:rPr>
              <a:t>ΘΕΣΗ</a:t>
            </a:r>
            <a:r>
              <a:rPr sz="1100" b="1" spc="-15" dirty="0">
                <a:latin typeface="Calibri" panose="020F0502020204030204"/>
                <a:cs typeface="Calibri" panose="020F0502020204030204"/>
              </a:rPr>
              <a:t> </a:t>
            </a:r>
            <a:r>
              <a:rPr sz="1100" b="1" dirty="0">
                <a:latin typeface="Calibri" panose="020F0502020204030204"/>
                <a:cs typeface="Calibri" panose="020F0502020204030204"/>
              </a:rPr>
              <a:t>ΤΟΥ</a:t>
            </a:r>
            <a:r>
              <a:rPr sz="1100" b="1" spc="-15" dirty="0">
                <a:latin typeface="Calibri" panose="020F0502020204030204"/>
                <a:cs typeface="Calibri" panose="020F0502020204030204"/>
              </a:rPr>
              <a:t> </a:t>
            </a:r>
            <a:r>
              <a:rPr sz="1100" b="1" dirty="0">
                <a:latin typeface="Calibri" panose="020F0502020204030204"/>
                <a:cs typeface="Calibri" panose="020F0502020204030204"/>
              </a:rPr>
              <a:t>ΠΕΡΙΣΡΕΦΟΜΕΝΟΥ</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ΕΚΚΕΝΤΡΟΥ</a:t>
            </a:r>
            <a:r>
              <a:rPr sz="1100" b="1" spc="-15" dirty="0">
                <a:latin typeface="Calibri" panose="020F0502020204030204"/>
                <a:cs typeface="Calibri" panose="020F0502020204030204"/>
              </a:rPr>
              <a:t> </a:t>
            </a:r>
            <a:r>
              <a:rPr sz="1100" b="1" spc="-10" dirty="0">
                <a:latin typeface="Calibri" panose="020F0502020204030204"/>
                <a:cs typeface="Calibri" panose="020F0502020204030204"/>
              </a:rPr>
              <a:t>ΜΟΧΛΟΥ </a:t>
            </a:r>
            <a:r>
              <a:rPr sz="1100" b="1" dirty="0">
                <a:latin typeface="Calibri" panose="020F0502020204030204"/>
                <a:cs typeface="Calibri" panose="020F0502020204030204"/>
              </a:rPr>
              <a:t>ΤΗΣ</a:t>
            </a:r>
            <a:r>
              <a:rPr sz="1100" b="1" spc="-20" dirty="0">
                <a:latin typeface="Calibri" panose="020F0502020204030204"/>
                <a:cs typeface="Calibri" panose="020F0502020204030204"/>
              </a:rPr>
              <a:t> </a:t>
            </a:r>
            <a:r>
              <a:rPr sz="1100" b="1" dirty="0">
                <a:latin typeface="Calibri" panose="020F0502020204030204"/>
                <a:cs typeface="Calibri" panose="020F0502020204030204"/>
              </a:rPr>
              <a:t>ΒΑΛΒΙΔΑΣ</a:t>
            </a:r>
            <a:r>
              <a:rPr sz="1100" b="1" spc="210" dirty="0">
                <a:latin typeface="Calibri" panose="020F0502020204030204"/>
                <a:cs typeface="Calibri" panose="020F0502020204030204"/>
              </a:rPr>
              <a:t> </a:t>
            </a:r>
            <a:r>
              <a:rPr sz="1100" b="1" dirty="0">
                <a:latin typeface="Calibri" panose="020F0502020204030204"/>
                <a:cs typeface="Calibri" panose="020F0502020204030204"/>
              </a:rPr>
              <a:t>ΑΝΑΡΡΟΦΗΣΗΣ,</a:t>
            </a:r>
            <a:r>
              <a:rPr sz="1100" b="1" spc="-10" dirty="0">
                <a:latin typeface="Calibri" panose="020F0502020204030204"/>
                <a:cs typeface="Calibri" panose="020F0502020204030204"/>
              </a:rPr>
              <a:t> </a:t>
            </a:r>
            <a:r>
              <a:rPr sz="1100" b="1" dirty="0">
                <a:latin typeface="Calibri" panose="020F0502020204030204"/>
                <a:cs typeface="Calibri" panose="020F0502020204030204"/>
              </a:rPr>
              <a:t>Η</a:t>
            </a:r>
            <a:r>
              <a:rPr sz="1100" b="1" spc="-20" dirty="0">
                <a:latin typeface="Calibri" panose="020F0502020204030204"/>
                <a:cs typeface="Calibri" panose="020F0502020204030204"/>
              </a:rPr>
              <a:t> </a:t>
            </a:r>
            <a:r>
              <a:rPr sz="1100" b="1" dirty="0">
                <a:latin typeface="Calibri" panose="020F0502020204030204"/>
                <a:cs typeface="Calibri" panose="020F0502020204030204"/>
              </a:rPr>
              <a:t>ΕΝΑΡΞΗ</a:t>
            </a:r>
            <a:r>
              <a:rPr sz="1100" b="1" spc="-20" dirty="0">
                <a:latin typeface="Calibri" panose="020F0502020204030204"/>
                <a:cs typeface="Calibri" panose="020F0502020204030204"/>
              </a:rPr>
              <a:t> </a:t>
            </a:r>
            <a:r>
              <a:rPr sz="1100" b="1" spc="-25" dirty="0">
                <a:latin typeface="Calibri" panose="020F0502020204030204"/>
                <a:cs typeface="Calibri" panose="020F0502020204030204"/>
              </a:rPr>
              <a:t>ΤΗΣ </a:t>
            </a:r>
            <a:r>
              <a:rPr sz="1100" b="1" dirty="0">
                <a:latin typeface="Calibri" panose="020F0502020204030204"/>
                <a:cs typeface="Calibri" panose="020F0502020204030204"/>
              </a:rPr>
              <a:t>ΕΓΧΥΣΗΣ</a:t>
            </a:r>
            <a:r>
              <a:rPr sz="1100" b="1" spc="-15" dirty="0">
                <a:latin typeface="Calibri" panose="020F0502020204030204"/>
                <a:cs typeface="Calibri" panose="020F0502020204030204"/>
              </a:rPr>
              <a:t> </a:t>
            </a:r>
            <a:r>
              <a:rPr sz="1100" b="1" dirty="0">
                <a:latin typeface="Calibri" panose="020F0502020204030204"/>
                <a:cs typeface="Calibri" panose="020F0502020204030204"/>
              </a:rPr>
              <a:t>ΜΠΟΡΕΙ ΝΑ</a:t>
            </a:r>
            <a:r>
              <a:rPr sz="1100" b="1" spc="-5" dirty="0">
                <a:latin typeface="Calibri" panose="020F0502020204030204"/>
                <a:cs typeface="Calibri" panose="020F0502020204030204"/>
              </a:rPr>
              <a:t> </a:t>
            </a:r>
            <a:r>
              <a:rPr sz="1100" b="1" spc="-10" dirty="0">
                <a:latin typeface="Calibri" panose="020F0502020204030204"/>
                <a:cs typeface="Calibri" panose="020F0502020204030204"/>
              </a:rPr>
              <a:t>ΕΛΕΓΧΕΤΑΙ,</a:t>
            </a:r>
            <a:r>
              <a:rPr sz="1100" b="1" spc="10" dirty="0">
                <a:latin typeface="Calibri" panose="020F0502020204030204"/>
                <a:cs typeface="Calibri" panose="020F0502020204030204"/>
              </a:rPr>
              <a:t> </a:t>
            </a:r>
            <a:r>
              <a:rPr sz="1100" b="1" dirty="0">
                <a:latin typeface="Calibri" panose="020F0502020204030204"/>
                <a:cs typeface="Calibri" panose="020F0502020204030204"/>
              </a:rPr>
              <a:t>ΚΑΙ ΩΣ</a:t>
            </a:r>
            <a:r>
              <a:rPr sz="1100" b="1" spc="-15" dirty="0">
                <a:latin typeface="Calibri" panose="020F0502020204030204"/>
                <a:cs typeface="Calibri" panose="020F0502020204030204"/>
              </a:rPr>
              <a:t> </a:t>
            </a:r>
            <a:r>
              <a:rPr sz="1100" b="1" dirty="0">
                <a:latin typeface="Calibri" panose="020F0502020204030204"/>
                <a:cs typeface="Calibri" panose="020F0502020204030204"/>
              </a:rPr>
              <a:t>ΕΚ </a:t>
            </a:r>
            <a:r>
              <a:rPr sz="1100" b="1" spc="-10" dirty="0">
                <a:latin typeface="Calibri" panose="020F0502020204030204"/>
                <a:cs typeface="Calibri" panose="020F0502020204030204"/>
              </a:rPr>
              <a:t>ΤΟΥΤΟΥ</a:t>
            </a:r>
            <a:r>
              <a:rPr sz="1100" b="1" spc="5" dirty="0">
                <a:latin typeface="Calibri" panose="020F0502020204030204"/>
                <a:cs typeface="Calibri" panose="020F0502020204030204"/>
              </a:rPr>
              <a:t> </a:t>
            </a:r>
            <a:r>
              <a:rPr sz="1100" b="1" dirty="0">
                <a:latin typeface="Calibri" panose="020F0502020204030204"/>
                <a:cs typeface="Calibri" panose="020F0502020204030204"/>
              </a:rPr>
              <a:t>ΜΠΟΡΕΙ ΝΑ</a:t>
            </a:r>
            <a:r>
              <a:rPr sz="1100" b="1" spc="5" dirty="0">
                <a:latin typeface="Calibri" panose="020F0502020204030204"/>
                <a:cs typeface="Calibri" panose="020F0502020204030204"/>
              </a:rPr>
              <a:t> </a:t>
            </a:r>
            <a:r>
              <a:rPr sz="1100" b="1" dirty="0">
                <a:latin typeface="Calibri" panose="020F0502020204030204"/>
                <a:cs typeface="Calibri" panose="020F0502020204030204"/>
              </a:rPr>
              <a:t>ΘΕΩΡΗΘΕΙ ΟΤΙ Η</a:t>
            </a:r>
            <a:r>
              <a:rPr sz="1100" b="1" spc="-5" dirty="0">
                <a:latin typeface="Calibri" panose="020F0502020204030204"/>
                <a:cs typeface="Calibri" panose="020F0502020204030204"/>
              </a:rPr>
              <a:t> </a:t>
            </a:r>
            <a:r>
              <a:rPr sz="1100" b="1" spc="-10" dirty="0">
                <a:latin typeface="Calibri" panose="020F0502020204030204"/>
                <a:cs typeface="Calibri" panose="020F0502020204030204"/>
              </a:rPr>
              <a:t>ΑΝΤΛΙΑ</a:t>
            </a:r>
            <a:r>
              <a:rPr sz="1100" b="1" spc="-5" dirty="0">
                <a:latin typeface="Calibri" panose="020F0502020204030204"/>
                <a:cs typeface="Calibri" panose="020F0502020204030204"/>
              </a:rPr>
              <a:t> </a:t>
            </a:r>
            <a:r>
              <a:rPr sz="1100" b="1" dirty="0">
                <a:latin typeface="Calibri" panose="020F0502020204030204"/>
                <a:cs typeface="Calibri" panose="020F0502020204030204"/>
              </a:rPr>
              <a:t>ΧΡΗΣΙΜΟΠΟΙΕΙ</a:t>
            </a:r>
            <a:r>
              <a:rPr sz="1100" b="1" spc="5" dirty="0">
                <a:latin typeface="Calibri" panose="020F0502020204030204"/>
                <a:cs typeface="Calibri" panose="020F0502020204030204"/>
              </a:rPr>
              <a:t> </a:t>
            </a:r>
            <a:r>
              <a:rPr sz="1100" b="1" spc="-20" dirty="0">
                <a:latin typeface="Calibri" panose="020F0502020204030204"/>
                <a:cs typeface="Calibri" panose="020F0502020204030204"/>
              </a:rPr>
              <a:t>VIT.</a:t>
            </a:r>
            <a:endParaRPr sz="1100">
              <a:latin typeface="Calibri" panose="020F0502020204030204"/>
              <a:cs typeface="Calibri" panose="020F0502020204030204"/>
            </a:endParaRPr>
          </a:p>
        </p:txBody>
      </p:sp>
      <p:sp>
        <p:nvSpPr>
          <p:cNvPr id="4" name="object 4"/>
          <p:cNvSpPr txBox="1"/>
          <p:nvPr/>
        </p:nvSpPr>
        <p:spPr>
          <a:xfrm>
            <a:off x="500380" y="825500"/>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Calibri" panose="020F0502020204030204"/>
                <a:cs typeface="Calibri" panose="020F0502020204030204"/>
              </a:rPr>
              <a:t>.</a:t>
            </a:r>
            <a:endParaRPr sz="100">
              <a:latin typeface="Calibri" panose="020F0502020204030204"/>
              <a:cs typeface="Calibri" panose="020F0502020204030204"/>
            </a:endParaRPr>
          </a:p>
        </p:txBody>
      </p:sp>
      <p:sp>
        <p:nvSpPr>
          <p:cNvPr id="5" name="object 5"/>
          <p:cNvSpPr/>
          <p:nvPr/>
        </p:nvSpPr>
        <p:spPr>
          <a:xfrm>
            <a:off x="288290" y="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6" name="object 6"/>
          <p:cNvSpPr txBox="1">
            <a:spLocks noGrp="1"/>
          </p:cNvSpPr>
          <p:nvPr>
            <p:ph type="title"/>
          </p:nvPr>
        </p:nvSpPr>
        <p:spPr>
          <a:xfrm>
            <a:off x="563880" y="34289"/>
            <a:ext cx="8014970" cy="646430"/>
          </a:xfrm>
          <a:prstGeom prst="rect">
            <a:avLst/>
          </a:prstGeom>
        </p:spPr>
        <p:txBody>
          <a:bodyPr vert="horz" wrap="square" lIns="0" tIns="23495" rIns="0" bIns="0" rtlCol="0">
            <a:spAutoFit/>
          </a:bodyPr>
          <a:lstStyle/>
          <a:p>
            <a:pPr marL="3434080" marR="5080" indent="-3421380">
              <a:lnSpc>
                <a:spcPts val="2440"/>
              </a:lnSpc>
              <a:spcBef>
                <a:spcPts val="185"/>
              </a:spcBef>
            </a:pPr>
            <a:r>
              <a:rPr lang="el-GR" sz="2050" b="0" u="none" spc="-110" dirty="0" smtClean="0">
                <a:solidFill>
                  <a:srgbClr val="FF0000"/>
                </a:solidFill>
                <a:latin typeface="Arial Black" panose="020B0A04020102020204"/>
                <a:cs typeface="Arial Black" panose="020B0A04020102020204"/>
              </a:rPr>
              <a:t>3.3. </a:t>
            </a:r>
            <a:r>
              <a:rPr sz="2050" b="0" u="none" spc="-110"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95">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spc="-10" dirty="0">
                <a:latin typeface="Arial Black" panose="020B0A04020102020204"/>
                <a:cs typeface="Arial Black" panose="020B0A04020102020204"/>
              </a:rPr>
              <a:t>SULZER</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688329" y="1245098"/>
            <a:ext cx="3075939" cy="5422077"/>
          </a:xfrm>
          <a:prstGeom prst="rect">
            <a:avLst/>
          </a:prstGeom>
        </p:spPr>
      </p:pic>
      <p:sp>
        <p:nvSpPr>
          <p:cNvPr id="3" name="object 3"/>
          <p:cNvSpPr txBox="1"/>
          <p:nvPr/>
        </p:nvSpPr>
        <p:spPr>
          <a:xfrm>
            <a:off x="552450" y="1245870"/>
            <a:ext cx="2664460" cy="5320030"/>
          </a:xfrm>
          <a:prstGeom prst="rect">
            <a:avLst/>
          </a:prstGeom>
        </p:spPr>
        <p:txBody>
          <a:bodyPr vert="horz" wrap="square" lIns="0" tIns="12700" rIns="0" bIns="0" rtlCol="0">
            <a:spAutoFit/>
          </a:bodyPr>
          <a:lstStyle/>
          <a:p>
            <a:pPr marR="403225" algn="ctr">
              <a:lnSpc>
                <a:spcPct val="100000"/>
              </a:lnSpc>
              <a:spcBef>
                <a:spcPts val="100"/>
              </a:spcBef>
              <a:tabLst>
                <a:tab pos="988060" algn="l"/>
              </a:tabLst>
            </a:pPr>
            <a:r>
              <a:rPr sz="1600" u="heavy" spc="-10" dirty="0">
                <a:solidFill>
                  <a:srgbClr val="00AF4F"/>
                </a:solidFill>
                <a:uFill>
                  <a:solidFill>
                    <a:srgbClr val="00AF4F"/>
                  </a:solidFill>
                </a:uFill>
                <a:latin typeface="Arial Black" panose="020B0A04020102020204"/>
                <a:cs typeface="Arial Black" panose="020B0A04020102020204"/>
              </a:rPr>
              <a:t>ΣΧΕΔΙΟ</a:t>
            </a:r>
            <a:r>
              <a:rPr sz="1600" u="heavy" dirty="0">
                <a:solidFill>
                  <a:srgbClr val="00AF4F"/>
                </a:solidFill>
                <a:uFill>
                  <a:solidFill>
                    <a:srgbClr val="00AF4F"/>
                  </a:solidFill>
                </a:uFill>
                <a:latin typeface="Arial Black" panose="020B0A04020102020204"/>
                <a:cs typeface="Arial Black" panose="020B0A04020102020204"/>
              </a:rPr>
              <a:t>	</a:t>
            </a:r>
            <a:r>
              <a:rPr sz="1600" u="heavy" spc="-25" dirty="0">
                <a:solidFill>
                  <a:srgbClr val="00AF4F"/>
                </a:solidFill>
                <a:uFill>
                  <a:solidFill>
                    <a:srgbClr val="00AF4F"/>
                  </a:solidFill>
                </a:uFill>
                <a:latin typeface="Arial Black" panose="020B0A04020102020204"/>
                <a:cs typeface="Arial Black" panose="020B0A04020102020204"/>
              </a:rPr>
              <a:t>ΙΙΙ</a:t>
            </a:r>
            <a:endParaRPr sz="1600">
              <a:latin typeface="Arial Black" panose="020B0A04020102020204"/>
              <a:cs typeface="Arial Black" panose="020B0A04020102020204"/>
            </a:endParaRPr>
          </a:p>
          <a:p>
            <a:pPr marR="403225" algn="ctr">
              <a:lnSpc>
                <a:spcPts val="1970"/>
              </a:lnSpc>
              <a:spcBef>
                <a:spcPts val="1630"/>
              </a:spcBef>
            </a:pPr>
            <a:r>
              <a:rPr sz="1650" i="1" u="heavy" spc="-40" dirty="0">
                <a:solidFill>
                  <a:srgbClr val="FF0000"/>
                </a:solidFill>
                <a:uFill>
                  <a:solidFill>
                    <a:srgbClr val="FF0000"/>
                  </a:solidFill>
                </a:uFill>
                <a:latin typeface="Arial Black" panose="020B0A04020102020204"/>
                <a:cs typeface="Arial Black" panose="020B0A04020102020204"/>
              </a:rPr>
              <a:t>END</a:t>
            </a:r>
            <a:r>
              <a:rPr sz="1650" i="1" u="heavy" spc="-100" dirty="0">
                <a:solidFill>
                  <a:srgbClr val="FF0000"/>
                </a:solidFill>
                <a:uFill>
                  <a:solidFill>
                    <a:srgbClr val="FF0000"/>
                  </a:solidFill>
                </a:uFill>
                <a:latin typeface="Arial Black" panose="020B0A04020102020204"/>
                <a:cs typeface="Arial Black" panose="020B0A04020102020204"/>
              </a:rPr>
              <a:t> </a:t>
            </a:r>
            <a:r>
              <a:rPr sz="1650" i="1" u="heavy" dirty="0">
                <a:solidFill>
                  <a:srgbClr val="FF0000"/>
                </a:solidFill>
                <a:uFill>
                  <a:solidFill>
                    <a:srgbClr val="FF0000"/>
                  </a:solidFill>
                </a:uFill>
                <a:latin typeface="Arial Black" panose="020B0A04020102020204"/>
                <a:cs typeface="Arial Black" panose="020B0A04020102020204"/>
              </a:rPr>
              <a:t>OF</a:t>
            </a:r>
            <a:r>
              <a:rPr sz="1650" i="1" u="heavy" spc="-110" dirty="0">
                <a:solidFill>
                  <a:srgbClr val="FF0000"/>
                </a:solidFill>
                <a:uFill>
                  <a:solidFill>
                    <a:srgbClr val="FF0000"/>
                  </a:solidFill>
                </a:uFill>
                <a:latin typeface="Arial Black" panose="020B0A04020102020204"/>
                <a:cs typeface="Arial Black" panose="020B0A04020102020204"/>
              </a:rPr>
              <a:t> </a:t>
            </a:r>
            <a:r>
              <a:rPr sz="1650" i="1" u="heavy" spc="-10" dirty="0">
                <a:solidFill>
                  <a:srgbClr val="FF0000"/>
                </a:solidFill>
                <a:uFill>
                  <a:solidFill>
                    <a:srgbClr val="FF0000"/>
                  </a:solidFill>
                </a:uFill>
                <a:latin typeface="Arial Black" panose="020B0A04020102020204"/>
                <a:cs typeface="Arial Black" panose="020B0A04020102020204"/>
              </a:rPr>
              <a:t>DELIVERY</a:t>
            </a:r>
            <a:endParaRPr sz="1650">
              <a:latin typeface="Arial Black" panose="020B0A04020102020204"/>
              <a:cs typeface="Arial Black" panose="020B0A04020102020204"/>
            </a:endParaRPr>
          </a:p>
          <a:p>
            <a:pPr marL="211455" indent="-134620">
              <a:lnSpc>
                <a:spcPts val="1910"/>
              </a:lnSpc>
              <a:buChar char="-"/>
              <a:tabLst>
                <a:tab pos="212090" algn="l"/>
              </a:tabLst>
            </a:pPr>
            <a:r>
              <a:rPr sz="1600" dirty="0">
                <a:latin typeface="Arial Black" panose="020B0A04020102020204"/>
                <a:cs typeface="Arial Black" panose="020B0A04020102020204"/>
              </a:rPr>
              <a:t>Roller</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lifted</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as</a:t>
            </a:r>
            <a:r>
              <a:rPr sz="1600" spc="-45" dirty="0">
                <a:latin typeface="Arial Black" panose="020B0A04020102020204"/>
                <a:cs typeface="Arial Black" panose="020B0A04020102020204"/>
              </a:rPr>
              <a:t> </a:t>
            </a:r>
            <a:r>
              <a:rPr sz="1600" spc="-20" dirty="0">
                <a:latin typeface="Arial Black" panose="020B0A04020102020204"/>
                <a:cs typeface="Arial Black" panose="020B0A04020102020204"/>
              </a:rPr>
              <a:t>much</a:t>
            </a:r>
            <a:endParaRPr sz="1600">
              <a:latin typeface="Arial Black" panose="020B0A04020102020204"/>
              <a:cs typeface="Arial Black" panose="020B0A04020102020204"/>
            </a:endParaRPr>
          </a:p>
          <a:p>
            <a:pPr marL="77470" marR="763270">
              <a:lnSpc>
                <a:spcPct val="100000"/>
              </a:lnSpc>
            </a:pPr>
            <a:r>
              <a:rPr sz="1600" dirty="0">
                <a:latin typeface="Arial Black" panose="020B0A04020102020204"/>
                <a:cs typeface="Arial Black" panose="020B0A04020102020204"/>
              </a:rPr>
              <a:t>as</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the</a:t>
            </a:r>
            <a:r>
              <a:rPr sz="1600" spc="-10" dirty="0">
                <a:latin typeface="Arial Black" panose="020B0A04020102020204"/>
                <a:cs typeface="Arial Black" panose="020B0A04020102020204"/>
              </a:rPr>
              <a:t> effective </a:t>
            </a:r>
            <a:r>
              <a:rPr sz="1600" dirty="0">
                <a:latin typeface="Arial Black" panose="020B0A04020102020204"/>
                <a:cs typeface="Arial Black" panose="020B0A04020102020204"/>
              </a:rPr>
              <a:t>(delivery)</a:t>
            </a:r>
            <a:r>
              <a:rPr sz="1600" spc="10" dirty="0">
                <a:latin typeface="Arial Black" panose="020B0A04020102020204"/>
                <a:cs typeface="Arial Black" panose="020B0A04020102020204"/>
              </a:rPr>
              <a:t> </a:t>
            </a:r>
            <a:r>
              <a:rPr sz="1600" spc="-20" dirty="0">
                <a:latin typeface="Arial Black" panose="020B0A04020102020204"/>
                <a:cs typeface="Arial Black" panose="020B0A04020102020204"/>
              </a:rPr>
              <a:t>stroke</a:t>
            </a:r>
            <a:endParaRPr sz="1600">
              <a:latin typeface="Arial Black" panose="020B0A04020102020204"/>
              <a:cs typeface="Arial Black" panose="020B0A04020102020204"/>
            </a:endParaRPr>
          </a:p>
          <a:p>
            <a:pPr marL="211455" indent="-134620">
              <a:lnSpc>
                <a:spcPts val="1910"/>
              </a:lnSpc>
              <a:buChar char="-"/>
              <a:tabLst>
                <a:tab pos="212090" algn="l"/>
              </a:tabLst>
            </a:pPr>
            <a:r>
              <a:rPr sz="1600" dirty="0">
                <a:latin typeface="Arial Black" panose="020B0A04020102020204"/>
                <a:cs typeface="Arial Black" panose="020B0A04020102020204"/>
              </a:rPr>
              <a:t>Suction</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valve</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closed</a:t>
            </a:r>
            <a:endParaRPr sz="1600">
              <a:latin typeface="Arial Black" panose="020B0A04020102020204"/>
              <a:cs typeface="Arial Black" panose="020B0A04020102020204"/>
            </a:endParaRPr>
          </a:p>
          <a:p>
            <a:pPr marL="211455" indent="-134620">
              <a:lnSpc>
                <a:spcPts val="1915"/>
              </a:lnSpc>
              <a:buChar char="-"/>
              <a:tabLst>
                <a:tab pos="212090" algn="l"/>
              </a:tabLst>
            </a:pPr>
            <a:r>
              <a:rPr sz="1600" dirty="0">
                <a:latin typeface="Arial Black" panose="020B0A04020102020204"/>
                <a:cs typeface="Arial Black" panose="020B0A04020102020204"/>
              </a:rPr>
              <a:t>Delivery</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valve</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closed</a:t>
            </a:r>
            <a:endParaRPr sz="1600">
              <a:latin typeface="Arial Black" panose="020B0A04020102020204"/>
              <a:cs typeface="Arial Black" panose="020B0A04020102020204"/>
            </a:endParaRPr>
          </a:p>
          <a:p>
            <a:pPr marL="77470" marR="370205">
              <a:lnSpc>
                <a:spcPts val="1920"/>
              </a:lnSpc>
              <a:spcBef>
                <a:spcPts val="55"/>
              </a:spcBef>
              <a:buChar char="-"/>
              <a:tabLst>
                <a:tab pos="212090" algn="l"/>
              </a:tabLst>
            </a:pPr>
            <a:r>
              <a:rPr sz="1600" dirty="0">
                <a:latin typeface="Arial Black" panose="020B0A04020102020204"/>
                <a:cs typeface="Arial Black" panose="020B0A04020102020204"/>
              </a:rPr>
              <a:t>Spill</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valve</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has</a:t>
            </a:r>
            <a:r>
              <a:rPr sz="1600" spc="-40" dirty="0">
                <a:latin typeface="Arial Black" panose="020B0A04020102020204"/>
                <a:cs typeface="Arial Black" panose="020B0A04020102020204"/>
              </a:rPr>
              <a:t> </a:t>
            </a:r>
            <a:r>
              <a:rPr sz="1600" spc="-20" dirty="0">
                <a:latin typeface="Arial Black" panose="020B0A04020102020204"/>
                <a:cs typeface="Arial Black" panose="020B0A04020102020204"/>
              </a:rPr>
              <a:t>just </a:t>
            </a:r>
            <a:r>
              <a:rPr sz="1600" spc="-10" dirty="0">
                <a:latin typeface="Arial Black" panose="020B0A04020102020204"/>
                <a:cs typeface="Arial Black" panose="020B0A04020102020204"/>
              </a:rPr>
              <a:t>opened</a:t>
            </a:r>
            <a:endParaRPr sz="1600">
              <a:latin typeface="Arial Black" panose="020B0A04020102020204"/>
              <a:cs typeface="Arial Black" panose="020B0A04020102020204"/>
            </a:endParaRPr>
          </a:p>
          <a:p>
            <a:pPr marR="402590" algn="ctr">
              <a:lnSpc>
                <a:spcPts val="1975"/>
              </a:lnSpc>
              <a:spcBef>
                <a:spcPts val="1560"/>
              </a:spcBef>
            </a:pPr>
            <a:r>
              <a:rPr sz="1650" i="1" u="heavy" spc="-50" dirty="0">
                <a:solidFill>
                  <a:srgbClr val="FF0000"/>
                </a:solidFill>
                <a:uFill>
                  <a:solidFill>
                    <a:srgbClr val="FF0000"/>
                  </a:solidFill>
                </a:uFill>
                <a:latin typeface="Arial Black" panose="020B0A04020102020204"/>
                <a:cs typeface="Arial Black" panose="020B0A04020102020204"/>
              </a:rPr>
              <a:t>ΤΕΛΟΣ</a:t>
            </a:r>
            <a:r>
              <a:rPr sz="1650" i="1" u="heavy" spc="-60" dirty="0">
                <a:solidFill>
                  <a:srgbClr val="FF0000"/>
                </a:solidFill>
                <a:uFill>
                  <a:solidFill>
                    <a:srgbClr val="FF0000"/>
                  </a:solidFill>
                </a:uFill>
                <a:latin typeface="Arial Black" panose="020B0A04020102020204"/>
                <a:cs typeface="Arial Black" panose="020B0A04020102020204"/>
              </a:rPr>
              <a:t> </a:t>
            </a:r>
            <a:r>
              <a:rPr sz="1650" i="1" u="heavy" spc="-20" dirty="0">
                <a:solidFill>
                  <a:srgbClr val="FF0000"/>
                </a:solidFill>
                <a:uFill>
                  <a:solidFill>
                    <a:srgbClr val="FF0000"/>
                  </a:solidFill>
                </a:uFill>
                <a:latin typeface="Arial Black" panose="020B0A04020102020204"/>
                <a:cs typeface="Arial Black" panose="020B0A04020102020204"/>
              </a:rPr>
              <a:t>ΚΑΤΑΘΛΙΨΗ</a:t>
            </a:r>
            <a:endParaRPr sz="1650">
              <a:latin typeface="Arial Black" panose="020B0A04020102020204"/>
              <a:cs typeface="Arial Black" panose="020B0A04020102020204"/>
            </a:endParaRPr>
          </a:p>
          <a:p>
            <a:pPr marL="77470" marR="48260">
              <a:lnSpc>
                <a:spcPct val="100000"/>
              </a:lnSpc>
              <a:buChar char="-"/>
              <a:tabLst>
                <a:tab pos="212090" algn="l"/>
              </a:tabLst>
            </a:pPr>
            <a:r>
              <a:rPr sz="1600" dirty="0">
                <a:latin typeface="Arial Black" panose="020B0A04020102020204"/>
                <a:cs typeface="Arial Black" panose="020B0A04020102020204"/>
              </a:rPr>
              <a:t>Τροχαλια</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ανηψωνεται </a:t>
            </a:r>
            <a:r>
              <a:rPr sz="1600" dirty="0">
                <a:latin typeface="Arial Black" panose="020B0A04020102020204"/>
                <a:cs typeface="Arial Black" panose="020B0A04020102020204"/>
              </a:rPr>
              <a:t>οσο</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10" dirty="0">
                <a:latin typeface="Arial Black" panose="020B0A04020102020204"/>
                <a:cs typeface="Arial Black" panose="020B0A04020102020204"/>
              </a:rPr>
              <a:t> ενεργος (καταθλιψη)</a:t>
            </a:r>
            <a:endParaRPr sz="1600">
              <a:latin typeface="Arial Black" panose="020B0A04020102020204"/>
              <a:cs typeface="Arial Black" panose="020B0A04020102020204"/>
            </a:endParaRPr>
          </a:p>
          <a:p>
            <a:pPr marL="212090">
              <a:lnSpc>
                <a:spcPts val="1915"/>
              </a:lnSpc>
            </a:pPr>
            <a:r>
              <a:rPr sz="1600" spc="-10" dirty="0">
                <a:latin typeface="Arial Black" panose="020B0A04020102020204"/>
                <a:cs typeface="Arial Black" panose="020B0A04020102020204"/>
              </a:rPr>
              <a:t>διαδρομη</a:t>
            </a:r>
            <a:endParaRPr sz="1600">
              <a:latin typeface="Arial Black" panose="020B0A04020102020204"/>
              <a:cs typeface="Arial Black" panose="020B0A04020102020204"/>
            </a:endParaRPr>
          </a:p>
          <a:p>
            <a:pPr marL="77470" marR="5080">
              <a:lnSpc>
                <a:spcPts val="1920"/>
              </a:lnSpc>
              <a:spcBef>
                <a:spcPts val="60"/>
              </a:spcBef>
              <a:buChar char="-"/>
              <a:tabLst>
                <a:tab pos="212090" algn="l"/>
              </a:tabLst>
            </a:pPr>
            <a:r>
              <a:rPr sz="1600" spc="-10">
                <a:latin typeface="Arial Black" panose="020B0A04020102020204"/>
                <a:cs typeface="Arial Black" panose="020B0A04020102020204"/>
              </a:rPr>
              <a:t>Βαλβιδα </a:t>
            </a:r>
            <a:r>
              <a:rPr sz="1600" smtClean="0">
                <a:latin typeface="Arial Black" panose="020B0A04020102020204"/>
                <a:cs typeface="Arial Black" panose="020B0A04020102020204"/>
              </a:rPr>
              <a:t>αναρροφησ</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ς</a:t>
            </a:r>
            <a:r>
              <a:rPr sz="1600" spc="-70" smtClean="0">
                <a:latin typeface="Arial Black" panose="020B0A04020102020204"/>
                <a:cs typeface="Arial Black" panose="020B0A04020102020204"/>
              </a:rPr>
              <a:t> </a:t>
            </a:r>
            <a:r>
              <a:rPr sz="1600" spc="-10" dirty="0">
                <a:latin typeface="Arial Black" panose="020B0A04020102020204"/>
                <a:cs typeface="Arial Black" panose="020B0A04020102020204"/>
              </a:rPr>
              <a:t>κλειστη</a:t>
            </a:r>
            <a:endParaRPr sz="1600">
              <a:latin typeface="Arial Black" panose="020B0A04020102020204"/>
              <a:cs typeface="Arial Black" panose="020B0A04020102020204"/>
            </a:endParaRPr>
          </a:p>
          <a:p>
            <a:pPr marL="77470" marR="54610">
              <a:lnSpc>
                <a:spcPts val="1910"/>
              </a:lnSpc>
              <a:spcBef>
                <a:spcPts val="5"/>
              </a:spcBef>
              <a:buChar char="-"/>
              <a:tabLst>
                <a:tab pos="212090" algn="l"/>
              </a:tabLst>
            </a:pPr>
            <a:r>
              <a:rPr sz="1600">
                <a:latin typeface="Arial Black" panose="020B0A04020102020204"/>
                <a:cs typeface="Arial Black" panose="020B0A04020102020204"/>
              </a:rPr>
              <a:t>Βαλβιδα</a:t>
            </a:r>
            <a:r>
              <a:rPr sz="1600" spc="-55">
                <a:latin typeface="Arial Black" panose="020B0A04020102020204"/>
                <a:cs typeface="Arial Black" panose="020B0A04020102020204"/>
              </a:rPr>
              <a:t> </a:t>
            </a:r>
            <a:r>
              <a:rPr sz="1600" spc="-10" smtClean="0">
                <a:latin typeface="Arial Black" panose="020B0A04020102020204"/>
                <a:cs typeface="Arial Black" panose="020B0A04020102020204"/>
              </a:rPr>
              <a:t>καταθλιψ</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ς </a:t>
            </a:r>
            <a:r>
              <a:rPr sz="1600" spc="-10" dirty="0">
                <a:latin typeface="Arial Black" panose="020B0A04020102020204"/>
                <a:cs typeface="Arial Black" panose="020B0A04020102020204"/>
              </a:rPr>
              <a:t>κλειστη</a:t>
            </a:r>
            <a:endParaRPr sz="1600">
              <a:latin typeface="Arial Black" panose="020B0A04020102020204"/>
              <a:cs typeface="Arial Black" panose="020B0A04020102020204"/>
            </a:endParaRPr>
          </a:p>
          <a:p>
            <a:pPr marL="77470" marR="468630">
              <a:lnSpc>
                <a:spcPts val="1920"/>
              </a:lnSpc>
              <a:spcBef>
                <a:spcPts val="5"/>
              </a:spcBef>
              <a:buChar char="-"/>
              <a:tabLst>
                <a:tab pos="212090" algn="l"/>
              </a:tabLst>
            </a:pPr>
            <a:r>
              <a:rPr sz="1600" dirty="0">
                <a:latin typeface="Arial Black" panose="020B0A04020102020204"/>
                <a:cs typeface="Arial Black" panose="020B0A04020102020204"/>
              </a:rPr>
              <a:t>Βαλβιδα</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διαφυγης </a:t>
            </a:r>
            <a:r>
              <a:rPr sz="1600" dirty="0">
                <a:latin typeface="Arial Black" panose="020B0A04020102020204"/>
                <a:cs typeface="Arial Black" panose="020B0A04020102020204"/>
              </a:rPr>
              <a:t>μολις</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ανοιξε</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a:spLocks noGrp="1"/>
          </p:cNvSpPr>
          <p:nvPr>
            <p:ph type="title"/>
          </p:nvPr>
        </p:nvSpPr>
        <p:spPr>
          <a:xfrm>
            <a:off x="429259" y="81279"/>
            <a:ext cx="8285480" cy="808555"/>
          </a:xfrm>
          <a:prstGeom prst="rect">
            <a:avLst/>
          </a:prstGeom>
        </p:spPr>
        <p:txBody>
          <a:bodyPr vert="horz" wrap="square" lIns="0" tIns="191135" rIns="0" bIns="0" rtlCol="0">
            <a:spAutoFit/>
          </a:bodyPr>
          <a:lstStyle/>
          <a:p>
            <a:pPr marL="3566160" marR="5080" indent="-3421380">
              <a:lnSpc>
                <a:spcPts val="2440"/>
              </a:lnSpc>
              <a:spcBef>
                <a:spcPts val="185"/>
              </a:spcBef>
            </a:pPr>
            <a:r>
              <a:rPr lang="el-GR" sz="2050" b="0" u="none" spc="-105" dirty="0" smtClean="0">
                <a:solidFill>
                  <a:srgbClr val="FF0000"/>
                </a:solidFill>
                <a:latin typeface="Arial Black" panose="020B0A04020102020204"/>
                <a:cs typeface="Arial Black" panose="020B0A04020102020204"/>
              </a:rPr>
              <a:t>3.3. </a:t>
            </a:r>
            <a:r>
              <a:rPr sz="2050" b="0" u="none" spc="-10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ΡΥΘΜΙΣΗ</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ΑΝΤΛΙΩΝ</a:t>
            </a:r>
            <a:r>
              <a:rPr sz="2050" b="0" u="none" spc="-9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ΠΕΤΡΕΛΑΙΟΥ</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ΥΨΗΛΗΣ</a:t>
            </a:r>
            <a:r>
              <a:rPr sz="2050" b="0" u="none" spc="-10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ΠΙΕΣ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spc="-10" dirty="0">
                <a:latin typeface="Arial Black" panose="020B0A04020102020204"/>
                <a:cs typeface="Arial Black" panose="020B0A04020102020204"/>
              </a:rPr>
              <a:t>SULZER</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2250" y="950213"/>
            <a:ext cx="8669020" cy="5215890"/>
          </a:xfrm>
          <a:prstGeom prst="rect">
            <a:avLst/>
          </a:prstGeom>
        </p:spPr>
        <p:txBody>
          <a:bodyPr vert="horz" wrap="square" lIns="0" tIns="12065" rIns="0" bIns="0" rtlCol="0">
            <a:spAutoFit/>
          </a:bodyPr>
          <a:lstStyle/>
          <a:p>
            <a:pPr marL="12700" marR="36830" indent="58420">
              <a:lnSpc>
                <a:spcPct val="118000"/>
              </a:lnSpc>
              <a:spcBef>
                <a:spcPts val="95"/>
              </a:spcBef>
            </a:pPr>
            <a:r>
              <a:rPr sz="1400" dirty="0">
                <a:solidFill>
                  <a:schemeClr val="tx1"/>
                </a:solidFill>
                <a:latin typeface="Arial Black" panose="020B0A04020102020204"/>
                <a:cs typeface="Arial Black" panose="020B0A04020102020204"/>
              </a:rPr>
              <a:t>ΣΕ</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ΚΑΘΕ</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ΕΓΧΕΙΡΙΔΙΟ</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ΜΗΧΑΝΗΣ</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ΥΠΑΡΧΕΙ</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ΕΝΑ</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ΤΜΗΜΑ</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ή</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ΚΕΦΑΛΑΙΟ</a:t>
            </a:r>
            <a:r>
              <a:rPr sz="1400" spc="-50" dirty="0">
                <a:solidFill>
                  <a:schemeClr val="tx1"/>
                </a:solidFill>
                <a:latin typeface="Arial Black" panose="020B0A04020102020204"/>
                <a:cs typeface="Arial Black" panose="020B0A04020102020204"/>
              </a:rPr>
              <a:t> </a:t>
            </a:r>
            <a:r>
              <a:rPr sz="1400">
                <a:solidFill>
                  <a:schemeClr val="tx1"/>
                </a:solidFill>
                <a:latin typeface="Arial Black" panose="020B0A04020102020204"/>
                <a:cs typeface="Arial Black" panose="020B0A04020102020204"/>
              </a:rPr>
              <a:t>ή</a:t>
            </a:r>
            <a:r>
              <a:rPr sz="1400" spc="-45">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ΠΙ</a:t>
            </a:r>
            <a:r>
              <a:rPr sz="1400" smtClean="0">
                <a:solidFill>
                  <a:schemeClr val="tx1"/>
                </a:solidFill>
                <a:latin typeface="Arial Black" panose="020B0A04020102020204"/>
                <a:cs typeface="Arial Black" panose="020B0A04020102020204"/>
              </a:rPr>
              <a:t>ΝΑΚΑΣ</a:t>
            </a:r>
            <a:r>
              <a:rPr sz="1400" spc="-45" smtClean="0">
                <a:solidFill>
                  <a:schemeClr val="tx1"/>
                </a:solidFill>
                <a:latin typeface="Arial Black" panose="020B0A04020102020204"/>
                <a:cs typeface="Arial Black" panose="020B0A04020102020204"/>
              </a:rPr>
              <a:t> </a:t>
            </a:r>
            <a:r>
              <a:rPr sz="1400" spc="-20" dirty="0">
                <a:solidFill>
                  <a:schemeClr val="tx1"/>
                </a:solidFill>
                <a:latin typeface="Arial Black" panose="020B0A04020102020204"/>
                <a:cs typeface="Arial Black" panose="020B0A04020102020204"/>
              </a:rPr>
              <a:t>ΟΠΟΥ </a:t>
            </a:r>
            <a:r>
              <a:rPr sz="1400" dirty="0">
                <a:solidFill>
                  <a:schemeClr val="tx1"/>
                </a:solidFill>
                <a:latin typeface="Arial Black" panose="020B0A04020102020204"/>
                <a:cs typeface="Arial Black" panose="020B0A04020102020204"/>
              </a:rPr>
              <a:t>ΑΝΑΦΕΡΟΝΤΑΙ</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ΟΛΕΣ</a:t>
            </a:r>
            <a:r>
              <a:rPr sz="1400" spc="-6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ΟΙ</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ΜΕΤΡΗΣΕΙΣ</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ΠΟΥ</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ΠΡΕΠΕΙ</a:t>
            </a:r>
            <a:r>
              <a:rPr sz="1400" spc="-45" dirty="0">
                <a:solidFill>
                  <a:schemeClr val="tx1"/>
                </a:solidFill>
                <a:latin typeface="Arial Black" panose="020B0A04020102020204"/>
                <a:cs typeface="Arial Black" panose="020B0A04020102020204"/>
              </a:rPr>
              <a:t> </a:t>
            </a:r>
            <a:r>
              <a:rPr sz="1400">
                <a:solidFill>
                  <a:schemeClr val="tx1"/>
                </a:solidFill>
                <a:latin typeface="Arial Black" panose="020B0A04020102020204"/>
                <a:cs typeface="Arial Black" panose="020B0A04020102020204"/>
              </a:rPr>
              <a:t>ΝΑ</a:t>
            </a:r>
            <a:r>
              <a:rPr sz="1400" spc="-50">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ΕΚΤΕ</a:t>
            </a:r>
            <a:r>
              <a:rPr sz="1400" smtClean="0">
                <a:solidFill>
                  <a:schemeClr val="tx1"/>
                </a:solidFill>
                <a:latin typeface="Arial Black" panose="020B0A04020102020204"/>
                <a:cs typeface="Arial Black" panose="020B0A04020102020204"/>
              </a:rPr>
              <a:t>ΛΟΥΝΤΑΙ</a:t>
            </a:r>
            <a:r>
              <a:rPr sz="1400" spc="-45" smtClean="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ΣΕ</a:t>
            </a:r>
            <a:r>
              <a:rPr sz="1400" spc="-5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ΟΡΙΣΜΕΝΑ </a:t>
            </a:r>
            <a:r>
              <a:rPr sz="1400" dirty="0">
                <a:solidFill>
                  <a:schemeClr val="tx1"/>
                </a:solidFill>
                <a:latin typeface="Arial Black" panose="020B0A04020102020204"/>
                <a:cs typeface="Arial Black" panose="020B0A04020102020204"/>
              </a:rPr>
              <a:t>ΧΡΟΝΙΚΑ</a:t>
            </a:r>
            <a:r>
              <a:rPr sz="1400" spc="-7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ΔΙΑΣΤΗΜΑΤΑ</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(ΕΙΤΕ</a:t>
            </a:r>
            <a:r>
              <a:rPr sz="1400" spc="-6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ΩΡΕΣ</a:t>
            </a:r>
            <a:r>
              <a:rPr sz="1400" spc="-6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ΛΕΙΤΟΥΡΓΙΑΣ</a:t>
            </a:r>
            <a:r>
              <a:rPr sz="1400" spc="-6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ΕΙΤΕ</a:t>
            </a:r>
            <a:r>
              <a:rPr sz="1400" spc="-7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ΧΡΟΝΟ)</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ΚΑΙ</a:t>
            </a:r>
            <a:r>
              <a:rPr sz="1400" spc="-5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ΚΑΤΑΓΡΑΦΟΝΤΑΙ</a:t>
            </a:r>
            <a:r>
              <a:rPr sz="1400" spc="50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ΟΙ</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ΟΡΙΑΚΕΣ</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ΤΙΜΕΣ</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ΦΘΟΡΑΣ</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η</a:t>
            </a:r>
            <a:r>
              <a:rPr sz="1400" spc="-40" dirty="0">
                <a:solidFill>
                  <a:schemeClr val="tx1"/>
                </a:solidFill>
                <a:latin typeface="Arial Black" panose="020B0A04020102020204"/>
                <a:cs typeface="Arial Black" panose="020B0A04020102020204"/>
              </a:rPr>
              <a:t> </a:t>
            </a:r>
            <a:r>
              <a:rPr sz="1400">
                <a:solidFill>
                  <a:schemeClr val="tx1"/>
                </a:solidFill>
                <a:latin typeface="Arial Black" panose="020B0A04020102020204"/>
                <a:cs typeface="Arial Black" panose="020B0A04020102020204"/>
              </a:rPr>
              <a:t>ΟΙ</a:t>
            </a:r>
            <a:r>
              <a:rPr sz="1400" spc="-25">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ΕΠΙΤΡΕΠΟΜΕΝΕΣ</a:t>
            </a:r>
            <a:r>
              <a:rPr sz="1400" spc="-40" smtClean="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ΤΙΜΕΣ</a:t>
            </a:r>
            <a:r>
              <a:rPr sz="1400" spc="-3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ΛΕΙΤΟΥΡΓΙΑΣ.</a:t>
            </a:r>
            <a:endParaRPr sz="1400">
              <a:solidFill>
                <a:schemeClr val="tx1"/>
              </a:solidFill>
              <a:latin typeface="Arial Black" panose="020B0A04020102020204"/>
              <a:cs typeface="Arial Black" panose="020B0A04020102020204"/>
            </a:endParaRPr>
          </a:p>
          <a:p>
            <a:pPr>
              <a:lnSpc>
                <a:spcPct val="100000"/>
              </a:lnSpc>
              <a:spcBef>
                <a:spcPts val="25"/>
              </a:spcBef>
            </a:pPr>
            <a:endParaRPr sz="1600">
              <a:solidFill>
                <a:schemeClr val="tx1"/>
              </a:solidFill>
              <a:latin typeface="Arial Black" panose="020B0A04020102020204"/>
              <a:cs typeface="Arial Black" panose="020B0A04020102020204"/>
            </a:endParaRPr>
          </a:p>
          <a:p>
            <a:pPr marL="71120">
              <a:lnSpc>
                <a:spcPct val="100000"/>
              </a:lnSpc>
            </a:pPr>
            <a:r>
              <a:rPr sz="1400" dirty="0">
                <a:solidFill>
                  <a:schemeClr val="tx1"/>
                </a:solidFill>
                <a:latin typeface="Arial Black" panose="020B0A04020102020204"/>
                <a:cs typeface="Arial Black" panose="020B0A04020102020204"/>
              </a:rPr>
              <a:t>ΚΑΠΟΙΕΣ</a:t>
            </a:r>
            <a:r>
              <a:rPr sz="1400" spc="-9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ΜΕΤΡΗΣΕΙΣ</a:t>
            </a:r>
            <a:r>
              <a:rPr sz="1400" spc="-8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ΠΟΥ</a:t>
            </a:r>
            <a:r>
              <a:rPr sz="1400" spc="-7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ΑΝΑΦΕΡΟΝΤΑΙ</a:t>
            </a:r>
            <a:r>
              <a:rPr sz="1400" spc="-6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ΕΙΝΑΙ:</a:t>
            </a:r>
            <a:endParaRPr sz="1400">
              <a:solidFill>
                <a:schemeClr val="tx1"/>
              </a:solidFill>
              <a:latin typeface="Arial Black" panose="020B0A04020102020204"/>
              <a:cs typeface="Arial Black" panose="020B0A04020102020204"/>
            </a:endParaRPr>
          </a:p>
          <a:p>
            <a:pPr marL="12700">
              <a:lnSpc>
                <a:spcPct val="100000"/>
              </a:lnSpc>
              <a:spcBef>
                <a:spcPts val="450"/>
              </a:spcBef>
            </a:pPr>
            <a:r>
              <a:rPr sz="2100" spc="-112" baseline="4000" dirty="0">
                <a:solidFill>
                  <a:schemeClr val="tx1"/>
                </a:solidFill>
                <a:latin typeface="Wingdings" panose="05000000000000000000"/>
                <a:cs typeface="Wingdings" panose="05000000000000000000"/>
              </a:rPr>
              <a:t></a:t>
            </a:r>
            <a:r>
              <a:rPr sz="1400" spc="-75" dirty="0">
                <a:solidFill>
                  <a:schemeClr val="tx1"/>
                </a:solidFill>
                <a:latin typeface="Arial Black" panose="020B0A04020102020204"/>
                <a:cs typeface="Arial Black" panose="020B0A04020102020204"/>
              </a:rPr>
              <a:t>ΧΙΤΩΝΙΟ,</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ΕΜΒΟΛΟ,</a:t>
            </a:r>
            <a:r>
              <a:rPr sz="1400" spc="-7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ΕΛΑΤΗΡΙΑ</a:t>
            </a:r>
            <a:r>
              <a:rPr sz="1400">
                <a:solidFill>
                  <a:schemeClr val="tx1"/>
                </a:solidFill>
                <a:latin typeface="Arial Black" panose="020B0A04020102020204"/>
                <a:cs typeface="Arial Black" panose="020B0A04020102020204"/>
              </a:rPr>
              <a:t>,</a:t>
            </a:r>
            <a:r>
              <a:rPr sz="1400" spc="-55">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ΠΕΙΡΟ</a:t>
            </a:r>
            <a:r>
              <a:rPr lang="el-GR" sz="1400" dirty="0" smtClean="0">
                <a:solidFill>
                  <a:schemeClr val="tx1"/>
                </a:solidFill>
                <a:latin typeface="Arial Black" panose="020B0A04020102020204"/>
                <a:cs typeface="Arial Black" panose="020B0A04020102020204"/>
              </a:rPr>
              <a:t> </a:t>
            </a:r>
            <a:r>
              <a:rPr sz="1400" spc="-70" smtClean="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ΕΜΒΟΛΟΥ.</a:t>
            </a:r>
            <a:endParaRPr sz="1400">
              <a:solidFill>
                <a:schemeClr val="tx1"/>
              </a:solidFill>
              <a:latin typeface="Arial Black" panose="020B0A04020102020204"/>
              <a:cs typeface="Arial Black" panose="020B0A04020102020204"/>
            </a:endParaRPr>
          </a:p>
          <a:p>
            <a:pPr marL="90805" marR="798195" indent="-78740">
              <a:lnSpc>
                <a:spcPct val="118000"/>
              </a:lnSpc>
              <a:spcBef>
                <a:spcPts val="140"/>
              </a:spcBef>
            </a:pPr>
            <a:r>
              <a:rPr sz="2100" spc="-135" baseline="4000" dirty="0">
                <a:solidFill>
                  <a:schemeClr val="tx1"/>
                </a:solidFill>
                <a:latin typeface="Wingdings" panose="05000000000000000000"/>
                <a:cs typeface="Wingdings" panose="05000000000000000000"/>
              </a:rPr>
              <a:t></a:t>
            </a:r>
            <a:r>
              <a:rPr sz="1400" spc="-90">
                <a:solidFill>
                  <a:schemeClr val="tx1"/>
                </a:solidFill>
                <a:latin typeface="Arial Black" panose="020B0A04020102020204"/>
                <a:cs typeface="Arial Black" panose="020B0A04020102020204"/>
              </a:rPr>
              <a:t>ΤΡΙΒΕΙΣ</a:t>
            </a:r>
            <a:r>
              <a:rPr sz="1400" spc="-40">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ΣΤΡΟΦΑΛΟΦΟΡΟ</a:t>
            </a:r>
            <a:r>
              <a:rPr lang="el-GR" sz="1400" spc="-10" dirty="0" smtClean="0">
                <a:solidFill>
                  <a:schemeClr val="tx1"/>
                </a:solidFill>
                <a:latin typeface="Arial Black" panose="020B0A04020102020204"/>
                <a:cs typeface="Arial Black" panose="020B0A04020102020204"/>
              </a:rPr>
              <a:t>Υ</a:t>
            </a:r>
            <a:r>
              <a:rPr sz="1400" spc="-80" smtClean="0">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ΑΞΟΝΑ,</a:t>
            </a:r>
            <a:r>
              <a:rPr sz="1400" spc="-40" smtClean="0">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ΔΙΩΣΤΗΡΑ,</a:t>
            </a:r>
            <a:r>
              <a:rPr sz="1400" spc="-50" smtClean="0">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ΒΑΣ</a:t>
            </a:r>
            <a:r>
              <a:rPr lang="el-GR" sz="1400" dirty="0" smtClean="0">
                <a:solidFill>
                  <a:schemeClr val="tx1"/>
                </a:solidFill>
                <a:latin typeface="Arial Black" panose="020B0A04020102020204"/>
                <a:cs typeface="Arial Black" panose="020B0A04020102020204"/>
              </a:rPr>
              <a:t>Η</a:t>
            </a:r>
            <a:r>
              <a:rPr sz="1400" smtClean="0">
                <a:solidFill>
                  <a:schemeClr val="tx1"/>
                </a:solidFill>
                <a:latin typeface="Arial Black" panose="020B0A04020102020204"/>
                <a:cs typeface="Arial Black" panose="020B0A04020102020204"/>
              </a:rPr>
              <a:t>Σ</a:t>
            </a:r>
            <a:r>
              <a:rPr sz="1400">
                <a:solidFill>
                  <a:schemeClr val="tx1"/>
                </a:solidFill>
                <a:latin typeface="Arial Black" panose="020B0A04020102020204"/>
                <a:cs typeface="Arial Black" panose="020B0A04020102020204"/>
              </a:rPr>
              <a:t>,</a:t>
            </a:r>
            <a:r>
              <a:rPr sz="1400" spc="-45">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ΩΣΤΙΚΟ</a:t>
            </a:r>
            <a:r>
              <a:rPr lang="el-GR" sz="1400" dirty="0" smtClean="0">
                <a:solidFill>
                  <a:schemeClr val="tx1"/>
                </a:solidFill>
                <a:latin typeface="Arial Black" panose="020B0A04020102020204"/>
                <a:cs typeface="Arial Black" panose="020B0A04020102020204"/>
              </a:rPr>
              <a:t>Υ</a:t>
            </a:r>
            <a:r>
              <a:rPr sz="1400" spc="-45" smtClean="0">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ΤΡΙΒΕΑ, </a:t>
            </a:r>
            <a:r>
              <a:rPr sz="1400" spc="-10" dirty="0">
                <a:solidFill>
                  <a:schemeClr val="tx1"/>
                </a:solidFill>
                <a:latin typeface="Arial Black" panose="020B0A04020102020204"/>
                <a:cs typeface="Arial Black" panose="020B0A04020102020204"/>
              </a:rPr>
              <a:t>ΖΥΓΩΜΑΤΟΣ.</a:t>
            </a:r>
            <a:endParaRPr sz="1400">
              <a:solidFill>
                <a:schemeClr val="tx1"/>
              </a:solidFill>
              <a:latin typeface="Arial Black" panose="020B0A04020102020204"/>
              <a:cs typeface="Arial Black" panose="020B0A04020102020204"/>
            </a:endParaRPr>
          </a:p>
          <a:p>
            <a:pPr marL="12700">
              <a:lnSpc>
                <a:spcPct val="100000"/>
              </a:lnSpc>
              <a:spcBef>
                <a:spcPts val="440"/>
              </a:spcBef>
            </a:pPr>
            <a:r>
              <a:rPr sz="2100" spc="-135" baseline="4000" dirty="0">
                <a:solidFill>
                  <a:schemeClr val="tx1"/>
                </a:solidFill>
                <a:latin typeface="Wingdings" panose="05000000000000000000"/>
                <a:cs typeface="Wingdings" panose="05000000000000000000"/>
              </a:rPr>
              <a:t></a:t>
            </a:r>
            <a:r>
              <a:rPr sz="1400" spc="-90">
                <a:solidFill>
                  <a:schemeClr val="tx1"/>
                </a:solidFill>
                <a:latin typeface="Arial Black" panose="020B0A04020102020204"/>
                <a:cs typeface="Arial Black" panose="020B0A04020102020204"/>
              </a:rPr>
              <a:t>ΤΡΙΒΕΙΣ</a:t>
            </a:r>
            <a:r>
              <a:rPr sz="1400" spc="10">
                <a:solidFill>
                  <a:schemeClr val="tx1"/>
                </a:solidFill>
                <a:latin typeface="Arial Black" panose="020B0A04020102020204"/>
                <a:cs typeface="Arial Black" panose="020B0A04020102020204"/>
              </a:rPr>
              <a:t> </a:t>
            </a:r>
            <a:r>
              <a:rPr sz="1400" spc="-10" smtClean="0">
                <a:solidFill>
                  <a:schemeClr val="tx1"/>
                </a:solidFill>
                <a:latin typeface="Arial Black" panose="020B0A04020102020204"/>
                <a:cs typeface="Arial Black" panose="020B0A04020102020204"/>
              </a:rPr>
              <a:t>ΕΚΚΕΝΤΡΟΦΟΡΟ</a:t>
            </a:r>
            <a:r>
              <a:rPr lang="el-GR" sz="1400" spc="-10" dirty="0" smtClean="0">
                <a:solidFill>
                  <a:schemeClr val="tx1"/>
                </a:solidFill>
                <a:latin typeface="Arial Black" panose="020B0A04020102020204"/>
                <a:cs typeface="Arial Black" panose="020B0A04020102020204"/>
              </a:rPr>
              <a:t>Υ</a:t>
            </a:r>
            <a:r>
              <a:rPr sz="1400" spc="-10" smtClean="0">
                <a:solidFill>
                  <a:schemeClr val="tx1"/>
                </a:solidFill>
                <a:latin typeface="Arial Black" panose="020B0A04020102020204"/>
                <a:cs typeface="Arial Black" panose="020B0A04020102020204"/>
              </a:rPr>
              <a:t>.</a:t>
            </a:r>
            <a:endParaRPr sz="1400">
              <a:solidFill>
                <a:schemeClr val="tx1"/>
              </a:solidFill>
              <a:latin typeface="Arial Black" panose="020B0A04020102020204"/>
              <a:cs typeface="Arial Black" panose="020B0A04020102020204"/>
            </a:endParaRPr>
          </a:p>
          <a:p>
            <a:pPr marL="12700">
              <a:lnSpc>
                <a:spcPct val="100000"/>
              </a:lnSpc>
              <a:spcBef>
                <a:spcPts val="440"/>
              </a:spcBef>
            </a:pPr>
            <a:r>
              <a:rPr sz="2100" spc="-112" baseline="4000" dirty="0">
                <a:solidFill>
                  <a:schemeClr val="tx1"/>
                </a:solidFill>
                <a:latin typeface="Wingdings" panose="05000000000000000000"/>
                <a:cs typeface="Wingdings" panose="05000000000000000000"/>
              </a:rPr>
              <a:t></a:t>
            </a:r>
            <a:r>
              <a:rPr sz="1400" spc="-75" dirty="0">
                <a:solidFill>
                  <a:schemeClr val="tx1"/>
                </a:solidFill>
                <a:latin typeface="Arial Black" panose="020B0A04020102020204"/>
                <a:cs typeface="Arial Black" panose="020B0A04020102020204"/>
              </a:rPr>
              <a:t>ΒΑΛΒΙΔΕΣ</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ΕΙΣΑΓΩΓΗΣ,</a:t>
            </a:r>
            <a:r>
              <a:rPr sz="1400" spc="-114"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ΕΞΑΓΩΓΗΣ</a:t>
            </a:r>
            <a:r>
              <a:rPr sz="1400">
                <a:solidFill>
                  <a:schemeClr val="tx1"/>
                </a:solidFill>
                <a:latin typeface="Arial Black" panose="020B0A04020102020204"/>
                <a:cs typeface="Arial Black" panose="020B0A04020102020204"/>
              </a:rPr>
              <a:t>,</a:t>
            </a:r>
            <a:r>
              <a:rPr sz="1400" spc="-80">
                <a:solidFill>
                  <a:schemeClr val="tx1"/>
                </a:solidFill>
                <a:latin typeface="Arial Black" panose="020B0A04020102020204"/>
                <a:cs typeface="Arial Black" panose="020B0A04020102020204"/>
              </a:rPr>
              <a:t> </a:t>
            </a:r>
            <a:r>
              <a:rPr sz="1400" smtClean="0">
                <a:solidFill>
                  <a:schemeClr val="tx1"/>
                </a:solidFill>
                <a:latin typeface="Arial Black" panose="020B0A04020102020204"/>
                <a:cs typeface="Arial Black" panose="020B0A04020102020204"/>
              </a:rPr>
              <a:t>ΜΗΧΑΝΙΣΜΟ</a:t>
            </a:r>
            <a:r>
              <a:rPr lang="el-GR" sz="1400" dirty="0" smtClean="0">
                <a:solidFill>
                  <a:schemeClr val="tx1"/>
                </a:solidFill>
                <a:latin typeface="Arial Black" panose="020B0A04020102020204"/>
                <a:cs typeface="Arial Black" panose="020B0A04020102020204"/>
              </a:rPr>
              <a:t> </a:t>
            </a:r>
            <a:r>
              <a:rPr sz="1400" spc="-85" smtClean="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ΛΕΙΤΟΥΡΓΙΑΣ</a:t>
            </a:r>
            <a:r>
              <a:rPr sz="1400" spc="-8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ΒΑΛΒΙΔΩΝ.</a:t>
            </a:r>
            <a:endParaRPr sz="1400">
              <a:solidFill>
                <a:schemeClr val="tx1"/>
              </a:solidFill>
              <a:latin typeface="Arial Black" panose="020B0A04020102020204"/>
              <a:cs typeface="Arial Black" panose="020B0A04020102020204"/>
            </a:endParaRPr>
          </a:p>
          <a:p>
            <a:pPr marL="12700">
              <a:lnSpc>
                <a:spcPct val="100000"/>
              </a:lnSpc>
              <a:spcBef>
                <a:spcPts val="440"/>
              </a:spcBef>
            </a:pPr>
            <a:r>
              <a:rPr sz="2100" spc="-112" baseline="4000" dirty="0">
                <a:solidFill>
                  <a:schemeClr val="tx1"/>
                </a:solidFill>
                <a:latin typeface="Wingdings" panose="05000000000000000000"/>
                <a:cs typeface="Wingdings" panose="05000000000000000000"/>
              </a:rPr>
              <a:t></a:t>
            </a:r>
            <a:r>
              <a:rPr sz="1400" spc="-75" dirty="0">
                <a:solidFill>
                  <a:schemeClr val="tx1"/>
                </a:solidFill>
                <a:latin typeface="Arial Black" panose="020B0A04020102020204"/>
                <a:cs typeface="Arial Black" panose="020B0A04020102020204"/>
              </a:rPr>
              <a:t>ΓΡΑΝΑΖΙΑ</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ΜΕΤΑΔΟΣΗΣ,</a:t>
            </a:r>
            <a:r>
              <a:rPr sz="1400" spc="-9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ΑΛΥΣΙΔΕΣ.</a:t>
            </a:r>
            <a:endParaRPr sz="1400">
              <a:solidFill>
                <a:schemeClr val="tx1"/>
              </a:solidFill>
              <a:latin typeface="Arial Black" panose="020B0A04020102020204"/>
              <a:cs typeface="Arial Black" panose="020B0A04020102020204"/>
            </a:endParaRPr>
          </a:p>
          <a:p>
            <a:pPr marL="12700">
              <a:lnSpc>
                <a:spcPct val="100000"/>
              </a:lnSpc>
              <a:spcBef>
                <a:spcPts val="440"/>
              </a:spcBef>
            </a:pPr>
            <a:r>
              <a:rPr sz="2100" spc="-135" baseline="4000" dirty="0">
                <a:solidFill>
                  <a:schemeClr val="tx1"/>
                </a:solidFill>
                <a:latin typeface="Wingdings" panose="05000000000000000000"/>
                <a:cs typeface="Wingdings" panose="05000000000000000000"/>
              </a:rPr>
              <a:t></a:t>
            </a:r>
            <a:r>
              <a:rPr sz="1400" spc="-90" dirty="0">
                <a:solidFill>
                  <a:schemeClr val="tx1"/>
                </a:solidFill>
                <a:latin typeface="Arial Black" panose="020B0A04020102020204"/>
                <a:cs typeface="Arial Black" panose="020B0A04020102020204"/>
              </a:rPr>
              <a:t>ΤΡΙΒΕΙΣ</a:t>
            </a:r>
            <a:r>
              <a:rPr sz="1400" spc="1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ΥΠΕΡΠΛΗΡΩΤΗ.</a:t>
            </a:r>
            <a:endParaRPr sz="1400">
              <a:solidFill>
                <a:schemeClr val="tx1"/>
              </a:solidFill>
              <a:latin typeface="Arial Black" panose="020B0A04020102020204"/>
              <a:cs typeface="Arial Black" panose="020B0A04020102020204"/>
            </a:endParaRPr>
          </a:p>
          <a:p>
            <a:pPr marL="12700" marR="1350010">
              <a:lnSpc>
                <a:spcPct val="118000"/>
              </a:lnSpc>
              <a:spcBef>
                <a:spcPts val="140"/>
              </a:spcBef>
            </a:pPr>
            <a:r>
              <a:rPr sz="1400" dirty="0">
                <a:solidFill>
                  <a:schemeClr val="tx1"/>
                </a:solidFill>
                <a:latin typeface="Arial Black" panose="020B0A04020102020204"/>
                <a:cs typeface="Arial Black" panose="020B0A04020102020204"/>
              </a:rPr>
              <a:t>ΚΑΙ</a:t>
            </a:r>
            <a:r>
              <a:rPr sz="1400" spc="-6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ΔΙΑΦΟΡΑ</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ΑΛΛΑ</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ΕΞΑΡΤΗΜΑΤΑ</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ΑΝΑΛΟΓΑ</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ΚΑΘΕ</a:t>
            </a:r>
            <a:r>
              <a:rPr sz="1400" spc="-6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ΤΥΠΟ</a:t>
            </a:r>
            <a:r>
              <a:rPr sz="1400" spc="-50" dirty="0">
                <a:solidFill>
                  <a:schemeClr val="tx1"/>
                </a:solidFill>
                <a:latin typeface="Arial Black" panose="020B0A04020102020204"/>
                <a:cs typeface="Arial Black" panose="020B0A04020102020204"/>
              </a:rPr>
              <a:t> </a:t>
            </a:r>
            <a:r>
              <a:rPr sz="1400">
                <a:solidFill>
                  <a:schemeClr val="tx1"/>
                </a:solidFill>
                <a:latin typeface="Arial Black" panose="020B0A04020102020204"/>
                <a:cs typeface="Arial Black" panose="020B0A04020102020204"/>
              </a:rPr>
              <a:t>ΜΗΧΑΝΗΣ</a:t>
            </a:r>
            <a:r>
              <a:rPr sz="1400" spc="-55">
                <a:solidFill>
                  <a:schemeClr val="tx1"/>
                </a:solidFill>
                <a:latin typeface="Arial Black" panose="020B0A04020102020204"/>
                <a:cs typeface="Arial Black" panose="020B0A04020102020204"/>
              </a:rPr>
              <a:t> </a:t>
            </a:r>
            <a:r>
              <a:rPr lang="el-GR" sz="1400" spc="-55" dirty="0" smtClean="0">
                <a:solidFill>
                  <a:schemeClr val="tx1"/>
                </a:solidFill>
                <a:latin typeface="Arial Black" panose="020B0A04020102020204"/>
                <a:cs typeface="Arial Black" panose="020B0A04020102020204"/>
              </a:rPr>
              <a:t> ΄</a:t>
            </a:r>
            <a:r>
              <a:rPr sz="1400" spc="-50" smtClean="0">
                <a:solidFill>
                  <a:schemeClr val="tx1"/>
                </a:solidFill>
                <a:latin typeface="Arial Black" panose="020B0A04020102020204"/>
                <a:cs typeface="Arial Black" panose="020B0A04020102020204"/>
              </a:rPr>
              <a:t>Η </a:t>
            </a:r>
            <a:r>
              <a:rPr sz="1400" spc="-10" dirty="0">
                <a:solidFill>
                  <a:schemeClr val="tx1"/>
                </a:solidFill>
                <a:latin typeface="Arial Black" panose="020B0A04020102020204"/>
                <a:cs typeface="Arial Black" panose="020B0A04020102020204"/>
              </a:rPr>
              <a:t>ΚΑΤΑΣΚΕΥΑΣΤΗ.</a:t>
            </a:r>
            <a:endParaRPr sz="1400">
              <a:solidFill>
                <a:schemeClr val="tx1"/>
              </a:solidFill>
              <a:latin typeface="Arial Black" panose="020B0A04020102020204"/>
              <a:cs typeface="Arial Black" panose="020B0A04020102020204"/>
            </a:endParaRPr>
          </a:p>
          <a:p>
            <a:pPr>
              <a:lnSpc>
                <a:spcPct val="100000"/>
              </a:lnSpc>
            </a:pPr>
            <a:endParaRPr sz="1600">
              <a:solidFill>
                <a:schemeClr val="tx1"/>
              </a:solidFill>
              <a:latin typeface="Arial Black" panose="020B0A04020102020204"/>
              <a:cs typeface="Arial Black" panose="020B0A04020102020204"/>
            </a:endParaRPr>
          </a:p>
          <a:p>
            <a:pPr marL="12700" marR="5080" indent="58420">
              <a:lnSpc>
                <a:spcPct val="118000"/>
              </a:lnSpc>
            </a:pPr>
            <a:r>
              <a:rPr sz="1400" dirty="0">
                <a:solidFill>
                  <a:schemeClr val="tx1"/>
                </a:solidFill>
                <a:latin typeface="Arial Black" panose="020B0A04020102020204"/>
                <a:cs typeface="Arial Black" panose="020B0A04020102020204"/>
              </a:rPr>
              <a:t>ΜΕΣΑ</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ΣΤΟ</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ΤΜΗΜΑ</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ΑΥΤΟ</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ΑΝΑΦΕΡΕΙ</a:t>
            </a:r>
            <a:r>
              <a:rPr sz="1400" spc="-3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a:t>
            </a:r>
            <a:r>
              <a:rPr sz="1400" spc="-4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ΚΑΤΑΣΚΕΥΑΣΤΗΣ</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ΠΟΙΟ</a:t>
            </a:r>
            <a:r>
              <a:rPr sz="1400" spc="-30" dirty="0">
                <a:solidFill>
                  <a:schemeClr val="tx1"/>
                </a:solidFill>
                <a:latin typeface="Arial Black" panose="020B0A04020102020204"/>
                <a:cs typeface="Arial Black" panose="020B0A04020102020204"/>
              </a:rPr>
              <a:t> </a:t>
            </a:r>
            <a:r>
              <a:rPr sz="1400">
                <a:solidFill>
                  <a:schemeClr val="tx1"/>
                </a:solidFill>
                <a:latin typeface="Arial Black" panose="020B0A04020102020204"/>
                <a:cs typeface="Arial Black" panose="020B0A04020102020204"/>
              </a:rPr>
              <a:t>ΤΡΟΠΟ</a:t>
            </a:r>
            <a:r>
              <a:rPr sz="1400" spc="-45">
                <a:solidFill>
                  <a:schemeClr val="tx1"/>
                </a:solidFill>
                <a:latin typeface="Arial Black" panose="020B0A04020102020204"/>
                <a:cs typeface="Arial Black" panose="020B0A04020102020204"/>
              </a:rPr>
              <a:t> </a:t>
            </a:r>
            <a:r>
              <a:rPr lang="el-GR" sz="1400" spc="-45" dirty="0" smtClean="0">
                <a:solidFill>
                  <a:schemeClr val="tx1"/>
                </a:solidFill>
                <a:latin typeface="Arial Black" panose="020B0A04020102020204"/>
                <a:cs typeface="Arial Black" panose="020B0A04020102020204"/>
              </a:rPr>
              <a:t>ΠΡΕΠΕΙ </a:t>
            </a:r>
            <a:r>
              <a:rPr sz="1400" smtClean="0">
                <a:solidFill>
                  <a:schemeClr val="tx1"/>
                </a:solidFill>
                <a:latin typeface="Arial Black" panose="020B0A04020102020204"/>
                <a:cs typeface="Arial Black" panose="020B0A04020102020204"/>
              </a:rPr>
              <a:t>ΝΑ</a:t>
            </a:r>
            <a:r>
              <a:rPr sz="1400" spc="-30" smtClean="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ΓΙΝΟΥΝ </a:t>
            </a:r>
            <a:r>
              <a:rPr sz="1400" dirty="0">
                <a:solidFill>
                  <a:schemeClr val="tx1"/>
                </a:solidFill>
                <a:latin typeface="Arial Black" panose="020B0A04020102020204"/>
                <a:cs typeface="Arial Black" panose="020B0A04020102020204"/>
              </a:rPr>
              <a:t>ΟΙ</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ΜΕΤΡΗΣΕΙΣ</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ΚΑΙ</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ΤΑ</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ΟΡΓΑΝΑ</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ΠΟΥ</a:t>
            </a:r>
            <a:r>
              <a:rPr sz="1400" spc="-3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ΧΡΗΣΙΜΟΠΟΙΟΥΝΤΑΙ.</a:t>
            </a:r>
            <a:r>
              <a:rPr sz="1400" spc="-4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ΟΛΕΣ</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ΟΙ</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ΜΕΤΡΗΣΕΙΣ</a:t>
            </a:r>
            <a:r>
              <a:rPr sz="1400" spc="-3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ΠΡΕΠΕΙ </a:t>
            </a:r>
            <a:r>
              <a:rPr sz="1400" dirty="0">
                <a:solidFill>
                  <a:schemeClr val="tx1"/>
                </a:solidFill>
                <a:latin typeface="Arial Black" panose="020B0A04020102020204"/>
                <a:cs typeface="Arial Black" panose="020B0A04020102020204"/>
              </a:rPr>
              <a:t>ΝΑ</a:t>
            </a:r>
            <a:r>
              <a:rPr sz="1400" spc="-4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ΑΝΑΓΡΑΦΟΝΤΑΙ</a:t>
            </a:r>
            <a:r>
              <a:rPr sz="1400" spc="-2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ΣΕ</a:t>
            </a:r>
            <a:r>
              <a:rPr sz="1400" spc="-5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ΣΥΓΚΕΚΡΗΜΕΝΑ</a:t>
            </a:r>
            <a:r>
              <a:rPr sz="1400" spc="-3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ΕΝΤΥΠΑ,</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ΠΟΥ</a:t>
            </a:r>
            <a:r>
              <a:rPr sz="1400" spc="-35"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ΑΠΟΣΤΕΛΛΟΝΤΑΙ</a:t>
            </a:r>
            <a:r>
              <a:rPr sz="1400" spc="-3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ΣΤΟ</a:t>
            </a:r>
            <a:r>
              <a:rPr sz="1400" spc="-40" dirty="0">
                <a:solidFill>
                  <a:schemeClr val="tx1"/>
                </a:solidFill>
                <a:latin typeface="Arial Black" panose="020B0A04020102020204"/>
                <a:cs typeface="Arial Black" panose="020B0A04020102020204"/>
              </a:rPr>
              <a:t> </a:t>
            </a:r>
            <a:r>
              <a:rPr sz="1400" spc="-10">
                <a:solidFill>
                  <a:schemeClr val="tx1"/>
                </a:solidFill>
                <a:latin typeface="Arial Black" panose="020B0A04020102020204"/>
                <a:cs typeface="Arial Black" panose="020B0A04020102020204"/>
              </a:rPr>
              <a:t>ΓΡΑΦΕΙΟ </a:t>
            </a:r>
            <a:r>
              <a:rPr lang="el-GR" sz="1400" spc="-10" dirty="0" smtClean="0">
                <a:solidFill>
                  <a:schemeClr val="tx1"/>
                </a:solidFill>
                <a:latin typeface="Arial Black" panose="020B0A04020102020204"/>
                <a:cs typeface="Arial Black" panose="020B0A04020102020204"/>
              </a:rPr>
              <a:t>ΤΗΣ ΕΤΑΙΡΕΙΑΣ </a:t>
            </a:r>
            <a:r>
              <a:rPr sz="1400" smtClean="0">
                <a:solidFill>
                  <a:schemeClr val="tx1"/>
                </a:solidFill>
                <a:latin typeface="Arial Black" panose="020B0A04020102020204"/>
                <a:cs typeface="Arial Black" panose="020B0A04020102020204"/>
              </a:rPr>
              <a:t>ΚΑΙ</a:t>
            </a:r>
            <a:r>
              <a:rPr sz="1400" spc="-60" smtClean="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ΦΥΛΑΣΣΟΝΤΑΙ</a:t>
            </a:r>
            <a:r>
              <a:rPr sz="1400" spc="-50"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ΣΕ</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ΦΑΚΕΛΟΥΣ</a:t>
            </a:r>
            <a:r>
              <a:rPr sz="1400" spc="-55" dirty="0">
                <a:solidFill>
                  <a:schemeClr val="tx1"/>
                </a:solidFill>
                <a:latin typeface="Arial Black" panose="020B0A04020102020204"/>
                <a:cs typeface="Arial Black" panose="020B0A04020102020204"/>
              </a:rPr>
              <a:t> </a:t>
            </a:r>
            <a:r>
              <a:rPr sz="1400" dirty="0">
                <a:solidFill>
                  <a:schemeClr val="tx1"/>
                </a:solidFill>
                <a:latin typeface="Arial Black" panose="020B0A04020102020204"/>
                <a:cs typeface="Arial Black" panose="020B0A04020102020204"/>
              </a:rPr>
              <a:t>ΣΤΟ</a:t>
            </a:r>
            <a:r>
              <a:rPr sz="1400" spc="-60" dirty="0">
                <a:solidFill>
                  <a:schemeClr val="tx1"/>
                </a:solidFill>
                <a:latin typeface="Arial Black" panose="020B0A04020102020204"/>
                <a:cs typeface="Arial Black" panose="020B0A04020102020204"/>
              </a:rPr>
              <a:t> </a:t>
            </a:r>
            <a:r>
              <a:rPr sz="1400" spc="-10" dirty="0">
                <a:solidFill>
                  <a:schemeClr val="tx1"/>
                </a:solidFill>
                <a:latin typeface="Arial Black" panose="020B0A04020102020204"/>
                <a:cs typeface="Arial Black" panose="020B0A04020102020204"/>
              </a:rPr>
              <a:t>ΠΛΟΙΟ.</a:t>
            </a:r>
            <a:endParaRPr sz="1400">
              <a:solidFill>
                <a:schemeClr val="tx1"/>
              </a:solidFill>
              <a:latin typeface="Arial Black" panose="020B0A04020102020204"/>
              <a:cs typeface="Arial Black" panose="020B0A04020102020204"/>
            </a:endParaRPr>
          </a:p>
        </p:txBody>
      </p:sp>
      <p:sp>
        <p:nvSpPr>
          <p:cNvPr id="3" name="object 3"/>
          <p:cNvSpPr/>
          <p:nvPr/>
        </p:nvSpPr>
        <p:spPr>
          <a:xfrm>
            <a:off x="285720" y="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627380" y="265428"/>
            <a:ext cx="7873710" cy="327013"/>
          </a:xfrm>
          <a:prstGeom prst="rect">
            <a:avLst/>
          </a:prstGeom>
        </p:spPr>
        <p:txBody>
          <a:bodyPr vert="horz" wrap="square" lIns="0" tIns="11430" rIns="0" bIns="0" rtlCol="0">
            <a:spAutoFit/>
          </a:bodyPr>
          <a:lstStyle/>
          <a:p>
            <a:pPr marL="12700">
              <a:lnSpc>
                <a:spcPct val="100000"/>
              </a:lnSpc>
              <a:spcBef>
                <a:spcPts val="90"/>
              </a:spcBef>
              <a:tabLst>
                <a:tab pos="444500" algn="l"/>
              </a:tabLst>
            </a:pPr>
            <a:r>
              <a:rPr lang="el-GR" sz="2050" b="0" u="none" spc="-50" dirty="0" smtClean="0">
                <a:solidFill>
                  <a:srgbClr val="FF0000"/>
                </a:solidFill>
                <a:uFill>
                  <a:solidFill>
                    <a:srgbClr val="FF0000"/>
                  </a:solidFill>
                </a:uFill>
                <a:latin typeface="Arial Black" panose="020B0A04020102020204"/>
                <a:cs typeface="Arial Black" panose="020B0A04020102020204"/>
              </a:rPr>
              <a:t>   3.4. </a:t>
            </a:r>
            <a:r>
              <a:rPr sz="2050" b="0" u="none" dirty="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ΜΕΤΡΗΣΕΙΣ</a:t>
            </a:r>
            <a:r>
              <a:rPr sz="2050" b="0" u="none" spc="-110"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ΣΤΙΣ</a:t>
            </a:r>
            <a:r>
              <a:rPr sz="2050" b="0" u="none" spc="-10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Μ.Ε.Κ</a:t>
            </a:r>
            <a:r>
              <a:rPr sz="2050" b="0" u="none" spc="-100"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(ΦΘΟΡΕΣ,</a:t>
            </a:r>
            <a:r>
              <a:rPr sz="2050" b="0" u="none" spc="-10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ΕΛΕΥΘΕΡΙΕΣ)</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666750" y="375920"/>
            <a:ext cx="7405712"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5</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sp>
        <p:nvSpPr>
          <p:cNvPr id="4" name="object 4"/>
          <p:cNvSpPr txBox="1"/>
          <p:nvPr/>
        </p:nvSpPr>
        <p:spPr>
          <a:xfrm>
            <a:off x="220979" y="1158240"/>
            <a:ext cx="8691880" cy="5532925"/>
          </a:xfrm>
          <a:prstGeom prst="rect">
            <a:avLst/>
          </a:prstGeom>
        </p:spPr>
        <p:txBody>
          <a:bodyPr vert="horz" wrap="square" lIns="0" tIns="43815" rIns="0" bIns="0" rtlCol="0">
            <a:spAutoFit/>
          </a:bodyPr>
          <a:lstStyle/>
          <a:p>
            <a:pPr marL="12700" marR="380365">
              <a:lnSpc>
                <a:spcPts val="3190"/>
              </a:lnSpc>
              <a:spcBef>
                <a:spcPts val="345"/>
              </a:spcBef>
            </a:pPr>
            <a:r>
              <a:rPr sz="2800" b="1" dirty="0">
                <a:latin typeface="Arial" panose="020B0604020202020204"/>
                <a:cs typeface="Arial" panose="020B0604020202020204"/>
              </a:rPr>
              <a:t>Καθώς</a:t>
            </a:r>
            <a:r>
              <a:rPr sz="2800" b="1" spc="-80" dirty="0">
                <a:latin typeface="Arial" panose="020B0604020202020204"/>
                <a:cs typeface="Arial" panose="020B0604020202020204"/>
              </a:rPr>
              <a:t> </a:t>
            </a:r>
            <a:r>
              <a:rPr sz="2800" b="1" dirty="0">
                <a:latin typeface="Arial" panose="020B0604020202020204"/>
                <a:cs typeface="Arial" panose="020B0604020202020204"/>
              </a:rPr>
              <a:t>οι</a:t>
            </a:r>
            <a:r>
              <a:rPr sz="2800" b="1" spc="-60" dirty="0">
                <a:latin typeface="Arial" panose="020B0604020202020204"/>
                <a:cs typeface="Arial" panose="020B0604020202020204"/>
              </a:rPr>
              <a:t> </a:t>
            </a:r>
            <a:r>
              <a:rPr sz="2800" b="1" dirty="0">
                <a:latin typeface="Arial" panose="020B0604020202020204"/>
                <a:cs typeface="Arial" panose="020B0604020202020204"/>
              </a:rPr>
              <a:t>τιμές</a:t>
            </a:r>
            <a:r>
              <a:rPr sz="2800" b="1" spc="-60" dirty="0">
                <a:latin typeface="Arial" panose="020B0604020202020204"/>
                <a:cs typeface="Arial" panose="020B0604020202020204"/>
              </a:rPr>
              <a:t> </a:t>
            </a:r>
            <a:r>
              <a:rPr sz="2800" b="1" dirty="0">
                <a:latin typeface="Arial" panose="020B0604020202020204"/>
                <a:cs typeface="Arial" panose="020B0604020202020204"/>
              </a:rPr>
              <a:t>των</a:t>
            </a:r>
            <a:r>
              <a:rPr sz="2800" b="1" spc="-70" dirty="0">
                <a:latin typeface="Arial" panose="020B0604020202020204"/>
                <a:cs typeface="Arial" panose="020B0604020202020204"/>
              </a:rPr>
              <a:t> </a:t>
            </a:r>
            <a:r>
              <a:rPr sz="2800" b="1" dirty="0">
                <a:latin typeface="Arial" panose="020B0604020202020204"/>
                <a:cs typeface="Arial" panose="020B0604020202020204"/>
              </a:rPr>
              <a:t>καυσίμων</a:t>
            </a:r>
            <a:r>
              <a:rPr sz="2800" b="1" spc="-50" dirty="0">
                <a:latin typeface="Arial" panose="020B0604020202020204"/>
                <a:cs typeface="Arial" panose="020B0604020202020204"/>
              </a:rPr>
              <a:t> </a:t>
            </a:r>
            <a:r>
              <a:rPr sz="2800" b="1" dirty="0">
                <a:latin typeface="Arial" panose="020B0604020202020204"/>
                <a:cs typeface="Arial" panose="020B0604020202020204"/>
              </a:rPr>
              <a:t>είναι</a:t>
            </a:r>
            <a:r>
              <a:rPr sz="2800" b="1" spc="-60" dirty="0">
                <a:latin typeface="Arial" panose="020B0604020202020204"/>
                <a:cs typeface="Arial" panose="020B0604020202020204"/>
              </a:rPr>
              <a:t> </a:t>
            </a:r>
            <a:r>
              <a:rPr sz="2800" b="1" dirty="0">
                <a:latin typeface="Arial" panose="020B0604020202020204"/>
                <a:cs typeface="Arial" panose="020B0604020202020204"/>
              </a:rPr>
              <a:t>πολύ</a:t>
            </a:r>
            <a:r>
              <a:rPr sz="2800" b="1" spc="-55" dirty="0">
                <a:latin typeface="Arial" panose="020B0604020202020204"/>
                <a:cs typeface="Arial" panose="020B0604020202020204"/>
              </a:rPr>
              <a:t> </a:t>
            </a:r>
            <a:r>
              <a:rPr sz="2800" b="1" spc="-10" dirty="0">
                <a:latin typeface="Arial" panose="020B0604020202020204"/>
                <a:cs typeface="Arial" panose="020B0604020202020204"/>
              </a:rPr>
              <a:t>υψηλές, </a:t>
            </a:r>
            <a:r>
              <a:rPr sz="2800" b="1" dirty="0">
                <a:latin typeface="Arial" panose="020B0604020202020204"/>
                <a:cs typeface="Arial" panose="020B0604020202020204"/>
              </a:rPr>
              <a:t>τα</a:t>
            </a:r>
            <a:r>
              <a:rPr sz="2800" b="1" spc="-130" dirty="0">
                <a:latin typeface="Arial" panose="020B0604020202020204"/>
                <a:cs typeface="Arial" panose="020B0604020202020204"/>
              </a:rPr>
              <a:t> </a:t>
            </a:r>
            <a:r>
              <a:rPr sz="2800" b="1" dirty="0">
                <a:latin typeface="Arial" panose="020B0604020202020204"/>
                <a:cs typeface="Arial" panose="020B0604020202020204"/>
              </a:rPr>
              <a:t>πλοία</a:t>
            </a:r>
            <a:r>
              <a:rPr sz="2800" b="1" spc="-114" dirty="0">
                <a:latin typeface="Arial" panose="020B0604020202020204"/>
                <a:cs typeface="Arial" panose="020B0604020202020204"/>
              </a:rPr>
              <a:t> </a:t>
            </a:r>
            <a:r>
              <a:rPr sz="2800" b="1" spc="-10" dirty="0">
                <a:latin typeface="Arial" panose="020B0604020202020204"/>
                <a:cs typeface="Arial" panose="020B0604020202020204"/>
              </a:rPr>
              <a:t>χρησιμοποιούν</a:t>
            </a:r>
            <a:r>
              <a:rPr sz="2800" b="1" spc="-110" dirty="0">
                <a:latin typeface="Arial" panose="020B0604020202020204"/>
                <a:cs typeface="Arial" panose="020B0604020202020204"/>
              </a:rPr>
              <a:t> </a:t>
            </a:r>
            <a:r>
              <a:rPr sz="2800" b="1" spc="-20" dirty="0">
                <a:latin typeface="Arial" panose="020B0604020202020204"/>
                <a:cs typeface="Arial" panose="020B0604020202020204"/>
              </a:rPr>
              <a:t>κατώτερης</a:t>
            </a:r>
            <a:r>
              <a:rPr sz="2800" b="1" spc="-114" dirty="0">
                <a:latin typeface="Arial" panose="020B0604020202020204"/>
                <a:cs typeface="Arial" panose="020B0604020202020204"/>
              </a:rPr>
              <a:t> </a:t>
            </a:r>
            <a:r>
              <a:rPr sz="2800" b="1" spc="-10" dirty="0">
                <a:latin typeface="Arial" panose="020B0604020202020204"/>
                <a:cs typeface="Arial" panose="020B0604020202020204"/>
              </a:rPr>
              <a:t>ποιότητας </a:t>
            </a:r>
            <a:r>
              <a:rPr sz="2800" b="1" dirty="0">
                <a:latin typeface="Arial" panose="020B0604020202020204"/>
                <a:cs typeface="Arial" panose="020B0604020202020204"/>
              </a:rPr>
              <a:t>καύσιμο</a:t>
            </a:r>
            <a:r>
              <a:rPr sz="2800" b="1" spc="-85" dirty="0">
                <a:latin typeface="Arial" panose="020B0604020202020204"/>
                <a:cs typeface="Arial" panose="020B0604020202020204"/>
              </a:rPr>
              <a:t> </a:t>
            </a:r>
            <a:r>
              <a:rPr sz="2800" b="1" dirty="0">
                <a:latin typeface="Arial" panose="020B0604020202020204"/>
                <a:cs typeface="Arial" panose="020B0604020202020204"/>
              </a:rPr>
              <a:t>για</a:t>
            </a:r>
            <a:r>
              <a:rPr sz="2800" b="1" spc="-75" dirty="0">
                <a:latin typeface="Arial" panose="020B0604020202020204"/>
                <a:cs typeface="Arial" panose="020B0604020202020204"/>
              </a:rPr>
              <a:t> </a:t>
            </a:r>
            <a:r>
              <a:rPr sz="2800" b="1" dirty="0">
                <a:latin typeface="Arial" panose="020B0604020202020204"/>
                <a:cs typeface="Arial" panose="020B0604020202020204"/>
              </a:rPr>
              <a:t>μείωση</a:t>
            </a:r>
            <a:r>
              <a:rPr sz="2800" b="1" spc="-85" dirty="0">
                <a:latin typeface="Arial" panose="020B0604020202020204"/>
                <a:cs typeface="Arial" panose="020B0604020202020204"/>
              </a:rPr>
              <a:t> </a:t>
            </a:r>
            <a:r>
              <a:rPr sz="2800" b="1" dirty="0">
                <a:latin typeface="Arial" panose="020B0604020202020204"/>
                <a:cs typeface="Arial" panose="020B0604020202020204"/>
              </a:rPr>
              <a:t>του</a:t>
            </a:r>
            <a:r>
              <a:rPr sz="2800" b="1" spc="-70" dirty="0">
                <a:latin typeface="Arial" panose="020B0604020202020204"/>
                <a:cs typeface="Arial" panose="020B0604020202020204"/>
              </a:rPr>
              <a:t> </a:t>
            </a:r>
            <a:r>
              <a:rPr sz="2800" b="1" spc="-10" dirty="0">
                <a:latin typeface="Arial" panose="020B0604020202020204"/>
                <a:cs typeface="Arial" panose="020B0604020202020204"/>
              </a:rPr>
              <a:t>λειτουργικού</a:t>
            </a:r>
            <a:r>
              <a:rPr sz="2800" b="1" spc="-65" dirty="0">
                <a:latin typeface="Arial" panose="020B0604020202020204"/>
                <a:cs typeface="Arial" panose="020B0604020202020204"/>
              </a:rPr>
              <a:t> </a:t>
            </a:r>
            <a:r>
              <a:rPr sz="2800" b="1">
                <a:latin typeface="Arial" panose="020B0604020202020204"/>
                <a:cs typeface="Arial" panose="020B0604020202020204"/>
              </a:rPr>
              <a:t>τους</a:t>
            </a:r>
            <a:r>
              <a:rPr sz="2800" b="1" spc="-75">
                <a:latin typeface="Arial" panose="020B0604020202020204"/>
                <a:cs typeface="Arial" panose="020B0604020202020204"/>
              </a:rPr>
              <a:t> </a:t>
            </a:r>
            <a:r>
              <a:rPr sz="2800" b="1" spc="-25" smtClean="0">
                <a:latin typeface="Arial" panose="020B0604020202020204"/>
                <a:cs typeface="Arial" panose="020B0604020202020204"/>
              </a:rPr>
              <a:t>κό</a:t>
            </a:r>
            <a:r>
              <a:rPr sz="2800" b="1" smtClean="0">
                <a:latin typeface="Arial" panose="020B0604020202020204"/>
                <a:cs typeface="Arial" panose="020B0604020202020204"/>
              </a:rPr>
              <a:t>στους</a:t>
            </a:r>
            <a:r>
              <a:rPr sz="2800" b="1" dirty="0">
                <a:latin typeface="Arial" panose="020B0604020202020204"/>
                <a:cs typeface="Arial" panose="020B0604020202020204"/>
              </a:rPr>
              <a:t>.</a:t>
            </a:r>
            <a:r>
              <a:rPr sz="2800" b="1" spc="-114" dirty="0">
                <a:latin typeface="Arial" panose="020B0604020202020204"/>
                <a:cs typeface="Arial" panose="020B0604020202020204"/>
              </a:rPr>
              <a:t> </a:t>
            </a:r>
            <a:r>
              <a:rPr sz="2800" b="1" spc="-30" dirty="0">
                <a:latin typeface="Arial" panose="020B0604020202020204"/>
                <a:cs typeface="Arial" panose="020B0604020202020204"/>
              </a:rPr>
              <a:t>Το</a:t>
            </a:r>
            <a:r>
              <a:rPr sz="2800" b="1" spc="-114" dirty="0">
                <a:latin typeface="Arial" panose="020B0604020202020204"/>
                <a:cs typeface="Arial" panose="020B0604020202020204"/>
              </a:rPr>
              <a:t> </a:t>
            </a:r>
            <a:r>
              <a:rPr sz="2800" b="1" dirty="0">
                <a:latin typeface="Arial" panose="020B0604020202020204"/>
                <a:cs typeface="Arial" panose="020B0604020202020204"/>
              </a:rPr>
              <a:t>καύσιμο</a:t>
            </a:r>
            <a:r>
              <a:rPr sz="2800" b="1" spc="-105" dirty="0">
                <a:latin typeface="Arial" panose="020B0604020202020204"/>
                <a:cs typeface="Arial" panose="020B0604020202020204"/>
              </a:rPr>
              <a:t> </a:t>
            </a:r>
            <a:r>
              <a:rPr sz="2800" b="1" dirty="0">
                <a:latin typeface="Arial" panose="020B0604020202020204"/>
                <a:cs typeface="Arial" panose="020B0604020202020204"/>
              </a:rPr>
              <a:t>αυτό</a:t>
            </a:r>
            <a:r>
              <a:rPr sz="2800" b="1" spc="-114" dirty="0">
                <a:latin typeface="Arial" panose="020B0604020202020204"/>
                <a:cs typeface="Arial" panose="020B0604020202020204"/>
              </a:rPr>
              <a:t> </a:t>
            </a:r>
            <a:r>
              <a:rPr sz="2800" b="1" dirty="0">
                <a:latin typeface="Arial" panose="020B0604020202020204"/>
                <a:cs typeface="Arial" panose="020B0604020202020204"/>
              </a:rPr>
              <a:t>είναι</a:t>
            </a:r>
            <a:r>
              <a:rPr sz="2800" b="1" spc="-100" dirty="0">
                <a:latin typeface="Arial" panose="020B0604020202020204"/>
                <a:cs typeface="Arial" panose="020B0604020202020204"/>
              </a:rPr>
              <a:t> </a:t>
            </a:r>
            <a:r>
              <a:rPr sz="2800" b="1" spc="-10" dirty="0">
                <a:latin typeface="Arial" panose="020B0604020202020204"/>
                <a:cs typeface="Arial" panose="020B0604020202020204"/>
              </a:rPr>
              <a:t>κατά</a:t>
            </a:r>
            <a:r>
              <a:rPr sz="2800" b="1" spc="-105" dirty="0">
                <a:latin typeface="Arial" panose="020B0604020202020204"/>
                <a:cs typeface="Arial" panose="020B0604020202020204"/>
              </a:rPr>
              <a:t> </a:t>
            </a:r>
            <a:r>
              <a:rPr sz="2800" b="1" dirty="0">
                <a:latin typeface="Arial" panose="020B0604020202020204"/>
                <a:cs typeface="Arial" panose="020B0604020202020204"/>
              </a:rPr>
              <a:t>κανόνα</a:t>
            </a:r>
            <a:r>
              <a:rPr sz="2800" b="1" spc="-105" dirty="0">
                <a:latin typeface="Arial" panose="020B0604020202020204"/>
                <a:cs typeface="Arial" panose="020B0604020202020204"/>
              </a:rPr>
              <a:t> </a:t>
            </a:r>
            <a:r>
              <a:rPr sz="2800" b="1" spc="-20">
                <a:latin typeface="Arial" panose="020B0604020202020204"/>
                <a:cs typeface="Arial" panose="020B0604020202020204"/>
              </a:rPr>
              <a:t>βαρύ </a:t>
            </a:r>
            <a:r>
              <a:rPr sz="2800" b="1" spc="-10" smtClean="0">
                <a:latin typeface="Arial" panose="020B0604020202020204"/>
                <a:cs typeface="Arial" panose="020B0604020202020204"/>
              </a:rPr>
              <a:t>μαζούτ</a:t>
            </a:r>
            <a:r>
              <a:rPr lang="el-GR" sz="2800" b="1" spc="-10" dirty="0" smtClean="0">
                <a:latin typeface="Arial" panose="020B0604020202020204"/>
                <a:cs typeface="Arial" panose="020B0604020202020204"/>
              </a:rPr>
              <a:t> (</a:t>
            </a:r>
            <a:r>
              <a:rPr lang="en-US" sz="2800" b="1" spc="-10" dirty="0" smtClean="0">
                <a:latin typeface="Arial" panose="020B0604020202020204"/>
                <a:cs typeface="Arial" panose="020B0604020202020204"/>
              </a:rPr>
              <a:t>HFO</a:t>
            </a:r>
            <a:r>
              <a:rPr lang="en-US" sz="2800" b="1" spc="-10" dirty="0" smtClean="0">
                <a:latin typeface="Arial" panose="020B0604020202020204"/>
                <a:cs typeface="Arial" panose="020B0604020202020204"/>
              </a:rPr>
              <a:t>)</a:t>
            </a:r>
            <a:r>
              <a:rPr sz="2800" b="1" spc="-10" smtClean="0">
                <a:latin typeface="Arial" panose="020B0604020202020204"/>
                <a:cs typeface="Arial" panose="020B0604020202020204"/>
              </a:rPr>
              <a:t>.</a:t>
            </a:r>
            <a:endParaRPr sz="2800">
              <a:latin typeface="Arial" panose="020B0604020202020204"/>
              <a:cs typeface="Arial" panose="020B0604020202020204"/>
            </a:endParaRPr>
          </a:p>
          <a:p>
            <a:pPr marL="12700" marR="45085" indent="99060">
              <a:lnSpc>
                <a:spcPts val="3190"/>
              </a:lnSpc>
              <a:spcBef>
                <a:spcPts val="2190"/>
              </a:spcBef>
            </a:pPr>
            <a:r>
              <a:rPr sz="2800" b="1" dirty="0">
                <a:latin typeface="Arial" panose="020B0604020202020204"/>
                <a:cs typeface="Arial" panose="020B0604020202020204"/>
              </a:rPr>
              <a:t>Μαζί</a:t>
            </a:r>
            <a:r>
              <a:rPr sz="2800" b="1" spc="-40" dirty="0">
                <a:latin typeface="Arial" panose="020B0604020202020204"/>
                <a:cs typeface="Arial" panose="020B0604020202020204"/>
              </a:rPr>
              <a:t> </a:t>
            </a:r>
            <a:r>
              <a:rPr sz="2800" b="1" dirty="0">
                <a:latin typeface="Arial" panose="020B0604020202020204"/>
                <a:cs typeface="Arial" panose="020B0604020202020204"/>
              </a:rPr>
              <a:t>με</a:t>
            </a:r>
            <a:r>
              <a:rPr sz="2800" b="1" spc="-45" dirty="0">
                <a:latin typeface="Arial" panose="020B0604020202020204"/>
                <a:cs typeface="Arial" panose="020B0604020202020204"/>
              </a:rPr>
              <a:t> </a:t>
            </a:r>
            <a:r>
              <a:rPr sz="2800" b="1" dirty="0">
                <a:latin typeface="Arial" panose="020B0604020202020204"/>
                <a:cs typeface="Arial" panose="020B0604020202020204"/>
              </a:rPr>
              <a:t>άλλες</a:t>
            </a:r>
            <a:r>
              <a:rPr sz="2800" b="1" spc="-50" dirty="0">
                <a:latin typeface="Arial" panose="020B0604020202020204"/>
                <a:cs typeface="Arial" panose="020B0604020202020204"/>
              </a:rPr>
              <a:t> </a:t>
            </a:r>
            <a:r>
              <a:rPr sz="2800" b="1" dirty="0">
                <a:latin typeface="Arial" panose="020B0604020202020204"/>
                <a:cs typeface="Arial" panose="020B0604020202020204"/>
              </a:rPr>
              <a:t>ιδιότητες,</a:t>
            </a:r>
            <a:r>
              <a:rPr sz="2800" b="1" spc="-35" dirty="0">
                <a:latin typeface="Arial" panose="020B0604020202020204"/>
                <a:cs typeface="Arial" panose="020B0604020202020204"/>
              </a:rPr>
              <a:t> </a:t>
            </a:r>
            <a:r>
              <a:rPr sz="2800" b="1" dirty="0">
                <a:latin typeface="Arial" panose="020B0604020202020204"/>
                <a:cs typeface="Arial" panose="020B0604020202020204"/>
              </a:rPr>
              <a:t>το</a:t>
            </a:r>
            <a:r>
              <a:rPr sz="2800" b="1" spc="-40" dirty="0">
                <a:latin typeface="Arial" panose="020B0604020202020204"/>
                <a:cs typeface="Arial" panose="020B0604020202020204"/>
              </a:rPr>
              <a:t> </a:t>
            </a:r>
            <a:r>
              <a:rPr sz="2800" b="1" dirty="0">
                <a:latin typeface="Arial" panose="020B0604020202020204"/>
                <a:cs typeface="Arial" panose="020B0604020202020204"/>
              </a:rPr>
              <a:t>ιξώδες</a:t>
            </a:r>
            <a:r>
              <a:rPr sz="2800" b="1" spc="-40" dirty="0">
                <a:latin typeface="Arial" panose="020B0604020202020204"/>
                <a:cs typeface="Arial" panose="020B0604020202020204"/>
              </a:rPr>
              <a:t> </a:t>
            </a:r>
            <a:r>
              <a:rPr sz="2800" b="1" dirty="0">
                <a:latin typeface="Arial" panose="020B0604020202020204"/>
                <a:cs typeface="Arial" panose="020B0604020202020204"/>
              </a:rPr>
              <a:t>είναι</a:t>
            </a:r>
            <a:r>
              <a:rPr sz="2800" b="1" spc="-40" dirty="0">
                <a:latin typeface="Arial" panose="020B0604020202020204"/>
                <a:cs typeface="Arial" panose="020B0604020202020204"/>
              </a:rPr>
              <a:t> </a:t>
            </a:r>
            <a:r>
              <a:rPr sz="2800" b="1">
                <a:latin typeface="Arial" panose="020B0604020202020204"/>
                <a:cs typeface="Arial" panose="020B0604020202020204"/>
              </a:rPr>
              <a:t>μια</a:t>
            </a:r>
            <a:r>
              <a:rPr sz="2800" b="1" spc="-45">
                <a:latin typeface="Arial" panose="020B0604020202020204"/>
                <a:cs typeface="Arial" panose="020B0604020202020204"/>
              </a:rPr>
              <a:t> </a:t>
            </a:r>
            <a:r>
              <a:rPr sz="2800" b="1" spc="-10" smtClean="0">
                <a:latin typeface="Arial" panose="020B0604020202020204"/>
                <a:cs typeface="Arial" panose="020B0604020202020204"/>
              </a:rPr>
              <a:t>σημα</a:t>
            </a:r>
            <a:r>
              <a:rPr sz="2800" b="1" smtClean="0">
                <a:latin typeface="Arial" panose="020B0604020202020204"/>
                <a:cs typeface="Arial" panose="020B0604020202020204"/>
              </a:rPr>
              <a:t>ντική</a:t>
            </a:r>
            <a:r>
              <a:rPr sz="2800" b="1" spc="-90" smtClean="0">
                <a:latin typeface="Arial" panose="020B0604020202020204"/>
                <a:cs typeface="Arial" panose="020B0604020202020204"/>
              </a:rPr>
              <a:t> </a:t>
            </a:r>
            <a:r>
              <a:rPr sz="2800" b="1" spc="-10" dirty="0">
                <a:latin typeface="Arial" panose="020B0604020202020204"/>
                <a:cs typeface="Arial" panose="020B0604020202020204"/>
              </a:rPr>
              <a:t>ιδιότητα</a:t>
            </a:r>
            <a:r>
              <a:rPr sz="2800" b="1" spc="-75" dirty="0">
                <a:latin typeface="Arial" panose="020B0604020202020204"/>
                <a:cs typeface="Arial" panose="020B0604020202020204"/>
              </a:rPr>
              <a:t> </a:t>
            </a:r>
            <a:r>
              <a:rPr sz="2800" b="1" dirty="0">
                <a:latin typeface="Arial" panose="020B0604020202020204"/>
                <a:cs typeface="Arial" panose="020B0604020202020204"/>
              </a:rPr>
              <a:t>που</a:t>
            </a:r>
            <a:r>
              <a:rPr sz="2800" b="1" spc="-65" dirty="0">
                <a:latin typeface="Arial" panose="020B0604020202020204"/>
                <a:cs typeface="Arial" panose="020B0604020202020204"/>
              </a:rPr>
              <a:t> </a:t>
            </a:r>
            <a:r>
              <a:rPr sz="2800" b="1" dirty="0">
                <a:latin typeface="Arial" panose="020B0604020202020204"/>
                <a:cs typeface="Arial" panose="020B0604020202020204"/>
              </a:rPr>
              <a:t>καθορίζει</a:t>
            </a:r>
            <a:r>
              <a:rPr sz="2800" b="1" spc="-70" dirty="0">
                <a:latin typeface="Arial" panose="020B0604020202020204"/>
                <a:cs typeface="Arial" panose="020B0604020202020204"/>
              </a:rPr>
              <a:t> </a:t>
            </a:r>
            <a:r>
              <a:rPr sz="2800" b="1" dirty="0">
                <a:latin typeface="Arial" panose="020B0604020202020204"/>
                <a:cs typeface="Arial" panose="020B0604020202020204"/>
              </a:rPr>
              <a:t>την</a:t>
            </a:r>
            <a:r>
              <a:rPr sz="2800" b="1" spc="-60" dirty="0">
                <a:latin typeface="Arial" panose="020B0604020202020204"/>
                <a:cs typeface="Arial" panose="020B0604020202020204"/>
              </a:rPr>
              <a:t> </a:t>
            </a:r>
            <a:r>
              <a:rPr sz="2800" b="1" dirty="0">
                <a:latin typeface="Arial" panose="020B0604020202020204"/>
                <a:cs typeface="Arial" panose="020B0604020202020204"/>
              </a:rPr>
              <a:t>απόδοση</a:t>
            </a:r>
            <a:r>
              <a:rPr sz="2800" b="1" spc="-80" dirty="0">
                <a:latin typeface="Arial" panose="020B0604020202020204"/>
                <a:cs typeface="Arial" panose="020B0604020202020204"/>
              </a:rPr>
              <a:t> </a:t>
            </a:r>
            <a:r>
              <a:rPr sz="2800" b="1">
                <a:latin typeface="Arial" panose="020B0604020202020204"/>
                <a:cs typeface="Arial" panose="020B0604020202020204"/>
              </a:rPr>
              <a:t>της</a:t>
            </a:r>
            <a:r>
              <a:rPr sz="2800" b="1" spc="-70">
                <a:latin typeface="Arial" panose="020B0604020202020204"/>
                <a:cs typeface="Arial" panose="020B0604020202020204"/>
              </a:rPr>
              <a:t> </a:t>
            </a:r>
            <a:r>
              <a:rPr sz="2800" b="1" spc="-20" smtClean="0">
                <a:latin typeface="Arial" panose="020B0604020202020204"/>
                <a:cs typeface="Arial" panose="020B0604020202020204"/>
              </a:rPr>
              <a:t>καύ</a:t>
            </a:r>
            <a:r>
              <a:rPr sz="2800" b="1" smtClean="0">
                <a:latin typeface="Arial" panose="020B0604020202020204"/>
                <a:cs typeface="Arial" panose="020B0604020202020204"/>
              </a:rPr>
              <a:t>σης</a:t>
            </a:r>
            <a:r>
              <a:rPr sz="2800" b="1" spc="-90" smtClean="0">
                <a:latin typeface="Arial" panose="020B0604020202020204"/>
                <a:cs typeface="Arial" panose="020B0604020202020204"/>
              </a:rPr>
              <a:t> </a:t>
            </a:r>
            <a:r>
              <a:rPr sz="2800" b="1" dirty="0">
                <a:latin typeface="Arial" panose="020B0604020202020204"/>
                <a:cs typeface="Arial" panose="020B0604020202020204"/>
              </a:rPr>
              <a:t>των</a:t>
            </a:r>
            <a:r>
              <a:rPr sz="2800" b="1" spc="-80" dirty="0">
                <a:latin typeface="Arial" panose="020B0604020202020204"/>
                <a:cs typeface="Arial" panose="020B0604020202020204"/>
              </a:rPr>
              <a:t> </a:t>
            </a:r>
            <a:r>
              <a:rPr sz="2800" b="1" dirty="0">
                <a:latin typeface="Arial" panose="020B0604020202020204"/>
                <a:cs typeface="Arial" panose="020B0604020202020204"/>
              </a:rPr>
              <a:t>ναυτικών</a:t>
            </a:r>
            <a:r>
              <a:rPr sz="2800" b="1" spc="-75" dirty="0">
                <a:latin typeface="Arial" panose="020B0604020202020204"/>
                <a:cs typeface="Arial" panose="020B0604020202020204"/>
              </a:rPr>
              <a:t> </a:t>
            </a:r>
            <a:r>
              <a:rPr sz="2800" b="1" spc="-10" dirty="0">
                <a:latin typeface="Arial" panose="020B0604020202020204"/>
                <a:cs typeface="Arial" panose="020B0604020202020204"/>
              </a:rPr>
              <a:t>μηχανών.</a:t>
            </a:r>
            <a:endParaRPr sz="2800">
              <a:latin typeface="Arial" panose="020B0604020202020204"/>
              <a:cs typeface="Arial" panose="020B0604020202020204"/>
            </a:endParaRPr>
          </a:p>
          <a:p>
            <a:pPr marL="12700" marR="5080">
              <a:lnSpc>
                <a:spcPts val="3190"/>
              </a:lnSpc>
              <a:spcBef>
                <a:spcPts val="2190"/>
              </a:spcBef>
            </a:pPr>
            <a:r>
              <a:rPr sz="2800" b="1" spc="-30" dirty="0">
                <a:latin typeface="Arial" panose="020B0604020202020204"/>
                <a:cs typeface="Arial" panose="020B0604020202020204"/>
              </a:rPr>
              <a:t>Το</a:t>
            </a:r>
            <a:r>
              <a:rPr sz="2800" b="1" spc="-95" dirty="0">
                <a:latin typeface="Arial" panose="020B0604020202020204"/>
                <a:cs typeface="Arial" panose="020B0604020202020204"/>
              </a:rPr>
              <a:t> </a:t>
            </a:r>
            <a:r>
              <a:rPr sz="2800" b="1" dirty="0">
                <a:latin typeface="Arial" panose="020B0604020202020204"/>
                <a:cs typeface="Arial" panose="020B0604020202020204"/>
              </a:rPr>
              <a:t>ιξώδες</a:t>
            </a:r>
            <a:r>
              <a:rPr sz="2800" b="1" spc="-90" dirty="0">
                <a:latin typeface="Arial" panose="020B0604020202020204"/>
                <a:cs typeface="Arial" panose="020B0604020202020204"/>
              </a:rPr>
              <a:t> </a:t>
            </a:r>
            <a:r>
              <a:rPr sz="2800" b="1" dirty="0">
                <a:latin typeface="Arial" panose="020B0604020202020204"/>
                <a:cs typeface="Arial" panose="020B0604020202020204"/>
              </a:rPr>
              <a:t>του</a:t>
            </a:r>
            <a:r>
              <a:rPr sz="2800" b="1" spc="-75" dirty="0">
                <a:latin typeface="Arial" panose="020B0604020202020204"/>
                <a:cs typeface="Arial" panose="020B0604020202020204"/>
              </a:rPr>
              <a:t> </a:t>
            </a:r>
            <a:r>
              <a:rPr sz="2800" b="1" dirty="0">
                <a:latin typeface="Arial" panose="020B0604020202020204"/>
                <a:cs typeface="Arial" panose="020B0604020202020204"/>
              </a:rPr>
              <a:t>καυσίμου</a:t>
            </a:r>
            <a:r>
              <a:rPr sz="2800" b="1" spc="-75" dirty="0">
                <a:latin typeface="Arial" panose="020B0604020202020204"/>
                <a:cs typeface="Arial" panose="020B0604020202020204"/>
              </a:rPr>
              <a:t> </a:t>
            </a:r>
            <a:r>
              <a:rPr sz="2800" b="1" spc="-20" dirty="0">
                <a:latin typeface="Arial" panose="020B0604020202020204"/>
                <a:cs typeface="Arial" panose="020B0604020202020204"/>
              </a:rPr>
              <a:t>εξαρτάται</a:t>
            </a:r>
            <a:r>
              <a:rPr sz="2800" b="1" spc="-80" dirty="0">
                <a:latin typeface="Arial" panose="020B0604020202020204"/>
                <a:cs typeface="Arial" panose="020B0604020202020204"/>
              </a:rPr>
              <a:t> </a:t>
            </a:r>
            <a:r>
              <a:rPr sz="2800" b="1" dirty="0">
                <a:latin typeface="Arial" panose="020B0604020202020204"/>
                <a:cs typeface="Arial" panose="020B0604020202020204"/>
              </a:rPr>
              <a:t>από</a:t>
            </a:r>
            <a:r>
              <a:rPr sz="2800" b="1" spc="-95" dirty="0">
                <a:latin typeface="Arial" panose="020B0604020202020204"/>
                <a:cs typeface="Arial" panose="020B0604020202020204"/>
              </a:rPr>
              <a:t> </a:t>
            </a:r>
            <a:r>
              <a:rPr sz="2800" b="1" dirty="0">
                <a:latin typeface="Arial" panose="020B0604020202020204"/>
                <a:cs typeface="Arial" panose="020B0604020202020204"/>
              </a:rPr>
              <a:t>την</a:t>
            </a:r>
            <a:r>
              <a:rPr sz="2800" b="1" spc="-75" dirty="0">
                <a:latin typeface="Arial" panose="020B0604020202020204"/>
                <a:cs typeface="Arial" panose="020B0604020202020204"/>
              </a:rPr>
              <a:t> </a:t>
            </a:r>
            <a:r>
              <a:rPr sz="2800" b="1" spc="-10" dirty="0">
                <a:latin typeface="Arial" panose="020B0604020202020204"/>
                <a:cs typeface="Arial" panose="020B0604020202020204"/>
              </a:rPr>
              <a:t>ποιότη- </a:t>
            </a:r>
            <a:r>
              <a:rPr sz="2800" b="1" dirty="0">
                <a:latin typeface="Arial" panose="020B0604020202020204"/>
                <a:cs typeface="Arial" panose="020B0604020202020204"/>
              </a:rPr>
              <a:t>τα</a:t>
            </a:r>
            <a:r>
              <a:rPr sz="2800" b="1" spc="-85" dirty="0">
                <a:latin typeface="Arial" panose="020B0604020202020204"/>
                <a:cs typeface="Arial" panose="020B0604020202020204"/>
              </a:rPr>
              <a:t> </a:t>
            </a:r>
            <a:r>
              <a:rPr sz="2800" b="1" dirty="0">
                <a:latin typeface="Arial" panose="020B0604020202020204"/>
                <a:cs typeface="Arial" panose="020B0604020202020204"/>
              </a:rPr>
              <a:t>του</a:t>
            </a:r>
            <a:r>
              <a:rPr sz="2800" b="1" spc="-75" dirty="0">
                <a:latin typeface="Arial" panose="020B0604020202020204"/>
                <a:cs typeface="Arial" panose="020B0604020202020204"/>
              </a:rPr>
              <a:t> </a:t>
            </a:r>
            <a:r>
              <a:rPr sz="2800" b="1" dirty="0">
                <a:latin typeface="Arial" panose="020B0604020202020204"/>
                <a:cs typeface="Arial" panose="020B0604020202020204"/>
              </a:rPr>
              <a:t>πετρελαίου</a:t>
            </a:r>
            <a:r>
              <a:rPr sz="2800" b="1">
                <a:latin typeface="Arial" panose="020B0604020202020204"/>
                <a:cs typeface="Arial" panose="020B0604020202020204"/>
              </a:rPr>
              <a:t>.</a:t>
            </a:r>
            <a:r>
              <a:rPr sz="2800" b="1" spc="-75">
                <a:latin typeface="Arial" panose="020B0604020202020204"/>
                <a:cs typeface="Arial" panose="020B0604020202020204"/>
              </a:rPr>
              <a:t> </a:t>
            </a:r>
            <a:r>
              <a:rPr lang="el-GR" sz="2800" b="1" spc="-75" dirty="0">
                <a:latin typeface="Arial" panose="020B0604020202020204"/>
                <a:cs typeface="Arial" panose="020B0604020202020204"/>
              </a:rPr>
              <a:t>Α</a:t>
            </a:r>
            <a:r>
              <a:rPr sz="2800" b="1" smtClean="0">
                <a:latin typeface="Arial" panose="020B0604020202020204"/>
                <a:cs typeface="Arial" panose="020B0604020202020204"/>
              </a:rPr>
              <a:t>ν</a:t>
            </a:r>
            <a:r>
              <a:rPr sz="2800" b="1" spc="-75" smtClean="0">
                <a:latin typeface="Arial" panose="020B0604020202020204"/>
                <a:cs typeface="Arial" panose="020B0604020202020204"/>
              </a:rPr>
              <a:t> </a:t>
            </a:r>
            <a:r>
              <a:rPr sz="2800" b="1" dirty="0">
                <a:latin typeface="Arial" panose="020B0604020202020204"/>
                <a:cs typeface="Arial" panose="020B0604020202020204"/>
              </a:rPr>
              <a:t>το</a:t>
            </a:r>
            <a:r>
              <a:rPr sz="2800" b="1" spc="-90" dirty="0">
                <a:latin typeface="Arial" panose="020B0604020202020204"/>
                <a:cs typeface="Arial" panose="020B0604020202020204"/>
              </a:rPr>
              <a:t> </a:t>
            </a:r>
            <a:r>
              <a:rPr sz="2800" b="1" dirty="0">
                <a:latin typeface="Arial" panose="020B0604020202020204"/>
                <a:cs typeface="Arial" panose="020B0604020202020204"/>
              </a:rPr>
              <a:t>ιξώδες</a:t>
            </a:r>
            <a:r>
              <a:rPr sz="2800" b="1" spc="-85" dirty="0">
                <a:latin typeface="Arial" panose="020B0604020202020204"/>
                <a:cs typeface="Arial" panose="020B0604020202020204"/>
              </a:rPr>
              <a:t> </a:t>
            </a:r>
            <a:r>
              <a:rPr sz="2800" b="1" dirty="0">
                <a:latin typeface="Arial" panose="020B0604020202020204"/>
                <a:cs typeface="Arial" panose="020B0604020202020204"/>
              </a:rPr>
              <a:t>του</a:t>
            </a:r>
            <a:r>
              <a:rPr sz="2800" b="1" spc="-70" dirty="0">
                <a:latin typeface="Arial" panose="020B0604020202020204"/>
                <a:cs typeface="Arial" panose="020B0604020202020204"/>
              </a:rPr>
              <a:t> </a:t>
            </a:r>
            <a:r>
              <a:rPr sz="2800" b="1">
                <a:latin typeface="Arial" panose="020B0604020202020204"/>
                <a:cs typeface="Arial" panose="020B0604020202020204"/>
              </a:rPr>
              <a:t>καυσίμου</a:t>
            </a:r>
            <a:r>
              <a:rPr sz="2800" b="1" spc="-70">
                <a:latin typeface="Arial" panose="020B0604020202020204"/>
                <a:cs typeface="Arial" panose="020B0604020202020204"/>
              </a:rPr>
              <a:t> </a:t>
            </a:r>
            <a:r>
              <a:rPr sz="2800" b="1" spc="-25" smtClean="0">
                <a:latin typeface="Arial" panose="020B0604020202020204"/>
                <a:cs typeface="Arial" panose="020B0604020202020204"/>
              </a:rPr>
              <a:t>εί</a:t>
            </a:r>
            <a:r>
              <a:rPr sz="2800" b="1" smtClean="0">
                <a:latin typeface="Arial" panose="020B0604020202020204"/>
                <a:cs typeface="Arial" panose="020B0604020202020204"/>
              </a:rPr>
              <a:t>ναι</a:t>
            </a:r>
            <a:r>
              <a:rPr sz="2800" b="1" spc="-60" smtClean="0">
                <a:latin typeface="Arial" panose="020B0604020202020204"/>
                <a:cs typeface="Arial" panose="020B0604020202020204"/>
              </a:rPr>
              <a:t> </a:t>
            </a:r>
            <a:r>
              <a:rPr sz="2800" b="1" dirty="0">
                <a:latin typeface="Arial" panose="020B0604020202020204"/>
                <a:cs typeface="Arial" panose="020B0604020202020204"/>
              </a:rPr>
              <a:t>υψηλό,</a:t>
            </a:r>
            <a:r>
              <a:rPr sz="2800" b="1" spc="-60" dirty="0">
                <a:latin typeface="Arial" panose="020B0604020202020204"/>
                <a:cs typeface="Arial" panose="020B0604020202020204"/>
              </a:rPr>
              <a:t> </a:t>
            </a:r>
            <a:r>
              <a:rPr sz="2800" b="1" dirty="0">
                <a:latin typeface="Arial" panose="020B0604020202020204"/>
                <a:cs typeface="Arial" panose="020B0604020202020204"/>
              </a:rPr>
              <a:t>αυτό</a:t>
            </a:r>
            <a:r>
              <a:rPr sz="2800" b="1" spc="-70" dirty="0">
                <a:latin typeface="Arial" panose="020B0604020202020204"/>
                <a:cs typeface="Arial" panose="020B0604020202020204"/>
              </a:rPr>
              <a:t> </a:t>
            </a:r>
            <a:r>
              <a:rPr sz="2800" b="1" dirty="0">
                <a:latin typeface="Arial" panose="020B0604020202020204"/>
                <a:cs typeface="Arial" panose="020B0604020202020204"/>
              </a:rPr>
              <a:t>επιβαρύνει</a:t>
            </a:r>
            <a:r>
              <a:rPr sz="2800" b="1" spc="-60" dirty="0">
                <a:latin typeface="Arial" panose="020B0604020202020204"/>
                <a:cs typeface="Arial" panose="020B0604020202020204"/>
              </a:rPr>
              <a:t> </a:t>
            </a:r>
            <a:r>
              <a:rPr sz="2800" b="1" dirty="0">
                <a:latin typeface="Arial" panose="020B0604020202020204"/>
                <a:cs typeface="Arial" panose="020B0604020202020204"/>
              </a:rPr>
              <a:t>τον</a:t>
            </a:r>
            <a:r>
              <a:rPr sz="2800" b="1" spc="-55" dirty="0">
                <a:latin typeface="Arial" panose="020B0604020202020204"/>
                <a:cs typeface="Arial" panose="020B0604020202020204"/>
              </a:rPr>
              <a:t> </a:t>
            </a:r>
            <a:r>
              <a:rPr sz="2800" b="1" dirty="0">
                <a:latin typeface="Arial" panose="020B0604020202020204"/>
                <a:cs typeface="Arial" panose="020B0604020202020204"/>
              </a:rPr>
              <a:t>ψεκασμό</a:t>
            </a:r>
            <a:r>
              <a:rPr sz="2800" b="1" spc="-75" dirty="0">
                <a:latin typeface="Arial" panose="020B0604020202020204"/>
                <a:cs typeface="Arial" panose="020B0604020202020204"/>
              </a:rPr>
              <a:t> </a:t>
            </a:r>
            <a:r>
              <a:rPr sz="2800" b="1">
                <a:latin typeface="Arial" panose="020B0604020202020204"/>
                <a:cs typeface="Arial" panose="020B0604020202020204"/>
              </a:rPr>
              <a:t>με</a:t>
            </a:r>
            <a:r>
              <a:rPr sz="2800" b="1" spc="-45">
                <a:latin typeface="Arial" panose="020B0604020202020204"/>
                <a:cs typeface="Arial" panose="020B0604020202020204"/>
              </a:rPr>
              <a:t> </a:t>
            </a:r>
            <a:r>
              <a:rPr sz="2800" b="1" spc="-10" smtClean="0">
                <a:latin typeface="Arial" panose="020B0604020202020204"/>
                <a:cs typeface="Arial" panose="020B0604020202020204"/>
              </a:rPr>
              <a:t>αποτέ</a:t>
            </a:r>
            <a:r>
              <a:rPr sz="2800" b="1" smtClean="0">
                <a:latin typeface="Arial" panose="020B0604020202020204"/>
                <a:cs typeface="Arial" panose="020B0604020202020204"/>
              </a:rPr>
              <a:t>λεσμα</a:t>
            </a:r>
            <a:r>
              <a:rPr sz="2800" b="1" spc="-70" smtClean="0">
                <a:latin typeface="Arial" panose="020B0604020202020204"/>
                <a:cs typeface="Arial" panose="020B0604020202020204"/>
              </a:rPr>
              <a:t> </a:t>
            </a:r>
            <a:r>
              <a:rPr sz="2800" b="1" dirty="0">
                <a:latin typeface="Arial" panose="020B0604020202020204"/>
                <a:cs typeface="Arial" panose="020B0604020202020204"/>
              </a:rPr>
              <a:t>την</a:t>
            </a:r>
            <a:r>
              <a:rPr sz="2800" b="1" spc="-50" dirty="0">
                <a:latin typeface="Arial" panose="020B0604020202020204"/>
                <a:cs typeface="Arial" panose="020B0604020202020204"/>
              </a:rPr>
              <a:t> </a:t>
            </a:r>
            <a:r>
              <a:rPr sz="2800" b="1" dirty="0">
                <a:latin typeface="Arial" panose="020B0604020202020204"/>
                <a:cs typeface="Arial" panose="020B0604020202020204"/>
              </a:rPr>
              <a:t>κακή</a:t>
            </a:r>
            <a:r>
              <a:rPr sz="2800" b="1" spc="-60" dirty="0">
                <a:latin typeface="Arial" panose="020B0604020202020204"/>
                <a:cs typeface="Arial" panose="020B0604020202020204"/>
              </a:rPr>
              <a:t> </a:t>
            </a:r>
            <a:r>
              <a:rPr sz="2800" b="1" spc="-10" dirty="0">
                <a:latin typeface="Arial" panose="020B0604020202020204"/>
                <a:cs typeface="Arial" panose="020B0604020202020204"/>
              </a:rPr>
              <a:t>καύση.</a:t>
            </a:r>
            <a:endParaRPr sz="28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666750" y="374650"/>
            <a:ext cx="7262836"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5</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sp>
        <p:nvSpPr>
          <p:cNvPr id="4" name="object 4"/>
          <p:cNvSpPr txBox="1"/>
          <p:nvPr/>
        </p:nvSpPr>
        <p:spPr>
          <a:xfrm>
            <a:off x="365759" y="1088390"/>
            <a:ext cx="8471535" cy="5740546"/>
          </a:xfrm>
          <a:prstGeom prst="rect">
            <a:avLst/>
          </a:prstGeom>
        </p:spPr>
        <p:txBody>
          <a:bodyPr vert="horz" wrap="square" lIns="0" tIns="12700" rIns="0" bIns="0" rtlCol="0">
            <a:spAutoFit/>
          </a:bodyPr>
          <a:lstStyle/>
          <a:p>
            <a:pPr marL="12065" algn="ctr">
              <a:lnSpc>
                <a:spcPct val="100000"/>
              </a:lnSpc>
              <a:spcBef>
                <a:spcPts val="100"/>
              </a:spcBef>
            </a:pPr>
            <a:r>
              <a:rPr sz="2200" b="1" dirty="0">
                <a:solidFill>
                  <a:srgbClr val="0000FF"/>
                </a:solidFill>
                <a:latin typeface="Arial" panose="020B0604020202020204"/>
                <a:cs typeface="Arial" panose="020B0604020202020204"/>
              </a:rPr>
              <a:t>Ιξώδες</a:t>
            </a:r>
            <a:r>
              <a:rPr sz="2200" b="1" spc="-3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(Viscosity)</a:t>
            </a:r>
            <a:endParaRPr sz="2200">
              <a:latin typeface="Arial" panose="020B0604020202020204"/>
              <a:cs typeface="Arial" panose="020B0604020202020204"/>
            </a:endParaRPr>
          </a:p>
          <a:p>
            <a:pPr>
              <a:lnSpc>
                <a:spcPct val="100000"/>
              </a:lnSpc>
              <a:spcBef>
                <a:spcPts val="55"/>
              </a:spcBef>
            </a:pPr>
            <a:endParaRPr sz="1850">
              <a:latin typeface="Arial" panose="020B0604020202020204"/>
              <a:cs typeface="Arial" panose="020B0604020202020204"/>
            </a:endParaRPr>
          </a:p>
          <a:p>
            <a:pPr marL="12700" marR="255270">
              <a:lnSpc>
                <a:spcPct val="95000"/>
              </a:lnSpc>
            </a:pP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dirty="0">
                <a:latin typeface="Arial" panose="020B0604020202020204"/>
                <a:cs typeface="Arial" panose="020B0604020202020204"/>
              </a:rPr>
              <a:t>απλά</a:t>
            </a:r>
            <a:r>
              <a:rPr sz="2200" b="1" spc="-60" dirty="0">
                <a:latin typeface="Arial" panose="020B0604020202020204"/>
                <a:cs typeface="Arial" panose="020B0604020202020204"/>
              </a:rPr>
              <a:t> </a:t>
            </a:r>
            <a:r>
              <a:rPr sz="2200" b="1" dirty="0">
                <a:latin typeface="Arial" panose="020B0604020202020204"/>
                <a:cs typeface="Arial" panose="020B0604020202020204"/>
              </a:rPr>
              <a:t>λόγια,</a:t>
            </a:r>
            <a:r>
              <a:rPr sz="2200" b="1" spc="-45" dirty="0">
                <a:latin typeface="Arial" panose="020B0604020202020204"/>
                <a:cs typeface="Arial" panose="020B0604020202020204"/>
              </a:rPr>
              <a:t> </a:t>
            </a:r>
            <a:r>
              <a:rPr sz="2200" b="1" dirty="0">
                <a:latin typeface="Arial" panose="020B0604020202020204"/>
                <a:cs typeface="Arial" panose="020B0604020202020204"/>
              </a:rPr>
              <a:t>μπορεί</a:t>
            </a:r>
            <a:r>
              <a:rPr sz="2200" b="1" spc="-50" dirty="0">
                <a:latin typeface="Arial" panose="020B0604020202020204"/>
                <a:cs typeface="Arial" panose="020B0604020202020204"/>
              </a:rPr>
              <a:t> </a:t>
            </a:r>
            <a:r>
              <a:rPr sz="2200" b="1" dirty="0">
                <a:latin typeface="Arial" panose="020B0604020202020204"/>
                <a:cs typeface="Arial" panose="020B0604020202020204"/>
              </a:rPr>
              <a:t>να</a:t>
            </a:r>
            <a:r>
              <a:rPr sz="2200" b="1" spc="-55" dirty="0">
                <a:latin typeface="Arial" panose="020B0604020202020204"/>
                <a:cs typeface="Arial" panose="020B0604020202020204"/>
              </a:rPr>
              <a:t> </a:t>
            </a:r>
            <a:r>
              <a:rPr sz="2200" b="1" dirty="0">
                <a:latin typeface="Arial" panose="020B0604020202020204"/>
                <a:cs typeface="Arial" panose="020B0604020202020204"/>
              </a:rPr>
              <a:t>οριστεί</a:t>
            </a:r>
            <a:r>
              <a:rPr sz="2200" b="1" spc="-40" dirty="0">
                <a:latin typeface="Arial" panose="020B0604020202020204"/>
                <a:cs typeface="Arial" panose="020B0604020202020204"/>
              </a:rPr>
              <a:t> </a:t>
            </a:r>
            <a:r>
              <a:rPr sz="2200" b="1" dirty="0">
                <a:latin typeface="Arial" panose="020B0604020202020204"/>
                <a:cs typeface="Arial" panose="020B0604020202020204"/>
              </a:rPr>
              <a:t>ως</a:t>
            </a:r>
            <a:r>
              <a:rPr sz="2200" b="1" spc="-55" dirty="0">
                <a:latin typeface="Arial" panose="020B0604020202020204"/>
                <a:cs typeface="Arial" panose="020B0604020202020204"/>
              </a:rPr>
              <a:t> </a:t>
            </a:r>
            <a:r>
              <a:rPr sz="2200" b="1" dirty="0">
                <a:latin typeface="Arial" panose="020B0604020202020204"/>
                <a:cs typeface="Arial" panose="020B0604020202020204"/>
              </a:rPr>
              <a:t>«αντίσταση</a:t>
            </a:r>
            <a:r>
              <a:rPr sz="2200" b="1" spc="-50" dirty="0">
                <a:latin typeface="Arial" panose="020B0604020202020204"/>
                <a:cs typeface="Arial" panose="020B0604020202020204"/>
              </a:rPr>
              <a:t> </a:t>
            </a:r>
            <a:r>
              <a:rPr sz="2200" b="1" dirty="0">
                <a:latin typeface="Arial" panose="020B0604020202020204"/>
                <a:cs typeface="Arial" panose="020B0604020202020204"/>
              </a:rPr>
              <a:t>στη</a:t>
            </a:r>
            <a:r>
              <a:rPr sz="2200" b="1" spc="-45" dirty="0">
                <a:latin typeface="Arial" panose="020B0604020202020204"/>
                <a:cs typeface="Arial" panose="020B0604020202020204"/>
              </a:rPr>
              <a:t> </a:t>
            </a:r>
            <a:r>
              <a:rPr sz="2200" b="1" dirty="0">
                <a:latin typeface="Arial" panose="020B0604020202020204"/>
                <a:cs typeface="Arial" panose="020B0604020202020204"/>
              </a:rPr>
              <a:t>ροή</a:t>
            </a:r>
            <a:r>
              <a:rPr sz="2200" b="1" spc="-40"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υγρού</a:t>
            </a:r>
            <a:r>
              <a:rPr sz="2200" b="1" spc="-90" dirty="0">
                <a:latin typeface="Arial" panose="020B0604020202020204"/>
                <a:cs typeface="Arial" panose="020B0604020202020204"/>
              </a:rPr>
              <a:t> </a:t>
            </a:r>
            <a:r>
              <a:rPr sz="2200" b="1" dirty="0">
                <a:latin typeface="Arial" panose="020B0604020202020204"/>
                <a:cs typeface="Arial" panose="020B0604020202020204"/>
              </a:rPr>
              <a:t>που</a:t>
            </a:r>
            <a:r>
              <a:rPr sz="2200" b="1" spc="-80" dirty="0">
                <a:latin typeface="Arial" panose="020B0604020202020204"/>
                <a:cs typeface="Arial" panose="020B0604020202020204"/>
              </a:rPr>
              <a:t> </a:t>
            </a:r>
            <a:r>
              <a:rPr sz="2200" b="1" spc="-10" dirty="0">
                <a:latin typeface="Arial" panose="020B0604020202020204"/>
                <a:cs typeface="Arial" panose="020B0604020202020204"/>
              </a:rPr>
              <a:t>παρουσιάζουν</a:t>
            </a:r>
            <a:r>
              <a:rPr sz="2200" b="1" spc="-75" dirty="0">
                <a:latin typeface="Arial" panose="020B0604020202020204"/>
                <a:cs typeface="Arial" panose="020B0604020202020204"/>
              </a:rPr>
              <a:t> </a:t>
            </a:r>
            <a:r>
              <a:rPr sz="2200" b="1" dirty="0">
                <a:latin typeface="Arial" panose="020B0604020202020204"/>
                <a:cs typeface="Arial" panose="020B0604020202020204"/>
              </a:rPr>
              <a:t>τα</a:t>
            </a:r>
            <a:r>
              <a:rPr sz="2200" b="1" spc="-85" dirty="0">
                <a:latin typeface="Arial" panose="020B0604020202020204"/>
                <a:cs typeface="Arial" panose="020B0604020202020204"/>
              </a:rPr>
              <a:t> </a:t>
            </a:r>
            <a:r>
              <a:rPr sz="2200" b="1" spc="-10" dirty="0">
                <a:latin typeface="Arial" panose="020B0604020202020204"/>
                <a:cs typeface="Arial" panose="020B0604020202020204"/>
              </a:rPr>
              <a:t>εσωτερικά</a:t>
            </a:r>
            <a:r>
              <a:rPr sz="2200" b="1" spc="-85" dirty="0">
                <a:latin typeface="Arial" panose="020B0604020202020204"/>
                <a:cs typeface="Arial" panose="020B0604020202020204"/>
              </a:rPr>
              <a:t> </a:t>
            </a:r>
            <a:r>
              <a:rPr sz="2200" b="1" dirty="0">
                <a:latin typeface="Arial" panose="020B0604020202020204"/>
                <a:cs typeface="Arial" panose="020B0604020202020204"/>
              </a:rPr>
              <a:t>του</a:t>
            </a:r>
            <a:r>
              <a:rPr sz="2200" b="1" spc="-75" dirty="0">
                <a:latin typeface="Arial" panose="020B0604020202020204"/>
                <a:cs typeface="Arial" panose="020B0604020202020204"/>
              </a:rPr>
              <a:t> </a:t>
            </a:r>
            <a:r>
              <a:rPr sz="2200" b="1" dirty="0">
                <a:latin typeface="Arial" panose="020B0604020202020204"/>
                <a:cs typeface="Arial" panose="020B0604020202020204"/>
              </a:rPr>
              <a:t>στρώματα</a:t>
            </a:r>
            <a:r>
              <a:rPr sz="2200" b="1" spc="-80" dirty="0">
                <a:latin typeface="Arial" panose="020B0604020202020204"/>
                <a:cs typeface="Arial" panose="020B0604020202020204"/>
              </a:rPr>
              <a:t> </a:t>
            </a:r>
            <a:r>
              <a:rPr sz="2200" b="1" spc="-20" dirty="0">
                <a:latin typeface="Arial" panose="020B0604020202020204"/>
                <a:cs typeface="Arial" panose="020B0604020202020204"/>
              </a:rPr>
              <a:t>λόγω </a:t>
            </a:r>
            <a:r>
              <a:rPr sz="2200" b="1" spc="-10" dirty="0">
                <a:latin typeface="Arial" panose="020B0604020202020204"/>
                <a:cs typeface="Arial" panose="020B0604020202020204"/>
              </a:rPr>
              <a:t>εσωτερικών</a:t>
            </a:r>
            <a:r>
              <a:rPr sz="2200" b="1" spc="-60" dirty="0">
                <a:latin typeface="Arial" panose="020B0604020202020204"/>
                <a:cs typeface="Arial" panose="020B0604020202020204"/>
              </a:rPr>
              <a:t> </a:t>
            </a:r>
            <a:r>
              <a:rPr sz="2200" b="1" dirty="0">
                <a:latin typeface="Arial" panose="020B0604020202020204"/>
                <a:cs typeface="Arial" panose="020B0604020202020204"/>
              </a:rPr>
              <a:t>τριβών».</a:t>
            </a:r>
            <a:r>
              <a:rPr sz="2200" b="1" spc="-50" dirty="0">
                <a:latin typeface="Arial" panose="020B0604020202020204"/>
                <a:cs typeface="Arial" panose="020B0604020202020204"/>
              </a:rPr>
              <a:t> </a:t>
            </a:r>
            <a:r>
              <a:rPr sz="2200" b="1" dirty="0">
                <a:latin typeface="Arial" panose="020B0604020202020204"/>
                <a:cs typeface="Arial" panose="020B0604020202020204"/>
              </a:rPr>
              <a:t>Μετράται</a:t>
            </a:r>
            <a:r>
              <a:rPr sz="2200" b="1" spc="-45" dirty="0">
                <a:latin typeface="Arial" panose="020B0604020202020204"/>
                <a:cs typeface="Arial" panose="020B0604020202020204"/>
              </a:rPr>
              <a:t> </a:t>
            </a: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centistokes</a:t>
            </a:r>
            <a:r>
              <a:rPr sz="2200" b="1" spc="-45" dirty="0">
                <a:latin typeface="Arial" panose="020B0604020202020204"/>
                <a:cs typeface="Arial" panose="020B0604020202020204"/>
              </a:rPr>
              <a:t> </a:t>
            </a:r>
            <a:r>
              <a:rPr sz="2200" b="1" spc="-10" dirty="0">
                <a:latin typeface="Arial" panose="020B0604020202020204"/>
                <a:cs typeface="Arial" panose="020B0604020202020204"/>
              </a:rPr>
              <a:t>(cst).</a:t>
            </a:r>
            <a:endParaRPr sz="2200">
              <a:latin typeface="Arial" panose="020B0604020202020204"/>
              <a:cs typeface="Arial" panose="020B0604020202020204"/>
            </a:endParaRPr>
          </a:p>
          <a:p>
            <a:pPr>
              <a:lnSpc>
                <a:spcPct val="100000"/>
              </a:lnSpc>
              <a:spcBef>
                <a:spcPts val="20"/>
              </a:spcBef>
            </a:pPr>
            <a:endParaRPr sz="1950">
              <a:latin typeface="Arial" panose="020B0604020202020204"/>
              <a:cs typeface="Arial" panose="020B0604020202020204"/>
            </a:endParaRPr>
          </a:p>
          <a:p>
            <a:pPr marL="12700" marR="204470">
              <a:lnSpc>
                <a:spcPts val="2500"/>
              </a:lnSpc>
            </a:pPr>
            <a:r>
              <a:rPr sz="2200" b="1" dirty="0">
                <a:latin typeface="Arial" panose="020B0604020202020204"/>
                <a:cs typeface="Arial" panose="020B0604020202020204"/>
              </a:rPr>
              <a:t>Χαμηλότερο</a:t>
            </a:r>
            <a:r>
              <a:rPr sz="2200" b="1" spc="-80" dirty="0">
                <a:latin typeface="Arial" panose="020B0604020202020204"/>
                <a:cs typeface="Arial" panose="020B0604020202020204"/>
              </a:rPr>
              <a:t> </a:t>
            </a:r>
            <a:r>
              <a:rPr sz="2200" b="1" dirty="0">
                <a:latin typeface="Arial" panose="020B0604020202020204"/>
                <a:cs typeface="Arial" panose="020B0604020202020204"/>
              </a:rPr>
              <a:t>ιξώδες,</a:t>
            </a:r>
            <a:r>
              <a:rPr sz="2200" b="1" spc="-75" dirty="0">
                <a:latin typeface="Arial" panose="020B0604020202020204"/>
                <a:cs typeface="Arial" panose="020B0604020202020204"/>
              </a:rPr>
              <a:t> </a:t>
            </a:r>
            <a:r>
              <a:rPr sz="2200" b="1" dirty="0">
                <a:latin typeface="Arial" panose="020B0604020202020204"/>
                <a:cs typeface="Arial" panose="020B0604020202020204"/>
              </a:rPr>
              <a:t>μικρότερη</a:t>
            </a:r>
            <a:r>
              <a:rPr sz="2200" b="1" spc="-70" dirty="0">
                <a:latin typeface="Arial" panose="020B0604020202020204"/>
                <a:cs typeface="Arial" panose="020B0604020202020204"/>
              </a:rPr>
              <a:t> </a:t>
            </a:r>
            <a:r>
              <a:rPr sz="2200" b="1" dirty="0">
                <a:latin typeface="Arial" panose="020B0604020202020204"/>
                <a:cs typeface="Arial" panose="020B0604020202020204"/>
              </a:rPr>
              <a:t>αντίσταση</a:t>
            </a:r>
            <a:r>
              <a:rPr sz="2200" b="1" spc="-65" dirty="0">
                <a:latin typeface="Arial" panose="020B0604020202020204"/>
                <a:cs typeface="Arial" panose="020B0604020202020204"/>
              </a:rPr>
              <a:t> </a:t>
            </a:r>
            <a:r>
              <a:rPr sz="2200" b="1" dirty="0">
                <a:latin typeface="Arial" panose="020B0604020202020204"/>
                <a:cs typeface="Arial" panose="020B0604020202020204"/>
              </a:rPr>
              <a:t>στη</a:t>
            </a:r>
            <a:r>
              <a:rPr sz="2200" b="1" spc="-70" dirty="0">
                <a:latin typeface="Arial" panose="020B0604020202020204"/>
                <a:cs typeface="Arial" panose="020B0604020202020204"/>
              </a:rPr>
              <a:t> </a:t>
            </a:r>
            <a:r>
              <a:rPr sz="2200" b="1" dirty="0">
                <a:latin typeface="Arial" panose="020B0604020202020204"/>
                <a:cs typeface="Arial" panose="020B0604020202020204"/>
              </a:rPr>
              <a:t>ροή</a:t>
            </a:r>
            <a:r>
              <a:rPr sz="2200" b="1" spc="-80"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spc="-10" dirty="0">
                <a:latin typeface="Arial" panose="020B0604020202020204"/>
                <a:cs typeface="Arial" panose="020B0604020202020204"/>
              </a:rPr>
              <a:t>ευκολό- </a:t>
            </a:r>
            <a:r>
              <a:rPr sz="2200" b="1" dirty="0">
                <a:latin typeface="Arial" panose="020B0604020202020204"/>
                <a:cs typeface="Arial" panose="020B0604020202020204"/>
              </a:rPr>
              <a:t>τερος</a:t>
            </a:r>
            <a:r>
              <a:rPr sz="2200" b="1" spc="-20" dirty="0">
                <a:latin typeface="Arial" panose="020B0604020202020204"/>
                <a:cs typeface="Arial" panose="020B0604020202020204"/>
              </a:rPr>
              <a:t> </a:t>
            </a:r>
            <a:r>
              <a:rPr sz="2200" b="1" spc="-10" dirty="0">
                <a:latin typeface="Arial" panose="020B0604020202020204"/>
                <a:cs typeface="Arial" panose="020B0604020202020204"/>
              </a:rPr>
              <a:t>ψεκασμός.</a:t>
            </a:r>
            <a:endParaRPr sz="2200">
              <a:latin typeface="Arial" panose="020B0604020202020204"/>
              <a:cs typeface="Arial" panose="020B0604020202020204"/>
            </a:endParaRPr>
          </a:p>
          <a:p>
            <a:pPr marL="10795" algn="ctr">
              <a:lnSpc>
                <a:spcPct val="100000"/>
              </a:lnSpc>
              <a:spcBef>
                <a:spcPts val="2000"/>
              </a:spcBef>
            </a:pPr>
            <a:r>
              <a:rPr sz="2200" b="1" dirty="0">
                <a:solidFill>
                  <a:srgbClr val="0000FF"/>
                </a:solidFill>
                <a:latin typeface="Arial" panose="020B0604020202020204"/>
                <a:cs typeface="Arial" panose="020B0604020202020204"/>
              </a:rPr>
              <a:t>Δείκτης</a:t>
            </a:r>
            <a:r>
              <a:rPr sz="2200" b="1" spc="-5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Ιξώδους</a:t>
            </a:r>
            <a:r>
              <a:rPr sz="2200" b="1" spc="-45"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(Viscosity</a:t>
            </a:r>
            <a:r>
              <a:rPr sz="2200" b="1" spc="-65"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Index)</a:t>
            </a:r>
            <a:endParaRPr sz="2200">
              <a:latin typeface="Arial" panose="020B0604020202020204"/>
              <a:cs typeface="Arial" panose="020B0604020202020204"/>
            </a:endParaRPr>
          </a:p>
          <a:p>
            <a:pPr marL="12700" marR="309880">
              <a:lnSpc>
                <a:spcPts val="2510"/>
              </a:lnSpc>
              <a:spcBef>
                <a:spcPts val="1670"/>
              </a:spcBef>
            </a:pPr>
            <a:r>
              <a:rPr sz="2200" b="1" dirty="0">
                <a:latin typeface="Arial" panose="020B0604020202020204"/>
                <a:cs typeface="Arial" panose="020B0604020202020204"/>
              </a:rPr>
              <a:t>Είναι</a:t>
            </a:r>
            <a:r>
              <a:rPr sz="2200" b="1" spc="-55" dirty="0">
                <a:latin typeface="Arial" panose="020B0604020202020204"/>
                <a:cs typeface="Arial" panose="020B0604020202020204"/>
              </a:rPr>
              <a:t> </a:t>
            </a:r>
            <a:r>
              <a:rPr sz="2200" b="1" dirty="0">
                <a:latin typeface="Arial" panose="020B0604020202020204"/>
                <a:cs typeface="Arial" panose="020B0604020202020204"/>
              </a:rPr>
              <a:t>ένας</a:t>
            </a:r>
            <a:r>
              <a:rPr sz="2200" b="1" spc="-60" dirty="0">
                <a:latin typeface="Arial" panose="020B0604020202020204"/>
                <a:cs typeface="Arial" panose="020B0604020202020204"/>
              </a:rPr>
              <a:t> </a:t>
            </a:r>
            <a:r>
              <a:rPr sz="2200" b="1" dirty="0">
                <a:latin typeface="Arial" panose="020B0604020202020204"/>
                <a:cs typeface="Arial" panose="020B0604020202020204"/>
              </a:rPr>
              <a:t>σημαντικός</a:t>
            </a:r>
            <a:r>
              <a:rPr sz="2200" b="1" spc="-55" dirty="0">
                <a:latin typeface="Arial" panose="020B0604020202020204"/>
                <a:cs typeface="Arial" panose="020B0604020202020204"/>
              </a:rPr>
              <a:t> </a:t>
            </a:r>
            <a:r>
              <a:rPr sz="2200" b="1" spc="-10" dirty="0">
                <a:latin typeface="Arial" panose="020B0604020202020204"/>
                <a:cs typeface="Arial" panose="020B0604020202020204"/>
              </a:rPr>
              <a:t>παράγοντας</a:t>
            </a:r>
            <a:r>
              <a:rPr sz="2200" b="1" spc="-60" dirty="0">
                <a:latin typeface="Arial" panose="020B0604020202020204"/>
                <a:cs typeface="Arial" panose="020B0604020202020204"/>
              </a:rPr>
              <a:t> </a:t>
            </a:r>
            <a:r>
              <a:rPr sz="2200" b="1" dirty="0">
                <a:latin typeface="Arial" panose="020B0604020202020204"/>
                <a:cs typeface="Arial" panose="020B0604020202020204"/>
              </a:rPr>
              <a:t>στην</a:t>
            </a:r>
            <a:r>
              <a:rPr sz="2200" b="1" spc="-50" dirty="0">
                <a:latin typeface="Arial" panose="020B0604020202020204"/>
                <a:cs typeface="Arial" panose="020B0604020202020204"/>
              </a:rPr>
              <a:t> </a:t>
            </a:r>
            <a:r>
              <a:rPr sz="2200" b="1" dirty="0">
                <a:latin typeface="Arial" panose="020B0604020202020204"/>
                <a:cs typeface="Arial" panose="020B0604020202020204"/>
              </a:rPr>
              <a:t>επιλογή</a:t>
            </a:r>
            <a:r>
              <a:rPr sz="2200" b="1" spc="-50" dirty="0">
                <a:latin typeface="Arial" panose="020B0604020202020204"/>
                <a:cs typeface="Arial" panose="020B0604020202020204"/>
              </a:rPr>
              <a:t> </a:t>
            </a:r>
            <a:r>
              <a:rPr sz="2200" b="1" dirty="0">
                <a:latin typeface="Arial" panose="020B0604020202020204"/>
                <a:cs typeface="Arial" panose="020B0604020202020204"/>
              </a:rPr>
              <a:t>κάθε</a:t>
            </a:r>
            <a:r>
              <a:rPr sz="2200" b="1" spc="-45" dirty="0">
                <a:latin typeface="Arial" panose="020B0604020202020204"/>
                <a:cs typeface="Arial" panose="020B0604020202020204"/>
              </a:rPr>
              <a:t> </a:t>
            </a:r>
            <a:r>
              <a:rPr sz="2200" b="1" spc="-10" dirty="0">
                <a:latin typeface="Arial" panose="020B0604020202020204"/>
                <a:cs typeface="Arial" panose="020B0604020202020204"/>
              </a:rPr>
              <a:t>είδους </a:t>
            </a:r>
            <a:r>
              <a:rPr sz="2200" b="1" dirty="0">
                <a:latin typeface="Arial" panose="020B0604020202020204"/>
                <a:cs typeface="Arial" panose="020B0604020202020204"/>
              </a:rPr>
              <a:t>καυσίμου</a:t>
            </a:r>
            <a:r>
              <a:rPr sz="2200" b="1" spc="-60" dirty="0">
                <a:latin typeface="Arial" panose="020B0604020202020204"/>
                <a:cs typeface="Arial" panose="020B0604020202020204"/>
              </a:rPr>
              <a:t> </a:t>
            </a:r>
            <a:r>
              <a:rPr sz="2200" b="1" dirty="0">
                <a:latin typeface="Arial" panose="020B0604020202020204"/>
                <a:cs typeface="Arial" panose="020B0604020202020204"/>
              </a:rPr>
              <a:t>ή</a:t>
            </a:r>
            <a:r>
              <a:rPr sz="2200" b="1" spc="-40" dirty="0">
                <a:latin typeface="Arial" panose="020B0604020202020204"/>
                <a:cs typeface="Arial" panose="020B0604020202020204"/>
              </a:rPr>
              <a:t> </a:t>
            </a:r>
            <a:r>
              <a:rPr sz="2200" b="1" spc="-10" dirty="0">
                <a:latin typeface="Arial" panose="020B0604020202020204"/>
                <a:cs typeface="Arial" panose="020B0604020202020204"/>
              </a:rPr>
              <a:t>λιπαντικού.</a:t>
            </a:r>
            <a:r>
              <a:rPr sz="2200" b="1" spc="-45" dirty="0">
                <a:latin typeface="Arial" panose="020B0604020202020204"/>
                <a:cs typeface="Arial" panose="020B0604020202020204"/>
              </a:rPr>
              <a:t> </a:t>
            </a:r>
            <a:r>
              <a:rPr sz="2200" b="1" dirty="0">
                <a:latin typeface="Arial" panose="020B0604020202020204"/>
                <a:cs typeface="Arial" panose="020B0604020202020204"/>
              </a:rPr>
              <a:t>Είναι</a:t>
            </a:r>
            <a:r>
              <a:rPr sz="2200" b="1" spc="-50" dirty="0">
                <a:latin typeface="Arial" panose="020B0604020202020204"/>
                <a:cs typeface="Arial" panose="020B0604020202020204"/>
              </a:rPr>
              <a:t> </a:t>
            </a:r>
            <a:r>
              <a:rPr sz="2200" b="1" dirty="0">
                <a:latin typeface="Arial" panose="020B0604020202020204"/>
                <a:cs typeface="Arial" panose="020B0604020202020204"/>
              </a:rPr>
              <a:t>το</a:t>
            </a:r>
            <a:r>
              <a:rPr sz="2200" b="1" spc="-40" dirty="0">
                <a:latin typeface="Arial" panose="020B0604020202020204"/>
                <a:cs typeface="Arial" panose="020B0604020202020204"/>
              </a:rPr>
              <a:t> </a:t>
            </a:r>
            <a:r>
              <a:rPr sz="2200" b="1" dirty="0">
                <a:latin typeface="Arial" panose="020B0604020202020204"/>
                <a:cs typeface="Arial" panose="020B0604020202020204"/>
              </a:rPr>
              <a:t>μέτρο</a:t>
            </a:r>
            <a:r>
              <a:rPr sz="2200" b="1" spc="-50" dirty="0">
                <a:latin typeface="Arial" panose="020B0604020202020204"/>
                <a:cs typeface="Arial" panose="020B0604020202020204"/>
              </a:rPr>
              <a:t> </a:t>
            </a:r>
            <a:r>
              <a:rPr sz="2200" b="1" dirty="0">
                <a:latin typeface="Arial" panose="020B0604020202020204"/>
                <a:cs typeface="Arial" panose="020B0604020202020204"/>
              </a:rPr>
              <a:t>αλλαγής</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spc="-10">
                <a:latin typeface="Arial" panose="020B0604020202020204"/>
                <a:cs typeface="Arial" panose="020B0604020202020204"/>
              </a:rPr>
              <a:t>ιξώδους </a:t>
            </a:r>
            <a:r>
              <a:rPr sz="2200" b="1" smtClean="0">
                <a:latin typeface="Arial" panose="020B0604020202020204"/>
                <a:cs typeface="Arial" panose="020B0604020202020204"/>
              </a:rPr>
              <a:t>τ</a:t>
            </a:r>
            <a:r>
              <a:rPr lang="el-GR" sz="2200" b="1" dirty="0" smtClean="0">
                <a:latin typeface="Arial" panose="020B0604020202020204"/>
                <a:cs typeface="Arial" panose="020B0604020202020204"/>
              </a:rPr>
              <a:t>ους</a:t>
            </a:r>
            <a:r>
              <a:rPr sz="2200" b="1" spc="-55" smtClean="0">
                <a:latin typeface="Arial" panose="020B0604020202020204"/>
                <a:cs typeface="Arial" panose="020B0604020202020204"/>
              </a:rPr>
              <a:t> </a:t>
            </a:r>
            <a:r>
              <a:rPr sz="2200" b="1" dirty="0">
                <a:latin typeface="Arial" panose="020B0604020202020204"/>
                <a:cs typeface="Arial" panose="020B0604020202020204"/>
              </a:rPr>
              <a:t>με</a:t>
            </a:r>
            <a:r>
              <a:rPr sz="2200" b="1" spc="-45" dirty="0">
                <a:latin typeface="Arial" panose="020B0604020202020204"/>
                <a:cs typeface="Arial" panose="020B0604020202020204"/>
              </a:rPr>
              <a:t> </a:t>
            </a:r>
            <a:r>
              <a:rPr sz="2200" b="1" dirty="0">
                <a:latin typeface="Arial" panose="020B0604020202020204"/>
                <a:cs typeface="Arial" panose="020B0604020202020204"/>
              </a:rPr>
              <a:t>μεταβολή</a:t>
            </a:r>
            <a:r>
              <a:rPr sz="2200" b="1" spc="-55" dirty="0">
                <a:latin typeface="Arial" panose="020B0604020202020204"/>
                <a:cs typeface="Arial" panose="020B0604020202020204"/>
              </a:rPr>
              <a:t> </a:t>
            </a:r>
            <a:r>
              <a:rPr sz="2200" b="1" dirty="0">
                <a:latin typeface="Arial" panose="020B0604020202020204"/>
                <a:cs typeface="Arial" panose="020B0604020202020204"/>
              </a:rPr>
              <a:t>της</a:t>
            </a:r>
            <a:r>
              <a:rPr sz="2200" b="1" spc="-50" dirty="0">
                <a:latin typeface="Arial" panose="020B0604020202020204"/>
                <a:cs typeface="Arial" panose="020B0604020202020204"/>
              </a:rPr>
              <a:t> </a:t>
            </a:r>
            <a:r>
              <a:rPr sz="2200" b="1" spc="-10" dirty="0">
                <a:latin typeface="Arial" panose="020B0604020202020204"/>
                <a:cs typeface="Arial" panose="020B0604020202020204"/>
              </a:rPr>
              <a:t>θερμοκρασίας.</a:t>
            </a:r>
            <a:endParaRPr sz="2200">
              <a:latin typeface="Arial" panose="020B0604020202020204"/>
              <a:cs typeface="Arial" panose="020B0604020202020204"/>
            </a:endParaRPr>
          </a:p>
          <a:p>
            <a:pPr marL="12700" marR="5080">
              <a:lnSpc>
                <a:spcPts val="2510"/>
              </a:lnSpc>
              <a:spcBef>
                <a:spcPts val="1040"/>
              </a:spcBef>
            </a:pPr>
            <a:r>
              <a:rPr sz="2200" b="1" dirty="0">
                <a:latin typeface="Arial" panose="020B0604020202020204"/>
                <a:cs typeface="Arial" panose="020B0604020202020204"/>
              </a:rPr>
              <a:t>Επειδή</a:t>
            </a:r>
            <a:r>
              <a:rPr sz="2200" b="1" spc="-65"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μαζούτ</a:t>
            </a:r>
            <a:r>
              <a:rPr sz="2200" b="1" spc="-50" dirty="0">
                <a:latin typeface="Arial" panose="020B0604020202020204"/>
                <a:cs typeface="Arial" panose="020B0604020202020204"/>
              </a:rPr>
              <a:t> </a:t>
            </a:r>
            <a:r>
              <a:rPr sz="2200" b="1" dirty="0">
                <a:latin typeface="Arial" panose="020B0604020202020204"/>
                <a:cs typeface="Arial" panose="020B0604020202020204"/>
              </a:rPr>
              <a:t>θερμαίνεται</a:t>
            </a:r>
            <a:r>
              <a:rPr sz="2200" b="1" spc="-50" dirty="0">
                <a:latin typeface="Arial" panose="020B0604020202020204"/>
                <a:cs typeface="Arial" panose="020B0604020202020204"/>
              </a:rPr>
              <a:t> </a:t>
            </a:r>
            <a:r>
              <a:rPr sz="2200" b="1" dirty="0">
                <a:latin typeface="Arial" panose="020B0604020202020204"/>
                <a:cs typeface="Arial" panose="020B0604020202020204"/>
              </a:rPr>
              <a:t>για</a:t>
            </a:r>
            <a:r>
              <a:rPr sz="2200" b="1" spc="-55" dirty="0">
                <a:latin typeface="Arial" panose="020B0604020202020204"/>
                <a:cs typeface="Arial" panose="020B0604020202020204"/>
              </a:rPr>
              <a:t> </a:t>
            </a:r>
            <a:r>
              <a:rPr sz="2200" b="1" dirty="0">
                <a:latin typeface="Arial" panose="020B0604020202020204"/>
                <a:cs typeface="Arial" panose="020B0604020202020204"/>
              </a:rPr>
              <a:t>να</a:t>
            </a:r>
            <a:r>
              <a:rPr sz="2200" b="1" spc="-60" dirty="0">
                <a:latin typeface="Arial" panose="020B0604020202020204"/>
                <a:cs typeface="Arial" panose="020B0604020202020204"/>
              </a:rPr>
              <a:t> </a:t>
            </a:r>
            <a:r>
              <a:rPr sz="2200" b="1" dirty="0">
                <a:latin typeface="Arial" panose="020B0604020202020204"/>
                <a:cs typeface="Arial" panose="020B0604020202020204"/>
              </a:rPr>
              <a:t>επιτευχθεί</a:t>
            </a:r>
            <a:r>
              <a:rPr sz="2200" b="1" spc="-50" dirty="0">
                <a:latin typeface="Arial" panose="020B0604020202020204"/>
                <a:cs typeface="Arial" panose="020B0604020202020204"/>
              </a:rPr>
              <a:t> </a:t>
            </a:r>
            <a:r>
              <a:rPr sz="2200" b="1" dirty="0">
                <a:latin typeface="Arial" panose="020B0604020202020204"/>
                <a:cs typeface="Arial" panose="020B0604020202020204"/>
              </a:rPr>
              <a:t>ο</a:t>
            </a:r>
            <a:r>
              <a:rPr sz="2200" b="1" spc="-55" dirty="0">
                <a:latin typeface="Arial" panose="020B0604020202020204"/>
                <a:cs typeface="Arial" panose="020B0604020202020204"/>
              </a:rPr>
              <a:t> </a:t>
            </a:r>
            <a:r>
              <a:rPr sz="2200" b="1" dirty="0">
                <a:latin typeface="Arial" panose="020B0604020202020204"/>
                <a:cs typeface="Arial" panose="020B0604020202020204"/>
              </a:rPr>
              <a:t>σωστός</a:t>
            </a:r>
            <a:r>
              <a:rPr sz="2200" b="1" spc="-50" dirty="0">
                <a:latin typeface="Arial" panose="020B0604020202020204"/>
                <a:cs typeface="Arial" panose="020B0604020202020204"/>
              </a:rPr>
              <a:t> </a:t>
            </a:r>
            <a:r>
              <a:rPr sz="2200" b="1" spc="-10" dirty="0">
                <a:latin typeface="Arial" panose="020B0604020202020204"/>
                <a:cs typeface="Arial" panose="020B0604020202020204"/>
              </a:rPr>
              <a:t>ψεκα- </a:t>
            </a:r>
            <a:r>
              <a:rPr sz="2200" b="1" dirty="0">
                <a:latin typeface="Arial" panose="020B0604020202020204"/>
                <a:cs typeface="Arial" panose="020B0604020202020204"/>
              </a:rPr>
              <a:t>σμός,</a:t>
            </a:r>
            <a:r>
              <a:rPr sz="2200" b="1" spc="-30" dirty="0">
                <a:latin typeface="Arial" panose="020B0604020202020204"/>
                <a:cs typeface="Arial" panose="020B0604020202020204"/>
              </a:rPr>
              <a:t> </a:t>
            </a:r>
            <a:r>
              <a:rPr sz="2200" b="1" dirty="0">
                <a:latin typeface="Arial" panose="020B0604020202020204"/>
                <a:cs typeface="Arial" panose="020B0604020202020204"/>
              </a:rPr>
              <a:t>θα</a:t>
            </a:r>
            <a:r>
              <a:rPr sz="2200" b="1" spc="-35" dirty="0">
                <a:latin typeface="Arial" panose="020B0604020202020204"/>
                <a:cs typeface="Arial" panose="020B0604020202020204"/>
              </a:rPr>
              <a:t> </a:t>
            </a:r>
            <a:r>
              <a:rPr sz="2200" b="1" dirty="0">
                <a:latin typeface="Arial" panose="020B0604020202020204"/>
                <a:cs typeface="Arial" panose="020B0604020202020204"/>
              </a:rPr>
              <a:t>πρέπει</a:t>
            </a:r>
            <a:r>
              <a:rPr sz="2200" b="1" spc="-30" dirty="0">
                <a:latin typeface="Arial" panose="020B0604020202020204"/>
                <a:cs typeface="Arial" panose="020B0604020202020204"/>
              </a:rPr>
              <a:t> </a:t>
            </a:r>
            <a:r>
              <a:rPr sz="2200" b="1" dirty="0">
                <a:latin typeface="Arial" panose="020B0604020202020204"/>
                <a:cs typeface="Arial" panose="020B0604020202020204"/>
              </a:rPr>
              <a:t>να</a:t>
            </a:r>
            <a:r>
              <a:rPr sz="2200" b="1" spc="-25" dirty="0">
                <a:latin typeface="Arial" panose="020B0604020202020204"/>
                <a:cs typeface="Arial" panose="020B0604020202020204"/>
              </a:rPr>
              <a:t> </a:t>
            </a:r>
            <a:r>
              <a:rPr sz="2200" b="1" dirty="0">
                <a:latin typeface="Arial" panose="020B0604020202020204"/>
                <a:cs typeface="Arial" panose="020B0604020202020204"/>
              </a:rPr>
              <a:t>έχει</a:t>
            </a:r>
            <a:r>
              <a:rPr sz="2200" b="1" spc="-30" dirty="0">
                <a:latin typeface="Arial" panose="020B0604020202020204"/>
                <a:cs typeface="Arial" panose="020B0604020202020204"/>
              </a:rPr>
              <a:t> </a:t>
            </a:r>
            <a:r>
              <a:rPr sz="2200" b="1" dirty="0">
                <a:latin typeface="Arial" panose="020B0604020202020204"/>
                <a:cs typeface="Arial" panose="020B0604020202020204"/>
              </a:rPr>
              <a:t>το</a:t>
            </a:r>
            <a:r>
              <a:rPr sz="2200" b="1" spc="-30" dirty="0">
                <a:latin typeface="Arial" panose="020B0604020202020204"/>
                <a:cs typeface="Arial" panose="020B0604020202020204"/>
              </a:rPr>
              <a:t> </a:t>
            </a:r>
            <a:r>
              <a:rPr sz="2200" b="1" spc="-10" dirty="0">
                <a:latin typeface="Arial" panose="020B0604020202020204"/>
                <a:cs typeface="Arial" panose="020B0604020202020204"/>
              </a:rPr>
              <a:t>κατάλληλο</a:t>
            </a:r>
            <a:r>
              <a:rPr sz="2200" b="1" spc="-30" dirty="0">
                <a:latin typeface="Arial" panose="020B0604020202020204"/>
                <a:cs typeface="Arial" panose="020B0604020202020204"/>
              </a:rPr>
              <a:t> </a:t>
            </a:r>
            <a:r>
              <a:rPr sz="2200" b="1" dirty="0">
                <a:latin typeface="Arial" panose="020B0604020202020204"/>
                <a:cs typeface="Arial" panose="020B0604020202020204"/>
              </a:rPr>
              <a:t>Viscosity</a:t>
            </a:r>
            <a:r>
              <a:rPr sz="2200" b="1" spc="-45" dirty="0">
                <a:latin typeface="Arial" panose="020B0604020202020204"/>
                <a:cs typeface="Arial" panose="020B0604020202020204"/>
              </a:rPr>
              <a:t> </a:t>
            </a:r>
            <a:r>
              <a:rPr sz="2200" b="1" dirty="0">
                <a:latin typeface="Arial" panose="020B0604020202020204"/>
                <a:cs typeface="Arial" panose="020B0604020202020204"/>
              </a:rPr>
              <a:t>Index.</a:t>
            </a:r>
            <a:r>
              <a:rPr sz="2200" b="1" spc="-15" dirty="0">
                <a:latin typeface="Arial" panose="020B0604020202020204"/>
                <a:cs typeface="Arial" panose="020B0604020202020204"/>
              </a:rPr>
              <a:t> </a:t>
            </a:r>
            <a:r>
              <a:rPr sz="2200" b="1" dirty="0">
                <a:latin typeface="Arial" panose="020B0604020202020204"/>
                <a:cs typeface="Arial" panose="020B0604020202020204"/>
              </a:rPr>
              <a:t>Εάν</a:t>
            </a:r>
            <a:r>
              <a:rPr sz="2200" b="1" spc="-25" dirty="0">
                <a:latin typeface="Arial" panose="020B0604020202020204"/>
                <a:cs typeface="Arial" panose="020B0604020202020204"/>
              </a:rPr>
              <a:t> εί- </a:t>
            </a:r>
            <a:r>
              <a:rPr sz="2200" b="1" dirty="0">
                <a:latin typeface="Arial" panose="020B0604020202020204"/>
                <a:cs typeface="Arial" panose="020B0604020202020204"/>
              </a:rPr>
              <a:t>ναι</a:t>
            </a:r>
            <a:r>
              <a:rPr sz="2200" b="1" spc="-55" dirty="0">
                <a:latin typeface="Arial" panose="020B0604020202020204"/>
                <a:cs typeface="Arial" panose="020B0604020202020204"/>
              </a:rPr>
              <a:t> </a:t>
            </a:r>
            <a:r>
              <a:rPr sz="2200" b="1" dirty="0">
                <a:latin typeface="Arial" panose="020B0604020202020204"/>
                <a:cs typeface="Arial" panose="020B0604020202020204"/>
              </a:rPr>
              <a:t>υψηλός,</a:t>
            </a:r>
            <a:r>
              <a:rPr sz="2200" b="1" spc="-45" dirty="0">
                <a:latin typeface="Arial" panose="020B0604020202020204"/>
                <a:cs typeface="Arial" panose="020B0604020202020204"/>
              </a:rPr>
              <a:t> </a:t>
            </a:r>
            <a:r>
              <a:rPr sz="2200" b="1" dirty="0">
                <a:latin typeface="Arial" panose="020B0604020202020204"/>
                <a:cs typeface="Arial" panose="020B0604020202020204"/>
              </a:rPr>
              <a:t>θα</a:t>
            </a:r>
            <a:r>
              <a:rPr sz="2200" b="1" spc="-50" dirty="0">
                <a:latin typeface="Arial" panose="020B0604020202020204"/>
                <a:cs typeface="Arial" panose="020B0604020202020204"/>
              </a:rPr>
              <a:t> </a:t>
            </a:r>
            <a:r>
              <a:rPr sz="2200" b="1" dirty="0">
                <a:latin typeface="Arial" panose="020B0604020202020204"/>
                <a:cs typeface="Arial" panose="020B0604020202020204"/>
              </a:rPr>
              <a:t>είναι</a:t>
            </a:r>
            <a:r>
              <a:rPr sz="2200" b="1" spc="-45" dirty="0">
                <a:latin typeface="Arial" panose="020B0604020202020204"/>
                <a:cs typeface="Arial" panose="020B0604020202020204"/>
              </a:rPr>
              <a:t> </a:t>
            </a:r>
            <a:r>
              <a:rPr sz="2200" b="1" dirty="0">
                <a:latin typeface="Arial" panose="020B0604020202020204"/>
                <a:cs typeface="Arial" panose="020B0604020202020204"/>
              </a:rPr>
              <a:t>δύσκολο</a:t>
            </a:r>
            <a:r>
              <a:rPr sz="2200" b="1" spc="-50" dirty="0">
                <a:latin typeface="Arial" panose="020B0604020202020204"/>
                <a:cs typeface="Arial" panose="020B0604020202020204"/>
              </a:rPr>
              <a:t> </a:t>
            </a:r>
            <a:r>
              <a:rPr sz="2200" b="1" dirty="0">
                <a:latin typeface="Arial" panose="020B0604020202020204"/>
                <a:cs typeface="Arial" panose="020B0604020202020204"/>
              </a:rPr>
              <a:t>να</a:t>
            </a:r>
            <a:r>
              <a:rPr sz="2200" b="1" spc="-55" dirty="0">
                <a:latin typeface="Arial" panose="020B0604020202020204"/>
                <a:cs typeface="Arial" panose="020B0604020202020204"/>
              </a:rPr>
              <a:t> </a:t>
            </a:r>
            <a:r>
              <a:rPr sz="2200" b="1" dirty="0">
                <a:latin typeface="Arial" panose="020B0604020202020204"/>
                <a:cs typeface="Arial" panose="020B0604020202020204"/>
              </a:rPr>
              <a:t>αλλάξει</a:t>
            </a:r>
            <a:r>
              <a:rPr sz="2200" b="1" spc="-45" dirty="0">
                <a:latin typeface="Arial" panose="020B0604020202020204"/>
                <a:cs typeface="Arial" panose="020B0604020202020204"/>
              </a:rPr>
              <a:t> </a:t>
            </a:r>
            <a:r>
              <a:rPr sz="2200" b="1" dirty="0">
                <a:latin typeface="Arial" panose="020B0604020202020204"/>
                <a:cs typeface="Arial" panose="020B0604020202020204"/>
              </a:rPr>
              <a:t>το</a:t>
            </a:r>
            <a:r>
              <a:rPr sz="2200" b="1" spc="-45" dirty="0">
                <a:latin typeface="Arial" panose="020B0604020202020204"/>
                <a:cs typeface="Arial" panose="020B0604020202020204"/>
              </a:rPr>
              <a:t> </a:t>
            </a:r>
            <a:r>
              <a:rPr sz="2200" b="1" dirty="0">
                <a:latin typeface="Arial" panose="020B0604020202020204"/>
                <a:cs typeface="Arial" panose="020B0604020202020204"/>
              </a:rPr>
              <a:t>ιξώδες</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50" dirty="0">
                <a:latin typeface="Arial" panose="020B0604020202020204"/>
                <a:cs typeface="Arial" panose="020B0604020202020204"/>
              </a:rPr>
              <a:t> </a:t>
            </a:r>
            <a:r>
              <a:rPr sz="2200" b="1" spc="-10" dirty="0">
                <a:latin typeface="Arial" panose="020B0604020202020204"/>
                <a:cs typeface="Arial" panose="020B0604020202020204"/>
              </a:rPr>
              <a:t>πετρε- </a:t>
            </a:r>
            <a:r>
              <a:rPr sz="2200" b="1" dirty="0">
                <a:latin typeface="Arial" panose="020B0604020202020204"/>
                <a:cs typeface="Arial" panose="020B0604020202020204"/>
              </a:rPr>
              <a:t>λαίου</a:t>
            </a:r>
            <a:r>
              <a:rPr sz="2200" b="1" spc="-60" dirty="0">
                <a:latin typeface="Arial" panose="020B0604020202020204"/>
                <a:cs typeface="Arial" panose="020B0604020202020204"/>
              </a:rPr>
              <a:t> </a:t>
            </a:r>
            <a:r>
              <a:rPr sz="2200" b="1" dirty="0">
                <a:latin typeface="Arial" panose="020B0604020202020204"/>
                <a:cs typeface="Arial" panose="020B0604020202020204"/>
              </a:rPr>
              <a:t>στο</a:t>
            </a:r>
            <a:r>
              <a:rPr sz="2200" b="1" spc="-60" dirty="0">
                <a:latin typeface="Arial" panose="020B0604020202020204"/>
                <a:cs typeface="Arial" panose="020B0604020202020204"/>
              </a:rPr>
              <a:t> </a:t>
            </a:r>
            <a:r>
              <a:rPr sz="2200" b="1" spc="-10" dirty="0">
                <a:latin typeface="Arial" panose="020B0604020202020204"/>
                <a:cs typeface="Arial" panose="020B0604020202020204"/>
              </a:rPr>
              <a:t>θερμαντήρα.</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0"/>
            <a:ext cx="8572500" cy="706120"/>
          </a:xfrm>
          <a:custGeom>
            <a:avLst/>
            <a:gdLst/>
            <a:ahLst/>
            <a:cxnLst/>
            <a:rect l="l" t="t" r="r" b="b"/>
            <a:pathLst>
              <a:path w="8572500" h="706120">
                <a:moveTo>
                  <a:pt x="8572500" y="0"/>
                </a:moveTo>
                <a:lnTo>
                  <a:pt x="0" y="0"/>
                </a:lnTo>
                <a:lnTo>
                  <a:pt x="0" y="706120"/>
                </a:lnTo>
                <a:lnTo>
                  <a:pt x="8572500" y="70612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365759" y="152400"/>
            <a:ext cx="8448675" cy="6563848"/>
          </a:xfrm>
          <a:prstGeom prst="rect">
            <a:avLst/>
          </a:prstGeom>
        </p:spPr>
        <p:txBody>
          <a:bodyPr vert="horz" wrap="square" lIns="0" tIns="12700" rIns="0" bIns="0" rtlCol="0">
            <a:spAutoFit/>
          </a:bodyPr>
          <a:lstStyle/>
          <a:p>
            <a:pPr marL="313690">
              <a:lnSpc>
                <a:spcPct val="100000"/>
              </a:lnSpc>
              <a:spcBef>
                <a:spcPts val="100"/>
              </a:spcBef>
              <a:tabLst>
                <a:tab pos="816610" algn="l"/>
              </a:tabLst>
            </a:pPr>
            <a:r>
              <a:rPr lang="el-GR" sz="2400" spc="-50" dirty="0" smtClean="0">
                <a:solidFill>
                  <a:srgbClr val="FF0000"/>
                </a:solidFill>
                <a:uFill>
                  <a:solidFill>
                    <a:srgbClr val="FF0000"/>
                  </a:solidFill>
                </a:uFill>
                <a:latin typeface="Arial Black" panose="020B0A04020102020204"/>
                <a:cs typeface="Arial Black" panose="020B0A04020102020204"/>
              </a:rPr>
              <a:t>3.</a:t>
            </a:r>
            <a:r>
              <a:rPr sz="2400" spc="-50" smtClean="0">
                <a:solidFill>
                  <a:srgbClr val="FF0000"/>
                </a:solidFill>
                <a:uFill>
                  <a:solidFill>
                    <a:srgbClr val="FF0000"/>
                  </a:solidFill>
                </a:uFill>
                <a:latin typeface="Arial Black" panose="020B0A04020102020204"/>
                <a:cs typeface="Arial Black" panose="020B0A04020102020204"/>
              </a:rPr>
              <a:t>5</a:t>
            </a:r>
            <a:r>
              <a:rPr lang="el-GR" sz="2400" spc="-50" dirty="0" smtClean="0">
                <a:solidFill>
                  <a:srgbClr val="FF0000"/>
                </a:solidFill>
                <a:uFill>
                  <a:solidFill>
                    <a:srgbClr val="FF0000"/>
                  </a:solidFill>
                </a:uFill>
                <a:latin typeface="Arial Black" panose="020B0A04020102020204"/>
                <a:cs typeface="Arial Black" panose="020B0A04020102020204"/>
              </a:rPr>
              <a:t>.  </a:t>
            </a:r>
            <a:r>
              <a:rPr sz="2400" smtClean="0">
                <a:solidFill>
                  <a:srgbClr val="FFFFFF"/>
                </a:solidFill>
                <a:uFill>
                  <a:solidFill>
                    <a:srgbClr val="FFFFFF"/>
                  </a:solidFill>
                </a:uFill>
                <a:latin typeface="Arial Black" panose="020B0A04020102020204"/>
                <a:cs typeface="Arial Black" panose="020B0A04020102020204"/>
              </a:rPr>
              <a:t>ΡΥΘΜΙΣΗ</a:t>
            </a:r>
            <a:r>
              <a:rPr sz="2400" spc="-80" smtClean="0">
                <a:solidFill>
                  <a:srgbClr val="FFFFFF"/>
                </a:solidFill>
                <a:uFill>
                  <a:solidFill>
                    <a:srgbClr val="FFFFFF"/>
                  </a:solidFill>
                </a:uFill>
                <a:latin typeface="Arial Black" panose="020B0A04020102020204"/>
                <a:cs typeface="Arial Black" panose="020B0A04020102020204"/>
              </a:rPr>
              <a:t> </a:t>
            </a:r>
            <a:r>
              <a:rPr sz="2400" dirty="0">
                <a:solidFill>
                  <a:srgbClr val="FFFFFF"/>
                </a:solidFill>
                <a:uFill>
                  <a:solidFill>
                    <a:srgbClr val="FFFFFF"/>
                  </a:solidFill>
                </a:uFill>
                <a:latin typeface="Arial Black" panose="020B0A04020102020204"/>
                <a:cs typeface="Arial Black" panose="020B0A04020102020204"/>
              </a:rPr>
              <a:t>ΙΞΩΔΟΥΣ</a:t>
            </a:r>
            <a:r>
              <a:rPr sz="2400" spc="-60" dirty="0">
                <a:solidFill>
                  <a:srgbClr val="FFFFFF"/>
                </a:solidFill>
                <a:uFill>
                  <a:solidFill>
                    <a:srgbClr val="FFFFFF"/>
                  </a:solidFill>
                </a:uFill>
                <a:latin typeface="Arial Black" panose="020B0A04020102020204"/>
                <a:cs typeface="Arial Black" panose="020B0A04020102020204"/>
              </a:rPr>
              <a:t> </a:t>
            </a:r>
            <a:r>
              <a:rPr sz="2400" spc="-10" dirty="0">
                <a:solidFill>
                  <a:srgbClr val="FFFFFF"/>
                </a:solidFill>
                <a:uFill>
                  <a:solidFill>
                    <a:srgbClr val="FFFFFF"/>
                  </a:solidFill>
                </a:uFill>
                <a:latin typeface="Arial Black" panose="020B0A04020102020204"/>
                <a:cs typeface="Arial Black" panose="020B0A04020102020204"/>
              </a:rPr>
              <a:t>(VISCOMETER)</a:t>
            </a:r>
            <a:endParaRPr sz="2400">
              <a:latin typeface="Arial Black" panose="020B0A04020102020204"/>
              <a:cs typeface="Arial Black" panose="020B0A04020102020204"/>
            </a:endParaRPr>
          </a:p>
          <a:p>
            <a:pPr>
              <a:lnSpc>
                <a:spcPct val="100000"/>
              </a:lnSpc>
              <a:spcBef>
                <a:spcPts val="50"/>
              </a:spcBef>
            </a:pPr>
            <a:endParaRPr sz="2750">
              <a:latin typeface="Arial Black" panose="020B0A04020102020204"/>
              <a:cs typeface="Arial Black" panose="020B0A04020102020204"/>
            </a:endParaRPr>
          </a:p>
          <a:p>
            <a:pPr marL="30480" algn="ctr">
              <a:lnSpc>
                <a:spcPct val="100000"/>
              </a:lnSpc>
            </a:pPr>
            <a:r>
              <a:rPr sz="2400" b="1" dirty="0">
                <a:solidFill>
                  <a:srgbClr val="3333FF"/>
                </a:solidFill>
                <a:latin typeface="Arial" panose="020B0604020202020204"/>
                <a:cs typeface="Arial" panose="020B0604020202020204"/>
              </a:rPr>
              <a:t>Ιξωδόμετρο</a:t>
            </a:r>
            <a:r>
              <a:rPr sz="2400" b="1" spc="-60" dirty="0">
                <a:solidFill>
                  <a:srgbClr val="3333FF"/>
                </a:solidFill>
                <a:latin typeface="Arial" panose="020B0604020202020204"/>
                <a:cs typeface="Arial" panose="020B0604020202020204"/>
              </a:rPr>
              <a:t> </a:t>
            </a:r>
            <a:r>
              <a:rPr sz="2400" b="1" dirty="0">
                <a:solidFill>
                  <a:srgbClr val="3333FF"/>
                </a:solidFill>
                <a:latin typeface="Arial" panose="020B0604020202020204"/>
                <a:cs typeface="Arial" panose="020B0604020202020204"/>
              </a:rPr>
              <a:t>(Viscosemeter</a:t>
            </a:r>
            <a:r>
              <a:rPr sz="2400" b="1" spc="-50" dirty="0">
                <a:solidFill>
                  <a:srgbClr val="3333FF"/>
                </a:solidFill>
                <a:latin typeface="Arial" panose="020B0604020202020204"/>
                <a:cs typeface="Arial" panose="020B0604020202020204"/>
              </a:rPr>
              <a:t> </a:t>
            </a:r>
            <a:r>
              <a:rPr sz="2400" b="1" dirty="0">
                <a:solidFill>
                  <a:srgbClr val="3333FF"/>
                </a:solidFill>
                <a:latin typeface="Arial" panose="020B0604020202020204"/>
                <a:cs typeface="Arial" panose="020B0604020202020204"/>
              </a:rPr>
              <a:t>ή</a:t>
            </a:r>
            <a:r>
              <a:rPr sz="2400" b="1" spc="-55" dirty="0">
                <a:solidFill>
                  <a:srgbClr val="3333FF"/>
                </a:solidFill>
                <a:latin typeface="Arial" panose="020B0604020202020204"/>
                <a:cs typeface="Arial" panose="020B0604020202020204"/>
              </a:rPr>
              <a:t> </a:t>
            </a:r>
            <a:r>
              <a:rPr sz="2400" b="1" spc="-10" dirty="0">
                <a:solidFill>
                  <a:srgbClr val="3333FF"/>
                </a:solidFill>
                <a:latin typeface="Arial" panose="020B0604020202020204"/>
                <a:cs typeface="Arial" panose="020B0604020202020204"/>
              </a:rPr>
              <a:t>Viscotherm)</a:t>
            </a:r>
            <a:endParaRPr sz="2400">
              <a:latin typeface="Arial" panose="020B0604020202020204"/>
              <a:cs typeface="Arial" panose="020B0604020202020204"/>
            </a:endParaRPr>
          </a:p>
          <a:p>
            <a:pPr marL="12700" marR="34925">
              <a:lnSpc>
                <a:spcPct val="95000"/>
              </a:lnSpc>
              <a:spcBef>
                <a:spcPts val="2185"/>
              </a:spcBef>
            </a:pPr>
            <a:r>
              <a:rPr sz="2400" b="1" spc="-30" dirty="0">
                <a:latin typeface="Arial" panose="020B0604020202020204"/>
                <a:cs typeface="Arial" panose="020B0604020202020204"/>
              </a:rPr>
              <a:t>Το</a:t>
            </a:r>
            <a:r>
              <a:rPr sz="2400" b="1" spc="-75" dirty="0">
                <a:latin typeface="Arial" panose="020B0604020202020204"/>
                <a:cs typeface="Arial" panose="020B0604020202020204"/>
              </a:rPr>
              <a:t> </a:t>
            </a:r>
            <a:r>
              <a:rPr sz="2400" b="1" dirty="0">
                <a:latin typeface="Arial" panose="020B0604020202020204"/>
                <a:cs typeface="Arial" panose="020B0604020202020204"/>
              </a:rPr>
              <a:t>ιξώδες</a:t>
            </a:r>
            <a:r>
              <a:rPr sz="2400" b="1" spc="-70" dirty="0">
                <a:latin typeface="Arial" panose="020B0604020202020204"/>
                <a:cs typeface="Arial" panose="020B0604020202020204"/>
              </a:rPr>
              <a:t> </a:t>
            </a:r>
            <a:r>
              <a:rPr sz="2400" b="1">
                <a:latin typeface="Arial" panose="020B0604020202020204"/>
                <a:cs typeface="Arial" panose="020B0604020202020204"/>
              </a:rPr>
              <a:t>του</a:t>
            </a:r>
            <a:r>
              <a:rPr sz="2400" b="1" spc="-80">
                <a:latin typeface="Arial" panose="020B0604020202020204"/>
                <a:cs typeface="Arial" panose="020B0604020202020204"/>
              </a:rPr>
              <a:t> </a:t>
            </a:r>
            <a:r>
              <a:rPr sz="2400" b="1" spc="-75" smtClean="0">
                <a:latin typeface="Arial" panose="020B0604020202020204"/>
                <a:cs typeface="Arial" panose="020B0604020202020204"/>
              </a:rPr>
              <a:t> </a:t>
            </a:r>
            <a:r>
              <a:rPr sz="2400" b="1" dirty="0">
                <a:latin typeface="Arial" panose="020B0604020202020204"/>
                <a:cs typeface="Arial" panose="020B0604020202020204"/>
              </a:rPr>
              <a:t>θαλάσσιου</a:t>
            </a:r>
            <a:r>
              <a:rPr sz="2400" b="1" spc="-8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70" dirty="0">
                <a:latin typeface="Arial" panose="020B0604020202020204"/>
                <a:cs typeface="Arial" panose="020B0604020202020204"/>
              </a:rPr>
              <a:t> </a:t>
            </a:r>
            <a:r>
              <a:rPr sz="2400" b="1" dirty="0">
                <a:latin typeface="Arial" panose="020B0604020202020204"/>
                <a:cs typeface="Arial" panose="020B0604020202020204"/>
              </a:rPr>
              <a:t>HFO</a:t>
            </a:r>
            <a:r>
              <a:rPr sz="2400" b="1" spc="-70" dirty="0">
                <a:latin typeface="Arial" panose="020B0604020202020204"/>
                <a:cs typeface="Arial" panose="020B0604020202020204"/>
              </a:rPr>
              <a:t> </a:t>
            </a:r>
            <a:r>
              <a:rPr sz="2400" b="1" spc="-20" dirty="0">
                <a:latin typeface="Arial" panose="020B0604020202020204"/>
                <a:cs typeface="Arial" panose="020B0604020202020204"/>
              </a:rPr>
              <a:t>όταν </a:t>
            </a:r>
            <a:r>
              <a:rPr sz="2400" b="1" spc="-10" dirty="0">
                <a:latin typeface="Arial" panose="020B0604020202020204"/>
                <a:cs typeface="Arial" panose="020B0604020202020204"/>
              </a:rPr>
              <a:t>τροφοδοτείται</a:t>
            </a:r>
            <a:r>
              <a:rPr sz="2400" b="1" spc="-30" dirty="0">
                <a:latin typeface="Arial" panose="020B0604020202020204"/>
                <a:cs typeface="Arial" panose="020B0604020202020204"/>
              </a:rPr>
              <a:t> </a:t>
            </a:r>
            <a:r>
              <a:rPr sz="2400" b="1" dirty="0">
                <a:latin typeface="Arial" panose="020B0604020202020204"/>
                <a:cs typeface="Arial" panose="020B0604020202020204"/>
              </a:rPr>
              <a:t>σε</a:t>
            </a:r>
            <a:r>
              <a:rPr sz="2400" b="1" spc="-30" dirty="0">
                <a:latin typeface="Arial" panose="020B0604020202020204"/>
                <a:cs typeface="Arial" panose="020B0604020202020204"/>
              </a:rPr>
              <a:t> </a:t>
            </a:r>
            <a:r>
              <a:rPr sz="2400" b="1" dirty="0">
                <a:latin typeface="Arial" panose="020B0604020202020204"/>
                <a:cs typeface="Arial" panose="020B0604020202020204"/>
              </a:rPr>
              <a:t>50</a:t>
            </a:r>
            <a:r>
              <a:rPr sz="2400" b="1" spc="-30" dirty="0">
                <a:latin typeface="Arial" panose="020B0604020202020204"/>
                <a:cs typeface="Arial" panose="020B0604020202020204"/>
              </a:rPr>
              <a:t> </a:t>
            </a:r>
            <a:r>
              <a:rPr sz="2400" b="1" dirty="0">
                <a:latin typeface="Arial" panose="020B0604020202020204"/>
                <a:cs typeface="Arial" panose="020B0604020202020204"/>
              </a:rPr>
              <a:t>̊deg</a:t>
            </a:r>
            <a:r>
              <a:rPr sz="2400" b="1" spc="-25" dirty="0">
                <a:latin typeface="Arial" panose="020B0604020202020204"/>
                <a:cs typeface="Arial" panose="020B0604020202020204"/>
              </a:rPr>
              <a:t> </a:t>
            </a:r>
            <a:r>
              <a:rPr sz="2400" b="1" dirty="0">
                <a:latin typeface="Arial" panose="020B0604020202020204"/>
                <a:cs typeface="Arial" panose="020B0604020202020204"/>
              </a:rPr>
              <a:t>C</a:t>
            </a:r>
            <a:r>
              <a:rPr sz="2400" b="1" spc="-30" dirty="0">
                <a:latin typeface="Arial" panose="020B0604020202020204"/>
                <a:cs typeface="Arial" panose="020B0604020202020204"/>
              </a:rPr>
              <a:t> </a:t>
            </a:r>
            <a:r>
              <a:rPr sz="2400" b="1" dirty="0">
                <a:latin typeface="Arial" panose="020B0604020202020204"/>
                <a:cs typeface="Arial" panose="020B0604020202020204"/>
              </a:rPr>
              <a:t>κυμαίνεται</a:t>
            </a:r>
            <a:r>
              <a:rPr sz="2400" b="1" spc="-15" dirty="0">
                <a:latin typeface="Arial" panose="020B0604020202020204"/>
                <a:cs typeface="Arial" panose="020B0604020202020204"/>
              </a:rPr>
              <a:t> </a:t>
            </a:r>
            <a:r>
              <a:rPr sz="2400" b="1" dirty="0">
                <a:latin typeface="Arial" panose="020B0604020202020204"/>
                <a:cs typeface="Arial" panose="020B0604020202020204"/>
              </a:rPr>
              <a:t>από</a:t>
            </a:r>
            <a:r>
              <a:rPr sz="2400" b="1" spc="-25" dirty="0">
                <a:latin typeface="Arial" panose="020B0604020202020204"/>
                <a:cs typeface="Arial" panose="020B0604020202020204"/>
              </a:rPr>
              <a:t> </a:t>
            </a:r>
            <a:r>
              <a:rPr sz="2400" b="1" dirty="0">
                <a:latin typeface="Arial" panose="020B0604020202020204"/>
                <a:cs typeface="Arial" panose="020B0604020202020204"/>
              </a:rPr>
              <a:t>180cst</a:t>
            </a:r>
            <a:r>
              <a:rPr sz="2400" b="1" spc="-15" dirty="0">
                <a:latin typeface="Arial" panose="020B0604020202020204"/>
                <a:cs typeface="Arial" panose="020B0604020202020204"/>
              </a:rPr>
              <a:t> </a:t>
            </a:r>
            <a:r>
              <a:rPr sz="2400" b="1" dirty="0">
                <a:latin typeface="Arial" panose="020B0604020202020204"/>
                <a:cs typeface="Arial" panose="020B0604020202020204"/>
              </a:rPr>
              <a:t>έως</a:t>
            </a:r>
            <a:r>
              <a:rPr sz="2400" b="1" spc="-25" dirty="0">
                <a:latin typeface="Arial" panose="020B0604020202020204"/>
                <a:cs typeface="Arial" panose="020B0604020202020204"/>
              </a:rPr>
              <a:t> 380 </a:t>
            </a:r>
            <a:r>
              <a:rPr sz="2400" b="1" dirty="0">
                <a:latin typeface="Arial" panose="020B0604020202020204"/>
                <a:cs typeface="Arial" panose="020B0604020202020204"/>
              </a:rPr>
              <a:t>cst.</a:t>
            </a:r>
            <a:r>
              <a:rPr sz="2400" b="1" spc="-85" dirty="0">
                <a:latin typeface="Arial" panose="020B0604020202020204"/>
                <a:cs typeface="Arial" panose="020B0604020202020204"/>
              </a:rPr>
              <a:t> </a:t>
            </a:r>
            <a:r>
              <a:rPr sz="2400" b="1" spc="-30" dirty="0">
                <a:latin typeface="Arial" panose="020B0604020202020204"/>
                <a:cs typeface="Arial" panose="020B0604020202020204"/>
              </a:rPr>
              <a:t>Το</a:t>
            </a:r>
            <a:r>
              <a:rPr sz="2400" b="1" spc="-80"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85" dirty="0">
                <a:latin typeface="Arial" panose="020B0604020202020204"/>
                <a:cs typeface="Arial" panose="020B0604020202020204"/>
              </a:rPr>
              <a:t> </a:t>
            </a:r>
            <a:r>
              <a:rPr sz="2400" b="1" dirty="0">
                <a:latin typeface="Arial" panose="020B0604020202020204"/>
                <a:cs typeface="Arial" panose="020B0604020202020204"/>
              </a:rPr>
              <a:t>θερμαίνεται</a:t>
            </a:r>
            <a:r>
              <a:rPr sz="2400" b="1" spc="-75"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το</a:t>
            </a:r>
            <a:r>
              <a:rPr sz="2400" b="1" spc="-80" dirty="0">
                <a:latin typeface="Arial" panose="020B0604020202020204"/>
                <a:cs typeface="Arial" panose="020B0604020202020204"/>
              </a:rPr>
              <a:t> </a:t>
            </a:r>
            <a:r>
              <a:rPr sz="2400" b="1" dirty="0">
                <a:latin typeface="Arial" panose="020B0604020202020204"/>
                <a:cs typeface="Arial" panose="020B0604020202020204"/>
              </a:rPr>
              <a:t>ιξώδες</a:t>
            </a:r>
            <a:r>
              <a:rPr sz="2400" b="1" spc="-80" dirty="0">
                <a:latin typeface="Arial" panose="020B0604020202020204"/>
                <a:cs typeface="Arial" panose="020B0604020202020204"/>
              </a:rPr>
              <a:t> </a:t>
            </a:r>
            <a:r>
              <a:rPr sz="2400" b="1" dirty="0">
                <a:latin typeface="Arial" panose="020B0604020202020204"/>
                <a:cs typeface="Arial" panose="020B0604020202020204"/>
              </a:rPr>
              <a:t>του</a:t>
            </a:r>
            <a:r>
              <a:rPr sz="2400" b="1" spc="-85" dirty="0">
                <a:latin typeface="Arial" panose="020B0604020202020204"/>
                <a:cs typeface="Arial" panose="020B0604020202020204"/>
              </a:rPr>
              <a:t> </a:t>
            </a:r>
            <a:r>
              <a:rPr sz="2400" b="1" spc="-10" dirty="0">
                <a:latin typeface="Arial" panose="020B0604020202020204"/>
                <a:cs typeface="Arial" panose="020B0604020202020204"/>
              </a:rPr>
              <a:t>καυσίμου </a:t>
            </a:r>
            <a:r>
              <a:rPr sz="2400" b="1" dirty="0">
                <a:latin typeface="Arial" panose="020B0604020202020204"/>
                <a:cs typeface="Arial" panose="020B0604020202020204"/>
              </a:rPr>
              <a:t>μειώνεται</a:t>
            </a:r>
            <a:r>
              <a:rPr sz="2400" b="1" spc="-45" dirty="0">
                <a:latin typeface="Arial" panose="020B0604020202020204"/>
                <a:cs typeface="Arial" panose="020B0604020202020204"/>
              </a:rPr>
              <a:t> </a:t>
            </a:r>
            <a:r>
              <a:rPr sz="2400" b="1" dirty="0">
                <a:latin typeface="Arial" panose="020B0604020202020204"/>
                <a:cs typeface="Arial" panose="020B0604020202020204"/>
              </a:rPr>
              <a:t>στα</a:t>
            </a:r>
            <a:r>
              <a:rPr sz="2400" b="1" spc="-40" dirty="0">
                <a:latin typeface="Arial" panose="020B0604020202020204"/>
                <a:cs typeface="Arial" panose="020B0604020202020204"/>
              </a:rPr>
              <a:t> </a:t>
            </a:r>
            <a:r>
              <a:rPr sz="2400" b="1" dirty="0">
                <a:latin typeface="Arial" panose="020B0604020202020204"/>
                <a:cs typeface="Arial" panose="020B0604020202020204"/>
              </a:rPr>
              <a:t>13</a:t>
            </a:r>
            <a:r>
              <a:rPr sz="2400" b="1" spc="-50" dirty="0">
                <a:latin typeface="Arial" panose="020B0604020202020204"/>
                <a:cs typeface="Arial" panose="020B0604020202020204"/>
              </a:rPr>
              <a:t> </a:t>
            </a:r>
            <a:r>
              <a:rPr sz="2400" b="1" dirty="0">
                <a:latin typeface="Arial" panose="020B0604020202020204"/>
                <a:cs typeface="Arial" panose="020B0604020202020204"/>
              </a:rPr>
              <a:t>~</a:t>
            </a:r>
            <a:r>
              <a:rPr sz="2400" b="1" spc="-35" dirty="0">
                <a:latin typeface="Arial" panose="020B0604020202020204"/>
                <a:cs typeface="Arial" panose="020B0604020202020204"/>
              </a:rPr>
              <a:t> </a:t>
            </a:r>
            <a:r>
              <a:rPr sz="2400" b="1" dirty="0">
                <a:latin typeface="Arial" panose="020B0604020202020204"/>
                <a:cs typeface="Arial" panose="020B0604020202020204"/>
              </a:rPr>
              <a:t>15</a:t>
            </a:r>
            <a:r>
              <a:rPr sz="2400" b="1" spc="-45" dirty="0">
                <a:latin typeface="Arial" panose="020B0604020202020204"/>
                <a:cs typeface="Arial" panose="020B0604020202020204"/>
              </a:rPr>
              <a:t> </a:t>
            </a:r>
            <a:r>
              <a:rPr sz="2400" b="1" dirty="0">
                <a:latin typeface="Arial" panose="020B0604020202020204"/>
                <a:cs typeface="Arial" panose="020B0604020202020204"/>
              </a:rPr>
              <a:t>cst</a:t>
            </a:r>
            <a:r>
              <a:rPr sz="2400" b="1" spc="-40" dirty="0">
                <a:latin typeface="Arial" panose="020B0604020202020204"/>
                <a:cs typeface="Arial" panose="020B0604020202020204"/>
              </a:rPr>
              <a:t> </a:t>
            </a:r>
            <a:r>
              <a:rPr sz="2400" b="1" dirty="0">
                <a:latin typeface="Arial" panose="020B0604020202020204"/>
                <a:cs typeface="Arial" panose="020B0604020202020204"/>
              </a:rPr>
              <a:t>κατά</a:t>
            </a:r>
            <a:r>
              <a:rPr sz="2400" b="1" spc="-50" dirty="0">
                <a:latin typeface="Arial" panose="020B0604020202020204"/>
                <a:cs typeface="Arial" panose="020B0604020202020204"/>
              </a:rPr>
              <a:t> </a:t>
            </a:r>
            <a:r>
              <a:rPr sz="2400" b="1" dirty="0">
                <a:latin typeface="Arial" panose="020B0604020202020204"/>
                <a:cs typeface="Arial" panose="020B0604020202020204"/>
              </a:rPr>
              <a:t>τη</a:t>
            </a:r>
            <a:r>
              <a:rPr sz="2400" b="1" spc="-45" dirty="0">
                <a:latin typeface="Arial" panose="020B0604020202020204"/>
                <a:cs typeface="Arial" panose="020B0604020202020204"/>
              </a:rPr>
              <a:t> </a:t>
            </a:r>
            <a:r>
              <a:rPr sz="2400" b="1" dirty="0">
                <a:latin typeface="Arial" panose="020B0604020202020204"/>
                <a:cs typeface="Arial" panose="020B0604020202020204"/>
              </a:rPr>
              <a:t>στιγμή</a:t>
            </a:r>
            <a:r>
              <a:rPr sz="2400" b="1" spc="-50" dirty="0">
                <a:latin typeface="Arial" panose="020B0604020202020204"/>
                <a:cs typeface="Arial" panose="020B0604020202020204"/>
              </a:rPr>
              <a:t> </a:t>
            </a:r>
            <a:r>
              <a:rPr sz="2400" b="1" dirty="0">
                <a:latin typeface="Arial" panose="020B0604020202020204"/>
                <a:cs typeface="Arial" panose="020B0604020202020204"/>
              </a:rPr>
              <a:t>της</a:t>
            </a:r>
            <a:r>
              <a:rPr sz="2400" b="1" spc="-40" dirty="0">
                <a:latin typeface="Arial" panose="020B0604020202020204"/>
                <a:cs typeface="Arial" panose="020B0604020202020204"/>
              </a:rPr>
              <a:t> </a:t>
            </a:r>
            <a:r>
              <a:rPr sz="2400" b="1" spc="-10" dirty="0">
                <a:latin typeface="Arial" panose="020B0604020202020204"/>
                <a:cs typeface="Arial" panose="020B0604020202020204"/>
              </a:rPr>
              <a:t>έγχυσης </a:t>
            </a:r>
            <a:r>
              <a:rPr sz="2400" b="1" dirty="0">
                <a:latin typeface="Arial" panose="020B0604020202020204"/>
                <a:cs typeface="Arial" panose="020B0604020202020204"/>
              </a:rPr>
              <a:t>στον</a:t>
            </a:r>
            <a:r>
              <a:rPr sz="2400" b="1" spc="-50" dirty="0">
                <a:latin typeface="Arial" panose="020B0604020202020204"/>
                <a:cs typeface="Arial" panose="020B0604020202020204"/>
              </a:rPr>
              <a:t> </a:t>
            </a:r>
            <a:r>
              <a:rPr sz="2400" b="1" dirty="0">
                <a:latin typeface="Arial" panose="020B0604020202020204"/>
                <a:cs typeface="Arial" panose="020B0604020202020204"/>
              </a:rPr>
              <a:t>κινητήρα</a:t>
            </a:r>
            <a:r>
              <a:rPr sz="2400" b="1" spc="-40" dirty="0">
                <a:latin typeface="Arial" panose="020B0604020202020204"/>
                <a:cs typeface="Arial" panose="020B0604020202020204"/>
              </a:rPr>
              <a:t> </a:t>
            </a:r>
            <a:r>
              <a:rPr sz="2400" b="1" dirty="0">
                <a:latin typeface="Arial" panose="020B0604020202020204"/>
                <a:cs typeface="Arial" panose="020B0604020202020204"/>
              </a:rPr>
              <a:t>μέσω</a:t>
            </a:r>
            <a:r>
              <a:rPr sz="2400" b="1" spc="-40" dirty="0">
                <a:latin typeface="Arial" panose="020B0604020202020204"/>
                <a:cs typeface="Arial" panose="020B0604020202020204"/>
              </a:rPr>
              <a:t> </a:t>
            </a:r>
            <a:r>
              <a:rPr sz="2400" b="1">
                <a:latin typeface="Arial" panose="020B0604020202020204"/>
                <a:cs typeface="Arial" panose="020B0604020202020204"/>
              </a:rPr>
              <a:t>ηλεκτρικών</a:t>
            </a:r>
            <a:r>
              <a:rPr sz="2400" b="1" spc="-40">
                <a:latin typeface="Arial" panose="020B0604020202020204"/>
                <a:cs typeface="Arial" panose="020B0604020202020204"/>
              </a:rPr>
              <a:t> </a:t>
            </a:r>
            <a:r>
              <a:rPr lang="el-GR" sz="2400" b="1" spc="-40" dirty="0" smtClean="0">
                <a:latin typeface="Arial" panose="020B0604020202020204"/>
                <a:cs typeface="Arial" panose="020B0604020202020204"/>
              </a:rPr>
              <a:t>προ</a:t>
            </a:r>
            <a:r>
              <a:rPr sz="2400" b="1" smtClean="0">
                <a:latin typeface="Arial" panose="020B0604020202020204"/>
                <a:cs typeface="Arial" panose="020B0604020202020204"/>
              </a:rPr>
              <a:t>θερμαντήρων</a:t>
            </a:r>
            <a:r>
              <a:rPr sz="2400" b="1" spc="-40" smtClean="0">
                <a:latin typeface="Arial" panose="020B0604020202020204"/>
                <a:cs typeface="Arial" panose="020B0604020202020204"/>
              </a:rPr>
              <a:t> </a:t>
            </a:r>
            <a:r>
              <a:rPr sz="2400" b="1" dirty="0">
                <a:latin typeface="Arial" panose="020B0604020202020204"/>
                <a:cs typeface="Arial" panose="020B0604020202020204"/>
              </a:rPr>
              <a:t>ή</a:t>
            </a:r>
            <a:r>
              <a:rPr sz="2400" b="1" spc="-35" dirty="0">
                <a:latin typeface="Arial" panose="020B0604020202020204"/>
                <a:cs typeface="Arial" panose="020B0604020202020204"/>
              </a:rPr>
              <a:t> </a:t>
            </a:r>
            <a:r>
              <a:rPr sz="2400" b="1" dirty="0">
                <a:latin typeface="Arial" panose="020B0604020202020204"/>
                <a:cs typeface="Arial" panose="020B0604020202020204"/>
              </a:rPr>
              <a:t>ατμού</a:t>
            </a:r>
            <a:r>
              <a:rPr sz="2400" b="1" spc="-40" dirty="0">
                <a:latin typeface="Arial" panose="020B0604020202020204"/>
                <a:cs typeface="Arial" panose="020B0604020202020204"/>
              </a:rPr>
              <a:t> </a:t>
            </a:r>
            <a:r>
              <a:rPr sz="2400" b="1" spc="-50" dirty="0">
                <a:latin typeface="Arial" panose="020B0604020202020204"/>
                <a:cs typeface="Arial" panose="020B0604020202020204"/>
              </a:rPr>
              <a:t>ή </a:t>
            </a:r>
            <a:r>
              <a:rPr sz="2400" b="1" dirty="0">
                <a:latin typeface="Arial" panose="020B0604020202020204"/>
                <a:cs typeface="Arial" panose="020B0604020202020204"/>
              </a:rPr>
              <a:t>και</a:t>
            </a:r>
            <a:r>
              <a:rPr sz="2400" b="1" spc="-80" dirty="0">
                <a:latin typeface="Arial" panose="020B0604020202020204"/>
                <a:cs typeface="Arial" panose="020B0604020202020204"/>
              </a:rPr>
              <a:t> </a:t>
            </a:r>
            <a:r>
              <a:rPr sz="2400" b="1" dirty="0">
                <a:latin typeface="Arial" panose="020B0604020202020204"/>
                <a:cs typeface="Arial" panose="020B0604020202020204"/>
              </a:rPr>
              <a:t>των</a:t>
            </a:r>
            <a:r>
              <a:rPr sz="2400" b="1" spc="-85" dirty="0">
                <a:latin typeface="Arial" panose="020B0604020202020204"/>
                <a:cs typeface="Arial" panose="020B0604020202020204"/>
              </a:rPr>
              <a:t> </a:t>
            </a:r>
            <a:r>
              <a:rPr sz="2400" b="1" spc="-20" dirty="0">
                <a:latin typeface="Arial" panose="020B0604020202020204"/>
                <a:cs typeface="Arial" panose="020B0604020202020204"/>
              </a:rPr>
              <a:t>δύο.</a:t>
            </a:r>
            <a:endParaRPr sz="2400">
              <a:latin typeface="Arial" panose="020B0604020202020204"/>
              <a:cs typeface="Arial" panose="020B0604020202020204"/>
            </a:endParaRPr>
          </a:p>
          <a:p>
            <a:pPr marL="12700" marR="92710">
              <a:lnSpc>
                <a:spcPts val="2740"/>
              </a:lnSpc>
              <a:spcBef>
                <a:spcPts val="2240"/>
              </a:spcBef>
            </a:pPr>
            <a:r>
              <a:rPr sz="2400" b="1" spc="-30" dirty="0">
                <a:latin typeface="Arial" panose="020B0604020202020204"/>
                <a:cs typeface="Arial" panose="020B0604020202020204"/>
              </a:rPr>
              <a:t>Το</a:t>
            </a:r>
            <a:r>
              <a:rPr sz="2400" b="1" spc="-55" dirty="0">
                <a:latin typeface="Arial" panose="020B0604020202020204"/>
                <a:cs typeface="Arial" panose="020B0604020202020204"/>
              </a:rPr>
              <a:t> </a:t>
            </a:r>
            <a:r>
              <a:rPr sz="2400" b="1" dirty="0">
                <a:latin typeface="Arial" panose="020B0604020202020204"/>
                <a:cs typeface="Arial" panose="020B0604020202020204"/>
              </a:rPr>
              <a:t>ιξώδες</a:t>
            </a:r>
            <a:r>
              <a:rPr sz="2400" b="1" spc="-45" dirty="0">
                <a:latin typeface="Arial" panose="020B0604020202020204"/>
                <a:cs typeface="Arial" panose="020B0604020202020204"/>
              </a:rPr>
              <a:t> </a:t>
            </a:r>
            <a:r>
              <a:rPr sz="2400" b="1" dirty="0">
                <a:latin typeface="Arial" panose="020B0604020202020204"/>
                <a:cs typeface="Arial" panose="020B0604020202020204"/>
              </a:rPr>
              <a:t>στην</a:t>
            </a:r>
            <a:r>
              <a:rPr sz="2400" b="1" spc="-45" dirty="0">
                <a:latin typeface="Arial" panose="020B0604020202020204"/>
                <a:cs typeface="Arial" panose="020B0604020202020204"/>
              </a:rPr>
              <a:t> </a:t>
            </a:r>
            <a:r>
              <a:rPr sz="2400" b="1" dirty="0">
                <a:latin typeface="Arial" panose="020B0604020202020204"/>
                <a:cs typeface="Arial" panose="020B0604020202020204"/>
              </a:rPr>
              <a:t>αντλία</a:t>
            </a:r>
            <a:r>
              <a:rPr sz="2400" b="1" spc="-40" dirty="0">
                <a:latin typeface="Arial" panose="020B0604020202020204"/>
                <a:cs typeface="Arial" panose="020B0604020202020204"/>
              </a:rPr>
              <a:t> </a:t>
            </a:r>
            <a:r>
              <a:rPr sz="2400" b="1" dirty="0">
                <a:latin typeface="Arial" panose="020B0604020202020204"/>
                <a:cs typeface="Arial" panose="020B0604020202020204"/>
              </a:rPr>
              <a:t>πετρελαίου</a:t>
            </a:r>
            <a:r>
              <a:rPr sz="2400" b="1" spc="-55" dirty="0">
                <a:latin typeface="Arial" panose="020B0604020202020204"/>
                <a:cs typeface="Arial" panose="020B0604020202020204"/>
              </a:rPr>
              <a:t> </a:t>
            </a:r>
            <a:r>
              <a:rPr sz="2400" b="1" dirty="0">
                <a:latin typeface="Arial" panose="020B0604020202020204"/>
                <a:cs typeface="Arial" panose="020B0604020202020204"/>
              </a:rPr>
              <a:t>υψηλής</a:t>
            </a:r>
            <a:r>
              <a:rPr sz="2400" b="1" spc="-45" dirty="0">
                <a:latin typeface="Arial" panose="020B0604020202020204"/>
                <a:cs typeface="Arial" panose="020B0604020202020204"/>
              </a:rPr>
              <a:t> </a:t>
            </a:r>
            <a:r>
              <a:rPr sz="2400" b="1" dirty="0">
                <a:latin typeface="Arial" panose="020B0604020202020204"/>
                <a:cs typeface="Arial" panose="020B0604020202020204"/>
              </a:rPr>
              <a:t>πίεσης</a:t>
            </a:r>
            <a:r>
              <a:rPr sz="2400" b="1" spc="-40" dirty="0">
                <a:latin typeface="Arial" panose="020B0604020202020204"/>
                <a:cs typeface="Arial" panose="020B0604020202020204"/>
              </a:rPr>
              <a:t> </a:t>
            </a:r>
            <a:r>
              <a:rPr sz="2400" b="1" spc="-10" dirty="0">
                <a:latin typeface="Arial" panose="020B0604020202020204"/>
                <a:cs typeface="Arial" panose="020B0604020202020204"/>
              </a:rPr>
              <a:t>πρέπει </a:t>
            </a:r>
            <a:r>
              <a:rPr sz="2400" b="1" dirty="0">
                <a:latin typeface="Arial" panose="020B0604020202020204"/>
                <a:cs typeface="Arial" panose="020B0604020202020204"/>
              </a:rPr>
              <a:t>να</a:t>
            </a:r>
            <a:r>
              <a:rPr sz="2400" b="1" spc="-55" dirty="0">
                <a:latin typeface="Arial" panose="020B0604020202020204"/>
                <a:cs typeface="Arial" panose="020B0604020202020204"/>
              </a:rPr>
              <a:t> </a:t>
            </a:r>
            <a:r>
              <a:rPr sz="2400" b="1" dirty="0">
                <a:latin typeface="Arial" panose="020B0604020202020204"/>
                <a:cs typeface="Arial" panose="020B0604020202020204"/>
              </a:rPr>
              <a:t>διατηρείται</a:t>
            </a:r>
            <a:r>
              <a:rPr sz="2400" b="1" spc="-40" dirty="0">
                <a:latin typeface="Arial" panose="020B0604020202020204"/>
                <a:cs typeface="Arial" panose="020B0604020202020204"/>
              </a:rPr>
              <a:t> </a:t>
            </a:r>
            <a:r>
              <a:rPr sz="2400" b="1" dirty="0">
                <a:latin typeface="Arial" panose="020B0604020202020204"/>
                <a:cs typeface="Arial" panose="020B0604020202020204"/>
              </a:rPr>
              <a:t>περίπου</a:t>
            </a:r>
            <a:r>
              <a:rPr sz="2400" b="1" spc="-50" dirty="0">
                <a:latin typeface="Arial" panose="020B0604020202020204"/>
                <a:cs typeface="Arial" panose="020B0604020202020204"/>
              </a:rPr>
              <a:t> </a:t>
            </a:r>
            <a:r>
              <a:rPr sz="2400" b="1">
                <a:latin typeface="Arial" panose="020B0604020202020204"/>
                <a:cs typeface="Arial" panose="020B0604020202020204"/>
              </a:rPr>
              <a:t>στα</a:t>
            </a:r>
            <a:r>
              <a:rPr sz="2400" b="1" spc="-45">
                <a:latin typeface="Arial" panose="020B0604020202020204"/>
                <a:cs typeface="Arial" panose="020B0604020202020204"/>
              </a:rPr>
              <a:t> </a:t>
            </a:r>
            <a:r>
              <a:rPr sz="2400" b="1" smtClean="0">
                <a:latin typeface="Arial" panose="020B0604020202020204"/>
                <a:cs typeface="Arial" panose="020B0604020202020204"/>
              </a:rPr>
              <a:t>13</a:t>
            </a:r>
            <a:r>
              <a:rPr lang="en-US" sz="2400" b="1" dirty="0" smtClean="0">
                <a:latin typeface="Arial" panose="020B0604020202020204"/>
                <a:cs typeface="Arial" panose="020B0604020202020204"/>
              </a:rPr>
              <a:t>-17</a:t>
            </a:r>
            <a:r>
              <a:rPr sz="2400" b="1" spc="-40" smtClean="0">
                <a:latin typeface="Arial" panose="020B0604020202020204"/>
                <a:cs typeface="Arial" panose="020B0604020202020204"/>
              </a:rPr>
              <a:t> </a:t>
            </a:r>
            <a:r>
              <a:rPr sz="2400" b="1" dirty="0">
                <a:latin typeface="Arial" panose="020B0604020202020204"/>
                <a:cs typeface="Arial" panose="020B0604020202020204"/>
              </a:rPr>
              <a:t>cst</a:t>
            </a:r>
            <a:r>
              <a:rPr sz="2400" b="1" spc="-30" dirty="0">
                <a:latin typeface="Arial" panose="020B0604020202020204"/>
                <a:cs typeface="Arial" panose="020B0604020202020204"/>
              </a:rPr>
              <a:t> </a:t>
            </a:r>
            <a:r>
              <a:rPr sz="2400" b="1" dirty="0">
                <a:latin typeface="Arial" panose="020B0604020202020204"/>
                <a:cs typeface="Arial" panose="020B0604020202020204"/>
              </a:rPr>
              <a:t>για</a:t>
            </a:r>
            <a:r>
              <a:rPr sz="2400" b="1" spc="-45" dirty="0">
                <a:latin typeface="Arial" panose="020B0604020202020204"/>
                <a:cs typeface="Arial" panose="020B0604020202020204"/>
              </a:rPr>
              <a:t> </a:t>
            </a:r>
            <a:r>
              <a:rPr sz="2400" b="1" dirty="0">
                <a:latin typeface="Arial" panose="020B0604020202020204"/>
                <a:cs typeface="Arial" panose="020B0604020202020204"/>
              </a:rPr>
              <a:t>να</a:t>
            </a:r>
            <a:r>
              <a:rPr sz="2400" b="1" spc="-40" dirty="0">
                <a:latin typeface="Arial" panose="020B0604020202020204"/>
                <a:cs typeface="Arial" panose="020B0604020202020204"/>
              </a:rPr>
              <a:t> </a:t>
            </a:r>
            <a:r>
              <a:rPr sz="2400" b="1">
                <a:latin typeface="Arial" panose="020B0604020202020204"/>
                <a:cs typeface="Arial" panose="020B0604020202020204"/>
              </a:rPr>
              <a:t>επιτευχθεί</a:t>
            </a:r>
            <a:r>
              <a:rPr sz="2400" b="1" spc="-30">
                <a:latin typeface="Arial" panose="020B0604020202020204"/>
                <a:cs typeface="Arial" panose="020B0604020202020204"/>
              </a:rPr>
              <a:t> </a:t>
            </a:r>
            <a:r>
              <a:rPr sz="2400" b="1" spc="-20" smtClean="0">
                <a:latin typeface="Arial" panose="020B0604020202020204"/>
                <a:cs typeface="Arial" panose="020B0604020202020204"/>
              </a:rPr>
              <a:t>απο</a:t>
            </a:r>
            <a:r>
              <a:rPr sz="2400" b="1" smtClean="0">
                <a:latin typeface="Arial" panose="020B0604020202020204"/>
                <a:cs typeface="Arial" panose="020B0604020202020204"/>
              </a:rPr>
              <a:t>τελεσματικός</a:t>
            </a:r>
            <a:r>
              <a:rPr sz="2400" b="1" spc="-114" smtClean="0">
                <a:latin typeface="Arial" panose="020B0604020202020204"/>
                <a:cs typeface="Arial" panose="020B0604020202020204"/>
              </a:rPr>
              <a:t> </a:t>
            </a:r>
            <a:r>
              <a:rPr sz="2400" b="1" dirty="0">
                <a:latin typeface="Arial" panose="020B0604020202020204"/>
                <a:cs typeface="Arial" panose="020B0604020202020204"/>
              </a:rPr>
              <a:t>ψεκασμός</a:t>
            </a:r>
            <a:r>
              <a:rPr sz="2400" b="1" spc="-100" dirty="0">
                <a:latin typeface="Arial" panose="020B0604020202020204"/>
                <a:cs typeface="Arial" panose="020B0604020202020204"/>
              </a:rPr>
              <a:t> </a:t>
            </a:r>
            <a:r>
              <a:rPr sz="2400" b="1" dirty="0">
                <a:latin typeface="Arial" panose="020B0604020202020204"/>
                <a:cs typeface="Arial" panose="020B0604020202020204"/>
              </a:rPr>
              <a:t>και</a:t>
            </a:r>
            <a:r>
              <a:rPr sz="2400" b="1" spc="-105" dirty="0">
                <a:latin typeface="Arial" panose="020B0604020202020204"/>
                <a:cs typeface="Arial" panose="020B0604020202020204"/>
              </a:rPr>
              <a:t> </a:t>
            </a:r>
            <a:r>
              <a:rPr sz="2400" b="1">
                <a:latin typeface="Arial" panose="020B0604020202020204"/>
                <a:cs typeface="Arial" panose="020B0604020202020204"/>
              </a:rPr>
              <a:t>καλή</a:t>
            </a:r>
            <a:r>
              <a:rPr sz="2400" b="1" spc="-100">
                <a:latin typeface="Arial" panose="020B0604020202020204"/>
                <a:cs typeface="Arial" panose="020B0604020202020204"/>
              </a:rPr>
              <a:t> </a:t>
            </a:r>
            <a:r>
              <a:rPr sz="2400" b="1" spc="-10" smtClean="0">
                <a:latin typeface="Arial" panose="020B0604020202020204"/>
                <a:cs typeface="Arial" panose="020B0604020202020204"/>
              </a:rPr>
              <a:t>καύση</a:t>
            </a:r>
            <a:r>
              <a:rPr lang="el-GR" sz="2400" b="1" spc="-10" dirty="0">
                <a:latin typeface="Arial" panose="020B0604020202020204"/>
                <a:cs typeface="Arial" panose="020B0604020202020204"/>
              </a:rPr>
              <a:t> </a:t>
            </a:r>
            <a:r>
              <a:rPr lang="el-GR" sz="2400" b="1" spc="-10" dirty="0" smtClean="0">
                <a:latin typeface="Arial" panose="020B0604020202020204"/>
                <a:cs typeface="Arial" panose="020B0604020202020204"/>
              </a:rPr>
              <a:t> ανάλογα με τις οδηγίες του κατασκευαστή.</a:t>
            </a:r>
            <a:endParaRPr sz="2400">
              <a:latin typeface="Arial" panose="020B0604020202020204"/>
              <a:cs typeface="Arial" panose="020B0604020202020204"/>
            </a:endParaRPr>
          </a:p>
          <a:p>
            <a:pPr marL="12700" marR="5080" algn="just">
              <a:lnSpc>
                <a:spcPct val="95000"/>
              </a:lnSpc>
              <a:spcBef>
                <a:spcPts val="2105"/>
              </a:spcBef>
            </a:pPr>
            <a:r>
              <a:rPr sz="2400" b="1" dirty="0">
                <a:latin typeface="Arial" panose="020B0604020202020204"/>
                <a:cs typeface="Arial" panose="020B0604020202020204"/>
              </a:rPr>
              <a:t>Για</a:t>
            </a:r>
            <a:r>
              <a:rPr sz="2400" b="1" spc="-75" dirty="0">
                <a:latin typeface="Arial" panose="020B0604020202020204"/>
                <a:cs typeface="Arial" panose="020B0604020202020204"/>
              </a:rPr>
              <a:t> </a:t>
            </a:r>
            <a:r>
              <a:rPr sz="2400" b="1" dirty="0">
                <a:latin typeface="Arial" panose="020B0604020202020204"/>
                <a:cs typeface="Arial" panose="020B0604020202020204"/>
              </a:rPr>
              <a:t>τη</a:t>
            </a:r>
            <a:r>
              <a:rPr sz="2400" b="1" spc="-50" dirty="0">
                <a:latin typeface="Arial" panose="020B0604020202020204"/>
                <a:cs typeface="Arial" panose="020B0604020202020204"/>
              </a:rPr>
              <a:t> </a:t>
            </a:r>
            <a:r>
              <a:rPr sz="2400" b="1" dirty="0">
                <a:latin typeface="Arial" panose="020B0604020202020204"/>
                <a:cs typeface="Arial" panose="020B0604020202020204"/>
              </a:rPr>
              <a:t>μέτρηση</a:t>
            </a:r>
            <a:r>
              <a:rPr sz="2400" b="1" spc="-65"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dirty="0">
                <a:latin typeface="Arial" panose="020B0604020202020204"/>
                <a:cs typeface="Arial" panose="020B0604020202020204"/>
              </a:rPr>
              <a:t>ιξώδους</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60" dirty="0">
                <a:latin typeface="Arial" panose="020B0604020202020204"/>
                <a:cs typeface="Arial" panose="020B0604020202020204"/>
              </a:rPr>
              <a:t> </a:t>
            </a:r>
            <a:r>
              <a:rPr sz="2400" b="1" dirty="0">
                <a:latin typeface="Arial" panose="020B0604020202020204"/>
                <a:cs typeface="Arial" panose="020B0604020202020204"/>
              </a:rPr>
              <a:t>πετρελαίου</a:t>
            </a:r>
            <a:r>
              <a:rPr sz="2400" b="1" spc="-50" dirty="0">
                <a:latin typeface="Arial" panose="020B0604020202020204"/>
                <a:cs typeface="Arial" panose="020B0604020202020204"/>
              </a:rPr>
              <a:t> </a:t>
            </a:r>
            <a:r>
              <a:rPr sz="2400" b="1" spc="-25" dirty="0">
                <a:latin typeface="Arial" panose="020B0604020202020204"/>
                <a:cs typeface="Arial" panose="020B0604020202020204"/>
              </a:rPr>
              <a:t>στο </a:t>
            </a:r>
            <a:r>
              <a:rPr sz="2400" b="1" dirty="0">
                <a:latin typeface="Arial" panose="020B0604020202020204"/>
                <a:cs typeface="Arial" panose="020B0604020202020204"/>
              </a:rPr>
              <a:t>σύστημα</a:t>
            </a:r>
            <a:r>
              <a:rPr sz="2400" b="1" spc="-45" dirty="0">
                <a:latin typeface="Arial" panose="020B0604020202020204"/>
                <a:cs typeface="Arial" panose="020B0604020202020204"/>
              </a:rPr>
              <a:t> </a:t>
            </a:r>
            <a:r>
              <a:rPr sz="2400" b="1" dirty="0">
                <a:latin typeface="Arial" panose="020B0604020202020204"/>
                <a:cs typeface="Arial" panose="020B0604020202020204"/>
              </a:rPr>
              <a:t>έγχυσης</a:t>
            </a:r>
            <a:r>
              <a:rPr sz="2400" b="1" spc="-4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κινητήρα</a:t>
            </a:r>
            <a:r>
              <a:rPr sz="2400" b="1" spc="-40" dirty="0">
                <a:latin typeface="Arial" panose="020B0604020202020204"/>
                <a:cs typeface="Arial" panose="020B0604020202020204"/>
              </a:rPr>
              <a:t> </a:t>
            </a:r>
            <a:r>
              <a:rPr sz="2400" b="1" spc="-20" dirty="0">
                <a:latin typeface="Arial" panose="020B0604020202020204"/>
                <a:cs typeface="Arial" panose="020B0604020202020204"/>
              </a:rPr>
              <a:t>χρησιμοποιείται </a:t>
            </a:r>
            <a:r>
              <a:rPr sz="2400" b="1" dirty="0">
                <a:latin typeface="Arial" panose="020B0604020202020204"/>
                <a:cs typeface="Arial" panose="020B0604020202020204"/>
              </a:rPr>
              <a:t>ένα</a:t>
            </a:r>
            <a:r>
              <a:rPr sz="2400" b="1" spc="-15" dirty="0">
                <a:latin typeface="Arial" panose="020B0604020202020204"/>
                <a:cs typeface="Arial" panose="020B0604020202020204"/>
              </a:rPr>
              <a:t> </a:t>
            </a:r>
            <a:r>
              <a:rPr sz="2400" b="1" dirty="0">
                <a:latin typeface="Arial" panose="020B0604020202020204"/>
                <a:cs typeface="Arial" panose="020B0604020202020204"/>
              </a:rPr>
              <a:t>ιξωδόμετρο </a:t>
            </a:r>
            <a:r>
              <a:rPr sz="2400" b="1" spc="-10">
                <a:latin typeface="Arial" panose="020B0604020202020204"/>
                <a:cs typeface="Arial" panose="020B0604020202020204"/>
              </a:rPr>
              <a:t>(</a:t>
            </a:r>
            <a:r>
              <a:rPr sz="2400" b="1" spc="-10" smtClean="0">
                <a:latin typeface="Arial" panose="020B0604020202020204"/>
                <a:cs typeface="Arial" panose="020B0604020202020204"/>
              </a:rPr>
              <a:t>viscometer</a:t>
            </a:r>
            <a:r>
              <a:rPr sz="2400" b="1" spc="-10" dirty="0">
                <a:latin typeface="Arial" panose="020B0604020202020204"/>
                <a:cs typeface="Arial" panose="020B0604020202020204"/>
              </a:rPr>
              <a:t>).</a:t>
            </a:r>
            <a:endParaRPr sz="24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961390"/>
            <a:ext cx="8107045" cy="4172937"/>
          </a:xfrm>
          <a:prstGeom prst="rect">
            <a:avLst/>
          </a:prstGeom>
        </p:spPr>
        <p:txBody>
          <a:bodyPr vert="horz" wrap="square" lIns="0" tIns="12700" rIns="0" bIns="0" rtlCol="0">
            <a:spAutoFit/>
          </a:bodyPr>
          <a:lstStyle/>
          <a:p>
            <a:pPr marL="1939290">
              <a:lnSpc>
                <a:spcPct val="100000"/>
              </a:lnSpc>
              <a:spcBef>
                <a:spcPts val="100"/>
              </a:spcBef>
            </a:pPr>
            <a:r>
              <a:rPr sz="3200" b="1" i="1" spc="-10" dirty="0">
                <a:solidFill>
                  <a:srgbClr val="FF0000"/>
                </a:solidFill>
                <a:latin typeface="Arial" panose="020B0604020202020204"/>
                <a:cs typeface="Arial" panose="020B0604020202020204"/>
              </a:rPr>
              <a:t>3)</a:t>
            </a:r>
            <a:r>
              <a:rPr sz="3200" b="1" i="1" spc="-345" dirty="0">
                <a:solidFill>
                  <a:srgbClr val="FF0000"/>
                </a:solid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ΣΥΣΤΗΜΑ</a:t>
            </a:r>
            <a:r>
              <a:rPr sz="2000" b="1" i="1" u="sng" spc="-90" dirty="0">
                <a:solidFill>
                  <a:srgbClr val="0000CC"/>
                </a:solidFill>
                <a:uFill>
                  <a:solidFill>
                    <a:srgbClr val="0000CC"/>
                  </a:solidFill>
                </a:u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ΜΕ</a:t>
            </a:r>
            <a:r>
              <a:rPr sz="2000" b="1" i="1" u="sng" spc="-15" dirty="0">
                <a:solidFill>
                  <a:srgbClr val="0000CC"/>
                </a:solidFill>
                <a:uFill>
                  <a:solidFill>
                    <a:srgbClr val="0000CC"/>
                  </a:solidFill>
                </a:uFill>
                <a:latin typeface="Arial" panose="020B0604020202020204"/>
                <a:cs typeface="Arial" panose="020B0604020202020204"/>
              </a:rPr>
              <a:t> </a:t>
            </a:r>
            <a:r>
              <a:rPr sz="2000" b="1" i="1" u="sng" dirty="0">
                <a:solidFill>
                  <a:srgbClr val="0000CC"/>
                </a:solidFill>
                <a:uFill>
                  <a:solidFill>
                    <a:srgbClr val="0000CC"/>
                  </a:solidFill>
                </a:uFill>
                <a:latin typeface="Arial" panose="020B0604020202020204"/>
                <a:cs typeface="Arial" panose="020B0604020202020204"/>
              </a:rPr>
              <a:t>ΜΟΝΑΔΕΣ</a:t>
            </a:r>
            <a:r>
              <a:rPr sz="2000" b="1" i="1" u="sng" spc="-80" dirty="0">
                <a:solidFill>
                  <a:srgbClr val="0000CC"/>
                </a:solidFill>
                <a:uFill>
                  <a:solidFill>
                    <a:srgbClr val="0000CC"/>
                  </a:solidFill>
                </a:uFill>
                <a:latin typeface="Arial" panose="020B0604020202020204"/>
                <a:cs typeface="Arial" panose="020B0604020202020204"/>
              </a:rPr>
              <a:t> </a:t>
            </a:r>
            <a:r>
              <a:rPr sz="2000" b="1" i="1" u="sng" spc="-10" dirty="0">
                <a:solidFill>
                  <a:srgbClr val="0000CC"/>
                </a:solidFill>
                <a:uFill>
                  <a:solidFill>
                    <a:srgbClr val="0000CC"/>
                  </a:solidFill>
                </a:uFill>
                <a:latin typeface="Arial" panose="020B0604020202020204"/>
                <a:cs typeface="Arial" panose="020B0604020202020204"/>
              </a:rPr>
              <a:t>ΑΝΤΛΙΩΝ</a:t>
            </a:r>
            <a:endParaRPr sz="2000">
              <a:latin typeface="Arial" panose="020B0604020202020204"/>
              <a:cs typeface="Arial" panose="020B0604020202020204"/>
            </a:endParaRPr>
          </a:p>
          <a:p>
            <a:pPr marL="2948940">
              <a:lnSpc>
                <a:spcPct val="100000"/>
              </a:lnSpc>
            </a:pPr>
            <a:r>
              <a:rPr sz="1600" b="1" u="sng" dirty="0">
                <a:solidFill>
                  <a:srgbClr val="0000CC"/>
                </a:solidFill>
                <a:uFill>
                  <a:solidFill>
                    <a:srgbClr val="0000CC"/>
                  </a:solidFill>
                </a:uFill>
                <a:latin typeface="Arial" panose="020B0604020202020204"/>
                <a:cs typeface="Arial" panose="020B0604020202020204"/>
              </a:rPr>
              <a:t>(Unit</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Pump</a:t>
            </a:r>
            <a:r>
              <a:rPr sz="1600" b="1" u="sng" spc="-2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System</a:t>
            </a:r>
            <a:r>
              <a:rPr sz="1600" b="1" u="sng" spc="-4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20" dirty="0">
                <a:solidFill>
                  <a:srgbClr val="0000CC"/>
                </a:solidFill>
                <a:uFill>
                  <a:solidFill>
                    <a:srgbClr val="0000CC"/>
                  </a:solidFill>
                </a:uFill>
                <a:latin typeface="Arial" panose="020B0604020202020204"/>
                <a:cs typeface="Arial" panose="020B0604020202020204"/>
              </a:rPr>
              <a:t> UPS)</a:t>
            </a:r>
            <a:endParaRPr sz="1600">
              <a:latin typeface="Arial" panose="020B0604020202020204"/>
              <a:cs typeface="Arial" panose="020B0604020202020204"/>
            </a:endParaRPr>
          </a:p>
          <a:p>
            <a:pPr>
              <a:lnSpc>
                <a:spcPct val="100000"/>
              </a:lnSpc>
              <a:spcBef>
                <a:spcPts val="40"/>
              </a:spcBef>
            </a:pPr>
            <a:endParaRPr sz="2050">
              <a:latin typeface="Arial" panose="020B0604020202020204"/>
              <a:cs typeface="Arial" panose="020B0604020202020204"/>
            </a:endParaRPr>
          </a:p>
          <a:p>
            <a:pPr marL="12700" marR="5080">
              <a:lnSpc>
                <a:spcPct val="100000"/>
              </a:lnSpc>
              <a:buClr>
                <a:srgbClr val="FF0000"/>
              </a:buClr>
              <a:buFont typeface="Wingdings" panose="05000000000000000000"/>
              <a:buChar char=""/>
              <a:tabLst>
                <a:tab pos="309880" algn="l"/>
              </a:tabLst>
            </a:pPr>
            <a:r>
              <a:rPr sz="2000" b="1" dirty="0">
                <a:latin typeface="Arial" panose="020B0604020202020204"/>
                <a:cs typeface="Arial" panose="020B0604020202020204"/>
              </a:rPr>
              <a:t>Η</a:t>
            </a:r>
            <a:r>
              <a:rPr sz="2000" b="1" spc="-105" dirty="0">
                <a:latin typeface="Arial" panose="020B0604020202020204"/>
                <a:cs typeface="Arial" panose="020B0604020202020204"/>
              </a:rPr>
              <a:t> </a:t>
            </a:r>
            <a:r>
              <a:rPr sz="2000" b="1" dirty="0">
                <a:latin typeface="Arial" panose="020B0604020202020204"/>
                <a:cs typeface="Arial" panose="020B0604020202020204"/>
              </a:rPr>
              <a:t>ΛΕΙΤΟΥΡΓΙΑ</a:t>
            </a:r>
            <a:r>
              <a:rPr sz="2000" b="1" spc="-35"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dirty="0">
                <a:latin typeface="Arial" panose="020B0604020202020204"/>
                <a:cs typeface="Arial" panose="020B0604020202020204"/>
              </a:rPr>
              <a:t>ΗΛΕΚΤΡΟΜΑΓΝΗΤΙΚΗΣ</a:t>
            </a:r>
            <a:r>
              <a:rPr sz="2000" b="1" spc="-40" dirty="0">
                <a:latin typeface="Arial" panose="020B0604020202020204"/>
                <a:cs typeface="Arial" panose="020B0604020202020204"/>
              </a:rPr>
              <a:t> </a:t>
            </a:r>
            <a:r>
              <a:rPr sz="2000" b="1" dirty="0">
                <a:latin typeface="Arial" panose="020B0604020202020204"/>
                <a:cs typeface="Arial" panose="020B0604020202020204"/>
              </a:rPr>
              <a:t>ΒΑΛΒΙΔΑΣ</a:t>
            </a:r>
            <a:r>
              <a:rPr sz="2000" b="1" spc="-35" dirty="0">
                <a:latin typeface="Arial" panose="020B0604020202020204"/>
                <a:cs typeface="Arial" panose="020B0604020202020204"/>
              </a:rPr>
              <a:t> </a:t>
            </a:r>
            <a:r>
              <a:rPr sz="2000" b="1" spc="-10" dirty="0">
                <a:latin typeface="Arial" panose="020B0604020202020204"/>
                <a:cs typeface="Arial" panose="020B0604020202020204"/>
              </a:rPr>
              <a:t>ΕΙΝΑΙ </a:t>
            </a:r>
            <a:r>
              <a:rPr sz="2000" b="1" dirty="0">
                <a:latin typeface="Arial" panose="020B0604020202020204"/>
                <a:cs typeface="Arial" panose="020B0604020202020204"/>
              </a:rPr>
              <a:t>ΑΝΤΙΣΤΟΙΧΗ</a:t>
            </a:r>
            <a:r>
              <a:rPr sz="2000" b="1" spc="-130" dirty="0">
                <a:latin typeface="Arial" panose="020B0604020202020204"/>
                <a:cs typeface="Arial" panose="020B0604020202020204"/>
              </a:rPr>
              <a:t> </a:t>
            </a:r>
            <a:r>
              <a:rPr sz="2000" b="1" spc="-20" dirty="0">
                <a:latin typeface="Arial" panose="020B0604020202020204"/>
                <a:cs typeface="Arial" panose="020B0604020202020204"/>
              </a:rPr>
              <a:t>ΑΥΤΗΣ</a:t>
            </a:r>
            <a:r>
              <a:rPr sz="2000" b="1" spc="-55" dirty="0">
                <a:latin typeface="Arial" panose="020B0604020202020204"/>
                <a:cs typeface="Arial" panose="020B0604020202020204"/>
              </a:rPr>
              <a:t> </a:t>
            </a:r>
            <a:r>
              <a:rPr sz="2000" b="1" dirty="0">
                <a:latin typeface="Arial" panose="020B0604020202020204"/>
                <a:cs typeface="Arial" panose="020B0604020202020204"/>
              </a:rPr>
              <a:t>ΠΟΥ</a:t>
            </a:r>
            <a:r>
              <a:rPr sz="2000" b="1" spc="-50" dirty="0">
                <a:latin typeface="Arial" panose="020B0604020202020204"/>
                <a:cs typeface="Arial" panose="020B0604020202020204"/>
              </a:rPr>
              <a:t> </a:t>
            </a:r>
            <a:r>
              <a:rPr sz="2000" b="1" spc="-40" dirty="0">
                <a:latin typeface="Arial" panose="020B0604020202020204"/>
                <a:cs typeface="Arial" panose="020B0604020202020204"/>
              </a:rPr>
              <a:t>ΣΥΝΑΝΤΑΤΑΙ</a:t>
            </a:r>
            <a:r>
              <a:rPr sz="2000" b="1" spc="-50" dirty="0">
                <a:latin typeface="Arial" panose="020B0604020202020204"/>
                <a:cs typeface="Arial" panose="020B0604020202020204"/>
              </a:rPr>
              <a:t> </a:t>
            </a:r>
            <a:r>
              <a:rPr sz="2000" b="1" dirty="0">
                <a:latin typeface="Arial" panose="020B0604020202020204"/>
                <a:cs typeface="Arial" panose="020B0604020202020204"/>
              </a:rPr>
              <a:t>ΣΤΙΣ</a:t>
            </a:r>
            <a:r>
              <a:rPr sz="2000" b="1" spc="-55" dirty="0">
                <a:latin typeface="Arial" panose="020B0604020202020204"/>
                <a:cs typeface="Arial" panose="020B0604020202020204"/>
              </a:rPr>
              <a:t> </a:t>
            </a:r>
            <a:r>
              <a:rPr sz="2000" b="1">
                <a:latin typeface="Arial" panose="020B0604020202020204"/>
                <a:cs typeface="Arial" panose="020B0604020202020204"/>
              </a:rPr>
              <a:t>ΜΟΝΑΔΕΣ</a:t>
            </a:r>
            <a:r>
              <a:rPr sz="2000" b="1" spc="-55">
                <a:latin typeface="Arial" panose="020B0604020202020204"/>
                <a:cs typeface="Arial" panose="020B0604020202020204"/>
              </a:rPr>
              <a:t> </a:t>
            </a:r>
            <a:r>
              <a:rPr sz="2000" b="1" spc="-10" smtClean="0">
                <a:latin typeface="Arial" panose="020B0604020202020204"/>
                <a:cs typeface="Arial" panose="020B0604020202020204"/>
              </a:rPr>
              <a:t>ΕΓΧΥΣ</a:t>
            </a:r>
            <a:r>
              <a:rPr lang="el-GR" sz="2000" b="1" spc="-10" dirty="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643890">
              <a:lnSpc>
                <a:spcPct val="100000"/>
              </a:lnSpc>
              <a:buClr>
                <a:srgbClr val="FF0000"/>
              </a:buClr>
              <a:buFont typeface="Wingdings" panose="05000000000000000000"/>
              <a:buChar char=""/>
              <a:tabLst>
                <a:tab pos="239395" algn="l"/>
              </a:tabLst>
            </a:pP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30" dirty="0">
                <a:latin typeface="Arial" panose="020B0604020202020204"/>
                <a:cs typeface="Arial" panose="020B0604020202020204"/>
              </a:rPr>
              <a:t> </a:t>
            </a:r>
            <a:r>
              <a:rPr sz="2000" b="1" spc="-10" dirty="0">
                <a:latin typeface="Arial" panose="020B0604020202020204"/>
                <a:cs typeface="Arial" panose="020B0604020202020204"/>
              </a:rPr>
              <a:t>ΧΡΗΣΙΜΟΠΟΙΕΙΤΑΙ</a:t>
            </a:r>
            <a:r>
              <a:rPr sz="2000" b="1" spc="-40" dirty="0">
                <a:latin typeface="Arial" panose="020B0604020202020204"/>
                <a:cs typeface="Arial" panose="020B0604020202020204"/>
              </a:rPr>
              <a:t> </a:t>
            </a:r>
            <a:r>
              <a:rPr sz="2000" b="1" dirty="0">
                <a:latin typeface="Arial" panose="020B0604020202020204"/>
                <a:cs typeface="Arial" panose="020B0604020202020204"/>
              </a:rPr>
              <a:t>ΤΟΣΟ</a:t>
            </a:r>
            <a:r>
              <a:rPr sz="2000" b="1" spc="-30" dirty="0">
                <a:latin typeface="Arial" panose="020B0604020202020204"/>
                <a:cs typeface="Arial" panose="020B0604020202020204"/>
              </a:rPr>
              <a:t> </a:t>
            </a:r>
            <a:r>
              <a:rPr sz="2000" b="1" dirty="0">
                <a:latin typeface="Arial" panose="020B0604020202020204"/>
                <a:cs typeface="Arial" panose="020B0604020202020204"/>
              </a:rPr>
              <a:t>ΣΕ</a:t>
            </a:r>
            <a:r>
              <a:rPr sz="2000" b="1" spc="-25" dirty="0">
                <a:latin typeface="Arial" panose="020B0604020202020204"/>
                <a:cs typeface="Arial" panose="020B0604020202020204"/>
              </a:rPr>
              <a:t> ΤΑΧΥΣΤΡΟΦΟΥΣ </a:t>
            </a:r>
            <a:r>
              <a:rPr sz="2000" b="1" dirty="0">
                <a:latin typeface="Arial" panose="020B0604020202020204"/>
                <a:cs typeface="Arial" panose="020B0604020202020204"/>
              </a:rPr>
              <a:t>ΚΙΝΗΤΗΡΕΣ</a:t>
            </a:r>
            <a:r>
              <a:rPr sz="2000" b="1" spc="-15" dirty="0">
                <a:latin typeface="Arial" panose="020B0604020202020204"/>
                <a:cs typeface="Arial" panose="020B0604020202020204"/>
              </a:rPr>
              <a:t> </a:t>
            </a:r>
            <a:r>
              <a:rPr sz="2000" b="1" dirty="0">
                <a:latin typeface="Arial" panose="020B0604020202020204"/>
                <a:cs typeface="Arial" panose="020B0604020202020204"/>
              </a:rPr>
              <a:t>ΒΑΡΕΩΝ</a:t>
            </a:r>
            <a:r>
              <a:rPr sz="2000" b="1" spc="-5" dirty="0">
                <a:latin typeface="Arial" panose="020B0604020202020204"/>
                <a:cs typeface="Arial" panose="020B0604020202020204"/>
              </a:rPr>
              <a:t> </a:t>
            </a:r>
            <a:r>
              <a:rPr sz="2000" b="1" spc="-20" dirty="0">
                <a:latin typeface="Arial" panose="020B0604020202020204"/>
                <a:cs typeface="Arial" panose="020B0604020202020204"/>
              </a:rPr>
              <a:t>ΟΧΗΜΑΤΩΝ</a:t>
            </a:r>
            <a:r>
              <a:rPr sz="2000" b="1" spc="-15" dirty="0">
                <a:latin typeface="Arial" panose="020B0604020202020204"/>
                <a:cs typeface="Arial" panose="020B0604020202020204"/>
              </a:rPr>
              <a:t> </a:t>
            </a:r>
            <a:r>
              <a:rPr sz="2000" b="1" dirty="0">
                <a:latin typeface="Arial" panose="020B0604020202020204"/>
                <a:cs typeface="Arial" panose="020B0604020202020204"/>
              </a:rPr>
              <a:t>ΚΑΙ</a:t>
            </a:r>
            <a:r>
              <a:rPr sz="2000" b="1" spc="-25" dirty="0">
                <a:latin typeface="Arial" panose="020B0604020202020204"/>
                <a:cs typeface="Arial" panose="020B0604020202020204"/>
              </a:rPr>
              <a:t> </a:t>
            </a:r>
            <a:r>
              <a:rPr sz="2000" b="1" dirty="0">
                <a:latin typeface="Arial" panose="020B0604020202020204"/>
                <a:cs typeface="Arial" panose="020B0604020202020204"/>
              </a:rPr>
              <a:t>ΤΡΕΝΩΝ</a:t>
            </a:r>
            <a:r>
              <a:rPr sz="2000" b="1" spc="-15" dirty="0">
                <a:latin typeface="Arial" panose="020B0604020202020204"/>
                <a:cs typeface="Arial" panose="020B0604020202020204"/>
              </a:rPr>
              <a:t> </a:t>
            </a:r>
            <a:r>
              <a:rPr sz="2000" b="1" dirty="0">
                <a:latin typeface="Arial" panose="020B0604020202020204"/>
                <a:cs typeface="Arial" panose="020B0604020202020204"/>
              </a:rPr>
              <a:t>ΟΣΟ</a:t>
            </a:r>
            <a:r>
              <a:rPr sz="2000" b="1" spc="-10" dirty="0">
                <a:latin typeface="Arial" panose="020B0604020202020204"/>
                <a:cs typeface="Arial" panose="020B0604020202020204"/>
              </a:rPr>
              <a:t> </a:t>
            </a:r>
            <a:r>
              <a:rPr sz="2000" b="1" dirty="0">
                <a:latin typeface="Arial" panose="020B0604020202020204"/>
                <a:cs typeface="Arial" panose="020B0604020202020204"/>
              </a:rPr>
              <a:t>ΚΑΙ</a:t>
            </a:r>
            <a:r>
              <a:rPr sz="2000" b="1" spc="-20" dirty="0">
                <a:latin typeface="Arial" panose="020B0604020202020204"/>
                <a:cs typeface="Arial" panose="020B0604020202020204"/>
              </a:rPr>
              <a:t> </a:t>
            </a:r>
            <a:r>
              <a:rPr sz="2000" b="1" spc="-25" dirty="0">
                <a:latin typeface="Arial" panose="020B0604020202020204"/>
                <a:cs typeface="Arial" panose="020B0604020202020204"/>
              </a:rPr>
              <a:t>ΣΕ </a:t>
            </a:r>
            <a:r>
              <a:rPr sz="2000" b="1" dirty="0">
                <a:latin typeface="Arial" panose="020B0604020202020204"/>
                <a:cs typeface="Arial" panose="020B0604020202020204"/>
              </a:rPr>
              <a:t>ΜΕΣΟΣΤΡΟΦΟΥΣ</a:t>
            </a:r>
            <a:r>
              <a:rPr sz="2000" b="1" spc="-85" dirty="0">
                <a:latin typeface="Arial" panose="020B0604020202020204"/>
                <a:cs typeface="Arial" panose="020B0604020202020204"/>
              </a:rPr>
              <a:t> </a:t>
            </a:r>
            <a:r>
              <a:rPr sz="2000" b="1" dirty="0">
                <a:latin typeface="Arial" panose="020B0604020202020204"/>
                <a:cs typeface="Arial" panose="020B0604020202020204"/>
              </a:rPr>
              <a:t>ΚΙΝΗΤΗΡΕΣ</a:t>
            </a:r>
            <a:r>
              <a:rPr sz="2000" b="1" spc="-80" dirty="0">
                <a:latin typeface="Arial" panose="020B0604020202020204"/>
                <a:cs typeface="Arial" panose="020B0604020202020204"/>
              </a:rPr>
              <a:t> </a:t>
            </a:r>
            <a:r>
              <a:rPr sz="2000" b="1" spc="-10" dirty="0">
                <a:latin typeface="Arial" panose="020B0604020202020204"/>
                <a:cs typeface="Arial" panose="020B0604020202020204"/>
              </a:rPr>
              <a:t>ΠΛΟΙΩΝ.</a:t>
            </a:r>
            <a:endParaRPr sz="2000">
              <a:latin typeface="Arial" panose="020B0604020202020204"/>
              <a:cs typeface="Arial" panose="020B0604020202020204"/>
            </a:endParaRPr>
          </a:p>
          <a:p>
            <a:pPr>
              <a:lnSpc>
                <a:spcPct val="100000"/>
              </a:lnSpc>
              <a:spcBef>
                <a:spcPts val="50"/>
              </a:spcBef>
              <a:buClr>
                <a:srgbClr val="FF0000"/>
              </a:buClr>
              <a:buFont typeface="Wingdings" panose="05000000000000000000"/>
              <a:buChar char=""/>
            </a:pPr>
            <a:endParaRPr sz="2050">
              <a:latin typeface="Arial" panose="020B0604020202020204"/>
              <a:cs typeface="Arial" panose="020B0604020202020204"/>
            </a:endParaRPr>
          </a:p>
          <a:p>
            <a:pPr marL="12700" marR="71120">
              <a:lnSpc>
                <a:spcPct val="100000"/>
              </a:lnSpc>
              <a:buClr>
                <a:srgbClr val="FF0000"/>
              </a:buClr>
              <a:buFont typeface="Wingdings" panose="05000000000000000000"/>
              <a:buChar char=""/>
              <a:tabLst>
                <a:tab pos="239395" algn="l"/>
              </a:tabLst>
            </a:pPr>
            <a:r>
              <a:rPr sz="2000" b="1" dirty="0">
                <a:latin typeface="Arial" panose="020B0604020202020204"/>
                <a:cs typeface="Arial" panose="020B0604020202020204"/>
              </a:rPr>
              <a:t>ΔΕΝ</a:t>
            </a:r>
            <a:r>
              <a:rPr sz="2000" b="1" spc="-60" dirty="0">
                <a:latin typeface="Arial" panose="020B0604020202020204"/>
                <a:cs typeface="Arial" panose="020B0604020202020204"/>
              </a:rPr>
              <a:t> </a:t>
            </a:r>
            <a:r>
              <a:rPr sz="2000" b="1" dirty="0">
                <a:latin typeface="Arial" panose="020B0604020202020204"/>
                <a:cs typeface="Arial" panose="020B0604020202020204"/>
              </a:rPr>
              <a:t>ΕΧΕΙ</a:t>
            </a:r>
            <a:r>
              <a:rPr sz="2000" b="1" spc="-65"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dirty="0">
                <a:latin typeface="Arial" panose="020B0604020202020204"/>
                <a:cs typeface="Arial" panose="020B0604020202020204"/>
              </a:rPr>
              <a:t>ΜΕΙΟΝΕΚΤΗΜΑ</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spc="-35" dirty="0">
                <a:latin typeface="Arial" panose="020B0604020202020204"/>
                <a:cs typeface="Arial" panose="020B0604020202020204"/>
              </a:rPr>
              <a:t>ΜΕΓΑΛΟΥ</a:t>
            </a:r>
            <a:r>
              <a:rPr sz="2000" b="1" spc="-60" dirty="0">
                <a:latin typeface="Arial" panose="020B0604020202020204"/>
                <a:cs typeface="Arial" panose="020B0604020202020204"/>
              </a:rPr>
              <a:t> </a:t>
            </a:r>
            <a:r>
              <a:rPr sz="2000" b="1" spc="-10" dirty="0">
                <a:latin typeface="Arial" panose="020B0604020202020204"/>
                <a:cs typeface="Arial" panose="020B0604020202020204"/>
              </a:rPr>
              <a:t>ΟΓΚΟΥ</a:t>
            </a:r>
            <a:r>
              <a:rPr sz="2000" b="1" spc="-60" dirty="0">
                <a:latin typeface="Arial" panose="020B0604020202020204"/>
                <a:cs typeface="Arial" panose="020B0604020202020204"/>
              </a:rPr>
              <a:t> </a:t>
            </a:r>
            <a:r>
              <a:rPr sz="2000" b="1" spc="-25" dirty="0">
                <a:latin typeface="Arial" panose="020B0604020202020204"/>
                <a:cs typeface="Arial" panose="020B0604020202020204"/>
              </a:rPr>
              <a:t>ΤΩΝ </a:t>
            </a:r>
            <a:r>
              <a:rPr sz="2000" b="1" spc="-10">
                <a:latin typeface="Arial" panose="020B0604020202020204"/>
                <a:cs typeface="Arial" panose="020B0604020202020204"/>
              </a:rPr>
              <a:t>ΣΥΣΤΗΜΑΤΩΝ</a:t>
            </a:r>
            <a:r>
              <a:rPr sz="2000" b="1" spc="-45">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55" smtClean="0">
                <a:latin typeface="Arial" panose="020B0604020202020204"/>
                <a:cs typeface="Arial" panose="020B0604020202020204"/>
              </a:rPr>
              <a:t> </a:t>
            </a:r>
            <a:r>
              <a:rPr sz="2000" b="1" dirty="0">
                <a:latin typeface="Arial" panose="020B0604020202020204"/>
                <a:cs typeface="Arial" panose="020B0604020202020204"/>
              </a:rPr>
              <a:t>ΣΤΟ</a:t>
            </a:r>
            <a:r>
              <a:rPr sz="2000" b="1" spc="-50" dirty="0">
                <a:latin typeface="Arial" panose="020B0604020202020204"/>
                <a:cs typeface="Arial" panose="020B0604020202020204"/>
              </a:rPr>
              <a:t> </a:t>
            </a:r>
            <a:r>
              <a:rPr sz="2000" b="1" dirty="0">
                <a:latin typeface="Arial" panose="020B0604020202020204"/>
                <a:cs typeface="Arial" panose="020B0604020202020204"/>
              </a:rPr>
              <a:t>ΠΩΜΑ</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55" dirty="0">
                <a:latin typeface="Arial" panose="020B0604020202020204"/>
                <a:cs typeface="Arial" panose="020B0604020202020204"/>
              </a:rPr>
              <a:t> </a:t>
            </a:r>
            <a:r>
              <a:rPr sz="2000" b="1" spc="-45" dirty="0">
                <a:latin typeface="Arial" panose="020B0604020202020204"/>
                <a:cs typeface="Arial" panose="020B0604020202020204"/>
              </a:rPr>
              <a:t>ΚΥΛΙΝΔΡΟΥ,</a:t>
            </a:r>
            <a:r>
              <a:rPr sz="2000" b="1" spc="-60" dirty="0">
                <a:latin typeface="Arial" panose="020B0604020202020204"/>
                <a:cs typeface="Arial" panose="020B0604020202020204"/>
              </a:rPr>
              <a:t> </a:t>
            </a:r>
            <a:r>
              <a:rPr sz="2000" b="1" dirty="0">
                <a:latin typeface="Arial" panose="020B0604020202020204"/>
                <a:cs typeface="Arial" panose="020B0604020202020204"/>
              </a:rPr>
              <a:t>ΕΠΕΙΔΗ</a:t>
            </a:r>
            <a:r>
              <a:rPr sz="2000" b="1" spc="-50" dirty="0">
                <a:latin typeface="Arial" panose="020B0604020202020204"/>
                <a:cs typeface="Arial" panose="020B0604020202020204"/>
              </a:rPr>
              <a:t> Ο </a:t>
            </a:r>
            <a:r>
              <a:rPr sz="2000" b="1" spc="-10" dirty="0">
                <a:latin typeface="Arial" panose="020B0604020202020204"/>
                <a:cs typeface="Arial" panose="020B0604020202020204"/>
              </a:rPr>
              <a:t>ΕΓΧΥΤΗΡΑΣ</a:t>
            </a:r>
            <a:r>
              <a:rPr sz="2000" b="1" spc="-35" dirty="0">
                <a:latin typeface="Arial" panose="020B0604020202020204"/>
                <a:cs typeface="Arial" panose="020B0604020202020204"/>
              </a:rPr>
              <a:t> </a:t>
            </a:r>
            <a:r>
              <a:rPr sz="2000" b="1" spc="-20">
                <a:latin typeface="Arial" panose="020B0604020202020204"/>
                <a:cs typeface="Arial" panose="020B0604020202020204"/>
              </a:rPr>
              <a:t>ΤΟΠΟΘΕΤΕΙΤΑΙ</a:t>
            </a:r>
            <a:r>
              <a:rPr sz="2000" b="1" spc="-95">
                <a:latin typeface="Arial" panose="020B0604020202020204"/>
                <a:cs typeface="Arial" panose="020B0604020202020204"/>
              </a:rPr>
              <a:t> </a:t>
            </a:r>
            <a:r>
              <a:rPr sz="2000" b="1" smtClean="0">
                <a:latin typeface="Arial" panose="020B0604020202020204"/>
                <a:cs typeface="Arial" panose="020B0604020202020204"/>
              </a:rPr>
              <a:t>ΑΝΕΞΑΡΤΗΤ</a:t>
            </a:r>
            <a:r>
              <a:rPr lang="el-GR" sz="2000" b="1" dirty="0" smtClean="0">
                <a:latin typeface="Arial" panose="020B0604020202020204"/>
                <a:cs typeface="Arial" panose="020B0604020202020204"/>
              </a:rPr>
              <a:t>Α </a:t>
            </a:r>
            <a:r>
              <a:rPr sz="2000" b="1" spc="-85" smtClean="0">
                <a:latin typeface="Arial" panose="020B0604020202020204"/>
                <a:cs typeface="Arial" panose="020B0604020202020204"/>
              </a:rPr>
              <a:t> </a:t>
            </a:r>
            <a:r>
              <a:rPr sz="2000" b="1" dirty="0">
                <a:latin typeface="Arial" panose="020B0604020202020204"/>
                <a:cs typeface="Arial" panose="020B0604020202020204"/>
              </a:rPr>
              <a:t>ΑΠΟ</a:t>
            </a:r>
            <a:r>
              <a:rPr sz="2000" b="1" spc="-20" dirty="0">
                <a:latin typeface="Arial" panose="020B0604020202020204"/>
                <a:cs typeface="Arial" panose="020B0604020202020204"/>
              </a:rPr>
              <a:t> </a:t>
            </a:r>
            <a:r>
              <a:rPr sz="2000" b="1" dirty="0">
                <a:latin typeface="Arial" panose="020B0604020202020204"/>
                <a:cs typeface="Arial" panose="020B0604020202020204"/>
              </a:rPr>
              <a:t>ΤΗΝ</a:t>
            </a:r>
            <a:r>
              <a:rPr sz="2000" b="1" spc="-80" dirty="0">
                <a:latin typeface="Arial" panose="020B0604020202020204"/>
                <a:cs typeface="Arial" panose="020B0604020202020204"/>
              </a:rPr>
              <a:t> </a:t>
            </a:r>
            <a:r>
              <a:rPr sz="2000" b="1" spc="-10" dirty="0">
                <a:latin typeface="Arial" panose="020B0604020202020204"/>
                <a:cs typeface="Arial" panose="020B0604020202020204"/>
              </a:rPr>
              <a:t>ΑΝΤΛΙΑ.</a:t>
            </a:r>
            <a:endParaRPr sz="2000">
              <a:latin typeface="Arial" panose="020B0604020202020204"/>
              <a:cs typeface="Arial" panose="020B0604020202020204"/>
            </a:endParaRPr>
          </a:p>
        </p:txBody>
      </p:sp>
      <p:grpSp>
        <p:nvGrpSpPr>
          <p:cNvPr id="3" name="object 3"/>
          <p:cNvGrpSpPr/>
          <p:nvPr/>
        </p:nvGrpSpPr>
        <p:grpSpPr>
          <a:xfrm>
            <a:off x="331410" y="58360"/>
            <a:ext cx="8250555" cy="817244"/>
            <a:chOff x="331410" y="58360"/>
            <a:chExt cx="8250555" cy="817244"/>
          </a:xfrm>
        </p:grpSpPr>
        <p:sp>
          <p:nvSpPr>
            <p:cNvPr id="4" name="object 4"/>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801370"/>
            <a:ext cx="8770620" cy="5684520"/>
          </a:xfrm>
          <a:prstGeom prst="rect">
            <a:avLst/>
          </a:prstGeom>
        </p:spPr>
        <p:txBody>
          <a:bodyPr vert="horz" wrap="square" lIns="0" tIns="12700" rIns="0" bIns="0" rtlCol="0">
            <a:spAutoFit/>
          </a:bodyPr>
          <a:lstStyle/>
          <a:p>
            <a:pPr marL="236855" algn="ctr">
              <a:lnSpc>
                <a:spcPct val="100000"/>
              </a:lnSpc>
              <a:spcBef>
                <a:spcPts val="100"/>
              </a:spcBef>
            </a:pPr>
            <a:r>
              <a:rPr sz="2400" b="1" spc="-10" dirty="0">
                <a:solidFill>
                  <a:srgbClr val="3333FF"/>
                </a:solidFill>
                <a:latin typeface="Arial" panose="020B0604020202020204"/>
                <a:cs typeface="Arial" panose="020B0604020202020204"/>
              </a:rPr>
              <a:t>Κατασκευή</a:t>
            </a:r>
            <a:r>
              <a:rPr sz="2400" b="1" spc="-95" dirty="0">
                <a:solidFill>
                  <a:srgbClr val="3333FF"/>
                </a:solidFill>
                <a:latin typeface="Arial" panose="020B0604020202020204"/>
                <a:cs typeface="Arial" panose="020B0604020202020204"/>
              </a:rPr>
              <a:t> </a:t>
            </a:r>
            <a:r>
              <a:rPr sz="2400" b="1" dirty="0">
                <a:solidFill>
                  <a:srgbClr val="3333FF"/>
                </a:solidFill>
                <a:latin typeface="Arial" panose="020B0604020202020204"/>
                <a:cs typeface="Arial" panose="020B0604020202020204"/>
              </a:rPr>
              <a:t>και</a:t>
            </a:r>
            <a:r>
              <a:rPr sz="2400" b="1" spc="-75" dirty="0">
                <a:solidFill>
                  <a:srgbClr val="3333FF"/>
                </a:solidFill>
                <a:latin typeface="Arial" panose="020B0604020202020204"/>
                <a:cs typeface="Arial" panose="020B0604020202020204"/>
              </a:rPr>
              <a:t> </a:t>
            </a:r>
            <a:r>
              <a:rPr sz="2400" b="1" dirty="0">
                <a:solidFill>
                  <a:srgbClr val="3333FF"/>
                </a:solidFill>
                <a:latin typeface="Arial" panose="020B0604020202020204"/>
                <a:cs typeface="Arial" panose="020B0604020202020204"/>
              </a:rPr>
              <a:t>λειτουργία</a:t>
            </a:r>
            <a:r>
              <a:rPr sz="2400" b="1" spc="-75" dirty="0">
                <a:solidFill>
                  <a:srgbClr val="3333FF"/>
                </a:solidFill>
                <a:latin typeface="Arial" panose="020B0604020202020204"/>
                <a:cs typeface="Arial" panose="020B0604020202020204"/>
              </a:rPr>
              <a:t> </a:t>
            </a:r>
            <a:r>
              <a:rPr sz="2400" b="1" dirty="0">
                <a:solidFill>
                  <a:srgbClr val="3333FF"/>
                </a:solidFill>
                <a:latin typeface="Arial" panose="020B0604020202020204"/>
                <a:cs typeface="Arial" panose="020B0604020202020204"/>
              </a:rPr>
              <a:t>μετρητή</a:t>
            </a:r>
            <a:r>
              <a:rPr sz="2400" b="1" spc="-75" dirty="0">
                <a:solidFill>
                  <a:srgbClr val="3333FF"/>
                </a:solidFill>
                <a:latin typeface="Arial" panose="020B0604020202020204"/>
                <a:cs typeface="Arial" panose="020B0604020202020204"/>
              </a:rPr>
              <a:t> </a:t>
            </a:r>
            <a:r>
              <a:rPr sz="2400" b="1" spc="-10" dirty="0">
                <a:solidFill>
                  <a:srgbClr val="3333FF"/>
                </a:solidFill>
                <a:latin typeface="Arial" panose="020B0604020202020204"/>
                <a:cs typeface="Arial" panose="020B0604020202020204"/>
              </a:rPr>
              <a:t>ιξώδους.</a:t>
            </a:r>
            <a:endParaRPr sz="2400">
              <a:latin typeface="Arial" panose="020B0604020202020204"/>
              <a:cs typeface="Arial" panose="020B0604020202020204"/>
            </a:endParaRPr>
          </a:p>
          <a:p>
            <a:pPr marL="12700" marR="244475" indent="60960">
              <a:lnSpc>
                <a:spcPct val="95000"/>
              </a:lnSpc>
              <a:spcBef>
                <a:spcPts val="2190"/>
              </a:spcBef>
            </a:pPr>
            <a:r>
              <a:rPr sz="2200" b="1" spc="-10" dirty="0">
                <a:latin typeface="Arial" panose="020B0604020202020204"/>
                <a:cs typeface="Arial" panose="020B0604020202020204"/>
              </a:rPr>
              <a:t>Αποτελείται</a:t>
            </a:r>
            <a:r>
              <a:rPr sz="2200" b="1" spc="-60" dirty="0">
                <a:latin typeface="Arial" panose="020B0604020202020204"/>
                <a:cs typeface="Arial" panose="020B0604020202020204"/>
              </a:rPr>
              <a:t> </a:t>
            </a:r>
            <a:r>
              <a:rPr sz="2200" b="1" dirty="0">
                <a:latin typeface="Arial" panose="020B0604020202020204"/>
                <a:cs typeface="Arial" panose="020B0604020202020204"/>
              </a:rPr>
              <a:t>από</a:t>
            </a:r>
            <a:r>
              <a:rPr sz="2200" b="1" spc="-50" dirty="0">
                <a:latin typeface="Arial" panose="020B0604020202020204"/>
                <a:cs typeface="Arial" panose="020B0604020202020204"/>
              </a:rPr>
              <a:t> </a:t>
            </a:r>
            <a:r>
              <a:rPr sz="2200" b="1" dirty="0">
                <a:latin typeface="Arial" panose="020B0604020202020204"/>
                <a:cs typeface="Arial" panose="020B0604020202020204"/>
              </a:rPr>
              <a:t>ένα</a:t>
            </a:r>
            <a:r>
              <a:rPr sz="2200" b="1" spc="-70" dirty="0">
                <a:latin typeface="Arial" panose="020B0604020202020204"/>
                <a:cs typeface="Arial" panose="020B0604020202020204"/>
              </a:rPr>
              <a:t> </a:t>
            </a:r>
            <a:r>
              <a:rPr sz="2200" b="1" dirty="0">
                <a:latin typeface="Arial" panose="020B0604020202020204"/>
                <a:cs typeface="Arial" panose="020B0604020202020204"/>
              </a:rPr>
              <a:t>τριχοειδή</a:t>
            </a:r>
            <a:r>
              <a:rPr sz="2200" b="1" spc="-50" dirty="0">
                <a:latin typeface="Arial" panose="020B0604020202020204"/>
                <a:cs typeface="Arial" panose="020B0604020202020204"/>
              </a:rPr>
              <a:t> </a:t>
            </a:r>
            <a:r>
              <a:rPr sz="2200" b="1" dirty="0">
                <a:latin typeface="Arial" panose="020B0604020202020204"/>
                <a:cs typeface="Arial" panose="020B0604020202020204"/>
              </a:rPr>
              <a:t>σωλήνα</a:t>
            </a:r>
            <a:r>
              <a:rPr sz="2200" b="1" spc="-60" dirty="0">
                <a:latin typeface="Arial" panose="020B0604020202020204"/>
                <a:cs typeface="Arial" panose="020B0604020202020204"/>
              </a:rPr>
              <a:t> </a:t>
            </a:r>
            <a:r>
              <a:rPr sz="2200" b="1" dirty="0">
                <a:latin typeface="Arial" panose="020B0604020202020204"/>
                <a:cs typeface="Arial" panose="020B0604020202020204"/>
              </a:rPr>
              <a:t>στο</a:t>
            </a:r>
            <a:r>
              <a:rPr sz="2200" b="1" spc="-55" dirty="0">
                <a:latin typeface="Arial" panose="020B0604020202020204"/>
                <a:cs typeface="Arial" panose="020B0604020202020204"/>
              </a:rPr>
              <a:t> </a:t>
            </a:r>
            <a:r>
              <a:rPr sz="2200" b="1" spc="-10" dirty="0">
                <a:latin typeface="Arial" panose="020B0604020202020204"/>
                <a:cs typeface="Arial" panose="020B0604020202020204"/>
              </a:rPr>
              <a:t>εσωτερικό</a:t>
            </a:r>
            <a:r>
              <a:rPr sz="2200" b="1" spc="-50"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οποίου</a:t>
            </a:r>
            <a:r>
              <a:rPr sz="2200" b="1" spc="-80" dirty="0">
                <a:latin typeface="Arial" panose="020B0604020202020204"/>
                <a:cs typeface="Arial" panose="020B0604020202020204"/>
              </a:rPr>
              <a:t> </a:t>
            </a:r>
            <a:r>
              <a:rPr sz="2200" b="1" dirty="0">
                <a:latin typeface="Arial" panose="020B0604020202020204"/>
                <a:cs typeface="Arial" panose="020B0604020202020204"/>
              </a:rPr>
              <a:t>έχει</a:t>
            </a:r>
            <a:r>
              <a:rPr sz="2200" b="1" spc="-70" dirty="0">
                <a:latin typeface="Arial" panose="020B0604020202020204"/>
                <a:cs typeface="Arial" panose="020B0604020202020204"/>
              </a:rPr>
              <a:t> </a:t>
            </a:r>
            <a:r>
              <a:rPr sz="2200" b="1" spc="-10" dirty="0">
                <a:latin typeface="Arial" panose="020B0604020202020204"/>
                <a:cs typeface="Arial" panose="020B0604020202020204"/>
              </a:rPr>
              <a:t>τοποθετηθεί</a:t>
            </a:r>
            <a:r>
              <a:rPr sz="2200" b="1" spc="-65" dirty="0">
                <a:latin typeface="Arial" panose="020B0604020202020204"/>
                <a:cs typeface="Arial" panose="020B0604020202020204"/>
              </a:rPr>
              <a:t> </a:t>
            </a:r>
            <a:r>
              <a:rPr sz="2200" b="1" dirty="0">
                <a:latin typeface="Arial" panose="020B0604020202020204"/>
                <a:cs typeface="Arial" panose="020B0604020202020204"/>
              </a:rPr>
              <a:t>μια</a:t>
            </a:r>
            <a:r>
              <a:rPr sz="2200" b="1" spc="-80" dirty="0">
                <a:latin typeface="Arial" panose="020B0604020202020204"/>
                <a:cs typeface="Arial" panose="020B0604020202020204"/>
              </a:rPr>
              <a:t> </a:t>
            </a:r>
            <a:r>
              <a:rPr sz="2200" b="1" spc="-10" dirty="0">
                <a:latin typeface="Arial" panose="020B0604020202020204"/>
                <a:cs typeface="Arial" panose="020B0604020202020204"/>
              </a:rPr>
              <a:t>γραναζωτή</a:t>
            </a:r>
            <a:r>
              <a:rPr sz="2200" b="1" spc="-60" dirty="0">
                <a:latin typeface="Arial" panose="020B0604020202020204"/>
                <a:cs typeface="Arial" panose="020B0604020202020204"/>
              </a:rPr>
              <a:t> </a:t>
            </a:r>
            <a:r>
              <a:rPr sz="2200" b="1" dirty="0">
                <a:latin typeface="Arial" panose="020B0604020202020204"/>
                <a:cs typeface="Arial" panose="020B0604020202020204"/>
              </a:rPr>
              <a:t>αντλία</a:t>
            </a:r>
            <a:r>
              <a:rPr sz="2200" b="1" spc="-70" dirty="0">
                <a:latin typeface="Arial" panose="020B0604020202020204"/>
                <a:cs typeface="Arial" panose="020B0604020202020204"/>
              </a:rPr>
              <a:t> </a:t>
            </a:r>
            <a:r>
              <a:rPr sz="2200" b="1" dirty="0">
                <a:latin typeface="Arial" panose="020B0604020202020204"/>
                <a:cs typeface="Arial" panose="020B0604020202020204"/>
              </a:rPr>
              <a:t>που</a:t>
            </a:r>
            <a:r>
              <a:rPr sz="2200" b="1" spc="-60" dirty="0">
                <a:latin typeface="Arial" panose="020B0604020202020204"/>
                <a:cs typeface="Arial" panose="020B0604020202020204"/>
              </a:rPr>
              <a:t> </a:t>
            </a:r>
            <a:r>
              <a:rPr sz="2200" b="1" spc="-10" dirty="0">
                <a:latin typeface="Arial" panose="020B0604020202020204"/>
                <a:cs typeface="Arial" panose="020B0604020202020204"/>
              </a:rPr>
              <a:t>περιστρέφε- </a:t>
            </a:r>
            <a:r>
              <a:rPr sz="2200" b="1" dirty="0">
                <a:latin typeface="Arial" panose="020B0604020202020204"/>
                <a:cs typeface="Arial" panose="020B0604020202020204"/>
              </a:rPr>
              <a:t>ται</a:t>
            </a:r>
            <a:r>
              <a:rPr sz="2200" b="1" spc="-55" dirty="0">
                <a:latin typeface="Arial" panose="020B0604020202020204"/>
                <a:cs typeface="Arial" panose="020B0604020202020204"/>
              </a:rPr>
              <a:t> </a:t>
            </a:r>
            <a:r>
              <a:rPr sz="2200" b="1" dirty="0">
                <a:latin typeface="Arial" panose="020B0604020202020204"/>
                <a:cs typeface="Arial" panose="020B0604020202020204"/>
              </a:rPr>
              <a:t>από</a:t>
            </a:r>
            <a:r>
              <a:rPr sz="2200" b="1" spc="-45" dirty="0">
                <a:latin typeface="Arial" panose="020B0604020202020204"/>
                <a:cs typeface="Arial" panose="020B0604020202020204"/>
              </a:rPr>
              <a:t> </a:t>
            </a:r>
            <a:r>
              <a:rPr sz="2200" b="1" dirty="0">
                <a:latin typeface="Arial" panose="020B0604020202020204"/>
                <a:cs typeface="Arial" panose="020B0604020202020204"/>
              </a:rPr>
              <a:t>ηλεκτρικό</a:t>
            </a:r>
            <a:r>
              <a:rPr sz="2200" b="1" spc="-55" dirty="0">
                <a:latin typeface="Arial" panose="020B0604020202020204"/>
                <a:cs typeface="Arial" panose="020B0604020202020204"/>
              </a:rPr>
              <a:t> </a:t>
            </a:r>
            <a:r>
              <a:rPr sz="2200" b="1" dirty="0">
                <a:latin typeface="Arial" panose="020B0604020202020204"/>
                <a:cs typeface="Arial" panose="020B0604020202020204"/>
              </a:rPr>
              <a:t>κινητήρα</a:t>
            </a:r>
            <a:r>
              <a:rPr sz="2200" b="1" spc="-65" dirty="0">
                <a:latin typeface="Arial" panose="020B0604020202020204"/>
                <a:cs typeface="Arial" panose="020B0604020202020204"/>
              </a:rPr>
              <a:t> </a:t>
            </a:r>
            <a:r>
              <a:rPr sz="2200" b="1" dirty="0">
                <a:latin typeface="Arial" panose="020B0604020202020204"/>
                <a:cs typeface="Arial" panose="020B0604020202020204"/>
              </a:rPr>
              <a:t>σε</a:t>
            </a:r>
            <a:r>
              <a:rPr sz="2200" b="1" spc="-45" dirty="0">
                <a:latin typeface="Arial" panose="020B0604020202020204"/>
                <a:cs typeface="Arial" panose="020B0604020202020204"/>
              </a:rPr>
              <a:t> </a:t>
            </a:r>
            <a:r>
              <a:rPr sz="2200" b="1" dirty="0">
                <a:latin typeface="Arial" panose="020B0604020202020204"/>
                <a:cs typeface="Arial" panose="020B0604020202020204"/>
              </a:rPr>
              <a:t>πολύ</a:t>
            </a:r>
            <a:r>
              <a:rPr sz="2200" b="1" spc="-45" dirty="0">
                <a:latin typeface="Arial" panose="020B0604020202020204"/>
                <a:cs typeface="Arial" panose="020B0604020202020204"/>
              </a:rPr>
              <a:t> </a:t>
            </a:r>
            <a:r>
              <a:rPr sz="2200" b="1" dirty="0">
                <a:latin typeface="Arial" panose="020B0604020202020204"/>
                <a:cs typeface="Arial" panose="020B0604020202020204"/>
              </a:rPr>
              <a:t>χαμηλές</a:t>
            </a:r>
            <a:r>
              <a:rPr sz="2200" b="1" spc="-50" dirty="0">
                <a:latin typeface="Arial" panose="020B0604020202020204"/>
                <a:cs typeface="Arial" panose="020B0604020202020204"/>
              </a:rPr>
              <a:t> </a:t>
            </a:r>
            <a:r>
              <a:rPr sz="2200" b="1" dirty="0">
                <a:latin typeface="Arial" panose="020B0604020202020204"/>
                <a:cs typeface="Arial" panose="020B0604020202020204"/>
              </a:rPr>
              <a:t>στροφές</a:t>
            </a:r>
            <a:r>
              <a:rPr sz="2200" b="1" spc="-45" dirty="0">
                <a:latin typeface="Arial" panose="020B0604020202020204"/>
                <a:cs typeface="Arial" panose="020B0604020202020204"/>
              </a:rPr>
              <a:t> </a:t>
            </a:r>
            <a:r>
              <a:rPr sz="2200" b="1" dirty="0">
                <a:latin typeface="Arial" panose="020B0604020202020204"/>
                <a:cs typeface="Arial" panose="020B0604020202020204"/>
              </a:rPr>
              <a:t>(π.χ.</a:t>
            </a:r>
            <a:r>
              <a:rPr sz="2200" b="1" spc="-50" dirty="0">
                <a:latin typeface="Arial" panose="020B0604020202020204"/>
                <a:cs typeface="Arial" panose="020B0604020202020204"/>
              </a:rPr>
              <a:t> </a:t>
            </a:r>
            <a:r>
              <a:rPr sz="2200" b="1" spc="-25" dirty="0">
                <a:latin typeface="Arial" panose="020B0604020202020204"/>
                <a:cs typeface="Arial" panose="020B0604020202020204"/>
              </a:rPr>
              <a:t>40 </a:t>
            </a:r>
            <a:r>
              <a:rPr sz="2200" b="1" dirty="0">
                <a:latin typeface="Arial" panose="020B0604020202020204"/>
                <a:cs typeface="Arial" panose="020B0604020202020204"/>
              </a:rPr>
              <a:t>σ.α.λ.).</a:t>
            </a:r>
            <a:r>
              <a:rPr sz="2200" b="1" spc="-75" dirty="0">
                <a:latin typeface="Arial" panose="020B0604020202020204"/>
                <a:cs typeface="Arial" panose="020B0604020202020204"/>
              </a:rPr>
              <a:t> </a:t>
            </a:r>
            <a:r>
              <a:rPr sz="2200" b="1" dirty="0">
                <a:latin typeface="Arial" panose="020B0604020202020204"/>
                <a:cs typeface="Arial" panose="020B0604020202020204"/>
              </a:rPr>
              <a:t>Υπάρχει</a:t>
            </a:r>
            <a:r>
              <a:rPr sz="2200" b="1" spc="-35" dirty="0">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ένα</a:t>
            </a:r>
            <a:r>
              <a:rPr sz="2200" b="1" spc="-55" dirty="0">
                <a:latin typeface="Arial" panose="020B0604020202020204"/>
                <a:cs typeface="Arial" panose="020B0604020202020204"/>
              </a:rPr>
              <a:t> </a:t>
            </a:r>
            <a:r>
              <a:rPr sz="2200" b="1" spc="-10" dirty="0">
                <a:latin typeface="Arial" panose="020B0604020202020204"/>
                <a:cs typeface="Arial" panose="020B0604020202020204"/>
              </a:rPr>
              <a:t>εξωτερικό</a:t>
            </a:r>
            <a:r>
              <a:rPr sz="2200" b="1" spc="-50" dirty="0">
                <a:latin typeface="Arial" panose="020B0604020202020204"/>
                <a:cs typeface="Arial" panose="020B0604020202020204"/>
              </a:rPr>
              <a:t> </a:t>
            </a:r>
            <a:r>
              <a:rPr sz="2200" b="1" dirty="0">
                <a:latin typeface="Arial" panose="020B0604020202020204"/>
                <a:cs typeface="Arial" panose="020B0604020202020204"/>
              </a:rPr>
              <a:t>περίβλημα</a:t>
            </a:r>
            <a:r>
              <a:rPr sz="2200" b="1" spc="-45" dirty="0">
                <a:latin typeface="Arial" panose="020B0604020202020204"/>
                <a:cs typeface="Arial" panose="020B0604020202020204"/>
              </a:rPr>
              <a:t> </a:t>
            </a:r>
            <a:r>
              <a:rPr sz="2200" b="1" dirty="0">
                <a:latin typeface="Arial" panose="020B0604020202020204"/>
                <a:cs typeface="Arial" panose="020B0604020202020204"/>
              </a:rPr>
              <a:t>γύρω</a:t>
            </a:r>
            <a:r>
              <a:rPr sz="2200" b="1" spc="-45" dirty="0">
                <a:latin typeface="Arial" panose="020B0604020202020204"/>
                <a:cs typeface="Arial" panose="020B0604020202020204"/>
              </a:rPr>
              <a:t> </a:t>
            </a:r>
            <a:r>
              <a:rPr sz="2200" b="1" dirty="0">
                <a:latin typeface="Arial" panose="020B0604020202020204"/>
                <a:cs typeface="Arial" panose="020B0604020202020204"/>
              </a:rPr>
              <a:t>από</a:t>
            </a:r>
            <a:r>
              <a:rPr sz="2200" b="1" spc="-45" dirty="0">
                <a:latin typeface="Arial" panose="020B0604020202020204"/>
                <a:cs typeface="Arial" panose="020B0604020202020204"/>
              </a:rPr>
              <a:t> </a:t>
            </a:r>
            <a:r>
              <a:rPr sz="2200" b="1" spc="-25" dirty="0">
                <a:latin typeface="Arial" panose="020B0604020202020204"/>
                <a:cs typeface="Arial" panose="020B0604020202020204"/>
              </a:rPr>
              <a:t>τον </a:t>
            </a:r>
            <a:r>
              <a:rPr sz="2200" b="1" dirty="0">
                <a:latin typeface="Arial" panose="020B0604020202020204"/>
                <a:cs typeface="Arial" panose="020B0604020202020204"/>
              </a:rPr>
              <a:t>τριχοειδή</a:t>
            </a:r>
            <a:r>
              <a:rPr sz="2200" b="1" spc="-120" dirty="0">
                <a:latin typeface="Arial" panose="020B0604020202020204"/>
                <a:cs typeface="Arial" panose="020B0604020202020204"/>
              </a:rPr>
              <a:t> </a:t>
            </a:r>
            <a:r>
              <a:rPr sz="2200" b="1" spc="-10" dirty="0">
                <a:latin typeface="Arial" panose="020B0604020202020204"/>
                <a:cs typeface="Arial" panose="020B0604020202020204"/>
              </a:rPr>
              <a:t>σωλήνα.</a:t>
            </a:r>
            <a:endParaRPr sz="2200">
              <a:latin typeface="Arial" panose="020B0604020202020204"/>
              <a:cs typeface="Arial" panose="020B0604020202020204"/>
            </a:endParaRPr>
          </a:p>
          <a:p>
            <a:pPr>
              <a:lnSpc>
                <a:spcPct val="100000"/>
              </a:lnSpc>
              <a:spcBef>
                <a:spcPts val="5"/>
              </a:spcBef>
            </a:pPr>
            <a:endParaRPr sz="1900">
              <a:latin typeface="Arial" panose="020B0604020202020204"/>
              <a:cs typeface="Arial" panose="020B0604020202020204"/>
            </a:endParaRPr>
          </a:p>
          <a:p>
            <a:pPr marL="12700" marR="5080" indent="77470">
              <a:lnSpc>
                <a:spcPct val="95000"/>
              </a:lnSpc>
              <a:spcBef>
                <a:spcPts val="5"/>
              </a:spcBef>
            </a:pPr>
            <a:r>
              <a:rPr sz="2200" b="1" dirty="0">
                <a:latin typeface="Arial" panose="020B0604020202020204"/>
                <a:cs typeface="Arial" panose="020B0604020202020204"/>
              </a:rPr>
              <a:t>Όταν</a:t>
            </a:r>
            <a:r>
              <a:rPr sz="2200" b="1" spc="-60" dirty="0">
                <a:latin typeface="Arial" panose="020B0604020202020204"/>
                <a:cs typeface="Arial" panose="020B0604020202020204"/>
              </a:rPr>
              <a:t> </a:t>
            </a: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πετρέλαιο</a:t>
            </a:r>
            <a:r>
              <a:rPr sz="2200" b="1" spc="-55" dirty="0">
                <a:latin typeface="Arial" panose="020B0604020202020204"/>
                <a:cs typeface="Arial" panose="020B0604020202020204"/>
              </a:rPr>
              <a:t> </a:t>
            </a:r>
            <a:r>
              <a:rPr sz="2200" b="1" dirty="0">
                <a:latin typeface="Arial" panose="020B0604020202020204"/>
                <a:cs typeface="Arial" panose="020B0604020202020204"/>
              </a:rPr>
              <a:t>διέρχεται</a:t>
            </a:r>
            <a:r>
              <a:rPr sz="2200" b="1" spc="-65" dirty="0">
                <a:latin typeface="Arial" panose="020B0604020202020204"/>
                <a:cs typeface="Arial" panose="020B0604020202020204"/>
              </a:rPr>
              <a:t> </a:t>
            </a:r>
            <a:r>
              <a:rPr sz="2200" b="1" dirty="0">
                <a:latin typeface="Arial" panose="020B0604020202020204"/>
                <a:cs typeface="Arial" panose="020B0604020202020204"/>
              </a:rPr>
              <a:t>από</a:t>
            </a:r>
            <a:r>
              <a:rPr sz="2200" b="1" spc="-55" dirty="0">
                <a:latin typeface="Arial" panose="020B0604020202020204"/>
                <a:cs typeface="Arial" panose="020B0604020202020204"/>
              </a:rPr>
              <a:t> </a:t>
            </a:r>
            <a:r>
              <a:rPr sz="2200" b="1" dirty="0">
                <a:latin typeface="Arial" panose="020B0604020202020204"/>
                <a:cs typeface="Arial" panose="020B0604020202020204"/>
              </a:rPr>
              <a:t>το</a:t>
            </a:r>
            <a:r>
              <a:rPr sz="2200" b="1" spc="-60" dirty="0">
                <a:latin typeface="Arial" panose="020B0604020202020204"/>
                <a:cs typeface="Arial" panose="020B0604020202020204"/>
              </a:rPr>
              <a:t> </a:t>
            </a:r>
            <a:r>
              <a:rPr sz="2200" b="1" dirty="0">
                <a:latin typeface="Arial" panose="020B0604020202020204"/>
                <a:cs typeface="Arial" panose="020B0604020202020204"/>
              </a:rPr>
              <a:t>περίβλημα,</a:t>
            </a:r>
            <a:r>
              <a:rPr sz="2200" b="1" spc="-50" dirty="0">
                <a:latin typeface="Arial" panose="020B0604020202020204"/>
                <a:cs typeface="Arial" panose="020B0604020202020204"/>
              </a:rPr>
              <a:t> </a:t>
            </a:r>
            <a:r>
              <a:rPr sz="2200" b="1" spc="-10" dirty="0">
                <a:latin typeface="Arial" panose="020B0604020202020204"/>
                <a:cs typeface="Arial" panose="020B0604020202020204"/>
              </a:rPr>
              <a:t>ποσότητα</a:t>
            </a:r>
            <a:r>
              <a:rPr sz="2200" b="1" spc="-70" dirty="0">
                <a:latin typeface="Arial" panose="020B0604020202020204"/>
                <a:cs typeface="Arial" panose="020B0604020202020204"/>
              </a:rPr>
              <a:t> </a:t>
            </a:r>
            <a:r>
              <a:rPr sz="2200" b="1" spc="-10" dirty="0">
                <a:latin typeface="Arial" panose="020B0604020202020204"/>
                <a:cs typeface="Arial" panose="020B0604020202020204"/>
              </a:rPr>
              <a:t>αυτού αναρροφάται</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50" dirty="0">
                <a:latin typeface="Arial" panose="020B0604020202020204"/>
                <a:cs typeface="Arial" panose="020B0604020202020204"/>
              </a:rPr>
              <a:t> </a:t>
            </a:r>
            <a:r>
              <a:rPr sz="2200" b="1" dirty="0">
                <a:latin typeface="Arial" panose="020B0604020202020204"/>
                <a:cs typeface="Arial" panose="020B0604020202020204"/>
              </a:rPr>
              <a:t>περνά</a:t>
            </a:r>
            <a:r>
              <a:rPr sz="2200" b="1" spc="-55" dirty="0">
                <a:latin typeface="Arial" panose="020B0604020202020204"/>
                <a:cs typeface="Arial" panose="020B0604020202020204"/>
              </a:rPr>
              <a:t> </a:t>
            </a:r>
            <a:r>
              <a:rPr sz="2200" b="1" dirty="0">
                <a:latin typeface="Arial" panose="020B0604020202020204"/>
                <a:cs typeface="Arial" panose="020B0604020202020204"/>
              </a:rPr>
              <a:t>μέσω</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γραναζωτής</a:t>
            </a:r>
            <a:r>
              <a:rPr sz="2200" b="1" spc="-55" dirty="0">
                <a:latin typeface="Arial" panose="020B0604020202020204"/>
                <a:cs typeface="Arial" panose="020B0604020202020204"/>
              </a:rPr>
              <a:t> </a:t>
            </a:r>
            <a:r>
              <a:rPr sz="2200" b="1" dirty="0">
                <a:latin typeface="Arial" panose="020B0604020202020204"/>
                <a:cs typeface="Arial" panose="020B0604020202020204"/>
              </a:rPr>
              <a:t>αντλίας</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τριχοειδούς</a:t>
            </a:r>
            <a:r>
              <a:rPr sz="2200" b="1" spc="-75" dirty="0">
                <a:latin typeface="Arial" panose="020B0604020202020204"/>
                <a:cs typeface="Arial" panose="020B0604020202020204"/>
              </a:rPr>
              <a:t> </a:t>
            </a:r>
            <a:r>
              <a:rPr sz="2200" b="1" dirty="0">
                <a:latin typeface="Arial" panose="020B0604020202020204"/>
                <a:cs typeface="Arial" panose="020B0604020202020204"/>
              </a:rPr>
              <a:t>και</a:t>
            </a:r>
            <a:r>
              <a:rPr sz="2200" b="1" spc="-65" dirty="0">
                <a:latin typeface="Arial" panose="020B0604020202020204"/>
                <a:cs typeface="Arial" panose="020B0604020202020204"/>
              </a:rPr>
              <a:t> </a:t>
            </a:r>
            <a:r>
              <a:rPr sz="2200" b="1" spc="-10" dirty="0">
                <a:latin typeface="Arial" panose="020B0604020202020204"/>
                <a:cs typeface="Arial" panose="020B0604020202020204"/>
              </a:rPr>
              <a:t>κάποιο</a:t>
            </a:r>
            <a:r>
              <a:rPr sz="2200" b="1" spc="-60" dirty="0">
                <a:latin typeface="Arial" panose="020B0604020202020204"/>
                <a:cs typeface="Arial" panose="020B0604020202020204"/>
              </a:rPr>
              <a:t> </a:t>
            </a:r>
            <a:r>
              <a:rPr sz="2200" b="1" dirty="0">
                <a:latin typeface="Arial" panose="020B0604020202020204"/>
                <a:cs typeface="Arial" panose="020B0604020202020204"/>
              </a:rPr>
              <a:t>μέρος</a:t>
            </a:r>
            <a:r>
              <a:rPr sz="2200" b="1" spc="-70" dirty="0">
                <a:latin typeface="Arial" panose="020B0604020202020204"/>
                <a:cs typeface="Arial" panose="020B0604020202020204"/>
              </a:rPr>
              <a:t> </a:t>
            </a:r>
            <a:r>
              <a:rPr sz="2200" b="1" dirty="0">
                <a:latin typeface="Arial" panose="020B0604020202020204"/>
                <a:cs typeface="Arial" panose="020B0604020202020204"/>
              </a:rPr>
              <a:t>του</a:t>
            </a:r>
            <a:r>
              <a:rPr sz="2200" b="1" spc="-70" dirty="0">
                <a:latin typeface="Arial" panose="020B0604020202020204"/>
                <a:cs typeface="Arial" panose="020B0604020202020204"/>
              </a:rPr>
              <a:t> </a:t>
            </a:r>
            <a:r>
              <a:rPr sz="2200" b="1" dirty="0">
                <a:latin typeface="Arial" panose="020B0604020202020204"/>
                <a:cs typeface="Arial" panose="020B0604020202020204"/>
              </a:rPr>
              <a:t>πετρελαίου</a:t>
            </a:r>
            <a:r>
              <a:rPr sz="2200" b="1" spc="-60" dirty="0">
                <a:latin typeface="Arial" panose="020B0604020202020204"/>
                <a:cs typeface="Arial" panose="020B0604020202020204"/>
              </a:rPr>
              <a:t> </a:t>
            </a:r>
            <a:r>
              <a:rPr sz="2200" b="1" dirty="0">
                <a:latin typeface="Arial" panose="020B0604020202020204"/>
                <a:cs typeface="Arial" panose="020B0604020202020204"/>
              </a:rPr>
              <a:t>διέρχεται</a:t>
            </a:r>
            <a:r>
              <a:rPr sz="2200" b="1" spc="-65" dirty="0">
                <a:latin typeface="Arial" panose="020B0604020202020204"/>
                <a:cs typeface="Arial" panose="020B0604020202020204"/>
              </a:rPr>
              <a:t> </a:t>
            </a:r>
            <a:r>
              <a:rPr sz="2200" b="1" dirty="0">
                <a:latin typeface="Arial" panose="020B0604020202020204"/>
                <a:cs typeface="Arial" panose="020B0604020202020204"/>
              </a:rPr>
              <a:t>από</a:t>
            </a:r>
            <a:r>
              <a:rPr sz="2200" b="1" spc="-60" dirty="0">
                <a:latin typeface="Arial" panose="020B0604020202020204"/>
                <a:cs typeface="Arial" panose="020B0604020202020204"/>
              </a:rPr>
              <a:t> </a:t>
            </a:r>
            <a:r>
              <a:rPr sz="2200" b="1" spc="-25" dirty="0">
                <a:latin typeface="Arial" panose="020B0604020202020204"/>
                <a:cs typeface="Arial" panose="020B0604020202020204"/>
              </a:rPr>
              <a:t>τον </a:t>
            </a:r>
            <a:r>
              <a:rPr sz="2200" b="1" dirty="0">
                <a:latin typeface="Arial" panose="020B0604020202020204"/>
                <a:cs typeface="Arial" panose="020B0604020202020204"/>
              </a:rPr>
              <a:t>τριχοειδή</a:t>
            </a:r>
            <a:r>
              <a:rPr sz="2200" b="1" spc="-60" dirty="0">
                <a:latin typeface="Arial" panose="020B0604020202020204"/>
                <a:cs typeface="Arial" panose="020B0604020202020204"/>
              </a:rPr>
              <a:t> </a:t>
            </a:r>
            <a:r>
              <a:rPr sz="2200" b="1" dirty="0">
                <a:latin typeface="Arial" panose="020B0604020202020204"/>
                <a:cs typeface="Arial" panose="020B0604020202020204"/>
              </a:rPr>
              <a:t>σωλήνα.</a:t>
            </a:r>
            <a:r>
              <a:rPr sz="2200" b="1" spc="-50" dirty="0">
                <a:latin typeface="Arial" panose="020B0604020202020204"/>
                <a:cs typeface="Arial" panose="020B0604020202020204"/>
              </a:rPr>
              <a:t> </a:t>
            </a:r>
            <a:r>
              <a:rPr sz="2200" b="1" dirty="0">
                <a:latin typeface="Arial" panose="020B0604020202020204"/>
                <a:cs typeface="Arial" panose="020B0604020202020204"/>
              </a:rPr>
              <a:t>Ως</a:t>
            </a:r>
            <a:r>
              <a:rPr sz="2200" b="1" spc="-55" dirty="0">
                <a:latin typeface="Arial" panose="020B0604020202020204"/>
                <a:cs typeface="Arial" panose="020B0604020202020204"/>
              </a:rPr>
              <a:t> </a:t>
            </a:r>
            <a:r>
              <a:rPr sz="2200" b="1" dirty="0">
                <a:latin typeface="Arial" panose="020B0604020202020204"/>
                <a:cs typeface="Arial" panose="020B0604020202020204"/>
              </a:rPr>
              <a:t>εκ</a:t>
            </a:r>
            <a:r>
              <a:rPr sz="2200" b="1" spc="-55" dirty="0">
                <a:latin typeface="Arial" panose="020B0604020202020204"/>
                <a:cs typeface="Arial" panose="020B0604020202020204"/>
              </a:rPr>
              <a:t> </a:t>
            </a:r>
            <a:r>
              <a:rPr sz="2200" b="1" dirty="0">
                <a:latin typeface="Arial" panose="020B0604020202020204"/>
                <a:cs typeface="Arial" panose="020B0604020202020204"/>
              </a:rPr>
              <a:t>τούτου,</a:t>
            </a:r>
            <a:r>
              <a:rPr sz="2200" b="1" spc="-50" dirty="0">
                <a:latin typeface="Arial" panose="020B0604020202020204"/>
                <a:cs typeface="Arial" panose="020B0604020202020204"/>
              </a:rPr>
              <a:t> </a:t>
            </a:r>
            <a:r>
              <a:rPr sz="2200" b="1" dirty="0">
                <a:latin typeface="Arial" panose="020B0604020202020204"/>
                <a:cs typeface="Arial" panose="020B0604020202020204"/>
              </a:rPr>
              <a:t>υπάρχει</a:t>
            </a:r>
            <a:r>
              <a:rPr sz="2200" b="1" spc="-50" dirty="0">
                <a:latin typeface="Arial" panose="020B0604020202020204"/>
                <a:cs typeface="Arial" panose="020B0604020202020204"/>
              </a:rPr>
              <a:t> </a:t>
            </a:r>
            <a:r>
              <a:rPr sz="2200" b="1" dirty="0">
                <a:latin typeface="Arial" panose="020B0604020202020204"/>
                <a:cs typeface="Arial" panose="020B0604020202020204"/>
              </a:rPr>
              <a:t>διαφορά</a:t>
            </a:r>
            <a:r>
              <a:rPr sz="2200" b="1" spc="-55" dirty="0">
                <a:latin typeface="Arial" panose="020B0604020202020204"/>
                <a:cs typeface="Arial" panose="020B0604020202020204"/>
              </a:rPr>
              <a:t> </a:t>
            </a:r>
            <a:r>
              <a:rPr sz="2200" b="1" dirty="0">
                <a:latin typeface="Arial" panose="020B0604020202020204"/>
                <a:cs typeface="Arial" panose="020B0604020202020204"/>
              </a:rPr>
              <a:t>ροής</a:t>
            </a:r>
            <a:r>
              <a:rPr sz="2200" b="1" spc="-55" dirty="0">
                <a:latin typeface="Arial" panose="020B0604020202020204"/>
                <a:cs typeface="Arial" panose="020B0604020202020204"/>
              </a:rPr>
              <a:t> </a:t>
            </a:r>
            <a:r>
              <a:rPr sz="2200" b="1" dirty="0">
                <a:latin typeface="Arial" panose="020B0604020202020204"/>
                <a:cs typeface="Arial" panose="020B0604020202020204"/>
              </a:rPr>
              <a:t>μέσα</a:t>
            </a:r>
            <a:r>
              <a:rPr sz="2200" b="1" spc="-55" dirty="0">
                <a:latin typeface="Arial" panose="020B0604020202020204"/>
                <a:cs typeface="Arial" panose="020B0604020202020204"/>
              </a:rPr>
              <a:t> </a:t>
            </a:r>
            <a:r>
              <a:rPr sz="2200" b="1" spc="-25" dirty="0">
                <a:latin typeface="Arial" panose="020B0604020202020204"/>
                <a:cs typeface="Arial" panose="020B0604020202020204"/>
              </a:rPr>
              <a:t>στο </a:t>
            </a:r>
            <a:r>
              <a:rPr sz="2200" b="1" dirty="0">
                <a:latin typeface="Arial" panose="020B0604020202020204"/>
                <a:cs typeface="Arial" panose="020B0604020202020204"/>
              </a:rPr>
              <a:t>περίβλημα.</a:t>
            </a:r>
            <a:r>
              <a:rPr sz="2200" b="1" spc="-70" dirty="0">
                <a:latin typeface="Arial" panose="020B0604020202020204"/>
                <a:cs typeface="Arial" panose="020B0604020202020204"/>
              </a:rPr>
              <a:t> </a:t>
            </a:r>
            <a:r>
              <a:rPr sz="2200" b="1" spc="-30" dirty="0">
                <a:latin typeface="Arial" panose="020B0604020202020204"/>
                <a:cs typeface="Arial" panose="020B0604020202020204"/>
              </a:rPr>
              <a:t>Το</a:t>
            </a:r>
            <a:r>
              <a:rPr sz="2200" b="1" spc="-65" dirty="0">
                <a:latin typeface="Arial" panose="020B0604020202020204"/>
                <a:cs typeface="Arial" panose="020B0604020202020204"/>
              </a:rPr>
              <a:t> </a:t>
            </a:r>
            <a:r>
              <a:rPr sz="2200" b="1" dirty="0">
                <a:latin typeface="Arial" panose="020B0604020202020204"/>
                <a:cs typeface="Arial" panose="020B0604020202020204"/>
              </a:rPr>
              <a:t>καύσιμο</a:t>
            </a:r>
            <a:r>
              <a:rPr sz="2200" b="1" spc="-75" dirty="0">
                <a:latin typeface="Arial" panose="020B0604020202020204"/>
                <a:cs typeface="Arial" panose="020B0604020202020204"/>
              </a:rPr>
              <a:t> </a:t>
            </a:r>
            <a:r>
              <a:rPr sz="2200" b="1" dirty="0">
                <a:latin typeface="Arial" panose="020B0604020202020204"/>
                <a:cs typeface="Arial" panose="020B0604020202020204"/>
              </a:rPr>
              <a:t>στο</a:t>
            </a:r>
            <a:r>
              <a:rPr sz="2200" b="1" spc="-70" dirty="0">
                <a:latin typeface="Arial" panose="020B0604020202020204"/>
                <a:cs typeface="Arial" panose="020B0604020202020204"/>
              </a:rPr>
              <a:t> </a:t>
            </a:r>
            <a:r>
              <a:rPr sz="2200" b="1" spc="-10" dirty="0">
                <a:latin typeface="Arial" panose="020B0604020202020204"/>
                <a:cs typeface="Arial" panose="020B0604020202020204"/>
              </a:rPr>
              <a:t>εσωτερικό</a:t>
            </a:r>
            <a:r>
              <a:rPr sz="2200" b="1" spc="-75"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dirty="0">
                <a:latin typeface="Arial" panose="020B0604020202020204"/>
                <a:cs typeface="Arial" panose="020B0604020202020204"/>
              </a:rPr>
              <a:t>σωλήνα</a:t>
            </a:r>
            <a:r>
              <a:rPr sz="2200" b="1" spc="-80" dirty="0">
                <a:latin typeface="Arial" panose="020B0604020202020204"/>
                <a:cs typeface="Arial" panose="020B0604020202020204"/>
              </a:rPr>
              <a:t> </a:t>
            </a:r>
            <a:r>
              <a:rPr sz="2200" b="1" dirty="0">
                <a:latin typeface="Arial" panose="020B0604020202020204"/>
                <a:cs typeface="Arial" panose="020B0604020202020204"/>
              </a:rPr>
              <a:t>διατηρεί</a:t>
            </a:r>
            <a:r>
              <a:rPr sz="2200" b="1" spc="-65" dirty="0">
                <a:latin typeface="Arial" panose="020B0604020202020204"/>
                <a:cs typeface="Arial" panose="020B0604020202020204"/>
              </a:rPr>
              <a:t> </a:t>
            </a:r>
            <a:r>
              <a:rPr sz="2200" b="1" spc="-25" dirty="0">
                <a:latin typeface="Arial" panose="020B0604020202020204"/>
                <a:cs typeface="Arial" panose="020B0604020202020204"/>
              </a:rPr>
              <a:t>μια </a:t>
            </a:r>
            <a:r>
              <a:rPr sz="2200" b="1" dirty="0">
                <a:latin typeface="Arial" panose="020B0604020202020204"/>
                <a:cs typeface="Arial" panose="020B0604020202020204"/>
              </a:rPr>
              <a:t>στρωτή</a:t>
            </a:r>
            <a:r>
              <a:rPr sz="2200" b="1" spc="-60" dirty="0">
                <a:latin typeface="Arial" panose="020B0604020202020204"/>
                <a:cs typeface="Arial" panose="020B0604020202020204"/>
              </a:rPr>
              <a:t> </a:t>
            </a:r>
            <a:r>
              <a:rPr sz="2200" b="1" dirty="0">
                <a:latin typeface="Arial" panose="020B0604020202020204"/>
                <a:cs typeface="Arial" panose="020B0604020202020204"/>
              </a:rPr>
              <a:t>ροή</a:t>
            </a:r>
            <a:r>
              <a:rPr sz="2200" b="1" spc="-40" dirty="0">
                <a:latin typeface="Arial" panose="020B0604020202020204"/>
                <a:cs typeface="Arial" panose="020B0604020202020204"/>
              </a:rPr>
              <a:t> </a:t>
            </a:r>
            <a:r>
              <a:rPr sz="2200" b="1" dirty="0">
                <a:latin typeface="Arial" panose="020B0604020202020204"/>
                <a:cs typeface="Arial" panose="020B0604020202020204"/>
              </a:rPr>
              <a:t>και</a:t>
            </a:r>
            <a:r>
              <a:rPr sz="2200" b="1" spc="-35" dirty="0">
                <a:latin typeface="Arial" panose="020B0604020202020204"/>
                <a:cs typeface="Arial" panose="020B0604020202020204"/>
              </a:rPr>
              <a:t> </a:t>
            </a:r>
            <a:r>
              <a:rPr sz="2200" b="1" dirty="0">
                <a:latin typeface="Arial" panose="020B0604020202020204"/>
                <a:cs typeface="Arial" panose="020B0604020202020204"/>
              </a:rPr>
              <a:t>εκτός</a:t>
            </a:r>
            <a:r>
              <a:rPr sz="2200" b="1" spc="-40" dirty="0">
                <a:latin typeface="Arial" panose="020B0604020202020204"/>
                <a:cs typeface="Arial" panose="020B0604020202020204"/>
              </a:rPr>
              <a:t> </a:t>
            </a:r>
            <a:r>
              <a:rPr sz="2200" b="1" dirty="0">
                <a:latin typeface="Arial" panose="020B0604020202020204"/>
                <a:cs typeface="Arial" panose="020B0604020202020204"/>
              </a:rPr>
              <a:t>του</a:t>
            </a:r>
            <a:r>
              <a:rPr sz="2200" b="1" spc="-35" dirty="0">
                <a:latin typeface="Arial" panose="020B0604020202020204"/>
                <a:cs typeface="Arial" panose="020B0604020202020204"/>
              </a:rPr>
              <a:t> </a:t>
            </a:r>
            <a:r>
              <a:rPr sz="2200" b="1" dirty="0">
                <a:latin typeface="Arial" panose="020B0604020202020204"/>
                <a:cs typeface="Arial" panose="020B0604020202020204"/>
              </a:rPr>
              <a:t>σωλήνα</a:t>
            </a:r>
            <a:r>
              <a:rPr sz="2200" b="1" spc="-45" dirty="0">
                <a:latin typeface="Arial" panose="020B0604020202020204"/>
                <a:cs typeface="Arial" panose="020B0604020202020204"/>
              </a:rPr>
              <a:t> </a:t>
            </a:r>
            <a:r>
              <a:rPr sz="2200" b="1" dirty="0">
                <a:latin typeface="Arial" panose="020B0604020202020204"/>
                <a:cs typeface="Arial" panose="020B0604020202020204"/>
              </a:rPr>
              <a:t>διατηρεί</a:t>
            </a:r>
            <a:r>
              <a:rPr sz="2200" b="1" spc="-35" dirty="0">
                <a:latin typeface="Arial" panose="020B0604020202020204"/>
                <a:cs typeface="Arial" panose="020B0604020202020204"/>
              </a:rPr>
              <a:t> </a:t>
            </a:r>
            <a:r>
              <a:rPr sz="2200" b="1" dirty="0">
                <a:latin typeface="Arial" panose="020B0604020202020204"/>
                <a:cs typeface="Arial" panose="020B0604020202020204"/>
              </a:rPr>
              <a:t>μια</a:t>
            </a:r>
            <a:r>
              <a:rPr sz="2200" b="1" spc="-45" dirty="0">
                <a:latin typeface="Arial" panose="020B0604020202020204"/>
                <a:cs typeface="Arial" panose="020B0604020202020204"/>
              </a:rPr>
              <a:t> </a:t>
            </a:r>
            <a:r>
              <a:rPr sz="2200" b="1" dirty="0">
                <a:latin typeface="Arial" panose="020B0604020202020204"/>
                <a:cs typeface="Arial" panose="020B0604020202020204"/>
              </a:rPr>
              <a:t>τυρβώδη</a:t>
            </a:r>
            <a:r>
              <a:rPr sz="2200" b="1" spc="-35" dirty="0">
                <a:latin typeface="Arial" panose="020B0604020202020204"/>
                <a:cs typeface="Arial" panose="020B0604020202020204"/>
              </a:rPr>
              <a:t> </a:t>
            </a:r>
            <a:r>
              <a:rPr sz="2200" b="1" spc="-20" dirty="0">
                <a:latin typeface="Arial" panose="020B0604020202020204"/>
                <a:cs typeface="Arial" panose="020B0604020202020204"/>
              </a:rPr>
              <a:t>ροή.</a:t>
            </a:r>
            <a:endParaRPr sz="2200">
              <a:latin typeface="Arial" panose="020B0604020202020204"/>
              <a:cs typeface="Arial" panose="020B0604020202020204"/>
            </a:endParaRPr>
          </a:p>
          <a:p>
            <a:pPr>
              <a:lnSpc>
                <a:spcPct val="100000"/>
              </a:lnSpc>
              <a:spcBef>
                <a:spcPts val="55"/>
              </a:spcBef>
            </a:pPr>
            <a:endParaRPr sz="1900">
              <a:latin typeface="Arial" panose="020B0604020202020204"/>
              <a:cs typeface="Arial" panose="020B0604020202020204"/>
            </a:endParaRPr>
          </a:p>
          <a:p>
            <a:pPr marL="12700" marR="80645" indent="77470">
              <a:lnSpc>
                <a:spcPts val="2510"/>
              </a:lnSpc>
            </a:pPr>
            <a:r>
              <a:rPr sz="2200" b="1" dirty="0">
                <a:latin typeface="Arial" panose="020B0604020202020204"/>
                <a:cs typeface="Arial" panose="020B0604020202020204"/>
              </a:rPr>
              <a:t>Η</a:t>
            </a:r>
            <a:r>
              <a:rPr sz="2200" b="1" spc="-65" dirty="0">
                <a:latin typeface="Arial" panose="020B0604020202020204"/>
                <a:cs typeface="Arial" panose="020B0604020202020204"/>
              </a:rPr>
              <a:t> </a:t>
            </a:r>
            <a:r>
              <a:rPr sz="2200" b="1" dirty="0">
                <a:latin typeface="Arial" panose="020B0604020202020204"/>
                <a:cs typeface="Arial" panose="020B0604020202020204"/>
              </a:rPr>
              <a:t>διαφορά</a:t>
            </a:r>
            <a:r>
              <a:rPr sz="2200" b="1" spc="-70" dirty="0">
                <a:latin typeface="Arial" panose="020B0604020202020204"/>
                <a:cs typeface="Arial" panose="020B0604020202020204"/>
              </a:rPr>
              <a:t> </a:t>
            </a:r>
            <a:r>
              <a:rPr sz="2200" b="1" dirty="0">
                <a:latin typeface="Arial" panose="020B0604020202020204"/>
                <a:cs typeface="Arial" panose="020B0604020202020204"/>
              </a:rPr>
              <a:t>πίεσης</a:t>
            </a:r>
            <a:r>
              <a:rPr sz="2200" b="1" spc="-60" dirty="0">
                <a:latin typeface="Arial" panose="020B0604020202020204"/>
                <a:cs typeface="Arial" panose="020B0604020202020204"/>
              </a:rPr>
              <a:t> </a:t>
            </a:r>
            <a:r>
              <a:rPr sz="2200" b="1" dirty="0">
                <a:latin typeface="Arial" panose="020B0604020202020204"/>
                <a:cs typeface="Arial" panose="020B0604020202020204"/>
              </a:rPr>
              <a:t>μεταξύ</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spc="-10" dirty="0">
                <a:latin typeface="Arial" panose="020B0604020202020204"/>
                <a:cs typeface="Arial" panose="020B0604020202020204"/>
              </a:rPr>
              <a:t>εξωτερικού</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spc="-10" dirty="0">
                <a:latin typeface="Arial" panose="020B0604020202020204"/>
                <a:cs typeface="Arial" panose="020B0604020202020204"/>
              </a:rPr>
              <a:t>εσωτερικού</a:t>
            </a:r>
            <a:r>
              <a:rPr sz="2200" b="1" spc="-60"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σωλήνα</a:t>
            </a:r>
            <a:r>
              <a:rPr sz="2200" b="1" spc="-55" dirty="0">
                <a:latin typeface="Arial" panose="020B0604020202020204"/>
                <a:cs typeface="Arial" panose="020B0604020202020204"/>
              </a:rPr>
              <a:t> </a:t>
            </a:r>
            <a:r>
              <a:rPr sz="2200" b="1" dirty="0">
                <a:latin typeface="Arial" panose="020B0604020202020204"/>
                <a:cs typeface="Arial" panose="020B0604020202020204"/>
              </a:rPr>
              <a:t>μετράται</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50" dirty="0">
                <a:latin typeface="Arial" panose="020B0604020202020204"/>
                <a:cs typeface="Arial" panose="020B0604020202020204"/>
              </a:rPr>
              <a:t> </a:t>
            </a:r>
            <a:r>
              <a:rPr sz="2200" b="1" dirty="0">
                <a:latin typeface="Arial" panose="020B0604020202020204"/>
                <a:cs typeface="Arial" panose="020B0604020202020204"/>
              </a:rPr>
              <a:t>είναι</a:t>
            </a:r>
            <a:r>
              <a:rPr sz="2200" b="1" spc="-55" dirty="0">
                <a:latin typeface="Arial" panose="020B0604020202020204"/>
                <a:cs typeface="Arial" panose="020B0604020202020204"/>
              </a:rPr>
              <a:t> </a:t>
            </a:r>
            <a:r>
              <a:rPr sz="2200" b="1" dirty="0">
                <a:latin typeface="Arial" panose="020B0604020202020204"/>
                <a:cs typeface="Arial" panose="020B0604020202020204"/>
              </a:rPr>
              <a:t>άμεσα</a:t>
            </a:r>
            <a:r>
              <a:rPr sz="2200" b="1" spc="-50" dirty="0">
                <a:latin typeface="Arial" panose="020B0604020202020204"/>
                <a:cs typeface="Arial" panose="020B0604020202020204"/>
              </a:rPr>
              <a:t> </a:t>
            </a:r>
            <a:r>
              <a:rPr sz="2200" b="1" dirty="0">
                <a:latin typeface="Arial" panose="020B0604020202020204"/>
                <a:cs typeface="Arial" panose="020B0604020202020204"/>
              </a:rPr>
              <a:t>ανάλογη</a:t>
            </a:r>
            <a:r>
              <a:rPr sz="2200" b="1" spc="-50" dirty="0">
                <a:latin typeface="Arial" panose="020B0604020202020204"/>
                <a:cs typeface="Arial" panose="020B0604020202020204"/>
              </a:rPr>
              <a:t> </a:t>
            </a:r>
            <a:r>
              <a:rPr sz="2200" b="1" dirty="0">
                <a:latin typeface="Arial" panose="020B0604020202020204"/>
                <a:cs typeface="Arial" panose="020B0604020202020204"/>
              </a:rPr>
              <a:t>προς</a:t>
            </a:r>
            <a:r>
              <a:rPr sz="2200" b="1" spc="-55" dirty="0">
                <a:latin typeface="Arial" panose="020B0604020202020204"/>
                <a:cs typeface="Arial" panose="020B0604020202020204"/>
              </a:rPr>
              <a:t> </a:t>
            </a:r>
            <a:r>
              <a:rPr sz="2200" b="1" dirty="0">
                <a:latin typeface="Arial" panose="020B0604020202020204"/>
                <a:cs typeface="Arial" panose="020B0604020202020204"/>
              </a:rPr>
              <a:t>το</a:t>
            </a:r>
            <a:r>
              <a:rPr sz="2200" b="1" spc="-45" dirty="0">
                <a:latin typeface="Arial" panose="020B0604020202020204"/>
                <a:cs typeface="Arial" panose="020B0604020202020204"/>
              </a:rPr>
              <a:t> </a:t>
            </a:r>
            <a:r>
              <a:rPr sz="2200" b="1" dirty="0">
                <a:latin typeface="Arial" panose="020B0604020202020204"/>
                <a:cs typeface="Arial" panose="020B0604020202020204"/>
              </a:rPr>
              <a:t>ιξώδες</a:t>
            </a:r>
            <a:r>
              <a:rPr sz="2200" b="1" spc="-55" dirty="0">
                <a:latin typeface="Arial" panose="020B0604020202020204"/>
                <a:cs typeface="Arial" panose="020B0604020202020204"/>
              </a:rPr>
              <a:t> </a:t>
            </a:r>
            <a:r>
              <a:rPr sz="2200" b="1" spc="-25" dirty="0">
                <a:latin typeface="Arial" panose="020B0604020202020204"/>
                <a:cs typeface="Arial" panose="020B0604020202020204"/>
              </a:rPr>
              <a:t>του </a:t>
            </a:r>
            <a:r>
              <a:rPr sz="2200" b="1" dirty="0">
                <a:latin typeface="Arial" panose="020B0604020202020204"/>
                <a:cs typeface="Arial" panose="020B0604020202020204"/>
              </a:rPr>
              <a:t>καυσίμου.</a:t>
            </a:r>
            <a:r>
              <a:rPr sz="2200" b="1" spc="-90" dirty="0">
                <a:latin typeface="Arial" panose="020B0604020202020204"/>
                <a:cs typeface="Arial" panose="020B0604020202020204"/>
              </a:rPr>
              <a:t> </a:t>
            </a:r>
            <a:r>
              <a:rPr sz="2200" b="1" dirty="0">
                <a:latin typeface="Arial" panose="020B0604020202020204"/>
                <a:cs typeface="Arial" panose="020B0604020202020204"/>
              </a:rPr>
              <a:t>Έτσι</a:t>
            </a:r>
            <a:r>
              <a:rPr sz="2200" b="1" spc="-75" dirty="0">
                <a:latin typeface="Arial" panose="020B0604020202020204"/>
                <a:cs typeface="Arial" panose="020B0604020202020204"/>
              </a:rPr>
              <a:t> </a:t>
            </a:r>
            <a:r>
              <a:rPr sz="2200" b="1" dirty="0">
                <a:latin typeface="Arial" panose="020B0604020202020204"/>
                <a:cs typeface="Arial" panose="020B0604020202020204"/>
              </a:rPr>
              <a:t>διατηρείται</a:t>
            </a:r>
            <a:r>
              <a:rPr sz="2200" b="1" spc="-75" dirty="0">
                <a:latin typeface="Arial" panose="020B0604020202020204"/>
                <a:cs typeface="Arial" panose="020B0604020202020204"/>
              </a:rPr>
              <a:t> </a:t>
            </a:r>
            <a:r>
              <a:rPr sz="2200" b="1" dirty="0">
                <a:latin typeface="Arial" panose="020B0604020202020204"/>
                <a:cs typeface="Arial" panose="020B0604020202020204"/>
              </a:rPr>
              <a:t>το</a:t>
            </a:r>
            <a:r>
              <a:rPr sz="2200" b="1" spc="-80" dirty="0">
                <a:latin typeface="Arial" panose="020B0604020202020204"/>
                <a:cs typeface="Arial" panose="020B0604020202020204"/>
              </a:rPr>
              <a:t> </a:t>
            </a:r>
            <a:r>
              <a:rPr sz="2200" b="1" dirty="0">
                <a:latin typeface="Arial" panose="020B0604020202020204"/>
                <a:cs typeface="Arial" panose="020B0604020202020204"/>
              </a:rPr>
              <a:t>ιξώδες</a:t>
            </a:r>
            <a:r>
              <a:rPr sz="2200" b="1" spc="-80" dirty="0">
                <a:latin typeface="Arial" panose="020B0604020202020204"/>
                <a:cs typeface="Arial" panose="020B0604020202020204"/>
              </a:rPr>
              <a:t> </a:t>
            </a:r>
            <a:r>
              <a:rPr sz="2200" b="1" spc="-10" dirty="0">
                <a:latin typeface="Arial" panose="020B0604020202020204"/>
                <a:cs typeface="Arial" panose="020B0604020202020204"/>
              </a:rPr>
              <a:t>σταθερό.</a:t>
            </a:r>
            <a:endParaRPr sz="2200">
              <a:latin typeface="Arial" panose="020B0604020202020204"/>
              <a:cs typeface="Arial" panose="020B0604020202020204"/>
            </a:endParaRPr>
          </a:p>
        </p:txBody>
      </p:sp>
      <p:sp>
        <p:nvSpPr>
          <p:cNvPr id="3" name="object 3"/>
          <p:cNvSpPr/>
          <p:nvPr/>
        </p:nvSpPr>
        <p:spPr>
          <a:xfrm>
            <a:off x="285750" y="0"/>
            <a:ext cx="8572500" cy="707390"/>
          </a:xfrm>
          <a:custGeom>
            <a:avLst/>
            <a:gdLst/>
            <a:ahLst/>
            <a:cxnLst/>
            <a:rect l="l" t="t" r="r" b="b"/>
            <a:pathLst>
              <a:path w="8572500" h="707390">
                <a:moveTo>
                  <a:pt x="8572500" y="0"/>
                </a:moveTo>
                <a:lnTo>
                  <a:pt x="0" y="0"/>
                </a:lnTo>
                <a:lnTo>
                  <a:pt x="0" y="707389"/>
                </a:lnTo>
                <a:lnTo>
                  <a:pt x="8572500" y="70738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666750" y="152400"/>
            <a:ext cx="7191398"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3.5. </a:t>
            </a:r>
            <a:r>
              <a:rPr sz="2400" b="0" u="none" dirty="0">
                <a:solidFill>
                  <a:srgbClr val="FF0000"/>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0"/>
            <a:ext cx="8572500" cy="707390"/>
          </a:xfrm>
          <a:custGeom>
            <a:avLst/>
            <a:gdLst/>
            <a:ahLst/>
            <a:cxnLst/>
            <a:rect l="l" t="t" r="r" b="b"/>
            <a:pathLst>
              <a:path w="8572500" h="707390">
                <a:moveTo>
                  <a:pt x="8572500" y="0"/>
                </a:moveTo>
                <a:lnTo>
                  <a:pt x="0" y="0"/>
                </a:lnTo>
                <a:lnTo>
                  <a:pt x="0" y="707389"/>
                </a:lnTo>
                <a:lnTo>
                  <a:pt x="8572500" y="707389"/>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666750" y="153670"/>
            <a:ext cx="7048522"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a:t>
            </a:r>
            <a:r>
              <a:rPr sz="2400" b="0" u="none" spc="-50" smtClean="0">
                <a:solidFill>
                  <a:srgbClr val="FF0000"/>
                </a:solidFill>
                <a:uFill>
                  <a:solidFill>
                    <a:srgbClr val="FF0000"/>
                  </a:solidFill>
                </a:uFill>
                <a:latin typeface="Arial Black" panose="020B0A04020102020204"/>
                <a:cs typeface="Arial Black" panose="020B0A04020102020204"/>
              </a:rPr>
              <a:t>5</a:t>
            </a:r>
            <a:r>
              <a:rPr lang="el-GR" sz="2400" b="0" u="none" spc="-50" dirty="0" smtClean="0">
                <a:solidFill>
                  <a:srgbClr val="FF0000"/>
                </a:solidFill>
                <a:uFill>
                  <a:solidFill>
                    <a:srgbClr val="FF0000"/>
                  </a:solidFill>
                </a:uFill>
                <a:latin typeface="Arial Black" panose="020B0A04020102020204"/>
                <a:cs typeface="Arial Black" panose="020B0A04020102020204"/>
              </a:rPr>
              <a:t>.</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143510" y="1008380"/>
            <a:ext cx="8856980" cy="5788660"/>
          </a:xfrm>
          <a:prstGeom prst="rect">
            <a:avLst/>
          </a:prstGeom>
        </p:spPr>
      </p:pic>
    </p:spTree>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0"/>
            <a:ext cx="8572500" cy="707390"/>
          </a:xfrm>
          <a:custGeom>
            <a:avLst/>
            <a:gdLst/>
            <a:ahLst/>
            <a:cxnLst/>
            <a:rect l="l" t="t" r="r" b="b"/>
            <a:pathLst>
              <a:path w="8572500" h="707390">
                <a:moveTo>
                  <a:pt x="8572500" y="0"/>
                </a:moveTo>
                <a:lnTo>
                  <a:pt x="0" y="0"/>
                </a:lnTo>
                <a:lnTo>
                  <a:pt x="0" y="707389"/>
                </a:lnTo>
                <a:lnTo>
                  <a:pt x="8572500" y="707389"/>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666750" y="153670"/>
            <a:ext cx="6977084"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3.5. </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sp>
        <p:nvSpPr>
          <p:cNvPr id="4" name="object 4"/>
          <p:cNvSpPr txBox="1"/>
          <p:nvPr/>
        </p:nvSpPr>
        <p:spPr>
          <a:xfrm>
            <a:off x="365759" y="830580"/>
            <a:ext cx="8375015" cy="5854700"/>
          </a:xfrm>
          <a:prstGeom prst="rect">
            <a:avLst/>
          </a:prstGeom>
        </p:spPr>
        <p:txBody>
          <a:bodyPr vert="horz" wrap="square" lIns="0" tIns="130810" rIns="0" bIns="0" rtlCol="0">
            <a:spAutoFit/>
          </a:bodyPr>
          <a:lstStyle/>
          <a:p>
            <a:pPr marL="923290">
              <a:lnSpc>
                <a:spcPct val="100000"/>
              </a:lnSpc>
              <a:spcBef>
                <a:spcPts val="1030"/>
              </a:spcBef>
            </a:pPr>
            <a:r>
              <a:rPr sz="2000" b="1" dirty="0">
                <a:solidFill>
                  <a:srgbClr val="3333FF"/>
                </a:solidFill>
                <a:latin typeface="Arial" panose="020B0604020202020204"/>
                <a:cs typeface="Arial" panose="020B0604020202020204"/>
              </a:rPr>
              <a:t>Ρύθμιση</a:t>
            </a:r>
            <a:r>
              <a:rPr sz="2000" b="1" spc="-25" dirty="0">
                <a:solidFill>
                  <a:srgbClr val="3333FF"/>
                </a:solidFill>
                <a:latin typeface="Arial" panose="020B0604020202020204"/>
                <a:cs typeface="Arial" panose="020B0604020202020204"/>
              </a:rPr>
              <a:t> </a:t>
            </a:r>
            <a:r>
              <a:rPr sz="2000" b="1" dirty="0">
                <a:solidFill>
                  <a:srgbClr val="3333FF"/>
                </a:solidFill>
                <a:latin typeface="Arial" panose="020B0604020202020204"/>
                <a:cs typeface="Arial" panose="020B0604020202020204"/>
              </a:rPr>
              <a:t>Ιξώδους</a:t>
            </a:r>
            <a:r>
              <a:rPr sz="2000" b="1" spc="-25" dirty="0">
                <a:solidFill>
                  <a:srgbClr val="3333FF"/>
                </a:solidFill>
                <a:latin typeface="Arial" panose="020B0604020202020204"/>
                <a:cs typeface="Arial" panose="020B0604020202020204"/>
              </a:rPr>
              <a:t> </a:t>
            </a:r>
            <a:r>
              <a:rPr sz="2000" b="1" dirty="0">
                <a:solidFill>
                  <a:srgbClr val="3333FF"/>
                </a:solidFill>
                <a:latin typeface="Arial" panose="020B0604020202020204"/>
                <a:cs typeface="Arial" panose="020B0604020202020204"/>
              </a:rPr>
              <a:t>μέσω</a:t>
            </a:r>
            <a:r>
              <a:rPr sz="2000" b="1" spc="-50" dirty="0">
                <a:solidFill>
                  <a:srgbClr val="3333FF"/>
                </a:solidFill>
                <a:latin typeface="Arial" panose="020B0604020202020204"/>
                <a:cs typeface="Arial" panose="020B0604020202020204"/>
              </a:rPr>
              <a:t> </a:t>
            </a:r>
            <a:r>
              <a:rPr sz="2000" b="1" dirty="0">
                <a:solidFill>
                  <a:srgbClr val="3333FF"/>
                </a:solidFill>
                <a:latin typeface="Arial" panose="020B0604020202020204"/>
                <a:cs typeface="Arial" panose="020B0604020202020204"/>
              </a:rPr>
              <a:t>ελέγχου</a:t>
            </a:r>
            <a:r>
              <a:rPr sz="2000" b="1" spc="-25" dirty="0">
                <a:solidFill>
                  <a:srgbClr val="3333FF"/>
                </a:solidFill>
                <a:latin typeface="Arial" panose="020B0604020202020204"/>
                <a:cs typeface="Arial" panose="020B0604020202020204"/>
              </a:rPr>
              <a:t> </a:t>
            </a:r>
            <a:r>
              <a:rPr sz="2000" b="1" dirty="0">
                <a:solidFill>
                  <a:srgbClr val="3333FF"/>
                </a:solidFill>
                <a:latin typeface="Arial" panose="020B0604020202020204"/>
                <a:cs typeface="Arial" panose="020B0604020202020204"/>
              </a:rPr>
              <a:t>Βαλβίδας</a:t>
            </a:r>
            <a:r>
              <a:rPr sz="2000" b="1" spc="-10" dirty="0">
                <a:solidFill>
                  <a:srgbClr val="3333FF"/>
                </a:solidFill>
                <a:latin typeface="Arial" panose="020B0604020202020204"/>
                <a:cs typeface="Arial" panose="020B0604020202020204"/>
              </a:rPr>
              <a:t> ατμού</a:t>
            </a:r>
            <a:endParaRPr sz="2000">
              <a:latin typeface="Arial" panose="020B0604020202020204"/>
              <a:cs typeface="Arial" panose="020B0604020202020204"/>
            </a:endParaRPr>
          </a:p>
          <a:p>
            <a:pPr marL="12700" marR="90170" indent="69850">
              <a:lnSpc>
                <a:spcPts val="2280"/>
              </a:lnSpc>
              <a:spcBef>
                <a:spcPts val="1105"/>
              </a:spcBef>
            </a:pPr>
            <a:r>
              <a:rPr sz="2000" b="1" dirty="0">
                <a:latin typeface="Arial" panose="020B0604020202020204"/>
                <a:cs typeface="Arial" panose="020B0604020202020204"/>
              </a:rPr>
              <a:t>Οι</a:t>
            </a:r>
            <a:r>
              <a:rPr sz="2000" b="1" spc="-45" dirty="0">
                <a:latin typeface="Arial" panose="020B0604020202020204"/>
                <a:cs typeface="Arial" panose="020B0604020202020204"/>
              </a:rPr>
              <a:t> </a:t>
            </a:r>
            <a:r>
              <a:rPr sz="2000" b="1" dirty="0">
                <a:latin typeface="Arial" panose="020B0604020202020204"/>
                <a:cs typeface="Arial" panose="020B0604020202020204"/>
              </a:rPr>
              <a:t>ρυθμιστές</a:t>
            </a:r>
            <a:r>
              <a:rPr sz="2000" b="1" spc="-25" dirty="0">
                <a:latin typeface="Arial" panose="020B0604020202020204"/>
                <a:cs typeface="Arial" panose="020B0604020202020204"/>
              </a:rPr>
              <a:t> </a:t>
            </a:r>
            <a:r>
              <a:rPr sz="2000" b="1" dirty="0">
                <a:latin typeface="Arial" panose="020B0604020202020204"/>
                <a:cs typeface="Arial" panose="020B0604020202020204"/>
              </a:rPr>
              <a:t>ιξώδους</a:t>
            </a:r>
            <a:r>
              <a:rPr sz="2000" b="1" spc="-15" dirty="0">
                <a:latin typeface="Arial" panose="020B0604020202020204"/>
                <a:cs typeface="Arial" panose="020B0604020202020204"/>
              </a:rPr>
              <a:t> </a:t>
            </a:r>
            <a:r>
              <a:rPr sz="2000" b="1" dirty="0">
                <a:latin typeface="Arial" panose="020B0604020202020204"/>
                <a:cs typeface="Arial" panose="020B0604020202020204"/>
              </a:rPr>
              <a:t>ενεργούν</a:t>
            </a:r>
            <a:r>
              <a:rPr sz="2000" b="1" spc="-40" dirty="0">
                <a:latin typeface="Arial" panose="020B0604020202020204"/>
                <a:cs typeface="Arial" panose="020B0604020202020204"/>
              </a:rPr>
              <a:t> </a:t>
            </a:r>
            <a:r>
              <a:rPr sz="2000" b="1" dirty="0">
                <a:latin typeface="Arial" panose="020B0604020202020204"/>
                <a:cs typeface="Arial" panose="020B0604020202020204"/>
              </a:rPr>
              <a:t>στον</a:t>
            </a:r>
            <a:r>
              <a:rPr sz="2000" b="1" spc="-45" dirty="0">
                <a:latin typeface="Arial" panose="020B0604020202020204"/>
                <a:cs typeface="Arial" panose="020B0604020202020204"/>
              </a:rPr>
              <a:t> </a:t>
            </a:r>
            <a:r>
              <a:rPr sz="2000" b="1" dirty="0">
                <a:latin typeface="Arial" panose="020B0604020202020204"/>
                <a:cs typeface="Arial" panose="020B0604020202020204"/>
              </a:rPr>
              <a:t>ελεγκτή</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dirty="0">
                <a:latin typeface="Arial" panose="020B0604020202020204"/>
                <a:cs typeface="Arial" panose="020B0604020202020204"/>
              </a:rPr>
              <a:t>τρίοδης</a:t>
            </a:r>
            <a:r>
              <a:rPr sz="2000" b="1" spc="-15" dirty="0">
                <a:latin typeface="Arial" panose="020B0604020202020204"/>
                <a:cs typeface="Arial" panose="020B0604020202020204"/>
              </a:rPr>
              <a:t> </a:t>
            </a:r>
            <a:r>
              <a:rPr sz="2000" b="1" spc="-10" dirty="0">
                <a:latin typeface="Arial" panose="020B0604020202020204"/>
                <a:cs typeface="Arial" panose="020B0604020202020204"/>
              </a:rPr>
              <a:t>βαλβίδας </a:t>
            </a:r>
            <a:r>
              <a:rPr sz="2000" b="1" dirty="0">
                <a:latin typeface="Arial" panose="020B0604020202020204"/>
                <a:cs typeface="Arial" panose="020B0604020202020204"/>
              </a:rPr>
              <a:t>από</a:t>
            </a:r>
            <a:r>
              <a:rPr sz="2000" b="1" spc="-45" dirty="0">
                <a:latin typeface="Arial" panose="020B0604020202020204"/>
                <a:cs typeface="Arial" panose="020B0604020202020204"/>
              </a:rPr>
              <a:t> </a:t>
            </a:r>
            <a:r>
              <a:rPr sz="2000" b="1" dirty="0">
                <a:latin typeface="Arial" panose="020B0604020202020204"/>
                <a:cs typeface="Arial" panose="020B0604020202020204"/>
              </a:rPr>
              <a:t>την</a:t>
            </a:r>
            <a:r>
              <a:rPr sz="2000" b="1" spc="-55" dirty="0">
                <a:latin typeface="Arial" panose="020B0604020202020204"/>
                <a:cs typeface="Arial" panose="020B0604020202020204"/>
              </a:rPr>
              <a:t> </a:t>
            </a:r>
            <a:r>
              <a:rPr sz="2000" b="1" dirty="0">
                <a:latin typeface="Arial" panose="020B0604020202020204"/>
                <a:cs typeface="Arial" panose="020B0604020202020204"/>
              </a:rPr>
              <a:t>οποία</a:t>
            </a:r>
            <a:r>
              <a:rPr sz="2000" b="1" spc="-25" dirty="0">
                <a:latin typeface="Arial" panose="020B0604020202020204"/>
                <a:cs typeface="Arial" panose="020B0604020202020204"/>
              </a:rPr>
              <a:t> </a:t>
            </a:r>
            <a:r>
              <a:rPr sz="2000" b="1" spc="-10" dirty="0">
                <a:latin typeface="Arial" panose="020B0604020202020204"/>
                <a:cs typeface="Arial" panose="020B0604020202020204"/>
              </a:rPr>
              <a:t>διοχετεύεται</a:t>
            </a:r>
            <a:r>
              <a:rPr sz="2000" b="1" spc="-40" dirty="0">
                <a:latin typeface="Arial" panose="020B0604020202020204"/>
                <a:cs typeface="Arial" panose="020B0604020202020204"/>
              </a:rPr>
              <a:t> </a:t>
            </a:r>
            <a:r>
              <a:rPr sz="2000" b="1" dirty="0">
                <a:latin typeface="Arial" panose="020B0604020202020204"/>
                <a:cs typeface="Arial" panose="020B0604020202020204"/>
              </a:rPr>
              <a:t>ατμός</a:t>
            </a:r>
            <a:r>
              <a:rPr sz="2000" b="1" spc="-35" dirty="0">
                <a:latin typeface="Arial" panose="020B0604020202020204"/>
                <a:cs typeface="Arial" panose="020B0604020202020204"/>
              </a:rPr>
              <a:t> </a:t>
            </a:r>
            <a:r>
              <a:rPr sz="2000" b="1" dirty="0">
                <a:latin typeface="Arial" panose="020B0604020202020204"/>
                <a:cs typeface="Arial" panose="020B0604020202020204"/>
              </a:rPr>
              <a:t>μέσα</a:t>
            </a:r>
            <a:r>
              <a:rPr sz="2000" b="1" spc="-25" dirty="0">
                <a:latin typeface="Arial" panose="020B0604020202020204"/>
                <a:cs typeface="Arial" panose="020B0604020202020204"/>
              </a:rPr>
              <a:t> </a:t>
            </a:r>
            <a:r>
              <a:rPr sz="2000" b="1" dirty="0">
                <a:latin typeface="Arial" panose="020B0604020202020204"/>
                <a:cs typeface="Arial" panose="020B0604020202020204"/>
              </a:rPr>
              <a:t>στον</a:t>
            </a:r>
            <a:r>
              <a:rPr sz="2000" b="1" spc="-45" dirty="0">
                <a:latin typeface="Arial" panose="020B0604020202020204"/>
                <a:cs typeface="Arial" panose="020B0604020202020204"/>
              </a:rPr>
              <a:t> </a:t>
            </a:r>
            <a:r>
              <a:rPr sz="2000" b="1" dirty="0">
                <a:latin typeface="Arial" panose="020B0604020202020204"/>
                <a:cs typeface="Arial" panose="020B0604020202020204"/>
              </a:rPr>
              <a:t>θερμαντήρα</a:t>
            </a:r>
            <a:r>
              <a:rPr sz="2000" b="1" spc="-25" dirty="0">
                <a:latin typeface="Arial" panose="020B0604020202020204"/>
                <a:cs typeface="Arial" panose="020B0604020202020204"/>
              </a:rPr>
              <a:t> </a:t>
            </a:r>
            <a:r>
              <a:rPr sz="2000" b="1" dirty="0">
                <a:latin typeface="Arial" panose="020B0604020202020204"/>
                <a:cs typeface="Arial" panose="020B0604020202020204"/>
              </a:rPr>
              <a:t>ή</a:t>
            </a:r>
            <a:r>
              <a:rPr sz="2000" b="1" spc="-25" dirty="0">
                <a:latin typeface="Arial" panose="020B0604020202020204"/>
                <a:cs typeface="Arial" panose="020B0604020202020204"/>
              </a:rPr>
              <a:t> </a:t>
            </a:r>
            <a:r>
              <a:rPr sz="2000" b="1" spc="-10" dirty="0">
                <a:latin typeface="Arial" panose="020B0604020202020204"/>
                <a:cs typeface="Arial" panose="020B0604020202020204"/>
              </a:rPr>
              <a:t>παρακά- </a:t>
            </a:r>
            <a:r>
              <a:rPr sz="2000" b="1" dirty="0">
                <a:latin typeface="Arial" panose="020B0604020202020204"/>
                <a:cs typeface="Arial" panose="020B0604020202020204"/>
              </a:rPr>
              <a:t>μπτει</a:t>
            </a:r>
            <a:r>
              <a:rPr sz="2000" b="1" spc="-45" dirty="0">
                <a:latin typeface="Arial" panose="020B0604020202020204"/>
                <a:cs typeface="Arial" panose="020B0604020202020204"/>
              </a:rPr>
              <a:t> </a:t>
            </a:r>
            <a:r>
              <a:rPr sz="2000" b="1" dirty="0">
                <a:latin typeface="Arial" panose="020B0604020202020204"/>
                <a:cs typeface="Arial" panose="020B0604020202020204"/>
              </a:rPr>
              <a:t>τον</a:t>
            </a:r>
            <a:r>
              <a:rPr sz="2000" b="1" spc="-35" dirty="0">
                <a:latin typeface="Arial" panose="020B0604020202020204"/>
                <a:cs typeface="Arial" panose="020B0604020202020204"/>
              </a:rPr>
              <a:t> </a:t>
            </a:r>
            <a:r>
              <a:rPr sz="2000" b="1" dirty="0">
                <a:latin typeface="Arial" panose="020B0604020202020204"/>
                <a:cs typeface="Arial" panose="020B0604020202020204"/>
              </a:rPr>
              <a:t>θερμαντήρα</a:t>
            </a:r>
            <a:r>
              <a:rPr sz="2000" b="1" spc="-20" dirty="0">
                <a:latin typeface="Arial" panose="020B0604020202020204"/>
                <a:cs typeface="Arial" panose="020B0604020202020204"/>
              </a:rPr>
              <a:t> </a:t>
            </a:r>
            <a:r>
              <a:rPr sz="2000" b="1" dirty="0">
                <a:latin typeface="Arial" panose="020B0604020202020204"/>
                <a:cs typeface="Arial" panose="020B0604020202020204"/>
              </a:rPr>
              <a:t>σύμφωνα</a:t>
            </a:r>
            <a:r>
              <a:rPr sz="2000" b="1" spc="-15" dirty="0">
                <a:latin typeface="Arial" panose="020B0604020202020204"/>
                <a:cs typeface="Arial" panose="020B0604020202020204"/>
              </a:rPr>
              <a:t> </a:t>
            </a:r>
            <a:r>
              <a:rPr sz="2000" b="1" dirty="0">
                <a:latin typeface="Arial" panose="020B0604020202020204"/>
                <a:cs typeface="Arial" panose="020B0604020202020204"/>
              </a:rPr>
              <a:t>με</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15" dirty="0">
                <a:latin typeface="Arial" panose="020B0604020202020204"/>
                <a:cs typeface="Arial" panose="020B0604020202020204"/>
              </a:rPr>
              <a:t> </a:t>
            </a:r>
            <a:r>
              <a:rPr sz="2000" b="1" dirty="0">
                <a:latin typeface="Arial" panose="020B0604020202020204"/>
                <a:cs typeface="Arial" panose="020B0604020202020204"/>
              </a:rPr>
              <a:t>θέση</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dirty="0">
                <a:latin typeface="Arial" panose="020B0604020202020204"/>
                <a:cs typeface="Arial" panose="020B0604020202020204"/>
              </a:rPr>
              <a:t>βαλβίδας</a:t>
            </a:r>
            <a:r>
              <a:rPr sz="2000" b="1" spc="-15" dirty="0">
                <a:latin typeface="Arial" panose="020B0604020202020204"/>
                <a:cs typeface="Arial" panose="020B0604020202020204"/>
              </a:rPr>
              <a:t> </a:t>
            </a:r>
            <a:r>
              <a:rPr sz="2000" b="1" spc="-10" dirty="0">
                <a:latin typeface="Arial" panose="020B0604020202020204"/>
                <a:cs typeface="Arial" panose="020B0604020202020204"/>
              </a:rPr>
              <a:t>ελέγχου.</a:t>
            </a:r>
            <a:endParaRPr sz="2000">
              <a:latin typeface="Arial" panose="020B0604020202020204"/>
              <a:cs typeface="Arial" panose="020B0604020202020204"/>
            </a:endParaRPr>
          </a:p>
          <a:p>
            <a:pPr marL="3086735">
              <a:lnSpc>
                <a:spcPct val="100000"/>
              </a:lnSpc>
              <a:spcBef>
                <a:spcPts val="875"/>
              </a:spcBef>
            </a:pPr>
            <a:r>
              <a:rPr sz="2000" b="1" spc="-10" dirty="0">
                <a:solidFill>
                  <a:srgbClr val="3333FF"/>
                </a:solidFill>
                <a:latin typeface="Arial" panose="020B0604020202020204"/>
                <a:cs typeface="Arial" panose="020B0604020202020204"/>
              </a:rPr>
              <a:t>Λειτουργία.</a:t>
            </a:r>
            <a:endParaRPr sz="2000">
              <a:latin typeface="Arial" panose="020B0604020202020204"/>
              <a:cs typeface="Arial" panose="020B0604020202020204"/>
            </a:endParaRPr>
          </a:p>
          <a:p>
            <a:pPr marL="12700" marR="5080" indent="69850">
              <a:lnSpc>
                <a:spcPts val="2280"/>
              </a:lnSpc>
              <a:spcBef>
                <a:spcPts val="535"/>
              </a:spcBef>
            </a:pPr>
            <a:r>
              <a:rPr sz="2000" b="1" dirty="0">
                <a:latin typeface="Arial" panose="020B0604020202020204"/>
                <a:cs typeface="Arial" panose="020B0604020202020204"/>
              </a:rPr>
              <a:t>Ένα</a:t>
            </a:r>
            <a:r>
              <a:rPr sz="2000" b="1" spc="-45" dirty="0">
                <a:latin typeface="Arial" panose="020B0604020202020204"/>
                <a:cs typeface="Arial" panose="020B0604020202020204"/>
              </a:rPr>
              <a:t> </a:t>
            </a:r>
            <a:r>
              <a:rPr sz="2000" b="1" dirty="0">
                <a:latin typeface="Arial" panose="020B0604020202020204"/>
                <a:cs typeface="Arial" panose="020B0604020202020204"/>
              </a:rPr>
              <a:t>κέντρο</a:t>
            </a:r>
            <a:r>
              <a:rPr sz="2000" b="1" spc="-45" dirty="0">
                <a:latin typeface="Arial" panose="020B0604020202020204"/>
                <a:cs typeface="Arial" panose="020B0604020202020204"/>
              </a:rPr>
              <a:t> </a:t>
            </a:r>
            <a:r>
              <a:rPr sz="2000" b="1" dirty="0">
                <a:latin typeface="Arial" panose="020B0604020202020204"/>
                <a:cs typeface="Arial" panose="020B0604020202020204"/>
              </a:rPr>
              <a:t>ελέγχου</a:t>
            </a:r>
            <a:r>
              <a:rPr sz="2000" b="1" spc="-40" dirty="0">
                <a:latin typeface="Arial" panose="020B0604020202020204"/>
                <a:cs typeface="Arial" panose="020B0604020202020204"/>
              </a:rPr>
              <a:t> </a:t>
            </a:r>
            <a:r>
              <a:rPr sz="2000" b="1" dirty="0">
                <a:latin typeface="Arial" panose="020B0604020202020204"/>
                <a:cs typeface="Arial" panose="020B0604020202020204"/>
              </a:rPr>
              <a:t>δέχεται</a:t>
            </a:r>
            <a:r>
              <a:rPr sz="2000" b="1" spc="-40" dirty="0">
                <a:latin typeface="Arial" panose="020B0604020202020204"/>
                <a:cs typeface="Arial" panose="020B0604020202020204"/>
              </a:rPr>
              <a:t> </a:t>
            </a: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dirty="0">
                <a:latin typeface="Arial" panose="020B0604020202020204"/>
                <a:cs typeface="Arial" panose="020B0604020202020204"/>
              </a:rPr>
              <a:t>σήμα</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dirty="0">
                <a:latin typeface="Arial" panose="020B0604020202020204"/>
                <a:cs typeface="Arial" panose="020B0604020202020204"/>
              </a:rPr>
              <a:t>ιξωδομέτρου</a:t>
            </a:r>
            <a:r>
              <a:rPr sz="2000" b="1" spc="-40"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spc="-10" dirty="0">
                <a:latin typeface="Arial" panose="020B0604020202020204"/>
                <a:cs typeface="Arial" panose="020B0604020202020204"/>
              </a:rPr>
              <a:t>συγκρί- </a:t>
            </a:r>
            <a:r>
              <a:rPr sz="2000" b="1" dirty="0">
                <a:latin typeface="Arial" panose="020B0604020202020204"/>
                <a:cs typeface="Arial" panose="020B0604020202020204"/>
              </a:rPr>
              <a:t>νει</a:t>
            </a:r>
            <a:r>
              <a:rPr sz="2000" b="1" spc="-60" dirty="0">
                <a:latin typeface="Arial" panose="020B0604020202020204"/>
                <a:cs typeface="Arial" panose="020B0604020202020204"/>
              </a:rPr>
              <a:t> </a:t>
            </a:r>
            <a:r>
              <a:rPr sz="2000" b="1" dirty="0">
                <a:latin typeface="Arial" panose="020B0604020202020204"/>
                <a:cs typeface="Arial" panose="020B0604020202020204"/>
              </a:rPr>
              <a:t>συνεχώς</a:t>
            </a:r>
            <a:r>
              <a:rPr sz="2000" b="1" spc="-30" dirty="0">
                <a:latin typeface="Arial" panose="020B0604020202020204"/>
                <a:cs typeface="Arial" panose="020B0604020202020204"/>
              </a:rPr>
              <a:t> </a:t>
            </a:r>
            <a:r>
              <a:rPr sz="2000" b="1" dirty="0">
                <a:latin typeface="Arial" panose="020B0604020202020204"/>
                <a:cs typeface="Arial" panose="020B0604020202020204"/>
              </a:rPr>
              <a:t>με</a:t>
            </a:r>
            <a:r>
              <a:rPr sz="2000" b="1" spc="-50" dirty="0">
                <a:latin typeface="Arial" panose="020B0604020202020204"/>
                <a:cs typeface="Arial" panose="020B0604020202020204"/>
              </a:rPr>
              <a:t> </a:t>
            </a:r>
            <a:r>
              <a:rPr sz="2000" b="1" dirty="0">
                <a:latin typeface="Arial" panose="020B0604020202020204"/>
                <a:cs typeface="Arial" panose="020B0604020202020204"/>
              </a:rPr>
              <a:t>την</a:t>
            </a:r>
            <a:r>
              <a:rPr sz="2000" b="1" spc="-60" dirty="0">
                <a:latin typeface="Arial" panose="020B0604020202020204"/>
                <a:cs typeface="Arial" panose="020B0604020202020204"/>
              </a:rPr>
              <a:t> </a:t>
            </a:r>
            <a:r>
              <a:rPr sz="2000" b="1" dirty="0">
                <a:latin typeface="Arial" panose="020B0604020202020204"/>
                <a:cs typeface="Arial" panose="020B0604020202020204"/>
              </a:rPr>
              <a:t>προκαθορισμένη</a:t>
            </a:r>
            <a:r>
              <a:rPr sz="2000" b="1" spc="-30" dirty="0">
                <a:latin typeface="Arial" panose="020B0604020202020204"/>
                <a:cs typeface="Arial" panose="020B0604020202020204"/>
              </a:rPr>
              <a:t> </a:t>
            </a:r>
            <a:r>
              <a:rPr sz="2000" b="1" dirty="0">
                <a:latin typeface="Arial" panose="020B0604020202020204"/>
                <a:cs typeface="Arial" panose="020B0604020202020204"/>
              </a:rPr>
              <a:t>τιμή</a:t>
            </a:r>
            <a:r>
              <a:rPr sz="2000" b="1" spc="-35" dirty="0">
                <a:latin typeface="Arial" panose="020B0604020202020204"/>
                <a:cs typeface="Arial" panose="020B0604020202020204"/>
              </a:rPr>
              <a:t> </a:t>
            </a:r>
            <a:r>
              <a:rPr sz="2000" b="1" dirty="0">
                <a:latin typeface="Arial" panose="020B0604020202020204"/>
                <a:cs typeface="Arial" panose="020B0604020202020204"/>
              </a:rPr>
              <a:t>(set</a:t>
            </a:r>
            <a:r>
              <a:rPr sz="2000" b="1" spc="-25" dirty="0">
                <a:latin typeface="Arial" panose="020B0604020202020204"/>
                <a:cs typeface="Arial" panose="020B0604020202020204"/>
              </a:rPr>
              <a:t> </a:t>
            </a:r>
            <a:r>
              <a:rPr sz="2000" b="1" spc="-10" dirty="0">
                <a:latin typeface="Arial" panose="020B0604020202020204"/>
                <a:cs typeface="Arial" panose="020B0604020202020204"/>
              </a:rPr>
              <a:t>point).</a:t>
            </a:r>
            <a:endParaRPr sz="2000">
              <a:latin typeface="Arial" panose="020B0604020202020204"/>
              <a:cs typeface="Arial" panose="020B0604020202020204"/>
            </a:endParaRPr>
          </a:p>
          <a:p>
            <a:pPr marL="12700" marR="12700">
              <a:lnSpc>
                <a:spcPts val="2280"/>
              </a:lnSpc>
              <a:spcBef>
                <a:spcPts val="50"/>
              </a:spcBef>
            </a:pPr>
            <a:r>
              <a:rPr sz="2000" b="1" dirty="0">
                <a:latin typeface="Arial" panose="020B0604020202020204"/>
                <a:cs typeface="Arial" panose="020B0604020202020204"/>
              </a:rPr>
              <a:t>Όταν</a:t>
            </a:r>
            <a:r>
              <a:rPr sz="2000" b="1" spc="-50" dirty="0">
                <a:latin typeface="Arial" panose="020B0604020202020204"/>
                <a:cs typeface="Arial" panose="020B0604020202020204"/>
              </a:rPr>
              <a:t> </a:t>
            </a:r>
            <a:r>
              <a:rPr sz="2000" b="1" dirty="0">
                <a:latin typeface="Arial" panose="020B0604020202020204"/>
                <a:cs typeface="Arial" panose="020B0604020202020204"/>
              </a:rPr>
              <a:t>η</a:t>
            </a:r>
            <a:r>
              <a:rPr sz="2000" b="1" spc="-20" dirty="0">
                <a:latin typeface="Arial" panose="020B0604020202020204"/>
                <a:cs typeface="Arial" panose="020B0604020202020204"/>
              </a:rPr>
              <a:t> </a:t>
            </a:r>
            <a:r>
              <a:rPr sz="2000" b="1" dirty="0">
                <a:latin typeface="Arial" panose="020B0604020202020204"/>
                <a:cs typeface="Arial" panose="020B0604020202020204"/>
              </a:rPr>
              <a:t>καθορισμένη</a:t>
            </a:r>
            <a:r>
              <a:rPr sz="2000" b="1" spc="-20" dirty="0">
                <a:latin typeface="Arial" panose="020B0604020202020204"/>
                <a:cs typeface="Arial" panose="020B0604020202020204"/>
              </a:rPr>
              <a:t> </a:t>
            </a:r>
            <a:r>
              <a:rPr sz="2000" b="1" dirty="0">
                <a:latin typeface="Arial" panose="020B0604020202020204"/>
                <a:cs typeface="Arial" panose="020B0604020202020204"/>
              </a:rPr>
              <a:t>τιμή</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οι</a:t>
            </a:r>
            <a:r>
              <a:rPr sz="2000" b="1" spc="-35" dirty="0">
                <a:latin typeface="Arial" panose="020B0604020202020204"/>
                <a:cs typeface="Arial" panose="020B0604020202020204"/>
              </a:rPr>
              <a:t> </a:t>
            </a:r>
            <a:r>
              <a:rPr sz="2000" b="1" dirty="0">
                <a:latin typeface="Arial" panose="020B0604020202020204"/>
                <a:cs typeface="Arial" panose="020B0604020202020204"/>
              </a:rPr>
              <a:t>τιμές</a:t>
            </a:r>
            <a:r>
              <a:rPr sz="2000" b="1" spc="-30" dirty="0">
                <a:latin typeface="Arial" panose="020B0604020202020204"/>
                <a:cs typeface="Arial" panose="020B0604020202020204"/>
              </a:rPr>
              <a:t> </a:t>
            </a:r>
            <a:r>
              <a:rPr sz="2000" b="1" dirty="0">
                <a:latin typeface="Arial" panose="020B0604020202020204"/>
                <a:cs typeface="Arial" panose="020B0604020202020204"/>
              </a:rPr>
              <a:t>μέτρησης</a:t>
            </a:r>
            <a:r>
              <a:rPr sz="2000" b="1" spc="-30" dirty="0">
                <a:latin typeface="Arial" panose="020B0604020202020204"/>
                <a:cs typeface="Arial" panose="020B0604020202020204"/>
              </a:rPr>
              <a:t> </a:t>
            </a:r>
            <a:r>
              <a:rPr sz="2000" b="1" dirty="0">
                <a:latin typeface="Arial" panose="020B0604020202020204"/>
                <a:cs typeface="Arial" panose="020B0604020202020204"/>
              </a:rPr>
              <a:t>είναι</a:t>
            </a:r>
            <a:r>
              <a:rPr sz="2000" b="1" spc="-25" dirty="0">
                <a:latin typeface="Arial" panose="020B0604020202020204"/>
                <a:cs typeface="Arial" panose="020B0604020202020204"/>
              </a:rPr>
              <a:t> </a:t>
            </a:r>
            <a:r>
              <a:rPr sz="2000" b="1" dirty="0">
                <a:latin typeface="Arial" panose="020B0604020202020204"/>
                <a:cs typeface="Arial" panose="020B0604020202020204"/>
              </a:rPr>
              <a:t>ίδιες,</a:t>
            </a:r>
            <a:r>
              <a:rPr sz="2000" b="1" spc="-25" dirty="0">
                <a:latin typeface="Arial" panose="020B0604020202020204"/>
                <a:cs typeface="Arial" panose="020B0604020202020204"/>
              </a:rPr>
              <a:t> </a:t>
            </a:r>
            <a:r>
              <a:rPr sz="2000" b="1" dirty="0">
                <a:latin typeface="Arial" panose="020B0604020202020204"/>
                <a:cs typeface="Arial" panose="020B0604020202020204"/>
              </a:rPr>
              <a:t>δεν</a:t>
            </a:r>
            <a:r>
              <a:rPr sz="2000" b="1" spc="-45" dirty="0">
                <a:latin typeface="Arial" panose="020B0604020202020204"/>
                <a:cs typeface="Arial" panose="020B0604020202020204"/>
              </a:rPr>
              <a:t> </a:t>
            </a:r>
            <a:r>
              <a:rPr sz="2000" b="1" spc="-10" dirty="0">
                <a:latin typeface="Arial" panose="020B0604020202020204"/>
                <a:cs typeface="Arial" panose="020B0604020202020204"/>
              </a:rPr>
              <a:t>δίδεται </a:t>
            </a:r>
            <a:r>
              <a:rPr sz="2000" b="1" dirty="0">
                <a:latin typeface="Arial" panose="020B0604020202020204"/>
                <a:cs typeface="Arial" panose="020B0604020202020204"/>
              </a:rPr>
              <a:t>σήμα</a:t>
            </a:r>
            <a:r>
              <a:rPr sz="2000" b="1" spc="-30" dirty="0">
                <a:latin typeface="Arial" panose="020B0604020202020204"/>
                <a:cs typeface="Arial" panose="020B0604020202020204"/>
              </a:rPr>
              <a:t> </a:t>
            </a:r>
            <a:r>
              <a:rPr sz="2000" b="1" dirty="0">
                <a:latin typeface="Arial" panose="020B0604020202020204"/>
                <a:cs typeface="Arial" panose="020B0604020202020204"/>
              </a:rPr>
              <a:t>στη</a:t>
            </a:r>
            <a:r>
              <a:rPr sz="2000" b="1" spc="-1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15" dirty="0">
                <a:latin typeface="Arial" panose="020B0604020202020204"/>
                <a:cs typeface="Arial" panose="020B0604020202020204"/>
              </a:rPr>
              <a:t> </a:t>
            </a:r>
            <a:r>
              <a:rPr sz="2000" b="1" dirty="0">
                <a:latin typeface="Arial" panose="020B0604020202020204"/>
                <a:cs typeface="Arial" panose="020B0604020202020204"/>
              </a:rPr>
              <a:t>ελέγχου</a:t>
            </a:r>
            <a:r>
              <a:rPr sz="2000" b="1" spc="-20"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15" dirty="0">
                <a:latin typeface="Arial" panose="020B0604020202020204"/>
                <a:cs typeface="Arial" panose="020B0604020202020204"/>
              </a:rPr>
              <a:t> </a:t>
            </a:r>
            <a:r>
              <a:rPr sz="2000" b="1" dirty="0">
                <a:latin typeface="Arial" panose="020B0604020202020204"/>
                <a:cs typeface="Arial" panose="020B0604020202020204"/>
              </a:rPr>
              <a:t>θέση</a:t>
            </a:r>
            <a:r>
              <a:rPr sz="2000" b="1" spc="-15" dirty="0">
                <a:latin typeface="Arial" panose="020B0604020202020204"/>
                <a:cs typeface="Arial" panose="020B0604020202020204"/>
              </a:rPr>
              <a:t> </a:t>
            </a:r>
            <a:r>
              <a:rPr sz="2000" b="1" dirty="0">
                <a:latin typeface="Arial" panose="020B0604020202020204"/>
                <a:cs typeface="Arial" panose="020B0604020202020204"/>
              </a:rPr>
              <a:t>της</a:t>
            </a:r>
            <a:r>
              <a:rPr sz="2000" b="1" spc="-15" dirty="0">
                <a:latin typeface="Arial" panose="020B0604020202020204"/>
                <a:cs typeface="Arial" panose="020B0604020202020204"/>
              </a:rPr>
              <a:t> </a:t>
            </a:r>
            <a:r>
              <a:rPr sz="2000" b="1" dirty="0">
                <a:latin typeface="Arial" panose="020B0604020202020204"/>
                <a:cs typeface="Arial" panose="020B0604020202020204"/>
              </a:rPr>
              <a:t>τριοδικής</a:t>
            </a:r>
            <a:r>
              <a:rPr sz="2000" b="1" spc="-15" dirty="0">
                <a:latin typeface="Arial" panose="020B0604020202020204"/>
                <a:cs typeface="Arial" panose="020B0604020202020204"/>
              </a:rPr>
              <a:t> </a:t>
            </a:r>
            <a:r>
              <a:rPr sz="2000" b="1" spc="-10" dirty="0">
                <a:latin typeface="Arial" panose="020B0604020202020204"/>
                <a:cs typeface="Arial" panose="020B0604020202020204"/>
              </a:rPr>
              <a:t>βαλβίδας </a:t>
            </a:r>
            <a:r>
              <a:rPr sz="2000" b="1" dirty="0">
                <a:latin typeface="Arial" panose="020B0604020202020204"/>
                <a:cs typeface="Arial" panose="020B0604020202020204"/>
              </a:rPr>
              <a:t>παραμένει</a:t>
            </a:r>
            <a:r>
              <a:rPr sz="2000" b="1" spc="-60" dirty="0">
                <a:latin typeface="Arial" panose="020B0604020202020204"/>
                <a:cs typeface="Arial" panose="020B0604020202020204"/>
              </a:rPr>
              <a:t> </a:t>
            </a:r>
            <a:r>
              <a:rPr sz="2000" b="1" dirty="0">
                <a:latin typeface="Arial" panose="020B0604020202020204"/>
                <a:cs typeface="Arial" panose="020B0604020202020204"/>
              </a:rPr>
              <a:t>ίδια.</a:t>
            </a:r>
            <a:r>
              <a:rPr sz="2000" b="1" spc="-60" dirty="0">
                <a:latin typeface="Arial" panose="020B0604020202020204"/>
                <a:cs typeface="Arial" panose="020B0604020202020204"/>
              </a:rPr>
              <a:t> </a:t>
            </a:r>
            <a:r>
              <a:rPr sz="2000" b="1" dirty="0">
                <a:latin typeface="Arial" panose="020B0604020202020204"/>
                <a:cs typeface="Arial" panose="020B0604020202020204"/>
              </a:rPr>
              <a:t>Όταν</a:t>
            </a:r>
            <a:r>
              <a:rPr sz="2000" b="1" spc="-65" dirty="0">
                <a:latin typeface="Arial" panose="020B0604020202020204"/>
                <a:cs typeface="Arial" panose="020B0604020202020204"/>
              </a:rPr>
              <a:t> </a:t>
            </a:r>
            <a:r>
              <a:rPr sz="2000" b="1" dirty="0">
                <a:latin typeface="Arial" panose="020B0604020202020204"/>
                <a:cs typeface="Arial" panose="020B0604020202020204"/>
              </a:rPr>
              <a:t>αυξάνεται</a:t>
            </a:r>
            <a:r>
              <a:rPr sz="2000" b="1" spc="-60" dirty="0">
                <a:latin typeface="Arial" panose="020B0604020202020204"/>
                <a:cs typeface="Arial" panose="020B0604020202020204"/>
              </a:rPr>
              <a:t> </a:t>
            </a: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dirty="0">
                <a:latin typeface="Arial" panose="020B0604020202020204"/>
                <a:cs typeface="Arial" panose="020B0604020202020204"/>
              </a:rPr>
              <a:t>μετρούμενη</a:t>
            </a:r>
            <a:r>
              <a:rPr sz="2000" b="1" spc="-45" dirty="0">
                <a:latin typeface="Arial" panose="020B0604020202020204"/>
                <a:cs typeface="Arial" panose="020B0604020202020204"/>
              </a:rPr>
              <a:t> </a:t>
            </a:r>
            <a:r>
              <a:rPr sz="2000" b="1" dirty="0">
                <a:latin typeface="Arial" panose="020B0604020202020204"/>
                <a:cs typeface="Arial" panose="020B0604020202020204"/>
              </a:rPr>
              <a:t>τιμή</a:t>
            </a:r>
            <a:r>
              <a:rPr sz="2000" b="1" spc="-55" dirty="0">
                <a:latin typeface="Arial" panose="020B0604020202020204"/>
                <a:cs typeface="Arial" panose="020B0604020202020204"/>
              </a:rPr>
              <a:t> </a:t>
            </a:r>
            <a:r>
              <a:rPr sz="2000" b="1" dirty="0">
                <a:latin typeface="Arial" panose="020B0604020202020204"/>
                <a:cs typeface="Arial" panose="020B0604020202020204"/>
              </a:rPr>
              <a:t>ιξώδους,</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spc="-20" dirty="0">
                <a:latin typeface="Arial" panose="020B0604020202020204"/>
                <a:cs typeface="Arial" panose="020B0604020202020204"/>
              </a:rPr>
              <a:t>σήμα </a:t>
            </a:r>
            <a:r>
              <a:rPr sz="2000" b="1" dirty="0">
                <a:latin typeface="Arial" panose="020B0604020202020204"/>
                <a:cs typeface="Arial" panose="020B0604020202020204"/>
              </a:rPr>
              <a:t>εξόδου</a:t>
            </a:r>
            <a:r>
              <a:rPr sz="2000" b="1" spc="-45" dirty="0">
                <a:latin typeface="Arial" panose="020B0604020202020204"/>
                <a:cs typeface="Arial" panose="020B0604020202020204"/>
              </a:rPr>
              <a:t> </a:t>
            </a:r>
            <a:r>
              <a:rPr sz="2000" b="1" dirty="0">
                <a:latin typeface="Arial" panose="020B0604020202020204"/>
                <a:cs typeface="Arial" panose="020B0604020202020204"/>
              </a:rPr>
              <a:t>ανοίγει</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3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30" dirty="0">
                <a:latin typeface="Arial" panose="020B0604020202020204"/>
                <a:cs typeface="Arial" panose="020B0604020202020204"/>
              </a:rPr>
              <a:t> </a:t>
            </a:r>
            <a:r>
              <a:rPr sz="2000" b="1" dirty="0">
                <a:latin typeface="Arial" panose="020B0604020202020204"/>
                <a:cs typeface="Arial" panose="020B0604020202020204"/>
              </a:rPr>
              <a:t>ελέγχου</a:t>
            </a:r>
            <a:r>
              <a:rPr sz="2000" b="1" spc="-35" dirty="0">
                <a:latin typeface="Arial" panose="020B0604020202020204"/>
                <a:cs typeface="Arial" panose="020B0604020202020204"/>
              </a:rPr>
              <a:t> </a:t>
            </a:r>
            <a:r>
              <a:rPr sz="2000" b="1" dirty="0">
                <a:latin typeface="Arial" panose="020B0604020202020204"/>
                <a:cs typeface="Arial" panose="020B0604020202020204"/>
              </a:rPr>
              <a:t>στην</a:t>
            </a:r>
            <a:r>
              <a:rPr sz="2000" b="1" spc="-45" dirty="0">
                <a:latin typeface="Arial" panose="020B0604020202020204"/>
                <a:cs typeface="Arial" panose="020B0604020202020204"/>
              </a:rPr>
              <a:t> </a:t>
            </a:r>
            <a:r>
              <a:rPr sz="2000" b="1" dirty="0">
                <a:latin typeface="Arial" panose="020B0604020202020204"/>
                <a:cs typeface="Arial" panose="020B0604020202020204"/>
              </a:rPr>
              <a:t>πλευρά</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35" dirty="0">
                <a:latin typeface="Arial" panose="020B0604020202020204"/>
                <a:cs typeface="Arial" panose="020B0604020202020204"/>
              </a:rPr>
              <a:t> </a:t>
            </a:r>
            <a:r>
              <a:rPr sz="2000" b="1" dirty="0">
                <a:latin typeface="Arial" panose="020B0604020202020204"/>
                <a:cs typeface="Arial" panose="020B0604020202020204"/>
              </a:rPr>
              <a:t>ατμού</a:t>
            </a:r>
            <a:r>
              <a:rPr sz="2000" b="1" spc="-35" dirty="0">
                <a:latin typeface="Arial" panose="020B0604020202020204"/>
                <a:cs typeface="Arial" panose="020B0604020202020204"/>
              </a:rPr>
              <a:t> </a:t>
            </a:r>
            <a:r>
              <a:rPr sz="2000" b="1" dirty="0">
                <a:latin typeface="Arial" panose="020B0604020202020204"/>
                <a:cs typeface="Arial" panose="020B0604020202020204"/>
              </a:rPr>
              <a:t>έτσι</a:t>
            </a:r>
            <a:r>
              <a:rPr sz="2000" b="1" spc="-30" dirty="0">
                <a:latin typeface="Arial" panose="020B0604020202020204"/>
                <a:cs typeface="Arial" panose="020B0604020202020204"/>
              </a:rPr>
              <a:t> </a:t>
            </a:r>
            <a:r>
              <a:rPr sz="2000" b="1" spc="-20" dirty="0">
                <a:latin typeface="Arial" panose="020B0604020202020204"/>
                <a:cs typeface="Arial" panose="020B0604020202020204"/>
              </a:rPr>
              <a:t>ώστε </a:t>
            </a:r>
            <a:r>
              <a:rPr sz="2000" b="1" dirty="0">
                <a:latin typeface="Arial" panose="020B0604020202020204"/>
                <a:cs typeface="Arial" panose="020B0604020202020204"/>
              </a:rPr>
              <a:t>να</a:t>
            </a:r>
            <a:r>
              <a:rPr sz="2000" b="1" spc="-50" dirty="0">
                <a:latin typeface="Arial" panose="020B0604020202020204"/>
                <a:cs typeface="Arial" panose="020B0604020202020204"/>
              </a:rPr>
              <a:t> </a:t>
            </a:r>
            <a:r>
              <a:rPr sz="2000" b="1" spc="-10" dirty="0">
                <a:latin typeface="Arial" panose="020B0604020202020204"/>
                <a:cs typeface="Arial" panose="020B0604020202020204"/>
              </a:rPr>
              <a:t>τροφοδοτείται</a:t>
            </a:r>
            <a:r>
              <a:rPr sz="2000" b="1" spc="-60" dirty="0">
                <a:latin typeface="Arial" panose="020B0604020202020204"/>
                <a:cs typeface="Arial" panose="020B0604020202020204"/>
              </a:rPr>
              <a:t> </a:t>
            </a:r>
            <a:r>
              <a:rPr sz="2000" b="1" dirty="0">
                <a:latin typeface="Arial" panose="020B0604020202020204"/>
                <a:cs typeface="Arial" panose="020B0604020202020204"/>
              </a:rPr>
              <a:t>περισσότερο</a:t>
            </a:r>
            <a:r>
              <a:rPr sz="2000" b="1" spc="-45" dirty="0">
                <a:latin typeface="Arial" panose="020B0604020202020204"/>
                <a:cs typeface="Arial" panose="020B0604020202020204"/>
              </a:rPr>
              <a:t> </a:t>
            </a:r>
            <a:r>
              <a:rPr sz="2000" b="1" dirty="0">
                <a:latin typeface="Arial" panose="020B0604020202020204"/>
                <a:cs typeface="Arial" panose="020B0604020202020204"/>
              </a:rPr>
              <a:t>ατμός</a:t>
            </a:r>
            <a:r>
              <a:rPr sz="2000" b="1" spc="-55"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dirty="0">
                <a:latin typeface="Arial" panose="020B0604020202020204"/>
                <a:cs typeface="Arial" panose="020B0604020202020204"/>
              </a:rPr>
              <a:t>ιξώδες</a:t>
            </a:r>
            <a:r>
              <a:rPr sz="2000" b="1" spc="-45" dirty="0">
                <a:latin typeface="Arial" panose="020B0604020202020204"/>
                <a:cs typeface="Arial" panose="020B0604020202020204"/>
              </a:rPr>
              <a:t> </a:t>
            </a:r>
            <a:r>
              <a:rPr sz="2000" b="1" dirty="0">
                <a:latin typeface="Arial" panose="020B0604020202020204"/>
                <a:cs typeface="Arial" panose="020B0604020202020204"/>
              </a:rPr>
              <a:t>να</a:t>
            </a:r>
            <a:r>
              <a:rPr sz="2000" b="1" spc="-50" dirty="0">
                <a:latin typeface="Arial" panose="020B0604020202020204"/>
                <a:cs typeface="Arial" panose="020B0604020202020204"/>
              </a:rPr>
              <a:t> </a:t>
            </a:r>
            <a:r>
              <a:rPr sz="2000" b="1" dirty="0">
                <a:latin typeface="Arial" panose="020B0604020202020204"/>
                <a:cs typeface="Arial" panose="020B0604020202020204"/>
              </a:rPr>
              <a:t>μπορεί</a:t>
            </a:r>
            <a:r>
              <a:rPr sz="2000" b="1" spc="-55" dirty="0">
                <a:latin typeface="Arial" panose="020B0604020202020204"/>
                <a:cs typeface="Arial" panose="020B0604020202020204"/>
              </a:rPr>
              <a:t> </a:t>
            </a:r>
            <a:r>
              <a:rPr sz="2000" b="1" spc="-25" dirty="0">
                <a:latin typeface="Arial" panose="020B0604020202020204"/>
                <a:cs typeface="Arial" panose="020B0604020202020204"/>
              </a:rPr>
              <a:t>να </a:t>
            </a:r>
            <a:r>
              <a:rPr sz="2000" b="1" dirty="0">
                <a:latin typeface="Arial" panose="020B0604020202020204"/>
                <a:cs typeface="Arial" panose="020B0604020202020204"/>
              </a:rPr>
              <a:t>μειωθεί.</a:t>
            </a:r>
            <a:r>
              <a:rPr sz="2000" b="1" spc="-90" dirty="0">
                <a:latin typeface="Arial" panose="020B0604020202020204"/>
                <a:cs typeface="Arial" panose="020B0604020202020204"/>
              </a:rPr>
              <a:t> </a:t>
            </a:r>
            <a:r>
              <a:rPr sz="2000" b="1" dirty="0">
                <a:latin typeface="Arial" panose="020B0604020202020204"/>
                <a:cs typeface="Arial" panose="020B0604020202020204"/>
              </a:rPr>
              <a:t>Είναι</a:t>
            </a:r>
            <a:r>
              <a:rPr sz="2000" b="1" spc="-65" dirty="0">
                <a:latin typeface="Arial" panose="020B0604020202020204"/>
                <a:cs typeface="Arial" panose="020B0604020202020204"/>
              </a:rPr>
              <a:t> </a:t>
            </a:r>
            <a:r>
              <a:rPr sz="2000" b="1" dirty="0">
                <a:latin typeface="Arial" panose="020B0604020202020204"/>
                <a:cs typeface="Arial" panose="020B0604020202020204"/>
              </a:rPr>
              <a:t>σημαντικό</a:t>
            </a:r>
            <a:r>
              <a:rPr sz="2000" b="1" spc="-70" dirty="0">
                <a:latin typeface="Arial" panose="020B0604020202020204"/>
                <a:cs typeface="Arial" panose="020B0604020202020204"/>
              </a:rPr>
              <a:t> </a:t>
            </a:r>
            <a:r>
              <a:rPr sz="2000" b="1" dirty="0">
                <a:latin typeface="Arial" panose="020B0604020202020204"/>
                <a:cs typeface="Arial" panose="020B0604020202020204"/>
              </a:rPr>
              <a:t>να</a:t>
            </a:r>
            <a:r>
              <a:rPr sz="2000" b="1" spc="-70" dirty="0">
                <a:latin typeface="Arial" panose="020B0604020202020204"/>
                <a:cs typeface="Arial" panose="020B0604020202020204"/>
              </a:rPr>
              <a:t> </a:t>
            </a:r>
            <a:r>
              <a:rPr sz="2000" b="1" dirty="0">
                <a:latin typeface="Arial" panose="020B0604020202020204"/>
                <a:cs typeface="Arial" panose="020B0604020202020204"/>
              </a:rPr>
              <a:t>υπάρχει</a:t>
            </a:r>
            <a:r>
              <a:rPr sz="2000" b="1" spc="-75" dirty="0">
                <a:latin typeface="Arial" panose="020B0604020202020204"/>
                <a:cs typeface="Arial" panose="020B0604020202020204"/>
              </a:rPr>
              <a:t> </a:t>
            </a:r>
            <a:r>
              <a:rPr sz="2000" b="1" dirty="0">
                <a:latin typeface="Arial" panose="020B0604020202020204"/>
                <a:cs typeface="Arial" panose="020B0604020202020204"/>
              </a:rPr>
              <a:t>καλύτερος</a:t>
            </a:r>
            <a:r>
              <a:rPr sz="2000" b="1" spc="-60" dirty="0">
                <a:latin typeface="Arial" panose="020B0604020202020204"/>
                <a:cs typeface="Arial" panose="020B0604020202020204"/>
              </a:rPr>
              <a:t> </a:t>
            </a:r>
            <a:r>
              <a:rPr sz="2000" b="1" dirty="0">
                <a:latin typeface="Arial" panose="020B0604020202020204"/>
                <a:cs typeface="Arial" panose="020B0604020202020204"/>
              </a:rPr>
              <a:t>βαθμός</a:t>
            </a:r>
            <a:r>
              <a:rPr sz="2000" b="1" spc="-70" dirty="0">
                <a:latin typeface="Arial" panose="020B0604020202020204"/>
                <a:cs typeface="Arial" panose="020B0604020202020204"/>
              </a:rPr>
              <a:t> </a:t>
            </a:r>
            <a:r>
              <a:rPr sz="2000" b="1" spc="-10" dirty="0">
                <a:latin typeface="Arial" panose="020B0604020202020204"/>
                <a:cs typeface="Arial" panose="020B0604020202020204"/>
              </a:rPr>
              <a:t>καυσίμου πλοίων</a:t>
            </a:r>
            <a:r>
              <a:rPr sz="2000" b="1" spc="-65" dirty="0">
                <a:latin typeface="Arial" panose="020B0604020202020204"/>
                <a:cs typeface="Arial" panose="020B0604020202020204"/>
              </a:rPr>
              <a:t> </a:t>
            </a:r>
            <a:r>
              <a:rPr sz="2000" b="1" dirty="0">
                <a:latin typeface="Arial" panose="020B0604020202020204"/>
                <a:cs typeface="Arial" panose="020B0604020202020204"/>
              </a:rPr>
              <a:t>με</a:t>
            </a:r>
            <a:r>
              <a:rPr sz="2000" b="1" spc="-20" dirty="0">
                <a:latin typeface="Arial" panose="020B0604020202020204"/>
                <a:cs typeface="Arial" panose="020B0604020202020204"/>
              </a:rPr>
              <a:t> </a:t>
            </a:r>
            <a:r>
              <a:rPr sz="2000" b="1" spc="-10" dirty="0">
                <a:latin typeface="Arial" panose="020B0604020202020204"/>
                <a:cs typeface="Arial" panose="020B0604020202020204"/>
              </a:rPr>
              <a:t>κατάλληλο</a:t>
            </a:r>
            <a:r>
              <a:rPr sz="2000" b="1" spc="-30" dirty="0">
                <a:latin typeface="Arial" panose="020B0604020202020204"/>
                <a:cs typeface="Arial" panose="020B0604020202020204"/>
              </a:rPr>
              <a:t> </a:t>
            </a:r>
            <a:r>
              <a:rPr sz="2000" b="1" dirty="0">
                <a:latin typeface="Arial" panose="020B0604020202020204"/>
                <a:cs typeface="Arial" panose="020B0604020202020204"/>
              </a:rPr>
              <a:t>δείκτη</a:t>
            </a:r>
            <a:r>
              <a:rPr sz="2000" b="1" spc="-20" dirty="0">
                <a:latin typeface="Arial" panose="020B0604020202020204"/>
                <a:cs typeface="Arial" panose="020B0604020202020204"/>
              </a:rPr>
              <a:t> </a:t>
            </a:r>
            <a:r>
              <a:rPr sz="2000" b="1" dirty="0">
                <a:latin typeface="Arial" panose="020B0604020202020204"/>
                <a:cs typeface="Arial" panose="020B0604020202020204"/>
              </a:rPr>
              <a:t>ιξώδους</a:t>
            </a:r>
            <a:r>
              <a:rPr sz="2000" b="1" spc="-35" dirty="0">
                <a:latin typeface="Arial" panose="020B0604020202020204"/>
                <a:cs typeface="Arial" panose="020B0604020202020204"/>
              </a:rPr>
              <a:t> </a:t>
            </a:r>
            <a:r>
              <a:rPr sz="2000" b="1" dirty="0">
                <a:latin typeface="Arial" panose="020B0604020202020204"/>
                <a:cs typeface="Arial" panose="020B0604020202020204"/>
              </a:rPr>
              <a:t>για</a:t>
            </a:r>
            <a:r>
              <a:rPr sz="2000" b="1" spc="-20" dirty="0">
                <a:latin typeface="Arial" panose="020B0604020202020204"/>
                <a:cs typeface="Arial" panose="020B0604020202020204"/>
              </a:rPr>
              <a:t> </a:t>
            </a:r>
            <a:r>
              <a:rPr sz="2000" b="1" dirty="0">
                <a:latin typeface="Arial" panose="020B0604020202020204"/>
                <a:cs typeface="Arial" panose="020B0604020202020204"/>
              </a:rPr>
              <a:t>τη</a:t>
            </a:r>
            <a:r>
              <a:rPr sz="2000" b="1" spc="-30" dirty="0">
                <a:latin typeface="Arial" panose="020B0604020202020204"/>
                <a:cs typeface="Arial" panose="020B0604020202020204"/>
              </a:rPr>
              <a:t> </a:t>
            </a:r>
            <a:r>
              <a:rPr sz="2000" b="1" dirty="0">
                <a:latin typeface="Arial" panose="020B0604020202020204"/>
                <a:cs typeface="Arial" panose="020B0604020202020204"/>
              </a:rPr>
              <a:t>διατήρηση</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spc="-10" dirty="0">
                <a:latin typeface="Arial" panose="020B0604020202020204"/>
                <a:cs typeface="Arial" panose="020B0604020202020204"/>
              </a:rPr>
              <a:t>σωστής</a:t>
            </a:r>
            <a:endParaRPr sz="2000">
              <a:latin typeface="Arial" panose="020B0604020202020204"/>
              <a:cs typeface="Arial" panose="020B0604020202020204"/>
            </a:endParaRPr>
          </a:p>
          <a:p>
            <a:pPr marL="12700" marR="78105">
              <a:lnSpc>
                <a:spcPts val="2270"/>
              </a:lnSpc>
              <a:spcBef>
                <a:spcPts val="5"/>
              </a:spcBef>
            </a:pPr>
            <a:r>
              <a:rPr sz="2000" b="1" dirty="0">
                <a:latin typeface="Arial" panose="020B0604020202020204"/>
                <a:cs typeface="Arial" panose="020B0604020202020204"/>
              </a:rPr>
              <a:t>απόδοσης</a:t>
            </a:r>
            <a:r>
              <a:rPr sz="2000" b="1" spc="-50"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dirty="0">
                <a:latin typeface="Arial" panose="020B0604020202020204"/>
                <a:cs typeface="Arial" panose="020B0604020202020204"/>
              </a:rPr>
              <a:t>κινητήρα</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τη</a:t>
            </a:r>
            <a:r>
              <a:rPr sz="2000" b="1" spc="-35" dirty="0">
                <a:latin typeface="Arial" panose="020B0604020202020204"/>
                <a:cs typeface="Arial" panose="020B0604020202020204"/>
              </a:rPr>
              <a:t> </a:t>
            </a:r>
            <a:r>
              <a:rPr sz="2000" b="1" dirty="0">
                <a:latin typeface="Arial" panose="020B0604020202020204"/>
                <a:cs typeface="Arial" panose="020B0604020202020204"/>
              </a:rPr>
              <a:t>μείωση</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dirty="0">
                <a:latin typeface="Arial" panose="020B0604020202020204"/>
                <a:cs typeface="Arial" panose="020B0604020202020204"/>
              </a:rPr>
              <a:t>φθοράς</a:t>
            </a:r>
            <a:r>
              <a:rPr sz="2000" b="1" spc="-45" dirty="0">
                <a:latin typeface="Arial" panose="020B0604020202020204"/>
                <a:cs typeface="Arial" panose="020B0604020202020204"/>
              </a:rPr>
              <a:t> </a:t>
            </a:r>
            <a:r>
              <a:rPr sz="2000" b="1" dirty="0">
                <a:latin typeface="Arial" panose="020B0604020202020204"/>
                <a:cs typeface="Arial" panose="020B0604020202020204"/>
              </a:rPr>
              <a:t>των</a:t>
            </a:r>
            <a:r>
              <a:rPr sz="2000" b="1" spc="-60" dirty="0">
                <a:latin typeface="Arial" panose="020B0604020202020204"/>
                <a:cs typeface="Arial" panose="020B0604020202020204"/>
              </a:rPr>
              <a:t> </a:t>
            </a:r>
            <a:r>
              <a:rPr sz="2000" b="1" spc="-10" dirty="0">
                <a:latin typeface="Arial" panose="020B0604020202020204"/>
                <a:cs typeface="Arial" panose="020B0604020202020204"/>
              </a:rPr>
              <a:t>εξαρτημάτων </a:t>
            </a:r>
            <a:r>
              <a:rPr sz="2000" b="1" dirty="0">
                <a:latin typeface="Arial" panose="020B0604020202020204"/>
                <a:cs typeface="Arial" panose="020B0604020202020204"/>
              </a:rPr>
              <a:t>έγχυσης</a:t>
            </a:r>
            <a:r>
              <a:rPr sz="2000" b="1" spc="25" dirty="0">
                <a:latin typeface="Arial" panose="020B0604020202020204"/>
                <a:cs typeface="Arial" panose="020B0604020202020204"/>
              </a:rPr>
              <a:t> </a:t>
            </a:r>
            <a:r>
              <a:rPr sz="2000" b="1" spc="-10" dirty="0">
                <a:latin typeface="Arial" panose="020B0604020202020204"/>
                <a:cs typeface="Arial" panose="020B0604020202020204"/>
              </a:rPr>
              <a:t>καυσίμου.</a:t>
            </a:r>
            <a:endParaRPr sz="2000">
              <a:latin typeface="Arial" panose="020B0604020202020204"/>
              <a:cs typeface="Arial" panose="020B0604020202020204"/>
            </a:endParaRPr>
          </a:p>
          <a:p>
            <a:pPr marL="12700" marR="88900">
              <a:lnSpc>
                <a:spcPts val="2280"/>
              </a:lnSpc>
              <a:spcBef>
                <a:spcPts val="1195"/>
              </a:spcBef>
            </a:pP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dirty="0">
                <a:latin typeface="Arial" panose="020B0604020202020204"/>
                <a:cs typeface="Arial" panose="020B0604020202020204"/>
              </a:rPr>
              <a:t>τρίοδος</a:t>
            </a:r>
            <a:r>
              <a:rPr sz="2000" b="1" spc="-3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25" dirty="0">
                <a:latin typeface="Arial" panose="020B0604020202020204"/>
                <a:cs typeface="Arial" panose="020B0604020202020204"/>
              </a:rPr>
              <a:t> </a:t>
            </a:r>
            <a:r>
              <a:rPr sz="2000" b="1" dirty="0">
                <a:latin typeface="Arial" panose="020B0604020202020204"/>
                <a:cs typeface="Arial" panose="020B0604020202020204"/>
              </a:rPr>
              <a:t>έχει</a:t>
            </a:r>
            <a:r>
              <a:rPr sz="2000" b="1" spc="-35" dirty="0">
                <a:latin typeface="Arial" panose="020B0604020202020204"/>
                <a:cs typeface="Arial" panose="020B0604020202020204"/>
              </a:rPr>
              <a:t> </a:t>
            </a:r>
            <a:r>
              <a:rPr sz="2000" b="1" dirty="0">
                <a:latin typeface="Arial" panose="020B0604020202020204"/>
                <a:cs typeface="Arial" panose="020B0604020202020204"/>
              </a:rPr>
              <a:t>μία</a:t>
            </a:r>
            <a:r>
              <a:rPr sz="2000" b="1" spc="-25" dirty="0">
                <a:latin typeface="Arial" panose="020B0604020202020204"/>
                <a:cs typeface="Arial" panose="020B0604020202020204"/>
              </a:rPr>
              <a:t> </a:t>
            </a:r>
            <a:r>
              <a:rPr sz="2000" b="1" dirty="0">
                <a:latin typeface="Arial" panose="020B0604020202020204"/>
                <a:cs typeface="Arial" panose="020B0604020202020204"/>
              </a:rPr>
              <a:t>είσοδο</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δύό</a:t>
            </a:r>
            <a:r>
              <a:rPr sz="2000" b="1" spc="-25" dirty="0">
                <a:latin typeface="Arial" panose="020B0604020202020204"/>
                <a:cs typeface="Arial" panose="020B0604020202020204"/>
              </a:rPr>
              <a:t> </a:t>
            </a:r>
            <a:r>
              <a:rPr sz="2000" b="1" dirty="0">
                <a:latin typeface="Arial" panose="020B0604020202020204"/>
                <a:cs typeface="Arial" panose="020B0604020202020204"/>
              </a:rPr>
              <a:t>εξόδους,</a:t>
            </a:r>
            <a:r>
              <a:rPr sz="2000" b="1" spc="-40" dirty="0">
                <a:latin typeface="Arial" panose="020B0604020202020204"/>
                <a:cs typeface="Arial" panose="020B0604020202020204"/>
              </a:rPr>
              <a:t> </a:t>
            </a:r>
            <a:r>
              <a:rPr sz="2000" b="1" dirty="0">
                <a:latin typeface="Arial" panose="020B0604020202020204"/>
                <a:cs typeface="Arial" panose="020B0604020202020204"/>
              </a:rPr>
              <a:t>εκ</a:t>
            </a:r>
            <a:r>
              <a:rPr sz="2000" b="1" spc="-30" dirty="0">
                <a:latin typeface="Arial" panose="020B0604020202020204"/>
                <a:cs typeface="Arial" panose="020B0604020202020204"/>
              </a:rPr>
              <a:t> </a:t>
            </a:r>
            <a:r>
              <a:rPr sz="2000" b="1" dirty="0">
                <a:latin typeface="Arial" panose="020B0604020202020204"/>
                <a:cs typeface="Arial" panose="020B0604020202020204"/>
              </a:rPr>
              <a:t>των</a:t>
            </a:r>
            <a:r>
              <a:rPr sz="2000" b="1" spc="-55" dirty="0">
                <a:latin typeface="Arial" panose="020B0604020202020204"/>
                <a:cs typeface="Arial" panose="020B0604020202020204"/>
              </a:rPr>
              <a:t> </a:t>
            </a:r>
            <a:r>
              <a:rPr sz="2000" b="1" spc="-10" dirty="0">
                <a:latin typeface="Arial" panose="020B0604020202020204"/>
                <a:cs typeface="Arial" panose="020B0604020202020204"/>
              </a:rPr>
              <a:t>οποίων</a:t>
            </a:r>
            <a:r>
              <a:rPr sz="2000" b="1" spc="-55" dirty="0">
                <a:latin typeface="Arial" panose="020B0604020202020204"/>
                <a:cs typeface="Arial" panose="020B0604020202020204"/>
              </a:rPr>
              <a:t> </a:t>
            </a:r>
            <a:r>
              <a:rPr sz="2000" b="1" spc="-50" dirty="0">
                <a:latin typeface="Arial" panose="020B0604020202020204"/>
                <a:cs typeface="Arial" panose="020B0604020202020204"/>
              </a:rPr>
              <a:t>η </a:t>
            </a:r>
            <a:r>
              <a:rPr sz="2000" b="1" dirty="0">
                <a:latin typeface="Arial" panose="020B0604020202020204"/>
                <a:cs typeface="Arial" panose="020B0604020202020204"/>
              </a:rPr>
              <a:t>μία</a:t>
            </a:r>
            <a:r>
              <a:rPr sz="2000" b="1" spc="-45" dirty="0">
                <a:latin typeface="Arial" panose="020B0604020202020204"/>
                <a:cs typeface="Arial" panose="020B0604020202020204"/>
              </a:rPr>
              <a:t> </a:t>
            </a:r>
            <a:r>
              <a:rPr sz="2000" b="1" dirty="0">
                <a:latin typeface="Arial" panose="020B0604020202020204"/>
                <a:cs typeface="Arial" panose="020B0604020202020204"/>
              </a:rPr>
              <a:t>οδηγεί</a:t>
            </a:r>
            <a:r>
              <a:rPr sz="2000" b="1" spc="-45" dirty="0">
                <a:latin typeface="Arial" panose="020B0604020202020204"/>
                <a:cs typeface="Arial" panose="020B0604020202020204"/>
              </a:rPr>
              <a:t> </a:t>
            </a: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dirty="0">
                <a:latin typeface="Arial" panose="020B0604020202020204"/>
                <a:cs typeface="Arial" panose="020B0604020202020204"/>
              </a:rPr>
              <a:t>θερμαντήρα</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άλλη</a:t>
            </a:r>
            <a:r>
              <a:rPr sz="2000" b="1" spc="-35" dirty="0">
                <a:latin typeface="Arial" panose="020B0604020202020204"/>
                <a:cs typeface="Arial" panose="020B0604020202020204"/>
              </a:rPr>
              <a:t> </a:t>
            </a:r>
            <a:r>
              <a:rPr sz="2000" b="1" dirty="0">
                <a:latin typeface="Arial" panose="020B0604020202020204"/>
                <a:cs typeface="Arial" panose="020B0604020202020204"/>
              </a:rPr>
              <a:t>τον</a:t>
            </a:r>
            <a:r>
              <a:rPr sz="2000" b="1" spc="-55" dirty="0">
                <a:latin typeface="Arial" panose="020B0604020202020204"/>
                <a:cs typeface="Arial" panose="020B0604020202020204"/>
              </a:rPr>
              <a:t> </a:t>
            </a:r>
            <a:r>
              <a:rPr sz="2000" b="1" spc="-10" dirty="0">
                <a:latin typeface="Arial" panose="020B0604020202020204"/>
                <a:cs typeface="Arial" panose="020B0604020202020204"/>
              </a:rPr>
              <a:t>παρακάμπτει.</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15900" y="1151889"/>
            <a:ext cx="8784590" cy="5400040"/>
          </a:xfrm>
          <a:prstGeom prst="rect">
            <a:avLst/>
          </a:prstGeom>
        </p:spPr>
      </p:pic>
      <p:sp>
        <p:nvSpPr>
          <p:cNvPr id="3" name="object 3"/>
          <p:cNvSpPr/>
          <p:nvPr/>
        </p:nvSpPr>
        <p:spPr>
          <a:xfrm>
            <a:off x="285750" y="0"/>
            <a:ext cx="8572500" cy="707390"/>
          </a:xfrm>
          <a:custGeom>
            <a:avLst/>
            <a:gdLst/>
            <a:ahLst/>
            <a:cxnLst/>
            <a:rect l="l" t="t" r="r" b="b"/>
            <a:pathLst>
              <a:path w="8572500" h="707390">
                <a:moveTo>
                  <a:pt x="8572500" y="0"/>
                </a:moveTo>
                <a:lnTo>
                  <a:pt x="0" y="0"/>
                </a:lnTo>
                <a:lnTo>
                  <a:pt x="0" y="707389"/>
                </a:lnTo>
                <a:lnTo>
                  <a:pt x="8572500" y="707389"/>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666750" y="153670"/>
            <a:ext cx="7191398" cy="382156"/>
          </a:xfrm>
          <a:prstGeom prst="rect">
            <a:avLst/>
          </a:prstGeom>
        </p:spPr>
        <p:txBody>
          <a:bodyPr vert="horz" wrap="square" lIns="0" tIns="12700" rIns="0" bIns="0" rtlCol="0">
            <a:spAutoFit/>
          </a:bodyPr>
          <a:lstStyle/>
          <a:p>
            <a:pPr marL="12700">
              <a:lnSpc>
                <a:spcPct val="100000"/>
              </a:lnSpc>
              <a:spcBef>
                <a:spcPts val="100"/>
              </a:spcBef>
              <a:tabLst>
                <a:tab pos="516255" algn="l"/>
              </a:tabLst>
            </a:pPr>
            <a:r>
              <a:rPr lang="el-GR" sz="2400" b="0" u="none" spc="-50" dirty="0" smtClean="0">
                <a:solidFill>
                  <a:srgbClr val="FF0000"/>
                </a:solidFill>
                <a:uFill>
                  <a:solidFill>
                    <a:srgbClr val="FF0000"/>
                  </a:solidFill>
                </a:uFill>
                <a:latin typeface="Arial Black" panose="020B0A04020102020204"/>
                <a:cs typeface="Arial Black" panose="020B0A04020102020204"/>
              </a:rPr>
              <a:t>  3.5.</a:t>
            </a:r>
            <a:r>
              <a:rPr sz="2400" b="0" u="none" dirty="0">
                <a:solidFill>
                  <a:srgbClr val="FF0000"/>
                </a:solid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ΡΥΘΜΙΣΗ</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uFill>
                  <a:solidFill>
                    <a:srgbClr val="FFFFFF"/>
                  </a:solidFill>
                </a:uFill>
                <a:latin typeface="Arial Black" panose="020B0A04020102020204"/>
                <a:cs typeface="Arial Black" panose="020B0A04020102020204"/>
              </a:rPr>
              <a:t>ΙΞΩΔΟΥΣ</a:t>
            </a:r>
            <a:r>
              <a:rPr sz="2400" b="0" u="none" spc="-6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(VISCOMETER)</a:t>
            </a:r>
            <a:endParaRPr sz="24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14629" y="214629"/>
            <a:ext cx="8714740" cy="713740"/>
          </a:xfrm>
          <a:custGeom>
            <a:avLst/>
            <a:gdLst/>
            <a:ahLst/>
            <a:cxnLst/>
            <a:rect l="l" t="t" r="r" b="b"/>
            <a:pathLst>
              <a:path w="8714740" h="713740">
                <a:moveTo>
                  <a:pt x="8714740" y="0"/>
                </a:moveTo>
                <a:lnTo>
                  <a:pt x="0" y="0"/>
                </a:lnTo>
                <a:lnTo>
                  <a:pt x="0" y="713740"/>
                </a:lnTo>
                <a:lnTo>
                  <a:pt x="4357370" y="713740"/>
                </a:lnTo>
                <a:lnTo>
                  <a:pt x="8714740" y="713740"/>
                </a:lnTo>
                <a:lnTo>
                  <a:pt x="8714740" y="0"/>
                </a:lnTo>
                <a:close/>
              </a:path>
            </a:pathLst>
          </a:custGeom>
          <a:solidFill>
            <a:srgbClr val="16365D"/>
          </a:solidFill>
        </p:spPr>
        <p:txBody>
          <a:bodyPr wrap="square" lIns="0" tIns="0" rIns="0" bIns="0" rtlCol="0"/>
          <a:lstStyle/>
          <a:p/>
        </p:txBody>
      </p:sp>
      <p:sp>
        <p:nvSpPr>
          <p:cNvPr id="3" name="object 3"/>
          <p:cNvSpPr txBox="1"/>
          <p:nvPr/>
        </p:nvSpPr>
        <p:spPr>
          <a:xfrm>
            <a:off x="222250" y="225298"/>
            <a:ext cx="8580755" cy="6134371"/>
          </a:xfrm>
          <a:prstGeom prst="rect">
            <a:avLst/>
          </a:prstGeom>
        </p:spPr>
        <p:txBody>
          <a:bodyPr vert="horz" wrap="square" lIns="0" tIns="61594" rIns="0" bIns="0" rtlCol="0">
            <a:spAutoFit/>
          </a:bodyPr>
          <a:lstStyle/>
          <a:p>
            <a:pPr marL="257175">
              <a:lnSpc>
                <a:spcPct val="100000"/>
              </a:lnSpc>
              <a:spcBef>
                <a:spcPts val="485"/>
              </a:spcBef>
              <a:tabLst>
                <a:tab pos="549275" algn="l"/>
              </a:tabLst>
            </a:pPr>
            <a:r>
              <a:rPr lang="el-GR" sz="1700" spc="-50" dirty="0" smtClean="0">
                <a:solidFill>
                  <a:srgbClr val="FF0000"/>
                </a:solidFill>
                <a:uFill>
                  <a:solidFill>
                    <a:srgbClr val="FF0000"/>
                  </a:solidFill>
                </a:uFill>
                <a:latin typeface="Arial Black" panose="020B0A04020102020204"/>
                <a:cs typeface="Arial Black" panose="020B0A04020102020204"/>
              </a:rPr>
              <a:t>3.6.</a:t>
            </a:r>
            <a:r>
              <a:rPr lang="el-GR" sz="1700" spc="-50" dirty="0">
                <a:solidFill>
                  <a:srgbClr val="FF0000"/>
                </a:solidFill>
                <a:uFill>
                  <a:solidFill>
                    <a:srgbClr val="FF0000"/>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ΕΛΕΓΧΟΣ</a:t>
            </a:r>
            <a:r>
              <a:rPr sz="1700" spc="130" smtClean="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ΕΥΘΥΓΡΑΜΜΙΣΗΣ</a:t>
            </a:r>
            <a:r>
              <a:rPr sz="1700" spc="135"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ΒΑΣΕΩΣ</a:t>
            </a:r>
            <a:r>
              <a:rPr sz="1700" spc="140">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a:t>
            </a:r>
            <a:r>
              <a:rPr sz="1700" spc="135" smtClean="0">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ΣΤΡΟΦΑΛΟΦΟΡΟY</a:t>
            </a:r>
            <a:r>
              <a:rPr sz="1700" spc="140" smtClean="0">
                <a:solidFill>
                  <a:srgbClr val="FFFFFF"/>
                </a:solidFill>
                <a:uFill>
                  <a:solidFill>
                    <a:srgbClr val="FFFFFF"/>
                  </a:solidFill>
                </a:uFill>
                <a:latin typeface="Arial Black" panose="020B0A04020102020204"/>
                <a:cs typeface="Arial Black" panose="020B0A04020102020204"/>
              </a:rPr>
              <a:t> </a:t>
            </a:r>
            <a:r>
              <a:rPr sz="1700" spc="-10" dirty="0">
                <a:solidFill>
                  <a:srgbClr val="FFFFFF"/>
                </a:solidFill>
                <a:uFill>
                  <a:solidFill>
                    <a:srgbClr val="FFFFFF"/>
                  </a:solidFill>
                </a:uFill>
                <a:latin typeface="Arial Black" panose="020B0A04020102020204"/>
                <a:cs typeface="Arial Black" panose="020B0A04020102020204"/>
              </a:rPr>
              <a:t>ΑΞΟΝΑ</a:t>
            </a:r>
            <a:endParaRPr sz="1700">
              <a:latin typeface="Arial Black" panose="020B0A04020102020204"/>
              <a:cs typeface="Arial Black" panose="020B0A04020102020204"/>
            </a:endParaRPr>
          </a:p>
          <a:p>
            <a:pPr marL="3917950">
              <a:lnSpc>
                <a:spcPct val="100000"/>
              </a:lnSpc>
              <a:spcBef>
                <a:spcPts val="390"/>
              </a:spcBef>
            </a:pPr>
            <a:r>
              <a:rPr sz="1700" spc="-10" dirty="0">
                <a:solidFill>
                  <a:srgbClr val="FFFFFF"/>
                </a:solidFill>
                <a:uFill>
                  <a:solidFill>
                    <a:srgbClr val="FFFFFF"/>
                  </a:solidFill>
                </a:uFill>
                <a:latin typeface="Arial Black" panose="020B0A04020102020204"/>
                <a:cs typeface="Arial Black" panose="020B0A04020102020204"/>
              </a:rPr>
              <a:t>ΜΗΧΑΝΗΣ</a:t>
            </a:r>
            <a:endParaRPr sz="1700">
              <a:latin typeface="Arial Black" panose="020B0A04020102020204"/>
              <a:cs typeface="Arial Black" panose="020B0A04020102020204"/>
            </a:endParaRPr>
          </a:p>
          <a:p>
            <a:pPr marL="12700" marR="741045">
              <a:lnSpc>
                <a:spcPct val="119000"/>
              </a:lnSpc>
              <a:spcBef>
                <a:spcPts val="1860"/>
              </a:spcBef>
            </a:pPr>
            <a:r>
              <a:rPr sz="1850" dirty="0">
                <a:latin typeface="Arial Black" panose="020B0A04020102020204"/>
                <a:cs typeface="Arial Black" panose="020B0A04020102020204"/>
              </a:rPr>
              <a:t>Η</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ΕΛΛEIΨΗ ΕΥΘΥΓΡΑΜΜΙΣΗΣ</a:t>
            </a:r>
            <a:r>
              <a:rPr sz="1850" spc="-5" dirty="0">
                <a:latin typeface="Arial Black" panose="020B0A04020102020204"/>
                <a:cs typeface="Arial Black" panose="020B0A04020102020204"/>
              </a:rPr>
              <a:t> </a:t>
            </a:r>
            <a:r>
              <a:rPr sz="1850" dirty="0">
                <a:latin typeface="Arial Black" panose="020B0A04020102020204"/>
                <a:cs typeface="Arial Black" panose="020B0A04020102020204"/>
              </a:rPr>
              <a:t>ΚΑΙ</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ΣΕ</a:t>
            </a:r>
            <a:r>
              <a:rPr sz="1850" spc="-15" dirty="0">
                <a:latin typeface="Arial Black" panose="020B0A04020102020204"/>
                <a:cs typeface="Arial Black" panose="020B0A04020102020204"/>
              </a:rPr>
              <a:t> </a:t>
            </a:r>
            <a:r>
              <a:rPr sz="1850">
                <a:latin typeface="Arial Black" panose="020B0A04020102020204"/>
                <a:cs typeface="Arial Black" panose="020B0A04020102020204"/>
              </a:rPr>
              <a:t>ΚΑΙΝΟΥΡΓΙΕΣ</a:t>
            </a:r>
            <a:r>
              <a:rPr sz="1850" spc="-5">
                <a:latin typeface="Arial Black" panose="020B0A04020102020204"/>
                <a:cs typeface="Arial Black" panose="020B0A04020102020204"/>
              </a:rPr>
              <a:t> </a:t>
            </a:r>
            <a:r>
              <a:rPr sz="1850" spc="-10" smtClean="0">
                <a:latin typeface="Arial Black" panose="020B0A04020102020204"/>
                <a:cs typeface="Arial Black" panose="020B0A04020102020204"/>
              </a:rPr>
              <a:t>ΑΚΟΜ</a:t>
            </a:r>
            <a:r>
              <a:rPr lang="el-GR" sz="1850" spc="-10" dirty="0">
                <a:latin typeface="Arial Black" panose="020B0A04020102020204"/>
                <a:cs typeface="Arial Black" panose="020B0A04020102020204"/>
              </a:rPr>
              <a:t>Η</a:t>
            </a:r>
            <a:r>
              <a:rPr sz="1850" spc="-10" smtClean="0">
                <a:latin typeface="Arial Black" panose="020B0A04020102020204"/>
                <a:cs typeface="Arial Black" panose="020B0A04020102020204"/>
              </a:rPr>
              <a:t> </a:t>
            </a:r>
            <a:r>
              <a:rPr sz="1850" dirty="0">
                <a:latin typeface="Arial Black" panose="020B0A04020102020204"/>
                <a:cs typeface="Arial Black" panose="020B0A04020102020204"/>
              </a:rPr>
              <a:t>ΜΗΧΑΝΕΣ,</a:t>
            </a:r>
            <a:r>
              <a:rPr sz="1850" spc="-10" dirty="0">
                <a:latin typeface="Arial Black" panose="020B0A04020102020204"/>
                <a:cs typeface="Arial Black" panose="020B0A04020102020204"/>
              </a:rPr>
              <a:t> </a:t>
            </a:r>
            <a:r>
              <a:rPr sz="1850" dirty="0">
                <a:latin typeface="Arial Black" panose="020B0A04020102020204"/>
                <a:cs typeface="Arial Black" panose="020B0A04020102020204"/>
              </a:rPr>
              <a:t>ΟΦΕΙΛΕΤΑΙ ΣΤΟ</a:t>
            </a:r>
            <a:r>
              <a:rPr sz="1850" spc="-5" dirty="0">
                <a:latin typeface="Arial Black" panose="020B0A04020102020204"/>
                <a:cs typeface="Arial Black" panose="020B0A04020102020204"/>
              </a:rPr>
              <a:t> </a:t>
            </a:r>
            <a:r>
              <a:rPr sz="1850" spc="-20" dirty="0">
                <a:latin typeface="Arial Black" panose="020B0A04020102020204"/>
                <a:cs typeface="Arial Black" panose="020B0A04020102020204"/>
              </a:rPr>
              <a:t>ΟΤΙ:</a:t>
            </a:r>
            <a:endParaRPr sz="1850">
              <a:latin typeface="Arial Black" panose="020B0A04020102020204"/>
              <a:cs typeface="Arial Black" panose="020B0A04020102020204"/>
            </a:endParaRPr>
          </a:p>
          <a:p>
            <a:pPr>
              <a:lnSpc>
                <a:spcPct val="100000"/>
              </a:lnSpc>
              <a:spcBef>
                <a:spcPts val="35"/>
              </a:spcBef>
            </a:pPr>
            <a:endParaRPr sz="3100">
              <a:latin typeface="Arial Black" panose="020B0A04020102020204"/>
              <a:cs typeface="Arial Black" panose="020B0A04020102020204"/>
            </a:endParaRPr>
          </a:p>
          <a:p>
            <a:pPr marL="436880" indent="-424180">
              <a:lnSpc>
                <a:spcPct val="100000"/>
              </a:lnSpc>
              <a:buClr>
                <a:srgbClr val="FF0000"/>
              </a:buClr>
              <a:buAutoNum type="arabicPeriod"/>
              <a:tabLst>
                <a:tab pos="436245" algn="l"/>
                <a:tab pos="436880" algn="l"/>
              </a:tabLst>
            </a:pPr>
            <a:r>
              <a:rPr sz="2050" dirty="0">
                <a:latin typeface="Arial Black" panose="020B0A04020102020204"/>
                <a:cs typeface="Arial Black" panose="020B0A04020102020204"/>
              </a:rPr>
              <a:t>Ο</a:t>
            </a:r>
            <a:r>
              <a:rPr sz="2050" spc="-75" dirty="0">
                <a:latin typeface="Arial Black" panose="020B0A04020102020204"/>
                <a:cs typeface="Arial Black" panose="020B0A04020102020204"/>
              </a:rPr>
              <a:t> </a:t>
            </a:r>
            <a:r>
              <a:rPr sz="2050" spc="-10" dirty="0">
                <a:latin typeface="Arial Black" panose="020B0A04020102020204"/>
                <a:cs typeface="Arial Black" panose="020B0A04020102020204"/>
              </a:rPr>
              <a:t>ΣΤΡΟΦΑΛΟΦΟΡΟΣ</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ΔΕΝ</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ΕΙΝΑΙ</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ΤΕΛΕΙΩΣ</a:t>
            </a:r>
            <a:r>
              <a:rPr sz="2050" spc="-75" dirty="0">
                <a:latin typeface="Arial Black" panose="020B0A04020102020204"/>
                <a:cs typeface="Arial Black" panose="020B0A04020102020204"/>
              </a:rPr>
              <a:t> </a:t>
            </a:r>
            <a:r>
              <a:rPr sz="2050" spc="-10" dirty="0">
                <a:latin typeface="Arial Black" panose="020B0A04020102020204"/>
                <a:cs typeface="Arial Black" panose="020B0A04020102020204"/>
              </a:rPr>
              <a:t>ΕΥΘΥΣ.</a:t>
            </a:r>
            <a:endParaRPr sz="205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eriod"/>
            </a:pPr>
            <a:endParaRPr sz="2600">
              <a:latin typeface="Arial Black" panose="020B0A04020102020204"/>
              <a:cs typeface="Arial Black" panose="020B0A04020102020204"/>
            </a:endParaRPr>
          </a:p>
          <a:p>
            <a:pPr marL="436880" marR="5080" indent="-424180" algn="just">
              <a:lnSpc>
                <a:spcPct val="117000"/>
              </a:lnSpc>
              <a:buClr>
                <a:srgbClr val="FF0000"/>
              </a:buClr>
              <a:buAutoNum type="arabicPeriod"/>
              <a:tabLst>
                <a:tab pos="436880" algn="l"/>
              </a:tabLst>
            </a:pPr>
            <a:r>
              <a:rPr sz="2050" dirty="0">
                <a:latin typeface="Arial Black" panose="020B0A04020102020204"/>
                <a:cs typeface="Arial Black" panose="020B0A04020102020204"/>
              </a:rPr>
              <a:t>Η</a:t>
            </a:r>
            <a:r>
              <a:rPr sz="2050" spc="-80" dirty="0">
                <a:latin typeface="Arial Black" panose="020B0A04020102020204"/>
                <a:cs typeface="Arial Black" panose="020B0A04020102020204"/>
              </a:rPr>
              <a:t> </a:t>
            </a:r>
            <a:r>
              <a:rPr sz="2050" spc="-10" dirty="0">
                <a:latin typeface="Arial Black" panose="020B0A04020102020204"/>
                <a:cs typeface="Arial Black" panose="020B0A04020102020204"/>
              </a:rPr>
              <a:t>ΕΥΘΥΓΡΑΜΜΙΣΗ</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ΤΗΣ</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ΒΑΣΗΣ</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ΔΕΝ</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ΕΙΝΑΙ</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ΤΕΛΕΙΑ,</a:t>
            </a:r>
            <a:r>
              <a:rPr sz="2050" spc="-75" dirty="0">
                <a:latin typeface="Arial Black" panose="020B0A04020102020204"/>
                <a:cs typeface="Arial Black" panose="020B0A04020102020204"/>
              </a:rPr>
              <a:t> </a:t>
            </a:r>
            <a:r>
              <a:rPr sz="2050" spc="-20" dirty="0">
                <a:latin typeface="Arial Black" panose="020B0A04020102020204"/>
                <a:cs typeface="Arial Black" panose="020B0A04020102020204"/>
              </a:rPr>
              <a:t>ΛΟΓΩ </a:t>
            </a:r>
            <a:r>
              <a:rPr sz="2050" spc="-10" dirty="0">
                <a:latin typeface="Arial Black" panose="020B0A04020102020204"/>
                <a:cs typeface="Arial Black" panose="020B0A04020102020204"/>
              </a:rPr>
              <a:t>ΠΑΡΑΜΟΡΦΩΣΗΣ</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ΤΗΣ</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ΓΑΣΤΡΑΣ,</a:t>
            </a:r>
            <a:r>
              <a:rPr sz="2050" spc="-75" dirty="0">
                <a:latin typeface="Arial Black" panose="020B0A04020102020204"/>
                <a:cs typeface="Arial Black" panose="020B0A04020102020204"/>
              </a:rPr>
              <a:t> </a:t>
            </a:r>
            <a:r>
              <a:rPr sz="2050">
                <a:latin typeface="Arial Black" panose="020B0A04020102020204"/>
                <a:cs typeface="Arial Black" panose="020B0A04020102020204"/>
              </a:rPr>
              <a:t>ΑΠΟ</a:t>
            </a:r>
            <a:r>
              <a:rPr sz="2050" spc="-75">
                <a:latin typeface="Arial Black" panose="020B0A04020102020204"/>
                <a:cs typeface="Arial Black" panose="020B0A04020102020204"/>
              </a:rPr>
              <a:t> </a:t>
            </a:r>
            <a:r>
              <a:rPr sz="2050" spc="-25" smtClean="0">
                <a:latin typeface="Arial Black" panose="020B0A04020102020204"/>
                <a:cs typeface="Arial Black" panose="020B0A04020102020204"/>
              </a:rPr>
              <a:t>ΠΡΟΣΑ</a:t>
            </a:r>
            <a:r>
              <a:rPr sz="2050" smtClean="0">
                <a:latin typeface="Arial Black" panose="020B0A04020102020204"/>
                <a:cs typeface="Arial Black" panose="020B0A04020102020204"/>
              </a:rPr>
              <a:t>ΡΑΞΗ</a:t>
            </a:r>
            <a:r>
              <a:rPr sz="2050" spc="-75" smtClean="0">
                <a:latin typeface="Arial Black" panose="020B0A04020102020204"/>
                <a:cs typeface="Arial Black" panose="020B0A04020102020204"/>
              </a:rPr>
              <a:t> </a:t>
            </a:r>
            <a:r>
              <a:rPr sz="2050" spc="-25">
                <a:latin typeface="Arial Black" panose="020B0A04020102020204"/>
                <a:cs typeface="Arial Black" panose="020B0A04020102020204"/>
              </a:rPr>
              <a:t>ΤΟΥ </a:t>
            </a:r>
            <a:r>
              <a:rPr sz="2050" smtClean="0">
                <a:latin typeface="Arial Black" panose="020B0A04020102020204"/>
                <a:cs typeface="Arial Black" panose="020B0A04020102020204"/>
              </a:rPr>
              <a:t>ΠΛΟΙΟΥ</a:t>
            </a:r>
            <a:r>
              <a:rPr lang="el-GR" sz="2050" dirty="0" smtClean="0">
                <a:latin typeface="Arial Black" panose="020B0A04020102020204"/>
                <a:cs typeface="Arial Black" panose="020B0A04020102020204"/>
              </a:rPr>
              <a:t>,</a:t>
            </a:r>
            <a:r>
              <a:rPr sz="2050" spc="-75" smtClean="0">
                <a:latin typeface="Arial Black" panose="020B0A04020102020204"/>
                <a:cs typeface="Arial Black" panose="020B0A04020102020204"/>
              </a:rPr>
              <a:t> </a:t>
            </a:r>
            <a:r>
              <a:rPr sz="2050" dirty="0">
                <a:latin typeface="Arial Black" panose="020B0A04020102020204"/>
                <a:cs typeface="Arial Black" panose="020B0A04020102020204"/>
              </a:rPr>
              <a:t>ΩΣ</a:t>
            </a:r>
            <a:r>
              <a:rPr sz="2050" spc="-75" dirty="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ΑΠΟ</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ΚΑΚΟ</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ΣΦΙΞΙΜΟ</a:t>
            </a:r>
            <a:r>
              <a:rPr sz="2050" spc="-70" dirty="0">
                <a:latin typeface="Arial Black" panose="020B0A04020102020204"/>
                <a:cs typeface="Arial Black" panose="020B0A04020102020204"/>
              </a:rPr>
              <a:t> </a:t>
            </a:r>
            <a:r>
              <a:rPr sz="2050" dirty="0">
                <a:latin typeface="Arial Black" panose="020B0A04020102020204"/>
                <a:cs typeface="Arial Black" panose="020B0A04020102020204"/>
              </a:rPr>
              <a:t>ΤΩΝ</a:t>
            </a:r>
            <a:r>
              <a:rPr sz="2050" spc="-70" dirty="0">
                <a:latin typeface="Arial Black" panose="020B0A04020102020204"/>
                <a:cs typeface="Arial Black" panose="020B0A04020102020204"/>
              </a:rPr>
              <a:t> </a:t>
            </a:r>
            <a:r>
              <a:rPr sz="2050" spc="-10" dirty="0">
                <a:latin typeface="Arial Black" panose="020B0A04020102020204"/>
                <a:cs typeface="Arial Black" panose="020B0A04020102020204"/>
              </a:rPr>
              <a:t>ΕΝΤΑΤΗΡΩΝ.</a:t>
            </a:r>
            <a:endParaRPr sz="2050">
              <a:latin typeface="Arial Black" panose="020B0A04020102020204"/>
              <a:cs typeface="Arial Black" panose="020B0A04020102020204"/>
            </a:endParaRPr>
          </a:p>
          <a:p>
            <a:pPr>
              <a:lnSpc>
                <a:spcPct val="100000"/>
              </a:lnSpc>
              <a:spcBef>
                <a:spcPts val="20"/>
              </a:spcBef>
              <a:buClr>
                <a:srgbClr val="FF0000"/>
              </a:buClr>
              <a:buFont typeface="Arial Black" panose="020B0A04020102020204"/>
              <a:buAutoNum type="arabicPeriod"/>
            </a:pPr>
            <a:endParaRPr sz="2600">
              <a:latin typeface="Arial Black" panose="020B0A04020102020204"/>
              <a:cs typeface="Arial Black" panose="020B0A04020102020204"/>
            </a:endParaRPr>
          </a:p>
          <a:p>
            <a:pPr marL="436880" marR="574675" indent="-424180">
              <a:lnSpc>
                <a:spcPct val="117000"/>
              </a:lnSpc>
              <a:spcBef>
                <a:spcPts val="5"/>
              </a:spcBef>
              <a:buClr>
                <a:srgbClr val="FF0000"/>
              </a:buClr>
              <a:buAutoNum type="arabicPeriod"/>
              <a:tabLst>
                <a:tab pos="436245" algn="l"/>
                <a:tab pos="436880" algn="l"/>
              </a:tabLst>
            </a:pPr>
            <a:r>
              <a:rPr sz="2050" dirty="0">
                <a:latin typeface="Arial Black" panose="020B0A04020102020204"/>
                <a:cs typeface="Arial Black" panose="020B0A04020102020204"/>
              </a:rPr>
              <a:t>ΑΠΟ</a:t>
            </a:r>
            <a:r>
              <a:rPr sz="2050" spc="-85" dirty="0">
                <a:latin typeface="Arial Black" panose="020B0A04020102020204"/>
                <a:cs typeface="Arial Black" panose="020B0A04020102020204"/>
              </a:rPr>
              <a:t> </a:t>
            </a:r>
            <a:r>
              <a:rPr sz="2050" dirty="0">
                <a:latin typeface="Arial Black" panose="020B0A04020102020204"/>
                <a:cs typeface="Arial Black" panose="020B0A04020102020204"/>
              </a:rPr>
              <a:t>ΧΑΛΑΡΩΣΗ</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ΤΩΝ</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ΚΟΧΛΙΩΝ</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ΤΗΣ</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ΒΑΣΗΣ</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85" dirty="0">
                <a:latin typeface="Arial Black" panose="020B0A04020102020204"/>
                <a:cs typeface="Arial Black" panose="020B0A04020102020204"/>
              </a:rPr>
              <a:t> </a:t>
            </a:r>
            <a:r>
              <a:rPr sz="2050" spc="-25">
                <a:latin typeface="Arial Black" panose="020B0A04020102020204"/>
                <a:cs typeface="Arial Black" panose="020B0A04020102020204"/>
              </a:rPr>
              <a:t>ΤΩΝ </a:t>
            </a:r>
            <a:r>
              <a:rPr sz="2050" spc="-10" smtClean="0">
                <a:latin typeface="Arial Black" panose="020B0A04020102020204"/>
                <a:cs typeface="Arial Black" panose="020B0A04020102020204"/>
              </a:rPr>
              <a:t>CHOCKS</a:t>
            </a:r>
            <a:r>
              <a:rPr lang="el-GR" sz="2050" spc="-10" dirty="0" smtClean="0">
                <a:latin typeface="Arial Black" panose="020B0A04020102020204"/>
                <a:cs typeface="Arial Black" panose="020B0A04020102020204"/>
              </a:rPr>
              <a:t> </a:t>
            </a:r>
            <a:r>
              <a:rPr lang="el-GR" sz="2050" spc="-10" dirty="0" smtClean="0">
                <a:latin typeface="Arial Black" panose="020B0A04020102020204"/>
                <a:cs typeface="Arial Black" panose="020B0A04020102020204"/>
              </a:rPr>
              <a:t>(</a:t>
            </a:r>
            <a:r>
              <a:rPr lang="el-GR" sz="2050" spc="-10" dirty="0" smtClean="0">
                <a:latin typeface="Arial Black" panose="020B0A04020102020204"/>
                <a:cs typeface="Arial Black" panose="020B0A04020102020204"/>
              </a:rPr>
              <a:t>ΤΑΚΟΙ ΒΑΣΗΣ</a:t>
            </a:r>
            <a:r>
              <a:rPr lang="el-GR" sz="2050" spc="-10" dirty="0" smtClean="0">
                <a:latin typeface="Arial Black" panose="020B0A04020102020204"/>
                <a:cs typeface="Arial Black" panose="020B0A04020102020204"/>
              </a:rPr>
              <a:t>)</a:t>
            </a:r>
            <a:r>
              <a:rPr sz="2050" spc="-10" smtClean="0">
                <a:latin typeface="Arial Black" panose="020B0A04020102020204"/>
                <a:cs typeface="Arial Black" panose="020B0A04020102020204"/>
              </a:rPr>
              <a:t>.</a:t>
            </a:r>
            <a:endParaRPr sz="2050">
              <a:latin typeface="Arial Black" panose="020B0A04020102020204"/>
              <a:cs typeface="Arial Black" panose="020B0A04020102020204"/>
            </a:endParaRPr>
          </a:p>
          <a:p>
            <a:pPr>
              <a:lnSpc>
                <a:spcPct val="100000"/>
              </a:lnSpc>
              <a:spcBef>
                <a:spcPts val="30"/>
              </a:spcBef>
              <a:buClr>
                <a:srgbClr val="FF0000"/>
              </a:buClr>
              <a:buFont typeface="Arial Black" panose="020B0A04020102020204"/>
              <a:buAutoNum type="arabicPeriod"/>
            </a:pPr>
            <a:endParaRPr sz="2600">
              <a:latin typeface="Arial Black" panose="020B0A04020102020204"/>
              <a:cs typeface="Arial Black" panose="020B0A04020102020204"/>
            </a:endParaRPr>
          </a:p>
          <a:p>
            <a:pPr marL="436880" marR="697230" indent="-424180">
              <a:lnSpc>
                <a:spcPct val="117000"/>
              </a:lnSpc>
              <a:buClr>
                <a:srgbClr val="FF0000"/>
              </a:buClr>
              <a:buAutoNum type="arabicPeriod"/>
              <a:tabLst>
                <a:tab pos="436245" algn="l"/>
                <a:tab pos="436880" algn="l"/>
              </a:tabLst>
            </a:pPr>
            <a:r>
              <a:rPr sz="2050" dirty="0">
                <a:latin typeface="Arial Black" panose="020B0A04020102020204"/>
                <a:cs typeface="Arial Black" panose="020B0A04020102020204"/>
              </a:rPr>
              <a:t>ΑΠΟ</a:t>
            </a:r>
            <a:r>
              <a:rPr sz="2050" spc="-75" dirty="0">
                <a:latin typeface="Arial Black" panose="020B0A04020102020204"/>
                <a:cs typeface="Arial Black" panose="020B0A04020102020204"/>
              </a:rPr>
              <a:t> </a:t>
            </a:r>
            <a:r>
              <a:rPr sz="2050">
                <a:latin typeface="Arial Black" panose="020B0A04020102020204"/>
                <a:cs typeface="Arial Black" panose="020B0A04020102020204"/>
              </a:rPr>
              <a:t>ΠΤΩΣΗ</a:t>
            </a:r>
            <a:r>
              <a:rPr sz="2050" spc="-75">
                <a:latin typeface="Arial Black" panose="020B0A04020102020204"/>
                <a:cs typeface="Arial Black" panose="020B0A04020102020204"/>
              </a:rPr>
              <a:t> </a:t>
            </a:r>
            <a:r>
              <a:rPr lang="el-GR" sz="2050" spc="-75" dirty="0" smtClean="0">
                <a:latin typeface="Arial Black" panose="020B0A04020102020204"/>
                <a:cs typeface="Arial Black" panose="020B0A04020102020204"/>
              </a:rPr>
              <a:t>ΤΩΝ </a:t>
            </a:r>
            <a:r>
              <a:rPr sz="2050" smtClean="0">
                <a:latin typeface="Arial Black" panose="020B0A04020102020204"/>
                <a:cs typeface="Arial Black" panose="020B0A04020102020204"/>
              </a:rPr>
              <a:t>ΤΡΙΒΕΩΝ</a:t>
            </a:r>
            <a:r>
              <a:rPr sz="2050" spc="-80" smtClean="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80" dirty="0">
                <a:latin typeface="Arial Black" panose="020B0A04020102020204"/>
                <a:cs typeface="Arial Black" panose="020B0A04020102020204"/>
              </a:rPr>
              <a:t> </a:t>
            </a:r>
            <a:r>
              <a:rPr sz="2050" dirty="0">
                <a:latin typeface="Arial Black" panose="020B0A04020102020204"/>
                <a:cs typeface="Arial Black" panose="020B0A04020102020204"/>
              </a:rPr>
              <a:t>ΚΑΜΨΗ</a:t>
            </a:r>
            <a:r>
              <a:rPr sz="2050" spc="-80" dirty="0">
                <a:latin typeface="Arial Black" panose="020B0A04020102020204"/>
                <a:cs typeface="Arial Black" panose="020B0A04020102020204"/>
              </a:rPr>
              <a:t> </a:t>
            </a:r>
            <a:r>
              <a:rPr sz="2050">
                <a:latin typeface="Arial Black" panose="020B0A04020102020204"/>
                <a:cs typeface="Arial Black" panose="020B0A04020102020204"/>
              </a:rPr>
              <a:t>ΤΟΥ</a:t>
            </a:r>
            <a:r>
              <a:rPr sz="2050" spc="-80">
                <a:latin typeface="Arial Black" panose="020B0A04020102020204"/>
                <a:cs typeface="Arial Black" panose="020B0A04020102020204"/>
              </a:rPr>
              <a:t> </a:t>
            </a:r>
            <a:r>
              <a:rPr sz="2050" spc="-10" smtClean="0">
                <a:latin typeface="Arial Black" panose="020B0A04020102020204"/>
                <a:cs typeface="Arial Black" panose="020B0A04020102020204"/>
              </a:rPr>
              <a:t>ΣΤΡΟΦΑΛΟΦΟΡΟΥ</a:t>
            </a:r>
            <a:r>
              <a:rPr sz="2050" spc="-10" dirty="0">
                <a:latin typeface="Arial Black" panose="020B0A04020102020204"/>
                <a:cs typeface="Arial Black" panose="020B0A04020102020204"/>
              </a:rPr>
              <a:t>.</a:t>
            </a:r>
            <a:endParaRPr sz="205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4479" y="6350"/>
            <a:ext cx="8716010" cy="713740"/>
          </a:xfrm>
          <a:custGeom>
            <a:avLst/>
            <a:gdLst/>
            <a:ahLst/>
            <a:cxnLst/>
            <a:rect l="l" t="t" r="r" b="b"/>
            <a:pathLst>
              <a:path w="8716010" h="713740">
                <a:moveTo>
                  <a:pt x="8716010" y="0"/>
                </a:moveTo>
                <a:lnTo>
                  <a:pt x="0" y="0"/>
                </a:lnTo>
                <a:lnTo>
                  <a:pt x="0" y="713739"/>
                </a:lnTo>
                <a:lnTo>
                  <a:pt x="4358640" y="713739"/>
                </a:lnTo>
                <a:lnTo>
                  <a:pt x="8716010" y="713739"/>
                </a:lnTo>
                <a:lnTo>
                  <a:pt x="8716010" y="0"/>
                </a:lnTo>
                <a:close/>
              </a:path>
            </a:pathLst>
          </a:custGeom>
          <a:solidFill>
            <a:srgbClr val="16365D"/>
          </a:solidFill>
        </p:spPr>
        <p:txBody>
          <a:bodyPr wrap="square" lIns="0" tIns="0" rIns="0" bIns="0" rtlCol="0"/>
          <a:lstStyle/>
          <a:p/>
        </p:txBody>
      </p:sp>
      <p:sp>
        <p:nvSpPr>
          <p:cNvPr id="3" name="object 3"/>
          <p:cNvSpPr txBox="1"/>
          <p:nvPr/>
        </p:nvSpPr>
        <p:spPr>
          <a:xfrm>
            <a:off x="365759" y="15748"/>
            <a:ext cx="8514080" cy="6749925"/>
          </a:xfrm>
          <a:prstGeom prst="rect">
            <a:avLst/>
          </a:prstGeom>
        </p:spPr>
        <p:txBody>
          <a:bodyPr vert="horz" wrap="square" lIns="0" tIns="62865" rIns="0" bIns="0" rtlCol="0">
            <a:spAutoFit/>
          </a:bodyPr>
          <a:lstStyle/>
          <a:p>
            <a:pPr marL="184785">
              <a:lnSpc>
                <a:spcPct val="100000"/>
              </a:lnSpc>
              <a:spcBef>
                <a:spcPts val="495"/>
              </a:spcBef>
              <a:tabLst>
                <a:tab pos="476250" algn="l"/>
              </a:tabLst>
            </a:pPr>
            <a:r>
              <a:rPr lang="el-GR" sz="1700" spc="-50" dirty="0" smtClean="0">
                <a:solidFill>
                  <a:srgbClr val="FF0000"/>
                </a:solidFill>
                <a:uFill>
                  <a:solidFill>
                    <a:srgbClr val="FF0000"/>
                  </a:solidFill>
                </a:uFill>
                <a:latin typeface="Arial Black" panose="020B0A04020102020204"/>
                <a:cs typeface="Arial Black" panose="020B0A04020102020204"/>
              </a:rPr>
              <a:t>  3.6..</a:t>
            </a:r>
            <a:r>
              <a:rPr sz="1700" dirty="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ΕΛΕΓΧΟΣ</a:t>
            </a:r>
            <a:r>
              <a:rPr sz="1700" spc="14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ΕΥΘΥΓΡΑΜΜΙΣΗΣ</a:t>
            </a:r>
            <a:r>
              <a:rPr sz="1700" spc="14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ΒΑΣΕΩΣ</a:t>
            </a:r>
            <a:r>
              <a:rPr sz="1700" spc="140">
                <a:solidFill>
                  <a:srgbClr val="FFFFFF"/>
                </a:solidFill>
                <a:uFill>
                  <a:solidFill>
                    <a:srgbClr val="FFFFFF"/>
                  </a:solidFill>
                </a:uFill>
                <a:latin typeface="Arial Black" panose="020B0A04020102020204"/>
                <a:cs typeface="Arial Black" panose="020B0A04020102020204"/>
              </a:rPr>
              <a:t> </a:t>
            </a:r>
            <a:r>
              <a:rPr lang="el-GR" sz="1700" dirty="0" smtClean="0">
                <a:solidFill>
                  <a:srgbClr val="FFFFFF"/>
                </a:solidFill>
                <a:uFill>
                  <a:solidFill>
                    <a:srgbClr val="FFFFFF"/>
                  </a:solidFill>
                </a:uFill>
                <a:latin typeface="Arial Black" panose="020B0A04020102020204"/>
                <a:cs typeface="Arial Black" panose="020B0A04020102020204"/>
              </a:rPr>
              <a:t>–</a:t>
            </a:r>
            <a:r>
              <a:rPr sz="1700" spc="130" smtClean="0">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ΣΤΡΟΦΑΛΟΦΟΡΟY</a:t>
            </a:r>
            <a:endParaRPr lang="el-GR" sz="1700" dirty="0" smtClean="0">
              <a:solidFill>
                <a:srgbClr val="FFFFFF"/>
              </a:solidFill>
              <a:uFill>
                <a:solidFill>
                  <a:srgbClr val="FFFFFF"/>
                </a:solidFill>
              </a:uFill>
              <a:latin typeface="Arial Black" panose="020B0A04020102020204"/>
              <a:cs typeface="Arial Black" panose="020B0A04020102020204"/>
            </a:endParaRPr>
          </a:p>
          <a:p>
            <a:pPr marL="184785">
              <a:lnSpc>
                <a:spcPct val="100000"/>
              </a:lnSpc>
              <a:spcBef>
                <a:spcPts val="495"/>
              </a:spcBef>
              <a:tabLst>
                <a:tab pos="476250" algn="l"/>
              </a:tabLst>
            </a:pPr>
            <a:r>
              <a:rPr lang="el-GR" sz="1700" dirty="0" smtClean="0">
                <a:solidFill>
                  <a:srgbClr val="FFFFFF"/>
                </a:solidFill>
                <a:uFill>
                  <a:solidFill>
                    <a:srgbClr val="FFFFFF"/>
                  </a:solidFill>
                </a:uFill>
                <a:latin typeface="Arial Black" panose="020B0A04020102020204"/>
                <a:cs typeface="Arial Black" panose="020B0A04020102020204"/>
              </a:rPr>
              <a:t>                                       </a:t>
            </a:r>
            <a:r>
              <a:rPr lang="el-GR" sz="1700" spc="-10" dirty="0" smtClean="0">
                <a:solidFill>
                  <a:srgbClr val="FFFFFF"/>
                </a:solidFill>
                <a:uFill>
                  <a:solidFill>
                    <a:srgbClr val="FFFFFF"/>
                  </a:solidFill>
                </a:uFill>
                <a:latin typeface="Arial Black" panose="020B0A04020102020204"/>
                <a:cs typeface="Arial Black" panose="020B0A04020102020204"/>
              </a:rPr>
              <a:t>ΑΞΟΝΑ ΜΗΧΑΝΗΣ</a:t>
            </a:r>
            <a:endParaRPr sz="1700">
              <a:latin typeface="Arial Black" panose="020B0A04020102020204"/>
              <a:cs typeface="Arial Black" panose="020B0A04020102020204"/>
            </a:endParaRPr>
          </a:p>
          <a:p>
            <a:pPr marL="12700" marR="121920" indent="69850">
              <a:lnSpc>
                <a:spcPct val="95000"/>
              </a:lnSpc>
              <a:spcBef>
                <a:spcPts val="895"/>
              </a:spcBef>
            </a:pPr>
            <a:r>
              <a:rPr sz="2600" b="1" dirty="0">
                <a:latin typeface="Arial" panose="020B0604020202020204"/>
                <a:cs typeface="Arial" panose="020B0604020202020204"/>
              </a:rPr>
              <a:t>Κατά</a:t>
            </a:r>
            <a:r>
              <a:rPr sz="2600" b="1" spc="-70" dirty="0">
                <a:latin typeface="Arial" panose="020B0604020202020204"/>
                <a:cs typeface="Arial" panose="020B0604020202020204"/>
              </a:rPr>
              <a:t> </a:t>
            </a:r>
            <a:r>
              <a:rPr sz="2600" b="1" dirty="0">
                <a:latin typeface="Arial" panose="020B0604020202020204"/>
                <a:cs typeface="Arial" panose="020B0604020202020204"/>
              </a:rPr>
              <a:t>τη</a:t>
            </a:r>
            <a:r>
              <a:rPr sz="2600" b="1" spc="-50" dirty="0">
                <a:latin typeface="Arial" panose="020B0604020202020204"/>
                <a:cs typeface="Arial" panose="020B0604020202020204"/>
              </a:rPr>
              <a:t> </a:t>
            </a:r>
            <a:r>
              <a:rPr sz="2600" b="1" dirty="0">
                <a:latin typeface="Arial" panose="020B0604020202020204"/>
                <a:cs typeface="Arial" panose="020B0604020202020204"/>
              </a:rPr>
              <a:t>λειτουργία</a:t>
            </a:r>
            <a:r>
              <a:rPr sz="2600" b="1" spc="-60" dirty="0">
                <a:latin typeface="Arial" panose="020B0604020202020204"/>
                <a:cs typeface="Arial" panose="020B0604020202020204"/>
              </a:rPr>
              <a:t> </a:t>
            </a:r>
            <a:r>
              <a:rPr sz="2600" b="1" dirty="0">
                <a:latin typeface="Arial" panose="020B0604020202020204"/>
                <a:cs typeface="Arial" panose="020B0604020202020204"/>
              </a:rPr>
              <a:t>της</a:t>
            </a:r>
            <a:r>
              <a:rPr sz="2600" b="1" spc="-50" dirty="0">
                <a:latin typeface="Arial" panose="020B0604020202020204"/>
                <a:cs typeface="Arial" panose="020B0604020202020204"/>
              </a:rPr>
              <a:t> </a:t>
            </a:r>
            <a:r>
              <a:rPr sz="2600" b="1" dirty="0">
                <a:latin typeface="Arial" panose="020B0604020202020204"/>
                <a:cs typeface="Arial" panose="020B0604020202020204"/>
              </a:rPr>
              <a:t>μηχανής,</a:t>
            </a:r>
            <a:r>
              <a:rPr sz="2600" b="1" spc="-60" dirty="0">
                <a:latin typeface="Arial" panose="020B0604020202020204"/>
                <a:cs typeface="Arial" panose="020B0604020202020204"/>
              </a:rPr>
              <a:t> </a:t>
            </a:r>
            <a:r>
              <a:rPr sz="2600" b="1" dirty="0">
                <a:latin typeface="Arial" panose="020B0604020202020204"/>
                <a:cs typeface="Arial" panose="020B0604020202020204"/>
              </a:rPr>
              <a:t>η</a:t>
            </a:r>
            <a:r>
              <a:rPr sz="2600" b="1" spc="-50" dirty="0">
                <a:latin typeface="Arial" panose="020B0604020202020204"/>
                <a:cs typeface="Arial" panose="020B0604020202020204"/>
              </a:rPr>
              <a:t> </a:t>
            </a:r>
            <a:r>
              <a:rPr sz="2600" b="1" dirty="0">
                <a:latin typeface="Arial" panose="020B0604020202020204"/>
                <a:cs typeface="Arial" panose="020B0604020202020204"/>
              </a:rPr>
              <a:t>φθορά</a:t>
            </a:r>
            <a:r>
              <a:rPr sz="2600" b="1" spc="-60" dirty="0">
                <a:latin typeface="Arial" panose="020B0604020202020204"/>
                <a:cs typeface="Arial" panose="020B0604020202020204"/>
              </a:rPr>
              <a:t> </a:t>
            </a:r>
            <a:r>
              <a:rPr sz="2600" b="1" dirty="0">
                <a:latin typeface="Arial" panose="020B0604020202020204"/>
                <a:cs typeface="Arial" panose="020B0604020202020204"/>
              </a:rPr>
              <a:t>των</a:t>
            </a:r>
            <a:r>
              <a:rPr sz="2600" b="1" spc="-50" dirty="0">
                <a:latin typeface="Arial" panose="020B0604020202020204"/>
                <a:cs typeface="Arial" panose="020B0604020202020204"/>
              </a:rPr>
              <a:t> </a:t>
            </a:r>
            <a:r>
              <a:rPr sz="2600" b="1" spc="-10" dirty="0">
                <a:latin typeface="Arial" panose="020B0604020202020204"/>
                <a:cs typeface="Arial" panose="020B0604020202020204"/>
              </a:rPr>
              <a:t>κουζι- </a:t>
            </a:r>
            <a:r>
              <a:rPr sz="2600" b="1" dirty="0">
                <a:latin typeface="Arial" panose="020B0604020202020204"/>
                <a:cs typeface="Arial" panose="020B0604020202020204"/>
              </a:rPr>
              <a:t>νέτων</a:t>
            </a:r>
            <a:r>
              <a:rPr sz="2600" b="1" spc="-35" dirty="0">
                <a:latin typeface="Arial" panose="020B0604020202020204"/>
                <a:cs typeface="Arial" panose="020B0604020202020204"/>
              </a:rPr>
              <a:t> </a:t>
            </a:r>
            <a:r>
              <a:rPr sz="2600" b="1" dirty="0">
                <a:latin typeface="Arial" panose="020B0604020202020204"/>
                <a:cs typeface="Arial" panose="020B0604020202020204"/>
              </a:rPr>
              <a:t>μπορεί</a:t>
            </a:r>
            <a:r>
              <a:rPr sz="2600" b="1" spc="-35" dirty="0">
                <a:latin typeface="Arial" panose="020B0604020202020204"/>
                <a:cs typeface="Arial" panose="020B0604020202020204"/>
              </a:rPr>
              <a:t> </a:t>
            </a:r>
            <a:r>
              <a:rPr sz="2600" b="1" dirty="0">
                <a:latin typeface="Arial" panose="020B0604020202020204"/>
                <a:cs typeface="Arial" panose="020B0604020202020204"/>
              </a:rPr>
              <a:t>να</a:t>
            </a:r>
            <a:r>
              <a:rPr sz="2600" b="1" spc="-35" dirty="0">
                <a:latin typeface="Arial" panose="020B0604020202020204"/>
                <a:cs typeface="Arial" panose="020B0604020202020204"/>
              </a:rPr>
              <a:t> </a:t>
            </a:r>
            <a:r>
              <a:rPr sz="2600" b="1" dirty="0">
                <a:latin typeface="Arial" panose="020B0604020202020204"/>
                <a:cs typeface="Arial" panose="020B0604020202020204"/>
              </a:rPr>
              <a:t>μην</a:t>
            </a:r>
            <a:r>
              <a:rPr sz="2600" b="1" spc="-30" dirty="0">
                <a:latin typeface="Arial" panose="020B0604020202020204"/>
                <a:cs typeface="Arial" panose="020B0604020202020204"/>
              </a:rPr>
              <a:t> </a:t>
            </a:r>
            <a:r>
              <a:rPr sz="2600" b="1" dirty="0">
                <a:latin typeface="Arial" panose="020B0604020202020204"/>
                <a:cs typeface="Arial" panose="020B0604020202020204"/>
              </a:rPr>
              <a:t>είναι</a:t>
            </a:r>
            <a:r>
              <a:rPr sz="2600" b="1" spc="-35" dirty="0">
                <a:latin typeface="Arial" panose="020B0604020202020204"/>
                <a:cs typeface="Arial" panose="020B0604020202020204"/>
              </a:rPr>
              <a:t> </a:t>
            </a:r>
            <a:r>
              <a:rPr sz="2600" b="1" dirty="0">
                <a:latin typeface="Arial" panose="020B0604020202020204"/>
                <a:cs typeface="Arial" panose="020B0604020202020204"/>
              </a:rPr>
              <a:t>ομοιόμορφη</a:t>
            </a:r>
            <a:r>
              <a:rPr sz="2600" b="1" spc="-25" dirty="0">
                <a:latin typeface="Arial" panose="020B0604020202020204"/>
                <a:cs typeface="Arial" panose="020B0604020202020204"/>
              </a:rPr>
              <a:t> </a:t>
            </a:r>
            <a:r>
              <a:rPr sz="2600" b="1" dirty="0">
                <a:latin typeface="Arial" panose="020B0604020202020204"/>
                <a:cs typeface="Arial" panose="020B0604020202020204"/>
              </a:rPr>
              <a:t>καθ</a:t>
            </a:r>
            <a:r>
              <a:rPr sz="2600" b="1" spc="-35" dirty="0">
                <a:latin typeface="Arial" panose="020B0604020202020204"/>
                <a:cs typeface="Arial" panose="020B0604020202020204"/>
              </a:rPr>
              <a:t> </a:t>
            </a:r>
            <a:r>
              <a:rPr sz="2600" b="1" dirty="0">
                <a:latin typeface="Arial" panose="020B0604020202020204"/>
                <a:cs typeface="Arial" panose="020B0604020202020204"/>
              </a:rPr>
              <a:t>'όλο</a:t>
            </a:r>
            <a:r>
              <a:rPr sz="2600" b="1" spc="-25" dirty="0">
                <a:latin typeface="Arial" panose="020B0604020202020204"/>
                <a:cs typeface="Arial" panose="020B0604020202020204"/>
              </a:rPr>
              <a:t> το </a:t>
            </a:r>
            <a:r>
              <a:rPr sz="2600" b="1" dirty="0">
                <a:latin typeface="Arial" panose="020B0604020202020204"/>
                <a:cs typeface="Arial" panose="020B0604020202020204"/>
              </a:rPr>
              <a:t>μήκος</a:t>
            </a:r>
            <a:r>
              <a:rPr sz="2600" b="1" spc="-60" dirty="0">
                <a:latin typeface="Arial" panose="020B0604020202020204"/>
                <a:cs typeface="Arial" panose="020B0604020202020204"/>
              </a:rPr>
              <a:t> </a:t>
            </a:r>
            <a:r>
              <a:rPr sz="2600" b="1" dirty="0">
                <a:latin typeface="Arial" panose="020B0604020202020204"/>
                <a:cs typeface="Arial" panose="020B0604020202020204"/>
              </a:rPr>
              <a:t>του</a:t>
            </a:r>
            <a:r>
              <a:rPr sz="2600" b="1" spc="-50" dirty="0">
                <a:latin typeface="Arial" panose="020B0604020202020204"/>
                <a:cs typeface="Arial" panose="020B0604020202020204"/>
              </a:rPr>
              <a:t> </a:t>
            </a:r>
            <a:r>
              <a:rPr sz="2600" b="1" dirty="0">
                <a:latin typeface="Arial" panose="020B0604020202020204"/>
                <a:cs typeface="Arial" panose="020B0604020202020204"/>
              </a:rPr>
              <a:t>στροφαλοφόρου</a:t>
            </a:r>
            <a:r>
              <a:rPr sz="2600" b="1" spc="-50" dirty="0">
                <a:latin typeface="Arial" panose="020B0604020202020204"/>
                <a:cs typeface="Arial" panose="020B0604020202020204"/>
              </a:rPr>
              <a:t> </a:t>
            </a:r>
            <a:r>
              <a:rPr sz="2600" b="1" dirty="0">
                <a:latin typeface="Arial" panose="020B0604020202020204"/>
                <a:cs typeface="Arial" panose="020B0604020202020204"/>
              </a:rPr>
              <a:t>άξονα.</a:t>
            </a:r>
            <a:r>
              <a:rPr sz="2600" b="1" spc="-145" dirty="0">
                <a:latin typeface="Arial" panose="020B0604020202020204"/>
                <a:cs typeface="Arial" panose="020B0604020202020204"/>
              </a:rPr>
              <a:t> </a:t>
            </a:r>
            <a:r>
              <a:rPr sz="2600" b="1" dirty="0">
                <a:latin typeface="Arial" panose="020B0604020202020204"/>
                <a:cs typeface="Arial" panose="020B0604020202020204"/>
              </a:rPr>
              <a:t>Αυτό</a:t>
            </a:r>
            <a:r>
              <a:rPr sz="2600" b="1" spc="-40" dirty="0">
                <a:latin typeface="Arial" panose="020B0604020202020204"/>
                <a:cs typeface="Arial" panose="020B0604020202020204"/>
              </a:rPr>
              <a:t> </a:t>
            </a:r>
            <a:r>
              <a:rPr sz="2600" b="1" dirty="0">
                <a:latin typeface="Arial" panose="020B0604020202020204"/>
                <a:cs typeface="Arial" panose="020B0604020202020204"/>
              </a:rPr>
              <a:t>σημαίνει</a:t>
            </a:r>
            <a:r>
              <a:rPr sz="2600" b="1" spc="-50" dirty="0">
                <a:latin typeface="Arial" panose="020B0604020202020204"/>
                <a:cs typeface="Arial" panose="020B0604020202020204"/>
              </a:rPr>
              <a:t> </a:t>
            </a:r>
            <a:r>
              <a:rPr sz="2600" b="1" spc="-25" dirty="0">
                <a:latin typeface="Arial" panose="020B0604020202020204"/>
                <a:cs typeface="Arial" panose="020B0604020202020204"/>
              </a:rPr>
              <a:t>ότι </a:t>
            </a:r>
            <a:r>
              <a:rPr sz="2600" b="1" dirty="0">
                <a:latin typeface="Arial" panose="020B0604020202020204"/>
                <a:cs typeface="Arial" panose="020B0604020202020204"/>
              </a:rPr>
              <a:t>ο</a:t>
            </a:r>
            <a:r>
              <a:rPr sz="2600" b="1" spc="-45" dirty="0">
                <a:latin typeface="Arial" panose="020B0604020202020204"/>
                <a:cs typeface="Arial" panose="020B0604020202020204"/>
              </a:rPr>
              <a:t> </a:t>
            </a:r>
            <a:r>
              <a:rPr sz="2600" b="1" dirty="0">
                <a:latin typeface="Arial" panose="020B0604020202020204"/>
                <a:cs typeface="Arial" panose="020B0604020202020204"/>
              </a:rPr>
              <a:t>άξονας</a:t>
            </a:r>
            <a:r>
              <a:rPr sz="2600" b="1" spc="-25" dirty="0">
                <a:latin typeface="Arial" panose="020B0604020202020204"/>
                <a:cs typeface="Arial" panose="020B0604020202020204"/>
              </a:rPr>
              <a:t> </a:t>
            </a:r>
            <a:r>
              <a:rPr sz="2600" b="1" dirty="0">
                <a:latin typeface="Arial" panose="020B0604020202020204"/>
                <a:cs typeface="Arial" panose="020B0604020202020204"/>
              </a:rPr>
              <a:t>δεν</a:t>
            </a:r>
            <a:r>
              <a:rPr sz="2600" b="1" spc="-25" dirty="0">
                <a:latin typeface="Arial" panose="020B0604020202020204"/>
                <a:cs typeface="Arial" panose="020B0604020202020204"/>
              </a:rPr>
              <a:t> </a:t>
            </a:r>
            <a:r>
              <a:rPr sz="2600" b="1" dirty="0">
                <a:latin typeface="Arial" panose="020B0604020202020204"/>
                <a:cs typeface="Arial" panose="020B0604020202020204"/>
              </a:rPr>
              <a:t>θα</a:t>
            </a:r>
            <a:r>
              <a:rPr sz="2600" b="1" spc="-30" dirty="0">
                <a:latin typeface="Arial" panose="020B0604020202020204"/>
                <a:cs typeface="Arial" panose="020B0604020202020204"/>
              </a:rPr>
              <a:t> </a:t>
            </a:r>
            <a:r>
              <a:rPr sz="2600" b="1" dirty="0">
                <a:latin typeface="Arial" panose="020B0604020202020204"/>
                <a:cs typeface="Arial" panose="020B0604020202020204"/>
              </a:rPr>
              <a:t>παραμείνει</a:t>
            </a:r>
            <a:r>
              <a:rPr sz="2600" b="1" spc="-35" dirty="0">
                <a:latin typeface="Arial" panose="020B0604020202020204"/>
                <a:cs typeface="Arial" panose="020B0604020202020204"/>
              </a:rPr>
              <a:t> </a:t>
            </a:r>
            <a:r>
              <a:rPr sz="2600" b="1" dirty="0">
                <a:latin typeface="Arial" panose="020B0604020202020204"/>
                <a:cs typeface="Arial" panose="020B0604020202020204"/>
              </a:rPr>
              <a:t>στην</a:t>
            </a:r>
            <a:r>
              <a:rPr sz="2600" b="1" spc="-15" dirty="0">
                <a:latin typeface="Arial" panose="020B0604020202020204"/>
                <a:cs typeface="Arial" panose="020B0604020202020204"/>
              </a:rPr>
              <a:t> </a:t>
            </a:r>
            <a:r>
              <a:rPr sz="2600" b="1" dirty="0">
                <a:latin typeface="Arial" panose="020B0604020202020204"/>
                <a:cs typeface="Arial" panose="020B0604020202020204"/>
              </a:rPr>
              <a:t>αρχική</a:t>
            </a:r>
            <a:r>
              <a:rPr sz="2600" b="1" spc="-20" dirty="0">
                <a:latin typeface="Arial" panose="020B0604020202020204"/>
                <a:cs typeface="Arial" panose="020B0604020202020204"/>
              </a:rPr>
              <a:t> </a:t>
            </a:r>
            <a:r>
              <a:rPr sz="2600" b="1" dirty="0">
                <a:latin typeface="Arial" panose="020B0604020202020204"/>
                <a:cs typeface="Arial" panose="020B0604020202020204"/>
              </a:rPr>
              <a:t>ευθεία,</a:t>
            </a:r>
            <a:r>
              <a:rPr sz="2600" b="1" spc="-30" dirty="0">
                <a:latin typeface="Arial" panose="020B0604020202020204"/>
                <a:cs typeface="Arial" panose="020B0604020202020204"/>
              </a:rPr>
              <a:t> </a:t>
            </a:r>
            <a:r>
              <a:rPr sz="2600" b="1" spc="-20" dirty="0">
                <a:latin typeface="Arial" panose="020B0604020202020204"/>
                <a:cs typeface="Arial" panose="020B0604020202020204"/>
              </a:rPr>
              <a:t>αλλά </a:t>
            </a:r>
            <a:r>
              <a:rPr sz="2600" b="1" dirty="0">
                <a:latin typeface="Arial" panose="020B0604020202020204"/>
                <a:cs typeface="Arial" panose="020B0604020202020204"/>
              </a:rPr>
              <a:t>θα</a:t>
            </a:r>
            <a:r>
              <a:rPr sz="2600" b="1" spc="-50" dirty="0">
                <a:latin typeface="Arial" panose="020B0604020202020204"/>
                <a:cs typeface="Arial" panose="020B0604020202020204"/>
              </a:rPr>
              <a:t> </a:t>
            </a:r>
            <a:r>
              <a:rPr sz="2600" b="1" dirty="0">
                <a:latin typeface="Arial" panose="020B0604020202020204"/>
                <a:cs typeface="Arial" panose="020B0604020202020204"/>
              </a:rPr>
              <a:t>καμφθεί</a:t>
            </a:r>
            <a:r>
              <a:rPr sz="2600" b="1" spc="-50" dirty="0">
                <a:latin typeface="Arial" panose="020B0604020202020204"/>
                <a:cs typeface="Arial" panose="020B0604020202020204"/>
              </a:rPr>
              <a:t> </a:t>
            </a:r>
            <a:r>
              <a:rPr sz="2600" b="1" dirty="0">
                <a:latin typeface="Arial" panose="020B0604020202020204"/>
                <a:cs typeface="Arial" panose="020B0604020202020204"/>
              </a:rPr>
              <a:t>προς</a:t>
            </a:r>
            <a:r>
              <a:rPr sz="2600" b="1" spc="-40" dirty="0">
                <a:latin typeface="Arial" panose="020B0604020202020204"/>
                <a:cs typeface="Arial" panose="020B0604020202020204"/>
              </a:rPr>
              <a:t> </a:t>
            </a:r>
            <a:r>
              <a:rPr sz="2600" b="1" dirty="0">
                <a:latin typeface="Arial" panose="020B0604020202020204"/>
                <a:cs typeface="Arial" panose="020B0604020202020204"/>
              </a:rPr>
              <a:t>τα</a:t>
            </a:r>
            <a:r>
              <a:rPr sz="2600" b="1" spc="-50" dirty="0">
                <a:latin typeface="Arial" panose="020B0604020202020204"/>
                <a:cs typeface="Arial" panose="020B0604020202020204"/>
              </a:rPr>
              <a:t> </a:t>
            </a:r>
            <a:r>
              <a:rPr sz="2600" b="1" dirty="0">
                <a:latin typeface="Arial" panose="020B0604020202020204"/>
                <a:cs typeface="Arial" panose="020B0604020202020204"/>
              </a:rPr>
              <a:t>πάνω</a:t>
            </a:r>
            <a:r>
              <a:rPr sz="2600" b="1" spc="-55" dirty="0">
                <a:latin typeface="Arial" panose="020B0604020202020204"/>
                <a:cs typeface="Arial" panose="020B0604020202020204"/>
              </a:rPr>
              <a:t> </a:t>
            </a:r>
            <a:r>
              <a:rPr sz="2600" b="1" dirty="0">
                <a:latin typeface="Arial" panose="020B0604020202020204"/>
                <a:cs typeface="Arial" panose="020B0604020202020204"/>
              </a:rPr>
              <a:t>ή</a:t>
            </a:r>
            <a:r>
              <a:rPr sz="2600" b="1" spc="-35" dirty="0">
                <a:latin typeface="Arial" panose="020B0604020202020204"/>
                <a:cs typeface="Arial" panose="020B0604020202020204"/>
              </a:rPr>
              <a:t> </a:t>
            </a:r>
            <a:r>
              <a:rPr sz="2600" b="1" dirty="0">
                <a:latin typeface="Arial" panose="020B0604020202020204"/>
                <a:cs typeface="Arial" panose="020B0604020202020204"/>
              </a:rPr>
              <a:t>προς</a:t>
            </a:r>
            <a:r>
              <a:rPr sz="2600" b="1" spc="-45" dirty="0">
                <a:latin typeface="Arial" panose="020B0604020202020204"/>
                <a:cs typeface="Arial" panose="020B0604020202020204"/>
              </a:rPr>
              <a:t> </a:t>
            </a:r>
            <a:r>
              <a:rPr sz="2600" b="1" dirty="0">
                <a:latin typeface="Arial" panose="020B0604020202020204"/>
                <a:cs typeface="Arial" panose="020B0604020202020204"/>
              </a:rPr>
              <a:t>τα</a:t>
            </a:r>
            <a:r>
              <a:rPr sz="2600" b="1" spc="-50" dirty="0">
                <a:latin typeface="Arial" panose="020B0604020202020204"/>
                <a:cs typeface="Arial" panose="020B0604020202020204"/>
              </a:rPr>
              <a:t> </a:t>
            </a:r>
            <a:r>
              <a:rPr sz="2600" b="1" dirty="0">
                <a:latin typeface="Arial" panose="020B0604020202020204"/>
                <a:cs typeface="Arial" panose="020B0604020202020204"/>
              </a:rPr>
              <a:t>κάτω</a:t>
            </a:r>
            <a:r>
              <a:rPr sz="2600" b="1" spc="-45" dirty="0">
                <a:latin typeface="Arial" panose="020B0604020202020204"/>
                <a:cs typeface="Arial" panose="020B0604020202020204"/>
              </a:rPr>
              <a:t> </a:t>
            </a:r>
            <a:r>
              <a:rPr sz="2600" b="1" dirty="0">
                <a:latin typeface="Arial" panose="020B0604020202020204"/>
                <a:cs typeface="Arial" panose="020B0604020202020204"/>
              </a:rPr>
              <a:t>σε</a:t>
            </a:r>
            <a:r>
              <a:rPr sz="2600" b="1" spc="-45" dirty="0">
                <a:latin typeface="Arial" panose="020B0604020202020204"/>
                <a:cs typeface="Arial" panose="020B0604020202020204"/>
              </a:rPr>
              <a:t> </a:t>
            </a:r>
            <a:r>
              <a:rPr sz="2600" b="1" dirty="0">
                <a:latin typeface="Arial" panose="020B0604020202020204"/>
                <a:cs typeface="Arial" panose="020B0604020202020204"/>
              </a:rPr>
              <a:t>ένα</a:t>
            </a:r>
            <a:r>
              <a:rPr sz="2600" b="1" spc="-45" dirty="0">
                <a:latin typeface="Arial" panose="020B0604020202020204"/>
                <a:cs typeface="Arial" panose="020B0604020202020204"/>
              </a:rPr>
              <a:t> </a:t>
            </a:r>
            <a:r>
              <a:rPr sz="2600" b="1" spc="-25" dirty="0">
                <a:latin typeface="Arial" panose="020B0604020202020204"/>
                <a:cs typeface="Arial" panose="020B0604020202020204"/>
              </a:rPr>
              <a:t>μι- </a:t>
            </a:r>
            <a:r>
              <a:rPr sz="2600" b="1" dirty="0">
                <a:latin typeface="Arial" panose="020B0604020202020204"/>
                <a:cs typeface="Arial" panose="020B0604020202020204"/>
              </a:rPr>
              <a:t>κρό</a:t>
            </a:r>
            <a:r>
              <a:rPr sz="2600" b="1" spc="-45" dirty="0">
                <a:latin typeface="Arial" panose="020B0604020202020204"/>
                <a:cs typeface="Arial" panose="020B0604020202020204"/>
              </a:rPr>
              <a:t> </a:t>
            </a:r>
            <a:r>
              <a:rPr sz="2600" b="1" dirty="0">
                <a:latin typeface="Arial" panose="020B0604020202020204"/>
                <a:cs typeface="Arial" panose="020B0604020202020204"/>
              </a:rPr>
              <a:t>βαθμό</a:t>
            </a:r>
            <a:r>
              <a:rPr sz="2600" b="1" spc="-30" dirty="0">
                <a:latin typeface="Arial" panose="020B0604020202020204"/>
                <a:cs typeface="Arial" panose="020B0604020202020204"/>
              </a:rPr>
              <a:t> </a:t>
            </a:r>
            <a:r>
              <a:rPr sz="2600" b="1" dirty="0">
                <a:latin typeface="Arial" panose="020B0604020202020204"/>
                <a:cs typeface="Arial" panose="020B0604020202020204"/>
              </a:rPr>
              <a:t>ο</a:t>
            </a:r>
            <a:r>
              <a:rPr sz="2600" b="1" spc="-25" dirty="0">
                <a:latin typeface="Arial" panose="020B0604020202020204"/>
                <a:cs typeface="Arial" panose="020B0604020202020204"/>
              </a:rPr>
              <a:t> </a:t>
            </a:r>
            <a:r>
              <a:rPr sz="2600" b="1" dirty="0">
                <a:latin typeface="Arial" panose="020B0604020202020204"/>
                <a:cs typeface="Arial" panose="020B0604020202020204"/>
              </a:rPr>
              <a:t>οποίος</a:t>
            </a:r>
            <a:r>
              <a:rPr sz="2600" b="1" spc="-30" dirty="0">
                <a:latin typeface="Arial" panose="020B0604020202020204"/>
                <a:cs typeface="Arial" panose="020B0604020202020204"/>
              </a:rPr>
              <a:t> </a:t>
            </a:r>
            <a:r>
              <a:rPr sz="2600" b="1" dirty="0">
                <a:latin typeface="Arial" panose="020B0604020202020204"/>
                <a:cs typeface="Arial" panose="020B0604020202020204"/>
              </a:rPr>
              <a:t>μπορεί</a:t>
            </a:r>
            <a:r>
              <a:rPr sz="2600" b="1" spc="-35" dirty="0">
                <a:latin typeface="Arial" panose="020B0604020202020204"/>
                <a:cs typeface="Arial" panose="020B0604020202020204"/>
              </a:rPr>
              <a:t> </a:t>
            </a:r>
            <a:r>
              <a:rPr sz="2600" b="1" dirty="0">
                <a:latin typeface="Arial" panose="020B0604020202020204"/>
                <a:cs typeface="Arial" panose="020B0604020202020204"/>
              </a:rPr>
              <a:t>να</a:t>
            </a:r>
            <a:r>
              <a:rPr sz="2600" b="1" spc="-35" dirty="0">
                <a:latin typeface="Arial" panose="020B0604020202020204"/>
                <a:cs typeface="Arial" panose="020B0604020202020204"/>
              </a:rPr>
              <a:t> </a:t>
            </a:r>
            <a:r>
              <a:rPr sz="2600" b="1" dirty="0">
                <a:latin typeface="Arial" panose="020B0604020202020204"/>
                <a:cs typeface="Arial" panose="020B0604020202020204"/>
              </a:rPr>
              <a:t>μην</a:t>
            </a:r>
            <a:r>
              <a:rPr sz="2600" b="1" spc="-30" dirty="0">
                <a:latin typeface="Arial" panose="020B0604020202020204"/>
                <a:cs typeface="Arial" panose="020B0604020202020204"/>
              </a:rPr>
              <a:t> </a:t>
            </a:r>
            <a:r>
              <a:rPr sz="2600" b="1" dirty="0">
                <a:latin typeface="Arial" panose="020B0604020202020204"/>
                <a:cs typeface="Arial" panose="020B0604020202020204"/>
              </a:rPr>
              <a:t>είναι</a:t>
            </a:r>
            <a:r>
              <a:rPr sz="2600" b="1" spc="-35" dirty="0">
                <a:latin typeface="Arial" panose="020B0604020202020204"/>
                <a:cs typeface="Arial" panose="020B0604020202020204"/>
              </a:rPr>
              <a:t> </a:t>
            </a:r>
            <a:r>
              <a:rPr sz="2600" b="1" dirty="0">
                <a:latin typeface="Arial" panose="020B0604020202020204"/>
                <a:cs typeface="Arial" panose="020B0604020202020204"/>
              </a:rPr>
              <a:t>ορατός</a:t>
            </a:r>
            <a:r>
              <a:rPr sz="2600" b="1" spc="-30" dirty="0">
                <a:latin typeface="Arial" panose="020B0604020202020204"/>
                <a:cs typeface="Arial" panose="020B0604020202020204"/>
              </a:rPr>
              <a:t> </a:t>
            </a:r>
            <a:r>
              <a:rPr sz="2600" b="1" spc="-25" dirty="0">
                <a:latin typeface="Arial" panose="020B0604020202020204"/>
                <a:cs typeface="Arial" panose="020B0604020202020204"/>
              </a:rPr>
              <a:t>με </a:t>
            </a:r>
            <a:r>
              <a:rPr sz="2600" b="1" dirty="0">
                <a:latin typeface="Arial" panose="020B0604020202020204"/>
                <a:cs typeface="Arial" panose="020B0604020202020204"/>
              </a:rPr>
              <a:t>γυμνό</a:t>
            </a:r>
            <a:r>
              <a:rPr sz="2600" b="1" spc="-45" dirty="0">
                <a:latin typeface="Arial" panose="020B0604020202020204"/>
                <a:cs typeface="Arial" panose="020B0604020202020204"/>
              </a:rPr>
              <a:t> </a:t>
            </a:r>
            <a:r>
              <a:rPr sz="2600" b="1" dirty="0">
                <a:latin typeface="Arial" panose="020B0604020202020204"/>
                <a:cs typeface="Arial" panose="020B0604020202020204"/>
              </a:rPr>
              <a:t>μάτι</a:t>
            </a:r>
            <a:r>
              <a:rPr sz="2600" b="1" spc="-35" dirty="0">
                <a:latin typeface="Arial" panose="020B0604020202020204"/>
                <a:cs typeface="Arial" panose="020B0604020202020204"/>
              </a:rPr>
              <a:t> </a:t>
            </a:r>
            <a:r>
              <a:rPr sz="2600" b="1" dirty="0">
                <a:latin typeface="Arial" panose="020B0604020202020204"/>
                <a:cs typeface="Arial" panose="020B0604020202020204"/>
              </a:rPr>
              <a:t>αλλά</a:t>
            </a:r>
            <a:r>
              <a:rPr sz="2600" b="1" spc="-35" dirty="0">
                <a:latin typeface="Arial" panose="020B0604020202020204"/>
                <a:cs typeface="Arial" panose="020B0604020202020204"/>
              </a:rPr>
              <a:t> </a:t>
            </a:r>
            <a:r>
              <a:rPr sz="2600" b="1" dirty="0">
                <a:latin typeface="Arial" panose="020B0604020202020204"/>
                <a:cs typeface="Arial" panose="020B0604020202020204"/>
              </a:rPr>
              <a:t>θα</a:t>
            </a:r>
            <a:r>
              <a:rPr sz="2600" b="1" spc="-40" dirty="0">
                <a:latin typeface="Arial" panose="020B0604020202020204"/>
                <a:cs typeface="Arial" panose="020B0604020202020204"/>
              </a:rPr>
              <a:t> </a:t>
            </a:r>
            <a:r>
              <a:rPr sz="2600" b="1" dirty="0">
                <a:latin typeface="Arial" panose="020B0604020202020204"/>
                <a:cs typeface="Arial" panose="020B0604020202020204"/>
              </a:rPr>
              <a:t>μπορούσε</a:t>
            </a:r>
            <a:r>
              <a:rPr sz="2600" b="1" spc="-30" dirty="0">
                <a:latin typeface="Arial" panose="020B0604020202020204"/>
                <a:cs typeface="Arial" panose="020B0604020202020204"/>
              </a:rPr>
              <a:t> </a:t>
            </a:r>
            <a:r>
              <a:rPr sz="2600" b="1" dirty="0">
                <a:latin typeface="Arial" panose="020B0604020202020204"/>
                <a:cs typeface="Arial" panose="020B0604020202020204"/>
              </a:rPr>
              <a:t>να</a:t>
            </a:r>
            <a:r>
              <a:rPr sz="2600" b="1" spc="-35" dirty="0">
                <a:latin typeface="Arial" panose="020B0604020202020204"/>
                <a:cs typeface="Arial" panose="020B0604020202020204"/>
              </a:rPr>
              <a:t> </a:t>
            </a:r>
            <a:r>
              <a:rPr sz="2600" b="1" dirty="0">
                <a:latin typeface="Arial" panose="020B0604020202020204"/>
                <a:cs typeface="Arial" panose="020B0604020202020204"/>
              </a:rPr>
              <a:t>είναι</a:t>
            </a:r>
            <a:r>
              <a:rPr sz="2600" b="1" spc="-35" dirty="0">
                <a:latin typeface="Arial" panose="020B0604020202020204"/>
                <a:cs typeface="Arial" panose="020B0604020202020204"/>
              </a:rPr>
              <a:t> </a:t>
            </a:r>
            <a:r>
              <a:rPr sz="2600" b="1" dirty="0">
                <a:latin typeface="Arial" panose="020B0604020202020204"/>
                <a:cs typeface="Arial" panose="020B0604020202020204"/>
              </a:rPr>
              <a:t>επαρκής</a:t>
            </a:r>
            <a:r>
              <a:rPr sz="2600" b="1" spc="-30" dirty="0">
                <a:latin typeface="Arial" panose="020B0604020202020204"/>
                <a:cs typeface="Arial" panose="020B0604020202020204"/>
              </a:rPr>
              <a:t> </a:t>
            </a:r>
            <a:r>
              <a:rPr sz="2600" b="1" spc="-25" dirty="0">
                <a:latin typeface="Arial" panose="020B0604020202020204"/>
                <a:cs typeface="Arial" panose="020B0604020202020204"/>
              </a:rPr>
              <a:t>για </a:t>
            </a:r>
            <a:r>
              <a:rPr sz="2600" b="1" dirty="0">
                <a:latin typeface="Arial" panose="020B0604020202020204"/>
                <a:cs typeface="Arial" panose="020B0604020202020204"/>
              </a:rPr>
              <a:t>να</a:t>
            </a:r>
            <a:r>
              <a:rPr sz="2600" b="1" spc="-25" dirty="0">
                <a:latin typeface="Arial" panose="020B0604020202020204"/>
                <a:cs typeface="Arial" panose="020B0604020202020204"/>
              </a:rPr>
              <a:t> </a:t>
            </a:r>
            <a:r>
              <a:rPr sz="2600" b="1">
                <a:latin typeface="Arial" panose="020B0604020202020204"/>
                <a:cs typeface="Arial" panose="020B0604020202020204"/>
              </a:rPr>
              <a:t>προκαλέσει</a:t>
            </a:r>
            <a:r>
              <a:rPr sz="2600" b="1" spc="-10">
                <a:latin typeface="Arial" panose="020B0604020202020204"/>
                <a:cs typeface="Arial" panose="020B0604020202020204"/>
              </a:rPr>
              <a:t> </a:t>
            </a:r>
            <a:r>
              <a:rPr sz="2600" b="1" spc="-10" smtClean="0">
                <a:latin typeface="Arial" panose="020B0604020202020204"/>
                <a:cs typeface="Arial" panose="020B0604020202020204"/>
              </a:rPr>
              <a:t>επι</a:t>
            </a:r>
            <a:r>
              <a:rPr sz="2600" b="1" smtClean="0">
                <a:latin typeface="Arial" panose="020B0604020202020204"/>
                <a:cs typeface="Arial" panose="020B0604020202020204"/>
              </a:rPr>
              <a:t>κίνδυνα</a:t>
            </a:r>
            <a:r>
              <a:rPr sz="2600" b="1" spc="-15" smtClean="0">
                <a:latin typeface="Arial" panose="020B0604020202020204"/>
                <a:cs typeface="Arial" panose="020B0604020202020204"/>
              </a:rPr>
              <a:t> </a:t>
            </a:r>
            <a:r>
              <a:rPr sz="2600" b="1" dirty="0">
                <a:latin typeface="Arial" panose="020B0604020202020204"/>
                <a:cs typeface="Arial" panose="020B0604020202020204"/>
              </a:rPr>
              <a:t>επίπεδα</a:t>
            </a:r>
            <a:r>
              <a:rPr sz="2600" b="1" spc="-10" dirty="0">
                <a:latin typeface="Arial" panose="020B0604020202020204"/>
                <a:cs typeface="Arial" panose="020B0604020202020204"/>
              </a:rPr>
              <a:t> κόπωσης.</a:t>
            </a:r>
            <a:endParaRPr sz="2600">
              <a:latin typeface="Arial" panose="020B0604020202020204"/>
              <a:cs typeface="Arial" panose="020B0604020202020204"/>
            </a:endParaRPr>
          </a:p>
          <a:p>
            <a:pPr marL="12700" marR="5080" indent="91440">
              <a:lnSpc>
                <a:spcPct val="95000"/>
              </a:lnSpc>
              <a:spcBef>
                <a:spcPts val="2180"/>
              </a:spcBef>
            </a:pPr>
            <a:r>
              <a:rPr sz="2600" b="1" dirty="0">
                <a:latin typeface="Arial" panose="020B0604020202020204"/>
                <a:cs typeface="Arial" panose="020B0604020202020204"/>
              </a:rPr>
              <a:t>Η</a:t>
            </a:r>
            <a:r>
              <a:rPr sz="2600" b="1" spc="-55" dirty="0">
                <a:latin typeface="Arial" panose="020B0604020202020204"/>
                <a:cs typeface="Arial" panose="020B0604020202020204"/>
              </a:rPr>
              <a:t> </a:t>
            </a:r>
            <a:r>
              <a:rPr sz="2600" b="1" dirty="0">
                <a:latin typeface="Arial" panose="020B0604020202020204"/>
                <a:cs typeface="Arial" panose="020B0604020202020204"/>
              </a:rPr>
              <a:t>θραύση</a:t>
            </a:r>
            <a:r>
              <a:rPr sz="2600" b="1" spc="-45" dirty="0">
                <a:latin typeface="Arial" panose="020B0604020202020204"/>
                <a:cs typeface="Arial" panose="020B0604020202020204"/>
              </a:rPr>
              <a:t> </a:t>
            </a:r>
            <a:r>
              <a:rPr sz="2600" b="1" dirty="0">
                <a:latin typeface="Arial" panose="020B0604020202020204"/>
                <a:cs typeface="Arial" panose="020B0604020202020204"/>
              </a:rPr>
              <a:t>του</a:t>
            </a:r>
            <a:r>
              <a:rPr sz="2600" b="1" spc="-45" dirty="0">
                <a:latin typeface="Arial" panose="020B0604020202020204"/>
                <a:cs typeface="Arial" panose="020B0604020202020204"/>
              </a:rPr>
              <a:t> </a:t>
            </a:r>
            <a:r>
              <a:rPr sz="2600" b="1" dirty="0">
                <a:latin typeface="Arial" panose="020B0604020202020204"/>
                <a:cs typeface="Arial" panose="020B0604020202020204"/>
              </a:rPr>
              <a:t>στροφαλοφόρου</a:t>
            </a:r>
            <a:r>
              <a:rPr sz="2600" b="1" spc="-45" dirty="0">
                <a:latin typeface="Arial" panose="020B0604020202020204"/>
                <a:cs typeface="Arial" panose="020B0604020202020204"/>
              </a:rPr>
              <a:t> </a:t>
            </a:r>
            <a:r>
              <a:rPr sz="2600" b="1" dirty="0">
                <a:latin typeface="Arial" panose="020B0604020202020204"/>
                <a:cs typeface="Arial" panose="020B0604020202020204"/>
              </a:rPr>
              <a:t>της</a:t>
            </a:r>
            <a:r>
              <a:rPr sz="2600" b="1" spc="-45" dirty="0">
                <a:latin typeface="Arial" panose="020B0604020202020204"/>
                <a:cs typeface="Arial" panose="020B0604020202020204"/>
              </a:rPr>
              <a:t> </a:t>
            </a:r>
            <a:r>
              <a:rPr sz="2600" b="1" dirty="0">
                <a:latin typeface="Arial" panose="020B0604020202020204"/>
                <a:cs typeface="Arial" panose="020B0604020202020204"/>
              </a:rPr>
              <a:t>μηχανής,</a:t>
            </a:r>
            <a:r>
              <a:rPr sz="2600" b="1" spc="-40" dirty="0">
                <a:latin typeface="Arial" panose="020B0604020202020204"/>
                <a:cs typeface="Arial" panose="020B0604020202020204"/>
              </a:rPr>
              <a:t> </a:t>
            </a:r>
            <a:r>
              <a:rPr sz="2600" b="1" spc="-10" dirty="0">
                <a:latin typeface="Arial" panose="020B0604020202020204"/>
                <a:cs typeface="Arial" panose="020B0604020202020204"/>
              </a:rPr>
              <a:t>μπορεί </a:t>
            </a:r>
            <a:r>
              <a:rPr sz="2600" b="1" dirty="0">
                <a:latin typeface="Arial" panose="020B0604020202020204"/>
                <a:cs typeface="Arial" panose="020B0604020202020204"/>
              </a:rPr>
              <a:t>να</a:t>
            </a:r>
            <a:r>
              <a:rPr sz="2600" b="1" spc="-35" dirty="0">
                <a:latin typeface="Arial" panose="020B0604020202020204"/>
                <a:cs typeface="Arial" panose="020B0604020202020204"/>
              </a:rPr>
              <a:t> </a:t>
            </a:r>
            <a:r>
              <a:rPr sz="2600" b="1" dirty="0">
                <a:latin typeface="Arial" panose="020B0604020202020204"/>
                <a:cs typeface="Arial" panose="020B0604020202020204"/>
              </a:rPr>
              <a:t>προκληθεί</a:t>
            </a:r>
            <a:r>
              <a:rPr sz="2600" b="1" spc="-20" dirty="0">
                <a:latin typeface="Arial" panose="020B0604020202020204"/>
                <a:cs typeface="Arial" panose="020B0604020202020204"/>
              </a:rPr>
              <a:t> </a:t>
            </a:r>
            <a:r>
              <a:rPr sz="2600" b="1" dirty="0">
                <a:latin typeface="Arial" panose="020B0604020202020204"/>
                <a:cs typeface="Arial" panose="020B0604020202020204"/>
              </a:rPr>
              <a:t>από</a:t>
            </a:r>
            <a:r>
              <a:rPr sz="2600" b="1" spc="-15" dirty="0">
                <a:latin typeface="Arial" panose="020B0604020202020204"/>
                <a:cs typeface="Arial" panose="020B0604020202020204"/>
              </a:rPr>
              <a:t> </a:t>
            </a:r>
            <a:r>
              <a:rPr sz="2600" b="1" dirty="0">
                <a:latin typeface="Arial" panose="020B0604020202020204"/>
                <a:cs typeface="Arial" panose="020B0604020202020204"/>
              </a:rPr>
              <a:t>υπερβολικές</a:t>
            </a:r>
            <a:r>
              <a:rPr sz="2600" b="1" spc="-15" dirty="0">
                <a:latin typeface="Arial" panose="020B0604020202020204"/>
                <a:cs typeface="Arial" panose="020B0604020202020204"/>
              </a:rPr>
              <a:t> </a:t>
            </a:r>
            <a:r>
              <a:rPr sz="2600" b="1" dirty="0">
                <a:latin typeface="Arial" panose="020B0604020202020204"/>
                <a:cs typeface="Arial" panose="020B0604020202020204"/>
              </a:rPr>
              <a:t>ελευθερίες</a:t>
            </a:r>
            <a:r>
              <a:rPr sz="2600" b="1" spc="-15" dirty="0">
                <a:latin typeface="Arial" panose="020B0604020202020204"/>
                <a:cs typeface="Arial" panose="020B0604020202020204"/>
              </a:rPr>
              <a:t> </a:t>
            </a:r>
            <a:r>
              <a:rPr sz="2600" b="1">
                <a:latin typeface="Arial" panose="020B0604020202020204"/>
                <a:cs typeface="Arial" panose="020B0604020202020204"/>
              </a:rPr>
              <a:t>των</a:t>
            </a:r>
            <a:r>
              <a:rPr sz="2600" b="1" spc="-10">
                <a:latin typeface="Arial" panose="020B0604020202020204"/>
                <a:cs typeface="Arial" panose="020B0604020202020204"/>
              </a:rPr>
              <a:t> </a:t>
            </a:r>
            <a:r>
              <a:rPr sz="2600" b="1" spc="-10" smtClean="0">
                <a:latin typeface="Arial" panose="020B0604020202020204"/>
                <a:cs typeface="Arial" panose="020B0604020202020204"/>
              </a:rPr>
              <a:t>κουζι</a:t>
            </a:r>
            <a:r>
              <a:rPr sz="2600" b="1" smtClean="0">
                <a:latin typeface="Arial" panose="020B0604020202020204"/>
                <a:cs typeface="Arial" panose="020B0604020202020204"/>
              </a:rPr>
              <a:t>νέτων</a:t>
            </a:r>
            <a:r>
              <a:rPr sz="2600" b="1" dirty="0">
                <a:latin typeface="Arial" panose="020B0604020202020204"/>
                <a:cs typeface="Arial" panose="020B0604020202020204"/>
              </a:rPr>
              <a:t>.</a:t>
            </a:r>
            <a:r>
              <a:rPr sz="2600" b="1" spc="-25" dirty="0">
                <a:latin typeface="Arial" panose="020B0604020202020204"/>
                <a:cs typeface="Arial" panose="020B0604020202020204"/>
              </a:rPr>
              <a:t> </a:t>
            </a:r>
            <a:r>
              <a:rPr sz="2600" b="1" dirty="0">
                <a:latin typeface="Arial" panose="020B0604020202020204"/>
                <a:cs typeface="Arial" panose="020B0604020202020204"/>
              </a:rPr>
              <a:t>Η υπερβολική ελευθερία</a:t>
            </a:r>
            <a:r>
              <a:rPr sz="2600" b="1" spc="-15" dirty="0">
                <a:latin typeface="Arial" panose="020B0604020202020204"/>
                <a:cs typeface="Arial" panose="020B0604020202020204"/>
              </a:rPr>
              <a:t> </a:t>
            </a:r>
            <a:r>
              <a:rPr sz="2600" b="1" dirty="0">
                <a:latin typeface="Arial" panose="020B0604020202020204"/>
                <a:cs typeface="Arial" panose="020B0604020202020204"/>
              </a:rPr>
              <a:t>σε</a:t>
            </a:r>
            <a:r>
              <a:rPr sz="2600" b="1" spc="-5" dirty="0">
                <a:latin typeface="Arial" panose="020B0604020202020204"/>
                <a:cs typeface="Arial" panose="020B0604020202020204"/>
              </a:rPr>
              <a:t> </a:t>
            </a:r>
            <a:r>
              <a:rPr sz="2600" b="1" dirty="0">
                <a:latin typeface="Arial" panose="020B0604020202020204"/>
                <a:cs typeface="Arial" panose="020B0604020202020204"/>
              </a:rPr>
              <a:t>ένα</a:t>
            </a:r>
            <a:r>
              <a:rPr sz="2600" b="1" spc="-15" dirty="0">
                <a:latin typeface="Arial" panose="020B0604020202020204"/>
                <a:cs typeface="Arial" panose="020B0604020202020204"/>
              </a:rPr>
              <a:t> </a:t>
            </a:r>
            <a:r>
              <a:rPr sz="2600" b="1" dirty="0">
                <a:latin typeface="Arial" panose="020B0604020202020204"/>
                <a:cs typeface="Arial" panose="020B0604020202020204"/>
              </a:rPr>
              <a:t>κύριο </a:t>
            </a:r>
            <a:r>
              <a:rPr sz="2600" b="1" spc="-10" dirty="0">
                <a:latin typeface="Arial" panose="020B0604020202020204"/>
                <a:cs typeface="Arial" panose="020B0604020202020204"/>
              </a:rPr>
              <a:t>έδρανο </a:t>
            </a:r>
            <a:r>
              <a:rPr sz="2600" b="1" dirty="0">
                <a:latin typeface="Arial" panose="020B0604020202020204"/>
                <a:cs typeface="Arial" panose="020B0604020202020204"/>
              </a:rPr>
              <a:t>μπορεί</a:t>
            </a:r>
            <a:r>
              <a:rPr sz="2600" b="1" spc="-60" dirty="0">
                <a:latin typeface="Arial" panose="020B0604020202020204"/>
                <a:cs typeface="Arial" panose="020B0604020202020204"/>
              </a:rPr>
              <a:t> </a:t>
            </a:r>
            <a:r>
              <a:rPr sz="2600" b="1" dirty="0">
                <a:latin typeface="Arial" panose="020B0604020202020204"/>
                <a:cs typeface="Arial" panose="020B0604020202020204"/>
              </a:rPr>
              <a:t>να</a:t>
            </a:r>
            <a:r>
              <a:rPr sz="2600" b="1" spc="-55" dirty="0">
                <a:latin typeface="Arial" panose="020B0604020202020204"/>
                <a:cs typeface="Arial" panose="020B0604020202020204"/>
              </a:rPr>
              <a:t> </a:t>
            </a:r>
            <a:r>
              <a:rPr sz="2600" b="1" spc="-10" dirty="0">
                <a:latin typeface="Arial" panose="020B0604020202020204"/>
                <a:cs typeface="Arial" panose="020B0604020202020204"/>
              </a:rPr>
              <a:t>τοποθετήσει</a:t>
            </a:r>
            <a:r>
              <a:rPr sz="2600" b="1" spc="-55" dirty="0">
                <a:latin typeface="Arial" panose="020B0604020202020204"/>
                <a:cs typeface="Arial" panose="020B0604020202020204"/>
              </a:rPr>
              <a:t> </a:t>
            </a:r>
            <a:r>
              <a:rPr sz="2600" b="1" dirty="0">
                <a:latin typeface="Arial" panose="020B0604020202020204"/>
                <a:cs typeface="Arial" panose="020B0604020202020204"/>
              </a:rPr>
              <a:t>σχεδόν</a:t>
            </a:r>
            <a:r>
              <a:rPr sz="2600" b="1" spc="-55" dirty="0">
                <a:latin typeface="Arial" panose="020B0604020202020204"/>
                <a:cs typeface="Arial" panose="020B0604020202020204"/>
              </a:rPr>
              <a:t> </a:t>
            </a:r>
            <a:r>
              <a:rPr sz="2600" b="1" dirty="0">
                <a:latin typeface="Arial" panose="020B0604020202020204"/>
                <a:cs typeface="Arial" panose="020B0604020202020204"/>
              </a:rPr>
              <a:t>ολόκληρο</a:t>
            </a:r>
            <a:r>
              <a:rPr sz="2600" b="1" spc="-45" dirty="0">
                <a:latin typeface="Arial" panose="020B0604020202020204"/>
                <a:cs typeface="Arial" panose="020B0604020202020204"/>
              </a:rPr>
              <a:t> </a:t>
            </a:r>
            <a:r>
              <a:rPr sz="2600" b="1" dirty="0">
                <a:latin typeface="Arial" panose="020B0604020202020204"/>
                <a:cs typeface="Arial" panose="020B0604020202020204"/>
              </a:rPr>
              <a:t>το</a:t>
            </a:r>
            <a:r>
              <a:rPr sz="2600" b="1" spc="-45" dirty="0">
                <a:latin typeface="Arial" panose="020B0604020202020204"/>
                <a:cs typeface="Arial" panose="020B0604020202020204"/>
              </a:rPr>
              <a:t> </a:t>
            </a:r>
            <a:r>
              <a:rPr sz="2600" b="1" spc="-10" dirty="0">
                <a:latin typeface="Arial" panose="020B0604020202020204"/>
                <a:cs typeface="Arial" panose="020B0604020202020204"/>
              </a:rPr>
              <a:t>φορτίο </a:t>
            </a:r>
            <a:r>
              <a:rPr sz="2600" b="1" dirty="0">
                <a:latin typeface="Arial" panose="020B0604020202020204"/>
                <a:cs typeface="Arial" panose="020B0604020202020204"/>
              </a:rPr>
              <a:t>σε</a:t>
            </a:r>
            <a:r>
              <a:rPr sz="2600" b="1" spc="-30" dirty="0">
                <a:latin typeface="Arial" panose="020B0604020202020204"/>
                <a:cs typeface="Arial" panose="020B0604020202020204"/>
              </a:rPr>
              <a:t> </a:t>
            </a:r>
            <a:r>
              <a:rPr sz="2600" b="1" dirty="0">
                <a:latin typeface="Arial" panose="020B0604020202020204"/>
                <a:cs typeface="Arial" panose="020B0604020202020204"/>
              </a:rPr>
              <a:t>ένα</a:t>
            </a:r>
            <a:r>
              <a:rPr sz="2600" b="1" spc="-25" dirty="0">
                <a:latin typeface="Arial" panose="020B0604020202020204"/>
                <a:cs typeface="Arial" panose="020B0604020202020204"/>
              </a:rPr>
              <a:t> </a:t>
            </a:r>
            <a:r>
              <a:rPr sz="2600" b="1" dirty="0">
                <a:latin typeface="Arial" panose="020B0604020202020204"/>
                <a:cs typeface="Arial" panose="020B0604020202020204"/>
              </a:rPr>
              <a:t>άλλο</a:t>
            </a:r>
            <a:r>
              <a:rPr sz="2600" b="1" spc="-20" dirty="0">
                <a:latin typeface="Arial" panose="020B0604020202020204"/>
                <a:cs typeface="Arial" panose="020B0604020202020204"/>
              </a:rPr>
              <a:t> </a:t>
            </a:r>
            <a:r>
              <a:rPr sz="2600" b="1" dirty="0">
                <a:latin typeface="Arial" panose="020B0604020202020204"/>
                <a:cs typeface="Arial" panose="020B0604020202020204"/>
              </a:rPr>
              <a:t>κύριο</a:t>
            </a:r>
            <a:r>
              <a:rPr sz="2600" b="1" spc="-20" dirty="0">
                <a:latin typeface="Arial" panose="020B0604020202020204"/>
                <a:cs typeface="Arial" panose="020B0604020202020204"/>
              </a:rPr>
              <a:t> </a:t>
            </a:r>
            <a:r>
              <a:rPr sz="2600" b="1" dirty="0">
                <a:latin typeface="Arial" panose="020B0604020202020204"/>
                <a:cs typeface="Arial" panose="020B0604020202020204"/>
              </a:rPr>
              <a:t>έδρανο.</a:t>
            </a:r>
            <a:r>
              <a:rPr sz="2600" b="1" spc="-25" dirty="0">
                <a:latin typeface="Arial" panose="020B0604020202020204"/>
                <a:cs typeface="Arial" panose="020B0604020202020204"/>
              </a:rPr>
              <a:t> </a:t>
            </a:r>
            <a:r>
              <a:rPr sz="2600" b="1" dirty="0">
                <a:latin typeface="Arial" panose="020B0604020202020204"/>
                <a:cs typeface="Arial" panose="020B0604020202020204"/>
              </a:rPr>
              <a:t>Η</a:t>
            </a:r>
            <a:r>
              <a:rPr sz="2600" b="1" spc="-10" dirty="0">
                <a:latin typeface="Arial" panose="020B0604020202020204"/>
                <a:cs typeface="Arial" panose="020B0604020202020204"/>
              </a:rPr>
              <a:t> </a:t>
            </a:r>
            <a:r>
              <a:rPr sz="2600" b="1" dirty="0">
                <a:latin typeface="Arial" panose="020B0604020202020204"/>
                <a:cs typeface="Arial" panose="020B0604020202020204"/>
              </a:rPr>
              <a:t>κάμψη</a:t>
            </a:r>
            <a:r>
              <a:rPr sz="2600" b="1" spc="-10" dirty="0">
                <a:latin typeface="Arial" panose="020B0604020202020204"/>
                <a:cs typeface="Arial" panose="020B0604020202020204"/>
              </a:rPr>
              <a:t> </a:t>
            </a:r>
            <a:r>
              <a:rPr sz="2600" b="1">
                <a:latin typeface="Arial" panose="020B0604020202020204"/>
                <a:cs typeface="Arial" panose="020B0604020202020204"/>
              </a:rPr>
              <a:t>του</a:t>
            </a:r>
            <a:r>
              <a:rPr sz="2600" b="1" spc="-15">
                <a:latin typeface="Arial" panose="020B0604020202020204"/>
                <a:cs typeface="Arial" panose="020B0604020202020204"/>
              </a:rPr>
              <a:t> </a:t>
            </a:r>
            <a:r>
              <a:rPr sz="2600" b="1" spc="-10" smtClean="0">
                <a:latin typeface="Arial" panose="020B0604020202020204"/>
                <a:cs typeface="Arial" panose="020B0604020202020204"/>
              </a:rPr>
              <a:t>στροφαλοφό</a:t>
            </a:r>
            <a:r>
              <a:rPr sz="2600" b="1" smtClean="0">
                <a:latin typeface="Arial" panose="020B0604020202020204"/>
                <a:cs typeface="Arial" panose="020B0604020202020204"/>
              </a:rPr>
              <a:t>ρου</a:t>
            </a:r>
            <a:r>
              <a:rPr sz="2600" b="1" spc="-35" smtClean="0">
                <a:latin typeface="Arial" panose="020B0604020202020204"/>
                <a:cs typeface="Arial" panose="020B0604020202020204"/>
              </a:rPr>
              <a:t> </a:t>
            </a:r>
            <a:r>
              <a:rPr sz="2600" b="1">
                <a:latin typeface="Arial" panose="020B0604020202020204"/>
                <a:cs typeface="Arial" panose="020B0604020202020204"/>
              </a:rPr>
              <a:t>άξονα</a:t>
            </a:r>
            <a:r>
              <a:rPr sz="2600" b="1" spc="-30">
                <a:latin typeface="Arial" panose="020B0604020202020204"/>
                <a:cs typeface="Arial" panose="020B0604020202020204"/>
              </a:rPr>
              <a:t> </a:t>
            </a:r>
            <a:r>
              <a:rPr lang="el-GR" sz="2600" b="1" spc="-30" dirty="0" smtClean="0">
                <a:latin typeface="Arial" panose="020B0604020202020204"/>
                <a:cs typeface="Arial" panose="020B0604020202020204"/>
              </a:rPr>
              <a:t>με</a:t>
            </a:r>
            <a:r>
              <a:rPr sz="2600" b="1" spc="-20" smtClean="0">
                <a:latin typeface="Arial" panose="020B0604020202020204"/>
                <a:cs typeface="Arial" panose="020B0604020202020204"/>
              </a:rPr>
              <a:t> </a:t>
            </a:r>
            <a:r>
              <a:rPr sz="2600" b="1" dirty="0">
                <a:latin typeface="Arial" panose="020B0604020202020204"/>
                <a:cs typeface="Arial" panose="020B0604020202020204"/>
              </a:rPr>
              <a:t>φορτίο</a:t>
            </a:r>
            <a:r>
              <a:rPr sz="2600" b="1" spc="-30" dirty="0">
                <a:latin typeface="Arial" panose="020B0604020202020204"/>
                <a:cs typeface="Arial" panose="020B0604020202020204"/>
              </a:rPr>
              <a:t> </a:t>
            </a:r>
            <a:r>
              <a:rPr sz="2600" b="1" dirty="0">
                <a:latin typeface="Arial" panose="020B0604020202020204"/>
                <a:cs typeface="Arial" panose="020B0604020202020204"/>
              </a:rPr>
              <a:t>μπορεί</a:t>
            </a:r>
            <a:r>
              <a:rPr sz="2600" b="1" spc="-30" dirty="0">
                <a:latin typeface="Arial" panose="020B0604020202020204"/>
                <a:cs typeface="Arial" panose="020B0604020202020204"/>
              </a:rPr>
              <a:t> </a:t>
            </a:r>
            <a:r>
              <a:rPr sz="2600" b="1" dirty="0">
                <a:latin typeface="Arial" panose="020B0604020202020204"/>
                <a:cs typeface="Arial" panose="020B0604020202020204"/>
              </a:rPr>
              <a:t>να</a:t>
            </a:r>
            <a:r>
              <a:rPr sz="2600" b="1" spc="-30" dirty="0">
                <a:latin typeface="Arial" panose="020B0604020202020204"/>
                <a:cs typeface="Arial" panose="020B0604020202020204"/>
              </a:rPr>
              <a:t> </a:t>
            </a:r>
            <a:r>
              <a:rPr sz="2600" b="1" dirty="0">
                <a:latin typeface="Arial" panose="020B0604020202020204"/>
                <a:cs typeface="Arial" panose="020B0604020202020204"/>
              </a:rPr>
              <a:t>οδηγήσει</a:t>
            </a:r>
            <a:r>
              <a:rPr sz="2600" b="1" spc="-30" dirty="0">
                <a:latin typeface="Arial" panose="020B0604020202020204"/>
                <a:cs typeface="Arial" panose="020B0604020202020204"/>
              </a:rPr>
              <a:t> </a:t>
            </a:r>
            <a:r>
              <a:rPr sz="2600" b="1">
                <a:latin typeface="Arial" panose="020B0604020202020204"/>
                <a:cs typeface="Arial" panose="020B0604020202020204"/>
              </a:rPr>
              <a:t>σε</a:t>
            </a:r>
            <a:r>
              <a:rPr sz="2600" b="1" spc="-35">
                <a:latin typeface="Arial" panose="020B0604020202020204"/>
                <a:cs typeface="Arial" panose="020B0604020202020204"/>
              </a:rPr>
              <a:t> </a:t>
            </a:r>
            <a:r>
              <a:rPr sz="2600" b="1" spc="-10" smtClean="0">
                <a:latin typeface="Arial" panose="020B0604020202020204"/>
                <a:cs typeface="Arial" panose="020B0604020202020204"/>
              </a:rPr>
              <a:t>κόπω</a:t>
            </a:r>
            <a:r>
              <a:rPr sz="2600" b="1" smtClean="0">
                <a:latin typeface="Arial" panose="020B0604020202020204"/>
                <a:cs typeface="Arial" panose="020B0604020202020204"/>
              </a:rPr>
              <a:t>ση</a:t>
            </a:r>
            <a:r>
              <a:rPr sz="2600" b="1" spc="-65" smtClean="0">
                <a:latin typeface="Arial" panose="020B0604020202020204"/>
                <a:cs typeface="Arial" panose="020B0604020202020204"/>
              </a:rPr>
              <a:t> </a:t>
            </a:r>
            <a:r>
              <a:rPr sz="2600" b="1" dirty="0">
                <a:latin typeface="Arial" panose="020B0604020202020204"/>
                <a:cs typeface="Arial" panose="020B0604020202020204"/>
              </a:rPr>
              <a:t>και</a:t>
            </a:r>
            <a:r>
              <a:rPr sz="2600" b="1" spc="-60" dirty="0">
                <a:latin typeface="Arial" panose="020B0604020202020204"/>
                <a:cs typeface="Arial" panose="020B0604020202020204"/>
              </a:rPr>
              <a:t> </a:t>
            </a:r>
            <a:r>
              <a:rPr sz="2600" b="1" dirty="0">
                <a:latin typeface="Arial" panose="020B0604020202020204"/>
                <a:cs typeface="Arial" panose="020B0604020202020204"/>
              </a:rPr>
              <a:t>ενδεχόμενη</a:t>
            </a:r>
            <a:r>
              <a:rPr sz="2600" b="1" spc="-55" dirty="0">
                <a:latin typeface="Arial" panose="020B0604020202020204"/>
                <a:cs typeface="Arial" panose="020B0604020202020204"/>
              </a:rPr>
              <a:t> </a:t>
            </a:r>
            <a:r>
              <a:rPr sz="2600" b="1" dirty="0">
                <a:latin typeface="Arial" panose="020B0604020202020204"/>
                <a:cs typeface="Arial" panose="020B0604020202020204"/>
              </a:rPr>
              <a:t>θραύση</a:t>
            </a:r>
            <a:r>
              <a:rPr sz="2600" b="1" spc="-60" dirty="0">
                <a:latin typeface="Arial" panose="020B0604020202020204"/>
                <a:cs typeface="Arial" panose="020B0604020202020204"/>
              </a:rPr>
              <a:t> </a:t>
            </a:r>
            <a:r>
              <a:rPr sz="2600" b="1" dirty="0">
                <a:latin typeface="Arial" panose="020B0604020202020204"/>
                <a:cs typeface="Arial" panose="020B0604020202020204"/>
              </a:rPr>
              <a:t>του</a:t>
            </a:r>
            <a:r>
              <a:rPr sz="2600" b="1" spc="-60" dirty="0">
                <a:latin typeface="Arial" panose="020B0604020202020204"/>
                <a:cs typeface="Arial" panose="020B0604020202020204"/>
              </a:rPr>
              <a:t> </a:t>
            </a:r>
            <a:r>
              <a:rPr sz="2600" b="1" spc="-10" dirty="0">
                <a:latin typeface="Arial" panose="020B0604020202020204"/>
                <a:cs typeface="Arial" panose="020B0604020202020204"/>
              </a:rPr>
              <a:t>στροφάλου.</a:t>
            </a:r>
            <a:endParaRPr sz="26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495300" y="1089659"/>
            <a:ext cx="8150859" cy="391160"/>
          </a:xfrm>
          <a:prstGeom prst="rect">
            <a:avLst/>
          </a:prstGeom>
        </p:spPr>
        <p:txBody>
          <a:bodyPr vert="horz" wrap="square" lIns="0" tIns="12700" rIns="0" bIns="0" rtlCol="0">
            <a:spAutoFit/>
          </a:bodyPr>
          <a:lstStyle/>
          <a:p>
            <a:pPr marL="12700">
              <a:lnSpc>
                <a:spcPct val="100000"/>
              </a:lnSpc>
              <a:spcBef>
                <a:spcPts val="100"/>
              </a:spcBef>
            </a:pPr>
            <a:r>
              <a:rPr sz="2400" u="sng" spc="-10">
                <a:solidFill>
                  <a:srgbClr val="000000"/>
                </a:solidFill>
                <a:uFill>
                  <a:solidFill>
                    <a:srgbClr val="000000"/>
                  </a:solidFill>
                </a:uFill>
                <a:latin typeface="Calibri" panose="020F0502020204030204"/>
                <a:cs typeface="Calibri" panose="020F0502020204030204"/>
              </a:rPr>
              <a:t>ΕΛΕΓΧΟΣ</a:t>
            </a:r>
            <a:r>
              <a:rPr sz="2400" u="sng" spc="-90">
                <a:solidFill>
                  <a:srgbClr val="000000"/>
                </a:solidFill>
                <a:uFill>
                  <a:solidFill>
                    <a:srgbClr val="000000"/>
                  </a:solidFill>
                </a:uFill>
                <a:latin typeface="Calibri" panose="020F0502020204030204"/>
                <a:cs typeface="Calibri" panose="020F0502020204030204"/>
              </a:rPr>
              <a:t> </a:t>
            </a:r>
            <a:r>
              <a:rPr sz="2400" u="sng" smtClean="0">
                <a:solidFill>
                  <a:srgbClr val="000000"/>
                </a:solidFill>
                <a:uFill>
                  <a:solidFill>
                    <a:srgbClr val="000000"/>
                  </a:solidFill>
                </a:uFill>
                <a:latin typeface="Calibri" panose="020F0502020204030204"/>
                <a:cs typeface="Calibri" panose="020F0502020204030204"/>
              </a:rPr>
              <a:t>ΑΠΟΚΛΙΣ</a:t>
            </a:r>
            <a:r>
              <a:rPr lang="el-GR" sz="2400" u="sng" dirty="0" smtClean="0">
                <a:solidFill>
                  <a:srgbClr val="000000"/>
                </a:solidFill>
                <a:uFill>
                  <a:solidFill>
                    <a:srgbClr val="000000"/>
                  </a:solidFill>
                </a:uFill>
                <a:latin typeface="Calibri" panose="020F0502020204030204"/>
                <a:cs typeface="Calibri" panose="020F0502020204030204"/>
              </a:rPr>
              <a:t>Η</a:t>
            </a:r>
            <a:r>
              <a:rPr sz="2400" u="sng" smtClean="0">
                <a:solidFill>
                  <a:srgbClr val="000000"/>
                </a:solidFill>
                <a:uFill>
                  <a:solidFill>
                    <a:srgbClr val="000000"/>
                  </a:solidFill>
                </a:uFill>
                <a:latin typeface="Calibri" panose="020F0502020204030204"/>
                <a:cs typeface="Calibri" panose="020F0502020204030204"/>
              </a:rPr>
              <a:t>Σ</a:t>
            </a:r>
            <a:r>
              <a:rPr sz="2400" u="sng" spc="-80" smtClean="0">
                <a:solidFill>
                  <a:srgbClr val="000000"/>
                </a:solidFill>
                <a:uFill>
                  <a:solidFill>
                    <a:srgbClr val="000000"/>
                  </a:solidFill>
                </a:uFill>
                <a:latin typeface="Calibri" panose="020F0502020204030204"/>
                <a:cs typeface="Calibri" panose="020F0502020204030204"/>
              </a:rPr>
              <a:t> </a:t>
            </a:r>
            <a:r>
              <a:rPr sz="2400" u="sng" dirty="0">
                <a:solidFill>
                  <a:srgbClr val="000000"/>
                </a:solidFill>
                <a:uFill>
                  <a:solidFill>
                    <a:srgbClr val="000000"/>
                  </a:solidFill>
                </a:uFill>
                <a:latin typeface="Calibri" panose="020F0502020204030204"/>
                <a:cs typeface="Calibri" panose="020F0502020204030204"/>
              </a:rPr>
              <a:t>(DEFLECTION)</a:t>
            </a:r>
            <a:r>
              <a:rPr sz="2400" u="sng" spc="-75" dirty="0">
                <a:solidFill>
                  <a:srgbClr val="000000"/>
                </a:solidFill>
                <a:uFill>
                  <a:solidFill>
                    <a:srgbClr val="000000"/>
                  </a:solidFill>
                </a:uFill>
                <a:latin typeface="Calibri" panose="020F0502020204030204"/>
                <a:cs typeface="Calibri" panose="020F0502020204030204"/>
              </a:rPr>
              <a:t> </a:t>
            </a:r>
            <a:r>
              <a:rPr sz="2400" u="sng" spc="-10" dirty="0">
                <a:solidFill>
                  <a:srgbClr val="000000"/>
                </a:solidFill>
                <a:uFill>
                  <a:solidFill>
                    <a:srgbClr val="000000"/>
                  </a:solidFill>
                </a:uFill>
                <a:latin typeface="Calibri" panose="020F0502020204030204"/>
                <a:cs typeface="Calibri" panose="020F0502020204030204"/>
              </a:rPr>
              <a:t>ΣΤΡΟΦΑΛΟΦΟΡΟΥ</a:t>
            </a:r>
            <a:r>
              <a:rPr sz="2400" u="sng" spc="-75" dirty="0">
                <a:solidFill>
                  <a:srgbClr val="000000"/>
                </a:solidFill>
                <a:uFill>
                  <a:solidFill>
                    <a:srgbClr val="000000"/>
                  </a:solidFill>
                </a:uFill>
                <a:latin typeface="Calibri" panose="020F0502020204030204"/>
                <a:cs typeface="Calibri" panose="020F0502020204030204"/>
              </a:rPr>
              <a:t> </a:t>
            </a:r>
            <a:r>
              <a:rPr sz="2400" u="sng" spc="-10" dirty="0">
                <a:solidFill>
                  <a:srgbClr val="000000"/>
                </a:solidFill>
                <a:uFill>
                  <a:solidFill>
                    <a:srgbClr val="000000"/>
                  </a:solidFill>
                </a:uFill>
                <a:latin typeface="Calibri" panose="020F0502020204030204"/>
                <a:cs typeface="Calibri" panose="020F0502020204030204"/>
              </a:rPr>
              <a:t>ΑΞΟΝΑ</a:t>
            </a:r>
            <a:endParaRPr sz="2400">
              <a:latin typeface="Calibri" panose="020F0502020204030204"/>
              <a:cs typeface="Calibri" panose="020F0502020204030204"/>
            </a:endParaRPr>
          </a:p>
        </p:txBody>
      </p:sp>
      <p:sp>
        <p:nvSpPr>
          <p:cNvPr id="3" name="object 3"/>
          <p:cNvSpPr txBox="1"/>
          <p:nvPr/>
        </p:nvSpPr>
        <p:spPr>
          <a:xfrm>
            <a:off x="222250" y="1921510"/>
            <a:ext cx="8666480" cy="4900188"/>
          </a:xfrm>
          <a:prstGeom prst="rect">
            <a:avLst/>
          </a:prstGeom>
        </p:spPr>
        <p:txBody>
          <a:bodyPr vert="horz" wrap="square" lIns="0" tIns="12065" rIns="0" bIns="0" rtlCol="0">
            <a:spAutoFit/>
          </a:bodyPr>
          <a:lstStyle/>
          <a:p>
            <a:pPr marL="191770" marR="5080" indent="-179070">
              <a:lnSpc>
                <a:spcPct val="118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ΣΤΡΟΦΑΛΟΦΟΡΟΣ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ΑΞΟΝΑΣ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ΠΡΕΠΕΙ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ΕΛΕΓΧΕΤΑΙ </a:t>
            </a:r>
            <a:r>
              <a:rPr sz="2000" spc="-25" dirty="0">
                <a:latin typeface="Arial Black" panose="020B0A04020102020204"/>
                <a:cs typeface="Arial Black" panose="020B0A04020102020204"/>
              </a:rPr>
              <a:t>ΩΣ </a:t>
            </a:r>
            <a:r>
              <a:rPr sz="2000" dirty="0">
                <a:latin typeface="Arial Black" panose="020B0A04020102020204"/>
                <a:cs typeface="Arial Black" panose="020B0A04020102020204"/>
              </a:rPr>
              <a:t>ΠΡΟΣ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ΕΥΘΥΓΡΑΜΜΙΣΗ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ΤΟΣΟ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ΚΑΤΑ</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ΤΗΝ</a:t>
            </a:r>
            <a:r>
              <a:rPr sz="2000" spc="-10">
                <a:latin typeface="Arial Black" panose="020B0A04020102020204"/>
                <a:cs typeface="Arial Black" panose="020B0A04020102020204"/>
              </a:rPr>
              <a:t> </a:t>
            </a:r>
            <a:endParaRPr lang="el-GR" sz="2000" spc="-10" dirty="0" smtClean="0">
              <a:latin typeface="Arial Black" panose="020B0A04020102020204"/>
              <a:cs typeface="Arial Black" panose="020B0A04020102020204"/>
            </a:endParaRPr>
          </a:p>
          <a:p>
            <a:pPr marL="191770" marR="5080" indent="-179070">
              <a:lnSpc>
                <a:spcPct val="118000"/>
              </a:lnSpc>
              <a:spcBef>
                <a:spcPts val="95"/>
              </a:spcBef>
              <a:buClr>
                <a:srgbClr val="FF0000"/>
              </a:buClr>
              <a:buSzPct val="95000"/>
              <a:tabLst>
                <a:tab pos="239395" algn="l"/>
              </a:tabLst>
            </a:pPr>
            <a:r>
              <a:rPr lang="el-GR" sz="2000" spc="-10" dirty="0">
                <a:latin typeface="Arial Black" panose="020B0A04020102020204"/>
                <a:cs typeface="Arial Black" panose="020B0A04020102020204"/>
              </a:rPr>
              <a:t> </a:t>
            </a:r>
            <a:r>
              <a:rPr lang="el-GR" sz="2000" spc="-10" dirty="0" smtClean="0">
                <a:latin typeface="Arial Black" panose="020B0A04020102020204"/>
                <a:cs typeface="Arial Black" panose="020B0A04020102020204"/>
              </a:rPr>
              <a:t> </a:t>
            </a:r>
            <a:r>
              <a:rPr sz="2000" spc="-10" smtClean="0">
                <a:latin typeface="Arial Black" panose="020B0A04020102020204"/>
                <a:cs typeface="Arial Black" panose="020B0A04020102020204"/>
              </a:rPr>
              <a:t>ΤΟΠΟΘΕ</a:t>
            </a:r>
            <a:r>
              <a:rPr sz="2000" smtClean="0">
                <a:latin typeface="Arial Black" panose="020B0A04020102020204"/>
                <a:cs typeface="Arial Black" panose="020B0A04020102020204"/>
              </a:rPr>
              <a:t>ΤΗΣΗ</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ΟΣΟ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ΚΑΤΑ</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ΤΗ</a:t>
            </a:r>
            <a:r>
              <a:rPr lang="el-GR" sz="2000" dirty="0" smtClean="0">
                <a:latin typeface="Arial Black" panose="020B0A04020102020204"/>
                <a:cs typeface="Arial Black" panose="020B0A04020102020204"/>
              </a:rPr>
              <a:t>Ν</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ΛΕΙΤΟΥΡΓΙΑ</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dirty="0">
                <a:latin typeface="Arial Black" panose="020B0A04020102020204"/>
                <a:cs typeface="Arial Black" panose="020B0A04020102020204"/>
              </a:rPr>
              <a:t>ΜΗΧΑΝΗΣ,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ΤΑΚΤΑ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ΧΡΟΝΙΚΑ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ΔΙΑΣΤΗΜΑΤΑ,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ΟΠΩΣ</a:t>
            </a:r>
            <a:r>
              <a:rPr sz="2000" spc="-15" dirty="0">
                <a:latin typeface="Arial Black" panose="020B0A04020102020204"/>
                <a:cs typeface="Arial Black" panose="020B0A04020102020204"/>
              </a:rPr>
              <a:t> </a:t>
            </a:r>
            <a:r>
              <a:rPr sz="2000" spc="-20" dirty="0">
                <a:latin typeface="Arial Black" panose="020B0A04020102020204"/>
                <a:cs typeface="Arial Black" panose="020B0A04020102020204"/>
              </a:rPr>
              <a:t>ΑΥΤΑ </a:t>
            </a:r>
            <a:r>
              <a:rPr sz="2000" dirty="0">
                <a:latin typeface="Arial Black" panose="020B0A04020102020204"/>
                <a:cs typeface="Arial Black" panose="020B0A04020102020204"/>
              </a:rPr>
              <a:t>ΟΡΙΖΟΝΤΑΙ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ΤΟΝ</a:t>
            </a:r>
            <a:r>
              <a:rPr sz="2000" spc="-10" dirty="0">
                <a:latin typeface="Arial Black" panose="020B0A04020102020204"/>
                <a:cs typeface="Arial Black" panose="020B0A04020102020204"/>
              </a:rPr>
              <a:t> ΚΑΤΑΣΚΕΥΑΣΤΗ.</a:t>
            </a:r>
            <a:endParaRPr sz="2000">
              <a:latin typeface="Arial Black" panose="020B0A04020102020204"/>
              <a:cs typeface="Arial Black" panose="020B0A04020102020204"/>
            </a:endParaRPr>
          </a:p>
          <a:p>
            <a:pPr marL="191770" marR="477520" indent="-179070">
              <a:lnSpc>
                <a:spcPct val="118000"/>
              </a:lnSpc>
              <a:spcBef>
                <a:spcPts val="4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ΕΛΕΓΧΟΣ</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ΤΗΣ</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ΕΥΘΥΓΡΑΜΜΙΣ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ΣΤΡΟΦΑΛΟΦΟ- </a:t>
            </a:r>
            <a:r>
              <a:rPr sz="2000" dirty="0">
                <a:latin typeface="Arial Black" panose="020B0A04020102020204"/>
                <a:cs typeface="Arial Black" panose="020B0A04020102020204"/>
              </a:rPr>
              <a:t>ΡΟΥ</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ΓΙΝΕΤΑΙ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ΜΕΤΡΗΣΗ</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ΤΗΣ</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ΑΠΟΚΛΙΣ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5" smtClean="0">
                <a:latin typeface="Arial Black" panose="020B0A04020102020204"/>
                <a:cs typeface="Arial Black" panose="020B0A04020102020204"/>
              </a:rPr>
              <a:t> </a:t>
            </a:r>
            <a:r>
              <a:rPr sz="2000" spc="-20" dirty="0">
                <a:latin typeface="Arial Black" panose="020B0A04020102020204"/>
                <a:cs typeface="Arial Black" panose="020B0A04020102020204"/>
              </a:rPr>
              <a:t>ΤΟΥ.</a:t>
            </a:r>
            <a:endParaRPr sz="2000">
              <a:latin typeface="Arial Black" panose="020B0A04020102020204"/>
              <a:cs typeface="Arial Black" panose="020B0A04020102020204"/>
            </a:endParaRPr>
          </a:p>
          <a:p>
            <a:pPr marL="191770" marR="184150" indent="-179070">
              <a:lnSpc>
                <a:spcPct val="118000"/>
              </a:lnSpc>
              <a:spcBef>
                <a:spcPts val="3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ΩΣ</a:t>
            </a:r>
            <a:r>
              <a:rPr sz="2000" spc="-1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ΑΠΟΚΛΙΣΗ </a:t>
            </a:r>
            <a:r>
              <a:rPr sz="2000" dirty="0">
                <a:latin typeface="Arial Black" panose="020B0A04020102020204"/>
                <a:cs typeface="Arial Black" panose="020B0A04020102020204"/>
              </a:rPr>
              <a:t>ΟΡΙΖΕΤΑΙ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ΜΕΤΑΒΟΛΗ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ΣΤΗΝ</a:t>
            </a:r>
            <a:r>
              <a:rPr sz="2000" spc="-10" dirty="0">
                <a:latin typeface="Arial Black" panose="020B0A04020102020204"/>
                <a:cs typeface="Arial Black" panose="020B0A04020102020204"/>
              </a:rPr>
              <a:t> ΑΠΟΣΤΑΣΗ </a:t>
            </a:r>
            <a:r>
              <a:rPr sz="2000" dirty="0">
                <a:latin typeface="Arial Black" panose="020B0A04020102020204"/>
                <a:cs typeface="Arial Black" panose="020B0A04020102020204"/>
              </a:rPr>
              <a:t>ΜΕΤΑΞΥ</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ΠΑΡΕΙΩΝ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ΣΤΡΟΦΑΛΟΥ,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ΜΕΤΑΞΥ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ΔΙΑΦΟ- </a:t>
            </a:r>
            <a:r>
              <a:rPr sz="2000" dirty="0">
                <a:latin typeface="Arial Black" panose="020B0A04020102020204"/>
                <a:cs typeface="Arial Black" panose="020B0A04020102020204"/>
              </a:rPr>
              <a:t>ΡΕΤΙΚΩΝ</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ΓΩΝΙΩΝ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ΣΤΡΟΦΑΛΟΦΟΡΟΥ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ΑΞΟΝΑ.</a:t>
            </a:r>
            <a:endParaRPr sz="2000">
              <a:latin typeface="Arial Black" panose="020B0A04020102020204"/>
              <a:cs typeface="Arial Black" panose="020B0A04020102020204"/>
            </a:endParaRPr>
          </a:p>
          <a:p>
            <a:pPr marL="191770" marR="904240" indent="-179070">
              <a:lnSpc>
                <a:spcPct val="118000"/>
              </a:lnSpc>
              <a:spcBef>
                <a:spcPts val="405"/>
              </a:spcBef>
              <a:buClr>
                <a:srgbClr val="FF0000"/>
              </a:buClr>
              <a:buSzPct val="95000"/>
              <a:buFont typeface="Wingdings" panose="05000000000000000000"/>
              <a:buChar char=""/>
              <a:tabLst>
                <a:tab pos="239395" algn="l"/>
              </a:tabLst>
            </a:pPr>
            <a:r>
              <a:rPr lang="el-GR" sz="2000" spc="-20" dirty="0" smtClean="0">
                <a:latin typeface="Arial Black" panose="020B0A04020102020204"/>
                <a:cs typeface="Arial Black" panose="020B0A04020102020204"/>
              </a:rPr>
              <a:t>ΥΠΑΡΧΟΥΝ </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ΔΥΟ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ΔΙΑΦΟΡΕΤΙΚΑ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ΕΙΔΗ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ΑΠΟΚΛΙΣΕΩΝ,</a:t>
            </a:r>
            <a:r>
              <a:rPr sz="2000" spc="-15" dirty="0">
                <a:latin typeface="Arial Black" panose="020B0A04020102020204"/>
                <a:cs typeface="Arial Black" panose="020B0A04020102020204"/>
              </a:rPr>
              <a:t> </a:t>
            </a:r>
            <a:r>
              <a:rPr sz="2000" spc="-50" dirty="0">
                <a:latin typeface="Arial Black" panose="020B0A04020102020204"/>
                <a:cs typeface="Arial Black" panose="020B0A04020102020204"/>
              </a:rPr>
              <a:t>Η </a:t>
            </a:r>
            <a:r>
              <a:rPr sz="2000">
                <a:solidFill>
                  <a:srgbClr val="FF0000"/>
                </a:solidFill>
                <a:latin typeface="Arial Black" panose="020B0A04020102020204"/>
                <a:cs typeface="Arial Black" panose="020B0A04020102020204"/>
              </a:rPr>
              <a:t>ΟΡΙΖΟΝΤΙΑ</a:t>
            </a:r>
            <a:r>
              <a:rPr sz="2000" spc="-10">
                <a:latin typeface="Arial Black" panose="020B0A04020102020204"/>
                <a:cs typeface="Arial Black" panose="020B0A04020102020204"/>
              </a:rPr>
              <a:t> </a:t>
            </a:r>
            <a:r>
              <a:rPr lang="el-GR" sz="2000" spc="-10" dirty="0" smtClean="0">
                <a:latin typeface="Arial Black" panose="020B0A04020102020204"/>
                <a:cs typeface="Arial Black" panose="020B0A04020102020204"/>
              </a:rPr>
              <a:t>(</a:t>
            </a:r>
            <a:r>
              <a:rPr lang="en-US" sz="2000" spc="-10" dirty="0" err="1" smtClean="0">
                <a:solidFill>
                  <a:srgbClr val="FF0000"/>
                </a:solidFill>
                <a:latin typeface="Arial Black" panose="020B0A04020102020204"/>
                <a:cs typeface="Arial Black" panose="020B0A04020102020204"/>
              </a:rPr>
              <a:t>dH</a:t>
            </a:r>
            <a:r>
              <a:rPr lang="en-US" sz="2000" spc="-10" dirty="0" smtClean="0">
                <a:latin typeface="Arial Black" panose="020B0A04020102020204"/>
                <a:cs typeface="Arial Black" panose="020B0A04020102020204"/>
              </a:rPr>
              <a:t>)</a:t>
            </a:r>
            <a:r>
              <a:rPr sz="2000" smtClean="0">
                <a:latin typeface="Arial Black" panose="020B0A04020102020204"/>
                <a:cs typeface="Arial Black" panose="020B0A04020102020204"/>
              </a:rPr>
              <a:t>ΚΑΙ</a:t>
            </a:r>
            <a:r>
              <a:rPr sz="2000" spc="-10" smtClean="0">
                <a:latin typeface="Arial Black" panose="020B0A04020102020204"/>
                <a:cs typeface="Arial Black" panose="020B0A04020102020204"/>
              </a:rPr>
              <a:t> </a:t>
            </a:r>
            <a:r>
              <a:rPr sz="2000">
                <a:latin typeface="Arial Black" panose="020B0A04020102020204"/>
                <a:cs typeface="Arial Black" panose="020B0A04020102020204"/>
              </a:rPr>
              <a:t>Η</a:t>
            </a:r>
            <a:r>
              <a:rPr sz="2000" spc="-5">
                <a:solidFill>
                  <a:srgbClr val="FF0000"/>
                </a:solidFill>
                <a:latin typeface="Arial Black" panose="020B0A04020102020204"/>
                <a:cs typeface="Arial Black" panose="020B0A04020102020204"/>
              </a:rPr>
              <a:t> </a:t>
            </a:r>
            <a:r>
              <a:rPr sz="2000" spc="-10" smtClean="0">
                <a:solidFill>
                  <a:srgbClr val="FF0000"/>
                </a:solidFill>
                <a:latin typeface="Arial Black" panose="020B0A04020102020204"/>
                <a:cs typeface="Arial Black" panose="020B0A04020102020204"/>
              </a:rPr>
              <a:t>ΚΑΤΑΚΟΡΥΦΗ</a:t>
            </a:r>
            <a:r>
              <a:rPr lang="en-US" sz="2000" spc="-10" dirty="0" smtClean="0">
                <a:solidFill>
                  <a:srgbClr val="FF0000"/>
                </a:solidFill>
                <a:latin typeface="Arial Black" panose="020B0A04020102020204"/>
                <a:cs typeface="Arial Black" panose="020B0A04020102020204"/>
              </a:rPr>
              <a:t> </a:t>
            </a:r>
            <a:r>
              <a:rPr lang="en-US" sz="2000" spc="-10" dirty="0" smtClean="0">
                <a:solidFill>
                  <a:schemeClr val="tx1"/>
                </a:solidFill>
                <a:latin typeface="Arial Black" panose="020B0A04020102020204"/>
                <a:cs typeface="Arial Black" panose="020B0A04020102020204"/>
              </a:rPr>
              <a:t>(</a:t>
            </a:r>
            <a:r>
              <a:rPr lang="en-US" sz="2000" spc="-10" dirty="0" err="1" smtClean="0">
                <a:solidFill>
                  <a:srgbClr val="FF0000"/>
                </a:solidFill>
                <a:latin typeface="Arial Black" panose="020B0A04020102020204"/>
                <a:cs typeface="Arial Black" panose="020B0A04020102020204"/>
              </a:rPr>
              <a:t>dV</a:t>
            </a:r>
            <a:r>
              <a:rPr lang="en-US" sz="2000" spc="-10" dirty="0" smtClean="0">
                <a:solidFill>
                  <a:schemeClr val="tx1"/>
                </a:solidFill>
                <a:latin typeface="Arial Black" panose="020B0A04020102020204"/>
                <a:cs typeface="Arial Black" panose="020B0A04020102020204"/>
              </a:rPr>
              <a:t>)</a:t>
            </a:r>
            <a:r>
              <a:rPr sz="2000" spc="-10" smtClean="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4" name="object 4"/>
          <p:cNvSpPr/>
          <p:nvPr/>
        </p:nvSpPr>
        <p:spPr>
          <a:xfrm>
            <a:off x="142844" y="357166"/>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394970" y="425449"/>
            <a:ext cx="8355965" cy="552715"/>
          </a:xfrm>
          <a:prstGeom prst="rect">
            <a:avLst/>
          </a:prstGeom>
        </p:spPr>
        <p:txBody>
          <a:bodyPr vert="horz" wrap="square" lIns="0" tIns="16510" rIns="0" bIns="0" rtlCol="0">
            <a:spAutoFit/>
          </a:bodyPr>
          <a:lstStyle/>
          <a:p>
            <a:pPr marL="12700">
              <a:lnSpc>
                <a:spcPct val="100000"/>
              </a:lnSpc>
              <a:spcBef>
                <a:spcPts val="130"/>
              </a:spcBef>
            </a:pPr>
            <a:r>
              <a:rPr lang="el-GR" sz="1700" spc="60" dirty="0">
                <a:solidFill>
                  <a:srgbClr val="FF0000"/>
                </a:solidFill>
                <a:uFill>
                  <a:solidFill>
                    <a:srgbClr val="FF0000"/>
                  </a:solidFill>
                </a:uFill>
                <a:latin typeface="Arial Black" panose="020B0A04020102020204"/>
                <a:cs typeface="Arial Black" panose="020B0A04020102020204"/>
              </a:rPr>
              <a:t> </a:t>
            </a:r>
            <a:r>
              <a:rPr lang="el-GR" sz="1700" spc="60" dirty="0" smtClean="0">
                <a:solidFill>
                  <a:srgbClr val="FF0000"/>
                </a:solidFill>
                <a:uFill>
                  <a:solidFill>
                    <a:srgbClr val="FF0000"/>
                  </a:solidFill>
                </a:uFill>
                <a:latin typeface="Arial Black" panose="020B0A04020102020204"/>
                <a:cs typeface="Arial Black" panose="020B0A04020102020204"/>
              </a:rPr>
              <a:t> </a:t>
            </a:r>
            <a:r>
              <a:rPr sz="1700" spc="60" smtClean="0">
                <a:solidFill>
                  <a:srgbClr val="FF0000"/>
                </a:solidFill>
                <a:latin typeface="Arial Black" panose="020B0A04020102020204"/>
                <a:cs typeface="Arial Black" panose="020B0A04020102020204"/>
              </a:rPr>
              <a:t> </a:t>
            </a:r>
            <a:r>
              <a:rPr lang="el-GR" sz="1700" spc="60" dirty="0" smtClean="0">
                <a:solidFill>
                  <a:srgbClr val="FF0000"/>
                </a:solidFill>
                <a:latin typeface="Arial Black" panose="020B0A04020102020204"/>
                <a:cs typeface="Arial Black" panose="020B0A04020102020204"/>
              </a:rPr>
              <a:t>   3.7. </a:t>
            </a:r>
            <a:r>
              <a:rPr sz="1700" smtClean="0">
                <a:solidFill>
                  <a:srgbClr val="FFFFFF"/>
                </a:solidFill>
                <a:uFill>
                  <a:solidFill>
                    <a:srgbClr val="FFFFFF"/>
                  </a:solidFill>
                </a:uFill>
                <a:latin typeface="Arial Black" panose="020B0A04020102020204"/>
                <a:cs typeface="Arial Black" panose="020B0A04020102020204"/>
              </a:rPr>
              <a:t>ΚΑΜΨΗ</a:t>
            </a:r>
            <a:r>
              <a:rPr sz="1700" spc="70" smtClean="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8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6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endParaRPr lang="el-GR" sz="1700"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130"/>
              </a:spcBef>
            </a:pPr>
            <a:r>
              <a:rPr lang="el-GR" sz="1700" spc="80" dirty="0">
                <a:solidFill>
                  <a:srgbClr val="FFFFFF"/>
                </a:solidFill>
                <a:uFill>
                  <a:solidFill>
                    <a:srgbClr val="FFFFFF"/>
                  </a:solidFill>
                </a:uFill>
                <a:latin typeface="Arial Black" panose="020B0A04020102020204"/>
                <a:cs typeface="Arial Black" panose="020B0A04020102020204"/>
              </a:rPr>
              <a:t> </a:t>
            </a:r>
            <a:r>
              <a:rPr lang="el-GR" sz="1700" spc="80" dirty="0" smtClean="0">
                <a:solidFill>
                  <a:srgbClr val="FFFFFF"/>
                </a:solidFill>
                <a:uFill>
                  <a:solidFill>
                    <a:srgbClr val="FFFFFF"/>
                  </a:solidFill>
                </a:uFill>
                <a:latin typeface="Arial Black" panose="020B0A04020102020204"/>
                <a:cs typeface="Arial Black" panose="020B0A04020102020204"/>
              </a:rPr>
              <a:t>                                 </a:t>
            </a:r>
            <a:r>
              <a:rPr sz="1700" spc="80" smtClean="0">
                <a:solidFill>
                  <a:srgbClr val="FFFFFF"/>
                </a:solidFill>
                <a:uFill>
                  <a:solidFill>
                    <a:srgbClr val="FFFFFF"/>
                  </a:solidFill>
                </a:uFill>
                <a:latin typeface="Arial Black" panose="020B0A04020102020204"/>
                <a:cs typeface="Arial Black" panose="020B0A04020102020204"/>
              </a:rPr>
              <a:t> </a:t>
            </a:r>
            <a:r>
              <a:rPr sz="1700" spc="-10" dirty="0">
                <a:solidFill>
                  <a:srgbClr val="FFFFFF"/>
                </a:solidFill>
                <a:uFill>
                  <a:solidFill>
                    <a:srgbClr val="FFFFFF"/>
                  </a:solidFill>
                </a:uFill>
                <a:latin typeface="Arial Black" panose="020B0A04020102020204"/>
                <a:cs typeface="Arial Black" panose="020B0A04020102020204"/>
              </a:rPr>
              <a:t>(</a:t>
            </a:r>
            <a:r>
              <a:rPr sz="1700" spc="-10" dirty="0">
                <a:solidFill>
                  <a:srgbClr val="FF0000"/>
                </a:solidFill>
                <a:uFill>
                  <a:solidFill>
                    <a:srgbClr val="FFFFFF"/>
                  </a:solidFill>
                </a:uFill>
                <a:latin typeface="Arial Black" panose="020B0A04020102020204"/>
                <a:cs typeface="Arial Black" panose="020B0A04020102020204"/>
              </a:rPr>
              <a:t>DEFLECTION</a:t>
            </a:r>
            <a:r>
              <a:rPr sz="1700" spc="-10" dirty="0">
                <a:solidFill>
                  <a:srgbClr val="FFFFFF"/>
                </a:solidFill>
                <a:uFill>
                  <a:solidFill>
                    <a:srgbClr val="FFFFFF"/>
                  </a:solidFill>
                </a:uFill>
                <a:latin typeface="Arial Black" panose="020B0A04020102020204"/>
                <a:cs typeface="Arial Black" panose="020B0A04020102020204"/>
              </a:rPr>
              <a:t>)</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22250" y="1078483"/>
            <a:ext cx="8600440" cy="1428468"/>
          </a:xfrm>
          <a:prstGeom prst="rect">
            <a:avLst/>
          </a:prstGeom>
        </p:spPr>
        <p:txBody>
          <a:bodyPr vert="horz" wrap="square" lIns="0" tIns="12065" rIns="0" bIns="0" rtlCol="0">
            <a:spAutoFit/>
          </a:bodyPr>
          <a:lstStyle/>
          <a:p>
            <a:pPr marL="12700" marR="5080" indent="81280">
              <a:lnSpc>
                <a:spcPct val="118000"/>
              </a:lnSpc>
              <a:spcBef>
                <a:spcPts val="95"/>
              </a:spcBef>
            </a:pPr>
            <a:r>
              <a:rPr sz="1950" b="0" u="none" dirty="0">
                <a:solidFill>
                  <a:srgbClr val="000000"/>
                </a:solidFill>
                <a:latin typeface="Arial Black" panose="020B0A04020102020204"/>
                <a:cs typeface="Arial Black" panose="020B0A04020102020204"/>
              </a:rPr>
              <a:t>Η</a:t>
            </a:r>
            <a:r>
              <a:rPr sz="1950" b="0" u="none" spc="-2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ΔΙΑΔΙΚΑΣΙΑ</a:t>
            </a:r>
            <a:r>
              <a:rPr sz="1950" b="0" u="none" spc="-2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ΠΟΥ</a:t>
            </a:r>
            <a:r>
              <a:rPr sz="1950" b="0" u="none" spc="-2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ΑΚΟΛΟΥΘΟΥΝΤΑΙ</a:t>
            </a:r>
            <a:r>
              <a:rPr sz="1950" b="0" u="none" spc="-2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ΓΙΑ</a:t>
            </a:r>
            <a:r>
              <a:rPr sz="1950" b="0" u="none" spc="-20"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ΤΗ</a:t>
            </a:r>
            <a:r>
              <a:rPr sz="1950" b="0" u="none" spc="-2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ΜΕΤΡΗΣΗ</a:t>
            </a:r>
            <a:r>
              <a:rPr sz="1950" b="0" u="none" spc="-20" dirty="0">
                <a:solidFill>
                  <a:srgbClr val="000000"/>
                </a:solidFill>
                <a:latin typeface="Arial Black" panose="020B0A04020102020204"/>
                <a:cs typeface="Arial Black" panose="020B0A04020102020204"/>
              </a:rPr>
              <a:t> </a:t>
            </a:r>
            <a:r>
              <a:rPr sz="1950" b="0" u="none" spc="-25" dirty="0">
                <a:solidFill>
                  <a:srgbClr val="000000"/>
                </a:solidFill>
                <a:latin typeface="Arial Black" panose="020B0A04020102020204"/>
                <a:cs typeface="Arial Black" panose="020B0A04020102020204"/>
              </a:rPr>
              <a:t>ΤΩΝ </a:t>
            </a:r>
            <a:r>
              <a:rPr sz="1950" b="0" u="none" dirty="0">
                <a:solidFill>
                  <a:srgbClr val="000000"/>
                </a:solidFill>
                <a:latin typeface="Arial Black" panose="020B0A04020102020204"/>
                <a:cs typeface="Arial Black" panose="020B0A04020102020204"/>
              </a:rPr>
              <a:t>ΑΠΟΚΛΙΣΕΩΝ,</a:t>
            </a:r>
            <a:r>
              <a:rPr sz="1950" b="0" u="none" spc="-35"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ΑΝΑΦΕΡΕΤΑΙ</a:t>
            </a:r>
            <a:r>
              <a:rPr sz="1950" b="0" u="none" spc="-25" dirty="0">
                <a:solidFill>
                  <a:srgbClr val="000000"/>
                </a:solidFill>
                <a:latin typeface="Arial Black" panose="020B0A04020102020204"/>
                <a:cs typeface="Arial Black" panose="020B0A04020102020204"/>
              </a:rPr>
              <a:t> </a:t>
            </a:r>
            <a:r>
              <a:rPr sz="1950" b="0" u="none" dirty="0">
                <a:solidFill>
                  <a:srgbClr val="FF0000"/>
                </a:solidFill>
                <a:latin typeface="Arial Black" panose="020B0A04020102020204"/>
                <a:cs typeface="Arial Black" panose="020B0A04020102020204"/>
              </a:rPr>
              <a:t>ΣΕ</a:t>
            </a:r>
            <a:r>
              <a:rPr sz="1950" b="0" u="none" spc="-30" dirty="0">
                <a:solidFill>
                  <a:srgbClr val="FF0000"/>
                </a:solidFill>
                <a:latin typeface="Arial Black" panose="020B0A04020102020204"/>
                <a:cs typeface="Arial Black" panose="020B0A04020102020204"/>
              </a:rPr>
              <a:t> </a:t>
            </a:r>
            <a:r>
              <a:rPr sz="1950" b="0" u="none" dirty="0">
                <a:solidFill>
                  <a:srgbClr val="FF0000"/>
                </a:solidFill>
                <a:latin typeface="Arial Black" panose="020B0A04020102020204"/>
                <a:cs typeface="Arial Black" panose="020B0A04020102020204"/>
              </a:rPr>
              <a:t>ΕΝΑ</a:t>
            </a:r>
            <a:r>
              <a:rPr sz="1950" b="0" u="none" spc="-25" dirty="0">
                <a:solidFill>
                  <a:srgbClr val="FF0000"/>
                </a:solidFill>
                <a:latin typeface="Arial Black" panose="020B0A04020102020204"/>
                <a:cs typeface="Arial Black" panose="020B0A04020102020204"/>
              </a:rPr>
              <a:t> </a:t>
            </a:r>
            <a:r>
              <a:rPr sz="1950" b="0" u="none" dirty="0">
                <a:solidFill>
                  <a:srgbClr val="FF0000"/>
                </a:solidFill>
                <a:latin typeface="Arial Black" panose="020B0A04020102020204"/>
                <a:cs typeface="Arial Black" panose="020B0A04020102020204"/>
              </a:rPr>
              <a:t>ΚΟΜΒΙΟ</a:t>
            </a:r>
            <a:r>
              <a:rPr sz="1950" b="0" u="none" dirty="0">
                <a:solidFill>
                  <a:srgbClr val="000000"/>
                </a:solidFill>
                <a:latin typeface="Arial Black" panose="020B0A04020102020204"/>
                <a:cs typeface="Arial Black" panose="020B0A04020102020204"/>
              </a:rPr>
              <a:t>,</a:t>
            </a:r>
            <a:r>
              <a:rPr sz="1950" b="0" u="none" spc="-30" dirty="0">
                <a:solidFill>
                  <a:srgbClr val="000000"/>
                </a:solidFill>
                <a:latin typeface="Arial Black" panose="020B0A04020102020204"/>
                <a:cs typeface="Arial Black" panose="020B0A04020102020204"/>
              </a:rPr>
              <a:t> </a:t>
            </a:r>
            <a:r>
              <a:rPr sz="1950" b="0" u="none" spc="-25" dirty="0">
                <a:solidFill>
                  <a:srgbClr val="000000"/>
                </a:solidFill>
                <a:latin typeface="Arial Black" panose="020B0A04020102020204"/>
                <a:cs typeface="Arial Black" panose="020B0A04020102020204"/>
              </a:rPr>
              <a:t>ΕΝΩ </a:t>
            </a:r>
            <a:r>
              <a:rPr sz="1950" b="0" u="none" dirty="0">
                <a:solidFill>
                  <a:srgbClr val="000000"/>
                </a:solidFill>
                <a:latin typeface="Arial Black" panose="020B0A04020102020204"/>
                <a:cs typeface="Arial Black" panose="020B0A04020102020204"/>
              </a:rPr>
              <a:t>ΕΠΑΝΑΛΑΜΒΑΝΕΤΑΙ</a:t>
            </a:r>
            <a:r>
              <a:rPr sz="1950" b="0" u="none" spc="-40"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Η</a:t>
            </a:r>
            <a:r>
              <a:rPr sz="1950" b="0" u="none" spc="-30"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ΙΔΙΑ</a:t>
            </a:r>
            <a:r>
              <a:rPr sz="1950" b="0" u="none" spc="-30"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ΔΙΑΔΙΚΑΣΙΑ</a:t>
            </a:r>
            <a:r>
              <a:rPr sz="1950" b="0" u="none" spc="-30" dirty="0">
                <a:solidFill>
                  <a:srgbClr val="000000"/>
                </a:solidFill>
                <a:latin typeface="Arial Black" panose="020B0A04020102020204"/>
                <a:cs typeface="Arial Black" panose="020B0A04020102020204"/>
              </a:rPr>
              <a:t> </a:t>
            </a:r>
            <a:r>
              <a:rPr sz="1950" b="0" u="none" dirty="0">
                <a:solidFill>
                  <a:srgbClr val="000000"/>
                </a:solidFill>
                <a:latin typeface="Arial Black" panose="020B0A04020102020204"/>
                <a:cs typeface="Arial Black" panose="020B0A04020102020204"/>
              </a:rPr>
              <a:t>ΓΙΑ</a:t>
            </a:r>
            <a:r>
              <a:rPr sz="1950" b="0" u="none" spc="-25" dirty="0">
                <a:solidFill>
                  <a:srgbClr val="000000"/>
                </a:solidFill>
                <a:latin typeface="Arial Black" panose="020B0A04020102020204"/>
                <a:cs typeface="Arial Black" panose="020B0A04020102020204"/>
              </a:rPr>
              <a:t> </a:t>
            </a:r>
            <a:r>
              <a:rPr sz="1950" b="0" u="none">
                <a:solidFill>
                  <a:srgbClr val="000000"/>
                </a:solidFill>
                <a:latin typeface="Arial Black" panose="020B0A04020102020204"/>
                <a:cs typeface="Arial Black" panose="020B0A04020102020204"/>
              </a:rPr>
              <a:t>ΚΑΘΕ</a:t>
            </a:r>
            <a:r>
              <a:rPr sz="1950" b="0" u="none" spc="-30">
                <a:solidFill>
                  <a:srgbClr val="000000"/>
                </a:solidFill>
                <a:latin typeface="Arial Black" panose="020B0A04020102020204"/>
                <a:cs typeface="Arial Black" panose="020B0A04020102020204"/>
              </a:rPr>
              <a:t> </a:t>
            </a:r>
            <a:r>
              <a:rPr sz="1950" b="0" u="none" spc="-10" smtClean="0">
                <a:solidFill>
                  <a:srgbClr val="000000"/>
                </a:solidFill>
                <a:latin typeface="Arial Black" panose="020B0A04020102020204"/>
                <a:cs typeface="Arial Black" panose="020B0A04020102020204"/>
              </a:rPr>
              <a:t>ΚΥΛΙΝΔΡΟ</a:t>
            </a:r>
            <a:r>
              <a:rPr lang="el-GR" sz="1950" b="0" u="none" spc="-10" dirty="0" smtClean="0">
                <a:solidFill>
                  <a:srgbClr val="000000"/>
                </a:solidFill>
                <a:latin typeface="Arial Black" panose="020B0A04020102020204"/>
                <a:cs typeface="Arial Black" panose="020B0A04020102020204"/>
              </a:rPr>
              <a:t>, (ΓΙΑ ΚΆΘΕ ΚΟΜΒΙΟ) ΩΣ ΕΞΗΣ</a:t>
            </a:r>
            <a:r>
              <a:rPr sz="1950" b="0" u="none" spc="-10" smtClean="0">
                <a:solidFill>
                  <a:srgbClr val="000000"/>
                </a:solidFill>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3" name="object 3"/>
          <p:cNvSpPr txBox="1"/>
          <p:nvPr/>
        </p:nvSpPr>
        <p:spPr>
          <a:xfrm>
            <a:off x="222250" y="2535174"/>
            <a:ext cx="8692515" cy="4060855"/>
          </a:xfrm>
          <a:prstGeom prst="rect">
            <a:avLst/>
          </a:prstGeom>
        </p:spPr>
        <p:txBody>
          <a:bodyPr vert="horz" wrap="square" lIns="0" tIns="12065" rIns="0" bIns="0" rtlCol="0">
            <a:spAutoFit/>
          </a:bodyPr>
          <a:lstStyle/>
          <a:p>
            <a:pPr marL="172720" marR="435610" indent="-160020">
              <a:lnSpc>
                <a:spcPct val="118000"/>
              </a:lnSpc>
              <a:spcBef>
                <a:spcPts val="95"/>
              </a:spcBef>
            </a:pPr>
            <a:r>
              <a:rPr sz="2925" spc="-30" baseline="3000" dirty="0">
                <a:solidFill>
                  <a:srgbClr val="FF0000"/>
                </a:solidFill>
                <a:latin typeface="Wingdings" panose="05000000000000000000"/>
                <a:cs typeface="Wingdings" panose="05000000000000000000"/>
              </a:rPr>
              <a:t></a:t>
            </a:r>
            <a:r>
              <a:rPr sz="1950" spc="-20" dirty="0">
                <a:latin typeface="Arial Black" panose="020B0A04020102020204"/>
                <a:cs typeface="Arial Black" panose="020B0A04020102020204"/>
              </a:rPr>
              <a:t>ΑΡΧΙΚΑ</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ΑΝΟΙΓΟΝΤΑΙ</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55" dirty="0">
                <a:latin typeface="Arial Black" panose="020B0A04020102020204"/>
                <a:cs typeface="Arial Black" panose="020B0A04020102020204"/>
              </a:rPr>
              <a:t> </a:t>
            </a:r>
            <a:r>
              <a:rPr sz="1950" dirty="0">
                <a:latin typeface="Arial Black" panose="020B0A04020102020204"/>
                <a:cs typeface="Arial Black" panose="020B0A04020102020204"/>
              </a:rPr>
              <a:t>ΔΥΝΑΜΟΔΕΙΚΤΙΚΟΙ</a:t>
            </a:r>
            <a:r>
              <a:rPr sz="1950" spc="-55" dirty="0">
                <a:latin typeface="Arial Black" panose="020B0A04020102020204"/>
                <a:cs typeface="Arial Black" panose="020B0A04020102020204"/>
              </a:rPr>
              <a:t> </a:t>
            </a:r>
            <a:r>
              <a:rPr sz="1950" dirty="0">
                <a:latin typeface="Arial Black" panose="020B0A04020102020204"/>
                <a:cs typeface="Arial Black" panose="020B0A04020102020204"/>
              </a:rPr>
              <a:t>ΚΡΟΥΝΟΙ,</a:t>
            </a:r>
            <a:r>
              <a:rPr sz="1950" spc="-50" dirty="0">
                <a:latin typeface="Arial Black" panose="020B0A04020102020204"/>
                <a:cs typeface="Arial Black" panose="020B0A04020102020204"/>
              </a:rPr>
              <a:t> </a:t>
            </a:r>
            <a:r>
              <a:rPr sz="1950" spc="-25" dirty="0">
                <a:latin typeface="Arial Black" panose="020B0A04020102020204"/>
                <a:cs typeface="Arial Black" panose="020B0A04020102020204"/>
              </a:rPr>
              <a:t>ΓΙΑ </a:t>
            </a:r>
            <a:r>
              <a:rPr sz="1950" dirty="0">
                <a:latin typeface="Arial Black" panose="020B0A04020102020204"/>
                <a:cs typeface="Arial Black" panose="020B0A04020102020204"/>
              </a:rPr>
              <a:t>ΤΗΝ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ΕΛΕΥΘΕΡΗ</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ΚΙΝΗΣΗ</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ΕΜΒΟΛΩΝ,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ΕΝΩ</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Ο</a:t>
            </a:r>
            <a:r>
              <a:rPr sz="1950" spc="-20" dirty="0">
                <a:latin typeface="Arial Black" panose="020B0A04020102020204"/>
                <a:cs typeface="Arial Black" panose="020B0A04020102020204"/>
              </a:rPr>
              <a:t> </a:t>
            </a:r>
            <a:r>
              <a:rPr sz="1950" spc="-10" dirty="0">
                <a:latin typeface="Arial Black" panose="020B0A04020102020204"/>
                <a:cs typeface="Arial Black" panose="020B0A04020102020204"/>
              </a:rPr>
              <a:t>ΣΤΡΟ- </a:t>
            </a:r>
            <a:r>
              <a:rPr sz="1950" dirty="0">
                <a:latin typeface="Arial Black" panose="020B0A04020102020204"/>
                <a:cs typeface="Arial Black" panose="020B0A04020102020204"/>
              </a:rPr>
              <a:t>ΦΑΛΟΦΟΡΟΣ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ΣΤΡΕΦΕΤΑΙ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ΜΕ</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ΤΟΝ</a:t>
            </a:r>
            <a:r>
              <a:rPr sz="1950" spc="-25" dirty="0">
                <a:latin typeface="Arial Black" panose="020B0A04020102020204"/>
                <a:cs typeface="Arial Black" panose="020B0A04020102020204"/>
              </a:rPr>
              <a:t> </a:t>
            </a:r>
            <a:r>
              <a:rPr sz="1950">
                <a:latin typeface="Arial Black" panose="020B0A04020102020204"/>
                <a:cs typeface="Arial Black" panose="020B0A04020102020204"/>
              </a:rPr>
              <a:t>ΚΡΙΚΟ</a:t>
            </a:r>
            <a:r>
              <a:rPr sz="1950" spc="-20">
                <a:latin typeface="Arial Black" panose="020B0A04020102020204"/>
                <a:cs typeface="Arial Black" panose="020B0A04020102020204"/>
              </a:rPr>
              <a:t> </a:t>
            </a:r>
            <a:r>
              <a:rPr lang="el-GR" sz="1950" spc="-20" dirty="0" smtClean="0">
                <a:latin typeface="Arial Black" panose="020B0A04020102020204"/>
                <a:cs typeface="Arial Black" panose="020B0A04020102020204"/>
              </a:rPr>
              <a:t>ΠΡΟΣΩ (</a:t>
            </a:r>
            <a:r>
              <a:rPr sz="1950" spc="-10" smtClean="0">
                <a:latin typeface="Arial Black" panose="020B0A04020102020204"/>
                <a:cs typeface="Arial Black" panose="020B0A04020102020204"/>
              </a:rPr>
              <a:t>AHEAD</a:t>
            </a:r>
            <a:r>
              <a:rPr lang="el-GR" sz="1950" spc="-10" dirty="0" smtClean="0">
                <a:latin typeface="Arial Black" panose="020B0A04020102020204"/>
                <a:cs typeface="Arial Black" panose="020B0A04020102020204"/>
              </a:rPr>
              <a:t>)</a:t>
            </a:r>
            <a:r>
              <a:rPr sz="1950" spc="-10" smtClean="0">
                <a:latin typeface="Arial Black" panose="020B0A04020102020204"/>
                <a:cs typeface="Arial Black" panose="020B0A04020102020204"/>
              </a:rPr>
              <a:t>.</a:t>
            </a:r>
            <a:endParaRPr sz="1950">
              <a:latin typeface="Arial Black" panose="020B0A04020102020204"/>
              <a:cs typeface="Arial Black" panose="020B0A04020102020204"/>
            </a:endParaRPr>
          </a:p>
          <a:p>
            <a:pPr marL="172720" marR="957580" indent="-160020">
              <a:lnSpc>
                <a:spcPct val="118000"/>
              </a:lnSpc>
              <a:spcBef>
                <a:spcPts val="360"/>
              </a:spcBef>
            </a:pPr>
            <a:r>
              <a:rPr sz="2925" spc="-30" baseline="3000" dirty="0">
                <a:solidFill>
                  <a:srgbClr val="FF0000"/>
                </a:solidFill>
                <a:latin typeface="Wingdings" panose="05000000000000000000"/>
                <a:cs typeface="Wingdings" panose="05000000000000000000"/>
              </a:rPr>
              <a:t></a:t>
            </a:r>
            <a:r>
              <a:rPr sz="1950" spc="-20" dirty="0">
                <a:latin typeface="Arial Black" panose="020B0A04020102020204"/>
                <a:cs typeface="Arial Black" panose="020B0A04020102020204"/>
              </a:rPr>
              <a:t>ΤΟ</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ΚΟΜΒΙΟ</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ΔΙΩΣΤΗΡΑ</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ΕΝ</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ΛΟΓΩ</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ΚΥΛΙΝΔΡΟΥ </a:t>
            </a:r>
            <a:r>
              <a:rPr sz="1950" dirty="0">
                <a:latin typeface="Arial Black" panose="020B0A04020102020204"/>
                <a:cs typeface="Arial Black" panose="020B0A04020102020204"/>
              </a:rPr>
              <a:t>ΤΟΠΟΘΕΤΕΙΤΑΙ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30°</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ΜΕΤΑ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ΤΟ</a:t>
            </a:r>
            <a:r>
              <a:rPr sz="1950" spc="-20" dirty="0">
                <a:latin typeface="Arial Black" panose="020B0A04020102020204"/>
                <a:cs typeface="Arial Black" panose="020B0A04020102020204"/>
              </a:rPr>
              <a:t> ΚΝΣ.</a:t>
            </a:r>
            <a:endParaRPr sz="1950">
              <a:latin typeface="Arial Black" panose="020B0A04020102020204"/>
              <a:cs typeface="Arial Black" panose="020B0A04020102020204"/>
            </a:endParaRPr>
          </a:p>
          <a:p>
            <a:pPr marL="172720" marR="5080" indent="-160020">
              <a:lnSpc>
                <a:spcPct val="118000"/>
              </a:lnSpc>
              <a:spcBef>
                <a:spcPts val="355"/>
              </a:spcBef>
              <a:tabLst>
                <a:tab pos="8181975" algn="l"/>
              </a:tabLst>
            </a:pPr>
            <a:r>
              <a:rPr sz="2925" spc="-15" baseline="3000" dirty="0">
                <a:solidFill>
                  <a:srgbClr val="FF0000"/>
                </a:solidFill>
                <a:latin typeface="Wingdings" panose="05000000000000000000"/>
                <a:cs typeface="Wingdings" panose="05000000000000000000"/>
              </a:rPr>
              <a:t></a:t>
            </a:r>
            <a:r>
              <a:rPr sz="1950" spc="-10" dirty="0">
                <a:latin typeface="Arial Black" panose="020B0A04020102020204"/>
                <a:cs typeface="Arial Black" panose="020B0A04020102020204"/>
              </a:rPr>
              <a:t>ΤΟΠΟΘΕΤΕΙΤΑΙ</a:t>
            </a:r>
            <a:r>
              <a:rPr sz="1950" spc="-65" dirty="0">
                <a:latin typeface="Arial Black" panose="020B0A04020102020204"/>
                <a:cs typeface="Arial Black" panose="020B0A04020102020204"/>
              </a:rPr>
              <a:t> </a:t>
            </a:r>
            <a:r>
              <a:rPr sz="1950" dirty="0">
                <a:latin typeface="Arial Black" panose="020B0A04020102020204"/>
                <a:cs typeface="Arial Black" panose="020B0A04020102020204"/>
              </a:rPr>
              <a:t>ΤΟ</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ΜΙΚΡΟΜΕΤΡΟ</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35" dirty="0">
                <a:latin typeface="Arial Black" panose="020B0A04020102020204"/>
                <a:cs typeface="Arial Black" panose="020B0A04020102020204"/>
              </a:rPr>
              <a:t> </a:t>
            </a:r>
            <a:r>
              <a:rPr sz="1950">
                <a:latin typeface="Arial Black" panose="020B0A04020102020204"/>
                <a:cs typeface="Arial Black" panose="020B0A04020102020204"/>
              </a:rPr>
              <a:t>ΚΑΤΑΛΛΗΛΕΣ</a:t>
            </a:r>
            <a:r>
              <a:rPr sz="1950" spc="-35">
                <a:latin typeface="Arial Black" panose="020B0A04020102020204"/>
                <a:cs typeface="Arial Black" panose="020B0A04020102020204"/>
              </a:rPr>
              <a:t> </a:t>
            </a:r>
            <a:r>
              <a:rPr sz="1950" spc="-10" smtClean="0">
                <a:latin typeface="Arial Black" panose="020B0A04020102020204"/>
                <a:cs typeface="Arial Black" panose="020B0A04020102020204"/>
              </a:rPr>
              <a:t>ΕΣΟ</a:t>
            </a:r>
            <a:r>
              <a:rPr sz="1950" spc="-20" smtClean="0">
                <a:latin typeface="Arial Black" panose="020B0A04020102020204"/>
                <a:cs typeface="Arial Black" panose="020B0A04020102020204"/>
              </a:rPr>
              <a:t>ΧΕΣ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ΠΟΥ</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ΕΧΕΙ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ΠΡΟΒΛΕΨΕΙ</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Ο</a:t>
            </a:r>
            <a:r>
              <a:rPr sz="1950" spc="-10" dirty="0">
                <a:latin typeface="Arial Black" panose="020B0A04020102020204"/>
                <a:cs typeface="Arial Black" panose="020B0A04020102020204"/>
              </a:rPr>
              <a:t> </a:t>
            </a:r>
            <a:r>
              <a:rPr sz="1950" dirty="0">
                <a:latin typeface="Arial Black" panose="020B0A04020102020204"/>
                <a:cs typeface="Arial Black" panose="020B0A04020102020204"/>
              </a:rPr>
              <a:t>ΚΑΤΑΣΚΕΥΑΣΤΗΣ</a:t>
            </a:r>
            <a:r>
              <a:rPr sz="1950" spc="-20" dirty="0">
                <a:latin typeface="Arial Black" panose="020B0A04020102020204"/>
                <a:cs typeface="Arial Black" panose="020B0A04020102020204"/>
              </a:rPr>
              <a:t> </a:t>
            </a:r>
            <a:r>
              <a:rPr sz="1950">
                <a:latin typeface="Arial Black" panose="020B0A04020102020204"/>
                <a:cs typeface="Arial Black" panose="020B0A04020102020204"/>
              </a:rPr>
              <a:t>ΣΤΙΣ</a:t>
            </a:r>
            <a:r>
              <a:rPr sz="1950" spc="-20">
                <a:latin typeface="Arial Black" panose="020B0A04020102020204"/>
                <a:cs typeface="Arial Black" panose="020B0A04020102020204"/>
              </a:rPr>
              <a:t> </a:t>
            </a:r>
            <a:r>
              <a:rPr sz="1950" spc="-10" smtClean="0">
                <a:latin typeface="Arial Black" panose="020B0A04020102020204"/>
                <a:cs typeface="Arial Black" panose="020B0A04020102020204"/>
              </a:rPr>
              <a:t>ΠΑ</a:t>
            </a:r>
            <a:r>
              <a:rPr sz="1950" spc="-20" smtClean="0">
                <a:latin typeface="Arial Black" panose="020B0A04020102020204"/>
                <a:cs typeface="Arial Black" panose="020B0A04020102020204"/>
              </a:rPr>
              <a:t>ΡΙΕΣ</a:t>
            </a:r>
            <a:r>
              <a:rPr lang="el-GR" sz="1950" spc="-20" dirty="0" smtClean="0">
                <a:latin typeface="Arial Black" panose="020B0A04020102020204"/>
                <a:cs typeface="Arial Black" panose="020B0A04020102020204"/>
              </a:rPr>
              <a:t> (ΚΙΘΑΡΕΣ)</a:t>
            </a:r>
            <a:r>
              <a:rPr lang="el-GR" sz="1950" spc="-20" dirty="0">
                <a:latin typeface="Arial Black" panose="020B0A04020102020204"/>
                <a:cs typeface="Arial Black" panose="020B0A04020102020204"/>
              </a:rPr>
              <a:t> </a:t>
            </a:r>
            <a:r>
              <a:rPr sz="1950" spc="-25" smtClean="0">
                <a:latin typeface="Arial Black" panose="020B0A04020102020204"/>
                <a:cs typeface="Arial Black" panose="020B0A04020102020204"/>
              </a:rPr>
              <a:t>ΚΑΙ </a:t>
            </a:r>
            <a:r>
              <a:rPr sz="1950" dirty="0">
                <a:latin typeface="Arial Black" panose="020B0A04020102020204"/>
                <a:cs typeface="Arial Black" panose="020B0A04020102020204"/>
              </a:rPr>
              <a:t>ΜΗΔΕΝΙΖΕΤΑΙ.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ΔΕΝ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ΥΠΑΡΧΟΥΝ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20" dirty="0">
                <a:latin typeface="Arial Black" panose="020B0A04020102020204"/>
                <a:cs typeface="Arial Black" panose="020B0A04020102020204"/>
              </a:rPr>
              <a:t> </a:t>
            </a:r>
            <a:r>
              <a:rPr sz="1950" spc="-10" dirty="0">
                <a:latin typeface="Arial Black" panose="020B0A04020102020204"/>
                <a:cs typeface="Arial Black" panose="020B0A04020102020204"/>
              </a:rPr>
              <a:t>ΕΣΟΧΕΣ, </a:t>
            </a:r>
            <a:r>
              <a:rPr sz="1950" dirty="0">
                <a:latin typeface="Arial Black" panose="020B0A04020102020204"/>
                <a:cs typeface="Arial Black" panose="020B0A04020102020204"/>
              </a:rPr>
              <a:t>ΤΟΠΟΘΕΤΕΙΤΑΙ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ΟΣΟ</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ΠΙΟ</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ΕΞΩ</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ΕΥΘΕΙΑ.</a:t>
            </a:r>
            <a:endParaRPr sz="1950">
              <a:latin typeface="Arial Black" panose="020B0A04020102020204"/>
              <a:cs typeface="Arial Black" panose="020B0A04020102020204"/>
            </a:endParaRPr>
          </a:p>
          <a:p>
            <a:pPr marL="172720" marR="65405" indent="-160020">
              <a:lnSpc>
                <a:spcPct val="118000"/>
              </a:lnSpc>
              <a:spcBef>
                <a:spcPts val="350"/>
              </a:spcBef>
            </a:pPr>
            <a:r>
              <a:rPr sz="2925" spc="-30" baseline="3000" dirty="0">
                <a:solidFill>
                  <a:srgbClr val="FF0000"/>
                </a:solidFill>
                <a:latin typeface="Wingdings" panose="05000000000000000000"/>
                <a:cs typeface="Wingdings" panose="05000000000000000000"/>
              </a:rPr>
              <a:t></a:t>
            </a:r>
            <a:r>
              <a:rPr sz="1950" spc="-20" dirty="0">
                <a:latin typeface="Arial Black" panose="020B0A04020102020204"/>
                <a:cs typeface="Arial Black" panose="020B0A04020102020204"/>
              </a:rPr>
              <a:t>ΣΤΗ</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ΣΥΝΕΧΕΙΑ</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ΣΤΡΕΦΕΤΑΙ</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Ο</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ΑΞΟΝΑΣ</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ΛΑΜΒΑΝΟΝΤΑΙ</a:t>
            </a:r>
            <a:r>
              <a:rPr sz="1950" spc="-45" dirty="0">
                <a:latin typeface="Arial Black" panose="020B0A04020102020204"/>
                <a:cs typeface="Arial Black" panose="020B0A04020102020204"/>
              </a:rPr>
              <a:t> </a:t>
            </a:r>
            <a:r>
              <a:rPr sz="1950" spc="-25" dirty="0">
                <a:latin typeface="Arial Black" panose="020B0A04020102020204"/>
                <a:cs typeface="Arial Black" panose="020B0A04020102020204"/>
              </a:rPr>
              <a:t>ΟΙ </a:t>
            </a:r>
            <a:r>
              <a:rPr sz="1950" dirty="0">
                <a:latin typeface="Arial Black" panose="020B0A04020102020204"/>
                <a:cs typeface="Arial Black" panose="020B0A04020102020204"/>
              </a:rPr>
              <a:t>ΕΠΟΜΕΝΕΣ</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ΜΕΤΡΗΣΕΙΣ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ΑΝΑ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90</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ΜΟΙΡΕΣ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(5</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ΣΥΝΟΛΙΚΑ).</a:t>
            </a:r>
            <a:endParaRPr sz="1950">
              <a:latin typeface="Arial Black" panose="020B0A04020102020204"/>
              <a:cs typeface="Arial Black" panose="020B0A04020102020204"/>
            </a:endParaRPr>
          </a:p>
        </p:txBody>
      </p:sp>
      <p:sp>
        <p:nvSpPr>
          <p:cNvPr id="4" name="object 4"/>
          <p:cNvSpPr/>
          <p:nvPr/>
        </p:nvSpPr>
        <p:spPr>
          <a:xfrm>
            <a:off x="357158" y="214290"/>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5" name="object 5"/>
          <p:cNvSpPr txBox="1"/>
          <p:nvPr/>
        </p:nvSpPr>
        <p:spPr>
          <a:xfrm>
            <a:off x="394970" y="425449"/>
            <a:ext cx="8355965" cy="552715"/>
          </a:xfrm>
          <a:prstGeom prst="rect">
            <a:avLst/>
          </a:prstGeom>
        </p:spPr>
        <p:txBody>
          <a:bodyPr vert="horz" wrap="square" lIns="0" tIns="16510" rIns="0" bIns="0" rtlCol="0">
            <a:spAutoFit/>
          </a:bodyPr>
          <a:lstStyle/>
          <a:p>
            <a:pPr marL="12700">
              <a:lnSpc>
                <a:spcPct val="100000"/>
              </a:lnSpc>
              <a:spcBef>
                <a:spcPts val="130"/>
              </a:spcBef>
            </a:pPr>
            <a:r>
              <a:rPr lang="el-GR" sz="1700" spc="60" dirty="0">
                <a:solidFill>
                  <a:srgbClr val="FF0000"/>
                </a:solidFill>
                <a:uFill>
                  <a:solidFill>
                    <a:srgbClr val="FF0000"/>
                  </a:solidFill>
                </a:uFill>
                <a:latin typeface="Arial Black" panose="020B0A04020102020204"/>
                <a:cs typeface="Arial Black" panose="020B0A04020102020204"/>
              </a:rPr>
              <a:t> </a:t>
            </a:r>
            <a:r>
              <a:rPr lang="el-GR" sz="1700" spc="60" dirty="0" smtClean="0">
                <a:solidFill>
                  <a:srgbClr val="FF0000"/>
                </a:solidFill>
                <a:uFill>
                  <a:solidFill>
                    <a:srgbClr val="FF0000"/>
                  </a:solidFill>
                </a:uFill>
                <a:latin typeface="Arial Black" panose="020B0A04020102020204"/>
                <a:cs typeface="Arial Black" panose="020B0A04020102020204"/>
              </a:rPr>
              <a:t>     3.7.</a:t>
            </a:r>
            <a:r>
              <a:rPr sz="1700" spc="60"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ΚΑΜΨΗ</a:t>
            </a:r>
            <a:r>
              <a:rPr sz="1700" spc="7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8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6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110" smtClean="0">
                <a:solidFill>
                  <a:srgbClr val="FFFFFF"/>
                </a:solidFill>
                <a:latin typeface="Arial Black" panose="020B0A04020102020204"/>
                <a:cs typeface="Arial Black" panose="020B0A04020102020204"/>
              </a:rPr>
              <a:t> </a:t>
            </a:r>
            <a:endParaRPr lang="el-GR" sz="1700" spc="110" dirty="0" smtClean="0">
              <a:solidFill>
                <a:srgbClr val="FFFFFF"/>
              </a:solidFill>
              <a:latin typeface="Arial Black" panose="020B0A04020102020204"/>
              <a:cs typeface="Arial Black" panose="020B0A04020102020204"/>
            </a:endParaRPr>
          </a:p>
          <a:p>
            <a:pPr marL="12700">
              <a:lnSpc>
                <a:spcPct val="100000"/>
              </a:lnSpc>
              <a:spcBef>
                <a:spcPts val="130"/>
              </a:spcBef>
            </a:pPr>
            <a:r>
              <a:rPr lang="el-GR" sz="1700" spc="110" dirty="0">
                <a:solidFill>
                  <a:srgbClr val="FFFFFF"/>
                </a:solidFill>
                <a:latin typeface="Arial Black" panose="020B0A04020102020204"/>
                <a:cs typeface="Arial Black" panose="020B0A04020102020204"/>
              </a:rPr>
              <a:t> </a:t>
            </a:r>
            <a:r>
              <a:rPr lang="el-GR" sz="1700" spc="110" dirty="0" smtClean="0">
                <a:solidFill>
                  <a:srgbClr val="FFFFFF"/>
                </a:solidFill>
                <a:latin typeface="Arial Black" panose="020B0A04020102020204"/>
                <a:cs typeface="Arial Black" panose="020B0A04020102020204"/>
              </a:rPr>
              <a:t>                                      </a:t>
            </a:r>
            <a:r>
              <a:rPr sz="1700" spc="-10" smtClean="0">
                <a:solidFill>
                  <a:srgbClr val="FFFFFF"/>
                </a:solidFill>
                <a:latin typeface="Arial Black" panose="020B0A04020102020204"/>
                <a:cs typeface="Arial Black" panose="020B0A04020102020204"/>
              </a:rPr>
              <a:t>(</a:t>
            </a:r>
            <a:r>
              <a:rPr sz="1700" spc="-10" dirty="0">
                <a:solidFill>
                  <a:srgbClr val="FF0000"/>
                </a:solidFill>
                <a:uFill>
                  <a:solidFill>
                    <a:srgbClr val="FF0000"/>
                  </a:solidFill>
                </a:uFill>
                <a:latin typeface="Arial Black" panose="020B0A04020102020204"/>
                <a:cs typeface="Arial Black" panose="020B0A04020102020204"/>
              </a:rPr>
              <a:t>DEFLECTION</a:t>
            </a:r>
            <a:r>
              <a:rPr sz="1700" spc="-10" dirty="0">
                <a:solidFill>
                  <a:srgbClr val="FFFFFF"/>
                </a:solidFill>
                <a:latin typeface="Arial Black" panose="020B0A04020102020204"/>
                <a:cs typeface="Arial Black" panose="020B0A04020102020204"/>
              </a:rPr>
              <a:t>)</a:t>
            </a:r>
            <a:endParaRPr sz="17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412747"/>
            <a:ext cx="8642985" cy="4910062"/>
          </a:xfrm>
          <a:prstGeom prst="rect">
            <a:avLst/>
          </a:prstGeom>
        </p:spPr>
        <p:txBody>
          <a:bodyPr vert="horz" wrap="square" lIns="0" tIns="12065" rIns="0" bIns="0" rtlCol="0">
            <a:spAutoFit/>
          </a:bodyPr>
          <a:lstStyle/>
          <a:p>
            <a:pPr marL="156845" marR="1185545" indent="-144780">
              <a:lnSpc>
                <a:spcPct val="120000"/>
              </a:lnSpc>
              <a:spcBef>
                <a:spcPts val="95"/>
              </a:spcBef>
            </a:pPr>
            <a:r>
              <a:rPr sz="2400" baseline="3000" dirty="0">
                <a:solidFill>
                  <a:srgbClr val="FF0000"/>
                </a:solidFill>
                <a:latin typeface="Wingdings" panose="05000000000000000000"/>
                <a:cs typeface="Wingdings" panose="05000000000000000000"/>
              </a:rPr>
              <a:t></a:t>
            </a:r>
            <a:r>
              <a:rPr sz="1600" dirty="0">
                <a:latin typeface="Arial Black" panose="020B0A04020102020204"/>
                <a:cs typeface="Arial Black" panose="020B0A04020102020204"/>
              </a:rPr>
              <a:t>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ΟΡΙΖΟΝΤΙΑ</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ΑΠΟΚΛΙΣΗ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ΟΡΙΖΕΤΑΙ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ΩΣ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ΔΙΑΦΟΡΑ</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20" dirty="0">
                <a:latin typeface="Arial Black" panose="020B0A04020102020204"/>
                <a:cs typeface="Arial Black" panose="020B0A04020102020204"/>
              </a:rPr>
              <a:t> </a:t>
            </a:r>
            <a:r>
              <a:rPr sz="1600" spc="-25" dirty="0">
                <a:latin typeface="Arial Black" panose="020B0A04020102020204"/>
                <a:cs typeface="Arial Black" panose="020B0A04020102020204"/>
              </a:rPr>
              <a:t>ΤΗΣ </a:t>
            </a:r>
            <a:r>
              <a:rPr sz="1600" dirty="0">
                <a:latin typeface="Arial Black" panose="020B0A04020102020204"/>
                <a:cs typeface="Arial Black" panose="020B0A04020102020204"/>
              </a:rPr>
              <a:t>ΜΕΤΡΗΣΕΩΣ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ΣΤΗ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ΘΕΣΗ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Γ</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ΜΕΤΡΗΣΕΩΣ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ΣΤΗ</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ΘΕΣΗ</a:t>
            </a:r>
            <a:r>
              <a:rPr sz="1600" spc="20">
                <a:latin typeface="Arial Black" panose="020B0A04020102020204"/>
                <a:cs typeface="Arial Black" panose="020B0A04020102020204"/>
              </a:rPr>
              <a:t> </a:t>
            </a:r>
            <a:r>
              <a:rPr sz="1600" spc="-25" smtClean="0">
                <a:latin typeface="Arial Black" panose="020B0A04020102020204"/>
                <a:cs typeface="Arial Black" panose="020B0A04020102020204"/>
              </a:rPr>
              <a:t>Ε</a:t>
            </a:r>
            <a:r>
              <a:rPr lang="el-GR" sz="1600" spc="-25" dirty="0" smtClean="0">
                <a:latin typeface="Arial Black" panose="020B0A04020102020204"/>
                <a:cs typeface="Arial Black" panose="020B0A04020102020204"/>
              </a:rPr>
              <a:t>.</a:t>
            </a:r>
            <a:endParaRPr sz="1600">
              <a:latin typeface="Arial Black" panose="020B0A04020102020204"/>
              <a:cs typeface="Arial Black" panose="020B0A04020102020204"/>
            </a:endParaRPr>
          </a:p>
          <a:p>
            <a:pPr marL="156845" marR="5080" indent="-144780">
              <a:lnSpc>
                <a:spcPct val="120000"/>
              </a:lnSpc>
              <a:spcBef>
                <a:spcPts val="315"/>
              </a:spcBef>
            </a:pPr>
            <a:r>
              <a:rPr sz="2400" baseline="3000" dirty="0">
                <a:solidFill>
                  <a:srgbClr val="FF0000"/>
                </a:solidFill>
                <a:latin typeface="Wingdings" panose="05000000000000000000"/>
                <a:cs typeface="Wingdings" panose="05000000000000000000"/>
              </a:rPr>
              <a:t></a:t>
            </a:r>
            <a:r>
              <a:rPr sz="1600" dirty="0">
                <a:latin typeface="Arial Black" panose="020B0A04020102020204"/>
                <a:cs typeface="Arial Black" panose="020B0A04020102020204"/>
              </a:rPr>
              <a:t>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ΚΑΤΑΚΟΡΥΦΗ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ΑΠΟΚΛΙΣΗ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ΟΡΙΖΕΤΑΙ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ΩΣ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ΔΙΑΦΟΡΑ</a:t>
            </a:r>
            <a:r>
              <a:rPr sz="1600" spc="25"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25">
                <a:latin typeface="Arial Black" panose="020B0A04020102020204"/>
                <a:cs typeface="Arial Black" panose="020B0A04020102020204"/>
              </a:rPr>
              <a:t> </a:t>
            </a:r>
            <a:r>
              <a:rPr sz="1600" smtClean="0">
                <a:latin typeface="Arial Black" panose="020B0A04020102020204"/>
                <a:cs typeface="Arial Black" panose="020B0A04020102020204"/>
              </a:rPr>
              <a:t>ΜΕ</a:t>
            </a:r>
            <a:r>
              <a:rPr sz="1600" spc="-10" smtClean="0">
                <a:latin typeface="Arial Black" panose="020B0A04020102020204"/>
                <a:cs typeface="Arial Black" panose="020B0A04020102020204"/>
              </a:rPr>
              <a:t>ΤΡΗΣ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 </a:t>
            </a:r>
            <a:r>
              <a:rPr sz="1600" dirty="0">
                <a:latin typeface="Arial Black" panose="020B0A04020102020204"/>
                <a:cs typeface="Arial Black" panose="020B0A04020102020204"/>
              </a:rPr>
              <a:t>ΣΤΗ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ΘΕΣΗ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Δ</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(ΑΝΣ)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ΜΕΣΟ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ΟΡΟ</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ΜΕΤΡΗΣΕΩΝ</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ΣΤΙΣ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ΘΕΣΕΙΣ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a:t>
            </a:r>
            <a:r>
              <a:rPr sz="1600" spc="25" dirty="0">
                <a:latin typeface="Arial Black" panose="020B0A04020102020204"/>
                <a:cs typeface="Arial Black" panose="020B0A04020102020204"/>
              </a:rPr>
              <a:t> </a:t>
            </a:r>
            <a:r>
              <a:rPr sz="1600" spc="-25" dirty="0">
                <a:latin typeface="Arial Black" panose="020B0A04020102020204"/>
                <a:cs typeface="Arial Black" panose="020B0A04020102020204"/>
              </a:rPr>
              <a:t>ΚΑΙ Β.</a:t>
            </a:r>
            <a:endParaRPr sz="1600">
              <a:latin typeface="Arial Black" panose="020B0A04020102020204"/>
              <a:cs typeface="Arial Black" panose="020B0A04020102020204"/>
            </a:endParaRPr>
          </a:p>
          <a:p>
            <a:pPr marL="156845" marR="172085" indent="-144780">
              <a:lnSpc>
                <a:spcPct val="119000"/>
              </a:lnSpc>
              <a:spcBef>
                <a:spcPts val="325"/>
              </a:spcBef>
            </a:pPr>
            <a:r>
              <a:rPr sz="2400" baseline="3000" dirty="0">
                <a:solidFill>
                  <a:srgbClr val="FF0000"/>
                </a:solidFill>
                <a:latin typeface="Wingdings" panose="05000000000000000000"/>
                <a:cs typeface="Wingdings" panose="05000000000000000000"/>
              </a:rPr>
              <a:t></a:t>
            </a:r>
            <a:r>
              <a:rPr sz="1600" dirty="0">
                <a:latin typeface="Arial Black" panose="020B0A04020102020204"/>
                <a:cs typeface="Arial Black" panose="020B0A04020102020204"/>
              </a:rPr>
              <a:t>ΕΚΤΟΣ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ΟΡΙΖΟΝΤΙΑ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ΚΑΤΑΚΟΡΥΦΗ</a:t>
            </a:r>
            <a:r>
              <a:rPr sz="1600" spc="25" dirty="0">
                <a:latin typeface="Arial Black" panose="020B0A04020102020204"/>
                <a:cs typeface="Arial Black" panose="020B0A04020102020204"/>
              </a:rPr>
              <a:t> </a:t>
            </a:r>
            <a:r>
              <a:rPr sz="1600">
                <a:latin typeface="Arial Black" panose="020B0A04020102020204"/>
                <a:cs typeface="Arial Black" panose="020B0A04020102020204"/>
              </a:rPr>
              <a:t>ΑΠΟΚΛΙΣΗ</a:t>
            </a:r>
            <a:r>
              <a:rPr sz="1600" spc="30">
                <a:latin typeface="Arial Black" panose="020B0A04020102020204"/>
                <a:cs typeface="Arial Black" panose="020B0A04020102020204"/>
              </a:rPr>
              <a:t> </a:t>
            </a:r>
            <a:endParaRPr lang="el-GR" sz="1600" spc="30" dirty="0" smtClean="0">
              <a:latin typeface="Arial Black" panose="020B0A04020102020204"/>
              <a:cs typeface="Arial Black" panose="020B0A04020102020204"/>
            </a:endParaRPr>
          </a:p>
          <a:p>
            <a:pPr marL="156845" marR="172085" indent="-144780">
              <a:lnSpc>
                <a:spcPct val="119000"/>
              </a:lnSpc>
              <a:spcBef>
                <a:spcPts val="325"/>
              </a:spcBef>
            </a:pPr>
            <a:r>
              <a:rPr lang="el-GR" sz="1600" spc="30" dirty="0">
                <a:latin typeface="Arial Black" panose="020B0A04020102020204"/>
                <a:cs typeface="Arial Black" panose="020B0A04020102020204"/>
              </a:rPr>
              <a:t> </a:t>
            </a:r>
            <a:r>
              <a:rPr lang="el-GR" sz="1600" spc="30" dirty="0" smtClean="0">
                <a:latin typeface="Arial Black" panose="020B0A04020102020204"/>
                <a:cs typeface="Arial Black" panose="020B0A04020102020204"/>
              </a:rPr>
              <a:t> </a:t>
            </a:r>
            <a:r>
              <a:rPr sz="1600" spc="-20" smtClean="0">
                <a:latin typeface="Arial Black" panose="020B0A04020102020204"/>
                <a:cs typeface="Arial Black" panose="020B0A04020102020204"/>
              </a:rPr>
              <a:t>ΥΠΟ</a:t>
            </a:r>
            <a:r>
              <a:rPr sz="1600" smtClean="0">
                <a:latin typeface="Arial Black" panose="020B0A04020102020204"/>
                <a:cs typeface="Arial Black" panose="020B0A04020102020204"/>
              </a:rPr>
              <a:t>ΛΟΓΙΖΕΤΑΙ</a:t>
            </a:r>
            <a:r>
              <a:rPr sz="1600" spc="40"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ΔΙΑΦΟΡΑ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ΜΕΤΡΗΣΕΩΝ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(ΚΥΡΙΩΣ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ΣΤΗ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ΘΕΣΗ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Β)</a:t>
            </a:r>
            <a:r>
              <a:rPr sz="1600" spc="45" dirty="0">
                <a:latin typeface="Arial Black" panose="020B0A04020102020204"/>
                <a:cs typeface="Arial Black" panose="020B0A04020102020204"/>
              </a:rPr>
              <a:t> </a:t>
            </a:r>
            <a:r>
              <a:rPr sz="1600" spc="-25" dirty="0">
                <a:latin typeface="Arial Black" panose="020B0A04020102020204"/>
                <a:cs typeface="Arial Black" panose="020B0A04020102020204"/>
              </a:rPr>
              <a:t>ΑΠΟ </a:t>
            </a:r>
            <a:r>
              <a:rPr sz="1600" dirty="0">
                <a:latin typeface="Arial Black" panose="020B0A04020102020204"/>
                <a:cs typeface="Arial Black" panose="020B0A04020102020204"/>
              </a:rPr>
              <a:t>ΤΙΣ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ΑΡΧΙΚΕΣ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ΜΕΤΡΗΣΕΙΣ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ΚΑΤΑ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ΤΟΠΟΘΕΤΗΣΗ</a:t>
            </a:r>
            <a:r>
              <a:rPr sz="1600" spc="45"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dirty="0">
                <a:latin typeface="Arial Black" panose="020B0A04020102020204"/>
                <a:cs typeface="Arial Black" panose="020B0A04020102020204"/>
              </a:rPr>
              <a:t>ΣΤΡΟΦΑΛΟΦΟΡΟΥ</a:t>
            </a:r>
            <a:r>
              <a:rPr sz="1600" spc="95" dirty="0">
                <a:latin typeface="Arial Black" panose="020B0A04020102020204"/>
                <a:cs typeface="Arial Black" panose="020B0A04020102020204"/>
              </a:rPr>
              <a:t> </a:t>
            </a:r>
            <a:r>
              <a:rPr sz="1600" spc="-10" dirty="0">
                <a:latin typeface="Arial Black" panose="020B0A04020102020204"/>
                <a:cs typeface="Arial Black" panose="020B0A04020102020204"/>
              </a:rPr>
              <a:t>ΑΞΟΝΑ.</a:t>
            </a:r>
            <a:endParaRPr sz="1600">
              <a:latin typeface="Arial Black" panose="020B0A04020102020204"/>
              <a:cs typeface="Arial Black" panose="020B0A04020102020204"/>
            </a:endParaRPr>
          </a:p>
          <a:p>
            <a:pPr marL="156845" marR="219710" indent="68580">
              <a:lnSpc>
                <a:spcPct val="120000"/>
              </a:lnSpc>
              <a:spcBef>
                <a:spcPts val="320"/>
              </a:spcBef>
            </a:pPr>
            <a:r>
              <a:rPr sz="1600" dirty="0">
                <a:latin typeface="Arial Black" panose="020B0A04020102020204"/>
                <a:cs typeface="Arial Black" panose="020B0A04020102020204"/>
              </a:rPr>
              <a:t>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ΔΙΑΦΟΡΑ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ΘΕΩΡΕΙΤΑΙ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ΘΕΤΙΚΗ,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ΟΤΑΝ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ΠΡΟΚΥΠΤΕΙ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ΑΝΟΙΓΜΑ</a:t>
            </a:r>
            <a:r>
              <a:rPr sz="1600" spc="40" dirty="0">
                <a:latin typeface="Arial Black" panose="020B0A04020102020204"/>
                <a:cs typeface="Arial Black" panose="020B0A04020102020204"/>
              </a:rPr>
              <a:t> </a:t>
            </a:r>
            <a:r>
              <a:rPr sz="1600" spc="-25">
                <a:latin typeface="Arial Black" panose="020B0A04020102020204"/>
                <a:cs typeface="Arial Black" panose="020B0A04020102020204"/>
              </a:rPr>
              <a:t>ΤΗΣ </a:t>
            </a:r>
            <a:r>
              <a:rPr sz="1600" smtClean="0">
                <a:latin typeface="Arial Black" panose="020B0A04020102020204"/>
                <a:cs typeface="Arial Black" panose="020B0A04020102020204"/>
              </a:rPr>
              <a:t>ΑΠΟΣΤΑΣ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ΠΑΡΕΙΩΝ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ΑΡΝΗΤΙΚΗ,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ΟΤΑΝ</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ΠΡΟΚΥΠΤΕΙ </a:t>
            </a:r>
            <a:r>
              <a:rPr sz="1600" dirty="0">
                <a:latin typeface="Arial Black" panose="020B0A04020102020204"/>
                <a:cs typeface="Arial Black" panose="020B0A04020102020204"/>
              </a:rPr>
              <a:t>ΚΛΕΙΣΙΜΟ</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ΑΠΟΣΤΑΣ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35" smtClean="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ΠΑΡΕΙΩΝ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ΣΤΡΟΦΑΛΟΥ.</a:t>
            </a:r>
            <a:endParaRPr sz="1600">
              <a:latin typeface="Arial Black" panose="020B0A04020102020204"/>
              <a:cs typeface="Arial Black" panose="020B0A04020102020204"/>
            </a:endParaRPr>
          </a:p>
          <a:p>
            <a:pPr marL="156845" marR="65405" indent="-144780">
              <a:lnSpc>
                <a:spcPct val="119000"/>
              </a:lnSpc>
              <a:spcBef>
                <a:spcPts val="330"/>
              </a:spcBef>
            </a:pPr>
            <a:r>
              <a:rPr sz="2400" baseline="3000" dirty="0">
                <a:solidFill>
                  <a:srgbClr val="FF0000"/>
                </a:solidFill>
                <a:latin typeface="Wingdings" panose="05000000000000000000"/>
                <a:cs typeface="Wingdings" panose="05000000000000000000"/>
              </a:rPr>
              <a:t></a:t>
            </a:r>
            <a:r>
              <a:rPr sz="1600" dirty="0">
                <a:latin typeface="Arial Black" panose="020B0A04020102020204"/>
                <a:cs typeface="Arial Black" panose="020B0A04020102020204"/>
              </a:rPr>
              <a:t>ΓΙΝΟΝΤΑΙ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ΔΙΑΓΡΑΜΜΑΤΑ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ΠΑΡΑΠΑΝΩ</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ΜΕΤΡΗΣΕΩΝ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25" dirty="0">
                <a:latin typeface="Arial Black" panose="020B0A04020102020204"/>
                <a:cs typeface="Arial Black" panose="020B0A04020102020204"/>
              </a:rPr>
              <a:t> </a:t>
            </a:r>
            <a:r>
              <a:rPr sz="1600" spc="-20" dirty="0">
                <a:latin typeface="Arial Black" panose="020B0A04020102020204"/>
                <a:cs typeface="Arial Black" panose="020B0A04020102020204"/>
              </a:rPr>
              <a:t>ΚΑΘΕ </a:t>
            </a:r>
            <a:r>
              <a:rPr sz="1600" dirty="0">
                <a:latin typeface="Arial Black" panose="020B0A04020102020204"/>
                <a:cs typeface="Arial Black" panose="020B0A04020102020204"/>
              </a:rPr>
              <a:t>ΣΤΡΟΦΑΛΟ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ΠΑΡΑΜΕΤΡΟ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ΧΡΟΝΟ</a:t>
            </a:r>
            <a:r>
              <a:rPr sz="1600" spc="35">
                <a:latin typeface="Arial Black" panose="020B0A04020102020204"/>
                <a:cs typeface="Arial Black" panose="020B0A04020102020204"/>
              </a:rPr>
              <a:t> </a:t>
            </a:r>
            <a:r>
              <a:rPr sz="1600" smtClean="0">
                <a:latin typeface="Arial Black" panose="020B0A04020102020204"/>
                <a:cs typeface="Arial Black" panose="020B0A04020102020204"/>
              </a:rPr>
              <a:t>ΜΕΤΡΗΣ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ΝΑ</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ΦΑΙΝΕΤΑΙ</a:t>
            </a:r>
            <a:r>
              <a:rPr sz="1600" spc="45" smtClean="0">
                <a:latin typeface="Arial Black" panose="020B0A04020102020204"/>
                <a:cs typeface="Arial Black" panose="020B0A04020102020204"/>
              </a:rPr>
              <a:t> </a:t>
            </a:r>
            <a:r>
              <a:rPr sz="1600" spc="-50" dirty="0">
                <a:latin typeface="Arial Black" panose="020B0A04020102020204"/>
                <a:cs typeface="Arial Black" panose="020B0A04020102020204"/>
              </a:rPr>
              <a:t>Η </a:t>
            </a:r>
            <a:r>
              <a:rPr sz="1600" dirty="0">
                <a:latin typeface="Arial Black" panose="020B0A04020102020204"/>
                <a:cs typeface="Arial Black" panose="020B0A04020102020204"/>
              </a:rPr>
              <a:t>ΠΟΡΕΙΑ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ΜΕΤΑΒΟΛΗΣ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ΚΑΘΕ</a:t>
            </a:r>
            <a:r>
              <a:rPr sz="1600" spc="40">
                <a:latin typeface="Arial Black" panose="020B0A04020102020204"/>
                <a:cs typeface="Arial Black" panose="020B0A04020102020204"/>
              </a:rPr>
              <a:t> </a:t>
            </a:r>
            <a:r>
              <a:rPr sz="1600" spc="-10" smtClean="0">
                <a:latin typeface="Arial Black" panose="020B0A04020102020204"/>
                <a:cs typeface="Arial Black" panose="020B0A04020102020204"/>
              </a:rPr>
              <a:t>ΜΕΤΡΗΣ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56845" marR="152400" indent="-144780">
              <a:lnSpc>
                <a:spcPct val="119000"/>
              </a:lnSpc>
              <a:spcBef>
                <a:spcPts val="325"/>
              </a:spcBef>
            </a:pPr>
            <a:r>
              <a:rPr sz="2400" baseline="3000" dirty="0">
                <a:solidFill>
                  <a:srgbClr val="FF0000"/>
                </a:solidFill>
                <a:latin typeface="Wingdings" panose="05000000000000000000"/>
                <a:cs typeface="Wingdings" panose="05000000000000000000"/>
              </a:rPr>
              <a:t></a:t>
            </a:r>
            <a:r>
              <a:rPr sz="1600" dirty="0">
                <a:latin typeface="Arial Black" panose="020B0A04020102020204"/>
                <a:cs typeface="Arial Black" panose="020B0A04020102020204"/>
              </a:rPr>
              <a:t>ΕΠΑΝΑΛΑΜΒΑΝΕΤΑΙ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ΙΔΙΑ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ΔΙΑΔΙΚΑΣΙΑ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ΟΛΟΥΣ</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ΤΟΥΣ</a:t>
            </a:r>
            <a:r>
              <a:rPr sz="1600" spc="25">
                <a:latin typeface="Arial Black" panose="020B0A04020102020204"/>
                <a:cs typeface="Arial Black" panose="020B0A04020102020204"/>
              </a:rPr>
              <a:t> </a:t>
            </a:r>
            <a:r>
              <a:rPr sz="1600" smtClean="0">
                <a:latin typeface="Arial Black" panose="020B0A04020102020204"/>
                <a:cs typeface="Arial Black" panose="020B0A04020102020204"/>
              </a:rPr>
              <a:t>ΣΤΡΟ</a:t>
            </a:r>
            <a:r>
              <a:rPr sz="1600" spc="-10" smtClean="0">
                <a:latin typeface="Arial Black" panose="020B0A04020102020204"/>
                <a:cs typeface="Arial Black" panose="020B0A04020102020204"/>
              </a:rPr>
              <a:t>ΦΑΛΟΥΣ </a:t>
            </a:r>
            <a:r>
              <a:rPr sz="1600" dirty="0">
                <a:latin typeface="Arial Black" panose="020B0A04020102020204"/>
                <a:cs typeface="Arial Black" panose="020B0A04020102020204"/>
              </a:rPr>
              <a:t>(</a:t>
            </a:r>
            <a:r>
              <a:rPr sz="1600">
                <a:latin typeface="Arial Black" panose="020B0A04020102020204"/>
                <a:cs typeface="Arial Black" panose="020B0A04020102020204"/>
              </a:rPr>
              <a:t>ΚΟΜΒΙΑ</a:t>
            </a:r>
            <a:r>
              <a:rPr sz="1600" smtClean="0">
                <a:latin typeface="Arial Black" panose="020B0A04020102020204"/>
                <a:cs typeface="Arial Black" panose="020B0A04020102020204"/>
              </a:rPr>
              <a:t>)</a:t>
            </a:r>
            <a:r>
              <a:rPr lang="el-GR" sz="1600" dirty="0" smtClean="0">
                <a:latin typeface="Arial Black" panose="020B0A04020102020204"/>
                <a:cs typeface="Arial Black" panose="020B0A04020102020204"/>
              </a:rPr>
              <a:t> </a:t>
            </a:r>
            <a:r>
              <a:rPr sz="1600" smtClean="0">
                <a:latin typeface="Arial Black" panose="020B0A04020102020204"/>
                <a:cs typeface="Arial Black" panose="020B0A04020102020204"/>
              </a:rPr>
              <a:t>ΤΟΥ</a:t>
            </a:r>
            <a:r>
              <a:rPr sz="1600" spc="85" smtClean="0">
                <a:latin typeface="Arial Black" panose="020B0A04020102020204"/>
                <a:cs typeface="Arial Black" panose="020B0A04020102020204"/>
              </a:rPr>
              <a:t> </a:t>
            </a:r>
            <a:r>
              <a:rPr sz="1600" dirty="0">
                <a:latin typeface="Arial Black" panose="020B0A04020102020204"/>
                <a:cs typeface="Arial Black" panose="020B0A04020102020204"/>
              </a:rPr>
              <a:t>ΣΤΡΟΦΑΛΟΦΟΡΟΥ</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ΑΞΟΝΑ.</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887421"/>
          </a:xfrm>
          <a:prstGeom prst="rect">
            <a:avLst/>
          </a:prstGeom>
        </p:spPr>
        <p:txBody>
          <a:bodyPr vert="horz" wrap="square" lIns="0" tIns="360679" rIns="0" bIns="0" rtlCol="0">
            <a:spAutoFit/>
          </a:bodyPr>
          <a:lstStyle/>
          <a:p>
            <a:pPr>
              <a:lnSpc>
                <a:spcPct val="100000"/>
              </a:lnSpc>
              <a:spcBef>
                <a:spcPts val="130"/>
              </a:spcBef>
            </a:pPr>
            <a:r>
              <a:rPr lang="el-GR" sz="1700" b="0" u="none" spc="60" dirty="0" smtClean="0">
                <a:solidFill>
                  <a:srgbClr val="FF0000"/>
                </a:solidFill>
                <a:latin typeface="Arial Black" panose="020B0A04020102020204"/>
                <a:cs typeface="Arial Black" panose="020B0A04020102020204"/>
              </a:rPr>
              <a:t>     3.7.</a:t>
            </a:r>
            <a:r>
              <a:rPr sz="1700" b="0" u="none" spc="60" smtClean="0">
                <a:solidFill>
                  <a:srgbClr val="FF0000"/>
                </a:solidFill>
                <a:latin typeface="Arial Black" panose="020B0A04020102020204"/>
                <a:cs typeface="Arial Black" panose="020B0A04020102020204"/>
              </a:rPr>
              <a:t> </a:t>
            </a:r>
            <a:r>
              <a:rPr sz="1700" b="0" u="none" dirty="0">
                <a:solidFill>
                  <a:srgbClr val="FFFFFF"/>
                </a:solidFill>
                <a:latin typeface="Arial Black" panose="020B0A04020102020204"/>
                <a:cs typeface="Arial Black" panose="020B0A04020102020204"/>
              </a:rPr>
              <a:t>ΚΑΜΨΗ</a:t>
            </a:r>
            <a:r>
              <a:rPr sz="1700" b="0" u="none" spc="70" dirty="0">
                <a:solidFill>
                  <a:srgbClr val="FFFFFF"/>
                </a:solidFill>
                <a:uFill>
                  <a:solidFill>
                    <a:srgbClr val="FFFFFF"/>
                  </a:solidFill>
                </a:uFill>
                <a:latin typeface="Arial Black" panose="020B0A04020102020204"/>
                <a:cs typeface="Arial Black" panose="020B0A04020102020204"/>
              </a:rPr>
              <a:t> </a:t>
            </a:r>
            <a:r>
              <a:rPr sz="1700" b="0" u="none" dirty="0">
                <a:solidFill>
                  <a:srgbClr val="FFFFFF"/>
                </a:solidFill>
                <a:latin typeface="Arial Black" panose="020B0A04020102020204"/>
                <a:cs typeface="Arial Black" panose="020B0A04020102020204"/>
              </a:rPr>
              <a:t>ΣΤΡΟΦΑΛΟΦΟΡΟΥ,</a:t>
            </a:r>
            <a:r>
              <a:rPr sz="1700" b="0" u="none" spc="80" dirty="0">
                <a:solidFill>
                  <a:srgbClr val="FFFFFF"/>
                </a:solidFill>
                <a:uFill>
                  <a:solidFill>
                    <a:srgbClr val="FFFFFF"/>
                  </a:solidFill>
                </a:uFill>
                <a:latin typeface="Arial Black" panose="020B0A04020102020204"/>
                <a:cs typeface="Arial Black" panose="020B0A04020102020204"/>
              </a:rPr>
              <a:t> </a:t>
            </a:r>
            <a:r>
              <a:rPr sz="1700" b="0" u="none">
                <a:solidFill>
                  <a:srgbClr val="FFFFFF"/>
                </a:solidFill>
                <a:latin typeface="Arial Black" panose="020B0A04020102020204"/>
                <a:cs typeface="Arial Black" panose="020B0A04020102020204"/>
              </a:rPr>
              <a:t>ΕΛΕΓΧΟΣ</a:t>
            </a:r>
            <a:r>
              <a:rPr sz="1700" b="0" u="none" spc="65">
                <a:solidFill>
                  <a:srgbClr val="FFFFFF"/>
                </a:solidFill>
                <a:uFill>
                  <a:solidFill>
                    <a:srgbClr val="FFFFFF"/>
                  </a:solidFill>
                </a:uFill>
                <a:latin typeface="Arial Black" panose="020B0A04020102020204"/>
                <a:cs typeface="Arial Black" panose="020B0A04020102020204"/>
              </a:rPr>
              <a:t> </a:t>
            </a:r>
            <a:r>
              <a:rPr sz="1700" b="0" u="none" smtClean="0">
                <a:solidFill>
                  <a:srgbClr val="FFFFFF"/>
                </a:solidFill>
                <a:latin typeface="Arial Black" panose="020B0A04020102020204"/>
                <a:cs typeface="Arial Black" panose="020B0A04020102020204"/>
              </a:rPr>
              <a:t>ΑΠΟΚΛΙΣ</a:t>
            </a:r>
            <a:r>
              <a:rPr lang="el-GR" sz="1700" b="0" u="none" dirty="0" smtClean="0">
                <a:solidFill>
                  <a:srgbClr val="FFFFFF"/>
                </a:solidFill>
                <a:latin typeface="Arial Black" panose="020B0A04020102020204"/>
                <a:cs typeface="Arial Black" panose="020B0A04020102020204"/>
              </a:rPr>
              <a:t>Η</a:t>
            </a:r>
            <a:r>
              <a:rPr sz="1700" b="0" u="none" smtClean="0">
                <a:solidFill>
                  <a:srgbClr val="FFFFFF"/>
                </a:solidFill>
                <a:latin typeface="Arial Black" panose="020B0A04020102020204"/>
                <a:cs typeface="Arial Black" panose="020B0A04020102020204"/>
              </a:rPr>
              <a:t>Σ</a:t>
            </a:r>
            <a:r>
              <a:rPr sz="1700" b="0" u="none" spc="110" smtClean="0">
                <a:solidFill>
                  <a:srgbClr val="FFFFFF"/>
                </a:solidFill>
                <a:latin typeface="Arial Black" panose="020B0A04020102020204"/>
                <a:cs typeface="Arial Black" panose="020B0A04020102020204"/>
              </a:rPr>
              <a:t> </a:t>
            </a:r>
            <a:br>
              <a:rPr lang="el-GR" sz="1700" b="0" u="none" spc="110" dirty="0" smtClean="0">
                <a:solidFill>
                  <a:srgbClr val="FFFFFF"/>
                </a:solidFill>
                <a:latin typeface="Arial Black" panose="020B0A04020102020204"/>
                <a:cs typeface="Arial Black" panose="020B0A04020102020204"/>
              </a:rPr>
            </a:br>
            <a:r>
              <a:rPr lang="el-GR" sz="1700" b="0" u="none" spc="110" dirty="0" smtClean="0">
                <a:solidFill>
                  <a:srgbClr val="FFFFFF"/>
                </a:solidFill>
                <a:latin typeface="Arial Black" panose="020B0A04020102020204"/>
                <a:cs typeface="Arial Black" panose="020B0A04020102020204"/>
              </a:rPr>
              <a:t>                                        </a:t>
            </a:r>
            <a:r>
              <a:rPr sz="1700" b="0" u="none" spc="-10" smtClean="0">
                <a:solidFill>
                  <a:srgbClr val="FFFFFF"/>
                </a:solidFill>
                <a:latin typeface="Arial Black" panose="020B0A04020102020204"/>
                <a:cs typeface="Arial Black" panose="020B0A04020102020204"/>
              </a:rPr>
              <a:t>(</a:t>
            </a:r>
            <a:r>
              <a:rPr sz="1700" b="0" u="none" spc="-10" dirty="0">
                <a:solidFill>
                  <a:srgbClr val="FF0000"/>
                </a:solidFill>
                <a:uFill>
                  <a:solidFill>
                    <a:srgbClr val="FF0000"/>
                  </a:solidFill>
                </a:uFill>
                <a:latin typeface="Arial Black" panose="020B0A04020102020204"/>
                <a:cs typeface="Arial Black" panose="020B0A04020102020204"/>
              </a:rPr>
              <a:t>DEFLECTION</a:t>
            </a:r>
            <a:r>
              <a:rPr sz="1700" b="0" u="none" spc="-10" dirty="0">
                <a:solidFill>
                  <a:srgbClr val="FFFFFF"/>
                </a:solidFill>
                <a:latin typeface="Arial Black" panose="020B0A04020102020204"/>
                <a:cs typeface="Arial Black" panose="020B0A04020102020204"/>
              </a:rPr>
              <a:t>)</a:t>
            </a:r>
            <a:endParaRPr sz="17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420369" y="223520"/>
            <a:ext cx="8303259" cy="659155"/>
          </a:xfrm>
          <a:prstGeom prst="rect">
            <a:avLst/>
          </a:prstGeom>
        </p:spPr>
        <p:txBody>
          <a:bodyPr vert="horz" wrap="square" lIns="0" tIns="12700" rIns="0" bIns="0" rtlCol="0">
            <a:spAutoFit/>
          </a:bodyPr>
          <a:lstStyle/>
          <a:p>
            <a:pPr marL="3053080" marR="5080" indent="-3040380">
              <a:lnSpc>
                <a:spcPct val="100000"/>
              </a:lnSpc>
              <a:spcBef>
                <a:spcPts val="100"/>
              </a:spcBef>
            </a:pPr>
            <a:r>
              <a:rPr lang="el-GR" sz="2000" b="0" u="none" spc="-80" dirty="0" smtClean="0">
                <a:solidFill>
                  <a:srgbClr val="FF0000"/>
                </a:solidFill>
                <a:uFill>
                  <a:solidFill>
                    <a:srgbClr val="FF0000"/>
                  </a:solidFill>
                </a:uFill>
                <a:latin typeface="Arial Black" panose="020B0A04020102020204"/>
                <a:cs typeface="Arial Black" panose="020B0A04020102020204"/>
              </a:rPr>
              <a:t> 3.7. </a:t>
            </a:r>
            <a:r>
              <a:rPr sz="2000" b="0" u="none" spc="-80" smtClean="0">
                <a:solidFill>
                  <a:srgbClr val="FF0000"/>
                </a:solid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ΚΑΜΨΗ</a:t>
            </a:r>
            <a:r>
              <a:rPr sz="2000" b="0" u="none" spc="-60" dirty="0">
                <a:solidFill>
                  <a:srgbClr val="FFFFFF"/>
                </a:solidFill>
                <a:uFill>
                  <a:solidFill>
                    <a:srgbClr val="FFFFFF"/>
                  </a:solidFill>
                </a:u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ΣΤΡΟΦΑΛΟΦΟΡΟΥ,</a:t>
            </a:r>
            <a:r>
              <a:rPr sz="2000" b="0" u="none" spc="-65" dirty="0">
                <a:solidFill>
                  <a:srgbClr val="FFFFFF"/>
                </a:solidFill>
                <a:uFill>
                  <a:solidFill>
                    <a:srgbClr val="FFFFFF"/>
                  </a:solidFill>
                </a:uFill>
                <a:latin typeface="Arial Black" panose="020B0A04020102020204"/>
                <a:cs typeface="Arial Black" panose="020B0A04020102020204"/>
              </a:rPr>
              <a:t> </a:t>
            </a:r>
            <a:r>
              <a:rPr sz="2000" b="0" u="none">
                <a:solidFill>
                  <a:srgbClr val="FFFFFF"/>
                </a:solidFill>
                <a:uFill>
                  <a:solidFill>
                    <a:srgbClr val="FFFFFF"/>
                  </a:solidFill>
                </a:uFill>
                <a:latin typeface="Arial Black" panose="020B0A04020102020204"/>
                <a:cs typeface="Arial Black" panose="020B0A04020102020204"/>
              </a:rPr>
              <a:t>ΕΛΕΓΧΟΣ</a:t>
            </a:r>
            <a:r>
              <a:rPr sz="2000" b="0" u="none" spc="-60">
                <a:solidFill>
                  <a:srgbClr val="FFFFFF"/>
                </a:solidFill>
                <a:uFill>
                  <a:solidFill>
                    <a:srgbClr val="FFFFFF"/>
                  </a:solidFill>
                </a:uFill>
                <a:latin typeface="Arial Black" panose="020B0A04020102020204"/>
                <a:cs typeface="Arial Black" panose="020B0A04020102020204"/>
              </a:rPr>
              <a:t> </a:t>
            </a:r>
            <a:r>
              <a:rPr sz="2000" b="0" u="none" spc="-10" smtClean="0">
                <a:solidFill>
                  <a:srgbClr val="FFFFFF"/>
                </a:solidFill>
                <a:uFill>
                  <a:solidFill>
                    <a:srgbClr val="FFFFFF"/>
                  </a:solidFill>
                </a:uFill>
                <a:latin typeface="Arial Black" panose="020B0A04020102020204"/>
                <a:cs typeface="Arial Black" panose="020B0A04020102020204"/>
              </a:rPr>
              <a:t>ΑΠΟΚΛΙΣ</a:t>
            </a:r>
            <a:r>
              <a:rPr lang="el-GR" sz="2000" b="0" u="none" spc="-10" dirty="0" smtClean="0">
                <a:solidFill>
                  <a:srgbClr val="FFFFFF"/>
                </a:solidFill>
                <a:uFill>
                  <a:solidFill>
                    <a:srgbClr val="FFFFFF"/>
                  </a:solidFill>
                </a:uFill>
                <a:latin typeface="Arial Black" panose="020B0A04020102020204"/>
                <a:cs typeface="Arial Black" panose="020B0A04020102020204"/>
              </a:rPr>
              <a:t>Η</a:t>
            </a:r>
            <a:r>
              <a:rPr sz="2000" b="0" u="none" spc="-10" smtClean="0">
                <a:solidFill>
                  <a:srgbClr val="FFFFFF"/>
                </a:solidFill>
                <a:uFill>
                  <a:solidFill>
                    <a:srgbClr val="FFFFFF"/>
                  </a:solidFill>
                </a:uFill>
                <a:latin typeface="Arial Black" panose="020B0A04020102020204"/>
                <a:cs typeface="Arial Black" panose="020B0A04020102020204"/>
              </a:rPr>
              <a:t>Σ</a:t>
            </a:r>
            <a:r>
              <a:rPr sz="2000" b="0" u="none" spc="-10" smtClean="0">
                <a:solidFill>
                  <a:srgbClr val="FFFFFF"/>
                </a:solidFill>
                <a:latin typeface="Arial Black" panose="020B0A04020102020204"/>
                <a:cs typeface="Arial Black" panose="020B0A04020102020204"/>
              </a:rPr>
              <a:t> </a:t>
            </a:r>
            <a:r>
              <a:rPr sz="2200" b="0" u="none" spc="-10" dirty="0">
                <a:solidFill>
                  <a:srgbClr val="FFFFFF"/>
                </a:solidFill>
                <a:uFill>
                  <a:solidFill>
                    <a:srgbClr val="FFFFFF"/>
                  </a:solidFill>
                </a:uFill>
                <a:latin typeface="Arial Black" panose="020B0A04020102020204"/>
                <a:cs typeface="Arial Black" panose="020B0A04020102020204"/>
              </a:rPr>
              <a:t>(</a:t>
            </a:r>
            <a:r>
              <a:rPr sz="2200" b="0" u="none" spc="-10" dirty="0">
                <a:solidFill>
                  <a:srgbClr val="FF0000"/>
                </a:solidFill>
                <a:uFill>
                  <a:solidFill>
                    <a:srgbClr val="FFFFFF"/>
                  </a:solidFill>
                </a:uFill>
                <a:latin typeface="Arial Black" panose="020B0A04020102020204"/>
                <a:cs typeface="Arial Black" panose="020B0A04020102020204"/>
              </a:rPr>
              <a:t>DEFLECTION</a:t>
            </a:r>
            <a:r>
              <a:rPr sz="2200" b="0" u="none" spc="-10" dirty="0">
                <a:solidFill>
                  <a:srgbClr val="FFFFFF"/>
                </a:solidFill>
                <a:uFill>
                  <a:solidFill>
                    <a:srgbClr val="FFFFFF"/>
                  </a:solidFill>
                </a:uFill>
                <a:latin typeface="Arial Black" panose="020B0A04020102020204"/>
                <a:cs typeface="Arial Black" panose="020B0A04020102020204"/>
              </a:rPr>
              <a:t>)</a:t>
            </a:r>
            <a:endParaRPr sz="2200" u="none">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2012268" y="1581735"/>
            <a:ext cx="5118193" cy="4766408"/>
          </a:xfrm>
          <a:prstGeom prst="rect">
            <a:avLst/>
          </a:prstGeom>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113029" y="1041400"/>
            <a:ext cx="8869044" cy="4611518"/>
          </a:xfrm>
          <a:prstGeom prst="rect">
            <a:avLst/>
          </a:prstGeom>
        </p:spPr>
        <p:txBody>
          <a:bodyPr vert="horz" wrap="square" lIns="0" tIns="1153159" rIns="0" bIns="0" rtlCol="0">
            <a:spAutoFit/>
          </a:bodyPr>
          <a:lstStyle/>
          <a:p>
            <a:pPr marL="193040" marR="5080" indent="111760">
              <a:lnSpc>
                <a:spcPct val="100000"/>
              </a:lnSpc>
              <a:spcBef>
                <a:spcPts val="100"/>
              </a:spcBef>
            </a:pPr>
            <a:r>
              <a:rPr sz="3200" spc="-30" dirty="0">
                <a:solidFill>
                  <a:srgbClr val="0000FF"/>
                </a:solidFill>
              </a:rPr>
              <a:t>ΤΑ</a:t>
            </a:r>
            <a:r>
              <a:rPr sz="3200" spc="-110" dirty="0">
                <a:solidFill>
                  <a:srgbClr val="0000FF"/>
                </a:solidFill>
              </a:rPr>
              <a:t> </a:t>
            </a:r>
            <a:r>
              <a:rPr sz="3200" dirty="0">
                <a:solidFill>
                  <a:srgbClr val="0000FF"/>
                </a:solidFill>
              </a:rPr>
              <a:t>ΤΡΙΑ</a:t>
            </a:r>
            <a:r>
              <a:rPr sz="3200" spc="-85" dirty="0">
                <a:solidFill>
                  <a:srgbClr val="0000FF"/>
                </a:solidFill>
              </a:rPr>
              <a:t> </a:t>
            </a:r>
            <a:r>
              <a:rPr sz="3200" spc="-10" dirty="0">
                <a:solidFill>
                  <a:srgbClr val="0000FF"/>
                </a:solidFill>
              </a:rPr>
              <a:t>ΤΕΛΕΥΤΑΙΑ</a:t>
            </a:r>
            <a:r>
              <a:rPr sz="3200" spc="-90" dirty="0">
                <a:solidFill>
                  <a:srgbClr val="0000FF"/>
                </a:solidFill>
              </a:rPr>
              <a:t> </a:t>
            </a:r>
            <a:r>
              <a:rPr sz="3200" spc="-55" dirty="0">
                <a:solidFill>
                  <a:srgbClr val="0000FF"/>
                </a:solidFill>
              </a:rPr>
              <a:t>ΣΥΣΤΗΜΑΤΑ</a:t>
            </a:r>
            <a:r>
              <a:rPr sz="3200" spc="-165" dirty="0">
                <a:solidFill>
                  <a:srgbClr val="0000FF"/>
                </a:solidFill>
              </a:rPr>
              <a:t> </a:t>
            </a:r>
            <a:r>
              <a:rPr sz="3200" dirty="0">
                <a:solidFill>
                  <a:srgbClr val="0000FF"/>
                </a:solidFill>
              </a:rPr>
              <a:t>ΑΝ</a:t>
            </a:r>
            <a:r>
              <a:rPr sz="3200" spc="-80" dirty="0">
                <a:solidFill>
                  <a:srgbClr val="0000FF"/>
                </a:solidFill>
              </a:rPr>
              <a:t> </a:t>
            </a:r>
            <a:r>
              <a:rPr sz="3200" spc="-25" dirty="0">
                <a:solidFill>
                  <a:srgbClr val="0000FF"/>
                </a:solidFill>
              </a:rPr>
              <a:t>ΚΑΙ </a:t>
            </a:r>
            <a:r>
              <a:rPr sz="3200" dirty="0">
                <a:solidFill>
                  <a:srgbClr val="0000FF"/>
                </a:solidFill>
              </a:rPr>
              <a:t>ΠΑΡΕΧΟΥΝ</a:t>
            </a:r>
            <a:r>
              <a:rPr sz="3200" spc="-114" dirty="0">
                <a:solidFill>
                  <a:srgbClr val="0000FF"/>
                </a:solidFill>
              </a:rPr>
              <a:t> </a:t>
            </a:r>
            <a:r>
              <a:rPr sz="3200" spc="-30" dirty="0">
                <a:solidFill>
                  <a:srgbClr val="0000FF"/>
                </a:solidFill>
              </a:rPr>
              <a:t>ΜΕΓΑΛΗ</a:t>
            </a:r>
            <a:r>
              <a:rPr sz="3200" spc="-105" dirty="0">
                <a:solidFill>
                  <a:srgbClr val="0000FF"/>
                </a:solidFill>
              </a:rPr>
              <a:t> </a:t>
            </a:r>
            <a:r>
              <a:rPr sz="3200" dirty="0">
                <a:solidFill>
                  <a:srgbClr val="0000FF"/>
                </a:solidFill>
              </a:rPr>
              <a:t>ΕΛΕΥΘΕΡΙΑ</a:t>
            </a:r>
            <a:r>
              <a:rPr sz="3200" spc="-105" dirty="0">
                <a:solidFill>
                  <a:srgbClr val="0000FF"/>
                </a:solidFill>
              </a:rPr>
              <a:t> </a:t>
            </a:r>
            <a:r>
              <a:rPr sz="3200" dirty="0">
                <a:solidFill>
                  <a:srgbClr val="0000FF"/>
                </a:solidFill>
              </a:rPr>
              <a:t>ΩΣ</a:t>
            </a:r>
            <a:r>
              <a:rPr sz="3200" spc="-105" dirty="0">
                <a:solidFill>
                  <a:srgbClr val="0000FF"/>
                </a:solidFill>
              </a:rPr>
              <a:t> </a:t>
            </a:r>
            <a:r>
              <a:rPr sz="3200" spc="-20" dirty="0">
                <a:solidFill>
                  <a:srgbClr val="0000FF"/>
                </a:solidFill>
              </a:rPr>
              <a:t>ΠΡΟΣ </a:t>
            </a:r>
            <a:r>
              <a:rPr sz="3200" dirty="0">
                <a:solidFill>
                  <a:srgbClr val="0000FF"/>
                </a:solidFill>
              </a:rPr>
              <a:t>ΤΟΝ</a:t>
            </a:r>
            <a:r>
              <a:rPr sz="3200" spc="-40" dirty="0">
                <a:solidFill>
                  <a:srgbClr val="0000FF"/>
                </a:solidFill>
              </a:rPr>
              <a:t> </a:t>
            </a:r>
            <a:r>
              <a:rPr sz="3200" dirty="0">
                <a:solidFill>
                  <a:srgbClr val="0000FF"/>
                </a:solidFill>
              </a:rPr>
              <a:t>ΕΛΕΓΧΟ</a:t>
            </a:r>
            <a:r>
              <a:rPr sz="3200" spc="-30" dirty="0">
                <a:solidFill>
                  <a:srgbClr val="0000FF"/>
                </a:solidFill>
              </a:rPr>
              <a:t> </a:t>
            </a:r>
            <a:r>
              <a:rPr sz="3200" dirty="0">
                <a:solidFill>
                  <a:srgbClr val="0000FF"/>
                </a:solidFill>
              </a:rPr>
              <a:t>ΤΗΣ</a:t>
            </a:r>
            <a:r>
              <a:rPr sz="3200" spc="-25" dirty="0">
                <a:solidFill>
                  <a:srgbClr val="0000FF"/>
                </a:solidFill>
              </a:rPr>
              <a:t> </a:t>
            </a:r>
            <a:r>
              <a:rPr sz="3200" dirty="0">
                <a:solidFill>
                  <a:srgbClr val="0000FF"/>
                </a:solidFill>
              </a:rPr>
              <a:t>ΠΑΡΕΧΟΜΕΝΗΣ</a:t>
            </a:r>
            <a:r>
              <a:rPr sz="3200" spc="-25" dirty="0">
                <a:solidFill>
                  <a:srgbClr val="0000FF"/>
                </a:solidFill>
              </a:rPr>
              <a:t> </a:t>
            </a:r>
            <a:r>
              <a:rPr sz="3200" spc="-10" dirty="0">
                <a:solidFill>
                  <a:srgbClr val="0000FF"/>
                </a:solidFill>
              </a:rPr>
              <a:t>ΠΟΣΟ- ΤΗΤΑΣ</a:t>
            </a:r>
            <a:r>
              <a:rPr sz="3200" spc="-120" dirty="0">
                <a:solidFill>
                  <a:srgbClr val="0000FF"/>
                </a:solidFill>
              </a:rPr>
              <a:t> </a:t>
            </a:r>
            <a:r>
              <a:rPr sz="3200" spc="-30" dirty="0">
                <a:solidFill>
                  <a:srgbClr val="0000FF"/>
                </a:solidFill>
              </a:rPr>
              <a:t>ΚΑΥΣΙΜΟΥ</a:t>
            </a:r>
            <a:r>
              <a:rPr sz="3200" spc="-105" dirty="0">
                <a:solidFill>
                  <a:srgbClr val="0000FF"/>
                </a:solidFill>
              </a:rPr>
              <a:t> </a:t>
            </a:r>
            <a:r>
              <a:rPr sz="3200" dirty="0">
                <a:solidFill>
                  <a:srgbClr val="0000FF"/>
                </a:solidFill>
              </a:rPr>
              <a:t>ΚΑΙ</a:t>
            </a:r>
            <a:r>
              <a:rPr sz="3200" spc="-114" dirty="0">
                <a:solidFill>
                  <a:srgbClr val="0000FF"/>
                </a:solidFill>
              </a:rPr>
              <a:t> </a:t>
            </a:r>
            <a:r>
              <a:rPr sz="3200" dirty="0">
                <a:solidFill>
                  <a:srgbClr val="0000FF"/>
                </a:solidFill>
              </a:rPr>
              <a:t>ΤΟΥ</a:t>
            </a:r>
            <a:r>
              <a:rPr sz="3200" spc="-105" dirty="0">
                <a:solidFill>
                  <a:srgbClr val="0000FF"/>
                </a:solidFill>
              </a:rPr>
              <a:t> </a:t>
            </a:r>
            <a:r>
              <a:rPr sz="3200" dirty="0">
                <a:solidFill>
                  <a:srgbClr val="0000FF"/>
                </a:solidFill>
              </a:rPr>
              <a:t>ΧΡΟΝΙΣΜΟ</a:t>
            </a:r>
            <a:r>
              <a:rPr sz="3200" spc="-100" dirty="0">
                <a:solidFill>
                  <a:srgbClr val="0000FF"/>
                </a:solidFill>
              </a:rPr>
              <a:t> </a:t>
            </a:r>
            <a:r>
              <a:rPr sz="3200" spc="-25">
                <a:solidFill>
                  <a:srgbClr val="0000FF"/>
                </a:solidFill>
              </a:rPr>
              <a:t>ΤΗΣ </a:t>
            </a:r>
            <a:r>
              <a:rPr sz="3200" smtClean="0">
                <a:solidFill>
                  <a:srgbClr val="0000FF"/>
                </a:solidFill>
              </a:rPr>
              <a:t>ΕΓΧΥΣ</a:t>
            </a:r>
            <a:r>
              <a:rPr lang="el-GR" sz="3200" dirty="0" smtClean="0">
                <a:solidFill>
                  <a:srgbClr val="0000FF"/>
                </a:solidFill>
              </a:rPr>
              <a:t>Η</a:t>
            </a:r>
            <a:r>
              <a:rPr sz="3200" smtClean="0">
                <a:solidFill>
                  <a:srgbClr val="0000FF"/>
                </a:solidFill>
              </a:rPr>
              <a:t>Σ</a:t>
            </a:r>
            <a:r>
              <a:rPr sz="3200" dirty="0">
                <a:solidFill>
                  <a:srgbClr val="0000FF"/>
                </a:solidFill>
              </a:rPr>
              <a:t>,</a:t>
            </a:r>
            <a:r>
              <a:rPr sz="3200" spc="-175" dirty="0">
                <a:solidFill>
                  <a:srgbClr val="0000FF"/>
                </a:solidFill>
              </a:rPr>
              <a:t> </a:t>
            </a:r>
            <a:r>
              <a:rPr sz="3200" dirty="0">
                <a:solidFill>
                  <a:srgbClr val="0000FF"/>
                </a:solidFill>
              </a:rPr>
              <a:t>ΔΕΝ</a:t>
            </a:r>
            <a:r>
              <a:rPr sz="3200" spc="-150" dirty="0">
                <a:solidFill>
                  <a:srgbClr val="0000FF"/>
                </a:solidFill>
              </a:rPr>
              <a:t> </a:t>
            </a:r>
            <a:r>
              <a:rPr sz="3200" dirty="0">
                <a:solidFill>
                  <a:srgbClr val="0000FF"/>
                </a:solidFill>
              </a:rPr>
              <a:t>ΔΙΝΟΥΝ</a:t>
            </a:r>
            <a:r>
              <a:rPr sz="3200" spc="-35" dirty="0">
                <a:solidFill>
                  <a:srgbClr val="0000FF"/>
                </a:solidFill>
              </a:rPr>
              <a:t> </a:t>
            </a:r>
            <a:r>
              <a:rPr sz="3200" dirty="0">
                <a:solidFill>
                  <a:srgbClr val="0000FF"/>
                </a:solidFill>
              </a:rPr>
              <a:t>ΤΗ</a:t>
            </a:r>
            <a:r>
              <a:rPr sz="3200" spc="-140" dirty="0">
                <a:solidFill>
                  <a:srgbClr val="0000FF"/>
                </a:solidFill>
              </a:rPr>
              <a:t> </a:t>
            </a:r>
            <a:r>
              <a:rPr sz="3200" spc="-10" dirty="0">
                <a:solidFill>
                  <a:srgbClr val="0000FF"/>
                </a:solidFill>
              </a:rPr>
              <a:t>ΔΥΝΑΤΟΤΗΤΑ </a:t>
            </a:r>
            <a:r>
              <a:rPr sz="3200" dirty="0">
                <a:solidFill>
                  <a:srgbClr val="0000FF"/>
                </a:solidFill>
              </a:rPr>
              <a:t>ΕΠΕΜΒΑΣΕΩΝ</a:t>
            </a:r>
            <a:r>
              <a:rPr sz="3200" spc="-55" dirty="0">
                <a:solidFill>
                  <a:srgbClr val="0000FF"/>
                </a:solidFill>
              </a:rPr>
              <a:t> </a:t>
            </a:r>
            <a:r>
              <a:rPr sz="3200" dirty="0">
                <a:solidFill>
                  <a:srgbClr val="0000FF"/>
                </a:solidFill>
              </a:rPr>
              <a:t>ΣΤΗ</a:t>
            </a:r>
            <a:r>
              <a:rPr sz="3200" spc="-40" dirty="0">
                <a:solidFill>
                  <a:srgbClr val="0000FF"/>
                </a:solidFill>
              </a:rPr>
              <a:t> </a:t>
            </a:r>
            <a:r>
              <a:rPr sz="3200" dirty="0">
                <a:solidFill>
                  <a:srgbClr val="0000FF"/>
                </a:solidFill>
              </a:rPr>
              <a:t>ΡΥΘΜΙΣΗ</a:t>
            </a:r>
            <a:r>
              <a:rPr sz="3200" spc="-45" dirty="0">
                <a:solidFill>
                  <a:srgbClr val="0000FF"/>
                </a:solidFill>
              </a:rPr>
              <a:t> </a:t>
            </a:r>
            <a:r>
              <a:rPr sz="3200">
                <a:solidFill>
                  <a:srgbClr val="0000FF"/>
                </a:solidFill>
              </a:rPr>
              <a:t>ΤΗΣ</a:t>
            </a:r>
            <a:r>
              <a:rPr sz="3200" spc="-50">
                <a:solidFill>
                  <a:srgbClr val="0000FF"/>
                </a:solidFill>
              </a:rPr>
              <a:t> </a:t>
            </a:r>
            <a:r>
              <a:rPr sz="3200" spc="-10" smtClean="0">
                <a:solidFill>
                  <a:srgbClr val="0000FF"/>
                </a:solidFill>
              </a:rPr>
              <a:t>ΠΙΕΣ</a:t>
            </a:r>
            <a:r>
              <a:rPr lang="el-GR" sz="3200" spc="-10" dirty="0" smtClean="0">
                <a:solidFill>
                  <a:srgbClr val="0000FF"/>
                </a:solidFill>
              </a:rPr>
              <a:t>Η</a:t>
            </a:r>
            <a:r>
              <a:rPr sz="3200" spc="-10" smtClean="0">
                <a:solidFill>
                  <a:srgbClr val="0000FF"/>
                </a:solidFill>
              </a:rPr>
              <a:t>Σ ΕΓΧΥΣ</a:t>
            </a:r>
            <a:r>
              <a:rPr lang="el-GR" sz="3200" spc="-10" dirty="0" smtClean="0">
                <a:solidFill>
                  <a:srgbClr val="0000FF"/>
                </a:solidFill>
              </a:rPr>
              <a:t>Η</a:t>
            </a:r>
            <a:r>
              <a:rPr sz="3200" spc="-10" smtClean="0">
                <a:solidFill>
                  <a:srgbClr val="0000FF"/>
                </a:solidFill>
              </a:rPr>
              <a:t>Σ</a:t>
            </a:r>
            <a:r>
              <a:rPr sz="3200" spc="-10" dirty="0">
                <a:solidFill>
                  <a:srgbClr val="0000FF"/>
                </a:solidFill>
              </a:rPr>
              <a:t>.</a:t>
            </a:r>
            <a:endParaRPr sz="3200"/>
          </a:p>
        </p:txBody>
      </p:sp>
      <p:grpSp>
        <p:nvGrpSpPr>
          <p:cNvPr id="3" name="object 3"/>
          <p:cNvGrpSpPr/>
          <p:nvPr/>
        </p:nvGrpSpPr>
        <p:grpSpPr>
          <a:xfrm>
            <a:off x="331410" y="58360"/>
            <a:ext cx="8250555" cy="817244"/>
            <a:chOff x="331410" y="58360"/>
            <a:chExt cx="8250555" cy="817244"/>
          </a:xfrm>
        </p:grpSpPr>
        <p:sp>
          <p:nvSpPr>
            <p:cNvPr id="4" name="object 4"/>
            <p:cNvSpPr/>
            <p:nvPr/>
          </p:nvSpPr>
          <p:spPr>
            <a:xfrm>
              <a:off x="344170" y="71119"/>
              <a:ext cx="8224520" cy="791210"/>
            </a:xfrm>
            <a:custGeom>
              <a:avLst/>
              <a:gdLst/>
              <a:ahLst/>
              <a:cxnLst/>
              <a:rect l="l" t="t" r="r" b="b"/>
              <a:pathLst>
                <a:path w="8224520" h="791210">
                  <a:moveTo>
                    <a:pt x="8106409" y="1270"/>
                  </a:moveTo>
                  <a:lnTo>
                    <a:pt x="118109" y="1270"/>
                  </a:lnTo>
                  <a:lnTo>
                    <a:pt x="110489" y="2539"/>
                  </a:lnTo>
                  <a:lnTo>
                    <a:pt x="97789" y="5079"/>
                  </a:lnTo>
                  <a:lnTo>
                    <a:pt x="90170" y="7620"/>
                  </a:lnTo>
                  <a:lnTo>
                    <a:pt x="83820" y="8889"/>
                  </a:lnTo>
                  <a:lnTo>
                    <a:pt x="77470" y="11429"/>
                  </a:lnTo>
                  <a:lnTo>
                    <a:pt x="71120" y="15239"/>
                  </a:lnTo>
                  <a:lnTo>
                    <a:pt x="66039" y="17779"/>
                  </a:lnTo>
                  <a:lnTo>
                    <a:pt x="59689" y="21589"/>
                  </a:lnTo>
                  <a:lnTo>
                    <a:pt x="54609" y="25400"/>
                  </a:lnTo>
                  <a:lnTo>
                    <a:pt x="48259" y="30479"/>
                  </a:lnTo>
                  <a:lnTo>
                    <a:pt x="43179" y="34289"/>
                  </a:lnTo>
                  <a:lnTo>
                    <a:pt x="33019" y="44450"/>
                  </a:lnTo>
                  <a:lnTo>
                    <a:pt x="25400" y="54609"/>
                  </a:lnTo>
                  <a:lnTo>
                    <a:pt x="20319" y="60959"/>
                  </a:lnTo>
                  <a:lnTo>
                    <a:pt x="17779" y="66039"/>
                  </a:lnTo>
                  <a:lnTo>
                    <a:pt x="13969" y="72389"/>
                  </a:lnTo>
                  <a:lnTo>
                    <a:pt x="3809" y="97789"/>
                  </a:lnTo>
                  <a:lnTo>
                    <a:pt x="2539" y="105409"/>
                  </a:lnTo>
                  <a:lnTo>
                    <a:pt x="0" y="118109"/>
                  </a:lnTo>
                  <a:lnTo>
                    <a:pt x="0" y="673100"/>
                  </a:lnTo>
                  <a:lnTo>
                    <a:pt x="1269" y="680719"/>
                  </a:lnTo>
                  <a:lnTo>
                    <a:pt x="2539" y="687069"/>
                  </a:lnTo>
                  <a:lnTo>
                    <a:pt x="3809" y="694689"/>
                  </a:lnTo>
                  <a:lnTo>
                    <a:pt x="13969" y="720089"/>
                  </a:lnTo>
                  <a:lnTo>
                    <a:pt x="17779" y="726439"/>
                  </a:lnTo>
                  <a:lnTo>
                    <a:pt x="20319" y="731519"/>
                  </a:lnTo>
                  <a:lnTo>
                    <a:pt x="25400" y="737869"/>
                  </a:lnTo>
                  <a:lnTo>
                    <a:pt x="33019" y="748029"/>
                  </a:lnTo>
                  <a:lnTo>
                    <a:pt x="43179" y="758189"/>
                  </a:lnTo>
                  <a:lnTo>
                    <a:pt x="48259" y="762000"/>
                  </a:lnTo>
                  <a:lnTo>
                    <a:pt x="54609" y="767079"/>
                  </a:lnTo>
                  <a:lnTo>
                    <a:pt x="59689" y="770889"/>
                  </a:lnTo>
                  <a:lnTo>
                    <a:pt x="66039" y="774700"/>
                  </a:lnTo>
                  <a:lnTo>
                    <a:pt x="71120" y="777239"/>
                  </a:lnTo>
                  <a:lnTo>
                    <a:pt x="77470" y="779779"/>
                  </a:lnTo>
                  <a:lnTo>
                    <a:pt x="83820" y="783589"/>
                  </a:lnTo>
                  <a:lnTo>
                    <a:pt x="90170" y="784859"/>
                  </a:lnTo>
                  <a:lnTo>
                    <a:pt x="97789" y="787400"/>
                  </a:lnTo>
                  <a:lnTo>
                    <a:pt x="110489" y="789939"/>
                  </a:lnTo>
                  <a:lnTo>
                    <a:pt x="118109" y="791209"/>
                  </a:lnTo>
                  <a:lnTo>
                    <a:pt x="8106409" y="791209"/>
                  </a:lnTo>
                  <a:lnTo>
                    <a:pt x="8112759" y="789939"/>
                  </a:lnTo>
                  <a:lnTo>
                    <a:pt x="8120380" y="788669"/>
                  </a:lnTo>
                  <a:lnTo>
                    <a:pt x="8126730" y="787400"/>
                  </a:lnTo>
                  <a:lnTo>
                    <a:pt x="8139430" y="782319"/>
                  </a:lnTo>
                  <a:lnTo>
                    <a:pt x="8147050" y="779779"/>
                  </a:lnTo>
                  <a:lnTo>
                    <a:pt x="8152130" y="777239"/>
                  </a:lnTo>
                  <a:lnTo>
                    <a:pt x="8164830" y="769619"/>
                  </a:lnTo>
                  <a:lnTo>
                    <a:pt x="8174989" y="762000"/>
                  </a:lnTo>
                  <a:lnTo>
                    <a:pt x="8181339" y="758189"/>
                  </a:lnTo>
                  <a:lnTo>
                    <a:pt x="8186420" y="753109"/>
                  </a:lnTo>
                  <a:lnTo>
                    <a:pt x="8190230" y="748029"/>
                  </a:lnTo>
                  <a:lnTo>
                    <a:pt x="8195309" y="742950"/>
                  </a:lnTo>
                  <a:lnTo>
                    <a:pt x="8199120" y="736600"/>
                  </a:lnTo>
                  <a:lnTo>
                    <a:pt x="8202930" y="731519"/>
                  </a:lnTo>
                  <a:lnTo>
                    <a:pt x="8210550" y="718819"/>
                  </a:lnTo>
                  <a:lnTo>
                    <a:pt x="8213089" y="713739"/>
                  </a:lnTo>
                  <a:lnTo>
                    <a:pt x="8215630" y="707389"/>
                  </a:lnTo>
                  <a:lnTo>
                    <a:pt x="8218170" y="699769"/>
                  </a:lnTo>
                  <a:lnTo>
                    <a:pt x="8220709" y="693419"/>
                  </a:lnTo>
                  <a:lnTo>
                    <a:pt x="8223250" y="680719"/>
                  </a:lnTo>
                  <a:lnTo>
                    <a:pt x="8223250" y="673100"/>
                  </a:lnTo>
                  <a:lnTo>
                    <a:pt x="8224520" y="666750"/>
                  </a:lnTo>
                  <a:lnTo>
                    <a:pt x="8224520" y="132079"/>
                  </a:lnTo>
                  <a:lnTo>
                    <a:pt x="8223250" y="125729"/>
                  </a:lnTo>
                  <a:lnTo>
                    <a:pt x="8223250" y="118109"/>
                  </a:lnTo>
                  <a:lnTo>
                    <a:pt x="8220709" y="105409"/>
                  </a:lnTo>
                  <a:lnTo>
                    <a:pt x="8219439" y="97789"/>
                  </a:lnTo>
                  <a:lnTo>
                    <a:pt x="8218170" y="91439"/>
                  </a:lnTo>
                  <a:lnTo>
                    <a:pt x="8213089" y="78739"/>
                  </a:lnTo>
                  <a:lnTo>
                    <a:pt x="8209280" y="72389"/>
                  </a:lnTo>
                  <a:lnTo>
                    <a:pt x="8206739" y="66039"/>
                  </a:lnTo>
                  <a:lnTo>
                    <a:pt x="8202930" y="60959"/>
                  </a:lnTo>
                  <a:lnTo>
                    <a:pt x="8199120" y="54609"/>
                  </a:lnTo>
                  <a:lnTo>
                    <a:pt x="8194039" y="49529"/>
                  </a:lnTo>
                  <a:lnTo>
                    <a:pt x="8190230" y="44450"/>
                  </a:lnTo>
                  <a:lnTo>
                    <a:pt x="8180070"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0809" y="0"/>
                  </a:lnTo>
                  <a:lnTo>
                    <a:pt x="124459" y="1270"/>
                  </a:lnTo>
                  <a:lnTo>
                    <a:pt x="809878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4170" y="71119"/>
              <a:ext cx="8224520" cy="791210"/>
            </a:xfrm>
            <a:custGeom>
              <a:avLst/>
              <a:gdLst/>
              <a:ahLst/>
              <a:cxnLst/>
              <a:rect l="l" t="t" r="r" b="b"/>
              <a:pathLst>
                <a:path w="8224520" h="791210">
                  <a:moveTo>
                    <a:pt x="0" y="132079"/>
                  </a:moveTo>
                  <a:lnTo>
                    <a:pt x="0" y="125729"/>
                  </a:lnTo>
                  <a:lnTo>
                    <a:pt x="0" y="118109"/>
                  </a:lnTo>
                  <a:lnTo>
                    <a:pt x="1269" y="111759"/>
                  </a:lnTo>
                  <a:lnTo>
                    <a:pt x="2539" y="105409"/>
                  </a:lnTo>
                  <a:lnTo>
                    <a:pt x="3809" y="97789"/>
                  </a:lnTo>
                  <a:lnTo>
                    <a:pt x="6350" y="91439"/>
                  </a:lnTo>
                  <a:lnTo>
                    <a:pt x="8889" y="85089"/>
                  </a:lnTo>
                  <a:lnTo>
                    <a:pt x="11429" y="78739"/>
                  </a:lnTo>
                  <a:lnTo>
                    <a:pt x="13969" y="72389"/>
                  </a:lnTo>
                  <a:lnTo>
                    <a:pt x="17779" y="66039"/>
                  </a:lnTo>
                  <a:lnTo>
                    <a:pt x="20319" y="60959"/>
                  </a:lnTo>
                  <a:lnTo>
                    <a:pt x="25400" y="54609"/>
                  </a:lnTo>
                  <a:lnTo>
                    <a:pt x="29209" y="49529"/>
                  </a:lnTo>
                  <a:lnTo>
                    <a:pt x="33019" y="44450"/>
                  </a:lnTo>
                  <a:lnTo>
                    <a:pt x="38100" y="39370"/>
                  </a:lnTo>
                  <a:lnTo>
                    <a:pt x="43179" y="34289"/>
                  </a:lnTo>
                  <a:lnTo>
                    <a:pt x="48259" y="30479"/>
                  </a:lnTo>
                  <a:lnTo>
                    <a:pt x="54609" y="25400"/>
                  </a:lnTo>
                  <a:lnTo>
                    <a:pt x="59689" y="21589"/>
                  </a:lnTo>
                  <a:lnTo>
                    <a:pt x="66039" y="17779"/>
                  </a:lnTo>
                  <a:lnTo>
                    <a:pt x="71120" y="15239"/>
                  </a:lnTo>
                  <a:lnTo>
                    <a:pt x="77470" y="11429"/>
                  </a:lnTo>
                  <a:lnTo>
                    <a:pt x="83820" y="8889"/>
                  </a:lnTo>
                  <a:lnTo>
                    <a:pt x="90170" y="7620"/>
                  </a:lnTo>
                  <a:lnTo>
                    <a:pt x="97789" y="5079"/>
                  </a:lnTo>
                  <a:lnTo>
                    <a:pt x="104139" y="3809"/>
                  </a:lnTo>
                  <a:lnTo>
                    <a:pt x="110489" y="2539"/>
                  </a:lnTo>
                  <a:lnTo>
                    <a:pt x="118109" y="1270"/>
                  </a:lnTo>
                  <a:lnTo>
                    <a:pt x="124459" y="1270"/>
                  </a:lnTo>
                  <a:lnTo>
                    <a:pt x="130809" y="0"/>
                  </a:lnTo>
                  <a:lnTo>
                    <a:pt x="8092439" y="0"/>
                  </a:lnTo>
                  <a:lnTo>
                    <a:pt x="8098789" y="1270"/>
                  </a:lnTo>
                  <a:lnTo>
                    <a:pt x="8106409" y="1270"/>
                  </a:lnTo>
                  <a:lnTo>
                    <a:pt x="8112759" y="2539"/>
                  </a:lnTo>
                  <a:lnTo>
                    <a:pt x="8120380"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70" y="34289"/>
                  </a:lnTo>
                  <a:lnTo>
                    <a:pt x="8185150" y="39370"/>
                  </a:lnTo>
                  <a:lnTo>
                    <a:pt x="8190230" y="44450"/>
                  </a:lnTo>
                  <a:lnTo>
                    <a:pt x="8194039" y="49529"/>
                  </a:lnTo>
                  <a:lnTo>
                    <a:pt x="8199120" y="54609"/>
                  </a:lnTo>
                  <a:lnTo>
                    <a:pt x="8202930" y="60959"/>
                  </a:lnTo>
                  <a:lnTo>
                    <a:pt x="8206739" y="66039"/>
                  </a:lnTo>
                  <a:lnTo>
                    <a:pt x="8209280" y="72389"/>
                  </a:lnTo>
                  <a:lnTo>
                    <a:pt x="8213089" y="78739"/>
                  </a:lnTo>
                  <a:lnTo>
                    <a:pt x="8215630" y="85089"/>
                  </a:lnTo>
                  <a:lnTo>
                    <a:pt x="8218170" y="91439"/>
                  </a:lnTo>
                  <a:lnTo>
                    <a:pt x="8219439" y="97789"/>
                  </a:lnTo>
                  <a:lnTo>
                    <a:pt x="8220709" y="105409"/>
                  </a:lnTo>
                  <a:lnTo>
                    <a:pt x="8221980" y="111759"/>
                  </a:lnTo>
                  <a:lnTo>
                    <a:pt x="8223250" y="118109"/>
                  </a:lnTo>
                  <a:lnTo>
                    <a:pt x="8223250" y="125729"/>
                  </a:lnTo>
                  <a:lnTo>
                    <a:pt x="8224520" y="132079"/>
                  </a:lnTo>
                  <a:lnTo>
                    <a:pt x="8224520" y="659129"/>
                  </a:lnTo>
                  <a:lnTo>
                    <a:pt x="8224520" y="666750"/>
                  </a:lnTo>
                  <a:lnTo>
                    <a:pt x="8223250" y="673100"/>
                  </a:lnTo>
                  <a:lnTo>
                    <a:pt x="8223250" y="680719"/>
                  </a:lnTo>
                  <a:lnTo>
                    <a:pt x="8221980" y="687069"/>
                  </a:lnTo>
                  <a:lnTo>
                    <a:pt x="8220709" y="693419"/>
                  </a:lnTo>
                  <a:lnTo>
                    <a:pt x="8218170" y="699769"/>
                  </a:lnTo>
                  <a:lnTo>
                    <a:pt x="8215630" y="707389"/>
                  </a:lnTo>
                  <a:lnTo>
                    <a:pt x="8213089" y="713739"/>
                  </a:lnTo>
                  <a:lnTo>
                    <a:pt x="8210550" y="718819"/>
                  </a:lnTo>
                  <a:lnTo>
                    <a:pt x="8206739" y="725169"/>
                  </a:lnTo>
                  <a:lnTo>
                    <a:pt x="8202930" y="731519"/>
                  </a:lnTo>
                  <a:lnTo>
                    <a:pt x="8199120" y="736600"/>
                  </a:lnTo>
                  <a:lnTo>
                    <a:pt x="8195309" y="742950"/>
                  </a:lnTo>
                  <a:lnTo>
                    <a:pt x="8190230" y="748029"/>
                  </a:lnTo>
                  <a:lnTo>
                    <a:pt x="8186420" y="753109"/>
                  </a:lnTo>
                  <a:lnTo>
                    <a:pt x="8181339" y="758189"/>
                  </a:lnTo>
                  <a:lnTo>
                    <a:pt x="8174989" y="762000"/>
                  </a:lnTo>
                  <a:lnTo>
                    <a:pt x="8169909" y="765809"/>
                  </a:lnTo>
                  <a:lnTo>
                    <a:pt x="8164830" y="769619"/>
                  </a:lnTo>
                  <a:lnTo>
                    <a:pt x="8158480" y="773429"/>
                  </a:lnTo>
                  <a:lnTo>
                    <a:pt x="8152130" y="777239"/>
                  </a:lnTo>
                  <a:lnTo>
                    <a:pt x="8147050" y="779779"/>
                  </a:lnTo>
                  <a:lnTo>
                    <a:pt x="8139430" y="782319"/>
                  </a:lnTo>
                  <a:lnTo>
                    <a:pt x="8133080" y="784859"/>
                  </a:lnTo>
                  <a:lnTo>
                    <a:pt x="8126730" y="787400"/>
                  </a:lnTo>
                  <a:lnTo>
                    <a:pt x="8120380" y="788669"/>
                  </a:lnTo>
                  <a:lnTo>
                    <a:pt x="8112759" y="789939"/>
                  </a:lnTo>
                  <a:lnTo>
                    <a:pt x="8106409" y="791209"/>
                  </a:lnTo>
                  <a:lnTo>
                    <a:pt x="118109" y="791209"/>
                  </a:lnTo>
                  <a:lnTo>
                    <a:pt x="110489" y="789939"/>
                  </a:lnTo>
                  <a:lnTo>
                    <a:pt x="104139" y="788669"/>
                  </a:lnTo>
                  <a:lnTo>
                    <a:pt x="97789" y="787400"/>
                  </a:lnTo>
                  <a:lnTo>
                    <a:pt x="90170" y="784859"/>
                  </a:lnTo>
                  <a:lnTo>
                    <a:pt x="83820" y="783589"/>
                  </a:lnTo>
                  <a:lnTo>
                    <a:pt x="77470" y="779779"/>
                  </a:lnTo>
                  <a:lnTo>
                    <a:pt x="71120" y="777239"/>
                  </a:lnTo>
                  <a:lnTo>
                    <a:pt x="66039" y="774700"/>
                  </a:lnTo>
                  <a:lnTo>
                    <a:pt x="59689" y="770889"/>
                  </a:lnTo>
                  <a:lnTo>
                    <a:pt x="54609" y="767079"/>
                  </a:lnTo>
                  <a:lnTo>
                    <a:pt x="48259" y="762000"/>
                  </a:lnTo>
                  <a:lnTo>
                    <a:pt x="43179" y="758189"/>
                  </a:lnTo>
                  <a:lnTo>
                    <a:pt x="38100" y="753109"/>
                  </a:lnTo>
                  <a:lnTo>
                    <a:pt x="33019" y="748029"/>
                  </a:lnTo>
                  <a:lnTo>
                    <a:pt x="29209" y="742950"/>
                  </a:lnTo>
                  <a:lnTo>
                    <a:pt x="25400" y="737869"/>
                  </a:lnTo>
                  <a:lnTo>
                    <a:pt x="20319" y="731519"/>
                  </a:lnTo>
                  <a:lnTo>
                    <a:pt x="17779" y="726439"/>
                  </a:lnTo>
                  <a:lnTo>
                    <a:pt x="13969" y="720089"/>
                  </a:lnTo>
                  <a:lnTo>
                    <a:pt x="11429" y="713739"/>
                  </a:lnTo>
                  <a:lnTo>
                    <a:pt x="8889" y="707389"/>
                  </a:lnTo>
                  <a:lnTo>
                    <a:pt x="6350" y="701039"/>
                  </a:lnTo>
                  <a:lnTo>
                    <a:pt x="3809" y="694689"/>
                  </a:lnTo>
                  <a:lnTo>
                    <a:pt x="2539" y="687069"/>
                  </a:lnTo>
                  <a:lnTo>
                    <a:pt x="1269"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285728"/>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420369" y="223520"/>
            <a:ext cx="8303259" cy="659155"/>
          </a:xfrm>
          <a:prstGeom prst="rect">
            <a:avLst/>
          </a:prstGeom>
        </p:spPr>
        <p:txBody>
          <a:bodyPr vert="horz" wrap="square" lIns="0" tIns="12700" rIns="0" bIns="0" rtlCol="0">
            <a:spAutoFit/>
          </a:bodyPr>
          <a:lstStyle/>
          <a:p>
            <a:pPr marL="3053080" marR="5080" indent="-3040380">
              <a:lnSpc>
                <a:spcPct val="100000"/>
              </a:lnSpc>
              <a:spcBef>
                <a:spcPts val="100"/>
              </a:spcBef>
            </a:pPr>
            <a:r>
              <a:rPr lang="el-GR" sz="2000" b="0" u="none" spc="-80" dirty="0" smtClean="0">
                <a:solidFill>
                  <a:srgbClr val="FF0000"/>
                </a:solidFill>
                <a:uFill>
                  <a:solidFill>
                    <a:srgbClr val="FF0000"/>
                  </a:solidFill>
                </a:uFill>
                <a:latin typeface="Arial Black" panose="020B0A04020102020204"/>
                <a:cs typeface="Arial Black" panose="020B0A04020102020204"/>
              </a:rPr>
              <a:t> 3.7. </a:t>
            </a:r>
            <a:r>
              <a:rPr sz="2000" b="0" u="none" spc="-80" smtClean="0">
                <a:solidFill>
                  <a:srgbClr val="FF0000"/>
                </a:solid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ΚΑΜΨΗ</a:t>
            </a:r>
            <a:r>
              <a:rPr sz="2000" b="0" u="none" spc="-60" dirty="0">
                <a:solidFill>
                  <a:srgbClr val="FFFFFF"/>
                </a:solidFill>
                <a:uFill>
                  <a:solidFill>
                    <a:srgbClr val="FFFFFF"/>
                  </a:solidFill>
                </a:u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ΣΤΡΟΦΑΛΟΦΟΡΟΥ,</a:t>
            </a:r>
            <a:r>
              <a:rPr sz="2000" b="0" u="none" spc="-65" dirty="0">
                <a:solidFill>
                  <a:srgbClr val="FFFFFF"/>
                </a:solidFill>
                <a:uFill>
                  <a:solidFill>
                    <a:srgbClr val="FFFFFF"/>
                  </a:solidFill>
                </a:uFill>
                <a:latin typeface="Arial Black" panose="020B0A04020102020204"/>
                <a:cs typeface="Arial Black" panose="020B0A04020102020204"/>
              </a:rPr>
              <a:t> </a:t>
            </a:r>
            <a:r>
              <a:rPr sz="2000" b="0" u="none">
                <a:solidFill>
                  <a:srgbClr val="FFFFFF"/>
                </a:solidFill>
                <a:uFill>
                  <a:solidFill>
                    <a:srgbClr val="FFFFFF"/>
                  </a:solidFill>
                </a:uFill>
                <a:latin typeface="Arial Black" panose="020B0A04020102020204"/>
                <a:cs typeface="Arial Black" panose="020B0A04020102020204"/>
              </a:rPr>
              <a:t>ΕΛΕΓΧΟΣ</a:t>
            </a:r>
            <a:r>
              <a:rPr sz="2000" b="0" u="none" spc="-60">
                <a:solidFill>
                  <a:srgbClr val="FFFFFF"/>
                </a:solidFill>
                <a:uFill>
                  <a:solidFill>
                    <a:srgbClr val="FFFFFF"/>
                  </a:solidFill>
                </a:uFill>
                <a:latin typeface="Arial Black" panose="020B0A04020102020204"/>
                <a:cs typeface="Arial Black" panose="020B0A04020102020204"/>
              </a:rPr>
              <a:t> </a:t>
            </a:r>
            <a:r>
              <a:rPr sz="2000" b="0" u="none" spc="-10" smtClean="0">
                <a:solidFill>
                  <a:srgbClr val="FFFFFF"/>
                </a:solidFill>
                <a:uFill>
                  <a:solidFill>
                    <a:srgbClr val="FFFFFF"/>
                  </a:solidFill>
                </a:uFill>
                <a:latin typeface="Arial Black" panose="020B0A04020102020204"/>
                <a:cs typeface="Arial Black" panose="020B0A04020102020204"/>
              </a:rPr>
              <a:t>ΑΠΟΚΛΙΣ</a:t>
            </a:r>
            <a:r>
              <a:rPr lang="el-GR" sz="2000" b="0" u="none" spc="-10" dirty="0" smtClean="0">
                <a:solidFill>
                  <a:srgbClr val="FFFFFF"/>
                </a:solidFill>
                <a:uFill>
                  <a:solidFill>
                    <a:srgbClr val="FFFFFF"/>
                  </a:solidFill>
                </a:uFill>
                <a:latin typeface="Arial Black" panose="020B0A04020102020204"/>
                <a:cs typeface="Arial Black" panose="020B0A04020102020204"/>
              </a:rPr>
              <a:t>Η</a:t>
            </a:r>
            <a:r>
              <a:rPr sz="2000" b="0" u="none" spc="-10" smtClean="0">
                <a:solidFill>
                  <a:srgbClr val="FFFFFF"/>
                </a:solidFill>
                <a:uFill>
                  <a:solidFill>
                    <a:srgbClr val="FFFFFF"/>
                  </a:solidFill>
                </a:uFill>
                <a:latin typeface="Arial Black" panose="020B0A04020102020204"/>
                <a:cs typeface="Arial Black" panose="020B0A04020102020204"/>
              </a:rPr>
              <a:t>Σ</a:t>
            </a:r>
            <a:r>
              <a:rPr sz="2000" b="0" u="none" spc="-10" smtClean="0">
                <a:solidFill>
                  <a:srgbClr val="FFFFFF"/>
                </a:solidFill>
                <a:latin typeface="Arial Black" panose="020B0A04020102020204"/>
                <a:cs typeface="Arial Black" panose="020B0A04020102020204"/>
              </a:rPr>
              <a:t> </a:t>
            </a:r>
            <a:r>
              <a:rPr sz="2200" b="0" u="none" spc="-10" dirty="0">
                <a:solidFill>
                  <a:srgbClr val="FFFFFF"/>
                </a:solidFill>
                <a:uFill>
                  <a:solidFill>
                    <a:srgbClr val="FFFFFF"/>
                  </a:solidFill>
                </a:uFill>
                <a:latin typeface="Arial Black" panose="020B0A04020102020204"/>
                <a:cs typeface="Arial Black" panose="020B0A04020102020204"/>
              </a:rPr>
              <a:t>(</a:t>
            </a:r>
            <a:r>
              <a:rPr sz="2200" b="0" u="none" spc="-10" dirty="0">
                <a:solidFill>
                  <a:srgbClr val="FF0000"/>
                </a:solidFill>
                <a:uFill>
                  <a:solidFill>
                    <a:srgbClr val="FFFFFF"/>
                  </a:solidFill>
                </a:uFill>
                <a:latin typeface="Arial Black" panose="020B0A04020102020204"/>
                <a:cs typeface="Arial Black" panose="020B0A04020102020204"/>
              </a:rPr>
              <a:t>DEFLECTION</a:t>
            </a:r>
            <a:r>
              <a:rPr sz="2200" b="0" u="none" spc="-10" dirty="0">
                <a:solidFill>
                  <a:srgbClr val="FFFFFF"/>
                </a:solidFill>
                <a:uFill>
                  <a:solidFill>
                    <a:srgbClr val="FFFFFF"/>
                  </a:solidFill>
                </a:uFill>
                <a:latin typeface="Arial Black" panose="020B0A04020102020204"/>
                <a:cs typeface="Arial Black" panose="020B0A04020102020204"/>
              </a:rPr>
              <a:t>)</a:t>
            </a:r>
            <a:endParaRPr sz="2200" u="none">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841834" y="1214119"/>
            <a:ext cx="7577301" cy="5197644"/>
          </a:xfrm>
          <a:prstGeom prst="rect">
            <a:avLst/>
          </a:prstGeom>
        </p:spPr>
      </p:pic>
      <p:sp>
        <p:nvSpPr>
          <p:cNvPr id="5" name="object 5"/>
          <p:cNvSpPr txBox="1"/>
          <p:nvPr/>
        </p:nvSpPr>
        <p:spPr>
          <a:xfrm>
            <a:off x="4466590" y="6176009"/>
            <a:ext cx="422275" cy="299720"/>
          </a:xfrm>
          <a:prstGeom prst="rect">
            <a:avLst/>
          </a:prstGeom>
        </p:spPr>
        <p:txBody>
          <a:bodyPr vert="horz" wrap="square" lIns="0" tIns="12700" rIns="0" bIns="0" rtlCol="0">
            <a:spAutoFit/>
          </a:bodyPr>
          <a:lstStyle/>
          <a:p>
            <a:pPr marL="12700">
              <a:lnSpc>
                <a:spcPct val="100000"/>
              </a:lnSpc>
              <a:spcBef>
                <a:spcPts val="100"/>
              </a:spcBef>
            </a:pPr>
            <a:r>
              <a:rPr sz="1800" b="1" spc="-25" dirty="0">
                <a:latin typeface="Calibri" panose="020F0502020204030204"/>
                <a:cs typeface="Calibri" panose="020F0502020204030204"/>
              </a:rPr>
              <a:t>ΑΝΣ</a:t>
            </a:r>
            <a:endParaRPr sz="1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a:spLocks noGrp="1"/>
          </p:cNvSpPr>
          <p:nvPr>
            <p:ph type="title"/>
          </p:nvPr>
        </p:nvSpPr>
        <p:spPr>
          <a:xfrm>
            <a:off x="420369" y="223520"/>
            <a:ext cx="8509349" cy="659155"/>
          </a:xfrm>
          <a:prstGeom prst="rect">
            <a:avLst/>
          </a:prstGeom>
        </p:spPr>
        <p:txBody>
          <a:bodyPr vert="horz" wrap="square" lIns="0" tIns="12700" rIns="0" bIns="0" rtlCol="0">
            <a:spAutoFit/>
          </a:bodyPr>
          <a:lstStyle/>
          <a:p>
            <a:pPr marL="3053080" marR="5080" indent="-3040380">
              <a:lnSpc>
                <a:spcPct val="100000"/>
              </a:lnSpc>
              <a:spcBef>
                <a:spcPts val="100"/>
              </a:spcBef>
            </a:pPr>
            <a:r>
              <a:rPr lang="el-GR" sz="2000" b="0" u="none" spc="-80" dirty="0" smtClean="0">
                <a:solidFill>
                  <a:srgbClr val="FF0000"/>
                </a:solidFill>
                <a:uFill>
                  <a:solidFill>
                    <a:srgbClr val="FF0000"/>
                  </a:solidFill>
                </a:uFill>
                <a:latin typeface="Arial Black" panose="020B0A04020102020204"/>
                <a:cs typeface="Arial Black" panose="020B0A04020102020204"/>
              </a:rPr>
              <a:t> 3.7. </a:t>
            </a:r>
            <a:r>
              <a:rPr sz="2000" b="0" u="none" spc="-80" smtClean="0">
                <a:solidFill>
                  <a:srgbClr val="FF0000"/>
                </a:solid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ΚΑΜΨΗ</a:t>
            </a:r>
            <a:r>
              <a:rPr sz="2000" b="0" u="none" spc="-60" dirty="0">
                <a:solidFill>
                  <a:srgbClr val="FFFFFF"/>
                </a:solidFill>
                <a:uFill>
                  <a:solidFill>
                    <a:srgbClr val="FFFFFF"/>
                  </a:solidFill>
                </a:u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ΣΤΡΟΦΑΛΟΦΟΡΟΥ,</a:t>
            </a:r>
            <a:r>
              <a:rPr sz="2000" b="0" u="none" spc="-65" dirty="0">
                <a:solidFill>
                  <a:srgbClr val="FFFFFF"/>
                </a:solidFill>
                <a:uFill>
                  <a:solidFill>
                    <a:srgbClr val="FFFFFF"/>
                  </a:solidFill>
                </a:uFill>
                <a:latin typeface="Arial Black" panose="020B0A04020102020204"/>
                <a:cs typeface="Arial Black" panose="020B0A04020102020204"/>
              </a:rPr>
              <a:t> </a:t>
            </a:r>
            <a:r>
              <a:rPr sz="2000" b="0" u="none">
                <a:solidFill>
                  <a:srgbClr val="FFFFFF"/>
                </a:solidFill>
                <a:uFill>
                  <a:solidFill>
                    <a:srgbClr val="FFFFFF"/>
                  </a:solidFill>
                </a:uFill>
                <a:latin typeface="Arial Black" panose="020B0A04020102020204"/>
                <a:cs typeface="Arial Black" panose="020B0A04020102020204"/>
              </a:rPr>
              <a:t>ΕΛΕΓΧΟΣ</a:t>
            </a:r>
            <a:r>
              <a:rPr sz="2000" b="0" u="none" spc="-60">
                <a:solidFill>
                  <a:srgbClr val="FFFFFF"/>
                </a:solidFill>
                <a:uFill>
                  <a:solidFill>
                    <a:srgbClr val="FFFFFF"/>
                  </a:solidFill>
                </a:uFill>
                <a:latin typeface="Arial Black" panose="020B0A04020102020204"/>
                <a:cs typeface="Arial Black" panose="020B0A04020102020204"/>
              </a:rPr>
              <a:t> </a:t>
            </a:r>
            <a:r>
              <a:rPr sz="2000" b="0" u="none" spc="-10" smtClean="0">
                <a:solidFill>
                  <a:srgbClr val="FFFFFF"/>
                </a:solidFill>
                <a:uFill>
                  <a:solidFill>
                    <a:srgbClr val="FFFFFF"/>
                  </a:solidFill>
                </a:uFill>
                <a:latin typeface="Arial Black" panose="020B0A04020102020204"/>
                <a:cs typeface="Arial Black" panose="020B0A04020102020204"/>
              </a:rPr>
              <a:t>ΑΠΟΚΛΙΣ</a:t>
            </a:r>
            <a:r>
              <a:rPr lang="el-GR" sz="2000" b="0" u="none" spc="-10" dirty="0" smtClean="0">
                <a:solidFill>
                  <a:srgbClr val="FFFFFF"/>
                </a:solidFill>
                <a:uFill>
                  <a:solidFill>
                    <a:srgbClr val="FFFFFF"/>
                  </a:solidFill>
                </a:uFill>
                <a:latin typeface="Arial Black" panose="020B0A04020102020204"/>
                <a:cs typeface="Arial Black" panose="020B0A04020102020204"/>
              </a:rPr>
              <a:t>Η</a:t>
            </a:r>
            <a:r>
              <a:rPr sz="2000" b="0" u="none" spc="-10" smtClean="0">
                <a:solidFill>
                  <a:srgbClr val="FFFFFF"/>
                </a:solidFill>
                <a:uFill>
                  <a:solidFill>
                    <a:srgbClr val="FFFFFF"/>
                  </a:solidFill>
                </a:uFill>
                <a:latin typeface="Arial Black" panose="020B0A04020102020204"/>
                <a:cs typeface="Arial Black" panose="020B0A04020102020204"/>
              </a:rPr>
              <a:t>Σ</a:t>
            </a:r>
            <a:r>
              <a:rPr sz="2000" b="0" u="none" spc="-10" smtClean="0">
                <a:solidFill>
                  <a:srgbClr val="FFFFFF"/>
                </a:solidFill>
                <a:latin typeface="Arial Black" panose="020B0A04020102020204"/>
                <a:cs typeface="Arial Black" panose="020B0A04020102020204"/>
              </a:rPr>
              <a:t> </a:t>
            </a:r>
            <a:r>
              <a:rPr sz="2200" b="0" u="none" spc="-10" dirty="0">
                <a:solidFill>
                  <a:srgbClr val="FFFFFF"/>
                </a:solidFill>
                <a:uFill>
                  <a:solidFill>
                    <a:srgbClr val="FFFFFF"/>
                  </a:solidFill>
                </a:uFill>
                <a:latin typeface="Arial Black" panose="020B0A04020102020204"/>
                <a:cs typeface="Arial Black" panose="020B0A04020102020204"/>
              </a:rPr>
              <a:t>(</a:t>
            </a:r>
            <a:r>
              <a:rPr sz="2200" b="0" u="none" spc="-10" dirty="0">
                <a:solidFill>
                  <a:srgbClr val="FF0000"/>
                </a:solidFill>
                <a:uFill>
                  <a:solidFill>
                    <a:srgbClr val="FFFFFF"/>
                  </a:solidFill>
                </a:uFill>
                <a:latin typeface="Arial Black" panose="020B0A04020102020204"/>
                <a:cs typeface="Arial Black" panose="020B0A04020102020204"/>
              </a:rPr>
              <a:t>DEFLECTION</a:t>
            </a:r>
            <a:r>
              <a:rPr sz="2200" b="0" u="none" spc="-10" dirty="0">
                <a:solidFill>
                  <a:srgbClr val="FFFFFF"/>
                </a:solidFill>
                <a:uFill>
                  <a:solidFill>
                    <a:srgbClr val="FFFFFF"/>
                  </a:solidFill>
                </a:uFill>
                <a:latin typeface="Arial Black" panose="020B0A04020102020204"/>
                <a:cs typeface="Arial Black" panose="020B0A04020102020204"/>
              </a:rPr>
              <a:t>)</a:t>
            </a:r>
            <a:endParaRPr sz="2200" u="none">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576580" y="999489"/>
            <a:ext cx="7487920" cy="5506731"/>
          </a:xfrm>
          <a:prstGeom prst="rect">
            <a:avLst/>
          </a:prstGeom>
        </p:spPr>
      </p:pic>
    </p:spTree>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0" y="1376495"/>
            <a:ext cx="8756881" cy="4796868"/>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0369" y="223520"/>
            <a:ext cx="8303259" cy="659155"/>
          </a:xfrm>
          <a:prstGeom prst="rect">
            <a:avLst/>
          </a:prstGeom>
        </p:spPr>
        <p:txBody>
          <a:bodyPr vert="horz" wrap="square" lIns="0" tIns="12700" rIns="0" bIns="0" rtlCol="0">
            <a:spAutoFit/>
          </a:bodyPr>
          <a:lstStyle/>
          <a:p>
            <a:pPr marL="3053080" marR="5080" indent="-3040380">
              <a:lnSpc>
                <a:spcPct val="100000"/>
              </a:lnSpc>
              <a:spcBef>
                <a:spcPts val="100"/>
              </a:spcBef>
            </a:pPr>
            <a:r>
              <a:rPr lang="el-GR" sz="2000" b="0" u="none" spc="-80" dirty="0" smtClean="0">
                <a:solidFill>
                  <a:srgbClr val="FF0000"/>
                </a:solidFill>
                <a:uFill>
                  <a:solidFill>
                    <a:srgbClr val="FF0000"/>
                  </a:solidFill>
                </a:uFill>
                <a:latin typeface="Arial Black" panose="020B0A04020102020204"/>
                <a:cs typeface="Arial Black" panose="020B0A04020102020204"/>
              </a:rPr>
              <a:t> 3.7. </a:t>
            </a:r>
            <a:r>
              <a:rPr sz="2000" b="0" u="none" spc="-80" smtClean="0">
                <a:solidFill>
                  <a:srgbClr val="FF0000"/>
                </a:solid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ΚΑΜΨΗ</a:t>
            </a:r>
            <a:r>
              <a:rPr sz="2000" b="0" u="none" spc="-60" dirty="0">
                <a:solidFill>
                  <a:srgbClr val="FFFFFF"/>
                </a:solidFill>
                <a:uFill>
                  <a:solidFill>
                    <a:srgbClr val="FFFFFF"/>
                  </a:solidFill>
                </a:uFill>
                <a:latin typeface="Arial Black" panose="020B0A04020102020204"/>
                <a:cs typeface="Arial Black" panose="020B0A04020102020204"/>
              </a:rPr>
              <a:t> </a:t>
            </a:r>
            <a:r>
              <a:rPr sz="2000" b="0" u="none" dirty="0">
                <a:solidFill>
                  <a:srgbClr val="FFFFFF"/>
                </a:solidFill>
                <a:uFill>
                  <a:solidFill>
                    <a:srgbClr val="FFFFFF"/>
                  </a:solidFill>
                </a:uFill>
                <a:latin typeface="Arial Black" panose="020B0A04020102020204"/>
                <a:cs typeface="Arial Black" panose="020B0A04020102020204"/>
              </a:rPr>
              <a:t>ΣΤΡΟΦΑΛΟΦΟΡΟΥ,</a:t>
            </a:r>
            <a:r>
              <a:rPr sz="2000" b="0" u="none" spc="-65" dirty="0">
                <a:solidFill>
                  <a:srgbClr val="FFFFFF"/>
                </a:solidFill>
                <a:uFill>
                  <a:solidFill>
                    <a:srgbClr val="FFFFFF"/>
                  </a:solidFill>
                </a:uFill>
                <a:latin typeface="Arial Black" panose="020B0A04020102020204"/>
                <a:cs typeface="Arial Black" panose="020B0A04020102020204"/>
              </a:rPr>
              <a:t> </a:t>
            </a:r>
            <a:r>
              <a:rPr sz="2000" b="0" u="none">
                <a:solidFill>
                  <a:srgbClr val="FFFFFF"/>
                </a:solidFill>
                <a:uFill>
                  <a:solidFill>
                    <a:srgbClr val="FFFFFF"/>
                  </a:solidFill>
                </a:uFill>
                <a:latin typeface="Arial Black" panose="020B0A04020102020204"/>
                <a:cs typeface="Arial Black" panose="020B0A04020102020204"/>
              </a:rPr>
              <a:t>ΕΛΕΓΧΟΣ</a:t>
            </a:r>
            <a:r>
              <a:rPr sz="2000" b="0" u="none" spc="-60">
                <a:solidFill>
                  <a:srgbClr val="FFFFFF"/>
                </a:solidFill>
                <a:uFill>
                  <a:solidFill>
                    <a:srgbClr val="FFFFFF"/>
                  </a:solidFill>
                </a:uFill>
                <a:latin typeface="Arial Black" panose="020B0A04020102020204"/>
                <a:cs typeface="Arial Black" panose="020B0A04020102020204"/>
              </a:rPr>
              <a:t> </a:t>
            </a:r>
            <a:r>
              <a:rPr sz="2000" b="0" u="none" spc="-10" smtClean="0">
                <a:solidFill>
                  <a:srgbClr val="FFFFFF"/>
                </a:solidFill>
                <a:uFill>
                  <a:solidFill>
                    <a:srgbClr val="FFFFFF"/>
                  </a:solidFill>
                </a:uFill>
                <a:latin typeface="Arial Black" panose="020B0A04020102020204"/>
                <a:cs typeface="Arial Black" panose="020B0A04020102020204"/>
              </a:rPr>
              <a:t>ΑΠΟΚΛΙΣ</a:t>
            </a:r>
            <a:r>
              <a:rPr lang="el-GR" sz="2000" b="0" u="none" spc="-10" dirty="0" smtClean="0">
                <a:solidFill>
                  <a:srgbClr val="FFFFFF"/>
                </a:solidFill>
                <a:uFill>
                  <a:solidFill>
                    <a:srgbClr val="FFFFFF"/>
                  </a:solidFill>
                </a:uFill>
                <a:latin typeface="Arial Black" panose="020B0A04020102020204"/>
                <a:cs typeface="Arial Black" panose="020B0A04020102020204"/>
              </a:rPr>
              <a:t>Η</a:t>
            </a:r>
            <a:r>
              <a:rPr sz="2000" b="0" u="none" spc="-10" smtClean="0">
                <a:solidFill>
                  <a:srgbClr val="FFFFFF"/>
                </a:solidFill>
                <a:uFill>
                  <a:solidFill>
                    <a:srgbClr val="FFFFFF"/>
                  </a:solidFill>
                </a:uFill>
                <a:latin typeface="Arial Black" panose="020B0A04020102020204"/>
                <a:cs typeface="Arial Black" panose="020B0A04020102020204"/>
              </a:rPr>
              <a:t>Σ</a:t>
            </a:r>
            <a:r>
              <a:rPr sz="2000" b="0" u="none" spc="-10" smtClean="0">
                <a:solidFill>
                  <a:srgbClr val="FFFFFF"/>
                </a:solidFill>
                <a:latin typeface="Arial Black" panose="020B0A04020102020204"/>
                <a:cs typeface="Arial Black" panose="020B0A04020102020204"/>
              </a:rPr>
              <a:t> </a:t>
            </a:r>
            <a:r>
              <a:rPr sz="2200" b="0" u="none" spc="-10" dirty="0">
                <a:solidFill>
                  <a:srgbClr val="FFFFFF"/>
                </a:solidFill>
                <a:uFill>
                  <a:solidFill>
                    <a:srgbClr val="FFFFFF"/>
                  </a:solidFill>
                </a:uFill>
                <a:latin typeface="Arial Black" panose="020B0A04020102020204"/>
                <a:cs typeface="Arial Black" panose="020B0A04020102020204"/>
              </a:rPr>
              <a:t>(</a:t>
            </a:r>
            <a:r>
              <a:rPr sz="2200" b="0" u="none" spc="-10" dirty="0">
                <a:solidFill>
                  <a:srgbClr val="FF0000"/>
                </a:solidFill>
                <a:uFill>
                  <a:solidFill>
                    <a:srgbClr val="FFFFFF"/>
                  </a:solidFill>
                </a:uFill>
                <a:latin typeface="Arial Black" panose="020B0A04020102020204"/>
                <a:cs typeface="Arial Black" panose="020B0A04020102020204"/>
              </a:rPr>
              <a:t>DEFLECTION</a:t>
            </a:r>
            <a:r>
              <a:rPr sz="2200" b="0" u="none" spc="-10" dirty="0">
                <a:solidFill>
                  <a:srgbClr val="FFFFFF"/>
                </a:solidFill>
                <a:uFill>
                  <a:solidFill>
                    <a:srgbClr val="FFFFFF"/>
                  </a:solidFill>
                </a:uFill>
                <a:latin typeface="Arial Black" panose="020B0A04020102020204"/>
                <a:cs typeface="Arial Black" panose="020B0A04020102020204"/>
              </a:rPr>
              <a:t>)</a:t>
            </a:r>
            <a:endParaRPr sz="220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104900"/>
            <a:ext cx="8650605" cy="5737468"/>
          </a:xfrm>
          <a:prstGeom prst="rect">
            <a:avLst/>
          </a:prstGeom>
        </p:spPr>
        <p:txBody>
          <a:bodyPr vert="horz" wrap="square" lIns="0" tIns="12700" rIns="0" bIns="0" rtlCol="0">
            <a:spAutoFit/>
          </a:bodyPr>
          <a:lstStyle/>
          <a:p>
            <a:pPr marL="191770" marR="290830" indent="-179070">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ΠΑΡΑΠΑΝΩ</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ΔΙΑΔΙΚΑΣΙΑ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ΤΡΟΠΟΠΟΙΕΙΤΑΙ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ΜΕΤΑΞΥ </a:t>
            </a:r>
            <a:r>
              <a:rPr sz="1800" dirty="0">
                <a:latin typeface="Arial Black" panose="020B0A04020102020204"/>
                <a:cs typeface="Arial Black" panose="020B0A04020102020204"/>
              </a:rPr>
              <a:t>ΤΩΝ </a:t>
            </a:r>
            <a:r>
              <a:rPr sz="1800" spc="-10" dirty="0">
                <a:latin typeface="Arial Black" panose="020B0A04020102020204"/>
                <a:cs typeface="Arial Black" panose="020B0A04020102020204"/>
              </a:rPr>
              <a:t>ΚΑΤΑΣΚΕΥΑΣΤΩΝ.</a:t>
            </a:r>
            <a:endParaRPr sz="1800">
              <a:latin typeface="Arial Black" panose="020B0A04020102020204"/>
              <a:cs typeface="Arial Black" panose="020B0A04020102020204"/>
            </a:endParaRPr>
          </a:p>
          <a:p>
            <a:pPr marL="191770" marR="5080" indent="-1790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ΑΠΟΚΛΙΣΗ ΜΕΤΑΒΑΛΛΕΤΑΙ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ΑΝΑΛΟΓΑ ΜΕ ΤΙΣ </a:t>
            </a:r>
            <a:r>
              <a:rPr sz="1800">
                <a:latin typeface="Arial Black" panose="020B0A04020102020204"/>
                <a:cs typeface="Arial Black" panose="020B0A04020102020204"/>
              </a:rPr>
              <a:t>ΣΥΝΘΗΚΕΣ </a:t>
            </a:r>
            <a:endParaRPr lang="el-GR" sz="1800" dirty="0" smtClean="0">
              <a:latin typeface="Arial Black" panose="020B0A04020102020204"/>
              <a:cs typeface="Arial Black" panose="020B0A04020102020204"/>
            </a:endParaRPr>
          </a:p>
          <a:p>
            <a:pPr marL="191770" marR="5080" indent="-179070">
              <a:lnSpc>
                <a:spcPct val="100000"/>
              </a:lnSpc>
              <a:spcBef>
                <a:spcPts val="360"/>
              </a:spcBef>
              <a:buClr>
                <a:srgbClr val="FF0000"/>
              </a:buClr>
              <a:buSzPct val="94000"/>
              <a:tabLst>
                <a:tab pos="217170" algn="l"/>
              </a:tabLst>
            </a:pPr>
            <a:r>
              <a:rPr lang="el-GR" sz="1800" spc="-20" dirty="0" smtClean="0">
                <a:latin typeface="Arial Black" panose="020B0A04020102020204"/>
                <a:cs typeface="Arial Black" panose="020B0A04020102020204"/>
              </a:rPr>
              <a:t>  </a:t>
            </a:r>
            <a:r>
              <a:rPr sz="1800" spc="-20" smtClean="0">
                <a:latin typeface="Arial Black" panose="020B0A04020102020204"/>
                <a:cs typeface="Arial Black" panose="020B0A04020102020204"/>
              </a:rPr>
              <a:t>ΦΟΡ</a:t>
            </a:r>
            <a:r>
              <a:rPr sz="1800" smtClean="0">
                <a:latin typeface="Arial Black" panose="020B0A04020102020204"/>
                <a:cs typeface="Arial Black" panose="020B0A04020102020204"/>
              </a:rPr>
              <a:t>ΤΩΣ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ΟΠΟΤΕ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ΜΕΤΡΗΣΕΙΣ</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ΠΟΥ</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ΠΑΙΡΝΟ</a:t>
            </a:r>
            <a:r>
              <a:rPr sz="1800" smtClean="0">
                <a:latin typeface="Arial Black" panose="020B0A04020102020204"/>
                <a:cs typeface="Arial Black" panose="020B0A04020102020204"/>
              </a:rPr>
              <a:t>ΝΤΑΙ</a:t>
            </a:r>
            <a:r>
              <a:rPr sz="1800" dirty="0">
                <a:latin typeface="Arial Black" panose="020B0A04020102020204"/>
                <a:cs typeface="Arial Black" panose="020B0A04020102020204"/>
              </a:rPr>
              <a:t>,</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ΑΝΑΓΡΑΦΟΝΤΑΙ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ΣΥΝΘΗΚΕΣ </a:t>
            </a:r>
            <a:r>
              <a:rPr sz="1800" spc="-10" smtClean="0">
                <a:latin typeface="Arial Black" panose="020B0A04020102020204"/>
                <a:cs typeface="Arial Black" panose="020B0A04020102020204"/>
              </a:rPr>
              <a:t>ΦΟΡΤΩΣ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 </a:t>
            </a:r>
            <a:r>
              <a:rPr sz="1800" dirty="0">
                <a:latin typeface="Arial Black" panose="020B0A04020102020204"/>
                <a:cs typeface="Arial Black" panose="020B0A04020102020204"/>
              </a:rPr>
              <a:t>(</a:t>
            </a:r>
            <a:r>
              <a:rPr sz="1800">
                <a:latin typeface="Arial Black" panose="020B0A04020102020204"/>
                <a:cs typeface="Arial Black" panose="020B0A04020102020204"/>
              </a:rPr>
              <a:t>ΕΜΦΟΡΤΟ</a:t>
            </a:r>
            <a:r>
              <a:rPr sz="1800" spc="-20">
                <a:latin typeface="Arial Black" panose="020B0A04020102020204"/>
                <a:cs typeface="Arial Black" panose="020B0A04020102020204"/>
              </a:rPr>
              <a:t> </a:t>
            </a:r>
            <a:r>
              <a:rPr lang="el-GR" sz="1800" spc="-20" dirty="0" smtClean="0">
                <a:latin typeface="Arial Black" panose="020B0A04020102020204"/>
                <a:cs typeface="Arial Black" panose="020B0A04020102020204"/>
              </a:rPr>
              <a:t>΄</a:t>
            </a:r>
            <a:r>
              <a:rPr sz="1800" smtClean="0">
                <a:latin typeface="Arial Black" panose="020B0A04020102020204"/>
                <a:cs typeface="Arial Black" panose="020B0A04020102020204"/>
              </a:rPr>
              <a:t>Η </a:t>
            </a:r>
            <a:r>
              <a:rPr sz="1800" dirty="0">
                <a:latin typeface="Arial Black" panose="020B0A04020102020204"/>
                <a:cs typeface="Arial Black" panose="020B0A04020102020204"/>
              </a:rPr>
              <a:t>ΑΔΕΙΟ </a:t>
            </a:r>
            <a:r>
              <a:rPr sz="1800" spc="-10" dirty="0">
                <a:latin typeface="Arial Black" panose="020B0A04020102020204"/>
                <a:cs typeface="Arial Black" panose="020B0A04020102020204"/>
              </a:rPr>
              <a:t>ΠΛΟΙΟ).</a:t>
            </a:r>
            <a:endParaRPr sz="1800">
              <a:latin typeface="Arial Black" panose="020B0A04020102020204"/>
              <a:cs typeface="Arial Black" panose="020B0A04020102020204"/>
            </a:endParaRPr>
          </a:p>
          <a:p>
            <a:pPr marL="191770" marR="523875" indent="-1790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ΣΥΝΗΘΩΣ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 ΚΑΤΑΣΚΕΥΑΣΤΗΣ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ΟΡΙΖΕΙ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ΤΙΣ</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ΣΥΝΘΗΚΕΣ</a:t>
            </a:r>
            <a:r>
              <a:rPr sz="1800" spc="10">
                <a:latin typeface="Arial Black" panose="020B0A04020102020204"/>
                <a:cs typeface="Arial Black" panose="020B0A04020102020204"/>
              </a:rPr>
              <a:t> </a:t>
            </a:r>
            <a:endParaRPr lang="el-GR" sz="1800" spc="10" dirty="0" smtClean="0">
              <a:latin typeface="Arial Black" panose="020B0A04020102020204"/>
              <a:cs typeface="Arial Black" panose="020B0A04020102020204"/>
            </a:endParaRPr>
          </a:p>
          <a:p>
            <a:pPr marL="191770" marR="523875" indent="-179070">
              <a:lnSpc>
                <a:spcPct val="100000"/>
              </a:lnSpc>
              <a:spcBef>
                <a:spcPts val="360"/>
              </a:spcBef>
              <a:buClr>
                <a:srgbClr val="FF0000"/>
              </a:buClr>
              <a:buSzPct val="94000"/>
              <a:tabLst>
                <a:tab pos="217170" algn="l"/>
              </a:tabLst>
            </a:pPr>
            <a:r>
              <a:rPr lang="el-GR" sz="1800" spc="-10" dirty="0" smtClean="0">
                <a:latin typeface="Arial Black" panose="020B0A04020102020204"/>
                <a:cs typeface="Arial Black" panose="020B0A04020102020204"/>
              </a:rPr>
              <a:t>  </a:t>
            </a:r>
            <a:r>
              <a:rPr sz="1800" spc="-10" smtClean="0">
                <a:latin typeface="Arial Black" panose="020B0A04020102020204"/>
                <a:cs typeface="Arial Black" panose="020B0A04020102020204"/>
              </a:rPr>
              <a:t>ΜΕΤΡΗΣ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91770" marR="206375" indent="-1790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ΕΑΝ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ΑΠΟΚΛΙΣΗ ΑΥΞΑΝΕΤΑΙ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ΣΥΝΕΧΩΣ ΣΕ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ΚΑΘΕ</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ΚΑΙΝΟΥΡΓΙΑ </a:t>
            </a:r>
            <a:r>
              <a:rPr sz="1800" dirty="0">
                <a:latin typeface="Arial Black" panose="020B0A04020102020204"/>
                <a:cs typeface="Arial Black" panose="020B0A04020102020204"/>
              </a:rPr>
              <a:t>ΜΕΤΡΗΣΗ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ΟΛΟΥΣ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ΚΥΛΙΝΔΡΟΥΣ,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ΠΙΘΑΝΕΣ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ΑΙΤΙΕΣ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ΕΙΝΑΙ </a:t>
            </a:r>
            <a:r>
              <a:rPr sz="1800" dirty="0">
                <a:latin typeface="Arial Black" panose="020B0A04020102020204"/>
                <a:cs typeface="Arial Black" panose="020B0A04020102020204"/>
              </a:rPr>
              <a:t>ΥΠΕΡΒΟΛΙΚΗ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ΦΘΟΡΑ ΤΩΝ</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ΚΟΜΒΙΩΝ</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ΒΑΣ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lang="el-GR" sz="1800" dirty="0" smtClean="0">
                <a:latin typeface="Arial Black" panose="020B0A04020102020204"/>
                <a:cs typeface="Arial Black" panose="020B0A04020102020204"/>
              </a:rPr>
              <a:t>,</a:t>
            </a:r>
            <a:r>
              <a:rPr sz="1800" smtClean="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ΚΑΚΗ</a:t>
            </a:r>
            <a:r>
              <a:rPr sz="1800" spc="-5">
                <a:latin typeface="Arial Black" panose="020B0A04020102020204"/>
                <a:cs typeface="Arial Black" panose="020B0A04020102020204"/>
              </a:rPr>
              <a:t> </a:t>
            </a:r>
            <a:endParaRPr lang="el-GR" sz="1800" spc="-5" dirty="0" smtClean="0">
              <a:latin typeface="Arial Black" panose="020B0A04020102020204"/>
              <a:cs typeface="Arial Black" panose="020B0A04020102020204"/>
            </a:endParaRPr>
          </a:p>
          <a:p>
            <a:pPr marL="191770" marR="206375" indent="-179070">
              <a:lnSpc>
                <a:spcPct val="100000"/>
              </a:lnSpc>
              <a:spcBef>
                <a:spcPts val="360"/>
              </a:spcBef>
              <a:buClr>
                <a:srgbClr val="FF0000"/>
              </a:buClr>
              <a:buSzPct val="94000"/>
              <a:tabLst>
                <a:tab pos="217170" algn="l"/>
              </a:tabLst>
            </a:pPr>
            <a:r>
              <a:rPr lang="el-GR" spc="-5" dirty="0">
                <a:latin typeface="Arial Black" panose="020B0A04020102020204"/>
                <a:cs typeface="Arial Black" panose="020B0A04020102020204"/>
              </a:rPr>
              <a:t> </a:t>
            </a:r>
            <a:r>
              <a:rPr lang="el-GR" spc="-5" dirty="0" smtClean="0">
                <a:latin typeface="Arial Black" panose="020B0A04020102020204"/>
                <a:cs typeface="Arial Black" panose="020B0A04020102020204"/>
              </a:rPr>
              <a:t> </a:t>
            </a:r>
            <a:r>
              <a:rPr sz="1800" spc="-10" smtClean="0">
                <a:latin typeface="Arial Black" panose="020B0A04020102020204"/>
                <a:cs typeface="Arial Black" panose="020B0A04020102020204"/>
              </a:rPr>
              <a:t>ΤΟΠΟΘΕ</a:t>
            </a:r>
            <a:r>
              <a:rPr sz="1800" smtClean="0">
                <a:latin typeface="Arial Black" panose="020B0A04020102020204"/>
                <a:cs typeface="Arial Black" panose="020B0A04020102020204"/>
              </a:rPr>
              <a:t>ΤΗΣΗ</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ΣΤΡΟΦΑΛΟΦΟΡΟΥ</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a:t>
            </a:r>
            <a:r>
              <a:rPr lang="el-GR" dirty="0" smtClean="0">
                <a:latin typeface="Arial Black" panose="020B0A04020102020204"/>
                <a:cs typeface="Arial Black" panose="020B0A04020102020204"/>
              </a:rPr>
              <a:t>Ή Η </a:t>
            </a:r>
            <a:r>
              <a:rPr sz="1800" smtClean="0">
                <a:latin typeface="Arial Black" panose="020B0A04020102020204"/>
                <a:cs typeface="Arial Black" panose="020B0A04020102020204"/>
              </a:rPr>
              <a:t>ΚΑΚΗ</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ΣΥΣΦΙΞΗ</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ΚΟΧΛΙΩΝ </a:t>
            </a:r>
            <a:r>
              <a:rPr lang="el-GR" sz="1800" dirty="0" smtClean="0">
                <a:latin typeface="Arial Black" panose="020B0A04020102020204"/>
                <a:cs typeface="Arial Black" panose="020B0A04020102020204"/>
              </a:rPr>
              <a:t>ΤΩΝ </a:t>
            </a:r>
            <a:r>
              <a:rPr sz="1800" spc="-10" smtClean="0">
                <a:latin typeface="Arial Black" panose="020B0A04020102020204"/>
                <a:cs typeface="Arial Black" panose="020B0A04020102020204"/>
              </a:rPr>
              <a:t>ΕΔΡΑ</a:t>
            </a:r>
            <a:r>
              <a:rPr sz="1800" smtClean="0">
                <a:latin typeface="Arial Black" panose="020B0A04020102020204"/>
                <a:cs typeface="Arial Black" panose="020B0A04020102020204"/>
              </a:rPr>
              <a:t>ΝΩΝ</a:t>
            </a:r>
            <a:r>
              <a:rPr sz="1800" spc="-5" smtClean="0">
                <a:latin typeface="Arial Black" panose="020B0A04020102020204"/>
                <a:cs typeface="Arial Black" panose="020B0A04020102020204"/>
              </a:rPr>
              <a:t> </a:t>
            </a:r>
            <a:r>
              <a:rPr sz="1800" spc="-10" smtClean="0">
                <a:latin typeface="Arial Black" panose="020B0A04020102020204"/>
                <a:cs typeface="Arial Black" panose="020B0A04020102020204"/>
              </a:rPr>
              <a:t>ΒΑΣ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91770" marR="187960" indent="-1790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ΑΝ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ΑΠΟΚΛΙΣΗ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ΑΥΞΑΝΕΤΑΙ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ΜΟΝΟ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ΕΝΑ ΚΥΛΙΝΔΡΟ,</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ΤΟΤΕ</a:t>
            </a:r>
            <a:r>
              <a:rPr sz="1800" spc="5">
                <a:latin typeface="Arial Black" panose="020B0A04020102020204"/>
                <a:cs typeface="Arial Black" panose="020B0A04020102020204"/>
              </a:rPr>
              <a:t> </a:t>
            </a:r>
            <a:endParaRPr lang="el-GR" sz="1800" spc="5" dirty="0" smtClean="0">
              <a:latin typeface="Arial Black" panose="020B0A04020102020204"/>
              <a:cs typeface="Arial Black" panose="020B0A04020102020204"/>
            </a:endParaRPr>
          </a:p>
          <a:p>
            <a:pPr marL="191770" marR="187960" indent="-179070">
              <a:lnSpc>
                <a:spcPct val="100000"/>
              </a:lnSpc>
              <a:spcBef>
                <a:spcPts val="360"/>
              </a:spcBef>
              <a:buClr>
                <a:srgbClr val="FF0000"/>
              </a:buClr>
              <a:buSzPct val="94000"/>
              <a:tabLst>
                <a:tab pos="217170" algn="l"/>
              </a:tabLst>
            </a:pPr>
            <a:r>
              <a:rPr lang="el-GR" spc="5" dirty="0">
                <a:latin typeface="Arial Black" panose="020B0A04020102020204"/>
                <a:cs typeface="Arial Black" panose="020B0A04020102020204"/>
              </a:rPr>
              <a:t> </a:t>
            </a:r>
            <a:r>
              <a:rPr lang="el-GR" spc="5" dirty="0" smtClean="0">
                <a:latin typeface="Arial Black" panose="020B0A04020102020204"/>
                <a:cs typeface="Arial Black" panose="020B0A04020102020204"/>
              </a:rPr>
              <a:t>  </a:t>
            </a:r>
            <a:r>
              <a:rPr sz="1800" spc="-25" smtClean="0">
                <a:latin typeface="Arial Black" panose="020B0A04020102020204"/>
                <a:cs typeface="Arial Black" panose="020B0A04020102020204"/>
              </a:rPr>
              <a:t>ΠΙ</a:t>
            </a:r>
            <a:r>
              <a:rPr sz="1800" smtClean="0">
                <a:latin typeface="Arial Black" panose="020B0A04020102020204"/>
                <a:cs typeface="Arial Black" panose="020B0A04020102020204"/>
              </a:rPr>
              <a:t>ΘΑΝΟΤΑΤΑ</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ΥΠΕΡΒΟΛΙΚΗ ΦΘΟΡΑ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ΣΥΓΚΕΚΡΙΜΕΝΑ </a:t>
            </a:r>
            <a:r>
              <a:rPr sz="1800">
                <a:latin typeface="Arial Black" panose="020B0A04020102020204"/>
                <a:cs typeface="Arial Black" panose="020B0A04020102020204"/>
              </a:rPr>
              <a:t>ΚΟΜΒΙΑ</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ΒΑΣ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91770" marR="198120" indent="-1790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ΑΠΟΔΕΚΤΑ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ΟΡΙΑ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ΤΗΣ</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ΑΠΟΚΛΙΣ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ΑΝΑΓΚΑΙΕΣ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ΕΝΕΡ- </a:t>
            </a:r>
            <a:r>
              <a:rPr sz="1800" dirty="0">
                <a:latin typeface="Arial Black" panose="020B0A04020102020204"/>
                <a:cs typeface="Arial Black" panose="020B0A04020102020204"/>
              </a:rPr>
              <a:t>ΓΕΙΕΣ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ΚΑΤΑ ΤΗ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ΣΥΝΤΗΡΗΣΗ ΔΙΔΟΝΤΑΙ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 ΤΟΥΣ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ΚΑΤΑΣΚΕΥΑ- ΣΤΕΣ.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a:spLocks noGrp="1"/>
          </p:cNvSpPr>
          <p:nvPr>
            <p:ph type="title"/>
          </p:nvPr>
        </p:nvSpPr>
        <p:spPr>
          <a:xfrm>
            <a:off x="429259" y="81279"/>
            <a:ext cx="8285480" cy="832279"/>
          </a:xfrm>
          <a:prstGeom prst="rect">
            <a:avLst/>
          </a:prstGeom>
        </p:spPr>
        <p:txBody>
          <a:bodyPr vert="horz" wrap="square" lIns="0" tIns="189230" rIns="0" bIns="0" rtlCol="0">
            <a:spAutoFit/>
          </a:bodyPr>
          <a:lstStyle/>
          <a:p>
            <a:pPr marL="3121660" marR="5080" indent="-2834640">
              <a:lnSpc>
                <a:spcPts val="2450"/>
              </a:lnSpc>
              <a:spcBef>
                <a:spcPts val="180"/>
              </a:spcBef>
            </a:pPr>
            <a:r>
              <a:rPr lang="el-GR" sz="2050" b="0" u="none" spc="-95" dirty="0" smtClean="0">
                <a:solidFill>
                  <a:srgbClr val="FF0000"/>
                </a:solidFill>
                <a:latin typeface="Arial Black" panose="020B0A04020102020204"/>
                <a:cs typeface="Arial Black" panose="020B0A04020102020204"/>
              </a:rPr>
              <a:t>3.7. </a:t>
            </a:r>
            <a:r>
              <a:rPr sz="2050" b="0" u="none" spc="-95" smtClean="0">
                <a:solidFill>
                  <a:srgbClr val="FF0000"/>
                </a:solid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ΚΑΜΨΗ</a:t>
            </a:r>
            <a:r>
              <a:rPr sz="2050" b="0" u="none" spc="-90"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ΣΤΡΟΦΑΛΟΦΟΡΟΥ,</a:t>
            </a:r>
            <a:r>
              <a:rPr sz="2050" b="0" u="none" spc="-90" dirty="0">
                <a:solidFill>
                  <a:srgbClr val="FFFFFF"/>
                </a:solidFill>
                <a:uFill>
                  <a:solidFill>
                    <a:srgbClr val="FFFFFF"/>
                  </a:solidFill>
                </a:uFill>
                <a:latin typeface="Arial Black" panose="020B0A04020102020204"/>
                <a:cs typeface="Arial Black" panose="020B0A04020102020204"/>
              </a:rPr>
              <a:t> </a:t>
            </a:r>
            <a:r>
              <a:rPr sz="2050" b="0" u="none">
                <a:solidFill>
                  <a:srgbClr val="FFFFFF"/>
                </a:solidFill>
                <a:latin typeface="Arial Black" panose="020B0A04020102020204"/>
                <a:cs typeface="Arial Black" panose="020B0A04020102020204"/>
              </a:rPr>
              <a:t>ΕΛΕΓΧΟΣ</a:t>
            </a:r>
            <a:r>
              <a:rPr sz="2050" b="0" u="none" spc="-90">
                <a:solidFill>
                  <a:srgbClr val="FFFFFF"/>
                </a:solidFill>
                <a:uFill>
                  <a:solidFill>
                    <a:srgbClr val="FFFFFF"/>
                  </a:solidFill>
                </a:uFill>
                <a:latin typeface="Arial Black" panose="020B0A04020102020204"/>
                <a:cs typeface="Arial Black" panose="020B0A04020102020204"/>
              </a:rPr>
              <a:t> </a:t>
            </a:r>
            <a:r>
              <a:rPr sz="2050" b="0" u="none" spc="-10" smtClean="0">
                <a:solidFill>
                  <a:srgbClr val="FFFFFF"/>
                </a:solidFill>
                <a:uFill>
                  <a:solidFill>
                    <a:srgbClr val="FFFFFF"/>
                  </a:solidFill>
                </a:uFill>
                <a:latin typeface="Arial Black" panose="020B0A04020102020204"/>
                <a:cs typeface="Arial Black" panose="020B0A04020102020204"/>
              </a:rPr>
              <a:t>ΑΠΟΚΛΙΣ</a:t>
            </a:r>
            <a:r>
              <a:rPr lang="el-GR" sz="2050" b="0" u="none" spc="-10" dirty="0" smtClean="0">
                <a:solidFill>
                  <a:srgbClr val="FFFFFF"/>
                </a:solidFill>
                <a:uFill>
                  <a:solidFill>
                    <a:srgbClr val="FFFFFF"/>
                  </a:solidFill>
                </a:uFill>
                <a:latin typeface="Arial Black" panose="020B0A04020102020204"/>
                <a:cs typeface="Arial Black" panose="020B0A04020102020204"/>
              </a:rPr>
              <a:t>Η</a:t>
            </a:r>
            <a:r>
              <a:rPr sz="2050" b="0" u="none" spc="-10" smtClean="0">
                <a:solidFill>
                  <a:srgbClr val="FFFFFF"/>
                </a:solidFill>
                <a:uFill>
                  <a:solidFill>
                    <a:srgbClr val="FFFFFF"/>
                  </a:solidFill>
                </a:uFill>
                <a:latin typeface="Arial Black" panose="020B0A04020102020204"/>
                <a:cs typeface="Arial Black" panose="020B0A04020102020204"/>
              </a:rPr>
              <a:t>Σ</a:t>
            </a:r>
            <a:r>
              <a:rPr sz="2050" b="0" u="none" spc="-10" smtClean="0">
                <a:solidFill>
                  <a:srgbClr val="FFFFFF"/>
                </a:solid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a:t>
            </a:r>
            <a:r>
              <a:rPr sz="2050" b="0" u="none" spc="-10" dirty="0">
                <a:solidFill>
                  <a:srgbClr val="FF0000"/>
                </a:solidFill>
                <a:uFill>
                  <a:solidFill>
                    <a:srgbClr val="FFFFFF"/>
                  </a:solidFill>
                </a:uFill>
                <a:latin typeface="Arial Black" panose="020B0A04020102020204"/>
                <a:cs typeface="Arial Black" panose="020B0A04020102020204"/>
              </a:rPr>
              <a:t>DEFLECTION</a:t>
            </a:r>
            <a:r>
              <a:rPr sz="2050" b="0" u="none" spc="-10" dirty="0">
                <a:solidFill>
                  <a:srgbClr val="FFFFFF"/>
                </a:solidFill>
                <a:uFill>
                  <a:solidFill>
                    <a:srgbClr val="FFFFFF"/>
                  </a:solidFill>
                </a:uFill>
                <a:latin typeface="Arial Black" panose="020B0A04020102020204"/>
                <a:cs typeface="Arial Black" panose="020B0A04020102020204"/>
              </a:rPr>
              <a:t>)</a:t>
            </a:r>
            <a:endParaRPr sz="2050" u="none">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88290" y="1079500"/>
            <a:ext cx="8784590" cy="568960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703580" y="248920"/>
            <a:ext cx="7731125" cy="664926"/>
          </a:xfrm>
          <a:prstGeom prst="rect">
            <a:avLst/>
          </a:prstGeom>
        </p:spPr>
        <p:txBody>
          <a:bodyPr vert="horz" wrap="square" lIns="0" tIns="23495" rIns="0" bIns="0" rtlCol="0">
            <a:spAutoFit/>
          </a:bodyPr>
          <a:lstStyle/>
          <a:p>
            <a:pPr marL="2288540" marR="5080" indent="-2275840">
              <a:lnSpc>
                <a:spcPts val="2440"/>
              </a:lnSpc>
              <a:spcBef>
                <a:spcPts val="185"/>
              </a:spcBef>
            </a:pPr>
            <a:r>
              <a:rPr lang="el-GR" sz="2050" spc="-95" dirty="0" smtClean="0">
                <a:solidFill>
                  <a:srgbClr val="FF0000"/>
                </a:solidFill>
                <a:uFill>
                  <a:solidFill>
                    <a:srgbClr val="FF0000"/>
                  </a:solidFill>
                </a:uFill>
                <a:latin typeface="Arial Black" panose="020B0A04020102020204"/>
                <a:cs typeface="Arial Black" panose="020B0A04020102020204"/>
              </a:rPr>
              <a:t>    3.7. </a:t>
            </a:r>
            <a:r>
              <a:rPr sz="2050" spc="-95" smtClean="0">
                <a:solidFill>
                  <a:srgbClr val="FF0000"/>
                </a:solidFill>
                <a:latin typeface="Arial Black" panose="020B0A04020102020204"/>
                <a:cs typeface="Arial Black" panose="020B0A04020102020204"/>
              </a:rPr>
              <a:t> </a:t>
            </a:r>
            <a:r>
              <a:rPr sz="2050" dirty="0">
                <a:solidFill>
                  <a:srgbClr val="FFFFFF"/>
                </a:solidFill>
                <a:uFill>
                  <a:solidFill>
                    <a:srgbClr val="FFFFFF"/>
                  </a:solidFill>
                </a:uFill>
                <a:latin typeface="Arial Black" panose="020B0A04020102020204"/>
                <a:cs typeface="Arial Black" panose="020B0A04020102020204"/>
              </a:rPr>
              <a:t>ΚΑΜΨΗ</a:t>
            </a:r>
            <a:r>
              <a:rPr sz="2050" spc="-90" dirty="0">
                <a:solidFill>
                  <a:srgbClr val="FFFFFF"/>
                </a:solidFill>
                <a:uFill>
                  <a:solidFill>
                    <a:srgbClr val="FFFFFF"/>
                  </a:solidFill>
                </a:uFill>
                <a:latin typeface="Arial Black" panose="020B0A04020102020204"/>
                <a:cs typeface="Arial Black" panose="020B0A04020102020204"/>
              </a:rPr>
              <a:t> </a:t>
            </a:r>
            <a:r>
              <a:rPr sz="2050" spc="-10" dirty="0">
                <a:solidFill>
                  <a:srgbClr val="FFFFFF"/>
                </a:solidFill>
                <a:uFill>
                  <a:solidFill>
                    <a:srgbClr val="FFFFFF"/>
                  </a:solidFill>
                </a:uFill>
                <a:latin typeface="Arial Black" panose="020B0A04020102020204"/>
                <a:cs typeface="Arial Black" panose="020B0A04020102020204"/>
              </a:rPr>
              <a:t>ΣΤΡΟΦΑΛΟΦΟΡΟΥ</a:t>
            </a:r>
            <a:r>
              <a:rPr sz="2050" spc="-10">
                <a:solidFill>
                  <a:srgbClr val="FFFFFF"/>
                </a:solidFill>
                <a:uFill>
                  <a:solidFill>
                    <a:srgbClr val="FFFFFF"/>
                  </a:solidFill>
                </a:uFill>
                <a:latin typeface="Arial Black" panose="020B0A04020102020204"/>
                <a:cs typeface="Arial Black" panose="020B0A04020102020204"/>
              </a:rPr>
              <a:t>,</a:t>
            </a:r>
            <a:r>
              <a:rPr sz="2050" spc="-90">
                <a:solidFill>
                  <a:srgbClr val="FFFFFF"/>
                </a:solidFill>
                <a:uFill>
                  <a:solidFill>
                    <a:srgbClr val="FFFFFF"/>
                  </a:solidFill>
                </a:uFill>
                <a:latin typeface="Arial Black" panose="020B0A04020102020204"/>
                <a:cs typeface="Arial Black" panose="020B0A04020102020204"/>
              </a:rPr>
              <a:t> </a:t>
            </a:r>
            <a:r>
              <a:rPr sz="2050" smtClean="0">
                <a:solidFill>
                  <a:srgbClr val="FFFFFF"/>
                </a:solidFill>
                <a:uFill>
                  <a:solidFill>
                    <a:srgbClr val="FFFFFF"/>
                  </a:solidFill>
                </a:uFill>
                <a:latin typeface="Arial Black" panose="020B0A04020102020204"/>
                <a:cs typeface="Arial Black" panose="020B0A04020102020204"/>
              </a:rPr>
              <a:t>ΕΛΕΓΧΟΣ</a:t>
            </a:r>
            <a:endParaRPr lang="el-GR" sz="2050" spc="-90" dirty="0">
              <a:solidFill>
                <a:srgbClr val="FFFFFF"/>
              </a:solidFill>
              <a:uFill>
                <a:solidFill>
                  <a:srgbClr val="FFFFFF"/>
                </a:solidFill>
              </a:uFill>
              <a:latin typeface="Arial Black" panose="020B0A04020102020204"/>
              <a:cs typeface="Arial Black" panose="020B0A04020102020204"/>
            </a:endParaRPr>
          </a:p>
          <a:p>
            <a:pPr marL="2288540" marR="5080" indent="-2275840">
              <a:lnSpc>
                <a:spcPts val="2440"/>
              </a:lnSpc>
              <a:spcBef>
                <a:spcPts val="185"/>
              </a:spcBef>
            </a:pPr>
            <a:r>
              <a:rPr lang="el-GR" sz="2050" spc="-10" dirty="0" smtClean="0">
                <a:solidFill>
                  <a:srgbClr val="FFFFFF"/>
                </a:solidFill>
                <a:uFill>
                  <a:solidFill>
                    <a:srgbClr val="FFFFFF"/>
                  </a:solidFill>
                </a:uFill>
                <a:latin typeface="Arial Black" panose="020B0A04020102020204"/>
                <a:cs typeface="Arial Black" panose="020B0A04020102020204"/>
              </a:rPr>
              <a:t>           </a:t>
            </a:r>
            <a:r>
              <a:rPr sz="2050" spc="-10" smtClean="0">
                <a:solidFill>
                  <a:srgbClr val="FFFFFF"/>
                </a:solidFill>
                <a:uFill>
                  <a:solidFill>
                    <a:srgbClr val="FFFFFF"/>
                  </a:solidFill>
                </a:uFill>
                <a:latin typeface="Arial Black" panose="020B0A04020102020204"/>
                <a:cs typeface="Arial Black" panose="020B0A04020102020204"/>
              </a:rPr>
              <a:t>ΑΠΟΚΛΙΣ</a:t>
            </a:r>
            <a:r>
              <a:rPr lang="el-GR" sz="2050" spc="-10" dirty="0" smtClean="0">
                <a:solidFill>
                  <a:srgbClr val="FFFFFF"/>
                </a:solidFill>
                <a:uFill>
                  <a:solidFill>
                    <a:srgbClr val="FFFFFF"/>
                  </a:solidFill>
                </a:uFill>
                <a:latin typeface="Arial Black" panose="020B0A04020102020204"/>
                <a:cs typeface="Arial Black" panose="020B0A04020102020204"/>
              </a:rPr>
              <a:t>Η</a:t>
            </a:r>
            <a:r>
              <a:rPr sz="2050" spc="-10" smtClean="0">
                <a:solidFill>
                  <a:srgbClr val="FFFFFF"/>
                </a:solidFill>
                <a:uFill>
                  <a:solidFill>
                    <a:srgbClr val="FFFFFF"/>
                  </a:solidFill>
                </a:uFill>
                <a:latin typeface="Arial Black" panose="020B0A04020102020204"/>
                <a:cs typeface="Arial Black" panose="020B0A04020102020204"/>
              </a:rPr>
              <a:t>Σ</a:t>
            </a:r>
            <a:r>
              <a:rPr sz="2050" spc="-10" smtClean="0">
                <a:solidFill>
                  <a:srgbClr val="FFFFFF"/>
                </a:solidFill>
                <a:latin typeface="Arial Black" panose="020B0A04020102020204"/>
                <a:cs typeface="Arial Black" panose="020B0A04020102020204"/>
              </a:rPr>
              <a:t> </a:t>
            </a:r>
            <a:r>
              <a:rPr sz="2050" spc="-10" dirty="0">
                <a:solidFill>
                  <a:srgbClr val="FFFFFF"/>
                </a:solidFill>
                <a:uFill>
                  <a:solidFill>
                    <a:srgbClr val="FFFFFF"/>
                  </a:solidFill>
                </a:uFill>
                <a:latin typeface="Arial Black" panose="020B0A04020102020204"/>
                <a:cs typeface="Arial Black" panose="020B0A04020102020204"/>
              </a:rPr>
              <a:t>(</a:t>
            </a:r>
            <a:r>
              <a:rPr sz="2050" spc="-10" dirty="0">
                <a:solidFill>
                  <a:srgbClr val="FF0000"/>
                </a:solidFill>
                <a:uFill>
                  <a:solidFill>
                    <a:srgbClr val="FFFFFF"/>
                  </a:solidFill>
                </a:uFill>
                <a:latin typeface="Arial Black" panose="020B0A04020102020204"/>
                <a:cs typeface="Arial Black" panose="020B0A04020102020204"/>
              </a:rPr>
              <a:t>DEFLECTION</a:t>
            </a:r>
            <a:r>
              <a:rPr sz="2050" spc="-80" dirty="0">
                <a:solidFill>
                  <a:srgbClr val="FF0000"/>
                </a:solidFill>
                <a:uFill>
                  <a:solidFill>
                    <a:srgbClr val="FFFFFF"/>
                  </a:solidFill>
                </a:uFill>
                <a:latin typeface="Arial Black" panose="020B0A04020102020204"/>
                <a:cs typeface="Arial Black" panose="020B0A04020102020204"/>
              </a:rPr>
              <a:t> </a:t>
            </a:r>
            <a:r>
              <a:rPr sz="2050" spc="-10">
                <a:solidFill>
                  <a:srgbClr val="FF0000"/>
                </a:solidFill>
                <a:uFill>
                  <a:solidFill>
                    <a:srgbClr val="FFFFFF"/>
                  </a:solidFill>
                </a:uFill>
                <a:latin typeface="Arial Black" panose="020B0A04020102020204"/>
                <a:cs typeface="Arial Black" panose="020B0A04020102020204"/>
              </a:rPr>
              <a:t>GAUGE</a:t>
            </a:r>
            <a:r>
              <a:rPr sz="2050" spc="-10" smtClean="0">
                <a:solidFill>
                  <a:srgbClr val="FFFFFF"/>
                </a:solidFill>
                <a:uFill>
                  <a:solidFill>
                    <a:srgbClr val="FFFFFF"/>
                  </a:solidFill>
                </a:uFill>
                <a:latin typeface="Arial Black" panose="020B0A04020102020204"/>
                <a:cs typeface="Arial Black" panose="020B0A04020102020204"/>
              </a:rPr>
              <a:t>)</a:t>
            </a:r>
            <a:r>
              <a:rPr lang="el-GR" sz="2050" spc="-10" dirty="0" smtClean="0">
                <a:solidFill>
                  <a:srgbClr val="FFFFFF"/>
                </a:solidFill>
                <a:uFill>
                  <a:solidFill>
                    <a:srgbClr val="FFFFFF"/>
                  </a:solidFill>
                </a:uFill>
                <a:latin typeface="Arial Black" panose="020B0A04020102020204"/>
                <a:cs typeface="Arial Black" panose="020B0A04020102020204"/>
              </a:rPr>
              <a:t>.</a:t>
            </a:r>
            <a:endParaRPr sz="2050">
              <a:latin typeface="Arial Black" panose="020B0A04020102020204"/>
              <a:cs typeface="Arial Black" panose="020B0A04020102020204"/>
            </a:endParaRPr>
          </a:p>
        </p:txBody>
      </p:sp>
      <p:sp>
        <p:nvSpPr>
          <p:cNvPr id="5" name="object 5"/>
          <p:cNvSpPr txBox="1"/>
          <p:nvPr/>
        </p:nvSpPr>
        <p:spPr>
          <a:xfrm>
            <a:off x="3533140" y="2499359"/>
            <a:ext cx="2905760" cy="360680"/>
          </a:xfrm>
          <a:prstGeom prst="rect">
            <a:avLst/>
          </a:prstGeom>
        </p:spPr>
        <p:txBody>
          <a:bodyPr vert="horz" wrap="square" lIns="0" tIns="12700" rIns="0" bIns="0" rtlCol="0">
            <a:spAutoFit/>
          </a:bodyPr>
          <a:lstStyle/>
          <a:p>
            <a:pPr marL="12700">
              <a:lnSpc>
                <a:spcPct val="100000"/>
              </a:lnSpc>
              <a:spcBef>
                <a:spcPts val="100"/>
              </a:spcBef>
            </a:pPr>
            <a:r>
              <a:rPr sz="2200" b="1" dirty="0">
                <a:solidFill>
                  <a:srgbClr val="FFFFCC"/>
                </a:solidFill>
                <a:latin typeface="Arial" panose="020B0604020202020204"/>
                <a:cs typeface="Arial" panose="020B0604020202020204"/>
              </a:rPr>
              <a:t>DEFLECTION</a:t>
            </a:r>
            <a:r>
              <a:rPr sz="2200" b="1" spc="-65" dirty="0">
                <a:solidFill>
                  <a:srgbClr val="FFFFCC"/>
                </a:solidFill>
                <a:latin typeface="Arial" panose="020B0604020202020204"/>
                <a:cs typeface="Arial" panose="020B0604020202020204"/>
              </a:rPr>
              <a:t> </a:t>
            </a:r>
            <a:r>
              <a:rPr sz="2200" b="1" spc="-10" dirty="0">
                <a:solidFill>
                  <a:srgbClr val="FFFFCC"/>
                </a:solidFill>
                <a:latin typeface="Arial" panose="020B0604020202020204"/>
                <a:cs typeface="Arial" panose="020B0604020202020204"/>
              </a:rPr>
              <a:t>GAUGE</a:t>
            </a:r>
            <a:endParaRPr sz="22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792480" y="1007110"/>
            <a:ext cx="7315200" cy="568960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4" name="object 4"/>
          <p:cNvSpPr txBox="1"/>
          <p:nvPr/>
        </p:nvSpPr>
        <p:spPr>
          <a:xfrm>
            <a:off x="394970" y="425449"/>
            <a:ext cx="8355965" cy="552715"/>
          </a:xfrm>
          <a:prstGeom prst="rect">
            <a:avLst/>
          </a:prstGeom>
        </p:spPr>
        <p:txBody>
          <a:bodyPr vert="horz" wrap="square" lIns="0" tIns="16510" rIns="0" bIns="0" rtlCol="0">
            <a:spAutoFit/>
          </a:bodyPr>
          <a:lstStyle/>
          <a:p>
            <a:pPr marL="12700">
              <a:lnSpc>
                <a:spcPct val="100000"/>
              </a:lnSpc>
              <a:spcBef>
                <a:spcPts val="130"/>
              </a:spcBef>
            </a:pPr>
            <a:r>
              <a:rPr lang="el-GR" sz="1700" spc="60" dirty="0" smtClean="0">
                <a:solidFill>
                  <a:srgbClr val="FF0000"/>
                </a:solidFill>
                <a:uFill>
                  <a:solidFill>
                    <a:srgbClr val="FF0000"/>
                  </a:solidFill>
                </a:uFill>
                <a:latin typeface="Arial Black" panose="020B0A04020102020204"/>
                <a:cs typeface="Arial Black" panose="020B0A04020102020204"/>
              </a:rPr>
              <a:t>  3.7. </a:t>
            </a:r>
            <a:r>
              <a:rPr sz="1700" smtClean="0">
                <a:solidFill>
                  <a:srgbClr val="FFFFFF"/>
                </a:solidFill>
                <a:uFill>
                  <a:solidFill>
                    <a:srgbClr val="FFFFFF"/>
                  </a:solidFill>
                </a:uFill>
                <a:latin typeface="Arial Black" panose="020B0A04020102020204"/>
                <a:cs typeface="Arial Black" panose="020B0A04020102020204"/>
              </a:rPr>
              <a:t>ΚΑΜΨΗ</a:t>
            </a:r>
            <a:r>
              <a:rPr sz="1700" spc="70" smtClean="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80"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6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smtClean="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80" smtClean="0">
                <a:solidFill>
                  <a:srgbClr val="FFFFFF"/>
                </a:solidFill>
                <a:uFill>
                  <a:solidFill>
                    <a:srgbClr val="FFFFFF"/>
                  </a:solidFill>
                </a:uFill>
                <a:latin typeface="Arial Black" panose="020B0A04020102020204"/>
                <a:cs typeface="Arial Black" panose="020B0A04020102020204"/>
              </a:rPr>
              <a:t> </a:t>
            </a:r>
            <a:endParaRPr lang="el-GR" sz="1700" spc="80"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130"/>
              </a:spcBef>
            </a:pPr>
            <a:r>
              <a:rPr lang="el-GR" sz="1700" spc="80" dirty="0">
                <a:solidFill>
                  <a:srgbClr val="FFFFFF"/>
                </a:solidFill>
                <a:uFill>
                  <a:solidFill>
                    <a:srgbClr val="FFFFFF"/>
                  </a:solidFill>
                </a:uFill>
                <a:latin typeface="Arial Black" panose="020B0A04020102020204"/>
                <a:cs typeface="Arial Black" panose="020B0A04020102020204"/>
              </a:rPr>
              <a:t> </a:t>
            </a:r>
            <a:r>
              <a:rPr lang="el-GR" sz="1700" spc="80" dirty="0" smtClean="0">
                <a:solidFill>
                  <a:srgbClr val="FFFFFF"/>
                </a:solidFill>
                <a:uFill>
                  <a:solidFill>
                    <a:srgbClr val="FFFFFF"/>
                  </a:solidFill>
                </a:uFill>
                <a:latin typeface="Arial Black" panose="020B0A04020102020204"/>
                <a:cs typeface="Arial Black" panose="020B0A04020102020204"/>
              </a:rPr>
              <a:t>                                       </a:t>
            </a:r>
            <a:r>
              <a:rPr sz="1700" spc="-10" smtClean="0">
                <a:solidFill>
                  <a:srgbClr val="FFFFFF"/>
                </a:solidFill>
                <a:uFill>
                  <a:solidFill>
                    <a:srgbClr val="FFFFFF"/>
                  </a:solidFill>
                </a:uFill>
                <a:latin typeface="Arial Black" panose="020B0A04020102020204"/>
                <a:cs typeface="Arial Black" panose="020B0A04020102020204"/>
              </a:rPr>
              <a:t>(</a:t>
            </a:r>
            <a:r>
              <a:rPr sz="1700" spc="-10" dirty="0">
                <a:solidFill>
                  <a:srgbClr val="FF0000"/>
                </a:solidFill>
                <a:uFill>
                  <a:solidFill>
                    <a:srgbClr val="FFFFFF"/>
                  </a:solidFill>
                </a:uFill>
                <a:latin typeface="Arial Black" panose="020B0A04020102020204"/>
                <a:cs typeface="Arial Black" panose="020B0A04020102020204"/>
              </a:rPr>
              <a:t>DEFLECTION</a:t>
            </a:r>
            <a:r>
              <a:rPr sz="1700" spc="-10" dirty="0">
                <a:solidFill>
                  <a:srgbClr val="FFFFFF"/>
                </a:solidFill>
                <a:uFill>
                  <a:solidFill>
                    <a:srgbClr val="FFFFFF"/>
                  </a:solidFill>
                </a:uFill>
                <a:latin typeface="Arial Black" panose="020B0A04020102020204"/>
                <a:cs typeface="Arial Black" panose="020B0A04020102020204"/>
              </a:rPr>
              <a:t>)</a:t>
            </a:r>
            <a:endParaRPr sz="1700">
              <a:latin typeface="Arial Black" panose="020B0A04020102020204"/>
              <a:cs typeface="Arial Black" panose="020B0A04020102020204"/>
            </a:endParaRPr>
          </a:p>
        </p:txBody>
      </p:sp>
    </p:spTree>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59409" y="3647440"/>
            <a:ext cx="3959860" cy="3048000"/>
          </a:xfrm>
          <a:prstGeom prst="rect">
            <a:avLst/>
          </a:prstGeom>
        </p:spPr>
      </p:pic>
      <p:pic>
        <p:nvPicPr>
          <p:cNvPr id="3" name="object 3"/>
          <p:cNvPicPr/>
          <p:nvPr/>
        </p:nvPicPr>
        <p:blipFill>
          <a:blip r:embed="rId2" cstate="print"/>
          <a:stretch>
            <a:fillRect/>
          </a:stretch>
        </p:blipFill>
        <p:spPr>
          <a:xfrm>
            <a:off x="4679950" y="575309"/>
            <a:ext cx="4032250" cy="2952750"/>
          </a:xfrm>
          <a:prstGeom prst="rect">
            <a:avLst/>
          </a:prstGeom>
        </p:spPr>
      </p:pic>
      <p:pic>
        <p:nvPicPr>
          <p:cNvPr id="4" name="object 4"/>
          <p:cNvPicPr/>
          <p:nvPr/>
        </p:nvPicPr>
        <p:blipFill>
          <a:blip r:embed="rId3" cstate="print"/>
          <a:stretch>
            <a:fillRect/>
          </a:stretch>
        </p:blipFill>
        <p:spPr>
          <a:xfrm>
            <a:off x="4823459" y="3671570"/>
            <a:ext cx="3959860" cy="2952750"/>
          </a:xfrm>
          <a:prstGeom prst="rect">
            <a:avLst/>
          </a:prstGeom>
        </p:spPr>
      </p:pic>
      <p:grpSp>
        <p:nvGrpSpPr>
          <p:cNvPr id="5" name="object 5"/>
          <p:cNvGrpSpPr/>
          <p:nvPr/>
        </p:nvGrpSpPr>
        <p:grpSpPr>
          <a:xfrm>
            <a:off x="364490" y="0"/>
            <a:ext cx="8572500" cy="3455670"/>
            <a:chOff x="364490" y="0"/>
            <a:chExt cx="8572500" cy="3455670"/>
          </a:xfrm>
        </p:grpSpPr>
        <p:pic>
          <p:nvPicPr>
            <p:cNvPr id="6" name="object 6"/>
            <p:cNvPicPr/>
            <p:nvPr/>
          </p:nvPicPr>
          <p:blipFill>
            <a:blip r:embed="rId4" cstate="print"/>
            <a:stretch>
              <a:fillRect/>
            </a:stretch>
          </p:blipFill>
          <p:spPr>
            <a:xfrm>
              <a:off x="431800" y="575309"/>
              <a:ext cx="3959860" cy="2880360"/>
            </a:xfrm>
            <a:prstGeom prst="rect">
              <a:avLst/>
            </a:prstGeom>
          </p:spPr>
        </p:pic>
        <p:sp>
          <p:nvSpPr>
            <p:cNvPr id="7" name="object 7"/>
            <p:cNvSpPr/>
            <p:nvPr/>
          </p:nvSpPr>
          <p:spPr>
            <a:xfrm>
              <a:off x="364490" y="0"/>
              <a:ext cx="8572500" cy="643890"/>
            </a:xfrm>
            <a:custGeom>
              <a:avLst/>
              <a:gdLst/>
              <a:ahLst/>
              <a:cxnLst/>
              <a:rect l="l" t="t" r="r" b="b"/>
              <a:pathLst>
                <a:path w="8572500" h="643890">
                  <a:moveTo>
                    <a:pt x="8572500" y="0"/>
                  </a:moveTo>
                  <a:lnTo>
                    <a:pt x="0" y="0"/>
                  </a:lnTo>
                  <a:lnTo>
                    <a:pt x="0" y="643889"/>
                  </a:lnTo>
                  <a:lnTo>
                    <a:pt x="8572500" y="643889"/>
                  </a:lnTo>
                  <a:lnTo>
                    <a:pt x="8572500" y="0"/>
                  </a:lnTo>
                  <a:close/>
                </a:path>
              </a:pathLst>
            </a:custGeom>
            <a:solidFill>
              <a:srgbClr val="16365D"/>
            </a:solidFill>
          </p:spPr>
          <p:txBody>
            <a:bodyPr wrap="square" lIns="0" tIns="0" rIns="0" bIns="0" rtlCol="0"/>
            <a:lstStyle/>
            <a:p/>
          </p:txBody>
        </p:sp>
      </p:grpSp>
      <p:sp>
        <p:nvSpPr>
          <p:cNvPr id="8" name="object 8"/>
          <p:cNvSpPr txBox="1"/>
          <p:nvPr/>
        </p:nvSpPr>
        <p:spPr>
          <a:xfrm>
            <a:off x="473709" y="139699"/>
            <a:ext cx="8355965" cy="552715"/>
          </a:xfrm>
          <a:prstGeom prst="rect">
            <a:avLst/>
          </a:prstGeom>
        </p:spPr>
        <p:txBody>
          <a:bodyPr vert="horz" wrap="square" lIns="0" tIns="16510" rIns="0" bIns="0" rtlCol="0">
            <a:spAutoFit/>
          </a:bodyPr>
          <a:lstStyle/>
          <a:p>
            <a:pPr marL="12700">
              <a:lnSpc>
                <a:spcPct val="100000"/>
              </a:lnSpc>
              <a:spcBef>
                <a:spcPts val="130"/>
              </a:spcBef>
            </a:pPr>
            <a:r>
              <a:rPr lang="el-GR" sz="1700" spc="70" dirty="0">
                <a:solidFill>
                  <a:srgbClr val="FF0000"/>
                </a:solidFill>
                <a:uFill>
                  <a:solidFill>
                    <a:srgbClr val="FF0000"/>
                  </a:solidFill>
                </a:uFill>
                <a:latin typeface="Arial Black" panose="020B0A04020102020204"/>
                <a:cs typeface="Arial Black" panose="020B0A04020102020204"/>
              </a:rPr>
              <a:t> </a:t>
            </a:r>
            <a:r>
              <a:rPr lang="el-GR" sz="1700" spc="70" dirty="0" smtClean="0">
                <a:solidFill>
                  <a:srgbClr val="FF0000"/>
                </a:solidFill>
                <a:uFill>
                  <a:solidFill>
                    <a:srgbClr val="FF0000"/>
                  </a:solidFill>
                </a:uFill>
                <a:latin typeface="Arial Black" panose="020B0A04020102020204"/>
                <a:cs typeface="Arial Black" panose="020B0A04020102020204"/>
              </a:rPr>
              <a:t>       3.7. </a:t>
            </a:r>
            <a:r>
              <a:rPr sz="1700" spc="70"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ΚΑΜΨΗ</a:t>
            </a:r>
            <a:r>
              <a:rPr sz="1700" spc="65"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75"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7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smtClean="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endParaRPr lang="el-GR" sz="1700"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130"/>
              </a:spcBef>
            </a:pPr>
            <a:r>
              <a:rPr lang="el-GR" sz="1700" spc="75" dirty="0">
                <a:solidFill>
                  <a:srgbClr val="FFFFFF"/>
                </a:solidFill>
                <a:uFill>
                  <a:solidFill>
                    <a:srgbClr val="FFFFFF"/>
                  </a:solidFill>
                </a:uFill>
                <a:latin typeface="Arial Black" panose="020B0A04020102020204"/>
                <a:cs typeface="Arial Black" panose="020B0A04020102020204"/>
              </a:rPr>
              <a:t> </a:t>
            </a:r>
            <a:r>
              <a:rPr lang="el-GR" sz="1700" spc="75" dirty="0" smtClean="0">
                <a:solidFill>
                  <a:srgbClr val="FFFFFF"/>
                </a:solidFill>
                <a:uFill>
                  <a:solidFill>
                    <a:srgbClr val="FFFFFF"/>
                  </a:solidFill>
                </a:uFill>
                <a:latin typeface="Arial Black" panose="020B0A04020102020204"/>
                <a:cs typeface="Arial Black" panose="020B0A04020102020204"/>
              </a:rPr>
              <a:t>                                      </a:t>
            </a:r>
            <a:r>
              <a:rPr sz="1700" spc="75" smtClean="0">
                <a:solidFill>
                  <a:srgbClr val="FFFFFF"/>
                </a:solidFill>
                <a:uFill>
                  <a:solidFill>
                    <a:srgbClr val="FFFFFF"/>
                  </a:solidFill>
                </a:uFill>
                <a:latin typeface="Arial Black" panose="020B0A04020102020204"/>
                <a:cs typeface="Arial Black" panose="020B0A04020102020204"/>
              </a:rPr>
              <a:t> </a:t>
            </a:r>
            <a:r>
              <a:rPr sz="1700" spc="-10" dirty="0">
                <a:solidFill>
                  <a:srgbClr val="FFFFFF"/>
                </a:solidFill>
                <a:uFill>
                  <a:solidFill>
                    <a:srgbClr val="FFFFFF"/>
                  </a:solidFill>
                </a:uFill>
                <a:latin typeface="Arial Black" panose="020B0A04020102020204"/>
                <a:cs typeface="Arial Black" panose="020B0A04020102020204"/>
              </a:rPr>
              <a:t>(</a:t>
            </a:r>
            <a:r>
              <a:rPr sz="1700" spc="-10" dirty="0">
                <a:solidFill>
                  <a:srgbClr val="FF0000"/>
                </a:solidFill>
                <a:uFill>
                  <a:solidFill>
                    <a:srgbClr val="FFFFFF"/>
                  </a:solidFill>
                </a:uFill>
                <a:latin typeface="Arial Black" panose="020B0A04020102020204"/>
                <a:cs typeface="Arial Black" panose="020B0A04020102020204"/>
              </a:rPr>
              <a:t>DEFLECTION</a:t>
            </a:r>
            <a:r>
              <a:rPr sz="1700" spc="-10" dirty="0">
                <a:solidFill>
                  <a:srgbClr val="FFFFFF"/>
                </a:solidFill>
                <a:uFill>
                  <a:solidFill>
                    <a:srgbClr val="FFFFFF"/>
                  </a:solidFill>
                </a:uFill>
                <a:latin typeface="Arial Black" panose="020B0A04020102020204"/>
                <a:cs typeface="Arial Black" panose="020B0A04020102020204"/>
              </a:rPr>
              <a:t>)</a:t>
            </a:r>
            <a:endParaRPr sz="1700">
              <a:latin typeface="Arial Black" panose="020B0A04020102020204"/>
              <a:cs typeface="Arial Black" panose="020B0A04020102020204"/>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426719" y="224282"/>
            <a:ext cx="8291195" cy="645160"/>
          </a:xfrm>
          <a:prstGeom prst="rect">
            <a:avLst/>
          </a:prstGeom>
        </p:spPr>
        <p:txBody>
          <a:bodyPr vert="horz" wrap="square" lIns="0" tIns="12065" rIns="0" bIns="0" rtlCol="0">
            <a:spAutoFit/>
          </a:bodyPr>
          <a:lstStyle/>
          <a:p>
            <a:pPr marL="2851150" marR="5080" indent="-2838450">
              <a:lnSpc>
                <a:spcPct val="120000"/>
              </a:lnSpc>
              <a:spcBef>
                <a:spcPts val="95"/>
              </a:spcBef>
            </a:pPr>
            <a:r>
              <a:rPr lang="el-GR" sz="1700" spc="55" dirty="0">
                <a:solidFill>
                  <a:srgbClr val="FF0000"/>
                </a:solidFill>
                <a:uFill>
                  <a:solidFill>
                    <a:srgbClr val="FF0000"/>
                  </a:solidFill>
                </a:uFill>
                <a:latin typeface="Arial Black" panose="020B0A04020102020204"/>
                <a:cs typeface="Arial Black" panose="020B0A04020102020204"/>
              </a:rPr>
              <a:t> </a:t>
            </a:r>
            <a:r>
              <a:rPr lang="el-GR" sz="1700" spc="55" dirty="0" smtClean="0">
                <a:solidFill>
                  <a:srgbClr val="FF0000"/>
                </a:solidFill>
                <a:uFill>
                  <a:solidFill>
                    <a:srgbClr val="FF0000"/>
                  </a:solidFill>
                </a:uFill>
                <a:latin typeface="Arial Black" panose="020B0A04020102020204"/>
                <a:cs typeface="Arial Black" panose="020B0A04020102020204"/>
              </a:rPr>
              <a:t> 3.7.</a:t>
            </a:r>
            <a:r>
              <a:rPr sz="1700" spc="55"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ΚΑΜΨΗ</a:t>
            </a:r>
            <a:r>
              <a:rPr sz="1700" spc="7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75"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7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smtClean="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75" smtClean="0">
                <a:solidFill>
                  <a:srgbClr val="FFFFFF"/>
                </a:solidFill>
                <a:uFill>
                  <a:solidFill>
                    <a:srgbClr val="FFFFFF"/>
                  </a:solidFill>
                </a:uFill>
                <a:latin typeface="Arial Black" panose="020B0A04020102020204"/>
                <a:cs typeface="Arial Black" panose="020B0A04020102020204"/>
              </a:rPr>
              <a:t> </a:t>
            </a:r>
            <a:endParaRPr lang="el-GR" sz="1700" spc="75" dirty="0" smtClean="0">
              <a:solidFill>
                <a:srgbClr val="FFFFFF"/>
              </a:solidFill>
              <a:uFill>
                <a:solidFill>
                  <a:srgbClr val="FFFFFF"/>
                </a:solidFill>
              </a:uFill>
              <a:latin typeface="Arial Black" panose="020B0A04020102020204"/>
              <a:cs typeface="Arial Black" panose="020B0A04020102020204"/>
            </a:endParaRPr>
          </a:p>
          <a:p>
            <a:pPr marL="2851150" marR="5080" indent="-2838450">
              <a:lnSpc>
                <a:spcPct val="120000"/>
              </a:lnSpc>
              <a:spcBef>
                <a:spcPts val="95"/>
              </a:spcBef>
            </a:pPr>
            <a:r>
              <a:rPr lang="el-GR" sz="1700" spc="75" dirty="0">
                <a:solidFill>
                  <a:srgbClr val="FFFFFF"/>
                </a:solidFill>
                <a:uFill>
                  <a:solidFill>
                    <a:srgbClr val="FFFFFF"/>
                  </a:solidFill>
                </a:uFill>
                <a:latin typeface="Arial Black" panose="020B0A04020102020204"/>
                <a:cs typeface="Arial Black" panose="020B0A04020102020204"/>
              </a:rPr>
              <a:t> </a:t>
            </a:r>
            <a:r>
              <a:rPr lang="el-GR" sz="1700" spc="75" dirty="0" smtClean="0">
                <a:solidFill>
                  <a:srgbClr val="FFFFFF"/>
                </a:solidFill>
                <a:uFill>
                  <a:solidFill>
                    <a:srgbClr val="FFFFFF"/>
                  </a:solidFill>
                </a:uFill>
                <a:latin typeface="Arial Black" panose="020B0A04020102020204"/>
                <a:cs typeface="Arial Black" panose="020B0A04020102020204"/>
              </a:rPr>
              <a:t>                </a:t>
            </a:r>
            <a:r>
              <a:rPr sz="1700" spc="-10" smtClean="0">
                <a:solidFill>
                  <a:srgbClr val="FFFFFF"/>
                </a:solidFill>
                <a:uFill>
                  <a:solidFill>
                    <a:srgbClr val="FFFFFF"/>
                  </a:solidFill>
                </a:uFill>
                <a:latin typeface="Arial Black" panose="020B0A04020102020204"/>
                <a:cs typeface="Arial Black" panose="020B0A04020102020204"/>
              </a:rPr>
              <a:t>(</a:t>
            </a:r>
            <a:r>
              <a:rPr sz="1700" spc="-10" dirty="0">
                <a:solidFill>
                  <a:srgbClr val="FF0000"/>
                </a:solidFill>
                <a:uFill>
                  <a:solidFill>
                    <a:srgbClr val="FFFFFF"/>
                  </a:solidFill>
                </a:uFill>
                <a:latin typeface="Arial Black" panose="020B0A04020102020204"/>
                <a:cs typeface="Arial Black" panose="020B0A04020102020204"/>
              </a:rPr>
              <a:t>ELECTRONIC</a:t>
            </a:r>
            <a:r>
              <a:rPr sz="1700" spc="-10" dirty="0">
                <a:solidFill>
                  <a:srgbClr val="FF0000"/>
                </a:solidFill>
                <a:latin typeface="Arial Black" panose="020B0A04020102020204"/>
                <a:cs typeface="Arial Black" panose="020B0A04020102020204"/>
              </a:rPr>
              <a:t> </a:t>
            </a:r>
            <a:r>
              <a:rPr sz="1700" dirty="0">
                <a:solidFill>
                  <a:srgbClr val="FF0000"/>
                </a:solidFill>
                <a:uFill>
                  <a:solidFill>
                    <a:srgbClr val="FF0000"/>
                  </a:solidFill>
                </a:uFill>
                <a:latin typeface="Arial Black" panose="020B0A04020102020204"/>
                <a:cs typeface="Arial Black" panose="020B0A04020102020204"/>
              </a:rPr>
              <a:t>DEFLECTION</a:t>
            </a:r>
            <a:r>
              <a:rPr sz="1700" spc="80" dirty="0">
                <a:solidFill>
                  <a:srgbClr val="FF0000"/>
                </a:solidFill>
                <a:uFill>
                  <a:solidFill>
                    <a:srgbClr val="FF0000"/>
                  </a:solidFill>
                </a:uFill>
                <a:latin typeface="Arial Black" panose="020B0A04020102020204"/>
                <a:cs typeface="Arial Black" panose="020B0A04020102020204"/>
              </a:rPr>
              <a:t> </a:t>
            </a:r>
            <a:r>
              <a:rPr sz="1700" spc="-10" dirty="0">
                <a:solidFill>
                  <a:srgbClr val="FF0000"/>
                </a:solidFill>
                <a:uFill>
                  <a:solidFill>
                    <a:srgbClr val="FF0000"/>
                  </a:solidFill>
                </a:uFill>
                <a:latin typeface="Arial Black" panose="020B0A04020102020204"/>
                <a:cs typeface="Arial Black" panose="020B0A04020102020204"/>
              </a:rPr>
              <a:t>GAUGE</a:t>
            </a:r>
            <a:r>
              <a:rPr sz="1700" spc="-10" dirty="0">
                <a:solidFill>
                  <a:srgbClr val="FFFFFF"/>
                </a:solidFill>
                <a:uFill>
                  <a:solidFill>
                    <a:srgbClr val="FF0000"/>
                  </a:solidFill>
                </a:uFill>
                <a:latin typeface="Arial Black" panose="020B0A04020102020204"/>
                <a:cs typeface="Arial Black" panose="020B0A04020102020204"/>
              </a:rPr>
              <a:t>)</a:t>
            </a:r>
            <a:endParaRPr sz="17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0" y="1438910"/>
            <a:ext cx="4464050" cy="5275580"/>
          </a:xfrm>
          <a:prstGeom prst="rect">
            <a:avLst/>
          </a:prstGeom>
        </p:spPr>
      </p:pic>
      <p:pic>
        <p:nvPicPr>
          <p:cNvPr id="5" name="object 5"/>
          <p:cNvPicPr/>
          <p:nvPr/>
        </p:nvPicPr>
        <p:blipFill>
          <a:blip r:embed="rId2" cstate="print"/>
          <a:stretch>
            <a:fillRect/>
          </a:stretch>
        </p:blipFill>
        <p:spPr>
          <a:xfrm>
            <a:off x="4823459" y="1440180"/>
            <a:ext cx="4320540" cy="5121910"/>
          </a:xfrm>
          <a:prstGeom prst="rect">
            <a:avLst/>
          </a:prstGeom>
        </p:spPr>
      </p:pic>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16365D"/>
          </a:solidFill>
        </p:spPr>
        <p:txBody>
          <a:bodyPr wrap="square" lIns="0" tIns="0" rIns="0" bIns="0" rtlCol="0"/>
          <a:lstStyle/>
          <a:p/>
        </p:txBody>
      </p:sp>
      <p:sp>
        <p:nvSpPr>
          <p:cNvPr id="3" name="object 3"/>
          <p:cNvSpPr txBox="1"/>
          <p:nvPr/>
        </p:nvSpPr>
        <p:spPr>
          <a:xfrm>
            <a:off x="426719" y="226822"/>
            <a:ext cx="8291195" cy="647613"/>
          </a:xfrm>
          <a:prstGeom prst="rect">
            <a:avLst/>
          </a:prstGeom>
        </p:spPr>
        <p:txBody>
          <a:bodyPr vert="horz" wrap="square" lIns="0" tIns="12065" rIns="0" bIns="0" rtlCol="0">
            <a:spAutoFit/>
          </a:bodyPr>
          <a:lstStyle/>
          <a:p>
            <a:pPr marL="2851150" marR="5080" indent="-2838450">
              <a:lnSpc>
                <a:spcPct val="119000"/>
              </a:lnSpc>
              <a:spcBef>
                <a:spcPts val="95"/>
              </a:spcBef>
            </a:pPr>
            <a:r>
              <a:rPr lang="el-GR" sz="1700" spc="55" dirty="0">
                <a:solidFill>
                  <a:srgbClr val="FF0000"/>
                </a:solidFill>
                <a:uFill>
                  <a:solidFill>
                    <a:srgbClr val="FF0000"/>
                  </a:solidFill>
                </a:uFill>
                <a:latin typeface="Arial Black" panose="020B0A04020102020204"/>
                <a:cs typeface="Arial Black" panose="020B0A04020102020204"/>
              </a:rPr>
              <a:t> </a:t>
            </a:r>
            <a:r>
              <a:rPr lang="el-GR" sz="1700" spc="55" dirty="0" smtClean="0">
                <a:solidFill>
                  <a:srgbClr val="FF0000"/>
                </a:solidFill>
                <a:uFill>
                  <a:solidFill>
                    <a:srgbClr val="FF0000"/>
                  </a:solidFill>
                </a:uFill>
                <a:latin typeface="Arial Black" panose="020B0A04020102020204"/>
                <a:cs typeface="Arial Black" panose="020B0A04020102020204"/>
              </a:rPr>
              <a:t>    3.7.</a:t>
            </a:r>
            <a:r>
              <a:rPr sz="1700" spc="55" smtClean="0">
                <a:solidFill>
                  <a:srgbClr val="FF0000"/>
                </a:solid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ΚΑΜΨΗ</a:t>
            </a:r>
            <a:r>
              <a:rPr sz="1700" spc="70" dirty="0">
                <a:solidFill>
                  <a:srgbClr val="FFFFFF"/>
                </a:solidFill>
                <a:uFill>
                  <a:solidFill>
                    <a:srgbClr val="FFFFFF"/>
                  </a:solidFill>
                </a:uFill>
                <a:latin typeface="Arial Black" panose="020B0A04020102020204"/>
                <a:cs typeface="Arial Black" panose="020B0A04020102020204"/>
              </a:rPr>
              <a:t> </a:t>
            </a:r>
            <a:r>
              <a:rPr sz="1700" dirty="0">
                <a:solidFill>
                  <a:srgbClr val="FFFFFF"/>
                </a:solidFill>
                <a:uFill>
                  <a:solidFill>
                    <a:srgbClr val="FFFFFF"/>
                  </a:solidFill>
                </a:uFill>
                <a:latin typeface="Arial Black" panose="020B0A04020102020204"/>
                <a:cs typeface="Arial Black" panose="020B0A04020102020204"/>
              </a:rPr>
              <a:t>ΣΤΡΟΦΑΛΟΦΟΡΟΥ,</a:t>
            </a:r>
            <a:r>
              <a:rPr sz="1700" spc="75" dirty="0">
                <a:solidFill>
                  <a:srgbClr val="FFFFFF"/>
                </a:solidFill>
                <a:uFill>
                  <a:solidFill>
                    <a:srgbClr val="FFFFFF"/>
                  </a:solidFill>
                </a:uFill>
                <a:latin typeface="Arial Black" panose="020B0A04020102020204"/>
                <a:cs typeface="Arial Black" panose="020B0A04020102020204"/>
              </a:rPr>
              <a:t> </a:t>
            </a:r>
            <a:r>
              <a:rPr sz="1700">
                <a:solidFill>
                  <a:srgbClr val="FFFFFF"/>
                </a:solidFill>
                <a:uFill>
                  <a:solidFill>
                    <a:srgbClr val="FFFFFF"/>
                  </a:solidFill>
                </a:uFill>
                <a:latin typeface="Arial Black" panose="020B0A04020102020204"/>
                <a:cs typeface="Arial Black" panose="020B0A04020102020204"/>
              </a:rPr>
              <a:t>ΕΛΕΓΧΟΣ</a:t>
            </a:r>
            <a:r>
              <a:rPr sz="1700" spc="75">
                <a:solidFill>
                  <a:srgbClr val="FFFFFF"/>
                </a:solidFill>
                <a:uFill>
                  <a:solidFill>
                    <a:srgbClr val="FFFFFF"/>
                  </a:solidFill>
                </a:uFill>
                <a:latin typeface="Arial Black" panose="020B0A04020102020204"/>
                <a:cs typeface="Arial Black" panose="020B0A04020102020204"/>
              </a:rPr>
              <a:t> </a:t>
            </a:r>
            <a:r>
              <a:rPr sz="1700" smtClean="0">
                <a:solidFill>
                  <a:srgbClr val="FFFFFF"/>
                </a:solidFill>
                <a:uFill>
                  <a:solidFill>
                    <a:srgbClr val="FFFFFF"/>
                  </a:solidFill>
                </a:uFill>
                <a:latin typeface="Arial Black" panose="020B0A04020102020204"/>
                <a:cs typeface="Arial Black" panose="020B0A04020102020204"/>
              </a:rPr>
              <a:t>ΑΠΟΚΛΙΣ</a:t>
            </a:r>
            <a:r>
              <a:rPr lang="el-GR" sz="1700" dirty="0" smtClean="0">
                <a:solidFill>
                  <a:srgbClr val="FFFFFF"/>
                </a:solidFill>
                <a:uFill>
                  <a:solidFill>
                    <a:srgbClr val="FFFFFF"/>
                  </a:solidFill>
                </a:uFill>
                <a:latin typeface="Arial Black" panose="020B0A04020102020204"/>
                <a:cs typeface="Arial Black" panose="020B0A04020102020204"/>
              </a:rPr>
              <a:t>Η</a:t>
            </a:r>
            <a:r>
              <a:rPr sz="1700" smtClean="0">
                <a:solidFill>
                  <a:srgbClr val="FFFFFF"/>
                </a:solidFill>
                <a:uFill>
                  <a:solidFill>
                    <a:srgbClr val="FFFFFF"/>
                  </a:solidFill>
                </a:uFill>
                <a:latin typeface="Arial Black" panose="020B0A04020102020204"/>
                <a:cs typeface="Arial Black" panose="020B0A04020102020204"/>
              </a:rPr>
              <a:t>Σ</a:t>
            </a:r>
            <a:r>
              <a:rPr sz="1700" spc="75" smtClean="0">
                <a:solidFill>
                  <a:srgbClr val="FFFFFF"/>
                </a:solidFill>
                <a:uFill>
                  <a:solidFill>
                    <a:srgbClr val="FFFFFF"/>
                  </a:solidFill>
                </a:uFill>
                <a:latin typeface="Arial Black" panose="020B0A04020102020204"/>
                <a:cs typeface="Arial Black" panose="020B0A04020102020204"/>
              </a:rPr>
              <a:t> </a:t>
            </a:r>
            <a:endParaRPr lang="el-GR" sz="1700" spc="75" dirty="0" smtClean="0">
              <a:solidFill>
                <a:srgbClr val="FFFFFF"/>
              </a:solidFill>
              <a:uFill>
                <a:solidFill>
                  <a:srgbClr val="FFFFFF"/>
                </a:solidFill>
              </a:uFill>
              <a:latin typeface="Arial Black" panose="020B0A04020102020204"/>
              <a:cs typeface="Arial Black" panose="020B0A04020102020204"/>
            </a:endParaRPr>
          </a:p>
          <a:p>
            <a:pPr marL="2851150" marR="5080" indent="-2838450">
              <a:lnSpc>
                <a:spcPct val="119000"/>
              </a:lnSpc>
              <a:spcBef>
                <a:spcPts val="95"/>
              </a:spcBef>
            </a:pPr>
            <a:r>
              <a:rPr lang="el-GR" sz="1700" spc="75" dirty="0">
                <a:solidFill>
                  <a:srgbClr val="FFFFFF"/>
                </a:solidFill>
                <a:uFill>
                  <a:solidFill>
                    <a:srgbClr val="FFFFFF"/>
                  </a:solidFill>
                </a:uFill>
                <a:latin typeface="Arial Black" panose="020B0A04020102020204"/>
                <a:cs typeface="Arial Black" panose="020B0A04020102020204"/>
              </a:rPr>
              <a:t> </a:t>
            </a:r>
            <a:r>
              <a:rPr lang="el-GR" sz="1700" spc="75" dirty="0" smtClean="0">
                <a:solidFill>
                  <a:srgbClr val="FFFFFF"/>
                </a:solidFill>
                <a:uFill>
                  <a:solidFill>
                    <a:srgbClr val="FFFFFF"/>
                  </a:solidFill>
                </a:uFill>
                <a:latin typeface="Arial Black" panose="020B0A04020102020204"/>
                <a:cs typeface="Arial Black" panose="020B0A04020102020204"/>
              </a:rPr>
              <a:t>                     </a:t>
            </a:r>
            <a:r>
              <a:rPr sz="1700" spc="-10" smtClean="0">
                <a:solidFill>
                  <a:srgbClr val="FFFFFF"/>
                </a:solidFill>
                <a:uFill>
                  <a:solidFill>
                    <a:srgbClr val="FFFFFF"/>
                  </a:solidFill>
                </a:uFill>
                <a:latin typeface="Arial Black" panose="020B0A04020102020204"/>
                <a:cs typeface="Arial Black" panose="020B0A04020102020204"/>
              </a:rPr>
              <a:t>(</a:t>
            </a:r>
            <a:r>
              <a:rPr sz="1700" spc="-10" dirty="0">
                <a:solidFill>
                  <a:srgbClr val="FF0000"/>
                </a:solidFill>
                <a:uFill>
                  <a:solidFill>
                    <a:srgbClr val="FFFFFF"/>
                  </a:solidFill>
                </a:uFill>
                <a:latin typeface="Arial Black" panose="020B0A04020102020204"/>
                <a:cs typeface="Arial Black" panose="020B0A04020102020204"/>
              </a:rPr>
              <a:t>ELECTRONIC</a:t>
            </a:r>
            <a:r>
              <a:rPr sz="1700" spc="-10" dirty="0">
                <a:solidFill>
                  <a:srgbClr val="FF0000"/>
                </a:solidFill>
                <a:latin typeface="Arial Black" panose="020B0A04020102020204"/>
                <a:cs typeface="Arial Black" panose="020B0A04020102020204"/>
              </a:rPr>
              <a:t> </a:t>
            </a:r>
            <a:r>
              <a:rPr sz="1700" dirty="0">
                <a:solidFill>
                  <a:srgbClr val="FF0000"/>
                </a:solidFill>
                <a:uFill>
                  <a:solidFill>
                    <a:srgbClr val="FF0000"/>
                  </a:solidFill>
                </a:uFill>
                <a:latin typeface="Arial Black" panose="020B0A04020102020204"/>
                <a:cs typeface="Arial Black" panose="020B0A04020102020204"/>
              </a:rPr>
              <a:t>DEFLECTION</a:t>
            </a:r>
            <a:r>
              <a:rPr sz="1700" spc="80" dirty="0">
                <a:solidFill>
                  <a:srgbClr val="FF0000"/>
                </a:solidFill>
                <a:uFill>
                  <a:solidFill>
                    <a:srgbClr val="FF0000"/>
                  </a:solidFill>
                </a:uFill>
                <a:latin typeface="Arial Black" panose="020B0A04020102020204"/>
                <a:cs typeface="Arial Black" panose="020B0A04020102020204"/>
              </a:rPr>
              <a:t> </a:t>
            </a:r>
            <a:r>
              <a:rPr sz="1700" spc="-10" dirty="0">
                <a:solidFill>
                  <a:srgbClr val="FF0000"/>
                </a:solidFill>
                <a:uFill>
                  <a:solidFill>
                    <a:srgbClr val="FF0000"/>
                  </a:solidFill>
                </a:uFill>
                <a:latin typeface="Arial Black" panose="020B0A04020102020204"/>
                <a:cs typeface="Arial Black" panose="020B0A04020102020204"/>
              </a:rPr>
              <a:t>GAUGE</a:t>
            </a:r>
            <a:r>
              <a:rPr sz="1700" spc="-10" dirty="0">
                <a:solidFill>
                  <a:srgbClr val="FFFFFF"/>
                </a:solidFill>
                <a:uFill>
                  <a:solidFill>
                    <a:srgbClr val="FF0000"/>
                  </a:solidFill>
                </a:uFill>
                <a:latin typeface="Arial Black" panose="020B0A04020102020204"/>
                <a:cs typeface="Arial Black" panose="020B0A04020102020204"/>
              </a:rPr>
              <a:t>)</a:t>
            </a:r>
            <a:endParaRPr sz="17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1079500" y="1736663"/>
            <a:ext cx="6858000" cy="4189419"/>
          </a:xfrm>
          <a:prstGeom prst="rect">
            <a:avLst/>
          </a:prstGeom>
        </p:spPr>
      </p:pic>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500034" y="214290"/>
            <a:ext cx="8214705" cy="738664"/>
          </a:xfrm>
        </p:spPr>
        <p:txBody>
          <a:bodyPr/>
          <a:lstStyle/>
          <a:p>
            <a:pPr algn="ctr"/>
            <a:br>
              <a:rPr lang="el-GR" sz="2400" dirty="0" smtClean="0">
                <a:solidFill>
                  <a:srgbClr val="7030A0"/>
                </a:solidFill>
                <a:latin typeface="Arial Black" panose="020B0A04020102020204" pitchFamily="34" charset="0"/>
              </a:rPr>
            </a:br>
            <a:r>
              <a:rPr lang="en-US" sz="2400" dirty="0" smtClean="0">
                <a:solidFill>
                  <a:srgbClr val="7030A0"/>
                </a:solidFill>
                <a:latin typeface="Arial Black" panose="020B0A04020102020204" pitchFamily="34" charset="0"/>
              </a:rPr>
              <a:t>DEFLECTION  MEASUREMENT</a:t>
            </a:r>
            <a:endParaRPr lang="el-GR" sz="2400" dirty="0">
              <a:solidFill>
                <a:srgbClr val="7030A0"/>
              </a:solidFill>
              <a:latin typeface="Arial Black" panose="020B0A04020102020204" pitchFamily="34" charset="0"/>
            </a:endParaRPr>
          </a:p>
        </p:txBody>
      </p:sp>
      <p:sp>
        <p:nvSpPr>
          <p:cNvPr id="3" name="2 - Θέση κειμένου"/>
          <p:cNvSpPr>
            <a:spLocks noGrp="1"/>
          </p:cNvSpPr>
          <p:nvPr>
            <p:ph type="body" idx="1"/>
          </p:nvPr>
        </p:nvSpPr>
        <p:spPr>
          <a:xfrm>
            <a:off x="113029" y="1041400"/>
            <a:ext cx="8869044" cy="3323987"/>
          </a:xfrm>
        </p:spPr>
        <p:txBody>
          <a:bodyPr/>
          <a:lstStyle/>
          <a:p>
            <a:pPr algn="ctr"/>
            <a:endParaRPr lang="el-GR" sz="2400" dirty="0" smtClean="0">
              <a:latin typeface="Arial Black" panose="020B0A04020102020204" pitchFamily="34" charset="0"/>
            </a:endParaRPr>
          </a:p>
          <a:p>
            <a:pPr algn="ctr"/>
            <a:endParaRPr lang="el-GR" sz="2400" dirty="0" smtClean="0">
              <a:latin typeface="Arial Black" panose="020B0A04020102020204" pitchFamily="34" charset="0"/>
            </a:endParaRPr>
          </a:p>
          <a:p>
            <a:pPr algn="ctr"/>
            <a:endParaRPr lang="el-GR" sz="2400" dirty="0" smtClean="0">
              <a:latin typeface="Arial Black" panose="020B0A04020102020204" pitchFamily="34" charset="0"/>
            </a:endParaRPr>
          </a:p>
          <a:p>
            <a:pPr algn="ctr"/>
            <a:r>
              <a:rPr lang="el-GR" sz="2400" dirty="0" smtClean="0">
                <a:latin typeface="Arial Black" panose="020B0A04020102020204" pitchFamily="34" charset="0"/>
              </a:rPr>
              <a:t>ΟΡΙΖΟΝΤΙΑ ΑΠΟΚΛΙΣΗ</a:t>
            </a:r>
            <a:endParaRPr lang="el-GR" sz="2400" dirty="0" smtClean="0">
              <a:latin typeface="Arial Black" panose="020B0A04020102020204" pitchFamily="34" charset="0"/>
            </a:endParaRPr>
          </a:p>
          <a:p>
            <a:pPr algn="ctr"/>
            <a:r>
              <a:rPr lang="el-GR" sz="2400" dirty="0" smtClean="0">
                <a:latin typeface="Arial Black" panose="020B0A04020102020204" pitchFamily="34" charset="0"/>
              </a:rPr>
              <a:t>          </a:t>
            </a:r>
            <a:r>
              <a:rPr lang="en-US" sz="2400" dirty="0" smtClean="0">
                <a:latin typeface="Arial Black" panose="020B0A04020102020204" pitchFamily="34" charset="0"/>
              </a:rPr>
              <a:t> </a:t>
            </a:r>
            <a:r>
              <a:rPr lang="en-US" sz="2400" dirty="0" err="1" smtClean="0">
                <a:solidFill>
                  <a:srgbClr val="FF0000"/>
                </a:solidFill>
                <a:latin typeface="Arial Black" panose="020B0A04020102020204" pitchFamily="34" charset="0"/>
              </a:rPr>
              <a:t>dH</a:t>
            </a:r>
            <a:r>
              <a:rPr lang="en-US" sz="2400" dirty="0" smtClean="0">
                <a:solidFill>
                  <a:srgbClr val="FF0000"/>
                </a:solidFill>
                <a:latin typeface="Arial Black" panose="020B0A04020102020204" pitchFamily="34" charset="0"/>
              </a:rPr>
              <a:t>=</a:t>
            </a:r>
            <a:r>
              <a:rPr lang="el-GR" sz="2400" dirty="0" smtClean="0">
                <a:solidFill>
                  <a:srgbClr val="FF0000"/>
                </a:solidFill>
                <a:latin typeface="Arial Black" panose="020B0A04020102020204" pitchFamily="34" charset="0"/>
              </a:rPr>
              <a:t> Γ-Ε        </a:t>
            </a:r>
            <a:endParaRPr lang="el-GR" sz="2400" dirty="0" smtClean="0">
              <a:solidFill>
                <a:srgbClr val="FF0000"/>
              </a:solidFill>
              <a:latin typeface="Arial Black" panose="020B0A04020102020204" pitchFamily="34" charset="0"/>
            </a:endParaRPr>
          </a:p>
          <a:p>
            <a:endParaRPr lang="el-GR" sz="2400" dirty="0" smtClean="0">
              <a:latin typeface="Arial Black" panose="020B0A04020102020204" pitchFamily="34" charset="0"/>
            </a:endParaRPr>
          </a:p>
          <a:p>
            <a:endParaRPr lang="el-GR" sz="2400" dirty="0" smtClean="0">
              <a:latin typeface="Arial Black" panose="020B0A04020102020204" pitchFamily="34" charset="0"/>
            </a:endParaRPr>
          </a:p>
          <a:p>
            <a:pPr algn="ctr"/>
            <a:r>
              <a:rPr lang="el-GR" sz="2400" dirty="0" smtClean="0">
                <a:latin typeface="Arial Black" panose="020B0A04020102020204" pitchFamily="34" charset="0"/>
              </a:rPr>
              <a:t> ΚΑΘΕΤΗ ΑΠΟΚΛΙΣΗ</a:t>
            </a:r>
            <a:endParaRPr lang="el-GR" sz="2400" dirty="0" smtClean="0">
              <a:latin typeface="Arial Black" panose="020B0A04020102020204" pitchFamily="34" charset="0"/>
            </a:endParaRPr>
          </a:p>
          <a:p>
            <a:pPr algn="ctr"/>
            <a:r>
              <a:rPr lang="el-GR" sz="2400" dirty="0" smtClean="0">
                <a:latin typeface="Arial Black" panose="020B0A04020102020204" pitchFamily="34" charset="0"/>
              </a:rPr>
              <a:t>      </a:t>
            </a:r>
            <a:r>
              <a:rPr lang="en-US" sz="2400" dirty="0" err="1" smtClean="0">
                <a:solidFill>
                  <a:srgbClr val="FF0000"/>
                </a:solidFill>
                <a:latin typeface="Arial Black" panose="020B0A04020102020204" pitchFamily="34" charset="0"/>
              </a:rPr>
              <a:t>dV</a:t>
            </a:r>
            <a:r>
              <a:rPr lang="en-US" sz="2400" dirty="0" smtClean="0">
                <a:solidFill>
                  <a:srgbClr val="FF0000"/>
                </a:solidFill>
                <a:latin typeface="Arial Black" panose="020B0A04020102020204" pitchFamily="34" charset="0"/>
              </a:rPr>
              <a:t>=</a:t>
            </a:r>
            <a:r>
              <a:rPr lang="el-GR" sz="2400" dirty="0" smtClean="0">
                <a:solidFill>
                  <a:srgbClr val="FF0000"/>
                </a:solidFill>
                <a:latin typeface="Arial Black" panose="020B0A04020102020204" pitchFamily="34" charset="0"/>
              </a:rPr>
              <a:t> Δ+(</a:t>
            </a:r>
            <a:r>
              <a:rPr lang="el-GR" sz="2400" smtClean="0">
                <a:solidFill>
                  <a:srgbClr val="FF0000"/>
                </a:solidFill>
                <a:latin typeface="Arial Black" panose="020B0A04020102020204" pitchFamily="34" charset="0"/>
              </a:rPr>
              <a:t>Β-Α</a:t>
            </a:r>
            <a:r>
              <a:rPr lang="el-GR" sz="2400" smtClean="0">
                <a:solidFill>
                  <a:srgbClr val="FF0000"/>
                </a:solidFill>
                <a:latin typeface="Arial Black" panose="020B0A04020102020204" pitchFamily="34" charset="0"/>
              </a:rPr>
              <a:t>)/2</a:t>
            </a:r>
            <a:endParaRPr lang="el-GR" sz="2400" dirty="0">
              <a:solidFill>
                <a:srgbClr val="FF0000"/>
              </a:solidFill>
              <a:latin typeface="Arial Black" panose="020B0A040201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777081"/>
            <a:ext cx="8604250" cy="5737468"/>
          </a:xfrm>
          <a:prstGeom prst="rect">
            <a:avLst/>
          </a:prstGeom>
        </p:spPr>
        <p:txBody>
          <a:bodyPr vert="horz" wrap="square" lIns="0" tIns="0" rIns="0" bIns="0" rtlCol="0">
            <a:spAutoFit/>
          </a:bodyPr>
          <a:lstStyle/>
          <a:p>
            <a:pPr marL="2040890">
              <a:lnSpc>
                <a:spcPts val="3005"/>
              </a:lnSpc>
            </a:pPr>
            <a:r>
              <a:rPr sz="2800" b="1" i="1" dirty="0">
                <a:solidFill>
                  <a:srgbClr val="FF0000"/>
                </a:solidFill>
                <a:latin typeface="Arial" panose="020B0604020202020204"/>
                <a:cs typeface="Arial" panose="020B0604020202020204"/>
              </a:rPr>
              <a:t>4)</a:t>
            </a:r>
            <a:r>
              <a:rPr sz="2800" b="1" i="1" spc="-204" dirty="0">
                <a:solidFill>
                  <a:srgbClr val="FF0000"/>
                </a:solidFill>
                <a:latin typeface="Arial" panose="020B0604020202020204"/>
                <a:cs typeface="Arial" panose="020B0604020202020204"/>
              </a:rPr>
              <a:t> </a:t>
            </a:r>
            <a:r>
              <a:rPr sz="2200" b="1" i="1" u="sng" spc="-10" dirty="0">
                <a:solidFill>
                  <a:srgbClr val="0000CC"/>
                </a:solidFill>
                <a:uFill>
                  <a:solidFill>
                    <a:srgbClr val="0000CC"/>
                  </a:solidFill>
                </a:uFill>
                <a:latin typeface="Arial" panose="020B0604020202020204"/>
                <a:cs typeface="Arial" panose="020B0604020202020204"/>
              </a:rPr>
              <a:t>ΣΥΣΤΗΜΑ</a:t>
            </a:r>
            <a:r>
              <a:rPr sz="2200" b="1" i="1" u="sng" spc="-125" dirty="0">
                <a:solidFill>
                  <a:srgbClr val="0000CC"/>
                </a:solidFill>
                <a:uFill>
                  <a:solidFill>
                    <a:srgbClr val="0000CC"/>
                  </a:solidFill>
                </a:uFill>
                <a:latin typeface="Arial" panose="020B0604020202020204"/>
                <a:cs typeface="Arial" panose="020B0604020202020204"/>
              </a:rPr>
              <a:t> </a:t>
            </a:r>
            <a:r>
              <a:rPr sz="2200" b="1" i="1" u="sng" spc="-30" dirty="0">
                <a:solidFill>
                  <a:srgbClr val="0000CC"/>
                </a:solidFill>
                <a:uFill>
                  <a:solidFill>
                    <a:srgbClr val="0000CC"/>
                  </a:solidFill>
                </a:uFill>
                <a:latin typeface="Arial" panose="020B0604020202020204"/>
                <a:cs typeface="Arial" panose="020B0604020202020204"/>
              </a:rPr>
              <a:t>ΚΟΙΝΟΥ</a:t>
            </a:r>
            <a:r>
              <a:rPr sz="2200" b="1" i="1" u="sng" spc="-40" dirty="0">
                <a:solidFill>
                  <a:srgbClr val="0000CC"/>
                </a:solidFill>
                <a:uFill>
                  <a:solidFill>
                    <a:srgbClr val="0000CC"/>
                  </a:solidFill>
                </a:uFill>
                <a:latin typeface="Arial" panose="020B0604020202020204"/>
                <a:cs typeface="Arial" panose="020B0604020202020204"/>
              </a:rPr>
              <a:t> </a:t>
            </a:r>
            <a:r>
              <a:rPr sz="2200" b="1" i="1" u="sng" spc="-10" dirty="0">
                <a:solidFill>
                  <a:srgbClr val="0000CC"/>
                </a:solidFill>
                <a:uFill>
                  <a:solidFill>
                    <a:srgbClr val="0000CC"/>
                  </a:solidFill>
                </a:uFill>
                <a:latin typeface="Arial" panose="020B0604020202020204"/>
                <a:cs typeface="Arial" panose="020B0604020202020204"/>
              </a:rPr>
              <a:t>ΣΥΛΛΕΚΤΗ</a:t>
            </a:r>
            <a:endParaRPr sz="2200">
              <a:latin typeface="Arial" panose="020B0604020202020204"/>
              <a:cs typeface="Arial" panose="020B0604020202020204"/>
            </a:endParaRPr>
          </a:p>
          <a:p>
            <a:pPr marL="22860" algn="ctr">
              <a:lnSpc>
                <a:spcPts val="1915"/>
              </a:lnSpc>
            </a:pPr>
            <a:r>
              <a:rPr sz="1600" b="1" u="sng" spc="-10" dirty="0">
                <a:solidFill>
                  <a:srgbClr val="0000CC"/>
                </a:solidFill>
                <a:uFill>
                  <a:solidFill>
                    <a:srgbClr val="0000CC"/>
                  </a:solidFill>
                </a:uFill>
                <a:latin typeface="Arial" panose="020B0604020202020204"/>
                <a:cs typeface="Arial" panose="020B0604020202020204"/>
              </a:rPr>
              <a:t>(Common-</a:t>
            </a:r>
            <a:r>
              <a:rPr sz="1600" b="1" u="sng" dirty="0">
                <a:solidFill>
                  <a:srgbClr val="0000CC"/>
                </a:solidFill>
                <a:uFill>
                  <a:solidFill>
                    <a:srgbClr val="0000CC"/>
                  </a:solidFill>
                </a:uFill>
                <a:latin typeface="Arial" panose="020B0604020202020204"/>
                <a:cs typeface="Arial" panose="020B0604020202020204"/>
              </a:rPr>
              <a:t>Rail</a:t>
            </a:r>
            <a:r>
              <a:rPr sz="1600" b="1" u="sng" spc="-40"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System</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25" dirty="0">
                <a:solidFill>
                  <a:srgbClr val="0000CC"/>
                </a:solidFill>
                <a:uFill>
                  <a:solidFill>
                    <a:srgbClr val="0000CC"/>
                  </a:solidFill>
                </a:uFill>
                <a:latin typeface="Arial" panose="020B0604020202020204"/>
                <a:cs typeface="Arial" panose="020B0604020202020204"/>
              </a:rPr>
              <a:t> </a:t>
            </a:r>
            <a:r>
              <a:rPr sz="1600" b="1" u="sng" spc="-20" dirty="0">
                <a:solidFill>
                  <a:srgbClr val="0000CC"/>
                </a:solidFill>
                <a:uFill>
                  <a:solidFill>
                    <a:srgbClr val="0000CC"/>
                  </a:solidFill>
                </a:uFill>
                <a:latin typeface="Arial" panose="020B0604020202020204"/>
                <a:cs typeface="Arial" panose="020B0604020202020204"/>
              </a:rPr>
              <a:t>CRS)</a:t>
            </a:r>
            <a:endParaRPr sz="1600">
              <a:latin typeface="Arial" panose="020B0604020202020204"/>
              <a:cs typeface="Arial" panose="020B0604020202020204"/>
            </a:endParaRPr>
          </a:p>
          <a:p>
            <a:pPr marL="12700" marR="254000" indent="69850">
              <a:lnSpc>
                <a:spcPct val="100000"/>
              </a:lnSpc>
            </a:pPr>
            <a:r>
              <a:rPr sz="2000" b="1" dirty="0">
                <a:latin typeface="Arial" panose="020B0604020202020204"/>
                <a:cs typeface="Arial" panose="020B0604020202020204"/>
              </a:rPr>
              <a:t>ΣΤΟ</a:t>
            </a:r>
            <a:r>
              <a:rPr sz="2000" b="1" spc="-60" dirty="0">
                <a:latin typeface="Arial" panose="020B0604020202020204"/>
                <a:cs typeface="Arial" panose="020B0604020202020204"/>
              </a:rPr>
              <a:t> </a:t>
            </a:r>
            <a:r>
              <a:rPr sz="2000" b="1" dirty="0">
                <a:latin typeface="Arial" panose="020B0604020202020204"/>
                <a:cs typeface="Arial" panose="020B0604020202020204"/>
              </a:rPr>
              <a:t>ΣΥΣΤΗ</a:t>
            </a:r>
            <a:r>
              <a:rPr sz="1800" b="1" dirty="0">
                <a:latin typeface="Arial" panose="020B0604020202020204"/>
                <a:cs typeface="Arial" panose="020B0604020202020204"/>
              </a:rPr>
              <a:t>ΜΑ</a:t>
            </a:r>
            <a:r>
              <a:rPr sz="1800" b="1" spc="-75" dirty="0">
                <a:latin typeface="Arial" panose="020B0604020202020204"/>
                <a:cs typeface="Arial" panose="020B0604020202020204"/>
              </a:rPr>
              <a:t> </a:t>
            </a:r>
            <a:r>
              <a:rPr sz="1800" b="1" spc="-10" dirty="0">
                <a:latin typeface="Arial" panose="020B0604020202020204"/>
                <a:cs typeface="Arial" panose="020B0604020202020204"/>
              </a:rPr>
              <a:t>ΚΟΙΝΟΥ</a:t>
            </a:r>
            <a:r>
              <a:rPr sz="1800" b="1" spc="-20" dirty="0">
                <a:latin typeface="Arial" panose="020B0604020202020204"/>
                <a:cs typeface="Arial" panose="020B0604020202020204"/>
              </a:rPr>
              <a:t> ΣΥΛΛΕΚΤΗ</a:t>
            </a:r>
            <a:r>
              <a:rPr sz="1800" b="1" spc="-30" dirty="0">
                <a:latin typeface="Arial" panose="020B0604020202020204"/>
                <a:cs typeface="Arial" panose="020B0604020202020204"/>
              </a:rPr>
              <a:t> </a:t>
            </a:r>
            <a:r>
              <a:rPr sz="1800" b="1" dirty="0">
                <a:latin typeface="Arial" panose="020B0604020202020204"/>
                <a:cs typeface="Arial" panose="020B0604020202020204"/>
              </a:rPr>
              <a:t>Η</a:t>
            </a:r>
            <a:r>
              <a:rPr sz="1800" b="1" spc="-95" dirty="0">
                <a:latin typeface="Arial" panose="020B0604020202020204"/>
                <a:cs typeface="Arial" panose="020B0604020202020204"/>
              </a:rPr>
              <a:t> </a:t>
            </a:r>
            <a:r>
              <a:rPr sz="1800" b="1" spc="-20">
                <a:latin typeface="Arial" panose="020B0604020202020204"/>
                <a:cs typeface="Arial" panose="020B0604020202020204"/>
              </a:rPr>
              <a:t>ΔΙΑΔΙΚΑΣΙΑ</a:t>
            </a:r>
            <a:r>
              <a:rPr sz="1800" b="1" spc="-125">
                <a:latin typeface="Arial" panose="020B0604020202020204"/>
                <a:cs typeface="Arial" panose="020B0604020202020204"/>
              </a:rPr>
              <a:t> </a:t>
            </a:r>
            <a:r>
              <a:rPr sz="1800" b="1" smtClean="0">
                <a:latin typeface="Arial" panose="020B0604020202020204"/>
                <a:cs typeface="Arial" panose="020B0604020202020204"/>
              </a:rPr>
              <a:t>ΑΝΥΨΩΣ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spc="-20" smtClean="0">
                <a:latin typeface="Arial" panose="020B0604020202020204"/>
                <a:cs typeface="Arial" panose="020B0604020202020204"/>
              </a:rPr>
              <a:t> </a:t>
            </a:r>
            <a:r>
              <a:rPr sz="1800" b="1">
                <a:latin typeface="Arial" panose="020B0604020202020204"/>
                <a:cs typeface="Arial" panose="020B0604020202020204"/>
              </a:rPr>
              <a:t>ΤΗΣ</a:t>
            </a:r>
            <a:r>
              <a:rPr sz="1800" b="1" spc="-25">
                <a:latin typeface="Arial" panose="020B0604020202020204"/>
                <a:cs typeface="Arial" panose="020B0604020202020204"/>
              </a:rPr>
              <a:t> </a:t>
            </a:r>
            <a:r>
              <a:rPr sz="1800" b="1" spc="-20" smtClean="0">
                <a:latin typeface="Arial" panose="020B0604020202020204"/>
                <a:cs typeface="Arial" panose="020B0604020202020204"/>
              </a:rPr>
              <a:t>ΠΙΕ</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spc="-40" smtClean="0">
                <a:latin typeface="Arial" panose="020B0604020202020204"/>
                <a:cs typeface="Arial" panose="020B0604020202020204"/>
              </a:rPr>
              <a:t> </a:t>
            </a:r>
            <a:r>
              <a:rPr sz="1800" b="1" dirty="0">
                <a:latin typeface="Arial" panose="020B0604020202020204"/>
                <a:cs typeface="Arial" panose="020B0604020202020204"/>
              </a:rPr>
              <a:t>ΚΑΙ</a:t>
            </a:r>
            <a:r>
              <a:rPr sz="1800" b="1" spc="-35" dirty="0">
                <a:latin typeface="Arial" panose="020B0604020202020204"/>
                <a:cs typeface="Arial" panose="020B0604020202020204"/>
              </a:rPr>
              <a:t> </a:t>
            </a:r>
            <a:r>
              <a:rPr sz="1800" b="1" dirty="0">
                <a:latin typeface="Arial" panose="020B0604020202020204"/>
                <a:cs typeface="Arial" panose="020B0604020202020204"/>
              </a:rPr>
              <a:t>Η</a:t>
            </a:r>
            <a:r>
              <a:rPr sz="1800" b="1" spc="-105" dirty="0">
                <a:latin typeface="Arial" panose="020B0604020202020204"/>
                <a:cs typeface="Arial" panose="020B0604020202020204"/>
              </a:rPr>
              <a:t> </a:t>
            </a:r>
            <a:r>
              <a:rPr sz="1800" b="1" spc="-10" dirty="0">
                <a:latin typeface="Arial" panose="020B0604020202020204"/>
                <a:cs typeface="Arial" panose="020B0604020202020204"/>
              </a:rPr>
              <a:t>ΔΙΑΔΙΚΑΣΙΑ</a:t>
            </a:r>
            <a:r>
              <a:rPr sz="1800" b="1" spc="-80" dirty="0">
                <a:latin typeface="Arial" panose="020B0604020202020204"/>
                <a:cs typeface="Arial" panose="020B0604020202020204"/>
              </a:rPr>
              <a:t> </a:t>
            </a:r>
            <a:r>
              <a:rPr sz="1800" b="1" dirty="0">
                <a:latin typeface="Arial" panose="020B0604020202020204"/>
                <a:cs typeface="Arial" panose="020B0604020202020204"/>
              </a:rPr>
              <a:t>ΤΗΣ</a:t>
            </a:r>
            <a:r>
              <a:rPr sz="1800" b="1" spc="-40" dirty="0">
                <a:latin typeface="Arial" panose="020B0604020202020204"/>
                <a:cs typeface="Arial" panose="020B0604020202020204"/>
              </a:rPr>
              <a:t> </a:t>
            </a:r>
            <a:r>
              <a:rPr sz="1800" b="1" dirty="0">
                <a:latin typeface="Arial" panose="020B0604020202020204"/>
                <a:cs typeface="Arial" panose="020B0604020202020204"/>
              </a:rPr>
              <a:t>ΕΓΧΥΣΕΩΣ</a:t>
            </a:r>
            <a:r>
              <a:rPr sz="1800" b="1" spc="-25" dirty="0">
                <a:latin typeface="Arial" panose="020B0604020202020204"/>
                <a:cs typeface="Arial" panose="020B0604020202020204"/>
              </a:rPr>
              <a:t> </a:t>
            </a:r>
            <a:r>
              <a:rPr sz="1800" b="1" dirty="0">
                <a:latin typeface="Arial" panose="020B0604020202020204"/>
                <a:cs typeface="Arial" panose="020B0604020202020204"/>
              </a:rPr>
              <a:t>ΕΙΝΑΙ</a:t>
            </a:r>
            <a:r>
              <a:rPr sz="1800" b="1" spc="-40" dirty="0">
                <a:latin typeface="Arial" panose="020B0604020202020204"/>
                <a:cs typeface="Arial" panose="020B0604020202020204"/>
              </a:rPr>
              <a:t> </a:t>
            </a:r>
            <a:r>
              <a:rPr sz="1800" b="1" dirty="0">
                <a:latin typeface="Arial" panose="020B0604020202020204"/>
                <a:cs typeface="Arial" panose="020B0604020202020204"/>
              </a:rPr>
              <a:t>ΤΕΛΕΙΩΣ</a:t>
            </a:r>
            <a:r>
              <a:rPr sz="1800" b="1" spc="-100" dirty="0">
                <a:latin typeface="Arial" panose="020B0604020202020204"/>
                <a:cs typeface="Arial" panose="020B0604020202020204"/>
              </a:rPr>
              <a:t> </a:t>
            </a:r>
            <a:r>
              <a:rPr sz="1800" b="1" spc="-10">
                <a:latin typeface="Arial" panose="020B0604020202020204"/>
                <a:cs typeface="Arial" panose="020B0604020202020204"/>
              </a:rPr>
              <a:t>ΑΝΕΞΑΡΤΗΤΕΣ</a:t>
            </a:r>
            <a:r>
              <a:rPr sz="1800" b="1" spc="-25">
                <a:latin typeface="Arial" panose="020B0604020202020204"/>
                <a:cs typeface="Arial" panose="020B0604020202020204"/>
              </a:rPr>
              <a:t> </a:t>
            </a:r>
            <a:r>
              <a:rPr sz="1800" b="1" spc="-25" smtClean="0">
                <a:latin typeface="Arial" panose="020B0604020202020204"/>
                <a:cs typeface="Arial" panose="020B0604020202020204"/>
              </a:rPr>
              <a:t>ΜΕΤΑΞΥ</a:t>
            </a:r>
            <a:r>
              <a:rPr sz="1800" b="1" spc="-95" smtClean="0">
                <a:latin typeface="Arial" panose="020B0604020202020204"/>
                <a:cs typeface="Arial" panose="020B0604020202020204"/>
              </a:rPr>
              <a:t> </a:t>
            </a:r>
            <a:r>
              <a:rPr sz="1800" b="1" spc="-10" dirty="0">
                <a:latin typeface="Arial" panose="020B0604020202020204"/>
                <a:cs typeface="Arial" panose="020B0604020202020204"/>
              </a:rPr>
              <a:t>ΤΟΥΣ.</a:t>
            </a:r>
            <a:endParaRPr sz="1800">
              <a:latin typeface="Arial" panose="020B0604020202020204"/>
              <a:cs typeface="Arial" panose="020B0604020202020204"/>
            </a:endParaRPr>
          </a:p>
          <a:p>
            <a:pPr>
              <a:lnSpc>
                <a:spcPct val="100000"/>
              </a:lnSpc>
              <a:spcBef>
                <a:spcPts val="30"/>
              </a:spcBef>
            </a:pPr>
            <a:endParaRPr sz="1850">
              <a:latin typeface="Arial" panose="020B0604020202020204"/>
              <a:cs typeface="Arial" panose="020B0604020202020204"/>
            </a:endParaRPr>
          </a:p>
          <a:p>
            <a:pPr marL="12700" marR="241300" indent="63500" algn="just">
              <a:lnSpc>
                <a:spcPct val="100000"/>
              </a:lnSpc>
            </a:pPr>
            <a:r>
              <a:rPr sz="1800" b="1" dirty="0">
                <a:latin typeface="Arial" panose="020B0604020202020204"/>
                <a:cs typeface="Arial" panose="020B0604020202020204"/>
              </a:rPr>
              <a:t>ΣΕ</a:t>
            </a:r>
            <a:r>
              <a:rPr sz="1800" b="1" spc="-100" dirty="0">
                <a:latin typeface="Arial" panose="020B0604020202020204"/>
                <a:cs typeface="Arial" panose="020B0604020202020204"/>
              </a:rPr>
              <a:t> </a:t>
            </a:r>
            <a:r>
              <a:rPr sz="1800" b="1" dirty="0">
                <a:latin typeface="Arial" panose="020B0604020202020204"/>
                <a:cs typeface="Arial" panose="020B0604020202020204"/>
              </a:rPr>
              <a:t>ΑΝΤΙΘΕΣΗ</a:t>
            </a:r>
            <a:r>
              <a:rPr sz="1800" b="1" spc="-20" dirty="0">
                <a:latin typeface="Arial" panose="020B0604020202020204"/>
                <a:cs typeface="Arial" panose="020B0604020202020204"/>
              </a:rPr>
              <a:t> </a:t>
            </a:r>
            <a:r>
              <a:rPr sz="1800" b="1" dirty="0">
                <a:latin typeface="Arial" panose="020B0604020202020204"/>
                <a:cs typeface="Arial" panose="020B0604020202020204"/>
              </a:rPr>
              <a:t>ΜΕ</a:t>
            </a:r>
            <a:r>
              <a:rPr sz="1800" b="1" spc="-20" dirty="0">
                <a:latin typeface="Arial" panose="020B0604020202020204"/>
                <a:cs typeface="Arial" panose="020B0604020202020204"/>
              </a:rPr>
              <a:t> </a:t>
            </a:r>
            <a:r>
              <a:rPr sz="1800" b="1" spc="-55" dirty="0">
                <a:latin typeface="Arial" panose="020B0604020202020204"/>
                <a:cs typeface="Arial" panose="020B0604020202020204"/>
              </a:rPr>
              <a:t>ΤΑ</a:t>
            </a:r>
            <a:r>
              <a:rPr sz="1800" b="1" spc="-60" dirty="0">
                <a:latin typeface="Arial" panose="020B0604020202020204"/>
                <a:cs typeface="Arial" panose="020B0604020202020204"/>
              </a:rPr>
              <a:t> </a:t>
            </a:r>
            <a:r>
              <a:rPr sz="1800" b="1" dirty="0">
                <a:latin typeface="Arial" panose="020B0604020202020204"/>
                <a:cs typeface="Arial" panose="020B0604020202020204"/>
              </a:rPr>
              <a:t>ΤΡΙΑ</a:t>
            </a:r>
            <a:r>
              <a:rPr sz="1800" b="1" spc="-65" dirty="0">
                <a:latin typeface="Arial" panose="020B0604020202020204"/>
                <a:cs typeface="Arial" panose="020B0604020202020204"/>
              </a:rPr>
              <a:t> </a:t>
            </a:r>
            <a:r>
              <a:rPr sz="1800" b="1" spc="-10" dirty="0">
                <a:latin typeface="Arial" panose="020B0604020202020204"/>
                <a:cs typeface="Arial" panose="020B0604020202020204"/>
              </a:rPr>
              <a:t>ΠΡΟΗΓΟΥΜΕΝΑ</a:t>
            </a:r>
            <a:r>
              <a:rPr sz="1800" b="1" spc="-60" dirty="0">
                <a:latin typeface="Arial" panose="020B0604020202020204"/>
                <a:cs typeface="Arial" panose="020B0604020202020204"/>
              </a:rPr>
              <a:t> </a:t>
            </a:r>
            <a:r>
              <a:rPr sz="1800" b="1" spc="-40" dirty="0">
                <a:latin typeface="Arial" panose="020B0604020202020204"/>
                <a:cs typeface="Arial" panose="020B0604020202020204"/>
              </a:rPr>
              <a:t>ΣΥΣΤΗΜΑΤΑ,</a:t>
            </a:r>
            <a:r>
              <a:rPr sz="1800" b="1" spc="-50" dirty="0">
                <a:latin typeface="Arial" panose="020B0604020202020204"/>
                <a:cs typeface="Arial" panose="020B0604020202020204"/>
              </a:rPr>
              <a:t> </a:t>
            </a:r>
            <a:r>
              <a:rPr sz="1800" b="1" spc="-10" dirty="0">
                <a:latin typeface="Arial" panose="020B0604020202020204"/>
                <a:cs typeface="Arial" panose="020B0604020202020204"/>
              </a:rPr>
              <a:t>ΥΠΑΡΧΕΙ</a:t>
            </a:r>
            <a:r>
              <a:rPr sz="1800" b="1" spc="-85" dirty="0">
                <a:latin typeface="Arial" panose="020B0604020202020204"/>
                <a:cs typeface="Arial" panose="020B0604020202020204"/>
              </a:rPr>
              <a:t> </a:t>
            </a:r>
            <a:r>
              <a:rPr sz="1800" b="1" spc="-25" dirty="0">
                <a:latin typeface="Arial" panose="020B0604020202020204"/>
                <a:cs typeface="Arial" panose="020B0604020202020204"/>
              </a:rPr>
              <a:t>ΔΥΝΑΤΟ- </a:t>
            </a:r>
            <a:r>
              <a:rPr sz="1800" b="1" spc="-25">
                <a:latin typeface="Arial" panose="020B0604020202020204"/>
                <a:cs typeface="Arial" panose="020B0604020202020204"/>
              </a:rPr>
              <a:t>ΤΗΤΑ</a:t>
            </a:r>
            <a:r>
              <a:rPr sz="1800" b="1" spc="-110">
                <a:latin typeface="Arial" panose="020B0604020202020204"/>
                <a:cs typeface="Arial" panose="020B0604020202020204"/>
              </a:rPr>
              <a:t> </a:t>
            </a:r>
            <a:r>
              <a:rPr sz="1800" b="1" smtClean="0">
                <a:latin typeface="Arial" panose="020B0604020202020204"/>
                <a:cs typeface="Arial" panose="020B0604020202020204"/>
              </a:rPr>
              <a:t>ΡΥΘΜΙΣ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a:t>
            </a:r>
            <a:r>
              <a:rPr sz="1800" b="1" spc="-55" smtClean="0">
                <a:latin typeface="Arial" panose="020B0604020202020204"/>
                <a:cs typeface="Arial" panose="020B0604020202020204"/>
              </a:rPr>
              <a:t> </a:t>
            </a:r>
            <a:r>
              <a:rPr sz="1800" b="1" dirty="0">
                <a:latin typeface="Arial" panose="020B0604020202020204"/>
                <a:cs typeface="Arial" panose="020B0604020202020204"/>
              </a:rPr>
              <a:t>ΤΟΣΟ</a:t>
            </a:r>
            <a:r>
              <a:rPr sz="1800" b="1" spc="-45" dirty="0">
                <a:latin typeface="Arial" panose="020B0604020202020204"/>
                <a:cs typeface="Arial" panose="020B0604020202020204"/>
              </a:rPr>
              <a:t> </a:t>
            </a:r>
            <a:r>
              <a:rPr sz="1800" b="1" dirty="0">
                <a:latin typeface="Arial" panose="020B0604020202020204"/>
                <a:cs typeface="Arial" panose="020B0604020202020204"/>
              </a:rPr>
              <a:t>ΤΟΥ</a:t>
            </a:r>
            <a:r>
              <a:rPr sz="1800" b="1" spc="-55" dirty="0">
                <a:latin typeface="Arial" panose="020B0604020202020204"/>
                <a:cs typeface="Arial" panose="020B0604020202020204"/>
              </a:rPr>
              <a:t> </a:t>
            </a:r>
            <a:r>
              <a:rPr sz="1800" b="1" dirty="0">
                <a:latin typeface="Arial" panose="020B0604020202020204"/>
                <a:cs typeface="Arial" panose="020B0604020202020204"/>
              </a:rPr>
              <a:t>ΧΡΟΝΙΣΜΟΥ</a:t>
            </a:r>
            <a:r>
              <a:rPr sz="1800" b="1" spc="-55" dirty="0">
                <a:latin typeface="Arial" panose="020B0604020202020204"/>
                <a:cs typeface="Arial" panose="020B0604020202020204"/>
              </a:rPr>
              <a:t> </a:t>
            </a:r>
            <a:r>
              <a:rPr sz="1800" b="1">
                <a:latin typeface="Arial" panose="020B0604020202020204"/>
                <a:cs typeface="Arial" panose="020B0604020202020204"/>
              </a:rPr>
              <a:t>ΤΗΣ</a:t>
            </a:r>
            <a:r>
              <a:rPr sz="1800" b="1" spc="-45">
                <a:latin typeface="Arial" panose="020B0604020202020204"/>
                <a:cs typeface="Arial" panose="020B0604020202020204"/>
              </a:rPr>
              <a:t> </a:t>
            </a:r>
            <a:r>
              <a:rPr sz="1800" b="1" smtClean="0">
                <a:latin typeface="Arial" panose="020B0604020202020204"/>
                <a:cs typeface="Arial" panose="020B0604020202020204"/>
              </a:rPr>
              <a:t>ΕΓΧΥΣ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spc="-50" smtClean="0">
                <a:latin typeface="Arial" panose="020B0604020202020204"/>
                <a:cs typeface="Arial" panose="020B0604020202020204"/>
              </a:rPr>
              <a:t> </a:t>
            </a:r>
            <a:r>
              <a:rPr sz="1800" b="1" dirty="0">
                <a:latin typeface="Arial" panose="020B0604020202020204"/>
                <a:cs typeface="Arial" panose="020B0604020202020204"/>
              </a:rPr>
              <a:t>ΚΑΙ</a:t>
            </a:r>
            <a:r>
              <a:rPr sz="1800" b="1" spc="-45" dirty="0">
                <a:latin typeface="Arial" panose="020B0604020202020204"/>
                <a:cs typeface="Arial" panose="020B0604020202020204"/>
              </a:rPr>
              <a:t> </a:t>
            </a:r>
            <a:r>
              <a:rPr sz="1800" b="1" dirty="0">
                <a:latin typeface="Arial" panose="020B0604020202020204"/>
                <a:cs typeface="Arial" panose="020B0604020202020204"/>
              </a:rPr>
              <a:t>ΤΗΣ</a:t>
            </a:r>
            <a:r>
              <a:rPr sz="1800" b="1" spc="-45" dirty="0">
                <a:latin typeface="Arial" panose="020B0604020202020204"/>
                <a:cs typeface="Arial" panose="020B0604020202020204"/>
              </a:rPr>
              <a:t> </a:t>
            </a:r>
            <a:r>
              <a:rPr sz="1800" b="1" spc="-10" dirty="0">
                <a:latin typeface="Arial" panose="020B0604020202020204"/>
                <a:cs typeface="Arial" panose="020B0604020202020204"/>
              </a:rPr>
              <a:t>ΕΓΧΕΟ- </a:t>
            </a:r>
            <a:r>
              <a:rPr sz="1800" b="1" dirty="0">
                <a:latin typeface="Arial" panose="020B0604020202020204"/>
                <a:cs typeface="Arial" panose="020B0604020202020204"/>
              </a:rPr>
              <a:t>ΜΕΝΗΣ</a:t>
            </a:r>
            <a:r>
              <a:rPr sz="1800" b="1" spc="-60" dirty="0">
                <a:latin typeface="Arial" panose="020B0604020202020204"/>
                <a:cs typeface="Arial" panose="020B0604020202020204"/>
              </a:rPr>
              <a:t> </a:t>
            </a:r>
            <a:r>
              <a:rPr sz="1800" b="1" spc="-10" dirty="0">
                <a:latin typeface="Arial" panose="020B0604020202020204"/>
                <a:cs typeface="Arial" panose="020B0604020202020204"/>
              </a:rPr>
              <a:t>ΠΟΣΟΤΗΤΑΣ,</a:t>
            </a:r>
            <a:r>
              <a:rPr sz="1800" b="1" spc="-45" dirty="0">
                <a:latin typeface="Arial" panose="020B0604020202020204"/>
                <a:cs typeface="Arial" panose="020B0604020202020204"/>
              </a:rPr>
              <a:t> </a:t>
            </a:r>
            <a:r>
              <a:rPr sz="1800" b="1" dirty="0">
                <a:latin typeface="Arial" panose="020B0604020202020204"/>
                <a:cs typeface="Arial" panose="020B0604020202020204"/>
              </a:rPr>
              <a:t>ΟΣΟ</a:t>
            </a:r>
            <a:r>
              <a:rPr sz="1800" b="1" spc="-35" dirty="0">
                <a:latin typeface="Arial" panose="020B0604020202020204"/>
                <a:cs typeface="Arial" panose="020B0604020202020204"/>
              </a:rPr>
              <a:t> </a:t>
            </a:r>
            <a:r>
              <a:rPr sz="1800" b="1" dirty="0">
                <a:latin typeface="Arial" panose="020B0604020202020204"/>
                <a:cs typeface="Arial" panose="020B0604020202020204"/>
              </a:rPr>
              <a:t>ΚΑΙ</a:t>
            </a:r>
            <a:r>
              <a:rPr sz="1800" b="1" spc="-35" dirty="0">
                <a:latin typeface="Arial" panose="020B0604020202020204"/>
                <a:cs typeface="Arial" panose="020B0604020202020204"/>
              </a:rPr>
              <a:t> </a:t>
            </a:r>
            <a:r>
              <a:rPr sz="1800" b="1">
                <a:latin typeface="Arial" panose="020B0604020202020204"/>
                <a:cs typeface="Arial" panose="020B0604020202020204"/>
              </a:rPr>
              <a:t>ΤΗΣ</a:t>
            </a:r>
            <a:r>
              <a:rPr sz="1800" b="1" spc="-45">
                <a:latin typeface="Arial" panose="020B0604020202020204"/>
                <a:cs typeface="Arial" panose="020B0604020202020204"/>
              </a:rPr>
              <a:t> </a:t>
            </a:r>
            <a:r>
              <a:rPr sz="1800" b="1" smtClean="0">
                <a:latin typeface="Arial" panose="020B0604020202020204"/>
                <a:cs typeface="Arial" panose="020B0604020202020204"/>
              </a:rPr>
              <a:t>ΠΙΕΣ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spc="-40" smtClean="0">
                <a:latin typeface="Arial" panose="020B0604020202020204"/>
                <a:cs typeface="Arial" panose="020B0604020202020204"/>
              </a:rPr>
              <a:t> </a:t>
            </a:r>
            <a:r>
              <a:rPr sz="1800" b="1" smtClean="0">
                <a:latin typeface="Arial" panose="020B0604020202020204"/>
                <a:cs typeface="Arial" panose="020B0604020202020204"/>
              </a:rPr>
              <a:t>ΕΓΧΥΣ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dirty="0">
                <a:latin typeface="Arial" panose="020B0604020202020204"/>
                <a:cs typeface="Arial" panose="020B0604020202020204"/>
              </a:rPr>
              <a:t>,</a:t>
            </a:r>
            <a:r>
              <a:rPr sz="1800" b="1" spc="-45" dirty="0">
                <a:latin typeface="Arial" panose="020B0604020202020204"/>
                <a:cs typeface="Arial" panose="020B0604020202020204"/>
              </a:rPr>
              <a:t> </a:t>
            </a:r>
            <a:r>
              <a:rPr sz="1800" b="1" dirty="0">
                <a:latin typeface="Arial" panose="020B0604020202020204"/>
                <a:cs typeface="Arial" panose="020B0604020202020204"/>
              </a:rPr>
              <a:t>ΣΕ</a:t>
            </a:r>
            <a:r>
              <a:rPr sz="1800" b="1" spc="-35" dirty="0">
                <a:latin typeface="Arial" panose="020B0604020202020204"/>
                <a:cs typeface="Arial" panose="020B0604020202020204"/>
              </a:rPr>
              <a:t> </a:t>
            </a:r>
            <a:r>
              <a:rPr sz="1800" b="1" dirty="0">
                <a:latin typeface="Arial" panose="020B0604020202020204"/>
                <a:cs typeface="Arial" panose="020B0604020202020204"/>
              </a:rPr>
              <a:t>ΟΛΟ</a:t>
            </a:r>
            <a:r>
              <a:rPr sz="1800" b="1" spc="-45" dirty="0">
                <a:latin typeface="Arial" panose="020B0604020202020204"/>
                <a:cs typeface="Arial" panose="020B0604020202020204"/>
              </a:rPr>
              <a:t> </a:t>
            </a:r>
            <a:r>
              <a:rPr sz="1800" b="1" dirty="0">
                <a:latin typeface="Arial" panose="020B0604020202020204"/>
                <a:cs typeface="Arial" panose="020B0604020202020204"/>
              </a:rPr>
              <a:t>ΤΟ</a:t>
            </a:r>
            <a:r>
              <a:rPr sz="1800" b="1" spc="-35" dirty="0">
                <a:latin typeface="Arial" panose="020B0604020202020204"/>
                <a:cs typeface="Arial" panose="020B0604020202020204"/>
              </a:rPr>
              <a:t> </a:t>
            </a:r>
            <a:r>
              <a:rPr sz="1800" b="1" spc="-10" dirty="0">
                <a:latin typeface="Arial" panose="020B0604020202020204"/>
                <a:cs typeface="Arial" panose="020B0604020202020204"/>
              </a:rPr>
              <a:t>ΕΥΡΟΣ ΛΕΙΤΟΥΡΓΙΑΣ</a:t>
            </a:r>
            <a:r>
              <a:rPr sz="1800" b="1" spc="-35" dirty="0">
                <a:latin typeface="Arial" panose="020B0604020202020204"/>
                <a:cs typeface="Arial" panose="020B0604020202020204"/>
              </a:rPr>
              <a:t> </a:t>
            </a:r>
            <a:r>
              <a:rPr sz="1800" b="1" dirty="0">
                <a:latin typeface="Arial" panose="020B0604020202020204"/>
                <a:cs typeface="Arial" panose="020B0604020202020204"/>
              </a:rPr>
              <a:t>ΤΗΣ</a:t>
            </a:r>
            <a:r>
              <a:rPr sz="1800" b="1" spc="-25" dirty="0">
                <a:latin typeface="Arial" panose="020B0604020202020204"/>
                <a:cs typeface="Arial" panose="020B0604020202020204"/>
              </a:rPr>
              <a:t> </a:t>
            </a:r>
            <a:r>
              <a:rPr sz="1800" b="1" spc="-10" dirty="0">
                <a:latin typeface="Arial" panose="020B0604020202020204"/>
                <a:cs typeface="Arial" panose="020B0604020202020204"/>
              </a:rPr>
              <a:t>ΜΗΧΑΝΗΣ.</a:t>
            </a:r>
            <a:endParaRPr sz="1800">
              <a:latin typeface="Arial" panose="020B0604020202020204"/>
              <a:cs typeface="Arial" panose="020B0604020202020204"/>
            </a:endParaRPr>
          </a:p>
          <a:p>
            <a:pPr>
              <a:lnSpc>
                <a:spcPct val="100000"/>
              </a:lnSpc>
              <a:spcBef>
                <a:spcPts val="45"/>
              </a:spcBef>
            </a:pPr>
            <a:endParaRPr sz="2050">
              <a:latin typeface="Arial" panose="020B0604020202020204"/>
              <a:cs typeface="Arial" panose="020B0604020202020204"/>
            </a:endParaRPr>
          </a:p>
          <a:p>
            <a:pPr marL="12700" marR="163830" indent="63500" algn="just">
              <a:lnSpc>
                <a:spcPct val="100000"/>
              </a:lnSpc>
            </a:pPr>
            <a:r>
              <a:rPr sz="1800" b="1" dirty="0">
                <a:latin typeface="Arial" panose="020B0604020202020204"/>
                <a:cs typeface="Arial" panose="020B0604020202020204"/>
              </a:rPr>
              <a:t>Η</a:t>
            </a:r>
            <a:r>
              <a:rPr sz="1800" b="1" spc="-110" dirty="0">
                <a:latin typeface="Arial" panose="020B0604020202020204"/>
                <a:cs typeface="Arial" panose="020B0604020202020204"/>
              </a:rPr>
              <a:t> </a:t>
            </a:r>
            <a:r>
              <a:rPr sz="1800" b="1" spc="-30" dirty="0">
                <a:latin typeface="Arial" panose="020B0604020202020204"/>
                <a:cs typeface="Arial" panose="020B0604020202020204"/>
              </a:rPr>
              <a:t>ΑΝΤΛΙΑ</a:t>
            </a:r>
            <a:r>
              <a:rPr sz="1800" b="1" spc="-80" dirty="0">
                <a:latin typeface="Arial" panose="020B0604020202020204"/>
                <a:cs typeface="Arial" panose="020B0604020202020204"/>
              </a:rPr>
              <a:t> </a:t>
            </a:r>
            <a:r>
              <a:rPr sz="1800" b="1" dirty="0">
                <a:latin typeface="Arial" panose="020B0604020202020204"/>
                <a:cs typeface="Arial" panose="020B0604020202020204"/>
              </a:rPr>
              <a:t>ή</a:t>
            </a:r>
            <a:r>
              <a:rPr sz="1800" b="1" spc="-20" dirty="0">
                <a:latin typeface="Arial" panose="020B0604020202020204"/>
                <a:cs typeface="Arial" panose="020B0604020202020204"/>
              </a:rPr>
              <a:t> </a:t>
            </a:r>
            <a:r>
              <a:rPr sz="1800" b="1" dirty="0">
                <a:latin typeface="Arial" panose="020B0604020202020204"/>
                <a:cs typeface="Arial" panose="020B0604020202020204"/>
              </a:rPr>
              <a:t>ΟΙ</a:t>
            </a:r>
            <a:r>
              <a:rPr sz="1800" b="1" spc="-90" dirty="0">
                <a:latin typeface="Arial" panose="020B0604020202020204"/>
                <a:cs typeface="Arial" panose="020B0604020202020204"/>
              </a:rPr>
              <a:t> </a:t>
            </a:r>
            <a:r>
              <a:rPr sz="1800" b="1" spc="-25" dirty="0">
                <a:latin typeface="Arial" panose="020B0604020202020204"/>
                <a:cs typeface="Arial" panose="020B0604020202020204"/>
              </a:rPr>
              <a:t>ΑΝΤΛΙΕΣ</a:t>
            </a:r>
            <a:r>
              <a:rPr sz="1800" b="1" spc="-60" dirty="0">
                <a:latin typeface="Arial" panose="020B0604020202020204"/>
                <a:cs typeface="Arial" panose="020B0604020202020204"/>
              </a:rPr>
              <a:t> </a:t>
            </a:r>
            <a:r>
              <a:rPr sz="1800" b="1">
                <a:latin typeface="Arial" panose="020B0604020202020204"/>
                <a:cs typeface="Arial" panose="020B0604020202020204"/>
              </a:rPr>
              <a:t>ΥΨΗΛΗΣ</a:t>
            </a:r>
            <a:r>
              <a:rPr sz="1800" b="1" spc="-30">
                <a:latin typeface="Arial" panose="020B0604020202020204"/>
                <a:cs typeface="Arial" panose="020B0604020202020204"/>
              </a:rPr>
              <a:t> </a:t>
            </a:r>
            <a:r>
              <a:rPr sz="1800" b="1" smtClean="0">
                <a:latin typeface="Arial" panose="020B0604020202020204"/>
                <a:cs typeface="Arial" panose="020B0604020202020204"/>
              </a:rPr>
              <a:t>ΠΙΕΣ</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Σ</a:t>
            </a:r>
            <a:r>
              <a:rPr sz="1800" b="1" spc="-35" smtClean="0">
                <a:latin typeface="Arial" panose="020B0604020202020204"/>
                <a:cs typeface="Arial" panose="020B0604020202020204"/>
              </a:rPr>
              <a:t> </a:t>
            </a:r>
            <a:r>
              <a:rPr sz="1800" b="1" dirty="0">
                <a:latin typeface="Arial" panose="020B0604020202020204"/>
                <a:cs typeface="Arial" panose="020B0604020202020204"/>
              </a:rPr>
              <a:t>ΘΛΙΒΟΥΝ</a:t>
            </a:r>
            <a:r>
              <a:rPr sz="1800" b="1" spc="-30" dirty="0">
                <a:latin typeface="Arial" panose="020B0604020202020204"/>
                <a:cs typeface="Arial" panose="020B0604020202020204"/>
              </a:rPr>
              <a:t> </a:t>
            </a:r>
            <a:r>
              <a:rPr sz="1800" b="1" dirty="0">
                <a:latin typeface="Arial" panose="020B0604020202020204"/>
                <a:cs typeface="Arial" panose="020B0604020202020204"/>
              </a:rPr>
              <a:t>ΤΟ</a:t>
            </a:r>
            <a:r>
              <a:rPr sz="1800" b="1" spc="-25" dirty="0">
                <a:latin typeface="Arial" panose="020B0604020202020204"/>
                <a:cs typeface="Arial" panose="020B0604020202020204"/>
              </a:rPr>
              <a:t> ΚΑΥΣΙΜΟ</a:t>
            </a:r>
            <a:r>
              <a:rPr sz="1800" b="1" spc="-20" dirty="0">
                <a:latin typeface="Arial" panose="020B0604020202020204"/>
                <a:cs typeface="Arial" panose="020B0604020202020204"/>
              </a:rPr>
              <a:t> </a:t>
            </a:r>
            <a:r>
              <a:rPr sz="1800" b="1" dirty="0">
                <a:latin typeface="Arial" panose="020B0604020202020204"/>
                <a:cs typeface="Arial" panose="020B0604020202020204"/>
              </a:rPr>
              <a:t>ΣΕ</a:t>
            </a:r>
            <a:r>
              <a:rPr sz="1800" b="1" spc="-30" dirty="0">
                <a:latin typeface="Arial" panose="020B0604020202020204"/>
                <a:cs typeface="Arial" panose="020B0604020202020204"/>
              </a:rPr>
              <a:t> </a:t>
            </a:r>
            <a:r>
              <a:rPr sz="1800" b="1" spc="-10" dirty="0">
                <a:latin typeface="Arial" panose="020B0604020202020204"/>
                <a:cs typeface="Arial" panose="020B0604020202020204"/>
              </a:rPr>
              <a:t>ΚΟΙΝΟ ΣΥΛΛΕΚΤΗ,</a:t>
            </a:r>
            <a:r>
              <a:rPr sz="1800" b="1" spc="-60" dirty="0">
                <a:latin typeface="Arial" panose="020B0604020202020204"/>
                <a:cs typeface="Arial" panose="020B0604020202020204"/>
              </a:rPr>
              <a:t> </a:t>
            </a:r>
            <a:r>
              <a:rPr sz="1800" b="1" dirty="0">
                <a:latin typeface="Arial" panose="020B0604020202020204"/>
                <a:cs typeface="Arial" panose="020B0604020202020204"/>
              </a:rPr>
              <a:t>Ο</a:t>
            </a:r>
            <a:r>
              <a:rPr sz="1800" b="1" spc="-50" dirty="0">
                <a:latin typeface="Arial" panose="020B0604020202020204"/>
                <a:cs typeface="Arial" panose="020B0604020202020204"/>
              </a:rPr>
              <a:t> </a:t>
            </a:r>
            <a:r>
              <a:rPr sz="1800" b="1" dirty="0">
                <a:latin typeface="Arial" panose="020B0604020202020204"/>
                <a:cs typeface="Arial" panose="020B0604020202020204"/>
              </a:rPr>
              <a:t>ΟΠΟΙΟΣ</a:t>
            </a:r>
            <a:r>
              <a:rPr sz="1800" b="1" spc="-45" dirty="0">
                <a:latin typeface="Arial" panose="020B0604020202020204"/>
                <a:cs typeface="Arial" panose="020B0604020202020204"/>
              </a:rPr>
              <a:t> </a:t>
            </a:r>
            <a:r>
              <a:rPr sz="1800" b="1" dirty="0">
                <a:latin typeface="Arial" panose="020B0604020202020204"/>
                <a:cs typeface="Arial" panose="020B0604020202020204"/>
              </a:rPr>
              <a:t>ΤΡΟΦΟΔΟΤΕΙ</a:t>
            </a:r>
            <a:r>
              <a:rPr sz="1800" b="1" spc="-50" dirty="0">
                <a:latin typeface="Arial" panose="020B0604020202020204"/>
                <a:cs typeface="Arial" panose="020B0604020202020204"/>
              </a:rPr>
              <a:t> </a:t>
            </a:r>
            <a:r>
              <a:rPr sz="1800" b="1" dirty="0">
                <a:latin typeface="Arial" panose="020B0604020202020204"/>
                <a:cs typeface="Arial" panose="020B0604020202020204"/>
              </a:rPr>
              <a:t>ΜΕ</a:t>
            </a:r>
            <a:r>
              <a:rPr sz="1800" b="1" spc="-45" dirty="0">
                <a:latin typeface="Arial" panose="020B0604020202020204"/>
                <a:cs typeface="Arial" panose="020B0604020202020204"/>
              </a:rPr>
              <a:t> </a:t>
            </a:r>
            <a:r>
              <a:rPr sz="1800" b="1" spc="-25" dirty="0">
                <a:latin typeface="Arial" panose="020B0604020202020204"/>
                <a:cs typeface="Arial" panose="020B0604020202020204"/>
              </a:rPr>
              <a:t>ΚΑΥΣΙΜΟ</a:t>
            </a:r>
            <a:r>
              <a:rPr sz="1800" b="1" spc="-50" dirty="0">
                <a:latin typeface="Arial" panose="020B0604020202020204"/>
                <a:cs typeface="Arial" panose="020B0604020202020204"/>
              </a:rPr>
              <a:t> </a:t>
            </a:r>
            <a:r>
              <a:rPr sz="1800" b="1" dirty="0">
                <a:latin typeface="Arial" panose="020B0604020202020204"/>
                <a:cs typeface="Arial" panose="020B0604020202020204"/>
              </a:rPr>
              <a:t>ΤΟΥΣ</a:t>
            </a:r>
            <a:r>
              <a:rPr sz="1800" b="1" spc="-55" dirty="0">
                <a:latin typeface="Arial" panose="020B0604020202020204"/>
                <a:cs typeface="Arial" panose="020B0604020202020204"/>
              </a:rPr>
              <a:t> </a:t>
            </a:r>
            <a:r>
              <a:rPr sz="1800" b="1" dirty="0">
                <a:latin typeface="Arial" panose="020B0604020202020204"/>
                <a:cs typeface="Arial" panose="020B0604020202020204"/>
              </a:rPr>
              <a:t>ΕΓΧΥΤΗΡΕΣ</a:t>
            </a:r>
            <a:r>
              <a:rPr sz="1800" b="1" spc="-45" dirty="0">
                <a:latin typeface="Arial" panose="020B0604020202020204"/>
                <a:cs typeface="Arial" panose="020B0604020202020204"/>
              </a:rPr>
              <a:t> </a:t>
            </a:r>
            <a:r>
              <a:rPr sz="1800" b="1" spc="-10" dirty="0">
                <a:latin typeface="Arial" panose="020B0604020202020204"/>
                <a:cs typeface="Arial" panose="020B0604020202020204"/>
              </a:rPr>
              <a:t>ΚΑΥΣΙ- </a:t>
            </a:r>
            <a:r>
              <a:rPr sz="1800" b="1" spc="-20" dirty="0">
                <a:latin typeface="Arial" panose="020B0604020202020204"/>
                <a:cs typeface="Arial" panose="020B0604020202020204"/>
              </a:rPr>
              <a:t>ΜΟΥ.</a:t>
            </a:r>
            <a:endParaRPr sz="1800">
              <a:latin typeface="Arial" panose="020B0604020202020204"/>
              <a:cs typeface="Arial" panose="020B0604020202020204"/>
            </a:endParaRPr>
          </a:p>
          <a:p>
            <a:pPr>
              <a:lnSpc>
                <a:spcPct val="100000"/>
              </a:lnSpc>
              <a:spcBef>
                <a:spcPts val="40"/>
              </a:spcBef>
            </a:pPr>
            <a:endParaRPr sz="2050">
              <a:latin typeface="Arial" panose="020B0604020202020204"/>
              <a:cs typeface="Arial" panose="020B0604020202020204"/>
            </a:endParaRPr>
          </a:p>
          <a:p>
            <a:pPr marL="12700" marR="224790" algn="just">
              <a:lnSpc>
                <a:spcPct val="100000"/>
              </a:lnSpc>
            </a:pPr>
            <a:r>
              <a:rPr sz="1800" b="1" dirty="0">
                <a:latin typeface="Arial" panose="020B0604020202020204"/>
                <a:cs typeface="Arial" panose="020B0604020202020204"/>
              </a:rPr>
              <a:t>Η</a:t>
            </a:r>
            <a:r>
              <a:rPr sz="1800" b="1" spc="-70" dirty="0">
                <a:latin typeface="Arial" panose="020B0604020202020204"/>
                <a:cs typeface="Arial" panose="020B0604020202020204"/>
              </a:rPr>
              <a:t> </a:t>
            </a:r>
            <a:r>
              <a:rPr sz="1800" b="1" dirty="0">
                <a:latin typeface="Arial" panose="020B0604020202020204"/>
                <a:cs typeface="Arial" panose="020B0604020202020204"/>
              </a:rPr>
              <a:t>ΕΓΧΥΣΗ</a:t>
            </a:r>
            <a:r>
              <a:rPr sz="1800" b="1" spc="-50" dirty="0">
                <a:latin typeface="Arial" panose="020B0604020202020204"/>
                <a:cs typeface="Arial" panose="020B0604020202020204"/>
              </a:rPr>
              <a:t> </a:t>
            </a:r>
            <a:r>
              <a:rPr sz="1800" b="1" dirty="0">
                <a:latin typeface="Arial" panose="020B0604020202020204"/>
                <a:cs typeface="Arial" panose="020B0604020202020204"/>
              </a:rPr>
              <a:t>ΤΟΥ</a:t>
            </a:r>
            <a:r>
              <a:rPr sz="1800" b="1" spc="-55" dirty="0">
                <a:latin typeface="Arial" panose="020B0604020202020204"/>
                <a:cs typeface="Arial" panose="020B0604020202020204"/>
              </a:rPr>
              <a:t> </a:t>
            </a:r>
            <a:r>
              <a:rPr sz="1800" b="1" spc="-30" dirty="0">
                <a:latin typeface="Arial" panose="020B0604020202020204"/>
                <a:cs typeface="Arial" panose="020B0604020202020204"/>
              </a:rPr>
              <a:t>ΚΑΥΣΙΜΟΥ</a:t>
            </a:r>
            <a:r>
              <a:rPr sz="1800" b="1" spc="-50" dirty="0">
                <a:latin typeface="Arial" panose="020B0604020202020204"/>
                <a:cs typeface="Arial" panose="020B0604020202020204"/>
              </a:rPr>
              <a:t> </a:t>
            </a:r>
            <a:r>
              <a:rPr sz="1800" b="1" spc="-25" dirty="0">
                <a:latin typeface="Arial" panose="020B0604020202020204"/>
                <a:cs typeface="Arial" panose="020B0604020202020204"/>
              </a:rPr>
              <a:t>ΕΛΕΓΧΕΤΑΙ</a:t>
            </a:r>
            <a:r>
              <a:rPr sz="1800" b="1" spc="-100" dirty="0">
                <a:latin typeface="Arial" panose="020B0604020202020204"/>
                <a:cs typeface="Arial" panose="020B0604020202020204"/>
              </a:rPr>
              <a:t> </a:t>
            </a:r>
            <a:r>
              <a:rPr sz="1800" b="1" dirty="0">
                <a:latin typeface="Arial" panose="020B0604020202020204"/>
                <a:cs typeface="Arial" panose="020B0604020202020204"/>
              </a:rPr>
              <a:t>ΑΠΟ</a:t>
            </a:r>
            <a:r>
              <a:rPr sz="1800" b="1" spc="-50" dirty="0">
                <a:latin typeface="Arial" panose="020B0604020202020204"/>
                <a:cs typeface="Arial" panose="020B0604020202020204"/>
              </a:rPr>
              <a:t> </a:t>
            </a:r>
            <a:r>
              <a:rPr sz="1800" b="1" dirty="0">
                <a:latin typeface="Arial" panose="020B0604020202020204"/>
                <a:cs typeface="Arial" panose="020B0604020202020204"/>
              </a:rPr>
              <a:t>ΗΛΕΚΤΡΟΜΑΓΝΗΤΙΚΗ</a:t>
            </a:r>
            <a:r>
              <a:rPr sz="1800" b="1" spc="-50" dirty="0">
                <a:latin typeface="Arial" panose="020B0604020202020204"/>
                <a:cs typeface="Arial" panose="020B0604020202020204"/>
              </a:rPr>
              <a:t> </a:t>
            </a:r>
            <a:r>
              <a:rPr sz="1800" b="1" spc="-10" dirty="0">
                <a:latin typeface="Arial" panose="020B0604020202020204"/>
                <a:cs typeface="Arial" panose="020B0604020202020204"/>
              </a:rPr>
              <a:t>ΒΑΛΒΙΔΑ </a:t>
            </a:r>
            <a:r>
              <a:rPr sz="1800" b="1" dirty="0">
                <a:latin typeface="Arial" panose="020B0604020202020204"/>
                <a:cs typeface="Arial" panose="020B0604020202020204"/>
              </a:rPr>
              <a:t>ΤΟΠΟΘΕΤΗΜΕΝΗ</a:t>
            </a:r>
            <a:r>
              <a:rPr sz="1800" b="1" spc="-80" dirty="0">
                <a:latin typeface="Arial" panose="020B0604020202020204"/>
                <a:cs typeface="Arial" panose="020B0604020202020204"/>
              </a:rPr>
              <a:t> </a:t>
            </a:r>
            <a:r>
              <a:rPr sz="1800" b="1" dirty="0">
                <a:latin typeface="Arial" panose="020B0604020202020204"/>
                <a:cs typeface="Arial" panose="020B0604020202020204"/>
              </a:rPr>
              <a:t>ΣΕ</a:t>
            </a:r>
            <a:r>
              <a:rPr sz="1800" b="1" spc="-65" dirty="0">
                <a:latin typeface="Arial" panose="020B0604020202020204"/>
                <a:cs typeface="Arial" panose="020B0604020202020204"/>
              </a:rPr>
              <a:t> </a:t>
            </a:r>
            <a:r>
              <a:rPr sz="1800" b="1" dirty="0">
                <a:latin typeface="Arial" panose="020B0604020202020204"/>
                <a:cs typeface="Arial" panose="020B0604020202020204"/>
              </a:rPr>
              <a:t>ΚΑΘΕ</a:t>
            </a:r>
            <a:r>
              <a:rPr sz="1800" b="1" spc="-55" dirty="0">
                <a:latin typeface="Arial" panose="020B0604020202020204"/>
                <a:cs typeface="Arial" panose="020B0604020202020204"/>
              </a:rPr>
              <a:t> </a:t>
            </a:r>
            <a:r>
              <a:rPr sz="1800" b="1" spc="-10" dirty="0">
                <a:latin typeface="Arial" panose="020B0604020202020204"/>
                <a:cs typeface="Arial" panose="020B0604020202020204"/>
              </a:rPr>
              <a:t>ΕΓΧΥΤΗΡΑ.</a:t>
            </a:r>
            <a:endParaRPr sz="1800">
              <a:latin typeface="Arial" panose="020B0604020202020204"/>
              <a:cs typeface="Arial" panose="020B0604020202020204"/>
            </a:endParaRPr>
          </a:p>
          <a:p>
            <a:pPr>
              <a:lnSpc>
                <a:spcPct val="100000"/>
              </a:lnSpc>
              <a:spcBef>
                <a:spcPts val="35"/>
              </a:spcBef>
            </a:pPr>
            <a:endParaRPr sz="1850">
              <a:latin typeface="Arial" panose="020B0604020202020204"/>
              <a:cs typeface="Arial" panose="020B0604020202020204"/>
            </a:endParaRPr>
          </a:p>
          <a:p>
            <a:pPr marL="12700" marR="5080">
              <a:lnSpc>
                <a:spcPct val="100000"/>
              </a:lnSpc>
            </a:pPr>
            <a:r>
              <a:rPr sz="1800" b="1" dirty="0">
                <a:latin typeface="Arial" panose="020B0604020202020204"/>
                <a:cs typeface="Arial" panose="020B0604020202020204"/>
              </a:rPr>
              <a:t>ΛΟΓΩ</a:t>
            </a:r>
            <a:r>
              <a:rPr sz="1800" b="1" spc="-125"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5" dirty="0">
                <a:latin typeface="Arial" panose="020B0604020202020204"/>
                <a:cs typeface="Arial" panose="020B0604020202020204"/>
              </a:rPr>
              <a:t> </a:t>
            </a:r>
            <a:r>
              <a:rPr sz="1800" b="1" spc="-25" dirty="0">
                <a:latin typeface="Arial" panose="020B0604020202020204"/>
                <a:cs typeface="Arial" panose="020B0604020202020204"/>
              </a:rPr>
              <a:t>ΑΥΞΗΜΕΝΟΥ</a:t>
            </a:r>
            <a:r>
              <a:rPr sz="1800" b="1" spc="-75" dirty="0">
                <a:latin typeface="Arial" panose="020B0604020202020204"/>
                <a:cs typeface="Arial" panose="020B0604020202020204"/>
              </a:rPr>
              <a:t> </a:t>
            </a:r>
            <a:r>
              <a:rPr sz="1800" b="1" spc="-10" dirty="0">
                <a:latin typeface="Arial" panose="020B0604020202020204"/>
                <a:cs typeface="Arial" panose="020B0604020202020204"/>
              </a:rPr>
              <a:t>ΟΓΚΟΥ</a:t>
            </a:r>
            <a:r>
              <a:rPr sz="1800" b="1" spc="-75" dirty="0">
                <a:latin typeface="Arial" panose="020B0604020202020204"/>
                <a:cs typeface="Arial" panose="020B0604020202020204"/>
              </a:rPr>
              <a:t> </a:t>
            </a:r>
            <a:r>
              <a:rPr sz="1800" b="1" dirty="0">
                <a:latin typeface="Arial" panose="020B0604020202020204"/>
                <a:cs typeface="Arial" panose="020B0604020202020204"/>
              </a:rPr>
              <a:t>ΤΟΥ</a:t>
            </a:r>
            <a:r>
              <a:rPr sz="1800" b="1" spc="-75" dirty="0">
                <a:latin typeface="Arial" panose="020B0604020202020204"/>
                <a:cs typeface="Arial" panose="020B0604020202020204"/>
              </a:rPr>
              <a:t> </a:t>
            </a:r>
            <a:r>
              <a:rPr sz="1800" b="1" spc="-10" dirty="0">
                <a:latin typeface="Arial" panose="020B0604020202020204"/>
                <a:cs typeface="Arial" panose="020B0604020202020204"/>
              </a:rPr>
              <a:t>ΣΥΛΛΕΚΤΗ,</a:t>
            </a:r>
            <a:r>
              <a:rPr sz="1800" b="1" spc="-65" dirty="0">
                <a:latin typeface="Arial" panose="020B0604020202020204"/>
                <a:cs typeface="Arial" panose="020B0604020202020204"/>
              </a:rPr>
              <a:t> </a:t>
            </a:r>
            <a:r>
              <a:rPr sz="1800" b="1" dirty="0">
                <a:latin typeface="Arial" panose="020B0604020202020204"/>
                <a:cs typeface="Arial" panose="020B0604020202020204"/>
              </a:rPr>
              <a:t>ΣΤΟ</a:t>
            </a:r>
            <a:r>
              <a:rPr sz="1800" b="1" spc="-65" dirty="0">
                <a:latin typeface="Arial" panose="020B0604020202020204"/>
                <a:cs typeface="Arial" panose="020B0604020202020204"/>
              </a:rPr>
              <a:t> </a:t>
            </a:r>
            <a:r>
              <a:rPr sz="1800" b="1" dirty="0">
                <a:latin typeface="Arial" panose="020B0604020202020204"/>
                <a:cs typeface="Arial" panose="020B0604020202020204"/>
              </a:rPr>
              <a:t>ΕΣΩΤΕΡΙΚΟ</a:t>
            </a:r>
            <a:r>
              <a:rPr sz="1800" b="1" spc="-70" dirty="0">
                <a:latin typeface="Arial" panose="020B0604020202020204"/>
                <a:cs typeface="Arial" panose="020B0604020202020204"/>
              </a:rPr>
              <a:t> </a:t>
            </a:r>
            <a:r>
              <a:rPr sz="1800" b="1" spc="-20" dirty="0">
                <a:latin typeface="Arial" panose="020B0604020202020204"/>
                <a:cs typeface="Arial" panose="020B0604020202020204"/>
              </a:rPr>
              <a:t>ΤΟΥ</a:t>
            </a:r>
            <a:r>
              <a:rPr sz="1800" b="1" spc="-105" dirty="0">
                <a:latin typeface="Arial" panose="020B0604020202020204"/>
                <a:cs typeface="Arial" panose="020B0604020202020204"/>
              </a:rPr>
              <a:t> </a:t>
            </a:r>
            <a:r>
              <a:rPr sz="1800" b="1" spc="-25" dirty="0">
                <a:latin typeface="Arial" panose="020B0604020202020204"/>
                <a:cs typeface="Arial" panose="020B0604020202020204"/>
              </a:rPr>
              <a:t>ΔΙΑΤΗ- </a:t>
            </a:r>
            <a:r>
              <a:rPr sz="1800" b="1" spc="-20" dirty="0">
                <a:latin typeface="Arial" panose="020B0604020202020204"/>
                <a:cs typeface="Arial" panose="020B0604020202020204"/>
              </a:rPr>
              <a:t>ΡΕΙΤΑΙ</a:t>
            </a:r>
            <a:r>
              <a:rPr sz="1800" b="1" spc="-80" dirty="0">
                <a:latin typeface="Arial" panose="020B0604020202020204"/>
                <a:cs typeface="Arial" panose="020B0604020202020204"/>
              </a:rPr>
              <a:t> </a:t>
            </a:r>
            <a:r>
              <a:rPr sz="1800" b="1" spc="-25" dirty="0">
                <a:latin typeface="Arial" panose="020B0604020202020204"/>
                <a:cs typeface="Arial" panose="020B0604020202020204"/>
              </a:rPr>
              <a:t>ΣΤΑΘΕΡΗ</a:t>
            </a:r>
            <a:r>
              <a:rPr sz="1800" b="1" spc="-50" dirty="0">
                <a:latin typeface="Arial" panose="020B0604020202020204"/>
                <a:cs typeface="Arial" panose="020B0604020202020204"/>
              </a:rPr>
              <a:t> </a:t>
            </a:r>
            <a:r>
              <a:rPr sz="1800" b="1" dirty="0">
                <a:latin typeface="Arial" panose="020B0604020202020204"/>
                <a:cs typeface="Arial" panose="020B0604020202020204"/>
              </a:rPr>
              <a:t>ΠΙΕΣΗ</a:t>
            </a:r>
            <a:r>
              <a:rPr sz="1800" b="1" spc="-55" dirty="0">
                <a:latin typeface="Arial" panose="020B0604020202020204"/>
                <a:cs typeface="Arial" panose="020B0604020202020204"/>
              </a:rPr>
              <a:t> </a:t>
            </a:r>
            <a:r>
              <a:rPr sz="1800" b="1" spc="-50" dirty="0">
                <a:latin typeface="Arial" panose="020B0604020202020204"/>
                <a:cs typeface="Arial" panose="020B0604020202020204"/>
              </a:rPr>
              <a:t>ΠΑΡΑ</a:t>
            </a:r>
            <a:r>
              <a:rPr sz="1800" b="1" spc="-75" dirty="0">
                <a:latin typeface="Arial" panose="020B0604020202020204"/>
                <a:cs typeface="Arial" panose="020B0604020202020204"/>
              </a:rPr>
              <a:t> </a:t>
            </a:r>
            <a:r>
              <a:rPr sz="1800" b="1" dirty="0">
                <a:latin typeface="Arial" panose="020B0604020202020204"/>
                <a:cs typeface="Arial" panose="020B0604020202020204"/>
              </a:rPr>
              <a:t>ΤΟ</a:t>
            </a:r>
            <a:r>
              <a:rPr sz="1800" b="1" spc="-114" dirty="0">
                <a:latin typeface="Arial" panose="020B0604020202020204"/>
                <a:cs typeface="Arial" panose="020B0604020202020204"/>
              </a:rPr>
              <a:t> </a:t>
            </a:r>
            <a:r>
              <a:rPr sz="1800" b="1" dirty="0">
                <a:latin typeface="Arial" panose="020B0604020202020204"/>
                <a:cs typeface="Arial" panose="020B0604020202020204"/>
              </a:rPr>
              <a:t>ΑΝΟΙΓΜΑ</a:t>
            </a:r>
            <a:r>
              <a:rPr sz="1800" b="1" spc="-90" dirty="0">
                <a:latin typeface="Arial" panose="020B0604020202020204"/>
                <a:cs typeface="Arial" panose="020B0604020202020204"/>
              </a:rPr>
              <a:t> </a:t>
            </a:r>
            <a:r>
              <a:rPr sz="1800" b="1" dirty="0">
                <a:latin typeface="Arial" panose="020B0604020202020204"/>
                <a:cs typeface="Arial" panose="020B0604020202020204"/>
              </a:rPr>
              <a:t>ΤΩΝ</a:t>
            </a:r>
            <a:r>
              <a:rPr sz="1800" b="1" spc="-50" dirty="0">
                <a:latin typeface="Arial" panose="020B0604020202020204"/>
                <a:cs typeface="Arial" panose="020B0604020202020204"/>
              </a:rPr>
              <a:t> </a:t>
            </a:r>
            <a:r>
              <a:rPr sz="1800" b="1" spc="-10" dirty="0">
                <a:latin typeface="Arial" panose="020B0604020202020204"/>
                <a:cs typeface="Arial" panose="020B0604020202020204"/>
              </a:rPr>
              <a:t>ΕΓΧΥΤΗΡΩΝ.</a:t>
            </a:r>
            <a:endParaRPr sz="1800">
              <a:latin typeface="Arial" panose="020B0604020202020204"/>
              <a:cs typeface="Arial" panose="020B0604020202020204"/>
            </a:endParaRPr>
          </a:p>
        </p:txBody>
      </p:sp>
      <p:grpSp>
        <p:nvGrpSpPr>
          <p:cNvPr id="3" name="object 3"/>
          <p:cNvGrpSpPr/>
          <p:nvPr/>
        </p:nvGrpSpPr>
        <p:grpSpPr>
          <a:xfrm>
            <a:off x="389830" y="58360"/>
            <a:ext cx="8250555" cy="641985"/>
            <a:chOff x="389830" y="58360"/>
            <a:chExt cx="8250555" cy="641985"/>
          </a:xfrm>
        </p:grpSpPr>
        <p:sp>
          <p:nvSpPr>
            <p:cNvPr id="4" name="object 4"/>
            <p:cNvSpPr/>
            <p:nvPr/>
          </p:nvSpPr>
          <p:spPr>
            <a:xfrm>
              <a:off x="402590" y="71119"/>
              <a:ext cx="8224520" cy="615950"/>
            </a:xfrm>
            <a:custGeom>
              <a:avLst/>
              <a:gdLst/>
              <a:ahLst/>
              <a:cxnLst/>
              <a:rect l="l" t="t" r="r" b="b"/>
              <a:pathLst>
                <a:path w="8224520" h="615950">
                  <a:moveTo>
                    <a:pt x="8138159" y="613409"/>
                  </a:moveTo>
                  <a:lnTo>
                    <a:pt x="86360" y="613409"/>
                  </a:lnTo>
                  <a:lnTo>
                    <a:pt x="91439" y="614679"/>
                  </a:lnTo>
                  <a:lnTo>
                    <a:pt x="101600" y="614679"/>
                  </a:lnTo>
                  <a:lnTo>
                    <a:pt x="101600" y="615950"/>
                  </a:lnTo>
                  <a:lnTo>
                    <a:pt x="8133080" y="614679"/>
                  </a:lnTo>
                  <a:lnTo>
                    <a:pt x="8138159" y="613409"/>
                  </a:lnTo>
                  <a:close/>
                </a:path>
                <a:path w="8224520" h="615950">
                  <a:moveTo>
                    <a:pt x="8138159" y="1270"/>
                  </a:moveTo>
                  <a:lnTo>
                    <a:pt x="86360" y="1270"/>
                  </a:lnTo>
                  <a:lnTo>
                    <a:pt x="80010" y="2539"/>
                  </a:lnTo>
                  <a:lnTo>
                    <a:pt x="69850" y="5079"/>
                  </a:lnTo>
                  <a:lnTo>
                    <a:pt x="64769" y="7620"/>
                  </a:lnTo>
                  <a:lnTo>
                    <a:pt x="59689" y="8889"/>
                  </a:lnTo>
                  <a:lnTo>
                    <a:pt x="55880" y="11429"/>
                  </a:lnTo>
                  <a:lnTo>
                    <a:pt x="45719" y="16509"/>
                  </a:lnTo>
                  <a:lnTo>
                    <a:pt x="41910" y="20320"/>
                  </a:lnTo>
                  <a:lnTo>
                    <a:pt x="36830" y="22859"/>
                  </a:lnTo>
                  <a:lnTo>
                    <a:pt x="21589" y="38100"/>
                  </a:lnTo>
                  <a:lnTo>
                    <a:pt x="19050" y="43179"/>
                  </a:lnTo>
                  <a:lnTo>
                    <a:pt x="16510" y="46989"/>
                  </a:lnTo>
                  <a:lnTo>
                    <a:pt x="12700" y="52070"/>
                  </a:lnTo>
                  <a:lnTo>
                    <a:pt x="10160" y="55879"/>
                  </a:lnTo>
                  <a:lnTo>
                    <a:pt x="8889" y="60959"/>
                  </a:lnTo>
                  <a:lnTo>
                    <a:pt x="6350" y="66039"/>
                  </a:lnTo>
                  <a:lnTo>
                    <a:pt x="5080" y="71120"/>
                  </a:lnTo>
                  <a:lnTo>
                    <a:pt x="2539" y="76200"/>
                  </a:lnTo>
                  <a:lnTo>
                    <a:pt x="0" y="86359"/>
                  </a:lnTo>
                  <a:lnTo>
                    <a:pt x="0" y="524509"/>
                  </a:lnTo>
                  <a:lnTo>
                    <a:pt x="1270" y="529589"/>
                  </a:lnTo>
                  <a:lnTo>
                    <a:pt x="1270" y="534669"/>
                  </a:lnTo>
                  <a:lnTo>
                    <a:pt x="2539" y="539750"/>
                  </a:lnTo>
                  <a:lnTo>
                    <a:pt x="5080" y="544829"/>
                  </a:lnTo>
                  <a:lnTo>
                    <a:pt x="6350" y="549909"/>
                  </a:lnTo>
                  <a:lnTo>
                    <a:pt x="8889" y="554989"/>
                  </a:lnTo>
                  <a:lnTo>
                    <a:pt x="10160" y="560069"/>
                  </a:lnTo>
                  <a:lnTo>
                    <a:pt x="12700" y="563879"/>
                  </a:lnTo>
                  <a:lnTo>
                    <a:pt x="16510" y="568959"/>
                  </a:lnTo>
                  <a:lnTo>
                    <a:pt x="19050" y="572769"/>
                  </a:lnTo>
                  <a:lnTo>
                    <a:pt x="22860" y="577850"/>
                  </a:lnTo>
                  <a:lnTo>
                    <a:pt x="25400" y="581659"/>
                  </a:lnTo>
                  <a:lnTo>
                    <a:pt x="33019" y="589279"/>
                  </a:lnTo>
                  <a:lnTo>
                    <a:pt x="38100" y="591819"/>
                  </a:lnTo>
                  <a:lnTo>
                    <a:pt x="41910" y="595629"/>
                  </a:lnTo>
                  <a:lnTo>
                    <a:pt x="45719" y="598169"/>
                  </a:lnTo>
                  <a:lnTo>
                    <a:pt x="50800" y="601979"/>
                  </a:lnTo>
                  <a:lnTo>
                    <a:pt x="55880" y="603250"/>
                  </a:lnTo>
                  <a:lnTo>
                    <a:pt x="60960" y="605789"/>
                  </a:lnTo>
                  <a:lnTo>
                    <a:pt x="64769" y="608329"/>
                  </a:lnTo>
                  <a:lnTo>
                    <a:pt x="74930" y="610869"/>
                  </a:lnTo>
                  <a:lnTo>
                    <a:pt x="80010" y="613409"/>
                  </a:lnTo>
                  <a:lnTo>
                    <a:pt x="8143239" y="613409"/>
                  </a:lnTo>
                  <a:lnTo>
                    <a:pt x="8148319" y="610869"/>
                  </a:lnTo>
                  <a:lnTo>
                    <a:pt x="8158480" y="608329"/>
                  </a:lnTo>
                  <a:lnTo>
                    <a:pt x="8168639" y="603250"/>
                  </a:lnTo>
                  <a:lnTo>
                    <a:pt x="8173719" y="601979"/>
                  </a:lnTo>
                  <a:lnTo>
                    <a:pt x="8177530" y="598169"/>
                  </a:lnTo>
                  <a:lnTo>
                    <a:pt x="8181339" y="595629"/>
                  </a:lnTo>
                  <a:lnTo>
                    <a:pt x="8186419" y="591819"/>
                  </a:lnTo>
                  <a:lnTo>
                    <a:pt x="8190230" y="589279"/>
                  </a:lnTo>
                  <a:lnTo>
                    <a:pt x="8194039" y="584200"/>
                  </a:lnTo>
                  <a:lnTo>
                    <a:pt x="8197850" y="581659"/>
                  </a:lnTo>
                  <a:lnTo>
                    <a:pt x="8201659" y="576579"/>
                  </a:lnTo>
                  <a:lnTo>
                    <a:pt x="8204200" y="572769"/>
                  </a:lnTo>
                  <a:lnTo>
                    <a:pt x="8208009" y="567689"/>
                  </a:lnTo>
                  <a:lnTo>
                    <a:pt x="8210550" y="563879"/>
                  </a:lnTo>
                  <a:lnTo>
                    <a:pt x="8215630" y="553719"/>
                  </a:lnTo>
                  <a:lnTo>
                    <a:pt x="8216900" y="549909"/>
                  </a:lnTo>
                  <a:lnTo>
                    <a:pt x="8219439" y="544829"/>
                  </a:lnTo>
                  <a:lnTo>
                    <a:pt x="8220709" y="538479"/>
                  </a:lnTo>
                  <a:lnTo>
                    <a:pt x="8221980" y="534669"/>
                  </a:lnTo>
                  <a:lnTo>
                    <a:pt x="8223250" y="528319"/>
                  </a:lnTo>
                  <a:lnTo>
                    <a:pt x="8223250" y="523239"/>
                  </a:lnTo>
                  <a:lnTo>
                    <a:pt x="8224519" y="518159"/>
                  </a:lnTo>
                  <a:lnTo>
                    <a:pt x="8224519" y="97789"/>
                  </a:lnTo>
                  <a:lnTo>
                    <a:pt x="8223250" y="91439"/>
                  </a:lnTo>
                  <a:lnTo>
                    <a:pt x="8223250" y="86359"/>
                  </a:lnTo>
                  <a:lnTo>
                    <a:pt x="8219439" y="71120"/>
                  </a:lnTo>
                  <a:lnTo>
                    <a:pt x="8216900" y="66039"/>
                  </a:lnTo>
                  <a:lnTo>
                    <a:pt x="8215630" y="60959"/>
                  </a:lnTo>
                  <a:lnTo>
                    <a:pt x="8213089" y="55879"/>
                  </a:lnTo>
                  <a:lnTo>
                    <a:pt x="8210550" y="52070"/>
                  </a:lnTo>
                  <a:lnTo>
                    <a:pt x="8208009" y="46989"/>
                  </a:lnTo>
                  <a:lnTo>
                    <a:pt x="8204200" y="43179"/>
                  </a:lnTo>
                  <a:lnTo>
                    <a:pt x="8201659" y="38100"/>
                  </a:lnTo>
                  <a:lnTo>
                    <a:pt x="8186419" y="22859"/>
                  </a:lnTo>
                  <a:lnTo>
                    <a:pt x="8181339" y="20320"/>
                  </a:lnTo>
                  <a:lnTo>
                    <a:pt x="8177530" y="16509"/>
                  </a:lnTo>
                  <a:lnTo>
                    <a:pt x="8172450" y="13970"/>
                  </a:lnTo>
                  <a:lnTo>
                    <a:pt x="8168639" y="11429"/>
                  </a:lnTo>
                  <a:lnTo>
                    <a:pt x="8163559" y="8889"/>
                  </a:lnTo>
                  <a:lnTo>
                    <a:pt x="8158480" y="7620"/>
                  </a:lnTo>
                  <a:lnTo>
                    <a:pt x="8153400" y="5079"/>
                  </a:lnTo>
                  <a:lnTo>
                    <a:pt x="8138159" y="1270"/>
                  </a:lnTo>
                  <a:close/>
                </a:path>
                <a:path w="8224520" h="615950">
                  <a:moveTo>
                    <a:pt x="8126730" y="0"/>
                  </a:moveTo>
                  <a:lnTo>
                    <a:pt x="96519" y="0"/>
                  </a:lnTo>
                  <a:lnTo>
                    <a:pt x="91439" y="1270"/>
                  </a:lnTo>
                  <a:lnTo>
                    <a:pt x="8133080" y="1270"/>
                  </a:lnTo>
                  <a:lnTo>
                    <a:pt x="8126730" y="0"/>
                  </a:lnTo>
                  <a:close/>
                </a:path>
              </a:pathLst>
            </a:custGeom>
            <a:solidFill>
              <a:srgbClr val="009900"/>
            </a:solidFill>
          </p:spPr>
          <p:txBody>
            <a:bodyPr wrap="square" lIns="0" tIns="0" rIns="0" bIns="0" rtlCol="0"/>
            <a:lstStyle/>
            <a:p/>
          </p:txBody>
        </p:sp>
        <p:sp>
          <p:nvSpPr>
            <p:cNvPr id="5" name="object 5"/>
            <p:cNvSpPr/>
            <p:nvPr/>
          </p:nvSpPr>
          <p:spPr>
            <a:xfrm>
              <a:off x="402590" y="71119"/>
              <a:ext cx="8224520" cy="615950"/>
            </a:xfrm>
            <a:custGeom>
              <a:avLst/>
              <a:gdLst/>
              <a:ahLst/>
              <a:cxnLst/>
              <a:rect l="l" t="t" r="r" b="b"/>
              <a:pathLst>
                <a:path w="8224520" h="615950">
                  <a:moveTo>
                    <a:pt x="0" y="102870"/>
                  </a:moveTo>
                  <a:lnTo>
                    <a:pt x="0" y="97789"/>
                  </a:lnTo>
                  <a:lnTo>
                    <a:pt x="0" y="91439"/>
                  </a:lnTo>
                  <a:lnTo>
                    <a:pt x="0" y="86359"/>
                  </a:lnTo>
                  <a:lnTo>
                    <a:pt x="1270" y="81279"/>
                  </a:lnTo>
                  <a:lnTo>
                    <a:pt x="2539" y="76200"/>
                  </a:lnTo>
                  <a:lnTo>
                    <a:pt x="5080" y="71120"/>
                  </a:lnTo>
                  <a:lnTo>
                    <a:pt x="6350" y="66039"/>
                  </a:lnTo>
                  <a:lnTo>
                    <a:pt x="8889" y="60959"/>
                  </a:lnTo>
                  <a:lnTo>
                    <a:pt x="10160" y="55879"/>
                  </a:lnTo>
                  <a:lnTo>
                    <a:pt x="12700" y="52070"/>
                  </a:lnTo>
                  <a:lnTo>
                    <a:pt x="16510" y="46989"/>
                  </a:lnTo>
                  <a:lnTo>
                    <a:pt x="19050" y="43179"/>
                  </a:lnTo>
                  <a:lnTo>
                    <a:pt x="21589" y="38100"/>
                  </a:lnTo>
                  <a:lnTo>
                    <a:pt x="25400" y="34289"/>
                  </a:lnTo>
                  <a:lnTo>
                    <a:pt x="29210" y="30479"/>
                  </a:lnTo>
                  <a:lnTo>
                    <a:pt x="33019" y="26670"/>
                  </a:lnTo>
                  <a:lnTo>
                    <a:pt x="36830" y="22859"/>
                  </a:lnTo>
                  <a:lnTo>
                    <a:pt x="41910" y="20320"/>
                  </a:lnTo>
                  <a:lnTo>
                    <a:pt x="45719" y="16509"/>
                  </a:lnTo>
                  <a:lnTo>
                    <a:pt x="50800" y="13970"/>
                  </a:lnTo>
                  <a:lnTo>
                    <a:pt x="55880" y="11429"/>
                  </a:lnTo>
                  <a:lnTo>
                    <a:pt x="59689" y="8889"/>
                  </a:lnTo>
                  <a:lnTo>
                    <a:pt x="64769" y="7620"/>
                  </a:lnTo>
                  <a:lnTo>
                    <a:pt x="69850" y="5079"/>
                  </a:lnTo>
                  <a:lnTo>
                    <a:pt x="74930" y="3809"/>
                  </a:lnTo>
                  <a:lnTo>
                    <a:pt x="80010" y="2539"/>
                  </a:lnTo>
                  <a:lnTo>
                    <a:pt x="86360" y="1270"/>
                  </a:lnTo>
                  <a:lnTo>
                    <a:pt x="91439" y="1270"/>
                  </a:lnTo>
                  <a:lnTo>
                    <a:pt x="96519" y="0"/>
                  </a:lnTo>
                  <a:lnTo>
                    <a:pt x="101600" y="0"/>
                  </a:lnTo>
                  <a:lnTo>
                    <a:pt x="8121650" y="0"/>
                  </a:lnTo>
                  <a:lnTo>
                    <a:pt x="8126730" y="0"/>
                  </a:lnTo>
                  <a:lnTo>
                    <a:pt x="8133080" y="1270"/>
                  </a:lnTo>
                  <a:lnTo>
                    <a:pt x="8138159" y="1270"/>
                  </a:lnTo>
                  <a:lnTo>
                    <a:pt x="8143239" y="2539"/>
                  </a:lnTo>
                  <a:lnTo>
                    <a:pt x="8148319" y="3809"/>
                  </a:lnTo>
                  <a:lnTo>
                    <a:pt x="8153400" y="5079"/>
                  </a:lnTo>
                  <a:lnTo>
                    <a:pt x="8158480" y="7620"/>
                  </a:lnTo>
                  <a:lnTo>
                    <a:pt x="8163559" y="8889"/>
                  </a:lnTo>
                  <a:lnTo>
                    <a:pt x="8168639" y="11429"/>
                  </a:lnTo>
                  <a:lnTo>
                    <a:pt x="8172450" y="13970"/>
                  </a:lnTo>
                  <a:lnTo>
                    <a:pt x="8177530" y="16509"/>
                  </a:lnTo>
                  <a:lnTo>
                    <a:pt x="8181339" y="20320"/>
                  </a:lnTo>
                  <a:lnTo>
                    <a:pt x="8186419" y="22859"/>
                  </a:lnTo>
                  <a:lnTo>
                    <a:pt x="8190230" y="26670"/>
                  </a:lnTo>
                  <a:lnTo>
                    <a:pt x="8194039" y="30479"/>
                  </a:lnTo>
                  <a:lnTo>
                    <a:pt x="8197850" y="34289"/>
                  </a:lnTo>
                  <a:lnTo>
                    <a:pt x="8201659" y="38100"/>
                  </a:lnTo>
                  <a:lnTo>
                    <a:pt x="8204200" y="43179"/>
                  </a:lnTo>
                  <a:lnTo>
                    <a:pt x="8208009" y="46989"/>
                  </a:lnTo>
                  <a:lnTo>
                    <a:pt x="8210550" y="52070"/>
                  </a:lnTo>
                  <a:lnTo>
                    <a:pt x="8213089" y="55879"/>
                  </a:lnTo>
                  <a:lnTo>
                    <a:pt x="8215630" y="60959"/>
                  </a:lnTo>
                  <a:lnTo>
                    <a:pt x="8216900" y="66039"/>
                  </a:lnTo>
                  <a:lnTo>
                    <a:pt x="8219439" y="71120"/>
                  </a:lnTo>
                  <a:lnTo>
                    <a:pt x="8220709" y="76200"/>
                  </a:lnTo>
                  <a:lnTo>
                    <a:pt x="8221980" y="81279"/>
                  </a:lnTo>
                  <a:lnTo>
                    <a:pt x="8223250" y="86359"/>
                  </a:lnTo>
                  <a:lnTo>
                    <a:pt x="8223250" y="91439"/>
                  </a:lnTo>
                  <a:lnTo>
                    <a:pt x="8224519" y="97789"/>
                  </a:lnTo>
                  <a:lnTo>
                    <a:pt x="8224519" y="102870"/>
                  </a:lnTo>
                  <a:lnTo>
                    <a:pt x="8224519" y="513079"/>
                  </a:lnTo>
                  <a:lnTo>
                    <a:pt x="8224519" y="518159"/>
                  </a:lnTo>
                  <a:lnTo>
                    <a:pt x="8223250" y="523239"/>
                  </a:lnTo>
                  <a:lnTo>
                    <a:pt x="8223250" y="528319"/>
                  </a:lnTo>
                  <a:lnTo>
                    <a:pt x="8221980" y="534669"/>
                  </a:lnTo>
                  <a:lnTo>
                    <a:pt x="8220709" y="538479"/>
                  </a:lnTo>
                  <a:lnTo>
                    <a:pt x="8219439" y="544829"/>
                  </a:lnTo>
                  <a:lnTo>
                    <a:pt x="8216900" y="549909"/>
                  </a:lnTo>
                  <a:lnTo>
                    <a:pt x="8215630" y="553719"/>
                  </a:lnTo>
                  <a:lnTo>
                    <a:pt x="8213089" y="558800"/>
                  </a:lnTo>
                  <a:lnTo>
                    <a:pt x="8210550" y="563879"/>
                  </a:lnTo>
                  <a:lnTo>
                    <a:pt x="8208009" y="567689"/>
                  </a:lnTo>
                  <a:lnTo>
                    <a:pt x="8204200" y="572769"/>
                  </a:lnTo>
                  <a:lnTo>
                    <a:pt x="8201659" y="576579"/>
                  </a:lnTo>
                  <a:lnTo>
                    <a:pt x="8197850" y="581659"/>
                  </a:lnTo>
                  <a:lnTo>
                    <a:pt x="8194039" y="584200"/>
                  </a:lnTo>
                  <a:lnTo>
                    <a:pt x="8190230" y="589279"/>
                  </a:lnTo>
                  <a:lnTo>
                    <a:pt x="8186419" y="591819"/>
                  </a:lnTo>
                  <a:lnTo>
                    <a:pt x="8181339" y="595629"/>
                  </a:lnTo>
                  <a:lnTo>
                    <a:pt x="8177530" y="598169"/>
                  </a:lnTo>
                  <a:lnTo>
                    <a:pt x="8173719" y="601979"/>
                  </a:lnTo>
                  <a:lnTo>
                    <a:pt x="8168639" y="603250"/>
                  </a:lnTo>
                  <a:lnTo>
                    <a:pt x="8163559" y="605789"/>
                  </a:lnTo>
                  <a:lnTo>
                    <a:pt x="8158480" y="608329"/>
                  </a:lnTo>
                  <a:lnTo>
                    <a:pt x="8153400" y="609600"/>
                  </a:lnTo>
                  <a:lnTo>
                    <a:pt x="8148319" y="610869"/>
                  </a:lnTo>
                  <a:lnTo>
                    <a:pt x="8143239" y="613409"/>
                  </a:lnTo>
                  <a:lnTo>
                    <a:pt x="8138159" y="613409"/>
                  </a:lnTo>
                  <a:lnTo>
                    <a:pt x="8133080" y="614679"/>
                  </a:lnTo>
                  <a:lnTo>
                    <a:pt x="8128000" y="614679"/>
                  </a:lnTo>
                  <a:lnTo>
                    <a:pt x="8121650" y="614679"/>
                  </a:lnTo>
                  <a:lnTo>
                    <a:pt x="101600" y="615950"/>
                  </a:lnTo>
                  <a:lnTo>
                    <a:pt x="101600" y="614679"/>
                  </a:lnTo>
                  <a:lnTo>
                    <a:pt x="96519" y="614679"/>
                  </a:lnTo>
                  <a:lnTo>
                    <a:pt x="91439" y="614679"/>
                  </a:lnTo>
                  <a:lnTo>
                    <a:pt x="86360" y="613409"/>
                  </a:lnTo>
                  <a:lnTo>
                    <a:pt x="80010" y="613409"/>
                  </a:lnTo>
                  <a:lnTo>
                    <a:pt x="74930" y="610869"/>
                  </a:lnTo>
                  <a:lnTo>
                    <a:pt x="69850" y="609600"/>
                  </a:lnTo>
                  <a:lnTo>
                    <a:pt x="64769" y="608329"/>
                  </a:lnTo>
                  <a:lnTo>
                    <a:pt x="60960" y="605789"/>
                  </a:lnTo>
                  <a:lnTo>
                    <a:pt x="55880" y="603250"/>
                  </a:lnTo>
                  <a:lnTo>
                    <a:pt x="50800" y="601979"/>
                  </a:lnTo>
                  <a:lnTo>
                    <a:pt x="45719" y="598169"/>
                  </a:lnTo>
                  <a:lnTo>
                    <a:pt x="41910" y="595629"/>
                  </a:lnTo>
                  <a:lnTo>
                    <a:pt x="38100" y="591819"/>
                  </a:lnTo>
                  <a:lnTo>
                    <a:pt x="33019" y="589279"/>
                  </a:lnTo>
                  <a:lnTo>
                    <a:pt x="29210" y="585469"/>
                  </a:lnTo>
                  <a:lnTo>
                    <a:pt x="25400" y="581659"/>
                  </a:lnTo>
                  <a:lnTo>
                    <a:pt x="22860" y="577850"/>
                  </a:lnTo>
                  <a:lnTo>
                    <a:pt x="19050" y="572769"/>
                  </a:lnTo>
                  <a:lnTo>
                    <a:pt x="16510" y="568959"/>
                  </a:lnTo>
                  <a:lnTo>
                    <a:pt x="12700" y="563879"/>
                  </a:lnTo>
                  <a:lnTo>
                    <a:pt x="10160" y="560069"/>
                  </a:lnTo>
                  <a:lnTo>
                    <a:pt x="8889" y="554989"/>
                  </a:lnTo>
                  <a:lnTo>
                    <a:pt x="6350" y="549909"/>
                  </a:lnTo>
                  <a:lnTo>
                    <a:pt x="5080" y="544829"/>
                  </a:lnTo>
                  <a:lnTo>
                    <a:pt x="2539" y="539750"/>
                  </a:lnTo>
                  <a:lnTo>
                    <a:pt x="1270" y="534669"/>
                  </a:lnTo>
                  <a:lnTo>
                    <a:pt x="1270" y="529589"/>
                  </a:lnTo>
                  <a:lnTo>
                    <a:pt x="0" y="524509"/>
                  </a:lnTo>
                  <a:lnTo>
                    <a:pt x="0" y="518159"/>
                  </a:lnTo>
                  <a:lnTo>
                    <a:pt x="0" y="513079"/>
                  </a:lnTo>
                  <a:lnTo>
                    <a:pt x="0" y="102870"/>
                  </a:lnTo>
                  <a:close/>
                </a:path>
              </a:pathLst>
            </a:custGeom>
            <a:ln w="25518">
              <a:solidFill>
                <a:srgbClr val="FFFFFF"/>
              </a:solidFill>
            </a:ln>
          </p:spPr>
          <p:txBody>
            <a:bodyPr wrap="square" lIns="0" tIns="0" rIns="0" bIns="0" rtlCol="0"/>
            <a:lstStyle/>
            <a:p/>
          </p:txBody>
        </p:sp>
        <p:sp>
          <p:nvSpPr>
            <p:cNvPr id="6" name="object 6"/>
            <p:cNvSpPr/>
            <p:nvPr/>
          </p:nvSpPr>
          <p:spPr>
            <a:xfrm>
              <a:off x="389826" y="58368"/>
              <a:ext cx="8250555" cy="641985"/>
            </a:xfrm>
            <a:custGeom>
              <a:avLst/>
              <a:gdLst/>
              <a:ahLst/>
              <a:cxnLst/>
              <a:rect l="l" t="t" r="r" b="b"/>
              <a:pathLst>
                <a:path w="8250555" h="64198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641985">
                  <a:moveTo>
                    <a:pt x="8250034" y="628700"/>
                  </a:moveTo>
                  <a:lnTo>
                    <a:pt x="8246300" y="619683"/>
                  </a:lnTo>
                  <a:lnTo>
                    <a:pt x="8237283" y="615950"/>
                  </a:lnTo>
                  <a:lnTo>
                    <a:pt x="8228254" y="619683"/>
                  </a:lnTo>
                  <a:lnTo>
                    <a:pt x="8224520" y="628700"/>
                  </a:lnTo>
                  <a:lnTo>
                    <a:pt x="8228254" y="637730"/>
                  </a:lnTo>
                  <a:lnTo>
                    <a:pt x="8237283" y="641464"/>
                  </a:lnTo>
                  <a:lnTo>
                    <a:pt x="8246300" y="637730"/>
                  </a:lnTo>
                  <a:lnTo>
                    <a:pt x="8250034" y="62870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2335530" y="111760"/>
            <a:ext cx="6258560" cy="504825"/>
          </a:xfrm>
          <a:prstGeom prst="rect">
            <a:avLst/>
          </a:prstGeom>
        </p:spPr>
        <p:txBody>
          <a:bodyPr vert="horz" wrap="square" lIns="0" tIns="12700" rIns="0" bIns="0" rtlCol="0">
            <a:spAutoFit/>
          </a:bodyPr>
          <a:lstStyle/>
          <a:p>
            <a:pPr marL="1270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85800" y="356870"/>
            <a:ext cx="7772400" cy="2857500"/>
          </a:xfrm>
          <a:custGeom>
            <a:avLst/>
            <a:gdLst/>
            <a:ahLst/>
            <a:cxnLst/>
            <a:rect l="l" t="t" r="r" b="b"/>
            <a:pathLst>
              <a:path w="7772400" h="2857500">
                <a:moveTo>
                  <a:pt x="7772400" y="0"/>
                </a:moveTo>
                <a:lnTo>
                  <a:pt x="0" y="0"/>
                </a:lnTo>
                <a:lnTo>
                  <a:pt x="0" y="2857500"/>
                </a:lnTo>
                <a:lnTo>
                  <a:pt x="3886200" y="2857500"/>
                </a:lnTo>
                <a:lnTo>
                  <a:pt x="7772400" y="2857500"/>
                </a:lnTo>
                <a:lnTo>
                  <a:pt x="7772400" y="0"/>
                </a:lnTo>
                <a:close/>
              </a:path>
            </a:pathLst>
          </a:custGeom>
          <a:solidFill>
            <a:srgbClr val="001F5F"/>
          </a:solidFill>
        </p:spPr>
        <p:txBody>
          <a:bodyPr wrap="square" lIns="0" tIns="0" rIns="0" bIns="0" rtlCol="0"/>
          <a:lstStyle/>
          <a:p/>
        </p:txBody>
      </p:sp>
      <p:sp>
        <p:nvSpPr>
          <p:cNvPr id="3" name="object 3"/>
          <p:cNvSpPr txBox="1"/>
          <p:nvPr/>
        </p:nvSpPr>
        <p:spPr>
          <a:xfrm>
            <a:off x="1052830" y="693420"/>
            <a:ext cx="6864350" cy="2119630"/>
          </a:xfrm>
          <a:prstGeom prst="rect">
            <a:avLst/>
          </a:prstGeom>
        </p:spPr>
        <p:txBody>
          <a:bodyPr vert="horz" wrap="square" lIns="0" tIns="62865" rIns="0" bIns="0" rtlCol="0">
            <a:spAutoFit/>
          </a:bodyPr>
          <a:lstStyle/>
          <a:p>
            <a:pPr marL="1217930" marR="5080" indent="-1205230">
              <a:lnSpc>
                <a:spcPct val="93000"/>
              </a:lnSpc>
              <a:spcBef>
                <a:spcPts val="495"/>
              </a:spcBef>
            </a:pPr>
            <a:r>
              <a:rPr sz="4800" b="1" u="sng" dirty="0">
                <a:solidFill>
                  <a:srgbClr val="FFFFFF"/>
                </a:solidFill>
                <a:uFill>
                  <a:solidFill>
                    <a:srgbClr val="FFFFFF"/>
                  </a:solidFill>
                </a:uFill>
                <a:latin typeface="Arial" panose="020B0604020202020204"/>
                <a:cs typeface="Arial" panose="020B0604020202020204"/>
              </a:rPr>
              <a:t>ΑΝΩΜΑΛΙΕΣ</a:t>
            </a:r>
            <a:r>
              <a:rPr sz="4800" b="1" u="sng" spc="-35" dirty="0">
                <a:solidFill>
                  <a:srgbClr val="FFFFFF"/>
                </a:solidFill>
                <a:uFill>
                  <a:solidFill>
                    <a:srgbClr val="FFFFFF"/>
                  </a:solidFill>
                </a:uFill>
                <a:latin typeface="Arial" panose="020B0604020202020204"/>
                <a:cs typeface="Arial" panose="020B0604020202020204"/>
              </a:rPr>
              <a:t> </a:t>
            </a:r>
            <a:r>
              <a:rPr sz="4800" b="1" u="sng" dirty="0">
                <a:solidFill>
                  <a:srgbClr val="FFFFFF"/>
                </a:solidFill>
                <a:uFill>
                  <a:solidFill>
                    <a:srgbClr val="FFFFFF"/>
                  </a:solidFill>
                </a:uFill>
                <a:latin typeface="Arial" panose="020B0604020202020204"/>
                <a:cs typeface="Arial" panose="020B0604020202020204"/>
              </a:rPr>
              <a:t>–</a:t>
            </a:r>
            <a:r>
              <a:rPr sz="4800" b="1" u="sng" spc="-20" dirty="0">
                <a:solidFill>
                  <a:srgbClr val="FFFFFF"/>
                </a:solidFill>
                <a:uFill>
                  <a:solidFill>
                    <a:srgbClr val="FFFFFF"/>
                  </a:solidFill>
                </a:uFill>
                <a:latin typeface="Arial" panose="020B0604020202020204"/>
                <a:cs typeface="Arial" panose="020B0604020202020204"/>
              </a:rPr>
              <a:t> </a:t>
            </a:r>
            <a:r>
              <a:rPr sz="4800" b="1" u="sng" spc="-10" dirty="0">
                <a:solidFill>
                  <a:srgbClr val="FFFFFF"/>
                </a:solidFill>
                <a:uFill>
                  <a:solidFill>
                    <a:srgbClr val="FFFFFF"/>
                  </a:solidFill>
                </a:uFill>
                <a:latin typeface="Arial" panose="020B0604020202020204"/>
                <a:cs typeface="Arial" panose="020B0604020202020204"/>
              </a:rPr>
              <a:t>ΒΛΑΒΕΣ</a:t>
            </a:r>
            <a:r>
              <a:rPr sz="4800" b="1" spc="-10" dirty="0">
                <a:solidFill>
                  <a:srgbClr val="FFFFFF"/>
                </a:solidFill>
                <a:latin typeface="Arial" panose="020B0604020202020204"/>
                <a:cs typeface="Arial" panose="020B0604020202020204"/>
              </a:rPr>
              <a:t> </a:t>
            </a:r>
            <a:r>
              <a:rPr sz="4800" b="1" u="sng" spc="-10" dirty="0">
                <a:solidFill>
                  <a:srgbClr val="FFFFFF"/>
                </a:solidFill>
                <a:uFill>
                  <a:solidFill>
                    <a:srgbClr val="FFFFFF"/>
                  </a:solidFill>
                </a:uFill>
                <a:latin typeface="Arial" panose="020B0604020202020204"/>
                <a:cs typeface="Arial" panose="020B0604020202020204"/>
              </a:rPr>
              <a:t>ΑΝΤΙΜΕΤΩΠΙΣΗ</a:t>
            </a:r>
            <a:r>
              <a:rPr sz="4800" b="1" spc="-10" dirty="0">
                <a:solidFill>
                  <a:srgbClr val="FFFFFF"/>
                </a:solidFill>
                <a:latin typeface="Arial" panose="020B0604020202020204"/>
                <a:cs typeface="Arial" panose="020B0604020202020204"/>
              </a:rPr>
              <a:t> </a:t>
            </a:r>
            <a:r>
              <a:rPr sz="4800" b="1" u="sng" spc="-10" dirty="0">
                <a:solidFill>
                  <a:srgbClr val="FFFFFF"/>
                </a:solidFill>
                <a:uFill>
                  <a:solidFill>
                    <a:srgbClr val="FFFFFF"/>
                  </a:solidFill>
                </a:uFill>
                <a:latin typeface="Arial" panose="020B0604020202020204"/>
                <a:cs typeface="Arial" panose="020B0604020202020204"/>
              </a:rPr>
              <a:t>ΕΠΙΘΕΩΡΗΣΕΙΣ</a:t>
            </a:r>
            <a:endParaRPr sz="4800">
              <a:latin typeface="Arial" panose="020B0604020202020204"/>
              <a:cs typeface="Arial" panose="020B0604020202020204"/>
            </a:endParaRPr>
          </a:p>
        </p:txBody>
      </p:sp>
      <p:sp>
        <p:nvSpPr>
          <p:cNvPr id="4" name="object 4"/>
          <p:cNvSpPr/>
          <p:nvPr/>
        </p:nvSpPr>
        <p:spPr>
          <a:xfrm>
            <a:off x="642619" y="3429000"/>
            <a:ext cx="7857490" cy="3072130"/>
          </a:xfrm>
          <a:custGeom>
            <a:avLst/>
            <a:gdLst/>
            <a:ahLst/>
            <a:cxnLst/>
            <a:rect l="l" t="t" r="r" b="b"/>
            <a:pathLst>
              <a:path w="7857490" h="3072129">
                <a:moveTo>
                  <a:pt x="7857489" y="0"/>
                </a:moveTo>
                <a:lnTo>
                  <a:pt x="0" y="0"/>
                </a:lnTo>
                <a:lnTo>
                  <a:pt x="0" y="3072130"/>
                </a:lnTo>
                <a:lnTo>
                  <a:pt x="3929379" y="3072130"/>
                </a:lnTo>
                <a:lnTo>
                  <a:pt x="7857489" y="3072130"/>
                </a:lnTo>
                <a:lnTo>
                  <a:pt x="7857489" y="0"/>
                </a:lnTo>
                <a:close/>
              </a:path>
            </a:pathLst>
          </a:custGeom>
          <a:solidFill>
            <a:srgbClr val="FF0000"/>
          </a:solidFill>
        </p:spPr>
        <p:txBody>
          <a:bodyPr wrap="square" lIns="0" tIns="0" rIns="0" bIns="0" rtlCol="0"/>
          <a:lstStyle/>
          <a:p/>
        </p:txBody>
      </p:sp>
      <p:sp>
        <p:nvSpPr>
          <p:cNvPr id="5" name="object 5"/>
          <p:cNvSpPr txBox="1"/>
          <p:nvPr/>
        </p:nvSpPr>
        <p:spPr>
          <a:xfrm>
            <a:off x="3958590" y="3754120"/>
            <a:ext cx="1228090" cy="2619375"/>
          </a:xfrm>
          <a:prstGeom prst="rect">
            <a:avLst/>
          </a:prstGeom>
        </p:spPr>
        <p:txBody>
          <a:bodyPr vert="horz" wrap="square" lIns="0" tIns="15240" rIns="0" bIns="0" rtlCol="0">
            <a:spAutoFit/>
          </a:bodyPr>
          <a:lstStyle/>
          <a:p>
            <a:pPr marL="12700">
              <a:lnSpc>
                <a:spcPct val="100000"/>
              </a:lnSpc>
              <a:spcBef>
                <a:spcPts val="120"/>
              </a:spcBef>
            </a:pPr>
            <a:r>
              <a:rPr sz="17000" b="1" spc="10" dirty="0">
                <a:solidFill>
                  <a:srgbClr val="FFFFFF"/>
                </a:solidFill>
                <a:latin typeface="Arial" panose="020B0604020202020204"/>
                <a:cs typeface="Arial" panose="020B0604020202020204"/>
              </a:rPr>
              <a:t>4</a:t>
            </a:r>
            <a:endParaRPr sz="17000">
              <a:latin typeface="Arial" panose="020B0604020202020204"/>
              <a:cs typeface="Arial" panose="020B0604020202020204"/>
            </a:endParaRPr>
          </a:p>
        </p:txBody>
      </p:sp>
      <p:sp>
        <p:nvSpPr>
          <p:cNvPr id="6" name="object 6"/>
          <p:cNvSpPr/>
          <p:nvPr/>
        </p:nvSpPr>
        <p:spPr>
          <a:xfrm>
            <a:off x="3971290" y="6043929"/>
            <a:ext cx="1201420" cy="114300"/>
          </a:xfrm>
          <a:custGeom>
            <a:avLst/>
            <a:gdLst/>
            <a:ahLst/>
            <a:cxnLst/>
            <a:rect l="l" t="t" r="r" b="b"/>
            <a:pathLst>
              <a:path w="1201420" h="114300">
                <a:moveTo>
                  <a:pt x="0" y="114300"/>
                </a:moveTo>
                <a:lnTo>
                  <a:pt x="1201420" y="114300"/>
                </a:lnTo>
                <a:lnTo>
                  <a:pt x="1201420" y="0"/>
                </a:lnTo>
                <a:lnTo>
                  <a:pt x="0" y="0"/>
                </a:lnTo>
                <a:lnTo>
                  <a:pt x="0" y="114300"/>
                </a:lnTo>
                <a:close/>
              </a:path>
            </a:pathLst>
          </a:custGeom>
          <a:solidFill>
            <a:srgbClr val="FFFFFF"/>
          </a:solidFill>
        </p:spPr>
        <p:txBody>
          <a:bodyPr wrap="square" lIns="0" tIns="0" rIns="0" bIns="0" rtlCol="0"/>
          <a:lstStyle/>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357120"/>
            <a:ext cx="8500110" cy="2286000"/>
            <a:chOff x="285750" y="2357120"/>
            <a:chExt cx="8500110" cy="2286000"/>
          </a:xfrm>
        </p:grpSpPr>
        <p:pic>
          <p:nvPicPr>
            <p:cNvPr id="3" name="object 3"/>
            <p:cNvPicPr/>
            <p:nvPr/>
          </p:nvPicPr>
          <p:blipFill>
            <a:blip r:embed="rId1" cstate="print"/>
            <a:stretch>
              <a:fillRect/>
            </a:stretch>
          </p:blipFill>
          <p:spPr>
            <a:xfrm>
              <a:off x="285750" y="2357120"/>
              <a:ext cx="8500110" cy="1560829"/>
            </a:xfrm>
            <a:prstGeom prst="rect">
              <a:avLst/>
            </a:prstGeom>
          </p:spPr>
        </p:pic>
        <p:pic>
          <p:nvPicPr>
            <p:cNvPr id="4" name="object 4"/>
            <p:cNvPicPr/>
            <p:nvPr/>
          </p:nvPicPr>
          <p:blipFill>
            <a:blip r:embed="rId2" cstate="print"/>
            <a:stretch>
              <a:fillRect/>
            </a:stretch>
          </p:blipFill>
          <p:spPr>
            <a:xfrm>
              <a:off x="285750" y="3916680"/>
              <a:ext cx="8500110" cy="726440"/>
            </a:xfrm>
            <a:prstGeom prst="rect">
              <a:avLst/>
            </a:prstGeom>
          </p:spPr>
        </p:pic>
      </p:grpSp>
      <p:sp>
        <p:nvSpPr>
          <p:cNvPr id="5" name="object 5"/>
          <p:cNvSpPr txBox="1">
            <a:spLocks noGrp="1"/>
          </p:cNvSpPr>
          <p:nvPr>
            <p:ph type="title"/>
          </p:nvPr>
        </p:nvSpPr>
        <p:spPr>
          <a:xfrm>
            <a:off x="1455419" y="2481579"/>
            <a:ext cx="6158865" cy="2044149"/>
          </a:xfrm>
          <a:prstGeom prst="rect">
            <a:avLst/>
          </a:prstGeom>
        </p:spPr>
        <p:txBody>
          <a:bodyPr vert="horz" wrap="square" lIns="0" tIns="12700" rIns="0" bIns="0" rtlCol="0">
            <a:spAutoFit/>
          </a:bodyPr>
          <a:lstStyle/>
          <a:p>
            <a:pPr marL="12700" marR="5080" indent="709930" algn="ctr">
              <a:lnSpc>
                <a:spcPct val="100000"/>
              </a:lnSpc>
              <a:spcBef>
                <a:spcPts val="100"/>
              </a:spcBef>
            </a:pPr>
            <a:r>
              <a:rPr sz="6600" u="sng" spc="-10">
                <a:solidFill>
                  <a:srgbClr val="FFFFFF"/>
                </a:solidFill>
                <a:uFill>
                  <a:solidFill>
                    <a:srgbClr val="FFFFFF"/>
                  </a:solidFill>
                </a:uFill>
              </a:rPr>
              <a:t>ΚΕΦΑΛΑΙΟ</a:t>
            </a:r>
            <a:r>
              <a:rPr sz="6600" u="none" spc="-10">
                <a:solidFill>
                  <a:srgbClr val="FFFFFF"/>
                </a:solidFill>
              </a:rPr>
              <a:t> </a:t>
            </a:r>
            <a:r>
              <a:rPr lang="el-GR" sz="6600" spc="55" dirty="0" smtClean="0">
                <a:solidFill>
                  <a:srgbClr val="FFFFFF"/>
                </a:solidFill>
                <a:uFill>
                  <a:solidFill>
                    <a:srgbClr val="FFFFFF"/>
                  </a:solidFill>
                </a:uFill>
              </a:rPr>
              <a:t>ΤΕΤΑΡΤΟ</a:t>
            </a:r>
            <a:endParaRPr sz="6600"/>
          </a:p>
        </p:txBody>
      </p:sp>
    </p:spTree>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29259" y="81279"/>
            <a:ext cx="8285480" cy="369332"/>
          </a:xfrm>
        </p:spPr>
        <p:txBody>
          <a:bodyPr/>
          <a:lstStyle/>
          <a:p>
            <a:pPr algn="ctr"/>
            <a:r>
              <a:rPr lang="el-GR" sz="2400" dirty="0" smtClean="0">
                <a:solidFill>
                  <a:srgbClr val="0070C0"/>
                </a:solidFill>
              </a:rPr>
              <a:t>ΑΝΩΜΑΛΙΕΣ-ΒΛΑΒΕΣ-ΑΝΤΙΜΕΤΩΠΙΣΗ-ΕΠΙΘΕΩΡΗΣΕΙΣ</a:t>
            </a:r>
            <a:endParaRPr lang="el-GR" sz="2400" dirty="0">
              <a:solidFill>
                <a:srgbClr val="0070C0"/>
              </a:solidFill>
            </a:endParaRPr>
          </a:p>
        </p:txBody>
      </p:sp>
      <p:sp>
        <p:nvSpPr>
          <p:cNvPr id="3" name="2 - Θέση κειμένου"/>
          <p:cNvSpPr>
            <a:spLocks noGrp="1"/>
          </p:cNvSpPr>
          <p:nvPr>
            <p:ph type="body" idx="1"/>
          </p:nvPr>
        </p:nvSpPr>
        <p:spPr>
          <a:xfrm>
            <a:off x="214282" y="1071546"/>
            <a:ext cx="8929718" cy="4401837"/>
          </a:xfrm>
        </p:spPr>
        <p:txBody>
          <a:bodyPr/>
          <a:lstStyle/>
          <a:p>
            <a:pPr algn="l"/>
            <a:r>
              <a:rPr lang="el-GR" sz="1600" b="0" dirty="0" smtClean="0">
                <a:latin typeface="Arial Black" panose="020B0A04020102020204" pitchFamily="34" charset="0"/>
              </a:rPr>
              <a:t> 4.1. Κατά την εκκίνηση.</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4.2. Στο σύστημα αέρα εκκίνησης και καυσίμου.</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4.3. Ανωμαλίες καύσης, κτύποι στον κύλινδρο.</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4.4. Πτώση στροφών, αστάθεια στροφών.</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4.5. Κράτηση της μηχανής από μόνη της.</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4.6. </a:t>
            </a:r>
            <a:r>
              <a:rPr lang="el-GR" sz="1600" b="0" dirty="0" err="1" smtClean="0">
                <a:latin typeface="Arial Black" panose="020B0A04020102020204" pitchFamily="34" charset="0"/>
              </a:rPr>
              <a:t>Εξανθρακώματα</a:t>
            </a:r>
            <a:r>
              <a:rPr lang="el-GR" sz="1600" b="0" dirty="0" smtClean="0">
                <a:latin typeface="Arial Black" panose="020B0A04020102020204" pitchFamily="34" charset="0"/>
              </a:rPr>
              <a:t> στις μηχανές, αίτια και αντιμετώπιση.</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4.7. Θερμάνσεις εμβόλων, πωμάτων, τριβέων, σωλήνων αέρα εκκίνησης, βλάβη</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των εξαρτημάτων αυτών και των βαλβίδων πώματος.</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4.8. Ανωμαλίες στο σύστημα λίπανσης.</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 4.9. Χαμηλή ή μηδενική πίεση.</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4.10.Υψηλές θερμοκρασίες.</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4.11. Μη κανονική λίπανση κυλίνδρου.</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4.12. Αυξημένη κατανάλωση λαδιού.</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4.13. Συνέπειες-αντιμετώπιση των παραπάνω ανωμαλιών.</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4.14. Ανωμαλίες στο σύστημα ψύξης.</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4.15. Αύξηση θερμοκρασίας ενός ή όλων των κυλίνδρων.</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4.16. Διακύμανση στάθμης δοχείου διαστολής, διαρροή ψυγείου κλπ.  </a:t>
            </a:r>
            <a:endParaRPr lang="el-GR" sz="1600" b="0" dirty="0" smtClean="0">
              <a:latin typeface="Arial Black" panose="020B0A04020102020204" pitchFamily="34" charset="0"/>
            </a:endParaRPr>
          </a:p>
          <a:p>
            <a:pPr algn="l"/>
            <a:r>
              <a:rPr lang="el-GR" sz="1600" b="0" dirty="0" smtClean="0">
                <a:latin typeface="Arial Black" panose="020B0A04020102020204" pitchFamily="34" charset="0"/>
              </a:rPr>
              <a:t>4.17. Ανωμαλίες στο σύστημα πετρελαίου, εντός και εκτός της μηχανής. </a:t>
            </a:r>
            <a:endParaRPr lang="el-GR" sz="1600" b="0" dirty="0">
              <a:latin typeface="Arial Black" panose="020B0A04020102020204" pitchFamily="34" charset="0"/>
            </a:endParaRPr>
          </a:p>
        </p:txBody>
      </p:sp>
    </p:spTree>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19529"/>
            <a:ext cx="8223250" cy="4908550"/>
          </a:xfrm>
          <a:prstGeom prst="rect">
            <a:avLst/>
          </a:prstGeom>
        </p:spPr>
        <p:txBody>
          <a:bodyPr vert="horz" wrap="square" lIns="0" tIns="12065" rIns="0" bIns="0" rtlCol="0">
            <a:spAutoFit/>
          </a:bodyPr>
          <a:lstStyle/>
          <a:p>
            <a:pPr marL="12700" marR="161925">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ΘΑ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ΑΝΑΛΥΘΟΥΝ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ΣΥΝΗΘΕΣΤΕΡΕΣ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ΚΑΙ</a:t>
            </a:r>
            <a:r>
              <a:rPr sz="2000" spc="-10">
                <a:latin typeface="Arial Black" panose="020B0A04020102020204"/>
                <a:cs typeface="Arial Black" panose="020B0A04020102020204"/>
              </a:rPr>
              <a:t> </a:t>
            </a:r>
            <a:endParaRPr lang="el-GR" sz="2000" spc="-10" dirty="0" smtClean="0">
              <a:latin typeface="Arial Black" panose="020B0A04020102020204"/>
              <a:cs typeface="Arial Black" panose="020B0A04020102020204"/>
            </a:endParaRPr>
          </a:p>
          <a:p>
            <a:pPr marL="12700" marR="161925">
              <a:lnSpc>
                <a:spcPct val="100000"/>
              </a:lnSpc>
              <a:spcBef>
                <a:spcPts val="95"/>
              </a:spcBef>
              <a:buClr>
                <a:srgbClr val="FF0000"/>
              </a:buClr>
              <a:buSzPct val="95000"/>
              <a:tabLst>
                <a:tab pos="239395" algn="l"/>
              </a:tabLst>
            </a:pPr>
            <a:r>
              <a:rPr sz="2000" spc="-20" smtClean="0">
                <a:latin typeface="Arial Black" panose="020B0A04020102020204"/>
                <a:cs typeface="Arial Black" panose="020B0A04020102020204"/>
              </a:rPr>
              <a:t>ΑΝΩ</a:t>
            </a:r>
            <a:r>
              <a:rPr sz="2000" smtClean="0">
                <a:latin typeface="Arial Black" panose="020B0A04020102020204"/>
                <a:cs typeface="Arial Black" panose="020B0A04020102020204"/>
              </a:rPr>
              <a:t>ΜΑΛΙΕΣ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ΟΠΟΙΕΣ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ΓΕΝΙΚΑ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ΚΟΙΝΕΣ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ΟΛΕΣ</a:t>
            </a:r>
            <a:r>
              <a:rPr sz="2000" spc="-15">
                <a:latin typeface="Arial Black" panose="020B0A04020102020204"/>
                <a:cs typeface="Arial Black" panose="020B0A04020102020204"/>
              </a:rPr>
              <a:t> </a:t>
            </a:r>
            <a:r>
              <a:rPr sz="2000" spc="-20" smtClean="0">
                <a:latin typeface="Arial Black" panose="020B0A04020102020204"/>
                <a:cs typeface="Arial Black" panose="020B0A04020102020204"/>
              </a:rPr>
              <a:t>ΣΧΕ</a:t>
            </a:r>
            <a:r>
              <a:rPr sz="2000" smtClean="0">
                <a:latin typeface="Arial Black" panose="020B0A04020102020204"/>
                <a:cs typeface="Arial Black" panose="020B0A04020102020204"/>
              </a:rPr>
              <a:t>ΔΟΝ</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ΤΙΣ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ΜΕΓΑΛΕΣ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ΠΕΤΡΕΛΑΙΟΜΗΧΑΝΕΣ</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ΙΔΙΑΣ</a:t>
            </a:r>
            <a:r>
              <a:rPr sz="2000" spc="-20">
                <a:latin typeface="Arial Black" panose="020B0A04020102020204"/>
                <a:cs typeface="Arial Black" panose="020B0A04020102020204"/>
              </a:rPr>
              <a:t> </a:t>
            </a:r>
            <a:r>
              <a:rPr sz="2000" spc="-10" smtClean="0">
                <a:latin typeface="Arial Black" panose="020B0A04020102020204"/>
                <a:cs typeface="Arial Black" panose="020B0A04020102020204"/>
              </a:rPr>
              <a:t>ΚΑΤΗΓΟ</a:t>
            </a:r>
            <a:r>
              <a:rPr sz="2000" smtClean="0">
                <a:latin typeface="Arial Black" panose="020B0A04020102020204"/>
                <a:cs typeface="Arial Black" panose="020B0A04020102020204"/>
              </a:rPr>
              <a:t>ΡΙΑΣ</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a:t>
            </a:r>
            <a:r>
              <a:rPr sz="2000">
                <a:latin typeface="Arial Black" panose="020B0A04020102020204"/>
                <a:cs typeface="Arial Black" panose="020B0A04020102020204"/>
              </a:rPr>
              <a:t>ΔΙΧΡΟΝΕΣ</a:t>
            </a:r>
            <a:r>
              <a:rPr sz="2000" spc="-20">
                <a:latin typeface="Arial Black" panose="020B0A04020102020204"/>
                <a:cs typeface="Arial Black" panose="020B0A04020102020204"/>
              </a:rPr>
              <a:t> </a:t>
            </a:r>
            <a:r>
              <a:rPr lang="el-GR" sz="2000" spc="-20" dirty="0">
                <a:latin typeface="Arial Black" panose="020B0A04020102020204"/>
                <a:cs typeface="Arial Black" panose="020B0A04020102020204"/>
              </a:rPr>
              <a:t>Ή</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ΤΕΤΡΑΧΡΟΝΕΣ</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57785">
              <a:lnSpc>
                <a:spcPct val="100000"/>
              </a:lnSpc>
              <a:spcBef>
                <a:spcPts val="5"/>
              </a:spcBef>
              <a:buClr>
                <a:srgbClr val="FF0000"/>
              </a:buClr>
              <a:buSzPct val="95000"/>
              <a:buFont typeface="Wingdings" panose="05000000000000000000"/>
              <a:buChar char=""/>
              <a:tabLst>
                <a:tab pos="325120" algn="l"/>
              </a:tabLst>
            </a:pPr>
            <a:r>
              <a:rPr sz="2000" dirty="0">
                <a:latin typeface="Arial Black" panose="020B0A04020102020204"/>
                <a:cs typeface="Arial Black" panose="020B0A04020102020204"/>
              </a:rPr>
              <a:t>ΟΙ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ΘΑ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ΚΑΤΗΓΟΡΙΟΠΟΙΗΘΟΥΝ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ΑΝΑΛΟΓΑ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ΤΟ </a:t>
            </a:r>
            <a:r>
              <a:rPr sz="2000" dirty="0">
                <a:latin typeface="Arial Black" panose="020B0A04020102020204"/>
                <a:cs typeface="Arial Black" panose="020B0A04020102020204"/>
              </a:rPr>
              <a:t>ΣΥΣΤΗΜΑ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ΟΠΟΙΟ</a:t>
            </a:r>
            <a:r>
              <a:rPr sz="2000" spc="-10" dirty="0">
                <a:latin typeface="Arial Black" panose="020B0A04020102020204"/>
                <a:cs typeface="Arial Black" panose="020B0A04020102020204"/>
              </a:rPr>
              <a:t> ΕΜΦΑΝΙΖΟΝΤΑΙ.</a:t>
            </a:r>
            <a:endParaRPr sz="2000">
              <a:latin typeface="Arial Black" panose="020B0A04020102020204"/>
              <a:cs typeface="Arial Black" panose="020B0A04020102020204"/>
            </a:endParaRPr>
          </a:p>
          <a:p>
            <a:pPr>
              <a:lnSpc>
                <a:spcPct val="100000"/>
              </a:lnSpc>
              <a:spcBef>
                <a:spcPts val="30"/>
              </a:spcBef>
              <a:buClr>
                <a:srgbClr val="FF0000"/>
              </a:buClr>
              <a:buFont typeface="Wingdings" panose="05000000000000000000"/>
              <a:buChar char=""/>
            </a:pPr>
            <a:endParaRPr sz="2250">
              <a:latin typeface="Arial Black" panose="020B0A04020102020204"/>
              <a:cs typeface="Arial Black" panose="020B0A04020102020204"/>
            </a:endParaRPr>
          </a:p>
          <a:p>
            <a:pPr marL="12700" marR="5080">
              <a:lnSpc>
                <a:spcPct val="100000"/>
              </a:lnSpc>
              <a:spcBef>
                <a:spcPts val="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ΚΑΤΑΣΚΕΥΑΣΤΕΣ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ΜΕΤΑΦΕΡΟΥΝ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ΣΤΟΥΣ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ΜΗΧΑΝΙ- </a:t>
            </a:r>
            <a:r>
              <a:rPr sz="2000" dirty="0">
                <a:latin typeface="Arial Black" panose="020B0A04020102020204"/>
                <a:cs typeface="Arial Black" panose="020B0A04020102020204"/>
              </a:rPr>
              <a:t>ΚΟΥΣ-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ΧΡΗΣΤΕΣ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ΜΗΧΑΝΩΝ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ΜΕΓΑΛΟ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ΜΕΡΟΣ</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dirty="0">
                <a:latin typeface="Arial Black" panose="020B0A04020102020204"/>
                <a:cs typeface="Arial Black" panose="020B0A04020102020204"/>
              </a:rPr>
              <a:t>ΕΜΠΕΙΡΙΑΣ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ΑΠΟΚΤΗΣΑΝ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ΚΑΤΑ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5" dirty="0">
                <a:latin typeface="Arial Black" panose="020B0A04020102020204"/>
                <a:cs typeface="Arial Black" panose="020B0A04020102020204"/>
              </a:rPr>
              <a:t> </a:t>
            </a:r>
            <a:r>
              <a:rPr sz="2000">
                <a:latin typeface="Arial Black" panose="020B0A04020102020204"/>
                <a:cs typeface="Arial Black" panose="020B0A04020102020204"/>
              </a:rPr>
              <a:t>ΣΤΑΔΙΑ</a:t>
            </a:r>
            <a:r>
              <a:rPr sz="2000" spc="-15">
                <a:latin typeface="Arial Black" panose="020B0A04020102020204"/>
                <a:cs typeface="Arial Black" panose="020B0A04020102020204"/>
              </a:rPr>
              <a:t> </a:t>
            </a:r>
            <a:endParaRPr lang="el-GR" sz="2000" spc="-15" dirty="0" smtClean="0">
              <a:latin typeface="Arial Black" panose="020B0A04020102020204"/>
              <a:cs typeface="Arial Black" panose="020B0A04020102020204"/>
            </a:endParaRPr>
          </a:p>
          <a:p>
            <a:pPr marL="12700" marR="5080">
              <a:lnSpc>
                <a:spcPct val="100000"/>
              </a:lnSpc>
              <a:spcBef>
                <a:spcPts val="5"/>
              </a:spcBef>
              <a:buClr>
                <a:srgbClr val="FF0000"/>
              </a:buClr>
              <a:buSzPct val="95000"/>
              <a:tabLst>
                <a:tab pos="239395" algn="l"/>
              </a:tabLst>
            </a:pPr>
            <a:r>
              <a:rPr sz="2000" spc="-25" smtClean="0">
                <a:latin typeface="Arial Black" panose="020B0A04020102020204"/>
                <a:cs typeface="Arial Black" panose="020B0A04020102020204"/>
              </a:rPr>
              <a:t>ΤΗΣ </a:t>
            </a:r>
            <a:r>
              <a:rPr sz="2000" dirty="0">
                <a:latin typeface="Arial Black" panose="020B0A04020102020204"/>
                <a:cs typeface="Arial Black" panose="020B0A04020102020204"/>
              </a:rPr>
              <a:t>ΜΕΛΕΤΗΣ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ΚΑΤΑΣΚΕΥΗΣ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0" dirty="0">
                <a:latin typeface="Arial Black" panose="020B0A04020102020204"/>
                <a:cs typeface="Arial Black" panose="020B0A04020102020204"/>
              </a:rPr>
              <a:t> ΜΗΧΑΝΩΝ.</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154940">
              <a:lnSpc>
                <a:spcPct val="100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ΓΝΩΣΗ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ΑΥΤΗ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ΜΕΤΑΦΕΡΕΤΑΙ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ΜΕΣΩ</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0" dirty="0">
                <a:latin typeface="Arial Black" panose="020B0A04020102020204"/>
                <a:cs typeface="Arial Black" panose="020B0A04020102020204"/>
              </a:rPr>
              <a:t> ΕΓΧΕΙΡΙΔΙΩΝ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ΜΗΧΑΝΗΣ.</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78860">
              <a:lnSpc>
                <a:spcPct val="100000"/>
              </a:lnSpc>
              <a:spcBef>
                <a:spcPts val="100"/>
              </a:spcBef>
            </a:pPr>
            <a:r>
              <a:rPr sz="2400" u="sng" spc="-10" dirty="0">
                <a:solidFill>
                  <a:srgbClr val="FFFFFF"/>
                </a:solidFill>
                <a:uFill>
                  <a:solidFill>
                    <a:srgbClr val="FFFFFF"/>
                  </a:solidFill>
                </a:uFill>
              </a:rPr>
              <a:t>ΓΕΝΙΚΑ</a:t>
            </a:r>
            <a:endParaRPr sz="2400"/>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19529"/>
            <a:ext cx="8332470" cy="1856739"/>
          </a:xfrm>
          <a:prstGeom prst="rect">
            <a:avLst/>
          </a:prstGeom>
        </p:spPr>
        <p:txBody>
          <a:bodyPr vert="horz" wrap="square" lIns="0" tIns="12065" rIns="0" bIns="0" rtlCol="0">
            <a:spAutoFit/>
          </a:bodyPr>
          <a:lstStyle/>
          <a:p>
            <a:pPr marL="12700" marR="5080">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ΕΠΙΣΗΣ</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ΥΠΑΡΧΟΥΝ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ΔΙΑΘΕΣΙΜΑ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ΔΕΔΟΜΕΝΑ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ΤΟ </a:t>
            </a:r>
            <a:r>
              <a:rPr sz="2000" dirty="0">
                <a:latin typeface="Arial Black" panose="020B0A04020102020204"/>
                <a:cs typeface="Arial Black" panose="020B0A04020102020204"/>
              </a:rPr>
              <a:t>ΣΥΝΟΛΟ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ΑΝΩΜΑΛΙΩΝ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ΒΛΑΒΩΝ,</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ΠΟΥ </a:t>
            </a:r>
            <a:r>
              <a:rPr sz="2000">
                <a:latin typeface="Arial Black" panose="020B0A04020102020204"/>
                <a:cs typeface="Arial Black" panose="020B0A04020102020204"/>
              </a:rPr>
              <a:t>ΑΝΤΙΜΕΤΩΠΙΣΤΗΚΑΝ</a:t>
            </a:r>
            <a:r>
              <a:rPr sz="2000" spc="-30">
                <a:latin typeface="Arial Black" panose="020B0A04020102020204"/>
                <a:cs typeface="Arial Black" panose="020B0A04020102020204"/>
              </a:rPr>
              <a:t> </a:t>
            </a:r>
            <a:r>
              <a:rPr lang="el-GR" sz="2000" spc="-30" dirty="0" smtClean="0">
                <a:latin typeface="Arial Black" panose="020B0A04020102020204"/>
                <a:cs typeface="Arial Black" panose="020B0A04020102020204"/>
              </a:rPr>
              <a:t>ΣΕ</a:t>
            </a:r>
            <a:r>
              <a:rPr sz="2000" spc="-15" smtClean="0">
                <a:latin typeface="Arial Black" panose="020B0A04020102020204"/>
                <a:cs typeface="Arial Black" panose="020B0A04020102020204"/>
              </a:rPr>
              <a:t> </a:t>
            </a:r>
            <a:r>
              <a:rPr sz="2000" dirty="0">
                <a:latin typeface="Arial Black" panose="020B0A04020102020204"/>
                <a:cs typeface="Arial Black" panose="020B0A04020102020204"/>
              </a:rPr>
              <a:t>ΟΛΟ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ΧΡΟΝΙΚΟ</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ΔΙΑΣΤΗΜΑ </a:t>
            </a:r>
            <a:r>
              <a:rPr sz="2000" dirty="0">
                <a:latin typeface="Arial Black" panose="020B0A04020102020204"/>
                <a:cs typeface="Arial Black" panose="020B0A04020102020204"/>
              </a:rPr>
              <a:t>ΟΠΟΥ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ΜΗΧΑΝΕΣ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ΛΕΙΤΟΥΡΓΟΥΣΑΝ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ΔΙΑΦΟΡΑ</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ΠΛΟΙΑ </a:t>
            </a:r>
            <a:r>
              <a:rPr sz="2000" dirty="0">
                <a:latin typeface="Arial Black" panose="020B0A04020102020204"/>
                <a:cs typeface="Arial Black" panose="020B0A04020102020204"/>
              </a:rPr>
              <a:t>ΑΝΑ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ΚΟΣΜΟ,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ΠΑΡΕΧΟΥΝ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ΟΔΗΓΙΕΣ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ΤΡΟΠΟ </a:t>
            </a:r>
            <a:r>
              <a:rPr sz="2000" dirty="0">
                <a:latin typeface="Arial Black" panose="020B0A04020102020204"/>
                <a:cs typeface="Arial Black" panose="020B0A04020102020204"/>
              </a:rPr>
              <a:t>ΑΝΤΙΜΕΤΩΠΙΣΗΣ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ΑΠΟΚΑΤΑΣΤΑΣΗΣ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ΒΛΑΒΩΝ.</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78860">
              <a:lnSpc>
                <a:spcPct val="100000"/>
              </a:lnSpc>
              <a:spcBef>
                <a:spcPts val="100"/>
              </a:spcBef>
            </a:pPr>
            <a:r>
              <a:rPr sz="2400" u="sng" spc="-10" dirty="0">
                <a:solidFill>
                  <a:srgbClr val="FFFFFF"/>
                </a:solidFill>
                <a:uFill>
                  <a:solidFill>
                    <a:srgbClr val="FFFFFF"/>
                  </a:solidFill>
                </a:uFill>
              </a:rPr>
              <a:t>ΓΕΝΙΚΑ</a:t>
            </a:r>
            <a:endParaRPr sz="2400"/>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57158" y="1285860"/>
            <a:ext cx="8501092" cy="528639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6FBF"/>
          </a:solidFill>
        </p:spPr>
        <p:txBody>
          <a:bodyPr wrap="square" lIns="0" tIns="0" rIns="0" bIns="0" rtlCol="0"/>
          <a:lstStyle/>
          <a:p/>
        </p:txBody>
      </p:sp>
      <p:sp>
        <p:nvSpPr>
          <p:cNvPr id="3" name="object 3"/>
          <p:cNvSpPr txBox="1"/>
          <p:nvPr/>
        </p:nvSpPr>
        <p:spPr>
          <a:xfrm>
            <a:off x="364490" y="1461770"/>
            <a:ext cx="8394700" cy="3513782"/>
          </a:xfrm>
          <a:prstGeom prst="rect">
            <a:avLst/>
          </a:prstGeom>
        </p:spPr>
        <p:txBody>
          <a:bodyPr vert="horz" wrap="square" lIns="0" tIns="12700" rIns="0" bIns="0" rtlCol="0">
            <a:spAutoFit/>
          </a:bodyPr>
          <a:lstStyle/>
          <a:p>
            <a:pPr marL="469900" marR="329565" indent="-457200">
              <a:lnSpc>
                <a:spcPct val="100000"/>
              </a:lnSpc>
              <a:spcBef>
                <a:spcPts val="100"/>
              </a:spcBef>
              <a:buClr>
                <a:srgbClr val="FF0000"/>
              </a:buClr>
              <a:buAutoNum type="arabicParenR"/>
              <a:tabLst>
                <a:tab pos="469265" algn="l"/>
                <a:tab pos="469900" algn="l"/>
              </a:tabLst>
            </a:pPr>
            <a:r>
              <a:rPr sz="2000" dirty="0">
                <a:solidFill>
                  <a:srgbClr val="FFFFFF"/>
                </a:solidFill>
                <a:latin typeface="Arial Black" panose="020B0A04020102020204"/>
                <a:cs typeface="Arial Black" panose="020B0A04020102020204"/>
              </a:rPr>
              <a:t>ΑΠΟΤΟΜΗ</a:t>
            </a:r>
            <a:r>
              <a:rPr sz="2000" spc="-2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ΠΤΩΣΗ</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ΤΗΣ</a:t>
            </a:r>
            <a:r>
              <a:rPr sz="2000" spc="-1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ΠΙΕΣ</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1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ΝΕΡΟΥ</a:t>
            </a:r>
            <a:r>
              <a:rPr sz="2000" spc="-10">
                <a:solidFill>
                  <a:srgbClr val="FFFFFF"/>
                </a:solidFill>
                <a:latin typeface="Arial Black" panose="020B0A04020102020204"/>
                <a:cs typeface="Arial Black" panose="020B0A04020102020204"/>
              </a:rPr>
              <a:t> </a:t>
            </a:r>
            <a:r>
              <a:rPr sz="2000" spc="-10" smtClean="0">
                <a:solidFill>
                  <a:srgbClr val="FFFFFF"/>
                </a:solidFill>
                <a:latin typeface="Arial Black" panose="020B0A04020102020204"/>
                <a:cs typeface="Arial Black" panose="020B0A04020102020204"/>
              </a:rPr>
              <a:t>ΨΥΞ</a:t>
            </a:r>
            <a:r>
              <a:rPr lang="el-GR" sz="2000" spc="-10" dirty="0" smtClean="0">
                <a:solidFill>
                  <a:srgbClr val="FFFFFF"/>
                </a:solidFill>
                <a:latin typeface="Arial Black" panose="020B0A04020102020204"/>
                <a:cs typeface="Arial Black" panose="020B0A04020102020204"/>
              </a:rPr>
              <a:t>Η</a:t>
            </a:r>
            <a:r>
              <a:rPr sz="2000" spc="-10" smtClean="0">
                <a:solidFill>
                  <a:srgbClr val="FFFFFF"/>
                </a:solidFill>
                <a:latin typeface="Arial Black" panose="020B0A04020102020204"/>
                <a:cs typeface="Arial Black" panose="020B0A04020102020204"/>
              </a:rPr>
              <a:t>Σ </a:t>
            </a:r>
            <a:r>
              <a:rPr sz="2000" dirty="0">
                <a:solidFill>
                  <a:srgbClr val="FFFFFF"/>
                </a:solidFill>
                <a:latin typeface="Arial Black" panose="020B0A04020102020204"/>
                <a:cs typeface="Arial Black" panose="020B0A04020102020204"/>
              </a:rPr>
              <a:t>ΤΗΣ</a:t>
            </a:r>
            <a:r>
              <a:rPr sz="2000" spc="-20"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a:pPr>
            <a:endParaRPr sz="2250">
              <a:latin typeface="Arial Black" panose="020B0A04020102020204"/>
              <a:cs typeface="Arial Black" panose="020B0A04020102020204"/>
            </a:endParaRPr>
          </a:p>
          <a:p>
            <a:pPr marL="469900" marR="443230" indent="-457200">
              <a:lnSpc>
                <a:spcPct val="100000"/>
              </a:lnSpc>
              <a:buClr>
                <a:srgbClr val="FF0000"/>
              </a:buClr>
              <a:buAutoNum type="arabicParenR"/>
              <a:tabLst>
                <a:tab pos="469265" algn="l"/>
                <a:tab pos="469900" algn="l"/>
              </a:tabLst>
            </a:pPr>
            <a:r>
              <a:rPr sz="2000" dirty="0">
                <a:solidFill>
                  <a:srgbClr val="FFFFFF"/>
                </a:solidFill>
                <a:latin typeface="Arial Black" panose="020B0A04020102020204"/>
                <a:cs typeface="Arial Black" panose="020B0A04020102020204"/>
              </a:rPr>
              <a:t>ΣΥΝΕΧΕΙΣ</a:t>
            </a:r>
            <a:r>
              <a:rPr sz="2000" spc="-3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ΔΙΑΚΥΜΑΝΣΕΙΣ</a:t>
            </a:r>
            <a:r>
              <a:rPr sz="2000" spc="-20"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ΤΗΣ</a:t>
            </a:r>
            <a:r>
              <a:rPr sz="2000" spc="-2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ΠΙΕΣ</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20"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5" dirty="0">
                <a:solidFill>
                  <a:srgbClr val="FFFFFF"/>
                </a:solidFill>
                <a:latin typeface="Arial Black" panose="020B0A04020102020204"/>
                <a:cs typeface="Arial Black" panose="020B0A04020102020204"/>
              </a:rPr>
              <a:t> </a:t>
            </a:r>
            <a:r>
              <a:rPr sz="2000" spc="-10">
                <a:solidFill>
                  <a:srgbClr val="FFFFFF"/>
                </a:solidFill>
                <a:latin typeface="Arial Black" panose="020B0A04020102020204"/>
                <a:cs typeface="Arial Black" panose="020B0A04020102020204"/>
              </a:rPr>
              <a:t>ΝΕΡΟΥ </a:t>
            </a:r>
            <a:r>
              <a:rPr sz="2000" smtClean="0">
                <a:solidFill>
                  <a:srgbClr val="FFFFFF"/>
                </a:solidFill>
                <a:latin typeface="Arial Black" panose="020B0A04020102020204"/>
                <a:cs typeface="Arial Black" panose="020B0A04020102020204"/>
              </a:rPr>
              <a:t>ΨΥΞ</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2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ΤΗΣ</a:t>
            </a:r>
            <a:r>
              <a:rPr sz="2000" spc="-5"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a:pPr>
            <a:endParaRPr sz="2250">
              <a:latin typeface="Arial Black" panose="020B0A04020102020204"/>
              <a:cs typeface="Arial Black" panose="020B0A04020102020204"/>
            </a:endParaRPr>
          </a:p>
          <a:p>
            <a:pPr marL="469900" marR="5080" indent="-457200">
              <a:lnSpc>
                <a:spcPct val="100000"/>
              </a:lnSpc>
              <a:spcBef>
                <a:spcPts val="5"/>
              </a:spcBef>
              <a:buClr>
                <a:srgbClr val="FF0000"/>
              </a:buClr>
              <a:buAutoNum type="arabicParenR"/>
              <a:tabLst>
                <a:tab pos="469265" algn="l"/>
                <a:tab pos="469900" algn="l"/>
              </a:tabLst>
            </a:pPr>
            <a:r>
              <a:rPr sz="2000" dirty="0">
                <a:solidFill>
                  <a:srgbClr val="FFFFFF"/>
                </a:solidFill>
                <a:latin typeface="Arial Black" panose="020B0A04020102020204"/>
                <a:cs typeface="Arial Black" panose="020B0A04020102020204"/>
              </a:rPr>
              <a:t>ΑΥΞΗΣΗ</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ΤΗΣ</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ΘΕΡΜΟΚΡΑΣΙΑΣ</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ΝΕΡΟΥ</a:t>
            </a:r>
            <a:r>
              <a:rPr sz="2000" spc="-1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ΨΥΞ</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15" smtClean="0">
                <a:solidFill>
                  <a:srgbClr val="FFFFFF"/>
                </a:solidFill>
                <a:latin typeface="Arial Black" panose="020B0A04020102020204"/>
                <a:cs typeface="Arial Black" panose="020B0A04020102020204"/>
              </a:rPr>
              <a:t> </a:t>
            </a:r>
            <a:r>
              <a:rPr sz="2000" spc="-25" dirty="0">
                <a:solidFill>
                  <a:srgbClr val="FFFFFF"/>
                </a:solidFill>
                <a:latin typeface="Arial Black" panose="020B0A04020102020204"/>
                <a:cs typeface="Arial Black" panose="020B0A04020102020204"/>
              </a:rPr>
              <a:t>ΤΗΣ </a:t>
            </a:r>
            <a:r>
              <a:rPr sz="2000" spc="-10" dirty="0">
                <a:solidFill>
                  <a:srgbClr val="FFFFFF"/>
                </a:solid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a:pPr>
            <a:endParaRPr sz="2250">
              <a:latin typeface="Arial Black" panose="020B0A04020102020204"/>
              <a:cs typeface="Arial Black" panose="020B0A04020102020204"/>
            </a:endParaRPr>
          </a:p>
          <a:p>
            <a:pPr marL="469900" marR="1132840" indent="-457200">
              <a:lnSpc>
                <a:spcPct val="100000"/>
              </a:lnSpc>
              <a:buClr>
                <a:srgbClr val="FF0000"/>
              </a:buClr>
              <a:buAutoNum type="arabicParenR"/>
              <a:tabLst>
                <a:tab pos="469265" algn="l"/>
                <a:tab pos="469900" algn="l"/>
              </a:tabLst>
            </a:pPr>
            <a:r>
              <a:rPr sz="2000" dirty="0">
                <a:solidFill>
                  <a:srgbClr val="FFFFFF"/>
                </a:solidFill>
                <a:latin typeface="Arial Black" panose="020B0A04020102020204"/>
                <a:cs typeface="Arial Black" panose="020B0A04020102020204"/>
              </a:rPr>
              <a:t>ΔΙΑΡΡΟΗ</a:t>
            </a:r>
            <a:r>
              <a:rPr sz="2000" spc="-3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ΣΤΟΝ</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ΕΝΑΛΛΑΚΤΗ</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ΘΕΡΜΟΤΗΤΑΣ</a:t>
            </a:r>
            <a:r>
              <a:rPr sz="2000" spc="-20" dirty="0">
                <a:solidFill>
                  <a:srgbClr val="FFFFFF"/>
                </a:solidFill>
                <a:latin typeface="Arial Black" panose="020B0A04020102020204"/>
                <a:cs typeface="Arial Black" panose="020B0A04020102020204"/>
              </a:rPr>
              <a:t> </a:t>
            </a:r>
            <a:r>
              <a:rPr sz="2000" spc="-25" dirty="0">
                <a:solidFill>
                  <a:srgbClr val="FFFFFF"/>
                </a:solidFill>
                <a:latin typeface="Arial Black" panose="020B0A04020102020204"/>
                <a:cs typeface="Arial Black" panose="020B0A04020102020204"/>
              </a:rPr>
              <a:t>ΤΟΥ </a:t>
            </a:r>
            <a:r>
              <a:rPr sz="2000">
                <a:solidFill>
                  <a:srgbClr val="FFFFFF"/>
                </a:solidFill>
                <a:latin typeface="Arial Black" panose="020B0A04020102020204"/>
                <a:cs typeface="Arial Black" panose="020B0A04020102020204"/>
              </a:rPr>
              <a:t>ΔΙΚΤΥΟΥ</a:t>
            </a:r>
            <a:r>
              <a:rPr sz="2000" spc="-2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ΨΥΞ</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10"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ΤΗΣ</a:t>
            </a:r>
            <a:r>
              <a:rPr sz="2000" spc="-15"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ΜΗΧΑΝΗΣ.</a:t>
            </a:r>
            <a:endParaRPr sz="2000">
              <a:latin typeface="Arial Black" panose="020B0A04020102020204"/>
              <a:cs typeface="Arial Black" panose="020B0A04020102020204"/>
            </a:endParaRPr>
          </a:p>
        </p:txBody>
      </p:sp>
      <p:sp>
        <p:nvSpPr>
          <p:cNvPr id="4" name="object 4"/>
          <p:cNvSpPr/>
          <p:nvPr/>
        </p:nvSpPr>
        <p:spPr>
          <a:xfrm>
            <a:off x="285720" y="142852"/>
            <a:ext cx="8572530" cy="928693"/>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5" name="object 5"/>
          <p:cNvSpPr txBox="1">
            <a:spLocks noGrp="1"/>
          </p:cNvSpPr>
          <p:nvPr>
            <p:ph type="title"/>
          </p:nvPr>
        </p:nvSpPr>
        <p:spPr>
          <a:xfrm>
            <a:off x="434340" y="397509"/>
            <a:ext cx="8267065"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uFill>
                  <a:solidFill>
                    <a:srgbClr val="FFFFFF"/>
                  </a:solidFill>
                </a:uFill>
              </a:rPr>
              <a:t>4.14.  </a:t>
            </a:r>
            <a:r>
              <a:rPr sz="2100" u="none" smtClean="0">
                <a:uFill>
                  <a:solidFill>
                    <a:srgbClr val="FFFFFF"/>
                  </a:solidFill>
                </a:uFill>
              </a:rPr>
              <a:t>ΑΝΩΜΑΛΙΕΣ</a:t>
            </a:r>
            <a:r>
              <a:rPr sz="2100" u="none" spc="-15" smtClean="0">
                <a:uFill>
                  <a:solidFill>
                    <a:srgbClr val="FFFFFF"/>
                  </a:solidFill>
                </a:uFill>
              </a:rPr>
              <a:t> </a:t>
            </a:r>
            <a:r>
              <a:rPr sz="2100" u="none" dirty="0">
                <a:uFill>
                  <a:solidFill>
                    <a:srgbClr val="FFFFFF"/>
                  </a:solidFill>
                </a:uFill>
              </a:rPr>
              <a:t>–</a:t>
            </a:r>
            <a:r>
              <a:rPr sz="2100" u="none" spc="-15" dirty="0">
                <a:uFill>
                  <a:solidFill>
                    <a:srgbClr val="FFFFFF"/>
                  </a:solidFill>
                </a:uFill>
              </a:rPr>
              <a:t> </a:t>
            </a:r>
            <a:r>
              <a:rPr sz="2100" u="none" dirty="0">
                <a:uFill>
                  <a:solidFill>
                    <a:srgbClr val="FFFFFF"/>
                  </a:solidFill>
                </a:uFill>
              </a:rPr>
              <a:t>ΒΛΑΒΕΣ</a:t>
            </a:r>
            <a:r>
              <a:rPr sz="2100" u="none" spc="-15" dirty="0">
                <a:uFill>
                  <a:solidFill>
                    <a:srgbClr val="FFFFFF"/>
                  </a:solidFill>
                </a:uFill>
              </a:rPr>
              <a:t> </a:t>
            </a:r>
            <a:r>
              <a:rPr sz="2100" u="none">
                <a:uFill>
                  <a:solidFill>
                    <a:srgbClr val="FFFFFF"/>
                  </a:solidFill>
                </a:uFill>
              </a:rPr>
              <a:t>ΣΤΟ</a:t>
            </a:r>
            <a:r>
              <a:rPr sz="2100" u="none" spc="-15">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br>
              <a:rPr lang="el-GR" sz="2100" u="none" dirty="0" smtClean="0">
                <a:uFill>
                  <a:solidFill>
                    <a:srgbClr val="FFFFFF"/>
                  </a:solidFill>
                </a:uFill>
              </a:rPr>
            </a:br>
            <a:r>
              <a:rPr sz="2100" u="none" spc="5" smtClean="0">
                <a:uFill>
                  <a:solidFill>
                    <a:srgbClr val="FFFFFF"/>
                  </a:solidFill>
                </a:uFill>
              </a:rPr>
              <a:t> </a:t>
            </a:r>
            <a:r>
              <a:rPr lang="el-GR" sz="2100" u="none" spc="5" dirty="0" smtClean="0">
                <a:uFill>
                  <a:solidFill>
                    <a:srgbClr val="FFFFFF"/>
                  </a:solidFill>
                </a:uFill>
              </a:rPr>
              <a:t>                                  </a:t>
            </a:r>
            <a:r>
              <a:rPr sz="2100" u="none" smtClean="0">
                <a:uFill>
                  <a:solidFill>
                    <a:srgbClr val="FFFFFF"/>
                  </a:solidFill>
                </a:uFill>
              </a:rPr>
              <a:t>ΤΗΣ</a:t>
            </a:r>
            <a:r>
              <a:rPr sz="2100" u="none" spc="15" smtClean="0">
                <a:uFill>
                  <a:solidFill>
                    <a:srgbClr val="FFFFFF"/>
                  </a:solidFill>
                </a:uFill>
              </a:rPr>
              <a:t> </a:t>
            </a:r>
            <a:r>
              <a:rPr sz="2100" u="none" spc="-10" dirty="0">
                <a:uFill>
                  <a:solidFill>
                    <a:srgbClr val="FFFFFF"/>
                  </a:solidFill>
                </a:uFill>
              </a:rPr>
              <a:t>ΜΗΧΑΝΗΣ</a:t>
            </a:r>
            <a:endParaRPr sz="2100" u="none"/>
          </a:p>
        </p:txBody>
      </p:sp>
    </p:spTree>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1357298"/>
            <a:ext cx="9144000" cy="5500702"/>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6FBF"/>
          </a:solidFill>
        </p:spPr>
        <p:txBody>
          <a:bodyPr wrap="square" lIns="0" tIns="0" rIns="0" bIns="0" rtlCol="0"/>
          <a:lstStyle/>
          <a:p/>
        </p:txBody>
      </p:sp>
      <p:sp>
        <p:nvSpPr>
          <p:cNvPr id="4" name="object 4"/>
          <p:cNvSpPr txBox="1"/>
          <p:nvPr/>
        </p:nvSpPr>
        <p:spPr>
          <a:xfrm>
            <a:off x="364490" y="2678430"/>
            <a:ext cx="227329" cy="297180"/>
          </a:xfrm>
          <a:prstGeom prst="rect">
            <a:avLst/>
          </a:prstGeom>
        </p:spPr>
        <p:txBody>
          <a:bodyPr vert="horz" wrap="square" lIns="0" tIns="16510" rIns="0" bIns="0" rtlCol="0">
            <a:spAutoFit/>
          </a:bodyPr>
          <a:lstStyle/>
          <a:p>
            <a:pPr marL="12700">
              <a:lnSpc>
                <a:spcPct val="100000"/>
              </a:lnSpc>
              <a:spcBef>
                <a:spcPts val="130"/>
              </a:spcBef>
            </a:pPr>
            <a:r>
              <a:rPr sz="1750" spc="25" dirty="0">
                <a:solidFill>
                  <a:srgbClr val="FF0000"/>
                </a:solidFill>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5" name="object 5"/>
          <p:cNvSpPr txBox="1"/>
          <p:nvPr/>
        </p:nvSpPr>
        <p:spPr>
          <a:xfrm>
            <a:off x="364490" y="3265170"/>
            <a:ext cx="227329" cy="297180"/>
          </a:xfrm>
          <a:prstGeom prst="rect">
            <a:avLst/>
          </a:prstGeom>
        </p:spPr>
        <p:txBody>
          <a:bodyPr vert="horz" wrap="square" lIns="0" tIns="16510" rIns="0" bIns="0" rtlCol="0">
            <a:spAutoFit/>
          </a:bodyPr>
          <a:lstStyle/>
          <a:p>
            <a:pPr marL="12700">
              <a:lnSpc>
                <a:spcPct val="100000"/>
              </a:lnSpc>
              <a:spcBef>
                <a:spcPts val="130"/>
              </a:spcBef>
            </a:pPr>
            <a:r>
              <a:rPr sz="1750" spc="25" dirty="0">
                <a:solidFill>
                  <a:srgbClr val="FF0000"/>
                </a:solidFill>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6" name="object 6"/>
          <p:cNvSpPr txBox="1"/>
          <p:nvPr/>
        </p:nvSpPr>
        <p:spPr>
          <a:xfrm>
            <a:off x="364490" y="2104389"/>
            <a:ext cx="8338820" cy="2014220"/>
          </a:xfrm>
          <a:prstGeom prst="rect">
            <a:avLst/>
          </a:prstGeom>
        </p:spPr>
        <p:txBody>
          <a:bodyPr vert="horz" wrap="square" lIns="0" tIns="11430" rIns="0" bIns="0" rtlCol="0">
            <a:spAutoFit/>
          </a:bodyPr>
          <a:lstStyle/>
          <a:p>
            <a:pPr marL="368935" marR="863600" indent="-356870">
              <a:lnSpc>
                <a:spcPct val="102000"/>
              </a:lnSpc>
              <a:spcBef>
                <a:spcPts val="90"/>
              </a:spcBef>
              <a:buClr>
                <a:srgbClr val="FF0000"/>
              </a:buClr>
              <a:buFont typeface="Wingdings" panose="05000000000000000000"/>
              <a:buChar char=""/>
              <a:tabLst>
                <a:tab pos="368935" algn="l"/>
                <a:tab pos="369570" algn="l"/>
              </a:tabLst>
            </a:pPr>
            <a:r>
              <a:rPr sz="1750" dirty="0">
                <a:solidFill>
                  <a:srgbClr val="FFFFFF"/>
                </a:solidFill>
                <a:latin typeface="Arial Black" panose="020B0A04020102020204"/>
                <a:cs typeface="Arial Black" panose="020B0A04020102020204"/>
              </a:rPr>
              <a:t>ΓΙΝΕΤΑΙ</a:t>
            </a:r>
            <a:r>
              <a:rPr sz="1750" spc="6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ΑΝΤΙΛΗΠΤΗ</a:t>
            </a:r>
            <a:r>
              <a:rPr sz="1750" spc="4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ΜΕΣΩ</a:t>
            </a:r>
            <a:r>
              <a:rPr sz="1750" spc="5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ΣΥΣΤΗΜΑ</a:t>
            </a:r>
            <a:r>
              <a:rPr lang="el-GR" sz="1750" dirty="0" smtClean="0">
                <a:solidFill>
                  <a:srgbClr val="FFFFFF"/>
                </a:solidFill>
                <a:latin typeface="Arial Black" panose="020B0A04020102020204"/>
                <a:cs typeface="Arial Black" panose="020B0A04020102020204"/>
              </a:rPr>
              <a:t>ΤΟΣ</a:t>
            </a:r>
            <a:r>
              <a:rPr sz="1750" spc="5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ΕΙΔΟΠΟΙΗΣΗΣ</a:t>
            </a:r>
            <a:r>
              <a:rPr sz="1750" spc="50"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ΚΑΙ </a:t>
            </a:r>
            <a:r>
              <a:rPr sz="1750" spc="-10" dirty="0">
                <a:solidFill>
                  <a:srgbClr val="FFFFFF"/>
                </a:solidFill>
                <a:latin typeface="Arial Black" panose="020B0A04020102020204"/>
                <a:cs typeface="Arial Black" panose="020B0A04020102020204"/>
              </a:rPr>
              <a:t>ΣΥΝΑΓΕΡΜΟΥ.</a:t>
            </a:r>
            <a:endParaRPr sz="1750">
              <a:latin typeface="Arial Black" panose="020B0A04020102020204"/>
              <a:cs typeface="Arial Black" panose="020B0A04020102020204"/>
            </a:endParaRPr>
          </a:p>
          <a:p>
            <a:pPr marL="368935" marR="1238885">
              <a:lnSpc>
                <a:spcPct val="101000"/>
              </a:lnSpc>
              <a:spcBef>
                <a:spcPts val="360"/>
              </a:spcBef>
            </a:pPr>
            <a:r>
              <a:rPr sz="1750" dirty="0">
                <a:solidFill>
                  <a:srgbClr val="FFFFFF"/>
                </a:solidFill>
                <a:latin typeface="Arial Black" panose="020B0A04020102020204"/>
                <a:cs typeface="Arial Black" panose="020B0A04020102020204"/>
              </a:rPr>
              <a:t>ΣΕ</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ΠΕΡΙΠΤΩΣΗ</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ΜΕΓΑΛΗΣ</a:t>
            </a:r>
            <a:r>
              <a:rPr sz="1750" spc="5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ΔΙΑΡΡΟΗΣ</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ΘΑ</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ΥΠΑΡΞΕΙ</a:t>
            </a:r>
            <a:r>
              <a:rPr sz="1750" spc="45"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ΚΑΙ </a:t>
            </a:r>
            <a:r>
              <a:rPr sz="1750" dirty="0">
                <a:solidFill>
                  <a:srgbClr val="FFFFFF"/>
                </a:solidFill>
                <a:latin typeface="Arial Black" panose="020B0A04020102020204"/>
                <a:cs typeface="Arial Black" panose="020B0A04020102020204"/>
              </a:rPr>
              <a:t>ΣΥΝΑΓΕΡΜΟΣ</a:t>
            </a:r>
            <a:r>
              <a:rPr sz="1750" spc="7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ΣΕΝΤΙΝΑΣ.</a:t>
            </a:r>
            <a:endParaRPr sz="1750">
              <a:latin typeface="Arial Black" panose="020B0A04020102020204"/>
              <a:cs typeface="Arial Black" panose="020B0A04020102020204"/>
            </a:endParaRPr>
          </a:p>
          <a:p>
            <a:pPr marL="368935" marR="5080">
              <a:lnSpc>
                <a:spcPct val="102000"/>
              </a:lnSpc>
              <a:spcBef>
                <a:spcPts val="355"/>
              </a:spcBef>
              <a:tabLst>
                <a:tab pos="2407920" algn="l"/>
              </a:tabLst>
            </a:pPr>
            <a:r>
              <a:rPr sz="1750" dirty="0">
                <a:solidFill>
                  <a:srgbClr val="FFFFFF"/>
                </a:solidFill>
                <a:latin typeface="Arial Black" panose="020B0A04020102020204"/>
                <a:cs typeface="Arial Black" panose="020B0A04020102020204"/>
              </a:rPr>
              <a:t>ΣΕ</a:t>
            </a:r>
            <a:r>
              <a:rPr sz="1750" spc="1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ΠΕΡΙΠΤΩΣΗ</a:t>
            </a:r>
            <a:r>
              <a:rPr sz="175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ΚΑΘΥΣΤΕΡΗΜΕΝΗΣ</a:t>
            </a:r>
            <a:r>
              <a:rPr sz="1750" spc="9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ΑΝΤΙΔΡΑΣ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spc="85" smtClean="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ΤΩΝ </a:t>
            </a:r>
            <a:r>
              <a:rPr sz="1750" dirty="0">
                <a:solidFill>
                  <a:srgbClr val="FFFFFF"/>
                </a:solidFill>
                <a:latin typeface="Arial Black" panose="020B0A04020102020204"/>
                <a:cs typeface="Arial Black" panose="020B0A04020102020204"/>
              </a:rPr>
              <a:t>ΜΗΧΑΝΙΚΩΝ</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ΑΚΟΛΟΥΘΕΙ</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ΑΥΤΟΜΑΤΗ</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ΚΡΑΤΗΣΗ</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5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ΜΗΧΑΝΗΣ </a:t>
            </a:r>
            <a:r>
              <a:rPr sz="1750" dirty="0">
                <a:solidFill>
                  <a:srgbClr val="FFFFFF"/>
                </a:solidFill>
                <a:latin typeface="Arial Black" panose="020B0A04020102020204"/>
                <a:cs typeface="Arial Black" panose="020B0A04020102020204"/>
              </a:rPr>
              <a:t>ΑΠΟ</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ΣΥΣΤΗΜΑ</a:t>
            </a:r>
            <a:r>
              <a:rPr sz="1750" spc="3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ΕΛΕΓΧΟΥ.</a:t>
            </a:r>
            <a:endParaRPr sz="1750">
              <a:latin typeface="Arial Black" panose="020B0A04020102020204"/>
              <a:cs typeface="Arial Black" panose="020B0A04020102020204"/>
            </a:endParaRPr>
          </a:p>
        </p:txBody>
      </p:sp>
      <p:sp>
        <p:nvSpPr>
          <p:cNvPr id="7" name="object 7"/>
          <p:cNvSpPr txBox="1"/>
          <p:nvPr/>
        </p:nvSpPr>
        <p:spPr>
          <a:xfrm>
            <a:off x="364490" y="4978400"/>
            <a:ext cx="8048625" cy="1516380"/>
          </a:xfrm>
          <a:prstGeom prst="rect">
            <a:avLst/>
          </a:prstGeom>
        </p:spPr>
        <p:txBody>
          <a:bodyPr vert="horz" wrap="square" lIns="0" tIns="16510" rIns="0" bIns="0" rtlCol="0">
            <a:spAutoFit/>
          </a:bodyPr>
          <a:lstStyle/>
          <a:p>
            <a:pPr marL="379730">
              <a:lnSpc>
                <a:spcPct val="100000"/>
              </a:lnSpc>
              <a:spcBef>
                <a:spcPts val="130"/>
              </a:spcBef>
            </a:pPr>
            <a:r>
              <a:rPr sz="1750" u="heavy" dirty="0">
                <a:solidFill>
                  <a:srgbClr val="FFFFFF"/>
                </a:solidFill>
                <a:uFill>
                  <a:solidFill>
                    <a:srgbClr val="FFFFFF"/>
                  </a:solidFill>
                </a:uFill>
                <a:latin typeface="Arial Black" panose="020B0A04020102020204"/>
                <a:cs typeface="Arial Black" panose="020B0A04020102020204"/>
              </a:rPr>
              <a:t>Η</a:t>
            </a:r>
            <a:r>
              <a:rPr sz="1750" u="heavy" spc="40"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ΑΠΟΤΟΜΗ</a:t>
            </a:r>
            <a:r>
              <a:rPr sz="1750" u="heavy" spc="30"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ΠΤΩΣΗ</a:t>
            </a:r>
            <a:r>
              <a:rPr sz="1750" u="heavy" spc="40"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ΤΗΣ</a:t>
            </a:r>
            <a:r>
              <a:rPr sz="1750" u="heavy" spc="3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ΠΙΕΣΗΣ</a:t>
            </a:r>
            <a:r>
              <a:rPr sz="1750" u="heavy" spc="4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ΟΦΕΙΛΕΤΑΙ</a:t>
            </a:r>
            <a:r>
              <a:rPr sz="1750" u="heavy" spc="50" dirty="0">
                <a:solidFill>
                  <a:srgbClr val="FFFFFF"/>
                </a:solidFill>
                <a:uFill>
                  <a:solidFill>
                    <a:srgbClr val="FFFFFF"/>
                  </a:solidFill>
                </a:uFill>
                <a:latin typeface="Arial Black" panose="020B0A04020102020204"/>
                <a:cs typeface="Arial Black" panose="020B0A04020102020204"/>
              </a:rPr>
              <a:t> </a:t>
            </a:r>
            <a:r>
              <a:rPr sz="1750" u="heavy">
                <a:solidFill>
                  <a:srgbClr val="FFFFFF"/>
                </a:solidFill>
                <a:uFill>
                  <a:solidFill>
                    <a:srgbClr val="FFFFFF"/>
                  </a:solidFill>
                </a:uFill>
                <a:latin typeface="Arial Black" panose="020B0A04020102020204"/>
                <a:cs typeface="Arial Black" panose="020B0A04020102020204"/>
              </a:rPr>
              <a:t>ΣΥΝΗΘΩΣ</a:t>
            </a:r>
            <a:r>
              <a:rPr sz="1750" u="heavy" spc="40">
                <a:solidFill>
                  <a:srgbClr val="FFFFFF"/>
                </a:solidFill>
                <a:uFill>
                  <a:solidFill>
                    <a:srgbClr val="FFFFFF"/>
                  </a:solidFill>
                </a:uFill>
                <a:latin typeface="Arial Black" panose="020B0A04020102020204"/>
                <a:cs typeface="Arial Black" panose="020B0A04020102020204"/>
              </a:rPr>
              <a:t> </a:t>
            </a:r>
            <a:r>
              <a:rPr lang="el-GR" sz="1750" u="heavy" spc="-20" dirty="0">
                <a:solidFill>
                  <a:srgbClr val="FFFFFF"/>
                </a:solidFill>
                <a:uFill>
                  <a:solidFill>
                    <a:srgbClr val="FFFFFF"/>
                  </a:solidFill>
                </a:uFill>
                <a:latin typeface="Arial Black" panose="020B0A04020102020204"/>
                <a:cs typeface="Arial Black" panose="020B0A04020102020204"/>
              </a:rPr>
              <a:t> </a:t>
            </a:r>
            <a:r>
              <a:rPr lang="el-GR" sz="1750" u="heavy" spc="-20" dirty="0" smtClean="0">
                <a:solidFill>
                  <a:srgbClr val="FFFFFF"/>
                </a:solidFill>
                <a:uFill>
                  <a:solidFill>
                    <a:srgbClr val="FFFFFF"/>
                  </a:solidFill>
                </a:uFill>
                <a:latin typeface="Arial Black" panose="020B0A04020102020204"/>
                <a:cs typeface="Arial Black" panose="020B0A04020102020204"/>
              </a:rPr>
              <a:t>ΣΕ</a:t>
            </a:r>
            <a:r>
              <a:rPr sz="1750" spc="-20" smtClean="0">
                <a:solidFill>
                  <a:srgbClr val="FFFFFF"/>
                </a:solidFill>
                <a:latin typeface="Arial Black" panose="020B0A04020102020204"/>
                <a:cs typeface="Arial Black" panose="020B0A04020102020204"/>
              </a:rPr>
              <a:t>:</a:t>
            </a:r>
            <a:endParaRPr sz="175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369570" indent="-356870">
              <a:lnSpc>
                <a:spcPct val="100000"/>
              </a:lnSpc>
              <a:spcBef>
                <a:spcPts val="5"/>
              </a:spcBef>
              <a:buClr>
                <a:srgbClr val="FF0000"/>
              </a:buClr>
              <a:buAutoNum type="arabicPeriod"/>
              <a:tabLst>
                <a:tab pos="368935" algn="l"/>
                <a:tab pos="369570" algn="l"/>
              </a:tabLst>
            </a:pPr>
            <a:r>
              <a:rPr sz="1750" dirty="0">
                <a:solidFill>
                  <a:srgbClr val="FFFFFF"/>
                </a:solidFill>
                <a:latin typeface="Arial Black" panose="020B0A04020102020204"/>
                <a:cs typeface="Arial Black" panose="020B0A04020102020204"/>
              </a:rPr>
              <a:t>ΜΕΓΑΛΗ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ΔΙΑΡΡΟΗ</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3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ΔΙΚΤΥΟΥ</a:t>
            </a:r>
            <a:r>
              <a:rPr sz="1750" spc="30">
                <a:solidFill>
                  <a:srgbClr val="FFFFFF"/>
                </a:solidFill>
                <a:latin typeface="Arial Black" panose="020B0A04020102020204"/>
                <a:cs typeface="Arial Black" panose="020B0A04020102020204"/>
              </a:rPr>
              <a:t> </a:t>
            </a:r>
            <a:r>
              <a:rPr lang="el-GR" sz="1750" spc="30" dirty="0">
                <a:solidFill>
                  <a:srgbClr val="FFFFFF"/>
                </a:solidFill>
                <a:latin typeface="Arial Black" panose="020B0A04020102020204"/>
                <a:cs typeface="Arial Black" panose="020B0A04020102020204"/>
              </a:rPr>
              <a:t>ή</a:t>
            </a:r>
            <a:r>
              <a:rPr sz="1750" spc="4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ΤΩΝ</a:t>
            </a:r>
            <a:r>
              <a:rPr sz="1750" spc="4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ΔΕΞΑΜΕΝΩΝ.</a:t>
            </a:r>
            <a:endParaRPr sz="1750">
              <a:latin typeface="Arial Black" panose="020B0A04020102020204"/>
              <a:cs typeface="Arial Black" panose="020B0A04020102020204"/>
            </a:endParaRPr>
          </a:p>
          <a:p>
            <a:pPr marL="476250" marR="1608455" indent="-452120">
              <a:lnSpc>
                <a:spcPct val="101000"/>
              </a:lnSpc>
              <a:spcBef>
                <a:spcPts val="360"/>
              </a:spcBef>
              <a:buClr>
                <a:srgbClr val="FF0000"/>
              </a:buClr>
              <a:buAutoNum type="arabicPeriod"/>
              <a:tabLst>
                <a:tab pos="475615" algn="l"/>
                <a:tab pos="476250" algn="l"/>
              </a:tabLst>
            </a:pPr>
            <a:r>
              <a:rPr sz="1750">
                <a:solidFill>
                  <a:srgbClr val="FFFFFF"/>
                </a:solidFill>
                <a:latin typeface="Arial Black" panose="020B0A04020102020204"/>
                <a:cs typeface="Arial Black" panose="020B0A04020102020204"/>
              </a:rPr>
              <a:t>ΗΛΕΚΤΡΙΚΗ</a:t>
            </a:r>
            <a:r>
              <a:rPr sz="1750" spc="40">
                <a:solidFill>
                  <a:srgbClr val="FFFFFF"/>
                </a:solidFill>
                <a:latin typeface="Arial Black" panose="020B0A04020102020204"/>
                <a:cs typeface="Arial Black" panose="020B0A04020102020204"/>
              </a:rPr>
              <a:t> </a:t>
            </a:r>
            <a:r>
              <a:rPr lang="el-GR" sz="1750" spc="40" dirty="0">
                <a:solidFill>
                  <a:srgbClr val="FFFFFF"/>
                </a:solidFill>
                <a:latin typeface="Arial Black" panose="020B0A04020102020204"/>
                <a:cs typeface="Arial Black" panose="020B0A04020102020204"/>
              </a:rPr>
              <a:t>ή</a:t>
            </a:r>
            <a:r>
              <a:rPr sz="1750" spc="40" smtClean="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ΜΗΧΑΝΙΚΗ</a:t>
            </a:r>
            <a:r>
              <a:rPr sz="1750" spc="3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ΒΛΑΒΗ</a:t>
            </a:r>
            <a:r>
              <a:rPr sz="1750" spc="4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4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ΑΝΤΛΙΑΣ </a:t>
            </a:r>
            <a:r>
              <a:rPr sz="1750" dirty="0">
                <a:solidFill>
                  <a:srgbClr val="FFFFFF"/>
                </a:solidFill>
                <a:latin typeface="Arial Black" panose="020B0A04020102020204"/>
                <a:cs typeface="Arial Black" panose="020B0A04020102020204"/>
              </a:rPr>
              <a:t>ΚΥΚΛΟΦΟΡΙΑΣ</a:t>
            </a:r>
            <a:r>
              <a:rPr sz="1750" spc="5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6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ΝΕΡΟΥ.</a:t>
            </a:r>
            <a:endParaRPr sz="1750">
              <a:latin typeface="Arial Black" panose="020B0A04020102020204"/>
              <a:cs typeface="Arial Black" panose="020B0A04020102020204"/>
            </a:endParaRPr>
          </a:p>
        </p:txBody>
      </p:sp>
      <p:sp>
        <p:nvSpPr>
          <p:cNvPr id="8" name="object 8"/>
          <p:cNvSpPr/>
          <p:nvPr/>
        </p:nvSpPr>
        <p:spPr>
          <a:xfrm>
            <a:off x="0" y="357166"/>
            <a:ext cx="9144000" cy="71438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9" name="object 9"/>
          <p:cNvSpPr txBox="1">
            <a:spLocks noGrp="1"/>
          </p:cNvSpPr>
          <p:nvPr>
            <p:ph type="title"/>
          </p:nvPr>
        </p:nvSpPr>
        <p:spPr>
          <a:xfrm>
            <a:off x="285720" y="285728"/>
            <a:ext cx="8858280" cy="645048"/>
          </a:xfrm>
          <a:prstGeom prst="rect">
            <a:avLst/>
          </a:prstGeom>
        </p:spPr>
        <p:txBody>
          <a:bodyPr vert="horz" wrap="square" lIns="0" tIns="13970" rIns="0" bIns="0" rtlCol="0">
            <a:spAutoFit/>
          </a:bodyPr>
          <a:lstStyle/>
          <a:p>
            <a:pPr marL="12700" algn="ctr">
              <a:lnSpc>
                <a:spcPct val="100000"/>
              </a:lnSpc>
              <a:spcBef>
                <a:spcPts val="110"/>
              </a:spcBef>
              <a:tabLst>
                <a:tab pos="5121910" algn="l"/>
              </a:tabLst>
            </a:pPr>
            <a:r>
              <a:rPr lang="el-GR" sz="2100" u="none" dirty="0" smtClean="0">
                <a:solidFill>
                  <a:srgbClr val="FFFFFF"/>
                </a:solidFill>
                <a:uFill>
                  <a:solidFill>
                    <a:srgbClr val="FFFFFF"/>
                  </a:solidFill>
                </a:uFill>
              </a:rPr>
              <a:t>  </a:t>
            </a:r>
            <a:r>
              <a:rPr lang="el-GR" sz="2000" u="none" dirty="0" smtClean="0">
                <a:uFill>
                  <a:solidFill>
                    <a:srgbClr val="FFFFFF"/>
                  </a:solidFill>
                </a:uFill>
                <a:latin typeface="Arial Black" panose="020B0A04020102020204" pitchFamily="34" charset="0"/>
              </a:rPr>
              <a:t>4.14.  </a:t>
            </a:r>
            <a:r>
              <a:rPr lang="el-GR" sz="2000" u="none" dirty="0" smtClean="0">
                <a:uFill>
                  <a:solidFill>
                    <a:srgbClr val="FFFFFF"/>
                  </a:solidFill>
                </a:uFill>
                <a:latin typeface="Arial Black" panose="020B0A04020102020204" pitchFamily="34" charset="0"/>
                <a:cs typeface="Arial Black" panose="020B0A04020102020204"/>
              </a:rPr>
              <a:t>ΑΠΟΤΟΜΗ</a:t>
            </a:r>
            <a:r>
              <a:rPr lang="el-GR" sz="2000" u="none" spc="55" dirty="0" smtClean="0">
                <a:uFill>
                  <a:solidFill>
                    <a:srgbClr val="FFFFFF"/>
                  </a:solidFill>
                </a:uFill>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ΠΤΩΣΗ</a:t>
            </a:r>
            <a:r>
              <a:rPr lang="el-GR" sz="2000" u="none" spc="45" dirty="0" smtClean="0">
                <a:uFill>
                  <a:solidFill>
                    <a:srgbClr val="FFFFFF"/>
                  </a:solidFill>
                </a:uFill>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ΤΗΣ</a:t>
            </a:r>
            <a:r>
              <a:rPr lang="el-GR" sz="2000" u="none" spc="45" dirty="0" smtClean="0">
                <a:uFill>
                  <a:solidFill>
                    <a:srgbClr val="FFFFFF"/>
                  </a:solidFill>
                </a:uFill>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ΠΙΕΣΕΩΣ</a:t>
            </a:r>
            <a:r>
              <a:rPr lang="el-GR" sz="2000" u="none" spc="45" dirty="0" smtClean="0">
                <a:uFill>
                  <a:solidFill>
                    <a:srgbClr val="FFFFFF"/>
                  </a:solidFill>
                </a:uFill>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ΤΟΥ</a:t>
            </a:r>
            <a:r>
              <a:rPr lang="el-GR" sz="2000" u="none" spc="55" dirty="0" smtClean="0">
                <a:uFill>
                  <a:solidFill>
                    <a:srgbClr val="FFFFFF"/>
                  </a:solidFill>
                </a:uFill>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ΝΕΡΟΥ</a:t>
            </a:r>
            <a:br>
              <a:rPr lang="el-GR" sz="2000" u="none" dirty="0" smtClean="0">
                <a:uFill>
                  <a:solidFill>
                    <a:srgbClr val="FFFFFF"/>
                  </a:solidFill>
                </a:uFill>
                <a:latin typeface="Arial Black" panose="020B0A04020102020204" pitchFamily="34" charset="0"/>
                <a:cs typeface="Arial Black" panose="020B0A04020102020204"/>
              </a:rPr>
            </a:br>
            <a:r>
              <a:rPr lang="el-GR" sz="2000" u="none" dirty="0" smtClean="0">
                <a:uFill>
                  <a:solidFill>
                    <a:srgbClr val="FFFFFF"/>
                  </a:solidFill>
                </a:uFill>
                <a:latin typeface="Arial Black" panose="020B0A04020102020204" pitchFamily="34" charset="0"/>
                <a:cs typeface="Arial Black" panose="020B0A04020102020204"/>
              </a:rPr>
              <a:t>       </a:t>
            </a:r>
            <a:r>
              <a:rPr lang="el-GR" sz="2000" u="none" spc="-10" dirty="0" smtClean="0">
                <a:uFill>
                  <a:solidFill>
                    <a:srgbClr val="FFFFFF"/>
                  </a:solidFill>
                </a:uFill>
                <a:latin typeface="Arial Black" panose="020B0A04020102020204" pitchFamily="34" charset="0"/>
                <a:cs typeface="Arial Black" panose="020B0A04020102020204"/>
              </a:rPr>
              <a:t>ΨΥΞΗΣ</a:t>
            </a:r>
            <a:r>
              <a:rPr lang="el-GR" sz="2000" u="none" spc="-10" dirty="0" smtClean="0">
                <a:latin typeface="Arial Black" panose="020B0A04020102020204" pitchFamily="34" charset="0"/>
                <a:cs typeface="Arial Black" panose="020B0A04020102020204"/>
              </a:rPr>
              <a:t> </a:t>
            </a:r>
            <a:r>
              <a:rPr lang="el-GR" sz="2000" u="none" dirty="0" smtClean="0">
                <a:uFill>
                  <a:solidFill>
                    <a:srgbClr val="FFFFFF"/>
                  </a:solidFill>
                </a:uFill>
                <a:latin typeface="Arial Black" panose="020B0A04020102020204" pitchFamily="34" charset="0"/>
                <a:cs typeface="Arial Black" panose="020B0A04020102020204"/>
              </a:rPr>
              <a:t>ΤΗΣ</a:t>
            </a:r>
            <a:r>
              <a:rPr lang="el-GR" sz="2000" u="none" spc="25" dirty="0" smtClean="0">
                <a:uFill>
                  <a:solidFill>
                    <a:srgbClr val="FFFFFF"/>
                  </a:solidFill>
                </a:uFill>
                <a:latin typeface="Arial Black" panose="020B0A04020102020204" pitchFamily="34" charset="0"/>
                <a:cs typeface="Arial Black" panose="020B0A04020102020204"/>
              </a:rPr>
              <a:t> </a:t>
            </a:r>
            <a:r>
              <a:rPr lang="el-GR" sz="2000" u="none" spc="-10" dirty="0" smtClean="0">
                <a:uFill>
                  <a:solidFill>
                    <a:srgbClr val="FFFFFF"/>
                  </a:solidFill>
                </a:uFill>
                <a:latin typeface="Arial Black" panose="020B0A04020102020204" pitchFamily="34" charset="0"/>
                <a:cs typeface="Arial Black" panose="020B0A04020102020204"/>
              </a:rPr>
              <a:t>ΜΗΧΑΝΗΣ.</a:t>
            </a:r>
            <a:endParaRPr sz="2000" u="none">
              <a:latin typeface="Arial Black" panose="020B0A04020102020204" pitchFamily="34" charset="0"/>
            </a:endParaRPr>
          </a:p>
        </p:txBody>
      </p:sp>
    </p:spTree>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6FBF"/>
          </a:solidFill>
        </p:spPr>
        <p:txBody>
          <a:bodyPr wrap="square" lIns="0" tIns="0" rIns="0" bIns="0" rtlCol="0"/>
          <a:lstStyle/>
          <a:p/>
        </p:txBody>
      </p:sp>
      <p:sp>
        <p:nvSpPr>
          <p:cNvPr id="3" name="object 3"/>
          <p:cNvSpPr txBox="1"/>
          <p:nvPr/>
        </p:nvSpPr>
        <p:spPr>
          <a:xfrm>
            <a:off x="214282" y="1214422"/>
            <a:ext cx="8400763" cy="5105244"/>
          </a:xfrm>
          <a:prstGeom prst="rect">
            <a:avLst/>
          </a:prstGeom>
        </p:spPr>
        <p:txBody>
          <a:bodyPr vert="horz" wrap="square" lIns="0" tIns="11430" rIns="0" bIns="0" rtlCol="0">
            <a:spAutoFit/>
          </a:bodyPr>
          <a:lstStyle/>
          <a:p>
            <a:pPr marL="469900" marR="299085" indent="-457200">
              <a:lnSpc>
                <a:spcPct val="100000"/>
              </a:lnSpc>
              <a:spcBef>
                <a:spcPts val="90"/>
              </a:spcBef>
              <a:buClr>
                <a:srgbClr val="FF0000"/>
              </a:buClr>
              <a:buAutoNum type="arabicParenR" startAt="2"/>
              <a:tabLst>
                <a:tab pos="469265" algn="l"/>
                <a:tab pos="469900" algn="l"/>
              </a:tabLst>
            </a:pPr>
            <a:r>
              <a:rPr sz="2000" u="heavy" dirty="0">
                <a:solidFill>
                  <a:srgbClr val="FFFFFF"/>
                </a:solidFill>
                <a:uFill>
                  <a:solidFill>
                    <a:srgbClr val="FFFFFF"/>
                  </a:solidFill>
                </a:uFill>
                <a:latin typeface="Arial Black" panose="020B0A04020102020204"/>
                <a:cs typeface="Arial Black" panose="020B0A04020102020204"/>
              </a:rPr>
              <a:t>ΣΥΝΕΧΕΙΣ</a:t>
            </a:r>
            <a:r>
              <a:rPr sz="2000" u="heavy" spc="-35" dirty="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ΔΙΑΚΥΜΑΝΣΕΙΣ</a:t>
            </a:r>
            <a:r>
              <a:rPr sz="2000" u="heavy" spc="-20" dirty="0">
                <a:solidFill>
                  <a:srgbClr val="FFFFFF"/>
                </a:solidFill>
                <a:uFill>
                  <a:solidFill>
                    <a:srgbClr val="FFFFFF"/>
                  </a:solidFill>
                </a:uFill>
                <a:latin typeface="Arial Black" panose="020B0A04020102020204"/>
                <a:cs typeface="Arial Black" panose="020B0A04020102020204"/>
              </a:rPr>
              <a:t> </a:t>
            </a:r>
            <a:r>
              <a:rPr sz="2000" u="heavy">
                <a:solidFill>
                  <a:srgbClr val="FFFFFF"/>
                </a:solidFill>
                <a:uFill>
                  <a:solidFill>
                    <a:srgbClr val="FFFFFF"/>
                  </a:solidFill>
                </a:uFill>
                <a:latin typeface="Arial Black" panose="020B0A04020102020204"/>
                <a:cs typeface="Arial Black" panose="020B0A04020102020204"/>
              </a:rPr>
              <a:t>ΤΗΣ</a:t>
            </a:r>
            <a:r>
              <a:rPr sz="2000" u="heavy" spc="-20">
                <a:solidFill>
                  <a:srgbClr val="FFFFFF"/>
                </a:solidFill>
                <a:uFill>
                  <a:solidFill>
                    <a:srgbClr val="FFFFFF"/>
                  </a:solidFill>
                </a:uFill>
                <a:latin typeface="Arial Black" panose="020B0A04020102020204"/>
                <a:cs typeface="Arial Black" panose="020B0A04020102020204"/>
              </a:rPr>
              <a:t> </a:t>
            </a:r>
            <a:r>
              <a:rPr sz="2000" u="heavy" smtClean="0">
                <a:solidFill>
                  <a:srgbClr val="FFFFFF"/>
                </a:solidFill>
                <a:uFill>
                  <a:solidFill>
                    <a:srgbClr val="FFFFFF"/>
                  </a:solidFill>
                </a:uFill>
                <a:latin typeface="Arial Black" panose="020B0A04020102020204"/>
                <a:cs typeface="Arial Black" panose="020B0A04020102020204"/>
              </a:rPr>
              <a:t>ΠΙΕΣ</a:t>
            </a:r>
            <a:r>
              <a:rPr lang="el-GR" sz="2000" u="heavy" dirty="0" smtClean="0">
                <a:solidFill>
                  <a:srgbClr val="FFFFFF"/>
                </a:solidFill>
                <a:uFill>
                  <a:solidFill>
                    <a:srgbClr val="FFFFFF"/>
                  </a:solidFill>
                </a:uFill>
                <a:latin typeface="Arial Black" panose="020B0A04020102020204"/>
                <a:cs typeface="Arial Black" panose="020B0A04020102020204"/>
              </a:rPr>
              <a:t>Η</a:t>
            </a:r>
            <a:r>
              <a:rPr sz="2000" u="heavy" smtClean="0">
                <a:solidFill>
                  <a:srgbClr val="FFFFFF"/>
                </a:solidFill>
                <a:uFill>
                  <a:solidFill>
                    <a:srgbClr val="FFFFFF"/>
                  </a:solidFill>
                </a:uFill>
                <a:latin typeface="Arial Black" panose="020B0A04020102020204"/>
                <a:cs typeface="Arial Black" panose="020B0A04020102020204"/>
              </a:rPr>
              <a:t>Σ</a:t>
            </a:r>
            <a:r>
              <a:rPr sz="2000" u="heavy" spc="-20" smtClean="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ΤΟΥ</a:t>
            </a:r>
            <a:r>
              <a:rPr sz="2000" u="heavy" spc="-15" dirty="0">
                <a:solidFill>
                  <a:srgbClr val="FFFFFF"/>
                </a:solidFill>
                <a:uFill>
                  <a:solidFill>
                    <a:srgbClr val="FFFFFF"/>
                  </a:solidFill>
                </a:uFill>
                <a:latin typeface="Arial Black" panose="020B0A04020102020204"/>
                <a:cs typeface="Arial Black" panose="020B0A04020102020204"/>
              </a:rPr>
              <a:t> </a:t>
            </a:r>
            <a:r>
              <a:rPr sz="2000" u="heavy" spc="-10">
                <a:solidFill>
                  <a:srgbClr val="FFFFFF"/>
                </a:solidFill>
                <a:uFill>
                  <a:solidFill>
                    <a:srgbClr val="FFFFFF"/>
                  </a:solidFill>
                </a:uFill>
                <a:latin typeface="Arial Black" panose="020B0A04020102020204"/>
                <a:cs typeface="Arial Black" panose="020B0A04020102020204"/>
              </a:rPr>
              <a:t>ΝΕΡΟΥ</a:t>
            </a:r>
            <a:r>
              <a:rPr sz="2000" spc="-10">
                <a:solidFill>
                  <a:srgbClr val="FFFFFF"/>
                </a:solidFill>
                <a:latin typeface="Arial Black" panose="020B0A04020102020204"/>
                <a:cs typeface="Arial Black" panose="020B0A04020102020204"/>
              </a:rPr>
              <a:t> </a:t>
            </a:r>
            <a:r>
              <a:rPr sz="2000" u="heavy" smtClean="0">
                <a:solidFill>
                  <a:srgbClr val="FFFFFF"/>
                </a:solidFill>
                <a:uFill>
                  <a:solidFill>
                    <a:srgbClr val="FFFFFF"/>
                  </a:solidFill>
                </a:uFill>
                <a:latin typeface="Arial Black" panose="020B0A04020102020204"/>
                <a:cs typeface="Arial Black" panose="020B0A04020102020204"/>
              </a:rPr>
              <a:t>ΨΥΞ</a:t>
            </a:r>
            <a:r>
              <a:rPr lang="el-GR" sz="2000" u="heavy" dirty="0" smtClean="0">
                <a:solidFill>
                  <a:srgbClr val="FFFFFF"/>
                </a:solidFill>
                <a:uFill>
                  <a:solidFill>
                    <a:srgbClr val="FFFFFF"/>
                  </a:solidFill>
                </a:uFill>
                <a:latin typeface="Arial Black" panose="020B0A04020102020204"/>
                <a:cs typeface="Arial Black" panose="020B0A04020102020204"/>
              </a:rPr>
              <a:t>Η</a:t>
            </a:r>
            <a:r>
              <a:rPr sz="2000" u="heavy" smtClean="0">
                <a:solidFill>
                  <a:srgbClr val="FFFFFF"/>
                </a:solidFill>
                <a:uFill>
                  <a:solidFill>
                    <a:srgbClr val="FFFFFF"/>
                  </a:solidFill>
                </a:uFill>
                <a:latin typeface="Arial Black" panose="020B0A04020102020204"/>
                <a:cs typeface="Arial Black" panose="020B0A04020102020204"/>
              </a:rPr>
              <a:t>Σ</a:t>
            </a:r>
            <a:r>
              <a:rPr sz="2000" u="heavy" spc="-15" smtClean="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ΤΗΣ</a:t>
            </a:r>
            <a:r>
              <a:rPr sz="2000" u="heavy" spc="-5" dirty="0">
                <a:solidFill>
                  <a:srgbClr val="FFFFFF"/>
                </a:solidFill>
                <a:uFill>
                  <a:solidFill>
                    <a:srgbClr val="FFFFFF"/>
                  </a:solidFill>
                </a:uFill>
                <a:latin typeface="Arial Black" panose="020B0A04020102020204"/>
                <a:cs typeface="Arial Black" panose="020B0A04020102020204"/>
              </a:rPr>
              <a:t> </a:t>
            </a:r>
            <a:r>
              <a:rPr sz="2000" u="heavy" spc="-10" dirty="0">
                <a:solidFill>
                  <a:srgbClr val="FFFFFF"/>
                </a:solidFill>
                <a:uFill>
                  <a:solidFill>
                    <a:srgbClr val="FFFFFF"/>
                  </a:solidFill>
                </a:u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arenR" startAt="2"/>
            </a:pPr>
            <a:endParaRPr sz="2200">
              <a:latin typeface="Arial Black" panose="020B0A04020102020204"/>
              <a:cs typeface="Arial Black" panose="020B0A04020102020204"/>
            </a:endParaRPr>
          </a:p>
          <a:p>
            <a:pPr marL="373380" marR="227965" lvl="1" indent="-360680">
              <a:lnSpc>
                <a:spcPct val="100000"/>
              </a:lnSpc>
              <a:buClr>
                <a:srgbClr val="FF0000"/>
              </a:buClr>
              <a:buFont typeface="Wingdings" panose="05000000000000000000"/>
              <a:buChar char=""/>
              <a:tabLst>
                <a:tab pos="372745" algn="l"/>
                <a:tab pos="373380" algn="l"/>
              </a:tabLst>
            </a:pPr>
            <a:r>
              <a:rPr sz="1800" dirty="0">
                <a:solidFill>
                  <a:srgbClr val="FFFFFF"/>
                </a:solidFill>
                <a:latin typeface="Arial Black" panose="020B0A04020102020204"/>
                <a:cs typeface="Arial Black" panose="020B0A04020102020204"/>
              </a:rPr>
              <a:t>ΓΙΝΕΤΑΙ</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ΑΝΤΙΛΗΠΤΗ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ΑΠΟ</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ΤΗΝ</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ΜΕΤΑΒΟΛΗ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ΤΩΝ</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ΕΝΔΕΙΞΕΩΝ </a:t>
            </a:r>
            <a:r>
              <a:rPr sz="1800" dirty="0">
                <a:solidFill>
                  <a:srgbClr val="FFFFFF"/>
                </a:solidFill>
                <a:latin typeface="Arial Black" panose="020B0A04020102020204"/>
                <a:cs typeface="Arial Black" panose="020B0A04020102020204"/>
              </a:rPr>
              <a:t>ΤΩΝ</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ΑΝΤΙΣΤΟΙΧΩΝ</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ΜΑΝΟΜΕΤΡΩΝ</a:t>
            </a:r>
            <a:r>
              <a:rPr sz="1800" spc="-10"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ΤΗΣ</a:t>
            </a:r>
            <a:r>
              <a:rPr sz="1800" spc="5">
                <a:solidFill>
                  <a:srgbClr val="FFFFFF"/>
                </a:solidFill>
                <a:latin typeface="Arial Black" panose="020B0A04020102020204"/>
                <a:cs typeface="Arial Black" panose="020B0A04020102020204"/>
              </a:rPr>
              <a:t> </a:t>
            </a:r>
            <a:r>
              <a:rPr sz="1800" spc="-10" smtClean="0">
                <a:solidFill>
                  <a:srgbClr val="FFFFFF"/>
                </a:solidFill>
                <a:latin typeface="Arial Black" panose="020B0A04020102020204"/>
                <a:cs typeface="Arial Black" panose="020B0A04020102020204"/>
              </a:rPr>
              <a:t>ΕΓΚΑΤΑΣΤΑΣ</a:t>
            </a:r>
            <a:r>
              <a:rPr lang="el-GR" sz="1800" spc="-10" dirty="0" smtClean="0">
                <a:solidFill>
                  <a:srgbClr val="FFFFFF"/>
                </a:solidFill>
                <a:latin typeface="Arial Black" panose="020B0A04020102020204"/>
                <a:cs typeface="Arial Black" panose="020B0A04020102020204"/>
              </a:rPr>
              <a:t>Η</a:t>
            </a:r>
            <a:r>
              <a:rPr sz="1800" spc="-10" smtClean="0">
                <a:solidFill>
                  <a:srgbClr val="FFFFFF"/>
                </a:solidFill>
                <a:latin typeface="Arial Black" panose="020B0A04020102020204"/>
                <a:cs typeface="Arial Black" panose="020B0A04020102020204"/>
              </a:rPr>
              <a:t>Σ</a:t>
            </a:r>
            <a:r>
              <a:rPr sz="1800" spc="-10" dirty="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373380" marR="1279525" lvl="1" indent="-360680">
              <a:lnSpc>
                <a:spcPct val="100000"/>
              </a:lnSpc>
              <a:spcBef>
                <a:spcPts val="360"/>
              </a:spcBef>
              <a:buClr>
                <a:srgbClr val="FF0000"/>
              </a:buClr>
              <a:buFont typeface="Wingdings" panose="05000000000000000000"/>
              <a:buChar char=""/>
              <a:tabLst>
                <a:tab pos="372745" algn="l"/>
                <a:tab pos="373380" algn="l"/>
              </a:tabLst>
            </a:pPr>
            <a:r>
              <a:rPr sz="1800" dirty="0">
                <a:solidFill>
                  <a:srgbClr val="FFFFFF"/>
                </a:solidFill>
                <a:latin typeface="Arial Black" panose="020B0A04020102020204"/>
                <a:cs typeface="Arial Black" panose="020B0A04020102020204"/>
              </a:rPr>
              <a:t>ΕΑΝ</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ΟΙ</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ΜΕΤΑΒΟΛΕΣ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ΑΥΤΕΣ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ΥΠΕΡΒΑΙΝΟΥΝ</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ΤΑ </a:t>
            </a:r>
            <a:r>
              <a:rPr sz="1800" spc="-20" dirty="0">
                <a:solidFill>
                  <a:srgbClr val="FFFFFF"/>
                </a:solidFill>
                <a:latin typeface="Arial Black" panose="020B0A04020102020204"/>
                <a:cs typeface="Arial Black" panose="020B0A04020102020204"/>
              </a:rPr>
              <a:t>ΟΡΙΑ </a:t>
            </a:r>
            <a:r>
              <a:rPr sz="1800" dirty="0">
                <a:solidFill>
                  <a:srgbClr val="FFFFFF"/>
                </a:solidFill>
                <a:latin typeface="Arial Black" panose="020B0A04020102020204"/>
                <a:cs typeface="Arial Black" panose="020B0A04020102020204"/>
              </a:rPr>
              <a:t>ΑΣΦΑΛΕΙΑΣ,</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ΕΝΕΡΓΟΠΟΙΟΥΝΤΑΙ</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ΤΑ </a:t>
            </a:r>
            <a:r>
              <a:rPr sz="1800" spc="-10" dirty="0">
                <a:solidFill>
                  <a:srgbClr val="FFFFFF"/>
                </a:solidFill>
                <a:latin typeface="Arial Black" panose="020B0A04020102020204"/>
                <a:cs typeface="Arial Black" panose="020B0A04020102020204"/>
              </a:rPr>
              <a:t>ΣΥΣΤΗΜΑΤΑ ΣΥΝΑΓΕΡΜΟΥ.</a:t>
            </a:r>
            <a:endParaRPr sz="1800">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2459990">
              <a:lnSpc>
                <a:spcPct val="100000"/>
              </a:lnSpc>
            </a:pPr>
            <a:r>
              <a:rPr sz="1800" u="heavy" dirty="0">
                <a:solidFill>
                  <a:srgbClr val="FFFFFF"/>
                </a:solidFill>
                <a:uFill>
                  <a:solidFill>
                    <a:srgbClr val="FFFFFF"/>
                  </a:solidFill>
                </a:uFill>
                <a:latin typeface="Arial Black" panose="020B0A04020102020204"/>
                <a:cs typeface="Arial Black" panose="020B0A04020102020204"/>
              </a:rPr>
              <a:t>ΣΥΝΗΘΩΣ</a:t>
            </a:r>
            <a:r>
              <a:rPr sz="1800" u="heavy" spc="5" dirty="0">
                <a:solidFill>
                  <a:srgbClr val="FFFFFF"/>
                </a:solidFill>
                <a:uFill>
                  <a:solidFill>
                    <a:srgbClr val="FFFFFF"/>
                  </a:solidFill>
                </a:uFill>
                <a:latin typeface="Arial Black" panose="020B0A04020102020204"/>
                <a:cs typeface="Arial Black" panose="020B0A04020102020204"/>
              </a:rPr>
              <a:t> </a:t>
            </a:r>
            <a:r>
              <a:rPr sz="1800" u="heavy">
                <a:solidFill>
                  <a:srgbClr val="FFFFFF"/>
                </a:solidFill>
                <a:uFill>
                  <a:solidFill>
                    <a:srgbClr val="FFFFFF"/>
                  </a:solidFill>
                </a:uFill>
                <a:latin typeface="Arial Black" panose="020B0A04020102020204"/>
                <a:cs typeface="Arial Black" panose="020B0A04020102020204"/>
              </a:rPr>
              <a:t>ΟΦΕΙΛΕΤΑΙ </a:t>
            </a:r>
            <a:r>
              <a:rPr lang="el-GR" u="heavy" spc="-20" dirty="0" smtClean="0">
                <a:solidFill>
                  <a:srgbClr val="FFFFFF"/>
                </a:solidFill>
                <a:uFill>
                  <a:solidFill>
                    <a:srgbClr val="FFFFFF"/>
                  </a:solidFill>
                </a:uFill>
                <a:latin typeface="Arial Black" panose="020B0A04020102020204"/>
                <a:cs typeface="Arial Black" panose="020B0A04020102020204"/>
              </a:rPr>
              <a:t>ΣΕ</a:t>
            </a:r>
            <a:r>
              <a:rPr sz="1800" spc="-20" smtClean="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373380" marR="167640" indent="-360680">
              <a:lnSpc>
                <a:spcPct val="100000"/>
              </a:lnSpc>
              <a:spcBef>
                <a:spcPts val="360"/>
              </a:spcBef>
              <a:buClr>
                <a:srgbClr val="FF0000"/>
              </a:buClr>
              <a:buAutoNum type="arabicPeriod"/>
              <a:tabLst>
                <a:tab pos="372745" algn="l"/>
                <a:tab pos="373380" algn="l"/>
              </a:tabLst>
            </a:pPr>
            <a:r>
              <a:rPr sz="1800" dirty="0">
                <a:solidFill>
                  <a:srgbClr val="FFFFFF"/>
                </a:solidFill>
                <a:latin typeface="Arial Black" panose="020B0A04020102020204"/>
                <a:cs typeface="Arial Black" panose="020B0A04020102020204"/>
              </a:rPr>
              <a:t>ΑΝΑΡΡΟΦΗΣΗ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ΑΕΡΑ</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ΚΑΙ</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ΔΙΑΧΥΣΗ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ΣΤΟ</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ΔΙΚΤΥΟ</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ΑΠΟ</a:t>
            </a:r>
            <a:r>
              <a:rPr sz="1800" spc="-5" dirty="0">
                <a:solidFill>
                  <a:srgbClr val="FFFFFF"/>
                </a:solidFill>
                <a:latin typeface="Arial Black" panose="020B0A04020102020204"/>
                <a:cs typeface="Arial Black" panose="020B0A04020102020204"/>
              </a:rPr>
              <a:t> </a:t>
            </a:r>
            <a:r>
              <a:rPr sz="1800" spc="-25">
                <a:solidFill>
                  <a:srgbClr val="FFFFFF"/>
                </a:solidFill>
                <a:latin typeface="Arial Black" panose="020B0A04020102020204"/>
                <a:cs typeface="Arial Black" panose="020B0A04020102020204"/>
              </a:rPr>
              <a:t>ΤΟ </a:t>
            </a:r>
            <a:r>
              <a:rPr sz="1800" smtClean="0">
                <a:solidFill>
                  <a:srgbClr val="FFFFFF"/>
                </a:solidFill>
                <a:latin typeface="Arial Black" panose="020B0A04020102020204"/>
                <a:cs typeface="Arial Black" panose="020B0A04020102020204"/>
              </a:rPr>
              <a:t>ΣΤΥΠΕΙΟΘΛΙΠΤΗ</a:t>
            </a:r>
            <a:r>
              <a:rPr lang="el-GR" sz="1800" dirty="0" smtClean="0">
                <a:solidFill>
                  <a:srgbClr val="FFFFFF"/>
                </a:solidFill>
                <a:latin typeface="Arial Black" panose="020B0A04020102020204"/>
                <a:cs typeface="Arial Black" panose="020B0A04020102020204"/>
              </a:rPr>
              <a:t> (ή </a:t>
            </a:r>
            <a:r>
              <a:rPr lang="en-US" sz="1800" dirty="0" smtClean="0">
                <a:solidFill>
                  <a:srgbClr val="FFFFFF"/>
                </a:solidFill>
                <a:latin typeface="Arial Black" panose="020B0A04020102020204"/>
                <a:cs typeface="Arial Black" panose="020B0A04020102020204"/>
              </a:rPr>
              <a:t>MECHANICAL SEAL)</a:t>
            </a:r>
            <a:r>
              <a:rPr sz="1800" spc="-2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ΑΝΤΛΙΑΣ</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ΚΥΚΛΟΦΟΡΙΑΣ.</a:t>
            </a:r>
            <a:endParaRPr sz="1800">
              <a:latin typeface="Arial Black" panose="020B0A04020102020204"/>
              <a:cs typeface="Arial Black" panose="020B0A04020102020204"/>
            </a:endParaRPr>
          </a:p>
          <a:p>
            <a:pPr marL="373380" marR="5080" indent="-360680">
              <a:lnSpc>
                <a:spcPct val="100000"/>
              </a:lnSpc>
              <a:spcBef>
                <a:spcPts val="360"/>
              </a:spcBef>
              <a:buClr>
                <a:srgbClr val="FF0000"/>
              </a:buClr>
              <a:buAutoNum type="arabicPeriod"/>
              <a:tabLst>
                <a:tab pos="372745" algn="l"/>
                <a:tab pos="373380" algn="l"/>
              </a:tabLst>
            </a:pPr>
            <a:r>
              <a:rPr sz="1800">
                <a:solidFill>
                  <a:srgbClr val="FFFFFF"/>
                </a:solidFill>
                <a:latin typeface="Arial Black" panose="020B0A04020102020204"/>
                <a:cs typeface="Arial Black" panose="020B0A04020102020204"/>
              </a:rPr>
              <a:t>ΕΜΦΑΝΙΣΗ</a:t>
            </a:r>
            <a:r>
              <a:rPr sz="1800" spc="-15">
                <a:solidFill>
                  <a:srgbClr val="FFFFFF"/>
                </a:solidFill>
                <a:latin typeface="Arial Black" panose="020B0A04020102020204"/>
                <a:cs typeface="Arial Black" panose="020B0A04020102020204"/>
              </a:rPr>
              <a:t> </a:t>
            </a:r>
            <a:r>
              <a:rPr sz="1800" smtClean="0">
                <a:solidFill>
                  <a:srgbClr val="FFFFFF"/>
                </a:solidFill>
                <a:latin typeface="Arial Black" panose="020B0A04020102020204"/>
                <a:cs typeface="Arial Black" panose="020B0A04020102020204"/>
              </a:rPr>
              <a:t>ΣΠΗΛΑΙΩΣ</a:t>
            </a:r>
            <a:r>
              <a:rPr lang="el-GR" sz="1800" dirty="0" smtClean="0">
                <a:solidFill>
                  <a:srgbClr val="FFFFFF"/>
                </a:solidFill>
                <a:latin typeface="Arial Black" panose="020B0A04020102020204"/>
                <a:cs typeface="Arial Black" panose="020B0A04020102020204"/>
              </a:rPr>
              <a:t>Η</a:t>
            </a:r>
            <a:r>
              <a:rPr sz="1800" smtClean="0">
                <a:solidFill>
                  <a:srgbClr val="FFFFFF"/>
                </a:solidFill>
                <a:latin typeface="Arial Black" panose="020B0A04020102020204"/>
                <a:cs typeface="Arial Black" panose="020B0A04020102020204"/>
              </a:rPr>
              <a:t>Σ</a:t>
            </a:r>
            <a:r>
              <a:rPr sz="1800" spc="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ΣΤΗΝ</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ΑΝΑΡΡΟΦΗΣΗ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1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ΑΝΤΛΙΑΣ ΚΥΚΛΟΦΟΡΙΑΣ.</a:t>
            </a:r>
            <a:endParaRPr sz="1800">
              <a:latin typeface="Arial Black" panose="020B0A04020102020204"/>
              <a:cs typeface="Arial Black" panose="020B0A04020102020204"/>
            </a:endParaRPr>
          </a:p>
          <a:p>
            <a:pPr marL="373380" marR="354965" indent="-360680">
              <a:lnSpc>
                <a:spcPct val="100000"/>
              </a:lnSpc>
              <a:spcBef>
                <a:spcPts val="360"/>
              </a:spcBef>
              <a:buClr>
                <a:srgbClr val="FF0000"/>
              </a:buClr>
              <a:buAutoNum type="arabicPeriod"/>
              <a:tabLst>
                <a:tab pos="372745" algn="l"/>
                <a:tab pos="373380" algn="l"/>
              </a:tabLst>
            </a:pPr>
            <a:r>
              <a:rPr sz="1800" dirty="0">
                <a:solidFill>
                  <a:srgbClr val="FFFFFF"/>
                </a:solidFill>
                <a:latin typeface="Arial Black" panose="020B0A04020102020204"/>
                <a:cs typeface="Arial Black" panose="020B0A04020102020204"/>
              </a:rPr>
              <a:t>ΠΙΘΑΝΗ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ΕΙΣΧΩΡΗΣΗ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ΚΑΥΣΑΕΡΙΩΝ</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ΚΑΙ</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ΔΙΑΧΥΣΗ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ΤΟΥΣ </a:t>
            </a:r>
            <a:r>
              <a:rPr sz="1800" spc="-25" dirty="0">
                <a:solidFill>
                  <a:srgbClr val="FFFFFF"/>
                </a:solidFill>
                <a:latin typeface="Arial Black" panose="020B0A04020102020204"/>
                <a:cs typeface="Arial Black" panose="020B0A04020102020204"/>
              </a:rPr>
              <a:t>ΣΤΟ </a:t>
            </a:r>
            <a:r>
              <a:rPr sz="1800" dirty="0">
                <a:solidFill>
                  <a:srgbClr val="FFFFFF"/>
                </a:solidFill>
                <a:latin typeface="Arial Black" panose="020B0A04020102020204"/>
                <a:cs typeface="Arial Black" panose="020B0A04020102020204"/>
              </a:rPr>
              <a:t>ΔΙΚΤΥΟ</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5"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ΝΕΡΟΥ </a:t>
            </a:r>
            <a:r>
              <a:rPr sz="1800" spc="-10" smtClean="0">
                <a:solidFill>
                  <a:srgbClr val="FFFFFF"/>
                </a:solidFill>
                <a:latin typeface="Arial Black" panose="020B0A04020102020204"/>
                <a:cs typeface="Arial Black" panose="020B0A04020102020204"/>
              </a:rPr>
              <a:t>ΨΥΞ</a:t>
            </a:r>
            <a:r>
              <a:rPr lang="el-GR" sz="1800" spc="-10" dirty="0" smtClean="0">
                <a:solidFill>
                  <a:srgbClr val="FFFFFF"/>
                </a:solidFill>
                <a:latin typeface="Arial Black" panose="020B0A04020102020204"/>
                <a:cs typeface="Arial Black" panose="020B0A04020102020204"/>
              </a:rPr>
              <a:t>Η</a:t>
            </a:r>
            <a:r>
              <a:rPr sz="1800" spc="-10" smtClean="0">
                <a:solidFill>
                  <a:srgbClr val="FFFFFF"/>
                </a:solidFill>
                <a:latin typeface="Arial Black" panose="020B0A04020102020204"/>
                <a:cs typeface="Arial Black" panose="020B0A04020102020204"/>
              </a:rPr>
              <a:t>Σ</a:t>
            </a:r>
            <a:r>
              <a:rPr sz="1800" spc="-10" dirty="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5" name="object 5"/>
          <p:cNvSpPr txBox="1">
            <a:spLocks noGrp="1"/>
          </p:cNvSpPr>
          <p:nvPr>
            <p:ph type="title"/>
          </p:nvPr>
        </p:nvSpPr>
        <p:spPr>
          <a:xfrm>
            <a:off x="285720" y="214291"/>
            <a:ext cx="8415685"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solidFill>
                  <a:srgbClr val="FFFFFF"/>
                </a:solidFill>
                <a:uFill>
                  <a:solidFill>
                    <a:srgbClr val="FFFFFF"/>
                  </a:solidFill>
                </a:uFill>
              </a:rPr>
              <a:t>          </a:t>
            </a:r>
            <a:r>
              <a:rPr lang="el-GR" sz="2100" u="none" dirty="0" smtClean="0">
                <a:uFill>
                  <a:solidFill>
                    <a:srgbClr val="FFFFFF"/>
                  </a:solidFill>
                </a:uFill>
              </a:rPr>
              <a:t>4.14. </a:t>
            </a:r>
            <a:r>
              <a:rPr sz="2100" u="none" smtClean="0">
                <a:uFill>
                  <a:solidFill>
                    <a:srgbClr val="FFFFFF"/>
                  </a:solidFill>
                </a:uFill>
              </a:rPr>
              <a:t>ΑΝΩΜΑΛΙΕΣ</a:t>
            </a:r>
            <a:r>
              <a:rPr sz="2100" u="none" spc="-15" smtClean="0">
                <a:uFill>
                  <a:solidFill>
                    <a:srgbClr val="FFFFFF"/>
                  </a:solidFill>
                </a:uFill>
              </a:rPr>
              <a:t> </a:t>
            </a:r>
            <a:r>
              <a:rPr sz="2100" u="none" dirty="0">
                <a:uFill>
                  <a:solidFill>
                    <a:srgbClr val="FFFFFF"/>
                  </a:solidFill>
                </a:uFill>
              </a:rPr>
              <a:t>–</a:t>
            </a:r>
            <a:r>
              <a:rPr sz="2100" u="none" spc="-15" dirty="0">
                <a:uFill>
                  <a:solidFill>
                    <a:srgbClr val="FFFFFF"/>
                  </a:solidFill>
                </a:uFill>
              </a:rPr>
              <a:t> </a:t>
            </a:r>
            <a:r>
              <a:rPr sz="2100" u="none" dirty="0">
                <a:uFill>
                  <a:solidFill>
                    <a:srgbClr val="FFFFFF"/>
                  </a:solidFill>
                </a:uFill>
              </a:rPr>
              <a:t>ΒΛΑΒΕΣ</a:t>
            </a:r>
            <a:r>
              <a:rPr sz="2100" u="none" spc="-15" dirty="0">
                <a:uFill>
                  <a:solidFill>
                    <a:srgbClr val="FFFFFF"/>
                  </a:solidFill>
                </a:uFill>
              </a:rPr>
              <a:t> </a:t>
            </a:r>
            <a:r>
              <a:rPr sz="2100" u="none">
                <a:uFill>
                  <a:solidFill>
                    <a:srgbClr val="FFFFFF"/>
                  </a:solidFill>
                </a:uFill>
              </a:rPr>
              <a:t>ΣΤΟ</a:t>
            </a:r>
            <a:r>
              <a:rPr sz="2100" u="none" spc="-15">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r>
              <a:rPr sz="2100" u="none" spc="5" smtClean="0">
                <a:uFill>
                  <a:solidFill>
                    <a:srgbClr val="FFFFFF"/>
                  </a:solidFill>
                </a:uFill>
              </a:rPr>
              <a:t> </a:t>
            </a:r>
            <a:br>
              <a:rPr lang="el-GR" sz="2100" u="none" spc="5" dirty="0" smtClean="0">
                <a:uFill>
                  <a:solidFill>
                    <a:srgbClr val="FFFFFF"/>
                  </a:solidFill>
                </a:uFill>
              </a:rPr>
            </a:br>
            <a:r>
              <a:rPr lang="el-GR" sz="2100" u="none" spc="5" dirty="0" smtClean="0">
                <a:uFill>
                  <a:solidFill>
                    <a:srgbClr val="FFFFFF"/>
                  </a:solidFill>
                </a:uFill>
              </a:rPr>
              <a:t>                                            </a:t>
            </a:r>
            <a:r>
              <a:rPr sz="2100" u="none" smtClean="0">
                <a:uFill>
                  <a:solidFill>
                    <a:srgbClr val="FFFFFF"/>
                  </a:solidFill>
                </a:uFill>
              </a:rPr>
              <a:t>ΤΗΣ</a:t>
            </a:r>
            <a:r>
              <a:rPr sz="2100" u="none" spc="15" smtClean="0">
                <a:uFill>
                  <a:solidFill>
                    <a:srgbClr val="FFFFFF"/>
                  </a:solidFill>
                </a:uFill>
              </a:rPr>
              <a:t> </a:t>
            </a:r>
            <a:r>
              <a:rPr sz="2100" u="none" spc="-10" dirty="0">
                <a:uFill>
                  <a:solidFill>
                    <a:srgbClr val="FFFFFF"/>
                  </a:solidFill>
                </a:uFill>
              </a:rPr>
              <a:t>ΜΗΧΑΝΗΣ</a:t>
            </a:r>
            <a:endParaRPr sz="2100" u="none"/>
          </a:p>
        </p:txBody>
      </p:sp>
    </p:spTree>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57158" y="0"/>
            <a:ext cx="8572560" cy="999468"/>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3" name="object 3"/>
          <p:cNvSpPr txBox="1">
            <a:spLocks noGrp="1"/>
          </p:cNvSpPr>
          <p:nvPr>
            <p:ph type="title"/>
          </p:nvPr>
        </p:nvSpPr>
        <p:spPr>
          <a:xfrm>
            <a:off x="434340" y="398779"/>
            <a:ext cx="8267065"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uFill>
                  <a:solidFill>
                    <a:srgbClr val="FFFFFF"/>
                  </a:solidFill>
                </a:uFill>
              </a:rPr>
              <a:t>          4.14. </a:t>
            </a:r>
            <a:r>
              <a:rPr sz="2100" u="none" smtClean="0">
                <a:uFill>
                  <a:solidFill>
                    <a:srgbClr val="FFFFFF"/>
                  </a:solidFill>
                </a:uFill>
              </a:rPr>
              <a:t>ΑΝΩΜΑΛΙΕΣ</a:t>
            </a:r>
            <a:r>
              <a:rPr sz="2100" u="none" spc="-15" smtClean="0">
                <a:uFill>
                  <a:solidFill>
                    <a:srgbClr val="FFFFFF"/>
                  </a:solidFill>
                </a:uFill>
              </a:rPr>
              <a:t> </a:t>
            </a:r>
            <a:r>
              <a:rPr sz="2100" u="none" dirty="0">
                <a:uFill>
                  <a:solidFill>
                    <a:srgbClr val="FFFFFF"/>
                  </a:solidFill>
                </a:uFill>
              </a:rPr>
              <a:t>–</a:t>
            </a:r>
            <a:r>
              <a:rPr sz="2100" u="none" spc="-15" dirty="0">
                <a:uFill>
                  <a:solidFill>
                    <a:srgbClr val="FFFFFF"/>
                  </a:solidFill>
                </a:uFill>
              </a:rPr>
              <a:t> </a:t>
            </a:r>
            <a:r>
              <a:rPr sz="2100" u="none" dirty="0">
                <a:uFill>
                  <a:solidFill>
                    <a:srgbClr val="FFFFFF"/>
                  </a:solidFill>
                </a:uFill>
              </a:rPr>
              <a:t>ΒΛΑΒΕΣ</a:t>
            </a:r>
            <a:r>
              <a:rPr sz="2100" u="none" spc="-15" dirty="0">
                <a:uFill>
                  <a:solidFill>
                    <a:srgbClr val="FFFFFF"/>
                  </a:solidFill>
                </a:uFill>
              </a:rPr>
              <a:t> </a:t>
            </a:r>
            <a:r>
              <a:rPr sz="2100" u="none">
                <a:uFill>
                  <a:solidFill>
                    <a:srgbClr val="FFFFFF"/>
                  </a:solidFill>
                </a:uFill>
              </a:rPr>
              <a:t>ΣΤΟ</a:t>
            </a:r>
            <a:r>
              <a:rPr sz="2100" u="none" spc="-15">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r>
              <a:rPr sz="2100" u="none" spc="5" smtClean="0">
                <a:uFill>
                  <a:solidFill>
                    <a:srgbClr val="FFFFFF"/>
                  </a:solidFill>
                </a:uFill>
              </a:rPr>
              <a:t> </a:t>
            </a:r>
            <a:br>
              <a:rPr lang="el-GR" sz="2100" u="sng" spc="5" dirty="0" smtClean="0">
                <a:solidFill>
                  <a:srgbClr val="FFFFFF"/>
                </a:solidFill>
                <a:uFill>
                  <a:solidFill>
                    <a:srgbClr val="FFFFFF"/>
                  </a:solidFill>
                </a:uFill>
              </a:rPr>
            </a:br>
            <a:r>
              <a:rPr lang="el-GR" sz="2100" u="none" spc="5" dirty="0" smtClean="0">
                <a:uFill>
                  <a:solidFill>
                    <a:srgbClr val="FFFFFF"/>
                  </a:solidFill>
                </a:uFill>
              </a:rPr>
              <a:t>                                                        </a:t>
            </a:r>
            <a:r>
              <a:rPr sz="2100" u="none" smtClean="0">
                <a:uFill>
                  <a:solidFill>
                    <a:srgbClr val="FFFFFF"/>
                  </a:solidFill>
                </a:uFill>
              </a:rPr>
              <a:t>ΤΗΣ</a:t>
            </a:r>
            <a:r>
              <a:rPr sz="2100" u="none" spc="15" smtClean="0">
                <a:uFill>
                  <a:solidFill>
                    <a:srgbClr val="FFFFFF"/>
                  </a:solidFill>
                </a:uFill>
              </a:rPr>
              <a:t> </a:t>
            </a:r>
            <a:r>
              <a:rPr sz="2100" u="none" spc="-10" dirty="0">
                <a:uFill>
                  <a:solidFill>
                    <a:srgbClr val="FFFFFF"/>
                  </a:solidFill>
                </a:uFill>
              </a:rPr>
              <a:t>ΜΗΧΑΝΗΣ</a:t>
            </a:r>
            <a:endParaRPr sz="2100" u="none"/>
          </a:p>
        </p:txBody>
      </p:sp>
      <p:sp>
        <p:nvSpPr>
          <p:cNvPr id="4" name="object 4"/>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6FBF"/>
          </a:solidFill>
        </p:spPr>
        <p:txBody>
          <a:bodyPr wrap="square" lIns="0" tIns="0" rIns="0" bIns="0" rtlCol="0"/>
          <a:lstStyle/>
          <a:p/>
        </p:txBody>
      </p:sp>
      <p:sp>
        <p:nvSpPr>
          <p:cNvPr id="5" name="object 5"/>
          <p:cNvSpPr txBox="1"/>
          <p:nvPr/>
        </p:nvSpPr>
        <p:spPr>
          <a:xfrm>
            <a:off x="364490" y="1106170"/>
            <a:ext cx="8197215" cy="5213350"/>
          </a:xfrm>
          <a:prstGeom prst="rect">
            <a:avLst/>
          </a:prstGeom>
        </p:spPr>
        <p:txBody>
          <a:bodyPr vert="horz" wrap="square" lIns="0" tIns="12700" rIns="0" bIns="0" rtlCol="0">
            <a:spAutoFit/>
          </a:bodyPr>
          <a:lstStyle/>
          <a:p>
            <a:pPr marL="469900" marR="245745" indent="-457200">
              <a:lnSpc>
                <a:spcPct val="100000"/>
              </a:lnSpc>
              <a:spcBef>
                <a:spcPts val="100"/>
              </a:spcBef>
              <a:tabLst>
                <a:tab pos="469265" algn="l"/>
              </a:tabLst>
            </a:pPr>
            <a:r>
              <a:rPr sz="2000" spc="-25" dirty="0">
                <a:solidFill>
                  <a:srgbClr val="FF0000"/>
                </a:solidFill>
                <a:latin typeface="Arial Black" panose="020B0A04020102020204"/>
                <a:cs typeface="Arial Black" panose="020B0A04020102020204"/>
              </a:rPr>
              <a:t>2)</a:t>
            </a:r>
            <a:r>
              <a:rPr sz="2000" dirty="0">
                <a:solidFill>
                  <a:srgbClr val="FF0000"/>
                </a:solid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ΣΥΝΕΧΕΙΣ</a:t>
            </a:r>
            <a:r>
              <a:rPr sz="2000" u="heavy" spc="-35" dirty="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ΔΙΑΚΥΜΑΝΣΕΙΣ</a:t>
            </a:r>
            <a:r>
              <a:rPr sz="2000" u="heavy" spc="-20" dirty="0">
                <a:solidFill>
                  <a:srgbClr val="FFFFFF"/>
                </a:solidFill>
                <a:uFill>
                  <a:solidFill>
                    <a:srgbClr val="FFFFFF"/>
                  </a:solidFill>
                </a:uFill>
                <a:latin typeface="Arial Black" panose="020B0A04020102020204"/>
                <a:cs typeface="Arial Black" panose="020B0A04020102020204"/>
              </a:rPr>
              <a:t> </a:t>
            </a:r>
            <a:r>
              <a:rPr sz="2000" u="heavy">
                <a:solidFill>
                  <a:srgbClr val="FFFFFF"/>
                </a:solidFill>
                <a:uFill>
                  <a:solidFill>
                    <a:srgbClr val="FFFFFF"/>
                  </a:solidFill>
                </a:uFill>
                <a:latin typeface="Arial Black" panose="020B0A04020102020204"/>
                <a:cs typeface="Arial Black" panose="020B0A04020102020204"/>
              </a:rPr>
              <a:t>ΤΗΣ</a:t>
            </a:r>
            <a:r>
              <a:rPr sz="2000" u="heavy" spc="-20">
                <a:solidFill>
                  <a:srgbClr val="FFFFFF"/>
                </a:solidFill>
                <a:uFill>
                  <a:solidFill>
                    <a:srgbClr val="FFFFFF"/>
                  </a:solidFill>
                </a:uFill>
                <a:latin typeface="Arial Black" panose="020B0A04020102020204"/>
                <a:cs typeface="Arial Black" panose="020B0A04020102020204"/>
              </a:rPr>
              <a:t> </a:t>
            </a:r>
            <a:r>
              <a:rPr sz="2000" u="heavy" smtClean="0">
                <a:solidFill>
                  <a:srgbClr val="FFFFFF"/>
                </a:solidFill>
                <a:uFill>
                  <a:solidFill>
                    <a:srgbClr val="FFFFFF"/>
                  </a:solidFill>
                </a:uFill>
                <a:latin typeface="Arial Black" panose="020B0A04020102020204"/>
                <a:cs typeface="Arial Black" panose="020B0A04020102020204"/>
              </a:rPr>
              <a:t>ΠΙΕΣ</a:t>
            </a:r>
            <a:r>
              <a:rPr lang="el-GR" sz="2000" u="heavy" dirty="0" smtClean="0">
                <a:solidFill>
                  <a:srgbClr val="FFFFFF"/>
                </a:solidFill>
                <a:uFill>
                  <a:solidFill>
                    <a:srgbClr val="FFFFFF"/>
                  </a:solidFill>
                </a:uFill>
                <a:latin typeface="Arial Black" panose="020B0A04020102020204"/>
                <a:cs typeface="Arial Black" panose="020B0A04020102020204"/>
              </a:rPr>
              <a:t>Η</a:t>
            </a:r>
            <a:r>
              <a:rPr sz="2000" u="heavy" smtClean="0">
                <a:solidFill>
                  <a:srgbClr val="FFFFFF"/>
                </a:solidFill>
                <a:uFill>
                  <a:solidFill>
                    <a:srgbClr val="FFFFFF"/>
                  </a:solidFill>
                </a:uFill>
                <a:latin typeface="Arial Black" panose="020B0A04020102020204"/>
                <a:cs typeface="Arial Black" panose="020B0A04020102020204"/>
              </a:rPr>
              <a:t>Σ</a:t>
            </a:r>
            <a:r>
              <a:rPr sz="2000" u="heavy" spc="-20" smtClean="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ΤΟΥ</a:t>
            </a:r>
            <a:r>
              <a:rPr sz="2000" u="heavy" spc="-15" dirty="0">
                <a:solidFill>
                  <a:srgbClr val="FFFFFF"/>
                </a:solidFill>
                <a:uFill>
                  <a:solidFill>
                    <a:srgbClr val="FFFFFF"/>
                  </a:solidFill>
                </a:uFill>
                <a:latin typeface="Arial Black" panose="020B0A04020102020204"/>
                <a:cs typeface="Arial Black" panose="020B0A04020102020204"/>
              </a:rPr>
              <a:t> </a:t>
            </a:r>
            <a:r>
              <a:rPr sz="2000" u="heavy" spc="-10">
                <a:solidFill>
                  <a:srgbClr val="FFFFFF"/>
                </a:solidFill>
                <a:uFill>
                  <a:solidFill>
                    <a:srgbClr val="FFFFFF"/>
                  </a:solidFill>
                </a:uFill>
                <a:latin typeface="Arial Black" panose="020B0A04020102020204"/>
                <a:cs typeface="Arial Black" panose="020B0A04020102020204"/>
              </a:rPr>
              <a:t>ΝΕΡΟΥ</a:t>
            </a:r>
            <a:r>
              <a:rPr sz="2000" spc="-10">
                <a:solidFill>
                  <a:srgbClr val="FFFFFF"/>
                </a:solidFill>
                <a:latin typeface="Arial Black" panose="020B0A04020102020204"/>
                <a:cs typeface="Arial Black" panose="020B0A04020102020204"/>
              </a:rPr>
              <a:t> </a:t>
            </a:r>
            <a:r>
              <a:rPr sz="2000" u="heavy" smtClean="0">
                <a:solidFill>
                  <a:srgbClr val="FFFFFF"/>
                </a:solidFill>
                <a:uFill>
                  <a:solidFill>
                    <a:srgbClr val="FFFFFF"/>
                  </a:solidFill>
                </a:uFill>
                <a:latin typeface="Arial Black" panose="020B0A04020102020204"/>
                <a:cs typeface="Arial Black" panose="020B0A04020102020204"/>
              </a:rPr>
              <a:t>ΨΥΞ</a:t>
            </a:r>
            <a:r>
              <a:rPr lang="el-GR" sz="2000" u="heavy" dirty="0" smtClean="0">
                <a:solidFill>
                  <a:srgbClr val="FFFFFF"/>
                </a:solidFill>
                <a:uFill>
                  <a:solidFill>
                    <a:srgbClr val="FFFFFF"/>
                  </a:solidFill>
                </a:uFill>
                <a:latin typeface="Arial Black" panose="020B0A04020102020204"/>
                <a:cs typeface="Arial Black" panose="020B0A04020102020204"/>
              </a:rPr>
              <a:t>Η</a:t>
            </a:r>
            <a:r>
              <a:rPr sz="2000" u="heavy" smtClean="0">
                <a:solidFill>
                  <a:srgbClr val="FFFFFF"/>
                </a:solidFill>
                <a:uFill>
                  <a:solidFill>
                    <a:srgbClr val="FFFFFF"/>
                  </a:solidFill>
                </a:uFill>
                <a:latin typeface="Arial Black" panose="020B0A04020102020204"/>
                <a:cs typeface="Arial Black" panose="020B0A04020102020204"/>
              </a:rPr>
              <a:t>Σ</a:t>
            </a:r>
            <a:r>
              <a:rPr sz="2000" u="heavy" spc="-25" smtClean="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ΤΗΣ</a:t>
            </a:r>
            <a:r>
              <a:rPr sz="2000" u="heavy" spc="-5" dirty="0">
                <a:solidFill>
                  <a:srgbClr val="FFFFFF"/>
                </a:solidFill>
                <a:uFill>
                  <a:solidFill>
                    <a:srgbClr val="FFFFFF"/>
                  </a:solidFill>
                </a:uFill>
                <a:latin typeface="Arial Black" panose="020B0A04020102020204"/>
                <a:cs typeface="Arial Black" panose="020B0A04020102020204"/>
              </a:rPr>
              <a:t> </a:t>
            </a:r>
            <a:r>
              <a:rPr sz="2000" u="heavy" spc="-10" dirty="0">
                <a:solidFill>
                  <a:srgbClr val="FFFFFF"/>
                </a:solidFill>
                <a:uFill>
                  <a:solidFill>
                    <a:srgbClr val="FFFFFF"/>
                  </a:solidFill>
                </a:u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marR="5080" indent="85090">
              <a:lnSpc>
                <a:spcPct val="100000"/>
              </a:lnSpc>
            </a:pPr>
            <a:r>
              <a:rPr sz="2000" dirty="0">
                <a:solidFill>
                  <a:srgbClr val="FFFFFF"/>
                </a:solidFill>
                <a:latin typeface="Arial Black" panose="020B0A04020102020204"/>
                <a:cs typeface="Arial Black" panose="020B0A04020102020204"/>
              </a:rPr>
              <a:t>EAN</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H</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ΔΙΑΡΡΟΗ</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ΕΙΝΑΙ</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ΜΕΓΑΛΗ ΚΑΙ</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Η ΜΗΧΑΝΗ </a:t>
            </a:r>
            <a:r>
              <a:rPr sz="2000" spc="-10" dirty="0">
                <a:solidFill>
                  <a:srgbClr val="FFFFFF"/>
                </a:solidFill>
                <a:latin typeface="Arial Black" panose="020B0A04020102020204"/>
                <a:cs typeface="Arial Black" panose="020B0A04020102020204"/>
              </a:rPr>
              <a:t>ΛΕΙΤΟΥΡ- </a:t>
            </a:r>
            <a:r>
              <a:rPr sz="2000" dirty="0">
                <a:solidFill>
                  <a:srgbClr val="FFFFFF"/>
                </a:solidFill>
                <a:latin typeface="Arial Black" panose="020B0A04020102020204"/>
                <a:cs typeface="Arial Black" panose="020B0A04020102020204"/>
              </a:rPr>
              <a:t>ΓΕΙ</a:t>
            </a:r>
            <a:r>
              <a:rPr sz="2000" spc="-2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ΘΑ</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ΑΚΟΥΓΟΝΤΑΙ</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ΧΤΥΠΟΙ</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ΕΣΩΤΕΡΙΚΟ</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0" dirty="0">
                <a:solidFill>
                  <a:srgbClr val="FFFFFF"/>
                </a:solidFill>
                <a:latin typeface="Arial Black" panose="020B0A04020102020204"/>
                <a:cs typeface="Arial Black" panose="020B0A04020102020204"/>
              </a:rPr>
              <a:t> ΚΥΛΙ- </a:t>
            </a:r>
            <a:r>
              <a:rPr sz="2000" dirty="0">
                <a:solidFill>
                  <a:srgbClr val="FFFFFF"/>
                </a:solidFill>
                <a:latin typeface="Arial Black" panose="020B0A04020102020204"/>
                <a:cs typeface="Arial Black" panose="020B0A04020102020204"/>
              </a:rPr>
              <a:t>ΝΔΡΟΥ</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ΚΑΙ</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ΘΑ</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ΠΕΦΤΕΙ</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Η</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ΘΕΡΜΟΚΡΑΣΙΑ </a:t>
            </a:r>
            <a:r>
              <a:rPr sz="2000" spc="-10" dirty="0">
                <a:solidFill>
                  <a:srgbClr val="FFFFFF"/>
                </a:solidFill>
                <a:latin typeface="Arial Black" panose="020B0A04020102020204"/>
                <a:cs typeface="Arial Black" panose="020B0A04020102020204"/>
              </a:rPr>
              <a:t>ΚΑΥΣΑΕΡΙΩΝ.</a:t>
            </a:r>
            <a:endParaRPr sz="20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marR="37465" indent="85090">
              <a:lnSpc>
                <a:spcPct val="100000"/>
              </a:lnSpc>
              <a:spcBef>
                <a:spcPts val="5"/>
              </a:spcBef>
            </a:pPr>
            <a:r>
              <a:rPr sz="2000" dirty="0">
                <a:solidFill>
                  <a:srgbClr val="FFFFFF"/>
                </a:solidFill>
                <a:latin typeface="Arial Black" panose="020B0A04020102020204"/>
                <a:cs typeface="Arial Black" panose="020B0A04020102020204"/>
              </a:rPr>
              <a:t>ΟΤΑΝ</a:t>
            </a:r>
            <a:r>
              <a:rPr sz="2000" spc="-2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Η</a:t>
            </a:r>
            <a:r>
              <a:rPr sz="2000" spc="-10">
                <a:solidFill>
                  <a:srgbClr val="FFFFFF"/>
                </a:solidFill>
                <a:latin typeface="Arial Black" panose="020B0A04020102020204"/>
                <a:cs typeface="Arial Black" panose="020B0A04020102020204"/>
              </a:rPr>
              <a:t> </a:t>
            </a:r>
            <a:r>
              <a:rPr lang="en-US" sz="2000" spc="-10" dirty="0" smtClean="0">
                <a:solidFill>
                  <a:srgbClr val="FFFFFF"/>
                </a:solidFill>
                <a:latin typeface="Arial Black" panose="020B0A04020102020204"/>
                <a:cs typeface="Arial Black" panose="020B0A04020102020204"/>
              </a:rPr>
              <a:t>4X</a:t>
            </a:r>
            <a:r>
              <a:rPr lang="el-GR" sz="2000" spc="-10" dirty="0" smtClean="0">
                <a:solidFill>
                  <a:srgbClr val="FFFFFF"/>
                </a:solidFill>
                <a:latin typeface="Arial Black" panose="020B0A04020102020204"/>
                <a:cs typeface="Arial Black" panose="020B0A04020102020204"/>
              </a:rPr>
              <a:t>Ρ</a:t>
            </a:r>
            <a:r>
              <a:rPr lang="en-US" sz="2000" spc="-10" dirty="0" smtClean="0">
                <a:solidFill>
                  <a:srgbClr val="FFFFFF"/>
                </a:solidFill>
                <a:latin typeface="Arial Black" panose="020B0A04020102020204"/>
                <a:cs typeface="Arial Black" panose="020B0A04020102020204"/>
              </a:rPr>
              <a:t>ONH</a:t>
            </a:r>
            <a:r>
              <a:rPr sz="2000" spc="-15" smtClean="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ΜΗΧΑΝΗ</a:t>
            </a:r>
            <a:r>
              <a:rPr sz="2000" spc="-1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ΔΕ</a:t>
            </a:r>
            <a:r>
              <a:rPr lang="el-GR" sz="2000" dirty="0" smtClean="0">
                <a:solidFill>
                  <a:srgbClr val="FFFFFF"/>
                </a:solidFill>
                <a:latin typeface="Arial Black" panose="020B0A04020102020204"/>
                <a:cs typeface="Arial Black" panose="020B0A04020102020204"/>
              </a:rPr>
              <a:t>Ν</a:t>
            </a:r>
            <a:r>
              <a:rPr sz="2000" spc="-1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ΛΕΙΤΟΥΡΓΕΙ</a:t>
            </a:r>
            <a:r>
              <a:rPr sz="2000">
                <a:solidFill>
                  <a:srgbClr val="FFFFFF"/>
                </a:solidFill>
                <a:latin typeface="Arial Black" panose="020B0A04020102020204"/>
                <a:cs typeface="Arial Black" panose="020B0A04020102020204"/>
              </a:rPr>
              <a:t>,</a:t>
            </a:r>
            <a:r>
              <a:rPr sz="2000" spc="-1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ΤΟΤΕ</a:t>
            </a:r>
            <a:r>
              <a:rPr lang="el-GR" sz="2000" dirty="0" smtClean="0">
                <a:solidFill>
                  <a:srgbClr val="FFFFFF"/>
                </a:solidFill>
                <a:latin typeface="Arial Black" panose="020B0A04020102020204"/>
                <a:cs typeface="Arial Black" panose="020B0A04020102020204"/>
              </a:rPr>
              <a:t> </a:t>
            </a:r>
            <a:r>
              <a:rPr sz="2000" spc="-15" smtClean="0">
                <a:solidFill>
                  <a:srgbClr val="FFFFFF"/>
                </a:solidFill>
                <a:latin typeface="Arial Black" panose="020B0A04020102020204"/>
                <a:cs typeface="Arial Black" panose="020B0A04020102020204"/>
              </a:rPr>
              <a:t> </a:t>
            </a:r>
            <a:r>
              <a:rPr sz="2000" spc="-25" dirty="0">
                <a:solidFill>
                  <a:srgbClr val="FFFFFF"/>
                </a:solidFill>
                <a:latin typeface="Arial Black" panose="020B0A04020102020204"/>
                <a:cs typeface="Arial Black" panose="020B0A04020102020204"/>
              </a:rPr>
              <a:t>ΜΕ </a:t>
            </a:r>
            <a:r>
              <a:rPr sz="2000" dirty="0">
                <a:solidFill>
                  <a:srgbClr val="FFFFFF"/>
                </a:solidFill>
                <a:latin typeface="Arial Black" panose="020B0A04020102020204"/>
                <a:cs typeface="Arial Black" panose="020B0A04020102020204"/>
              </a:rPr>
              <a:t>ΑΝΟΙΧΤΑ</a:t>
            </a:r>
            <a:r>
              <a:rPr sz="2000" spc="-3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ΤΑ</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ΕΞΑΕΡΙΣΤΙΚΑ</a:t>
            </a:r>
            <a:r>
              <a:rPr sz="2000" spc="-1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Σ</a:t>
            </a:r>
            <a:r>
              <a:rPr lang="el-GR" sz="2000" dirty="0" smtClean="0">
                <a:solidFill>
                  <a:srgbClr val="FFFFFF"/>
                </a:solidFill>
                <a:latin typeface="Arial Black" panose="020B0A04020102020204"/>
                <a:cs typeface="Arial Black" panose="020B0A04020102020204"/>
              </a:rPr>
              <a:t>Τ</a:t>
            </a:r>
            <a:r>
              <a:rPr sz="2000" smtClean="0">
                <a:solidFill>
                  <a:srgbClr val="FFFFFF"/>
                </a:solidFill>
                <a:latin typeface="Arial Black" panose="020B0A04020102020204"/>
                <a:cs typeface="Arial Black" panose="020B0A04020102020204"/>
              </a:rPr>
              <a:t>ΡΕΦΟΥΜΕ</a:t>
            </a:r>
            <a:r>
              <a:rPr sz="2000" spc="-20" smtClean="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ΤΗ</a:t>
            </a:r>
            <a:r>
              <a:rPr lang="el-GR" sz="2000" dirty="0" smtClean="0">
                <a:solidFill>
                  <a:srgbClr val="FFFFFF"/>
                </a:solidFill>
                <a:latin typeface="Arial Black" panose="020B0A04020102020204"/>
                <a:cs typeface="Arial Black" panose="020B0A04020102020204"/>
              </a:rPr>
              <a:t>Ν</a:t>
            </a:r>
            <a:r>
              <a:rPr sz="2000" spc="-1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ΜΗΧΑΝΗ</a:t>
            </a:r>
            <a:r>
              <a:rPr sz="2000" spc="-15" dirty="0">
                <a:solidFill>
                  <a:srgbClr val="FFFFFF"/>
                </a:solidFill>
                <a:latin typeface="Arial Black" panose="020B0A04020102020204"/>
                <a:cs typeface="Arial Black" panose="020B0A04020102020204"/>
              </a:rPr>
              <a:t> </a:t>
            </a:r>
            <a:r>
              <a:rPr sz="2000" spc="-25" dirty="0">
                <a:solidFill>
                  <a:srgbClr val="FFFFFF"/>
                </a:solidFill>
                <a:latin typeface="Arial Black" panose="020B0A04020102020204"/>
                <a:cs typeface="Arial Black" panose="020B0A04020102020204"/>
              </a:rPr>
              <a:t>ΜΕ </a:t>
            </a:r>
            <a:r>
              <a:rPr sz="2000" dirty="0">
                <a:solidFill>
                  <a:srgbClr val="FFFFFF"/>
                </a:solidFill>
                <a:latin typeface="Arial Black" panose="020B0A04020102020204"/>
                <a:cs typeface="Arial Black" panose="020B0A04020102020204"/>
              </a:rPr>
              <a:t>ΤΟΝ</a:t>
            </a:r>
            <a:r>
              <a:rPr sz="2000" spc="-2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ΚΡΙΚΟ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ΚΟΙΤΩΝΤΑΣ</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ΑΠΟ</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ΠΟΙΟ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ΕΞΑΕΡΙΣΤΙΚΟ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ΘΑ</a:t>
            </a:r>
            <a:r>
              <a:rPr sz="2000" spc="-10" dirty="0">
                <a:solidFill>
                  <a:srgbClr val="FFFFFF"/>
                </a:solidFill>
                <a:latin typeface="Arial Black" panose="020B0A04020102020204"/>
                <a:cs typeface="Arial Black" panose="020B0A04020102020204"/>
              </a:rPr>
              <a:t> </a:t>
            </a:r>
            <a:r>
              <a:rPr sz="2000" spc="-20" dirty="0">
                <a:solidFill>
                  <a:srgbClr val="FFFFFF"/>
                </a:solidFill>
                <a:latin typeface="Arial Black" panose="020B0A04020102020204"/>
                <a:cs typeface="Arial Black" panose="020B0A04020102020204"/>
              </a:rPr>
              <a:t>ΒΓΕΙ </a:t>
            </a:r>
            <a:r>
              <a:rPr sz="2000" spc="-10" dirty="0">
                <a:solidFill>
                  <a:srgbClr val="FFFFFF"/>
                </a:solidFill>
                <a:latin typeface="Arial Black" panose="020B0A04020102020204"/>
                <a:cs typeface="Arial Black" panose="020B0A04020102020204"/>
              </a:rPr>
              <a:t>ΝΕΡΟ.</a:t>
            </a:r>
            <a:endParaRPr sz="2000">
              <a:latin typeface="Arial Black" panose="020B0A04020102020204"/>
              <a:cs typeface="Arial Black" panose="020B0A04020102020204"/>
            </a:endParaRPr>
          </a:p>
          <a:p>
            <a:pPr>
              <a:lnSpc>
                <a:spcPct val="100000"/>
              </a:lnSpc>
              <a:spcBef>
                <a:spcPts val="45"/>
              </a:spcBef>
            </a:pPr>
            <a:endParaRPr sz="2250">
              <a:latin typeface="Arial Black" panose="020B0A04020102020204"/>
              <a:cs typeface="Arial Black" panose="020B0A04020102020204"/>
            </a:endParaRPr>
          </a:p>
          <a:p>
            <a:pPr marL="12700" marR="78740" indent="85090">
              <a:lnSpc>
                <a:spcPct val="100000"/>
              </a:lnSpc>
            </a:pPr>
            <a:r>
              <a:rPr sz="2000">
                <a:solidFill>
                  <a:srgbClr val="FFFFFF"/>
                </a:solidFill>
                <a:latin typeface="Arial Black" panose="020B0A04020102020204"/>
                <a:cs typeface="Arial Black" panose="020B0A04020102020204"/>
              </a:rPr>
              <a:t>ΣΕ</a:t>
            </a:r>
            <a:r>
              <a:rPr sz="2000" spc="-30">
                <a:solidFill>
                  <a:srgbClr val="FFFFFF"/>
                </a:solidFill>
                <a:latin typeface="Arial Black" panose="020B0A04020102020204"/>
                <a:cs typeface="Arial Black" panose="020B0A04020102020204"/>
              </a:rPr>
              <a:t> </a:t>
            </a:r>
            <a:r>
              <a:rPr sz="2000" spc="-10" smtClean="0">
                <a:solidFill>
                  <a:srgbClr val="FFFFFF"/>
                </a:solidFill>
                <a:latin typeface="Arial Black" panose="020B0A04020102020204"/>
                <a:cs typeface="Arial Black" panose="020B0A04020102020204"/>
              </a:rPr>
              <a:t>2</a:t>
            </a:r>
            <a:r>
              <a:rPr sz="2000" smtClean="0">
                <a:solidFill>
                  <a:srgbClr val="FFFFFF"/>
                </a:solidFill>
                <a:latin typeface="Arial Black" panose="020B0A04020102020204"/>
                <a:cs typeface="Arial Black" panose="020B0A04020102020204"/>
              </a:rPr>
              <a:t>ΧΡΟΝΗ</a:t>
            </a:r>
            <a:r>
              <a:rPr sz="2000">
                <a:solidFill>
                  <a:srgbClr val="FFFFFF"/>
                </a:solidFill>
                <a:latin typeface="Arial Black" panose="020B0A04020102020204"/>
                <a:cs typeface="Arial Black" panose="020B0A04020102020204"/>
              </a:rPr>
              <a:t>,</a:t>
            </a:r>
            <a:r>
              <a:rPr sz="2000" spc="-1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ΦΕΡ</a:t>
            </a:r>
            <a:r>
              <a:rPr lang="el-GR" sz="2000" dirty="0" smtClean="0">
                <a:solidFill>
                  <a:srgbClr val="FFFFFF"/>
                </a:solidFill>
                <a:latin typeface="Arial Black" panose="020B0A04020102020204"/>
                <a:cs typeface="Arial Black" panose="020B0A04020102020204"/>
              </a:rPr>
              <a:t>Ν</a:t>
            </a:r>
            <a:r>
              <a:rPr sz="2000" smtClean="0">
                <a:solidFill>
                  <a:srgbClr val="FFFFFF"/>
                </a:solidFill>
                <a:latin typeface="Arial Black" panose="020B0A04020102020204"/>
                <a:cs typeface="Arial Black" panose="020B0A04020102020204"/>
              </a:rPr>
              <a:t>ΟΥΜΕ</a:t>
            </a:r>
            <a:r>
              <a:rPr sz="2000" spc="-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ΕΜΒΟΛΟ</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Κ.Ν.Σ</a:t>
            </a:r>
            <a:r>
              <a:rPr sz="2000" spc="-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ΚΑΙ </a:t>
            </a:r>
            <a:r>
              <a:rPr sz="2000" spc="-20" smtClean="0">
                <a:solidFill>
                  <a:srgbClr val="FFFFFF"/>
                </a:solidFill>
                <a:latin typeface="Arial Black" panose="020B0A04020102020204"/>
                <a:cs typeface="Arial Black" panose="020B0A04020102020204"/>
              </a:rPr>
              <a:t>ΚΟΙ</a:t>
            </a:r>
            <a:r>
              <a:rPr sz="2000" smtClean="0">
                <a:solidFill>
                  <a:srgbClr val="FFFFFF"/>
                </a:solidFill>
                <a:latin typeface="Arial Black" panose="020B0A04020102020204"/>
                <a:cs typeface="Arial Black" panose="020B0A04020102020204"/>
              </a:rPr>
              <a:t>ΤΑΜΕ</a:t>
            </a:r>
            <a:r>
              <a:rPr sz="2000" spc="-20" smtClean="0">
                <a:solidFill>
                  <a:srgbClr val="FFFFFF"/>
                </a:solidFill>
                <a:latin typeface="Arial Black" panose="020B0A04020102020204"/>
                <a:cs typeface="Arial Black" panose="020B0A04020102020204"/>
              </a:rPr>
              <a:t> </a:t>
            </a:r>
            <a:r>
              <a:rPr lang="el-GR" sz="2000" spc="-20" dirty="0" smtClean="0">
                <a:solidFill>
                  <a:srgbClr val="FFFFFF"/>
                </a:solidFill>
                <a:latin typeface="Arial Black" panose="020B0A04020102020204"/>
                <a:cs typeface="Arial Black" panose="020B0A04020102020204"/>
              </a:rPr>
              <a:t>ΜΕΣΑ Σ</a:t>
            </a:r>
            <a:r>
              <a:rPr sz="2000" smtClean="0">
                <a:solidFill>
                  <a:srgbClr val="FFFFFF"/>
                </a:solidFill>
                <a:latin typeface="Arial Black" panose="020B0A04020102020204"/>
                <a:cs typeface="Arial Black" panose="020B0A04020102020204"/>
              </a:rPr>
              <a:t>ΤΟ</a:t>
            </a:r>
            <a:r>
              <a:rPr lang="el-GR" sz="2000" dirty="0" smtClean="0">
                <a:solidFill>
                  <a:srgbClr val="FFFFFF"/>
                </a:solidFill>
                <a:latin typeface="Arial Black" panose="020B0A04020102020204"/>
                <a:cs typeface="Arial Black" panose="020B0A04020102020204"/>
              </a:rPr>
              <a:t>Ν</a:t>
            </a:r>
            <a:r>
              <a:rPr sz="2000" spc="-5" smtClean="0">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ΚΥΛΙΝΔΡΟ.</a:t>
            </a:r>
            <a:r>
              <a:rPr sz="2000" spc="-15"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ΝΕΡΟ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ΚΕΝΤΡΟ</a:t>
            </a:r>
            <a:r>
              <a:rPr sz="2000" spc="-15" dirty="0">
                <a:solidFill>
                  <a:srgbClr val="FFFFFF"/>
                </a:solidFill>
                <a:latin typeface="Arial Black" panose="020B0A04020102020204"/>
                <a:cs typeface="Arial Black" panose="020B0A04020102020204"/>
              </a:rPr>
              <a:t> </a:t>
            </a:r>
            <a:r>
              <a:rPr sz="2000" spc="-25" dirty="0">
                <a:solidFill>
                  <a:srgbClr val="FFFFFF"/>
                </a:solidFill>
                <a:latin typeface="Arial Black" panose="020B0A04020102020204"/>
                <a:cs typeface="Arial Black" panose="020B0A04020102020204"/>
              </a:rPr>
              <a:t>ΤΟΥ </a:t>
            </a:r>
            <a:r>
              <a:rPr sz="2000" dirty="0">
                <a:solidFill>
                  <a:srgbClr val="FFFFFF"/>
                </a:solidFill>
                <a:latin typeface="Arial Black" panose="020B0A04020102020204"/>
                <a:cs typeface="Arial Black" panose="020B0A04020102020204"/>
              </a:rPr>
              <a:t>ΕΜΒΟΛΟΥ</a:t>
            </a:r>
            <a:r>
              <a:rPr sz="2000" spc="-1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ΔΕΙΧΝΕΙ</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ΔΙΑΡΡΟΗ</a:t>
            </a:r>
            <a:r>
              <a:rPr sz="2000" spc="-1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ΚΑΠΑΚΙΟΥ</a:t>
            </a:r>
            <a:r>
              <a:rPr lang="el-GR" sz="2000" dirty="0" smtClean="0">
                <a:solidFill>
                  <a:srgbClr val="FFFFFF"/>
                </a:solidFill>
                <a:latin typeface="Arial Black" panose="020B0A04020102020204"/>
                <a:cs typeface="Arial Black" panose="020B0A04020102020204"/>
              </a:rPr>
              <a:t>. ΝΕΡΟ </a:t>
            </a:r>
            <a:endParaRPr lang="el-GR" sz="2000" dirty="0" smtClean="0">
              <a:solidFill>
                <a:srgbClr val="FFFFFF"/>
              </a:solidFill>
              <a:latin typeface="Arial Black" panose="020B0A04020102020204"/>
              <a:cs typeface="Arial Black" panose="020B0A04020102020204"/>
            </a:endParaRPr>
          </a:p>
          <a:p>
            <a:pPr marL="12700" marR="78740" indent="85090">
              <a:lnSpc>
                <a:spcPct val="100000"/>
              </a:lnSpc>
            </a:pPr>
            <a:r>
              <a:rPr sz="2000" smtClean="0">
                <a:solidFill>
                  <a:srgbClr val="FFFFFF"/>
                </a:solidFill>
                <a:latin typeface="Arial Black" panose="020B0A04020102020204"/>
                <a:cs typeface="Arial Black" panose="020B0A04020102020204"/>
              </a:rPr>
              <a:t>ΣΤΙΣ</a:t>
            </a:r>
            <a:r>
              <a:rPr sz="2000" spc="-20"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ΑΚΡΕΣ</a:t>
            </a:r>
            <a:r>
              <a:rPr sz="2000">
                <a:solidFill>
                  <a:srgbClr val="FFFFFF"/>
                </a:solidFill>
                <a:latin typeface="Arial Black" panose="020B0A04020102020204"/>
                <a:cs typeface="Arial Black" panose="020B0A04020102020204"/>
              </a:rPr>
              <a:t>,</a:t>
            </a:r>
            <a:r>
              <a:rPr sz="2000" spc="-15">
                <a:solidFill>
                  <a:srgbClr val="FFFFFF"/>
                </a:solidFill>
                <a:latin typeface="Arial Black" panose="020B0A04020102020204"/>
                <a:cs typeface="Arial Black" panose="020B0A04020102020204"/>
              </a:rPr>
              <a:t> </a:t>
            </a:r>
            <a:r>
              <a:rPr lang="el-GR" sz="2000" spc="-15" dirty="0" smtClean="0">
                <a:solidFill>
                  <a:srgbClr val="FFFFFF"/>
                </a:solidFill>
                <a:latin typeface="Arial Black" panose="020B0A04020102020204"/>
                <a:cs typeface="Arial Black" panose="020B0A04020102020204"/>
              </a:rPr>
              <a:t>ΔΕΙΧΝΕΙ ΔΙΑΡΡΟΗ </a:t>
            </a:r>
            <a:r>
              <a:rPr sz="2000" spc="-25" smtClean="0">
                <a:solidFill>
                  <a:srgbClr val="FFFFFF"/>
                </a:solidFill>
                <a:latin typeface="Arial Black" panose="020B0A04020102020204"/>
                <a:cs typeface="Arial Black" panose="020B0A04020102020204"/>
              </a:rPr>
              <a:t>ΧΙ</a:t>
            </a:r>
            <a:r>
              <a:rPr sz="2000" spc="-10" smtClean="0">
                <a:solidFill>
                  <a:srgbClr val="FFFFFF"/>
                </a:solidFill>
                <a:latin typeface="Arial Black" panose="020B0A04020102020204"/>
                <a:cs typeface="Arial Black" panose="020B0A04020102020204"/>
              </a:rPr>
              <a:t>ΤΩΝΙΟΥ</a:t>
            </a:r>
            <a:r>
              <a:rPr lang="el-GR" sz="2000" spc="-10" dirty="0" smtClean="0">
                <a:solidFill>
                  <a:srgbClr val="FFFFFF"/>
                </a:solidFill>
                <a:latin typeface="Arial Black" panose="020B0A04020102020204"/>
                <a:cs typeface="Arial Black" panose="020B0A04020102020204"/>
              </a:rPr>
              <a:t>.</a:t>
            </a:r>
            <a:endParaRPr sz="2000">
              <a:latin typeface="Arial Black" panose="020B0A04020102020204"/>
              <a:cs typeface="Arial Black" panose="020B0A04020102020204"/>
            </a:endParaRPr>
          </a:p>
        </p:txBody>
      </p:sp>
    </p:spTree>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71490"/>
          </a:xfrm>
          <a:custGeom>
            <a:avLst/>
            <a:gdLst/>
            <a:ahLst/>
            <a:cxnLst/>
            <a:rect l="l" t="t" r="r" b="b"/>
            <a:pathLst>
              <a:path w="8572500" h="5571490">
                <a:moveTo>
                  <a:pt x="8572500" y="0"/>
                </a:moveTo>
                <a:lnTo>
                  <a:pt x="0" y="0"/>
                </a:lnTo>
                <a:lnTo>
                  <a:pt x="0" y="5571490"/>
                </a:lnTo>
                <a:lnTo>
                  <a:pt x="4286250" y="5571490"/>
                </a:lnTo>
                <a:lnTo>
                  <a:pt x="8572500" y="5571490"/>
                </a:lnTo>
                <a:lnTo>
                  <a:pt x="8572500" y="0"/>
                </a:lnTo>
                <a:close/>
              </a:path>
            </a:pathLst>
          </a:custGeom>
          <a:solidFill>
            <a:srgbClr val="006FBF"/>
          </a:solidFill>
        </p:spPr>
        <p:txBody>
          <a:bodyPr wrap="square" lIns="0" tIns="0" rIns="0" bIns="0" rtlCol="0"/>
          <a:lstStyle/>
          <a:p/>
        </p:txBody>
      </p:sp>
      <p:sp>
        <p:nvSpPr>
          <p:cNvPr id="3" name="object 3"/>
          <p:cNvSpPr txBox="1"/>
          <p:nvPr/>
        </p:nvSpPr>
        <p:spPr>
          <a:xfrm>
            <a:off x="364490" y="1103630"/>
            <a:ext cx="7931784" cy="655955"/>
          </a:xfrm>
          <a:prstGeom prst="rect">
            <a:avLst/>
          </a:prstGeom>
        </p:spPr>
        <p:txBody>
          <a:bodyPr vert="horz" wrap="square" lIns="0" tIns="12700" rIns="0" bIns="0" rtlCol="0">
            <a:spAutoFit/>
          </a:bodyPr>
          <a:lstStyle/>
          <a:p>
            <a:pPr marL="441960" marR="5080" indent="-429260">
              <a:lnSpc>
                <a:spcPct val="101000"/>
              </a:lnSpc>
              <a:spcBef>
                <a:spcPts val="100"/>
              </a:spcBef>
              <a:tabLst>
                <a:tab pos="441325" algn="l"/>
              </a:tabLst>
            </a:pPr>
            <a:r>
              <a:rPr sz="2050" spc="-25" dirty="0">
                <a:solidFill>
                  <a:srgbClr val="FF0000"/>
                </a:solidFill>
                <a:latin typeface="Arial Black" panose="020B0A04020102020204"/>
                <a:cs typeface="Arial Black" panose="020B0A04020102020204"/>
              </a:rPr>
              <a:t>3)</a:t>
            </a:r>
            <a:r>
              <a:rPr sz="2050" dirty="0">
                <a:solidFill>
                  <a:srgbClr val="FF0000"/>
                </a:solid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ΑΥΞΗΣΗ</a:t>
            </a:r>
            <a:r>
              <a:rPr sz="2050" u="heavy" spc="-5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ΤΗΣ</a:t>
            </a:r>
            <a:r>
              <a:rPr sz="2050" u="heavy" spc="-4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ΘΕΡΜΟΚΡΑΣΙΑΣ</a:t>
            </a:r>
            <a:r>
              <a:rPr sz="2050" u="heavy" spc="-4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ΤΟΥ</a:t>
            </a:r>
            <a:r>
              <a:rPr sz="2050" u="heavy" spc="-40" dirty="0">
                <a:solidFill>
                  <a:srgbClr val="FFFFFF"/>
                </a:solidFill>
                <a:uFill>
                  <a:solidFill>
                    <a:srgbClr val="FFFFFF"/>
                  </a:solidFill>
                </a:uFill>
                <a:latin typeface="Arial Black" panose="020B0A04020102020204"/>
                <a:cs typeface="Arial Black" panose="020B0A04020102020204"/>
              </a:rPr>
              <a:t> </a:t>
            </a:r>
            <a:r>
              <a:rPr sz="2050" u="heavy">
                <a:solidFill>
                  <a:srgbClr val="FFFFFF"/>
                </a:solidFill>
                <a:uFill>
                  <a:solidFill>
                    <a:srgbClr val="FFFFFF"/>
                  </a:solidFill>
                </a:uFill>
                <a:latin typeface="Arial Black" panose="020B0A04020102020204"/>
                <a:cs typeface="Arial Black" panose="020B0A04020102020204"/>
              </a:rPr>
              <a:t>ΝΕΡΟΥ</a:t>
            </a:r>
            <a:r>
              <a:rPr sz="2050" u="heavy" spc="-40">
                <a:solidFill>
                  <a:srgbClr val="FFFFFF"/>
                </a:solidFill>
                <a:uFill>
                  <a:solidFill>
                    <a:srgbClr val="FFFFFF"/>
                  </a:solidFill>
                </a:uFill>
                <a:latin typeface="Arial Black" panose="020B0A04020102020204"/>
                <a:cs typeface="Arial Black" panose="020B0A04020102020204"/>
              </a:rPr>
              <a:t> </a:t>
            </a:r>
            <a:r>
              <a:rPr sz="2050" u="heavy" spc="-10" smtClean="0">
                <a:solidFill>
                  <a:srgbClr val="FFFFFF"/>
                </a:solidFill>
                <a:uFill>
                  <a:solidFill>
                    <a:srgbClr val="FFFFFF"/>
                  </a:solidFill>
                </a:uFill>
                <a:latin typeface="Arial Black" panose="020B0A04020102020204"/>
                <a:cs typeface="Arial Black" panose="020B0A04020102020204"/>
              </a:rPr>
              <a:t>ΨΥΞ</a:t>
            </a:r>
            <a:r>
              <a:rPr lang="el-GR" sz="2050" u="heavy" spc="-10" dirty="0" smtClean="0">
                <a:solidFill>
                  <a:srgbClr val="FFFFFF"/>
                </a:solidFill>
                <a:uFill>
                  <a:solidFill>
                    <a:srgbClr val="FFFFFF"/>
                  </a:solidFill>
                </a:uFill>
                <a:latin typeface="Arial Black" panose="020B0A04020102020204"/>
                <a:cs typeface="Arial Black" panose="020B0A04020102020204"/>
              </a:rPr>
              <a:t>Η</a:t>
            </a:r>
            <a:r>
              <a:rPr sz="2050" u="heavy" spc="-10" smtClean="0">
                <a:solidFill>
                  <a:srgbClr val="FFFFFF"/>
                </a:solidFill>
                <a:uFill>
                  <a:solidFill>
                    <a:srgbClr val="FFFFFF"/>
                  </a:solidFill>
                </a:uFill>
                <a:latin typeface="Arial Black" panose="020B0A04020102020204"/>
                <a:cs typeface="Arial Black" panose="020B0A04020102020204"/>
              </a:rPr>
              <a:t>Σ</a:t>
            </a:r>
            <a:r>
              <a:rPr sz="2050" spc="-10" smtClean="0">
                <a:solidFill>
                  <a:srgbClr val="FFFFFF"/>
                </a:solid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ΤΗΣ</a:t>
            </a:r>
            <a:r>
              <a:rPr sz="2050" u="heavy" spc="-20"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ΜΗΧΑΝΗΣ.</a:t>
            </a:r>
            <a:endParaRPr sz="2050">
              <a:latin typeface="Arial Black" panose="020B0A04020102020204"/>
              <a:cs typeface="Arial Black" panose="020B0A04020102020204"/>
            </a:endParaRPr>
          </a:p>
        </p:txBody>
      </p:sp>
      <p:sp>
        <p:nvSpPr>
          <p:cNvPr id="4" name="object 4"/>
          <p:cNvSpPr txBox="1"/>
          <p:nvPr/>
        </p:nvSpPr>
        <p:spPr>
          <a:xfrm>
            <a:off x="364490" y="2678430"/>
            <a:ext cx="238760" cy="312420"/>
          </a:xfrm>
          <a:prstGeom prst="rect">
            <a:avLst/>
          </a:prstGeom>
        </p:spPr>
        <p:txBody>
          <a:bodyPr vert="horz" wrap="square" lIns="0" tIns="16510" rIns="0" bIns="0" rtlCol="0">
            <a:spAutoFit/>
          </a:bodyPr>
          <a:lstStyle/>
          <a:p>
            <a:pPr marL="12700">
              <a:lnSpc>
                <a:spcPct val="100000"/>
              </a:lnSpc>
              <a:spcBef>
                <a:spcPts val="130"/>
              </a:spcBef>
            </a:pPr>
            <a:r>
              <a:rPr sz="1850" spc="25" dirty="0">
                <a:solidFill>
                  <a:srgbClr val="FF0000"/>
                </a:solidFill>
                <a:latin typeface="Wingdings" panose="05000000000000000000"/>
                <a:cs typeface="Wingdings" panose="05000000000000000000"/>
              </a:rPr>
              <a:t></a:t>
            </a:r>
            <a:endParaRPr sz="1850">
              <a:latin typeface="Wingdings" panose="05000000000000000000"/>
              <a:cs typeface="Wingdings" panose="05000000000000000000"/>
            </a:endParaRPr>
          </a:p>
        </p:txBody>
      </p:sp>
      <p:sp>
        <p:nvSpPr>
          <p:cNvPr id="5" name="object 5"/>
          <p:cNvSpPr txBox="1"/>
          <p:nvPr/>
        </p:nvSpPr>
        <p:spPr>
          <a:xfrm>
            <a:off x="364490" y="3294380"/>
            <a:ext cx="238760" cy="312420"/>
          </a:xfrm>
          <a:prstGeom prst="rect">
            <a:avLst/>
          </a:prstGeom>
        </p:spPr>
        <p:txBody>
          <a:bodyPr vert="horz" wrap="square" lIns="0" tIns="16510" rIns="0" bIns="0" rtlCol="0">
            <a:spAutoFit/>
          </a:bodyPr>
          <a:lstStyle/>
          <a:p>
            <a:pPr marL="12700">
              <a:lnSpc>
                <a:spcPct val="100000"/>
              </a:lnSpc>
              <a:spcBef>
                <a:spcPts val="130"/>
              </a:spcBef>
            </a:pPr>
            <a:r>
              <a:rPr sz="1850" spc="25" dirty="0">
                <a:solidFill>
                  <a:srgbClr val="FF0000"/>
                </a:solidFill>
                <a:latin typeface="Wingdings" panose="05000000000000000000"/>
                <a:cs typeface="Wingdings" panose="05000000000000000000"/>
              </a:rPr>
              <a:t></a:t>
            </a:r>
            <a:endParaRPr sz="1850">
              <a:latin typeface="Wingdings" panose="05000000000000000000"/>
              <a:cs typeface="Wingdings" panose="05000000000000000000"/>
            </a:endParaRPr>
          </a:p>
        </p:txBody>
      </p:sp>
      <p:sp>
        <p:nvSpPr>
          <p:cNvPr id="6" name="object 6"/>
          <p:cNvSpPr txBox="1"/>
          <p:nvPr/>
        </p:nvSpPr>
        <p:spPr>
          <a:xfrm>
            <a:off x="364490" y="2076449"/>
            <a:ext cx="7969884" cy="1831339"/>
          </a:xfrm>
          <a:prstGeom prst="rect">
            <a:avLst/>
          </a:prstGeom>
        </p:spPr>
        <p:txBody>
          <a:bodyPr vert="horz" wrap="square" lIns="0" tIns="11430" rIns="0" bIns="0" rtlCol="0">
            <a:spAutoFit/>
          </a:bodyPr>
          <a:lstStyle/>
          <a:p>
            <a:pPr marL="441960" marR="1045845" indent="-429260">
              <a:lnSpc>
                <a:spcPct val="102000"/>
              </a:lnSpc>
              <a:spcBef>
                <a:spcPts val="90"/>
              </a:spcBef>
              <a:buClr>
                <a:srgbClr val="FF0000"/>
              </a:buClr>
              <a:buFont typeface="Wingdings" panose="05000000000000000000"/>
              <a:buChar char=""/>
              <a:tabLst>
                <a:tab pos="441325" algn="l"/>
                <a:tab pos="441325" algn="l"/>
              </a:tabLst>
            </a:pPr>
            <a:r>
              <a:rPr sz="1850" dirty="0">
                <a:solidFill>
                  <a:srgbClr val="FFFFFF"/>
                </a:solidFill>
                <a:latin typeface="Arial Black" panose="020B0A04020102020204"/>
                <a:cs typeface="Arial Black" panose="020B0A04020102020204"/>
              </a:rPr>
              <a:t>ΓΙΝΕΤΑΙ</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ΑΝΤΙΛΗΠΤΗ</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ΜΕ</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ΤΗΝ</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ΠΑΡΑΤΗΡΗΣΗ</a:t>
            </a:r>
            <a:r>
              <a:rPr sz="1850" spc="90" dirty="0">
                <a:solidFill>
                  <a:srgbClr val="FFFFFF"/>
                </a:solidFill>
                <a:latin typeface="Arial Black" panose="020B0A04020102020204"/>
                <a:cs typeface="Arial Black" panose="020B0A04020102020204"/>
              </a:rPr>
              <a:t> </a:t>
            </a:r>
            <a:r>
              <a:rPr sz="1850" spc="-25" dirty="0">
                <a:solidFill>
                  <a:srgbClr val="FFFFFF"/>
                </a:solidFill>
                <a:latin typeface="Arial Black" panose="020B0A04020102020204"/>
                <a:cs typeface="Arial Black" panose="020B0A04020102020204"/>
              </a:rPr>
              <a:t>ΤΩΝ </a:t>
            </a:r>
            <a:r>
              <a:rPr sz="1850" spc="-10" dirty="0">
                <a:solidFill>
                  <a:srgbClr val="FFFFFF"/>
                </a:solidFill>
                <a:latin typeface="Arial Black" panose="020B0A04020102020204"/>
                <a:cs typeface="Arial Black" panose="020B0A04020102020204"/>
              </a:rPr>
              <a:t>ΘΕΡΜΟΜΕΤΡΩΝ.</a:t>
            </a:r>
            <a:endParaRPr sz="1850">
              <a:latin typeface="Arial Black" panose="020B0A04020102020204"/>
              <a:cs typeface="Arial Black" panose="020B0A04020102020204"/>
            </a:endParaRPr>
          </a:p>
          <a:p>
            <a:pPr marL="441960" marR="5080">
              <a:lnSpc>
                <a:spcPct val="102000"/>
              </a:lnSpc>
              <a:spcBef>
                <a:spcPts val="330"/>
              </a:spcBef>
            </a:pPr>
            <a:r>
              <a:rPr sz="1850" dirty="0">
                <a:solidFill>
                  <a:srgbClr val="FFFFFF"/>
                </a:solidFill>
                <a:latin typeface="Arial Black" panose="020B0A04020102020204"/>
                <a:cs typeface="Arial Black" panose="020B0A04020102020204"/>
              </a:rPr>
              <a:t>ΕΑΝ</a:t>
            </a:r>
            <a:r>
              <a:rPr sz="1850" spc="60"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ΕΧΕΙ</a:t>
            </a:r>
            <a:r>
              <a:rPr sz="1850" spc="6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ΥΠΕΡΒΕΙ</a:t>
            </a:r>
            <a:r>
              <a:rPr sz="1850" spc="6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ΤΑ</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ΟΡΙΑ</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ΑΣΦΑΛΕΙΑΣ</a:t>
            </a:r>
            <a:r>
              <a:rPr sz="1850" spc="5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ΑΚΟΛΟΥΘΕΙ </a:t>
            </a:r>
            <a:r>
              <a:rPr sz="1850" dirty="0">
                <a:solidFill>
                  <a:srgbClr val="FFFFFF"/>
                </a:solidFill>
                <a:latin typeface="Arial Black" panose="020B0A04020102020204"/>
                <a:cs typeface="Arial Black" panose="020B0A04020102020204"/>
              </a:rPr>
              <a:t>ΕΝΕΡΓΟΠΟΙΗΣΗ</a:t>
            </a:r>
            <a:r>
              <a:rPr sz="1850" spc="10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10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ΣΥΣΤΗΜΑΤΩΝ</a:t>
            </a:r>
            <a:r>
              <a:rPr sz="1850" spc="11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ΣΥΝΑΓΕΡΜΟΥ.</a:t>
            </a:r>
            <a:endParaRPr sz="1850">
              <a:latin typeface="Arial Black" panose="020B0A04020102020204"/>
              <a:cs typeface="Arial Black" panose="020B0A04020102020204"/>
            </a:endParaRPr>
          </a:p>
          <a:p>
            <a:pPr marL="441960" marR="767080">
              <a:lnSpc>
                <a:spcPct val="102000"/>
              </a:lnSpc>
              <a:spcBef>
                <a:spcPts val="330"/>
              </a:spcBef>
            </a:pPr>
            <a:r>
              <a:rPr sz="1850" dirty="0">
                <a:solidFill>
                  <a:srgbClr val="FFFFFF"/>
                </a:solidFill>
                <a:latin typeface="Arial Black" panose="020B0A04020102020204"/>
                <a:cs typeface="Arial Black" panose="020B0A04020102020204"/>
              </a:rPr>
              <a:t>ΕΑΝ</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ΣΥΝΕΧΙΣΘΕΙ</a:t>
            </a:r>
            <a:r>
              <a:rPr sz="1850" spc="4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Η</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ΑΥΞΗΣΗ</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6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ΘΕΡΜΟΚΡΑΣΙΑΣ, </a:t>
            </a:r>
            <a:r>
              <a:rPr sz="1850" dirty="0">
                <a:solidFill>
                  <a:srgbClr val="FFFFFF"/>
                </a:solidFill>
                <a:latin typeface="Arial Black" panose="020B0A04020102020204"/>
                <a:cs typeface="Arial Black" panose="020B0A04020102020204"/>
              </a:rPr>
              <a:t>ΑΚΟΛΟΥΘΕΙ</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ΑΥΤΟΜΑΤΗ</a:t>
            </a:r>
            <a:r>
              <a:rPr sz="1850" spc="9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ΚΡΑΤΗΣΗ</a:t>
            </a:r>
            <a:r>
              <a:rPr sz="1850" spc="10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8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ΜΗΧΑΝΗΣ.</a:t>
            </a:r>
            <a:endParaRPr sz="1850">
              <a:latin typeface="Arial Black" panose="020B0A04020102020204"/>
              <a:cs typeface="Arial Black" panose="020B0A04020102020204"/>
            </a:endParaRPr>
          </a:p>
        </p:txBody>
      </p:sp>
      <p:sp>
        <p:nvSpPr>
          <p:cNvPr id="7" name="object 7"/>
          <p:cNvSpPr txBox="1"/>
          <p:nvPr/>
        </p:nvSpPr>
        <p:spPr>
          <a:xfrm>
            <a:off x="364490" y="4182872"/>
            <a:ext cx="8384540" cy="2202180"/>
          </a:xfrm>
          <a:prstGeom prst="rect">
            <a:avLst/>
          </a:prstGeom>
        </p:spPr>
        <p:txBody>
          <a:bodyPr vert="horz" wrap="square" lIns="0" tIns="58419" rIns="0" bIns="0" rtlCol="0">
            <a:spAutoFit/>
          </a:bodyPr>
          <a:lstStyle/>
          <a:p>
            <a:pPr marL="220980" algn="just">
              <a:lnSpc>
                <a:spcPct val="100000"/>
              </a:lnSpc>
              <a:spcBef>
                <a:spcPts val="460"/>
              </a:spcBef>
            </a:pPr>
            <a:r>
              <a:rPr sz="1850" u="heavy" dirty="0">
                <a:solidFill>
                  <a:srgbClr val="FFFFFF"/>
                </a:solidFill>
                <a:uFill>
                  <a:solidFill>
                    <a:srgbClr val="FFFFFF"/>
                  </a:solidFill>
                </a:uFill>
                <a:latin typeface="Arial Black" panose="020B0A04020102020204"/>
                <a:cs typeface="Arial Black" panose="020B0A04020102020204"/>
              </a:rPr>
              <a:t>Η</a:t>
            </a:r>
            <a:r>
              <a:rPr sz="1850" u="heavy" spc="8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ΑΥΞΗΣΗ</a:t>
            </a:r>
            <a:r>
              <a:rPr sz="1850" u="heavy" spc="8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ΤΗΣ</a:t>
            </a:r>
            <a:r>
              <a:rPr sz="1850" u="heavy" spc="7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ΘΕΡΜΟΚΡΑΣΙΑΣ</a:t>
            </a:r>
            <a:r>
              <a:rPr sz="1850" u="heavy" spc="7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ΟΦΕΙΛΕΤΑΙ</a:t>
            </a:r>
            <a:r>
              <a:rPr sz="1850" u="heavy" spc="80" dirty="0">
                <a:solidFill>
                  <a:srgbClr val="FFFFFF"/>
                </a:solidFill>
                <a:uFill>
                  <a:solidFill>
                    <a:srgbClr val="FFFFFF"/>
                  </a:solidFill>
                </a:uFill>
                <a:latin typeface="Arial Black" panose="020B0A04020102020204"/>
                <a:cs typeface="Arial Black" panose="020B0A04020102020204"/>
              </a:rPr>
              <a:t> </a:t>
            </a:r>
            <a:r>
              <a:rPr sz="1850" u="heavy">
                <a:solidFill>
                  <a:srgbClr val="FFFFFF"/>
                </a:solidFill>
                <a:uFill>
                  <a:solidFill>
                    <a:srgbClr val="FFFFFF"/>
                  </a:solidFill>
                </a:uFill>
                <a:latin typeface="Arial Black" panose="020B0A04020102020204"/>
                <a:cs typeface="Arial Black" panose="020B0A04020102020204"/>
              </a:rPr>
              <a:t>ΣΥΝΗΘΩΣ</a:t>
            </a:r>
            <a:r>
              <a:rPr sz="1850" u="heavy" spc="75">
                <a:solidFill>
                  <a:srgbClr val="FFFFFF"/>
                </a:solidFill>
                <a:uFill>
                  <a:solidFill>
                    <a:srgbClr val="FFFFFF"/>
                  </a:solidFill>
                </a:uFill>
                <a:latin typeface="Arial Black" panose="020B0A04020102020204"/>
                <a:cs typeface="Arial Black" panose="020B0A04020102020204"/>
              </a:rPr>
              <a:t> </a:t>
            </a:r>
            <a:r>
              <a:rPr sz="1850" spc="-20" smtClean="0">
                <a:solidFill>
                  <a:srgbClr val="FFFFFF"/>
                </a:solidFill>
                <a:latin typeface="Arial Black" panose="020B0A04020102020204"/>
                <a:cs typeface="Arial Black" panose="020B0A04020102020204"/>
              </a:rPr>
              <a:t>:</a:t>
            </a:r>
            <a:endParaRPr sz="1850">
              <a:latin typeface="Arial Black" panose="020B0A04020102020204"/>
              <a:cs typeface="Arial Black" panose="020B0A04020102020204"/>
            </a:endParaRPr>
          </a:p>
          <a:p>
            <a:pPr marL="441960" marR="439420" indent="-429260" algn="just">
              <a:lnSpc>
                <a:spcPct val="102000"/>
              </a:lnSpc>
              <a:spcBef>
                <a:spcPts val="335"/>
              </a:spcBef>
              <a:buClr>
                <a:srgbClr val="FF0000"/>
              </a:buClr>
              <a:buAutoNum type="arabicPeriod"/>
              <a:tabLst>
                <a:tab pos="441325" algn="l"/>
              </a:tabLst>
            </a:pPr>
            <a:r>
              <a:rPr sz="1850" dirty="0">
                <a:solidFill>
                  <a:srgbClr val="FFFFFF"/>
                </a:solidFill>
                <a:latin typeface="Arial Black" panose="020B0A04020102020204"/>
                <a:cs typeface="Arial Black" panose="020B0A04020102020204"/>
              </a:rPr>
              <a:t>ΣΕ</a:t>
            </a:r>
            <a:r>
              <a:rPr sz="1850" spc="5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ΑΝΩΜΑΛΙΑ</a:t>
            </a:r>
            <a:r>
              <a:rPr sz="1850" spc="65">
                <a:solidFill>
                  <a:srgbClr val="FFFFFF"/>
                </a:solidFill>
                <a:latin typeface="Arial Black" panose="020B0A04020102020204"/>
                <a:cs typeface="Arial Black" panose="020B0A04020102020204"/>
              </a:rPr>
              <a:t> </a:t>
            </a:r>
            <a:r>
              <a:rPr lang="el-GR" sz="1850" spc="65" dirty="0">
                <a:solidFill>
                  <a:srgbClr val="FFFFFF"/>
                </a:solidFill>
                <a:latin typeface="Arial Black" panose="020B0A04020102020204"/>
                <a:cs typeface="Arial Black" panose="020B0A04020102020204"/>
              </a:rPr>
              <a:t>ή</a:t>
            </a:r>
            <a:r>
              <a:rPr sz="1850" spc="6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ΒΛΑΒΗ</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ΕΝΑΛΛΑΚΤΗ</a:t>
            </a:r>
            <a:r>
              <a:rPr sz="1850" spc="7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ΘΕΡΜΟΤΗΤΑΣ </a:t>
            </a:r>
            <a:r>
              <a:rPr sz="1850" dirty="0">
                <a:solidFill>
                  <a:srgbClr val="FFFFFF"/>
                </a:solidFill>
                <a:latin typeface="Arial Black" panose="020B0A04020102020204"/>
                <a:cs typeface="Arial Black" panose="020B0A04020102020204"/>
              </a:rPr>
              <a:t>ΤΟΥ</a:t>
            </a:r>
            <a:r>
              <a:rPr sz="1850" spc="60"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ΔΙΚΤΥΟΥ</a:t>
            </a:r>
            <a:r>
              <a:rPr sz="1850" spc="65">
                <a:solidFill>
                  <a:srgbClr val="FFFFFF"/>
                </a:solidFill>
                <a:latin typeface="Arial Black" panose="020B0A04020102020204"/>
                <a:cs typeface="Arial Black" panose="020B0A04020102020204"/>
              </a:rPr>
              <a:t> </a:t>
            </a:r>
            <a:r>
              <a:rPr lang="el-GR" sz="1850" spc="65" dirty="0">
                <a:solidFill>
                  <a:srgbClr val="FFFFFF"/>
                </a:solidFill>
                <a:latin typeface="Arial Black" panose="020B0A04020102020204"/>
                <a:cs typeface="Arial Black" panose="020B0A04020102020204"/>
              </a:rPr>
              <a:t>ή</a:t>
            </a:r>
            <a:r>
              <a:rPr sz="1850" spc="60" smtClean="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ΓΕΝΙΚ</a:t>
            </a:r>
            <a:r>
              <a:rPr lang="el-GR" sz="1850" dirty="0">
                <a:solidFill>
                  <a:srgbClr val="FFFFFF"/>
                </a:solidFill>
                <a:latin typeface="Arial Black" panose="020B0A04020102020204"/>
                <a:cs typeface="Arial Black" panose="020B0A04020102020204"/>
              </a:rPr>
              <a:t>Ω</a:t>
            </a:r>
            <a:r>
              <a:rPr sz="1850" smtClean="0">
                <a:solidFill>
                  <a:srgbClr val="FFFFFF"/>
                </a:solidFill>
                <a:latin typeface="Arial Black" panose="020B0A04020102020204"/>
                <a:cs typeface="Arial Black" panose="020B0A04020102020204"/>
              </a:rPr>
              <a:t>ΤΕΡΑ</a:t>
            </a:r>
            <a:r>
              <a:rPr sz="1850" spc="6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ΣΤΟ</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ΔΙΚΤΥΟ</a:t>
            </a:r>
            <a:r>
              <a:rPr sz="1850" spc="6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ΘΑΛΑΣΣΙΝΟΥ ΝΕΡΟΥ.</a:t>
            </a:r>
            <a:endParaRPr sz="1850">
              <a:latin typeface="Arial Black" panose="020B0A04020102020204"/>
              <a:cs typeface="Arial Black" panose="020B0A04020102020204"/>
            </a:endParaRPr>
          </a:p>
          <a:p>
            <a:pPr marL="441960" indent="-429260">
              <a:lnSpc>
                <a:spcPct val="100000"/>
              </a:lnSpc>
              <a:spcBef>
                <a:spcPts val="380"/>
              </a:spcBef>
              <a:buClr>
                <a:srgbClr val="FF0000"/>
              </a:buClr>
              <a:buAutoNum type="arabicPeriod"/>
              <a:tabLst>
                <a:tab pos="441325" algn="l"/>
                <a:tab pos="441325" algn="l"/>
              </a:tabLst>
            </a:pPr>
            <a:r>
              <a:rPr sz="1850" dirty="0">
                <a:solidFill>
                  <a:srgbClr val="FFFFFF"/>
                </a:solidFill>
                <a:latin typeface="Arial Black" panose="020B0A04020102020204"/>
                <a:cs typeface="Arial Black" panose="020B0A04020102020204"/>
              </a:rPr>
              <a:t>ΣΕ</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ΒΛΑΒΗ</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ΑΥΤΟΜΑΤΙΣΜΟΥ</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ΕΛΕΓΧΟΥ</a:t>
            </a:r>
            <a:r>
              <a:rPr sz="1850" spc="7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ΘΕΡΜΟΚΡΑΣΙΑΣ.</a:t>
            </a:r>
            <a:endParaRPr sz="1850">
              <a:latin typeface="Arial Black" panose="020B0A04020102020204"/>
              <a:cs typeface="Arial Black" panose="020B0A04020102020204"/>
            </a:endParaRPr>
          </a:p>
          <a:p>
            <a:pPr marL="441960" marR="426720" indent="-429260">
              <a:lnSpc>
                <a:spcPct val="102000"/>
              </a:lnSpc>
              <a:spcBef>
                <a:spcPts val="330"/>
              </a:spcBef>
              <a:buClr>
                <a:srgbClr val="FF0000"/>
              </a:buClr>
              <a:buAutoNum type="arabicPeriod"/>
              <a:tabLst>
                <a:tab pos="441325" algn="l"/>
                <a:tab pos="441325" algn="l"/>
              </a:tabLst>
            </a:pPr>
            <a:r>
              <a:rPr sz="1850" dirty="0">
                <a:solidFill>
                  <a:srgbClr val="FFFFFF"/>
                </a:solidFill>
                <a:latin typeface="Arial Black" panose="020B0A04020102020204"/>
                <a:cs typeface="Arial Black" panose="020B0A04020102020204"/>
              </a:rPr>
              <a:t>ΣΕ</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ΚΑΚΟ</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ΕΞΑΕΡΙΣΜΟ</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ΚΑΙ</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ΕΓΚΛΩΒΙΣΜΟ</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ΘΥΛΑΚΩΝ</a:t>
            </a:r>
            <a:r>
              <a:rPr sz="1850" spc="75" dirty="0">
                <a:solidFill>
                  <a:srgbClr val="FFFFFF"/>
                </a:solidFill>
                <a:latin typeface="Arial Black" panose="020B0A04020102020204"/>
                <a:cs typeface="Arial Black" panose="020B0A04020102020204"/>
              </a:rPr>
              <a:t> </a:t>
            </a:r>
            <a:r>
              <a:rPr sz="1850" spc="-20" dirty="0">
                <a:solidFill>
                  <a:srgbClr val="FFFFFF"/>
                </a:solidFill>
                <a:latin typeface="Arial Black" panose="020B0A04020102020204"/>
                <a:cs typeface="Arial Black" panose="020B0A04020102020204"/>
              </a:rPr>
              <a:t>ΑΕΡΑ </a:t>
            </a:r>
            <a:r>
              <a:rPr sz="1850" dirty="0">
                <a:solidFill>
                  <a:srgbClr val="FFFFFF"/>
                </a:solidFill>
                <a:latin typeface="Arial Black" panose="020B0A04020102020204"/>
                <a:cs typeface="Arial Black" panose="020B0A04020102020204"/>
              </a:rPr>
              <a:t>ΣΤΟ</a:t>
            </a:r>
            <a:r>
              <a:rPr sz="1850" spc="3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ΔΙΚΤΥΟ.</a:t>
            </a:r>
            <a:endParaRPr sz="1850">
              <a:latin typeface="Arial Black" panose="020B0A04020102020204"/>
              <a:cs typeface="Arial Black" panose="020B0A04020102020204"/>
            </a:endParaRPr>
          </a:p>
        </p:txBody>
      </p:sp>
      <p:sp>
        <p:nvSpPr>
          <p:cNvPr id="8" name="object 8"/>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9" name="object 9"/>
          <p:cNvSpPr txBox="1">
            <a:spLocks noGrp="1"/>
          </p:cNvSpPr>
          <p:nvPr>
            <p:ph type="title"/>
          </p:nvPr>
        </p:nvSpPr>
        <p:spPr>
          <a:xfrm>
            <a:off x="285720" y="142852"/>
            <a:ext cx="8415685"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uFill>
                  <a:solidFill>
                    <a:srgbClr val="FFFFFF"/>
                  </a:solidFill>
                </a:uFill>
              </a:rPr>
              <a:t>           4.14. </a:t>
            </a:r>
            <a:r>
              <a:rPr sz="2100" u="none" smtClean="0">
                <a:uFill>
                  <a:solidFill>
                    <a:srgbClr val="FFFFFF"/>
                  </a:solidFill>
                </a:uFill>
              </a:rPr>
              <a:t>ΑΝΩΜΑΛΙΕΣ</a:t>
            </a:r>
            <a:r>
              <a:rPr sz="2100" u="none" spc="-15" smtClean="0">
                <a:uFill>
                  <a:solidFill>
                    <a:srgbClr val="FFFFFF"/>
                  </a:solidFill>
                </a:uFill>
              </a:rPr>
              <a:t> </a:t>
            </a:r>
            <a:r>
              <a:rPr sz="2100" u="none" dirty="0">
                <a:uFill>
                  <a:solidFill>
                    <a:srgbClr val="FFFFFF"/>
                  </a:solidFill>
                </a:uFill>
              </a:rPr>
              <a:t>–</a:t>
            </a:r>
            <a:r>
              <a:rPr sz="2100" u="none" spc="-15" dirty="0">
                <a:uFill>
                  <a:solidFill>
                    <a:srgbClr val="FFFFFF"/>
                  </a:solidFill>
                </a:uFill>
              </a:rPr>
              <a:t> </a:t>
            </a:r>
            <a:r>
              <a:rPr sz="2100" u="none" dirty="0">
                <a:uFill>
                  <a:solidFill>
                    <a:srgbClr val="FFFFFF"/>
                  </a:solidFill>
                </a:uFill>
              </a:rPr>
              <a:t>ΒΛΑΒΕΣ</a:t>
            </a:r>
            <a:r>
              <a:rPr sz="2100" u="none" spc="-15" dirty="0">
                <a:uFill>
                  <a:solidFill>
                    <a:srgbClr val="FFFFFF"/>
                  </a:solidFill>
                </a:uFill>
              </a:rPr>
              <a:t> </a:t>
            </a:r>
            <a:r>
              <a:rPr sz="2100" u="none">
                <a:uFill>
                  <a:solidFill>
                    <a:srgbClr val="FFFFFF"/>
                  </a:solidFill>
                </a:uFill>
              </a:rPr>
              <a:t>ΣΤΟ</a:t>
            </a:r>
            <a:r>
              <a:rPr sz="2100" u="none" spc="-15">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br>
              <a:rPr lang="el-GR" sz="2100" u="none" dirty="0" smtClean="0">
                <a:uFill>
                  <a:solidFill>
                    <a:srgbClr val="FFFFFF"/>
                  </a:solidFill>
                </a:uFill>
              </a:rPr>
            </a:br>
            <a:r>
              <a:rPr lang="el-GR" sz="2100" u="none" dirty="0" smtClean="0">
                <a:uFill>
                  <a:solidFill>
                    <a:srgbClr val="FFFFFF"/>
                  </a:solidFill>
                </a:uFill>
              </a:rPr>
              <a:t>                                              </a:t>
            </a:r>
            <a:r>
              <a:rPr sz="2100" u="none" spc="5" smtClean="0">
                <a:uFill>
                  <a:solidFill>
                    <a:srgbClr val="FFFFFF"/>
                  </a:solidFill>
                </a:uFill>
              </a:rPr>
              <a:t> </a:t>
            </a:r>
            <a:r>
              <a:rPr sz="2100" u="none" dirty="0">
                <a:uFill>
                  <a:solidFill>
                    <a:srgbClr val="FFFFFF"/>
                  </a:solidFill>
                </a:uFill>
              </a:rPr>
              <a:t>ΤΗΣ</a:t>
            </a:r>
            <a:r>
              <a:rPr sz="2100" u="none" spc="15" dirty="0">
                <a:uFill>
                  <a:solidFill>
                    <a:srgbClr val="FFFFFF"/>
                  </a:solidFill>
                </a:uFill>
              </a:rPr>
              <a:t> </a:t>
            </a:r>
            <a:r>
              <a:rPr sz="2100" u="none" spc="-10" dirty="0">
                <a:uFill>
                  <a:solidFill>
                    <a:srgbClr val="FFFFFF"/>
                  </a:solidFill>
                </a:uFill>
              </a:rPr>
              <a:t>ΜΗΧΑΝΗΣ</a:t>
            </a:r>
            <a:endParaRPr sz="2100" u="none"/>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6805930" y="1645384"/>
            <a:ext cx="28575" cy="113664"/>
          </a:xfrm>
          <a:prstGeom prst="rect">
            <a:avLst/>
          </a:prstGeom>
        </p:spPr>
        <p:txBody>
          <a:bodyPr vert="horz" wrap="square" lIns="0" tIns="0" rIns="0" bIns="0" rtlCol="0">
            <a:spAutoFit/>
          </a:bodyPr>
          <a:lstStyle/>
          <a:p>
            <a:pPr>
              <a:lnSpc>
                <a:spcPts val="885"/>
              </a:lnSpc>
            </a:pPr>
            <a:r>
              <a:rPr sz="800" dirty="0">
                <a:latin typeface="Arial" panose="020B0604020202020204"/>
                <a:cs typeface="Arial" panose="020B0604020202020204"/>
              </a:rPr>
              <a:t>.</a:t>
            </a:r>
            <a:endParaRPr sz="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67359" y="1051560"/>
            <a:ext cx="8136890" cy="5401310"/>
          </a:xfrm>
          <a:prstGeom prst="rect">
            <a:avLst/>
          </a:prstGeom>
        </p:spPr>
      </p:pic>
      <p:grpSp>
        <p:nvGrpSpPr>
          <p:cNvPr id="4" name="object 4"/>
          <p:cNvGrpSpPr/>
          <p:nvPr/>
        </p:nvGrpSpPr>
        <p:grpSpPr>
          <a:xfrm>
            <a:off x="331410" y="58360"/>
            <a:ext cx="8250555" cy="817244"/>
            <a:chOff x="331410" y="58360"/>
            <a:chExt cx="8250555" cy="817244"/>
          </a:xfrm>
        </p:grpSpPr>
        <p:sp>
          <p:nvSpPr>
            <p:cNvPr id="5" name="object 5"/>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6" name="object 6"/>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sz="3200" b="0" u="none">
                <a:solidFill>
                  <a:srgbClr val="FFFFFF"/>
                </a:solidFill>
                <a:latin typeface="Calibri" panose="020F0502020204030204"/>
                <a:cs typeface="Calibri" panose="020F0502020204030204"/>
              </a:rPr>
              <a:t>Συστήματα</a:t>
            </a:r>
            <a:r>
              <a:rPr sz="3200" b="0" u="none" spc="-25">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12090" y="1052830"/>
            <a:ext cx="8572500" cy="5571490"/>
          </a:xfrm>
          <a:custGeom>
            <a:avLst/>
            <a:gdLst/>
            <a:ahLst/>
            <a:cxnLst/>
            <a:rect l="l" t="t" r="r" b="b"/>
            <a:pathLst>
              <a:path w="8572500" h="5571490">
                <a:moveTo>
                  <a:pt x="8572500" y="0"/>
                </a:moveTo>
                <a:lnTo>
                  <a:pt x="0" y="0"/>
                </a:lnTo>
                <a:lnTo>
                  <a:pt x="0" y="5571490"/>
                </a:lnTo>
                <a:lnTo>
                  <a:pt x="4286250" y="5571490"/>
                </a:lnTo>
                <a:lnTo>
                  <a:pt x="8572500" y="5571490"/>
                </a:lnTo>
                <a:lnTo>
                  <a:pt x="8572500" y="0"/>
                </a:lnTo>
                <a:close/>
              </a:path>
            </a:pathLst>
          </a:custGeom>
          <a:solidFill>
            <a:srgbClr val="006FBF"/>
          </a:solidFill>
        </p:spPr>
        <p:txBody>
          <a:bodyPr wrap="square" lIns="0" tIns="0" rIns="0" bIns="0" rtlCol="0"/>
          <a:lstStyle/>
          <a:p/>
        </p:txBody>
      </p:sp>
      <p:sp>
        <p:nvSpPr>
          <p:cNvPr id="3" name="object 3"/>
          <p:cNvSpPr txBox="1"/>
          <p:nvPr/>
        </p:nvSpPr>
        <p:spPr>
          <a:xfrm>
            <a:off x="290829" y="1085850"/>
            <a:ext cx="8394700" cy="5251450"/>
          </a:xfrm>
          <a:prstGeom prst="rect">
            <a:avLst/>
          </a:prstGeom>
        </p:spPr>
        <p:txBody>
          <a:bodyPr vert="horz" wrap="square" lIns="0" tIns="12700" rIns="0" bIns="0" rtlCol="0">
            <a:spAutoFit/>
          </a:bodyPr>
          <a:lstStyle/>
          <a:p>
            <a:pPr marL="469900" marR="5080" indent="-457200">
              <a:lnSpc>
                <a:spcPct val="100000"/>
              </a:lnSpc>
              <a:spcBef>
                <a:spcPts val="100"/>
              </a:spcBef>
              <a:tabLst>
                <a:tab pos="469265" algn="l"/>
              </a:tabLst>
            </a:pPr>
            <a:r>
              <a:rPr sz="2000" spc="-25" dirty="0">
                <a:solidFill>
                  <a:srgbClr val="FF0000"/>
                </a:solidFill>
                <a:latin typeface="Arial Black" panose="020B0A04020102020204"/>
                <a:cs typeface="Arial Black" panose="020B0A04020102020204"/>
              </a:rPr>
              <a:t>3)</a:t>
            </a:r>
            <a:r>
              <a:rPr sz="2000" dirty="0">
                <a:solidFill>
                  <a:srgbClr val="FF0000"/>
                </a:solid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ΑΥΞΗΣΗ</a:t>
            </a:r>
            <a:r>
              <a:rPr sz="2000" u="heavy" spc="-10" dirty="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ΤΗΣ</a:t>
            </a:r>
            <a:r>
              <a:rPr sz="2000" u="heavy" spc="-20" dirty="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ΘΕΡΜΟΚΡΑΣΙΑΣ</a:t>
            </a:r>
            <a:r>
              <a:rPr sz="2000" u="heavy" spc="-20" dirty="0">
                <a:solidFill>
                  <a:srgbClr val="FFFFFF"/>
                </a:solidFill>
                <a:uFill>
                  <a:solidFill>
                    <a:srgbClr val="FFFFFF"/>
                  </a:solidFill>
                </a:uFill>
                <a:latin typeface="Arial Black" panose="020B0A04020102020204"/>
                <a:cs typeface="Arial Black" panose="020B0A04020102020204"/>
              </a:rPr>
              <a:t> </a:t>
            </a:r>
            <a:r>
              <a:rPr sz="2000" u="heavy" dirty="0">
                <a:solidFill>
                  <a:srgbClr val="FFFFFF"/>
                </a:solidFill>
                <a:uFill>
                  <a:solidFill>
                    <a:srgbClr val="FFFFFF"/>
                  </a:solidFill>
                </a:uFill>
                <a:latin typeface="Arial Black" panose="020B0A04020102020204"/>
                <a:cs typeface="Arial Black" panose="020B0A04020102020204"/>
              </a:rPr>
              <a:t>ΤΟΥ</a:t>
            </a:r>
            <a:r>
              <a:rPr sz="2000" u="heavy" spc="-10" dirty="0">
                <a:solidFill>
                  <a:srgbClr val="FFFFFF"/>
                </a:solidFill>
                <a:uFill>
                  <a:solidFill>
                    <a:srgbClr val="FFFFFF"/>
                  </a:solidFill>
                </a:uFill>
                <a:latin typeface="Arial Black" panose="020B0A04020102020204"/>
                <a:cs typeface="Arial Black" panose="020B0A04020102020204"/>
              </a:rPr>
              <a:t> </a:t>
            </a:r>
            <a:r>
              <a:rPr sz="2000" u="heavy">
                <a:solidFill>
                  <a:srgbClr val="FFFFFF"/>
                </a:solidFill>
                <a:uFill>
                  <a:solidFill>
                    <a:srgbClr val="FFFFFF"/>
                  </a:solidFill>
                </a:uFill>
                <a:latin typeface="Arial Black" panose="020B0A04020102020204"/>
                <a:cs typeface="Arial Black" panose="020B0A04020102020204"/>
              </a:rPr>
              <a:t>ΝΕΡΟΥ</a:t>
            </a:r>
            <a:r>
              <a:rPr sz="2000" u="heavy" spc="-15">
                <a:solidFill>
                  <a:srgbClr val="FFFFFF"/>
                </a:solidFill>
                <a:uFill>
                  <a:solidFill>
                    <a:srgbClr val="FFFFFF"/>
                  </a:solidFill>
                </a:uFill>
                <a:latin typeface="Arial Black" panose="020B0A04020102020204"/>
                <a:cs typeface="Arial Black" panose="020B0A04020102020204"/>
              </a:rPr>
              <a:t> </a:t>
            </a:r>
            <a:r>
              <a:rPr sz="2000" u="heavy" smtClean="0">
                <a:solidFill>
                  <a:srgbClr val="FFFFFF"/>
                </a:solidFill>
                <a:uFill>
                  <a:solidFill>
                    <a:srgbClr val="FFFFFF"/>
                  </a:solidFill>
                </a:uFill>
                <a:latin typeface="Arial Black" panose="020B0A04020102020204"/>
                <a:cs typeface="Arial Black" panose="020B0A04020102020204"/>
              </a:rPr>
              <a:t>ΨΥΞ</a:t>
            </a:r>
            <a:r>
              <a:rPr lang="el-GR" sz="2000" u="heavy" dirty="0" smtClean="0">
                <a:solidFill>
                  <a:srgbClr val="FFFFFF"/>
                </a:solidFill>
                <a:uFill>
                  <a:solidFill>
                    <a:srgbClr val="FFFFFF"/>
                  </a:solidFill>
                </a:uFill>
                <a:latin typeface="Arial Black" panose="020B0A04020102020204"/>
                <a:cs typeface="Arial Black" panose="020B0A04020102020204"/>
              </a:rPr>
              <a:t>Η</a:t>
            </a:r>
            <a:r>
              <a:rPr sz="2000" u="heavy" smtClean="0">
                <a:solidFill>
                  <a:srgbClr val="FFFFFF"/>
                </a:solidFill>
                <a:uFill>
                  <a:solidFill>
                    <a:srgbClr val="FFFFFF"/>
                  </a:solidFill>
                </a:uFill>
                <a:latin typeface="Arial Black" panose="020B0A04020102020204"/>
                <a:cs typeface="Arial Black" panose="020B0A04020102020204"/>
              </a:rPr>
              <a:t>Σ</a:t>
            </a:r>
            <a:r>
              <a:rPr sz="2000" u="heavy" spc="-20" smtClean="0">
                <a:solidFill>
                  <a:srgbClr val="FFFFFF"/>
                </a:solidFill>
                <a:uFill>
                  <a:solidFill>
                    <a:srgbClr val="FFFFFF"/>
                  </a:solidFill>
                </a:uFill>
                <a:latin typeface="Arial Black" panose="020B0A04020102020204"/>
                <a:cs typeface="Arial Black" panose="020B0A04020102020204"/>
              </a:rPr>
              <a:t> </a:t>
            </a:r>
            <a:r>
              <a:rPr sz="2000" u="heavy" spc="-25" dirty="0">
                <a:solidFill>
                  <a:srgbClr val="FFFFFF"/>
                </a:solidFill>
                <a:uFill>
                  <a:solidFill>
                    <a:srgbClr val="FFFFFF"/>
                  </a:solidFill>
                </a:uFill>
                <a:latin typeface="Arial Black" panose="020B0A04020102020204"/>
                <a:cs typeface="Arial Black" panose="020B0A04020102020204"/>
              </a:rPr>
              <a:t>ΤΗΣ</a:t>
            </a:r>
            <a:r>
              <a:rPr sz="2000" spc="-25" dirty="0">
                <a:solidFill>
                  <a:srgbClr val="FFFFFF"/>
                </a:solidFill>
                <a:latin typeface="Arial Black" panose="020B0A04020102020204"/>
                <a:cs typeface="Arial Black" panose="020B0A04020102020204"/>
              </a:rPr>
              <a:t> </a:t>
            </a:r>
            <a:r>
              <a:rPr sz="2000" u="heavy" spc="-10" dirty="0">
                <a:solidFill>
                  <a:srgbClr val="FFFFFF"/>
                </a:solidFill>
                <a:uFill>
                  <a:solidFill>
                    <a:srgbClr val="FFFFFF"/>
                  </a:solidFill>
                </a:u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60"/>
              </a:spcBef>
            </a:pPr>
            <a:endParaRPr sz="2500">
              <a:latin typeface="Arial Black" panose="020B0A04020102020204"/>
              <a:cs typeface="Arial Black" panose="020B0A04020102020204"/>
            </a:endParaRPr>
          </a:p>
          <a:p>
            <a:pPr marL="317500" indent="-304800">
              <a:lnSpc>
                <a:spcPct val="100000"/>
              </a:lnSpc>
              <a:spcBef>
                <a:spcPts val="5"/>
              </a:spcBef>
              <a:buClr>
                <a:srgbClr val="FF0000"/>
              </a:buClr>
              <a:buAutoNum type="arabicPeriod" startAt="4"/>
              <a:tabLst>
                <a:tab pos="317500" algn="l"/>
              </a:tabLst>
            </a:pPr>
            <a:r>
              <a:rPr sz="1800" dirty="0">
                <a:solidFill>
                  <a:srgbClr val="FFFFFF"/>
                </a:solidFill>
                <a:latin typeface="Arial Black" panose="020B0A04020102020204"/>
                <a:cs typeface="Arial Black" panose="020B0A04020102020204"/>
              </a:rPr>
              <a:t>ΔΥΣΛΕΙΤΟΥΡΓΙΑ</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ΤΡΙΟΔΙΚΟΥ</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ΕΠΙΣΤΟΜΙΟΥ</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ΓΛΥΚΟΥ </a:t>
            </a:r>
            <a:r>
              <a:rPr sz="1800" spc="-10" dirty="0">
                <a:solidFill>
                  <a:srgbClr val="FFFFFF"/>
                </a:solidFill>
                <a:latin typeface="Arial Black" panose="020B0A04020102020204"/>
                <a:cs typeface="Arial Black" panose="020B0A04020102020204"/>
              </a:rPr>
              <a:t>ΝΕΡΟΥ</a:t>
            </a:r>
            <a:endParaRPr sz="1800">
              <a:latin typeface="Arial Black" panose="020B0A04020102020204"/>
              <a:cs typeface="Arial Black" panose="020B0A04020102020204"/>
            </a:endParaRPr>
          </a:p>
          <a:p>
            <a:pPr marL="317500" indent="-304800">
              <a:lnSpc>
                <a:spcPct val="100000"/>
              </a:lnSpc>
              <a:spcBef>
                <a:spcPts val="360"/>
              </a:spcBef>
              <a:buClr>
                <a:srgbClr val="FF0000"/>
              </a:buClr>
              <a:buAutoNum type="arabicPeriod" startAt="4"/>
              <a:tabLst>
                <a:tab pos="317500" algn="l"/>
              </a:tabLst>
            </a:pPr>
            <a:r>
              <a:rPr sz="1800" dirty="0">
                <a:solidFill>
                  <a:srgbClr val="FFFFFF"/>
                </a:solidFill>
                <a:latin typeface="Arial Black" panose="020B0A04020102020204"/>
                <a:cs typeface="Arial Black" panose="020B0A04020102020204"/>
              </a:rPr>
              <a:t>ΣΕ</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ΕΙΣΧΩΡΗΣΗ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ΚΑΥΣΑΕΡΙΩΝ</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ΣΤΟ</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ΔΙΚΤΥΟ</a:t>
            </a:r>
            <a:r>
              <a:rPr sz="1800" spc="-10"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ΝΕΡΟΥ</a:t>
            </a:r>
            <a:r>
              <a:rPr sz="1800" spc="5">
                <a:solidFill>
                  <a:srgbClr val="FFFFFF"/>
                </a:solidFill>
                <a:latin typeface="Arial Black" panose="020B0A04020102020204"/>
                <a:cs typeface="Arial Black" panose="020B0A04020102020204"/>
              </a:rPr>
              <a:t> </a:t>
            </a:r>
            <a:r>
              <a:rPr sz="1800" spc="-10" smtClean="0">
                <a:solidFill>
                  <a:srgbClr val="FFFFFF"/>
                </a:solidFill>
                <a:latin typeface="Arial Black" panose="020B0A04020102020204"/>
                <a:cs typeface="Arial Black" panose="020B0A04020102020204"/>
              </a:rPr>
              <a:t>ΨΥΞ</a:t>
            </a:r>
            <a:r>
              <a:rPr lang="el-GR" sz="1800" spc="-10" dirty="0" smtClean="0">
                <a:solidFill>
                  <a:srgbClr val="FFFFFF"/>
                </a:solidFill>
                <a:latin typeface="Arial Black" panose="020B0A04020102020204"/>
                <a:cs typeface="Arial Black" panose="020B0A04020102020204"/>
              </a:rPr>
              <a:t>Η</a:t>
            </a:r>
            <a:r>
              <a:rPr sz="1800" spc="-10" smtClean="0">
                <a:solidFill>
                  <a:srgbClr val="FFFFFF"/>
                </a:solidFill>
                <a:latin typeface="Arial Black" panose="020B0A04020102020204"/>
                <a:cs typeface="Arial Black" panose="020B0A04020102020204"/>
              </a:rPr>
              <a:t>Σ</a:t>
            </a:r>
            <a:r>
              <a:rPr sz="1800" spc="-10" dirty="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317500" indent="-304800">
              <a:lnSpc>
                <a:spcPct val="100000"/>
              </a:lnSpc>
              <a:spcBef>
                <a:spcPts val="360"/>
              </a:spcBef>
              <a:buClr>
                <a:srgbClr val="FF0000"/>
              </a:buClr>
              <a:buAutoNum type="arabicPeriod" startAt="4"/>
              <a:tabLst>
                <a:tab pos="317500" algn="l"/>
              </a:tabLst>
            </a:pPr>
            <a:r>
              <a:rPr sz="1800" dirty="0">
                <a:solidFill>
                  <a:srgbClr val="FFFFFF"/>
                </a:solidFill>
                <a:latin typeface="Arial Black" panose="020B0A04020102020204"/>
                <a:cs typeface="Arial Black" panose="020B0A04020102020204"/>
              </a:rPr>
              <a:t>ΣΕ</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ΥΠΕΡΦΟΡΤΙΣΗ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1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ΜΗΧΑΝΗΣ.</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12700" marR="261620" indent="76200">
              <a:lnSpc>
                <a:spcPct val="100000"/>
              </a:lnSpc>
              <a:spcBef>
                <a:spcPts val="5"/>
              </a:spcBef>
              <a:tabLst>
                <a:tab pos="5443855" algn="l"/>
              </a:tabLst>
            </a:pPr>
            <a:r>
              <a:rPr sz="1800" dirty="0">
                <a:solidFill>
                  <a:srgbClr val="FFFFFF"/>
                </a:solidFill>
                <a:latin typeface="Arial Black" panose="020B0A04020102020204"/>
                <a:cs typeface="Arial Black" panose="020B0A04020102020204"/>
              </a:rPr>
              <a:t>AΠΟΤΟΜΗ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ΑΥΞΗΣΗ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ΘΕΡΜΟΚΡΑΣΙΑΣ</a:t>
            </a:r>
            <a:r>
              <a:rPr sz="1800" dirty="0">
                <a:solidFill>
                  <a:srgbClr val="FFFFFF"/>
                </a:solidFill>
                <a:latin typeface="Arial Black" panose="020B0A04020102020204"/>
                <a:cs typeface="Arial Black" panose="020B0A04020102020204"/>
              </a:rPr>
              <a:t>	ΤΟΥ</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ΝΕΡΟΥ</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ΨΥΞΗΣ </a:t>
            </a:r>
            <a:r>
              <a:rPr sz="1800" dirty="0">
                <a:solidFill>
                  <a:srgbClr val="FFFFFF"/>
                </a:solidFill>
                <a:latin typeface="Arial Black" panose="020B0A04020102020204"/>
                <a:cs typeface="Arial Black" panose="020B0A04020102020204"/>
              </a:rPr>
              <a:t>ΟΦΕΙΛΕΤΑΙ</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ΣΥΝΗΘΩΣ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ΣΕ</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ΒΛΑΒΗ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ΑΝΤΛΙΑΣ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ΘΑΛΑΣΣΗΣ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ή</a:t>
            </a:r>
            <a:r>
              <a:rPr sz="1800" spc="-5"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ΣΕ </a:t>
            </a:r>
            <a:r>
              <a:rPr sz="1800" dirty="0">
                <a:solidFill>
                  <a:srgbClr val="FFFFFF"/>
                </a:solidFill>
                <a:latin typeface="Arial Black" panose="020B0A04020102020204"/>
                <a:cs typeface="Arial Black" panose="020B0A04020102020204"/>
              </a:rPr>
              <a:t>ΦΡΑΓΜΟ</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 </a:t>
            </a:r>
            <a:r>
              <a:rPr sz="1800">
                <a:solidFill>
                  <a:srgbClr val="FFFFFF"/>
                </a:solidFill>
                <a:latin typeface="Arial Black" panose="020B0A04020102020204"/>
                <a:cs typeface="Arial Black" panose="020B0A04020102020204"/>
              </a:rPr>
              <a:t>ΦΙΛΤΡΟΥ </a:t>
            </a:r>
            <a:r>
              <a:rPr sz="1800" spc="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ΣΤΟ </a:t>
            </a:r>
            <a:r>
              <a:rPr sz="1800" dirty="0">
                <a:solidFill>
                  <a:srgbClr val="FFFF00"/>
                </a:solidFill>
                <a:latin typeface="Arial Black" panose="020B0A04020102020204"/>
                <a:cs typeface="Arial Black" panose="020B0A04020102020204"/>
              </a:rPr>
              <a:t>SEA </a:t>
            </a:r>
            <a:r>
              <a:rPr sz="1800" spc="-10" dirty="0">
                <a:solidFill>
                  <a:srgbClr val="FFFF00"/>
                </a:solidFill>
                <a:latin typeface="Arial Black" panose="020B0A04020102020204"/>
                <a:cs typeface="Arial Black" panose="020B0A04020102020204"/>
              </a:rPr>
              <a:t>CHEST</a:t>
            </a:r>
            <a:r>
              <a:rPr sz="1800" spc="-10" dirty="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12700" marR="878840" indent="76200">
              <a:lnSpc>
                <a:spcPct val="100000"/>
              </a:lnSpc>
            </a:pPr>
            <a:r>
              <a:rPr sz="1800" dirty="0">
                <a:solidFill>
                  <a:srgbClr val="FFFFFF"/>
                </a:solidFill>
                <a:latin typeface="Arial Black" panose="020B0A04020102020204"/>
                <a:cs typeface="Arial Black" panose="020B0A04020102020204"/>
              </a:rPr>
              <a:t>ΦΡΑΓΜΟΣ</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ΦΙΛΤΡΟΥ</a:t>
            </a:r>
            <a:r>
              <a:rPr sz="1800" spc="-5"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ΘΑΛΑΣΣΗΣ</a:t>
            </a:r>
            <a:r>
              <a:rPr sz="1800" spc="5">
                <a:solidFill>
                  <a:srgbClr val="FFFFFF"/>
                </a:solidFill>
                <a:latin typeface="Arial Black" panose="020B0A04020102020204"/>
                <a:cs typeface="Arial Black" panose="020B0A04020102020204"/>
              </a:rPr>
              <a:t> </a:t>
            </a:r>
            <a:r>
              <a:rPr lang="el-GR" spc="5" dirty="0" smtClean="0">
                <a:solidFill>
                  <a:srgbClr val="FFFFFF"/>
                </a:solidFill>
                <a:latin typeface="Arial Black" panose="020B0A04020102020204"/>
                <a:cs typeface="Arial Black" panose="020B0A04020102020204"/>
              </a:rPr>
              <a:t>ΦΑΙΝΕΤΑΙ</a:t>
            </a:r>
            <a:r>
              <a:rPr sz="1800" spc="-1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ΜΕ</a:t>
            </a:r>
            <a:r>
              <a:rPr sz="1800" spc="-5"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ΤΗΝ </a:t>
            </a:r>
            <a:r>
              <a:rPr sz="1800" dirty="0">
                <a:solidFill>
                  <a:srgbClr val="FFFFFF"/>
                </a:solidFill>
                <a:latin typeface="Arial Black" panose="020B0A04020102020204"/>
                <a:cs typeface="Arial Black" panose="020B0A04020102020204"/>
              </a:rPr>
              <a:t>ΠΤΩΣΗ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ΠΙΕΣΗΣ ΤΗΣ</a:t>
            </a:r>
            <a:r>
              <a:rPr sz="1800" spc="1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ΑΝΤΛΙΑΣ.</a:t>
            </a:r>
            <a:endParaRPr sz="1800">
              <a:latin typeface="Arial Black" panose="020B0A04020102020204"/>
              <a:cs typeface="Arial Black" panose="020B0A04020102020204"/>
            </a:endParaRPr>
          </a:p>
          <a:p>
            <a:pPr marL="12700" marR="34925" indent="76200">
              <a:lnSpc>
                <a:spcPct val="100000"/>
              </a:lnSpc>
              <a:spcBef>
                <a:spcPts val="360"/>
              </a:spcBef>
            </a:pPr>
            <a:r>
              <a:rPr sz="1800" dirty="0">
                <a:solidFill>
                  <a:srgbClr val="FFFFFF"/>
                </a:solidFill>
                <a:latin typeface="Arial Black" panose="020B0A04020102020204"/>
                <a:cs typeface="Arial Black" panose="020B0A04020102020204"/>
              </a:rPr>
              <a:t>ΦΡΑΓΜΟΣ ΤΟΥ</a:t>
            </a:r>
            <a:r>
              <a:rPr sz="1800" spc="-5"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ΨΥΓΕΙΟΥ </a:t>
            </a:r>
            <a:r>
              <a:rPr lang="el-GR" dirty="0" smtClean="0">
                <a:solidFill>
                  <a:srgbClr val="FFFFFF"/>
                </a:solidFill>
                <a:latin typeface="Arial Black" panose="020B0A04020102020204"/>
                <a:cs typeface="Arial Black" panose="020B0A04020102020204"/>
              </a:rPr>
              <a:t>ΦΑΙΝ</a:t>
            </a:r>
            <a:r>
              <a:rPr sz="1800" smtClean="0">
                <a:solidFill>
                  <a:srgbClr val="FFFFFF"/>
                </a:solidFill>
                <a:latin typeface="Arial Black" panose="020B0A04020102020204"/>
                <a:cs typeface="Arial Black" panose="020B0A04020102020204"/>
              </a:rPr>
              <a:t>ΕΤΑΙ</a:t>
            </a:r>
            <a:r>
              <a:rPr sz="1800" spc="-1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ΜΕ ΑΥΞΗΣΗ</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ΠΙΕΣΗΣ </a:t>
            </a:r>
            <a:r>
              <a:rPr sz="1800" dirty="0">
                <a:solidFill>
                  <a:srgbClr val="FFFFFF"/>
                </a:solidFill>
                <a:latin typeface="Arial Black" panose="020B0A04020102020204"/>
                <a:cs typeface="Arial Black" panose="020B0A04020102020204"/>
              </a:rPr>
              <a:t>ΤΗΣ</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ΑΝΤΛΙΑΣ.</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ΣΕ</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ΠΕΡΙΠΤΩΣΗ</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ΦΡΑΓΜΟΥ</a:t>
            </a:r>
            <a:r>
              <a:rPr sz="1800" spc="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ΨΥΓΕΙΟΥ,</a:t>
            </a:r>
            <a:r>
              <a:rPr sz="1800" spc="-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ΥΠΑΡΧΕΙ </a:t>
            </a:r>
            <a:r>
              <a:rPr sz="1800" dirty="0">
                <a:solidFill>
                  <a:srgbClr val="FFFFFF"/>
                </a:solidFill>
                <a:latin typeface="Arial Black" panose="020B0A04020102020204"/>
                <a:cs typeface="Arial Black" panose="020B0A04020102020204"/>
              </a:rPr>
              <a:t>ΣΥΝΗΘΩΣ</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Η ΛΥΣΗ ΤΟΥ</a:t>
            </a:r>
            <a:r>
              <a:rPr sz="1800" spc="10" dirty="0">
                <a:solidFill>
                  <a:srgbClr val="FFFFFF"/>
                </a:solidFill>
                <a:latin typeface="Arial Black" panose="020B0A04020102020204"/>
                <a:cs typeface="Arial Black" panose="020B0A04020102020204"/>
              </a:rPr>
              <a:t> </a:t>
            </a:r>
            <a:r>
              <a:rPr sz="1800" spc="-25" dirty="0">
                <a:solidFill>
                  <a:srgbClr val="FFFF00"/>
                </a:solidFill>
                <a:latin typeface="Arial Black" panose="020B0A04020102020204"/>
                <a:cs typeface="Arial Black" panose="020B0A04020102020204"/>
              </a:rPr>
              <a:t>BACK-</a:t>
            </a:r>
            <a:r>
              <a:rPr sz="1800" dirty="0">
                <a:solidFill>
                  <a:srgbClr val="FFFF00"/>
                </a:solidFill>
                <a:latin typeface="Arial Black" panose="020B0A04020102020204"/>
                <a:cs typeface="Arial Black" panose="020B0A04020102020204"/>
              </a:rPr>
              <a:t>WASH</a:t>
            </a:r>
            <a:r>
              <a:rPr sz="1800" dirty="0">
                <a:solidFill>
                  <a:srgbClr val="FFFFFF"/>
                </a:solidFill>
                <a:latin typeface="Arial Black" panose="020B0A04020102020204"/>
                <a:cs typeface="Arial Black" panose="020B0A04020102020204"/>
              </a:rPr>
              <a:t> (ΑΛΛΑΓΗΣ</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 ΡΟΗΣ</a:t>
            </a:r>
            <a:r>
              <a:rPr sz="1800" spc="10"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ΤΗΣ </a:t>
            </a:r>
            <a:r>
              <a:rPr sz="1800">
                <a:solidFill>
                  <a:srgbClr val="FFFFFF"/>
                </a:solidFill>
                <a:latin typeface="Arial Black" panose="020B0A04020102020204"/>
                <a:cs typeface="Arial Black" panose="020B0A04020102020204"/>
              </a:rPr>
              <a:t>ΘΑΛΑΣΣΑΣ</a:t>
            </a:r>
            <a:r>
              <a:rPr sz="1800" spc="-5">
                <a:solidFill>
                  <a:srgbClr val="FFFFFF"/>
                </a:solidFill>
                <a:latin typeface="Arial Black" panose="020B0A04020102020204"/>
                <a:cs typeface="Arial Black" panose="020B0A04020102020204"/>
              </a:rPr>
              <a:t> </a:t>
            </a:r>
            <a:r>
              <a:rPr lang="el-GR" spc="-5" dirty="0">
                <a:solidFill>
                  <a:srgbClr val="FFFFFF"/>
                </a:solidFill>
                <a:latin typeface="Arial Black" panose="020B0A04020102020204"/>
                <a:cs typeface="Arial Black" panose="020B0A04020102020204"/>
              </a:rPr>
              <a:t> </a:t>
            </a:r>
            <a:r>
              <a:rPr lang="el-GR" spc="-5" dirty="0" smtClean="0">
                <a:solidFill>
                  <a:srgbClr val="FFFFFF"/>
                </a:solidFill>
                <a:latin typeface="Arial Black" panose="020B0A04020102020204"/>
                <a:cs typeface="Arial Black" panose="020B0A04020102020204"/>
              </a:rPr>
              <a:t>ΜΕΣΑ</a:t>
            </a:r>
            <a:r>
              <a:rPr sz="1800" spc="5" smtClean="0">
                <a:solidFill>
                  <a:srgbClr val="FFFFFF"/>
                </a:solidFill>
                <a:latin typeface="Arial Black" panose="020B0A04020102020204"/>
                <a:cs typeface="Arial Black" panose="020B0A04020102020204"/>
              </a:rPr>
              <a:t> </a:t>
            </a:r>
            <a:r>
              <a:rPr lang="el-GR" sz="1800" spc="5" dirty="0" smtClean="0">
                <a:solidFill>
                  <a:srgbClr val="FFFFFF"/>
                </a:solidFill>
                <a:latin typeface="Arial Black" panose="020B0A04020102020204"/>
                <a:cs typeface="Arial Black" panose="020B0A04020102020204"/>
              </a:rPr>
              <a:t>Σ</a:t>
            </a:r>
            <a:r>
              <a:rPr sz="1800" smtClean="0">
                <a:solidFill>
                  <a:srgbClr val="FFFFFF"/>
                </a:solidFill>
                <a:latin typeface="Arial Black" panose="020B0A04020102020204"/>
                <a:cs typeface="Arial Black" panose="020B0A04020102020204"/>
              </a:rPr>
              <a:t>ΤΟ </a:t>
            </a:r>
            <a:r>
              <a:rPr sz="1800" spc="-10" smtClean="0">
                <a:solidFill>
                  <a:srgbClr val="FFFFFF"/>
                </a:solidFill>
                <a:latin typeface="Arial Black" panose="020B0A04020102020204"/>
                <a:cs typeface="Arial Black" panose="020B0A04020102020204"/>
              </a:rPr>
              <a:t>ΨΥΓΕΙΟ)</a:t>
            </a:r>
            <a:r>
              <a:rPr lang="el-GR" sz="1800" spc="-10" dirty="0" smtClean="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4" name="object 4"/>
          <p:cNvSpPr/>
          <p:nvPr/>
        </p:nvSpPr>
        <p:spPr>
          <a:xfrm>
            <a:off x="285720" y="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5" name="object 5"/>
          <p:cNvSpPr txBox="1">
            <a:spLocks noGrp="1"/>
          </p:cNvSpPr>
          <p:nvPr>
            <p:ph type="title"/>
          </p:nvPr>
        </p:nvSpPr>
        <p:spPr>
          <a:xfrm>
            <a:off x="357158" y="1"/>
            <a:ext cx="8344247"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solidFill>
                  <a:srgbClr val="FFFFFF"/>
                </a:solidFill>
                <a:uFill>
                  <a:solidFill>
                    <a:srgbClr val="FFFFFF"/>
                  </a:solidFill>
                </a:uFill>
              </a:rPr>
              <a:t>               </a:t>
            </a:r>
            <a:r>
              <a:rPr lang="el-GR" sz="2100" u="none" dirty="0" smtClean="0">
                <a:uFill>
                  <a:solidFill>
                    <a:srgbClr val="FFFFFF"/>
                  </a:solidFill>
                </a:uFill>
              </a:rPr>
              <a:t>4.14. </a:t>
            </a:r>
            <a:r>
              <a:rPr sz="2100" u="none" smtClean="0">
                <a:uFill>
                  <a:solidFill>
                    <a:srgbClr val="FFFFFF"/>
                  </a:solidFill>
                </a:uFill>
              </a:rPr>
              <a:t>ΑΝΩΜΑΛΙΕΣ</a:t>
            </a:r>
            <a:r>
              <a:rPr sz="2100" u="none" spc="-15" smtClean="0">
                <a:uFill>
                  <a:solidFill>
                    <a:srgbClr val="FFFFFF"/>
                  </a:solidFill>
                </a:uFill>
              </a:rPr>
              <a:t> </a:t>
            </a:r>
            <a:r>
              <a:rPr sz="2100" u="none" dirty="0">
                <a:uFill>
                  <a:solidFill>
                    <a:srgbClr val="FFFFFF"/>
                  </a:solidFill>
                </a:uFill>
              </a:rPr>
              <a:t>–</a:t>
            </a:r>
            <a:r>
              <a:rPr sz="2100" u="none" spc="-15" dirty="0">
                <a:uFill>
                  <a:solidFill>
                    <a:srgbClr val="FFFFFF"/>
                  </a:solidFill>
                </a:uFill>
              </a:rPr>
              <a:t> </a:t>
            </a:r>
            <a:r>
              <a:rPr sz="2100" u="none" dirty="0">
                <a:uFill>
                  <a:solidFill>
                    <a:srgbClr val="FFFFFF"/>
                  </a:solidFill>
                </a:uFill>
              </a:rPr>
              <a:t>ΒΛΑΒΕΣ</a:t>
            </a:r>
            <a:r>
              <a:rPr sz="2100" u="none" spc="-15" dirty="0">
                <a:uFill>
                  <a:solidFill>
                    <a:srgbClr val="FFFFFF"/>
                  </a:solidFill>
                </a:uFill>
              </a:rPr>
              <a:t> </a:t>
            </a:r>
            <a:r>
              <a:rPr sz="2100" u="none">
                <a:uFill>
                  <a:solidFill>
                    <a:srgbClr val="FFFFFF"/>
                  </a:solidFill>
                </a:uFill>
              </a:rPr>
              <a:t>ΣΤΟ</a:t>
            </a:r>
            <a:r>
              <a:rPr sz="2100" u="none" spc="-15">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r>
              <a:rPr sz="2100" u="none" spc="5" smtClean="0">
                <a:uFill>
                  <a:solidFill>
                    <a:srgbClr val="FFFFFF"/>
                  </a:solidFill>
                </a:uFill>
              </a:rPr>
              <a:t> </a:t>
            </a:r>
            <a:br>
              <a:rPr lang="el-GR" sz="2100" u="none" spc="5" dirty="0" smtClean="0">
                <a:uFill>
                  <a:solidFill>
                    <a:srgbClr val="FFFFFF"/>
                  </a:solidFill>
                </a:uFill>
              </a:rPr>
            </a:br>
            <a:r>
              <a:rPr lang="el-GR" sz="2100" u="none" spc="5" dirty="0" smtClean="0">
                <a:uFill>
                  <a:solidFill>
                    <a:srgbClr val="FFFFFF"/>
                  </a:solidFill>
                </a:uFill>
              </a:rPr>
              <a:t>                                                 </a:t>
            </a:r>
            <a:r>
              <a:rPr sz="2100" u="none" smtClean="0">
                <a:uFill>
                  <a:solidFill>
                    <a:srgbClr val="FFFFFF"/>
                  </a:solidFill>
                </a:uFill>
              </a:rPr>
              <a:t>ΤΗΣ</a:t>
            </a:r>
            <a:r>
              <a:rPr sz="2100" u="none" spc="15" smtClean="0">
                <a:uFill>
                  <a:solidFill>
                    <a:srgbClr val="FFFFFF"/>
                  </a:solidFill>
                </a:uFill>
              </a:rPr>
              <a:t> </a:t>
            </a:r>
            <a:r>
              <a:rPr sz="2100" u="none" spc="-10" smtClean="0">
                <a:uFill>
                  <a:solidFill>
                    <a:srgbClr val="FFFFFF"/>
                  </a:solidFill>
                </a:uFill>
              </a:rPr>
              <a:t>ΜΗΧΑΝΗΣ</a:t>
            </a:r>
            <a:r>
              <a:rPr lang="el-GR" sz="2100" u="none" spc="-10" dirty="0" smtClean="0">
                <a:uFill>
                  <a:solidFill>
                    <a:srgbClr val="FFFFFF"/>
                  </a:solidFill>
                </a:uFill>
              </a:rPr>
              <a:t>    </a:t>
            </a:r>
            <a:endParaRPr sz="2100" u="none"/>
          </a:p>
        </p:txBody>
      </p:sp>
    </p:spTree>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71490"/>
          </a:xfrm>
          <a:custGeom>
            <a:avLst/>
            <a:gdLst/>
            <a:ahLst/>
            <a:cxnLst/>
            <a:rect l="l" t="t" r="r" b="b"/>
            <a:pathLst>
              <a:path w="8572500" h="5571490">
                <a:moveTo>
                  <a:pt x="8572500" y="0"/>
                </a:moveTo>
                <a:lnTo>
                  <a:pt x="0" y="0"/>
                </a:lnTo>
                <a:lnTo>
                  <a:pt x="0" y="5571490"/>
                </a:lnTo>
                <a:lnTo>
                  <a:pt x="4286250" y="5571490"/>
                </a:lnTo>
                <a:lnTo>
                  <a:pt x="8572500" y="5571490"/>
                </a:lnTo>
                <a:lnTo>
                  <a:pt x="8572500" y="0"/>
                </a:lnTo>
                <a:close/>
              </a:path>
            </a:pathLst>
          </a:custGeom>
          <a:solidFill>
            <a:srgbClr val="006FBF"/>
          </a:solidFill>
        </p:spPr>
        <p:txBody>
          <a:bodyPr wrap="square" lIns="0" tIns="0" rIns="0" bIns="0" rtlCol="0"/>
          <a:lstStyle/>
          <a:p/>
        </p:txBody>
      </p:sp>
      <p:sp>
        <p:nvSpPr>
          <p:cNvPr id="3" name="object 3"/>
          <p:cNvSpPr txBox="1"/>
          <p:nvPr/>
        </p:nvSpPr>
        <p:spPr>
          <a:xfrm>
            <a:off x="364490" y="1104899"/>
            <a:ext cx="8401050" cy="5238614"/>
          </a:xfrm>
          <a:prstGeom prst="rect">
            <a:avLst/>
          </a:prstGeom>
        </p:spPr>
        <p:txBody>
          <a:bodyPr vert="horz" wrap="square" lIns="0" tIns="11430" rIns="0" bIns="0" rtlCol="0">
            <a:spAutoFit/>
          </a:bodyPr>
          <a:lstStyle/>
          <a:p>
            <a:pPr marL="455295" marR="5080" indent="-443230">
              <a:lnSpc>
                <a:spcPct val="100000"/>
              </a:lnSpc>
              <a:spcBef>
                <a:spcPts val="90"/>
              </a:spcBef>
              <a:tabLst>
                <a:tab pos="455295" algn="l"/>
              </a:tabLst>
            </a:pPr>
            <a:r>
              <a:rPr sz="1950" spc="-25" dirty="0">
                <a:solidFill>
                  <a:srgbClr val="FF0000"/>
                </a:solidFill>
                <a:latin typeface="Arial Black" panose="020B0A04020102020204"/>
                <a:cs typeface="Arial Black" panose="020B0A04020102020204"/>
              </a:rPr>
              <a:t>4)</a:t>
            </a:r>
            <a:r>
              <a:rPr sz="1950" dirty="0">
                <a:solidFill>
                  <a:srgbClr val="FF0000"/>
                </a:solidFill>
                <a:latin typeface="Arial Black" panose="020B0A04020102020204"/>
                <a:cs typeface="Arial Black" panose="020B0A04020102020204"/>
              </a:rPr>
              <a:t>	</a:t>
            </a:r>
            <a:r>
              <a:rPr sz="1950" u="heavy" dirty="0">
                <a:solidFill>
                  <a:srgbClr val="FFFFFF"/>
                </a:solidFill>
                <a:uFill>
                  <a:solidFill>
                    <a:srgbClr val="FFFFFF"/>
                  </a:solidFill>
                </a:uFill>
                <a:latin typeface="Arial Black" panose="020B0A04020102020204"/>
                <a:cs typeface="Arial Black" panose="020B0A04020102020204"/>
              </a:rPr>
              <a:t>ΔΙΑΡΡΟΗ</a:t>
            </a:r>
            <a:r>
              <a:rPr sz="1950" u="heavy" spc="-105" dirty="0">
                <a:solidFill>
                  <a:srgbClr val="FFFFFF"/>
                </a:solidFill>
                <a:uFill>
                  <a:solidFill>
                    <a:srgbClr val="FFFFFF"/>
                  </a:solidFill>
                </a:uFill>
                <a:latin typeface="Arial Black" panose="020B0A04020102020204"/>
                <a:cs typeface="Arial Black" panose="020B0A04020102020204"/>
              </a:rPr>
              <a:t> </a:t>
            </a:r>
            <a:r>
              <a:rPr sz="1950" u="heavy" dirty="0">
                <a:solidFill>
                  <a:srgbClr val="FFFFFF"/>
                </a:solidFill>
                <a:uFill>
                  <a:solidFill>
                    <a:srgbClr val="FFFFFF"/>
                  </a:solidFill>
                </a:uFill>
                <a:latin typeface="Arial Black" panose="020B0A04020102020204"/>
                <a:cs typeface="Arial Black" panose="020B0A04020102020204"/>
              </a:rPr>
              <a:t>ΣΤΟΝ</a:t>
            </a:r>
            <a:r>
              <a:rPr sz="1950" u="heavy" spc="-90" dirty="0">
                <a:solidFill>
                  <a:srgbClr val="FFFFFF"/>
                </a:solidFill>
                <a:uFill>
                  <a:solidFill>
                    <a:srgbClr val="FFFFFF"/>
                  </a:solidFill>
                </a:uFill>
                <a:latin typeface="Arial Black" panose="020B0A04020102020204"/>
                <a:cs typeface="Arial Black" panose="020B0A04020102020204"/>
              </a:rPr>
              <a:t> </a:t>
            </a:r>
            <a:r>
              <a:rPr sz="1950" u="heavy" dirty="0">
                <a:solidFill>
                  <a:srgbClr val="FFFFFF"/>
                </a:solidFill>
                <a:uFill>
                  <a:solidFill>
                    <a:srgbClr val="FFFFFF"/>
                  </a:solidFill>
                </a:uFill>
                <a:latin typeface="Arial Black" panose="020B0A04020102020204"/>
                <a:cs typeface="Arial Black" panose="020B0A04020102020204"/>
              </a:rPr>
              <a:t>ΕΝΑΛΛΑΚΤΗ</a:t>
            </a:r>
            <a:r>
              <a:rPr sz="1950" u="heavy" spc="-90" dirty="0">
                <a:solidFill>
                  <a:srgbClr val="FFFFFF"/>
                </a:solidFill>
                <a:uFill>
                  <a:solidFill>
                    <a:srgbClr val="FFFFFF"/>
                  </a:solidFill>
                </a:uFill>
                <a:latin typeface="Arial Black" panose="020B0A04020102020204"/>
                <a:cs typeface="Arial Black" panose="020B0A04020102020204"/>
              </a:rPr>
              <a:t> </a:t>
            </a:r>
            <a:r>
              <a:rPr sz="1950" u="heavy" spc="-10" dirty="0">
                <a:solidFill>
                  <a:srgbClr val="FFFFFF"/>
                </a:solidFill>
                <a:uFill>
                  <a:solidFill>
                    <a:srgbClr val="FFFFFF"/>
                  </a:solidFill>
                </a:uFill>
                <a:latin typeface="Arial Black" panose="020B0A04020102020204"/>
                <a:cs typeface="Arial Black" panose="020B0A04020102020204"/>
              </a:rPr>
              <a:t>ΘΕΡΜΟΤΗΤΑΣ</a:t>
            </a:r>
            <a:r>
              <a:rPr sz="1950" u="heavy" spc="-90" dirty="0">
                <a:solidFill>
                  <a:srgbClr val="FFFFFF"/>
                </a:solidFill>
                <a:uFill>
                  <a:solidFill>
                    <a:srgbClr val="FFFFFF"/>
                  </a:solidFill>
                </a:uFill>
                <a:latin typeface="Arial Black" panose="020B0A04020102020204"/>
                <a:cs typeface="Arial Black" panose="020B0A04020102020204"/>
              </a:rPr>
              <a:t> </a:t>
            </a:r>
            <a:r>
              <a:rPr sz="1950" u="heavy" dirty="0">
                <a:solidFill>
                  <a:srgbClr val="FFFFFF"/>
                </a:solidFill>
                <a:uFill>
                  <a:solidFill>
                    <a:srgbClr val="FFFFFF"/>
                  </a:solidFill>
                </a:uFill>
                <a:latin typeface="Arial Black" panose="020B0A04020102020204"/>
                <a:cs typeface="Arial Black" panose="020B0A04020102020204"/>
              </a:rPr>
              <a:t>ΤΟΥ</a:t>
            </a:r>
            <a:r>
              <a:rPr sz="1950" u="heavy" spc="-90" dirty="0">
                <a:solidFill>
                  <a:srgbClr val="FFFFFF"/>
                </a:solidFill>
                <a:uFill>
                  <a:solidFill>
                    <a:srgbClr val="FFFFFF"/>
                  </a:solidFill>
                </a:uFill>
                <a:latin typeface="Arial Black" panose="020B0A04020102020204"/>
                <a:cs typeface="Arial Black" panose="020B0A04020102020204"/>
              </a:rPr>
              <a:t> </a:t>
            </a:r>
            <a:r>
              <a:rPr sz="1950" u="heavy" spc="-10">
                <a:solidFill>
                  <a:srgbClr val="FFFFFF"/>
                </a:solidFill>
                <a:uFill>
                  <a:solidFill>
                    <a:srgbClr val="FFFFFF"/>
                  </a:solidFill>
                </a:uFill>
                <a:latin typeface="Arial Black" panose="020B0A04020102020204"/>
                <a:cs typeface="Arial Black" panose="020B0A04020102020204"/>
              </a:rPr>
              <a:t>ΔΙΚΤΥΟΥ</a:t>
            </a:r>
            <a:r>
              <a:rPr sz="1950" spc="-10">
                <a:solidFill>
                  <a:srgbClr val="FFFFFF"/>
                </a:solidFill>
                <a:latin typeface="Arial Black" panose="020B0A04020102020204"/>
                <a:cs typeface="Arial Black" panose="020B0A04020102020204"/>
              </a:rPr>
              <a:t> </a:t>
            </a:r>
            <a:r>
              <a:rPr sz="1950" u="heavy" smtClean="0">
                <a:solidFill>
                  <a:srgbClr val="FFFFFF"/>
                </a:solidFill>
                <a:uFill>
                  <a:solidFill>
                    <a:srgbClr val="FFFFFF"/>
                  </a:solidFill>
                </a:uFill>
                <a:latin typeface="Arial Black" panose="020B0A04020102020204"/>
                <a:cs typeface="Arial Black" panose="020B0A04020102020204"/>
              </a:rPr>
              <a:t>ΨΥΞ</a:t>
            </a:r>
            <a:r>
              <a:rPr lang="el-GR" sz="1950" u="heavy" dirty="0" smtClean="0">
                <a:solidFill>
                  <a:srgbClr val="FFFFFF"/>
                </a:solidFill>
                <a:uFill>
                  <a:solidFill>
                    <a:srgbClr val="FFFFFF"/>
                  </a:solidFill>
                </a:uFill>
                <a:latin typeface="Arial Black" panose="020B0A04020102020204"/>
                <a:cs typeface="Arial Black" panose="020B0A04020102020204"/>
              </a:rPr>
              <a:t>Η</a:t>
            </a:r>
            <a:r>
              <a:rPr sz="1950" u="heavy" smtClean="0">
                <a:solidFill>
                  <a:srgbClr val="FFFFFF"/>
                </a:solidFill>
                <a:uFill>
                  <a:solidFill>
                    <a:srgbClr val="FFFFFF"/>
                  </a:solidFill>
                </a:uFill>
                <a:latin typeface="Arial Black" panose="020B0A04020102020204"/>
                <a:cs typeface="Arial Black" panose="020B0A04020102020204"/>
              </a:rPr>
              <a:t>Σ</a:t>
            </a:r>
            <a:r>
              <a:rPr sz="1950" u="heavy" spc="-80" smtClean="0">
                <a:solidFill>
                  <a:srgbClr val="FFFFFF"/>
                </a:solidFill>
                <a:uFill>
                  <a:solidFill>
                    <a:srgbClr val="FFFFFF"/>
                  </a:solidFill>
                </a:uFill>
                <a:latin typeface="Arial Black" panose="020B0A04020102020204"/>
                <a:cs typeface="Arial Black" panose="020B0A04020102020204"/>
              </a:rPr>
              <a:t> </a:t>
            </a:r>
            <a:r>
              <a:rPr sz="1950" u="heavy" dirty="0">
                <a:solidFill>
                  <a:srgbClr val="FFFFFF"/>
                </a:solidFill>
                <a:uFill>
                  <a:solidFill>
                    <a:srgbClr val="FFFFFF"/>
                  </a:solidFill>
                </a:uFill>
                <a:latin typeface="Arial Black" panose="020B0A04020102020204"/>
                <a:cs typeface="Arial Black" panose="020B0A04020102020204"/>
              </a:rPr>
              <a:t>ΤΗΣ</a:t>
            </a:r>
            <a:r>
              <a:rPr sz="1950" u="heavy" spc="-80" dirty="0">
                <a:solidFill>
                  <a:srgbClr val="FFFFFF"/>
                </a:solidFill>
                <a:uFill>
                  <a:solidFill>
                    <a:srgbClr val="FFFFFF"/>
                  </a:solidFill>
                </a:uFill>
                <a:latin typeface="Arial Black" panose="020B0A04020102020204"/>
                <a:cs typeface="Arial Black" panose="020B0A04020102020204"/>
              </a:rPr>
              <a:t> </a:t>
            </a:r>
            <a:r>
              <a:rPr sz="1950" u="heavy" spc="-10" dirty="0">
                <a:solidFill>
                  <a:srgbClr val="FFFFFF"/>
                </a:solidFill>
                <a:uFill>
                  <a:solidFill>
                    <a:srgbClr val="FFFFFF"/>
                  </a:solidFill>
                </a:uFill>
                <a:latin typeface="Arial Black" panose="020B0A04020102020204"/>
                <a:cs typeface="Arial Black" panose="020B0A04020102020204"/>
              </a:rPr>
              <a:t>ΜΗΧΑΝΗΣ.</a:t>
            </a:r>
            <a:endParaRPr sz="1950">
              <a:latin typeface="Arial Black" panose="020B0A04020102020204"/>
              <a:cs typeface="Arial Black" panose="020B0A04020102020204"/>
            </a:endParaRPr>
          </a:p>
          <a:p>
            <a:pPr>
              <a:lnSpc>
                <a:spcPct val="100000"/>
              </a:lnSpc>
              <a:spcBef>
                <a:spcPts val="60"/>
              </a:spcBef>
            </a:pPr>
            <a:endParaRPr sz="2200">
              <a:latin typeface="Arial Black" panose="020B0A04020102020204"/>
              <a:cs typeface="Arial Black" panose="020B0A04020102020204"/>
            </a:endParaRPr>
          </a:p>
          <a:p>
            <a:pPr marL="455295" marR="142240" indent="-443230">
              <a:lnSpc>
                <a:spcPts val="2330"/>
              </a:lnSpc>
              <a:buClr>
                <a:srgbClr val="FF0000"/>
              </a:buClr>
              <a:buAutoNum type="arabicPeriod"/>
              <a:tabLst>
                <a:tab pos="455295" algn="l"/>
                <a:tab pos="455930" algn="l"/>
              </a:tabLst>
            </a:pPr>
            <a:r>
              <a:rPr sz="1950" dirty="0">
                <a:solidFill>
                  <a:srgbClr val="FFFFFF"/>
                </a:solidFill>
                <a:latin typeface="Arial Black" panose="020B0A04020102020204"/>
                <a:cs typeface="Arial Black" panose="020B0A04020102020204"/>
              </a:rPr>
              <a:t>ΠΡΟΕΡΧΕΤΑΙ</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ΑΠΟ</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ΚΑΚΗ</a:t>
            </a:r>
            <a:r>
              <a:rPr sz="1950" spc="-9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ΣΤΕΓΑΝΟΤΗΤΑ</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ΜΕΤΑΞΥ</a:t>
            </a:r>
            <a:r>
              <a:rPr sz="1950" spc="-9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ΑΥΛΩΝ </a:t>
            </a:r>
            <a:r>
              <a:rPr sz="1950" dirty="0">
                <a:solidFill>
                  <a:srgbClr val="FFFFFF"/>
                </a:solidFill>
                <a:latin typeface="Arial Black" panose="020B0A04020102020204"/>
                <a:cs typeface="Arial Black" panose="020B0A04020102020204"/>
              </a:rPr>
              <a:t>ΚΑΙ</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ΑΥΛΟΦΟΡΩΝ</a:t>
            </a:r>
            <a:r>
              <a:rPr sz="1950" spc="-90" dirty="0">
                <a:solidFill>
                  <a:srgbClr val="FFFFFF"/>
                </a:solidFill>
                <a:latin typeface="Arial Black" panose="020B0A04020102020204"/>
                <a:cs typeface="Arial Black" panose="020B0A04020102020204"/>
              </a:rPr>
              <a:t> </a:t>
            </a:r>
            <a:r>
              <a:rPr sz="1950">
                <a:solidFill>
                  <a:srgbClr val="FFFFFF"/>
                </a:solidFill>
                <a:latin typeface="Arial Black" panose="020B0A04020102020204"/>
                <a:cs typeface="Arial Black" panose="020B0A04020102020204"/>
              </a:rPr>
              <a:t>ΠΛΑΚΩΝ</a:t>
            </a:r>
            <a:r>
              <a:rPr sz="1950" spc="-85">
                <a:solidFill>
                  <a:srgbClr val="FFFFFF"/>
                </a:solidFill>
                <a:latin typeface="Arial Black" panose="020B0A04020102020204"/>
                <a:cs typeface="Arial Black" panose="020B0A04020102020204"/>
              </a:rPr>
              <a:t> </a:t>
            </a:r>
            <a:r>
              <a:rPr lang="el-GR" sz="1950" dirty="0" smtClean="0">
                <a:solidFill>
                  <a:srgbClr val="FFFFFF"/>
                </a:solidFill>
                <a:latin typeface="Arial Black" panose="020B0A04020102020204"/>
                <a:cs typeface="Arial Black" panose="020B0A04020102020204"/>
              </a:rPr>
              <a:t>ή</a:t>
            </a:r>
            <a:r>
              <a:rPr sz="1950" spc="-90"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ΑΠΟ</a:t>
            </a:r>
            <a:r>
              <a:rPr sz="1950" spc="-8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ΔΙΑΤΡΗΣΗ</a:t>
            </a:r>
            <a:r>
              <a:rPr sz="1950" spc="-8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ΑΥΛΟΥ.</a:t>
            </a:r>
            <a:endParaRPr sz="1950">
              <a:latin typeface="Arial Black" panose="020B0A04020102020204"/>
              <a:cs typeface="Arial Black" panose="020B0A04020102020204"/>
            </a:endParaRPr>
          </a:p>
          <a:p>
            <a:pPr>
              <a:lnSpc>
                <a:spcPct val="100000"/>
              </a:lnSpc>
              <a:buClr>
                <a:srgbClr val="FF0000"/>
              </a:buClr>
              <a:buFont typeface="Arial Black" panose="020B0A04020102020204"/>
              <a:buAutoNum type="arabicPeriod"/>
            </a:pPr>
            <a:endParaRPr sz="2200">
              <a:latin typeface="Arial Black" panose="020B0A04020102020204"/>
              <a:cs typeface="Arial Black" panose="020B0A04020102020204"/>
            </a:endParaRPr>
          </a:p>
          <a:p>
            <a:pPr marL="455295" marR="90805" indent="-443230">
              <a:lnSpc>
                <a:spcPts val="2330"/>
              </a:lnSpc>
              <a:buClr>
                <a:srgbClr val="FF0000"/>
              </a:buClr>
              <a:buAutoNum type="arabicPeriod"/>
              <a:tabLst>
                <a:tab pos="455295" algn="l"/>
                <a:tab pos="455930" algn="l"/>
              </a:tabLst>
            </a:pPr>
            <a:r>
              <a:rPr sz="1950" dirty="0">
                <a:solidFill>
                  <a:srgbClr val="FFFFFF"/>
                </a:solidFill>
                <a:latin typeface="Arial Black" panose="020B0A04020102020204"/>
                <a:cs typeface="Arial Black" panose="020B0A04020102020204"/>
              </a:rPr>
              <a:t>ΓΙΝΕΤΑΙ</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ΑΝΤΙΛΗΠΤΗ</a:t>
            </a:r>
            <a:r>
              <a:rPr sz="1950" spc="-85" dirty="0">
                <a:solidFill>
                  <a:srgbClr val="FFFFFF"/>
                </a:solidFill>
                <a:latin typeface="Arial Black" panose="020B0A04020102020204"/>
                <a:cs typeface="Arial Black" panose="020B0A04020102020204"/>
              </a:rPr>
              <a:t> </a:t>
            </a:r>
            <a:r>
              <a:rPr sz="1950">
                <a:solidFill>
                  <a:srgbClr val="FFFFFF"/>
                </a:solidFill>
                <a:latin typeface="Arial Black" panose="020B0A04020102020204"/>
                <a:cs typeface="Arial Black" panose="020B0A04020102020204"/>
              </a:rPr>
              <a:t>ΑΠΟ</a:t>
            </a:r>
            <a:r>
              <a:rPr sz="1950" spc="-80">
                <a:solidFill>
                  <a:srgbClr val="FFFFFF"/>
                </a:solidFill>
                <a:latin typeface="Arial Black" panose="020B0A04020102020204"/>
                <a:cs typeface="Arial Black" panose="020B0A04020102020204"/>
              </a:rPr>
              <a:t> </a:t>
            </a:r>
            <a:r>
              <a:rPr sz="1950" spc="-90"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ΠΤΩΣΗ</a:t>
            </a:r>
            <a:r>
              <a:rPr sz="1950" spc="-8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ΤΗΣ</a:t>
            </a:r>
            <a:r>
              <a:rPr sz="1950" spc="-7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ΣΤΑΘΜΗΣ </a:t>
            </a:r>
            <a:r>
              <a:rPr sz="1950" dirty="0">
                <a:solidFill>
                  <a:srgbClr val="FFFFFF"/>
                </a:solidFill>
                <a:latin typeface="Arial Black" panose="020B0A04020102020204"/>
                <a:cs typeface="Arial Black" panose="020B0A04020102020204"/>
              </a:rPr>
              <a:t>ΤΟΥ</a:t>
            </a:r>
            <a:r>
              <a:rPr sz="1950" spc="-10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ΝΕΡΟΥ</a:t>
            </a:r>
            <a:r>
              <a:rPr sz="1950" spc="-9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ΣΤΗΝ</a:t>
            </a:r>
            <a:r>
              <a:rPr sz="1950" spc="-9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ΕΚΤΟΝΩΤΙΚΗ</a:t>
            </a:r>
            <a:r>
              <a:rPr sz="1950" spc="-10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ΔΕΞΑΜΕΝΗ</a:t>
            </a:r>
            <a:r>
              <a:rPr sz="1950" spc="-10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(EXPANTION </a:t>
            </a:r>
            <a:r>
              <a:rPr sz="1950" dirty="0">
                <a:solidFill>
                  <a:srgbClr val="FFFFFF"/>
                </a:solidFill>
                <a:latin typeface="Arial Black" panose="020B0A04020102020204"/>
                <a:cs typeface="Arial Black" panose="020B0A04020102020204"/>
              </a:rPr>
              <a:t>Tk)</a:t>
            </a:r>
            <a:r>
              <a:rPr sz="1950" spc="-8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ΓΛΥΚΟΥ</a:t>
            </a:r>
            <a:r>
              <a:rPr sz="1950" spc="-7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ΝΕΡΟΥ.</a:t>
            </a:r>
            <a:endParaRPr sz="1950">
              <a:latin typeface="Arial Black" panose="020B0A04020102020204"/>
              <a:cs typeface="Arial Black" panose="020B0A04020102020204"/>
            </a:endParaRPr>
          </a:p>
          <a:p>
            <a:pPr>
              <a:lnSpc>
                <a:spcPct val="100000"/>
              </a:lnSpc>
              <a:spcBef>
                <a:spcPts val="50"/>
              </a:spcBef>
              <a:buClr>
                <a:srgbClr val="FF0000"/>
              </a:buClr>
              <a:buFont typeface="Arial Black" panose="020B0A04020102020204"/>
              <a:buAutoNum type="arabicPeriod"/>
            </a:pPr>
            <a:endParaRPr sz="2100">
              <a:latin typeface="Arial Black" panose="020B0A04020102020204"/>
              <a:cs typeface="Arial Black" panose="020B0A04020102020204"/>
            </a:endParaRPr>
          </a:p>
          <a:p>
            <a:pPr marL="455295" marR="538480" indent="-443230">
              <a:lnSpc>
                <a:spcPct val="100000"/>
              </a:lnSpc>
              <a:buClr>
                <a:srgbClr val="FF0000"/>
              </a:buClr>
              <a:buAutoNum type="arabicPeriod"/>
              <a:tabLst>
                <a:tab pos="455295" algn="l"/>
                <a:tab pos="455930" algn="l"/>
              </a:tabLst>
            </a:pPr>
            <a:r>
              <a:rPr sz="1950" dirty="0">
                <a:solidFill>
                  <a:srgbClr val="FFFFFF"/>
                </a:solidFill>
                <a:latin typeface="Arial Black" panose="020B0A04020102020204"/>
                <a:cs typeface="Arial Black" panose="020B0A04020102020204"/>
              </a:rPr>
              <a:t>ΥΠΑΡΧΕΙ</a:t>
            </a:r>
            <a:r>
              <a:rPr sz="1950" spc="-114"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ΜΙΚΡΗ</a:t>
            </a:r>
            <a:r>
              <a:rPr sz="1950" spc="-114"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ΠΙΘΑΝΟΤΗΤΑ</a:t>
            </a:r>
            <a:r>
              <a:rPr sz="1950" spc="-1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ΕΙΣΡΟΗΣ</a:t>
            </a:r>
            <a:r>
              <a:rPr sz="1950" spc="-114"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ΘΑΛΑΣΣΙΝΟΥ </a:t>
            </a:r>
            <a:r>
              <a:rPr sz="1950" dirty="0">
                <a:solidFill>
                  <a:srgbClr val="FFFFFF"/>
                </a:solidFill>
                <a:latin typeface="Arial Black" panose="020B0A04020102020204"/>
                <a:cs typeface="Arial Black" panose="020B0A04020102020204"/>
              </a:rPr>
              <a:t>ΝΕΡΟΥ</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ΣΤΟ</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ΔΙΚΤΥΟ</a:t>
            </a:r>
            <a:r>
              <a:rPr sz="1950" spc="-7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7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ΓΛΥΚΟΥ</a:t>
            </a:r>
            <a:r>
              <a:rPr sz="1950" spc="-7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ΝΕΡΟΥ.</a:t>
            </a:r>
            <a:endParaRPr sz="1950">
              <a:latin typeface="Arial Black" panose="020B0A04020102020204"/>
              <a:cs typeface="Arial Black" panose="020B0A04020102020204"/>
            </a:endParaRPr>
          </a:p>
          <a:p>
            <a:pPr>
              <a:lnSpc>
                <a:spcPct val="100000"/>
              </a:lnSpc>
              <a:spcBef>
                <a:spcPts val="5"/>
              </a:spcBef>
              <a:buClr>
                <a:srgbClr val="FF0000"/>
              </a:buClr>
              <a:buFont typeface="Arial Black" panose="020B0A04020102020204"/>
              <a:buAutoNum type="arabicPeriod"/>
            </a:pPr>
            <a:endParaRPr sz="2250">
              <a:latin typeface="Arial Black" panose="020B0A04020102020204"/>
              <a:cs typeface="Arial Black" panose="020B0A04020102020204"/>
            </a:endParaRPr>
          </a:p>
          <a:p>
            <a:pPr marL="455295" marR="361315" indent="-443230">
              <a:lnSpc>
                <a:spcPts val="2330"/>
              </a:lnSpc>
              <a:buClr>
                <a:srgbClr val="FF0000"/>
              </a:buClr>
              <a:buAutoNum type="arabicPeriod"/>
              <a:tabLst>
                <a:tab pos="455295" algn="l"/>
                <a:tab pos="455930" algn="l"/>
              </a:tabLst>
            </a:pPr>
            <a:r>
              <a:rPr sz="1950" dirty="0">
                <a:solidFill>
                  <a:srgbClr val="FFFFFF"/>
                </a:solidFill>
                <a:latin typeface="Arial Black" panose="020B0A04020102020204"/>
                <a:cs typeface="Arial Black" panose="020B0A04020102020204"/>
              </a:rPr>
              <a:t>ΕΙΝΑΙ</a:t>
            </a:r>
            <a:r>
              <a:rPr sz="1950" spc="-7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ΣΥΝΗΘΕΣ</a:t>
            </a:r>
            <a:r>
              <a:rPr sz="1950" spc="-7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ΝΑ</a:t>
            </a:r>
            <a:r>
              <a:rPr sz="1950" spc="-8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ΕΜΦΑΝΙΖΕΤΑΙ</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ΔΙΑΡΡΟΗ</a:t>
            </a:r>
            <a:r>
              <a:rPr sz="1950" spc="-8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ΜΕΤΑ</a:t>
            </a:r>
            <a:r>
              <a:rPr sz="1950" spc="-75" dirty="0">
                <a:solidFill>
                  <a:srgbClr val="FFFFFF"/>
                </a:solidFill>
                <a:latin typeface="Arial Black" panose="020B0A04020102020204"/>
                <a:cs typeface="Arial Black" panose="020B0A04020102020204"/>
              </a:rPr>
              <a:t> </a:t>
            </a:r>
            <a:r>
              <a:rPr sz="1950" spc="-25" dirty="0">
                <a:solidFill>
                  <a:srgbClr val="FFFFFF"/>
                </a:solidFill>
                <a:latin typeface="Arial Black" panose="020B0A04020102020204"/>
                <a:cs typeface="Arial Black" panose="020B0A04020102020204"/>
              </a:rPr>
              <a:t>ΤΟΝ </a:t>
            </a:r>
            <a:r>
              <a:rPr sz="1950" dirty="0">
                <a:solidFill>
                  <a:srgbClr val="FFFFFF"/>
                </a:solidFill>
                <a:latin typeface="Arial Black" panose="020B0A04020102020204"/>
                <a:cs typeface="Arial Black" panose="020B0A04020102020204"/>
              </a:rPr>
              <a:t>ΚΑΘΑΡΙΣΜΟ</a:t>
            </a:r>
            <a:r>
              <a:rPr sz="1950" spc="-9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9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ΕΝΑΛΛΑΚΤΗ</a:t>
            </a:r>
            <a:r>
              <a:rPr sz="1950" spc="-9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ΑΠΟ</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ΤΟΥΣ</a:t>
            </a:r>
            <a:r>
              <a:rPr sz="1950" spc="-9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ΘΑΛΑΣΣΙΟΥΣ ΜΙΚΡΟΟΡΓΑΝΙΣΜΟΥΣ,</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ΜΕΤΑ</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ΑΠΟ</a:t>
            </a:r>
            <a:r>
              <a:rPr sz="1950" spc="-9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ΚΑΘΑΡΙΣΜΟ</a:t>
            </a:r>
            <a:r>
              <a:rPr sz="1950" spc="-90" dirty="0">
                <a:solidFill>
                  <a:srgbClr val="FFFFFF"/>
                </a:solidFill>
                <a:latin typeface="Arial Black" panose="020B0A04020102020204"/>
                <a:cs typeface="Arial Black" panose="020B0A04020102020204"/>
              </a:rPr>
              <a:t> </a:t>
            </a:r>
            <a:r>
              <a:rPr sz="1950" spc="-50" dirty="0">
                <a:solidFill>
                  <a:srgbClr val="FFFFFF"/>
                </a:solidFill>
                <a:latin typeface="Arial Black" panose="020B0A04020102020204"/>
                <a:cs typeface="Arial Black" panose="020B0A04020102020204"/>
              </a:rPr>
              <a:t>Ο </a:t>
            </a:r>
            <a:r>
              <a:rPr sz="1950" dirty="0">
                <a:solidFill>
                  <a:srgbClr val="FFFFFF"/>
                </a:solidFill>
                <a:latin typeface="Arial Black" panose="020B0A04020102020204"/>
                <a:cs typeface="Arial Black" panose="020B0A04020102020204"/>
              </a:rPr>
              <a:t>ΕΝΑΛΛΑΚΤΗΣ</a:t>
            </a:r>
            <a:r>
              <a:rPr sz="1950" spc="-10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ΥΠΟΒΑΛΛΕΤΑΙ</a:t>
            </a:r>
            <a:r>
              <a:rPr sz="1950" spc="-11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ΣΕ</a:t>
            </a:r>
            <a:r>
              <a:rPr sz="1950" spc="-10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ΥΔΡΑΥΛΙΚΗ</a:t>
            </a:r>
            <a:r>
              <a:rPr sz="1950" spc="-10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ΔΟΚΙΜΗ.</a:t>
            </a:r>
            <a:endParaRPr sz="1950">
              <a:latin typeface="Arial Black" panose="020B0A04020102020204"/>
              <a:cs typeface="Arial Black" panose="020B0A04020102020204"/>
            </a:endParaRPr>
          </a:p>
        </p:txBody>
      </p:sp>
      <p:sp>
        <p:nvSpPr>
          <p:cNvPr id="4" name="object 4"/>
          <p:cNvSpPr/>
          <p:nvPr/>
        </p:nvSpPr>
        <p:spPr>
          <a:xfrm>
            <a:off x="214282" y="142852"/>
            <a:ext cx="8643968" cy="85725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006FBF"/>
          </a:solidFill>
        </p:spPr>
        <p:txBody>
          <a:bodyPr wrap="square" lIns="0" tIns="0" rIns="0" bIns="0" rtlCol="0"/>
          <a:lstStyle/>
          <a:p/>
        </p:txBody>
      </p:sp>
      <p:sp>
        <p:nvSpPr>
          <p:cNvPr id="5" name="object 5"/>
          <p:cNvSpPr txBox="1">
            <a:spLocks noGrp="1"/>
          </p:cNvSpPr>
          <p:nvPr>
            <p:ph type="title"/>
          </p:nvPr>
        </p:nvSpPr>
        <p:spPr>
          <a:xfrm>
            <a:off x="434340" y="397509"/>
            <a:ext cx="8267065" cy="660437"/>
          </a:xfrm>
          <a:prstGeom prst="rect">
            <a:avLst/>
          </a:prstGeom>
        </p:spPr>
        <p:txBody>
          <a:bodyPr vert="horz" wrap="square" lIns="0" tIns="13970" rIns="0" bIns="0" rtlCol="0">
            <a:spAutoFit/>
          </a:bodyPr>
          <a:lstStyle/>
          <a:p>
            <a:pPr marL="12700">
              <a:lnSpc>
                <a:spcPct val="100000"/>
              </a:lnSpc>
              <a:spcBef>
                <a:spcPts val="110"/>
              </a:spcBef>
              <a:tabLst>
                <a:tab pos="5121910" algn="l"/>
              </a:tabLst>
            </a:pPr>
            <a:r>
              <a:rPr lang="el-GR" sz="2100" u="none" dirty="0" smtClean="0">
                <a:solidFill>
                  <a:srgbClr val="FFFFFF"/>
                </a:solidFill>
                <a:uFill>
                  <a:solidFill>
                    <a:srgbClr val="FFFFFF"/>
                  </a:solidFill>
                </a:uFill>
              </a:rPr>
              <a:t>                 </a:t>
            </a:r>
            <a:r>
              <a:rPr lang="el-GR" sz="2100" u="none" dirty="0" smtClean="0">
                <a:uFill>
                  <a:solidFill>
                    <a:srgbClr val="FFFFFF"/>
                  </a:solidFill>
                </a:uFill>
              </a:rPr>
              <a:t>4.14. </a:t>
            </a:r>
            <a:r>
              <a:rPr sz="2100" u="none" smtClean="0">
                <a:uFill>
                  <a:solidFill>
                    <a:srgbClr val="FFFFFF"/>
                  </a:solidFill>
                </a:uFill>
              </a:rPr>
              <a:t>ΑΝΩΜΑΛΙΕΣ</a:t>
            </a:r>
            <a:r>
              <a:rPr sz="2100" u="none" spc="-15" smtClean="0">
                <a:uFill>
                  <a:solidFill>
                    <a:srgbClr val="FFFFFF"/>
                  </a:solidFill>
                </a:uFill>
              </a:rPr>
              <a:t> </a:t>
            </a:r>
            <a:r>
              <a:rPr sz="2100" u="none" smtClean="0">
                <a:uFill>
                  <a:solidFill>
                    <a:srgbClr val="FFFFFF"/>
                  </a:solidFill>
                </a:uFill>
              </a:rPr>
              <a:t>–</a:t>
            </a:r>
            <a:r>
              <a:rPr sz="2100" u="none" spc="-15" smtClean="0">
                <a:uFill>
                  <a:solidFill>
                    <a:srgbClr val="FFFFFF"/>
                  </a:solidFill>
                </a:uFill>
              </a:rPr>
              <a:t> </a:t>
            </a:r>
            <a:r>
              <a:rPr sz="2100" u="none" smtClean="0">
                <a:uFill>
                  <a:solidFill>
                    <a:srgbClr val="FFFFFF"/>
                  </a:solidFill>
                </a:uFill>
              </a:rPr>
              <a:t>ΒΛΑΒΕΣ</a:t>
            </a:r>
            <a:r>
              <a:rPr sz="2100" u="none" spc="-15" smtClean="0">
                <a:uFill>
                  <a:solidFill>
                    <a:srgbClr val="FFFFFF"/>
                  </a:solidFill>
                </a:uFill>
              </a:rPr>
              <a:t> </a:t>
            </a:r>
            <a:r>
              <a:rPr sz="2100" u="none" smtClean="0">
                <a:uFill>
                  <a:solidFill>
                    <a:srgbClr val="FFFFFF"/>
                  </a:solidFill>
                </a:uFill>
              </a:rPr>
              <a:t>ΣΤΟ</a:t>
            </a:r>
            <a:r>
              <a:rPr sz="2100" u="none" spc="-15" smtClean="0">
                <a:uFill>
                  <a:solidFill>
                    <a:srgbClr val="FFFFFF"/>
                  </a:solidFill>
                </a:uFill>
              </a:rPr>
              <a:t> </a:t>
            </a:r>
            <a:r>
              <a:rPr sz="2100" u="none" spc="-10" smtClean="0">
                <a:uFill>
                  <a:solidFill>
                    <a:srgbClr val="FFFFFF"/>
                  </a:solidFill>
                </a:uFill>
              </a:rPr>
              <a:t>ΣΥΣΤΗΜΑ</a:t>
            </a:r>
            <a:r>
              <a:rPr lang="el-GR" sz="2100" u="none" spc="-10" dirty="0" smtClean="0">
                <a:uFill>
                  <a:solidFill>
                    <a:srgbClr val="FFFFFF"/>
                  </a:solidFill>
                </a:uFill>
              </a:rPr>
              <a:t> </a:t>
            </a:r>
            <a:r>
              <a:rPr sz="2100" u="none" smtClean="0">
                <a:uFill>
                  <a:solidFill>
                    <a:srgbClr val="FFFFFF"/>
                  </a:solidFill>
                </a:uFill>
              </a:rPr>
              <a:t>ΨΥΞ</a:t>
            </a:r>
            <a:r>
              <a:rPr lang="el-GR" sz="2100" u="none" dirty="0" smtClean="0">
                <a:uFill>
                  <a:solidFill>
                    <a:srgbClr val="FFFFFF"/>
                  </a:solidFill>
                </a:uFill>
              </a:rPr>
              <a:t>Η</a:t>
            </a:r>
            <a:r>
              <a:rPr sz="2100" u="none" smtClean="0">
                <a:uFill>
                  <a:solidFill>
                    <a:srgbClr val="FFFFFF"/>
                  </a:solidFill>
                </a:uFill>
              </a:rPr>
              <a:t>Σ</a:t>
            </a:r>
            <a:r>
              <a:rPr sz="2100" u="none" spc="5" smtClean="0">
                <a:uFill>
                  <a:solidFill>
                    <a:srgbClr val="FFFFFF"/>
                  </a:solidFill>
                </a:uFill>
              </a:rPr>
              <a:t> </a:t>
            </a:r>
            <a:br>
              <a:rPr lang="el-GR" sz="2100" u="none" spc="5" dirty="0" smtClean="0">
                <a:uFill>
                  <a:solidFill>
                    <a:srgbClr val="FFFFFF"/>
                  </a:solidFill>
                </a:uFill>
              </a:rPr>
            </a:br>
            <a:r>
              <a:rPr lang="el-GR" sz="2100" u="none" spc="5" dirty="0" smtClean="0">
                <a:uFill>
                  <a:solidFill>
                    <a:srgbClr val="FFFFFF"/>
                  </a:solidFill>
                </a:uFill>
              </a:rPr>
              <a:t>                                               </a:t>
            </a:r>
            <a:r>
              <a:rPr sz="2100" u="none" smtClean="0">
                <a:uFill>
                  <a:solidFill>
                    <a:srgbClr val="FFFFFF"/>
                  </a:solidFill>
                </a:uFill>
              </a:rPr>
              <a:t>ΤΗΣ</a:t>
            </a:r>
            <a:r>
              <a:rPr sz="2100" u="none" spc="15" smtClean="0">
                <a:uFill>
                  <a:solidFill>
                    <a:srgbClr val="FFFFFF"/>
                  </a:solidFill>
                </a:uFill>
              </a:rPr>
              <a:t> </a:t>
            </a:r>
            <a:r>
              <a:rPr sz="2100" u="none" spc="-10" smtClean="0">
                <a:uFill>
                  <a:solidFill>
                    <a:srgbClr val="FFFFFF"/>
                  </a:solidFill>
                </a:uFill>
              </a:rPr>
              <a:t>ΜΗΧΑΝΗΣ</a:t>
            </a:r>
            <a:endParaRPr sz="2100" u="none"/>
          </a:p>
        </p:txBody>
      </p:sp>
    </p:spTree>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461770"/>
            <a:ext cx="8296909" cy="4279900"/>
          </a:xfrm>
          <a:prstGeom prst="rect">
            <a:avLst/>
          </a:prstGeom>
        </p:spPr>
        <p:txBody>
          <a:bodyPr vert="horz" wrap="square" lIns="0" tIns="12700" rIns="0" bIns="0" rtlCol="0">
            <a:spAutoFit/>
          </a:bodyPr>
          <a:lstStyle/>
          <a:p>
            <a:pPr marL="469900" marR="19685" indent="-457200">
              <a:lnSpc>
                <a:spcPct val="100000"/>
              </a:lnSpc>
              <a:spcBef>
                <a:spcPts val="100"/>
              </a:spcBef>
              <a:buClr>
                <a:srgbClr val="FF0000"/>
              </a:buClr>
              <a:buAutoNum type="arabicParenR"/>
              <a:tabLst>
                <a:tab pos="469265" algn="l"/>
                <a:tab pos="469900" algn="l"/>
              </a:tabLst>
            </a:pPr>
            <a:r>
              <a:rPr sz="2000" dirty="0">
                <a:latin typeface="Arial Black" panose="020B0A04020102020204"/>
                <a:cs typeface="Arial Black" panose="020B0A04020102020204"/>
              </a:rPr>
              <a:t>ΑΠΟΤΟΜΗ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ΠΤΩΣΗ</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ΤΗΣ</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ΠΙΕΣ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ΛΙΠΑΝΤΙΚΟΥ</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spc="-10" dirty="0">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a:pPr>
            <a:endParaRPr sz="2250">
              <a:latin typeface="Arial Black" panose="020B0A04020102020204"/>
              <a:cs typeface="Arial Black" panose="020B0A04020102020204"/>
            </a:endParaRPr>
          </a:p>
          <a:p>
            <a:pPr marL="469900" marR="5080" indent="-457200">
              <a:lnSpc>
                <a:spcPct val="100000"/>
              </a:lnSpc>
              <a:buClr>
                <a:srgbClr val="FF0000"/>
              </a:buClr>
              <a:buAutoNum type="arabicParenR"/>
              <a:tabLst>
                <a:tab pos="469265" algn="l"/>
                <a:tab pos="469900" algn="l"/>
              </a:tabLst>
            </a:pPr>
            <a:r>
              <a:rPr sz="2000" dirty="0">
                <a:latin typeface="Arial Black" panose="020B0A04020102020204"/>
                <a:cs typeface="Arial Black" panose="020B0A04020102020204"/>
              </a:rPr>
              <a:t>ΣΤΑΔΙΑΚΗ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ΠΤΩΣΗ</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ΤΗΣ</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ΠΙΕΣ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ΛΙΠΑΝΤΙΚΟΥ</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spc="-10" dirty="0">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a:pPr>
            <a:endParaRPr sz="2250">
              <a:latin typeface="Arial Black" panose="020B0A04020102020204"/>
              <a:cs typeface="Arial Black" panose="020B0A04020102020204"/>
            </a:endParaRPr>
          </a:p>
          <a:p>
            <a:pPr marL="469900" indent="-457200">
              <a:lnSpc>
                <a:spcPct val="100000"/>
              </a:lnSpc>
              <a:spcBef>
                <a:spcPts val="5"/>
              </a:spcBef>
              <a:buClr>
                <a:srgbClr val="FF0000"/>
              </a:buClr>
              <a:buAutoNum type="arabicParenR"/>
              <a:tabLst>
                <a:tab pos="469265" algn="l"/>
                <a:tab pos="469900" algn="l"/>
              </a:tabLst>
            </a:pPr>
            <a:r>
              <a:rPr sz="2000" dirty="0">
                <a:latin typeface="Arial Black" panose="020B0A04020102020204"/>
                <a:cs typeface="Arial Black" panose="020B0A04020102020204"/>
              </a:rPr>
              <a:t>ΑΥΞΗΣΗ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ΘΕΡΜΟΚΡΑΣΙΑΣ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ΛΙΠΑΝΤΙΚΟΥ.</a:t>
            </a:r>
            <a:endParaRPr sz="2000">
              <a:latin typeface="Arial Black" panose="020B0A04020102020204"/>
              <a:cs typeface="Arial Black" panose="020B0A04020102020204"/>
            </a:endParaRPr>
          </a:p>
          <a:p>
            <a:pPr marL="469900" indent="-457200">
              <a:lnSpc>
                <a:spcPct val="100000"/>
              </a:lnSpc>
              <a:spcBef>
                <a:spcPts val="2410"/>
              </a:spcBef>
              <a:buClr>
                <a:srgbClr val="FF0000"/>
              </a:buClr>
              <a:buAutoNum type="arabicParenR"/>
              <a:tabLst>
                <a:tab pos="469265" algn="l"/>
                <a:tab pos="469900" algn="l"/>
              </a:tabLst>
            </a:pPr>
            <a:r>
              <a:rPr sz="2000" dirty="0">
                <a:latin typeface="Arial Black" panose="020B0A04020102020204"/>
                <a:cs typeface="Arial Black" panose="020B0A04020102020204"/>
              </a:rPr>
              <a:t>ΑΝΑΜΕΙΞΗ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ΛΙΠΑΝΤΙΚΟΥ</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ΝΕΡΟ.</a:t>
            </a:r>
            <a:endParaRPr sz="20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arenR"/>
            </a:pPr>
            <a:endParaRPr sz="2350">
              <a:latin typeface="Arial Black" panose="020B0A04020102020204"/>
              <a:cs typeface="Arial Black" panose="020B0A04020102020204"/>
            </a:endParaRPr>
          </a:p>
          <a:p>
            <a:pPr marL="469900" indent="-457200">
              <a:lnSpc>
                <a:spcPct val="100000"/>
              </a:lnSpc>
              <a:buClr>
                <a:srgbClr val="FF0000"/>
              </a:buClr>
              <a:buAutoNum type="arabicParenR"/>
              <a:tabLst>
                <a:tab pos="469265" algn="l"/>
                <a:tab pos="469900" algn="l"/>
              </a:tabLst>
            </a:pPr>
            <a:r>
              <a:rPr sz="2000" dirty="0">
                <a:latin typeface="Arial Black" panose="020B0A04020102020204"/>
                <a:cs typeface="Arial Black" panose="020B0A04020102020204"/>
              </a:rPr>
              <a:t>ΑΥΞΗΣΗ</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ΤΗΣ</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ΚΑΤΑΝΑΛΩΣ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5" smtClean="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ΛΙΠΑΝΤΙΚΟΥ.</a:t>
            </a:r>
            <a:endParaRPr sz="2000">
              <a:latin typeface="Arial Black" panose="020B0A04020102020204"/>
              <a:cs typeface="Arial Black" panose="020B0A04020102020204"/>
            </a:endParaRPr>
          </a:p>
          <a:p>
            <a:pPr marL="469900" indent="-457200">
              <a:lnSpc>
                <a:spcPct val="100000"/>
              </a:lnSpc>
              <a:spcBef>
                <a:spcPts val="2100"/>
              </a:spcBef>
              <a:buClr>
                <a:srgbClr val="FF0000"/>
              </a:buClr>
              <a:buAutoNum type="arabicParenR"/>
              <a:tabLst>
                <a:tab pos="469265" algn="l"/>
                <a:tab pos="469900" algn="l"/>
              </a:tabLst>
            </a:pPr>
            <a:r>
              <a:rPr sz="2000" dirty="0">
                <a:latin typeface="Arial Black" panose="020B0A04020102020204"/>
                <a:cs typeface="Arial Black" panose="020B0A04020102020204"/>
              </a:rPr>
              <a:t>ΠΤΩΣΗ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ΣΤΑΘΜΗΣ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SUMP-TANK.</a:t>
            </a:r>
            <a:endParaRPr sz="2000">
              <a:latin typeface="Arial Black" panose="020B0A04020102020204"/>
              <a:cs typeface="Arial Black" panose="020B0A04020102020204"/>
            </a:endParaRPr>
          </a:p>
        </p:txBody>
      </p:sp>
      <p:sp>
        <p:nvSpPr>
          <p:cNvPr id="4" name="object 4"/>
          <p:cNvSpPr/>
          <p:nvPr/>
        </p:nvSpPr>
        <p:spPr>
          <a:xfrm>
            <a:off x="214282" y="0"/>
            <a:ext cx="8643968"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285720" y="142852"/>
            <a:ext cx="8384540"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04900"/>
            <a:ext cx="8282305" cy="4329430"/>
          </a:xfrm>
          <a:prstGeom prst="rect">
            <a:avLst/>
          </a:prstGeom>
        </p:spPr>
        <p:txBody>
          <a:bodyPr vert="horz" wrap="square" lIns="0" tIns="11430" rIns="0" bIns="0" rtlCol="0">
            <a:spAutoFit/>
          </a:bodyPr>
          <a:lstStyle/>
          <a:p>
            <a:pPr marL="469900" marR="5080" indent="-457200">
              <a:lnSpc>
                <a:spcPct val="100000"/>
              </a:lnSpc>
              <a:spcBef>
                <a:spcPts val="90"/>
              </a:spcBef>
              <a:buClr>
                <a:srgbClr val="FF0000"/>
              </a:buClr>
              <a:buAutoNum type="arabicParenR"/>
              <a:tabLst>
                <a:tab pos="469265" algn="l"/>
                <a:tab pos="469900" algn="l"/>
              </a:tabLst>
            </a:pPr>
            <a:r>
              <a:rPr sz="2000" u="heavy" dirty="0">
                <a:uFill>
                  <a:solidFill>
                    <a:srgbClr val="000000"/>
                  </a:solidFill>
                </a:uFill>
                <a:latin typeface="Arial Black" panose="020B0A04020102020204"/>
                <a:cs typeface="Arial Black" panose="020B0A04020102020204"/>
              </a:rPr>
              <a:t>ΑΠΟΤΟΜΗ</a:t>
            </a:r>
            <a:r>
              <a:rPr sz="2000" u="heavy" spc="-2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ΠΤΩΣΗ</a:t>
            </a:r>
            <a:r>
              <a:rPr sz="2000" u="heavy" spc="-20" dirty="0">
                <a:uFill>
                  <a:solidFill>
                    <a:srgbClr val="000000"/>
                  </a:solidFill>
                </a:uFill>
                <a:latin typeface="Arial Black" panose="020B0A04020102020204"/>
                <a:cs typeface="Arial Black" panose="020B0A04020102020204"/>
              </a:rPr>
              <a:t> </a:t>
            </a:r>
            <a:r>
              <a:rPr sz="2000" u="heavy">
                <a:uFill>
                  <a:solidFill>
                    <a:srgbClr val="000000"/>
                  </a:solidFill>
                </a:uFill>
                <a:latin typeface="Arial Black" panose="020B0A04020102020204"/>
                <a:cs typeface="Arial Black" panose="020B0A04020102020204"/>
              </a:rPr>
              <a:t>ΤΗΣ</a:t>
            </a:r>
            <a:r>
              <a:rPr sz="2000" u="heavy" spc="-10">
                <a:uFill>
                  <a:solidFill>
                    <a:srgbClr val="000000"/>
                  </a:solidFill>
                </a:uFill>
                <a:latin typeface="Arial Black" panose="020B0A04020102020204"/>
                <a:cs typeface="Arial Black" panose="020B0A04020102020204"/>
              </a:rPr>
              <a:t> </a:t>
            </a:r>
            <a:r>
              <a:rPr sz="2000" u="heavy" smtClean="0">
                <a:uFill>
                  <a:solidFill>
                    <a:srgbClr val="000000"/>
                  </a:solidFill>
                </a:uFill>
                <a:latin typeface="Arial Black" panose="020B0A04020102020204"/>
                <a:cs typeface="Arial Black" panose="020B0A04020102020204"/>
              </a:rPr>
              <a:t>ΠΙΕΣ</a:t>
            </a:r>
            <a:r>
              <a:rPr lang="el-GR" sz="2000" u="heavy" dirty="0" smtClean="0">
                <a:uFill>
                  <a:solidFill>
                    <a:srgbClr val="000000"/>
                  </a:solidFill>
                </a:uFill>
                <a:latin typeface="Arial Black" panose="020B0A04020102020204"/>
                <a:cs typeface="Arial Black" panose="020B0A04020102020204"/>
              </a:rPr>
              <a:t>Η</a:t>
            </a:r>
            <a:r>
              <a:rPr sz="2000" u="heavy" smtClean="0">
                <a:uFill>
                  <a:solidFill>
                    <a:srgbClr val="000000"/>
                  </a:solidFill>
                </a:uFill>
                <a:latin typeface="Arial Black" panose="020B0A04020102020204"/>
                <a:cs typeface="Arial Black" panose="020B0A04020102020204"/>
              </a:rPr>
              <a:t>Σ</a:t>
            </a:r>
            <a:r>
              <a:rPr sz="2000" u="heavy" spc="-20" smtClean="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ΤΟΥ</a:t>
            </a:r>
            <a:r>
              <a:rPr sz="2000" u="heavy" spc="-1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ΛΙΠΑΝΤΙΚΟΥ</a:t>
            </a:r>
            <a:r>
              <a:rPr sz="2000" u="heavy" spc="-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ΤΗΣ</a:t>
            </a:r>
            <a:r>
              <a:rPr sz="2000" spc="-25" dirty="0">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ΜΗΧΑΝΗΣ.</a:t>
            </a:r>
            <a:endParaRPr sz="20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arenR"/>
            </a:pPr>
            <a:endParaRPr sz="2200">
              <a:latin typeface="Arial Black" panose="020B0A04020102020204"/>
              <a:cs typeface="Arial Black" panose="020B0A04020102020204"/>
            </a:endParaRPr>
          </a:p>
          <a:p>
            <a:pPr marL="373380" marR="194945" lvl="1" indent="-360680">
              <a:lnSpc>
                <a:spcPct val="100000"/>
              </a:lnSpc>
              <a:buClr>
                <a:srgbClr val="FF0000"/>
              </a:buClr>
              <a:buFont typeface="Wingdings" panose="05000000000000000000"/>
              <a:buChar char=""/>
              <a:tabLst>
                <a:tab pos="372745" algn="l"/>
                <a:tab pos="373380" algn="l"/>
              </a:tabLst>
            </a:pPr>
            <a:r>
              <a:rPr sz="1800" dirty="0">
                <a:latin typeface="Arial Black" panose="020B0A04020102020204"/>
                <a:cs typeface="Arial Black" panose="020B0A04020102020204"/>
              </a:rPr>
              <a:t>ΓΙΝΕΤΑΙ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ΑΝΤΙΛΗΠΤΗ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ΜΕΣΩ</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ΣΥΣΤΗΜΑ</a:t>
            </a:r>
            <a:r>
              <a:rPr lang="el-GR" sz="1800" dirty="0" smtClean="0">
                <a:latin typeface="Arial Black" panose="020B0A04020102020204"/>
                <a:cs typeface="Arial Black" panose="020B0A04020102020204"/>
              </a:rPr>
              <a:t>ΤΟΣ</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ΕΙΔΟΠΟΙΗΣΗΣ</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ΚΑΙ</a:t>
            </a:r>
            <a:r>
              <a:rPr sz="1800" spc="-15">
                <a:latin typeface="Arial Black" panose="020B0A04020102020204"/>
                <a:cs typeface="Arial Black" panose="020B0A04020102020204"/>
              </a:rPr>
              <a:t> </a:t>
            </a:r>
            <a:r>
              <a:rPr sz="1800" spc="-25" smtClean="0">
                <a:latin typeface="Arial Black" panose="020B0A04020102020204"/>
                <a:cs typeface="Arial Black" panose="020B0A04020102020204"/>
              </a:rPr>
              <a:t>ΣΥ</a:t>
            </a:r>
            <a:r>
              <a:rPr sz="1800" spc="-10" smtClean="0">
                <a:latin typeface="Arial Black" panose="020B0A04020102020204"/>
                <a:cs typeface="Arial Black" panose="020B0A04020102020204"/>
              </a:rPr>
              <a:t>ΝΑΓΕΡΜΟΥ</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373380" marR="163195" lvl="1" indent="-360680">
              <a:lnSpc>
                <a:spcPct val="100000"/>
              </a:lnSpc>
              <a:spcBef>
                <a:spcPts val="360"/>
              </a:spcBef>
              <a:buClr>
                <a:srgbClr val="FF0000"/>
              </a:buClr>
              <a:buFont typeface="Wingdings" panose="05000000000000000000"/>
              <a:buChar char=""/>
              <a:tabLst>
                <a:tab pos="372745" algn="l"/>
                <a:tab pos="373380" algn="l"/>
              </a:tabLst>
            </a:pP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ΠΕΡΙΠΤΩΣΗ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ΚΑΘΥΣΤΕΡΗΜΕΝΗΣ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ΑΝΤΙΔΡΑΣ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ΤΟΥ</a:t>
            </a:r>
            <a:r>
              <a:rPr sz="1800" spc="10">
                <a:latin typeface="Arial Black" panose="020B0A04020102020204"/>
                <a:cs typeface="Arial Black" panose="020B0A04020102020204"/>
              </a:rPr>
              <a:t> </a:t>
            </a:r>
            <a:endParaRPr lang="el-GR" sz="1800" spc="10" dirty="0" smtClean="0">
              <a:latin typeface="Arial Black" panose="020B0A04020102020204"/>
              <a:cs typeface="Arial Black" panose="020B0A04020102020204"/>
            </a:endParaRPr>
          </a:p>
          <a:p>
            <a:pPr marL="373380" marR="163195" lvl="1" indent="-360680">
              <a:lnSpc>
                <a:spcPct val="100000"/>
              </a:lnSpc>
              <a:spcBef>
                <a:spcPts val="360"/>
              </a:spcBef>
              <a:buClr>
                <a:srgbClr val="FF0000"/>
              </a:buClr>
              <a:tabLst>
                <a:tab pos="372745" algn="l"/>
                <a:tab pos="373380" algn="l"/>
              </a:tabLst>
            </a:pPr>
            <a:r>
              <a:rPr lang="el-GR" spc="10" dirty="0">
                <a:latin typeface="Arial Black" panose="020B0A04020102020204"/>
                <a:cs typeface="Arial Black" panose="020B0A04020102020204"/>
              </a:rPr>
              <a:t> </a:t>
            </a:r>
            <a:r>
              <a:rPr lang="el-GR" spc="10" dirty="0" smtClean="0">
                <a:latin typeface="Arial Black" panose="020B0A04020102020204"/>
                <a:cs typeface="Arial Black" panose="020B0A04020102020204"/>
              </a:rPr>
              <a:t>    </a:t>
            </a:r>
            <a:r>
              <a:rPr sz="1800" spc="-20" smtClean="0">
                <a:latin typeface="Arial Black" panose="020B0A04020102020204"/>
                <a:cs typeface="Arial Black" panose="020B0A04020102020204"/>
              </a:rPr>
              <a:t>ΠΡΟ</a:t>
            </a:r>
            <a:r>
              <a:rPr sz="1800" smtClean="0">
                <a:latin typeface="Arial Black" panose="020B0A04020102020204"/>
                <a:cs typeface="Arial Black" panose="020B0A04020102020204"/>
              </a:rPr>
              <a:t>ΣΩΠΙΚΟΥ</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ΜΗΧΑΝΗΣ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ΑΚΟΛΟΥΘΕΙ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ΑΥΤΟΜΑΤΗ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ΚΡΑΤΗΣΗ</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ΜΗΧΑΝΗΣ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ΑΠΟ 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ΣΥΣΤΗΜΑ </a:t>
            </a:r>
            <a:r>
              <a:rPr sz="1800" spc="-10" dirty="0">
                <a:latin typeface="Arial Black" panose="020B0A04020102020204"/>
                <a:cs typeface="Arial Black" panose="020B0A04020102020204"/>
              </a:rPr>
              <a:t>ΕΛΕΓΧΟΥ.</a:t>
            </a:r>
            <a:endParaRPr sz="1800">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316230">
              <a:lnSpc>
                <a:spcPct val="100000"/>
              </a:lnSpc>
            </a:pPr>
            <a:r>
              <a:rPr sz="1800" u="heavy" dirty="0">
                <a:uFill>
                  <a:solidFill>
                    <a:srgbClr val="000000"/>
                  </a:solidFill>
                </a:uFill>
                <a:latin typeface="Arial Black" panose="020B0A04020102020204"/>
                <a:cs typeface="Arial Black" panose="020B0A04020102020204"/>
              </a:rPr>
              <a:t>Η</a:t>
            </a:r>
            <a:r>
              <a:rPr sz="1800" u="heavy" spc="-1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ΑΠΟΤΟΜΗ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ΠΤΩΣΗ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ΤΗΣ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ΠΙΕΣΗΣ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ΟΦΕΙΛΕΤΑΙ</a:t>
            </a:r>
            <a:r>
              <a:rPr sz="1800" u="heavy" spc="-5" dirty="0">
                <a:uFill>
                  <a:solidFill>
                    <a:srgbClr val="000000"/>
                  </a:solidFill>
                </a:uFill>
                <a:latin typeface="Arial Black" panose="020B0A04020102020204"/>
                <a:cs typeface="Arial Black" panose="020B0A04020102020204"/>
              </a:rPr>
              <a:t> </a:t>
            </a:r>
            <a:r>
              <a:rPr sz="1800" u="heavy">
                <a:uFill>
                  <a:solidFill>
                    <a:srgbClr val="000000"/>
                  </a:solidFill>
                </a:uFill>
                <a:latin typeface="Arial Black" panose="020B0A04020102020204"/>
                <a:cs typeface="Arial Black" panose="020B0A04020102020204"/>
              </a:rPr>
              <a:t>ΣΥΝΗΘΩΣ</a:t>
            </a:r>
            <a:r>
              <a:rPr sz="1800" u="heavy" spc="5">
                <a:uFill>
                  <a:solidFill>
                    <a:srgbClr val="000000"/>
                  </a:solidFill>
                </a:uFill>
                <a:latin typeface="Arial Black" panose="020B0A04020102020204"/>
                <a:cs typeface="Arial Black" panose="020B0A04020102020204"/>
              </a:rPr>
              <a:t> </a:t>
            </a:r>
            <a:r>
              <a:rPr lang="el-GR" u="heavy" spc="-20" dirty="0" smtClean="0">
                <a:uFill>
                  <a:solidFill>
                    <a:srgbClr val="000000"/>
                  </a:solidFill>
                </a:uFill>
                <a:latin typeface="Arial Black" panose="020B0A04020102020204"/>
                <a:cs typeface="Arial Black" panose="020B0A04020102020204"/>
              </a:rPr>
              <a:t>ΣΕ</a:t>
            </a:r>
            <a:r>
              <a:rPr sz="1800" spc="-20" smtClean="0">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373380" indent="-360680">
              <a:lnSpc>
                <a:spcPct val="100000"/>
              </a:lnSpc>
              <a:buClr>
                <a:srgbClr val="FF0000"/>
              </a:buClr>
              <a:buAutoNum type="arabicPeriod"/>
              <a:tabLst>
                <a:tab pos="372745" algn="l"/>
                <a:tab pos="373380" algn="l"/>
              </a:tabLst>
            </a:pPr>
            <a:r>
              <a:rPr sz="1800" dirty="0">
                <a:latin typeface="Arial Black" panose="020B0A04020102020204"/>
                <a:cs typeface="Arial Black" panose="020B0A04020102020204"/>
              </a:rPr>
              <a:t>ΜΕΓΑΛΗ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ΔΙΑΡΡΟΗ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ΔΙΚΤΥΟΥ</a:t>
            </a:r>
            <a:r>
              <a:rPr sz="1800" spc="-10">
                <a:latin typeface="Arial Black" panose="020B0A04020102020204"/>
                <a:cs typeface="Arial Black" panose="020B0A04020102020204"/>
              </a:rPr>
              <a:t> </a:t>
            </a:r>
            <a:r>
              <a:rPr lang="el-GR" spc="-10"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ΔΕΞΑΜΕΝΩΝ.</a:t>
            </a:r>
            <a:endParaRPr sz="1800">
              <a:latin typeface="Arial Black" panose="020B0A04020102020204"/>
              <a:cs typeface="Arial Black" panose="020B0A04020102020204"/>
            </a:endParaRPr>
          </a:p>
          <a:p>
            <a:pPr marL="480695" marR="260350" indent="-457200">
              <a:lnSpc>
                <a:spcPct val="100000"/>
              </a:lnSpc>
              <a:spcBef>
                <a:spcPts val="360"/>
              </a:spcBef>
              <a:buClr>
                <a:srgbClr val="FF0000"/>
              </a:buClr>
              <a:buAutoNum type="arabicPeriod"/>
              <a:tabLst>
                <a:tab pos="480695" algn="l"/>
                <a:tab pos="481330" algn="l"/>
              </a:tabLst>
            </a:pPr>
            <a:r>
              <a:rPr sz="1800">
                <a:latin typeface="Arial Black" panose="020B0A04020102020204"/>
                <a:cs typeface="Arial Black" panose="020B0A04020102020204"/>
              </a:rPr>
              <a:t>ΗΛΕΚΤΡΙΚΗ</a:t>
            </a:r>
            <a:r>
              <a:rPr sz="1800" spc="-20">
                <a:latin typeface="Arial Black" panose="020B0A04020102020204"/>
                <a:cs typeface="Arial Black" panose="020B0A04020102020204"/>
              </a:rPr>
              <a:t> </a:t>
            </a:r>
            <a:r>
              <a:rPr lang="el-GR" spc="-20" dirty="0">
                <a:latin typeface="Arial Black" panose="020B0A04020102020204"/>
                <a:cs typeface="Arial Black" panose="020B0A04020102020204"/>
              </a:rPr>
              <a:t>ή</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ΜΗΧΑΝΙΚΗ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ΒΛΑΒΗ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 ΑΝΤΛΙΑΣ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ΚΥΚΛΟΦΟ- </a:t>
            </a:r>
            <a:r>
              <a:rPr sz="1800" dirty="0">
                <a:latin typeface="Arial Black" panose="020B0A04020102020204"/>
                <a:cs typeface="Arial Black" panose="020B0A04020102020204"/>
              </a:rPr>
              <a:t>ΡΙΑΣ ΤΟΥ</a:t>
            </a:r>
            <a:r>
              <a:rPr sz="1800" spc="-10" dirty="0">
                <a:latin typeface="Arial Black" panose="020B0A04020102020204"/>
                <a:cs typeface="Arial Black" panose="020B0A04020102020204"/>
              </a:rPr>
              <a:t> ΛΑΔΙΟΥ.</a:t>
            </a:r>
            <a:endParaRPr sz="1800">
              <a:latin typeface="Arial Black" panose="020B0A04020102020204"/>
              <a:cs typeface="Arial Black" panose="020B0A04020102020204"/>
            </a:endParaRPr>
          </a:p>
        </p:txBody>
      </p:sp>
      <p:sp>
        <p:nvSpPr>
          <p:cNvPr id="4" name="object 4"/>
          <p:cNvSpPr/>
          <p:nvPr/>
        </p:nvSpPr>
        <p:spPr>
          <a:xfrm>
            <a:off x="285720" y="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357158" y="142852"/>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4.9.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r>
              <a:rPr lang="el-GR" sz="2050" u="none" spc="-10" dirty="0" smtClean="0">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ΛΙΠΑΝΣ</a:t>
            </a:r>
            <a:r>
              <a:rPr lang="el-GR" sz="2050" u="none" spc="-10" dirty="0" smtClean="0">
                <a:solidFill>
                  <a:srgbClr val="FF0000"/>
                </a:solidFill>
                <a:uFill>
                  <a:solidFill>
                    <a:srgbClr val="000000"/>
                  </a:solidFill>
                </a:uFill>
                <a:latin typeface="Arial Black" panose="020B0A04020102020204" pitchFamily="34" charset="0"/>
              </a:rPr>
              <a:t>Η</a:t>
            </a:r>
            <a:r>
              <a:rPr sz="2050" u="none" spc="-10" smtClean="0">
                <a:solidFill>
                  <a:srgbClr val="FF0000"/>
                </a:solidFill>
                <a:uFill>
                  <a:solidFill>
                    <a:srgbClr val="000000"/>
                  </a:solidFill>
                </a:uFill>
                <a:latin typeface="Arial Black" panose="020B0A04020102020204" pitchFamily="34" charset="0"/>
              </a:rPr>
              <a:t>Σ</a:t>
            </a:r>
            <a:r>
              <a:rPr sz="2050" u="none" spc="-65" smtClean="0">
                <a:solidFill>
                  <a:srgbClr val="FF0000"/>
                </a:solidFill>
                <a:uFill>
                  <a:solidFill>
                    <a:srgbClr val="000000"/>
                  </a:solidFill>
                </a:uFill>
                <a:latin typeface="Arial Black" panose="020B0A04020102020204" pitchFamily="34" charset="0"/>
              </a:rPr>
              <a:t> </a:t>
            </a:r>
            <a:br>
              <a:rPr lang="el-GR" sz="2050" u="none" spc="-65" dirty="0" smtClean="0">
                <a:solidFill>
                  <a:srgbClr val="FF0000"/>
                </a:solidFill>
                <a:uFill>
                  <a:solidFill>
                    <a:srgbClr val="000000"/>
                  </a:solidFill>
                </a:uFill>
                <a:latin typeface="Arial Black" panose="020B0A04020102020204" pitchFamily="34" charset="0"/>
              </a:rPr>
            </a:br>
            <a:r>
              <a:rPr lang="el-GR" sz="2050" u="none" spc="-65" dirty="0" smtClean="0">
                <a:solidFill>
                  <a:srgbClr val="FF0000"/>
                </a:solidFill>
                <a:uFill>
                  <a:solidFill>
                    <a:srgbClr val="000000"/>
                  </a:solidFill>
                </a:uFill>
                <a:latin typeface="Arial Black" panose="020B0A04020102020204" pitchFamily="34" charset="0"/>
              </a:rPr>
              <a:t>                                                    </a:t>
            </a:r>
            <a:r>
              <a:rPr sz="2050" u="none" smtClean="0">
                <a:solidFill>
                  <a:srgbClr val="FF0000"/>
                </a:solidFill>
                <a:uFill>
                  <a:solidFill>
                    <a:srgbClr val="000000"/>
                  </a:solidFill>
                </a:uFill>
                <a:latin typeface="Arial Black" panose="020B0A04020102020204" pitchFamily="34" charset="0"/>
              </a:rPr>
              <a:t>ΤΗΣ</a:t>
            </a:r>
            <a:r>
              <a:rPr sz="2050" u="none" spc="-60" smtClean="0">
                <a:solidFill>
                  <a:srgbClr val="FF0000"/>
                </a:solidFill>
                <a:uFill>
                  <a:solidFill>
                    <a:srgbClr val="000000"/>
                  </a:solidFill>
                </a:uFill>
                <a:latin typeface="Arial Black" panose="020B0A04020102020204" pitchFamily="34" charset="0"/>
              </a:rPr>
              <a:t> </a:t>
            </a:r>
            <a:r>
              <a:rPr sz="2050" u="none" spc="-10" dirty="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04900"/>
            <a:ext cx="8267065" cy="4852670"/>
          </a:xfrm>
          <a:prstGeom prst="rect">
            <a:avLst/>
          </a:prstGeom>
        </p:spPr>
        <p:txBody>
          <a:bodyPr vert="horz" wrap="square" lIns="0" tIns="13970" rIns="0" bIns="0" rtlCol="0">
            <a:spAutoFit/>
          </a:bodyPr>
          <a:lstStyle/>
          <a:p>
            <a:pPr marL="410210" marR="398145" indent="-397510">
              <a:lnSpc>
                <a:spcPct val="100000"/>
              </a:lnSpc>
              <a:spcBef>
                <a:spcPts val="110"/>
              </a:spcBef>
              <a:tabLst>
                <a:tab pos="409575" algn="l"/>
              </a:tabLst>
            </a:pPr>
            <a:r>
              <a:rPr sz="1900" spc="-25" dirty="0">
                <a:solidFill>
                  <a:srgbClr val="FF0000"/>
                </a:solidFill>
                <a:latin typeface="Arial Black" panose="020B0A04020102020204"/>
                <a:cs typeface="Arial Black" panose="020B0A04020102020204"/>
              </a:rPr>
              <a:t>2)</a:t>
            </a:r>
            <a:r>
              <a:rPr sz="1900" dirty="0">
                <a:solidFill>
                  <a:srgbClr val="FF0000"/>
                </a:solid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ΣΤΑΔΙΑΚΗ</a:t>
            </a:r>
            <a:r>
              <a:rPr sz="1900" u="heavy" spc="-45" dirty="0">
                <a:uFill>
                  <a:solidFill>
                    <a:srgbClr val="000000"/>
                  </a:solidFill>
                </a:u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ΠΤΩΣΗ</a:t>
            </a:r>
            <a:r>
              <a:rPr sz="1900" u="heavy" spc="-40" dirty="0">
                <a:uFill>
                  <a:solidFill>
                    <a:srgbClr val="000000"/>
                  </a:solidFill>
                </a:uFill>
                <a:latin typeface="Arial Black" panose="020B0A04020102020204"/>
                <a:cs typeface="Arial Black" panose="020B0A04020102020204"/>
              </a:rPr>
              <a:t> </a:t>
            </a:r>
            <a:r>
              <a:rPr sz="1900" u="heavy">
                <a:uFill>
                  <a:solidFill>
                    <a:srgbClr val="000000"/>
                  </a:solidFill>
                </a:uFill>
                <a:latin typeface="Arial Black" panose="020B0A04020102020204"/>
                <a:cs typeface="Arial Black" panose="020B0A04020102020204"/>
              </a:rPr>
              <a:t>ΤΗΣ</a:t>
            </a:r>
            <a:r>
              <a:rPr sz="1900" u="heavy" spc="-35">
                <a:uFill>
                  <a:solidFill>
                    <a:srgbClr val="000000"/>
                  </a:solidFill>
                </a:uFill>
                <a:latin typeface="Arial Black" panose="020B0A04020102020204"/>
                <a:cs typeface="Arial Black" panose="020B0A04020102020204"/>
              </a:rPr>
              <a:t> </a:t>
            </a:r>
            <a:r>
              <a:rPr sz="1900" u="heavy" smtClean="0">
                <a:uFill>
                  <a:solidFill>
                    <a:srgbClr val="000000"/>
                  </a:solidFill>
                </a:uFill>
                <a:latin typeface="Arial Black" panose="020B0A04020102020204"/>
                <a:cs typeface="Arial Black" panose="020B0A04020102020204"/>
              </a:rPr>
              <a:t>ΠΙΕΣ</a:t>
            </a:r>
            <a:r>
              <a:rPr lang="el-GR" sz="1900" u="heavy" dirty="0" smtClean="0">
                <a:uFill>
                  <a:solidFill>
                    <a:srgbClr val="000000"/>
                  </a:solidFill>
                </a:uFill>
                <a:latin typeface="Arial Black" panose="020B0A04020102020204"/>
                <a:cs typeface="Arial Black" panose="020B0A04020102020204"/>
              </a:rPr>
              <a:t>Η</a:t>
            </a:r>
            <a:r>
              <a:rPr sz="1900" u="heavy" smtClean="0">
                <a:uFill>
                  <a:solidFill>
                    <a:srgbClr val="000000"/>
                  </a:solidFill>
                </a:uFill>
                <a:latin typeface="Arial Black" panose="020B0A04020102020204"/>
                <a:cs typeface="Arial Black" panose="020B0A04020102020204"/>
              </a:rPr>
              <a:t>Σ</a:t>
            </a:r>
            <a:r>
              <a:rPr sz="1900" u="heavy" spc="-30" smtClean="0">
                <a:uFill>
                  <a:solidFill>
                    <a:srgbClr val="000000"/>
                  </a:solidFill>
                </a:u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ΤΟΥ</a:t>
            </a:r>
            <a:r>
              <a:rPr sz="1900" u="heavy" spc="-30" dirty="0">
                <a:uFill>
                  <a:solidFill>
                    <a:srgbClr val="000000"/>
                  </a:solidFill>
                </a:u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ΛΙΠΑΝΤΙΚΟΥ</a:t>
            </a:r>
            <a:r>
              <a:rPr sz="1900" u="heavy" spc="-35" dirty="0">
                <a:uFill>
                  <a:solidFill>
                    <a:srgbClr val="000000"/>
                  </a:solidFill>
                </a:uFill>
                <a:latin typeface="Arial Black" panose="020B0A04020102020204"/>
                <a:cs typeface="Arial Black" panose="020B0A04020102020204"/>
              </a:rPr>
              <a:t> </a:t>
            </a:r>
            <a:r>
              <a:rPr sz="1900" u="heavy" spc="-25" dirty="0">
                <a:uFill>
                  <a:solidFill>
                    <a:srgbClr val="000000"/>
                  </a:solidFill>
                </a:uFill>
                <a:latin typeface="Arial Black" panose="020B0A04020102020204"/>
                <a:cs typeface="Arial Black" panose="020B0A04020102020204"/>
              </a:rPr>
              <a:t>ΤΗΣ</a:t>
            </a:r>
            <a:r>
              <a:rPr sz="1900" spc="-25" dirty="0">
                <a:latin typeface="Arial Black" panose="020B0A04020102020204"/>
                <a:cs typeface="Arial Black" panose="020B0A04020102020204"/>
              </a:rPr>
              <a:t> </a:t>
            </a:r>
            <a:r>
              <a:rPr sz="1900" u="heavy" spc="-10" dirty="0">
                <a:uFill>
                  <a:solidFill>
                    <a:srgbClr val="000000"/>
                  </a:solidFill>
                </a:uFill>
                <a:latin typeface="Arial Black" panose="020B0A04020102020204"/>
                <a:cs typeface="Arial Black" panose="020B0A04020102020204"/>
              </a:rPr>
              <a:t>ΜΗΧΑΝΗΣ.</a:t>
            </a:r>
            <a:endParaRPr sz="1900">
              <a:latin typeface="Arial Black" panose="020B0A04020102020204"/>
              <a:cs typeface="Arial Black" panose="020B0A04020102020204"/>
            </a:endParaRPr>
          </a:p>
          <a:p>
            <a:pPr>
              <a:lnSpc>
                <a:spcPct val="100000"/>
              </a:lnSpc>
              <a:spcBef>
                <a:spcPts val="30"/>
              </a:spcBef>
            </a:pPr>
            <a:endParaRPr sz="1950">
              <a:latin typeface="Arial Black" panose="020B0A04020102020204"/>
              <a:cs typeface="Arial Black" panose="020B0A04020102020204"/>
            </a:endParaRPr>
          </a:p>
          <a:p>
            <a:pPr marL="410210" marR="307975" indent="-397510">
              <a:lnSpc>
                <a:spcPct val="100000"/>
              </a:lnSpc>
              <a:buClr>
                <a:srgbClr val="FF0000"/>
              </a:buClr>
              <a:buFont typeface="Wingdings" panose="05000000000000000000"/>
              <a:buChar char=""/>
              <a:tabLst>
                <a:tab pos="409575" algn="l"/>
                <a:tab pos="409575" algn="l"/>
              </a:tabLst>
            </a:pPr>
            <a:r>
              <a:rPr sz="1650" dirty="0">
                <a:latin typeface="Arial Black" panose="020B0A04020102020204"/>
                <a:cs typeface="Arial Black" panose="020B0A04020102020204"/>
              </a:rPr>
              <a:t>ΓΙΝΕΤΑΙ</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ΑΝΤΙΛΗΠΤΗ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ΜΕΤΑΒΟΛΗ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ΕΝΔΕΙΞΕΩΝ</a:t>
            </a:r>
            <a:r>
              <a:rPr sz="1650" spc="-35" dirty="0">
                <a:latin typeface="Arial Black" panose="020B0A04020102020204"/>
                <a:cs typeface="Arial Black" panose="020B0A04020102020204"/>
              </a:rPr>
              <a:t> </a:t>
            </a:r>
            <a:r>
              <a:rPr sz="1650" spc="-25" dirty="0">
                <a:latin typeface="Arial Black" panose="020B0A04020102020204"/>
                <a:cs typeface="Arial Black" panose="020B0A04020102020204"/>
              </a:rPr>
              <a:t>ΤΩΝ </a:t>
            </a:r>
            <a:r>
              <a:rPr sz="1650" dirty="0">
                <a:latin typeface="Arial Black" panose="020B0A04020102020204"/>
                <a:cs typeface="Arial Black" panose="020B0A04020102020204"/>
              </a:rPr>
              <a:t>ΑΝΤΙΣΤΟΙΧΩΝ</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ΜΑΝΟΜΕΤΡΩΝ</a:t>
            </a:r>
            <a:r>
              <a:rPr sz="1650" spc="-60" dirty="0">
                <a:latin typeface="Arial Black" panose="020B0A04020102020204"/>
                <a:cs typeface="Arial Black" panose="020B0A04020102020204"/>
              </a:rPr>
              <a:t> </a:t>
            </a:r>
            <a:r>
              <a:rPr sz="1650">
                <a:latin typeface="Arial Black" panose="020B0A04020102020204"/>
                <a:cs typeface="Arial Black" panose="020B0A04020102020204"/>
              </a:rPr>
              <a:t>ΤΗΣ</a:t>
            </a:r>
            <a:r>
              <a:rPr sz="1650" spc="-50">
                <a:latin typeface="Arial Black" panose="020B0A04020102020204"/>
                <a:cs typeface="Arial Black" panose="020B0A04020102020204"/>
              </a:rPr>
              <a:t> </a:t>
            </a:r>
            <a:r>
              <a:rPr sz="1650" spc="-10" smtClean="0">
                <a:latin typeface="Arial Black" panose="020B0A04020102020204"/>
                <a:cs typeface="Arial Black" panose="020B0A04020102020204"/>
              </a:rPr>
              <a:t>ΕΓΚΑΤΑΣΤΑΣ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a:p>
            <a:pPr marL="410210" indent="-397510">
              <a:lnSpc>
                <a:spcPct val="100000"/>
              </a:lnSpc>
              <a:spcBef>
                <a:spcPts val="320"/>
              </a:spcBef>
              <a:buClr>
                <a:srgbClr val="FF0000"/>
              </a:buClr>
              <a:buFont typeface="Wingdings" panose="05000000000000000000"/>
              <a:buChar char=""/>
              <a:tabLst>
                <a:tab pos="409575" algn="l"/>
                <a:tab pos="409575" algn="l"/>
              </a:tabLst>
            </a:pPr>
            <a:r>
              <a:rPr sz="1650" dirty="0">
                <a:latin typeface="Arial Black" panose="020B0A04020102020204"/>
                <a:cs typeface="Arial Black" panose="020B0A04020102020204"/>
              </a:rPr>
              <a:t>ΑΠΟ</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ΣΥΝΑΓΕΡΜΟ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ΣΤΑΘΜΗΣ</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ΣΕΝΤΙΝΑΣ</a:t>
            </a:r>
            <a:endParaRPr sz="1650">
              <a:latin typeface="Arial Black" panose="020B0A04020102020204"/>
              <a:cs typeface="Arial Black" panose="020B0A04020102020204"/>
            </a:endParaRPr>
          </a:p>
          <a:p>
            <a:pPr marL="410210" marR="5080" indent="-397510">
              <a:lnSpc>
                <a:spcPct val="100000"/>
              </a:lnSpc>
              <a:spcBef>
                <a:spcPts val="330"/>
              </a:spcBef>
              <a:buClr>
                <a:srgbClr val="FF0000"/>
              </a:buClr>
              <a:buFont typeface="Wingdings" panose="05000000000000000000"/>
              <a:buChar char=""/>
              <a:tabLst>
                <a:tab pos="409575" algn="l"/>
                <a:tab pos="409575" algn="l"/>
              </a:tabLst>
            </a:pPr>
            <a:r>
              <a:rPr sz="1650" dirty="0">
                <a:latin typeface="Arial Black" panose="020B0A04020102020204"/>
                <a:cs typeface="Arial Black" panose="020B0A04020102020204"/>
              </a:rPr>
              <a:t>ΕΑΝ</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ΣΥΝΕΧΙΣΘΕΙ</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ΓΙΑ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ΑΡΚΕΤΟ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ΧΡΟΝΙΚΟ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ΔΙΑΣΤΗΜΑ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ΧΩΡΙΣ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ΝΑ</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ΓΙΝΕΙ </a:t>
            </a:r>
            <a:r>
              <a:rPr sz="1650" dirty="0">
                <a:latin typeface="Arial Black" panose="020B0A04020102020204"/>
                <a:cs typeface="Arial Black" panose="020B0A04020102020204"/>
              </a:rPr>
              <a:t>ΑΝΤΙΛΗΠΤΗ,</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ΤΟΤΕ</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ΕΝΕΡΓΟΠΟΙΟΥΝΤΑΙ</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ΤΑ</a:t>
            </a:r>
            <a:r>
              <a:rPr sz="1650" spc="-45" dirty="0">
                <a:latin typeface="Arial Black" panose="020B0A04020102020204"/>
                <a:cs typeface="Arial Black" panose="020B0A04020102020204"/>
              </a:rPr>
              <a:t> </a:t>
            </a:r>
            <a:r>
              <a:rPr sz="1650" spc="-10" dirty="0">
                <a:latin typeface="Arial Black" panose="020B0A04020102020204"/>
                <a:cs typeface="Arial Black" panose="020B0A04020102020204"/>
              </a:rPr>
              <a:t>ΣΥΣΤΗΜΑΤΑ ΣΥΝΑΓΕΡΜΟΥ.</a:t>
            </a:r>
            <a:endParaRPr sz="1650">
              <a:latin typeface="Arial Black" panose="020B0A04020102020204"/>
              <a:cs typeface="Arial Black" panose="020B0A04020102020204"/>
            </a:endParaRPr>
          </a:p>
          <a:p>
            <a:pPr>
              <a:lnSpc>
                <a:spcPct val="100000"/>
              </a:lnSpc>
              <a:spcBef>
                <a:spcPts val="20"/>
              </a:spcBef>
            </a:pPr>
            <a:endParaRPr sz="1850">
              <a:latin typeface="Arial Black" panose="020B0A04020102020204"/>
              <a:cs typeface="Arial Black" panose="020B0A04020102020204"/>
            </a:endParaRPr>
          </a:p>
          <a:p>
            <a:pPr marL="652145">
              <a:lnSpc>
                <a:spcPct val="100000"/>
              </a:lnSpc>
            </a:pPr>
            <a:r>
              <a:rPr sz="1650" u="heavy" dirty="0">
                <a:uFill>
                  <a:solidFill>
                    <a:srgbClr val="000000"/>
                  </a:solidFill>
                </a:uFill>
                <a:latin typeface="Arial Black" panose="020B0A04020102020204"/>
                <a:cs typeface="Arial Black" panose="020B0A04020102020204"/>
              </a:rPr>
              <a:t>Η</a:t>
            </a:r>
            <a:r>
              <a:rPr sz="1650" u="heavy" spc="-6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ΣΤΑΔΙΑΚΗ</a:t>
            </a:r>
            <a:r>
              <a:rPr sz="1650" u="heavy" spc="-3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ΠΤΩΣΗ</a:t>
            </a:r>
            <a:r>
              <a:rPr sz="1650" u="heavy" spc="-4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ΤΗΣ</a:t>
            </a:r>
            <a:r>
              <a:rPr sz="1650" u="heavy" spc="-2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ΠΙΕΣΗΣ</a:t>
            </a:r>
            <a:r>
              <a:rPr sz="1650" u="heavy" spc="-3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ΟΦΕΙΛΕΤΑΙ</a:t>
            </a:r>
            <a:r>
              <a:rPr sz="1650" u="heavy" spc="-35" dirty="0">
                <a:uFill>
                  <a:solidFill>
                    <a:srgbClr val="000000"/>
                  </a:solidFill>
                </a:uFill>
                <a:latin typeface="Arial Black" panose="020B0A04020102020204"/>
                <a:cs typeface="Arial Black" panose="020B0A04020102020204"/>
              </a:rPr>
              <a:t> </a:t>
            </a:r>
            <a:r>
              <a:rPr sz="1650" u="heavy">
                <a:uFill>
                  <a:solidFill>
                    <a:srgbClr val="000000"/>
                  </a:solidFill>
                </a:uFill>
                <a:latin typeface="Arial Black" panose="020B0A04020102020204"/>
                <a:cs typeface="Arial Black" panose="020B0A04020102020204"/>
              </a:rPr>
              <a:t>ΣΥΝΗΘΩΣ</a:t>
            </a:r>
            <a:r>
              <a:rPr sz="1650" u="heavy" spc="-30">
                <a:uFill>
                  <a:solidFill>
                    <a:srgbClr val="000000"/>
                  </a:solidFill>
                </a:uFill>
                <a:latin typeface="Arial Black" panose="020B0A04020102020204"/>
                <a:cs typeface="Arial Black" panose="020B0A04020102020204"/>
              </a:rPr>
              <a:t> </a:t>
            </a:r>
            <a:r>
              <a:rPr lang="el-GR" sz="1650" u="heavy" spc="-20" dirty="0" smtClean="0">
                <a:uFill>
                  <a:solidFill>
                    <a:srgbClr val="000000"/>
                  </a:solidFill>
                </a:uFill>
                <a:latin typeface="Arial Black" panose="020B0A04020102020204"/>
                <a:cs typeface="Arial Black" panose="020B0A04020102020204"/>
              </a:rPr>
              <a:t>ΣΕ</a:t>
            </a:r>
            <a:r>
              <a:rPr sz="1650" spc="-20" smtClean="0">
                <a:latin typeface="Arial Black" panose="020B0A04020102020204"/>
                <a:cs typeface="Arial Black" panose="020B0A04020102020204"/>
              </a:rPr>
              <a:t>:</a:t>
            </a:r>
            <a:endParaRPr sz="1650">
              <a:latin typeface="Arial Black" panose="020B0A04020102020204"/>
              <a:cs typeface="Arial Black" panose="020B0A04020102020204"/>
            </a:endParaRPr>
          </a:p>
          <a:p>
            <a:pPr>
              <a:lnSpc>
                <a:spcPct val="100000"/>
              </a:lnSpc>
              <a:spcBef>
                <a:spcPts val="35"/>
              </a:spcBef>
            </a:pPr>
            <a:endParaRPr sz="1900">
              <a:latin typeface="Arial Black" panose="020B0A04020102020204"/>
              <a:cs typeface="Arial Black" panose="020B0A04020102020204"/>
            </a:endParaRPr>
          </a:p>
          <a:p>
            <a:pPr marL="410210" marR="271780" indent="-397510">
              <a:lnSpc>
                <a:spcPts val="1970"/>
              </a:lnSpc>
              <a:buClr>
                <a:srgbClr val="FF0000"/>
              </a:buClr>
              <a:buAutoNum type="arabicPeriod"/>
              <a:tabLst>
                <a:tab pos="409575" algn="l"/>
                <a:tab pos="409575" algn="l"/>
              </a:tabLst>
            </a:pPr>
            <a:r>
              <a:rPr sz="1650" dirty="0">
                <a:latin typeface="Arial Black" panose="020B0A04020102020204"/>
                <a:cs typeface="Arial Black" panose="020B0A04020102020204"/>
              </a:rPr>
              <a:t>ΚΑΚΗ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ΑΝΑΡΡΟΦΗΣΗ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ΑΝΤΛΙΑΣ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ΛΑΔΙΟΥ,</a:t>
            </a:r>
            <a:r>
              <a:rPr sz="1650" spc="-25" dirty="0">
                <a:latin typeface="Arial Black" panose="020B0A04020102020204"/>
                <a:cs typeface="Arial Black" panose="020B0A04020102020204"/>
              </a:rPr>
              <a:t> </a:t>
            </a:r>
            <a:r>
              <a:rPr sz="1650">
                <a:latin typeface="Arial Black" panose="020B0A04020102020204"/>
                <a:cs typeface="Arial Black" panose="020B0A04020102020204"/>
              </a:rPr>
              <a:t>ΛΟΓΩ</a:t>
            </a:r>
            <a:r>
              <a:rPr sz="1650" spc="-30">
                <a:latin typeface="Arial Black" panose="020B0A04020102020204"/>
                <a:cs typeface="Arial Black" panose="020B0A04020102020204"/>
              </a:rPr>
              <a:t> </a:t>
            </a:r>
            <a:r>
              <a:rPr sz="1650" spc="-10" smtClean="0">
                <a:latin typeface="Arial Black" panose="020B0A04020102020204"/>
                <a:cs typeface="Arial Black" panose="020B0A04020102020204"/>
              </a:rPr>
              <a:t>ΑΠΟΦΡΑΞ</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 </a:t>
            </a:r>
            <a:r>
              <a:rPr sz="1650" dirty="0">
                <a:latin typeface="Arial Black" panose="020B0A04020102020204"/>
                <a:cs typeface="Arial Black" panose="020B0A04020102020204"/>
              </a:rPr>
              <a:t>ΤΩΝ</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ΦΙΛΤΡΩΝ</a:t>
            </a:r>
            <a:r>
              <a:rPr sz="1650" spc="-60" dirty="0">
                <a:latin typeface="Arial Black" panose="020B0A04020102020204"/>
                <a:cs typeface="Arial Black" panose="020B0A04020102020204"/>
              </a:rPr>
              <a:t> </a:t>
            </a:r>
            <a:r>
              <a:rPr sz="1650" dirty="0">
                <a:latin typeface="Arial Black" panose="020B0A04020102020204"/>
                <a:cs typeface="Arial Black" panose="020B0A04020102020204"/>
              </a:rPr>
              <a:t>(ΑΝΑΡΡΟΦΗΣΗΣ</a:t>
            </a:r>
            <a:r>
              <a:rPr sz="1650">
                <a:latin typeface="Arial Black" panose="020B0A04020102020204"/>
                <a:cs typeface="Arial Black" panose="020B0A04020102020204"/>
              </a:rPr>
              <a:t>,</a:t>
            </a:r>
            <a:r>
              <a:rPr sz="1650" spc="-55">
                <a:latin typeface="Arial Black" panose="020B0A04020102020204"/>
                <a:cs typeface="Arial Black" panose="020B0A04020102020204"/>
              </a:rPr>
              <a:t> </a:t>
            </a:r>
            <a:r>
              <a:rPr sz="1650" smtClean="0">
                <a:latin typeface="Arial Black" panose="020B0A04020102020204"/>
                <a:cs typeface="Arial Black" panose="020B0A04020102020204"/>
              </a:rPr>
              <a:t>ΑΠΟΣΤΡΑΓΓΙΣ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50" smtClean="0">
                <a:latin typeface="Arial Black" panose="020B0A04020102020204"/>
                <a:cs typeface="Arial Black" panose="020B0A04020102020204"/>
              </a:rPr>
              <a:t> </a:t>
            </a:r>
            <a:r>
              <a:rPr sz="1650" spc="-10" dirty="0">
                <a:latin typeface="Arial Black" panose="020B0A04020102020204"/>
                <a:cs typeface="Arial Black" panose="020B0A04020102020204"/>
              </a:rPr>
              <a:t>ΣΤΡΟΦΑΛΟΥ).</a:t>
            </a:r>
            <a:endParaRPr sz="1650">
              <a:latin typeface="Arial Black" panose="020B0A04020102020204"/>
              <a:cs typeface="Arial Black" panose="020B0A04020102020204"/>
            </a:endParaRPr>
          </a:p>
          <a:p>
            <a:pPr marL="410210" indent="-397510">
              <a:lnSpc>
                <a:spcPct val="100000"/>
              </a:lnSpc>
              <a:spcBef>
                <a:spcPts val="265"/>
              </a:spcBef>
              <a:buClr>
                <a:srgbClr val="FF0000"/>
              </a:buClr>
              <a:buAutoNum type="arabicPeriod"/>
              <a:tabLst>
                <a:tab pos="409575" algn="l"/>
                <a:tab pos="409575" algn="l"/>
              </a:tabLst>
            </a:pPr>
            <a:r>
              <a:rPr sz="1650" dirty="0">
                <a:latin typeface="Arial Black" panose="020B0A04020102020204"/>
                <a:cs typeface="Arial Black" panose="020B0A04020102020204"/>
              </a:rPr>
              <a:t>ΑΝΑΡΡΟΦΗΣΗ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ΑΕΡΑ</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ΑΝΤΛΙΑ</a:t>
            </a:r>
            <a:r>
              <a:rPr sz="1650" spc="-20" dirty="0">
                <a:latin typeface="Arial Black" panose="020B0A04020102020204"/>
                <a:cs typeface="Arial Black" panose="020B0A04020102020204"/>
              </a:rPr>
              <a:t> </a:t>
            </a:r>
            <a:r>
              <a:rPr sz="1650" spc="-10" dirty="0">
                <a:latin typeface="Arial Black" panose="020B0A04020102020204"/>
                <a:cs typeface="Arial Black" panose="020B0A04020102020204"/>
              </a:rPr>
              <a:t>ΛΑΔΙΟΥ.</a:t>
            </a:r>
            <a:endParaRPr sz="1650">
              <a:latin typeface="Arial Black" panose="020B0A04020102020204"/>
              <a:cs typeface="Arial Black" panose="020B0A04020102020204"/>
            </a:endParaRPr>
          </a:p>
          <a:p>
            <a:pPr marL="410210" indent="-397510">
              <a:lnSpc>
                <a:spcPct val="100000"/>
              </a:lnSpc>
              <a:spcBef>
                <a:spcPts val="330"/>
              </a:spcBef>
              <a:buClr>
                <a:srgbClr val="FF0000"/>
              </a:buClr>
              <a:buAutoNum type="arabicPeriod"/>
              <a:tabLst>
                <a:tab pos="409575" algn="l"/>
                <a:tab pos="409575" algn="l"/>
              </a:tabLst>
            </a:pPr>
            <a:r>
              <a:rPr sz="1650" dirty="0">
                <a:latin typeface="Arial Black" panose="020B0A04020102020204"/>
                <a:cs typeface="Arial Black" panose="020B0A04020102020204"/>
              </a:rPr>
              <a:t>ΥΠΕΡΒΟΛΙΚΑ</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ΔΙΑΚΕΝΑ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ΤΡΙΒΕΩΝ</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ΜΗΧΑΝΗΣ.</a:t>
            </a:r>
            <a:endParaRPr sz="1650">
              <a:latin typeface="Arial Black" panose="020B0A04020102020204"/>
              <a:cs typeface="Arial Black" panose="020B0A04020102020204"/>
            </a:endParaRPr>
          </a:p>
          <a:p>
            <a:pPr marL="410210" indent="-397510">
              <a:lnSpc>
                <a:spcPct val="100000"/>
              </a:lnSpc>
              <a:spcBef>
                <a:spcPts val="330"/>
              </a:spcBef>
              <a:buClr>
                <a:srgbClr val="FF0000"/>
              </a:buClr>
              <a:buAutoNum type="arabicPeriod"/>
              <a:tabLst>
                <a:tab pos="409575" algn="l"/>
                <a:tab pos="409575" algn="l"/>
              </a:tabLst>
            </a:pPr>
            <a:r>
              <a:rPr sz="1650" dirty="0">
                <a:latin typeface="Arial Black" panose="020B0A04020102020204"/>
                <a:cs typeface="Arial Black" panose="020B0A04020102020204"/>
              </a:rPr>
              <a:t>ΕΣΩΤΕΡΙΚΕΣ</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ΔΙΑΡΡΟΕΣ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ΔΙΚΤΥΟ</a:t>
            </a:r>
            <a:r>
              <a:rPr sz="1650" spc="-45">
                <a:latin typeface="Arial Black" panose="020B0A04020102020204"/>
                <a:cs typeface="Arial Black" panose="020B0A04020102020204"/>
              </a:rPr>
              <a:t> </a:t>
            </a:r>
            <a:r>
              <a:rPr sz="1650" spc="-10" smtClean="0">
                <a:latin typeface="Arial Black" panose="020B0A04020102020204"/>
                <a:cs typeface="Arial Black" panose="020B0A04020102020204"/>
              </a:rPr>
              <a:t>ΛΙΠΑΝΣ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285720" y="214290"/>
            <a:ext cx="8476010"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FF0000"/>
                </a:solidFill>
                <a:uFill>
                  <a:solidFill>
                    <a:srgbClr val="000000"/>
                  </a:solidFill>
                </a:uFill>
                <a:latin typeface="Arial Black" panose="020B0A04020102020204" pitchFamily="34" charset="0"/>
              </a:rPr>
              <a:t>                  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a:t>
            </a:r>
            <a:r>
              <a:rPr lang="el-GR" sz="2050" u="none" spc="-10" dirty="0" smtClean="0">
                <a:solidFill>
                  <a:srgbClr val="FF0000"/>
                </a:solidFill>
                <a:uFill>
                  <a:solidFill>
                    <a:srgbClr val="000000"/>
                  </a:solidFill>
                </a:uFill>
                <a:latin typeface="Arial Black" panose="020B0A04020102020204" pitchFamily="34" charset="0"/>
              </a:rPr>
              <a:t>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04900"/>
            <a:ext cx="6481445" cy="294005"/>
          </a:xfrm>
          <a:prstGeom prst="rect">
            <a:avLst/>
          </a:prstGeom>
        </p:spPr>
        <p:txBody>
          <a:bodyPr vert="horz" wrap="square" lIns="0" tIns="13970" rIns="0" bIns="0" rtlCol="0">
            <a:spAutoFit/>
          </a:bodyPr>
          <a:lstStyle/>
          <a:p>
            <a:pPr marL="12700">
              <a:lnSpc>
                <a:spcPct val="100000"/>
              </a:lnSpc>
              <a:spcBef>
                <a:spcPts val="110"/>
              </a:spcBef>
              <a:tabLst>
                <a:tab pos="414655" algn="l"/>
              </a:tabLst>
            </a:pPr>
            <a:r>
              <a:rPr sz="1750" spc="-25" dirty="0">
                <a:solidFill>
                  <a:srgbClr val="FF0000"/>
                </a:solidFill>
                <a:latin typeface="Arial Black" panose="020B0A04020102020204"/>
                <a:cs typeface="Arial Black" panose="020B0A04020102020204"/>
              </a:rPr>
              <a:t>3)</a:t>
            </a:r>
            <a:r>
              <a:rPr sz="1750" dirty="0">
                <a:solidFill>
                  <a:srgbClr val="FF0000"/>
                </a:solid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ΑΥΞΗΣΗ</a:t>
            </a:r>
            <a:r>
              <a:rPr sz="1750" u="heavy" spc="-4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ΤΗΣ</a:t>
            </a:r>
            <a:r>
              <a:rPr sz="1750" u="heavy" spc="-20"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ΘΕΡΜΟΚΡΑΣΙΑΣ</a:t>
            </a:r>
            <a:r>
              <a:rPr sz="1750" u="heavy" spc="-25" dirty="0">
                <a:uFill>
                  <a:solidFill>
                    <a:srgbClr val="000000"/>
                  </a:solidFill>
                </a:u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ΤΟΥ</a:t>
            </a:r>
            <a:r>
              <a:rPr sz="1750" u="heavy" spc="-20" dirty="0">
                <a:uFill>
                  <a:solidFill>
                    <a:srgbClr val="000000"/>
                  </a:solidFill>
                </a:uFill>
                <a:latin typeface="Arial Black" panose="020B0A04020102020204"/>
                <a:cs typeface="Arial Black" panose="020B0A04020102020204"/>
              </a:rPr>
              <a:t> </a:t>
            </a:r>
            <a:r>
              <a:rPr sz="1750" u="heavy" spc="-10" dirty="0">
                <a:uFill>
                  <a:solidFill>
                    <a:srgbClr val="000000"/>
                  </a:solidFill>
                </a:uFill>
                <a:latin typeface="Arial Black" panose="020B0A04020102020204"/>
                <a:cs typeface="Arial Black" panose="020B0A04020102020204"/>
              </a:rPr>
              <a:t>ΛΙΠΑΝΤΙΚΟΥ.</a:t>
            </a:r>
            <a:endParaRPr sz="1750">
              <a:latin typeface="Arial Black" panose="020B0A04020102020204"/>
              <a:cs typeface="Arial Black" panose="020B0A04020102020204"/>
            </a:endParaRPr>
          </a:p>
        </p:txBody>
      </p:sp>
      <p:sp>
        <p:nvSpPr>
          <p:cNvPr id="4" name="object 4"/>
          <p:cNvSpPr txBox="1"/>
          <p:nvPr/>
        </p:nvSpPr>
        <p:spPr>
          <a:xfrm>
            <a:off x="364490" y="2476499"/>
            <a:ext cx="204470" cy="266700"/>
          </a:xfrm>
          <a:prstGeom prst="rect">
            <a:avLst/>
          </a:prstGeom>
        </p:spPr>
        <p:txBody>
          <a:bodyPr vert="horz" wrap="square" lIns="0" tIns="16510" rIns="0" bIns="0" rtlCol="0">
            <a:spAutoFit/>
          </a:bodyPr>
          <a:lstStyle/>
          <a:p>
            <a:pPr marL="12700">
              <a:lnSpc>
                <a:spcPct val="100000"/>
              </a:lnSpc>
              <a:spcBef>
                <a:spcPts val="130"/>
              </a:spcBef>
            </a:pPr>
            <a:r>
              <a:rPr sz="1550" spc="25" dirty="0">
                <a:solidFill>
                  <a:srgbClr val="FF0000"/>
                </a:solidFill>
                <a:latin typeface="Wingdings" panose="05000000000000000000"/>
                <a:cs typeface="Wingdings" panose="05000000000000000000"/>
              </a:rPr>
              <a:t></a:t>
            </a:r>
            <a:endParaRPr sz="1550">
              <a:latin typeface="Wingdings" panose="05000000000000000000"/>
              <a:cs typeface="Wingdings" panose="05000000000000000000"/>
            </a:endParaRPr>
          </a:p>
        </p:txBody>
      </p:sp>
      <p:sp>
        <p:nvSpPr>
          <p:cNvPr id="5" name="object 5"/>
          <p:cNvSpPr txBox="1"/>
          <p:nvPr/>
        </p:nvSpPr>
        <p:spPr>
          <a:xfrm>
            <a:off x="364490" y="1727199"/>
            <a:ext cx="7985759" cy="1751330"/>
          </a:xfrm>
          <a:prstGeom prst="rect">
            <a:avLst/>
          </a:prstGeom>
        </p:spPr>
        <p:txBody>
          <a:bodyPr vert="horz" wrap="square" lIns="0" tIns="12065" rIns="0" bIns="0" rtlCol="0">
            <a:spAutoFit/>
          </a:bodyPr>
          <a:lstStyle/>
          <a:p>
            <a:pPr marL="415290" marR="1069975" indent="-402590">
              <a:lnSpc>
                <a:spcPct val="102000"/>
              </a:lnSpc>
              <a:spcBef>
                <a:spcPts val="95"/>
              </a:spcBef>
              <a:buClr>
                <a:srgbClr val="FF0000"/>
              </a:buClr>
              <a:buFont typeface="Wingdings" panose="05000000000000000000"/>
              <a:buChar char=""/>
              <a:tabLst>
                <a:tab pos="414655" algn="l"/>
                <a:tab pos="415290" algn="l"/>
              </a:tabLst>
            </a:pPr>
            <a:r>
              <a:rPr sz="1550" dirty="0">
                <a:latin typeface="Arial Black" panose="020B0A04020102020204"/>
                <a:cs typeface="Arial Black" panose="020B0A04020102020204"/>
              </a:rPr>
              <a:t>ΓΙΝΕΤΑΙ</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ΑΝΤΙΛΗΠΤΗ</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ΜΕ</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ΤΗΝ</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ΒΟΗΘΕΙΑ</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ΤΩΝ</a:t>
            </a:r>
            <a:r>
              <a:rPr sz="1550" spc="60" dirty="0">
                <a:latin typeface="Arial Black" panose="020B0A04020102020204"/>
                <a:cs typeface="Arial Black" panose="020B0A04020102020204"/>
              </a:rPr>
              <a:t> </a:t>
            </a:r>
            <a:r>
              <a:rPr sz="1550" spc="-10" dirty="0">
                <a:latin typeface="Arial Black" panose="020B0A04020102020204"/>
                <a:cs typeface="Arial Black" panose="020B0A04020102020204"/>
              </a:rPr>
              <a:t>ΑΙΣΘΗΤΗΡΩΝ </a:t>
            </a:r>
            <a:r>
              <a:rPr sz="1550" dirty="0">
                <a:latin typeface="Arial Black" panose="020B0A04020102020204"/>
                <a:cs typeface="Arial Black" panose="020B0A04020102020204"/>
              </a:rPr>
              <a:t>ΘΕΡΜΟΚΡΑΣΙΑΣ</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ΣΤΟ</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ΠΙΝΑΚΑ</a:t>
            </a:r>
            <a:r>
              <a:rPr sz="1550" spc="75" dirty="0">
                <a:latin typeface="Arial Black" panose="020B0A04020102020204"/>
                <a:cs typeface="Arial Black" panose="020B0A04020102020204"/>
              </a:rPr>
              <a:t> </a:t>
            </a:r>
            <a:r>
              <a:rPr sz="1550">
                <a:latin typeface="Arial Black" panose="020B0A04020102020204"/>
                <a:cs typeface="Arial Black" panose="020B0A04020102020204"/>
              </a:rPr>
              <a:t>ΕΛΕΓΧΟΥ</a:t>
            </a:r>
            <a:r>
              <a:rPr sz="1550" spc="60">
                <a:latin typeface="Arial Black" panose="020B0A04020102020204"/>
                <a:cs typeface="Arial Black" panose="020B0A04020102020204"/>
              </a:rPr>
              <a:t> </a:t>
            </a:r>
            <a:r>
              <a:rPr lang="el-GR" sz="1550" spc="60" dirty="0">
                <a:latin typeface="Arial Black" panose="020B0A04020102020204"/>
                <a:cs typeface="Arial Black" panose="020B0A04020102020204"/>
              </a:rPr>
              <a:t>ή</a:t>
            </a:r>
            <a:r>
              <a:rPr sz="1550" spc="60" smtClean="0">
                <a:latin typeface="Arial Black" panose="020B0A04020102020204"/>
                <a:cs typeface="Arial Black" panose="020B0A04020102020204"/>
              </a:rPr>
              <a:t> </a:t>
            </a:r>
            <a:r>
              <a:rPr sz="1550" dirty="0">
                <a:latin typeface="Arial Black" panose="020B0A04020102020204"/>
                <a:cs typeface="Arial Black" panose="020B0A04020102020204"/>
              </a:rPr>
              <a:t>ΤΟΠΙΚΑ</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ΜΕ</a:t>
            </a:r>
            <a:r>
              <a:rPr sz="1550" spc="60" dirty="0">
                <a:latin typeface="Arial Black" panose="020B0A04020102020204"/>
                <a:cs typeface="Arial Black" panose="020B0A04020102020204"/>
              </a:rPr>
              <a:t> </a:t>
            </a:r>
            <a:r>
              <a:rPr sz="1550" spc="-25" dirty="0">
                <a:latin typeface="Arial Black" panose="020B0A04020102020204"/>
                <a:cs typeface="Arial Black" panose="020B0A04020102020204"/>
              </a:rPr>
              <a:t>ΤΑ </a:t>
            </a:r>
            <a:r>
              <a:rPr sz="1550" dirty="0">
                <a:latin typeface="Arial Black" panose="020B0A04020102020204"/>
                <a:cs typeface="Arial Black" panose="020B0A04020102020204"/>
              </a:rPr>
              <a:t>ΘΕΡΜΟΜΕΤΡΑ</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ΣΤΗ</a:t>
            </a:r>
            <a:r>
              <a:rPr sz="1550" spc="75" dirty="0">
                <a:latin typeface="Arial Black" panose="020B0A04020102020204"/>
                <a:cs typeface="Arial Black" panose="020B0A04020102020204"/>
              </a:rPr>
              <a:t> </a:t>
            </a:r>
            <a:r>
              <a:rPr sz="1550" spc="-10" dirty="0">
                <a:latin typeface="Arial Black" panose="020B0A04020102020204"/>
                <a:cs typeface="Arial Black" panose="020B0A04020102020204"/>
              </a:rPr>
              <a:t>ΜΗΧΑΝΗ.</a:t>
            </a:r>
            <a:endParaRPr sz="1550">
              <a:latin typeface="Arial Black" panose="020B0A04020102020204"/>
              <a:cs typeface="Arial Black" panose="020B0A04020102020204"/>
            </a:endParaRPr>
          </a:p>
          <a:p>
            <a:pPr marL="415290" marR="5080">
              <a:lnSpc>
                <a:spcPct val="102000"/>
              </a:lnSpc>
              <a:spcBef>
                <a:spcPts val="310"/>
              </a:spcBef>
            </a:pPr>
            <a:r>
              <a:rPr sz="1550" dirty="0">
                <a:latin typeface="Arial Black" panose="020B0A04020102020204"/>
                <a:cs typeface="Arial Black" panose="020B0A04020102020204"/>
              </a:rPr>
              <a:t>ΣΕ</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ΠΕΡΙΠΤΩΣΗ</a:t>
            </a:r>
            <a:r>
              <a:rPr sz="1550" spc="70" dirty="0">
                <a:latin typeface="Arial Black" panose="020B0A04020102020204"/>
                <a:cs typeface="Arial Black" panose="020B0A04020102020204"/>
              </a:rPr>
              <a:t> </a:t>
            </a:r>
            <a:r>
              <a:rPr sz="1550">
                <a:latin typeface="Arial Black" panose="020B0A04020102020204"/>
                <a:cs typeface="Arial Black" panose="020B0A04020102020204"/>
              </a:rPr>
              <a:t>ΑΠΟΤΟΜΗΣ</a:t>
            </a:r>
            <a:r>
              <a:rPr sz="1550" spc="80">
                <a:latin typeface="Arial Black" panose="020B0A04020102020204"/>
                <a:cs typeface="Arial Black" panose="020B0A04020102020204"/>
              </a:rPr>
              <a:t> </a:t>
            </a:r>
            <a:r>
              <a:rPr sz="1550" smtClean="0">
                <a:latin typeface="Arial Black" panose="020B0A04020102020204"/>
                <a:cs typeface="Arial Black" panose="020B0A04020102020204"/>
              </a:rPr>
              <a:t>ΑΥΞΗΣ</a:t>
            </a:r>
            <a:r>
              <a:rPr lang="el-GR" sz="1550" dirty="0" smtClean="0">
                <a:latin typeface="Arial Black" panose="020B0A04020102020204"/>
                <a:cs typeface="Arial Black" panose="020B0A04020102020204"/>
              </a:rPr>
              <a:t>Η</a:t>
            </a:r>
            <a:r>
              <a:rPr sz="1550" smtClean="0">
                <a:latin typeface="Arial Black" panose="020B0A04020102020204"/>
                <a:cs typeface="Arial Black" panose="020B0A04020102020204"/>
              </a:rPr>
              <a:t>Σ</a:t>
            </a:r>
            <a:r>
              <a:rPr sz="1550" spc="80" smtClean="0">
                <a:latin typeface="Arial Black" panose="020B0A04020102020204"/>
                <a:cs typeface="Arial Black" panose="020B0A04020102020204"/>
              </a:rPr>
              <a:t> </a:t>
            </a:r>
            <a:r>
              <a:rPr sz="1550" dirty="0">
                <a:latin typeface="Arial Black" panose="020B0A04020102020204"/>
                <a:cs typeface="Arial Black" panose="020B0A04020102020204"/>
              </a:rPr>
              <a:t>ΤΗΣ</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ΘΕΡΜΟΚΡΑΣΙΑΣ</a:t>
            </a:r>
            <a:r>
              <a:rPr sz="1550" spc="85" dirty="0">
                <a:latin typeface="Arial Black" panose="020B0A04020102020204"/>
                <a:cs typeface="Arial Black" panose="020B0A04020102020204"/>
              </a:rPr>
              <a:t> </a:t>
            </a:r>
            <a:r>
              <a:rPr sz="1550" spc="-25">
                <a:latin typeface="Arial Black" panose="020B0A04020102020204"/>
                <a:cs typeface="Arial Black" panose="020B0A04020102020204"/>
              </a:rPr>
              <a:t>ΚΑΙ </a:t>
            </a:r>
            <a:r>
              <a:rPr sz="1550" smtClean="0">
                <a:latin typeface="Arial Black" panose="020B0A04020102020204"/>
                <a:cs typeface="Arial Black" panose="020B0A04020102020204"/>
              </a:rPr>
              <a:t>ΕΦ</a:t>
            </a:r>
            <a:r>
              <a:rPr lang="el-GR" sz="1550" dirty="0" smtClean="0">
                <a:latin typeface="Arial Black" panose="020B0A04020102020204"/>
                <a:cs typeface="Arial Black" panose="020B0A04020102020204"/>
              </a:rPr>
              <a:t> </a:t>
            </a:r>
            <a:r>
              <a:rPr sz="1550" smtClean="0">
                <a:latin typeface="Arial Black" panose="020B0A04020102020204"/>
                <a:cs typeface="Arial Black" panose="020B0A04020102020204"/>
              </a:rPr>
              <a:t>ΟΣΟΝ</a:t>
            </a:r>
            <a:r>
              <a:rPr sz="1550" spc="65" smtClean="0">
                <a:latin typeface="Arial Black" panose="020B0A04020102020204"/>
                <a:cs typeface="Arial Black" panose="020B0A04020102020204"/>
              </a:rPr>
              <a:t> </a:t>
            </a:r>
            <a:r>
              <a:rPr sz="1550" dirty="0">
                <a:latin typeface="Arial Black" panose="020B0A04020102020204"/>
                <a:cs typeface="Arial Black" panose="020B0A04020102020204"/>
              </a:rPr>
              <a:t>ΔΕΝ</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ΠΡΟΛΑΒΕΙ</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ΤΟ</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ΠΡΟΣΩΠΙΚΟ</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ΝΑ</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ΑΝΤΙΔΡΑΣΕΙ</a:t>
            </a:r>
            <a:r>
              <a:rPr sz="1550" spc="60" dirty="0">
                <a:latin typeface="Arial Black" panose="020B0A04020102020204"/>
                <a:cs typeface="Arial Black" panose="020B0A04020102020204"/>
              </a:rPr>
              <a:t> </a:t>
            </a:r>
            <a:r>
              <a:rPr sz="1550" spc="-10" dirty="0">
                <a:latin typeface="Arial Black" panose="020B0A04020102020204"/>
                <a:cs typeface="Arial Black" panose="020B0A04020102020204"/>
              </a:rPr>
              <a:t>ΑΜΕΣΑ, </a:t>
            </a:r>
            <a:r>
              <a:rPr sz="1550" dirty="0">
                <a:latin typeface="Arial Black" panose="020B0A04020102020204"/>
                <a:cs typeface="Arial Black" panose="020B0A04020102020204"/>
              </a:rPr>
              <a:t>ΕΝΕΡΓΟΠΟΙΟΥΝΤΑΙ</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ΤΑ</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ΣΥΣΤΗΜΑΤΑ</a:t>
            </a:r>
            <a:r>
              <a:rPr sz="1550" spc="100" dirty="0">
                <a:latin typeface="Arial Black" panose="020B0A04020102020204"/>
                <a:cs typeface="Arial Black" panose="020B0A04020102020204"/>
              </a:rPr>
              <a:t> </a:t>
            </a:r>
            <a:r>
              <a:rPr sz="1550" dirty="0">
                <a:latin typeface="Arial Black" panose="020B0A04020102020204"/>
                <a:cs typeface="Arial Black" panose="020B0A04020102020204"/>
              </a:rPr>
              <a:t>ΣΥΝΑΓΕΡΜΟΥ</a:t>
            </a:r>
            <a:r>
              <a:rPr sz="1550" spc="100" dirty="0">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80" dirty="0">
                <a:latin typeface="Arial Black" panose="020B0A04020102020204"/>
                <a:cs typeface="Arial Black" panose="020B0A04020102020204"/>
              </a:rPr>
              <a:t> </a:t>
            </a:r>
            <a:r>
              <a:rPr sz="1550" spc="-10" dirty="0">
                <a:latin typeface="Arial Black" panose="020B0A04020102020204"/>
                <a:cs typeface="Arial Black" panose="020B0A04020102020204"/>
              </a:rPr>
              <a:t>ΑΚΟΛΟΥΘΕΙ </a:t>
            </a:r>
            <a:r>
              <a:rPr sz="1550" dirty="0">
                <a:latin typeface="Arial Black" panose="020B0A04020102020204"/>
                <a:cs typeface="Arial Black" panose="020B0A04020102020204"/>
              </a:rPr>
              <a:t>ΑΥΤΟΜΑΤΗ</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ΚΡΑΤΗΣΗ</a:t>
            </a:r>
            <a:r>
              <a:rPr sz="1550" spc="75" dirty="0">
                <a:latin typeface="Arial Black" panose="020B0A04020102020204"/>
                <a:cs typeface="Arial Black" panose="020B0A04020102020204"/>
              </a:rPr>
              <a:t> </a:t>
            </a:r>
            <a:r>
              <a:rPr sz="1550" dirty="0">
                <a:latin typeface="Arial Black" panose="020B0A04020102020204"/>
                <a:cs typeface="Arial Black" panose="020B0A04020102020204"/>
              </a:rPr>
              <a:t>ΤΗΣ</a:t>
            </a:r>
            <a:r>
              <a:rPr sz="1550" spc="60" dirty="0">
                <a:latin typeface="Arial Black" panose="020B0A04020102020204"/>
                <a:cs typeface="Arial Black" panose="020B0A04020102020204"/>
              </a:rPr>
              <a:t> </a:t>
            </a:r>
            <a:r>
              <a:rPr sz="1550" spc="-10" dirty="0">
                <a:latin typeface="Arial Black" panose="020B0A04020102020204"/>
                <a:cs typeface="Arial Black" panose="020B0A04020102020204"/>
              </a:rPr>
              <a:t>ΜΗΧΑΝΗΣ.</a:t>
            </a:r>
            <a:endParaRPr sz="1550">
              <a:latin typeface="Arial Black" panose="020B0A04020102020204"/>
              <a:cs typeface="Arial Black" panose="020B0A04020102020204"/>
            </a:endParaRPr>
          </a:p>
        </p:txBody>
      </p:sp>
      <p:sp>
        <p:nvSpPr>
          <p:cNvPr id="6" name="object 6"/>
          <p:cNvSpPr txBox="1"/>
          <p:nvPr/>
        </p:nvSpPr>
        <p:spPr>
          <a:xfrm>
            <a:off x="364490" y="3773170"/>
            <a:ext cx="8313420" cy="2674620"/>
          </a:xfrm>
          <a:prstGeom prst="rect">
            <a:avLst/>
          </a:prstGeom>
        </p:spPr>
        <p:txBody>
          <a:bodyPr vert="horz" wrap="square" lIns="0" tIns="16510" rIns="0" bIns="0" rtlCol="0">
            <a:spAutoFit/>
          </a:bodyPr>
          <a:lstStyle/>
          <a:p>
            <a:pPr marL="114935">
              <a:lnSpc>
                <a:spcPct val="100000"/>
              </a:lnSpc>
              <a:spcBef>
                <a:spcPts val="130"/>
              </a:spcBef>
            </a:pPr>
            <a:r>
              <a:rPr sz="1550" u="heavy" dirty="0">
                <a:uFill>
                  <a:solidFill>
                    <a:srgbClr val="000000"/>
                  </a:solidFill>
                </a:uFill>
                <a:latin typeface="Arial Black" panose="020B0A04020102020204"/>
                <a:cs typeface="Arial Black" panose="020B0A04020102020204"/>
              </a:rPr>
              <a:t>Η</a:t>
            </a:r>
            <a:r>
              <a:rPr sz="1550" u="heavy" spc="60"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ΑΥΞΗΣΗ</a:t>
            </a:r>
            <a:r>
              <a:rPr sz="1550" u="heavy" spc="65"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ΤΗΣ</a:t>
            </a:r>
            <a:r>
              <a:rPr sz="1550" u="heavy" spc="75"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ΘΕΡΜΟΚΡΑΣΙΑΣ</a:t>
            </a:r>
            <a:r>
              <a:rPr sz="1550" u="heavy" spc="60"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ΤΟΥ</a:t>
            </a:r>
            <a:r>
              <a:rPr sz="1550" u="heavy" spc="90"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ΛΑΔΙΟΥ</a:t>
            </a:r>
            <a:r>
              <a:rPr sz="1550" u="heavy" spc="65"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ΟΦΕΙΛΕΤΑΙ</a:t>
            </a:r>
            <a:r>
              <a:rPr sz="1550" u="heavy" spc="70" dirty="0">
                <a:uFill>
                  <a:solidFill>
                    <a:srgbClr val="000000"/>
                  </a:solidFill>
                </a:u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ΣΥΝΗΘΩΣ</a:t>
            </a:r>
            <a:r>
              <a:rPr sz="1550" u="heavy" spc="60" dirty="0">
                <a:uFill>
                  <a:solidFill>
                    <a:srgbClr val="000000"/>
                  </a:solidFill>
                </a:uFill>
                <a:latin typeface="Arial Black" panose="020B0A04020102020204"/>
                <a:cs typeface="Arial Black" panose="020B0A04020102020204"/>
              </a:rPr>
              <a:t> </a:t>
            </a:r>
            <a:r>
              <a:rPr sz="1550" u="heavy" spc="-20" dirty="0">
                <a:uFill>
                  <a:solidFill>
                    <a:srgbClr val="000000"/>
                  </a:solidFill>
                </a:uFill>
                <a:latin typeface="Arial Black" panose="020B0A04020102020204"/>
                <a:cs typeface="Arial Black" panose="020B0A04020102020204"/>
              </a:rPr>
              <a:t>ΑΠΟ</a:t>
            </a:r>
            <a:r>
              <a:rPr sz="1550" spc="-20" dirty="0">
                <a:latin typeface="Arial Black" panose="020B0A04020102020204"/>
                <a:cs typeface="Arial Black" panose="020B0A04020102020204"/>
              </a:rPr>
              <a:t>:</a:t>
            </a:r>
            <a:endParaRPr sz="1550">
              <a:latin typeface="Arial Black" panose="020B0A04020102020204"/>
              <a:cs typeface="Arial Black" panose="020B0A04020102020204"/>
            </a:endParaRPr>
          </a:p>
          <a:p>
            <a:pPr>
              <a:lnSpc>
                <a:spcPct val="100000"/>
              </a:lnSpc>
              <a:spcBef>
                <a:spcPts val="50"/>
              </a:spcBef>
            </a:pPr>
            <a:endParaRPr sz="1750">
              <a:latin typeface="Arial Black" panose="020B0A04020102020204"/>
              <a:cs typeface="Arial Black" panose="020B0A04020102020204"/>
            </a:endParaRPr>
          </a:p>
          <a:p>
            <a:pPr marL="415290" marR="1249045" indent="-402590">
              <a:lnSpc>
                <a:spcPct val="102000"/>
              </a:lnSpc>
              <a:buClr>
                <a:srgbClr val="FF0000"/>
              </a:buClr>
              <a:buAutoNum type="arabicPeriod"/>
              <a:tabLst>
                <a:tab pos="414655" algn="l"/>
                <a:tab pos="415290" algn="l"/>
              </a:tabLst>
            </a:pPr>
            <a:r>
              <a:rPr sz="1550" smtClean="0">
                <a:latin typeface="Arial Black" panose="020B0A04020102020204"/>
                <a:cs typeface="Arial Black" panose="020B0A04020102020204"/>
              </a:rPr>
              <a:t>ΑΝΕΠΑΡΚΗ</a:t>
            </a:r>
            <a:r>
              <a:rPr sz="1550" spc="90" smtClean="0">
                <a:latin typeface="Arial Black" panose="020B0A04020102020204"/>
                <a:cs typeface="Arial Black" panose="020B0A04020102020204"/>
              </a:rPr>
              <a:t> </a:t>
            </a:r>
            <a:r>
              <a:rPr sz="1550" dirty="0">
                <a:latin typeface="Arial Black" panose="020B0A04020102020204"/>
                <a:cs typeface="Arial Black" panose="020B0A04020102020204"/>
              </a:rPr>
              <a:t>ΠΟΣΟΤΗΤΑ</a:t>
            </a:r>
            <a:r>
              <a:rPr sz="1550" spc="85" dirty="0">
                <a:latin typeface="Arial Black" panose="020B0A04020102020204"/>
                <a:cs typeface="Arial Black" panose="020B0A04020102020204"/>
              </a:rPr>
              <a:t> </a:t>
            </a:r>
            <a:r>
              <a:rPr sz="1550" dirty="0">
                <a:latin typeface="Arial Black" panose="020B0A04020102020204"/>
                <a:cs typeface="Arial Black" panose="020B0A04020102020204"/>
              </a:rPr>
              <a:t>ΛΑΔΙΟΥ</a:t>
            </a:r>
            <a:r>
              <a:rPr sz="1550" spc="100" dirty="0">
                <a:latin typeface="Arial Black" panose="020B0A04020102020204"/>
                <a:cs typeface="Arial Black" panose="020B0A04020102020204"/>
              </a:rPr>
              <a:t> </a:t>
            </a:r>
            <a:r>
              <a:rPr sz="1550" dirty="0">
                <a:latin typeface="Arial Black" panose="020B0A04020102020204"/>
                <a:cs typeface="Arial Black" panose="020B0A04020102020204"/>
              </a:rPr>
              <a:t>ΣΤΗΝ</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ΕΛΑΙΟΛΕΚΑΝΗ</a:t>
            </a:r>
            <a:r>
              <a:rPr sz="1550" spc="95" dirty="0">
                <a:latin typeface="Arial Black" panose="020B0A04020102020204"/>
                <a:cs typeface="Arial Black" panose="020B0A04020102020204"/>
              </a:rPr>
              <a:t> </a:t>
            </a:r>
            <a:r>
              <a:rPr sz="1550" spc="-25">
                <a:latin typeface="Arial Black" panose="020B0A04020102020204"/>
                <a:cs typeface="Arial Black" panose="020B0A04020102020204"/>
              </a:rPr>
              <a:t>ΤΟΥ </a:t>
            </a:r>
            <a:r>
              <a:rPr sz="1550" spc="-10" smtClean="0">
                <a:latin typeface="Arial Black" panose="020B0A04020102020204"/>
                <a:cs typeface="Arial Black" panose="020B0A04020102020204"/>
              </a:rPr>
              <a:t>ΣΤΡΟΦΑΛΟΘΑΛΑΜΟ</a:t>
            </a:r>
            <a:r>
              <a:rPr lang="el-GR" sz="1550" spc="-10" dirty="0" smtClean="0">
                <a:latin typeface="Arial Black" panose="020B0A04020102020204"/>
                <a:cs typeface="Arial Black" panose="020B0A04020102020204"/>
              </a:rPr>
              <a:t>Υ</a:t>
            </a:r>
            <a:r>
              <a:rPr sz="1550" spc="-10" smtClean="0">
                <a:latin typeface="Arial Black" panose="020B0A04020102020204"/>
                <a:cs typeface="Arial Black" panose="020B0A04020102020204"/>
              </a:rPr>
              <a:t>.</a:t>
            </a:r>
            <a:endParaRPr sz="1550">
              <a:latin typeface="Arial Black" panose="020B0A04020102020204"/>
              <a:cs typeface="Arial Black" panose="020B0A04020102020204"/>
            </a:endParaRPr>
          </a:p>
          <a:p>
            <a:pPr marL="415290" marR="1141095" indent="-402590">
              <a:lnSpc>
                <a:spcPct val="102000"/>
              </a:lnSpc>
              <a:spcBef>
                <a:spcPts val="310"/>
              </a:spcBef>
              <a:buClr>
                <a:srgbClr val="FF0000"/>
              </a:buClr>
              <a:buAutoNum type="arabicPeriod"/>
              <a:tabLst>
                <a:tab pos="414655" algn="l"/>
                <a:tab pos="415290" algn="l"/>
              </a:tabLst>
            </a:pPr>
            <a:r>
              <a:rPr sz="1550" dirty="0">
                <a:latin typeface="Arial Black" panose="020B0A04020102020204"/>
                <a:cs typeface="Arial Black" panose="020B0A04020102020204"/>
              </a:rPr>
              <a:t>ΥΠΕΡΒΟΛΙΚΗ</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ΑΥΞΗΣΗ</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ΤΗΣ</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ΤΡΙΒΗΣ</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ΣΕ</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ΚΑΠΟΙΟ</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ΣΗΜΕΙΟ</a:t>
            </a:r>
            <a:r>
              <a:rPr sz="1550" spc="65" dirty="0">
                <a:latin typeface="Arial Black" panose="020B0A04020102020204"/>
                <a:cs typeface="Arial Black" panose="020B0A04020102020204"/>
              </a:rPr>
              <a:t> </a:t>
            </a:r>
            <a:r>
              <a:rPr sz="1550" spc="-25" dirty="0">
                <a:latin typeface="Arial Black" panose="020B0A04020102020204"/>
                <a:cs typeface="Arial Black" panose="020B0A04020102020204"/>
              </a:rPr>
              <a:t>ΤΗΣ </a:t>
            </a:r>
            <a:r>
              <a:rPr sz="1550" spc="-10" dirty="0">
                <a:latin typeface="Arial Black" panose="020B0A04020102020204"/>
                <a:cs typeface="Arial Black" panose="020B0A04020102020204"/>
              </a:rPr>
              <a:t>ΜΗΧΑΝΗΣ.</a:t>
            </a:r>
            <a:endParaRPr sz="1550">
              <a:latin typeface="Arial Black" panose="020B0A04020102020204"/>
              <a:cs typeface="Arial Black" panose="020B0A04020102020204"/>
            </a:endParaRPr>
          </a:p>
          <a:p>
            <a:pPr marL="415290" indent="-402590">
              <a:lnSpc>
                <a:spcPct val="100000"/>
              </a:lnSpc>
              <a:spcBef>
                <a:spcPts val="350"/>
              </a:spcBef>
              <a:buClr>
                <a:srgbClr val="FF0000"/>
              </a:buClr>
              <a:buAutoNum type="arabicPeriod"/>
              <a:tabLst>
                <a:tab pos="414655" algn="l"/>
                <a:tab pos="415290" algn="l"/>
              </a:tabLst>
            </a:pPr>
            <a:r>
              <a:rPr sz="1550" dirty="0">
                <a:latin typeface="Arial Black" panose="020B0A04020102020204"/>
                <a:cs typeface="Arial Black" panose="020B0A04020102020204"/>
              </a:rPr>
              <a:t>ΘΡΑΥΣΗ</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ΤΗΛΕΣΚΟΠΙΚΟΥ</a:t>
            </a:r>
            <a:r>
              <a:rPr sz="1550" spc="95" dirty="0">
                <a:latin typeface="Arial Black" panose="020B0A04020102020204"/>
                <a:cs typeface="Arial Black" panose="020B0A04020102020204"/>
              </a:rPr>
              <a:t> </a:t>
            </a:r>
            <a:r>
              <a:rPr sz="1550">
                <a:latin typeface="Arial Black" panose="020B0A04020102020204"/>
                <a:cs typeface="Arial Black" panose="020B0A04020102020204"/>
              </a:rPr>
              <a:t>ΑΓΩΓΟΥ</a:t>
            </a:r>
            <a:r>
              <a:rPr sz="1550" spc="75">
                <a:latin typeface="Arial Black" panose="020B0A04020102020204"/>
                <a:cs typeface="Arial Black" panose="020B0A04020102020204"/>
              </a:rPr>
              <a:t> </a:t>
            </a:r>
            <a:r>
              <a:rPr sz="1550" smtClean="0">
                <a:latin typeface="Arial Black" panose="020B0A04020102020204"/>
                <a:cs typeface="Arial Black" panose="020B0A04020102020204"/>
              </a:rPr>
              <a:t>ΨΥΞ</a:t>
            </a:r>
            <a:r>
              <a:rPr lang="el-GR" sz="1550" dirty="0" smtClean="0">
                <a:latin typeface="Arial Black" panose="020B0A04020102020204"/>
                <a:cs typeface="Arial Black" panose="020B0A04020102020204"/>
              </a:rPr>
              <a:t>Η</a:t>
            </a:r>
            <a:r>
              <a:rPr sz="1550" smtClean="0">
                <a:latin typeface="Arial Black" panose="020B0A04020102020204"/>
                <a:cs typeface="Arial Black" panose="020B0A04020102020204"/>
              </a:rPr>
              <a:t>Σ</a:t>
            </a:r>
            <a:r>
              <a:rPr sz="1550" spc="70" smtClean="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75" dirty="0">
                <a:latin typeface="Arial Black" panose="020B0A04020102020204"/>
                <a:cs typeface="Arial Black" panose="020B0A04020102020204"/>
              </a:rPr>
              <a:t> </a:t>
            </a:r>
            <a:r>
              <a:rPr sz="1550" spc="-10" dirty="0">
                <a:latin typeface="Arial Black" panose="020B0A04020102020204"/>
                <a:cs typeface="Arial Black" panose="020B0A04020102020204"/>
              </a:rPr>
              <a:t>ΕΜΒΟΛΟΥ.</a:t>
            </a:r>
            <a:endParaRPr sz="1550">
              <a:latin typeface="Arial Black" panose="020B0A04020102020204"/>
              <a:cs typeface="Arial Black" panose="020B0A04020102020204"/>
            </a:endParaRPr>
          </a:p>
          <a:p>
            <a:pPr marL="415290" indent="-402590">
              <a:lnSpc>
                <a:spcPct val="100000"/>
              </a:lnSpc>
              <a:spcBef>
                <a:spcPts val="350"/>
              </a:spcBef>
              <a:buClr>
                <a:srgbClr val="FF0000"/>
              </a:buClr>
              <a:buAutoNum type="arabicPeriod"/>
              <a:tabLst>
                <a:tab pos="414655" algn="l"/>
                <a:tab pos="415290" algn="l"/>
              </a:tabLst>
            </a:pPr>
            <a:r>
              <a:rPr sz="1550" dirty="0">
                <a:latin typeface="Arial Black" panose="020B0A04020102020204"/>
                <a:cs typeface="Arial Black" panose="020B0A04020102020204"/>
              </a:rPr>
              <a:t>ΠΡΟΒΛΗΜΑ</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ΣΤΟ</a:t>
            </a:r>
            <a:r>
              <a:rPr sz="1550" spc="70" dirty="0">
                <a:latin typeface="Arial Black" panose="020B0A04020102020204"/>
                <a:cs typeface="Arial Black" panose="020B0A04020102020204"/>
              </a:rPr>
              <a:t> </a:t>
            </a:r>
            <a:r>
              <a:rPr sz="1550">
                <a:latin typeface="Arial Black" panose="020B0A04020102020204"/>
                <a:cs typeface="Arial Black" panose="020B0A04020102020204"/>
              </a:rPr>
              <a:t>ΣΥΣΤΗΜΑ</a:t>
            </a:r>
            <a:r>
              <a:rPr sz="1550" spc="65">
                <a:latin typeface="Arial Black" panose="020B0A04020102020204"/>
                <a:cs typeface="Arial Black" panose="020B0A04020102020204"/>
              </a:rPr>
              <a:t> </a:t>
            </a:r>
            <a:r>
              <a:rPr sz="1550" smtClean="0">
                <a:latin typeface="Arial Black" panose="020B0A04020102020204"/>
                <a:cs typeface="Arial Black" panose="020B0A04020102020204"/>
              </a:rPr>
              <a:t>ΨΥΞ</a:t>
            </a:r>
            <a:r>
              <a:rPr lang="el-GR" sz="1550" dirty="0" smtClean="0">
                <a:latin typeface="Arial Black" panose="020B0A04020102020204"/>
                <a:cs typeface="Arial Black" panose="020B0A04020102020204"/>
              </a:rPr>
              <a:t>Η</a:t>
            </a:r>
            <a:r>
              <a:rPr sz="1550" smtClean="0">
                <a:latin typeface="Arial Black" panose="020B0A04020102020204"/>
                <a:cs typeface="Arial Black" panose="020B0A04020102020204"/>
              </a:rPr>
              <a:t>Σ</a:t>
            </a:r>
            <a:r>
              <a:rPr sz="1550" spc="60" smtClean="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85" dirty="0">
                <a:latin typeface="Arial Black" panose="020B0A04020102020204"/>
                <a:cs typeface="Arial Black" panose="020B0A04020102020204"/>
              </a:rPr>
              <a:t> </a:t>
            </a:r>
            <a:r>
              <a:rPr sz="1550" spc="-10" dirty="0">
                <a:latin typeface="Arial Black" panose="020B0A04020102020204"/>
                <a:cs typeface="Arial Black" panose="020B0A04020102020204"/>
              </a:rPr>
              <a:t>ΛΙΠΑΝΤΙΚΟΥ.</a:t>
            </a:r>
            <a:endParaRPr sz="1550">
              <a:latin typeface="Arial Black" panose="020B0A04020102020204"/>
              <a:cs typeface="Arial Black" panose="020B0A04020102020204"/>
            </a:endParaRPr>
          </a:p>
          <a:p>
            <a:pPr marL="415290" marR="1708150" indent="-402590">
              <a:lnSpc>
                <a:spcPct val="102000"/>
              </a:lnSpc>
              <a:spcBef>
                <a:spcPts val="310"/>
              </a:spcBef>
              <a:buClr>
                <a:srgbClr val="FF0000"/>
              </a:buClr>
              <a:buAutoNum type="arabicPeriod"/>
              <a:tabLst>
                <a:tab pos="414655" algn="l"/>
                <a:tab pos="415290" algn="l"/>
              </a:tabLst>
            </a:pPr>
            <a:r>
              <a:rPr sz="1550" dirty="0">
                <a:latin typeface="Arial Black" panose="020B0A04020102020204"/>
                <a:cs typeface="Arial Black" panose="020B0A04020102020204"/>
              </a:rPr>
              <a:t>ΚΑΚΗ</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ΛΕΙΤΟΥΡΓΙΑ</a:t>
            </a:r>
            <a:r>
              <a:rPr sz="1550" spc="90" dirty="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75" dirty="0">
                <a:latin typeface="Arial Black" panose="020B0A04020102020204"/>
                <a:cs typeface="Arial Black" panose="020B0A04020102020204"/>
              </a:rPr>
              <a:t> </a:t>
            </a:r>
            <a:r>
              <a:rPr sz="1550">
                <a:latin typeface="Arial Black" panose="020B0A04020102020204"/>
                <a:cs typeface="Arial Black" panose="020B0A04020102020204"/>
              </a:rPr>
              <a:t>ΣΥΣΤΗΜΑΤΟΣ</a:t>
            </a:r>
            <a:r>
              <a:rPr sz="1550" spc="80">
                <a:latin typeface="Arial Black" panose="020B0A04020102020204"/>
                <a:cs typeface="Arial Black" panose="020B0A04020102020204"/>
              </a:rPr>
              <a:t> </a:t>
            </a:r>
            <a:r>
              <a:rPr sz="1550" smtClean="0">
                <a:latin typeface="Arial Black" panose="020B0A04020102020204"/>
                <a:cs typeface="Arial Black" panose="020B0A04020102020204"/>
              </a:rPr>
              <a:t>ΡΥΘΜΙΣ</a:t>
            </a:r>
            <a:r>
              <a:rPr lang="el-GR" sz="1550" dirty="0" smtClean="0">
                <a:latin typeface="Arial Black" panose="020B0A04020102020204"/>
                <a:cs typeface="Arial Black" panose="020B0A04020102020204"/>
              </a:rPr>
              <a:t>Η</a:t>
            </a:r>
            <a:r>
              <a:rPr sz="1550" smtClean="0">
                <a:latin typeface="Arial Black" panose="020B0A04020102020204"/>
                <a:cs typeface="Arial Black" panose="020B0A04020102020204"/>
              </a:rPr>
              <a:t>Σ</a:t>
            </a:r>
            <a:r>
              <a:rPr sz="1550" spc="85" smtClean="0">
                <a:latin typeface="Arial Black" panose="020B0A04020102020204"/>
                <a:cs typeface="Arial Black" panose="020B0A04020102020204"/>
              </a:rPr>
              <a:t> </a:t>
            </a:r>
            <a:r>
              <a:rPr sz="1550" spc="-25" dirty="0">
                <a:latin typeface="Arial Black" panose="020B0A04020102020204"/>
                <a:cs typeface="Arial Black" panose="020B0A04020102020204"/>
              </a:rPr>
              <a:t>ΤΗΣ </a:t>
            </a:r>
            <a:r>
              <a:rPr sz="1550" dirty="0">
                <a:latin typeface="Arial Black" panose="020B0A04020102020204"/>
                <a:cs typeface="Arial Black" panose="020B0A04020102020204"/>
              </a:rPr>
              <a:t>ΘΕΡΜΟΚΡΑΣΙΑΣ</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80" dirty="0">
                <a:latin typeface="Arial Black" panose="020B0A04020102020204"/>
                <a:cs typeface="Arial Black" panose="020B0A04020102020204"/>
              </a:rPr>
              <a:t> </a:t>
            </a:r>
            <a:r>
              <a:rPr sz="1550" spc="-10" dirty="0">
                <a:latin typeface="Arial Black" panose="020B0A04020102020204"/>
                <a:cs typeface="Arial Black" panose="020B0A04020102020204"/>
              </a:rPr>
              <a:t>ΛΙΠΑΝΤΙΚΟΥ.</a:t>
            </a:r>
            <a:endParaRPr sz="1550">
              <a:latin typeface="Arial Black" panose="020B0A04020102020204"/>
              <a:cs typeface="Arial Black" panose="020B0A04020102020204"/>
            </a:endParaRPr>
          </a:p>
        </p:txBody>
      </p:sp>
      <p:sp>
        <p:nvSpPr>
          <p:cNvPr id="7" name="object 7"/>
          <p:cNvSpPr/>
          <p:nvPr/>
        </p:nvSpPr>
        <p:spPr>
          <a:xfrm>
            <a:off x="357158" y="0"/>
            <a:ext cx="8501092"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8" name="object 8"/>
          <p:cNvSpPr txBox="1">
            <a:spLocks noGrp="1"/>
          </p:cNvSpPr>
          <p:nvPr>
            <p:ph type="title"/>
          </p:nvPr>
        </p:nvSpPr>
        <p:spPr>
          <a:xfrm>
            <a:off x="428596" y="142852"/>
            <a:ext cx="8333134"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FF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4.9.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a:t>
            </a:r>
            <a:r>
              <a:rPr lang="el-GR" sz="2050" u="none" spc="-10" dirty="0" smtClean="0">
                <a:solidFill>
                  <a:srgbClr val="FF0000"/>
                </a:solidFill>
                <a:uFill>
                  <a:solidFill>
                    <a:srgbClr val="000000"/>
                  </a:solidFill>
                </a:uFill>
                <a:latin typeface="Arial Black" panose="020B0A04020102020204" pitchFamily="34" charset="0"/>
              </a:rPr>
              <a:t>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 </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42844" y="0"/>
            <a:ext cx="8643938" cy="1000108"/>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3" name="object 3"/>
          <p:cNvSpPr txBox="1">
            <a:spLocks noGrp="1"/>
          </p:cNvSpPr>
          <p:nvPr>
            <p:ph type="title"/>
          </p:nvPr>
        </p:nvSpPr>
        <p:spPr>
          <a:xfrm>
            <a:off x="428596" y="285728"/>
            <a:ext cx="8333134"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r>
              <a:rPr lang="el-GR" sz="2050" u="none" spc="-10" dirty="0" smtClean="0">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ΛΙΠΑΝΣ</a:t>
            </a:r>
            <a:r>
              <a:rPr lang="el-GR" sz="2050" u="none" spc="-10" dirty="0" smtClean="0">
                <a:solidFill>
                  <a:srgbClr val="FF0000"/>
                </a:solidFill>
                <a:uFill>
                  <a:solidFill>
                    <a:srgbClr val="000000"/>
                  </a:solidFill>
                </a:uFill>
                <a:latin typeface="Arial Black" panose="020B0A04020102020204" pitchFamily="34" charset="0"/>
              </a:rPr>
              <a:t>Η</a:t>
            </a:r>
            <a:r>
              <a:rPr sz="2050" u="none" spc="-10" smtClean="0">
                <a:solidFill>
                  <a:srgbClr val="FF0000"/>
                </a:solidFill>
                <a:uFill>
                  <a:solidFill>
                    <a:srgbClr val="000000"/>
                  </a:solidFill>
                </a:uFill>
                <a:latin typeface="Arial Black" panose="020B0A04020102020204" pitchFamily="34" charset="0"/>
              </a:rPr>
              <a:t>Σ</a:t>
            </a:r>
            <a:r>
              <a:rPr sz="2050" u="none" spc="-65" smtClean="0">
                <a:solidFill>
                  <a:srgbClr val="FF0000"/>
                </a:solidFill>
                <a:uFill>
                  <a:solidFill>
                    <a:srgbClr val="000000"/>
                  </a:solidFill>
                </a:uFill>
                <a:latin typeface="Arial Black" panose="020B0A04020102020204" pitchFamily="34" charset="0"/>
              </a:rPr>
              <a:t> </a:t>
            </a:r>
            <a:br>
              <a:rPr lang="el-GR" sz="2050" u="none" spc="-65" dirty="0" smtClean="0">
                <a:solidFill>
                  <a:srgbClr val="FF0000"/>
                </a:solidFill>
                <a:uFill>
                  <a:solidFill>
                    <a:srgbClr val="000000"/>
                  </a:solidFill>
                </a:uFill>
                <a:latin typeface="Arial Black" panose="020B0A04020102020204" pitchFamily="34" charset="0"/>
              </a:rPr>
            </a:br>
            <a:r>
              <a:rPr lang="el-GR" sz="2050" u="none" spc="-65" dirty="0" smtClean="0">
                <a:solidFill>
                  <a:srgbClr val="FF0000"/>
                </a:solidFill>
                <a:uFill>
                  <a:solidFill>
                    <a:srgbClr val="000000"/>
                  </a:solidFill>
                </a:uFill>
                <a:latin typeface="Arial Black" panose="020B0A04020102020204" pitchFamily="34" charset="0"/>
              </a:rPr>
              <a:t>                                                  </a:t>
            </a:r>
            <a:r>
              <a:rPr sz="2050" u="none" smtClean="0">
                <a:solidFill>
                  <a:srgbClr val="FF0000"/>
                </a:solidFill>
                <a:uFill>
                  <a:solidFill>
                    <a:srgbClr val="000000"/>
                  </a:solidFill>
                </a:uFill>
                <a:latin typeface="Arial Black" panose="020B0A04020102020204" pitchFamily="34" charset="0"/>
              </a:rPr>
              <a:t>ΤΗΣ</a:t>
            </a:r>
            <a:r>
              <a:rPr sz="2050" u="none" spc="-60" smtClean="0">
                <a:solidFill>
                  <a:srgbClr val="FF0000"/>
                </a:solidFill>
                <a:uFill>
                  <a:solidFill>
                    <a:srgbClr val="000000"/>
                  </a:solidFill>
                </a:uFill>
                <a:latin typeface="Arial Black" panose="020B0A04020102020204" pitchFamily="34" charset="0"/>
              </a:rPr>
              <a:t> </a:t>
            </a:r>
            <a:r>
              <a:rPr sz="2050" u="none" spc="-10" dirty="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pic>
        <p:nvPicPr>
          <p:cNvPr id="4" name="object 4"/>
          <p:cNvPicPr/>
          <p:nvPr/>
        </p:nvPicPr>
        <p:blipFill>
          <a:blip r:embed="rId1" cstate="print"/>
          <a:stretch>
            <a:fillRect/>
          </a:stretch>
        </p:blipFill>
        <p:spPr>
          <a:xfrm>
            <a:off x="650878" y="3716020"/>
            <a:ext cx="7799541" cy="2736850"/>
          </a:xfrm>
          <a:prstGeom prst="rect">
            <a:avLst/>
          </a:prstGeom>
        </p:spPr>
      </p:pic>
      <p:pic>
        <p:nvPicPr>
          <p:cNvPr id="5" name="object 5"/>
          <p:cNvPicPr/>
          <p:nvPr/>
        </p:nvPicPr>
        <p:blipFill>
          <a:blip r:embed="rId2" cstate="print"/>
          <a:stretch>
            <a:fillRect/>
          </a:stretch>
        </p:blipFill>
        <p:spPr>
          <a:xfrm>
            <a:off x="612140" y="1123950"/>
            <a:ext cx="8050530" cy="2520950"/>
          </a:xfrm>
          <a:prstGeom prst="rect">
            <a:avLst/>
          </a:prstGeom>
        </p:spPr>
      </p:pic>
    </p:spTree>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3" name="object 3"/>
          <p:cNvSpPr txBox="1">
            <a:spLocks noGrp="1"/>
          </p:cNvSpPr>
          <p:nvPr>
            <p:ph type="title"/>
          </p:nvPr>
        </p:nvSpPr>
        <p:spPr>
          <a:xfrm>
            <a:off x="357158" y="285728"/>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a:t>
            </a:r>
            <a:r>
              <a:rPr lang="el-GR" sz="2050" u="none" spc="-10" dirty="0" smtClean="0">
                <a:solidFill>
                  <a:srgbClr val="FF0000"/>
                </a:solidFill>
                <a:uFill>
                  <a:solidFill>
                    <a:srgbClr val="000000"/>
                  </a:solidFill>
                </a:uFill>
                <a:latin typeface="Arial Black" panose="020B0A04020102020204" pitchFamily="34" charset="0"/>
              </a:rPr>
              <a:t>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pic>
        <p:nvPicPr>
          <p:cNvPr id="4" name="object 4"/>
          <p:cNvPicPr/>
          <p:nvPr/>
        </p:nvPicPr>
        <p:blipFill>
          <a:blip r:embed="rId1" cstate="print"/>
          <a:stretch>
            <a:fillRect/>
          </a:stretch>
        </p:blipFill>
        <p:spPr>
          <a:xfrm>
            <a:off x="4860290" y="1197610"/>
            <a:ext cx="3898900" cy="5255260"/>
          </a:xfrm>
          <a:prstGeom prst="rect">
            <a:avLst/>
          </a:prstGeom>
        </p:spPr>
      </p:pic>
      <p:pic>
        <p:nvPicPr>
          <p:cNvPr id="5" name="object 5"/>
          <p:cNvPicPr/>
          <p:nvPr/>
        </p:nvPicPr>
        <p:blipFill>
          <a:blip r:embed="rId2" cstate="print"/>
          <a:stretch>
            <a:fillRect/>
          </a:stretch>
        </p:blipFill>
        <p:spPr>
          <a:xfrm>
            <a:off x="314959" y="1197610"/>
            <a:ext cx="4257040" cy="5255260"/>
          </a:xfrm>
          <a:prstGeom prst="rect">
            <a:avLst/>
          </a:prstGeom>
        </p:spPr>
      </p:pic>
    </p:spTree>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2019300"/>
            <a:ext cx="8160384" cy="2814320"/>
          </a:xfrm>
          <a:prstGeom prst="rect">
            <a:avLst/>
          </a:prstGeom>
        </p:spPr>
        <p:txBody>
          <a:bodyPr vert="horz" wrap="square" lIns="0" tIns="58419" rIns="0" bIns="0" rtlCol="0">
            <a:spAutoFit/>
          </a:bodyPr>
          <a:lstStyle/>
          <a:p>
            <a:pPr marL="469900" indent="-457200">
              <a:lnSpc>
                <a:spcPct val="100000"/>
              </a:lnSpc>
              <a:spcBef>
                <a:spcPts val="460"/>
              </a:spcBef>
              <a:buClr>
                <a:srgbClr val="FF0000"/>
              </a:buClr>
              <a:buAutoNum type="arabicPeriod" startAt="6"/>
              <a:tabLst>
                <a:tab pos="469265" algn="l"/>
                <a:tab pos="469900" algn="l"/>
              </a:tabLst>
            </a:pPr>
            <a:r>
              <a:rPr sz="1800" dirty="0">
                <a:latin typeface="Arial Black" panose="020B0A04020102020204"/>
                <a:cs typeface="Arial Black" panose="020B0A04020102020204"/>
              </a:rPr>
              <a:t>ΚΑΚΗ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ΣΤΕΓΑΝΟΤΗΤΑ 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ΕΛΑΤΗΡΙΩΝ 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ΕΜΒΟΛΟΥ.</a:t>
            </a:r>
            <a:endParaRPr sz="1800">
              <a:latin typeface="Arial Black" panose="020B0A04020102020204"/>
              <a:cs typeface="Arial Black" panose="020B0A04020102020204"/>
            </a:endParaRPr>
          </a:p>
          <a:p>
            <a:pPr marL="469900" marR="5080"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ΥΨΗΛΟ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ΠΟΣΟΣΤΟ ΙΖΗΜΑΤΟΣ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ΦΙΛΤΡΑ 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ΣΤΗ </a:t>
            </a:r>
            <a:r>
              <a:rPr sz="1800" spc="-10" dirty="0">
                <a:latin typeface="Arial Black" panose="020B0A04020102020204"/>
                <a:cs typeface="Arial Black" panose="020B0A04020102020204"/>
              </a:rPr>
              <a:t>ΛΕΚΑΝΗ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ΣΤΡΟΦΑΛΟΘΑΛΑΜΟΥ.</a:t>
            </a:r>
            <a:endParaRPr sz="1800">
              <a:latin typeface="Arial Black" panose="020B0A04020102020204"/>
              <a:cs typeface="Arial Black" panose="020B0A04020102020204"/>
            </a:endParaRPr>
          </a:p>
          <a:p>
            <a:pPr marL="469900" marR="241300"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ΑΝΕΠΑΡΚΗΣ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ΚΥΚΛΟΦΟΡΙΑ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ΛΑΔΙΟΥ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(ΑΝΤΛΙΑΣ,</a:t>
            </a:r>
            <a:r>
              <a:rPr sz="1800" spc="-10" dirty="0">
                <a:latin typeface="Arial Black" panose="020B0A04020102020204"/>
                <a:cs typeface="Arial Black" panose="020B0A04020102020204"/>
              </a:rPr>
              <a:t> ΦΡΑΓΜΕΝΑ </a:t>
            </a:r>
            <a:r>
              <a:rPr sz="1800" dirty="0">
                <a:latin typeface="Arial Black" panose="020B0A04020102020204"/>
                <a:cs typeface="Arial Black" panose="020B0A04020102020204"/>
              </a:rPr>
              <a:t>ΦΙΛΤΡΑ,</a:t>
            </a:r>
            <a:r>
              <a:rPr sz="1800" spc="-15" dirty="0">
                <a:latin typeface="Arial Black" panose="020B0A04020102020204"/>
                <a:cs typeface="Arial Black" panose="020B0A04020102020204"/>
              </a:rPr>
              <a:t> </a:t>
            </a:r>
            <a:r>
              <a:rPr sz="1800" spc="-20" dirty="0">
                <a:latin typeface="Arial Black" panose="020B0A04020102020204"/>
                <a:cs typeface="Arial Black" panose="020B0A04020102020204"/>
              </a:rPr>
              <a:t>ΚΛΠ)</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ΠΑΡΑΤΕΤΑΜΕΝΗ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ΥΠΕΡΦΟΡΤΙΣΗ ΤΗΣ</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ΜΗΧΑΝΗΣ.</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ΑΝΕΠΑΡΚΗΣ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ΨΥΞΗ </a:t>
            </a:r>
            <a:r>
              <a:rPr sz="1800" spc="-10" dirty="0">
                <a:latin typeface="Arial Black" panose="020B0A04020102020204"/>
                <a:cs typeface="Arial Black" panose="020B0A04020102020204"/>
              </a:rPr>
              <a:t>ΧΙΤΩΝΙΩΝ.</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ΛΑΝΘΑΣΜΕΝΟ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ΙΞΩΔΕΣ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ΚΑΚΟΣ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ΧΡΟΝΙΣΜΟΣ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ΕΓΧΥΣΕΩΣ.</a:t>
            </a:r>
            <a:endParaRPr sz="1800">
              <a:latin typeface="Arial Black" panose="020B0A04020102020204"/>
              <a:cs typeface="Arial Black" panose="020B0A04020102020204"/>
            </a:endParaRPr>
          </a:p>
        </p:txBody>
      </p:sp>
      <p:sp>
        <p:nvSpPr>
          <p:cNvPr id="4" name="object 4"/>
          <p:cNvSpPr/>
          <p:nvPr/>
        </p:nvSpPr>
        <p:spPr>
          <a:xfrm>
            <a:off x="285720" y="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357158" y="214290"/>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a:t>
            </a:r>
            <a:r>
              <a:rPr lang="el-GR" sz="2050" u="none" spc="-10" dirty="0" smtClean="0">
                <a:solidFill>
                  <a:srgbClr val="FF0000"/>
                </a:solidFill>
                <a:uFill>
                  <a:solidFill>
                    <a:srgbClr val="000000"/>
                  </a:solidFill>
                </a:uFill>
                <a:latin typeface="Arial Black" panose="020B0A04020102020204" pitchFamily="34" charset="0"/>
              </a:rPr>
              <a:t>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059571"/>
            <a:ext cx="8406130" cy="5102860"/>
          </a:xfrm>
          <a:prstGeom prst="rect">
            <a:avLst/>
          </a:prstGeom>
        </p:spPr>
        <p:txBody>
          <a:bodyPr vert="horz" wrap="square" lIns="0" tIns="56515" rIns="0" bIns="0" rtlCol="0">
            <a:spAutoFit/>
          </a:bodyPr>
          <a:lstStyle/>
          <a:p>
            <a:pPr marR="133350" algn="ctr">
              <a:lnSpc>
                <a:spcPct val="100000"/>
              </a:lnSpc>
              <a:spcBef>
                <a:spcPts val="445"/>
              </a:spcBef>
              <a:tabLst>
                <a:tab pos="565785" algn="l"/>
              </a:tabLst>
            </a:pPr>
            <a:r>
              <a:rPr sz="1850" spc="-25" dirty="0">
                <a:solidFill>
                  <a:srgbClr val="FF0000"/>
                </a:solidFill>
                <a:latin typeface="Arial Black" panose="020B0A04020102020204"/>
                <a:cs typeface="Arial Black" panose="020B0A04020102020204"/>
              </a:rPr>
              <a:t>4)</a:t>
            </a:r>
            <a:r>
              <a:rPr sz="1850" dirty="0">
                <a:solidFill>
                  <a:srgbClr val="FF0000"/>
                </a:solid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ΑΝΑΜΕΙΞΗ</a:t>
            </a:r>
            <a:r>
              <a:rPr sz="1850" u="heavy" spc="-80"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ΤΟΥ</a:t>
            </a:r>
            <a:r>
              <a:rPr sz="1850" u="heavy" spc="-75"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ΛΙΠΑΝΤΙΚΟΥ</a:t>
            </a:r>
            <a:r>
              <a:rPr sz="1850" u="heavy" spc="-75"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ΜΕ</a:t>
            </a:r>
            <a:r>
              <a:rPr sz="1850" u="heavy" spc="-85" dirty="0">
                <a:uFill>
                  <a:solidFill>
                    <a:srgbClr val="000000"/>
                  </a:solidFill>
                </a:uFill>
                <a:latin typeface="Arial Black" panose="020B0A04020102020204"/>
                <a:cs typeface="Arial Black" panose="020B0A04020102020204"/>
              </a:rPr>
              <a:t> </a:t>
            </a:r>
            <a:r>
              <a:rPr sz="1850" u="heavy" spc="-10" dirty="0">
                <a:uFill>
                  <a:solidFill>
                    <a:srgbClr val="000000"/>
                  </a:solidFill>
                </a:uFill>
                <a:latin typeface="Arial Black" panose="020B0A04020102020204"/>
                <a:cs typeface="Arial Black" panose="020B0A04020102020204"/>
              </a:rPr>
              <a:t>ΝΕΡΟ.</a:t>
            </a:r>
            <a:endParaRPr sz="1850">
              <a:latin typeface="Arial Black" panose="020B0A04020102020204"/>
              <a:cs typeface="Arial Black" panose="020B0A04020102020204"/>
            </a:endParaRPr>
          </a:p>
          <a:p>
            <a:pPr marL="362585" algn="just">
              <a:lnSpc>
                <a:spcPct val="100000"/>
              </a:lnSpc>
              <a:spcBef>
                <a:spcPts val="330"/>
              </a:spcBef>
            </a:pPr>
            <a:r>
              <a:rPr sz="1650" dirty="0">
                <a:latin typeface="Arial Black" panose="020B0A04020102020204"/>
                <a:cs typeface="Arial Black" panose="020B0A04020102020204"/>
              </a:rPr>
              <a:t>ΑΝΑΜΕΙΞΗ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ΛΙΠΑΝΤΙΚΟΥ</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30" dirty="0">
                <a:latin typeface="Arial Black" panose="020B0A04020102020204"/>
                <a:cs typeface="Arial Black" panose="020B0A04020102020204"/>
              </a:rPr>
              <a:t> </a:t>
            </a:r>
            <a:r>
              <a:rPr sz="1650">
                <a:latin typeface="Arial Black" panose="020B0A04020102020204"/>
                <a:cs typeface="Arial Black" panose="020B0A04020102020204"/>
              </a:rPr>
              <a:t>ΝΕΡΟ</a:t>
            </a:r>
            <a:r>
              <a:rPr sz="1650" spc="-30">
                <a:latin typeface="Arial Black" panose="020B0A04020102020204"/>
                <a:cs typeface="Arial Black" panose="020B0A04020102020204"/>
              </a:rPr>
              <a:t> </a:t>
            </a:r>
            <a:r>
              <a:rPr lang="el-GR" sz="1650" spc="-10" dirty="0" smtClean="0">
                <a:latin typeface="Arial Black" panose="020B0A04020102020204"/>
                <a:cs typeface="Arial Black" panose="020B0A04020102020204"/>
              </a:rPr>
              <a:t>ΜΠΟΡΕΙ ΝΑ ΣΥΜΒΕΙ</a:t>
            </a:r>
            <a:r>
              <a:rPr lang="en-US" sz="1650" spc="-10" dirty="0" smtClean="0">
                <a:latin typeface="Arial Black" panose="020B0A04020102020204"/>
                <a:cs typeface="Arial Black" panose="020B0A04020102020204"/>
              </a:rPr>
              <a:t>:</a:t>
            </a:r>
            <a:endParaRPr sz="1650">
              <a:latin typeface="Arial Black" panose="020B0A04020102020204"/>
              <a:cs typeface="Arial Black" panose="020B0A04020102020204"/>
            </a:endParaRPr>
          </a:p>
          <a:p>
            <a:pPr>
              <a:lnSpc>
                <a:spcPct val="100000"/>
              </a:lnSpc>
              <a:spcBef>
                <a:spcPts val="50"/>
              </a:spcBef>
            </a:pPr>
            <a:endParaRPr sz="2100">
              <a:latin typeface="Arial Black" panose="020B0A04020102020204"/>
              <a:cs typeface="Arial Black" panose="020B0A04020102020204"/>
            </a:endParaRPr>
          </a:p>
          <a:p>
            <a:pPr marL="432435" algn="just">
              <a:lnSpc>
                <a:spcPct val="100000"/>
              </a:lnSpc>
            </a:pPr>
            <a:r>
              <a:rPr sz="1650" dirty="0">
                <a:solidFill>
                  <a:srgbClr val="FF0000"/>
                </a:solidFill>
                <a:latin typeface="Arial Black" panose="020B0A04020102020204"/>
                <a:cs typeface="Arial Black" panose="020B0A04020102020204"/>
              </a:rPr>
              <a:t>Α.</a:t>
            </a:r>
            <a:r>
              <a:rPr sz="1650" spc="-15"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10" dirty="0">
                <a:latin typeface="Arial Black" panose="020B0A04020102020204"/>
                <a:cs typeface="Arial Black" panose="020B0A04020102020204"/>
              </a:rPr>
              <a:t> ΨΥΓΕΙΟ</a:t>
            </a:r>
            <a:endParaRPr sz="1650">
              <a:latin typeface="Arial Black" panose="020B0A04020102020204"/>
              <a:cs typeface="Arial Black" panose="020B0A04020102020204"/>
            </a:endParaRPr>
          </a:p>
          <a:p>
            <a:pPr marL="432435" marR="143510" indent="139700" algn="just">
              <a:lnSpc>
                <a:spcPct val="100000"/>
              </a:lnSpc>
              <a:spcBef>
                <a:spcPts val="330"/>
              </a:spcBef>
            </a:pPr>
            <a:r>
              <a:rPr sz="1650" dirty="0">
                <a:latin typeface="Arial Black" panose="020B0A04020102020204"/>
                <a:cs typeface="Arial Black" panose="020B0A04020102020204"/>
              </a:rPr>
              <a:t>ΕΑΝ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ΥΠΑΡΧΕΙ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ΔΙΑΡΡΟΗ</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ΚΑΤΑ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ΛΕΙΤΟΥΡΓΙΑ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35" dirty="0">
                <a:latin typeface="Arial Black" panose="020B0A04020102020204"/>
                <a:cs typeface="Arial Black" panose="020B0A04020102020204"/>
              </a:rPr>
              <a:t> </a:t>
            </a:r>
            <a:r>
              <a:rPr sz="1650">
                <a:latin typeface="Arial Black" panose="020B0A04020102020204"/>
                <a:cs typeface="Arial Black" panose="020B0A04020102020204"/>
              </a:rPr>
              <a:t>ΜΗΧΑΝΗΣ</a:t>
            </a:r>
            <a:r>
              <a:rPr sz="1650" spc="-30">
                <a:latin typeface="Arial Black" panose="020B0A04020102020204"/>
                <a:cs typeface="Arial Black" panose="020B0A04020102020204"/>
              </a:rPr>
              <a:t> </a:t>
            </a:r>
            <a:r>
              <a:rPr sz="1650" spc="-25" smtClean="0">
                <a:latin typeface="Arial Black" panose="020B0A04020102020204"/>
                <a:cs typeface="Arial Black" panose="020B0A04020102020204"/>
              </a:rPr>
              <a:t>ΤΟ</a:t>
            </a:r>
            <a:r>
              <a:rPr sz="1650" smtClean="0">
                <a:latin typeface="Arial Black" panose="020B0A04020102020204"/>
                <a:cs typeface="Arial Black" panose="020B0A04020102020204"/>
              </a:rPr>
              <a:t>ΤΕ</a:t>
            </a:r>
            <a:r>
              <a:rPr sz="1650" spc="-25" smtClean="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ΛΑΔΙ</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ΦΕΥΓΕΙ</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ΠΡΟΣ</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ΠΛΕΥΡΑ</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ΝΕΡΟΥ</a:t>
            </a:r>
            <a:r>
              <a:rPr sz="1650" spc="-25" dirty="0">
                <a:latin typeface="Arial Black" panose="020B0A04020102020204"/>
                <a:cs typeface="Arial Black" panose="020B0A04020102020204"/>
              </a:rPr>
              <a:t> </a:t>
            </a:r>
            <a:r>
              <a:rPr sz="1650">
                <a:latin typeface="Arial Black" panose="020B0A04020102020204"/>
                <a:cs typeface="Arial Black" panose="020B0A04020102020204"/>
              </a:rPr>
              <a:t>ΛΟΓΩ</a:t>
            </a:r>
            <a:r>
              <a:rPr sz="1650" spc="-20">
                <a:latin typeface="Arial Black" panose="020B0A04020102020204"/>
                <a:cs typeface="Arial Black" panose="020B0A04020102020204"/>
              </a:rPr>
              <a:t> </a:t>
            </a:r>
            <a:r>
              <a:rPr sz="1650" spc="-10" smtClean="0">
                <a:latin typeface="Arial Black" panose="020B0A04020102020204"/>
                <a:cs typeface="Arial Black" panose="020B0A04020102020204"/>
              </a:rPr>
              <a:t>ΥΨΗΛΟ</a:t>
            </a:r>
            <a:r>
              <a:rPr sz="1650" smtClean="0">
                <a:latin typeface="Arial Black" panose="020B0A04020102020204"/>
                <a:cs typeface="Arial Black" panose="020B0A04020102020204"/>
              </a:rPr>
              <a:t>ΤΕΡΗΣ</a:t>
            </a:r>
            <a:r>
              <a:rPr sz="1650" spc="-45" smtClean="0">
                <a:latin typeface="Arial Black" panose="020B0A04020102020204"/>
                <a:cs typeface="Arial Black" panose="020B0A04020102020204"/>
              </a:rPr>
              <a:t> </a:t>
            </a:r>
            <a:r>
              <a:rPr sz="1650" dirty="0">
                <a:latin typeface="Arial Black" panose="020B0A04020102020204"/>
                <a:cs typeface="Arial Black" panose="020B0A04020102020204"/>
              </a:rPr>
              <a:t>ΠΙΕΣΗΣ.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ΤΟΤΕ</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ΕΧΟΥΜΕ</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ΠΤΩΣΗ</a:t>
            </a:r>
            <a:r>
              <a:rPr sz="1650" spc="-30" dirty="0">
                <a:latin typeface="Arial Black" panose="020B0A04020102020204"/>
                <a:cs typeface="Arial Black" panose="020B0A04020102020204"/>
              </a:rPr>
              <a:t> </a:t>
            </a:r>
            <a:r>
              <a:rPr sz="1650">
                <a:latin typeface="Arial Black" panose="020B0A04020102020204"/>
                <a:cs typeface="Arial Black" panose="020B0A04020102020204"/>
              </a:rPr>
              <a:t>ΣΤΑΘΜΗΣ</a:t>
            </a:r>
            <a:r>
              <a:rPr sz="1650" spc="-30">
                <a:latin typeface="Arial Black" panose="020B0A04020102020204"/>
                <a:cs typeface="Arial Black" panose="020B0A04020102020204"/>
              </a:rPr>
              <a:t> </a:t>
            </a:r>
            <a:r>
              <a:rPr sz="1650" spc="-10" smtClean="0">
                <a:latin typeface="Arial Black" panose="020B0A04020102020204"/>
                <a:cs typeface="Arial Black" panose="020B0A04020102020204"/>
              </a:rPr>
              <a:t>ΛΑ</a:t>
            </a:r>
            <a:r>
              <a:rPr lang="el-GR" sz="1650" spc="-10" dirty="0" smtClean="0">
                <a:latin typeface="Arial Black" panose="020B0A04020102020204"/>
                <a:cs typeface="Arial Black" panose="020B0A04020102020204"/>
              </a:rPr>
              <a:t>ΔΙΟΥ.</a:t>
            </a:r>
            <a:endParaRPr sz="1650">
              <a:latin typeface="Arial Black" panose="020B0A04020102020204"/>
              <a:cs typeface="Arial Black" panose="020B0A04020102020204"/>
            </a:endParaRPr>
          </a:p>
          <a:p>
            <a:pPr marL="432435" marR="104140" indent="-420370">
              <a:lnSpc>
                <a:spcPct val="100000"/>
              </a:lnSpc>
              <a:spcBef>
                <a:spcPts val="340"/>
              </a:spcBef>
              <a:tabLst>
                <a:tab pos="501650" algn="l"/>
              </a:tabLst>
            </a:pPr>
            <a:r>
              <a:rPr sz="1650" spc="-25" dirty="0">
                <a:solidFill>
                  <a:srgbClr val="FF0000"/>
                </a:solidFill>
                <a:latin typeface="Arial Black" panose="020B0A04020102020204"/>
                <a:cs typeface="Arial Black" panose="020B0A04020102020204"/>
              </a:rPr>
              <a:t>1.</a:t>
            </a:r>
            <a:r>
              <a:rPr sz="165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ΟΤΑΝ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ΣΤΑΜΑΤΗΣΕΙ</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ΜΗΧΑΝΗ</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ΑΝΤΛΙΑ</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ΤΟΤΕ</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ΝΕΡΟ</a:t>
            </a:r>
            <a:r>
              <a:rPr sz="1650" spc="-20" dirty="0">
                <a:latin typeface="Arial Black" panose="020B0A04020102020204"/>
                <a:cs typeface="Arial Black" panose="020B0A04020102020204"/>
              </a:rPr>
              <a:t> ΠΕΡ- </a:t>
            </a:r>
            <a:r>
              <a:rPr sz="1650" dirty="0">
                <a:latin typeface="Arial Black" panose="020B0A04020102020204"/>
                <a:cs typeface="Arial Black" panose="020B0A04020102020204"/>
              </a:rPr>
              <a:t>ΝΑ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ΛΑΔΙ.</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ΑΥΤΟ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ΓΙΝΕΤΑΙ</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ΑΝΤΙΛΗΠΤΟ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ΑΥΞΗΣΗ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ΣΤΑΘ- </a:t>
            </a:r>
            <a:r>
              <a:rPr sz="1650" dirty="0">
                <a:latin typeface="Arial Black" panose="020B0A04020102020204"/>
                <a:cs typeface="Arial Black" panose="020B0A04020102020204"/>
              </a:rPr>
              <a:t>ΜΗΣ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SUMP</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Tk</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ΠΤΩΣΗ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ΣΤΑΘΜΗΣ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EXPANTION</a:t>
            </a:r>
            <a:r>
              <a:rPr sz="1650" spc="-25" dirty="0">
                <a:latin typeface="Arial Black" panose="020B0A04020102020204"/>
                <a:cs typeface="Arial Black" panose="020B0A04020102020204"/>
              </a:rPr>
              <a:t> Tk.</a:t>
            </a:r>
            <a:endParaRPr sz="1650">
              <a:latin typeface="Arial Black" panose="020B0A04020102020204"/>
              <a:cs typeface="Arial Black" panose="020B0A04020102020204"/>
            </a:endParaRPr>
          </a:p>
          <a:p>
            <a:pPr>
              <a:lnSpc>
                <a:spcPct val="100000"/>
              </a:lnSpc>
              <a:spcBef>
                <a:spcPts val="45"/>
              </a:spcBef>
            </a:pPr>
            <a:endParaRPr sz="2100">
              <a:latin typeface="Arial Black" panose="020B0A04020102020204"/>
              <a:cs typeface="Arial Black" panose="020B0A04020102020204"/>
            </a:endParaRPr>
          </a:p>
          <a:p>
            <a:pPr marL="432435">
              <a:lnSpc>
                <a:spcPct val="100000"/>
              </a:lnSpc>
              <a:spcBef>
                <a:spcPts val="5"/>
              </a:spcBef>
            </a:pPr>
            <a:r>
              <a:rPr sz="1650" dirty="0">
                <a:solidFill>
                  <a:srgbClr val="FF0000"/>
                </a:solidFill>
                <a:latin typeface="Arial Black" panose="020B0A04020102020204"/>
                <a:cs typeface="Arial Black" panose="020B0A04020102020204"/>
              </a:rPr>
              <a:t>Β.</a:t>
            </a:r>
            <a:r>
              <a:rPr sz="1650" spc="-4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ΦΥΚΟΚENΤΡΙΚΟ</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ΔΙΑΧΩΡΙΣΤΗ.</a:t>
            </a:r>
            <a:endParaRPr sz="1650">
              <a:latin typeface="Arial Black" panose="020B0A04020102020204"/>
              <a:cs typeface="Arial Black" panose="020B0A04020102020204"/>
            </a:endParaRPr>
          </a:p>
          <a:p>
            <a:pPr marL="432435" marR="138430">
              <a:lnSpc>
                <a:spcPct val="100000"/>
              </a:lnSpc>
              <a:spcBef>
                <a:spcPts val="340"/>
              </a:spcBef>
            </a:pPr>
            <a:r>
              <a:rPr sz="1650">
                <a:latin typeface="Arial Black" panose="020B0A04020102020204"/>
                <a:cs typeface="Arial Black" panose="020B0A04020102020204"/>
              </a:rPr>
              <a:t>ΔΙΑΡΡΟΗ</a:t>
            </a:r>
            <a:r>
              <a:rPr sz="1650" spc="-55">
                <a:latin typeface="Arial Black" panose="020B0A04020102020204"/>
                <a:cs typeface="Arial Black" panose="020B0A04020102020204"/>
              </a:rPr>
              <a:t> </a:t>
            </a:r>
            <a:r>
              <a:rPr sz="1650" smtClean="0">
                <a:latin typeface="Arial Black" panose="020B0A04020102020204"/>
                <a:cs typeface="Arial Black" panose="020B0A04020102020204"/>
              </a:rPr>
              <a:t>ΒΑ</a:t>
            </a:r>
            <a:r>
              <a:rPr lang="el-GR" sz="1650" dirty="0" smtClean="0">
                <a:latin typeface="Arial Black" panose="020B0A04020102020204"/>
                <a:cs typeface="Arial Black" panose="020B0A04020102020204"/>
              </a:rPr>
              <a:t>ΝΑ</a:t>
            </a:r>
            <a:r>
              <a:rPr sz="1650" smtClean="0">
                <a:latin typeface="Arial Black" panose="020B0A04020102020204"/>
                <a:cs typeface="Arial Black" panose="020B0A04020102020204"/>
              </a:rPr>
              <a:t>Σ</a:t>
            </a:r>
            <a:r>
              <a:rPr sz="1650" spc="-55" smtClean="0">
                <a:latin typeface="Arial Black" panose="020B0A04020102020204"/>
                <a:cs typeface="Arial Black" panose="020B0A04020102020204"/>
              </a:rPr>
              <a:t> </a:t>
            </a:r>
            <a:r>
              <a:rPr sz="1650" dirty="0">
                <a:latin typeface="Arial Black" panose="020B0A04020102020204"/>
                <a:cs typeface="Arial Black" panose="020B0A04020102020204"/>
              </a:rPr>
              <a:t>ΣΥΜΠΛΗΡΩΣΗΣ</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ΝΕΡΟΥ</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ΛΕΙΤΟΥΡΓΙΑΣ</a:t>
            </a:r>
            <a:r>
              <a:rPr sz="1650" spc="-50" dirty="0">
                <a:latin typeface="Arial Black" panose="020B0A04020102020204"/>
                <a:cs typeface="Arial Black" panose="020B0A04020102020204"/>
              </a:rPr>
              <a:t> </a:t>
            </a:r>
            <a:r>
              <a:rPr sz="1650" spc="-10" dirty="0">
                <a:latin typeface="Arial Black" panose="020B0A04020102020204"/>
                <a:cs typeface="Arial Black" panose="020B0A04020102020204"/>
              </a:rPr>
              <a:t>(OPERA- </a:t>
            </a:r>
            <a:r>
              <a:rPr sz="1650" dirty="0">
                <a:latin typeface="Arial Black" panose="020B0A04020102020204"/>
                <a:cs typeface="Arial Black" panose="020B0A04020102020204"/>
              </a:rPr>
              <a:t>TION</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Ή</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SEAL</a:t>
            </a:r>
            <a:r>
              <a:rPr sz="1650" spc="-10" dirty="0">
                <a:latin typeface="Arial Black" panose="020B0A04020102020204"/>
                <a:cs typeface="Arial Black" panose="020B0A04020102020204"/>
              </a:rPr>
              <a:t> WATER).</a:t>
            </a:r>
            <a:endParaRPr sz="1650">
              <a:latin typeface="Arial Black" panose="020B0A04020102020204"/>
              <a:cs typeface="Arial Black" panose="020B0A04020102020204"/>
            </a:endParaRPr>
          </a:p>
          <a:p>
            <a:pPr marL="432435" marR="5080">
              <a:lnSpc>
                <a:spcPct val="100000"/>
              </a:lnSpc>
              <a:spcBef>
                <a:spcPts val="320"/>
              </a:spcBef>
              <a:tabLst>
                <a:tab pos="4900295" algn="l"/>
              </a:tabLst>
            </a:pPr>
            <a:r>
              <a:rPr sz="1650" dirty="0">
                <a:latin typeface="Arial Black" panose="020B0A04020102020204"/>
                <a:cs typeface="Arial Black" panose="020B0A04020102020204"/>
              </a:rPr>
              <a:t>ΕΑΝ</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Ο</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ΦΥΓΟΚΕΝΤΡΙΚΟΣ</a:t>
            </a:r>
            <a:r>
              <a:rPr sz="1650" spc="-45">
                <a:latin typeface="Arial Black" panose="020B0A04020102020204"/>
                <a:cs typeface="Arial Black" panose="020B0A04020102020204"/>
              </a:rPr>
              <a:t> </a:t>
            </a:r>
            <a:r>
              <a:rPr sz="1650" smtClean="0">
                <a:latin typeface="Arial Black" panose="020B0A04020102020204"/>
                <a:cs typeface="Arial Black" panose="020B0A04020102020204"/>
              </a:rPr>
              <a:t>ΔΙΑΧΩΡΙΣΤΗΣ</a:t>
            </a:r>
            <a:r>
              <a:rPr sz="1650" spc="-45" smtClean="0">
                <a:latin typeface="Arial Black" panose="020B0A04020102020204"/>
                <a:cs typeface="Arial Black" panose="020B0A04020102020204"/>
              </a:rPr>
              <a:t> </a:t>
            </a:r>
            <a:r>
              <a:rPr sz="1650" dirty="0">
                <a:latin typeface="Arial Black" panose="020B0A04020102020204"/>
                <a:cs typeface="Arial Black" panose="020B0A04020102020204"/>
              </a:rPr>
              <a:t>ΔΕΝ</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ΕΧΕΙ</a:t>
            </a:r>
            <a:r>
              <a:rPr sz="1650" spc="-50" dirty="0">
                <a:latin typeface="Arial Black" panose="020B0A04020102020204"/>
                <a:cs typeface="Arial Black" panose="020B0A04020102020204"/>
              </a:rPr>
              <a:t> </a:t>
            </a:r>
            <a:r>
              <a:rPr sz="1650" spc="-10" dirty="0">
                <a:latin typeface="Arial Black" panose="020B0A04020102020204"/>
                <a:cs typeface="Arial Black" panose="020B0A04020102020204"/>
              </a:rPr>
              <a:t>WATER</a:t>
            </a:r>
            <a:r>
              <a:rPr sz="1650" spc="-50" dirty="0">
                <a:latin typeface="Arial Black" panose="020B0A04020102020204"/>
                <a:cs typeface="Arial Black" panose="020B0A04020102020204"/>
              </a:rPr>
              <a:t> </a:t>
            </a:r>
            <a:r>
              <a:rPr sz="1650" spc="-10">
                <a:latin typeface="Arial Black" panose="020B0A04020102020204"/>
                <a:cs typeface="Arial Black" panose="020B0A04020102020204"/>
              </a:rPr>
              <a:t>TRANS- </a:t>
            </a:r>
            <a:r>
              <a:rPr sz="1650" smtClean="0">
                <a:latin typeface="Arial Black" panose="020B0A04020102020204"/>
                <a:cs typeface="Arial Black" panose="020B0A04020102020204"/>
              </a:rPr>
              <a:t>DUCER</a:t>
            </a:r>
            <a:r>
              <a:rPr lang="el-GR" sz="1650" dirty="0" smtClean="0">
                <a:latin typeface="Arial Black" panose="020B0A04020102020204"/>
                <a:cs typeface="Arial Black" panose="020B0A04020102020204"/>
              </a:rPr>
              <a:t>,</a:t>
            </a:r>
            <a:r>
              <a:rPr sz="1650" spc="-40" smtClean="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ΔΙΑΡΡΟΗ</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ΝΕΡΟΥ</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ΘΑ</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ΦΑΝΕΙ</a:t>
            </a:r>
            <a:r>
              <a:rPr sz="1650" dirty="0">
                <a:latin typeface="Arial Black" panose="020B0A04020102020204"/>
                <a:cs typeface="Arial Black" panose="020B0A04020102020204"/>
              </a:rPr>
              <a:t>	ΣΤΗΝ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ΑΥΞΗΣΗ</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ΣΤΑΘΜΗΣ </a:t>
            </a:r>
            <a:r>
              <a:rPr sz="1650" dirty="0">
                <a:latin typeface="Arial Black" panose="020B0A04020102020204"/>
                <a:cs typeface="Arial Black" panose="020B0A04020102020204"/>
              </a:rPr>
              <a:t>ΤΟΥ</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SUMP</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TANK.</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ΕΧΕΙ</a:t>
            </a:r>
            <a:r>
              <a:rPr sz="1650" spc="-35" dirty="0">
                <a:latin typeface="Arial Black" panose="020B0A04020102020204"/>
                <a:cs typeface="Arial Black" panose="020B0A04020102020204"/>
              </a:rPr>
              <a:t> </a:t>
            </a:r>
            <a:r>
              <a:rPr sz="1650">
                <a:latin typeface="Arial Black" panose="020B0A04020102020204"/>
                <a:cs typeface="Arial Black" panose="020B0A04020102020204"/>
              </a:rPr>
              <a:t>ΘΑ</a:t>
            </a:r>
            <a:r>
              <a:rPr sz="1650" spc="-40">
                <a:latin typeface="Arial Black" panose="020B0A04020102020204"/>
                <a:cs typeface="Arial Black" panose="020B0A04020102020204"/>
              </a:rPr>
              <a:t> </a:t>
            </a:r>
            <a:r>
              <a:rPr lang="el-GR" sz="1650" spc="-40" dirty="0" smtClean="0">
                <a:latin typeface="Arial Black" panose="020B0A04020102020204"/>
                <a:cs typeface="Arial Black" panose="020B0A04020102020204"/>
              </a:rPr>
              <a:t>ΣΗΜΑΝ</a:t>
            </a:r>
            <a:r>
              <a:rPr sz="1650" smtClean="0">
                <a:latin typeface="Arial Black" panose="020B0A04020102020204"/>
                <a:cs typeface="Arial Black" panose="020B0A04020102020204"/>
              </a:rPr>
              <a:t>ΕΙ</a:t>
            </a:r>
            <a:r>
              <a:rPr sz="1650" spc="-30" smtClean="0">
                <a:latin typeface="Arial Black" panose="020B0A04020102020204"/>
                <a:cs typeface="Arial Black" panose="020B0A04020102020204"/>
              </a:rPr>
              <a:t> </a:t>
            </a:r>
            <a:r>
              <a:rPr sz="1650" dirty="0">
                <a:latin typeface="Arial Black" panose="020B0A04020102020204"/>
                <a:cs typeface="Arial Black" panose="020B0A04020102020204"/>
              </a:rPr>
              <a:t>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ΣΥΝΑΓΕΡΜΟΣ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5" dirty="0">
                <a:latin typeface="Arial Black" panose="020B0A04020102020204"/>
                <a:cs typeface="Arial Black" panose="020B0A04020102020204"/>
              </a:rPr>
              <a:t> </a:t>
            </a:r>
            <a:r>
              <a:rPr sz="1650" spc="-25" dirty="0">
                <a:latin typeface="Arial Black" panose="020B0A04020102020204"/>
                <a:cs typeface="Arial Black" panose="020B0A04020102020204"/>
              </a:rPr>
              <a:t>ΚΑΙ</a:t>
            </a:r>
            <a:r>
              <a:rPr sz="1650" dirty="0">
                <a:latin typeface="Arial Black" panose="020B0A04020102020204"/>
                <a:cs typeface="Arial Black" panose="020B0A04020102020204"/>
              </a:rPr>
              <a:t>  </a:t>
            </a:r>
            <a:r>
              <a:rPr sz="1650">
                <a:latin typeface="Arial Black" panose="020B0A04020102020204"/>
                <a:cs typeface="Arial Black" panose="020B0A04020102020204"/>
              </a:rPr>
              <a:t>ΘΑ</a:t>
            </a:r>
            <a:r>
              <a:rPr sz="1650" spc="-45">
                <a:latin typeface="Arial Black" panose="020B0A04020102020204"/>
                <a:cs typeface="Arial Black" panose="020B0A04020102020204"/>
              </a:rPr>
              <a:t> </a:t>
            </a:r>
            <a:r>
              <a:rPr lang="el-GR" sz="1650" spc="-45" dirty="0">
                <a:latin typeface="Arial Black" panose="020B0A04020102020204"/>
                <a:cs typeface="Arial Black" panose="020B0A04020102020204"/>
              </a:rPr>
              <a:t>Φ</a:t>
            </a:r>
            <a:r>
              <a:rPr sz="1650" smtClean="0">
                <a:latin typeface="Arial Black" panose="020B0A04020102020204"/>
                <a:cs typeface="Arial Black" panose="020B0A04020102020204"/>
              </a:rPr>
              <a:t>ΑΙΝΕΤΑΙ</a:t>
            </a:r>
            <a:r>
              <a:rPr sz="1650" spc="-30" smtClean="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ΑΝΤΙΣΤΟΙΧΗ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ΕΝΔΕΙΞΗ</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DISPLAY.</a:t>
            </a:r>
            <a:endParaRPr sz="1650">
              <a:latin typeface="Arial Black" panose="020B0A04020102020204"/>
              <a:cs typeface="Arial Black" panose="020B0A04020102020204"/>
            </a:endParaRPr>
          </a:p>
        </p:txBody>
      </p:sp>
      <p:sp>
        <p:nvSpPr>
          <p:cNvPr id="4" name="object 4"/>
          <p:cNvSpPr/>
          <p:nvPr/>
        </p:nvSpPr>
        <p:spPr>
          <a:xfrm>
            <a:off x="214282" y="0"/>
            <a:ext cx="8643968"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428596" y="214290"/>
            <a:ext cx="8333134"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4.8.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71472" y="521970"/>
            <a:ext cx="8229600" cy="6336030"/>
          </a:xfrm>
          <a:custGeom>
            <a:avLst/>
            <a:gdLst/>
            <a:ahLst/>
            <a:cxnLst/>
            <a:rect l="l" t="t" r="r" b="b"/>
            <a:pathLst>
              <a:path w="8229600" h="6336030">
                <a:moveTo>
                  <a:pt x="8229600" y="0"/>
                </a:moveTo>
                <a:lnTo>
                  <a:pt x="0" y="0"/>
                </a:lnTo>
                <a:lnTo>
                  <a:pt x="0" y="6336030"/>
                </a:lnTo>
                <a:lnTo>
                  <a:pt x="4114800" y="6336030"/>
                </a:lnTo>
                <a:lnTo>
                  <a:pt x="8229600" y="6336030"/>
                </a:lnTo>
                <a:lnTo>
                  <a:pt x="8229600" y="0"/>
                </a:lnTo>
                <a:close/>
              </a:path>
            </a:pathLst>
          </a:custGeom>
          <a:solidFill>
            <a:srgbClr val="00AF4F"/>
          </a:solidFill>
        </p:spPr>
        <p:txBody>
          <a:bodyPr wrap="square" lIns="0" tIns="0" rIns="0" bIns="0" rtlCol="0"/>
          <a:lstStyle/>
          <a:p/>
        </p:txBody>
      </p:sp>
      <p:sp>
        <p:nvSpPr>
          <p:cNvPr id="3" name="object 3"/>
          <p:cNvSpPr txBox="1"/>
          <p:nvPr/>
        </p:nvSpPr>
        <p:spPr>
          <a:xfrm>
            <a:off x="777240" y="176529"/>
            <a:ext cx="7792720" cy="1023619"/>
          </a:xfrm>
          <a:prstGeom prst="rect">
            <a:avLst/>
          </a:prstGeom>
        </p:spPr>
        <p:txBody>
          <a:bodyPr vert="horz" wrap="square" lIns="0" tIns="12700" rIns="0" bIns="0" rtlCol="0">
            <a:spAutoFit/>
          </a:bodyPr>
          <a:lstStyle/>
          <a:p>
            <a:pPr marL="12700">
              <a:lnSpc>
                <a:spcPct val="100000"/>
              </a:lnSpc>
              <a:spcBef>
                <a:spcPts val="100"/>
              </a:spcBef>
            </a:pPr>
            <a:r>
              <a:rPr lang="el-GR" sz="6550" b="1" u="sng" dirty="0" smtClean="0">
                <a:solidFill>
                  <a:srgbClr val="FFFFFF"/>
                </a:solidFill>
                <a:uFill>
                  <a:solidFill>
                    <a:srgbClr val="FFFFFF"/>
                  </a:solidFill>
                </a:uFill>
                <a:latin typeface="Arial" panose="020B0604020202020204"/>
                <a:cs typeface="Arial" panose="020B0604020202020204"/>
              </a:rPr>
              <a:t> </a:t>
            </a:r>
            <a:endParaRPr sz="6550">
              <a:latin typeface="Arial" panose="020B0604020202020204"/>
              <a:cs typeface="Arial" panose="020B0604020202020204"/>
            </a:endParaRPr>
          </a:p>
        </p:txBody>
      </p:sp>
      <p:sp>
        <p:nvSpPr>
          <p:cNvPr id="4" name="object 4"/>
          <p:cNvSpPr txBox="1"/>
          <p:nvPr/>
        </p:nvSpPr>
        <p:spPr>
          <a:xfrm>
            <a:off x="3983990" y="2171700"/>
            <a:ext cx="1225550" cy="2614930"/>
          </a:xfrm>
          <a:prstGeom prst="rect">
            <a:avLst/>
          </a:prstGeom>
        </p:spPr>
        <p:txBody>
          <a:bodyPr vert="horz" wrap="square" lIns="0" tIns="11430" rIns="0" bIns="0" rtlCol="0">
            <a:spAutoFit/>
          </a:bodyPr>
          <a:lstStyle/>
          <a:p>
            <a:pPr marL="12700">
              <a:lnSpc>
                <a:spcPct val="100000"/>
              </a:lnSpc>
              <a:spcBef>
                <a:spcPts val="90"/>
              </a:spcBef>
            </a:pPr>
            <a:r>
              <a:rPr sz="17000" b="1" spc="-10" dirty="0">
                <a:solidFill>
                  <a:srgbClr val="C4000A"/>
                </a:solidFill>
                <a:latin typeface="Arial" panose="020B0604020202020204"/>
                <a:cs typeface="Arial" panose="020B0604020202020204"/>
              </a:rPr>
              <a:t>1</a:t>
            </a:r>
            <a:endParaRPr sz="17000">
              <a:latin typeface="Arial" panose="020B0604020202020204"/>
              <a:cs typeface="Arial" panose="020B0604020202020204"/>
            </a:endParaRPr>
          </a:p>
        </p:txBody>
      </p:sp>
      <p:sp>
        <p:nvSpPr>
          <p:cNvPr id="5" name="object 5"/>
          <p:cNvSpPr/>
          <p:nvPr/>
        </p:nvSpPr>
        <p:spPr>
          <a:xfrm>
            <a:off x="4000496" y="4500570"/>
            <a:ext cx="1201420" cy="114300"/>
          </a:xfrm>
          <a:custGeom>
            <a:avLst/>
            <a:gdLst/>
            <a:ahLst/>
            <a:cxnLst/>
            <a:rect l="l" t="t" r="r" b="b"/>
            <a:pathLst>
              <a:path w="1201420" h="114300">
                <a:moveTo>
                  <a:pt x="0" y="114300"/>
                </a:moveTo>
                <a:lnTo>
                  <a:pt x="1201420" y="114300"/>
                </a:lnTo>
                <a:lnTo>
                  <a:pt x="1201420" y="0"/>
                </a:lnTo>
                <a:lnTo>
                  <a:pt x="0" y="0"/>
                </a:lnTo>
                <a:lnTo>
                  <a:pt x="0" y="114300"/>
                </a:lnTo>
                <a:close/>
              </a:path>
            </a:pathLst>
          </a:custGeom>
          <a:solidFill>
            <a:srgbClr val="C4000A"/>
          </a:solidFill>
        </p:spPr>
        <p:txBody>
          <a:bodyPr wrap="square" lIns="0" tIns="0" rIns="0" bIns="0" rtlCol="0"/>
          <a:lstStyle/>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13359" y="431800"/>
            <a:ext cx="8714740" cy="5854700"/>
          </a:xfrm>
          <a:prstGeom prst="rect">
            <a:avLst/>
          </a:prstGeom>
        </p:spPr>
      </p:pic>
    </p:spTree>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04900"/>
            <a:ext cx="8228330" cy="5309146"/>
          </a:xfrm>
          <a:prstGeom prst="rect">
            <a:avLst/>
          </a:prstGeom>
        </p:spPr>
        <p:txBody>
          <a:bodyPr vert="horz" wrap="square" lIns="0" tIns="12700" rIns="0" bIns="0" rtlCol="0">
            <a:spAutoFit/>
          </a:bodyPr>
          <a:lstStyle/>
          <a:p>
            <a:pPr marL="447040" indent="-434340">
              <a:lnSpc>
                <a:spcPct val="100000"/>
              </a:lnSpc>
              <a:spcBef>
                <a:spcPts val="100"/>
              </a:spcBef>
              <a:buClr>
                <a:srgbClr val="FF0000"/>
              </a:buClr>
              <a:buAutoNum type="arabicParenR" startAt="5"/>
              <a:tabLst>
                <a:tab pos="446405" algn="l"/>
                <a:tab pos="447040" algn="l"/>
              </a:tabLst>
            </a:pPr>
            <a:r>
              <a:rPr sz="1900" u="heavy" dirty="0">
                <a:uFill>
                  <a:solidFill>
                    <a:srgbClr val="000000"/>
                  </a:solidFill>
                </a:uFill>
                <a:latin typeface="Arial Black" panose="020B0A04020102020204"/>
                <a:cs typeface="Arial Black" panose="020B0A04020102020204"/>
              </a:rPr>
              <a:t>ΑΥΞΗΣΗ </a:t>
            </a:r>
            <a:r>
              <a:rPr sz="1900" u="heavy">
                <a:uFill>
                  <a:solidFill>
                    <a:srgbClr val="000000"/>
                  </a:solidFill>
                </a:uFill>
                <a:latin typeface="Arial Black" panose="020B0A04020102020204"/>
                <a:cs typeface="Arial Black" panose="020B0A04020102020204"/>
              </a:rPr>
              <a:t>ΤΗΣ</a:t>
            </a:r>
            <a:r>
              <a:rPr sz="1900" u="heavy" spc="25">
                <a:uFill>
                  <a:solidFill>
                    <a:srgbClr val="000000"/>
                  </a:solidFill>
                </a:uFill>
                <a:latin typeface="Arial Black" panose="020B0A04020102020204"/>
                <a:cs typeface="Arial Black" panose="020B0A04020102020204"/>
              </a:rPr>
              <a:t> </a:t>
            </a:r>
            <a:r>
              <a:rPr sz="1900" u="heavy" smtClean="0">
                <a:uFill>
                  <a:solidFill>
                    <a:srgbClr val="000000"/>
                  </a:solidFill>
                </a:uFill>
                <a:latin typeface="Arial Black" panose="020B0A04020102020204"/>
                <a:cs typeface="Arial Black" panose="020B0A04020102020204"/>
              </a:rPr>
              <a:t>ΚΑΤΑΝΑΛΩΣ</a:t>
            </a:r>
            <a:r>
              <a:rPr lang="el-GR" sz="1900" u="heavy" dirty="0" smtClean="0">
                <a:uFill>
                  <a:solidFill>
                    <a:srgbClr val="000000"/>
                  </a:solidFill>
                </a:uFill>
                <a:latin typeface="Arial Black" panose="020B0A04020102020204"/>
                <a:cs typeface="Arial Black" panose="020B0A04020102020204"/>
              </a:rPr>
              <a:t>Η</a:t>
            </a:r>
            <a:r>
              <a:rPr sz="1900" u="heavy" smtClean="0">
                <a:uFill>
                  <a:solidFill>
                    <a:srgbClr val="000000"/>
                  </a:solidFill>
                </a:uFill>
                <a:latin typeface="Arial Black" panose="020B0A04020102020204"/>
                <a:cs typeface="Arial Black" panose="020B0A04020102020204"/>
              </a:rPr>
              <a:t>Σ</a:t>
            </a:r>
            <a:r>
              <a:rPr sz="1900" u="heavy" spc="10" smtClean="0">
                <a:uFill>
                  <a:solidFill>
                    <a:srgbClr val="000000"/>
                  </a:solidFill>
                </a:u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ΤΟΥ</a:t>
            </a:r>
            <a:r>
              <a:rPr sz="1900" u="heavy" spc="20" dirty="0">
                <a:uFill>
                  <a:solidFill>
                    <a:srgbClr val="000000"/>
                  </a:solidFill>
                </a:uFill>
                <a:latin typeface="Arial Black" panose="020B0A04020102020204"/>
                <a:cs typeface="Arial Black" panose="020B0A04020102020204"/>
              </a:rPr>
              <a:t> </a:t>
            </a:r>
            <a:r>
              <a:rPr sz="1900" u="heavy" spc="-10" dirty="0">
                <a:uFill>
                  <a:solidFill>
                    <a:srgbClr val="000000"/>
                  </a:solidFill>
                </a:uFill>
                <a:latin typeface="Arial Black" panose="020B0A04020102020204"/>
                <a:cs typeface="Arial Black" panose="020B0A04020102020204"/>
              </a:rPr>
              <a:t>ΛΙΠΑΝΤΙΚΟΥ.</a:t>
            </a:r>
            <a:endParaRPr sz="1900">
              <a:latin typeface="Arial Black" panose="020B0A04020102020204"/>
              <a:cs typeface="Arial Black" panose="020B0A04020102020204"/>
            </a:endParaRPr>
          </a:p>
          <a:p>
            <a:pPr>
              <a:lnSpc>
                <a:spcPct val="100000"/>
              </a:lnSpc>
              <a:spcBef>
                <a:spcPts val="35"/>
              </a:spcBef>
              <a:buClr>
                <a:srgbClr val="FF0000"/>
              </a:buClr>
              <a:buFont typeface="Arial Black" panose="020B0A04020102020204"/>
              <a:buAutoNum type="arabicParenR" startAt="5"/>
            </a:pPr>
            <a:endParaRPr sz="2100">
              <a:latin typeface="Arial Black" panose="020B0A04020102020204"/>
              <a:cs typeface="Arial Black" panose="020B0A04020102020204"/>
            </a:endParaRPr>
          </a:p>
          <a:p>
            <a:pPr marL="447040" marR="417195" lvl="1" indent="-434340">
              <a:lnSpc>
                <a:spcPct val="100000"/>
              </a:lnSpc>
              <a:buClr>
                <a:srgbClr val="FF0000"/>
              </a:buClr>
              <a:buFont typeface="Wingdings" panose="05000000000000000000"/>
              <a:buChar char=""/>
              <a:tabLst>
                <a:tab pos="446405" algn="l"/>
                <a:tab pos="447040" algn="l"/>
              </a:tabLst>
            </a:pPr>
            <a:r>
              <a:rPr sz="1700" dirty="0">
                <a:latin typeface="Arial Black" panose="020B0A04020102020204"/>
                <a:cs typeface="Arial Black" panose="020B0A04020102020204"/>
              </a:rPr>
              <a:t>ΟΛΕΣ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ΟΙ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ΜΕΚ</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ΛΕΙΤΟΥΡΓΙΑ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ΤΟΥΣ</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ΚΑΤΑΝΑΛΩΝΟΥΝ </a:t>
            </a:r>
            <a:r>
              <a:rPr sz="1700" dirty="0">
                <a:latin typeface="Arial Black" panose="020B0A04020102020204"/>
                <a:cs typeface="Arial Black" panose="020B0A04020102020204"/>
              </a:rPr>
              <a:t>ΠΟΣΟΤΗΤΕΣ</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ΛΙΠΑΝΤΙΚΟΥ.</a:t>
            </a:r>
            <a:endParaRPr sz="1700">
              <a:latin typeface="Arial Black" panose="020B0A04020102020204"/>
              <a:cs typeface="Arial Black" panose="020B0A04020102020204"/>
            </a:endParaRPr>
          </a:p>
          <a:p>
            <a:pPr marL="447040" lvl="1" indent="-434340">
              <a:lnSpc>
                <a:spcPct val="100000"/>
              </a:lnSpc>
              <a:spcBef>
                <a:spcPts val="350"/>
              </a:spcBef>
              <a:buClr>
                <a:srgbClr val="FF0000"/>
              </a:buClr>
              <a:buFont typeface="Wingdings" panose="05000000000000000000"/>
              <a:buChar char=""/>
              <a:tabLst>
                <a:tab pos="446405" algn="l"/>
                <a:tab pos="447040" algn="l"/>
              </a:tabLst>
            </a:pPr>
            <a:r>
              <a:rPr sz="1700" dirty="0">
                <a:latin typeface="Arial Black" panose="020B0A04020102020204"/>
                <a:cs typeface="Arial Black" panose="020B0A04020102020204"/>
              </a:rPr>
              <a:t>ΤΑ</a:t>
            </a:r>
            <a:r>
              <a:rPr sz="1700" spc="-65" dirty="0">
                <a:latin typeface="Arial Black" panose="020B0A04020102020204"/>
                <a:cs typeface="Arial Black" panose="020B0A04020102020204"/>
              </a:rPr>
              <a:t> </a:t>
            </a:r>
            <a:r>
              <a:rPr sz="1700">
                <a:latin typeface="Arial Black" panose="020B0A04020102020204"/>
                <a:cs typeface="Arial Black" panose="020B0A04020102020204"/>
              </a:rPr>
              <a:t>ΟΡΙΑ</a:t>
            </a:r>
            <a:r>
              <a:rPr sz="1700" spc="-45">
                <a:latin typeface="Arial Black" panose="020B0A04020102020204"/>
                <a:cs typeface="Arial Black" panose="020B0A04020102020204"/>
              </a:rPr>
              <a:t> </a:t>
            </a:r>
            <a:r>
              <a:rPr sz="1700" smtClean="0">
                <a:latin typeface="Arial Black" panose="020B0A04020102020204"/>
                <a:cs typeface="Arial Black" panose="020B0A04020102020204"/>
              </a:rPr>
              <a:t>ΚΑΤΑΝΑΛΩΣ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40" smtClean="0">
                <a:latin typeface="Arial Black" panose="020B0A04020102020204"/>
                <a:cs typeface="Arial Black" panose="020B0A04020102020204"/>
              </a:rPr>
              <a:t> </a:t>
            </a:r>
            <a:r>
              <a:rPr sz="1700" dirty="0">
                <a:latin typeface="Arial Black" panose="020B0A04020102020204"/>
                <a:cs typeface="Arial Black" panose="020B0A04020102020204"/>
              </a:rPr>
              <a:t>ΤΑ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ΚΑΘΟΡΙΖΕΙ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Ο</a:t>
            </a:r>
            <a:r>
              <a:rPr sz="1700" spc="-45" dirty="0">
                <a:latin typeface="Arial Black" panose="020B0A04020102020204"/>
                <a:cs typeface="Arial Black" panose="020B0A04020102020204"/>
              </a:rPr>
              <a:t> </a:t>
            </a:r>
            <a:r>
              <a:rPr sz="1700" spc="-10" dirty="0">
                <a:latin typeface="Arial Black" panose="020B0A04020102020204"/>
                <a:cs typeface="Arial Black" panose="020B0A04020102020204"/>
              </a:rPr>
              <a:t>ΚΑΤΑΣΚΕΥΑΣΤΗΣ.</a:t>
            </a:r>
            <a:endParaRPr sz="1700">
              <a:latin typeface="Arial Black" panose="020B0A04020102020204"/>
              <a:cs typeface="Arial Black" panose="020B0A04020102020204"/>
            </a:endParaRPr>
          </a:p>
          <a:p>
            <a:pPr marL="447040" marR="174625" lvl="1" indent="-434340">
              <a:lnSpc>
                <a:spcPct val="100000"/>
              </a:lnSpc>
              <a:spcBef>
                <a:spcPts val="340"/>
              </a:spcBef>
              <a:buClr>
                <a:srgbClr val="FF0000"/>
              </a:buClr>
              <a:buFont typeface="Wingdings" panose="05000000000000000000"/>
              <a:buChar char=""/>
              <a:tabLst>
                <a:tab pos="446405" algn="l"/>
                <a:tab pos="447040" algn="l"/>
              </a:tabLst>
            </a:pPr>
            <a:r>
              <a:rPr sz="1700" dirty="0">
                <a:latin typeface="Arial Black" panose="020B0A04020102020204"/>
                <a:cs typeface="Arial Black" panose="020B0A04020102020204"/>
              </a:rPr>
              <a:t>ΣΕ</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ΠΕΡΙΠΤΩΣΗ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ΑΥΞΗΣΗΣ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ΚΑΤΑΝΑΛΩΣΗΣ</a:t>
            </a:r>
            <a:r>
              <a:rPr sz="1700" spc="-55" dirty="0">
                <a:latin typeface="Arial Black" panose="020B0A04020102020204"/>
                <a:cs typeface="Arial Black" panose="020B0A04020102020204"/>
              </a:rPr>
              <a:t> </a:t>
            </a:r>
            <a:r>
              <a:rPr sz="1700">
                <a:latin typeface="Arial Black" panose="020B0A04020102020204"/>
                <a:cs typeface="Arial Black" panose="020B0A04020102020204"/>
              </a:rPr>
              <a:t>ΑΥΞΑΝΕΤΑΙ</a:t>
            </a:r>
            <a:r>
              <a:rPr sz="1700" spc="-55">
                <a:latin typeface="Arial Black" panose="020B0A04020102020204"/>
                <a:cs typeface="Arial Black" panose="020B0A04020102020204"/>
              </a:rPr>
              <a:t> </a:t>
            </a:r>
            <a:r>
              <a:rPr lang="el-GR" sz="1700" spc="-55" dirty="0" smtClean="0">
                <a:latin typeface="Arial Black" panose="020B0A04020102020204"/>
                <a:cs typeface="Arial Black" panose="020B0A04020102020204"/>
              </a:rPr>
              <a:t>Τ</a:t>
            </a:r>
            <a:r>
              <a:rPr sz="1700" spc="-50" smtClean="0">
                <a:latin typeface="Arial Black" panose="020B0A04020102020204"/>
                <a:cs typeface="Arial Black" panose="020B0A04020102020204"/>
              </a:rPr>
              <a:t>Ο </a:t>
            </a:r>
            <a:r>
              <a:rPr sz="1700" dirty="0">
                <a:latin typeface="Arial Black" panose="020B0A04020102020204"/>
                <a:cs typeface="Arial Black" panose="020B0A04020102020204"/>
              </a:rPr>
              <a:t>ΚΟΣΤΟΣ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ΛΕΙΤΟΥΡΓΙΑΣ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ΜΗΧΑΝΗΣ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ΕΚΠΟΜΠΗ</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ΡΥΠΩΝ </a:t>
            </a:r>
            <a:r>
              <a:rPr sz="1700" dirty="0">
                <a:latin typeface="Arial Black" panose="020B0A04020102020204"/>
                <a:cs typeface="Arial Black" panose="020B0A04020102020204"/>
              </a:rPr>
              <a:t>ΣΤΟ</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ΠΕΡΙΒΑΛΛΟΝ.</a:t>
            </a:r>
            <a:endParaRPr sz="1700">
              <a:latin typeface="Arial Black" panose="020B0A04020102020204"/>
              <a:cs typeface="Arial Black" panose="020B0A04020102020204"/>
            </a:endParaRPr>
          </a:p>
          <a:p>
            <a:pPr>
              <a:lnSpc>
                <a:spcPct val="100000"/>
              </a:lnSpc>
            </a:pPr>
            <a:endParaRPr sz="1950">
              <a:latin typeface="Arial Black" panose="020B0A04020102020204"/>
              <a:cs typeface="Arial Black" panose="020B0A04020102020204"/>
            </a:endParaRPr>
          </a:p>
          <a:p>
            <a:pPr marL="747395">
              <a:lnSpc>
                <a:spcPct val="100000"/>
              </a:lnSpc>
            </a:pPr>
            <a:r>
              <a:rPr sz="1800" u="heavy" dirty="0">
                <a:uFill>
                  <a:solidFill>
                    <a:srgbClr val="000000"/>
                  </a:solidFill>
                </a:uFill>
                <a:latin typeface="Arial Black" panose="020B0A04020102020204"/>
                <a:cs typeface="Arial Black" panose="020B0A04020102020204"/>
              </a:rPr>
              <a:t>ΟΙ</a:t>
            </a:r>
            <a:r>
              <a:rPr sz="1800" u="heavy" spc="-3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ΑΙΤΙΕΣ</a:t>
            </a:r>
            <a:r>
              <a:rPr sz="1800" u="heavy" spc="-35" dirty="0">
                <a:uFill>
                  <a:solidFill>
                    <a:srgbClr val="000000"/>
                  </a:solidFill>
                </a:uFill>
                <a:latin typeface="Arial Black" panose="020B0A04020102020204"/>
                <a:cs typeface="Arial Black" panose="020B0A04020102020204"/>
              </a:rPr>
              <a:t> </a:t>
            </a:r>
            <a:r>
              <a:rPr sz="1800" u="heavy">
                <a:uFill>
                  <a:solidFill>
                    <a:srgbClr val="000000"/>
                  </a:solidFill>
                </a:uFill>
                <a:latin typeface="Arial Black" panose="020B0A04020102020204"/>
                <a:cs typeface="Arial Black" panose="020B0A04020102020204"/>
              </a:rPr>
              <a:t>ΑΥΞΗΜΕΝΗΣ</a:t>
            </a:r>
            <a:r>
              <a:rPr sz="1800" u="heavy" spc="-30">
                <a:uFill>
                  <a:solidFill>
                    <a:srgbClr val="000000"/>
                  </a:solidFill>
                </a:uFill>
                <a:latin typeface="Arial Black" panose="020B0A04020102020204"/>
                <a:cs typeface="Arial Black" panose="020B0A04020102020204"/>
              </a:rPr>
              <a:t> </a:t>
            </a:r>
            <a:r>
              <a:rPr sz="1800" u="heavy" smtClean="0">
                <a:uFill>
                  <a:solidFill>
                    <a:srgbClr val="000000"/>
                  </a:solidFill>
                </a:uFill>
                <a:latin typeface="Arial Black" panose="020B0A04020102020204"/>
                <a:cs typeface="Arial Black" panose="020B0A04020102020204"/>
              </a:rPr>
              <a:t>ΚΑΤΑΝΑΛΩΣ</a:t>
            </a:r>
            <a:r>
              <a:rPr lang="el-GR" sz="1800" u="heavy" dirty="0" smtClean="0">
                <a:uFill>
                  <a:solidFill>
                    <a:srgbClr val="000000"/>
                  </a:solidFill>
                </a:uFill>
                <a:latin typeface="Arial Black" panose="020B0A04020102020204"/>
                <a:cs typeface="Arial Black" panose="020B0A04020102020204"/>
              </a:rPr>
              <a:t>Η</a:t>
            </a:r>
            <a:r>
              <a:rPr sz="1800" u="heavy" smtClean="0">
                <a:uFill>
                  <a:solidFill>
                    <a:srgbClr val="000000"/>
                  </a:solidFill>
                </a:uFill>
                <a:latin typeface="Arial Black" panose="020B0A04020102020204"/>
                <a:cs typeface="Arial Black" panose="020B0A04020102020204"/>
              </a:rPr>
              <a:t>Σ</a:t>
            </a:r>
            <a:r>
              <a:rPr sz="1800" u="heavy" spc="-25" smtClean="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a:lnSpc>
                <a:spcPct val="100000"/>
              </a:lnSpc>
            </a:pPr>
            <a:endParaRPr sz="1950">
              <a:latin typeface="Arial Black" panose="020B0A04020102020204"/>
              <a:cs typeface="Arial Black" panose="020B0A04020102020204"/>
            </a:endParaRPr>
          </a:p>
          <a:p>
            <a:pPr marL="447040" indent="-434340">
              <a:lnSpc>
                <a:spcPct val="100000"/>
              </a:lnSpc>
              <a:buClr>
                <a:srgbClr val="FF0000"/>
              </a:buClr>
              <a:buAutoNum type="arabicPeriod"/>
              <a:tabLst>
                <a:tab pos="446405" algn="l"/>
                <a:tab pos="447040" algn="l"/>
              </a:tabLst>
            </a:pPr>
            <a:r>
              <a:rPr sz="1800" dirty="0">
                <a:latin typeface="Arial Black" panose="020B0A04020102020204"/>
                <a:cs typeface="Arial Black" panose="020B0A04020102020204"/>
              </a:rPr>
              <a:t>ΜΕΓΑΛΗ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ΑΥΞΗΣΗ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ΦΘΟΡΩΝ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ΕΛΑΤΗΡΙΩΝ.</a:t>
            </a:r>
            <a:endParaRPr sz="1800">
              <a:latin typeface="Arial Black" panose="020B0A04020102020204"/>
              <a:cs typeface="Arial Black" panose="020B0A04020102020204"/>
            </a:endParaRPr>
          </a:p>
          <a:p>
            <a:pPr marL="447040" indent="-434340">
              <a:lnSpc>
                <a:spcPct val="100000"/>
              </a:lnSpc>
              <a:spcBef>
                <a:spcPts val="360"/>
              </a:spcBef>
              <a:buClr>
                <a:srgbClr val="FF0000"/>
              </a:buClr>
              <a:buAutoNum type="arabicPeriod"/>
              <a:tabLst>
                <a:tab pos="446405" algn="l"/>
                <a:tab pos="447040" algn="l"/>
              </a:tabLst>
            </a:pPr>
            <a:r>
              <a:rPr sz="1800" dirty="0">
                <a:latin typeface="Arial Black" panose="020B0A04020102020204"/>
                <a:cs typeface="Arial Black" panose="020B0A04020102020204"/>
              </a:rPr>
              <a:t>ΜΕΓΑΛΑ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ΔΙΑΚΕΝΑ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ΣΤΙΣ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ΥΠΟΔΟΧΕΣ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ΕΛΑΤΗΡΙΩΝ.</a:t>
            </a:r>
            <a:endParaRPr sz="1800">
              <a:latin typeface="Arial Black" panose="020B0A04020102020204"/>
              <a:cs typeface="Arial Black" panose="020B0A04020102020204"/>
            </a:endParaRPr>
          </a:p>
          <a:p>
            <a:pPr marL="447040" indent="-434340">
              <a:lnSpc>
                <a:spcPct val="100000"/>
              </a:lnSpc>
              <a:spcBef>
                <a:spcPts val="360"/>
              </a:spcBef>
              <a:buClr>
                <a:srgbClr val="FF0000"/>
              </a:buClr>
              <a:buAutoNum type="arabicPeriod"/>
              <a:tabLst>
                <a:tab pos="446405" algn="l"/>
                <a:tab pos="447040" algn="l"/>
              </a:tabLst>
            </a:pPr>
            <a:r>
              <a:rPr sz="1800" dirty="0">
                <a:latin typeface="Arial Black" panose="020B0A04020102020204"/>
                <a:cs typeface="Arial Black" panose="020B0A04020102020204"/>
              </a:rPr>
              <a:t>ΚΟΛΛΗΜΕΝΑ</a:t>
            </a:r>
            <a:r>
              <a:rPr sz="1800" spc="-30" dirty="0">
                <a:latin typeface="Arial Black" panose="020B0A04020102020204"/>
                <a:cs typeface="Arial Black" panose="020B0A04020102020204"/>
              </a:rPr>
              <a:t> </a:t>
            </a:r>
            <a:r>
              <a:rPr sz="1800" spc="-10" dirty="0">
                <a:latin typeface="Arial Black" panose="020B0A04020102020204"/>
                <a:cs typeface="Arial Black" panose="020B0A04020102020204"/>
              </a:rPr>
              <a:t>ΕΛΑΤΗΡΙΑ.</a:t>
            </a:r>
            <a:endParaRPr sz="1800">
              <a:latin typeface="Arial Black" panose="020B0A04020102020204"/>
              <a:cs typeface="Arial Black" panose="020B0A04020102020204"/>
            </a:endParaRPr>
          </a:p>
          <a:p>
            <a:pPr marL="447040" indent="-434340">
              <a:lnSpc>
                <a:spcPct val="100000"/>
              </a:lnSpc>
              <a:spcBef>
                <a:spcPts val="360"/>
              </a:spcBef>
              <a:buClr>
                <a:srgbClr val="FF0000"/>
              </a:buClr>
              <a:buAutoNum type="arabicPeriod"/>
              <a:tabLst>
                <a:tab pos="446405" algn="l"/>
                <a:tab pos="447040" algn="l"/>
              </a:tabLst>
            </a:pPr>
            <a:r>
              <a:rPr sz="1800">
                <a:latin typeface="Arial Black" panose="020B0A04020102020204"/>
                <a:cs typeface="Arial Black" panose="020B0A04020102020204"/>
              </a:rPr>
              <a:t>ΛΑΝΘΑΣΜΕΝΗ</a:t>
            </a:r>
            <a:r>
              <a:rPr sz="1800" spc="-30">
                <a:latin typeface="Arial Black" panose="020B0A04020102020204"/>
                <a:cs typeface="Arial Black" panose="020B0A04020102020204"/>
              </a:rPr>
              <a:t> </a:t>
            </a:r>
            <a:r>
              <a:rPr sz="1800" smtClean="0">
                <a:latin typeface="Arial Black" panose="020B0A04020102020204"/>
                <a:cs typeface="Arial Black" panose="020B0A04020102020204"/>
              </a:rPr>
              <a:t>ΤΟΠΟΘΕΤΗΣΗ</a:t>
            </a:r>
            <a:r>
              <a:rPr lang="el-GR" sz="1800" dirty="0" smtClean="0">
                <a:latin typeface="Arial Black" panose="020B0A04020102020204"/>
                <a:cs typeface="Arial Black" panose="020B0A04020102020204"/>
              </a:rPr>
              <a:t> </a:t>
            </a:r>
            <a:r>
              <a:rPr lang="el-GR" spc="-20" dirty="0" smtClean="0">
                <a:latin typeface="Arial Black" panose="020B0A04020102020204"/>
                <a:cs typeface="Arial Black" panose="020B0A04020102020204"/>
              </a:rPr>
              <a:t>ή</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ΚΑΚΗ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ΕΠΙΛΟΓΗ</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ΕΛΑΤΗΡΙΩΝ.</a:t>
            </a:r>
            <a:endParaRPr sz="1800">
              <a:latin typeface="Arial Black" panose="020B0A04020102020204"/>
              <a:cs typeface="Arial Black" panose="020B0A04020102020204"/>
            </a:endParaRPr>
          </a:p>
          <a:p>
            <a:pPr marL="447040" marR="5080" indent="-434340" algn="just">
              <a:lnSpc>
                <a:spcPct val="100000"/>
              </a:lnSpc>
              <a:spcBef>
                <a:spcPts val="360"/>
              </a:spcBef>
              <a:buClr>
                <a:srgbClr val="FF0000"/>
              </a:buClr>
              <a:buAutoNum type="arabicPeriod"/>
              <a:tabLst>
                <a:tab pos="447040" algn="l"/>
              </a:tabLst>
            </a:pPr>
            <a:r>
              <a:rPr sz="1800" dirty="0">
                <a:latin typeface="Arial Black" panose="020B0A04020102020204"/>
                <a:cs typeface="Arial Black" panose="020B0A04020102020204"/>
              </a:rPr>
              <a:t>ΦΡΑΓΜΕΝΕΣ</a:t>
            </a:r>
            <a:r>
              <a:rPr sz="1800" spc="-45" dirty="0">
                <a:latin typeface="Arial Black" panose="020B0A04020102020204"/>
                <a:cs typeface="Arial Black" panose="020B0A04020102020204"/>
              </a:rPr>
              <a:t> </a:t>
            </a:r>
            <a:r>
              <a:rPr sz="1800">
                <a:latin typeface="Arial Black" panose="020B0A04020102020204"/>
                <a:cs typeface="Arial Black" panose="020B0A04020102020204"/>
              </a:rPr>
              <a:t>ΟΠΕΣ</a:t>
            </a:r>
            <a:r>
              <a:rPr sz="1800" spc="-30">
                <a:latin typeface="Arial Black" panose="020B0A04020102020204"/>
                <a:cs typeface="Arial Black" panose="020B0A04020102020204"/>
              </a:rPr>
              <a:t> </a:t>
            </a:r>
            <a:r>
              <a:rPr sz="1800" smtClean="0">
                <a:latin typeface="Arial Black" panose="020B0A04020102020204"/>
                <a:cs typeface="Arial Black" panose="020B0A04020102020204"/>
              </a:rPr>
              <a:t>ΑΠΟΣΤΡΑΓΓΙΣ</a:t>
            </a:r>
            <a:r>
              <a:rPr lang="el-GR" dirty="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45"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ΛΙΠΑΝΤΙΚΟΥ</a:t>
            </a:r>
            <a:r>
              <a:rPr sz="1800" spc="-30" dirty="0">
                <a:latin typeface="Arial Black" panose="020B0A04020102020204"/>
                <a:cs typeface="Arial Black" panose="020B0A04020102020204"/>
              </a:rPr>
              <a:t> </a:t>
            </a:r>
            <a:r>
              <a:rPr sz="1800" spc="-20" dirty="0">
                <a:latin typeface="Arial Black" panose="020B0A04020102020204"/>
                <a:cs typeface="Arial Black" panose="020B0A04020102020204"/>
              </a:rPr>
              <a:t>ΣΤΙΣ </a:t>
            </a:r>
            <a:r>
              <a:rPr sz="1800" dirty="0">
                <a:latin typeface="Arial Black" panose="020B0A04020102020204"/>
                <a:cs typeface="Arial Black" panose="020B0A04020102020204"/>
              </a:rPr>
              <a:t>ΥΠΟΔΟΧΕΣ</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ΕΛΑΤΗΡΙΩΝ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ΕΜΒΟΛΟΥ</a:t>
            </a:r>
            <a:r>
              <a:rPr sz="1800" spc="-20">
                <a:latin typeface="Arial Black" panose="020B0A04020102020204"/>
                <a:cs typeface="Arial Black" panose="020B0A04020102020204"/>
              </a:rPr>
              <a:t> </a:t>
            </a:r>
            <a:r>
              <a:rPr lang="el-GR" spc="-20" dirty="0">
                <a:latin typeface="Arial Black" panose="020B0A04020102020204"/>
                <a:cs typeface="Arial Black" panose="020B0A04020102020204"/>
              </a:rPr>
              <a:t>ή</a:t>
            </a:r>
            <a:r>
              <a:rPr sz="1800" spc="-15" smtClean="0">
                <a:latin typeface="Arial Black" panose="020B0A04020102020204"/>
                <a:cs typeface="Arial Black" panose="020B0A04020102020204"/>
              </a:rPr>
              <a:t> </a:t>
            </a:r>
            <a:r>
              <a:rPr sz="1800" spc="-10" dirty="0">
                <a:latin typeface="Arial Black" panose="020B0A04020102020204"/>
                <a:cs typeface="Arial Black" panose="020B0A04020102020204"/>
              </a:rPr>
              <a:t>ΛΑΝΘΑΣΜΕΝΗ </a:t>
            </a:r>
            <a:r>
              <a:rPr sz="1800" dirty="0">
                <a:latin typeface="Arial Black" panose="020B0A04020102020204"/>
                <a:cs typeface="Arial Black" panose="020B0A04020102020204"/>
              </a:rPr>
              <a:t>ΤΟΠΟΘΕΤΗΣΗ</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ΕΛΑΤΗΡΙΟΥ</a:t>
            </a:r>
            <a:r>
              <a:rPr sz="1800" spc="-25" dirty="0">
                <a:latin typeface="Arial Black" panose="020B0A04020102020204"/>
                <a:cs typeface="Arial Black" panose="020B0A04020102020204"/>
              </a:rPr>
              <a:t> </a:t>
            </a:r>
            <a:r>
              <a:rPr sz="1800" spc="-10" dirty="0">
                <a:latin typeface="Arial Black" panose="020B0A04020102020204"/>
                <a:cs typeface="Arial Black" panose="020B0A04020102020204"/>
              </a:rPr>
              <a:t>ΛΑΔΙΟΥ.</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357158" y="285728"/>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FF0000"/>
                </a:solidFill>
                <a:uFill>
                  <a:solidFill>
                    <a:srgbClr val="000000"/>
                  </a:solidFill>
                </a:uFill>
                <a:latin typeface="Arial Black" panose="020B0A04020102020204" pitchFamily="34" charset="0"/>
              </a:rPr>
              <a:t>           4.12.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409700"/>
            <a:ext cx="8314690" cy="4675638"/>
          </a:xfrm>
          <a:prstGeom prst="rect">
            <a:avLst/>
          </a:prstGeom>
        </p:spPr>
        <p:txBody>
          <a:bodyPr vert="horz" wrap="square" lIns="0" tIns="58419" rIns="0" bIns="0" rtlCol="0">
            <a:spAutoFit/>
          </a:bodyPr>
          <a:lstStyle/>
          <a:p>
            <a:pPr marL="469900" indent="-457200">
              <a:lnSpc>
                <a:spcPct val="100000"/>
              </a:lnSpc>
              <a:spcBef>
                <a:spcPts val="460"/>
              </a:spcBef>
              <a:buClr>
                <a:srgbClr val="FF0000"/>
              </a:buClr>
              <a:buAutoNum type="arabicPeriod" startAt="6"/>
              <a:tabLst>
                <a:tab pos="469265" algn="l"/>
                <a:tab pos="469900" algn="l"/>
              </a:tabLst>
            </a:pPr>
            <a:r>
              <a:rPr sz="1800" dirty="0">
                <a:latin typeface="Arial Black" panose="020B0A04020102020204"/>
                <a:cs typeface="Arial Black" panose="020B0A04020102020204"/>
              </a:rPr>
              <a:t>ΥΠΕΡΒΟΛΙΚΗ</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ΦΘΟΡΑ</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ΚΑΚΗ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ΛΕΙΑΝΣΗ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ΧΙΤΩΝΙΩΝ.</a:t>
            </a:r>
            <a:endParaRPr sz="1800">
              <a:latin typeface="Arial Black" panose="020B0A04020102020204"/>
              <a:cs typeface="Arial Black" panose="020B0A04020102020204"/>
            </a:endParaRPr>
          </a:p>
          <a:p>
            <a:pPr marL="469900" marR="31750"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ΥΠΕΡΒΟΛΙΚΗ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ΛΕΙΑΝΣΗ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 ΧΙΤΩΝΙΟΥ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ΣΧΗΜΑΤΙΣΜΟ </a:t>
            </a:r>
            <a:r>
              <a:rPr sz="1800" dirty="0">
                <a:latin typeface="Arial Black" panose="020B0A04020102020204"/>
                <a:cs typeface="Arial Black" panose="020B0A04020102020204"/>
              </a:rPr>
              <a:t>ΕΞΑΝΘΡΑΚΩΜΑΤΟΣ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ΠΕΡΙΦΕΡΕΙΑΚΑ 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ΚΟΡΩΝΑΣ</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spc="-10" dirty="0">
                <a:latin typeface="Arial Black" panose="020B0A04020102020204"/>
                <a:cs typeface="Arial Black" panose="020B0A04020102020204"/>
              </a:rPr>
              <a:t>ΕΜΒΟΛΟΥ.</a:t>
            </a:r>
            <a:endParaRPr sz="1800">
              <a:latin typeface="Arial Black" panose="020B0A04020102020204"/>
              <a:cs typeface="Arial Black" panose="020B0A04020102020204"/>
            </a:endParaRPr>
          </a:p>
          <a:p>
            <a:pPr marL="469900" marR="652145"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ΜΕΓΑΛΗ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ΑΥΞΗΣΗ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ΔΙΑΚΕΝΩΝ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ΣΤΟΥΣ ΟΔΗΓΟΥΣ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spc="-10" dirty="0">
                <a:latin typeface="Arial Black" panose="020B0A04020102020204"/>
                <a:cs typeface="Arial Black" panose="020B0A04020102020204"/>
              </a:rPr>
              <a:t>ΒΑΛΒΙΔΩΝ.</a:t>
            </a:r>
            <a:endParaRPr sz="1800">
              <a:latin typeface="Arial Black" panose="020B0A04020102020204"/>
              <a:cs typeface="Arial Black" panose="020B0A04020102020204"/>
            </a:endParaRPr>
          </a:p>
          <a:p>
            <a:pPr marL="469900" marR="5080" indent="-457200">
              <a:lnSpc>
                <a:spcPct val="100000"/>
              </a:lnSpc>
              <a:spcBef>
                <a:spcPts val="360"/>
              </a:spcBef>
              <a:buClr>
                <a:srgbClr val="FF0000"/>
              </a:buClr>
              <a:buAutoNum type="arabicPeriod" startAt="6"/>
              <a:tabLst>
                <a:tab pos="469265" algn="l"/>
                <a:tab pos="469900" algn="l"/>
              </a:tabLst>
            </a:pPr>
            <a:r>
              <a:rPr sz="1800" dirty="0">
                <a:latin typeface="Arial Black" panose="020B0A04020102020204"/>
                <a:cs typeface="Arial Black" panose="020B0A04020102020204"/>
              </a:rPr>
              <a:t>ΥΠΕΡΒΟΛΙΚΗ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ΠΑΡΟΧΗ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ΚΥΛΙΝΔΡΕΛΑΙΟΥ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ΣΤΟΥΣ </a:t>
            </a:r>
            <a:r>
              <a:rPr sz="1800" spc="-10" dirty="0">
                <a:latin typeface="Arial Black" panose="020B0A04020102020204"/>
                <a:cs typeface="Arial Black" panose="020B0A04020102020204"/>
              </a:rPr>
              <a:t>ΚΥΛΙΝΔΡΟΥΣ </a:t>
            </a:r>
            <a:r>
              <a:rPr sz="1800" dirty="0">
                <a:latin typeface="Arial Black" panose="020B0A04020102020204"/>
                <a:cs typeface="Arial Black" panose="020B0A04020102020204"/>
              </a:rPr>
              <a:t>ΑΠΟ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ΤΙΣ ΟΓΚΟΜΕΤΡΙΚΕΣ ΑΝΤΛΙΕΣ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(ΛΟΥΜΠΡΙΚΕΤΕΣ).</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ΥΨΗΛΗ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ΠΙΕΣΗ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ΠΡΟΣΑΓΩΓΗΣ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ΧΑΜΗΛΟ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ΙΞΩΔΕΣ </a:t>
            </a:r>
            <a:r>
              <a:rPr sz="1800" spc="-10" dirty="0">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marL="469900" marR="220345"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ΥΨΗΛΗ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ΘΕΡΜΟΚΡΑΣΙΑ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ΛΙΠΑΝΤΙΚΟΥ ΣΤΗΝ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ΕΞΟΔΟ</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ΨΥΓΕΙΟΥ</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ΛΑΔΙΟΥ.</a:t>
            </a:r>
            <a:endParaRPr sz="1800">
              <a:latin typeface="Arial Black" panose="020B0A04020102020204"/>
              <a:cs typeface="Arial Black" panose="020B0A04020102020204"/>
            </a:endParaRPr>
          </a:p>
          <a:p>
            <a:pPr marL="469900" marR="14859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ΣΥΧΝΗ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ΑΠΟΒΟΛΗ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ΚΑΤΑΚΑΘΙΣΕΩΝ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ΤΟΥΣ</a:t>
            </a:r>
            <a:r>
              <a:rPr sz="1800" spc="5">
                <a:latin typeface="Arial Black" panose="020B0A04020102020204"/>
                <a:cs typeface="Arial Black" panose="020B0A04020102020204"/>
              </a:rPr>
              <a:t> </a:t>
            </a:r>
            <a:endParaRPr lang="el-GR" sz="1800" spc="5" dirty="0" smtClean="0">
              <a:latin typeface="Arial Black" panose="020B0A04020102020204"/>
              <a:cs typeface="Arial Black" panose="020B0A04020102020204"/>
            </a:endParaRPr>
          </a:p>
          <a:p>
            <a:pPr marL="469900" marR="148590" indent="-457200">
              <a:lnSpc>
                <a:spcPct val="100000"/>
              </a:lnSpc>
              <a:spcBef>
                <a:spcPts val="360"/>
              </a:spcBef>
              <a:buClr>
                <a:srgbClr val="FF0000"/>
              </a:buClr>
              <a:tabLst>
                <a:tab pos="469900" algn="l"/>
              </a:tabLst>
            </a:pPr>
            <a:r>
              <a:rPr lang="el-GR" spc="5" dirty="0">
                <a:latin typeface="Arial Black" panose="020B0A04020102020204"/>
                <a:cs typeface="Arial Black" panose="020B0A04020102020204"/>
              </a:rPr>
              <a:t> </a:t>
            </a:r>
            <a:r>
              <a:rPr lang="el-GR" spc="5" dirty="0" smtClean="0">
                <a:latin typeface="Arial Black" panose="020B0A04020102020204"/>
                <a:cs typeface="Arial Black" panose="020B0A04020102020204"/>
              </a:rPr>
              <a:t>     </a:t>
            </a:r>
            <a:r>
              <a:rPr sz="1800" spc="-10" smtClean="0">
                <a:latin typeface="Arial Black" panose="020B0A04020102020204"/>
                <a:cs typeface="Arial Black" panose="020B0A04020102020204"/>
              </a:rPr>
              <a:t>ΦΥΓΟΚΕΝΤΡΙ</a:t>
            </a:r>
            <a:r>
              <a:rPr sz="1800" smtClean="0">
                <a:latin typeface="Arial Black" panose="020B0A04020102020204"/>
                <a:cs typeface="Arial Black" panose="020B0A04020102020204"/>
              </a:rPr>
              <a:t>ΚΟΥΣ</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ΔΙΑΧΩΡΙΣΤΕΣ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ΛΑΔΙΟΥ.</a:t>
            </a:r>
            <a:endParaRPr sz="1800">
              <a:latin typeface="Arial Black" panose="020B0A04020102020204"/>
              <a:cs typeface="Arial Black" panose="020B0A04020102020204"/>
            </a:endParaRPr>
          </a:p>
          <a:p>
            <a:pPr marL="469900" indent="-457200">
              <a:lnSpc>
                <a:spcPct val="100000"/>
              </a:lnSpc>
              <a:spcBef>
                <a:spcPts val="360"/>
              </a:spcBef>
              <a:buClr>
                <a:srgbClr val="FF0000"/>
              </a:buClr>
              <a:buAutoNum type="arabicPeriod" startAt="6"/>
              <a:tabLst>
                <a:tab pos="469900" algn="l"/>
              </a:tabLst>
            </a:pPr>
            <a:r>
              <a:rPr sz="1800" dirty="0">
                <a:latin typeface="Arial Black" panose="020B0A04020102020204"/>
                <a:cs typeface="Arial Black" panose="020B0A04020102020204"/>
              </a:rPr>
              <a:t>ΥΠΕΡΘΕΡΜΑΝΣΗ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ΕΜΒΟΛΟΥ.</a:t>
            </a:r>
            <a:endParaRPr sz="1800">
              <a:latin typeface="Arial Black" panose="020B0A04020102020204"/>
              <a:cs typeface="Arial Black" panose="020B0A04020102020204"/>
            </a:endParaRPr>
          </a:p>
        </p:txBody>
      </p:sp>
      <p:sp>
        <p:nvSpPr>
          <p:cNvPr id="4" name="object 4"/>
          <p:cNvSpPr/>
          <p:nvPr/>
        </p:nvSpPr>
        <p:spPr>
          <a:xfrm>
            <a:off x="214282" y="0"/>
            <a:ext cx="8643968"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357158" y="214290"/>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000000"/>
                </a:solidFill>
                <a:uFill>
                  <a:solidFill>
                    <a:srgbClr val="000000"/>
                  </a:solidFill>
                </a:uFill>
              </a:rPr>
              <a:t>               </a:t>
            </a:r>
            <a:r>
              <a:rPr lang="el-GR" sz="2050" u="none" spc="-10" dirty="0" smtClean="0">
                <a:solidFill>
                  <a:srgbClr val="FF0000"/>
                </a:solidFill>
                <a:uFill>
                  <a:solidFill>
                    <a:srgbClr val="000000"/>
                  </a:solidFill>
                </a:uFill>
                <a:latin typeface="Arial Black" panose="020B0A04020102020204" pitchFamily="34" charset="0"/>
              </a:rPr>
              <a:t>4.12.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04900"/>
            <a:ext cx="7737475" cy="2721610"/>
          </a:xfrm>
          <a:prstGeom prst="rect">
            <a:avLst/>
          </a:prstGeom>
        </p:spPr>
        <p:txBody>
          <a:bodyPr vert="horz" wrap="square" lIns="0" tIns="12700" rIns="0" bIns="0" rtlCol="0">
            <a:spAutoFit/>
          </a:bodyPr>
          <a:lstStyle/>
          <a:p>
            <a:pPr marL="1207770">
              <a:lnSpc>
                <a:spcPct val="100000"/>
              </a:lnSpc>
              <a:spcBef>
                <a:spcPts val="100"/>
              </a:spcBef>
            </a:pPr>
            <a:r>
              <a:rPr sz="2000" dirty="0">
                <a:latin typeface="Arial Black" panose="020B0A04020102020204"/>
                <a:cs typeface="Arial Black" panose="020B0A04020102020204"/>
              </a:rPr>
              <a:t>6)</a:t>
            </a:r>
            <a:r>
              <a:rPr sz="2000" spc="-15" dirty="0">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ΣΤΑΔΙΑΚΗ</a:t>
            </a:r>
            <a:r>
              <a:rPr sz="2000" u="heavy" spc="-10"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ΠΤΩΣΗ</a:t>
            </a:r>
            <a:r>
              <a:rPr sz="2000" u="heavy" spc="-10"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ΣΤΑΘΜΗΣ</a:t>
            </a:r>
            <a:r>
              <a:rPr sz="2000" u="heavy" spc="-10" dirty="0">
                <a:uFill>
                  <a:solidFill>
                    <a:srgbClr val="000000"/>
                  </a:solidFill>
                </a:uFill>
                <a:latin typeface="Arial Black" panose="020B0A04020102020204"/>
                <a:cs typeface="Arial Black" panose="020B0A04020102020204"/>
              </a:rPr>
              <a:t> SUMP-TANK.</a:t>
            </a:r>
            <a:endParaRPr sz="20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365760" indent="-353695">
              <a:lnSpc>
                <a:spcPct val="100000"/>
              </a:lnSpc>
              <a:buAutoNum type="arabicParenR"/>
              <a:tabLst>
                <a:tab pos="366395" algn="l"/>
              </a:tabLst>
            </a:pPr>
            <a:r>
              <a:rPr sz="2000" dirty="0">
                <a:latin typeface="Arial Black" panose="020B0A04020102020204"/>
                <a:cs typeface="Arial Black" panose="020B0A04020102020204"/>
              </a:rPr>
              <a:t>ΔΙΑΡΡΟΗ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ΣΩΛΗΝΟΣ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ΔΙΚΤΥΟΥ</a:t>
            </a:r>
            <a:endParaRPr sz="2000">
              <a:latin typeface="Arial Black" panose="020B0A04020102020204"/>
              <a:cs typeface="Arial Black" panose="020B0A04020102020204"/>
            </a:endParaRPr>
          </a:p>
          <a:p>
            <a:pPr marL="366395" marR="447675" indent="-366395">
              <a:lnSpc>
                <a:spcPct val="100000"/>
              </a:lnSpc>
              <a:spcBef>
                <a:spcPts val="390"/>
              </a:spcBef>
              <a:buAutoNum type="arabicParenR"/>
              <a:tabLst>
                <a:tab pos="366395" algn="l"/>
              </a:tabLst>
            </a:pPr>
            <a:r>
              <a:rPr sz="2000" dirty="0">
                <a:latin typeface="Arial Black" panose="020B0A04020102020204"/>
                <a:cs typeface="Arial Black" panose="020B0A04020102020204"/>
              </a:rPr>
              <a:t>ΣΥΧΝΑ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ΜΠΛΟΦΑΡΙΣΜΑΤΑ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ΦΥΓΟΚΕΝΤΡΙΚΟΥ ΔΙΑΧΩΡΙΣΤΗ</a:t>
            </a:r>
            <a:endParaRPr sz="2000">
              <a:latin typeface="Arial Black" panose="020B0A04020102020204"/>
              <a:cs typeface="Arial Black" panose="020B0A04020102020204"/>
            </a:endParaRPr>
          </a:p>
          <a:p>
            <a:pPr marL="366395" marR="5080" indent="-366395">
              <a:lnSpc>
                <a:spcPct val="100000"/>
              </a:lnSpc>
              <a:spcBef>
                <a:spcPts val="400"/>
              </a:spcBef>
              <a:buAutoNum type="arabicParenR"/>
              <a:tabLst>
                <a:tab pos="366395" algn="l"/>
              </a:tabLst>
            </a:pPr>
            <a:r>
              <a:rPr sz="2000" dirty="0">
                <a:latin typeface="Arial Black" panose="020B0A04020102020204"/>
                <a:cs typeface="Arial Black" panose="020B0A04020102020204"/>
              </a:rPr>
              <a:t>ΔΙΑΡΡΟΗ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ΕΛΑΙΟΥ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ΦΥΓΟΚΕΝΤΡΙΚΟ</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ΔΙΑΧΩΡΙΣΤΗ (OVERFLOW</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ή</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ΚΑΚΗ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ΣΤΕΓΑΝΟΤΗΤΑ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BOWL)</a:t>
            </a:r>
            <a:endParaRPr sz="2000">
              <a:latin typeface="Arial Black" panose="020B0A04020102020204"/>
              <a:cs typeface="Arial Black" panose="020B0A04020102020204"/>
            </a:endParaRPr>
          </a:p>
          <a:p>
            <a:pPr marL="365760" indent="-353695">
              <a:lnSpc>
                <a:spcPct val="100000"/>
              </a:lnSpc>
              <a:spcBef>
                <a:spcPts val="410"/>
              </a:spcBef>
              <a:buAutoNum type="arabicParenR"/>
              <a:tabLst>
                <a:tab pos="366395" algn="l"/>
              </a:tabLst>
            </a:pPr>
            <a:r>
              <a:rPr sz="2000" dirty="0">
                <a:latin typeface="Arial Black" panose="020B0A04020102020204"/>
                <a:cs typeface="Arial Black" panose="020B0A04020102020204"/>
              </a:rPr>
              <a:t>ΔΙΑΡΡΟΗ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ΟΛΙΣΘΑΙΝΟΥΣΑΣ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ΕΛΑΙΟΥ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ΛΟΓΩ</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ΡΩΓΜΗΣ.</a:t>
            </a:r>
            <a:endParaRPr sz="20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FF00"/>
          </a:solidFill>
        </p:spPr>
        <p:txBody>
          <a:bodyPr wrap="square" lIns="0" tIns="0" rIns="0" bIns="0" rtlCol="0"/>
          <a:lstStyle/>
          <a:p/>
        </p:txBody>
      </p:sp>
      <p:sp>
        <p:nvSpPr>
          <p:cNvPr id="5" name="object 5"/>
          <p:cNvSpPr txBox="1">
            <a:spLocks noGrp="1"/>
          </p:cNvSpPr>
          <p:nvPr>
            <p:ph type="title"/>
          </p:nvPr>
        </p:nvSpPr>
        <p:spPr>
          <a:xfrm>
            <a:off x="357158" y="214290"/>
            <a:ext cx="8404572" cy="642484"/>
          </a:xfrm>
          <a:prstGeom prst="rect">
            <a:avLst/>
          </a:prstGeom>
        </p:spPr>
        <p:txBody>
          <a:bodyPr vert="horz" wrap="square" lIns="0" tIns="11430" rIns="0" bIns="0" rtlCol="0">
            <a:spAutoFit/>
          </a:bodyPr>
          <a:lstStyle/>
          <a:p>
            <a:pPr marL="12700">
              <a:lnSpc>
                <a:spcPct val="100000"/>
              </a:lnSpc>
              <a:spcBef>
                <a:spcPts val="90"/>
              </a:spcBef>
              <a:tabLst>
                <a:tab pos="4937760" algn="l"/>
              </a:tabLst>
            </a:pPr>
            <a:r>
              <a:rPr lang="el-GR" sz="2050" u="none" spc="-10" dirty="0" smtClean="0">
                <a:solidFill>
                  <a:srgbClr val="FF0000"/>
                </a:solidFill>
                <a:uFill>
                  <a:solidFill>
                    <a:srgbClr val="000000"/>
                  </a:solidFill>
                </a:uFill>
                <a:latin typeface="Arial Black" panose="020B0A04020102020204" pitchFamily="34" charset="0"/>
              </a:rPr>
              <a:t>              4.12. </a:t>
            </a:r>
            <a:r>
              <a:rPr sz="2050" u="none" spc="-10" smtClean="0">
                <a:solidFill>
                  <a:srgbClr val="FF0000"/>
                </a:solidFill>
                <a:uFill>
                  <a:solidFill>
                    <a:srgbClr val="000000"/>
                  </a:solidFill>
                </a:uFill>
                <a:latin typeface="Arial Black" panose="020B0A04020102020204" pitchFamily="34" charset="0"/>
              </a:rPr>
              <a:t>ΑΝΩΜΑΛΙΕΣ</a:t>
            </a:r>
            <a:r>
              <a:rPr sz="2050" u="none" spc="-75" smtClean="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a:t>
            </a:r>
            <a:r>
              <a:rPr sz="2050" u="none" spc="-70" dirty="0">
                <a:solidFill>
                  <a:srgbClr val="FF0000"/>
                </a:solidFill>
                <a:uFill>
                  <a:solidFill>
                    <a:srgbClr val="000000"/>
                  </a:solidFill>
                </a:uFill>
                <a:latin typeface="Arial Black" panose="020B0A04020102020204" pitchFamily="34" charset="0"/>
              </a:rPr>
              <a:t> </a:t>
            </a:r>
            <a:r>
              <a:rPr sz="2050" u="none" dirty="0">
                <a:solidFill>
                  <a:srgbClr val="FF0000"/>
                </a:solidFill>
                <a:uFill>
                  <a:solidFill>
                    <a:srgbClr val="000000"/>
                  </a:solidFill>
                </a:uFill>
                <a:latin typeface="Arial Black" panose="020B0A04020102020204" pitchFamily="34" charset="0"/>
              </a:rPr>
              <a:t>ΒΛΑΒΕΣ</a:t>
            </a:r>
            <a:r>
              <a:rPr sz="2050" u="none" spc="-75" dirty="0">
                <a:solidFill>
                  <a:srgbClr val="FF0000"/>
                </a:solidFill>
                <a:uFill>
                  <a:solidFill>
                    <a:srgbClr val="000000"/>
                  </a:solidFill>
                </a:uFill>
                <a:latin typeface="Arial Black" panose="020B0A04020102020204" pitchFamily="34" charset="0"/>
              </a:rPr>
              <a:t> </a:t>
            </a:r>
            <a:r>
              <a:rPr sz="2050" u="none">
                <a:solidFill>
                  <a:srgbClr val="FF0000"/>
                </a:solidFill>
                <a:uFill>
                  <a:solidFill>
                    <a:srgbClr val="000000"/>
                  </a:solidFill>
                </a:uFill>
                <a:latin typeface="Arial Black" panose="020B0A04020102020204" pitchFamily="34" charset="0"/>
              </a:rPr>
              <a:t>ΣΤΟ</a:t>
            </a:r>
            <a:r>
              <a:rPr sz="2050" u="none" spc="-75">
                <a:solidFill>
                  <a:srgbClr val="FF0000"/>
                </a:solidFill>
                <a:uFill>
                  <a:solidFill>
                    <a:srgbClr val="000000"/>
                  </a:solidFill>
                </a:uFill>
                <a:latin typeface="Arial Black" panose="020B0A04020102020204" pitchFamily="34" charset="0"/>
              </a:rPr>
              <a:t> </a:t>
            </a:r>
            <a:r>
              <a:rPr sz="2050" u="none" spc="-10" smtClean="0">
                <a:solidFill>
                  <a:srgbClr val="FF0000"/>
                </a:solidFill>
                <a:uFill>
                  <a:solidFill>
                    <a:srgbClr val="000000"/>
                  </a:solidFill>
                </a:uFill>
                <a:latin typeface="Arial Black" panose="020B0A04020102020204" pitchFamily="34" charset="0"/>
              </a:rPr>
              <a:t>ΣΥΣΤΗΜΑ</a:t>
            </a:r>
            <a:br>
              <a:rPr lang="el-GR" sz="2050" u="none" spc="-10" dirty="0" smtClean="0">
                <a:solidFill>
                  <a:srgbClr val="FF0000"/>
                </a:solidFill>
                <a:uFill>
                  <a:solidFill>
                    <a:srgbClr val="000000"/>
                  </a:solidFill>
                </a:uFill>
                <a:latin typeface="Arial Black" panose="020B0A04020102020204" pitchFamily="34" charset="0"/>
              </a:rPr>
            </a:br>
            <a:r>
              <a:rPr lang="el-GR" sz="2050" u="none" spc="-10" dirty="0" smtClean="0">
                <a:solidFill>
                  <a:srgbClr val="FF0000"/>
                </a:solidFill>
                <a:uFill>
                  <a:solidFill>
                    <a:srgbClr val="000000"/>
                  </a:solidFill>
                </a:uFill>
                <a:latin typeface="Arial Black" panose="020B0A04020102020204" pitchFamily="34" charset="0"/>
              </a:rPr>
              <a:t>                            ΛΙΠΑΝΣΗΣ</a:t>
            </a:r>
            <a:r>
              <a:rPr lang="el-GR" sz="2050" u="none" spc="-65" dirty="0" smtClean="0">
                <a:solidFill>
                  <a:srgbClr val="FF0000"/>
                </a:solidFill>
                <a:uFill>
                  <a:solidFill>
                    <a:srgbClr val="000000"/>
                  </a:solidFill>
                </a:uFill>
                <a:latin typeface="Arial Black" panose="020B0A04020102020204" pitchFamily="34" charset="0"/>
              </a:rPr>
              <a:t> </a:t>
            </a:r>
            <a:r>
              <a:rPr lang="el-GR" sz="2050" u="none" dirty="0" smtClean="0">
                <a:solidFill>
                  <a:srgbClr val="FF0000"/>
                </a:solidFill>
                <a:uFill>
                  <a:solidFill>
                    <a:srgbClr val="000000"/>
                  </a:solidFill>
                </a:uFill>
                <a:latin typeface="Arial Black" panose="020B0A04020102020204" pitchFamily="34" charset="0"/>
              </a:rPr>
              <a:t>ΤΗΣ</a:t>
            </a:r>
            <a:r>
              <a:rPr lang="el-GR" sz="2050" u="none" spc="-60" dirty="0" smtClean="0">
                <a:solidFill>
                  <a:srgbClr val="FF0000"/>
                </a:solidFill>
                <a:uFill>
                  <a:solidFill>
                    <a:srgbClr val="000000"/>
                  </a:solidFill>
                </a:uFill>
                <a:latin typeface="Arial Black" panose="020B0A04020102020204" pitchFamily="34" charset="0"/>
              </a:rPr>
              <a:t> </a:t>
            </a:r>
            <a:r>
              <a:rPr lang="el-GR" sz="2050" u="none" spc="-10" dirty="0" smtClean="0">
                <a:solidFill>
                  <a:srgbClr val="FF0000"/>
                </a:solidFill>
                <a:uFill>
                  <a:solidFill>
                    <a:srgbClr val="000000"/>
                  </a:solidFill>
                </a:uFill>
                <a:latin typeface="Arial Black" panose="020B0A04020102020204" pitchFamily="34" charset="0"/>
              </a:rPr>
              <a:t>ΜΗΧΑΝΗΣ </a:t>
            </a:r>
            <a:endParaRPr sz="2050" u="none">
              <a:solidFill>
                <a:srgbClr val="FF0000"/>
              </a:solidFill>
              <a:latin typeface="Arial Black" panose="020B0A04020102020204" pitchFamily="34" charset="0"/>
            </a:endParaRPr>
          </a:p>
        </p:txBody>
      </p:sp>
    </p:spTree>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57158" y="1214422"/>
            <a:ext cx="8501092" cy="5357828"/>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461770"/>
            <a:ext cx="7777480" cy="3244478"/>
          </a:xfrm>
          <a:prstGeom prst="rect">
            <a:avLst/>
          </a:prstGeom>
        </p:spPr>
        <p:txBody>
          <a:bodyPr vert="horz" wrap="square" lIns="0" tIns="12700" rIns="0" bIns="0" rtlCol="0">
            <a:spAutoFit/>
          </a:bodyPr>
          <a:lstStyle/>
          <a:p>
            <a:pPr marL="469900" indent="-457200">
              <a:lnSpc>
                <a:spcPct val="100000"/>
              </a:lnSpc>
              <a:spcBef>
                <a:spcPts val="100"/>
              </a:spcBef>
              <a:buAutoNum type="arabicParenR"/>
              <a:tabLst>
                <a:tab pos="469265" algn="l"/>
                <a:tab pos="469900" algn="l"/>
              </a:tabLst>
            </a:pPr>
            <a:r>
              <a:rPr sz="2000" dirty="0">
                <a:solidFill>
                  <a:srgbClr val="FFFFFF"/>
                </a:solidFill>
                <a:latin typeface="Arial Black" panose="020B0A04020102020204"/>
                <a:cs typeface="Arial Black" panose="020B0A04020102020204"/>
              </a:rPr>
              <a:t>ΑΠΟΤΟΜΗ</a:t>
            </a:r>
            <a:r>
              <a:rPr sz="2000" spc="-2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ΠΤΩΣΗ</a:t>
            </a:r>
            <a:r>
              <a:rPr sz="2000" spc="-20"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ΤΗΣ</a:t>
            </a:r>
            <a:r>
              <a:rPr sz="2000" spc="-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ΠΙΕΣ</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20"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0" dirty="0">
                <a:solidFill>
                  <a:srgbClr val="FFFFFF"/>
                </a:solidFill>
                <a:latin typeface="Arial Black" panose="020B0A04020102020204"/>
                <a:cs typeface="Arial Black" panose="020B0A04020102020204"/>
              </a:rPr>
              <a:t> ΚΑΥΣΙΜΟΥ.</a:t>
            </a:r>
            <a:endParaRPr sz="2000">
              <a:latin typeface="Arial Black" panose="020B0A04020102020204"/>
              <a:cs typeface="Arial Black" panose="020B0A04020102020204"/>
            </a:endParaRPr>
          </a:p>
          <a:p>
            <a:pPr>
              <a:lnSpc>
                <a:spcPct val="100000"/>
              </a:lnSpc>
              <a:spcBef>
                <a:spcPts val="25"/>
              </a:spcBef>
              <a:buClr>
                <a:srgbClr val="FFFFFF"/>
              </a:buClr>
              <a:buFont typeface="Arial Black" panose="020B0A04020102020204"/>
              <a:buAutoNum type="arabicParenR"/>
            </a:pPr>
            <a:endParaRPr sz="2250">
              <a:latin typeface="Arial Black" panose="020B0A04020102020204"/>
              <a:cs typeface="Arial Black" panose="020B0A04020102020204"/>
            </a:endParaRPr>
          </a:p>
          <a:p>
            <a:pPr marL="469900" indent="-457200">
              <a:lnSpc>
                <a:spcPct val="100000"/>
              </a:lnSpc>
              <a:buAutoNum type="arabicParenR"/>
              <a:tabLst>
                <a:tab pos="469265" algn="l"/>
                <a:tab pos="469900" algn="l"/>
              </a:tabLst>
            </a:pPr>
            <a:r>
              <a:rPr sz="2000" dirty="0">
                <a:solidFill>
                  <a:srgbClr val="FFFFFF"/>
                </a:solidFill>
                <a:latin typeface="Arial Black" panose="020B0A04020102020204"/>
                <a:cs typeface="Arial Black" panose="020B0A04020102020204"/>
              </a:rPr>
              <a:t>ΣΤΑΔΙΑΚΗ</a:t>
            </a:r>
            <a:r>
              <a:rPr sz="2000" spc="-2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ΠΤΩΣΗ</a:t>
            </a:r>
            <a:r>
              <a:rPr sz="2000" spc="-15" dirty="0">
                <a:solidFill>
                  <a:srgbClr val="FFFFFF"/>
                </a:solidFill>
                <a:latin typeface="Arial Black" panose="020B0A04020102020204"/>
                <a:cs typeface="Arial Black" panose="020B0A04020102020204"/>
              </a:rPr>
              <a:t> </a:t>
            </a:r>
            <a:r>
              <a:rPr sz="2000">
                <a:solidFill>
                  <a:srgbClr val="FFFFFF"/>
                </a:solidFill>
                <a:latin typeface="Arial Black" panose="020B0A04020102020204"/>
                <a:cs typeface="Arial Black" panose="020B0A04020102020204"/>
              </a:rPr>
              <a:t>ΤΗΣ</a:t>
            </a:r>
            <a:r>
              <a:rPr sz="2000" spc="-15">
                <a:solidFill>
                  <a:srgbClr val="FFFFFF"/>
                </a:solidFill>
                <a:latin typeface="Arial Black" panose="020B0A04020102020204"/>
                <a:cs typeface="Arial Black" panose="020B0A04020102020204"/>
              </a:rPr>
              <a:t> </a:t>
            </a:r>
            <a:r>
              <a:rPr sz="2000" smtClean="0">
                <a:solidFill>
                  <a:srgbClr val="FFFFFF"/>
                </a:solidFill>
                <a:latin typeface="Arial Black" panose="020B0A04020102020204"/>
                <a:cs typeface="Arial Black" panose="020B0A04020102020204"/>
              </a:rPr>
              <a:t>ΠΙΕΣ</a:t>
            </a:r>
            <a:r>
              <a:rPr lang="el-GR" sz="2000" dirty="0" smtClean="0">
                <a:solidFill>
                  <a:srgbClr val="FFFFFF"/>
                </a:solidFill>
                <a:latin typeface="Arial Black" panose="020B0A04020102020204"/>
                <a:cs typeface="Arial Black" panose="020B0A04020102020204"/>
              </a:rPr>
              <a:t>Η</a:t>
            </a:r>
            <a:r>
              <a:rPr sz="2000" smtClean="0">
                <a:solidFill>
                  <a:srgbClr val="FFFFFF"/>
                </a:solidFill>
                <a:latin typeface="Arial Black" panose="020B0A04020102020204"/>
                <a:cs typeface="Arial Black" panose="020B0A04020102020204"/>
              </a:rPr>
              <a:t>Σ</a:t>
            </a:r>
            <a:r>
              <a:rPr sz="2000" spc="-20" smtClean="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10" dirty="0">
                <a:solidFill>
                  <a:srgbClr val="FFFFFF"/>
                </a:solidFill>
                <a:latin typeface="Arial Black" panose="020B0A04020102020204"/>
                <a:cs typeface="Arial Black" panose="020B0A04020102020204"/>
              </a:rPr>
              <a:t> ΚΑΥΣΙΜΟΥ.</a:t>
            </a:r>
            <a:endParaRPr sz="2000">
              <a:latin typeface="Arial Black" panose="020B0A04020102020204"/>
              <a:cs typeface="Arial Black" panose="020B0A04020102020204"/>
            </a:endParaRPr>
          </a:p>
          <a:p>
            <a:pPr>
              <a:lnSpc>
                <a:spcPct val="100000"/>
              </a:lnSpc>
              <a:spcBef>
                <a:spcPts val="35"/>
              </a:spcBef>
              <a:buClr>
                <a:srgbClr val="FFFFFF"/>
              </a:buClr>
              <a:buFont typeface="Arial Black" panose="020B0A04020102020204"/>
              <a:buAutoNum type="arabicParenR"/>
            </a:pPr>
            <a:endParaRPr sz="2250">
              <a:latin typeface="Arial Black" panose="020B0A04020102020204"/>
              <a:cs typeface="Arial Black" panose="020B0A04020102020204"/>
            </a:endParaRPr>
          </a:p>
          <a:p>
            <a:pPr marL="469900" indent="-457200">
              <a:lnSpc>
                <a:spcPct val="100000"/>
              </a:lnSpc>
              <a:spcBef>
                <a:spcPts val="5"/>
              </a:spcBef>
              <a:buAutoNum type="arabicParenR"/>
              <a:tabLst>
                <a:tab pos="469265" algn="l"/>
                <a:tab pos="469900" algn="l"/>
              </a:tabLst>
            </a:pPr>
            <a:r>
              <a:rPr sz="2000" dirty="0">
                <a:solidFill>
                  <a:srgbClr val="FFFFFF"/>
                </a:solidFill>
                <a:latin typeface="Arial Black" panose="020B0A04020102020204"/>
                <a:cs typeface="Arial Black" panose="020B0A04020102020204"/>
              </a:rPr>
              <a:t>ΔΥΣΛΕΙΤΟΥΡΓΙΑ</a:t>
            </a:r>
            <a:r>
              <a:rPr sz="2000" spc="-3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ΤΟΥ</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ΡΥΘΜΙΣΤΗ</a:t>
            </a:r>
            <a:r>
              <a:rPr sz="2000" spc="-20"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ΣΤΡΟΦΩΝ.</a:t>
            </a:r>
            <a:endParaRPr sz="2000">
              <a:latin typeface="Arial Black" panose="020B0A04020102020204"/>
              <a:cs typeface="Arial Black" panose="020B0A04020102020204"/>
            </a:endParaRPr>
          </a:p>
          <a:p>
            <a:pPr>
              <a:lnSpc>
                <a:spcPct val="100000"/>
              </a:lnSpc>
              <a:spcBef>
                <a:spcPts val="35"/>
              </a:spcBef>
              <a:buClr>
                <a:srgbClr val="FFFFFF"/>
              </a:buClr>
              <a:buFont typeface="Arial Black" panose="020B0A04020102020204"/>
              <a:buAutoNum type="arabicParenR"/>
            </a:pPr>
            <a:endParaRPr sz="2250">
              <a:latin typeface="Arial Black" panose="020B0A04020102020204"/>
              <a:cs typeface="Arial Black" panose="020B0A04020102020204"/>
            </a:endParaRPr>
          </a:p>
          <a:p>
            <a:pPr marL="469900" marR="5080" indent="-457200">
              <a:lnSpc>
                <a:spcPct val="100000"/>
              </a:lnSpc>
              <a:buAutoNum type="arabicParenR"/>
              <a:tabLst>
                <a:tab pos="469265" algn="l"/>
                <a:tab pos="469900" algn="l"/>
              </a:tabLst>
            </a:pPr>
            <a:r>
              <a:rPr sz="2000" dirty="0">
                <a:solidFill>
                  <a:srgbClr val="FFFFFF"/>
                </a:solidFill>
                <a:latin typeface="Arial Black" panose="020B0A04020102020204"/>
                <a:cs typeface="Arial Black" panose="020B0A04020102020204"/>
              </a:rPr>
              <a:t>ΒΛΑΒΕΣ</a:t>
            </a:r>
            <a:r>
              <a:rPr sz="2000" spc="-3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ΣΤΙΣ</a:t>
            </a:r>
            <a:r>
              <a:rPr sz="2000" spc="-1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ΑΝΤΛΙΕΣ</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ΚΑΥΣΙΜΟΥ</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ΚΑΙ</a:t>
            </a:r>
            <a:r>
              <a:rPr sz="2000" spc="-5"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a:t>
            </a:r>
            <a:r>
              <a:rPr sz="2000" spc="-5"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ΔΙΚΤΥΟ </a:t>
            </a:r>
            <a:r>
              <a:rPr sz="2000">
                <a:solidFill>
                  <a:srgbClr val="FFFFFF"/>
                </a:solidFill>
                <a:latin typeface="Arial Black" panose="020B0A04020102020204"/>
                <a:cs typeface="Arial Black" panose="020B0A04020102020204"/>
              </a:rPr>
              <a:t>ΥΨΗΛΗΣ</a:t>
            </a:r>
            <a:r>
              <a:rPr sz="2000" spc="-10">
                <a:solidFill>
                  <a:srgbClr val="FFFFFF"/>
                </a:solidFill>
                <a:latin typeface="Arial Black" panose="020B0A04020102020204"/>
                <a:cs typeface="Arial Black" panose="020B0A04020102020204"/>
              </a:rPr>
              <a:t> </a:t>
            </a:r>
            <a:r>
              <a:rPr sz="2000" spc="-10" smtClean="0">
                <a:solidFill>
                  <a:srgbClr val="FFFFFF"/>
                </a:solidFill>
                <a:latin typeface="Arial Black" panose="020B0A04020102020204"/>
                <a:cs typeface="Arial Black" panose="020B0A04020102020204"/>
              </a:rPr>
              <a:t>ΠΙΕΣ</a:t>
            </a:r>
            <a:r>
              <a:rPr lang="el-GR" sz="2000" spc="-10" dirty="0" smtClean="0">
                <a:solidFill>
                  <a:srgbClr val="FFFFFF"/>
                </a:solidFill>
                <a:latin typeface="Arial Black" panose="020B0A04020102020204"/>
                <a:cs typeface="Arial Black" panose="020B0A04020102020204"/>
              </a:rPr>
              <a:t>Η</a:t>
            </a:r>
            <a:r>
              <a:rPr sz="2000" spc="-10" smtClean="0">
                <a:solidFill>
                  <a:srgbClr val="FFFFFF"/>
                </a:solidFill>
                <a:latin typeface="Arial Black" panose="020B0A04020102020204"/>
                <a:cs typeface="Arial Black" panose="020B0A04020102020204"/>
              </a:rPr>
              <a:t>Σ</a:t>
            </a:r>
            <a:r>
              <a:rPr sz="2000" spc="-10" dirty="0">
                <a:solidFill>
                  <a:srgbClr val="FFFFFF"/>
                </a:solid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35"/>
              </a:spcBef>
              <a:buClr>
                <a:srgbClr val="FFFFFF"/>
              </a:buClr>
              <a:buFont typeface="Arial Black" panose="020B0A04020102020204"/>
              <a:buAutoNum type="arabicParenR"/>
            </a:pPr>
            <a:endParaRPr sz="2250">
              <a:latin typeface="Arial Black" panose="020B0A04020102020204"/>
              <a:cs typeface="Arial Black" panose="020B0A04020102020204"/>
            </a:endParaRPr>
          </a:p>
          <a:p>
            <a:pPr marL="469900" indent="-457200">
              <a:lnSpc>
                <a:spcPct val="100000"/>
              </a:lnSpc>
              <a:buAutoNum type="arabicParenR"/>
              <a:tabLst>
                <a:tab pos="469265" algn="l"/>
                <a:tab pos="469900" algn="l"/>
              </a:tabLst>
            </a:pPr>
            <a:r>
              <a:rPr sz="2000" dirty="0">
                <a:solidFill>
                  <a:srgbClr val="FFFFFF"/>
                </a:solidFill>
                <a:latin typeface="Arial Black" panose="020B0A04020102020204"/>
                <a:cs typeface="Arial Black" panose="020B0A04020102020204"/>
              </a:rPr>
              <a:t>ΒΛΑΒΕΣ</a:t>
            </a:r>
            <a:r>
              <a:rPr sz="2000" spc="-3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ΣΤΟΥΣ</a:t>
            </a:r>
            <a:r>
              <a:rPr sz="2000" spc="-20" dirty="0">
                <a:solidFill>
                  <a:srgbClr val="FFFFFF"/>
                </a:solidFill>
                <a:latin typeface="Arial Black" panose="020B0A04020102020204"/>
                <a:cs typeface="Arial Black" panose="020B0A04020102020204"/>
              </a:rPr>
              <a:t> </a:t>
            </a:r>
            <a:r>
              <a:rPr sz="2000" dirty="0">
                <a:solidFill>
                  <a:srgbClr val="FFFFFF"/>
                </a:solidFill>
                <a:latin typeface="Arial Black" panose="020B0A04020102020204"/>
                <a:cs typeface="Arial Black" panose="020B0A04020102020204"/>
              </a:rPr>
              <a:t>ΕΓΧΥΤΗΡΕΣ</a:t>
            </a:r>
            <a:r>
              <a:rPr sz="2000" spc="-15" dirty="0">
                <a:solidFill>
                  <a:srgbClr val="FFFFFF"/>
                </a:solidFill>
                <a:latin typeface="Arial Black" panose="020B0A04020102020204"/>
                <a:cs typeface="Arial Black" panose="020B0A04020102020204"/>
              </a:rPr>
              <a:t> </a:t>
            </a:r>
            <a:r>
              <a:rPr sz="2000" spc="-10" dirty="0">
                <a:solidFill>
                  <a:srgbClr val="FFFFFF"/>
                </a:solidFill>
                <a:latin typeface="Arial Black" panose="020B0A04020102020204"/>
                <a:cs typeface="Arial Black" panose="020B0A04020102020204"/>
              </a:rPr>
              <a:t>ΚΑΥΣΙΜΟΥ.</a:t>
            </a:r>
            <a:endParaRPr sz="2000">
              <a:latin typeface="Arial Black" panose="020B0A04020102020204"/>
              <a:cs typeface="Arial Black" panose="020B0A04020102020204"/>
            </a:endParaRPr>
          </a:p>
        </p:txBody>
      </p:sp>
      <p:sp>
        <p:nvSpPr>
          <p:cNvPr id="4" name="object 4"/>
          <p:cNvSpPr/>
          <p:nvPr/>
        </p:nvSpPr>
        <p:spPr>
          <a:xfrm>
            <a:off x="285750" y="214628"/>
            <a:ext cx="8572530" cy="85691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a:r>
              <a:rPr lang="el-GR" dirty="0" smtClean="0"/>
              <a:t>  </a:t>
            </a:r>
            <a:endParaRPr lang="el-GR" dirty="0" smtClean="0"/>
          </a:p>
        </p:txBody>
      </p:sp>
      <p:sp>
        <p:nvSpPr>
          <p:cNvPr id="5" name="object 5"/>
          <p:cNvSpPr txBox="1">
            <a:spLocks noGrp="1"/>
          </p:cNvSpPr>
          <p:nvPr>
            <p:ph type="title"/>
          </p:nvPr>
        </p:nvSpPr>
        <p:spPr>
          <a:xfrm>
            <a:off x="214282" y="81278"/>
            <a:ext cx="8715435"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57158" y="1142984"/>
            <a:ext cx="8501092" cy="5429266"/>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57158" y="1104900"/>
            <a:ext cx="7079327" cy="314960"/>
          </a:xfrm>
          <a:prstGeom prst="rect">
            <a:avLst/>
          </a:prstGeom>
        </p:spPr>
        <p:txBody>
          <a:bodyPr vert="horz" wrap="square" lIns="0" tIns="12700" rIns="0" bIns="0" rtlCol="0">
            <a:spAutoFit/>
          </a:bodyPr>
          <a:lstStyle/>
          <a:p>
            <a:pPr marL="12700">
              <a:lnSpc>
                <a:spcPct val="100000"/>
              </a:lnSpc>
              <a:spcBef>
                <a:spcPts val="100"/>
              </a:spcBef>
              <a:tabLst>
                <a:tab pos="446405" algn="l"/>
              </a:tabLst>
            </a:pPr>
            <a:r>
              <a:rPr sz="1900" spc="-25" dirty="0">
                <a:solidFill>
                  <a:srgbClr val="FFFFFF"/>
                </a:solidFill>
                <a:latin typeface="Arial Black" panose="020B0A04020102020204"/>
                <a:cs typeface="Arial Black" panose="020B0A04020102020204"/>
              </a:rPr>
              <a:t>1)</a:t>
            </a:r>
            <a:r>
              <a:rPr sz="1900" dirty="0">
                <a:solidFill>
                  <a:srgbClr val="FFFFFF"/>
                </a:solidFill>
                <a:latin typeface="Arial Black" panose="020B0A04020102020204"/>
                <a:cs typeface="Arial Black" panose="020B0A04020102020204"/>
              </a:rPr>
              <a:t>	</a:t>
            </a:r>
            <a:r>
              <a:rPr sz="1900" u="heavy" dirty="0">
                <a:solidFill>
                  <a:srgbClr val="FFFFFF"/>
                </a:solidFill>
                <a:uFill>
                  <a:solidFill>
                    <a:srgbClr val="FFFFFF"/>
                  </a:solidFill>
                </a:uFill>
                <a:latin typeface="Arial Black" panose="020B0A04020102020204"/>
                <a:cs typeface="Arial Black" panose="020B0A04020102020204"/>
              </a:rPr>
              <a:t>ΑΠΟΤΟΜΗ</a:t>
            </a:r>
            <a:r>
              <a:rPr sz="1900" u="heavy" spc="5" dirty="0">
                <a:solidFill>
                  <a:srgbClr val="FFFFFF"/>
                </a:solidFill>
                <a:uFill>
                  <a:solidFill>
                    <a:srgbClr val="FFFFFF"/>
                  </a:solidFill>
                </a:uFill>
                <a:latin typeface="Arial Black" panose="020B0A04020102020204"/>
                <a:cs typeface="Arial Black" panose="020B0A04020102020204"/>
              </a:rPr>
              <a:t> </a:t>
            </a:r>
            <a:r>
              <a:rPr sz="1900" u="heavy" dirty="0">
                <a:solidFill>
                  <a:srgbClr val="FFFFFF"/>
                </a:solidFill>
                <a:uFill>
                  <a:solidFill>
                    <a:srgbClr val="FFFFFF"/>
                  </a:solidFill>
                </a:uFill>
                <a:latin typeface="Arial Black" panose="020B0A04020102020204"/>
                <a:cs typeface="Arial Black" panose="020B0A04020102020204"/>
              </a:rPr>
              <a:t>ΠΤΩΣΗ</a:t>
            </a:r>
            <a:r>
              <a:rPr sz="1900" u="heavy" spc="5" dirty="0">
                <a:solidFill>
                  <a:srgbClr val="FFFFFF"/>
                </a:solidFill>
                <a:uFill>
                  <a:solidFill>
                    <a:srgbClr val="FFFFFF"/>
                  </a:solidFill>
                </a:uFill>
                <a:latin typeface="Arial Black" panose="020B0A04020102020204"/>
                <a:cs typeface="Arial Black" panose="020B0A04020102020204"/>
              </a:rPr>
              <a:t> </a:t>
            </a:r>
            <a:r>
              <a:rPr sz="1900" u="heavy">
                <a:solidFill>
                  <a:srgbClr val="FFFFFF"/>
                </a:solidFill>
                <a:uFill>
                  <a:solidFill>
                    <a:srgbClr val="FFFFFF"/>
                  </a:solidFill>
                </a:uFill>
                <a:latin typeface="Arial Black" panose="020B0A04020102020204"/>
                <a:cs typeface="Arial Black" panose="020B0A04020102020204"/>
              </a:rPr>
              <a:t>ΤΗΣ</a:t>
            </a:r>
            <a:r>
              <a:rPr sz="1900" u="heavy" spc="20">
                <a:solidFill>
                  <a:srgbClr val="FFFFFF"/>
                </a:solidFill>
                <a:uFill>
                  <a:solidFill>
                    <a:srgbClr val="FFFFFF"/>
                  </a:solidFill>
                </a:uFill>
                <a:latin typeface="Arial Black" panose="020B0A04020102020204"/>
                <a:cs typeface="Arial Black" panose="020B0A04020102020204"/>
              </a:rPr>
              <a:t> </a:t>
            </a:r>
            <a:r>
              <a:rPr sz="1900" u="heavy" smtClean="0">
                <a:solidFill>
                  <a:srgbClr val="FFFFFF"/>
                </a:solidFill>
                <a:uFill>
                  <a:solidFill>
                    <a:srgbClr val="FFFFFF"/>
                  </a:solidFill>
                </a:uFill>
                <a:latin typeface="Arial Black" panose="020B0A04020102020204"/>
                <a:cs typeface="Arial Black" panose="020B0A04020102020204"/>
              </a:rPr>
              <a:t>ΠΙΕΣ</a:t>
            </a:r>
            <a:r>
              <a:rPr lang="el-GR" sz="1900" u="heavy" dirty="0" smtClean="0">
                <a:solidFill>
                  <a:srgbClr val="FFFFFF"/>
                </a:solidFill>
                <a:uFill>
                  <a:solidFill>
                    <a:srgbClr val="FFFFFF"/>
                  </a:solidFill>
                </a:uFill>
                <a:latin typeface="Arial Black" panose="020B0A04020102020204"/>
                <a:cs typeface="Arial Black" panose="020B0A04020102020204"/>
              </a:rPr>
              <a:t>Η</a:t>
            </a:r>
            <a:r>
              <a:rPr sz="1900" u="heavy" smtClean="0">
                <a:solidFill>
                  <a:srgbClr val="FFFFFF"/>
                </a:solidFill>
                <a:uFill>
                  <a:solidFill>
                    <a:srgbClr val="FFFFFF"/>
                  </a:solidFill>
                </a:uFill>
                <a:latin typeface="Arial Black" panose="020B0A04020102020204"/>
                <a:cs typeface="Arial Black" panose="020B0A04020102020204"/>
              </a:rPr>
              <a:t>Σ</a:t>
            </a:r>
            <a:r>
              <a:rPr sz="1900" u="heavy" spc="5" smtClean="0">
                <a:solidFill>
                  <a:srgbClr val="FFFFFF"/>
                </a:solidFill>
                <a:uFill>
                  <a:solidFill>
                    <a:srgbClr val="FFFFFF"/>
                  </a:solidFill>
                </a:uFill>
                <a:latin typeface="Arial Black" panose="020B0A04020102020204"/>
                <a:cs typeface="Arial Black" panose="020B0A04020102020204"/>
              </a:rPr>
              <a:t> </a:t>
            </a:r>
            <a:r>
              <a:rPr sz="1900" u="heavy" dirty="0">
                <a:solidFill>
                  <a:srgbClr val="FFFFFF"/>
                </a:solidFill>
                <a:uFill>
                  <a:solidFill>
                    <a:srgbClr val="FFFFFF"/>
                  </a:solidFill>
                </a:uFill>
                <a:latin typeface="Arial Black" panose="020B0A04020102020204"/>
                <a:cs typeface="Arial Black" panose="020B0A04020102020204"/>
              </a:rPr>
              <a:t>ΤΟΥ</a:t>
            </a:r>
            <a:r>
              <a:rPr sz="1900" u="heavy" spc="15" dirty="0">
                <a:solidFill>
                  <a:srgbClr val="FFFFFF"/>
                </a:solidFill>
                <a:uFill>
                  <a:solidFill>
                    <a:srgbClr val="FFFFFF"/>
                  </a:solidFill>
                </a:uFill>
                <a:latin typeface="Arial Black" panose="020B0A04020102020204"/>
                <a:cs typeface="Arial Black" panose="020B0A04020102020204"/>
              </a:rPr>
              <a:t> </a:t>
            </a:r>
            <a:r>
              <a:rPr sz="1900" u="heavy" spc="-10" dirty="0">
                <a:solidFill>
                  <a:srgbClr val="FFFFFF"/>
                </a:solidFill>
                <a:uFill>
                  <a:solidFill>
                    <a:srgbClr val="FFFFFF"/>
                  </a:solidFill>
                </a:uFill>
                <a:latin typeface="Arial Black" panose="020B0A04020102020204"/>
                <a:cs typeface="Arial Black" panose="020B0A04020102020204"/>
              </a:rPr>
              <a:t>ΚΑΥΣΙΜΟΥ.</a:t>
            </a:r>
            <a:endParaRPr sz="1900">
              <a:latin typeface="Arial Black" panose="020B0A04020102020204"/>
              <a:cs typeface="Arial Black" panose="020B0A04020102020204"/>
            </a:endParaRPr>
          </a:p>
        </p:txBody>
      </p:sp>
      <p:sp>
        <p:nvSpPr>
          <p:cNvPr id="4" name="object 4"/>
          <p:cNvSpPr txBox="1"/>
          <p:nvPr/>
        </p:nvSpPr>
        <p:spPr>
          <a:xfrm>
            <a:off x="364490" y="2682240"/>
            <a:ext cx="240665" cy="314960"/>
          </a:xfrm>
          <a:prstGeom prst="rect">
            <a:avLst/>
          </a:prstGeom>
        </p:spPr>
        <p:txBody>
          <a:bodyPr vert="horz" wrap="square" lIns="0" tIns="12700" rIns="0" bIns="0" rtlCol="0">
            <a:spAutoFit/>
          </a:bodyPr>
          <a:lstStyle/>
          <a:p>
            <a:pPr marL="12700">
              <a:lnSpc>
                <a:spcPct val="100000"/>
              </a:lnSpc>
              <a:spcBef>
                <a:spcPts val="100"/>
              </a:spcBef>
            </a:pPr>
            <a:r>
              <a:rPr sz="1900" dirty="0">
                <a:solidFill>
                  <a:srgbClr val="FFFFFF"/>
                </a:solidFill>
                <a:latin typeface="Wingdings" panose="05000000000000000000"/>
                <a:cs typeface="Wingdings" panose="05000000000000000000"/>
              </a:rPr>
              <a:t></a:t>
            </a:r>
            <a:endParaRPr sz="1900">
              <a:latin typeface="Wingdings" panose="05000000000000000000"/>
              <a:cs typeface="Wingdings" panose="05000000000000000000"/>
            </a:endParaRPr>
          </a:p>
        </p:txBody>
      </p:sp>
      <p:sp>
        <p:nvSpPr>
          <p:cNvPr id="5" name="object 5"/>
          <p:cNvSpPr txBox="1"/>
          <p:nvPr/>
        </p:nvSpPr>
        <p:spPr>
          <a:xfrm>
            <a:off x="364490" y="1780540"/>
            <a:ext cx="8098155" cy="2110834"/>
          </a:xfrm>
          <a:prstGeom prst="rect">
            <a:avLst/>
          </a:prstGeom>
        </p:spPr>
        <p:txBody>
          <a:bodyPr vert="horz" wrap="square" lIns="0" tIns="12700" rIns="0" bIns="0" rtlCol="0">
            <a:spAutoFit/>
          </a:bodyPr>
          <a:lstStyle/>
          <a:p>
            <a:pPr marL="447040" marR="102870" indent="-434340">
              <a:lnSpc>
                <a:spcPct val="100000"/>
              </a:lnSpc>
              <a:spcBef>
                <a:spcPts val="100"/>
              </a:spcBef>
              <a:buFont typeface="Wingdings" panose="05000000000000000000"/>
              <a:buChar char=""/>
              <a:tabLst>
                <a:tab pos="446405" algn="l"/>
                <a:tab pos="447040" algn="l"/>
              </a:tabLst>
            </a:pPr>
            <a:r>
              <a:rPr sz="1900" dirty="0">
                <a:solidFill>
                  <a:srgbClr val="FFFFFF"/>
                </a:solidFill>
                <a:latin typeface="Arial Black" panose="020B0A04020102020204"/>
                <a:cs typeface="Arial Black" panose="020B0A04020102020204"/>
              </a:rPr>
              <a:t>ΓΙΝΕΤΑΙ</a:t>
            </a:r>
            <a:r>
              <a:rPr sz="1900" spc="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ΑΝΤΙΛΗΠΤΗ</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ΑΠΟ</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ΤΙΣ</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ΕΝΔΕΙΞΕΙΣ</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ΤΩΝ</a:t>
            </a:r>
            <a:r>
              <a:rPr sz="1900" spc="10"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ΤΟΠΙΚΩΝ </a:t>
            </a:r>
            <a:r>
              <a:rPr sz="1900">
                <a:solidFill>
                  <a:srgbClr val="FFFFFF"/>
                </a:solidFill>
                <a:latin typeface="Arial Black" panose="020B0A04020102020204"/>
                <a:cs typeface="Arial Black" panose="020B0A04020102020204"/>
              </a:rPr>
              <a:t>ΜΑΝΟΜΕΤΡΩΝ</a:t>
            </a:r>
            <a:r>
              <a:rPr sz="1900" spc="10">
                <a:solidFill>
                  <a:srgbClr val="FFFFFF"/>
                </a:solidFill>
                <a:latin typeface="Arial Black" panose="020B0A04020102020204"/>
                <a:cs typeface="Arial Black" panose="020B0A04020102020204"/>
              </a:rPr>
              <a:t> </a:t>
            </a:r>
            <a:r>
              <a:rPr lang="el-GR" sz="1900" spc="10" dirty="0">
                <a:solidFill>
                  <a:srgbClr val="FFFFFF"/>
                </a:solidFill>
                <a:latin typeface="Arial Black" panose="020B0A04020102020204"/>
                <a:cs typeface="Arial Black" panose="020B0A04020102020204"/>
              </a:rPr>
              <a:t>ή</a:t>
            </a:r>
            <a:r>
              <a:rPr sz="1900" spc="10" smtClean="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ΤΙΣ</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ΑΝΤΙΣΤΟΙΧΕΣ</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ΕΝΔΕΙΞΕΙΣ</a:t>
            </a:r>
            <a:r>
              <a:rPr sz="1900" spc="15" dirty="0">
                <a:solidFill>
                  <a:srgbClr val="FFFFFF"/>
                </a:solidFill>
                <a:latin typeface="Arial Black" panose="020B0A04020102020204"/>
                <a:cs typeface="Arial Black" panose="020B0A04020102020204"/>
              </a:rPr>
              <a:t> </a:t>
            </a:r>
            <a:r>
              <a:rPr sz="1900" spc="-25">
                <a:solidFill>
                  <a:srgbClr val="FFFFFF"/>
                </a:solidFill>
                <a:latin typeface="Arial Black" panose="020B0A04020102020204"/>
                <a:cs typeface="Arial Black" panose="020B0A04020102020204"/>
              </a:rPr>
              <a:t>ΤΩΝ </a:t>
            </a:r>
            <a:r>
              <a:rPr sz="1900" smtClean="0">
                <a:solidFill>
                  <a:srgbClr val="FFFFFF"/>
                </a:solidFill>
                <a:latin typeface="Arial Black" panose="020B0A04020102020204"/>
                <a:cs typeface="Arial Black" panose="020B0A04020102020204"/>
              </a:rPr>
              <a:t>ΟΡΓΑΝΩΝ</a:t>
            </a:r>
            <a:r>
              <a:rPr sz="1900" spc="10" smtClean="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ΣΤΟ</a:t>
            </a:r>
            <a:r>
              <a:rPr sz="1900" spc="10" dirty="0">
                <a:solidFill>
                  <a:srgbClr val="FFFFFF"/>
                </a:solidFill>
                <a:latin typeface="Arial Black" panose="020B0A04020102020204"/>
                <a:cs typeface="Arial Black" panose="020B0A04020102020204"/>
              </a:rPr>
              <a:t> </a:t>
            </a:r>
            <a:r>
              <a:rPr sz="1900">
                <a:solidFill>
                  <a:srgbClr val="FFFFFF"/>
                </a:solidFill>
                <a:latin typeface="Arial Black" panose="020B0A04020102020204"/>
                <a:cs typeface="Arial Black" panose="020B0A04020102020204"/>
              </a:rPr>
              <a:t>ΔΩΜΑΤΙΟ</a:t>
            </a:r>
            <a:r>
              <a:rPr sz="1900" spc="15">
                <a:solidFill>
                  <a:srgbClr val="FFFFFF"/>
                </a:solidFill>
                <a:latin typeface="Arial Black" panose="020B0A04020102020204"/>
                <a:cs typeface="Arial Black" panose="020B0A04020102020204"/>
              </a:rPr>
              <a:t> </a:t>
            </a:r>
            <a:r>
              <a:rPr sz="1900" smtClean="0">
                <a:solidFill>
                  <a:srgbClr val="FFFFFF"/>
                </a:solidFill>
                <a:latin typeface="Arial Black" panose="020B0A04020102020204"/>
                <a:cs typeface="Arial Black" panose="020B0A04020102020204"/>
              </a:rPr>
              <a:t>ΕΛΕΓΧΟΥ</a:t>
            </a:r>
            <a:r>
              <a:rPr lang="el-GR" sz="1900" dirty="0" smtClean="0">
                <a:solidFill>
                  <a:srgbClr val="FFFFFF"/>
                </a:solidFill>
                <a:latin typeface="Arial Black" panose="020B0A04020102020204"/>
                <a:cs typeface="Arial Black" panose="020B0A04020102020204"/>
              </a:rPr>
              <a:t> (</a:t>
            </a:r>
            <a:r>
              <a:rPr lang="en-US" sz="1900" dirty="0" smtClean="0">
                <a:solidFill>
                  <a:srgbClr val="FFFFFF"/>
                </a:solidFill>
                <a:latin typeface="Arial Black" panose="020B0A04020102020204"/>
                <a:cs typeface="Arial Black" panose="020B0A04020102020204"/>
              </a:rPr>
              <a:t>E.C.R.)</a:t>
            </a:r>
            <a:r>
              <a:rPr sz="1900" spc="15" smtClean="0">
                <a:solidFill>
                  <a:srgbClr val="FFFFFF"/>
                </a:solidFill>
                <a:latin typeface="Arial Black" panose="020B0A04020102020204"/>
                <a:cs typeface="Arial Black" panose="020B0A04020102020204"/>
              </a:rPr>
              <a:t> </a:t>
            </a:r>
            <a:r>
              <a:rPr sz="1900" smtClean="0">
                <a:solidFill>
                  <a:srgbClr val="FFFFFF"/>
                </a:solidFill>
                <a:latin typeface="Arial Black" panose="020B0A04020102020204"/>
                <a:cs typeface="Arial Black" panose="020B0A04020102020204"/>
              </a:rPr>
              <a:t>ΤΗΣ</a:t>
            </a:r>
            <a:r>
              <a:rPr lang="en-US" sz="1900" spc="15" dirty="0" smtClean="0">
                <a:solidFill>
                  <a:srgbClr val="FFFFFF"/>
                </a:solidFill>
                <a:latin typeface="Arial Black" panose="020B0A04020102020204"/>
                <a:cs typeface="Arial Black" panose="020B0A04020102020204"/>
              </a:rPr>
              <a:t> </a:t>
            </a:r>
            <a:r>
              <a:rPr sz="1900" spc="-10" smtClean="0">
                <a:solidFill>
                  <a:srgbClr val="FFFFFF"/>
                </a:solidFill>
                <a:latin typeface="Arial Black" panose="020B0A04020102020204"/>
                <a:cs typeface="Arial Black" panose="020B0A04020102020204"/>
              </a:rPr>
              <a:t>ΜΗΧΑΝΗΣ</a:t>
            </a:r>
            <a:r>
              <a:rPr sz="1900" spc="-10" dirty="0">
                <a:solidFill>
                  <a:srgbClr val="FFFFFF"/>
                </a:solidFill>
                <a:latin typeface="Arial Black" panose="020B0A04020102020204"/>
                <a:cs typeface="Arial Black" panose="020B0A04020102020204"/>
              </a:rPr>
              <a:t>.</a:t>
            </a:r>
            <a:endParaRPr sz="1900">
              <a:latin typeface="Arial Black" panose="020B0A04020102020204"/>
              <a:cs typeface="Arial Black" panose="020B0A04020102020204"/>
            </a:endParaRPr>
          </a:p>
          <a:p>
            <a:pPr marL="447040" marR="5080">
              <a:lnSpc>
                <a:spcPct val="100000"/>
              </a:lnSpc>
              <a:spcBef>
                <a:spcPts val="380"/>
              </a:spcBef>
            </a:pPr>
            <a:r>
              <a:rPr sz="1900" dirty="0">
                <a:solidFill>
                  <a:srgbClr val="FFFFFF"/>
                </a:solidFill>
                <a:latin typeface="Arial Black" panose="020B0A04020102020204"/>
                <a:cs typeface="Arial Black" panose="020B0A04020102020204"/>
              </a:rPr>
              <a:t>ΕΑΝ</a:t>
            </a:r>
            <a:r>
              <a:rPr sz="1900" spc="-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Η</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ΠΤΩΣΗ</a:t>
            </a:r>
            <a:r>
              <a:rPr sz="1900" spc="20" dirty="0">
                <a:solidFill>
                  <a:srgbClr val="FFFFFF"/>
                </a:solidFill>
                <a:latin typeface="Arial Black" panose="020B0A04020102020204"/>
                <a:cs typeface="Arial Black" panose="020B0A04020102020204"/>
              </a:rPr>
              <a:t> </a:t>
            </a:r>
            <a:r>
              <a:rPr sz="1900">
                <a:solidFill>
                  <a:srgbClr val="FFFFFF"/>
                </a:solidFill>
                <a:latin typeface="Arial Black" panose="020B0A04020102020204"/>
                <a:cs typeface="Arial Black" panose="020B0A04020102020204"/>
              </a:rPr>
              <a:t>ΤΗΣ</a:t>
            </a:r>
            <a:r>
              <a:rPr sz="1900" spc="5">
                <a:solidFill>
                  <a:srgbClr val="FFFFFF"/>
                </a:solidFill>
                <a:latin typeface="Arial Black" panose="020B0A04020102020204"/>
                <a:cs typeface="Arial Black" panose="020B0A04020102020204"/>
              </a:rPr>
              <a:t> </a:t>
            </a:r>
            <a:r>
              <a:rPr sz="1900" smtClean="0">
                <a:solidFill>
                  <a:srgbClr val="FFFFFF"/>
                </a:solidFill>
                <a:latin typeface="Arial Black" panose="020B0A04020102020204"/>
                <a:cs typeface="Arial Black" panose="020B0A04020102020204"/>
              </a:rPr>
              <a:t>ΠΙΕΣ</a:t>
            </a:r>
            <a:r>
              <a:rPr lang="en-US" sz="1900" dirty="0" smtClean="0">
                <a:solidFill>
                  <a:srgbClr val="FFFFFF"/>
                </a:solidFill>
                <a:latin typeface="Arial Black" panose="020B0A04020102020204"/>
                <a:cs typeface="Arial Black" panose="020B0A04020102020204"/>
              </a:rPr>
              <a:t>H</a:t>
            </a:r>
            <a:r>
              <a:rPr sz="1900" smtClean="0">
                <a:solidFill>
                  <a:srgbClr val="FFFFFF"/>
                </a:solidFill>
                <a:latin typeface="Arial Black" panose="020B0A04020102020204"/>
                <a:cs typeface="Arial Black" panose="020B0A04020102020204"/>
              </a:rPr>
              <a:t>Σ</a:t>
            </a:r>
            <a:r>
              <a:rPr sz="1900" spc="10" smtClean="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ΥΠΕΡΒΕΙ</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ΤΑ</a:t>
            </a:r>
            <a:r>
              <a:rPr sz="1900" spc="20"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ΑΝΤΙΣΤΟΙΧΑ </a:t>
            </a:r>
            <a:r>
              <a:rPr sz="1900" dirty="0">
                <a:solidFill>
                  <a:srgbClr val="FFFFFF"/>
                </a:solidFill>
                <a:latin typeface="Arial Black" panose="020B0A04020102020204"/>
                <a:cs typeface="Arial Black" panose="020B0A04020102020204"/>
              </a:rPr>
              <a:t>ΟΡΙΑ,</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ΕΝΕΡΓΟΠΟΙΟΥΝΤΑΙ</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ΤΑ</a:t>
            </a:r>
            <a:r>
              <a:rPr sz="1900" spc="3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ΣΥΣΤΗΜΑΤΑ</a:t>
            </a:r>
            <a:r>
              <a:rPr sz="1900" spc="20"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ΣΥΝΑΓΕΡΜΟΥ </a:t>
            </a:r>
            <a:r>
              <a:rPr sz="1900" dirty="0">
                <a:solidFill>
                  <a:srgbClr val="FFFFFF"/>
                </a:solidFill>
                <a:latin typeface="Arial Black" panose="020B0A04020102020204"/>
                <a:cs typeface="Arial Black" panose="020B0A04020102020204"/>
              </a:rPr>
              <a:t>ΚΑΙ ΑΚΟΛΟΥΘΕΙ</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ΑΥΤΟΜΑΤΗ</a:t>
            </a:r>
            <a:r>
              <a:rPr sz="1900" spc="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ΚΡΑΤΗΣΗ</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ΤΗΣ</a:t>
            </a:r>
            <a:r>
              <a:rPr sz="1900" spc="25"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ΜΗΧΑΝΗΣ.</a:t>
            </a:r>
            <a:endParaRPr sz="1900">
              <a:latin typeface="Arial Black" panose="020B0A04020102020204"/>
              <a:cs typeface="Arial Black" panose="020B0A04020102020204"/>
            </a:endParaRPr>
          </a:p>
        </p:txBody>
      </p:sp>
      <p:sp>
        <p:nvSpPr>
          <p:cNvPr id="6" name="object 6"/>
          <p:cNvSpPr txBox="1"/>
          <p:nvPr/>
        </p:nvSpPr>
        <p:spPr>
          <a:xfrm>
            <a:off x="364490" y="3952240"/>
            <a:ext cx="7807325" cy="2534920"/>
          </a:xfrm>
          <a:prstGeom prst="rect">
            <a:avLst/>
          </a:prstGeom>
        </p:spPr>
        <p:txBody>
          <a:bodyPr vert="horz" wrap="square" lIns="0" tIns="12700" rIns="0" bIns="0" rtlCol="0">
            <a:spAutoFit/>
          </a:bodyPr>
          <a:lstStyle/>
          <a:p>
            <a:pPr marL="607695" algn="ctr">
              <a:lnSpc>
                <a:spcPct val="100000"/>
              </a:lnSpc>
              <a:spcBef>
                <a:spcPts val="100"/>
              </a:spcBef>
            </a:pPr>
            <a:r>
              <a:rPr sz="1900" u="heavy" dirty="0">
                <a:solidFill>
                  <a:srgbClr val="FFFFFF"/>
                </a:solidFill>
                <a:uFill>
                  <a:solidFill>
                    <a:srgbClr val="FFFFFF"/>
                  </a:solidFill>
                </a:uFill>
                <a:latin typeface="Arial Black" panose="020B0A04020102020204"/>
                <a:cs typeface="Arial Black" panose="020B0A04020102020204"/>
              </a:rPr>
              <a:t>ΣΥΝΗΘΩΣ</a:t>
            </a:r>
            <a:r>
              <a:rPr sz="1900" u="heavy" spc="15" dirty="0">
                <a:solidFill>
                  <a:srgbClr val="FFFFFF"/>
                </a:solidFill>
                <a:uFill>
                  <a:solidFill>
                    <a:srgbClr val="FFFFFF"/>
                  </a:solidFill>
                </a:uFill>
                <a:latin typeface="Arial Black" panose="020B0A04020102020204"/>
                <a:cs typeface="Arial Black" panose="020B0A04020102020204"/>
              </a:rPr>
              <a:t> </a:t>
            </a:r>
            <a:r>
              <a:rPr sz="1900" u="heavy" dirty="0">
                <a:solidFill>
                  <a:srgbClr val="FFFFFF"/>
                </a:solidFill>
                <a:uFill>
                  <a:solidFill>
                    <a:srgbClr val="FFFFFF"/>
                  </a:solidFill>
                </a:uFill>
                <a:latin typeface="Arial Black" panose="020B0A04020102020204"/>
                <a:cs typeface="Arial Black" panose="020B0A04020102020204"/>
              </a:rPr>
              <a:t>ΟΦΕΙΛΕΤΑΙ</a:t>
            </a:r>
            <a:r>
              <a:rPr sz="1900" u="heavy" spc="30" dirty="0">
                <a:solidFill>
                  <a:srgbClr val="FFFFFF"/>
                </a:solidFill>
                <a:uFill>
                  <a:solidFill>
                    <a:srgbClr val="FFFFFF"/>
                  </a:solidFill>
                </a:uFill>
                <a:latin typeface="Arial Black" panose="020B0A04020102020204"/>
                <a:cs typeface="Arial Black" panose="020B0A04020102020204"/>
              </a:rPr>
              <a:t> </a:t>
            </a:r>
            <a:r>
              <a:rPr sz="1900" u="heavy" spc="-20" dirty="0">
                <a:solidFill>
                  <a:srgbClr val="FFFFFF"/>
                </a:solidFill>
                <a:uFill>
                  <a:solidFill>
                    <a:srgbClr val="FFFFFF"/>
                  </a:solidFill>
                </a:uFill>
                <a:latin typeface="Arial Black" panose="020B0A04020102020204"/>
                <a:cs typeface="Arial Black" panose="020B0A04020102020204"/>
              </a:rPr>
              <a:t>ΑΠΟ</a:t>
            </a:r>
            <a:r>
              <a:rPr sz="1900" spc="-20" dirty="0">
                <a:solidFill>
                  <a:srgbClr val="FFFFFF"/>
                </a:solidFill>
                <a:latin typeface="Arial Black" panose="020B0A04020102020204"/>
                <a:cs typeface="Arial Black" panose="020B0A04020102020204"/>
              </a:rPr>
              <a:t>:</a:t>
            </a:r>
            <a:endParaRPr sz="1900">
              <a:latin typeface="Arial Black" panose="020B0A04020102020204"/>
              <a:cs typeface="Arial Black" panose="020B0A04020102020204"/>
            </a:endParaRPr>
          </a:p>
          <a:p>
            <a:pPr>
              <a:lnSpc>
                <a:spcPct val="100000"/>
              </a:lnSpc>
              <a:spcBef>
                <a:spcPts val="5"/>
              </a:spcBef>
            </a:pPr>
            <a:endParaRPr sz="2150">
              <a:latin typeface="Arial Black" panose="020B0A04020102020204"/>
              <a:cs typeface="Arial Black" panose="020B0A04020102020204"/>
            </a:endParaRPr>
          </a:p>
          <a:p>
            <a:pPr marL="447040" marR="325120" indent="-434340">
              <a:lnSpc>
                <a:spcPct val="100000"/>
              </a:lnSpc>
              <a:buAutoNum type="arabicPeriod"/>
              <a:tabLst>
                <a:tab pos="446405" algn="l"/>
                <a:tab pos="447040" algn="l"/>
              </a:tabLst>
            </a:pPr>
            <a:r>
              <a:rPr sz="1900" dirty="0">
                <a:solidFill>
                  <a:srgbClr val="FFFFFF"/>
                </a:solidFill>
                <a:latin typeface="Arial Black" panose="020B0A04020102020204"/>
                <a:cs typeface="Arial Black" panose="020B0A04020102020204"/>
              </a:rPr>
              <a:t>ΣΟΒΑΡΗ</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ΒΛΑΒΗ</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ΤΗΣ</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ΤΡΟΦΟΔΟΤΙΚΗΣ</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ΑΝΤΛΙΑΣ</a:t>
            </a:r>
            <a:r>
              <a:rPr sz="1900" spc="20" dirty="0">
                <a:solidFill>
                  <a:srgbClr val="FFFFFF"/>
                </a:solidFill>
                <a:latin typeface="Arial Black" panose="020B0A04020102020204"/>
                <a:cs typeface="Arial Black" panose="020B0A04020102020204"/>
              </a:rPr>
              <a:t> </a:t>
            </a:r>
            <a:r>
              <a:rPr sz="1900" spc="-25" dirty="0">
                <a:solidFill>
                  <a:srgbClr val="FFFFFF"/>
                </a:solidFill>
                <a:latin typeface="Arial Black" panose="020B0A04020102020204"/>
                <a:cs typeface="Arial Black" panose="020B0A04020102020204"/>
              </a:rPr>
              <a:t>ΤΟΥ </a:t>
            </a:r>
            <a:r>
              <a:rPr sz="1900" spc="-10" dirty="0">
                <a:solidFill>
                  <a:srgbClr val="FFFFFF"/>
                </a:solidFill>
                <a:latin typeface="Arial Black" panose="020B0A04020102020204"/>
                <a:cs typeface="Arial Black" panose="020B0A04020102020204"/>
              </a:rPr>
              <a:t>ΚΑΥΣΙΜΟΥ.</a:t>
            </a:r>
            <a:endParaRPr sz="1900">
              <a:latin typeface="Arial Black" panose="020B0A04020102020204"/>
              <a:cs typeface="Arial Black" panose="020B0A04020102020204"/>
            </a:endParaRPr>
          </a:p>
          <a:p>
            <a:pPr marL="447040" marR="320040" indent="-434340">
              <a:lnSpc>
                <a:spcPct val="100000"/>
              </a:lnSpc>
              <a:spcBef>
                <a:spcPts val="380"/>
              </a:spcBef>
              <a:buAutoNum type="arabicPeriod"/>
              <a:tabLst>
                <a:tab pos="446405" algn="l"/>
                <a:tab pos="447040" algn="l"/>
              </a:tabLst>
            </a:pPr>
            <a:r>
              <a:rPr sz="1900">
                <a:solidFill>
                  <a:srgbClr val="FFFFFF"/>
                </a:solidFill>
                <a:latin typeface="Arial Black" panose="020B0A04020102020204"/>
                <a:cs typeface="Arial Black" panose="020B0A04020102020204"/>
              </a:rPr>
              <a:t>ΒΛΑΒΗ</a:t>
            </a:r>
            <a:r>
              <a:rPr sz="1900" spc="10">
                <a:solidFill>
                  <a:srgbClr val="FFFFFF"/>
                </a:solidFill>
                <a:latin typeface="Arial Black" panose="020B0A04020102020204"/>
                <a:cs typeface="Arial Black" panose="020B0A04020102020204"/>
              </a:rPr>
              <a:t> </a:t>
            </a:r>
            <a:r>
              <a:rPr lang="el-GR" sz="1900" spc="10" dirty="0">
                <a:solidFill>
                  <a:srgbClr val="FFFFFF"/>
                </a:solidFill>
                <a:latin typeface="Arial Black" panose="020B0A04020102020204"/>
                <a:cs typeface="Arial Black" panose="020B0A04020102020204"/>
              </a:rPr>
              <a:t>ή</a:t>
            </a:r>
            <a:r>
              <a:rPr sz="1900" spc="10" smtClean="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ΛΑΝΘΑΣΜΕΝΟΣ</a:t>
            </a:r>
            <a:r>
              <a:rPr sz="1900" spc="2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ΧΕΙΡΙΣΜΟΣ</a:t>
            </a:r>
            <a:r>
              <a:rPr sz="1900" spc="1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ΣΤΟ</a:t>
            </a:r>
            <a:r>
              <a:rPr sz="1900" spc="15"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ΣΥΣΤΗΜΑ </a:t>
            </a:r>
            <a:r>
              <a:rPr sz="1900" dirty="0">
                <a:solidFill>
                  <a:srgbClr val="FFFFFF"/>
                </a:solidFill>
                <a:latin typeface="Arial Black" panose="020B0A04020102020204"/>
                <a:cs typeface="Arial Black" panose="020B0A04020102020204"/>
              </a:rPr>
              <a:t>ΑΝΑΚΥΚΛΟΦΟΡΙΑΣ</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(ΕΠΙΣΤΡΟΦΩΝ)</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ΤΟΥ</a:t>
            </a:r>
            <a:r>
              <a:rPr sz="1900" spc="25"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ΚΑΥΣΙΜΟΥ.</a:t>
            </a:r>
            <a:endParaRPr sz="1900">
              <a:latin typeface="Arial Black" panose="020B0A04020102020204"/>
              <a:cs typeface="Arial Black" panose="020B0A04020102020204"/>
            </a:endParaRPr>
          </a:p>
          <a:p>
            <a:pPr marL="447040" marR="5080" indent="-434340">
              <a:lnSpc>
                <a:spcPct val="100000"/>
              </a:lnSpc>
              <a:spcBef>
                <a:spcPts val="380"/>
              </a:spcBef>
              <a:buAutoNum type="arabicPeriod"/>
              <a:tabLst>
                <a:tab pos="446405" algn="l"/>
                <a:tab pos="447040" algn="l"/>
              </a:tabLst>
            </a:pPr>
            <a:r>
              <a:rPr sz="1900" dirty="0">
                <a:solidFill>
                  <a:srgbClr val="FFFFFF"/>
                </a:solidFill>
                <a:latin typeface="Arial Black" panose="020B0A04020102020204"/>
                <a:cs typeface="Arial Black" panose="020B0A04020102020204"/>
              </a:rPr>
              <a:t>ΘΡΑΥΣΗ</a:t>
            </a:r>
            <a:r>
              <a:rPr sz="1900" spc="-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ΑΓΩΓΟΥ</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ΠΑΡΟΧΗΣ</a:t>
            </a:r>
            <a:r>
              <a:rPr sz="1900" spc="20"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ΜΕΤΑ</a:t>
            </a:r>
            <a:r>
              <a:rPr sz="1900" spc="15" dirty="0">
                <a:solidFill>
                  <a:srgbClr val="FFFFFF"/>
                </a:solidFill>
                <a:latin typeface="Arial Black" panose="020B0A04020102020204"/>
                <a:cs typeface="Arial Black" panose="020B0A04020102020204"/>
              </a:rPr>
              <a:t> </a:t>
            </a:r>
            <a:r>
              <a:rPr sz="1900" dirty="0">
                <a:solidFill>
                  <a:srgbClr val="FFFFFF"/>
                </a:solidFill>
                <a:latin typeface="Arial Black" panose="020B0A04020102020204"/>
                <a:cs typeface="Arial Black" panose="020B0A04020102020204"/>
              </a:rPr>
              <a:t>ΤΗΝ</a:t>
            </a:r>
            <a:r>
              <a:rPr sz="1900" spc="10" dirty="0">
                <a:solidFill>
                  <a:srgbClr val="FFFFFF"/>
                </a:solidFill>
                <a:latin typeface="Arial Black" panose="020B0A04020102020204"/>
                <a:cs typeface="Arial Black" panose="020B0A04020102020204"/>
              </a:rPr>
              <a:t> </a:t>
            </a:r>
            <a:r>
              <a:rPr sz="1900" spc="-10" dirty="0">
                <a:solidFill>
                  <a:srgbClr val="FFFFFF"/>
                </a:solidFill>
                <a:latin typeface="Arial Black" panose="020B0A04020102020204"/>
                <a:cs typeface="Arial Black" panose="020B0A04020102020204"/>
              </a:rPr>
              <a:t>ΤΡΟΦΟΔΟΤΙΚΗ ΑΝΤΛΙΑ.</a:t>
            </a:r>
            <a:endParaRPr sz="1900">
              <a:latin typeface="Arial Black" panose="020B0A04020102020204"/>
              <a:cs typeface="Arial Black" panose="020B0A04020102020204"/>
            </a:endParaRPr>
          </a:p>
        </p:txBody>
      </p:sp>
      <p:sp>
        <p:nvSpPr>
          <p:cNvPr id="7" name="object 7"/>
          <p:cNvSpPr/>
          <p:nvPr/>
        </p:nvSpPr>
        <p:spPr>
          <a:xfrm>
            <a:off x="285720" y="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8" name="object 8"/>
          <p:cNvSpPr txBox="1">
            <a:spLocks noGrp="1"/>
          </p:cNvSpPr>
          <p:nvPr>
            <p:ph type="title"/>
          </p:nvPr>
        </p:nvSpPr>
        <p:spPr>
          <a:xfrm>
            <a:off x="285720" y="0"/>
            <a:ext cx="8643998" cy="1000108"/>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a:uFill>
                  <a:solidFill>
                    <a:srgbClr val="FFFFFF"/>
                  </a:solidFill>
                </a:uFill>
              </a:rPr>
              <a:t>ΣΤΟ</a:t>
            </a:r>
            <a:r>
              <a:rPr sz="2050" u="none" spc="-10">
                <a:uFill>
                  <a:solidFill>
                    <a:srgbClr val="FFFFFF"/>
                  </a:solidFill>
                </a:uFill>
              </a:rPr>
              <a:t> </a:t>
            </a:r>
            <a:r>
              <a:rPr sz="2050" u="none" spc="-10" smtClean="0">
                <a:uFill>
                  <a:solidFill>
                    <a:srgbClr val="FFFFFF"/>
                  </a:solidFill>
                </a:uFill>
              </a:rPr>
              <a:t>ΣΥΣΤΗΜΑ</a:t>
            </a:r>
            <a:r>
              <a:rPr lang="el-GR" sz="2050" u="none" spc="-10" dirty="0" smtClean="0">
                <a:uFill>
                  <a:solidFill>
                    <a:srgbClr val="FFFFFF"/>
                  </a:solidFill>
                </a:uFill>
              </a:rPr>
              <a:t>  </a:t>
            </a:r>
            <a:r>
              <a:rPr sz="2050" u="none" spc="-20" smtClean="0">
                <a:uFill>
                  <a:solidFill>
                    <a:srgbClr val="FFFFFF"/>
                  </a:solidFill>
                </a:uFill>
              </a:rPr>
              <a:t>ΚΑΥΣΙΜΟΥ</a:t>
            </a:r>
            <a:br>
              <a:rPr lang="el-GR" sz="2050" u="sng" spc="-20" dirty="0" smtClean="0">
                <a:uFill>
                  <a:solidFill>
                    <a:srgbClr val="FFFFFF"/>
                  </a:solidFill>
                </a:uFill>
              </a:rPr>
            </a:br>
            <a:r>
              <a:rPr sz="2050" u="sng" spc="-60" smtClean="0">
                <a:uFill>
                  <a:solidFill>
                    <a:srgbClr val="FFFFFF"/>
                  </a:solidFill>
                </a:uFill>
              </a:rPr>
              <a:t> </a:t>
            </a:r>
            <a:r>
              <a:rPr lang="el-GR" sz="2050" u="sng" spc="-60" dirty="0" smtClean="0">
                <a:uFill>
                  <a:solidFill>
                    <a:srgbClr val="FFFFFF"/>
                  </a:solidFill>
                </a:uFill>
              </a:rPr>
              <a:t>                                                      </a:t>
            </a:r>
            <a:r>
              <a:rPr sz="2050" u="sng" smtClean="0">
                <a:uFill>
                  <a:solidFill>
                    <a:srgbClr val="FFFFFF"/>
                  </a:solidFill>
                </a:uFill>
              </a:rPr>
              <a:t>ΤΗΣ</a:t>
            </a:r>
            <a:r>
              <a:rPr sz="2050" u="sng" spc="-50" smtClean="0">
                <a:uFill>
                  <a:solidFill>
                    <a:srgbClr val="FFFFFF"/>
                  </a:solidFill>
                </a:uFill>
              </a:rPr>
              <a:t> </a:t>
            </a:r>
            <a:r>
              <a:rPr sz="2050" u="sng" spc="-10" dirty="0">
                <a:uFill>
                  <a:solidFill>
                    <a:srgbClr val="FFFFFF"/>
                  </a:solidFill>
                </a:uFill>
              </a:rPr>
              <a:t>ΜΗΧΑΝΗΣ</a:t>
            </a:r>
            <a:endParaRPr sz="2050"/>
          </a:p>
        </p:txBody>
      </p:sp>
    </p:spTree>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57158" y="1214422"/>
            <a:ext cx="8501092" cy="5357828"/>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214422"/>
            <a:ext cx="8493790" cy="503984"/>
          </a:xfrm>
          <a:prstGeom prst="rect">
            <a:avLst/>
          </a:prstGeom>
        </p:spPr>
        <p:txBody>
          <a:bodyPr vert="horz" wrap="square" lIns="0" tIns="13970" rIns="0" bIns="0" rtlCol="0">
            <a:spAutoFit/>
          </a:bodyPr>
          <a:lstStyle/>
          <a:p>
            <a:pPr marL="12700">
              <a:lnSpc>
                <a:spcPct val="100000"/>
              </a:lnSpc>
              <a:spcBef>
                <a:spcPts val="110"/>
              </a:spcBef>
            </a:pPr>
            <a:r>
              <a:rPr sz="1550" spc="355" smtClean="0">
                <a:latin typeface="Arial Black" panose="020B0A04020102020204"/>
                <a:cs typeface="Arial Black" panose="020B0A04020102020204"/>
              </a:rPr>
              <a:t> </a:t>
            </a:r>
            <a:endParaRPr lang="el-GR" sz="1550" spc="355" dirty="0" smtClean="0">
              <a:latin typeface="Arial Black" panose="020B0A04020102020204"/>
              <a:cs typeface="Arial Black" panose="020B0A04020102020204"/>
            </a:endParaRPr>
          </a:p>
          <a:p>
            <a:pPr marL="12700">
              <a:lnSpc>
                <a:spcPct val="100000"/>
              </a:lnSpc>
              <a:spcBef>
                <a:spcPts val="110"/>
              </a:spcBef>
            </a:pPr>
            <a:r>
              <a:rPr lang="el-GR" sz="1550" u="heavy" spc="355" dirty="0">
                <a:solidFill>
                  <a:srgbClr val="FFFFFF"/>
                </a:solidFill>
                <a:uFill>
                  <a:solidFill>
                    <a:srgbClr val="FFFFFF"/>
                  </a:solidFill>
                </a:uFill>
                <a:latin typeface="Arial Black" panose="020B0A04020102020204"/>
                <a:cs typeface="Arial Black" panose="020B0A04020102020204"/>
              </a:rPr>
              <a:t> </a:t>
            </a:r>
            <a:r>
              <a:rPr lang="el-GR" sz="1550" u="heavy" spc="355" dirty="0" smtClean="0">
                <a:solidFill>
                  <a:srgbClr val="FFFFFF"/>
                </a:solidFill>
                <a:uFill>
                  <a:solidFill>
                    <a:srgbClr val="FFFFFF"/>
                  </a:solidFill>
                </a:uFill>
                <a:latin typeface="Arial Black" panose="020B0A04020102020204"/>
                <a:cs typeface="Arial Black" panose="020B0A04020102020204"/>
              </a:rPr>
              <a:t>  2) </a:t>
            </a:r>
            <a:r>
              <a:rPr sz="1550" u="heavy" smtClean="0">
                <a:solidFill>
                  <a:srgbClr val="FFFFFF"/>
                </a:solidFill>
                <a:uFill>
                  <a:solidFill>
                    <a:srgbClr val="FFFFFF"/>
                  </a:solidFill>
                </a:uFill>
                <a:latin typeface="Arial Black" panose="020B0A04020102020204"/>
                <a:cs typeface="Arial Black" panose="020B0A04020102020204"/>
              </a:rPr>
              <a:t>ΣΤΑΔΙΑΚΗ</a:t>
            </a:r>
            <a:r>
              <a:rPr sz="1550" u="heavy" spc="-20" smtClean="0">
                <a:solidFill>
                  <a:srgbClr val="FFFFFF"/>
                </a:solidFill>
                <a:uFill>
                  <a:solidFill>
                    <a:srgbClr val="FFFFFF"/>
                  </a:solidFill>
                </a:uFill>
                <a:latin typeface="Arial Black" panose="020B0A04020102020204"/>
                <a:cs typeface="Arial Black" panose="020B0A04020102020204"/>
              </a:rPr>
              <a:t> </a:t>
            </a:r>
            <a:r>
              <a:rPr sz="1550" u="heavy" dirty="0">
                <a:solidFill>
                  <a:srgbClr val="FFFFFF"/>
                </a:solidFill>
                <a:uFill>
                  <a:solidFill>
                    <a:srgbClr val="FFFFFF"/>
                  </a:solidFill>
                </a:uFill>
                <a:latin typeface="Arial Black" panose="020B0A04020102020204"/>
                <a:cs typeface="Arial Black" panose="020B0A04020102020204"/>
              </a:rPr>
              <a:t>ΠΤΩΣΗ</a:t>
            </a:r>
            <a:r>
              <a:rPr sz="1550" u="heavy" spc="-10" dirty="0">
                <a:solidFill>
                  <a:srgbClr val="FFFFFF"/>
                </a:solidFill>
                <a:uFill>
                  <a:solidFill>
                    <a:srgbClr val="FFFFFF"/>
                  </a:solidFill>
                </a:uFill>
                <a:latin typeface="Arial Black" panose="020B0A04020102020204"/>
                <a:cs typeface="Arial Black" panose="020B0A04020102020204"/>
              </a:rPr>
              <a:t> </a:t>
            </a:r>
            <a:r>
              <a:rPr sz="1550" u="heavy">
                <a:solidFill>
                  <a:srgbClr val="FFFFFF"/>
                </a:solidFill>
                <a:uFill>
                  <a:solidFill>
                    <a:srgbClr val="FFFFFF"/>
                  </a:solidFill>
                </a:uFill>
                <a:latin typeface="Arial Black" panose="020B0A04020102020204"/>
                <a:cs typeface="Arial Black" panose="020B0A04020102020204"/>
              </a:rPr>
              <a:t>ΤΗΣ</a:t>
            </a:r>
            <a:r>
              <a:rPr sz="1550" u="heavy" spc="-10">
                <a:solidFill>
                  <a:srgbClr val="FFFFFF"/>
                </a:solidFill>
                <a:uFill>
                  <a:solidFill>
                    <a:srgbClr val="FFFFFF"/>
                  </a:solidFill>
                </a:uFill>
                <a:latin typeface="Arial Black" panose="020B0A04020102020204"/>
                <a:cs typeface="Arial Black" panose="020B0A04020102020204"/>
              </a:rPr>
              <a:t> </a:t>
            </a:r>
            <a:r>
              <a:rPr sz="1550" u="heavy" smtClean="0">
                <a:solidFill>
                  <a:srgbClr val="FFFFFF"/>
                </a:solidFill>
                <a:uFill>
                  <a:solidFill>
                    <a:srgbClr val="FFFFFF"/>
                  </a:solidFill>
                </a:uFill>
                <a:latin typeface="Arial Black" panose="020B0A04020102020204"/>
                <a:cs typeface="Arial Black" panose="020B0A04020102020204"/>
              </a:rPr>
              <a:t>ΠΙΕ</a:t>
            </a:r>
            <a:r>
              <a:rPr lang="el-GR" sz="1550" u="heavy" dirty="0" smtClean="0">
                <a:solidFill>
                  <a:srgbClr val="FFFFFF"/>
                </a:solidFill>
                <a:uFill>
                  <a:solidFill>
                    <a:srgbClr val="FFFFFF"/>
                  </a:solidFill>
                </a:uFill>
                <a:latin typeface="Arial Black" panose="020B0A04020102020204"/>
                <a:cs typeface="Arial Black" panose="020B0A04020102020204"/>
              </a:rPr>
              <a:t>ΣΗ</a:t>
            </a:r>
            <a:r>
              <a:rPr sz="1550" u="heavy" smtClean="0">
                <a:solidFill>
                  <a:srgbClr val="FFFFFF"/>
                </a:solidFill>
                <a:uFill>
                  <a:solidFill>
                    <a:srgbClr val="FFFFFF"/>
                  </a:solidFill>
                </a:uFill>
                <a:latin typeface="Arial Black" panose="020B0A04020102020204"/>
                <a:cs typeface="Arial Black" panose="020B0A04020102020204"/>
              </a:rPr>
              <a:t>Σ</a:t>
            </a:r>
            <a:r>
              <a:rPr sz="1550" u="heavy" spc="-10" smtClean="0">
                <a:solidFill>
                  <a:srgbClr val="FFFFFF"/>
                </a:solidFill>
                <a:uFill>
                  <a:solidFill>
                    <a:srgbClr val="FFFFFF"/>
                  </a:solidFill>
                </a:uFill>
                <a:latin typeface="Arial Black" panose="020B0A04020102020204"/>
                <a:cs typeface="Arial Black" panose="020B0A04020102020204"/>
              </a:rPr>
              <a:t> </a:t>
            </a:r>
            <a:r>
              <a:rPr sz="1550" u="heavy" dirty="0">
                <a:solidFill>
                  <a:srgbClr val="FFFFFF"/>
                </a:solidFill>
                <a:uFill>
                  <a:solidFill>
                    <a:srgbClr val="FFFFFF"/>
                  </a:solidFill>
                </a:uFill>
                <a:latin typeface="Arial Black" panose="020B0A04020102020204"/>
                <a:cs typeface="Arial Black" panose="020B0A04020102020204"/>
              </a:rPr>
              <a:t>ΤΟΥ</a:t>
            </a:r>
            <a:r>
              <a:rPr sz="1550" u="heavy" spc="-15" dirty="0">
                <a:solidFill>
                  <a:srgbClr val="FFFFFF"/>
                </a:solidFill>
                <a:uFill>
                  <a:solidFill>
                    <a:srgbClr val="FFFFFF"/>
                  </a:solidFill>
                </a:uFill>
                <a:latin typeface="Arial Black" panose="020B0A04020102020204"/>
                <a:cs typeface="Arial Black" panose="020B0A04020102020204"/>
              </a:rPr>
              <a:t> </a:t>
            </a:r>
            <a:r>
              <a:rPr sz="1550" u="heavy" spc="-10" dirty="0">
                <a:solidFill>
                  <a:srgbClr val="FFFFFF"/>
                </a:solidFill>
                <a:uFill>
                  <a:solidFill>
                    <a:srgbClr val="FFFFFF"/>
                  </a:solidFill>
                </a:uFill>
                <a:latin typeface="Arial Black" panose="020B0A04020102020204"/>
                <a:cs typeface="Arial Black" panose="020B0A04020102020204"/>
              </a:rPr>
              <a:t>ΚΑΥΣΙΜΟΥ.</a:t>
            </a:r>
            <a:endParaRPr sz="1550">
              <a:latin typeface="Arial Black" panose="020B0A04020102020204"/>
              <a:cs typeface="Arial Black" panose="020B0A04020102020204"/>
            </a:endParaRPr>
          </a:p>
        </p:txBody>
      </p:sp>
      <p:sp>
        <p:nvSpPr>
          <p:cNvPr id="4" name="object 4"/>
          <p:cNvSpPr txBox="1"/>
          <p:nvPr/>
        </p:nvSpPr>
        <p:spPr>
          <a:xfrm>
            <a:off x="364490" y="2399029"/>
            <a:ext cx="202565" cy="263525"/>
          </a:xfrm>
          <a:prstGeom prst="rect">
            <a:avLst/>
          </a:prstGeom>
        </p:spPr>
        <p:txBody>
          <a:bodyPr vert="horz" wrap="square" lIns="0" tIns="13970" rIns="0" bIns="0" rtlCol="0">
            <a:spAutoFit/>
          </a:bodyPr>
          <a:lstStyle/>
          <a:p>
            <a:pPr marL="12700">
              <a:lnSpc>
                <a:spcPct val="100000"/>
              </a:lnSpc>
              <a:spcBef>
                <a:spcPts val="110"/>
              </a:spcBef>
            </a:pPr>
            <a:r>
              <a:rPr sz="1550" spc="5" dirty="0">
                <a:latin typeface="Wingdings" panose="05000000000000000000"/>
                <a:cs typeface="Wingdings" panose="05000000000000000000"/>
              </a:rPr>
              <a:t></a:t>
            </a:r>
            <a:endParaRPr sz="1550">
              <a:latin typeface="Wingdings" panose="05000000000000000000"/>
              <a:cs typeface="Wingdings" panose="05000000000000000000"/>
            </a:endParaRPr>
          </a:p>
        </p:txBody>
      </p:sp>
      <p:sp>
        <p:nvSpPr>
          <p:cNvPr id="5" name="object 5"/>
          <p:cNvSpPr txBox="1"/>
          <p:nvPr/>
        </p:nvSpPr>
        <p:spPr>
          <a:xfrm>
            <a:off x="364490" y="1658620"/>
            <a:ext cx="8369300" cy="1972335"/>
          </a:xfrm>
          <a:prstGeom prst="rect">
            <a:avLst/>
          </a:prstGeom>
        </p:spPr>
        <p:txBody>
          <a:bodyPr vert="horz" wrap="square" lIns="0" tIns="12700" rIns="0" bIns="0" rtlCol="0">
            <a:spAutoFit/>
          </a:bodyPr>
          <a:lstStyle/>
          <a:p>
            <a:pPr marL="336550" marR="5080" indent="-323850">
              <a:lnSpc>
                <a:spcPct val="100000"/>
              </a:lnSpc>
              <a:spcBef>
                <a:spcPts val="100"/>
              </a:spcBef>
              <a:buClr>
                <a:srgbClr val="000000"/>
              </a:buClr>
              <a:buFont typeface="Wingdings" panose="05000000000000000000"/>
              <a:buChar char=""/>
              <a:tabLst>
                <a:tab pos="335915" algn="l"/>
                <a:tab pos="336550" algn="l"/>
              </a:tabLst>
            </a:pPr>
            <a:endParaRPr lang="el-GR" sz="1550" dirty="0" smtClean="0">
              <a:solidFill>
                <a:srgbClr val="FFFFFF"/>
              </a:solidFill>
              <a:latin typeface="Arial Black" panose="020B0A04020102020204"/>
              <a:cs typeface="Arial Black" panose="020B0A04020102020204"/>
            </a:endParaRPr>
          </a:p>
          <a:p>
            <a:pPr marL="336550" marR="5080" indent="-323850">
              <a:lnSpc>
                <a:spcPct val="100000"/>
              </a:lnSpc>
              <a:spcBef>
                <a:spcPts val="100"/>
              </a:spcBef>
              <a:buClr>
                <a:srgbClr val="000000"/>
              </a:buClr>
              <a:buFont typeface="Wingdings" panose="05000000000000000000"/>
              <a:buChar char=""/>
              <a:tabLst>
                <a:tab pos="335915" algn="l"/>
                <a:tab pos="336550" algn="l"/>
              </a:tabLst>
            </a:pPr>
            <a:r>
              <a:rPr sz="1550" smtClean="0">
                <a:solidFill>
                  <a:srgbClr val="FFFFFF"/>
                </a:solidFill>
                <a:latin typeface="Arial Black" panose="020B0A04020102020204"/>
                <a:cs typeface="Arial Black" panose="020B0A04020102020204"/>
              </a:rPr>
              <a:t>ΔΕΝ</a:t>
            </a:r>
            <a:r>
              <a:rPr sz="1550" spc="-35" smtClean="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ΓΙΝΕΤΑΙ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ΑΜΕΣΑ</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ΑΝΤΙΛΗΠΤΗ,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ΑΛΛΑ</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ΕΝΤΟΠΙΖΕΤΑΙ</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ΑΠΟ</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ΣΥΝΕΧΗ </a:t>
            </a:r>
            <a:r>
              <a:rPr sz="1550" dirty="0">
                <a:solidFill>
                  <a:srgbClr val="FFFFFF"/>
                </a:solidFill>
                <a:latin typeface="Arial Black" panose="020B0A04020102020204"/>
                <a:cs typeface="Arial Black" panose="020B0A04020102020204"/>
              </a:rPr>
              <a:t>ΠΑΡΑΚΟΛΟΥΘΗΣΗ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ΕΝΔΕΙΞΕΩΝ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ΤΟΠΙΚΩΝ</a:t>
            </a:r>
            <a:r>
              <a:rPr sz="1550" spc="-25"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ΜΑΝΟΜΕΤΡΩΝ</a:t>
            </a:r>
            <a:r>
              <a:rPr sz="1550" spc="-25">
                <a:solidFill>
                  <a:srgbClr val="FFFFFF"/>
                </a:solidFill>
                <a:latin typeface="Arial Black" panose="020B0A04020102020204"/>
                <a:cs typeface="Arial Black" panose="020B0A04020102020204"/>
              </a:rPr>
              <a:t> </a:t>
            </a:r>
            <a:r>
              <a:rPr lang="el-GR" sz="1550" spc="-25" dirty="0">
                <a:solidFill>
                  <a:srgbClr val="FFFFFF"/>
                </a:solidFill>
                <a:latin typeface="Arial Black" panose="020B0A04020102020204"/>
                <a:cs typeface="Arial Black" panose="020B0A04020102020204"/>
              </a:rPr>
              <a:t>ή</a:t>
            </a:r>
            <a:r>
              <a:rPr sz="1550" spc="-10" smtClean="0">
                <a:solidFill>
                  <a:srgbClr val="FFFFFF"/>
                </a:solidFill>
                <a:latin typeface="Arial Black" panose="020B0A04020102020204"/>
                <a:cs typeface="Arial Black" panose="020B0A04020102020204"/>
              </a:rPr>
              <a:t> </a:t>
            </a:r>
            <a:r>
              <a:rPr sz="1550" spc="-25" dirty="0">
                <a:solidFill>
                  <a:srgbClr val="FFFFFF"/>
                </a:solidFill>
                <a:latin typeface="Arial Black" panose="020B0A04020102020204"/>
                <a:cs typeface="Arial Black" panose="020B0A04020102020204"/>
              </a:rPr>
              <a:t>ΤΩΝ </a:t>
            </a:r>
            <a:r>
              <a:rPr sz="1550" dirty="0">
                <a:solidFill>
                  <a:srgbClr val="FFFFFF"/>
                </a:solidFill>
                <a:latin typeface="Arial Black" panose="020B0A04020102020204"/>
                <a:cs typeface="Arial Black" panose="020B0A04020102020204"/>
              </a:rPr>
              <a:t>ΕΝΔΕΙΞΕΩΝ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ΟΡΓΑΝΩΝ</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ΣΤΟ</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ΔΩΜΑΤΙΟ</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ΕΛΕΓΧΟΥ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10" dirty="0">
                <a:solidFill>
                  <a:srgbClr val="FFFFFF"/>
                </a:solidFill>
                <a:latin typeface="Arial Black" panose="020B0A04020102020204"/>
                <a:cs typeface="Arial Black" panose="020B0A04020102020204"/>
              </a:rPr>
              <a:t> ΜΗΧΑΝΗΣ.</a:t>
            </a:r>
            <a:endParaRPr sz="1550">
              <a:latin typeface="Arial Black" panose="020B0A04020102020204"/>
              <a:cs typeface="Arial Black" panose="020B0A04020102020204"/>
            </a:endParaRPr>
          </a:p>
          <a:p>
            <a:pPr marL="336550" marR="34925">
              <a:lnSpc>
                <a:spcPct val="100000"/>
              </a:lnSpc>
              <a:spcBef>
                <a:spcPts val="320"/>
              </a:spcBef>
            </a:pPr>
            <a:r>
              <a:rPr sz="1550" dirty="0">
                <a:solidFill>
                  <a:srgbClr val="FFFFFF"/>
                </a:solidFill>
                <a:latin typeface="Arial Black" panose="020B0A04020102020204"/>
                <a:cs typeface="Arial Black" panose="020B0A04020102020204"/>
              </a:rPr>
              <a:t>ΕΑΝ</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ΠΤΩΣΗ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ΔΕΝ</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ΓΙΝΕΤΑΙ</a:t>
            </a:r>
            <a:r>
              <a:rPr sz="1550" spc="-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ΕΓΚΑΙΡΑ</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ΑΝΤΙΛΗΠΤΗ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ΥΠΕΡΒΕΙ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ΤΑ</a:t>
            </a:r>
            <a:r>
              <a:rPr sz="1550" spc="-15"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ΟΡΙΑ, </a:t>
            </a:r>
            <a:r>
              <a:rPr sz="1550" dirty="0">
                <a:solidFill>
                  <a:srgbClr val="FFFFFF"/>
                </a:solidFill>
                <a:latin typeface="Arial Black" panose="020B0A04020102020204"/>
                <a:cs typeface="Arial Black" panose="020B0A04020102020204"/>
              </a:rPr>
              <a:t>ΕΝΕΡΓΟΠΟΙΟΥΝΤΑΙ</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ΤΑ</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ΣΥΣΤΗΜΑΤΑ</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ΣΥΝΑΓΕΡΜΟΥ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ΚΑΙ</a:t>
            </a:r>
            <a:r>
              <a:rPr sz="1550" spc="-15"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ΣΠΑΝΙΑ </a:t>
            </a:r>
            <a:r>
              <a:rPr sz="1550" dirty="0">
                <a:solidFill>
                  <a:srgbClr val="FFFFFF"/>
                </a:solidFill>
                <a:latin typeface="Arial Black" panose="020B0A04020102020204"/>
                <a:cs typeface="Arial Black" panose="020B0A04020102020204"/>
              </a:rPr>
              <a:t>ΑΚΟΛΟΥΘΕΙ</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ΑΥΤΟΜΑΤΗ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ΚΡΑΤΗΣΗ</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ΜΗΧΑΝΗΣ,</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ΑΦΟΥ</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ΥΠΑΡΧΕΙ </a:t>
            </a:r>
            <a:r>
              <a:rPr sz="1550" dirty="0">
                <a:solidFill>
                  <a:srgbClr val="FFFFFF"/>
                </a:solidFill>
                <a:latin typeface="Arial Black" panose="020B0A04020102020204"/>
                <a:cs typeface="Arial Black" panose="020B0A04020102020204"/>
              </a:rPr>
              <a:t>ΑΡΚΕΤΟΣ</a:t>
            </a:r>
            <a:r>
              <a:rPr sz="1550" spc="-30"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ΧΡΟΝΟΣ</a:t>
            </a:r>
            <a:r>
              <a:rPr sz="1550" spc="-20">
                <a:solidFill>
                  <a:srgbClr val="FFFFFF"/>
                </a:solidFill>
                <a:latin typeface="Arial Black" panose="020B0A04020102020204"/>
                <a:cs typeface="Arial Black" panose="020B0A04020102020204"/>
              </a:rPr>
              <a:t> </a:t>
            </a:r>
            <a:r>
              <a:rPr sz="1550" spc="-10" smtClean="0">
                <a:solidFill>
                  <a:srgbClr val="FFFFFF"/>
                </a:solidFill>
                <a:latin typeface="Arial Black" panose="020B0A04020102020204"/>
                <a:cs typeface="Arial Black" panose="020B0A04020102020204"/>
              </a:rPr>
              <a:t>ΑΝΤΙΔΡΑΣ</a:t>
            </a:r>
            <a:r>
              <a:rPr lang="el-GR" sz="1550" spc="-10" dirty="0" smtClean="0">
                <a:solidFill>
                  <a:srgbClr val="FFFFFF"/>
                </a:solidFill>
                <a:latin typeface="Arial Black" panose="020B0A04020102020204"/>
                <a:cs typeface="Arial Black" panose="020B0A04020102020204"/>
              </a:rPr>
              <a:t>Η</a:t>
            </a:r>
            <a:r>
              <a:rPr sz="1550" spc="-10" smtClean="0">
                <a:solidFill>
                  <a:srgbClr val="FFFFFF"/>
                </a:solidFill>
                <a:latin typeface="Arial Black" panose="020B0A04020102020204"/>
                <a:cs typeface="Arial Black" panose="020B0A04020102020204"/>
              </a:rPr>
              <a:t>Σ</a:t>
            </a:r>
            <a:r>
              <a:rPr sz="1550" spc="-10" dirty="0">
                <a:solidFill>
                  <a:srgbClr val="FFFFFF"/>
                </a:solidFill>
                <a:latin typeface="Arial Black" panose="020B0A04020102020204"/>
                <a:cs typeface="Arial Black" panose="020B0A04020102020204"/>
              </a:rPr>
              <a:t>.</a:t>
            </a:r>
            <a:endParaRPr sz="1550">
              <a:latin typeface="Arial Black" panose="020B0A04020102020204"/>
              <a:cs typeface="Arial Black" panose="020B0A04020102020204"/>
            </a:endParaRPr>
          </a:p>
        </p:txBody>
      </p:sp>
      <p:sp>
        <p:nvSpPr>
          <p:cNvPr id="6" name="object 6"/>
          <p:cNvSpPr txBox="1"/>
          <p:nvPr/>
        </p:nvSpPr>
        <p:spPr>
          <a:xfrm>
            <a:off x="364490" y="3679190"/>
            <a:ext cx="8300720" cy="2322195"/>
          </a:xfrm>
          <a:prstGeom prst="rect">
            <a:avLst/>
          </a:prstGeom>
        </p:spPr>
        <p:txBody>
          <a:bodyPr vert="horz" wrap="square" lIns="0" tIns="13970" rIns="0" bIns="0" rtlCol="0">
            <a:spAutoFit/>
          </a:bodyPr>
          <a:lstStyle/>
          <a:p>
            <a:pPr marL="115570" algn="ctr">
              <a:lnSpc>
                <a:spcPct val="100000"/>
              </a:lnSpc>
              <a:spcBef>
                <a:spcPts val="110"/>
              </a:spcBef>
            </a:pPr>
            <a:r>
              <a:rPr sz="1550" u="heavy" dirty="0">
                <a:solidFill>
                  <a:srgbClr val="FFFFFF"/>
                </a:solidFill>
                <a:uFill>
                  <a:solidFill>
                    <a:srgbClr val="FFFFFF"/>
                  </a:solidFill>
                </a:uFill>
                <a:latin typeface="Arial Black" panose="020B0A04020102020204"/>
                <a:cs typeface="Arial Black" panose="020B0A04020102020204"/>
              </a:rPr>
              <a:t>ΣΥΝΗΘΩΣ</a:t>
            </a:r>
            <a:r>
              <a:rPr sz="1550" u="heavy" spc="-30" dirty="0">
                <a:solidFill>
                  <a:srgbClr val="FFFFFF"/>
                </a:solidFill>
                <a:uFill>
                  <a:solidFill>
                    <a:srgbClr val="FFFFFF"/>
                  </a:solidFill>
                </a:uFill>
                <a:latin typeface="Arial Black" panose="020B0A04020102020204"/>
                <a:cs typeface="Arial Black" panose="020B0A04020102020204"/>
              </a:rPr>
              <a:t> </a:t>
            </a:r>
            <a:r>
              <a:rPr sz="1550" u="heavy">
                <a:solidFill>
                  <a:srgbClr val="FFFFFF"/>
                </a:solidFill>
                <a:uFill>
                  <a:solidFill>
                    <a:srgbClr val="FFFFFF"/>
                  </a:solidFill>
                </a:uFill>
                <a:latin typeface="Arial Black" panose="020B0A04020102020204"/>
                <a:cs typeface="Arial Black" panose="020B0A04020102020204"/>
              </a:rPr>
              <a:t>ΟΦΕΙΛΕΤΑΙ</a:t>
            </a:r>
            <a:r>
              <a:rPr sz="1550" u="heavy" spc="-20">
                <a:solidFill>
                  <a:srgbClr val="FFFFFF"/>
                </a:solidFill>
                <a:uFill>
                  <a:solidFill>
                    <a:srgbClr val="FFFFFF"/>
                  </a:solidFill>
                </a:uFill>
                <a:latin typeface="Arial Black" panose="020B0A04020102020204"/>
                <a:cs typeface="Arial Black" panose="020B0A04020102020204"/>
              </a:rPr>
              <a:t> </a:t>
            </a:r>
            <a:r>
              <a:rPr lang="el-GR" sz="1550" u="heavy" spc="-20" dirty="0" smtClean="0">
                <a:solidFill>
                  <a:srgbClr val="FFFFFF"/>
                </a:solidFill>
                <a:uFill>
                  <a:solidFill>
                    <a:srgbClr val="FFFFFF"/>
                  </a:solidFill>
                </a:uFill>
                <a:latin typeface="Arial Black" panose="020B0A04020102020204"/>
                <a:cs typeface="Arial Black" panose="020B0A04020102020204"/>
              </a:rPr>
              <a:t>ΣΕ </a:t>
            </a:r>
            <a:r>
              <a:rPr sz="1550" spc="-20" smtClean="0">
                <a:solidFill>
                  <a:srgbClr val="FFFFFF"/>
                </a:solidFill>
                <a:latin typeface="Arial Black" panose="020B0A04020102020204"/>
                <a:cs typeface="Arial Black" panose="020B0A04020102020204"/>
              </a:rPr>
              <a:t>:</a:t>
            </a:r>
            <a:endParaRPr sz="1550">
              <a:latin typeface="Arial Black" panose="020B0A04020102020204"/>
              <a:cs typeface="Arial Black" panose="020B0A04020102020204"/>
            </a:endParaRPr>
          </a:p>
          <a:p>
            <a:pPr>
              <a:lnSpc>
                <a:spcPct val="100000"/>
              </a:lnSpc>
              <a:spcBef>
                <a:spcPts val="20"/>
              </a:spcBef>
            </a:pPr>
            <a:endParaRPr sz="1750">
              <a:latin typeface="Arial Black" panose="020B0A04020102020204"/>
              <a:cs typeface="Arial Black" panose="020B0A04020102020204"/>
            </a:endParaRPr>
          </a:p>
          <a:p>
            <a:pPr marL="336550" marR="207010" indent="-323850">
              <a:lnSpc>
                <a:spcPct val="100000"/>
              </a:lnSpc>
              <a:buClr>
                <a:srgbClr val="000000"/>
              </a:buClr>
              <a:buAutoNum type="arabicPeriod"/>
              <a:tabLst>
                <a:tab pos="336550" algn="l"/>
              </a:tabLst>
            </a:pPr>
            <a:r>
              <a:rPr sz="1550" dirty="0">
                <a:solidFill>
                  <a:srgbClr val="FFFFFF"/>
                </a:solidFill>
                <a:latin typeface="Arial Black" panose="020B0A04020102020204"/>
                <a:cs typeface="Arial Black" panose="020B0A04020102020204"/>
              </a:rPr>
              <a:t>ΚΑΚΗ</a:t>
            </a:r>
            <a:r>
              <a:rPr sz="1550" spc="-4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ΑΝΑΡΡΟΦΗΣΗ</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ΤΡΟΦΟΔΟΤΙΚΗΣ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ΑΝΤΛΙΑΣ</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ΚΑΥΣΙΜΟΥ,</a:t>
            </a:r>
            <a:r>
              <a:rPr sz="1550" spc="-25" dirty="0">
                <a:solidFill>
                  <a:srgbClr val="FFFFFF"/>
                </a:solidFill>
                <a:latin typeface="Arial Black" panose="020B0A04020102020204"/>
                <a:cs typeface="Arial Black" panose="020B0A04020102020204"/>
              </a:rPr>
              <a:t> </a:t>
            </a:r>
            <a:r>
              <a:rPr sz="1550" spc="-20" dirty="0">
                <a:solidFill>
                  <a:srgbClr val="FFFFFF"/>
                </a:solidFill>
                <a:latin typeface="Arial Black" panose="020B0A04020102020204"/>
                <a:cs typeface="Arial Black" panose="020B0A04020102020204"/>
              </a:rPr>
              <a:t>ΛΟΓΩ </a:t>
            </a:r>
            <a:r>
              <a:rPr sz="1550">
                <a:solidFill>
                  <a:srgbClr val="FFFFFF"/>
                </a:solidFill>
                <a:latin typeface="Arial Black" panose="020B0A04020102020204"/>
                <a:cs typeface="Arial Black" panose="020B0A04020102020204"/>
              </a:rPr>
              <a:t>ΣΤΑΔΙΑΚΗΣ</a:t>
            </a:r>
            <a:r>
              <a:rPr sz="1550" spc="-30">
                <a:solidFill>
                  <a:srgbClr val="FFFFFF"/>
                </a:solidFill>
                <a:latin typeface="Arial Black" panose="020B0A04020102020204"/>
                <a:cs typeface="Arial Black" panose="020B0A04020102020204"/>
              </a:rPr>
              <a:t> </a:t>
            </a:r>
            <a:r>
              <a:rPr sz="1550" smtClean="0">
                <a:solidFill>
                  <a:srgbClr val="FFFFFF"/>
                </a:solidFill>
                <a:latin typeface="Arial Black" panose="020B0A04020102020204"/>
                <a:cs typeface="Arial Black" panose="020B0A04020102020204"/>
              </a:rPr>
              <a:t>ΑΠΟΦΡΑΞ</a:t>
            </a:r>
            <a:r>
              <a:rPr lang="el-GR" sz="1550" dirty="0" smtClean="0">
                <a:solidFill>
                  <a:srgbClr val="FFFFFF"/>
                </a:solidFill>
                <a:latin typeface="Arial Black" panose="020B0A04020102020204"/>
                <a:cs typeface="Arial Black" panose="020B0A04020102020204"/>
              </a:rPr>
              <a:t>Η</a:t>
            </a:r>
            <a:r>
              <a:rPr sz="1550" smtClean="0">
                <a:solidFill>
                  <a:srgbClr val="FFFFFF"/>
                </a:solidFill>
                <a:latin typeface="Arial Black" panose="020B0A04020102020204"/>
                <a:cs typeface="Arial Black" panose="020B0A04020102020204"/>
              </a:rPr>
              <a:t>Σ</a:t>
            </a:r>
            <a:r>
              <a:rPr sz="1550" spc="-25" smtClean="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ΤΟΥ</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ΦΙΛΤΡΟΥ</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ΑΝΑΡΡΟΦΗΣΕΩΣ.</a:t>
            </a:r>
            <a:endParaRPr sz="1550">
              <a:latin typeface="Arial Black" panose="020B0A04020102020204"/>
              <a:cs typeface="Arial Black" panose="020B0A04020102020204"/>
            </a:endParaRPr>
          </a:p>
          <a:p>
            <a:pPr marL="336550" indent="-323850">
              <a:lnSpc>
                <a:spcPct val="100000"/>
              </a:lnSpc>
              <a:spcBef>
                <a:spcPts val="320"/>
              </a:spcBef>
              <a:buClr>
                <a:srgbClr val="000000"/>
              </a:buClr>
              <a:buAutoNum type="arabicPeriod"/>
              <a:tabLst>
                <a:tab pos="336550" algn="l"/>
              </a:tabLst>
            </a:pPr>
            <a:r>
              <a:rPr sz="1550" dirty="0">
                <a:solidFill>
                  <a:srgbClr val="FFFFFF"/>
                </a:solidFill>
                <a:latin typeface="Arial Black" panose="020B0A04020102020204"/>
                <a:cs typeface="Arial Black" panose="020B0A04020102020204"/>
              </a:rPr>
              <a:t>ΑΠΟΦΡΑΞΗ</a:t>
            </a:r>
            <a:r>
              <a:rPr sz="1550" spc="-35"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ΤΟΥ</a:t>
            </a:r>
            <a:r>
              <a:rPr sz="1550" spc="-20">
                <a:solidFill>
                  <a:srgbClr val="FFFFFF"/>
                </a:solidFill>
                <a:latin typeface="Arial Black" panose="020B0A04020102020204"/>
                <a:cs typeface="Arial Black" panose="020B0A04020102020204"/>
              </a:rPr>
              <a:t> </a:t>
            </a:r>
            <a:r>
              <a:rPr sz="1550" smtClean="0">
                <a:solidFill>
                  <a:srgbClr val="FFFFFF"/>
                </a:solidFill>
                <a:latin typeface="Arial Black" panose="020B0A04020102020204"/>
                <a:cs typeface="Arial Black" panose="020B0A04020102020204"/>
              </a:rPr>
              <a:t>ΦΙΛΤΡΟΥ</a:t>
            </a:r>
            <a:r>
              <a:rPr lang="el-GR" sz="1550" dirty="0" smtClean="0">
                <a:solidFill>
                  <a:srgbClr val="FFFFFF"/>
                </a:solidFill>
                <a:latin typeface="Arial Black" panose="020B0A04020102020204"/>
                <a:cs typeface="Arial Black" panose="020B0A04020102020204"/>
              </a:rPr>
              <a:t> ΚΑΤΑΘΛΙΨΗΣ</a:t>
            </a:r>
            <a:r>
              <a:rPr sz="1550" spc="-10" smtClean="0">
                <a:solidFill>
                  <a:srgbClr val="FFFFFF"/>
                </a:solidFill>
                <a:latin typeface="Arial Black" panose="020B0A04020102020204"/>
                <a:cs typeface="Arial Black" panose="020B0A04020102020204"/>
              </a:rPr>
              <a:t>.</a:t>
            </a:r>
            <a:endParaRPr sz="1550">
              <a:latin typeface="Arial Black" panose="020B0A04020102020204"/>
              <a:cs typeface="Arial Black" panose="020B0A04020102020204"/>
            </a:endParaRPr>
          </a:p>
          <a:p>
            <a:pPr marL="336550" marR="5080" indent="-323850">
              <a:lnSpc>
                <a:spcPct val="100000"/>
              </a:lnSpc>
              <a:spcBef>
                <a:spcPts val="320"/>
              </a:spcBef>
              <a:buClr>
                <a:srgbClr val="000000"/>
              </a:buClr>
              <a:buAutoNum type="arabicPeriod"/>
              <a:tabLst>
                <a:tab pos="336550" algn="l"/>
              </a:tabLst>
            </a:pPr>
            <a:r>
              <a:rPr sz="1550" dirty="0">
                <a:solidFill>
                  <a:srgbClr val="FFFFFF"/>
                </a:solidFill>
                <a:latin typeface="Arial Black" panose="020B0A04020102020204"/>
                <a:cs typeface="Arial Black" panose="020B0A04020102020204"/>
              </a:rPr>
              <a:t>ΑΝΑΡΡΟΦΗΣΗ</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ΑΕΡΑ</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ΑΠΟ</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ΒΟΗΘΗΤΙΚΗ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ΑΝΤΛΙΑ</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ΚΑΥΣΙΜΟΥ</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a:t>
            </a:r>
            <a:r>
              <a:rPr sz="1550" spc="-10" dirty="0">
                <a:solidFill>
                  <a:srgbClr val="FFFFFF"/>
                </a:solidFill>
                <a:latin typeface="Arial Black" panose="020B0A04020102020204"/>
                <a:cs typeface="Arial Black" panose="020B0A04020102020204"/>
              </a:rPr>
              <a:t> ΧΑΜΗΛΗ </a:t>
            </a:r>
            <a:r>
              <a:rPr sz="1550" dirty="0">
                <a:solidFill>
                  <a:srgbClr val="FFFFFF"/>
                </a:solidFill>
                <a:latin typeface="Arial Black" panose="020B0A04020102020204"/>
                <a:cs typeface="Arial Black" panose="020B0A04020102020204"/>
              </a:rPr>
              <a:t>ΣΤΑΘΜΗ</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ΔΕΞΑΜΕΝΗΣ/ΔΙΑΤΟΙΧΙΣΜΟΙ</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ΠΛΟΙΟΥ</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a:t>
            </a:r>
            <a:r>
              <a:rPr sz="1550" spc="-25"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ΑΠΟ</a:t>
            </a:r>
            <a:r>
              <a:rPr sz="1550" spc="-25">
                <a:solidFill>
                  <a:srgbClr val="FFFFFF"/>
                </a:solidFill>
                <a:latin typeface="Arial Black" panose="020B0A04020102020204"/>
                <a:cs typeface="Arial Black" panose="020B0A04020102020204"/>
              </a:rPr>
              <a:t> </a:t>
            </a:r>
            <a:r>
              <a:rPr sz="1550" spc="-25" smtClean="0">
                <a:solidFill>
                  <a:srgbClr val="FFFFFF"/>
                </a:solidFill>
                <a:latin typeface="Arial Black" panose="020B0A04020102020204"/>
                <a:cs typeface="Arial Black" panose="020B0A04020102020204"/>
              </a:rPr>
              <a:t>ΤΟ</a:t>
            </a:r>
            <a:r>
              <a:rPr lang="el-GR" sz="1550" spc="-25" dirty="0" smtClean="0">
                <a:solidFill>
                  <a:srgbClr val="FFFFFF"/>
                </a:solidFill>
                <a:latin typeface="Arial Black" panose="020B0A04020102020204"/>
                <a:cs typeface="Arial Black" panose="020B0A04020102020204"/>
              </a:rPr>
              <a:t>Ν</a:t>
            </a:r>
            <a:r>
              <a:rPr sz="1550" spc="-25" smtClean="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ΣΤΥΠΕΙΟΘΛΙΠΤΗ).</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ΣΤΗΝ</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ΠΕΡΙΠΤΩΣΗ</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ΑΥΤΗ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ΕΧΟΥΜΕ</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ΑΣΤΑΘΕΙΑ</a:t>
            </a:r>
            <a:r>
              <a:rPr sz="1550" spc="-20" dirty="0">
                <a:solidFill>
                  <a:srgbClr val="FFFFFF"/>
                </a:solidFill>
                <a:latin typeface="Arial Black" panose="020B0A04020102020204"/>
                <a:cs typeface="Arial Black" panose="020B0A04020102020204"/>
              </a:rPr>
              <a:t> </a:t>
            </a:r>
            <a:r>
              <a:rPr sz="1550" spc="-10">
                <a:solidFill>
                  <a:srgbClr val="FFFFFF"/>
                </a:solidFill>
                <a:latin typeface="Arial Black" panose="020B0A04020102020204"/>
                <a:cs typeface="Arial Black" panose="020B0A04020102020204"/>
              </a:rPr>
              <a:t>ΣΤΡΟ- </a:t>
            </a:r>
            <a:r>
              <a:rPr sz="1550" spc="-25" smtClean="0">
                <a:solidFill>
                  <a:srgbClr val="FFFFFF"/>
                </a:solidFill>
                <a:latin typeface="Arial Black" panose="020B0A04020102020204"/>
                <a:cs typeface="Arial Black" panose="020B0A04020102020204"/>
              </a:rPr>
              <a:t>ΦΩΝ</a:t>
            </a:r>
            <a:r>
              <a:rPr lang="el-GR" sz="1550" spc="-25" dirty="0" smtClean="0">
                <a:solidFill>
                  <a:srgbClr val="FFFFFF"/>
                </a:solidFill>
                <a:latin typeface="Arial Black" panose="020B0A04020102020204"/>
                <a:cs typeface="Arial Black" panose="020B0A04020102020204"/>
              </a:rPr>
              <a:t>.</a:t>
            </a:r>
            <a:endParaRPr sz="1550">
              <a:latin typeface="Arial Black" panose="020B0A04020102020204"/>
              <a:cs typeface="Arial Black" panose="020B0A04020102020204"/>
            </a:endParaRPr>
          </a:p>
        </p:txBody>
      </p:sp>
      <p:sp>
        <p:nvSpPr>
          <p:cNvPr id="7" name="object 7"/>
          <p:cNvSpPr/>
          <p:nvPr/>
        </p:nvSpPr>
        <p:spPr>
          <a:xfrm>
            <a:off x="377190" y="6214109"/>
            <a:ext cx="57150" cy="0"/>
          </a:xfrm>
          <a:custGeom>
            <a:avLst/>
            <a:gdLst/>
            <a:ahLst/>
            <a:cxnLst/>
            <a:rect l="l" t="t" r="r" b="b"/>
            <a:pathLst>
              <a:path w="57150">
                <a:moveTo>
                  <a:pt x="0" y="0"/>
                </a:moveTo>
                <a:lnTo>
                  <a:pt x="57150" y="0"/>
                </a:lnTo>
              </a:path>
            </a:pathLst>
          </a:custGeom>
          <a:ln w="13970">
            <a:solidFill>
              <a:srgbClr val="FFFFFF"/>
            </a:solidFill>
          </a:ln>
        </p:spPr>
        <p:txBody>
          <a:bodyPr wrap="square" lIns="0" tIns="0" rIns="0" bIns="0" rtlCol="0"/>
          <a:lstStyle/>
          <a:p/>
        </p:txBody>
      </p:sp>
      <p:sp>
        <p:nvSpPr>
          <p:cNvPr id="8" name="object 8"/>
          <p:cNvSpPr/>
          <p:nvPr/>
        </p:nvSpPr>
        <p:spPr>
          <a:xfrm>
            <a:off x="285720" y="214628"/>
            <a:ext cx="8572530" cy="85691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9" name="object 9"/>
          <p:cNvSpPr txBox="1">
            <a:spLocks noGrp="1"/>
          </p:cNvSpPr>
          <p:nvPr>
            <p:ph type="title"/>
          </p:nvPr>
        </p:nvSpPr>
        <p:spPr>
          <a:xfrm>
            <a:off x="214282" y="81279"/>
            <a:ext cx="8500457"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1643050"/>
            <a:ext cx="9144000" cy="5429288"/>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0" y="1643050"/>
            <a:ext cx="8605551" cy="5456878"/>
          </a:xfrm>
          <a:prstGeom prst="rect">
            <a:avLst/>
          </a:prstGeom>
        </p:spPr>
        <p:txBody>
          <a:bodyPr vert="horz" wrap="square" lIns="0" tIns="13970" rIns="0" bIns="0" rtlCol="0">
            <a:spAutoFit/>
          </a:bodyPr>
          <a:lstStyle/>
          <a:p>
            <a:pPr marL="369570" indent="-356870">
              <a:lnSpc>
                <a:spcPct val="100000"/>
              </a:lnSpc>
              <a:spcBef>
                <a:spcPts val="110"/>
              </a:spcBef>
              <a:buClr>
                <a:srgbClr val="000000"/>
              </a:buClr>
              <a:buAutoNum type="arabicParenR" startAt="3"/>
              <a:tabLst>
                <a:tab pos="368935" algn="l"/>
                <a:tab pos="369570" algn="l"/>
              </a:tabLst>
            </a:pPr>
            <a:endParaRPr lang="el-GR" sz="1550" u="heavy" dirty="0" smtClean="0">
              <a:solidFill>
                <a:srgbClr val="FFFFFF"/>
              </a:solidFill>
              <a:uFill>
                <a:solidFill>
                  <a:srgbClr val="FFFFFF"/>
                </a:solidFill>
              </a:uFill>
              <a:latin typeface="Arial Black" panose="020B0A04020102020204"/>
              <a:cs typeface="Arial Black" panose="020B0A04020102020204"/>
            </a:endParaRPr>
          </a:p>
          <a:p>
            <a:pPr marL="369570" indent="-356870">
              <a:lnSpc>
                <a:spcPct val="100000"/>
              </a:lnSpc>
              <a:spcBef>
                <a:spcPts val="110"/>
              </a:spcBef>
              <a:buClr>
                <a:srgbClr val="000000"/>
              </a:buClr>
              <a:buAutoNum type="arabicParenR" startAt="3"/>
              <a:tabLst>
                <a:tab pos="368935" algn="l"/>
                <a:tab pos="369570" algn="l"/>
              </a:tabLst>
            </a:pPr>
            <a:r>
              <a:rPr sz="1550" u="heavy" smtClean="0">
                <a:solidFill>
                  <a:srgbClr val="FFFFFF"/>
                </a:solidFill>
                <a:uFill>
                  <a:solidFill>
                    <a:srgbClr val="FFFFFF"/>
                  </a:solidFill>
                </a:uFill>
                <a:latin typeface="Arial Black" panose="020B0A04020102020204"/>
                <a:cs typeface="Arial Black" panose="020B0A04020102020204"/>
              </a:rPr>
              <a:t>ΔΥΣΛΕΙΤΟΥΡΓΙΑ</a:t>
            </a:r>
            <a:r>
              <a:rPr sz="1550" u="heavy" spc="-30" smtClean="0">
                <a:solidFill>
                  <a:srgbClr val="FFFFFF"/>
                </a:solidFill>
                <a:uFill>
                  <a:solidFill>
                    <a:srgbClr val="FFFFFF"/>
                  </a:solidFill>
                </a:uFill>
                <a:latin typeface="Arial Black" panose="020B0A04020102020204"/>
                <a:cs typeface="Arial Black" panose="020B0A04020102020204"/>
              </a:rPr>
              <a:t> </a:t>
            </a:r>
            <a:r>
              <a:rPr sz="1550" u="heavy" dirty="0">
                <a:solidFill>
                  <a:srgbClr val="FFFFFF"/>
                </a:solidFill>
                <a:uFill>
                  <a:solidFill>
                    <a:srgbClr val="FFFFFF"/>
                  </a:solidFill>
                </a:uFill>
                <a:latin typeface="Arial Black" panose="020B0A04020102020204"/>
                <a:cs typeface="Arial Black" panose="020B0A04020102020204"/>
              </a:rPr>
              <a:t>ΤΟΥ</a:t>
            </a:r>
            <a:r>
              <a:rPr sz="1550" u="heavy" spc="-25" dirty="0">
                <a:solidFill>
                  <a:srgbClr val="FFFFFF"/>
                </a:solidFill>
                <a:uFill>
                  <a:solidFill>
                    <a:srgbClr val="FFFFFF"/>
                  </a:solidFill>
                </a:uFill>
                <a:latin typeface="Arial Black" panose="020B0A04020102020204"/>
                <a:cs typeface="Arial Black" panose="020B0A04020102020204"/>
              </a:rPr>
              <a:t> </a:t>
            </a:r>
            <a:r>
              <a:rPr sz="1550" u="heavy" dirty="0">
                <a:solidFill>
                  <a:srgbClr val="FFFFFF"/>
                </a:solidFill>
                <a:uFill>
                  <a:solidFill>
                    <a:srgbClr val="FFFFFF"/>
                  </a:solidFill>
                </a:uFill>
                <a:latin typeface="Arial Black" panose="020B0A04020102020204"/>
                <a:cs typeface="Arial Black" panose="020B0A04020102020204"/>
              </a:rPr>
              <a:t>ΡΥΘΜΙΣΤΗ</a:t>
            </a:r>
            <a:r>
              <a:rPr sz="1550" u="heavy" spc="-20" dirty="0">
                <a:solidFill>
                  <a:srgbClr val="FFFFFF"/>
                </a:solidFill>
                <a:uFill>
                  <a:solidFill>
                    <a:srgbClr val="FFFFFF"/>
                  </a:solidFill>
                </a:uFill>
                <a:latin typeface="Arial Black" panose="020B0A04020102020204"/>
                <a:cs typeface="Arial Black" panose="020B0A04020102020204"/>
              </a:rPr>
              <a:t> </a:t>
            </a:r>
            <a:r>
              <a:rPr sz="1550" u="heavy" spc="-10" dirty="0">
                <a:solidFill>
                  <a:srgbClr val="FFFFFF"/>
                </a:solidFill>
                <a:uFill>
                  <a:solidFill>
                    <a:srgbClr val="FFFFFF"/>
                  </a:solidFill>
                </a:uFill>
                <a:latin typeface="Arial Black" panose="020B0A04020102020204"/>
                <a:cs typeface="Arial Black" panose="020B0A04020102020204"/>
              </a:rPr>
              <a:t>ΣΤΡΟΦΩΝ.</a:t>
            </a:r>
            <a:endParaRPr sz="1550">
              <a:latin typeface="Arial Black" panose="020B0A04020102020204"/>
              <a:cs typeface="Arial Black" panose="020B0A04020102020204"/>
            </a:endParaRPr>
          </a:p>
          <a:p>
            <a:pPr>
              <a:lnSpc>
                <a:spcPct val="100000"/>
              </a:lnSpc>
              <a:spcBef>
                <a:spcPts val="30"/>
              </a:spcBef>
              <a:buFont typeface="Arial Black" panose="020B0A04020102020204"/>
              <a:buAutoNum type="arabicParenR" startAt="3"/>
            </a:pPr>
            <a:endParaRPr sz="1750">
              <a:latin typeface="Arial Black" panose="020B0A04020102020204"/>
              <a:cs typeface="Arial Black" panose="020B0A04020102020204"/>
            </a:endParaRPr>
          </a:p>
          <a:p>
            <a:pPr marL="368935" marR="324485" lvl="1" indent="-356870">
              <a:lnSpc>
                <a:spcPct val="100000"/>
              </a:lnSpc>
              <a:buClr>
                <a:srgbClr val="000000"/>
              </a:buClr>
              <a:buFont typeface="Wingdings" panose="05000000000000000000"/>
              <a:buChar char=""/>
              <a:tabLst>
                <a:tab pos="368935" algn="l"/>
                <a:tab pos="369570" algn="l"/>
              </a:tabLst>
            </a:pPr>
            <a:r>
              <a:rPr sz="1550" dirty="0">
                <a:solidFill>
                  <a:srgbClr val="FFFFFF"/>
                </a:solidFill>
                <a:latin typeface="Arial Black" panose="020B0A04020102020204"/>
                <a:cs typeface="Arial Black" panose="020B0A04020102020204"/>
              </a:rPr>
              <a:t>ΑΠΟΤΕΛΕΣΜΑ</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ΚΑΚΗΣ</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ΛΕΙΤΟΥΡΓΙΑΣ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ΡΥΘΜΙΣΤΗ</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ΣΤΡΟΦΩΝ </a:t>
            </a:r>
            <a:r>
              <a:rPr sz="1550" dirty="0">
                <a:solidFill>
                  <a:srgbClr val="FFFFFF"/>
                </a:solidFill>
                <a:latin typeface="Arial Black" panose="020B0A04020102020204"/>
                <a:cs typeface="Arial Black" panose="020B0A04020102020204"/>
              </a:rPr>
              <a:t>ΕΙΝΑΙ</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Η</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ΕΜΦΑΝΙΣΗ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ΑΣΤΑΘΕΙΑΣ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ΣΤΙΣ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ΣΤΡΟΦΕΣ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ΜΗΧΑΝΗΣ,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ΚΑΙ</a:t>
            </a:r>
            <a:r>
              <a:rPr sz="1550" spc="-5" dirty="0">
                <a:solidFill>
                  <a:srgbClr val="FFFFFF"/>
                </a:solidFill>
                <a:latin typeface="Arial Black" panose="020B0A04020102020204"/>
                <a:cs typeface="Arial Black" panose="020B0A04020102020204"/>
              </a:rPr>
              <a:t> </a:t>
            </a:r>
            <a:r>
              <a:rPr sz="1550" spc="-50" dirty="0">
                <a:solidFill>
                  <a:srgbClr val="FFFFFF"/>
                </a:solidFill>
                <a:latin typeface="Arial Black" panose="020B0A04020102020204"/>
                <a:cs typeface="Arial Black" panose="020B0A04020102020204"/>
              </a:rPr>
              <a:t>Η </a:t>
            </a:r>
            <a:r>
              <a:rPr sz="1550" dirty="0">
                <a:solidFill>
                  <a:srgbClr val="FFFFFF"/>
                </a:solidFill>
                <a:latin typeface="Arial Black" panose="020B0A04020102020204"/>
                <a:cs typeface="Arial Black" panose="020B0A04020102020204"/>
              </a:rPr>
              <a:t>ΠΙΘΑΝΗ</a:t>
            </a:r>
            <a:r>
              <a:rPr sz="1550" spc="-4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ΑΝΟΜΟΙΟΜΟΡΦΗ</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ΦΟΡΤΙΣΗ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ΚΥΛΙΝΔΡΩΝ</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ΜΗΧΑΝΗΣ.</a:t>
            </a:r>
            <a:endParaRPr sz="1550">
              <a:latin typeface="Arial Black" panose="020B0A04020102020204"/>
              <a:cs typeface="Arial Black" panose="020B0A04020102020204"/>
            </a:endParaRPr>
          </a:p>
          <a:p>
            <a:pPr lvl="1">
              <a:lnSpc>
                <a:spcPct val="100000"/>
              </a:lnSpc>
              <a:spcBef>
                <a:spcPts val="30"/>
              </a:spcBef>
              <a:buFont typeface="Wingdings" panose="05000000000000000000"/>
              <a:buChar char=""/>
            </a:pPr>
            <a:endParaRPr sz="1750">
              <a:latin typeface="Arial Black" panose="020B0A04020102020204"/>
              <a:cs typeface="Arial Black" panose="020B0A04020102020204"/>
            </a:endParaRPr>
          </a:p>
          <a:p>
            <a:pPr marL="368935" marR="5080" lvl="1" indent="-356870">
              <a:lnSpc>
                <a:spcPct val="101000"/>
              </a:lnSpc>
              <a:buClr>
                <a:srgbClr val="000000"/>
              </a:buClr>
              <a:buFont typeface="Wingdings" panose="05000000000000000000"/>
              <a:buChar char=""/>
              <a:tabLst>
                <a:tab pos="368935" algn="l"/>
                <a:tab pos="369570" algn="l"/>
              </a:tabLst>
            </a:pPr>
            <a:r>
              <a:rPr sz="1550" dirty="0">
                <a:solidFill>
                  <a:srgbClr val="FFFFFF"/>
                </a:solidFill>
                <a:latin typeface="Arial Black" panose="020B0A04020102020204"/>
                <a:cs typeface="Arial Black" panose="020B0A04020102020204"/>
              </a:rPr>
              <a:t>Ο</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ΕΝΤΟΠΙΣΜΟΣ</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ΚΑΙ</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Η</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ΑΠΟΚΑΤΑΣΤΑΣΗ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ΒΛΑΒΗΣ </a:t>
            </a:r>
            <a:r>
              <a:rPr sz="1550" dirty="0">
                <a:solidFill>
                  <a:srgbClr val="FFFFFF"/>
                </a:solidFill>
                <a:latin typeface="Arial Black" panose="020B0A04020102020204"/>
                <a:cs typeface="Arial Black" panose="020B0A04020102020204"/>
              </a:rPr>
              <a:t>ΠΡΑΓΜΑΤΟΠΟΙΟΥΝΤΑΙ</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ΜΕ</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ΒΑΣΗ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ΤΙΣ</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ΟΔΗΓΙΕΣ</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ΚΑΤΑΣΚΕΥΑΣΤΗ</a:t>
            </a:r>
            <a:r>
              <a:rPr sz="1550" spc="-20" dirty="0">
                <a:solidFill>
                  <a:srgbClr val="FFFFFF"/>
                </a:solidFill>
                <a:latin typeface="Arial Black" panose="020B0A04020102020204"/>
                <a:cs typeface="Arial Black" panose="020B0A04020102020204"/>
              </a:rPr>
              <a:t> </a:t>
            </a:r>
            <a:r>
              <a:rPr sz="1550" spc="-25" dirty="0">
                <a:solidFill>
                  <a:srgbClr val="FFFFFF"/>
                </a:solidFill>
                <a:latin typeface="Arial Black" panose="020B0A04020102020204"/>
                <a:cs typeface="Arial Black" panose="020B0A04020102020204"/>
              </a:rPr>
              <a:t>ΤΟΥ </a:t>
            </a:r>
            <a:r>
              <a:rPr sz="1550" spc="-10" dirty="0">
                <a:solidFill>
                  <a:srgbClr val="FFFFFF"/>
                </a:solidFill>
                <a:latin typeface="Arial Black" panose="020B0A04020102020204"/>
                <a:cs typeface="Arial Black" panose="020B0A04020102020204"/>
              </a:rPr>
              <a:t>ΜΗΧΑΝΙΣΜΟΥ.</a:t>
            </a:r>
            <a:endParaRPr sz="1550">
              <a:latin typeface="Arial Black" panose="020B0A04020102020204"/>
              <a:cs typeface="Arial Black" panose="020B0A04020102020204"/>
            </a:endParaRPr>
          </a:p>
          <a:p>
            <a:pPr lvl="1">
              <a:lnSpc>
                <a:spcPct val="100000"/>
              </a:lnSpc>
              <a:spcBef>
                <a:spcPts val="15"/>
              </a:spcBef>
              <a:buFont typeface="Wingdings" panose="05000000000000000000"/>
              <a:buChar char=""/>
            </a:pPr>
            <a:endParaRPr sz="1750">
              <a:latin typeface="Arial Black" panose="020B0A04020102020204"/>
              <a:cs typeface="Arial Black" panose="020B0A04020102020204"/>
            </a:endParaRPr>
          </a:p>
          <a:p>
            <a:pPr marL="368935" marR="40640" lvl="1" indent="-356870">
              <a:lnSpc>
                <a:spcPct val="101000"/>
              </a:lnSpc>
              <a:buClr>
                <a:srgbClr val="000000"/>
              </a:buClr>
              <a:buFont typeface="Wingdings" panose="05000000000000000000"/>
              <a:buChar char=""/>
              <a:tabLst>
                <a:tab pos="368935" algn="l"/>
                <a:tab pos="369570" algn="l"/>
              </a:tabLst>
            </a:pPr>
            <a:r>
              <a:rPr sz="1550" dirty="0">
                <a:solidFill>
                  <a:srgbClr val="FFFFFF"/>
                </a:solidFill>
                <a:latin typeface="Arial Black" panose="020B0A04020102020204"/>
                <a:cs typeface="Arial Black" panose="020B0A04020102020204"/>
              </a:rPr>
              <a:t>ΒΛΑΒΗ</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ΣΤΟ</a:t>
            </a:r>
            <a:r>
              <a:rPr sz="1550" spc="-15"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ΜΗΧΑΝΙΣΜΟ</a:t>
            </a:r>
            <a:r>
              <a:rPr sz="1550" spc="-15">
                <a:solidFill>
                  <a:srgbClr val="FFFFFF"/>
                </a:solidFill>
                <a:latin typeface="Arial Black" panose="020B0A04020102020204"/>
                <a:cs typeface="Arial Black" panose="020B0A04020102020204"/>
              </a:rPr>
              <a:t> </a:t>
            </a:r>
            <a:r>
              <a:rPr sz="1550" smtClean="0">
                <a:solidFill>
                  <a:srgbClr val="FFFF00"/>
                </a:solidFill>
                <a:latin typeface="Arial Black" panose="020B0A04020102020204"/>
                <a:cs typeface="Arial Black" panose="020B0A04020102020204"/>
              </a:rPr>
              <a:t>ΥΠΕΡΤΑΧΥΝΣ</a:t>
            </a:r>
            <a:r>
              <a:rPr lang="el-GR" sz="1550" dirty="0" smtClean="0">
                <a:solidFill>
                  <a:srgbClr val="FFFF00"/>
                </a:solidFill>
                <a:latin typeface="Arial Black" panose="020B0A04020102020204"/>
                <a:cs typeface="Arial Black" panose="020B0A04020102020204"/>
              </a:rPr>
              <a:t>Η</a:t>
            </a:r>
            <a:r>
              <a:rPr sz="1550" smtClean="0">
                <a:solidFill>
                  <a:srgbClr val="FFFF00"/>
                </a:solidFill>
                <a:latin typeface="Arial Black" panose="020B0A04020102020204"/>
                <a:cs typeface="Arial Black" panose="020B0A04020102020204"/>
              </a:rPr>
              <a:t>Σ</a:t>
            </a:r>
            <a:r>
              <a:rPr sz="1550" spc="-10" smtClean="0">
                <a:solidFill>
                  <a:srgbClr val="FFFF00"/>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ΡΥΘΜΙΣΤΗ</a:t>
            </a:r>
            <a:r>
              <a:rPr sz="1550" spc="-25"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ΣΤΡΟΦΩΝ </a:t>
            </a:r>
            <a:r>
              <a:rPr sz="1550" dirty="0">
                <a:solidFill>
                  <a:srgbClr val="FFFFFF"/>
                </a:solidFill>
                <a:latin typeface="Arial Black" panose="020B0A04020102020204"/>
                <a:cs typeface="Arial Black" panose="020B0A04020102020204"/>
              </a:rPr>
              <a:t>ΕΧΕΙ</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ΩΣ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ΑΠΟΤΕΛΕΣΜΑ</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ΔΙΑΚΟΠΗ</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ΠΑΡΟΧΗΣ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ΤΟΥ</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ΚΑΥΣΙΜΟΥ</a:t>
            </a:r>
            <a:r>
              <a:rPr sz="1550" spc="-20" dirty="0">
                <a:solidFill>
                  <a:srgbClr val="FFFFFF"/>
                </a:solidFill>
                <a:latin typeface="Arial Black" panose="020B0A04020102020204"/>
                <a:cs typeface="Arial Black" panose="020B0A04020102020204"/>
              </a:rPr>
              <a:t> </a:t>
            </a:r>
            <a:r>
              <a:rPr sz="1550" spc="-25" dirty="0">
                <a:solidFill>
                  <a:srgbClr val="FFFFFF"/>
                </a:solidFill>
                <a:latin typeface="Arial Black" panose="020B0A04020102020204"/>
                <a:cs typeface="Arial Black" panose="020B0A04020102020204"/>
              </a:rPr>
              <a:t>ΣΤΗ </a:t>
            </a:r>
            <a:r>
              <a:rPr sz="1550" dirty="0">
                <a:solidFill>
                  <a:srgbClr val="FFFFFF"/>
                </a:solidFill>
                <a:latin typeface="Arial Black" panose="020B0A04020102020204"/>
                <a:cs typeface="Arial Black" panose="020B0A04020102020204"/>
              </a:rPr>
              <a:t>ΜΗΧΑΝΗ</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ΚΑΙ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ΤΗΝ</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ΚΡΑΤΗΣΗ</a:t>
            </a:r>
            <a:r>
              <a:rPr sz="1550" spc="-20" dirty="0">
                <a:solidFill>
                  <a:srgbClr val="FFFFFF"/>
                </a:solidFill>
                <a:latin typeface="Arial Black" panose="020B0A04020102020204"/>
                <a:cs typeface="Arial Black" panose="020B0A04020102020204"/>
              </a:rPr>
              <a:t> ΤΗΣ.</a:t>
            </a:r>
            <a:endParaRPr sz="1550">
              <a:latin typeface="Arial Black" panose="020B0A04020102020204"/>
              <a:cs typeface="Arial Black" panose="020B0A04020102020204"/>
            </a:endParaRPr>
          </a:p>
          <a:p>
            <a:pPr lvl="1">
              <a:lnSpc>
                <a:spcPct val="100000"/>
              </a:lnSpc>
              <a:spcBef>
                <a:spcPts val="10"/>
              </a:spcBef>
              <a:buFont typeface="Wingdings" panose="05000000000000000000"/>
              <a:buChar char=""/>
            </a:pPr>
            <a:endParaRPr sz="1750">
              <a:latin typeface="Arial Black" panose="020B0A04020102020204"/>
              <a:cs typeface="Arial Black" panose="020B0A04020102020204"/>
            </a:endParaRPr>
          </a:p>
          <a:p>
            <a:pPr marL="368935" marR="59055" lvl="1" indent="-356870">
              <a:lnSpc>
                <a:spcPct val="101000"/>
              </a:lnSpc>
              <a:spcBef>
                <a:spcPts val="5"/>
              </a:spcBef>
              <a:buClr>
                <a:srgbClr val="000000"/>
              </a:buClr>
              <a:buFont typeface="Wingdings" panose="05000000000000000000"/>
              <a:buChar char=""/>
              <a:tabLst>
                <a:tab pos="368935" algn="l"/>
                <a:tab pos="369570" algn="l"/>
              </a:tabLst>
            </a:pPr>
            <a:r>
              <a:rPr sz="1550" dirty="0">
                <a:solidFill>
                  <a:srgbClr val="FFFFFF"/>
                </a:solidFill>
                <a:latin typeface="Arial Black" panose="020B0A04020102020204"/>
                <a:cs typeface="Arial Black" panose="020B0A04020102020204"/>
              </a:rPr>
              <a:t>ΠΟΛΛΕΣ</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ΦΟΡΕΣ</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ΜΕΤΑ</a:t>
            </a:r>
            <a:r>
              <a:rPr sz="1550" spc="-1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ΤΗΝ</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ΚΡΑΤΗΣΗ</a:t>
            </a:r>
            <a:r>
              <a:rPr sz="1550" spc="-2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ΤΗΣ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ΜΗΧΑΝΗΣ</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ΕΜΦΑΝΙΖΕΤΑΙ</a:t>
            </a:r>
            <a:r>
              <a:rPr sz="1550" spc="-20" dirty="0">
                <a:solidFill>
                  <a:srgbClr val="FFFFFF"/>
                </a:solidFill>
                <a:latin typeface="Arial Black" panose="020B0A04020102020204"/>
                <a:cs typeface="Arial Black" panose="020B0A04020102020204"/>
              </a:rPr>
              <a:t> </a:t>
            </a:r>
            <a:r>
              <a:rPr sz="1550" spc="-25" dirty="0">
                <a:solidFill>
                  <a:srgbClr val="FFFFFF"/>
                </a:solidFill>
                <a:latin typeface="Arial Black" panose="020B0A04020102020204"/>
                <a:cs typeface="Arial Black" panose="020B0A04020102020204"/>
              </a:rPr>
              <a:t>ΚΑΙ </a:t>
            </a:r>
            <a:r>
              <a:rPr sz="1550">
                <a:solidFill>
                  <a:srgbClr val="FFFFFF"/>
                </a:solidFill>
                <a:latin typeface="Arial Black" panose="020B0A04020102020204"/>
                <a:cs typeface="Arial Black" panose="020B0A04020102020204"/>
              </a:rPr>
              <a:t>ΔΥΣΚΟΛΙΑ</a:t>
            </a:r>
            <a:r>
              <a:rPr sz="1550" spc="-25">
                <a:solidFill>
                  <a:srgbClr val="FFFFFF"/>
                </a:solidFill>
                <a:latin typeface="Arial Black" panose="020B0A04020102020204"/>
                <a:cs typeface="Arial Black" panose="020B0A04020102020204"/>
              </a:rPr>
              <a:t> </a:t>
            </a:r>
            <a:r>
              <a:rPr sz="1550" spc="-10" smtClean="0">
                <a:solidFill>
                  <a:srgbClr val="FFFFFF"/>
                </a:solidFill>
                <a:latin typeface="Arial Black" panose="020B0A04020102020204"/>
                <a:cs typeface="Arial Black" panose="020B0A04020102020204"/>
              </a:rPr>
              <a:t>ΕΠΑΝΕΚΚΙΝΗΣ</a:t>
            </a:r>
            <a:r>
              <a:rPr lang="el-GR" sz="1550" spc="-10" dirty="0" smtClean="0">
                <a:solidFill>
                  <a:srgbClr val="FFFFFF"/>
                </a:solidFill>
                <a:latin typeface="Arial Black" panose="020B0A04020102020204"/>
                <a:cs typeface="Arial Black" panose="020B0A04020102020204"/>
              </a:rPr>
              <a:t>Η</a:t>
            </a:r>
            <a:r>
              <a:rPr sz="1550" spc="-10" smtClean="0">
                <a:solidFill>
                  <a:srgbClr val="FFFFFF"/>
                </a:solidFill>
                <a:latin typeface="Arial Black" panose="020B0A04020102020204"/>
                <a:cs typeface="Arial Black" panose="020B0A04020102020204"/>
              </a:rPr>
              <a:t>Σ</a:t>
            </a:r>
            <a:r>
              <a:rPr sz="1550" spc="-10" dirty="0">
                <a:solidFill>
                  <a:srgbClr val="FFFFFF"/>
                </a:solidFill>
                <a:latin typeface="Arial Black" panose="020B0A04020102020204"/>
                <a:cs typeface="Arial Black" panose="020B0A04020102020204"/>
              </a:rPr>
              <a:t>.</a:t>
            </a:r>
            <a:endParaRPr sz="1550">
              <a:latin typeface="Arial Black" panose="020B0A04020102020204"/>
              <a:cs typeface="Arial Black" panose="020B0A04020102020204"/>
            </a:endParaRPr>
          </a:p>
          <a:p>
            <a:pPr lvl="1">
              <a:lnSpc>
                <a:spcPct val="100000"/>
              </a:lnSpc>
              <a:spcBef>
                <a:spcPts val="15"/>
              </a:spcBef>
              <a:buFont typeface="Wingdings" panose="05000000000000000000"/>
              <a:buChar char=""/>
            </a:pPr>
            <a:endParaRPr sz="1750">
              <a:latin typeface="Arial Black" panose="020B0A04020102020204"/>
              <a:cs typeface="Arial Black" panose="020B0A04020102020204"/>
            </a:endParaRPr>
          </a:p>
          <a:p>
            <a:pPr marL="368935" marR="288925" lvl="1" indent="-356870">
              <a:lnSpc>
                <a:spcPct val="101000"/>
              </a:lnSpc>
              <a:buClr>
                <a:srgbClr val="000000"/>
              </a:buClr>
              <a:buFont typeface="Wingdings" panose="05000000000000000000"/>
              <a:buChar char=""/>
              <a:tabLst>
                <a:tab pos="368935" algn="l"/>
                <a:tab pos="369570" algn="l"/>
              </a:tabLst>
            </a:pPr>
            <a:r>
              <a:rPr sz="1550" dirty="0">
                <a:solidFill>
                  <a:srgbClr val="FFFFFF"/>
                </a:solidFill>
                <a:latin typeface="Arial Black" panose="020B0A04020102020204"/>
                <a:cs typeface="Arial Black" panose="020B0A04020102020204"/>
              </a:rPr>
              <a:t>ΟΙ</a:t>
            </a:r>
            <a:r>
              <a:rPr sz="1550" spc="-3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ΒΛΑΒΕΣ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ΣΤΟΥΣ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ΡΥΘΜΙΣΤΕΣ</a:t>
            </a:r>
            <a:r>
              <a:rPr sz="1550" spc="-30"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ΣΤΡΟΦΩΝ</a:t>
            </a:r>
            <a:r>
              <a:rPr sz="1550" spc="-25">
                <a:solidFill>
                  <a:srgbClr val="FFFFFF"/>
                </a:solidFill>
                <a:latin typeface="Arial Black" panose="020B0A04020102020204"/>
                <a:cs typeface="Arial Black" panose="020B0A04020102020204"/>
              </a:rPr>
              <a:t> </a:t>
            </a:r>
            <a:r>
              <a:rPr lang="el-GR" sz="1550" spc="-25" dirty="0" smtClean="0">
                <a:solidFill>
                  <a:srgbClr val="FFFFFF"/>
                </a:solidFill>
                <a:latin typeface="Arial Black" panose="020B0A04020102020204"/>
                <a:cs typeface="Arial Black" panose="020B0A04020102020204"/>
              </a:rPr>
              <a:t>ΕΙΝΑΙ</a:t>
            </a:r>
            <a:r>
              <a:rPr sz="1550" spc="-15" smtClean="0">
                <a:solidFill>
                  <a:srgbClr val="FFFFFF"/>
                </a:solidFill>
                <a:latin typeface="Arial Black" panose="020B0A04020102020204"/>
                <a:cs typeface="Arial Black" panose="020B0A04020102020204"/>
              </a:rPr>
              <a:t> </a:t>
            </a:r>
            <a:r>
              <a:rPr sz="1550" smtClean="0">
                <a:solidFill>
                  <a:srgbClr val="FFFFFF"/>
                </a:solidFill>
                <a:latin typeface="Arial Black" panose="020B0A04020102020204"/>
                <a:cs typeface="Arial Black" panose="020B0A04020102020204"/>
              </a:rPr>
              <a:t>ΑΝΑΛΟΓ</a:t>
            </a:r>
            <a:r>
              <a:rPr lang="el-GR" sz="1550" dirty="0" smtClean="0">
                <a:solidFill>
                  <a:srgbClr val="FFFFFF"/>
                </a:solidFill>
                <a:latin typeface="Arial Black" panose="020B0A04020102020204"/>
                <a:cs typeface="Arial Black" panose="020B0A04020102020204"/>
              </a:rPr>
              <a:t>ΕΣ</a:t>
            </a:r>
            <a:r>
              <a:rPr sz="1550" spc="-20" smtClean="0">
                <a:solidFill>
                  <a:srgbClr val="FFFFFF"/>
                </a:solidFill>
                <a:latin typeface="Arial Black" panose="020B0A04020102020204"/>
                <a:cs typeface="Arial Black" panose="020B0A04020102020204"/>
              </a:rPr>
              <a:t> </a:t>
            </a:r>
            <a:r>
              <a:rPr sz="1550" spc="-25" dirty="0">
                <a:solidFill>
                  <a:srgbClr val="FFFFFF"/>
                </a:solidFill>
                <a:latin typeface="Arial Black" panose="020B0A04020102020204"/>
                <a:cs typeface="Arial Black" panose="020B0A04020102020204"/>
              </a:rPr>
              <a:t>ΜΕ </a:t>
            </a:r>
            <a:r>
              <a:rPr sz="1550" dirty="0">
                <a:solidFill>
                  <a:srgbClr val="FFFFFF"/>
                </a:solidFill>
                <a:latin typeface="Arial Black" panose="020B0A04020102020204"/>
                <a:cs typeface="Arial Black" panose="020B0A04020102020204"/>
              </a:rPr>
              <a:t>ΤΗΝ</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ΑΡΧΗ</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ΛΕΙΤΟΥΡΓΙΑΣ</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ΣΤΗΝ</a:t>
            </a:r>
            <a:r>
              <a:rPr sz="1550" spc="-20" dirty="0">
                <a:solidFill>
                  <a:srgbClr val="FFFFFF"/>
                </a:solidFill>
                <a:latin typeface="Arial Black" panose="020B0A04020102020204"/>
                <a:cs typeface="Arial Black" panose="020B0A04020102020204"/>
              </a:rPr>
              <a:t> </a:t>
            </a:r>
            <a:r>
              <a:rPr sz="1550">
                <a:solidFill>
                  <a:srgbClr val="FFFFFF"/>
                </a:solidFill>
                <a:latin typeface="Arial Black" panose="020B0A04020102020204"/>
                <a:cs typeface="Arial Black" panose="020B0A04020102020204"/>
              </a:rPr>
              <a:t>ΟΠΟΙΑ</a:t>
            </a:r>
            <a:r>
              <a:rPr sz="1550" spc="-20">
                <a:solidFill>
                  <a:srgbClr val="FFFFFF"/>
                </a:solidFill>
                <a:latin typeface="Arial Black" panose="020B0A04020102020204"/>
                <a:cs typeface="Arial Black" panose="020B0A04020102020204"/>
              </a:rPr>
              <a:t> </a:t>
            </a:r>
            <a:r>
              <a:rPr sz="1550" smtClean="0">
                <a:solidFill>
                  <a:srgbClr val="FFFFFF"/>
                </a:solidFill>
                <a:latin typeface="Arial Black" panose="020B0A04020102020204"/>
                <a:cs typeface="Arial Black" panose="020B0A04020102020204"/>
              </a:rPr>
              <a:t>ΣΤΗΡΙΖ</a:t>
            </a:r>
            <a:r>
              <a:rPr lang="el-GR" sz="1550" dirty="0" smtClean="0">
                <a:solidFill>
                  <a:srgbClr val="FFFFFF"/>
                </a:solidFill>
                <a:latin typeface="Arial Black" panose="020B0A04020102020204"/>
                <a:cs typeface="Arial Black" panose="020B0A04020102020204"/>
              </a:rPr>
              <a:t>ΟΝ</a:t>
            </a:r>
            <a:r>
              <a:rPr sz="1550" smtClean="0">
                <a:solidFill>
                  <a:srgbClr val="FFFFFF"/>
                </a:solidFill>
                <a:latin typeface="Arial Black" panose="020B0A04020102020204"/>
                <a:cs typeface="Arial Black" panose="020B0A04020102020204"/>
              </a:rPr>
              <a:t>ΤΑΙ</a:t>
            </a:r>
            <a:r>
              <a:rPr sz="1550" dirty="0">
                <a:solidFill>
                  <a:srgbClr val="FFFFFF"/>
                </a:solidFill>
                <a:latin typeface="Arial Black" panose="020B0A04020102020204"/>
                <a:cs typeface="Arial Black" panose="020B0A04020102020204"/>
              </a:rPr>
              <a:t>.</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ΜΠΟΡΕΙ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ΝΑ</a:t>
            </a:r>
            <a:r>
              <a:rPr sz="1550" spc="-15" dirty="0">
                <a:solidFill>
                  <a:srgbClr val="FFFFFF"/>
                </a:solidFill>
                <a:latin typeface="Arial Black" panose="020B0A04020102020204"/>
                <a:cs typeface="Arial Black" panose="020B0A04020102020204"/>
              </a:rPr>
              <a:t> </a:t>
            </a:r>
            <a:r>
              <a:rPr sz="1550" spc="-10">
                <a:solidFill>
                  <a:srgbClr val="FFFFFF"/>
                </a:solidFill>
                <a:latin typeface="Arial Black" panose="020B0A04020102020204"/>
                <a:cs typeface="Arial Black" panose="020B0A04020102020204"/>
              </a:rPr>
              <a:t>ΕΙΝΑΙ </a:t>
            </a:r>
            <a:r>
              <a:rPr sz="1550" smtClean="0">
                <a:solidFill>
                  <a:srgbClr val="FFFF00"/>
                </a:solidFill>
                <a:latin typeface="Arial Black" panose="020B0A04020102020204"/>
                <a:cs typeface="Arial Black" panose="020B0A04020102020204"/>
              </a:rPr>
              <a:t>ΜΗΧΑΝΙ</a:t>
            </a:r>
            <a:r>
              <a:rPr lang="el-GR" sz="1550" dirty="0" smtClean="0">
                <a:solidFill>
                  <a:srgbClr val="FFFF00"/>
                </a:solidFill>
                <a:latin typeface="Arial Black" panose="020B0A04020102020204"/>
                <a:cs typeface="Arial Black" panose="020B0A04020102020204"/>
              </a:rPr>
              <a:t>ΚΟ</a:t>
            </a:r>
            <a:r>
              <a:rPr sz="1550" spc="-25" smtClean="0">
                <a:latin typeface="Arial Black" panose="020B0A04020102020204"/>
                <a:cs typeface="Arial Black" panose="020B0A04020102020204"/>
              </a:rPr>
              <a:t> </a:t>
            </a:r>
            <a:r>
              <a:rPr lang="el-GR" sz="1550" spc="-25" dirty="0">
                <a:solidFill>
                  <a:srgbClr val="FFFFFF"/>
                </a:solidFill>
                <a:latin typeface="Arial Black" panose="020B0A04020102020204"/>
                <a:cs typeface="Arial Black" panose="020B0A04020102020204"/>
              </a:rPr>
              <a:t>ή</a:t>
            </a:r>
            <a:r>
              <a:rPr sz="1550" spc="-15" smtClean="0">
                <a:solidFill>
                  <a:srgbClr val="FFFFFF"/>
                </a:solidFill>
                <a:latin typeface="Arial Black" panose="020B0A04020102020204"/>
                <a:cs typeface="Arial Black" panose="020B0A04020102020204"/>
              </a:rPr>
              <a:t> </a:t>
            </a:r>
            <a:r>
              <a:rPr sz="1550" dirty="0">
                <a:solidFill>
                  <a:srgbClr val="FFFF00"/>
                </a:solidFill>
                <a:latin typeface="Arial Black" panose="020B0A04020102020204"/>
                <a:cs typeface="Arial Black" panose="020B0A04020102020204"/>
              </a:rPr>
              <a:t>ΗΛΕΚΤΡΟΝΙΚΟ</a:t>
            </a:r>
            <a:r>
              <a:rPr sz="1550" spc="-15" dirty="0">
                <a:solidFill>
                  <a:srgbClr val="FFFF00"/>
                </a:solidFill>
                <a:latin typeface="Arial Black" panose="020B0A04020102020204"/>
                <a:cs typeface="Arial Black" panose="020B0A04020102020204"/>
              </a:rPr>
              <a:t> </a:t>
            </a:r>
            <a:r>
              <a:rPr sz="1550" dirty="0">
                <a:solidFill>
                  <a:srgbClr val="FFFF00"/>
                </a:solidFill>
                <a:latin typeface="Arial Black" panose="020B0A04020102020204"/>
                <a:cs typeface="Arial Black" panose="020B0A04020102020204"/>
              </a:rPr>
              <a:t>–</a:t>
            </a:r>
            <a:r>
              <a:rPr sz="1550" spc="-30" dirty="0">
                <a:solidFill>
                  <a:srgbClr val="FFFF00"/>
                </a:solidFill>
                <a:latin typeface="Arial Black" panose="020B0A04020102020204"/>
                <a:cs typeface="Arial Black" panose="020B0A04020102020204"/>
              </a:rPr>
              <a:t> </a:t>
            </a:r>
            <a:r>
              <a:rPr sz="1550" dirty="0">
                <a:solidFill>
                  <a:srgbClr val="FFFF00"/>
                </a:solidFill>
                <a:latin typeface="Arial Black" panose="020B0A04020102020204"/>
                <a:cs typeface="Arial Black" panose="020B0A04020102020204"/>
              </a:rPr>
              <a:t>ΠΝΕΥΜΑΤΙΚΟ</a:t>
            </a:r>
            <a:r>
              <a:rPr sz="1550" spc="-25" dirty="0">
                <a:solidFill>
                  <a:srgbClr val="FFFF00"/>
                </a:solidFill>
                <a:latin typeface="Arial Black" panose="020B0A04020102020204"/>
                <a:cs typeface="Arial Black" panose="020B0A04020102020204"/>
              </a:rPr>
              <a:t> </a:t>
            </a:r>
            <a:r>
              <a:rPr sz="1550" dirty="0">
                <a:solidFill>
                  <a:srgbClr val="FFFF00"/>
                </a:solidFill>
                <a:latin typeface="Arial Black" panose="020B0A04020102020204"/>
                <a:cs typeface="Arial Black" panose="020B0A04020102020204"/>
              </a:rPr>
              <a:t>–</a:t>
            </a:r>
            <a:r>
              <a:rPr sz="1550" spc="-15" dirty="0">
                <a:solidFill>
                  <a:srgbClr val="FFFF00"/>
                </a:solidFill>
                <a:latin typeface="Arial Black" panose="020B0A04020102020204"/>
                <a:cs typeface="Arial Black" panose="020B0A04020102020204"/>
              </a:rPr>
              <a:t> </a:t>
            </a:r>
            <a:r>
              <a:rPr sz="1550" dirty="0">
                <a:solidFill>
                  <a:srgbClr val="FFFF00"/>
                </a:solidFill>
                <a:latin typeface="Arial Black" panose="020B0A04020102020204"/>
                <a:cs typeface="Arial Black" panose="020B0A04020102020204"/>
              </a:rPr>
              <a:t>ΥΔΡΑΥΛΙΚΟ</a:t>
            </a:r>
            <a:r>
              <a:rPr sz="1550" spc="-5" dirty="0">
                <a:solidFill>
                  <a:srgbClr val="FFFF00"/>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ΣΥΣΤΗΜΑ </a:t>
            </a:r>
            <a:r>
              <a:rPr sz="1550" dirty="0">
                <a:solidFill>
                  <a:srgbClr val="FFFFFF"/>
                </a:solidFill>
                <a:latin typeface="Arial Black" panose="020B0A04020102020204"/>
                <a:cs typeface="Arial Black" panose="020B0A04020102020204"/>
              </a:rPr>
              <a:t>ΕΛΕΓΧΟΥ</a:t>
            </a:r>
            <a:r>
              <a:rPr sz="1550" spc="-35"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ΠΟΥ</a:t>
            </a:r>
            <a:r>
              <a:rPr sz="1550" spc="-2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ΣΥΝΔΕΕΤΑΙ</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ΜΕ</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ΤΟ</a:t>
            </a:r>
            <a:r>
              <a:rPr sz="1550" spc="-10" dirty="0">
                <a:solidFill>
                  <a:srgbClr val="FFFFFF"/>
                </a:solidFill>
                <a:latin typeface="Arial Black" panose="020B0A04020102020204"/>
                <a:cs typeface="Arial Black" panose="020B0A04020102020204"/>
              </a:rPr>
              <a:t> </a:t>
            </a:r>
            <a:r>
              <a:rPr sz="1550" dirty="0">
                <a:solidFill>
                  <a:srgbClr val="FFFFFF"/>
                </a:solidFill>
                <a:latin typeface="Arial Black" panose="020B0A04020102020204"/>
                <a:cs typeface="Arial Black" panose="020B0A04020102020204"/>
              </a:rPr>
              <a:t>ΡΥΘΜΙΣΤΗ</a:t>
            </a:r>
            <a:r>
              <a:rPr sz="1550" spc="-20" dirty="0">
                <a:solidFill>
                  <a:srgbClr val="FFFFFF"/>
                </a:solidFill>
                <a:latin typeface="Arial Black" panose="020B0A04020102020204"/>
                <a:cs typeface="Arial Black" panose="020B0A04020102020204"/>
              </a:rPr>
              <a:t> </a:t>
            </a:r>
            <a:r>
              <a:rPr sz="1550" spc="-10" dirty="0">
                <a:solidFill>
                  <a:srgbClr val="FFFFFF"/>
                </a:solidFill>
                <a:latin typeface="Arial Black" panose="020B0A04020102020204"/>
                <a:cs typeface="Arial Black" panose="020B0A04020102020204"/>
              </a:rPr>
              <a:t>ΣΤΡΟΦΩΝ.</a:t>
            </a:r>
            <a:endParaRPr sz="1550">
              <a:latin typeface="Arial Black" panose="020B0A04020102020204"/>
              <a:cs typeface="Arial Black" panose="020B0A04020102020204"/>
            </a:endParaRPr>
          </a:p>
        </p:txBody>
      </p:sp>
      <p:sp>
        <p:nvSpPr>
          <p:cNvPr id="4" name="object 4"/>
          <p:cNvSpPr/>
          <p:nvPr/>
        </p:nvSpPr>
        <p:spPr>
          <a:xfrm>
            <a:off x="214282" y="21429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5" name="object 5"/>
          <p:cNvSpPr txBox="1">
            <a:spLocks noGrp="1"/>
          </p:cNvSpPr>
          <p:nvPr>
            <p:ph type="title"/>
          </p:nvPr>
        </p:nvSpPr>
        <p:spPr>
          <a:xfrm>
            <a:off x="214282" y="81278"/>
            <a:ext cx="8500457"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4.4.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214422"/>
            <a:ext cx="8501092" cy="5357828"/>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285720" y="1071546"/>
            <a:ext cx="8003570" cy="854721"/>
          </a:xfrm>
          <a:prstGeom prst="rect">
            <a:avLst/>
          </a:prstGeom>
        </p:spPr>
        <p:txBody>
          <a:bodyPr vert="horz" wrap="square" lIns="0" tIns="20955" rIns="0" bIns="0" rtlCol="0">
            <a:spAutoFit/>
          </a:bodyPr>
          <a:lstStyle/>
          <a:p>
            <a:pPr marL="410210" marR="5080" indent="-397510">
              <a:lnSpc>
                <a:spcPts val="2090"/>
              </a:lnSpc>
              <a:spcBef>
                <a:spcPts val="165"/>
              </a:spcBef>
              <a:tabLst>
                <a:tab pos="409575" algn="l"/>
              </a:tabLst>
            </a:pPr>
            <a:endParaRPr lang="el-GR" sz="1750" spc="-25" dirty="0" smtClean="0">
              <a:latin typeface="Arial Black" panose="020B0A04020102020204"/>
              <a:cs typeface="Arial Black" panose="020B0A04020102020204"/>
            </a:endParaRPr>
          </a:p>
          <a:p>
            <a:pPr marL="410210" marR="5080" indent="-397510">
              <a:lnSpc>
                <a:spcPts val="2090"/>
              </a:lnSpc>
              <a:spcBef>
                <a:spcPts val="165"/>
              </a:spcBef>
              <a:tabLst>
                <a:tab pos="409575" algn="l"/>
              </a:tabLst>
            </a:pPr>
            <a:r>
              <a:rPr lang="el-GR" sz="1750" dirty="0" smtClean="0">
                <a:latin typeface="Arial Black" panose="020B0A04020102020204"/>
                <a:cs typeface="Arial Black" panose="020B0A04020102020204"/>
              </a:rPr>
              <a:t>4)  </a:t>
            </a:r>
            <a:r>
              <a:rPr sz="1750" u="heavy" smtClean="0">
                <a:solidFill>
                  <a:srgbClr val="FFFFFF"/>
                </a:solidFill>
                <a:uFill>
                  <a:solidFill>
                    <a:srgbClr val="FFFFFF"/>
                  </a:solidFill>
                </a:uFill>
                <a:latin typeface="Arial Black" panose="020B0A04020102020204"/>
                <a:cs typeface="Arial Black" panose="020B0A04020102020204"/>
              </a:rPr>
              <a:t>ΒΛΑΒΕΣ</a:t>
            </a:r>
            <a:r>
              <a:rPr sz="1750" u="heavy" spc="-80" smtClean="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ΣΤΙΣ</a:t>
            </a:r>
            <a:r>
              <a:rPr sz="1750" u="heavy" spc="-80"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ΑΝΤΛΙΕΣ</a:t>
            </a:r>
            <a:r>
              <a:rPr sz="1750" u="heavy" spc="-7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ΚΑΥΣΙΜΟΥ</a:t>
            </a:r>
            <a:r>
              <a:rPr sz="1750" u="heavy" spc="-8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ΚΑΙ</a:t>
            </a:r>
            <a:r>
              <a:rPr sz="1750" u="heavy" spc="-8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ΣΤΟ</a:t>
            </a:r>
            <a:r>
              <a:rPr sz="1750" u="heavy" spc="-75" dirty="0">
                <a:solidFill>
                  <a:srgbClr val="FFFFFF"/>
                </a:solidFill>
                <a:uFill>
                  <a:solidFill>
                    <a:srgbClr val="FFFFFF"/>
                  </a:solidFill>
                </a:uFill>
                <a:latin typeface="Arial Black" panose="020B0A04020102020204"/>
                <a:cs typeface="Arial Black" panose="020B0A04020102020204"/>
              </a:rPr>
              <a:t> </a:t>
            </a:r>
            <a:r>
              <a:rPr sz="1750" u="heavy" dirty="0">
                <a:solidFill>
                  <a:srgbClr val="FFFFFF"/>
                </a:solidFill>
                <a:uFill>
                  <a:solidFill>
                    <a:srgbClr val="FFFFFF"/>
                  </a:solidFill>
                </a:uFill>
                <a:latin typeface="Arial Black" panose="020B0A04020102020204"/>
                <a:cs typeface="Arial Black" panose="020B0A04020102020204"/>
              </a:rPr>
              <a:t>ΔΙΚΤΥΟ</a:t>
            </a:r>
            <a:r>
              <a:rPr sz="1750" u="heavy" spc="-80" dirty="0">
                <a:solidFill>
                  <a:srgbClr val="FFFFFF"/>
                </a:solidFill>
                <a:uFill>
                  <a:solidFill>
                    <a:srgbClr val="FFFFFF"/>
                  </a:solidFill>
                </a:uFill>
                <a:latin typeface="Arial Black" panose="020B0A04020102020204"/>
                <a:cs typeface="Arial Black" panose="020B0A04020102020204"/>
              </a:rPr>
              <a:t> </a:t>
            </a:r>
            <a:r>
              <a:rPr sz="1750" u="heavy" spc="-10">
                <a:solidFill>
                  <a:srgbClr val="FFFFFF"/>
                </a:solidFill>
                <a:uFill>
                  <a:solidFill>
                    <a:srgbClr val="FFFFFF"/>
                  </a:solidFill>
                </a:uFill>
                <a:latin typeface="Arial Black" panose="020B0A04020102020204"/>
                <a:cs typeface="Arial Black" panose="020B0A04020102020204"/>
              </a:rPr>
              <a:t>ΥΨΗΛΗΣ</a:t>
            </a:r>
            <a:r>
              <a:rPr sz="1750" spc="-10">
                <a:solidFill>
                  <a:srgbClr val="FFFFFF"/>
                </a:solidFill>
                <a:latin typeface="Arial Black" panose="020B0A04020102020204"/>
                <a:cs typeface="Arial Black" panose="020B0A04020102020204"/>
              </a:rPr>
              <a:t> </a:t>
            </a:r>
            <a:r>
              <a:rPr sz="1750" u="heavy" spc="-10" smtClean="0">
                <a:solidFill>
                  <a:srgbClr val="FFFFFF"/>
                </a:solidFill>
                <a:uFill>
                  <a:solidFill>
                    <a:srgbClr val="FFFFFF"/>
                  </a:solidFill>
                </a:uFill>
                <a:latin typeface="Arial Black" panose="020B0A04020102020204"/>
                <a:cs typeface="Arial Black" panose="020B0A04020102020204"/>
              </a:rPr>
              <a:t>ΠΙΕΣ</a:t>
            </a:r>
            <a:r>
              <a:rPr lang="el-GR" sz="1750" u="heavy" spc="-10" dirty="0" smtClean="0">
                <a:solidFill>
                  <a:srgbClr val="FFFFFF"/>
                </a:solidFill>
                <a:uFill>
                  <a:solidFill>
                    <a:srgbClr val="FFFFFF"/>
                  </a:solidFill>
                </a:uFill>
                <a:latin typeface="Arial Black" panose="020B0A04020102020204"/>
                <a:cs typeface="Arial Black" panose="020B0A04020102020204"/>
              </a:rPr>
              <a:t>Η</a:t>
            </a:r>
            <a:r>
              <a:rPr sz="1750" u="heavy" spc="-10" smtClean="0">
                <a:solidFill>
                  <a:srgbClr val="FFFFFF"/>
                </a:solidFill>
                <a:uFill>
                  <a:solidFill>
                    <a:srgbClr val="FFFFFF"/>
                  </a:solidFill>
                </a:uFill>
                <a:latin typeface="Arial Black" panose="020B0A04020102020204"/>
                <a:cs typeface="Arial Black" panose="020B0A04020102020204"/>
              </a:rPr>
              <a:t>Σ</a:t>
            </a:r>
            <a:r>
              <a:rPr sz="1750" u="heavy" spc="-10" dirty="0">
                <a:solidFill>
                  <a:srgbClr val="FFFFFF"/>
                </a:solidFill>
                <a:uFill>
                  <a:solidFill>
                    <a:srgbClr val="FFFFFF"/>
                  </a:solidFill>
                </a:uFill>
                <a:latin typeface="Arial Black" panose="020B0A04020102020204"/>
                <a:cs typeface="Arial Black" panose="020B0A04020102020204"/>
              </a:rPr>
              <a:t>.</a:t>
            </a:r>
            <a:endParaRPr sz="1750">
              <a:latin typeface="Arial Black" panose="020B0A04020102020204"/>
              <a:cs typeface="Arial Black" panose="020B0A04020102020204"/>
            </a:endParaRPr>
          </a:p>
        </p:txBody>
      </p:sp>
      <p:sp>
        <p:nvSpPr>
          <p:cNvPr id="4" name="object 4"/>
          <p:cNvSpPr txBox="1"/>
          <p:nvPr/>
        </p:nvSpPr>
        <p:spPr>
          <a:xfrm>
            <a:off x="364490" y="2816860"/>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5" name="object 5"/>
          <p:cNvSpPr txBox="1"/>
          <p:nvPr/>
        </p:nvSpPr>
        <p:spPr>
          <a:xfrm>
            <a:off x="364490" y="3392170"/>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6" name="object 6"/>
          <p:cNvSpPr txBox="1"/>
          <p:nvPr/>
        </p:nvSpPr>
        <p:spPr>
          <a:xfrm>
            <a:off x="364490" y="4234179"/>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7" name="object 7"/>
          <p:cNvSpPr txBox="1"/>
          <p:nvPr/>
        </p:nvSpPr>
        <p:spPr>
          <a:xfrm>
            <a:off x="364490" y="4808220"/>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8" name="object 8"/>
          <p:cNvSpPr txBox="1"/>
          <p:nvPr/>
        </p:nvSpPr>
        <p:spPr>
          <a:xfrm>
            <a:off x="364490" y="5383529"/>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9" name="object 9"/>
          <p:cNvSpPr txBox="1"/>
          <p:nvPr/>
        </p:nvSpPr>
        <p:spPr>
          <a:xfrm>
            <a:off x="364490" y="5958840"/>
            <a:ext cx="222885" cy="290830"/>
          </a:xfrm>
          <a:prstGeom prst="rect">
            <a:avLst/>
          </a:prstGeom>
        </p:spPr>
        <p:txBody>
          <a:bodyPr vert="horz" wrap="square" lIns="0" tIns="11430" rIns="0" bIns="0" rtlCol="0">
            <a:spAutoFit/>
          </a:bodyPr>
          <a:lstStyle/>
          <a:p>
            <a:pPr marL="12700">
              <a:lnSpc>
                <a:spcPct val="100000"/>
              </a:lnSpc>
              <a:spcBef>
                <a:spcPts val="90"/>
              </a:spcBef>
            </a:pPr>
            <a:r>
              <a:rPr sz="1750" spc="-10"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10" name="object 10"/>
          <p:cNvSpPr txBox="1"/>
          <p:nvPr/>
        </p:nvSpPr>
        <p:spPr>
          <a:xfrm>
            <a:off x="364490" y="1990090"/>
            <a:ext cx="8122920" cy="4599336"/>
          </a:xfrm>
          <a:prstGeom prst="rect">
            <a:avLst/>
          </a:prstGeom>
        </p:spPr>
        <p:txBody>
          <a:bodyPr vert="horz" wrap="square" lIns="0" tIns="20955" rIns="0" bIns="0" rtlCol="0">
            <a:spAutoFit/>
          </a:bodyPr>
          <a:lstStyle/>
          <a:p>
            <a:pPr marL="410210" marR="520700" indent="-397510">
              <a:lnSpc>
                <a:spcPts val="2090"/>
              </a:lnSpc>
              <a:spcBef>
                <a:spcPts val="165"/>
              </a:spcBef>
              <a:buClr>
                <a:srgbClr val="000000"/>
              </a:buClr>
              <a:buFont typeface="Wingdings" panose="05000000000000000000"/>
              <a:buChar char=""/>
              <a:tabLst>
                <a:tab pos="409575" algn="l"/>
                <a:tab pos="409575" algn="l"/>
              </a:tabLst>
            </a:pPr>
            <a:r>
              <a:rPr sz="1750" dirty="0">
                <a:solidFill>
                  <a:srgbClr val="FFFFFF"/>
                </a:solidFill>
                <a:latin typeface="Arial Black" panose="020B0A04020102020204"/>
                <a:cs typeface="Arial Black" panose="020B0A04020102020204"/>
              </a:rPr>
              <a:t>ΟΙ</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ΦΘΟΡΕΣ</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ΣΤΙΣ</a:t>
            </a:r>
            <a:r>
              <a:rPr sz="1750" spc="-8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ΑΝΤΛΙΕΣ</a:t>
            </a:r>
            <a:r>
              <a:rPr sz="1750" spc="-7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ΥΨΗΛΗΣ</a:t>
            </a:r>
            <a:r>
              <a:rPr sz="1750" spc="-9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ΠΙΕΣ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spc="-75" smtClean="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ΟΦΕΙΛΟΝΤΑΙ </a:t>
            </a:r>
            <a:r>
              <a:rPr sz="1750" dirty="0">
                <a:solidFill>
                  <a:srgbClr val="FFFFFF"/>
                </a:solidFill>
                <a:latin typeface="Arial Black" panose="020B0A04020102020204"/>
                <a:cs typeface="Arial Black" panose="020B0A04020102020204"/>
              </a:rPr>
              <a:t>ΚΥΡΙΩΣ</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ΣΤΗ</a:t>
            </a:r>
            <a:r>
              <a:rPr sz="1750" spc="-8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ΧΡΗΣΗ</a:t>
            </a:r>
            <a:r>
              <a:rPr sz="1750" spc="-8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ΧΑΜΗΛΗΣ</a:t>
            </a:r>
            <a:r>
              <a:rPr sz="1750" spc="-9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ΠΟΙΟΤΗΤΑΣ</a:t>
            </a:r>
            <a:r>
              <a:rPr sz="1750" spc="-8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ΒΑΡΕΩΝ </a:t>
            </a:r>
            <a:r>
              <a:rPr sz="1750" dirty="0">
                <a:solidFill>
                  <a:srgbClr val="FFFFFF"/>
                </a:solidFill>
                <a:latin typeface="Arial Black" panose="020B0A04020102020204"/>
                <a:cs typeface="Arial Black" panose="020B0A04020102020204"/>
              </a:rPr>
              <a:t>ΠΕΤΡΕΛΑΙΩΝ</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ΠΟΥ</a:t>
            </a:r>
            <a:r>
              <a:rPr sz="1750" spc="-9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ΕΧΟΥΝ</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ΑΔΙΑΛΥΤΑ</a:t>
            </a:r>
            <a:r>
              <a:rPr sz="1750" spc="-9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ΣΩΜΑΤΙΔΙΑ.</a:t>
            </a:r>
            <a:endParaRPr sz="1750">
              <a:latin typeface="Arial Black" panose="020B0A04020102020204"/>
              <a:cs typeface="Arial Black" panose="020B0A04020102020204"/>
            </a:endParaRPr>
          </a:p>
          <a:p>
            <a:pPr marL="410210" marR="495300">
              <a:lnSpc>
                <a:spcPct val="100000"/>
              </a:lnSpc>
              <a:spcBef>
                <a:spcPts val="275"/>
              </a:spcBef>
            </a:pPr>
            <a:r>
              <a:rPr sz="1750" spc="-10" dirty="0">
                <a:solidFill>
                  <a:srgbClr val="FFFFFF"/>
                </a:solidFill>
                <a:latin typeface="Arial Black" panose="020B0A04020102020204"/>
                <a:cs typeface="Arial Black" panose="020B0A04020102020204"/>
              </a:rPr>
              <a:t>ΕΜΦΑΝΙΖΟΝΤΑΙ</a:t>
            </a:r>
            <a:r>
              <a:rPr sz="1750" spc="-8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ΦΘΟΡΕΣ</a:t>
            </a:r>
            <a:r>
              <a:rPr sz="1750" spc="-70">
                <a:solidFill>
                  <a:srgbClr val="FFFFFF"/>
                </a:solidFill>
                <a:latin typeface="Arial Black" panose="020B0A04020102020204"/>
                <a:cs typeface="Arial Black" panose="020B0A04020102020204"/>
              </a:rPr>
              <a:t> </a:t>
            </a:r>
            <a:r>
              <a:rPr lang="el-GR" sz="1750" spc="-70" dirty="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ΤΡΙΒΗΣ</a:t>
            </a:r>
            <a:r>
              <a:rPr sz="1750" spc="-70"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ΣΤΑ</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ΕΜΒΟΛΑ</a:t>
            </a:r>
            <a:r>
              <a:rPr sz="1750" spc="-7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ΚΑΙ</a:t>
            </a:r>
            <a:r>
              <a:rPr sz="1750" spc="-90"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ΣΤΑ </a:t>
            </a:r>
            <a:r>
              <a:rPr sz="1750" dirty="0">
                <a:solidFill>
                  <a:srgbClr val="FFFFFF"/>
                </a:solidFill>
                <a:latin typeface="Arial Black" panose="020B0A04020102020204"/>
                <a:cs typeface="Arial Black" panose="020B0A04020102020204"/>
              </a:rPr>
              <a:t>ΤΟΙΧΩΜΑΤΑ</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9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ΚΥΛΙΝΔΡΟΥ.</a:t>
            </a:r>
            <a:endParaRPr sz="1750">
              <a:latin typeface="Arial Black" panose="020B0A04020102020204"/>
              <a:cs typeface="Arial Black" panose="020B0A04020102020204"/>
            </a:endParaRPr>
          </a:p>
          <a:p>
            <a:pPr marL="410210" marR="500380">
              <a:lnSpc>
                <a:spcPct val="100000"/>
              </a:lnSpc>
              <a:spcBef>
                <a:spcPts val="335"/>
              </a:spcBef>
            </a:pPr>
            <a:r>
              <a:rPr sz="1750" dirty="0">
                <a:solidFill>
                  <a:srgbClr val="FFFFFF"/>
                </a:solidFill>
                <a:latin typeface="Arial Black" panose="020B0A04020102020204"/>
                <a:cs typeface="Arial Black" panose="020B0A04020102020204"/>
              </a:rPr>
              <a:t>ΣΤΗΝ</a:t>
            </a:r>
            <a:r>
              <a:rPr sz="1750" spc="-6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ΑΝΑΡΡΟΦΗΣΗ</a:t>
            </a:r>
            <a:r>
              <a:rPr sz="1750" spc="-7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6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ΑΝΤΛΙΑΣ,</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ΛΟΓΩ</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6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ΑΠΟΤΟΜΗΣ </a:t>
            </a:r>
            <a:r>
              <a:rPr sz="1750" dirty="0">
                <a:solidFill>
                  <a:srgbClr val="FFFFFF"/>
                </a:solidFill>
                <a:latin typeface="Arial Black" panose="020B0A04020102020204"/>
                <a:cs typeface="Arial Black" panose="020B0A04020102020204"/>
              </a:rPr>
              <a:t>ΑΝΟΔΟΥ</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7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ΕΜΒΟΛΟΥ</a:t>
            </a:r>
            <a:r>
              <a:rPr sz="1750" spc="-6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7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ΔΗΜΙΟΥΡΓΟΥΝΤΑΙ</a:t>
            </a:r>
            <a:r>
              <a:rPr sz="1750" spc="-80" dirty="0">
                <a:solidFill>
                  <a:srgbClr val="FFFFFF"/>
                </a:solidFill>
                <a:latin typeface="Arial Black" panose="020B0A04020102020204"/>
                <a:cs typeface="Arial Black" panose="020B0A04020102020204"/>
              </a:rPr>
              <a:t> </a:t>
            </a:r>
            <a:r>
              <a:rPr sz="1750" spc="-10">
                <a:solidFill>
                  <a:srgbClr val="FFFFFF"/>
                </a:solidFill>
                <a:latin typeface="Arial Black" panose="020B0A04020102020204"/>
                <a:cs typeface="Arial Black" panose="020B0A04020102020204"/>
              </a:rPr>
              <a:t>ΚΥΜΑΤΑ </a:t>
            </a:r>
            <a:r>
              <a:rPr sz="1750" smtClean="0">
                <a:solidFill>
                  <a:srgbClr val="FFFFFF"/>
                </a:solidFill>
                <a:latin typeface="Arial Black" panose="020B0A04020102020204"/>
                <a:cs typeface="Arial Black" panose="020B0A04020102020204"/>
              </a:rPr>
              <a:t>ΥΠΟΠΙΕΣ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dirty="0">
                <a:solidFill>
                  <a:srgbClr val="FFFFFF"/>
                </a:solidFill>
                <a:latin typeface="Arial Black" panose="020B0A04020102020204"/>
                <a:cs typeface="Arial Black" panose="020B0A04020102020204"/>
              </a:rPr>
              <a:t>,</a:t>
            </a:r>
            <a:r>
              <a:rPr sz="1750" spc="-10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ΤΑ</a:t>
            </a:r>
            <a:r>
              <a:rPr sz="1750" spc="-9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ΟΠΟΙΑ</a:t>
            </a:r>
            <a:r>
              <a:rPr sz="1750" spc="-9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ΠΡΟΚΑΛΟΥΝ</a:t>
            </a:r>
            <a:r>
              <a:rPr sz="1750" spc="-9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ΣΠΗΛΑΙΩΣΗ.</a:t>
            </a:r>
            <a:endParaRPr sz="1750">
              <a:latin typeface="Arial Black" panose="020B0A04020102020204"/>
              <a:cs typeface="Arial Black" panose="020B0A04020102020204"/>
            </a:endParaRPr>
          </a:p>
          <a:p>
            <a:pPr marL="410210" marR="138430">
              <a:lnSpc>
                <a:spcPts val="2090"/>
              </a:lnSpc>
              <a:spcBef>
                <a:spcPts val="405"/>
              </a:spcBef>
            </a:pPr>
            <a:r>
              <a:rPr sz="1750" dirty="0">
                <a:solidFill>
                  <a:srgbClr val="FFFFFF"/>
                </a:solidFill>
                <a:latin typeface="Arial Black" panose="020B0A04020102020204"/>
                <a:cs typeface="Arial Black" panose="020B0A04020102020204"/>
              </a:rPr>
              <a:t>ΣΤΙΣ</a:t>
            </a:r>
            <a:r>
              <a:rPr sz="1750" spc="-8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ΣΥΓΧΡΟΝΕΣ</a:t>
            </a:r>
            <a:r>
              <a:rPr sz="1750" spc="-9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ΠΕΤΡΕΛΑΙΟΜΗΧΑΝΕΣ</a:t>
            </a:r>
            <a:r>
              <a:rPr sz="1750" spc="-8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ΥΠΑΡΧΕΙ</a:t>
            </a:r>
            <a:r>
              <a:rPr sz="1750" spc="-9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ΠΡΟΒΛΕΨΗ ΛΕΙΤΟΥΡΓΙΑΣ</a:t>
            </a:r>
            <a:r>
              <a:rPr sz="1750" spc="-6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ΤΟΣΟ</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a:t>
            </a:r>
            <a:r>
              <a:rPr sz="1750" spc="-5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ΒΑΡΙΑ</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ΟΣΟ</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ΕΛΑΦΡΑ</a:t>
            </a:r>
            <a:r>
              <a:rPr sz="1750" spc="-5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ΚΑΥΣΙΜΑ.</a:t>
            </a:r>
            <a:endParaRPr sz="1750">
              <a:latin typeface="Arial Black" panose="020B0A04020102020204"/>
              <a:cs typeface="Arial Black" panose="020B0A04020102020204"/>
            </a:endParaRPr>
          </a:p>
          <a:p>
            <a:pPr marL="410210" marR="1503680">
              <a:lnSpc>
                <a:spcPts val="2090"/>
              </a:lnSpc>
              <a:spcBef>
                <a:spcPts val="350"/>
              </a:spcBef>
            </a:pPr>
            <a:r>
              <a:rPr sz="1750" dirty="0">
                <a:solidFill>
                  <a:srgbClr val="FFFFFF"/>
                </a:solidFill>
                <a:latin typeface="Arial Black" panose="020B0A04020102020204"/>
                <a:cs typeface="Arial Black" panose="020B0A04020102020204"/>
              </a:rPr>
              <a:t>ΤΑ</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ΒΑΡΙΑ</a:t>
            </a:r>
            <a:r>
              <a:rPr sz="1750" spc="-5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ΠΡΟΣΑΓΟΝΤΑΙ</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ΣΤΗΝ</a:t>
            </a:r>
            <a:r>
              <a:rPr sz="1750" spc="-5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ΑΝΤΛΙΑ</a:t>
            </a:r>
            <a:r>
              <a:rPr sz="1750" spc="-55">
                <a:solidFill>
                  <a:srgbClr val="FFFFFF"/>
                </a:solidFill>
                <a:latin typeface="Arial Black" panose="020B0A04020102020204"/>
                <a:cs typeface="Arial Black" panose="020B0A04020102020204"/>
              </a:rPr>
              <a:t> </a:t>
            </a:r>
            <a:r>
              <a:rPr lang="el-GR" sz="1750" spc="-55" dirty="0">
                <a:solidFill>
                  <a:srgbClr val="FFFFFF"/>
                </a:solidFill>
                <a:latin typeface="Arial Black" panose="020B0A04020102020204"/>
                <a:cs typeface="Arial Black" panose="020B0A04020102020204"/>
              </a:rPr>
              <a:t>Μ</a:t>
            </a:r>
            <a:r>
              <a:rPr sz="1750" smtClean="0">
                <a:solidFill>
                  <a:srgbClr val="FFFFFF"/>
                </a:solidFill>
                <a:latin typeface="Arial Black" panose="020B0A04020102020204"/>
                <a:cs typeface="Arial Black" panose="020B0A04020102020204"/>
              </a:rPr>
              <a:t>Ε</a:t>
            </a:r>
            <a:r>
              <a:rPr sz="1750" spc="-60" smtClean="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ΥΨΗΛΗ ΘΕΡΜΟΚΡΑΣΙΑ.</a:t>
            </a:r>
            <a:endParaRPr sz="1750">
              <a:latin typeface="Arial Black" panose="020B0A04020102020204"/>
              <a:cs typeface="Arial Black" panose="020B0A04020102020204"/>
            </a:endParaRPr>
          </a:p>
          <a:p>
            <a:pPr marL="410210" marR="5080">
              <a:lnSpc>
                <a:spcPct val="100000"/>
              </a:lnSpc>
              <a:spcBef>
                <a:spcPts val="275"/>
              </a:spcBef>
            </a:pPr>
            <a:r>
              <a:rPr sz="1750" dirty="0">
                <a:solidFill>
                  <a:srgbClr val="FFFFFF"/>
                </a:solidFill>
                <a:latin typeface="Arial Black" panose="020B0A04020102020204"/>
                <a:cs typeface="Arial Black" panose="020B0A04020102020204"/>
              </a:rPr>
              <a:t>ΤΑ</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ΔΙΑΚΕΝΑ</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ΤΩΝ</a:t>
            </a:r>
            <a:r>
              <a:rPr sz="1750" spc="-5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ΕΞΑΡΤΗΜΑΤΩΝ</a:t>
            </a:r>
            <a:r>
              <a:rPr sz="1750" spc="-5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ΛΟΓΩ</a:t>
            </a:r>
            <a:r>
              <a:rPr sz="1750" spc="-55">
                <a:solidFill>
                  <a:srgbClr val="FFFFFF"/>
                </a:solidFill>
                <a:latin typeface="Arial Black" panose="020B0A04020102020204"/>
                <a:cs typeface="Arial Black" panose="020B0A04020102020204"/>
              </a:rPr>
              <a:t> </a:t>
            </a:r>
            <a:r>
              <a:rPr sz="1750" spc="-10" smtClean="0">
                <a:solidFill>
                  <a:srgbClr val="FFFFFF"/>
                </a:solidFill>
                <a:latin typeface="Arial Black" panose="020B0A04020102020204"/>
                <a:cs typeface="Arial Black" panose="020B0A04020102020204"/>
              </a:rPr>
              <a:t>ΔΙΑΦΟΡΑ</a:t>
            </a:r>
            <a:r>
              <a:rPr lang="el-GR" sz="1750" spc="-10" dirty="0" smtClean="0">
                <a:solidFill>
                  <a:srgbClr val="FFFFFF"/>
                </a:solidFill>
                <a:latin typeface="Arial Black" panose="020B0A04020102020204"/>
                <a:cs typeface="Arial Black" panose="020B0A04020102020204"/>
              </a:rPr>
              <a:t>Σ</a:t>
            </a:r>
            <a:r>
              <a:rPr sz="1750" spc="-10" smtClean="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ΘΕΡΜΟΚΡΑΣΙΩΝ</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ΕΠΗΡΕΑΖΟΥΝ</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ΤΙΣ</a:t>
            </a:r>
            <a:r>
              <a:rPr sz="1750" spc="-8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ΔΙΑΡΡΟΕΣ</a:t>
            </a:r>
            <a:r>
              <a:rPr sz="1750" spc="-8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7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ΚΑΥΣΙΜΟΥ.</a:t>
            </a:r>
            <a:endParaRPr sz="1750">
              <a:latin typeface="Arial Black" panose="020B0A04020102020204"/>
              <a:cs typeface="Arial Black" panose="020B0A04020102020204"/>
            </a:endParaRPr>
          </a:p>
          <a:p>
            <a:pPr marL="410210" marR="633095">
              <a:lnSpc>
                <a:spcPts val="2090"/>
              </a:lnSpc>
              <a:spcBef>
                <a:spcPts val="405"/>
              </a:spcBef>
            </a:pPr>
            <a:r>
              <a:rPr sz="1750" dirty="0">
                <a:solidFill>
                  <a:srgbClr val="FFFFFF"/>
                </a:solidFill>
                <a:latin typeface="Arial Black" panose="020B0A04020102020204"/>
                <a:cs typeface="Arial Black" panose="020B0A04020102020204"/>
              </a:rPr>
              <a:t>ΥΠΑΡΧΕΙ</a:t>
            </a:r>
            <a:r>
              <a:rPr sz="1750" spc="-8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ΤΟΤΕ</a:t>
            </a:r>
            <a:r>
              <a:rPr sz="1750" spc="-7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ΚΙΝΔΥΝΟ</a:t>
            </a:r>
            <a:r>
              <a:rPr lang="el-GR" sz="1750" dirty="0" smtClean="0">
                <a:solidFill>
                  <a:srgbClr val="FFFFFF"/>
                </a:solidFill>
                <a:latin typeface="Arial Black" panose="020B0A04020102020204"/>
                <a:cs typeface="Arial Black" panose="020B0A04020102020204"/>
              </a:rPr>
              <a:t>Σ </a:t>
            </a:r>
            <a:r>
              <a:rPr sz="1750" spc="-85" smtClean="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ΝΑ</a:t>
            </a:r>
            <a:r>
              <a:rPr sz="1750" spc="-8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ΔΙΑΡΡΕ</a:t>
            </a:r>
            <a:r>
              <a:rPr lang="el-GR" sz="1750" dirty="0" smtClean="0">
                <a:solidFill>
                  <a:srgbClr val="FFFFFF"/>
                </a:solidFill>
                <a:latin typeface="Arial Black" panose="020B0A04020102020204"/>
                <a:cs typeface="Arial Black" panose="020B0A04020102020204"/>
              </a:rPr>
              <a:t>ΥΣ</a:t>
            </a:r>
            <a:r>
              <a:rPr sz="1750" smtClean="0">
                <a:solidFill>
                  <a:srgbClr val="FFFFFF"/>
                </a:solidFill>
                <a:latin typeface="Arial Black" panose="020B0A04020102020204"/>
                <a:cs typeface="Arial Black" panose="020B0A04020102020204"/>
              </a:rPr>
              <a:t>ΕΙ</a:t>
            </a:r>
            <a:r>
              <a:rPr sz="1750" spc="-80"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ΣΤΟ</a:t>
            </a:r>
            <a:r>
              <a:rPr sz="1750" spc="-7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ΘΑΛΑΜΟ</a:t>
            </a:r>
            <a:r>
              <a:rPr sz="1750" spc="-75"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ΤΟΥ </a:t>
            </a:r>
            <a:r>
              <a:rPr sz="1750" spc="-10" dirty="0">
                <a:solidFill>
                  <a:srgbClr val="FFFFFF"/>
                </a:solidFill>
                <a:latin typeface="Arial Black" panose="020B0A04020102020204"/>
                <a:cs typeface="Arial Black" panose="020B0A04020102020204"/>
              </a:rPr>
              <a:t>ΕΚΚΕΝΤΡΟΦΟΡΟΥ</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ΚΑΙ</a:t>
            </a:r>
            <a:r>
              <a:rPr sz="1750" spc="-6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ΝΑ</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ΜΟΛΥΝΕΙ</a:t>
            </a:r>
            <a:r>
              <a:rPr sz="1750" spc="-5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5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ΛΙΠΑΝΤΙΚΟ.</a:t>
            </a:r>
            <a:endParaRPr sz="1750">
              <a:latin typeface="Arial Black" panose="020B0A04020102020204"/>
              <a:cs typeface="Arial Black" panose="020B0A04020102020204"/>
            </a:endParaRPr>
          </a:p>
        </p:txBody>
      </p:sp>
      <p:sp>
        <p:nvSpPr>
          <p:cNvPr id="11" name="object 11"/>
          <p:cNvSpPr/>
          <p:nvPr/>
        </p:nvSpPr>
        <p:spPr>
          <a:xfrm>
            <a:off x="285720" y="0"/>
            <a:ext cx="8572530" cy="107154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12" name="object 12"/>
          <p:cNvSpPr txBox="1">
            <a:spLocks noGrp="1"/>
          </p:cNvSpPr>
          <p:nvPr>
            <p:ph type="title"/>
          </p:nvPr>
        </p:nvSpPr>
        <p:spPr>
          <a:xfrm>
            <a:off x="429259" y="81279"/>
            <a:ext cx="8285480"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a:uFill>
                  <a:solidFill>
                    <a:srgbClr val="FFFFFF"/>
                  </a:solidFill>
                </a:uFill>
              </a:rPr>
              <a:t>	</a:t>
            </a:r>
            <a:r>
              <a:rPr sz="2050" u="none" spc="-20" smtClean="0">
                <a:uFill>
                  <a:solidFill>
                    <a:srgbClr val="FFFFFF"/>
                  </a:solidFill>
                </a:uFill>
              </a:rPr>
              <a:t>ΚΑΥΣΙΜΟΥ</a:t>
            </a:r>
            <a:br>
              <a:rPr lang="el-GR" sz="2050" u="none" spc="-20" dirty="0" smtClean="0">
                <a:uFill>
                  <a:solidFill>
                    <a:srgbClr val="FFFFFF"/>
                  </a:solidFill>
                </a:uFill>
              </a:rPr>
            </a:br>
            <a:r>
              <a:rPr lang="el-GR" sz="2050" u="none" spc="-20" dirty="0" smtClean="0">
                <a:uFill>
                  <a:solidFill>
                    <a:srgbClr val="FFFFFF"/>
                  </a:solidFill>
                </a:uFill>
              </a:rPr>
              <a:t>                                             </a:t>
            </a:r>
            <a:r>
              <a:rPr sz="2050" u="none" spc="-60" smtClean="0">
                <a:uFill>
                  <a:solidFill>
                    <a:srgbClr val="FFFFFF"/>
                  </a:solidFill>
                </a:uFill>
              </a:rPr>
              <a:t> </a:t>
            </a:r>
            <a:r>
              <a:rPr sz="2050" u="none">
                <a:uFill>
                  <a:solidFill>
                    <a:srgbClr val="FFFFFF"/>
                  </a:solidFill>
                </a:uFill>
              </a:rPr>
              <a:t>ΤΗΣ</a:t>
            </a:r>
            <a:r>
              <a:rPr sz="2050" u="none" spc="-50">
                <a:uFill>
                  <a:solidFill>
                    <a:srgbClr val="FFFFFF"/>
                  </a:solidFill>
                </a:uFill>
              </a:rPr>
              <a:t> </a:t>
            </a:r>
            <a:r>
              <a:rPr sz="2050" u="none" spc="-10" smtClean="0">
                <a:uFill>
                  <a:solidFill>
                    <a:srgbClr val="FFFFFF"/>
                  </a:solidFill>
                </a:uFill>
              </a:rPr>
              <a:t>ΜΗΧΑΝΗΣ</a:t>
            </a:r>
            <a:r>
              <a:rPr lang="el-GR" sz="2050" u="none" spc="-10" dirty="0" smtClean="0">
                <a:uFill>
                  <a:solidFill>
                    <a:srgbClr val="FFFFFF"/>
                  </a:solidFill>
                </a:uFill>
              </a:rPr>
              <a:t>  </a:t>
            </a:r>
            <a:endParaRPr sz="2050" u="none"/>
          </a:p>
        </p:txBody>
      </p:sp>
    </p:spTree>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214422"/>
            <a:ext cx="8501092" cy="5357828"/>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404620"/>
            <a:ext cx="224790" cy="294005"/>
          </a:xfrm>
          <a:prstGeom prst="rect">
            <a:avLst/>
          </a:prstGeom>
        </p:spPr>
        <p:txBody>
          <a:bodyPr vert="horz" wrap="square" lIns="0" tIns="13970" rIns="0" bIns="0" rtlCol="0">
            <a:spAutoFit/>
          </a:bodyPr>
          <a:lstStyle/>
          <a:p>
            <a:pPr marL="12700">
              <a:lnSpc>
                <a:spcPct val="100000"/>
              </a:lnSpc>
              <a:spcBef>
                <a:spcPts val="110"/>
              </a:spcBef>
            </a:pPr>
            <a:r>
              <a:rPr sz="1750" spc="5"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4" name="object 4"/>
          <p:cNvSpPr txBox="1"/>
          <p:nvPr/>
        </p:nvSpPr>
        <p:spPr>
          <a:xfrm>
            <a:off x="364490" y="1986279"/>
            <a:ext cx="224790" cy="294005"/>
          </a:xfrm>
          <a:prstGeom prst="rect">
            <a:avLst/>
          </a:prstGeom>
        </p:spPr>
        <p:txBody>
          <a:bodyPr vert="horz" wrap="square" lIns="0" tIns="13970" rIns="0" bIns="0" rtlCol="0">
            <a:spAutoFit/>
          </a:bodyPr>
          <a:lstStyle/>
          <a:p>
            <a:pPr marL="12700">
              <a:lnSpc>
                <a:spcPct val="100000"/>
              </a:lnSpc>
              <a:spcBef>
                <a:spcPts val="110"/>
              </a:spcBef>
            </a:pPr>
            <a:r>
              <a:rPr sz="1750" spc="5"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5" name="object 5"/>
          <p:cNvSpPr txBox="1"/>
          <p:nvPr/>
        </p:nvSpPr>
        <p:spPr>
          <a:xfrm>
            <a:off x="364490" y="2567939"/>
            <a:ext cx="224790" cy="294005"/>
          </a:xfrm>
          <a:prstGeom prst="rect">
            <a:avLst/>
          </a:prstGeom>
        </p:spPr>
        <p:txBody>
          <a:bodyPr vert="horz" wrap="square" lIns="0" tIns="13970" rIns="0" bIns="0" rtlCol="0">
            <a:spAutoFit/>
          </a:bodyPr>
          <a:lstStyle/>
          <a:p>
            <a:pPr marL="12700">
              <a:lnSpc>
                <a:spcPct val="100000"/>
              </a:lnSpc>
              <a:spcBef>
                <a:spcPts val="110"/>
              </a:spcBef>
            </a:pPr>
            <a:r>
              <a:rPr sz="1750" spc="5" dirty="0">
                <a:latin typeface="Wingdings" panose="05000000000000000000"/>
                <a:cs typeface="Wingdings" panose="05000000000000000000"/>
              </a:rPr>
              <a:t></a:t>
            </a:r>
            <a:endParaRPr sz="1750">
              <a:latin typeface="Wingdings" panose="05000000000000000000"/>
              <a:cs typeface="Wingdings" panose="05000000000000000000"/>
            </a:endParaRPr>
          </a:p>
        </p:txBody>
      </p:sp>
      <p:sp>
        <p:nvSpPr>
          <p:cNvPr id="6" name="object 6"/>
          <p:cNvSpPr txBox="1"/>
          <p:nvPr/>
        </p:nvSpPr>
        <p:spPr>
          <a:xfrm>
            <a:off x="767080" y="1418589"/>
            <a:ext cx="7941309" cy="5000600"/>
          </a:xfrm>
          <a:prstGeom prst="rect">
            <a:avLst/>
          </a:prstGeom>
        </p:spPr>
        <p:txBody>
          <a:bodyPr vert="horz" wrap="square" lIns="0" tIns="12700" rIns="0" bIns="0" rtlCol="0">
            <a:spAutoFit/>
          </a:bodyPr>
          <a:lstStyle/>
          <a:p>
            <a:pPr marL="12700" marR="551180">
              <a:lnSpc>
                <a:spcPct val="100000"/>
              </a:lnSpc>
              <a:spcBef>
                <a:spcPts val="100"/>
              </a:spcBef>
            </a:pPr>
            <a:r>
              <a:rPr sz="1750" dirty="0">
                <a:solidFill>
                  <a:srgbClr val="FFFFFF"/>
                </a:solidFill>
                <a:latin typeface="Arial Black" panose="020B0A04020102020204"/>
                <a:cs typeface="Arial Black" panose="020B0A04020102020204"/>
              </a:rPr>
              <a:t>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ΜΕΤΑΒΑΣΗ</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ΕΝΑ</a:t>
            </a:r>
            <a:r>
              <a:rPr sz="1750" spc="-1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ΚΑΥΣΙΜΟ</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ΣΤΟ</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ΑΛΛΟ</a:t>
            </a:r>
            <a:r>
              <a:rPr sz="1750" spc="-1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ΠΡΕΠΕΙ</a:t>
            </a:r>
            <a:r>
              <a:rPr sz="1750" spc="-10"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ΝΑ </a:t>
            </a:r>
            <a:r>
              <a:rPr sz="1750" dirty="0">
                <a:solidFill>
                  <a:srgbClr val="FFFFFF"/>
                </a:solidFill>
                <a:latin typeface="Arial Black" panose="020B0A04020102020204"/>
                <a:cs typeface="Arial Black" panose="020B0A04020102020204"/>
              </a:rPr>
              <a:t>ΓΙΝΕΤΑΙ</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ΠΑΝΤΑ</a:t>
            </a:r>
            <a:r>
              <a:rPr sz="1750" spc="-2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ΣΤΑΔΙΑΚΑ.</a:t>
            </a:r>
            <a:endParaRPr sz="1750">
              <a:latin typeface="Arial Black" panose="020B0A04020102020204"/>
              <a:cs typeface="Arial Black" panose="020B0A04020102020204"/>
            </a:endParaRPr>
          </a:p>
          <a:p>
            <a:pPr marL="12700" marR="84455">
              <a:lnSpc>
                <a:spcPct val="100000"/>
              </a:lnSpc>
              <a:spcBef>
                <a:spcPts val="360"/>
              </a:spcBef>
            </a:pPr>
            <a:r>
              <a:rPr sz="1750" dirty="0">
                <a:solidFill>
                  <a:srgbClr val="FFFFFF"/>
                </a:solidFill>
                <a:latin typeface="Arial Black" panose="020B0A04020102020204"/>
                <a:cs typeface="Arial Black" panose="020B0A04020102020204"/>
              </a:rPr>
              <a:t>Ο</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ΚΥΡΙΟΣ</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ΚΙΝΔΥΝΟΣ</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ΦΘΟΡΑΣ</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ΤΩΝ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ΑΓΩΓΩΝ</a:t>
            </a:r>
            <a:r>
              <a:rPr sz="1750" spc="-1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ΥΨΗΛΗΣ</a:t>
            </a:r>
            <a:r>
              <a:rPr sz="1750" spc="-20">
                <a:solidFill>
                  <a:srgbClr val="FFFFFF"/>
                </a:solidFill>
                <a:latin typeface="Arial Black" panose="020B0A04020102020204"/>
                <a:cs typeface="Arial Black" panose="020B0A04020102020204"/>
              </a:rPr>
              <a:t> </a:t>
            </a:r>
            <a:r>
              <a:rPr sz="1750" spc="-10" smtClean="0">
                <a:solidFill>
                  <a:srgbClr val="FFFFFF"/>
                </a:solidFill>
                <a:latin typeface="Arial Black" panose="020B0A04020102020204"/>
                <a:cs typeface="Arial Black" panose="020B0A04020102020204"/>
              </a:rPr>
              <a:t>ΠΙΕΣ</a:t>
            </a:r>
            <a:r>
              <a:rPr lang="el-GR" sz="1750" spc="-10" dirty="0" smtClean="0">
                <a:solidFill>
                  <a:srgbClr val="FFFFFF"/>
                </a:solidFill>
                <a:latin typeface="Arial Black" panose="020B0A04020102020204"/>
                <a:cs typeface="Arial Black" panose="020B0A04020102020204"/>
              </a:rPr>
              <a:t>Η</a:t>
            </a:r>
            <a:r>
              <a:rPr sz="1750" spc="-10" smtClean="0">
                <a:solidFill>
                  <a:srgbClr val="FFFFFF"/>
                </a:solidFill>
                <a:latin typeface="Arial Black" panose="020B0A04020102020204"/>
                <a:cs typeface="Arial Black" panose="020B0A04020102020204"/>
              </a:rPr>
              <a:t>Σ </a:t>
            </a:r>
            <a:r>
              <a:rPr sz="1750" dirty="0">
                <a:solidFill>
                  <a:srgbClr val="FFFFFF"/>
                </a:solidFill>
                <a:latin typeface="Arial Black" panose="020B0A04020102020204"/>
                <a:cs typeface="Arial Black" panose="020B0A04020102020204"/>
              </a:rPr>
              <a:t>ΟΦΕΙΛΕΤΑΙ</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ΣΤΗ</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ΣΠΗΛΑΙΩΣΗ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ΚΑΥΣΙΜΟΥ.</a:t>
            </a:r>
            <a:endParaRPr sz="1750">
              <a:latin typeface="Arial Black" panose="020B0A04020102020204"/>
              <a:cs typeface="Arial Black" panose="020B0A04020102020204"/>
            </a:endParaRPr>
          </a:p>
          <a:p>
            <a:pPr marL="12700" marR="5080">
              <a:lnSpc>
                <a:spcPct val="101000"/>
              </a:lnSpc>
              <a:spcBef>
                <a:spcPts val="355"/>
              </a:spcBef>
              <a:tabLst>
                <a:tab pos="6459220" algn="l"/>
              </a:tabLst>
            </a:pPr>
            <a:r>
              <a:rPr sz="1750" dirty="0">
                <a:solidFill>
                  <a:srgbClr val="FFFFFF"/>
                </a:solidFill>
                <a:latin typeface="Arial Black" panose="020B0A04020102020204"/>
                <a:cs typeface="Arial Black" panose="020B0A04020102020204"/>
              </a:rPr>
              <a:t>ΠΡΟΣ</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ΤΕΛΟΣ</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ΕΓΧΥΣΗΣ</a:t>
            </a:r>
            <a:r>
              <a:rPr sz="1750" spc="-2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ΔΗΜΙΟΥΡΓΟΥΝΤΑΙ</a:t>
            </a:r>
            <a:r>
              <a:rPr sz="1750" spc="-20">
                <a:solidFill>
                  <a:srgbClr val="FFFFFF"/>
                </a:solidFill>
                <a:latin typeface="Arial Black" panose="020B0A04020102020204"/>
                <a:cs typeface="Arial Black" panose="020B0A04020102020204"/>
              </a:rPr>
              <a:t> </a:t>
            </a:r>
            <a:r>
              <a:rPr lang="el-GR" sz="1750" spc="-20" dirty="0" smtClean="0">
                <a:solidFill>
                  <a:srgbClr val="FFFFFF"/>
                </a:solidFill>
                <a:latin typeface="Arial Black" panose="020B0A04020102020204"/>
                <a:cs typeface="Arial Black" panose="020B0A04020102020204"/>
              </a:rPr>
              <a:t>ΜΕΣΑ</a:t>
            </a:r>
            <a:r>
              <a:rPr sz="1750" spc="-20" smtClean="0">
                <a:solidFill>
                  <a:srgbClr val="FFFFFF"/>
                </a:solidFill>
                <a:latin typeface="Arial Black" panose="020B0A04020102020204"/>
                <a:cs typeface="Arial Black" panose="020B0A04020102020204"/>
              </a:rPr>
              <a:t> </a:t>
            </a:r>
            <a:r>
              <a:rPr lang="el-GR" sz="1750" spc="-20" dirty="0" smtClean="0">
                <a:solidFill>
                  <a:srgbClr val="FFFFFF"/>
                </a:solidFill>
                <a:latin typeface="Arial Black" panose="020B0A04020102020204"/>
                <a:cs typeface="Arial Black" panose="020B0A04020102020204"/>
              </a:rPr>
              <a:t>Σ</a:t>
            </a:r>
            <a:r>
              <a:rPr sz="1750" spc="-25" smtClean="0">
                <a:solidFill>
                  <a:srgbClr val="FFFFFF"/>
                </a:solidFill>
                <a:latin typeface="Arial Black" panose="020B0A04020102020204"/>
                <a:cs typeface="Arial Black" panose="020B0A04020102020204"/>
              </a:rPr>
              <a:t>ΤΟ</a:t>
            </a:r>
            <a:r>
              <a:rPr lang="el-GR" sz="1750" spc="-25" dirty="0" smtClean="0">
                <a:solidFill>
                  <a:srgbClr val="FFFFFF"/>
                </a:solidFill>
                <a:latin typeface="Arial Black" panose="020B0A04020102020204"/>
                <a:cs typeface="Arial Black" panose="020B0A04020102020204"/>
              </a:rPr>
              <a:t>Ν</a:t>
            </a:r>
            <a:r>
              <a:rPr sz="1750" spc="-25" smtClean="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ΑΓΩΓΟ</a:t>
            </a:r>
            <a:r>
              <a:rPr lang="el-GR" sz="1750" dirty="0" smtClean="0">
                <a:solidFill>
                  <a:srgbClr val="FFFFFF"/>
                </a:solidFill>
                <a:latin typeface="Arial Black" panose="020B0A04020102020204"/>
                <a:cs typeface="Arial Black" panose="020B0A04020102020204"/>
              </a:rPr>
              <a:t>,</a:t>
            </a:r>
            <a:r>
              <a:rPr sz="1750" spc="-30" smtClean="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ΚΥΜΑΤΑ</a:t>
            </a:r>
            <a:r>
              <a:rPr sz="1750" spc="-2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ΥΠΟΠΙΕΣ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Σ.ΕΑΝ</a:t>
            </a:r>
            <a:r>
              <a:rPr sz="1750" spc="-30"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ΣΕ</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ΚΑΠΟΙΟ</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ΣΗΜΕΙΟ</a:t>
            </a:r>
            <a:r>
              <a:rPr sz="1750" spc="-25" dirty="0">
                <a:solidFill>
                  <a:srgbClr val="FFFFFF"/>
                </a:solidFill>
                <a:latin typeface="Arial Black" panose="020B0A04020102020204"/>
                <a:cs typeface="Arial Black" panose="020B0A04020102020204"/>
              </a:rPr>
              <a:t> ΤΟΥ </a:t>
            </a:r>
            <a:r>
              <a:rPr sz="1750" dirty="0">
                <a:solidFill>
                  <a:srgbClr val="FFFFFF"/>
                </a:solidFill>
                <a:latin typeface="Arial Black" panose="020B0A04020102020204"/>
                <a:cs typeface="Arial Black" panose="020B0A04020102020204"/>
              </a:rPr>
              <a:t>ΑΓΩΓΟΥ</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Η</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ΠΙΕΣΗ</a:t>
            </a:r>
            <a:r>
              <a:rPr sz="1750" spc="-1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ΠΕΣΕΙ</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ΚΑΤΩ</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ΤΗΝ</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ΠΙΕΣΗ</a:t>
            </a:r>
            <a:r>
              <a:rPr sz="1750" spc="-15"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ΤΩΝ </a:t>
            </a:r>
            <a:r>
              <a:rPr sz="1750" dirty="0">
                <a:solidFill>
                  <a:srgbClr val="FFFFFF"/>
                </a:solidFill>
                <a:latin typeface="Arial Black" panose="020B0A04020102020204"/>
                <a:cs typeface="Arial Black" panose="020B0A04020102020204"/>
              </a:rPr>
              <a:t>ΚΕΚΟΡΕΣΜΕΝΩΝ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ΑΤΜΩΝ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ΚΑΥΣΙΜΟΥ,</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ΤΟΤΕ</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ΜΕΡΟΣ</a:t>
            </a:r>
            <a:r>
              <a:rPr sz="1750" spc="-20"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ΤΟΥ </a:t>
            </a:r>
            <a:r>
              <a:rPr sz="1750" dirty="0">
                <a:solidFill>
                  <a:srgbClr val="FFFFFF"/>
                </a:solidFill>
                <a:latin typeface="Arial Black" panose="020B0A04020102020204"/>
                <a:cs typeface="Arial Black" panose="020B0A04020102020204"/>
              </a:rPr>
              <a:t>ΚΑΥΣΙΜΟΥ</a:t>
            </a:r>
            <a:r>
              <a:rPr sz="1750" spc="-5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ΑΤΜΟΠΟΙΕΙΤΑΙ</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ΣΧΗΜΑΤΙΖΟΝΤΑΣ</a:t>
            </a:r>
            <a:r>
              <a:rPr sz="1750" spc="-4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ΦΥΣΑΛΛΙΔΕΣ </a:t>
            </a:r>
            <a:r>
              <a:rPr sz="1750" dirty="0">
                <a:solidFill>
                  <a:srgbClr val="FFFFFF"/>
                </a:solidFill>
                <a:latin typeface="Arial Black" panose="020B0A04020102020204"/>
                <a:cs typeface="Arial Black" panose="020B0A04020102020204"/>
              </a:rPr>
              <a:t>ΑΤΜΟΠΟΙΗΜΕΝΟΥ</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ΚΑΥΣΙΜΟΥ.</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ΑΠΟΤΟΜΗ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ΑΥΞΗΣΗ</a:t>
            </a:r>
            <a:r>
              <a:rPr sz="1750" spc="-15" dirty="0">
                <a:solidFill>
                  <a:srgbClr val="FFFFFF"/>
                </a:solidFill>
                <a:latin typeface="Arial Black" panose="020B0A04020102020204"/>
                <a:cs typeface="Arial Black" panose="020B0A04020102020204"/>
              </a:rPr>
              <a:t> </a:t>
            </a:r>
            <a:r>
              <a:rPr sz="1750" spc="-25">
                <a:solidFill>
                  <a:srgbClr val="FFFFFF"/>
                </a:solidFill>
                <a:latin typeface="Arial Black" panose="020B0A04020102020204"/>
                <a:cs typeface="Arial Black" panose="020B0A04020102020204"/>
              </a:rPr>
              <a:t>ΤΗΣ </a:t>
            </a:r>
            <a:r>
              <a:rPr sz="1750" smtClean="0">
                <a:solidFill>
                  <a:srgbClr val="FFFFFF"/>
                </a:solidFill>
                <a:latin typeface="Arial Black" panose="020B0A04020102020204"/>
                <a:cs typeface="Arial Black" panose="020B0A04020102020204"/>
              </a:rPr>
              <a:t>ΠΙΕΣ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spc="-3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ΟΙ</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ΦΥΣΑΛΛΙΔΕΣ</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ΑΤΜΟΥ</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ΚΑΤΑΡΡΕΟΥΝ</a:t>
            </a:r>
            <a:r>
              <a:rPr sz="1750" spc="-30"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ΚΑΙ </a:t>
            </a:r>
            <a:r>
              <a:rPr sz="1750" dirty="0">
                <a:solidFill>
                  <a:srgbClr val="FFFFFF"/>
                </a:solidFill>
                <a:latin typeface="Arial Black" panose="020B0A04020102020204"/>
                <a:cs typeface="Arial Black" panose="020B0A04020102020204"/>
              </a:rPr>
              <a:t>ΜΕΤΑΤΡΕΠΟΝΤΑΙ</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ΣΕ</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ΥΓΡΟ.</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Η</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ΜΕΤΑΒΟΛΗ</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ΑΥΤΗ</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ΣΥΝΟΔΕΥΕΤΑΙ </a:t>
            </a:r>
            <a:r>
              <a:rPr sz="1750" dirty="0">
                <a:solidFill>
                  <a:srgbClr val="FFFFFF"/>
                </a:solidFill>
                <a:latin typeface="Arial Black" panose="020B0A04020102020204"/>
                <a:cs typeface="Arial Black" panose="020B0A04020102020204"/>
              </a:rPr>
              <a:t>ΑΠΟ</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ΑΠΟΤΟΜΗ</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ΑΥΞΗΣΗ</a:t>
            </a:r>
            <a:r>
              <a:rPr sz="1750" spc="-2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ΤΗΣ</a:t>
            </a:r>
            <a:r>
              <a:rPr sz="1750" spc="-1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ΠΙΕΣ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spc="-20"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ΤΟΠΙΚΑ</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ΣΕ</a:t>
            </a:r>
            <a:r>
              <a:rPr sz="1750" spc="-15" dirty="0">
                <a:solidFill>
                  <a:srgbClr val="FFFFFF"/>
                </a:solidFill>
                <a:latin typeface="Arial Black" panose="020B0A04020102020204"/>
                <a:cs typeface="Arial Black" panose="020B0A04020102020204"/>
              </a:rPr>
              <a:t> </a:t>
            </a:r>
            <a:r>
              <a:rPr sz="1750" spc="-20" dirty="0">
                <a:solidFill>
                  <a:srgbClr val="FFFFFF"/>
                </a:solidFill>
                <a:latin typeface="Arial Black" panose="020B0A04020102020204"/>
                <a:cs typeface="Arial Black" panose="020B0A04020102020204"/>
              </a:rPr>
              <a:t>ΠΟΛΥ </a:t>
            </a:r>
            <a:r>
              <a:rPr sz="1750" dirty="0">
                <a:solidFill>
                  <a:srgbClr val="FFFFFF"/>
                </a:solidFill>
                <a:latin typeface="Arial Black" panose="020B0A04020102020204"/>
                <a:cs typeface="Arial Black" panose="020B0A04020102020204"/>
              </a:rPr>
              <a:t>ΥΨΗΛΕΣ</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ΤΙΜΕΣ</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ΚΑΙ</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ΑΝΑΠΤΥΞΗ</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ΣΗΜΕΙΑΚΩΝ</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ΚΡΟΥΣΤΙΚΩΝ </a:t>
            </a:r>
            <a:r>
              <a:rPr sz="1750" dirty="0">
                <a:solidFill>
                  <a:srgbClr val="FFFFFF"/>
                </a:solidFill>
                <a:latin typeface="Arial Black" panose="020B0A04020102020204"/>
                <a:cs typeface="Arial Black" panose="020B0A04020102020204"/>
              </a:rPr>
              <a:t>ΦΟΡΤΙΩΝ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ΠΑΝΩ</a:t>
            </a:r>
            <a:r>
              <a:rPr sz="1750" spc="-1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ΣΤΑ</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ΤΟΙΧΩΜΑΤΑ</a:t>
            </a:r>
            <a:r>
              <a:rPr sz="1750" spc="-2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ΤΟΥ</a:t>
            </a:r>
            <a:r>
              <a:rPr sz="1750" spc="-2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ΣΩΛΗΝΑ</a:t>
            </a:r>
            <a:r>
              <a:rPr lang="el-GR" sz="1750" dirty="0" smtClean="0">
                <a:solidFill>
                  <a:srgbClr val="FFFFFF"/>
                </a:solidFill>
                <a:latin typeface="Arial Black" panose="020B0A04020102020204"/>
                <a:cs typeface="Arial Black" panose="020B0A04020102020204"/>
              </a:rPr>
              <a:t>,</a:t>
            </a:r>
            <a:r>
              <a:rPr sz="1750" spc="-20"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ΣΤΑ</a:t>
            </a:r>
            <a:r>
              <a:rPr sz="1750" spc="-1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ΣΗΜΕΙΑ </a:t>
            </a:r>
            <a:r>
              <a:rPr sz="1750" dirty="0">
                <a:solidFill>
                  <a:srgbClr val="FFFFFF"/>
                </a:solidFill>
                <a:latin typeface="Arial Black" panose="020B0A04020102020204"/>
                <a:cs typeface="Arial Black" panose="020B0A04020102020204"/>
              </a:rPr>
              <a:t>ΣΧΗΜΑΤΙΣΜΟΥ</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ΤΩΝ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ΦΥΣΑΛΛΙΔΩΝ.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ΤΑ</a:t>
            </a:r>
            <a:r>
              <a:rPr sz="1750" spc="-2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ΚΡΟΥΣΤΙΚΑ</a:t>
            </a:r>
            <a:r>
              <a:rPr sz="1750" dirty="0">
                <a:solidFill>
                  <a:srgbClr val="FFFFFF"/>
                </a:solidFill>
                <a:latin typeface="Arial Black" panose="020B0A04020102020204"/>
                <a:cs typeface="Arial Black" panose="020B0A04020102020204"/>
              </a:rPr>
              <a:t>	</a:t>
            </a:r>
            <a:r>
              <a:rPr sz="1750" spc="-20" dirty="0">
                <a:solidFill>
                  <a:srgbClr val="FFFFFF"/>
                </a:solidFill>
                <a:latin typeface="Arial Black" panose="020B0A04020102020204"/>
                <a:cs typeface="Arial Black" panose="020B0A04020102020204"/>
              </a:rPr>
              <a:t>ΑΥΤΑ </a:t>
            </a:r>
            <a:r>
              <a:rPr sz="1750" dirty="0">
                <a:solidFill>
                  <a:srgbClr val="FFFFFF"/>
                </a:solidFill>
                <a:latin typeface="Arial Black" panose="020B0A04020102020204"/>
                <a:cs typeface="Arial Black" panose="020B0A04020102020204"/>
              </a:rPr>
              <a:t>ΦΟΡΤΙΑ</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ΠΡΟΚΑΛΟΥΝ</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ΤΗΝ</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ΑΠΟΚΟΛΛΗΣΗ</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ΜΙΚΡΩΝ</a:t>
            </a:r>
            <a:r>
              <a:rPr sz="1750" spc="-3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ΠΟΣΟΤΗΤΩΝ </a:t>
            </a:r>
            <a:r>
              <a:rPr sz="1750" dirty="0">
                <a:solidFill>
                  <a:srgbClr val="FFFFFF"/>
                </a:solidFill>
                <a:latin typeface="Arial Black" panose="020B0A04020102020204"/>
                <a:cs typeface="Arial Black" panose="020B0A04020102020204"/>
              </a:rPr>
              <a:t>ΥΛΙΚΟΥ</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ΕΣΩΤΕΡΙΚΟ</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ΤΟΙΧΩΜΑ</a:t>
            </a:r>
            <a:r>
              <a:rPr sz="1750" spc="-20" dirty="0">
                <a:solidFill>
                  <a:srgbClr val="FFFFFF"/>
                </a:solidFill>
                <a:latin typeface="Arial Black" panose="020B0A04020102020204"/>
                <a:cs typeface="Arial Black" panose="020B0A04020102020204"/>
              </a:rPr>
              <a:t> ΤΟΥ.</a:t>
            </a:r>
            <a:endParaRPr sz="1750">
              <a:latin typeface="Arial Black" panose="020B0A04020102020204"/>
              <a:cs typeface="Arial Black" panose="020B0A04020102020204"/>
            </a:endParaRPr>
          </a:p>
        </p:txBody>
      </p:sp>
      <p:sp>
        <p:nvSpPr>
          <p:cNvPr id="7" name="object 7"/>
          <p:cNvSpPr/>
          <p:nvPr/>
        </p:nvSpPr>
        <p:spPr>
          <a:xfrm>
            <a:off x="285720" y="214628"/>
            <a:ext cx="8572530" cy="928355"/>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8" name="object 8"/>
          <p:cNvSpPr txBox="1">
            <a:spLocks noGrp="1"/>
          </p:cNvSpPr>
          <p:nvPr>
            <p:ph type="title"/>
          </p:nvPr>
        </p:nvSpPr>
        <p:spPr>
          <a:xfrm>
            <a:off x="429259" y="81279"/>
            <a:ext cx="8285480"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uFill>
                  <a:solidFill>
                    <a:srgbClr val="FFFFFF"/>
                  </a:solidFill>
                </a:uFill>
              </a:rPr>
              <a:t>            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a:uFill>
                  <a:solidFill>
                    <a:srgbClr val="FFFFFF"/>
                  </a:solidFill>
                </a:uFill>
              </a:rPr>
              <a:t>	</a:t>
            </a:r>
            <a:r>
              <a:rPr sz="2050" u="none" spc="-20" smtClean="0">
                <a:uFill>
                  <a:solidFill>
                    <a:srgbClr val="FFFFFF"/>
                  </a:solidFill>
                </a:uFill>
              </a:rPr>
              <a:t>ΚΑΥΣΙΜΟΥ</a:t>
            </a:r>
            <a:br>
              <a:rPr lang="el-GR" sz="2050" u="none" spc="-20" dirty="0" smtClean="0">
                <a:uFill>
                  <a:solidFill>
                    <a:srgbClr val="FFFFFF"/>
                  </a:solidFill>
                </a:uFill>
              </a:rPr>
            </a:br>
            <a:r>
              <a:rPr lang="el-GR" sz="2050" u="none" spc="-20" dirty="0" smtClean="0">
                <a:uFill>
                  <a:solidFill>
                    <a:srgbClr val="FFFFFF"/>
                  </a:solidFill>
                </a:uFill>
              </a:rPr>
              <a:t>                                                    </a:t>
            </a:r>
            <a:r>
              <a:rPr sz="2050" u="none" spc="-60" smtClean="0">
                <a:uFill>
                  <a:solidFill>
                    <a:srgbClr val="FFFFFF"/>
                  </a:solidFill>
                </a:uFill>
              </a:rPr>
              <a:t> </a:t>
            </a:r>
            <a:r>
              <a:rPr sz="2050" u="none" dirty="0">
                <a:uFill>
                  <a:solidFill>
                    <a:srgbClr val="FFFFFF"/>
                  </a:solidFill>
                </a:uFill>
              </a:rPr>
              <a:t>ΤΗΣ</a:t>
            </a:r>
            <a:r>
              <a:rPr sz="2050" u="none" spc="-50" dirty="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285860"/>
            <a:ext cx="8501092" cy="528639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104900"/>
            <a:ext cx="5742940" cy="596317"/>
          </a:xfrm>
          <a:prstGeom prst="rect">
            <a:avLst/>
          </a:prstGeom>
        </p:spPr>
        <p:txBody>
          <a:bodyPr vert="horz" wrap="square" lIns="0" tIns="13970" rIns="0" bIns="0" rtlCol="0">
            <a:spAutoFit/>
          </a:bodyPr>
          <a:lstStyle/>
          <a:p>
            <a:pPr marL="12700">
              <a:lnSpc>
                <a:spcPct val="100000"/>
              </a:lnSpc>
              <a:spcBef>
                <a:spcPts val="110"/>
              </a:spcBef>
              <a:tabLst>
                <a:tab pos="437515" algn="l"/>
              </a:tabLst>
            </a:pPr>
            <a:endParaRPr lang="el-GR" sz="1850" spc="-25" dirty="0" smtClean="0">
              <a:latin typeface="Arial Black" panose="020B0A04020102020204"/>
              <a:cs typeface="Arial Black" panose="020B0A04020102020204"/>
            </a:endParaRPr>
          </a:p>
          <a:p>
            <a:pPr marL="12700">
              <a:lnSpc>
                <a:spcPct val="100000"/>
              </a:lnSpc>
              <a:spcBef>
                <a:spcPts val="110"/>
              </a:spcBef>
              <a:tabLst>
                <a:tab pos="437515" algn="l"/>
              </a:tabLst>
            </a:pPr>
            <a:r>
              <a:rPr lang="el-GR" sz="1850" dirty="0" smtClean="0">
                <a:latin typeface="Arial Black" panose="020B0A04020102020204"/>
                <a:cs typeface="Arial Black" panose="020B0A04020102020204"/>
              </a:rPr>
              <a:t>5)</a:t>
            </a:r>
            <a:r>
              <a:rPr sz="1850" dirty="0">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ΒΛΑΒΕΣ</a:t>
            </a:r>
            <a:r>
              <a:rPr sz="1850" u="heavy" spc="-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ΣΤΟΥΣ</a:t>
            </a:r>
            <a:r>
              <a:rPr sz="1850" u="heavy" spc="-5" dirty="0">
                <a:solidFill>
                  <a:srgbClr val="FFFFFF"/>
                </a:solidFill>
                <a:uFill>
                  <a:solidFill>
                    <a:srgbClr val="FFFFFF"/>
                  </a:solidFill>
                </a:uFill>
                <a:latin typeface="Arial Black" panose="020B0A04020102020204"/>
                <a:cs typeface="Arial Black" panose="020B0A04020102020204"/>
              </a:rPr>
              <a:t> </a:t>
            </a:r>
            <a:r>
              <a:rPr sz="1850" u="heavy" dirty="0">
                <a:solidFill>
                  <a:srgbClr val="FFFFFF"/>
                </a:solidFill>
                <a:uFill>
                  <a:solidFill>
                    <a:srgbClr val="FFFFFF"/>
                  </a:solidFill>
                </a:uFill>
                <a:latin typeface="Arial Black" panose="020B0A04020102020204"/>
                <a:cs typeface="Arial Black" panose="020B0A04020102020204"/>
              </a:rPr>
              <a:t>ΕΓΧΥΤΗΡΕΣ</a:t>
            </a:r>
            <a:r>
              <a:rPr sz="1850" u="heavy" spc="5" dirty="0">
                <a:solidFill>
                  <a:srgbClr val="FFFFFF"/>
                </a:solidFill>
                <a:uFill>
                  <a:solidFill>
                    <a:srgbClr val="FFFFFF"/>
                  </a:solidFill>
                </a:uFill>
                <a:latin typeface="Arial Black" panose="020B0A04020102020204"/>
                <a:cs typeface="Arial Black" panose="020B0A04020102020204"/>
              </a:rPr>
              <a:t> </a:t>
            </a:r>
            <a:r>
              <a:rPr sz="1850" u="heavy" spc="-10" dirty="0">
                <a:solidFill>
                  <a:srgbClr val="FFFFFF"/>
                </a:solidFill>
                <a:uFill>
                  <a:solidFill>
                    <a:srgbClr val="FFFFFF"/>
                  </a:solidFill>
                </a:uFill>
                <a:latin typeface="Arial Black" panose="020B0A04020102020204"/>
                <a:cs typeface="Arial Black" panose="020B0A04020102020204"/>
              </a:rPr>
              <a:t>ΚΑΥΣΙΜΟΥ.</a:t>
            </a:r>
            <a:endParaRPr sz="1850">
              <a:latin typeface="Arial Black" panose="020B0A04020102020204"/>
              <a:cs typeface="Arial Black" panose="020B0A04020102020204"/>
            </a:endParaRPr>
          </a:p>
        </p:txBody>
      </p:sp>
      <p:sp>
        <p:nvSpPr>
          <p:cNvPr id="4" name="object 4"/>
          <p:cNvSpPr txBox="1"/>
          <p:nvPr/>
        </p:nvSpPr>
        <p:spPr>
          <a:xfrm>
            <a:off x="364490" y="2650489"/>
            <a:ext cx="236220" cy="309245"/>
          </a:xfrm>
          <a:prstGeom prst="rect">
            <a:avLst/>
          </a:prstGeom>
        </p:spPr>
        <p:txBody>
          <a:bodyPr vert="horz" wrap="square" lIns="0" tIns="13970" rIns="0" bIns="0" rtlCol="0">
            <a:spAutoFit/>
          </a:bodyPr>
          <a:lstStyle/>
          <a:p>
            <a:pPr marL="12700">
              <a:lnSpc>
                <a:spcPct val="100000"/>
              </a:lnSpc>
              <a:spcBef>
                <a:spcPts val="110"/>
              </a:spcBef>
            </a:pPr>
            <a:r>
              <a:rPr sz="1850" spc="5" dirty="0">
                <a:latin typeface="Wingdings" panose="05000000000000000000"/>
                <a:cs typeface="Wingdings" panose="05000000000000000000"/>
              </a:rPr>
              <a:t></a:t>
            </a:r>
            <a:endParaRPr sz="1850">
              <a:latin typeface="Wingdings" panose="05000000000000000000"/>
              <a:cs typeface="Wingdings" panose="05000000000000000000"/>
            </a:endParaRPr>
          </a:p>
        </p:txBody>
      </p:sp>
      <p:sp>
        <p:nvSpPr>
          <p:cNvPr id="5" name="object 5"/>
          <p:cNvSpPr txBox="1"/>
          <p:nvPr/>
        </p:nvSpPr>
        <p:spPr>
          <a:xfrm>
            <a:off x="364490" y="4399279"/>
            <a:ext cx="236220" cy="309245"/>
          </a:xfrm>
          <a:prstGeom prst="rect">
            <a:avLst/>
          </a:prstGeom>
        </p:spPr>
        <p:txBody>
          <a:bodyPr vert="horz" wrap="square" lIns="0" tIns="13970" rIns="0" bIns="0" rtlCol="0">
            <a:spAutoFit/>
          </a:bodyPr>
          <a:lstStyle/>
          <a:p>
            <a:pPr marL="12700">
              <a:lnSpc>
                <a:spcPct val="100000"/>
              </a:lnSpc>
              <a:spcBef>
                <a:spcPts val="110"/>
              </a:spcBef>
            </a:pPr>
            <a:r>
              <a:rPr sz="1850" spc="5" dirty="0">
                <a:latin typeface="Wingdings" panose="05000000000000000000"/>
                <a:cs typeface="Wingdings" panose="05000000000000000000"/>
              </a:rPr>
              <a:t></a:t>
            </a:r>
            <a:endParaRPr sz="1850">
              <a:latin typeface="Wingdings" panose="05000000000000000000"/>
              <a:cs typeface="Wingdings" panose="05000000000000000000"/>
            </a:endParaRPr>
          </a:p>
        </p:txBody>
      </p:sp>
      <p:sp>
        <p:nvSpPr>
          <p:cNvPr id="6" name="object 6"/>
          <p:cNvSpPr txBox="1"/>
          <p:nvPr/>
        </p:nvSpPr>
        <p:spPr>
          <a:xfrm>
            <a:off x="364490" y="5581650"/>
            <a:ext cx="236220" cy="309245"/>
          </a:xfrm>
          <a:prstGeom prst="rect">
            <a:avLst/>
          </a:prstGeom>
        </p:spPr>
        <p:txBody>
          <a:bodyPr vert="horz" wrap="square" lIns="0" tIns="13970" rIns="0" bIns="0" rtlCol="0">
            <a:spAutoFit/>
          </a:bodyPr>
          <a:lstStyle/>
          <a:p>
            <a:pPr marL="12700">
              <a:lnSpc>
                <a:spcPct val="100000"/>
              </a:lnSpc>
              <a:spcBef>
                <a:spcPts val="110"/>
              </a:spcBef>
            </a:pPr>
            <a:r>
              <a:rPr sz="1850" spc="5" dirty="0">
                <a:latin typeface="Wingdings" panose="05000000000000000000"/>
                <a:cs typeface="Wingdings" panose="05000000000000000000"/>
              </a:rPr>
              <a:t></a:t>
            </a:r>
            <a:endParaRPr sz="1850">
              <a:latin typeface="Wingdings" panose="05000000000000000000"/>
              <a:cs typeface="Wingdings" panose="05000000000000000000"/>
            </a:endParaRPr>
          </a:p>
        </p:txBody>
      </p:sp>
      <p:sp>
        <p:nvSpPr>
          <p:cNvPr id="7" name="object 7"/>
          <p:cNvSpPr txBox="1"/>
          <p:nvPr/>
        </p:nvSpPr>
        <p:spPr>
          <a:xfrm>
            <a:off x="364490" y="1766570"/>
            <a:ext cx="8377555" cy="4766305"/>
          </a:xfrm>
          <a:prstGeom prst="rect">
            <a:avLst/>
          </a:prstGeom>
        </p:spPr>
        <p:txBody>
          <a:bodyPr vert="horz" wrap="square" lIns="0" tIns="12065" rIns="0" bIns="0" rtlCol="0">
            <a:spAutoFit/>
          </a:bodyPr>
          <a:lstStyle/>
          <a:p>
            <a:pPr marL="438150" marR="457200" indent="-425450">
              <a:lnSpc>
                <a:spcPct val="101000"/>
              </a:lnSpc>
              <a:spcBef>
                <a:spcPts val="95"/>
              </a:spcBef>
              <a:buClr>
                <a:srgbClr val="000000"/>
              </a:buClr>
              <a:buFont typeface="Wingdings" panose="05000000000000000000"/>
              <a:buChar char=""/>
              <a:tabLst>
                <a:tab pos="437515" algn="l"/>
                <a:tab pos="438150" algn="l"/>
              </a:tabLst>
            </a:pPr>
            <a:r>
              <a:rPr sz="1850" dirty="0">
                <a:solidFill>
                  <a:srgbClr val="FFFFFF"/>
                </a:solidFill>
                <a:latin typeface="Arial Black" panose="020B0A04020102020204"/>
                <a:cs typeface="Arial Black" panose="020B0A04020102020204"/>
              </a:rPr>
              <a:t>ΟΙ</a:t>
            </a:r>
            <a:r>
              <a:rPr sz="1850" spc="-2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ΦΘΟΡΕΣ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ΕΓΧΥΤΗΡΩΝ</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ΕΝΤΟΠΙΖΟΝΤΑΙ </a:t>
            </a:r>
            <a:r>
              <a:rPr sz="1850" spc="-10" dirty="0">
                <a:solidFill>
                  <a:srgbClr val="FFFFFF"/>
                </a:solidFill>
                <a:latin typeface="Arial Black" panose="020B0A04020102020204"/>
                <a:cs typeface="Arial Black" panose="020B0A04020102020204"/>
              </a:rPr>
              <a:t>ΣΥΝΗΘΩΣ </a:t>
            </a:r>
            <a:r>
              <a:rPr sz="1850" dirty="0">
                <a:solidFill>
                  <a:srgbClr val="FFFFFF"/>
                </a:solidFill>
                <a:latin typeface="Arial Black" panose="020B0A04020102020204"/>
                <a:cs typeface="Arial Black" panose="020B0A04020102020204"/>
              </a:rPr>
              <a:t>ΣΤΟΝ</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ΟΔΗΓΟ</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10" dirty="0">
                <a:solidFill>
                  <a:srgbClr val="FFFFFF"/>
                </a:solidFill>
                <a:latin typeface="Arial Black" panose="020B0A04020102020204"/>
                <a:cs typeface="Arial Black" panose="020B0A04020102020204"/>
              </a:rPr>
              <a:t> </a:t>
            </a:r>
            <a:r>
              <a:rPr sz="1850" dirty="0">
                <a:solidFill>
                  <a:srgbClr val="FFFF00"/>
                </a:solidFill>
                <a:latin typeface="Arial Black" panose="020B0A04020102020204"/>
                <a:cs typeface="Arial Black" panose="020B0A04020102020204"/>
              </a:rPr>
              <a:t>ΒΕΛΟΝΑΣ</a:t>
            </a:r>
            <a:r>
              <a:rPr sz="1850" dirty="0">
                <a:solidFill>
                  <a:srgbClr val="FFFFFF"/>
                </a:solidFill>
                <a:latin typeface="Arial Black" panose="020B0A04020102020204"/>
                <a:cs typeface="Arial Black" panose="020B0A04020102020204"/>
              </a:rPr>
              <a:t>,</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ΣΤΗΝ</a:t>
            </a:r>
            <a:r>
              <a:rPr sz="1850" spc="5" dirty="0">
                <a:solidFill>
                  <a:srgbClr val="FFFFFF"/>
                </a:solidFill>
                <a:latin typeface="Arial Black" panose="020B0A04020102020204"/>
                <a:cs typeface="Arial Black" panose="020B0A04020102020204"/>
              </a:rPr>
              <a:t> </a:t>
            </a:r>
            <a:r>
              <a:rPr sz="1850" dirty="0">
                <a:solidFill>
                  <a:srgbClr val="FFFF00"/>
                </a:solidFill>
                <a:latin typeface="Arial Black" panose="020B0A04020102020204"/>
                <a:cs typeface="Arial Black" panose="020B0A04020102020204"/>
              </a:rPr>
              <a:t>ΕΔΡΑ</a:t>
            </a:r>
            <a:r>
              <a:rPr sz="1850" spc="10" dirty="0">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ΒΕΛΟΝΑΣ, </a:t>
            </a:r>
            <a:r>
              <a:rPr sz="1850" dirty="0">
                <a:solidFill>
                  <a:srgbClr val="FFFFFF"/>
                </a:solidFill>
                <a:latin typeface="Arial Black" panose="020B0A04020102020204"/>
                <a:cs typeface="Arial Black" panose="020B0A04020102020204"/>
              </a:rPr>
              <a:t>ΣΤΟ</a:t>
            </a:r>
            <a:r>
              <a:rPr sz="1850" spc="-5" dirty="0">
                <a:solidFill>
                  <a:srgbClr val="FFFFFF"/>
                </a:solidFill>
                <a:latin typeface="Arial Black" panose="020B0A04020102020204"/>
                <a:cs typeface="Arial Black" panose="020B0A04020102020204"/>
              </a:rPr>
              <a:t> </a:t>
            </a:r>
            <a:r>
              <a:rPr sz="1850" dirty="0">
                <a:solidFill>
                  <a:srgbClr val="FFFF00"/>
                </a:solidFill>
                <a:latin typeface="Arial Black" panose="020B0A04020102020204"/>
                <a:cs typeface="Arial Black" panose="020B0A04020102020204"/>
              </a:rPr>
              <a:t>ΕΛΑΤΗΡΙΟ</a:t>
            </a:r>
            <a:r>
              <a:rPr sz="1850" spc="10" dirty="0">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ΚΑΙ</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ΣΤΙΣ</a:t>
            </a:r>
            <a:r>
              <a:rPr sz="1850" spc="10" dirty="0">
                <a:solidFill>
                  <a:srgbClr val="FFFFFF"/>
                </a:solidFill>
                <a:latin typeface="Arial Black" panose="020B0A04020102020204"/>
                <a:cs typeface="Arial Black" panose="020B0A04020102020204"/>
              </a:rPr>
              <a:t> </a:t>
            </a:r>
            <a:r>
              <a:rPr sz="1850" dirty="0">
                <a:solidFill>
                  <a:srgbClr val="FFFF00"/>
                </a:solidFill>
                <a:latin typeface="Arial Black" panose="020B0A04020102020204"/>
                <a:cs typeface="Arial Black" panose="020B0A04020102020204"/>
              </a:rPr>
              <a:t>ΟΠΕΣ</a:t>
            </a:r>
            <a:r>
              <a:rPr sz="1850" dirty="0">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ΑΚΡΟΦYΣΙΩΝ.</a:t>
            </a:r>
            <a:endParaRPr sz="1850">
              <a:latin typeface="Arial Black" panose="020B0A04020102020204"/>
              <a:cs typeface="Arial Black" panose="020B0A04020102020204"/>
            </a:endParaRPr>
          </a:p>
          <a:p>
            <a:pPr marL="438150" marR="359410">
              <a:lnSpc>
                <a:spcPct val="101000"/>
              </a:lnSpc>
              <a:spcBef>
                <a:spcPts val="365"/>
              </a:spcBef>
            </a:pPr>
            <a:r>
              <a:rPr sz="1850" dirty="0">
                <a:solidFill>
                  <a:srgbClr val="FFFFFF"/>
                </a:solidFill>
                <a:latin typeface="Arial Black" panose="020B0A04020102020204"/>
                <a:cs typeface="Arial Black" panose="020B0A04020102020204"/>
              </a:rPr>
              <a:t>Η</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ΕΔΡΑ</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 ΒΕΛΟΝΑΣ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ΦΘΕΙΡΕΤΑΙ ΛΟΓΩ</a:t>
            </a:r>
            <a:r>
              <a:rPr sz="1850" spc="-5" dirty="0">
                <a:solidFill>
                  <a:srgbClr val="FFFFFF"/>
                </a:solidFill>
                <a:latin typeface="Arial Black" panose="020B0A04020102020204"/>
                <a:cs typeface="Arial Black" panose="020B0A04020102020204"/>
              </a:rPr>
              <a:t> </a:t>
            </a:r>
            <a:r>
              <a:rPr sz="1850" spc="-25" dirty="0">
                <a:solidFill>
                  <a:srgbClr val="FFFFFF"/>
                </a:solidFill>
                <a:latin typeface="Arial Black" panose="020B0A04020102020204"/>
                <a:cs typeface="Arial Black" panose="020B0A04020102020204"/>
              </a:rPr>
              <a:t>ΤΩΝ </a:t>
            </a:r>
            <a:r>
              <a:rPr sz="1850" dirty="0">
                <a:solidFill>
                  <a:srgbClr val="FFFFFF"/>
                </a:solidFill>
                <a:latin typeface="Arial Black" panose="020B0A04020102020204"/>
                <a:cs typeface="Arial Black" panose="020B0A04020102020204"/>
              </a:rPr>
              <a:t>ΠΕΡΙΕΧΟΜΕΝΩΝ</a:t>
            </a:r>
            <a:r>
              <a:rPr sz="1850" spc="-2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ΣΤΕΡΕΩΝ</a:t>
            </a:r>
            <a:r>
              <a:rPr sz="1850" spc="-2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ΜΙΚΡΟΣΩΜΑΤΙΔΙΩΝ</a:t>
            </a:r>
            <a:r>
              <a:rPr sz="1850" spc="-10" dirty="0">
                <a:solidFill>
                  <a:srgbClr val="FFFFFF"/>
                </a:solidFill>
                <a:latin typeface="Arial Black" panose="020B0A04020102020204"/>
                <a:cs typeface="Arial Black" panose="020B0A04020102020204"/>
              </a:rPr>
              <a:t> </a:t>
            </a:r>
            <a:r>
              <a:rPr sz="1850" spc="-25" dirty="0">
                <a:solidFill>
                  <a:srgbClr val="FFFFFF"/>
                </a:solidFill>
                <a:latin typeface="Arial Black" panose="020B0A04020102020204"/>
                <a:cs typeface="Arial Black" panose="020B0A04020102020204"/>
              </a:rPr>
              <a:t>ΣΤΟ </a:t>
            </a:r>
            <a:r>
              <a:rPr sz="1850" dirty="0">
                <a:solidFill>
                  <a:srgbClr val="FFFFFF"/>
                </a:solidFill>
                <a:latin typeface="Arial Black" panose="020B0A04020102020204"/>
                <a:cs typeface="Arial Black" panose="020B0A04020102020204"/>
              </a:rPr>
              <a:t>ΚΑΥΣΙΜΟ,</a:t>
            </a:r>
            <a:r>
              <a:rPr sz="1850" spc="-1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ΧΗΜΙΚΗΣ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ΠΡΟΣΒΟΛΗΣ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ΔΙΑΒΡΩΤΙΚΕΣ </a:t>
            </a:r>
            <a:r>
              <a:rPr sz="1850" dirty="0">
                <a:solidFill>
                  <a:srgbClr val="FFFFFF"/>
                </a:solidFill>
                <a:latin typeface="Arial Black" panose="020B0A04020102020204"/>
                <a:cs typeface="Arial Black" panose="020B0A04020102020204"/>
              </a:rPr>
              <a:t>ΟΥΣΙΕΣ</a:t>
            </a:r>
            <a:r>
              <a:rPr sz="1850" spc="-2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ΠΟΥ</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ΥΠΑΡΧΟΥΝ ΣΕ</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ΑΥΤΟ,</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ΚΡΟΥΣΤΙΚΗΣ </a:t>
            </a:r>
            <a:r>
              <a:rPr sz="1850" dirty="0">
                <a:solidFill>
                  <a:srgbClr val="FFFFFF"/>
                </a:solidFill>
                <a:latin typeface="Arial Black" panose="020B0A04020102020204"/>
                <a:cs typeface="Arial Black" panose="020B0A04020102020204"/>
              </a:rPr>
              <a:t>ΕΠΑΦΗΣ</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 ΒΕΛΟΝΑΣ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ΜΕ ΤΗΝ ΕΔΡΑ</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ΚΑΙ</a:t>
            </a:r>
            <a:r>
              <a:rPr sz="1850" spc="-5" dirty="0">
                <a:solidFill>
                  <a:srgbClr val="FFFFFF"/>
                </a:solidFill>
                <a:latin typeface="Arial Black" panose="020B0A04020102020204"/>
                <a:cs typeface="Arial Black" panose="020B0A04020102020204"/>
              </a:rPr>
              <a:t> </a:t>
            </a:r>
            <a:r>
              <a:rPr sz="1850" spc="-20">
                <a:solidFill>
                  <a:srgbClr val="FFFFFF"/>
                </a:solidFill>
                <a:latin typeface="Arial Black" panose="020B0A04020102020204"/>
                <a:cs typeface="Arial Black" panose="020B0A04020102020204"/>
              </a:rPr>
              <a:t>ΛΟΓΩ </a:t>
            </a:r>
            <a:r>
              <a:rPr sz="1850" smtClean="0">
                <a:solidFill>
                  <a:srgbClr val="FFFFFF"/>
                </a:solidFill>
                <a:latin typeface="Arial Black" panose="020B0A04020102020204"/>
                <a:cs typeface="Arial Black" panose="020B0A04020102020204"/>
              </a:rPr>
              <a:t>ΣΠΗΛΑΙΩΣ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1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 ΤΗΝ ΡΟΗ</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ΚΑΥΣΙΜΟΥ.</a:t>
            </a:r>
            <a:endParaRPr sz="1850">
              <a:latin typeface="Arial Black" panose="020B0A04020102020204"/>
              <a:cs typeface="Arial Black" panose="020B0A04020102020204"/>
            </a:endParaRPr>
          </a:p>
          <a:p>
            <a:pPr marL="438150" marR="5080">
              <a:lnSpc>
                <a:spcPct val="101000"/>
              </a:lnSpc>
              <a:spcBef>
                <a:spcPts val="375"/>
              </a:spcBef>
            </a:pPr>
            <a:r>
              <a:rPr sz="1850" dirty="0">
                <a:solidFill>
                  <a:srgbClr val="FFFFFF"/>
                </a:solidFill>
                <a:latin typeface="Arial Black" panose="020B0A04020102020204"/>
                <a:cs typeface="Arial Black" panose="020B0A04020102020204"/>
              </a:rPr>
              <a:t>Η</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ΔΙΑΒΡΩΣΗ</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ΕΔΡΑΣ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ΠΡΟΚΑΛΕΙ</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ΚΑΚΗ </a:t>
            </a:r>
            <a:r>
              <a:rPr sz="1850" spc="-10" dirty="0">
                <a:solidFill>
                  <a:srgbClr val="FFFFFF"/>
                </a:solidFill>
                <a:latin typeface="Arial Black" panose="020B0A04020102020204"/>
                <a:cs typeface="Arial Black" panose="020B0A04020102020204"/>
              </a:rPr>
              <a:t>ΣΤΕΓΑΝΟΠΟΙΗΣΗ </a:t>
            </a:r>
            <a:r>
              <a:rPr sz="1850" dirty="0">
                <a:solidFill>
                  <a:srgbClr val="FFFFFF"/>
                </a:solidFill>
                <a:latin typeface="Arial Black" panose="020B0A04020102020204"/>
                <a:cs typeface="Arial Black" panose="020B0A04020102020204"/>
              </a:rPr>
              <a:t>ΤΗΣ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ΒΑΛΒΙΔΑΣ</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ΕΓΧΥΤΗΡΑ, ΜΕΙΩΝΟΝΤΑΣ </a:t>
            </a:r>
            <a:r>
              <a:rPr sz="1850" spc="-25" dirty="0">
                <a:solidFill>
                  <a:srgbClr val="FFFFFF"/>
                </a:solidFill>
                <a:latin typeface="Arial Black" panose="020B0A04020102020204"/>
                <a:cs typeface="Arial Black" panose="020B0A04020102020204"/>
              </a:rPr>
              <a:t>ΤΗΝ </a:t>
            </a:r>
            <a:r>
              <a:rPr sz="1850" dirty="0">
                <a:solidFill>
                  <a:srgbClr val="FFFFFF"/>
                </a:solidFill>
                <a:latin typeface="Arial Black" panose="020B0A04020102020204"/>
                <a:cs typeface="Arial Black" panose="020B0A04020102020204"/>
              </a:rPr>
              <a:t>ΩΦΕΛΙΜΗ</a:t>
            </a:r>
            <a:r>
              <a:rPr sz="1850" spc="-10"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ΖΩΗ </a:t>
            </a:r>
            <a:r>
              <a:rPr sz="1850" smtClean="0">
                <a:solidFill>
                  <a:srgbClr val="FFFFFF"/>
                </a:solidFill>
                <a:latin typeface="Arial Black" panose="020B0A04020102020204"/>
                <a:cs typeface="Arial Black" panose="020B0A04020102020204"/>
              </a:rPr>
              <a:t>ΤΟΥ</a:t>
            </a:r>
            <a:r>
              <a:rPr lang="el-GR" sz="1850" dirty="0" smtClean="0">
                <a:solidFill>
                  <a:srgbClr val="FFFFFF"/>
                </a:solidFill>
                <a:latin typeface="Arial Black" panose="020B0A04020102020204"/>
                <a:cs typeface="Arial Black" panose="020B0A04020102020204"/>
              </a:rPr>
              <a:t>,</a:t>
            </a:r>
            <a:r>
              <a:rPr sz="185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ΜΕ</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ΑΠΟΤΕΛΕΣΜΑ</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ΣΤΑΞΙΜΟ</a:t>
            </a:r>
            <a:r>
              <a:rPr sz="1850" spc="5" dirty="0">
                <a:solidFill>
                  <a:srgbClr val="FFFFFF"/>
                </a:solidFill>
                <a:latin typeface="Arial Black" panose="020B0A04020102020204"/>
                <a:cs typeface="Arial Black" panose="020B0A04020102020204"/>
              </a:rPr>
              <a:t> </a:t>
            </a:r>
            <a:r>
              <a:rPr sz="1850" spc="-25" dirty="0">
                <a:solidFill>
                  <a:srgbClr val="FFFFFF"/>
                </a:solidFill>
                <a:latin typeface="Arial Black" panose="020B0A04020102020204"/>
                <a:cs typeface="Arial Black" panose="020B0A04020102020204"/>
              </a:rPr>
              <a:t>ΤΟΥ </a:t>
            </a:r>
            <a:r>
              <a:rPr sz="1850" dirty="0">
                <a:solidFill>
                  <a:srgbClr val="FFFFFF"/>
                </a:solidFill>
                <a:latin typeface="Arial Black" panose="020B0A04020102020204"/>
                <a:cs typeface="Arial Black" panose="020B0A04020102020204"/>
              </a:rPr>
              <a:t>ΕΓΧΥΤΗΡΑ</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ΚΑΙ</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 ΜΕΙΩΣΗ</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ΠΟΙΟΤΗΤΑΣ</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ΨΕΚΑΣΜΟΥ.</a:t>
            </a:r>
            <a:endParaRPr sz="1850">
              <a:latin typeface="Arial Black" panose="020B0A04020102020204"/>
              <a:cs typeface="Arial Black" panose="020B0A04020102020204"/>
            </a:endParaRPr>
          </a:p>
          <a:p>
            <a:pPr marL="438150" marR="308610">
              <a:lnSpc>
                <a:spcPct val="101000"/>
              </a:lnSpc>
              <a:spcBef>
                <a:spcPts val="365"/>
              </a:spcBef>
            </a:pPr>
            <a:r>
              <a:rPr sz="1850" dirty="0">
                <a:solidFill>
                  <a:srgbClr val="FFFFFF"/>
                </a:solidFill>
                <a:latin typeface="Arial Black" panose="020B0A04020102020204"/>
                <a:cs typeface="Arial Black" panose="020B0A04020102020204"/>
              </a:rPr>
              <a:t>Η</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ΘΕΡΜΟΚΡΑΣΙΑ</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ΣΤΟ</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ΑΚΡΟ</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ΕΓΧΥΤΗΡΑ</a:t>
            </a:r>
            <a:r>
              <a:rPr sz="1850" spc="-5" dirty="0">
                <a:solidFill>
                  <a:srgbClr val="FFFFFF"/>
                </a:solidFill>
                <a:latin typeface="Arial Black" panose="020B0A04020102020204"/>
                <a:cs typeface="Arial Black" panose="020B0A04020102020204"/>
              </a:rPr>
              <a:t> </a:t>
            </a:r>
            <a:r>
              <a:rPr sz="1850" spc="-20" dirty="0">
                <a:solidFill>
                  <a:srgbClr val="FFFFFF"/>
                </a:solidFill>
                <a:latin typeface="Arial Black" panose="020B0A04020102020204"/>
                <a:cs typeface="Arial Black" panose="020B0A04020102020204"/>
              </a:rPr>
              <a:t>ΕΧΕΙ </a:t>
            </a:r>
            <a:r>
              <a:rPr sz="1850" dirty="0">
                <a:solidFill>
                  <a:srgbClr val="FFFFFF"/>
                </a:solidFill>
                <a:latin typeface="Arial Black" panose="020B0A04020102020204"/>
                <a:cs typeface="Arial Black" panose="020B0A04020102020204"/>
              </a:rPr>
              <a:t>ΣΗΜΑΝΤΙΚΟ</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ΡΟΛΟ</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ΣΤΗ</a:t>
            </a:r>
            <a:r>
              <a:rPr sz="1850" spc="-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ΔΙΑΤΗΡΗΣΗ ΚΑΘΑΡΩΝ</a:t>
            </a:r>
            <a:r>
              <a:rPr sz="1850" spc="-1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5" dirty="0">
                <a:solidFill>
                  <a:srgbClr val="FFFFFF"/>
                </a:solidFill>
                <a:latin typeface="Arial Black" panose="020B0A04020102020204"/>
                <a:cs typeface="Arial Black" panose="020B0A04020102020204"/>
              </a:rPr>
              <a:t> </a:t>
            </a:r>
            <a:r>
              <a:rPr sz="1850" spc="-20" dirty="0">
                <a:solidFill>
                  <a:srgbClr val="FFFFFF"/>
                </a:solidFill>
                <a:latin typeface="Arial Black" panose="020B0A04020102020204"/>
                <a:cs typeface="Arial Black" panose="020B0A04020102020204"/>
              </a:rPr>
              <a:t>ΟΠΩΝ </a:t>
            </a:r>
            <a:r>
              <a:rPr sz="1850" dirty="0">
                <a:solidFill>
                  <a:srgbClr val="FFFFFF"/>
                </a:solidFill>
                <a:latin typeface="Arial Black" panose="020B0A04020102020204"/>
                <a:cs typeface="Arial Black" panose="020B0A04020102020204"/>
              </a:rPr>
              <a:t>ΤΩΝ</a:t>
            </a:r>
            <a:r>
              <a:rPr sz="1850" spc="-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ΑΚΡΟΦΥΣΙΩΝ.</a:t>
            </a:r>
            <a:endParaRPr sz="1850">
              <a:latin typeface="Arial Black" panose="020B0A04020102020204"/>
              <a:cs typeface="Arial Black" panose="020B0A04020102020204"/>
            </a:endParaRPr>
          </a:p>
        </p:txBody>
      </p:sp>
      <p:sp>
        <p:nvSpPr>
          <p:cNvPr id="8" name="object 8"/>
          <p:cNvSpPr/>
          <p:nvPr/>
        </p:nvSpPr>
        <p:spPr>
          <a:xfrm>
            <a:off x="285720" y="214628"/>
            <a:ext cx="8572530" cy="928355"/>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9" name="object 9"/>
          <p:cNvSpPr txBox="1">
            <a:spLocks noGrp="1"/>
          </p:cNvSpPr>
          <p:nvPr>
            <p:ph type="title"/>
          </p:nvPr>
        </p:nvSpPr>
        <p:spPr>
          <a:xfrm>
            <a:off x="429259" y="81279"/>
            <a:ext cx="8285480"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solidFill>
                  <a:srgbClr val="FFFFFF"/>
                </a:solidFill>
                <a:uFill>
                  <a:solidFill>
                    <a:srgbClr val="FFFFFF"/>
                  </a:solidFill>
                </a:uFill>
              </a:rPr>
              <a:t>            </a:t>
            </a:r>
            <a:r>
              <a:rPr lang="el-GR" sz="2050" u="none" dirty="0" smtClean="0">
                <a:uFill>
                  <a:solidFill>
                    <a:srgbClr val="FFFFFF"/>
                  </a:solidFill>
                </a:uFill>
              </a:rPr>
              <a:t>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75409"/>
            <a:ext cx="8604250" cy="4396075"/>
          </a:xfrm>
          <a:prstGeom prst="rect">
            <a:avLst/>
          </a:prstGeom>
        </p:spPr>
        <p:txBody>
          <a:bodyPr vert="horz" wrap="square" lIns="0" tIns="12700" rIns="0" bIns="0" rtlCol="0">
            <a:spAutoFit/>
          </a:bodyPr>
          <a:lstStyle/>
          <a:p>
            <a:pPr marL="1803400">
              <a:lnSpc>
                <a:spcPct val="100000"/>
              </a:lnSpc>
              <a:spcBef>
                <a:spcPts val="100"/>
              </a:spcBef>
            </a:pPr>
            <a:r>
              <a:rPr sz="3600" b="1" i="1" dirty="0">
                <a:solidFill>
                  <a:srgbClr val="FF0000"/>
                </a:solidFill>
                <a:latin typeface="Arial" panose="020B0604020202020204"/>
                <a:cs typeface="Arial" panose="020B0604020202020204"/>
              </a:rPr>
              <a:t>4)</a:t>
            </a:r>
            <a:r>
              <a:rPr sz="3600" b="1" i="1" spc="-335" dirty="0">
                <a:solidFill>
                  <a:srgbClr val="FF0000"/>
                </a:solidFill>
                <a:latin typeface="Arial" panose="020B0604020202020204"/>
                <a:cs typeface="Arial" panose="020B0604020202020204"/>
              </a:rPr>
              <a:t> </a:t>
            </a:r>
            <a:r>
              <a:rPr sz="2400" b="1" u="sng" dirty="0">
                <a:solidFill>
                  <a:srgbClr val="0000CC"/>
                </a:solidFill>
                <a:uFill>
                  <a:solidFill>
                    <a:srgbClr val="0000CC"/>
                  </a:solidFill>
                </a:uFill>
                <a:latin typeface="Arial" panose="020B0604020202020204"/>
                <a:cs typeface="Arial" panose="020B0604020202020204"/>
              </a:rPr>
              <a:t>ΣΥΣΤΗΜΑ</a:t>
            </a:r>
            <a:r>
              <a:rPr sz="2400" b="1" u="sng" spc="-114" dirty="0">
                <a:solidFill>
                  <a:srgbClr val="0000CC"/>
                </a:solidFill>
                <a:uFill>
                  <a:solidFill>
                    <a:srgbClr val="0000CC"/>
                  </a:solidFill>
                </a:uFill>
                <a:latin typeface="Arial" panose="020B0604020202020204"/>
                <a:cs typeface="Arial" panose="020B0604020202020204"/>
              </a:rPr>
              <a:t> </a:t>
            </a:r>
            <a:r>
              <a:rPr sz="2400" b="1" u="sng" spc="-10" dirty="0">
                <a:solidFill>
                  <a:srgbClr val="0000CC"/>
                </a:solidFill>
                <a:uFill>
                  <a:solidFill>
                    <a:srgbClr val="0000CC"/>
                  </a:solidFill>
                </a:uFill>
                <a:latin typeface="Arial" panose="020B0604020202020204"/>
                <a:cs typeface="Arial" panose="020B0604020202020204"/>
              </a:rPr>
              <a:t>ΚΟΙΝΟΥ</a:t>
            </a:r>
            <a:r>
              <a:rPr sz="2400" b="1" u="sng" spc="-55" dirty="0">
                <a:solidFill>
                  <a:srgbClr val="0000CC"/>
                </a:solidFill>
                <a:uFill>
                  <a:solidFill>
                    <a:srgbClr val="0000CC"/>
                  </a:solidFill>
                </a:uFill>
                <a:latin typeface="Arial" panose="020B0604020202020204"/>
                <a:cs typeface="Arial" panose="020B0604020202020204"/>
              </a:rPr>
              <a:t> </a:t>
            </a:r>
            <a:r>
              <a:rPr sz="2400" b="1" u="sng" spc="-10" dirty="0">
                <a:solidFill>
                  <a:srgbClr val="0000CC"/>
                </a:solidFill>
                <a:uFill>
                  <a:solidFill>
                    <a:srgbClr val="0000CC"/>
                  </a:solidFill>
                </a:uFill>
                <a:latin typeface="Arial" panose="020B0604020202020204"/>
                <a:cs typeface="Arial" panose="020B0604020202020204"/>
              </a:rPr>
              <a:t>ΣΥΛΛΕΚΤΗ</a:t>
            </a:r>
            <a:endParaRPr sz="2400">
              <a:latin typeface="Arial" panose="020B0604020202020204"/>
              <a:cs typeface="Arial" panose="020B0604020202020204"/>
            </a:endParaRPr>
          </a:p>
          <a:p>
            <a:pPr marL="24130" algn="ctr">
              <a:lnSpc>
                <a:spcPct val="100000"/>
              </a:lnSpc>
            </a:pPr>
            <a:r>
              <a:rPr sz="1600" b="1" u="sng" spc="-10" dirty="0">
                <a:solidFill>
                  <a:srgbClr val="0000CC"/>
                </a:solidFill>
                <a:uFill>
                  <a:solidFill>
                    <a:srgbClr val="0000CC"/>
                  </a:solidFill>
                </a:uFill>
                <a:latin typeface="Arial" panose="020B0604020202020204"/>
                <a:cs typeface="Arial" panose="020B0604020202020204"/>
              </a:rPr>
              <a:t>(Common-</a:t>
            </a:r>
            <a:r>
              <a:rPr sz="1600" b="1" u="sng" dirty="0">
                <a:solidFill>
                  <a:srgbClr val="0000CC"/>
                </a:solidFill>
                <a:uFill>
                  <a:solidFill>
                    <a:srgbClr val="0000CC"/>
                  </a:solidFill>
                </a:uFill>
                <a:latin typeface="Arial" panose="020B0604020202020204"/>
                <a:cs typeface="Arial" panose="020B0604020202020204"/>
              </a:rPr>
              <a:t>Rail</a:t>
            </a:r>
            <a:r>
              <a:rPr sz="1600" b="1" u="sng" spc="-30"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System</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25" dirty="0">
                <a:solidFill>
                  <a:srgbClr val="0000CC"/>
                </a:solidFill>
                <a:uFill>
                  <a:solidFill>
                    <a:srgbClr val="0000CC"/>
                  </a:solidFill>
                </a:uFill>
                <a:latin typeface="Arial" panose="020B0604020202020204"/>
                <a:cs typeface="Arial" panose="020B0604020202020204"/>
              </a:rPr>
              <a:t> </a:t>
            </a:r>
            <a:r>
              <a:rPr sz="1600" b="1" u="sng" spc="-20" dirty="0">
                <a:solidFill>
                  <a:srgbClr val="0000CC"/>
                </a:solidFill>
                <a:uFill>
                  <a:solidFill>
                    <a:srgbClr val="0000CC"/>
                  </a:solidFill>
                </a:uFill>
                <a:latin typeface="Arial" panose="020B0604020202020204"/>
                <a:cs typeface="Arial" panose="020B0604020202020204"/>
              </a:rPr>
              <a:t>CRS)</a:t>
            </a:r>
            <a:endParaRPr sz="1600">
              <a:latin typeface="Arial" panose="020B0604020202020204"/>
              <a:cs typeface="Arial" panose="020B0604020202020204"/>
            </a:endParaRPr>
          </a:p>
          <a:p>
            <a:pPr>
              <a:lnSpc>
                <a:spcPct val="100000"/>
              </a:lnSpc>
            </a:pPr>
            <a:endParaRPr sz="1800">
              <a:latin typeface="Arial" panose="020B0604020202020204"/>
              <a:cs typeface="Arial" panose="020B0604020202020204"/>
            </a:endParaRPr>
          </a:p>
          <a:p>
            <a:pPr>
              <a:lnSpc>
                <a:spcPct val="100000"/>
              </a:lnSpc>
              <a:spcBef>
                <a:spcPts val="55"/>
              </a:spcBef>
            </a:pPr>
            <a:endParaRPr sz="1900">
              <a:latin typeface="Arial" panose="020B0604020202020204"/>
              <a:cs typeface="Arial" panose="020B0604020202020204"/>
            </a:endParaRPr>
          </a:p>
          <a:p>
            <a:pPr marL="12700" marR="5080">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ΕΓΧΥΣΗ</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spc="-30" dirty="0">
                <a:latin typeface="Arial" panose="020B0604020202020204"/>
                <a:cs typeface="Arial" panose="020B0604020202020204"/>
              </a:rPr>
              <a:t>ΚΑΥΣΙΜΟΥ</a:t>
            </a:r>
            <a:r>
              <a:rPr sz="2200" b="1" spc="-35" dirty="0">
                <a:latin typeface="Arial" panose="020B0604020202020204"/>
                <a:cs typeface="Arial" panose="020B0604020202020204"/>
              </a:rPr>
              <a:t> </a:t>
            </a:r>
            <a:r>
              <a:rPr sz="2200" b="1" spc="-25" dirty="0">
                <a:latin typeface="Arial" panose="020B0604020202020204"/>
                <a:cs typeface="Arial" panose="020B0604020202020204"/>
              </a:rPr>
              <a:t>ΕΛΕΓΧΕΤΑΙ</a:t>
            </a:r>
            <a:r>
              <a:rPr sz="2200" b="1" spc="-114" dirty="0">
                <a:latin typeface="Arial" panose="020B0604020202020204"/>
                <a:cs typeface="Arial" panose="020B0604020202020204"/>
              </a:rPr>
              <a:t> </a:t>
            </a:r>
            <a:r>
              <a:rPr sz="2200" b="1" dirty="0">
                <a:latin typeface="Arial" panose="020B0604020202020204"/>
                <a:cs typeface="Arial" panose="020B0604020202020204"/>
              </a:rPr>
              <a:t>ΑΠΟ</a:t>
            </a:r>
            <a:r>
              <a:rPr sz="2200" b="1" spc="-50" dirty="0">
                <a:latin typeface="Arial" panose="020B0604020202020204"/>
                <a:cs typeface="Arial" panose="020B0604020202020204"/>
              </a:rPr>
              <a:t> </a:t>
            </a:r>
            <a:r>
              <a:rPr sz="2200" b="1" spc="-10" dirty="0">
                <a:latin typeface="Arial" panose="020B0604020202020204"/>
                <a:cs typeface="Arial" panose="020B0604020202020204"/>
              </a:rPr>
              <a:t>ΗΛΕΚΤΡΟΜΑΓΝΗ- </a:t>
            </a:r>
            <a:r>
              <a:rPr sz="2200" b="1" dirty="0">
                <a:latin typeface="Arial" panose="020B0604020202020204"/>
                <a:cs typeface="Arial" panose="020B0604020202020204"/>
              </a:rPr>
              <a:t>ΤΙΚΗ</a:t>
            </a:r>
            <a:r>
              <a:rPr sz="2200" b="1" spc="-70"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65" dirty="0">
                <a:latin typeface="Arial" panose="020B0604020202020204"/>
                <a:cs typeface="Arial" panose="020B0604020202020204"/>
              </a:rPr>
              <a:t> </a:t>
            </a:r>
            <a:r>
              <a:rPr sz="2200" b="1" dirty="0">
                <a:latin typeface="Arial" panose="020B0604020202020204"/>
                <a:cs typeface="Arial" panose="020B0604020202020204"/>
              </a:rPr>
              <a:t>ΤΟΠΟΘΕΤΗΜΕΝΗ</a:t>
            </a:r>
            <a:r>
              <a:rPr sz="2200" b="1" spc="-60" dirty="0">
                <a:latin typeface="Arial" panose="020B0604020202020204"/>
                <a:cs typeface="Arial" panose="020B0604020202020204"/>
              </a:rPr>
              <a:t> </a:t>
            </a:r>
            <a:r>
              <a:rPr sz="2200" b="1" dirty="0">
                <a:latin typeface="Arial" panose="020B0604020202020204"/>
                <a:cs typeface="Arial" panose="020B0604020202020204"/>
              </a:rPr>
              <a:t>ΣΕ</a:t>
            </a:r>
            <a:r>
              <a:rPr sz="2200" b="1" spc="-60" dirty="0">
                <a:latin typeface="Arial" panose="020B0604020202020204"/>
                <a:cs typeface="Arial" panose="020B0604020202020204"/>
              </a:rPr>
              <a:t> </a:t>
            </a:r>
            <a:r>
              <a:rPr sz="2200" b="1" dirty="0">
                <a:latin typeface="Arial" panose="020B0604020202020204"/>
                <a:cs typeface="Arial" panose="020B0604020202020204"/>
              </a:rPr>
              <a:t>ΚΑΘΕ</a:t>
            </a:r>
            <a:r>
              <a:rPr sz="2200" b="1" spc="-55" dirty="0">
                <a:latin typeface="Arial" panose="020B0604020202020204"/>
                <a:cs typeface="Arial" panose="020B0604020202020204"/>
              </a:rPr>
              <a:t> </a:t>
            </a:r>
            <a:r>
              <a:rPr sz="2200" b="1" spc="-10" dirty="0">
                <a:latin typeface="Arial" panose="020B0604020202020204"/>
                <a:cs typeface="Arial" panose="020B0604020202020204"/>
              </a:rPr>
              <a:t>ΕΓΧΥΤΗΡΑ.</a:t>
            </a:r>
            <a:endParaRPr sz="22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6159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dirty="0">
                <a:latin typeface="Arial" panose="020B0604020202020204"/>
                <a:cs typeface="Arial" panose="020B0604020202020204"/>
              </a:rPr>
              <a:t>ΤΟΝ</a:t>
            </a:r>
            <a:r>
              <a:rPr sz="2200" b="1" spc="-55" dirty="0">
                <a:latin typeface="Arial" panose="020B0604020202020204"/>
                <a:cs typeface="Arial" panose="020B0604020202020204"/>
              </a:rPr>
              <a:t> </a:t>
            </a:r>
            <a:r>
              <a:rPr sz="2200" b="1" dirty="0">
                <a:latin typeface="Arial" panose="020B0604020202020204"/>
                <a:cs typeface="Arial" panose="020B0604020202020204"/>
              </a:rPr>
              <a:t>ΤΡΟΠΟ</a:t>
            </a:r>
            <a:r>
              <a:rPr sz="2200" b="1" spc="-140" dirty="0">
                <a:latin typeface="Arial" panose="020B0604020202020204"/>
                <a:cs typeface="Arial" panose="020B0604020202020204"/>
              </a:rPr>
              <a:t> </a:t>
            </a:r>
            <a:r>
              <a:rPr sz="2200" b="1" spc="-45" dirty="0">
                <a:latin typeface="Arial" panose="020B0604020202020204"/>
                <a:cs typeface="Arial" panose="020B0604020202020204"/>
              </a:rPr>
              <a:t>ΑΥΤΟ</a:t>
            </a:r>
            <a:r>
              <a:rPr sz="2200" b="1" spc="-55" dirty="0">
                <a:latin typeface="Arial" panose="020B0604020202020204"/>
                <a:cs typeface="Arial" panose="020B0604020202020204"/>
              </a:rPr>
              <a:t> </a:t>
            </a:r>
            <a:r>
              <a:rPr sz="2200" b="1" dirty="0">
                <a:latin typeface="Arial" panose="020B0604020202020204"/>
                <a:cs typeface="Arial" panose="020B0604020202020204"/>
              </a:rPr>
              <a:t>ΕΙΝΑΙ</a:t>
            </a:r>
            <a:r>
              <a:rPr sz="2200" b="1" spc="-125" dirty="0">
                <a:latin typeface="Arial" panose="020B0604020202020204"/>
                <a:cs typeface="Arial" panose="020B0604020202020204"/>
              </a:rPr>
              <a:t> </a:t>
            </a:r>
            <a:r>
              <a:rPr sz="2200" b="1" spc="-60" dirty="0">
                <a:latin typeface="Arial" panose="020B0604020202020204"/>
                <a:cs typeface="Arial" panose="020B0604020202020204"/>
              </a:rPr>
              <a:t>ΔΥΝΑΤΗ</a:t>
            </a:r>
            <a:r>
              <a:rPr sz="2200" b="1" spc="-55"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spc="-25" dirty="0">
                <a:latin typeface="Arial" panose="020B0604020202020204"/>
                <a:cs typeface="Arial" panose="020B0604020202020204"/>
              </a:rPr>
              <a:t>ΜΕΤΑΒΟΛΗ</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spc="-20" dirty="0">
                <a:latin typeface="Arial" panose="020B0604020202020204"/>
                <a:cs typeface="Arial" panose="020B0604020202020204"/>
              </a:rPr>
              <a:t>ΧΡΟ- </a:t>
            </a:r>
            <a:r>
              <a:rPr sz="2200" b="1" dirty="0">
                <a:latin typeface="Arial" panose="020B0604020202020204"/>
                <a:cs typeface="Arial" panose="020B0604020202020204"/>
              </a:rPr>
              <a:t>ΝΙΣΜΟΥ</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130" dirty="0">
                <a:latin typeface="Arial" panose="020B0604020202020204"/>
                <a:cs typeface="Arial" panose="020B0604020202020204"/>
              </a:rPr>
              <a:t> </a:t>
            </a:r>
            <a:r>
              <a:rPr sz="2200" b="1" dirty="0">
                <a:latin typeface="Arial" panose="020B0604020202020204"/>
                <a:cs typeface="Arial" panose="020B0604020202020204"/>
              </a:rPr>
              <a:t>ΔΙΑΡΚΕΙΑΣ</a:t>
            </a:r>
            <a:r>
              <a:rPr sz="2200" b="1" spc="-30" dirty="0">
                <a:latin typeface="Arial" panose="020B0604020202020204"/>
                <a:cs typeface="Arial" panose="020B0604020202020204"/>
              </a:rPr>
              <a:t> </a:t>
            </a:r>
            <a:r>
              <a:rPr sz="2200" b="1">
                <a:latin typeface="Arial" panose="020B0604020202020204"/>
                <a:cs typeface="Arial" panose="020B0604020202020204"/>
              </a:rPr>
              <a:t>ΤΗΣ</a:t>
            </a:r>
            <a:r>
              <a:rPr sz="2200" b="1" spc="-40">
                <a:latin typeface="Arial" panose="020B0604020202020204"/>
                <a:cs typeface="Arial" panose="020B0604020202020204"/>
              </a:rPr>
              <a:t> </a:t>
            </a:r>
            <a:r>
              <a:rPr sz="2200" b="1" spc="-10" smtClean="0">
                <a:latin typeface="Arial" panose="020B0604020202020204"/>
                <a:cs typeface="Arial" panose="020B0604020202020204"/>
              </a:rPr>
              <a:t>ΕΓΧΥΣ</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Σ</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382270" algn="just">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ΤΟ</a:t>
            </a:r>
            <a:r>
              <a:rPr sz="2200" b="1" spc="-7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45" dirty="0">
                <a:latin typeface="Arial" panose="020B0604020202020204"/>
                <a:cs typeface="Arial" panose="020B0604020202020204"/>
              </a:rPr>
              <a:t> </a:t>
            </a:r>
            <a:r>
              <a:rPr sz="2200" b="1" dirty="0">
                <a:latin typeface="Arial" panose="020B0604020202020204"/>
                <a:cs typeface="Arial" panose="020B0604020202020204"/>
              </a:rPr>
              <a:t>ΒΡΙΣΚΕΙ</a:t>
            </a:r>
            <a:r>
              <a:rPr sz="2200" b="1" spc="-35" dirty="0">
                <a:latin typeface="Arial" panose="020B0604020202020204"/>
                <a:cs typeface="Arial" panose="020B0604020202020204"/>
              </a:rPr>
              <a:t> </a:t>
            </a:r>
            <a:r>
              <a:rPr sz="2200" b="1" dirty="0">
                <a:latin typeface="Arial" panose="020B0604020202020204"/>
                <a:cs typeface="Arial" panose="020B0604020202020204"/>
              </a:rPr>
              <a:t>ΕΦΑΡΜΟΓΗ</a:t>
            </a:r>
            <a:r>
              <a:rPr sz="2200" b="1" spc="-50" dirty="0">
                <a:latin typeface="Arial" panose="020B0604020202020204"/>
                <a:cs typeface="Arial" panose="020B0604020202020204"/>
              </a:rPr>
              <a:t> </a:t>
            </a:r>
            <a:r>
              <a:rPr sz="2200" b="1" dirty="0">
                <a:latin typeface="Arial" panose="020B0604020202020204"/>
                <a:cs typeface="Arial" panose="020B0604020202020204"/>
              </a:rPr>
              <a:t>ΣΕ</a:t>
            </a:r>
            <a:r>
              <a:rPr sz="2200" b="1" spc="-50" dirty="0">
                <a:latin typeface="Arial" panose="020B0604020202020204"/>
                <a:cs typeface="Arial" panose="020B0604020202020204"/>
              </a:rPr>
              <a:t> </a:t>
            </a:r>
            <a:r>
              <a:rPr sz="2200" b="1" dirty="0">
                <a:latin typeface="Arial" panose="020B0604020202020204"/>
                <a:cs typeface="Arial" panose="020B0604020202020204"/>
              </a:rPr>
              <a:t>ΟΛΗ</a:t>
            </a:r>
            <a:r>
              <a:rPr sz="2200" b="1" spc="-45" dirty="0">
                <a:latin typeface="Arial" panose="020B0604020202020204"/>
                <a:cs typeface="Arial" panose="020B0604020202020204"/>
              </a:rPr>
              <a:t> </a:t>
            </a:r>
            <a:r>
              <a:rPr sz="2200" b="1" dirty="0">
                <a:latin typeface="Arial" panose="020B0604020202020204"/>
                <a:cs typeface="Arial" panose="020B0604020202020204"/>
              </a:rPr>
              <a:t>ΤΗ</a:t>
            </a:r>
            <a:r>
              <a:rPr sz="2200" b="1" spc="-45" dirty="0">
                <a:latin typeface="Arial" panose="020B0604020202020204"/>
                <a:cs typeface="Arial" panose="020B0604020202020204"/>
              </a:rPr>
              <a:t> </a:t>
            </a:r>
            <a:r>
              <a:rPr sz="2200" b="1" dirty="0">
                <a:latin typeface="Arial" panose="020B0604020202020204"/>
                <a:cs typeface="Arial" panose="020B0604020202020204"/>
              </a:rPr>
              <a:t>ΓΚΑΜΑ</a:t>
            </a:r>
            <a:r>
              <a:rPr sz="2200" b="1" spc="-55" dirty="0">
                <a:latin typeface="Arial" panose="020B0604020202020204"/>
                <a:cs typeface="Arial" panose="020B0604020202020204"/>
              </a:rPr>
              <a:t> </a:t>
            </a:r>
            <a:r>
              <a:rPr sz="2200" b="1" spc="-25" dirty="0">
                <a:latin typeface="Arial" panose="020B0604020202020204"/>
                <a:cs typeface="Arial" panose="020B0604020202020204"/>
              </a:rPr>
              <a:t>ΤΩΝ </a:t>
            </a:r>
            <a:r>
              <a:rPr sz="2200" b="1" dirty="0">
                <a:latin typeface="Arial" panose="020B0604020202020204"/>
                <a:cs typeface="Arial" panose="020B0604020202020204"/>
              </a:rPr>
              <a:t>ΠΕΤΡΕΛΑΙΟΜΗΧΑΝΩΝ.</a:t>
            </a:r>
            <a:r>
              <a:rPr sz="2200" b="1" spc="-105" dirty="0">
                <a:latin typeface="Arial" panose="020B0604020202020204"/>
                <a:cs typeface="Arial" panose="020B0604020202020204"/>
              </a:rPr>
              <a:t> </a:t>
            </a:r>
            <a:r>
              <a:rPr sz="2200" b="1" spc="-10" dirty="0">
                <a:latin typeface="Arial" panose="020B0604020202020204"/>
                <a:cs typeface="Arial" panose="020B0604020202020204"/>
              </a:rPr>
              <a:t>(</a:t>
            </a:r>
            <a:r>
              <a:rPr sz="2200" b="1" spc="-10" dirty="0">
                <a:solidFill>
                  <a:srgbClr val="0000CC"/>
                </a:solidFill>
                <a:latin typeface="Arial" panose="020B0604020202020204"/>
                <a:cs typeface="Arial" panose="020B0604020202020204"/>
              </a:rPr>
              <a:t>ΤΑΧΥΣΤΡΟΦΕΣ,</a:t>
            </a:r>
            <a:r>
              <a:rPr sz="2200" b="1" spc="-8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ΜΕΣΟΣΤΡΟΦΕΣ</a:t>
            </a:r>
            <a:r>
              <a:rPr sz="2200" b="1" spc="-90"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ΚΑΙ </a:t>
            </a:r>
            <a:r>
              <a:rPr sz="2200" b="1" spc="-10" dirty="0">
                <a:solidFill>
                  <a:srgbClr val="0000CC"/>
                </a:solidFill>
                <a:latin typeface="Arial" panose="020B0604020202020204"/>
                <a:cs typeface="Arial" panose="020B0604020202020204"/>
              </a:rPr>
              <a:t>ΑΡΓΟΣΤΡΟΦΕΣ</a:t>
            </a:r>
            <a:r>
              <a:rPr sz="2200" b="1" spc="-10" dirty="0">
                <a:latin typeface="Arial" panose="020B0604020202020204"/>
                <a:cs typeface="Arial" panose="020B0604020202020204"/>
              </a:rPr>
              <a:t>)</a:t>
            </a:r>
            <a:endParaRPr sz="2200">
              <a:latin typeface="Arial" panose="020B0604020202020204"/>
              <a:cs typeface="Arial" panose="020B0604020202020204"/>
            </a:endParaRPr>
          </a:p>
        </p:txBody>
      </p:sp>
      <p:grpSp>
        <p:nvGrpSpPr>
          <p:cNvPr id="3" name="object 3"/>
          <p:cNvGrpSpPr/>
          <p:nvPr/>
        </p:nvGrpSpPr>
        <p:grpSpPr>
          <a:xfrm>
            <a:off x="331410" y="58360"/>
            <a:ext cx="8250555" cy="817244"/>
            <a:chOff x="331410" y="58360"/>
            <a:chExt cx="8250555" cy="817244"/>
          </a:xfrm>
        </p:grpSpPr>
        <p:sp>
          <p:nvSpPr>
            <p:cNvPr id="4" name="object 4"/>
            <p:cNvSpPr/>
            <p:nvPr/>
          </p:nvSpPr>
          <p:spPr>
            <a:xfrm>
              <a:off x="344170" y="71119"/>
              <a:ext cx="8224520" cy="791210"/>
            </a:xfrm>
            <a:custGeom>
              <a:avLst/>
              <a:gdLst/>
              <a:ahLst/>
              <a:cxnLst/>
              <a:rect l="l" t="t" r="r" b="b"/>
              <a:pathLst>
                <a:path w="822452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59689" y="21589"/>
                  </a:lnTo>
                  <a:lnTo>
                    <a:pt x="54609" y="25400"/>
                  </a:lnTo>
                  <a:lnTo>
                    <a:pt x="49529" y="30479"/>
                  </a:lnTo>
                  <a:lnTo>
                    <a:pt x="43179" y="34289"/>
                  </a:lnTo>
                  <a:lnTo>
                    <a:pt x="38100" y="39370"/>
                  </a:lnTo>
                  <a:lnTo>
                    <a:pt x="34289" y="44450"/>
                  </a:lnTo>
                  <a:lnTo>
                    <a:pt x="29209" y="49529"/>
                  </a:lnTo>
                  <a:lnTo>
                    <a:pt x="25400" y="54609"/>
                  </a:lnTo>
                  <a:lnTo>
                    <a:pt x="21589" y="60959"/>
                  </a:lnTo>
                  <a:lnTo>
                    <a:pt x="17779" y="66039"/>
                  </a:lnTo>
                  <a:lnTo>
                    <a:pt x="13969" y="72389"/>
                  </a:lnTo>
                  <a:lnTo>
                    <a:pt x="3809" y="97789"/>
                  </a:lnTo>
                  <a:lnTo>
                    <a:pt x="2539" y="105409"/>
                  </a:lnTo>
                  <a:lnTo>
                    <a:pt x="1269" y="111759"/>
                  </a:lnTo>
                  <a:lnTo>
                    <a:pt x="1269" y="118109"/>
                  </a:lnTo>
                  <a:lnTo>
                    <a:pt x="0" y="125729"/>
                  </a:lnTo>
                  <a:lnTo>
                    <a:pt x="0" y="666750"/>
                  </a:lnTo>
                  <a:lnTo>
                    <a:pt x="1269" y="673100"/>
                  </a:lnTo>
                  <a:lnTo>
                    <a:pt x="1269" y="680719"/>
                  </a:lnTo>
                  <a:lnTo>
                    <a:pt x="2539" y="687069"/>
                  </a:lnTo>
                  <a:lnTo>
                    <a:pt x="3809" y="694689"/>
                  </a:lnTo>
                  <a:lnTo>
                    <a:pt x="13969" y="720089"/>
                  </a:lnTo>
                  <a:lnTo>
                    <a:pt x="17779" y="726439"/>
                  </a:lnTo>
                  <a:lnTo>
                    <a:pt x="21589" y="731519"/>
                  </a:lnTo>
                  <a:lnTo>
                    <a:pt x="25400" y="737869"/>
                  </a:lnTo>
                  <a:lnTo>
                    <a:pt x="29209" y="742950"/>
                  </a:lnTo>
                  <a:lnTo>
                    <a:pt x="34289" y="748029"/>
                  </a:lnTo>
                  <a:lnTo>
                    <a:pt x="38100" y="753109"/>
                  </a:lnTo>
                  <a:lnTo>
                    <a:pt x="43179" y="758189"/>
                  </a:lnTo>
                  <a:lnTo>
                    <a:pt x="49529" y="762000"/>
                  </a:lnTo>
                  <a:lnTo>
                    <a:pt x="54609" y="767079"/>
                  </a:lnTo>
                  <a:lnTo>
                    <a:pt x="5968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6409" y="791209"/>
                  </a:lnTo>
                  <a:lnTo>
                    <a:pt x="8153400" y="777239"/>
                  </a:lnTo>
                  <a:lnTo>
                    <a:pt x="8158480" y="773429"/>
                  </a:lnTo>
                  <a:lnTo>
                    <a:pt x="8171180" y="765809"/>
                  </a:lnTo>
                  <a:lnTo>
                    <a:pt x="8181339" y="758189"/>
                  </a:lnTo>
                  <a:lnTo>
                    <a:pt x="8191500" y="748029"/>
                  </a:lnTo>
                  <a:lnTo>
                    <a:pt x="8195309" y="742950"/>
                  </a:lnTo>
                  <a:lnTo>
                    <a:pt x="8199120" y="736600"/>
                  </a:lnTo>
                  <a:lnTo>
                    <a:pt x="8204200" y="731519"/>
                  </a:lnTo>
                  <a:lnTo>
                    <a:pt x="8206739" y="725169"/>
                  </a:lnTo>
                  <a:lnTo>
                    <a:pt x="8210550" y="718819"/>
                  </a:lnTo>
                  <a:lnTo>
                    <a:pt x="8213089" y="713739"/>
                  </a:lnTo>
                  <a:lnTo>
                    <a:pt x="8216900" y="707389"/>
                  </a:lnTo>
                  <a:lnTo>
                    <a:pt x="8218170" y="699769"/>
                  </a:lnTo>
                  <a:lnTo>
                    <a:pt x="8220709" y="693419"/>
                  </a:lnTo>
                  <a:lnTo>
                    <a:pt x="8223250" y="680719"/>
                  </a:lnTo>
                  <a:lnTo>
                    <a:pt x="8224520" y="673100"/>
                  </a:lnTo>
                  <a:lnTo>
                    <a:pt x="8224520" y="125729"/>
                  </a:lnTo>
                  <a:lnTo>
                    <a:pt x="8223250" y="118109"/>
                  </a:lnTo>
                  <a:lnTo>
                    <a:pt x="8223250" y="111759"/>
                  </a:lnTo>
                  <a:lnTo>
                    <a:pt x="8221980" y="105409"/>
                  </a:lnTo>
                  <a:lnTo>
                    <a:pt x="8220709" y="97789"/>
                  </a:lnTo>
                  <a:lnTo>
                    <a:pt x="8210550" y="72389"/>
                  </a:lnTo>
                  <a:lnTo>
                    <a:pt x="8206739" y="66039"/>
                  </a:lnTo>
                  <a:lnTo>
                    <a:pt x="8202930" y="60959"/>
                  </a:lnTo>
                  <a:lnTo>
                    <a:pt x="8199120" y="54609"/>
                  </a:lnTo>
                  <a:lnTo>
                    <a:pt x="8195309" y="49529"/>
                  </a:lnTo>
                  <a:lnTo>
                    <a:pt x="8190230" y="44450"/>
                  </a:lnTo>
                  <a:lnTo>
                    <a:pt x="8186420" y="39370"/>
                  </a:lnTo>
                  <a:lnTo>
                    <a:pt x="8181339" y="34289"/>
                  </a:lnTo>
                  <a:lnTo>
                    <a:pt x="8174989" y="30479"/>
                  </a:lnTo>
                  <a:lnTo>
                    <a:pt x="8169909" y="25400"/>
                  </a:lnTo>
                  <a:lnTo>
                    <a:pt x="8164830" y="21589"/>
                  </a:lnTo>
                  <a:lnTo>
                    <a:pt x="8158480" y="17779"/>
                  </a:lnTo>
                  <a:lnTo>
                    <a:pt x="8152130" y="15239"/>
                  </a:lnTo>
                  <a:lnTo>
                    <a:pt x="814705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79" y="0"/>
                  </a:lnTo>
                  <a:lnTo>
                    <a:pt x="124459" y="1270"/>
                  </a:lnTo>
                  <a:lnTo>
                    <a:pt x="810005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4170" y="71119"/>
              <a:ext cx="8224520" cy="791210"/>
            </a:xfrm>
            <a:custGeom>
              <a:avLst/>
              <a:gdLst/>
              <a:ahLst/>
              <a:cxnLst/>
              <a:rect l="l" t="t" r="r" b="b"/>
              <a:pathLst>
                <a:path w="8224520" h="791210">
                  <a:moveTo>
                    <a:pt x="0" y="132079"/>
                  </a:moveTo>
                  <a:lnTo>
                    <a:pt x="0" y="125729"/>
                  </a:lnTo>
                  <a:lnTo>
                    <a:pt x="1269" y="118109"/>
                  </a:lnTo>
                  <a:lnTo>
                    <a:pt x="1269" y="111759"/>
                  </a:lnTo>
                  <a:lnTo>
                    <a:pt x="2539" y="105409"/>
                  </a:lnTo>
                  <a:lnTo>
                    <a:pt x="3809" y="97789"/>
                  </a:lnTo>
                  <a:lnTo>
                    <a:pt x="6350" y="91439"/>
                  </a:lnTo>
                  <a:lnTo>
                    <a:pt x="8889" y="85089"/>
                  </a:lnTo>
                  <a:lnTo>
                    <a:pt x="11429" y="78739"/>
                  </a:lnTo>
                  <a:lnTo>
                    <a:pt x="13969" y="72389"/>
                  </a:lnTo>
                  <a:lnTo>
                    <a:pt x="17779" y="66039"/>
                  </a:lnTo>
                  <a:lnTo>
                    <a:pt x="21589" y="60959"/>
                  </a:lnTo>
                  <a:lnTo>
                    <a:pt x="25400" y="54609"/>
                  </a:lnTo>
                  <a:lnTo>
                    <a:pt x="29209" y="49529"/>
                  </a:lnTo>
                  <a:lnTo>
                    <a:pt x="34289" y="44450"/>
                  </a:lnTo>
                  <a:lnTo>
                    <a:pt x="38100" y="39370"/>
                  </a:lnTo>
                  <a:lnTo>
                    <a:pt x="43179" y="34289"/>
                  </a:lnTo>
                  <a:lnTo>
                    <a:pt x="49529" y="30479"/>
                  </a:lnTo>
                  <a:lnTo>
                    <a:pt x="54609" y="25400"/>
                  </a:lnTo>
                  <a:lnTo>
                    <a:pt x="5968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4459" y="1270"/>
                  </a:lnTo>
                  <a:lnTo>
                    <a:pt x="132079" y="0"/>
                  </a:lnTo>
                  <a:lnTo>
                    <a:pt x="8092439" y="0"/>
                  </a:lnTo>
                  <a:lnTo>
                    <a:pt x="8100059" y="1270"/>
                  </a:lnTo>
                  <a:lnTo>
                    <a:pt x="8106409" y="1270"/>
                  </a:lnTo>
                  <a:lnTo>
                    <a:pt x="8112759" y="2539"/>
                  </a:lnTo>
                  <a:lnTo>
                    <a:pt x="8120380" y="3809"/>
                  </a:lnTo>
                  <a:lnTo>
                    <a:pt x="8126730" y="5079"/>
                  </a:lnTo>
                  <a:lnTo>
                    <a:pt x="8133080" y="7620"/>
                  </a:lnTo>
                  <a:lnTo>
                    <a:pt x="8139430" y="8889"/>
                  </a:lnTo>
                  <a:lnTo>
                    <a:pt x="8147050" y="11429"/>
                  </a:lnTo>
                  <a:lnTo>
                    <a:pt x="8152130" y="15239"/>
                  </a:lnTo>
                  <a:lnTo>
                    <a:pt x="8158480" y="17779"/>
                  </a:lnTo>
                  <a:lnTo>
                    <a:pt x="8164830" y="21589"/>
                  </a:lnTo>
                  <a:lnTo>
                    <a:pt x="8169909" y="25400"/>
                  </a:lnTo>
                  <a:lnTo>
                    <a:pt x="8174989" y="30479"/>
                  </a:lnTo>
                  <a:lnTo>
                    <a:pt x="8181339" y="34289"/>
                  </a:lnTo>
                  <a:lnTo>
                    <a:pt x="8186420" y="39370"/>
                  </a:lnTo>
                  <a:lnTo>
                    <a:pt x="8190230" y="44450"/>
                  </a:lnTo>
                  <a:lnTo>
                    <a:pt x="8195309" y="49529"/>
                  </a:lnTo>
                  <a:lnTo>
                    <a:pt x="8199120" y="54609"/>
                  </a:lnTo>
                  <a:lnTo>
                    <a:pt x="8202930" y="60959"/>
                  </a:lnTo>
                  <a:lnTo>
                    <a:pt x="8206739" y="66039"/>
                  </a:lnTo>
                  <a:lnTo>
                    <a:pt x="8210550" y="72389"/>
                  </a:lnTo>
                  <a:lnTo>
                    <a:pt x="8213089" y="78739"/>
                  </a:lnTo>
                  <a:lnTo>
                    <a:pt x="8215630" y="85089"/>
                  </a:lnTo>
                  <a:lnTo>
                    <a:pt x="8218170" y="91439"/>
                  </a:lnTo>
                  <a:lnTo>
                    <a:pt x="8220709" y="97789"/>
                  </a:lnTo>
                  <a:lnTo>
                    <a:pt x="8221980" y="105409"/>
                  </a:lnTo>
                  <a:lnTo>
                    <a:pt x="8223250" y="111759"/>
                  </a:lnTo>
                  <a:lnTo>
                    <a:pt x="8223250" y="118109"/>
                  </a:lnTo>
                  <a:lnTo>
                    <a:pt x="8224520" y="125729"/>
                  </a:lnTo>
                  <a:lnTo>
                    <a:pt x="8224520" y="132079"/>
                  </a:lnTo>
                  <a:lnTo>
                    <a:pt x="8224520" y="659129"/>
                  </a:lnTo>
                  <a:lnTo>
                    <a:pt x="8224520" y="666750"/>
                  </a:lnTo>
                  <a:lnTo>
                    <a:pt x="8224520" y="673100"/>
                  </a:lnTo>
                  <a:lnTo>
                    <a:pt x="8223250" y="680719"/>
                  </a:lnTo>
                  <a:lnTo>
                    <a:pt x="8221980" y="687069"/>
                  </a:lnTo>
                  <a:lnTo>
                    <a:pt x="8220709" y="693419"/>
                  </a:lnTo>
                  <a:lnTo>
                    <a:pt x="8218170" y="699769"/>
                  </a:lnTo>
                  <a:lnTo>
                    <a:pt x="8216900" y="707389"/>
                  </a:lnTo>
                  <a:lnTo>
                    <a:pt x="8213089" y="713739"/>
                  </a:lnTo>
                  <a:lnTo>
                    <a:pt x="8210550" y="718819"/>
                  </a:lnTo>
                  <a:lnTo>
                    <a:pt x="8206739" y="725169"/>
                  </a:lnTo>
                  <a:lnTo>
                    <a:pt x="8204200" y="731519"/>
                  </a:lnTo>
                  <a:lnTo>
                    <a:pt x="8199120" y="736600"/>
                  </a:lnTo>
                  <a:lnTo>
                    <a:pt x="8171180" y="765809"/>
                  </a:lnTo>
                  <a:lnTo>
                    <a:pt x="8164830" y="769619"/>
                  </a:lnTo>
                  <a:lnTo>
                    <a:pt x="8158480" y="773429"/>
                  </a:lnTo>
                  <a:lnTo>
                    <a:pt x="8153400" y="777239"/>
                  </a:lnTo>
                  <a:lnTo>
                    <a:pt x="8147050" y="779779"/>
                  </a:lnTo>
                  <a:lnTo>
                    <a:pt x="8140700" y="782319"/>
                  </a:lnTo>
                  <a:lnTo>
                    <a:pt x="8134350" y="784859"/>
                  </a:lnTo>
                  <a:lnTo>
                    <a:pt x="8126730" y="787400"/>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59689" y="770889"/>
                  </a:lnTo>
                  <a:lnTo>
                    <a:pt x="54609" y="767079"/>
                  </a:lnTo>
                  <a:lnTo>
                    <a:pt x="49529" y="762000"/>
                  </a:lnTo>
                  <a:lnTo>
                    <a:pt x="43179" y="758189"/>
                  </a:lnTo>
                  <a:lnTo>
                    <a:pt x="38100" y="753109"/>
                  </a:lnTo>
                  <a:lnTo>
                    <a:pt x="34289" y="748029"/>
                  </a:lnTo>
                  <a:lnTo>
                    <a:pt x="29209" y="742950"/>
                  </a:lnTo>
                  <a:lnTo>
                    <a:pt x="25400" y="737869"/>
                  </a:lnTo>
                  <a:lnTo>
                    <a:pt x="21589" y="731519"/>
                  </a:lnTo>
                  <a:lnTo>
                    <a:pt x="17779" y="726439"/>
                  </a:lnTo>
                  <a:lnTo>
                    <a:pt x="13969" y="720089"/>
                  </a:lnTo>
                  <a:lnTo>
                    <a:pt x="11429" y="713739"/>
                  </a:lnTo>
                  <a:lnTo>
                    <a:pt x="8889" y="707389"/>
                  </a:lnTo>
                  <a:lnTo>
                    <a:pt x="6350" y="701039"/>
                  </a:lnTo>
                  <a:lnTo>
                    <a:pt x="3809" y="694689"/>
                  </a:lnTo>
                  <a:lnTo>
                    <a:pt x="2539" y="687069"/>
                  </a:lnTo>
                  <a:lnTo>
                    <a:pt x="1269" y="680719"/>
                  </a:lnTo>
                  <a:lnTo>
                    <a:pt x="1269"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357298"/>
            <a:ext cx="8501092" cy="5214952"/>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410970"/>
            <a:ext cx="229235"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Wingdings" panose="05000000000000000000"/>
                <a:cs typeface="Wingdings" panose="05000000000000000000"/>
              </a:rPr>
              <a:t></a:t>
            </a:r>
            <a:endParaRPr sz="1800">
              <a:latin typeface="Wingdings" panose="05000000000000000000"/>
              <a:cs typeface="Wingdings" panose="05000000000000000000"/>
            </a:endParaRPr>
          </a:p>
        </p:txBody>
      </p:sp>
      <p:sp>
        <p:nvSpPr>
          <p:cNvPr id="4" name="object 4"/>
          <p:cNvSpPr txBox="1"/>
          <p:nvPr/>
        </p:nvSpPr>
        <p:spPr>
          <a:xfrm>
            <a:off x="364490" y="3653790"/>
            <a:ext cx="229235"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Wingdings" panose="05000000000000000000"/>
                <a:cs typeface="Wingdings" panose="05000000000000000000"/>
              </a:rPr>
              <a:t></a:t>
            </a:r>
            <a:endParaRPr sz="1800">
              <a:latin typeface="Wingdings" panose="05000000000000000000"/>
              <a:cs typeface="Wingdings" panose="05000000000000000000"/>
            </a:endParaRPr>
          </a:p>
        </p:txBody>
      </p:sp>
      <p:sp>
        <p:nvSpPr>
          <p:cNvPr id="5" name="object 5"/>
          <p:cNvSpPr txBox="1"/>
          <p:nvPr/>
        </p:nvSpPr>
        <p:spPr>
          <a:xfrm>
            <a:off x="364490" y="4523740"/>
            <a:ext cx="229235"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Wingdings" panose="05000000000000000000"/>
                <a:cs typeface="Wingdings" panose="05000000000000000000"/>
              </a:rPr>
              <a:t></a:t>
            </a:r>
            <a:endParaRPr sz="1800">
              <a:latin typeface="Wingdings" panose="05000000000000000000"/>
              <a:cs typeface="Wingdings" panose="05000000000000000000"/>
            </a:endParaRPr>
          </a:p>
        </p:txBody>
      </p:sp>
      <p:sp>
        <p:nvSpPr>
          <p:cNvPr id="6" name="object 6"/>
          <p:cNvSpPr txBox="1"/>
          <p:nvPr/>
        </p:nvSpPr>
        <p:spPr>
          <a:xfrm>
            <a:off x="364490" y="5393690"/>
            <a:ext cx="229235"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Wingdings" panose="05000000000000000000"/>
                <a:cs typeface="Wingdings" panose="05000000000000000000"/>
              </a:rPr>
              <a:t></a:t>
            </a:r>
            <a:endParaRPr sz="1800">
              <a:latin typeface="Wingdings" panose="05000000000000000000"/>
              <a:cs typeface="Wingdings" panose="05000000000000000000"/>
            </a:endParaRPr>
          </a:p>
        </p:txBody>
      </p:sp>
      <p:sp>
        <p:nvSpPr>
          <p:cNvPr id="7" name="object 7"/>
          <p:cNvSpPr txBox="1"/>
          <p:nvPr/>
        </p:nvSpPr>
        <p:spPr>
          <a:xfrm>
            <a:off x="775969" y="1424940"/>
            <a:ext cx="7967345" cy="4831080"/>
          </a:xfrm>
          <a:prstGeom prst="rect">
            <a:avLst/>
          </a:prstGeom>
        </p:spPr>
        <p:txBody>
          <a:bodyPr vert="horz" wrap="square" lIns="0" tIns="12065" rIns="0" bIns="0" rtlCol="0">
            <a:spAutoFit/>
          </a:bodyPr>
          <a:lstStyle/>
          <a:p>
            <a:pPr marL="12700" marR="5080">
              <a:lnSpc>
                <a:spcPct val="100000"/>
              </a:lnSpc>
              <a:spcBef>
                <a:spcPts val="95"/>
              </a:spcBef>
            </a:pPr>
            <a:r>
              <a:rPr sz="1800" dirty="0">
                <a:solidFill>
                  <a:srgbClr val="FFFFFF"/>
                </a:solidFill>
                <a:latin typeface="Arial Black" panose="020B0A04020102020204"/>
                <a:cs typeface="Arial Black" panose="020B0A04020102020204"/>
              </a:rPr>
              <a:t>ΜΕ</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ΤΗΝ</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ΑΝΟΔΟ</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ΤΗΣ</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ΘΕΡΜΟΚΡΑΣΙΑΣ</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ΚΑΥΣΙΜΟ</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ΠΟΥ</a:t>
            </a:r>
            <a:r>
              <a:rPr sz="1800" spc="-5" dirty="0">
                <a:solidFill>
                  <a:srgbClr val="FFFFFF"/>
                </a:solidFill>
                <a:latin typeface="Arial Black" panose="020B0A04020102020204"/>
                <a:cs typeface="Arial Black" panose="020B0A04020102020204"/>
              </a:rPr>
              <a:t> </a:t>
            </a:r>
            <a:r>
              <a:rPr sz="1800" spc="-20" dirty="0">
                <a:solidFill>
                  <a:srgbClr val="FFFFFF"/>
                </a:solidFill>
                <a:latin typeface="Arial Black" panose="020B0A04020102020204"/>
                <a:cs typeface="Arial Black" panose="020B0A04020102020204"/>
              </a:rPr>
              <a:t>ΕΧΕΙ </a:t>
            </a:r>
            <a:r>
              <a:rPr sz="1800">
                <a:solidFill>
                  <a:srgbClr val="FFFFFF"/>
                </a:solidFill>
                <a:latin typeface="Arial Black" panose="020B0A04020102020204"/>
                <a:cs typeface="Arial Black" panose="020B0A04020102020204"/>
              </a:rPr>
              <a:t>ΠΑΡΑΜΕΙΝΕΙ</a:t>
            </a:r>
            <a:r>
              <a:rPr sz="1800" spc="-45">
                <a:solidFill>
                  <a:srgbClr val="FFFFFF"/>
                </a:solidFill>
                <a:latin typeface="Arial Black" panose="020B0A04020102020204"/>
                <a:cs typeface="Arial Black" panose="020B0A04020102020204"/>
              </a:rPr>
              <a:t> </a:t>
            </a:r>
            <a:r>
              <a:rPr lang="el-GR" spc="-45" dirty="0" smtClean="0">
                <a:solidFill>
                  <a:srgbClr val="FFFFFF"/>
                </a:solidFill>
                <a:latin typeface="Arial Black" panose="020B0A04020102020204"/>
                <a:cs typeface="Arial Black" panose="020B0A04020102020204"/>
              </a:rPr>
              <a:t>ΜΕΣΑ</a:t>
            </a:r>
            <a:r>
              <a:rPr sz="1800" spc="-20" smtClean="0">
                <a:solidFill>
                  <a:srgbClr val="FFFFFF"/>
                </a:solidFill>
                <a:latin typeface="Arial Black" panose="020B0A04020102020204"/>
                <a:cs typeface="Arial Black" panose="020B0A04020102020204"/>
              </a:rPr>
              <a:t> </a:t>
            </a:r>
            <a:r>
              <a:rPr lang="el-GR" sz="1800" spc="-20" dirty="0" smtClean="0">
                <a:solidFill>
                  <a:srgbClr val="FFFFFF"/>
                </a:solidFill>
                <a:latin typeface="Arial Black" panose="020B0A04020102020204"/>
                <a:cs typeface="Arial Black" panose="020B0A04020102020204"/>
              </a:rPr>
              <a:t>Σ</a:t>
            </a:r>
            <a:r>
              <a:rPr sz="1800" smtClean="0">
                <a:solidFill>
                  <a:srgbClr val="FFFFFF"/>
                </a:solidFill>
                <a:latin typeface="Arial Black" panose="020B0A04020102020204"/>
                <a:cs typeface="Arial Black" panose="020B0A04020102020204"/>
              </a:rPr>
              <a:t>ΤΗ</a:t>
            </a:r>
            <a:r>
              <a:rPr lang="el-GR" sz="1800" dirty="0" smtClean="0">
                <a:solidFill>
                  <a:srgbClr val="FFFFFF"/>
                </a:solidFill>
                <a:latin typeface="Arial Black" panose="020B0A04020102020204"/>
                <a:cs typeface="Arial Black" panose="020B0A04020102020204"/>
              </a:rPr>
              <a:t>Ν</a:t>
            </a:r>
            <a:r>
              <a:rPr sz="1800" spc="-35" smtClean="0">
                <a:solidFill>
                  <a:srgbClr val="FFFFFF"/>
                </a:solidFill>
                <a:latin typeface="Arial Black" panose="020B0A04020102020204"/>
                <a:cs typeface="Arial Black" panose="020B0A04020102020204"/>
              </a:rPr>
              <a:t> </a:t>
            </a:r>
            <a:r>
              <a:rPr sz="1800" smtClean="0">
                <a:solidFill>
                  <a:srgbClr val="FFFFFF"/>
                </a:solidFill>
                <a:latin typeface="Arial Black" panose="020B0A04020102020204"/>
                <a:cs typeface="Arial Black" panose="020B0A04020102020204"/>
              </a:rPr>
              <a:t>ΚΟΙΛΟΤΗΤΑ</a:t>
            </a:r>
            <a:r>
              <a:rPr sz="1800" spc="-30"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10" dirty="0">
                <a:solidFill>
                  <a:srgbClr val="FFFFFF"/>
                </a:solidFill>
                <a:latin typeface="Arial Black" panose="020B0A04020102020204"/>
                <a:cs typeface="Arial Black" panose="020B0A04020102020204"/>
              </a:rPr>
              <a:t> ΣΥΓΚΡΟΤΗΜΑΤΟΣ </a:t>
            </a:r>
            <a:r>
              <a:rPr sz="1800" dirty="0">
                <a:solidFill>
                  <a:srgbClr val="FFFFFF"/>
                </a:solidFill>
                <a:latin typeface="Arial Black" panose="020B0A04020102020204"/>
                <a:cs typeface="Arial Black" panose="020B0A04020102020204"/>
              </a:rPr>
              <a:t>ΤΟΥ</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ΑΚΡΟΦΥΣΙΟΥ</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ΒΡΑΖΕΙ</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ΚΑΙ</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ΣΤΑΖΕΙ</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ΑΠΟ</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ΤΙΣ</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ΟΠΕΣ</a:t>
            </a:r>
            <a:r>
              <a:rPr sz="1800" spc="-15"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ΤΩΝ </a:t>
            </a:r>
            <a:r>
              <a:rPr sz="1800" dirty="0">
                <a:solidFill>
                  <a:srgbClr val="FFFFFF"/>
                </a:solidFill>
                <a:latin typeface="Arial Black" panose="020B0A04020102020204"/>
                <a:cs typeface="Arial Black" panose="020B0A04020102020204"/>
              </a:rPr>
              <a:t>ΑΚΡΟΦΥΣΙΩΝ.</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ΕΠΕΙΔΗ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ΣΤΑΞΙΜΟ</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ΣΥΜΒΑΙΝΕΙ</a:t>
            </a:r>
            <a:r>
              <a:rPr sz="1800" spc="-3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ΣΤΟ</a:t>
            </a:r>
            <a:r>
              <a:rPr sz="1800" spc="-2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ΠΕΡΑΣ </a:t>
            </a:r>
            <a:r>
              <a:rPr sz="1800">
                <a:solidFill>
                  <a:srgbClr val="FFFFFF"/>
                </a:solidFill>
                <a:latin typeface="Arial Black" panose="020B0A04020102020204"/>
                <a:cs typeface="Arial Black" panose="020B0A04020102020204"/>
              </a:rPr>
              <a:t>ΤΗΣ</a:t>
            </a:r>
            <a:r>
              <a:rPr sz="1800" spc="-40">
                <a:solidFill>
                  <a:srgbClr val="FFFFFF"/>
                </a:solidFill>
                <a:latin typeface="Arial Black" panose="020B0A04020102020204"/>
                <a:cs typeface="Arial Black" panose="020B0A04020102020204"/>
              </a:rPr>
              <a:t> </a:t>
            </a:r>
            <a:r>
              <a:rPr sz="1800" smtClean="0">
                <a:solidFill>
                  <a:srgbClr val="FFFFFF"/>
                </a:solidFill>
                <a:latin typeface="Arial Black" panose="020B0A04020102020204"/>
                <a:cs typeface="Arial Black" panose="020B0A04020102020204"/>
              </a:rPr>
              <a:t>ΦΑΣ</a:t>
            </a:r>
            <a:r>
              <a:rPr lang="el-GR" sz="1800" dirty="0" smtClean="0">
                <a:solidFill>
                  <a:srgbClr val="FFFFFF"/>
                </a:solidFill>
                <a:latin typeface="Arial Black" panose="020B0A04020102020204"/>
                <a:cs typeface="Arial Black" panose="020B0A04020102020204"/>
              </a:rPr>
              <a:t>Η</a:t>
            </a:r>
            <a:r>
              <a:rPr sz="1800" smtClean="0">
                <a:solidFill>
                  <a:srgbClr val="FFFFFF"/>
                </a:solidFill>
                <a:latin typeface="Arial Black" panose="020B0A04020102020204"/>
                <a:cs typeface="Arial Black" panose="020B0A04020102020204"/>
              </a:rPr>
              <a:t>Σ</a:t>
            </a:r>
            <a:r>
              <a:rPr sz="1800" spc="-30" smtClean="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ΤΗΣ</a:t>
            </a:r>
            <a:r>
              <a:rPr sz="1800" spc="-20">
                <a:solidFill>
                  <a:srgbClr val="FFFFFF"/>
                </a:solidFill>
                <a:latin typeface="Arial Black" panose="020B0A04020102020204"/>
                <a:cs typeface="Arial Black" panose="020B0A04020102020204"/>
              </a:rPr>
              <a:t> </a:t>
            </a:r>
            <a:r>
              <a:rPr sz="1800" smtClean="0">
                <a:solidFill>
                  <a:srgbClr val="FFFFFF"/>
                </a:solidFill>
                <a:latin typeface="Arial Black" panose="020B0A04020102020204"/>
                <a:cs typeface="Arial Black" panose="020B0A04020102020204"/>
              </a:rPr>
              <a:t>ΚΑΥΣ</a:t>
            </a:r>
            <a:r>
              <a:rPr lang="el-GR" sz="1800" dirty="0" smtClean="0">
                <a:solidFill>
                  <a:srgbClr val="FFFFFF"/>
                </a:solidFill>
                <a:latin typeface="Arial Black" panose="020B0A04020102020204"/>
                <a:cs typeface="Arial Black" panose="020B0A04020102020204"/>
              </a:rPr>
              <a:t>Η</a:t>
            </a:r>
            <a:r>
              <a:rPr sz="1800" smtClean="0">
                <a:solidFill>
                  <a:srgbClr val="FFFFFF"/>
                </a:solidFill>
                <a:latin typeface="Arial Black" panose="020B0A04020102020204"/>
                <a:cs typeface="Arial Black" panose="020B0A04020102020204"/>
              </a:rPr>
              <a:t>Σ</a:t>
            </a:r>
            <a:r>
              <a:rPr sz="1800" dirty="0">
                <a:solidFill>
                  <a:srgbClr val="FFFFFF"/>
                </a:solidFill>
                <a:latin typeface="Arial Black" panose="020B0A04020102020204"/>
                <a:cs typeface="Arial Black" panose="020B0A04020102020204"/>
              </a:rPr>
              <a:t>,</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ΔΕΝ</a:t>
            </a:r>
            <a:r>
              <a:rPr sz="1800" spc="-2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ΠΡΑΓΜΑΤΟΠΟΙΕΙΤΑΙ </a:t>
            </a:r>
            <a:r>
              <a:rPr sz="1800" dirty="0">
                <a:solidFill>
                  <a:srgbClr val="FFFFFF"/>
                </a:solidFill>
                <a:latin typeface="Arial Black" panose="020B0A04020102020204"/>
                <a:cs typeface="Arial Black" panose="020B0A04020102020204"/>
              </a:rPr>
              <a:t>ΠΛΗΡΗΣ</a:t>
            </a:r>
            <a:r>
              <a:rPr sz="1800" spc="-3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ΚΑΥΣΗ,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ΟΠΟΤΕ</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ΣΧΗΜΑΤΙΖΟΝΤΑΙ</a:t>
            </a:r>
            <a:r>
              <a:rPr sz="1800" spc="-3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ΕΞΑΝΘΡΑΚΩΜΑΤΑ </a:t>
            </a:r>
            <a:r>
              <a:rPr sz="1800" dirty="0">
                <a:solidFill>
                  <a:srgbClr val="FFFFFF"/>
                </a:solidFill>
                <a:latin typeface="Arial Black" panose="020B0A04020102020204"/>
                <a:cs typeface="Arial Black" panose="020B0A04020102020204"/>
              </a:rPr>
              <a:t>ΓΥΡΩ</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ΑΠΟ</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ΤΙΣ</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ΟΠΕΣ,</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ΜΕΙΩΝΟΝΤΑΣ</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ΤΗΝ</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ΠΟΙΟΤΗΤΑ</a:t>
            </a:r>
            <a:r>
              <a:rPr sz="1800" spc="-20"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ΤΗΣ </a:t>
            </a:r>
            <a:r>
              <a:rPr sz="1800">
                <a:solidFill>
                  <a:srgbClr val="FFFFFF"/>
                </a:solidFill>
                <a:latin typeface="Arial Black" panose="020B0A04020102020204"/>
                <a:cs typeface="Arial Black" panose="020B0A04020102020204"/>
              </a:rPr>
              <a:t>ΕΓΧΥΣΕΩΣ</a:t>
            </a:r>
            <a:r>
              <a:rPr sz="1800" spc="-45">
                <a:solidFill>
                  <a:srgbClr val="FFFFFF"/>
                </a:solidFill>
                <a:latin typeface="Arial Black" panose="020B0A04020102020204"/>
                <a:cs typeface="Arial Black" panose="020B0A04020102020204"/>
              </a:rPr>
              <a:t> </a:t>
            </a:r>
            <a:r>
              <a:rPr lang="el-GR" spc="-45" dirty="0">
                <a:solidFill>
                  <a:srgbClr val="FFFFFF"/>
                </a:solidFill>
                <a:latin typeface="Arial Black" panose="020B0A04020102020204"/>
                <a:cs typeface="Arial Black" panose="020B0A04020102020204"/>
              </a:rPr>
              <a:t>ή</a:t>
            </a:r>
            <a:r>
              <a:rPr sz="1800" spc="-25" smtClean="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ΑΚΟΜΑ</a:t>
            </a:r>
            <a:r>
              <a:rPr sz="1800" spc="-25">
                <a:solidFill>
                  <a:srgbClr val="FFFFFF"/>
                </a:solidFill>
                <a:latin typeface="Arial Black" panose="020B0A04020102020204"/>
                <a:cs typeface="Arial Black" panose="020B0A04020102020204"/>
              </a:rPr>
              <a:t> </a:t>
            </a:r>
            <a:r>
              <a:rPr sz="1800" smtClean="0">
                <a:solidFill>
                  <a:srgbClr val="FFFFFF"/>
                </a:solidFill>
                <a:latin typeface="Arial Black" panose="020B0A04020102020204"/>
                <a:cs typeface="Arial Black" panose="020B0A04020102020204"/>
              </a:rPr>
              <a:t>ΦΡ</a:t>
            </a:r>
            <a:r>
              <a:rPr lang="el-GR" sz="1800" dirty="0" smtClean="0">
                <a:solidFill>
                  <a:srgbClr val="FFFFFF"/>
                </a:solidFill>
                <a:latin typeface="Arial Black" panose="020B0A04020102020204"/>
                <a:cs typeface="Arial Black" panose="020B0A04020102020204"/>
              </a:rPr>
              <a:t>ΑΖ</a:t>
            </a:r>
            <a:r>
              <a:rPr sz="1800" smtClean="0">
                <a:solidFill>
                  <a:srgbClr val="FFFFFF"/>
                </a:solidFill>
                <a:latin typeface="Arial Black" panose="020B0A04020102020204"/>
                <a:cs typeface="Arial Black" panose="020B0A04020102020204"/>
              </a:rPr>
              <a:t>ΟΝΤΑΣ</a:t>
            </a:r>
            <a:r>
              <a:rPr sz="1800" spc="-20" smtClean="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ΑΥΤΕΣ.</a:t>
            </a:r>
            <a:endParaRPr sz="1800">
              <a:latin typeface="Arial Black" panose="020B0A04020102020204"/>
              <a:cs typeface="Arial Black" panose="020B0A04020102020204"/>
            </a:endParaRPr>
          </a:p>
          <a:p>
            <a:pPr marL="12700" marR="114935">
              <a:lnSpc>
                <a:spcPct val="100000"/>
              </a:lnSpc>
              <a:spcBef>
                <a:spcPts val="355"/>
              </a:spcBef>
            </a:pPr>
            <a:r>
              <a:rPr sz="1800" dirty="0">
                <a:solidFill>
                  <a:srgbClr val="FFFFFF"/>
                </a:solidFill>
                <a:latin typeface="Arial Black" panose="020B0A04020102020204"/>
                <a:cs typeface="Arial Black" panose="020B0A04020102020204"/>
              </a:rPr>
              <a:t>ΣΤΟΥΣ</a:t>
            </a:r>
            <a:r>
              <a:rPr sz="1800" spc="-3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ΕΓΧΥΤΗΡΕΣ</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ΜΙΑΣ</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ΟΠΗΣ</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Η</a:t>
            </a:r>
            <a:r>
              <a:rPr sz="1800" spc="-10" dirty="0">
                <a:solidFill>
                  <a:srgbClr val="FFFFFF"/>
                </a:solidFill>
                <a:latin typeface="Arial Black" panose="020B0A04020102020204"/>
                <a:cs typeface="Arial Black" panose="020B0A04020102020204"/>
              </a:rPr>
              <a:t> ΣΥΣΣΩΡΕΥΣΗ </a:t>
            </a:r>
            <a:r>
              <a:rPr sz="1800" dirty="0">
                <a:solidFill>
                  <a:srgbClr val="FFFFFF"/>
                </a:solidFill>
                <a:latin typeface="Arial Black" panose="020B0A04020102020204"/>
                <a:cs typeface="Arial Black" panose="020B0A04020102020204"/>
              </a:rPr>
              <a:t>ΕΞΑΝΘΡΑΚΩΜΑΤΩΝ</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ΜΠΟΡΕΙ</a:t>
            </a:r>
            <a:r>
              <a:rPr sz="1800" spc="-3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ΝΑ</a:t>
            </a:r>
            <a:r>
              <a:rPr sz="1800" spc="-1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ΠΡΟΚΑΛΕΣΕΙ</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ΚΟΛΛΗΜΑ</a:t>
            </a:r>
            <a:r>
              <a:rPr sz="1800" spc="-20"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ΤΗΣ </a:t>
            </a:r>
            <a:r>
              <a:rPr sz="1800" spc="-10" dirty="0">
                <a:solidFill>
                  <a:srgbClr val="FFFFFF"/>
                </a:solidFill>
                <a:latin typeface="Arial Black" panose="020B0A04020102020204"/>
                <a:cs typeface="Arial Black" panose="020B0A04020102020204"/>
              </a:rPr>
              <a:t>ΒΕΛΟΝΑΣ.</a:t>
            </a:r>
            <a:endParaRPr sz="1800">
              <a:latin typeface="Arial Black" panose="020B0A04020102020204"/>
              <a:cs typeface="Arial Black" panose="020B0A04020102020204"/>
            </a:endParaRPr>
          </a:p>
          <a:p>
            <a:pPr marL="12700" marR="172085">
              <a:lnSpc>
                <a:spcPct val="100000"/>
              </a:lnSpc>
              <a:spcBef>
                <a:spcPts val="360"/>
              </a:spcBef>
            </a:pPr>
            <a:r>
              <a:rPr sz="1800" dirty="0">
                <a:solidFill>
                  <a:srgbClr val="FFFFFF"/>
                </a:solidFill>
                <a:latin typeface="Arial Black" panose="020B0A04020102020204"/>
                <a:cs typeface="Arial Black" panose="020B0A04020102020204"/>
              </a:rPr>
              <a:t>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ΧΑΜΗΛΗ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ΘΕΡΜΟΚΡΑΣΙΑ</a:t>
            </a:r>
            <a:r>
              <a:rPr sz="1800" spc="-1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ΣΤΗΝ</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ΠΕΡΙΟΧΗ</a:t>
            </a:r>
            <a:r>
              <a:rPr sz="1800" spc="-20" dirty="0">
                <a:solidFill>
                  <a:srgbClr val="FFFFFF"/>
                </a:solidFill>
                <a:latin typeface="Arial Black" panose="020B0A04020102020204"/>
                <a:cs typeface="Arial Black" panose="020B0A04020102020204"/>
              </a:rPr>
              <a:t> </a:t>
            </a:r>
            <a:r>
              <a:rPr sz="1800" spc="-25" dirty="0">
                <a:solidFill>
                  <a:srgbClr val="FFFFFF"/>
                </a:solidFill>
                <a:latin typeface="Arial Black" panose="020B0A04020102020204"/>
                <a:cs typeface="Arial Black" panose="020B0A04020102020204"/>
              </a:rPr>
              <a:t>ΤΟΥ </a:t>
            </a:r>
            <a:r>
              <a:rPr sz="1800" dirty="0">
                <a:solidFill>
                  <a:srgbClr val="FFFFFF"/>
                </a:solidFill>
                <a:latin typeface="Arial Black" panose="020B0A04020102020204"/>
                <a:cs typeface="Arial Black" panose="020B0A04020102020204"/>
              </a:rPr>
              <a:t>ΣΥΓΚΡΟΤΗΜΑΤΟΣ</a:t>
            </a:r>
            <a:r>
              <a:rPr sz="1800" spc="-3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ΑΚΡΟΦΥΣΙΟΥ</a:t>
            </a:r>
            <a:r>
              <a:rPr sz="1800" spc="-2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ΔΕΝ</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ΕΙΝΑΙ</a:t>
            </a:r>
            <a:r>
              <a:rPr sz="1800" spc="-3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ΕΠΙΘΥΜΗΤΗ </a:t>
            </a:r>
            <a:r>
              <a:rPr sz="1800" dirty="0">
                <a:solidFill>
                  <a:srgbClr val="FFFFFF"/>
                </a:solidFill>
                <a:latin typeface="Arial Black" panose="020B0A04020102020204"/>
                <a:cs typeface="Arial Black" panose="020B0A04020102020204"/>
              </a:rPr>
              <a:t>(ΛΟΓΩ</a:t>
            </a:r>
            <a:r>
              <a:rPr sz="1800" spc="-40"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ΣΤΡΟΒΙΛΙΣΜΟΥ</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25"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ΑΕΡΑ).</a:t>
            </a:r>
            <a:endParaRPr sz="1800">
              <a:latin typeface="Arial Black" panose="020B0A04020102020204"/>
              <a:cs typeface="Arial Black" panose="020B0A04020102020204"/>
            </a:endParaRPr>
          </a:p>
          <a:p>
            <a:pPr marL="12700" marR="477520" algn="just">
              <a:lnSpc>
                <a:spcPct val="100000"/>
              </a:lnSpc>
              <a:spcBef>
                <a:spcPts val="360"/>
              </a:spcBef>
            </a:pPr>
            <a:r>
              <a:rPr sz="1800" dirty="0">
                <a:solidFill>
                  <a:srgbClr val="FFFFFF"/>
                </a:solidFill>
                <a:latin typeface="Arial Black" panose="020B0A04020102020204"/>
                <a:cs typeface="Arial Black" panose="020B0A04020102020204"/>
              </a:rPr>
              <a:t>ΣΤΗΝ</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ΠΕΡΙΠΤΩΣΗ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ΑΥΤΗ</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ΥΠΑΡΧΕΙ</a:t>
            </a:r>
            <a:r>
              <a:rPr sz="1800" spc="-25" dirty="0">
                <a:solidFill>
                  <a:srgbClr val="FFFFFF"/>
                </a:solidFill>
                <a:latin typeface="Arial Black" panose="020B0A04020102020204"/>
                <a:cs typeface="Arial Black" panose="020B0A04020102020204"/>
              </a:rPr>
              <a:t> </a:t>
            </a:r>
            <a:r>
              <a:rPr sz="1800">
                <a:solidFill>
                  <a:srgbClr val="FFFFFF"/>
                </a:solidFill>
                <a:latin typeface="Arial Black" panose="020B0A04020102020204"/>
                <a:cs typeface="Arial Black" panose="020B0A04020102020204"/>
              </a:rPr>
              <a:t>ΚΙΝΔΥΝΟΣ</a:t>
            </a:r>
            <a:r>
              <a:rPr sz="1800" spc="-25">
                <a:solidFill>
                  <a:srgbClr val="FFFFFF"/>
                </a:solidFill>
                <a:latin typeface="Arial Black" panose="020B0A04020102020204"/>
                <a:cs typeface="Arial Black" panose="020B0A04020102020204"/>
              </a:rPr>
              <a:t> </a:t>
            </a:r>
            <a:r>
              <a:rPr sz="1800" spc="-10" smtClean="0">
                <a:solidFill>
                  <a:srgbClr val="FFFFFF"/>
                </a:solidFill>
                <a:latin typeface="Arial Black" panose="020B0A04020102020204"/>
                <a:cs typeface="Arial Black" panose="020B0A04020102020204"/>
              </a:rPr>
              <a:t>ΕΠΙΤΕΥΞ</a:t>
            </a:r>
            <a:r>
              <a:rPr lang="el-GR" sz="1800" spc="-10" dirty="0" smtClean="0">
                <a:solidFill>
                  <a:srgbClr val="FFFFFF"/>
                </a:solidFill>
                <a:latin typeface="Arial Black" panose="020B0A04020102020204"/>
                <a:cs typeface="Arial Black" panose="020B0A04020102020204"/>
              </a:rPr>
              <a:t>Η</a:t>
            </a:r>
            <a:r>
              <a:rPr sz="1800" spc="-10" smtClean="0">
                <a:solidFill>
                  <a:srgbClr val="FFFFFF"/>
                </a:solidFill>
                <a:latin typeface="Arial Black" panose="020B0A04020102020204"/>
                <a:cs typeface="Arial Black" panose="020B0A04020102020204"/>
              </a:rPr>
              <a:t>Σ </a:t>
            </a:r>
            <a:r>
              <a:rPr sz="1800" smtClean="0">
                <a:solidFill>
                  <a:srgbClr val="FFFFFF"/>
                </a:solidFill>
                <a:latin typeface="Arial Black" panose="020B0A04020102020204"/>
                <a:cs typeface="Arial Black" panose="020B0A04020102020204"/>
              </a:rPr>
              <a:t>ΣΗΜΕΙΟ</a:t>
            </a:r>
            <a:r>
              <a:rPr lang="el-GR" sz="1800" dirty="0" smtClean="0">
                <a:solidFill>
                  <a:srgbClr val="FFFFFF"/>
                </a:solidFill>
                <a:latin typeface="Arial Black" panose="020B0A04020102020204"/>
                <a:cs typeface="Arial Black" panose="020B0A04020102020204"/>
              </a:rPr>
              <a:t>Υ</a:t>
            </a:r>
            <a:r>
              <a:rPr sz="1800" spc="-35" smtClean="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ΔΡΟΣΟΥ</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ΣΤΗΝ</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ΕΠΙΦΑΝΕΙΑ</a:t>
            </a:r>
            <a:r>
              <a:rPr sz="1800" spc="-25" dirty="0">
                <a:solidFill>
                  <a:srgbClr val="FFFFFF"/>
                </a:solidFill>
                <a:latin typeface="Arial Black" panose="020B0A04020102020204"/>
                <a:cs typeface="Arial Black" panose="020B0A04020102020204"/>
              </a:rPr>
              <a:t> </a:t>
            </a:r>
            <a:r>
              <a:rPr sz="1800" dirty="0">
                <a:solidFill>
                  <a:srgbClr val="FFFFFF"/>
                </a:solidFill>
                <a:latin typeface="Arial Black" panose="020B0A04020102020204"/>
                <a:cs typeface="Arial Black" panose="020B0A04020102020204"/>
              </a:rPr>
              <a:t>ΤΟΥ</a:t>
            </a:r>
            <a:r>
              <a:rPr sz="1800" spc="-20" dirty="0">
                <a:solidFill>
                  <a:srgbClr val="FFFFFF"/>
                </a:solidFill>
                <a:latin typeface="Arial Black" panose="020B0A04020102020204"/>
                <a:cs typeface="Arial Black" panose="020B0A04020102020204"/>
              </a:rPr>
              <a:t> </a:t>
            </a:r>
            <a:r>
              <a:rPr sz="1800" spc="-10" dirty="0">
                <a:solidFill>
                  <a:srgbClr val="FFFFFF"/>
                </a:solidFill>
                <a:latin typeface="Arial Black" panose="020B0A04020102020204"/>
                <a:cs typeface="Arial Black" panose="020B0A04020102020204"/>
              </a:rPr>
              <a:t>ΣΥΓΚΡΟΤΗΜΑΤΟΣ </a:t>
            </a:r>
            <a:r>
              <a:rPr sz="1800">
                <a:solidFill>
                  <a:srgbClr val="FFFFFF"/>
                </a:solidFill>
                <a:latin typeface="Arial Black" panose="020B0A04020102020204"/>
                <a:cs typeface="Arial Black" panose="020B0A04020102020204"/>
              </a:rPr>
              <a:t>ΤΟΥ</a:t>
            </a:r>
            <a:r>
              <a:rPr sz="1800" spc="-15">
                <a:solidFill>
                  <a:srgbClr val="FFFFFF"/>
                </a:solidFill>
                <a:latin typeface="Arial Black" panose="020B0A04020102020204"/>
                <a:cs typeface="Arial Black" panose="020B0A04020102020204"/>
              </a:rPr>
              <a:t> </a:t>
            </a:r>
            <a:r>
              <a:rPr sz="1800" spc="-10" smtClean="0">
                <a:solidFill>
                  <a:srgbClr val="FFFFFF"/>
                </a:solidFill>
                <a:latin typeface="Arial Black" panose="020B0A04020102020204"/>
                <a:cs typeface="Arial Black" panose="020B0A04020102020204"/>
              </a:rPr>
              <a:t>ΑΚΡΟΦΥΣΙ</a:t>
            </a:r>
            <a:r>
              <a:rPr lang="el-GR" sz="1800" spc="-10" dirty="0" smtClean="0">
                <a:solidFill>
                  <a:srgbClr val="FFFFFF"/>
                </a:solidFill>
                <a:latin typeface="Arial Black" panose="020B0A04020102020204"/>
                <a:cs typeface="Arial Black" panose="020B0A04020102020204"/>
              </a:rPr>
              <a:t>ΟΥ</a:t>
            </a:r>
            <a:r>
              <a:rPr sz="1800" spc="-10" smtClean="0">
                <a:solidFill>
                  <a:srgbClr val="FFFFFF"/>
                </a:solidFill>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8" name="object 8"/>
          <p:cNvSpPr/>
          <p:nvPr/>
        </p:nvSpPr>
        <p:spPr>
          <a:xfrm>
            <a:off x="285720" y="214628"/>
            <a:ext cx="8572530" cy="999793"/>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9" name="object 9"/>
          <p:cNvSpPr txBox="1">
            <a:spLocks noGrp="1"/>
          </p:cNvSpPr>
          <p:nvPr>
            <p:ph type="title"/>
          </p:nvPr>
        </p:nvSpPr>
        <p:spPr>
          <a:xfrm>
            <a:off x="429259" y="81279"/>
            <a:ext cx="8285480"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uFill>
                  <a:solidFill>
                    <a:srgbClr val="FFFFFF"/>
                  </a:solidFill>
                </a:uFill>
              </a:rPr>
              <a:t>           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285860"/>
            <a:ext cx="8501092" cy="528639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74706"/>
          </a:solidFill>
        </p:spPr>
        <p:txBody>
          <a:bodyPr wrap="square" lIns="0" tIns="0" rIns="0" bIns="0" rtlCol="0"/>
          <a:lstStyle/>
          <a:p/>
        </p:txBody>
      </p:sp>
      <p:sp>
        <p:nvSpPr>
          <p:cNvPr id="3" name="object 3"/>
          <p:cNvSpPr txBox="1"/>
          <p:nvPr/>
        </p:nvSpPr>
        <p:spPr>
          <a:xfrm>
            <a:off x="364490" y="1437639"/>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4" name="object 4"/>
          <p:cNvSpPr txBox="1"/>
          <p:nvPr/>
        </p:nvSpPr>
        <p:spPr>
          <a:xfrm>
            <a:off x="364490" y="2682239"/>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5" name="object 5"/>
          <p:cNvSpPr txBox="1"/>
          <p:nvPr/>
        </p:nvSpPr>
        <p:spPr>
          <a:xfrm>
            <a:off x="364490" y="3628390"/>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6" name="object 6"/>
          <p:cNvSpPr txBox="1"/>
          <p:nvPr/>
        </p:nvSpPr>
        <p:spPr>
          <a:xfrm>
            <a:off x="364490" y="4276090"/>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7" name="object 7"/>
          <p:cNvSpPr txBox="1"/>
          <p:nvPr/>
        </p:nvSpPr>
        <p:spPr>
          <a:xfrm>
            <a:off x="364490" y="5520690"/>
            <a:ext cx="247650" cy="324485"/>
          </a:xfrm>
          <a:prstGeom prst="rect">
            <a:avLst/>
          </a:prstGeom>
        </p:spPr>
        <p:txBody>
          <a:bodyPr vert="horz" wrap="square" lIns="0" tIns="13970" rIns="0" bIns="0" rtlCol="0">
            <a:spAutoFit/>
          </a:bodyPr>
          <a:lstStyle/>
          <a:p>
            <a:pPr marL="12700">
              <a:lnSpc>
                <a:spcPct val="100000"/>
              </a:lnSpc>
              <a:spcBef>
                <a:spcPts val="110"/>
              </a:spcBef>
            </a:pPr>
            <a:r>
              <a:rPr sz="1950" spc="5" dirty="0">
                <a:latin typeface="Wingdings" panose="05000000000000000000"/>
                <a:cs typeface="Wingdings" panose="05000000000000000000"/>
              </a:rPr>
              <a:t></a:t>
            </a:r>
            <a:endParaRPr sz="1950">
              <a:latin typeface="Wingdings" panose="05000000000000000000"/>
              <a:cs typeface="Wingdings" panose="05000000000000000000"/>
            </a:endParaRPr>
          </a:p>
        </p:txBody>
      </p:sp>
      <p:sp>
        <p:nvSpPr>
          <p:cNvPr id="8" name="object 8"/>
          <p:cNvSpPr txBox="1"/>
          <p:nvPr/>
        </p:nvSpPr>
        <p:spPr>
          <a:xfrm>
            <a:off x="812800" y="1452880"/>
            <a:ext cx="7904480" cy="5005705"/>
          </a:xfrm>
          <a:prstGeom prst="rect">
            <a:avLst/>
          </a:prstGeom>
        </p:spPr>
        <p:txBody>
          <a:bodyPr vert="horz" wrap="square" lIns="0" tIns="12065" rIns="0" bIns="0" rtlCol="0">
            <a:spAutoFit/>
          </a:bodyPr>
          <a:lstStyle/>
          <a:p>
            <a:pPr marL="12700" marR="13970">
              <a:lnSpc>
                <a:spcPct val="101000"/>
              </a:lnSpc>
              <a:spcBef>
                <a:spcPts val="95"/>
              </a:spcBef>
            </a:pPr>
            <a:r>
              <a:rPr sz="1950" dirty="0">
                <a:solidFill>
                  <a:srgbClr val="FFFFFF"/>
                </a:solidFill>
                <a:latin typeface="Arial Black" panose="020B0A04020102020204"/>
                <a:cs typeface="Arial Black" panose="020B0A04020102020204"/>
              </a:rPr>
              <a:t>ΤΟΤΕ</a:t>
            </a:r>
            <a:r>
              <a:rPr sz="1950" spc="-4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ΥΓΡΟΠΟΙΕΙΤΑΙ</a:t>
            </a:r>
            <a:r>
              <a:rPr sz="1950" spc="-4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Ο</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ΥΔΡΑΤΜΟΣ</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ΠΟΥ</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ΠΕΡΙΕΧΕΤΑΙ</a:t>
            </a:r>
            <a:r>
              <a:rPr sz="1950" spc="-30" dirty="0">
                <a:solidFill>
                  <a:srgbClr val="FFFFFF"/>
                </a:solidFill>
                <a:latin typeface="Arial Black" panose="020B0A04020102020204"/>
                <a:cs typeface="Arial Black" panose="020B0A04020102020204"/>
              </a:rPr>
              <a:t> </a:t>
            </a:r>
            <a:r>
              <a:rPr sz="1950" spc="-25" dirty="0">
                <a:solidFill>
                  <a:srgbClr val="FFFFFF"/>
                </a:solidFill>
                <a:latin typeface="Arial Black" panose="020B0A04020102020204"/>
                <a:cs typeface="Arial Black" panose="020B0A04020102020204"/>
              </a:rPr>
              <a:t>ΣΤΟ </a:t>
            </a:r>
            <a:r>
              <a:rPr sz="1950">
                <a:solidFill>
                  <a:srgbClr val="FFFFFF"/>
                </a:solidFill>
                <a:latin typeface="Arial Black" panose="020B0A04020102020204"/>
                <a:cs typeface="Arial Black" panose="020B0A04020102020204"/>
              </a:rPr>
              <a:t>ΘΑΛΑΜΟ</a:t>
            </a:r>
            <a:r>
              <a:rPr sz="1950" spc="-40">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ΚΑΥΣ</a:t>
            </a:r>
            <a:r>
              <a:rPr lang="el-GR" sz="1950" dirty="0" smtClean="0">
                <a:solidFill>
                  <a:srgbClr val="FFFFFF"/>
                </a:solidFill>
                <a:latin typeface="Arial Black" panose="020B0A04020102020204"/>
                <a:cs typeface="Arial Black" panose="020B0A04020102020204"/>
              </a:rPr>
              <a:t>Η</a:t>
            </a:r>
            <a:r>
              <a:rPr sz="1950" smtClean="0">
                <a:solidFill>
                  <a:srgbClr val="FFFFFF"/>
                </a:solidFill>
                <a:latin typeface="Arial Black" panose="020B0A04020102020204"/>
                <a:cs typeface="Arial Black" panose="020B0A04020102020204"/>
              </a:rPr>
              <a:t>Σ</a:t>
            </a:r>
            <a:r>
              <a:rPr sz="1950" dirty="0">
                <a:solidFill>
                  <a:srgbClr val="FFFFFF"/>
                </a:solidFill>
                <a:latin typeface="Arial Black" panose="020B0A04020102020204"/>
                <a:cs typeface="Arial Black" panose="020B0A04020102020204"/>
              </a:rPr>
              <a:t>,</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ΑΝΤΙΔΡΑ</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ΜΕ</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ΤΑ</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ΟΞΕΙΔΙΑ</a:t>
            </a:r>
            <a:r>
              <a:rPr sz="1950" spc="-20" dirty="0">
                <a:solidFill>
                  <a:srgbClr val="FFFFFF"/>
                </a:solidFill>
                <a:latin typeface="Arial Black" panose="020B0A04020102020204"/>
                <a:cs typeface="Arial Black" panose="020B0A04020102020204"/>
              </a:rPr>
              <a:t> </a:t>
            </a:r>
            <a:r>
              <a:rPr sz="1950" spc="-25" dirty="0">
                <a:solidFill>
                  <a:srgbClr val="FFFFFF"/>
                </a:solidFill>
                <a:latin typeface="Arial Black" panose="020B0A04020102020204"/>
                <a:cs typeface="Arial Black" panose="020B0A04020102020204"/>
              </a:rPr>
              <a:t>ΤΟΥ</a:t>
            </a:r>
            <a:r>
              <a:rPr sz="1950" spc="50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ΘΕΙΟΥ,</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ΟΠΟΙΟ</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ΥΠΑΡΧΕΙ</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ΣΤΟ</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ΚΑΥΣΙΜΟ,</a:t>
            </a:r>
            <a:r>
              <a:rPr sz="1950" spc="-25" dirty="0">
                <a:solidFill>
                  <a:srgbClr val="FFFFFF"/>
                </a:solidFill>
                <a:latin typeface="Arial Black" panose="020B0A04020102020204"/>
                <a:cs typeface="Arial Black" panose="020B0A04020102020204"/>
              </a:rPr>
              <a:t> ΚΑΙ </a:t>
            </a:r>
            <a:r>
              <a:rPr sz="1950">
                <a:solidFill>
                  <a:srgbClr val="FFFFFF"/>
                </a:solidFill>
                <a:latin typeface="Arial Black" panose="020B0A04020102020204"/>
                <a:cs typeface="Arial Black" panose="020B0A04020102020204"/>
              </a:rPr>
              <a:t>ΔΗΜΙΟΥΡΓΕΙ</a:t>
            </a:r>
            <a:r>
              <a:rPr sz="1950" spc="-40">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ΘΕI</a:t>
            </a:r>
            <a:r>
              <a:rPr lang="el-GR" sz="1950" dirty="0" smtClean="0">
                <a:solidFill>
                  <a:srgbClr val="FFFFFF"/>
                </a:solidFill>
                <a:latin typeface="Arial Black" panose="020B0A04020102020204"/>
                <a:cs typeface="Arial Black" panose="020B0A04020102020204"/>
              </a:rPr>
              <a:t>Ϊ</a:t>
            </a:r>
            <a:r>
              <a:rPr sz="1950" smtClean="0">
                <a:solidFill>
                  <a:srgbClr val="FFFFFF"/>
                </a:solidFill>
                <a:latin typeface="Arial Black" panose="020B0A04020102020204"/>
                <a:cs typeface="Arial Black" panose="020B0A04020102020204"/>
              </a:rPr>
              <a:t>ΚΟ</a:t>
            </a:r>
            <a:r>
              <a:rPr sz="1950" spc="-40" smtClean="0">
                <a:solidFill>
                  <a:srgbClr val="FFFFFF"/>
                </a:solidFill>
                <a:latin typeface="Arial Black" panose="020B0A04020102020204"/>
                <a:cs typeface="Arial Black" panose="020B0A04020102020204"/>
              </a:rPr>
              <a:t> </a:t>
            </a:r>
            <a:r>
              <a:rPr sz="1950" spc="-20" dirty="0">
                <a:solidFill>
                  <a:srgbClr val="FFFFFF"/>
                </a:solidFill>
                <a:latin typeface="Arial Black" panose="020B0A04020102020204"/>
                <a:cs typeface="Arial Black" panose="020B0A04020102020204"/>
              </a:rPr>
              <a:t>ΟΞΥ.</a:t>
            </a:r>
            <a:endParaRPr sz="1950">
              <a:latin typeface="Arial Black" panose="020B0A04020102020204"/>
              <a:cs typeface="Arial Black" panose="020B0A04020102020204"/>
            </a:endParaRPr>
          </a:p>
          <a:p>
            <a:pPr marL="12700" marR="297815">
              <a:lnSpc>
                <a:spcPct val="100000"/>
              </a:lnSpc>
              <a:spcBef>
                <a:spcPts val="400"/>
              </a:spcBef>
            </a:pPr>
            <a:r>
              <a:rPr sz="1950">
                <a:solidFill>
                  <a:srgbClr val="FFFFFF"/>
                </a:solidFill>
                <a:latin typeface="Arial Black" panose="020B0A04020102020204"/>
                <a:cs typeface="Arial Black" panose="020B0A04020102020204"/>
              </a:rPr>
              <a:t>ΤΟ</a:t>
            </a:r>
            <a:r>
              <a:rPr sz="1950" spc="-35">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ΘΕI</a:t>
            </a:r>
            <a:r>
              <a:rPr lang="el-GR" sz="1950" dirty="0" smtClean="0">
                <a:solidFill>
                  <a:srgbClr val="FFFFFF"/>
                </a:solidFill>
                <a:latin typeface="Arial Black" panose="020B0A04020102020204"/>
                <a:cs typeface="Arial Black" panose="020B0A04020102020204"/>
              </a:rPr>
              <a:t>Ϊ</a:t>
            </a:r>
            <a:r>
              <a:rPr sz="1950" smtClean="0">
                <a:solidFill>
                  <a:srgbClr val="FFFFFF"/>
                </a:solidFill>
                <a:latin typeface="Arial Black" panose="020B0A04020102020204"/>
                <a:cs typeface="Arial Black" panose="020B0A04020102020204"/>
              </a:rPr>
              <a:t>ΚΟ</a:t>
            </a:r>
            <a:r>
              <a:rPr sz="1950" spc="-20"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ΟΞΥ</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ΠΡΟΣΒΑΛΛΕΙ</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ΤΗΝ</a:t>
            </a:r>
            <a:r>
              <a:rPr sz="1950" spc="-1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ΕΞΩΤΕΡΙΚΗ </a:t>
            </a:r>
            <a:r>
              <a:rPr sz="1950" dirty="0">
                <a:solidFill>
                  <a:srgbClr val="FFFFFF"/>
                </a:solidFill>
                <a:latin typeface="Arial Black" panose="020B0A04020102020204"/>
                <a:cs typeface="Arial Black" panose="020B0A04020102020204"/>
              </a:rPr>
              <a:t>ΕΠΙΦΑΝΕΙΑ</a:t>
            </a:r>
            <a:r>
              <a:rPr sz="1950" spc="-4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ΣΥΓΚΡΟΤΗΜΑΤΟΣ</a:t>
            </a:r>
            <a:r>
              <a:rPr sz="1950" spc="-3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ΤΩΝ</a:t>
            </a:r>
            <a:r>
              <a:rPr sz="1950" spc="-2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ΑΚΡΟΦΥΣΙΩΝ, </a:t>
            </a:r>
            <a:r>
              <a:rPr sz="1950" dirty="0">
                <a:solidFill>
                  <a:srgbClr val="FFFFFF"/>
                </a:solidFill>
                <a:latin typeface="Arial Black" panose="020B0A04020102020204"/>
                <a:cs typeface="Arial Black" panose="020B0A04020102020204"/>
              </a:rPr>
              <a:t>ΑΥΞΑΝΟΝΤΑΣ</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ΤΗ</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ΔΙΑΜΕΤΡΟ</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ΤΩΝ</a:t>
            </a:r>
            <a:r>
              <a:rPr sz="1950" spc="-2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ΟΠΩΝ.</a:t>
            </a:r>
            <a:endParaRPr sz="1950">
              <a:latin typeface="Arial Black" panose="020B0A04020102020204"/>
              <a:cs typeface="Arial Black" panose="020B0A04020102020204"/>
            </a:endParaRPr>
          </a:p>
          <a:p>
            <a:pPr marL="12700" marR="342900">
              <a:lnSpc>
                <a:spcPct val="100000"/>
              </a:lnSpc>
              <a:spcBef>
                <a:spcPts val="410"/>
              </a:spcBef>
            </a:pPr>
            <a:r>
              <a:rPr sz="1950" dirty="0">
                <a:solidFill>
                  <a:srgbClr val="FFFFFF"/>
                </a:solidFill>
                <a:latin typeface="Arial Black" panose="020B0A04020102020204"/>
                <a:cs typeface="Arial Black" panose="020B0A04020102020204"/>
              </a:rPr>
              <a:t>Η</a:t>
            </a:r>
            <a:r>
              <a:rPr sz="1950" spc="-3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ΠΕΡΙΕΚΤΗΚΟΤΗΤΑ</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ΝΕΡΟΥ</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ΣΤΟ</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ΚΑΥΣΙΜΟ</a:t>
            </a:r>
            <a:r>
              <a:rPr sz="1950" spc="-2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ΠΡΟΚΑΛΕΙ </a:t>
            </a:r>
            <a:r>
              <a:rPr sz="1950" dirty="0">
                <a:solidFill>
                  <a:srgbClr val="FFFFFF"/>
                </a:solidFill>
                <a:latin typeface="Arial Black" panose="020B0A04020102020204"/>
                <a:cs typeface="Arial Black" panose="020B0A04020102020204"/>
              </a:rPr>
              <a:t>ΔΙΑΒΡΩΣΕΙΣ</a:t>
            </a:r>
            <a:r>
              <a:rPr sz="1950" spc="-4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ΣΤΟΝ</a:t>
            </a:r>
            <a:r>
              <a:rPr sz="1950" spc="-3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ΕΓΧΥΤΗΡΑ.</a:t>
            </a:r>
            <a:endParaRPr sz="1950">
              <a:latin typeface="Arial Black" panose="020B0A04020102020204"/>
              <a:cs typeface="Arial Black" panose="020B0A04020102020204"/>
            </a:endParaRPr>
          </a:p>
          <a:p>
            <a:pPr marL="12700" marR="5080">
              <a:lnSpc>
                <a:spcPct val="101000"/>
              </a:lnSpc>
              <a:spcBef>
                <a:spcPts val="395"/>
              </a:spcBef>
            </a:pPr>
            <a:r>
              <a:rPr sz="1950" dirty="0">
                <a:solidFill>
                  <a:srgbClr val="FFFFFF"/>
                </a:solidFill>
                <a:latin typeface="Arial Black" panose="020B0A04020102020204"/>
                <a:cs typeface="Arial Black" panose="020B0A04020102020204"/>
              </a:rPr>
              <a:t>ΤΟ</a:t>
            </a:r>
            <a:r>
              <a:rPr sz="1950" spc="-3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ΕΛΑΤΗΡΙΟ</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ΕΓΧΥΤΗΡΑ</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ΦΟΡΤΙΖΕΤΑΙ</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ΣΕ</a:t>
            </a:r>
            <a:r>
              <a:rPr sz="1950" spc="-2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ΙΔΙΑΙΤΕΡΑ </a:t>
            </a:r>
            <a:r>
              <a:rPr sz="1950" dirty="0">
                <a:solidFill>
                  <a:srgbClr val="FFFFFF"/>
                </a:solidFill>
                <a:latin typeface="Arial Black" panose="020B0A04020102020204"/>
                <a:cs typeface="Arial Black" panose="020B0A04020102020204"/>
              </a:rPr>
              <a:t>ΥΨΗΛΕΣ</a:t>
            </a:r>
            <a:r>
              <a:rPr sz="1950" spc="-3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ΤΑΣΕΙΣ.ΑΝ</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ΣΕ</a:t>
            </a:r>
            <a:r>
              <a:rPr sz="1950" spc="-3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ΠΕΡΙΠΤΩΣΗ</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ΠΟΥ</a:t>
            </a:r>
            <a:r>
              <a:rPr sz="1950" spc="-30"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ΜΕΤΑΒΛΗΘΕΙ </a:t>
            </a:r>
            <a:r>
              <a:rPr sz="1950" dirty="0">
                <a:solidFill>
                  <a:srgbClr val="FFFFFF"/>
                </a:solidFill>
                <a:latin typeface="Arial Black" panose="020B0A04020102020204"/>
                <a:cs typeface="Arial Black" panose="020B0A04020102020204"/>
              </a:rPr>
              <a:t>ΣΗΜΑΝΤΙΚΑ</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Η</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ΠΙΕΣΗ</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ΠΟΥ</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ΔΙΝΕΙ</a:t>
            </a:r>
            <a:r>
              <a:rPr sz="1950" spc="-3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Η</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ΑΝΤΛΙΑ</a:t>
            </a:r>
            <a:r>
              <a:rPr sz="1950" spc="-1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ΚΑΥΣΙΜΟΥ, </a:t>
            </a:r>
            <a:r>
              <a:rPr sz="1950" dirty="0">
                <a:solidFill>
                  <a:srgbClr val="FFFFFF"/>
                </a:solidFill>
                <a:latin typeface="Arial Black" panose="020B0A04020102020204"/>
                <a:cs typeface="Arial Black" panose="020B0A04020102020204"/>
              </a:rPr>
              <a:t>ΥΠΑΡΧΕΙ</a:t>
            </a:r>
            <a:r>
              <a:rPr sz="1950" spc="-45" dirty="0">
                <a:solidFill>
                  <a:srgbClr val="FFFFFF"/>
                </a:solidFill>
                <a:latin typeface="Arial Black" panose="020B0A04020102020204"/>
                <a:cs typeface="Arial Black" panose="020B0A04020102020204"/>
              </a:rPr>
              <a:t> </a:t>
            </a:r>
            <a:r>
              <a:rPr sz="1950">
                <a:solidFill>
                  <a:srgbClr val="FFFFFF"/>
                </a:solidFill>
                <a:latin typeface="Arial Black" panose="020B0A04020102020204"/>
                <a:cs typeface="Arial Black" panose="020B0A04020102020204"/>
              </a:rPr>
              <a:t>ΠΙΘΑΝΟΤΗΤΑ</a:t>
            </a:r>
            <a:r>
              <a:rPr sz="1950" spc="-30">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ΘΡΑΥΣ</a:t>
            </a:r>
            <a:r>
              <a:rPr lang="el-GR" sz="1950" dirty="0" smtClean="0">
                <a:solidFill>
                  <a:srgbClr val="FFFFFF"/>
                </a:solidFill>
                <a:latin typeface="Arial Black" panose="020B0A04020102020204"/>
                <a:cs typeface="Arial Black" panose="020B0A04020102020204"/>
              </a:rPr>
              <a:t>Η</a:t>
            </a:r>
            <a:r>
              <a:rPr sz="1950" smtClean="0">
                <a:solidFill>
                  <a:srgbClr val="FFFFFF"/>
                </a:solidFill>
                <a:latin typeface="Arial Black" panose="020B0A04020102020204"/>
                <a:cs typeface="Arial Black" panose="020B0A04020102020204"/>
              </a:rPr>
              <a:t>Σ</a:t>
            </a:r>
            <a:r>
              <a:rPr sz="1950" spc="-25"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3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ΕΛΑΤΗΡΙΟΥ.</a:t>
            </a:r>
            <a:endParaRPr sz="1950">
              <a:latin typeface="Arial Black" panose="020B0A04020102020204"/>
              <a:cs typeface="Arial Black" panose="020B0A04020102020204"/>
            </a:endParaRPr>
          </a:p>
          <a:p>
            <a:pPr marL="12700" marR="384175">
              <a:lnSpc>
                <a:spcPct val="101000"/>
              </a:lnSpc>
              <a:spcBef>
                <a:spcPts val="385"/>
              </a:spcBef>
            </a:pPr>
            <a:r>
              <a:rPr sz="1950" dirty="0">
                <a:solidFill>
                  <a:srgbClr val="FFFFFF"/>
                </a:solidFill>
                <a:latin typeface="Arial Black" panose="020B0A04020102020204"/>
                <a:cs typeface="Arial Black" panose="020B0A04020102020204"/>
              </a:rPr>
              <a:t>Η</a:t>
            </a:r>
            <a:r>
              <a:rPr sz="1950" spc="-40" dirty="0">
                <a:solidFill>
                  <a:srgbClr val="FFFFFF"/>
                </a:solidFill>
                <a:latin typeface="Arial Black" panose="020B0A04020102020204"/>
                <a:cs typeface="Arial Black" panose="020B0A04020102020204"/>
              </a:rPr>
              <a:t> </a:t>
            </a:r>
            <a:r>
              <a:rPr sz="1950">
                <a:solidFill>
                  <a:srgbClr val="FFFFFF"/>
                </a:solidFill>
                <a:latin typeface="Arial Black" panose="020B0A04020102020204"/>
                <a:cs typeface="Arial Black" panose="020B0A04020102020204"/>
              </a:rPr>
              <a:t>ΣΥΝΕΧΗΣ</a:t>
            </a:r>
            <a:r>
              <a:rPr sz="1950" spc="-25">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ΛΕΙΤΟΥΡΓΙΑ</a:t>
            </a:r>
            <a:r>
              <a:rPr sz="1950" spc="-30"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ΕΛΑΤΗΡΙΟΥ</a:t>
            </a:r>
            <a:r>
              <a:rPr sz="1950" spc="-25" dirty="0">
                <a:solidFill>
                  <a:srgbClr val="FFFFFF"/>
                </a:solidFill>
                <a:latin typeface="Arial Black" panose="020B0A04020102020204"/>
                <a:cs typeface="Arial Black" panose="020B0A04020102020204"/>
              </a:rPr>
              <a:t> </a:t>
            </a:r>
            <a:r>
              <a:rPr sz="1950" spc="-10" dirty="0">
                <a:solidFill>
                  <a:srgbClr val="FFFFFF"/>
                </a:solidFill>
                <a:latin typeface="Arial Black" panose="020B0A04020102020204"/>
                <a:cs typeface="Arial Black" panose="020B0A04020102020204"/>
              </a:rPr>
              <a:t>ΠΡΟΚΑΛΕΙ </a:t>
            </a:r>
            <a:r>
              <a:rPr sz="1950" dirty="0">
                <a:solidFill>
                  <a:srgbClr val="FFFFFF"/>
                </a:solidFill>
                <a:latin typeface="Arial Black" panose="020B0A04020102020204"/>
                <a:cs typeface="Arial Black" panose="020B0A04020102020204"/>
              </a:rPr>
              <a:t>ΠΤΩΣΗ</a:t>
            </a:r>
            <a:r>
              <a:rPr sz="1950" spc="-30" dirty="0">
                <a:solidFill>
                  <a:srgbClr val="FFFFFF"/>
                </a:solidFill>
                <a:latin typeface="Arial Black" panose="020B0A04020102020204"/>
                <a:cs typeface="Arial Black" panose="020B0A04020102020204"/>
              </a:rPr>
              <a:t> </a:t>
            </a:r>
            <a:r>
              <a:rPr sz="1950">
                <a:solidFill>
                  <a:srgbClr val="FFFFFF"/>
                </a:solidFill>
                <a:latin typeface="Arial Black" panose="020B0A04020102020204"/>
                <a:cs typeface="Arial Black" panose="020B0A04020102020204"/>
              </a:rPr>
              <a:t>ΤΗΣ</a:t>
            </a:r>
            <a:r>
              <a:rPr sz="1950" spc="-25">
                <a:solidFill>
                  <a:srgbClr val="FFFFFF"/>
                </a:solidFill>
                <a:latin typeface="Arial Black" panose="020B0A04020102020204"/>
                <a:cs typeface="Arial Black" panose="020B0A04020102020204"/>
              </a:rPr>
              <a:t> </a:t>
            </a:r>
            <a:r>
              <a:rPr sz="1950" smtClean="0">
                <a:solidFill>
                  <a:srgbClr val="FFFFFF"/>
                </a:solidFill>
                <a:latin typeface="Arial Black" panose="020B0A04020102020204"/>
                <a:cs typeface="Arial Black" panose="020B0A04020102020204"/>
              </a:rPr>
              <a:t>ΤΑΣ</a:t>
            </a:r>
            <a:r>
              <a:rPr lang="el-GR" sz="1950" dirty="0" smtClean="0">
                <a:solidFill>
                  <a:srgbClr val="FFFFFF"/>
                </a:solidFill>
                <a:latin typeface="Arial Black" panose="020B0A04020102020204"/>
                <a:cs typeface="Arial Black" panose="020B0A04020102020204"/>
              </a:rPr>
              <a:t>Η</a:t>
            </a:r>
            <a:r>
              <a:rPr sz="1950" smtClean="0">
                <a:solidFill>
                  <a:srgbClr val="FFFFFF"/>
                </a:solidFill>
                <a:latin typeface="Arial Black" panose="020B0A04020102020204"/>
                <a:cs typeface="Arial Black" panose="020B0A04020102020204"/>
              </a:rPr>
              <a:t>Σ</a:t>
            </a:r>
            <a:r>
              <a:rPr sz="1950" spc="-25" smtClean="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ΤΟΥ,</a:t>
            </a:r>
            <a:r>
              <a:rPr sz="1950" spc="-2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ΜΕ</a:t>
            </a:r>
            <a:r>
              <a:rPr sz="1950" spc="-25"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ΑΠΟΤΕΛΕΣΜΑ</a:t>
            </a:r>
            <a:r>
              <a:rPr sz="1950" spc="-15" dirty="0">
                <a:solidFill>
                  <a:srgbClr val="FFFFFF"/>
                </a:solidFill>
                <a:latin typeface="Arial Black" panose="020B0A04020102020204"/>
                <a:cs typeface="Arial Black" panose="020B0A04020102020204"/>
              </a:rPr>
              <a:t> </a:t>
            </a:r>
            <a:r>
              <a:rPr sz="1950" spc="-25" dirty="0">
                <a:solidFill>
                  <a:srgbClr val="FFFFFF"/>
                </a:solidFill>
                <a:latin typeface="Arial Black" panose="020B0A04020102020204"/>
                <a:cs typeface="Arial Black" panose="020B0A04020102020204"/>
              </a:rPr>
              <a:t>ΝΑ </a:t>
            </a:r>
            <a:r>
              <a:rPr sz="1950" dirty="0">
                <a:solidFill>
                  <a:srgbClr val="FFFFFF"/>
                </a:solidFill>
                <a:latin typeface="Arial Black" panose="020B0A04020102020204"/>
                <a:cs typeface="Arial Black" panose="020B0A04020102020204"/>
              </a:rPr>
              <a:t>ΑΠΑΙΤΕΙΤΑΙ</a:t>
            </a:r>
            <a:r>
              <a:rPr sz="1950" spc="-60" dirty="0">
                <a:solidFill>
                  <a:srgbClr val="FFFFFF"/>
                </a:solidFill>
                <a:latin typeface="Arial Black" panose="020B0A04020102020204"/>
                <a:cs typeface="Arial Black" panose="020B0A04020102020204"/>
              </a:rPr>
              <a:t> </a:t>
            </a:r>
            <a:r>
              <a:rPr sz="1950" dirty="0">
                <a:solidFill>
                  <a:srgbClr val="FFFFFF"/>
                </a:solidFill>
                <a:latin typeface="Arial Black" panose="020B0A04020102020204"/>
                <a:cs typeface="Arial Black" panose="020B0A04020102020204"/>
              </a:rPr>
              <a:t>ΕΠΑΝΑΡΡΥΘΜΙΣΗ</a:t>
            </a:r>
            <a:r>
              <a:rPr sz="1950" spc="-55" dirty="0">
                <a:solidFill>
                  <a:srgbClr val="FFFFFF"/>
                </a:solidFill>
                <a:latin typeface="Arial Black" panose="020B0A04020102020204"/>
                <a:cs typeface="Arial Black" panose="020B0A04020102020204"/>
              </a:rPr>
              <a:t> </a:t>
            </a:r>
            <a:r>
              <a:rPr sz="1950" spc="-20" dirty="0">
                <a:solidFill>
                  <a:srgbClr val="FFFFFF"/>
                </a:solidFill>
                <a:latin typeface="Arial Black" panose="020B0A04020102020204"/>
                <a:cs typeface="Arial Black" panose="020B0A04020102020204"/>
              </a:rPr>
              <a:t>ΤΟΥ.</a:t>
            </a:r>
            <a:endParaRPr sz="1950">
              <a:latin typeface="Arial Black" panose="020B0A04020102020204"/>
              <a:cs typeface="Arial Black" panose="020B0A04020102020204"/>
            </a:endParaRPr>
          </a:p>
        </p:txBody>
      </p:sp>
      <p:sp>
        <p:nvSpPr>
          <p:cNvPr id="9" name="object 9"/>
          <p:cNvSpPr/>
          <p:nvPr/>
        </p:nvSpPr>
        <p:spPr>
          <a:xfrm>
            <a:off x="285720" y="428604"/>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974706"/>
          </a:solidFill>
        </p:spPr>
        <p:txBody>
          <a:bodyPr wrap="square" lIns="0" tIns="0" rIns="0" bIns="0" rtlCol="0"/>
          <a:lstStyle/>
          <a:p/>
        </p:txBody>
      </p:sp>
      <p:sp>
        <p:nvSpPr>
          <p:cNvPr id="10" name="object 10"/>
          <p:cNvSpPr txBox="1">
            <a:spLocks noGrp="1"/>
          </p:cNvSpPr>
          <p:nvPr>
            <p:ph type="title"/>
          </p:nvPr>
        </p:nvSpPr>
        <p:spPr>
          <a:xfrm>
            <a:off x="285720" y="81278"/>
            <a:ext cx="8429019" cy="968214"/>
          </a:xfrm>
          <a:prstGeom prst="rect">
            <a:avLst/>
          </a:prstGeom>
        </p:spPr>
        <p:txBody>
          <a:bodyPr vert="horz" wrap="square" lIns="0" tIns="334010" rIns="0" bIns="0" rtlCol="0">
            <a:spAutoFit/>
          </a:bodyPr>
          <a:lstStyle/>
          <a:p>
            <a:pPr>
              <a:lnSpc>
                <a:spcPct val="100000"/>
              </a:lnSpc>
              <a:spcBef>
                <a:spcPts val="110"/>
              </a:spcBef>
              <a:tabLst>
                <a:tab pos="4982845" algn="l"/>
              </a:tabLst>
            </a:pPr>
            <a:r>
              <a:rPr lang="el-GR" sz="2050" u="none" dirty="0" smtClean="0">
                <a:uFill>
                  <a:solidFill>
                    <a:srgbClr val="FFFFFF"/>
                  </a:solidFill>
                </a:uFill>
              </a:rPr>
              <a:t>            4.17. </a:t>
            </a:r>
            <a:r>
              <a:rPr sz="2050" u="none" smtClean="0">
                <a:uFill>
                  <a:solidFill>
                    <a:srgbClr val="FFFFFF"/>
                  </a:solidFill>
                </a:uFill>
              </a:rPr>
              <a:t>ΑΝΩΜΑΛΙΕΣ</a:t>
            </a:r>
            <a:r>
              <a:rPr sz="2050" u="none" spc="-30" smtClean="0">
                <a:uFill>
                  <a:solidFill>
                    <a:srgbClr val="FFFFFF"/>
                  </a:solidFill>
                </a:uFill>
              </a:rPr>
              <a:t> </a:t>
            </a:r>
            <a:r>
              <a:rPr sz="2050" u="none" dirty="0">
                <a:uFill>
                  <a:solidFill>
                    <a:srgbClr val="FFFFFF"/>
                  </a:solidFill>
                </a:uFill>
              </a:rPr>
              <a:t>–</a:t>
            </a:r>
            <a:r>
              <a:rPr sz="2050" u="none" spc="-10" dirty="0">
                <a:uFill>
                  <a:solidFill>
                    <a:srgbClr val="FFFFFF"/>
                  </a:solidFill>
                </a:uFill>
              </a:rPr>
              <a:t> </a:t>
            </a:r>
            <a:r>
              <a:rPr sz="2050" u="none" dirty="0">
                <a:uFill>
                  <a:solidFill>
                    <a:srgbClr val="FFFFFF"/>
                  </a:solidFill>
                </a:uFill>
              </a:rPr>
              <a:t>ΒΛΑΒΕΣ</a:t>
            </a:r>
            <a:r>
              <a:rPr sz="2050" u="none" spc="-15" dirty="0">
                <a:uFill>
                  <a:solidFill>
                    <a:srgbClr val="FFFFFF"/>
                  </a:solidFill>
                </a:uFill>
              </a:rPr>
              <a:t> </a:t>
            </a:r>
            <a:r>
              <a:rPr sz="2050" u="none" dirty="0">
                <a:uFill>
                  <a:solidFill>
                    <a:srgbClr val="FFFFFF"/>
                  </a:solidFill>
                </a:uFill>
              </a:rPr>
              <a:t>ΣΤΟ</a:t>
            </a:r>
            <a:r>
              <a:rPr sz="2050" u="none" spc="-10" dirty="0">
                <a:uFill>
                  <a:solidFill>
                    <a:srgbClr val="FFFFFF"/>
                  </a:solidFill>
                </a:uFill>
              </a:rPr>
              <a:t> ΣΥΣΤΗΜΑ</a:t>
            </a:r>
            <a:r>
              <a:rPr sz="2050" u="none" dirty="0">
                <a:uFill>
                  <a:solidFill>
                    <a:srgbClr val="FFFFFF"/>
                  </a:solidFill>
                </a:uFill>
              </a:rPr>
              <a:t>	</a:t>
            </a:r>
            <a:r>
              <a:rPr sz="2050" u="none" spc="-20">
                <a:uFill>
                  <a:solidFill>
                    <a:srgbClr val="FFFFFF"/>
                  </a:solidFill>
                </a:uFill>
              </a:rPr>
              <a:t>ΚΑΥΣΙΜΟΥ</a:t>
            </a:r>
            <a:r>
              <a:rPr sz="2050" u="none" spc="-60">
                <a:uFill>
                  <a:solidFill>
                    <a:srgbClr val="FFFFFF"/>
                  </a:solidFill>
                </a:uFill>
              </a:rPr>
              <a:t> </a:t>
            </a:r>
            <a:br>
              <a:rPr lang="el-GR" sz="2050" u="none" spc="-60" dirty="0" smtClean="0">
                <a:uFill>
                  <a:solidFill>
                    <a:srgbClr val="FFFFFF"/>
                  </a:solidFill>
                </a:uFill>
              </a:rPr>
            </a:br>
            <a:r>
              <a:rPr lang="el-GR" sz="2050" u="none" spc="-60" dirty="0" smtClean="0">
                <a:uFill>
                  <a:solidFill>
                    <a:srgbClr val="FFFFFF"/>
                  </a:solidFill>
                </a:uFill>
              </a:rPr>
              <a:t>                                                      </a:t>
            </a:r>
            <a:r>
              <a:rPr sz="2050" u="none" smtClean="0">
                <a:uFill>
                  <a:solidFill>
                    <a:srgbClr val="FFFFFF"/>
                  </a:solidFill>
                </a:uFill>
              </a:rPr>
              <a:t>ΤΗΣ</a:t>
            </a:r>
            <a:r>
              <a:rPr sz="2050" u="none" spc="-50" smtClean="0">
                <a:uFill>
                  <a:solidFill>
                    <a:srgbClr val="FFFFFF"/>
                  </a:solidFill>
                </a:uFill>
              </a:rPr>
              <a:t> </a:t>
            </a:r>
            <a:r>
              <a:rPr sz="2050" u="none" spc="-10" dirty="0">
                <a:uFill>
                  <a:solidFill>
                    <a:srgbClr val="FFFFFF"/>
                  </a:solidFill>
                </a:uFill>
              </a:rPr>
              <a:t>ΜΗΧΑΝΗΣ</a:t>
            </a:r>
            <a:endParaRPr sz="2050" u="none"/>
          </a:p>
        </p:txBody>
      </p:sp>
    </p:spTree>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64609"/>
            <a:ext cx="8357870" cy="5240020"/>
          </a:xfrm>
          <a:prstGeom prst="rect">
            <a:avLst/>
          </a:prstGeom>
        </p:spPr>
        <p:txBody>
          <a:bodyPr vert="horz" wrap="square" lIns="0" tIns="53975" rIns="0" bIns="0" rtlCol="0">
            <a:spAutoFit/>
          </a:bodyPr>
          <a:lstStyle/>
          <a:p>
            <a:pPr marL="2467610">
              <a:lnSpc>
                <a:spcPct val="100000"/>
              </a:lnSpc>
              <a:spcBef>
                <a:spcPts val="425"/>
              </a:spcBef>
            </a:pPr>
            <a:r>
              <a:rPr sz="1950" u="heavy" dirty="0">
                <a:uFill>
                  <a:solidFill>
                    <a:srgbClr val="000000"/>
                  </a:solidFill>
                </a:uFill>
                <a:latin typeface="Arial Black" panose="020B0A04020102020204"/>
                <a:cs typeface="Arial Black" panose="020B0A04020102020204"/>
              </a:rPr>
              <a:t>ΑΝΩΜΑΛΙΕΣ</a:t>
            </a:r>
            <a:r>
              <a:rPr sz="1950" u="heavy" spc="-25"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ΚΑΙ</a:t>
            </a:r>
            <a:r>
              <a:rPr sz="1950" u="heavy" spc="-25" dirty="0">
                <a:uFill>
                  <a:solidFill>
                    <a:srgbClr val="000000"/>
                  </a:solidFill>
                </a:u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ΒΛΑΒΕΣ</a:t>
            </a:r>
            <a:endParaRPr sz="1950">
              <a:latin typeface="Arial Black" panose="020B0A04020102020204"/>
              <a:cs typeface="Arial Black" panose="020B0A04020102020204"/>
            </a:endParaRPr>
          </a:p>
          <a:p>
            <a:pPr marL="12700" marR="221615">
              <a:lnSpc>
                <a:spcPct val="100000"/>
              </a:lnSpc>
              <a:spcBef>
                <a:spcPts val="350"/>
              </a:spcBef>
            </a:pPr>
            <a:r>
              <a:rPr sz="2150" dirty="0">
                <a:latin typeface="Arial Black" panose="020B0A04020102020204"/>
                <a:cs typeface="Arial Black" panose="020B0A04020102020204"/>
              </a:rPr>
              <a:t>ΟΙ</a:t>
            </a:r>
            <a:r>
              <a:rPr sz="2150" spc="-35" dirty="0">
                <a:latin typeface="Arial Black" panose="020B0A04020102020204"/>
                <a:cs typeface="Arial Black" panose="020B0A04020102020204"/>
              </a:rPr>
              <a:t> </a:t>
            </a:r>
            <a:r>
              <a:rPr sz="2150" dirty="0">
                <a:latin typeface="Arial Black" panose="020B0A04020102020204"/>
                <a:cs typeface="Arial Black" panose="020B0A04020102020204"/>
              </a:rPr>
              <a:t>ΑΝΩΜΑΛΙΕΣ</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ΣΤΟ</a:t>
            </a:r>
            <a:r>
              <a:rPr sz="2150" spc="-35" dirty="0">
                <a:latin typeface="Arial Black" panose="020B0A04020102020204"/>
                <a:cs typeface="Arial Black" panose="020B0A04020102020204"/>
              </a:rPr>
              <a:t> </a:t>
            </a:r>
            <a:r>
              <a:rPr sz="2150">
                <a:latin typeface="Arial Black" panose="020B0A04020102020204"/>
                <a:cs typeface="Arial Black" panose="020B0A04020102020204"/>
              </a:rPr>
              <a:t>ΣΥΣΤΗΜΑ</a:t>
            </a:r>
            <a:r>
              <a:rPr sz="2150" spc="-40">
                <a:latin typeface="Arial Black" panose="020B0A04020102020204"/>
                <a:cs typeface="Arial Black" panose="020B0A04020102020204"/>
              </a:rPr>
              <a:t> </a:t>
            </a:r>
            <a:r>
              <a:rPr sz="2150" smtClean="0">
                <a:latin typeface="Arial Black" panose="020B0A04020102020204"/>
                <a:cs typeface="Arial Black" panose="020B0A04020102020204"/>
              </a:rPr>
              <a:t>ΥΠΕΡΠΛΗΡΩΣ</a:t>
            </a:r>
            <a:r>
              <a:rPr lang="el-GR" sz="2150" dirty="0" smtClean="0">
                <a:latin typeface="Arial Black" panose="020B0A04020102020204"/>
                <a:cs typeface="Arial Black" panose="020B0A04020102020204"/>
              </a:rPr>
              <a:t>Η</a:t>
            </a:r>
            <a:r>
              <a:rPr sz="2150" smtClean="0">
                <a:latin typeface="Arial Black" panose="020B0A04020102020204"/>
                <a:cs typeface="Arial Black" panose="020B0A04020102020204"/>
              </a:rPr>
              <a:t>Σ</a:t>
            </a:r>
            <a:r>
              <a:rPr sz="2150" spc="-35" smtClean="0">
                <a:latin typeface="Arial Black" panose="020B0A04020102020204"/>
                <a:cs typeface="Arial Black" panose="020B0A04020102020204"/>
              </a:rPr>
              <a:t> </a:t>
            </a:r>
            <a:r>
              <a:rPr sz="2150" spc="-25" dirty="0">
                <a:latin typeface="Arial Black" panose="020B0A04020102020204"/>
                <a:cs typeface="Arial Black" panose="020B0A04020102020204"/>
              </a:rPr>
              <a:t>ΤΗΣ </a:t>
            </a:r>
            <a:r>
              <a:rPr sz="2150" dirty="0">
                <a:latin typeface="Arial Black" panose="020B0A04020102020204"/>
                <a:cs typeface="Arial Black" panose="020B0A04020102020204"/>
              </a:rPr>
              <a:t>ΜΗΧΑΝΗΣ</a:t>
            </a:r>
            <a:r>
              <a:rPr sz="2150" spc="-50" dirty="0">
                <a:latin typeface="Arial Black" panose="020B0A04020102020204"/>
                <a:cs typeface="Arial Black" panose="020B0A04020102020204"/>
              </a:rPr>
              <a:t> </a:t>
            </a:r>
            <a:r>
              <a:rPr sz="2150">
                <a:latin typeface="Arial Black" panose="020B0A04020102020204"/>
                <a:cs typeface="Arial Black" panose="020B0A04020102020204"/>
              </a:rPr>
              <a:t>ΣΥΝΗΘΩΣ</a:t>
            </a:r>
            <a:r>
              <a:rPr sz="2150" spc="-40">
                <a:latin typeface="Arial Black" panose="020B0A04020102020204"/>
                <a:cs typeface="Arial Black" panose="020B0A04020102020204"/>
              </a:rPr>
              <a:t> </a:t>
            </a:r>
            <a:r>
              <a:rPr sz="2150" smtClean="0">
                <a:latin typeface="Arial Black" panose="020B0A04020102020204"/>
                <a:cs typeface="Arial Black" panose="020B0A04020102020204"/>
              </a:rPr>
              <a:t>ΟΦΕΙΛ</a:t>
            </a:r>
            <a:r>
              <a:rPr lang="el-GR" sz="2150" dirty="0" smtClean="0">
                <a:latin typeface="Arial Black" panose="020B0A04020102020204"/>
                <a:cs typeface="Arial Black" panose="020B0A04020102020204"/>
              </a:rPr>
              <a:t>ΟΝ</a:t>
            </a:r>
            <a:r>
              <a:rPr sz="2150" smtClean="0">
                <a:latin typeface="Arial Black" panose="020B0A04020102020204"/>
                <a:cs typeface="Arial Black" panose="020B0A04020102020204"/>
              </a:rPr>
              <a:t>ΤΑΙ</a:t>
            </a:r>
            <a:r>
              <a:rPr sz="2150" spc="-35" smtClean="0">
                <a:latin typeface="Arial Black" panose="020B0A04020102020204"/>
                <a:cs typeface="Arial Black" panose="020B0A04020102020204"/>
              </a:rPr>
              <a:t> </a:t>
            </a:r>
            <a:r>
              <a:rPr lang="el-GR" sz="2150" spc="-35" dirty="0" smtClean="0">
                <a:latin typeface="Arial Black" panose="020B0A04020102020204"/>
                <a:cs typeface="Arial Black" panose="020B0A04020102020204"/>
              </a:rPr>
              <a:t>ΣΕ </a:t>
            </a:r>
            <a:r>
              <a:rPr sz="2150" spc="-50" smtClean="0">
                <a:latin typeface="Arial Black" panose="020B0A04020102020204"/>
                <a:cs typeface="Arial Black" panose="020B0A04020102020204"/>
              </a:rPr>
              <a:t>:</a:t>
            </a:r>
            <a:endParaRPr sz="2150">
              <a:latin typeface="Arial Black" panose="020B0A04020102020204"/>
              <a:cs typeface="Arial Black" panose="020B0A04020102020204"/>
            </a:endParaRPr>
          </a:p>
          <a:p>
            <a:pPr>
              <a:lnSpc>
                <a:spcPct val="100000"/>
              </a:lnSpc>
              <a:spcBef>
                <a:spcPts val="30"/>
              </a:spcBef>
            </a:pPr>
            <a:endParaRPr sz="1950">
              <a:latin typeface="Arial Black" panose="020B0A04020102020204"/>
              <a:cs typeface="Arial Black" panose="020B0A04020102020204"/>
            </a:endParaRPr>
          </a:p>
          <a:p>
            <a:pPr marL="349250" marR="3674110" indent="-336550">
              <a:lnSpc>
                <a:spcPct val="100000"/>
              </a:lnSpc>
              <a:buClr>
                <a:srgbClr val="FF0000"/>
              </a:buClr>
              <a:buAutoNum type="arabicPeriod"/>
              <a:tabLst>
                <a:tab pos="349250" algn="l"/>
              </a:tabLst>
            </a:pPr>
            <a:r>
              <a:rPr sz="1950" dirty="0">
                <a:latin typeface="Arial Black" panose="020B0A04020102020204"/>
                <a:cs typeface="Arial Black" panose="020B0A04020102020204"/>
              </a:rPr>
              <a:t>ΑΠΟΦΡΑΞΗ</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ΦΙΛΤΡΩΝ</a:t>
            </a:r>
            <a:r>
              <a:rPr sz="1950" spc="-15" dirty="0">
                <a:latin typeface="Arial Black" panose="020B0A04020102020204"/>
                <a:cs typeface="Arial Black" panose="020B0A04020102020204"/>
              </a:rPr>
              <a:t> </a:t>
            </a:r>
            <a:r>
              <a:rPr sz="1950" spc="-25">
                <a:latin typeface="Arial Black" panose="020B0A04020102020204"/>
                <a:cs typeface="Arial Black" panose="020B0A04020102020204"/>
              </a:rPr>
              <a:t>ΤΩΝ </a:t>
            </a:r>
            <a:r>
              <a:rPr sz="1950" spc="-10" smtClean="0">
                <a:latin typeface="Arial Black" panose="020B0A04020102020204"/>
                <a:cs typeface="Arial Black" panose="020B0A04020102020204"/>
              </a:rPr>
              <a:t>ΣΤΡΟΒΙΛΟ</a:t>
            </a:r>
            <a:r>
              <a:rPr lang="el-GR" sz="1950" spc="-10" dirty="0" smtClean="0">
                <a:latin typeface="Arial Black" panose="020B0A04020102020204"/>
                <a:cs typeface="Arial Black" panose="020B0A04020102020204"/>
              </a:rPr>
              <a:t>Ϋ</a:t>
            </a:r>
            <a:r>
              <a:rPr sz="1950" spc="-10" smtClean="0">
                <a:latin typeface="Arial Black" panose="020B0A04020102020204"/>
                <a:cs typeface="Arial Black" panose="020B0A04020102020204"/>
              </a:rPr>
              <a:t>ΠΕΡΠΛΗΡΩΤΩΝ</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a:p>
            <a:pPr marL="349250" marR="280670" indent="-336550">
              <a:lnSpc>
                <a:spcPct val="100000"/>
              </a:lnSpc>
              <a:spcBef>
                <a:spcPts val="330"/>
              </a:spcBef>
              <a:buClr>
                <a:srgbClr val="FF0000"/>
              </a:buClr>
              <a:buAutoNum type="arabicPeriod"/>
              <a:tabLst>
                <a:tab pos="349250" algn="l"/>
              </a:tabLst>
            </a:pPr>
            <a:r>
              <a:rPr sz="1950" dirty="0">
                <a:latin typeface="Arial Black" panose="020B0A04020102020204"/>
                <a:cs typeface="Arial Black" panose="020B0A04020102020204"/>
              </a:rPr>
              <a:t>ΕΠΙΚΑΘΗΣΗ</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ΡΥΠΩΝ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ΣΤΑ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ΠΤΕΡΥΓΙΑ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ΣΤΡΟΒΙΛΟΫΠΕ- ΡΠΛΗΡΩΤΗ.</a:t>
            </a:r>
            <a:endParaRPr sz="1950">
              <a:latin typeface="Arial Black" panose="020B0A04020102020204"/>
              <a:cs typeface="Arial Black" panose="020B0A04020102020204"/>
            </a:endParaRPr>
          </a:p>
          <a:p>
            <a:pPr marL="349250" marR="252095" indent="-336550">
              <a:lnSpc>
                <a:spcPct val="100000"/>
              </a:lnSpc>
              <a:spcBef>
                <a:spcPts val="340"/>
              </a:spcBef>
              <a:buClr>
                <a:srgbClr val="FF0000"/>
              </a:buClr>
              <a:buAutoNum type="arabicPeriod"/>
              <a:tabLst>
                <a:tab pos="349250" algn="l"/>
              </a:tabLst>
            </a:pPr>
            <a:r>
              <a:rPr sz="1950" dirty="0">
                <a:latin typeface="Arial Black" panose="020B0A04020102020204"/>
                <a:cs typeface="Arial Black" panose="020B0A04020102020204"/>
              </a:rPr>
              <a:t>ΒΛΑΒΗ</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ΣΤΟ</a:t>
            </a:r>
            <a:r>
              <a:rPr sz="1950" spc="-20" dirty="0">
                <a:latin typeface="Arial Black" panose="020B0A04020102020204"/>
                <a:cs typeface="Arial Black" panose="020B0A04020102020204"/>
              </a:rPr>
              <a:t> </a:t>
            </a:r>
            <a:r>
              <a:rPr sz="1950">
                <a:latin typeface="Arial Black" panose="020B0A04020102020204"/>
                <a:cs typeface="Arial Black" panose="020B0A04020102020204"/>
              </a:rPr>
              <a:t>ΣΥΣΤΗΜΑ</a:t>
            </a:r>
            <a:r>
              <a:rPr sz="1950" spc="-20">
                <a:latin typeface="Arial Black" panose="020B0A04020102020204"/>
                <a:cs typeface="Arial Black" panose="020B0A04020102020204"/>
              </a:rPr>
              <a:t> </a:t>
            </a:r>
            <a:r>
              <a:rPr sz="1950" smtClean="0">
                <a:latin typeface="Arial Black" panose="020B0A04020102020204"/>
                <a:cs typeface="Arial Black" panose="020B0A04020102020204"/>
              </a:rPr>
              <a:t>ΨΥΞ</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20" smtClean="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15" dirty="0">
                <a:latin typeface="Arial Black" panose="020B0A04020102020204"/>
                <a:cs typeface="Arial Black" panose="020B0A04020102020204"/>
              </a:rPr>
              <a:t> </a:t>
            </a:r>
            <a:r>
              <a:rPr sz="1950">
                <a:latin typeface="Arial Black" panose="020B0A04020102020204"/>
                <a:cs typeface="Arial Black" panose="020B0A04020102020204"/>
              </a:rPr>
              <a:t>ΑΕΡΑ</a:t>
            </a:r>
            <a:r>
              <a:rPr sz="1950" spc="-25">
                <a:latin typeface="Arial Black" panose="020B0A04020102020204"/>
                <a:cs typeface="Arial Black" panose="020B0A04020102020204"/>
              </a:rPr>
              <a:t> </a:t>
            </a:r>
            <a:endParaRPr lang="el-GR" sz="1950" spc="-25" dirty="0" smtClean="0">
              <a:latin typeface="Arial Black" panose="020B0A04020102020204"/>
              <a:cs typeface="Arial Black" panose="020B0A04020102020204"/>
            </a:endParaRPr>
          </a:p>
          <a:p>
            <a:pPr marL="349250" marR="252095" indent="-336550">
              <a:lnSpc>
                <a:spcPct val="100000"/>
              </a:lnSpc>
              <a:spcBef>
                <a:spcPts val="340"/>
              </a:spcBef>
              <a:buClr>
                <a:srgbClr val="FF0000"/>
              </a:buClr>
              <a:tabLst>
                <a:tab pos="349250" algn="l"/>
              </a:tabLst>
            </a:pPr>
            <a:r>
              <a:rPr lang="el-GR" sz="1950" spc="-25" dirty="0">
                <a:latin typeface="Arial Black" panose="020B0A04020102020204"/>
                <a:cs typeface="Arial Black" panose="020B0A04020102020204"/>
              </a:rPr>
              <a:t> </a:t>
            </a:r>
            <a:r>
              <a:rPr lang="el-GR" sz="1950" spc="-25" dirty="0" smtClean="0">
                <a:latin typeface="Arial Black" panose="020B0A04020102020204"/>
                <a:cs typeface="Arial Black" panose="020B0A04020102020204"/>
              </a:rPr>
              <a:t>   </a:t>
            </a:r>
            <a:r>
              <a:rPr sz="1950" spc="-10" smtClean="0">
                <a:latin typeface="Arial Black" panose="020B0A04020102020204"/>
                <a:cs typeface="Arial Black" panose="020B0A04020102020204"/>
              </a:rPr>
              <a:t>ΥΠΕΡΠΛΗΡΩΣ</a:t>
            </a:r>
            <a:r>
              <a:rPr lang="el-GR" sz="1950" spc="-10" dirty="0" smtClean="0">
                <a:latin typeface="Arial Black" panose="020B0A04020102020204"/>
                <a:cs typeface="Arial Black" panose="020B0A04020102020204"/>
              </a:rPr>
              <a:t>Η</a:t>
            </a:r>
            <a:r>
              <a:rPr sz="1950" spc="-10" smtClean="0">
                <a:latin typeface="Arial Black" panose="020B0A04020102020204"/>
                <a:cs typeface="Arial Black" panose="020B0A04020102020204"/>
              </a:rPr>
              <a:t>Σ</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a:p>
            <a:pPr marL="349250" marR="709295" indent="-336550">
              <a:lnSpc>
                <a:spcPct val="101000"/>
              </a:lnSpc>
              <a:spcBef>
                <a:spcPts val="310"/>
              </a:spcBef>
              <a:buClr>
                <a:srgbClr val="FF0000"/>
              </a:buClr>
              <a:buAutoNum type="arabicPeriod"/>
              <a:tabLst>
                <a:tab pos="349250" algn="l"/>
              </a:tabLst>
            </a:pPr>
            <a:r>
              <a:rPr sz="1950" dirty="0">
                <a:latin typeface="Arial Black" panose="020B0A04020102020204"/>
                <a:cs typeface="Arial Black" panose="020B0A04020102020204"/>
              </a:rPr>
              <a:t>ΒΛΑΒΗ</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ΣΤΟ</a:t>
            </a:r>
            <a:r>
              <a:rPr sz="1950" spc="-20" dirty="0">
                <a:latin typeface="Arial Black" panose="020B0A04020102020204"/>
                <a:cs typeface="Arial Black" panose="020B0A04020102020204"/>
              </a:rPr>
              <a:t> </a:t>
            </a:r>
            <a:r>
              <a:rPr sz="1950">
                <a:latin typeface="Arial Black" panose="020B0A04020102020204"/>
                <a:cs typeface="Arial Black" panose="020B0A04020102020204"/>
              </a:rPr>
              <a:t>ΔΙΚΤΥΟ</a:t>
            </a:r>
            <a:r>
              <a:rPr sz="1950" spc="-20">
                <a:latin typeface="Arial Black" panose="020B0A04020102020204"/>
                <a:cs typeface="Arial Black" panose="020B0A04020102020204"/>
              </a:rPr>
              <a:t> </a:t>
            </a:r>
            <a:r>
              <a:rPr sz="1950" smtClean="0">
                <a:latin typeface="Arial Black" panose="020B0A04020102020204"/>
                <a:cs typeface="Arial Black" panose="020B0A04020102020204"/>
              </a:rPr>
              <a:t>ΛΙΠΑΝΣ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25" smtClean="0">
                <a:latin typeface="Arial Black" panose="020B0A04020102020204"/>
                <a:cs typeface="Arial Black" panose="020B0A04020102020204"/>
              </a:rPr>
              <a:t> </a:t>
            </a:r>
            <a:r>
              <a:rPr lang="el-GR" sz="1950" spc="-25" dirty="0">
                <a:latin typeface="Arial Black" panose="020B0A04020102020204"/>
                <a:cs typeface="Arial Black" panose="020B0A04020102020204"/>
              </a:rPr>
              <a:t>ή</a:t>
            </a:r>
            <a:r>
              <a:rPr sz="1950" spc="-15" smtClean="0">
                <a:latin typeface="Arial Black" panose="020B0A04020102020204"/>
                <a:cs typeface="Arial Black" panose="020B0A04020102020204"/>
              </a:rPr>
              <a:t> </a:t>
            </a:r>
            <a:r>
              <a:rPr sz="1950" dirty="0">
                <a:latin typeface="Arial Black" panose="020B0A04020102020204"/>
                <a:cs typeface="Arial Black" panose="020B0A04020102020204"/>
              </a:rPr>
              <a:t>ΣΤΑ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ΕΔΡΑΝΑ</a:t>
            </a:r>
            <a:r>
              <a:rPr sz="1950" spc="-10" dirty="0">
                <a:latin typeface="Arial Black" panose="020B0A04020102020204"/>
                <a:cs typeface="Arial Black" panose="020B0A04020102020204"/>
              </a:rPr>
              <a:t> </a:t>
            </a:r>
            <a:r>
              <a:rPr sz="1950" spc="-25" dirty="0">
                <a:latin typeface="Arial Black" panose="020B0A04020102020204"/>
                <a:cs typeface="Arial Black" panose="020B0A04020102020204"/>
              </a:rPr>
              <a:t>ΤΟΥ </a:t>
            </a:r>
            <a:r>
              <a:rPr sz="1950" spc="-10" dirty="0">
                <a:latin typeface="Arial Black" panose="020B0A04020102020204"/>
                <a:cs typeface="Arial Black" panose="020B0A04020102020204"/>
              </a:rPr>
              <a:t>ΣΤΡΟΒΙΛΟΫΠΕΡΠΛΗΡΩΤΗ.</a:t>
            </a:r>
            <a:endParaRPr sz="1950">
              <a:latin typeface="Arial Black" panose="020B0A04020102020204"/>
              <a:cs typeface="Arial Black" panose="020B0A04020102020204"/>
            </a:endParaRPr>
          </a:p>
          <a:p>
            <a:pPr marL="349250" indent="-336550">
              <a:lnSpc>
                <a:spcPct val="100000"/>
              </a:lnSpc>
              <a:spcBef>
                <a:spcPts val="320"/>
              </a:spcBef>
              <a:buClr>
                <a:srgbClr val="FF0000"/>
              </a:buClr>
              <a:buAutoNum type="arabicPeriod"/>
              <a:tabLst>
                <a:tab pos="349250" algn="l"/>
              </a:tabLst>
            </a:pPr>
            <a:r>
              <a:rPr sz="1950">
                <a:latin typeface="Arial Black" panose="020B0A04020102020204"/>
                <a:cs typeface="Arial Black" panose="020B0A04020102020204"/>
              </a:rPr>
              <a:t>ΕΜΦΑΝΙΣΗ</a:t>
            </a:r>
            <a:r>
              <a:rPr sz="1950" spc="-50">
                <a:latin typeface="Arial Black" panose="020B0A04020102020204"/>
                <a:cs typeface="Arial Black" panose="020B0A04020102020204"/>
              </a:rPr>
              <a:t> </a:t>
            </a:r>
            <a:r>
              <a:rPr sz="1950" smtClean="0">
                <a:latin typeface="Arial Black" panose="020B0A04020102020204"/>
                <a:cs typeface="Arial Black" panose="020B0A04020102020204"/>
              </a:rPr>
              <a:t>ΠΑΛΜΩΣ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35" smtClean="0">
                <a:latin typeface="Arial Black" panose="020B0A04020102020204"/>
                <a:cs typeface="Arial Black" panose="020B0A04020102020204"/>
              </a:rPr>
              <a:t> </a:t>
            </a:r>
            <a:r>
              <a:rPr sz="1950" spc="-10" dirty="0">
                <a:latin typeface="Arial Black" panose="020B0A04020102020204"/>
                <a:cs typeface="Arial Black" panose="020B0A04020102020204"/>
              </a:rPr>
              <a:t>(</a:t>
            </a:r>
            <a:r>
              <a:rPr sz="1950" spc="-10" dirty="0">
                <a:solidFill>
                  <a:srgbClr val="FF0000"/>
                </a:solidFill>
                <a:latin typeface="Arial Black" panose="020B0A04020102020204"/>
                <a:cs typeface="Arial Black" panose="020B0A04020102020204"/>
              </a:rPr>
              <a:t>SURGE</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a:p>
            <a:pPr marL="349250" marR="5080" indent="-336550">
              <a:lnSpc>
                <a:spcPct val="100000"/>
              </a:lnSpc>
              <a:spcBef>
                <a:spcPts val="330"/>
              </a:spcBef>
              <a:buClr>
                <a:srgbClr val="FF0000"/>
              </a:buClr>
              <a:buAutoNum type="arabicPeriod"/>
              <a:tabLst>
                <a:tab pos="349250" algn="l"/>
              </a:tabLst>
            </a:pPr>
            <a:r>
              <a:rPr lang="el-GR" sz="1950" spc="-40" dirty="0" smtClean="0">
                <a:latin typeface="Arial Black" panose="020B0A04020102020204"/>
                <a:cs typeface="Arial Black" panose="020B0A04020102020204"/>
              </a:rPr>
              <a:t>ΑΣΤΟΧΙΑ </a:t>
            </a:r>
            <a:r>
              <a:rPr sz="1950" spc="-40" smtClean="0">
                <a:latin typeface="Arial Black" panose="020B0A04020102020204"/>
                <a:cs typeface="Arial Black" panose="020B0A04020102020204"/>
              </a:rPr>
              <a:t> </a:t>
            </a:r>
            <a:r>
              <a:rPr sz="1950" dirty="0">
                <a:latin typeface="Arial Black" panose="020B0A04020102020204"/>
                <a:cs typeface="Arial Black" panose="020B0A04020102020204"/>
              </a:rPr>
              <a:t>ΠΤΕΡΥΓΙΩΝ</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ΣΤΡΟΒΙΛΟΥ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(ΑΠΩΛΕΙΑ</a:t>
            </a:r>
            <a:r>
              <a:rPr sz="1950" spc="-25" dirty="0">
                <a:latin typeface="Arial Black" panose="020B0A04020102020204"/>
                <a:cs typeface="Arial Black" panose="020B0A04020102020204"/>
              </a:rPr>
              <a:t> </a:t>
            </a:r>
            <a:r>
              <a:rPr sz="1950" spc="-10">
                <a:latin typeface="Arial Black" panose="020B0A04020102020204"/>
                <a:cs typeface="Arial Black" panose="020B0A04020102020204"/>
              </a:rPr>
              <a:t>ΖΥΓΟ- </a:t>
            </a:r>
            <a:r>
              <a:rPr sz="1950" smtClean="0">
                <a:latin typeface="Arial Black" panose="020B0A04020102020204"/>
                <a:cs typeface="Arial Black" panose="020B0A04020102020204"/>
              </a:rPr>
              <a:t>ΣΤΑΘΜΙΣ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40" smtClean="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ΥΠΕΡΒΟΛΙΚΗ</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ΑΥΞΗΣΗ</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ΤΑΛΑΝΤΩΣΕΩΝ).</a:t>
            </a:r>
            <a:endParaRPr sz="1950">
              <a:latin typeface="Arial Black" panose="020B0A04020102020204"/>
              <a:cs typeface="Arial Black" panose="020B0A04020102020204"/>
            </a:endParaRPr>
          </a:p>
          <a:p>
            <a:pPr marL="349250" indent="-336550">
              <a:lnSpc>
                <a:spcPct val="100000"/>
              </a:lnSpc>
              <a:spcBef>
                <a:spcPts val="330"/>
              </a:spcBef>
              <a:buClr>
                <a:srgbClr val="FF0000"/>
              </a:buClr>
              <a:buAutoNum type="arabicPeriod"/>
              <a:tabLst>
                <a:tab pos="349250" algn="l"/>
              </a:tabLst>
            </a:pPr>
            <a:r>
              <a:rPr sz="1950" dirty="0">
                <a:latin typeface="Arial Black" panose="020B0A04020102020204"/>
                <a:cs typeface="Arial Black" panose="020B0A04020102020204"/>
              </a:rPr>
              <a:t>ΠΥΡΚΑΓΙΑ</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ΣΤΟΝ</a:t>
            </a:r>
            <a:r>
              <a:rPr sz="1950" spc="-20" dirty="0">
                <a:latin typeface="Arial Black" panose="020B0A04020102020204"/>
                <a:cs typeface="Arial Black" panose="020B0A04020102020204"/>
              </a:rPr>
              <a:t> </a:t>
            </a:r>
            <a:r>
              <a:rPr sz="1950">
                <a:latin typeface="Arial Black" panose="020B0A04020102020204"/>
                <a:cs typeface="Arial Black" panose="020B0A04020102020204"/>
              </a:rPr>
              <a:t>ΟΧΕΤΟ</a:t>
            </a:r>
            <a:r>
              <a:rPr sz="1950" spc="-20">
                <a:latin typeface="Arial Black" panose="020B0A04020102020204"/>
                <a:cs typeface="Arial Black" panose="020B0A04020102020204"/>
              </a:rPr>
              <a:t> </a:t>
            </a:r>
            <a:r>
              <a:rPr sz="1950" spc="-10" smtClean="0">
                <a:latin typeface="Arial Black" panose="020B0A04020102020204"/>
                <a:cs typeface="Arial Black" panose="020B0A04020102020204"/>
              </a:rPr>
              <a:t>ΣΑΡΩΣ</a:t>
            </a:r>
            <a:r>
              <a:rPr lang="el-GR" sz="1950" spc="-10" dirty="0" smtClean="0">
                <a:latin typeface="Arial Black" panose="020B0A04020102020204"/>
                <a:cs typeface="Arial Black" panose="020B0A04020102020204"/>
              </a:rPr>
              <a:t>Η</a:t>
            </a:r>
            <a:r>
              <a:rPr sz="1950" spc="-10" smtClean="0">
                <a:latin typeface="Arial Black" panose="020B0A04020102020204"/>
                <a:cs typeface="Arial Black" panose="020B0A04020102020204"/>
              </a:rPr>
              <a:t>Σ</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392160" cy="2205732"/>
          </a:xfrm>
          <a:prstGeom prst="rect">
            <a:avLst/>
          </a:prstGeom>
        </p:spPr>
        <p:txBody>
          <a:bodyPr vert="horz" wrap="square" lIns="0" tIns="12700" rIns="0" bIns="0" rtlCol="0">
            <a:spAutoFit/>
          </a:bodyPr>
          <a:lstStyle/>
          <a:p>
            <a:pPr marL="20955" algn="ctr">
              <a:lnSpc>
                <a:spcPct val="100000"/>
              </a:lnSpc>
              <a:spcBef>
                <a:spcPts val="100"/>
              </a:spcBef>
            </a:pPr>
            <a:r>
              <a:rPr sz="2000" u="heavy" dirty="0">
                <a:uFill>
                  <a:solidFill>
                    <a:srgbClr val="000000"/>
                  </a:solidFill>
                </a:uFill>
                <a:latin typeface="Arial Black" panose="020B0A04020102020204"/>
                <a:cs typeface="Arial Black" panose="020B0A04020102020204"/>
              </a:rPr>
              <a:t>ΑΝΩΜΑΛΙΕΣ</a:t>
            </a:r>
            <a:r>
              <a:rPr sz="2000" u="heavy" spc="-1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ΚΑΙ</a:t>
            </a:r>
            <a:r>
              <a:rPr sz="2000" u="heavy" spc="-10" dirty="0">
                <a:uFill>
                  <a:solidFill>
                    <a:srgbClr val="000000"/>
                  </a:solidFill>
                </a:uFill>
                <a:latin typeface="Arial Black" panose="020B0A04020102020204"/>
                <a:cs typeface="Arial Black" panose="020B0A04020102020204"/>
              </a:rPr>
              <a:t> ΒΛΑΒΕΣ</a:t>
            </a:r>
            <a:endParaRPr sz="2000">
              <a:latin typeface="Arial Black" panose="020B0A04020102020204"/>
              <a:cs typeface="Arial Black" panose="020B0A04020102020204"/>
            </a:endParaRPr>
          </a:p>
          <a:p>
            <a:pPr>
              <a:lnSpc>
                <a:spcPct val="100000"/>
              </a:lnSpc>
              <a:spcBef>
                <a:spcPts val="5"/>
              </a:spcBef>
            </a:pPr>
            <a:endParaRPr sz="4000">
              <a:latin typeface="Arial Black" panose="020B0A04020102020204"/>
              <a:cs typeface="Arial Black" panose="020B0A04020102020204"/>
            </a:endParaRPr>
          </a:p>
          <a:p>
            <a:pPr marL="355600" marR="182245" indent="-342900">
              <a:lnSpc>
                <a:spcPct val="100000"/>
              </a:lnSpc>
              <a:spcBef>
                <a:spcPts val="5"/>
              </a:spcBef>
            </a:pPr>
            <a:r>
              <a:rPr sz="2000" dirty="0">
                <a:solidFill>
                  <a:srgbClr val="FF0000"/>
                </a:solidFill>
                <a:latin typeface="Arial Black" panose="020B0A04020102020204"/>
                <a:cs typeface="Arial Black" panose="020B0A04020102020204"/>
              </a:rPr>
              <a:t>1. </a:t>
            </a:r>
            <a:r>
              <a:rPr sz="2000" u="heavy" dirty="0">
                <a:uFill>
                  <a:solidFill>
                    <a:srgbClr val="000000"/>
                  </a:solidFill>
                </a:uFill>
                <a:latin typeface="Arial Black" panose="020B0A04020102020204"/>
                <a:cs typeface="Arial Black" panose="020B0A04020102020204"/>
              </a:rPr>
              <a:t>ΑΠΟΦΡΑΞΗ ΤΩΝ</a:t>
            </a:r>
            <a:r>
              <a:rPr sz="2000" u="heavy" spc="-10"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ΦΙΛΤΡΩΝ</a:t>
            </a:r>
            <a:r>
              <a:rPr sz="2000" u="heavy" spc="-10" dirty="0">
                <a:uFill>
                  <a:solidFill>
                    <a:srgbClr val="000000"/>
                  </a:solidFill>
                </a:uFill>
                <a:latin typeface="Arial Black" panose="020B0A04020102020204"/>
                <a:cs typeface="Arial Black" panose="020B0A04020102020204"/>
              </a:rPr>
              <a:t> </a:t>
            </a:r>
            <a:r>
              <a:rPr sz="2000" u="heavy">
                <a:uFill>
                  <a:solidFill>
                    <a:srgbClr val="000000"/>
                  </a:solidFill>
                </a:uFill>
                <a:latin typeface="Arial Black" panose="020B0A04020102020204"/>
                <a:cs typeface="Arial Black" panose="020B0A04020102020204"/>
              </a:rPr>
              <a:t>ΤΩΝ</a:t>
            </a:r>
            <a:r>
              <a:rPr sz="2000" u="heavy" spc="-10">
                <a:uFill>
                  <a:solidFill>
                    <a:srgbClr val="000000"/>
                  </a:solidFill>
                </a:uFill>
                <a:latin typeface="Arial Black" panose="020B0A04020102020204"/>
                <a:cs typeface="Arial Black" panose="020B0A04020102020204"/>
              </a:rPr>
              <a:t> </a:t>
            </a:r>
            <a:r>
              <a:rPr sz="2000" u="heavy" spc="-10" smtClean="0">
                <a:uFill>
                  <a:solidFill>
                    <a:srgbClr val="000000"/>
                  </a:solidFill>
                </a:uFill>
                <a:latin typeface="Arial Black" panose="020B0A04020102020204"/>
                <a:cs typeface="Arial Black" panose="020B0A04020102020204"/>
              </a:rPr>
              <a:t>ΣΤΡΟΒΙΛΟ</a:t>
            </a:r>
            <a:r>
              <a:rPr lang="el-GR" sz="2000" u="heavy" spc="-10" dirty="0" smtClean="0">
                <a:uFill>
                  <a:solidFill>
                    <a:srgbClr val="000000"/>
                  </a:solidFill>
                </a:uFill>
                <a:latin typeface="Arial Black" panose="020B0A04020102020204"/>
                <a:cs typeface="Arial Black" panose="020B0A04020102020204"/>
              </a:rPr>
              <a:t>Ϋ</a:t>
            </a:r>
            <a:r>
              <a:rPr sz="2000" u="heavy" spc="-10" smtClean="0">
                <a:uFill>
                  <a:solidFill>
                    <a:srgbClr val="000000"/>
                  </a:solidFill>
                </a:uFill>
                <a:latin typeface="Arial Black" panose="020B0A04020102020204"/>
                <a:cs typeface="Arial Black" panose="020B0A04020102020204"/>
              </a:rPr>
              <a:t>ΠΕΡΠΛΗΡΩ-</a:t>
            </a:r>
            <a:r>
              <a:rPr sz="2000" spc="-10" smtClean="0">
                <a:latin typeface="Arial Black" panose="020B0A04020102020204"/>
                <a:cs typeface="Arial Black" panose="020B0A04020102020204"/>
              </a:rPr>
              <a:t> </a:t>
            </a:r>
            <a:r>
              <a:rPr sz="2000" u="heavy" spc="-20" dirty="0">
                <a:uFill>
                  <a:solidFill>
                    <a:srgbClr val="000000"/>
                  </a:solidFill>
                </a:uFill>
                <a:latin typeface="Arial Black" panose="020B0A04020102020204"/>
                <a:cs typeface="Arial Black" panose="020B0A04020102020204"/>
              </a:rPr>
              <a:t>ΤΩΝ.</a:t>
            </a:r>
            <a:endParaRPr sz="2000">
              <a:latin typeface="Arial Black" panose="020B0A04020102020204"/>
              <a:cs typeface="Arial Black" panose="020B0A04020102020204"/>
            </a:endParaRPr>
          </a:p>
          <a:p>
            <a:pPr marL="355600" marR="5080" indent="168910">
              <a:lnSpc>
                <a:spcPct val="100000"/>
              </a:lnSpc>
              <a:spcBef>
                <a:spcPts val="330"/>
              </a:spcBef>
            </a:pPr>
            <a:r>
              <a:rPr sz="2000" dirty="0">
                <a:latin typeface="Arial Black" panose="020B0A04020102020204"/>
                <a:cs typeface="Arial Black" panose="020B0A04020102020204"/>
              </a:rPr>
              <a:t>ΓΙΝΕΤΑΙ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ΑΝΤΙΛΗΠΤΗ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ΑΥΞΗΣΗ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spc="-10">
                <a:latin typeface="Arial Black" panose="020B0A04020102020204"/>
                <a:cs typeface="Arial Black" panose="020B0A04020102020204"/>
              </a:rPr>
              <a:t>ΔΙΑΦΟΡΑΣ </a:t>
            </a:r>
            <a:r>
              <a:rPr sz="2000" smtClean="0">
                <a:latin typeface="Arial Black" panose="020B0A04020102020204"/>
                <a:cs typeface="Arial Black" panose="020B0A04020102020204"/>
              </a:rPr>
              <a:t>ΠΙΕΣ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5" smtClean="0">
                <a:latin typeface="Arial Black" panose="020B0A04020102020204"/>
                <a:cs typeface="Arial Black" panose="020B0A04020102020204"/>
              </a:rPr>
              <a:t> </a:t>
            </a:r>
            <a:r>
              <a:rPr sz="2000" dirty="0">
                <a:latin typeface="Arial Black" panose="020B0A04020102020204"/>
                <a:cs typeface="Arial Black" panose="020B0A04020102020204"/>
              </a:rPr>
              <a:t>ΠΡΙΝ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ΦΙΛΤΡΑ.</a:t>
            </a:r>
            <a:endParaRPr sz="2000">
              <a:latin typeface="Arial Black" panose="020B0A04020102020204"/>
              <a:cs typeface="Arial Black" panose="020B0A04020102020204"/>
            </a:endParaRPr>
          </a:p>
        </p:txBody>
      </p:sp>
      <p:sp>
        <p:nvSpPr>
          <p:cNvPr id="3" name="object 3"/>
          <p:cNvSpPr txBox="1"/>
          <p:nvPr/>
        </p:nvSpPr>
        <p:spPr>
          <a:xfrm>
            <a:off x="707390" y="4281170"/>
            <a:ext cx="7531734" cy="939800"/>
          </a:xfrm>
          <a:prstGeom prst="rect">
            <a:avLst/>
          </a:prstGeom>
        </p:spPr>
        <p:txBody>
          <a:bodyPr vert="horz" wrap="square" lIns="0" tIns="12700" rIns="0" bIns="0" rtlCol="0">
            <a:spAutoFit/>
          </a:bodyPr>
          <a:lstStyle/>
          <a:p>
            <a:pPr marL="12700" marR="5080" indent="168910">
              <a:lnSpc>
                <a:spcPct val="100000"/>
              </a:lnSpc>
              <a:spcBef>
                <a:spcPts val="100"/>
              </a:spcBef>
            </a:pPr>
            <a:r>
              <a:rPr sz="2000" dirty="0">
                <a:solidFill>
                  <a:srgbClr val="FF0000"/>
                </a:solidFill>
                <a:latin typeface="Arial Black" panose="020B0A04020102020204"/>
                <a:cs typeface="Arial Black" panose="020B0A04020102020204"/>
              </a:rPr>
              <a:t>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ΑΝΩΜΑΛΙΑ</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ΑΠΟΚΑΘΙΣΤΑΤΑΙ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ΜΕ</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ΤΟΝ </a:t>
            </a:r>
            <a:r>
              <a:rPr sz="2000" spc="-10" dirty="0">
                <a:solidFill>
                  <a:srgbClr val="FF0000"/>
                </a:solidFill>
                <a:latin typeface="Arial Black" panose="020B0A04020102020204"/>
                <a:cs typeface="Arial Black" panose="020B0A04020102020204"/>
              </a:rPr>
              <a:t>ΚΑΘΑΡΙΣΜΟ </a:t>
            </a:r>
            <a:r>
              <a:rPr sz="2000" dirty="0">
                <a:solidFill>
                  <a:srgbClr val="FF0000"/>
                </a:solidFill>
                <a:latin typeface="Arial Black" panose="020B0A04020102020204"/>
                <a:cs typeface="Arial Black" panose="020B0A04020102020204"/>
              </a:rPr>
              <a:t>ΤΩΝ</a:t>
            </a:r>
            <a:r>
              <a:rPr sz="2000" spc="-25" dirty="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ΦΙΛΤΡΩΝ</a:t>
            </a:r>
            <a:r>
              <a:rPr sz="2000" spc="-10">
                <a:solidFill>
                  <a:srgbClr val="FF0000"/>
                </a:solidFill>
                <a:latin typeface="Arial Black" panose="020B0A04020102020204"/>
                <a:cs typeface="Arial Black" panose="020B0A04020102020204"/>
              </a:rPr>
              <a:t> </a:t>
            </a:r>
            <a:r>
              <a:rPr lang="el-GR" sz="2000" spc="-10" dirty="0">
                <a:solidFill>
                  <a:srgbClr val="FF0000"/>
                </a:solidFill>
                <a:latin typeface="Arial Black" panose="020B0A04020102020204"/>
                <a:cs typeface="Arial Black" panose="020B0A04020102020204"/>
              </a:rPr>
              <a:t>ή</a:t>
            </a:r>
            <a:r>
              <a:rPr sz="2000" spc="-15"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ΜΕ</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ΑΝΤΙΚΑΤΑΣΤΑΣΗ</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ΤΟΥΣ</a:t>
            </a:r>
            <a:r>
              <a:rPr sz="2000" spc="-15" dirty="0">
                <a:solidFill>
                  <a:srgbClr val="FF0000"/>
                </a:solidFill>
                <a:latin typeface="Arial Black" panose="020B0A04020102020204"/>
                <a:cs typeface="Arial Black" panose="020B0A04020102020204"/>
              </a:rPr>
              <a:t> </a:t>
            </a:r>
            <a:r>
              <a:rPr sz="2000" spc="-20" dirty="0">
                <a:solidFill>
                  <a:srgbClr val="FF0000"/>
                </a:solidFill>
                <a:latin typeface="Arial Black" panose="020B0A04020102020204"/>
                <a:cs typeface="Arial Black" panose="020B0A04020102020204"/>
              </a:rPr>
              <a:t>ΟΤΑΝ </a:t>
            </a:r>
            <a:r>
              <a:rPr sz="2000" dirty="0">
                <a:solidFill>
                  <a:srgbClr val="FF0000"/>
                </a:solidFill>
                <a:latin typeface="Arial Black" panose="020B0A04020102020204"/>
                <a:cs typeface="Arial Black" panose="020B0A04020102020204"/>
              </a:rPr>
              <a:t>ΕΧΟΥΝ</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ΦΘΑΡΕΙ</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ΥΠΕΡΒΟΛΙΚΑ</a:t>
            </a:r>
            <a:r>
              <a:rPr sz="1600" spc="-10" dirty="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238490" cy="2725420"/>
          </a:xfrm>
          <a:prstGeom prst="rect">
            <a:avLst/>
          </a:prstGeom>
        </p:spPr>
        <p:txBody>
          <a:bodyPr vert="horz" wrap="square" lIns="0" tIns="12700" rIns="0" bIns="0" rtlCol="0">
            <a:spAutoFit/>
          </a:bodyPr>
          <a:lstStyle/>
          <a:p>
            <a:pPr marL="174625" algn="ctr">
              <a:lnSpc>
                <a:spcPct val="100000"/>
              </a:lnSpc>
              <a:spcBef>
                <a:spcPts val="100"/>
              </a:spcBef>
            </a:pPr>
            <a:r>
              <a:rPr sz="2000" u="heavy" dirty="0">
                <a:uFill>
                  <a:solidFill>
                    <a:srgbClr val="000000"/>
                  </a:solidFill>
                </a:uFill>
                <a:latin typeface="Arial Black" panose="020B0A04020102020204"/>
                <a:cs typeface="Arial Black" panose="020B0A04020102020204"/>
              </a:rPr>
              <a:t>ΑΝΩΜΑΛΙΕΣ</a:t>
            </a:r>
            <a:r>
              <a:rPr sz="2000" u="heavy" spc="-1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ΚΑΙ</a:t>
            </a:r>
            <a:r>
              <a:rPr sz="2000" u="heavy" spc="-10" dirty="0">
                <a:uFill>
                  <a:solidFill>
                    <a:srgbClr val="000000"/>
                  </a:solidFill>
                </a:uFill>
                <a:latin typeface="Arial Black" panose="020B0A04020102020204"/>
                <a:cs typeface="Arial Black" panose="020B0A04020102020204"/>
              </a:rPr>
              <a:t> ΒΛΑΒΕΣ</a:t>
            </a:r>
            <a:endParaRPr sz="2000">
              <a:latin typeface="Arial Black" panose="020B0A04020102020204"/>
              <a:cs typeface="Arial Black" panose="020B0A04020102020204"/>
            </a:endParaRPr>
          </a:p>
          <a:p>
            <a:pPr>
              <a:lnSpc>
                <a:spcPct val="100000"/>
              </a:lnSpc>
            </a:pPr>
            <a:endParaRPr sz="3800">
              <a:latin typeface="Arial Black" panose="020B0A04020102020204"/>
              <a:cs typeface="Arial Black" panose="020B0A04020102020204"/>
            </a:endParaRPr>
          </a:p>
          <a:p>
            <a:pPr marL="355600" marR="5080" indent="-342900">
              <a:lnSpc>
                <a:spcPct val="100000"/>
              </a:lnSpc>
            </a:pPr>
            <a:r>
              <a:rPr sz="2200" dirty="0">
                <a:solidFill>
                  <a:srgbClr val="FF0000"/>
                </a:solidFill>
                <a:latin typeface="Arial Black" panose="020B0A04020102020204"/>
                <a:cs typeface="Arial Black" panose="020B0A04020102020204"/>
              </a:rPr>
              <a:t>2.</a:t>
            </a:r>
            <a:r>
              <a:rPr sz="2200" spc="-245" dirty="0">
                <a:solidFill>
                  <a:srgbClr val="FF0000"/>
                </a:solid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ΕΠΙΚΑΘΗΣΗ</a:t>
            </a:r>
            <a:r>
              <a:rPr sz="2200" u="heavy" spc="-75"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ΡΥΠΩΝ</a:t>
            </a:r>
            <a:r>
              <a:rPr sz="2200" u="heavy" spc="-45"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ΣΤΑ</a:t>
            </a:r>
            <a:r>
              <a:rPr sz="2200" u="heavy" spc="-50"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ΠΤΕΡΥΓΙΑ</a:t>
            </a:r>
            <a:r>
              <a:rPr sz="2200" u="heavy" spc="-50"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ΤΟΥ</a:t>
            </a:r>
            <a:r>
              <a:rPr sz="2200" u="heavy" spc="-45" dirty="0">
                <a:uFill>
                  <a:solidFill>
                    <a:srgbClr val="000000"/>
                  </a:solidFill>
                </a:uFill>
                <a:latin typeface="Arial Black" panose="020B0A04020102020204"/>
                <a:cs typeface="Arial Black" panose="020B0A04020102020204"/>
              </a:rPr>
              <a:t> </a:t>
            </a:r>
            <a:r>
              <a:rPr sz="2200" u="heavy" dirty="0">
                <a:uFill>
                  <a:solidFill>
                    <a:srgbClr val="000000"/>
                  </a:solidFill>
                </a:uFill>
                <a:latin typeface="Arial Black" panose="020B0A04020102020204"/>
                <a:cs typeface="Arial Black" panose="020B0A04020102020204"/>
              </a:rPr>
              <a:t>ΑΕΡΑ</a:t>
            </a:r>
            <a:r>
              <a:rPr sz="2200" u="heavy" spc="-45" dirty="0">
                <a:uFill>
                  <a:solidFill>
                    <a:srgbClr val="000000"/>
                  </a:solidFill>
                </a:uFill>
                <a:latin typeface="Arial Black" panose="020B0A04020102020204"/>
                <a:cs typeface="Arial Black" panose="020B0A04020102020204"/>
              </a:rPr>
              <a:t> </a:t>
            </a:r>
            <a:r>
              <a:rPr sz="2200" u="heavy" spc="-25">
                <a:uFill>
                  <a:solidFill>
                    <a:srgbClr val="000000"/>
                  </a:solidFill>
                </a:uFill>
                <a:latin typeface="Arial Black" panose="020B0A04020102020204"/>
                <a:cs typeface="Arial Black" panose="020B0A04020102020204"/>
              </a:rPr>
              <a:t>ΤΟΥ</a:t>
            </a:r>
            <a:r>
              <a:rPr sz="2200" spc="-25">
                <a:latin typeface="Arial Black" panose="020B0A04020102020204"/>
                <a:cs typeface="Arial Black" panose="020B0A04020102020204"/>
              </a:rPr>
              <a:t> </a:t>
            </a:r>
            <a:r>
              <a:rPr sz="2200" u="heavy" spc="-10" smtClean="0">
                <a:uFill>
                  <a:solidFill>
                    <a:srgbClr val="000000"/>
                  </a:solidFill>
                </a:uFill>
                <a:latin typeface="Arial Black" panose="020B0A04020102020204"/>
                <a:cs typeface="Arial Black" panose="020B0A04020102020204"/>
              </a:rPr>
              <a:t>ΣΤΡΟΒΙΛΟ</a:t>
            </a:r>
            <a:r>
              <a:rPr lang="el-GR" sz="2200" u="heavy" spc="-10" dirty="0" smtClean="0">
                <a:uFill>
                  <a:solidFill>
                    <a:srgbClr val="000000"/>
                  </a:solidFill>
                </a:uFill>
                <a:latin typeface="Arial Black" panose="020B0A04020102020204"/>
                <a:cs typeface="Arial Black" panose="020B0A04020102020204"/>
              </a:rPr>
              <a:t>Ϋ</a:t>
            </a:r>
            <a:r>
              <a:rPr sz="2200" u="heavy" spc="-10" smtClean="0">
                <a:uFill>
                  <a:solidFill>
                    <a:srgbClr val="000000"/>
                  </a:solidFill>
                </a:uFill>
                <a:latin typeface="Arial Black" panose="020B0A04020102020204"/>
                <a:cs typeface="Arial Black" panose="020B0A04020102020204"/>
              </a:rPr>
              <a:t>ΠΕΡΠΛΗΡΩΤΗ</a:t>
            </a:r>
            <a:r>
              <a:rPr sz="2200" u="heavy" spc="-10" dirty="0">
                <a:uFill>
                  <a:solidFill>
                    <a:srgbClr val="000000"/>
                  </a:solidFill>
                </a:uFill>
                <a:latin typeface="Arial Black" panose="020B0A04020102020204"/>
                <a:cs typeface="Arial Black" panose="020B0A04020102020204"/>
              </a:rPr>
              <a:t>.</a:t>
            </a:r>
            <a:endParaRPr sz="2200">
              <a:latin typeface="Arial Black" panose="020B0A04020102020204"/>
              <a:cs typeface="Arial Black" panose="020B0A04020102020204"/>
            </a:endParaRPr>
          </a:p>
          <a:p>
            <a:pPr marL="355600" marR="255270" indent="121920">
              <a:lnSpc>
                <a:spcPct val="100000"/>
              </a:lnSpc>
              <a:spcBef>
                <a:spcPts val="310"/>
              </a:spcBef>
            </a:pPr>
            <a:r>
              <a:rPr sz="2200" dirty="0">
                <a:latin typeface="Arial Black" panose="020B0A04020102020204"/>
                <a:cs typeface="Arial Black" panose="020B0A04020102020204"/>
              </a:rPr>
              <a:t>ΜΕΙΩΝΟΥΝ</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ΤΗΝ</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ΑΠΟΔΟΣΗ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ΕΝΩ</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ΑΥΞΑΝΟΥΝ</a:t>
            </a:r>
            <a:r>
              <a:rPr sz="2200" spc="-55" dirty="0">
                <a:latin typeface="Arial Black" panose="020B0A04020102020204"/>
                <a:cs typeface="Arial Black" panose="020B0A04020102020204"/>
              </a:rPr>
              <a:t> </a:t>
            </a:r>
            <a:r>
              <a:rPr sz="2200" spc="-25" dirty="0">
                <a:latin typeface="Arial Black" panose="020B0A04020102020204"/>
                <a:cs typeface="Arial Black" panose="020B0A04020102020204"/>
              </a:rPr>
              <a:t>ΤΗΝ </a:t>
            </a:r>
            <a:r>
              <a:rPr sz="2200">
                <a:latin typeface="Arial Black" panose="020B0A04020102020204"/>
                <a:cs typeface="Arial Black" panose="020B0A04020102020204"/>
              </a:rPr>
              <a:t>ΠΙΘΑΝΟΤΗΤΑ</a:t>
            </a:r>
            <a:r>
              <a:rPr sz="2200" spc="-110">
                <a:latin typeface="Arial Black" panose="020B0A04020102020204"/>
                <a:cs typeface="Arial Black" panose="020B0A04020102020204"/>
              </a:rPr>
              <a:t> </a:t>
            </a:r>
            <a:r>
              <a:rPr sz="2200" smtClean="0">
                <a:latin typeface="Arial Black" panose="020B0A04020102020204"/>
                <a:cs typeface="Arial Black" panose="020B0A04020102020204"/>
              </a:rPr>
              <a:t>ΕΜΦΑΝΙΣ</a:t>
            </a:r>
            <a:r>
              <a:rPr lang="el-GR" sz="2200" dirty="0" smtClean="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85" smtClean="0">
                <a:latin typeface="Arial Black" panose="020B0A04020102020204"/>
                <a:cs typeface="Arial Black" panose="020B0A04020102020204"/>
              </a:rPr>
              <a:t> </a:t>
            </a:r>
            <a:r>
              <a:rPr sz="2200" spc="-10" dirty="0">
                <a:latin typeface="Arial Black" panose="020B0A04020102020204"/>
                <a:cs typeface="Arial Black" panose="020B0A04020102020204"/>
              </a:rPr>
              <a:t>ΑΝΕΠΙΘΥΜΗΤΩΝ ΤΑΛΑΝΤΩΣΕΩΝ.</a:t>
            </a:r>
            <a:endParaRPr sz="2200">
              <a:latin typeface="Arial Black" panose="020B0A04020102020204"/>
              <a:cs typeface="Arial Black" panose="020B0A04020102020204"/>
            </a:endParaRPr>
          </a:p>
        </p:txBody>
      </p:sp>
      <p:sp>
        <p:nvSpPr>
          <p:cNvPr id="3" name="object 3"/>
          <p:cNvSpPr txBox="1"/>
          <p:nvPr/>
        </p:nvSpPr>
        <p:spPr>
          <a:xfrm>
            <a:off x="707390" y="4696459"/>
            <a:ext cx="7616190" cy="695960"/>
          </a:xfrm>
          <a:prstGeom prst="rect">
            <a:avLst/>
          </a:prstGeom>
        </p:spPr>
        <p:txBody>
          <a:bodyPr vert="horz" wrap="square" lIns="0" tIns="12700" rIns="0" bIns="0" rtlCol="0">
            <a:spAutoFit/>
          </a:bodyPr>
          <a:lstStyle/>
          <a:p>
            <a:pPr marL="12700" marR="5080" indent="214630">
              <a:lnSpc>
                <a:spcPct val="100000"/>
              </a:lnSpc>
              <a:spcBef>
                <a:spcPts val="100"/>
              </a:spcBef>
            </a:pPr>
            <a:r>
              <a:rPr sz="2200" dirty="0">
                <a:solidFill>
                  <a:srgbClr val="FF0000"/>
                </a:solidFill>
                <a:latin typeface="Arial Black" panose="020B0A04020102020204"/>
                <a:cs typeface="Arial Black" panose="020B0A04020102020204"/>
              </a:rPr>
              <a:t>Η</a:t>
            </a:r>
            <a:r>
              <a:rPr sz="2200" spc="-7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ΑΝΤΙΜΕΤΩΠΙΣΗ</a:t>
            </a:r>
            <a:r>
              <a:rPr sz="2200" spc="-6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ΤΟΥ</a:t>
            </a:r>
            <a:r>
              <a:rPr sz="2200" spc="-6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ΠΡΟΒΛΗΜΑΤΟΣ</a:t>
            </a:r>
            <a:r>
              <a:rPr sz="2200" spc="-60"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ΓΙΝΕΤΑΙ </a:t>
            </a:r>
            <a:r>
              <a:rPr sz="2200" dirty="0">
                <a:solidFill>
                  <a:srgbClr val="FF0000"/>
                </a:solidFill>
                <a:latin typeface="Arial Black" panose="020B0A04020102020204"/>
                <a:cs typeface="Arial Black" panose="020B0A04020102020204"/>
              </a:rPr>
              <a:t>ΜΕ</a:t>
            </a:r>
            <a:r>
              <a:rPr sz="2200" spc="-5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ΣΧΟΛΑΣΤΙΚΗ</a:t>
            </a:r>
            <a:r>
              <a:rPr sz="2200" spc="-6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ΚΑΙ</a:t>
            </a:r>
            <a:r>
              <a:rPr sz="2200" spc="-50"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ΤΑΚΤΙΚΗ</a:t>
            </a:r>
            <a:r>
              <a:rPr sz="2200" spc="-55" dirty="0">
                <a:solidFill>
                  <a:srgbClr val="FF0000"/>
                </a:solidFill>
                <a:latin typeface="Arial Black" panose="020B0A04020102020204"/>
                <a:cs typeface="Arial Black" panose="020B0A04020102020204"/>
              </a:rPr>
              <a:t> </a:t>
            </a:r>
            <a:r>
              <a:rPr sz="2200" dirty="0">
                <a:solidFill>
                  <a:srgbClr val="FF0000"/>
                </a:solidFill>
                <a:latin typeface="Arial Black" panose="020B0A04020102020204"/>
                <a:cs typeface="Arial Black" panose="020B0A04020102020204"/>
              </a:rPr>
              <a:t>ΠΛΥΣΗ</a:t>
            </a:r>
            <a:r>
              <a:rPr sz="2200" spc="-55" dirty="0">
                <a:solidFill>
                  <a:srgbClr val="FF0000"/>
                </a:solidFill>
                <a:latin typeface="Arial Black" panose="020B0A04020102020204"/>
                <a:cs typeface="Arial Black" panose="020B0A04020102020204"/>
              </a:rPr>
              <a:t> </a:t>
            </a:r>
            <a:r>
              <a:rPr sz="2200" spc="-10" dirty="0">
                <a:solidFill>
                  <a:srgbClr val="FF0000"/>
                </a:solidFill>
                <a:latin typeface="Arial Black" panose="020B0A04020102020204"/>
                <a:cs typeface="Arial Black" panose="020B0A04020102020204"/>
              </a:rPr>
              <a:t>ΤΟΥΣ.</a:t>
            </a:r>
            <a:endParaRPr sz="22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899"/>
            <a:ext cx="8345170" cy="5354320"/>
          </a:xfrm>
          <a:prstGeom prst="rect">
            <a:avLst/>
          </a:prstGeom>
        </p:spPr>
        <p:txBody>
          <a:bodyPr vert="horz" wrap="square" lIns="0" tIns="11430" rIns="0" bIns="0" rtlCol="0">
            <a:spAutoFit/>
          </a:bodyPr>
          <a:lstStyle/>
          <a:p>
            <a:pPr marL="67310" algn="ctr">
              <a:lnSpc>
                <a:spcPct val="100000"/>
              </a:lnSpc>
              <a:spcBef>
                <a:spcPts val="90"/>
              </a:spcBef>
            </a:pPr>
            <a:r>
              <a:rPr sz="1850" u="heavy" dirty="0">
                <a:uFill>
                  <a:solidFill>
                    <a:srgbClr val="000000"/>
                  </a:solidFill>
                </a:uFill>
                <a:latin typeface="Arial Black" panose="020B0A04020102020204"/>
                <a:cs typeface="Arial Black" panose="020B0A04020102020204"/>
              </a:rPr>
              <a:t>ΑΝΩΜΑΛΙΕΣ</a:t>
            </a:r>
            <a:r>
              <a:rPr sz="1850" u="heavy" spc="-80"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ΚΑΙ</a:t>
            </a:r>
            <a:r>
              <a:rPr sz="1850" u="heavy" spc="-75" dirty="0">
                <a:uFill>
                  <a:solidFill>
                    <a:srgbClr val="000000"/>
                  </a:solidFill>
                </a:uFill>
                <a:latin typeface="Arial Black" panose="020B0A04020102020204"/>
                <a:cs typeface="Arial Black" panose="020B0A04020102020204"/>
              </a:rPr>
              <a:t> </a:t>
            </a:r>
            <a:r>
              <a:rPr sz="1850" u="heavy" spc="-10" dirty="0">
                <a:uFill>
                  <a:solidFill>
                    <a:srgbClr val="000000"/>
                  </a:solidFill>
                </a:uFill>
                <a:latin typeface="Arial Black" panose="020B0A04020102020204"/>
                <a:cs typeface="Arial Black" panose="020B0A04020102020204"/>
              </a:rPr>
              <a:t>ΒΛΑΒΕΣ</a:t>
            </a:r>
            <a:endParaRPr sz="1850">
              <a:latin typeface="Arial Black" panose="020B0A04020102020204"/>
              <a:cs typeface="Arial Black" panose="020B0A04020102020204"/>
            </a:endParaRPr>
          </a:p>
          <a:p>
            <a:pPr>
              <a:lnSpc>
                <a:spcPct val="100000"/>
              </a:lnSpc>
              <a:spcBef>
                <a:spcPts val="65"/>
              </a:spcBef>
            </a:pPr>
            <a:endParaRPr sz="3750">
              <a:latin typeface="Arial Black" panose="020B0A04020102020204"/>
              <a:cs typeface="Arial Black" panose="020B0A04020102020204"/>
            </a:endParaRPr>
          </a:p>
          <a:p>
            <a:pPr marL="327660" marR="5715" indent="-314960">
              <a:lnSpc>
                <a:spcPct val="104000"/>
              </a:lnSpc>
              <a:buClr>
                <a:srgbClr val="FF0000"/>
              </a:buClr>
              <a:buAutoNum type="arabicPeriod" startAt="3"/>
              <a:tabLst>
                <a:tab pos="327660" algn="l"/>
              </a:tabLst>
            </a:pPr>
            <a:r>
              <a:rPr sz="1850" u="heavy" dirty="0">
                <a:uFill>
                  <a:solidFill>
                    <a:srgbClr val="000000"/>
                  </a:solidFill>
                </a:uFill>
                <a:latin typeface="Arial Black" panose="020B0A04020102020204"/>
                <a:cs typeface="Arial Black" panose="020B0A04020102020204"/>
              </a:rPr>
              <a:t>ΒΛΑΒΗ</a:t>
            </a:r>
            <a:r>
              <a:rPr sz="1850" u="heavy" spc="-70"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ΣΤΟ</a:t>
            </a:r>
            <a:r>
              <a:rPr sz="1850" u="heavy" spc="-70" dirty="0">
                <a:uFill>
                  <a:solidFill>
                    <a:srgbClr val="000000"/>
                  </a:solidFill>
                </a:uFill>
                <a:latin typeface="Arial Black" panose="020B0A04020102020204"/>
                <a:cs typeface="Arial Black" panose="020B0A04020102020204"/>
              </a:rPr>
              <a:t> </a:t>
            </a:r>
            <a:r>
              <a:rPr sz="1850" u="heavy">
                <a:uFill>
                  <a:solidFill>
                    <a:srgbClr val="000000"/>
                  </a:solidFill>
                </a:uFill>
                <a:latin typeface="Arial Black" panose="020B0A04020102020204"/>
                <a:cs typeface="Arial Black" panose="020B0A04020102020204"/>
              </a:rPr>
              <a:t>ΣΥΣΤΗΜΑ</a:t>
            </a:r>
            <a:r>
              <a:rPr sz="1850" u="heavy" spc="-60">
                <a:uFill>
                  <a:solidFill>
                    <a:srgbClr val="000000"/>
                  </a:solidFill>
                </a:uFill>
                <a:latin typeface="Arial Black" panose="020B0A04020102020204"/>
                <a:cs typeface="Arial Black" panose="020B0A04020102020204"/>
              </a:rPr>
              <a:t> </a:t>
            </a:r>
            <a:r>
              <a:rPr sz="1850" u="heavy" smtClean="0">
                <a:uFill>
                  <a:solidFill>
                    <a:srgbClr val="000000"/>
                  </a:solidFill>
                </a:uFill>
                <a:latin typeface="Arial Black" panose="020B0A04020102020204"/>
                <a:cs typeface="Arial Black" panose="020B0A04020102020204"/>
              </a:rPr>
              <a:t>ΨΥΞ</a:t>
            </a:r>
            <a:r>
              <a:rPr lang="el-GR" sz="1850" u="heavy" dirty="0" smtClean="0">
                <a:uFill>
                  <a:solidFill>
                    <a:srgbClr val="000000"/>
                  </a:solidFill>
                </a:uFill>
                <a:latin typeface="Arial Black" panose="020B0A04020102020204"/>
                <a:cs typeface="Arial Black" panose="020B0A04020102020204"/>
              </a:rPr>
              <a:t>Η</a:t>
            </a:r>
            <a:r>
              <a:rPr sz="1850" u="heavy" smtClean="0">
                <a:uFill>
                  <a:solidFill>
                    <a:srgbClr val="000000"/>
                  </a:solidFill>
                </a:uFill>
                <a:latin typeface="Arial Black" panose="020B0A04020102020204"/>
                <a:cs typeface="Arial Black" panose="020B0A04020102020204"/>
              </a:rPr>
              <a:t>Σ</a:t>
            </a:r>
            <a:r>
              <a:rPr sz="1850" u="heavy" spc="-70" smtClean="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ΤΟΥ</a:t>
            </a:r>
            <a:r>
              <a:rPr sz="1850" u="heavy" spc="-65" dirty="0">
                <a:uFill>
                  <a:solidFill>
                    <a:srgbClr val="000000"/>
                  </a:solidFill>
                </a:uFill>
                <a:latin typeface="Arial Black" panose="020B0A04020102020204"/>
                <a:cs typeface="Arial Black" panose="020B0A04020102020204"/>
              </a:rPr>
              <a:t> </a:t>
            </a:r>
            <a:r>
              <a:rPr sz="1850" u="heavy">
                <a:uFill>
                  <a:solidFill>
                    <a:srgbClr val="000000"/>
                  </a:solidFill>
                </a:uFill>
                <a:latin typeface="Arial Black" panose="020B0A04020102020204"/>
                <a:cs typeface="Arial Black" panose="020B0A04020102020204"/>
              </a:rPr>
              <a:t>ΑΕΡΑ</a:t>
            </a:r>
            <a:r>
              <a:rPr sz="1850" u="heavy" spc="-60">
                <a:uFill>
                  <a:solidFill>
                    <a:srgbClr val="000000"/>
                  </a:solidFill>
                </a:uFill>
                <a:latin typeface="Arial Black" panose="020B0A04020102020204"/>
                <a:cs typeface="Arial Black" panose="020B0A04020102020204"/>
              </a:rPr>
              <a:t> </a:t>
            </a:r>
            <a:r>
              <a:rPr sz="1850" u="heavy" spc="-10" smtClean="0">
                <a:uFill>
                  <a:solidFill>
                    <a:srgbClr val="000000"/>
                  </a:solidFill>
                </a:uFill>
                <a:latin typeface="Arial Black" panose="020B0A04020102020204"/>
                <a:cs typeface="Arial Black" panose="020B0A04020102020204"/>
              </a:rPr>
              <a:t>ΥΠΕΡΠΛΗΡΩΣ</a:t>
            </a:r>
            <a:r>
              <a:rPr lang="el-GR" sz="1850" u="heavy" spc="-10" dirty="0" smtClean="0">
                <a:uFill>
                  <a:solidFill>
                    <a:srgbClr val="000000"/>
                  </a:solidFill>
                </a:uFill>
                <a:latin typeface="Arial Black" panose="020B0A04020102020204"/>
                <a:cs typeface="Arial Black" panose="020B0A04020102020204"/>
              </a:rPr>
              <a:t>Η</a:t>
            </a:r>
            <a:r>
              <a:rPr sz="1850" u="heavy" spc="-10" smtClean="0">
                <a:uFill>
                  <a:solidFill>
                    <a:srgbClr val="000000"/>
                  </a:solidFill>
                </a:uFill>
                <a:latin typeface="Arial Black" panose="020B0A04020102020204"/>
                <a:cs typeface="Arial Black" panose="020B0A04020102020204"/>
              </a:rPr>
              <a:t>Σ</a:t>
            </a:r>
            <a:r>
              <a:rPr sz="1850" u="heavy" spc="-10" dirty="0">
                <a:uFill>
                  <a:solidFill>
                    <a:srgbClr val="000000"/>
                  </a:solidFill>
                </a:uFill>
                <a:latin typeface="Arial Black" panose="020B0A04020102020204"/>
                <a:cs typeface="Arial Black" panose="020B0A04020102020204"/>
              </a:rPr>
              <a:t>.</a:t>
            </a:r>
            <a:r>
              <a:rPr sz="1850" spc="-10" dirty="0">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ΤΟ</a:t>
            </a:r>
            <a:r>
              <a:rPr sz="1850" spc="-6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ΠΡΟΒΛΗΜΑ</a:t>
            </a:r>
            <a:r>
              <a:rPr sz="1850" spc="-45"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ΑΝΤΙΜΕΤΩΠΙΖΕΤΑΙ</a:t>
            </a:r>
            <a:r>
              <a:rPr sz="1850" spc="-55"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ΜΕ</a:t>
            </a:r>
            <a:r>
              <a:rPr sz="1850" spc="-6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ΤΗ</a:t>
            </a:r>
            <a:r>
              <a:rPr sz="1850" spc="-55"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ΠΛΥΣΗ</a:t>
            </a:r>
            <a:r>
              <a:rPr sz="1850" spc="-55"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ΤΟΥ</a:t>
            </a:r>
            <a:r>
              <a:rPr sz="1850" spc="-50"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ΕΝΑΛ- </a:t>
            </a:r>
            <a:r>
              <a:rPr sz="1850" dirty="0">
                <a:solidFill>
                  <a:srgbClr val="FF0000"/>
                </a:solidFill>
                <a:latin typeface="Arial Black" panose="020B0A04020102020204"/>
                <a:cs typeface="Arial Black" panose="020B0A04020102020204"/>
              </a:rPr>
              <a:t>ΛΑΚΤΗ</a:t>
            </a:r>
            <a:r>
              <a:rPr sz="1850" spc="-8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ΣΕ</a:t>
            </a:r>
            <a:r>
              <a:rPr sz="1850" spc="-7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ΤΑΚΤΑ</a:t>
            </a:r>
            <a:r>
              <a:rPr sz="1850" spc="-7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ΧΡΟΝΙΚΑ</a:t>
            </a:r>
            <a:r>
              <a:rPr sz="1850" spc="-7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ΔΙΑΣΤΗΜΑΤΑ</a:t>
            </a:r>
            <a:r>
              <a:rPr sz="1850" spc="-7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ΚΑΙ</a:t>
            </a:r>
            <a:r>
              <a:rPr sz="1850" spc="-75"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ΥΔΡΑΥΛΙΚΗ </a:t>
            </a:r>
            <a:r>
              <a:rPr sz="1850" dirty="0">
                <a:solidFill>
                  <a:srgbClr val="FF0000"/>
                </a:solidFill>
                <a:latin typeface="Arial Black" panose="020B0A04020102020204"/>
                <a:cs typeface="Arial Black" panose="020B0A04020102020204"/>
              </a:rPr>
              <a:t>ΔΟΚΙΜΗ</a:t>
            </a:r>
            <a:r>
              <a:rPr sz="1850" spc="-85" dirty="0">
                <a:solidFill>
                  <a:srgbClr val="FF0000"/>
                </a:solidFill>
                <a:latin typeface="Arial Black" panose="020B0A04020102020204"/>
                <a:cs typeface="Arial Black" panose="020B0A04020102020204"/>
              </a:rPr>
              <a:t> </a:t>
            </a:r>
            <a:r>
              <a:rPr sz="1850" spc="-20" dirty="0">
                <a:solidFill>
                  <a:srgbClr val="FF0000"/>
                </a:solidFill>
                <a:latin typeface="Arial Black" panose="020B0A04020102020204"/>
                <a:cs typeface="Arial Black" panose="020B0A04020102020204"/>
              </a:rPr>
              <a:t>ΤΟΥ.</a:t>
            </a:r>
            <a:endParaRPr sz="1850">
              <a:latin typeface="Arial Black" panose="020B0A04020102020204"/>
              <a:cs typeface="Arial Black" panose="020B0A04020102020204"/>
            </a:endParaRPr>
          </a:p>
          <a:p>
            <a:pPr>
              <a:lnSpc>
                <a:spcPct val="100000"/>
              </a:lnSpc>
              <a:spcBef>
                <a:spcPts val="50"/>
              </a:spcBef>
              <a:buClr>
                <a:srgbClr val="FF0000"/>
              </a:buClr>
              <a:buFont typeface="Arial Black" panose="020B0A04020102020204"/>
              <a:buAutoNum type="arabicPeriod" startAt="3"/>
            </a:pPr>
            <a:endParaRPr sz="2000">
              <a:latin typeface="Arial Black" panose="020B0A04020102020204"/>
              <a:cs typeface="Arial Black" panose="020B0A04020102020204"/>
            </a:endParaRPr>
          </a:p>
          <a:p>
            <a:pPr marL="327660" marR="5080" indent="-314960">
              <a:lnSpc>
                <a:spcPts val="2210"/>
              </a:lnSpc>
              <a:buClr>
                <a:srgbClr val="FF0000"/>
              </a:buClr>
              <a:buAutoNum type="arabicPeriod" startAt="3"/>
              <a:tabLst>
                <a:tab pos="327660" algn="l"/>
              </a:tabLst>
            </a:pPr>
            <a:r>
              <a:rPr sz="1850" u="heavy" dirty="0">
                <a:uFill>
                  <a:solidFill>
                    <a:srgbClr val="000000"/>
                  </a:solidFill>
                </a:uFill>
                <a:latin typeface="Arial Black" panose="020B0A04020102020204"/>
                <a:cs typeface="Arial Black" panose="020B0A04020102020204"/>
              </a:rPr>
              <a:t>ΒΛΑΒΗ</a:t>
            </a:r>
            <a:r>
              <a:rPr sz="1850" u="heavy" spc="-65"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ΣΤΟ</a:t>
            </a:r>
            <a:r>
              <a:rPr sz="1850" u="heavy" spc="-65" dirty="0">
                <a:uFill>
                  <a:solidFill>
                    <a:srgbClr val="000000"/>
                  </a:solidFill>
                </a:uFill>
                <a:latin typeface="Arial Black" panose="020B0A04020102020204"/>
                <a:cs typeface="Arial Black" panose="020B0A04020102020204"/>
              </a:rPr>
              <a:t> </a:t>
            </a:r>
            <a:r>
              <a:rPr sz="1850" u="heavy">
                <a:uFill>
                  <a:solidFill>
                    <a:srgbClr val="000000"/>
                  </a:solidFill>
                </a:uFill>
                <a:latin typeface="Arial Black" panose="020B0A04020102020204"/>
                <a:cs typeface="Arial Black" panose="020B0A04020102020204"/>
              </a:rPr>
              <a:t>ΔΙΚΤΥΟ</a:t>
            </a:r>
            <a:r>
              <a:rPr sz="1850" u="heavy" spc="-60">
                <a:uFill>
                  <a:solidFill>
                    <a:srgbClr val="000000"/>
                  </a:solidFill>
                </a:uFill>
                <a:latin typeface="Arial Black" panose="020B0A04020102020204"/>
                <a:cs typeface="Arial Black" panose="020B0A04020102020204"/>
              </a:rPr>
              <a:t> </a:t>
            </a:r>
            <a:r>
              <a:rPr sz="1850" u="heavy" smtClean="0">
                <a:uFill>
                  <a:solidFill>
                    <a:srgbClr val="000000"/>
                  </a:solidFill>
                </a:uFill>
                <a:latin typeface="Arial Black" panose="020B0A04020102020204"/>
                <a:cs typeface="Arial Black" panose="020B0A04020102020204"/>
              </a:rPr>
              <a:t>ΛΙΠΑΝΣ</a:t>
            </a:r>
            <a:r>
              <a:rPr lang="el-GR" sz="1850" u="heavy" dirty="0" smtClean="0">
                <a:uFill>
                  <a:solidFill>
                    <a:srgbClr val="000000"/>
                  </a:solidFill>
                </a:uFill>
                <a:latin typeface="Arial Black" panose="020B0A04020102020204"/>
                <a:cs typeface="Arial Black" panose="020B0A04020102020204"/>
              </a:rPr>
              <a:t>Η</a:t>
            </a:r>
            <a:r>
              <a:rPr sz="1850" u="heavy" smtClean="0">
                <a:uFill>
                  <a:solidFill>
                    <a:srgbClr val="000000"/>
                  </a:solidFill>
                </a:uFill>
                <a:latin typeface="Arial Black" panose="020B0A04020102020204"/>
                <a:cs typeface="Arial Black" panose="020B0A04020102020204"/>
              </a:rPr>
              <a:t>Σ</a:t>
            </a:r>
            <a:r>
              <a:rPr sz="1850" u="heavy" spc="-60" smtClean="0">
                <a:uFill>
                  <a:solidFill>
                    <a:srgbClr val="000000"/>
                  </a:solidFill>
                </a:uFill>
                <a:latin typeface="Arial Black" panose="020B0A04020102020204"/>
                <a:cs typeface="Arial Black" panose="020B0A04020102020204"/>
              </a:rPr>
              <a:t> </a:t>
            </a:r>
            <a:r>
              <a:rPr lang="el-GR" sz="1850" u="heavy" spc="-60" dirty="0">
                <a:uFill>
                  <a:solidFill>
                    <a:srgbClr val="000000"/>
                  </a:solidFill>
                </a:uFill>
                <a:latin typeface="Arial Black" panose="020B0A04020102020204"/>
                <a:cs typeface="Arial Black" panose="020B0A04020102020204"/>
              </a:rPr>
              <a:t>Ή</a:t>
            </a:r>
            <a:r>
              <a:rPr sz="1850" u="heavy" spc="-65" smtClean="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ΣΤΑ</a:t>
            </a:r>
            <a:r>
              <a:rPr sz="1850" u="heavy" spc="-60"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ΕΔΡΑΝΑ</a:t>
            </a:r>
            <a:r>
              <a:rPr sz="1850" u="heavy" spc="-55" dirty="0">
                <a:uFill>
                  <a:solidFill>
                    <a:srgbClr val="000000"/>
                  </a:solidFill>
                </a:uFill>
                <a:latin typeface="Arial Black" panose="020B0A04020102020204"/>
                <a:cs typeface="Arial Black" panose="020B0A04020102020204"/>
              </a:rPr>
              <a:t> </a:t>
            </a:r>
            <a:r>
              <a:rPr sz="1850" u="heavy" dirty="0">
                <a:uFill>
                  <a:solidFill>
                    <a:srgbClr val="000000"/>
                  </a:solidFill>
                </a:uFill>
                <a:latin typeface="Arial Black" panose="020B0A04020102020204"/>
                <a:cs typeface="Arial Black" panose="020B0A04020102020204"/>
              </a:rPr>
              <a:t>ΤΟΥ</a:t>
            </a:r>
            <a:r>
              <a:rPr sz="1850" u="heavy" spc="-55" dirty="0">
                <a:uFill>
                  <a:solidFill>
                    <a:srgbClr val="000000"/>
                  </a:solidFill>
                </a:uFill>
                <a:latin typeface="Arial Black" panose="020B0A04020102020204"/>
                <a:cs typeface="Arial Black" panose="020B0A04020102020204"/>
              </a:rPr>
              <a:t> </a:t>
            </a:r>
            <a:r>
              <a:rPr sz="1850" u="heavy" spc="-10" dirty="0">
                <a:uFill>
                  <a:solidFill>
                    <a:srgbClr val="000000"/>
                  </a:solidFill>
                </a:uFill>
                <a:latin typeface="Arial Black" panose="020B0A04020102020204"/>
                <a:cs typeface="Arial Black" panose="020B0A04020102020204"/>
              </a:rPr>
              <a:t>ΣΤΡΟΒΙ-</a:t>
            </a:r>
            <a:r>
              <a:rPr sz="1850" spc="-10" dirty="0">
                <a:latin typeface="Arial Black" panose="020B0A04020102020204"/>
                <a:cs typeface="Arial Black" panose="020B0A04020102020204"/>
              </a:rPr>
              <a:t> </a:t>
            </a:r>
            <a:r>
              <a:rPr sz="1850" u="heavy" spc="-10" dirty="0">
                <a:uFill>
                  <a:solidFill>
                    <a:srgbClr val="000000"/>
                  </a:solidFill>
                </a:uFill>
                <a:latin typeface="Arial Black" panose="020B0A04020102020204"/>
                <a:cs typeface="Arial Black" panose="020B0A04020102020204"/>
              </a:rPr>
              <a:t>ΛΟΫΠΕΡΠΛΗΡΩΤΗ.</a:t>
            </a:r>
            <a:endParaRPr sz="1850">
              <a:latin typeface="Arial Black" panose="020B0A04020102020204"/>
              <a:cs typeface="Arial Black" panose="020B0A04020102020204"/>
            </a:endParaRPr>
          </a:p>
          <a:p>
            <a:pPr marL="327660" marR="17780" indent="73660">
              <a:lnSpc>
                <a:spcPct val="100000"/>
              </a:lnSpc>
              <a:spcBef>
                <a:spcPts val="210"/>
              </a:spcBef>
            </a:pPr>
            <a:r>
              <a:rPr sz="1850" dirty="0">
                <a:latin typeface="Arial Black" panose="020B0A04020102020204"/>
                <a:cs typeface="Arial Black" panose="020B0A04020102020204"/>
              </a:rPr>
              <a:t>ΕΜΦΑΝΙΖΕΤΑΙ</a:t>
            </a:r>
            <a:r>
              <a:rPr sz="1850" spc="-100" dirty="0">
                <a:latin typeface="Arial Black" panose="020B0A04020102020204"/>
                <a:cs typeface="Arial Black" panose="020B0A04020102020204"/>
              </a:rPr>
              <a:t> </a:t>
            </a:r>
            <a:r>
              <a:rPr sz="1850" dirty="0">
                <a:latin typeface="Arial Black" panose="020B0A04020102020204"/>
                <a:cs typeface="Arial Black" panose="020B0A04020102020204"/>
              </a:rPr>
              <a:t>ΣΥΝΗΘΩΣ</a:t>
            </a:r>
            <a:r>
              <a:rPr sz="1850" spc="-90" dirty="0">
                <a:latin typeface="Arial Black" panose="020B0A04020102020204"/>
                <a:cs typeface="Arial Black" panose="020B0A04020102020204"/>
              </a:rPr>
              <a:t> </a:t>
            </a:r>
            <a:r>
              <a:rPr sz="1850">
                <a:latin typeface="Arial Black" panose="020B0A04020102020204"/>
                <a:cs typeface="Arial Black" panose="020B0A04020102020204"/>
              </a:rPr>
              <a:t>ΛΟΓΩ</a:t>
            </a:r>
            <a:r>
              <a:rPr sz="1850" spc="-100">
                <a:latin typeface="Arial Black" panose="020B0A04020102020204"/>
                <a:cs typeface="Arial Black" panose="020B0A04020102020204"/>
              </a:rPr>
              <a:t> </a:t>
            </a:r>
            <a:r>
              <a:rPr sz="1850" smtClean="0">
                <a:latin typeface="Arial Black" panose="020B0A04020102020204"/>
                <a:cs typeface="Arial Black" panose="020B0A04020102020204"/>
              </a:rPr>
              <a:t>ΡΥΠΑΝΣ</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spc="-95" smtClean="0">
                <a:latin typeface="Arial Black" panose="020B0A04020102020204"/>
                <a:cs typeface="Arial Black" panose="020B0A04020102020204"/>
              </a:rPr>
              <a:t> </a:t>
            </a:r>
            <a:r>
              <a:rPr sz="1850">
                <a:latin typeface="Arial Black" panose="020B0A04020102020204"/>
                <a:cs typeface="Arial Black" panose="020B0A04020102020204"/>
              </a:rPr>
              <a:t>ΤΩΝ</a:t>
            </a:r>
            <a:r>
              <a:rPr sz="1850" spc="-95">
                <a:latin typeface="Arial Black" panose="020B0A04020102020204"/>
                <a:cs typeface="Arial Black" panose="020B0A04020102020204"/>
              </a:rPr>
              <a:t> </a:t>
            </a:r>
            <a:r>
              <a:rPr sz="1850" spc="-10" smtClean="0">
                <a:latin typeface="Arial Black" panose="020B0A04020102020204"/>
                <a:cs typeface="Arial Black" panose="020B0A04020102020204"/>
              </a:rPr>
              <a:t>ΕΠΙΦΑ</a:t>
            </a:r>
            <a:r>
              <a:rPr sz="1850" smtClean="0">
                <a:latin typeface="Arial Black" panose="020B0A04020102020204"/>
                <a:cs typeface="Arial Black" panose="020B0A04020102020204"/>
              </a:rPr>
              <a:t>ΝΕΙΩΝ</a:t>
            </a:r>
            <a:r>
              <a:rPr sz="1850" spc="-85" smtClean="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60" dirty="0">
                <a:latin typeface="Arial Black" panose="020B0A04020102020204"/>
                <a:cs typeface="Arial Black" panose="020B0A04020102020204"/>
              </a:rPr>
              <a:t> </a:t>
            </a:r>
            <a:r>
              <a:rPr sz="1850" dirty="0">
                <a:latin typeface="Arial Black" panose="020B0A04020102020204"/>
                <a:cs typeface="Arial Black" panose="020B0A04020102020204"/>
              </a:rPr>
              <a:t>ΕΝΑΛΛΑΚΤΗ</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ή</a:t>
            </a:r>
            <a:r>
              <a:rPr sz="1850" spc="-65" dirty="0">
                <a:latin typeface="Arial Black" panose="020B0A04020102020204"/>
                <a:cs typeface="Arial Black" panose="020B0A04020102020204"/>
              </a:rPr>
              <a:t> </a:t>
            </a:r>
            <a:r>
              <a:rPr sz="1850" dirty="0">
                <a:latin typeface="Arial Black" panose="020B0A04020102020204"/>
                <a:cs typeface="Arial Black" panose="020B0A04020102020204"/>
              </a:rPr>
              <a:t>ΒΛΑΒΗΣ</a:t>
            </a:r>
            <a:r>
              <a:rPr sz="1850" spc="-70" dirty="0">
                <a:latin typeface="Arial Black" panose="020B0A04020102020204"/>
                <a:cs typeface="Arial Black" panose="020B0A04020102020204"/>
              </a:rPr>
              <a:t> </a:t>
            </a:r>
            <a:r>
              <a:rPr sz="1850" dirty="0">
                <a:latin typeface="Arial Black" panose="020B0A04020102020204"/>
                <a:cs typeface="Arial Black" panose="020B0A04020102020204"/>
              </a:rPr>
              <a:t>ΤΗΣ</a:t>
            </a:r>
            <a:r>
              <a:rPr sz="1850" spc="-75" dirty="0">
                <a:latin typeface="Arial Black" panose="020B0A04020102020204"/>
                <a:cs typeface="Arial Black" panose="020B0A04020102020204"/>
              </a:rPr>
              <a:t> </a:t>
            </a:r>
            <a:r>
              <a:rPr sz="1850">
                <a:latin typeface="Arial Black" panose="020B0A04020102020204"/>
                <a:cs typeface="Arial Black" panose="020B0A04020102020204"/>
              </a:rPr>
              <a:t>ΑΥΤΟΜΑΤΗΣ</a:t>
            </a:r>
            <a:r>
              <a:rPr sz="1850" spc="-75">
                <a:latin typeface="Arial Black" panose="020B0A04020102020204"/>
                <a:cs typeface="Arial Black" panose="020B0A04020102020204"/>
              </a:rPr>
              <a:t> </a:t>
            </a:r>
            <a:r>
              <a:rPr sz="1850" spc="-10" smtClean="0">
                <a:latin typeface="Arial Black" panose="020B0A04020102020204"/>
                <a:cs typeface="Arial Black" panose="020B0A04020102020204"/>
              </a:rPr>
              <a:t>ΡΥΘΜΙ</a:t>
            </a:r>
            <a:r>
              <a:rPr sz="1850" smtClean="0">
                <a:latin typeface="Arial Black" panose="020B0A04020102020204"/>
                <a:cs typeface="Arial Black" panose="020B0A04020102020204"/>
              </a:rPr>
              <a:t>ΣΤΙΚΗΣ</a:t>
            </a:r>
            <a:r>
              <a:rPr sz="1850" spc="-90" smtClean="0">
                <a:latin typeface="Arial Black" panose="020B0A04020102020204"/>
                <a:cs typeface="Arial Black" panose="020B0A04020102020204"/>
              </a:rPr>
              <a:t> </a:t>
            </a:r>
            <a:r>
              <a:rPr sz="1850" dirty="0">
                <a:latin typeface="Arial Black" panose="020B0A04020102020204"/>
                <a:cs typeface="Arial Black" panose="020B0A04020102020204"/>
              </a:rPr>
              <a:t>ΒΑΛΒΙΔΑΣ</a:t>
            </a:r>
            <a:r>
              <a:rPr sz="1850" spc="-75" dirty="0">
                <a:latin typeface="Arial Black" panose="020B0A04020102020204"/>
                <a:cs typeface="Arial Black" panose="020B0A04020102020204"/>
              </a:rPr>
              <a:t> </a:t>
            </a:r>
            <a:r>
              <a:rPr sz="1850" dirty="0">
                <a:latin typeface="Arial Black" panose="020B0A04020102020204"/>
                <a:cs typeface="Arial Black" panose="020B0A04020102020204"/>
              </a:rPr>
              <a:t>ΤΟΥ</a:t>
            </a:r>
            <a:r>
              <a:rPr sz="1850" spc="-75" dirty="0">
                <a:latin typeface="Arial Black" panose="020B0A04020102020204"/>
                <a:cs typeface="Arial Black" panose="020B0A04020102020204"/>
              </a:rPr>
              <a:t> </a:t>
            </a:r>
            <a:r>
              <a:rPr sz="1850">
                <a:latin typeface="Arial Black" panose="020B0A04020102020204"/>
                <a:cs typeface="Arial Black" panose="020B0A04020102020204"/>
              </a:rPr>
              <a:t>ΝΕΡΟΥ</a:t>
            </a:r>
            <a:r>
              <a:rPr sz="1850" spc="-75">
                <a:latin typeface="Arial Black" panose="020B0A04020102020204"/>
                <a:cs typeface="Arial Black" panose="020B0A04020102020204"/>
              </a:rPr>
              <a:t> </a:t>
            </a:r>
            <a:r>
              <a:rPr sz="1850" smtClean="0">
                <a:latin typeface="Arial Black" panose="020B0A04020102020204"/>
                <a:cs typeface="Arial Black" panose="020B0A04020102020204"/>
              </a:rPr>
              <a:t>ΨΥΞ</a:t>
            </a:r>
            <a:r>
              <a:rPr lang="el-GR" sz="1850" dirty="0" smtClean="0">
                <a:latin typeface="Arial Black" panose="020B0A04020102020204"/>
                <a:cs typeface="Arial Black" panose="020B0A04020102020204"/>
              </a:rPr>
              <a:t>Η</a:t>
            </a:r>
            <a:r>
              <a:rPr sz="1850" smtClean="0">
                <a:latin typeface="Arial Black" panose="020B0A04020102020204"/>
                <a:cs typeface="Arial Black" panose="020B0A04020102020204"/>
              </a:rPr>
              <a:t>Σ</a:t>
            </a:r>
            <a:r>
              <a:rPr sz="1850" spc="-85" smtClean="0">
                <a:latin typeface="Arial Black" panose="020B0A04020102020204"/>
                <a:cs typeface="Arial Black" panose="020B0A04020102020204"/>
              </a:rPr>
              <a:t> </a:t>
            </a:r>
            <a:r>
              <a:rPr sz="1850" dirty="0">
                <a:latin typeface="Arial Black" panose="020B0A04020102020204"/>
                <a:cs typeface="Arial Black" panose="020B0A04020102020204"/>
              </a:rPr>
              <a:t>ΣΤΟΝ</a:t>
            </a:r>
            <a:r>
              <a:rPr sz="1850" spc="-80" dirty="0">
                <a:latin typeface="Arial Black" panose="020B0A04020102020204"/>
                <a:cs typeface="Arial Black" panose="020B0A04020102020204"/>
              </a:rPr>
              <a:t> </a:t>
            </a:r>
            <a:r>
              <a:rPr sz="1850" dirty="0">
                <a:latin typeface="Arial Black" panose="020B0A04020102020204"/>
                <a:cs typeface="Arial Black" panose="020B0A04020102020204"/>
              </a:rPr>
              <a:t>ΕΝΑΛΛΑΚΤΗ</a:t>
            </a:r>
            <a:r>
              <a:rPr sz="1850" spc="-85" dirty="0">
                <a:latin typeface="Arial Black" panose="020B0A04020102020204"/>
                <a:cs typeface="Arial Black" panose="020B0A04020102020204"/>
              </a:rPr>
              <a:t> </a:t>
            </a:r>
            <a:r>
              <a:rPr sz="1850" spc="-50" dirty="0">
                <a:latin typeface="Arial Black" panose="020B0A04020102020204"/>
                <a:cs typeface="Arial Black" panose="020B0A04020102020204"/>
              </a:rPr>
              <a:t>ή </a:t>
            </a:r>
            <a:r>
              <a:rPr sz="1850" dirty="0">
                <a:latin typeface="Arial Black" panose="020B0A04020102020204"/>
                <a:cs typeface="Arial Black" panose="020B0A04020102020204"/>
              </a:rPr>
              <a:t>ΔΙΑΡΡΟΗΣ</a:t>
            </a:r>
            <a:r>
              <a:rPr sz="1850" spc="-110" dirty="0">
                <a:latin typeface="Arial Black" panose="020B0A04020102020204"/>
                <a:cs typeface="Arial Black" panose="020B0A04020102020204"/>
              </a:rPr>
              <a:t> </a:t>
            </a:r>
            <a:r>
              <a:rPr sz="1850" spc="-20" dirty="0">
                <a:latin typeface="Arial Black" panose="020B0A04020102020204"/>
                <a:cs typeface="Arial Black" panose="020B0A04020102020204"/>
              </a:rPr>
              <a:t>ΤΟΥ.</a:t>
            </a:r>
            <a:endParaRPr sz="1850">
              <a:latin typeface="Arial Black" panose="020B0A04020102020204"/>
              <a:cs typeface="Arial Black" panose="020B0A04020102020204"/>
            </a:endParaRPr>
          </a:p>
          <a:p>
            <a:pPr>
              <a:lnSpc>
                <a:spcPct val="100000"/>
              </a:lnSpc>
              <a:spcBef>
                <a:spcPts val="55"/>
              </a:spcBef>
            </a:pPr>
            <a:endParaRPr sz="3050">
              <a:latin typeface="Arial Black" panose="020B0A04020102020204"/>
              <a:cs typeface="Arial Black" panose="020B0A04020102020204"/>
            </a:endParaRPr>
          </a:p>
          <a:p>
            <a:pPr marL="327660" marR="701040" indent="-81280">
              <a:lnSpc>
                <a:spcPct val="100000"/>
              </a:lnSpc>
              <a:spcBef>
                <a:spcPts val="5"/>
              </a:spcBef>
            </a:pPr>
            <a:r>
              <a:rPr sz="1850" spc="-10" dirty="0">
                <a:solidFill>
                  <a:srgbClr val="FF0000"/>
                </a:solidFill>
                <a:latin typeface="Arial Black" panose="020B0A04020102020204"/>
                <a:cs typeface="Arial Black" panose="020B0A04020102020204"/>
              </a:rPr>
              <a:t>ΑΠΟΚΑΤΑΣΤΑΣΗ</a:t>
            </a:r>
            <a:r>
              <a:rPr sz="1850" spc="-75"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ΤΗΣ</a:t>
            </a:r>
            <a:r>
              <a:rPr sz="1850" spc="-6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ΒΛΑΒΗΣ</a:t>
            </a:r>
            <a:r>
              <a:rPr sz="1850" spc="-6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ΜΕΤΑ</a:t>
            </a:r>
            <a:r>
              <a:rPr sz="1850" spc="-6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ΤΗΝ</a:t>
            </a:r>
            <a:r>
              <a:rPr sz="1850" spc="-65"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ΚΡΑΤΗΣΗ</a:t>
            </a:r>
            <a:r>
              <a:rPr sz="1850" spc="-70" dirty="0">
                <a:solidFill>
                  <a:srgbClr val="FF0000"/>
                </a:solidFill>
                <a:latin typeface="Arial Black" panose="020B0A04020102020204"/>
                <a:cs typeface="Arial Black" panose="020B0A04020102020204"/>
              </a:rPr>
              <a:t> </a:t>
            </a:r>
            <a:r>
              <a:rPr sz="1850" spc="-25" dirty="0">
                <a:solidFill>
                  <a:srgbClr val="FF0000"/>
                </a:solidFill>
                <a:latin typeface="Arial Black" panose="020B0A04020102020204"/>
                <a:cs typeface="Arial Black" panose="020B0A04020102020204"/>
              </a:rPr>
              <a:t>ΤΗΣ </a:t>
            </a:r>
            <a:r>
              <a:rPr sz="1850" spc="-10" dirty="0">
                <a:solidFill>
                  <a:srgbClr val="FF0000"/>
                </a:solidFill>
                <a:latin typeface="Arial Black" panose="020B0A04020102020204"/>
                <a:cs typeface="Arial Black" panose="020B0A04020102020204"/>
              </a:rPr>
              <a:t>ΜΗΧΑΝΗΣ.</a:t>
            </a:r>
            <a:endParaRPr sz="18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7268"/>
            <a:ext cx="8402320" cy="5583452"/>
          </a:xfrm>
          <a:prstGeom prst="rect">
            <a:avLst/>
          </a:prstGeom>
        </p:spPr>
        <p:txBody>
          <a:bodyPr vert="horz" wrap="square" lIns="0" tIns="64135" rIns="0" bIns="0" rtlCol="0">
            <a:spAutoFit/>
          </a:bodyPr>
          <a:lstStyle/>
          <a:p>
            <a:pPr marL="10795" algn="ctr">
              <a:lnSpc>
                <a:spcPct val="100000"/>
              </a:lnSpc>
              <a:spcBef>
                <a:spcPts val="505"/>
              </a:spcBef>
            </a:pPr>
            <a:r>
              <a:rPr sz="1900" u="heavy" dirty="0">
                <a:uFill>
                  <a:solidFill>
                    <a:srgbClr val="000000"/>
                  </a:solidFill>
                </a:uFill>
                <a:latin typeface="Arial Black" panose="020B0A04020102020204"/>
                <a:cs typeface="Arial Black" panose="020B0A04020102020204"/>
              </a:rPr>
              <a:t>ΑΝΩΜΑΛΙΕΣ</a:t>
            </a:r>
            <a:r>
              <a:rPr sz="1900" u="heavy" spc="80" dirty="0">
                <a:uFill>
                  <a:solidFill>
                    <a:srgbClr val="000000"/>
                  </a:solidFill>
                </a:uFill>
                <a:latin typeface="Arial Black" panose="020B0A04020102020204"/>
                <a:cs typeface="Arial Black" panose="020B0A04020102020204"/>
              </a:rPr>
              <a:t> </a:t>
            </a:r>
            <a:r>
              <a:rPr sz="1900" u="heavy" dirty="0">
                <a:uFill>
                  <a:solidFill>
                    <a:srgbClr val="000000"/>
                  </a:solidFill>
                </a:uFill>
                <a:latin typeface="Arial Black" panose="020B0A04020102020204"/>
                <a:cs typeface="Arial Black" panose="020B0A04020102020204"/>
              </a:rPr>
              <a:t>ΚΑΙ</a:t>
            </a:r>
            <a:r>
              <a:rPr sz="1900" u="heavy" spc="80" dirty="0">
                <a:uFill>
                  <a:solidFill>
                    <a:srgbClr val="000000"/>
                  </a:solidFill>
                </a:uFill>
                <a:latin typeface="Arial Black" panose="020B0A04020102020204"/>
                <a:cs typeface="Arial Black" panose="020B0A04020102020204"/>
              </a:rPr>
              <a:t> </a:t>
            </a:r>
            <a:r>
              <a:rPr sz="1900" u="heavy" spc="-10" dirty="0">
                <a:uFill>
                  <a:solidFill>
                    <a:srgbClr val="000000"/>
                  </a:solidFill>
                </a:uFill>
                <a:latin typeface="Arial Black" panose="020B0A04020102020204"/>
                <a:cs typeface="Arial Black" panose="020B0A04020102020204"/>
              </a:rPr>
              <a:t>ΒΛΑΒΕΣ</a:t>
            </a:r>
            <a:endParaRPr sz="1900">
              <a:latin typeface="Arial Black" panose="020B0A04020102020204"/>
              <a:cs typeface="Arial Black" panose="020B0A04020102020204"/>
            </a:endParaRPr>
          </a:p>
          <a:p>
            <a:pPr marL="12700">
              <a:lnSpc>
                <a:spcPct val="100000"/>
              </a:lnSpc>
              <a:spcBef>
                <a:spcPts val="290"/>
              </a:spcBef>
            </a:pPr>
            <a:r>
              <a:rPr sz="1400" dirty="0">
                <a:solidFill>
                  <a:srgbClr val="FF0000"/>
                </a:solidFill>
                <a:latin typeface="Arial Black" panose="020B0A04020102020204"/>
                <a:cs typeface="Arial Black" panose="020B0A04020102020204"/>
              </a:rPr>
              <a:t>5.</a:t>
            </a:r>
            <a:r>
              <a:rPr sz="1400" spc="-75" dirty="0">
                <a:solidFill>
                  <a:srgbClr val="FF0000"/>
                </a:solidFill>
                <a:latin typeface="Arial Black" panose="020B0A04020102020204"/>
                <a:cs typeface="Arial Black" panose="020B0A04020102020204"/>
              </a:rPr>
              <a:t> </a:t>
            </a:r>
            <a:r>
              <a:rPr sz="1400" u="heavy">
                <a:uFill>
                  <a:solidFill>
                    <a:srgbClr val="000000"/>
                  </a:solidFill>
                </a:uFill>
                <a:latin typeface="Arial Black" panose="020B0A04020102020204"/>
                <a:cs typeface="Arial Black" panose="020B0A04020102020204"/>
              </a:rPr>
              <a:t>ΕΜΦΑΝΙΣΗ</a:t>
            </a:r>
            <a:r>
              <a:rPr sz="1400" u="heavy" spc="-65">
                <a:uFill>
                  <a:solidFill>
                    <a:srgbClr val="000000"/>
                  </a:solidFill>
                </a:uFill>
                <a:latin typeface="Arial Black" panose="020B0A04020102020204"/>
                <a:cs typeface="Arial Black" panose="020B0A04020102020204"/>
              </a:rPr>
              <a:t> </a:t>
            </a:r>
            <a:r>
              <a:rPr sz="1400" u="heavy" smtClean="0">
                <a:uFill>
                  <a:solidFill>
                    <a:srgbClr val="000000"/>
                  </a:solidFill>
                </a:uFill>
                <a:latin typeface="Arial Black" panose="020B0A04020102020204"/>
                <a:cs typeface="Arial Black" panose="020B0A04020102020204"/>
              </a:rPr>
              <a:t>ΠΑΛΜΩΣ</a:t>
            </a:r>
            <a:r>
              <a:rPr lang="el-GR" sz="1400" u="heavy" dirty="0" smtClean="0">
                <a:uFill>
                  <a:solidFill>
                    <a:srgbClr val="000000"/>
                  </a:solidFill>
                </a:uFill>
                <a:latin typeface="Arial Black" panose="020B0A04020102020204"/>
                <a:cs typeface="Arial Black" panose="020B0A04020102020204"/>
              </a:rPr>
              <a:t>Η</a:t>
            </a:r>
            <a:r>
              <a:rPr sz="1400" u="heavy" smtClean="0">
                <a:uFill>
                  <a:solidFill>
                    <a:srgbClr val="000000"/>
                  </a:solidFill>
                </a:uFill>
                <a:latin typeface="Arial Black" panose="020B0A04020102020204"/>
                <a:cs typeface="Arial Black" panose="020B0A04020102020204"/>
              </a:rPr>
              <a:t>Σ</a:t>
            </a:r>
            <a:r>
              <a:rPr sz="1400" u="heavy" spc="-70" smtClean="0">
                <a:uFill>
                  <a:solidFill>
                    <a:srgbClr val="000000"/>
                  </a:solidFill>
                </a:uFill>
                <a:latin typeface="Arial Black" panose="020B0A04020102020204"/>
                <a:cs typeface="Arial Black" panose="020B0A04020102020204"/>
              </a:rPr>
              <a:t> </a:t>
            </a:r>
            <a:r>
              <a:rPr sz="1400" u="heavy" spc="-10" dirty="0">
                <a:uFill>
                  <a:solidFill>
                    <a:srgbClr val="000000"/>
                  </a:solidFill>
                </a:uFill>
                <a:latin typeface="Arial Black" panose="020B0A04020102020204"/>
                <a:cs typeface="Arial Black" panose="020B0A04020102020204"/>
              </a:rPr>
              <a:t>(SURGE).</a:t>
            </a:r>
            <a:endParaRPr sz="1400">
              <a:latin typeface="Arial Black" panose="020B0A04020102020204"/>
              <a:cs typeface="Arial Black" panose="020B0A04020102020204"/>
            </a:endParaRPr>
          </a:p>
          <a:p>
            <a:pPr>
              <a:lnSpc>
                <a:spcPct val="100000"/>
              </a:lnSpc>
              <a:spcBef>
                <a:spcPts val="60"/>
              </a:spcBef>
            </a:pPr>
            <a:endParaRPr sz="1550">
              <a:latin typeface="Arial Black" panose="020B0A04020102020204"/>
              <a:cs typeface="Arial Black" panose="020B0A04020102020204"/>
            </a:endParaRPr>
          </a:p>
          <a:p>
            <a:pPr marL="314960" marR="5080" indent="-302260">
              <a:lnSpc>
                <a:spcPct val="100000"/>
              </a:lnSpc>
              <a:spcBef>
                <a:spcPts val="5"/>
              </a:spcBef>
            </a:pPr>
            <a:r>
              <a:rPr sz="1400" dirty="0">
                <a:latin typeface="Arial Black" panose="020B0A04020102020204"/>
                <a:cs typeface="Arial Black" panose="020B0A04020102020204"/>
              </a:rPr>
              <a:t>ΣΥΝΟΔΕΥΕΤΑΙ</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ΙΣΧΥΡΟ</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ΜΕΤΑΒΑΛΛΟΜΕΝΟ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ΘΟΡΥΒΟ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ΙΣΧΥΡΕΣ</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ΤΑΛΑΝΤΩΣΕΙΣ </a:t>
            </a:r>
            <a:r>
              <a:rPr sz="1400">
                <a:latin typeface="Arial Black" panose="020B0A04020102020204"/>
                <a:cs typeface="Arial Black" panose="020B0A04020102020204"/>
              </a:rPr>
              <a:t>ΤΟΥ</a:t>
            </a:r>
            <a:r>
              <a:rPr sz="1400" spc="-50">
                <a:latin typeface="Arial Black" panose="020B0A04020102020204"/>
                <a:cs typeface="Arial Black" panose="020B0A04020102020204"/>
              </a:rPr>
              <a:t> </a:t>
            </a:r>
            <a:r>
              <a:rPr sz="1400" spc="-10" smtClean="0">
                <a:latin typeface="Arial Black" panose="020B0A04020102020204"/>
                <a:cs typeface="Arial Black" panose="020B0A04020102020204"/>
              </a:rPr>
              <a:t>ΣΤΡΟΒΙΛΟ</a:t>
            </a:r>
            <a:r>
              <a:rPr lang="el-GR" sz="1400" spc="-10" dirty="0" smtClean="0">
                <a:latin typeface="Arial Black" panose="020B0A04020102020204"/>
                <a:cs typeface="Arial Black" panose="020B0A04020102020204"/>
              </a:rPr>
              <a:t>Ϋ</a:t>
            </a:r>
            <a:r>
              <a:rPr sz="1400" spc="-10" smtClean="0">
                <a:latin typeface="Arial Black" panose="020B0A04020102020204"/>
                <a:cs typeface="Arial Black" panose="020B0A04020102020204"/>
              </a:rPr>
              <a:t>ΠΕΡΠΛΗΡΩΤΗ</a:t>
            </a:r>
            <a:r>
              <a:rPr sz="1400" spc="-10" dirty="0">
                <a:latin typeface="Arial Black" panose="020B0A04020102020204"/>
                <a:cs typeface="Arial Black" panose="020B0A04020102020204"/>
              </a:rPr>
              <a:t>,</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ΚΡΑΔΑΣΜΟΥΣ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ΤΩΝ</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ΠΤΕΡΥΓΙΩΝ</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ΙΣΧΥΡΕΣ</a:t>
            </a:r>
            <a:r>
              <a:rPr sz="1400" spc="-50" dirty="0">
                <a:latin typeface="Arial Black" panose="020B0A04020102020204"/>
                <a:cs typeface="Arial Black" panose="020B0A04020102020204"/>
              </a:rPr>
              <a:t> </a:t>
            </a:r>
            <a:r>
              <a:rPr sz="1400" spc="-25" dirty="0">
                <a:latin typeface="Arial Black" panose="020B0A04020102020204"/>
                <a:cs typeface="Arial Black" panose="020B0A04020102020204"/>
              </a:rPr>
              <a:t>ΚΑ- </a:t>
            </a:r>
            <a:r>
              <a:rPr sz="1400" dirty="0">
                <a:latin typeface="Arial Black" panose="020B0A04020102020204"/>
                <a:cs typeface="Arial Black" panose="020B0A04020102020204"/>
              </a:rPr>
              <a:t>ΤΑΠΟΝΗΣΕΙΣ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ΤΩΝ</a:t>
            </a:r>
            <a:r>
              <a:rPr sz="1400" spc="-60" dirty="0">
                <a:latin typeface="Arial Black" panose="020B0A04020102020204"/>
                <a:cs typeface="Arial Black" panose="020B0A04020102020204"/>
              </a:rPr>
              <a:t> </a:t>
            </a:r>
            <a:r>
              <a:rPr sz="1400" spc="-10" dirty="0">
                <a:latin typeface="Arial Black" panose="020B0A04020102020204"/>
                <a:cs typeface="Arial Black" panose="020B0A04020102020204"/>
              </a:rPr>
              <a:t>ΠΕΡΙΣΤΡΕΦΟΜΕΝΩΝ</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ΤΜΗΜΑΤΩΝ,</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ΟΠΟΥ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ΠΡΕΠΕΙ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ΝΑ</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ΑΠΟΦΕΥ- </a:t>
            </a:r>
            <a:r>
              <a:rPr sz="1400" dirty="0">
                <a:latin typeface="Arial Black" panose="020B0A04020102020204"/>
                <a:cs typeface="Arial Black" panose="020B0A04020102020204"/>
              </a:rPr>
              <a:t>ΓΕΤΑΙ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ΛΕΙΤΟΥΡΓΙΑ</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ΣΥΜΠΙΕΣΤΗ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ΑΥΤΟ</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ΜΠΟΡΕΙ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ΝΑ</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ΣΥΜΒΕΙ</a:t>
            </a:r>
            <a:r>
              <a:rPr sz="1400" spc="-35" dirty="0">
                <a:latin typeface="Arial Black" panose="020B0A04020102020204"/>
                <a:cs typeface="Arial Black" panose="020B0A04020102020204"/>
              </a:rPr>
              <a:t> </a:t>
            </a:r>
            <a:r>
              <a:rPr sz="1400" spc="-10" dirty="0">
                <a:latin typeface="Arial Black" panose="020B0A04020102020204"/>
                <a:cs typeface="Arial Black" panose="020B0A04020102020204"/>
              </a:rPr>
              <a:t>ΟΤΑΝ:</a:t>
            </a:r>
            <a:endParaRPr sz="1400">
              <a:latin typeface="Arial Black" panose="020B0A04020102020204"/>
              <a:cs typeface="Arial Black" panose="020B0A04020102020204"/>
            </a:endParaRPr>
          </a:p>
          <a:p>
            <a:pPr marL="314960" marR="496570" indent="-302260">
              <a:lnSpc>
                <a:spcPct val="100000"/>
              </a:lnSpc>
              <a:spcBef>
                <a:spcPts val="300"/>
              </a:spcBef>
            </a:pPr>
            <a:r>
              <a:rPr sz="1400" dirty="0">
                <a:latin typeface="Arial Black" panose="020B0A04020102020204"/>
                <a:cs typeface="Arial Black" panose="020B0A04020102020204"/>
              </a:rPr>
              <a:t>ΚΑΤΑ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ΤΗ</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ΦΑΣΗ</a:t>
            </a:r>
            <a:r>
              <a:rPr sz="1400" spc="-40" dirty="0">
                <a:latin typeface="Arial Black" panose="020B0A04020102020204"/>
                <a:cs typeface="Arial Black" panose="020B0A04020102020204"/>
              </a:rPr>
              <a:t> </a:t>
            </a:r>
            <a:r>
              <a:rPr sz="1400">
                <a:latin typeface="Arial Black" panose="020B0A04020102020204"/>
                <a:cs typeface="Arial Black" panose="020B0A04020102020204"/>
              </a:rPr>
              <a:t>ΑΠΟΤΟΜΗΣ</a:t>
            </a:r>
            <a:r>
              <a:rPr sz="1400" spc="-40">
                <a:latin typeface="Arial Black" panose="020B0A04020102020204"/>
                <a:cs typeface="Arial Black" panose="020B0A04020102020204"/>
              </a:rPr>
              <a:t> </a:t>
            </a:r>
            <a:r>
              <a:rPr sz="1400" smtClean="0">
                <a:latin typeface="Arial Black" panose="020B0A04020102020204"/>
                <a:cs typeface="Arial Black" panose="020B0A04020102020204"/>
              </a:rPr>
              <a:t>ΕΠΙΤΑΧΥΣ</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55" smtClean="0">
                <a:latin typeface="Arial Black" panose="020B0A04020102020204"/>
                <a:cs typeface="Arial Black" panose="020B0A04020102020204"/>
              </a:rPr>
              <a:t> </a:t>
            </a:r>
            <a:r>
              <a:rPr sz="1400">
                <a:latin typeface="Arial Black" panose="020B0A04020102020204"/>
                <a:cs typeface="Arial Black" panose="020B0A04020102020204"/>
              </a:rPr>
              <a:t>η</a:t>
            </a:r>
            <a:r>
              <a:rPr sz="1400" spc="-30">
                <a:latin typeface="Arial Black" panose="020B0A04020102020204"/>
                <a:cs typeface="Arial Black" panose="020B0A04020102020204"/>
              </a:rPr>
              <a:t> </a:t>
            </a:r>
            <a:r>
              <a:rPr sz="1400" spc="-10" smtClean="0">
                <a:latin typeface="Arial Black" panose="020B0A04020102020204"/>
                <a:cs typeface="Arial Black" panose="020B0A04020102020204"/>
              </a:rPr>
              <a:t>ΕΠΙΒΡΑΔΥΝΣ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55" smtClean="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35" dirty="0">
                <a:latin typeface="Arial Black" panose="020B0A04020102020204"/>
                <a:cs typeface="Arial Black" panose="020B0A04020102020204"/>
              </a:rPr>
              <a:t> </a:t>
            </a:r>
            <a:r>
              <a:rPr sz="1400" spc="-10" dirty="0">
                <a:latin typeface="Arial Black" panose="020B0A04020102020204"/>
                <a:cs typeface="Arial Black" panose="020B0A04020102020204"/>
              </a:rPr>
              <a:t>ΣΥΜΠΙΕΣΤΗ </a:t>
            </a:r>
            <a:r>
              <a:rPr sz="1400" dirty="0">
                <a:latin typeface="Arial Black" panose="020B0A04020102020204"/>
                <a:cs typeface="Arial Black" panose="020B0A04020102020204"/>
              </a:rPr>
              <a:t>(</a:t>
            </a:r>
            <a:r>
              <a:rPr sz="1400" dirty="0">
                <a:solidFill>
                  <a:srgbClr val="FF0000"/>
                </a:solidFill>
                <a:latin typeface="Arial Black" panose="020B0A04020102020204"/>
                <a:cs typeface="Arial Black" panose="020B0A04020102020204"/>
              </a:rPr>
              <a:t>ΑΠΟΤΟΜΕΣ</a:t>
            </a:r>
            <a:r>
              <a:rPr sz="1400" spc="-7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ΜΕΤΑΒΟΛΕΣ</a:t>
            </a:r>
            <a:r>
              <a:rPr sz="1400" spc="-7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ΤΗΣ</a:t>
            </a:r>
            <a:r>
              <a:rPr sz="1400" spc="-65" dirty="0">
                <a:solidFill>
                  <a:srgbClr val="FF0000"/>
                </a:solidFill>
                <a:latin typeface="Arial Black" panose="020B0A04020102020204"/>
                <a:cs typeface="Arial Black" panose="020B0A04020102020204"/>
              </a:rPr>
              <a:t> </a:t>
            </a:r>
            <a:r>
              <a:rPr sz="1400">
                <a:solidFill>
                  <a:srgbClr val="FF0000"/>
                </a:solidFill>
                <a:latin typeface="Arial Black" panose="020B0A04020102020204"/>
                <a:cs typeface="Arial Black" panose="020B0A04020102020204"/>
              </a:rPr>
              <a:t>ΙΣΧΥΟΣ</a:t>
            </a:r>
            <a:r>
              <a:rPr sz="1400" spc="-65">
                <a:solidFill>
                  <a:srgbClr val="FF0000"/>
                </a:solidFill>
                <a:latin typeface="Arial Black" panose="020B0A04020102020204"/>
                <a:cs typeface="Arial Black" panose="020B0A04020102020204"/>
              </a:rPr>
              <a:t> </a:t>
            </a:r>
            <a:r>
              <a:rPr sz="1400" smtClean="0">
                <a:solidFill>
                  <a:srgbClr val="FF0000"/>
                </a:solidFill>
                <a:latin typeface="Arial Black" panose="020B0A04020102020204"/>
                <a:cs typeface="Arial Black" panose="020B0A04020102020204"/>
              </a:rPr>
              <a:t>ΤΗΣ</a:t>
            </a:r>
            <a:r>
              <a:rPr sz="1400" spc="-65" smtClean="0">
                <a:solidFill>
                  <a:srgbClr val="FF0000"/>
                </a:solidFill>
                <a:latin typeface="Arial Black" panose="020B0A04020102020204"/>
                <a:cs typeface="Arial Black" panose="020B0A04020102020204"/>
              </a:rPr>
              <a:t> </a:t>
            </a:r>
            <a:r>
              <a:rPr sz="1400" spc="-10" dirty="0">
                <a:solidFill>
                  <a:srgbClr val="FF0000"/>
                </a:solidFill>
                <a:latin typeface="Arial Black" panose="020B0A04020102020204"/>
                <a:cs typeface="Arial Black" panose="020B0A04020102020204"/>
              </a:rPr>
              <a:t>ΜΗΧΑΝΗΣ</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314960" marR="638175" indent="-302260">
              <a:lnSpc>
                <a:spcPct val="101000"/>
              </a:lnSpc>
              <a:spcBef>
                <a:spcPts val="270"/>
              </a:spcBef>
            </a:pPr>
            <a:r>
              <a:rPr sz="1400">
                <a:latin typeface="Arial Black" panose="020B0A04020102020204"/>
                <a:cs typeface="Arial Black" panose="020B0A04020102020204"/>
              </a:rPr>
              <a:t>ΛΟΓΩ</a:t>
            </a:r>
            <a:r>
              <a:rPr sz="1400" spc="-55">
                <a:latin typeface="Arial Black" panose="020B0A04020102020204"/>
                <a:cs typeface="Arial Black" panose="020B0A04020102020204"/>
              </a:rPr>
              <a:t> </a:t>
            </a:r>
            <a:r>
              <a:rPr sz="1400" spc="-10" smtClean="0">
                <a:latin typeface="Arial Black" panose="020B0A04020102020204"/>
                <a:cs typeface="Arial Black" panose="020B0A04020102020204"/>
              </a:rPr>
              <a:t>ΠΑΡΑΜΟΡΦΩΣ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45" smtClean="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ΡΟΗΣ</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ΑΕΡΑ</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ΣΤΗΝ</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ΕΙΣΟΔΟ</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30" dirty="0">
                <a:latin typeface="Arial Black" panose="020B0A04020102020204"/>
                <a:cs typeface="Arial Black" panose="020B0A04020102020204"/>
              </a:rPr>
              <a:t> </a:t>
            </a:r>
            <a:r>
              <a:rPr sz="1400" spc="-10" dirty="0">
                <a:latin typeface="Arial Black" panose="020B0A04020102020204"/>
                <a:cs typeface="Arial Black" panose="020B0A04020102020204"/>
              </a:rPr>
              <a:t>ΣΥΜΠΙΕΣΤΗ </a:t>
            </a:r>
            <a:r>
              <a:rPr sz="1400" dirty="0">
                <a:latin typeface="Arial Black" panose="020B0A04020102020204"/>
                <a:cs typeface="Arial Black" panose="020B0A04020102020204"/>
              </a:rPr>
              <a:t>(</a:t>
            </a:r>
            <a:r>
              <a:rPr sz="1400" dirty="0">
                <a:solidFill>
                  <a:srgbClr val="FF0000"/>
                </a:solidFill>
                <a:latin typeface="Arial Black" panose="020B0A04020102020204"/>
                <a:cs typeface="Arial Black" panose="020B0A04020102020204"/>
              </a:rPr>
              <a:t>ΑΚΑΘΑΡΤΑ</a:t>
            </a:r>
            <a:r>
              <a:rPr sz="1400" spc="-75" dirty="0">
                <a:solidFill>
                  <a:srgbClr val="FF0000"/>
                </a:solidFill>
                <a:latin typeface="Arial Black" panose="020B0A04020102020204"/>
                <a:cs typeface="Arial Black" panose="020B0A04020102020204"/>
              </a:rPr>
              <a:t> </a:t>
            </a:r>
            <a:r>
              <a:rPr sz="1400" spc="-10" dirty="0">
                <a:solidFill>
                  <a:srgbClr val="FF0000"/>
                </a:solidFill>
                <a:latin typeface="Arial Black" panose="020B0A04020102020204"/>
                <a:cs typeface="Arial Black" panose="020B0A04020102020204"/>
              </a:rPr>
              <a:t>ΦΙΛΤΡΑ</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12700" marR="172085">
              <a:lnSpc>
                <a:spcPts val="1970"/>
              </a:lnSpc>
              <a:spcBef>
                <a:spcPts val="100"/>
              </a:spcBef>
            </a:pPr>
            <a:r>
              <a:rPr sz="1400" dirty="0">
                <a:latin typeface="Arial Black" panose="020B0A04020102020204"/>
                <a:cs typeface="Arial Black" panose="020B0A04020102020204"/>
              </a:rPr>
              <a:t>ΛΟΓΩ</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ΤΑΛΑΝΤΩΣΕΩΝ</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ΑΕΡΑ</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ΣΤΗΝ</a:t>
            </a:r>
            <a:r>
              <a:rPr sz="1400" spc="-35" dirty="0">
                <a:latin typeface="Arial Black" panose="020B0A04020102020204"/>
                <a:cs typeface="Arial Black" panose="020B0A04020102020204"/>
              </a:rPr>
              <a:t> </a:t>
            </a:r>
            <a:r>
              <a:rPr sz="1400">
                <a:latin typeface="Arial Black" panose="020B0A04020102020204"/>
                <a:cs typeface="Arial Black" panose="020B0A04020102020204"/>
              </a:rPr>
              <a:t>ΕΙΣΟΔΟ</a:t>
            </a:r>
            <a:r>
              <a:rPr sz="1400" spc="-30">
                <a:latin typeface="Arial Black" panose="020B0A04020102020204"/>
                <a:cs typeface="Arial Black" panose="020B0A04020102020204"/>
              </a:rPr>
              <a:t> </a:t>
            </a:r>
            <a:r>
              <a:rPr lang="el-GR" sz="1400" spc="-30" dirty="0">
                <a:latin typeface="Arial Black" panose="020B0A04020102020204"/>
                <a:cs typeface="Arial Black" panose="020B0A04020102020204"/>
              </a:rPr>
              <a:t>ή</a:t>
            </a:r>
            <a:r>
              <a:rPr sz="1400" spc="-35" smtClean="0">
                <a:latin typeface="Arial Black" panose="020B0A04020102020204"/>
                <a:cs typeface="Arial Black" panose="020B0A04020102020204"/>
              </a:rPr>
              <a:t> </a:t>
            </a:r>
            <a:r>
              <a:rPr sz="1400" dirty="0">
                <a:latin typeface="Arial Black" panose="020B0A04020102020204"/>
                <a:cs typeface="Arial Black" panose="020B0A04020102020204"/>
              </a:rPr>
              <a:t>ΤΗΝ</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ΕΞΟΔΟ</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25" dirty="0">
                <a:latin typeface="Arial Black" panose="020B0A04020102020204"/>
                <a:cs typeface="Arial Black" panose="020B0A04020102020204"/>
              </a:rPr>
              <a:t> </a:t>
            </a:r>
            <a:r>
              <a:rPr sz="1400" spc="-10" dirty="0">
                <a:latin typeface="Arial Black" panose="020B0A04020102020204"/>
                <a:cs typeface="Arial Black" panose="020B0A04020102020204"/>
              </a:rPr>
              <a:t>ΣΥΜΠΙΕΣΤΗ. </a:t>
            </a:r>
            <a:r>
              <a:rPr sz="1400">
                <a:latin typeface="Arial Black" panose="020B0A04020102020204"/>
                <a:cs typeface="Arial Black" panose="020B0A04020102020204"/>
              </a:rPr>
              <a:t>ΛΟΓΩ</a:t>
            </a:r>
            <a:r>
              <a:rPr sz="1400" spc="-70">
                <a:latin typeface="Arial Black" panose="020B0A04020102020204"/>
                <a:cs typeface="Arial Black" panose="020B0A04020102020204"/>
              </a:rPr>
              <a:t> </a:t>
            </a:r>
            <a:r>
              <a:rPr sz="1400" smtClean="0">
                <a:latin typeface="Arial Black" panose="020B0A04020102020204"/>
                <a:cs typeface="Arial Black" panose="020B0A04020102020204"/>
              </a:rPr>
              <a:t>ΕΜΦΑΝΙΣ</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75" smtClean="0">
                <a:latin typeface="Arial Black" panose="020B0A04020102020204"/>
                <a:cs typeface="Arial Black" panose="020B0A04020102020204"/>
              </a:rPr>
              <a:t> </a:t>
            </a:r>
            <a:r>
              <a:rPr sz="1400">
                <a:latin typeface="Arial Black" panose="020B0A04020102020204"/>
                <a:cs typeface="Arial Black" panose="020B0A04020102020204"/>
              </a:rPr>
              <a:t>ΤΑΛΑΝΤΩΣΕΩΝ</a:t>
            </a:r>
            <a:r>
              <a:rPr sz="1400" spc="-60">
                <a:latin typeface="Arial Black" panose="020B0A04020102020204"/>
                <a:cs typeface="Arial Black" panose="020B0A04020102020204"/>
              </a:rPr>
              <a:t> </a:t>
            </a:r>
            <a:r>
              <a:rPr sz="1400" smtClean="0">
                <a:latin typeface="Arial Black" panose="020B0A04020102020204"/>
                <a:cs typeface="Arial Black" panose="020B0A04020102020204"/>
              </a:rPr>
              <a:t>ΣΤΗ</a:t>
            </a:r>
            <a:r>
              <a:rPr lang="el-GR" sz="1400" dirty="0" smtClean="0">
                <a:latin typeface="Arial Black" panose="020B0A04020102020204"/>
                <a:cs typeface="Arial Black" panose="020B0A04020102020204"/>
              </a:rPr>
              <a:t>Ν</a:t>
            </a:r>
            <a:r>
              <a:rPr sz="1400" spc="-60" smtClean="0">
                <a:latin typeface="Arial Black" panose="020B0A04020102020204"/>
                <a:cs typeface="Arial Black" panose="020B0A04020102020204"/>
              </a:rPr>
              <a:t> </a:t>
            </a:r>
            <a:r>
              <a:rPr sz="1400" dirty="0">
                <a:latin typeface="Arial Black" panose="020B0A04020102020204"/>
                <a:cs typeface="Arial Black" panose="020B0A04020102020204"/>
              </a:rPr>
              <a:t>ΡΟΗ</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ΤΩΝ</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ΚΑΥΣΑΕΡΙΩΝ</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a:t>
            </a:r>
            <a:r>
              <a:rPr sz="1400">
                <a:solidFill>
                  <a:srgbClr val="FF0000"/>
                </a:solidFill>
                <a:latin typeface="Arial Black" panose="020B0A04020102020204"/>
                <a:cs typeface="Arial Black" panose="020B0A04020102020204"/>
              </a:rPr>
              <a:t>ΦΡΑΓΜΟΣ</a:t>
            </a:r>
            <a:r>
              <a:rPr sz="1400" spc="-60">
                <a:solidFill>
                  <a:srgbClr val="FF0000"/>
                </a:solidFill>
                <a:latin typeface="Arial Black" panose="020B0A04020102020204"/>
                <a:cs typeface="Arial Black" panose="020B0A04020102020204"/>
              </a:rPr>
              <a:t> </a:t>
            </a:r>
            <a:endParaRPr lang="el-GR" sz="1400" spc="-60" dirty="0" smtClean="0">
              <a:solidFill>
                <a:srgbClr val="FF0000"/>
              </a:solidFill>
              <a:latin typeface="Arial Black" panose="020B0A04020102020204"/>
              <a:cs typeface="Arial Black" panose="020B0A04020102020204"/>
            </a:endParaRPr>
          </a:p>
          <a:p>
            <a:pPr marL="12700" marR="172085">
              <a:lnSpc>
                <a:spcPts val="1970"/>
              </a:lnSpc>
              <a:spcBef>
                <a:spcPts val="100"/>
              </a:spcBef>
            </a:pPr>
            <a:r>
              <a:rPr sz="1400" spc="-10" smtClean="0">
                <a:solidFill>
                  <a:srgbClr val="FF0000"/>
                </a:solidFill>
                <a:latin typeface="Arial Black" panose="020B0A04020102020204"/>
                <a:cs typeface="Arial Black" panose="020B0A04020102020204"/>
              </a:rPr>
              <a:t>ΒΑΛΒΙ</a:t>
            </a:r>
            <a:r>
              <a:rPr sz="1400" smtClean="0">
                <a:solidFill>
                  <a:srgbClr val="FF0000"/>
                </a:solidFill>
                <a:latin typeface="Arial Black" panose="020B0A04020102020204"/>
                <a:cs typeface="Arial Black" panose="020B0A04020102020204"/>
              </a:rPr>
              <a:t>Δ</a:t>
            </a:r>
            <a:r>
              <a:rPr lang="el-GR" sz="1400" dirty="0" smtClean="0">
                <a:solidFill>
                  <a:srgbClr val="FF0000"/>
                </a:solidFill>
                <a:latin typeface="Arial Black" panose="020B0A04020102020204"/>
                <a:cs typeface="Arial Black" panose="020B0A04020102020204"/>
              </a:rPr>
              <a:t>ΩΝ</a:t>
            </a:r>
            <a:r>
              <a:rPr sz="1400" spc="-80" smtClean="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ΕΞΑΓΩΓΗΣ,</a:t>
            </a:r>
            <a:r>
              <a:rPr sz="1400" spc="-6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ΕΠΙΚΑΘΗΣΕΙΣ</a:t>
            </a:r>
            <a:r>
              <a:rPr sz="1400" spc="-5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ΣΤΑ</a:t>
            </a:r>
            <a:r>
              <a:rPr sz="1400" spc="-6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ΠΤΕΡΥΓΙΑ</a:t>
            </a:r>
            <a:r>
              <a:rPr sz="1400" spc="-5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ΤΟΥ</a:t>
            </a:r>
            <a:r>
              <a:rPr sz="1400" spc="-5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ΣΤΡΟΒΙΛΟΥ</a:t>
            </a:r>
            <a:r>
              <a:rPr sz="1400" spc="-5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ΚΑΙ</a:t>
            </a:r>
            <a:r>
              <a:rPr sz="1400" spc="-50" dirty="0">
                <a:solidFill>
                  <a:srgbClr val="FF0000"/>
                </a:solidFill>
                <a:latin typeface="Arial Black" panose="020B0A04020102020204"/>
                <a:cs typeface="Arial Black" panose="020B0A04020102020204"/>
              </a:rPr>
              <a:t> </a:t>
            </a:r>
            <a:r>
              <a:rPr sz="1400">
                <a:solidFill>
                  <a:srgbClr val="FF0000"/>
                </a:solidFill>
                <a:latin typeface="Arial Black" panose="020B0A04020102020204"/>
                <a:cs typeface="Arial Black" panose="020B0A04020102020204"/>
              </a:rPr>
              <a:t>ΣΤΟΝ</a:t>
            </a:r>
            <a:r>
              <a:rPr sz="1400" spc="-60">
                <a:solidFill>
                  <a:srgbClr val="FF0000"/>
                </a:solidFill>
                <a:latin typeface="Arial Black" panose="020B0A04020102020204"/>
                <a:cs typeface="Arial Black" panose="020B0A04020102020204"/>
              </a:rPr>
              <a:t> </a:t>
            </a:r>
            <a:r>
              <a:rPr sz="1400" spc="-10" smtClean="0">
                <a:solidFill>
                  <a:srgbClr val="FF0000"/>
                </a:solidFill>
                <a:latin typeface="Arial Black" panose="020B0A04020102020204"/>
                <a:cs typeface="Arial Black" panose="020B0A04020102020204"/>
              </a:rPr>
              <a:t>ΟΙΚΟΝΟΜΗΤΗΡΑ</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314960" marR="595630" indent="-302260">
              <a:lnSpc>
                <a:spcPct val="100000"/>
              </a:lnSpc>
              <a:spcBef>
                <a:spcPts val="290"/>
              </a:spcBef>
            </a:pPr>
            <a:r>
              <a:rPr sz="1400" dirty="0">
                <a:latin typeface="Arial Black" panose="020B0A04020102020204"/>
                <a:cs typeface="Arial Black" panose="020B0A04020102020204"/>
              </a:rPr>
              <a:t>ΛΟΓΩ</a:t>
            </a:r>
            <a:r>
              <a:rPr sz="1400" spc="-45" dirty="0">
                <a:latin typeface="Arial Black" panose="020B0A04020102020204"/>
                <a:cs typeface="Arial Black" panose="020B0A04020102020204"/>
              </a:rPr>
              <a:t> </a:t>
            </a:r>
            <a:r>
              <a:rPr sz="1400">
                <a:latin typeface="Arial Black" panose="020B0A04020102020204"/>
                <a:cs typeface="Arial Black" panose="020B0A04020102020204"/>
              </a:rPr>
              <a:t>ΥΨΗΛΗΣ</a:t>
            </a:r>
            <a:r>
              <a:rPr sz="1400" spc="-40">
                <a:latin typeface="Arial Black" panose="020B0A04020102020204"/>
                <a:cs typeface="Arial Black" panose="020B0A04020102020204"/>
              </a:rPr>
              <a:t> </a:t>
            </a:r>
            <a:r>
              <a:rPr sz="1400" spc="-10" smtClean="0">
                <a:latin typeface="Arial Black" panose="020B0A04020102020204"/>
                <a:cs typeface="Arial Black" panose="020B0A04020102020204"/>
              </a:rPr>
              <a:t>ΘΕΡΜΟΚΡΑΣΙΑ</a:t>
            </a:r>
            <a:r>
              <a:rPr lang="el-GR" sz="1400" spc="-10" dirty="0" smtClean="0">
                <a:latin typeface="Arial Black" panose="020B0A04020102020204"/>
                <a:cs typeface="Arial Black" panose="020B0A04020102020204"/>
              </a:rPr>
              <a:t>Σ</a:t>
            </a:r>
            <a:r>
              <a:rPr sz="1400" spc="-45" smtClean="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ΑΕΡΑ</a:t>
            </a:r>
            <a:r>
              <a:rPr sz="1400" spc="-35" dirty="0">
                <a:latin typeface="Arial Black" panose="020B0A04020102020204"/>
                <a:cs typeface="Arial Black" panose="020B0A04020102020204"/>
              </a:rPr>
              <a:t> </a:t>
            </a:r>
            <a:r>
              <a:rPr sz="1400">
                <a:latin typeface="Arial Black" panose="020B0A04020102020204"/>
                <a:cs typeface="Arial Black" panose="020B0A04020102020204"/>
              </a:rPr>
              <a:t>ΕΙΣΟΔΟΥ</a:t>
            </a:r>
            <a:r>
              <a:rPr sz="1400" spc="-35">
                <a:latin typeface="Arial Black" panose="020B0A04020102020204"/>
                <a:cs typeface="Arial Black" panose="020B0A04020102020204"/>
              </a:rPr>
              <a:t> </a:t>
            </a:r>
            <a:r>
              <a:rPr sz="1400" smtClean="0">
                <a:latin typeface="Arial Black" panose="020B0A04020102020204"/>
                <a:cs typeface="Arial Black" panose="020B0A04020102020204"/>
              </a:rPr>
              <a:t>ΣΤΟ</a:t>
            </a:r>
            <a:r>
              <a:rPr lang="el-GR" sz="1400" dirty="0" smtClean="0">
                <a:latin typeface="Arial Black" panose="020B0A04020102020204"/>
                <a:cs typeface="Arial Black" panose="020B0A04020102020204"/>
              </a:rPr>
              <a:t>Ν</a:t>
            </a:r>
            <a:r>
              <a:rPr sz="1400" spc="-45" smtClean="0">
                <a:latin typeface="Arial Black" panose="020B0A04020102020204"/>
                <a:cs typeface="Arial Black" panose="020B0A04020102020204"/>
              </a:rPr>
              <a:t> </a:t>
            </a:r>
            <a:r>
              <a:rPr sz="1400" dirty="0">
                <a:latin typeface="Arial Black" panose="020B0A04020102020204"/>
                <a:cs typeface="Arial Black" panose="020B0A04020102020204"/>
              </a:rPr>
              <a:t>ΚΥΛΙΝΔΡΟ</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a:t>
            </a:r>
            <a:r>
              <a:rPr sz="1400">
                <a:solidFill>
                  <a:srgbClr val="FF0000"/>
                </a:solidFill>
                <a:latin typeface="Arial Black" panose="020B0A04020102020204"/>
                <a:cs typeface="Arial Black" panose="020B0A04020102020204"/>
              </a:rPr>
              <a:t>ΚΑΚΗ</a:t>
            </a:r>
            <a:r>
              <a:rPr sz="1400" spc="-40">
                <a:solidFill>
                  <a:srgbClr val="FF0000"/>
                </a:solidFill>
                <a:latin typeface="Arial Black" panose="020B0A04020102020204"/>
                <a:cs typeface="Arial Black" panose="020B0A04020102020204"/>
              </a:rPr>
              <a:t> </a:t>
            </a:r>
            <a:r>
              <a:rPr sz="1400" spc="-20" smtClean="0">
                <a:solidFill>
                  <a:srgbClr val="FF0000"/>
                </a:solidFill>
                <a:latin typeface="Arial Black" panose="020B0A04020102020204"/>
                <a:cs typeface="Arial Black" panose="020B0A04020102020204"/>
              </a:rPr>
              <a:t>ΛΕΙ</a:t>
            </a:r>
            <a:r>
              <a:rPr sz="1400" smtClean="0">
                <a:solidFill>
                  <a:srgbClr val="FF0000"/>
                </a:solidFill>
                <a:latin typeface="Arial Black" panose="020B0A04020102020204"/>
                <a:cs typeface="Arial Black" panose="020B0A04020102020204"/>
              </a:rPr>
              <a:t>ΤΟΥΡΓΙΑ</a:t>
            </a:r>
            <a:r>
              <a:rPr sz="1400" spc="-85" smtClean="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ΕΝΑΛΛΑΚΤΗ</a:t>
            </a:r>
            <a:r>
              <a:rPr sz="1400" spc="-75" dirty="0">
                <a:solidFill>
                  <a:srgbClr val="FF0000"/>
                </a:solidFill>
                <a:latin typeface="Arial Black" panose="020B0A04020102020204"/>
                <a:cs typeface="Arial Black" panose="020B0A04020102020204"/>
              </a:rPr>
              <a:t> </a:t>
            </a:r>
            <a:r>
              <a:rPr sz="1400" spc="-10" dirty="0">
                <a:solidFill>
                  <a:srgbClr val="FF0000"/>
                </a:solidFill>
                <a:latin typeface="Arial Black" panose="020B0A04020102020204"/>
                <a:cs typeface="Arial Black" panose="020B0A04020102020204"/>
              </a:rPr>
              <a:t>ΘΕΡΜΟΤΗΤΑΣ</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12700">
              <a:lnSpc>
                <a:spcPct val="100000"/>
              </a:lnSpc>
              <a:spcBef>
                <a:spcPts val="290"/>
              </a:spcBef>
            </a:pPr>
            <a:r>
              <a:rPr sz="1400" dirty="0">
                <a:latin typeface="Arial Black" panose="020B0A04020102020204"/>
                <a:cs typeface="Arial Black" panose="020B0A04020102020204"/>
              </a:rPr>
              <a:t>ΛΟΓΩ</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ΠΥΡΚΑΓΙΑΣ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ΣΤΟ</a:t>
            </a:r>
            <a:r>
              <a:rPr sz="1400" spc="-55" dirty="0">
                <a:latin typeface="Arial Black" panose="020B0A04020102020204"/>
                <a:cs typeface="Arial Black" panose="020B0A04020102020204"/>
              </a:rPr>
              <a:t> </a:t>
            </a:r>
            <a:r>
              <a:rPr sz="1400">
                <a:latin typeface="Arial Black" panose="020B0A04020102020204"/>
                <a:cs typeface="Arial Black" panose="020B0A04020102020204"/>
              </a:rPr>
              <a:t>ΘΑΛΑΜΟ</a:t>
            </a:r>
            <a:r>
              <a:rPr sz="1400" spc="-50">
                <a:latin typeface="Arial Black" panose="020B0A04020102020204"/>
                <a:cs typeface="Arial Black" panose="020B0A04020102020204"/>
              </a:rPr>
              <a:t> </a:t>
            </a:r>
            <a:r>
              <a:rPr sz="1400" spc="-10" smtClean="0">
                <a:latin typeface="Arial Black" panose="020B0A04020102020204"/>
                <a:cs typeface="Arial Black" panose="020B0A04020102020204"/>
              </a:rPr>
              <a:t>ΣΑΡΩΣ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314960" marR="434340" indent="-302260">
              <a:lnSpc>
                <a:spcPct val="100000"/>
              </a:lnSpc>
              <a:spcBef>
                <a:spcPts val="280"/>
              </a:spcBef>
            </a:pPr>
            <a:r>
              <a:rPr sz="1400" dirty="0">
                <a:latin typeface="Arial Black" panose="020B0A04020102020204"/>
                <a:cs typeface="Arial Black" panose="020B0A04020102020204"/>
              </a:rPr>
              <a:t>ΣΤΗΝ</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ΠΕΡΙΠΤΩΣΗ</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ΠΟΥ</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ΚΑΠΟΙΟΣ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ΚΥΛΙΝΔΡΟΣ</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ΔΙΧΡΟΝΗΣ</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ΜΗΧΑΝΗΣ</a:t>
            </a:r>
            <a:r>
              <a:rPr sz="1400" spc="-65" dirty="0">
                <a:latin typeface="Arial Black" panose="020B0A04020102020204"/>
                <a:cs typeface="Arial Black" panose="020B0A04020102020204"/>
              </a:rPr>
              <a:t> </a:t>
            </a:r>
            <a:r>
              <a:rPr sz="1400">
                <a:latin typeface="Arial Black" panose="020B0A04020102020204"/>
                <a:cs typeface="Arial Black" panose="020B0A04020102020204"/>
              </a:rPr>
              <a:t>ΒΓΕΙ</a:t>
            </a:r>
            <a:r>
              <a:rPr sz="1400" spc="-50">
                <a:latin typeface="Arial Black" panose="020B0A04020102020204"/>
                <a:cs typeface="Arial Black" panose="020B0A04020102020204"/>
              </a:rPr>
              <a:t> </a:t>
            </a:r>
            <a:r>
              <a:rPr sz="1400" spc="-10" smtClean="0">
                <a:latin typeface="Arial Black" panose="020B0A04020102020204"/>
                <a:cs typeface="Arial Black" panose="020B0A04020102020204"/>
              </a:rPr>
              <a:t>ΕΚΤΟΣ</a:t>
            </a:r>
            <a:r>
              <a:rPr lang="el-GR" sz="1400" spc="-10" dirty="0" smtClean="0">
                <a:latin typeface="Arial Black" panose="020B0A04020102020204"/>
                <a:cs typeface="Arial Black" panose="020B0A04020102020204"/>
              </a:rPr>
              <a:t> </a:t>
            </a:r>
            <a:r>
              <a:rPr sz="1400" smtClean="0">
                <a:latin typeface="Arial Black" panose="020B0A04020102020204"/>
                <a:cs typeface="Arial Black" panose="020B0A04020102020204"/>
              </a:rPr>
              <a:t>ΛΕΙΤΟΥΡΓΙΑΣ</a:t>
            </a:r>
            <a:r>
              <a:rPr sz="1400" spc="-55" smtClean="0">
                <a:latin typeface="Arial Black" panose="020B0A04020102020204"/>
                <a:cs typeface="Arial Black" panose="020B0A04020102020204"/>
              </a:rPr>
              <a:t> </a:t>
            </a:r>
            <a:r>
              <a:rPr sz="1400" dirty="0">
                <a:latin typeface="Arial Black" panose="020B0A04020102020204"/>
                <a:cs typeface="Arial Black" panose="020B0A04020102020204"/>
              </a:rPr>
              <a:t>ΕΝΩ</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ΛΕΙΤΟΥΡΓΕΙ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ΠΑΝΩ</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50%ΤΗΣ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ΙΣΧΥΟΣ</a:t>
            </a:r>
            <a:r>
              <a:rPr sz="1400" spc="-50" dirty="0">
                <a:latin typeface="Arial Black" panose="020B0A04020102020204"/>
                <a:cs typeface="Arial Black" panose="020B0A04020102020204"/>
              </a:rPr>
              <a:t> </a:t>
            </a:r>
            <a:r>
              <a:rPr sz="1400" spc="-20" dirty="0">
                <a:latin typeface="Arial Black" panose="020B0A04020102020204"/>
                <a:cs typeface="Arial Black" panose="020B0A04020102020204"/>
              </a:rPr>
              <a:t>ΤΗΣ.</a:t>
            </a:r>
            <a:endParaRPr sz="1400">
              <a:latin typeface="Arial Black" panose="020B0A04020102020204"/>
              <a:cs typeface="Arial Black" panose="020B0A04020102020204"/>
            </a:endParaRPr>
          </a:p>
          <a:p>
            <a:pPr marL="12700">
              <a:lnSpc>
                <a:spcPct val="100000"/>
              </a:lnSpc>
              <a:spcBef>
                <a:spcPts val="290"/>
              </a:spcBef>
            </a:pPr>
            <a:r>
              <a:rPr sz="1400" dirty="0">
                <a:solidFill>
                  <a:srgbClr val="7030A0"/>
                </a:solidFill>
                <a:latin typeface="Arial Black" panose="020B0A04020102020204"/>
                <a:cs typeface="Arial Black" panose="020B0A04020102020204"/>
              </a:rPr>
              <a:t>ΚΟΛΛΗΜΕΝΗ</a:t>
            </a:r>
            <a:r>
              <a:rPr sz="1400" spc="-80" dirty="0">
                <a:solidFill>
                  <a:srgbClr val="7030A0"/>
                </a:solidFill>
                <a:latin typeface="Arial Black" panose="020B0A04020102020204"/>
                <a:cs typeface="Arial Black" panose="020B0A04020102020204"/>
              </a:rPr>
              <a:t> </a:t>
            </a:r>
            <a:r>
              <a:rPr sz="1400" dirty="0">
                <a:solidFill>
                  <a:srgbClr val="7030A0"/>
                </a:solidFill>
                <a:latin typeface="Arial Black" panose="020B0A04020102020204"/>
                <a:cs typeface="Arial Black" panose="020B0A04020102020204"/>
              </a:rPr>
              <a:t>ΑΝΤΛΙΑ</a:t>
            </a:r>
            <a:r>
              <a:rPr sz="1400" spc="-65" dirty="0">
                <a:solidFill>
                  <a:srgbClr val="7030A0"/>
                </a:solidFill>
                <a:latin typeface="Arial Black" panose="020B0A04020102020204"/>
                <a:cs typeface="Arial Black" panose="020B0A04020102020204"/>
              </a:rPr>
              <a:t> </a:t>
            </a:r>
            <a:r>
              <a:rPr sz="1400" spc="-10" dirty="0">
                <a:solidFill>
                  <a:srgbClr val="7030A0"/>
                </a:solidFill>
                <a:latin typeface="Arial Black" panose="020B0A04020102020204"/>
                <a:cs typeface="Arial Black" panose="020B0A04020102020204"/>
              </a:rPr>
              <a:t>ΥΨΗΛΗΣ.</a:t>
            </a:r>
            <a:endParaRPr sz="1400">
              <a:solidFill>
                <a:srgbClr val="7030A0"/>
              </a:solidFill>
              <a:latin typeface="Arial Black" panose="020B0A04020102020204"/>
              <a:cs typeface="Arial Black" panose="020B0A04020102020204"/>
            </a:endParaRPr>
          </a:p>
          <a:p>
            <a:pPr marL="12700">
              <a:lnSpc>
                <a:spcPct val="100000"/>
              </a:lnSpc>
              <a:spcBef>
                <a:spcPts val="280"/>
              </a:spcBef>
            </a:pPr>
            <a:r>
              <a:rPr sz="1400" dirty="0">
                <a:solidFill>
                  <a:srgbClr val="7030A0"/>
                </a:solidFill>
                <a:latin typeface="Arial Black" panose="020B0A04020102020204"/>
                <a:cs typeface="Arial Black" panose="020B0A04020102020204"/>
              </a:rPr>
              <a:t>ΔΥΣΛΕΙΤΟΥΡΓΙΑ</a:t>
            </a:r>
            <a:r>
              <a:rPr sz="1400" spc="-50" dirty="0">
                <a:solidFill>
                  <a:srgbClr val="7030A0"/>
                </a:solidFill>
                <a:latin typeface="Arial Black" panose="020B0A04020102020204"/>
                <a:cs typeface="Arial Black" panose="020B0A04020102020204"/>
              </a:rPr>
              <a:t> </a:t>
            </a:r>
            <a:r>
              <a:rPr sz="1400" dirty="0">
                <a:solidFill>
                  <a:srgbClr val="7030A0"/>
                </a:solidFill>
                <a:latin typeface="Arial Black" panose="020B0A04020102020204"/>
                <a:cs typeface="Arial Black" panose="020B0A04020102020204"/>
              </a:rPr>
              <a:t>ΤΟΥ</a:t>
            </a:r>
            <a:r>
              <a:rPr sz="1400" spc="-35" dirty="0">
                <a:solidFill>
                  <a:srgbClr val="7030A0"/>
                </a:solidFill>
                <a:latin typeface="Arial Black" panose="020B0A04020102020204"/>
                <a:cs typeface="Arial Black" panose="020B0A04020102020204"/>
              </a:rPr>
              <a:t> </a:t>
            </a:r>
            <a:r>
              <a:rPr sz="1400" spc="-10" dirty="0">
                <a:solidFill>
                  <a:srgbClr val="7030A0"/>
                </a:solidFill>
                <a:latin typeface="Arial Black" panose="020B0A04020102020204"/>
                <a:cs typeface="Arial Black" panose="020B0A04020102020204"/>
              </a:rPr>
              <a:t>WASTE-</a:t>
            </a:r>
            <a:r>
              <a:rPr sz="1400" dirty="0">
                <a:solidFill>
                  <a:srgbClr val="7030A0"/>
                </a:solidFill>
                <a:latin typeface="Arial Black" panose="020B0A04020102020204"/>
                <a:cs typeface="Arial Black" panose="020B0A04020102020204"/>
              </a:rPr>
              <a:t>GASTE</a:t>
            </a:r>
            <a:r>
              <a:rPr sz="1400" spc="-45" dirty="0">
                <a:solidFill>
                  <a:srgbClr val="7030A0"/>
                </a:solidFill>
                <a:latin typeface="Arial Black" panose="020B0A04020102020204"/>
                <a:cs typeface="Arial Black" panose="020B0A04020102020204"/>
              </a:rPr>
              <a:t> </a:t>
            </a:r>
            <a:r>
              <a:rPr sz="1400" dirty="0">
                <a:solidFill>
                  <a:srgbClr val="7030A0"/>
                </a:solidFill>
                <a:latin typeface="Arial Black" panose="020B0A04020102020204"/>
                <a:cs typeface="Arial Black" panose="020B0A04020102020204"/>
              </a:rPr>
              <a:t>ή</a:t>
            </a:r>
            <a:r>
              <a:rPr sz="1400" spc="-40" dirty="0">
                <a:solidFill>
                  <a:srgbClr val="7030A0"/>
                </a:solidFill>
                <a:latin typeface="Arial Black" panose="020B0A04020102020204"/>
                <a:cs typeface="Arial Black" panose="020B0A04020102020204"/>
              </a:rPr>
              <a:t> </a:t>
            </a:r>
            <a:r>
              <a:rPr sz="1400" dirty="0">
                <a:solidFill>
                  <a:srgbClr val="7030A0"/>
                </a:solidFill>
                <a:latin typeface="Arial Black" panose="020B0A04020102020204"/>
                <a:cs typeface="Arial Black" panose="020B0A04020102020204"/>
              </a:rPr>
              <a:t>ΤΟΥ</a:t>
            </a:r>
            <a:r>
              <a:rPr sz="1400" spc="-35" dirty="0">
                <a:solidFill>
                  <a:srgbClr val="7030A0"/>
                </a:solidFill>
                <a:latin typeface="Arial Black" panose="020B0A04020102020204"/>
                <a:cs typeface="Arial Black" panose="020B0A04020102020204"/>
              </a:rPr>
              <a:t> </a:t>
            </a:r>
            <a:r>
              <a:rPr sz="1400" spc="-55" dirty="0">
                <a:solidFill>
                  <a:srgbClr val="7030A0"/>
                </a:solidFill>
                <a:latin typeface="Arial Black" panose="020B0A04020102020204"/>
                <a:cs typeface="Arial Black" panose="020B0A04020102020204"/>
              </a:rPr>
              <a:t>BY-</a:t>
            </a:r>
            <a:r>
              <a:rPr sz="1400" spc="-10" dirty="0">
                <a:solidFill>
                  <a:srgbClr val="7030A0"/>
                </a:solidFill>
                <a:latin typeface="Arial Black" panose="020B0A04020102020204"/>
                <a:cs typeface="Arial Black" panose="020B0A04020102020204"/>
              </a:rPr>
              <a:t>PASS.</a:t>
            </a:r>
            <a:endParaRPr sz="1400">
              <a:solidFill>
                <a:srgbClr val="7030A0"/>
              </a:solidFill>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780029" y="1104900"/>
            <a:ext cx="3582035" cy="330200"/>
          </a:xfrm>
          <a:prstGeom prst="rect">
            <a:avLst/>
          </a:prstGeom>
        </p:spPr>
        <p:txBody>
          <a:bodyPr vert="horz" wrap="square" lIns="0" tIns="12700" rIns="0" bIns="0" rtlCol="0">
            <a:spAutoFit/>
          </a:bodyPr>
          <a:lstStyle/>
          <a:p>
            <a:pPr marL="12700">
              <a:lnSpc>
                <a:spcPct val="100000"/>
              </a:lnSpc>
              <a:spcBef>
                <a:spcPts val="100"/>
              </a:spcBef>
            </a:pPr>
            <a:r>
              <a:rPr sz="2000" u="heavy" dirty="0">
                <a:uFill>
                  <a:solidFill>
                    <a:srgbClr val="000000"/>
                  </a:solidFill>
                </a:uFill>
                <a:latin typeface="Arial Black" panose="020B0A04020102020204"/>
                <a:cs typeface="Arial Black" panose="020B0A04020102020204"/>
              </a:rPr>
              <a:t>ΑΝΩΜΑΛΙΕΣ</a:t>
            </a:r>
            <a:r>
              <a:rPr sz="2000" u="heavy" spc="-1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ΚΑΙ</a:t>
            </a:r>
            <a:r>
              <a:rPr sz="2000" u="heavy" spc="-10" dirty="0">
                <a:uFill>
                  <a:solidFill>
                    <a:srgbClr val="000000"/>
                  </a:solidFill>
                </a:uFill>
                <a:latin typeface="Arial Black" panose="020B0A04020102020204"/>
                <a:cs typeface="Arial Black" panose="020B0A04020102020204"/>
              </a:rPr>
              <a:t> ΒΛΑΒΕΣ</a:t>
            </a:r>
            <a:endParaRPr sz="2000">
              <a:latin typeface="Arial Black" panose="020B0A04020102020204"/>
              <a:cs typeface="Arial Black" panose="020B0A04020102020204"/>
            </a:endParaRPr>
          </a:p>
        </p:txBody>
      </p:sp>
      <p:sp>
        <p:nvSpPr>
          <p:cNvPr id="3" name="object 3"/>
          <p:cNvSpPr txBox="1"/>
          <p:nvPr/>
        </p:nvSpPr>
        <p:spPr>
          <a:xfrm>
            <a:off x="699769" y="2162809"/>
            <a:ext cx="8048625" cy="3429000"/>
          </a:xfrm>
          <a:prstGeom prst="rect">
            <a:avLst/>
          </a:prstGeom>
        </p:spPr>
        <p:txBody>
          <a:bodyPr vert="horz" wrap="square" lIns="0" tIns="12700" rIns="0" bIns="0" rtlCol="0">
            <a:spAutoFit/>
          </a:bodyPr>
          <a:lstStyle/>
          <a:p>
            <a:pPr marL="20320" marR="151130">
              <a:lnSpc>
                <a:spcPct val="100000"/>
              </a:lnSpc>
              <a:spcBef>
                <a:spcPts val="100"/>
              </a:spcBef>
            </a:pPr>
            <a:r>
              <a:rPr sz="1600" dirty="0">
                <a:solidFill>
                  <a:srgbClr val="FF0000"/>
                </a:solidFill>
                <a:latin typeface="Arial Black" panose="020B0A04020102020204"/>
                <a:cs typeface="Arial Black" panose="020B0A04020102020204"/>
              </a:rPr>
              <a:t>6.</a:t>
            </a:r>
            <a:r>
              <a:rPr sz="1600" dirty="0">
                <a:latin typeface="Arial Black" panose="020B0A04020102020204"/>
                <a:cs typeface="Arial Black" panose="020B0A04020102020204"/>
              </a:rPr>
              <a:t>΄</a:t>
            </a:r>
            <a:r>
              <a:rPr sz="1600" u="heavy" dirty="0">
                <a:uFill>
                  <a:solidFill>
                    <a:srgbClr val="000000"/>
                  </a:solidFill>
                </a:uFill>
                <a:latin typeface="Arial Black" panose="020B0A04020102020204"/>
                <a:cs typeface="Arial Black" panose="020B0A04020102020204"/>
              </a:rPr>
              <a:t>ΑΣΤΟΧΙΑ</a:t>
            </a:r>
            <a:r>
              <a:rPr sz="1600" u="heavy" spc="-95" dirty="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ΠΤΕΡΥΓΙΩΝ</a:t>
            </a:r>
            <a:r>
              <a:rPr sz="1600" u="heavy" spc="-80" dirty="0">
                <a:uFill>
                  <a:solidFill>
                    <a:srgbClr val="000000"/>
                  </a:solidFill>
                </a:u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ΤΟΥ</a:t>
            </a:r>
            <a:r>
              <a:rPr sz="1600" u="heavy" spc="-80" dirty="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ΣΤΡΟΒΙΛΟΥ</a:t>
            </a:r>
            <a:r>
              <a:rPr sz="1600" u="heavy" spc="-75" dirty="0">
                <a:uFill>
                  <a:solidFill>
                    <a:srgbClr val="000000"/>
                  </a:solidFill>
                </a:u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a:t>
            </a:r>
            <a:r>
              <a:rPr sz="1600" u="heavy">
                <a:uFill>
                  <a:solidFill>
                    <a:srgbClr val="000000"/>
                  </a:solidFill>
                </a:uFill>
                <a:latin typeface="Arial Black" panose="020B0A04020102020204"/>
                <a:cs typeface="Arial Black" panose="020B0A04020102020204"/>
              </a:rPr>
              <a:t>ΑΠΩΛΕΙΑ</a:t>
            </a:r>
            <a:r>
              <a:rPr sz="1600" u="heavy" spc="-70">
                <a:uFill>
                  <a:solidFill>
                    <a:srgbClr val="000000"/>
                  </a:solidFill>
                </a:uFill>
                <a:latin typeface="Arial Black" panose="020B0A04020102020204"/>
                <a:cs typeface="Arial Black" panose="020B0A04020102020204"/>
              </a:rPr>
              <a:t> </a:t>
            </a:r>
            <a:r>
              <a:rPr sz="1600" u="heavy" spc="-10" smtClean="0">
                <a:uFill>
                  <a:solidFill>
                    <a:srgbClr val="000000"/>
                  </a:solidFill>
                </a:uFill>
                <a:latin typeface="Arial Black" panose="020B0A04020102020204"/>
                <a:cs typeface="Arial Black" panose="020B0A04020102020204"/>
              </a:rPr>
              <a:t>ΖΥΓΟΣΤΑΘΜΙΣ</a:t>
            </a:r>
            <a:r>
              <a:rPr lang="el-GR" sz="1600" u="heavy" spc="-10" dirty="0" smtClean="0">
                <a:uFill>
                  <a:solidFill>
                    <a:srgbClr val="000000"/>
                  </a:solidFill>
                </a:uFill>
                <a:latin typeface="Arial Black" panose="020B0A04020102020204"/>
                <a:cs typeface="Arial Black" panose="020B0A04020102020204"/>
              </a:rPr>
              <a:t>Η</a:t>
            </a:r>
            <a:r>
              <a:rPr sz="1600" u="heavy" spc="-10" smtClean="0">
                <a:uFill>
                  <a:solidFill>
                    <a:srgbClr val="000000"/>
                  </a:solidFill>
                </a:uFill>
                <a:latin typeface="Arial Black" panose="020B0A04020102020204"/>
                <a:cs typeface="Arial Black" panose="020B0A04020102020204"/>
              </a:rPr>
              <a:t>Σ</a:t>
            </a:r>
            <a:r>
              <a:rPr sz="1600" spc="-10" smtClean="0">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ΚΑΙ</a:t>
            </a:r>
            <a:r>
              <a:rPr sz="1600" u="heavy" spc="-70" dirty="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ΥΠΕΡΒΟΛΙΚΗ</a:t>
            </a:r>
            <a:r>
              <a:rPr sz="1600" u="heavy" spc="-60" dirty="0">
                <a:uFill>
                  <a:solidFill>
                    <a:srgbClr val="000000"/>
                  </a:solidFill>
                </a:u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ΑΥΞΗΣΗ</a:t>
            </a:r>
            <a:r>
              <a:rPr sz="1600" u="heavy" spc="-60" dirty="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ΤΑΛΑΝΤΩΣΕΩΝ).</a:t>
            </a:r>
            <a:endParaRPr sz="1600">
              <a:latin typeface="Arial Black" panose="020B0A04020102020204"/>
              <a:cs typeface="Arial Black" panose="020B0A04020102020204"/>
            </a:endParaRPr>
          </a:p>
          <a:p>
            <a:pPr>
              <a:lnSpc>
                <a:spcPct val="100000"/>
              </a:lnSpc>
            </a:pPr>
            <a:endParaRPr sz="1800">
              <a:latin typeface="Arial Black" panose="020B0A04020102020204"/>
              <a:cs typeface="Arial Black" panose="020B0A04020102020204"/>
            </a:endParaRPr>
          </a:p>
          <a:p>
            <a:pPr marL="20320" marR="150495" indent="-7620">
              <a:lnSpc>
                <a:spcPct val="100000"/>
              </a:lnSpc>
            </a:pPr>
            <a:r>
              <a:rPr sz="1600" dirty="0">
                <a:latin typeface="Arial Black" panose="020B0A04020102020204"/>
                <a:cs typeface="Arial Black" panose="020B0A04020102020204"/>
              </a:rPr>
              <a:t>ΕΑΝ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ΥΨΗΛΗΣ</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ΘΕΡΜΟΚΡΑΣΙΑΣ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ΠΛΕΥΡΑ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ΚΑΥΣΑΕΡΙΩΝ </a:t>
            </a:r>
            <a:r>
              <a:rPr sz="1600" dirty="0">
                <a:latin typeface="Arial Black" panose="020B0A04020102020204"/>
                <a:cs typeface="Arial Black" panose="020B0A04020102020204"/>
              </a:rPr>
              <a:t>ΕΧΟΥΜΕ</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ΑΣΤΟΧΙΑ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ΥΛΙΚΟΥ</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ΠΤΕΡΥΓΙΩΝ.</a:t>
            </a:r>
            <a:endParaRPr sz="1600">
              <a:latin typeface="Arial Black" panose="020B0A04020102020204"/>
              <a:cs typeface="Arial Black" panose="020B0A04020102020204"/>
            </a:endParaRPr>
          </a:p>
          <a:p>
            <a:pPr>
              <a:lnSpc>
                <a:spcPct val="100000"/>
              </a:lnSpc>
            </a:pPr>
            <a:endParaRPr sz="1800">
              <a:latin typeface="Arial Black" panose="020B0A04020102020204"/>
              <a:cs typeface="Arial Black" panose="020B0A04020102020204"/>
            </a:endParaRPr>
          </a:p>
          <a:p>
            <a:pPr marL="20320" marR="208280" indent="-7620">
              <a:lnSpc>
                <a:spcPct val="100000"/>
              </a:lnSpc>
            </a:pPr>
            <a:r>
              <a:rPr sz="1600" dirty="0">
                <a:latin typeface="Arial Black" panose="020B0A04020102020204"/>
                <a:cs typeface="Arial Black" panose="020B0A04020102020204"/>
              </a:rPr>
              <a:t>ΑΠΩΛΕΙΑ</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ΖΥΓΟΣΤΑΘΜΙΣΗΣ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ΣΤΡΟΒΙΛΟΫΠΕΡΠΛΗΡΩΤΗ,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85" dirty="0">
                <a:latin typeface="Arial Black" panose="020B0A04020102020204"/>
                <a:cs typeface="Arial Black" panose="020B0A04020102020204"/>
              </a:rPr>
              <a:t> </a:t>
            </a:r>
            <a:r>
              <a:rPr sz="1600" spc="-20" dirty="0">
                <a:latin typeface="Arial Black" panose="020B0A04020102020204"/>
                <a:cs typeface="Arial Black" panose="020B0A04020102020204"/>
              </a:rPr>
              <a:t>ΕΠΙ- </a:t>
            </a:r>
            <a:r>
              <a:rPr sz="1600" dirty="0">
                <a:latin typeface="Arial Black" panose="020B0A04020102020204"/>
                <a:cs typeface="Arial Black" panose="020B0A04020102020204"/>
              </a:rPr>
              <a:t>ΚΑΘΙΣΕΩΝ</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ΒΡΩΜΙΑΣ,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ΑΥΞΑΝΕΙ</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ΤΑΛΑΝΤΩΣΕΙΣ</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ΣΥΝΕΠΕΙΑ </a:t>
            </a:r>
            <a:r>
              <a:rPr sz="1600" dirty="0">
                <a:latin typeface="Arial Black" panose="020B0A04020102020204"/>
                <a:cs typeface="Arial Black" panose="020B0A04020102020204"/>
              </a:rPr>
              <a:t>ΦΘΟΡΕΣ</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ΣΤΑ</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ΕΔΡΑΝΑ.</a:t>
            </a:r>
            <a:endParaRPr sz="1600">
              <a:latin typeface="Arial Black" panose="020B0A04020102020204"/>
              <a:cs typeface="Arial Black" panose="020B0A04020102020204"/>
            </a:endParaRPr>
          </a:p>
          <a:p>
            <a:pPr>
              <a:lnSpc>
                <a:spcPct val="100000"/>
              </a:lnSpc>
            </a:pPr>
            <a:endParaRPr sz="1800">
              <a:latin typeface="Arial Black" panose="020B0A04020102020204"/>
              <a:cs typeface="Arial Black" panose="020B0A04020102020204"/>
            </a:endParaRPr>
          </a:p>
          <a:p>
            <a:pPr marL="20320" marR="5080" indent="-7620">
              <a:lnSpc>
                <a:spcPct val="100000"/>
              </a:lnSpc>
            </a:pPr>
            <a:r>
              <a:rPr sz="1600" dirty="0">
                <a:latin typeface="Arial Black" panose="020B0A04020102020204"/>
                <a:cs typeface="Arial Black" panose="020B0A04020102020204"/>
              </a:rPr>
              <a:t>ΣΕ</a:t>
            </a:r>
            <a:r>
              <a:rPr sz="1600" spc="-100" dirty="0">
                <a:latin typeface="Arial Black" panose="020B0A04020102020204"/>
                <a:cs typeface="Arial Black" panose="020B0A04020102020204"/>
              </a:rPr>
              <a:t> </a:t>
            </a:r>
            <a:r>
              <a:rPr sz="1600" spc="-10" dirty="0">
                <a:latin typeface="Arial Black" panose="020B0A04020102020204"/>
                <a:cs typeface="Arial Black" panose="020B0A04020102020204"/>
              </a:rPr>
              <a:t>ΠΕΡΙΠΤΩΣΗ</a:t>
            </a:r>
            <a:r>
              <a:rPr sz="1600" spc="-85" dirty="0">
                <a:latin typeface="Arial Black" panose="020B0A04020102020204"/>
                <a:cs typeface="Arial Black" panose="020B0A04020102020204"/>
              </a:rPr>
              <a:t> </a:t>
            </a:r>
            <a:r>
              <a:rPr sz="1600">
                <a:latin typeface="Arial Black" panose="020B0A04020102020204"/>
                <a:cs typeface="Arial Black" panose="020B0A04020102020204"/>
              </a:rPr>
              <a:t>ΖΗΜΙΑΣ</a:t>
            </a:r>
            <a:r>
              <a:rPr sz="1600" spc="-90">
                <a:latin typeface="Arial Black" panose="020B0A04020102020204"/>
                <a:cs typeface="Arial Black" panose="020B0A04020102020204"/>
              </a:rPr>
              <a:t> </a:t>
            </a:r>
            <a:r>
              <a:rPr sz="1600" smtClean="0">
                <a:latin typeface="Arial Black" panose="020B0A04020102020204"/>
                <a:cs typeface="Arial Black" panose="020B0A04020102020204"/>
              </a:rPr>
              <a:t>ΒΑΛΒΙΔ</a:t>
            </a:r>
            <a:r>
              <a:rPr lang="el-GR" sz="1600" dirty="0" smtClean="0">
                <a:latin typeface="Arial Black" panose="020B0A04020102020204"/>
                <a:cs typeface="Arial Black" panose="020B0A04020102020204"/>
              </a:rPr>
              <a:t>Α</a:t>
            </a:r>
            <a:r>
              <a:rPr sz="1600" smtClean="0">
                <a:latin typeface="Arial Black" panose="020B0A04020102020204"/>
                <a:cs typeface="Arial Black" panose="020B0A04020102020204"/>
              </a:rPr>
              <a:t>Σ</a:t>
            </a:r>
            <a:r>
              <a:rPr sz="1600" spc="-90" smtClean="0">
                <a:latin typeface="Arial Black" panose="020B0A04020102020204"/>
                <a:cs typeface="Arial Black" panose="020B0A04020102020204"/>
              </a:rPr>
              <a:t> </a:t>
            </a:r>
            <a:r>
              <a:rPr sz="1600" dirty="0">
                <a:latin typeface="Arial Black" panose="020B0A04020102020204"/>
                <a:cs typeface="Arial Black" panose="020B0A04020102020204"/>
              </a:rPr>
              <a:t>(ΘΡΑΥΣΗ)</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ΣΥΝΗΘΩΣ</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ΚΟΜΜΑΤΙ</a:t>
            </a:r>
            <a:r>
              <a:rPr sz="1600" spc="-85" dirty="0">
                <a:latin typeface="Arial Black" panose="020B0A04020102020204"/>
                <a:cs typeface="Arial Black" panose="020B0A04020102020204"/>
              </a:rPr>
              <a:t> </a:t>
            </a:r>
            <a:r>
              <a:rPr sz="1600" spc="-50" dirty="0">
                <a:latin typeface="Arial Black" panose="020B0A04020102020204"/>
                <a:cs typeface="Arial Black" panose="020B0A04020102020204"/>
              </a:rPr>
              <a:t>Ή </a:t>
            </a:r>
            <a:r>
              <a:rPr sz="1600" dirty="0">
                <a:latin typeface="Arial Black" panose="020B0A04020102020204"/>
                <a:cs typeface="Arial Black" panose="020B0A04020102020204"/>
              </a:rPr>
              <a:t>ΚΟΜΜΑΤΙΑ</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ΚΑΤΑΛΗΓΟΥΝ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ΣΤΡΟΒΙΛΟ</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ΚΑΤΑΣΤΡΕΦΟΝΤΑΣ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70" dirty="0">
                <a:latin typeface="Arial Black" panose="020B0A04020102020204"/>
                <a:cs typeface="Arial Black" panose="020B0A04020102020204"/>
              </a:rPr>
              <a:t> </a:t>
            </a:r>
            <a:r>
              <a:rPr sz="1600" spc="-20" dirty="0">
                <a:latin typeface="Arial Black" panose="020B0A04020102020204"/>
                <a:cs typeface="Arial Black" panose="020B0A04020102020204"/>
              </a:rPr>
              <a:t>ΠΤΕ- </a:t>
            </a:r>
            <a:r>
              <a:rPr sz="1600" spc="-10" dirty="0">
                <a:latin typeface="Arial Black" panose="020B0A04020102020204"/>
                <a:cs typeface="Arial Black" panose="020B0A04020102020204"/>
              </a:rPr>
              <a:t>ΡΥΓΙΑ.</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780029" y="1465579"/>
            <a:ext cx="3582035" cy="330200"/>
          </a:xfrm>
          <a:prstGeom prst="rect">
            <a:avLst/>
          </a:prstGeom>
        </p:spPr>
        <p:txBody>
          <a:bodyPr vert="horz" wrap="square" lIns="0" tIns="12700" rIns="0" bIns="0" rtlCol="0">
            <a:spAutoFit/>
          </a:bodyPr>
          <a:lstStyle/>
          <a:p>
            <a:pPr marL="12700">
              <a:lnSpc>
                <a:spcPct val="100000"/>
              </a:lnSpc>
              <a:spcBef>
                <a:spcPts val="100"/>
              </a:spcBef>
            </a:pPr>
            <a:r>
              <a:rPr sz="2000" u="heavy" dirty="0">
                <a:uFill>
                  <a:solidFill>
                    <a:srgbClr val="000000"/>
                  </a:solidFill>
                </a:uFill>
                <a:latin typeface="Arial Black" panose="020B0A04020102020204"/>
                <a:cs typeface="Arial Black" panose="020B0A04020102020204"/>
              </a:rPr>
              <a:t>ΑΝΩΜΑΛΙΕΣ</a:t>
            </a:r>
            <a:r>
              <a:rPr sz="2000" u="heavy" spc="-15" dirty="0">
                <a:uFill>
                  <a:solidFill>
                    <a:srgbClr val="000000"/>
                  </a:solidFill>
                </a:u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ΚΑΙ</a:t>
            </a:r>
            <a:r>
              <a:rPr sz="2000" u="heavy" spc="-10" dirty="0">
                <a:uFill>
                  <a:solidFill>
                    <a:srgbClr val="000000"/>
                  </a:solidFill>
                </a:uFill>
                <a:latin typeface="Arial Black" panose="020B0A04020102020204"/>
                <a:cs typeface="Arial Black" panose="020B0A04020102020204"/>
              </a:rPr>
              <a:t> ΒΛΑΒΕΣ</a:t>
            </a:r>
            <a:endParaRPr sz="2000">
              <a:latin typeface="Arial Black" panose="020B0A04020102020204"/>
              <a:cs typeface="Arial Black" panose="020B0A04020102020204"/>
            </a:endParaRPr>
          </a:p>
        </p:txBody>
      </p:sp>
      <p:sp>
        <p:nvSpPr>
          <p:cNvPr id="3" name="object 3"/>
          <p:cNvSpPr txBox="1"/>
          <p:nvPr/>
        </p:nvSpPr>
        <p:spPr>
          <a:xfrm>
            <a:off x="699769" y="2522220"/>
            <a:ext cx="7976870" cy="1800493"/>
          </a:xfrm>
          <a:prstGeom prst="rect">
            <a:avLst/>
          </a:prstGeom>
        </p:spPr>
        <p:txBody>
          <a:bodyPr vert="horz" wrap="square" lIns="0" tIns="12700" rIns="0" bIns="0" rtlCol="0">
            <a:spAutoFit/>
          </a:bodyPr>
          <a:lstStyle/>
          <a:p>
            <a:pPr marL="20320">
              <a:lnSpc>
                <a:spcPct val="100000"/>
              </a:lnSpc>
              <a:spcBef>
                <a:spcPts val="100"/>
              </a:spcBef>
            </a:pPr>
            <a:r>
              <a:rPr sz="1600" dirty="0">
                <a:solidFill>
                  <a:srgbClr val="FF0000"/>
                </a:solidFill>
                <a:latin typeface="Arial Black" panose="020B0A04020102020204"/>
                <a:cs typeface="Arial Black" panose="020B0A04020102020204"/>
              </a:rPr>
              <a:t>7.</a:t>
            </a:r>
            <a:r>
              <a:rPr sz="1600" spc="-90" dirty="0">
                <a:solidFill>
                  <a:srgbClr val="FF0000"/>
                </a:solid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ΠΥΡΚΑΓΙΑ</a:t>
            </a:r>
            <a:r>
              <a:rPr sz="1600" u="heavy" spc="-70" dirty="0">
                <a:uFill>
                  <a:solidFill>
                    <a:srgbClr val="000000"/>
                  </a:solidFill>
                </a:u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ΣΤΟΝ</a:t>
            </a:r>
            <a:r>
              <a:rPr sz="1600" u="heavy" spc="-75" dirty="0">
                <a:uFill>
                  <a:solidFill>
                    <a:srgbClr val="000000"/>
                  </a:solidFill>
                </a:uFill>
                <a:latin typeface="Arial Black" panose="020B0A04020102020204"/>
                <a:cs typeface="Arial Black" panose="020B0A04020102020204"/>
              </a:rPr>
              <a:t> </a:t>
            </a:r>
            <a:r>
              <a:rPr sz="1600" u="heavy">
                <a:uFill>
                  <a:solidFill>
                    <a:srgbClr val="000000"/>
                  </a:solidFill>
                </a:uFill>
                <a:latin typeface="Arial Black" panose="020B0A04020102020204"/>
                <a:cs typeface="Arial Black" panose="020B0A04020102020204"/>
              </a:rPr>
              <a:t>ΟΧΕΤΟ</a:t>
            </a:r>
            <a:r>
              <a:rPr sz="1600" u="heavy" spc="-75">
                <a:uFill>
                  <a:solidFill>
                    <a:srgbClr val="000000"/>
                  </a:solidFill>
                </a:uFill>
                <a:latin typeface="Arial Black" panose="020B0A04020102020204"/>
                <a:cs typeface="Arial Black" panose="020B0A04020102020204"/>
              </a:rPr>
              <a:t> </a:t>
            </a:r>
            <a:r>
              <a:rPr sz="1600" u="heavy" spc="-10" smtClean="0">
                <a:uFill>
                  <a:solidFill>
                    <a:srgbClr val="000000"/>
                  </a:solidFill>
                </a:uFill>
                <a:latin typeface="Arial Black" panose="020B0A04020102020204"/>
                <a:cs typeface="Arial Black" panose="020B0A04020102020204"/>
              </a:rPr>
              <a:t>ΣΑΡΩΣ</a:t>
            </a:r>
            <a:r>
              <a:rPr lang="el-GR" sz="1600" u="heavy" spc="-10" dirty="0" smtClean="0">
                <a:uFill>
                  <a:solidFill>
                    <a:srgbClr val="000000"/>
                  </a:solidFill>
                </a:uFill>
                <a:latin typeface="Arial Black" panose="020B0A04020102020204"/>
                <a:cs typeface="Arial Black" panose="020B0A04020102020204"/>
              </a:rPr>
              <a:t>Η</a:t>
            </a:r>
            <a:r>
              <a:rPr sz="1600" u="heavy" spc="-10" smtClean="0">
                <a:uFill>
                  <a:solidFill>
                    <a:srgbClr val="000000"/>
                  </a:solidFill>
                </a:uFill>
                <a:latin typeface="Arial Black" panose="020B0A04020102020204"/>
                <a:cs typeface="Arial Black" panose="020B0A04020102020204"/>
              </a:rPr>
              <a:t>Σ</a:t>
            </a:r>
            <a:r>
              <a:rPr sz="1600" u="heavy" spc="-10" dirty="0">
                <a:uFill>
                  <a:solidFill>
                    <a:srgbClr val="000000"/>
                  </a:solidFill>
                </a:uFill>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10"/>
              </a:spcBef>
            </a:pPr>
            <a:endParaRPr sz="1800">
              <a:latin typeface="Arial Black" panose="020B0A04020102020204"/>
              <a:cs typeface="Arial Black" panose="020B0A04020102020204"/>
            </a:endParaRPr>
          </a:p>
          <a:p>
            <a:pPr marL="20320" marR="226695" indent="-7620">
              <a:lnSpc>
                <a:spcPct val="100000"/>
              </a:lnSpc>
            </a:pPr>
            <a:r>
              <a:rPr sz="1600" dirty="0">
                <a:latin typeface="Arial Black" panose="020B0A04020102020204"/>
                <a:cs typeface="Arial Black" panose="020B0A04020102020204"/>
              </a:rPr>
              <a:t>ΑΠΟ</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ΠΙΟ</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ΕΠΙΚΙΝΔΥΝΕΣ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ΑΝΩΜΑΛΙΕΣ</a:t>
            </a:r>
            <a:r>
              <a:rPr sz="1600" spc="-80" dirty="0">
                <a:latin typeface="Arial Black" panose="020B0A04020102020204"/>
                <a:cs typeface="Arial Black" panose="020B0A04020102020204"/>
              </a:rPr>
              <a:t> </a:t>
            </a:r>
            <a:r>
              <a:rPr sz="1600">
                <a:latin typeface="Arial Black" panose="020B0A04020102020204"/>
                <a:cs typeface="Arial Black" panose="020B0A04020102020204"/>
              </a:rPr>
              <a:t>ΣΤΟ</a:t>
            </a:r>
            <a:r>
              <a:rPr sz="1600" spc="-75">
                <a:latin typeface="Arial Black" panose="020B0A04020102020204"/>
                <a:cs typeface="Arial Black" panose="020B0A04020102020204"/>
              </a:rPr>
              <a:t> </a:t>
            </a:r>
            <a:r>
              <a:rPr sz="1600" smtClean="0">
                <a:latin typeface="Arial Black" panose="020B0A04020102020204"/>
                <a:cs typeface="Arial Black" panose="020B0A04020102020204"/>
              </a:rPr>
              <a:t>ΣΥΣΤΗΜ</a:t>
            </a:r>
            <a:r>
              <a:rPr lang="el-GR" sz="1600" dirty="0">
                <a:latin typeface="Arial Black" panose="020B0A04020102020204"/>
                <a:cs typeface="Arial Black" panose="020B0A04020102020204"/>
              </a:rPr>
              <a:t>Α</a:t>
            </a:r>
            <a:endParaRPr lang="el-GR" sz="1600" spc="-60" dirty="0" smtClean="0">
              <a:latin typeface="Arial Black" panose="020B0A04020102020204"/>
              <a:cs typeface="Arial Black" panose="020B0A04020102020204"/>
            </a:endParaRPr>
          </a:p>
          <a:p>
            <a:pPr marL="20320" marR="226695" indent="-7620">
              <a:lnSpc>
                <a:spcPct val="100000"/>
              </a:lnSpc>
            </a:pPr>
            <a:r>
              <a:rPr sz="1600" spc="-10" smtClean="0">
                <a:latin typeface="Arial Black" panose="020B0A04020102020204"/>
                <a:cs typeface="Arial Black" panose="020B0A04020102020204"/>
              </a:rPr>
              <a:t>ΥΠΕΡΠΛΗΡΩ</a:t>
            </a:r>
            <a:r>
              <a:rPr sz="1600" smtClean="0">
                <a:latin typeface="Arial Black" panose="020B0A04020102020204"/>
                <a:cs typeface="Arial Black" panose="020B0A04020102020204"/>
              </a:rPr>
              <a:t>Σ</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90"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ΠΥΡΚΑΓΙΑ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ΣΤΟΝ</a:t>
            </a:r>
            <a:r>
              <a:rPr sz="1600" spc="-75" dirty="0">
                <a:latin typeface="Arial Black" panose="020B0A04020102020204"/>
                <a:cs typeface="Arial Black" panose="020B0A04020102020204"/>
              </a:rPr>
              <a:t> </a:t>
            </a:r>
            <a:r>
              <a:rPr sz="1600">
                <a:latin typeface="Arial Black" panose="020B0A04020102020204"/>
                <a:cs typeface="Arial Black" panose="020B0A04020102020204"/>
              </a:rPr>
              <a:t>ΟΧΕΤΟ</a:t>
            </a:r>
            <a:r>
              <a:rPr sz="1600" spc="-80">
                <a:latin typeface="Arial Black" panose="020B0A04020102020204"/>
                <a:cs typeface="Arial Black" panose="020B0A04020102020204"/>
              </a:rPr>
              <a:t> </a:t>
            </a:r>
            <a:r>
              <a:rPr sz="1600" spc="-10" smtClean="0">
                <a:latin typeface="Arial Black" panose="020B0A04020102020204"/>
                <a:cs typeface="Arial Black" panose="020B0A04020102020204"/>
              </a:rPr>
              <a:t>ΣΑΡΩΣ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pPr>
            <a:endParaRPr sz="1850">
              <a:latin typeface="Arial Black" panose="020B0A04020102020204"/>
              <a:cs typeface="Arial Black" panose="020B0A04020102020204"/>
            </a:endParaRPr>
          </a:p>
          <a:p>
            <a:pPr marL="20320" marR="5080" indent="-7620">
              <a:lnSpc>
                <a:spcPts val="1910"/>
              </a:lnSpc>
              <a:spcBef>
                <a:spcPts val="5"/>
              </a:spcBef>
            </a:pPr>
            <a:r>
              <a:rPr sz="1600" dirty="0">
                <a:solidFill>
                  <a:srgbClr val="FF0000"/>
                </a:solidFill>
                <a:latin typeface="Arial Black" panose="020B0A04020102020204"/>
                <a:cs typeface="Arial Black" panose="020B0A04020102020204"/>
              </a:rPr>
              <a:t>ΓΙΑ</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ΤΗΝ</a:t>
            </a:r>
            <a:r>
              <a:rPr sz="1600" spc="-8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ΑΝΤΙΜΕΤΩΠΙΣΗ</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8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ΥΠΑΡΧΕΙ</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ΣΥΣΤΗΜΑ</a:t>
            </a:r>
            <a:r>
              <a:rPr sz="1600" spc="-6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ΠΥΡΟΣΒΕΣΗΣ</a:t>
            </a:r>
            <a:r>
              <a:rPr sz="1600" spc="-7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ΕΝΤΟΣ </a:t>
            </a:r>
            <a:r>
              <a:rPr sz="1600" dirty="0">
                <a:solidFill>
                  <a:srgbClr val="FF0000"/>
                </a:solidFill>
                <a:latin typeface="Arial Black" panose="020B0A04020102020204"/>
                <a:cs typeface="Arial Black" panose="020B0A04020102020204"/>
              </a:rPr>
              <a:t>ΤΗΣ</a:t>
            </a:r>
            <a:r>
              <a:rPr sz="1600" spc="-8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ΣΑΡΩΣΗΣ</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a:t>
            </a:r>
            <a:r>
              <a:rPr sz="1600" spc="-75" dirty="0">
                <a:solidFill>
                  <a:srgbClr val="FF0000"/>
                </a:solidFill>
                <a:latin typeface="Arial Black" panose="020B0A04020102020204"/>
                <a:cs typeface="Arial Black" panose="020B0A04020102020204"/>
              </a:rPr>
              <a:t> </a:t>
            </a:r>
            <a:r>
              <a:rPr sz="1600" spc="-20" dirty="0">
                <a:solidFill>
                  <a:srgbClr val="FF0000"/>
                </a:solidFill>
                <a:latin typeface="Arial Black" panose="020B0A04020102020204"/>
                <a:cs typeface="Arial Black" panose="020B0A04020102020204"/>
              </a:rPr>
              <a:t>ΑΤΜΟ.</a:t>
            </a:r>
            <a:endParaRPr sz="160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52730">
              <a:lnSpc>
                <a:spcPct val="100000"/>
              </a:lnSpc>
              <a:spcBef>
                <a:spcPts val="110"/>
              </a:spcBef>
            </a:pPr>
            <a:r>
              <a:rPr sz="2200" u="sng" dirty="0">
                <a:solidFill>
                  <a:srgbClr val="FFFFFF"/>
                </a:solidFill>
                <a:uFill>
                  <a:solidFill>
                    <a:srgbClr val="FFFFFF"/>
                  </a:solidFill>
                </a:uFill>
              </a:rPr>
              <a:t>ΑΝΩΜΑΛΙΕΣ</a:t>
            </a:r>
            <a:r>
              <a:rPr sz="2200" u="sng" spc="-55" dirty="0">
                <a:solidFill>
                  <a:srgbClr val="FFFFFF"/>
                </a:solidFill>
                <a:uFill>
                  <a:solidFill>
                    <a:srgbClr val="FFFFFF"/>
                  </a:solidFill>
                </a:uFill>
              </a:rPr>
              <a:t> </a:t>
            </a:r>
            <a:r>
              <a:rPr sz="2200" u="sng" dirty="0">
                <a:solidFill>
                  <a:srgbClr val="FFFFFF"/>
                </a:solidFill>
                <a:uFill>
                  <a:solidFill>
                    <a:srgbClr val="FFFFFF"/>
                  </a:solidFill>
                </a:uFill>
              </a:rPr>
              <a:t>–</a:t>
            </a:r>
            <a:r>
              <a:rPr sz="2200" u="sng" spc="-45" dirty="0">
                <a:solidFill>
                  <a:srgbClr val="FFFFFF"/>
                </a:solidFill>
                <a:uFill>
                  <a:solidFill>
                    <a:srgbClr val="FFFFFF"/>
                  </a:solidFill>
                </a:uFill>
              </a:rPr>
              <a:t> </a:t>
            </a:r>
            <a:r>
              <a:rPr sz="2200" u="sng" dirty="0">
                <a:solidFill>
                  <a:srgbClr val="FFFFFF"/>
                </a:solidFill>
                <a:uFill>
                  <a:solidFill>
                    <a:srgbClr val="FFFFFF"/>
                  </a:solidFill>
                </a:uFill>
              </a:rPr>
              <a:t>ΒΛΑΒΕΣ</a:t>
            </a:r>
            <a:r>
              <a:rPr sz="2200" u="sng" spc="-30" dirty="0">
                <a:solidFill>
                  <a:srgbClr val="FFFFFF"/>
                </a:solidFill>
                <a:uFill>
                  <a:solidFill>
                    <a:srgbClr val="FFFFFF"/>
                  </a:solidFill>
                </a:uFill>
              </a:rPr>
              <a:t> </a:t>
            </a:r>
            <a:r>
              <a:rPr sz="2200" u="sng" dirty="0">
                <a:solidFill>
                  <a:srgbClr val="FFFFFF"/>
                </a:solidFill>
                <a:uFill>
                  <a:solidFill>
                    <a:srgbClr val="FFFFFF"/>
                  </a:solidFill>
                </a:uFill>
              </a:rPr>
              <a:t>ΣΤΟ</a:t>
            </a:r>
            <a:r>
              <a:rPr sz="2200" u="sng" spc="-40" dirty="0">
                <a:solidFill>
                  <a:srgbClr val="FFFFFF"/>
                </a:solidFill>
                <a:uFill>
                  <a:solidFill>
                    <a:srgbClr val="FFFFFF"/>
                  </a:solidFill>
                </a:uFill>
              </a:rPr>
              <a:t> </a:t>
            </a:r>
            <a:r>
              <a:rPr sz="2200" u="sng">
                <a:solidFill>
                  <a:srgbClr val="FFFFFF"/>
                </a:solidFill>
                <a:uFill>
                  <a:solidFill>
                    <a:srgbClr val="FFFFFF"/>
                  </a:solidFill>
                </a:uFill>
              </a:rPr>
              <a:t>ΣΥΣΤΗΜΑ</a:t>
            </a:r>
            <a:r>
              <a:rPr sz="2200" u="sng" spc="-65">
                <a:solidFill>
                  <a:srgbClr val="FFFFFF"/>
                </a:solidFill>
                <a:uFill>
                  <a:solidFill>
                    <a:srgbClr val="FFFFFF"/>
                  </a:solidFill>
                </a:uFill>
              </a:rPr>
              <a:t> </a:t>
            </a:r>
            <a:r>
              <a:rPr sz="2200" u="sng" spc="-10" smtClean="0">
                <a:solidFill>
                  <a:srgbClr val="FFFFFF"/>
                </a:solidFill>
                <a:uFill>
                  <a:solidFill>
                    <a:srgbClr val="FFFFFF"/>
                  </a:solidFill>
                </a:uFill>
              </a:rPr>
              <a:t>ΥΠΕΡΠΛΗΡΩΣ</a:t>
            </a:r>
            <a:r>
              <a:rPr lang="el-GR" sz="2200" u="sng" spc="-10" dirty="0" smtClean="0">
                <a:solidFill>
                  <a:srgbClr val="FFFFFF"/>
                </a:solidFill>
                <a:uFill>
                  <a:solidFill>
                    <a:srgbClr val="FFFFFF"/>
                  </a:solidFill>
                </a:uFill>
              </a:rPr>
              <a:t>Η</a:t>
            </a:r>
            <a:r>
              <a:rPr sz="2200" u="sng" spc="-10" smtClean="0">
                <a:solidFill>
                  <a:srgbClr val="FFFFFF"/>
                </a:solidFill>
                <a:uFill>
                  <a:solidFill>
                    <a:srgbClr val="FFFFFF"/>
                  </a:solidFill>
                </a:uFill>
              </a:rPr>
              <a:t>Σ</a:t>
            </a:r>
            <a:endParaRPr sz="2200"/>
          </a:p>
        </p:txBody>
      </p:sp>
    </p:spTree>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BEBEBE"/>
          </a:solidFill>
        </p:spPr>
        <p:txBody>
          <a:bodyPr wrap="square" lIns="0" tIns="0" rIns="0" bIns="0" rtlCol="0"/>
          <a:lstStyle/>
          <a:p/>
        </p:txBody>
      </p:sp>
      <p:sp>
        <p:nvSpPr>
          <p:cNvPr id="3" name="object 3"/>
          <p:cNvSpPr txBox="1"/>
          <p:nvPr/>
        </p:nvSpPr>
        <p:spPr>
          <a:xfrm>
            <a:off x="364490" y="1104900"/>
            <a:ext cx="8335645" cy="5170805"/>
          </a:xfrm>
          <a:prstGeom prst="rect">
            <a:avLst/>
          </a:prstGeom>
        </p:spPr>
        <p:txBody>
          <a:bodyPr vert="horz" wrap="square" lIns="0" tIns="13970" rIns="0" bIns="0" rtlCol="0">
            <a:spAutoFit/>
          </a:bodyPr>
          <a:lstStyle/>
          <a:p>
            <a:pPr marL="12700" marR="834390">
              <a:lnSpc>
                <a:spcPct val="100000"/>
              </a:lnSpc>
              <a:spcBef>
                <a:spcPts val="110"/>
              </a:spcBef>
            </a:pPr>
            <a:r>
              <a:rPr sz="1650" u="heavy" dirty="0">
                <a:uFill>
                  <a:solidFill>
                    <a:srgbClr val="000000"/>
                  </a:solidFill>
                </a:uFill>
                <a:latin typeface="Arial Black" panose="020B0A04020102020204"/>
                <a:cs typeface="Arial Black" panose="020B0A04020102020204"/>
              </a:rPr>
              <a:t>ΤΑ</a:t>
            </a:r>
            <a:r>
              <a:rPr sz="1650" u="heavy" spc="-4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ΒΑΣΙΚΟΤΕΡΑ</a:t>
            </a:r>
            <a:r>
              <a:rPr sz="1650" u="heavy" spc="-4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ΠΡΟΒΛΗΜΑΤΑ</a:t>
            </a:r>
            <a:r>
              <a:rPr sz="1650" u="heavy" spc="-4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ΠΟΥ</a:t>
            </a:r>
            <a:r>
              <a:rPr sz="1650" u="heavy" spc="-5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ΕΜΦΑΝΙΖΟΝΤΑΙ</a:t>
            </a:r>
            <a:r>
              <a:rPr sz="1650" u="heavy" spc="-4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ΚΑΤΑ</a:t>
            </a:r>
            <a:r>
              <a:rPr sz="1650" u="heavy" spc="-50" dirty="0">
                <a:uFill>
                  <a:solidFill>
                    <a:srgbClr val="000000"/>
                  </a:solidFill>
                </a:uFill>
                <a:latin typeface="Arial Black" panose="020B0A04020102020204"/>
                <a:cs typeface="Arial Black" panose="020B0A04020102020204"/>
              </a:rPr>
              <a:t> </a:t>
            </a:r>
            <a:r>
              <a:rPr sz="1650" u="heavy" spc="-25" dirty="0">
                <a:uFill>
                  <a:solidFill>
                    <a:srgbClr val="000000"/>
                  </a:solidFill>
                </a:uFill>
                <a:latin typeface="Arial Black" panose="020B0A04020102020204"/>
                <a:cs typeface="Arial Black" panose="020B0A04020102020204"/>
              </a:rPr>
              <a:t>ΤΗΝ</a:t>
            </a:r>
            <a:r>
              <a:rPr sz="1650" spc="-25" dirty="0">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ΕΚΚΙΝΗΣΗ</a:t>
            </a:r>
            <a:r>
              <a:rPr sz="1650" u="heavy" spc="-3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ΤΗΣ</a:t>
            </a:r>
            <a:r>
              <a:rPr sz="1650" u="heavy" spc="-2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ΜΗΧΑΝΗΣ</a:t>
            </a:r>
            <a:r>
              <a:rPr sz="1650" u="heavy" spc="-25"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ΕΙΝΑΙ</a:t>
            </a:r>
            <a:r>
              <a:rPr sz="1650" u="heavy" spc="-20" dirty="0">
                <a:uFill>
                  <a:solidFill>
                    <a:srgbClr val="000000"/>
                  </a:solidFill>
                </a:uFill>
                <a:latin typeface="Arial Black" panose="020B0A04020102020204"/>
                <a:cs typeface="Arial Black" panose="020B0A04020102020204"/>
              </a:rPr>
              <a:t> </a:t>
            </a:r>
            <a:r>
              <a:rPr sz="1650" u="heavy" dirty="0">
                <a:uFill>
                  <a:solidFill>
                    <a:srgbClr val="000000"/>
                  </a:solidFill>
                </a:uFill>
                <a:latin typeface="Arial Black" panose="020B0A04020102020204"/>
                <a:cs typeface="Arial Black" panose="020B0A04020102020204"/>
              </a:rPr>
              <a:t>ΤΑ</a:t>
            </a:r>
            <a:r>
              <a:rPr sz="1650" u="heavy" spc="-35" dirty="0">
                <a:uFill>
                  <a:solidFill>
                    <a:srgbClr val="000000"/>
                  </a:solidFill>
                </a:uFill>
                <a:latin typeface="Arial Black" panose="020B0A04020102020204"/>
                <a:cs typeface="Arial Black" panose="020B0A04020102020204"/>
              </a:rPr>
              <a:t> </a:t>
            </a:r>
            <a:r>
              <a:rPr sz="1650" u="heavy" spc="-10" dirty="0">
                <a:uFill>
                  <a:solidFill>
                    <a:srgbClr val="000000"/>
                  </a:solidFill>
                </a:uFill>
                <a:latin typeface="Arial Black" panose="020B0A04020102020204"/>
                <a:cs typeface="Arial Black" panose="020B0A04020102020204"/>
              </a:rPr>
              <a:t>ΕΞΗΣ:</a:t>
            </a:r>
            <a:endParaRPr sz="1650">
              <a:latin typeface="Arial Black" panose="020B0A04020102020204"/>
              <a:cs typeface="Arial Black" panose="020B0A04020102020204"/>
            </a:endParaRPr>
          </a:p>
          <a:p>
            <a:pPr marL="392430" marR="242570" indent="-379730">
              <a:lnSpc>
                <a:spcPct val="100000"/>
              </a:lnSpc>
              <a:spcBef>
                <a:spcPts val="350"/>
              </a:spcBef>
              <a:buClr>
                <a:srgbClr val="FF0000"/>
              </a:buClr>
              <a:buAutoNum type="arabicPeriod"/>
              <a:tabLst>
                <a:tab pos="391795" algn="l"/>
                <a:tab pos="392430" algn="l"/>
              </a:tabLst>
            </a:pPr>
            <a:r>
              <a:rPr sz="1650" dirty="0">
                <a:latin typeface="Arial Black" panose="020B0A04020102020204"/>
                <a:cs typeface="Arial Black" panose="020B0A04020102020204"/>
              </a:rPr>
              <a:t>ΑΠΟΥΣΙΑ</a:t>
            </a:r>
            <a:r>
              <a:rPr sz="1650" spc="-55" dirty="0">
                <a:latin typeface="Arial Black" panose="020B0A04020102020204"/>
                <a:cs typeface="Arial Black" panose="020B0A04020102020204"/>
              </a:rPr>
              <a:t> </a:t>
            </a:r>
            <a:r>
              <a:rPr sz="1650">
                <a:latin typeface="Arial Black" panose="020B0A04020102020204"/>
                <a:cs typeface="Arial Black" panose="020B0A04020102020204"/>
              </a:rPr>
              <a:t>ΑΕΡΑ</a:t>
            </a:r>
            <a:r>
              <a:rPr sz="1650" spc="-40">
                <a:latin typeface="Arial Black" panose="020B0A04020102020204"/>
                <a:cs typeface="Arial Black" panose="020B0A04020102020204"/>
              </a:rPr>
              <a:t> </a:t>
            </a:r>
            <a:r>
              <a:rPr sz="1650" smtClean="0">
                <a:latin typeface="Arial Black" panose="020B0A04020102020204"/>
                <a:cs typeface="Arial Black" panose="020B0A04020102020204"/>
              </a:rPr>
              <a:t>ΕΚΚΙΝΗΣ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40" smtClean="0">
                <a:latin typeface="Arial Black" panose="020B0A04020102020204"/>
                <a:cs typeface="Arial Black" panose="020B0A04020102020204"/>
              </a:rPr>
              <a:t> </a:t>
            </a:r>
            <a:r>
              <a:rPr sz="1650">
                <a:latin typeface="Arial Black" panose="020B0A04020102020204"/>
                <a:cs typeface="Arial Black" panose="020B0A04020102020204"/>
              </a:rPr>
              <a:t>ΛΟΓΩ</a:t>
            </a:r>
            <a:r>
              <a:rPr sz="1650" spc="-40">
                <a:latin typeface="Arial Black" panose="020B0A04020102020204"/>
                <a:cs typeface="Arial Black" panose="020B0A04020102020204"/>
              </a:rPr>
              <a:t> </a:t>
            </a:r>
            <a:r>
              <a:rPr lang="el-GR" sz="1650" spc="-40" dirty="0" smtClean="0">
                <a:latin typeface="Arial Black" panose="020B0A04020102020204"/>
                <a:cs typeface="Arial Black" panose="020B0A04020102020204"/>
              </a:rPr>
              <a:t>ΑΔΕΙΩ</a:t>
            </a:r>
            <a:r>
              <a:rPr sz="1650" smtClean="0">
                <a:latin typeface="Arial Black" panose="020B0A04020102020204"/>
                <a:cs typeface="Arial Black" panose="020B0A04020102020204"/>
              </a:rPr>
              <a:t>Ν</a:t>
            </a:r>
            <a:r>
              <a:rPr sz="1650" spc="-40" smtClean="0">
                <a:latin typeface="Arial Black" panose="020B0A04020102020204"/>
                <a:cs typeface="Arial Black" panose="020B0A04020102020204"/>
              </a:rPr>
              <a:t> </a:t>
            </a:r>
            <a:r>
              <a:rPr sz="1650">
                <a:latin typeface="Arial Black" panose="020B0A04020102020204"/>
                <a:cs typeface="Arial Black" panose="020B0A04020102020204"/>
              </a:rPr>
              <a:t>ΑΕΡΟΦΥΛΑΚΙΩΝ</a:t>
            </a:r>
            <a:r>
              <a:rPr sz="1650" spc="-40">
                <a:latin typeface="Arial Black" panose="020B0A04020102020204"/>
                <a:cs typeface="Arial Black" panose="020B0A04020102020204"/>
              </a:rPr>
              <a:t> </a:t>
            </a:r>
            <a:r>
              <a:rPr lang="el-GR" sz="1650" spc="-50" dirty="0">
                <a:latin typeface="Arial Black" panose="020B0A04020102020204"/>
                <a:cs typeface="Arial Black" panose="020B0A04020102020204"/>
              </a:rPr>
              <a:t>ή</a:t>
            </a:r>
            <a:r>
              <a:rPr sz="1650" spc="-50" smtClean="0">
                <a:latin typeface="Arial Black" panose="020B0A04020102020204"/>
                <a:cs typeface="Arial Black" panose="020B0A04020102020204"/>
              </a:rPr>
              <a:t> </a:t>
            </a:r>
            <a:r>
              <a:rPr sz="1650" dirty="0">
                <a:latin typeface="Arial Black" panose="020B0A04020102020204"/>
                <a:cs typeface="Arial Black" panose="020B0A04020102020204"/>
              </a:rPr>
              <a:t>ΚΛΕΙΣΤΩΝ</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ΕΠΙΣΤΟΜΙΩΝ</a:t>
            </a:r>
            <a:r>
              <a:rPr sz="1650" spc="-35">
                <a:latin typeface="Arial Black" panose="020B0A04020102020204"/>
                <a:cs typeface="Arial Black" panose="020B0A04020102020204"/>
              </a:rPr>
              <a:t> </a:t>
            </a:r>
            <a:r>
              <a:rPr lang="el-GR" sz="1650" spc="-35" dirty="0">
                <a:latin typeface="Arial Black" panose="020B0A04020102020204"/>
                <a:cs typeface="Arial Black" panose="020B0A04020102020204"/>
              </a:rPr>
              <a:t>ή</a:t>
            </a:r>
            <a:r>
              <a:rPr sz="1650" spc="-30" smtClean="0">
                <a:latin typeface="Arial Black" panose="020B0A04020102020204"/>
                <a:cs typeface="Arial Black" panose="020B0A04020102020204"/>
              </a:rPr>
              <a:t> </a:t>
            </a:r>
            <a:r>
              <a:rPr sz="1650" dirty="0">
                <a:latin typeface="Arial Black" panose="020B0A04020102020204"/>
                <a:cs typeface="Arial Black" panose="020B0A04020102020204"/>
              </a:rPr>
              <a:t>ΛΟΓΩ</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ΑΝΟΙΚΤΩΝ</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ΒΑΛΒΙΔΩΝ </a:t>
            </a:r>
            <a:r>
              <a:rPr sz="1650" dirty="0">
                <a:latin typeface="Arial Black" panose="020B0A04020102020204"/>
                <a:cs typeface="Arial Black" panose="020B0A04020102020204"/>
              </a:rPr>
              <a:t>ΕΞΥΔΑΤΩΣΕΩΝ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25" dirty="0">
                <a:latin typeface="Arial Black" panose="020B0A04020102020204"/>
                <a:cs typeface="Arial Black" panose="020B0A04020102020204"/>
              </a:rPr>
              <a:t> </a:t>
            </a:r>
            <a:r>
              <a:rPr sz="1650">
                <a:latin typeface="Arial Black" panose="020B0A04020102020204"/>
                <a:cs typeface="Arial Black" panose="020B0A04020102020204"/>
              </a:rPr>
              <a:t>ΦΙΑΛΩΝ</a:t>
            </a:r>
            <a:r>
              <a:rPr sz="1650" spc="-35">
                <a:latin typeface="Arial Black" panose="020B0A04020102020204"/>
                <a:cs typeface="Arial Black" panose="020B0A04020102020204"/>
              </a:rPr>
              <a:t> </a:t>
            </a:r>
            <a:r>
              <a:rPr lang="el-GR" sz="1650" spc="-35" dirty="0">
                <a:latin typeface="Arial Black" panose="020B0A04020102020204"/>
                <a:cs typeface="Arial Black" panose="020B0A04020102020204"/>
              </a:rPr>
              <a:t>ή</a:t>
            </a:r>
            <a:r>
              <a:rPr sz="1650" spc="-40" smtClean="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ΔΙΚΤΥΟΥ</a:t>
            </a:r>
            <a:r>
              <a:rPr sz="1650" spc="-40" dirty="0">
                <a:latin typeface="Arial Black" panose="020B0A04020102020204"/>
                <a:cs typeface="Arial Black" panose="020B0A04020102020204"/>
              </a:rPr>
              <a:t> </a:t>
            </a:r>
            <a:r>
              <a:rPr sz="1650">
                <a:latin typeface="Arial Black" panose="020B0A04020102020204"/>
                <a:cs typeface="Arial Black" panose="020B0A04020102020204"/>
              </a:rPr>
              <a:t>ΑΕΡΑ</a:t>
            </a:r>
            <a:r>
              <a:rPr sz="1650" spc="-30">
                <a:latin typeface="Arial Black" panose="020B0A04020102020204"/>
                <a:cs typeface="Arial Black" panose="020B0A04020102020204"/>
              </a:rPr>
              <a:t> </a:t>
            </a:r>
            <a:r>
              <a:rPr sz="1650" spc="-10" smtClean="0">
                <a:latin typeface="Arial Black" panose="020B0A04020102020204"/>
                <a:cs typeface="Arial Black" panose="020B0A04020102020204"/>
              </a:rPr>
              <a:t>ΕΚΚΙΝΗΣ</a:t>
            </a:r>
            <a:r>
              <a:rPr lang="el-GR" sz="1650" spc="-10" dirty="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a:p>
            <a:pPr marL="392430" marR="2189480" indent="-379730">
              <a:lnSpc>
                <a:spcPct val="100000"/>
              </a:lnSpc>
              <a:spcBef>
                <a:spcPts val="350"/>
              </a:spcBef>
              <a:buClr>
                <a:srgbClr val="FF0000"/>
              </a:buClr>
              <a:buAutoNum type="arabicPeriod"/>
              <a:tabLst>
                <a:tab pos="391795" algn="l"/>
                <a:tab pos="392430" algn="l"/>
              </a:tabLst>
            </a:pPr>
            <a:r>
              <a:rPr sz="1650" dirty="0">
                <a:latin typeface="Arial Black" panose="020B0A04020102020204"/>
                <a:cs typeface="Arial Black" panose="020B0A04020102020204"/>
              </a:rPr>
              <a:t>ΑΝΕΠΑΡΚΗΣ</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ΠΙΕΣΗ</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ΑΕΡΑ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ΔΙΚΤΥΟΥ</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ΣΥΧΝΕΣ ΕΠΑΝΕΚΚΙΝΗΣΕΙΣ.</a:t>
            </a:r>
            <a:endParaRPr sz="1650">
              <a:latin typeface="Arial Black" panose="020B0A04020102020204"/>
              <a:cs typeface="Arial Black" panose="020B0A04020102020204"/>
            </a:endParaRPr>
          </a:p>
          <a:p>
            <a:pPr marL="392430" marR="156210" indent="-379730">
              <a:lnSpc>
                <a:spcPct val="101000"/>
              </a:lnSpc>
              <a:spcBef>
                <a:spcPts val="330"/>
              </a:spcBef>
              <a:buClr>
                <a:srgbClr val="FF0000"/>
              </a:buClr>
              <a:buAutoNum type="arabicPeriod"/>
              <a:tabLst>
                <a:tab pos="391795" algn="l"/>
                <a:tab pos="392430" algn="l"/>
              </a:tabLst>
            </a:pPr>
            <a:r>
              <a:rPr sz="1650" dirty="0">
                <a:latin typeface="Arial Black" panose="020B0A04020102020204"/>
                <a:cs typeface="Arial Black" panose="020B0A04020102020204"/>
              </a:rPr>
              <a:t>ΒΛΑΒΗ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ΣΤΟΥΣ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ΣΥΜΠΙΕΣΤΕΣ</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ΔΙΚΤΥΟΥ</a:t>
            </a:r>
            <a:r>
              <a:rPr sz="1650" spc="-30">
                <a:latin typeface="Arial Black" panose="020B0A04020102020204"/>
                <a:cs typeface="Arial Black" panose="020B0A04020102020204"/>
              </a:rPr>
              <a:t> </a:t>
            </a:r>
            <a:r>
              <a:rPr lang="el-GR" sz="1650" spc="-30" dirty="0">
                <a:latin typeface="Arial Black" panose="020B0A04020102020204"/>
                <a:cs typeface="Arial Black" panose="020B0A04020102020204"/>
              </a:rPr>
              <a:t>ή</a:t>
            </a:r>
            <a:r>
              <a:rPr sz="1650" spc="-35" smtClean="0">
                <a:latin typeface="Arial Black" panose="020B0A04020102020204"/>
                <a:cs typeface="Arial Black" panose="020B0A04020102020204"/>
              </a:rPr>
              <a:t> </a:t>
            </a:r>
            <a:r>
              <a:rPr sz="1650" dirty="0">
                <a:latin typeface="Arial Black" panose="020B0A04020102020204"/>
                <a:cs typeface="Arial Black" panose="020B0A04020102020204"/>
              </a:rPr>
              <a:t>ΣΤΟΝ</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ΑΥΤΟΜΑΤΙΣΜΟ </a:t>
            </a:r>
            <a:r>
              <a:rPr sz="1650">
                <a:latin typeface="Arial Black" panose="020B0A04020102020204"/>
                <a:cs typeface="Arial Black" panose="020B0A04020102020204"/>
              </a:rPr>
              <a:t>ΕΛΕΓΧΟΥ</a:t>
            </a:r>
            <a:r>
              <a:rPr sz="1650" spc="-45">
                <a:latin typeface="Arial Black" panose="020B0A04020102020204"/>
                <a:cs typeface="Arial Black" panose="020B0A04020102020204"/>
              </a:rPr>
              <a:t> </a:t>
            </a:r>
            <a:r>
              <a:rPr sz="1650" smtClean="0">
                <a:latin typeface="Arial Black" panose="020B0A04020102020204"/>
                <a:cs typeface="Arial Black" panose="020B0A04020102020204"/>
              </a:rPr>
              <a:t>ΠΙΕΣ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25" smtClean="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40" dirty="0">
                <a:latin typeface="Arial Black" panose="020B0A04020102020204"/>
                <a:cs typeface="Arial Black" panose="020B0A04020102020204"/>
              </a:rPr>
              <a:t> </a:t>
            </a:r>
            <a:r>
              <a:rPr sz="1650" spc="-10" dirty="0">
                <a:latin typeface="Arial Black" panose="020B0A04020102020204"/>
                <a:cs typeface="Arial Black" panose="020B0A04020102020204"/>
              </a:rPr>
              <a:t>ΔΙΚΤΥΟΥ.</a:t>
            </a:r>
            <a:endParaRPr sz="1650">
              <a:latin typeface="Arial Black" panose="020B0A04020102020204"/>
              <a:cs typeface="Arial Black" panose="020B0A04020102020204"/>
            </a:endParaRPr>
          </a:p>
          <a:p>
            <a:pPr marL="392430" marR="1035685" indent="-379730">
              <a:lnSpc>
                <a:spcPct val="100000"/>
              </a:lnSpc>
              <a:spcBef>
                <a:spcPts val="330"/>
              </a:spcBef>
              <a:buClr>
                <a:srgbClr val="FF0000"/>
              </a:buClr>
              <a:buAutoNum type="arabicPeriod"/>
              <a:tabLst>
                <a:tab pos="391795" algn="l"/>
                <a:tab pos="392430" algn="l"/>
              </a:tabLst>
            </a:pPr>
            <a:r>
              <a:rPr sz="1650" dirty="0">
                <a:latin typeface="Arial Black" panose="020B0A04020102020204"/>
                <a:cs typeface="Arial Black" panose="020B0A04020102020204"/>
              </a:rPr>
              <a:t>ΒΛΑΒΗ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ΣΥΣΤΗΜΑ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ΔΙΑΝΟΜΕΑ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ΑΕΡΑ</a:t>
            </a:r>
            <a:r>
              <a:rPr sz="1650" spc="-40" dirty="0">
                <a:latin typeface="Arial Black" panose="020B0A04020102020204"/>
                <a:cs typeface="Arial Black" panose="020B0A04020102020204"/>
              </a:rPr>
              <a:t> </a:t>
            </a:r>
            <a:r>
              <a:rPr sz="1650" spc="-10">
                <a:latin typeface="Arial Black" panose="020B0A04020102020204"/>
                <a:cs typeface="Arial Black" panose="020B0A04020102020204"/>
              </a:rPr>
              <a:t>ΑΡΧΙΚΗΣ </a:t>
            </a:r>
            <a:r>
              <a:rPr sz="1650" smtClean="0">
                <a:latin typeface="Arial Black" panose="020B0A04020102020204"/>
                <a:cs typeface="Arial Black" panose="020B0A04020102020204"/>
              </a:rPr>
              <a:t>ΕΚΚΙΝΗΣ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50" smtClean="0">
                <a:latin typeface="Arial Black" panose="020B0A04020102020204"/>
                <a:cs typeface="Arial Black" panose="020B0A04020102020204"/>
              </a:rPr>
              <a:t> </a:t>
            </a:r>
            <a:r>
              <a:rPr sz="1650" dirty="0">
                <a:latin typeface="Arial Black" panose="020B0A04020102020204"/>
                <a:cs typeface="Arial Black" panose="020B0A04020102020204"/>
              </a:rPr>
              <a:t>ΠΡΟΣ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ΤΟΥΣ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ΚΥΛΙΝΔΡΟΥΣ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ΜΗΧΑΝΗΣ.</a:t>
            </a:r>
            <a:endParaRPr sz="1650">
              <a:latin typeface="Arial Black" panose="020B0A04020102020204"/>
              <a:cs typeface="Arial Black" panose="020B0A04020102020204"/>
            </a:endParaRPr>
          </a:p>
          <a:p>
            <a:pPr marL="392430" indent="-379730">
              <a:lnSpc>
                <a:spcPct val="100000"/>
              </a:lnSpc>
              <a:spcBef>
                <a:spcPts val="350"/>
              </a:spcBef>
              <a:buClr>
                <a:srgbClr val="FF0000"/>
              </a:buClr>
              <a:buAutoNum type="arabicPeriod"/>
              <a:tabLst>
                <a:tab pos="391795" algn="l"/>
                <a:tab pos="392430" algn="l"/>
              </a:tabLst>
            </a:pPr>
            <a:r>
              <a:rPr sz="1650" dirty="0">
                <a:latin typeface="Arial Black" panose="020B0A04020102020204"/>
                <a:cs typeface="Arial Black" panose="020B0A04020102020204"/>
              </a:rPr>
              <a:t>ΚΡΙΚΟΣ</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ΕΜΠΛΕΓΜΕΝΟΣ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ΣΦΟΝΔΥΛΟ</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ΜΗΧΑΝΗΣ.</a:t>
            </a:r>
            <a:endParaRPr sz="1650">
              <a:latin typeface="Arial Black" panose="020B0A04020102020204"/>
              <a:cs typeface="Arial Black" panose="020B0A04020102020204"/>
            </a:endParaRPr>
          </a:p>
          <a:p>
            <a:pPr marL="392430" marR="41910" indent="-379730">
              <a:lnSpc>
                <a:spcPct val="101000"/>
              </a:lnSpc>
              <a:spcBef>
                <a:spcPts val="320"/>
              </a:spcBef>
              <a:buClr>
                <a:srgbClr val="FF0000"/>
              </a:buClr>
              <a:buAutoNum type="arabicPeriod"/>
              <a:tabLst>
                <a:tab pos="391795" algn="l"/>
                <a:tab pos="392430" algn="l"/>
              </a:tabLst>
            </a:pPr>
            <a:r>
              <a:rPr sz="1650" dirty="0">
                <a:latin typeface="Arial Black" panose="020B0A04020102020204"/>
                <a:cs typeface="Arial Black" panose="020B0A04020102020204"/>
              </a:rPr>
              <a:t>ΒΛΑΒΗ</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ΣΥΣΤΗΜΑ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ΑΥΤΟΜΑΤΟΥ</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ΕΛΕΓΧΟΥ</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ΤΗΛΕΧΕΙΡΙΣΜΩΝ </a:t>
            </a:r>
            <a:r>
              <a:rPr sz="1650" dirty="0">
                <a:latin typeface="Arial Black" panose="020B0A04020102020204"/>
                <a:cs typeface="Arial Black" panose="020B0A04020102020204"/>
              </a:rPr>
              <a:t>ΤΗΣ</a:t>
            </a:r>
            <a:r>
              <a:rPr sz="1650" spc="-15" dirty="0">
                <a:latin typeface="Arial Black" panose="020B0A04020102020204"/>
                <a:cs typeface="Arial Black" panose="020B0A04020102020204"/>
              </a:rPr>
              <a:t> </a:t>
            </a:r>
            <a:r>
              <a:rPr sz="1650" spc="-10" dirty="0">
                <a:latin typeface="Arial Black" panose="020B0A04020102020204"/>
                <a:cs typeface="Arial Black" panose="020B0A04020102020204"/>
              </a:rPr>
              <a:t>ΜΗΧΑΝΗΣ.</a:t>
            </a:r>
            <a:endParaRPr sz="1650">
              <a:latin typeface="Arial Black" panose="020B0A04020102020204"/>
              <a:cs typeface="Arial Black" panose="020B0A04020102020204"/>
            </a:endParaRPr>
          </a:p>
          <a:p>
            <a:pPr marL="392430" marR="626745" indent="-379730">
              <a:lnSpc>
                <a:spcPct val="101000"/>
              </a:lnSpc>
              <a:spcBef>
                <a:spcPts val="325"/>
              </a:spcBef>
              <a:buClr>
                <a:srgbClr val="FF0000"/>
              </a:buClr>
              <a:buAutoNum type="arabicPeriod"/>
              <a:tabLst>
                <a:tab pos="391795" algn="l"/>
                <a:tab pos="392430" algn="l"/>
              </a:tabLst>
            </a:pPr>
            <a:r>
              <a:rPr sz="1650" dirty="0">
                <a:latin typeface="Arial Black" panose="020B0A04020102020204"/>
                <a:cs typeface="Arial Black" panose="020B0A04020102020204"/>
              </a:rPr>
              <a:t>ΕΜΦΑΝΙΣΗ</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ΠΡΟΒΛΗΜΑΤΟΣ</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ΣΤΗΝ</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ΑΞΟΝΙΚΗ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ΜΕΤΑΤΟΠΙΣΗ</a:t>
            </a:r>
            <a:r>
              <a:rPr sz="1650" spc="-50" dirty="0">
                <a:latin typeface="Arial Black" panose="020B0A04020102020204"/>
                <a:cs typeface="Arial Black" panose="020B0A04020102020204"/>
              </a:rPr>
              <a:t> </a:t>
            </a:r>
            <a:r>
              <a:rPr sz="1650" spc="-25" dirty="0">
                <a:latin typeface="Arial Black" panose="020B0A04020102020204"/>
                <a:cs typeface="Arial Black" panose="020B0A04020102020204"/>
              </a:rPr>
              <a:t>ΤΟΥ </a:t>
            </a:r>
            <a:r>
              <a:rPr sz="1650" dirty="0">
                <a:latin typeface="Arial Black" panose="020B0A04020102020204"/>
                <a:cs typeface="Arial Black" panose="020B0A04020102020204"/>
              </a:rPr>
              <a:t>ΕΚΚΕΝΤΡΟΦΟΡΟΥ</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ΑΞΟΝΑ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ΚΑΤΑ</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ΑΛΛΑΓΗ</a:t>
            </a:r>
            <a:r>
              <a:rPr sz="1650" spc="-40" dirty="0">
                <a:latin typeface="Arial Black" panose="020B0A04020102020204"/>
                <a:cs typeface="Arial Black" panose="020B0A04020102020204"/>
              </a:rPr>
              <a:t> </a:t>
            </a:r>
            <a:r>
              <a:rPr sz="1650" spc="-10" dirty="0">
                <a:latin typeface="Arial Black" panose="020B0A04020102020204"/>
                <a:cs typeface="Arial Black" panose="020B0A04020102020204"/>
              </a:rPr>
              <a:t>ΦΟΡΑΣ </a:t>
            </a:r>
            <a:r>
              <a:rPr sz="1650">
                <a:latin typeface="Arial Black" panose="020B0A04020102020204"/>
                <a:cs typeface="Arial Black" panose="020B0A04020102020204"/>
              </a:rPr>
              <a:t>ΠΕΡΙΣΤΡΟΦΗΣ</a:t>
            </a:r>
            <a:r>
              <a:rPr sz="1650" spc="-40">
                <a:latin typeface="Arial Black" panose="020B0A04020102020204"/>
                <a:cs typeface="Arial Black" panose="020B0A04020102020204"/>
              </a:rPr>
              <a:t> </a:t>
            </a:r>
            <a:r>
              <a:rPr sz="1650" smtClean="0">
                <a:latin typeface="Arial Black" panose="020B0A04020102020204"/>
                <a:cs typeface="Arial Black" panose="020B0A04020102020204"/>
              </a:rPr>
              <a:t>(</a:t>
            </a:r>
            <a:r>
              <a:rPr lang="el-GR" sz="1650" dirty="0" smtClean="0">
                <a:latin typeface="Arial Black" panose="020B0A04020102020204"/>
                <a:cs typeface="Arial Black" panose="020B0A04020102020204"/>
              </a:rPr>
              <a:t>ή</a:t>
            </a:r>
            <a:r>
              <a:rPr sz="1650" spc="-25" smtClean="0">
                <a:latin typeface="Arial Black" panose="020B0A04020102020204"/>
                <a:cs typeface="Arial Black" panose="020B0A04020102020204"/>
              </a:rPr>
              <a:t> </a:t>
            </a:r>
            <a:r>
              <a:rPr sz="1650" dirty="0">
                <a:latin typeface="Arial Black" panose="020B0A04020102020204"/>
                <a:cs typeface="Arial Black" panose="020B0A04020102020204"/>
              </a:rPr>
              <a:t>ΣΤΑ</a:t>
            </a:r>
            <a:r>
              <a:rPr sz="1650" spc="-40" dirty="0">
                <a:latin typeface="Arial Black" panose="020B0A04020102020204"/>
                <a:cs typeface="Arial Black" panose="020B0A04020102020204"/>
              </a:rPr>
              <a:t> </a:t>
            </a:r>
            <a:r>
              <a:rPr sz="1650">
                <a:latin typeface="Arial Black" panose="020B0A04020102020204"/>
                <a:cs typeface="Arial Black" panose="020B0A04020102020204"/>
              </a:rPr>
              <a:t>ΑΛΛΑ</a:t>
            </a:r>
            <a:r>
              <a:rPr sz="1650" spc="-35">
                <a:latin typeface="Arial Black" panose="020B0A04020102020204"/>
                <a:cs typeface="Arial Black" panose="020B0A04020102020204"/>
              </a:rPr>
              <a:t> </a:t>
            </a:r>
            <a:r>
              <a:rPr sz="1650" smtClean="0">
                <a:latin typeface="Arial Black" panose="020B0A04020102020204"/>
                <a:cs typeface="Arial Black" panose="020B0A04020102020204"/>
              </a:rPr>
              <a:t>ΣΥΣΤΗΜΑ</a:t>
            </a:r>
            <a:r>
              <a:rPr lang="el-GR" sz="1650" dirty="0" smtClean="0">
                <a:latin typeface="Arial Black" panose="020B0A04020102020204"/>
                <a:cs typeface="Arial Black" panose="020B0A04020102020204"/>
              </a:rPr>
              <a:t>ΤΑ</a:t>
            </a:r>
            <a:r>
              <a:rPr sz="1650" spc="-30" smtClean="0">
                <a:latin typeface="Arial Black" panose="020B0A04020102020204"/>
                <a:cs typeface="Arial Black" panose="020B0A04020102020204"/>
              </a:rPr>
              <a:t> </a:t>
            </a:r>
            <a:r>
              <a:rPr sz="1650" dirty="0">
                <a:latin typeface="Arial Black" panose="020B0A04020102020204"/>
                <a:cs typeface="Arial Black" panose="020B0A04020102020204"/>
              </a:rPr>
              <a:t>ΠΟΥ</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ΥΠΑΡΧΟΥΝ).</a:t>
            </a:r>
            <a:endParaRPr sz="1650">
              <a:latin typeface="Arial Black" panose="020B0A04020102020204"/>
              <a:cs typeface="Arial Black" panose="020B0A04020102020204"/>
            </a:endParaRPr>
          </a:p>
          <a:p>
            <a:pPr marL="392430" marR="5080" indent="-379730">
              <a:lnSpc>
                <a:spcPct val="100000"/>
              </a:lnSpc>
              <a:spcBef>
                <a:spcPts val="340"/>
              </a:spcBef>
              <a:buClr>
                <a:srgbClr val="FF0000"/>
              </a:buClr>
              <a:buAutoNum type="arabicPeriod"/>
              <a:tabLst>
                <a:tab pos="391795" algn="l"/>
                <a:tab pos="392430" algn="l"/>
              </a:tabLst>
            </a:pPr>
            <a:r>
              <a:rPr sz="1650" dirty="0">
                <a:latin typeface="Arial Black" panose="020B0A04020102020204"/>
                <a:cs typeface="Arial Black" panose="020B0A04020102020204"/>
              </a:rPr>
              <a:t>ΒΛΑΒΗ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ΣΕ</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ΚΥΡΙΟ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ΣΥΣΤΗΜΑ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ΜΗΧΑΝΗΣ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ΠΟΥ</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ΕΜΠΟΔΙΖΕΙ</a:t>
            </a:r>
            <a:r>
              <a:rPr sz="1650" spc="-25" dirty="0">
                <a:latin typeface="Arial Black" panose="020B0A04020102020204"/>
                <a:cs typeface="Arial Black" panose="020B0A04020102020204"/>
              </a:rPr>
              <a:t> ΤΗΝ </a:t>
            </a:r>
            <a:r>
              <a:rPr sz="1650" dirty="0">
                <a:latin typeface="Arial Black" panose="020B0A04020102020204"/>
                <a:cs typeface="Arial Black" panose="020B0A04020102020204"/>
              </a:rPr>
              <a:t>ΕΚΚΙΝΗΣΗ</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ΓΙΑ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ΛΟΓΟΥΣ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ΑΣΦΑΛΕΙΑΣ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(ΣΥΣΤΗΜΑ</a:t>
            </a:r>
            <a:r>
              <a:rPr sz="1650" spc="-10" dirty="0">
                <a:latin typeface="Arial Black" panose="020B0A04020102020204"/>
                <a:cs typeface="Arial Black" panose="020B0A04020102020204"/>
              </a:rPr>
              <a:t> </a:t>
            </a:r>
            <a:r>
              <a:rPr sz="1650">
                <a:solidFill>
                  <a:srgbClr val="FF0000"/>
                </a:solidFill>
                <a:latin typeface="Arial Black" panose="020B0A04020102020204"/>
                <a:cs typeface="Arial Black" panose="020B0A04020102020204"/>
              </a:rPr>
              <a:t>ΛΑΔΙΟΥ</a:t>
            </a:r>
            <a:r>
              <a:rPr sz="1650" spc="-50">
                <a:solidFill>
                  <a:srgbClr val="FF0000"/>
                </a:solidFill>
                <a:latin typeface="Arial Black" panose="020B0A04020102020204"/>
                <a:cs typeface="Arial Black" panose="020B0A04020102020204"/>
              </a:rPr>
              <a:t> </a:t>
            </a:r>
            <a:r>
              <a:rPr lang="el-GR" sz="1650" spc="-50" dirty="0">
                <a:solidFill>
                  <a:srgbClr val="FF0000"/>
                </a:solidFill>
                <a:latin typeface="Arial Black" panose="020B0A04020102020204"/>
                <a:cs typeface="Arial Black" panose="020B0A04020102020204"/>
              </a:rPr>
              <a:t>ή</a:t>
            </a:r>
            <a:r>
              <a:rPr sz="1650" spc="-30" smtClean="0">
                <a:latin typeface="Arial Black" panose="020B0A04020102020204"/>
                <a:cs typeface="Arial Black" panose="020B0A04020102020204"/>
              </a:rPr>
              <a:t> </a:t>
            </a:r>
            <a:r>
              <a:rPr sz="1650" spc="-10" smtClean="0">
                <a:solidFill>
                  <a:srgbClr val="FF0000"/>
                </a:solidFill>
                <a:latin typeface="Arial Black" panose="020B0A04020102020204"/>
                <a:cs typeface="Arial Black" panose="020B0A04020102020204"/>
              </a:rPr>
              <a:t>ΨΥΞ</a:t>
            </a:r>
            <a:r>
              <a:rPr lang="el-GR" sz="1650" spc="-10" dirty="0" smtClean="0">
                <a:solidFill>
                  <a:srgbClr val="FF0000"/>
                </a:solidFill>
                <a:latin typeface="Arial Black" panose="020B0A04020102020204"/>
                <a:cs typeface="Arial Black" panose="020B0A04020102020204"/>
              </a:rPr>
              <a:t>Η</a:t>
            </a:r>
            <a:r>
              <a:rPr sz="1650" spc="-10" smtClean="0">
                <a:solidFill>
                  <a:srgbClr val="FF0000"/>
                </a:solidFill>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p:txBody>
      </p:sp>
      <p:sp>
        <p:nvSpPr>
          <p:cNvPr id="4" name="object 4"/>
          <p:cNvSpPr/>
          <p:nvPr/>
        </p:nvSpPr>
        <p:spPr>
          <a:xfrm>
            <a:off x="285720" y="0"/>
            <a:ext cx="8572530" cy="928369"/>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941282"/>
          </a:xfrm>
          <a:prstGeom prst="rect">
            <a:avLst/>
          </a:prstGeom>
        </p:spPr>
        <p:txBody>
          <a:bodyPr vert="horz" wrap="square" lIns="0" tIns="322579" rIns="0" bIns="0" rtlCol="0">
            <a:spAutoFit/>
          </a:bodyPr>
          <a:lstStyle/>
          <a:p>
            <a:pPr marL="25400">
              <a:lnSpc>
                <a:spcPct val="100000"/>
              </a:lnSpc>
              <a:spcBef>
                <a:spcPts val="110"/>
              </a:spcBef>
            </a:pPr>
            <a:r>
              <a:rPr lang="el-GR" sz="2000" u="none" dirty="0" smtClean="0">
                <a:solidFill>
                  <a:srgbClr val="D8D8D8"/>
                </a:solidFill>
                <a:uFill>
                  <a:solidFill>
                    <a:srgbClr val="D8D8D8"/>
                  </a:solidFill>
                </a:uFill>
                <a:latin typeface="Arial Black" panose="020B0A04020102020204" pitchFamily="34" charset="0"/>
              </a:rPr>
              <a:t>4.1. Α</a:t>
            </a:r>
            <a:r>
              <a:rPr sz="2000" u="none" smtClean="0">
                <a:solidFill>
                  <a:srgbClr val="D8D8D8"/>
                </a:solidFill>
                <a:uFill>
                  <a:solidFill>
                    <a:srgbClr val="D8D8D8"/>
                  </a:solidFill>
                </a:uFill>
                <a:latin typeface="Arial Black" panose="020B0A04020102020204" pitchFamily="34" charset="0"/>
              </a:rPr>
              <a:t>ΝΩΜΑΛΙΕΣ</a:t>
            </a:r>
            <a:r>
              <a:rPr sz="2000" u="none" spc="-50" smtClean="0">
                <a:solidFill>
                  <a:srgbClr val="D8D8D8"/>
                </a:solidFill>
                <a:uFill>
                  <a:solidFill>
                    <a:srgbClr val="D8D8D8"/>
                  </a:solidFill>
                </a:uFill>
                <a:latin typeface="Arial Black" panose="020B0A04020102020204" pitchFamily="34" charset="0"/>
              </a:rPr>
              <a:t> </a:t>
            </a:r>
            <a:r>
              <a:rPr sz="2000" u="none" dirty="0">
                <a:solidFill>
                  <a:srgbClr val="D8D8D8"/>
                </a:solidFill>
                <a:uFill>
                  <a:solidFill>
                    <a:srgbClr val="D8D8D8"/>
                  </a:solidFill>
                </a:uFill>
                <a:latin typeface="Arial Black" panose="020B0A04020102020204" pitchFamily="34" charset="0"/>
              </a:rPr>
              <a:t>–</a:t>
            </a:r>
            <a:r>
              <a:rPr sz="2000" u="none" spc="-30" dirty="0">
                <a:solidFill>
                  <a:srgbClr val="D8D8D8"/>
                </a:solidFill>
                <a:uFill>
                  <a:solidFill>
                    <a:srgbClr val="D8D8D8"/>
                  </a:solidFill>
                </a:uFill>
                <a:latin typeface="Arial Black" panose="020B0A04020102020204" pitchFamily="34" charset="0"/>
              </a:rPr>
              <a:t> </a:t>
            </a:r>
            <a:r>
              <a:rPr sz="2000" u="none" dirty="0">
                <a:solidFill>
                  <a:srgbClr val="D8D8D8"/>
                </a:solidFill>
                <a:uFill>
                  <a:solidFill>
                    <a:srgbClr val="D8D8D8"/>
                  </a:solidFill>
                </a:uFill>
                <a:latin typeface="Arial Black" panose="020B0A04020102020204" pitchFamily="34" charset="0"/>
              </a:rPr>
              <a:t>ΒΛΑΒΕΣ</a:t>
            </a:r>
            <a:r>
              <a:rPr sz="2000" u="none" spc="-25" dirty="0">
                <a:solidFill>
                  <a:srgbClr val="D8D8D8"/>
                </a:solidFill>
                <a:uFill>
                  <a:solidFill>
                    <a:srgbClr val="D8D8D8"/>
                  </a:solidFill>
                </a:uFill>
                <a:latin typeface="Arial Black" panose="020B0A04020102020204" pitchFamily="34" charset="0"/>
              </a:rPr>
              <a:t> </a:t>
            </a:r>
            <a:r>
              <a:rPr sz="2000" u="none" spc="-75" dirty="0">
                <a:solidFill>
                  <a:srgbClr val="D8D8D8"/>
                </a:solidFill>
                <a:uFill>
                  <a:solidFill>
                    <a:srgbClr val="D8D8D8"/>
                  </a:solidFill>
                </a:uFill>
                <a:latin typeface="Arial Black" panose="020B0A04020102020204" pitchFamily="34" charset="0"/>
              </a:rPr>
              <a:t>ΚΑΤΑ</a:t>
            </a:r>
            <a:r>
              <a:rPr sz="2000" u="none" spc="-25" dirty="0">
                <a:solidFill>
                  <a:srgbClr val="D8D8D8"/>
                </a:solidFill>
                <a:uFill>
                  <a:solidFill>
                    <a:srgbClr val="D8D8D8"/>
                  </a:solidFill>
                </a:uFill>
                <a:latin typeface="Arial Black" panose="020B0A04020102020204" pitchFamily="34" charset="0"/>
              </a:rPr>
              <a:t> </a:t>
            </a:r>
            <a:r>
              <a:rPr sz="2000" u="none" dirty="0">
                <a:solidFill>
                  <a:srgbClr val="D8D8D8"/>
                </a:solidFill>
                <a:uFill>
                  <a:solidFill>
                    <a:srgbClr val="D8D8D8"/>
                  </a:solidFill>
                </a:uFill>
                <a:latin typeface="Arial Black" panose="020B0A04020102020204" pitchFamily="34" charset="0"/>
              </a:rPr>
              <a:t>ΤΗΝ</a:t>
            </a:r>
            <a:r>
              <a:rPr sz="2000" u="none" spc="-25" dirty="0">
                <a:solidFill>
                  <a:srgbClr val="D8D8D8"/>
                </a:solidFill>
                <a:uFill>
                  <a:solidFill>
                    <a:srgbClr val="D8D8D8"/>
                  </a:solidFill>
                </a:uFill>
                <a:latin typeface="Arial Black" panose="020B0A04020102020204" pitchFamily="34" charset="0"/>
              </a:rPr>
              <a:t> </a:t>
            </a:r>
            <a:r>
              <a:rPr sz="2000" u="none" dirty="0">
                <a:solidFill>
                  <a:srgbClr val="D8D8D8"/>
                </a:solidFill>
                <a:uFill>
                  <a:solidFill>
                    <a:srgbClr val="D8D8D8"/>
                  </a:solidFill>
                </a:uFill>
                <a:latin typeface="Arial Black" panose="020B0A04020102020204" pitchFamily="34" charset="0"/>
              </a:rPr>
              <a:t>ΕΚΚΙΝΗΣΗ</a:t>
            </a:r>
            <a:r>
              <a:rPr sz="2000" u="none" spc="-25" dirty="0">
                <a:solidFill>
                  <a:srgbClr val="D8D8D8"/>
                </a:solidFill>
                <a:uFill>
                  <a:solidFill>
                    <a:srgbClr val="D8D8D8"/>
                  </a:solidFill>
                </a:uFill>
                <a:latin typeface="Arial Black" panose="020B0A04020102020204" pitchFamily="34" charset="0"/>
              </a:rPr>
              <a:t> </a:t>
            </a:r>
            <a:r>
              <a:rPr sz="2000" u="none" dirty="0">
                <a:solidFill>
                  <a:srgbClr val="D8D8D8"/>
                </a:solidFill>
                <a:uFill>
                  <a:solidFill>
                    <a:srgbClr val="D8D8D8"/>
                  </a:solidFill>
                </a:uFill>
                <a:latin typeface="Arial Black" panose="020B0A04020102020204" pitchFamily="34" charset="0"/>
              </a:rPr>
              <a:t>ΤΗΣ</a:t>
            </a:r>
            <a:r>
              <a:rPr sz="2000" u="none" spc="-35" dirty="0">
                <a:solidFill>
                  <a:srgbClr val="D8D8D8"/>
                </a:solidFill>
                <a:uFill>
                  <a:solidFill>
                    <a:srgbClr val="D8D8D8"/>
                  </a:solidFill>
                </a:uFill>
                <a:latin typeface="Arial Black" panose="020B0A04020102020204" pitchFamily="34" charset="0"/>
              </a:rPr>
              <a:t> </a:t>
            </a:r>
            <a:r>
              <a:rPr sz="2000" u="none" spc="-10" dirty="0">
                <a:solidFill>
                  <a:srgbClr val="D8D8D8"/>
                </a:solidFill>
                <a:uFill>
                  <a:solidFill>
                    <a:srgbClr val="D8D8D8"/>
                  </a:solidFill>
                </a:uFill>
                <a:latin typeface="Arial Black" panose="020B0A04020102020204" pitchFamily="34" charset="0"/>
              </a:rPr>
              <a:t>ΜΗΧΑΝΗΣ</a:t>
            </a:r>
            <a:endParaRPr sz="2000" u="none">
              <a:latin typeface="Arial Black" panose="020B0A040201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2510"/>
            <a:ext cx="8620125" cy="5668218"/>
          </a:xfrm>
          <a:prstGeom prst="rect">
            <a:avLst/>
          </a:prstGeom>
        </p:spPr>
        <p:txBody>
          <a:bodyPr vert="horz" wrap="square" lIns="0" tIns="0" rIns="0" bIns="0" rtlCol="0">
            <a:spAutoFit/>
          </a:bodyPr>
          <a:lstStyle/>
          <a:p>
            <a:pPr marL="26035">
              <a:lnSpc>
                <a:spcPts val="3380"/>
              </a:lnSpc>
            </a:pPr>
            <a:r>
              <a:rPr sz="3200" b="1" i="1" spc="-10" dirty="0">
                <a:solidFill>
                  <a:srgbClr val="FF0000"/>
                </a:solidFill>
                <a:latin typeface="Arial" panose="020B0604020202020204"/>
                <a:cs typeface="Arial" panose="020B0604020202020204"/>
              </a:rPr>
              <a:t>5)</a:t>
            </a:r>
            <a:r>
              <a:rPr sz="3200" b="1" i="1" spc="-235" dirty="0">
                <a:solidFill>
                  <a:srgbClr val="FF0000"/>
                </a:solidFill>
                <a:latin typeface="Arial" panose="020B0604020202020204"/>
                <a:cs typeface="Arial" panose="020B0604020202020204"/>
              </a:rPr>
              <a:t> </a:t>
            </a:r>
            <a:r>
              <a:rPr sz="2400" b="1" i="1" u="sng">
                <a:uFill>
                  <a:solidFill>
                    <a:srgbClr val="000000"/>
                  </a:solidFill>
                </a:uFill>
                <a:latin typeface="Arial" panose="020B0604020202020204"/>
                <a:cs typeface="Arial" panose="020B0604020202020204"/>
              </a:rPr>
              <a:t>ΣΥΣΤΗΜΑ</a:t>
            </a:r>
            <a:r>
              <a:rPr sz="2400" b="1" i="1" u="sng" spc="-170">
                <a:uFill>
                  <a:solidFill>
                    <a:srgbClr val="000000"/>
                  </a:solidFill>
                </a:uFill>
                <a:latin typeface="Arial" panose="020B0604020202020204"/>
                <a:cs typeface="Arial" panose="020B0604020202020204"/>
              </a:rPr>
              <a:t> </a:t>
            </a:r>
            <a:r>
              <a:rPr sz="2400" b="1" i="1" u="sng" smtClean="0">
                <a:uFill>
                  <a:solidFill>
                    <a:srgbClr val="000000"/>
                  </a:solidFill>
                </a:uFill>
                <a:latin typeface="Arial" panose="020B0604020202020204"/>
                <a:cs typeface="Arial" panose="020B0604020202020204"/>
              </a:rPr>
              <a:t>ΕΓΧΥΣ</a:t>
            </a:r>
            <a:r>
              <a:rPr lang="el-GR" sz="2400" b="1" i="1" u="sng" dirty="0" smtClean="0">
                <a:uFill>
                  <a:solidFill>
                    <a:srgbClr val="000000"/>
                  </a:solidFill>
                </a:uFill>
                <a:latin typeface="Arial" panose="020B0604020202020204"/>
                <a:cs typeface="Arial" panose="020B0604020202020204"/>
              </a:rPr>
              <a:t>Η</a:t>
            </a:r>
            <a:r>
              <a:rPr sz="2400" b="1" i="1" u="sng" smtClean="0">
                <a:uFill>
                  <a:solidFill>
                    <a:srgbClr val="000000"/>
                  </a:solidFill>
                </a:uFill>
                <a:latin typeface="Arial" panose="020B0604020202020204"/>
                <a:cs typeface="Arial" panose="020B0604020202020204"/>
              </a:rPr>
              <a:t>Σ</a:t>
            </a:r>
            <a:r>
              <a:rPr sz="2400" b="1" i="1" u="sng" spc="-55" smtClean="0">
                <a:uFill>
                  <a:solidFill>
                    <a:srgbClr val="000000"/>
                  </a:solidFill>
                </a:uFill>
                <a:latin typeface="Arial" panose="020B0604020202020204"/>
                <a:cs typeface="Arial" panose="020B0604020202020204"/>
              </a:rPr>
              <a:t> </a:t>
            </a:r>
            <a:r>
              <a:rPr sz="2400" b="1" i="1" u="sng" dirty="0">
                <a:uFill>
                  <a:solidFill>
                    <a:srgbClr val="000000"/>
                  </a:solidFill>
                </a:uFill>
                <a:latin typeface="Arial" panose="020B0604020202020204"/>
                <a:cs typeface="Arial" panose="020B0604020202020204"/>
              </a:rPr>
              <a:t>ΜΕ</a:t>
            </a:r>
            <a:r>
              <a:rPr sz="2400" b="1" i="1" u="sng" spc="-130" dirty="0">
                <a:uFill>
                  <a:solidFill>
                    <a:srgbClr val="000000"/>
                  </a:solidFill>
                </a:uFill>
                <a:latin typeface="Arial" panose="020B0604020202020204"/>
                <a:cs typeface="Arial" panose="020B0604020202020204"/>
              </a:rPr>
              <a:t> </a:t>
            </a:r>
            <a:r>
              <a:rPr sz="2400" b="1" i="1" u="sng">
                <a:uFill>
                  <a:solidFill>
                    <a:srgbClr val="000000"/>
                  </a:solidFill>
                </a:uFill>
                <a:latin typeface="Arial" panose="020B0604020202020204"/>
                <a:cs typeface="Arial" panose="020B0604020202020204"/>
              </a:rPr>
              <a:t>ΑΝΤΛΙΕΣ</a:t>
            </a:r>
            <a:r>
              <a:rPr sz="2400" b="1" i="1" u="sng" spc="-50">
                <a:uFill>
                  <a:solidFill>
                    <a:srgbClr val="000000"/>
                  </a:solidFill>
                </a:uFill>
                <a:latin typeface="Arial" panose="020B0604020202020204"/>
                <a:cs typeface="Arial" panose="020B0604020202020204"/>
              </a:rPr>
              <a:t> </a:t>
            </a:r>
            <a:r>
              <a:rPr sz="2400" b="1" i="1" u="sng" smtClean="0">
                <a:uFill>
                  <a:solidFill>
                    <a:srgbClr val="000000"/>
                  </a:solidFill>
                </a:uFill>
                <a:latin typeface="Arial" panose="020B0604020202020204"/>
                <a:cs typeface="Arial" panose="020B0604020202020204"/>
              </a:rPr>
              <a:t>ΕΓΧΥΣ</a:t>
            </a:r>
            <a:r>
              <a:rPr lang="el-GR" sz="2400" b="1" i="1" u="sng" dirty="0" smtClean="0">
                <a:uFill>
                  <a:solidFill>
                    <a:srgbClr val="000000"/>
                  </a:solidFill>
                </a:uFill>
                <a:latin typeface="Arial" panose="020B0604020202020204"/>
                <a:cs typeface="Arial" panose="020B0604020202020204"/>
              </a:rPr>
              <a:t>Η</a:t>
            </a:r>
            <a:r>
              <a:rPr sz="2400" b="1" i="1" u="sng" smtClean="0">
                <a:uFill>
                  <a:solidFill>
                    <a:srgbClr val="000000"/>
                  </a:solidFill>
                </a:uFill>
                <a:latin typeface="Arial" panose="020B0604020202020204"/>
                <a:cs typeface="Arial" panose="020B0604020202020204"/>
              </a:rPr>
              <a:t>Σ</a:t>
            </a:r>
            <a:r>
              <a:rPr sz="2400" b="1" i="1" u="sng" spc="-45" smtClean="0">
                <a:uFill>
                  <a:solidFill>
                    <a:srgbClr val="000000"/>
                  </a:solidFill>
                </a:uFill>
                <a:latin typeface="Arial" panose="020B0604020202020204"/>
                <a:cs typeface="Arial" panose="020B0604020202020204"/>
              </a:rPr>
              <a:t> </a:t>
            </a:r>
            <a:r>
              <a:rPr sz="2400" b="1" i="1" u="sng" dirty="0">
                <a:uFill>
                  <a:solidFill>
                    <a:srgbClr val="000000"/>
                  </a:solidFill>
                </a:uFill>
                <a:latin typeface="Arial" panose="020B0604020202020204"/>
                <a:cs typeface="Arial" panose="020B0604020202020204"/>
              </a:rPr>
              <a:t>ΕΝ</a:t>
            </a:r>
            <a:r>
              <a:rPr sz="2400" b="1" i="1" u="sng" spc="-50" dirty="0">
                <a:uFill>
                  <a:solidFill>
                    <a:srgbClr val="000000"/>
                  </a:solidFill>
                </a:uFill>
                <a:latin typeface="Arial" panose="020B0604020202020204"/>
                <a:cs typeface="Arial" panose="020B0604020202020204"/>
              </a:rPr>
              <a:t> </a:t>
            </a:r>
            <a:r>
              <a:rPr sz="2400" b="1" i="1" u="sng" spc="-20" dirty="0">
                <a:uFill>
                  <a:solidFill>
                    <a:srgbClr val="000000"/>
                  </a:solidFill>
                </a:uFill>
                <a:latin typeface="Arial" panose="020B0604020202020204"/>
                <a:cs typeface="Arial" panose="020B0604020202020204"/>
              </a:rPr>
              <a:t>ΣΕΙΡΑ</a:t>
            </a:r>
            <a:endParaRPr sz="2400">
              <a:latin typeface="Arial" panose="020B0604020202020204"/>
              <a:cs typeface="Arial" panose="020B0604020202020204"/>
            </a:endParaRPr>
          </a:p>
          <a:p>
            <a:pPr marL="7620" algn="ctr">
              <a:lnSpc>
                <a:spcPct val="100000"/>
              </a:lnSpc>
            </a:pPr>
            <a:r>
              <a:rPr sz="1600" b="1" u="sng" dirty="0">
                <a:solidFill>
                  <a:srgbClr val="FF0000"/>
                </a:solidFill>
                <a:uFill>
                  <a:solidFill>
                    <a:srgbClr val="FF0000"/>
                  </a:solidFill>
                </a:uFill>
                <a:latin typeface="Arial" panose="020B0604020202020204"/>
                <a:cs typeface="Arial" panose="020B0604020202020204"/>
              </a:rPr>
              <a:t>(In</a:t>
            </a:r>
            <a:r>
              <a:rPr sz="1600" b="1" u="sng" spc="-25" dirty="0">
                <a:solidFill>
                  <a:srgbClr val="FF0000"/>
                </a:solidFill>
                <a:uFill>
                  <a:solidFill>
                    <a:srgbClr val="FF0000"/>
                  </a:solidFill>
                </a:uFill>
                <a:latin typeface="Arial" panose="020B0604020202020204"/>
                <a:cs typeface="Arial" panose="020B0604020202020204"/>
              </a:rPr>
              <a:t> </a:t>
            </a:r>
            <a:r>
              <a:rPr sz="1600" b="1" u="sng" dirty="0">
                <a:solidFill>
                  <a:srgbClr val="FF0000"/>
                </a:solidFill>
                <a:uFill>
                  <a:solidFill>
                    <a:srgbClr val="FF0000"/>
                  </a:solidFill>
                </a:uFill>
                <a:latin typeface="Arial" panose="020B0604020202020204"/>
                <a:cs typeface="Arial" panose="020B0604020202020204"/>
              </a:rPr>
              <a:t>–</a:t>
            </a:r>
            <a:r>
              <a:rPr sz="1600" b="1" u="sng" spc="-20" dirty="0">
                <a:solidFill>
                  <a:srgbClr val="FF0000"/>
                </a:solidFill>
                <a:uFill>
                  <a:solidFill>
                    <a:srgbClr val="FF0000"/>
                  </a:solidFill>
                </a:uFill>
                <a:latin typeface="Arial" panose="020B0604020202020204"/>
                <a:cs typeface="Arial" panose="020B0604020202020204"/>
              </a:rPr>
              <a:t> </a:t>
            </a:r>
            <a:r>
              <a:rPr sz="1600" b="1" u="sng" dirty="0">
                <a:solidFill>
                  <a:srgbClr val="FF0000"/>
                </a:solidFill>
                <a:uFill>
                  <a:solidFill>
                    <a:srgbClr val="FF0000"/>
                  </a:solidFill>
                </a:uFill>
                <a:latin typeface="Arial" panose="020B0604020202020204"/>
                <a:cs typeface="Arial" panose="020B0604020202020204"/>
              </a:rPr>
              <a:t>line</a:t>
            </a:r>
            <a:r>
              <a:rPr sz="1600" b="1" u="sng" spc="-20" dirty="0">
                <a:solidFill>
                  <a:srgbClr val="FF0000"/>
                </a:solidFill>
                <a:uFill>
                  <a:solidFill>
                    <a:srgbClr val="FF0000"/>
                  </a:solidFill>
                </a:uFill>
                <a:latin typeface="Arial" panose="020B0604020202020204"/>
                <a:cs typeface="Arial" panose="020B0604020202020204"/>
              </a:rPr>
              <a:t> </a:t>
            </a:r>
            <a:r>
              <a:rPr sz="1600" b="1" u="sng" dirty="0">
                <a:solidFill>
                  <a:srgbClr val="FF0000"/>
                </a:solidFill>
                <a:uFill>
                  <a:solidFill>
                    <a:srgbClr val="FF0000"/>
                  </a:solidFill>
                </a:uFill>
                <a:latin typeface="Arial" panose="020B0604020202020204"/>
                <a:cs typeface="Arial" panose="020B0604020202020204"/>
              </a:rPr>
              <a:t>fuel</a:t>
            </a:r>
            <a:r>
              <a:rPr sz="1600" b="1" u="sng" spc="-20" dirty="0">
                <a:solidFill>
                  <a:srgbClr val="FF0000"/>
                </a:solidFill>
                <a:uFill>
                  <a:solidFill>
                    <a:srgbClr val="FF0000"/>
                  </a:solidFill>
                </a:uFill>
                <a:latin typeface="Arial" panose="020B0604020202020204"/>
                <a:cs typeface="Arial" panose="020B0604020202020204"/>
              </a:rPr>
              <a:t> </a:t>
            </a:r>
            <a:r>
              <a:rPr sz="1600" b="1" u="sng" dirty="0">
                <a:solidFill>
                  <a:srgbClr val="FF0000"/>
                </a:solidFill>
                <a:uFill>
                  <a:solidFill>
                    <a:srgbClr val="FF0000"/>
                  </a:solidFill>
                </a:uFill>
                <a:latin typeface="Arial" panose="020B0604020202020204"/>
                <a:cs typeface="Arial" panose="020B0604020202020204"/>
              </a:rPr>
              <a:t>–</a:t>
            </a:r>
            <a:r>
              <a:rPr sz="1600" b="1" u="sng" spc="-25" dirty="0">
                <a:solidFill>
                  <a:srgbClr val="FF0000"/>
                </a:solidFill>
                <a:uFill>
                  <a:solidFill>
                    <a:srgbClr val="FF0000"/>
                  </a:solidFill>
                </a:uFill>
                <a:latin typeface="Arial" panose="020B0604020202020204"/>
                <a:cs typeface="Arial" panose="020B0604020202020204"/>
              </a:rPr>
              <a:t> </a:t>
            </a:r>
            <a:r>
              <a:rPr sz="1600" b="1" u="sng" dirty="0">
                <a:solidFill>
                  <a:srgbClr val="FF0000"/>
                </a:solidFill>
                <a:uFill>
                  <a:solidFill>
                    <a:srgbClr val="FF0000"/>
                  </a:solidFill>
                </a:uFill>
                <a:latin typeface="Arial" panose="020B0604020202020204"/>
                <a:cs typeface="Arial" panose="020B0604020202020204"/>
              </a:rPr>
              <a:t>injection</a:t>
            </a:r>
            <a:r>
              <a:rPr sz="1600" b="1" u="sng" spc="-25" dirty="0">
                <a:solidFill>
                  <a:srgbClr val="FF0000"/>
                </a:solidFill>
                <a:uFill>
                  <a:solidFill>
                    <a:srgbClr val="FF0000"/>
                  </a:solidFill>
                </a:uFill>
                <a:latin typeface="Arial" panose="020B0604020202020204"/>
                <a:cs typeface="Arial" panose="020B0604020202020204"/>
              </a:rPr>
              <a:t> </a:t>
            </a:r>
            <a:r>
              <a:rPr sz="1600" b="1" u="sng" spc="-10" dirty="0">
                <a:solidFill>
                  <a:srgbClr val="FF0000"/>
                </a:solidFill>
                <a:uFill>
                  <a:solidFill>
                    <a:srgbClr val="FF0000"/>
                  </a:solidFill>
                </a:uFill>
                <a:latin typeface="Arial" panose="020B0604020202020204"/>
                <a:cs typeface="Arial" panose="020B0604020202020204"/>
              </a:rPr>
              <a:t>pumps)</a:t>
            </a:r>
            <a:endParaRPr sz="1600">
              <a:latin typeface="Arial" panose="020B0604020202020204"/>
              <a:cs typeface="Arial" panose="020B0604020202020204"/>
            </a:endParaRPr>
          </a:p>
          <a:p>
            <a:pPr>
              <a:lnSpc>
                <a:spcPct val="100000"/>
              </a:lnSpc>
              <a:spcBef>
                <a:spcPts val="40"/>
              </a:spcBef>
            </a:pPr>
            <a:endParaRPr sz="2050">
              <a:latin typeface="Arial" panose="020B0604020202020204"/>
              <a:cs typeface="Arial" panose="020B0604020202020204"/>
            </a:endParaRPr>
          </a:p>
          <a:p>
            <a:pPr marL="12700" marR="13271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ΣΤΟ</a:t>
            </a:r>
            <a:r>
              <a:rPr sz="2200" b="1" spc="-90" dirty="0">
                <a:latin typeface="Arial" panose="020B0604020202020204"/>
                <a:cs typeface="Arial" panose="020B0604020202020204"/>
              </a:rPr>
              <a:t> </a:t>
            </a:r>
            <a:r>
              <a:rPr sz="2200" b="1" dirty="0">
                <a:latin typeface="Arial" panose="020B0604020202020204"/>
                <a:cs typeface="Arial" panose="020B0604020202020204"/>
              </a:rPr>
              <a:t>ΣΥΣΤΗΜΑ</a:t>
            </a:r>
            <a:r>
              <a:rPr sz="2200" b="1" spc="-145" dirty="0">
                <a:latin typeface="Arial" panose="020B0604020202020204"/>
                <a:cs typeface="Arial" panose="020B0604020202020204"/>
              </a:rPr>
              <a:t> </a:t>
            </a:r>
            <a:r>
              <a:rPr sz="2200" b="1" spc="-55" dirty="0">
                <a:latin typeface="Arial" panose="020B0604020202020204"/>
                <a:cs typeface="Arial" panose="020B0604020202020204"/>
              </a:rPr>
              <a:t>ΑΥΤΟ</a:t>
            </a:r>
            <a:r>
              <a:rPr sz="2200" b="1" spc="-95" dirty="0">
                <a:latin typeface="Arial" panose="020B0604020202020204"/>
                <a:cs typeface="Arial" panose="020B0604020202020204"/>
              </a:rPr>
              <a:t> </a:t>
            </a:r>
            <a:r>
              <a:rPr sz="2200" b="1" dirty="0">
                <a:latin typeface="Arial" panose="020B0604020202020204"/>
                <a:cs typeface="Arial" panose="020B0604020202020204"/>
              </a:rPr>
              <a:t>ΥΠΑΡΧΟΥΝ</a:t>
            </a:r>
            <a:r>
              <a:rPr sz="2200" b="1" spc="-65" dirty="0">
                <a:latin typeface="Arial" panose="020B0604020202020204"/>
                <a:cs typeface="Arial" panose="020B0604020202020204"/>
              </a:rPr>
              <a:t> </a:t>
            </a:r>
            <a:r>
              <a:rPr sz="2200" b="1" dirty="0">
                <a:latin typeface="Arial" panose="020B0604020202020204"/>
                <a:cs typeface="Arial" panose="020B0604020202020204"/>
              </a:rPr>
              <a:t>ΞΕΧΩΡΙΣΤΕΣ</a:t>
            </a:r>
            <a:r>
              <a:rPr sz="2200" b="1" spc="-135" dirty="0">
                <a:latin typeface="Arial" panose="020B0604020202020204"/>
                <a:cs typeface="Arial" panose="020B0604020202020204"/>
              </a:rPr>
              <a:t> </a:t>
            </a:r>
            <a:r>
              <a:rPr sz="2200" b="1" spc="-20">
                <a:latin typeface="Arial" panose="020B0604020202020204"/>
                <a:cs typeface="Arial" panose="020B0604020202020204"/>
              </a:rPr>
              <a:t>ΑΝΤΛΙΕΣ</a:t>
            </a:r>
            <a:r>
              <a:rPr sz="2200" b="1" spc="-90">
                <a:latin typeface="Arial" panose="020B0604020202020204"/>
                <a:cs typeface="Arial" panose="020B0604020202020204"/>
              </a:rPr>
              <a:t> </a:t>
            </a:r>
            <a:endParaRPr lang="el-GR" sz="2200" b="1" spc="-90" dirty="0" smtClean="0">
              <a:latin typeface="Arial" panose="020B0604020202020204"/>
              <a:cs typeface="Arial" panose="020B0604020202020204"/>
            </a:endParaRPr>
          </a:p>
          <a:p>
            <a:pPr marL="12700" marR="132715">
              <a:lnSpc>
                <a:spcPct val="100000"/>
              </a:lnSpc>
              <a:buClr>
                <a:srgbClr val="FF0000"/>
              </a:buClr>
              <a:buSzPct val="95000"/>
              <a:tabLst>
                <a:tab pos="262890" algn="l"/>
              </a:tabLst>
            </a:pPr>
            <a:r>
              <a:rPr sz="2200" b="1" spc="-20" smtClean="0">
                <a:latin typeface="Arial" panose="020B0604020202020204"/>
                <a:cs typeface="Arial" panose="020B0604020202020204"/>
              </a:rPr>
              <a:t>ΥΨΗ</a:t>
            </a:r>
            <a:r>
              <a:rPr sz="2200" b="1" smtClean="0">
                <a:latin typeface="Arial" panose="020B0604020202020204"/>
                <a:cs typeface="Arial" panose="020B0604020202020204"/>
              </a:rPr>
              <a:t>ΛΗΣ</a:t>
            </a:r>
            <a:r>
              <a:rPr sz="2200" b="1" spc="-45" smtClean="0">
                <a:latin typeface="Arial" panose="020B0604020202020204"/>
                <a:cs typeface="Arial" panose="020B0604020202020204"/>
              </a:rPr>
              <a:t> </a:t>
            </a:r>
            <a:r>
              <a:rPr sz="2200" b="1" smtClean="0">
                <a:latin typeface="Arial" panose="020B0604020202020204"/>
                <a:cs typeface="Arial" panose="020B0604020202020204"/>
              </a:rPr>
              <a:t>ΠΙΕΣ</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Σ</a:t>
            </a:r>
            <a:r>
              <a:rPr sz="2200" b="1" spc="-30" smtClean="0">
                <a:latin typeface="Arial" panose="020B0604020202020204"/>
                <a:cs typeface="Arial" panose="020B0604020202020204"/>
              </a:rPr>
              <a:t> </a:t>
            </a:r>
            <a:r>
              <a:rPr sz="2200" b="1" dirty="0">
                <a:latin typeface="Arial" panose="020B0604020202020204"/>
                <a:cs typeface="Arial" panose="020B0604020202020204"/>
              </a:rPr>
              <a:t>ΓΙΑ</a:t>
            </a:r>
            <a:r>
              <a:rPr sz="2200" b="1" spc="-50" dirty="0">
                <a:latin typeface="Arial" panose="020B0604020202020204"/>
                <a:cs typeface="Arial" panose="020B0604020202020204"/>
              </a:rPr>
              <a:t> </a:t>
            </a:r>
            <a:r>
              <a:rPr sz="2200" b="1" dirty="0">
                <a:latin typeface="Arial" panose="020B0604020202020204"/>
                <a:cs typeface="Arial" panose="020B0604020202020204"/>
              </a:rPr>
              <a:t>ΚΑΘΕ</a:t>
            </a:r>
            <a:r>
              <a:rPr sz="2200" b="1" spc="-50" dirty="0">
                <a:latin typeface="Arial" panose="020B0604020202020204"/>
                <a:cs typeface="Arial" panose="020B0604020202020204"/>
              </a:rPr>
              <a:t> </a:t>
            </a:r>
            <a:r>
              <a:rPr sz="2200" b="1" spc="-20" dirty="0">
                <a:latin typeface="Arial" panose="020B0604020202020204"/>
                <a:cs typeface="Arial" panose="020B0604020202020204"/>
              </a:rPr>
              <a:t>ΚΥΛΙΝΔΡΟ,</a:t>
            </a:r>
            <a:r>
              <a:rPr sz="2200" b="1" spc="-40" dirty="0">
                <a:latin typeface="Arial" panose="020B0604020202020204"/>
                <a:cs typeface="Arial" panose="020B0604020202020204"/>
              </a:rPr>
              <a:t> </a:t>
            </a:r>
            <a:r>
              <a:rPr sz="2200" b="1" dirty="0">
                <a:latin typeface="Arial" panose="020B0604020202020204"/>
                <a:cs typeface="Arial" panose="020B0604020202020204"/>
              </a:rPr>
              <a:t>ΟΙ</a:t>
            </a:r>
            <a:r>
              <a:rPr sz="2200" b="1" spc="-40" dirty="0">
                <a:latin typeface="Arial" panose="020B0604020202020204"/>
                <a:cs typeface="Arial" panose="020B0604020202020204"/>
              </a:rPr>
              <a:t> </a:t>
            </a:r>
            <a:r>
              <a:rPr sz="2200" b="1" dirty="0">
                <a:latin typeface="Arial" panose="020B0604020202020204"/>
                <a:cs typeface="Arial" panose="020B0604020202020204"/>
              </a:rPr>
              <a:t>ΟΠΟΙΕΣ</a:t>
            </a:r>
            <a:r>
              <a:rPr sz="2200" b="1" spc="-40" dirty="0">
                <a:latin typeface="Arial" panose="020B0604020202020204"/>
                <a:cs typeface="Arial" panose="020B0604020202020204"/>
              </a:rPr>
              <a:t> </a:t>
            </a:r>
            <a:r>
              <a:rPr sz="2200" b="1">
                <a:latin typeface="Arial" panose="020B0604020202020204"/>
                <a:cs typeface="Arial" panose="020B0604020202020204"/>
              </a:rPr>
              <a:t>ΟΜΩΣ</a:t>
            </a:r>
            <a:r>
              <a:rPr sz="2200" b="1" spc="-40">
                <a:latin typeface="Arial" panose="020B0604020202020204"/>
                <a:cs typeface="Arial" panose="020B0604020202020204"/>
              </a:rPr>
              <a:t> </a:t>
            </a:r>
            <a:endParaRPr lang="el-GR" sz="2200" b="1" spc="-40" dirty="0" smtClean="0">
              <a:latin typeface="Arial" panose="020B0604020202020204"/>
              <a:cs typeface="Arial" panose="020B0604020202020204"/>
            </a:endParaRPr>
          </a:p>
          <a:p>
            <a:pPr marL="12700" marR="132715">
              <a:lnSpc>
                <a:spcPct val="100000"/>
              </a:lnSpc>
              <a:buClr>
                <a:srgbClr val="FF0000"/>
              </a:buClr>
              <a:buSzPct val="95000"/>
              <a:tabLst>
                <a:tab pos="262890" algn="l"/>
              </a:tabLst>
            </a:pPr>
            <a:r>
              <a:rPr sz="2200" b="1" spc="-10" smtClean="0">
                <a:latin typeface="Arial" panose="020B0604020202020204"/>
                <a:cs typeface="Arial" panose="020B0604020202020204"/>
              </a:rPr>
              <a:t>ΕΙΝΑΙ </a:t>
            </a:r>
            <a:r>
              <a:rPr sz="2200" b="1" dirty="0">
                <a:latin typeface="Arial" panose="020B0604020202020204"/>
                <a:cs typeface="Arial" panose="020B0604020202020204"/>
              </a:rPr>
              <a:t>ΟΛΕΣ</a:t>
            </a:r>
            <a:r>
              <a:rPr sz="2200" b="1" spc="-90" dirty="0">
                <a:latin typeface="Arial" panose="020B0604020202020204"/>
                <a:cs typeface="Arial" panose="020B0604020202020204"/>
              </a:rPr>
              <a:t> </a:t>
            </a:r>
            <a:r>
              <a:rPr sz="2200" b="1" spc="-10" dirty="0">
                <a:latin typeface="Arial" panose="020B0604020202020204"/>
                <a:cs typeface="Arial" panose="020B0604020202020204"/>
              </a:rPr>
              <a:t>ΟΛΟΚΛΗΡΩΜΕΝΕΣ</a:t>
            </a:r>
            <a:r>
              <a:rPr sz="2200" b="1" spc="-80" dirty="0">
                <a:latin typeface="Arial" panose="020B0604020202020204"/>
                <a:cs typeface="Arial" panose="020B0604020202020204"/>
              </a:rPr>
              <a:t> </a:t>
            </a:r>
            <a:r>
              <a:rPr sz="2200" b="1" dirty="0">
                <a:latin typeface="Arial" panose="020B0604020202020204"/>
                <a:cs typeface="Arial" panose="020B0604020202020204"/>
              </a:rPr>
              <a:t>ΣΕ</a:t>
            </a:r>
            <a:r>
              <a:rPr sz="2200" b="1" spc="-80" dirty="0">
                <a:latin typeface="Arial" panose="020B0604020202020204"/>
                <a:cs typeface="Arial" panose="020B0604020202020204"/>
              </a:rPr>
              <a:t> </a:t>
            </a:r>
            <a:r>
              <a:rPr sz="2200" b="1" dirty="0">
                <a:latin typeface="Arial" panose="020B0604020202020204"/>
                <a:cs typeface="Arial" panose="020B0604020202020204"/>
              </a:rPr>
              <a:t>ΚΟΙΝΟ</a:t>
            </a:r>
            <a:r>
              <a:rPr sz="2200" b="1" spc="-75" dirty="0">
                <a:latin typeface="Arial" panose="020B0604020202020204"/>
                <a:cs typeface="Arial" panose="020B0604020202020204"/>
              </a:rPr>
              <a:t> </a:t>
            </a:r>
            <a:r>
              <a:rPr sz="2200" b="1" spc="-10" dirty="0">
                <a:latin typeface="Arial" panose="020B0604020202020204"/>
                <a:cs typeface="Arial" panose="020B0604020202020204"/>
              </a:rPr>
              <a:t>ΣΥΓΚΡΟΤΗΜΑ.</a:t>
            </a:r>
            <a:endParaRPr sz="22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48260">
              <a:lnSpc>
                <a:spcPct val="100000"/>
              </a:lnSpc>
              <a:buClr>
                <a:srgbClr val="FF0000"/>
              </a:buClr>
              <a:buSzPct val="95000"/>
              <a:buFont typeface="Wingdings" panose="05000000000000000000"/>
              <a:buChar char=""/>
              <a:tabLst>
                <a:tab pos="262890" algn="l"/>
              </a:tabLst>
            </a:pPr>
            <a:r>
              <a:rPr sz="2200" b="1" spc="-10" dirty="0">
                <a:latin typeface="Arial" panose="020B0604020202020204"/>
                <a:cs typeface="Arial" panose="020B0604020202020204"/>
              </a:rPr>
              <a:t>ΚΑΘΕ</a:t>
            </a:r>
            <a:r>
              <a:rPr sz="2200" b="1" spc="-145" dirty="0">
                <a:latin typeface="Arial" panose="020B0604020202020204"/>
                <a:cs typeface="Arial" panose="020B0604020202020204"/>
              </a:rPr>
              <a:t> </a:t>
            </a:r>
            <a:r>
              <a:rPr sz="2200" b="1" spc="-10" dirty="0">
                <a:latin typeface="Arial" panose="020B0604020202020204"/>
                <a:cs typeface="Arial" panose="020B0604020202020204"/>
              </a:rPr>
              <a:t>ΑΝΤΛΙΑ</a:t>
            </a:r>
            <a:r>
              <a:rPr sz="2200" b="1" spc="-100" dirty="0">
                <a:latin typeface="Arial" panose="020B0604020202020204"/>
                <a:cs typeface="Arial" panose="020B0604020202020204"/>
              </a:rPr>
              <a:t> </a:t>
            </a:r>
            <a:r>
              <a:rPr sz="2200" b="1" spc="-10" dirty="0">
                <a:latin typeface="Arial" panose="020B0604020202020204"/>
                <a:cs typeface="Arial" panose="020B0604020202020204"/>
              </a:rPr>
              <a:t>ΤΡΟΦΟΔΟΤΕΙ</a:t>
            </a:r>
            <a:r>
              <a:rPr sz="2200" b="1" spc="-70" dirty="0">
                <a:latin typeface="Arial" panose="020B0604020202020204"/>
                <a:cs typeface="Arial" panose="020B0604020202020204"/>
              </a:rPr>
              <a:t> </a:t>
            </a:r>
            <a:r>
              <a:rPr sz="2200" b="1" dirty="0">
                <a:latin typeface="Arial" panose="020B0604020202020204"/>
                <a:cs typeface="Arial" panose="020B0604020202020204"/>
              </a:rPr>
              <a:t>ΜΕ</a:t>
            </a:r>
            <a:r>
              <a:rPr sz="2200" b="1" spc="-80" dirty="0">
                <a:latin typeface="Arial" panose="020B0604020202020204"/>
                <a:cs typeface="Arial" panose="020B0604020202020204"/>
              </a:rPr>
              <a:t> </a:t>
            </a:r>
            <a:r>
              <a:rPr sz="2200" b="1" spc="-20" dirty="0">
                <a:latin typeface="Arial" panose="020B0604020202020204"/>
                <a:cs typeface="Arial" panose="020B0604020202020204"/>
              </a:rPr>
              <a:t>ΚΑΥΣΙΜΟ</a:t>
            </a:r>
            <a:r>
              <a:rPr sz="2200" b="1" spc="-80" dirty="0">
                <a:latin typeface="Arial" panose="020B0604020202020204"/>
                <a:cs typeface="Arial" panose="020B0604020202020204"/>
              </a:rPr>
              <a:t> </a:t>
            </a:r>
            <a:r>
              <a:rPr sz="2200" b="1" dirty="0">
                <a:latin typeface="Arial" panose="020B0604020202020204"/>
                <a:cs typeface="Arial" panose="020B0604020202020204"/>
              </a:rPr>
              <a:t>ΞΕΧΩΡΙΣΤΟ</a:t>
            </a:r>
            <a:r>
              <a:rPr sz="2200" b="1" spc="-80" dirty="0">
                <a:latin typeface="Arial" panose="020B0604020202020204"/>
                <a:cs typeface="Arial" panose="020B0604020202020204"/>
              </a:rPr>
              <a:t> </a:t>
            </a:r>
            <a:r>
              <a:rPr sz="2200" b="1" spc="-40" dirty="0">
                <a:latin typeface="Arial" panose="020B0604020202020204"/>
                <a:cs typeface="Arial" panose="020B0604020202020204"/>
              </a:rPr>
              <a:t>ΚΥΛΙΝ- </a:t>
            </a:r>
            <a:r>
              <a:rPr sz="2200" b="1" dirty="0">
                <a:latin typeface="Arial" panose="020B0604020202020204"/>
                <a:cs typeface="Arial" panose="020B0604020202020204"/>
              </a:rPr>
              <a:t>ΔΡΟ</a:t>
            </a:r>
            <a:r>
              <a:rPr sz="2200" b="1" spc="-20" dirty="0">
                <a:latin typeface="Arial" panose="020B0604020202020204"/>
                <a:cs typeface="Arial" panose="020B0604020202020204"/>
              </a:rPr>
              <a:t> </a:t>
            </a:r>
            <a:r>
              <a:rPr sz="2200" b="1" dirty="0">
                <a:latin typeface="Arial" panose="020B0604020202020204"/>
                <a:cs typeface="Arial" panose="020B0604020202020204"/>
              </a:rPr>
              <a:t>ΤΗΣ</a:t>
            </a:r>
            <a:r>
              <a:rPr sz="2200" b="1" spc="-15" dirty="0">
                <a:latin typeface="Arial" panose="020B0604020202020204"/>
                <a:cs typeface="Arial" panose="020B0604020202020204"/>
              </a:rPr>
              <a:t> </a:t>
            </a:r>
            <a:r>
              <a:rPr sz="2200" b="1" spc="-10" dirty="0">
                <a:latin typeface="Arial" panose="020B0604020202020204"/>
                <a:cs typeface="Arial" panose="020B0604020202020204"/>
              </a:rPr>
              <a:t>ΜΗΧΑΝΗΣ.</a:t>
            </a:r>
            <a:endParaRPr sz="22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23939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ΟΙ</a:t>
            </a:r>
            <a:r>
              <a:rPr sz="2200" b="1" spc="-165" dirty="0">
                <a:latin typeface="Arial" panose="020B0604020202020204"/>
                <a:cs typeface="Arial" panose="020B0604020202020204"/>
              </a:rPr>
              <a:t> </a:t>
            </a:r>
            <a:r>
              <a:rPr sz="2200" b="1" spc="-10" dirty="0">
                <a:latin typeface="Arial" panose="020B0604020202020204"/>
                <a:cs typeface="Arial" panose="020B0604020202020204"/>
              </a:rPr>
              <a:t>ΑΝΤΛΙΕΣ</a:t>
            </a:r>
            <a:r>
              <a:rPr sz="2200" b="1" spc="-75" dirty="0">
                <a:latin typeface="Arial" panose="020B0604020202020204"/>
                <a:cs typeface="Arial" panose="020B0604020202020204"/>
              </a:rPr>
              <a:t> </a:t>
            </a:r>
            <a:r>
              <a:rPr sz="2200" b="1" dirty="0">
                <a:latin typeface="Arial" panose="020B0604020202020204"/>
                <a:cs typeface="Arial" panose="020B0604020202020204"/>
              </a:rPr>
              <a:t>ΠΑΙΡΝΟΥΝ</a:t>
            </a:r>
            <a:r>
              <a:rPr sz="2200" b="1" spc="-75" dirty="0">
                <a:latin typeface="Arial" panose="020B0604020202020204"/>
                <a:cs typeface="Arial" panose="020B0604020202020204"/>
              </a:rPr>
              <a:t> </a:t>
            </a:r>
            <a:r>
              <a:rPr sz="2200" b="1" dirty="0">
                <a:latin typeface="Arial" panose="020B0604020202020204"/>
                <a:cs typeface="Arial" panose="020B0604020202020204"/>
              </a:rPr>
              <a:t>ΚΙΝΗΣΗ</a:t>
            </a:r>
            <a:r>
              <a:rPr sz="2200" b="1" spc="-150" dirty="0">
                <a:latin typeface="Arial" panose="020B0604020202020204"/>
                <a:cs typeface="Arial" panose="020B0604020202020204"/>
              </a:rPr>
              <a:t> </a:t>
            </a:r>
            <a:r>
              <a:rPr sz="2200" b="1" dirty="0">
                <a:latin typeface="Arial" panose="020B0604020202020204"/>
                <a:cs typeface="Arial" panose="020B0604020202020204"/>
              </a:rPr>
              <a:t>ΑΠΟ</a:t>
            </a:r>
            <a:r>
              <a:rPr sz="2200" b="1" spc="-140" dirty="0">
                <a:latin typeface="Arial" panose="020B0604020202020204"/>
                <a:cs typeface="Arial" panose="020B0604020202020204"/>
              </a:rPr>
              <a:t> </a:t>
            </a:r>
            <a:r>
              <a:rPr sz="2200" b="1" dirty="0">
                <a:solidFill>
                  <a:srgbClr val="0000FF"/>
                </a:solidFill>
                <a:latin typeface="Arial" panose="020B0604020202020204"/>
                <a:cs typeface="Arial" panose="020B0604020202020204"/>
              </a:rPr>
              <a:t>ΑΝΕΞΑΡΤΗΤΟ</a:t>
            </a:r>
            <a:r>
              <a:rPr sz="2200" b="1" spc="-80" dirty="0">
                <a:solidFill>
                  <a:srgbClr val="0000FF"/>
                </a:solidFill>
                <a:latin typeface="Arial" panose="020B0604020202020204"/>
                <a:cs typeface="Arial" panose="020B0604020202020204"/>
              </a:rPr>
              <a:t> </a:t>
            </a:r>
            <a:r>
              <a:rPr sz="2200" b="1" spc="-10" dirty="0">
                <a:solidFill>
                  <a:srgbClr val="0000FF"/>
                </a:solidFill>
                <a:latin typeface="Arial" panose="020B0604020202020204"/>
                <a:cs typeface="Arial" panose="020B0604020202020204"/>
              </a:rPr>
              <a:t>ΕΚΚΕΝ- </a:t>
            </a:r>
            <a:r>
              <a:rPr sz="2200" b="1" dirty="0">
                <a:solidFill>
                  <a:srgbClr val="0000FF"/>
                </a:solidFill>
                <a:latin typeface="Arial" panose="020B0604020202020204"/>
                <a:cs typeface="Arial" panose="020B0604020202020204"/>
              </a:rPr>
              <a:t>ΤΡΟΦΟΡΟ</a:t>
            </a:r>
            <a:r>
              <a:rPr sz="2200" b="1" spc="-140" dirty="0">
                <a:solidFill>
                  <a:srgbClr val="0000FF"/>
                </a:solidFill>
                <a:latin typeface="Arial" panose="020B0604020202020204"/>
                <a:cs typeface="Arial" panose="020B0604020202020204"/>
              </a:rPr>
              <a:t> </a:t>
            </a:r>
            <a:r>
              <a:rPr sz="2200" b="1" dirty="0">
                <a:solidFill>
                  <a:srgbClr val="0000FF"/>
                </a:solidFill>
                <a:latin typeface="Arial" panose="020B0604020202020204"/>
                <a:cs typeface="Arial" panose="020B0604020202020204"/>
              </a:rPr>
              <a:t>ΑΞΟΝΑ</a:t>
            </a:r>
            <a:r>
              <a:rPr sz="2200" b="1" dirty="0">
                <a:latin typeface="Arial" panose="020B0604020202020204"/>
                <a:cs typeface="Arial" panose="020B0604020202020204"/>
              </a:rPr>
              <a:t>,</a:t>
            </a:r>
            <a:r>
              <a:rPr sz="2200" b="1" spc="-45" dirty="0">
                <a:latin typeface="Arial" panose="020B0604020202020204"/>
                <a:cs typeface="Arial" panose="020B0604020202020204"/>
              </a:rPr>
              <a:t> </a:t>
            </a:r>
            <a:r>
              <a:rPr sz="2200" b="1" spc="-20" dirty="0">
                <a:latin typeface="Arial" panose="020B0604020202020204"/>
                <a:cs typeface="Arial" panose="020B0604020202020204"/>
              </a:rPr>
              <a:t>ΕΝΣΩΜΑΤΩΜΕΝΟ</a:t>
            </a:r>
            <a:r>
              <a:rPr sz="2200" b="1" spc="-50" dirty="0">
                <a:latin typeface="Arial" panose="020B0604020202020204"/>
                <a:cs typeface="Arial" panose="020B0604020202020204"/>
              </a:rPr>
              <a:t> </a:t>
            </a:r>
            <a:r>
              <a:rPr sz="2200" b="1" dirty="0">
                <a:latin typeface="Arial" panose="020B0604020202020204"/>
                <a:cs typeface="Arial" panose="020B0604020202020204"/>
              </a:rPr>
              <a:t>ΣΤΟ</a:t>
            </a:r>
            <a:r>
              <a:rPr sz="2200" b="1" spc="-55" dirty="0">
                <a:latin typeface="Arial" panose="020B0604020202020204"/>
                <a:cs typeface="Arial" panose="020B0604020202020204"/>
              </a:rPr>
              <a:t> </a:t>
            </a:r>
            <a:r>
              <a:rPr sz="2200" b="1" dirty="0">
                <a:latin typeface="Arial" panose="020B0604020202020204"/>
                <a:cs typeface="Arial" panose="020B0604020202020204"/>
              </a:rPr>
              <a:t>ΣΥΓΚΡΟΤΗΜΑ</a:t>
            </a:r>
            <a:r>
              <a:rPr sz="2200" b="1" spc="-50" dirty="0">
                <a:latin typeface="Arial" panose="020B0604020202020204"/>
                <a:cs typeface="Arial" panose="020B0604020202020204"/>
              </a:rPr>
              <a:t> </a:t>
            </a:r>
            <a:r>
              <a:rPr sz="2200" b="1" spc="-25" dirty="0">
                <a:latin typeface="Arial" panose="020B0604020202020204"/>
                <a:cs typeface="Arial" panose="020B0604020202020204"/>
              </a:rPr>
              <a:t>ΤΩΝ </a:t>
            </a:r>
            <a:r>
              <a:rPr sz="2200" b="1" spc="-10" dirty="0">
                <a:latin typeface="Arial" panose="020B0604020202020204"/>
                <a:cs typeface="Arial" panose="020B0604020202020204"/>
              </a:rPr>
              <a:t>ΑΝΤΛΙΩΝ.</a:t>
            </a:r>
            <a:endParaRPr sz="2200">
              <a:latin typeface="Arial" panose="020B0604020202020204"/>
              <a:cs typeface="Arial" panose="020B0604020202020204"/>
            </a:endParaRPr>
          </a:p>
          <a:p>
            <a:pPr>
              <a:lnSpc>
                <a:spcPct val="100000"/>
              </a:lnSpc>
              <a:spcBef>
                <a:spcPts val="35"/>
              </a:spcBef>
              <a:buClr>
                <a:srgbClr val="FF0000"/>
              </a:buClr>
              <a:buFont typeface="Wingdings" panose="05000000000000000000"/>
              <a:buChar char=""/>
            </a:pPr>
            <a:endParaRPr sz="2050">
              <a:latin typeface="Arial" panose="020B0604020202020204"/>
              <a:cs typeface="Arial" panose="020B0604020202020204"/>
            </a:endParaRPr>
          </a:p>
          <a:p>
            <a:pPr marL="12700" marR="24765">
              <a:lnSpc>
                <a:spcPct val="100000"/>
              </a:lnSpc>
              <a:buClr>
                <a:srgbClr val="FF0000"/>
              </a:buClr>
              <a:buSzPct val="95000"/>
              <a:buFont typeface="Wingdings" panose="05000000000000000000"/>
              <a:buChar char=""/>
              <a:tabLst>
                <a:tab pos="262890" algn="l"/>
              </a:tabLst>
            </a:pPr>
            <a:r>
              <a:rPr sz="2200" b="1" dirty="0">
                <a:latin typeface="Arial" panose="020B0604020202020204"/>
                <a:cs typeface="Arial" panose="020B0604020202020204"/>
              </a:rPr>
              <a:t>Η</a:t>
            </a:r>
            <a:r>
              <a:rPr sz="2200" b="1" spc="-140"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ΑΡΧΗ</a:t>
            </a:r>
            <a:r>
              <a:rPr sz="2200" b="1" spc="-13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ΛΕΙΤΟΥΡΓΙΑΣ</a:t>
            </a:r>
            <a:r>
              <a:rPr sz="2200" b="1" spc="-55" dirty="0">
                <a:solidFill>
                  <a:srgbClr val="0000CC"/>
                </a:solidFill>
                <a:latin typeface="Arial" panose="020B0604020202020204"/>
                <a:cs typeface="Arial" panose="020B0604020202020204"/>
              </a:rPr>
              <a:t> </a:t>
            </a:r>
            <a:r>
              <a:rPr sz="2200" b="1" spc="-10" dirty="0">
                <a:latin typeface="Arial" panose="020B0604020202020204"/>
                <a:cs typeface="Arial" panose="020B0604020202020204"/>
              </a:rPr>
              <a:t>ΚΑΘΕ</a:t>
            </a:r>
            <a:r>
              <a:rPr sz="2200" b="1" spc="-135" dirty="0">
                <a:latin typeface="Arial" panose="020B0604020202020204"/>
                <a:cs typeface="Arial" panose="020B0604020202020204"/>
              </a:rPr>
              <a:t> </a:t>
            </a:r>
            <a:r>
              <a:rPr sz="2200" b="1" spc="-10" dirty="0">
                <a:latin typeface="Arial" panose="020B0604020202020204"/>
                <a:cs typeface="Arial" panose="020B0604020202020204"/>
              </a:rPr>
              <a:t>ΑΝΤΛΙΑΣ</a:t>
            </a:r>
            <a:r>
              <a:rPr sz="2200" b="1" spc="-55" dirty="0">
                <a:latin typeface="Arial" panose="020B0604020202020204"/>
                <a:cs typeface="Arial" panose="020B0604020202020204"/>
              </a:rPr>
              <a:t> </a:t>
            </a:r>
            <a:r>
              <a:rPr sz="2200" b="1" dirty="0">
                <a:latin typeface="Arial" panose="020B0604020202020204"/>
                <a:cs typeface="Arial" panose="020B0604020202020204"/>
              </a:rPr>
              <a:t>ΕΙΝΑΙ</a:t>
            </a:r>
            <a:r>
              <a:rPr sz="2200" b="1" spc="-130" dirty="0">
                <a:latin typeface="Arial" panose="020B0604020202020204"/>
                <a:cs typeface="Arial" panose="020B0604020202020204"/>
              </a:rPr>
              <a:t> </a:t>
            </a:r>
            <a:r>
              <a:rPr sz="2200" b="1" dirty="0">
                <a:latin typeface="Arial" panose="020B0604020202020204"/>
                <a:cs typeface="Arial" panose="020B0604020202020204"/>
              </a:rPr>
              <a:t>ΑΝΤΙΣΤΟΙΧΗ</a:t>
            </a:r>
            <a:r>
              <a:rPr sz="2200" b="1" spc="-60" dirty="0">
                <a:latin typeface="Arial" panose="020B0604020202020204"/>
                <a:cs typeface="Arial" panose="020B0604020202020204"/>
              </a:rPr>
              <a:t> </a:t>
            </a:r>
            <a:r>
              <a:rPr sz="2200" b="1" spc="-25" dirty="0">
                <a:latin typeface="Arial" panose="020B0604020202020204"/>
                <a:cs typeface="Arial" panose="020B0604020202020204"/>
              </a:rPr>
              <a:t>ΜΕ </a:t>
            </a:r>
            <a:r>
              <a:rPr sz="2200" b="1" dirty="0">
                <a:latin typeface="Arial" panose="020B0604020202020204"/>
                <a:cs typeface="Arial" panose="020B0604020202020204"/>
              </a:rPr>
              <a:t>ΤΗΝ</a:t>
            </a:r>
            <a:r>
              <a:rPr sz="2200" b="1" spc="-135" dirty="0">
                <a:latin typeface="Arial" panose="020B0604020202020204"/>
                <a:cs typeface="Arial" panose="020B0604020202020204"/>
              </a:rPr>
              <a:t> </a:t>
            </a:r>
            <a:r>
              <a:rPr sz="2200" b="1" dirty="0">
                <a:latin typeface="Arial" panose="020B0604020202020204"/>
                <a:cs typeface="Arial" panose="020B0604020202020204"/>
              </a:rPr>
              <a:t>ΑΡΧΗ</a:t>
            </a:r>
            <a:r>
              <a:rPr sz="2200" b="1" spc="-125" dirty="0">
                <a:latin typeface="Arial" panose="020B0604020202020204"/>
                <a:cs typeface="Arial" panose="020B0604020202020204"/>
              </a:rPr>
              <a:t> </a:t>
            </a:r>
            <a:r>
              <a:rPr sz="2200" b="1" spc="-10" dirty="0">
                <a:latin typeface="Arial" panose="020B0604020202020204"/>
                <a:cs typeface="Arial" panose="020B0604020202020204"/>
              </a:rPr>
              <a:t>ΛΕΙΤΟΥΡΓΙΑΣ</a:t>
            </a:r>
            <a:r>
              <a:rPr sz="2200" b="1" spc="-50" dirty="0">
                <a:latin typeface="Arial" panose="020B0604020202020204"/>
                <a:cs typeface="Arial" panose="020B0604020202020204"/>
              </a:rPr>
              <a:t> </a:t>
            </a:r>
            <a:r>
              <a:rPr sz="2200" b="1" dirty="0">
                <a:latin typeface="Arial" panose="020B0604020202020204"/>
                <a:cs typeface="Arial" panose="020B0604020202020204"/>
              </a:rPr>
              <a:t>ΤΩΝ</a:t>
            </a:r>
            <a:r>
              <a:rPr sz="2200" b="1" spc="-114" dirty="0">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ΑΝΕΞΑΡΤΗΤΩΝ</a:t>
            </a:r>
            <a:r>
              <a:rPr sz="2200" b="1" spc="-13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ΑΝΤΛΙΩΝ</a:t>
            </a:r>
            <a:r>
              <a:rPr sz="2200" b="1" spc="-5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ΜΟΝΟΥ ΒΥΘΙΣΜΑΤΟΣ</a:t>
            </a:r>
            <a:r>
              <a:rPr sz="2000" b="1" spc="-10" dirty="0">
                <a:solidFill>
                  <a:srgbClr val="0000CC"/>
                </a:solidFill>
                <a:latin typeface="Arial" panose="020B0604020202020204"/>
                <a:cs typeface="Arial" panose="020B0604020202020204"/>
              </a:rPr>
              <a:t>.</a:t>
            </a:r>
            <a:endParaRPr sz="2000">
              <a:latin typeface="Arial" panose="020B0604020202020204"/>
              <a:cs typeface="Arial" panose="020B0604020202020204"/>
            </a:endParaRPr>
          </a:p>
        </p:txBody>
      </p:sp>
      <p:grpSp>
        <p:nvGrpSpPr>
          <p:cNvPr id="3" name="object 3"/>
          <p:cNvGrpSpPr/>
          <p:nvPr/>
        </p:nvGrpSpPr>
        <p:grpSpPr>
          <a:xfrm>
            <a:off x="259020" y="124400"/>
            <a:ext cx="8250555" cy="817244"/>
            <a:chOff x="259020" y="124400"/>
            <a:chExt cx="8250555" cy="817244"/>
          </a:xfrm>
        </p:grpSpPr>
        <p:sp>
          <p:nvSpPr>
            <p:cNvPr id="4" name="object 4"/>
            <p:cNvSpPr/>
            <p:nvPr/>
          </p:nvSpPr>
          <p:spPr>
            <a:xfrm>
              <a:off x="271779" y="137160"/>
              <a:ext cx="8224520" cy="791210"/>
            </a:xfrm>
            <a:custGeom>
              <a:avLst/>
              <a:gdLst/>
              <a:ahLst/>
              <a:cxnLst/>
              <a:rect l="l" t="t" r="r" b="b"/>
              <a:pathLst>
                <a:path w="8224520" h="791210">
                  <a:moveTo>
                    <a:pt x="8106410" y="1270"/>
                  </a:moveTo>
                  <a:lnTo>
                    <a:pt x="118110" y="1270"/>
                  </a:lnTo>
                  <a:lnTo>
                    <a:pt x="110490" y="2540"/>
                  </a:lnTo>
                  <a:lnTo>
                    <a:pt x="97790" y="5080"/>
                  </a:lnTo>
                  <a:lnTo>
                    <a:pt x="90170" y="6350"/>
                  </a:lnTo>
                  <a:lnTo>
                    <a:pt x="77470" y="11430"/>
                  </a:lnTo>
                  <a:lnTo>
                    <a:pt x="71120" y="15240"/>
                  </a:lnTo>
                  <a:lnTo>
                    <a:pt x="66040" y="17780"/>
                  </a:lnTo>
                  <a:lnTo>
                    <a:pt x="59690" y="21590"/>
                  </a:lnTo>
                  <a:lnTo>
                    <a:pt x="54610" y="25400"/>
                  </a:lnTo>
                  <a:lnTo>
                    <a:pt x="48260" y="30480"/>
                  </a:lnTo>
                  <a:lnTo>
                    <a:pt x="43180" y="34290"/>
                  </a:lnTo>
                  <a:lnTo>
                    <a:pt x="33020" y="44450"/>
                  </a:lnTo>
                  <a:lnTo>
                    <a:pt x="25400" y="54610"/>
                  </a:lnTo>
                  <a:lnTo>
                    <a:pt x="20320" y="60960"/>
                  </a:lnTo>
                  <a:lnTo>
                    <a:pt x="17780" y="66040"/>
                  </a:lnTo>
                  <a:lnTo>
                    <a:pt x="13970" y="72390"/>
                  </a:lnTo>
                  <a:lnTo>
                    <a:pt x="3810" y="97790"/>
                  </a:lnTo>
                  <a:lnTo>
                    <a:pt x="2540" y="104140"/>
                  </a:lnTo>
                  <a:lnTo>
                    <a:pt x="1270" y="111760"/>
                  </a:lnTo>
                  <a:lnTo>
                    <a:pt x="0" y="118110"/>
                  </a:lnTo>
                  <a:lnTo>
                    <a:pt x="0" y="673100"/>
                  </a:lnTo>
                  <a:lnTo>
                    <a:pt x="1270" y="680720"/>
                  </a:lnTo>
                  <a:lnTo>
                    <a:pt x="2540" y="687070"/>
                  </a:lnTo>
                  <a:lnTo>
                    <a:pt x="3810" y="694690"/>
                  </a:lnTo>
                  <a:lnTo>
                    <a:pt x="13970" y="720090"/>
                  </a:lnTo>
                  <a:lnTo>
                    <a:pt x="17780" y="725170"/>
                  </a:lnTo>
                  <a:lnTo>
                    <a:pt x="20320" y="731520"/>
                  </a:lnTo>
                  <a:lnTo>
                    <a:pt x="25400" y="737870"/>
                  </a:lnTo>
                  <a:lnTo>
                    <a:pt x="33020" y="748030"/>
                  </a:lnTo>
                  <a:lnTo>
                    <a:pt x="43180" y="758190"/>
                  </a:lnTo>
                  <a:lnTo>
                    <a:pt x="48260" y="762000"/>
                  </a:lnTo>
                  <a:lnTo>
                    <a:pt x="54610" y="765810"/>
                  </a:lnTo>
                  <a:lnTo>
                    <a:pt x="59690" y="770890"/>
                  </a:lnTo>
                  <a:lnTo>
                    <a:pt x="66040" y="773430"/>
                  </a:lnTo>
                  <a:lnTo>
                    <a:pt x="71120" y="777240"/>
                  </a:lnTo>
                  <a:lnTo>
                    <a:pt x="77470" y="779780"/>
                  </a:lnTo>
                  <a:lnTo>
                    <a:pt x="83820" y="783590"/>
                  </a:lnTo>
                  <a:lnTo>
                    <a:pt x="90170" y="784860"/>
                  </a:lnTo>
                  <a:lnTo>
                    <a:pt x="97790" y="787400"/>
                  </a:lnTo>
                  <a:lnTo>
                    <a:pt x="110490" y="789940"/>
                  </a:lnTo>
                  <a:lnTo>
                    <a:pt x="118110" y="791210"/>
                  </a:lnTo>
                  <a:lnTo>
                    <a:pt x="8100060" y="791210"/>
                  </a:lnTo>
                  <a:lnTo>
                    <a:pt x="8106410" y="789940"/>
                  </a:lnTo>
                  <a:lnTo>
                    <a:pt x="8112760" y="789940"/>
                  </a:lnTo>
                  <a:lnTo>
                    <a:pt x="8120380" y="788670"/>
                  </a:lnTo>
                  <a:lnTo>
                    <a:pt x="8126730" y="787400"/>
                  </a:lnTo>
                  <a:lnTo>
                    <a:pt x="8139430" y="782320"/>
                  </a:lnTo>
                  <a:lnTo>
                    <a:pt x="8147050" y="779780"/>
                  </a:lnTo>
                  <a:lnTo>
                    <a:pt x="8152130" y="777240"/>
                  </a:lnTo>
                  <a:lnTo>
                    <a:pt x="8164830" y="769620"/>
                  </a:lnTo>
                  <a:lnTo>
                    <a:pt x="8174990" y="762000"/>
                  </a:lnTo>
                  <a:lnTo>
                    <a:pt x="8181340" y="756920"/>
                  </a:lnTo>
                  <a:lnTo>
                    <a:pt x="8186420" y="753110"/>
                  </a:lnTo>
                  <a:lnTo>
                    <a:pt x="8190230" y="748030"/>
                  </a:lnTo>
                  <a:lnTo>
                    <a:pt x="8195310" y="742950"/>
                  </a:lnTo>
                  <a:lnTo>
                    <a:pt x="8199120" y="736600"/>
                  </a:lnTo>
                  <a:lnTo>
                    <a:pt x="8202930" y="731520"/>
                  </a:lnTo>
                  <a:lnTo>
                    <a:pt x="8210550" y="718820"/>
                  </a:lnTo>
                  <a:lnTo>
                    <a:pt x="8213090" y="713740"/>
                  </a:lnTo>
                  <a:lnTo>
                    <a:pt x="8215630" y="706120"/>
                  </a:lnTo>
                  <a:lnTo>
                    <a:pt x="8220710" y="693420"/>
                  </a:lnTo>
                  <a:lnTo>
                    <a:pt x="8221980" y="687070"/>
                  </a:lnTo>
                  <a:lnTo>
                    <a:pt x="8223250" y="679450"/>
                  </a:lnTo>
                  <a:lnTo>
                    <a:pt x="8223250" y="673100"/>
                  </a:lnTo>
                  <a:lnTo>
                    <a:pt x="8224520" y="666750"/>
                  </a:lnTo>
                  <a:lnTo>
                    <a:pt x="8224520" y="132080"/>
                  </a:lnTo>
                  <a:lnTo>
                    <a:pt x="8223250" y="125730"/>
                  </a:lnTo>
                  <a:lnTo>
                    <a:pt x="8223250" y="118110"/>
                  </a:lnTo>
                  <a:lnTo>
                    <a:pt x="8221980" y="111760"/>
                  </a:lnTo>
                  <a:lnTo>
                    <a:pt x="8220710" y="104140"/>
                  </a:lnTo>
                  <a:lnTo>
                    <a:pt x="8218170" y="91440"/>
                  </a:lnTo>
                  <a:lnTo>
                    <a:pt x="8213090" y="78740"/>
                  </a:lnTo>
                  <a:lnTo>
                    <a:pt x="8209280" y="72390"/>
                  </a:lnTo>
                  <a:lnTo>
                    <a:pt x="8206740" y="66040"/>
                  </a:lnTo>
                  <a:lnTo>
                    <a:pt x="8202930" y="60960"/>
                  </a:lnTo>
                  <a:lnTo>
                    <a:pt x="8199120" y="54610"/>
                  </a:lnTo>
                  <a:lnTo>
                    <a:pt x="8195310" y="49530"/>
                  </a:lnTo>
                  <a:lnTo>
                    <a:pt x="8180070" y="34290"/>
                  </a:lnTo>
                  <a:lnTo>
                    <a:pt x="8174990" y="30480"/>
                  </a:lnTo>
                  <a:lnTo>
                    <a:pt x="8169910" y="25400"/>
                  </a:lnTo>
                  <a:lnTo>
                    <a:pt x="8163560" y="21590"/>
                  </a:lnTo>
                  <a:lnTo>
                    <a:pt x="8158480" y="17780"/>
                  </a:lnTo>
                  <a:lnTo>
                    <a:pt x="8152130" y="15240"/>
                  </a:lnTo>
                  <a:lnTo>
                    <a:pt x="8145780" y="11430"/>
                  </a:lnTo>
                  <a:lnTo>
                    <a:pt x="8133080" y="6350"/>
                  </a:lnTo>
                  <a:lnTo>
                    <a:pt x="8120380" y="3810"/>
                  </a:lnTo>
                  <a:lnTo>
                    <a:pt x="8112760" y="2540"/>
                  </a:lnTo>
                  <a:lnTo>
                    <a:pt x="8106410" y="1270"/>
                  </a:lnTo>
                  <a:close/>
                </a:path>
                <a:path w="8224520" h="791210">
                  <a:moveTo>
                    <a:pt x="8092440" y="0"/>
                  </a:moveTo>
                  <a:lnTo>
                    <a:pt x="130810" y="0"/>
                  </a:lnTo>
                  <a:lnTo>
                    <a:pt x="124460" y="1270"/>
                  </a:lnTo>
                  <a:lnTo>
                    <a:pt x="8098790"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271779" y="137160"/>
              <a:ext cx="8224520" cy="791210"/>
            </a:xfrm>
            <a:custGeom>
              <a:avLst/>
              <a:gdLst/>
              <a:ahLst/>
              <a:cxnLst/>
              <a:rect l="l" t="t" r="r" b="b"/>
              <a:pathLst>
                <a:path w="8224520" h="791210">
                  <a:moveTo>
                    <a:pt x="0" y="132080"/>
                  </a:moveTo>
                  <a:lnTo>
                    <a:pt x="0" y="125730"/>
                  </a:lnTo>
                  <a:lnTo>
                    <a:pt x="0" y="118110"/>
                  </a:lnTo>
                  <a:lnTo>
                    <a:pt x="1270" y="111760"/>
                  </a:lnTo>
                  <a:lnTo>
                    <a:pt x="2540" y="104140"/>
                  </a:lnTo>
                  <a:lnTo>
                    <a:pt x="3810" y="97790"/>
                  </a:lnTo>
                  <a:lnTo>
                    <a:pt x="6350" y="91440"/>
                  </a:lnTo>
                  <a:lnTo>
                    <a:pt x="8890" y="85090"/>
                  </a:lnTo>
                  <a:lnTo>
                    <a:pt x="11430" y="78740"/>
                  </a:lnTo>
                  <a:lnTo>
                    <a:pt x="13970" y="72390"/>
                  </a:lnTo>
                  <a:lnTo>
                    <a:pt x="17780" y="66040"/>
                  </a:lnTo>
                  <a:lnTo>
                    <a:pt x="20320" y="60960"/>
                  </a:lnTo>
                  <a:lnTo>
                    <a:pt x="25400" y="54610"/>
                  </a:lnTo>
                  <a:lnTo>
                    <a:pt x="29210" y="49530"/>
                  </a:lnTo>
                  <a:lnTo>
                    <a:pt x="33020" y="44450"/>
                  </a:lnTo>
                  <a:lnTo>
                    <a:pt x="38100" y="39370"/>
                  </a:lnTo>
                  <a:lnTo>
                    <a:pt x="43180" y="34290"/>
                  </a:lnTo>
                  <a:lnTo>
                    <a:pt x="48260" y="30480"/>
                  </a:lnTo>
                  <a:lnTo>
                    <a:pt x="54610" y="25400"/>
                  </a:lnTo>
                  <a:lnTo>
                    <a:pt x="59690" y="21590"/>
                  </a:lnTo>
                  <a:lnTo>
                    <a:pt x="66040" y="17780"/>
                  </a:lnTo>
                  <a:lnTo>
                    <a:pt x="71120" y="15240"/>
                  </a:lnTo>
                  <a:lnTo>
                    <a:pt x="77470" y="11430"/>
                  </a:lnTo>
                  <a:lnTo>
                    <a:pt x="83820" y="8890"/>
                  </a:lnTo>
                  <a:lnTo>
                    <a:pt x="90170" y="6350"/>
                  </a:lnTo>
                  <a:lnTo>
                    <a:pt x="97790" y="5080"/>
                  </a:lnTo>
                  <a:lnTo>
                    <a:pt x="104140" y="3810"/>
                  </a:lnTo>
                  <a:lnTo>
                    <a:pt x="110490" y="2540"/>
                  </a:lnTo>
                  <a:lnTo>
                    <a:pt x="118110" y="1270"/>
                  </a:lnTo>
                  <a:lnTo>
                    <a:pt x="124460" y="1270"/>
                  </a:lnTo>
                  <a:lnTo>
                    <a:pt x="130810" y="0"/>
                  </a:lnTo>
                  <a:lnTo>
                    <a:pt x="8092440" y="0"/>
                  </a:lnTo>
                  <a:lnTo>
                    <a:pt x="8098790" y="1270"/>
                  </a:lnTo>
                  <a:lnTo>
                    <a:pt x="8106410" y="1270"/>
                  </a:lnTo>
                  <a:lnTo>
                    <a:pt x="8112760" y="2540"/>
                  </a:lnTo>
                  <a:lnTo>
                    <a:pt x="8120380" y="3810"/>
                  </a:lnTo>
                  <a:lnTo>
                    <a:pt x="8126730" y="5080"/>
                  </a:lnTo>
                  <a:lnTo>
                    <a:pt x="8133080" y="6350"/>
                  </a:lnTo>
                  <a:lnTo>
                    <a:pt x="8139430" y="8890"/>
                  </a:lnTo>
                  <a:lnTo>
                    <a:pt x="8145780" y="11430"/>
                  </a:lnTo>
                  <a:lnTo>
                    <a:pt x="8152130" y="15240"/>
                  </a:lnTo>
                  <a:lnTo>
                    <a:pt x="8158480" y="17780"/>
                  </a:lnTo>
                  <a:lnTo>
                    <a:pt x="8163560" y="21590"/>
                  </a:lnTo>
                  <a:lnTo>
                    <a:pt x="8169910" y="25400"/>
                  </a:lnTo>
                  <a:lnTo>
                    <a:pt x="8174990" y="30480"/>
                  </a:lnTo>
                  <a:lnTo>
                    <a:pt x="8180070" y="34290"/>
                  </a:lnTo>
                  <a:lnTo>
                    <a:pt x="8185150" y="39370"/>
                  </a:lnTo>
                  <a:lnTo>
                    <a:pt x="8190230" y="44450"/>
                  </a:lnTo>
                  <a:lnTo>
                    <a:pt x="8195310" y="49530"/>
                  </a:lnTo>
                  <a:lnTo>
                    <a:pt x="8199120" y="54610"/>
                  </a:lnTo>
                  <a:lnTo>
                    <a:pt x="8202930" y="60960"/>
                  </a:lnTo>
                  <a:lnTo>
                    <a:pt x="8206740" y="66040"/>
                  </a:lnTo>
                  <a:lnTo>
                    <a:pt x="8209280" y="72390"/>
                  </a:lnTo>
                  <a:lnTo>
                    <a:pt x="8213090" y="78740"/>
                  </a:lnTo>
                  <a:lnTo>
                    <a:pt x="8215630" y="85090"/>
                  </a:lnTo>
                  <a:lnTo>
                    <a:pt x="8218170" y="91440"/>
                  </a:lnTo>
                  <a:lnTo>
                    <a:pt x="8219440" y="97790"/>
                  </a:lnTo>
                  <a:lnTo>
                    <a:pt x="8220710" y="104140"/>
                  </a:lnTo>
                  <a:lnTo>
                    <a:pt x="8221980" y="111760"/>
                  </a:lnTo>
                  <a:lnTo>
                    <a:pt x="8223250" y="118110"/>
                  </a:lnTo>
                  <a:lnTo>
                    <a:pt x="8223250" y="125730"/>
                  </a:lnTo>
                  <a:lnTo>
                    <a:pt x="8224520" y="132080"/>
                  </a:lnTo>
                  <a:lnTo>
                    <a:pt x="8224520" y="659130"/>
                  </a:lnTo>
                  <a:lnTo>
                    <a:pt x="8224520" y="666750"/>
                  </a:lnTo>
                  <a:lnTo>
                    <a:pt x="8223250" y="673100"/>
                  </a:lnTo>
                  <a:lnTo>
                    <a:pt x="8223250" y="679450"/>
                  </a:lnTo>
                  <a:lnTo>
                    <a:pt x="8221980" y="687070"/>
                  </a:lnTo>
                  <a:lnTo>
                    <a:pt x="8220710" y="693420"/>
                  </a:lnTo>
                  <a:lnTo>
                    <a:pt x="8218170" y="699770"/>
                  </a:lnTo>
                  <a:lnTo>
                    <a:pt x="8215630" y="706120"/>
                  </a:lnTo>
                  <a:lnTo>
                    <a:pt x="8199120" y="736600"/>
                  </a:lnTo>
                  <a:lnTo>
                    <a:pt x="8195310" y="742950"/>
                  </a:lnTo>
                  <a:lnTo>
                    <a:pt x="8190230" y="748030"/>
                  </a:lnTo>
                  <a:lnTo>
                    <a:pt x="8186420" y="753110"/>
                  </a:lnTo>
                  <a:lnTo>
                    <a:pt x="8181340" y="756920"/>
                  </a:lnTo>
                  <a:lnTo>
                    <a:pt x="8174990" y="762000"/>
                  </a:lnTo>
                  <a:lnTo>
                    <a:pt x="8169910" y="765810"/>
                  </a:lnTo>
                  <a:lnTo>
                    <a:pt x="8164830" y="769620"/>
                  </a:lnTo>
                  <a:lnTo>
                    <a:pt x="8158480" y="773430"/>
                  </a:lnTo>
                  <a:lnTo>
                    <a:pt x="8152130" y="777240"/>
                  </a:lnTo>
                  <a:lnTo>
                    <a:pt x="8147050" y="779780"/>
                  </a:lnTo>
                  <a:lnTo>
                    <a:pt x="8139430" y="782320"/>
                  </a:lnTo>
                  <a:lnTo>
                    <a:pt x="8133080" y="784860"/>
                  </a:lnTo>
                  <a:lnTo>
                    <a:pt x="8126730" y="787400"/>
                  </a:lnTo>
                  <a:lnTo>
                    <a:pt x="8120380" y="788670"/>
                  </a:lnTo>
                  <a:lnTo>
                    <a:pt x="8112760" y="789940"/>
                  </a:lnTo>
                  <a:lnTo>
                    <a:pt x="8106410" y="789940"/>
                  </a:lnTo>
                  <a:lnTo>
                    <a:pt x="8100060" y="791210"/>
                  </a:lnTo>
                  <a:lnTo>
                    <a:pt x="118110" y="791210"/>
                  </a:lnTo>
                  <a:lnTo>
                    <a:pt x="110490" y="789940"/>
                  </a:lnTo>
                  <a:lnTo>
                    <a:pt x="104140" y="788670"/>
                  </a:lnTo>
                  <a:lnTo>
                    <a:pt x="97790" y="787400"/>
                  </a:lnTo>
                  <a:lnTo>
                    <a:pt x="90170" y="784860"/>
                  </a:lnTo>
                  <a:lnTo>
                    <a:pt x="83820" y="783590"/>
                  </a:lnTo>
                  <a:lnTo>
                    <a:pt x="77470" y="779780"/>
                  </a:lnTo>
                  <a:lnTo>
                    <a:pt x="71120" y="777240"/>
                  </a:lnTo>
                  <a:lnTo>
                    <a:pt x="66040" y="773430"/>
                  </a:lnTo>
                  <a:lnTo>
                    <a:pt x="59690" y="770890"/>
                  </a:lnTo>
                  <a:lnTo>
                    <a:pt x="54610" y="765810"/>
                  </a:lnTo>
                  <a:lnTo>
                    <a:pt x="25400" y="737870"/>
                  </a:lnTo>
                  <a:lnTo>
                    <a:pt x="20320" y="731520"/>
                  </a:lnTo>
                  <a:lnTo>
                    <a:pt x="17780" y="725170"/>
                  </a:lnTo>
                  <a:lnTo>
                    <a:pt x="13970" y="720090"/>
                  </a:lnTo>
                  <a:lnTo>
                    <a:pt x="11430" y="713740"/>
                  </a:lnTo>
                  <a:lnTo>
                    <a:pt x="8890" y="707390"/>
                  </a:lnTo>
                  <a:lnTo>
                    <a:pt x="6350" y="701040"/>
                  </a:lnTo>
                  <a:lnTo>
                    <a:pt x="3810" y="694690"/>
                  </a:lnTo>
                  <a:lnTo>
                    <a:pt x="2540" y="687070"/>
                  </a:lnTo>
                  <a:lnTo>
                    <a:pt x="1270" y="680720"/>
                  </a:lnTo>
                  <a:lnTo>
                    <a:pt x="0" y="673100"/>
                  </a:lnTo>
                  <a:lnTo>
                    <a:pt x="0" y="666750"/>
                  </a:lnTo>
                  <a:lnTo>
                    <a:pt x="0" y="660400"/>
                  </a:lnTo>
                  <a:lnTo>
                    <a:pt x="0" y="132080"/>
                  </a:lnTo>
                  <a:close/>
                </a:path>
              </a:pathLst>
            </a:custGeom>
            <a:ln w="25518">
              <a:solidFill>
                <a:srgbClr val="FFFFFF"/>
              </a:solidFill>
            </a:ln>
          </p:spPr>
          <p:txBody>
            <a:bodyPr wrap="square" lIns="0" tIns="0" rIns="0" bIns="0" rtlCol="0"/>
            <a:lstStyle/>
            <a:p/>
          </p:txBody>
        </p:sp>
        <p:sp>
          <p:nvSpPr>
            <p:cNvPr id="6" name="object 6"/>
            <p:cNvSpPr/>
            <p:nvPr/>
          </p:nvSpPr>
          <p:spPr>
            <a:xfrm>
              <a:off x="259016" y="12440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91215"/>
          </a:xfrm>
          <a:prstGeom prst="rect">
            <a:avLst/>
          </a:prstGeom>
        </p:spPr>
        <p:txBody>
          <a:bodyPr vert="horz" wrap="square" lIns="0" tIns="196850" rIns="0" bIns="0" rtlCol="0">
            <a:spAutoFit/>
          </a:bodyPr>
          <a:lstStyle/>
          <a:p>
            <a:pPr marL="179705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25"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1270"/>
            <a:ext cx="8572530" cy="92740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B1B1B1"/>
          </a:solidFill>
        </p:spPr>
        <p:txBody>
          <a:bodyPr wrap="square" lIns="0" tIns="0" rIns="0" bIns="0" rtlCol="0"/>
          <a:lstStyle/>
          <a:p/>
        </p:txBody>
      </p:sp>
      <p:sp>
        <p:nvSpPr>
          <p:cNvPr id="3" name="object 3"/>
          <p:cNvSpPr txBox="1">
            <a:spLocks noGrp="1"/>
          </p:cNvSpPr>
          <p:nvPr>
            <p:ph type="title"/>
          </p:nvPr>
        </p:nvSpPr>
        <p:spPr>
          <a:xfrm>
            <a:off x="285720" y="189228"/>
            <a:ext cx="8476009" cy="642484"/>
          </a:xfrm>
          <a:prstGeom prst="rect">
            <a:avLst/>
          </a:prstGeom>
        </p:spPr>
        <p:txBody>
          <a:bodyPr vert="horz" wrap="square" lIns="0" tIns="11430" rIns="0" bIns="0" rtlCol="0">
            <a:spAutoFit/>
          </a:bodyPr>
          <a:lstStyle/>
          <a:p>
            <a:pPr marL="12700">
              <a:lnSpc>
                <a:spcPct val="100000"/>
              </a:lnSpc>
              <a:spcBef>
                <a:spcPts val="90"/>
              </a:spcBef>
              <a:tabLst>
                <a:tab pos="4946015" algn="l"/>
              </a:tabLst>
            </a:pPr>
            <a:r>
              <a:rPr lang="el-GR" sz="2050" u="none" spc="-10" dirty="0" smtClean="0">
                <a:solidFill>
                  <a:srgbClr val="000000"/>
                </a:solidFill>
                <a:uFill>
                  <a:solidFill>
                    <a:srgbClr val="000000"/>
                  </a:solidFill>
                </a:uFill>
              </a:rPr>
              <a:t>               4.1. </a:t>
            </a:r>
            <a:r>
              <a:rPr sz="2050" u="none" spc="-10" smtClean="0">
                <a:solidFill>
                  <a:srgbClr val="000000"/>
                </a:solidFill>
                <a:uFill>
                  <a:solidFill>
                    <a:srgbClr val="000000"/>
                  </a:solidFill>
                </a:uFill>
              </a:rPr>
              <a:t>ΑΝΩΜΑΛΙΕΣ</a:t>
            </a:r>
            <a:r>
              <a:rPr sz="2050" u="none" spc="-85" smtClean="0">
                <a:solidFill>
                  <a:srgbClr val="000000"/>
                </a:solidFill>
                <a:uFill>
                  <a:solidFill>
                    <a:srgbClr val="000000"/>
                  </a:solidFill>
                </a:uFill>
              </a:rPr>
              <a:t> </a:t>
            </a:r>
            <a:r>
              <a:rPr sz="2050" u="none" dirty="0">
                <a:solidFill>
                  <a:srgbClr val="000000"/>
                </a:solidFill>
                <a:uFill>
                  <a:solidFill>
                    <a:srgbClr val="000000"/>
                  </a:solidFill>
                </a:uFill>
              </a:rPr>
              <a:t>–</a:t>
            </a:r>
            <a:r>
              <a:rPr sz="2050" u="none" spc="-70" dirty="0">
                <a:solidFill>
                  <a:srgbClr val="000000"/>
                </a:solidFill>
                <a:uFill>
                  <a:solidFill>
                    <a:srgbClr val="000000"/>
                  </a:solidFill>
                </a:uFill>
              </a:rPr>
              <a:t> </a:t>
            </a:r>
            <a:r>
              <a:rPr sz="2050" u="none" dirty="0">
                <a:solidFill>
                  <a:srgbClr val="000000"/>
                </a:solidFill>
                <a:uFill>
                  <a:solidFill>
                    <a:srgbClr val="000000"/>
                  </a:solidFill>
                </a:uFill>
              </a:rPr>
              <a:t>ΒΛΑΒΕΣ</a:t>
            </a:r>
            <a:r>
              <a:rPr sz="2050" u="none" spc="-75" dirty="0">
                <a:solidFill>
                  <a:srgbClr val="000000"/>
                </a:solidFill>
                <a:uFill>
                  <a:solidFill>
                    <a:srgbClr val="000000"/>
                  </a:solidFill>
                </a:uFill>
              </a:rPr>
              <a:t> </a:t>
            </a:r>
            <a:r>
              <a:rPr sz="2050" u="none" dirty="0">
                <a:solidFill>
                  <a:srgbClr val="000000"/>
                </a:solidFill>
                <a:uFill>
                  <a:solidFill>
                    <a:srgbClr val="000000"/>
                  </a:solidFill>
                </a:uFill>
              </a:rPr>
              <a:t>ΣΤΟ</a:t>
            </a:r>
            <a:r>
              <a:rPr sz="2050" u="none" spc="-75" dirty="0">
                <a:solidFill>
                  <a:srgbClr val="000000"/>
                </a:solidFill>
                <a:uFill>
                  <a:solidFill>
                    <a:srgbClr val="000000"/>
                  </a:solidFill>
                </a:uFill>
              </a:rPr>
              <a:t> </a:t>
            </a:r>
            <a:r>
              <a:rPr sz="2050" u="none" spc="-10" dirty="0">
                <a:solidFill>
                  <a:srgbClr val="000000"/>
                </a:solidFill>
                <a:uFill>
                  <a:solidFill>
                    <a:srgbClr val="000000"/>
                  </a:solidFill>
                </a:uFill>
              </a:rPr>
              <a:t>ΣΥΣΤΗΜΑ</a:t>
            </a:r>
            <a:r>
              <a:rPr sz="2050" u="none" dirty="0">
                <a:solidFill>
                  <a:srgbClr val="000000"/>
                </a:solidFill>
                <a:uFill>
                  <a:solidFill>
                    <a:srgbClr val="000000"/>
                  </a:solidFill>
                </a:uFill>
              </a:rPr>
              <a:t>	</a:t>
            </a:r>
            <a:r>
              <a:rPr sz="2050" u="none" spc="-10">
                <a:solidFill>
                  <a:srgbClr val="000000"/>
                </a:solidFill>
                <a:uFill>
                  <a:solidFill>
                    <a:srgbClr val="000000"/>
                  </a:solidFill>
                </a:uFill>
              </a:rPr>
              <a:t>ΕΚΚΙΝΗΣΗΣ</a:t>
            </a:r>
            <a:r>
              <a:rPr sz="2050" u="none" spc="-65">
                <a:solidFill>
                  <a:srgbClr val="000000"/>
                </a:solidFill>
                <a:uFill>
                  <a:solidFill>
                    <a:srgbClr val="000000"/>
                  </a:solidFill>
                </a:uFill>
              </a:rPr>
              <a:t> </a:t>
            </a:r>
            <a:br>
              <a:rPr lang="el-GR" sz="2050" u="none" spc="-65" dirty="0" smtClean="0">
                <a:solidFill>
                  <a:srgbClr val="000000"/>
                </a:solidFill>
                <a:uFill>
                  <a:solidFill>
                    <a:srgbClr val="000000"/>
                  </a:solidFill>
                </a:uFill>
              </a:rPr>
            </a:br>
            <a:r>
              <a:rPr lang="el-GR" sz="2050" u="none" spc="-65" dirty="0" smtClean="0">
                <a:solidFill>
                  <a:srgbClr val="000000"/>
                </a:solidFill>
                <a:uFill>
                  <a:solidFill>
                    <a:srgbClr val="000000"/>
                  </a:solidFill>
                </a:uFill>
              </a:rPr>
              <a:t>                                                      </a:t>
            </a:r>
            <a:r>
              <a:rPr sz="2050" u="none" smtClean="0">
                <a:solidFill>
                  <a:srgbClr val="000000"/>
                </a:solidFill>
                <a:uFill>
                  <a:solidFill>
                    <a:srgbClr val="000000"/>
                  </a:solidFill>
                </a:uFill>
              </a:rPr>
              <a:t>ΤΗΣ</a:t>
            </a:r>
            <a:r>
              <a:rPr sz="2050" u="none" spc="-55" smtClean="0">
                <a:solidFill>
                  <a:srgbClr val="000000"/>
                </a:solidFill>
                <a:uFill>
                  <a:solidFill>
                    <a:srgbClr val="000000"/>
                  </a:solidFill>
                </a:uFill>
              </a:rPr>
              <a:t> </a:t>
            </a:r>
            <a:r>
              <a:rPr sz="2050" u="none" spc="-10" dirty="0">
                <a:solidFill>
                  <a:srgbClr val="000000"/>
                </a:solidFill>
                <a:uFill>
                  <a:solidFill>
                    <a:srgbClr val="000000"/>
                  </a:solidFill>
                </a:uFill>
              </a:rPr>
              <a:t>ΜΗΧΑΝΗΣ</a:t>
            </a:r>
            <a:endParaRPr sz="2050" u="none"/>
          </a:p>
        </p:txBody>
      </p:sp>
      <p:pic>
        <p:nvPicPr>
          <p:cNvPr id="4" name="object 4"/>
          <p:cNvPicPr/>
          <p:nvPr/>
        </p:nvPicPr>
        <p:blipFill>
          <a:blip r:embed="rId1" cstate="print"/>
          <a:stretch>
            <a:fillRect/>
          </a:stretch>
        </p:blipFill>
        <p:spPr>
          <a:xfrm>
            <a:off x="792480" y="1146810"/>
            <a:ext cx="7776209" cy="5332730"/>
          </a:xfrm>
          <a:prstGeom prst="rect">
            <a:avLst/>
          </a:prstGeom>
        </p:spPr>
      </p:pic>
    </p:spTree>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69640" y="1104900"/>
            <a:ext cx="2204085" cy="391160"/>
          </a:xfrm>
          <a:prstGeom prst="rect">
            <a:avLst/>
          </a:prstGeom>
        </p:spPr>
        <p:txBody>
          <a:bodyPr vert="horz" wrap="square" lIns="0" tIns="12700" rIns="0" bIns="0" rtlCol="0">
            <a:spAutoFit/>
          </a:bodyPr>
          <a:lstStyle/>
          <a:p>
            <a:pPr marL="12700">
              <a:lnSpc>
                <a:spcPct val="100000"/>
              </a:lnSpc>
              <a:spcBef>
                <a:spcPts val="100"/>
              </a:spcBef>
            </a:pPr>
            <a:r>
              <a:rPr sz="2400" u="heavy" spc="-10" dirty="0">
                <a:solidFill>
                  <a:srgbClr val="FF0000"/>
                </a:solidFill>
                <a:uFill>
                  <a:solidFill>
                    <a:srgbClr val="FF0000"/>
                  </a:solidFill>
                </a:uFill>
                <a:latin typeface="Arial Black" panose="020B0A04020102020204"/>
                <a:cs typeface="Arial Black" panose="020B0A04020102020204"/>
              </a:rPr>
              <a:t>ΑΝΑΣΤΡΟΦΗ</a:t>
            </a:r>
            <a:endParaRPr sz="2400">
              <a:latin typeface="Arial Black" panose="020B0A04020102020204"/>
              <a:cs typeface="Arial Black" panose="020B0A04020102020204"/>
            </a:endParaRPr>
          </a:p>
        </p:txBody>
      </p:sp>
      <p:sp>
        <p:nvSpPr>
          <p:cNvPr id="3" name="object 3"/>
          <p:cNvSpPr/>
          <p:nvPr/>
        </p:nvSpPr>
        <p:spPr>
          <a:xfrm>
            <a:off x="285720" y="214628"/>
            <a:ext cx="8572530" cy="85691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ctrTitle"/>
          </p:nvPr>
        </p:nvSpPr>
        <p:spPr>
          <a:xfrm>
            <a:off x="441959" y="389889"/>
            <a:ext cx="8260080" cy="691215"/>
          </a:xfrm>
          <a:prstGeom prst="rect">
            <a:avLst/>
          </a:prstGeom>
        </p:spPr>
        <p:txBody>
          <a:bodyPr vert="horz" wrap="square" lIns="0" tIns="13970" rIns="0" bIns="0" rtlCol="0">
            <a:spAutoFit/>
          </a:bodyPr>
          <a:lstStyle/>
          <a:p>
            <a:pPr marL="12700">
              <a:lnSpc>
                <a:spcPct val="100000"/>
              </a:lnSpc>
              <a:spcBef>
                <a:spcPts val="110"/>
              </a:spcBef>
            </a:pPr>
            <a:r>
              <a:rPr lang="el-GR" sz="2200" u="none" dirty="0" smtClean="0">
                <a:solidFill>
                  <a:srgbClr val="D8D8D8"/>
                </a:solidFill>
                <a:uFill>
                  <a:solidFill>
                    <a:srgbClr val="D8D8D8"/>
                  </a:solidFill>
                </a:uFill>
              </a:rPr>
              <a:t>         4.1. </a:t>
            </a:r>
            <a:r>
              <a:rPr sz="2200" u="none" smtClean="0">
                <a:solidFill>
                  <a:srgbClr val="D8D8D8"/>
                </a:solidFill>
                <a:uFill>
                  <a:solidFill>
                    <a:srgbClr val="D8D8D8"/>
                  </a:solidFill>
                </a:uFill>
              </a:rPr>
              <a:t>ΑΝΩΜΑΛΙΕΣ</a:t>
            </a:r>
            <a:r>
              <a:rPr sz="2200" u="none" spc="-50" smtClean="0">
                <a:solidFill>
                  <a:srgbClr val="D8D8D8"/>
                </a:solidFill>
                <a:uFill>
                  <a:solidFill>
                    <a:srgbClr val="D8D8D8"/>
                  </a:solidFill>
                </a:uFill>
              </a:rPr>
              <a:t> </a:t>
            </a:r>
            <a:r>
              <a:rPr sz="2200" u="none" dirty="0">
                <a:solidFill>
                  <a:srgbClr val="D8D8D8"/>
                </a:solidFill>
                <a:uFill>
                  <a:solidFill>
                    <a:srgbClr val="D8D8D8"/>
                  </a:solidFill>
                </a:uFill>
              </a:rPr>
              <a:t>–</a:t>
            </a:r>
            <a:r>
              <a:rPr sz="2200" u="none" spc="-30" dirty="0">
                <a:solidFill>
                  <a:srgbClr val="D8D8D8"/>
                </a:solidFill>
                <a:uFill>
                  <a:solidFill>
                    <a:srgbClr val="D8D8D8"/>
                  </a:solidFill>
                </a:uFill>
              </a:rPr>
              <a:t> </a:t>
            </a:r>
            <a:r>
              <a:rPr sz="2200" u="none" dirty="0">
                <a:solidFill>
                  <a:srgbClr val="D8D8D8"/>
                </a:solidFill>
                <a:uFill>
                  <a:solidFill>
                    <a:srgbClr val="D8D8D8"/>
                  </a:solidFill>
                </a:uFill>
              </a:rPr>
              <a:t>ΒΛΑΒΕΣ</a:t>
            </a:r>
            <a:r>
              <a:rPr sz="2200" u="none" spc="-25" dirty="0">
                <a:solidFill>
                  <a:srgbClr val="D8D8D8"/>
                </a:solidFill>
                <a:uFill>
                  <a:solidFill>
                    <a:srgbClr val="D8D8D8"/>
                  </a:solidFill>
                </a:uFill>
              </a:rPr>
              <a:t> </a:t>
            </a:r>
            <a:r>
              <a:rPr sz="2200" u="none" spc="-75" dirty="0">
                <a:solidFill>
                  <a:srgbClr val="D8D8D8"/>
                </a:solidFill>
                <a:uFill>
                  <a:solidFill>
                    <a:srgbClr val="D8D8D8"/>
                  </a:solidFill>
                </a:uFill>
              </a:rPr>
              <a:t>ΚΑΤΑ</a:t>
            </a:r>
            <a:r>
              <a:rPr sz="2200" u="none" spc="-25" dirty="0">
                <a:solidFill>
                  <a:srgbClr val="D8D8D8"/>
                </a:solidFill>
                <a:uFill>
                  <a:solidFill>
                    <a:srgbClr val="D8D8D8"/>
                  </a:solidFill>
                </a:uFill>
              </a:rPr>
              <a:t> </a:t>
            </a:r>
            <a:r>
              <a:rPr sz="2200" u="none" dirty="0">
                <a:solidFill>
                  <a:srgbClr val="D8D8D8"/>
                </a:solidFill>
                <a:uFill>
                  <a:solidFill>
                    <a:srgbClr val="D8D8D8"/>
                  </a:solidFill>
                </a:uFill>
              </a:rPr>
              <a:t>ΤΗΝ</a:t>
            </a:r>
            <a:r>
              <a:rPr sz="2200" u="none" spc="-25" dirty="0">
                <a:solidFill>
                  <a:srgbClr val="D8D8D8"/>
                </a:solidFill>
                <a:uFill>
                  <a:solidFill>
                    <a:srgbClr val="D8D8D8"/>
                  </a:solidFill>
                </a:uFill>
              </a:rPr>
              <a:t> </a:t>
            </a:r>
            <a:r>
              <a:rPr sz="2200" u="none">
                <a:solidFill>
                  <a:srgbClr val="D8D8D8"/>
                </a:solidFill>
                <a:uFill>
                  <a:solidFill>
                    <a:srgbClr val="D8D8D8"/>
                  </a:solidFill>
                </a:uFill>
              </a:rPr>
              <a:t>ΕΚΚΙΝΗΣΗ</a:t>
            </a:r>
            <a:r>
              <a:rPr sz="2200" u="none" spc="-25">
                <a:solidFill>
                  <a:srgbClr val="D8D8D8"/>
                </a:solidFill>
                <a:uFill>
                  <a:solidFill>
                    <a:srgbClr val="D8D8D8"/>
                  </a:solidFill>
                </a:uFill>
              </a:rPr>
              <a:t> </a:t>
            </a:r>
            <a:br>
              <a:rPr lang="el-GR" sz="2200" u="none" spc="-25" dirty="0" smtClean="0">
                <a:solidFill>
                  <a:srgbClr val="D8D8D8"/>
                </a:solidFill>
                <a:uFill>
                  <a:solidFill>
                    <a:srgbClr val="D8D8D8"/>
                  </a:solidFill>
                </a:uFill>
              </a:rPr>
            </a:br>
            <a:r>
              <a:rPr lang="el-GR" sz="2200" u="none" spc="-25" dirty="0" smtClean="0">
                <a:solidFill>
                  <a:srgbClr val="D8D8D8"/>
                </a:solidFill>
                <a:uFill>
                  <a:solidFill>
                    <a:srgbClr val="D8D8D8"/>
                  </a:solidFill>
                </a:uFill>
              </a:rPr>
              <a:t>                                            </a:t>
            </a:r>
            <a:r>
              <a:rPr sz="2200" u="none" smtClean="0">
                <a:solidFill>
                  <a:srgbClr val="D8D8D8"/>
                </a:solidFill>
                <a:uFill>
                  <a:solidFill>
                    <a:srgbClr val="D8D8D8"/>
                  </a:solidFill>
                </a:uFill>
              </a:rPr>
              <a:t>ΤΗΣ</a:t>
            </a:r>
            <a:r>
              <a:rPr sz="2200" u="none" spc="-35" smtClean="0">
                <a:solidFill>
                  <a:srgbClr val="D8D8D8"/>
                </a:solidFill>
                <a:uFill>
                  <a:solidFill>
                    <a:srgbClr val="D8D8D8"/>
                  </a:solidFill>
                </a:uFill>
              </a:rPr>
              <a:t> </a:t>
            </a:r>
            <a:r>
              <a:rPr sz="2200" u="none" spc="-10" dirty="0">
                <a:solidFill>
                  <a:srgbClr val="D8D8D8"/>
                </a:solidFill>
                <a:uFill>
                  <a:solidFill>
                    <a:srgbClr val="D8D8D8"/>
                  </a:solidFill>
                </a:uFill>
              </a:rPr>
              <a:t>ΜΗΧΑΝΗΣ</a:t>
            </a:r>
            <a:endParaRPr sz="2200" u="none"/>
          </a:p>
        </p:txBody>
      </p:sp>
      <p:pic>
        <p:nvPicPr>
          <p:cNvPr id="5" name="object 5"/>
          <p:cNvPicPr/>
          <p:nvPr/>
        </p:nvPicPr>
        <p:blipFill>
          <a:blip r:embed="rId1" cstate="print"/>
          <a:stretch>
            <a:fillRect/>
          </a:stretch>
        </p:blipFill>
        <p:spPr>
          <a:xfrm>
            <a:off x="396240" y="1771650"/>
            <a:ext cx="4032250" cy="4608830"/>
          </a:xfrm>
          <a:prstGeom prst="rect">
            <a:avLst/>
          </a:prstGeom>
        </p:spPr>
      </p:pic>
      <p:pic>
        <p:nvPicPr>
          <p:cNvPr id="6" name="object 6"/>
          <p:cNvPicPr/>
          <p:nvPr/>
        </p:nvPicPr>
        <p:blipFill>
          <a:blip r:embed="rId2" cstate="print"/>
          <a:stretch>
            <a:fillRect/>
          </a:stretch>
        </p:blipFill>
        <p:spPr>
          <a:xfrm>
            <a:off x="4715509" y="1844039"/>
            <a:ext cx="4032249" cy="4536440"/>
          </a:xfrm>
          <a:prstGeom prst="rect">
            <a:avLst/>
          </a:prstGeom>
        </p:spPr>
      </p:pic>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69640" y="1104900"/>
            <a:ext cx="2204085" cy="391160"/>
          </a:xfrm>
          <a:prstGeom prst="rect">
            <a:avLst/>
          </a:prstGeom>
        </p:spPr>
        <p:txBody>
          <a:bodyPr vert="horz" wrap="square" lIns="0" tIns="12700" rIns="0" bIns="0" rtlCol="0">
            <a:spAutoFit/>
          </a:bodyPr>
          <a:lstStyle/>
          <a:p>
            <a:pPr marL="12700">
              <a:lnSpc>
                <a:spcPct val="100000"/>
              </a:lnSpc>
              <a:spcBef>
                <a:spcPts val="100"/>
              </a:spcBef>
            </a:pPr>
            <a:r>
              <a:rPr sz="2400" u="heavy" spc="-10" dirty="0">
                <a:solidFill>
                  <a:srgbClr val="FF0000"/>
                </a:solidFill>
                <a:uFill>
                  <a:solidFill>
                    <a:srgbClr val="FF0000"/>
                  </a:solidFill>
                </a:uFill>
                <a:latin typeface="Arial Black" panose="020B0A04020102020204"/>
                <a:cs typeface="Arial Black" panose="020B0A04020102020204"/>
              </a:rPr>
              <a:t>ΑΝΑΣΤΡΟΦΗ</a:t>
            </a:r>
            <a:endParaRPr sz="2400">
              <a:latin typeface="Arial Black" panose="020B0A04020102020204"/>
              <a:cs typeface="Arial Black" panose="020B0A04020102020204"/>
            </a:endParaRPr>
          </a:p>
        </p:txBody>
      </p:sp>
      <p:sp>
        <p:nvSpPr>
          <p:cNvPr id="3" name="object 3"/>
          <p:cNvSpPr/>
          <p:nvPr/>
        </p:nvSpPr>
        <p:spPr>
          <a:xfrm>
            <a:off x="285720" y="214628"/>
            <a:ext cx="8572530" cy="85691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ctrTitle"/>
          </p:nvPr>
        </p:nvSpPr>
        <p:spPr>
          <a:xfrm>
            <a:off x="441959" y="389889"/>
            <a:ext cx="8260080" cy="691215"/>
          </a:xfrm>
          <a:prstGeom prst="rect">
            <a:avLst/>
          </a:prstGeom>
        </p:spPr>
        <p:txBody>
          <a:bodyPr vert="horz" wrap="square" lIns="0" tIns="13970" rIns="0" bIns="0" rtlCol="0">
            <a:spAutoFit/>
          </a:bodyPr>
          <a:lstStyle/>
          <a:p>
            <a:pPr marL="12700">
              <a:lnSpc>
                <a:spcPct val="100000"/>
              </a:lnSpc>
              <a:spcBef>
                <a:spcPts val="110"/>
              </a:spcBef>
            </a:pPr>
            <a:r>
              <a:rPr lang="el-GR" sz="2200" u="none" dirty="0" smtClean="0">
                <a:solidFill>
                  <a:srgbClr val="D8D8D8"/>
                </a:solidFill>
                <a:uFill>
                  <a:solidFill>
                    <a:srgbClr val="D8D8D8"/>
                  </a:solidFill>
                </a:uFill>
              </a:rPr>
              <a:t>           4.1. </a:t>
            </a:r>
            <a:r>
              <a:rPr sz="2200" u="none" smtClean="0">
                <a:solidFill>
                  <a:srgbClr val="D8D8D8"/>
                </a:solidFill>
                <a:uFill>
                  <a:solidFill>
                    <a:srgbClr val="D8D8D8"/>
                  </a:solidFill>
                </a:uFill>
              </a:rPr>
              <a:t>ΑΝΩΜΑΛΙΕΣ</a:t>
            </a:r>
            <a:r>
              <a:rPr sz="2200" u="none" spc="-50" smtClean="0">
                <a:solidFill>
                  <a:srgbClr val="D8D8D8"/>
                </a:solidFill>
                <a:uFill>
                  <a:solidFill>
                    <a:srgbClr val="D8D8D8"/>
                  </a:solidFill>
                </a:uFill>
              </a:rPr>
              <a:t> </a:t>
            </a:r>
            <a:r>
              <a:rPr sz="2200" u="none" dirty="0">
                <a:solidFill>
                  <a:srgbClr val="D8D8D8"/>
                </a:solidFill>
                <a:uFill>
                  <a:solidFill>
                    <a:srgbClr val="D8D8D8"/>
                  </a:solidFill>
                </a:uFill>
              </a:rPr>
              <a:t>–</a:t>
            </a:r>
            <a:r>
              <a:rPr sz="2200" u="none" spc="-30" dirty="0">
                <a:solidFill>
                  <a:srgbClr val="D8D8D8"/>
                </a:solidFill>
                <a:uFill>
                  <a:solidFill>
                    <a:srgbClr val="D8D8D8"/>
                  </a:solidFill>
                </a:uFill>
              </a:rPr>
              <a:t> </a:t>
            </a:r>
            <a:r>
              <a:rPr sz="2200" u="none" dirty="0">
                <a:solidFill>
                  <a:srgbClr val="D8D8D8"/>
                </a:solidFill>
                <a:uFill>
                  <a:solidFill>
                    <a:srgbClr val="D8D8D8"/>
                  </a:solidFill>
                </a:uFill>
              </a:rPr>
              <a:t>ΒΛΑΒΕΣ</a:t>
            </a:r>
            <a:r>
              <a:rPr sz="2200" u="none" spc="-25" dirty="0">
                <a:solidFill>
                  <a:srgbClr val="D8D8D8"/>
                </a:solidFill>
                <a:uFill>
                  <a:solidFill>
                    <a:srgbClr val="D8D8D8"/>
                  </a:solidFill>
                </a:uFill>
              </a:rPr>
              <a:t> </a:t>
            </a:r>
            <a:r>
              <a:rPr sz="2200" u="none" spc="-75" dirty="0">
                <a:solidFill>
                  <a:srgbClr val="D8D8D8"/>
                </a:solidFill>
                <a:uFill>
                  <a:solidFill>
                    <a:srgbClr val="D8D8D8"/>
                  </a:solidFill>
                </a:uFill>
              </a:rPr>
              <a:t>ΚΑΤΑ</a:t>
            </a:r>
            <a:r>
              <a:rPr sz="2200" u="none" spc="-25" dirty="0">
                <a:solidFill>
                  <a:srgbClr val="D8D8D8"/>
                </a:solidFill>
                <a:uFill>
                  <a:solidFill>
                    <a:srgbClr val="D8D8D8"/>
                  </a:solidFill>
                </a:uFill>
              </a:rPr>
              <a:t> </a:t>
            </a:r>
            <a:r>
              <a:rPr sz="2200" u="none" dirty="0">
                <a:solidFill>
                  <a:srgbClr val="D8D8D8"/>
                </a:solidFill>
                <a:uFill>
                  <a:solidFill>
                    <a:srgbClr val="D8D8D8"/>
                  </a:solidFill>
                </a:uFill>
              </a:rPr>
              <a:t>ΤΗΝ</a:t>
            </a:r>
            <a:r>
              <a:rPr sz="2200" u="none" spc="-25" dirty="0">
                <a:solidFill>
                  <a:srgbClr val="D8D8D8"/>
                </a:solidFill>
                <a:uFill>
                  <a:solidFill>
                    <a:srgbClr val="D8D8D8"/>
                  </a:solidFill>
                </a:uFill>
              </a:rPr>
              <a:t> </a:t>
            </a:r>
            <a:r>
              <a:rPr sz="2200" u="none">
                <a:solidFill>
                  <a:srgbClr val="D8D8D8"/>
                </a:solidFill>
                <a:uFill>
                  <a:solidFill>
                    <a:srgbClr val="D8D8D8"/>
                  </a:solidFill>
                </a:uFill>
              </a:rPr>
              <a:t>ΕΚΚΙΝΗΣΗ</a:t>
            </a:r>
            <a:r>
              <a:rPr sz="2200" u="none" spc="-25">
                <a:solidFill>
                  <a:srgbClr val="D8D8D8"/>
                </a:solidFill>
                <a:uFill>
                  <a:solidFill>
                    <a:srgbClr val="D8D8D8"/>
                  </a:solidFill>
                </a:uFill>
              </a:rPr>
              <a:t> </a:t>
            </a:r>
            <a:br>
              <a:rPr lang="el-GR" sz="2200" u="none" spc="-25" dirty="0" smtClean="0">
                <a:solidFill>
                  <a:srgbClr val="D8D8D8"/>
                </a:solidFill>
                <a:uFill>
                  <a:solidFill>
                    <a:srgbClr val="D8D8D8"/>
                  </a:solidFill>
                </a:uFill>
              </a:rPr>
            </a:br>
            <a:r>
              <a:rPr lang="el-GR" sz="2200" u="none" spc="-25" dirty="0" smtClean="0">
                <a:solidFill>
                  <a:srgbClr val="D8D8D8"/>
                </a:solidFill>
                <a:uFill>
                  <a:solidFill>
                    <a:srgbClr val="D8D8D8"/>
                  </a:solidFill>
                </a:uFill>
              </a:rPr>
              <a:t>                                                 </a:t>
            </a:r>
            <a:r>
              <a:rPr sz="2200" u="none" smtClean="0">
                <a:solidFill>
                  <a:srgbClr val="D8D8D8"/>
                </a:solidFill>
                <a:uFill>
                  <a:solidFill>
                    <a:srgbClr val="D8D8D8"/>
                  </a:solidFill>
                </a:uFill>
              </a:rPr>
              <a:t>ΤΗΣ</a:t>
            </a:r>
            <a:r>
              <a:rPr sz="2200" u="none" spc="-35" smtClean="0">
                <a:solidFill>
                  <a:srgbClr val="D8D8D8"/>
                </a:solidFill>
                <a:uFill>
                  <a:solidFill>
                    <a:srgbClr val="D8D8D8"/>
                  </a:solidFill>
                </a:uFill>
              </a:rPr>
              <a:t> </a:t>
            </a:r>
            <a:r>
              <a:rPr sz="2200" u="none" spc="-10" dirty="0">
                <a:solidFill>
                  <a:srgbClr val="D8D8D8"/>
                </a:solidFill>
                <a:uFill>
                  <a:solidFill>
                    <a:srgbClr val="D8D8D8"/>
                  </a:solidFill>
                </a:uFill>
              </a:rPr>
              <a:t>ΜΗΧΑΝΗΣ</a:t>
            </a:r>
            <a:endParaRPr sz="2200" u="none"/>
          </a:p>
        </p:txBody>
      </p:sp>
      <p:pic>
        <p:nvPicPr>
          <p:cNvPr id="5" name="object 5"/>
          <p:cNvPicPr/>
          <p:nvPr/>
        </p:nvPicPr>
        <p:blipFill>
          <a:blip r:embed="rId1" cstate="print"/>
          <a:stretch>
            <a:fillRect/>
          </a:stretch>
        </p:blipFill>
        <p:spPr>
          <a:xfrm>
            <a:off x="396240" y="1844039"/>
            <a:ext cx="4032250" cy="4536440"/>
          </a:xfrm>
          <a:prstGeom prst="rect">
            <a:avLst/>
          </a:prstGeom>
        </p:spPr>
      </p:pic>
      <p:pic>
        <p:nvPicPr>
          <p:cNvPr id="6" name="object 6"/>
          <p:cNvPicPr/>
          <p:nvPr/>
        </p:nvPicPr>
        <p:blipFill>
          <a:blip r:embed="rId2" cstate="print"/>
          <a:stretch>
            <a:fillRect/>
          </a:stretch>
        </p:blipFill>
        <p:spPr>
          <a:xfrm>
            <a:off x="4787900" y="1844039"/>
            <a:ext cx="4032250" cy="4536440"/>
          </a:xfrm>
          <a:prstGeom prst="rect">
            <a:avLst/>
          </a:prstGeom>
        </p:spPr>
      </p:pic>
    </p:spTree>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760730"/>
            <a:ext cx="8542020" cy="6242735"/>
          </a:xfrm>
          <a:prstGeom prst="rect">
            <a:avLst/>
          </a:prstGeom>
        </p:spPr>
        <p:txBody>
          <a:bodyPr vert="horz" wrap="square" lIns="0" tIns="129540" rIns="0" bIns="0" rtlCol="0">
            <a:spAutoFit/>
          </a:bodyPr>
          <a:lstStyle/>
          <a:p>
            <a:pPr marL="12700">
              <a:lnSpc>
                <a:spcPct val="100000"/>
              </a:lnSpc>
              <a:spcBef>
                <a:spcPts val="1020"/>
              </a:spcBef>
            </a:pPr>
            <a:r>
              <a:rPr sz="2000" b="1" dirty="0">
                <a:solidFill>
                  <a:srgbClr val="FF0000"/>
                </a:solidFill>
                <a:latin typeface="Arial" panose="020B0604020202020204"/>
                <a:cs typeface="Arial" panose="020B0604020202020204"/>
              </a:rPr>
              <a:t>1.</a:t>
            </a:r>
            <a:r>
              <a:rPr sz="2000" b="1" spc="-45"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Η</a:t>
            </a:r>
            <a:r>
              <a:rPr sz="2000" b="1" spc="-30"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μηχανή</a:t>
            </a:r>
            <a:r>
              <a:rPr sz="2000" b="1" spc="-25"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δεν</a:t>
            </a:r>
            <a:r>
              <a:rPr sz="2000" b="1" spc="-55" dirty="0">
                <a:solidFill>
                  <a:srgbClr val="FF0000"/>
                </a:solidFill>
                <a:latin typeface="Arial" panose="020B0604020202020204"/>
                <a:cs typeface="Arial" panose="020B0604020202020204"/>
              </a:rPr>
              <a:t> </a:t>
            </a:r>
            <a:r>
              <a:rPr sz="2000" b="1" spc="-10" dirty="0">
                <a:solidFill>
                  <a:srgbClr val="FF0000"/>
                </a:solidFill>
                <a:latin typeface="Arial" panose="020B0604020202020204"/>
                <a:cs typeface="Arial" panose="020B0604020202020204"/>
              </a:rPr>
              <a:t>ξεκινά.</a:t>
            </a:r>
            <a:endParaRPr sz="2000">
              <a:latin typeface="Arial" panose="020B0604020202020204"/>
              <a:cs typeface="Arial" panose="020B0604020202020204"/>
            </a:endParaRPr>
          </a:p>
          <a:p>
            <a:pPr marL="12700" marR="238125">
              <a:lnSpc>
                <a:spcPts val="2280"/>
              </a:lnSpc>
              <a:spcBef>
                <a:spcPts val="1095"/>
              </a:spcBef>
            </a:pPr>
            <a:r>
              <a:rPr sz="2000" b="1" dirty="0">
                <a:latin typeface="Arial" panose="020B0604020202020204"/>
                <a:cs typeface="Arial" panose="020B0604020202020204"/>
              </a:rPr>
              <a:t>Εάν</a:t>
            </a:r>
            <a:r>
              <a:rPr sz="2000" b="1" spc="-55" dirty="0">
                <a:latin typeface="Arial" panose="020B0604020202020204"/>
                <a:cs typeface="Arial" panose="020B0604020202020204"/>
              </a:rPr>
              <a:t> </a:t>
            </a:r>
            <a:r>
              <a:rPr sz="2000" b="1" dirty="0">
                <a:latin typeface="Arial" panose="020B0604020202020204"/>
                <a:cs typeface="Arial" panose="020B0604020202020204"/>
              </a:rPr>
              <a:t>η</a:t>
            </a:r>
            <a:r>
              <a:rPr sz="2000" b="1" spc="-15" dirty="0">
                <a:latin typeface="Arial" panose="020B0604020202020204"/>
                <a:cs typeface="Arial" panose="020B0604020202020204"/>
              </a:rPr>
              <a:t> </a:t>
            </a:r>
            <a:r>
              <a:rPr sz="2000" b="1">
                <a:latin typeface="Arial" panose="020B0604020202020204"/>
                <a:cs typeface="Arial" panose="020B0604020202020204"/>
              </a:rPr>
              <a:t>μηχανή</a:t>
            </a:r>
            <a:r>
              <a:rPr sz="2000" b="1" spc="-15">
                <a:latin typeface="Arial" panose="020B0604020202020204"/>
                <a:cs typeface="Arial" panose="020B0604020202020204"/>
              </a:rPr>
              <a:t> </a:t>
            </a:r>
            <a:r>
              <a:rPr sz="2000" b="1" smtClean="0">
                <a:latin typeface="Arial" panose="020B0604020202020204"/>
                <a:cs typeface="Arial" panose="020B0604020202020204"/>
              </a:rPr>
              <a:t>δε</a:t>
            </a:r>
            <a:r>
              <a:rPr lang="el-GR" sz="2000" b="1" dirty="0" smtClean="0">
                <a:latin typeface="Arial" panose="020B0604020202020204"/>
                <a:cs typeface="Arial" panose="020B0604020202020204"/>
              </a:rPr>
              <a:t>ν</a:t>
            </a:r>
            <a:r>
              <a:rPr sz="2000" b="1" spc="-25" smtClean="0">
                <a:latin typeface="Arial" panose="020B0604020202020204"/>
                <a:cs typeface="Arial" panose="020B0604020202020204"/>
              </a:rPr>
              <a:t> </a:t>
            </a:r>
            <a:r>
              <a:rPr sz="2000" b="1" smtClean="0">
                <a:latin typeface="Arial" panose="020B0604020202020204"/>
                <a:cs typeface="Arial" panose="020B0604020202020204"/>
              </a:rPr>
              <a:t>στρέ</a:t>
            </a:r>
            <a:r>
              <a:rPr lang="el-GR" sz="2000" b="1" dirty="0" smtClean="0">
                <a:latin typeface="Arial" panose="020B0604020202020204"/>
                <a:cs typeface="Arial" panose="020B0604020202020204"/>
              </a:rPr>
              <a:t>φ</a:t>
            </a:r>
            <a:r>
              <a:rPr sz="2000" b="1" smtClean="0">
                <a:latin typeface="Arial" panose="020B0604020202020204"/>
                <a:cs typeface="Arial" panose="020B0604020202020204"/>
              </a:rPr>
              <a:t>ει</a:t>
            </a:r>
            <a:r>
              <a:rPr sz="2000" b="1" spc="-30" smtClean="0">
                <a:latin typeface="Arial" panose="020B0604020202020204"/>
                <a:cs typeface="Arial" panose="020B0604020202020204"/>
              </a:rPr>
              <a:t> </a:t>
            </a:r>
            <a:r>
              <a:rPr sz="2000" b="1" dirty="0">
                <a:latin typeface="Arial" panose="020B0604020202020204"/>
                <a:cs typeface="Arial" panose="020B0604020202020204"/>
              </a:rPr>
              <a:t>με</a:t>
            </a:r>
            <a:r>
              <a:rPr sz="2000" b="1" spc="-20" dirty="0">
                <a:latin typeface="Arial" panose="020B0604020202020204"/>
                <a:cs typeface="Arial" panose="020B0604020202020204"/>
              </a:rPr>
              <a:t> </a:t>
            </a:r>
            <a:r>
              <a:rPr sz="2000" b="1" dirty="0">
                <a:latin typeface="Arial" panose="020B0604020202020204"/>
                <a:cs typeface="Arial" panose="020B0604020202020204"/>
              </a:rPr>
              <a:t>τον</a:t>
            </a:r>
            <a:r>
              <a:rPr sz="2000" b="1" spc="-35" dirty="0">
                <a:latin typeface="Arial" panose="020B0604020202020204"/>
                <a:cs typeface="Arial" panose="020B0604020202020204"/>
              </a:rPr>
              <a:t> </a:t>
            </a:r>
            <a:r>
              <a:rPr sz="2000" b="1" dirty="0">
                <a:latin typeface="Arial" panose="020B0604020202020204"/>
                <a:cs typeface="Arial" panose="020B0604020202020204"/>
              </a:rPr>
              <a:t>αέρα,</a:t>
            </a:r>
            <a:r>
              <a:rPr sz="2000" b="1" spc="-20" dirty="0">
                <a:latin typeface="Arial" panose="020B0604020202020204"/>
                <a:cs typeface="Arial" panose="020B0604020202020204"/>
              </a:rPr>
              <a:t> </a:t>
            </a:r>
            <a:r>
              <a:rPr sz="2000" b="1" dirty="0">
                <a:latin typeface="Arial" panose="020B0604020202020204"/>
                <a:cs typeface="Arial" panose="020B0604020202020204"/>
              </a:rPr>
              <a:t>πρέπει</a:t>
            </a:r>
            <a:r>
              <a:rPr sz="2000" b="1" spc="-30"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dirty="0">
                <a:latin typeface="Arial" panose="020B0604020202020204"/>
                <a:cs typeface="Arial" panose="020B0604020202020204"/>
              </a:rPr>
              <a:t>ενημερωθεί</a:t>
            </a:r>
            <a:r>
              <a:rPr sz="2000" b="1" spc="-20" dirty="0">
                <a:latin typeface="Arial" panose="020B0604020202020204"/>
                <a:cs typeface="Arial" panose="020B0604020202020204"/>
              </a:rPr>
              <a:t> </a:t>
            </a:r>
            <a:r>
              <a:rPr sz="2000" b="1">
                <a:latin typeface="Arial" panose="020B0604020202020204"/>
                <a:cs typeface="Arial" panose="020B0604020202020204"/>
              </a:rPr>
              <a:t>η</a:t>
            </a:r>
            <a:r>
              <a:rPr sz="2000" b="1" spc="-20">
                <a:latin typeface="Arial" panose="020B0604020202020204"/>
                <a:cs typeface="Arial" panose="020B0604020202020204"/>
              </a:rPr>
              <a:t> </a:t>
            </a:r>
            <a:r>
              <a:rPr sz="2000" b="1" spc="-10" smtClean="0">
                <a:latin typeface="Arial" panose="020B0604020202020204"/>
                <a:cs typeface="Arial" panose="020B0604020202020204"/>
              </a:rPr>
              <a:t>γέφυ</a:t>
            </a:r>
            <a:r>
              <a:rPr sz="2000" b="1" smtClean="0">
                <a:latin typeface="Arial" panose="020B0604020202020204"/>
                <a:cs typeface="Arial" panose="020B0604020202020204"/>
              </a:rPr>
              <a:t>ρα</a:t>
            </a:r>
            <a:r>
              <a:rPr sz="2000" b="1" dirty="0">
                <a:latin typeface="Arial" panose="020B0604020202020204"/>
                <a:cs typeface="Arial" panose="020B0604020202020204"/>
              </a:rPr>
              <a:t>,</a:t>
            </a:r>
            <a:r>
              <a:rPr sz="2000" b="1" spc="-60" dirty="0">
                <a:latin typeface="Arial" panose="020B0604020202020204"/>
                <a:cs typeface="Arial" panose="020B0604020202020204"/>
              </a:rPr>
              <a:t> </a:t>
            </a:r>
            <a:r>
              <a:rPr sz="2000" b="1" dirty="0">
                <a:latin typeface="Arial" panose="020B0604020202020204"/>
                <a:cs typeface="Arial" panose="020B0604020202020204"/>
              </a:rPr>
              <a:t>και</a:t>
            </a:r>
            <a:r>
              <a:rPr sz="2000" b="1" spc="-55" dirty="0">
                <a:latin typeface="Arial" panose="020B0604020202020204"/>
                <a:cs typeface="Arial" panose="020B0604020202020204"/>
              </a:rPr>
              <a:t> </a:t>
            </a:r>
            <a:r>
              <a:rPr sz="2000" b="1" dirty="0">
                <a:latin typeface="Arial" panose="020B0604020202020204"/>
                <a:cs typeface="Arial" panose="020B0604020202020204"/>
              </a:rPr>
              <a:t>να</a:t>
            </a:r>
            <a:r>
              <a:rPr sz="2000" b="1" spc="-45" dirty="0">
                <a:latin typeface="Arial" panose="020B0604020202020204"/>
                <a:cs typeface="Arial" panose="020B0604020202020204"/>
              </a:rPr>
              <a:t> </a:t>
            </a:r>
            <a:r>
              <a:rPr sz="2000" b="1" spc="-10" dirty="0">
                <a:latin typeface="Arial" panose="020B0604020202020204"/>
                <a:cs typeface="Arial" panose="020B0604020202020204"/>
              </a:rPr>
              <a:t>πραγματοποιηθούν</a:t>
            </a:r>
            <a:r>
              <a:rPr sz="2000" b="1" spc="-70" dirty="0">
                <a:latin typeface="Arial" panose="020B0604020202020204"/>
                <a:cs typeface="Arial" panose="020B0604020202020204"/>
              </a:rPr>
              <a:t> </a:t>
            </a:r>
            <a:r>
              <a:rPr sz="2000" b="1" dirty="0">
                <a:latin typeface="Arial" panose="020B0604020202020204"/>
                <a:cs typeface="Arial" panose="020B0604020202020204"/>
              </a:rPr>
              <a:t>οι</a:t>
            </a:r>
            <a:r>
              <a:rPr sz="2000" b="1" spc="-55" dirty="0">
                <a:latin typeface="Arial" panose="020B0604020202020204"/>
                <a:cs typeface="Arial" panose="020B0604020202020204"/>
              </a:rPr>
              <a:t> </a:t>
            </a:r>
            <a:r>
              <a:rPr sz="2000" b="1">
                <a:latin typeface="Arial" panose="020B0604020202020204"/>
                <a:cs typeface="Arial" panose="020B0604020202020204"/>
              </a:rPr>
              <a:t>ακόλουθοι</a:t>
            </a:r>
            <a:r>
              <a:rPr sz="2000" b="1" spc="-45">
                <a:latin typeface="Arial" panose="020B0604020202020204"/>
                <a:cs typeface="Arial" panose="020B0604020202020204"/>
              </a:rPr>
              <a:t> </a:t>
            </a:r>
            <a:r>
              <a:rPr sz="2000" b="1" spc="-10" smtClean="0">
                <a:latin typeface="Arial" panose="020B0604020202020204"/>
                <a:cs typeface="Arial" panose="020B0604020202020204"/>
              </a:rPr>
              <a:t>έλεγχοι</a:t>
            </a:r>
            <a:r>
              <a:rPr lang="el-GR" sz="2000" b="1" spc="-10" dirty="0" smtClean="0">
                <a:latin typeface="Arial" panose="020B0604020202020204"/>
                <a:cs typeface="Arial" panose="020B0604020202020204"/>
              </a:rPr>
              <a:t> </a:t>
            </a:r>
            <a:r>
              <a:rPr lang="en-US" sz="2000" b="1" spc="-10" dirty="0" smtClean="0">
                <a:latin typeface="Arial" panose="020B0604020202020204"/>
                <a:cs typeface="Arial" panose="020B0604020202020204"/>
              </a:rPr>
              <a:t>:</a:t>
            </a:r>
            <a:endParaRPr sz="2000">
              <a:latin typeface="Arial" panose="020B0604020202020204"/>
              <a:cs typeface="Arial" panose="020B0604020202020204"/>
            </a:endParaRPr>
          </a:p>
          <a:p>
            <a:pPr marL="12700" marR="132080">
              <a:lnSpc>
                <a:spcPts val="2280"/>
              </a:lnSpc>
              <a:spcBef>
                <a:spcPts val="480"/>
              </a:spcBef>
            </a:pPr>
            <a:r>
              <a:rPr sz="2000" b="1" dirty="0">
                <a:solidFill>
                  <a:srgbClr val="0000FF"/>
                </a:solidFill>
                <a:latin typeface="Arial" panose="020B0604020202020204"/>
                <a:cs typeface="Arial" panose="020B0604020202020204"/>
              </a:rPr>
              <a:t>Α.</a:t>
            </a:r>
            <a:r>
              <a:rPr sz="2000" b="1" spc="-30"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Ελέγξτε</a:t>
            </a:r>
            <a:r>
              <a:rPr sz="2000" b="1" spc="-25" dirty="0">
                <a:latin typeface="Arial" panose="020B0604020202020204"/>
                <a:cs typeface="Arial" panose="020B0604020202020204"/>
              </a:rPr>
              <a:t> </a:t>
            </a:r>
            <a:r>
              <a:rPr sz="2000" b="1" dirty="0">
                <a:latin typeface="Arial" panose="020B0604020202020204"/>
                <a:cs typeface="Arial" panose="020B0604020202020204"/>
              </a:rPr>
              <a:t>ότι</a:t>
            </a:r>
            <a:r>
              <a:rPr sz="2000" b="1" spc="-30" dirty="0">
                <a:latin typeface="Arial" panose="020B0604020202020204"/>
                <a:cs typeface="Arial" panose="020B0604020202020204"/>
              </a:rPr>
              <a:t> </a:t>
            </a:r>
            <a:r>
              <a:rPr sz="2000" b="1" dirty="0">
                <a:latin typeface="Arial" panose="020B0604020202020204"/>
                <a:cs typeface="Arial" panose="020B0604020202020204"/>
              </a:rPr>
              <a:t>τα</a:t>
            </a:r>
            <a:r>
              <a:rPr sz="2000" b="1" spc="-15" dirty="0">
                <a:latin typeface="Arial" panose="020B0604020202020204"/>
                <a:cs typeface="Arial" panose="020B0604020202020204"/>
              </a:rPr>
              <a:t> </a:t>
            </a:r>
            <a:r>
              <a:rPr sz="2000" b="1" dirty="0">
                <a:latin typeface="Arial" panose="020B0604020202020204"/>
                <a:cs typeface="Arial" panose="020B0604020202020204"/>
              </a:rPr>
              <a:t>επιστόμια</a:t>
            </a:r>
            <a:r>
              <a:rPr sz="2000" b="1" spc="-25" dirty="0">
                <a:latin typeface="Arial" panose="020B0604020202020204"/>
                <a:cs typeface="Arial" panose="020B0604020202020204"/>
              </a:rPr>
              <a:t> </a:t>
            </a:r>
            <a:r>
              <a:rPr sz="2000" b="1" dirty="0">
                <a:latin typeface="Arial" panose="020B0604020202020204"/>
                <a:cs typeface="Arial" panose="020B0604020202020204"/>
              </a:rPr>
              <a:t>τροφοδοσίας</a:t>
            </a:r>
            <a:r>
              <a:rPr sz="2000" b="1" spc="-25" dirty="0">
                <a:latin typeface="Arial" panose="020B0604020202020204"/>
                <a:cs typeface="Arial" panose="020B0604020202020204"/>
              </a:rPr>
              <a:t> </a:t>
            </a:r>
            <a:r>
              <a:rPr sz="2000" b="1" dirty="0">
                <a:latin typeface="Arial" panose="020B0604020202020204"/>
                <a:cs typeface="Arial" panose="020B0604020202020204"/>
              </a:rPr>
              <a:t>αέρα</a:t>
            </a:r>
            <a:r>
              <a:rPr sz="2000" b="1" spc="-15" dirty="0">
                <a:latin typeface="Arial" panose="020B0604020202020204"/>
                <a:cs typeface="Arial" panose="020B0604020202020204"/>
              </a:rPr>
              <a:t> </a:t>
            </a:r>
            <a:r>
              <a:rPr sz="2000" b="1" dirty="0">
                <a:latin typeface="Arial" panose="020B0604020202020204"/>
                <a:cs typeface="Arial" panose="020B0604020202020204"/>
              </a:rPr>
              <a:t>από</a:t>
            </a:r>
            <a:r>
              <a:rPr sz="2000" b="1" spc="-15" dirty="0">
                <a:latin typeface="Arial" panose="020B0604020202020204"/>
                <a:cs typeface="Arial" panose="020B0604020202020204"/>
              </a:rPr>
              <a:t> </a:t>
            </a:r>
            <a:r>
              <a:rPr sz="2000" b="1" dirty="0">
                <a:latin typeface="Arial" panose="020B0604020202020204"/>
                <a:cs typeface="Arial" panose="020B0604020202020204"/>
              </a:rPr>
              <a:t>τις</a:t>
            </a:r>
            <a:r>
              <a:rPr sz="2000" b="1" spc="-15" dirty="0">
                <a:latin typeface="Arial" panose="020B0604020202020204"/>
                <a:cs typeface="Arial" panose="020B0604020202020204"/>
              </a:rPr>
              <a:t> </a:t>
            </a:r>
            <a:r>
              <a:rPr sz="2000" b="1" spc="-10">
                <a:latin typeface="Arial" panose="020B0604020202020204"/>
                <a:cs typeface="Arial" panose="020B0604020202020204"/>
              </a:rPr>
              <a:t>μπουκάλες</a:t>
            </a:r>
            <a:r>
              <a:rPr sz="2000" b="1" spc="-20">
                <a:latin typeface="Arial" panose="020B0604020202020204"/>
                <a:cs typeface="Arial" panose="020B0604020202020204"/>
              </a:rPr>
              <a:t> </a:t>
            </a:r>
            <a:r>
              <a:rPr sz="2000" b="1" spc="-25" smtClean="0">
                <a:latin typeface="Arial" panose="020B0604020202020204"/>
                <a:cs typeface="Arial" panose="020B0604020202020204"/>
              </a:rPr>
              <a:t>αέ</a:t>
            </a:r>
            <a:r>
              <a:rPr sz="2000" b="1" smtClean="0">
                <a:latin typeface="Arial" panose="020B0604020202020204"/>
                <a:cs typeface="Arial" panose="020B0604020202020204"/>
              </a:rPr>
              <a:t>ρα</a:t>
            </a:r>
            <a:r>
              <a:rPr sz="2000" b="1" spc="-45" smtClean="0">
                <a:latin typeface="Arial" panose="020B0604020202020204"/>
                <a:cs typeface="Arial" panose="020B0604020202020204"/>
              </a:rPr>
              <a:t> </a:t>
            </a:r>
            <a:r>
              <a:rPr sz="2000" b="1" dirty="0">
                <a:latin typeface="Arial" panose="020B0604020202020204"/>
                <a:cs typeface="Arial" panose="020B0604020202020204"/>
              </a:rPr>
              <a:t>είναι</a:t>
            </a:r>
            <a:r>
              <a:rPr sz="2000" b="1" spc="-40" dirty="0">
                <a:latin typeface="Arial" panose="020B0604020202020204"/>
                <a:cs typeface="Arial" panose="020B0604020202020204"/>
              </a:rPr>
              <a:t> </a:t>
            </a:r>
            <a:r>
              <a:rPr sz="2000" b="1" dirty="0">
                <a:latin typeface="Arial" panose="020B0604020202020204"/>
                <a:cs typeface="Arial" panose="020B0604020202020204"/>
              </a:rPr>
              <a:t>ανοικτά</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dirty="0">
                <a:latin typeface="Arial" panose="020B0604020202020204"/>
                <a:cs typeface="Arial" panose="020B0604020202020204"/>
              </a:rPr>
              <a:t>ότι</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dirty="0">
                <a:latin typeface="Arial" panose="020B0604020202020204"/>
                <a:cs typeface="Arial" panose="020B0604020202020204"/>
              </a:rPr>
              <a:t>πίεση</a:t>
            </a:r>
            <a:r>
              <a:rPr sz="2000" b="1" spc="-45" dirty="0">
                <a:latin typeface="Arial" panose="020B0604020202020204"/>
                <a:cs typeface="Arial" panose="020B0604020202020204"/>
              </a:rPr>
              <a:t> </a:t>
            </a:r>
            <a:r>
              <a:rPr sz="2000" b="1" dirty="0">
                <a:latin typeface="Arial" panose="020B0604020202020204"/>
                <a:cs typeface="Arial" panose="020B0604020202020204"/>
              </a:rPr>
              <a:t>είναι</a:t>
            </a:r>
            <a:r>
              <a:rPr sz="2000" b="1" spc="-50" dirty="0">
                <a:latin typeface="Arial" panose="020B0604020202020204"/>
                <a:cs typeface="Arial" panose="020B0604020202020204"/>
              </a:rPr>
              <a:t> </a:t>
            </a:r>
            <a:r>
              <a:rPr sz="2000" b="1" dirty="0">
                <a:latin typeface="Arial" panose="020B0604020202020204"/>
                <a:cs typeface="Arial" panose="020B0604020202020204"/>
              </a:rPr>
              <a:t>30</a:t>
            </a:r>
            <a:r>
              <a:rPr sz="2000" b="1" spc="-30" dirty="0">
                <a:latin typeface="Arial" panose="020B0604020202020204"/>
                <a:cs typeface="Arial" panose="020B0604020202020204"/>
              </a:rPr>
              <a:t> </a:t>
            </a:r>
            <a:r>
              <a:rPr sz="2000" b="1" spc="-20" dirty="0">
                <a:latin typeface="Arial" panose="020B0604020202020204"/>
                <a:cs typeface="Arial" panose="020B0604020202020204"/>
              </a:rPr>
              <a:t>bar.</a:t>
            </a:r>
            <a:endParaRPr sz="2000">
              <a:latin typeface="Arial" panose="020B0604020202020204"/>
              <a:cs typeface="Arial" panose="020B0604020202020204"/>
            </a:endParaRPr>
          </a:p>
          <a:p>
            <a:pPr marL="12700" marR="82550">
              <a:lnSpc>
                <a:spcPts val="2280"/>
              </a:lnSpc>
              <a:spcBef>
                <a:spcPts val="60"/>
              </a:spcBef>
            </a:pPr>
            <a:r>
              <a:rPr sz="2000" b="1" dirty="0">
                <a:solidFill>
                  <a:srgbClr val="0000FF"/>
                </a:solidFill>
                <a:latin typeface="Arial" panose="020B0604020202020204"/>
                <a:cs typeface="Arial" panose="020B0604020202020204"/>
              </a:rPr>
              <a:t>Β.</a:t>
            </a:r>
            <a:r>
              <a:rPr sz="2000" b="1" spc="-40"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Στρέψτε</a:t>
            </a:r>
            <a:r>
              <a:rPr sz="2000" b="1" spc="-35" dirty="0">
                <a:latin typeface="Arial" panose="020B0604020202020204"/>
                <a:cs typeface="Arial" panose="020B0604020202020204"/>
              </a:rPr>
              <a:t> </a:t>
            </a:r>
            <a:r>
              <a:rPr sz="2000" b="1" dirty="0">
                <a:latin typeface="Arial" panose="020B0604020202020204"/>
                <a:cs typeface="Arial" panose="020B0604020202020204"/>
              </a:rPr>
              <a:t>τη</a:t>
            </a:r>
            <a:r>
              <a:rPr sz="2000" b="1" spc="-25" dirty="0">
                <a:latin typeface="Arial" panose="020B0604020202020204"/>
                <a:cs typeface="Arial" panose="020B0604020202020204"/>
              </a:rPr>
              <a:t> </a:t>
            </a:r>
            <a:r>
              <a:rPr sz="2000" b="1" dirty="0">
                <a:latin typeface="Arial" panose="020B0604020202020204"/>
                <a:cs typeface="Arial" panose="020B0604020202020204"/>
              </a:rPr>
              <a:t>μηχανή</a:t>
            </a:r>
            <a:r>
              <a:rPr sz="2000" b="1" spc="-35" dirty="0">
                <a:latin typeface="Arial" panose="020B0604020202020204"/>
                <a:cs typeface="Arial" panose="020B0604020202020204"/>
              </a:rPr>
              <a:t> </a:t>
            </a:r>
            <a:r>
              <a:rPr sz="2000" b="1" dirty="0">
                <a:latin typeface="Arial" panose="020B0604020202020204"/>
                <a:cs typeface="Arial" panose="020B0604020202020204"/>
              </a:rPr>
              <a:t>με</a:t>
            </a:r>
            <a:r>
              <a:rPr sz="2000" b="1" spc="-25" dirty="0">
                <a:latin typeface="Arial" panose="020B0604020202020204"/>
                <a:cs typeface="Arial" panose="020B0604020202020204"/>
              </a:rPr>
              <a:t> </a:t>
            </a:r>
            <a:r>
              <a:rPr sz="2000" b="1" dirty="0">
                <a:latin typeface="Arial" panose="020B0604020202020204"/>
                <a:cs typeface="Arial" panose="020B0604020202020204"/>
              </a:rPr>
              <a:t>τον</a:t>
            </a:r>
            <a:r>
              <a:rPr sz="2000" b="1" spc="-50" dirty="0">
                <a:latin typeface="Arial" panose="020B0604020202020204"/>
                <a:cs typeface="Arial" panose="020B0604020202020204"/>
              </a:rPr>
              <a:t> </a:t>
            </a:r>
            <a:r>
              <a:rPr sz="2000" b="1" dirty="0">
                <a:latin typeface="Arial" panose="020B0604020202020204"/>
                <a:cs typeface="Arial" panose="020B0604020202020204"/>
              </a:rPr>
              <a:t>κρίκο</a:t>
            </a:r>
            <a:r>
              <a:rPr sz="2000" b="1" spc="-25" dirty="0">
                <a:latin typeface="Arial" panose="020B0604020202020204"/>
                <a:cs typeface="Arial" panose="020B0604020202020204"/>
              </a:rPr>
              <a:t> </a:t>
            </a:r>
            <a:r>
              <a:rPr sz="2000" b="1" dirty="0">
                <a:latin typeface="Arial" panose="020B0604020202020204"/>
                <a:cs typeface="Arial" panose="020B0604020202020204"/>
              </a:rPr>
              <a:t>για</a:t>
            </a:r>
            <a:r>
              <a:rPr sz="2000" b="1" spc="-25"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dirty="0">
                <a:latin typeface="Arial" panose="020B0604020202020204"/>
                <a:cs typeface="Arial" panose="020B0604020202020204"/>
              </a:rPr>
              <a:t>αλλάξει</a:t>
            </a:r>
            <a:r>
              <a:rPr sz="2000" b="1" spc="-40" dirty="0">
                <a:latin typeface="Arial" panose="020B0604020202020204"/>
                <a:cs typeface="Arial" panose="020B0604020202020204"/>
              </a:rPr>
              <a:t> </a:t>
            </a:r>
            <a:r>
              <a:rPr sz="2000" b="1" dirty="0">
                <a:latin typeface="Arial" panose="020B0604020202020204"/>
                <a:cs typeface="Arial" panose="020B0604020202020204"/>
              </a:rPr>
              <a:t>θέση</a:t>
            </a:r>
            <a:r>
              <a:rPr sz="2000" b="1" spc="-25" dirty="0">
                <a:latin typeface="Arial" panose="020B0604020202020204"/>
                <a:cs typeface="Arial" panose="020B0604020202020204"/>
              </a:rPr>
              <a:t> </a:t>
            </a:r>
            <a:r>
              <a:rPr sz="2000" b="1" dirty="0">
                <a:latin typeface="Arial" panose="020B0604020202020204"/>
                <a:cs typeface="Arial" panose="020B0604020202020204"/>
              </a:rPr>
              <a:t>ο</a:t>
            </a:r>
            <a:r>
              <a:rPr sz="2000" b="1" spc="-30" dirty="0">
                <a:latin typeface="Arial" panose="020B0604020202020204"/>
                <a:cs typeface="Arial" panose="020B0604020202020204"/>
              </a:rPr>
              <a:t> </a:t>
            </a:r>
            <a:r>
              <a:rPr sz="2000" b="1" spc="-10" dirty="0">
                <a:latin typeface="Arial" panose="020B0604020202020204"/>
                <a:cs typeface="Arial" panose="020B0604020202020204"/>
              </a:rPr>
              <a:t>διανομέας </a:t>
            </a:r>
            <a:r>
              <a:rPr sz="2000" b="1" dirty="0">
                <a:latin typeface="Arial" panose="020B0604020202020204"/>
                <a:cs typeface="Arial" panose="020B0604020202020204"/>
              </a:rPr>
              <a:t>καθώς</a:t>
            </a:r>
            <a:r>
              <a:rPr sz="2000" b="1" spc="-65" dirty="0">
                <a:latin typeface="Arial" panose="020B0604020202020204"/>
                <a:cs typeface="Arial" panose="020B0604020202020204"/>
              </a:rPr>
              <a:t> </a:t>
            </a:r>
            <a:r>
              <a:rPr sz="2000" b="1" dirty="0">
                <a:latin typeface="Arial" panose="020B0604020202020204"/>
                <a:cs typeface="Arial" panose="020B0604020202020204"/>
              </a:rPr>
              <a:t>υπάρχει</a:t>
            </a:r>
            <a:r>
              <a:rPr sz="2000" b="1" spc="-60" dirty="0">
                <a:latin typeface="Arial" panose="020B0604020202020204"/>
                <a:cs typeface="Arial" panose="020B0604020202020204"/>
              </a:rPr>
              <a:t> </a:t>
            </a:r>
            <a:r>
              <a:rPr sz="2000" b="1" spc="-10" dirty="0">
                <a:latin typeface="Arial" panose="020B0604020202020204"/>
                <a:cs typeface="Arial" panose="020B0604020202020204"/>
              </a:rPr>
              <a:t>ενδεχόμενο</a:t>
            </a:r>
            <a:r>
              <a:rPr sz="2000" b="1" spc="-55" dirty="0">
                <a:latin typeface="Arial" panose="020B0604020202020204"/>
                <a:cs typeface="Arial" panose="020B0604020202020204"/>
              </a:rPr>
              <a:t> </a:t>
            </a:r>
            <a:r>
              <a:rPr sz="2000" b="1" dirty="0">
                <a:latin typeface="Arial" panose="020B0604020202020204"/>
                <a:cs typeface="Arial" panose="020B0604020202020204"/>
              </a:rPr>
              <a:t>να</a:t>
            </a:r>
            <a:r>
              <a:rPr sz="2000" b="1" spc="-45" dirty="0">
                <a:latin typeface="Arial" panose="020B0604020202020204"/>
                <a:cs typeface="Arial" panose="020B0604020202020204"/>
              </a:rPr>
              <a:t> </a:t>
            </a:r>
            <a:r>
              <a:rPr sz="2000" b="1" dirty="0">
                <a:latin typeface="Arial" panose="020B0604020202020204"/>
                <a:cs typeface="Arial" panose="020B0604020202020204"/>
              </a:rPr>
              <a:t>είναι</a:t>
            </a:r>
            <a:r>
              <a:rPr sz="2000" b="1" spc="-50" dirty="0">
                <a:latin typeface="Arial" panose="020B0604020202020204"/>
                <a:cs typeface="Arial" panose="020B0604020202020204"/>
              </a:rPr>
              <a:t> </a:t>
            </a:r>
            <a:r>
              <a:rPr sz="2000" b="1" dirty="0">
                <a:latin typeface="Arial" panose="020B0604020202020204"/>
                <a:cs typeface="Arial" panose="020B0604020202020204"/>
              </a:rPr>
              <a:t>δύο</a:t>
            </a:r>
            <a:r>
              <a:rPr sz="2000" b="1" spc="-45" dirty="0">
                <a:latin typeface="Arial" panose="020B0604020202020204"/>
                <a:cs typeface="Arial" panose="020B0604020202020204"/>
              </a:rPr>
              <a:t> </a:t>
            </a:r>
            <a:r>
              <a:rPr sz="2000" b="1" dirty="0">
                <a:latin typeface="Arial" panose="020B0604020202020204"/>
                <a:cs typeface="Arial" panose="020B0604020202020204"/>
              </a:rPr>
              <a:t>βαλβίδες</a:t>
            </a:r>
            <a:r>
              <a:rPr sz="2000" b="1" spc="-45"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50" dirty="0">
                <a:latin typeface="Arial" panose="020B0604020202020204"/>
                <a:cs typeface="Arial" panose="020B0604020202020204"/>
              </a:rPr>
              <a:t> </a:t>
            </a:r>
            <a:r>
              <a:rPr sz="2000" b="1" spc="-10" dirty="0">
                <a:latin typeface="Arial" panose="020B0604020202020204"/>
                <a:cs typeface="Arial" panose="020B0604020202020204"/>
              </a:rPr>
              <a:t>ανοιχτές</a:t>
            </a:r>
            <a:r>
              <a:rPr sz="2000" b="1" spc="-10">
                <a:latin typeface="Arial" panose="020B0604020202020204"/>
                <a:cs typeface="Arial" panose="020B0604020202020204"/>
              </a:rPr>
              <a:t>. </a:t>
            </a:r>
            <a:r>
              <a:rPr sz="2000" b="1" spc="-10" smtClean="0">
                <a:latin typeface="Arial" panose="020B0604020202020204"/>
                <a:cs typeface="Arial" panose="020B0604020202020204"/>
              </a:rPr>
              <a:t>Αποσ</a:t>
            </a:r>
            <a:r>
              <a:rPr lang="el-GR" sz="2000" b="1" spc="-10" dirty="0" smtClean="0">
                <a:latin typeface="Arial" panose="020B0604020202020204"/>
                <a:cs typeface="Arial" panose="020B0604020202020204"/>
              </a:rPr>
              <a:t>υ</a:t>
            </a:r>
            <a:r>
              <a:rPr sz="2000" b="1" spc="-10" smtClean="0">
                <a:latin typeface="Arial" panose="020B0604020202020204"/>
                <a:cs typeface="Arial" panose="020B0604020202020204"/>
              </a:rPr>
              <a:t>μπλ</a:t>
            </a:r>
            <a:r>
              <a:rPr lang="el-GR" sz="2000" b="1" spc="-10" dirty="0" smtClean="0">
                <a:latin typeface="Arial" panose="020B0604020202020204"/>
                <a:cs typeface="Arial" panose="020B0604020202020204"/>
              </a:rPr>
              <a:t>έ</a:t>
            </a:r>
            <a:r>
              <a:rPr sz="2000" b="1" spc="-10" smtClean="0">
                <a:latin typeface="Arial" panose="020B0604020202020204"/>
                <a:cs typeface="Arial" panose="020B0604020202020204"/>
              </a:rPr>
              <a:t>ξτε</a:t>
            </a:r>
            <a:r>
              <a:rPr sz="2000" b="1" spc="-75" smtClean="0">
                <a:latin typeface="Arial" panose="020B0604020202020204"/>
                <a:cs typeface="Arial" panose="020B0604020202020204"/>
              </a:rPr>
              <a:t> </a:t>
            </a:r>
            <a:r>
              <a:rPr sz="2000" b="1" dirty="0">
                <a:latin typeface="Arial" panose="020B0604020202020204"/>
                <a:cs typeface="Arial" panose="020B0604020202020204"/>
              </a:rPr>
              <a:t>τον</a:t>
            </a:r>
            <a:r>
              <a:rPr sz="2000" b="1" spc="-85" dirty="0">
                <a:latin typeface="Arial" panose="020B0604020202020204"/>
                <a:cs typeface="Arial" panose="020B0604020202020204"/>
              </a:rPr>
              <a:t> </a:t>
            </a:r>
            <a:r>
              <a:rPr sz="2000" b="1" dirty="0">
                <a:latin typeface="Arial" panose="020B0604020202020204"/>
                <a:cs typeface="Arial" panose="020B0604020202020204"/>
              </a:rPr>
              <a:t>κρίκο</a:t>
            </a:r>
            <a:r>
              <a:rPr sz="2000" b="1" spc="-55" dirty="0">
                <a:latin typeface="Arial" panose="020B0604020202020204"/>
                <a:cs typeface="Arial" panose="020B0604020202020204"/>
              </a:rPr>
              <a:t> </a:t>
            </a:r>
            <a:r>
              <a:rPr sz="2000" b="1" dirty="0">
                <a:latin typeface="Arial" panose="020B0604020202020204"/>
                <a:cs typeface="Arial" panose="020B0604020202020204"/>
              </a:rPr>
              <a:t>και</a:t>
            </a:r>
            <a:r>
              <a:rPr sz="2000" b="1" spc="-70" dirty="0">
                <a:latin typeface="Arial" panose="020B0604020202020204"/>
                <a:cs typeface="Arial" panose="020B0604020202020204"/>
              </a:rPr>
              <a:t> </a:t>
            </a:r>
            <a:r>
              <a:rPr sz="2000" b="1" dirty="0">
                <a:latin typeface="Arial" panose="020B0604020202020204"/>
                <a:cs typeface="Arial" panose="020B0604020202020204"/>
              </a:rPr>
              <a:t>δοκιμάστε</a:t>
            </a:r>
            <a:r>
              <a:rPr sz="2000" b="1" spc="-60" dirty="0">
                <a:latin typeface="Arial" panose="020B0604020202020204"/>
                <a:cs typeface="Arial" panose="020B0604020202020204"/>
              </a:rPr>
              <a:t> </a:t>
            </a:r>
            <a:r>
              <a:rPr sz="2000" b="1" spc="-10" dirty="0">
                <a:latin typeface="Arial" panose="020B0604020202020204"/>
                <a:cs typeface="Arial" panose="020B0604020202020204"/>
              </a:rPr>
              <a:t>πάλι.</a:t>
            </a:r>
            <a:endParaRPr sz="2000">
              <a:latin typeface="Arial" panose="020B0604020202020204"/>
              <a:cs typeface="Arial" panose="020B0604020202020204"/>
            </a:endParaRPr>
          </a:p>
          <a:p>
            <a:pPr marL="12700" marR="446405">
              <a:lnSpc>
                <a:spcPts val="2280"/>
              </a:lnSpc>
              <a:spcBef>
                <a:spcPts val="50"/>
              </a:spcBef>
            </a:pPr>
            <a:r>
              <a:rPr sz="2000" b="1" spc="-95" dirty="0">
                <a:solidFill>
                  <a:srgbClr val="0000FF"/>
                </a:solidFill>
                <a:latin typeface="Arial" panose="020B0604020202020204"/>
                <a:cs typeface="Arial" panose="020B0604020202020204"/>
              </a:rPr>
              <a:t>Γ.</a:t>
            </a:r>
            <a:r>
              <a:rPr sz="2000" b="1" spc="-5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Ελέγξτε</a:t>
            </a:r>
            <a:r>
              <a:rPr sz="2000" b="1" spc="-80" dirty="0">
                <a:latin typeface="Arial" panose="020B0604020202020204"/>
                <a:cs typeface="Arial" panose="020B0604020202020204"/>
              </a:rPr>
              <a:t> </a:t>
            </a:r>
            <a:r>
              <a:rPr sz="2000" b="1" dirty="0">
                <a:latin typeface="Arial" panose="020B0604020202020204"/>
                <a:cs typeface="Arial" panose="020B0604020202020204"/>
              </a:rPr>
              <a:t>ότι</a:t>
            </a:r>
            <a:r>
              <a:rPr sz="2000" b="1" spc="-55" dirty="0">
                <a:latin typeface="Arial" panose="020B0604020202020204"/>
                <a:cs typeface="Arial" panose="020B0604020202020204"/>
              </a:rPr>
              <a:t> </a:t>
            </a:r>
            <a:r>
              <a:rPr sz="2000" b="1" dirty="0">
                <a:latin typeface="Arial" panose="020B0604020202020204"/>
                <a:cs typeface="Arial" panose="020B0604020202020204"/>
              </a:rPr>
              <a:t>ο</a:t>
            </a:r>
            <a:r>
              <a:rPr sz="2000" b="1" spc="-65" dirty="0">
                <a:latin typeface="Arial" panose="020B0604020202020204"/>
                <a:cs typeface="Arial" panose="020B0604020202020204"/>
              </a:rPr>
              <a:t> </a:t>
            </a:r>
            <a:r>
              <a:rPr sz="2000" b="1" dirty="0">
                <a:latin typeface="Arial" panose="020B0604020202020204"/>
                <a:cs typeface="Arial" panose="020B0604020202020204"/>
              </a:rPr>
              <a:t>κρίκος</a:t>
            </a:r>
            <a:r>
              <a:rPr sz="2000" b="1" spc="-55" dirty="0">
                <a:latin typeface="Arial" panose="020B0604020202020204"/>
                <a:cs typeface="Arial" panose="020B0604020202020204"/>
              </a:rPr>
              <a:t> </a:t>
            </a:r>
            <a:r>
              <a:rPr sz="2000" b="1" dirty="0">
                <a:latin typeface="Arial" panose="020B0604020202020204"/>
                <a:cs typeface="Arial" panose="020B0604020202020204"/>
              </a:rPr>
              <a:t>είναι</a:t>
            </a:r>
            <a:r>
              <a:rPr sz="2000" b="1" spc="-65" dirty="0">
                <a:latin typeface="Arial" panose="020B0604020202020204"/>
                <a:cs typeface="Arial" panose="020B0604020202020204"/>
              </a:rPr>
              <a:t> </a:t>
            </a:r>
            <a:r>
              <a:rPr sz="2000" b="1" dirty="0">
                <a:latin typeface="Arial" panose="020B0604020202020204"/>
                <a:cs typeface="Arial" panose="020B0604020202020204"/>
              </a:rPr>
              <a:t>αποσυνδεδεμένος</a:t>
            </a:r>
            <a:r>
              <a:rPr sz="2000" b="1" spc="-65" dirty="0">
                <a:latin typeface="Arial" panose="020B0604020202020204"/>
                <a:cs typeface="Arial" panose="020B0604020202020204"/>
              </a:rPr>
              <a:t> </a:t>
            </a:r>
            <a:r>
              <a:rPr sz="2000" b="1" dirty="0">
                <a:latin typeface="Arial" panose="020B0604020202020204"/>
                <a:cs typeface="Arial" panose="020B0604020202020204"/>
              </a:rPr>
              <a:t>και</a:t>
            </a:r>
            <a:r>
              <a:rPr sz="2000" b="1" spc="-65"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a:latin typeface="Arial" panose="020B0604020202020204"/>
                <a:cs typeface="Arial" panose="020B0604020202020204"/>
              </a:rPr>
              <a:t>ενδεικτικό</a:t>
            </a:r>
            <a:r>
              <a:rPr sz="2000" b="1" spc="-50">
                <a:latin typeface="Arial" panose="020B0604020202020204"/>
                <a:cs typeface="Arial" panose="020B0604020202020204"/>
              </a:rPr>
              <a:t> </a:t>
            </a:r>
            <a:endParaRPr lang="el-GR" sz="2000" b="1" spc="-50" dirty="0" smtClean="0">
              <a:latin typeface="Arial" panose="020B0604020202020204"/>
              <a:cs typeface="Arial" panose="020B0604020202020204"/>
            </a:endParaRPr>
          </a:p>
          <a:p>
            <a:pPr marL="12700" marR="446405">
              <a:lnSpc>
                <a:spcPts val="2280"/>
              </a:lnSpc>
              <a:spcBef>
                <a:spcPts val="50"/>
              </a:spcBef>
            </a:pPr>
            <a:r>
              <a:rPr sz="2000" b="1" spc="-25" smtClean="0">
                <a:latin typeface="Arial" panose="020B0604020202020204"/>
                <a:cs typeface="Arial" panose="020B0604020202020204"/>
              </a:rPr>
              <a:t>λα</a:t>
            </a:r>
            <a:r>
              <a:rPr sz="2000" b="1" smtClean="0">
                <a:latin typeface="Arial" panose="020B0604020202020204"/>
                <a:cs typeface="Arial" panose="020B0604020202020204"/>
              </a:rPr>
              <a:t>μπάκι</a:t>
            </a:r>
            <a:r>
              <a:rPr sz="2000" b="1" spc="-60" smtClean="0">
                <a:latin typeface="Arial" panose="020B0604020202020204"/>
                <a:cs typeface="Arial" panose="020B0604020202020204"/>
              </a:rPr>
              <a:t> </a:t>
            </a:r>
            <a:r>
              <a:rPr sz="2000" b="1" spc="-70" smtClean="0">
                <a:latin typeface="Arial" panose="020B0604020202020204"/>
                <a:cs typeface="Arial" panose="020B0604020202020204"/>
              </a:rPr>
              <a:t> </a:t>
            </a:r>
            <a:r>
              <a:rPr sz="2000" b="1" dirty="0">
                <a:latin typeface="Arial" panose="020B0604020202020204"/>
                <a:cs typeface="Arial" panose="020B0604020202020204"/>
              </a:rPr>
              <a:t>είναι</a:t>
            </a:r>
            <a:r>
              <a:rPr sz="2000" b="1" spc="-65" dirty="0">
                <a:latin typeface="Arial" panose="020B0604020202020204"/>
                <a:cs typeface="Arial" panose="020B0604020202020204"/>
              </a:rPr>
              <a:t> </a:t>
            </a:r>
            <a:r>
              <a:rPr sz="2000" b="1" spc="-10" dirty="0">
                <a:latin typeface="Arial" panose="020B0604020202020204"/>
                <a:cs typeface="Arial" panose="020B0604020202020204"/>
              </a:rPr>
              <a:t>σβηστό.</a:t>
            </a:r>
            <a:endParaRPr sz="2000">
              <a:latin typeface="Arial" panose="020B0604020202020204"/>
              <a:cs typeface="Arial" panose="020B0604020202020204"/>
            </a:endParaRPr>
          </a:p>
          <a:p>
            <a:pPr marL="12700" marR="5080">
              <a:lnSpc>
                <a:spcPct val="95000"/>
              </a:lnSpc>
              <a:spcBef>
                <a:spcPts val="5"/>
              </a:spcBef>
            </a:pPr>
            <a:r>
              <a:rPr sz="2000" b="1" dirty="0">
                <a:solidFill>
                  <a:srgbClr val="0000FF"/>
                </a:solidFill>
                <a:latin typeface="Arial" panose="020B0604020202020204"/>
                <a:cs typeface="Arial" panose="020B0604020202020204"/>
              </a:rPr>
              <a:t>Δ.</a:t>
            </a:r>
            <a:r>
              <a:rPr sz="2000" b="1" spc="-30"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Ελέγξτε</a:t>
            </a:r>
            <a:r>
              <a:rPr sz="2000" b="1" spc="-25" dirty="0">
                <a:latin typeface="Arial" panose="020B0604020202020204"/>
                <a:cs typeface="Arial" panose="020B0604020202020204"/>
              </a:rPr>
              <a:t> </a:t>
            </a:r>
            <a:r>
              <a:rPr sz="2000" b="1" dirty="0">
                <a:latin typeface="Arial" panose="020B0604020202020204"/>
                <a:cs typeface="Arial" panose="020B0604020202020204"/>
              </a:rPr>
              <a:t>ότι</a:t>
            </a:r>
            <a:r>
              <a:rPr sz="2000" b="1" spc="-25" dirty="0">
                <a:latin typeface="Arial" panose="020B0604020202020204"/>
                <a:cs typeface="Arial" panose="020B0604020202020204"/>
              </a:rPr>
              <a:t> </a:t>
            </a:r>
            <a:r>
              <a:rPr sz="2000" b="1" dirty="0">
                <a:latin typeface="Arial" panose="020B0604020202020204"/>
                <a:cs typeface="Arial" panose="020B0604020202020204"/>
              </a:rPr>
              <a:t>έχουν</a:t>
            </a:r>
            <a:r>
              <a:rPr sz="2000" b="1" spc="-45" dirty="0">
                <a:latin typeface="Arial" panose="020B0604020202020204"/>
                <a:cs typeface="Arial" panose="020B0604020202020204"/>
              </a:rPr>
              <a:t> </a:t>
            </a:r>
            <a:r>
              <a:rPr sz="2000" b="1" spc="-10" dirty="0">
                <a:latin typeface="Arial" panose="020B0604020202020204"/>
                <a:cs typeface="Arial" panose="020B0604020202020204"/>
              </a:rPr>
              <a:t>ενεργοποιηθεί</a:t>
            </a:r>
            <a:r>
              <a:rPr sz="2000" b="1" spc="-30" dirty="0">
                <a:latin typeface="Arial" panose="020B0604020202020204"/>
                <a:cs typeface="Arial" panose="020B0604020202020204"/>
              </a:rPr>
              <a:t> </a:t>
            </a:r>
            <a:r>
              <a:rPr sz="2000" b="1" dirty="0">
                <a:latin typeface="Arial" panose="020B0604020202020204"/>
                <a:cs typeface="Arial" panose="020B0604020202020204"/>
              </a:rPr>
              <a:t>οι</a:t>
            </a:r>
            <a:r>
              <a:rPr sz="2000" b="1" spc="-30" dirty="0">
                <a:latin typeface="Arial" panose="020B0604020202020204"/>
                <a:cs typeface="Arial" panose="020B0604020202020204"/>
              </a:rPr>
              <a:t> </a:t>
            </a:r>
            <a:r>
              <a:rPr sz="2000" b="1" dirty="0">
                <a:latin typeface="Arial" panose="020B0604020202020204"/>
                <a:cs typeface="Arial" panose="020B0604020202020204"/>
              </a:rPr>
              <a:t>ηλεκτρομαγνητικές</a:t>
            </a:r>
            <a:r>
              <a:rPr sz="2000" b="1" spc="-15" dirty="0">
                <a:latin typeface="Arial" panose="020B0604020202020204"/>
                <a:cs typeface="Arial" panose="020B0604020202020204"/>
              </a:rPr>
              <a:t> </a:t>
            </a:r>
            <a:r>
              <a:rPr sz="2000" b="1" dirty="0">
                <a:latin typeface="Arial" panose="020B0604020202020204"/>
                <a:cs typeface="Arial" panose="020B0604020202020204"/>
              </a:rPr>
              <a:t>βαλβίδες</a:t>
            </a:r>
            <a:r>
              <a:rPr sz="2000" b="1" spc="-15" dirty="0">
                <a:latin typeface="Arial" panose="020B0604020202020204"/>
                <a:cs typeface="Arial" panose="020B0604020202020204"/>
              </a:rPr>
              <a:t> </a:t>
            </a:r>
            <a:r>
              <a:rPr sz="2000" b="1" spc="-25" dirty="0">
                <a:latin typeface="Arial" panose="020B0604020202020204"/>
                <a:cs typeface="Arial" panose="020B0604020202020204"/>
              </a:rPr>
              <a:t>του </a:t>
            </a:r>
            <a:r>
              <a:rPr sz="2000" b="1" dirty="0">
                <a:latin typeface="Arial" panose="020B0604020202020204"/>
                <a:cs typeface="Arial" panose="020B0604020202020204"/>
              </a:rPr>
              <a:t>κρίκου</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30" dirty="0">
                <a:latin typeface="Arial" panose="020B0604020202020204"/>
                <a:cs typeface="Arial" panose="020B0604020202020204"/>
              </a:rPr>
              <a:t> </a:t>
            </a:r>
            <a:r>
              <a:rPr sz="2000" b="1" dirty="0">
                <a:latin typeface="Arial" panose="020B0604020202020204"/>
                <a:cs typeface="Arial" panose="020B0604020202020204"/>
              </a:rPr>
              <a:t>τηλέγραφου.</a:t>
            </a:r>
            <a:r>
              <a:rPr sz="2000" b="1" spc="-105" dirty="0">
                <a:latin typeface="Arial" panose="020B0604020202020204"/>
                <a:cs typeface="Arial" panose="020B0604020202020204"/>
              </a:rPr>
              <a:t> </a:t>
            </a:r>
            <a:r>
              <a:rPr sz="2000" b="1" dirty="0">
                <a:latin typeface="Arial" panose="020B0604020202020204"/>
                <a:cs typeface="Arial" panose="020B0604020202020204"/>
              </a:rPr>
              <a:t>Αυτό</a:t>
            </a:r>
            <a:r>
              <a:rPr sz="2000" b="1" spc="-30" dirty="0">
                <a:latin typeface="Arial" panose="020B0604020202020204"/>
                <a:cs typeface="Arial" panose="020B0604020202020204"/>
              </a:rPr>
              <a:t> </a:t>
            </a:r>
            <a:r>
              <a:rPr sz="2000" b="1" dirty="0">
                <a:latin typeface="Arial" panose="020B0604020202020204"/>
                <a:cs typeface="Arial" panose="020B0604020202020204"/>
              </a:rPr>
              <a:t>θα</a:t>
            </a:r>
            <a:r>
              <a:rPr sz="2000" b="1" spc="-25" dirty="0">
                <a:latin typeface="Arial" panose="020B0604020202020204"/>
                <a:cs typeface="Arial" panose="020B0604020202020204"/>
              </a:rPr>
              <a:t> </a:t>
            </a:r>
            <a:r>
              <a:rPr sz="2000" b="1" dirty="0">
                <a:latin typeface="Arial" panose="020B0604020202020204"/>
                <a:cs typeface="Arial" panose="020B0604020202020204"/>
              </a:rPr>
              <a:t>επιτρέψει</a:t>
            </a:r>
            <a:r>
              <a:rPr sz="2000" b="1" spc="-35" dirty="0">
                <a:latin typeface="Arial" panose="020B0604020202020204"/>
                <a:cs typeface="Arial" panose="020B0604020202020204"/>
              </a:rPr>
              <a:t> </a:t>
            </a:r>
            <a:r>
              <a:rPr sz="2000" b="1" dirty="0">
                <a:latin typeface="Arial" panose="020B0604020202020204"/>
                <a:cs typeface="Arial" panose="020B0604020202020204"/>
              </a:rPr>
              <a:t>την</a:t>
            </a:r>
            <a:r>
              <a:rPr sz="2000" b="1" spc="-50" dirty="0">
                <a:latin typeface="Arial" panose="020B0604020202020204"/>
                <a:cs typeface="Arial" panose="020B0604020202020204"/>
              </a:rPr>
              <a:t> </a:t>
            </a:r>
            <a:r>
              <a:rPr sz="2000" b="1" dirty="0">
                <a:latin typeface="Arial" panose="020B0604020202020204"/>
                <a:cs typeface="Arial" panose="020B0604020202020204"/>
              </a:rPr>
              <a:t>προχή</a:t>
            </a:r>
            <a:r>
              <a:rPr sz="2000" b="1" spc="-20" dirty="0">
                <a:latin typeface="Arial" panose="020B0604020202020204"/>
                <a:cs typeface="Arial" panose="020B0604020202020204"/>
              </a:rPr>
              <a:t> </a:t>
            </a:r>
            <a:r>
              <a:rPr sz="2000" b="1" dirty="0">
                <a:latin typeface="Arial" panose="020B0604020202020204"/>
                <a:cs typeface="Arial" panose="020B0604020202020204"/>
              </a:rPr>
              <a:t>αέρα</a:t>
            </a:r>
            <a:r>
              <a:rPr sz="2000" b="1" spc="-20" dirty="0">
                <a:latin typeface="Arial" panose="020B0604020202020204"/>
                <a:cs typeface="Arial" panose="020B0604020202020204"/>
              </a:rPr>
              <a:t> στην </a:t>
            </a:r>
            <a:r>
              <a:rPr sz="2000" b="1" dirty="0">
                <a:latin typeface="Arial" panose="020B0604020202020204"/>
                <a:cs typeface="Arial" panose="020B0604020202020204"/>
              </a:rPr>
              <a:t>αυτόματη</a:t>
            </a:r>
            <a:r>
              <a:rPr sz="2000" b="1" spc="-2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30" dirty="0">
                <a:latin typeface="Arial" panose="020B0604020202020204"/>
                <a:cs typeface="Arial" panose="020B0604020202020204"/>
              </a:rPr>
              <a:t> </a:t>
            </a:r>
            <a:r>
              <a:rPr sz="2000" b="1" dirty="0">
                <a:latin typeface="Arial" panose="020B0604020202020204"/>
                <a:cs typeface="Arial" panose="020B0604020202020204"/>
              </a:rPr>
              <a:t>τον</a:t>
            </a:r>
            <a:r>
              <a:rPr sz="2000" b="1" spc="-40" dirty="0">
                <a:latin typeface="Arial" panose="020B0604020202020204"/>
                <a:cs typeface="Arial" panose="020B0604020202020204"/>
              </a:rPr>
              <a:t> </a:t>
            </a:r>
            <a:r>
              <a:rPr sz="2000" b="1" dirty="0">
                <a:latin typeface="Arial" panose="020B0604020202020204"/>
                <a:cs typeface="Arial" panose="020B0604020202020204"/>
              </a:rPr>
              <a:t>διανομέα</a:t>
            </a:r>
            <a:r>
              <a:rPr sz="2000" b="1" spc="-15" dirty="0">
                <a:latin typeface="Arial" panose="020B0604020202020204"/>
                <a:cs typeface="Arial" panose="020B0604020202020204"/>
              </a:rPr>
              <a:t> </a:t>
            </a:r>
            <a:r>
              <a:rPr sz="2000" b="1" dirty="0">
                <a:latin typeface="Arial" panose="020B0604020202020204"/>
                <a:cs typeface="Arial" panose="020B0604020202020204"/>
              </a:rPr>
              <a:t>αέρα,</a:t>
            </a:r>
            <a:r>
              <a:rPr sz="2000" b="1" spc="-15" dirty="0">
                <a:latin typeface="Arial" panose="020B0604020202020204"/>
                <a:cs typeface="Arial" panose="020B0604020202020204"/>
              </a:rPr>
              <a:t> </a:t>
            </a:r>
            <a:r>
              <a:rPr sz="2000" b="1" dirty="0">
                <a:latin typeface="Arial" panose="020B0604020202020204"/>
                <a:cs typeface="Arial" panose="020B0604020202020204"/>
              </a:rPr>
              <a:t>την</a:t>
            </a:r>
            <a:r>
              <a:rPr sz="2000" b="1" spc="-35" dirty="0">
                <a:latin typeface="Arial" panose="020B0604020202020204"/>
                <a:cs typeface="Arial" panose="020B0604020202020204"/>
              </a:rPr>
              <a:t> </a:t>
            </a:r>
            <a:r>
              <a:rPr sz="2000" b="1" spc="-10" dirty="0">
                <a:latin typeface="Arial" panose="020B0604020202020204"/>
                <a:cs typeface="Arial" panose="020B0604020202020204"/>
              </a:rPr>
              <a:t>πολλαπλή</a:t>
            </a:r>
            <a:r>
              <a:rPr sz="2000" b="1" spc="-15" dirty="0">
                <a:latin typeface="Arial" panose="020B0604020202020204"/>
                <a:cs typeface="Arial" panose="020B0604020202020204"/>
              </a:rPr>
              <a:t> </a:t>
            </a:r>
            <a:r>
              <a:rPr sz="2000" b="1" dirty="0">
                <a:latin typeface="Arial" panose="020B0604020202020204"/>
                <a:cs typeface="Arial" panose="020B0604020202020204"/>
              </a:rPr>
              <a:t>αέρα</a:t>
            </a:r>
            <a:r>
              <a:rPr sz="2000" b="1" spc="-10" dirty="0">
                <a:latin typeface="Arial" panose="020B0604020202020204"/>
                <a:cs typeface="Arial" panose="020B0604020202020204"/>
              </a:rPr>
              <a:t> </a:t>
            </a:r>
            <a:r>
              <a:rPr sz="2000" b="1">
                <a:latin typeface="Arial" panose="020B0604020202020204"/>
                <a:cs typeface="Arial" panose="020B0604020202020204"/>
              </a:rPr>
              <a:t>και</a:t>
            </a:r>
            <a:r>
              <a:rPr sz="2000" b="1" spc="-20">
                <a:latin typeface="Arial" panose="020B0604020202020204"/>
                <a:cs typeface="Arial" panose="020B0604020202020204"/>
              </a:rPr>
              <a:t> </a:t>
            </a:r>
            <a:r>
              <a:rPr sz="2000" b="1" smtClean="0">
                <a:latin typeface="Arial" panose="020B0604020202020204"/>
                <a:cs typeface="Arial" panose="020B0604020202020204"/>
              </a:rPr>
              <a:t>τη</a:t>
            </a:r>
            <a:r>
              <a:rPr lang="el-GR" sz="2000" b="1" dirty="0" smtClean="0">
                <a:latin typeface="Arial" panose="020B0604020202020204"/>
                <a:cs typeface="Arial" panose="020B0604020202020204"/>
              </a:rPr>
              <a:t>ν</a:t>
            </a:r>
            <a:r>
              <a:rPr sz="2000" b="1" spc="-20" smtClean="0">
                <a:latin typeface="Arial" panose="020B0604020202020204"/>
                <a:cs typeface="Arial" panose="020B0604020202020204"/>
              </a:rPr>
              <a:t> </a:t>
            </a:r>
            <a:endParaRPr lang="el-GR" sz="2000" b="1" spc="-20" dirty="0" smtClean="0">
              <a:latin typeface="Arial" panose="020B0604020202020204"/>
              <a:cs typeface="Arial" panose="020B0604020202020204"/>
            </a:endParaRPr>
          </a:p>
          <a:p>
            <a:pPr marL="12700" marR="5080">
              <a:lnSpc>
                <a:spcPct val="95000"/>
              </a:lnSpc>
              <a:spcBef>
                <a:spcPts val="5"/>
              </a:spcBef>
            </a:pPr>
            <a:r>
              <a:rPr sz="2000" b="1" spc="-20" smtClean="0">
                <a:latin typeface="Arial" panose="020B0604020202020204"/>
                <a:cs typeface="Arial" panose="020B0604020202020204"/>
              </a:rPr>
              <a:t>βαλ</a:t>
            </a:r>
            <a:r>
              <a:rPr sz="2000" b="1" smtClean="0">
                <a:latin typeface="Arial" panose="020B0604020202020204"/>
                <a:cs typeface="Arial" panose="020B0604020202020204"/>
              </a:rPr>
              <a:t>βίδα</a:t>
            </a:r>
            <a:r>
              <a:rPr sz="2000" b="1" spc="-35" smtClean="0">
                <a:latin typeface="Arial" panose="020B0604020202020204"/>
                <a:cs typeface="Arial" panose="020B0604020202020204"/>
              </a:rPr>
              <a:t> </a:t>
            </a:r>
            <a:r>
              <a:rPr sz="2000" b="1" dirty="0">
                <a:latin typeface="Arial" panose="020B0604020202020204"/>
                <a:cs typeface="Arial" panose="020B0604020202020204"/>
              </a:rPr>
              <a:t>εκκίνησης</a:t>
            </a:r>
            <a:r>
              <a:rPr sz="2000" b="1" spc="-35" dirty="0">
                <a:latin typeface="Arial" panose="020B0604020202020204"/>
                <a:cs typeface="Arial" panose="020B0604020202020204"/>
              </a:rPr>
              <a:t> </a:t>
            </a:r>
            <a:r>
              <a:rPr sz="2000" b="1" spc="-20" dirty="0">
                <a:latin typeface="Arial" panose="020B0604020202020204"/>
                <a:cs typeface="Arial" panose="020B0604020202020204"/>
              </a:rPr>
              <a:t>αέρα.</a:t>
            </a:r>
            <a:endParaRPr sz="2000">
              <a:latin typeface="Arial" panose="020B0604020202020204"/>
              <a:cs typeface="Arial" panose="020B0604020202020204"/>
            </a:endParaRPr>
          </a:p>
          <a:p>
            <a:pPr marL="12700" marR="318770">
              <a:lnSpc>
                <a:spcPct val="95000"/>
              </a:lnSpc>
              <a:spcBef>
                <a:spcPts val="635"/>
              </a:spcBef>
            </a:pPr>
            <a:r>
              <a:rPr sz="2000" b="1" dirty="0">
                <a:latin typeface="Arial" panose="020B0604020202020204"/>
                <a:cs typeface="Arial" panose="020B0604020202020204"/>
              </a:rPr>
              <a:t>Αυτοί</a:t>
            </a:r>
            <a:r>
              <a:rPr sz="2000" b="1" spc="-75" dirty="0">
                <a:latin typeface="Arial" panose="020B0604020202020204"/>
                <a:cs typeface="Arial" panose="020B0604020202020204"/>
              </a:rPr>
              <a:t> </a:t>
            </a:r>
            <a:r>
              <a:rPr sz="2000" b="1" dirty="0">
                <a:latin typeface="Arial" panose="020B0604020202020204"/>
                <a:cs typeface="Arial" panose="020B0604020202020204"/>
              </a:rPr>
              <a:t>είναι</a:t>
            </a:r>
            <a:r>
              <a:rPr sz="2000" b="1" spc="-65" dirty="0">
                <a:latin typeface="Arial" panose="020B0604020202020204"/>
                <a:cs typeface="Arial" panose="020B0604020202020204"/>
              </a:rPr>
              <a:t> </a:t>
            </a:r>
            <a:r>
              <a:rPr sz="2000" b="1" dirty="0">
                <a:latin typeface="Arial" panose="020B0604020202020204"/>
                <a:cs typeface="Arial" panose="020B0604020202020204"/>
              </a:rPr>
              <a:t>οι</a:t>
            </a:r>
            <a:r>
              <a:rPr sz="2000" b="1" spc="-60" dirty="0">
                <a:latin typeface="Arial" panose="020B0604020202020204"/>
                <a:cs typeface="Arial" panose="020B0604020202020204"/>
              </a:rPr>
              <a:t> </a:t>
            </a:r>
            <a:r>
              <a:rPr sz="2000" b="1" dirty="0">
                <a:latin typeface="Arial" panose="020B0604020202020204"/>
                <a:cs typeface="Arial" panose="020B0604020202020204"/>
              </a:rPr>
              <a:t>αρχικοί</a:t>
            </a:r>
            <a:r>
              <a:rPr sz="2000" b="1" spc="-65" dirty="0">
                <a:latin typeface="Arial" panose="020B0604020202020204"/>
                <a:cs typeface="Arial" panose="020B0604020202020204"/>
              </a:rPr>
              <a:t> </a:t>
            </a:r>
            <a:r>
              <a:rPr sz="2000" b="1" dirty="0">
                <a:latin typeface="Arial" panose="020B0604020202020204"/>
                <a:cs typeface="Arial" panose="020B0604020202020204"/>
              </a:rPr>
              <a:t>έλεγχοι</a:t>
            </a:r>
            <a:r>
              <a:rPr sz="2000" b="1" spc="-50" dirty="0">
                <a:latin typeface="Arial" panose="020B0604020202020204"/>
                <a:cs typeface="Arial" panose="020B0604020202020204"/>
              </a:rPr>
              <a:t> </a:t>
            </a:r>
            <a:r>
              <a:rPr sz="2000" b="1" dirty="0">
                <a:latin typeface="Arial" panose="020B0604020202020204"/>
                <a:cs typeface="Arial" panose="020B0604020202020204"/>
              </a:rPr>
              <a:t>που</a:t>
            </a:r>
            <a:r>
              <a:rPr sz="2000" b="1" spc="-60" dirty="0">
                <a:latin typeface="Arial" panose="020B0604020202020204"/>
                <a:cs typeface="Arial" panose="020B0604020202020204"/>
              </a:rPr>
              <a:t> </a:t>
            </a:r>
            <a:r>
              <a:rPr sz="2000" b="1" dirty="0">
                <a:latin typeface="Arial" panose="020B0604020202020204"/>
                <a:cs typeface="Arial" panose="020B0604020202020204"/>
              </a:rPr>
              <a:t>μπορούν</a:t>
            </a:r>
            <a:r>
              <a:rPr sz="2000" b="1" spc="-65" dirty="0">
                <a:latin typeface="Arial" panose="020B0604020202020204"/>
                <a:cs typeface="Arial" panose="020B0604020202020204"/>
              </a:rPr>
              <a:t> </a:t>
            </a:r>
            <a:r>
              <a:rPr sz="2000" b="1" dirty="0">
                <a:latin typeface="Arial" panose="020B0604020202020204"/>
                <a:cs typeface="Arial" panose="020B0604020202020204"/>
              </a:rPr>
              <a:t>να</a:t>
            </a:r>
            <a:r>
              <a:rPr sz="2000" b="1" spc="-50" dirty="0">
                <a:latin typeface="Arial" panose="020B0604020202020204"/>
                <a:cs typeface="Arial" panose="020B0604020202020204"/>
              </a:rPr>
              <a:t> </a:t>
            </a:r>
            <a:r>
              <a:rPr sz="2000" b="1" dirty="0">
                <a:latin typeface="Arial" panose="020B0604020202020204"/>
                <a:cs typeface="Arial" panose="020B0604020202020204"/>
              </a:rPr>
              <a:t>διεξαχθούν</a:t>
            </a:r>
            <a:r>
              <a:rPr sz="2000" b="1" spc="-75" dirty="0">
                <a:latin typeface="Arial" panose="020B0604020202020204"/>
                <a:cs typeface="Arial" panose="020B0604020202020204"/>
              </a:rPr>
              <a:t> </a:t>
            </a:r>
            <a:r>
              <a:rPr sz="2000" b="1" spc="-10" dirty="0">
                <a:latin typeface="Arial" panose="020B0604020202020204"/>
                <a:cs typeface="Arial" panose="020B0604020202020204"/>
              </a:rPr>
              <a:t>γρήγορα. </a:t>
            </a:r>
            <a:r>
              <a:rPr sz="2000" b="1" dirty="0">
                <a:latin typeface="Arial" panose="020B0604020202020204"/>
                <a:cs typeface="Arial" panose="020B0604020202020204"/>
              </a:rPr>
              <a:t>Αν</a:t>
            </a:r>
            <a:r>
              <a:rPr sz="2000" b="1" spc="-80" dirty="0">
                <a:latin typeface="Arial" panose="020B0604020202020204"/>
                <a:cs typeface="Arial" panose="020B0604020202020204"/>
              </a:rPr>
              <a:t> </a:t>
            </a:r>
            <a:r>
              <a:rPr sz="2000" b="1" dirty="0">
                <a:latin typeface="Arial" panose="020B0604020202020204"/>
                <a:cs typeface="Arial" panose="020B0604020202020204"/>
              </a:rPr>
              <a:t>όλα</a:t>
            </a:r>
            <a:r>
              <a:rPr sz="2000" b="1" spc="-45" dirty="0">
                <a:latin typeface="Arial" panose="020B0604020202020204"/>
                <a:cs typeface="Arial" panose="020B0604020202020204"/>
              </a:rPr>
              <a:t> </a:t>
            </a:r>
            <a:r>
              <a:rPr sz="2000" b="1" dirty="0">
                <a:latin typeface="Arial" panose="020B0604020202020204"/>
                <a:cs typeface="Arial" panose="020B0604020202020204"/>
              </a:rPr>
              <a:t>αυτά</a:t>
            </a:r>
            <a:r>
              <a:rPr sz="2000" b="1" spc="-50" dirty="0">
                <a:latin typeface="Arial" panose="020B0604020202020204"/>
                <a:cs typeface="Arial" panose="020B0604020202020204"/>
              </a:rPr>
              <a:t> </a:t>
            </a:r>
            <a:r>
              <a:rPr sz="2000" b="1" dirty="0">
                <a:latin typeface="Arial" panose="020B0604020202020204"/>
                <a:cs typeface="Arial" panose="020B0604020202020204"/>
              </a:rPr>
              <a:t>είναι</a:t>
            </a:r>
            <a:r>
              <a:rPr sz="2000" b="1" spc="-45" dirty="0">
                <a:latin typeface="Arial" panose="020B0604020202020204"/>
                <a:cs typeface="Arial" panose="020B0604020202020204"/>
              </a:rPr>
              <a:t> </a:t>
            </a:r>
            <a:r>
              <a:rPr sz="2000" b="1" spc="-20" dirty="0">
                <a:latin typeface="Arial" panose="020B0604020202020204"/>
                <a:cs typeface="Arial" panose="020B0604020202020204"/>
              </a:rPr>
              <a:t>ικανοποιητικά,</a:t>
            </a:r>
            <a:r>
              <a:rPr sz="2000" b="1" spc="-45" dirty="0">
                <a:latin typeface="Arial" panose="020B0604020202020204"/>
                <a:cs typeface="Arial" panose="020B0604020202020204"/>
              </a:rPr>
              <a:t> </a:t>
            </a:r>
            <a:r>
              <a:rPr sz="2000" b="1" dirty="0">
                <a:latin typeface="Arial" panose="020B0604020202020204"/>
                <a:cs typeface="Arial" panose="020B0604020202020204"/>
              </a:rPr>
              <a:t>τότε</a:t>
            </a:r>
            <a:r>
              <a:rPr sz="2000" b="1" spc="-50" dirty="0">
                <a:latin typeface="Arial" panose="020B0604020202020204"/>
                <a:cs typeface="Arial" panose="020B0604020202020204"/>
              </a:rPr>
              <a:t> </a:t>
            </a: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dirty="0">
                <a:latin typeface="Arial" panose="020B0604020202020204"/>
                <a:cs typeface="Arial" panose="020B0604020202020204"/>
              </a:rPr>
              <a:t>πρόβλημα</a:t>
            </a:r>
            <a:r>
              <a:rPr sz="2000" b="1" spc="-40" dirty="0">
                <a:latin typeface="Arial" panose="020B0604020202020204"/>
                <a:cs typeface="Arial" panose="020B0604020202020204"/>
              </a:rPr>
              <a:t> </a:t>
            </a:r>
            <a:r>
              <a:rPr sz="2000" b="1" dirty="0">
                <a:latin typeface="Arial" panose="020B0604020202020204"/>
                <a:cs typeface="Arial" panose="020B0604020202020204"/>
              </a:rPr>
              <a:t>έγκειται</a:t>
            </a:r>
            <a:r>
              <a:rPr sz="2000" b="1" spc="-55" dirty="0">
                <a:latin typeface="Arial" panose="020B0604020202020204"/>
                <a:cs typeface="Arial" panose="020B0604020202020204"/>
              </a:rPr>
              <a:t> </a:t>
            </a:r>
            <a:r>
              <a:rPr sz="2000" b="1" spc="-20" dirty="0">
                <a:latin typeface="Arial" panose="020B0604020202020204"/>
                <a:cs typeface="Arial" panose="020B0604020202020204"/>
              </a:rPr>
              <a:t>στις </a:t>
            </a:r>
            <a:r>
              <a:rPr sz="2000" b="1" dirty="0">
                <a:latin typeface="Arial" panose="020B0604020202020204"/>
                <a:cs typeface="Arial" panose="020B0604020202020204"/>
              </a:rPr>
              <a:t>ηλεκτρομαγνητικές</a:t>
            </a:r>
            <a:r>
              <a:rPr sz="2000" b="1" spc="-50" dirty="0">
                <a:latin typeface="Arial" panose="020B0604020202020204"/>
                <a:cs typeface="Arial" panose="020B0604020202020204"/>
              </a:rPr>
              <a:t> </a:t>
            </a:r>
            <a:r>
              <a:rPr sz="2000" b="1" dirty="0">
                <a:latin typeface="Arial" panose="020B0604020202020204"/>
                <a:cs typeface="Arial" panose="020B0604020202020204"/>
              </a:rPr>
              <a:t>βαλβίδες</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dirty="0">
                <a:latin typeface="Arial" panose="020B0604020202020204"/>
                <a:cs typeface="Arial" panose="020B0604020202020204"/>
              </a:rPr>
              <a:t>πρόσω</a:t>
            </a:r>
            <a:r>
              <a:rPr sz="2000" b="1" spc="-65"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spc="-10" dirty="0">
                <a:latin typeface="Arial" panose="020B0604020202020204"/>
                <a:cs typeface="Arial" panose="020B0604020202020204"/>
              </a:rPr>
              <a:t>ανάποδα.</a:t>
            </a:r>
            <a:endParaRPr sz="2000">
              <a:latin typeface="Arial" panose="020B0604020202020204"/>
              <a:cs typeface="Arial" panose="020B0604020202020204"/>
            </a:endParaRPr>
          </a:p>
          <a:p>
            <a:pPr marL="12700" marR="133350">
              <a:lnSpc>
                <a:spcPts val="2280"/>
              </a:lnSpc>
              <a:spcBef>
                <a:spcPts val="1105"/>
              </a:spcBef>
            </a:pPr>
            <a:r>
              <a:rPr sz="2000" b="1" dirty="0">
                <a:solidFill>
                  <a:srgbClr val="0000FF"/>
                </a:solidFill>
                <a:latin typeface="Arial" panose="020B0604020202020204"/>
                <a:cs typeface="Arial" panose="020B0604020202020204"/>
              </a:rPr>
              <a:t>Ε.</a:t>
            </a:r>
            <a:r>
              <a:rPr sz="2000" b="1" spc="-25" dirty="0">
                <a:solidFill>
                  <a:srgbClr val="0000FF"/>
                </a:solidFill>
                <a:latin typeface="Arial" panose="020B0604020202020204"/>
                <a:cs typeface="Arial" panose="020B0604020202020204"/>
              </a:rPr>
              <a:t> </a:t>
            </a:r>
            <a:r>
              <a:rPr sz="2000" b="1" dirty="0">
                <a:latin typeface="Arial" panose="020B0604020202020204"/>
                <a:cs typeface="Arial" panose="020B0604020202020204"/>
              </a:rPr>
              <a:t>Ο</a:t>
            </a:r>
            <a:r>
              <a:rPr sz="2000" b="1" spc="-15" dirty="0">
                <a:latin typeface="Arial" panose="020B0604020202020204"/>
                <a:cs typeface="Arial" panose="020B0604020202020204"/>
              </a:rPr>
              <a:t> </a:t>
            </a:r>
            <a:r>
              <a:rPr sz="2000" b="1" dirty="0">
                <a:latin typeface="Arial" panose="020B0604020202020204"/>
                <a:cs typeface="Arial" panose="020B0604020202020204"/>
              </a:rPr>
              <a:t>διανομέας</a:t>
            </a:r>
            <a:r>
              <a:rPr sz="2000" b="1" spc="-10" dirty="0">
                <a:latin typeface="Arial" panose="020B0604020202020204"/>
                <a:cs typeface="Arial" panose="020B0604020202020204"/>
              </a:rPr>
              <a:t> </a:t>
            </a:r>
            <a:r>
              <a:rPr sz="2000" b="1" dirty="0">
                <a:latin typeface="Arial" panose="020B0604020202020204"/>
                <a:cs typeface="Arial" panose="020B0604020202020204"/>
              </a:rPr>
              <a:t>αέρα</a:t>
            </a:r>
            <a:r>
              <a:rPr sz="2000" b="1" spc="-10" dirty="0">
                <a:latin typeface="Arial" panose="020B0604020202020204"/>
                <a:cs typeface="Arial" panose="020B0604020202020204"/>
              </a:rPr>
              <a:t> </a:t>
            </a:r>
            <a:r>
              <a:rPr sz="2000" b="1" dirty="0">
                <a:latin typeface="Arial" panose="020B0604020202020204"/>
                <a:cs typeface="Arial" panose="020B0604020202020204"/>
              </a:rPr>
              <a:t>ή</a:t>
            </a:r>
            <a:r>
              <a:rPr sz="2000" b="1" spc="-20" dirty="0">
                <a:latin typeface="Arial" panose="020B0604020202020204"/>
                <a:cs typeface="Arial" panose="020B0604020202020204"/>
              </a:rPr>
              <a:t> </a:t>
            </a:r>
            <a:r>
              <a:rPr sz="2000" b="1" dirty="0">
                <a:latin typeface="Arial" panose="020B0604020202020204"/>
                <a:cs typeface="Arial" panose="020B0604020202020204"/>
              </a:rPr>
              <a:t>η</a:t>
            </a:r>
            <a:r>
              <a:rPr sz="2000" b="1" spc="-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10"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10" dirty="0">
                <a:latin typeface="Arial" panose="020B0604020202020204"/>
                <a:cs typeface="Arial" panose="020B0604020202020204"/>
              </a:rPr>
              <a:t> </a:t>
            </a:r>
            <a:r>
              <a:rPr sz="2000" b="1" dirty="0">
                <a:latin typeface="Arial" panose="020B0604020202020204"/>
                <a:cs typeface="Arial" panose="020B0604020202020204"/>
              </a:rPr>
              <a:t>αέρα</a:t>
            </a:r>
            <a:r>
              <a:rPr sz="2000" b="1" spc="-10" dirty="0">
                <a:latin typeface="Arial" panose="020B0604020202020204"/>
                <a:cs typeface="Arial" panose="020B0604020202020204"/>
              </a:rPr>
              <a:t> </a:t>
            </a:r>
            <a:r>
              <a:rPr sz="2000" b="1" dirty="0">
                <a:latin typeface="Arial" panose="020B0604020202020204"/>
                <a:cs typeface="Arial" panose="020B0604020202020204"/>
              </a:rPr>
              <a:t>μπορεί</a:t>
            </a:r>
            <a:r>
              <a:rPr sz="2000" b="1" spc="-15" dirty="0">
                <a:latin typeface="Arial" panose="020B0604020202020204"/>
                <a:cs typeface="Arial" panose="020B0604020202020204"/>
              </a:rPr>
              <a:t> </a:t>
            </a:r>
            <a:r>
              <a:rPr sz="2000" b="1" dirty="0">
                <a:latin typeface="Arial" panose="020B0604020202020204"/>
                <a:cs typeface="Arial" panose="020B0604020202020204"/>
              </a:rPr>
              <a:t>να</a:t>
            </a:r>
            <a:r>
              <a:rPr sz="2000" b="1" spc="-5" dirty="0">
                <a:latin typeface="Arial" panose="020B0604020202020204"/>
                <a:cs typeface="Arial" panose="020B0604020202020204"/>
              </a:rPr>
              <a:t> </a:t>
            </a:r>
            <a:r>
              <a:rPr sz="2000" b="1" spc="-10" dirty="0">
                <a:latin typeface="Arial" panose="020B0604020202020204"/>
                <a:cs typeface="Arial" panose="020B0604020202020204"/>
              </a:rPr>
              <a:t>κολλήσει </a:t>
            </a:r>
            <a:r>
              <a:rPr sz="2000" b="1" dirty="0">
                <a:latin typeface="Arial" panose="020B0604020202020204"/>
                <a:cs typeface="Arial" panose="020B0604020202020204"/>
              </a:rPr>
              <a:t>στην</a:t>
            </a:r>
            <a:r>
              <a:rPr sz="2000" b="1" spc="-35" dirty="0">
                <a:latin typeface="Arial" panose="020B0604020202020204"/>
                <a:cs typeface="Arial" panose="020B0604020202020204"/>
              </a:rPr>
              <a:t> </a:t>
            </a:r>
            <a:r>
              <a:rPr sz="2000" b="1" dirty="0">
                <a:latin typeface="Arial" panose="020B0604020202020204"/>
                <a:cs typeface="Arial" panose="020B0604020202020204"/>
              </a:rPr>
              <a:t>κλειστή</a:t>
            </a:r>
            <a:r>
              <a:rPr sz="2000" b="1" spc="-20" dirty="0">
                <a:latin typeface="Arial" panose="020B0604020202020204"/>
                <a:cs typeface="Arial" panose="020B0604020202020204"/>
              </a:rPr>
              <a:t> </a:t>
            </a:r>
            <a:r>
              <a:rPr sz="2000" b="1" spc="-10" dirty="0">
                <a:latin typeface="Arial" panose="020B0604020202020204"/>
                <a:cs typeface="Arial" panose="020B0604020202020204"/>
              </a:rPr>
              <a:t>θέση.</a:t>
            </a:r>
            <a:endParaRPr sz="2000">
              <a:latin typeface="Arial" panose="020B0604020202020204"/>
              <a:cs typeface="Arial" panose="020B0604020202020204"/>
            </a:endParaRPr>
          </a:p>
        </p:txBody>
      </p:sp>
      <p:sp>
        <p:nvSpPr>
          <p:cNvPr id="3" name="object 3"/>
          <p:cNvSpPr/>
          <p:nvPr/>
        </p:nvSpPr>
        <p:spPr>
          <a:xfrm>
            <a:off x="357158" y="72388"/>
            <a:ext cx="8570942" cy="856281"/>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563880" y="238760"/>
            <a:ext cx="8150859" cy="678391"/>
          </a:xfrm>
          <a:prstGeom prst="rect">
            <a:avLst/>
          </a:prstGeom>
        </p:spPr>
        <p:txBody>
          <a:bodyPr vert="horz" wrap="square" lIns="0" tIns="16510" rIns="0" bIns="0" rtlCol="0">
            <a:spAutoFit/>
          </a:bodyPr>
          <a:lstStyle/>
          <a:p>
            <a:pPr marL="12700">
              <a:lnSpc>
                <a:spcPct val="100000"/>
              </a:lnSpc>
              <a:spcBef>
                <a:spcPts val="130"/>
              </a:spcBef>
            </a:pPr>
            <a:r>
              <a:rPr lang="el-GR" sz="2150" u="none" dirty="0" smtClean="0">
                <a:solidFill>
                  <a:srgbClr val="D8D8D8"/>
                </a:solidFill>
                <a:uFill>
                  <a:solidFill>
                    <a:srgbClr val="D8D8D8"/>
                  </a:solidFill>
                </a:uFill>
              </a:rPr>
              <a:t>       4.1.  </a:t>
            </a:r>
            <a:r>
              <a:rPr sz="2150" u="none" smtClean="0">
                <a:solidFill>
                  <a:srgbClr val="D8D8D8"/>
                </a:solidFill>
                <a:uFill>
                  <a:solidFill>
                    <a:srgbClr val="D8D8D8"/>
                  </a:solidFill>
                </a:uFill>
              </a:rPr>
              <a:t>ΑΝΩΜΑΛΙΕΣ</a:t>
            </a:r>
            <a:r>
              <a:rPr sz="2150" u="none" spc="50" smtClean="0">
                <a:solidFill>
                  <a:srgbClr val="D8D8D8"/>
                </a:solidFill>
                <a:uFill>
                  <a:solidFill>
                    <a:srgbClr val="D8D8D8"/>
                  </a:solidFill>
                </a:uFill>
              </a:rPr>
              <a:t> </a:t>
            </a:r>
            <a:r>
              <a:rPr sz="2150" u="none" dirty="0">
                <a:solidFill>
                  <a:srgbClr val="D8D8D8"/>
                </a:solidFill>
                <a:uFill>
                  <a:solidFill>
                    <a:srgbClr val="D8D8D8"/>
                  </a:solidFill>
                </a:uFill>
              </a:rPr>
              <a:t>–</a:t>
            </a:r>
            <a:r>
              <a:rPr sz="2150" u="none" spc="50" dirty="0">
                <a:solidFill>
                  <a:srgbClr val="D8D8D8"/>
                </a:solidFill>
                <a:uFill>
                  <a:solidFill>
                    <a:srgbClr val="D8D8D8"/>
                  </a:solidFill>
                </a:uFill>
              </a:rPr>
              <a:t> </a:t>
            </a:r>
            <a:r>
              <a:rPr sz="2150" u="none" dirty="0">
                <a:solidFill>
                  <a:srgbClr val="D8D8D8"/>
                </a:solidFill>
                <a:uFill>
                  <a:solidFill>
                    <a:srgbClr val="D8D8D8"/>
                  </a:solidFill>
                </a:uFill>
              </a:rPr>
              <a:t>ΒΛΑΒΕΣ</a:t>
            </a:r>
            <a:r>
              <a:rPr sz="2150" u="none" spc="50" dirty="0">
                <a:solidFill>
                  <a:srgbClr val="D8D8D8"/>
                </a:solidFill>
                <a:uFill>
                  <a:solidFill>
                    <a:srgbClr val="D8D8D8"/>
                  </a:solidFill>
                </a:uFill>
              </a:rPr>
              <a:t> </a:t>
            </a:r>
            <a:r>
              <a:rPr sz="2150" u="none" spc="-55" dirty="0">
                <a:solidFill>
                  <a:srgbClr val="D8D8D8"/>
                </a:solidFill>
                <a:uFill>
                  <a:solidFill>
                    <a:srgbClr val="D8D8D8"/>
                  </a:solidFill>
                </a:uFill>
              </a:rPr>
              <a:t>ΚΑΤΑ</a:t>
            </a:r>
            <a:r>
              <a:rPr sz="2150" u="none" spc="45" dirty="0">
                <a:solidFill>
                  <a:srgbClr val="D8D8D8"/>
                </a:solidFill>
                <a:uFill>
                  <a:solidFill>
                    <a:srgbClr val="D8D8D8"/>
                  </a:solidFill>
                </a:uFill>
              </a:rPr>
              <a:t> </a:t>
            </a:r>
            <a:r>
              <a:rPr sz="2150" u="none" dirty="0">
                <a:solidFill>
                  <a:srgbClr val="D8D8D8"/>
                </a:solidFill>
                <a:uFill>
                  <a:solidFill>
                    <a:srgbClr val="D8D8D8"/>
                  </a:solidFill>
                </a:uFill>
              </a:rPr>
              <a:t>ΤΗΝ</a:t>
            </a:r>
            <a:r>
              <a:rPr sz="2150" u="none" spc="50" dirty="0">
                <a:solidFill>
                  <a:srgbClr val="D8D8D8"/>
                </a:solidFill>
                <a:uFill>
                  <a:solidFill>
                    <a:srgbClr val="D8D8D8"/>
                  </a:solidFill>
                </a:uFill>
              </a:rPr>
              <a:t> </a:t>
            </a:r>
            <a:r>
              <a:rPr sz="2150" u="none">
                <a:solidFill>
                  <a:srgbClr val="D8D8D8"/>
                </a:solidFill>
                <a:uFill>
                  <a:solidFill>
                    <a:srgbClr val="D8D8D8"/>
                  </a:solidFill>
                </a:uFill>
              </a:rPr>
              <a:t>ΕΚΚΙΝΗΣΗ</a:t>
            </a:r>
            <a:r>
              <a:rPr sz="2150" u="none" spc="45">
                <a:solidFill>
                  <a:srgbClr val="D8D8D8"/>
                </a:solidFill>
                <a:uFill>
                  <a:solidFill>
                    <a:srgbClr val="D8D8D8"/>
                  </a:solidFill>
                </a:uFill>
              </a:rPr>
              <a:t> </a:t>
            </a:r>
            <a:br>
              <a:rPr lang="el-GR" sz="2150" u="none" spc="45" dirty="0" smtClean="0">
                <a:solidFill>
                  <a:srgbClr val="D8D8D8"/>
                </a:solidFill>
                <a:uFill>
                  <a:solidFill>
                    <a:srgbClr val="D8D8D8"/>
                  </a:solidFill>
                </a:uFill>
              </a:rPr>
            </a:br>
            <a:r>
              <a:rPr lang="el-GR" sz="2150" u="none" spc="45" dirty="0" smtClean="0">
                <a:solidFill>
                  <a:srgbClr val="D8D8D8"/>
                </a:solidFill>
                <a:uFill>
                  <a:solidFill>
                    <a:srgbClr val="D8D8D8"/>
                  </a:solidFill>
                </a:uFill>
              </a:rPr>
              <a:t>                                                 </a:t>
            </a:r>
            <a:r>
              <a:rPr sz="2150" u="none" smtClean="0">
                <a:solidFill>
                  <a:srgbClr val="D8D8D8"/>
                </a:solidFill>
                <a:uFill>
                  <a:solidFill>
                    <a:srgbClr val="D8D8D8"/>
                  </a:solidFill>
                </a:uFill>
              </a:rPr>
              <a:t>ΤΗΣ</a:t>
            </a:r>
            <a:r>
              <a:rPr sz="2150" u="none" spc="50" smtClean="0">
                <a:solidFill>
                  <a:srgbClr val="D8D8D8"/>
                </a:solidFill>
                <a:uFill>
                  <a:solidFill>
                    <a:srgbClr val="D8D8D8"/>
                  </a:solidFill>
                </a:uFill>
              </a:rPr>
              <a:t> </a:t>
            </a:r>
            <a:r>
              <a:rPr sz="2150" u="none" spc="-10" dirty="0">
                <a:solidFill>
                  <a:srgbClr val="D8D8D8"/>
                </a:solidFill>
                <a:uFill>
                  <a:solidFill>
                    <a:srgbClr val="D8D8D8"/>
                  </a:solidFill>
                </a:uFill>
              </a:rPr>
              <a:t>ΜΗΧΑΝΗΣ</a:t>
            </a:r>
            <a:endParaRPr sz="2150" u="none"/>
          </a:p>
        </p:txBody>
      </p:sp>
    </p:spTree>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7469" y="732790"/>
            <a:ext cx="9072880" cy="6242735"/>
          </a:xfrm>
          <a:prstGeom prst="rect">
            <a:avLst/>
          </a:prstGeom>
        </p:spPr>
        <p:txBody>
          <a:bodyPr vert="horz" wrap="square" lIns="0" tIns="12700" rIns="0" bIns="0" rtlCol="0">
            <a:spAutoFit/>
          </a:bodyPr>
          <a:lstStyle/>
          <a:p>
            <a:pPr marL="12700">
              <a:lnSpc>
                <a:spcPct val="100000"/>
              </a:lnSpc>
              <a:spcBef>
                <a:spcPts val="100"/>
              </a:spcBef>
            </a:pPr>
            <a:endParaRPr lang="el-GR" sz="2000" b="1" dirty="0" smtClean="0">
              <a:solidFill>
                <a:srgbClr val="FF0000"/>
              </a:solidFill>
              <a:latin typeface="Arial" panose="020B0604020202020204"/>
              <a:cs typeface="Arial" panose="020B0604020202020204"/>
            </a:endParaRPr>
          </a:p>
          <a:p>
            <a:pPr marL="12700">
              <a:lnSpc>
                <a:spcPct val="100000"/>
              </a:lnSpc>
              <a:spcBef>
                <a:spcPts val="100"/>
              </a:spcBef>
            </a:pPr>
            <a:r>
              <a:rPr sz="2000" b="1" smtClean="0">
                <a:solidFill>
                  <a:srgbClr val="FF0000"/>
                </a:solidFill>
                <a:latin typeface="Arial" panose="020B0604020202020204"/>
                <a:cs typeface="Arial" panose="020B0604020202020204"/>
              </a:rPr>
              <a:t>2</a:t>
            </a:r>
            <a:r>
              <a:rPr sz="2000" b="1" dirty="0">
                <a:solidFill>
                  <a:srgbClr val="FF0000"/>
                </a:solidFill>
                <a:latin typeface="Arial" panose="020B0604020202020204"/>
                <a:cs typeface="Arial" panose="020B0604020202020204"/>
              </a:rPr>
              <a:t>.</a:t>
            </a:r>
            <a:r>
              <a:rPr sz="2000" b="1" spc="-100"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Διαρροή</a:t>
            </a:r>
            <a:r>
              <a:rPr sz="2000" b="1" spc="-5" dirty="0">
                <a:solidFill>
                  <a:srgbClr val="FF0000"/>
                </a:solidFill>
                <a:latin typeface="Arial" panose="020B0604020202020204"/>
                <a:cs typeface="Arial" panose="020B0604020202020204"/>
              </a:rPr>
              <a:t> </a:t>
            </a:r>
            <a:r>
              <a:rPr sz="2000" b="1" spc="-10" dirty="0">
                <a:solidFill>
                  <a:srgbClr val="FF0000"/>
                </a:solidFill>
                <a:latin typeface="Arial" panose="020B0604020202020204"/>
                <a:cs typeface="Arial" panose="020B0604020202020204"/>
              </a:rPr>
              <a:t>καυσαερίων</a:t>
            </a:r>
            <a:r>
              <a:rPr sz="2000" b="1" spc="-30"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μέσω</a:t>
            </a:r>
            <a:r>
              <a:rPr sz="2000" b="1" spc="-35"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βαλβίδας </a:t>
            </a:r>
            <a:r>
              <a:rPr sz="2000" b="1" spc="-10" dirty="0">
                <a:solidFill>
                  <a:srgbClr val="FF0000"/>
                </a:solidFill>
                <a:latin typeface="Arial" panose="020B0604020202020204"/>
                <a:cs typeface="Arial" panose="020B0604020202020204"/>
              </a:rPr>
              <a:t>εκκίνησης</a:t>
            </a:r>
            <a:r>
              <a:rPr sz="2000" b="1" spc="-10" dirty="0">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35"/>
              </a:spcBef>
            </a:pPr>
            <a:endParaRPr sz="2000">
              <a:latin typeface="Arial" panose="020B0604020202020204"/>
              <a:cs typeface="Arial" panose="020B0604020202020204"/>
            </a:endParaRPr>
          </a:p>
          <a:p>
            <a:pPr marL="12700" marR="28575" indent="69850">
              <a:lnSpc>
                <a:spcPts val="2280"/>
              </a:lnSpc>
            </a:pPr>
            <a:r>
              <a:rPr sz="2000" b="1" dirty="0">
                <a:latin typeface="Arial" panose="020B0604020202020204"/>
                <a:cs typeface="Arial" panose="020B0604020202020204"/>
              </a:rPr>
              <a:t>Η</a:t>
            </a:r>
            <a:r>
              <a:rPr sz="2000" b="1" spc="-20" dirty="0">
                <a:latin typeface="Arial" panose="020B0604020202020204"/>
                <a:cs typeface="Arial" panose="020B0604020202020204"/>
              </a:rPr>
              <a:t> </a:t>
            </a:r>
            <a:r>
              <a:rPr sz="2000" b="1" dirty="0">
                <a:latin typeface="Arial" panose="020B0604020202020204"/>
                <a:cs typeface="Arial" panose="020B0604020202020204"/>
              </a:rPr>
              <a:t>διαρροή</a:t>
            </a:r>
            <a:r>
              <a:rPr sz="2000" b="1" spc="-15" dirty="0">
                <a:latin typeface="Arial" panose="020B0604020202020204"/>
                <a:cs typeface="Arial" panose="020B0604020202020204"/>
              </a:rPr>
              <a:t> </a:t>
            </a:r>
            <a:r>
              <a:rPr sz="2000" b="1" dirty="0">
                <a:latin typeface="Arial" panose="020B0604020202020204"/>
                <a:cs typeface="Arial" panose="020B0604020202020204"/>
              </a:rPr>
              <a:t>βαλβίδων</a:t>
            </a:r>
            <a:r>
              <a:rPr sz="2000" b="1" spc="-40"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15" dirty="0">
                <a:latin typeface="Arial" panose="020B0604020202020204"/>
                <a:cs typeface="Arial" panose="020B0604020202020204"/>
              </a:rPr>
              <a:t> </a:t>
            </a:r>
            <a:r>
              <a:rPr sz="2000" b="1" dirty="0">
                <a:latin typeface="Arial" panose="020B0604020202020204"/>
                <a:cs typeface="Arial" panose="020B0604020202020204"/>
              </a:rPr>
              <a:t>αέρα</a:t>
            </a:r>
            <a:r>
              <a:rPr sz="2000" b="1" spc="-15" dirty="0">
                <a:latin typeface="Arial" panose="020B0604020202020204"/>
                <a:cs typeface="Arial" panose="020B0604020202020204"/>
              </a:rPr>
              <a:t> </a:t>
            </a:r>
            <a:r>
              <a:rPr sz="2000" b="1" spc="-10" dirty="0">
                <a:latin typeface="Arial" panose="020B0604020202020204"/>
                <a:cs typeface="Arial" panose="020B0604020202020204"/>
              </a:rPr>
              <a:t>υποδεικνύεται</a:t>
            </a:r>
            <a:r>
              <a:rPr sz="2000" b="1" spc="-25"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την</a:t>
            </a:r>
            <a:r>
              <a:rPr sz="2000" b="1" spc="-30" dirty="0">
                <a:latin typeface="Arial" panose="020B0604020202020204"/>
                <a:cs typeface="Arial" panose="020B0604020202020204"/>
              </a:rPr>
              <a:t> </a:t>
            </a:r>
            <a:r>
              <a:rPr sz="2000" b="1" spc="-10" dirty="0">
                <a:latin typeface="Arial" panose="020B0604020202020204"/>
                <a:cs typeface="Arial" panose="020B0604020202020204"/>
              </a:rPr>
              <a:t>υπερθέρμαν- </a:t>
            </a:r>
            <a:r>
              <a:rPr sz="2000" b="1" dirty="0">
                <a:latin typeface="Arial" panose="020B0604020202020204"/>
                <a:cs typeface="Arial" panose="020B0604020202020204"/>
              </a:rPr>
              <a:t>ση</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dirty="0">
                <a:latin typeface="Arial" panose="020B0604020202020204"/>
                <a:cs typeface="Arial" panose="020B0604020202020204"/>
              </a:rPr>
              <a:t>γραμμής</a:t>
            </a:r>
            <a:r>
              <a:rPr sz="2000" b="1" spc="-15" dirty="0">
                <a:latin typeface="Arial" panose="020B0604020202020204"/>
                <a:cs typeface="Arial" panose="020B0604020202020204"/>
              </a:rPr>
              <a:t> </a:t>
            </a:r>
            <a:r>
              <a:rPr sz="2000" b="1" dirty="0">
                <a:latin typeface="Arial" panose="020B0604020202020204"/>
                <a:cs typeface="Arial" panose="020B0604020202020204"/>
              </a:rPr>
              <a:t>μεταξύ</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15" dirty="0">
                <a:latin typeface="Arial" panose="020B0604020202020204"/>
                <a:cs typeface="Arial" panose="020B0604020202020204"/>
              </a:rPr>
              <a:t> </a:t>
            </a:r>
            <a:r>
              <a:rPr sz="2000" b="1" dirty="0">
                <a:latin typeface="Arial" panose="020B0604020202020204"/>
                <a:cs typeface="Arial" panose="020B0604020202020204"/>
              </a:rPr>
              <a:t>βαλβίδας</a:t>
            </a:r>
            <a:r>
              <a:rPr sz="2000" b="1" spc="-20" dirty="0">
                <a:latin typeface="Arial" panose="020B0604020202020204"/>
                <a:cs typeface="Arial" panose="020B0604020202020204"/>
              </a:rPr>
              <a:t> </a:t>
            </a:r>
            <a:r>
              <a:rPr sz="2000" b="1" dirty="0">
                <a:latin typeface="Arial" panose="020B0604020202020204"/>
                <a:cs typeface="Arial" panose="020B0604020202020204"/>
              </a:rPr>
              <a:t>αέρα</a:t>
            </a:r>
            <a:r>
              <a:rPr sz="2000" b="1" spc="-25"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15"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spc="-10" dirty="0">
                <a:latin typeface="Arial" panose="020B0604020202020204"/>
                <a:cs typeface="Arial" panose="020B0604020202020204"/>
              </a:rPr>
              <a:t>πολλαπλής, </a:t>
            </a:r>
            <a:r>
              <a:rPr sz="2000" b="1" dirty="0">
                <a:latin typeface="Arial" panose="020B0604020202020204"/>
                <a:cs typeface="Arial" panose="020B0604020202020204"/>
              </a:rPr>
              <a:t>λόγω</a:t>
            </a:r>
            <a:r>
              <a:rPr sz="2000" b="1" spc="-80" dirty="0">
                <a:latin typeface="Arial" panose="020B0604020202020204"/>
                <a:cs typeface="Arial" panose="020B0604020202020204"/>
              </a:rPr>
              <a:t> </a:t>
            </a:r>
            <a:r>
              <a:rPr sz="2000" b="1" dirty="0">
                <a:latin typeface="Arial" panose="020B0604020202020204"/>
                <a:cs typeface="Arial" panose="020B0604020202020204"/>
              </a:rPr>
              <a:t>διαρροής</a:t>
            </a:r>
            <a:r>
              <a:rPr sz="2000" b="1" spc="-35" dirty="0">
                <a:latin typeface="Arial" panose="020B0604020202020204"/>
                <a:cs typeface="Arial" panose="020B0604020202020204"/>
              </a:rPr>
              <a:t> </a:t>
            </a:r>
            <a:r>
              <a:rPr sz="2000" b="1" spc="-10" dirty="0">
                <a:latin typeface="Arial" panose="020B0604020202020204"/>
                <a:cs typeface="Arial" panose="020B0604020202020204"/>
              </a:rPr>
              <a:t>καυσαερίων,</a:t>
            </a:r>
            <a:r>
              <a:rPr sz="2000" b="1" spc="-45" dirty="0">
                <a:latin typeface="Arial" panose="020B0604020202020204"/>
                <a:cs typeface="Arial" panose="020B0604020202020204"/>
              </a:rPr>
              <a:t> </a:t>
            </a:r>
            <a:r>
              <a:rPr sz="2000" b="1" spc="-10" dirty="0">
                <a:latin typeface="Arial" panose="020B0604020202020204"/>
                <a:cs typeface="Arial" panose="020B0604020202020204"/>
              </a:rPr>
              <a:t>όταν</a:t>
            </a:r>
            <a:r>
              <a:rPr sz="2000" b="1" spc="-65" dirty="0">
                <a:latin typeface="Arial" panose="020B0604020202020204"/>
                <a:cs typeface="Arial" panose="020B0604020202020204"/>
              </a:rPr>
              <a:t> </a:t>
            </a:r>
            <a:r>
              <a:rPr sz="2000" b="1" dirty="0">
                <a:latin typeface="Arial" panose="020B0604020202020204"/>
                <a:cs typeface="Arial" panose="020B0604020202020204"/>
              </a:rPr>
              <a:t>η</a:t>
            </a:r>
            <a:r>
              <a:rPr sz="2000" b="1" spc="-50" dirty="0">
                <a:latin typeface="Arial" panose="020B0604020202020204"/>
                <a:cs typeface="Arial" panose="020B0604020202020204"/>
              </a:rPr>
              <a:t> </a:t>
            </a:r>
            <a:r>
              <a:rPr sz="2000" b="1" dirty="0">
                <a:latin typeface="Arial" panose="020B0604020202020204"/>
                <a:cs typeface="Arial" panose="020B0604020202020204"/>
              </a:rPr>
              <a:t>μηχανή</a:t>
            </a:r>
            <a:r>
              <a:rPr sz="2000" b="1" spc="-35" dirty="0">
                <a:latin typeface="Arial" panose="020B0604020202020204"/>
                <a:cs typeface="Arial" panose="020B0604020202020204"/>
              </a:rPr>
              <a:t> </a:t>
            </a:r>
            <a:r>
              <a:rPr sz="2000" b="1" dirty="0">
                <a:latin typeface="Arial" panose="020B0604020202020204"/>
                <a:cs typeface="Arial" panose="020B0604020202020204"/>
              </a:rPr>
              <a:t>είναι</a:t>
            </a:r>
            <a:r>
              <a:rPr sz="2000" b="1" spc="-45" dirty="0">
                <a:latin typeface="Arial" panose="020B0604020202020204"/>
                <a:cs typeface="Arial" panose="020B0604020202020204"/>
              </a:rPr>
              <a:t> </a:t>
            </a:r>
            <a:r>
              <a:rPr sz="2000" b="1" dirty="0">
                <a:latin typeface="Arial" panose="020B0604020202020204"/>
                <a:cs typeface="Arial" panose="020B0604020202020204"/>
              </a:rPr>
              <a:t>σε</a:t>
            </a:r>
            <a:r>
              <a:rPr sz="2000" b="1" spc="-45" dirty="0">
                <a:latin typeface="Arial" panose="020B0604020202020204"/>
                <a:cs typeface="Arial" panose="020B0604020202020204"/>
              </a:rPr>
              <a:t> </a:t>
            </a:r>
            <a:r>
              <a:rPr sz="2000" b="1" spc="-10" dirty="0">
                <a:latin typeface="Arial" panose="020B0604020202020204"/>
                <a:cs typeface="Arial" panose="020B0604020202020204"/>
              </a:rPr>
              <a:t>λειτουργία.</a:t>
            </a:r>
            <a:endParaRPr sz="2000">
              <a:latin typeface="Arial" panose="020B0604020202020204"/>
              <a:cs typeface="Arial" panose="020B0604020202020204"/>
            </a:endParaRPr>
          </a:p>
          <a:p>
            <a:pPr marL="12700" marR="441960" indent="69850">
              <a:lnSpc>
                <a:spcPts val="2280"/>
              </a:lnSpc>
            </a:pPr>
            <a:r>
              <a:rPr sz="2000" b="1" dirty="0">
                <a:latin typeface="Arial" panose="020B0604020202020204"/>
                <a:cs typeface="Arial" panose="020B0604020202020204"/>
              </a:rPr>
              <a:t>Κατά</a:t>
            </a:r>
            <a:r>
              <a:rPr sz="2000" b="1" spc="-35" dirty="0">
                <a:latin typeface="Arial" panose="020B0604020202020204"/>
                <a:cs typeface="Arial" panose="020B0604020202020204"/>
              </a:rPr>
              <a:t> </a:t>
            </a:r>
            <a:r>
              <a:rPr sz="2000" b="1" dirty="0">
                <a:latin typeface="Arial" panose="020B0604020202020204"/>
                <a:cs typeface="Arial" panose="020B0604020202020204"/>
              </a:rPr>
              <a:t>τη</a:t>
            </a:r>
            <a:r>
              <a:rPr sz="2000" b="1" spc="-40" dirty="0">
                <a:latin typeface="Arial" panose="020B0604020202020204"/>
                <a:cs typeface="Arial" panose="020B0604020202020204"/>
              </a:rPr>
              <a:t> </a:t>
            </a:r>
            <a:r>
              <a:rPr sz="2000" b="1" dirty="0">
                <a:latin typeface="Arial" panose="020B0604020202020204"/>
                <a:cs typeface="Arial" panose="020B0604020202020204"/>
              </a:rPr>
              <a:t>διάρκεια</a:t>
            </a:r>
            <a:r>
              <a:rPr sz="2000" b="1" spc="-40" dirty="0">
                <a:latin typeface="Arial" panose="020B0604020202020204"/>
                <a:cs typeface="Arial" panose="020B0604020202020204"/>
              </a:rPr>
              <a:t> </a:t>
            </a:r>
            <a:r>
              <a:rPr sz="2000" b="1" dirty="0">
                <a:latin typeface="Arial" panose="020B0604020202020204"/>
                <a:cs typeface="Arial" panose="020B0604020202020204"/>
              </a:rPr>
              <a:t>των</a:t>
            </a:r>
            <a:r>
              <a:rPr sz="2000" b="1" spc="-55" dirty="0">
                <a:latin typeface="Arial" panose="020B0604020202020204"/>
                <a:cs typeface="Arial" panose="020B0604020202020204"/>
              </a:rPr>
              <a:t> </a:t>
            </a:r>
            <a:r>
              <a:rPr sz="2000" b="1" dirty="0">
                <a:latin typeface="Arial" panose="020B0604020202020204"/>
                <a:cs typeface="Arial" panose="020B0604020202020204"/>
              </a:rPr>
              <a:t>ελιγμών,</a:t>
            </a:r>
            <a:r>
              <a:rPr sz="2000" b="1" spc="-35" dirty="0">
                <a:latin typeface="Arial" panose="020B0604020202020204"/>
                <a:cs typeface="Arial" panose="020B0604020202020204"/>
              </a:rPr>
              <a:t> </a:t>
            </a:r>
            <a:r>
              <a:rPr sz="2000" b="1" dirty="0">
                <a:latin typeface="Arial" panose="020B0604020202020204"/>
                <a:cs typeface="Arial" panose="020B0604020202020204"/>
              </a:rPr>
              <a:t>κάθε</a:t>
            </a:r>
            <a:r>
              <a:rPr sz="2000" b="1" spc="-40" dirty="0">
                <a:latin typeface="Arial" panose="020B0604020202020204"/>
                <a:cs typeface="Arial" panose="020B0604020202020204"/>
              </a:rPr>
              <a:t> </a:t>
            </a:r>
            <a:r>
              <a:rPr sz="2000" b="1" dirty="0">
                <a:latin typeface="Arial" panose="020B0604020202020204"/>
                <a:cs typeface="Arial" panose="020B0604020202020204"/>
              </a:rPr>
              <a:t>γραμμή</a:t>
            </a:r>
            <a:r>
              <a:rPr sz="2000" b="1" spc="-35" dirty="0">
                <a:latin typeface="Arial" panose="020B0604020202020204"/>
                <a:cs typeface="Arial" panose="020B0604020202020204"/>
              </a:rPr>
              <a:t> </a:t>
            </a:r>
            <a:r>
              <a:rPr sz="2000" b="1" dirty="0">
                <a:latin typeface="Arial" panose="020B0604020202020204"/>
                <a:cs typeface="Arial" panose="020B0604020202020204"/>
              </a:rPr>
              <a:t>αέρα</a:t>
            </a:r>
            <a:r>
              <a:rPr sz="2000" b="1" spc="-30"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40" dirty="0">
                <a:latin typeface="Arial" panose="020B0604020202020204"/>
                <a:cs typeface="Arial" panose="020B0604020202020204"/>
              </a:rPr>
              <a:t> </a:t>
            </a:r>
            <a:r>
              <a:rPr sz="2000" b="1" dirty="0">
                <a:latin typeface="Arial" panose="020B0604020202020204"/>
                <a:cs typeface="Arial" panose="020B0604020202020204"/>
              </a:rPr>
              <a:t>πρέπει</a:t>
            </a:r>
            <a:r>
              <a:rPr sz="2000" b="1" spc="-45" dirty="0">
                <a:latin typeface="Arial" panose="020B0604020202020204"/>
                <a:cs typeface="Arial" panose="020B0604020202020204"/>
              </a:rPr>
              <a:t> </a:t>
            </a:r>
            <a:r>
              <a:rPr sz="2000" b="1" spc="-25" dirty="0">
                <a:latin typeface="Arial" panose="020B0604020202020204"/>
                <a:cs typeface="Arial" panose="020B0604020202020204"/>
              </a:rPr>
              <a:t>να </a:t>
            </a:r>
            <a:r>
              <a:rPr sz="2000" b="1" dirty="0">
                <a:latin typeface="Arial" panose="020B0604020202020204"/>
                <a:cs typeface="Arial" panose="020B0604020202020204"/>
              </a:rPr>
              <a:t>ελέγχεται</a:t>
            </a:r>
            <a:r>
              <a:rPr sz="2000" b="1" spc="-55" dirty="0">
                <a:latin typeface="Arial" panose="020B0604020202020204"/>
                <a:cs typeface="Arial" panose="020B0604020202020204"/>
              </a:rPr>
              <a:t> </a:t>
            </a:r>
            <a:r>
              <a:rPr sz="2000" b="1" dirty="0">
                <a:latin typeface="Arial" panose="020B0604020202020204"/>
                <a:cs typeface="Arial" panose="020B0604020202020204"/>
              </a:rPr>
              <a:t>θερμοκρασιακά</a:t>
            </a:r>
            <a:r>
              <a:rPr sz="2000" b="1" spc="-45" dirty="0">
                <a:latin typeface="Arial" panose="020B0604020202020204"/>
                <a:cs typeface="Arial" panose="020B0604020202020204"/>
              </a:rPr>
              <a:t> </a:t>
            </a:r>
            <a:r>
              <a:rPr sz="2000" b="1" spc="-10" dirty="0">
                <a:latin typeface="Arial" panose="020B0604020202020204"/>
                <a:cs typeface="Arial" panose="020B0604020202020204"/>
              </a:rPr>
              <a:t>κοντά</a:t>
            </a:r>
            <a:r>
              <a:rPr sz="2000" b="1" spc="-45" dirty="0">
                <a:latin typeface="Arial" panose="020B0604020202020204"/>
                <a:cs typeface="Arial" panose="020B0604020202020204"/>
              </a:rPr>
              <a:t> </a:t>
            </a:r>
            <a:r>
              <a:rPr sz="2000" b="1" dirty="0">
                <a:latin typeface="Arial" panose="020B0604020202020204"/>
                <a:cs typeface="Arial" panose="020B0604020202020204"/>
              </a:rPr>
              <a:t>στις</a:t>
            </a:r>
            <a:r>
              <a:rPr sz="2000" b="1" spc="-40" dirty="0">
                <a:latin typeface="Arial" panose="020B0604020202020204"/>
                <a:cs typeface="Arial" panose="020B0604020202020204"/>
              </a:rPr>
              <a:t> </a:t>
            </a:r>
            <a:r>
              <a:rPr sz="2000" b="1" dirty="0">
                <a:latin typeface="Arial" panose="020B0604020202020204"/>
                <a:cs typeface="Arial" panose="020B0604020202020204"/>
              </a:rPr>
              <a:t>βαλβίδες</a:t>
            </a:r>
            <a:r>
              <a:rPr sz="2000" b="1" spc="-35" dirty="0">
                <a:latin typeface="Arial" panose="020B0604020202020204"/>
                <a:cs typeface="Arial" panose="020B0604020202020204"/>
              </a:rPr>
              <a:t> </a:t>
            </a:r>
            <a:r>
              <a:rPr sz="2000" b="1" dirty="0">
                <a:latin typeface="Arial" panose="020B0604020202020204"/>
                <a:cs typeface="Arial" panose="020B0604020202020204"/>
              </a:rPr>
              <a:t>αέρα</a:t>
            </a:r>
            <a:r>
              <a:rPr sz="2000" b="1" spc="-35" dirty="0">
                <a:latin typeface="Arial" panose="020B0604020202020204"/>
                <a:cs typeface="Arial" panose="020B0604020202020204"/>
              </a:rPr>
              <a:t> </a:t>
            </a:r>
            <a:r>
              <a:rPr sz="2000" b="1" spc="-10" dirty="0">
                <a:latin typeface="Arial" panose="020B0604020202020204"/>
                <a:cs typeface="Arial" panose="020B0604020202020204"/>
              </a:rPr>
              <a:t>εκκίνησης.</a:t>
            </a:r>
            <a:endParaRPr sz="2000">
              <a:latin typeface="Arial" panose="020B0604020202020204"/>
              <a:cs typeface="Arial" panose="020B0604020202020204"/>
            </a:endParaRPr>
          </a:p>
          <a:p>
            <a:pPr>
              <a:lnSpc>
                <a:spcPct val="100000"/>
              </a:lnSpc>
              <a:spcBef>
                <a:spcPts val="25"/>
              </a:spcBef>
            </a:pPr>
            <a:endParaRPr sz="1950">
              <a:latin typeface="Arial" panose="020B0604020202020204"/>
              <a:cs typeface="Arial" panose="020B0604020202020204"/>
            </a:endParaRPr>
          </a:p>
          <a:p>
            <a:pPr marL="12700" marR="400050" indent="69850">
              <a:lnSpc>
                <a:spcPts val="2280"/>
              </a:lnSpc>
            </a:pPr>
            <a:r>
              <a:rPr sz="2000" b="1" spc="-10" dirty="0">
                <a:latin typeface="Arial" panose="020B0604020202020204"/>
                <a:cs typeface="Arial" panose="020B0604020202020204"/>
              </a:rPr>
              <a:t>Τα</a:t>
            </a:r>
            <a:r>
              <a:rPr sz="2000" b="1" spc="-65" dirty="0">
                <a:latin typeface="Arial" panose="020B0604020202020204"/>
                <a:cs typeface="Arial" panose="020B0604020202020204"/>
              </a:rPr>
              <a:t> </a:t>
            </a:r>
            <a:r>
              <a:rPr sz="2000" b="1" dirty="0">
                <a:latin typeface="Arial" panose="020B0604020202020204"/>
                <a:cs typeface="Arial" panose="020B0604020202020204"/>
              </a:rPr>
              <a:t>κοινά</a:t>
            </a:r>
            <a:r>
              <a:rPr sz="2000" b="1" spc="-55" dirty="0">
                <a:latin typeface="Arial" panose="020B0604020202020204"/>
                <a:cs typeface="Arial" panose="020B0604020202020204"/>
              </a:rPr>
              <a:t> </a:t>
            </a:r>
            <a:r>
              <a:rPr sz="2000" b="1" dirty="0">
                <a:latin typeface="Arial" panose="020B0604020202020204"/>
                <a:cs typeface="Arial" panose="020B0604020202020204"/>
              </a:rPr>
              <a:t>αίτια</a:t>
            </a:r>
            <a:r>
              <a:rPr sz="2000" b="1" spc="-50" dirty="0">
                <a:latin typeface="Arial" panose="020B0604020202020204"/>
                <a:cs typeface="Arial" panose="020B0604020202020204"/>
              </a:rPr>
              <a:t> </a:t>
            </a:r>
            <a:r>
              <a:rPr sz="2000" b="1" dirty="0">
                <a:latin typeface="Arial" panose="020B0604020202020204"/>
                <a:cs typeface="Arial" panose="020B0604020202020204"/>
              </a:rPr>
              <a:t>διαρροής</a:t>
            </a:r>
            <a:r>
              <a:rPr sz="2000" b="1" spc="-60" dirty="0">
                <a:latin typeface="Arial" panose="020B0604020202020204"/>
                <a:cs typeface="Arial" panose="020B0604020202020204"/>
              </a:rPr>
              <a:t> </a:t>
            </a:r>
            <a:r>
              <a:rPr sz="2000" b="1" dirty="0">
                <a:latin typeface="Arial" panose="020B0604020202020204"/>
                <a:cs typeface="Arial" panose="020B0604020202020204"/>
              </a:rPr>
              <a:t>περιλαμβάνουν</a:t>
            </a:r>
            <a:r>
              <a:rPr sz="2000" b="1" spc="-80" dirty="0">
                <a:latin typeface="Arial" panose="020B0604020202020204"/>
                <a:cs typeface="Arial" panose="020B0604020202020204"/>
              </a:rPr>
              <a:t> </a:t>
            </a:r>
            <a:r>
              <a:rPr sz="2000" b="1" dirty="0">
                <a:latin typeface="Arial" panose="020B0604020202020204"/>
                <a:cs typeface="Arial" panose="020B0604020202020204"/>
              </a:rPr>
              <a:t>ξένα</a:t>
            </a:r>
            <a:r>
              <a:rPr sz="2000" b="1" spc="-55" dirty="0">
                <a:latin typeface="Arial" panose="020B0604020202020204"/>
                <a:cs typeface="Arial" panose="020B0604020202020204"/>
              </a:rPr>
              <a:t> </a:t>
            </a:r>
            <a:r>
              <a:rPr sz="2000" b="1" dirty="0">
                <a:latin typeface="Arial" panose="020B0604020202020204"/>
                <a:cs typeface="Arial" panose="020B0604020202020204"/>
              </a:rPr>
              <a:t>σωματίδια</a:t>
            </a:r>
            <a:r>
              <a:rPr sz="2000" b="1" spc="-50" dirty="0">
                <a:latin typeface="Arial" panose="020B0604020202020204"/>
                <a:cs typeface="Arial" panose="020B0604020202020204"/>
              </a:rPr>
              <a:t> </a:t>
            </a:r>
            <a:r>
              <a:rPr sz="2000" b="1" spc="-10" dirty="0">
                <a:latin typeface="Arial" panose="020B0604020202020204"/>
                <a:cs typeface="Arial" panose="020B0604020202020204"/>
              </a:rPr>
              <a:t>εναποτιθέμενα </a:t>
            </a:r>
            <a:r>
              <a:rPr sz="2000" b="1" dirty="0">
                <a:latin typeface="Arial" panose="020B0604020202020204"/>
                <a:cs typeface="Arial" panose="020B0604020202020204"/>
              </a:rPr>
              <a:t>μεταξύ</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dirty="0">
                <a:latin typeface="Arial" panose="020B0604020202020204"/>
                <a:cs typeface="Arial" panose="020B0604020202020204"/>
              </a:rPr>
              <a:t>βαλβίδας</a:t>
            </a:r>
            <a:r>
              <a:rPr sz="2000" b="1" spc="-20" dirty="0">
                <a:latin typeface="Arial" panose="020B0604020202020204"/>
                <a:cs typeface="Arial" panose="020B0604020202020204"/>
              </a:rPr>
              <a:t> </a:t>
            </a:r>
            <a:r>
              <a:rPr sz="2000" b="1" dirty="0">
                <a:latin typeface="Arial" panose="020B0604020202020204"/>
                <a:cs typeface="Arial" panose="020B0604020202020204"/>
              </a:rPr>
              <a:t>και</a:t>
            </a:r>
            <a:r>
              <a:rPr sz="2000" b="1" spc="-30" dirty="0">
                <a:latin typeface="Arial" panose="020B0604020202020204"/>
                <a:cs typeface="Arial" panose="020B0604020202020204"/>
              </a:rPr>
              <a:t> </a:t>
            </a:r>
            <a:r>
              <a:rPr sz="2000" b="1" dirty="0">
                <a:latin typeface="Arial" panose="020B0604020202020204"/>
                <a:cs typeface="Arial" panose="020B0604020202020204"/>
              </a:rPr>
              <a:t>της</a:t>
            </a:r>
            <a:r>
              <a:rPr sz="2000" b="1" spc="-20" dirty="0">
                <a:latin typeface="Arial" panose="020B0604020202020204"/>
                <a:cs typeface="Arial" panose="020B0604020202020204"/>
              </a:rPr>
              <a:t> </a:t>
            </a:r>
            <a:r>
              <a:rPr sz="2000" b="1" dirty="0">
                <a:latin typeface="Arial" panose="020B0604020202020204"/>
                <a:cs typeface="Arial" panose="020B0604020202020204"/>
              </a:rPr>
              <a:t>έδρας</a:t>
            </a:r>
            <a:r>
              <a:rPr sz="2000" b="1" spc="-20" dirty="0">
                <a:latin typeface="Arial" panose="020B0604020202020204"/>
                <a:cs typeface="Arial" panose="020B0604020202020204"/>
              </a:rPr>
              <a:t> </a:t>
            </a:r>
            <a:r>
              <a:rPr sz="2000" b="1" dirty="0">
                <a:latin typeface="Arial" panose="020B0604020202020204"/>
                <a:cs typeface="Arial" panose="020B0604020202020204"/>
              </a:rPr>
              <a:t>βαλβίδας</a:t>
            </a:r>
            <a:r>
              <a:rPr sz="2000" b="1" spc="-25"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το</a:t>
            </a:r>
            <a:r>
              <a:rPr sz="2000" b="1" spc="-20" dirty="0">
                <a:latin typeface="Arial" panose="020B0604020202020204"/>
                <a:cs typeface="Arial" panose="020B0604020202020204"/>
              </a:rPr>
              <a:t> </a:t>
            </a:r>
            <a:r>
              <a:rPr sz="2000" b="1" dirty="0">
                <a:latin typeface="Arial" panose="020B0604020202020204"/>
                <a:cs typeface="Arial" panose="020B0604020202020204"/>
              </a:rPr>
              <a:t>σύστημα</a:t>
            </a:r>
            <a:r>
              <a:rPr sz="2000" b="1" spc="-25" dirty="0">
                <a:latin typeface="Arial" panose="020B0604020202020204"/>
                <a:cs typeface="Arial" panose="020B0604020202020204"/>
              </a:rPr>
              <a:t> </a:t>
            </a:r>
            <a:r>
              <a:rPr sz="2000" b="1" spc="-10" dirty="0">
                <a:latin typeface="Arial" panose="020B0604020202020204"/>
                <a:cs typeface="Arial" panose="020B0604020202020204"/>
              </a:rPr>
              <a:t>τροφοδο- </a:t>
            </a:r>
            <a:r>
              <a:rPr sz="2000" b="1" dirty="0">
                <a:latin typeface="Arial" panose="020B0604020202020204"/>
                <a:cs typeface="Arial" panose="020B0604020202020204"/>
              </a:rPr>
              <a:t>σίας</a:t>
            </a:r>
            <a:r>
              <a:rPr sz="2000" b="1" spc="-45" dirty="0">
                <a:latin typeface="Arial" panose="020B0604020202020204"/>
                <a:cs typeface="Arial" panose="020B0604020202020204"/>
              </a:rPr>
              <a:t> </a:t>
            </a:r>
            <a:r>
              <a:rPr sz="2000" b="1" dirty="0">
                <a:latin typeface="Arial" panose="020B0604020202020204"/>
                <a:cs typeface="Arial" panose="020B0604020202020204"/>
              </a:rPr>
              <a:t>αέρα</a:t>
            </a:r>
            <a:r>
              <a:rPr sz="2000" b="1" spc="-35"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40" dirty="0">
                <a:latin typeface="Arial" panose="020B0604020202020204"/>
                <a:cs typeface="Arial" panose="020B0604020202020204"/>
              </a:rPr>
              <a:t> </a:t>
            </a:r>
            <a:r>
              <a:rPr sz="2000" b="1" dirty="0">
                <a:latin typeface="Arial" panose="020B0604020202020204"/>
                <a:cs typeface="Arial" panose="020B0604020202020204"/>
              </a:rPr>
              <a:t>που</a:t>
            </a:r>
            <a:r>
              <a:rPr sz="2000" b="1" spc="-45" dirty="0">
                <a:latin typeface="Arial" panose="020B0604020202020204"/>
                <a:cs typeface="Arial" panose="020B0604020202020204"/>
              </a:rPr>
              <a:t> </a:t>
            </a:r>
            <a:r>
              <a:rPr sz="2000" b="1" spc="-10" dirty="0">
                <a:latin typeface="Arial" panose="020B0604020202020204"/>
                <a:cs typeface="Arial" panose="020B0604020202020204"/>
              </a:rPr>
              <a:t>εμποδίζουν</a:t>
            </a:r>
            <a:r>
              <a:rPr sz="2000" b="1" spc="-55" dirty="0">
                <a:latin typeface="Arial" panose="020B0604020202020204"/>
                <a:cs typeface="Arial" panose="020B0604020202020204"/>
              </a:rPr>
              <a:t> </a:t>
            </a:r>
            <a:r>
              <a:rPr sz="2000" b="1" dirty="0">
                <a:latin typeface="Arial" panose="020B0604020202020204"/>
                <a:cs typeface="Arial" panose="020B0604020202020204"/>
              </a:rPr>
              <a:t>τη</a:t>
            </a:r>
            <a:r>
              <a:rPr sz="2000" b="1" spc="-40"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45" dirty="0">
                <a:latin typeface="Arial" panose="020B0604020202020204"/>
                <a:cs typeface="Arial" panose="020B0604020202020204"/>
              </a:rPr>
              <a:t> </a:t>
            </a:r>
            <a:r>
              <a:rPr sz="2000" b="1" dirty="0">
                <a:latin typeface="Arial" panose="020B0604020202020204"/>
                <a:cs typeface="Arial" panose="020B0604020202020204"/>
              </a:rPr>
              <a:t>να</a:t>
            </a:r>
            <a:r>
              <a:rPr sz="2000" b="1" spc="-45" dirty="0">
                <a:latin typeface="Arial" panose="020B0604020202020204"/>
                <a:cs typeface="Arial" panose="020B0604020202020204"/>
              </a:rPr>
              <a:t> </a:t>
            </a:r>
            <a:r>
              <a:rPr sz="2000" b="1" dirty="0">
                <a:latin typeface="Arial" panose="020B0604020202020204"/>
                <a:cs typeface="Arial" panose="020B0604020202020204"/>
              </a:rPr>
              <a:t>κλείνει</a:t>
            </a:r>
            <a:r>
              <a:rPr sz="2000" b="1" spc="-50" dirty="0">
                <a:latin typeface="Arial" panose="020B0604020202020204"/>
                <a:cs typeface="Arial" panose="020B0604020202020204"/>
              </a:rPr>
              <a:t> </a:t>
            </a:r>
            <a:r>
              <a:rPr sz="2000" b="1" dirty="0">
                <a:latin typeface="Arial" panose="020B0604020202020204"/>
                <a:cs typeface="Arial" panose="020B0604020202020204"/>
              </a:rPr>
              <a:t>πλήρως</a:t>
            </a:r>
            <a:r>
              <a:rPr sz="2000" b="1" spc="-40" dirty="0">
                <a:latin typeface="Arial" panose="020B0604020202020204"/>
                <a:cs typeface="Arial" panose="020B0604020202020204"/>
              </a:rPr>
              <a:t> </a:t>
            </a:r>
            <a:r>
              <a:rPr sz="2000" b="1" spc="-50" dirty="0">
                <a:latin typeface="Arial" panose="020B0604020202020204"/>
                <a:cs typeface="Arial" panose="020B0604020202020204"/>
              </a:rPr>
              <a:t>ή </a:t>
            </a:r>
            <a:r>
              <a:rPr sz="2000" b="1" dirty="0">
                <a:latin typeface="Arial" panose="020B0604020202020204"/>
                <a:cs typeface="Arial" panose="020B0604020202020204"/>
              </a:rPr>
              <a:t>προβληματικό</a:t>
            </a:r>
            <a:r>
              <a:rPr sz="2000" b="1" spc="-90" dirty="0">
                <a:latin typeface="Arial" panose="020B0604020202020204"/>
                <a:cs typeface="Arial" panose="020B0604020202020204"/>
              </a:rPr>
              <a:t> </a:t>
            </a:r>
            <a:r>
              <a:rPr sz="2000" b="1" spc="-10" dirty="0">
                <a:latin typeface="Arial" panose="020B0604020202020204"/>
                <a:cs typeface="Arial" panose="020B0604020202020204"/>
              </a:rPr>
              <a:t>ελατήριο.</a:t>
            </a:r>
            <a:endParaRPr sz="2000">
              <a:latin typeface="Arial" panose="020B0604020202020204"/>
              <a:cs typeface="Arial" panose="020B0604020202020204"/>
            </a:endParaRPr>
          </a:p>
          <a:p>
            <a:pPr>
              <a:lnSpc>
                <a:spcPct val="100000"/>
              </a:lnSpc>
              <a:spcBef>
                <a:spcPts val="45"/>
              </a:spcBef>
            </a:pPr>
            <a:endParaRPr sz="1900">
              <a:latin typeface="Arial" panose="020B0604020202020204"/>
              <a:cs typeface="Arial" panose="020B0604020202020204"/>
            </a:endParaRPr>
          </a:p>
          <a:p>
            <a:pPr marL="12700" marR="5080">
              <a:lnSpc>
                <a:spcPct val="95000"/>
              </a:lnSpc>
            </a:pPr>
            <a:r>
              <a:rPr sz="2000" b="1" dirty="0">
                <a:latin typeface="Arial" panose="020B0604020202020204"/>
                <a:cs typeface="Arial" panose="020B0604020202020204"/>
              </a:rPr>
              <a:t>Για</a:t>
            </a:r>
            <a:r>
              <a:rPr sz="2000" b="1" spc="-40" dirty="0">
                <a:latin typeface="Arial" panose="020B0604020202020204"/>
                <a:cs typeface="Arial" panose="020B0604020202020204"/>
              </a:rPr>
              <a:t> </a:t>
            </a:r>
            <a:r>
              <a:rPr sz="2000" b="1" dirty="0">
                <a:latin typeface="Arial" panose="020B0604020202020204"/>
                <a:cs typeface="Arial" panose="020B0604020202020204"/>
              </a:rPr>
              <a:t>να</a:t>
            </a:r>
            <a:r>
              <a:rPr sz="2000" b="1" spc="-30" dirty="0">
                <a:latin typeface="Arial" panose="020B0604020202020204"/>
                <a:cs typeface="Arial" panose="020B0604020202020204"/>
              </a:rPr>
              <a:t> </a:t>
            </a:r>
            <a:r>
              <a:rPr sz="2000" b="1" dirty="0">
                <a:latin typeface="Arial" panose="020B0604020202020204"/>
                <a:cs typeface="Arial" panose="020B0604020202020204"/>
              </a:rPr>
              <a:t>προσδιορίσετε</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25" dirty="0">
                <a:latin typeface="Arial" panose="020B0604020202020204"/>
                <a:cs typeface="Arial" panose="020B0604020202020204"/>
              </a:rPr>
              <a:t> </a:t>
            </a:r>
            <a:r>
              <a:rPr sz="2000" b="1" dirty="0">
                <a:latin typeface="Arial" panose="020B0604020202020204"/>
                <a:cs typeface="Arial" panose="020B0604020202020204"/>
              </a:rPr>
              <a:t>διαρροή</a:t>
            </a:r>
            <a:r>
              <a:rPr sz="2000" b="1" spc="-40" dirty="0">
                <a:latin typeface="Arial" panose="020B0604020202020204"/>
                <a:cs typeface="Arial" panose="020B0604020202020204"/>
              </a:rPr>
              <a:t> </a:t>
            </a:r>
            <a:r>
              <a:rPr sz="2000" b="1" dirty="0">
                <a:latin typeface="Arial" panose="020B0604020202020204"/>
                <a:cs typeface="Arial" panose="020B0604020202020204"/>
              </a:rPr>
              <a:t>στη</a:t>
            </a:r>
            <a:r>
              <a:rPr sz="2000" b="1" spc="-2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30" dirty="0">
                <a:latin typeface="Arial" panose="020B0604020202020204"/>
                <a:cs typeface="Arial" panose="020B0604020202020204"/>
              </a:rPr>
              <a:t> </a:t>
            </a:r>
            <a:r>
              <a:rPr sz="2000" b="1" dirty="0">
                <a:latin typeface="Arial" panose="020B0604020202020204"/>
                <a:cs typeface="Arial" panose="020B0604020202020204"/>
              </a:rPr>
              <a:t>αέρα</a:t>
            </a:r>
            <a:r>
              <a:rPr sz="2000" b="1" spc="-30"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35" dirty="0">
                <a:latin typeface="Arial" panose="020B0604020202020204"/>
                <a:cs typeface="Arial" panose="020B0604020202020204"/>
              </a:rPr>
              <a:t> </a:t>
            </a:r>
            <a:r>
              <a:rPr sz="2000" b="1" dirty="0">
                <a:latin typeface="Arial" panose="020B0604020202020204"/>
                <a:cs typeface="Arial" panose="020B0604020202020204"/>
              </a:rPr>
              <a:t>όταν</a:t>
            </a:r>
            <a:r>
              <a:rPr sz="2000" b="1" spc="-50" dirty="0">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spc="-25" dirty="0">
                <a:latin typeface="Arial" panose="020B0604020202020204"/>
                <a:cs typeface="Arial" panose="020B0604020202020204"/>
              </a:rPr>
              <a:t>μη- </a:t>
            </a:r>
            <a:r>
              <a:rPr sz="2000" b="1" dirty="0">
                <a:latin typeface="Arial" panose="020B0604020202020204"/>
                <a:cs typeface="Arial" panose="020B0604020202020204"/>
              </a:rPr>
              <a:t>χανή</a:t>
            </a:r>
            <a:r>
              <a:rPr sz="2000" b="1" spc="-50" dirty="0">
                <a:latin typeface="Arial" panose="020B0604020202020204"/>
                <a:cs typeface="Arial" panose="020B0604020202020204"/>
              </a:rPr>
              <a:t> </a:t>
            </a:r>
            <a:r>
              <a:rPr sz="2000" b="1" dirty="0">
                <a:latin typeface="Arial" panose="020B0604020202020204"/>
                <a:cs typeface="Arial" panose="020B0604020202020204"/>
              </a:rPr>
              <a:t>είναι</a:t>
            </a:r>
            <a:r>
              <a:rPr sz="2000" b="1" spc="-30" dirty="0">
                <a:latin typeface="Arial" panose="020B0604020202020204"/>
                <a:cs typeface="Arial" panose="020B0604020202020204"/>
              </a:rPr>
              <a:t> </a:t>
            </a:r>
            <a:r>
              <a:rPr sz="2000" b="1" dirty="0">
                <a:latin typeface="Arial" panose="020B0604020202020204"/>
                <a:cs typeface="Arial" panose="020B0604020202020204"/>
              </a:rPr>
              <a:t>σταματημένη,</a:t>
            </a:r>
            <a:r>
              <a:rPr sz="2000" b="1" spc="-35" dirty="0">
                <a:latin typeface="Arial" panose="020B0604020202020204"/>
                <a:cs typeface="Arial" panose="020B0604020202020204"/>
              </a:rPr>
              <a:t> </a:t>
            </a:r>
            <a:r>
              <a:rPr sz="2000" b="1" spc="-10" dirty="0">
                <a:latin typeface="Arial" panose="020B0604020202020204"/>
                <a:cs typeface="Arial" panose="020B0604020202020204"/>
              </a:rPr>
              <a:t>κανονίστε</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αυτόματη</a:t>
            </a:r>
            <a:r>
              <a:rPr sz="2000" b="1" spc="-2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30" dirty="0">
                <a:latin typeface="Arial" panose="020B0604020202020204"/>
                <a:cs typeface="Arial" panose="020B0604020202020204"/>
              </a:rPr>
              <a:t> </a:t>
            </a:r>
            <a:r>
              <a:rPr sz="2000" b="1" dirty="0">
                <a:latin typeface="Arial" panose="020B0604020202020204"/>
                <a:cs typeface="Arial" panose="020B0604020202020204"/>
              </a:rPr>
              <a:t>αέρα</a:t>
            </a:r>
            <a:r>
              <a:rPr sz="2000" b="1" spc="-25"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35" dirty="0">
                <a:latin typeface="Arial" panose="020B0604020202020204"/>
                <a:cs typeface="Arial" panose="020B0604020202020204"/>
              </a:rPr>
              <a:t> </a:t>
            </a:r>
            <a:r>
              <a:rPr sz="2000" b="1" spc="-25" dirty="0">
                <a:latin typeface="Arial" panose="020B0604020202020204"/>
                <a:cs typeface="Arial" panose="020B0604020202020204"/>
              </a:rPr>
              <a:t>να </a:t>
            </a:r>
            <a:r>
              <a:rPr sz="2000" b="1" dirty="0">
                <a:latin typeface="Arial" panose="020B0604020202020204"/>
                <a:cs typeface="Arial" panose="020B0604020202020204"/>
              </a:rPr>
              <a:t>είναι</a:t>
            </a:r>
            <a:r>
              <a:rPr sz="2000" b="1" spc="-45" dirty="0">
                <a:latin typeface="Arial" panose="020B0604020202020204"/>
                <a:cs typeface="Arial" panose="020B0604020202020204"/>
              </a:rPr>
              <a:t> </a:t>
            </a:r>
            <a:r>
              <a:rPr sz="2000" b="1" dirty="0">
                <a:latin typeface="Arial" panose="020B0604020202020204"/>
                <a:cs typeface="Arial" panose="020B0604020202020204"/>
              </a:rPr>
              <a:t>ανοικτή</a:t>
            </a:r>
            <a:r>
              <a:rPr sz="2000" b="1" spc="-20"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dirty="0">
                <a:latin typeface="Arial" panose="020B0604020202020204"/>
                <a:cs typeface="Arial" panose="020B0604020202020204"/>
              </a:rPr>
              <a:t>ο</a:t>
            </a:r>
            <a:r>
              <a:rPr sz="2000" b="1" spc="-15" dirty="0">
                <a:latin typeface="Arial" panose="020B0604020202020204"/>
                <a:cs typeface="Arial" panose="020B0604020202020204"/>
              </a:rPr>
              <a:t> </a:t>
            </a:r>
            <a:r>
              <a:rPr sz="2000" b="1" dirty="0">
                <a:latin typeface="Arial" panose="020B0604020202020204"/>
                <a:cs typeface="Arial" panose="020B0604020202020204"/>
              </a:rPr>
              <a:t>αέρας</a:t>
            </a:r>
            <a:r>
              <a:rPr sz="2000" b="1" spc="-20" dirty="0">
                <a:latin typeface="Arial" panose="020B0604020202020204"/>
                <a:cs typeface="Arial" panose="020B0604020202020204"/>
              </a:rPr>
              <a:t> </a:t>
            </a:r>
            <a:r>
              <a:rPr sz="2000" b="1" dirty="0">
                <a:latin typeface="Arial" panose="020B0604020202020204"/>
                <a:cs typeface="Arial" panose="020B0604020202020204"/>
              </a:rPr>
              <a:t>προς</a:t>
            </a:r>
            <a:r>
              <a:rPr sz="2000" b="1" spc="-20" dirty="0">
                <a:latin typeface="Arial" panose="020B0604020202020204"/>
                <a:cs typeface="Arial" panose="020B0604020202020204"/>
              </a:rPr>
              <a:t> </a:t>
            </a:r>
            <a:r>
              <a:rPr sz="2000" b="1" dirty="0">
                <a:latin typeface="Arial" panose="020B0604020202020204"/>
                <a:cs typeface="Arial" panose="020B0604020202020204"/>
              </a:rPr>
              <a:t>τον</a:t>
            </a:r>
            <a:r>
              <a:rPr sz="2000" b="1" spc="-35" dirty="0">
                <a:latin typeface="Arial" panose="020B0604020202020204"/>
                <a:cs typeface="Arial" panose="020B0604020202020204"/>
              </a:rPr>
              <a:t> </a:t>
            </a:r>
            <a:r>
              <a:rPr sz="2000" b="1" dirty="0">
                <a:latin typeface="Arial" panose="020B0604020202020204"/>
                <a:cs typeface="Arial" panose="020B0604020202020204"/>
              </a:rPr>
              <a:t>διανομέα</a:t>
            </a:r>
            <a:r>
              <a:rPr sz="2000" b="1" spc="-20" dirty="0">
                <a:latin typeface="Arial" panose="020B0604020202020204"/>
                <a:cs typeface="Arial" panose="020B0604020202020204"/>
              </a:rPr>
              <a:t> </a:t>
            </a:r>
            <a:r>
              <a:rPr sz="2000" b="1" dirty="0">
                <a:latin typeface="Arial" panose="020B0604020202020204"/>
                <a:cs typeface="Arial" panose="020B0604020202020204"/>
              </a:rPr>
              <a:t>κλειστός.</a:t>
            </a:r>
            <a:r>
              <a:rPr sz="2000" b="1" spc="-25" dirty="0">
                <a:latin typeface="Arial" panose="020B0604020202020204"/>
                <a:cs typeface="Arial" panose="020B0604020202020204"/>
              </a:rPr>
              <a:t> </a:t>
            </a:r>
            <a:r>
              <a:rPr sz="2000" b="1" dirty="0">
                <a:latin typeface="Arial" panose="020B0604020202020204"/>
                <a:cs typeface="Arial" panose="020B0604020202020204"/>
              </a:rPr>
              <a:t>Οι</a:t>
            </a:r>
            <a:r>
              <a:rPr sz="2000" b="1" spc="-30" dirty="0">
                <a:latin typeface="Arial" panose="020B0604020202020204"/>
                <a:cs typeface="Arial" panose="020B0604020202020204"/>
              </a:rPr>
              <a:t> </a:t>
            </a:r>
            <a:r>
              <a:rPr sz="2000" b="1" spc="-10" dirty="0">
                <a:latin typeface="Arial" panose="020B0604020202020204"/>
                <a:cs typeface="Arial" panose="020B0604020202020204"/>
              </a:rPr>
              <a:t>εξαεριστικοί </a:t>
            </a:r>
            <a:r>
              <a:rPr sz="2000" b="1" dirty="0">
                <a:latin typeface="Arial" panose="020B0604020202020204"/>
                <a:cs typeface="Arial" panose="020B0604020202020204"/>
              </a:rPr>
              <a:t>κρουνοί</a:t>
            </a:r>
            <a:r>
              <a:rPr sz="2000" b="1" spc="-55" dirty="0">
                <a:latin typeface="Arial" panose="020B0604020202020204"/>
                <a:cs typeface="Arial" panose="020B0604020202020204"/>
              </a:rPr>
              <a:t> </a:t>
            </a:r>
            <a:r>
              <a:rPr sz="2000" b="1" dirty="0">
                <a:latin typeface="Arial" panose="020B0604020202020204"/>
                <a:cs typeface="Arial" panose="020B0604020202020204"/>
              </a:rPr>
              <a:t>όλων</a:t>
            </a:r>
            <a:r>
              <a:rPr sz="2000" b="1" spc="-60" dirty="0">
                <a:latin typeface="Arial" panose="020B0604020202020204"/>
                <a:cs typeface="Arial" panose="020B0604020202020204"/>
              </a:rPr>
              <a:t> </a:t>
            </a:r>
            <a:r>
              <a:rPr sz="2000" b="1" dirty="0">
                <a:latin typeface="Arial" panose="020B0604020202020204"/>
                <a:cs typeface="Arial" panose="020B0604020202020204"/>
              </a:rPr>
              <a:t>των</a:t>
            </a:r>
            <a:r>
              <a:rPr sz="2000" b="1" spc="-65" dirty="0">
                <a:latin typeface="Arial" panose="020B0604020202020204"/>
                <a:cs typeface="Arial" panose="020B0604020202020204"/>
              </a:rPr>
              <a:t> </a:t>
            </a:r>
            <a:r>
              <a:rPr sz="2000" b="1" dirty="0">
                <a:latin typeface="Arial" panose="020B0604020202020204"/>
                <a:cs typeface="Arial" panose="020B0604020202020204"/>
              </a:rPr>
              <a:t>κυλίνδρων</a:t>
            </a:r>
            <a:r>
              <a:rPr sz="2000" b="1" spc="-65" dirty="0">
                <a:latin typeface="Arial" panose="020B0604020202020204"/>
                <a:cs typeface="Arial" panose="020B0604020202020204"/>
              </a:rPr>
              <a:t> </a:t>
            </a:r>
            <a:r>
              <a:rPr sz="2000" b="1" dirty="0">
                <a:latin typeface="Arial" panose="020B0604020202020204"/>
                <a:cs typeface="Arial" panose="020B0604020202020204"/>
              </a:rPr>
              <a:t>να</a:t>
            </a:r>
            <a:r>
              <a:rPr sz="2000" b="1" spc="-40" dirty="0">
                <a:latin typeface="Arial" panose="020B0604020202020204"/>
                <a:cs typeface="Arial" panose="020B0604020202020204"/>
              </a:rPr>
              <a:t> </a:t>
            </a:r>
            <a:r>
              <a:rPr sz="2000" b="1" dirty="0">
                <a:latin typeface="Arial" panose="020B0604020202020204"/>
                <a:cs typeface="Arial" panose="020B0604020202020204"/>
              </a:rPr>
              <a:t>είναι</a:t>
            </a:r>
            <a:r>
              <a:rPr sz="2000" b="1" spc="-55" dirty="0">
                <a:latin typeface="Arial" panose="020B0604020202020204"/>
                <a:cs typeface="Arial" panose="020B0604020202020204"/>
              </a:rPr>
              <a:t> </a:t>
            </a:r>
            <a:r>
              <a:rPr sz="2000" b="1" spc="-10" dirty="0">
                <a:latin typeface="Arial" panose="020B0604020202020204"/>
                <a:cs typeface="Arial" panose="020B0604020202020204"/>
              </a:rPr>
              <a:t>ανοιχτοί.</a:t>
            </a:r>
            <a:r>
              <a:rPr sz="2000" b="1" spc="-105" dirty="0">
                <a:latin typeface="Arial" panose="020B0604020202020204"/>
                <a:cs typeface="Arial" panose="020B0604020202020204"/>
              </a:rPr>
              <a:t> </a:t>
            </a:r>
            <a:r>
              <a:rPr sz="2000" b="1" dirty="0">
                <a:latin typeface="Arial" panose="020B0604020202020204"/>
                <a:cs typeface="Arial" panose="020B0604020202020204"/>
              </a:rPr>
              <a:t>Ανοίξτε</a:t>
            </a:r>
            <a:r>
              <a:rPr sz="2000" b="1" spc="-50" dirty="0">
                <a:latin typeface="Arial" panose="020B0604020202020204"/>
                <a:cs typeface="Arial" panose="020B0604020202020204"/>
              </a:rPr>
              <a:t> </a:t>
            </a:r>
            <a:r>
              <a:rPr sz="2000" b="1" dirty="0">
                <a:latin typeface="Arial" panose="020B0604020202020204"/>
                <a:cs typeface="Arial" panose="020B0604020202020204"/>
              </a:rPr>
              <a:t>τον</a:t>
            </a:r>
            <a:r>
              <a:rPr sz="2000" b="1" spc="-65" dirty="0">
                <a:latin typeface="Arial" panose="020B0604020202020204"/>
                <a:cs typeface="Arial" panose="020B0604020202020204"/>
              </a:rPr>
              <a:t> </a:t>
            </a:r>
            <a:r>
              <a:rPr sz="2000" b="1" dirty="0">
                <a:latin typeface="Arial" panose="020B0604020202020204"/>
                <a:cs typeface="Arial" panose="020B0604020202020204"/>
              </a:rPr>
              <a:t>αέρα</a:t>
            </a:r>
            <a:r>
              <a:rPr sz="2000" b="1" spc="-40" dirty="0">
                <a:latin typeface="Arial" panose="020B0604020202020204"/>
                <a:cs typeface="Arial" panose="020B0604020202020204"/>
              </a:rPr>
              <a:t> </a:t>
            </a:r>
            <a:r>
              <a:rPr sz="2000" b="1" dirty="0">
                <a:latin typeface="Arial" panose="020B0604020202020204"/>
                <a:cs typeface="Arial" panose="020B0604020202020204"/>
              </a:rPr>
              <a:t>από</a:t>
            </a:r>
            <a:r>
              <a:rPr sz="2000" b="1" spc="-45" dirty="0">
                <a:latin typeface="Arial" panose="020B0604020202020204"/>
                <a:cs typeface="Arial" panose="020B0604020202020204"/>
              </a:rPr>
              <a:t> </a:t>
            </a:r>
            <a:r>
              <a:rPr sz="2000" b="1" spc="-25" dirty="0">
                <a:latin typeface="Arial" panose="020B0604020202020204"/>
                <a:cs typeface="Arial" panose="020B0604020202020204"/>
              </a:rPr>
              <a:t>τη </a:t>
            </a:r>
            <a:r>
              <a:rPr sz="2000" b="1" spc="-10" dirty="0">
                <a:latin typeface="Arial" panose="020B0604020202020204"/>
                <a:cs typeface="Arial" panose="020B0604020202020204"/>
              </a:rPr>
              <a:t>μπουκάλα.</a:t>
            </a:r>
            <a:r>
              <a:rPr sz="2000" b="1" spc="-70" dirty="0">
                <a:latin typeface="Arial" panose="020B0604020202020204"/>
                <a:cs typeface="Arial" panose="020B0604020202020204"/>
              </a:rPr>
              <a:t> </a:t>
            </a:r>
            <a:r>
              <a:rPr sz="2000" b="1" dirty="0">
                <a:latin typeface="Arial" panose="020B0604020202020204"/>
                <a:cs typeface="Arial" panose="020B0604020202020204"/>
              </a:rPr>
              <a:t>Συμπλέξτε</a:t>
            </a:r>
            <a:r>
              <a:rPr sz="2000" b="1" spc="-50" dirty="0">
                <a:latin typeface="Arial" panose="020B0604020202020204"/>
                <a:cs typeface="Arial" panose="020B0604020202020204"/>
              </a:rPr>
              <a:t> </a:t>
            </a:r>
            <a:r>
              <a:rPr sz="2000" b="1" dirty="0">
                <a:latin typeface="Arial" panose="020B0604020202020204"/>
                <a:cs typeface="Arial" panose="020B0604020202020204"/>
              </a:rPr>
              <a:t>τον</a:t>
            </a:r>
            <a:r>
              <a:rPr sz="2000" b="1" spc="-70" dirty="0">
                <a:latin typeface="Arial" panose="020B0604020202020204"/>
                <a:cs typeface="Arial" panose="020B0604020202020204"/>
              </a:rPr>
              <a:t> </a:t>
            </a:r>
            <a:r>
              <a:rPr sz="2000" b="1" dirty="0">
                <a:latin typeface="Arial" panose="020B0604020202020204"/>
                <a:cs typeface="Arial" panose="020B0604020202020204"/>
              </a:rPr>
              <a:t>κρίκο</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φέρτε</a:t>
            </a:r>
            <a:r>
              <a:rPr sz="2000" b="1" spc="-50" dirty="0">
                <a:latin typeface="Arial" panose="020B0604020202020204"/>
                <a:cs typeface="Arial" panose="020B0604020202020204"/>
              </a:rPr>
              <a:t> </a:t>
            </a:r>
            <a:r>
              <a:rPr sz="2000" b="1" dirty="0">
                <a:latin typeface="Arial" panose="020B0604020202020204"/>
                <a:cs typeface="Arial" panose="020B0604020202020204"/>
              </a:rPr>
              <a:t>όλα</a:t>
            </a:r>
            <a:r>
              <a:rPr sz="2000" b="1" spc="-45" dirty="0">
                <a:latin typeface="Arial" panose="020B0604020202020204"/>
                <a:cs typeface="Arial" panose="020B0604020202020204"/>
              </a:rPr>
              <a:t> </a:t>
            </a:r>
            <a:r>
              <a:rPr sz="2000" b="1" dirty="0">
                <a:latin typeface="Arial" panose="020B0604020202020204"/>
                <a:cs typeface="Arial" panose="020B0604020202020204"/>
              </a:rPr>
              <a:t>τα</a:t>
            </a:r>
            <a:r>
              <a:rPr sz="2000" b="1" spc="-40" dirty="0">
                <a:latin typeface="Arial" panose="020B0604020202020204"/>
                <a:cs typeface="Arial" panose="020B0604020202020204"/>
              </a:rPr>
              <a:t> </a:t>
            </a:r>
            <a:r>
              <a:rPr sz="2000" b="1" dirty="0">
                <a:latin typeface="Arial" panose="020B0604020202020204"/>
                <a:cs typeface="Arial" panose="020B0604020202020204"/>
              </a:rPr>
              <a:t>έμβολα</a:t>
            </a:r>
            <a:r>
              <a:rPr sz="2000" b="1" spc="-45" dirty="0">
                <a:latin typeface="Arial" panose="020B0604020202020204"/>
                <a:cs typeface="Arial" panose="020B0604020202020204"/>
              </a:rPr>
              <a:t> </a:t>
            </a:r>
            <a:r>
              <a:rPr sz="2000" b="1" dirty="0">
                <a:latin typeface="Arial" panose="020B0604020202020204"/>
                <a:cs typeface="Arial" panose="020B0604020202020204"/>
              </a:rPr>
              <a:t>ένα-ένα</a:t>
            </a:r>
            <a:r>
              <a:rPr sz="2000" b="1" spc="-40" dirty="0">
                <a:latin typeface="Arial" panose="020B0604020202020204"/>
                <a:cs typeface="Arial" panose="020B0604020202020204"/>
              </a:rPr>
              <a:t> </a:t>
            </a:r>
            <a:r>
              <a:rPr sz="2000" b="1" dirty="0">
                <a:latin typeface="Arial" panose="020B0604020202020204"/>
                <a:cs typeface="Arial" panose="020B0604020202020204"/>
              </a:rPr>
              <a:t>στο</a:t>
            </a:r>
            <a:r>
              <a:rPr sz="2000" b="1" spc="-50" dirty="0">
                <a:latin typeface="Arial" panose="020B0604020202020204"/>
                <a:cs typeface="Arial" panose="020B0604020202020204"/>
              </a:rPr>
              <a:t> </a:t>
            </a:r>
            <a:r>
              <a:rPr sz="2000" b="1" spc="-20" dirty="0">
                <a:latin typeface="Arial" panose="020B0604020202020204"/>
                <a:cs typeface="Arial" panose="020B0604020202020204"/>
              </a:rPr>
              <a:t>TDC.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διαρροή</a:t>
            </a:r>
            <a:r>
              <a:rPr sz="2000" b="1" spc="-15" dirty="0">
                <a:latin typeface="Arial" panose="020B0604020202020204"/>
                <a:cs typeface="Arial" panose="020B0604020202020204"/>
              </a:rPr>
              <a:t> </a:t>
            </a:r>
            <a:r>
              <a:rPr sz="2000" b="1" dirty="0">
                <a:latin typeface="Arial" panose="020B0604020202020204"/>
                <a:cs typeface="Arial" panose="020B0604020202020204"/>
              </a:rPr>
              <a:t>αέρα</a:t>
            </a:r>
            <a:r>
              <a:rPr sz="2000" b="1" spc="-15" dirty="0">
                <a:latin typeface="Arial" panose="020B0604020202020204"/>
                <a:cs typeface="Arial" panose="020B0604020202020204"/>
              </a:rPr>
              <a:t> </a:t>
            </a:r>
            <a:r>
              <a:rPr sz="2000" b="1" dirty="0">
                <a:latin typeface="Arial" panose="020B0604020202020204"/>
                <a:cs typeface="Arial" panose="020B0604020202020204"/>
              </a:rPr>
              <a:t>μπορεί</a:t>
            </a:r>
            <a:r>
              <a:rPr sz="2000" b="1" spc="-30"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dirty="0">
                <a:latin typeface="Arial" panose="020B0604020202020204"/>
                <a:cs typeface="Arial" panose="020B0604020202020204"/>
              </a:rPr>
              <a:t>ελεγχθεί</a:t>
            </a:r>
            <a:r>
              <a:rPr sz="2000" b="1" spc="-20"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τα</a:t>
            </a:r>
            <a:r>
              <a:rPr sz="2000" b="1" spc="-25" dirty="0">
                <a:latin typeface="Arial" panose="020B0604020202020204"/>
                <a:cs typeface="Arial" panose="020B0604020202020204"/>
              </a:rPr>
              <a:t> </a:t>
            </a:r>
            <a:r>
              <a:rPr sz="2000" b="1" spc="-10" dirty="0">
                <a:latin typeface="Arial" panose="020B0604020202020204"/>
                <a:cs typeface="Arial" panose="020B0604020202020204"/>
              </a:rPr>
              <a:t>εξαεριστικά.</a:t>
            </a:r>
            <a:r>
              <a:rPr sz="2000" b="1" spc="-100" dirty="0">
                <a:latin typeface="Arial" panose="020B0604020202020204"/>
                <a:cs typeface="Arial" panose="020B0604020202020204"/>
              </a:rPr>
              <a:t> </a:t>
            </a:r>
            <a:r>
              <a:rPr sz="2000" b="1" dirty="0">
                <a:latin typeface="Arial" panose="020B0604020202020204"/>
                <a:cs typeface="Arial" panose="020B0604020202020204"/>
              </a:rPr>
              <a:t>Αυτό</a:t>
            </a:r>
            <a:r>
              <a:rPr sz="2000" b="1" spc="-15" dirty="0">
                <a:latin typeface="Arial" panose="020B0604020202020204"/>
                <a:cs typeface="Arial" panose="020B0604020202020204"/>
              </a:rPr>
              <a:t> </a:t>
            </a:r>
            <a:r>
              <a:rPr sz="2000" b="1" dirty="0">
                <a:latin typeface="Arial" panose="020B0604020202020204"/>
                <a:cs typeface="Arial" panose="020B0604020202020204"/>
              </a:rPr>
              <a:t>θα</a:t>
            </a:r>
            <a:r>
              <a:rPr sz="2000" b="1" spc="-10" dirty="0">
                <a:latin typeface="Arial" panose="020B0604020202020204"/>
                <a:cs typeface="Arial" panose="020B0604020202020204"/>
              </a:rPr>
              <a:t> υποδείξει </a:t>
            </a:r>
            <a:r>
              <a:rPr sz="2000" b="1" dirty="0">
                <a:latin typeface="Arial" panose="020B0604020202020204"/>
                <a:cs typeface="Arial" panose="020B0604020202020204"/>
              </a:rPr>
              <a:t>τη</a:t>
            </a:r>
            <a:r>
              <a:rPr sz="2000" b="1" spc="-45" dirty="0">
                <a:latin typeface="Arial" panose="020B0604020202020204"/>
                <a:cs typeface="Arial" panose="020B0604020202020204"/>
              </a:rPr>
              <a:t> </a:t>
            </a:r>
            <a:r>
              <a:rPr sz="2000" b="1" dirty="0">
                <a:latin typeface="Arial" panose="020B0604020202020204"/>
                <a:cs typeface="Arial" panose="020B0604020202020204"/>
              </a:rPr>
              <a:t>βαλβίδα</a:t>
            </a:r>
            <a:r>
              <a:rPr sz="2000" b="1" spc="-25" dirty="0">
                <a:latin typeface="Arial" panose="020B0604020202020204"/>
                <a:cs typeface="Arial" panose="020B0604020202020204"/>
              </a:rPr>
              <a:t> </a:t>
            </a:r>
            <a:r>
              <a:rPr sz="2000" b="1" dirty="0">
                <a:latin typeface="Arial" panose="020B0604020202020204"/>
                <a:cs typeface="Arial" panose="020B0604020202020204"/>
              </a:rPr>
              <a:t>αέρα</a:t>
            </a:r>
            <a:r>
              <a:rPr sz="2000" b="1" spc="-25" dirty="0">
                <a:latin typeface="Arial" panose="020B0604020202020204"/>
                <a:cs typeface="Arial" panose="020B0604020202020204"/>
              </a:rPr>
              <a:t> </a:t>
            </a:r>
            <a:r>
              <a:rPr sz="2000" b="1" dirty="0">
                <a:latin typeface="Arial" panose="020B0604020202020204"/>
                <a:cs typeface="Arial" panose="020B0604020202020204"/>
              </a:rPr>
              <a:t>εκκίνησης</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25" dirty="0">
                <a:latin typeface="Arial" panose="020B0604020202020204"/>
                <a:cs typeface="Arial" panose="020B0604020202020204"/>
              </a:rPr>
              <a:t> </a:t>
            </a:r>
            <a:r>
              <a:rPr sz="2000" b="1" dirty="0">
                <a:latin typeface="Arial" panose="020B0604020202020204"/>
                <a:cs typeface="Arial" panose="020B0604020202020204"/>
              </a:rPr>
              <a:t>οποία</a:t>
            </a:r>
            <a:r>
              <a:rPr sz="2000" b="1" spc="-20" dirty="0">
                <a:latin typeface="Arial" panose="020B0604020202020204"/>
                <a:cs typeface="Arial" panose="020B0604020202020204"/>
              </a:rPr>
              <a:t> </a:t>
            </a:r>
            <a:r>
              <a:rPr sz="2000" b="1" spc="-10" dirty="0">
                <a:latin typeface="Arial" panose="020B0604020202020204"/>
                <a:cs typeface="Arial" panose="020B0604020202020204"/>
              </a:rPr>
              <a:t>διαρρέει.</a:t>
            </a:r>
            <a:endParaRPr sz="2000">
              <a:latin typeface="Arial" panose="020B0604020202020204"/>
              <a:cs typeface="Arial" panose="020B0604020202020204"/>
            </a:endParaRPr>
          </a:p>
        </p:txBody>
      </p:sp>
      <p:sp>
        <p:nvSpPr>
          <p:cNvPr id="3" name="object 3"/>
          <p:cNvSpPr/>
          <p:nvPr/>
        </p:nvSpPr>
        <p:spPr>
          <a:xfrm>
            <a:off x="214282" y="6350"/>
            <a:ext cx="8570308" cy="92232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19100" y="172719"/>
            <a:ext cx="8152130" cy="678391"/>
          </a:xfrm>
          <a:prstGeom prst="rect">
            <a:avLst/>
          </a:prstGeom>
        </p:spPr>
        <p:txBody>
          <a:bodyPr vert="horz" wrap="square" lIns="0" tIns="16510" rIns="0" bIns="0" rtlCol="0">
            <a:spAutoFit/>
          </a:bodyPr>
          <a:lstStyle/>
          <a:p>
            <a:pPr marL="12700">
              <a:lnSpc>
                <a:spcPct val="100000"/>
              </a:lnSpc>
              <a:spcBef>
                <a:spcPts val="130"/>
              </a:spcBef>
            </a:pPr>
            <a:r>
              <a:rPr lang="el-GR" sz="2150" u="none" dirty="0" smtClean="0">
                <a:solidFill>
                  <a:srgbClr val="D8D8D8"/>
                </a:solidFill>
                <a:uFill>
                  <a:solidFill>
                    <a:srgbClr val="D8D8D8"/>
                  </a:solidFill>
                </a:uFill>
              </a:rPr>
              <a:t>          4.1. </a:t>
            </a:r>
            <a:r>
              <a:rPr sz="2150" u="none" smtClean="0">
                <a:solidFill>
                  <a:srgbClr val="D8D8D8"/>
                </a:solidFill>
                <a:uFill>
                  <a:solidFill>
                    <a:srgbClr val="D8D8D8"/>
                  </a:solidFill>
                </a:uFill>
              </a:rPr>
              <a:t>ΑΝΩΜΑΛΙΕΣ</a:t>
            </a:r>
            <a:r>
              <a:rPr sz="2150" u="none" spc="45" smtClean="0">
                <a:solidFill>
                  <a:srgbClr val="D8D8D8"/>
                </a:solidFill>
                <a:uFill>
                  <a:solidFill>
                    <a:srgbClr val="D8D8D8"/>
                  </a:solidFill>
                </a:uFill>
              </a:rPr>
              <a:t> </a:t>
            </a:r>
            <a:r>
              <a:rPr sz="2150" u="none" dirty="0">
                <a:solidFill>
                  <a:srgbClr val="D8D8D8"/>
                </a:solidFill>
                <a:uFill>
                  <a:solidFill>
                    <a:srgbClr val="D8D8D8"/>
                  </a:solidFill>
                </a:uFill>
              </a:rPr>
              <a:t>–</a:t>
            </a:r>
            <a:r>
              <a:rPr sz="2150" u="none" spc="45" dirty="0">
                <a:solidFill>
                  <a:srgbClr val="D8D8D8"/>
                </a:solidFill>
                <a:uFill>
                  <a:solidFill>
                    <a:srgbClr val="D8D8D8"/>
                  </a:solidFill>
                </a:uFill>
              </a:rPr>
              <a:t> </a:t>
            </a:r>
            <a:r>
              <a:rPr sz="2150" u="none" dirty="0">
                <a:solidFill>
                  <a:srgbClr val="D8D8D8"/>
                </a:solidFill>
                <a:uFill>
                  <a:solidFill>
                    <a:srgbClr val="D8D8D8"/>
                  </a:solidFill>
                </a:uFill>
              </a:rPr>
              <a:t>ΒΛΑΒΕΣ</a:t>
            </a:r>
            <a:r>
              <a:rPr sz="2150" u="none" spc="45" dirty="0">
                <a:solidFill>
                  <a:srgbClr val="D8D8D8"/>
                </a:solidFill>
                <a:uFill>
                  <a:solidFill>
                    <a:srgbClr val="D8D8D8"/>
                  </a:solidFill>
                </a:uFill>
              </a:rPr>
              <a:t> </a:t>
            </a:r>
            <a:r>
              <a:rPr sz="2150" u="none" spc="-50" dirty="0">
                <a:solidFill>
                  <a:srgbClr val="D8D8D8"/>
                </a:solidFill>
                <a:uFill>
                  <a:solidFill>
                    <a:srgbClr val="D8D8D8"/>
                  </a:solidFill>
                </a:uFill>
              </a:rPr>
              <a:t>ΚΑΤΑ</a:t>
            </a:r>
            <a:r>
              <a:rPr sz="2150" u="none" spc="45" dirty="0">
                <a:solidFill>
                  <a:srgbClr val="D8D8D8"/>
                </a:solidFill>
                <a:uFill>
                  <a:solidFill>
                    <a:srgbClr val="D8D8D8"/>
                  </a:solidFill>
                </a:uFill>
              </a:rPr>
              <a:t> </a:t>
            </a:r>
            <a:r>
              <a:rPr sz="2150" u="none" dirty="0">
                <a:solidFill>
                  <a:srgbClr val="D8D8D8"/>
                </a:solidFill>
                <a:uFill>
                  <a:solidFill>
                    <a:srgbClr val="D8D8D8"/>
                  </a:solidFill>
                </a:uFill>
              </a:rPr>
              <a:t>ΤΗΝ</a:t>
            </a:r>
            <a:r>
              <a:rPr sz="2150" u="none" spc="45" dirty="0">
                <a:solidFill>
                  <a:srgbClr val="D8D8D8"/>
                </a:solidFill>
                <a:uFill>
                  <a:solidFill>
                    <a:srgbClr val="D8D8D8"/>
                  </a:solidFill>
                </a:uFill>
              </a:rPr>
              <a:t> </a:t>
            </a:r>
            <a:r>
              <a:rPr sz="2150" u="none">
                <a:solidFill>
                  <a:srgbClr val="D8D8D8"/>
                </a:solidFill>
                <a:uFill>
                  <a:solidFill>
                    <a:srgbClr val="D8D8D8"/>
                  </a:solidFill>
                </a:uFill>
              </a:rPr>
              <a:t>ΕΚΚΙΝΗΣΗ</a:t>
            </a:r>
            <a:r>
              <a:rPr sz="2150" u="none" spc="45">
                <a:solidFill>
                  <a:srgbClr val="D8D8D8"/>
                </a:solidFill>
                <a:uFill>
                  <a:solidFill>
                    <a:srgbClr val="D8D8D8"/>
                  </a:solidFill>
                </a:uFill>
              </a:rPr>
              <a:t> </a:t>
            </a:r>
            <a:br>
              <a:rPr lang="el-GR" sz="2150" u="none" spc="45" dirty="0" smtClean="0">
                <a:solidFill>
                  <a:srgbClr val="D8D8D8"/>
                </a:solidFill>
                <a:uFill>
                  <a:solidFill>
                    <a:srgbClr val="D8D8D8"/>
                  </a:solidFill>
                </a:uFill>
              </a:rPr>
            </a:br>
            <a:r>
              <a:rPr lang="el-GR" sz="2150" u="none" spc="45" dirty="0" smtClean="0">
                <a:solidFill>
                  <a:srgbClr val="D8D8D8"/>
                </a:solidFill>
                <a:uFill>
                  <a:solidFill>
                    <a:srgbClr val="D8D8D8"/>
                  </a:solidFill>
                </a:uFill>
              </a:rPr>
              <a:t>                                                 </a:t>
            </a:r>
            <a:r>
              <a:rPr sz="2150" u="none" smtClean="0">
                <a:solidFill>
                  <a:srgbClr val="D8D8D8"/>
                </a:solidFill>
                <a:uFill>
                  <a:solidFill>
                    <a:srgbClr val="D8D8D8"/>
                  </a:solidFill>
                </a:uFill>
              </a:rPr>
              <a:t>ΤΗΣ</a:t>
            </a:r>
            <a:r>
              <a:rPr sz="2150" u="none" spc="45" smtClean="0">
                <a:solidFill>
                  <a:srgbClr val="D8D8D8"/>
                </a:solidFill>
                <a:uFill>
                  <a:solidFill>
                    <a:srgbClr val="D8D8D8"/>
                  </a:solidFill>
                </a:uFill>
              </a:rPr>
              <a:t> </a:t>
            </a:r>
            <a:r>
              <a:rPr sz="2150" u="none" spc="-10" dirty="0">
                <a:solidFill>
                  <a:srgbClr val="D8D8D8"/>
                </a:solidFill>
                <a:uFill>
                  <a:solidFill>
                    <a:srgbClr val="D8D8D8"/>
                  </a:solidFill>
                </a:uFill>
              </a:rPr>
              <a:t>ΜΗΧΑΝΗΣ</a:t>
            </a:r>
            <a:endParaRPr sz="2150" u="none"/>
          </a:p>
        </p:txBody>
      </p:sp>
    </p:spTree>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69640" y="1104900"/>
            <a:ext cx="2204085" cy="391160"/>
          </a:xfrm>
          <a:prstGeom prst="rect">
            <a:avLst/>
          </a:prstGeom>
        </p:spPr>
        <p:txBody>
          <a:bodyPr vert="horz" wrap="square" lIns="0" tIns="12700" rIns="0" bIns="0" rtlCol="0">
            <a:spAutoFit/>
          </a:bodyPr>
          <a:lstStyle/>
          <a:p>
            <a:pPr marL="12700">
              <a:lnSpc>
                <a:spcPct val="100000"/>
              </a:lnSpc>
              <a:spcBef>
                <a:spcPts val="100"/>
              </a:spcBef>
            </a:pPr>
            <a:r>
              <a:rPr sz="2400" u="heavy" spc="-10" dirty="0">
                <a:solidFill>
                  <a:srgbClr val="FF0000"/>
                </a:solidFill>
                <a:uFill>
                  <a:solidFill>
                    <a:srgbClr val="FF0000"/>
                  </a:solidFill>
                </a:uFill>
                <a:latin typeface="Arial Black" panose="020B0A04020102020204"/>
                <a:cs typeface="Arial Black" panose="020B0A04020102020204"/>
              </a:rPr>
              <a:t>ΑΝΑΣΤΡΟΦΗ</a:t>
            </a:r>
            <a:endParaRPr sz="2400">
              <a:latin typeface="Arial Black" panose="020B0A04020102020204"/>
              <a:cs typeface="Arial Black" panose="020B0A04020102020204"/>
            </a:endParaRPr>
          </a:p>
        </p:txBody>
      </p:sp>
      <p:sp>
        <p:nvSpPr>
          <p:cNvPr id="3" name="object 3"/>
          <p:cNvSpPr/>
          <p:nvPr/>
        </p:nvSpPr>
        <p:spPr>
          <a:xfrm>
            <a:off x="214282" y="214628"/>
            <a:ext cx="8643968" cy="85691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ctrTitle"/>
          </p:nvPr>
        </p:nvSpPr>
        <p:spPr>
          <a:xfrm>
            <a:off x="441959" y="389889"/>
            <a:ext cx="8260080" cy="691215"/>
          </a:xfrm>
          <a:prstGeom prst="rect">
            <a:avLst/>
          </a:prstGeom>
        </p:spPr>
        <p:txBody>
          <a:bodyPr vert="horz" wrap="square" lIns="0" tIns="13970" rIns="0" bIns="0" rtlCol="0">
            <a:spAutoFit/>
          </a:bodyPr>
          <a:lstStyle/>
          <a:p>
            <a:pPr marL="12700">
              <a:lnSpc>
                <a:spcPct val="100000"/>
              </a:lnSpc>
              <a:spcBef>
                <a:spcPts val="110"/>
              </a:spcBef>
            </a:pPr>
            <a:r>
              <a:rPr lang="el-GR" sz="2200" u="none" dirty="0" smtClean="0">
                <a:solidFill>
                  <a:srgbClr val="D8D8D8"/>
                </a:solidFill>
                <a:uFill>
                  <a:solidFill>
                    <a:srgbClr val="D8D8D8"/>
                  </a:solidFill>
                </a:uFill>
              </a:rPr>
              <a:t>             4.1. </a:t>
            </a:r>
            <a:r>
              <a:rPr sz="2200" u="none" smtClean="0">
                <a:solidFill>
                  <a:srgbClr val="D8D8D8"/>
                </a:solidFill>
                <a:uFill>
                  <a:solidFill>
                    <a:srgbClr val="D8D8D8"/>
                  </a:solidFill>
                </a:uFill>
              </a:rPr>
              <a:t>ΑΝΩΜΑΛΙΕΣ</a:t>
            </a:r>
            <a:r>
              <a:rPr sz="2200" u="none" spc="-50" smtClean="0">
                <a:solidFill>
                  <a:srgbClr val="D8D8D8"/>
                </a:solidFill>
                <a:uFill>
                  <a:solidFill>
                    <a:srgbClr val="D8D8D8"/>
                  </a:solidFill>
                </a:uFill>
              </a:rPr>
              <a:t> </a:t>
            </a:r>
            <a:r>
              <a:rPr sz="2200" u="none" dirty="0">
                <a:solidFill>
                  <a:srgbClr val="D8D8D8"/>
                </a:solidFill>
                <a:uFill>
                  <a:solidFill>
                    <a:srgbClr val="D8D8D8"/>
                  </a:solidFill>
                </a:uFill>
              </a:rPr>
              <a:t>–</a:t>
            </a:r>
            <a:r>
              <a:rPr sz="2200" u="none" spc="-30" dirty="0">
                <a:solidFill>
                  <a:srgbClr val="D8D8D8"/>
                </a:solidFill>
                <a:uFill>
                  <a:solidFill>
                    <a:srgbClr val="D8D8D8"/>
                  </a:solidFill>
                </a:uFill>
              </a:rPr>
              <a:t> </a:t>
            </a:r>
            <a:r>
              <a:rPr sz="2200" u="none" dirty="0">
                <a:solidFill>
                  <a:srgbClr val="D8D8D8"/>
                </a:solidFill>
                <a:uFill>
                  <a:solidFill>
                    <a:srgbClr val="D8D8D8"/>
                  </a:solidFill>
                </a:uFill>
              </a:rPr>
              <a:t>ΒΛΑΒΕΣ</a:t>
            </a:r>
            <a:r>
              <a:rPr sz="2200" u="none" spc="-25" dirty="0">
                <a:solidFill>
                  <a:srgbClr val="D8D8D8"/>
                </a:solidFill>
                <a:uFill>
                  <a:solidFill>
                    <a:srgbClr val="D8D8D8"/>
                  </a:solidFill>
                </a:uFill>
              </a:rPr>
              <a:t> </a:t>
            </a:r>
            <a:r>
              <a:rPr sz="2200" u="none" spc="-75" dirty="0">
                <a:solidFill>
                  <a:srgbClr val="D8D8D8"/>
                </a:solidFill>
                <a:uFill>
                  <a:solidFill>
                    <a:srgbClr val="D8D8D8"/>
                  </a:solidFill>
                </a:uFill>
              </a:rPr>
              <a:t>ΚΑΤΑ</a:t>
            </a:r>
            <a:r>
              <a:rPr sz="2200" u="none" spc="-25" dirty="0">
                <a:solidFill>
                  <a:srgbClr val="D8D8D8"/>
                </a:solidFill>
                <a:uFill>
                  <a:solidFill>
                    <a:srgbClr val="D8D8D8"/>
                  </a:solidFill>
                </a:uFill>
              </a:rPr>
              <a:t> </a:t>
            </a:r>
            <a:r>
              <a:rPr sz="2200" u="none" dirty="0">
                <a:solidFill>
                  <a:srgbClr val="D8D8D8"/>
                </a:solidFill>
                <a:uFill>
                  <a:solidFill>
                    <a:srgbClr val="D8D8D8"/>
                  </a:solidFill>
                </a:uFill>
              </a:rPr>
              <a:t>ΤΗΝ</a:t>
            </a:r>
            <a:r>
              <a:rPr sz="2200" u="none" spc="-25" dirty="0">
                <a:solidFill>
                  <a:srgbClr val="D8D8D8"/>
                </a:solidFill>
                <a:uFill>
                  <a:solidFill>
                    <a:srgbClr val="D8D8D8"/>
                  </a:solidFill>
                </a:uFill>
              </a:rPr>
              <a:t> </a:t>
            </a:r>
            <a:r>
              <a:rPr sz="2200" u="none">
                <a:solidFill>
                  <a:srgbClr val="D8D8D8"/>
                </a:solidFill>
                <a:uFill>
                  <a:solidFill>
                    <a:srgbClr val="D8D8D8"/>
                  </a:solidFill>
                </a:uFill>
              </a:rPr>
              <a:t>ΕΚΚΙΝΗΣΗ</a:t>
            </a:r>
            <a:r>
              <a:rPr sz="2200" u="none" spc="-25">
                <a:solidFill>
                  <a:srgbClr val="D8D8D8"/>
                </a:solidFill>
                <a:uFill>
                  <a:solidFill>
                    <a:srgbClr val="D8D8D8"/>
                  </a:solidFill>
                </a:uFill>
              </a:rPr>
              <a:t> </a:t>
            </a:r>
            <a:br>
              <a:rPr lang="el-GR" sz="2200" u="none" spc="-25" dirty="0" smtClean="0">
                <a:solidFill>
                  <a:srgbClr val="D8D8D8"/>
                </a:solidFill>
                <a:uFill>
                  <a:solidFill>
                    <a:srgbClr val="D8D8D8"/>
                  </a:solidFill>
                </a:uFill>
              </a:rPr>
            </a:br>
            <a:r>
              <a:rPr lang="el-GR" sz="2200" u="none" spc="-25" dirty="0" smtClean="0">
                <a:solidFill>
                  <a:srgbClr val="D8D8D8"/>
                </a:solidFill>
                <a:uFill>
                  <a:solidFill>
                    <a:srgbClr val="D8D8D8"/>
                  </a:solidFill>
                </a:uFill>
              </a:rPr>
              <a:t>                                                           </a:t>
            </a:r>
            <a:r>
              <a:rPr sz="2200" u="none" smtClean="0">
                <a:solidFill>
                  <a:srgbClr val="D8D8D8"/>
                </a:solidFill>
                <a:uFill>
                  <a:solidFill>
                    <a:srgbClr val="D8D8D8"/>
                  </a:solidFill>
                </a:uFill>
              </a:rPr>
              <a:t>ΤΗΣ</a:t>
            </a:r>
            <a:r>
              <a:rPr sz="2200" u="none" spc="-35" smtClean="0">
                <a:solidFill>
                  <a:srgbClr val="D8D8D8"/>
                </a:solidFill>
                <a:uFill>
                  <a:solidFill>
                    <a:srgbClr val="D8D8D8"/>
                  </a:solidFill>
                </a:uFill>
              </a:rPr>
              <a:t> </a:t>
            </a:r>
            <a:r>
              <a:rPr sz="2200" u="none" spc="-10" dirty="0">
                <a:solidFill>
                  <a:srgbClr val="D8D8D8"/>
                </a:solidFill>
                <a:uFill>
                  <a:solidFill>
                    <a:srgbClr val="D8D8D8"/>
                  </a:solidFill>
                </a:uFill>
              </a:rPr>
              <a:t>ΜΗΧΑΝΗΣ</a:t>
            </a:r>
            <a:endParaRPr sz="2200" u="none"/>
          </a:p>
        </p:txBody>
      </p:sp>
      <p:pic>
        <p:nvPicPr>
          <p:cNvPr id="5" name="object 5"/>
          <p:cNvPicPr/>
          <p:nvPr/>
        </p:nvPicPr>
        <p:blipFill>
          <a:blip r:embed="rId1" cstate="print"/>
          <a:stretch>
            <a:fillRect/>
          </a:stretch>
        </p:blipFill>
        <p:spPr>
          <a:xfrm>
            <a:off x="755650" y="1084580"/>
            <a:ext cx="7487920" cy="5511800"/>
          </a:xfrm>
          <a:prstGeom prst="rect">
            <a:avLst/>
          </a:prstGeom>
        </p:spPr>
      </p:pic>
    </p:spTree>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817370"/>
            <a:ext cx="8361045" cy="3586479"/>
          </a:xfrm>
          <a:prstGeom prst="rect">
            <a:avLst/>
          </a:prstGeom>
        </p:spPr>
        <p:txBody>
          <a:bodyPr vert="horz" wrap="square" lIns="0" tIns="12700" rIns="0" bIns="0" rtlCol="0">
            <a:spAutoFit/>
          </a:bodyPr>
          <a:lstStyle/>
          <a:p>
            <a:pPr marL="12700" marR="5080">
              <a:lnSpc>
                <a:spcPct val="100000"/>
              </a:lnSpc>
              <a:spcBef>
                <a:spcPts val="1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ΕΚΡΗΞΕΙΣ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ΣΤΡΟΦΑΛΟΘΑΛΑΜΟΥ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ΑΡΚΕΤΑ </a:t>
            </a:r>
            <a:r>
              <a:rPr sz="2000" dirty="0">
                <a:latin typeface="Arial Black" panose="020B0A04020102020204"/>
                <a:cs typeface="Arial Black" panose="020B0A04020102020204"/>
              </a:rPr>
              <a:t>ΣΠΑΝΙΕΣ,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ΤΙΣ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ΠΙΟ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ΕΠΙΚΙΝΔΥΝΕΣ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ΚΑΤΑΣΤΑΣΕΙΣ.</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963295">
              <a:lnSpc>
                <a:spcPct val="100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ΜΠΟΡΟΥΝ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ΠΡΟΚΑΛΕΣΟΥΝ</a:t>
            </a:r>
            <a:r>
              <a:rPr sz="2000" spc="5" dirty="0">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ΚΑΤΑΣΤΡΟΦΕΣ</a:t>
            </a:r>
            <a:r>
              <a:rPr sz="2000" spc="-20">
                <a:solidFill>
                  <a:srgbClr val="FF0000"/>
                </a:solidFill>
                <a:latin typeface="Arial Black" panose="020B0A04020102020204"/>
                <a:cs typeface="Arial Black" panose="020B0A04020102020204"/>
              </a:rPr>
              <a:t> </a:t>
            </a:r>
            <a:r>
              <a:rPr sz="2000" spc="-25" smtClean="0">
                <a:latin typeface="Arial Black" panose="020B0A04020102020204"/>
                <a:cs typeface="Arial Black" panose="020B0A04020102020204"/>
              </a:rPr>
              <a:t>ΣΤΗ</a:t>
            </a:r>
            <a:r>
              <a:rPr lang="el-GR" sz="2000" spc="-25" dirty="0" smtClean="0">
                <a:latin typeface="Arial Black" panose="020B0A04020102020204"/>
                <a:cs typeface="Arial Black" panose="020B0A04020102020204"/>
              </a:rPr>
              <a:t>Ν</a:t>
            </a:r>
            <a:r>
              <a:rPr sz="2000" spc="-25" smtClean="0">
                <a:latin typeface="Arial Black" panose="020B0A04020102020204"/>
                <a:cs typeface="Arial Black" panose="020B0A04020102020204"/>
              </a:rPr>
              <a:t> </a:t>
            </a:r>
            <a:r>
              <a:rPr sz="2000" smtClean="0">
                <a:latin typeface="Arial Black" panose="020B0A04020102020204"/>
                <a:cs typeface="Arial Black" panose="020B0A04020102020204"/>
              </a:rPr>
              <a:t>ΜΗΧΑΝΗ</a:t>
            </a:r>
            <a:r>
              <a:rPr sz="2000" dirty="0">
                <a:latin typeface="Arial Black" panose="020B0A04020102020204"/>
                <a:cs typeface="Arial Black" panose="020B0A04020102020204"/>
              </a:rPr>
              <a:t>,</a:t>
            </a:r>
            <a:r>
              <a:rPr sz="2000" spc="-2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ΠΥΡΚΑΓΙΑ </a:t>
            </a:r>
            <a:r>
              <a:rPr sz="2000" dirty="0">
                <a:latin typeface="Arial Black" panose="020B0A04020102020204"/>
                <a:cs typeface="Arial Black" panose="020B0A04020102020204"/>
              </a:rPr>
              <a:t>ΣΤΟ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ΜΗΧΑΝΟΣΤΑΣΙΟ</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solidFill>
                  <a:srgbClr val="FF0000"/>
                </a:solidFill>
                <a:latin typeface="Arial Black" panose="020B0A04020102020204"/>
                <a:cs typeface="Arial Black" panose="020B0A04020102020204"/>
              </a:rPr>
              <a:t>ΤΡΑΥΜΑΤΙΣΜΟΥΣ</a:t>
            </a:r>
            <a:r>
              <a:rPr sz="2000" spc="-3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ΠΡΟΣΩΠΙΚΟΥ.</a:t>
            </a:r>
            <a:endParaRPr sz="2000">
              <a:latin typeface="Arial Black" panose="020B0A04020102020204"/>
              <a:cs typeface="Arial Black" panose="020B0A04020102020204"/>
            </a:endParaRPr>
          </a:p>
          <a:p>
            <a:pPr>
              <a:lnSpc>
                <a:spcPct val="100000"/>
              </a:lnSpc>
              <a:spcBef>
                <a:spcPts val="30"/>
              </a:spcBef>
              <a:buClr>
                <a:srgbClr val="FF0000"/>
              </a:buClr>
              <a:buFont typeface="Wingdings" panose="05000000000000000000"/>
              <a:buChar char=""/>
            </a:pPr>
            <a:endParaRPr sz="2250">
              <a:latin typeface="Arial Black" panose="020B0A04020102020204"/>
              <a:cs typeface="Arial Black" panose="020B0A04020102020204"/>
            </a:endParaRPr>
          </a:p>
          <a:p>
            <a:pPr marL="12700" marR="327660">
              <a:lnSpc>
                <a:spcPct val="100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ΜΠΟΡΟΥΝ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ΝΑ ΣΥΜΒΟΥΝ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ΟΛΟΥΣ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ΤΥΠΟΥΣ</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ΤΑ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ΜΕΓΕΘΗ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ΜΗΧΑΝΩΝ,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ΟΜΩΣ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ΠΙΟ</a:t>
            </a:r>
            <a:r>
              <a:rPr sz="2000" spc="-10" dirty="0">
                <a:latin typeface="Arial Black" panose="020B0A04020102020204"/>
                <a:cs typeface="Arial Black" panose="020B0A04020102020204"/>
              </a:rPr>
              <a:t> ΕΠΙΚΙΝΔΥΝΕΣ </a:t>
            </a:r>
            <a:r>
              <a:rPr sz="2000" dirty="0">
                <a:latin typeface="Arial Black" panose="020B0A04020102020204"/>
                <a:cs typeface="Arial Black" panose="020B0A04020102020204"/>
              </a:rPr>
              <a:t>ΓΙΝΟΝΤΑΙ</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ΣΤΙΣ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ΜΕΓΑΛΕΣ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ΑΡΓΟΣΤΡΟΦΕΣ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ΔΙΧΡΟΝΕΣ ΠΕΤΡΕΛΑΙΟΜΗΧΑΝΕΣ.</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012190">
              <a:lnSpc>
                <a:spcPct val="100000"/>
              </a:lnSpc>
              <a:spcBef>
                <a:spcPts val="100"/>
              </a:spcBef>
            </a:pPr>
            <a:r>
              <a:rPr sz="2400" u="sng" dirty="0">
                <a:solidFill>
                  <a:srgbClr val="FFFFFF"/>
                </a:solidFill>
                <a:uFill>
                  <a:solidFill>
                    <a:srgbClr val="FFFFFF"/>
                  </a:solidFill>
                </a:uFill>
              </a:rPr>
              <a:t>ΕΚΡΗΞΕΙΣ</a:t>
            </a:r>
            <a:r>
              <a:rPr sz="2400" u="sng" spc="-25" dirty="0">
                <a:solidFill>
                  <a:srgbClr val="FFFFFF"/>
                </a:solidFill>
                <a:uFill>
                  <a:solidFill>
                    <a:srgbClr val="FFFFFF"/>
                  </a:solidFill>
                </a:uFill>
              </a:rPr>
              <a:t> </a:t>
            </a:r>
            <a:r>
              <a:rPr sz="2400" u="sng" spc="-20" dirty="0">
                <a:solidFill>
                  <a:srgbClr val="FFFFFF"/>
                </a:solidFill>
                <a:uFill>
                  <a:solidFill>
                    <a:srgbClr val="FFFFFF"/>
                  </a:solidFill>
                </a:uFill>
              </a:rPr>
              <a:t>ΣΤΡΟΦΑΛΟΘΑΛΑΜΟΥ </a:t>
            </a:r>
            <a:r>
              <a:rPr sz="2400" u="sng" dirty="0">
                <a:solidFill>
                  <a:srgbClr val="FFFFFF"/>
                </a:solidFill>
                <a:uFill>
                  <a:solidFill>
                    <a:srgbClr val="FFFFFF"/>
                  </a:solidFill>
                </a:uFill>
              </a:rPr>
              <a:t>-</a:t>
            </a:r>
            <a:r>
              <a:rPr sz="2400" u="none" spc="25" dirty="0">
                <a:solidFill>
                  <a:srgbClr val="FFFFFF"/>
                </a:solidFill>
              </a:rPr>
              <a:t> </a:t>
            </a:r>
            <a:r>
              <a:rPr sz="2400" spc="-10" dirty="0"/>
              <a:t>ΓΕΝΙΚΑ</a:t>
            </a:r>
            <a:endParaRPr sz="2400"/>
          </a:p>
        </p:txBody>
      </p:sp>
    </p:spTree>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399780" cy="5403215"/>
          </a:xfrm>
          <a:prstGeom prst="rect">
            <a:avLst/>
          </a:prstGeom>
        </p:spPr>
        <p:txBody>
          <a:bodyPr vert="horz" wrap="square" lIns="0" tIns="12065" rIns="0" bIns="0" rtlCol="0">
            <a:spAutoFit/>
          </a:bodyPr>
          <a:lstStyle/>
          <a:p>
            <a:pPr marL="12700" marR="226060">
              <a:lnSpc>
                <a:spcPct val="101000"/>
              </a:lnSpc>
              <a:spcBef>
                <a:spcPts val="95"/>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ΟΙ</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ΕΚΡΗΞΕΙΣ</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ΣΤΡΟΦΑΛΟΘΑΛΑΜΟΥ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ΟΦΕΙΛΟΝΤΑΙ</a:t>
            </a:r>
            <a:r>
              <a:rPr sz="1950" spc="-40" dirty="0">
                <a:latin typeface="Arial Black" panose="020B0A04020102020204"/>
                <a:cs typeface="Arial Black" panose="020B0A04020102020204"/>
              </a:rPr>
              <a:t> </a:t>
            </a:r>
            <a:r>
              <a:rPr sz="1950" spc="-20" dirty="0">
                <a:latin typeface="Arial Black" panose="020B0A04020102020204"/>
                <a:cs typeface="Arial Black" panose="020B0A04020102020204"/>
              </a:rPr>
              <a:t>ΣΤΗΝ </a:t>
            </a:r>
            <a:r>
              <a:rPr sz="1950" dirty="0">
                <a:latin typeface="Arial Black" panose="020B0A04020102020204"/>
                <a:cs typeface="Arial Black" panose="020B0A04020102020204"/>
              </a:rPr>
              <a:t>ΑΥΤΑΝΑΦΛΕΞΗ</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ΑΤΜΩΝ</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ΛΙΠΑΝΤΙΚΟΥ</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ΕΝΤΟΣ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ΣΤΡΟΦΑ- </a:t>
            </a:r>
            <a:r>
              <a:rPr sz="1950" dirty="0">
                <a:latin typeface="Arial Black" panose="020B0A04020102020204"/>
                <a:cs typeface="Arial Black" panose="020B0A04020102020204"/>
              </a:rPr>
              <a:t>ΛΟΘΑΛΑΜΟΥ,</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ΟΤΑΝ</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ΔΗΜΙΟΥΡΓΗΘΟΥΝ</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ΚΑΤΑΛΛΗΛΕΣ ΣΥΝΘΗΚΕΣ.</a:t>
            </a:r>
            <a:endParaRPr sz="195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00">
              <a:latin typeface="Arial Black" panose="020B0A04020102020204"/>
              <a:cs typeface="Arial Black" panose="020B0A04020102020204"/>
            </a:endParaRPr>
          </a:p>
          <a:p>
            <a:pPr marL="12700" marR="219710">
              <a:lnSpc>
                <a:spcPct val="100000"/>
              </a:lnSpc>
              <a:spcBef>
                <a:spcPts val="5"/>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ΣΤΙΣ</a:t>
            </a:r>
            <a:r>
              <a:rPr sz="1950" spc="-40"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ΚΑΝΟΝΙΚΕΣ</a:t>
            </a:r>
            <a:r>
              <a:rPr sz="1950" spc="-35"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ΣΥΝΘΗΚΕΣ</a:t>
            </a:r>
            <a:r>
              <a:rPr sz="1950" spc="-25" dirty="0">
                <a:solidFill>
                  <a:srgbClr val="FF0000"/>
                </a:solidFill>
                <a:latin typeface="Arial Black" panose="020B0A04020102020204"/>
                <a:cs typeface="Arial Black" panose="020B0A04020102020204"/>
              </a:rPr>
              <a:t> </a:t>
            </a:r>
            <a:r>
              <a:rPr sz="1950" dirty="0">
                <a:latin typeface="Arial Black" panose="020B0A04020102020204"/>
                <a:cs typeface="Arial Black" panose="020B0A04020102020204"/>
              </a:rPr>
              <a:t>ΛΕΙΤΟΥΡΓΙΑΣ</a:t>
            </a:r>
            <a:r>
              <a:rPr sz="1950" spc="-25" dirty="0">
                <a:latin typeface="Arial Black" panose="020B0A04020102020204"/>
                <a:cs typeface="Arial Black" panose="020B0A04020102020204"/>
              </a:rPr>
              <a:t> </a:t>
            </a:r>
            <a:r>
              <a:rPr sz="1950">
                <a:latin typeface="Arial Black" panose="020B0A04020102020204"/>
                <a:cs typeface="Arial Black" panose="020B0A04020102020204"/>
              </a:rPr>
              <a:t>ΤΗΣ</a:t>
            </a:r>
            <a:r>
              <a:rPr sz="1950" spc="-20">
                <a:latin typeface="Arial Black" panose="020B0A04020102020204"/>
                <a:cs typeface="Arial Black" panose="020B0A04020102020204"/>
              </a:rPr>
              <a:t> </a:t>
            </a:r>
            <a:endParaRPr lang="el-GR" sz="1950" spc="-20" dirty="0" smtClean="0">
              <a:latin typeface="Arial Black" panose="020B0A04020102020204"/>
              <a:cs typeface="Arial Black" panose="020B0A04020102020204"/>
            </a:endParaRPr>
          </a:p>
          <a:p>
            <a:pPr marL="12700" marR="219710">
              <a:lnSpc>
                <a:spcPct val="100000"/>
              </a:lnSpc>
              <a:spcBef>
                <a:spcPts val="5"/>
              </a:spcBef>
              <a:buClr>
                <a:srgbClr val="FF0000"/>
              </a:buClr>
              <a:buSzPct val="95000"/>
              <a:tabLst>
                <a:tab pos="235585" algn="l"/>
              </a:tabLst>
            </a:pPr>
            <a:r>
              <a:rPr sz="1950" spc="-10" smtClean="0">
                <a:latin typeface="Arial Black" panose="020B0A04020102020204"/>
                <a:cs typeface="Arial Black" panose="020B0A04020102020204"/>
              </a:rPr>
              <a:t>ΜΗΧΑ</a:t>
            </a:r>
            <a:r>
              <a:rPr sz="1950" smtClean="0">
                <a:latin typeface="Arial Black" panose="020B0A04020102020204"/>
                <a:cs typeface="Arial Black" panose="020B0A04020102020204"/>
              </a:rPr>
              <a:t>ΝΗΣ</a:t>
            </a:r>
            <a:r>
              <a:rPr sz="1950">
                <a:latin typeface="Arial Black" panose="020B0A04020102020204"/>
                <a:cs typeface="Arial Black" panose="020B0A04020102020204"/>
              </a:rPr>
              <a:t>,</a:t>
            </a:r>
            <a:r>
              <a:rPr sz="1950" spc="-35">
                <a:latin typeface="Arial Black" panose="020B0A04020102020204"/>
                <a:cs typeface="Arial Black" panose="020B0A04020102020204"/>
              </a:rPr>
              <a:t> </a:t>
            </a:r>
            <a:r>
              <a:rPr lang="el-GR" sz="1950" spc="-35" dirty="0" smtClean="0">
                <a:latin typeface="Arial Black" panose="020B0A04020102020204"/>
                <a:cs typeface="Arial Black" panose="020B0A04020102020204"/>
              </a:rPr>
              <a:t>ΜΕΣΑ</a:t>
            </a:r>
            <a:r>
              <a:rPr sz="1950" spc="-25" smtClean="0">
                <a:latin typeface="Arial Black" panose="020B0A04020102020204"/>
                <a:cs typeface="Arial Black" panose="020B0A04020102020204"/>
              </a:rPr>
              <a:t> </a:t>
            </a:r>
            <a:r>
              <a:rPr lang="el-GR" sz="1950" spc="-25" dirty="0" smtClean="0">
                <a:latin typeface="Arial Black" panose="020B0A04020102020204"/>
                <a:cs typeface="Arial Black" panose="020B0A04020102020204"/>
              </a:rPr>
              <a:t>Σ</a:t>
            </a:r>
            <a:r>
              <a:rPr sz="1950" smtClean="0">
                <a:latin typeface="Arial Black" panose="020B0A04020102020204"/>
                <a:cs typeface="Arial Black" panose="020B0A04020102020204"/>
              </a:rPr>
              <a:t>ΤΟ</a:t>
            </a:r>
            <a:r>
              <a:rPr lang="el-GR" sz="1950" dirty="0" smtClean="0">
                <a:latin typeface="Arial Black" panose="020B0A04020102020204"/>
                <a:cs typeface="Arial Black" panose="020B0A04020102020204"/>
              </a:rPr>
              <a:t>Ν</a:t>
            </a:r>
            <a:r>
              <a:rPr sz="1950" spc="-25" smtClean="0">
                <a:latin typeface="Arial Black" panose="020B0A04020102020204"/>
                <a:cs typeface="Arial Black" panose="020B0A04020102020204"/>
              </a:rPr>
              <a:t> </a:t>
            </a:r>
            <a:r>
              <a:rPr sz="1950" smtClean="0">
                <a:latin typeface="Arial Black" panose="020B0A04020102020204"/>
                <a:cs typeface="Arial Black" panose="020B0A04020102020204"/>
              </a:rPr>
              <a:t>ΣΤΡΟΦΑΛΟΘΑΛΑΜΟ</a:t>
            </a:r>
            <a:r>
              <a:rPr sz="1950" spc="-20" smtClean="0">
                <a:latin typeface="Arial Black" panose="020B0A04020102020204"/>
                <a:cs typeface="Arial Black" panose="020B0A04020102020204"/>
              </a:rPr>
              <a:t> </a:t>
            </a:r>
            <a:r>
              <a:rPr sz="1950">
                <a:latin typeface="Arial Black" panose="020B0A04020102020204"/>
                <a:cs typeface="Arial Black" panose="020B0A04020102020204"/>
              </a:rPr>
              <a:t>ΥΠΑΡΧΟΥΝ</a:t>
            </a:r>
            <a:r>
              <a:rPr sz="1950" spc="-25">
                <a:latin typeface="Arial Black" panose="020B0A04020102020204"/>
                <a:cs typeface="Arial Black" panose="020B0A04020102020204"/>
              </a:rPr>
              <a:t> </a:t>
            </a:r>
            <a:r>
              <a:rPr sz="1950" spc="-10" smtClean="0">
                <a:latin typeface="Arial Black" panose="020B0A04020102020204"/>
                <a:cs typeface="Arial Black" panose="020B0A04020102020204"/>
              </a:rPr>
              <a:t>ΑΙΩΡΟΥ</a:t>
            </a:r>
            <a:r>
              <a:rPr sz="1950" smtClean="0">
                <a:latin typeface="Arial Black" panose="020B0A04020102020204"/>
                <a:cs typeface="Arial Black" panose="020B0A04020102020204"/>
              </a:rPr>
              <a:t>ΜΕΝΑ</a:t>
            </a:r>
            <a:r>
              <a:rPr sz="1950" spc="-55" smtClean="0">
                <a:latin typeface="Arial Black" panose="020B0A04020102020204"/>
                <a:cs typeface="Arial Black" panose="020B0A04020102020204"/>
              </a:rPr>
              <a:t> </a:t>
            </a:r>
            <a:r>
              <a:rPr sz="1950" dirty="0">
                <a:latin typeface="Arial Black" panose="020B0A04020102020204"/>
                <a:cs typeface="Arial Black" panose="020B0A04020102020204"/>
              </a:rPr>
              <a:t>ΣΤΑΓΟΝΙΔΙΑ</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ΛΙΠΑΝΤΙΚΟΥ</a:t>
            </a:r>
            <a:r>
              <a:rPr sz="1950" spc="-40" dirty="0">
                <a:latin typeface="Arial Black" panose="020B0A04020102020204"/>
                <a:cs typeface="Arial Black" panose="020B0A04020102020204"/>
              </a:rPr>
              <a:t> </a:t>
            </a:r>
            <a:r>
              <a:rPr sz="1950" spc="-10" dirty="0">
                <a:latin typeface="Arial Black" panose="020B0A04020102020204"/>
                <a:cs typeface="Arial Black" panose="020B0A04020102020204"/>
              </a:rPr>
              <a:t>(SPRAY),</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ΤΑ</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ΟΠΟΙΑ</a:t>
            </a:r>
            <a:r>
              <a:rPr sz="1950" spc="-40" dirty="0">
                <a:latin typeface="Arial Black" panose="020B0A04020102020204"/>
                <a:cs typeface="Arial Black" panose="020B0A04020102020204"/>
              </a:rPr>
              <a:t> </a:t>
            </a:r>
            <a:r>
              <a:rPr sz="1950" spc="-25" dirty="0">
                <a:latin typeface="Arial Black" panose="020B0A04020102020204"/>
                <a:cs typeface="Arial Black" panose="020B0A04020102020204"/>
              </a:rPr>
              <a:t>ΔΕΝ </a:t>
            </a:r>
            <a:r>
              <a:rPr sz="1950" dirty="0">
                <a:latin typeface="Arial Black" panose="020B0A04020102020204"/>
                <a:cs typeface="Arial Black" panose="020B0A04020102020204"/>
              </a:rPr>
              <a:t>ΕΙΝΑΙ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ΔΥΝΑΤΟΝ</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ΝΑ</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ΑΝΑΦΛΕΓΟΥΝ.</a:t>
            </a:r>
            <a:endParaRPr sz="1950">
              <a:latin typeface="Arial Black" panose="020B0A04020102020204"/>
              <a:cs typeface="Arial Black" panose="020B0A04020102020204"/>
            </a:endParaRPr>
          </a:p>
          <a:p>
            <a:pPr>
              <a:lnSpc>
                <a:spcPct val="100000"/>
              </a:lnSpc>
              <a:spcBef>
                <a:spcPts val="30"/>
              </a:spcBef>
              <a:buClr>
                <a:srgbClr val="FF0000"/>
              </a:buClr>
              <a:buFont typeface="Wingdings" panose="05000000000000000000"/>
              <a:buChar char=""/>
            </a:pPr>
            <a:endParaRPr sz="2200">
              <a:latin typeface="Arial Black" panose="020B0A04020102020204"/>
              <a:cs typeface="Arial Black" panose="020B0A04020102020204"/>
            </a:endParaRPr>
          </a:p>
          <a:p>
            <a:pPr marL="12700" marR="577215">
              <a:lnSpc>
                <a:spcPct val="101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Η</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ΠΟΣΟΤΗΤΑ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ΛΑΔΙΟΥ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ΠΟΥ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ΝΕΦΟΠΟΙΕΙΤΑΙ</a:t>
            </a:r>
            <a:r>
              <a:rPr sz="1950" spc="-20" dirty="0">
                <a:latin typeface="Arial Black" panose="020B0A04020102020204"/>
                <a:cs typeface="Arial Black" panose="020B0A04020102020204"/>
              </a:rPr>
              <a:t> ΚΑΘΕ </a:t>
            </a:r>
            <a:r>
              <a:rPr sz="1950" dirty="0">
                <a:latin typeface="Arial Black" panose="020B0A04020102020204"/>
                <a:cs typeface="Arial Black" panose="020B0A04020102020204"/>
              </a:rPr>
              <a:t>ΣΤΙΓΜΗ</a:t>
            </a:r>
            <a:r>
              <a:rPr sz="1950" spc="-30"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ΙΣΟΥΤΑΙ</a:t>
            </a:r>
            <a:r>
              <a:rPr sz="1950" spc="-15" dirty="0">
                <a:solidFill>
                  <a:srgbClr val="FF0000"/>
                </a:solidFill>
                <a:latin typeface="Arial Black" panose="020B0A04020102020204"/>
                <a:cs typeface="Arial Black" panose="020B0A04020102020204"/>
              </a:rPr>
              <a:t> </a:t>
            </a:r>
            <a:r>
              <a:rPr sz="1950" dirty="0">
                <a:latin typeface="Arial Black" panose="020B0A04020102020204"/>
                <a:cs typeface="Arial Black" panose="020B0A04020102020204"/>
              </a:rPr>
              <a:t>ΜΕ</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ΤΗΝ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ΠΟΣΟΤΗΤΑ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20" dirty="0">
                <a:latin typeface="Arial Black" panose="020B0A04020102020204"/>
                <a:cs typeface="Arial Black" panose="020B0A04020102020204"/>
              </a:rPr>
              <a:t> </a:t>
            </a:r>
            <a:r>
              <a:rPr sz="1950" spc="-10" dirty="0">
                <a:latin typeface="Arial Black" panose="020B0A04020102020204"/>
                <a:cs typeface="Arial Black" panose="020B0A04020102020204"/>
              </a:rPr>
              <a:t>ΣΤΑΓΟΝΙΔΙΩΝ </a:t>
            </a:r>
            <a:r>
              <a:rPr sz="1950" dirty="0">
                <a:latin typeface="Arial Black" panose="020B0A04020102020204"/>
                <a:cs typeface="Arial Black" panose="020B0A04020102020204"/>
              </a:rPr>
              <a:t>ΠΟΥ</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ΥΓΡΟΠΟΙΟΥΝΤΑΙ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ΠΑΝΩ</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ΣΤΑ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ΨΥΧΡΑ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ΤΜΗΜΑΤΑ</a:t>
            </a:r>
            <a:r>
              <a:rPr sz="1950" spc="-20" dirty="0">
                <a:latin typeface="Arial Black" panose="020B0A04020102020204"/>
                <a:cs typeface="Arial Black" panose="020B0A04020102020204"/>
              </a:rPr>
              <a:t> </a:t>
            </a:r>
            <a:r>
              <a:rPr sz="1950" spc="-25" dirty="0">
                <a:latin typeface="Arial Black" panose="020B0A04020102020204"/>
                <a:cs typeface="Arial Black" panose="020B0A04020102020204"/>
              </a:rPr>
              <a:t>ΤΗΣ </a:t>
            </a:r>
            <a:r>
              <a:rPr sz="1950" spc="-10" dirty="0">
                <a:latin typeface="Arial Black" panose="020B0A04020102020204"/>
                <a:cs typeface="Arial Black" panose="020B0A04020102020204"/>
              </a:rPr>
              <a:t>ΜΗΧΑΝΗΣ.</a:t>
            </a:r>
            <a:endParaRPr sz="1950">
              <a:latin typeface="Arial Black" panose="020B0A04020102020204"/>
              <a:cs typeface="Arial Black" panose="020B0A04020102020204"/>
            </a:endParaRPr>
          </a:p>
          <a:p>
            <a:pPr>
              <a:lnSpc>
                <a:spcPct val="100000"/>
              </a:lnSpc>
              <a:spcBef>
                <a:spcPts val="40"/>
              </a:spcBef>
              <a:buClr>
                <a:srgbClr val="FF0000"/>
              </a:buClr>
              <a:buFont typeface="Wingdings" panose="05000000000000000000"/>
              <a:buChar char=""/>
            </a:pPr>
            <a:endParaRPr sz="2200">
              <a:latin typeface="Arial Black" panose="020B0A04020102020204"/>
              <a:cs typeface="Arial Black" panose="020B0A04020102020204"/>
            </a:endParaRPr>
          </a:p>
          <a:p>
            <a:pPr marL="12700" marR="5080">
              <a:lnSpc>
                <a:spcPct val="100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ΟΠΟΤΕ</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Ο</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ΣΤΡΟΦΑΛΟΘΑΛΑΜΟΣ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ΒΡΙΣΚΕΤΑΙ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ΚΑΤΑΣΤΑΣΗ </a:t>
            </a:r>
            <a:r>
              <a:rPr sz="1950" spc="-10" dirty="0">
                <a:solidFill>
                  <a:srgbClr val="FF0000"/>
                </a:solidFill>
                <a:latin typeface="Arial Black" panose="020B0A04020102020204"/>
                <a:cs typeface="Arial Black" panose="020B0A04020102020204"/>
              </a:rPr>
              <a:t>ΙΣΟΡΡΟΠΙΑΣ</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012190">
              <a:lnSpc>
                <a:spcPct val="100000"/>
              </a:lnSpc>
              <a:spcBef>
                <a:spcPts val="100"/>
              </a:spcBef>
            </a:pPr>
            <a:r>
              <a:rPr sz="2400" u="sng" dirty="0">
                <a:solidFill>
                  <a:srgbClr val="FFFFFF"/>
                </a:solidFill>
                <a:uFill>
                  <a:solidFill>
                    <a:srgbClr val="FFFFFF"/>
                  </a:solidFill>
                </a:uFill>
              </a:rPr>
              <a:t>ΕΚΡΗΞΕΙΣ</a:t>
            </a:r>
            <a:r>
              <a:rPr sz="2400" u="sng" spc="-25" dirty="0">
                <a:solidFill>
                  <a:srgbClr val="FFFFFF"/>
                </a:solidFill>
                <a:uFill>
                  <a:solidFill>
                    <a:srgbClr val="FFFFFF"/>
                  </a:solidFill>
                </a:uFill>
              </a:rPr>
              <a:t> </a:t>
            </a:r>
            <a:r>
              <a:rPr sz="2400" u="sng" spc="-20" dirty="0">
                <a:solidFill>
                  <a:srgbClr val="FFFFFF"/>
                </a:solidFill>
                <a:uFill>
                  <a:solidFill>
                    <a:srgbClr val="FFFFFF"/>
                  </a:solidFill>
                </a:uFill>
              </a:rPr>
              <a:t>ΣΤΡΟΦΑΛΟΘΑΛΑΜΟΥ </a:t>
            </a:r>
            <a:r>
              <a:rPr sz="2400" u="sng" dirty="0">
                <a:solidFill>
                  <a:srgbClr val="FFFFFF"/>
                </a:solidFill>
                <a:uFill>
                  <a:solidFill>
                    <a:srgbClr val="FFFFFF"/>
                  </a:solidFill>
                </a:uFill>
              </a:rPr>
              <a:t>-</a:t>
            </a:r>
            <a:r>
              <a:rPr sz="2400" u="none" spc="25" dirty="0">
                <a:solidFill>
                  <a:srgbClr val="FFFFFF"/>
                </a:solidFill>
              </a:rPr>
              <a:t> </a:t>
            </a:r>
            <a:r>
              <a:rPr sz="2400" spc="-10" dirty="0"/>
              <a:t>ΓΕΝΙΚΑ</a:t>
            </a:r>
            <a:endParaRPr sz="2400"/>
          </a:p>
        </p:txBody>
      </p:sp>
    </p:spTree>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07400" cy="4590359"/>
          </a:xfrm>
          <a:prstGeom prst="rect">
            <a:avLst/>
          </a:prstGeom>
        </p:spPr>
        <p:txBody>
          <a:bodyPr vert="horz" wrap="square" lIns="0" tIns="12065" rIns="0" bIns="0" rtlCol="0">
            <a:spAutoFit/>
          </a:bodyPr>
          <a:lstStyle/>
          <a:p>
            <a:pPr marL="12700" marR="57785">
              <a:lnSpc>
                <a:spcPct val="100000"/>
              </a:lnSpc>
              <a:spcBef>
                <a:spcPts val="95"/>
              </a:spcBef>
              <a:buClr>
                <a:srgbClr val="FF0000"/>
              </a:buClr>
              <a:buFont typeface="Wingdings" panose="05000000000000000000"/>
              <a:buChar char=""/>
              <a:tabLst>
                <a:tab pos="325120" algn="l"/>
              </a:tabLst>
            </a:pPr>
            <a:r>
              <a:rPr sz="2000" dirty="0">
                <a:latin typeface="Arial Black" panose="020B0A04020102020204"/>
                <a:cs typeface="Arial Black" panose="020B0A04020102020204"/>
              </a:rPr>
              <a:t>ΕΑΝ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ΚΑΠΟΙΟ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ΣΗΜΕΙΟ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ΣΤΡΟΦΑΛΟΘΑΛΑΜΟΥ </a:t>
            </a:r>
            <a:r>
              <a:rPr sz="2000" dirty="0">
                <a:latin typeface="Arial Black" panose="020B0A04020102020204"/>
                <a:cs typeface="Arial Black" panose="020B0A04020102020204"/>
              </a:rPr>
              <a:t>ΑΝΑΠΤΥΧΘΟΥΝ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ΥΨΗΛΕΣ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ΘΕΡΜΟΚΡΑΣΙΕΣ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(ΠΑΝΩ</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ΑΠΟ </a:t>
            </a:r>
            <a:r>
              <a:rPr sz="2000" dirty="0">
                <a:solidFill>
                  <a:srgbClr val="FF0000"/>
                </a:solidFill>
                <a:latin typeface="Arial Black" panose="020B0A04020102020204"/>
                <a:cs typeface="Arial Black" panose="020B0A04020102020204"/>
              </a:rPr>
              <a:t>360°C</a:t>
            </a:r>
            <a:r>
              <a:rPr sz="2000" dirty="0">
                <a:latin typeface="Arial Black" panose="020B0A04020102020204"/>
                <a:cs typeface="Arial Black" panose="020B0A04020102020204"/>
              </a:rPr>
              <a:t>)</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ΤΟΤΕ</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ΣΤΑΓΟΝΙΔΙΑ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ΣΤΗ</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ΣΥΓΚΕΚΡΙΜΕΝΗ</a:t>
            </a:r>
            <a:r>
              <a:rPr sz="2000" spc="-10">
                <a:latin typeface="Arial Black" panose="020B0A04020102020204"/>
                <a:cs typeface="Arial Black" panose="020B0A04020102020204"/>
              </a:rPr>
              <a:t> </a:t>
            </a:r>
            <a:endParaRPr lang="el-GR" sz="2000" spc="-10" dirty="0" smtClean="0">
              <a:latin typeface="Arial Black" panose="020B0A04020102020204"/>
              <a:cs typeface="Arial Black" panose="020B0A04020102020204"/>
            </a:endParaRPr>
          </a:p>
          <a:p>
            <a:pPr marL="12700" marR="57785">
              <a:lnSpc>
                <a:spcPct val="100000"/>
              </a:lnSpc>
              <a:spcBef>
                <a:spcPts val="95"/>
              </a:spcBef>
              <a:buClr>
                <a:srgbClr val="FF0000"/>
              </a:buClr>
              <a:tabLst>
                <a:tab pos="325120" algn="l"/>
              </a:tabLst>
            </a:pPr>
            <a:r>
              <a:rPr sz="2000" spc="-10" smtClean="0">
                <a:latin typeface="Arial Black" panose="020B0A04020102020204"/>
                <a:cs typeface="Arial Black" panose="020B0A04020102020204"/>
              </a:rPr>
              <a:t>ΠΕΡΙΟ</a:t>
            </a:r>
            <a:r>
              <a:rPr sz="2000" smtClean="0">
                <a:latin typeface="Arial Black" panose="020B0A04020102020204"/>
                <a:cs typeface="Arial Black" panose="020B0A04020102020204"/>
              </a:rPr>
              <a:t>ΧΗ</a:t>
            </a:r>
            <a:r>
              <a:rPr lang="el-GR" sz="2000" dirty="0" smtClean="0">
                <a:latin typeface="Arial Black" panose="020B0A04020102020204"/>
                <a:cs typeface="Arial Black" panose="020B0A04020102020204"/>
              </a:rPr>
              <a:t> </a:t>
            </a:r>
            <a:r>
              <a:rPr sz="2000" spc="-35" smtClean="0">
                <a:latin typeface="Arial Black" panose="020B0A04020102020204"/>
                <a:cs typeface="Arial Black" panose="020B0A04020102020204"/>
              </a:rPr>
              <a:t> </a:t>
            </a:r>
            <a:r>
              <a:rPr sz="2000" dirty="0">
                <a:latin typeface="Arial Black" panose="020B0A04020102020204"/>
                <a:cs typeface="Arial Black" panose="020B0A04020102020204"/>
              </a:rPr>
              <a:t>ΕΞΑΤΜΙΖΟΝΤΑΙ,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ΣΧΗΜΑΤΙΖΟΝΤΑΣ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ΝΕΦΟΣ</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ΛΙΠΑΝΤΙΚΟΥ </a:t>
            </a:r>
            <a:r>
              <a:rPr sz="2000" dirty="0">
                <a:latin typeface="Arial Black" panose="020B0A04020102020204"/>
                <a:cs typeface="Arial Black" panose="020B0A04020102020204"/>
              </a:rPr>
              <a:t>(</a:t>
            </a:r>
            <a:r>
              <a:rPr sz="2000" dirty="0">
                <a:solidFill>
                  <a:srgbClr val="FF0000"/>
                </a:solidFill>
                <a:latin typeface="Arial Black" panose="020B0A04020102020204"/>
                <a:cs typeface="Arial Black" panose="020B0A04020102020204"/>
              </a:rPr>
              <a:t>OIL</a:t>
            </a:r>
            <a:r>
              <a:rPr sz="2000" spc="-10" dirty="0">
                <a:solidFill>
                  <a:srgbClr val="FF0000"/>
                </a:solidFill>
                <a:latin typeface="Arial Black" panose="020B0A04020102020204"/>
                <a:cs typeface="Arial Black" panose="020B0A04020102020204"/>
              </a:rPr>
              <a:t> MIST</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95885">
              <a:lnSpc>
                <a:spcPct val="100000"/>
              </a:lnSpc>
              <a:spcBef>
                <a:spcPts val="400"/>
              </a:spcBef>
              <a:buClr>
                <a:srgbClr val="FF0000"/>
              </a:buClr>
              <a:buFont typeface="Wingdings" panose="05000000000000000000"/>
              <a:buChar char=""/>
              <a:tabLst>
                <a:tab pos="239395" algn="l"/>
              </a:tabLst>
            </a:pPr>
            <a:r>
              <a:rPr sz="2000" dirty="0">
                <a:latin typeface="Arial Black" panose="020B0A04020102020204"/>
                <a:cs typeface="Arial Black" panose="020B0A04020102020204"/>
              </a:rPr>
              <a:t>ΤΑ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ΣΤΑΓΟΝΙΔΙΑ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ΕΡΧΟΝΤΑΙ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ΕΠΑΦΗ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ΑΕΡΑ</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dirty="0">
                <a:latin typeface="Arial Black" panose="020B0A04020102020204"/>
                <a:cs typeface="Arial Black" panose="020B0A04020102020204"/>
              </a:rPr>
              <a:t>ΣΤΡΟΦΑΛΟΘΑΛΑΜΟΥ,</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ΟΠΟΤΕ</a:t>
            </a:r>
            <a:r>
              <a:rPr sz="2000" spc="-35" dirty="0">
                <a:latin typeface="Arial Black" panose="020B0A04020102020204"/>
                <a:cs typeface="Arial Black" panose="020B0A04020102020204"/>
              </a:rPr>
              <a:t> </a:t>
            </a:r>
            <a:r>
              <a:rPr sz="2000">
                <a:latin typeface="Arial Black" panose="020B0A04020102020204"/>
                <a:cs typeface="Arial Black" panose="020B0A04020102020204"/>
              </a:rPr>
              <a:t>ΔΗΜΙΟΥΡΓΟΥΝΤΑΙ</a:t>
            </a:r>
            <a:r>
              <a:rPr sz="2000" spc="-25">
                <a:latin typeface="Arial Black" panose="020B0A04020102020204"/>
                <a:cs typeface="Arial Black" panose="020B0A04020102020204"/>
              </a:rPr>
              <a:t> </a:t>
            </a:r>
            <a:endParaRPr lang="el-GR" sz="2000" spc="-25" dirty="0" smtClean="0">
              <a:latin typeface="Arial Black" panose="020B0A04020102020204"/>
              <a:cs typeface="Arial Black" panose="020B0A04020102020204"/>
            </a:endParaRPr>
          </a:p>
          <a:p>
            <a:pPr marL="12700" marR="95885">
              <a:lnSpc>
                <a:spcPct val="100000"/>
              </a:lnSpc>
              <a:spcBef>
                <a:spcPts val="400"/>
              </a:spcBef>
              <a:buClr>
                <a:srgbClr val="FF0000"/>
              </a:buClr>
              <a:tabLst>
                <a:tab pos="239395" algn="l"/>
              </a:tabLst>
            </a:pPr>
            <a:r>
              <a:rPr sz="2000" spc="-10" smtClean="0">
                <a:latin typeface="Arial Black" panose="020B0A04020102020204"/>
                <a:cs typeface="Arial Black" panose="020B0A04020102020204"/>
              </a:rPr>
              <a:t>ΣΥΝΘΗ</a:t>
            </a:r>
            <a:r>
              <a:rPr sz="2000" smtClean="0">
                <a:latin typeface="Arial Black" panose="020B0A04020102020204"/>
                <a:cs typeface="Arial Black" panose="020B0A04020102020204"/>
              </a:rPr>
              <a:t>ΚΕΣ</a:t>
            </a:r>
            <a:r>
              <a:rPr sz="2000" spc="-25" smtClean="0">
                <a:latin typeface="Arial Black" panose="020B0A04020102020204"/>
                <a:cs typeface="Arial Black" panose="020B0A04020102020204"/>
              </a:rPr>
              <a:t> </a:t>
            </a:r>
            <a:r>
              <a:rPr sz="2000" smtClean="0">
                <a:latin typeface="Arial Black" panose="020B0A04020102020204"/>
                <a:cs typeface="Arial Black" panose="020B0A04020102020204"/>
              </a:rPr>
              <a:t>ΑΝΑΦΛΕΞ</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lang="el-GR" sz="2000" spc="-10" dirty="0">
                <a:latin typeface="Arial Black" panose="020B0A04020102020204"/>
                <a:cs typeface="Arial Black" panose="020B0A04020102020204"/>
              </a:rPr>
              <a:t>ή</a:t>
            </a:r>
            <a:r>
              <a:rPr sz="2000" spc="-10" smtClean="0">
                <a:latin typeface="Arial Black" panose="020B0A04020102020204"/>
                <a:cs typeface="Arial Black" panose="020B0A04020102020204"/>
              </a:rPr>
              <a:t> ΑΥΤΑΝΑΦΛΕΞ</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Σ</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5080">
              <a:lnSpc>
                <a:spcPct val="100000"/>
              </a:lnSpc>
              <a:spcBef>
                <a:spcPts val="410"/>
              </a:spcBef>
              <a:buClr>
                <a:srgbClr val="FF0000"/>
              </a:buClr>
              <a:buFont typeface="Wingdings" panose="05000000000000000000"/>
              <a:buChar char=""/>
              <a:tabLst>
                <a:tab pos="325120" algn="l"/>
              </a:tabLst>
            </a:pP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ΑΝΑΦΛΕΞΗ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ΜΠΟΡΕΙ 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ΠΡΟΕΛΘΕΙ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35" dirty="0">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ΥΠΕΡΘΕΡΜΑΝ- </a:t>
            </a:r>
            <a:r>
              <a:rPr sz="2000" dirty="0">
                <a:solidFill>
                  <a:srgbClr val="FF0000"/>
                </a:solidFill>
                <a:latin typeface="Arial Black" panose="020B0A04020102020204"/>
                <a:cs typeface="Arial Black" panose="020B0A04020102020204"/>
              </a:rPr>
              <a:t>ΣΗ</a:t>
            </a:r>
            <a:r>
              <a:rPr sz="2000" spc="-3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ΚΑΠΟΙΟΥ</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ΕΞΑΡΤΗΜΑΤΟΣ</a:t>
            </a:r>
            <a:r>
              <a:rPr sz="2000" spc="1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ΜΗΧΑΝΗΣ.</a:t>
            </a:r>
            <a:endParaRPr sz="2000">
              <a:latin typeface="Arial Black" panose="020B0A04020102020204"/>
              <a:cs typeface="Arial Black" panose="020B0A04020102020204"/>
            </a:endParaRPr>
          </a:p>
          <a:p>
            <a:pPr marL="12700" marR="172720">
              <a:lnSpc>
                <a:spcPct val="100000"/>
              </a:lnSpc>
              <a:spcBef>
                <a:spcPts val="410"/>
              </a:spcBef>
              <a:buClr>
                <a:srgbClr val="FF0000"/>
              </a:buClr>
              <a:buFont typeface="Wingdings" panose="05000000000000000000"/>
              <a:buChar char=""/>
              <a:tabLst>
                <a:tab pos="239395" algn="l"/>
                <a:tab pos="2567940" algn="l"/>
              </a:tabLst>
            </a:pPr>
            <a:r>
              <a:rPr sz="2000" dirty="0">
                <a:latin typeface="Arial Black" panose="020B0A04020102020204"/>
                <a:cs typeface="Arial Black" panose="020B0A04020102020204"/>
              </a:rPr>
              <a:t>ΟΠΩΣ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ΕΔΡΑΝΑ,</a:t>
            </a:r>
            <a:r>
              <a:rPr sz="2000" dirty="0">
                <a:latin typeface="Arial Black" panose="020B0A04020102020204"/>
                <a:cs typeface="Arial Black" panose="020B0A04020102020204"/>
              </a:rPr>
              <a:t>	ΣΤΥΠΕΙΟΘΛΙΠΤΗΣ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ΒΑΚΤΡΟ,</a:t>
            </a:r>
            <a:r>
              <a:rPr sz="2000" spc="-20" dirty="0">
                <a:latin typeface="Arial Black" panose="020B0A04020102020204"/>
                <a:cs typeface="Arial Black" panose="020B0A04020102020204"/>
              </a:rPr>
              <a:t> ΔΙΑ- </a:t>
            </a:r>
            <a:r>
              <a:rPr sz="2000" dirty="0">
                <a:latin typeface="Arial Black" panose="020B0A04020102020204"/>
                <a:cs typeface="Arial Black" panose="020B0A04020102020204"/>
              </a:rPr>
              <a:t>ΦΡΑΓΜΑ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(ΦΩΤΙΑ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ΣΑΡΩΣΗ),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ΓΡΑΝΑΖΙΑ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ΑΛΥΣΙΔΕΣ.</a:t>
            </a:r>
            <a:endParaRPr sz="2000">
              <a:latin typeface="Arial Black" panose="020B0A04020102020204"/>
              <a:cs typeface="Arial Black" panose="020B0A04020102020204"/>
            </a:endParaRPr>
          </a:p>
          <a:p>
            <a:pPr marL="12700" marR="161925">
              <a:lnSpc>
                <a:spcPct val="100000"/>
              </a:lnSpc>
              <a:spcBef>
                <a:spcPts val="410"/>
              </a:spcBef>
              <a:buClr>
                <a:srgbClr val="FF0000"/>
              </a:buClr>
              <a:buFont typeface="Wingdings" panose="05000000000000000000"/>
              <a:buChar char=""/>
              <a:tabLst>
                <a:tab pos="239395" algn="l"/>
              </a:tabLst>
            </a:pPr>
            <a:r>
              <a:rPr sz="2000" dirty="0">
                <a:latin typeface="Arial Black" panose="020B0A04020102020204"/>
                <a:cs typeface="Arial Black" panose="020B0A04020102020204"/>
              </a:rPr>
              <a:t>ΜΠΟΡΕΙ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ΕΠΙΣΗΣ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ΝΑ ΣΥΜΒΕΙ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ΔΙΑΡΡΟΗ</a:t>
            </a:r>
            <a:r>
              <a:rPr sz="2000" spc="-10" dirty="0">
                <a:latin typeface="Arial Black" panose="020B0A04020102020204"/>
                <a:cs typeface="Arial Black" panose="020B0A04020102020204"/>
              </a:rPr>
              <a:t> ΚΑΥΣΑΕΡΙΩΝ </a:t>
            </a:r>
            <a:r>
              <a:rPr sz="2000" dirty="0">
                <a:latin typeface="Arial Black" panose="020B0A04020102020204"/>
                <a:cs typeface="Arial Black" panose="020B0A04020102020204"/>
              </a:rPr>
              <a:t>ΣΤΗΝ</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ΠΕΡΙΠΤΩΣΗ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ΑΠΟΥΣΙΑΣ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ΔΙΑΦΡΑΓΜΑΤΟΣ.</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012190">
              <a:lnSpc>
                <a:spcPct val="100000"/>
              </a:lnSpc>
              <a:spcBef>
                <a:spcPts val="100"/>
              </a:spcBef>
            </a:pPr>
            <a:r>
              <a:rPr sz="2400" u="sng" dirty="0">
                <a:solidFill>
                  <a:srgbClr val="FFFFFF"/>
                </a:solidFill>
                <a:uFill>
                  <a:solidFill>
                    <a:srgbClr val="FFFFFF"/>
                  </a:solidFill>
                </a:uFill>
              </a:rPr>
              <a:t>ΕΚΡΗΞΕΙΣ</a:t>
            </a:r>
            <a:r>
              <a:rPr sz="2400" u="sng" spc="-25" dirty="0">
                <a:solidFill>
                  <a:srgbClr val="FFFFFF"/>
                </a:solidFill>
                <a:uFill>
                  <a:solidFill>
                    <a:srgbClr val="FFFFFF"/>
                  </a:solidFill>
                </a:uFill>
              </a:rPr>
              <a:t> </a:t>
            </a:r>
            <a:r>
              <a:rPr sz="2400" u="sng" spc="-20" dirty="0">
                <a:solidFill>
                  <a:srgbClr val="FFFFFF"/>
                </a:solidFill>
                <a:uFill>
                  <a:solidFill>
                    <a:srgbClr val="FFFFFF"/>
                  </a:solidFill>
                </a:uFill>
              </a:rPr>
              <a:t>ΣΤΡΟΦΑΛΟΘΑΛΑΜΟΥ </a:t>
            </a:r>
            <a:r>
              <a:rPr sz="2400" u="sng" dirty="0">
                <a:solidFill>
                  <a:srgbClr val="FFFFFF"/>
                </a:solidFill>
                <a:uFill>
                  <a:solidFill>
                    <a:srgbClr val="FFFFFF"/>
                  </a:solidFill>
                </a:uFill>
              </a:rPr>
              <a:t>-</a:t>
            </a:r>
            <a:r>
              <a:rPr sz="2400" u="none" spc="25" dirty="0">
                <a:solidFill>
                  <a:srgbClr val="FFFFFF"/>
                </a:solidFill>
              </a:rPr>
              <a:t> </a:t>
            </a:r>
            <a:r>
              <a:rPr sz="2400" spc="-10" dirty="0"/>
              <a:t>ΓΕΝΙΚΑ</a:t>
            </a:r>
            <a:endParaRPr sz="2400"/>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308975" cy="3474669"/>
          </a:xfrm>
          <a:prstGeom prst="rect">
            <a:avLst/>
          </a:prstGeom>
        </p:spPr>
        <p:txBody>
          <a:bodyPr vert="horz" wrap="square" lIns="0" tIns="12065" rIns="0" bIns="0" rtlCol="0">
            <a:spAutoFit/>
          </a:bodyPr>
          <a:lstStyle/>
          <a:p>
            <a:pPr marL="12700" marR="5080" algn="just">
              <a:lnSpc>
                <a:spcPct val="100000"/>
              </a:lnSpc>
              <a:spcBef>
                <a:spcPts val="95"/>
              </a:spcBef>
              <a:buClr>
                <a:srgbClr val="FF0000"/>
              </a:buClr>
              <a:buFont typeface="Wingdings" panose="05000000000000000000"/>
              <a:buChar char=""/>
              <a:tabLst>
                <a:tab pos="325120" algn="l"/>
              </a:tabLst>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ΚΥΡΙΟΙ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ΠΑΡΑΓΟΝΤΕΣ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ΕΠΙΔΡΟΥΝ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ΣΤΗΝ</a:t>
            </a:r>
            <a:r>
              <a:rPr sz="2000" spc="-10" dirty="0">
                <a:latin typeface="Arial Black" panose="020B0A04020102020204"/>
                <a:cs typeface="Arial Black" panose="020B0A04020102020204"/>
              </a:rPr>
              <a:t> ΠΡΟΚΛΗ- </a:t>
            </a:r>
            <a:r>
              <a:rPr sz="2000" dirty="0">
                <a:latin typeface="Arial Black" panose="020B0A04020102020204"/>
                <a:cs typeface="Arial Black" panose="020B0A04020102020204"/>
              </a:rPr>
              <a:t>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ή</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ΜΗ</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ΕΚΡΗΞ</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ΠΟΙΟΤΗΤΑ</a:t>
            </a:r>
            <a:r>
              <a:rPr sz="2000" spc="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ΟΓΚΟΣ </a:t>
            </a:r>
            <a:r>
              <a:rPr sz="2000" spc="-25" dirty="0">
                <a:latin typeface="Arial Black" panose="020B0A04020102020204"/>
                <a:cs typeface="Arial Black" panose="020B0A04020102020204"/>
              </a:rPr>
              <a:t>ΤΟΥ </a:t>
            </a:r>
            <a:r>
              <a:rPr sz="2000" dirty="0">
                <a:solidFill>
                  <a:srgbClr val="FF0000"/>
                </a:solidFill>
                <a:latin typeface="Arial Black" panose="020B0A04020102020204"/>
                <a:cs typeface="Arial Black" panose="020B0A04020102020204"/>
              </a:rPr>
              <a:t>ΜΕΙΓΜΑΤΟΣ</a:t>
            </a:r>
            <a:r>
              <a:rPr sz="2000" spc="-3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ΑΕΡΑ</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ΑΤΜΩΝ </a:t>
            </a:r>
            <a:r>
              <a:rPr sz="2000" spc="-10" dirty="0">
                <a:solidFill>
                  <a:srgbClr val="FF0000"/>
                </a:solidFill>
                <a:latin typeface="Arial Black" panose="020B0A04020102020204"/>
                <a:cs typeface="Arial Black" panose="020B0A04020102020204"/>
              </a:rPr>
              <a:t>ΛΙΠΑΝΤΙΚΟΥ</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88265">
              <a:lnSpc>
                <a:spcPct val="100000"/>
              </a:lnSpc>
              <a:buClr>
                <a:srgbClr val="FF0000"/>
              </a:buClr>
              <a:buFont typeface="Wingdings" panose="05000000000000000000"/>
              <a:buChar char=""/>
              <a:tabLst>
                <a:tab pos="239395" algn="l"/>
              </a:tabLst>
            </a:pPr>
            <a:r>
              <a:rPr sz="2000" dirty="0">
                <a:latin typeface="Arial Black" panose="020B0A04020102020204"/>
                <a:cs typeface="Arial Black" panose="020B0A04020102020204"/>
              </a:rPr>
              <a:t>ΠΙΘΑΝΟΝ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ΚΑΙΓΕΤΑΙ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ΜΕΙΓΜΑ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ΜΗΝ </a:t>
            </a:r>
            <a:endParaRPr lang="el-GR" sz="2000" dirty="0" smtClean="0">
              <a:latin typeface="Arial Black" panose="020B0A04020102020204"/>
              <a:cs typeface="Arial Black" panose="020B0A04020102020204"/>
            </a:endParaRPr>
          </a:p>
          <a:p>
            <a:pPr marL="12700" marR="88265">
              <a:lnSpc>
                <a:spcPct val="100000"/>
              </a:lnSpc>
              <a:buClr>
                <a:srgbClr val="FF0000"/>
              </a:buClr>
              <a:tabLst>
                <a:tab pos="239395" algn="l"/>
              </a:tabLst>
            </a:pPr>
            <a:r>
              <a:rPr sz="2000" spc="-10" smtClean="0">
                <a:latin typeface="Arial Black" panose="020B0A04020102020204"/>
                <a:cs typeface="Arial Black" panose="020B0A04020102020204"/>
              </a:rPr>
              <a:t>ΠΡΟΛΑ</a:t>
            </a:r>
            <a:r>
              <a:rPr sz="2000" smtClean="0">
                <a:latin typeface="Arial Black" panose="020B0A04020102020204"/>
                <a:cs typeface="Arial Black" panose="020B0A04020102020204"/>
              </a:rPr>
              <a:t>ΒΕΙ</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ΓΙΝΕΙ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ΕΚΡΗΞΗ,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ΑΝΑΛΟΓΑ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ΟΓΚΟ</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ΤΟΥ</a:t>
            </a:r>
            <a:r>
              <a:rPr sz="2000" spc="5">
                <a:latin typeface="Arial Black" panose="020B0A04020102020204"/>
                <a:cs typeface="Arial Black" panose="020B0A04020102020204"/>
              </a:rPr>
              <a:t> </a:t>
            </a:r>
            <a:r>
              <a:rPr sz="2000" spc="-10" smtClean="0">
                <a:latin typeface="Arial Black" panose="020B0A04020102020204"/>
                <a:cs typeface="Arial Black" panose="020B0A04020102020204"/>
              </a:rPr>
              <a:t>ΜΕΙΓ</a:t>
            </a:r>
            <a:r>
              <a:rPr sz="2000" smtClean="0">
                <a:latin typeface="Arial Black" panose="020B0A04020102020204"/>
                <a:cs typeface="Arial Black" panose="020B0A04020102020204"/>
              </a:rPr>
              <a:t>ΜΑΤΟΣ</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ΧΩΡΟ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ΣΤΡΟΦΑΛΟΘΑΛΑΜΟΥ.</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52705">
              <a:lnSpc>
                <a:spcPct val="100000"/>
              </a:lnSpc>
              <a:spcBef>
                <a:spcPts val="5"/>
              </a:spcBef>
              <a:buClr>
                <a:srgbClr val="FF0000"/>
              </a:buClr>
              <a:buFont typeface="Wingdings" panose="05000000000000000000"/>
              <a:buChar char=""/>
              <a:tabLst>
                <a:tab pos="239395" algn="l"/>
              </a:tabLst>
            </a:pPr>
            <a:r>
              <a:rPr sz="2000" dirty="0">
                <a:latin typeface="Arial Black" panose="020B0A04020102020204"/>
                <a:cs typeface="Arial Black" panose="020B0A04020102020204"/>
              </a:rPr>
              <a:t>ΕΚΡΗΞΗ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ΘΑ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ΣΥΜΒΕΙ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ΜΟΝΟ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ΟΤΑΝ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Η </a:t>
            </a:r>
            <a:r>
              <a:rPr sz="2000" spc="-10" dirty="0">
                <a:latin typeface="Arial Black" panose="020B0A04020102020204"/>
                <a:cs typeface="Arial Black" panose="020B0A04020102020204"/>
              </a:rPr>
              <a:t>ΥΠΕΡΘΕΡΜΑΝΣΗ </a:t>
            </a:r>
            <a:r>
              <a:rPr sz="2000" dirty="0">
                <a:latin typeface="Arial Black" panose="020B0A04020102020204"/>
                <a:cs typeface="Arial Black" panose="020B0A04020102020204"/>
              </a:rPr>
              <a:t>ΟΔΗΓΕΙΤΑΙ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ΕΠΙΤΑΧΥΝΟΜΕΝΗ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ΕΞΑΤΜΙΣΗ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ΛΙΠΑΝΤΙ- </a:t>
            </a:r>
            <a:r>
              <a:rPr sz="2000" dirty="0">
                <a:latin typeface="Arial Black" panose="020B0A04020102020204"/>
                <a:cs typeface="Arial Black" panose="020B0A04020102020204"/>
              </a:rPr>
              <a:t>ΚΟΥ,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ΔΗΜΙΟΥΡΓΩΝΤΑΣ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ΜΕΙΓΜΑ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ΑΤΜΩΝ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ΑΕΡΑ.</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012190">
              <a:lnSpc>
                <a:spcPct val="100000"/>
              </a:lnSpc>
              <a:spcBef>
                <a:spcPts val="100"/>
              </a:spcBef>
            </a:pPr>
            <a:r>
              <a:rPr sz="2400" u="sng" dirty="0">
                <a:solidFill>
                  <a:srgbClr val="FFFFFF"/>
                </a:solidFill>
                <a:uFill>
                  <a:solidFill>
                    <a:srgbClr val="FFFFFF"/>
                  </a:solidFill>
                </a:uFill>
              </a:rPr>
              <a:t>ΕΚΡΗΞΕΙΣ</a:t>
            </a:r>
            <a:r>
              <a:rPr sz="2400" u="sng" spc="-25" dirty="0">
                <a:solidFill>
                  <a:srgbClr val="FFFFFF"/>
                </a:solidFill>
                <a:uFill>
                  <a:solidFill>
                    <a:srgbClr val="FFFFFF"/>
                  </a:solidFill>
                </a:uFill>
              </a:rPr>
              <a:t> </a:t>
            </a:r>
            <a:r>
              <a:rPr sz="2400" u="sng" spc="-20" dirty="0">
                <a:solidFill>
                  <a:srgbClr val="FFFFFF"/>
                </a:solidFill>
                <a:uFill>
                  <a:solidFill>
                    <a:srgbClr val="FFFFFF"/>
                  </a:solidFill>
                </a:uFill>
              </a:rPr>
              <a:t>ΣΤΡΟΦΑΛΟΘΑΛΑΜΟΥ </a:t>
            </a:r>
            <a:r>
              <a:rPr sz="2400" u="sng" dirty="0">
                <a:solidFill>
                  <a:srgbClr val="FFFFFF"/>
                </a:solidFill>
                <a:uFill>
                  <a:solidFill>
                    <a:srgbClr val="FFFFFF"/>
                  </a:solidFill>
                </a:uFill>
              </a:rPr>
              <a:t>-</a:t>
            </a:r>
            <a:r>
              <a:rPr sz="2400" u="none" spc="25" dirty="0">
                <a:solidFill>
                  <a:srgbClr val="FFFFFF"/>
                </a:solidFill>
              </a:rPr>
              <a:t> </a:t>
            </a:r>
            <a:r>
              <a:rPr sz="2400" spc="-10" dirty="0"/>
              <a:t>ΓΕΝΙΚΑ</a:t>
            </a:r>
            <a:endParaRPr sz="240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805930" y="1656814"/>
            <a:ext cx="28575" cy="113664"/>
          </a:xfrm>
          <a:prstGeom prst="rect">
            <a:avLst/>
          </a:prstGeom>
        </p:spPr>
        <p:txBody>
          <a:bodyPr vert="horz" wrap="square" lIns="0" tIns="0" rIns="0" bIns="0" rtlCol="0">
            <a:spAutoFit/>
          </a:bodyPr>
          <a:lstStyle/>
          <a:p>
            <a:pPr>
              <a:lnSpc>
                <a:spcPts val="885"/>
              </a:lnSpc>
            </a:pPr>
            <a:r>
              <a:rPr sz="800" dirty="0">
                <a:latin typeface="Arial" panose="020B0604020202020204"/>
                <a:cs typeface="Arial" panose="020B0604020202020204"/>
              </a:rPr>
              <a:t>.</a:t>
            </a:r>
            <a:endParaRPr sz="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57200" y="999489"/>
            <a:ext cx="8257540" cy="5571490"/>
          </a:xfrm>
          <a:prstGeom prst="rect">
            <a:avLst/>
          </a:prstGeom>
        </p:spPr>
      </p:pic>
      <p:grpSp>
        <p:nvGrpSpPr>
          <p:cNvPr id="4" name="object 4"/>
          <p:cNvGrpSpPr/>
          <p:nvPr/>
        </p:nvGrpSpPr>
        <p:grpSpPr>
          <a:xfrm>
            <a:off x="331410" y="58360"/>
            <a:ext cx="8251825" cy="817244"/>
            <a:chOff x="331410" y="58360"/>
            <a:chExt cx="8251825" cy="817244"/>
          </a:xfrm>
        </p:grpSpPr>
        <p:sp>
          <p:nvSpPr>
            <p:cNvPr id="5" name="object 5"/>
            <p:cNvSpPr/>
            <p:nvPr/>
          </p:nvSpPr>
          <p:spPr>
            <a:xfrm>
              <a:off x="344170" y="71119"/>
              <a:ext cx="8225790" cy="791210"/>
            </a:xfrm>
            <a:custGeom>
              <a:avLst/>
              <a:gdLst/>
              <a:ahLst/>
              <a:cxnLst/>
              <a:rect l="l" t="t" r="r" b="b"/>
              <a:pathLst>
                <a:path w="822579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5079" y="97789"/>
                  </a:lnTo>
                  <a:lnTo>
                    <a:pt x="3809" y="105409"/>
                  </a:lnTo>
                  <a:lnTo>
                    <a:pt x="1269" y="118109"/>
                  </a:lnTo>
                  <a:lnTo>
                    <a:pt x="1269" y="125729"/>
                  </a:lnTo>
                  <a:lnTo>
                    <a:pt x="0" y="132079"/>
                  </a:lnTo>
                  <a:lnTo>
                    <a:pt x="0" y="660400"/>
                  </a:lnTo>
                  <a:lnTo>
                    <a:pt x="1269" y="666750"/>
                  </a:lnTo>
                  <a:lnTo>
                    <a:pt x="1269" y="673100"/>
                  </a:lnTo>
                  <a:lnTo>
                    <a:pt x="2539" y="68071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7680" y="791209"/>
                  </a:lnTo>
                  <a:lnTo>
                    <a:pt x="8120380" y="788669"/>
                  </a:lnTo>
                  <a:lnTo>
                    <a:pt x="8128000" y="787400"/>
                  </a:lnTo>
                  <a:lnTo>
                    <a:pt x="8153400" y="777239"/>
                  </a:lnTo>
                  <a:lnTo>
                    <a:pt x="8159750" y="773429"/>
                  </a:lnTo>
                  <a:lnTo>
                    <a:pt x="8164830" y="769619"/>
                  </a:lnTo>
                  <a:lnTo>
                    <a:pt x="8171180" y="765809"/>
                  </a:lnTo>
                  <a:lnTo>
                    <a:pt x="8181339" y="758189"/>
                  </a:lnTo>
                  <a:lnTo>
                    <a:pt x="8191500" y="748029"/>
                  </a:lnTo>
                  <a:lnTo>
                    <a:pt x="8195309" y="742950"/>
                  </a:lnTo>
                  <a:lnTo>
                    <a:pt x="8200389" y="736600"/>
                  </a:lnTo>
                  <a:lnTo>
                    <a:pt x="8204200" y="731519"/>
                  </a:lnTo>
                  <a:lnTo>
                    <a:pt x="8208009" y="725169"/>
                  </a:lnTo>
                  <a:lnTo>
                    <a:pt x="8210550" y="718819"/>
                  </a:lnTo>
                  <a:lnTo>
                    <a:pt x="8214359" y="713739"/>
                  </a:lnTo>
                  <a:lnTo>
                    <a:pt x="8216900" y="707389"/>
                  </a:lnTo>
                  <a:lnTo>
                    <a:pt x="8218170" y="699769"/>
                  </a:lnTo>
                  <a:lnTo>
                    <a:pt x="8220709" y="693419"/>
                  </a:lnTo>
                  <a:lnTo>
                    <a:pt x="8223250" y="680719"/>
                  </a:lnTo>
                  <a:lnTo>
                    <a:pt x="8224520" y="673100"/>
                  </a:lnTo>
                  <a:lnTo>
                    <a:pt x="8224520" y="666750"/>
                  </a:lnTo>
                  <a:lnTo>
                    <a:pt x="8225789" y="659129"/>
                  </a:lnTo>
                  <a:lnTo>
                    <a:pt x="8224520" y="132079"/>
                  </a:lnTo>
                  <a:lnTo>
                    <a:pt x="8224520" y="118109"/>
                  </a:lnTo>
                  <a:lnTo>
                    <a:pt x="8221980" y="105409"/>
                  </a:lnTo>
                  <a:lnTo>
                    <a:pt x="8220709" y="97789"/>
                  </a:lnTo>
                  <a:lnTo>
                    <a:pt x="8218170" y="91439"/>
                  </a:lnTo>
                  <a:lnTo>
                    <a:pt x="8216900" y="85089"/>
                  </a:lnTo>
                  <a:lnTo>
                    <a:pt x="8213089" y="78739"/>
                  </a:lnTo>
                  <a:lnTo>
                    <a:pt x="8210550" y="72389"/>
                  </a:lnTo>
                  <a:lnTo>
                    <a:pt x="8206739" y="66039"/>
                  </a:lnTo>
                  <a:lnTo>
                    <a:pt x="8204200" y="60959"/>
                  </a:lnTo>
                  <a:lnTo>
                    <a:pt x="8199120" y="54609"/>
                  </a:lnTo>
                  <a:lnTo>
                    <a:pt x="8191500" y="44450"/>
                  </a:lnTo>
                  <a:lnTo>
                    <a:pt x="8181339" y="34289"/>
                  </a:lnTo>
                  <a:lnTo>
                    <a:pt x="8176259" y="30479"/>
                  </a:lnTo>
                  <a:lnTo>
                    <a:pt x="8171180" y="25400"/>
                  </a:lnTo>
                  <a:lnTo>
                    <a:pt x="8158480" y="17779"/>
                  </a:lnTo>
                  <a:lnTo>
                    <a:pt x="8153400" y="15239"/>
                  </a:lnTo>
                  <a:lnTo>
                    <a:pt x="8147050" y="11429"/>
                  </a:lnTo>
                  <a:lnTo>
                    <a:pt x="8140700" y="8889"/>
                  </a:lnTo>
                  <a:lnTo>
                    <a:pt x="8134350" y="7620"/>
                  </a:lnTo>
                  <a:lnTo>
                    <a:pt x="8126730" y="507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009900"/>
            </a:solidFill>
          </p:spPr>
          <p:txBody>
            <a:bodyPr wrap="square" lIns="0" tIns="0" rIns="0" bIns="0" rtlCol="0"/>
            <a:lstStyle/>
            <a:p/>
          </p:txBody>
        </p:sp>
        <p:sp>
          <p:nvSpPr>
            <p:cNvPr id="6" name="object 6"/>
            <p:cNvSpPr/>
            <p:nvPr/>
          </p:nvSpPr>
          <p:spPr>
            <a:xfrm>
              <a:off x="344170" y="71119"/>
              <a:ext cx="8225790" cy="791210"/>
            </a:xfrm>
            <a:custGeom>
              <a:avLst/>
              <a:gdLst/>
              <a:ahLst/>
              <a:cxnLst/>
              <a:rect l="l" t="t" r="r" b="b"/>
              <a:pathLst>
                <a:path w="8225790" h="791210">
                  <a:moveTo>
                    <a:pt x="0" y="132079"/>
                  </a:moveTo>
                  <a:lnTo>
                    <a:pt x="1269" y="125729"/>
                  </a:lnTo>
                  <a:lnTo>
                    <a:pt x="1269" y="118109"/>
                  </a:lnTo>
                  <a:lnTo>
                    <a:pt x="2539" y="111759"/>
                  </a:lnTo>
                  <a:lnTo>
                    <a:pt x="3809" y="10540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70"/>
                  </a:lnTo>
                  <a:lnTo>
                    <a:pt x="44450" y="34289"/>
                  </a:lnTo>
                  <a:lnTo>
                    <a:pt x="49529" y="30479"/>
                  </a:lnTo>
                  <a:lnTo>
                    <a:pt x="54609" y="25400"/>
                  </a:lnTo>
                  <a:lnTo>
                    <a:pt x="6095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6730" y="5079"/>
                  </a:lnTo>
                  <a:lnTo>
                    <a:pt x="8134350" y="7620"/>
                  </a:lnTo>
                  <a:lnTo>
                    <a:pt x="8140700" y="8889"/>
                  </a:lnTo>
                  <a:lnTo>
                    <a:pt x="8147050" y="11429"/>
                  </a:lnTo>
                  <a:lnTo>
                    <a:pt x="8153400" y="15239"/>
                  </a:lnTo>
                  <a:lnTo>
                    <a:pt x="8158480" y="17779"/>
                  </a:lnTo>
                  <a:lnTo>
                    <a:pt x="8164830" y="21589"/>
                  </a:lnTo>
                  <a:lnTo>
                    <a:pt x="8171180" y="25400"/>
                  </a:lnTo>
                  <a:lnTo>
                    <a:pt x="8176259" y="30479"/>
                  </a:lnTo>
                  <a:lnTo>
                    <a:pt x="8181339" y="34289"/>
                  </a:lnTo>
                  <a:lnTo>
                    <a:pt x="8186420" y="39370"/>
                  </a:lnTo>
                  <a:lnTo>
                    <a:pt x="8191500" y="44450"/>
                  </a:lnTo>
                  <a:lnTo>
                    <a:pt x="8195309" y="49529"/>
                  </a:lnTo>
                  <a:lnTo>
                    <a:pt x="8199120" y="54609"/>
                  </a:lnTo>
                  <a:lnTo>
                    <a:pt x="8204200" y="60959"/>
                  </a:lnTo>
                  <a:lnTo>
                    <a:pt x="8206739" y="66039"/>
                  </a:lnTo>
                  <a:lnTo>
                    <a:pt x="8210550" y="72389"/>
                  </a:lnTo>
                  <a:lnTo>
                    <a:pt x="8213089"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89" y="659129"/>
                  </a:lnTo>
                  <a:lnTo>
                    <a:pt x="8224520" y="666750"/>
                  </a:lnTo>
                  <a:lnTo>
                    <a:pt x="8224520" y="673100"/>
                  </a:lnTo>
                  <a:lnTo>
                    <a:pt x="8223250" y="680719"/>
                  </a:lnTo>
                  <a:lnTo>
                    <a:pt x="8221980" y="687069"/>
                  </a:lnTo>
                  <a:lnTo>
                    <a:pt x="8220709" y="693419"/>
                  </a:lnTo>
                  <a:lnTo>
                    <a:pt x="8218170" y="699769"/>
                  </a:lnTo>
                  <a:lnTo>
                    <a:pt x="8216900" y="707389"/>
                  </a:lnTo>
                  <a:lnTo>
                    <a:pt x="8214359" y="713739"/>
                  </a:lnTo>
                  <a:lnTo>
                    <a:pt x="8210550" y="718819"/>
                  </a:lnTo>
                  <a:lnTo>
                    <a:pt x="8208009" y="725169"/>
                  </a:lnTo>
                  <a:lnTo>
                    <a:pt x="8204200" y="731519"/>
                  </a:lnTo>
                  <a:lnTo>
                    <a:pt x="8200389" y="736600"/>
                  </a:lnTo>
                  <a:lnTo>
                    <a:pt x="8195309" y="742950"/>
                  </a:lnTo>
                  <a:lnTo>
                    <a:pt x="8191500" y="74802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1209"/>
                  </a:lnTo>
                  <a:lnTo>
                    <a:pt x="12572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60959" y="770889"/>
                  </a:lnTo>
                  <a:lnTo>
                    <a:pt x="54609" y="767079"/>
                  </a:lnTo>
                  <a:lnTo>
                    <a:pt x="49529" y="762000"/>
                  </a:lnTo>
                  <a:lnTo>
                    <a:pt x="44450" y="758189"/>
                  </a:lnTo>
                  <a:lnTo>
                    <a:pt x="39369"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69" y="673100"/>
                  </a:lnTo>
                  <a:lnTo>
                    <a:pt x="1269" y="66675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33140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08035" cy="3586479"/>
          </a:xfrm>
          <a:prstGeom prst="rect">
            <a:avLst/>
          </a:prstGeom>
        </p:spPr>
        <p:txBody>
          <a:bodyPr vert="horz" wrap="square" lIns="0" tIns="12065" rIns="0" bIns="0" rtlCol="0">
            <a:spAutoFit/>
          </a:bodyPr>
          <a:lstStyle/>
          <a:p>
            <a:pPr marL="12700" marR="138430">
              <a:lnSpc>
                <a:spcPct val="100000"/>
              </a:lnSpc>
              <a:spcBef>
                <a:spcPts val="95"/>
              </a:spcBef>
              <a:buClr>
                <a:srgbClr val="FF0000"/>
              </a:buClr>
              <a:buFont typeface="Wingdings" panose="05000000000000000000"/>
              <a:buChar char=""/>
              <a:tabLst>
                <a:tab pos="325120" algn="l"/>
              </a:tabLst>
            </a:pPr>
            <a:r>
              <a:rPr sz="2000" dirty="0">
                <a:latin typeface="Arial Black" panose="020B0A04020102020204"/>
                <a:cs typeface="Arial Black" panose="020B0A04020102020204"/>
              </a:rPr>
              <a:t>Η</a:t>
            </a:r>
            <a:r>
              <a:rPr sz="2000" spc="-35" dirty="0">
                <a:latin typeface="Arial Black" panose="020B0A04020102020204"/>
                <a:cs typeface="Arial Black" panose="020B0A04020102020204"/>
              </a:rPr>
              <a:t> </a:t>
            </a:r>
            <a:r>
              <a:rPr sz="2000">
                <a:latin typeface="Arial Black" panose="020B0A04020102020204"/>
                <a:cs typeface="Arial Black" panose="020B0A04020102020204"/>
              </a:rPr>
              <a:t>ΠΙΘΑΝΟΤΗΤΑ</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ΕΚΡΗΞ</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ΣΤΡΟΦΑΛΟΘΑΛΑΜΟΥ</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ΑΥΞΑ- </a:t>
            </a:r>
            <a:r>
              <a:rPr sz="2000" dirty="0">
                <a:latin typeface="Arial Black" panose="020B0A04020102020204"/>
                <a:cs typeface="Arial Black" panose="020B0A04020102020204"/>
              </a:rPr>
              <a:t>ΝΕΤΑΙ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ΣΗΜΑΝΤΙΚΑ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ΑΥΞΗΣΗ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ΧΡΟΝΟΥ</a:t>
            </a:r>
            <a:r>
              <a:rPr sz="2000" spc="-10" dirty="0">
                <a:latin typeface="Arial Black" panose="020B0A04020102020204"/>
                <a:cs typeface="Arial Black" panose="020B0A04020102020204"/>
              </a:rPr>
              <a:t> </a:t>
            </a:r>
            <a:r>
              <a:rPr sz="2000" spc="-20">
                <a:latin typeface="Arial Black" panose="020B0A04020102020204"/>
                <a:cs typeface="Arial Black" panose="020B0A04020102020204"/>
              </a:rPr>
              <a:t>ΧΡΗ- </a:t>
            </a:r>
            <a:r>
              <a:rPr sz="2000" smtClean="0">
                <a:latin typeface="Arial Black" panose="020B0A04020102020204"/>
                <a:cs typeface="Arial Black" panose="020B0A04020102020204"/>
              </a:rPr>
              <a:t>Σ</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lang="el-GR" sz="2000" dirty="0" smtClean="0">
                <a:latin typeface="Arial Black" panose="020B0A04020102020204"/>
                <a:cs typeface="Arial Black" panose="020B0A04020102020204"/>
              </a:rPr>
              <a:t> </a:t>
            </a:r>
            <a:r>
              <a:rPr sz="2000" spc="-40" smtClean="0">
                <a:latin typeface="Arial Black" panose="020B0A04020102020204"/>
                <a:cs typeface="Arial Black" panose="020B0A04020102020204"/>
              </a:rPr>
              <a:t> </a:t>
            </a:r>
            <a:r>
              <a:rPr sz="2000" smtClean="0">
                <a:latin typeface="Arial Black" panose="020B0A04020102020204"/>
                <a:cs typeface="Arial Black" panose="020B0A04020102020204"/>
              </a:rPr>
              <a:t>ΣΥΓΚΕΚΡ</a:t>
            </a:r>
            <a:r>
              <a:rPr lang="el-GR" sz="2000" dirty="0" smtClean="0">
                <a:latin typeface="Arial Black" panose="020B0A04020102020204"/>
                <a:cs typeface="Arial Black" panose="020B0A04020102020204"/>
              </a:rPr>
              <a:t>Ι</a:t>
            </a:r>
            <a:r>
              <a:rPr sz="2000" smtClean="0">
                <a:latin typeface="Arial Black" panose="020B0A04020102020204"/>
                <a:cs typeface="Arial Black" panose="020B0A04020102020204"/>
              </a:rPr>
              <a:t>ΜΕΝΗ</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ΠΟΣΟΤΗΤΑ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ΛΙΠΑΝΤΙΚΟΥ,</a:t>
            </a:r>
            <a:r>
              <a:rPr sz="2000" spc="-25" dirty="0">
                <a:latin typeface="Arial Black" panose="020B0A04020102020204"/>
                <a:cs typeface="Arial Black" panose="020B0A04020102020204"/>
              </a:rPr>
              <a:t> </a:t>
            </a:r>
            <a:r>
              <a:rPr sz="2000" spc="-20" dirty="0">
                <a:latin typeface="Arial Black" panose="020B0A04020102020204"/>
                <a:cs typeface="Arial Black" panose="020B0A04020102020204"/>
              </a:rPr>
              <a:t>ΛΟΓΩ </a:t>
            </a:r>
            <a:r>
              <a:rPr sz="2000">
                <a:latin typeface="Arial Black" panose="020B0A04020102020204"/>
                <a:cs typeface="Arial Black" panose="020B0A04020102020204"/>
              </a:rPr>
              <a:t>ΤΗΣ</a:t>
            </a:r>
            <a:r>
              <a:rPr sz="2000" spc="-30">
                <a:latin typeface="Arial Black" panose="020B0A04020102020204"/>
                <a:cs typeface="Arial Black" panose="020B0A04020102020204"/>
              </a:rPr>
              <a:t> </a:t>
            </a:r>
            <a:r>
              <a:rPr sz="2000" smtClean="0">
                <a:latin typeface="Arial Black" panose="020B0A04020102020204"/>
                <a:cs typeface="Arial Black" panose="020B0A04020102020204"/>
              </a:rPr>
              <a:t>ΔΙΑΛΥΣ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5" smtClean="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ΑΥΤΟ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ΠΟΣΟΤΗΤΩΝ</a:t>
            </a:r>
            <a:r>
              <a:rPr sz="2000" spc="-10" dirty="0">
                <a:latin typeface="Arial Black" panose="020B0A04020102020204"/>
                <a:cs typeface="Arial Black" panose="020B0A04020102020204"/>
              </a:rPr>
              <a:t> ΚΑΥΣΙΜΟΥ.</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121285" algn="just">
              <a:lnSpc>
                <a:spcPct val="100000"/>
              </a:lnSpc>
              <a:spcBef>
                <a:spcPts val="5"/>
              </a:spcBef>
              <a:buFont typeface="Wingdings" panose="05000000000000000000"/>
              <a:buChar char=""/>
              <a:tabLst>
                <a:tab pos="239395" algn="l"/>
              </a:tabLst>
            </a:pPr>
            <a:r>
              <a:rPr sz="2000" dirty="0">
                <a:solidFill>
                  <a:srgbClr val="FF0000"/>
                </a:solidFill>
                <a:latin typeface="Arial Black" panose="020B0A04020102020204"/>
                <a:cs typeface="Arial Black" panose="020B0A04020102020204"/>
              </a:rPr>
              <a:t>ΤΟ</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ΔΙΑΛΥΜΕΝΟ</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ΚΑΥΣΙΜΟ</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ΜΕΙΩΝΕΙ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ΣΗΜΕΙΟ</a:t>
            </a:r>
            <a:r>
              <a:rPr sz="2000" spc="-15" dirty="0">
                <a:solidFill>
                  <a:srgbClr val="FF0000"/>
                </a:solidFill>
                <a:latin typeface="Arial Black" panose="020B0A04020102020204"/>
                <a:cs typeface="Arial Black" panose="020B0A04020102020204"/>
              </a:rPr>
              <a:t> </a:t>
            </a:r>
            <a:r>
              <a:rPr sz="2000" spc="-10">
                <a:solidFill>
                  <a:srgbClr val="FF0000"/>
                </a:solidFill>
                <a:latin typeface="Arial Black" panose="020B0A04020102020204"/>
                <a:cs typeface="Arial Black" panose="020B0A04020102020204"/>
              </a:rPr>
              <a:t>ΑΝΑΦΛΕ- </a:t>
            </a:r>
            <a:r>
              <a:rPr sz="2000" smtClean="0">
                <a:solidFill>
                  <a:srgbClr val="FF0000"/>
                </a:solidFill>
                <a:latin typeface="Arial Black" panose="020B0A04020102020204"/>
                <a:cs typeface="Arial Black" panose="020B0A04020102020204"/>
              </a:rPr>
              <a:t>Ξ</a:t>
            </a:r>
            <a:r>
              <a:rPr lang="el-GR" sz="2000" dirty="0" smtClean="0">
                <a:solidFill>
                  <a:srgbClr val="FF0000"/>
                </a:solidFill>
                <a:latin typeface="Arial Black" panose="020B0A04020102020204"/>
                <a:cs typeface="Arial Black" panose="020B0A04020102020204"/>
              </a:rPr>
              <a:t>Η</a:t>
            </a:r>
            <a:r>
              <a:rPr sz="2000" smtClean="0">
                <a:solidFill>
                  <a:srgbClr val="FF0000"/>
                </a:solidFill>
                <a:latin typeface="Arial Black" panose="020B0A04020102020204"/>
                <a:cs typeface="Arial Black" panose="020B0A04020102020204"/>
              </a:rPr>
              <a:t>Σ</a:t>
            </a:r>
            <a:r>
              <a:rPr sz="2000" spc="-30"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ΤΟΥ</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ΛΙΠΑΝΤΙΚΟΥ</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ΑΥΞΑΝΟΝΤΑΣ</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ΤΗΝ</a:t>
            </a:r>
            <a:r>
              <a:rPr sz="2000" spc="-10" dirty="0">
                <a:solidFill>
                  <a:srgbClr val="FF0000"/>
                </a:solidFill>
                <a:latin typeface="Arial Black" panose="020B0A04020102020204"/>
                <a:cs typeface="Arial Black" panose="020B0A04020102020204"/>
              </a:rPr>
              <a:t> ΠΤΗΤΙΚΟΤΗΤΑ </a:t>
            </a:r>
            <a:r>
              <a:rPr sz="2000" spc="-20" dirty="0">
                <a:solidFill>
                  <a:srgbClr val="FF0000"/>
                </a:solidFill>
                <a:latin typeface="Arial Black" panose="020B0A04020102020204"/>
                <a:cs typeface="Arial Black" panose="020B0A04020102020204"/>
              </a:rPr>
              <a:t>ΤΟΥ.</a:t>
            </a:r>
            <a:endParaRPr sz="2000">
              <a:latin typeface="Arial Black" panose="020B0A04020102020204"/>
              <a:cs typeface="Arial Black" panose="020B0A04020102020204"/>
            </a:endParaRPr>
          </a:p>
          <a:p>
            <a:pPr>
              <a:lnSpc>
                <a:spcPct val="100000"/>
              </a:lnSpc>
              <a:spcBef>
                <a:spcPts val="45"/>
              </a:spcBef>
              <a:buClr>
                <a:srgbClr val="FF0000"/>
              </a:buClr>
              <a:buFont typeface="Wingdings" panose="05000000000000000000"/>
              <a:buChar char=""/>
            </a:pPr>
            <a:endParaRPr sz="2250">
              <a:latin typeface="Arial Black" panose="020B0A04020102020204"/>
              <a:cs typeface="Arial Black" panose="020B0A04020102020204"/>
            </a:endParaRPr>
          </a:p>
          <a:p>
            <a:pPr marL="12700" marR="5080" algn="just">
              <a:lnSpc>
                <a:spcPct val="100000"/>
              </a:lnSpc>
              <a:buClr>
                <a:srgbClr val="FF0000"/>
              </a:buClr>
              <a:buFont typeface="Wingdings" panose="05000000000000000000"/>
              <a:buChar char=""/>
              <a:tabLst>
                <a:tab pos="239395" algn="l"/>
              </a:tabLst>
            </a:pPr>
            <a:r>
              <a:rPr sz="2000" dirty="0">
                <a:latin typeface="Arial Black" panose="020B0A04020102020204"/>
                <a:cs typeface="Arial Black" panose="020B0A04020102020204"/>
              </a:rPr>
              <a:t>ΕΚΡΗΞΗ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ΜΠΟΡΕΙ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ΣΥΜΒΕΙ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ΑΚOΜΑ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0" dirty="0">
                <a:latin typeface="Arial Black" panose="020B0A04020102020204"/>
                <a:cs typeface="Arial Black" panose="020B0A04020102020204"/>
              </a:rPr>
              <a:t> </a:t>
            </a:r>
            <a:r>
              <a:rPr sz="2000" spc="-20" dirty="0">
                <a:latin typeface="Arial Black" panose="020B0A04020102020204"/>
                <a:cs typeface="Arial Black" panose="020B0A04020102020204"/>
              </a:rPr>
              <a:t>ΚΡΑ- </a:t>
            </a:r>
            <a:r>
              <a:rPr sz="2000" dirty="0">
                <a:latin typeface="Arial Black" panose="020B0A04020102020204"/>
                <a:cs typeface="Arial Black" panose="020B0A04020102020204"/>
              </a:rPr>
              <a:t>ΤΗΣΗ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ΜΗΧΑΝΗΣ.(</a:t>
            </a:r>
            <a:r>
              <a:rPr sz="2000" dirty="0">
                <a:solidFill>
                  <a:srgbClr val="FF0000"/>
                </a:solidFill>
                <a:latin typeface="Arial Black" panose="020B0A04020102020204"/>
                <a:cs typeface="Arial Black" panose="020B0A04020102020204"/>
              </a:rPr>
              <a:t>ΑΝΟΙΓΜΑ</a:t>
            </a:r>
            <a:r>
              <a:rPr sz="2000" spc="-15" dirty="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ΘΥΡΙΔΑΣ</a:t>
            </a:r>
            <a:r>
              <a:rPr sz="2000" spc="-15">
                <a:solidFill>
                  <a:srgbClr val="FF0000"/>
                </a:solidFill>
                <a:latin typeface="Arial Black" panose="020B0A04020102020204"/>
                <a:cs typeface="Arial Black" panose="020B0A04020102020204"/>
              </a:rPr>
              <a:t> </a:t>
            </a:r>
            <a:r>
              <a:rPr sz="2000" spc="-10" smtClean="0">
                <a:solidFill>
                  <a:srgbClr val="FF0000"/>
                </a:solidFill>
                <a:latin typeface="Arial Black" panose="020B0A04020102020204"/>
                <a:cs typeface="Arial Black" panose="020B0A04020102020204"/>
              </a:rPr>
              <a:t>ΕΠΙΘΕΩΡΗΣ</a:t>
            </a:r>
            <a:r>
              <a:rPr lang="el-GR" sz="2000" spc="-10" smtClean="0">
                <a:solidFill>
                  <a:srgbClr val="FF0000"/>
                </a:solidFill>
                <a:latin typeface="Arial Black" panose="020B0A04020102020204"/>
                <a:cs typeface="Arial Black" panose="020B0A04020102020204"/>
              </a:rPr>
              <a:t>Η</a:t>
            </a:r>
            <a:r>
              <a:rPr sz="2000" spc="-10" smtClean="0">
                <a:solidFill>
                  <a:srgbClr val="FF0000"/>
                </a:solidFill>
                <a:latin typeface="Arial Black" panose="020B0A04020102020204"/>
                <a:cs typeface="Arial Black" panose="020B0A04020102020204"/>
              </a:rPr>
              <a:t>Σ</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012190">
              <a:lnSpc>
                <a:spcPct val="100000"/>
              </a:lnSpc>
              <a:spcBef>
                <a:spcPts val="100"/>
              </a:spcBef>
            </a:pPr>
            <a:r>
              <a:rPr sz="2400" u="sng" dirty="0">
                <a:solidFill>
                  <a:srgbClr val="FFFFFF"/>
                </a:solidFill>
                <a:uFill>
                  <a:solidFill>
                    <a:srgbClr val="FFFFFF"/>
                  </a:solidFill>
                </a:uFill>
              </a:rPr>
              <a:t>ΕΚΡΗΞΕΙΣ</a:t>
            </a:r>
            <a:r>
              <a:rPr sz="2400" u="sng" spc="-25" dirty="0">
                <a:solidFill>
                  <a:srgbClr val="FFFFFF"/>
                </a:solidFill>
                <a:uFill>
                  <a:solidFill>
                    <a:srgbClr val="FFFFFF"/>
                  </a:solidFill>
                </a:uFill>
              </a:rPr>
              <a:t> </a:t>
            </a:r>
            <a:r>
              <a:rPr sz="2400" u="sng" spc="-20" dirty="0">
                <a:solidFill>
                  <a:srgbClr val="FFFFFF"/>
                </a:solidFill>
                <a:uFill>
                  <a:solidFill>
                    <a:srgbClr val="FFFFFF"/>
                  </a:solidFill>
                </a:uFill>
              </a:rPr>
              <a:t>ΣΤΡΟΦΑΛΟΘΑΛΑΜΟΥ </a:t>
            </a:r>
            <a:r>
              <a:rPr sz="2400" u="sng" dirty="0">
                <a:solidFill>
                  <a:srgbClr val="FFFFFF"/>
                </a:solidFill>
                <a:uFill>
                  <a:solidFill>
                    <a:srgbClr val="FFFFFF"/>
                  </a:solidFill>
                </a:uFill>
              </a:rPr>
              <a:t>-</a:t>
            </a:r>
            <a:r>
              <a:rPr sz="2400" u="none" spc="25" dirty="0">
                <a:solidFill>
                  <a:srgbClr val="FFFFFF"/>
                </a:solidFill>
              </a:rPr>
              <a:t> </a:t>
            </a:r>
            <a:r>
              <a:rPr sz="2400" spc="-10" dirty="0"/>
              <a:t>ΓΕΝΙΚΑ</a:t>
            </a:r>
            <a:endParaRPr sz="2400"/>
          </a:p>
        </p:txBody>
      </p:sp>
    </p:spTree>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959609"/>
            <a:ext cx="8370570" cy="3484879"/>
          </a:xfrm>
          <a:prstGeom prst="rect">
            <a:avLst/>
          </a:prstGeom>
        </p:spPr>
        <p:txBody>
          <a:bodyPr vert="horz" wrap="square" lIns="0" tIns="12065" rIns="0" bIns="0" rtlCol="0">
            <a:spAutoFit/>
          </a:bodyPr>
          <a:lstStyle/>
          <a:p>
            <a:pPr marL="12700" marR="5080">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Η</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ΕΚΡΗΞΗ</a:t>
            </a:r>
            <a:r>
              <a:rPr sz="2000" spc="-15">
                <a:latin typeface="Arial Black" panose="020B0A04020102020204"/>
                <a:cs typeface="Arial Black" panose="020B0A04020102020204"/>
              </a:rPr>
              <a:t> </a:t>
            </a:r>
            <a:r>
              <a:rPr lang="el-GR" sz="2000" spc="-15" dirty="0" smtClean="0">
                <a:latin typeface="Arial Black" panose="020B0A04020102020204"/>
                <a:cs typeface="Arial Black" panose="020B0A04020102020204"/>
              </a:rPr>
              <a:t>ΜΕΣΑ</a:t>
            </a:r>
            <a:r>
              <a:rPr sz="2000" spc="-15" smtClean="0">
                <a:latin typeface="Arial Black" panose="020B0A04020102020204"/>
                <a:cs typeface="Arial Black" panose="020B0A04020102020204"/>
              </a:rPr>
              <a:t> </a:t>
            </a:r>
            <a:r>
              <a:rPr lang="el-GR" sz="2000" spc="-15" dirty="0" smtClean="0">
                <a:latin typeface="Arial Black" panose="020B0A04020102020204"/>
                <a:cs typeface="Arial Black" panose="020B0A04020102020204"/>
              </a:rPr>
              <a:t>Σ</a:t>
            </a:r>
            <a:r>
              <a:rPr sz="2000" smtClean="0">
                <a:latin typeface="Arial Black" panose="020B0A04020102020204"/>
                <a:cs typeface="Arial Black" panose="020B0A04020102020204"/>
              </a:rPr>
              <a:t>ΤΟ</a:t>
            </a:r>
            <a:r>
              <a:rPr lang="el-GR" sz="2000" dirty="0" smtClean="0">
                <a:latin typeface="Arial Black" panose="020B0A04020102020204"/>
                <a:cs typeface="Arial Black" panose="020B0A04020102020204"/>
              </a:rPr>
              <a:t>Ν</a:t>
            </a:r>
            <a:r>
              <a:rPr sz="2000" spc="-15" smtClean="0">
                <a:latin typeface="Arial Black" panose="020B0A04020102020204"/>
                <a:cs typeface="Arial Black" panose="020B0A04020102020204"/>
              </a:rPr>
              <a:t> </a:t>
            </a:r>
            <a:r>
              <a:rPr sz="2000" smtClean="0">
                <a:latin typeface="Arial Black" panose="020B0A04020102020204"/>
                <a:cs typeface="Arial Black" panose="020B0A04020102020204"/>
              </a:rPr>
              <a:t>ΣΤΡΟΦΑΛΟΘΑΛΑΜΟ</a:t>
            </a:r>
            <a:r>
              <a:rPr sz="2000" spc="-5" smtClean="0">
                <a:latin typeface="Arial Black" panose="020B0A04020102020204"/>
                <a:cs typeface="Arial Black" panose="020B0A04020102020204"/>
              </a:rPr>
              <a:t> </a:t>
            </a:r>
            <a:endParaRPr lang="el-GR" sz="2000" spc="-5" dirty="0" smtClean="0">
              <a:latin typeface="Arial Black" panose="020B0A04020102020204"/>
              <a:cs typeface="Arial Black" panose="020B0A04020102020204"/>
            </a:endParaRPr>
          </a:p>
          <a:p>
            <a:pPr marL="12700" marR="5080">
              <a:lnSpc>
                <a:spcPct val="100000"/>
              </a:lnSpc>
              <a:spcBef>
                <a:spcPts val="95"/>
              </a:spcBef>
              <a:buClr>
                <a:srgbClr val="FF0000"/>
              </a:buClr>
              <a:buSzPct val="95000"/>
              <a:tabLst>
                <a:tab pos="239395" algn="l"/>
              </a:tabLst>
            </a:pPr>
            <a:r>
              <a:rPr sz="2000" spc="-10" smtClean="0">
                <a:latin typeface="Arial Black" panose="020B0A04020102020204"/>
                <a:cs typeface="Arial Black" panose="020B0A04020102020204"/>
              </a:rPr>
              <a:t>ΔΗΜΙΟΥΡ</a:t>
            </a:r>
            <a:r>
              <a:rPr sz="2000" smtClean="0">
                <a:latin typeface="Arial Black" panose="020B0A04020102020204"/>
                <a:cs typeface="Arial Black" panose="020B0A04020102020204"/>
              </a:rPr>
              <a:t>ΓΕΙ</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ΕΝΑ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ΒΡΑΧΥ </a:t>
            </a:r>
            <a:r>
              <a:rPr sz="2000">
                <a:latin typeface="Arial Black" panose="020B0A04020102020204"/>
                <a:cs typeface="Arial Black" panose="020B0A04020102020204"/>
              </a:rPr>
              <a:t>ΚΥΜΑ</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ΠΙΕΣ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a:latin typeface="Arial Black" panose="020B0A04020102020204"/>
                <a:cs typeface="Arial Black" panose="020B0A04020102020204"/>
              </a:rPr>
              <a:t>ΜΕ</a:t>
            </a:r>
            <a:r>
              <a:rPr sz="2000" spc="-15">
                <a:latin typeface="Arial Black" panose="020B0A04020102020204"/>
                <a:cs typeface="Arial Black" panose="020B0A04020102020204"/>
              </a:rPr>
              <a:t> </a:t>
            </a:r>
            <a:r>
              <a:rPr sz="2000" spc="-10" smtClean="0">
                <a:latin typeface="Arial Black" panose="020B0A04020102020204"/>
                <a:cs typeface="Arial Black" panose="020B0A04020102020204"/>
              </a:rPr>
              <a:t>ΜΕΓΙΣΤΗ </a:t>
            </a:r>
            <a:r>
              <a:rPr sz="2000">
                <a:latin typeface="Arial Black" panose="020B0A04020102020204"/>
                <a:cs typeface="Arial Black" panose="020B0A04020102020204"/>
              </a:rPr>
              <a:t>ΠΙΕΣΗ</a:t>
            </a:r>
            <a:r>
              <a:rPr sz="2000" spc="-25">
                <a:latin typeface="Arial Black" panose="020B0A04020102020204"/>
                <a:cs typeface="Arial Black" panose="020B0A04020102020204"/>
              </a:rPr>
              <a:t> </a:t>
            </a:r>
            <a:r>
              <a:rPr lang="el-GR" sz="2000" dirty="0" smtClean="0">
                <a:latin typeface="Arial Black" panose="020B0A04020102020204"/>
                <a:cs typeface="Arial Black" panose="020B0A04020102020204"/>
              </a:rPr>
              <a:t>ΟΧΙ</a:t>
            </a:r>
            <a:r>
              <a:rPr lang="el-GR" sz="2000" spc="-5" dirty="0" smtClean="0">
                <a:latin typeface="Arial Black" panose="020B0A04020102020204"/>
                <a:cs typeface="Arial Black" panose="020B0A04020102020204"/>
              </a:rPr>
              <a:t> </a:t>
            </a:r>
            <a:r>
              <a:rPr lang="el-GR" sz="2000" dirty="0" smtClean="0">
                <a:latin typeface="Arial Black" panose="020B0A04020102020204"/>
                <a:cs typeface="Arial Black" panose="020B0A04020102020204"/>
              </a:rPr>
              <a:t>ΥΨΗΛΗ</a:t>
            </a:r>
            <a:r>
              <a:rPr lang="el-GR" sz="2000" spc="-5" dirty="0" smtClean="0">
                <a:latin typeface="Arial Black" panose="020B0A04020102020204"/>
                <a:cs typeface="Arial Black" panose="020B0A04020102020204"/>
              </a:rPr>
              <a:t> </a:t>
            </a:r>
            <a:r>
              <a:rPr sz="2000" smtClean="0">
                <a:latin typeface="Arial Black" panose="020B0A04020102020204"/>
                <a:cs typeface="Arial Black" panose="020B0A04020102020204"/>
              </a:rPr>
              <a:t>ΚΑΙ</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ΔΙΑΦΥΓΗ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ΑΕΡΙΩΝ.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ΔΙΑΦΥΓΗ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 </a:t>
            </a:r>
            <a:r>
              <a:rPr sz="2000" spc="-10" dirty="0">
                <a:latin typeface="Arial Black" panose="020B0A04020102020204"/>
                <a:cs typeface="Arial Black" panose="020B0A04020102020204"/>
              </a:rPr>
              <a:t>ΑΕΡΙΩΝ </a:t>
            </a:r>
            <a:r>
              <a:rPr sz="2000" dirty="0">
                <a:latin typeface="Arial Black" panose="020B0A04020102020204"/>
                <a:cs typeface="Arial Black" panose="020B0A04020102020204"/>
              </a:rPr>
              <a:t>ΠΡΟΚΑΛΕΙ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ΥΠΟΠΙΕΣΗ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ΕΣΩΤΕΡΙΚΟ</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ΤΟΥ</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ΣΤΡΟΦΑΛΟΘΑ</a:t>
            </a:r>
            <a:r>
              <a:rPr lang="el-GR" sz="2000" spc="-10" dirty="0" smtClean="0">
                <a:latin typeface="Arial Black" panose="020B0A04020102020204"/>
                <a:cs typeface="Arial Black" panose="020B0A04020102020204"/>
              </a:rPr>
              <a:t>Λ</a:t>
            </a:r>
            <a:r>
              <a:rPr sz="2000" smtClean="0">
                <a:latin typeface="Arial Black" panose="020B0A04020102020204"/>
                <a:cs typeface="Arial Black" panose="020B0A04020102020204"/>
              </a:rPr>
              <a:t>ΑΜΟΥ</a:t>
            </a:r>
            <a:r>
              <a:rPr sz="2000" dirty="0">
                <a:latin typeface="Arial Black" panose="020B0A04020102020204"/>
                <a:cs typeface="Arial Black" panose="020B0A04020102020204"/>
              </a:rPr>
              <a:t>.</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ΑΝ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ΑΥΤΗ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ΔΕΝ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ΑΝΤΙΜΕΤΩΠΙΣΤΕΙ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π.χ.</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ΜΕ</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ΑΝΑΚΟΥ</a:t>
            </a:r>
            <a:r>
              <a:rPr sz="2000" smtClean="0">
                <a:latin typeface="Arial Black" panose="020B0A04020102020204"/>
                <a:cs typeface="Arial Black" panose="020B0A04020102020204"/>
              </a:rPr>
              <a:t>ΦΙΣΤΙΚΕΣ</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ΒΑΛΒΙΔΕΣ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ΑΝΑΡΡΟΦΑΤΑΙ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ΑΕΡΑΣ</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ΚΑΙ</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ΑΚΟΛΟΥ</a:t>
            </a:r>
            <a:r>
              <a:rPr sz="2000" smtClean="0">
                <a:latin typeface="Arial Black" panose="020B0A04020102020204"/>
                <a:cs typeface="Arial Black" panose="020B0A04020102020204"/>
              </a:rPr>
              <a:t>ΘΕΙ</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ΔΕΥΤΕΡΗ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ΙΣΧΥΡΟΤΕΡΗ</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ΕΚΡΗΞΗ.</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marR="59690">
              <a:lnSpc>
                <a:spcPct val="100000"/>
              </a:lnSpc>
              <a:spcBef>
                <a:spcPts val="5"/>
              </a:spcBef>
              <a:buClr>
                <a:srgbClr val="FF0000"/>
              </a:buClr>
              <a:buSzPct val="95000"/>
              <a:buFont typeface="Wingdings" panose="05000000000000000000"/>
              <a:buChar char=""/>
              <a:tabLst>
                <a:tab pos="325120" algn="l"/>
              </a:tabLst>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ΑΝΑΚΟΥΦΙΣΤΙΚΕΣ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ΒΑΛΒΙΔΕΣ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ΑΝΕΠΙΣΤΡΟΦΕΣ </a:t>
            </a:r>
            <a:r>
              <a:rPr sz="2000" dirty="0">
                <a:latin typeface="Arial Black" panose="020B0A04020102020204"/>
                <a:cs typeface="Arial Black" panose="020B0A04020102020204"/>
              </a:rPr>
              <a:t>ΚΑΙ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ΤΟΠΟΘΕΤΗΜΕΝΕΣ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ΜΕΡΙΚΕΣ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ΘΥΡΕΣ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ΠΡΟΣΒΑ- </a:t>
            </a:r>
            <a:r>
              <a:rPr sz="2000" spc="-10">
                <a:latin typeface="Arial Black" panose="020B0A04020102020204"/>
                <a:cs typeface="Arial Black" panose="020B0A04020102020204"/>
              </a:rPr>
              <a:t>ΣΗΣ-</a:t>
            </a:r>
            <a:r>
              <a:rPr sz="2000">
                <a:latin typeface="Arial Black" panose="020B0A04020102020204"/>
                <a:cs typeface="Arial Black" panose="020B0A04020102020204"/>
              </a:rPr>
              <a:t>ΕΠΙΘΕΩΡΗΣΗΣ</a:t>
            </a:r>
            <a:r>
              <a:rPr sz="2000" spc="-30">
                <a:latin typeface="Arial Black" panose="020B0A04020102020204"/>
                <a:cs typeface="Arial Black" panose="020B0A04020102020204"/>
              </a:rPr>
              <a:t> </a:t>
            </a:r>
            <a:r>
              <a:rPr lang="el-GR" sz="2000" spc="-30" dirty="0" smtClean="0">
                <a:latin typeface="Arial Black" panose="020B0A04020102020204"/>
                <a:cs typeface="Arial Black" panose="020B0A04020102020204"/>
              </a:rPr>
              <a:t>ΤΟΥ </a:t>
            </a:r>
            <a:r>
              <a:rPr sz="2000" spc="-10" smtClean="0">
                <a:latin typeface="Arial Black" panose="020B0A04020102020204"/>
                <a:cs typeface="Arial Black" panose="020B0A04020102020204"/>
              </a:rPr>
              <a:t>ΣΤΡΟΦΑΛΟΘΑΛΑΜΟΥ</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6589"/>
          </a:xfrm>
          <a:prstGeom prst="rect">
            <a:avLst/>
          </a:prstGeom>
        </p:spPr>
        <p:txBody>
          <a:bodyPr vert="horz" wrap="square" lIns="0" tIns="330199" rIns="0" bIns="0" rtlCol="0">
            <a:spAutoFit/>
          </a:bodyPr>
          <a:lstStyle/>
          <a:p>
            <a:pPr marL="34925">
              <a:lnSpc>
                <a:spcPct val="100000"/>
              </a:lnSpc>
              <a:spcBef>
                <a:spcPts val="110"/>
              </a:spcBef>
            </a:pPr>
            <a:r>
              <a:rPr sz="2100" u="sng" spc="-25" dirty="0">
                <a:solidFill>
                  <a:srgbClr val="FFFFFF"/>
                </a:solidFill>
                <a:uFill>
                  <a:solidFill>
                    <a:srgbClr val="FFFFFF"/>
                  </a:solidFill>
                </a:uFill>
              </a:rPr>
              <a:t>ΑΠΟΤΕΛΕΣΜΑΤΑ</a:t>
            </a:r>
            <a:r>
              <a:rPr sz="2100" u="sng" spc="-35" dirty="0">
                <a:solidFill>
                  <a:srgbClr val="FFFFFF"/>
                </a:solidFill>
                <a:uFill>
                  <a:solidFill>
                    <a:srgbClr val="FFFFFF"/>
                  </a:solidFill>
                </a:uFill>
              </a:rPr>
              <a:t> </a:t>
            </a:r>
            <a:r>
              <a:rPr sz="2100" u="sng">
                <a:solidFill>
                  <a:srgbClr val="FFFFFF"/>
                </a:solidFill>
                <a:uFill>
                  <a:solidFill>
                    <a:srgbClr val="FFFFFF"/>
                  </a:solidFill>
                </a:uFill>
              </a:rPr>
              <a:t>ΤΗΣ</a:t>
            </a:r>
            <a:r>
              <a:rPr sz="2100" u="sng" spc="-20">
                <a:solidFill>
                  <a:srgbClr val="FFFFFF"/>
                </a:solidFill>
                <a:uFill>
                  <a:solidFill>
                    <a:srgbClr val="FFFFFF"/>
                  </a:solidFill>
                </a:uFill>
              </a:rPr>
              <a:t> </a:t>
            </a:r>
            <a:r>
              <a:rPr sz="2100" u="sng" smtClean="0">
                <a:solidFill>
                  <a:srgbClr val="FFFFFF"/>
                </a:solidFill>
                <a:uFill>
                  <a:solidFill>
                    <a:srgbClr val="FFFFFF"/>
                  </a:solidFill>
                </a:uFill>
              </a:rPr>
              <a:t>ΕΚΡΗΞ</a:t>
            </a:r>
            <a:r>
              <a:rPr lang="el-GR" sz="2100" u="sng" dirty="0" smtClean="0">
                <a:solidFill>
                  <a:srgbClr val="FFFFFF"/>
                </a:solidFill>
                <a:uFill>
                  <a:solidFill>
                    <a:srgbClr val="FFFFFF"/>
                  </a:solidFill>
                </a:uFill>
              </a:rPr>
              <a:t>Η</a:t>
            </a:r>
            <a:r>
              <a:rPr sz="2100" u="sng" smtClean="0">
                <a:solidFill>
                  <a:srgbClr val="FFFFFF"/>
                </a:solidFill>
                <a:uFill>
                  <a:solidFill>
                    <a:srgbClr val="FFFFFF"/>
                  </a:solidFill>
                </a:uFill>
              </a:rPr>
              <a:t>Σ</a:t>
            </a:r>
            <a:r>
              <a:rPr sz="2100" u="sng" spc="-15" smtClean="0">
                <a:solidFill>
                  <a:srgbClr val="FFFFFF"/>
                </a:solidFill>
                <a:uFill>
                  <a:solidFill>
                    <a:srgbClr val="FFFFFF"/>
                  </a:solidFill>
                </a:uFill>
              </a:rPr>
              <a:t> </a:t>
            </a:r>
            <a:r>
              <a:rPr sz="2100" u="sng" dirty="0">
                <a:solidFill>
                  <a:srgbClr val="FFFFFF"/>
                </a:solidFill>
                <a:uFill>
                  <a:solidFill>
                    <a:srgbClr val="FFFFFF"/>
                  </a:solidFill>
                </a:uFill>
              </a:rPr>
              <a:t>ΚΑΙ</a:t>
            </a:r>
            <a:r>
              <a:rPr sz="2100" u="sng" spc="-30" dirty="0">
                <a:solidFill>
                  <a:srgbClr val="FFFFFF"/>
                </a:solidFill>
                <a:uFill>
                  <a:solidFill>
                    <a:srgbClr val="FFFFFF"/>
                  </a:solidFill>
                </a:uFill>
              </a:rPr>
              <a:t> </a:t>
            </a:r>
            <a:r>
              <a:rPr sz="2100" u="sng" spc="-25" dirty="0">
                <a:solidFill>
                  <a:srgbClr val="FFFFFF"/>
                </a:solidFill>
                <a:uFill>
                  <a:solidFill>
                    <a:srgbClr val="FFFFFF"/>
                  </a:solidFill>
                </a:uFill>
              </a:rPr>
              <a:t>ΠΡΟΣΤΑΤΕΥΤΙΚΑ</a:t>
            </a:r>
            <a:r>
              <a:rPr sz="2100" u="sng" spc="-15" dirty="0">
                <a:solidFill>
                  <a:srgbClr val="FFFFFF"/>
                </a:solidFill>
                <a:uFill>
                  <a:solidFill>
                    <a:srgbClr val="FFFFFF"/>
                  </a:solidFill>
                </a:uFill>
              </a:rPr>
              <a:t> </a:t>
            </a:r>
            <a:r>
              <a:rPr sz="2100" u="sng" spc="-10" dirty="0">
                <a:solidFill>
                  <a:srgbClr val="FFFFFF"/>
                </a:solidFill>
                <a:uFill>
                  <a:solidFill>
                    <a:srgbClr val="FFFFFF"/>
                  </a:solidFill>
                </a:uFill>
              </a:rPr>
              <a:t>ΜΕΤΡΑ</a:t>
            </a:r>
            <a:endParaRPr sz="2100"/>
          </a:p>
        </p:txBody>
      </p:sp>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929379" y="1214119"/>
            <a:ext cx="4928870" cy="5127167"/>
          </a:xfrm>
          <a:prstGeom prst="rect">
            <a:avLst/>
          </a:prstGeom>
        </p:spPr>
      </p:pic>
      <p:sp>
        <p:nvSpPr>
          <p:cNvPr id="3" name="object 3"/>
          <p:cNvSpPr txBox="1"/>
          <p:nvPr/>
        </p:nvSpPr>
        <p:spPr>
          <a:xfrm>
            <a:off x="293370" y="1104900"/>
            <a:ext cx="3735070" cy="3439403"/>
          </a:xfrm>
          <a:prstGeom prst="rect">
            <a:avLst/>
          </a:prstGeom>
        </p:spPr>
        <p:txBody>
          <a:bodyPr vert="horz" wrap="square" lIns="0" tIns="12700" rIns="0" bIns="0" rtlCol="0">
            <a:spAutoFit/>
          </a:bodyPr>
          <a:lstStyle/>
          <a:p>
            <a:pPr marL="12700" marR="206375">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ΕΠΙΠΛΕΟΝ</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ΚΑΤΑΛΛΗΛΕΣ </a:t>
            </a:r>
            <a:r>
              <a:rPr sz="1800" spc="-10" dirty="0">
                <a:latin typeface="Arial Black" panose="020B0A04020102020204"/>
                <a:cs typeface="Arial Black" panose="020B0A04020102020204"/>
              </a:rPr>
              <a:t>ΘΕΣΕΙΣ </a:t>
            </a:r>
            <a:r>
              <a:rPr sz="1800" dirty="0">
                <a:latin typeface="Arial Black" panose="020B0A04020102020204"/>
                <a:cs typeface="Arial Black" panose="020B0A04020102020204"/>
              </a:rPr>
              <a:t>ΤΟΠΟΘΕΤΟΥΝΤΑΙ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ΕΙΔΙΚΕΣ ΑΝΑΚΟΥΦΙΣΤΙΚΕΣ </a:t>
            </a:r>
            <a:r>
              <a:rPr sz="1800" dirty="0">
                <a:latin typeface="Arial Black" panose="020B0A04020102020204"/>
                <a:cs typeface="Arial Black" panose="020B0A04020102020204"/>
              </a:rPr>
              <a:t>ΑΝΕΠΙΣΤΡΟΦΕΣ</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ΒΑΛΒΙΔΕΣ.</a:t>
            </a:r>
            <a:endParaRPr sz="1800">
              <a:latin typeface="Arial Black" panose="020B0A04020102020204"/>
              <a:cs typeface="Arial Black" panose="020B0A04020102020204"/>
            </a:endParaRPr>
          </a:p>
          <a:p>
            <a:pPr marL="12700" marR="10947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ΠΑΝΤΑ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ΕΧΟΥΝ</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spc="-10" dirty="0">
                <a:latin typeface="Arial Black" panose="020B0A04020102020204"/>
                <a:cs typeface="Arial Black" panose="020B0A04020102020204"/>
              </a:rPr>
              <a:t>ΦΛΟΓΟΠΑΓΙΔΕΣ.</a:t>
            </a:r>
            <a:endParaRPr sz="18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ΠΡΕΠΕΙ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ΚΛΕΙΝΟΥΝ </a:t>
            </a:r>
            <a:r>
              <a:rPr sz="1800" dirty="0">
                <a:latin typeface="Arial Black" panose="020B0A04020102020204"/>
                <a:cs typeface="Arial Black" panose="020B0A04020102020204"/>
              </a:rPr>
              <a:t>ΑΚΑΡΙΑΙΑ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ΤΗΝ</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ΑΠΟΦΥ</a:t>
            </a:r>
            <a:r>
              <a:rPr sz="1800" smtClean="0">
                <a:latin typeface="Arial Black" panose="020B0A04020102020204"/>
                <a:cs typeface="Arial Black" panose="020B0A04020102020204"/>
              </a:rPr>
              <a:t>ΓΗ</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ΑΝΑΡΡΟΦΗΣΗΣ ΑΕΡΑ</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a:latin typeface="Arial Black" panose="020B0A04020102020204"/>
                <a:cs typeface="Arial Black" panose="020B0A04020102020204"/>
              </a:rPr>
              <a:t>ΠΡΟΚΛΗΣΗ </a:t>
            </a:r>
            <a:r>
              <a:rPr sz="1800" spc="-10" smtClean="0">
                <a:latin typeface="Arial Black" panose="020B0A04020102020204"/>
                <a:cs typeface="Arial Black" panose="020B0A04020102020204"/>
              </a:rPr>
              <a:t>ΔΕΥΤΕΡΟΓΕ</a:t>
            </a:r>
            <a:r>
              <a:rPr sz="1800" smtClean="0">
                <a:latin typeface="Arial Black" panose="020B0A04020102020204"/>
                <a:cs typeface="Arial Black" panose="020B0A04020102020204"/>
              </a:rPr>
              <a:t>ΝΟΥΣ </a:t>
            </a:r>
            <a:r>
              <a:rPr sz="1800" spc="-10" smtClean="0">
                <a:latin typeface="Arial Black" panose="020B0A04020102020204"/>
                <a:cs typeface="Arial Black" panose="020B0A04020102020204"/>
              </a:rPr>
              <a:t>ΕΚΡΗΞ</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56589"/>
          </a:xfrm>
          <a:prstGeom prst="rect">
            <a:avLst/>
          </a:prstGeom>
        </p:spPr>
        <p:txBody>
          <a:bodyPr vert="horz" wrap="square" lIns="0" tIns="330199" rIns="0" bIns="0" rtlCol="0">
            <a:spAutoFit/>
          </a:bodyPr>
          <a:lstStyle/>
          <a:p>
            <a:pPr marL="34925">
              <a:lnSpc>
                <a:spcPct val="100000"/>
              </a:lnSpc>
              <a:spcBef>
                <a:spcPts val="110"/>
              </a:spcBef>
            </a:pPr>
            <a:r>
              <a:rPr sz="2100" u="sng" spc="-25" dirty="0">
                <a:solidFill>
                  <a:srgbClr val="FFFFFF"/>
                </a:solidFill>
                <a:uFill>
                  <a:solidFill>
                    <a:srgbClr val="FFFFFF"/>
                  </a:solidFill>
                </a:uFill>
              </a:rPr>
              <a:t>ΑΠΟΤΕΛΕΣΜΑΤΑ</a:t>
            </a:r>
            <a:r>
              <a:rPr sz="2100" u="sng" spc="-30" dirty="0">
                <a:solidFill>
                  <a:srgbClr val="FFFFFF"/>
                </a:solidFill>
                <a:uFill>
                  <a:solidFill>
                    <a:srgbClr val="FFFFFF"/>
                  </a:solidFill>
                </a:uFill>
              </a:rPr>
              <a:t> </a:t>
            </a:r>
            <a:r>
              <a:rPr sz="2100" u="sng">
                <a:solidFill>
                  <a:srgbClr val="FFFFFF"/>
                </a:solidFill>
                <a:uFill>
                  <a:solidFill>
                    <a:srgbClr val="FFFFFF"/>
                  </a:solidFill>
                </a:uFill>
              </a:rPr>
              <a:t>ΤΗΣ</a:t>
            </a:r>
            <a:r>
              <a:rPr sz="2100" u="sng" spc="-25">
                <a:solidFill>
                  <a:srgbClr val="FFFFFF"/>
                </a:solidFill>
                <a:uFill>
                  <a:solidFill>
                    <a:srgbClr val="FFFFFF"/>
                  </a:solidFill>
                </a:uFill>
              </a:rPr>
              <a:t> </a:t>
            </a:r>
            <a:r>
              <a:rPr sz="2100" u="sng" smtClean="0">
                <a:solidFill>
                  <a:srgbClr val="FFFFFF"/>
                </a:solidFill>
                <a:uFill>
                  <a:solidFill>
                    <a:srgbClr val="FFFFFF"/>
                  </a:solidFill>
                </a:uFill>
              </a:rPr>
              <a:t>ΕΚΡΗΞ</a:t>
            </a:r>
            <a:r>
              <a:rPr lang="el-GR" sz="2100" u="sng" dirty="0" smtClean="0">
                <a:solidFill>
                  <a:srgbClr val="FFFFFF"/>
                </a:solidFill>
                <a:uFill>
                  <a:solidFill>
                    <a:srgbClr val="FFFFFF"/>
                  </a:solidFill>
                </a:uFill>
              </a:rPr>
              <a:t>Η</a:t>
            </a:r>
            <a:r>
              <a:rPr sz="2100" u="sng" smtClean="0">
                <a:solidFill>
                  <a:srgbClr val="FFFFFF"/>
                </a:solidFill>
                <a:uFill>
                  <a:solidFill>
                    <a:srgbClr val="FFFFFF"/>
                  </a:solidFill>
                </a:uFill>
              </a:rPr>
              <a:t>Σ</a:t>
            </a:r>
            <a:r>
              <a:rPr sz="2100" u="sng" spc="-20" smtClean="0">
                <a:solidFill>
                  <a:srgbClr val="FFFFFF"/>
                </a:solidFill>
                <a:uFill>
                  <a:solidFill>
                    <a:srgbClr val="FFFFFF"/>
                  </a:solidFill>
                </a:uFill>
              </a:rPr>
              <a:t> </a:t>
            </a:r>
            <a:r>
              <a:rPr sz="2100" u="sng" dirty="0">
                <a:solidFill>
                  <a:srgbClr val="FFFFFF"/>
                </a:solidFill>
                <a:uFill>
                  <a:solidFill>
                    <a:srgbClr val="FFFFFF"/>
                  </a:solidFill>
                </a:uFill>
              </a:rPr>
              <a:t>ΚΑΙ</a:t>
            </a:r>
            <a:r>
              <a:rPr sz="2100" u="sng" spc="-20" dirty="0">
                <a:solidFill>
                  <a:srgbClr val="FFFFFF"/>
                </a:solidFill>
                <a:uFill>
                  <a:solidFill>
                    <a:srgbClr val="FFFFFF"/>
                  </a:solidFill>
                </a:uFill>
              </a:rPr>
              <a:t> </a:t>
            </a:r>
            <a:r>
              <a:rPr sz="2100" u="sng" spc="-25" dirty="0">
                <a:solidFill>
                  <a:srgbClr val="FFFFFF"/>
                </a:solidFill>
                <a:uFill>
                  <a:solidFill>
                    <a:srgbClr val="FFFFFF"/>
                  </a:solidFill>
                </a:uFill>
              </a:rPr>
              <a:t>ΠΡΟΣΤΑΤΕΥΤΙΚΑ</a:t>
            </a:r>
            <a:r>
              <a:rPr sz="2100" u="sng" spc="-20" dirty="0">
                <a:solidFill>
                  <a:srgbClr val="FFFFFF"/>
                </a:solidFill>
                <a:uFill>
                  <a:solidFill>
                    <a:srgbClr val="FFFFFF"/>
                  </a:solidFill>
                </a:uFill>
              </a:rPr>
              <a:t> </a:t>
            </a:r>
            <a:r>
              <a:rPr sz="2100" u="sng" spc="-10" dirty="0">
                <a:solidFill>
                  <a:srgbClr val="FFFFFF"/>
                </a:solidFill>
                <a:uFill>
                  <a:solidFill>
                    <a:srgbClr val="FFFFFF"/>
                  </a:solidFill>
                </a:uFill>
              </a:rPr>
              <a:t>ΜΕΤΡΑ</a:t>
            </a:r>
            <a:endParaRPr sz="2100"/>
          </a:p>
        </p:txBody>
      </p:sp>
    </p:spTree>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2172970"/>
            <a:ext cx="8002905" cy="2874010"/>
          </a:xfrm>
          <a:prstGeom prst="rect">
            <a:avLst/>
          </a:prstGeom>
        </p:spPr>
        <p:txBody>
          <a:bodyPr vert="horz" wrap="square" lIns="0" tIns="12065" rIns="0" bIns="0" rtlCol="0">
            <a:spAutoFit/>
          </a:bodyPr>
          <a:lstStyle/>
          <a:p>
            <a:pPr marL="12700" marR="5080">
              <a:lnSpc>
                <a:spcPct val="100000"/>
              </a:lnSpc>
              <a:spcBef>
                <a:spcPts val="95"/>
              </a:spcBef>
              <a:buClr>
                <a:srgbClr val="000000"/>
              </a:buClr>
              <a:buFont typeface="Wingdings" panose="05000000000000000000"/>
              <a:buChar char=""/>
              <a:tabLst>
                <a:tab pos="325120" algn="l"/>
              </a:tabLst>
            </a:pPr>
            <a:r>
              <a:rPr sz="2000" dirty="0">
                <a:solidFill>
                  <a:srgbClr val="FF0000"/>
                </a:solidFill>
                <a:latin typeface="Arial Black" panose="020B0A04020102020204"/>
                <a:cs typeface="Arial Black" panose="020B0A04020102020204"/>
              </a:rPr>
              <a:t>ΜΕΤΑ</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ΤΗΝ</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ΕΚΡΗΞΗ</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ΔΕΝ</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ΠΡΕΠΕΙ ΝΑ</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ΑΝΟΙΓΟΝΤΑΙ </a:t>
            </a:r>
            <a:r>
              <a:rPr sz="2000" dirty="0">
                <a:solidFill>
                  <a:srgbClr val="FF0000"/>
                </a:solidFill>
                <a:latin typeface="Arial Black" panose="020B0A04020102020204"/>
                <a:cs typeface="Arial Black" panose="020B0A04020102020204"/>
              </a:rPr>
              <a:t>ΑΜΕΣΩΣ</a:t>
            </a:r>
            <a:r>
              <a:rPr sz="2000" spc="-3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ΟΙ</a:t>
            </a:r>
            <a:r>
              <a:rPr sz="2000" spc="-15" dirty="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ΘΥΡΙΔΕΣ</a:t>
            </a:r>
            <a:r>
              <a:rPr sz="2000" spc="-15">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ΠΡΟΣΠΕΛΑΣ</a:t>
            </a:r>
            <a:r>
              <a:rPr lang="el-GR" sz="2000" dirty="0" smtClean="0">
                <a:solidFill>
                  <a:srgbClr val="FF0000"/>
                </a:solidFill>
                <a:latin typeface="Arial Black" panose="020B0A04020102020204"/>
                <a:cs typeface="Arial Black" panose="020B0A04020102020204"/>
              </a:rPr>
              <a:t>Η</a:t>
            </a:r>
            <a:r>
              <a:rPr sz="2000" smtClean="0">
                <a:solidFill>
                  <a:srgbClr val="FF0000"/>
                </a:solidFill>
                <a:latin typeface="Arial Black" panose="020B0A04020102020204"/>
                <a:cs typeface="Arial Black" panose="020B0A04020102020204"/>
              </a:rPr>
              <a:t>Σ</a:t>
            </a:r>
            <a:r>
              <a:rPr sz="2000" dirty="0">
                <a:solidFill>
                  <a:srgbClr val="FF0000"/>
                </a:solidFill>
                <a:latin typeface="Arial Black" panose="020B0A04020102020204"/>
                <a:cs typeface="Arial Black" panose="020B0A04020102020204"/>
              </a:rPr>
              <a:t>,</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ΔΙΟΤΙ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ΛΟΓΩ</a:t>
            </a:r>
            <a:r>
              <a:rPr sz="2000" spc="-1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ΤΗΣ </a:t>
            </a:r>
            <a:r>
              <a:rPr sz="2000">
                <a:solidFill>
                  <a:srgbClr val="FF0000"/>
                </a:solidFill>
                <a:latin typeface="Arial Black" panose="020B0A04020102020204"/>
                <a:cs typeface="Arial Black" panose="020B0A04020102020204"/>
              </a:rPr>
              <a:t>ΕΣΩΤΕΡΙΚΗΣ</a:t>
            </a:r>
            <a:r>
              <a:rPr sz="2000" spc="-2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ΥΠΟΠΙΕΣ</a:t>
            </a:r>
            <a:r>
              <a:rPr lang="el-GR" sz="2000" dirty="0" smtClean="0">
                <a:solidFill>
                  <a:srgbClr val="FF0000"/>
                </a:solidFill>
                <a:latin typeface="Arial Black" panose="020B0A04020102020204"/>
                <a:cs typeface="Arial Black" panose="020B0A04020102020204"/>
              </a:rPr>
              <a:t>Η</a:t>
            </a:r>
            <a:r>
              <a:rPr sz="2000" smtClean="0">
                <a:solidFill>
                  <a:srgbClr val="FF0000"/>
                </a:solidFill>
                <a:latin typeface="Arial Black" panose="020B0A04020102020204"/>
                <a:cs typeface="Arial Black" panose="020B0A04020102020204"/>
              </a:rPr>
              <a:t>Σ</a:t>
            </a:r>
            <a:r>
              <a:rPr sz="2000" spc="-30"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ΘΑ</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ΑΝΑΡΡΟΦΗΘΕΙ</a:t>
            </a:r>
            <a:r>
              <a:rPr sz="2000" spc="-2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ΚΑΘΑΡΟΣ </a:t>
            </a:r>
            <a:r>
              <a:rPr sz="2000" dirty="0">
                <a:solidFill>
                  <a:srgbClr val="FF0000"/>
                </a:solidFill>
                <a:latin typeface="Arial Black" panose="020B0A04020102020204"/>
                <a:cs typeface="Arial Black" panose="020B0A04020102020204"/>
              </a:rPr>
              <a:t>ΑΕΡΑΣ</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ΚΑΙ</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ΥΠΑΡΧΕΙ</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ΚΙΝΔΥΝΟΣ </a:t>
            </a:r>
            <a:r>
              <a:rPr sz="2000" spc="-10">
                <a:solidFill>
                  <a:srgbClr val="FF0000"/>
                </a:solidFill>
                <a:latin typeface="Arial Black" panose="020B0A04020102020204"/>
                <a:cs typeface="Arial Black" panose="020B0A04020102020204"/>
              </a:rPr>
              <a:t>ΔΕΥΤΕΡΟΓΕΝΟΥΣ </a:t>
            </a:r>
            <a:r>
              <a:rPr sz="2000" spc="-10" smtClean="0">
                <a:solidFill>
                  <a:srgbClr val="FF0000"/>
                </a:solidFill>
                <a:latin typeface="Arial Black" panose="020B0A04020102020204"/>
                <a:cs typeface="Arial Black" panose="020B0A04020102020204"/>
              </a:rPr>
              <a:t>ΕΚΡΗΞ</a:t>
            </a:r>
            <a:r>
              <a:rPr lang="el-GR" sz="2000" spc="-10" dirty="0" smtClean="0">
                <a:solidFill>
                  <a:srgbClr val="FF0000"/>
                </a:solidFill>
                <a:latin typeface="Arial Black" panose="020B0A04020102020204"/>
                <a:cs typeface="Arial Black" panose="020B0A04020102020204"/>
              </a:rPr>
              <a:t>Η</a:t>
            </a:r>
            <a:r>
              <a:rPr sz="2000" spc="-10" smtClean="0">
                <a:solidFill>
                  <a:srgbClr val="FF0000"/>
                </a:solidFill>
                <a:latin typeface="Arial Black" panose="020B0A04020102020204"/>
                <a:cs typeface="Arial Black" panose="020B0A04020102020204"/>
              </a:rPr>
              <a:t>Σ</a:t>
            </a:r>
            <a:r>
              <a:rPr sz="2000" spc="-10" dirty="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35"/>
              </a:spcBef>
              <a:buFont typeface="Wingdings" panose="05000000000000000000"/>
              <a:buChar char=""/>
            </a:pPr>
            <a:endParaRPr sz="2250">
              <a:latin typeface="Arial Black" panose="020B0A04020102020204"/>
              <a:cs typeface="Arial Black" panose="020B0A04020102020204"/>
            </a:endParaRPr>
          </a:p>
          <a:p>
            <a:pPr marL="12700" marR="271145">
              <a:lnSpc>
                <a:spcPct val="100000"/>
              </a:lnSpc>
              <a:buClr>
                <a:srgbClr val="000000"/>
              </a:buClr>
              <a:buFont typeface="Wingdings" panose="05000000000000000000"/>
              <a:buChar char=""/>
              <a:tabLst>
                <a:tab pos="325120" algn="l"/>
              </a:tabLst>
            </a:pPr>
            <a:r>
              <a:rPr sz="2000" dirty="0">
                <a:solidFill>
                  <a:srgbClr val="FF0000"/>
                </a:solidFill>
                <a:latin typeface="Arial Black" panose="020B0A04020102020204"/>
                <a:cs typeface="Arial Black" panose="020B0A04020102020204"/>
              </a:rPr>
              <a:t>ΠΟΛΛΟΙ</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ΚΑΤΑΣΚΕΥΑΣΤΕΣ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ΕΧΟΥΝ</a:t>
            </a:r>
            <a:r>
              <a:rPr sz="2000" spc="-1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ΠΡΟΒΛΕΨΕΙ </a:t>
            </a:r>
            <a:r>
              <a:rPr sz="2000">
                <a:solidFill>
                  <a:srgbClr val="FF0000"/>
                </a:solidFill>
                <a:latin typeface="Arial Black" panose="020B0A04020102020204"/>
                <a:cs typeface="Arial Black" panose="020B0A04020102020204"/>
              </a:rPr>
              <a:t>ΔΙΑΤΑΞΕΙΣ</a:t>
            </a:r>
            <a:r>
              <a:rPr sz="2000" spc="-40">
                <a:solidFill>
                  <a:srgbClr val="FF0000"/>
                </a:solidFill>
                <a:latin typeface="Arial Black" panose="020B0A04020102020204"/>
                <a:cs typeface="Arial Black" panose="020B0A04020102020204"/>
              </a:rPr>
              <a:t> </a:t>
            </a:r>
            <a:r>
              <a:rPr sz="2000" smtClean="0">
                <a:solidFill>
                  <a:srgbClr val="FF0000"/>
                </a:solidFill>
                <a:latin typeface="Arial Black" panose="020B0A04020102020204"/>
                <a:cs typeface="Arial Black" panose="020B0A04020102020204"/>
              </a:rPr>
              <a:t>ΠΛΗΡΩΣ</a:t>
            </a:r>
            <a:r>
              <a:rPr lang="el-GR" sz="2000" dirty="0" smtClean="0">
                <a:solidFill>
                  <a:srgbClr val="FF0000"/>
                </a:solidFill>
                <a:latin typeface="Arial Black" panose="020B0A04020102020204"/>
                <a:cs typeface="Arial Black" panose="020B0A04020102020204"/>
              </a:rPr>
              <a:t>Η</a:t>
            </a:r>
            <a:r>
              <a:rPr sz="2000" smtClean="0">
                <a:solidFill>
                  <a:srgbClr val="FF0000"/>
                </a:solidFill>
                <a:latin typeface="Arial Black" panose="020B0A04020102020204"/>
                <a:cs typeface="Arial Black" panose="020B0A04020102020204"/>
              </a:rPr>
              <a:t>Σ</a:t>
            </a:r>
            <a:r>
              <a:rPr sz="2000" spc="-20"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ΤΟΥ</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ΣΤΡΟΦΑΛΟΘΑΛΑΜΟΥ</a:t>
            </a:r>
            <a:r>
              <a:rPr sz="2000" spc="-2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ΜΕ </a:t>
            </a:r>
            <a:r>
              <a:rPr sz="2000" dirty="0">
                <a:solidFill>
                  <a:srgbClr val="FF0000"/>
                </a:solidFill>
                <a:latin typeface="Arial Black" panose="020B0A04020102020204"/>
                <a:cs typeface="Arial Black" panose="020B0A04020102020204"/>
              </a:rPr>
              <a:t>ΑΔΡΑΝΕΣ</a:t>
            </a:r>
            <a:r>
              <a:rPr sz="2000" spc="-1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ΑΕΡΙΟ.</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6589"/>
          </a:xfrm>
          <a:prstGeom prst="rect">
            <a:avLst/>
          </a:prstGeom>
        </p:spPr>
        <p:txBody>
          <a:bodyPr vert="horz" wrap="square" lIns="0" tIns="330199" rIns="0" bIns="0" rtlCol="0">
            <a:spAutoFit/>
          </a:bodyPr>
          <a:lstStyle/>
          <a:p>
            <a:pPr marL="34925">
              <a:lnSpc>
                <a:spcPct val="100000"/>
              </a:lnSpc>
              <a:spcBef>
                <a:spcPts val="110"/>
              </a:spcBef>
            </a:pPr>
            <a:r>
              <a:rPr sz="2100" u="sng" spc="-25" dirty="0">
                <a:solidFill>
                  <a:srgbClr val="FFFFFF"/>
                </a:solidFill>
                <a:uFill>
                  <a:solidFill>
                    <a:srgbClr val="FFFFFF"/>
                  </a:solidFill>
                </a:uFill>
              </a:rPr>
              <a:t>ΑΠΟΤΕΛΕΣΜΑΤΑ</a:t>
            </a:r>
            <a:r>
              <a:rPr sz="2100" u="sng" spc="-35" dirty="0">
                <a:solidFill>
                  <a:srgbClr val="FFFFFF"/>
                </a:solidFill>
                <a:uFill>
                  <a:solidFill>
                    <a:srgbClr val="FFFFFF"/>
                  </a:solidFill>
                </a:uFill>
              </a:rPr>
              <a:t> </a:t>
            </a:r>
            <a:r>
              <a:rPr sz="2100" u="sng">
                <a:solidFill>
                  <a:srgbClr val="FFFFFF"/>
                </a:solidFill>
                <a:uFill>
                  <a:solidFill>
                    <a:srgbClr val="FFFFFF"/>
                  </a:solidFill>
                </a:uFill>
              </a:rPr>
              <a:t>ΤΗΣ</a:t>
            </a:r>
            <a:r>
              <a:rPr sz="2100" u="sng" spc="-20">
                <a:solidFill>
                  <a:srgbClr val="FFFFFF"/>
                </a:solidFill>
                <a:uFill>
                  <a:solidFill>
                    <a:srgbClr val="FFFFFF"/>
                  </a:solidFill>
                </a:uFill>
              </a:rPr>
              <a:t> </a:t>
            </a:r>
            <a:r>
              <a:rPr sz="2100" u="sng" smtClean="0">
                <a:solidFill>
                  <a:srgbClr val="FFFFFF"/>
                </a:solidFill>
                <a:uFill>
                  <a:solidFill>
                    <a:srgbClr val="FFFFFF"/>
                  </a:solidFill>
                </a:uFill>
              </a:rPr>
              <a:t>ΕΚΡΗΞ</a:t>
            </a:r>
            <a:r>
              <a:rPr lang="el-GR" sz="2100" u="sng" dirty="0" smtClean="0">
                <a:solidFill>
                  <a:srgbClr val="FFFFFF"/>
                </a:solidFill>
                <a:uFill>
                  <a:solidFill>
                    <a:srgbClr val="FFFFFF"/>
                  </a:solidFill>
                </a:uFill>
              </a:rPr>
              <a:t>Η</a:t>
            </a:r>
            <a:r>
              <a:rPr sz="2100" u="sng" smtClean="0">
                <a:solidFill>
                  <a:srgbClr val="FFFFFF"/>
                </a:solidFill>
                <a:uFill>
                  <a:solidFill>
                    <a:srgbClr val="FFFFFF"/>
                  </a:solidFill>
                </a:uFill>
              </a:rPr>
              <a:t>Σ</a:t>
            </a:r>
            <a:r>
              <a:rPr sz="2100" u="sng" spc="-15" smtClean="0">
                <a:solidFill>
                  <a:srgbClr val="FFFFFF"/>
                </a:solidFill>
                <a:uFill>
                  <a:solidFill>
                    <a:srgbClr val="FFFFFF"/>
                  </a:solidFill>
                </a:uFill>
              </a:rPr>
              <a:t> </a:t>
            </a:r>
            <a:r>
              <a:rPr sz="2100" u="sng" dirty="0">
                <a:solidFill>
                  <a:srgbClr val="FFFFFF"/>
                </a:solidFill>
                <a:uFill>
                  <a:solidFill>
                    <a:srgbClr val="FFFFFF"/>
                  </a:solidFill>
                </a:uFill>
              </a:rPr>
              <a:t>ΚΑΙ</a:t>
            </a:r>
            <a:r>
              <a:rPr sz="2100" u="sng" spc="-30" dirty="0">
                <a:solidFill>
                  <a:srgbClr val="FFFFFF"/>
                </a:solidFill>
                <a:uFill>
                  <a:solidFill>
                    <a:srgbClr val="FFFFFF"/>
                  </a:solidFill>
                </a:uFill>
              </a:rPr>
              <a:t> </a:t>
            </a:r>
            <a:r>
              <a:rPr sz="2100" u="sng" spc="-25" dirty="0">
                <a:solidFill>
                  <a:srgbClr val="FFFFFF"/>
                </a:solidFill>
                <a:uFill>
                  <a:solidFill>
                    <a:srgbClr val="FFFFFF"/>
                  </a:solidFill>
                </a:uFill>
              </a:rPr>
              <a:t>ΠΡΟΣΤΑΤΕΥΤΙΚΑ</a:t>
            </a:r>
            <a:r>
              <a:rPr sz="2100" u="sng" spc="-15" dirty="0">
                <a:solidFill>
                  <a:srgbClr val="FFFFFF"/>
                </a:solidFill>
                <a:uFill>
                  <a:solidFill>
                    <a:srgbClr val="FFFFFF"/>
                  </a:solidFill>
                </a:uFill>
              </a:rPr>
              <a:t> </a:t>
            </a:r>
            <a:r>
              <a:rPr sz="2100" u="sng" spc="-10" dirty="0">
                <a:solidFill>
                  <a:srgbClr val="FFFFFF"/>
                </a:solidFill>
                <a:uFill>
                  <a:solidFill>
                    <a:srgbClr val="FFFFFF"/>
                  </a:solidFill>
                </a:uFill>
              </a:rPr>
              <a:t>ΜΕΤΡΑ</a:t>
            </a:r>
            <a:endParaRPr sz="2100"/>
          </a:p>
        </p:txBody>
      </p:sp>
    </p:spTree>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01685" cy="5403215"/>
          </a:xfrm>
          <a:prstGeom prst="rect">
            <a:avLst/>
          </a:prstGeom>
        </p:spPr>
        <p:txBody>
          <a:bodyPr vert="horz" wrap="square" lIns="0" tIns="12065" rIns="0" bIns="0" rtlCol="0">
            <a:spAutoFit/>
          </a:bodyPr>
          <a:lstStyle/>
          <a:p>
            <a:pPr marL="224790" marR="26670" indent="-212090">
              <a:lnSpc>
                <a:spcPct val="101000"/>
              </a:lnSpc>
              <a:spcBef>
                <a:spcPts val="95"/>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ΓΙΑ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ΤΗΝ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ΠΡΟΛΗΨΗ</a:t>
            </a:r>
            <a:r>
              <a:rPr sz="1950" spc="-15" dirty="0">
                <a:latin typeface="Arial Black" panose="020B0A04020102020204"/>
                <a:cs typeface="Arial Black" panose="020B0A04020102020204"/>
              </a:rPr>
              <a:t> </a:t>
            </a:r>
            <a:r>
              <a:rPr sz="1950">
                <a:latin typeface="Arial Black" panose="020B0A04020102020204"/>
                <a:cs typeface="Arial Black" panose="020B0A04020102020204"/>
              </a:rPr>
              <a:t>ΤΗΣ</a:t>
            </a:r>
            <a:r>
              <a:rPr sz="1950" spc="-25">
                <a:latin typeface="Arial Black" panose="020B0A04020102020204"/>
                <a:cs typeface="Arial Black" panose="020B0A04020102020204"/>
              </a:rPr>
              <a:t> </a:t>
            </a:r>
            <a:r>
              <a:rPr sz="1950" smtClean="0">
                <a:latin typeface="Arial Black" panose="020B0A04020102020204"/>
                <a:cs typeface="Arial Black" panose="020B0A04020102020204"/>
              </a:rPr>
              <a:t>ΕΚΡΗΞ</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10" smtClean="0">
                <a:latin typeface="Arial Black" panose="020B0A04020102020204"/>
                <a:cs typeface="Arial Black" panose="020B0A04020102020204"/>
              </a:rPr>
              <a:t> </a:t>
            </a:r>
            <a:r>
              <a:rPr sz="1950" spc="-25" dirty="0">
                <a:latin typeface="Arial Black" panose="020B0A04020102020204"/>
                <a:cs typeface="Arial Black" panose="020B0A04020102020204"/>
              </a:rPr>
              <a:t>ΤΟΥ </a:t>
            </a:r>
            <a:r>
              <a:rPr sz="1950" dirty="0">
                <a:latin typeface="Arial Black" panose="020B0A04020102020204"/>
                <a:cs typeface="Arial Black" panose="020B0A04020102020204"/>
              </a:rPr>
              <a:t>ΣΤΡΟΦΑΛΟΘΑΛΑΜΟΥ</a:t>
            </a:r>
            <a:r>
              <a:rPr sz="1950" spc="-75" dirty="0">
                <a:latin typeface="Arial Black" panose="020B0A04020102020204"/>
                <a:cs typeface="Arial Black" panose="020B0A04020102020204"/>
              </a:rPr>
              <a:t> </a:t>
            </a:r>
            <a:r>
              <a:rPr sz="1950" dirty="0">
                <a:latin typeface="Arial Black" panose="020B0A04020102020204"/>
                <a:cs typeface="Arial Black" panose="020B0A04020102020204"/>
              </a:rPr>
              <a:t>ΧΡΗΣΙΜΟΠΟΙΟΥΝΤΑΙ</a:t>
            </a:r>
            <a:r>
              <a:rPr sz="1950" spc="-70" dirty="0">
                <a:latin typeface="Arial Black" panose="020B0A04020102020204"/>
                <a:cs typeface="Arial Black" panose="020B0A04020102020204"/>
              </a:rPr>
              <a:t> </a:t>
            </a:r>
            <a:r>
              <a:rPr sz="1950" spc="-10">
                <a:latin typeface="Arial Black" panose="020B0A04020102020204"/>
                <a:cs typeface="Arial Black" panose="020B0A04020102020204"/>
              </a:rPr>
              <a:t>ΟΡΓΑΝΑ </a:t>
            </a:r>
            <a:r>
              <a:rPr sz="1950" smtClean="0">
                <a:latin typeface="Arial Black" panose="020B0A04020102020204"/>
                <a:cs typeface="Arial Black" panose="020B0A04020102020204"/>
              </a:rPr>
              <a:t>ΜΕΤΡΗΣ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dirty="0">
                <a:latin typeface="Arial Black" panose="020B0A04020102020204"/>
                <a:cs typeface="Arial Black" panose="020B0A04020102020204"/>
              </a:rPr>
              <a:t>,</a:t>
            </a:r>
            <a:r>
              <a:rPr sz="1950" spc="-50" dirty="0">
                <a:latin typeface="Arial Black" panose="020B0A04020102020204"/>
                <a:cs typeface="Arial Black" panose="020B0A04020102020204"/>
              </a:rPr>
              <a:t> </a:t>
            </a:r>
            <a:r>
              <a:rPr sz="1950" dirty="0">
                <a:latin typeface="Arial Black" panose="020B0A04020102020204"/>
                <a:cs typeface="Arial Black" panose="020B0A04020102020204"/>
              </a:rPr>
              <a:t>ΤΑ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ΟΠΟΙΑ</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ΠΑΡΑΚΟΛΟΥΘΟΥΝ</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ΔΙΑΦΟΡΕΤΙΚΕΣ </a:t>
            </a:r>
            <a:r>
              <a:rPr sz="1950" dirty="0">
                <a:latin typeface="Arial Black" panose="020B0A04020102020204"/>
                <a:cs typeface="Arial Black" panose="020B0A04020102020204"/>
              </a:rPr>
              <a:t>ΠΑΡΑΜΕΤΡΟΥΣ</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ΛΕΙΤΟΥΡΓΙΑΣ</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ΤΗΣ</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ΜΗΧΑΝΗΣ.</a:t>
            </a:r>
            <a:endParaRPr sz="1950">
              <a:latin typeface="Arial Black" panose="020B0A04020102020204"/>
              <a:cs typeface="Arial Black" panose="020B0A04020102020204"/>
            </a:endParaRPr>
          </a:p>
          <a:p>
            <a:pPr marL="234950" indent="-222885">
              <a:lnSpc>
                <a:spcPct val="100000"/>
              </a:lnSpc>
              <a:spcBef>
                <a:spcPts val="400"/>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ΑΙΣΘΗΤΗΡΕΣ</a:t>
            </a:r>
            <a:r>
              <a:rPr sz="1950" spc="-50" dirty="0">
                <a:latin typeface="Arial Black" panose="020B0A04020102020204"/>
                <a:cs typeface="Arial Black" panose="020B0A04020102020204"/>
              </a:rPr>
              <a:t> </a:t>
            </a:r>
            <a:r>
              <a:rPr sz="1950" spc="-10" dirty="0">
                <a:latin typeface="Arial Black" panose="020B0A04020102020204"/>
                <a:cs typeface="Arial Black" panose="020B0A04020102020204"/>
              </a:rPr>
              <a:t>ΘΕΡΜΟΚΡΑΣΙΑΣ.</a:t>
            </a:r>
            <a:endParaRPr sz="1950">
              <a:latin typeface="Arial Black" panose="020B0A04020102020204"/>
              <a:cs typeface="Arial Black" panose="020B0A04020102020204"/>
            </a:endParaRPr>
          </a:p>
          <a:p>
            <a:pPr marL="234950" indent="-222885">
              <a:lnSpc>
                <a:spcPct val="100000"/>
              </a:lnSpc>
              <a:spcBef>
                <a:spcPts val="410"/>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ΑΝΙΧΝΕΥΤΗΣ</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ΝΕΦΟΥΣ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ΛΙΠΑΝΤΙΚΟΥ</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(OIL</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MIST</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DETECTOR).</a:t>
            </a:r>
            <a:endParaRPr sz="1950">
              <a:latin typeface="Arial Black" panose="020B0A04020102020204"/>
              <a:cs typeface="Arial Black" panose="020B0A04020102020204"/>
            </a:endParaRPr>
          </a:p>
          <a:p>
            <a:pPr>
              <a:lnSpc>
                <a:spcPct val="100000"/>
              </a:lnSpc>
              <a:spcBef>
                <a:spcPts val="20"/>
              </a:spcBef>
              <a:buClr>
                <a:srgbClr val="FF0000"/>
              </a:buClr>
              <a:buFont typeface="Wingdings" panose="05000000000000000000"/>
              <a:buChar char=""/>
            </a:pPr>
            <a:endParaRPr sz="2200">
              <a:latin typeface="Arial Black" panose="020B0A04020102020204"/>
              <a:cs typeface="Arial Black" panose="020B0A04020102020204"/>
            </a:endParaRPr>
          </a:p>
          <a:p>
            <a:pPr marL="224790" marR="257175" indent="-212090">
              <a:lnSpc>
                <a:spcPct val="101000"/>
              </a:lnSpc>
              <a:spcBef>
                <a:spcPts val="5"/>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Ο</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ΕΛΕΓΧΟΣ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ΕΝΤΟΠΙΣΜΟΥ</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ΣΗΜΕΙΟΥ</a:t>
            </a:r>
            <a:r>
              <a:rPr sz="1950" spc="-25" dirty="0">
                <a:latin typeface="Arial Black" panose="020B0A04020102020204"/>
                <a:cs typeface="Arial Black" panose="020B0A04020102020204"/>
              </a:rPr>
              <a:t> </a:t>
            </a:r>
            <a:r>
              <a:rPr sz="1950" spc="-10">
                <a:latin typeface="Arial Black" panose="020B0A04020102020204"/>
                <a:cs typeface="Arial Black" panose="020B0A04020102020204"/>
              </a:rPr>
              <a:t>ΥΠΕΡΘΕΡΜΑΝ- </a:t>
            </a:r>
            <a:r>
              <a:rPr sz="1950" smtClean="0">
                <a:latin typeface="Arial Black" panose="020B0A04020102020204"/>
                <a:cs typeface="Arial Black" panose="020B0A04020102020204"/>
              </a:rPr>
              <a:t>Σ</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35" smtClean="0">
                <a:latin typeface="Arial Black" panose="020B0A04020102020204"/>
                <a:cs typeface="Arial Black" panose="020B0A04020102020204"/>
              </a:rPr>
              <a:t> </a:t>
            </a:r>
            <a:r>
              <a:rPr sz="1950" dirty="0">
                <a:latin typeface="Arial Black" panose="020B0A04020102020204"/>
                <a:cs typeface="Arial Black" panose="020B0A04020102020204"/>
              </a:rPr>
              <a:t>ΓΙΝΕΤΑΙ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ΑΡΧΙΚΑ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ΟΠΤΙΚΑ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(ΑΛΛΑΓΗ</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ΧΡΩΜΑΤΟΣ </a:t>
            </a:r>
            <a:r>
              <a:rPr sz="1950" dirty="0">
                <a:latin typeface="Arial Black" panose="020B0A04020102020204"/>
                <a:cs typeface="Arial Black" panose="020B0A04020102020204"/>
              </a:rPr>
              <a:t>ΤΟΥ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ΜΕΤΑΛΛΟΥ,</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ΦΟΥΣΚΩΜΕΝΑ</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ΧΡΩΜΑΤΑ).</a:t>
            </a:r>
            <a:endParaRPr sz="1950">
              <a:latin typeface="Arial Black" panose="020B0A04020102020204"/>
              <a:cs typeface="Arial Black" panose="020B0A04020102020204"/>
            </a:endParaRPr>
          </a:p>
          <a:p>
            <a:pPr marL="224790" marR="49530" indent="-212090">
              <a:lnSpc>
                <a:spcPct val="101000"/>
              </a:lnSpc>
              <a:spcBef>
                <a:spcPts val="375"/>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ΣΤΗΝ</a:t>
            </a:r>
            <a:r>
              <a:rPr sz="1950" spc="-50" dirty="0">
                <a:latin typeface="Arial Black" panose="020B0A04020102020204"/>
                <a:cs typeface="Arial Black" panose="020B0A04020102020204"/>
              </a:rPr>
              <a:t> </a:t>
            </a:r>
            <a:r>
              <a:rPr sz="1950">
                <a:latin typeface="Arial Black" panose="020B0A04020102020204"/>
                <a:cs typeface="Arial Black" panose="020B0A04020102020204"/>
              </a:rPr>
              <a:t>ΣΥΝΕΧΕΙΑ</a:t>
            </a:r>
            <a:r>
              <a:rPr sz="1950" spc="-30">
                <a:latin typeface="Arial Black" panose="020B0A04020102020204"/>
                <a:cs typeface="Arial Black" panose="020B0A04020102020204"/>
              </a:rPr>
              <a:t> </a:t>
            </a:r>
            <a:r>
              <a:rPr sz="1950" smtClean="0">
                <a:latin typeface="Arial Black" panose="020B0A04020102020204"/>
                <a:cs typeface="Arial Black" panose="020B0A04020102020204"/>
              </a:rPr>
              <a:t>ΧΡΗΣΙΜΟΠΟΙΟΥΝΤΑΙ</a:t>
            </a:r>
            <a:r>
              <a:rPr lang="el-GR" sz="1950" dirty="0" smtClean="0">
                <a:latin typeface="Arial Black" panose="020B0A04020102020204"/>
                <a:cs typeface="Arial Black" panose="020B0A04020102020204"/>
              </a:rPr>
              <a:t> ΦΟΡΗΤΑ</a:t>
            </a:r>
            <a:r>
              <a:rPr sz="1950" spc="-45" smtClean="0">
                <a:latin typeface="Arial Black" panose="020B0A04020102020204"/>
                <a:cs typeface="Arial Black" panose="020B0A04020102020204"/>
              </a:rPr>
              <a:t> </a:t>
            </a:r>
            <a:endParaRPr lang="el-GR" sz="1950" spc="-45" dirty="0" smtClean="0">
              <a:latin typeface="Arial Black" panose="020B0A04020102020204"/>
              <a:cs typeface="Arial Black" panose="020B0A04020102020204"/>
            </a:endParaRPr>
          </a:p>
          <a:p>
            <a:pPr marL="224790" marR="49530" indent="-212090">
              <a:lnSpc>
                <a:spcPct val="101000"/>
              </a:lnSpc>
              <a:spcBef>
                <a:spcPts val="375"/>
              </a:spcBef>
              <a:buClr>
                <a:srgbClr val="FF0000"/>
              </a:buClr>
              <a:buSzPct val="95000"/>
              <a:tabLst>
                <a:tab pos="235585" algn="l"/>
              </a:tabLst>
            </a:pPr>
            <a:r>
              <a:rPr lang="el-GR" sz="1950" spc="-45" dirty="0">
                <a:latin typeface="Arial Black" panose="020B0A04020102020204"/>
                <a:cs typeface="Arial Black" panose="020B0A04020102020204"/>
              </a:rPr>
              <a:t> </a:t>
            </a:r>
            <a:r>
              <a:rPr lang="el-GR" sz="1950" spc="-45" dirty="0" smtClean="0">
                <a:latin typeface="Arial Black" panose="020B0A04020102020204"/>
                <a:cs typeface="Arial Black" panose="020B0A04020102020204"/>
              </a:rPr>
              <a:t>  </a:t>
            </a:r>
            <a:r>
              <a:rPr sz="1950" spc="-10" smtClean="0">
                <a:latin typeface="Arial Black" panose="020B0A04020102020204"/>
                <a:cs typeface="Arial Black" panose="020B0A04020102020204"/>
              </a:rPr>
              <a:t>ΘΕΡΜΟΜΕ</a:t>
            </a:r>
            <a:r>
              <a:rPr sz="1950" smtClean="0">
                <a:latin typeface="Arial Black" panose="020B0A04020102020204"/>
                <a:cs typeface="Arial Black" panose="020B0A04020102020204"/>
              </a:rPr>
              <a:t>ΤΡΑ</a:t>
            </a:r>
            <a:r>
              <a:rPr sz="1950" spc="-15" smtClean="0">
                <a:latin typeface="Arial Black" panose="020B0A04020102020204"/>
                <a:cs typeface="Arial Black" panose="020B0A04020102020204"/>
              </a:rPr>
              <a:t> </a:t>
            </a:r>
            <a:r>
              <a:rPr sz="1950" spc="-10" dirty="0">
                <a:latin typeface="Arial Black" panose="020B0A04020102020204"/>
                <a:cs typeface="Arial Black" panose="020B0A04020102020204"/>
              </a:rPr>
              <a:t>ΕΠΑΦΗΣ.</a:t>
            </a:r>
            <a:endParaRPr sz="1950">
              <a:latin typeface="Arial Black" panose="020B0A04020102020204"/>
              <a:cs typeface="Arial Black" panose="020B0A04020102020204"/>
            </a:endParaRPr>
          </a:p>
          <a:p>
            <a:pPr marL="224790" marR="139065" indent="-212090">
              <a:lnSpc>
                <a:spcPct val="100000"/>
              </a:lnSpc>
              <a:spcBef>
                <a:spcPts val="390"/>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ΕΛΕΓΧΟΝΤΑΙ</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ΤΑ</a:t>
            </a:r>
            <a:r>
              <a:rPr sz="1950" spc="-25" dirty="0">
                <a:latin typeface="Arial Black" panose="020B0A04020102020204"/>
                <a:cs typeface="Arial Black" panose="020B0A04020102020204"/>
              </a:rPr>
              <a:t> </a:t>
            </a:r>
            <a:r>
              <a:rPr sz="1950">
                <a:latin typeface="Arial Black" panose="020B0A04020102020204"/>
                <a:cs typeface="Arial Black" panose="020B0A04020102020204"/>
              </a:rPr>
              <a:t>ΕΔΡΑΝΑ</a:t>
            </a:r>
            <a:r>
              <a:rPr sz="1950" spc="-25">
                <a:latin typeface="Arial Black" panose="020B0A04020102020204"/>
                <a:cs typeface="Arial Black" panose="020B0A04020102020204"/>
              </a:rPr>
              <a:t> </a:t>
            </a:r>
            <a:r>
              <a:rPr sz="1950" smtClean="0">
                <a:latin typeface="Arial Black" panose="020B0A04020102020204"/>
                <a:cs typeface="Arial Black" panose="020B0A04020102020204"/>
              </a:rPr>
              <a:t>ΒΑΣ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lang="el-GR" sz="1950" dirty="0" smtClean="0">
                <a:latin typeface="Arial Black" panose="020B0A04020102020204"/>
                <a:cs typeface="Arial Black" panose="020B0A04020102020204"/>
              </a:rPr>
              <a:t> Ο</a:t>
            </a:r>
            <a:r>
              <a:rPr sz="1950" spc="-25" smtClean="0">
                <a:latin typeface="Arial Black" panose="020B0A04020102020204"/>
                <a:cs typeface="Arial Black" panose="020B0A04020102020204"/>
              </a:rPr>
              <a:t> </a:t>
            </a:r>
            <a:r>
              <a:rPr sz="1950">
                <a:latin typeface="Arial Black" panose="020B0A04020102020204"/>
                <a:cs typeface="Arial Black" panose="020B0A04020102020204"/>
              </a:rPr>
              <a:t>ΤΡΙΒΕΑΣ</a:t>
            </a:r>
            <a:r>
              <a:rPr sz="1950" spc="-25">
                <a:latin typeface="Arial Black" panose="020B0A04020102020204"/>
                <a:cs typeface="Arial Black" panose="020B0A04020102020204"/>
              </a:rPr>
              <a:t> </a:t>
            </a:r>
            <a:r>
              <a:rPr lang="el-GR" sz="1950" spc="-25" dirty="0" smtClean="0">
                <a:latin typeface="Arial Black" panose="020B0A04020102020204"/>
                <a:cs typeface="Arial Black" panose="020B0A04020102020204"/>
              </a:rPr>
              <a:t>ΤΟΥ </a:t>
            </a:r>
            <a:r>
              <a:rPr sz="1950" spc="-10" smtClean="0">
                <a:latin typeface="Arial Black" panose="020B0A04020102020204"/>
                <a:cs typeface="Arial Black" panose="020B0A04020102020204"/>
              </a:rPr>
              <a:t>ΔΙΩΣΤΗΡΑ</a:t>
            </a:r>
            <a:r>
              <a:rPr lang="el-GR" sz="1950" spc="-10" dirty="0" smtClean="0">
                <a:latin typeface="Arial Black" panose="020B0A04020102020204"/>
                <a:cs typeface="Arial Black" panose="020B0A04020102020204"/>
              </a:rPr>
              <a:t>, ΟΙ</a:t>
            </a:r>
            <a:r>
              <a:rPr sz="1950" spc="-10" smtClean="0">
                <a:latin typeface="Arial Black" panose="020B0A04020102020204"/>
                <a:cs typeface="Arial Black" panose="020B0A04020102020204"/>
              </a:rPr>
              <a:t> ΠΑ</a:t>
            </a:r>
            <a:r>
              <a:rPr sz="1950" smtClean="0">
                <a:latin typeface="Arial Black" panose="020B0A04020102020204"/>
                <a:cs typeface="Arial Black" panose="020B0A04020102020204"/>
              </a:rPr>
              <a:t>ΡΕΙΕΣ</a:t>
            </a:r>
            <a:r>
              <a:rPr sz="1950" spc="-25" smtClean="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ΣΤΡΟΦΑΛΟΥ</a:t>
            </a:r>
            <a:r>
              <a:rPr sz="1950">
                <a:latin typeface="Arial Black" panose="020B0A04020102020204"/>
                <a:cs typeface="Arial Black" panose="020B0A04020102020204"/>
              </a:rPr>
              <a:t>,</a:t>
            </a:r>
            <a:r>
              <a:rPr sz="1950" spc="-30">
                <a:latin typeface="Arial Black" panose="020B0A04020102020204"/>
                <a:cs typeface="Arial Black" panose="020B0A04020102020204"/>
              </a:rPr>
              <a:t> </a:t>
            </a:r>
            <a:r>
              <a:rPr lang="el-GR" sz="1950" spc="-30" dirty="0" smtClean="0">
                <a:latin typeface="Arial Black" panose="020B0A04020102020204"/>
                <a:cs typeface="Arial Black" panose="020B0A04020102020204"/>
              </a:rPr>
              <a:t>ΟΙ </a:t>
            </a:r>
            <a:r>
              <a:rPr sz="1950" smtClean="0">
                <a:latin typeface="Arial Black" panose="020B0A04020102020204"/>
                <a:cs typeface="Arial Black" panose="020B0A04020102020204"/>
              </a:rPr>
              <a:t>ΕΥΘΥΝΤΗΡ</a:t>
            </a:r>
            <a:r>
              <a:rPr lang="el-GR" sz="1950" dirty="0" smtClean="0">
                <a:latin typeface="Arial Black" panose="020B0A04020102020204"/>
                <a:cs typeface="Arial Black" panose="020B0A04020102020204"/>
              </a:rPr>
              <a:t>Ι</a:t>
            </a:r>
            <a:r>
              <a:rPr sz="1950" smtClean="0">
                <a:latin typeface="Arial Black" panose="020B0A04020102020204"/>
                <a:cs typeface="Arial Black" panose="020B0A04020102020204"/>
              </a:rPr>
              <a:t>ΕΣ</a:t>
            </a:r>
            <a:r>
              <a:rPr sz="1950" spc="-20" smtClean="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ΤΡΙΒΕΙΣ </a:t>
            </a:r>
            <a:r>
              <a:rPr sz="1950" dirty="0">
                <a:latin typeface="Arial Black" panose="020B0A04020102020204"/>
                <a:cs typeface="Arial Black" panose="020B0A04020102020204"/>
              </a:rPr>
              <a:t>ΤΟΥ</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ΖΥΓΩΜΑΤΟΣ</a:t>
            </a:r>
            <a:r>
              <a:rPr sz="1950">
                <a:latin typeface="Arial Black" panose="020B0A04020102020204"/>
                <a:cs typeface="Arial Black" panose="020B0A04020102020204"/>
              </a:rPr>
              <a:t>,</a:t>
            </a:r>
            <a:r>
              <a:rPr sz="1950" spc="-40">
                <a:latin typeface="Arial Black" panose="020B0A04020102020204"/>
                <a:cs typeface="Arial Black" panose="020B0A04020102020204"/>
              </a:rPr>
              <a:t> </a:t>
            </a:r>
            <a:r>
              <a:rPr lang="el-GR" sz="1950" spc="-40" dirty="0" smtClean="0">
                <a:latin typeface="Arial Black" panose="020B0A04020102020204"/>
                <a:cs typeface="Arial Black" panose="020B0A04020102020204"/>
              </a:rPr>
              <a:t>Ο </a:t>
            </a:r>
            <a:r>
              <a:rPr sz="1950" smtClean="0">
                <a:latin typeface="Arial Black" panose="020B0A04020102020204"/>
                <a:cs typeface="Arial Black" panose="020B0A04020102020204"/>
              </a:rPr>
              <a:t>ΣΤΥΠΕΙΟΘΛΙΠΤΗΣ</a:t>
            </a:r>
            <a:r>
              <a:rPr sz="1950" spc="-35" smtClean="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ΒΑΚΤΡΟΥ</a:t>
            </a:r>
            <a:r>
              <a:rPr sz="1950" spc="-10">
                <a:latin typeface="Arial Black" panose="020B0A04020102020204"/>
                <a:cs typeface="Arial Black" panose="020B0A04020102020204"/>
              </a:rPr>
              <a:t>, </a:t>
            </a:r>
            <a:r>
              <a:rPr lang="el-GR" sz="1950" spc="-10" dirty="0" smtClean="0">
                <a:latin typeface="Arial Black" panose="020B0A04020102020204"/>
                <a:cs typeface="Arial Black" panose="020B0A04020102020204"/>
              </a:rPr>
              <a:t>ΤΟ </a:t>
            </a:r>
            <a:r>
              <a:rPr sz="1950" smtClean="0">
                <a:latin typeface="Arial Black" panose="020B0A04020102020204"/>
                <a:cs typeface="Arial Black" panose="020B0A04020102020204"/>
              </a:rPr>
              <a:t>ΕΛΑΣΜΑ</a:t>
            </a:r>
            <a:r>
              <a:rPr sz="1950" spc="-30" smtClean="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ΔΙΑΦΡΑΓΜΑΤΟΣ</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ΤΗΛΕΣΚΟΠΙΚΟΙ ΣΩΛΗΝΕΣ.</a:t>
            </a:r>
            <a:endParaRPr sz="19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marL="279400">
              <a:lnSpc>
                <a:spcPct val="100000"/>
              </a:lnSpc>
              <a:spcBef>
                <a:spcPts val="110"/>
              </a:spcBef>
            </a:pPr>
            <a:r>
              <a:rPr sz="2200" u="sng" spc="-35">
                <a:solidFill>
                  <a:srgbClr val="FFFFFF"/>
                </a:solidFill>
                <a:uFill>
                  <a:solidFill>
                    <a:srgbClr val="FFFFFF"/>
                  </a:solidFill>
                </a:uFill>
              </a:rPr>
              <a:t>ΣΥΣΤΗΜΑΤΑ</a:t>
            </a:r>
            <a:r>
              <a:rPr sz="2200" u="sng" spc="-80">
                <a:solidFill>
                  <a:srgbClr val="FFFFFF"/>
                </a:solidFill>
                <a:uFill>
                  <a:solidFill>
                    <a:srgbClr val="FFFFFF"/>
                  </a:solidFill>
                </a:uFill>
              </a:rPr>
              <a:t> </a:t>
            </a:r>
            <a:r>
              <a:rPr sz="2200" u="sng" spc="-35" smtClean="0">
                <a:solidFill>
                  <a:srgbClr val="FFFFFF"/>
                </a:solidFill>
                <a:uFill>
                  <a:solidFill>
                    <a:srgbClr val="FFFFFF"/>
                  </a:solidFill>
                </a:uFill>
              </a:rPr>
              <a:t>ΠΑΡΑΚΟΛΟΥΘΗΣ</a:t>
            </a:r>
            <a:r>
              <a:rPr lang="el-GR" sz="2200" u="sng" spc="-35" dirty="0" smtClean="0">
                <a:solidFill>
                  <a:srgbClr val="FFFFFF"/>
                </a:solidFill>
                <a:uFill>
                  <a:solidFill>
                    <a:srgbClr val="FFFFFF"/>
                  </a:solidFill>
                </a:uFill>
              </a:rPr>
              <a:t>Η</a:t>
            </a:r>
            <a:r>
              <a:rPr sz="2200" u="sng" spc="-35" smtClean="0">
                <a:solidFill>
                  <a:srgbClr val="FFFFFF"/>
                </a:solidFill>
                <a:uFill>
                  <a:solidFill>
                    <a:srgbClr val="FFFFFF"/>
                  </a:solidFill>
                </a:uFill>
              </a:rPr>
              <a:t>Σ</a:t>
            </a:r>
            <a:r>
              <a:rPr sz="2200" u="sng" spc="-70" smtClean="0">
                <a:solidFill>
                  <a:srgbClr val="FFFFFF"/>
                </a:solidFill>
                <a:uFill>
                  <a:solidFill>
                    <a:srgbClr val="FFFFFF"/>
                  </a:solidFill>
                </a:uFill>
              </a:rPr>
              <a:t> </a:t>
            </a:r>
            <a:r>
              <a:rPr sz="2200" u="sng" spc="-10" dirty="0">
                <a:solidFill>
                  <a:srgbClr val="FFFFFF"/>
                </a:solidFill>
                <a:uFill>
                  <a:solidFill>
                    <a:srgbClr val="FFFFFF"/>
                  </a:solidFill>
                </a:uFill>
              </a:rPr>
              <a:t>ΣΤΡΟΦΑΛΟΘΑΛΑΜΟΥ</a:t>
            </a:r>
            <a:endParaRPr sz="2200"/>
          </a:p>
        </p:txBody>
      </p:sp>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1032510" y="251459"/>
            <a:ext cx="7077075" cy="640715"/>
          </a:xfrm>
          <a:prstGeom prst="rect">
            <a:avLst/>
          </a:prstGeom>
        </p:spPr>
        <p:txBody>
          <a:bodyPr vert="horz" wrap="square" lIns="0" tIns="12700" rIns="0" bIns="0" rtlCol="0">
            <a:spAutoFit/>
          </a:bodyPr>
          <a:lstStyle/>
          <a:p>
            <a:pPr marL="1699260" marR="5080" indent="-1686560">
              <a:lnSpc>
                <a:spcPct val="101000"/>
              </a:lnSpc>
              <a:spcBef>
                <a:spcPts val="100"/>
              </a:spcBef>
            </a:pPr>
            <a:r>
              <a:rPr sz="2000" u="sng" spc="-20">
                <a:solidFill>
                  <a:srgbClr val="FFFFFF"/>
                </a:solidFill>
                <a:uFill>
                  <a:solidFill>
                    <a:srgbClr val="FFFFFF"/>
                  </a:solidFill>
                </a:uFill>
              </a:rPr>
              <a:t>ΣΥΣΤΗΜΑΤΑ</a:t>
            </a:r>
            <a:r>
              <a:rPr sz="2000" u="sng" spc="-60">
                <a:solidFill>
                  <a:srgbClr val="FFFFFF"/>
                </a:solidFill>
                <a:uFill>
                  <a:solidFill>
                    <a:srgbClr val="FFFFFF"/>
                  </a:solidFill>
                </a:uFill>
              </a:rPr>
              <a:t> </a:t>
            </a:r>
            <a:r>
              <a:rPr sz="2000" u="sng" spc="-20" smtClean="0">
                <a:solidFill>
                  <a:srgbClr val="FFFFFF"/>
                </a:solidFill>
                <a:uFill>
                  <a:solidFill>
                    <a:srgbClr val="FFFFFF"/>
                  </a:solidFill>
                </a:uFill>
              </a:rPr>
              <a:t>ΠΑΡΑΚΟΛΟΥΘΗΣ</a:t>
            </a:r>
            <a:r>
              <a:rPr lang="el-GR" sz="2000" u="sng" spc="-20" dirty="0" smtClean="0">
                <a:solidFill>
                  <a:srgbClr val="FFFFFF"/>
                </a:solidFill>
                <a:uFill>
                  <a:solidFill>
                    <a:srgbClr val="FFFFFF"/>
                  </a:solidFill>
                </a:uFill>
              </a:rPr>
              <a:t>Η</a:t>
            </a:r>
            <a:r>
              <a:rPr sz="2000" u="sng" spc="-20" smtClean="0">
                <a:solidFill>
                  <a:srgbClr val="FFFFFF"/>
                </a:solidFill>
                <a:uFill>
                  <a:solidFill>
                    <a:srgbClr val="FFFFFF"/>
                  </a:solidFill>
                </a:uFill>
              </a:rPr>
              <a:t>Σ</a:t>
            </a:r>
            <a:r>
              <a:rPr sz="2000" u="sng" spc="-55" smtClean="0">
                <a:solidFill>
                  <a:srgbClr val="FFFFFF"/>
                </a:solidFill>
                <a:uFill>
                  <a:solidFill>
                    <a:srgbClr val="FFFFFF"/>
                  </a:solidFill>
                </a:uFill>
              </a:rPr>
              <a:t> </a:t>
            </a:r>
            <a:r>
              <a:rPr sz="2000" u="sng" spc="-10" dirty="0">
                <a:solidFill>
                  <a:srgbClr val="FFFFFF"/>
                </a:solidFill>
                <a:uFill>
                  <a:solidFill>
                    <a:srgbClr val="FFFFFF"/>
                  </a:solidFill>
                </a:uFill>
              </a:rPr>
              <a:t>ΣΤΡΟΦΑΛΟΘΑΛΑΜΟΥ</a:t>
            </a:r>
            <a:r>
              <a:rPr sz="2000" u="none" spc="-10" dirty="0">
                <a:solidFill>
                  <a:srgbClr val="FFFFFF"/>
                </a:solidFill>
              </a:rPr>
              <a:t> </a:t>
            </a:r>
            <a:r>
              <a:rPr sz="2000" u="sng" dirty="0">
                <a:solidFill>
                  <a:srgbClr val="FFFFFF"/>
                </a:solidFill>
                <a:uFill>
                  <a:solidFill>
                    <a:srgbClr val="FFFFFF"/>
                  </a:solidFill>
                </a:uFill>
              </a:rPr>
              <a:t>ΟIL</a:t>
            </a:r>
            <a:r>
              <a:rPr sz="2000" u="sng" spc="-10" dirty="0">
                <a:solidFill>
                  <a:srgbClr val="FFFFFF"/>
                </a:solidFill>
                <a:uFill>
                  <a:solidFill>
                    <a:srgbClr val="FFFFFF"/>
                  </a:solidFill>
                </a:uFill>
              </a:rPr>
              <a:t> </a:t>
            </a:r>
            <a:r>
              <a:rPr sz="2000" u="sng" dirty="0">
                <a:solidFill>
                  <a:srgbClr val="FFFFFF"/>
                </a:solidFill>
                <a:uFill>
                  <a:solidFill>
                    <a:srgbClr val="FFFFFF"/>
                  </a:solidFill>
                </a:uFill>
              </a:rPr>
              <a:t>MIST</a:t>
            </a:r>
            <a:r>
              <a:rPr sz="2000" u="sng" spc="40" dirty="0">
                <a:solidFill>
                  <a:srgbClr val="FFFFFF"/>
                </a:solidFill>
                <a:uFill>
                  <a:solidFill>
                    <a:srgbClr val="FFFFFF"/>
                  </a:solidFill>
                </a:uFill>
              </a:rPr>
              <a:t> </a:t>
            </a:r>
            <a:r>
              <a:rPr sz="2000" u="sng" dirty="0">
                <a:solidFill>
                  <a:srgbClr val="FFFFFF"/>
                </a:solidFill>
                <a:uFill>
                  <a:solidFill>
                    <a:srgbClr val="FFFFFF"/>
                  </a:solidFill>
                </a:uFill>
              </a:rPr>
              <a:t>DETECTOR</a:t>
            </a:r>
            <a:r>
              <a:rPr sz="2000" u="sng" spc="25" dirty="0">
                <a:solidFill>
                  <a:srgbClr val="FFFFFF"/>
                </a:solidFill>
                <a:uFill>
                  <a:solidFill>
                    <a:srgbClr val="FFFFFF"/>
                  </a:solidFill>
                </a:uFill>
              </a:rPr>
              <a:t> </a:t>
            </a:r>
            <a:r>
              <a:rPr sz="2000" u="sng" dirty="0">
                <a:solidFill>
                  <a:srgbClr val="FFFFFF"/>
                </a:solidFill>
                <a:uFill>
                  <a:solidFill>
                    <a:srgbClr val="FFFFFF"/>
                  </a:solidFill>
                </a:uFill>
              </a:rPr>
              <a:t>–</a:t>
            </a:r>
            <a:r>
              <a:rPr sz="2000" u="sng" spc="25" dirty="0">
                <a:solidFill>
                  <a:srgbClr val="FFFFFF"/>
                </a:solidFill>
                <a:uFill>
                  <a:solidFill>
                    <a:srgbClr val="FFFFFF"/>
                  </a:solidFill>
                </a:uFill>
              </a:rPr>
              <a:t> </a:t>
            </a:r>
            <a:r>
              <a:rPr sz="2000" u="sng" spc="-10" dirty="0">
                <a:solidFill>
                  <a:srgbClr val="FFFFFF"/>
                </a:solidFill>
                <a:uFill>
                  <a:solidFill>
                    <a:srgbClr val="FFFFFF"/>
                  </a:solidFill>
                </a:uFill>
              </a:rPr>
              <a:t>O.M.D.</a:t>
            </a:r>
            <a:endParaRPr sz="2000"/>
          </a:p>
        </p:txBody>
      </p:sp>
      <p:sp>
        <p:nvSpPr>
          <p:cNvPr id="4" name="object 4"/>
          <p:cNvSpPr txBox="1"/>
          <p:nvPr/>
        </p:nvSpPr>
        <p:spPr>
          <a:xfrm>
            <a:off x="220979" y="1117600"/>
            <a:ext cx="8599170" cy="5552802"/>
          </a:xfrm>
          <a:prstGeom prst="rect">
            <a:avLst/>
          </a:prstGeom>
        </p:spPr>
        <p:txBody>
          <a:bodyPr vert="horz" wrap="square" lIns="0" tIns="12700" rIns="0" bIns="0" rtlCol="0">
            <a:spAutoFit/>
          </a:bodyPr>
          <a:lstStyle/>
          <a:p>
            <a:pPr marL="1625600">
              <a:lnSpc>
                <a:spcPct val="100000"/>
              </a:lnSpc>
              <a:spcBef>
                <a:spcPts val="100"/>
              </a:spcBef>
              <a:tabLst>
                <a:tab pos="2948940" algn="l"/>
              </a:tabLst>
            </a:pPr>
            <a:r>
              <a:rPr sz="2000" b="1" dirty="0">
                <a:solidFill>
                  <a:srgbClr val="FF0000"/>
                </a:solidFill>
                <a:latin typeface="Arial" panose="020B0604020202020204"/>
                <a:cs typeface="Arial" panose="020B0604020202020204"/>
              </a:rPr>
              <a:t>Tι</a:t>
            </a:r>
            <a:r>
              <a:rPr sz="2000" b="1" spc="-40"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ειναι</a:t>
            </a:r>
            <a:r>
              <a:rPr sz="2000" b="1" spc="-30" dirty="0">
                <a:solidFill>
                  <a:srgbClr val="FF0000"/>
                </a:solidFill>
                <a:latin typeface="Arial" panose="020B0604020202020204"/>
                <a:cs typeface="Arial" panose="020B0604020202020204"/>
              </a:rPr>
              <a:t> </a:t>
            </a:r>
            <a:r>
              <a:rPr sz="2000" b="1" spc="-25" dirty="0">
                <a:solidFill>
                  <a:srgbClr val="FF0000"/>
                </a:solidFill>
                <a:latin typeface="Arial" panose="020B0604020202020204"/>
                <a:cs typeface="Arial" panose="020B0604020202020204"/>
              </a:rPr>
              <a:t>το</a:t>
            </a:r>
            <a:r>
              <a:rPr sz="2000" b="1" dirty="0">
                <a:solidFill>
                  <a:srgbClr val="FF0000"/>
                </a:solidFill>
                <a:latin typeface="Arial" panose="020B0604020202020204"/>
                <a:cs typeface="Arial" panose="020B0604020202020204"/>
              </a:rPr>
              <a:t>	Oil</a:t>
            </a:r>
            <a:r>
              <a:rPr sz="2000" b="1" spc="-30"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Mist</a:t>
            </a:r>
            <a:r>
              <a:rPr sz="2000" b="1" spc="-5" dirty="0">
                <a:solidFill>
                  <a:srgbClr val="FF0000"/>
                </a:solidFill>
                <a:latin typeface="Arial" panose="020B0604020202020204"/>
                <a:cs typeface="Arial" panose="020B0604020202020204"/>
              </a:rPr>
              <a:t> </a:t>
            </a:r>
            <a:r>
              <a:rPr sz="2000" b="1" dirty="0">
                <a:solidFill>
                  <a:srgbClr val="FF0000"/>
                </a:solidFill>
                <a:latin typeface="Arial" panose="020B0604020202020204"/>
                <a:cs typeface="Arial" panose="020B0604020202020204"/>
              </a:rPr>
              <a:t>Detector</a:t>
            </a:r>
            <a:r>
              <a:rPr sz="2000" b="1" spc="-10" dirty="0">
                <a:solidFill>
                  <a:srgbClr val="FF0000"/>
                </a:solidFill>
                <a:latin typeface="Arial" panose="020B0604020202020204"/>
                <a:cs typeface="Arial" panose="020B0604020202020204"/>
              </a:rPr>
              <a:t> </a:t>
            </a:r>
            <a:r>
              <a:rPr sz="2000" b="1">
                <a:solidFill>
                  <a:srgbClr val="FF0000"/>
                </a:solidFill>
                <a:latin typeface="Arial" panose="020B0604020202020204"/>
                <a:cs typeface="Arial" panose="020B0604020202020204"/>
              </a:rPr>
              <a:t>– </a:t>
            </a:r>
            <a:r>
              <a:rPr sz="2000" b="1" spc="-20" smtClean="0">
                <a:solidFill>
                  <a:srgbClr val="FF0000"/>
                </a:solidFill>
                <a:latin typeface="Arial" panose="020B0604020202020204"/>
                <a:cs typeface="Arial" panose="020B0604020202020204"/>
              </a:rPr>
              <a:t>OMD;</a:t>
            </a:r>
            <a:endParaRPr sz="2000" smtClean="0">
              <a:latin typeface="Arial" panose="020B0604020202020204"/>
              <a:cs typeface="Arial" panose="020B0604020202020204"/>
            </a:endParaRPr>
          </a:p>
          <a:p>
            <a:pPr marL="12700" marR="5080" indent="71120">
              <a:lnSpc>
                <a:spcPts val="2280"/>
              </a:lnSpc>
              <a:tabLst>
                <a:tab pos="1948180" algn="l"/>
              </a:tabLst>
            </a:pPr>
            <a:r>
              <a:rPr lang="el-GR" sz="2000" b="1" spc="-85" dirty="0">
                <a:latin typeface="Arial" panose="020B0604020202020204"/>
                <a:cs typeface="Arial" panose="020B0604020202020204"/>
              </a:rPr>
              <a:t> </a:t>
            </a:r>
            <a:r>
              <a:rPr lang="el-GR" sz="2000" b="1" spc="-85" dirty="0" smtClean="0">
                <a:latin typeface="Arial" panose="020B0604020202020204"/>
                <a:cs typeface="Arial" panose="020B0604020202020204"/>
              </a:rPr>
              <a:t> Σ</a:t>
            </a:r>
            <a:r>
              <a:rPr sz="2000" b="1" smtClean="0">
                <a:latin typeface="Arial" panose="020B0604020202020204"/>
                <a:cs typeface="Arial" panose="020B0604020202020204"/>
              </a:rPr>
              <a:t>το</a:t>
            </a:r>
            <a:r>
              <a:rPr lang="el-GR" sz="2000" b="1" dirty="0" smtClean="0">
                <a:latin typeface="Arial" panose="020B0604020202020204"/>
                <a:cs typeface="Arial" panose="020B0604020202020204"/>
              </a:rPr>
              <a:t>ν</a:t>
            </a:r>
            <a:r>
              <a:rPr sz="2000" b="1" spc="-80" smtClean="0">
                <a:latin typeface="Arial" panose="020B0604020202020204"/>
                <a:cs typeface="Arial" panose="020B0604020202020204"/>
              </a:rPr>
              <a:t> </a:t>
            </a:r>
            <a:r>
              <a:rPr sz="2000" b="1" smtClean="0">
                <a:latin typeface="Arial" panose="020B0604020202020204"/>
                <a:cs typeface="Arial" panose="020B0604020202020204"/>
              </a:rPr>
              <a:t>στροφαλοθάλαμο</a:t>
            </a:r>
            <a:r>
              <a:rPr sz="2000" b="1" spc="-80" smtClean="0">
                <a:latin typeface="Arial" panose="020B0604020202020204"/>
                <a:cs typeface="Arial" panose="020B0604020202020204"/>
              </a:rPr>
              <a:t> </a:t>
            </a:r>
            <a:r>
              <a:rPr lang="el-GR" sz="2000" b="1" dirty="0" smtClean="0">
                <a:latin typeface="Arial" panose="020B0604020202020204"/>
                <a:cs typeface="Arial" panose="020B0604020202020204"/>
              </a:rPr>
              <a:t>δημιουργείται ομίχλη</a:t>
            </a:r>
            <a:r>
              <a:rPr lang="el-GR" sz="2000" b="1" spc="-20" dirty="0" smtClean="0">
                <a:latin typeface="Arial" panose="020B0604020202020204"/>
                <a:cs typeface="Arial" panose="020B0604020202020204"/>
              </a:rPr>
              <a:t> </a:t>
            </a:r>
            <a:r>
              <a:rPr lang="el-GR" sz="2000" b="1" spc="-10" dirty="0" smtClean="0">
                <a:latin typeface="Arial" panose="020B0604020202020204"/>
                <a:cs typeface="Arial" panose="020B0604020202020204"/>
              </a:rPr>
              <a:t> λαδιού, </a:t>
            </a:r>
            <a:r>
              <a:rPr sz="2000" b="1" smtClean="0">
                <a:latin typeface="Arial" panose="020B0604020202020204"/>
                <a:cs typeface="Arial" panose="020B0604020202020204"/>
              </a:rPr>
              <a:t>όταν</a:t>
            </a:r>
            <a:r>
              <a:rPr sz="2000" b="1" spc="-90" smtClean="0">
                <a:latin typeface="Arial" panose="020B0604020202020204"/>
                <a:cs typeface="Arial" panose="020B0604020202020204"/>
              </a:rPr>
              <a:t> </a:t>
            </a:r>
            <a:r>
              <a:rPr sz="2000" b="1" smtClean="0">
                <a:latin typeface="Arial" panose="020B0604020202020204"/>
                <a:cs typeface="Arial" panose="020B0604020202020204"/>
              </a:rPr>
              <a:t>η</a:t>
            </a:r>
            <a:r>
              <a:rPr sz="2000" b="1" spc="-75" smtClean="0">
                <a:latin typeface="Arial" panose="020B0604020202020204"/>
                <a:cs typeface="Arial" panose="020B0604020202020204"/>
              </a:rPr>
              <a:t> </a:t>
            </a:r>
            <a:r>
              <a:rPr sz="2000" b="1" spc="-10" smtClean="0">
                <a:latin typeface="Arial" panose="020B0604020202020204"/>
                <a:cs typeface="Arial" panose="020B0604020202020204"/>
              </a:rPr>
              <a:t>μηχανή </a:t>
            </a:r>
            <a:r>
              <a:rPr lang="el-GR" sz="2000" b="1" spc="-10" dirty="0" smtClean="0">
                <a:latin typeface="Arial" panose="020B0604020202020204"/>
                <a:cs typeface="Arial" panose="020B0604020202020204"/>
              </a:rPr>
              <a:t>λειτουργεί</a:t>
            </a:r>
            <a:r>
              <a:rPr sz="2000" b="1" spc="-60" smtClean="0">
                <a:latin typeface="Arial" panose="020B0604020202020204"/>
                <a:cs typeface="Arial" panose="020B0604020202020204"/>
              </a:rPr>
              <a:t> </a:t>
            </a:r>
            <a:r>
              <a:rPr sz="2000" b="1" smtClean="0">
                <a:latin typeface="Arial" panose="020B0604020202020204"/>
                <a:cs typeface="Arial" panose="020B0604020202020204"/>
              </a:rPr>
              <a:t>.</a:t>
            </a:r>
            <a:r>
              <a:rPr sz="2000" b="1" spc="-110" smtClean="0">
                <a:latin typeface="Arial" panose="020B0604020202020204"/>
                <a:cs typeface="Arial" panose="020B0604020202020204"/>
              </a:rPr>
              <a:t> </a:t>
            </a:r>
            <a:r>
              <a:rPr sz="2000" b="1" smtClean="0">
                <a:latin typeface="Arial" panose="020B0604020202020204"/>
                <a:cs typeface="Arial" panose="020B0604020202020204"/>
              </a:rPr>
              <a:t>Αυτή</a:t>
            </a:r>
            <a:r>
              <a:rPr sz="2000" b="1" spc="-45" smtClean="0">
                <a:latin typeface="Arial" panose="020B0604020202020204"/>
                <a:cs typeface="Arial" panose="020B0604020202020204"/>
              </a:rPr>
              <a:t> </a:t>
            </a:r>
            <a:r>
              <a:rPr sz="2000" b="1" smtClean="0">
                <a:latin typeface="Arial" panose="020B0604020202020204"/>
                <a:cs typeface="Arial" panose="020B0604020202020204"/>
              </a:rPr>
              <a:t>η</a:t>
            </a:r>
            <a:r>
              <a:rPr sz="2000" b="1" spc="-30" smtClean="0">
                <a:latin typeface="Arial" panose="020B0604020202020204"/>
                <a:cs typeface="Arial" panose="020B0604020202020204"/>
              </a:rPr>
              <a:t> </a:t>
            </a:r>
            <a:r>
              <a:rPr sz="2000" b="1" smtClean="0">
                <a:latin typeface="Arial" panose="020B0604020202020204"/>
                <a:cs typeface="Arial" panose="020B0604020202020204"/>
              </a:rPr>
              <a:t>ομίχλη</a:t>
            </a:r>
            <a:r>
              <a:rPr sz="2000" b="1" spc="-45" smtClean="0">
                <a:latin typeface="Arial" panose="020B0604020202020204"/>
                <a:cs typeface="Arial" panose="020B0604020202020204"/>
              </a:rPr>
              <a:t> </a:t>
            </a:r>
            <a:r>
              <a:rPr lang="el-GR" sz="2000" b="1" spc="-45" dirty="0" smtClean="0">
                <a:latin typeface="Arial" panose="020B0604020202020204"/>
                <a:cs typeface="Arial" panose="020B0604020202020204"/>
              </a:rPr>
              <a:t>λαδιού</a:t>
            </a:r>
            <a:r>
              <a:rPr sz="2000" b="1" spc="-40" smtClean="0">
                <a:latin typeface="Arial" panose="020B0604020202020204"/>
                <a:cs typeface="Arial" panose="020B0604020202020204"/>
              </a:rPr>
              <a:t> </a:t>
            </a:r>
            <a:r>
              <a:rPr sz="2000" b="1" smtClean="0">
                <a:latin typeface="Arial" panose="020B0604020202020204"/>
                <a:cs typeface="Arial" panose="020B0604020202020204"/>
              </a:rPr>
              <a:t>μειώνει</a:t>
            </a:r>
            <a:r>
              <a:rPr sz="2000" b="1" spc="-45" smtClean="0">
                <a:latin typeface="Arial" panose="020B0604020202020204"/>
                <a:cs typeface="Arial" panose="020B0604020202020204"/>
              </a:rPr>
              <a:t> </a:t>
            </a:r>
            <a:r>
              <a:rPr sz="2000" b="1" smtClean="0">
                <a:latin typeface="Arial" panose="020B0604020202020204"/>
                <a:cs typeface="Arial" panose="020B0604020202020204"/>
              </a:rPr>
              <a:t>το</a:t>
            </a:r>
            <a:r>
              <a:rPr sz="2000" b="1" spc="-45" smtClean="0">
                <a:latin typeface="Arial" panose="020B0604020202020204"/>
                <a:cs typeface="Arial" panose="020B0604020202020204"/>
              </a:rPr>
              <a:t> </a:t>
            </a:r>
            <a:r>
              <a:rPr sz="2000" b="1" smtClean="0">
                <a:latin typeface="Arial" panose="020B0604020202020204"/>
                <a:cs typeface="Arial" panose="020B0604020202020204"/>
              </a:rPr>
              <a:t>σημείο</a:t>
            </a:r>
            <a:r>
              <a:rPr sz="2000" b="1" spc="-30" smtClean="0">
                <a:latin typeface="Arial" panose="020B0604020202020204"/>
                <a:cs typeface="Arial" panose="020B0604020202020204"/>
              </a:rPr>
              <a:t> </a:t>
            </a:r>
            <a:r>
              <a:rPr sz="2000" b="1" smtClean="0">
                <a:latin typeface="Arial" panose="020B0604020202020204"/>
                <a:cs typeface="Arial" panose="020B0604020202020204"/>
              </a:rPr>
              <a:t>ανάφλεξης</a:t>
            </a:r>
            <a:r>
              <a:rPr sz="2000" b="1" spc="-40" smtClean="0">
                <a:latin typeface="Arial" panose="020B0604020202020204"/>
                <a:cs typeface="Arial" panose="020B0604020202020204"/>
              </a:rPr>
              <a:t> </a:t>
            </a:r>
            <a:r>
              <a:rPr sz="2000" b="1" spc="-25" smtClean="0">
                <a:latin typeface="Arial" panose="020B0604020202020204"/>
                <a:cs typeface="Arial" panose="020B0604020202020204"/>
              </a:rPr>
              <a:t>του </a:t>
            </a:r>
            <a:r>
              <a:rPr sz="2000" b="1" smtClean="0">
                <a:latin typeface="Arial" panose="020B0604020202020204"/>
                <a:cs typeface="Arial" panose="020B0604020202020204"/>
              </a:rPr>
              <a:t>λαδιού,</a:t>
            </a:r>
            <a:r>
              <a:rPr sz="2000" b="1" spc="-85" smtClean="0">
                <a:latin typeface="Arial" panose="020B0604020202020204"/>
                <a:cs typeface="Arial" panose="020B0604020202020204"/>
              </a:rPr>
              <a:t> </a:t>
            </a:r>
            <a:r>
              <a:rPr sz="2000" b="1" smtClean="0">
                <a:latin typeface="Arial" panose="020B0604020202020204"/>
                <a:cs typeface="Arial" panose="020B0604020202020204"/>
              </a:rPr>
              <a:t>επιτρέποντάς</a:t>
            </a:r>
            <a:r>
              <a:rPr sz="2000" b="1" spc="-75" smtClean="0">
                <a:latin typeface="Arial" panose="020B0604020202020204"/>
                <a:cs typeface="Arial" panose="020B0604020202020204"/>
              </a:rPr>
              <a:t> </a:t>
            </a:r>
            <a:r>
              <a:rPr sz="2000" b="1" smtClean="0">
                <a:latin typeface="Arial" panose="020B0604020202020204"/>
                <a:cs typeface="Arial" panose="020B0604020202020204"/>
              </a:rPr>
              <a:t>του</a:t>
            </a:r>
            <a:r>
              <a:rPr sz="2000" b="1" spc="-70" smtClean="0">
                <a:latin typeface="Arial" panose="020B0604020202020204"/>
                <a:cs typeface="Arial" panose="020B0604020202020204"/>
              </a:rPr>
              <a:t> </a:t>
            </a:r>
            <a:r>
              <a:rPr sz="2000" b="1" smtClean="0">
                <a:latin typeface="Arial" panose="020B0604020202020204"/>
                <a:cs typeface="Arial" panose="020B0604020202020204"/>
              </a:rPr>
              <a:t>να</a:t>
            </a:r>
            <a:r>
              <a:rPr sz="2000" b="1" spc="-60" smtClean="0">
                <a:latin typeface="Arial" panose="020B0604020202020204"/>
                <a:cs typeface="Arial" panose="020B0604020202020204"/>
              </a:rPr>
              <a:t> </a:t>
            </a:r>
            <a:r>
              <a:rPr sz="2000" b="1" smtClean="0">
                <a:latin typeface="Arial" panose="020B0604020202020204"/>
                <a:cs typeface="Arial" panose="020B0604020202020204"/>
              </a:rPr>
              <a:t>πάρει</a:t>
            </a:r>
            <a:r>
              <a:rPr sz="2000" b="1" spc="-75" smtClean="0">
                <a:latin typeface="Arial" panose="020B0604020202020204"/>
                <a:cs typeface="Arial" panose="020B0604020202020204"/>
              </a:rPr>
              <a:t> </a:t>
            </a:r>
            <a:r>
              <a:rPr sz="2000" b="1" smtClean="0">
                <a:latin typeface="Arial" panose="020B0604020202020204"/>
                <a:cs typeface="Arial" panose="020B0604020202020204"/>
              </a:rPr>
              <a:t>φωτιά</a:t>
            </a:r>
            <a:r>
              <a:rPr lang="el-GR" sz="2000" b="1" dirty="0" smtClean="0">
                <a:latin typeface="Arial" panose="020B0604020202020204"/>
                <a:cs typeface="Arial" panose="020B0604020202020204"/>
              </a:rPr>
              <a:t>, με την</a:t>
            </a:r>
            <a:r>
              <a:rPr sz="2000" b="1" spc="-60" smtClean="0">
                <a:latin typeface="Arial" panose="020B0604020202020204"/>
                <a:cs typeface="Arial" panose="020B0604020202020204"/>
              </a:rPr>
              <a:t> </a:t>
            </a:r>
            <a:r>
              <a:rPr sz="2000" b="1" smtClean="0">
                <a:latin typeface="Arial" panose="020B0604020202020204"/>
                <a:cs typeface="Arial" panose="020B0604020202020204"/>
              </a:rPr>
              <a:t>παρουσία</a:t>
            </a:r>
            <a:r>
              <a:rPr sz="2000" b="1" spc="-65" smtClean="0">
                <a:latin typeface="Arial" panose="020B0604020202020204"/>
                <a:cs typeface="Arial" panose="020B0604020202020204"/>
              </a:rPr>
              <a:t> </a:t>
            </a:r>
            <a:r>
              <a:rPr sz="2000" b="1" spc="-10" smtClean="0">
                <a:latin typeface="Arial" panose="020B0604020202020204"/>
                <a:cs typeface="Arial" panose="020B0604020202020204"/>
              </a:rPr>
              <a:t>θερμότητας</a:t>
            </a:r>
            <a:r>
              <a:rPr lang="el-GR" sz="2000" b="1" spc="-10" dirty="0" smtClean="0">
                <a:latin typeface="Arial" panose="020B0604020202020204"/>
                <a:cs typeface="Arial" panose="020B0604020202020204"/>
              </a:rPr>
              <a:t> σε κάποιο εξάρτημα</a:t>
            </a:r>
            <a:r>
              <a:rPr sz="2000" b="1" spc="-10" smtClean="0">
                <a:latin typeface="Arial" panose="020B0604020202020204"/>
                <a:cs typeface="Arial" panose="020B0604020202020204"/>
              </a:rPr>
              <a:t>.</a:t>
            </a:r>
            <a:r>
              <a:rPr sz="2000" b="1" spc="-125" smtClean="0">
                <a:latin typeface="Arial" panose="020B0604020202020204"/>
                <a:cs typeface="Arial" panose="020B0604020202020204"/>
              </a:rPr>
              <a:t> </a:t>
            </a:r>
            <a:r>
              <a:rPr sz="2000" b="1" spc="-20" smtClean="0">
                <a:latin typeface="Arial" panose="020B0604020202020204"/>
                <a:cs typeface="Arial" panose="020B0604020202020204"/>
              </a:rPr>
              <a:t>Αυτή </a:t>
            </a:r>
            <a:r>
              <a:rPr sz="2000" b="1" smtClean="0">
                <a:latin typeface="Arial" panose="020B0604020202020204"/>
                <a:cs typeface="Arial" panose="020B0604020202020204"/>
              </a:rPr>
              <a:t>η</a:t>
            </a:r>
            <a:r>
              <a:rPr sz="2000" b="1" spc="-50" smtClean="0">
                <a:latin typeface="Arial" panose="020B0604020202020204"/>
                <a:cs typeface="Arial" panose="020B0604020202020204"/>
              </a:rPr>
              <a:t> </a:t>
            </a:r>
            <a:r>
              <a:rPr sz="2000" b="1" spc="-10" smtClean="0">
                <a:latin typeface="Arial" panose="020B0604020202020204"/>
                <a:cs typeface="Arial" panose="020B0604020202020204"/>
              </a:rPr>
              <a:t>θερμότητα</a:t>
            </a:r>
            <a:r>
              <a:rPr sz="2000" b="1" spc="-35" smtClean="0">
                <a:latin typeface="Arial" panose="020B0604020202020204"/>
                <a:cs typeface="Arial" panose="020B0604020202020204"/>
              </a:rPr>
              <a:t> </a:t>
            </a:r>
            <a:r>
              <a:rPr sz="2000" b="1" smtClean="0">
                <a:latin typeface="Arial" panose="020B0604020202020204"/>
                <a:cs typeface="Arial" panose="020B0604020202020204"/>
              </a:rPr>
              <a:t>μπορεί</a:t>
            </a:r>
            <a:r>
              <a:rPr sz="2000" b="1" spc="-50" smtClean="0">
                <a:latin typeface="Arial" panose="020B0604020202020204"/>
                <a:cs typeface="Arial" panose="020B0604020202020204"/>
              </a:rPr>
              <a:t> </a:t>
            </a:r>
            <a:r>
              <a:rPr sz="2000" b="1" smtClean="0">
                <a:latin typeface="Arial" panose="020B0604020202020204"/>
                <a:cs typeface="Arial" panose="020B0604020202020204"/>
              </a:rPr>
              <a:t>να</a:t>
            </a:r>
            <a:r>
              <a:rPr sz="2000" b="1" spc="-45" smtClean="0">
                <a:latin typeface="Arial" panose="020B0604020202020204"/>
                <a:cs typeface="Arial" panose="020B0604020202020204"/>
              </a:rPr>
              <a:t> </a:t>
            </a:r>
            <a:r>
              <a:rPr lang="el-GR" sz="2000" b="1" spc="-45" dirty="0" smtClean="0">
                <a:latin typeface="Arial" panose="020B0604020202020204"/>
                <a:cs typeface="Arial" panose="020B0604020202020204"/>
              </a:rPr>
              <a:t>προκληθεί από </a:t>
            </a:r>
            <a:r>
              <a:rPr sz="2000" b="1" smtClean="0">
                <a:latin typeface="Arial" panose="020B0604020202020204"/>
                <a:cs typeface="Arial" panose="020B0604020202020204"/>
              </a:rPr>
              <a:t>τα</a:t>
            </a:r>
            <a:r>
              <a:rPr sz="2000" b="1" spc="-35" smtClean="0">
                <a:latin typeface="Arial" panose="020B0604020202020204"/>
                <a:cs typeface="Arial" panose="020B0604020202020204"/>
              </a:rPr>
              <a:t> </a:t>
            </a:r>
            <a:r>
              <a:rPr sz="2000" b="1" smtClean="0">
                <a:latin typeface="Arial" panose="020B0604020202020204"/>
                <a:cs typeface="Arial" panose="020B0604020202020204"/>
              </a:rPr>
              <a:t>καυσαέρια</a:t>
            </a:r>
            <a:r>
              <a:rPr sz="2000" b="1" spc="-45" smtClean="0">
                <a:latin typeface="Arial" panose="020B0604020202020204"/>
                <a:cs typeface="Arial" panose="020B0604020202020204"/>
              </a:rPr>
              <a:t> </a:t>
            </a:r>
            <a:r>
              <a:rPr sz="2000" b="1" smtClean="0">
                <a:latin typeface="Arial" panose="020B0604020202020204"/>
                <a:cs typeface="Arial" panose="020B0604020202020204"/>
              </a:rPr>
              <a:t>που</a:t>
            </a:r>
            <a:r>
              <a:rPr sz="2000" b="1" spc="-40" smtClean="0">
                <a:latin typeface="Arial" panose="020B0604020202020204"/>
                <a:cs typeface="Arial" panose="020B0604020202020204"/>
              </a:rPr>
              <a:t> </a:t>
            </a:r>
            <a:r>
              <a:rPr sz="2000" b="1" smtClean="0">
                <a:latin typeface="Arial" panose="020B0604020202020204"/>
                <a:cs typeface="Arial" panose="020B0604020202020204"/>
              </a:rPr>
              <a:t>θα</a:t>
            </a:r>
            <a:r>
              <a:rPr sz="2000" b="1" spc="-40" smtClean="0">
                <a:latin typeface="Arial" panose="020B0604020202020204"/>
                <a:cs typeface="Arial" panose="020B0604020202020204"/>
              </a:rPr>
              <a:t> </a:t>
            </a:r>
            <a:r>
              <a:rPr sz="2000" b="1" smtClean="0">
                <a:latin typeface="Arial" panose="020B0604020202020204"/>
                <a:cs typeface="Arial" panose="020B0604020202020204"/>
              </a:rPr>
              <a:t>περάσουν</a:t>
            </a:r>
            <a:r>
              <a:rPr sz="2000" b="1" spc="-60" smtClean="0">
                <a:latin typeface="Arial" panose="020B0604020202020204"/>
                <a:cs typeface="Arial" panose="020B0604020202020204"/>
              </a:rPr>
              <a:t> </a:t>
            </a:r>
            <a:r>
              <a:rPr sz="2000" b="1" spc="-25" smtClean="0">
                <a:latin typeface="Arial" panose="020B0604020202020204"/>
                <a:cs typeface="Arial" panose="020B0604020202020204"/>
              </a:rPr>
              <a:t>στο </a:t>
            </a:r>
            <a:r>
              <a:rPr sz="2000" b="1" smtClean="0">
                <a:latin typeface="Arial" panose="020B0604020202020204"/>
                <a:cs typeface="Arial" panose="020B0604020202020204"/>
              </a:rPr>
              <a:t>χώρο</a:t>
            </a:r>
            <a:r>
              <a:rPr sz="2000" b="1" spc="-55" smtClean="0">
                <a:latin typeface="Arial" panose="020B0604020202020204"/>
                <a:cs typeface="Arial" panose="020B0604020202020204"/>
              </a:rPr>
              <a:t> </a:t>
            </a:r>
            <a:r>
              <a:rPr lang="el-GR" sz="2000" b="1" spc="-55" dirty="0" smtClean="0">
                <a:latin typeface="Arial" panose="020B0604020202020204"/>
                <a:cs typeface="Arial" panose="020B0604020202020204"/>
              </a:rPr>
              <a:t>καύσης </a:t>
            </a:r>
            <a:r>
              <a:rPr sz="2000" b="1" smtClean="0">
                <a:latin typeface="Arial" panose="020B0604020202020204"/>
                <a:cs typeface="Arial" panose="020B0604020202020204"/>
              </a:rPr>
              <a:t>από</a:t>
            </a:r>
            <a:r>
              <a:rPr sz="2000" b="1" spc="-50" smtClean="0">
                <a:latin typeface="Arial" panose="020B0604020202020204"/>
                <a:cs typeface="Arial" panose="020B0604020202020204"/>
              </a:rPr>
              <a:t> </a:t>
            </a:r>
            <a:r>
              <a:rPr sz="2000" b="1" smtClean="0">
                <a:latin typeface="Arial" panose="020B0604020202020204"/>
                <a:cs typeface="Arial" panose="020B0604020202020204"/>
              </a:rPr>
              <a:t>κολλημένα</a:t>
            </a:r>
            <a:r>
              <a:rPr sz="2000" b="1" spc="-40" smtClean="0">
                <a:latin typeface="Arial" panose="020B0604020202020204"/>
                <a:cs typeface="Arial" panose="020B0604020202020204"/>
              </a:rPr>
              <a:t> </a:t>
            </a:r>
            <a:r>
              <a:rPr sz="2000" b="1" smtClean="0">
                <a:latin typeface="Arial" panose="020B0604020202020204"/>
                <a:cs typeface="Arial" panose="020B0604020202020204"/>
              </a:rPr>
              <a:t>ελατήρια</a:t>
            </a:r>
            <a:r>
              <a:rPr sz="2000" b="1" spc="-45" smtClean="0">
                <a:latin typeface="Arial" panose="020B0604020202020204"/>
                <a:cs typeface="Arial" panose="020B0604020202020204"/>
              </a:rPr>
              <a:t> </a:t>
            </a:r>
            <a:r>
              <a:rPr sz="2000" b="1" smtClean="0">
                <a:latin typeface="Arial" panose="020B0604020202020204"/>
                <a:cs typeface="Arial" panose="020B0604020202020204"/>
              </a:rPr>
              <a:t>εμβόλου</a:t>
            </a:r>
            <a:r>
              <a:rPr sz="2000" b="1" spc="-45" smtClean="0">
                <a:latin typeface="Arial" panose="020B0604020202020204"/>
                <a:cs typeface="Arial" panose="020B0604020202020204"/>
              </a:rPr>
              <a:t> </a:t>
            </a:r>
            <a:r>
              <a:rPr sz="2000" b="1" smtClean="0">
                <a:latin typeface="Arial" panose="020B0604020202020204"/>
                <a:cs typeface="Arial" panose="020B0604020202020204"/>
              </a:rPr>
              <a:t>μεσόστροφης</a:t>
            </a:r>
            <a:r>
              <a:rPr sz="2000" b="1" spc="-40" smtClean="0">
                <a:latin typeface="Arial" panose="020B0604020202020204"/>
                <a:cs typeface="Arial" panose="020B0604020202020204"/>
              </a:rPr>
              <a:t> </a:t>
            </a:r>
            <a:r>
              <a:rPr lang="el-GR" sz="2000" b="1" spc="-40" dirty="0" smtClean="0">
                <a:latin typeface="Arial" panose="020B0604020202020204"/>
                <a:cs typeface="Arial" panose="020B0604020202020204"/>
              </a:rPr>
              <a:t>4χρονης </a:t>
            </a:r>
            <a:r>
              <a:rPr sz="2000" b="1" spc="-10" smtClean="0">
                <a:latin typeface="Arial" panose="020B0604020202020204"/>
                <a:cs typeface="Arial" panose="020B0604020202020204"/>
              </a:rPr>
              <a:t>πετρελαιομηχα</a:t>
            </a:r>
            <a:r>
              <a:rPr sz="2000" b="1" smtClean="0">
                <a:latin typeface="Arial" panose="020B0604020202020204"/>
                <a:cs typeface="Arial" panose="020B0604020202020204"/>
              </a:rPr>
              <a:t>νής</a:t>
            </a:r>
            <a:r>
              <a:rPr sz="2000" b="1" spc="-25" smtClean="0">
                <a:latin typeface="Arial" panose="020B0604020202020204"/>
                <a:cs typeface="Arial" panose="020B0604020202020204"/>
              </a:rPr>
              <a:t> </a:t>
            </a:r>
            <a:r>
              <a:rPr sz="2000" b="1" smtClean="0">
                <a:latin typeface="Arial" panose="020B0604020202020204"/>
                <a:cs typeface="Arial" panose="020B0604020202020204"/>
              </a:rPr>
              <a:t>(έλλειψη</a:t>
            </a:r>
            <a:r>
              <a:rPr sz="2000" b="1" spc="-10" smtClean="0">
                <a:latin typeface="Arial" panose="020B0604020202020204"/>
                <a:cs typeface="Arial" panose="020B0604020202020204"/>
              </a:rPr>
              <a:t> </a:t>
            </a:r>
            <a:r>
              <a:rPr sz="2000" b="1" smtClean="0">
                <a:latin typeface="Arial" panose="020B0604020202020204"/>
                <a:cs typeface="Arial" panose="020B0604020202020204"/>
              </a:rPr>
              <a:t>στυπιοθλίπτη)</a:t>
            </a:r>
            <a:r>
              <a:rPr sz="2000" b="1" spc="-5" smtClean="0">
                <a:latin typeface="Arial" panose="020B0604020202020204"/>
                <a:cs typeface="Arial" panose="020B0604020202020204"/>
              </a:rPr>
              <a:t> </a:t>
            </a:r>
            <a:r>
              <a:rPr sz="2000" b="1" smtClean="0">
                <a:latin typeface="Arial" panose="020B0604020202020204"/>
                <a:cs typeface="Arial" panose="020B0604020202020204"/>
              </a:rPr>
              <a:t>ή</a:t>
            </a:r>
            <a:r>
              <a:rPr sz="2000" b="1" spc="-10" smtClean="0">
                <a:latin typeface="Arial" panose="020B0604020202020204"/>
                <a:cs typeface="Arial" panose="020B0604020202020204"/>
              </a:rPr>
              <a:t> </a:t>
            </a:r>
            <a:r>
              <a:rPr sz="2000" b="1" smtClean="0">
                <a:latin typeface="Arial" panose="020B0604020202020204"/>
                <a:cs typeface="Arial" panose="020B0604020202020204"/>
              </a:rPr>
              <a:t>από</a:t>
            </a:r>
            <a:r>
              <a:rPr sz="2000" b="1" spc="-10" smtClean="0">
                <a:latin typeface="Arial" panose="020B0604020202020204"/>
                <a:cs typeface="Arial" panose="020B0604020202020204"/>
              </a:rPr>
              <a:t> </a:t>
            </a:r>
            <a:r>
              <a:rPr sz="2000" b="1" smtClean="0">
                <a:latin typeface="Arial" panose="020B0604020202020204"/>
                <a:cs typeface="Arial" panose="020B0604020202020204"/>
              </a:rPr>
              <a:t>υπερθέρμανση </a:t>
            </a:r>
            <a:r>
              <a:rPr sz="2000" b="1" spc="-10" smtClean="0">
                <a:latin typeface="Arial" panose="020B0604020202020204"/>
                <a:cs typeface="Arial" panose="020B0604020202020204"/>
              </a:rPr>
              <a:t>κουζινέτου.</a:t>
            </a:r>
            <a:endParaRPr sz="2000" smtClean="0">
              <a:latin typeface="Arial" panose="020B0604020202020204"/>
              <a:cs typeface="Arial" panose="020B0604020202020204"/>
            </a:endParaRPr>
          </a:p>
          <a:p>
            <a:pPr marL="83820">
              <a:lnSpc>
                <a:spcPts val="2155"/>
              </a:lnSpc>
            </a:pPr>
            <a:r>
              <a:rPr sz="2000" b="1" smtClean="0">
                <a:latin typeface="Arial" panose="020B0604020202020204"/>
                <a:cs typeface="Arial" panose="020B0604020202020204"/>
              </a:rPr>
              <a:t>Είναι</a:t>
            </a:r>
            <a:r>
              <a:rPr sz="2000" b="1" spc="-60" smtClean="0">
                <a:latin typeface="Arial" panose="020B0604020202020204"/>
                <a:cs typeface="Arial" panose="020B0604020202020204"/>
              </a:rPr>
              <a:t> </a:t>
            </a:r>
            <a:r>
              <a:rPr sz="2000" b="1" dirty="0">
                <a:latin typeface="Arial" panose="020B0604020202020204"/>
                <a:cs typeface="Arial" panose="020B0604020202020204"/>
              </a:rPr>
              <a:t>σημαντικό</a:t>
            </a:r>
            <a:r>
              <a:rPr sz="2000" b="1" spc="-30" dirty="0">
                <a:latin typeface="Arial" panose="020B0604020202020204"/>
                <a:cs typeface="Arial" panose="020B0604020202020204"/>
              </a:rPr>
              <a:t> </a:t>
            </a:r>
            <a:r>
              <a:rPr sz="2000" b="1" dirty="0">
                <a:latin typeface="Arial" panose="020B0604020202020204"/>
                <a:cs typeface="Arial" panose="020B0604020202020204"/>
              </a:rPr>
              <a:t>αυτή</a:t>
            </a:r>
            <a:r>
              <a:rPr sz="2000" b="1" spc="-4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συγκέντρωση</a:t>
            </a:r>
            <a:r>
              <a:rPr sz="2000" b="1" spc="-45" dirty="0">
                <a:latin typeface="Arial" panose="020B0604020202020204"/>
                <a:cs typeface="Arial" panose="020B0604020202020204"/>
              </a:rPr>
              <a:t> </a:t>
            </a:r>
            <a:r>
              <a:rPr sz="2000" b="1" dirty="0">
                <a:latin typeface="Arial" panose="020B0604020202020204"/>
                <a:cs typeface="Arial" panose="020B0604020202020204"/>
              </a:rPr>
              <a:t>λαδιού</a:t>
            </a:r>
            <a:r>
              <a:rPr sz="2000" b="1" spc="-40" dirty="0">
                <a:latin typeface="Arial" panose="020B0604020202020204"/>
                <a:cs typeface="Arial" panose="020B0604020202020204"/>
              </a:rPr>
              <a:t> </a:t>
            </a:r>
            <a:r>
              <a:rPr sz="2000" b="1" dirty="0">
                <a:latin typeface="Arial" panose="020B0604020202020204"/>
                <a:cs typeface="Arial" panose="020B0604020202020204"/>
              </a:rPr>
              <a:t>να</a:t>
            </a:r>
            <a:r>
              <a:rPr sz="2000" b="1" spc="-45" dirty="0">
                <a:latin typeface="Arial" panose="020B0604020202020204"/>
                <a:cs typeface="Arial" panose="020B0604020202020204"/>
              </a:rPr>
              <a:t> </a:t>
            </a:r>
            <a:r>
              <a:rPr sz="2000" b="1" dirty="0">
                <a:latin typeface="Arial" panose="020B0604020202020204"/>
                <a:cs typeface="Arial" panose="020B0604020202020204"/>
              </a:rPr>
              <a:t>διατηρείται</a:t>
            </a:r>
            <a:r>
              <a:rPr sz="2000" b="1" spc="-45" dirty="0">
                <a:latin typeface="Arial" panose="020B0604020202020204"/>
                <a:cs typeface="Arial" panose="020B0604020202020204"/>
              </a:rPr>
              <a:t> </a:t>
            </a:r>
            <a:r>
              <a:rPr sz="2000" b="1">
                <a:latin typeface="Arial" panose="020B0604020202020204"/>
                <a:cs typeface="Arial" panose="020B0604020202020204"/>
              </a:rPr>
              <a:t>υπό</a:t>
            </a:r>
            <a:r>
              <a:rPr sz="2000" b="1" spc="-30">
                <a:latin typeface="Arial" panose="020B0604020202020204"/>
                <a:cs typeface="Arial" panose="020B0604020202020204"/>
              </a:rPr>
              <a:t> </a:t>
            </a:r>
            <a:endParaRPr lang="el-GR" sz="2000" b="1" spc="-30" dirty="0" smtClean="0">
              <a:latin typeface="Arial" panose="020B0604020202020204"/>
              <a:cs typeface="Arial" panose="020B0604020202020204"/>
            </a:endParaRPr>
          </a:p>
          <a:p>
            <a:pPr marL="83820">
              <a:lnSpc>
                <a:spcPts val="2155"/>
              </a:lnSpc>
            </a:pPr>
            <a:r>
              <a:rPr sz="2000" b="1" spc="-10" smtClean="0">
                <a:latin typeface="Arial" panose="020B0604020202020204"/>
                <a:cs typeface="Arial" panose="020B0604020202020204"/>
              </a:rPr>
              <a:t>έλεγ</a:t>
            </a:r>
            <a:r>
              <a:rPr sz="2000" b="1" smtClean="0">
                <a:latin typeface="Arial" panose="020B0604020202020204"/>
                <a:cs typeface="Arial" panose="020B0604020202020204"/>
              </a:rPr>
              <a:t>χο</a:t>
            </a:r>
            <a:r>
              <a:rPr sz="2000" b="1" spc="-50" smtClean="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όταν</a:t>
            </a:r>
            <a:r>
              <a:rPr sz="2000" b="1" spc="-55" dirty="0">
                <a:latin typeface="Arial" panose="020B0604020202020204"/>
                <a:cs typeface="Arial" panose="020B0604020202020204"/>
              </a:rPr>
              <a:t> </a:t>
            </a:r>
            <a:r>
              <a:rPr sz="2000" b="1" dirty="0">
                <a:latin typeface="Arial" panose="020B0604020202020204"/>
                <a:cs typeface="Arial" panose="020B0604020202020204"/>
              </a:rPr>
              <a:t>ανιχνευθεί</a:t>
            </a:r>
            <a:r>
              <a:rPr sz="2000" b="1" spc="-50" dirty="0">
                <a:latin typeface="Arial" panose="020B0604020202020204"/>
                <a:cs typeface="Arial" panose="020B0604020202020204"/>
              </a:rPr>
              <a:t> </a:t>
            </a:r>
            <a:r>
              <a:rPr sz="2000" b="1">
                <a:latin typeface="Arial" panose="020B0604020202020204"/>
                <a:cs typeface="Arial" panose="020B0604020202020204"/>
              </a:rPr>
              <a:t>η</a:t>
            </a:r>
            <a:r>
              <a:rPr sz="2000" b="1" spc="-40">
                <a:latin typeface="Arial" panose="020B0604020202020204"/>
                <a:cs typeface="Arial" panose="020B0604020202020204"/>
              </a:rPr>
              <a:t> </a:t>
            </a:r>
            <a:r>
              <a:rPr lang="el-GR" sz="2000" b="1" spc="-40" dirty="0" err="1" smtClean="0">
                <a:latin typeface="Arial" panose="020B0604020202020204"/>
                <a:cs typeface="Arial" panose="020B0604020202020204"/>
              </a:rPr>
              <a:t>αύ</a:t>
            </a:r>
            <a:r>
              <a:rPr sz="2000" b="1" smtClean="0">
                <a:latin typeface="Arial" panose="020B0604020202020204"/>
                <a:cs typeface="Arial" panose="020B0604020202020204"/>
              </a:rPr>
              <a:t>ξηση</a:t>
            </a:r>
            <a:r>
              <a:rPr sz="2000" b="1" spc="-45" smtClean="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dirty="0">
                <a:latin typeface="Arial" panose="020B0604020202020204"/>
                <a:cs typeface="Arial" panose="020B0604020202020204"/>
              </a:rPr>
              <a:t>συγκέντρωσής</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50" dirty="0">
                <a:latin typeface="Arial" panose="020B0604020202020204"/>
                <a:cs typeface="Arial" panose="020B0604020202020204"/>
              </a:rPr>
              <a:t> </a:t>
            </a:r>
            <a:r>
              <a:rPr sz="2000" b="1" dirty="0">
                <a:latin typeface="Arial" panose="020B0604020202020204"/>
                <a:cs typeface="Arial" panose="020B0604020202020204"/>
              </a:rPr>
              <a:t>ο</a:t>
            </a:r>
            <a:r>
              <a:rPr sz="2000" b="1" spc="-35" dirty="0">
                <a:latin typeface="Arial" panose="020B0604020202020204"/>
                <a:cs typeface="Arial" panose="020B0604020202020204"/>
              </a:rPr>
              <a:t> </a:t>
            </a:r>
            <a:r>
              <a:rPr sz="2000" b="1" spc="-10" dirty="0">
                <a:latin typeface="Arial" panose="020B0604020202020204"/>
                <a:cs typeface="Arial" panose="020B0604020202020204"/>
              </a:rPr>
              <a:t>κινητήρας </a:t>
            </a:r>
            <a:r>
              <a:rPr sz="2000" b="1" dirty="0">
                <a:latin typeface="Arial" panose="020B0604020202020204"/>
                <a:cs typeface="Arial" panose="020B0604020202020204"/>
              </a:rPr>
              <a:t>πρέπει</a:t>
            </a:r>
            <a:r>
              <a:rPr sz="2000" b="1" spc="-50"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dirty="0">
                <a:latin typeface="Arial" panose="020B0604020202020204"/>
                <a:cs typeface="Arial" panose="020B0604020202020204"/>
              </a:rPr>
              <a:t>σταματήσει</a:t>
            </a:r>
            <a:r>
              <a:rPr sz="2000" b="1" spc="-25" dirty="0">
                <a:latin typeface="Arial" panose="020B0604020202020204"/>
                <a:cs typeface="Arial" panose="020B0604020202020204"/>
              </a:rPr>
              <a:t> </a:t>
            </a:r>
            <a:r>
              <a:rPr sz="2000" b="1" dirty="0">
                <a:latin typeface="Arial" panose="020B0604020202020204"/>
                <a:cs typeface="Arial" panose="020B0604020202020204"/>
              </a:rPr>
              <a:t>ή</a:t>
            </a:r>
            <a:r>
              <a:rPr sz="2000" b="1" spc="-35" dirty="0">
                <a:latin typeface="Arial" panose="020B0604020202020204"/>
                <a:cs typeface="Arial" panose="020B0604020202020204"/>
              </a:rPr>
              <a:t> </a:t>
            </a:r>
            <a:r>
              <a:rPr sz="2000" b="1" dirty="0">
                <a:latin typeface="Arial" panose="020B0604020202020204"/>
                <a:cs typeface="Arial" panose="020B0604020202020204"/>
              </a:rPr>
              <a:t>να</a:t>
            </a:r>
            <a:r>
              <a:rPr sz="2000" b="1" spc="-30" dirty="0">
                <a:latin typeface="Arial" panose="020B0604020202020204"/>
                <a:cs typeface="Arial" panose="020B0604020202020204"/>
              </a:rPr>
              <a:t> </a:t>
            </a:r>
            <a:r>
              <a:rPr sz="2000" b="1" dirty="0">
                <a:latin typeface="Arial" panose="020B0604020202020204"/>
                <a:cs typeface="Arial" panose="020B0604020202020204"/>
              </a:rPr>
              <a:t>μειωθεί</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spc="-10" dirty="0">
                <a:latin typeface="Arial" panose="020B0604020202020204"/>
                <a:cs typeface="Arial" panose="020B0604020202020204"/>
              </a:rPr>
              <a:t>ταχύτητα.</a:t>
            </a:r>
            <a:r>
              <a:rPr sz="2000" b="1" spc="-105" dirty="0">
                <a:latin typeface="Arial" panose="020B0604020202020204"/>
                <a:cs typeface="Arial" panose="020B0604020202020204"/>
              </a:rPr>
              <a:t> </a:t>
            </a:r>
            <a:r>
              <a:rPr sz="2000" b="1" dirty="0">
                <a:latin typeface="Arial" panose="020B0604020202020204"/>
                <a:cs typeface="Arial" panose="020B0604020202020204"/>
              </a:rPr>
              <a:t>Αλλά</a:t>
            </a:r>
            <a:r>
              <a:rPr sz="2000" b="1" spc="-20" dirty="0">
                <a:latin typeface="Arial" panose="020B0604020202020204"/>
                <a:cs typeface="Arial" panose="020B0604020202020204"/>
              </a:rPr>
              <a:t> </a:t>
            </a:r>
            <a:r>
              <a:rPr sz="2000" b="1" dirty="0">
                <a:latin typeface="Arial" panose="020B0604020202020204"/>
                <a:cs typeface="Arial" panose="020B0604020202020204"/>
              </a:rPr>
              <a:t>πώς</a:t>
            </a:r>
            <a:r>
              <a:rPr sz="2000" b="1" spc="-25" dirty="0">
                <a:latin typeface="Arial" panose="020B0604020202020204"/>
                <a:cs typeface="Arial" panose="020B0604020202020204"/>
              </a:rPr>
              <a:t> </a:t>
            </a:r>
            <a:r>
              <a:rPr sz="2000" b="1" dirty="0">
                <a:latin typeface="Arial" panose="020B0604020202020204"/>
                <a:cs typeface="Arial" panose="020B0604020202020204"/>
              </a:rPr>
              <a:t>θα</a:t>
            </a:r>
            <a:r>
              <a:rPr sz="2000" b="1" spc="-30" dirty="0">
                <a:latin typeface="Arial" panose="020B0604020202020204"/>
                <a:cs typeface="Arial" panose="020B0604020202020204"/>
              </a:rPr>
              <a:t> </a:t>
            </a:r>
            <a:r>
              <a:rPr sz="2000" b="1" spc="-10" dirty="0">
                <a:latin typeface="Arial" panose="020B0604020202020204"/>
                <a:cs typeface="Arial" panose="020B0604020202020204"/>
              </a:rPr>
              <a:t>εντοπίσει </a:t>
            </a:r>
            <a:r>
              <a:rPr sz="2000" b="1" dirty="0">
                <a:latin typeface="Arial" panose="020B0604020202020204"/>
                <a:cs typeface="Arial" panose="020B0604020202020204"/>
              </a:rPr>
              <a:t>ένας</a:t>
            </a:r>
            <a:r>
              <a:rPr sz="2000" b="1" spc="-15" dirty="0">
                <a:latin typeface="Arial" panose="020B0604020202020204"/>
                <a:cs typeface="Arial" panose="020B0604020202020204"/>
              </a:rPr>
              <a:t> </a:t>
            </a:r>
            <a:r>
              <a:rPr sz="2000" b="1" dirty="0">
                <a:latin typeface="Arial" panose="020B0604020202020204"/>
                <a:cs typeface="Arial" panose="020B0604020202020204"/>
              </a:rPr>
              <a:t>κινητήρας</a:t>
            </a:r>
            <a:r>
              <a:rPr sz="2000" b="1" spc="-20" dirty="0">
                <a:latin typeface="Arial" panose="020B0604020202020204"/>
                <a:cs typeface="Arial" panose="020B0604020202020204"/>
              </a:rPr>
              <a:t> </a:t>
            </a:r>
            <a:r>
              <a:rPr sz="2000" b="1" dirty="0">
                <a:latin typeface="Arial" panose="020B0604020202020204"/>
                <a:cs typeface="Arial" panose="020B0604020202020204"/>
              </a:rPr>
              <a:t>ότι</a:t>
            </a:r>
            <a:r>
              <a:rPr sz="2000" b="1" spc="-30" dirty="0">
                <a:latin typeface="Arial" panose="020B0604020202020204"/>
                <a:cs typeface="Arial" panose="020B0604020202020204"/>
              </a:rPr>
              <a:t> </a:t>
            </a:r>
            <a:r>
              <a:rPr sz="2000" b="1" dirty="0">
                <a:latin typeface="Arial" panose="020B0604020202020204"/>
                <a:cs typeface="Arial" panose="020B0604020202020204"/>
              </a:rPr>
              <a:t>το</a:t>
            </a:r>
            <a:r>
              <a:rPr sz="2000" b="1" spc="-20" dirty="0">
                <a:latin typeface="Arial" panose="020B0604020202020204"/>
                <a:cs typeface="Arial" panose="020B0604020202020204"/>
              </a:rPr>
              <a:t> </a:t>
            </a:r>
            <a:r>
              <a:rPr sz="2000" b="1" dirty="0">
                <a:latin typeface="Arial" panose="020B0604020202020204"/>
                <a:cs typeface="Arial" panose="020B0604020202020204"/>
              </a:rPr>
              <a:t>επίπεδο</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20" dirty="0">
                <a:latin typeface="Arial" panose="020B0604020202020204"/>
                <a:cs typeface="Arial" panose="020B0604020202020204"/>
              </a:rPr>
              <a:t> </a:t>
            </a:r>
            <a:r>
              <a:rPr sz="2000" b="1" dirty="0">
                <a:latin typeface="Arial" panose="020B0604020202020204"/>
                <a:cs typeface="Arial" panose="020B0604020202020204"/>
              </a:rPr>
              <a:t>ομίχλης</a:t>
            </a:r>
            <a:r>
              <a:rPr sz="2000" b="1" spc="-15" dirty="0">
                <a:latin typeface="Arial" panose="020B0604020202020204"/>
                <a:cs typeface="Arial" panose="020B0604020202020204"/>
              </a:rPr>
              <a:t> </a:t>
            </a:r>
            <a:r>
              <a:rPr sz="2000" b="1" dirty="0">
                <a:latin typeface="Arial" panose="020B0604020202020204"/>
                <a:cs typeface="Arial" panose="020B0604020202020204"/>
              </a:rPr>
              <a:t>έχει</a:t>
            </a:r>
            <a:r>
              <a:rPr sz="2000" b="1" spc="-25" dirty="0">
                <a:latin typeface="Arial" panose="020B0604020202020204"/>
                <a:cs typeface="Arial" panose="020B0604020202020204"/>
              </a:rPr>
              <a:t> </a:t>
            </a:r>
            <a:r>
              <a:rPr sz="2000" b="1" dirty="0">
                <a:latin typeface="Arial" panose="020B0604020202020204"/>
                <a:cs typeface="Arial" panose="020B0604020202020204"/>
              </a:rPr>
              <a:t>αυξηθεί</a:t>
            </a:r>
            <a:r>
              <a:rPr sz="2000" b="1" spc="-15" dirty="0">
                <a:latin typeface="Arial" panose="020B0604020202020204"/>
                <a:cs typeface="Arial" panose="020B0604020202020204"/>
              </a:rPr>
              <a:t> </a:t>
            </a:r>
            <a:r>
              <a:rPr sz="2000" b="1" spc="-25" dirty="0">
                <a:latin typeface="Arial" panose="020B0604020202020204"/>
                <a:cs typeface="Arial" panose="020B0604020202020204"/>
              </a:rPr>
              <a:t>στο </a:t>
            </a:r>
            <a:r>
              <a:rPr sz="2000" b="1" spc="-10" dirty="0">
                <a:latin typeface="Arial" panose="020B0604020202020204"/>
                <a:cs typeface="Arial" panose="020B0604020202020204"/>
              </a:rPr>
              <a:t>στροφαλοθάλαμο;</a:t>
            </a:r>
            <a:endParaRPr sz="2000">
              <a:latin typeface="Arial" panose="020B0604020202020204"/>
              <a:cs typeface="Arial" panose="020B0604020202020204"/>
            </a:endParaRPr>
          </a:p>
          <a:p>
            <a:pPr marL="12700" marR="135890">
              <a:lnSpc>
                <a:spcPts val="2280"/>
              </a:lnSpc>
              <a:tabLst>
                <a:tab pos="2415540" algn="l"/>
                <a:tab pos="3635375" algn="l"/>
              </a:tabLst>
            </a:pPr>
            <a:r>
              <a:rPr lang="el-GR" sz="2000" b="1" spc="-10" dirty="0">
                <a:latin typeface="Arial" panose="020B0604020202020204"/>
                <a:cs typeface="Arial" panose="020B0604020202020204"/>
              </a:rPr>
              <a:t> </a:t>
            </a:r>
            <a:r>
              <a:rPr lang="el-GR" sz="2000" b="1" spc="-10" dirty="0" smtClean="0">
                <a:latin typeface="Arial" panose="020B0604020202020204"/>
                <a:cs typeface="Arial" panose="020B0604020202020204"/>
              </a:rPr>
              <a:t>Χ</a:t>
            </a:r>
            <a:r>
              <a:rPr sz="2000" b="1" spc="-10" smtClean="0">
                <a:latin typeface="Arial" panose="020B0604020202020204"/>
                <a:cs typeface="Arial" panose="020B0604020202020204"/>
              </a:rPr>
              <a:t>ρησιμοποιούνται</a:t>
            </a:r>
            <a:r>
              <a:rPr sz="2000" b="1" spc="-60" smtClean="0">
                <a:latin typeface="Arial" panose="020B0604020202020204"/>
                <a:cs typeface="Arial" panose="020B0604020202020204"/>
              </a:rPr>
              <a:t> </a:t>
            </a:r>
            <a:r>
              <a:rPr sz="2000" b="1" dirty="0">
                <a:latin typeface="Arial" panose="020B0604020202020204"/>
                <a:cs typeface="Arial" panose="020B0604020202020204"/>
              </a:rPr>
              <a:t>για</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spc="-10">
                <a:latin typeface="Arial" panose="020B0604020202020204"/>
                <a:cs typeface="Arial" panose="020B0604020202020204"/>
              </a:rPr>
              <a:t>σκοπό</a:t>
            </a:r>
            <a:r>
              <a:rPr sz="2000" b="1" spc="-55">
                <a:latin typeface="Arial" panose="020B0604020202020204"/>
                <a:cs typeface="Arial" panose="020B0604020202020204"/>
              </a:rPr>
              <a:t> </a:t>
            </a:r>
            <a:r>
              <a:rPr sz="2000" b="1" smtClean="0">
                <a:latin typeface="Arial" panose="020B0604020202020204"/>
                <a:cs typeface="Arial" panose="020B0604020202020204"/>
              </a:rPr>
              <a:t>αυτό</a:t>
            </a:r>
            <a:r>
              <a:rPr lang="el-GR" sz="2000" b="1" dirty="0" smtClean="0">
                <a:latin typeface="Arial" panose="020B0604020202020204"/>
                <a:cs typeface="Arial" panose="020B0604020202020204"/>
              </a:rPr>
              <a:t> οι</a:t>
            </a:r>
            <a:r>
              <a:rPr lang="el-GR" sz="2000" b="1" spc="-20" dirty="0" smtClean="0">
                <a:latin typeface="Arial" panose="020B0604020202020204"/>
                <a:cs typeface="Arial" panose="020B0604020202020204"/>
              </a:rPr>
              <a:t> </a:t>
            </a:r>
            <a:r>
              <a:rPr lang="el-GR" sz="2000" b="1" dirty="0" smtClean="0">
                <a:latin typeface="Arial" panose="020B0604020202020204"/>
                <a:cs typeface="Arial" panose="020B0604020202020204"/>
              </a:rPr>
              <a:t>ανιχνευτές</a:t>
            </a:r>
            <a:r>
              <a:rPr lang="el-GR" sz="2000" b="1" spc="-10" dirty="0" smtClean="0">
                <a:latin typeface="Arial" panose="020B0604020202020204"/>
                <a:cs typeface="Arial" panose="020B0604020202020204"/>
              </a:rPr>
              <a:t> </a:t>
            </a:r>
            <a:r>
              <a:rPr lang="el-GR" sz="2000" b="1" dirty="0" smtClean="0">
                <a:latin typeface="Arial" panose="020B0604020202020204"/>
                <a:cs typeface="Arial" panose="020B0604020202020204"/>
              </a:rPr>
              <a:t>ομίχλης</a:t>
            </a:r>
            <a:r>
              <a:rPr lang="el-GR" sz="2000" b="1" spc="-10" dirty="0" smtClean="0">
                <a:latin typeface="Arial" panose="020B0604020202020204"/>
                <a:cs typeface="Arial" panose="020B0604020202020204"/>
              </a:rPr>
              <a:t> (ΟΜ</a:t>
            </a:r>
            <a:r>
              <a:rPr lang="en-US" sz="2000" b="1" spc="-10" dirty="0" smtClean="0">
                <a:latin typeface="Arial" panose="020B0604020202020204"/>
                <a:cs typeface="Arial" panose="020B0604020202020204"/>
              </a:rPr>
              <a:t>D)</a:t>
            </a:r>
            <a:r>
              <a:rPr lang="el-GR" sz="2000" b="1" dirty="0" smtClean="0">
                <a:latin typeface="Arial" panose="020B0604020202020204"/>
                <a:cs typeface="Arial" panose="020B0604020202020204"/>
              </a:rPr>
              <a:t> </a:t>
            </a:r>
            <a:r>
              <a:rPr sz="2000" b="1" smtClean="0">
                <a:latin typeface="Arial" panose="020B0604020202020204"/>
                <a:cs typeface="Arial" panose="020B0604020202020204"/>
              </a:rPr>
              <a:t>.</a:t>
            </a:r>
            <a:r>
              <a:rPr sz="2000" b="1" spc="-55" smtClean="0">
                <a:latin typeface="Arial" panose="020B0604020202020204"/>
                <a:cs typeface="Arial" panose="020B0604020202020204"/>
              </a:rPr>
              <a:t> </a:t>
            </a:r>
            <a:r>
              <a:rPr sz="2000" b="1" spc="-50" dirty="0">
                <a:latin typeface="Arial" panose="020B0604020202020204"/>
                <a:cs typeface="Arial" panose="020B0604020202020204"/>
              </a:rPr>
              <a:t>Ο </a:t>
            </a:r>
            <a:r>
              <a:rPr sz="2000" b="1" spc="-10" dirty="0">
                <a:latin typeface="Arial" panose="020B0604020202020204"/>
                <a:cs typeface="Arial" panose="020B0604020202020204"/>
              </a:rPr>
              <a:t>στροφαλοθάλαμος</a:t>
            </a:r>
            <a:r>
              <a:rPr sz="2000" b="1" dirty="0">
                <a:latin typeface="Arial" panose="020B0604020202020204"/>
                <a:cs typeface="Arial" panose="020B0604020202020204"/>
              </a:rPr>
              <a:t>	κάθε</a:t>
            </a:r>
            <a:r>
              <a:rPr sz="2000" b="1" spc="-65" dirty="0">
                <a:latin typeface="Arial" panose="020B0604020202020204"/>
                <a:cs typeface="Arial" panose="020B0604020202020204"/>
              </a:rPr>
              <a:t> </a:t>
            </a:r>
            <a:r>
              <a:rPr sz="2000" b="1" dirty="0">
                <a:latin typeface="Arial" panose="020B0604020202020204"/>
                <a:cs typeface="Arial" panose="020B0604020202020204"/>
              </a:rPr>
              <a:t>κυλίνδρου</a:t>
            </a:r>
            <a:r>
              <a:rPr sz="2000" b="1" spc="-45" dirty="0">
                <a:latin typeface="Arial" panose="020B0604020202020204"/>
                <a:cs typeface="Arial" panose="020B0604020202020204"/>
              </a:rPr>
              <a:t> </a:t>
            </a:r>
            <a:r>
              <a:rPr sz="2000" b="1" dirty="0">
                <a:latin typeface="Arial" panose="020B0604020202020204"/>
                <a:cs typeface="Arial" panose="020B0604020202020204"/>
              </a:rPr>
              <a:t>συνδέεται</a:t>
            </a:r>
            <a:r>
              <a:rPr sz="2000" b="1" spc="-60" dirty="0">
                <a:latin typeface="Arial" panose="020B0604020202020204"/>
                <a:cs typeface="Arial" panose="020B0604020202020204"/>
              </a:rPr>
              <a:t> </a:t>
            </a:r>
            <a:r>
              <a:rPr sz="2000" b="1">
                <a:latin typeface="Arial" panose="020B0604020202020204"/>
                <a:cs typeface="Arial" panose="020B0604020202020204"/>
              </a:rPr>
              <a:t>με</a:t>
            </a:r>
            <a:r>
              <a:rPr sz="2000" b="1" spc="-50">
                <a:latin typeface="Arial" panose="020B0604020202020204"/>
                <a:cs typeface="Arial" panose="020B0604020202020204"/>
              </a:rPr>
              <a:t> </a:t>
            </a:r>
            <a:r>
              <a:rPr sz="2000" b="1" smtClean="0">
                <a:latin typeface="Arial" panose="020B0604020202020204"/>
                <a:cs typeface="Arial" panose="020B0604020202020204"/>
              </a:rPr>
              <a:t>το</a:t>
            </a:r>
            <a:r>
              <a:rPr lang="el-GR" sz="2000" b="1" dirty="0" smtClean="0">
                <a:latin typeface="Arial" panose="020B0604020202020204"/>
                <a:cs typeface="Arial" panose="020B0604020202020204"/>
              </a:rPr>
              <a:t>ν</a:t>
            </a:r>
            <a:r>
              <a:rPr sz="2000" b="1" spc="-45" smtClean="0">
                <a:latin typeface="Arial" panose="020B0604020202020204"/>
                <a:cs typeface="Arial" panose="020B0604020202020204"/>
              </a:rPr>
              <a:t> </a:t>
            </a:r>
            <a:r>
              <a:rPr sz="2000" b="1" dirty="0">
                <a:latin typeface="Arial" panose="020B0604020202020204"/>
                <a:cs typeface="Arial" panose="020B0604020202020204"/>
              </a:rPr>
              <a:t>OMD</a:t>
            </a:r>
            <a:r>
              <a:rPr sz="2000" b="1">
                <a:latin typeface="Arial" panose="020B0604020202020204"/>
                <a:cs typeface="Arial" panose="020B0604020202020204"/>
              </a:rPr>
              <a:t>,</a:t>
            </a:r>
            <a:r>
              <a:rPr sz="2000" b="1" spc="-55">
                <a:latin typeface="Arial" panose="020B0604020202020204"/>
                <a:cs typeface="Arial" panose="020B0604020202020204"/>
              </a:rPr>
              <a:t> </a:t>
            </a:r>
            <a:r>
              <a:rPr sz="2000" b="1" smtClean="0">
                <a:latin typeface="Arial" panose="020B0604020202020204"/>
                <a:cs typeface="Arial" panose="020B0604020202020204"/>
              </a:rPr>
              <a:t>ο</a:t>
            </a:r>
            <a:r>
              <a:rPr sz="2000" b="1" spc="-40" smtClean="0">
                <a:latin typeface="Arial" panose="020B0604020202020204"/>
                <a:cs typeface="Arial" panose="020B0604020202020204"/>
              </a:rPr>
              <a:t> </a:t>
            </a:r>
            <a:r>
              <a:rPr sz="2000" b="1" spc="-10" smtClean="0">
                <a:latin typeface="Arial" panose="020B0604020202020204"/>
                <a:cs typeface="Arial" panose="020B0604020202020204"/>
              </a:rPr>
              <a:t>οποίο</a:t>
            </a:r>
            <a:r>
              <a:rPr lang="el-GR" sz="2000" b="1" spc="-10" dirty="0" smtClean="0">
                <a:latin typeface="Arial" panose="020B0604020202020204"/>
                <a:cs typeface="Arial" panose="020B0604020202020204"/>
              </a:rPr>
              <a:t>ς</a:t>
            </a:r>
            <a:r>
              <a:rPr sz="2000" b="1" spc="-10" smtClean="0">
                <a:latin typeface="Arial" panose="020B0604020202020204"/>
                <a:cs typeface="Arial" panose="020B0604020202020204"/>
              </a:rPr>
              <a:t> </a:t>
            </a:r>
            <a:r>
              <a:rPr sz="2000" b="1" dirty="0">
                <a:latin typeface="Arial" panose="020B0604020202020204"/>
                <a:cs typeface="Arial" panose="020B0604020202020204"/>
              </a:rPr>
              <a:t>ελέγχει</a:t>
            </a:r>
            <a:r>
              <a:rPr sz="2000" b="1" spc="-45" dirty="0">
                <a:latin typeface="Arial" panose="020B0604020202020204"/>
                <a:cs typeface="Arial" panose="020B0604020202020204"/>
              </a:rPr>
              <a:t> </a:t>
            </a:r>
            <a:r>
              <a:rPr sz="2000" b="1">
                <a:latin typeface="Arial" panose="020B0604020202020204"/>
                <a:cs typeface="Arial" panose="020B0604020202020204"/>
              </a:rPr>
              <a:t>συνεχώς</a:t>
            </a:r>
            <a:r>
              <a:rPr sz="2000" b="1" spc="-35">
                <a:latin typeface="Arial" panose="020B0604020202020204"/>
                <a:cs typeface="Arial" panose="020B0604020202020204"/>
              </a:rPr>
              <a:t> </a:t>
            </a:r>
            <a:r>
              <a:rPr sz="2000" b="1" spc="-35" smtClean="0">
                <a:latin typeface="Arial" panose="020B0604020202020204"/>
                <a:cs typeface="Arial" panose="020B0604020202020204"/>
              </a:rPr>
              <a:t> </a:t>
            </a:r>
            <a:r>
              <a:rPr sz="2000" b="1" dirty="0">
                <a:latin typeface="Arial" panose="020B0604020202020204"/>
                <a:cs typeface="Arial" panose="020B0604020202020204"/>
              </a:rPr>
              <a:t>δείγμα</a:t>
            </a:r>
            <a:r>
              <a:rPr sz="2000" b="1" spc="-25" dirty="0">
                <a:latin typeface="Arial" panose="020B0604020202020204"/>
                <a:cs typeface="Arial" panose="020B0604020202020204"/>
              </a:rPr>
              <a:t> </a:t>
            </a:r>
            <a:r>
              <a:rPr sz="2000" b="1" dirty="0">
                <a:latin typeface="Arial" panose="020B0604020202020204"/>
                <a:cs typeface="Arial" panose="020B0604020202020204"/>
              </a:rPr>
              <a:t>αέρα</a:t>
            </a:r>
            <a:r>
              <a:rPr sz="2000" b="1" spc="-25"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κάθε</a:t>
            </a:r>
            <a:r>
              <a:rPr sz="2000" b="1" spc="-35" dirty="0">
                <a:latin typeface="Arial" panose="020B0604020202020204"/>
                <a:cs typeface="Arial" panose="020B0604020202020204"/>
              </a:rPr>
              <a:t> </a:t>
            </a:r>
            <a:r>
              <a:rPr sz="2000" b="1" dirty="0">
                <a:latin typeface="Arial" panose="020B0604020202020204"/>
                <a:cs typeface="Arial" panose="020B0604020202020204"/>
              </a:rPr>
              <a:t>κύλινδρο.</a:t>
            </a:r>
            <a:r>
              <a:rPr sz="2000" b="1" spc="-40" dirty="0">
                <a:latin typeface="Arial" panose="020B0604020202020204"/>
                <a:cs typeface="Arial" panose="020B0604020202020204"/>
              </a:rPr>
              <a:t> </a:t>
            </a:r>
            <a:r>
              <a:rPr sz="2000" b="1" dirty="0">
                <a:latin typeface="Arial" panose="020B0604020202020204"/>
                <a:cs typeface="Arial" panose="020B0604020202020204"/>
              </a:rPr>
              <a:t>Εάν</a:t>
            </a:r>
            <a:r>
              <a:rPr sz="2000" b="1" spc="-55" dirty="0">
                <a:latin typeface="Arial" panose="020B0604020202020204"/>
                <a:cs typeface="Arial" panose="020B0604020202020204"/>
              </a:rPr>
              <a:t> </a:t>
            </a:r>
            <a:r>
              <a:rPr sz="2000" b="1">
                <a:latin typeface="Arial" panose="020B0604020202020204"/>
                <a:cs typeface="Arial" panose="020B0604020202020204"/>
              </a:rPr>
              <a:t>αυξηθεί</a:t>
            </a:r>
            <a:r>
              <a:rPr sz="2000" b="1" spc="-30">
                <a:latin typeface="Arial" panose="020B0604020202020204"/>
                <a:cs typeface="Arial" panose="020B0604020202020204"/>
              </a:rPr>
              <a:t> </a:t>
            </a:r>
            <a:r>
              <a:rPr lang="el-GR" sz="2000" b="1" spc="-50" dirty="0" smtClean="0">
                <a:latin typeface="Arial" panose="020B0604020202020204"/>
                <a:cs typeface="Arial" panose="020B0604020202020204"/>
              </a:rPr>
              <a:t>η πυκνότητα</a:t>
            </a:r>
            <a:r>
              <a:rPr sz="2000" b="1" spc="-50" smtClean="0">
                <a:latin typeface="Arial" panose="020B0604020202020204"/>
                <a:cs typeface="Arial" panose="020B0604020202020204"/>
              </a:rPr>
              <a:t> </a:t>
            </a:r>
            <a:r>
              <a:rPr sz="2000" b="1" smtClean="0">
                <a:latin typeface="Arial" panose="020B0604020202020204"/>
                <a:cs typeface="Arial" panose="020B0604020202020204"/>
              </a:rPr>
              <a:t>της</a:t>
            </a:r>
            <a:r>
              <a:rPr sz="2000" b="1" spc="-30" smtClean="0">
                <a:latin typeface="Arial" panose="020B0604020202020204"/>
                <a:cs typeface="Arial" panose="020B0604020202020204"/>
              </a:rPr>
              <a:t> </a:t>
            </a:r>
            <a:r>
              <a:rPr sz="2000" b="1" dirty="0">
                <a:latin typeface="Arial" panose="020B0604020202020204"/>
                <a:cs typeface="Arial" panose="020B0604020202020204"/>
              </a:rPr>
              <a:t>ομίχλης,</a:t>
            </a:r>
            <a:r>
              <a:rPr sz="2000" b="1" spc="-35" dirty="0">
                <a:latin typeface="Arial" panose="020B0604020202020204"/>
                <a:cs typeface="Arial" panose="020B0604020202020204"/>
              </a:rPr>
              <a:t> </a:t>
            </a:r>
            <a:r>
              <a:rPr sz="2000" b="1" dirty="0">
                <a:latin typeface="Arial" panose="020B0604020202020204"/>
                <a:cs typeface="Arial" panose="020B0604020202020204"/>
              </a:rPr>
              <a:t>το</a:t>
            </a:r>
            <a:r>
              <a:rPr sz="2000" b="1" spc="-20" dirty="0">
                <a:latin typeface="Arial" panose="020B0604020202020204"/>
                <a:cs typeface="Arial" panose="020B0604020202020204"/>
              </a:rPr>
              <a:t> </a:t>
            </a:r>
            <a:r>
              <a:rPr sz="2000" b="1" dirty="0">
                <a:latin typeface="Arial" panose="020B0604020202020204"/>
                <a:cs typeface="Arial" panose="020B0604020202020204"/>
              </a:rPr>
              <a:t>OMD</a:t>
            </a:r>
            <a:r>
              <a:rPr sz="2000" b="1" spc="-15" dirty="0">
                <a:latin typeface="Arial" panose="020B0604020202020204"/>
                <a:cs typeface="Arial" panose="020B0604020202020204"/>
              </a:rPr>
              <a:t> </a:t>
            </a:r>
            <a:r>
              <a:rPr sz="2000" b="1" spc="-10">
                <a:latin typeface="Arial" panose="020B0604020202020204"/>
                <a:cs typeface="Arial" panose="020B0604020202020204"/>
              </a:rPr>
              <a:t>ενεργοποιεί</a:t>
            </a:r>
            <a:r>
              <a:rPr sz="2000" b="1" spc="-25">
                <a:latin typeface="Arial" panose="020B0604020202020204"/>
                <a:cs typeface="Arial" panose="020B0604020202020204"/>
              </a:rPr>
              <a:t> </a:t>
            </a:r>
            <a:r>
              <a:rPr sz="2000" b="1" spc="-25" smtClean="0">
                <a:latin typeface="Arial" panose="020B0604020202020204"/>
                <a:cs typeface="Arial" panose="020B0604020202020204"/>
              </a:rPr>
              <a:t> </a:t>
            </a:r>
            <a:r>
              <a:rPr sz="2000" b="1" spc="-10" dirty="0">
                <a:latin typeface="Arial" panose="020B0604020202020204"/>
                <a:cs typeface="Arial" panose="020B0604020202020204"/>
              </a:rPr>
              <a:t>συναγερμό.</a:t>
            </a:r>
            <a:endParaRPr sz="2000">
              <a:latin typeface="Arial" panose="020B0604020202020204"/>
              <a:cs typeface="Arial" panose="020B0604020202020204"/>
            </a:endParaRPr>
          </a:p>
          <a:p>
            <a:pPr marL="73660">
              <a:lnSpc>
                <a:spcPts val="2225"/>
              </a:lnSpc>
            </a:pPr>
            <a:r>
              <a:rPr sz="2000" b="1" dirty="0">
                <a:latin typeface="Arial" panose="020B0604020202020204"/>
                <a:cs typeface="Arial" panose="020B0604020202020204"/>
              </a:rPr>
              <a:t>Ας</a:t>
            </a:r>
            <a:r>
              <a:rPr sz="2000" b="1" spc="-45" dirty="0">
                <a:latin typeface="Arial" panose="020B0604020202020204"/>
                <a:cs typeface="Arial" panose="020B0604020202020204"/>
              </a:rPr>
              <a:t> </a:t>
            </a:r>
            <a:r>
              <a:rPr sz="2000" b="1" dirty="0">
                <a:latin typeface="Arial" panose="020B0604020202020204"/>
                <a:cs typeface="Arial" panose="020B0604020202020204"/>
              </a:rPr>
              <a:t>δούμε</a:t>
            </a:r>
            <a:r>
              <a:rPr sz="2000" b="1" spc="-40" dirty="0">
                <a:latin typeface="Arial" panose="020B0604020202020204"/>
                <a:cs typeface="Arial" panose="020B0604020202020204"/>
              </a:rPr>
              <a:t> </a:t>
            </a:r>
            <a:r>
              <a:rPr sz="2000" b="1" dirty="0">
                <a:latin typeface="Arial" panose="020B0604020202020204"/>
                <a:cs typeface="Arial" panose="020B0604020202020204"/>
              </a:rPr>
              <a:t>πώς</a:t>
            </a:r>
            <a:r>
              <a:rPr sz="2000" b="1" spc="-40" dirty="0">
                <a:latin typeface="Arial" panose="020B0604020202020204"/>
                <a:cs typeface="Arial" panose="020B0604020202020204"/>
              </a:rPr>
              <a:t> </a:t>
            </a:r>
            <a:r>
              <a:rPr sz="2000" b="1" dirty="0">
                <a:latin typeface="Arial" panose="020B0604020202020204"/>
                <a:cs typeface="Arial" panose="020B0604020202020204"/>
              </a:rPr>
              <a:t>ανιχνεύει</a:t>
            </a:r>
            <a:r>
              <a:rPr sz="2000" b="1" spc="-45" dirty="0">
                <a:latin typeface="Arial" panose="020B0604020202020204"/>
                <a:cs typeface="Arial" panose="020B0604020202020204"/>
              </a:rPr>
              <a:t> </a:t>
            </a:r>
            <a:r>
              <a:rPr sz="2000" b="1" dirty="0">
                <a:latin typeface="Arial" panose="020B0604020202020204"/>
                <a:cs typeface="Arial" panose="020B0604020202020204"/>
              </a:rPr>
              <a:t>την</a:t>
            </a:r>
            <a:r>
              <a:rPr sz="2000" b="1" spc="-45" dirty="0">
                <a:latin typeface="Arial" panose="020B0604020202020204"/>
                <a:cs typeface="Arial" panose="020B0604020202020204"/>
              </a:rPr>
              <a:t> </a:t>
            </a:r>
            <a:r>
              <a:rPr sz="2000" b="1" spc="-10" dirty="0">
                <a:latin typeface="Arial" panose="020B0604020202020204"/>
                <a:cs typeface="Arial" panose="020B0604020202020204"/>
              </a:rPr>
              <a:t>ομίχλη.</a:t>
            </a:r>
            <a:endParaRPr sz="2000">
              <a:latin typeface="Arial" panose="020B0604020202020204"/>
              <a:cs typeface="Arial" panose="020B0604020202020204"/>
            </a:endParaRPr>
          </a:p>
        </p:txBody>
      </p:sp>
    </p:spTree>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862330" y="234950"/>
            <a:ext cx="7414259" cy="653415"/>
          </a:xfrm>
          <a:prstGeom prst="rect">
            <a:avLst/>
          </a:prstGeom>
        </p:spPr>
        <p:txBody>
          <a:bodyPr vert="horz" wrap="square" lIns="0" tIns="35560" rIns="0" bIns="0" rtlCol="0">
            <a:spAutoFit/>
          </a:bodyPr>
          <a:lstStyle/>
          <a:p>
            <a:pPr marL="1783080" marR="5080" indent="-1770380">
              <a:lnSpc>
                <a:spcPts val="2410"/>
              </a:lnSpc>
              <a:spcBef>
                <a:spcPts val="280"/>
              </a:spcBef>
            </a:pPr>
            <a:r>
              <a:rPr sz="2100" u="sng" spc="-25">
                <a:solidFill>
                  <a:srgbClr val="FFFFFF"/>
                </a:solidFill>
                <a:uFill>
                  <a:solidFill>
                    <a:srgbClr val="FFFFFF"/>
                  </a:solidFill>
                </a:uFill>
              </a:rPr>
              <a:t>ΣΥΣΤΗΜΑΤΑ</a:t>
            </a:r>
            <a:r>
              <a:rPr sz="2100" u="sng" spc="-75">
                <a:solidFill>
                  <a:srgbClr val="FFFFFF"/>
                </a:solidFill>
                <a:uFill>
                  <a:solidFill>
                    <a:srgbClr val="FFFFFF"/>
                  </a:solidFill>
                </a:uFill>
              </a:rPr>
              <a:t> </a:t>
            </a:r>
            <a:r>
              <a:rPr sz="2100" u="sng" spc="-35" smtClean="0">
                <a:solidFill>
                  <a:srgbClr val="FFFFFF"/>
                </a:solidFill>
                <a:uFill>
                  <a:solidFill>
                    <a:srgbClr val="FFFFFF"/>
                  </a:solidFill>
                </a:uFill>
              </a:rPr>
              <a:t>ΠΑΡΑΚΟΛΟΥΘΗΣ</a:t>
            </a:r>
            <a:r>
              <a:rPr lang="el-GR" sz="2100" spc="-35" dirty="0" smtClean="0">
                <a:solidFill>
                  <a:srgbClr val="FFFFFF"/>
                </a:solidFill>
                <a:uFill>
                  <a:solidFill>
                    <a:srgbClr val="FFFFFF"/>
                  </a:solidFill>
                </a:uFill>
              </a:rPr>
              <a:t> </a:t>
            </a:r>
            <a:r>
              <a:rPr sz="2100" u="sng" spc="-55" smtClean="0">
                <a:solidFill>
                  <a:srgbClr val="FFFFFF"/>
                </a:solidFill>
                <a:uFill>
                  <a:solidFill>
                    <a:srgbClr val="FFFFFF"/>
                  </a:solidFill>
                </a:uFill>
              </a:rPr>
              <a:t> </a:t>
            </a:r>
            <a:r>
              <a:rPr sz="2100" u="sng" spc="-10" dirty="0">
                <a:solidFill>
                  <a:srgbClr val="FFFFFF"/>
                </a:solidFill>
                <a:uFill>
                  <a:solidFill>
                    <a:srgbClr val="FFFFFF"/>
                  </a:solidFill>
                </a:uFill>
              </a:rPr>
              <a:t>ΣΤΡΟΦΑΛΟΘΑΛΑΜΟΥ</a:t>
            </a:r>
            <a:r>
              <a:rPr sz="2100" u="none" spc="-10" dirty="0">
                <a:solidFill>
                  <a:srgbClr val="FFFFFF"/>
                </a:solidFill>
              </a:rPr>
              <a:t> </a:t>
            </a:r>
            <a:r>
              <a:rPr sz="2100" u="sng" dirty="0">
                <a:solidFill>
                  <a:srgbClr val="FFFFFF"/>
                </a:solidFill>
                <a:uFill>
                  <a:solidFill>
                    <a:srgbClr val="FFFFFF"/>
                  </a:solidFill>
                </a:uFill>
              </a:rPr>
              <a:t>ΟIL</a:t>
            </a:r>
            <a:r>
              <a:rPr sz="2100" u="sng" spc="-55" dirty="0">
                <a:solidFill>
                  <a:srgbClr val="FFFFFF"/>
                </a:solidFill>
                <a:uFill>
                  <a:solidFill>
                    <a:srgbClr val="FFFFFF"/>
                  </a:solidFill>
                </a:uFill>
              </a:rPr>
              <a:t> </a:t>
            </a:r>
            <a:r>
              <a:rPr sz="2100" u="sng" dirty="0">
                <a:solidFill>
                  <a:srgbClr val="FFFFFF"/>
                </a:solidFill>
                <a:uFill>
                  <a:solidFill>
                    <a:srgbClr val="FFFFFF"/>
                  </a:solidFill>
                </a:uFill>
              </a:rPr>
              <a:t>MIST</a:t>
            </a:r>
            <a:r>
              <a:rPr sz="2100" u="sng" spc="-5" dirty="0">
                <a:solidFill>
                  <a:srgbClr val="FFFFFF"/>
                </a:solidFill>
                <a:uFill>
                  <a:solidFill>
                    <a:srgbClr val="FFFFFF"/>
                  </a:solidFill>
                </a:uFill>
              </a:rPr>
              <a:t> </a:t>
            </a:r>
            <a:r>
              <a:rPr sz="2100" u="sng" dirty="0">
                <a:solidFill>
                  <a:srgbClr val="FFFFFF"/>
                </a:solidFill>
                <a:uFill>
                  <a:solidFill>
                    <a:srgbClr val="FFFFFF"/>
                  </a:solidFill>
                </a:uFill>
              </a:rPr>
              <a:t>DETECTOR</a:t>
            </a:r>
            <a:r>
              <a:rPr sz="2100" u="sng" spc="-15" dirty="0">
                <a:solidFill>
                  <a:srgbClr val="FFFFFF"/>
                </a:solidFill>
                <a:uFill>
                  <a:solidFill>
                    <a:srgbClr val="FFFFFF"/>
                  </a:solidFill>
                </a:uFill>
              </a:rPr>
              <a:t> </a:t>
            </a:r>
            <a:r>
              <a:rPr sz="2100" u="sng" dirty="0">
                <a:solidFill>
                  <a:srgbClr val="FFFFFF"/>
                </a:solidFill>
                <a:uFill>
                  <a:solidFill>
                    <a:srgbClr val="FFFFFF"/>
                  </a:solidFill>
                </a:uFill>
              </a:rPr>
              <a:t>–</a:t>
            </a:r>
            <a:r>
              <a:rPr sz="2100" u="sng" spc="-15" dirty="0">
                <a:solidFill>
                  <a:srgbClr val="FFFFFF"/>
                </a:solidFill>
                <a:uFill>
                  <a:solidFill>
                    <a:srgbClr val="FFFFFF"/>
                  </a:solidFill>
                </a:uFill>
              </a:rPr>
              <a:t> </a:t>
            </a:r>
            <a:r>
              <a:rPr sz="2100" u="sng" spc="-10" dirty="0">
                <a:solidFill>
                  <a:srgbClr val="FFFFFF"/>
                </a:solidFill>
                <a:uFill>
                  <a:solidFill>
                    <a:srgbClr val="FFFFFF"/>
                  </a:solidFill>
                </a:uFill>
              </a:rPr>
              <a:t>O.M.D.</a:t>
            </a:r>
            <a:endParaRPr sz="2100"/>
          </a:p>
        </p:txBody>
      </p:sp>
      <p:sp>
        <p:nvSpPr>
          <p:cNvPr id="4" name="object 4"/>
          <p:cNvSpPr txBox="1"/>
          <p:nvPr/>
        </p:nvSpPr>
        <p:spPr>
          <a:xfrm>
            <a:off x="293370" y="1452879"/>
            <a:ext cx="8531860" cy="4169731"/>
          </a:xfrm>
          <a:prstGeom prst="rect">
            <a:avLst/>
          </a:prstGeom>
        </p:spPr>
        <p:txBody>
          <a:bodyPr vert="horz" wrap="square" lIns="0" tIns="34925" rIns="0" bIns="0" rtlCol="0">
            <a:spAutoFit/>
          </a:bodyPr>
          <a:lstStyle/>
          <a:p>
            <a:pPr marL="12700" marR="59055" indent="69850" algn="just">
              <a:lnSpc>
                <a:spcPts val="2280"/>
              </a:lnSpc>
              <a:spcBef>
                <a:spcPts val="275"/>
              </a:spcBef>
            </a:pP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dirty="0">
                <a:latin typeface="Arial" panose="020B0604020202020204"/>
                <a:cs typeface="Arial" panose="020B0604020202020204"/>
              </a:rPr>
              <a:t>διάταξη</a:t>
            </a:r>
            <a:r>
              <a:rPr sz="2000" b="1" spc="-35" dirty="0">
                <a:latin typeface="Arial" panose="020B0604020202020204"/>
                <a:cs typeface="Arial" panose="020B0604020202020204"/>
              </a:rPr>
              <a:t> </a:t>
            </a:r>
            <a:r>
              <a:rPr sz="2000" b="1" dirty="0">
                <a:latin typeface="Arial" panose="020B0604020202020204"/>
                <a:cs typeface="Arial" panose="020B0604020202020204"/>
              </a:rPr>
              <a:t>τoυ</a:t>
            </a:r>
            <a:r>
              <a:rPr sz="2000" b="1" spc="-30" dirty="0">
                <a:latin typeface="Arial" panose="020B0604020202020204"/>
                <a:cs typeface="Arial" panose="020B0604020202020204"/>
              </a:rPr>
              <a:t> </a:t>
            </a:r>
            <a:r>
              <a:rPr sz="2000" b="1" dirty="0">
                <a:latin typeface="Arial" panose="020B0604020202020204"/>
                <a:cs typeface="Arial" panose="020B0604020202020204"/>
              </a:rPr>
              <a:t>OMD</a:t>
            </a:r>
            <a:r>
              <a:rPr sz="2000" b="1" spc="-20" dirty="0">
                <a:latin typeface="Arial" panose="020B0604020202020204"/>
                <a:cs typeface="Arial" panose="020B0604020202020204"/>
              </a:rPr>
              <a:t> </a:t>
            </a:r>
            <a:r>
              <a:rPr sz="2000" b="1" spc="-10" dirty="0">
                <a:latin typeface="Arial" panose="020B0604020202020204"/>
                <a:cs typeface="Arial" panose="020B0604020202020204"/>
              </a:rPr>
              <a:t>αποτελείται</a:t>
            </a:r>
            <a:r>
              <a:rPr sz="2000" b="1" spc="-25"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δύο</a:t>
            </a:r>
            <a:r>
              <a:rPr sz="2000" b="1" spc="-25" dirty="0">
                <a:latin typeface="Arial" panose="020B0604020202020204"/>
                <a:cs typeface="Arial" panose="020B0604020202020204"/>
              </a:rPr>
              <a:t> </a:t>
            </a:r>
            <a:r>
              <a:rPr sz="2000" b="1" spc="-10" dirty="0">
                <a:latin typeface="Arial" panose="020B0604020202020204"/>
                <a:cs typeface="Arial" panose="020B0604020202020204"/>
              </a:rPr>
              <a:t>σωληνίσκους</a:t>
            </a:r>
            <a:r>
              <a:rPr sz="2000" b="1" spc="-35" dirty="0">
                <a:latin typeface="Arial" panose="020B0604020202020204"/>
                <a:cs typeface="Arial" panose="020B0604020202020204"/>
              </a:rPr>
              <a:t> </a:t>
            </a:r>
            <a:r>
              <a:rPr sz="2000" b="1" dirty="0">
                <a:latin typeface="Arial" panose="020B0604020202020204"/>
                <a:cs typeface="Arial" panose="020B0604020202020204"/>
              </a:rPr>
              <a:t>ίσου</a:t>
            </a:r>
            <a:r>
              <a:rPr sz="2000" b="1" spc="-30" dirty="0">
                <a:latin typeface="Arial" panose="020B0604020202020204"/>
                <a:cs typeface="Arial" panose="020B0604020202020204"/>
              </a:rPr>
              <a:t> </a:t>
            </a:r>
            <a:r>
              <a:rPr sz="2000" b="1" spc="-10" dirty="0">
                <a:latin typeface="Arial" panose="020B0604020202020204"/>
                <a:cs typeface="Arial" panose="020B0604020202020204"/>
              </a:rPr>
              <a:t>μεγέθους </a:t>
            </a:r>
            <a:r>
              <a:rPr sz="2000" b="1" dirty="0">
                <a:latin typeface="Arial" panose="020B0604020202020204"/>
                <a:cs typeface="Arial" panose="020B0604020202020204"/>
              </a:rPr>
              <a:t>που</a:t>
            </a:r>
            <a:r>
              <a:rPr sz="2000" b="1" spc="-70" dirty="0">
                <a:latin typeface="Arial" panose="020B0604020202020204"/>
                <a:cs typeface="Arial" panose="020B0604020202020204"/>
              </a:rPr>
              <a:t> </a:t>
            </a:r>
            <a:r>
              <a:rPr sz="2000" b="1" dirty="0">
                <a:latin typeface="Arial" panose="020B0604020202020204"/>
                <a:cs typeface="Arial" panose="020B0604020202020204"/>
              </a:rPr>
              <a:t>είναι</a:t>
            </a:r>
            <a:r>
              <a:rPr sz="2000" b="1" spc="-60" dirty="0">
                <a:latin typeface="Arial" panose="020B0604020202020204"/>
                <a:cs typeface="Arial" panose="020B0604020202020204"/>
              </a:rPr>
              <a:t> </a:t>
            </a:r>
            <a:r>
              <a:rPr sz="2000" b="1" dirty="0">
                <a:latin typeface="Arial" panose="020B0604020202020204"/>
                <a:cs typeface="Arial" panose="020B0604020202020204"/>
              </a:rPr>
              <a:t>παράλληλοι</a:t>
            </a:r>
            <a:r>
              <a:rPr sz="2000" b="1" spc="-60" dirty="0">
                <a:latin typeface="Arial" panose="020B0604020202020204"/>
                <a:cs typeface="Arial" panose="020B0604020202020204"/>
              </a:rPr>
              <a:t> </a:t>
            </a:r>
            <a:r>
              <a:rPr sz="2000" b="1" dirty="0">
                <a:latin typeface="Arial" panose="020B0604020202020204"/>
                <a:cs typeface="Arial" panose="020B0604020202020204"/>
              </a:rPr>
              <a:t>μεταξύ</a:t>
            </a:r>
            <a:r>
              <a:rPr sz="2000" b="1" spc="-60" dirty="0">
                <a:latin typeface="Arial" panose="020B0604020202020204"/>
                <a:cs typeface="Arial" panose="020B0604020202020204"/>
              </a:rPr>
              <a:t> </a:t>
            </a:r>
            <a:r>
              <a:rPr sz="2000" b="1" dirty="0">
                <a:latin typeface="Arial" panose="020B0604020202020204"/>
                <a:cs typeface="Arial" panose="020B0604020202020204"/>
              </a:rPr>
              <a:t>τους.</a:t>
            </a:r>
            <a:r>
              <a:rPr sz="2000" b="1" spc="-60" dirty="0">
                <a:latin typeface="Arial" panose="020B0604020202020204"/>
                <a:cs typeface="Arial" panose="020B0604020202020204"/>
              </a:rPr>
              <a:t> </a:t>
            </a:r>
            <a:r>
              <a:rPr sz="2000" b="1" dirty="0">
                <a:latin typeface="Arial" panose="020B0604020202020204"/>
                <a:cs typeface="Arial" panose="020B0604020202020204"/>
              </a:rPr>
              <a:t>Στο</a:t>
            </a:r>
            <a:r>
              <a:rPr sz="2000" b="1" spc="-55" dirty="0">
                <a:latin typeface="Arial" panose="020B0604020202020204"/>
                <a:cs typeface="Arial" panose="020B0604020202020204"/>
              </a:rPr>
              <a:t> </a:t>
            </a:r>
            <a:r>
              <a:rPr sz="2000" b="1" dirty="0">
                <a:latin typeface="Arial" panose="020B0604020202020204"/>
                <a:cs typeface="Arial" panose="020B0604020202020204"/>
              </a:rPr>
              <a:t>ένα</a:t>
            </a:r>
            <a:r>
              <a:rPr sz="2000" b="1" spc="-60" dirty="0">
                <a:latin typeface="Arial" panose="020B0604020202020204"/>
                <a:cs typeface="Arial" panose="020B0604020202020204"/>
              </a:rPr>
              <a:t> </a:t>
            </a:r>
            <a:r>
              <a:rPr sz="2000" b="1" dirty="0">
                <a:latin typeface="Arial" panose="020B0604020202020204"/>
                <a:cs typeface="Arial" panose="020B0604020202020204"/>
              </a:rPr>
              <a:t>άκρο</a:t>
            </a:r>
            <a:r>
              <a:rPr sz="2000" b="1" spc="-55" dirty="0">
                <a:latin typeface="Arial" panose="020B0604020202020204"/>
                <a:cs typeface="Arial" panose="020B0604020202020204"/>
              </a:rPr>
              <a:t> </a:t>
            </a:r>
            <a:r>
              <a:rPr sz="2000" b="1" dirty="0">
                <a:latin typeface="Arial" panose="020B0604020202020204"/>
                <a:cs typeface="Arial" panose="020B0604020202020204"/>
              </a:rPr>
              <a:t>κάθε</a:t>
            </a:r>
            <a:r>
              <a:rPr sz="2000" b="1" spc="-65" dirty="0">
                <a:latin typeface="Arial" panose="020B0604020202020204"/>
                <a:cs typeface="Arial" panose="020B0604020202020204"/>
              </a:rPr>
              <a:t> </a:t>
            </a:r>
            <a:r>
              <a:rPr sz="2000" b="1" dirty="0">
                <a:latin typeface="Arial" panose="020B0604020202020204"/>
                <a:cs typeface="Arial" panose="020B0604020202020204"/>
              </a:rPr>
              <a:t>σωλήνα</a:t>
            </a:r>
            <a:r>
              <a:rPr sz="2000" b="1">
                <a:latin typeface="Arial" panose="020B0604020202020204"/>
                <a:cs typeface="Arial" panose="020B0604020202020204"/>
              </a:rPr>
              <a:t>,</a:t>
            </a:r>
            <a:r>
              <a:rPr sz="2000" b="1" spc="-55">
                <a:latin typeface="Arial" panose="020B0604020202020204"/>
                <a:cs typeface="Arial" panose="020B0604020202020204"/>
              </a:rPr>
              <a:t> </a:t>
            </a:r>
            <a:r>
              <a:rPr lang="el-GR" sz="2000" b="1" spc="-10" dirty="0" smtClean="0">
                <a:latin typeface="Arial" panose="020B0604020202020204"/>
                <a:cs typeface="Arial" panose="020B0604020202020204"/>
              </a:rPr>
              <a:t>υπάρχει </a:t>
            </a:r>
            <a:r>
              <a:rPr sz="2000" b="1" spc="-55" smtClean="0">
                <a:latin typeface="Arial" panose="020B0604020202020204"/>
                <a:cs typeface="Arial" panose="020B0604020202020204"/>
              </a:rPr>
              <a:t> </a:t>
            </a:r>
            <a:r>
              <a:rPr sz="2000" b="1" dirty="0">
                <a:latin typeface="Arial" panose="020B0604020202020204"/>
                <a:cs typeface="Arial" panose="020B0604020202020204"/>
              </a:rPr>
              <a:t>ένα</a:t>
            </a:r>
            <a:r>
              <a:rPr sz="2000" b="1" spc="-40" dirty="0">
                <a:latin typeface="Arial" panose="020B0604020202020204"/>
                <a:cs typeface="Arial" panose="020B0604020202020204"/>
              </a:rPr>
              <a:t> </a:t>
            </a:r>
            <a:r>
              <a:rPr sz="2000" b="1" spc="-10" dirty="0">
                <a:latin typeface="Arial" panose="020B0604020202020204"/>
                <a:cs typeface="Arial" panose="020B0604020202020204"/>
              </a:rPr>
              <a:t>φωτοκύτταρο.</a:t>
            </a:r>
            <a:endParaRPr sz="2000">
              <a:latin typeface="Arial" panose="020B0604020202020204"/>
              <a:cs typeface="Arial" panose="020B0604020202020204"/>
            </a:endParaRPr>
          </a:p>
          <a:p>
            <a:pPr>
              <a:lnSpc>
                <a:spcPct val="100000"/>
              </a:lnSpc>
              <a:spcBef>
                <a:spcPts val="50"/>
              </a:spcBef>
            </a:pPr>
            <a:endParaRPr sz="1850">
              <a:latin typeface="Arial" panose="020B0604020202020204"/>
              <a:cs typeface="Arial" panose="020B0604020202020204"/>
            </a:endParaRPr>
          </a:p>
          <a:p>
            <a:pPr marL="12700" marR="12065" indent="69850">
              <a:lnSpc>
                <a:spcPts val="2280"/>
              </a:lnSpc>
            </a:pPr>
            <a:r>
              <a:rPr sz="2000" b="1" spc="-10" dirty="0">
                <a:latin typeface="Arial" panose="020B0604020202020204"/>
                <a:cs typeface="Arial" panose="020B0604020202020204"/>
              </a:rPr>
              <a:t>Τα</a:t>
            </a:r>
            <a:r>
              <a:rPr sz="2000" b="1" spc="-85" dirty="0">
                <a:latin typeface="Arial" panose="020B0604020202020204"/>
                <a:cs typeface="Arial" panose="020B0604020202020204"/>
              </a:rPr>
              <a:t> </a:t>
            </a:r>
            <a:r>
              <a:rPr sz="2000" b="1" spc="-10" dirty="0">
                <a:latin typeface="Arial" panose="020B0604020202020204"/>
                <a:cs typeface="Arial" panose="020B0604020202020204"/>
              </a:rPr>
              <a:t>φωτοκύτταρα</a:t>
            </a:r>
            <a:r>
              <a:rPr sz="2000" b="1" spc="-75" dirty="0">
                <a:latin typeface="Arial" panose="020B0604020202020204"/>
                <a:cs typeface="Arial" panose="020B0604020202020204"/>
              </a:rPr>
              <a:t> </a:t>
            </a:r>
            <a:r>
              <a:rPr sz="2000" b="1" dirty="0">
                <a:latin typeface="Arial" panose="020B0604020202020204"/>
                <a:cs typeface="Arial" panose="020B0604020202020204"/>
              </a:rPr>
              <a:t>παράγουν</a:t>
            </a:r>
            <a:r>
              <a:rPr sz="2000" b="1" spc="-100" dirty="0">
                <a:latin typeface="Arial" panose="020B0604020202020204"/>
                <a:cs typeface="Arial" panose="020B0604020202020204"/>
              </a:rPr>
              <a:t> </a:t>
            </a:r>
            <a:r>
              <a:rPr sz="2000" b="1" dirty="0">
                <a:latin typeface="Arial" panose="020B0604020202020204"/>
                <a:cs typeface="Arial" panose="020B0604020202020204"/>
              </a:rPr>
              <a:t>ηλεκτρικό</a:t>
            </a:r>
            <a:r>
              <a:rPr sz="2000" b="1" spc="-80" dirty="0">
                <a:latin typeface="Arial" panose="020B0604020202020204"/>
                <a:cs typeface="Arial" panose="020B0604020202020204"/>
              </a:rPr>
              <a:t> </a:t>
            </a:r>
            <a:r>
              <a:rPr sz="2000" b="1" dirty="0">
                <a:latin typeface="Arial" panose="020B0604020202020204"/>
                <a:cs typeface="Arial" panose="020B0604020202020204"/>
              </a:rPr>
              <a:t>ρεύμα</a:t>
            </a:r>
            <a:r>
              <a:rPr sz="2000" b="1" spc="-70" dirty="0">
                <a:latin typeface="Arial" panose="020B0604020202020204"/>
                <a:cs typeface="Arial" panose="020B0604020202020204"/>
              </a:rPr>
              <a:t> </a:t>
            </a:r>
            <a:r>
              <a:rPr sz="2000" b="1" dirty="0">
                <a:latin typeface="Arial" panose="020B0604020202020204"/>
                <a:cs typeface="Arial" panose="020B0604020202020204"/>
              </a:rPr>
              <a:t>όταν</a:t>
            </a:r>
            <a:r>
              <a:rPr sz="2000" b="1" spc="-95" dirty="0">
                <a:latin typeface="Arial" panose="020B0604020202020204"/>
                <a:cs typeface="Arial" panose="020B0604020202020204"/>
              </a:rPr>
              <a:t> </a:t>
            </a:r>
            <a:r>
              <a:rPr sz="2000" b="1" dirty="0">
                <a:latin typeface="Arial" panose="020B0604020202020204"/>
                <a:cs typeface="Arial" panose="020B0604020202020204"/>
              </a:rPr>
              <a:t>πέφτει</a:t>
            </a:r>
            <a:r>
              <a:rPr sz="2000" b="1" spc="-85" dirty="0">
                <a:latin typeface="Arial" panose="020B0604020202020204"/>
                <a:cs typeface="Arial" panose="020B0604020202020204"/>
              </a:rPr>
              <a:t> </a:t>
            </a:r>
            <a:r>
              <a:rPr sz="2000" b="1" dirty="0">
                <a:latin typeface="Arial" panose="020B0604020202020204"/>
                <a:cs typeface="Arial" panose="020B0604020202020204"/>
              </a:rPr>
              <a:t>το</a:t>
            </a:r>
            <a:r>
              <a:rPr sz="2000" b="1" spc="-80" dirty="0">
                <a:latin typeface="Arial" panose="020B0604020202020204"/>
                <a:cs typeface="Arial" panose="020B0604020202020204"/>
              </a:rPr>
              <a:t> </a:t>
            </a:r>
            <a:r>
              <a:rPr sz="2000" b="1" dirty="0">
                <a:latin typeface="Arial" panose="020B0604020202020204"/>
                <a:cs typeface="Arial" panose="020B0604020202020204"/>
              </a:rPr>
              <a:t>φως</a:t>
            </a:r>
            <a:r>
              <a:rPr sz="2000" b="1" spc="-80" dirty="0">
                <a:latin typeface="Arial" panose="020B0604020202020204"/>
                <a:cs typeface="Arial" panose="020B0604020202020204"/>
              </a:rPr>
              <a:t> </a:t>
            </a:r>
            <a:r>
              <a:rPr sz="2000" b="1" spc="-20" dirty="0">
                <a:latin typeface="Arial" panose="020B0604020202020204"/>
                <a:cs typeface="Arial" panose="020B0604020202020204"/>
              </a:rPr>
              <a:t>στην </a:t>
            </a:r>
            <a:r>
              <a:rPr sz="2000" b="1" dirty="0">
                <a:latin typeface="Arial" panose="020B0604020202020204"/>
                <a:cs typeface="Arial" panose="020B0604020202020204"/>
              </a:rPr>
              <a:t>επιφάνεια</a:t>
            </a:r>
            <a:r>
              <a:rPr sz="2000" b="1" spc="-80" dirty="0">
                <a:latin typeface="Arial" panose="020B0604020202020204"/>
                <a:cs typeface="Arial" panose="020B0604020202020204"/>
              </a:rPr>
              <a:t> </a:t>
            </a:r>
            <a:r>
              <a:rPr sz="2000" b="1" dirty="0">
                <a:latin typeface="Arial" panose="020B0604020202020204"/>
                <a:cs typeface="Arial" panose="020B0604020202020204"/>
              </a:rPr>
              <a:t>τους.</a:t>
            </a:r>
            <a:r>
              <a:rPr sz="2000" b="1" spc="-85" dirty="0">
                <a:latin typeface="Arial" panose="020B0604020202020204"/>
                <a:cs typeface="Arial" panose="020B0604020202020204"/>
              </a:rPr>
              <a:t> </a:t>
            </a:r>
            <a:r>
              <a:rPr sz="2000" b="1" dirty="0">
                <a:latin typeface="Arial" panose="020B0604020202020204"/>
                <a:cs typeface="Arial" panose="020B0604020202020204"/>
              </a:rPr>
              <a:t>Η</a:t>
            </a:r>
            <a:r>
              <a:rPr sz="2000" b="1" spc="-60" dirty="0">
                <a:latin typeface="Arial" panose="020B0604020202020204"/>
                <a:cs typeface="Arial" panose="020B0604020202020204"/>
              </a:rPr>
              <a:t> </a:t>
            </a:r>
            <a:r>
              <a:rPr sz="2000" b="1" spc="-10" dirty="0">
                <a:latin typeface="Arial" panose="020B0604020202020204"/>
                <a:cs typeface="Arial" panose="020B0604020202020204"/>
              </a:rPr>
              <a:t>ποσότητα</a:t>
            </a:r>
            <a:r>
              <a:rPr sz="2000" b="1" spc="-70" dirty="0">
                <a:latin typeface="Arial" panose="020B0604020202020204"/>
                <a:cs typeface="Arial" panose="020B0604020202020204"/>
              </a:rPr>
              <a:t> </a:t>
            </a:r>
            <a:r>
              <a:rPr sz="2000" b="1" dirty="0">
                <a:latin typeface="Arial" panose="020B0604020202020204"/>
                <a:cs typeface="Arial" panose="020B0604020202020204"/>
              </a:rPr>
              <a:t>του</a:t>
            </a:r>
            <a:r>
              <a:rPr sz="2000" b="1" spc="-75" dirty="0">
                <a:latin typeface="Arial" panose="020B0604020202020204"/>
                <a:cs typeface="Arial" panose="020B0604020202020204"/>
              </a:rPr>
              <a:t> </a:t>
            </a:r>
            <a:r>
              <a:rPr sz="2000" b="1" dirty="0">
                <a:latin typeface="Arial" panose="020B0604020202020204"/>
                <a:cs typeface="Arial" panose="020B0604020202020204"/>
              </a:rPr>
              <a:t>παραγόμενου</a:t>
            </a:r>
            <a:r>
              <a:rPr sz="2000" b="1" spc="-75" dirty="0">
                <a:latin typeface="Arial" panose="020B0604020202020204"/>
                <a:cs typeface="Arial" panose="020B0604020202020204"/>
              </a:rPr>
              <a:t> </a:t>
            </a:r>
            <a:r>
              <a:rPr sz="2000" b="1" dirty="0">
                <a:latin typeface="Arial" panose="020B0604020202020204"/>
                <a:cs typeface="Arial" panose="020B0604020202020204"/>
              </a:rPr>
              <a:t>ηλεκτρικού</a:t>
            </a:r>
            <a:r>
              <a:rPr sz="2000" b="1" spc="-75" dirty="0">
                <a:latin typeface="Arial" panose="020B0604020202020204"/>
                <a:cs typeface="Arial" panose="020B0604020202020204"/>
              </a:rPr>
              <a:t> </a:t>
            </a:r>
            <a:r>
              <a:rPr sz="2000" b="1" spc="-10" dirty="0">
                <a:latin typeface="Arial" panose="020B0604020202020204"/>
                <a:cs typeface="Arial" panose="020B0604020202020204"/>
              </a:rPr>
              <a:t>ρεύματος </a:t>
            </a:r>
            <a:r>
              <a:rPr sz="2000" b="1" dirty="0">
                <a:latin typeface="Arial" panose="020B0604020202020204"/>
                <a:cs typeface="Arial" panose="020B0604020202020204"/>
              </a:rPr>
              <a:t>είναι</a:t>
            </a:r>
            <a:r>
              <a:rPr sz="2000" b="1" spc="-70" dirty="0">
                <a:latin typeface="Arial" panose="020B0604020202020204"/>
                <a:cs typeface="Arial" panose="020B0604020202020204"/>
              </a:rPr>
              <a:t> </a:t>
            </a:r>
            <a:r>
              <a:rPr sz="2000" b="1" dirty="0">
                <a:latin typeface="Arial" panose="020B0604020202020204"/>
                <a:cs typeface="Arial" panose="020B0604020202020204"/>
              </a:rPr>
              <a:t>άμεσα</a:t>
            </a:r>
            <a:r>
              <a:rPr sz="2000" b="1" spc="-45" dirty="0">
                <a:latin typeface="Arial" panose="020B0604020202020204"/>
                <a:cs typeface="Arial" panose="020B0604020202020204"/>
              </a:rPr>
              <a:t> </a:t>
            </a:r>
            <a:r>
              <a:rPr sz="2000" b="1" dirty="0">
                <a:latin typeface="Arial" panose="020B0604020202020204"/>
                <a:cs typeface="Arial" panose="020B0604020202020204"/>
              </a:rPr>
              <a:t>ανάλογη</a:t>
            </a:r>
            <a:r>
              <a:rPr sz="2000" b="1" spc="-40" dirty="0">
                <a:latin typeface="Arial" panose="020B0604020202020204"/>
                <a:cs typeface="Arial" panose="020B0604020202020204"/>
              </a:rPr>
              <a:t> </a:t>
            </a:r>
            <a:r>
              <a:rPr sz="2000" b="1" dirty="0">
                <a:latin typeface="Arial" panose="020B0604020202020204"/>
                <a:cs typeface="Arial" panose="020B0604020202020204"/>
              </a:rPr>
              <a:t>με</a:t>
            </a:r>
            <a:r>
              <a:rPr sz="2000" b="1" spc="-55" dirty="0">
                <a:latin typeface="Arial" panose="020B0604020202020204"/>
                <a:cs typeface="Arial" panose="020B0604020202020204"/>
              </a:rPr>
              <a:t> </a:t>
            </a:r>
            <a:r>
              <a:rPr sz="2000" b="1" dirty="0">
                <a:latin typeface="Arial" panose="020B0604020202020204"/>
                <a:cs typeface="Arial" panose="020B0604020202020204"/>
              </a:rPr>
              <a:t>την</a:t>
            </a:r>
            <a:r>
              <a:rPr sz="2000" b="1" spc="-60" dirty="0">
                <a:latin typeface="Arial" panose="020B0604020202020204"/>
                <a:cs typeface="Arial" panose="020B0604020202020204"/>
              </a:rPr>
              <a:t> </a:t>
            </a:r>
            <a:r>
              <a:rPr sz="2000" b="1" dirty="0">
                <a:latin typeface="Arial" panose="020B0604020202020204"/>
                <a:cs typeface="Arial" panose="020B0604020202020204"/>
              </a:rPr>
              <a:t>ένταση</a:t>
            </a:r>
            <a:r>
              <a:rPr sz="2000" b="1" spc="-45" dirty="0">
                <a:latin typeface="Arial" panose="020B0604020202020204"/>
                <a:cs typeface="Arial" panose="020B0604020202020204"/>
              </a:rPr>
              <a:t> </a:t>
            </a:r>
            <a:r>
              <a:rPr sz="2000" b="1" dirty="0">
                <a:latin typeface="Arial" panose="020B0604020202020204"/>
                <a:cs typeface="Arial" panose="020B0604020202020204"/>
              </a:rPr>
              <a:t>του</a:t>
            </a:r>
            <a:r>
              <a:rPr sz="2000" b="1" spc="-50" dirty="0">
                <a:latin typeface="Arial" panose="020B0604020202020204"/>
                <a:cs typeface="Arial" panose="020B0604020202020204"/>
              </a:rPr>
              <a:t> </a:t>
            </a:r>
            <a:r>
              <a:rPr sz="2000" b="1" dirty="0">
                <a:latin typeface="Arial" panose="020B0604020202020204"/>
                <a:cs typeface="Arial" panose="020B0604020202020204"/>
              </a:rPr>
              <a:t>φωτός</a:t>
            </a:r>
            <a:r>
              <a:rPr sz="2000" b="1" spc="-50" dirty="0">
                <a:latin typeface="Arial" panose="020B0604020202020204"/>
                <a:cs typeface="Arial" panose="020B0604020202020204"/>
              </a:rPr>
              <a:t> </a:t>
            </a:r>
            <a:r>
              <a:rPr sz="2000" b="1" dirty="0">
                <a:latin typeface="Arial" panose="020B0604020202020204"/>
                <a:cs typeface="Arial" panose="020B0604020202020204"/>
              </a:rPr>
              <a:t>που</a:t>
            </a:r>
            <a:r>
              <a:rPr sz="2000" b="1" spc="-50" dirty="0">
                <a:latin typeface="Arial" panose="020B0604020202020204"/>
                <a:cs typeface="Arial" panose="020B0604020202020204"/>
              </a:rPr>
              <a:t> </a:t>
            </a:r>
            <a:r>
              <a:rPr sz="2000" b="1" dirty="0">
                <a:latin typeface="Arial" panose="020B0604020202020204"/>
                <a:cs typeface="Arial" panose="020B0604020202020204"/>
              </a:rPr>
              <a:t>πέφτει</a:t>
            </a:r>
            <a:r>
              <a:rPr sz="2000" b="1" spc="-55" dirty="0">
                <a:latin typeface="Arial" panose="020B0604020202020204"/>
                <a:cs typeface="Arial" panose="020B0604020202020204"/>
              </a:rPr>
              <a:t> </a:t>
            </a:r>
            <a:r>
              <a:rPr sz="2000" b="1" dirty="0">
                <a:latin typeface="Arial" panose="020B0604020202020204"/>
                <a:cs typeface="Arial" panose="020B0604020202020204"/>
              </a:rPr>
              <a:t>πάνω</a:t>
            </a:r>
            <a:r>
              <a:rPr sz="2000" b="1" spc="-80" dirty="0">
                <a:latin typeface="Arial" panose="020B0604020202020204"/>
                <a:cs typeface="Arial" panose="020B0604020202020204"/>
              </a:rPr>
              <a:t> </a:t>
            </a:r>
            <a:r>
              <a:rPr sz="2000" b="1" spc="-20" dirty="0">
                <a:latin typeface="Arial" panose="020B0604020202020204"/>
                <a:cs typeface="Arial" panose="020B0604020202020204"/>
              </a:rPr>
              <a:t>του.</a:t>
            </a:r>
            <a:endParaRPr sz="2000">
              <a:latin typeface="Arial" panose="020B0604020202020204"/>
              <a:cs typeface="Arial" panose="020B0604020202020204"/>
            </a:endParaRPr>
          </a:p>
          <a:p>
            <a:pPr>
              <a:lnSpc>
                <a:spcPct val="100000"/>
              </a:lnSpc>
              <a:spcBef>
                <a:spcPts val="55"/>
              </a:spcBef>
            </a:pPr>
            <a:endParaRPr sz="1850">
              <a:latin typeface="Arial" panose="020B0604020202020204"/>
              <a:cs typeface="Arial" panose="020B0604020202020204"/>
            </a:endParaRPr>
          </a:p>
          <a:p>
            <a:pPr marL="12700" marR="5080" indent="69850">
              <a:lnSpc>
                <a:spcPts val="2280"/>
              </a:lnSpc>
            </a:pPr>
            <a:r>
              <a:rPr sz="2000" b="1" spc="-10" dirty="0">
                <a:latin typeface="Arial" panose="020B0604020202020204"/>
                <a:cs typeface="Arial" panose="020B0604020202020204"/>
              </a:rPr>
              <a:t>Τα</a:t>
            </a:r>
            <a:r>
              <a:rPr sz="2000" b="1" spc="-75" dirty="0">
                <a:latin typeface="Arial" panose="020B0604020202020204"/>
                <a:cs typeface="Arial" panose="020B0604020202020204"/>
              </a:rPr>
              <a:t> </a:t>
            </a:r>
            <a:r>
              <a:rPr sz="2000" b="1" dirty="0">
                <a:latin typeface="Arial" panose="020B0604020202020204"/>
                <a:cs typeface="Arial" panose="020B0604020202020204"/>
              </a:rPr>
              <a:t>άλλα</a:t>
            </a:r>
            <a:r>
              <a:rPr sz="2000" b="1" spc="-60" dirty="0">
                <a:latin typeface="Arial" panose="020B0604020202020204"/>
                <a:cs typeface="Arial" panose="020B0604020202020204"/>
              </a:rPr>
              <a:t> </a:t>
            </a:r>
            <a:r>
              <a:rPr sz="2000" b="1">
                <a:latin typeface="Arial" panose="020B0604020202020204"/>
                <a:cs typeface="Arial" panose="020B0604020202020204"/>
              </a:rPr>
              <a:t>άκρα</a:t>
            </a:r>
            <a:r>
              <a:rPr sz="2000" b="1" spc="-60">
                <a:latin typeface="Arial" panose="020B0604020202020204"/>
                <a:cs typeface="Arial" panose="020B0604020202020204"/>
              </a:rPr>
              <a:t> </a:t>
            </a:r>
            <a:r>
              <a:rPr sz="2000" b="1" spc="-85" smtClean="0">
                <a:latin typeface="Arial" panose="020B0604020202020204"/>
                <a:cs typeface="Arial" panose="020B0604020202020204"/>
              </a:rPr>
              <a:t> </a:t>
            </a:r>
            <a:r>
              <a:rPr sz="2000" b="1" smtClean="0">
                <a:latin typeface="Arial" panose="020B0604020202020204"/>
                <a:cs typeface="Arial" panose="020B0604020202020204"/>
              </a:rPr>
              <a:t>των</a:t>
            </a:r>
            <a:r>
              <a:rPr lang="el-GR" sz="2000" b="1" dirty="0" smtClean="0">
                <a:latin typeface="Arial" panose="020B0604020202020204"/>
                <a:cs typeface="Arial" panose="020B0604020202020204"/>
              </a:rPr>
              <a:t> δύο</a:t>
            </a:r>
            <a:r>
              <a:rPr sz="2000" b="1" spc="-80" smtClean="0">
                <a:latin typeface="Arial" panose="020B0604020202020204"/>
                <a:cs typeface="Arial" panose="020B0604020202020204"/>
              </a:rPr>
              <a:t> </a:t>
            </a:r>
            <a:r>
              <a:rPr sz="2000" b="1" dirty="0">
                <a:latin typeface="Arial" panose="020B0604020202020204"/>
                <a:cs typeface="Arial" panose="020B0604020202020204"/>
              </a:rPr>
              <a:t>σωλήνων</a:t>
            </a:r>
            <a:r>
              <a:rPr sz="2000" b="1" spc="-80" dirty="0">
                <a:latin typeface="Arial" panose="020B0604020202020204"/>
                <a:cs typeface="Arial" panose="020B0604020202020204"/>
              </a:rPr>
              <a:t> </a:t>
            </a:r>
            <a:r>
              <a:rPr sz="2000" b="1" spc="-10" dirty="0">
                <a:latin typeface="Arial" panose="020B0604020202020204"/>
                <a:cs typeface="Arial" panose="020B0604020202020204"/>
              </a:rPr>
              <a:t>σφραγίζονται</a:t>
            </a:r>
            <a:r>
              <a:rPr sz="2000" b="1" spc="-70" dirty="0">
                <a:latin typeface="Arial" panose="020B0604020202020204"/>
                <a:cs typeface="Arial" panose="020B0604020202020204"/>
              </a:rPr>
              <a:t>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spc="-10" dirty="0">
                <a:latin typeface="Arial" panose="020B0604020202020204"/>
                <a:cs typeface="Arial" panose="020B0604020202020204"/>
              </a:rPr>
              <a:t>καθρέφτη </a:t>
            </a:r>
            <a:r>
              <a:rPr sz="2000" b="1" dirty="0">
                <a:latin typeface="Arial" panose="020B0604020202020204"/>
                <a:cs typeface="Arial" panose="020B0604020202020204"/>
              </a:rPr>
              <a:t>που</a:t>
            </a:r>
            <a:r>
              <a:rPr sz="2000" b="1" spc="-40" dirty="0">
                <a:latin typeface="Arial" panose="020B0604020202020204"/>
                <a:cs typeface="Arial" panose="020B0604020202020204"/>
              </a:rPr>
              <a:t> </a:t>
            </a:r>
            <a:r>
              <a:rPr sz="2000" b="1" dirty="0">
                <a:latin typeface="Arial" panose="020B0604020202020204"/>
                <a:cs typeface="Arial" panose="020B0604020202020204"/>
              </a:rPr>
              <a:t>επιτρέπει</a:t>
            </a:r>
            <a:r>
              <a:rPr sz="2000" b="1" spc="-40" dirty="0">
                <a:latin typeface="Arial" panose="020B0604020202020204"/>
                <a:cs typeface="Arial" panose="020B0604020202020204"/>
              </a:rPr>
              <a:t> </a:t>
            </a:r>
            <a:r>
              <a:rPr sz="2000" b="1" dirty="0">
                <a:latin typeface="Arial" panose="020B0604020202020204"/>
                <a:cs typeface="Arial" panose="020B0604020202020204"/>
              </a:rPr>
              <a:t>στο</a:t>
            </a:r>
            <a:r>
              <a:rPr sz="2000" b="1" spc="-20" dirty="0">
                <a:latin typeface="Arial" panose="020B0604020202020204"/>
                <a:cs typeface="Arial" panose="020B0604020202020204"/>
              </a:rPr>
              <a:t> </a:t>
            </a:r>
            <a:r>
              <a:rPr sz="2000" b="1" dirty="0">
                <a:latin typeface="Arial" panose="020B0604020202020204"/>
                <a:cs typeface="Arial" panose="020B0604020202020204"/>
              </a:rPr>
              <a:t>φως</a:t>
            </a:r>
            <a:r>
              <a:rPr sz="2000" b="1" spc="-25" dirty="0">
                <a:latin typeface="Arial" panose="020B0604020202020204"/>
                <a:cs typeface="Arial" panose="020B0604020202020204"/>
              </a:rPr>
              <a:t> </a:t>
            </a:r>
            <a:r>
              <a:rPr sz="2000" b="1" dirty="0">
                <a:latin typeface="Arial" panose="020B0604020202020204"/>
                <a:cs typeface="Arial" panose="020B0604020202020204"/>
              </a:rPr>
              <a:t>να</a:t>
            </a:r>
            <a:r>
              <a:rPr sz="2000" b="1" spc="-20" dirty="0">
                <a:latin typeface="Arial" panose="020B0604020202020204"/>
                <a:cs typeface="Arial" panose="020B0604020202020204"/>
              </a:rPr>
              <a:t> </a:t>
            </a:r>
            <a:r>
              <a:rPr sz="2000" b="1" dirty="0">
                <a:latin typeface="Arial" panose="020B0604020202020204"/>
                <a:cs typeface="Arial" panose="020B0604020202020204"/>
              </a:rPr>
              <a:t>περάσει</a:t>
            </a:r>
            <a:r>
              <a:rPr sz="2000" b="1" spc="-40" dirty="0">
                <a:latin typeface="Arial" panose="020B0604020202020204"/>
                <a:cs typeface="Arial" panose="020B0604020202020204"/>
              </a:rPr>
              <a:t> </a:t>
            </a:r>
            <a:r>
              <a:rPr sz="2000" b="1" dirty="0">
                <a:latin typeface="Arial" panose="020B0604020202020204"/>
                <a:cs typeface="Arial" panose="020B0604020202020204"/>
              </a:rPr>
              <a:t>μέσα</a:t>
            </a:r>
            <a:r>
              <a:rPr sz="2000" b="1" spc="-20"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dirty="0">
                <a:latin typeface="Arial" panose="020B0604020202020204"/>
                <a:cs typeface="Arial" panose="020B0604020202020204"/>
              </a:rPr>
              <a:t>αυτά.</a:t>
            </a:r>
            <a:r>
              <a:rPr sz="2000" b="1" spc="-35" dirty="0">
                <a:latin typeface="Arial" panose="020B0604020202020204"/>
                <a:cs typeface="Arial" panose="020B0604020202020204"/>
              </a:rPr>
              <a:t> </a:t>
            </a:r>
            <a:r>
              <a:rPr sz="2000" b="1" dirty="0">
                <a:latin typeface="Arial" panose="020B0604020202020204"/>
                <a:cs typeface="Arial" panose="020B0604020202020204"/>
              </a:rPr>
              <a:t>Ίση</a:t>
            </a:r>
            <a:r>
              <a:rPr sz="2000" b="1" spc="-35" dirty="0">
                <a:latin typeface="Arial" panose="020B0604020202020204"/>
                <a:cs typeface="Arial" panose="020B0604020202020204"/>
              </a:rPr>
              <a:t> </a:t>
            </a:r>
            <a:r>
              <a:rPr sz="2000" b="1" dirty="0">
                <a:latin typeface="Arial" panose="020B0604020202020204"/>
                <a:cs typeface="Arial" panose="020B0604020202020204"/>
              </a:rPr>
              <a:t>ένταση</a:t>
            </a:r>
            <a:r>
              <a:rPr sz="2000" b="1" spc="-30" dirty="0">
                <a:latin typeface="Arial" panose="020B0604020202020204"/>
                <a:cs typeface="Arial" panose="020B0604020202020204"/>
              </a:rPr>
              <a:t> </a:t>
            </a:r>
            <a:r>
              <a:rPr sz="2000" b="1" spc="-10" dirty="0">
                <a:latin typeface="Arial" panose="020B0604020202020204"/>
                <a:cs typeface="Arial" panose="020B0604020202020204"/>
              </a:rPr>
              <a:t>φωτός αντανακλάται</a:t>
            </a:r>
            <a:r>
              <a:rPr sz="2000" b="1" spc="-95" dirty="0">
                <a:latin typeface="Arial" panose="020B0604020202020204"/>
                <a:cs typeface="Arial" panose="020B0604020202020204"/>
              </a:rPr>
              <a:t> </a:t>
            </a:r>
            <a:r>
              <a:rPr sz="2000" b="1" dirty="0">
                <a:latin typeface="Arial" panose="020B0604020202020204"/>
                <a:cs typeface="Arial" panose="020B0604020202020204"/>
              </a:rPr>
              <a:t>στα</a:t>
            </a:r>
            <a:r>
              <a:rPr sz="2000" b="1" spc="-85" dirty="0">
                <a:latin typeface="Arial" panose="020B0604020202020204"/>
                <a:cs typeface="Arial" panose="020B0604020202020204"/>
              </a:rPr>
              <a:t> </a:t>
            </a:r>
            <a:r>
              <a:rPr sz="2000" b="1" spc="-10" dirty="0">
                <a:latin typeface="Arial" panose="020B0604020202020204"/>
                <a:cs typeface="Arial" panose="020B0604020202020204"/>
              </a:rPr>
              <a:t>φωτοκύτταρα</a:t>
            </a:r>
            <a:r>
              <a:rPr sz="2000" b="1" spc="-80" dirty="0">
                <a:latin typeface="Arial" panose="020B0604020202020204"/>
                <a:cs typeface="Arial" panose="020B0604020202020204"/>
              </a:rPr>
              <a:t> </a:t>
            </a:r>
            <a:r>
              <a:rPr sz="2000" b="1" spc="-10" dirty="0">
                <a:latin typeface="Arial" panose="020B0604020202020204"/>
                <a:cs typeface="Arial" panose="020B0604020202020204"/>
              </a:rPr>
              <a:t>χρησιμοποιώντας</a:t>
            </a:r>
            <a:r>
              <a:rPr sz="2000" b="1" spc="-90" dirty="0">
                <a:latin typeface="Arial" panose="020B0604020202020204"/>
                <a:cs typeface="Arial" panose="020B0604020202020204"/>
              </a:rPr>
              <a:t> </a:t>
            </a:r>
            <a:r>
              <a:rPr sz="2000" b="1" dirty="0">
                <a:latin typeface="Arial" panose="020B0604020202020204"/>
                <a:cs typeface="Arial" panose="020B0604020202020204"/>
              </a:rPr>
              <a:t>μια</a:t>
            </a:r>
            <a:r>
              <a:rPr sz="2000" b="1" spc="-80" dirty="0">
                <a:latin typeface="Arial" panose="020B0604020202020204"/>
                <a:cs typeface="Arial" panose="020B0604020202020204"/>
              </a:rPr>
              <a:t> </a:t>
            </a:r>
            <a:r>
              <a:rPr sz="2000" b="1" dirty="0">
                <a:latin typeface="Arial" panose="020B0604020202020204"/>
                <a:cs typeface="Arial" panose="020B0604020202020204"/>
              </a:rPr>
              <a:t>λάμπα.</a:t>
            </a:r>
            <a:r>
              <a:rPr sz="2000" b="1" spc="-90" dirty="0">
                <a:latin typeface="Arial" panose="020B0604020202020204"/>
                <a:cs typeface="Arial" panose="020B0604020202020204"/>
              </a:rPr>
              <a:t> </a:t>
            </a:r>
            <a:r>
              <a:rPr sz="2000" b="1" spc="-10" dirty="0">
                <a:latin typeface="Arial" panose="020B0604020202020204"/>
                <a:cs typeface="Arial" panose="020B0604020202020204"/>
              </a:rPr>
              <a:t>Το</a:t>
            </a:r>
            <a:r>
              <a:rPr sz="2000" b="1" spc="-80" dirty="0">
                <a:latin typeface="Arial" panose="020B0604020202020204"/>
                <a:cs typeface="Arial" panose="020B0604020202020204"/>
              </a:rPr>
              <a:t> </a:t>
            </a:r>
            <a:r>
              <a:rPr sz="2000" b="1" spc="-25" dirty="0">
                <a:latin typeface="Arial" panose="020B0604020202020204"/>
                <a:cs typeface="Arial" panose="020B0604020202020204"/>
              </a:rPr>
              <a:t>φως </a:t>
            </a:r>
            <a:r>
              <a:rPr sz="2000" b="1" dirty="0">
                <a:latin typeface="Arial" panose="020B0604020202020204"/>
                <a:cs typeface="Arial" panose="020B0604020202020204"/>
              </a:rPr>
              <a:t>περνά</a:t>
            </a:r>
            <a:r>
              <a:rPr sz="2000" b="1" spc="-30" dirty="0">
                <a:latin typeface="Arial" panose="020B0604020202020204"/>
                <a:cs typeface="Arial" panose="020B0604020202020204"/>
              </a:rPr>
              <a:t> </a:t>
            </a:r>
            <a:r>
              <a:rPr sz="2000" b="1" dirty="0">
                <a:latin typeface="Arial" panose="020B0604020202020204"/>
                <a:cs typeface="Arial" panose="020B0604020202020204"/>
              </a:rPr>
              <a:t>μέσα</a:t>
            </a:r>
            <a:r>
              <a:rPr sz="2000" b="1" spc="-25" dirty="0">
                <a:latin typeface="Arial" panose="020B0604020202020204"/>
                <a:cs typeface="Arial" panose="020B0604020202020204"/>
              </a:rPr>
              <a:t> </a:t>
            </a:r>
            <a:r>
              <a:rPr sz="2000" b="1" dirty="0">
                <a:latin typeface="Arial" panose="020B0604020202020204"/>
                <a:cs typeface="Arial" panose="020B0604020202020204"/>
              </a:rPr>
              <a:t>από</a:t>
            </a:r>
            <a:r>
              <a:rPr sz="2000" b="1" spc="-40" dirty="0">
                <a:latin typeface="Arial" panose="020B0604020202020204"/>
                <a:cs typeface="Arial" panose="020B0604020202020204"/>
              </a:rPr>
              <a:t> </a:t>
            </a:r>
            <a:r>
              <a:rPr sz="2000" b="1" dirty="0">
                <a:latin typeface="Arial" panose="020B0604020202020204"/>
                <a:cs typeface="Arial" panose="020B0604020202020204"/>
              </a:rPr>
              <a:t>τους</a:t>
            </a:r>
            <a:r>
              <a:rPr sz="2000" b="1" spc="-25" dirty="0">
                <a:latin typeface="Arial" panose="020B0604020202020204"/>
                <a:cs typeface="Arial" panose="020B0604020202020204"/>
              </a:rPr>
              <a:t> </a:t>
            </a:r>
            <a:r>
              <a:rPr sz="2000" b="1" dirty="0">
                <a:latin typeface="Arial" panose="020B0604020202020204"/>
                <a:cs typeface="Arial" panose="020B0604020202020204"/>
              </a:rPr>
              <a:t>σωλήνες</a:t>
            </a:r>
            <a:r>
              <a:rPr sz="2000" b="1" spc="-30" dirty="0">
                <a:latin typeface="Arial" panose="020B0604020202020204"/>
                <a:cs typeface="Arial" panose="020B0604020202020204"/>
              </a:rPr>
              <a:t> </a:t>
            </a:r>
            <a:r>
              <a:rPr sz="2000" b="1" dirty="0">
                <a:latin typeface="Arial" panose="020B0604020202020204"/>
                <a:cs typeface="Arial" panose="020B0604020202020204"/>
              </a:rPr>
              <a:t>αφού</a:t>
            </a:r>
            <a:r>
              <a:rPr sz="2000" b="1" spc="-35" dirty="0">
                <a:latin typeface="Arial" panose="020B0604020202020204"/>
                <a:cs typeface="Arial" panose="020B0604020202020204"/>
              </a:rPr>
              <a:t> </a:t>
            </a:r>
            <a:r>
              <a:rPr sz="2000" b="1" spc="-10" dirty="0">
                <a:latin typeface="Arial" panose="020B0604020202020204"/>
                <a:cs typeface="Arial" panose="020B0604020202020204"/>
              </a:rPr>
              <a:t>αντανακλάται</a:t>
            </a:r>
            <a:r>
              <a:rPr sz="2000" b="1" spc="-35" dirty="0">
                <a:latin typeface="Arial" panose="020B0604020202020204"/>
                <a:cs typeface="Arial" panose="020B0604020202020204"/>
              </a:rPr>
              <a:t> </a:t>
            </a:r>
            <a:r>
              <a:rPr sz="2000" b="1" dirty="0">
                <a:latin typeface="Arial" panose="020B0604020202020204"/>
                <a:cs typeface="Arial" panose="020B0604020202020204"/>
              </a:rPr>
              <a:t>από</a:t>
            </a:r>
            <a:r>
              <a:rPr sz="2000" b="1" spc="-25" dirty="0">
                <a:latin typeface="Arial" panose="020B0604020202020204"/>
                <a:cs typeface="Arial" panose="020B0604020202020204"/>
              </a:rPr>
              <a:t> </a:t>
            </a:r>
            <a:r>
              <a:rPr sz="2000" b="1">
                <a:latin typeface="Arial" panose="020B0604020202020204"/>
                <a:cs typeface="Arial" panose="020B0604020202020204"/>
              </a:rPr>
              <a:t>τους</a:t>
            </a:r>
            <a:r>
              <a:rPr sz="2000" b="1" spc="-35">
                <a:latin typeface="Arial" panose="020B0604020202020204"/>
                <a:cs typeface="Arial" panose="020B0604020202020204"/>
              </a:rPr>
              <a:t> </a:t>
            </a:r>
            <a:endParaRPr lang="el-GR" sz="2000" b="1" spc="-35" dirty="0" smtClean="0">
              <a:latin typeface="Arial" panose="020B0604020202020204"/>
              <a:cs typeface="Arial" panose="020B0604020202020204"/>
            </a:endParaRPr>
          </a:p>
          <a:p>
            <a:pPr marL="12700" marR="5080" indent="69850">
              <a:lnSpc>
                <a:spcPts val="2280"/>
              </a:lnSpc>
            </a:pPr>
            <a:r>
              <a:rPr sz="2000" b="1" spc="-10" smtClean="0">
                <a:latin typeface="Arial" panose="020B0604020202020204"/>
                <a:cs typeface="Arial" panose="020B0604020202020204"/>
              </a:rPr>
              <a:t>καθρέ</a:t>
            </a:r>
            <a:r>
              <a:rPr sz="2000" b="1" smtClean="0">
                <a:latin typeface="Arial" panose="020B0604020202020204"/>
                <a:cs typeface="Arial" panose="020B0604020202020204"/>
              </a:rPr>
              <a:t>φτες</a:t>
            </a:r>
            <a:r>
              <a:rPr sz="2000" b="1" dirty="0">
                <a:latin typeface="Arial" panose="020B0604020202020204"/>
                <a:cs typeface="Arial" panose="020B0604020202020204"/>
              </a:rPr>
              <a:t>.</a:t>
            </a:r>
            <a:r>
              <a:rPr sz="2000" b="1" spc="-60" dirty="0">
                <a:latin typeface="Arial" panose="020B0604020202020204"/>
                <a:cs typeface="Arial" panose="020B0604020202020204"/>
              </a:rPr>
              <a:t> </a:t>
            </a:r>
            <a:r>
              <a:rPr sz="2000" b="1" dirty="0">
                <a:latin typeface="Arial" panose="020B0604020202020204"/>
                <a:cs typeface="Arial" panose="020B0604020202020204"/>
              </a:rPr>
              <a:t>Ένας</a:t>
            </a:r>
            <a:r>
              <a:rPr sz="2000" b="1" spc="-35" dirty="0">
                <a:latin typeface="Arial" panose="020B0604020202020204"/>
                <a:cs typeface="Arial" panose="020B0604020202020204"/>
              </a:rPr>
              <a:t> </a:t>
            </a:r>
            <a:r>
              <a:rPr sz="2000" b="1" dirty="0">
                <a:latin typeface="Arial" panose="020B0604020202020204"/>
                <a:cs typeface="Arial" panose="020B0604020202020204"/>
              </a:rPr>
              <a:t>από</a:t>
            </a:r>
            <a:r>
              <a:rPr sz="2000" b="1" spc="-35" dirty="0">
                <a:latin typeface="Arial" panose="020B0604020202020204"/>
                <a:cs typeface="Arial" panose="020B0604020202020204"/>
              </a:rPr>
              <a:t> </a:t>
            </a:r>
            <a:r>
              <a:rPr sz="2000" b="1" dirty="0">
                <a:latin typeface="Arial" panose="020B0604020202020204"/>
                <a:cs typeface="Arial" panose="020B0604020202020204"/>
              </a:rPr>
              <a:t>τους</a:t>
            </a:r>
            <a:r>
              <a:rPr sz="2000" b="1" spc="-45" dirty="0">
                <a:latin typeface="Arial" panose="020B0604020202020204"/>
                <a:cs typeface="Arial" panose="020B0604020202020204"/>
              </a:rPr>
              <a:t> </a:t>
            </a:r>
            <a:r>
              <a:rPr sz="2000" b="1" dirty="0">
                <a:latin typeface="Arial" panose="020B0604020202020204"/>
                <a:cs typeface="Arial" panose="020B0604020202020204"/>
              </a:rPr>
              <a:t>σωλήνες</a:t>
            </a:r>
            <a:r>
              <a:rPr sz="2000" b="1" spc="-40" dirty="0">
                <a:latin typeface="Arial" panose="020B0604020202020204"/>
                <a:cs typeface="Arial" panose="020B0604020202020204"/>
              </a:rPr>
              <a:t> </a:t>
            </a:r>
            <a:r>
              <a:rPr sz="2000" b="1" dirty="0">
                <a:latin typeface="Arial" panose="020B0604020202020204"/>
                <a:cs typeface="Arial" panose="020B0604020202020204"/>
              </a:rPr>
              <a:t>έχει</a:t>
            </a:r>
            <a:r>
              <a:rPr sz="2000" b="1" spc="-40" dirty="0">
                <a:latin typeface="Arial" panose="020B0604020202020204"/>
                <a:cs typeface="Arial" panose="020B0604020202020204"/>
              </a:rPr>
              <a:t> </a:t>
            </a:r>
            <a:r>
              <a:rPr sz="2000" b="1" dirty="0">
                <a:latin typeface="Arial" panose="020B0604020202020204"/>
                <a:cs typeface="Arial" panose="020B0604020202020204"/>
              </a:rPr>
              <a:t>μια</a:t>
            </a:r>
            <a:r>
              <a:rPr sz="2000" b="1" spc="-35" dirty="0">
                <a:latin typeface="Arial" panose="020B0604020202020204"/>
                <a:cs typeface="Arial" panose="020B0604020202020204"/>
              </a:rPr>
              <a:t> </a:t>
            </a:r>
            <a:r>
              <a:rPr sz="2000" b="1" dirty="0">
                <a:latin typeface="Arial" panose="020B0604020202020204"/>
                <a:cs typeface="Arial" panose="020B0604020202020204"/>
              </a:rPr>
              <a:t>σύνδεση</a:t>
            </a:r>
            <a:r>
              <a:rPr sz="2000" b="1" spc="-35" dirty="0">
                <a:latin typeface="Arial" panose="020B0604020202020204"/>
                <a:cs typeface="Arial" panose="020B0604020202020204"/>
              </a:rPr>
              <a:t> </a:t>
            </a:r>
            <a:r>
              <a:rPr sz="2000" b="1" dirty="0">
                <a:latin typeface="Arial" panose="020B0604020202020204"/>
                <a:cs typeface="Arial" panose="020B0604020202020204"/>
              </a:rPr>
              <a:t>εισόδου</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spc="-10" dirty="0">
                <a:latin typeface="Arial" panose="020B0604020202020204"/>
                <a:cs typeface="Arial" panose="020B0604020202020204"/>
              </a:rPr>
              <a:t>εξόδου </a:t>
            </a:r>
            <a:r>
              <a:rPr sz="2000" b="1" dirty="0">
                <a:latin typeface="Arial" panose="020B0604020202020204"/>
                <a:cs typeface="Arial" panose="020B0604020202020204"/>
              </a:rPr>
              <a:t>για</a:t>
            </a:r>
            <a:r>
              <a:rPr sz="2000" b="1" spc="-30" dirty="0">
                <a:latin typeface="Arial" panose="020B0604020202020204"/>
                <a:cs typeface="Arial" panose="020B0604020202020204"/>
              </a:rPr>
              <a:t> </a:t>
            </a:r>
            <a:r>
              <a:rPr sz="2000" b="1" dirty="0">
                <a:latin typeface="Arial" panose="020B0604020202020204"/>
                <a:cs typeface="Arial" panose="020B0604020202020204"/>
              </a:rPr>
              <a:t>την</a:t>
            </a:r>
            <a:r>
              <a:rPr sz="2000" b="1" spc="-40" dirty="0">
                <a:latin typeface="Arial" panose="020B0604020202020204"/>
                <a:cs typeface="Arial" panose="020B0604020202020204"/>
              </a:rPr>
              <a:t> </a:t>
            </a:r>
            <a:r>
              <a:rPr sz="2000" b="1" dirty="0">
                <a:latin typeface="Arial" panose="020B0604020202020204"/>
                <a:cs typeface="Arial" panose="020B0604020202020204"/>
              </a:rPr>
              <a:t>εισαγωγή</a:t>
            </a:r>
            <a:r>
              <a:rPr sz="2000" b="1" spc="-20" dirty="0">
                <a:latin typeface="Arial" panose="020B0604020202020204"/>
                <a:cs typeface="Arial" panose="020B0604020202020204"/>
              </a:rPr>
              <a:t> </a:t>
            </a:r>
            <a:r>
              <a:rPr sz="2000" b="1" dirty="0">
                <a:latin typeface="Arial" panose="020B0604020202020204"/>
                <a:cs typeface="Arial" panose="020B0604020202020204"/>
              </a:rPr>
              <a:t>ομίχλης</a:t>
            </a:r>
            <a:r>
              <a:rPr sz="2000" b="1" spc="-15" dirty="0">
                <a:latin typeface="Arial" panose="020B0604020202020204"/>
                <a:cs typeface="Arial" panose="020B0604020202020204"/>
              </a:rPr>
              <a:t> </a:t>
            </a:r>
            <a:r>
              <a:rPr sz="2000" b="1" spc="-10" dirty="0">
                <a:latin typeface="Arial" panose="020B0604020202020204"/>
                <a:cs typeface="Arial" panose="020B0604020202020204"/>
              </a:rPr>
              <a:t>λαδιού.</a:t>
            </a:r>
            <a:endParaRPr sz="2000">
              <a:latin typeface="Arial" panose="020B0604020202020204"/>
              <a:cs typeface="Arial" panose="020B0604020202020204"/>
            </a:endParaRPr>
          </a:p>
        </p:txBody>
      </p:sp>
    </p:spTree>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7469" y="798830"/>
            <a:ext cx="8989695" cy="5819140"/>
          </a:xfrm>
          <a:prstGeom prst="rect">
            <a:avLst/>
          </a:prstGeom>
        </p:spPr>
        <p:txBody>
          <a:bodyPr vert="horz" wrap="square" lIns="0" tIns="60960" rIns="0" bIns="0" rtlCol="0">
            <a:spAutoFit/>
          </a:bodyPr>
          <a:lstStyle/>
          <a:p>
            <a:pPr marL="12700">
              <a:lnSpc>
                <a:spcPct val="100000"/>
              </a:lnSpc>
              <a:spcBef>
                <a:spcPts val="480"/>
              </a:spcBef>
            </a:pPr>
            <a:r>
              <a:rPr sz="1800" spc="-10" dirty="0">
                <a:solidFill>
                  <a:srgbClr val="FF0000"/>
                </a:solidFill>
                <a:latin typeface="Arial Black" panose="020B0A04020102020204"/>
                <a:cs typeface="Arial Black" panose="020B0A04020102020204"/>
              </a:rPr>
              <a:t>Λειτουργία</a:t>
            </a:r>
            <a:endParaRPr sz="1800">
              <a:latin typeface="Arial Black" panose="020B0A04020102020204"/>
              <a:cs typeface="Arial Black" panose="020B0A04020102020204"/>
            </a:endParaRPr>
          </a:p>
          <a:p>
            <a:pPr marL="12700" marR="30480">
              <a:lnSpc>
                <a:spcPct val="117000"/>
              </a:lnSpc>
              <a:spcBef>
                <a:spcPts val="5"/>
              </a:spcBef>
              <a:tabLst>
                <a:tab pos="8423910" algn="l"/>
              </a:tabLst>
            </a:pPr>
            <a:r>
              <a:rPr sz="1800" dirty="0">
                <a:latin typeface="Arial Black" panose="020B0A04020102020204"/>
                <a:cs typeface="Arial Black" panose="020B0A04020102020204"/>
              </a:rPr>
              <a:t>Από</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τους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δύο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σωλήνες,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ένας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ονομάζεται</a:t>
            </a:r>
            <a:r>
              <a:rPr sz="1800" spc="-2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σωλήνας</a:t>
            </a:r>
            <a:r>
              <a:rPr sz="1800" spc="-2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αναφοράς</a:t>
            </a:r>
            <a:r>
              <a:rPr sz="1800" spc="-20"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spc="-50" dirty="0">
                <a:latin typeface="Arial Black" panose="020B0A04020102020204"/>
                <a:cs typeface="Arial Black" panose="020B0A04020102020204"/>
              </a:rPr>
              <a:t>ο </a:t>
            </a:r>
            <a:r>
              <a:rPr sz="1800" dirty="0">
                <a:latin typeface="Arial Black" panose="020B0A04020102020204"/>
                <a:cs typeface="Arial Black" panose="020B0A04020102020204"/>
              </a:rPr>
              <a:t>άλλος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ονομάζεται</a:t>
            </a:r>
            <a:r>
              <a:rPr sz="1800" spc="-1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σωλήνας</a:t>
            </a:r>
            <a:r>
              <a:rPr sz="1800" spc="-3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μέτρησης</a:t>
            </a:r>
            <a:r>
              <a:rPr sz="1800" dirty="0">
                <a:latin typeface="Arial Black" panose="020B0A04020102020204"/>
                <a:cs typeface="Arial Black" panose="020B0A04020102020204"/>
              </a:rPr>
              <a:t>.</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Μέσα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από</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σωλήνα</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αναφοράς </a:t>
            </a:r>
            <a:r>
              <a:rPr sz="1800" dirty="0">
                <a:latin typeface="Arial Black" panose="020B0A04020102020204"/>
                <a:cs typeface="Arial Black" panose="020B0A04020102020204"/>
              </a:rPr>
              <a:t>περνά</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ρεύμα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ομίχλης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ελαίου</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αναρροφάται,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από</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ηλεκτρικό </a:t>
            </a:r>
            <a:r>
              <a:rPr sz="1800" dirty="0">
                <a:latin typeface="Arial Black" panose="020B0A04020102020204"/>
                <a:cs typeface="Arial Black" panose="020B0A04020102020204"/>
              </a:rPr>
              <a:t>ανεμιστήρα</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OMD.</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σωλήνας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αναφοράς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γεμίζει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καθαρό</a:t>
            </a:r>
            <a:r>
              <a:rPr sz="1800" spc="-20" dirty="0">
                <a:latin typeface="Arial Black" panose="020B0A04020102020204"/>
                <a:cs typeface="Arial Black" panose="020B0A04020102020204"/>
              </a:rPr>
              <a:t> αέρα</a:t>
            </a:r>
            <a:r>
              <a:rPr sz="1800">
                <a:latin typeface="Arial Black" panose="020B0A04020102020204"/>
                <a:cs typeface="Arial Black" panose="020B0A04020102020204"/>
              </a:rPr>
              <a:t>	</a:t>
            </a:r>
            <a:r>
              <a:rPr lang="el-GR" spc="-25" dirty="0" smtClean="0">
                <a:latin typeface="Arial Black" panose="020B0A04020102020204"/>
                <a:cs typeface="Arial Black" panose="020B0A04020102020204"/>
              </a:rPr>
              <a:t>σαν</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αναφορά</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μέτρηση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στάθμης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ομίχλης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σωλήνα</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μέτρησης. </a:t>
            </a:r>
            <a:r>
              <a:rPr sz="1800" dirty="0">
                <a:latin typeface="Arial Black" panose="020B0A04020102020204"/>
                <a:cs typeface="Arial Black" panose="020B0A04020102020204"/>
              </a:rPr>
              <a:t>Τα</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δείγματα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από</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κάθε</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κύλινδρο</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παρακολουθούνται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χρησιμοποιώντας</a:t>
            </a:r>
            <a:r>
              <a:rPr sz="1800" spc="-25" dirty="0">
                <a:latin typeface="Arial Black" panose="020B0A04020102020204"/>
                <a:cs typeface="Arial Black" panose="020B0A04020102020204"/>
              </a:rPr>
              <a:t> μια </a:t>
            </a:r>
            <a:r>
              <a:rPr sz="1800" dirty="0">
                <a:latin typeface="Arial Black" panose="020B0A04020102020204"/>
                <a:cs typeface="Arial Black" panose="020B0A04020102020204"/>
              </a:rPr>
              <a:t>περιστρεφόμενη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βαλβίδα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επιλογής,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οποία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συνδέει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κάθε</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κύλινδρο</a:t>
            </a:r>
            <a:r>
              <a:rPr sz="1800" spc="-25" dirty="0">
                <a:latin typeface="Arial Black" panose="020B0A04020102020204"/>
                <a:cs typeface="Arial Black" panose="020B0A04020102020204"/>
              </a:rPr>
              <a:t> σε </a:t>
            </a:r>
            <a:r>
              <a:rPr sz="1800" dirty="0">
                <a:latin typeface="Arial Black" panose="020B0A04020102020204"/>
                <a:cs typeface="Arial Black" panose="020B0A04020102020204"/>
              </a:rPr>
              <a:t>σειρά</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5" dirty="0">
                <a:latin typeface="Arial Black" panose="020B0A04020102020204"/>
                <a:cs typeface="Arial Black" panose="020B0A04020102020204"/>
              </a:rPr>
              <a:t> </a:t>
            </a:r>
            <a:r>
              <a:rPr sz="1800" spc="-20" dirty="0">
                <a:latin typeface="Arial Black" panose="020B0A04020102020204"/>
                <a:cs typeface="Arial Black" panose="020B0A04020102020204"/>
              </a:rPr>
              <a:t>OMD.</a:t>
            </a:r>
            <a:endParaRPr sz="1800">
              <a:latin typeface="Arial Black" panose="020B0A04020102020204"/>
              <a:cs typeface="Arial Black" panose="020B0A04020102020204"/>
            </a:endParaRPr>
          </a:p>
          <a:p>
            <a:pPr marL="12700" marR="5080">
              <a:lnSpc>
                <a:spcPct val="117000"/>
              </a:lnSpc>
            </a:pPr>
            <a:r>
              <a:rPr sz="1800" dirty="0">
                <a:latin typeface="Arial Black" panose="020B0A04020102020204"/>
                <a:cs typeface="Arial Black" panose="020B0A04020102020204"/>
              </a:rPr>
              <a:t>Εάν</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συγκέντρωση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ομίχλης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λαδιού</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μετρητικό</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σωλήνα</a:t>
            </a:r>
            <a:r>
              <a:rPr sz="1800" spc="-10" dirty="0">
                <a:latin typeface="Arial Black" panose="020B0A04020102020204"/>
                <a:cs typeface="Arial Black" panose="020B0A04020102020204"/>
              </a:rPr>
              <a:t> ανεβαίνει, </a:t>
            </a:r>
            <a:r>
              <a:rPr sz="1800" dirty="0">
                <a:latin typeface="Arial Black" panose="020B0A04020102020204"/>
                <a:cs typeface="Arial Black" panose="020B0A04020102020204"/>
              </a:rPr>
              <a:t>η</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ένταση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φωτός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φθάνει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φωτοκύτταρο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μειώνεται.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Τώρα,</a:t>
            </a:r>
            <a:r>
              <a:rPr sz="1800" spc="-20" dirty="0">
                <a:latin typeface="Arial Black" panose="020B0A04020102020204"/>
                <a:cs typeface="Arial Black" panose="020B0A04020102020204"/>
              </a:rPr>
              <a:t> </a:t>
            </a:r>
            <a:r>
              <a:rPr sz="1800" spc="-25" dirty="0">
                <a:latin typeface="Arial Black" panose="020B0A04020102020204"/>
                <a:cs typeface="Arial Black" panose="020B0A04020102020204"/>
              </a:rPr>
              <a:t>κα-</a:t>
            </a:r>
            <a:endParaRPr sz="1800">
              <a:latin typeface="Arial Black" panose="020B0A04020102020204"/>
              <a:cs typeface="Arial Black" panose="020B0A04020102020204"/>
            </a:endParaRPr>
          </a:p>
          <a:p>
            <a:pPr marL="12700" marR="138430">
              <a:lnSpc>
                <a:spcPct val="117000"/>
              </a:lnSpc>
              <a:spcBef>
                <a:spcPts val="5"/>
              </a:spcBef>
            </a:pPr>
            <a:r>
              <a:rPr sz="1800" dirty="0">
                <a:latin typeface="Arial Black" panose="020B0A04020102020204"/>
                <a:cs typeface="Arial Black" panose="020B0A04020102020204"/>
              </a:rPr>
              <a:t>θώς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δύο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σωλήνες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συνδέονται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ηλεκτρικά,</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μείωση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ηλεκτρικής </a:t>
            </a:r>
            <a:r>
              <a:rPr sz="1800" dirty="0">
                <a:latin typeface="Arial Black" panose="020B0A04020102020204"/>
                <a:cs typeface="Arial Black" panose="020B0A04020102020204"/>
              </a:rPr>
              <a:t>τάσης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θα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προκαλέσει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ηλεκτρική</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ανισορροπία</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μεταξύ</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δύο</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κυψελών, </a:t>
            </a:r>
            <a:r>
              <a:rPr sz="1800" dirty="0">
                <a:latin typeface="Arial Black" panose="020B0A04020102020204"/>
                <a:cs typeface="Arial Black" panose="020B0A04020102020204"/>
              </a:rPr>
              <a:t>πράγμα</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θα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οδηγήσει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ενεργοποίηση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συναγερμού.</a:t>
            </a:r>
            <a:endParaRPr sz="1800">
              <a:latin typeface="Arial Black" panose="020B0A04020102020204"/>
              <a:cs typeface="Arial Black" panose="020B0A04020102020204"/>
            </a:endParaRPr>
          </a:p>
          <a:p>
            <a:pPr marL="12700" marR="169545">
              <a:lnSpc>
                <a:spcPct val="117000"/>
              </a:lnSpc>
            </a:pPr>
            <a:r>
              <a:rPr sz="1800" dirty="0">
                <a:latin typeface="Arial Black" panose="020B0A04020102020204"/>
                <a:cs typeface="Arial Black" panose="020B0A04020102020204"/>
              </a:rPr>
              <a:t>Όταν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ανιχνεύεται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ομίχλη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λαδιού,</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περιστρεφόμενη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βαλβίδα</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επιλογής </a:t>
            </a:r>
            <a:r>
              <a:rPr sz="1800" dirty="0">
                <a:latin typeface="Arial Black" panose="020B0A04020102020204"/>
                <a:cs typeface="Arial Black" panose="020B0A04020102020204"/>
              </a:rPr>
              <a:t>σταματά</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αμέσως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δείξει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κύλινδρο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υψηλή</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συγκέντρωση</a:t>
            </a:r>
            <a:r>
              <a:rPr sz="1800" spc="-15" dirty="0">
                <a:latin typeface="Arial Black" panose="020B0A04020102020204"/>
                <a:cs typeface="Arial Black" panose="020B0A04020102020204"/>
              </a:rPr>
              <a:t> </a:t>
            </a:r>
            <a:r>
              <a:rPr sz="1800" spc="-20" dirty="0">
                <a:latin typeface="Arial Black" panose="020B0A04020102020204"/>
                <a:cs typeface="Arial Black" panose="020B0A04020102020204"/>
              </a:rPr>
              <a:t>ομί-</a:t>
            </a:r>
            <a:endParaRPr sz="1800">
              <a:latin typeface="Arial Black" panose="020B0A04020102020204"/>
              <a:cs typeface="Arial Black" panose="020B0A04020102020204"/>
            </a:endParaRPr>
          </a:p>
          <a:p>
            <a:pPr marL="12700" marR="27940">
              <a:lnSpc>
                <a:spcPct val="117000"/>
              </a:lnSpc>
              <a:spcBef>
                <a:spcPts val="10"/>
              </a:spcBef>
            </a:pPr>
            <a:r>
              <a:rPr sz="1800" dirty="0">
                <a:latin typeface="Arial Black" panose="020B0A04020102020204"/>
                <a:cs typeface="Arial Black" panose="020B0A04020102020204"/>
              </a:rPr>
              <a:t>χλης.</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ενεργοποίηση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συναγρεμού,</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κινητήρας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πρέπει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επιβρα- </a:t>
            </a:r>
            <a:r>
              <a:rPr sz="1800" dirty="0">
                <a:latin typeface="Arial Black" panose="020B0A04020102020204"/>
                <a:cs typeface="Arial Black" panose="020B0A04020102020204"/>
              </a:rPr>
              <a:t>δυνθεί</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ή</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σταματήσει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αποφευχθεί</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ζημιά</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ή</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έκρηξη.</a:t>
            </a:r>
            <a:endParaRPr sz="1800">
              <a:latin typeface="Arial Black" panose="020B0A04020102020204"/>
              <a:cs typeface="Arial Black" panose="020B0A04020102020204"/>
            </a:endParaRPr>
          </a:p>
        </p:txBody>
      </p:sp>
      <p:sp>
        <p:nvSpPr>
          <p:cNvPr id="3" name="object 3"/>
          <p:cNvSpPr/>
          <p:nvPr/>
        </p:nvSpPr>
        <p:spPr>
          <a:xfrm>
            <a:off x="285750" y="0"/>
            <a:ext cx="8572500" cy="792480"/>
          </a:xfrm>
          <a:custGeom>
            <a:avLst/>
            <a:gdLst/>
            <a:ahLst/>
            <a:cxnLst/>
            <a:rect l="l" t="t" r="r" b="b"/>
            <a:pathLst>
              <a:path w="8572500" h="792480">
                <a:moveTo>
                  <a:pt x="8572500" y="0"/>
                </a:moveTo>
                <a:lnTo>
                  <a:pt x="0" y="0"/>
                </a:lnTo>
                <a:lnTo>
                  <a:pt x="0" y="792479"/>
                </a:lnTo>
                <a:lnTo>
                  <a:pt x="4286250" y="792479"/>
                </a:lnTo>
                <a:lnTo>
                  <a:pt x="8572500" y="792479"/>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00050" y="16509"/>
            <a:ext cx="8341359" cy="734060"/>
          </a:xfrm>
          <a:prstGeom prst="rect">
            <a:avLst/>
          </a:prstGeom>
        </p:spPr>
        <p:txBody>
          <a:bodyPr vert="horz" wrap="square" lIns="0" tIns="38100" rIns="0" bIns="0" rtlCol="0">
            <a:spAutoFit/>
          </a:bodyPr>
          <a:lstStyle/>
          <a:p>
            <a:pPr marL="2007870" marR="5080" indent="-1995170">
              <a:lnSpc>
                <a:spcPts val="2720"/>
              </a:lnSpc>
              <a:spcBef>
                <a:spcPts val="300"/>
              </a:spcBef>
            </a:pPr>
            <a:r>
              <a:rPr sz="2350" u="sng" spc="-20">
                <a:solidFill>
                  <a:srgbClr val="FFFFFF"/>
                </a:solidFill>
                <a:uFill>
                  <a:solidFill>
                    <a:srgbClr val="FFFFFF"/>
                  </a:solidFill>
                </a:uFill>
              </a:rPr>
              <a:t>ΣΥΣΤΗΜΑΤΑ</a:t>
            </a:r>
            <a:r>
              <a:rPr sz="2350" u="sng" spc="-60">
                <a:solidFill>
                  <a:srgbClr val="FFFFFF"/>
                </a:solidFill>
                <a:uFill>
                  <a:solidFill>
                    <a:srgbClr val="FFFFFF"/>
                  </a:solidFill>
                </a:uFill>
              </a:rPr>
              <a:t> </a:t>
            </a:r>
            <a:r>
              <a:rPr sz="2350" u="sng" spc="-25" smtClean="0">
                <a:solidFill>
                  <a:srgbClr val="FFFFFF"/>
                </a:solidFill>
                <a:uFill>
                  <a:solidFill>
                    <a:srgbClr val="FFFFFF"/>
                  </a:solidFill>
                </a:uFill>
              </a:rPr>
              <a:t>ΠΑΡΑΚΟΛΟΥΘΗΣ</a:t>
            </a:r>
            <a:r>
              <a:rPr lang="el-GR" sz="2350" u="sng" spc="-25" dirty="0" smtClean="0">
                <a:solidFill>
                  <a:srgbClr val="FFFFFF"/>
                </a:solidFill>
                <a:uFill>
                  <a:solidFill>
                    <a:srgbClr val="FFFFFF"/>
                  </a:solidFill>
                </a:uFill>
              </a:rPr>
              <a:t>Η</a:t>
            </a:r>
            <a:r>
              <a:rPr sz="2350" u="sng" spc="-25" smtClean="0">
                <a:solidFill>
                  <a:srgbClr val="FFFFFF"/>
                </a:solidFill>
                <a:uFill>
                  <a:solidFill>
                    <a:srgbClr val="FFFFFF"/>
                  </a:solidFill>
                </a:uFill>
              </a:rPr>
              <a:t>Σ</a:t>
            </a:r>
            <a:r>
              <a:rPr sz="2350" u="sng" spc="-65" smtClean="0">
                <a:solidFill>
                  <a:srgbClr val="FFFFFF"/>
                </a:solidFill>
                <a:uFill>
                  <a:solidFill>
                    <a:srgbClr val="FFFFFF"/>
                  </a:solidFill>
                </a:uFill>
              </a:rPr>
              <a:t> </a:t>
            </a:r>
            <a:r>
              <a:rPr sz="2350" u="sng" spc="-10" dirty="0">
                <a:solidFill>
                  <a:srgbClr val="FFFFFF"/>
                </a:solidFill>
                <a:uFill>
                  <a:solidFill>
                    <a:srgbClr val="FFFFFF"/>
                  </a:solidFill>
                </a:uFill>
              </a:rPr>
              <a:t>ΣΤΡΟΦΑΛΟΘΑΛΑΜΟΥ</a:t>
            </a:r>
            <a:r>
              <a:rPr sz="2350" u="none" spc="-10" dirty="0">
                <a:solidFill>
                  <a:srgbClr val="FFFFFF"/>
                </a:solidFill>
              </a:rPr>
              <a:t> </a:t>
            </a:r>
            <a:r>
              <a:rPr sz="2350" u="sng" dirty="0">
                <a:solidFill>
                  <a:srgbClr val="FFFFFF"/>
                </a:solidFill>
                <a:uFill>
                  <a:solidFill>
                    <a:srgbClr val="FFFFFF"/>
                  </a:solidFill>
                </a:uFill>
              </a:rPr>
              <a:t>ΟIL</a:t>
            </a:r>
            <a:r>
              <a:rPr sz="2350" u="sng" spc="-25" dirty="0">
                <a:solidFill>
                  <a:srgbClr val="FFFFFF"/>
                </a:solidFill>
                <a:uFill>
                  <a:solidFill>
                    <a:srgbClr val="FFFFFF"/>
                  </a:solidFill>
                </a:uFill>
              </a:rPr>
              <a:t> </a:t>
            </a:r>
            <a:r>
              <a:rPr sz="2350" u="sng" dirty="0">
                <a:solidFill>
                  <a:srgbClr val="FFFFFF"/>
                </a:solidFill>
                <a:uFill>
                  <a:solidFill>
                    <a:srgbClr val="FFFFFF"/>
                  </a:solidFill>
                </a:uFill>
              </a:rPr>
              <a:t>MIST</a:t>
            </a:r>
            <a:r>
              <a:rPr sz="2350" u="sng" spc="30" dirty="0">
                <a:solidFill>
                  <a:srgbClr val="FFFFFF"/>
                </a:solidFill>
                <a:uFill>
                  <a:solidFill>
                    <a:srgbClr val="FFFFFF"/>
                  </a:solidFill>
                </a:uFill>
              </a:rPr>
              <a:t> </a:t>
            </a:r>
            <a:r>
              <a:rPr sz="2350" u="sng" dirty="0">
                <a:solidFill>
                  <a:srgbClr val="FFFFFF"/>
                </a:solidFill>
                <a:uFill>
                  <a:solidFill>
                    <a:srgbClr val="FFFFFF"/>
                  </a:solidFill>
                </a:uFill>
              </a:rPr>
              <a:t>DETECTOR</a:t>
            </a:r>
            <a:r>
              <a:rPr sz="2350" u="sng" spc="20" dirty="0">
                <a:solidFill>
                  <a:srgbClr val="FFFFFF"/>
                </a:solidFill>
                <a:uFill>
                  <a:solidFill>
                    <a:srgbClr val="FFFFFF"/>
                  </a:solidFill>
                </a:uFill>
              </a:rPr>
              <a:t> </a:t>
            </a:r>
            <a:r>
              <a:rPr sz="2350" u="sng" dirty="0">
                <a:solidFill>
                  <a:srgbClr val="FFFFFF"/>
                </a:solidFill>
                <a:uFill>
                  <a:solidFill>
                    <a:srgbClr val="FFFFFF"/>
                  </a:solidFill>
                </a:uFill>
              </a:rPr>
              <a:t>–</a:t>
            </a:r>
            <a:r>
              <a:rPr sz="2350" u="sng" spc="30" dirty="0">
                <a:solidFill>
                  <a:srgbClr val="FFFFFF"/>
                </a:solidFill>
                <a:uFill>
                  <a:solidFill>
                    <a:srgbClr val="FFFFFF"/>
                  </a:solidFill>
                </a:uFill>
              </a:rPr>
              <a:t> </a:t>
            </a:r>
            <a:r>
              <a:rPr sz="2350" u="sng" spc="-10" dirty="0">
                <a:solidFill>
                  <a:srgbClr val="FFFFFF"/>
                </a:solidFill>
                <a:uFill>
                  <a:solidFill>
                    <a:srgbClr val="FFFFFF"/>
                  </a:solidFill>
                </a:uFill>
              </a:rPr>
              <a:t>O.M.D.</a:t>
            </a:r>
            <a:endParaRPr sz="2350"/>
          </a:p>
        </p:txBody>
      </p:sp>
    </p:spTree>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762122" y="1853458"/>
            <a:ext cx="7583227" cy="3686838"/>
          </a:xfrm>
          <a:prstGeom prst="rect">
            <a:avLst/>
          </a:prstGeom>
        </p:spPr>
      </p:pic>
      <p:sp>
        <p:nvSpPr>
          <p:cNvPr id="3" name="object 3"/>
          <p:cNvSpPr/>
          <p:nvPr/>
        </p:nvSpPr>
        <p:spPr>
          <a:xfrm>
            <a:off x="285750" y="215900"/>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862330" y="234950"/>
            <a:ext cx="7414259" cy="653415"/>
          </a:xfrm>
          <a:prstGeom prst="rect">
            <a:avLst/>
          </a:prstGeom>
        </p:spPr>
        <p:txBody>
          <a:bodyPr vert="horz" wrap="square" lIns="0" tIns="35560" rIns="0" bIns="0" rtlCol="0">
            <a:spAutoFit/>
          </a:bodyPr>
          <a:lstStyle/>
          <a:p>
            <a:pPr marL="1783080" marR="5080" indent="-1770380">
              <a:lnSpc>
                <a:spcPts val="2410"/>
              </a:lnSpc>
              <a:spcBef>
                <a:spcPts val="280"/>
              </a:spcBef>
            </a:pPr>
            <a:r>
              <a:rPr sz="2100" u="sng" spc="-25">
                <a:solidFill>
                  <a:srgbClr val="FFFFFF"/>
                </a:solidFill>
                <a:uFill>
                  <a:solidFill>
                    <a:srgbClr val="FFFFFF"/>
                  </a:solidFill>
                </a:uFill>
              </a:rPr>
              <a:t>ΣΥΣΤΗΜΑΤΑ</a:t>
            </a:r>
            <a:r>
              <a:rPr sz="2100" u="sng" spc="-75">
                <a:solidFill>
                  <a:srgbClr val="FFFFFF"/>
                </a:solidFill>
                <a:uFill>
                  <a:solidFill>
                    <a:srgbClr val="FFFFFF"/>
                  </a:solidFill>
                </a:uFill>
              </a:rPr>
              <a:t> </a:t>
            </a:r>
            <a:r>
              <a:rPr sz="2100" u="sng" spc="-35" smtClean="0">
                <a:solidFill>
                  <a:srgbClr val="FFFFFF"/>
                </a:solidFill>
                <a:uFill>
                  <a:solidFill>
                    <a:srgbClr val="FFFFFF"/>
                  </a:solidFill>
                </a:uFill>
              </a:rPr>
              <a:t>ΠΑΡΑΚΟΛΟΥΘΗΣ</a:t>
            </a:r>
            <a:r>
              <a:rPr lang="el-GR" sz="2100" u="sng" spc="-35" dirty="0" smtClean="0">
                <a:solidFill>
                  <a:srgbClr val="FFFFFF"/>
                </a:solidFill>
                <a:uFill>
                  <a:solidFill>
                    <a:srgbClr val="FFFFFF"/>
                  </a:solidFill>
                </a:uFill>
              </a:rPr>
              <a:t>Η</a:t>
            </a:r>
            <a:r>
              <a:rPr sz="2100" u="sng" spc="-35" smtClean="0">
                <a:solidFill>
                  <a:srgbClr val="FFFFFF"/>
                </a:solidFill>
                <a:uFill>
                  <a:solidFill>
                    <a:srgbClr val="FFFFFF"/>
                  </a:solidFill>
                </a:uFill>
              </a:rPr>
              <a:t>Σ</a:t>
            </a:r>
            <a:r>
              <a:rPr sz="2100" u="sng" spc="-55" smtClean="0">
                <a:solidFill>
                  <a:srgbClr val="FFFFFF"/>
                </a:solidFill>
                <a:uFill>
                  <a:solidFill>
                    <a:srgbClr val="FFFFFF"/>
                  </a:solidFill>
                </a:uFill>
              </a:rPr>
              <a:t> </a:t>
            </a:r>
            <a:r>
              <a:rPr sz="2100" u="sng" spc="-10" dirty="0">
                <a:solidFill>
                  <a:srgbClr val="FFFFFF"/>
                </a:solidFill>
                <a:uFill>
                  <a:solidFill>
                    <a:srgbClr val="FFFFFF"/>
                  </a:solidFill>
                </a:uFill>
              </a:rPr>
              <a:t>ΣΤΡΟΦΑΛΟΘΑΛΑΜΟΥ</a:t>
            </a:r>
            <a:r>
              <a:rPr sz="2100" u="none" spc="-10" dirty="0">
                <a:solidFill>
                  <a:srgbClr val="FFFFFF"/>
                </a:solidFill>
              </a:rPr>
              <a:t> </a:t>
            </a:r>
            <a:r>
              <a:rPr sz="2100" u="sng" dirty="0">
                <a:solidFill>
                  <a:srgbClr val="FFFFFF"/>
                </a:solidFill>
                <a:uFill>
                  <a:solidFill>
                    <a:srgbClr val="FFFFFF"/>
                  </a:solidFill>
                </a:uFill>
              </a:rPr>
              <a:t>ΟIL</a:t>
            </a:r>
            <a:r>
              <a:rPr sz="2100" u="sng" spc="-55" dirty="0">
                <a:solidFill>
                  <a:srgbClr val="FFFFFF"/>
                </a:solidFill>
                <a:uFill>
                  <a:solidFill>
                    <a:srgbClr val="FFFFFF"/>
                  </a:solidFill>
                </a:uFill>
              </a:rPr>
              <a:t> </a:t>
            </a:r>
            <a:r>
              <a:rPr sz="2100" u="sng" dirty="0">
                <a:solidFill>
                  <a:srgbClr val="FFFFFF"/>
                </a:solidFill>
                <a:uFill>
                  <a:solidFill>
                    <a:srgbClr val="FFFFFF"/>
                  </a:solidFill>
                </a:uFill>
              </a:rPr>
              <a:t>MIST</a:t>
            </a:r>
            <a:r>
              <a:rPr sz="2100" u="sng" spc="-5" dirty="0">
                <a:solidFill>
                  <a:srgbClr val="FFFFFF"/>
                </a:solidFill>
                <a:uFill>
                  <a:solidFill>
                    <a:srgbClr val="FFFFFF"/>
                  </a:solidFill>
                </a:uFill>
              </a:rPr>
              <a:t> </a:t>
            </a:r>
            <a:r>
              <a:rPr sz="2100" u="sng" dirty="0">
                <a:solidFill>
                  <a:srgbClr val="FFFFFF"/>
                </a:solidFill>
                <a:uFill>
                  <a:solidFill>
                    <a:srgbClr val="FFFFFF"/>
                  </a:solidFill>
                </a:uFill>
              </a:rPr>
              <a:t>DETECTOR</a:t>
            </a:r>
            <a:r>
              <a:rPr sz="2100" u="sng" spc="-15" dirty="0">
                <a:solidFill>
                  <a:srgbClr val="FFFFFF"/>
                </a:solidFill>
                <a:uFill>
                  <a:solidFill>
                    <a:srgbClr val="FFFFFF"/>
                  </a:solidFill>
                </a:uFill>
              </a:rPr>
              <a:t> </a:t>
            </a:r>
            <a:r>
              <a:rPr sz="2100" u="sng" dirty="0">
                <a:solidFill>
                  <a:srgbClr val="FFFFFF"/>
                </a:solidFill>
                <a:uFill>
                  <a:solidFill>
                    <a:srgbClr val="FFFFFF"/>
                  </a:solidFill>
                </a:uFill>
              </a:rPr>
              <a:t>–</a:t>
            </a:r>
            <a:r>
              <a:rPr sz="2100" u="sng" spc="-15" dirty="0">
                <a:solidFill>
                  <a:srgbClr val="FFFFFF"/>
                </a:solidFill>
                <a:uFill>
                  <a:solidFill>
                    <a:srgbClr val="FFFFFF"/>
                  </a:solidFill>
                </a:uFill>
              </a:rPr>
              <a:t> </a:t>
            </a:r>
            <a:r>
              <a:rPr sz="2100" u="sng" spc="-10" dirty="0">
                <a:solidFill>
                  <a:srgbClr val="FFFFFF"/>
                </a:solidFill>
                <a:uFill>
                  <a:solidFill>
                    <a:srgbClr val="FFFFFF"/>
                  </a:solidFill>
                </a:uFill>
              </a:rPr>
              <a:t>O.M.D.</a:t>
            </a:r>
            <a:endParaRPr sz="2100"/>
          </a:p>
        </p:txBody>
      </p:sp>
    </p:spTree>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83566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0000"/>
          </a:solidFill>
        </p:spPr>
        <p:txBody>
          <a:bodyPr wrap="square" lIns="0" tIns="0" rIns="0" bIns="0" rtlCol="0"/>
          <a:lstStyle/>
          <a:p/>
        </p:txBody>
      </p:sp>
      <p:sp>
        <p:nvSpPr>
          <p:cNvPr id="3" name="object 3"/>
          <p:cNvSpPr txBox="1"/>
          <p:nvPr/>
        </p:nvSpPr>
        <p:spPr>
          <a:xfrm>
            <a:off x="364490" y="840232"/>
            <a:ext cx="8359775" cy="5292090"/>
          </a:xfrm>
          <a:prstGeom prst="rect">
            <a:avLst/>
          </a:prstGeom>
        </p:spPr>
        <p:txBody>
          <a:bodyPr vert="horz" wrap="square" lIns="0" tIns="11430" rIns="0" bIns="0" rtlCol="0">
            <a:spAutoFit/>
          </a:bodyPr>
          <a:lstStyle/>
          <a:p>
            <a:pPr marL="215900" marR="153035" indent="-203200">
              <a:lnSpc>
                <a:spcPct val="120000"/>
              </a:lnSpc>
              <a:spcBef>
                <a:spcPts val="90"/>
              </a:spcBef>
              <a:buFont typeface="Wingdings" panose="05000000000000000000"/>
              <a:buChar char=""/>
              <a:tabLst>
                <a:tab pos="294640" algn="l"/>
              </a:tabLst>
            </a:pPr>
            <a:r>
              <a:rPr sz="1850" dirty="0">
                <a:solidFill>
                  <a:srgbClr val="FFFFFF"/>
                </a:solidFill>
                <a:latin typeface="Arial Black" panose="020B0A04020102020204"/>
                <a:cs typeface="Arial Black" panose="020B0A04020102020204"/>
              </a:rPr>
              <a:t>Η</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ΠΥΡΚΑΓΙΑ</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ΣΤΟΝ</a:t>
            </a:r>
            <a:r>
              <a:rPr sz="1850" spc="70"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ΟΧΕΤΟ</a:t>
            </a:r>
            <a:r>
              <a:rPr sz="1850" spc="75">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ΣΑΡΩΣ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6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ΤΗΣ</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ΜΗΧΑΝΗΣ</a:t>
            </a:r>
            <a:r>
              <a:rPr sz="1850" spc="6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ΕΙΝΑΙ </a:t>
            </a:r>
            <a:r>
              <a:rPr sz="1850" dirty="0">
                <a:solidFill>
                  <a:srgbClr val="FFFFFF"/>
                </a:solidFill>
                <a:latin typeface="Arial Black" panose="020B0A04020102020204"/>
                <a:cs typeface="Arial Black" panose="020B0A04020102020204"/>
              </a:rPr>
              <a:t>ΑΠΟ</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ΤΙΣ</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ΠΙΟ</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ΕΠΙΚΙΝΔΥΝΕΣ</a:t>
            </a:r>
            <a:r>
              <a:rPr sz="1850" spc="6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ΚΑΤΑΣΤΑΣΕΙΣ.</a:t>
            </a:r>
            <a:endParaRPr sz="1850">
              <a:latin typeface="Arial Black" panose="020B0A04020102020204"/>
              <a:cs typeface="Arial Black" panose="020B0A04020102020204"/>
            </a:endParaRPr>
          </a:p>
          <a:p>
            <a:pPr marL="215900" marR="364490" indent="-203200">
              <a:lnSpc>
                <a:spcPct val="120000"/>
              </a:lnSpc>
              <a:spcBef>
                <a:spcPts val="380"/>
              </a:spcBef>
              <a:buFont typeface="Wingdings" panose="05000000000000000000"/>
              <a:buChar char=""/>
              <a:tabLst>
                <a:tab pos="294640" algn="l"/>
              </a:tabLst>
            </a:pPr>
            <a:r>
              <a:rPr sz="1850" dirty="0">
                <a:solidFill>
                  <a:srgbClr val="FFFFFF"/>
                </a:solidFill>
                <a:latin typeface="Arial Black" panose="020B0A04020102020204"/>
                <a:cs typeface="Arial Black" panose="020B0A04020102020204"/>
              </a:rPr>
              <a:t>ΓΙΝΕΤΑΙ</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ΑΝΤΙΛΗΠΤΗ</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ΕΝΔΕΙΞΕΙΣ</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ΣΤΗΝ</a:t>
            </a:r>
            <a:r>
              <a:rPr sz="1850" spc="8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ΛΕΙΤΟΥΡΓΙΑ</a:t>
            </a:r>
            <a:r>
              <a:rPr sz="1850" spc="80">
                <a:solidFill>
                  <a:srgbClr val="FFFFFF"/>
                </a:solidFill>
                <a:latin typeface="Arial Black" panose="020B0A04020102020204"/>
                <a:cs typeface="Arial Black" panose="020B0A04020102020204"/>
              </a:rPr>
              <a:t> </a:t>
            </a:r>
            <a:r>
              <a:rPr lang="el-GR" sz="1850" spc="-50" dirty="0">
                <a:solidFill>
                  <a:srgbClr val="FFFFFF"/>
                </a:solidFill>
                <a:latin typeface="Arial Black" panose="020B0A04020102020204"/>
                <a:cs typeface="Arial Black" panose="020B0A04020102020204"/>
              </a:rPr>
              <a:t>ή</a:t>
            </a:r>
            <a:r>
              <a:rPr sz="1850" spc="-5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a:t>
            </a:r>
            <a:r>
              <a:rPr sz="1850" spc="9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ΕΝΕΡΓΟΠΟΙΗΣΗ</a:t>
            </a:r>
            <a:r>
              <a:rPr sz="1850" spc="9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9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ΣΥΣΤΗΜΑΤΟΣ</a:t>
            </a:r>
            <a:r>
              <a:rPr sz="1850" spc="8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ΣΥΝΑΓΕΡΜΟΥ.</a:t>
            </a:r>
            <a:endParaRPr sz="1850">
              <a:latin typeface="Arial Black" panose="020B0A04020102020204"/>
              <a:cs typeface="Arial Black" panose="020B0A04020102020204"/>
            </a:endParaRPr>
          </a:p>
          <a:p>
            <a:pPr marL="215900" marR="272415" indent="-203200" algn="just">
              <a:lnSpc>
                <a:spcPct val="120000"/>
              </a:lnSpc>
              <a:spcBef>
                <a:spcPts val="380"/>
              </a:spcBef>
              <a:buFont typeface="Wingdings" panose="05000000000000000000"/>
              <a:buChar char=""/>
              <a:tabLst>
                <a:tab pos="294640" algn="l"/>
              </a:tabLst>
            </a:pPr>
            <a:r>
              <a:rPr sz="1850" dirty="0">
                <a:solidFill>
                  <a:srgbClr val="FFFFFF"/>
                </a:solidFill>
                <a:latin typeface="Arial Black" panose="020B0A04020102020204"/>
                <a:cs typeface="Arial Black" panose="020B0A04020102020204"/>
              </a:rPr>
              <a:t>Η</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ΠΥΡΚΑΓΙΑ</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ΣΤΟΝ</a:t>
            </a:r>
            <a:r>
              <a:rPr sz="1850" spc="6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ΟΧΕΤΟ</a:t>
            </a:r>
            <a:r>
              <a:rPr sz="1850" spc="7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ΣΑΡΩΣ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5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ΕΙΝΑΙ</a:t>
            </a:r>
            <a:r>
              <a:rPr sz="1850" spc="6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ΑΠΟΤΕΛΕΣΜΑ </a:t>
            </a:r>
            <a:r>
              <a:rPr sz="1850">
                <a:solidFill>
                  <a:srgbClr val="FFFFFF"/>
                </a:solidFill>
                <a:latin typeface="Arial Black" panose="020B0A04020102020204"/>
                <a:cs typeface="Arial Black" panose="020B0A04020102020204"/>
              </a:rPr>
              <a:t>ΜΕΓΑΛΗΣ</a:t>
            </a:r>
            <a:r>
              <a:rPr sz="1850" spc="75">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ΣΥΓΚΕΝΤΡΩΣ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80" smtClean="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ΛΙΠΑΝΤΙΚΩΝ</a:t>
            </a:r>
            <a:r>
              <a:rPr lang="el-GR" sz="1850" spc="90" dirty="0">
                <a:solidFill>
                  <a:srgbClr val="FFFFFF"/>
                </a:solidFill>
                <a:latin typeface="Arial Black" panose="020B0A04020102020204"/>
                <a:cs typeface="Arial Black" panose="020B0A04020102020204"/>
              </a:rPr>
              <a:t> </a:t>
            </a:r>
            <a:r>
              <a:rPr lang="el-GR" sz="1850" spc="90" dirty="0" smtClean="0">
                <a:solidFill>
                  <a:srgbClr val="FFFFFF"/>
                </a:solidFill>
                <a:latin typeface="Arial Black" panose="020B0A04020102020204"/>
                <a:cs typeface="Arial Black" panose="020B0A04020102020204"/>
              </a:rPr>
              <a:t>ή</a:t>
            </a:r>
            <a:r>
              <a:rPr sz="1850" spc="9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ΚΑΙ</a:t>
            </a:r>
            <a:r>
              <a:rPr sz="1850" spc="85"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ΠΡΟΙΟΝΤΑ </a:t>
            </a:r>
            <a:r>
              <a:rPr sz="1850">
                <a:solidFill>
                  <a:srgbClr val="FFFFFF"/>
                </a:solidFill>
                <a:latin typeface="Arial Black" panose="020B0A04020102020204"/>
                <a:cs typeface="Arial Black" panose="020B0A04020102020204"/>
              </a:rPr>
              <a:t>ΚΑΚΗΣ</a:t>
            </a:r>
            <a:r>
              <a:rPr sz="1850" spc="55">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ΚΑΥΣΣ</a:t>
            </a:r>
            <a:r>
              <a:rPr sz="1850" spc="5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ΣΤΟ</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ΧΩΡΟ</a:t>
            </a:r>
            <a:r>
              <a:rPr sz="1850" spc="6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ΤΗΣ</a:t>
            </a:r>
            <a:r>
              <a:rPr sz="1850" spc="60">
                <a:solidFill>
                  <a:srgbClr val="FFFFFF"/>
                </a:solidFill>
                <a:latin typeface="Arial Black" panose="020B0A04020102020204"/>
                <a:cs typeface="Arial Black" panose="020B0A04020102020204"/>
              </a:rPr>
              <a:t> </a:t>
            </a:r>
            <a:r>
              <a:rPr sz="1850" spc="-10" smtClean="0">
                <a:solidFill>
                  <a:srgbClr val="FFFFFF"/>
                </a:solidFill>
                <a:latin typeface="Arial Black" panose="020B0A04020102020204"/>
                <a:cs typeface="Arial Black" panose="020B0A04020102020204"/>
              </a:rPr>
              <a:t>ΣΑΡΩΣ</a:t>
            </a:r>
            <a:r>
              <a:rPr lang="el-GR" sz="1850" spc="-10" dirty="0">
                <a:solidFill>
                  <a:srgbClr val="FFFFFF"/>
                </a:solidFill>
                <a:latin typeface="Arial Black" panose="020B0A04020102020204"/>
                <a:cs typeface="Arial Black" panose="020B0A04020102020204"/>
              </a:rPr>
              <a:t>Η</a:t>
            </a:r>
            <a:r>
              <a:rPr sz="1850" spc="-10" smtClean="0">
                <a:solidFill>
                  <a:srgbClr val="FFFFFF"/>
                </a:solidFill>
                <a:latin typeface="Arial Black" panose="020B0A04020102020204"/>
                <a:cs typeface="Arial Black" panose="020B0A04020102020204"/>
              </a:rPr>
              <a:t>Σ</a:t>
            </a:r>
            <a:r>
              <a:rPr sz="1850" spc="-10" dirty="0">
                <a:solidFill>
                  <a:srgbClr val="FFFFFF"/>
                </a:solidFill>
                <a:latin typeface="Arial Black" panose="020B0A04020102020204"/>
                <a:cs typeface="Arial Black" panose="020B0A04020102020204"/>
              </a:rPr>
              <a:t>.</a:t>
            </a:r>
            <a:endParaRPr sz="1850">
              <a:latin typeface="Arial Black" panose="020B0A04020102020204"/>
              <a:cs typeface="Arial Black" panose="020B0A04020102020204"/>
            </a:endParaRPr>
          </a:p>
          <a:p>
            <a:pPr marL="215900" marR="335280" indent="-203200" algn="just">
              <a:lnSpc>
                <a:spcPct val="120000"/>
              </a:lnSpc>
              <a:spcBef>
                <a:spcPts val="380"/>
              </a:spcBef>
              <a:buFont typeface="Wingdings" panose="05000000000000000000"/>
              <a:buChar char=""/>
              <a:tabLst>
                <a:tab pos="294640" algn="l"/>
              </a:tabLst>
            </a:pPr>
            <a:r>
              <a:rPr sz="1850" dirty="0">
                <a:solidFill>
                  <a:srgbClr val="FFFFFF"/>
                </a:solidFill>
                <a:latin typeface="Arial Black" panose="020B0A04020102020204"/>
                <a:cs typeface="Arial Black" panose="020B0A04020102020204"/>
              </a:rPr>
              <a:t>ΤΟ</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ΛΙΠΑΝΤΙΚΟ</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ΜΠΟΡΕΙ</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ΝΑ</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ΕΙΝΑΙ</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a:t>
            </a:r>
            <a:r>
              <a:rPr sz="1850" spc="8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ΚΥΛΙΝΔΡEΛΑΙΟ</a:t>
            </a:r>
            <a:r>
              <a:rPr sz="1850" spc="75">
                <a:solidFill>
                  <a:srgbClr val="FFFFFF"/>
                </a:solidFill>
                <a:latin typeface="Arial Black" panose="020B0A04020102020204"/>
                <a:cs typeface="Arial Black" panose="020B0A04020102020204"/>
              </a:rPr>
              <a:t> </a:t>
            </a:r>
            <a:r>
              <a:rPr lang="el-GR" sz="1850" spc="-50" dirty="0">
                <a:solidFill>
                  <a:srgbClr val="FFFFFF"/>
                </a:solidFill>
                <a:latin typeface="Arial Black" panose="020B0A04020102020204"/>
                <a:cs typeface="Arial Black" panose="020B0A04020102020204"/>
              </a:rPr>
              <a:t>ή</a:t>
            </a:r>
            <a:r>
              <a:rPr sz="1850" spc="-50"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ΛΙΠΑΝΤΙΚΟ</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ΕΔΡΑΝΩΝ</a:t>
            </a:r>
            <a:r>
              <a:rPr sz="1850" spc="70"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ΤΟΥ</a:t>
            </a:r>
            <a:r>
              <a:rPr sz="1850" spc="75">
                <a:solidFill>
                  <a:srgbClr val="FFFFFF"/>
                </a:solidFill>
                <a:latin typeface="Arial Black" panose="020B0A04020102020204"/>
                <a:cs typeface="Arial Black" panose="020B0A04020102020204"/>
              </a:rPr>
              <a:t> </a:t>
            </a:r>
            <a:r>
              <a:rPr sz="1850" spc="-10" smtClean="0">
                <a:solidFill>
                  <a:srgbClr val="FFFFFF"/>
                </a:solidFill>
                <a:latin typeface="Arial Black" panose="020B0A04020102020204"/>
                <a:cs typeface="Arial Black" panose="020B0A04020102020204"/>
              </a:rPr>
              <a:t>ΣΤΡΟΒΙΛΟ</a:t>
            </a:r>
            <a:r>
              <a:rPr lang="el-GR" sz="1850" spc="-10" dirty="0" smtClean="0">
                <a:solidFill>
                  <a:srgbClr val="FFFFFF"/>
                </a:solidFill>
                <a:latin typeface="Arial Black" panose="020B0A04020102020204"/>
                <a:cs typeface="Arial Black" panose="020B0A04020102020204"/>
              </a:rPr>
              <a:t>Ϋ</a:t>
            </a:r>
            <a:r>
              <a:rPr sz="1850" spc="-10" smtClean="0">
                <a:solidFill>
                  <a:srgbClr val="FFFFFF"/>
                </a:solidFill>
                <a:latin typeface="Arial Black" panose="020B0A04020102020204"/>
                <a:cs typeface="Arial Black" panose="020B0A04020102020204"/>
              </a:rPr>
              <a:t>ΠΕΡΠΛΗΡΩΤΗ</a:t>
            </a:r>
            <a:r>
              <a:rPr sz="1850" spc="-10" dirty="0">
                <a:solidFill>
                  <a:srgbClr val="FFFFFF"/>
                </a:solidFill>
                <a:latin typeface="Arial Black" panose="020B0A04020102020204"/>
                <a:cs typeface="Arial Black" panose="020B0A04020102020204"/>
              </a:rPr>
              <a:t>.</a:t>
            </a:r>
            <a:endParaRPr sz="1850">
              <a:latin typeface="Arial Black" panose="020B0A04020102020204"/>
              <a:cs typeface="Arial Black" panose="020B0A04020102020204"/>
            </a:endParaRPr>
          </a:p>
          <a:p>
            <a:pPr marL="215900" marR="5080" indent="-203200">
              <a:lnSpc>
                <a:spcPct val="120000"/>
              </a:lnSpc>
              <a:spcBef>
                <a:spcPts val="375"/>
              </a:spcBef>
              <a:buFont typeface="Wingdings" panose="05000000000000000000"/>
              <a:buChar char=""/>
              <a:tabLst>
                <a:tab pos="294640" algn="l"/>
              </a:tabLst>
            </a:pPr>
            <a:r>
              <a:rPr sz="1850" dirty="0">
                <a:solidFill>
                  <a:srgbClr val="FFFFFF"/>
                </a:solidFill>
                <a:latin typeface="Arial Black" panose="020B0A04020102020204"/>
                <a:cs typeface="Arial Black" panose="020B0A04020102020204"/>
              </a:rPr>
              <a:t>ΜΕΓΑΛΗ</a:t>
            </a:r>
            <a:r>
              <a:rPr sz="1850" spc="105" dirty="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ΚΑΘΥΣΤΕΡΗΣΗ</a:t>
            </a:r>
            <a:r>
              <a:rPr sz="1850" spc="11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ΑΝΑΦΛΕΞ</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9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ΜΠΟΡΕΙ</a:t>
            </a:r>
            <a:r>
              <a:rPr sz="1850" spc="100" dirty="0">
                <a:solidFill>
                  <a:srgbClr val="FFFFFF"/>
                </a:solidFill>
                <a:latin typeface="Arial Black" panose="020B0A04020102020204"/>
                <a:cs typeface="Arial Black" panose="020B0A04020102020204"/>
              </a:rPr>
              <a:t> </a:t>
            </a:r>
            <a:r>
              <a:rPr sz="1850" spc="-25" dirty="0">
                <a:solidFill>
                  <a:srgbClr val="FFFFFF"/>
                </a:solidFill>
                <a:latin typeface="Arial Black" panose="020B0A04020102020204"/>
                <a:cs typeface="Arial Black" panose="020B0A04020102020204"/>
              </a:rPr>
              <a:t>ΝΑ </a:t>
            </a:r>
            <a:r>
              <a:rPr sz="1850" dirty="0">
                <a:solidFill>
                  <a:srgbClr val="FFFFFF"/>
                </a:solidFill>
                <a:latin typeface="Arial Black" panose="020B0A04020102020204"/>
                <a:cs typeface="Arial Black" panose="020B0A04020102020204"/>
              </a:rPr>
              <a:t>ΠΡΟΚΑΛΕΣΕΙ</a:t>
            </a:r>
            <a:r>
              <a:rPr sz="1850" spc="6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ΜΕΓΑΛΗ</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ΠΙΕΣΗ</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ΚΑΤΑ</a:t>
            </a:r>
            <a:r>
              <a:rPr sz="1850" spc="6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ΤΕΛΟΣ</a:t>
            </a:r>
            <a:r>
              <a:rPr sz="1850" spc="60" dirty="0">
                <a:solidFill>
                  <a:srgbClr val="FFFFFF"/>
                </a:solidFill>
                <a:latin typeface="Arial Black" panose="020B0A04020102020204"/>
                <a:cs typeface="Arial Black" panose="020B0A04020102020204"/>
              </a:rPr>
              <a:t> </a:t>
            </a:r>
            <a:r>
              <a:rPr sz="1850" spc="-25">
                <a:solidFill>
                  <a:srgbClr val="FFFFFF"/>
                </a:solidFill>
                <a:latin typeface="Arial Black" panose="020B0A04020102020204"/>
                <a:cs typeface="Arial Black" panose="020B0A04020102020204"/>
              </a:rPr>
              <a:t>ΤΗΣ </a:t>
            </a:r>
            <a:r>
              <a:rPr sz="1850" smtClean="0">
                <a:solidFill>
                  <a:srgbClr val="FFFFFF"/>
                </a:solidFill>
                <a:latin typeface="Arial Black" panose="020B0A04020102020204"/>
                <a:cs typeface="Arial Black" panose="020B0A04020102020204"/>
              </a:rPr>
              <a:t>ΕΚΤΟΝΩΣ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dirty="0">
                <a:solidFill>
                  <a:srgbClr val="FFFFFF"/>
                </a:solidFill>
                <a:latin typeface="Arial Black" panose="020B0A04020102020204"/>
                <a:cs typeface="Arial Black" panose="020B0A04020102020204"/>
              </a:rPr>
              <a:t>.</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ΚΑΤΑ</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ΤΗΝ</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ΑΠΟΚΑΛΥΨΗ</a:t>
            </a:r>
            <a:r>
              <a:rPr sz="1850" spc="8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ΤΩΝ</a:t>
            </a:r>
            <a:r>
              <a:rPr sz="1850" spc="9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ΘΥΡΙΔΩΝ </a:t>
            </a:r>
            <a:r>
              <a:rPr sz="1850" dirty="0">
                <a:solidFill>
                  <a:srgbClr val="FFFFFF"/>
                </a:solidFill>
                <a:latin typeface="Arial Black" panose="020B0A04020102020204"/>
                <a:cs typeface="Arial Black" panose="020B0A04020102020204"/>
              </a:rPr>
              <a:t>ΕΙΣΑΓΩΓΗΣ</a:t>
            </a:r>
            <a:r>
              <a:rPr sz="1850" spc="9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ΥΠΑΡΧΕΙ</a:t>
            </a:r>
            <a:r>
              <a:rPr sz="1850" spc="10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ΔΙΑΦΥΓΗ</a:t>
            </a:r>
            <a:r>
              <a:rPr sz="1850" spc="10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ΚΑΥΣΑΕΡΙΩΝ</a:t>
            </a:r>
            <a:r>
              <a:rPr sz="1850" spc="105" dirty="0">
                <a:solidFill>
                  <a:srgbClr val="FFFFFF"/>
                </a:solidFill>
                <a:latin typeface="Arial Black" panose="020B0A04020102020204"/>
                <a:cs typeface="Arial Black" panose="020B0A04020102020204"/>
              </a:rPr>
              <a:t> </a:t>
            </a:r>
            <a:r>
              <a:rPr sz="1850" spc="-25">
                <a:solidFill>
                  <a:srgbClr val="FFFFFF"/>
                </a:solidFill>
                <a:latin typeface="Arial Black" panose="020B0A04020102020204"/>
                <a:cs typeface="Arial Black" panose="020B0A04020102020204"/>
              </a:rPr>
              <a:t>ΚΑΙ</a:t>
            </a:r>
            <a:r>
              <a:rPr sz="1850" spc="50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ΠΡΟ</a:t>
            </a:r>
            <a:r>
              <a:rPr lang="el-GR" sz="1850" dirty="0" smtClean="0">
                <a:solidFill>
                  <a:srgbClr val="FFFFFF"/>
                </a:solidFill>
                <a:latin typeface="Arial Black" panose="020B0A04020102020204"/>
                <a:cs typeface="Arial Black" panose="020B0A04020102020204"/>
              </a:rPr>
              <a:t>Ϊ</a:t>
            </a:r>
            <a:r>
              <a:rPr sz="1850" smtClean="0">
                <a:solidFill>
                  <a:srgbClr val="FFFFFF"/>
                </a:solidFill>
                <a:latin typeface="Arial Black" panose="020B0A04020102020204"/>
                <a:cs typeface="Arial Black" panose="020B0A04020102020204"/>
              </a:rPr>
              <a:t>ΟΝΤΩΝ</a:t>
            </a:r>
            <a:r>
              <a:rPr sz="1850" spc="75" smtClean="0">
                <a:solidFill>
                  <a:srgbClr val="FFFFFF"/>
                </a:solidFill>
                <a:latin typeface="Arial Black" panose="020B0A04020102020204"/>
                <a:cs typeface="Arial Black" panose="020B0A04020102020204"/>
              </a:rPr>
              <a:t> </a:t>
            </a:r>
            <a:r>
              <a:rPr sz="1850">
                <a:solidFill>
                  <a:srgbClr val="FFFFFF"/>
                </a:solidFill>
                <a:latin typeface="Arial Black" panose="020B0A04020102020204"/>
                <a:cs typeface="Arial Black" panose="020B0A04020102020204"/>
              </a:rPr>
              <a:t>ΑΤΕΛΟΥΣ</a:t>
            </a:r>
            <a:r>
              <a:rPr sz="1850" spc="8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ΚΑΥΣ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spc="65" smtClean="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ΠΡΟΣ</a:t>
            </a:r>
            <a:r>
              <a:rPr sz="1850" spc="7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a:t>
            </a:r>
            <a:r>
              <a:rPr sz="1850" spc="80" dirty="0">
                <a:solidFill>
                  <a:srgbClr val="FFFFFF"/>
                </a:solidFill>
                <a:latin typeface="Arial Black" panose="020B0A04020102020204"/>
                <a:cs typeface="Arial Black" panose="020B0A04020102020204"/>
              </a:rPr>
              <a:t> </a:t>
            </a:r>
            <a:r>
              <a:rPr sz="1850" spc="-10">
                <a:solidFill>
                  <a:srgbClr val="FFFFFF"/>
                </a:solidFill>
                <a:latin typeface="Arial Black" panose="020B0A04020102020204"/>
                <a:cs typeface="Arial Black" panose="020B0A04020102020204"/>
              </a:rPr>
              <a:t>ΟΧΕΤΟ</a:t>
            </a:r>
            <a:r>
              <a:rPr sz="1850" spc="500">
                <a:solidFill>
                  <a:srgbClr val="FFFFFF"/>
                </a:solidFill>
                <a:latin typeface="Arial Black" panose="020B0A04020102020204"/>
                <a:cs typeface="Arial Black" panose="020B0A04020102020204"/>
              </a:rPr>
              <a:t> </a:t>
            </a:r>
            <a:r>
              <a:rPr sz="1850" smtClean="0">
                <a:solidFill>
                  <a:srgbClr val="FFFFFF"/>
                </a:solidFill>
                <a:latin typeface="Arial Black" panose="020B0A04020102020204"/>
                <a:cs typeface="Arial Black" panose="020B0A04020102020204"/>
              </a:rPr>
              <a:t>ΣΑΡΩΣ</a:t>
            </a:r>
            <a:r>
              <a:rPr lang="el-GR" sz="1850" dirty="0" smtClean="0">
                <a:solidFill>
                  <a:srgbClr val="FFFFFF"/>
                </a:solidFill>
                <a:latin typeface="Arial Black" panose="020B0A04020102020204"/>
                <a:cs typeface="Arial Black" panose="020B0A04020102020204"/>
              </a:rPr>
              <a:t>Η</a:t>
            </a:r>
            <a:r>
              <a:rPr sz="1850" smtClean="0">
                <a:solidFill>
                  <a:srgbClr val="FFFFFF"/>
                </a:solidFill>
                <a:latin typeface="Arial Black" panose="020B0A04020102020204"/>
                <a:cs typeface="Arial Black" panose="020B0A04020102020204"/>
              </a:rPr>
              <a:t>Σ</a:t>
            </a:r>
            <a:r>
              <a:rPr sz="1850" dirty="0">
                <a:solidFill>
                  <a:srgbClr val="FFFFFF"/>
                </a:solidFill>
                <a:latin typeface="Arial Black" panose="020B0A04020102020204"/>
                <a:cs typeface="Arial Black" panose="020B0A04020102020204"/>
              </a:rPr>
              <a:t>,</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ΟΠΟΥ</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ΡΥΠΑΙΝΟΥΝ</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ΤΑ</a:t>
            </a:r>
            <a:r>
              <a:rPr sz="1850" spc="75"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ΤΟΙΧΩΜΑΤΑ</a:t>
            </a:r>
            <a:r>
              <a:rPr sz="1850" spc="80" dirty="0">
                <a:solidFill>
                  <a:srgbClr val="FFFFFF"/>
                </a:solidFill>
                <a:latin typeface="Arial Black" panose="020B0A04020102020204"/>
                <a:cs typeface="Arial Black" panose="020B0A04020102020204"/>
              </a:rPr>
              <a:t> </a:t>
            </a:r>
            <a:r>
              <a:rPr sz="1850" dirty="0">
                <a:solidFill>
                  <a:srgbClr val="FFFFFF"/>
                </a:solidFill>
                <a:latin typeface="Arial Black" panose="020B0A04020102020204"/>
                <a:cs typeface="Arial Black" panose="020B0A04020102020204"/>
              </a:rPr>
              <a:t>ΤΟΥ</a:t>
            </a:r>
            <a:r>
              <a:rPr sz="1850" spc="80" dirty="0">
                <a:solidFill>
                  <a:srgbClr val="FFFFFF"/>
                </a:solidFill>
                <a:latin typeface="Arial Black" panose="020B0A04020102020204"/>
                <a:cs typeface="Arial Black" panose="020B0A04020102020204"/>
              </a:rPr>
              <a:t> </a:t>
            </a:r>
            <a:r>
              <a:rPr sz="1850" spc="-10" dirty="0">
                <a:solidFill>
                  <a:srgbClr val="FFFFFF"/>
                </a:solidFill>
                <a:latin typeface="Arial Black" panose="020B0A04020102020204"/>
                <a:cs typeface="Arial Black" panose="020B0A04020102020204"/>
              </a:rPr>
              <a:t>ΟΧΕΤΟΥ.</a:t>
            </a:r>
            <a:endParaRPr sz="18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746759" y="361950"/>
            <a:ext cx="7646670" cy="391160"/>
          </a:xfrm>
          <a:prstGeom prst="rect">
            <a:avLst/>
          </a:prstGeom>
        </p:spPr>
        <p:txBody>
          <a:bodyPr vert="horz" wrap="square" lIns="0" tIns="12700" rIns="0" bIns="0" rtlCol="0">
            <a:spAutoFit/>
          </a:bodyPr>
          <a:lstStyle/>
          <a:p>
            <a:pPr marL="12700">
              <a:lnSpc>
                <a:spcPct val="100000"/>
              </a:lnSpc>
              <a:spcBef>
                <a:spcPts val="100"/>
              </a:spcBef>
            </a:pPr>
            <a:r>
              <a:rPr sz="2400" dirty="0"/>
              <a:t>ΠΥΡΚΑΓΙΑ</a:t>
            </a:r>
            <a:r>
              <a:rPr sz="2400" spc="-65" dirty="0"/>
              <a:t> </a:t>
            </a:r>
            <a:r>
              <a:rPr sz="2400" dirty="0"/>
              <a:t>ΣΤΟΝ</a:t>
            </a:r>
            <a:r>
              <a:rPr sz="2400" spc="-50" dirty="0"/>
              <a:t> </a:t>
            </a:r>
            <a:r>
              <a:rPr sz="2400"/>
              <a:t>ΟΧΕΤΟ</a:t>
            </a:r>
            <a:r>
              <a:rPr sz="2400" spc="-40"/>
              <a:t> </a:t>
            </a:r>
            <a:r>
              <a:rPr sz="2400" smtClean="0"/>
              <a:t>ΣΑΡΩΣ</a:t>
            </a:r>
            <a:r>
              <a:rPr lang="el-GR" sz="2400" dirty="0" smtClean="0"/>
              <a:t>Η</a:t>
            </a:r>
            <a:r>
              <a:rPr sz="2400" smtClean="0"/>
              <a:t>Σ</a:t>
            </a:r>
            <a:r>
              <a:rPr sz="2400" spc="-45" smtClean="0"/>
              <a:t> </a:t>
            </a:r>
            <a:r>
              <a:rPr sz="2400" dirty="0"/>
              <a:t>ΤΗΣ</a:t>
            </a:r>
            <a:r>
              <a:rPr sz="2400" spc="-45" dirty="0"/>
              <a:t> </a:t>
            </a:r>
            <a:r>
              <a:rPr sz="2400" spc="-10" dirty="0"/>
              <a:t>ΜΗΧΑΝΗΣ</a:t>
            </a:r>
            <a:endParaRPr sz="240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16635"/>
            <a:ext cx="8544560" cy="4621778"/>
          </a:xfrm>
          <a:prstGeom prst="rect">
            <a:avLst/>
          </a:prstGeom>
        </p:spPr>
        <p:txBody>
          <a:bodyPr vert="horz" wrap="square" lIns="0" tIns="0" rIns="0" bIns="0" rtlCol="0">
            <a:spAutoFit/>
          </a:bodyPr>
          <a:lstStyle/>
          <a:p>
            <a:pPr marL="358775">
              <a:lnSpc>
                <a:spcPts val="3025"/>
              </a:lnSpc>
            </a:pPr>
            <a:r>
              <a:rPr sz="2800" b="1" i="1" dirty="0">
                <a:solidFill>
                  <a:srgbClr val="FF0000"/>
                </a:solidFill>
                <a:latin typeface="Arial" panose="020B0604020202020204"/>
                <a:cs typeface="Arial" panose="020B0604020202020204"/>
              </a:rPr>
              <a:t>5)</a:t>
            </a:r>
            <a:r>
              <a:rPr sz="2800" b="1" i="1" spc="-204" dirty="0">
                <a:solidFill>
                  <a:srgbClr val="FF0000"/>
                </a:solidFill>
                <a:latin typeface="Arial" panose="020B0604020202020204"/>
                <a:cs typeface="Arial" panose="020B0604020202020204"/>
              </a:rPr>
              <a:t> </a:t>
            </a:r>
            <a:r>
              <a:rPr sz="2200" b="1" i="1" u="sng">
                <a:solidFill>
                  <a:srgbClr val="0000CC"/>
                </a:solidFill>
                <a:uFill>
                  <a:solidFill>
                    <a:srgbClr val="0000CC"/>
                  </a:solidFill>
                </a:uFill>
                <a:latin typeface="Arial" panose="020B0604020202020204"/>
                <a:cs typeface="Arial" panose="020B0604020202020204"/>
              </a:rPr>
              <a:t>ΣΥΣΤΗΜΑ</a:t>
            </a:r>
            <a:r>
              <a:rPr sz="2200" b="1" i="1" u="sng" spc="-145">
                <a:solidFill>
                  <a:srgbClr val="0000CC"/>
                </a:solidFill>
                <a:uFill>
                  <a:solidFill>
                    <a:srgbClr val="0000CC"/>
                  </a:solidFill>
                </a:uFill>
                <a:latin typeface="Arial" panose="020B0604020202020204"/>
                <a:cs typeface="Arial" panose="020B0604020202020204"/>
              </a:rPr>
              <a:t> </a:t>
            </a:r>
            <a:r>
              <a:rPr sz="2200" b="1" i="1" u="sng" smtClean="0">
                <a:solidFill>
                  <a:srgbClr val="0000CC"/>
                </a:solidFill>
                <a:uFill>
                  <a:solidFill>
                    <a:srgbClr val="0000CC"/>
                  </a:solidFill>
                </a:uFill>
                <a:latin typeface="Arial" panose="020B0604020202020204"/>
                <a:cs typeface="Arial" panose="020B0604020202020204"/>
              </a:rPr>
              <a:t>ΕΓΧΥΣ</a:t>
            </a:r>
            <a:r>
              <a:rPr lang="el-GR" sz="2200" b="1" i="1" u="sng" dirty="0" smtClean="0">
                <a:solidFill>
                  <a:srgbClr val="0000CC"/>
                </a:solidFill>
                <a:uFill>
                  <a:solidFill>
                    <a:srgbClr val="0000CC"/>
                  </a:solidFill>
                </a:uFill>
                <a:latin typeface="Arial" panose="020B0604020202020204"/>
                <a:cs typeface="Arial" panose="020B0604020202020204"/>
              </a:rPr>
              <a:t>Η</a:t>
            </a:r>
            <a:r>
              <a:rPr sz="2200" b="1" i="1" u="sng" smtClean="0">
                <a:solidFill>
                  <a:srgbClr val="0000CC"/>
                </a:solidFill>
                <a:uFill>
                  <a:solidFill>
                    <a:srgbClr val="0000CC"/>
                  </a:solidFill>
                </a:uFill>
                <a:latin typeface="Arial" panose="020B0604020202020204"/>
                <a:cs typeface="Arial" panose="020B0604020202020204"/>
              </a:rPr>
              <a:t>Σ</a:t>
            </a:r>
            <a:r>
              <a:rPr sz="2200" b="1" i="1" u="sng" spc="-50" smtClean="0">
                <a:solidFill>
                  <a:srgbClr val="0000CC"/>
                </a:solidFill>
                <a:uFill>
                  <a:solidFill>
                    <a:srgbClr val="0000CC"/>
                  </a:solidFill>
                </a:uFill>
                <a:latin typeface="Arial" panose="020B0604020202020204"/>
                <a:cs typeface="Arial" panose="020B0604020202020204"/>
              </a:rPr>
              <a:t> </a:t>
            </a:r>
            <a:r>
              <a:rPr sz="2200" b="1" i="1" u="sng" dirty="0">
                <a:solidFill>
                  <a:srgbClr val="0000CC"/>
                </a:solidFill>
                <a:uFill>
                  <a:solidFill>
                    <a:srgbClr val="0000CC"/>
                  </a:solidFill>
                </a:uFill>
                <a:latin typeface="Arial" panose="020B0604020202020204"/>
                <a:cs typeface="Arial" panose="020B0604020202020204"/>
              </a:rPr>
              <a:t>ΜΕ</a:t>
            </a:r>
            <a:r>
              <a:rPr sz="2200" b="1" i="1" u="sng" spc="-135" dirty="0">
                <a:solidFill>
                  <a:srgbClr val="0000CC"/>
                </a:solidFill>
                <a:uFill>
                  <a:solidFill>
                    <a:srgbClr val="0000CC"/>
                  </a:solidFill>
                </a:uFill>
                <a:latin typeface="Arial" panose="020B0604020202020204"/>
                <a:cs typeface="Arial" panose="020B0604020202020204"/>
              </a:rPr>
              <a:t> </a:t>
            </a:r>
            <a:r>
              <a:rPr sz="2200" b="1" i="1" u="sng">
                <a:solidFill>
                  <a:srgbClr val="0000CC"/>
                </a:solidFill>
                <a:uFill>
                  <a:solidFill>
                    <a:srgbClr val="0000CC"/>
                  </a:solidFill>
                </a:uFill>
                <a:latin typeface="Arial" panose="020B0604020202020204"/>
                <a:cs typeface="Arial" panose="020B0604020202020204"/>
              </a:rPr>
              <a:t>ΑΝΤΛΙΕΣ</a:t>
            </a:r>
            <a:r>
              <a:rPr sz="2200" b="1" i="1" u="sng" spc="-50">
                <a:solidFill>
                  <a:srgbClr val="0000CC"/>
                </a:solidFill>
                <a:uFill>
                  <a:solidFill>
                    <a:srgbClr val="0000CC"/>
                  </a:solidFill>
                </a:uFill>
                <a:latin typeface="Arial" panose="020B0604020202020204"/>
                <a:cs typeface="Arial" panose="020B0604020202020204"/>
              </a:rPr>
              <a:t> </a:t>
            </a:r>
            <a:r>
              <a:rPr sz="2200" b="1" i="1" u="sng" smtClean="0">
                <a:solidFill>
                  <a:srgbClr val="0000CC"/>
                </a:solidFill>
                <a:uFill>
                  <a:solidFill>
                    <a:srgbClr val="0000CC"/>
                  </a:solidFill>
                </a:uFill>
                <a:latin typeface="Arial" panose="020B0604020202020204"/>
                <a:cs typeface="Arial" panose="020B0604020202020204"/>
              </a:rPr>
              <a:t>ΕΓΧΥΣ</a:t>
            </a:r>
            <a:r>
              <a:rPr lang="el-GR" sz="2200" b="1" i="1" u="sng" dirty="0" smtClean="0">
                <a:solidFill>
                  <a:srgbClr val="0000CC"/>
                </a:solidFill>
                <a:uFill>
                  <a:solidFill>
                    <a:srgbClr val="0000CC"/>
                  </a:solidFill>
                </a:uFill>
                <a:latin typeface="Arial" panose="020B0604020202020204"/>
                <a:cs typeface="Arial" panose="020B0604020202020204"/>
              </a:rPr>
              <a:t>Η</a:t>
            </a:r>
            <a:r>
              <a:rPr sz="2200" b="1" i="1" u="sng" smtClean="0">
                <a:solidFill>
                  <a:srgbClr val="0000CC"/>
                </a:solidFill>
                <a:uFill>
                  <a:solidFill>
                    <a:srgbClr val="0000CC"/>
                  </a:solidFill>
                </a:uFill>
                <a:latin typeface="Arial" panose="020B0604020202020204"/>
                <a:cs typeface="Arial" panose="020B0604020202020204"/>
              </a:rPr>
              <a:t>Σ</a:t>
            </a:r>
            <a:r>
              <a:rPr sz="2200" b="1" i="1" u="sng" spc="-55" smtClean="0">
                <a:solidFill>
                  <a:srgbClr val="0000CC"/>
                </a:solidFill>
                <a:uFill>
                  <a:solidFill>
                    <a:srgbClr val="0000CC"/>
                  </a:solidFill>
                </a:uFill>
                <a:latin typeface="Arial" panose="020B0604020202020204"/>
                <a:cs typeface="Arial" panose="020B0604020202020204"/>
              </a:rPr>
              <a:t> </a:t>
            </a:r>
            <a:r>
              <a:rPr sz="2200" b="1" i="1" u="sng" dirty="0">
                <a:solidFill>
                  <a:srgbClr val="0000CC"/>
                </a:solidFill>
                <a:uFill>
                  <a:solidFill>
                    <a:srgbClr val="0000CC"/>
                  </a:solidFill>
                </a:uFill>
                <a:latin typeface="Arial" panose="020B0604020202020204"/>
                <a:cs typeface="Arial" panose="020B0604020202020204"/>
              </a:rPr>
              <a:t>ΕΝ</a:t>
            </a:r>
            <a:r>
              <a:rPr sz="2200" b="1" i="1" u="sng" spc="-50" dirty="0">
                <a:solidFill>
                  <a:srgbClr val="0000CC"/>
                </a:solidFill>
                <a:uFill>
                  <a:solidFill>
                    <a:srgbClr val="0000CC"/>
                  </a:solidFill>
                </a:uFill>
                <a:latin typeface="Arial" panose="020B0604020202020204"/>
                <a:cs typeface="Arial" panose="020B0604020202020204"/>
              </a:rPr>
              <a:t> </a:t>
            </a:r>
            <a:r>
              <a:rPr sz="2200" b="1" i="1" u="sng" spc="-10" dirty="0">
                <a:solidFill>
                  <a:srgbClr val="0000CC"/>
                </a:solidFill>
                <a:uFill>
                  <a:solidFill>
                    <a:srgbClr val="0000CC"/>
                  </a:solidFill>
                </a:uFill>
                <a:latin typeface="Arial" panose="020B0604020202020204"/>
                <a:cs typeface="Arial" panose="020B0604020202020204"/>
              </a:rPr>
              <a:t>ΣΕΙΡΑ</a:t>
            </a:r>
            <a:endParaRPr sz="2200">
              <a:latin typeface="Arial" panose="020B0604020202020204"/>
              <a:cs typeface="Arial" panose="020B0604020202020204"/>
            </a:endParaRPr>
          </a:p>
          <a:p>
            <a:pPr marL="83185" algn="ctr">
              <a:lnSpc>
                <a:spcPct val="100000"/>
              </a:lnSpc>
            </a:pPr>
            <a:r>
              <a:rPr sz="1600" b="1" u="sng" dirty="0">
                <a:solidFill>
                  <a:srgbClr val="0000CC"/>
                </a:solidFill>
                <a:uFill>
                  <a:solidFill>
                    <a:srgbClr val="0000CC"/>
                  </a:solidFill>
                </a:uFill>
                <a:latin typeface="Arial" panose="020B0604020202020204"/>
                <a:cs typeface="Arial" panose="020B0604020202020204"/>
              </a:rPr>
              <a:t>(In</a:t>
            </a:r>
            <a:r>
              <a:rPr sz="1600" b="1" u="sng" spc="-2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20"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line</a:t>
            </a:r>
            <a:r>
              <a:rPr sz="1600" b="1" u="sng" spc="-20"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fuel</a:t>
            </a:r>
            <a:r>
              <a:rPr sz="1600" b="1" u="sng" spc="-20"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2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injection</a:t>
            </a:r>
            <a:r>
              <a:rPr sz="1600" b="1" u="sng" spc="-25" dirty="0">
                <a:solidFill>
                  <a:srgbClr val="0000CC"/>
                </a:solidFill>
                <a:uFill>
                  <a:solidFill>
                    <a:srgbClr val="0000CC"/>
                  </a:solidFill>
                </a:uFill>
                <a:latin typeface="Arial" panose="020B0604020202020204"/>
                <a:cs typeface="Arial" panose="020B0604020202020204"/>
              </a:rPr>
              <a:t> </a:t>
            </a:r>
            <a:r>
              <a:rPr sz="1600" b="1" u="sng" spc="-10" dirty="0">
                <a:solidFill>
                  <a:srgbClr val="0000CC"/>
                </a:solidFill>
                <a:uFill>
                  <a:solidFill>
                    <a:srgbClr val="0000CC"/>
                  </a:solidFill>
                </a:uFill>
                <a:latin typeface="Arial" panose="020B0604020202020204"/>
                <a:cs typeface="Arial" panose="020B0604020202020204"/>
              </a:rPr>
              <a:t>pumps)</a:t>
            </a:r>
            <a:endParaRPr sz="1600">
              <a:latin typeface="Arial" panose="020B0604020202020204"/>
              <a:cs typeface="Arial" panose="020B0604020202020204"/>
            </a:endParaRPr>
          </a:p>
          <a:p>
            <a:pPr>
              <a:lnSpc>
                <a:spcPct val="100000"/>
              </a:lnSpc>
            </a:pPr>
            <a:endParaRPr sz="1800">
              <a:latin typeface="Arial" panose="020B0604020202020204"/>
              <a:cs typeface="Arial" panose="020B0604020202020204"/>
            </a:endParaRPr>
          </a:p>
          <a:p>
            <a:pPr>
              <a:lnSpc>
                <a:spcPct val="100000"/>
              </a:lnSpc>
              <a:spcBef>
                <a:spcPts val="5"/>
              </a:spcBef>
            </a:pPr>
            <a:endParaRPr sz="1950">
              <a:latin typeface="Arial" panose="020B0604020202020204"/>
              <a:cs typeface="Arial" panose="020B0604020202020204"/>
            </a:endParaRPr>
          </a:p>
          <a:p>
            <a:pPr marL="12700" marR="5080" algn="just">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ΤΟ</a:t>
            </a:r>
            <a:r>
              <a:rPr sz="2000" b="1" spc="-40" dirty="0">
                <a:latin typeface="Arial" panose="020B0604020202020204"/>
                <a:cs typeface="Arial" panose="020B0604020202020204"/>
              </a:rPr>
              <a:t> </a:t>
            </a:r>
            <a:r>
              <a:rPr sz="2000" b="1" dirty="0">
                <a:latin typeface="Arial" panose="020B0604020202020204"/>
                <a:cs typeface="Arial" panose="020B0604020202020204"/>
              </a:rPr>
              <a:t>ΚΥΡΙΟ</a:t>
            </a:r>
            <a:r>
              <a:rPr sz="2000" b="1" spc="-35" dirty="0">
                <a:latin typeface="Arial" panose="020B0604020202020204"/>
                <a:cs typeface="Arial" panose="020B0604020202020204"/>
              </a:rPr>
              <a:t> </a:t>
            </a:r>
            <a:r>
              <a:rPr sz="2000" b="1" dirty="0">
                <a:latin typeface="Arial" panose="020B0604020202020204"/>
                <a:cs typeface="Arial" panose="020B0604020202020204"/>
              </a:rPr>
              <a:t>ΠΡΟΒΛΗΜΑ</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35" dirty="0">
                <a:latin typeface="Arial" panose="020B0604020202020204"/>
                <a:cs typeface="Arial" panose="020B0604020202020204"/>
              </a:rPr>
              <a:t> </a:t>
            </a:r>
            <a:r>
              <a:rPr sz="2000" b="1" spc="-25" dirty="0">
                <a:latin typeface="Arial" panose="020B0604020202020204"/>
                <a:cs typeface="Arial" panose="020B0604020202020204"/>
              </a:rPr>
              <a:t>ΣΥΣΤΗΜΑΤΟΣ</a:t>
            </a:r>
            <a:r>
              <a:rPr sz="2000" b="1" spc="-114" dirty="0">
                <a:latin typeface="Arial" panose="020B0604020202020204"/>
                <a:cs typeface="Arial" panose="020B0604020202020204"/>
              </a:rPr>
              <a:t> </a:t>
            </a:r>
            <a:r>
              <a:rPr sz="2000" b="1" spc="-35" dirty="0">
                <a:latin typeface="Arial" panose="020B0604020202020204"/>
                <a:cs typeface="Arial" panose="020B0604020202020204"/>
              </a:rPr>
              <a:t>ΑΥΤΟΥ</a:t>
            </a:r>
            <a:r>
              <a:rPr sz="2000" b="1" spc="-40" dirty="0">
                <a:latin typeface="Arial" panose="020B0604020202020204"/>
                <a:cs typeface="Arial" panose="020B0604020202020204"/>
              </a:rPr>
              <a:t> </a:t>
            </a:r>
            <a:r>
              <a:rPr sz="2000" b="1" dirty="0">
                <a:latin typeface="Arial" panose="020B0604020202020204"/>
                <a:cs typeface="Arial" panose="020B0604020202020204"/>
              </a:rPr>
              <a:t>ΕΙΝΑΙ</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spc="-40" dirty="0">
                <a:latin typeface="Arial" panose="020B0604020202020204"/>
                <a:cs typeface="Arial" panose="020B0604020202020204"/>
              </a:rPr>
              <a:t>ΜΕΓΑΛΟ </a:t>
            </a:r>
            <a:r>
              <a:rPr sz="2000" b="1" dirty="0">
                <a:latin typeface="Arial" panose="020B0604020202020204"/>
                <a:cs typeface="Arial" panose="020B0604020202020204"/>
              </a:rPr>
              <a:t>ΜΗΚΟΣ</a:t>
            </a:r>
            <a:r>
              <a:rPr sz="2000" b="1" spc="-60" dirty="0">
                <a:latin typeface="Arial" panose="020B0604020202020204"/>
                <a:cs typeface="Arial" panose="020B0604020202020204"/>
              </a:rPr>
              <a:t> </a:t>
            </a:r>
            <a:r>
              <a:rPr sz="2000" b="1" dirty="0">
                <a:latin typeface="Arial" panose="020B0604020202020204"/>
                <a:cs typeface="Arial" panose="020B0604020202020204"/>
              </a:rPr>
              <a:t>ΠΟΥ</a:t>
            </a:r>
            <a:r>
              <a:rPr sz="2000" b="1" spc="-120" dirty="0">
                <a:latin typeface="Arial" panose="020B0604020202020204"/>
                <a:cs typeface="Arial" panose="020B0604020202020204"/>
              </a:rPr>
              <a:t> </a:t>
            </a:r>
            <a:r>
              <a:rPr sz="2000" b="1" spc="-10" dirty="0">
                <a:latin typeface="Arial" panose="020B0604020202020204"/>
                <a:cs typeface="Arial" panose="020B0604020202020204"/>
              </a:rPr>
              <a:t>ΑΠΑΙΤΕΙΤΑΙ</a:t>
            </a:r>
            <a:r>
              <a:rPr sz="2000" b="1" spc="-60" dirty="0">
                <a:latin typeface="Arial" panose="020B0604020202020204"/>
                <a:cs typeface="Arial" panose="020B0604020202020204"/>
              </a:rPr>
              <a:t> </a:t>
            </a:r>
            <a:r>
              <a:rPr sz="2000" b="1" dirty="0">
                <a:latin typeface="Arial" panose="020B0604020202020204"/>
                <a:cs typeface="Arial" panose="020B0604020202020204"/>
              </a:rPr>
              <a:t>ΓΙΑ</a:t>
            </a:r>
            <a:r>
              <a:rPr sz="2000" b="1" spc="-40" dirty="0">
                <a:latin typeface="Arial" panose="020B0604020202020204"/>
                <a:cs typeface="Arial" panose="020B0604020202020204"/>
              </a:rPr>
              <a:t> </a:t>
            </a:r>
            <a:r>
              <a:rPr sz="2000" b="1" spc="-20" dirty="0">
                <a:latin typeface="Arial" panose="020B0604020202020204"/>
                <a:cs typeface="Arial" panose="020B0604020202020204"/>
              </a:rPr>
              <a:t>ΤΟΥΣ</a:t>
            </a:r>
            <a:r>
              <a:rPr sz="2000" b="1" spc="-120" dirty="0">
                <a:latin typeface="Arial" panose="020B0604020202020204"/>
                <a:cs typeface="Arial" panose="020B0604020202020204"/>
              </a:rPr>
              <a:t> </a:t>
            </a:r>
            <a:r>
              <a:rPr sz="2000" b="1" dirty="0">
                <a:latin typeface="Arial" panose="020B0604020202020204"/>
                <a:cs typeface="Arial" panose="020B0604020202020204"/>
              </a:rPr>
              <a:t>ΑΓΩΓΟΥΣ</a:t>
            </a:r>
            <a:r>
              <a:rPr sz="2000" b="1" spc="-90" dirty="0">
                <a:latin typeface="Arial" panose="020B0604020202020204"/>
                <a:cs typeface="Arial" panose="020B0604020202020204"/>
              </a:rPr>
              <a:t> </a:t>
            </a:r>
            <a:r>
              <a:rPr sz="2000" b="1">
                <a:latin typeface="Arial" panose="020B0604020202020204"/>
                <a:cs typeface="Arial" panose="020B0604020202020204"/>
              </a:rPr>
              <a:t>ΥΨΗΛΗΣ</a:t>
            </a:r>
            <a:r>
              <a:rPr sz="2000" b="1" spc="-55">
                <a:latin typeface="Arial" panose="020B0604020202020204"/>
                <a:cs typeface="Arial" panose="020B0604020202020204"/>
              </a:rPr>
              <a:t> </a:t>
            </a:r>
            <a:r>
              <a:rPr sz="2000" b="1" smtClean="0">
                <a:latin typeface="Arial" panose="020B0604020202020204"/>
                <a:cs typeface="Arial" panose="020B0604020202020204"/>
              </a:rPr>
              <a:t>ΠΙΕΣ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60" dirty="0">
                <a:latin typeface="Arial" panose="020B0604020202020204"/>
                <a:cs typeface="Arial" panose="020B0604020202020204"/>
              </a:rPr>
              <a:t> </a:t>
            </a:r>
            <a:r>
              <a:rPr sz="2000" b="1" spc="-25" dirty="0">
                <a:latin typeface="Arial" panose="020B0604020202020204"/>
                <a:cs typeface="Arial" panose="020B0604020202020204"/>
              </a:rPr>
              <a:t>ΠΟΥ </a:t>
            </a:r>
            <a:r>
              <a:rPr sz="2000" b="1" dirty="0">
                <a:latin typeface="Arial" panose="020B0604020202020204"/>
                <a:cs typeface="Arial" panose="020B0604020202020204"/>
              </a:rPr>
              <a:t>ΣΥΝΔΕΟΥΝ</a:t>
            </a:r>
            <a:r>
              <a:rPr sz="2000" b="1" spc="-60" dirty="0">
                <a:latin typeface="Arial" panose="020B0604020202020204"/>
                <a:cs typeface="Arial" panose="020B0604020202020204"/>
              </a:rPr>
              <a:t> </a:t>
            </a:r>
            <a:r>
              <a:rPr sz="2000" b="1" dirty="0">
                <a:latin typeface="Arial" panose="020B0604020202020204"/>
                <a:cs typeface="Arial" panose="020B0604020202020204"/>
              </a:rPr>
              <a:t>ΚΑΘΕ</a:t>
            </a:r>
            <a:r>
              <a:rPr sz="2000" b="1" spc="-125" dirty="0">
                <a:latin typeface="Arial" panose="020B0604020202020204"/>
                <a:cs typeface="Arial" panose="020B0604020202020204"/>
              </a:rPr>
              <a:t> </a:t>
            </a:r>
            <a:r>
              <a:rPr sz="2000" b="1" spc="-10" dirty="0">
                <a:latin typeface="Arial" panose="020B0604020202020204"/>
                <a:cs typeface="Arial" panose="020B0604020202020204"/>
              </a:rPr>
              <a:t>ΑΝΤΛΙΑ</a:t>
            </a:r>
            <a:r>
              <a:rPr sz="2000" b="1" spc="-60" dirty="0">
                <a:latin typeface="Arial" panose="020B0604020202020204"/>
                <a:cs typeface="Arial" panose="020B0604020202020204"/>
              </a:rPr>
              <a:t>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dirty="0">
                <a:latin typeface="Arial" panose="020B0604020202020204"/>
                <a:cs typeface="Arial" panose="020B0604020202020204"/>
              </a:rPr>
              <a:t>ΤΟΝ</a:t>
            </a:r>
            <a:r>
              <a:rPr sz="2000" b="1" spc="-125" dirty="0">
                <a:latin typeface="Arial" panose="020B0604020202020204"/>
                <a:cs typeface="Arial" panose="020B0604020202020204"/>
              </a:rPr>
              <a:t> </a:t>
            </a:r>
            <a:r>
              <a:rPr sz="2000" b="1" dirty="0">
                <a:latin typeface="Arial" panose="020B0604020202020204"/>
                <a:cs typeface="Arial" panose="020B0604020202020204"/>
              </a:rPr>
              <a:t>ΑΝΤΙΣΤΟΙΧΟ</a:t>
            </a:r>
            <a:r>
              <a:rPr sz="2000" b="1" spc="-55" dirty="0">
                <a:latin typeface="Arial" panose="020B0604020202020204"/>
                <a:cs typeface="Arial" panose="020B0604020202020204"/>
              </a:rPr>
              <a:t> </a:t>
            </a:r>
            <a:r>
              <a:rPr sz="2000" b="1" spc="-10" dirty="0">
                <a:latin typeface="Arial" panose="020B0604020202020204"/>
                <a:cs typeface="Arial" panose="020B0604020202020204"/>
              </a:rPr>
              <a:t>ΕΓΧΥΤΗΡΑ.</a:t>
            </a:r>
            <a:endParaRPr sz="2000">
              <a:latin typeface="Arial" panose="020B0604020202020204"/>
              <a:cs typeface="Arial" panose="020B0604020202020204"/>
            </a:endParaRPr>
          </a:p>
          <a:p>
            <a:pPr>
              <a:lnSpc>
                <a:spcPct val="100000"/>
              </a:lnSpc>
              <a:spcBef>
                <a:spcPts val="45"/>
              </a:spcBef>
              <a:buClr>
                <a:srgbClr val="FF0000"/>
              </a:buClr>
              <a:buFont typeface="Wingdings" panose="05000000000000000000"/>
              <a:buChar char=""/>
            </a:pPr>
            <a:endParaRPr sz="2050">
              <a:latin typeface="Arial" panose="020B0604020202020204"/>
              <a:cs typeface="Arial" panose="020B0604020202020204"/>
            </a:endParaRPr>
          </a:p>
          <a:p>
            <a:pPr marL="12700" marR="185420">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ΓΙΑ</a:t>
            </a:r>
            <a:r>
              <a:rPr sz="2000" b="1" spc="-30" dirty="0">
                <a:latin typeface="Arial" panose="020B0604020202020204"/>
                <a:cs typeface="Arial" panose="020B0604020202020204"/>
              </a:rPr>
              <a:t> </a:t>
            </a:r>
            <a:r>
              <a:rPr sz="2000" b="1" dirty="0">
                <a:latin typeface="Arial" panose="020B0604020202020204"/>
                <a:cs typeface="Arial" panose="020B0604020202020204"/>
              </a:rPr>
              <a:t>ΤΗ</a:t>
            </a:r>
            <a:r>
              <a:rPr sz="2000" b="1" spc="-30" dirty="0">
                <a:latin typeface="Arial" panose="020B0604020202020204"/>
                <a:cs typeface="Arial" panose="020B0604020202020204"/>
              </a:rPr>
              <a:t> </a:t>
            </a:r>
            <a:r>
              <a:rPr sz="2000" b="1" dirty="0">
                <a:latin typeface="Arial" panose="020B0604020202020204"/>
                <a:cs typeface="Arial" panose="020B0604020202020204"/>
              </a:rPr>
              <a:t>ΜΕΙΩΣΗ</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spc="-10" dirty="0">
                <a:latin typeface="Arial" panose="020B0604020202020204"/>
                <a:cs typeface="Arial" panose="020B0604020202020204"/>
              </a:rPr>
              <a:t>ΜΗΚΟΥΣ</a:t>
            </a:r>
            <a:r>
              <a:rPr sz="2000" b="1" spc="-45" dirty="0">
                <a:latin typeface="Arial" panose="020B0604020202020204"/>
                <a:cs typeface="Arial" panose="020B0604020202020204"/>
              </a:rPr>
              <a:t> </a:t>
            </a:r>
            <a:r>
              <a:rPr sz="2000" b="1" dirty="0">
                <a:latin typeface="Arial" panose="020B0604020202020204"/>
                <a:cs typeface="Arial" panose="020B0604020202020204"/>
              </a:rPr>
              <a:t>ΤΩΝ</a:t>
            </a:r>
            <a:r>
              <a:rPr sz="2000" b="1" spc="-35" dirty="0">
                <a:latin typeface="Arial" panose="020B0604020202020204"/>
                <a:cs typeface="Arial" panose="020B0604020202020204"/>
              </a:rPr>
              <a:t> </a:t>
            </a:r>
            <a:r>
              <a:rPr sz="2000" b="1" dirty="0">
                <a:latin typeface="Arial" panose="020B0604020202020204"/>
                <a:cs typeface="Arial" panose="020B0604020202020204"/>
              </a:rPr>
              <a:t>ΣΩΛΗΝΩΝ,</a:t>
            </a:r>
            <a:r>
              <a:rPr sz="2000" b="1" spc="-50" dirty="0">
                <a:latin typeface="Arial" panose="020B0604020202020204"/>
                <a:cs typeface="Arial" panose="020B0604020202020204"/>
              </a:rPr>
              <a:t> </a:t>
            </a:r>
            <a:r>
              <a:rPr sz="2000" b="1" dirty="0">
                <a:latin typeface="Arial" panose="020B0604020202020204"/>
                <a:cs typeface="Arial" panose="020B0604020202020204"/>
              </a:rPr>
              <a:t>ΣΕ</a:t>
            </a:r>
            <a:r>
              <a:rPr sz="2000" b="1" spc="-35" dirty="0">
                <a:latin typeface="Arial" panose="020B0604020202020204"/>
                <a:cs typeface="Arial" panose="020B0604020202020204"/>
              </a:rPr>
              <a:t> </a:t>
            </a:r>
            <a:r>
              <a:rPr sz="2000" b="1" spc="-40" dirty="0">
                <a:latin typeface="Arial" panose="020B0604020202020204"/>
                <a:cs typeface="Arial" panose="020B0604020202020204"/>
              </a:rPr>
              <a:t>ΜΕΓΑΛΥΤΕΡΟΥΣ </a:t>
            </a:r>
            <a:r>
              <a:rPr sz="2000" b="1" dirty="0">
                <a:latin typeface="Arial" panose="020B0604020202020204"/>
                <a:cs typeface="Arial" panose="020B0604020202020204"/>
              </a:rPr>
              <a:t>ΚΙΝΗΤΗΡΕΣ</a:t>
            </a:r>
            <a:r>
              <a:rPr sz="2000" b="1" spc="-10" dirty="0">
                <a:latin typeface="Arial" panose="020B0604020202020204"/>
                <a:cs typeface="Arial" panose="020B0604020202020204"/>
              </a:rPr>
              <a:t> </a:t>
            </a:r>
            <a:r>
              <a:rPr sz="2000" b="1" dirty="0">
                <a:latin typeface="Arial" panose="020B0604020202020204"/>
                <a:cs typeface="Arial" panose="020B0604020202020204"/>
              </a:rPr>
              <a:t>ΟΙ</a:t>
            </a:r>
            <a:r>
              <a:rPr sz="2000" b="1" spc="-95"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20" dirty="0">
                <a:latin typeface="Arial" panose="020B0604020202020204"/>
                <a:cs typeface="Arial" panose="020B0604020202020204"/>
              </a:rPr>
              <a:t> ΟΜΑΔΟΠΟΙΟΥΝΤΑΙ</a:t>
            </a:r>
            <a:r>
              <a:rPr sz="2000" b="1" spc="-90" dirty="0">
                <a:latin typeface="Arial" panose="020B0604020202020204"/>
                <a:cs typeface="Arial" panose="020B0604020202020204"/>
              </a:rPr>
              <a:t> </a:t>
            </a:r>
            <a:r>
              <a:rPr sz="2000" b="1" dirty="0">
                <a:latin typeface="Arial" panose="020B0604020202020204"/>
                <a:cs typeface="Arial" panose="020B0604020202020204"/>
              </a:rPr>
              <a:t>ΑΝΑ</a:t>
            </a:r>
            <a:r>
              <a:rPr sz="2000" b="1" spc="-15" dirty="0">
                <a:latin typeface="Arial" panose="020B0604020202020204"/>
                <a:cs typeface="Arial" panose="020B0604020202020204"/>
              </a:rPr>
              <a:t> </a:t>
            </a:r>
            <a:r>
              <a:rPr sz="2000" b="1" dirty="0">
                <a:latin typeface="Arial" panose="020B0604020202020204"/>
                <a:cs typeface="Arial" panose="020B0604020202020204"/>
              </a:rPr>
              <a:t>3</a:t>
            </a:r>
            <a:r>
              <a:rPr sz="2000" b="1" spc="-10" dirty="0">
                <a:latin typeface="Arial" panose="020B0604020202020204"/>
                <a:cs typeface="Arial" panose="020B0604020202020204"/>
              </a:rPr>
              <a:t> </a:t>
            </a:r>
            <a:r>
              <a:rPr sz="2000" b="1" dirty="0">
                <a:latin typeface="Arial" panose="020B0604020202020204"/>
                <a:cs typeface="Arial" panose="020B0604020202020204"/>
              </a:rPr>
              <a:t>η</a:t>
            </a:r>
            <a:r>
              <a:rPr sz="2000" b="1" spc="-10" dirty="0">
                <a:latin typeface="Arial" panose="020B0604020202020204"/>
                <a:cs typeface="Arial" panose="020B0604020202020204"/>
              </a:rPr>
              <a:t> </a:t>
            </a:r>
            <a:r>
              <a:rPr sz="2000" b="1" dirty="0">
                <a:latin typeface="Arial" panose="020B0604020202020204"/>
                <a:cs typeface="Arial" panose="020B0604020202020204"/>
              </a:rPr>
              <a:t>4,</a:t>
            </a:r>
            <a:r>
              <a:rPr sz="2000" b="1" spc="-15" dirty="0">
                <a:latin typeface="Arial" panose="020B0604020202020204"/>
                <a:cs typeface="Arial" panose="020B0604020202020204"/>
              </a:rPr>
              <a:t> </a:t>
            </a:r>
            <a:r>
              <a:rPr sz="2000" b="1" dirty="0">
                <a:latin typeface="Arial" panose="020B0604020202020204"/>
                <a:cs typeface="Arial" panose="020B0604020202020204"/>
              </a:rPr>
              <a:t>ΩΣΤΕ</a:t>
            </a:r>
            <a:r>
              <a:rPr sz="2000" b="1" spc="-15" dirty="0">
                <a:latin typeface="Arial" panose="020B0604020202020204"/>
                <a:cs typeface="Arial" panose="020B0604020202020204"/>
              </a:rPr>
              <a:t> </a:t>
            </a:r>
            <a:r>
              <a:rPr sz="2000" b="1" spc="-25" dirty="0">
                <a:latin typeface="Arial" panose="020B0604020202020204"/>
                <a:cs typeface="Arial" panose="020B0604020202020204"/>
              </a:rPr>
              <a:t>ΤΟ </a:t>
            </a:r>
            <a:r>
              <a:rPr sz="2000" b="1" dirty="0">
                <a:latin typeface="Arial" panose="020B0604020202020204"/>
                <a:cs typeface="Arial" panose="020B0604020202020204"/>
              </a:rPr>
              <a:t>ΚΑΘΕ</a:t>
            </a:r>
            <a:r>
              <a:rPr sz="2000" b="1" spc="-70" dirty="0">
                <a:latin typeface="Arial" panose="020B0604020202020204"/>
                <a:cs typeface="Arial" panose="020B0604020202020204"/>
              </a:rPr>
              <a:t> </a:t>
            </a:r>
            <a:r>
              <a:rPr sz="2000" b="1" dirty="0">
                <a:latin typeface="Arial" panose="020B0604020202020204"/>
                <a:cs typeface="Arial" panose="020B0604020202020204"/>
              </a:rPr>
              <a:t>ΣΥΓΚΡΟΤΗΜΑ</a:t>
            </a:r>
            <a:r>
              <a:rPr sz="2000" b="1" spc="-125" dirty="0">
                <a:latin typeface="Arial" panose="020B0604020202020204"/>
                <a:cs typeface="Arial" panose="020B0604020202020204"/>
              </a:rPr>
              <a:t> </a:t>
            </a:r>
            <a:r>
              <a:rPr sz="2000" b="1" spc="-10" dirty="0">
                <a:latin typeface="Arial" panose="020B0604020202020204"/>
                <a:cs typeface="Arial" panose="020B0604020202020204"/>
              </a:rPr>
              <a:t>ΑΝΤΛΙΩΝ</a:t>
            </a:r>
            <a:r>
              <a:rPr sz="2000" b="1" spc="-50" dirty="0">
                <a:latin typeface="Arial" panose="020B0604020202020204"/>
                <a:cs typeface="Arial" panose="020B0604020202020204"/>
              </a:rPr>
              <a:t> </a:t>
            </a:r>
            <a:r>
              <a:rPr sz="2000" b="1" dirty="0">
                <a:latin typeface="Arial" panose="020B0604020202020204"/>
                <a:cs typeface="Arial" panose="020B0604020202020204"/>
              </a:rPr>
              <a:t>ΝΑ</a:t>
            </a:r>
            <a:r>
              <a:rPr sz="2000" b="1" spc="-60" dirty="0">
                <a:latin typeface="Arial" panose="020B0604020202020204"/>
                <a:cs typeface="Arial" panose="020B0604020202020204"/>
              </a:rPr>
              <a:t> </a:t>
            </a:r>
            <a:r>
              <a:rPr sz="2000" b="1" spc="-10" dirty="0">
                <a:latin typeface="Arial" panose="020B0604020202020204"/>
                <a:cs typeface="Arial" panose="020B0604020202020204"/>
              </a:rPr>
              <a:t>ΤΟΠΟΘΕΤΕΙΤΑΙ</a:t>
            </a:r>
            <a:r>
              <a:rPr sz="2000" b="1" spc="-70" dirty="0">
                <a:latin typeface="Arial" panose="020B0604020202020204"/>
                <a:cs typeface="Arial" panose="020B0604020202020204"/>
              </a:rPr>
              <a:t> </a:t>
            </a:r>
            <a:r>
              <a:rPr sz="2000" b="1" spc="-25" dirty="0">
                <a:latin typeface="Arial" panose="020B0604020202020204"/>
                <a:cs typeface="Arial" panose="020B0604020202020204"/>
              </a:rPr>
              <a:t>ΚΟΝΤΑ</a:t>
            </a:r>
            <a:r>
              <a:rPr sz="2000" b="1" spc="-55" dirty="0">
                <a:latin typeface="Arial" panose="020B0604020202020204"/>
                <a:cs typeface="Arial" panose="020B0604020202020204"/>
              </a:rPr>
              <a:t> </a:t>
            </a:r>
            <a:r>
              <a:rPr sz="2000" b="1" spc="-10" dirty="0">
                <a:latin typeface="Arial" panose="020B0604020202020204"/>
                <a:cs typeface="Arial" panose="020B0604020202020204"/>
              </a:rPr>
              <a:t>ΣΤΟΥΣ </a:t>
            </a:r>
            <a:r>
              <a:rPr sz="2000" b="1" spc="-20" dirty="0">
                <a:latin typeface="Arial" panose="020B0604020202020204"/>
                <a:cs typeface="Arial" panose="020B0604020202020204"/>
              </a:rPr>
              <a:t>ΚΥΛΙΝΔΡΟΥΣ</a:t>
            </a:r>
            <a:r>
              <a:rPr sz="2000" b="1" spc="-70" dirty="0">
                <a:latin typeface="Arial" panose="020B0604020202020204"/>
                <a:cs typeface="Arial" panose="020B0604020202020204"/>
              </a:rPr>
              <a:t> </a:t>
            </a:r>
            <a:r>
              <a:rPr sz="2000" b="1" dirty="0">
                <a:latin typeface="Arial" panose="020B0604020202020204"/>
                <a:cs typeface="Arial" panose="020B0604020202020204"/>
              </a:rPr>
              <a:t>ΠΟΥ</a:t>
            </a:r>
            <a:r>
              <a:rPr sz="2000" b="1" spc="-65" dirty="0">
                <a:latin typeface="Arial" panose="020B0604020202020204"/>
                <a:cs typeface="Arial" panose="020B0604020202020204"/>
              </a:rPr>
              <a:t> </a:t>
            </a:r>
            <a:r>
              <a:rPr sz="2000" b="1" spc="-10" dirty="0">
                <a:latin typeface="Arial" panose="020B0604020202020204"/>
                <a:cs typeface="Arial" panose="020B0604020202020204"/>
              </a:rPr>
              <a:t>ΤΡΟΦΟΔΟΤΕΙ.</a:t>
            </a:r>
            <a:endParaRPr sz="2000">
              <a:latin typeface="Arial" panose="020B0604020202020204"/>
              <a:cs typeface="Arial" panose="020B0604020202020204"/>
            </a:endParaRPr>
          </a:p>
          <a:p>
            <a:pPr>
              <a:lnSpc>
                <a:spcPct val="100000"/>
              </a:lnSpc>
              <a:spcBef>
                <a:spcPts val="50"/>
              </a:spcBef>
              <a:buClr>
                <a:srgbClr val="FF0000"/>
              </a:buClr>
              <a:buFont typeface="Wingdings" panose="05000000000000000000"/>
              <a:buChar char=""/>
            </a:pPr>
            <a:endParaRPr sz="2050">
              <a:latin typeface="Arial" panose="020B0604020202020204"/>
              <a:cs typeface="Arial" panose="020B0604020202020204"/>
            </a:endParaRPr>
          </a:p>
          <a:p>
            <a:pPr marL="12700" marR="276860">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100" dirty="0">
                <a:latin typeface="Arial" panose="020B0604020202020204"/>
                <a:cs typeface="Arial" panose="020B0604020202020204"/>
              </a:rPr>
              <a:t> </a:t>
            </a:r>
            <a:r>
              <a:rPr sz="2000" b="1" spc="-35" dirty="0">
                <a:latin typeface="Arial" panose="020B0604020202020204"/>
                <a:cs typeface="Arial" panose="020B0604020202020204"/>
              </a:rPr>
              <a:t>ΑΥΤΟ</a:t>
            </a:r>
            <a:r>
              <a:rPr sz="2000" b="1" spc="-30" dirty="0">
                <a:latin typeface="Arial" panose="020B0604020202020204"/>
                <a:cs typeface="Arial" panose="020B0604020202020204"/>
              </a:rPr>
              <a:t> </a:t>
            </a:r>
            <a:r>
              <a:rPr sz="2000" b="1" spc="-10" dirty="0">
                <a:latin typeface="Arial" panose="020B0604020202020204"/>
                <a:cs typeface="Arial" panose="020B0604020202020204"/>
              </a:rPr>
              <a:t>ΧΡΗΣΙΜΟΠΟΙΕΙΤΑΙ</a:t>
            </a:r>
            <a:r>
              <a:rPr sz="2000" b="1" spc="-45" dirty="0">
                <a:latin typeface="Arial" panose="020B0604020202020204"/>
                <a:cs typeface="Arial" panose="020B0604020202020204"/>
              </a:rPr>
              <a:t> </a:t>
            </a:r>
            <a:r>
              <a:rPr sz="2000" b="1" dirty="0">
                <a:latin typeface="Arial" panose="020B0604020202020204"/>
                <a:cs typeface="Arial" panose="020B0604020202020204"/>
              </a:rPr>
              <a:t>ΚΥΡΙΩΣ</a:t>
            </a:r>
            <a:r>
              <a:rPr sz="2000" b="1" spc="-35" dirty="0">
                <a:latin typeface="Arial" panose="020B0604020202020204"/>
                <a:cs typeface="Arial" panose="020B0604020202020204"/>
              </a:rPr>
              <a:t> </a:t>
            </a:r>
            <a:r>
              <a:rPr sz="2000" b="1" dirty="0">
                <a:latin typeface="Arial" panose="020B0604020202020204"/>
                <a:cs typeface="Arial" panose="020B0604020202020204"/>
              </a:rPr>
              <a:t>ΣΕ </a:t>
            </a:r>
            <a:r>
              <a:rPr sz="2000" b="1" spc="-20" dirty="0">
                <a:solidFill>
                  <a:srgbClr val="0000CC"/>
                </a:solidFill>
                <a:latin typeface="Arial" panose="020B0604020202020204"/>
                <a:cs typeface="Arial" panose="020B0604020202020204"/>
              </a:rPr>
              <a:t>ΤΑΧΥΣΤΡΟΦΕΣ </a:t>
            </a:r>
            <a:r>
              <a:rPr sz="2000" b="1" spc="-10" dirty="0">
                <a:solidFill>
                  <a:srgbClr val="0000CC"/>
                </a:solidFill>
                <a:latin typeface="Arial" panose="020B0604020202020204"/>
                <a:cs typeface="Arial" panose="020B0604020202020204"/>
              </a:rPr>
              <a:t>ΠΕΤΡΕΛΑΙΟΜΗΧΑΝΕΣ.</a:t>
            </a:r>
            <a:endParaRPr sz="2000">
              <a:latin typeface="Arial" panose="020B0604020202020204"/>
              <a:cs typeface="Arial" panose="020B0604020202020204"/>
            </a:endParaRPr>
          </a:p>
        </p:txBody>
      </p:sp>
      <p:grpSp>
        <p:nvGrpSpPr>
          <p:cNvPr id="3" name="object 3"/>
          <p:cNvGrpSpPr/>
          <p:nvPr/>
        </p:nvGrpSpPr>
        <p:grpSpPr>
          <a:xfrm>
            <a:off x="331410" y="58360"/>
            <a:ext cx="8251825" cy="817244"/>
            <a:chOff x="331410" y="58360"/>
            <a:chExt cx="8251825" cy="817244"/>
          </a:xfrm>
        </p:grpSpPr>
        <p:sp>
          <p:nvSpPr>
            <p:cNvPr id="4" name="object 4"/>
            <p:cNvSpPr/>
            <p:nvPr/>
          </p:nvSpPr>
          <p:spPr>
            <a:xfrm>
              <a:off x="344170" y="71119"/>
              <a:ext cx="8225790" cy="791210"/>
            </a:xfrm>
            <a:custGeom>
              <a:avLst/>
              <a:gdLst/>
              <a:ahLst/>
              <a:cxnLst/>
              <a:rect l="l" t="t" r="r" b="b"/>
              <a:pathLst>
                <a:path w="822579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5079" y="97789"/>
                  </a:lnTo>
                  <a:lnTo>
                    <a:pt x="3809" y="105409"/>
                  </a:lnTo>
                  <a:lnTo>
                    <a:pt x="1269" y="118109"/>
                  </a:lnTo>
                  <a:lnTo>
                    <a:pt x="1269" y="125729"/>
                  </a:lnTo>
                  <a:lnTo>
                    <a:pt x="0" y="132079"/>
                  </a:lnTo>
                  <a:lnTo>
                    <a:pt x="0" y="660400"/>
                  </a:lnTo>
                  <a:lnTo>
                    <a:pt x="1269" y="666750"/>
                  </a:lnTo>
                  <a:lnTo>
                    <a:pt x="1269" y="673100"/>
                  </a:lnTo>
                  <a:lnTo>
                    <a:pt x="2539" y="68071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7680" y="791209"/>
                  </a:lnTo>
                  <a:lnTo>
                    <a:pt x="8120380" y="788669"/>
                  </a:lnTo>
                  <a:lnTo>
                    <a:pt x="8128000" y="787400"/>
                  </a:lnTo>
                  <a:lnTo>
                    <a:pt x="8153400" y="777239"/>
                  </a:lnTo>
                  <a:lnTo>
                    <a:pt x="8159750" y="773429"/>
                  </a:lnTo>
                  <a:lnTo>
                    <a:pt x="8164830" y="769619"/>
                  </a:lnTo>
                  <a:lnTo>
                    <a:pt x="8171180" y="765809"/>
                  </a:lnTo>
                  <a:lnTo>
                    <a:pt x="8181339" y="758189"/>
                  </a:lnTo>
                  <a:lnTo>
                    <a:pt x="8191500" y="748029"/>
                  </a:lnTo>
                  <a:lnTo>
                    <a:pt x="8195309" y="742950"/>
                  </a:lnTo>
                  <a:lnTo>
                    <a:pt x="8200389" y="736600"/>
                  </a:lnTo>
                  <a:lnTo>
                    <a:pt x="8204200" y="731519"/>
                  </a:lnTo>
                  <a:lnTo>
                    <a:pt x="8208009" y="725169"/>
                  </a:lnTo>
                  <a:lnTo>
                    <a:pt x="8210550" y="718819"/>
                  </a:lnTo>
                  <a:lnTo>
                    <a:pt x="8214359" y="713739"/>
                  </a:lnTo>
                  <a:lnTo>
                    <a:pt x="8216900" y="707389"/>
                  </a:lnTo>
                  <a:lnTo>
                    <a:pt x="8218170" y="699769"/>
                  </a:lnTo>
                  <a:lnTo>
                    <a:pt x="8220709" y="693419"/>
                  </a:lnTo>
                  <a:lnTo>
                    <a:pt x="8223250" y="680719"/>
                  </a:lnTo>
                  <a:lnTo>
                    <a:pt x="8224520" y="673100"/>
                  </a:lnTo>
                  <a:lnTo>
                    <a:pt x="8224520" y="666750"/>
                  </a:lnTo>
                  <a:lnTo>
                    <a:pt x="8225789" y="659129"/>
                  </a:lnTo>
                  <a:lnTo>
                    <a:pt x="8224520" y="132079"/>
                  </a:lnTo>
                  <a:lnTo>
                    <a:pt x="8224520" y="118109"/>
                  </a:lnTo>
                  <a:lnTo>
                    <a:pt x="8221980" y="105409"/>
                  </a:lnTo>
                  <a:lnTo>
                    <a:pt x="8220709" y="97789"/>
                  </a:lnTo>
                  <a:lnTo>
                    <a:pt x="8218170" y="91439"/>
                  </a:lnTo>
                  <a:lnTo>
                    <a:pt x="8216900" y="85089"/>
                  </a:lnTo>
                  <a:lnTo>
                    <a:pt x="8213089" y="78739"/>
                  </a:lnTo>
                  <a:lnTo>
                    <a:pt x="8210550" y="72389"/>
                  </a:lnTo>
                  <a:lnTo>
                    <a:pt x="8206739" y="66039"/>
                  </a:lnTo>
                  <a:lnTo>
                    <a:pt x="8204200" y="60959"/>
                  </a:lnTo>
                  <a:lnTo>
                    <a:pt x="8199120" y="54609"/>
                  </a:lnTo>
                  <a:lnTo>
                    <a:pt x="8191500" y="44450"/>
                  </a:lnTo>
                  <a:lnTo>
                    <a:pt x="8181339" y="34289"/>
                  </a:lnTo>
                  <a:lnTo>
                    <a:pt x="8176259" y="30479"/>
                  </a:lnTo>
                  <a:lnTo>
                    <a:pt x="8171180" y="25400"/>
                  </a:lnTo>
                  <a:lnTo>
                    <a:pt x="8158480" y="17779"/>
                  </a:lnTo>
                  <a:lnTo>
                    <a:pt x="8153400" y="15239"/>
                  </a:lnTo>
                  <a:lnTo>
                    <a:pt x="8147050" y="11429"/>
                  </a:lnTo>
                  <a:lnTo>
                    <a:pt x="8140700" y="8889"/>
                  </a:lnTo>
                  <a:lnTo>
                    <a:pt x="8134350" y="7620"/>
                  </a:lnTo>
                  <a:lnTo>
                    <a:pt x="8126730" y="507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009900"/>
            </a:solidFill>
          </p:spPr>
          <p:txBody>
            <a:bodyPr wrap="square" lIns="0" tIns="0" rIns="0" bIns="0" rtlCol="0"/>
            <a:lstStyle/>
            <a:p/>
          </p:txBody>
        </p:sp>
        <p:sp>
          <p:nvSpPr>
            <p:cNvPr id="5" name="object 5"/>
            <p:cNvSpPr/>
            <p:nvPr/>
          </p:nvSpPr>
          <p:spPr>
            <a:xfrm>
              <a:off x="344170" y="71119"/>
              <a:ext cx="8225790" cy="791210"/>
            </a:xfrm>
            <a:custGeom>
              <a:avLst/>
              <a:gdLst/>
              <a:ahLst/>
              <a:cxnLst/>
              <a:rect l="l" t="t" r="r" b="b"/>
              <a:pathLst>
                <a:path w="8225790" h="791210">
                  <a:moveTo>
                    <a:pt x="0" y="132079"/>
                  </a:moveTo>
                  <a:lnTo>
                    <a:pt x="1269" y="125729"/>
                  </a:lnTo>
                  <a:lnTo>
                    <a:pt x="1269" y="118109"/>
                  </a:lnTo>
                  <a:lnTo>
                    <a:pt x="2539" y="111759"/>
                  </a:lnTo>
                  <a:lnTo>
                    <a:pt x="3809" y="10540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70"/>
                  </a:lnTo>
                  <a:lnTo>
                    <a:pt x="44450" y="34289"/>
                  </a:lnTo>
                  <a:lnTo>
                    <a:pt x="49529" y="30479"/>
                  </a:lnTo>
                  <a:lnTo>
                    <a:pt x="54609" y="25400"/>
                  </a:lnTo>
                  <a:lnTo>
                    <a:pt x="6095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6730" y="5079"/>
                  </a:lnTo>
                  <a:lnTo>
                    <a:pt x="8134350" y="7620"/>
                  </a:lnTo>
                  <a:lnTo>
                    <a:pt x="8140700" y="8889"/>
                  </a:lnTo>
                  <a:lnTo>
                    <a:pt x="8147050" y="11429"/>
                  </a:lnTo>
                  <a:lnTo>
                    <a:pt x="8153400" y="15239"/>
                  </a:lnTo>
                  <a:lnTo>
                    <a:pt x="8158480" y="17779"/>
                  </a:lnTo>
                  <a:lnTo>
                    <a:pt x="8164830" y="21589"/>
                  </a:lnTo>
                  <a:lnTo>
                    <a:pt x="8171180" y="25400"/>
                  </a:lnTo>
                  <a:lnTo>
                    <a:pt x="8176259" y="30479"/>
                  </a:lnTo>
                  <a:lnTo>
                    <a:pt x="8181339" y="34289"/>
                  </a:lnTo>
                  <a:lnTo>
                    <a:pt x="8186420" y="39370"/>
                  </a:lnTo>
                  <a:lnTo>
                    <a:pt x="8191500" y="44450"/>
                  </a:lnTo>
                  <a:lnTo>
                    <a:pt x="8195309" y="49529"/>
                  </a:lnTo>
                  <a:lnTo>
                    <a:pt x="8199120" y="54609"/>
                  </a:lnTo>
                  <a:lnTo>
                    <a:pt x="8204200" y="60959"/>
                  </a:lnTo>
                  <a:lnTo>
                    <a:pt x="8206739" y="66039"/>
                  </a:lnTo>
                  <a:lnTo>
                    <a:pt x="8210550" y="72389"/>
                  </a:lnTo>
                  <a:lnTo>
                    <a:pt x="8213089"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89" y="659129"/>
                  </a:lnTo>
                  <a:lnTo>
                    <a:pt x="8224520" y="666750"/>
                  </a:lnTo>
                  <a:lnTo>
                    <a:pt x="8224520" y="673100"/>
                  </a:lnTo>
                  <a:lnTo>
                    <a:pt x="8223250" y="680719"/>
                  </a:lnTo>
                  <a:lnTo>
                    <a:pt x="8221980" y="687069"/>
                  </a:lnTo>
                  <a:lnTo>
                    <a:pt x="8220709" y="693419"/>
                  </a:lnTo>
                  <a:lnTo>
                    <a:pt x="8218170" y="699769"/>
                  </a:lnTo>
                  <a:lnTo>
                    <a:pt x="8216900" y="707389"/>
                  </a:lnTo>
                  <a:lnTo>
                    <a:pt x="8214359" y="713739"/>
                  </a:lnTo>
                  <a:lnTo>
                    <a:pt x="8210550" y="718819"/>
                  </a:lnTo>
                  <a:lnTo>
                    <a:pt x="8208009" y="725169"/>
                  </a:lnTo>
                  <a:lnTo>
                    <a:pt x="8204200" y="731519"/>
                  </a:lnTo>
                  <a:lnTo>
                    <a:pt x="8200389" y="736600"/>
                  </a:lnTo>
                  <a:lnTo>
                    <a:pt x="8195309" y="742950"/>
                  </a:lnTo>
                  <a:lnTo>
                    <a:pt x="8191500" y="74802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1209"/>
                  </a:lnTo>
                  <a:lnTo>
                    <a:pt x="12572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60959" y="770889"/>
                  </a:lnTo>
                  <a:lnTo>
                    <a:pt x="54609" y="767079"/>
                  </a:lnTo>
                  <a:lnTo>
                    <a:pt x="49529" y="762000"/>
                  </a:lnTo>
                  <a:lnTo>
                    <a:pt x="44450" y="758189"/>
                  </a:lnTo>
                  <a:lnTo>
                    <a:pt x="39369"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69" y="673100"/>
                  </a:lnTo>
                  <a:lnTo>
                    <a:pt x="1269"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000000"/>
          </a:solidFill>
        </p:spPr>
        <p:txBody>
          <a:bodyPr wrap="square" lIns="0" tIns="0" rIns="0" bIns="0" rtlCol="0"/>
          <a:lstStyle/>
          <a:p/>
        </p:txBody>
      </p:sp>
      <p:sp>
        <p:nvSpPr>
          <p:cNvPr id="3" name="object 3"/>
          <p:cNvSpPr txBox="1"/>
          <p:nvPr/>
        </p:nvSpPr>
        <p:spPr>
          <a:xfrm>
            <a:off x="364490" y="1078483"/>
            <a:ext cx="8168005" cy="5499711"/>
          </a:xfrm>
          <a:prstGeom prst="rect">
            <a:avLst/>
          </a:prstGeom>
        </p:spPr>
        <p:txBody>
          <a:bodyPr vert="horz" wrap="square" lIns="0" tIns="12700" rIns="0" bIns="0" rtlCol="0">
            <a:spAutoFit/>
          </a:bodyPr>
          <a:lstStyle/>
          <a:p>
            <a:pPr marL="203200" marR="5080" indent="-190500" algn="just">
              <a:lnSpc>
                <a:spcPct val="119000"/>
              </a:lnSpc>
              <a:spcBef>
                <a:spcPts val="100"/>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ΑΥΤΕΣ</a:t>
            </a:r>
            <a:r>
              <a:rPr sz="1750" spc="-4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ΟΙ</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ΕΠΙΚΑΘΗΣΕΙΣ</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ΑΝΑΦΛΕΓΟΝΤΑΙ</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ΕΑΝ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ΥΠΑΡΧΕΙ</a:t>
            </a:r>
            <a:r>
              <a:rPr sz="1750" spc="-3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ΥΨΗΛΗ </a:t>
            </a:r>
            <a:r>
              <a:rPr sz="1750" dirty="0">
                <a:solidFill>
                  <a:srgbClr val="FFFFFF"/>
                </a:solidFill>
                <a:latin typeface="Arial Black" panose="020B0A04020102020204"/>
                <a:cs typeface="Arial Black" panose="020B0A04020102020204"/>
              </a:rPr>
              <a:t>ΘΕΡΜΟΚΡΑΣΙΑ</a:t>
            </a:r>
            <a:r>
              <a:rPr sz="1750" spc="-4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ΣΤΟΝ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ΟΧΕΤΟ,</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ΑΠΟ</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ΔΙΑΡΡΟΗ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ΚΑΥΣΑΕΡΙΩΝ</a:t>
            </a:r>
            <a:r>
              <a:rPr sz="1750" spc="-25" dirty="0">
                <a:solidFill>
                  <a:srgbClr val="FFFFFF"/>
                </a:solidFill>
                <a:latin typeface="Arial Black" panose="020B0A04020102020204"/>
                <a:cs typeface="Arial Black" panose="020B0A04020102020204"/>
              </a:rPr>
              <a:t> </a:t>
            </a:r>
            <a:r>
              <a:rPr sz="1750" spc="-20" dirty="0">
                <a:solidFill>
                  <a:srgbClr val="FFFFFF"/>
                </a:solidFill>
                <a:latin typeface="Arial Black" panose="020B0A04020102020204"/>
                <a:cs typeface="Arial Black" panose="020B0A04020102020204"/>
              </a:rPr>
              <a:t>ΛΟΓΩ </a:t>
            </a:r>
            <a:r>
              <a:rPr sz="1750" dirty="0">
                <a:solidFill>
                  <a:srgbClr val="FFFFFF"/>
                </a:solidFill>
                <a:latin typeface="Arial Black" panose="020B0A04020102020204"/>
                <a:cs typeface="Arial Black" panose="020B0A04020102020204"/>
              </a:rPr>
              <a:t>ΦΘΟΡΑ</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ΤΩΝ</a:t>
            </a:r>
            <a:r>
              <a:rPr sz="1750" spc="-1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ΕΛΑΤΗΡΙΩΝ.</a:t>
            </a:r>
            <a:endParaRPr sz="1750">
              <a:latin typeface="Arial Black" panose="020B0A04020102020204"/>
              <a:cs typeface="Arial Black" panose="020B0A04020102020204"/>
            </a:endParaRPr>
          </a:p>
          <a:p>
            <a:pPr marL="203200" marR="995045" indent="-190500" algn="just">
              <a:lnSpc>
                <a:spcPct val="119000"/>
              </a:lnSpc>
              <a:spcBef>
                <a:spcPts val="355"/>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ΜΕ</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ΕΝΤΟΠΙΣΜΟ</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ΠΥΡΚΑΓΙΑΣ</a:t>
            </a:r>
            <a:r>
              <a:rPr sz="1750">
                <a:solidFill>
                  <a:srgbClr val="FFFFFF"/>
                </a:solidFill>
                <a:latin typeface="Arial Black" panose="020B0A04020102020204"/>
                <a:cs typeface="Arial Black" panose="020B0A04020102020204"/>
              </a:rPr>
              <a:t>,</a:t>
            </a:r>
            <a:r>
              <a:rPr sz="1750" spc="-1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ΕΛΑΤΤΩΝΟΥ</a:t>
            </a:r>
            <a:r>
              <a:rPr lang="el-GR" sz="1750" dirty="0" smtClean="0">
                <a:solidFill>
                  <a:srgbClr val="FFFFFF"/>
                </a:solidFill>
                <a:latin typeface="Arial Black" panose="020B0A04020102020204"/>
                <a:cs typeface="Arial Black" panose="020B0A04020102020204"/>
              </a:rPr>
              <a:t>ΜΕ</a:t>
            </a:r>
            <a:r>
              <a:rPr sz="1750" spc="-25" smtClean="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ΤΙΣ </a:t>
            </a:r>
            <a:r>
              <a:rPr sz="1750" dirty="0">
                <a:solidFill>
                  <a:srgbClr val="FFFFFF"/>
                </a:solidFill>
                <a:latin typeface="Arial Black" panose="020B0A04020102020204"/>
                <a:cs typeface="Arial Black" panose="020B0A04020102020204"/>
              </a:rPr>
              <a:t>ΣΤΡΟΦΕΣ</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10" dirty="0">
                <a:solidFill>
                  <a:srgbClr val="FFFFFF"/>
                </a:solidFill>
                <a:latin typeface="Arial Black" panose="020B0A04020102020204"/>
                <a:cs typeface="Arial Black" panose="020B0A04020102020204"/>
              </a:rPr>
              <a:t> ΜΗΧΑΝΗΣ.</a:t>
            </a:r>
            <a:endParaRPr sz="1750">
              <a:latin typeface="Arial Black" panose="020B0A04020102020204"/>
              <a:cs typeface="Arial Black" panose="020B0A04020102020204"/>
            </a:endParaRPr>
          </a:p>
          <a:p>
            <a:pPr marL="276860" indent="-264160" algn="just">
              <a:lnSpc>
                <a:spcPct val="100000"/>
              </a:lnSpc>
              <a:spcBef>
                <a:spcPts val="750"/>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ΑΝ</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ΧΡΕΙΑΣΤΕΙ</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ΓΙΝΕΤΑΙ</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ΚΡΑΤΗΣΗ</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ΤΗΣ</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ΜΗΧΑΝΗΣ.</a:t>
            </a:r>
            <a:endParaRPr sz="1750">
              <a:latin typeface="Arial Black" panose="020B0A04020102020204"/>
              <a:cs typeface="Arial Black" panose="020B0A04020102020204"/>
            </a:endParaRPr>
          </a:p>
          <a:p>
            <a:pPr marL="203200" marR="1009650" indent="-190500" algn="just">
              <a:lnSpc>
                <a:spcPct val="119000"/>
              </a:lnSpc>
              <a:spcBef>
                <a:spcPts val="355"/>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ΠΡΟΣΕΚΤΙΚΟΣ</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ΕΛΕΓΧΟΣ</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ΠΡΙΝ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ΑΝΟΙΧΤΟΥΝ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ΟΙ</a:t>
            </a:r>
            <a:r>
              <a:rPr sz="1750" spc="-30" dirty="0">
                <a:solidFill>
                  <a:srgbClr val="FFFFFF"/>
                </a:solidFill>
                <a:latin typeface="Arial Black" panose="020B0A04020102020204"/>
                <a:cs typeface="Arial Black" panose="020B0A04020102020204"/>
              </a:rPr>
              <a:t> </a:t>
            </a:r>
            <a:r>
              <a:rPr sz="1750" spc="-10">
                <a:solidFill>
                  <a:srgbClr val="FFFFFF"/>
                </a:solidFill>
                <a:latin typeface="Arial Black" panose="020B0A04020102020204"/>
                <a:cs typeface="Arial Black" panose="020B0A04020102020204"/>
              </a:rPr>
              <a:t>ΘΥΡΙΔΕΣ </a:t>
            </a:r>
            <a:r>
              <a:rPr sz="1750" spc="-10" smtClean="0">
                <a:solidFill>
                  <a:srgbClr val="FFFFFF"/>
                </a:solidFill>
                <a:latin typeface="Arial Black" panose="020B0A04020102020204"/>
                <a:cs typeface="Arial Black" panose="020B0A04020102020204"/>
              </a:rPr>
              <a:t>ΕΠΙΘΕΩΡΗΣ</a:t>
            </a:r>
            <a:r>
              <a:rPr lang="el-GR" sz="1750" spc="-10" dirty="0" smtClean="0">
                <a:solidFill>
                  <a:srgbClr val="FFFFFF"/>
                </a:solidFill>
                <a:latin typeface="Arial Black" panose="020B0A04020102020204"/>
                <a:cs typeface="Arial Black" panose="020B0A04020102020204"/>
              </a:rPr>
              <a:t>Η</a:t>
            </a:r>
            <a:r>
              <a:rPr sz="1750" spc="-10" smtClean="0">
                <a:solidFill>
                  <a:srgbClr val="FFFFFF"/>
                </a:solidFill>
                <a:latin typeface="Arial Black" panose="020B0A04020102020204"/>
                <a:cs typeface="Arial Black" panose="020B0A04020102020204"/>
              </a:rPr>
              <a:t>Σ.</a:t>
            </a:r>
            <a:r>
              <a:rPr lang="el-GR" sz="1750" spc="-10" dirty="0" smtClean="0">
                <a:solidFill>
                  <a:srgbClr val="FFFFFF"/>
                </a:solidFill>
                <a:latin typeface="Arial Black" panose="020B0A04020102020204"/>
                <a:cs typeface="Arial Black" panose="020B0A04020102020204"/>
              </a:rPr>
              <a:t> (</a:t>
            </a:r>
            <a:r>
              <a:rPr lang="el-GR" sz="1750" spc="-10" dirty="0" smtClean="0">
                <a:solidFill>
                  <a:srgbClr val="FF0000"/>
                </a:solidFill>
                <a:latin typeface="Arial Black" panose="020B0A04020102020204"/>
                <a:cs typeface="Arial Black" panose="020B0A04020102020204"/>
              </a:rPr>
              <a:t>ΔΕΝ ΑΝΟΙΓΟΥΜΕ ΑΜΕΣΩΣ</a:t>
            </a:r>
            <a:r>
              <a:rPr lang="el-GR" sz="1750" spc="-10" dirty="0" smtClean="0">
                <a:solidFill>
                  <a:srgbClr val="FFFFFF"/>
                </a:solidFill>
                <a:latin typeface="Arial Black" panose="020B0A04020102020204"/>
                <a:cs typeface="Arial Black" panose="020B0A04020102020204"/>
              </a:rPr>
              <a:t>)</a:t>
            </a:r>
            <a:endParaRPr sz="1750">
              <a:latin typeface="Arial Black" panose="020B0A04020102020204"/>
              <a:cs typeface="Arial Black" panose="020B0A04020102020204"/>
            </a:endParaRPr>
          </a:p>
          <a:p>
            <a:pPr marL="276860" indent="-264160" algn="just">
              <a:lnSpc>
                <a:spcPct val="100000"/>
              </a:lnSpc>
              <a:spcBef>
                <a:spcPts val="750"/>
              </a:spcBef>
              <a:buFont typeface="Wingdings" panose="05000000000000000000"/>
              <a:buChar char=""/>
              <a:tabLst>
                <a:tab pos="276860" algn="l"/>
              </a:tabLst>
            </a:pPr>
            <a:r>
              <a:rPr sz="1750" smtClean="0">
                <a:solidFill>
                  <a:srgbClr val="FFFFFF"/>
                </a:solidFill>
                <a:latin typeface="Arial Black" panose="020B0A04020102020204"/>
                <a:cs typeface="Arial Black" panose="020B0A04020102020204"/>
              </a:rPr>
              <a:t>ΚΑΘΑΡΙΣΜΟ</a:t>
            </a:r>
            <a:r>
              <a:rPr lang="el-GR" sz="1750" dirty="0" smtClean="0">
                <a:solidFill>
                  <a:srgbClr val="FFFFFF"/>
                </a:solidFill>
                <a:latin typeface="Arial Black" panose="020B0A04020102020204"/>
                <a:cs typeface="Arial Black" panose="020B0A04020102020204"/>
              </a:rPr>
              <a:t>ΥΜΕ</a:t>
            </a:r>
            <a:r>
              <a:rPr sz="1750" spc="-40" smtClean="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Τ</a:t>
            </a:r>
            <a:r>
              <a:rPr lang="el-GR" sz="1750" dirty="0" smtClean="0">
                <a:solidFill>
                  <a:srgbClr val="FFFFFF"/>
                </a:solidFill>
                <a:latin typeface="Arial Black" panose="020B0A04020102020204"/>
                <a:cs typeface="Arial Black" panose="020B0A04020102020204"/>
              </a:rPr>
              <a:t>Α</a:t>
            </a:r>
            <a:r>
              <a:rPr sz="1750" spc="-25" smtClean="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ΚΑΤΑΛΟΙΠ</a:t>
            </a:r>
            <a:r>
              <a:rPr lang="el-GR" sz="1750" dirty="0" smtClean="0">
                <a:solidFill>
                  <a:srgbClr val="FFFFFF"/>
                </a:solidFill>
                <a:latin typeface="Arial Black" panose="020B0A04020102020204"/>
                <a:cs typeface="Arial Black" panose="020B0A04020102020204"/>
              </a:rPr>
              <a:t>Α </a:t>
            </a:r>
            <a:r>
              <a:rPr lang="el-GR" sz="1750" dirty="0">
                <a:solidFill>
                  <a:srgbClr val="FFFFFF"/>
                </a:solidFill>
                <a:latin typeface="Arial Black" panose="020B0A04020102020204"/>
                <a:cs typeface="Arial Black" panose="020B0A04020102020204"/>
              </a:rPr>
              <a:t> </a:t>
            </a:r>
            <a:r>
              <a:rPr lang="el-GR" sz="1750" dirty="0" smtClean="0">
                <a:solidFill>
                  <a:srgbClr val="FFFFFF"/>
                </a:solidFill>
                <a:latin typeface="Arial Black" panose="020B0A04020102020204"/>
                <a:cs typeface="Arial Black" panose="020B0A04020102020204"/>
              </a:rPr>
              <a:t>ΣΧΟΛΑΣΤΙΚΑ.</a:t>
            </a:r>
            <a:endParaRPr sz="1750">
              <a:latin typeface="Arial Black" panose="020B0A04020102020204"/>
              <a:cs typeface="Arial Black" panose="020B0A04020102020204"/>
            </a:endParaRPr>
          </a:p>
          <a:p>
            <a:pPr marL="203200" marR="365125" indent="-190500">
              <a:lnSpc>
                <a:spcPct val="119000"/>
              </a:lnSpc>
              <a:spcBef>
                <a:spcPts val="355"/>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ΜΕΤΑ</a:t>
            </a:r>
            <a:r>
              <a:rPr sz="1750" spc="-3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ΤΗΝ</a:t>
            </a:r>
            <a:r>
              <a:rPr sz="1750" spc="-2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ΕΠΑΝ</a:t>
            </a:r>
            <a:r>
              <a:rPr lang="el-GR" sz="1750" dirty="0" smtClean="0">
                <a:solidFill>
                  <a:srgbClr val="FFFFFF"/>
                </a:solidFill>
                <a:latin typeface="Arial Black" panose="020B0A04020102020204"/>
                <a:cs typeface="Arial Black" panose="020B0A04020102020204"/>
              </a:rPr>
              <a:t>Ε</a:t>
            </a:r>
            <a:r>
              <a:rPr sz="1750" smtClean="0">
                <a:solidFill>
                  <a:srgbClr val="FFFFFF"/>
                </a:solidFill>
                <a:latin typeface="Arial Black" panose="020B0A04020102020204"/>
                <a:cs typeface="Arial Black" panose="020B0A04020102020204"/>
              </a:rPr>
              <a:t>ΚΙΝΗΣΗ</a:t>
            </a:r>
            <a:r>
              <a:rPr sz="1750" spc="-15" smtClean="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ΤΗΣ</a:t>
            </a:r>
            <a:r>
              <a:rPr sz="1750" spc="-2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ΜΗΧΑΝΗΣ</a:t>
            </a:r>
            <a:r>
              <a:rPr lang="el-GR" sz="1750" dirty="0" smtClean="0">
                <a:solidFill>
                  <a:srgbClr val="FFFFFF"/>
                </a:solidFill>
                <a:latin typeface="Arial Black" panose="020B0A04020102020204"/>
                <a:cs typeface="Arial Black" panose="020B0A04020102020204"/>
              </a:rPr>
              <a:t> </a:t>
            </a:r>
            <a:r>
              <a:rPr sz="1750" spc="-1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ΚΑΙ</a:t>
            </a:r>
            <a:r>
              <a:rPr sz="1750" spc="-2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ΑΥΞΗΣΗ</a:t>
            </a:r>
            <a:r>
              <a:rPr sz="1750" spc="-15" dirty="0">
                <a:solidFill>
                  <a:srgbClr val="FFFFFF"/>
                </a:solidFill>
                <a:latin typeface="Arial Black" panose="020B0A04020102020204"/>
                <a:cs typeface="Arial Black" panose="020B0A04020102020204"/>
              </a:rPr>
              <a:t> </a:t>
            </a:r>
            <a:r>
              <a:rPr sz="1750" spc="-25" dirty="0">
                <a:solidFill>
                  <a:srgbClr val="FFFFFF"/>
                </a:solidFill>
                <a:latin typeface="Arial Black" panose="020B0A04020102020204"/>
                <a:cs typeface="Arial Black" panose="020B0A04020102020204"/>
              </a:rPr>
              <a:t>ΤΩΝ </a:t>
            </a:r>
            <a:r>
              <a:rPr sz="1750" dirty="0">
                <a:solidFill>
                  <a:srgbClr val="FFFFFF"/>
                </a:solidFill>
                <a:latin typeface="Arial Black" panose="020B0A04020102020204"/>
                <a:cs typeface="Arial Black" panose="020B0A04020102020204"/>
              </a:rPr>
              <a:t>ΣΤΡΟΦΩΝ</a:t>
            </a:r>
            <a:r>
              <a:rPr sz="1750" spc="-3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ΣΤΑΔΙΑΚΑ,</a:t>
            </a:r>
            <a:r>
              <a:rPr sz="1750" spc="-3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ΚΡΙΝΕΤΑΙ</a:t>
            </a:r>
            <a:r>
              <a:rPr sz="1750" spc="-3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ΑΠΑΡΑΙΤΗΤ</a:t>
            </a:r>
            <a:r>
              <a:rPr lang="el-GR" sz="1750" dirty="0" smtClean="0">
                <a:solidFill>
                  <a:srgbClr val="FFFFFF"/>
                </a:solidFill>
                <a:latin typeface="Arial Black" panose="020B0A04020102020204"/>
                <a:cs typeface="Arial Black" panose="020B0A04020102020204"/>
              </a:rPr>
              <a:t>Η </a:t>
            </a:r>
            <a:r>
              <a:rPr sz="1750" spc="-25" smtClean="0">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Η</a:t>
            </a:r>
            <a:r>
              <a:rPr lang="el-GR" sz="1750" dirty="0" smtClean="0">
                <a:solidFill>
                  <a:srgbClr val="FFFFFF"/>
                </a:solidFill>
                <a:latin typeface="Arial Black" panose="020B0A04020102020204"/>
                <a:cs typeface="Arial Black" panose="020B0A04020102020204"/>
              </a:rPr>
              <a:t> </a:t>
            </a:r>
            <a:r>
              <a:rPr sz="1750" spc="-30" smtClean="0">
                <a:solidFill>
                  <a:srgbClr val="FFFFFF"/>
                </a:solidFill>
                <a:latin typeface="Arial Black" panose="020B0A04020102020204"/>
                <a:cs typeface="Arial Black" panose="020B0A04020102020204"/>
              </a:rPr>
              <a:t> </a:t>
            </a:r>
            <a:r>
              <a:rPr sz="1750" spc="-20" dirty="0">
                <a:solidFill>
                  <a:srgbClr val="FFFFFF"/>
                </a:solidFill>
                <a:latin typeface="Arial Black" panose="020B0A04020102020204"/>
                <a:cs typeface="Arial Black" panose="020B0A04020102020204"/>
              </a:rPr>
              <a:t>ΛΗΨΗ </a:t>
            </a:r>
            <a:r>
              <a:rPr sz="1750" dirty="0">
                <a:solidFill>
                  <a:srgbClr val="FFFFFF"/>
                </a:solidFill>
                <a:latin typeface="Arial Black" panose="020B0A04020102020204"/>
                <a:cs typeface="Arial Black" panose="020B0A04020102020204"/>
              </a:rPr>
              <a:t>ΔΥΝΑΜΟΔΕΙΚΤΙΚΩΝ</a:t>
            </a:r>
            <a:r>
              <a:rPr sz="1750" spc="-8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ΔΙΑΓΡΑΜΜΑΤΩΝ.</a:t>
            </a:r>
            <a:endParaRPr sz="1750">
              <a:latin typeface="Arial Black" panose="020B0A04020102020204"/>
              <a:cs typeface="Arial Black" panose="020B0A04020102020204"/>
            </a:endParaRPr>
          </a:p>
          <a:p>
            <a:pPr marL="203200" marR="90805" indent="-190500">
              <a:lnSpc>
                <a:spcPct val="119000"/>
              </a:lnSpc>
              <a:spcBef>
                <a:spcPts val="350"/>
              </a:spcBef>
              <a:buFont typeface="Wingdings" panose="05000000000000000000"/>
              <a:buChar char=""/>
              <a:tabLst>
                <a:tab pos="276860" algn="l"/>
              </a:tabLst>
            </a:pPr>
            <a:r>
              <a:rPr sz="1750" dirty="0">
                <a:solidFill>
                  <a:srgbClr val="FFFFFF"/>
                </a:solidFill>
                <a:latin typeface="Arial Black" panose="020B0A04020102020204"/>
                <a:cs typeface="Arial Black" panose="020B0A04020102020204"/>
              </a:rPr>
              <a:t>ΥΠΑΡΧΕΙ</a:t>
            </a:r>
            <a:r>
              <a:rPr sz="1750" spc="-45"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ΚΙΝΔΥΝΟΣ</a:t>
            </a:r>
            <a:r>
              <a:rPr sz="1750" spc="-25">
                <a:solidFill>
                  <a:srgbClr val="FFFFFF"/>
                </a:solidFill>
                <a:latin typeface="Arial Black" panose="020B0A04020102020204"/>
                <a:cs typeface="Arial Black" panose="020B0A04020102020204"/>
              </a:rPr>
              <a:t> </a:t>
            </a:r>
            <a:r>
              <a:rPr sz="1750" smtClean="0">
                <a:solidFill>
                  <a:srgbClr val="FFFFFF"/>
                </a:solidFill>
                <a:latin typeface="Arial Black" panose="020B0A04020102020204"/>
                <a:cs typeface="Arial Black" panose="020B0A04020102020204"/>
              </a:rPr>
              <a:t>ΣΤΡΕΒΛΩΣ</a:t>
            </a:r>
            <a:r>
              <a:rPr lang="el-GR" sz="1750" dirty="0" smtClean="0">
                <a:solidFill>
                  <a:srgbClr val="FFFFFF"/>
                </a:solidFill>
                <a:latin typeface="Arial Black" panose="020B0A04020102020204"/>
                <a:cs typeface="Arial Black" panose="020B0A04020102020204"/>
              </a:rPr>
              <a:t>Η</a:t>
            </a:r>
            <a:r>
              <a:rPr sz="1750" smtClean="0">
                <a:solidFill>
                  <a:srgbClr val="FFFFFF"/>
                </a:solidFill>
                <a:latin typeface="Arial Black" panose="020B0A04020102020204"/>
                <a:cs typeface="Arial Black" panose="020B0A04020102020204"/>
              </a:rPr>
              <a:t>Σ</a:t>
            </a:r>
            <a:r>
              <a:rPr sz="1750" spc="-2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ΤΜΗΜΑΤΩΝ</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3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ΟΧΕΤΟΥ, </a:t>
            </a:r>
            <a:r>
              <a:rPr sz="1750" dirty="0">
                <a:solidFill>
                  <a:srgbClr val="FFFFFF"/>
                </a:solidFill>
                <a:latin typeface="Arial Black" panose="020B0A04020102020204"/>
                <a:cs typeface="Arial Black" panose="020B0A04020102020204"/>
              </a:rPr>
              <a:t>ΤΟΥ</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ΜΕΤΑΛΛΙΚΟΥ</a:t>
            </a:r>
            <a:r>
              <a:rPr sz="1750" spc="-20" dirty="0">
                <a:solidFill>
                  <a:srgbClr val="FFFFFF"/>
                </a:solidFill>
                <a:latin typeface="Arial Black" panose="020B0A04020102020204"/>
                <a:cs typeface="Arial Black" panose="020B0A04020102020204"/>
              </a:rPr>
              <a:t> </a:t>
            </a:r>
            <a:r>
              <a:rPr sz="1750">
                <a:solidFill>
                  <a:srgbClr val="FFFFFF"/>
                </a:solidFill>
                <a:latin typeface="Arial Black" panose="020B0A04020102020204"/>
                <a:cs typeface="Arial Black" panose="020B0A04020102020204"/>
              </a:rPr>
              <a:t>ΣΚΕΛΕΤΟΥ</a:t>
            </a:r>
            <a:r>
              <a:rPr sz="1750" spc="-20">
                <a:solidFill>
                  <a:srgbClr val="FFFFFF"/>
                </a:solidFill>
                <a:latin typeface="Arial Black" panose="020B0A04020102020204"/>
                <a:cs typeface="Arial Black" panose="020B0A04020102020204"/>
              </a:rPr>
              <a:t> </a:t>
            </a:r>
            <a:r>
              <a:rPr lang="el-GR" sz="1750" spc="-20" dirty="0">
                <a:solidFill>
                  <a:srgbClr val="FFFFFF"/>
                </a:solidFill>
                <a:latin typeface="Arial Black" panose="020B0A04020102020204"/>
                <a:cs typeface="Arial Black" panose="020B0A04020102020204"/>
              </a:rPr>
              <a:t>ή</a:t>
            </a:r>
            <a:r>
              <a:rPr sz="1750" spc="-15" smtClean="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ΚΑΙ</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ΔΙΑΦΡΑΓΜΑΤΟΣ.</a:t>
            </a:r>
            <a:endParaRPr sz="1750">
              <a:latin typeface="Arial Black" panose="020B0A04020102020204"/>
              <a:cs typeface="Arial Black" panose="020B0A04020102020204"/>
            </a:endParaRPr>
          </a:p>
          <a:p>
            <a:pPr marL="203200" marR="650875" indent="-190500">
              <a:lnSpc>
                <a:spcPct val="119000"/>
              </a:lnSpc>
              <a:spcBef>
                <a:spcPts val="360"/>
              </a:spcBef>
              <a:buFont typeface="Wingdings" panose="05000000000000000000"/>
              <a:buChar char=""/>
              <a:tabLst>
                <a:tab pos="212725" algn="l"/>
              </a:tabLst>
            </a:pPr>
            <a:r>
              <a:rPr sz="1750" dirty="0">
                <a:solidFill>
                  <a:srgbClr val="FFFFFF"/>
                </a:solidFill>
                <a:latin typeface="Arial Black" panose="020B0A04020102020204"/>
                <a:cs typeface="Arial Black" panose="020B0A04020102020204"/>
              </a:rPr>
              <a:t>ΟΙ</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ΠΥΡΚΑΓΙΕΣ</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ΤΟΥ</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ΟΧΕΤΟΥ</a:t>
            </a:r>
            <a:r>
              <a:rPr sz="1750" spc="-15"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ΜΠΟΡΟΥΝ</a:t>
            </a:r>
            <a:r>
              <a:rPr sz="1750" spc="-2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ΝΑ</a:t>
            </a:r>
            <a:r>
              <a:rPr sz="1750" spc="-20"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ΠΡΟΚΑΛΕΣΟΥΝ </a:t>
            </a:r>
            <a:r>
              <a:rPr sz="1750" dirty="0">
                <a:solidFill>
                  <a:srgbClr val="FFFFFF"/>
                </a:solidFill>
                <a:latin typeface="Arial Black" panose="020B0A04020102020204"/>
                <a:cs typeface="Arial Black" panose="020B0A04020102020204"/>
              </a:rPr>
              <a:t>ΕΚΡΗΞΗ</a:t>
            </a:r>
            <a:r>
              <a:rPr sz="1750" spc="-30" dirty="0">
                <a:solidFill>
                  <a:srgbClr val="FFFFFF"/>
                </a:solidFill>
                <a:latin typeface="Arial Black" panose="020B0A04020102020204"/>
                <a:cs typeface="Arial Black" panose="020B0A04020102020204"/>
              </a:rPr>
              <a:t> </a:t>
            </a:r>
            <a:r>
              <a:rPr sz="1750" dirty="0">
                <a:solidFill>
                  <a:srgbClr val="FFFFFF"/>
                </a:solidFill>
                <a:latin typeface="Arial Black" panose="020B0A04020102020204"/>
                <a:cs typeface="Arial Black" panose="020B0A04020102020204"/>
              </a:rPr>
              <a:t>ΣΤΟ</a:t>
            </a:r>
            <a:r>
              <a:rPr sz="1750" spc="-15" dirty="0">
                <a:solidFill>
                  <a:srgbClr val="FFFFFF"/>
                </a:solidFill>
                <a:latin typeface="Arial Black" panose="020B0A04020102020204"/>
                <a:cs typeface="Arial Black" panose="020B0A04020102020204"/>
              </a:rPr>
              <a:t> </a:t>
            </a:r>
            <a:r>
              <a:rPr sz="1750" spc="-10" dirty="0">
                <a:solidFill>
                  <a:srgbClr val="FFFFFF"/>
                </a:solidFill>
                <a:latin typeface="Arial Black" panose="020B0A04020102020204"/>
                <a:cs typeface="Arial Black" panose="020B0A04020102020204"/>
              </a:rPr>
              <a:t>ΣΤΡΟΦΑΛΟΘΑΛΑΜΟ.</a:t>
            </a:r>
            <a:endParaRPr sz="17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5567"/>
          </a:xfrm>
          <a:prstGeom prst="rect">
            <a:avLst/>
          </a:prstGeom>
        </p:spPr>
        <p:txBody>
          <a:bodyPr vert="horz" wrap="square" lIns="0" tIns="293370" rIns="0" bIns="0" rtlCol="0">
            <a:spAutoFit/>
          </a:bodyPr>
          <a:lstStyle/>
          <a:p>
            <a:pPr marL="330200">
              <a:lnSpc>
                <a:spcPct val="100000"/>
              </a:lnSpc>
              <a:spcBef>
                <a:spcPts val="100"/>
              </a:spcBef>
            </a:pPr>
            <a:r>
              <a:rPr sz="2400" dirty="0"/>
              <a:t>ΠΥΡΚΑΓΙΑ</a:t>
            </a:r>
            <a:r>
              <a:rPr sz="2400" spc="-65" dirty="0"/>
              <a:t> </a:t>
            </a:r>
            <a:r>
              <a:rPr sz="2400" dirty="0"/>
              <a:t>ΣΤΟΝ</a:t>
            </a:r>
            <a:r>
              <a:rPr sz="2400" spc="-50" dirty="0"/>
              <a:t> </a:t>
            </a:r>
            <a:r>
              <a:rPr sz="2400"/>
              <a:t>ΟΧΕΤΟ</a:t>
            </a:r>
            <a:r>
              <a:rPr sz="2400" spc="-40"/>
              <a:t> </a:t>
            </a:r>
            <a:r>
              <a:rPr sz="2400" smtClean="0"/>
              <a:t>ΣΑΡΩΣ</a:t>
            </a:r>
            <a:r>
              <a:rPr lang="el-GR" sz="2400" dirty="0" smtClean="0"/>
              <a:t>Η</a:t>
            </a:r>
            <a:r>
              <a:rPr sz="2400" smtClean="0"/>
              <a:t>Σ</a:t>
            </a:r>
            <a:r>
              <a:rPr sz="2400" spc="-45" smtClean="0"/>
              <a:t> </a:t>
            </a:r>
            <a:r>
              <a:rPr sz="2400" dirty="0"/>
              <a:t>ΤΗΣ</a:t>
            </a:r>
            <a:r>
              <a:rPr sz="2400" spc="-45" dirty="0"/>
              <a:t> </a:t>
            </a:r>
            <a:r>
              <a:rPr sz="2400" spc="-10" dirty="0"/>
              <a:t>ΜΗΧΑΝΗΣ</a:t>
            </a:r>
            <a:endParaRPr sz="2400"/>
          </a:p>
        </p:txBody>
      </p:sp>
    </p:spTree>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76960"/>
            <a:ext cx="7870190" cy="1103630"/>
          </a:xfrm>
          <a:prstGeom prst="rect">
            <a:avLst/>
          </a:prstGeom>
        </p:spPr>
        <p:txBody>
          <a:bodyPr vert="horz" wrap="square" lIns="0" tIns="12700" rIns="0" bIns="0" rtlCol="0">
            <a:spAutoFit/>
          </a:bodyPr>
          <a:lstStyle/>
          <a:p>
            <a:pPr marL="12700" marR="5080">
              <a:lnSpc>
                <a:spcPct val="118000"/>
              </a:lnSpc>
              <a:spcBef>
                <a:spcPts val="100"/>
              </a:spcBef>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ΦΘΟΡΕΣ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ΕΜΦΑΝΙΖΟΝΤΑΙ</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ΣΤΑ </a:t>
            </a:r>
            <a:r>
              <a:rPr sz="2000" dirty="0">
                <a:latin typeface="Arial Black" panose="020B0A04020102020204"/>
                <a:cs typeface="Arial Black" panose="020B0A04020102020204"/>
              </a:rPr>
              <a:t>ΤΜΗΜΑΤΑ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ΠΟΙΚΙΛΟΥΝ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ΑΝΑΛΟΓΑ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ΤΟ </a:t>
            </a:r>
            <a:r>
              <a:rPr sz="2000" dirty="0">
                <a:latin typeface="Arial Black" panose="020B0A04020102020204"/>
                <a:cs typeface="Arial Black" panose="020B0A04020102020204"/>
              </a:rPr>
              <a:t>ΚΑΘΕ</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ΤΜΗΜΑΤΟΣ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ΜΗΧΑΝΗΣ.</a:t>
            </a:r>
            <a:endParaRPr sz="2000">
              <a:latin typeface="Arial Black" panose="020B0A04020102020204"/>
              <a:cs typeface="Arial Black" panose="020B0A04020102020204"/>
            </a:endParaRPr>
          </a:p>
        </p:txBody>
      </p:sp>
      <p:sp>
        <p:nvSpPr>
          <p:cNvPr id="3" name="object 3"/>
          <p:cNvSpPr txBox="1"/>
          <p:nvPr/>
        </p:nvSpPr>
        <p:spPr>
          <a:xfrm>
            <a:off x="364490" y="2976880"/>
            <a:ext cx="7421880" cy="2478884"/>
          </a:xfrm>
          <a:prstGeom prst="rect">
            <a:avLst/>
          </a:prstGeom>
        </p:spPr>
        <p:txBody>
          <a:bodyPr vert="horz" wrap="square" lIns="0" tIns="118110" rIns="0" bIns="0" rtlCol="0">
            <a:spAutoFit/>
          </a:bodyPr>
          <a:lstStyle/>
          <a:p>
            <a:pPr marL="469900" indent="-457200">
              <a:lnSpc>
                <a:spcPct val="100000"/>
              </a:lnSpc>
              <a:spcBef>
                <a:spcPts val="9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Α)  </a:t>
            </a:r>
            <a:r>
              <a:rPr sz="2000" smtClean="0">
                <a:latin typeface="Arial Black" panose="020B0A04020102020204"/>
                <a:cs typeface="Arial Black" panose="020B0A04020102020204"/>
              </a:rPr>
              <a:t>ΦΘΟΡΕΣ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ΧΙΤΩΝΙΩΝ.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Β)  </a:t>
            </a:r>
            <a:r>
              <a:rPr sz="2000" smtClean="0">
                <a:latin typeface="Arial Black" panose="020B0A04020102020204"/>
                <a:cs typeface="Arial Black" panose="020B0A04020102020204"/>
              </a:rPr>
              <a:t>ΦΘΟΡΕΣ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ΠΩΜΑΤΩΝ.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Γ)  </a:t>
            </a:r>
            <a:r>
              <a:rPr sz="2000" smtClean="0">
                <a:latin typeface="Arial Black" panose="020B0A04020102020204"/>
                <a:cs typeface="Arial Black" panose="020B0A04020102020204"/>
              </a:rPr>
              <a:t>ΦΘΟΡΕΣ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ΒΑΛΒΙΔΩΝ.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Δ)  </a:t>
            </a:r>
            <a:r>
              <a:rPr sz="2000" smtClean="0">
                <a:latin typeface="Arial Black" panose="020B0A04020102020204"/>
                <a:cs typeface="Arial Black" panose="020B0A04020102020204"/>
              </a:rPr>
              <a:t>ΦΘΟΡΕΣ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ΕΜΒΟΛΩΝ.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Ε)  </a:t>
            </a:r>
            <a:r>
              <a:rPr sz="2000" smtClean="0">
                <a:latin typeface="Arial Black" panose="020B0A04020102020204"/>
                <a:cs typeface="Arial Black" panose="020B0A04020102020204"/>
              </a:rPr>
              <a:t>ΦΘΟΡΕΣ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 </a:t>
            </a:r>
            <a:r>
              <a:rPr sz="2000" spc="-10" dirty="0">
                <a:latin typeface="Arial Black" panose="020B0A04020102020204"/>
                <a:cs typeface="Arial Black" panose="020B0A04020102020204"/>
              </a:rPr>
              <a:t>ΤΡΙΒΕΩΝ.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ΣΤ)</a:t>
            </a:r>
            <a:r>
              <a:rPr sz="2000" smtClean="0">
                <a:latin typeface="Arial Black" panose="020B0A04020102020204"/>
                <a:cs typeface="Arial Black" panose="020B0A04020102020204"/>
              </a:rPr>
              <a:t>ΦΘΟΡΕΣ</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ΣΤΡΟΦΑΛΟΦΟΡΟΥ</a:t>
            </a:r>
            <a:r>
              <a:rPr sz="2000" spc="-10" dirty="0">
                <a:latin typeface="Arial Black" panose="020B0A04020102020204"/>
                <a:cs typeface="Arial Black" panose="020B0A04020102020204"/>
              </a:rPr>
              <a:t> ΑΞΟΝΑ.</a:t>
            </a:r>
            <a:endParaRPr sz="20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33018"/>
            <a:ext cx="7685405" cy="5480685"/>
          </a:xfrm>
          <a:prstGeom prst="rect">
            <a:avLst/>
          </a:prstGeom>
        </p:spPr>
        <p:txBody>
          <a:bodyPr vert="horz" wrap="square" lIns="0" tIns="109855" rIns="0" bIns="0" rtlCol="0">
            <a:spAutoFit/>
          </a:bodyPr>
          <a:lstStyle/>
          <a:p>
            <a:pPr marL="2298700" indent="-621030">
              <a:lnSpc>
                <a:spcPct val="100000"/>
              </a:lnSpc>
              <a:spcBef>
                <a:spcPts val="865"/>
              </a:spcBef>
              <a:buClr>
                <a:srgbClr val="FF0000"/>
              </a:buClr>
              <a:tabLst>
                <a:tab pos="2298065" algn="l"/>
                <a:tab pos="2298700" algn="l"/>
              </a:tabLst>
            </a:pPr>
            <a:r>
              <a:rPr lang="el-GR" sz="1800" u="heavy" dirty="0" smtClean="0">
                <a:solidFill>
                  <a:srgbClr val="FF0000"/>
                </a:solidFill>
                <a:uFill>
                  <a:solidFill>
                    <a:srgbClr val="000000"/>
                  </a:solidFill>
                </a:uFill>
                <a:latin typeface="Arial Black" panose="020B0A04020102020204"/>
                <a:cs typeface="Arial Black" panose="020B0A04020102020204"/>
              </a:rPr>
              <a:t>Α) </a:t>
            </a:r>
            <a:r>
              <a:rPr sz="1800" u="heavy" smtClean="0">
                <a:uFill>
                  <a:solidFill>
                    <a:srgbClr val="000000"/>
                  </a:solidFill>
                </a:uFill>
                <a:latin typeface="Arial Black" panose="020B0A04020102020204"/>
                <a:cs typeface="Arial Black" panose="020B0A04020102020204"/>
              </a:rPr>
              <a:t>ΦΘΟΡΕΣ</a:t>
            </a:r>
            <a:r>
              <a:rPr sz="1800" u="heavy" spc="70" smtClean="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ΚΑΙ</a:t>
            </a:r>
            <a:r>
              <a:rPr sz="1800" u="heavy" spc="7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ΒΛΑΒΕΣ</a:t>
            </a:r>
            <a:r>
              <a:rPr sz="1800" u="heavy" spc="85"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ΧΙΤΩΝΙΩΝ.</a:t>
            </a:r>
            <a:endParaRPr sz="1800">
              <a:latin typeface="Arial Black" panose="020B0A04020102020204"/>
              <a:cs typeface="Arial Black" panose="020B0A04020102020204"/>
            </a:endParaRPr>
          </a:p>
          <a:p>
            <a:pPr marL="427990" marR="5080" indent="-415290">
              <a:lnSpc>
                <a:spcPct val="119000"/>
              </a:lnSpc>
              <a:spcBef>
                <a:spcPts val="360"/>
              </a:spcBef>
            </a:pPr>
            <a:r>
              <a:rPr sz="1800" dirty="0">
                <a:latin typeface="Arial Black" panose="020B0A04020102020204"/>
                <a:cs typeface="Arial Black" panose="020B0A04020102020204"/>
              </a:rPr>
              <a:t>ΟΙ</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ΦΘΟΡΕΣ</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6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ΒΛΑΒΕΣ</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ΧΙΤΩΝΙΩΝ</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ΟΦΕΙΛΟΝΤΑΙ</a:t>
            </a:r>
            <a:r>
              <a:rPr sz="1800" spc="70" dirty="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ΔΙΑΦΟΡΕΣ</a:t>
            </a:r>
            <a:r>
              <a:rPr sz="1800" spc="105" dirty="0">
                <a:latin typeface="Arial Black" panose="020B0A04020102020204"/>
                <a:cs typeface="Arial Black" panose="020B0A04020102020204"/>
              </a:rPr>
              <a:t> </a:t>
            </a:r>
            <a:r>
              <a:rPr sz="1800" spc="-10" dirty="0">
                <a:latin typeface="Arial Black" panose="020B0A04020102020204"/>
                <a:cs typeface="Arial Black" panose="020B0A04020102020204"/>
              </a:rPr>
              <a:t>ΑΙΤΙΕΣ:</a:t>
            </a:r>
            <a:endParaRPr sz="1800">
              <a:latin typeface="Arial Black" panose="020B0A04020102020204"/>
              <a:cs typeface="Arial Black" panose="020B0A04020102020204"/>
            </a:endParaRPr>
          </a:p>
          <a:p>
            <a:pPr>
              <a:lnSpc>
                <a:spcPct val="100000"/>
              </a:lnSpc>
              <a:spcBef>
                <a:spcPts val="10"/>
              </a:spcBef>
            </a:pPr>
            <a:endParaRPr sz="2550">
              <a:latin typeface="Arial Black" panose="020B0A04020102020204"/>
              <a:cs typeface="Arial Black" panose="020B0A04020102020204"/>
            </a:endParaRPr>
          </a:p>
          <a:p>
            <a:pPr marL="427990" indent="-415290">
              <a:lnSpc>
                <a:spcPct val="100000"/>
              </a:lnSpc>
              <a:spcBef>
                <a:spcPts val="5"/>
              </a:spcBef>
              <a:buClr>
                <a:srgbClr val="FF0000"/>
              </a:buClr>
              <a:tabLst>
                <a:tab pos="427355" algn="l"/>
                <a:tab pos="427990" algn="l"/>
              </a:tabLst>
            </a:pPr>
            <a:r>
              <a:rPr lang="el-GR" sz="1650" spc="-20" dirty="0" smtClean="0">
                <a:solidFill>
                  <a:srgbClr val="FF0000"/>
                </a:solidFill>
                <a:latin typeface="Arial Black" panose="020B0A04020102020204"/>
                <a:cs typeface="Arial Black" panose="020B0A04020102020204"/>
              </a:rPr>
              <a:t>1.   </a:t>
            </a:r>
            <a:r>
              <a:rPr sz="1650" spc="-20" smtClean="0">
                <a:latin typeface="Arial Black" panose="020B0A04020102020204"/>
                <a:cs typeface="Arial Black" panose="020B0A04020102020204"/>
              </a:rPr>
              <a:t>ΥΠΕΡΒΟΛΙΚΗ</a:t>
            </a:r>
            <a:r>
              <a:rPr sz="1650" spc="-80" smtClean="0">
                <a:latin typeface="Arial Black" panose="020B0A04020102020204"/>
                <a:cs typeface="Arial Black" panose="020B0A04020102020204"/>
              </a:rPr>
              <a:t> </a:t>
            </a:r>
            <a:r>
              <a:rPr sz="1650" dirty="0">
                <a:latin typeface="Arial Black" panose="020B0A04020102020204"/>
                <a:cs typeface="Arial Black" panose="020B0A04020102020204"/>
              </a:rPr>
              <a:t>ΨΥΞΗ</a:t>
            </a:r>
            <a:r>
              <a:rPr sz="1650" spc="-6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70" dirty="0">
                <a:latin typeface="Arial Black" panose="020B0A04020102020204"/>
                <a:cs typeface="Arial Black" panose="020B0A04020102020204"/>
              </a:rPr>
              <a:t> </a:t>
            </a:r>
            <a:r>
              <a:rPr sz="1650" spc="-10" dirty="0">
                <a:latin typeface="Arial Black" panose="020B0A04020102020204"/>
                <a:cs typeface="Arial Black" panose="020B0A04020102020204"/>
              </a:rPr>
              <a:t>ΧΙΤΩΝΙΟΥ.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dirty="0">
                <a:latin typeface="Arial Black" panose="020B0A04020102020204"/>
                <a:cs typeface="Arial Black" panose="020B0A04020102020204"/>
              </a:rPr>
              <a:t>ΚΑΚΟ</a:t>
            </a:r>
            <a:r>
              <a:rPr sz="1650" spc="-105" dirty="0">
                <a:latin typeface="Arial Black" panose="020B0A04020102020204"/>
                <a:cs typeface="Arial Black" panose="020B0A04020102020204"/>
              </a:rPr>
              <a:t> </a:t>
            </a:r>
            <a:r>
              <a:rPr sz="1650" spc="-10" dirty="0">
                <a:latin typeface="Arial Black" panose="020B0A04020102020204"/>
                <a:cs typeface="Arial Black" panose="020B0A04020102020204"/>
              </a:rPr>
              <a:t>ΣΤΡΩΣΙΜΟ</a:t>
            </a:r>
            <a:r>
              <a:rPr sz="1650" spc="-10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ΧΙΤΩΝΙΟΥ.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spc="-20" dirty="0">
                <a:latin typeface="Arial Black" panose="020B0A04020102020204"/>
                <a:cs typeface="Arial Black" panose="020B0A04020102020204"/>
              </a:rPr>
              <a:t>ΑΝΤΙΚΑΝΟΝΙΚΑ</a:t>
            </a:r>
            <a:r>
              <a:rPr sz="1650" spc="-70" dirty="0">
                <a:latin typeface="Arial Black" panose="020B0A04020102020204"/>
                <a:cs typeface="Arial Black" panose="020B0A04020102020204"/>
              </a:rPr>
              <a:t> </a:t>
            </a:r>
            <a:r>
              <a:rPr sz="1650" spc="-10" dirty="0">
                <a:latin typeface="Arial Black" panose="020B0A04020102020204"/>
                <a:cs typeface="Arial Black" panose="020B0A04020102020204"/>
              </a:rPr>
              <a:t>ΔΙΑΚΕΝΑ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ΣΤΑ</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ΕΛΑΤΗΡΙΑ</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75" dirty="0">
                <a:latin typeface="Arial Black" panose="020B0A04020102020204"/>
                <a:cs typeface="Arial Black" panose="020B0A04020102020204"/>
              </a:rPr>
              <a:t> </a:t>
            </a:r>
            <a:r>
              <a:rPr sz="1650" spc="-10" dirty="0">
                <a:latin typeface="Arial Black" panose="020B0A04020102020204"/>
                <a:cs typeface="Arial Black" panose="020B0A04020102020204"/>
              </a:rPr>
              <a:t>ΕΜΒΟΛΟΥ.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spc="-20" dirty="0">
                <a:latin typeface="Arial Black" panose="020B0A04020102020204"/>
                <a:cs typeface="Arial Black" panose="020B0A04020102020204"/>
              </a:rPr>
              <a:t>ΠΑΡΑΜΟΡΦΩΣΗ</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65" dirty="0">
                <a:latin typeface="Arial Black" panose="020B0A04020102020204"/>
                <a:cs typeface="Arial Black" panose="020B0A04020102020204"/>
              </a:rPr>
              <a:t> </a:t>
            </a:r>
            <a:r>
              <a:rPr sz="1650" spc="-10" dirty="0">
                <a:latin typeface="Arial Black" panose="020B0A04020102020204"/>
                <a:cs typeface="Arial Black" panose="020B0A04020102020204"/>
              </a:rPr>
              <a:t>ΧΙΤΩΝΙΟΥ.</a:t>
            </a:r>
            <a:endParaRPr sz="1650">
              <a:latin typeface="Arial Black" panose="020B0A04020102020204"/>
              <a:cs typeface="Arial Black" panose="020B0A04020102020204"/>
            </a:endParaRPr>
          </a:p>
          <a:p>
            <a:pPr marL="427990" indent="-415290">
              <a:lnSpc>
                <a:spcPct val="100000"/>
              </a:lnSpc>
              <a:spcBef>
                <a:spcPts val="660"/>
              </a:spcBef>
              <a:buClr>
                <a:srgbClr val="FF0000"/>
              </a:buClr>
              <a:buAutoNum type="arabicPeriod" startAt="2"/>
              <a:tabLst>
                <a:tab pos="427355" algn="l"/>
                <a:tab pos="427990" algn="l"/>
              </a:tabLst>
            </a:pPr>
            <a:r>
              <a:rPr sz="1650" dirty="0">
                <a:latin typeface="Arial Black" panose="020B0A04020102020204"/>
                <a:cs typeface="Arial Black" panose="020B0A04020102020204"/>
              </a:rPr>
              <a:t>ΚΑΚΟ</a:t>
            </a:r>
            <a:r>
              <a:rPr sz="1650" spc="-110" dirty="0">
                <a:latin typeface="Arial Black" panose="020B0A04020102020204"/>
                <a:cs typeface="Arial Black" panose="020B0A04020102020204"/>
              </a:rPr>
              <a:t> </a:t>
            </a:r>
            <a:r>
              <a:rPr sz="1650" spc="-10" dirty="0">
                <a:latin typeface="Arial Black" panose="020B0A04020102020204"/>
                <a:cs typeface="Arial Black" panose="020B0A04020102020204"/>
              </a:rPr>
              <a:t>ΦΙΛΤΡΑΡΙΣΜΑ</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100" dirty="0">
                <a:latin typeface="Arial Black" panose="020B0A04020102020204"/>
                <a:cs typeface="Arial Black" panose="020B0A04020102020204"/>
              </a:rPr>
              <a:t> </a:t>
            </a:r>
            <a:r>
              <a:rPr sz="1650" dirty="0">
                <a:latin typeface="Arial Black" panose="020B0A04020102020204"/>
                <a:cs typeface="Arial Black" panose="020B0A04020102020204"/>
              </a:rPr>
              <a:t>ΑΕΡΑ</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ΣΤΑ</a:t>
            </a:r>
            <a:r>
              <a:rPr sz="1650" spc="-95" dirty="0">
                <a:latin typeface="Arial Black" panose="020B0A04020102020204"/>
                <a:cs typeface="Arial Black" panose="020B0A04020102020204"/>
              </a:rPr>
              <a:t> </a:t>
            </a:r>
            <a:r>
              <a:rPr sz="1650" spc="-10" dirty="0">
                <a:latin typeface="Arial Black" panose="020B0A04020102020204"/>
                <a:cs typeface="Arial Black" panose="020B0A04020102020204"/>
              </a:rPr>
              <a:t>ΦΙΛΤΡΑ.</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dirty="0">
                <a:latin typeface="Arial Black" panose="020B0A04020102020204"/>
                <a:cs typeface="Arial Black" panose="020B0A04020102020204"/>
              </a:rPr>
              <a:t>ΚΑΚΗ</a:t>
            </a:r>
            <a:r>
              <a:rPr sz="1650" spc="-80" dirty="0">
                <a:latin typeface="Arial Black" panose="020B0A04020102020204"/>
                <a:cs typeface="Arial Black" panose="020B0A04020102020204"/>
              </a:rPr>
              <a:t> </a:t>
            </a:r>
            <a:r>
              <a:rPr sz="1650" spc="-10">
                <a:latin typeface="Arial Black" panose="020B0A04020102020204"/>
                <a:cs typeface="Arial Black" panose="020B0A04020102020204"/>
              </a:rPr>
              <a:t>ΛΙΠΑΝΣΗ</a:t>
            </a:r>
            <a:r>
              <a:rPr sz="1650" spc="-65">
                <a:latin typeface="Arial Black" panose="020B0A04020102020204"/>
                <a:cs typeface="Arial Black" panose="020B0A04020102020204"/>
              </a:rPr>
              <a:t> </a:t>
            </a:r>
            <a:r>
              <a:rPr lang="el-GR" sz="1650" spc="-65" dirty="0">
                <a:latin typeface="Arial Black" panose="020B0A04020102020204"/>
                <a:cs typeface="Arial Black" panose="020B0A04020102020204"/>
              </a:rPr>
              <a:t>ή</a:t>
            </a:r>
            <a:r>
              <a:rPr sz="1650" spc="-65" smtClean="0">
                <a:latin typeface="Arial Black" panose="020B0A04020102020204"/>
                <a:cs typeface="Arial Black" panose="020B0A04020102020204"/>
              </a:rPr>
              <a:t> </a:t>
            </a:r>
            <a:r>
              <a:rPr sz="1650" spc="-20" dirty="0">
                <a:latin typeface="Arial Black" panose="020B0A04020102020204"/>
                <a:cs typeface="Arial Black" panose="020B0A04020102020204"/>
              </a:rPr>
              <a:t>ΑΝΕΠΑΡΚΗΣ</a:t>
            </a:r>
            <a:r>
              <a:rPr sz="1650" spc="-65" dirty="0">
                <a:latin typeface="Arial Black" panose="020B0A04020102020204"/>
                <a:cs typeface="Arial Black" panose="020B0A04020102020204"/>
              </a:rPr>
              <a:t> </a:t>
            </a:r>
            <a:r>
              <a:rPr sz="1650" spc="-10" dirty="0">
                <a:latin typeface="Arial Black" panose="020B0A04020102020204"/>
                <a:cs typeface="Arial Black" panose="020B0A04020102020204"/>
              </a:rPr>
              <a:t>ΛΙΠΑΝΣΗ.</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spc="-10" dirty="0">
                <a:latin typeface="Arial Black" panose="020B0A04020102020204"/>
                <a:cs typeface="Arial Black" panose="020B0A04020102020204"/>
              </a:rPr>
              <a:t>ΠΕΡΙΣΣΕΙΑ</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ΛΙΠΑΝΤΙΚΟΥ.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355" algn="l"/>
                <a:tab pos="427990" algn="l"/>
              </a:tabLst>
            </a:pPr>
            <a:r>
              <a:rPr sz="1650" spc="-20" dirty="0">
                <a:latin typeface="Arial Black" panose="020B0A04020102020204"/>
                <a:cs typeface="Arial Black" panose="020B0A04020102020204"/>
              </a:rPr>
              <a:t>ΛΑΝΘΑΣΜΕΝΗ</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ΕΠΙΛΟΓΗ</a:t>
            </a:r>
            <a:r>
              <a:rPr sz="1650" spc="-65" dirty="0">
                <a:latin typeface="Arial Black" panose="020B0A04020102020204"/>
                <a:cs typeface="Arial Black" panose="020B0A04020102020204"/>
              </a:rPr>
              <a:t> </a:t>
            </a:r>
            <a:r>
              <a:rPr sz="1650" spc="-10" dirty="0">
                <a:latin typeface="Arial Black" panose="020B0A04020102020204"/>
                <a:cs typeface="Arial Black" panose="020B0A04020102020204"/>
              </a:rPr>
              <a:t>ΛΙΠΑΝΤΙΚΟΥ.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990" algn="l"/>
              </a:tabLst>
            </a:pPr>
            <a:r>
              <a:rPr sz="1650" spc="-10" dirty="0">
                <a:latin typeface="Arial Black" panose="020B0A04020102020204"/>
                <a:cs typeface="Arial Black" panose="020B0A04020102020204"/>
              </a:rPr>
              <a:t>ΕΛΛΕΙΠΤΙΚΗ</a:t>
            </a:r>
            <a:r>
              <a:rPr sz="1650" spc="-110" dirty="0">
                <a:latin typeface="Arial Black" panose="020B0A04020102020204"/>
                <a:cs typeface="Arial Black" panose="020B0A04020102020204"/>
              </a:rPr>
              <a:t> </a:t>
            </a:r>
            <a:r>
              <a:rPr sz="1650" dirty="0">
                <a:latin typeface="Arial Black" panose="020B0A04020102020204"/>
                <a:cs typeface="Arial Black" panose="020B0A04020102020204"/>
              </a:rPr>
              <a:t>ΦΘΟΡΑ</a:t>
            </a:r>
            <a:r>
              <a:rPr sz="1650" spc="-11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110" dirty="0">
                <a:latin typeface="Arial Black" panose="020B0A04020102020204"/>
                <a:cs typeface="Arial Black" panose="020B0A04020102020204"/>
              </a:rPr>
              <a:t> </a:t>
            </a:r>
            <a:r>
              <a:rPr sz="1650" spc="-10" dirty="0">
                <a:latin typeface="Arial Black" panose="020B0A04020102020204"/>
                <a:cs typeface="Arial Black" panose="020B0A04020102020204"/>
              </a:rPr>
              <a:t>ΧΙΤΩΝΙΟΥ.</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990" algn="l"/>
              </a:tabLst>
            </a:pPr>
            <a:r>
              <a:rPr sz="1650">
                <a:latin typeface="Arial Black" panose="020B0A04020102020204"/>
                <a:cs typeface="Arial Black" panose="020B0A04020102020204"/>
              </a:rPr>
              <a:t>ΦΘΟΡΑ</a:t>
            </a:r>
            <a:r>
              <a:rPr sz="1650" spc="-125">
                <a:latin typeface="Arial Black" panose="020B0A04020102020204"/>
                <a:cs typeface="Arial Black" panose="020B0A04020102020204"/>
              </a:rPr>
              <a:t> </a:t>
            </a:r>
            <a:r>
              <a:rPr lang="el-GR" sz="1650" spc="-10" dirty="0" smtClean="0">
                <a:latin typeface="Arial Black" panose="020B0A04020102020204"/>
                <a:cs typeface="Arial Black" panose="020B0A04020102020204"/>
              </a:rPr>
              <a:t>ΑΠΟ </a:t>
            </a:r>
            <a:r>
              <a:rPr sz="1650" spc="-10" smtClean="0">
                <a:latin typeface="Arial Black" panose="020B0A04020102020204"/>
                <a:cs typeface="Arial Black" panose="020B0A04020102020204"/>
              </a:rPr>
              <a:t>ΤΡΙΒΗ.</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990" algn="l"/>
              </a:tabLst>
            </a:pPr>
            <a:r>
              <a:rPr sz="1650" dirty="0">
                <a:latin typeface="Arial Black" panose="020B0A04020102020204"/>
                <a:cs typeface="Arial Black" panose="020B0A04020102020204"/>
              </a:rPr>
              <a:t>ΦΘΟΡΑ</a:t>
            </a:r>
            <a:r>
              <a:rPr sz="1650" spc="-95" dirty="0">
                <a:latin typeface="Arial Black" panose="020B0A04020102020204"/>
                <a:cs typeface="Arial Black" panose="020B0A04020102020204"/>
              </a:rPr>
              <a:t> </a:t>
            </a:r>
            <a:r>
              <a:rPr sz="1650" spc="-10" dirty="0">
                <a:latin typeface="Arial Black" panose="020B0A04020102020204"/>
                <a:cs typeface="Arial Black" panose="020B0A04020102020204"/>
              </a:rPr>
              <a:t>ΧΙΤΩΝΙΩΝ</a:t>
            </a:r>
            <a:r>
              <a:rPr sz="1650" spc="-114" dirty="0">
                <a:latin typeface="Arial Black" panose="020B0A04020102020204"/>
                <a:cs typeface="Arial Black" panose="020B0A04020102020204"/>
              </a:rPr>
              <a:t> </a:t>
            </a:r>
            <a:r>
              <a:rPr sz="1650">
                <a:latin typeface="Arial Black" panose="020B0A04020102020204"/>
                <a:cs typeface="Arial Black" panose="020B0A04020102020204"/>
              </a:rPr>
              <a:t>ΛΟΓΩ</a:t>
            </a:r>
            <a:r>
              <a:rPr sz="1650" spc="-100">
                <a:latin typeface="Arial Black" panose="020B0A04020102020204"/>
                <a:cs typeface="Arial Black" panose="020B0A04020102020204"/>
              </a:rPr>
              <a:t> </a:t>
            </a:r>
            <a:r>
              <a:rPr sz="1650" spc="-10" smtClean="0">
                <a:latin typeface="Arial Black" panose="020B0A04020102020204"/>
                <a:cs typeface="Arial Black" panose="020B0A04020102020204"/>
              </a:rPr>
              <a:t>ΧΡΗΣ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10" smtClean="0">
                <a:latin typeface="Arial Black" panose="020B0A04020102020204"/>
                <a:cs typeface="Arial Black" panose="020B0A04020102020204"/>
              </a:rPr>
              <a:t> </a:t>
            </a:r>
            <a:r>
              <a:rPr sz="1650" spc="-10" dirty="0">
                <a:latin typeface="Arial Black" panose="020B0A04020102020204"/>
                <a:cs typeface="Arial Black" panose="020B0A04020102020204"/>
              </a:rPr>
              <a:t>ΒΑΡΕΩΝ</a:t>
            </a:r>
            <a:r>
              <a:rPr sz="1650" spc="-110" dirty="0">
                <a:latin typeface="Arial Black" panose="020B0A04020102020204"/>
                <a:cs typeface="Arial Black" panose="020B0A04020102020204"/>
              </a:rPr>
              <a:t> </a:t>
            </a:r>
            <a:r>
              <a:rPr sz="1650" spc="-10" dirty="0">
                <a:latin typeface="Arial Black" panose="020B0A04020102020204"/>
                <a:cs typeface="Arial Black" panose="020B0A04020102020204"/>
              </a:rPr>
              <a:t>ΚΑΥΣΙΜΩΝ.</a:t>
            </a:r>
            <a:endParaRPr sz="1650">
              <a:latin typeface="Arial Black" panose="020B0A04020102020204"/>
              <a:cs typeface="Arial Black" panose="020B0A04020102020204"/>
            </a:endParaRPr>
          </a:p>
          <a:p>
            <a:pPr marL="427990" indent="-415290">
              <a:lnSpc>
                <a:spcPct val="100000"/>
              </a:lnSpc>
              <a:spcBef>
                <a:spcPts val="650"/>
              </a:spcBef>
              <a:buClr>
                <a:srgbClr val="FF0000"/>
              </a:buClr>
              <a:buAutoNum type="arabicPeriod" startAt="2"/>
              <a:tabLst>
                <a:tab pos="427990" algn="l"/>
              </a:tabLst>
            </a:pPr>
            <a:r>
              <a:rPr sz="1650" dirty="0">
                <a:latin typeface="Arial Black" panose="020B0A04020102020204"/>
                <a:cs typeface="Arial Black" panose="020B0A04020102020204"/>
              </a:rPr>
              <a:t>ΦΘΟΡΑ</a:t>
            </a:r>
            <a:r>
              <a:rPr sz="1650" spc="-95" dirty="0">
                <a:latin typeface="Arial Black" panose="020B0A04020102020204"/>
                <a:cs typeface="Arial Black" panose="020B0A04020102020204"/>
              </a:rPr>
              <a:t> </a:t>
            </a:r>
            <a:r>
              <a:rPr sz="1650" spc="-10" dirty="0">
                <a:latin typeface="Arial Black" panose="020B0A04020102020204"/>
                <a:cs typeface="Arial Black" panose="020B0A04020102020204"/>
              </a:rPr>
              <a:t>ΧΙΤΩΝΙΩΝ</a:t>
            </a:r>
            <a:r>
              <a:rPr sz="1650" spc="-110" dirty="0">
                <a:latin typeface="Arial Black" panose="020B0A04020102020204"/>
                <a:cs typeface="Arial Black" panose="020B0A04020102020204"/>
              </a:rPr>
              <a:t> </a:t>
            </a:r>
            <a:r>
              <a:rPr sz="1650" dirty="0">
                <a:latin typeface="Arial Black" panose="020B0A04020102020204"/>
                <a:cs typeface="Arial Black" panose="020B0A04020102020204"/>
              </a:rPr>
              <a:t>ΣΤΟ</a:t>
            </a:r>
            <a:r>
              <a:rPr sz="1650" spc="-105" dirty="0">
                <a:latin typeface="Arial Black" panose="020B0A04020102020204"/>
                <a:cs typeface="Arial Black" panose="020B0A04020102020204"/>
              </a:rPr>
              <a:t> </a:t>
            </a:r>
            <a:r>
              <a:rPr sz="1650" spc="-10" dirty="0">
                <a:latin typeface="Arial Black" panose="020B0A04020102020204"/>
                <a:cs typeface="Arial Black" panose="020B0A04020102020204"/>
              </a:rPr>
              <a:t>ΑΝΩΤΕΡΟ</a:t>
            </a:r>
            <a:r>
              <a:rPr sz="1650" spc="-100" dirty="0">
                <a:latin typeface="Arial Black" panose="020B0A04020102020204"/>
                <a:cs typeface="Arial Black" panose="020B0A04020102020204"/>
              </a:rPr>
              <a:t> </a:t>
            </a:r>
            <a:r>
              <a:rPr sz="1650" spc="-10" dirty="0">
                <a:latin typeface="Arial Black" panose="020B0A04020102020204"/>
                <a:cs typeface="Arial Black" panose="020B0A04020102020204"/>
              </a:rPr>
              <a:t>ΤΜΗΜΑ</a:t>
            </a:r>
            <a:r>
              <a:rPr sz="1650" spc="-105" dirty="0">
                <a:latin typeface="Arial Black" panose="020B0A04020102020204"/>
                <a:cs typeface="Arial Black" panose="020B0A04020102020204"/>
              </a:rPr>
              <a:t> </a:t>
            </a:r>
            <a:r>
              <a:rPr sz="1650" spc="-10" dirty="0">
                <a:latin typeface="Arial Black" panose="020B0A04020102020204"/>
                <a:cs typeface="Arial Black" panose="020B0A04020102020204"/>
              </a:rPr>
              <a:t>ΤΟΥΣ.</a:t>
            </a:r>
            <a:endParaRPr sz="16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a:endParaRPr>
              <a:solidFill>
                <a:srgbClr val="FF0000"/>
              </a:solidFill>
            </a:endParaRPr>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6744"/>
            <a:ext cx="7990840" cy="5479415"/>
          </a:xfrm>
          <a:prstGeom prst="rect">
            <a:avLst/>
          </a:prstGeom>
        </p:spPr>
        <p:txBody>
          <a:bodyPr vert="horz" wrap="square" lIns="0" tIns="118745" rIns="0" bIns="0" rtlCol="0">
            <a:spAutoFit/>
          </a:bodyPr>
          <a:lstStyle/>
          <a:p>
            <a:pPr marL="2025650">
              <a:lnSpc>
                <a:spcPct val="100000"/>
              </a:lnSpc>
              <a:spcBef>
                <a:spcPts val="935"/>
              </a:spcBef>
            </a:pPr>
            <a:r>
              <a:rPr sz="1850" u="heavy" dirty="0">
                <a:solidFill>
                  <a:srgbClr val="FFFF00"/>
                </a:solidFill>
                <a:uFill>
                  <a:solidFill>
                    <a:srgbClr val="FFFFFF"/>
                  </a:solidFill>
                </a:uFill>
                <a:latin typeface="Arial Black" panose="020B0A04020102020204"/>
                <a:cs typeface="Arial Black" panose="020B0A04020102020204"/>
              </a:rPr>
              <a:t>ΦΘΟΡΕΣ</a:t>
            </a:r>
            <a:r>
              <a:rPr sz="1850" u="heavy" spc="65" dirty="0">
                <a:solidFill>
                  <a:srgbClr val="FFFF00"/>
                </a:solidFill>
                <a:uFill>
                  <a:solidFill>
                    <a:srgbClr val="FFFFFF"/>
                  </a:solidFill>
                </a:uFill>
                <a:latin typeface="Arial Black" panose="020B0A04020102020204"/>
                <a:cs typeface="Arial Black" panose="020B0A04020102020204"/>
              </a:rPr>
              <a:t> </a:t>
            </a:r>
            <a:r>
              <a:rPr sz="1850" u="heavy" dirty="0">
                <a:solidFill>
                  <a:srgbClr val="FFFF00"/>
                </a:solidFill>
                <a:uFill>
                  <a:solidFill>
                    <a:srgbClr val="FFFFFF"/>
                  </a:solidFill>
                </a:uFill>
                <a:latin typeface="Arial Black" panose="020B0A04020102020204"/>
                <a:cs typeface="Arial Black" panose="020B0A04020102020204"/>
              </a:rPr>
              <a:t>ΚΑΙ</a:t>
            </a:r>
            <a:r>
              <a:rPr sz="1850" u="heavy" spc="70" dirty="0">
                <a:solidFill>
                  <a:srgbClr val="FFFF00"/>
                </a:solidFill>
                <a:uFill>
                  <a:solidFill>
                    <a:srgbClr val="FFFFFF"/>
                  </a:solidFill>
                </a:uFill>
                <a:latin typeface="Arial Black" panose="020B0A04020102020204"/>
                <a:cs typeface="Arial Black" panose="020B0A04020102020204"/>
              </a:rPr>
              <a:t> </a:t>
            </a:r>
            <a:r>
              <a:rPr sz="1850" u="heavy" dirty="0">
                <a:solidFill>
                  <a:srgbClr val="FFFF00"/>
                </a:solidFill>
                <a:uFill>
                  <a:solidFill>
                    <a:srgbClr val="FFFFFF"/>
                  </a:solidFill>
                </a:uFill>
                <a:latin typeface="Arial Black" panose="020B0A04020102020204"/>
                <a:cs typeface="Arial Black" panose="020B0A04020102020204"/>
              </a:rPr>
              <a:t>ΒΛΑΒΕΣ</a:t>
            </a:r>
            <a:r>
              <a:rPr sz="1850" u="heavy" spc="60" dirty="0">
                <a:solidFill>
                  <a:srgbClr val="FFFF00"/>
                </a:solidFill>
                <a:uFill>
                  <a:solidFill>
                    <a:srgbClr val="FFFFFF"/>
                  </a:solidFill>
                </a:uFill>
                <a:latin typeface="Arial Black" panose="020B0A04020102020204"/>
                <a:cs typeface="Arial Black" panose="020B0A04020102020204"/>
              </a:rPr>
              <a:t> </a:t>
            </a:r>
            <a:r>
              <a:rPr sz="1850" u="heavy" spc="-10" dirty="0">
                <a:solidFill>
                  <a:srgbClr val="FFFF00"/>
                </a:solidFill>
                <a:uFill>
                  <a:solidFill>
                    <a:srgbClr val="FFFFFF"/>
                  </a:solidFill>
                </a:uFill>
                <a:latin typeface="Arial Black" panose="020B0A04020102020204"/>
                <a:cs typeface="Arial Black" panose="020B0A04020102020204"/>
              </a:rPr>
              <a:t>ΧΙΤΩΝΙΩΝ.</a:t>
            </a:r>
            <a:endParaRPr sz="1850">
              <a:solidFill>
                <a:srgbClr val="FFFF00"/>
              </a:solidFill>
              <a:latin typeface="Arial Black" panose="020B0A04020102020204"/>
              <a:cs typeface="Arial Black" panose="020B0A04020102020204"/>
            </a:endParaRPr>
          </a:p>
          <a:p>
            <a:pPr marL="12700">
              <a:lnSpc>
                <a:spcPct val="100000"/>
              </a:lnSpc>
              <a:spcBef>
                <a:spcPts val="720"/>
              </a:spcBef>
              <a:tabLst>
                <a:tab pos="441325" algn="l"/>
              </a:tabLst>
            </a:pPr>
            <a:r>
              <a:rPr sz="1700" spc="-25" dirty="0">
                <a:solidFill>
                  <a:srgbClr val="FF0000"/>
                </a:solidFill>
                <a:latin typeface="Arial Black" panose="020B0A04020102020204"/>
                <a:cs typeface="Arial Black" panose="020B0A04020102020204"/>
              </a:rPr>
              <a:t>1.</a:t>
            </a:r>
            <a:r>
              <a:rPr sz="1700" dirty="0">
                <a:solidFill>
                  <a:srgbClr val="FF0000"/>
                </a:solidFill>
                <a:latin typeface="Arial Black" panose="020B0A04020102020204"/>
                <a:cs typeface="Arial Black" panose="020B0A04020102020204"/>
              </a:rPr>
              <a:t>	</a:t>
            </a:r>
            <a:r>
              <a:rPr sz="1700" u="heavy" spc="-10" dirty="0">
                <a:solidFill>
                  <a:srgbClr val="0070C0"/>
                </a:solidFill>
                <a:uFill>
                  <a:solidFill>
                    <a:srgbClr val="FFFFFF"/>
                  </a:solidFill>
                </a:uFill>
                <a:latin typeface="Arial Black" panose="020B0A04020102020204"/>
                <a:cs typeface="Arial Black" panose="020B0A04020102020204"/>
              </a:rPr>
              <a:t>ΥΠΕΡΒΟΛΙΚΗ</a:t>
            </a:r>
            <a:r>
              <a:rPr sz="1700" u="heavy" spc="-60" dirty="0">
                <a:solidFill>
                  <a:srgbClr val="0070C0"/>
                </a:solidFill>
                <a:uFill>
                  <a:solidFill>
                    <a:srgbClr val="FFFFFF"/>
                  </a:solidFill>
                </a:uFill>
                <a:latin typeface="Arial Black" panose="020B0A04020102020204"/>
                <a:cs typeface="Arial Black" panose="020B0A04020102020204"/>
              </a:rPr>
              <a:t> </a:t>
            </a:r>
            <a:r>
              <a:rPr sz="1700" u="heavy" dirty="0">
                <a:solidFill>
                  <a:srgbClr val="0070C0"/>
                </a:solidFill>
                <a:uFill>
                  <a:solidFill>
                    <a:srgbClr val="FFFFFF"/>
                  </a:solidFill>
                </a:uFill>
                <a:latin typeface="Arial Black" panose="020B0A04020102020204"/>
                <a:cs typeface="Arial Black" panose="020B0A04020102020204"/>
              </a:rPr>
              <a:t>ΨΥΞΗ</a:t>
            </a:r>
            <a:r>
              <a:rPr sz="1700" u="heavy" spc="-60" dirty="0">
                <a:solidFill>
                  <a:srgbClr val="0070C0"/>
                </a:solidFill>
                <a:uFill>
                  <a:solidFill>
                    <a:srgbClr val="FFFFFF"/>
                  </a:solidFill>
                </a:uFill>
                <a:latin typeface="Arial Black" panose="020B0A04020102020204"/>
                <a:cs typeface="Arial Black" panose="020B0A04020102020204"/>
              </a:rPr>
              <a:t> </a:t>
            </a:r>
            <a:r>
              <a:rPr sz="1700" u="heavy" dirty="0">
                <a:solidFill>
                  <a:srgbClr val="0070C0"/>
                </a:solidFill>
                <a:uFill>
                  <a:solidFill>
                    <a:srgbClr val="FFFFFF"/>
                  </a:solidFill>
                </a:uFill>
                <a:latin typeface="Arial Black" panose="020B0A04020102020204"/>
                <a:cs typeface="Arial Black" panose="020B0A04020102020204"/>
              </a:rPr>
              <a:t>ΤΟΥ</a:t>
            </a:r>
            <a:r>
              <a:rPr sz="1700" u="heavy" spc="-55" dirty="0">
                <a:solidFill>
                  <a:srgbClr val="0070C0"/>
                </a:solidFill>
                <a:uFill>
                  <a:solidFill>
                    <a:srgbClr val="FFFFFF"/>
                  </a:solidFill>
                </a:uFill>
                <a:latin typeface="Arial Black" panose="020B0A04020102020204"/>
                <a:cs typeface="Arial Black" panose="020B0A04020102020204"/>
              </a:rPr>
              <a:t> </a:t>
            </a:r>
            <a:r>
              <a:rPr sz="1700" u="heavy" spc="-10" dirty="0">
                <a:solidFill>
                  <a:srgbClr val="0070C0"/>
                </a:solidFill>
                <a:uFill>
                  <a:solidFill>
                    <a:srgbClr val="FFFFFF"/>
                  </a:solidFill>
                </a:uFill>
                <a:latin typeface="Arial Black" panose="020B0A04020102020204"/>
                <a:cs typeface="Arial Black" panose="020B0A04020102020204"/>
              </a:rPr>
              <a:t>ΧΙΤΩΝΙΟΥ.</a:t>
            </a:r>
            <a:endParaRPr sz="1700">
              <a:solidFill>
                <a:srgbClr val="0070C0"/>
              </a:solidFill>
              <a:latin typeface="Arial Black" panose="020B0A04020102020204"/>
              <a:cs typeface="Arial Black" panose="020B0A04020102020204"/>
            </a:endParaRPr>
          </a:p>
          <a:p>
            <a:pPr>
              <a:lnSpc>
                <a:spcPct val="100000"/>
              </a:lnSpc>
              <a:spcBef>
                <a:spcPts val="50"/>
              </a:spcBef>
            </a:pPr>
            <a:endParaRPr sz="1900">
              <a:latin typeface="Arial Black" panose="020B0A04020102020204"/>
              <a:cs typeface="Arial Black" panose="020B0A04020102020204"/>
            </a:endParaRPr>
          </a:p>
          <a:p>
            <a:pPr marL="12700" marR="2021840">
              <a:lnSpc>
                <a:spcPct val="133000"/>
              </a:lnSpc>
            </a:pPr>
            <a:r>
              <a:rPr sz="1700" u="heavy" dirty="0">
                <a:solidFill>
                  <a:srgbClr val="002060"/>
                </a:solidFill>
                <a:uFill>
                  <a:solidFill>
                    <a:srgbClr val="FFFFFF"/>
                  </a:solidFill>
                </a:uFill>
                <a:latin typeface="Arial Black" panose="020B0A04020102020204"/>
                <a:cs typeface="Arial Black" panose="020B0A04020102020204"/>
              </a:rPr>
              <a:t>Η</a:t>
            </a:r>
            <a:r>
              <a:rPr sz="1700" u="heavy" spc="-80" dirty="0">
                <a:solidFill>
                  <a:srgbClr val="002060"/>
                </a:solidFill>
                <a:uFill>
                  <a:solidFill>
                    <a:srgbClr val="FFFFFF"/>
                  </a:solidFill>
                </a:uFill>
                <a:latin typeface="Arial Black" panose="020B0A04020102020204"/>
                <a:cs typeface="Arial Black" panose="020B0A04020102020204"/>
              </a:rPr>
              <a:t> </a:t>
            </a:r>
            <a:r>
              <a:rPr sz="1700" u="heavy" spc="-10" dirty="0">
                <a:solidFill>
                  <a:srgbClr val="002060"/>
                </a:solidFill>
                <a:uFill>
                  <a:solidFill>
                    <a:srgbClr val="FFFFFF"/>
                  </a:solidFill>
                </a:uFill>
                <a:latin typeface="Arial Black" panose="020B0A04020102020204"/>
                <a:cs typeface="Arial Black" panose="020B0A04020102020204"/>
              </a:rPr>
              <a:t>ΥΠΕΡΒΟΛΙΚΗ</a:t>
            </a:r>
            <a:r>
              <a:rPr sz="1700" u="heavy" spc="-80" dirty="0">
                <a:solidFill>
                  <a:srgbClr val="002060"/>
                </a:solidFill>
                <a:uFill>
                  <a:solidFill>
                    <a:srgbClr val="FFFFFF"/>
                  </a:solidFill>
                </a:uFill>
                <a:latin typeface="Arial Black" panose="020B0A04020102020204"/>
                <a:cs typeface="Arial Black" panose="020B0A04020102020204"/>
              </a:rPr>
              <a:t> </a:t>
            </a:r>
            <a:r>
              <a:rPr sz="1700" u="heavy" dirty="0">
                <a:solidFill>
                  <a:srgbClr val="002060"/>
                </a:solidFill>
                <a:uFill>
                  <a:solidFill>
                    <a:srgbClr val="FFFFFF"/>
                  </a:solidFill>
                </a:uFill>
                <a:latin typeface="Arial Black" panose="020B0A04020102020204"/>
                <a:cs typeface="Arial Black" panose="020B0A04020102020204"/>
              </a:rPr>
              <a:t>ΨΥΞΗ</a:t>
            </a:r>
            <a:r>
              <a:rPr sz="1700" u="heavy" spc="-75" dirty="0">
                <a:solidFill>
                  <a:srgbClr val="002060"/>
                </a:solidFill>
                <a:uFill>
                  <a:solidFill>
                    <a:srgbClr val="FFFFFF"/>
                  </a:solidFill>
                </a:uFill>
                <a:latin typeface="Arial Black" panose="020B0A04020102020204"/>
                <a:cs typeface="Arial Black" panose="020B0A04020102020204"/>
              </a:rPr>
              <a:t> </a:t>
            </a:r>
            <a:r>
              <a:rPr sz="1700" u="heavy" dirty="0">
                <a:solidFill>
                  <a:srgbClr val="002060"/>
                </a:solidFill>
                <a:uFill>
                  <a:solidFill>
                    <a:srgbClr val="FFFFFF"/>
                  </a:solidFill>
                </a:uFill>
                <a:latin typeface="Arial Black" panose="020B0A04020102020204"/>
                <a:cs typeface="Arial Black" panose="020B0A04020102020204"/>
              </a:rPr>
              <a:t>ΤΟΥ</a:t>
            </a:r>
            <a:r>
              <a:rPr sz="1700" u="heavy" spc="-75" dirty="0">
                <a:solidFill>
                  <a:srgbClr val="002060"/>
                </a:solidFill>
                <a:uFill>
                  <a:solidFill>
                    <a:srgbClr val="FFFFFF"/>
                  </a:solidFill>
                </a:uFill>
                <a:latin typeface="Arial Black" panose="020B0A04020102020204"/>
                <a:cs typeface="Arial Black" panose="020B0A04020102020204"/>
              </a:rPr>
              <a:t> </a:t>
            </a:r>
            <a:r>
              <a:rPr sz="1700" u="heavy" dirty="0">
                <a:solidFill>
                  <a:srgbClr val="002060"/>
                </a:solidFill>
                <a:uFill>
                  <a:solidFill>
                    <a:srgbClr val="FFFFFF"/>
                  </a:solidFill>
                </a:uFill>
                <a:latin typeface="Arial Black" panose="020B0A04020102020204"/>
                <a:cs typeface="Arial Black" panose="020B0A04020102020204"/>
              </a:rPr>
              <a:t>ΧΙΤΩΝΙΟΥ</a:t>
            </a:r>
            <a:r>
              <a:rPr sz="1700" u="heavy" spc="-65" dirty="0">
                <a:solidFill>
                  <a:srgbClr val="002060"/>
                </a:solidFill>
                <a:uFill>
                  <a:solidFill>
                    <a:srgbClr val="FFFFFF"/>
                  </a:solidFill>
                </a:uFill>
                <a:latin typeface="Arial Black" panose="020B0A04020102020204"/>
                <a:cs typeface="Arial Black" panose="020B0A04020102020204"/>
              </a:rPr>
              <a:t> </a:t>
            </a:r>
            <a:r>
              <a:rPr sz="1700" u="heavy" dirty="0">
                <a:solidFill>
                  <a:srgbClr val="002060"/>
                </a:solidFill>
                <a:uFill>
                  <a:solidFill>
                    <a:srgbClr val="FFFFFF"/>
                  </a:solidFill>
                </a:uFill>
                <a:latin typeface="Arial Black" panose="020B0A04020102020204"/>
                <a:cs typeface="Arial Black" panose="020B0A04020102020204"/>
              </a:rPr>
              <a:t>ΠΡΟΚΑΛΕΙ</a:t>
            </a:r>
            <a:r>
              <a:rPr sz="1700" spc="-80" dirty="0">
                <a:solidFill>
                  <a:srgbClr val="002060"/>
                </a:solidFill>
                <a:latin typeface="Arial Black" panose="020B0A04020102020204"/>
                <a:cs typeface="Arial Black" panose="020B0A04020102020204"/>
              </a:rPr>
              <a:t> </a:t>
            </a:r>
            <a:r>
              <a:rPr sz="1700" u="heavy" spc="-50" dirty="0">
                <a:solidFill>
                  <a:srgbClr val="002060"/>
                </a:solidFill>
                <a:uFill>
                  <a:solidFill>
                    <a:srgbClr val="FFFFFF"/>
                  </a:solidFill>
                </a:uFill>
                <a:latin typeface="Arial Black" panose="020B0A04020102020204"/>
                <a:cs typeface="Arial Black" panose="020B0A04020102020204"/>
              </a:rPr>
              <a:t>:</a:t>
            </a:r>
            <a:r>
              <a:rPr sz="1700" spc="-5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ΑΥΞΗΣΗ</a:t>
            </a:r>
            <a:r>
              <a:rPr sz="1700" spc="-8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ΤΩΝ</a:t>
            </a:r>
            <a:r>
              <a:rPr sz="1700" spc="-75" dirty="0">
                <a:solidFill>
                  <a:srgbClr val="002060"/>
                </a:solidFill>
                <a:latin typeface="Arial Black" panose="020B0A04020102020204"/>
                <a:cs typeface="Arial Black" panose="020B0A04020102020204"/>
              </a:rPr>
              <a:t> </a:t>
            </a:r>
            <a:r>
              <a:rPr sz="1700" spc="-10" dirty="0">
                <a:solidFill>
                  <a:srgbClr val="002060"/>
                </a:solidFill>
                <a:latin typeface="Arial Black" panose="020B0A04020102020204"/>
                <a:cs typeface="Arial Black" panose="020B0A04020102020204"/>
              </a:rPr>
              <a:t>ΘΕΡΜΙΚΩΝ</a:t>
            </a:r>
            <a:r>
              <a:rPr sz="1700" spc="-75" dirty="0">
                <a:solidFill>
                  <a:srgbClr val="002060"/>
                </a:solidFill>
                <a:latin typeface="Arial Black" panose="020B0A04020102020204"/>
                <a:cs typeface="Arial Black" panose="020B0A04020102020204"/>
              </a:rPr>
              <a:t> </a:t>
            </a:r>
            <a:r>
              <a:rPr sz="1700" spc="-10" dirty="0">
                <a:solidFill>
                  <a:srgbClr val="002060"/>
                </a:solidFill>
                <a:latin typeface="Arial Black" panose="020B0A04020102020204"/>
                <a:cs typeface="Arial Black" panose="020B0A04020102020204"/>
              </a:rPr>
              <a:t>ΤΑΣΕΩΝ.</a:t>
            </a:r>
            <a:endParaRPr sz="1700">
              <a:solidFill>
                <a:srgbClr val="002060"/>
              </a:solidFill>
              <a:latin typeface="Arial Black" panose="020B0A04020102020204"/>
              <a:cs typeface="Arial Black" panose="020B0A04020102020204"/>
            </a:endParaRPr>
          </a:p>
          <a:p>
            <a:pPr marL="12700" marR="624840">
              <a:lnSpc>
                <a:spcPct val="117000"/>
              </a:lnSpc>
              <a:spcBef>
                <a:spcPts val="350"/>
              </a:spcBef>
            </a:pPr>
            <a:r>
              <a:rPr sz="1700" dirty="0">
                <a:solidFill>
                  <a:srgbClr val="002060"/>
                </a:solidFill>
                <a:latin typeface="Arial Black" panose="020B0A04020102020204"/>
                <a:cs typeface="Arial Black" panose="020B0A04020102020204"/>
              </a:rPr>
              <a:t>ΑΥΞΗΣΗ</a:t>
            </a:r>
            <a:r>
              <a:rPr sz="1700" spc="-7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ΤΩΝ</a:t>
            </a:r>
            <a:r>
              <a:rPr sz="1700" spc="-7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ΦΘΟΡΩΝ</a:t>
            </a:r>
            <a:r>
              <a:rPr sz="1700" spc="-7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ΑΠΟ</a:t>
            </a:r>
            <a:r>
              <a:rPr sz="1700" spc="-7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ΤΗ</a:t>
            </a:r>
            <a:r>
              <a:rPr sz="1700" spc="-8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ΔΡΑΣΗ</a:t>
            </a:r>
            <a:r>
              <a:rPr sz="1700" spc="-7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ΤΩΝ</a:t>
            </a:r>
            <a:r>
              <a:rPr sz="1700" spc="-75" dirty="0">
                <a:solidFill>
                  <a:srgbClr val="002060"/>
                </a:solidFill>
                <a:latin typeface="Arial Black" panose="020B0A04020102020204"/>
                <a:cs typeface="Arial Black" panose="020B0A04020102020204"/>
              </a:rPr>
              <a:t> </a:t>
            </a:r>
            <a:r>
              <a:rPr sz="1700" spc="-10">
                <a:solidFill>
                  <a:srgbClr val="002060"/>
                </a:solidFill>
                <a:latin typeface="Arial Black" panose="020B0A04020102020204"/>
                <a:cs typeface="Arial Black" panose="020B0A04020102020204"/>
              </a:rPr>
              <a:t>ΣΥΜΠΥΚΝΩΣΕΩΝ </a:t>
            </a:r>
            <a:r>
              <a:rPr sz="1700" smtClean="0">
                <a:solidFill>
                  <a:srgbClr val="002060"/>
                </a:solidFill>
                <a:latin typeface="Arial Black" panose="020B0A04020102020204"/>
                <a:cs typeface="Arial Black" panose="020B0A04020102020204"/>
              </a:rPr>
              <a:t>ΘΕΙ</a:t>
            </a:r>
            <a:r>
              <a:rPr lang="el-GR" sz="1700" dirty="0" smtClean="0">
                <a:solidFill>
                  <a:srgbClr val="002060"/>
                </a:solidFill>
                <a:latin typeface="Arial Black" panose="020B0A04020102020204"/>
                <a:cs typeface="Arial Black" panose="020B0A04020102020204"/>
              </a:rPr>
              <a:t>Ϊ</a:t>
            </a:r>
            <a:r>
              <a:rPr sz="1700" smtClean="0">
                <a:solidFill>
                  <a:srgbClr val="002060"/>
                </a:solidFill>
                <a:latin typeface="Arial Black" panose="020B0A04020102020204"/>
                <a:cs typeface="Arial Black" panose="020B0A04020102020204"/>
              </a:rPr>
              <a:t>ΚΟΥ</a:t>
            </a:r>
            <a:r>
              <a:rPr sz="1700" spc="-85" smtClean="0">
                <a:solidFill>
                  <a:srgbClr val="002060"/>
                </a:solidFill>
                <a:latin typeface="Arial Black" panose="020B0A04020102020204"/>
                <a:cs typeface="Arial Black" panose="020B0A04020102020204"/>
              </a:rPr>
              <a:t> </a:t>
            </a:r>
            <a:r>
              <a:rPr sz="1700" smtClean="0">
                <a:solidFill>
                  <a:srgbClr val="002060"/>
                </a:solidFill>
                <a:latin typeface="Arial Black" panose="020B0A04020102020204"/>
                <a:cs typeface="Arial Black" panose="020B0A04020102020204"/>
              </a:rPr>
              <a:t>ΟΞΕ</a:t>
            </a:r>
            <a:r>
              <a:rPr lang="el-GR" sz="1700" dirty="0" smtClean="0">
                <a:solidFill>
                  <a:srgbClr val="002060"/>
                </a:solidFill>
                <a:latin typeface="Arial Black" panose="020B0A04020102020204"/>
                <a:cs typeface="Arial Black" panose="020B0A04020102020204"/>
              </a:rPr>
              <a:t>Ω</a:t>
            </a:r>
            <a:r>
              <a:rPr sz="1700" smtClean="0">
                <a:solidFill>
                  <a:srgbClr val="002060"/>
                </a:solidFill>
                <a:latin typeface="Arial Black" panose="020B0A04020102020204"/>
                <a:cs typeface="Arial Black" panose="020B0A04020102020204"/>
              </a:rPr>
              <a:t>Σ</a:t>
            </a:r>
            <a:r>
              <a:rPr sz="1700" spc="-90" smtClean="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ΣΤΟ</a:t>
            </a:r>
            <a:r>
              <a:rPr sz="1700" spc="-8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ΕΣΩΤΕΡΙΚΟ</a:t>
            </a:r>
            <a:r>
              <a:rPr sz="1700" spc="-9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ΤΟΥ</a:t>
            </a:r>
            <a:r>
              <a:rPr sz="1700" spc="-85" dirty="0">
                <a:solidFill>
                  <a:srgbClr val="002060"/>
                </a:solidFill>
                <a:latin typeface="Arial Black" panose="020B0A04020102020204"/>
                <a:cs typeface="Arial Black" panose="020B0A04020102020204"/>
              </a:rPr>
              <a:t> </a:t>
            </a:r>
            <a:r>
              <a:rPr sz="1700" spc="-10" dirty="0">
                <a:solidFill>
                  <a:srgbClr val="002060"/>
                </a:solidFill>
                <a:latin typeface="Arial Black" panose="020B0A04020102020204"/>
                <a:cs typeface="Arial Black" panose="020B0A04020102020204"/>
              </a:rPr>
              <a:t>ΚΥΛΙΝΔΡΟΥ.</a:t>
            </a:r>
            <a:endParaRPr sz="1700">
              <a:solidFill>
                <a:srgbClr val="002060"/>
              </a:solidFill>
              <a:latin typeface="Arial Black" panose="020B0A04020102020204"/>
              <a:cs typeface="Arial Black" panose="020B0A04020102020204"/>
            </a:endParaRPr>
          </a:p>
          <a:p>
            <a:pPr marL="12700">
              <a:lnSpc>
                <a:spcPct val="100000"/>
              </a:lnSpc>
              <a:spcBef>
                <a:spcPts val="690"/>
              </a:spcBef>
            </a:pPr>
            <a:r>
              <a:rPr sz="1700" dirty="0">
                <a:solidFill>
                  <a:srgbClr val="002060"/>
                </a:solidFill>
                <a:latin typeface="Arial Black" panose="020B0A04020102020204"/>
                <a:cs typeface="Arial Black" panose="020B0A04020102020204"/>
              </a:rPr>
              <a:t>ΑΥΞΗΣΗ</a:t>
            </a:r>
            <a:r>
              <a:rPr sz="1700" spc="-75"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ΤΗΣ</a:t>
            </a:r>
            <a:r>
              <a:rPr sz="1700" spc="-60" dirty="0">
                <a:solidFill>
                  <a:srgbClr val="002060"/>
                </a:solidFill>
                <a:latin typeface="Arial Black" panose="020B0A04020102020204"/>
                <a:cs typeface="Arial Black" panose="020B0A04020102020204"/>
              </a:rPr>
              <a:t> </a:t>
            </a:r>
            <a:r>
              <a:rPr sz="1700" spc="-10" dirty="0">
                <a:solidFill>
                  <a:srgbClr val="002060"/>
                </a:solidFill>
                <a:latin typeface="Arial Black" panose="020B0A04020102020204"/>
                <a:cs typeface="Arial Black" panose="020B0A04020102020204"/>
              </a:rPr>
              <a:t>ΠΟΣΟΤΗΤΑΣ</a:t>
            </a:r>
            <a:r>
              <a:rPr sz="1700" spc="-70" dirty="0">
                <a:solidFill>
                  <a:srgbClr val="002060"/>
                </a:solidFill>
                <a:latin typeface="Arial Black" panose="020B0A04020102020204"/>
                <a:cs typeface="Arial Black" panose="020B0A04020102020204"/>
              </a:rPr>
              <a:t> </a:t>
            </a:r>
            <a:r>
              <a:rPr sz="1700" dirty="0">
                <a:solidFill>
                  <a:srgbClr val="002060"/>
                </a:solidFill>
                <a:latin typeface="Arial Black" panose="020B0A04020102020204"/>
                <a:cs typeface="Arial Black" panose="020B0A04020102020204"/>
              </a:rPr>
              <a:t>ΤΩΝ</a:t>
            </a:r>
            <a:r>
              <a:rPr sz="1700" spc="-70" dirty="0">
                <a:solidFill>
                  <a:srgbClr val="002060"/>
                </a:solidFill>
                <a:latin typeface="Arial Black" panose="020B0A04020102020204"/>
                <a:cs typeface="Arial Black" panose="020B0A04020102020204"/>
              </a:rPr>
              <a:t> </a:t>
            </a:r>
            <a:r>
              <a:rPr sz="1700" spc="-10" dirty="0">
                <a:solidFill>
                  <a:srgbClr val="002060"/>
                </a:solidFill>
                <a:latin typeface="Arial Black" panose="020B0A04020102020204"/>
                <a:cs typeface="Arial Black" panose="020B0A04020102020204"/>
              </a:rPr>
              <a:t>ΕΞΑΝΘΡΑΚΩΜΑΤΩΝ.</a:t>
            </a:r>
            <a:endParaRPr sz="1700">
              <a:solidFill>
                <a:srgbClr val="002060"/>
              </a:solidFill>
              <a:latin typeface="Arial Black" panose="020B0A04020102020204"/>
              <a:cs typeface="Arial Black" panose="020B0A04020102020204"/>
            </a:endParaRPr>
          </a:p>
          <a:p>
            <a:pPr>
              <a:lnSpc>
                <a:spcPct val="100000"/>
              </a:lnSpc>
              <a:spcBef>
                <a:spcPts val="25"/>
              </a:spcBef>
            </a:pPr>
            <a:endParaRPr sz="2400">
              <a:latin typeface="Arial Black" panose="020B0A04020102020204"/>
              <a:cs typeface="Arial Black" panose="020B0A04020102020204"/>
            </a:endParaRPr>
          </a:p>
          <a:p>
            <a:pPr marL="12700">
              <a:lnSpc>
                <a:spcPct val="100000"/>
              </a:lnSpc>
            </a:pPr>
            <a:r>
              <a:rPr sz="1700" u="heavy" spc="-10" dirty="0">
                <a:solidFill>
                  <a:srgbClr val="FF0000"/>
                </a:solidFill>
                <a:uFill>
                  <a:solidFill>
                    <a:srgbClr val="FFFFFF"/>
                  </a:solidFill>
                </a:uFill>
                <a:latin typeface="Arial Black" panose="020B0A04020102020204"/>
                <a:cs typeface="Arial Black" panose="020B0A04020102020204"/>
              </a:rPr>
              <a:t>ΑΝΤΙΜΕΤΩΠΙΖΕΤΑΙ</a:t>
            </a:r>
            <a:r>
              <a:rPr sz="1700" spc="-65" dirty="0">
                <a:solidFill>
                  <a:srgbClr val="FF0000"/>
                </a:solidFill>
                <a:latin typeface="Arial Black" panose="020B0A04020102020204"/>
                <a:cs typeface="Arial Black" panose="020B0A04020102020204"/>
              </a:rPr>
              <a:t> </a:t>
            </a:r>
            <a:r>
              <a:rPr sz="1700" u="heavy" spc="-50" dirty="0">
                <a:solidFill>
                  <a:srgbClr val="FF0000"/>
                </a:solidFill>
                <a:uFill>
                  <a:solidFill>
                    <a:srgbClr val="FFFFFF"/>
                  </a:solidFill>
                </a:uFill>
                <a:latin typeface="Arial Black" panose="020B0A04020102020204"/>
                <a:cs typeface="Arial Black" panose="020B0A04020102020204"/>
              </a:rPr>
              <a:t>:</a:t>
            </a:r>
            <a:endParaRPr sz="1700">
              <a:solidFill>
                <a:srgbClr val="FF0000"/>
              </a:solidFill>
              <a:latin typeface="Arial Black" panose="020B0A04020102020204"/>
              <a:cs typeface="Arial Black" panose="020B0A04020102020204"/>
            </a:endParaRPr>
          </a:p>
          <a:p>
            <a:pPr marL="12700">
              <a:lnSpc>
                <a:spcPct val="100000"/>
              </a:lnSpc>
              <a:spcBef>
                <a:spcPts val="680"/>
              </a:spcBef>
            </a:pPr>
            <a:r>
              <a:rPr sz="1700" dirty="0">
                <a:solidFill>
                  <a:srgbClr val="FF0000"/>
                </a:solidFill>
                <a:latin typeface="Arial Black" panose="020B0A04020102020204"/>
                <a:cs typeface="Arial Black" panose="020B0A04020102020204"/>
              </a:rPr>
              <a:t>ΜΕ</a:t>
            </a:r>
            <a:r>
              <a:rPr sz="1700" spc="-5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ΤΗ</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ΜΟΝΩΣΗ</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ΤΩΝ</a:t>
            </a:r>
            <a:r>
              <a:rPr sz="1700" spc="-6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ΥΔΡΟΘΑΛΑΜΩΝ.</a:t>
            </a:r>
            <a:endParaRPr sz="1700">
              <a:solidFill>
                <a:srgbClr val="FF0000"/>
              </a:solidFill>
              <a:latin typeface="Arial Black" panose="020B0A04020102020204"/>
              <a:cs typeface="Arial Black" panose="020B0A04020102020204"/>
            </a:endParaRPr>
          </a:p>
          <a:p>
            <a:pPr marL="12700">
              <a:lnSpc>
                <a:spcPct val="100000"/>
              </a:lnSpc>
              <a:spcBef>
                <a:spcPts val="680"/>
              </a:spcBef>
            </a:pPr>
            <a:r>
              <a:rPr sz="1700" dirty="0">
                <a:solidFill>
                  <a:srgbClr val="FF0000"/>
                </a:solidFill>
                <a:latin typeface="Arial Black" panose="020B0A04020102020204"/>
                <a:cs typeface="Arial Black" panose="020B0A04020102020204"/>
              </a:rPr>
              <a:t>ΜΕ</a:t>
            </a:r>
            <a:r>
              <a:rPr sz="1700" spc="-60"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ΚΑΤΑΛΛΗΛΗ</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ΡΥΘΜΙΣΗ</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ΤΟΥ</a:t>
            </a:r>
            <a:r>
              <a:rPr sz="1700" spc="-60" dirty="0">
                <a:solidFill>
                  <a:srgbClr val="FF0000"/>
                </a:solidFill>
                <a:latin typeface="Arial Black" panose="020B0A04020102020204"/>
                <a:cs typeface="Arial Black" panose="020B0A04020102020204"/>
              </a:rPr>
              <a:t> </a:t>
            </a:r>
            <a:r>
              <a:rPr sz="1700" spc="-10">
                <a:solidFill>
                  <a:srgbClr val="FF0000"/>
                </a:solidFill>
                <a:latin typeface="Arial Black" panose="020B0A04020102020204"/>
                <a:cs typeface="Arial Black" panose="020B0A04020102020204"/>
              </a:rPr>
              <a:t>ΣΥΣΤΗΜΑΤΟΣ</a:t>
            </a:r>
            <a:r>
              <a:rPr sz="1700" spc="-55">
                <a:solidFill>
                  <a:srgbClr val="FF0000"/>
                </a:solidFill>
                <a:latin typeface="Arial Black" panose="020B0A04020102020204"/>
                <a:cs typeface="Arial Black" panose="020B0A04020102020204"/>
              </a:rPr>
              <a:t> </a:t>
            </a:r>
            <a:r>
              <a:rPr sz="1700" spc="-10" smtClean="0">
                <a:solidFill>
                  <a:srgbClr val="FF0000"/>
                </a:solidFill>
                <a:latin typeface="Arial Black" panose="020B0A04020102020204"/>
                <a:cs typeface="Arial Black" panose="020B0A04020102020204"/>
              </a:rPr>
              <a:t>ΨΥΞ</a:t>
            </a:r>
            <a:r>
              <a:rPr lang="el-GR" sz="1700" spc="-10" dirty="0" smtClean="0">
                <a:solidFill>
                  <a:srgbClr val="FF0000"/>
                </a:solidFill>
                <a:latin typeface="Arial Black" panose="020B0A04020102020204"/>
                <a:cs typeface="Arial Black" panose="020B0A04020102020204"/>
              </a:rPr>
              <a:t>Η</a:t>
            </a:r>
            <a:r>
              <a:rPr sz="1700" spc="-10" smtClean="0">
                <a:solidFill>
                  <a:srgbClr val="FF0000"/>
                </a:solidFill>
                <a:latin typeface="Arial Black" panose="020B0A04020102020204"/>
                <a:cs typeface="Arial Black" panose="020B0A04020102020204"/>
              </a:rPr>
              <a:t>Σ</a:t>
            </a:r>
            <a:r>
              <a:rPr sz="1700" spc="-10" dirty="0">
                <a:solidFill>
                  <a:srgbClr val="FF0000"/>
                </a:solidFill>
                <a:latin typeface="Arial Black" panose="020B0A04020102020204"/>
                <a:cs typeface="Arial Black" panose="020B0A04020102020204"/>
              </a:rPr>
              <a:t>.</a:t>
            </a:r>
            <a:endParaRPr sz="1700">
              <a:solidFill>
                <a:srgbClr val="FF0000"/>
              </a:solidFill>
              <a:latin typeface="Arial Black" panose="020B0A04020102020204"/>
              <a:cs typeface="Arial Black" panose="020B0A04020102020204"/>
            </a:endParaRPr>
          </a:p>
          <a:p>
            <a:pPr>
              <a:lnSpc>
                <a:spcPct val="100000"/>
              </a:lnSpc>
              <a:spcBef>
                <a:spcPts val="25"/>
              </a:spcBef>
            </a:pPr>
            <a:endParaRPr sz="2150">
              <a:latin typeface="Arial Black" panose="020B0A04020102020204"/>
              <a:cs typeface="Arial Black" panose="020B0A04020102020204"/>
            </a:endParaRPr>
          </a:p>
          <a:p>
            <a:pPr marL="12700" marR="5080">
              <a:lnSpc>
                <a:spcPct val="117000"/>
              </a:lnSpc>
              <a:spcBef>
                <a:spcPts val="5"/>
              </a:spcBef>
            </a:pPr>
            <a:r>
              <a:rPr sz="1700" dirty="0">
                <a:solidFill>
                  <a:srgbClr val="FF0000"/>
                </a:solidFill>
                <a:latin typeface="Arial Black" panose="020B0A04020102020204"/>
                <a:cs typeface="Arial Black" panose="020B0A04020102020204"/>
              </a:rPr>
              <a:t>ΠΟΛΥ</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ΠΡΟΣΟΧΗ</a:t>
            </a:r>
            <a:r>
              <a:rPr sz="1700" spc="-7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ΠΡΕΠΕΙ</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ΝΑ</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ΔΙΔΕΤΑΙ</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ΣΤΗ</a:t>
            </a:r>
            <a:r>
              <a:rPr sz="1700" spc="-7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ΘΕΡΜΟΚΡΑΣΙΑ</a:t>
            </a:r>
            <a:r>
              <a:rPr sz="1700" spc="-70"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ΕΙΣΟΔΟΥ </a:t>
            </a:r>
            <a:r>
              <a:rPr sz="1700" dirty="0">
                <a:solidFill>
                  <a:srgbClr val="FF0000"/>
                </a:solidFill>
                <a:latin typeface="Arial Black" panose="020B0A04020102020204"/>
                <a:cs typeface="Arial Black" panose="020B0A04020102020204"/>
              </a:rPr>
              <a:t>ΤΟΥ</a:t>
            </a:r>
            <a:r>
              <a:rPr sz="1700" spc="-65" dirty="0">
                <a:solidFill>
                  <a:srgbClr val="FF0000"/>
                </a:solidFill>
                <a:latin typeface="Arial Black" panose="020B0A04020102020204"/>
                <a:cs typeface="Arial Black" panose="020B0A04020102020204"/>
              </a:rPr>
              <a:t> </a:t>
            </a:r>
            <a:r>
              <a:rPr sz="1700">
                <a:solidFill>
                  <a:srgbClr val="FF0000"/>
                </a:solidFill>
                <a:latin typeface="Arial Black" panose="020B0A04020102020204"/>
                <a:cs typeface="Arial Black" panose="020B0A04020102020204"/>
              </a:rPr>
              <a:t>ΝΕΡΟΥ</a:t>
            </a:r>
            <a:r>
              <a:rPr sz="1700" spc="-70">
                <a:solidFill>
                  <a:srgbClr val="FF0000"/>
                </a:solidFill>
                <a:latin typeface="Arial Black" panose="020B0A04020102020204"/>
                <a:cs typeface="Arial Black" panose="020B0A04020102020204"/>
              </a:rPr>
              <a:t> </a:t>
            </a:r>
            <a:r>
              <a:rPr sz="1700" smtClean="0">
                <a:solidFill>
                  <a:srgbClr val="FF0000"/>
                </a:solidFill>
                <a:latin typeface="Arial Black" panose="020B0A04020102020204"/>
                <a:cs typeface="Arial Black" panose="020B0A04020102020204"/>
              </a:rPr>
              <a:t>ΨΥΞ</a:t>
            </a:r>
            <a:r>
              <a:rPr lang="el-GR" sz="1700" dirty="0" smtClean="0">
                <a:solidFill>
                  <a:srgbClr val="FF0000"/>
                </a:solidFill>
                <a:latin typeface="Arial Black" panose="020B0A04020102020204"/>
                <a:cs typeface="Arial Black" panose="020B0A04020102020204"/>
              </a:rPr>
              <a:t>Η</a:t>
            </a:r>
            <a:r>
              <a:rPr sz="1700" smtClean="0">
                <a:solidFill>
                  <a:srgbClr val="FF0000"/>
                </a:solidFill>
                <a:latin typeface="Arial Black" panose="020B0A04020102020204"/>
                <a:cs typeface="Arial Black" panose="020B0A04020102020204"/>
              </a:rPr>
              <a:t>Σ</a:t>
            </a:r>
            <a:r>
              <a:rPr sz="1700" dirty="0">
                <a:solidFill>
                  <a:srgbClr val="FF0000"/>
                </a:solidFill>
                <a:latin typeface="Arial Black" panose="020B0A04020102020204"/>
                <a:cs typeface="Arial Black" panose="020B0A04020102020204"/>
              </a:rPr>
              <a:t>,</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Η</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ΟΠΟΙΑ</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ΔΕΝ</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ΠΡΕΠΕΙ</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ΠΟΤΕ</a:t>
            </a:r>
            <a:r>
              <a:rPr sz="1700" spc="-6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ΝΑ</a:t>
            </a:r>
            <a:r>
              <a:rPr sz="1700" spc="-6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ΕΙΝΑΙ ΜΙΚΡΟΤΕΡΗ</a:t>
            </a:r>
            <a:r>
              <a:rPr sz="1700" spc="-6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ΑΠΟ</a:t>
            </a:r>
            <a:r>
              <a:rPr sz="1700" spc="-60" dirty="0">
                <a:solidFill>
                  <a:srgbClr val="FF0000"/>
                </a:solidFill>
                <a:latin typeface="Arial Black" panose="020B0A04020102020204"/>
                <a:cs typeface="Arial Black" panose="020B0A04020102020204"/>
              </a:rPr>
              <a:t> </a:t>
            </a:r>
            <a:r>
              <a:rPr sz="1700" spc="-20" dirty="0">
                <a:solidFill>
                  <a:srgbClr val="FF0000"/>
                </a:solidFill>
                <a:latin typeface="Arial Black" panose="020B0A04020102020204"/>
                <a:cs typeface="Arial Black" panose="020B0A04020102020204"/>
              </a:rPr>
              <a:t>55°C.</a:t>
            </a:r>
            <a:endParaRPr sz="170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642610"/>
          </a:xfrm>
          <a:custGeom>
            <a:avLst/>
            <a:gdLst/>
            <a:ahLst/>
            <a:cxnLst/>
            <a:rect l="l" t="t" r="r" b="b"/>
            <a:pathLst>
              <a:path w="8572500" h="5642609">
                <a:moveTo>
                  <a:pt x="8572500" y="0"/>
                </a:moveTo>
                <a:lnTo>
                  <a:pt x="0" y="0"/>
                </a:lnTo>
                <a:lnTo>
                  <a:pt x="0" y="5642610"/>
                </a:lnTo>
                <a:lnTo>
                  <a:pt x="4286250" y="5642610"/>
                </a:lnTo>
                <a:lnTo>
                  <a:pt x="8572500" y="564261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35215"/>
            <a:ext cx="8108950" cy="5563870"/>
          </a:xfrm>
          <a:prstGeom prst="rect">
            <a:avLst/>
          </a:prstGeom>
        </p:spPr>
        <p:txBody>
          <a:bodyPr vert="horz" wrap="square" lIns="0" tIns="109855" rIns="0" bIns="0" rtlCol="0">
            <a:spAutoFit/>
          </a:bodyPr>
          <a:lstStyle/>
          <a:p>
            <a:pPr marL="2132330">
              <a:lnSpc>
                <a:spcPct val="100000"/>
              </a:lnSpc>
              <a:spcBef>
                <a:spcPts val="865"/>
              </a:spcBef>
            </a:pPr>
            <a:r>
              <a:rPr sz="1750" u="heavy" dirty="0">
                <a:solidFill>
                  <a:srgbClr val="FFFF00"/>
                </a:solidFill>
                <a:uFill>
                  <a:solidFill>
                    <a:srgbClr val="FFFFFF"/>
                  </a:solidFill>
                </a:uFill>
                <a:latin typeface="Arial Black" panose="020B0A04020102020204"/>
                <a:cs typeface="Arial Black" panose="020B0A04020102020204"/>
              </a:rPr>
              <a:t>ΦΘΟΡΕΣ</a:t>
            </a:r>
            <a:r>
              <a:rPr sz="1750" u="heavy" spc="100" dirty="0">
                <a:solidFill>
                  <a:srgbClr val="FFFF00"/>
                </a:solidFill>
                <a:uFill>
                  <a:solidFill>
                    <a:srgbClr val="FFFFFF"/>
                  </a:solidFill>
                </a:uFill>
                <a:latin typeface="Arial Black" panose="020B0A04020102020204"/>
                <a:cs typeface="Arial Black" panose="020B0A04020102020204"/>
              </a:rPr>
              <a:t> </a:t>
            </a:r>
            <a:r>
              <a:rPr sz="1750" u="heavy" dirty="0">
                <a:solidFill>
                  <a:srgbClr val="FFFF00"/>
                </a:solidFill>
                <a:uFill>
                  <a:solidFill>
                    <a:srgbClr val="FFFFFF"/>
                  </a:solidFill>
                </a:uFill>
                <a:latin typeface="Arial Black" panose="020B0A04020102020204"/>
                <a:cs typeface="Arial Black" panose="020B0A04020102020204"/>
              </a:rPr>
              <a:t>ΚΑΙ</a:t>
            </a:r>
            <a:r>
              <a:rPr sz="1750" u="heavy" spc="100" dirty="0">
                <a:solidFill>
                  <a:srgbClr val="FFFF00"/>
                </a:solidFill>
                <a:uFill>
                  <a:solidFill>
                    <a:srgbClr val="FFFFFF"/>
                  </a:solidFill>
                </a:uFill>
                <a:latin typeface="Arial Black" panose="020B0A04020102020204"/>
                <a:cs typeface="Arial Black" panose="020B0A04020102020204"/>
              </a:rPr>
              <a:t> </a:t>
            </a:r>
            <a:r>
              <a:rPr sz="1750" u="heavy" dirty="0">
                <a:solidFill>
                  <a:srgbClr val="FFFF00"/>
                </a:solidFill>
                <a:uFill>
                  <a:solidFill>
                    <a:srgbClr val="FFFFFF"/>
                  </a:solidFill>
                </a:uFill>
                <a:latin typeface="Arial Black" panose="020B0A04020102020204"/>
                <a:cs typeface="Arial Black" panose="020B0A04020102020204"/>
              </a:rPr>
              <a:t>ΒΛΑΒΕΣ</a:t>
            </a:r>
            <a:r>
              <a:rPr sz="1750" u="heavy" spc="90" dirty="0">
                <a:solidFill>
                  <a:srgbClr val="FFFF00"/>
                </a:solidFill>
                <a:uFill>
                  <a:solidFill>
                    <a:srgbClr val="FFFFFF"/>
                  </a:solidFill>
                </a:uFill>
                <a:latin typeface="Arial Black" panose="020B0A04020102020204"/>
                <a:cs typeface="Arial Black" panose="020B0A04020102020204"/>
              </a:rPr>
              <a:t> </a:t>
            </a:r>
            <a:r>
              <a:rPr sz="1750" u="heavy" spc="-10" dirty="0">
                <a:solidFill>
                  <a:srgbClr val="FFFF00"/>
                </a:solidFill>
                <a:uFill>
                  <a:solidFill>
                    <a:srgbClr val="FFFFFF"/>
                  </a:solidFill>
                </a:uFill>
                <a:latin typeface="Arial Black" panose="020B0A04020102020204"/>
                <a:cs typeface="Arial Black" panose="020B0A04020102020204"/>
              </a:rPr>
              <a:t>ΧΙΤΩΝΙΩΝ.</a:t>
            </a:r>
            <a:endParaRPr sz="1750">
              <a:solidFill>
                <a:srgbClr val="FFFF00"/>
              </a:solidFill>
              <a:latin typeface="Arial Black" panose="020B0A04020102020204"/>
              <a:cs typeface="Arial Black" panose="020B0A04020102020204"/>
            </a:endParaRPr>
          </a:p>
          <a:p>
            <a:pPr marL="12700">
              <a:lnSpc>
                <a:spcPct val="100000"/>
              </a:lnSpc>
              <a:spcBef>
                <a:spcPts val="670"/>
              </a:spcBef>
              <a:tabLst>
                <a:tab pos="418465" algn="l"/>
              </a:tabLst>
            </a:pPr>
            <a:r>
              <a:rPr sz="1600" spc="-25" dirty="0">
                <a:solidFill>
                  <a:srgbClr val="FF0000"/>
                </a:solidFill>
                <a:latin typeface="Arial Black" panose="020B0A04020102020204"/>
                <a:cs typeface="Arial Black" panose="020B0A04020102020204"/>
              </a:rPr>
              <a:t>2.</a:t>
            </a:r>
            <a:r>
              <a:rPr sz="1600" dirty="0">
                <a:solidFill>
                  <a:srgbClr val="FF0000"/>
                </a:solidFill>
                <a:latin typeface="Arial Black" panose="020B0A04020102020204"/>
                <a:cs typeface="Arial Black" panose="020B0A04020102020204"/>
              </a:rPr>
              <a:t>	</a:t>
            </a:r>
            <a:r>
              <a:rPr sz="1600" u="heavy" dirty="0">
                <a:solidFill>
                  <a:srgbClr val="7030A0"/>
                </a:solidFill>
                <a:uFill>
                  <a:solidFill>
                    <a:srgbClr val="FFFFFF"/>
                  </a:solidFill>
                </a:uFill>
                <a:latin typeface="Arial Black" panose="020B0A04020102020204"/>
                <a:cs typeface="Arial Black" panose="020B0A04020102020204"/>
              </a:rPr>
              <a:t>ΚΑΚΟ</a:t>
            </a:r>
            <a:r>
              <a:rPr sz="1600" u="heavy" spc="-40" dirty="0">
                <a:solidFill>
                  <a:srgbClr val="7030A0"/>
                </a:solidFill>
                <a:uFill>
                  <a:solidFill>
                    <a:srgbClr val="FFFFFF"/>
                  </a:solidFill>
                </a:uFill>
                <a:latin typeface="Arial Black" panose="020B0A04020102020204"/>
                <a:cs typeface="Arial Black" panose="020B0A04020102020204"/>
              </a:rPr>
              <a:t> </a:t>
            </a:r>
            <a:r>
              <a:rPr sz="1600" u="heavy" dirty="0">
                <a:solidFill>
                  <a:srgbClr val="7030A0"/>
                </a:solidFill>
                <a:uFill>
                  <a:solidFill>
                    <a:srgbClr val="FFFFFF"/>
                  </a:solidFill>
                </a:uFill>
                <a:latin typeface="Arial Black" panose="020B0A04020102020204"/>
                <a:cs typeface="Arial Black" panose="020B0A04020102020204"/>
              </a:rPr>
              <a:t>ΣΤΡΩΣΙΜΟ</a:t>
            </a:r>
            <a:r>
              <a:rPr sz="1600" u="heavy" spc="-30" dirty="0">
                <a:solidFill>
                  <a:srgbClr val="7030A0"/>
                </a:solidFill>
                <a:uFill>
                  <a:solidFill>
                    <a:srgbClr val="FFFFFF"/>
                  </a:solidFill>
                </a:uFill>
                <a:latin typeface="Arial Black" panose="020B0A04020102020204"/>
                <a:cs typeface="Arial Black" panose="020B0A04020102020204"/>
              </a:rPr>
              <a:t> </a:t>
            </a:r>
            <a:r>
              <a:rPr sz="1600" u="heavy" dirty="0">
                <a:solidFill>
                  <a:srgbClr val="7030A0"/>
                </a:solidFill>
                <a:uFill>
                  <a:solidFill>
                    <a:srgbClr val="FFFFFF"/>
                  </a:solidFill>
                </a:uFill>
                <a:latin typeface="Arial Black" panose="020B0A04020102020204"/>
                <a:cs typeface="Arial Black" panose="020B0A04020102020204"/>
              </a:rPr>
              <a:t>ΤΟΥ</a:t>
            </a:r>
            <a:r>
              <a:rPr sz="1600" u="heavy" spc="-35" dirty="0">
                <a:solidFill>
                  <a:srgbClr val="7030A0"/>
                </a:solidFill>
                <a:uFill>
                  <a:solidFill>
                    <a:srgbClr val="FFFFFF"/>
                  </a:solidFill>
                </a:uFill>
                <a:latin typeface="Arial Black" panose="020B0A04020102020204"/>
                <a:cs typeface="Arial Black" panose="020B0A04020102020204"/>
              </a:rPr>
              <a:t> </a:t>
            </a:r>
            <a:r>
              <a:rPr sz="1600" u="heavy" spc="-10" dirty="0">
                <a:solidFill>
                  <a:srgbClr val="7030A0"/>
                </a:solidFill>
                <a:uFill>
                  <a:solidFill>
                    <a:srgbClr val="FFFFFF"/>
                  </a:solidFill>
                </a:uFill>
                <a:latin typeface="Arial Black" panose="020B0A04020102020204"/>
                <a:cs typeface="Arial Black" panose="020B0A04020102020204"/>
              </a:rPr>
              <a:t>ΧΙΤΩΝΙΟΥ.</a:t>
            </a:r>
            <a:endParaRPr sz="1600">
              <a:solidFill>
                <a:srgbClr val="7030A0"/>
              </a:solidFill>
              <a:latin typeface="Arial Black" panose="020B0A04020102020204"/>
              <a:cs typeface="Arial Black" panose="020B0A04020102020204"/>
            </a:endParaRPr>
          </a:p>
          <a:p>
            <a:pPr>
              <a:lnSpc>
                <a:spcPct val="100000"/>
              </a:lnSpc>
              <a:spcBef>
                <a:spcPts val="50"/>
              </a:spcBef>
            </a:pPr>
            <a:endParaRPr sz="2000">
              <a:latin typeface="Arial Black" panose="020B0A04020102020204"/>
              <a:cs typeface="Arial Black" panose="020B0A04020102020204"/>
            </a:endParaRPr>
          </a:p>
          <a:p>
            <a:pPr marL="12700" marR="218440">
              <a:lnSpc>
                <a:spcPct val="134000"/>
              </a:lnSpc>
            </a:pPr>
            <a:r>
              <a:rPr sz="1600" u="heavy" dirty="0">
                <a:solidFill>
                  <a:srgbClr val="002060"/>
                </a:solidFill>
                <a:uFill>
                  <a:solidFill>
                    <a:srgbClr val="FFFFFF"/>
                  </a:solidFill>
                </a:uFill>
                <a:latin typeface="Arial Black" panose="020B0A04020102020204"/>
                <a:cs typeface="Arial Black" panose="020B0A04020102020204"/>
              </a:rPr>
              <a:t>ΚΑΚΟ</a:t>
            </a:r>
            <a:r>
              <a:rPr sz="1600" u="heavy" spc="-60" dirty="0">
                <a:solidFill>
                  <a:srgbClr val="002060"/>
                </a:solidFill>
                <a:uFill>
                  <a:solidFill>
                    <a:srgbClr val="FFFFFF"/>
                  </a:solidFill>
                </a:uFill>
                <a:latin typeface="Arial Black" panose="020B0A04020102020204"/>
                <a:cs typeface="Arial Black" panose="020B0A04020102020204"/>
              </a:rPr>
              <a:t> </a:t>
            </a:r>
            <a:r>
              <a:rPr sz="1600" u="heavy" dirty="0">
                <a:solidFill>
                  <a:srgbClr val="002060"/>
                </a:solidFill>
                <a:uFill>
                  <a:solidFill>
                    <a:srgbClr val="FFFFFF"/>
                  </a:solidFill>
                </a:uFill>
                <a:latin typeface="Arial Black" panose="020B0A04020102020204"/>
                <a:cs typeface="Arial Black" panose="020B0A04020102020204"/>
              </a:rPr>
              <a:t>ΣΤΡΩΣΙΜΟ</a:t>
            </a:r>
            <a:r>
              <a:rPr sz="1600" u="heavy" spc="-45" dirty="0">
                <a:solidFill>
                  <a:srgbClr val="002060"/>
                </a:solidFill>
                <a:uFill>
                  <a:solidFill>
                    <a:srgbClr val="FFFFFF"/>
                  </a:solidFill>
                </a:uFill>
                <a:latin typeface="Arial Black" panose="020B0A04020102020204"/>
                <a:cs typeface="Arial Black" panose="020B0A04020102020204"/>
              </a:rPr>
              <a:t> </a:t>
            </a:r>
            <a:r>
              <a:rPr sz="1600" u="heavy" dirty="0">
                <a:solidFill>
                  <a:srgbClr val="002060"/>
                </a:solidFill>
                <a:uFill>
                  <a:solidFill>
                    <a:srgbClr val="FFFFFF"/>
                  </a:solidFill>
                </a:uFill>
                <a:latin typeface="Arial Black" panose="020B0A04020102020204"/>
                <a:cs typeface="Arial Black" panose="020B0A04020102020204"/>
              </a:rPr>
              <a:t>ΤΟΥ</a:t>
            </a:r>
            <a:r>
              <a:rPr sz="1600" u="heavy" spc="-45" dirty="0">
                <a:solidFill>
                  <a:srgbClr val="002060"/>
                </a:solidFill>
                <a:uFill>
                  <a:solidFill>
                    <a:srgbClr val="FFFFFF"/>
                  </a:solidFill>
                </a:uFill>
                <a:latin typeface="Arial Black" panose="020B0A04020102020204"/>
                <a:cs typeface="Arial Black" panose="020B0A04020102020204"/>
              </a:rPr>
              <a:t> </a:t>
            </a:r>
            <a:r>
              <a:rPr sz="1600" u="heavy" dirty="0">
                <a:solidFill>
                  <a:srgbClr val="002060"/>
                </a:solidFill>
                <a:uFill>
                  <a:solidFill>
                    <a:srgbClr val="FFFFFF"/>
                  </a:solidFill>
                </a:uFill>
                <a:latin typeface="Arial Black" panose="020B0A04020102020204"/>
                <a:cs typeface="Arial Black" panose="020B0A04020102020204"/>
              </a:rPr>
              <a:t>ΧΙΤΩΝΙΟΥ</a:t>
            </a:r>
            <a:r>
              <a:rPr sz="1600" u="heavy" spc="-50" dirty="0">
                <a:solidFill>
                  <a:srgbClr val="002060"/>
                </a:solidFill>
                <a:uFill>
                  <a:solidFill>
                    <a:srgbClr val="FFFFFF"/>
                  </a:solidFill>
                </a:uFill>
                <a:latin typeface="Arial Black" panose="020B0A04020102020204"/>
                <a:cs typeface="Arial Black" panose="020B0A04020102020204"/>
              </a:rPr>
              <a:t> </a:t>
            </a:r>
            <a:r>
              <a:rPr sz="1600" u="heavy" spc="-20" dirty="0">
                <a:solidFill>
                  <a:srgbClr val="002060"/>
                </a:solidFill>
                <a:uFill>
                  <a:solidFill>
                    <a:srgbClr val="FFFFFF"/>
                  </a:solidFill>
                </a:uFill>
                <a:latin typeface="Arial Black" panose="020B0A04020102020204"/>
                <a:cs typeface="Arial Black" panose="020B0A04020102020204"/>
              </a:rPr>
              <a:t>OTAN</a:t>
            </a:r>
            <a:r>
              <a:rPr sz="1600" u="heavy" spc="-45" dirty="0">
                <a:solidFill>
                  <a:srgbClr val="002060"/>
                </a:solidFill>
                <a:uFill>
                  <a:solidFill>
                    <a:srgbClr val="FFFFFF"/>
                  </a:solidFill>
                </a:uFill>
                <a:latin typeface="Arial Black" panose="020B0A04020102020204"/>
                <a:cs typeface="Arial Black" panose="020B0A04020102020204"/>
              </a:rPr>
              <a:t> </a:t>
            </a:r>
            <a:r>
              <a:rPr sz="1600" u="heavy" dirty="0">
                <a:solidFill>
                  <a:srgbClr val="002060"/>
                </a:solidFill>
                <a:uFill>
                  <a:solidFill>
                    <a:srgbClr val="FFFFFF"/>
                  </a:solidFill>
                </a:uFill>
                <a:latin typeface="Arial Black" panose="020B0A04020102020204"/>
                <a:cs typeface="Arial Black" panose="020B0A04020102020204"/>
              </a:rPr>
              <a:t>EINAI</a:t>
            </a:r>
            <a:r>
              <a:rPr sz="1600" u="heavy" spc="-45" dirty="0">
                <a:solidFill>
                  <a:srgbClr val="002060"/>
                </a:solidFill>
                <a:uFill>
                  <a:solidFill>
                    <a:srgbClr val="FFFFFF"/>
                  </a:solidFill>
                </a:uFill>
                <a:latin typeface="Arial Black" panose="020B0A04020102020204"/>
                <a:cs typeface="Arial Black" panose="020B0A04020102020204"/>
              </a:rPr>
              <a:t> </a:t>
            </a:r>
            <a:r>
              <a:rPr sz="1600" u="heavy" dirty="0">
                <a:solidFill>
                  <a:srgbClr val="002060"/>
                </a:solidFill>
                <a:uFill>
                  <a:solidFill>
                    <a:srgbClr val="FFFFFF"/>
                  </a:solidFill>
                </a:uFill>
                <a:latin typeface="Arial Black" panose="020B0A04020102020204"/>
                <a:cs typeface="Arial Black" panose="020B0A04020102020204"/>
              </a:rPr>
              <a:t>ΚΑΙΝΟΥΡΓΙΟ</a:t>
            </a:r>
            <a:r>
              <a:rPr sz="1600" u="heavy" spc="-45" dirty="0">
                <a:solidFill>
                  <a:srgbClr val="002060"/>
                </a:solidFill>
                <a:uFill>
                  <a:solidFill>
                    <a:srgbClr val="FFFFFF"/>
                  </a:solidFill>
                </a:uFill>
                <a:latin typeface="Arial Black" panose="020B0A04020102020204"/>
                <a:cs typeface="Arial Black" panose="020B0A04020102020204"/>
              </a:rPr>
              <a:t> </a:t>
            </a:r>
            <a:r>
              <a:rPr sz="1600" u="heavy" spc="-10" dirty="0">
                <a:solidFill>
                  <a:srgbClr val="002060"/>
                </a:solidFill>
                <a:uFill>
                  <a:solidFill>
                    <a:srgbClr val="FFFFFF"/>
                  </a:solidFill>
                </a:uFill>
                <a:latin typeface="Arial Black" panose="020B0A04020102020204"/>
                <a:cs typeface="Arial Black" panose="020B0A04020102020204"/>
              </a:rPr>
              <a:t>ΠΡΟΚΑΛΕΙ:</a:t>
            </a:r>
            <a:r>
              <a:rPr sz="1600" spc="-1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ΑΥΞΗΣΗ</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ΤΩΝ</a:t>
            </a:r>
            <a:r>
              <a:rPr sz="1600" spc="-3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ΦΘΟΡΩΝ.</a:t>
            </a:r>
            <a:endParaRPr sz="1600">
              <a:solidFill>
                <a:srgbClr val="002060"/>
              </a:solidFill>
              <a:latin typeface="Arial Black" panose="020B0A04020102020204"/>
              <a:cs typeface="Arial Black" panose="020B0A04020102020204"/>
            </a:endParaRPr>
          </a:p>
          <a:p>
            <a:pPr marL="12700">
              <a:lnSpc>
                <a:spcPct val="100000"/>
              </a:lnSpc>
              <a:spcBef>
                <a:spcPts val="640"/>
              </a:spcBef>
            </a:pPr>
            <a:r>
              <a:rPr sz="1600" dirty="0">
                <a:solidFill>
                  <a:srgbClr val="002060"/>
                </a:solidFill>
                <a:latin typeface="Arial Black" panose="020B0A04020102020204"/>
                <a:cs typeface="Arial Black" panose="020B0A04020102020204"/>
              </a:rPr>
              <a:t>ΜΕΓΑΛΗ</a:t>
            </a:r>
            <a:r>
              <a:rPr sz="1600" spc="-6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ΚΑΤΑΝΑΛΩΣΗ</a:t>
            </a:r>
            <a:r>
              <a:rPr sz="1600" spc="-5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ΛΙΠΑΝΤΙΚΟΥ.</a:t>
            </a:r>
            <a:endParaRPr sz="1600">
              <a:solidFill>
                <a:srgbClr val="002060"/>
              </a:solidFill>
              <a:latin typeface="Arial Black" panose="020B0A04020102020204"/>
              <a:cs typeface="Arial Black" panose="020B0A04020102020204"/>
            </a:endParaRPr>
          </a:p>
          <a:p>
            <a:pPr marL="12700">
              <a:lnSpc>
                <a:spcPct val="100000"/>
              </a:lnSpc>
              <a:spcBef>
                <a:spcPts val="650"/>
              </a:spcBef>
            </a:pPr>
            <a:r>
              <a:rPr sz="1600" dirty="0">
                <a:solidFill>
                  <a:srgbClr val="002060"/>
                </a:solidFill>
                <a:latin typeface="Arial Black" panose="020B0A04020102020204"/>
                <a:cs typeface="Arial Black" panose="020B0A04020102020204"/>
              </a:rPr>
              <a:t>ΑΥΞΗΣΗ</a:t>
            </a:r>
            <a:r>
              <a:rPr sz="1600" spc="-50"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ΤΗΣ</a:t>
            </a:r>
            <a:r>
              <a:rPr sz="1600" spc="-45">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ΔΗΜΙΟΥΡΓΙΑ</a:t>
            </a:r>
            <a:r>
              <a:rPr lang="el-GR" sz="1600" dirty="0" smtClean="0">
                <a:solidFill>
                  <a:srgbClr val="002060"/>
                </a:solidFill>
                <a:latin typeface="Arial Black" panose="020B0A04020102020204"/>
                <a:cs typeface="Arial Black" panose="020B0A04020102020204"/>
              </a:rPr>
              <a:t>Σ</a:t>
            </a:r>
            <a:r>
              <a:rPr sz="1600" spc="-45" smtClean="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ΕΞΑΝΘΡΑΚΩΜΑΤΩΝ.</a:t>
            </a:r>
            <a:endParaRPr sz="1600">
              <a:solidFill>
                <a:srgbClr val="002060"/>
              </a:solidFill>
              <a:latin typeface="Arial Black" panose="020B0A04020102020204"/>
              <a:cs typeface="Arial Black" panose="020B0A04020102020204"/>
            </a:endParaRPr>
          </a:p>
          <a:p>
            <a:pPr marL="12700" marR="152400">
              <a:lnSpc>
                <a:spcPct val="117000"/>
              </a:lnSpc>
              <a:spcBef>
                <a:spcPts val="310"/>
              </a:spcBef>
            </a:pPr>
            <a:r>
              <a:rPr sz="1600" dirty="0">
                <a:solidFill>
                  <a:srgbClr val="002060"/>
                </a:solidFill>
                <a:latin typeface="Arial Black" panose="020B0A04020102020204"/>
                <a:cs typeface="Arial Black" panose="020B0A04020102020204"/>
              </a:rPr>
              <a:t>ΠΤΩΣΗ</a:t>
            </a:r>
            <a:r>
              <a:rPr sz="1600" spc="-45"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ΤΗΣ</a:t>
            </a:r>
            <a:r>
              <a:rPr sz="1600" spc="-3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ΑΠΟΔΟΣ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3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ΤΗΣ</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ΜΗΧΑΝΗΣ</a:t>
            </a:r>
            <a:r>
              <a:rPr sz="1600" spc="-30"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ΛΟΓΩ</a:t>
            </a:r>
            <a:r>
              <a:rPr sz="1600" spc="-35">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ΜΕΙΩΣ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30"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ΤΟΥ</a:t>
            </a:r>
            <a:r>
              <a:rPr sz="1600" spc="-40" dirty="0">
                <a:solidFill>
                  <a:srgbClr val="002060"/>
                </a:solidFill>
                <a:latin typeface="Arial Black" panose="020B0A04020102020204"/>
                <a:cs typeface="Arial Black" panose="020B0A04020102020204"/>
              </a:rPr>
              <a:t> </a:t>
            </a:r>
            <a:r>
              <a:rPr sz="1600" spc="-10">
                <a:solidFill>
                  <a:srgbClr val="002060"/>
                </a:solidFill>
                <a:latin typeface="Arial Black" panose="020B0A04020102020204"/>
                <a:cs typeface="Arial Black" panose="020B0A04020102020204"/>
              </a:rPr>
              <a:t>ΛΟΓΟΥ </a:t>
            </a:r>
            <a:r>
              <a:rPr sz="1600" spc="-10" smtClean="0">
                <a:solidFill>
                  <a:srgbClr val="002060"/>
                </a:solidFill>
                <a:latin typeface="Arial Black" panose="020B0A04020102020204"/>
                <a:cs typeface="Arial Black" panose="020B0A04020102020204"/>
              </a:rPr>
              <a:t>ΣΥΜΠΙΕΣ</a:t>
            </a:r>
            <a:r>
              <a:rPr lang="el-GR" sz="1600" spc="-10" dirty="0" smtClean="0">
                <a:solidFill>
                  <a:srgbClr val="002060"/>
                </a:solidFill>
                <a:latin typeface="Arial Black" panose="020B0A04020102020204"/>
                <a:cs typeface="Arial Black" panose="020B0A04020102020204"/>
              </a:rPr>
              <a:t>Η</a:t>
            </a:r>
            <a:r>
              <a:rPr sz="1600" spc="-10" smtClean="0">
                <a:solidFill>
                  <a:srgbClr val="002060"/>
                </a:solidFill>
                <a:latin typeface="Arial Black" panose="020B0A04020102020204"/>
                <a:cs typeface="Arial Black" panose="020B0A04020102020204"/>
              </a:rPr>
              <a:t>Σ</a:t>
            </a:r>
            <a:r>
              <a:rPr sz="1600" spc="-10" dirty="0">
                <a:solidFill>
                  <a:srgbClr val="002060"/>
                </a:solidFill>
                <a:latin typeface="Arial Black" panose="020B0A04020102020204"/>
                <a:cs typeface="Arial Black" panose="020B0A04020102020204"/>
              </a:rPr>
              <a:t>.</a:t>
            </a:r>
            <a:endParaRPr sz="1600">
              <a:solidFill>
                <a:srgbClr val="002060"/>
              </a:solidFill>
              <a:latin typeface="Arial Black" panose="020B0A04020102020204"/>
              <a:cs typeface="Arial Black" panose="020B0A04020102020204"/>
            </a:endParaRPr>
          </a:p>
          <a:p>
            <a:pPr>
              <a:lnSpc>
                <a:spcPct val="100000"/>
              </a:lnSpc>
              <a:spcBef>
                <a:spcPts val="35"/>
              </a:spcBef>
            </a:pPr>
            <a:endParaRPr sz="2250">
              <a:solidFill>
                <a:srgbClr val="002060"/>
              </a:solidFill>
              <a:latin typeface="Arial Black" panose="020B0A04020102020204"/>
              <a:cs typeface="Arial Black" panose="020B0A04020102020204"/>
            </a:endParaRPr>
          </a:p>
          <a:p>
            <a:pPr marL="12700">
              <a:lnSpc>
                <a:spcPct val="100000"/>
              </a:lnSpc>
              <a:spcBef>
                <a:spcPts val="5"/>
              </a:spcBef>
            </a:pPr>
            <a:r>
              <a:rPr sz="1600" u="heavy" dirty="0">
                <a:solidFill>
                  <a:srgbClr val="002060"/>
                </a:solidFill>
                <a:uFill>
                  <a:solidFill>
                    <a:srgbClr val="FFFFFF"/>
                  </a:solidFill>
                </a:uFill>
                <a:latin typeface="Arial Black" panose="020B0A04020102020204"/>
                <a:cs typeface="Arial Black" panose="020B0A04020102020204"/>
              </a:rPr>
              <a:t>ΕΙΝΑΙ</a:t>
            </a:r>
            <a:r>
              <a:rPr sz="1600" u="heavy" spc="-25" dirty="0">
                <a:solidFill>
                  <a:srgbClr val="002060"/>
                </a:solidFill>
                <a:uFill>
                  <a:solidFill>
                    <a:srgbClr val="FFFFFF"/>
                  </a:solidFill>
                </a:uFill>
                <a:latin typeface="Arial Black" panose="020B0A04020102020204"/>
                <a:cs typeface="Arial Black" panose="020B0A04020102020204"/>
              </a:rPr>
              <a:t> </a:t>
            </a:r>
            <a:r>
              <a:rPr sz="1600" u="heavy" spc="-10" dirty="0">
                <a:solidFill>
                  <a:srgbClr val="002060"/>
                </a:solidFill>
                <a:uFill>
                  <a:solidFill>
                    <a:srgbClr val="FFFFFF"/>
                  </a:solidFill>
                </a:uFill>
                <a:latin typeface="Arial Black" panose="020B0A04020102020204"/>
                <a:cs typeface="Arial Black" panose="020B0A04020102020204"/>
              </a:rPr>
              <a:t>ΑΠΟΤΕΛΕΣΜΑ:</a:t>
            </a:r>
            <a:endParaRPr sz="1600">
              <a:solidFill>
                <a:srgbClr val="002060"/>
              </a:solidFill>
              <a:latin typeface="Arial Black" panose="020B0A04020102020204"/>
              <a:cs typeface="Arial Black" panose="020B0A04020102020204"/>
            </a:endParaRPr>
          </a:p>
          <a:p>
            <a:pPr marL="12700" marR="2539365">
              <a:lnSpc>
                <a:spcPts val="2570"/>
              </a:lnSpc>
              <a:spcBef>
                <a:spcPts val="180"/>
              </a:spcBef>
            </a:pPr>
            <a:r>
              <a:rPr sz="1600" dirty="0">
                <a:solidFill>
                  <a:srgbClr val="002060"/>
                </a:solidFill>
                <a:latin typeface="Arial Black" panose="020B0A04020102020204"/>
                <a:cs typeface="Arial Black" panose="020B0A04020102020204"/>
              </a:rPr>
              <a:t>ΛΑΝΘΑΣΜΕΝΗΣ</a:t>
            </a:r>
            <a:r>
              <a:rPr sz="1600" spc="-6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ΕΠΙΛΟΓΗΣ</a:t>
            </a:r>
            <a:r>
              <a:rPr sz="1600" spc="-50"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ΕΛΑΤΗΡΙΩΝ. </a:t>
            </a:r>
            <a:r>
              <a:rPr sz="1600">
                <a:solidFill>
                  <a:srgbClr val="002060"/>
                </a:solidFill>
                <a:latin typeface="Arial Black" panose="020B0A04020102020204"/>
                <a:cs typeface="Arial Black" panose="020B0A04020102020204"/>
              </a:rPr>
              <a:t>ΑΝΕΠΑΡΚΟΥΣ</a:t>
            </a:r>
            <a:r>
              <a:rPr sz="1600" spc="-65">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ΠΡΟΘΕΡΜΑΝΣ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5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ΤΗΣ</a:t>
            </a:r>
            <a:r>
              <a:rPr sz="1600" spc="-5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ΜΗΧΑΝΗΣ.</a:t>
            </a:r>
            <a:endParaRPr sz="1600">
              <a:solidFill>
                <a:srgbClr val="002060"/>
              </a:solidFill>
              <a:latin typeface="Arial Black" panose="020B0A04020102020204"/>
              <a:cs typeface="Arial Black" panose="020B0A04020102020204"/>
            </a:endParaRPr>
          </a:p>
          <a:p>
            <a:pPr marL="12700">
              <a:lnSpc>
                <a:spcPct val="100000"/>
              </a:lnSpc>
              <a:spcBef>
                <a:spcPts val="450"/>
              </a:spcBef>
            </a:pPr>
            <a:r>
              <a:rPr sz="1600" dirty="0">
                <a:solidFill>
                  <a:srgbClr val="002060"/>
                </a:solidFill>
                <a:latin typeface="Arial Black" panose="020B0A04020102020204"/>
                <a:cs typeface="Arial Black" panose="020B0A04020102020204"/>
              </a:rPr>
              <a:t>ΛΑΝΘΑΣΜΕΝΟΥ</a:t>
            </a:r>
            <a:r>
              <a:rPr sz="1600" spc="-6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ΤΡΟΠΟΥ</a:t>
            </a:r>
            <a:r>
              <a:rPr sz="1600" spc="-55"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ΣΤΑΔΙΑΚΗΣ</a:t>
            </a:r>
            <a:r>
              <a:rPr sz="1600" spc="-5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ΦΟΡΤΙΣ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4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ΤΗΣ</a:t>
            </a:r>
            <a:r>
              <a:rPr sz="1600" spc="-4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ΜΗΧΑΝΗΣ.</a:t>
            </a:r>
            <a:endParaRPr sz="1600">
              <a:solidFill>
                <a:srgbClr val="002060"/>
              </a:solidFill>
              <a:latin typeface="Arial Black" panose="020B0A04020102020204"/>
              <a:cs typeface="Arial Black" panose="020B0A04020102020204"/>
            </a:endParaRPr>
          </a:p>
          <a:p>
            <a:pPr marL="12700">
              <a:lnSpc>
                <a:spcPct val="100000"/>
              </a:lnSpc>
              <a:spcBef>
                <a:spcPts val="650"/>
              </a:spcBef>
            </a:pPr>
            <a:r>
              <a:rPr sz="1600" dirty="0">
                <a:solidFill>
                  <a:srgbClr val="002060"/>
                </a:solidFill>
                <a:latin typeface="Arial Black" panose="020B0A04020102020204"/>
                <a:cs typeface="Arial Black" panose="020B0A04020102020204"/>
              </a:rPr>
              <a:t>ΕΛΛΕΙΠΟΥΣ</a:t>
            </a:r>
            <a:r>
              <a:rPr sz="1600" spc="-7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ΠΟΣΟΤΗΤΑΣ</a:t>
            </a:r>
            <a:r>
              <a:rPr sz="1600" spc="-5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ΛΙΠΑΝΤΙΚΟΥ.</a:t>
            </a:r>
            <a:endParaRPr sz="1600">
              <a:solidFill>
                <a:srgbClr val="002060"/>
              </a:solidFill>
              <a:latin typeface="Arial Black" panose="020B0A04020102020204"/>
              <a:cs typeface="Arial Black" panose="020B0A04020102020204"/>
            </a:endParaRPr>
          </a:p>
          <a:p>
            <a:pPr marL="12700" marR="5080">
              <a:lnSpc>
                <a:spcPct val="117000"/>
              </a:lnSpc>
              <a:spcBef>
                <a:spcPts val="310"/>
              </a:spcBef>
            </a:pPr>
            <a:r>
              <a:rPr sz="1600" dirty="0">
                <a:solidFill>
                  <a:srgbClr val="002060"/>
                </a:solidFill>
                <a:latin typeface="Arial Black" panose="020B0A04020102020204"/>
                <a:cs typeface="Arial Black" panose="020B0A04020102020204"/>
              </a:rPr>
              <a:t>ΔΗΜΙΟΥΡΓΙΑΣ</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ΙΣΧΥΡΩΝ</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ΘΕΡΜΙΚΩΝ</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ΤΑΣΕΩΝ</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ΣΤΙΣ</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10</a:t>
            </a:r>
            <a:r>
              <a:rPr sz="1600" spc="-2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a:t>
            </a:r>
            <a:r>
              <a:rPr sz="1600" spc="-2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20</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ΠΡΩΤΕΣ</a:t>
            </a:r>
            <a:r>
              <a:rPr sz="1600" spc="-30" dirty="0">
                <a:solidFill>
                  <a:srgbClr val="002060"/>
                </a:solidFill>
                <a:latin typeface="Arial Black" panose="020B0A04020102020204"/>
                <a:cs typeface="Arial Black" panose="020B0A04020102020204"/>
              </a:rPr>
              <a:t> </a:t>
            </a:r>
            <a:r>
              <a:rPr sz="1600" spc="-20" dirty="0">
                <a:solidFill>
                  <a:srgbClr val="002060"/>
                </a:solidFill>
                <a:latin typeface="Arial Black" panose="020B0A04020102020204"/>
                <a:cs typeface="Arial Black" panose="020B0A04020102020204"/>
              </a:rPr>
              <a:t>ΩΡΕΣ </a:t>
            </a:r>
            <a:r>
              <a:rPr sz="1600" dirty="0">
                <a:solidFill>
                  <a:srgbClr val="002060"/>
                </a:solidFill>
                <a:latin typeface="Arial Black" panose="020B0A04020102020204"/>
                <a:cs typeface="Arial Black" panose="020B0A04020102020204"/>
              </a:rPr>
              <a:t>ΛΕΙΤΟΥΡΓΙΑΣ</a:t>
            </a:r>
            <a:r>
              <a:rPr sz="1600" spc="-6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ΤΗΣ</a:t>
            </a:r>
            <a:r>
              <a:rPr sz="1600" spc="-40"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ΜΗΧΑΝΗΣ.</a:t>
            </a:r>
            <a:endParaRPr sz="160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8818"/>
            <a:ext cx="7900034" cy="5648469"/>
          </a:xfrm>
          <a:prstGeom prst="rect">
            <a:avLst/>
          </a:prstGeom>
        </p:spPr>
        <p:txBody>
          <a:bodyPr vert="horz" wrap="square" lIns="0" tIns="114300" rIns="0" bIns="0" rtlCol="0">
            <a:spAutoFit/>
          </a:bodyPr>
          <a:lstStyle/>
          <a:p>
            <a:pPr marL="2091690">
              <a:lnSpc>
                <a:spcPct val="100000"/>
              </a:lnSpc>
              <a:spcBef>
                <a:spcPts val="900"/>
              </a:spcBef>
            </a:pPr>
            <a:r>
              <a:rPr sz="1800" u="heavy" dirty="0">
                <a:solidFill>
                  <a:srgbClr val="FFFF00"/>
                </a:solidFill>
                <a:uFill>
                  <a:solidFill>
                    <a:srgbClr val="FFFFFF"/>
                  </a:solidFill>
                </a:uFill>
                <a:latin typeface="Arial Black" panose="020B0A04020102020204"/>
                <a:cs typeface="Arial Black" panose="020B0A04020102020204"/>
              </a:rPr>
              <a:t>ΦΘΟΡΕΣ</a:t>
            </a:r>
            <a:r>
              <a:rPr sz="1800" u="heavy" spc="50" dirty="0">
                <a:solidFill>
                  <a:srgbClr val="FFFF00"/>
                </a:solidFill>
                <a:uFill>
                  <a:solidFill>
                    <a:srgbClr val="FFFFFF"/>
                  </a:solidFill>
                </a:uFill>
                <a:latin typeface="Arial Black" panose="020B0A04020102020204"/>
                <a:cs typeface="Arial Black" panose="020B0A04020102020204"/>
              </a:rPr>
              <a:t> </a:t>
            </a:r>
            <a:r>
              <a:rPr sz="1800" u="heavy" dirty="0">
                <a:solidFill>
                  <a:srgbClr val="FFFF00"/>
                </a:solidFill>
                <a:uFill>
                  <a:solidFill>
                    <a:srgbClr val="FFFFFF"/>
                  </a:solidFill>
                </a:uFill>
                <a:latin typeface="Arial Black" panose="020B0A04020102020204"/>
                <a:cs typeface="Arial Black" panose="020B0A04020102020204"/>
              </a:rPr>
              <a:t>ΚΑΙ</a:t>
            </a:r>
            <a:r>
              <a:rPr sz="1800" u="heavy" spc="45" dirty="0">
                <a:solidFill>
                  <a:srgbClr val="FFFF00"/>
                </a:solidFill>
                <a:uFill>
                  <a:solidFill>
                    <a:srgbClr val="FFFFFF"/>
                  </a:solidFill>
                </a:uFill>
                <a:latin typeface="Arial Black" panose="020B0A04020102020204"/>
                <a:cs typeface="Arial Black" panose="020B0A04020102020204"/>
              </a:rPr>
              <a:t> </a:t>
            </a:r>
            <a:r>
              <a:rPr sz="1800" u="heavy" dirty="0">
                <a:solidFill>
                  <a:srgbClr val="FFFF00"/>
                </a:solidFill>
                <a:uFill>
                  <a:solidFill>
                    <a:srgbClr val="FFFFFF"/>
                  </a:solidFill>
                </a:uFill>
                <a:latin typeface="Arial Black" panose="020B0A04020102020204"/>
                <a:cs typeface="Arial Black" panose="020B0A04020102020204"/>
              </a:rPr>
              <a:t>ΒΛΑΒΕΣ</a:t>
            </a:r>
            <a:r>
              <a:rPr sz="1800" u="heavy" spc="40" dirty="0">
                <a:solidFill>
                  <a:srgbClr val="FFFF00"/>
                </a:solidFill>
                <a:uFill>
                  <a:solidFill>
                    <a:srgbClr val="FFFFFF"/>
                  </a:solidFill>
                </a:uFill>
                <a:latin typeface="Arial Black" panose="020B0A04020102020204"/>
                <a:cs typeface="Arial Black" panose="020B0A04020102020204"/>
              </a:rPr>
              <a:t> </a:t>
            </a:r>
            <a:r>
              <a:rPr sz="1800" u="heavy" spc="-10" dirty="0">
                <a:solidFill>
                  <a:srgbClr val="FFFF00"/>
                </a:solidFill>
                <a:uFill>
                  <a:solidFill>
                    <a:srgbClr val="FFFFFF"/>
                  </a:solidFill>
                </a:uFill>
                <a:latin typeface="Arial Black" panose="020B0A04020102020204"/>
                <a:cs typeface="Arial Black" panose="020B0A04020102020204"/>
              </a:rPr>
              <a:t>ΧΙΤΩΝΙΩΝ.</a:t>
            </a:r>
            <a:endParaRPr sz="1800">
              <a:solidFill>
                <a:srgbClr val="FFFF00"/>
              </a:solidFill>
              <a:latin typeface="Arial Black" panose="020B0A04020102020204"/>
              <a:cs typeface="Arial Black" panose="020B0A04020102020204"/>
            </a:endParaRPr>
          </a:p>
          <a:p>
            <a:pPr marL="12700">
              <a:lnSpc>
                <a:spcPct val="100000"/>
              </a:lnSpc>
              <a:spcBef>
                <a:spcPts val="700"/>
              </a:spcBef>
              <a:tabLst>
                <a:tab pos="391795" algn="l"/>
              </a:tabLst>
            </a:pPr>
            <a:r>
              <a:rPr sz="1550" spc="-25" dirty="0">
                <a:solidFill>
                  <a:srgbClr val="FF0000"/>
                </a:solidFill>
                <a:latin typeface="Arial Black" panose="020B0A04020102020204"/>
                <a:cs typeface="Arial Black" panose="020B0A04020102020204"/>
              </a:rPr>
              <a:t>3.</a:t>
            </a:r>
            <a:r>
              <a:rPr sz="1550" dirty="0">
                <a:solidFill>
                  <a:srgbClr val="FF0000"/>
                </a:solidFill>
                <a:latin typeface="Arial Black" panose="020B0A04020102020204"/>
                <a:cs typeface="Arial Black" panose="020B0A04020102020204"/>
              </a:rPr>
              <a:t>	</a:t>
            </a:r>
            <a:r>
              <a:rPr sz="1550" u="heavy" dirty="0">
                <a:solidFill>
                  <a:srgbClr val="0070C0"/>
                </a:solidFill>
                <a:uFill>
                  <a:solidFill>
                    <a:srgbClr val="FFFFFF"/>
                  </a:solidFill>
                </a:uFill>
                <a:latin typeface="Arial Black" panose="020B0A04020102020204"/>
                <a:cs typeface="Arial Black" panose="020B0A04020102020204"/>
              </a:rPr>
              <a:t>ΑΝΤΙΚΑΝΟΝΙΚΑ</a:t>
            </a:r>
            <a:r>
              <a:rPr sz="1550" u="heavy" spc="30" dirty="0">
                <a:solidFill>
                  <a:srgbClr val="0070C0"/>
                </a:solidFill>
                <a:uFill>
                  <a:solidFill>
                    <a:srgbClr val="FFFFFF"/>
                  </a:solidFill>
                </a:uFill>
                <a:latin typeface="Arial Black" panose="020B0A04020102020204"/>
                <a:cs typeface="Arial Black" panose="020B0A04020102020204"/>
              </a:rPr>
              <a:t> </a:t>
            </a:r>
            <a:r>
              <a:rPr sz="1550" u="heavy" dirty="0">
                <a:solidFill>
                  <a:srgbClr val="0070C0"/>
                </a:solidFill>
                <a:uFill>
                  <a:solidFill>
                    <a:srgbClr val="FFFFFF"/>
                  </a:solidFill>
                </a:uFill>
                <a:latin typeface="Arial Black" panose="020B0A04020102020204"/>
                <a:cs typeface="Arial Black" panose="020B0A04020102020204"/>
              </a:rPr>
              <a:t>ΔΙΑΚΕΝΑ</a:t>
            </a:r>
            <a:r>
              <a:rPr sz="1550" u="heavy" spc="30" dirty="0">
                <a:solidFill>
                  <a:srgbClr val="0070C0"/>
                </a:solidFill>
                <a:uFill>
                  <a:solidFill>
                    <a:srgbClr val="FFFFFF"/>
                  </a:solidFill>
                </a:uFill>
                <a:latin typeface="Arial Black" panose="020B0A04020102020204"/>
                <a:cs typeface="Arial Black" panose="020B0A04020102020204"/>
              </a:rPr>
              <a:t> </a:t>
            </a:r>
            <a:r>
              <a:rPr sz="1550" u="heavy" dirty="0">
                <a:solidFill>
                  <a:srgbClr val="0070C0"/>
                </a:solidFill>
                <a:uFill>
                  <a:solidFill>
                    <a:srgbClr val="FFFFFF"/>
                  </a:solidFill>
                </a:uFill>
                <a:latin typeface="Arial Black" panose="020B0A04020102020204"/>
                <a:cs typeface="Arial Black" panose="020B0A04020102020204"/>
              </a:rPr>
              <a:t>ΣΤΑ</a:t>
            </a:r>
            <a:r>
              <a:rPr sz="1550" u="heavy" spc="35" dirty="0">
                <a:solidFill>
                  <a:srgbClr val="0070C0"/>
                </a:solidFill>
                <a:uFill>
                  <a:solidFill>
                    <a:srgbClr val="FFFFFF"/>
                  </a:solidFill>
                </a:uFill>
                <a:latin typeface="Arial Black" panose="020B0A04020102020204"/>
                <a:cs typeface="Arial Black" panose="020B0A04020102020204"/>
              </a:rPr>
              <a:t> </a:t>
            </a:r>
            <a:r>
              <a:rPr sz="1550" u="heavy" dirty="0">
                <a:solidFill>
                  <a:srgbClr val="0070C0"/>
                </a:solidFill>
                <a:uFill>
                  <a:solidFill>
                    <a:srgbClr val="FFFFFF"/>
                  </a:solidFill>
                </a:uFill>
                <a:latin typeface="Arial Black" panose="020B0A04020102020204"/>
                <a:cs typeface="Arial Black" panose="020B0A04020102020204"/>
              </a:rPr>
              <a:t>ΕΛΑΤΗΡΙΑ</a:t>
            </a:r>
            <a:r>
              <a:rPr sz="1550" u="heavy" spc="30" dirty="0">
                <a:solidFill>
                  <a:srgbClr val="0070C0"/>
                </a:solidFill>
                <a:uFill>
                  <a:solidFill>
                    <a:srgbClr val="FFFFFF"/>
                  </a:solidFill>
                </a:uFill>
                <a:latin typeface="Arial Black" panose="020B0A04020102020204"/>
                <a:cs typeface="Arial Black" panose="020B0A04020102020204"/>
              </a:rPr>
              <a:t> </a:t>
            </a:r>
            <a:r>
              <a:rPr sz="1550" u="heavy" dirty="0">
                <a:solidFill>
                  <a:srgbClr val="0070C0"/>
                </a:solidFill>
                <a:uFill>
                  <a:solidFill>
                    <a:srgbClr val="FFFFFF"/>
                  </a:solidFill>
                </a:uFill>
                <a:latin typeface="Arial Black" panose="020B0A04020102020204"/>
                <a:cs typeface="Arial Black" panose="020B0A04020102020204"/>
              </a:rPr>
              <a:t>ΤΟΥ</a:t>
            </a:r>
            <a:r>
              <a:rPr sz="1550" u="heavy" spc="35" dirty="0">
                <a:solidFill>
                  <a:srgbClr val="0070C0"/>
                </a:solidFill>
                <a:uFill>
                  <a:solidFill>
                    <a:srgbClr val="FFFFFF"/>
                  </a:solidFill>
                </a:uFill>
                <a:latin typeface="Arial Black" panose="020B0A04020102020204"/>
                <a:cs typeface="Arial Black" panose="020B0A04020102020204"/>
              </a:rPr>
              <a:t> </a:t>
            </a:r>
            <a:r>
              <a:rPr sz="1550" u="heavy" spc="-10" dirty="0">
                <a:solidFill>
                  <a:srgbClr val="0070C0"/>
                </a:solidFill>
                <a:uFill>
                  <a:solidFill>
                    <a:srgbClr val="FFFFFF"/>
                  </a:solidFill>
                </a:uFill>
                <a:latin typeface="Arial Black" panose="020B0A04020102020204"/>
                <a:cs typeface="Arial Black" panose="020B0A04020102020204"/>
              </a:rPr>
              <a:t>ΕΜΒΟΛΟΥ.</a:t>
            </a:r>
            <a:endParaRPr sz="1550">
              <a:solidFill>
                <a:srgbClr val="0070C0"/>
              </a:solidFill>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a:lnSpc>
                <a:spcPct val="100000"/>
              </a:lnSpc>
            </a:pPr>
            <a:r>
              <a:rPr sz="1550" u="heavy" dirty="0">
                <a:solidFill>
                  <a:srgbClr val="002060"/>
                </a:solidFill>
                <a:uFill>
                  <a:solidFill>
                    <a:srgbClr val="FFFFFF"/>
                  </a:solidFill>
                </a:uFill>
                <a:latin typeface="Arial Black" panose="020B0A04020102020204"/>
                <a:cs typeface="Arial Black" panose="020B0A04020102020204"/>
              </a:rPr>
              <a:t>ΤΑ</a:t>
            </a:r>
            <a:r>
              <a:rPr sz="1550" u="heavy" spc="20" dirty="0">
                <a:solidFill>
                  <a:srgbClr val="002060"/>
                </a:solidFill>
                <a:uFill>
                  <a:solidFill>
                    <a:srgbClr val="FFFFFF"/>
                  </a:solidFill>
                </a:uFill>
                <a:latin typeface="Arial Black" panose="020B0A04020102020204"/>
                <a:cs typeface="Arial Black" panose="020B0A04020102020204"/>
              </a:rPr>
              <a:t> </a:t>
            </a:r>
            <a:r>
              <a:rPr sz="1550" u="heavy" dirty="0">
                <a:solidFill>
                  <a:srgbClr val="002060"/>
                </a:solidFill>
                <a:uFill>
                  <a:solidFill>
                    <a:srgbClr val="FFFFFF"/>
                  </a:solidFill>
                </a:uFill>
                <a:latin typeface="Arial Black" panose="020B0A04020102020204"/>
                <a:cs typeface="Arial Black" panose="020B0A04020102020204"/>
              </a:rPr>
              <a:t>ΑΝΤΙΚΑΝΟΝΙΚΑ</a:t>
            </a:r>
            <a:r>
              <a:rPr sz="1550" u="heavy" spc="30" dirty="0">
                <a:solidFill>
                  <a:srgbClr val="002060"/>
                </a:solidFill>
                <a:uFill>
                  <a:solidFill>
                    <a:srgbClr val="FFFFFF"/>
                  </a:solidFill>
                </a:uFill>
                <a:latin typeface="Arial Black" panose="020B0A04020102020204"/>
                <a:cs typeface="Arial Black" panose="020B0A04020102020204"/>
              </a:rPr>
              <a:t> </a:t>
            </a:r>
            <a:r>
              <a:rPr sz="1550" u="heavy" dirty="0">
                <a:solidFill>
                  <a:srgbClr val="002060"/>
                </a:solidFill>
                <a:uFill>
                  <a:solidFill>
                    <a:srgbClr val="FFFFFF"/>
                  </a:solidFill>
                </a:uFill>
                <a:latin typeface="Arial Black" panose="020B0A04020102020204"/>
                <a:cs typeface="Arial Black" panose="020B0A04020102020204"/>
              </a:rPr>
              <a:t>ΔΙΑΚΕΝΑ</a:t>
            </a:r>
            <a:r>
              <a:rPr sz="1550" u="heavy" spc="25" dirty="0">
                <a:solidFill>
                  <a:srgbClr val="002060"/>
                </a:solidFill>
                <a:uFill>
                  <a:solidFill>
                    <a:srgbClr val="FFFFFF"/>
                  </a:solidFill>
                </a:uFill>
                <a:latin typeface="Arial Black" panose="020B0A04020102020204"/>
                <a:cs typeface="Arial Black" panose="020B0A04020102020204"/>
              </a:rPr>
              <a:t> </a:t>
            </a:r>
            <a:r>
              <a:rPr sz="1550" u="heavy" dirty="0">
                <a:solidFill>
                  <a:srgbClr val="002060"/>
                </a:solidFill>
                <a:uFill>
                  <a:solidFill>
                    <a:srgbClr val="FFFFFF"/>
                  </a:solidFill>
                </a:uFill>
                <a:latin typeface="Arial Black" panose="020B0A04020102020204"/>
                <a:cs typeface="Arial Black" panose="020B0A04020102020204"/>
              </a:rPr>
              <a:t>ΕΙΝΑΙ</a:t>
            </a:r>
            <a:r>
              <a:rPr sz="1550" u="heavy" spc="30" dirty="0">
                <a:solidFill>
                  <a:srgbClr val="002060"/>
                </a:solidFill>
                <a:uFill>
                  <a:solidFill>
                    <a:srgbClr val="FFFFFF"/>
                  </a:solidFill>
                </a:uFill>
                <a:latin typeface="Arial Black" panose="020B0A04020102020204"/>
                <a:cs typeface="Arial Black" panose="020B0A04020102020204"/>
              </a:rPr>
              <a:t> </a:t>
            </a:r>
            <a:r>
              <a:rPr sz="1550" u="heavy" spc="-10" dirty="0">
                <a:solidFill>
                  <a:srgbClr val="002060"/>
                </a:solidFill>
                <a:uFill>
                  <a:solidFill>
                    <a:srgbClr val="FFFFFF"/>
                  </a:solidFill>
                </a:uFill>
                <a:latin typeface="Arial Black" panose="020B0A04020102020204"/>
                <a:cs typeface="Arial Black" panose="020B0A04020102020204"/>
              </a:rPr>
              <a:t>ΑΠΟΤΕΛΕΣΜΑ:</a:t>
            </a:r>
            <a:endParaRPr sz="1550">
              <a:solidFill>
                <a:srgbClr val="002060"/>
              </a:solidFill>
              <a:latin typeface="Arial Black" panose="020B0A04020102020204"/>
              <a:cs typeface="Arial Black" panose="020B0A04020102020204"/>
            </a:endParaRPr>
          </a:p>
          <a:p>
            <a:pPr marL="12700" marR="675005">
              <a:lnSpc>
                <a:spcPct val="137000"/>
              </a:lnSpc>
            </a:pPr>
            <a:r>
              <a:rPr lang="el-GR" sz="1550" dirty="0">
                <a:solidFill>
                  <a:srgbClr val="002060"/>
                </a:solidFill>
                <a:latin typeface="Arial Black" panose="020B0A04020102020204"/>
                <a:cs typeface="Arial Black" panose="020B0A04020102020204"/>
              </a:rPr>
              <a:t>α</a:t>
            </a:r>
            <a:r>
              <a:rPr lang="el-GR" sz="1550" dirty="0" smtClean="0">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ΤΗΣ</a:t>
            </a:r>
            <a:r>
              <a:rPr sz="1550" spc="30"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ΛΑΝΘΑΣΜΕΝΗΣ</a:t>
            </a:r>
            <a:r>
              <a:rPr sz="1550" spc="3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ΕΠΙΛΟΓΗΣ</a:t>
            </a:r>
            <a:r>
              <a:rPr sz="1550" spc="3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ΥΛΙΚΟΥ</a:t>
            </a:r>
            <a:r>
              <a:rPr sz="1550" spc="2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ΚΑΙ</a:t>
            </a:r>
            <a:r>
              <a:rPr sz="1550" spc="30"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ΤΥΠΟΥ</a:t>
            </a:r>
            <a:r>
              <a:rPr sz="1550" spc="25">
                <a:solidFill>
                  <a:srgbClr val="002060"/>
                </a:solidFill>
                <a:latin typeface="Arial Black" panose="020B0A04020102020204"/>
                <a:cs typeface="Arial Black" panose="020B0A04020102020204"/>
              </a:rPr>
              <a:t> </a:t>
            </a:r>
            <a:endParaRPr lang="el-GR" sz="1550" spc="25" dirty="0" smtClean="0">
              <a:solidFill>
                <a:srgbClr val="002060"/>
              </a:solidFill>
              <a:latin typeface="Arial Black" panose="020B0A04020102020204"/>
              <a:cs typeface="Arial Black" panose="020B0A04020102020204"/>
            </a:endParaRPr>
          </a:p>
          <a:p>
            <a:pPr marL="12700" marR="675005">
              <a:lnSpc>
                <a:spcPct val="137000"/>
              </a:lnSpc>
            </a:pPr>
            <a:r>
              <a:rPr lang="el-GR" sz="1550" spc="25" dirty="0" smtClean="0">
                <a:solidFill>
                  <a:srgbClr val="002060"/>
                </a:solidFill>
                <a:latin typeface="Arial Black" panose="020B0A04020102020204"/>
                <a:cs typeface="Arial Black" panose="020B0A04020102020204"/>
              </a:rPr>
              <a:t>β) </a:t>
            </a:r>
            <a:r>
              <a:rPr sz="1550" spc="-10" smtClean="0">
                <a:solidFill>
                  <a:srgbClr val="002060"/>
                </a:solidFill>
                <a:latin typeface="Arial Black" panose="020B0A04020102020204"/>
                <a:cs typeface="Arial Black" panose="020B0A04020102020204"/>
              </a:rPr>
              <a:t>ΕΛΑΤΗΡ</a:t>
            </a:r>
            <a:r>
              <a:rPr lang="el-GR" sz="1550" spc="-10" dirty="0" smtClean="0">
                <a:solidFill>
                  <a:srgbClr val="002060"/>
                </a:solidFill>
                <a:latin typeface="Arial Black" panose="020B0A04020102020204"/>
                <a:cs typeface="Arial Black" panose="020B0A04020102020204"/>
              </a:rPr>
              <a:t>ΙΩΝ</a:t>
            </a:r>
            <a:r>
              <a:rPr sz="1550" spc="-10"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ΤΗΣ</a:t>
            </a:r>
            <a:r>
              <a:rPr sz="1550" spc="45"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ΕΣΦΑΛΜΕΝΗΣ</a:t>
            </a:r>
            <a:r>
              <a:rPr sz="1550" spc="45">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ΤΟΠΟΘΕΤΗΣ</a:t>
            </a:r>
            <a:r>
              <a:rPr lang="el-GR" sz="1550" dirty="0" smtClean="0">
                <a:solidFill>
                  <a:srgbClr val="002060"/>
                </a:solidFill>
                <a:latin typeface="Arial Black" panose="020B0A04020102020204"/>
                <a:cs typeface="Arial Black" panose="020B0A04020102020204"/>
              </a:rPr>
              <a:t>Η</a:t>
            </a:r>
            <a:r>
              <a:rPr sz="1550" smtClean="0">
                <a:solidFill>
                  <a:srgbClr val="002060"/>
                </a:solidFill>
                <a:latin typeface="Arial Black" panose="020B0A04020102020204"/>
                <a:cs typeface="Arial Black" panose="020B0A04020102020204"/>
              </a:rPr>
              <a:t>Σ</a:t>
            </a:r>
            <a:r>
              <a:rPr sz="1550" spc="35" smtClean="0">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ΤΩΝ</a:t>
            </a:r>
            <a:endParaRPr lang="el-GR" sz="1550" dirty="0" smtClean="0">
              <a:solidFill>
                <a:srgbClr val="002060"/>
              </a:solidFill>
              <a:latin typeface="Arial Black" panose="020B0A04020102020204"/>
              <a:cs typeface="Arial Black" panose="020B0A04020102020204"/>
            </a:endParaRPr>
          </a:p>
          <a:p>
            <a:pPr marL="12700" marR="675005">
              <a:lnSpc>
                <a:spcPct val="137000"/>
              </a:lnSpc>
            </a:pPr>
            <a:r>
              <a:rPr lang="el-GR" sz="1550" dirty="0">
                <a:solidFill>
                  <a:srgbClr val="002060"/>
                </a:solidFill>
                <a:latin typeface="Arial Black" panose="020B0A04020102020204"/>
                <a:cs typeface="Arial Black" panose="020B0A04020102020204"/>
              </a:rPr>
              <a:t> </a:t>
            </a:r>
            <a:r>
              <a:rPr lang="el-GR" sz="1550" dirty="0" smtClean="0">
                <a:solidFill>
                  <a:srgbClr val="002060"/>
                </a:solidFill>
                <a:latin typeface="Arial Black" panose="020B0A04020102020204"/>
                <a:cs typeface="Arial Black" panose="020B0A04020102020204"/>
              </a:rPr>
              <a:t>   </a:t>
            </a:r>
            <a:r>
              <a:rPr lang="el-GR" sz="1550" spc="-10" dirty="0" smtClean="0">
                <a:solidFill>
                  <a:srgbClr val="002060"/>
                </a:solidFill>
                <a:latin typeface="Arial Black" panose="020B0A04020102020204"/>
                <a:cs typeface="Arial Black" panose="020B0A04020102020204"/>
              </a:rPr>
              <a:t>ΕΛΑΤΗΡΙΩΝ.</a:t>
            </a:r>
            <a:endParaRPr sz="1550">
              <a:solidFill>
                <a:srgbClr val="002060"/>
              </a:solidFill>
              <a:latin typeface="Arial Black" panose="020B0A04020102020204"/>
              <a:cs typeface="Arial Black" panose="020B0A04020102020204"/>
            </a:endParaRPr>
          </a:p>
          <a:p>
            <a:pPr marL="12700">
              <a:lnSpc>
                <a:spcPct val="100000"/>
              </a:lnSpc>
              <a:spcBef>
                <a:spcPts val="680"/>
              </a:spcBef>
            </a:pPr>
            <a:r>
              <a:rPr lang="el-GR" sz="1550" dirty="0">
                <a:solidFill>
                  <a:srgbClr val="002060"/>
                </a:solidFill>
                <a:latin typeface="Arial Black" panose="020B0A04020102020204"/>
                <a:cs typeface="Arial Black" panose="020B0A04020102020204"/>
              </a:rPr>
              <a:t>γ</a:t>
            </a:r>
            <a:r>
              <a:rPr lang="el-GR" sz="1550" dirty="0" smtClean="0">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ΤΗΣ</a:t>
            </a:r>
            <a:r>
              <a:rPr sz="1550" spc="40"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ΦΥΣΙΟΛΟΓΙΚΗΣ</a:t>
            </a:r>
            <a:r>
              <a:rPr sz="1550" spc="2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ΦΘΟΡΑΣ</a:t>
            </a:r>
            <a:r>
              <a:rPr sz="1550" spc="40" dirty="0">
                <a:solidFill>
                  <a:srgbClr val="002060"/>
                </a:solidFill>
                <a:latin typeface="Arial Black" panose="020B0A04020102020204"/>
                <a:cs typeface="Arial Black" panose="020B0A04020102020204"/>
              </a:rPr>
              <a:t> </a:t>
            </a:r>
            <a:r>
              <a:rPr sz="1550" spc="-10" dirty="0">
                <a:solidFill>
                  <a:srgbClr val="002060"/>
                </a:solidFill>
                <a:latin typeface="Arial Black" panose="020B0A04020102020204"/>
                <a:cs typeface="Arial Black" panose="020B0A04020102020204"/>
              </a:rPr>
              <a:t>ΤΟΥΣ.</a:t>
            </a:r>
            <a:endParaRPr sz="1550">
              <a:solidFill>
                <a:srgbClr val="002060"/>
              </a:solidFill>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a:lnSpc>
                <a:spcPct val="100000"/>
              </a:lnSpc>
            </a:pPr>
            <a:r>
              <a:rPr sz="1550" u="heavy" spc="-10" dirty="0">
                <a:solidFill>
                  <a:srgbClr val="002060"/>
                </a:solidFill>
                <a:uFill>
                  <a:solidFill>
                    <a:srgbClr val="FFFFFF"/>
                  </a:solidFill>
                </a:uFill>
                <a:latin typeface="Arial Black" panose="020B0A04020102020204"/>
                <a:cs typeface="Arial Black" panose="020B0A04020102020204"/>
              </a:rPr>
              <a:t>ΠΡΟΚΑΛΟΥΝ:</a:t>
            </a:r>
            <a:endParaRPr sz="1550">
              <a:solidFill>
                <a:srgbClr val="002060"/>
              </a:solidFill>
              <a:latin typeface="Arial Black" panose="020B0A04020102020204"/>
              <a:cs typeface="Arial Black" panose="020B0A04020102020204"/>
            </a:endParaRPr>
          </a:p>
          <a:p>
            <a:pPr marL="12700" marR="51435">
              <a:lnSpc>
                <a:spcPct val="136000"/>
              </a:lnSpc>
              <a:spcBef>
                <a:spcPts val="10"/>
              </a:spcBef>
            </a:pPr>
            <a:r>
              <a:rPr sz="1550" dirty="0">
                <a:solidFill>
                  <a:srgbClr val="002060"/>
                </a:solidFill>
                <a:latin typeface="Arial Black" panose="020B0A04020102020204"/>
                <a:cs typeface="Arial Black" panose="020B0A04020102020204"/>
              </a:rPr>
              <a:t>ΠΤΩΣΗ</a:t>
            </a:r>
            <a:r>
              <a:rPr sz="1550" spc="1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ΤΟΥ</a:t>
            </a:r>
            <a:r>
              <a:rPr sz="1550" spc="25"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ΛΟΓΟΥ</a:t>
            </a:r>
            <a:r>
              <a:rPr sz="1550" spc="25">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ΣΥΜΠΙΕΣ</a:t>
            </a:r>
            <a:r>
              <a:rPr lang="el-GR" sz="1550" dirty="0" smtClean="0">
                <a:solidFill>
                  <a:srgbClr val="002060"/>
                </a:solidFill>
                <a:latin typeface="Arial Black" panose="020B0A04020102020204"/>
                <a:cs typeface="Arial Black" panose="020B0A04020102020204"/>
              </a:rPr>
              <a:t>Η</a:t>
            </a:r>
            <a:r>
              <a:rPr sz="1550" smtClean="0">
                <a:solidFill>
                  <a:srgbClr val="002060"/>
                </a:solidFill>
                <a:latin typeface="Arial Black" panose="020B0A04020102020204"/>
                <a:cs typeface="Arial Black" panose="020B0A04020102020204"/>
              </a:rPr>
              <a:t>Σ</a:t>
            </a:r>
            <a:r>
              <a:rPr sz="1550" spc="35"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ΚΑΙ</a:t>
            </a:r>
            <a:r>
              <a:rPr sz="1550" spc="30"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ΤΗΣ</a:t>
            </a:r>
            <a:r>
              <a:rPr sz="1550" spc="3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ΑΠΟΔΟΣΗΣ</a:t>
            </a:r>
            <a:r>
              <a:rPr sz="1550" spc="35"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ΤΗΣ</a:t>
            </a:r>
            <a:r>
              <a:rPr sz="1550" spc="35" dirty="0">
                <a:solidFill>
                  <a:srgbClr val="002060"/>
                </a:solidFill>
                <a:latin typeface="Arial Black" panose="020B0A04020102020204"/>
                <a:cs typeface="Arial Black" panose="020B0A04020102020204"/>
              </a:rPr>
              <a:t> </a:t>
            </a:r>
            <a:r>
              <a:rPr sz="1550" spc="-10" dirty="0">
                <a:solidFill>
                  <a:srgbClr val="002060"/>
                </a:solidFill>
                <a:latin typeface="Arial Black" panose="020B0A04020102020204"/>
                <a:cs typeface="Arial Black" panose="020B0A04020102020204"/>
              </a:rPr>
              <a:t>ΜΗΧΑΝΗΣ. </a:t>
            </a:r>
            <a:r>
              <a:rPr sz="1550" dirty="0">
                <a:solidFill>
                  <a:srgbClr val="002060"/>
                </a:solidFill>
                <a:latin typeface="Arial Black" panose="020B0A04020102020204"/>
                <a:cs typeface="Arial Black" panose="020B0A04020102020204"/>
              </a:rPr>
              <a:t>ΑΥΞΗΣΗ</a:t>
            </a:r>
            <a:r>
              <a:rPr sz="1550" spc="25"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ΤΗΣ</a:t>
            </a:r>
            <a:r>
              <a:rPr sz="1550" spc="45">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ΚΑΤΑΝΑΛΩΣ</a:t>
            </a:r>
            <a:r>
              <a:rPr lang="el-GR" sz="1550" dirty="0" smtClean="0">
                <a:solidFill>
                  <a:srgbClr val="002060"/>
                </a:solidFill>
                <a:latin typeface="Arial Black" panose="020B0A04020102020204"/>
                <a:cs typeface="Arial Black" panose="020B0A04020102020204"/>
              </a:rPr>
              <a:t>Η</a:t>
            </a:r>
            <a:r>
              <a:rPr sz="1550" smtClean="0">
                <a:solidFill>
                  <a:srgbClr val="002060"/>
                </a:solidFill>
                <a:latin typeface="Arial Black" panose="020B0A04020102020204"/>
                <a:cs typeface="Arial Black" panose="020B0A04020102020204"/>
              </a:rPr>
              <a:t>Σ</a:t>
            </a:r>
            <a:r>
              <a:rPr sz="1550" spc="30"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ΤΟΥ</a:t>
            </a:r>
            <a:r>
              <a:rPr sz="1550" spc="40" dirty="0">
                <a:solidFill>
                  <a:srgbClr val="002060"/>
                </a:solidFill>
                <a:latin typeface="Arial Black" panose="020B0A04020102020204"/>
                <a:cs typeface="Arial Black" panose="020B0A04020102020204"/>
              </a:rPr>
              <a:t> </a:t>
            </a:r>
            <a:r>
              <a:rPr sz="1550" spc="-10" dirty="0">
                <a:solidFill>
                  <a:srgbClr val="002060"/>
                </a:solidFill>
                <a:latin typeface="Arial Black" panose="020B0A04020102020204"/>
                <a:cs typeface="Arial Black" panose="020B0A04020102020204"/>
              </a:rPr>
              <a:t>ΛΙΠΑΝΤΙΚΟΥ.</a:t>
            </a:r>
            <a:endParaRPr sz="1550">
              <a:solidFill>
                <a:srgbClr val="002060"/>
              </a:solidFill>
              <a:latin typeface="Arial Black" panose="020B0A04020102020204"/>
              <a:cs typeface="Arial Black" panose="020B0A04020102020204"/>
            </a:endParaRPr>
          </a:p>
          <a:p>
            <a:pPr marL="12700">
              <a:lnSpc>
                <a:spcPct val="100000"/>
              </a:lnSpc>
              <a:spcBef>
                <a:spcPts val="680"/>
              </a:spcBef>
            </a:pPr>
            <a:r>
              <a:rPr sz="1550" dirty="0">
                <a:solidFill>
                  <a:srgbClr val="002060"/>
                </a:solidFill>
                <a:latin typeface="Arial Black" panose="020B0A04020102020204"/>
                <a:cs typeface="Arial Black" panose="020B0A04020102020204"/>
              </a:rPr>
              <a:t>ΤΗΣ</a:t>
            </a:r>
            <a:r>
              <a:rPr sz="1550" spc="40"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ΔΗΜΙΟΥΡΓΙΑΣ</a:t>
            </a:r>
            <a:r>
              <a:rPr sz="1550" spc="45" dirty="0">
                <a:solidFill>
                  <a:srgbClr val="002060"/>
                </a:solidFill>
                <a:latin typeface="Arial Black" panose="020B0A04020102020204"/>
                <a:cs typeface="Arial Black" panose="020B0A04020102020204"/>
              </a:rPr>
              <a:t> </a:t>
            </a:r>
            <a:r>
              <a:rPr sz="1550" spc="-10" dirty="0">
                <a:solidFill>
                  <a:srgbClr val="002060"/>
                </a:solidFill>
                <a:latin typeface="Arial Black" panose="020B0A04020102020204"/>
                <a:cs typeface="Arial Black" panose="020B0A04020102020204"/>
              </a:rPr>
              <a:t>ΕΞΑΝΘΡΑΚΩΜΑΤΩΝ.</a:t>
            </a:r>
            <a:endParaRPr sz="1550">
              <a:solidFill>
                <a:srgbClr val="002060"/>
              </a:solidFill>
              <a:latin typeface="Arial Black" panose="020B0A04020102020204"/>
              <a:cs typeface="Arial Black" panose="020B0A04020102020204"/>
            </a:endParaRPr>
          </a:p>
          <a:p>
            <a:pPr marL="12700" marR="95885">
              <a:lnSpc>
                <a:spcPct val="119000"/>
              </a:lnSpc>
              <a:spcBef>
                <a:spcPts val="320"/>
              </a:spcBef>
            </a:pPr>
            <a:r>
              <a:rPr sz="1550" dirty="0">
                <a:solidFill>
                  <a:srgbClr val="002060"/>
                </a:solidFill>
                <a:latin typeface="Arial Black" panose="020B0A04020102020204"/>
                <a:cs typeface="Arial Black" panose="020B0A04020102020204"/>
              </a:rPr>
              <a:t>ΤΟΥ</a:t>
            </a:r>
            <a:r>
              <a:rPr sz="1550" spc="30"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ΚΙΝΔΥΝΟΥ</a:t>
            </a:r>
            <a:r>
              <a:rPr sz="1550" spc="30">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ΕΜΦΑΝΙΣ</a:t>
            </a:r>
            <a:r>
              <a:rPr lang="el-GR" sz="1550" dirty="0" smtClean="0">
                <a:solidFill>
                  <a:srgbClr val="002060"/>
                </a:solidFill>
                <a:latin typeface="Arial Black" panose="020B0A04020102020204"/>
                <a:cs typeface="Arial Black" panose="020B0A04020102020204"/>
              </a:rPr>
              <a:t>Η</a:t>
            </a:r>
            <a:r>
              <a:rPr sz="1550" smtClean="0">
                <a:solidFill>
                  <a:srgbClr val="002060"/>
                </a:solidFill>
                <a:latin typeface="Arial Black" panose="020B0A04020102020204"/>
                <a:cs typeface="Arial Black" panose="020B0A04020102020204"/>
              </a:rPr>
              <a:t>Σ</a:t>
            </a:r>
            <a:r>
              <a:rPr sz="1550" spc="40" smtClean="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ΠΥΡΚΑΓΙΑΣ</a:t>
            </a:r>
            <a:r>
              <a:rPr sz="1550" spc="40" dirty="0">
                <a:solidFill>
                  <a:srgbClr val="002060"/>
                </a:solidFill>
                <a:latin typeface="Arial Black" panose="020B0A04020102020204"/>
                <a:cs typeface="Arial Black" panose="020B0A04020102020204"/>
              </a:rPr>
              <a:t> </a:t>
            </a:r>
            <a:r>
              <a:rPr sz="1550" dirty="0">
                <a:solidFill>
                  <a:srgbClr val="002060"/>
                </a:solidFill>
                <a:latin typeface="Arial Black" panose="020B0A04020102020204"/>
                <a:cs typeface="Arial Black" panose="020B0A04020102020204"/>
              </a:rPr>
              <a:t>ΣΤΟΝ</a:t>
            </a:r>
            <a:r>
              <a:rPr sz="1550" spc="30" dirty="0">
                <a:solidFill>
                  <a:srgbClr val="002060"/>
                </a:solidFill>
                <a:latin typeface="Arial Black" panose="020B0A04020102020204"/>
                <a:cs typeface="Arial Black" panose="020B0A04020102020204"/>
              </a:rPr>
              <a:t> </a:t>
            </a:r>
            <a:r>
              <a:rPr sz="1550">
                <a:solidFill>
                  <a:srgbClr val="002060"/>
                </a:solidFill>
                <a:latin typeface="Arial Black" panose="020B0A04020102020204"/>
                <a:cs typeface="Arial Black" panose="020B0A04020102020204"/>
              </a:rPr>
              <a:t>ΟΧΕΤΟ</a:t>
            </a:r>
            <a:r>
              <a:rPr sz="1550" spc="30">
                <a:solidFill>
                  <a:srgbClr val="002060"/>
                </a:solidFill>
                <a:latin typeface="Arial Black" panose="020B0A04020102020204"/>
                <a:cs typeface="Arial Black" panose="020B0A04020102020204"/>
              </a:rPr>
              <a:t> </a:t>
            </a:r>
            <a:r>
              <a:rPr sz="1550" smtClean="0">
                <a:solidFill>
                  <a:srgbClr val="002060"/>
                </a:solidFill>
                <a:latin typeface="Arial Black" panose="020B0A04020102020204"/>
                <a:cs typeface="Arial Black" panose="020B0A04020102020204"/>
              </a:rPr>
              <a:t>ΣΑΡΩΣ</a:t>
            </a:r>
            <a:r>
              <a:rPr lang="el-GR" sz="1550" dirty="0" smtClean="0">
                <a:solidFill>
                  <a:srgbClr val="002060"/>
                </a:solidFill>
                <a:latin typeface="Arial Black" panose="020B0A04020102020204"/>
                <a:cs typeface="Arial Black" panose="020B0A04020102020204"/>
              </a:rPr>
              <a:t>Η</a:t>
            </a:r>
            <a:r>
              <a:rPr sz="1550" smtClean="0">
                <a:solidFill>
                  <a:srgbClr val="002060"/>
                </a:solidFill>
                <a:latin typeface="Arial Black" panose="020B0A04020102020204"/>
                <a:cs typeface="Arial Black" panose="020B0A04020102020204"/>
              </a:rPr>
              <a:t>Σ</a:t>
            </a:r>
            <a:endParaRPr lang="el-GR" sz="1550" dirty="0" smtClean="0">
              <a:solidFill>
                <a:srgbClr val="002060"/>
              </a:solidFill>
              <a:latin typeface="Arial Black" panose="020B0A04020102020204"/>
              <a:cs typeface="Arial Black" panose="020B0A04020102020204"/>
            </a:endParaRPr>
          </a:p>
          <a:p>
            <a:pPr marL="12700" marR="95885">
              <a:lnSpc>
                <a:spcPct val="119000"/>
              </a:lnSpc>
              <a:spcBef>
                <a:spcPts val="320"/>
              </a:spcBef>
            </a:pPr>
            <a:r>
              <a:rPr sz="1550" spc="65" smtClean="0">
                <a:solidFill>
                  <a:srgbClr val="FFFFFF"/>
                </a:solidFill>
                <a:latin typeface="Arial Black" panose="020B0A04020102020204"/>
                <a:cs typeface="Arial Black" panose="020B0A04020102020204"/>
              </a:rPr>
              <a:t> </a:t>
            </a:r>
            <a:r>
              <a:rPr sz="1550" spc="-25" smtClean="0">
                <a:latin typeface="Arial Black" panose="020B0A04020102020204"/>
                <a:cs typeface="Arial Black" panose="020B0A04020102020204"/>
              </a:rPr>
              <a:t>(</a:t>
            </a:r>
            <a:r>
              <a:rPr lang="el-GR" sz="1550" spc="-25" dirty="0">
                <a:solidFill>
                  <a:srgbClr val="006FBF"/>
                </a:solidFill>
                <a:latin typeface="Arial Black" panose="020B0A04020102020204"/>
                <a:cs typeface="Arial Black" panose="020B0A04020102020204"/>
              </a:rPr>
              <a:t>ή</a:t>
            </a:r>
            <a:r>
              <a:rPr sz="1550" spc="-25" smtClean="0">
                <a:solidFill>
                  <a:srgbClr val="006FBF"/>
                </a:solidFill>
                <a:latin typeface="Arial Black" panose="020B0A04020102020204"/>
                <a:cs typeface="Arial Black" panose="020B0A04020102020204"/>
              </a:rPr>
              <a:t> </a:t>
            </a:r>
            <a:r>
              <a:rPr sz="1550" smtClean="0">
                <a:solidFill>
                  <a:srgbClr val="006FBF"/>
                </a:solidFill>
                <a:latin typeface="Arial Black" panose="020B0A04020102020204"/>
                <a:cs typeface="Arial Black" panose="020B0A04020102020204"/>
              </a:rPr>
              <a:t>ΕΚΡΗΞ</a:t>
            </a:r>
            <a:r>
              <a:rPr lang="el-GR" sz="1550" dirty="0" smtClean="0">
                <a:solidFill>
                  <a:srgbClr val="006FBF"/>
                </a:solidFill>
                <a:latin typeface="Arial Black" panose="020B0A04020102020204"/>
                <a:cs typeface="Arial Black" panose="020B0A04020102020204"/>
              </a:rPr>
              <a:t>Η</a:t>
            </a:r>
            <a:r>
              <a:rPr sz="1550" smtClean="0">
                <a:solidFill>
                  <a:srgbClr val="006FBF"/>
                </a:solidFill>
                <a:latin typeface="Arial Black" panose="020B0A04020102020204"/>
                <a:cs typeface="Arial Black" panose="020B0A04020102020204"/>
              </a:rPr>
              <a:t>Σ</a:t>
            </a:r>
            <a:r>
              <a:rPr sz="1550" spc="50" smtClean="0">
                <a:solidFill>
                  <a:srgbClr val="006FBF"/>
                </a:solidFill>
                <a:latin typeface="Arial Black" panose="020B0A04020102020204"/>
                <a:cs typeface="Arial Black" panose="020B0A04020102020204"/>
              </a:rPr>
              <a:t> </a:t>
            </a:r>
            <a:r>
              <a:rPr sz="1550" dirty="0">
                <a:solidFill>
                  <a:srgbClr val="006FBF"/>
                </a:solidFill>
                <a:latin typeface="Arial Black" panose="020B0A04020102020204"/>
                <a:cs typeface="Arial Black" panose="020B0A04020102020204"/>
              </a:rPr>
              <a:t>ΣΤΟ</a:t>
            </a:r>
            <a:r>
              <a:rPr sz="1550" spc="40" dirty="0">
                <a:solidFill>
                  <a:srgbClr val="006FBF"/>
                </a:solidFill>
                <a:latin typeface="Arial Black" panose="020B0A04020102020204"/>
                <a:cs typeface="Arial Black" panose="020B0A04020102020204"/>
              </a:rPr>
              <a:t> </a:t>
            </a:r>
            <a:r>
              <a:rPr sz="1550" dirty="0">
                <a:solidFill>
                  <a:srgbClr val="006FBF"/>
                </a:solidFill>
                <a:latin typeface="Arial Black" panose="020B0A04020102020204"/>
                <a:cs typeface="Arial Black" panose="020B0A04020102020204"/>
              </a:rPr>
              <a:t>ΣΤΡΟΦΑΛΟΘΑΛΑΜΟ</a:t>
            </a:r>
            <a:r>
              <a:rPr sz="1550" spc="40" dirty="0">
                <a:solidFill>
                  <a:srgbClr val="006FBF"/>
                </a:solidFill>
                <a:latin typeface="Arial Black" panose="020B0A04020102020204"/>
                <a:cs typeface="Arial Black" panose="020B0A04020102020204"/>
              </a:rPr>
              <a:t> </a:t>
            </a:r>
            <a:r>
              <a:rPr sz="1550" dirty="0">
                <a:solidFill>
                  <a:srgbClr val="006FBF"/>
                </a:solidFill>
                <a:latin typeface="Arial Black" panose="020B0A04020102020204"/>
                <a:cs typeface="Arial Black" panose="020B0A04020102020204"/>
              </a:rPr>
              <a:t>ΣΤΙΣ</a:t>
            </a:r>
            <a:r>
              <a:rPr sz="1550" spc="50" dirty="0">
                <a:solidFill>
                  <a:srgbClr val="006FBF"/>
                </a:solidFill>
                <a:latin typeface="Arial Black" panose="020B0A04020102020204"/>
                <a:cs typeface="Arial Black" panose="020B0A04020102020204"/>
              </a:rPr>
              <a:t> </a:t>
            </a:r>
            <a:r>
              <a:rPr sz="1550" dirty="0">
                <a:solidFill>
                  <a:srgbClr val="006FBF"/>
                </a:solidFill>
                <a:latin typeface="Arial Black" panose="020B0A04020102020204"/>
                <a:cs typeface="Arial Black" panose="020B0A04020102020204"/>
              </a:rPr>
              <a:t>ΤΕΤΡΑΧΡΟΝΕΣ</a:t>
            </a:r>
            <a:r>
              <a:rPr sz="1550" spc="50" dirty="0">
                <a:solidFill>
                  <a:srgbClr val="006FBF"/>
                </a:solidFill>
                <a:latin typeface="Arial Black" panose="020B0A04020102020204"/>
                <a:cs typeface="Arial Black" panose="020B0A04020102020204"/>
              </a:rPr>
              <a:t> </a:t>
            </a:r>
            <a:r>
              <a:rPr sz="1550" spc="-10" dirty="0">
                <a:solidFill>
                  <a:srgbClr val="006FBF"/>
                </a:solidFill>
                <a:latin typeface="Arial Black" panose="020B0A04020102020204"/>
                <a:cs typeface="Arial Black" panose="020B0A04020102020204"/>
              </a:rPr>
              <a:t>ΜΗΧΑΝΕΣ</a:t>
            </a:r>
            <a:r>
              <a:rPr sz="1550" spc="-10" dirty="0">
                <a:latin typeface="Arial Black" panose="020B0A04020102020204"/>
                <a:cs typeface="Arial Black" panose="020B0A04020102020204"/>
              </a:rPr>
              <a:t>).</a:t>
            </a:r>
            <a:endParaRPr sz="1550">
              <a:latin typeface="Arial Black" panose="020B0A04020102020204"/>
              <a:cs typeface="Arial Black" panose="020B0A04020102020204"/>
            </a:endParaRPr>
          </a:p>
          <a:p>
            <a:pPr>
              <a:lnSpc>
                <a:spcPct val="100000"/>
              </a:lnSpc>
              <a:spcBef>
                <a:spcPts val="30"/>
              </a:spcBef>
            </a:pPr>
            <a:endParaRPr sz="1900">
              <a:latin typeface="Arial Black" panose="020B0A04020102020204"/>
              <a:cs typeface="Arial Black" panose="020B0A04020102020204"/>
            </a:endParaRPr>
          </a:p>
          <a:p>
            <a:pPr marL="12700" marR="5080">
              <a:lnSpc>
                <a:spcPct val="116000"/>
              </a:lnSpc>
            </a:pPr>
            <a:r>
              <a:rPr sz="1500" dirty="0">
                <a:solidFill>
                  <a:srgbClr val="FF0000"/>
                </a:solidFill>
                <a:latin typeface="Arial Black" panose="020B0A04020102020204"/>
                <a:cs typeface="Arial Black" panose="020B0A04020102020204"/>
              </a:rPr>
              <a:t>Η</a:t>
            </a:r>
            <a:r>
              <a:rPr sz="1500" spc="-55" dirty="0">
                <a:solidFill>
                  <a:srgbClr val="FF0000"/>
                </a:solidFill>
                <a:latin typeface="Arial Black" panose="020B0A04020102020204"/>
                <a:cs typeface="Arial Black" panose="020B0A04020102020204"/>
              </a:rPr>
              <a:t> </a:t>
            </a:r>
            <a:r>
              <a:rPr sz="1500" spc="-10" dirty="0">
                <a:solidFill>
                  <a:srgbClr val="FF0000"/>
                </a:solidFill>
                <a:latin typeface="Arial Black" panose="020B0A04020102020204"/>
                <a:cs typeface="Arial Black" panose="020B0A04020102020204"/>
              </a:rPr>
              <a:t>ΔΗΜΙΟΥΡΓΙΑ</a:t>
            </a:r>
            <a:r>
              <a:rPr sz="1500" spc="-60" dirty="0">
                <a:solidFill>
                  <a:srgbClr val="FF0000"/>
                </a:solidFill>
                <a:latin typeface="Arial Black" panose="020B0A04020102020204"/>
                <a:cs typeface="Arial Black" panose="020B0A04020102020204"/>
              </a:rPr>
              <a:t> </a:t>
            </a:r>
            <a:r>
              <a:rPr sz="1500" spc="-20" dirty="0">
                <a:solidFill>
                  <a:srgbClr val="FF0000"/>
                </a:solidFill>
                <a:latin typeface="Arial Black" panose="020B0A04020102020204"/>
                <a:cs typeface="Arial Black" panose="020B0A04020102020204"/>
              </a:rPr>
              <a:t>ΕΞΑΝΘΡΑΚΩΜΑΤΩΝ,</a:t>
            </a:r>
            <a:r>
              <a:rPr sz="1500" spc="-55" dirty="0">
                <a:solidFill>
                  <a:srgbClr val="FF0000"/>
                </a:solidFill>
                <a:latin typeface="Arial Black" panose="020B0A04020102020204"/>
                <a:cs typeface="Arial Black" panose="020B0A04020102020204"/>
              </a:rPr>
              <a:t> </a:t>
            </a:r>
            <a:r>
              <a:rPr sz="1500" spc="-10" dirty="0">
                <a:solidFill>
                  <a:srgbClr val="FF0000"/>
                </a:solidFill>
                <a:latin typeface="Arial Black" panose="020B0A04020102020204"/>
                <a:cs typeface="Arial Black" panose="020B0A04020102020204"/>
              </a:rPr>
              <a:t>ΚΑΤΑΝΑΛΩΣΗ</a:t>
            </a:r>
            <a:r>
              <a:rPr sz="1500" spc="-55" dirty="0">
                <a:solidFill>
                  <a:srgbClr val="FF0000"/>
                </a:solidFill>
                <a:latin typeface="Arial Black" panose="020B0A04020102020204"/>
                <a:cs typeface="Arial Black" panose="020B0A04020102020204"/>
              </a:rPr>
              <a:t> </a:t>
            </a:r>
            <a:r>
              <a:rPr sz="1500" spc="-10" dirty="0">
                <a:solidFill>
                  <a:srgbClr val="FF0000"/>
                </a:solidFill>
                <a:latin typeface="Arial Black" panose="020B0A04020102020204"/>
                <a:cs typeface="Arial Black" panose="020B0A04020102020204"/>
              </a:rPr>
              <a:t>ΛΙΠΑΝΤΙΚΟΥ</a:t>
            </a:r>
            <a:r>
              <a:rPr sz="1500" spc="-45" dirty="0">
                <a:solidFill>
                  <a:srgbClr val="FF0000"/>
                </a:solidFill>
                <a:latin typeface="Arial Black" panose="020B0A04020102020204"/>
                <a:cs typeface="Arial Black" panose="020B0A04020102020204"/>
              </a:rPr>
              <a:t> </a:t>
            </a:r>
            <a:r>
              <a:rPr sz="1500" dirty="0">
                <a:solidFill>
                  <a:srgbClr val="FF0000"/>
                </a:solidFill>
                <a:latin typeface="Arial Black" panose="020B0A04020102020204"/>
                <a:cs typeface="Arial Black" panose="020B0A04020102020204"/>
              </a:rPr>
              <a:t>ΚΑΙ</a:t>
            </a:r>
            <a:r>
              <a:rPr sz="1500" spc="-60" dirty="0">
                <a:solidFill>
                  <a:srgbClr val="FF0000"/>
                </a:solidFill>
                <a:latin typeface="Arial Black" panose="020B0A04020102020204"/>
                <a:cs typeface="Arial Black" panose="020B0A04020102020204"/>
              </a:rPr>
              <a:t> </a:t>
            </a:r>
            <a:r>
              <a:rPr sz="1500" spc="-20" dirty="0">
                <a:solidFill>
                  <a:srgbClr val="FF0000"/>
                </a:solidFill>
                <a:latin typeface="Arial Black" panose="020B0A04020102020204"/>
                <a:cs typeface="Arial Black" panose="020B0A04020102020204"/>
              </a:rPr>
              <a:t>ΚΑΚΟ </a:t>
            </a:r>
            <a:r>
              <a:rPr sz="1500" spc="-10" dirty="0">
                <a:solidFill>
                  <a:srgbClr val="FF0000"/>
                </a:solidFill>
                <a:latin typeface="Arial Black" panose="020B0A04020102020204"/>
                <a:cs typeface="Arial Black" panose="020B0A04020102020204"/>
              </a:rPr>
              <a:t>ΣΤΡΩΣΙΜΟ</a:t>
            </a:r>
            <a:r>
              <a:rPr sz="1500" spc="-75" dirty="0">
                <a:solidFill>
                  <a:srgbClr val="FF0000"/>
                </a:solidFill>
                <a:latin typeface="Arial Black" panose="020B0A04020102020204"/>
                <a:cs typeface="Arial Black" panose="020B0A04020102020204"/>
              </a:rPr>
              <a:t> </a:t>
            </a:r>
            <a:r>
              <a:rPr sz="1500" spc="-10" dirty="0">
                <a:solidFill>
                  <a:srgbClr val="FF0000"/>
                </a:solidFill>
                <a:latin typeface="Arial Black" panose="020B0A04020102020204"/>
                <a:cs typeface="Arial Black" panose="020B0A04020102020204"/>
              </a:rPr>
              <a:t>ΕΠΙΤΕΙΝΟΥΝ</a:t>
            </a:r>
            <a:r>
              <a:rPr sz="1500" spc="-65" dirty="0">
                <a:solidFill>
                  <a:srgbClr val="FF0000"/>
                </a:solidFill>
                <a:latin typeface="Arial Black" panose="020B0A04020102020204"/>
                <a:cs typeface="Arial Black" panose="020B0A04020102020204"/>
              </a:rPr>
              <a:t> </a:t>
            </a:r>
            <a:r>
              <a:rPr sz="1500" dirty="0">
                <a:solidFill>
                  <a:srgbClr val="FF0000"/>
                </a:solidFill>
                <a:latin typeface="Arial Black" panose="020B0A04020102020204"/>
                <a:cs typeface="Arial Black" panose="020B0A04020102020204"/>
              </a:rPr>
              <a:t>ΤΙΣ</a:t>
            </a:r>
            <a:r>
              <a:rPr sz="1500" spc="-60" dirty="0">
                <a:solidFill>
                  <a:srgbClr val="FF0000"/>
                </a:solidFill>
                <a:latin typeface="Arial Black" panose="020B0A04020102020204"/>
                <a:cs typeface="Arial Black" panose="020B0A04020102020204"/>
              </a:rPr>
              <a:t> </a:t>
            </a:r>
            <a:r>
              <a:rPr sz="1500" dirty="0">
                <a:solidFill>
                  <a:srgbClr val="FF0000"/>
                </a:solidFill>
                <a:latin typeface="Arial Black" panose="020B0A04020102020204"/>
                <a:cs typeface="Arial Black" panose="020B0A04020102020204"/>
              </a:rPr>
              <a:t>ΦΘΟΡΕΣ</a:t>
            </a:r>
            <a:r>
              <a:rPr sz="1500" spc="-50" dirty="0">
                <a:solidFill>
                  <a:srgbClr val="FF0000"/>
                </a:solidFill>
                <a:latin typeface="Arial Black" panose="020B0A04020102020204"/>
                <a:cs typeface="Arial Black" panose="020B0A04020102020204"/>
              </a:rPr>
              <a:t> </a:t>
            </a:r>
            <a:r>
              <a:rPr sz="1500" dirty="0">
                <a:solidFill>
                  <a:srgbClr val="FF0000"/>
                </a:solidFill>
                <a:latin typeface="Arial Black" panose="020B0A04020102020204"/>
                <a:cs typeface="Arial Black" panose="020B0A04020102020204"/>
              </a:rPr>
              <a:t>ΤΩΝ</a:t>
            </a:r>
            <a:r>
              <a:rPr sz="1500" spc="-65" dirty="0">
                <a:solidFill>
                  <a:srgbClr val="FF0000"/>
                </a:solidFill>
                <a:latin typeface="Arial Black" panose="020B0A04020102020204"/>
                <a:cs typeface="Arial Black" panose="020B0A04020102020204"/>
              </a:rPr>
              <a:t> </a:t>
            </a:r>
            <a:r>
              <a:rPr sz="1500" spc="-10" dirty="0">
                <a:solidFill>
                  <a:srgbClr val="FF0000"/>
                </a:solidFill>
                <a:latin typeface="Arial Black" panose="020B0A04020102020204"/>
                <a:cs typeface="Arial Black" panose="020B0A04020102020204"/>
              </a:rPr>
              <a:t>ΧΙΤΩΝΙΩΝ.</a:t>
            </a:r>
            <a:endParaRPr sz="150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916940"/>
          </a:xfrm>
          <a:custGeom>
            <a:avLst/>
            <a:gdLst/>
            <a:ahLst/>
            <a:cxnLst/>
            <a:rect l="l" t="t" r="r" b="b"/>
            <a:pathLst>
              <a:path w="8572500" h="916939">
                <a:moveTo>
                  <a:pt x="8572500" y="0"/>
                </a:moveTo>
                <a:lnTo>
                  <a:pt x="0" y="0"/>
                </a:lnTo>
                <a:lnTo>
                  <a:pt x="0" y="916940"/>
                </a:lnTo>
                <a:lnTo>
                  <a:pt x="4286250" y="916940"/>
                </a:lnTo>
                <a:lnTo>
                  <a:pt x="8572500" y="91694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12457"/>
            <a:ext cx="8147050" cy="872490"/>
          </a:xfrm>
          <a:prstGeom prst="rect">
            <a:avLst/>
          </a:prstGeom>
        </p:spPr>
        <p:txBody>
          <a:bodyPr vert="horz" wrap="square" lIns="0" tIns="131445" rIns="0" bIns="0" rtlCol="0">
            <a:spAutoFit/>
          </a:bodyPr>
          <a:lstStyle/>
          <a:p>
            <a:pPr marL="1667510">
              <a:lnSpc>
                <a:spcPct val="100000"/>
              </a:lnSpc>
              <a:spcBef>
                <a:spcPts val="1035"/>
              </a:spcBef>
            </a:pPr>
            <a:r>
              <a:rPr sz="2200" u="heavy" dirty="0">
                <a:solidFill>
                  <a:srgbClr val="FFFF00"/>
                </a:solidFill>
                <a:uFill>
                  <a:solidFill>
                    <a:srgbClr val="FFFFFF"/>
                  </a:solidFill>
                </a:uFill>
                <a:latin typeface="Arial Black" panose="020B0A04020102020204"/>
                <a:cs typeface="Arial Black" panose="020B0A04020102020204"/>
              </a:rPr>
              <a:t>ΦΘΟΡΕΣ</a:t>
            </a:r>
            <a:r>
              <a:rPr sz="2200" u="heavy" spc="-60" dirty="0">
                <a:solidFill>
                  <a:srgbClr val="FFFF00"/>
                </a:solidFill>
                <a:uFill>
                  <a:solidFill>
                    <a:srgbClr val="FFFFFF"/>
                  </a:solidFill>
                </a:uFill>
                <a:latin typeface="Arial Black" panose="020B0A04020102020204"/>
                <a:cs typeface="Arial Black" panose="020B0A04020102020204"/>
              </a:rPr>
              <a:t> </a:t>
            </a:r>
            <a:r>
              <a:rPr sz="2200" u="heavy" dirty="0">
                <a:solidFill>
                  <a:srgbClr val="FFFF00"/>
                </a:solidFill>
                <a:uFill>
                  <a:solidFill>
                    <a:srgbClr val="FFFFFF"/>
                  </a:solidFill>
                </a:uFill>
                <a:latin typeface="Arial Black" panose="020B0A04020102020204"/>
                <a:cs typeface="Arial Black" panose="020B0A04020102020204"/>
              </a:rPr>
              <a:t>ΚΑΙ</a:t>
            </a:r>
            <a:r>
              <a:rPr sz="2200" u="heavy" spc="-50" dirty="0">
                <a:solidFill>
                  <a:srgbClr val="FFFF00"/>
                </a:solidFill>
                <a:uFill>
                  <a:solidFill>
                    <a:srgbClr val="FFFFFF"/>
                  </a:solidFill>
                </a:uFill>
                <a:latin typeface="Arial Black" panose="020B0A04020102020204"/>
                <a:cs typeface="Arial Black" panose="020B0A04020102020204"/>
              </a:rPr>
              <a:t> </a:t>
            </a:r>
            <a:r>
              <a:rPr sz="2200" u="heavy" dirty="0">
                <a:solidFill>
                  <a:srgbClr val="FFFF00"/>
                </a:solidFill>
                <a:uFill>
                  <a:solidFill>
                    <a:srgbClr val="FFFFFF"/>
                  </a:solidFill>
                </a:uFill>
                <a:latin typeface="Arial Black" panose="020B0A04020102020204"/>
                <a:cs typeface="Arial Black" panose="020B0A04020102020204"/>
              </a:rPr>
              <a:t>ΒΛΑΒΕΣ</a:t>
            </a:r>
            <a:r>
              <a:rPr sz="2200" u="heavy" spc="-45" dirty="0">
                <a:solidFill>
                  <a:srgbClr val="FFFF00"/>
                </a:solidFill>
                <a:uFill>
                  <a:solidFill>
                    <a:srgbClr val="FFFFFF"/>
                  </a:solidFill>
                </a:uFill>
                <a:latin typeface="Arial Black" panose="020B0A04020102020204"/>
                <a:cs typeface="Arial Black" panose="020B0A04020102020204"/>
              </a:rPr>
              <a:t> </a:t>
            </a:r>
            <a:r>
              <a:rPr sz="2200" u="heavy" spc="-10" dirty="0">
                <a:solidFill>
                  <a:srgbClr val="FFFF00"/>
                </a:solidFill>
                <a:uFill>
                  <a:solidFill>
                    <a:srgbClr val="FFFFFF"/>
                  </a:solidFill>
                </a:uFill>
                <a:latin typeface="Arial Black" panose="020B0A04020102020204"/>
                <a:cs typeface="Arial Black" panose="020B0A04020102020204"/>
              </a:rPr>
              <a:t>ΧΙΤΩΝΙΩΝ.</a:t>
            </a:r>
            <a:endParaRPr sz="2200">
              <a:solidFill>
                <a:srgbClr val="FFFF00"/>
              </a:solidFill>
              <a:latin typeface="Arial Black" panose="020B0A04020102020204"/>
              <a:cs typeface="Arial Black" panose="020B0A04020102020204"/>
            </a:endParaRPr>
          </a:p>
          <a:p>
            <a:pPr marL="12700">
              <a:lnSpc>
                <a:spcPct val="100000"/>
              </a:lnSpc>
              <a:spcBef>
                <a:spcPts val="810"/>
              </a:spcBef>
              <a:tabLst>
                <a:tab pos="469265" algn="l"/>
              </a:tabLst>
            </a:pPr>
            <a:r>
              <a:rPr sz="1900" spc="-25" dirty="0">
                <a:solidFill>
                  <a:srgbClr val="FF0000"/>
                </a:solidFill>
                <a:latin typeface="Arial Black" panose="020B0A04020102020204"/>
                <a:cs typeface="Arial Black" panose="020B0A04020102020204"/>
              </a:rPr>
              <a:t>3.</a:t>
            </a:r>
            <a:r>
              <a:rPr sz="1900" dirty="0">
                <a:solidFill>
                  <a:srgbClr val="FF0000"/>
                </a:solidFill>
                <a:latin typeface="Arial Black" panose="020B0A04020102020204"/>
                <a:cs typeface="Arial Black" panose="020B0A04020102020204"/>
              </a:rPr>
              <a:t>	</a:t>
            </a:r>
            <a:r>
              <a:rPr sz="1900" u="heavy" dirty="0">
                <a:solidFill>
                  <a:srgbClr val="0070C0"/>
                </a:solidFill>
                <a:uFill>
                  <a:solidFill>
                    <a:srgbClr val="FFFFFF"/>
                  </a:solidFill>
                </a:uFill>
                <a:latin typeface="Arial Black" panose="020B0A04020102020204"/>
                <a:cs typeface="Arial Black" panose="020B0A04020102020204"/>
              </a:rPr>
              <a:t>ΑΝΤΙΚΑΝΟΝΙΚΑ</a:t>
            </a:r>
            <a:r>
              <a:rPr sz="1900" u="heavy" spc="-70" dirty="0">
                <a:solidFill>
                  <a:srgbClr val="0070C0"/>
                </a:solidFill>
                <a:uFill>
                  <a:solidFill>
                    <a:srgbClr val="FFFFFF"/>
                  </a:solidFill>
                </a:uFill>
                <a:latin typeface="Arial Black" panose="020B0A04020102020204"/>
                <a:cs typeface="Arial Black" panose="020B0A04020102020204"/>
              </a:rPr>
              <a:t> </a:t>
            </a:r>
            <a:r>
              <a:rPr sz="1900" u="heavy" dirty="0">
                <a:solidFill>
                  <a:srgbClr val="0070C0"/>
                </a:solidFill>
                <a:uFill>
                  <a:solidFill>
                    <a:srgbClr val="FFFFFF"/>
                  </a:solidFill>
                </a:uFill>
                <a:latin typeface="Arial Black" panose="020B0A04020102020204"/>
                <a:cs typeface="Arial Black" panose="020B0A04020102020204"/>
              </a:rPr>
              <a:t>ΔΙΑΚΕΝΑ</a:t>
            </a:r>
            <a:r>
              <a:rPr sz="1900" u="heavy" spc="-45" dirty="0">
                <a:solidFill>
                  <a:srgbClr val="0070C0"/>
                </a:solidFill>
                <a:uFill>
                  <a:solidFill>
                    <a:srgbClr val="FFFFFF"/>
                  </a:solidFill>
                </a:uFill>
                <a:latin typeface="Arial Black" panose="020B0A04020102020204"/>
                <a:cs typeface="Arial Black" panose="020B0A04020102020204"/>
              </a:rPr>
              <a:t> </a:t>
            </a:r>
            <a:r>
              <a:rPr sz="1900" u="heavy" dirty="0">
                <a:solidFill>
                  <a:srgbClr val="0070C0"/>
                </a:solidFill>
                <a:uFill>
                  <a:solidFill>
                    <a:srgbClr val="FFFFFF"/>
                  </a:solidFill>
                </a:uFill>
                <a:latin typeface="Arial Black" panose="020B0A04020102020204"/>
                <a:cs typeface="Arial Black" panose="020B0A04020102020204"/>
              </a:rPr>
              <a:t>ΣΤΑ</a:t>
            </a:r>
            <a:r>
              <a:rPr sz="1900" u="heavy" spc="-45" dirty="0">
                <a:solidFill>
                  <a:srgbClr val="0070C0"/>
                </a:solidFill>
                <a:uFill>
                  <a:solidFill>
                    <a:srgbClr val="FFFFFF"/>
                  </a:solidFill>
                </a:uFill>
                <a:latin typeface="Arial Black" panose="020B0A04020102020204"/>
                <a:cs typeface="Arial Black" panose="020B0A04020102020204"/>
              </a:rPr>
              <a:t> </a:t>
            </a:r>
            <a:r>
              <a:rPr sz="1900" u="heavy" dirty="0">
                <a:solidFill>
                  <a:srgbClr val="0070C0"/>
                </a:solidFill>
                <a:uFill>
                  <a:solidFill>
                    <a:srgbClr val="FFFFFF"/>
                  </a:solidFill>
                </a:uFill>
                <a:latin typeface="Arial Black" panose="020B0A04020102020204"/>
                <a:cs typeface="Arial Black" panose="020B0A04020102020204"/>
              </a:rPr>
              <a:t>ΕΛΑΤΗΡΙΑ</a:t>
            </a:r>
            <a:r>
              <a:rPr sz="1900" u="heavy" spc="-55" dirty="0">
                <a:solidFill>
                  <a:srgbClr val="0070C0"/>
                </a:solidFill>
                <a:uFill>
                  <a:solidFill>
                    <a:srgbClr val="FFFFFF"/>
                  </a:solidFill>
                </a:uFill>
                <a:latin typeface="Arial Black" panose="020B0A04020102020204"/>
                <a:cs typeface="Arial Black" panose="020B0A04020102020204"/>
              </a:rPr>
              <a:t> </a:t>
            </a:r>
            <a:r>
              <a:rPr sz="1900" u="heavy" dirty="0">
                <a:solidFill>
                  <a:srgbClr val="0070C0"/>
                </a:solidFill>
                <a:uFill>
                  <a:solidFill>
                    <a:srgbClr val="FFFFFF"/>
                  </a:solidFill>
                </a:uFill>
                <a:latin typeface="Arial Black" panose="020B0A04020102020204"/>
                <a:cs typeface="Arial Black" panose="020B0A04020102020204"/>
              </a:rPr>
              <a:t>ΤΟΥ</a:t>
            </a:r>
            <a:r>
              <a:rPr sz="1900" u="heavy" spc="-55" dirty="0">
                <a:solidFill>
                  <a:srgbClr val="0070C0"/>
                </a:solidFill>
                <a:uFill>
                  <a:solidFill>
                    <a:srgbClr val="FFFFFF"/>
                  </a:solidFill>
                </a:uFill>
                <a:latin typeface="Arial Black" panose="020B0A04020102020204"/>
                <a:cs typeface="Arial Black" panose="020B0A04020102020204"/>
              </a:rPr>
              <a:t> </a:t>
            </a:r>
            <a:r>
              <a:rPr sz="1900" u="heavy" spc="-10" dirty="0">
                <a:solidFill>
                  <a:srgbClr val="0070C0"/>
                </a:solidFill>
                <a:uFill>
                  <a:solidFill>
                    <a:srgbClr val="FFFFFF"/>
                  </a:solidFill>
                </a:uFill>
                <a:latin typeface="Arial Black" panose="020B0A04020102020204"/>
                <a:cs typeface="Arial Black" panose="020B0A04020102020204"/>
              </a:rPr>
              <a:t>ΕΜΒΟΛΟΥ</a:t>
            </a:r>
            <a:r>
              <a:rPr sz="1900" u="heavy" spc="-10" dirty="0">
                <a:solidFill>
                  <a:srgbClr val="FFFFFF"/>
                </a:solidFill>
                <a:uFill>
                  <a:solidFill>
                    <a:srgbClr val="FFFFFF"/>
                  </a:solidFill>
                </a:uFill>
                <a:latin typeface="Arial Black" panose="020B0A04020102020204"/>
                <a:cs typeface="Arial Black" panose="020B0A04020102020204"/>
              </a:rPr>
              <a:t>.</a:t>
            </a:r>
            <a:endParaRPr sz="19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6" name="object 6"/>
          <p:cNvPicPr/>
          <p:nvPr/>
        </p:nvPicPr>
        <p:blipFill>
          <a:blip r:embed="rId1" cstate="print"/>
          <a:stretch>
            <a:fillRect/>
          </a:stretch>
        </p:blipFill>
        <p:spPr>
          <a:xfrm>
            <a:off x="251459" y="2061210"/>
            <a:ext cx="8641080" cy="4607560"/>
          </a:xfrm>
          <a:prstGeom prst="rect">
            <a:avLst/>
          </a:prstGeom>
        </p:spPr>
      </p:pic>
    </p:spTree>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4325"/>
            <a:ext cx="8281670" cy="2554605"/>
          </a:xfrm>
          <a:prstGeom prst="rect">
            <a:avLst/>
          </a:prstGeom>
        </p:spPr>
        <p:txBody>
          <a:bodyPr vert="horz" wrap="square" lIns="0" tIns="120015" rIns="0" bIns="0" rtlCol="0">
            <a:spAutoFit/>
          </a:bodyPr>
          <a:lstStyle/>
          <a:p>
            <a:pPr marL="1887220">
              <a:lnSpc>
                <a:spcPct val="100000"/>
              </a:lnSpc>
              <a:spcBef>
                <a:spcPts val="945"/>
              </a:spcBef>
            </a:pPr>
            <a:r>
              <a:rPr sz="2000" u="heavy" dirty="0">
                <a:solidFill>
                  <a:srgbClr val="FFFF00"/>
                </a:solidFill>
                <a:uFill>
                  <a:solidFill>
                    <a:srgbClr val="FFFFFF"/>
                  </a:solidFill>
                </a:uFill>
                <a:latin typeface="Arial Black" panose="020B0A04020102020204"/>
                <a:cs typeface="Arial Black" panose="020B0A04020102020204"/>
              </a:rPr>
              <a:t>ΦΘΟΡΕΣ</a:t>
            </a:r>
            <a:r>
              <a:rPr sz="2000" u="heavy" spc="-20"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ΚΑΙ</a:t>
            </a:r>
            <a:r>
              <a:rPr sz="2000" u="heavy" spc="-5"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ΒΛΑΒΕΣ</a:t>
            </a:r>
            <a:r>
              <a:rPr sz="2000" u="heavy" spc="-10" dirty="0">
                <a:solidFill>
                  <a:srgbClr val="FFFF00"/>
                </a:solidFill>
                <a:uFill>
                  <a:solidFill>
                    <a:srgbClr val="FFFFFF"/>
                  </a:solidFill>
                </a:uFill>
                <a:latin typeface="Arial Black" panose="020B0A04020102020204"/>
                <a:cs typeface="Arial Black" panose="020B0A04020102020204"/>
              </a:rPr>
              <a:t> ΧΙΤΩΝΙΩΝ.</a:t>
            </a:r>
            <a:endParaRPr sz="2000">
              <a:solidFill>
                <a:srgbClr val="FFFF00"/>
              </a:solidFill>
              <a:latin typeface="Arial Black" panose="020B0A04020102020204"/>
              <a:cs typeface="Arial Black" panose="020B0A04020102020204"/>
            </a:endParaRPr>
          </a:p>
          <a:p>
            <a:pPr marL="12700">
              <a:lnSpc>
                <a:spcPct val="100000"/>
              </a:lnSpc>
              <a:spcBef>
                <a:spcPts val="760"/>
              </a:spcBef>
              <a:tabLst>
                <a:tab pos="469265" algn="l"/>
              </a:tabLst>
            </a:pPr>
            <a:r>
              <a:rPr sz="1800" spc="-25" dirty="0">
                <a:solidFill>
                  <a:srgbClr val="FF0000"/>
                </a:solidFill>
                <a:latin typeface="Arial Black" panose="020B0A04020102020204"/>
                <a:cs typeface="Arial Black" panose="020B0A04020102020204"/>
              </a:rPr>
              <a:t>4.</a:t>
            </a:r>
            <a:r>
              <a:rPr sz="1800" dirty="0">
                <a:solidFill>
                  <a:srgbClr val="FF0000"/>
                </a:solid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ΠΑΡΑΜΟΡΦΩΣΗ</a:t>
            </a:r>
            <a:r>
              <a:rPr sz="1800" u="heavy" spc="-5" dirty="0">
                <a:solidFill>
                  <a:srgbClr val="0070C0"/>
                </a:solidFill>
                <a:uFill>
                  <a:solidFill>
                    <a:srgbClr val="FFFFFF"/>
                  </a:solidFill>
                </a:u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ΤΟΥ</a:t>
            </a:r>
            <a:r>
              <a:rPr sz="1800" u="heavy" spc="5" dirty="0">
                <a:solidFill>
                  <a:srgbClr val="0070C0"/>
                </a:solidFill>
                <a:uFill>
                  <a:solidFill>
                    <a:srgbClr val="FFFFFF"/>
                  </a:solidFill>
                </a:uFill>
                <a:latin typeface="Arial Black" panose="020B0A04020102020204"/>
                <a:cs typeface="Arial Black" panose="020B0A04020102020204"/>
              </a:rPr>
              <a:t> </a:t>
            </a:r>
            <a:r>
              <a:rPr sz="1800" u="heavy" spc="-10" dirty="0">
                <a:solidFill>
                  <a:srgbClr val="0070C0"/>
                </a:solidFill>
                <a:uFill>
                  <a:solidFill>
                    <a:srgbClr val="FFFFFF"/>
                  </a:solidFill>
                </a:uFill>
                <a:latin typeface="Arial Black" panose="020B0A04020102020204"/>
                <a:cs typeface="Arial Black" panose="020B0A04020102020204"/>
              </a:rPr>
              <a:t>ΧΙΤΩΝΙΟΥ.</a:t>
            </a:r>
            <a:endParaRPr sz="1800">
              <a:solidFill>
                <a:srgbClr val="0070C0"/>
              </a:solidFill>
              <a:latin typeface="Arial Black" panose="020B0A04020102020204"/>
              <a:cs typeface="Arial Black" panose="020B0A04020102020204"/>
            </a:endParaRPr>
          </a:p>
          <a:p>
            <a:pPr>
              <a:lnSpc>
                <a:spcPct val="100000"/>
              </a:lnSpc>
              <a:spcBef>
                <a:spcPts val="30"/>
              </a:spcBef>
            </a:pPr>
            <a:endParaRPr sz="2550">
              <a:latin typeface="Arial Black" panose="020B0A04020102020204"/>
              <a:cs typeface="Arial Black" panose="020B0A04020102020204"/>
            </a:endParaRPr>
          </a:p>
          <a:p>
            <a:pPr marL="12700">
              <a:lnSpc>
                <a:spcPct val="100000"/>
              </a:lnSpc>
            </a:pPr>
            <a:r>
              <a:rPr sz="1800" u="heavy" dirty="0">
                <a:solidFill>
                  <a:srgbClr val="002060"/>
                </a:solidFill>
                <a:uFill>
                  <a:solidFill>
                    <a:srgbClr val="FFFFFF"/>
                  </a:solidFill>
                </a:uFill>
                <a:latin typeface="Arial Black" panose="020B0A04020102020204"/>
                <a:cs typeface="Arial Black" panose="020B0A04020102020204"/>
              </a:rPr>
              <a:t>ΟΦΕΙΛΕΤΑΙ</a:t>
            </a:r>
            <a:r>
              <a:rPr sz="1800" u="heavy" spc="-20" dirty="0">
                <a:solidFill>
                  <a:srgbClr val="002060"/>
                </a:solidFill>
                <a:uFill>
                  <a:solidFill>
                    <a:srgbClr val="FFFFFF"/>
                  </a:solidFill>
                </a:uFill>
                <a:latin typeface="Arial Black" panose="020B0A04020102020204"/>
                <a:cs typeface="Arial Black" panose="020B0A04020102020204"/>
              </a:rPr>
              <a:t> </a:t>
            </a:r>
            <a:r>
              <a:rPr sz="1800" u="heavy" spc="-60" dirty="0">
                <a:solidFill>
                  <a:srgbClr val="002060"/>
                </a:solidFill>
                <a:uFill>
                  <a:solidFill>
                    <a:srgbClr val="FFFFFF"/>
                  </a:solidFill>
                </a:uFill>
                <a:latin typeface="Arial Black" panose="020B0A04020102020204"/>
                <a:cs typeface="Arial Black" panose="020B0A04020102020204"/>
              </a:rPr>
              <a:t>:</a:t>
            </a:r>
            <a:endParaRPr sz="1800">
              <a:solidFill>
                <a:srgbClr val="002060"/>
              </a:solidFill>
              <a:latin typeface="Arial Black" panose="020B0A04020102020204"/>
              <a:cs typeface="Arial Black" panose="020B0A04020102020204"/>
            </a:endParaRPr>
          </a:p>
          <a:p>
            <a:pPr marL="12700" marR="5080">
              <a:lnSpc>
                <a:spcPct val="117000"/>
              </a:lnSpc>
              <a:spcBef>
                <a:spcPts val="355"/>
              </a:spcBef>
            </a:pPr>
            <a:r>
              <a:rPr sz="1800" dirty="0">
                <a:solidFill>
                  <a:srgbClr val="002060"/>
                </a:solidFill>
                <a:latin typeface="Arial Black" panose="020B0A04020102020204"/>
                <a:cs typeface="Arial Black" panose="020B0A04020102020204"/>
              </a:rPr>
              <a:t>ΣΕ ΥΠΕΡΦΟΡΤΙΣΗ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 ΚΥΛΙΝΔΡΟΥ,</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ΕΞΑΙΤΙΑΣ ΤΩΝ</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ΜΕΓΑΛΩΝ </a:t>
            </a:r>
            <a:r>
              <a:rPr sz="1800" dirty="0">
                <a:solidFill>
                  <a:srgbClr val="002060"/>
                </a:solidFill>
                <a:latin typeface="Arial Black" panose="020B0A04020102020204"/>
                <a:cs typeface="Arial Black" panose="020B0A04020102020204"/>
              </a:rPr>
              <a:t>ΤΑΣΕΩΝ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ΑΠΟ</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ΠΙΕΣΕΙΣ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ΚΑΙ</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ΘΕΡΜΟΚΡΑΣΙΕΣ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ΣΤΟ</a:t>
            </a:r>
            <a:r>
              <a:rPr sz="1800" spc="-5" dirty="0">
                <a:solidFill>
                  <a:srgbClr val="002060"/>
                </a:solidFill>
                <a:latin typeface="Arial Black" panose="020B0A04020102020204"/>
                <a:cs typeface="Arial Black" panose="020B0A04020102020204"/>
              </a:rPr>
              <a:t> </a:t>
            </a:r>
            <a:r>
              <a:rPr sz="1800" spc="-10">
                <a:solidFill>
                  <a:srgbClr val="002060"/>
                </a:solidFill>
                <a:latin typeface="Arial Black" panose="020B0A04020102020204"/>
                <a:cs typeface="Arial Black" panose="020B0A04020102020204"/>
              </a:rPr>
              <a:t>ΘΑΛΑΜΟ </a:t>
            </a:r>
            <a:r>
              <a:rPr sz="1800" spc="-10" smtClean="0">
                <a:solidFill>
                  <a:srgbClr val="002060"/>
                </a:solidFill>
                <a:latin typeface="Arial Black" panose="020B0A04020102020204"/>
                <a:cs typeface="Arial Black" panose="020B0A04020102020204"/>
              </a:rPr>
              <a:t>ΚΑΥΣ</a:t>
            </a:r>
            <a:r>
              <a:rPr lang="el-GR" spc="-10" dirty="0">
                <a:solidFill>
                  <a:srgbClr val="002060"/>
                </a:solidFill>
                <a:latin typeface="Arial Black" panose="020B0A04020102020204"/>
                <a:cs typeface="Arial Black" panose="020B0A04020102020204"/>
              </a:rPr>
              <a:t>Η</a:t>
            </a:r>
            <a:r>
              <a:rPr sz="1800" spc="-10" smtClean="0">
                <a:solidFill>
                  <a:srgbClr val="002060"/>
                </a:solidFill>
                <a:latin typeface="Arial Black" panose="020B0A04020102020204"/>
                <a:cs typeface="Arial Black" panose="020B0A04020102020204"/>
              </a:rPr>
              <a:t>Σ</a:t>
            </a:r>
            <a:r>
              <a:rPr sz="1800" spc="-10" dirty="0">
                <a:solidFill>
                  <a:srgbClr val="002060"/>
                </a:solidFill>
                <a:latin typeface="Arial Black" panose="020B0A04020102020204"/>
                <a:cs typeface="Arial Black" panose="020B0A04020102020204"/>
              </a:rPr>
              <a:t>.</a:t>
            </a:r>
            <a:endParaRPr sz="1800">
              <a:solidFill>
                <a:srgbClr val="002060"/>
              </a:solidFill>
              <a:latin typeface="Arial Black" panose="020B0A04020102020204"/>
              <a:cs typeface="Arial Black" panose="020B0A04020102020204"/>
            </a:endParaRPr>
          </a:p>
        </p:txBody>
      </p:sp>
      <p:sp>
        <p:nvSpPr>
          <p:cNvPr id="4" name="object 4"/>
          <p:cNvSpPr txBox="1"/>
          <p:nvPr/>
        </p:nvSpPr>
        <p:spPr>
          <a:xfrm>
            <a:off x="364490" y="4290060"/>
            <a:ext cx="8161655" cy="1403350"/>
          </a:xfrm>
          <a:prstGeom prst="rect">
            <a:avLst/>
          </a:prstGeom>
        </p:spPr>
        <p:txBody>
          <a:bodyPr vert="horz" wrap="square" lIns="0" tIns="105410" rIns="0" bIns="0" rtlCol="0">
            <a:spAutoFit/>
          </a:bodyPr>
          <a:lstStyle/>
          <a:p>
            <a:pPr marL="12700">
              <a:lnSpc>
                <a:spcPct val="100000"/>
              </a:lnSpc>
              <a:spcBef>
                <a:spcPts val="830"/>
              </a:spcBef>
            </a:pPr>
            <a:r>
              <a:rPr sz="1800" u="heavy" dirty="0">
                <a:solidFill>
                  <a:srgbClr val="002060"/>
                </a:solidFill>
                <a:uFill>
                  <a:solidFill>
                    <a:srgbClr val="FFFFFF"/>
                  </a:solidFill>
                </a:uFill>
                <a:latin typeface="Arial Black" panose="020B0A04020102020204"/>
                <a:cs typeface="Arial Black" panose="020B0A04020102020204"/>
              </a:rPr>
              <a:t>ΕΠΙΣΗΣ </a:t>
            </a:r>
            <a:r>
              <a:rPr sz="1800" u="heavy" spc="-50" dirty="0">
                <a:solidFill>
                  <a:srgbClr val="002060"/>
                </a:solidFill>
                <a:uFill>
                  <a:solidFill>
                    <a:srgbClr val="FFFFFF"/>
                  </a:solidFill>
                </a:uFill>
                <a:latin typeface="Arial Black" panose="020B0A04020102020204"/>
                <a:cs typeface="Arial Black" panose="020B0A04020102020204"/>
              </a:rPr>
              <a:t>:</a:t>
            </a:r>
            <a:endParaRPr sz="1800">
              <a:solidFill>
                <a:srgbClr val="002060"/>
              </a:solidFill>
              <a:latin typeface="Arial Black" panose="020B0A04020102020204"/>
              <a:cs typeface="Arial Black" panose="020B0A04020102020204"/>
            </a:endParaRPr>
          </a:p>
          <a:p>
            <a:pPr marL="12700" marR="5080">
              <a:lnSpc>
                <a:spcPct val="117000"/>
              </a:lnSpc>
              <a:spcBef>
                <a:spcPts val="355"/>
              </a:spcBef>
            </a:pPr>
            <a:r>
              <a:rPr sz="1800" dirty="0">
                <a:solidFill>
                  <a:srgbClr val="002060"/>
                </a:solidFill>
                <a:latin typeface="Arial Black" panose="020B0A04020102020204"/>
                <a:cs typeface="Arial Black" panose="020B0A04020102020204"/>
              </a:rPr>
              <a:t>ΛΟΓΩ</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ΤΗΣ </a:t>
            </a:r>
            <a:r>
              <a:rPr sz="1800">
                <a:solidFill>
                  <a:srgbClr val="002060"/>
                </a:solidFill>
                <a:latin typeface="Arial Black" panose="020B0A04020102020204"/>
                <a:cs typeface="Arial Black" panose="020B0A04020102020204"/>
              </a:rPr>
              <a:t>ΑΝΟΜΟΙΟΜΟΡΦΗΣ</a:t>
            </a:r>
            <a:r>
              <a:rPr sz="1800" spc="5">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ΨΥΞ</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10"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 ΧΙΤΩΝΙΟΥ,</a:t>
            </a:r>
            <a:r>
              <a:rPr sz="1800" spc="-5" dirty="0">
                <a:solidFill>
                  <a:srgbClr val="002060"/>
                </a:solidFill>
                <a:latin typeface="Arial Black" panose="020B0A04020102020204"/>
                <a:cs typeface="Arial Black" panose="020B0A04020102020204"/>
              </a:rPr>
              <a:t> </a:t>
            </a:r>
            <a:r>
              <a:rPr sz="1800" spc="-10">
                <a:solidFill>
                  <a:srgbClr val="002060"/>
                </a:solidFill>
                <a:latin typeface="Arial Black" panose="020B0A04020102020204"/>
                <a:cs typeface="Arial Black" panose="020B0A04020102020204"/>
              </a:rPr>
              <a:t>ΚΑΚΗΣ </a:t>
            </a:r>
            <a:r>
              <a:rPr sz="1800" smtClean="0">
                <a:solidFill>
                  <a:srgbClr val="002060"/>
                </a:solidFill>
                <a:latin typeface="Arial Black" panose="020B0A04020102020204"/>
                <a:cs typeface="Arial Black" panose="020B0A04020102020204"/>
              </a:rPr>
              <a:t>ΣΥΣΦΙΞ</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5" smtClean="0">
                <a:solidFill>
                  <a:srgbClr val="002060"/>
                </a:solidFill>
                <a:latin typeface="Arial Black" panose="020B0A04020102020204"/>
                <a:cs typeface="Arial Black" panose="020B0A04020102020204"/>
              </a:rPr>
              <a:t> </a:t>
            </a:r>
            <a:r>
              <a:rPr lang="el-GR" spc="-5" dirty="0">
                <a:solidFill>
                  <a:srgbClr val="002060"/>
                </a:solidFill>
                <a:latin typeface="Arial Black" panose="020B0A04020102020204"/>
                <a:cs typeface="Arial Black" panose="020B0A04020102020204"/>
              </a:rPr>
              <a:t>ή</a:t>
            </a:r>
            <a:r>
              <a:rPr sz="1800" spc="-5" smtClean="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ΛΑΝΘΑΣΜΕΝΗΣ</a:t>
            </a:r>
            <a:r>
              <a:rPr sz="1800" spc="5">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ΤΟΠΟΘΕΤΗΣ</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5"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ΧΙΤΩΝΙΟΥ </a:t>
            </a:r>
            <a:r>
              <a:rPr sz="1800" dirty="0">
                <a:solidFill>
                  <a:srgbClr val="002060"/>
                </a:solidFill>
                <a:latin typeface="Arial Black" panose="020B0A04020102020204"/>
                <a:cs typeface="Arial Black" panose="020B0A04020102020204"/>
              </a:rPr>
              <a:t>ΠΡΟΚΑΛΟΥΝ</a:t>
            </a:r>
            <a:r>
              <a:rPr sz="1800" spc="-2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ΤΟΠΙΚΕΣ</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ΠΑΡΑΜΟΡΦΩΣΕΙΣ.</a:t>
            </a:r>
            <a:endParaRPr sz="1800">
              <a:solidFill>
                <a:srgbClr val="002060"/>
              </a:solidFill>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4325"/>
            <a:ext cx="8297545" cy="2187575"/>
          </a:xfrm>
          <a:prstGeom prst="rect">
            <a:avLst/>
          </a:prstGeom>
        </p:spPr>
        <p:txBody>
          <a:bodyPr vert="horz" wrap="square" lIns="0" tIns="120015" rIns="0" bIns="0" rtlCol="0">
            <a:spAutoFit/>
          </a:bodyPr>
          <a:lstStyle/>
          <a:p>
            <a:pPr marL="1887220">
              <a:lnSpc>
                <a:spcPct val="100000"/>
              </a:lnSpc>
              <a:spcBef>
                <a:spcPts val="945"/>
              </a:spcBef>
            </a:pPr>
            <a:r>
              <a:rPr sz="2000" u="heavy" dirty="0">
                <a:solidFill>
                  <a:srgbClr val="FFFF00"/>
                </a:solidFill>
                <a:uFill>
                  <a:solidFill>
                    <a:srgbClr val="FFFFFF"/>
                  </a:solidFill>
                </a:uFill>
                <a:latin typeface="Arial Black" panose="020B0A04020102020204"/>
                <a:cs typeface="Arial Black" panose="020B0A04020102020204"/>
              </a:rPr>
              <a:t>ΦΘΟΡΕΣ</a:t>
            </a:r>
            <a:r>
              <a:rPr sz="2000" u="heavy" spc="-20"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ΚΑΙ</a:t>
            </a:r>
            <a:r>
              <a:rPr sz="2000" u="heavy" spc="-5"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ΒΛΑΒΕΣ</a:t>
            </a:r>
            <a:r>
              <a:rPr sz="2000" u="heavy" spc="-10" dirty="0">
                <a:solidFill>
                  <a:srgbClr val="FFFF00"/>
                </a:solidFill>
                <a:uFill>
                  <a:solidFill>
                    <a:srgbClr val="FFFFFF"/>
                  </a:solidFill>
                </a:uFill>
                <a:latin typeface="Arial Black" panose="020B0A04020102020204"/>
                <a:cs typeface="Arial Black" panose="020B0A04020102020204"/>
              </a:rPr>
              <a:t> ΧΙΤΩΝΙΩΝ.</a:t>
            </a:r>
            <a:endParaRPr sz="2000">
              <a:solidFill>
                <a:srgbClr val="FFFF00"/>
              </a:solidFill>
              <a:latin typeface="Arial Black" panose="020B0A04020102020204"/>
              <a:cs typeface="Arial Black" panose="020B0A04020102020204"/>
            </a:endParaRPr>
          </a:p>
          <a:p>
            <a:pPr marL="12700">
              <a:lnSpc>
                <a:spcPct val="100000"/>
              </a:lnSpc>
              <a:spcBef>
                <a:spcPts val="760"/>
              </a:spcBef>
              <a:tabLst>
                <a:tab pos="469265" algn="l"/>
              </a:tabLst>
            </a:pPr>
            <a:r>
              <a:rPr sz="1800" spc="-25" smtClean="0">
                <a:solidFill>
                  <a:srgbClr val="FF0000"/>
                </a:solidFill>
                <a:latin typeface="Arial Black" panose="020B0A04020102020204"/>
                <a:cs typeface="Arial Black" panose="020B0A04020102020204"/>
              </a:rPr>
              <a:t>5.</a:t>
            </a:r>
            <a:r>
              <a:rPr sz="1800" smtClean="0">
                <a:solidFill>
                  <a:srgbClr val="FF0000"/>
                </a:solidFill>
                <a:latin typeface="Arial Black" panose="020B0A04020102020204"/>
                <a:cs typeface="Arial Black" panose="020B0A04020102020204"/>
              </a:rPr>
              <a:t>	</a:t>
            </a:r>
            <a:r>
              <a:rPr sz="1800" u="heavy" smtClean="0">
                <a:solidFill>
                  <a:srgbClr val="0070C0"/>
                </a:solidFill>
                <a:uFill>
                  <a:solidFill>
                    <a:srgbClr val="FFFFFF"/>
                  </a:solidFill>
                </a:uFill>
                <a:latin typeface="Arial Black" panose="020B0A04020102020204"/>
                <a:cs typeface="Arial Black" panose="020B0A04020102020204"/>
              </a:rPr>
              <a:t>ΚΑΚΟ</a:t>
            </a:r>
            <a:r>
              <a:rPr sz="1800" u="heavy" spc="-20" smtClean="0">
                <a:solidFill>
                  <a:srgbClr val="0070C0"/>
                </a:solidFill>
                <a:uFill>
                  <a:solidFill>
                    <a:srgbClr val="FFFFFF"/>
                  </a:solidFill>
                </a:uFill>
                <a:latin typeface="Arial Black" panose="020B0A04020102020204"/>
                <a:cs typeface="Arial Black" panose="020B0A04020102020204"/>
              </a:rPr>
              <a:t> </a:t>
            </a:r>
            <a:r>
              <a:rPr sz="1800" u="heavy" smtClean="0">
                <a:solidFill>
                  <a:srgbClr val="0070C0"/>
                </a:solidFill>
                <a:uFill>
                  <a:solidFill>
                    <a:srgbClr val="FFFFFF"/>
                  </a:solidFill>
                </a:uFill>
                <a:latin typeface="Arial Black" panose="020B0A04020102020204"/>
                <a:cs typeface="Arial Black" panose="020B0A04020102020204"/>
              </a:rPr>
              <a:t>ΦΙΛΤΡΑΡΙΣΜΑ</a:t>
            </a:r>
            <a:r>
              <a:rPr sz="1800" u="heavy" spc="-5" smtClean="0">
                <a:solidFill>
                  <a:srgbClr val="0070C0"/>
                </a:solidFill>
                <a:uFill>
                  <a:solidFill>
                    <a:srgbClr val="FFFFFF"/>
                  </a:solidFill>
                </a:uFill>
                <a:latin typeface="Arial Black" panose="020B0A04020102020204"/>
                <a:cs typeface="Arial Black" panose="020B0A04020102020204"/>
              </a:rPr>
              <a:t> </a:t>
            </a:r>
            <a:r>
              <a:rPr sz="1800" u="heavy" smtClean="0">
                <a:solidFill>
                  <a:srgbClr val="0070C0"/>
                </a:solidFill>
                <a:uFill>
                  <a:solidFill>
                    <a:srgbClr val="FFFFFF"/>
                  </a:solidFill>
                </a:uFill>
                <a:latin typeface="Arial Black" panose="020B0A04020102020204"/>
                <a:cs typeface="Arial Black" panose="020B0A04020102020204"/>
              </a:rPr>
              <a:t>ΤΟΥ ΑΕΡΑ</a:t>
            </a:r>
            <a:r>
              <a:rPr sz="1800" u="heavy" spc="5" smtClean="0">
                <a:solidFill>
                  <a:srgbClr val="0070C0"/>
                </a:solidFill>
                <a:uFill>
                  <a:solidFill>
                    <a:srgbClr val="FFFFFF"/>
                  </a:solidFill>
                </a:uFill>
                <a:latin typeface="Arial Black" panose="020B0A04020102020204"/>
                <a:cs typeface="Arial Black" panose="020B0A04020102020204"/>
              </a:rPr>
              <a:t> </a:t>
            </a:r>
            <a:r>
              <a:rPr sz="1800" u="heavy" smtClean="0">
                <a:solidFill>
                  <a:srgbClr val="0070C0"/>
                </a:solidFill>
                <a:uFill>
                  <a:solidFill>
                    <a:srgbClr val="FFFFFF"/>
                  </a:solidFill>
                </a:uFill>
                <a:latin typeface="Arial Black" panose="020B0A04020102020204"/>
                <a:cs typeface="Arial Black" panose="020B0A04020102020204"/>
              </a:rPr>
              <a:t>ΣΤΑ</a:t>
            </a:r>
            <a:r>
              <a:rPr sz="1800" u="heavy" spc="10" smtClean="0">
                <a:solidFill>
                  <a:srgbClr val="0070C0"/>
                </a:solidFill>
                <a:uFill>
                  <a:solidFill>
                    <a:srgbClr val="FFFFFF"/>
                  </a:solidFill>
                </a:uFill>
                <a:latin typeface="Arial Black" panose="020B0A04020102020204"/>
                <a:cs typeface="Arial Black" panose="020B0A04020102020204"/>
              </a:rPr>
              <a:t> </a:t>
            </a:r>
            <a:r>
              <a:rPr sz="1800" u="heavy" spc="-10" smtClean="0">
                <a:solidFill>
                  <a:srgbClr val="0070C0"/>
                </a:solidFill>
                <a:uFill>
                  <a:solidFill>
                    <a:srgbClr val="FFFFFF"/>
                  </a:solidFill>
                </a:uFill>
                <a:latin typeface="Arial Black" panose="020B0A04020102020204"/>
                <a:cs typeface="Arial Black" panose="020B0A04020102020204"/>
              </a:rPr>
              <a:t>ΦΙΛΤΡΑ.</a:t>
            </a:r>
            <a:endParaRPr sz="1800" smtClean="0">
              <a:solidFill>
                <a:srgbClr val="0070C0"/>
              </a:solidFill>
              <a:latin typeface="Arial Black" panose="020B0A04020102020204"/>
              <a:cs typeface="Arial Black" panose="020B0A04020102020204"/>
            </a:endParaRPr>
          </a:p>
          <a:p>
            <a:pPr>
              <a:lnSpc>
                <a:spcPct val="100000"/>
              </a:lnSpc>
              <a:spcBef>
                <a:spcPts val="10"/>
              </a:spcBef>
            </a:pPr>
            <a:endParaRPr sz="2300" smtClean="0">
              <a:latin typeface="Arial Black" panose="020B0A04020102020204"/>
              <a:cs typeface="Arial Black" panose="020B0A04020102020204"/>
            </a:endParaRPr>
          </a:p>
          <a:p>
            <a:pPr marL="12700" marR="5080">
              <a:lnSpc>
                <a:spcPct val="117000"/>
              </a:lnSpc>
            </a:pPr>
            <a:r>
              <a:rPr sz="1800" smtClean="0">
                <a:solidFill>
                  <a:srgbClr val="002060"/>
                </a:solidFill>
                <a:latin typeface="Arial Black" panose="020B0A04020102020204"/>
                <a:cs typeface="Arial Black" panose="020B0A04020102020204"/>
              </a:rPr>
              <a:t>ΤΟΥ</a:t>
            </a:r>
            <a:r>
              <a:rPr sz="1800" spc="-5" smtClean="0">
                <a:solidFill>
                  <a:srgbClr val="FFFFFF"/>
                </a:solidFill>
                <a:latin typeface="Arial Black" panose="020B0A04020102020204"/>
                <a:cs typeface="Arial Black" panose="020B0A04020102020204"/>
              </a:rPr>
              <a:t> </a:t>
            </a:r>
            <a:r>
              <a:rPr sz="1800" smtClean="0">
                <a:solidFill>
                  <a:srgbClr val="FF0000"/>
                </a:solidFill>
                <a:latin typeface="Arial Black" panose="020B0A04020102020204"/>
                <a:cs typeface="Arial Black" panose="020B0A04020102020204"/>
              </a:rPr>
              <a:t>ΣΤΟΒΙΛΟ</a:t>
            </a:r>
            <a:r>
              <a:rPr lang="el-GR" sz="1800" dirty="0" smtClean="0">
                <a:solidFill>
                  <a:srgbClr val="FF0000"/>
                </a:solidFill>
                <a:latin typeface="Arial Black" panose="020B0A04020102020204"/>
                <a:cs typeface="Arial Black" panose="020B0A04020102020204"/>
              </a:rPr>
              <a:t>Ϋ</a:t>
            </a:r>
            <a:r>
              <a:rPr sz="1800" smtClean="0">
                <a:solidFill>
                  <a:srgbClr val="FF0000"/>
                </a:solidFill>
                <a:latin typeface="Arial Black" panose="020B0A04020102020204"/>
                <a:cs typeface="Arial Black" panose="020B0A04020102020204"/>
              </a:rPr>
              <a:t>ΠΕΡΠΛΗΡΩΤΗ</a:t>
            </a:r>
            <a:r>
              <a:rPr sz="1800" spc="20" smtClean="0">
                <a:solidFill>
                  <a:srgbClr val="FF000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ΕΧΕΙ ΑΠΟΤΕΛΕΣΜΑ</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ΤΗΝ </a:t>
            </a:r>
            <a:r>
              <a:rPr sz="1800" spc="-10" dirty="0">
                <a:solidFill>
                  <a:srgbClr val="002060"/>
                </a:solidFill>
                <a:latin typeface="Arial Black" panose="020B0A04020102020204"/>
                <a:cs typeface="Arial Black" panose="020B0A04020102020204"/>
              </a:rPr>
              <a:t>ΕΙΣΑΓΩΓΗ </a:t>
            </a:r>
            <a:r>
              <a:rPr sz="1800" dirty="0">
                <a:solidFill>
                  <a:srgbClr val="002060"/>
                </a:solidFill>
                <a:latin typeface="Arial Black" panose="020B0A04020102020204"/>
                <a:cs typeface="Arial Black" panose="020B0A04020102020204"/>
              </a:rPr>
              <a:t>ΣΚΟΝΗΣ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ΜΕΣΑ ΣΤΟΝ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ΚΥΛΙΝΔΡΟ ΚΑΙ</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ΤΗΝ </a:t>
            </a:r>
            <a:r>
              <a:rPr sz="1800" spc="-10" dirty="0">
                <a:solidFill>
                  <a:srgbClr val="002060"/>
                </a:solidFill>
                <a:latin typeface="Arial Black" panose="020B0A04020102020204"/>
                <a:cs typeface="Arial Black" panose="020B0A04020102020204"/>
              </a:rPr>
              <a:t>ΔΗΜΙΟΥΡΓΙΑ </a:t>
            </a:r>
            <a:r>
              <a:rPr sz="1800" dirty="0">
                <a:solidFill>
                  <a:srgbClr val="002060"/>
                </a:solidFill>
                <a:latin typeface="Arial Black" panose="020B0A04020102020204"/>
                <a:cs typeface="Arial Black" panose="020B0A04020102020204"/>
              </a:rPr>
              <a:t>ΑΥΞΗΜΕΝΩΝ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ΕΠΙΚΑΘΗΣΕΩΝ ΚΑΙ</a:t>
            </a:r>
            <a:r>
              <a:rPr sz="1800" spc="-10" dirty="0">
                <a:solidFill>
                  <a:srgbClr val="002060"/>
                </a:solidFill>
                <a:latin typeface="Arial Black" panose="020B0A04020102020204"/>
                <a:cs typeface="Arial Black" panose="020B0A04020102020204"/>
              </a:rPr>
              <a:t> ΦΘΟΡΩΝ.</a:t>
            </a:r>
            <a:endParaRPr sz="1800">
              <a:solidFill>
                <a:srgbClr val="002060"/>
              </a:solidFill>
              <a:latin typeface="Arial Black" panose="020B0A04020102020204"/>
              <a:cs typeface="Arial Black" panose="020B0A04020102020204"/>
            </a:endParaRPr>
          </a:p>
        </p:txBody>
      </p:sp>
      <p:sp>
        <p:nvSpPr>
          <p:cNvPr id="4" name="object 4"/>
          <p:cNvSpPr txBox="1"/>
          <p:nvPr/>
        </p:nvSpPr>
        <p:spPr>
          <a:xfrm>
            <a:off x="364490" y="3966210"/>
            <a:ext cx="8320405" cy="991869"/>
          </a:xfrm>
          <a:prstGeom prst="rect">
            <a:avLst/>
          </a:prstGeom>
        </p:spPr>
        <p:txBody>
          <a:bodyPr vert="horz" wrap="square" lIns="0" tIns="13335" rIns="0" bIns="0" rtlCol="0">
            <a:spAutoFit/>
          </a:bodyPr>
          <a:lstStyle/>
          <a:p>
            <a:pPr marL="12700" marR="5080">
              <a:lnSpc>
                <a:spcPct val="117000"/>
              </a:lnSpc>
              <a:spcBef>
                <a:spcPts val="105"/>
              </a:spcBef>
            </a:pPr>
            <a:r>
              <a:rPr sz="1800" dirty="0">
                <a:solidFill>
                  <a:srgbClr val="002060"/>
                </a:solidFill>
                <a:latin typeface="Arial Black" panose="020B0A04020102020204"/>
                <a:cs typeface="Arial Black" panose="020B0A04020102020204"/>
              </a:rPr>
              <a:t>ΠΑΡΑΛΛΗΛΑ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ΜΕΙΩΝΕΤΑΙ 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ΠΟΣΟΤΗΤΑ</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a:t>
            </a:r>
            <a:r>
              <a:rPr sz="1800" spc="5" dirty="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ΑΕΡΑ </a:t>
            </a:r>
            <a:r>
              <a:rPr sz="1800" smtClean="0">
                <a:solidFill>
                  <a:srgbClr val="002060"/>
                </a:solidFill>
                <a:latin typeface="Arial Black" panose="020B0A04020102020204"/>
                <a:cs typeface="Arial Black" panose="020B0A04020102020204"/>
              </a:rPr>
              <a:t>ΣΑΡΩΣ</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dirty="0">
                <a:solidFill>
                  <a:srgbClr val="002060"/>
                </a:solidFill>
                <a:latin typeface="Arial Black" panose="020B0A04020102020204"/>
                <a:cs typeface="Arial Black" panose="020B0A04020102020204"/>
              </a:rPr>
              <a:t>,</a:t>
            </a:r>
            <a:r>
              <a:rPr sz="1800" spc="10"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ΜΕ </a:t>
            </a:r>
            <a:r>
              <a:rPr sz="1800" dirty="0">
                <a:solidFill>
                  <a:srgbClr val="002060"/>
                </a:solidFill>
                <a:latin typeface="Arial Black" panose="020B0A04020102020204"/>
                <a:cs typeface="Arial Black" panose="020B0A04020102020204"/>
              </a:rPr>
              <a:t>ΣΥΝΕΠΕΙΑ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ΚΑΚΗ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ΠΟΙΟΤΗΤΑ</a:t>
            </a:r>
            <a:r>
              <a:rPr sz="1800" spc="5" dirty="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ΤΗΣ</a:t>
            </a:r>
            <a:r>
              <a:rPr sz="1800" spc="5">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ΚΑΥΣ</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5"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ΚΑΙ </a:t>
            </a:r>
            <a:r>
              <a:rPr sz="1800" spc="-25" dirty="0">
                <a:solidFill>
                  <a:srgbClr val="002060"/>
                </a:solidFill>
                <a:latin typeface="Arial Black" panose="020B0A04020102020204"/>
                <a:cs typeface="Arial Black" panose="020B0A04020102020204"/>
              </a:rPr>
              <a:t>ΤΗΝ </a:t>
            </a:r>
            <a:r>
              <a:rPr sz="1800" dirty="0">
                <a:solidFill>
                  <a:srgbClr val="002060"/>
                </a:solidFill>
                <a:latin typeface="Arial Black" panose="020B0A04020102020204"/>
                <a:cs typeface="Arial Black" panose="020B0A04020102020204"/>
              </a:rPr>
              <a:t>ΑΥΞΗΣΗ</a:t>
            </a:r>
            <a:r>
              <a:rPr sz="1800" spc="-2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ΤΗΣ ΔΗΜΙΟΥΡΓΙΑΣ</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ΕΞΑΝΘΡΑΚΩΜΑΤΩΝ.</a:t>
            </a:r>
            <a:endParaRPr sz="1800">
              <a:solidFill>
                <a:srgbClr val="002060"/>
              </a:solidFill>
              <a:latin typeface="Arial Black" panose="020B0A04020102020204"/>
              <a:cs typeface="Arial Black" panose="020B0A04020102020204"/>
            </a:endParaRPr>
          </a:p>
        </p:txBody>
      </p:sp>
      <p:sp>
        <p:nvSpPr>
          <p:cNvPr id="5" name="object 5"/>
          <p:cNvSpPr txBox="1"/>
          <p:nvPr/>
        </p:nvSpPr>
        <p:spPr>
          <a:xfrm>
            <a:off x="364490" y="5712459"/>
            <a:ext cx="7963534" cy="670560"/>
          </a:xfrm>
          <a:prstGeom prst="rect">
            <a:avLst/>
          </a:prstGeom>
        </p:spPr>
        <p:txBody>
          <a:bodyPr vert="horz" wrap="square" lIns="0" tIns="12700" rIns="0" bIns="0" rtlCol="0">
            <a:spAutoFit/>
          </a:bodyPr>
          <a:lstStyle/>
          <a:p>
            <a:pPr marL="12700" marR="5080">
              <a:lnSpc>
                <a:spcPct val="118000"/>
              </a:lnSpc>
              <a:spcBef>
                <a:spcPts val="100"/>
              </a:spcBef>
            </a:pPr>
            <a:r>
              <a:rPr sz="1800" spc="-15" smtClean="0">
                <a:solidFill>
                  <a:srgbClr val="FFFFFF"/>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ΑΥΞΑΝΕΤΑΙ</a:t>
            </a:r>
            <a:r>
              <a:rPr lang="el-GR" sz="1800" dirty="0" smtClean="0">
                <a:solidFill>
                  <a:srgbClr val="002060"/>
                </a:solidFill>
                <a:latin typeface="Arial Black" panose="020B0A04020102020204"/>
                <a:cs typeface="Arial Black" panose="020B0A04020102020204"/>
              </a:rPr>
              <a:t> ΚΑΙ</a:t>
            </a:r>
            <a:r>
              <a:rPr sz="1800"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Η ΕΝΑΠΟΘΕΣΗ</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ΣΚΟΝΗΣ</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ΣΤΟΥΣ</a:t>
            </a:r>
            <a:r>
              <a:rPr sz="1800" spc="10"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ΕΝΑΛΛΑΚΤΕΣ </a:t>
            </a:r>
            <a:r>
              <a:rPr sz="1800" dirty="0">
                <a:solidFill>
                  <a:srgbClr val="002060"/>
                </a:solidFill>
                <a:latin typeface="Arial Black" panose="020B0A04020102020204"/>
                <a:cs typeface="Arial Black" panose="020B0A04020102020204"/>
              </a:rPr>
              <a:t>ΤΟΥ</a:t>
            </a:r>
            <a:r>
              <a:rPr sz="1800" spc="-15" dirty="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ΑΕΡΑ</a:t>
            </a:r>
            <a:r>
              <a:rPr sz="1800" spc="5">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ΣΑΡΩΣ</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25" smtClean="0">
                <a:solidFill>
                  <a:srgbClr val="00206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(AIR </a:t>
            </a:r>
            <a:r>
              <a:rPr sz="1800" spc="-10" dirty="0">
                <a:solidFill>
                  <a:srgbClr val="FF0000"/>
                </a:solidFill>
                <a:latin typeface="Arial Black" panose="020B0A04020102020204"/>
                <a:cs typeface="Arial Black" panose="020B0A04020102020204"/>
              </a:rPr>
              <a:t>COOLER).</a:t>
            </a:r>
            <a:endParaRPr sz="1800">
              <a:solidFill>
                <a:srgbClr val="FF0000"/>
              </a:solidFill>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4325"/>
            <a:ext cx="7798434" cy="3884140"/>
          </a:xfrm>
          <a:prstGeom prst="rect">
            <a:avLst/>
          </a:prstGeom>
        </p:spPr>
        <p:txBody>
          <a:bodyPr vert="horz" wrap="square" lIns="0" tIns="120015" rIns="0" bIns="0" rtlCol="0">
            <a:spAutoFit/>
          </a:bodyPr>
          <a:lstStyle/>
          <a:p>
            <a:pPr marL="1887220">
              <a:lnSpc>
                <a:spcPct val="100000"/>
              </a:lnSpc>
              <a:spcBef>
                <a:spcPts val="945"/>
              </a:spcBef>
            </a:pPr>
            <a:r>
              <a:rPr sz="2000" u="heavy" dirty="0">
                <a:solidFill>
                  <a:srgbClr val="FFFF00"/>
                </a:solidFill>
                <a:uFill>
                  <a:solidFill>
                    <a:srgbClr val="FFFFFF"/>
                  </a:solidFill>
                </a:uFill>
                <a:latin typeface="Arial Black" panose="020B0A04020102020204"/>
                <a:cs typeface="Arial Black" panose="020B0A04020102020204"/>
              </a:rPr>
              <a:t>ΦΘΟΡΕΣ</a:t>
            </a:r>
            <a:r>
              <a:rPr sz="2000" u="heavy" spc="-20"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ΚΑΙ</a:t>
            </a:r>
            <a:r>
              <a:rPr sz="2000" u="heavy" spc="-5"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ΒΛΑΒΕΣ</a:t>
            </a:r>
            <a:r>
              <a:rPr sz="2000" u="heavy" spc="-10" dirty="0">
                <a:solidFill>
                  <a:srgbClr val="FFFF00"/>
                </a:solidFill>
                <a:uFill>
                  <a:solidFill>
                    <a:srgbClr val="FFFFFF"/>
                  </a:solidFill>
                </a:uFill>
                <a:latin typeface="Arial Black" panose="020B0A04020102020204"/>
                <a:cs typeface="Arial Black" panose="020B0A04020102020204"/>
              </a:rPr>
              <a:t> ΧΙΤΩΝΙΩΝ.</a:t>
            </a:r>
            <a:endParaRPr sz="2000">
              <a:solidFill>
                <a:srgbClr val="FFFF00"/>
              </a:solidFill>
              <a:latin typeface="Arial Black" panose="020B0A04020102020204"/>
              <a:cs typeface="Arial Black" panose="020B0A04020102020204"/>
            </a:endParaRPr>
          </a:p>
          <a:p>
            <a:pPr marL="12700">
              <a:lnSpc>
                <a:spcPct val="100000"/>
              </a:lnSpc>
              <a:spcBef>
                <a:spcPts val="760"/>
              </a:spcBef>
              <a:tabLst>
                <a:tab pos="469265" algn="l"/>
              </a:tabLst>
            </a:pPr>
            <a:r>
              <a:rPr sz="1800" spc="-25" dirty="0">
                <a:solidFill>
                  <a:srgbClr val="FF0000"/>
                </a:solidFill>
                <a:latin typeface="Arial Black" panose="020B0A04020102020204"/>
                <a:cs typeface="Arial Black" panose="020B0A04020102020204"/>
              </a:rPr>
              <a:t>6.</a:t>
            </a:r>
            <a:r>
              <a:rPr sz="1800" dirty="0">
                <a:solidFill>
                  <a:srgbClr val="FF0000"/>
                </a:solid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ΚΑΚΗ</a:t>
            </a:r>
            <a:r>
              <a:rPr sz="1800" u="heavy" spc="-10" dirty="0">
                <a:solidFill>
                  <a:srgbClr val="0070C0"/>
                </a:solidFill>
                <a:uFill>
                  <a:solidFill>
                    <a:srgbClr val="FFFFFF"/>
                  </a:solidFill>
                </a:uFill>
                <a:latin typeface="Arial Black" panose="020B0A04020102020204"/>
                <a:cs typeface="Arial Black" panose="020B0A04020102020204"/>
              </a:rPr>
              <a:t> </a:t>
            </a:r>
            <a:r>
              <a:rPr sz="1800" u="heavy">
                <a:solidFill>
                  <a:srgbClr val="0070C0"/>
                </a:solidFill>
                <a:uFill>
                  <a:solidFill>
                    <a:srgbClr val="FFFFFF"/>
                  </a:solidFill>
                </a:uFill>
                <a:latin typeface="Arial Black" panose="020B0A04020102020204"/>
                <a:cs typeface="Arial Black" panose="020B0A04020102020204"/>
              </a:rPr>
              <a:t>ΛΙΠΑΝΣΗ</a:t>
            </a:r>
            <a:r>
              <a:rPr sz="1800" u="heavy" spc="-5">
                <a:solidFill>
                  <a:srgbClr val="0070C0"/>
                </a:solidFill>
                <a:uFill>
                  <a:solidFill>
                    <a:srgbClr val="FFFFFF"/>
                  </a:solidFill>
                </a:uFill>
                <a:latin typeface="Arial Black" panose="020B0A04020102020204"/>
                <a:cs typeface="Arial Black" panose="020B0A04020102020204"/>
              </a:rPr>
              <a:t> </a:t>
            </a:r>
            <a:r>
              <a:rPr lang="el-GR" u="heavy" spc="-5" dirty="0">
                <a:solidFill>
                  <a:srgbClr val="0070C0"/>
                </a:solidFill>
                <a:uFill>
                  <a:solidFill>
                    <a:srgbClr val="FFFFFF"/>
                  </a:solidFill>
                </a:uFill>
                <a:latin typeface="Arial Black" panose="020B0A04020102020204"/>
                <a:cs typeface="Arial Black" panose="020B0A04020102020204"/>
              </a:rPr>
              <a:t>ή</a:t>
            </a:r>
            <a:r>
              <a:rPr sz="1800" u="heavy" spc="-5" smtClean="0">
                <a:solidFill>
                  <a:srgbClr val="0070C0"/>
                </a:solidFill>
                <a:uFill>
                  <a:solidFill>
                    <a:srgbClr val="FFFFFF"/>
                  </a:solidFill>
                </a:u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ΑΝΕΠΑΡΚΗΣ</a:t>
            </a:r>
            <a:r>
              <a:rPr sz="1800" u="heavy" spc="5" dirty="0">
                <a:solidFill>
                  <a:srgbClr val="0070C0"/>
                </a:solidFill>
                <a:uFill>
                  <a:solidFill>
                    <a:srgbClr val="FFFFFF"/>
                  </a:solidFill>
                </a:uFill>
                <a:latin typeface="Arial Black" panose="020B0A04020102020204"/>
                <a:cs typeface="Arial Black" panose="020B0A04020102020204"/>
              </a:rPr>
              <a:t> </a:t>
            </a:r>
            <a:r>
              <a:rPr sz="1800" u="heavy" spc="-10" dirty="0">
                <a:solidFill>
                  <a:srgbClr val="0070C0"/>
                </a:solidFill>
                <a:uFill>
                  <a:solidFill>
                    <a:srgbClr val="FFFFFF"/>
                  </a:solidFill>
                </a:uFill>
                <a:latin typeface="Arial Black" panose="020B0A04020102020204"/>
                <a:cs typeface="Arial Black" panose="020B0A04020102020204"/>
              </a:rPr>
              <a:t>ΛΙΠΑΝΣΗ.</a:t>
            </a:r>
            <a:endParaRPr sz="1800">
              <a:solidFill>
                <a:srgbClr val="0070C0"/>
              </a:solidFill>
              <a:latin typeface="Arial Black" panose="020B0A04020102020204"/>
              <a:cs typeface="Arial Black" panose="020B0A04020102020204"/>
            </a:endParaRPr>
          </a:p>
          <a:p>
            <a:pPr>
              <a:lnSpc>
                <a:spcPct val="100000"/>
              </a:lnSpc>
              <a:spcBef>
                <a:spcPts val="15"/>
              </a:spcBef>
            </a:pPr>
            <a:endParaRPr sz="2300">
              <a:latin typeface="Arial Black" panose="020B0A04020102020204"/>
              <a:cs typeface="Arial Black" panose="020B0A04020102020204"/>
            </a:endParaRPr>
          </a:p>
          <a:p>
            <a:pPr marL="12700" marR="336550">
              <a:lnSpc>
                <a:spcPct val="117000"/>
              </a:lnSpc>
            </a:pPr>
            <a:r>
              <a:rPr sz="1800" dirty="0">
                <a:solidFill>
                  <a:srgbClr val="002060"/>
                </a:solidFill>
                <a:latin typeface="Arial Black" panose="020B0A04020102020204"/>
                <a:cs typeface="Arial Black" panose="020B0A04020102020204"/>
              </a:rPr>
              <a:t>ΠΡΟΚΑΛΕΙ</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ΑΥΞΗΣΗ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ΤΩΝ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ΤΡΙΒΩΝ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ΜΕΤΑΞΥ</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ΕΛΑΤΗΡΙΩΝ </a:t>
            </a:r>
            <a:r>
              <a:rPr sz="1800" spc="-25" dirty="0">
                <a:solidFill>
                  <a:srgbClr val="002060"/>
                </a:solidFill>
                <a:latin typeface="Arial Black" panose="020B0A04020102020204"/>
                <a:cs typeface="Arial Black" panose="020B0A04020102020204"/>
              </a:rPr>
              <a:t>ΚΑΙ </a:t>
            </a:r>
            <a:r>
              <a:rPr sz="1800" spc="-10" dirty="0">
                <a:solidFill>
                  <a:srgbClr val="002060"/>
                </a:solidFill>
                <a:latin typeface="Arial Black" panose="020B0A04020102020204"/>
                <a:cs typeface="Arial Black" panose="020B0A04020102020204"/>
              </a:rPr>
              <a:t>ΧΙΤΩΝΙΩΝ.</a:t>
            </a:r>
            <a:endParaRPr sz="1800">
              <a:solidFill>
                <a:srgbClr val="002060"/>
              </a:solidFill>
              <a:latin typeface="Arial Black" panose="020B0A04020102020204"/>
              <a:cs typeface="Arial Black" panose="020B0A04020102020204"/>
            </a:endParaRPr>
          </a:p>
          <a:p>
            <a:pPr marL="12700" marR="5080">
              <a:lnSpc>
                <a:spcPct val="118000"/>
              </a:lnSpc>
            </a:pPr>
            <a:endParaRPr lang="el-GR" sz="2300" dirty="0">
              <a:solidFill>
                <a:srgbClr val="002060"/>
              </a:solidFill>
              <a:latin typeface="Arial Black" panose="020B0A04020102020204"/>
              <a:cs typeface="Arial Black" panose="020B0A04020102020204"/>
            </a:endParaRPr>
          </a:p>
          <a:p>
            <a:pPr marL="12700" marR="5080">
              <a:lnSpc>
                <a:spcPct val="118000"/>
              </a:lnSpc>
            </a:pPr>
            <a:r>
              <a:rPr sz="1800" spc="-5" smtClean="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ΑΠΟΤΕΛΕΣΜΑ </a:t>
            </a:r>
            <a:r>
              <a:rPr sz="1800" smtClean="0">
                <a:solidFill>
                  <a:srgbClr val="002060"/>
                </a:solidFill>
                <a:latin typeface="Arial Black" panose="020B0A04020102020204"/>
                <a:cs typeface="Arial Black" panose="020B0A04020102020204"/>
              </a:rPr>
              <a:t>Η</a:t>
            </a:r>
            <a:r>
              <a:rPr sz="1800" spc="-5" smtClean="0">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ΑΝΟΔΟ</a:t>
            </a:r>
            <a:r>
              <a:rPr lang="el-GR" sz="1800" dirty="0" smtClean="0">
                <a:solidFill>
                  <a:srgbClr val="002060"/>
                </a:solidFill>
                <a:latin typeface="Arial Black" panose="020B0A04020102020204"/>
                <a:cs typeface="Arial Black" panose="020B0A04020102020204"/>
              </a:rPr>
              <a:t>Σ</a:t>
            </a:r>
            <a:r>
              <a:rPr sz="1800"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ΘΕΡΜΟΚΡΑΣΙΑΣ</a:t>
            </a:r>
            <a:r>
              <a:rPr sz="1800" spc="10" dirty="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ΚΑΙ </a:t>
            </a:r>
            <a:r>
              <a:rPr sz="1800" spc="-25" smtClean="0">
                <a:solidFill>
                  <a:srgbClr val="002060"/>
                </a:solidFill>
                <a:latin typeface="Arial Black" panose="020B0A04020102020204"/>
                <a:cs typeface="Arial Black" panose="020B0A04020102020204"/>
              </a:rPr>
              <a:t>Η </a:t>
            </a:r>
            <a:r>
              <a:rPr sz="1800">
                <a:solidFill>
                  <a:srgbClr val="002060"/>
                </a:solidFill>
                <a:latin typeface="Arial Black" panose="020B0A04020102020204"/>
                <a:cs typeface="Arial Black" panose="020B0A04020102020204"/>
              </a:rPr>
              <a:t>ΑΝΑΠΤΥΞΗ</a:t>
            </a:r>
            <a:r>
              <a:rPr sz="1800" spc="-15">
                <a:solidFill>
                  <a:srgbClr val="002060"/>
                </a:solidFill>
                <a:latin typeface="Arial Black" panose="020B0A04020102020204"/>
                <a:cs typeface="Arial Black" panose="020B0A04020102020204"/>
              </a:rPr>
              <a:t> </a:t>
            </a:r>
            <a:r>
              <a:rPr sz="1800" spc="-5"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ΘΕΡΜΙΚΩΝ </a:t>
            </a:r>
            <a:r>
              <a:rPr sz="1800" spc="-10" dirty="0">
                <a:solidFill>
                  <a:srgbClr val="002060"/>
                </a:solidFill>
                <a:latin typeface="Arial Black" panose="020B0A04020102020204"/>
                <a:cs typeface="Arial Black" panose="020B0A04020102020204"/>
              </a:rPr>
              <a:t>ΤΑΣΕΩΝ.</a:t>
            </a:r>
            <a:endParaRPr sz="1800">
              <a:solidFill>
                <a:srgbClr val="002060"/>
              </a:solidFill>
              <a:latin typeface="Arial Black" panose="020B0A04020102020204"/>
              <a:cs typeface="Arial Black" panose="020B0A04020102020204"/>
            </a:endParaRPr>
          </a:p>
          <a:p>
            <a:pPr>
              <a:lnSpc>
                <a:spcPct val="100000"/>
              </a:lnSpc>
              <a:spcBef>
                <a:spcPts val="20"/>
              </a:spcBef>
            </a:pPr>
            <a:endParaRPr sz="2300">
              <a:solidFill>
                <a:srgbClr val="002060"/>
              </a:solidFill>
              <a:latin typeface="Arial Black" panose="020B0A04020102020204"/>
              <a:cs typeface="Arial Black" panose="020B0A04020102020204"/>
            </a:endParaRPr>
          </a:p>
          <a:p>
            <a:pPr marL="12700" marR="1028700">
              <a:lnSpc>
                <a:spcPct val="117000"/>
              </a:lnSpc>
            </a:pPr>
            <a:r>
              <a:rPr sz="1800" dirty="0">
                <a:solidFill>
                  <a:srgbClr val="002060"/>
                </a:solidFill>
                <a:latin typeface="Arial Black" panose="020B0A04020102020204"/>
                <a:cs typeface="Arial Black" panose="020B0A04020102020204"/>
              </a:rPr>
              <a:t>ΑΥΞΑΝΕΤΑΙ</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ΚΑΙ</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ΠΙΘΑΝΟΤΗΤΑ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ΚΑΤΑΣΤΡΟΦΗΣ</a:t>
            </a:r>
            <a:r>
              <a:rPr sz="1800" spc="5"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ΤΟΥ </a:t>
            </a:r>
            <a:r>
              <a:rPr sz="1800" spc="-10" dirty="0">
                <a:solidFill>
                  <a:srgbClr val="002060"/>
                </a:solidFill>
                <a:latin typeface="Arial Black" panose="020B0A04020102020204"/>
                <a:cs typeface="Arial Black" panose="020B0A04020102020204"/>
              </a:rPr>
              <a:t>ΛΙΠΑΝΤΙΚΟΥ.</a:t>
            </a:r>
            <a:endParaRPr sz="180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91407" y="317320"/>
            <a:ext cx="8507812" cy="6186663"/>
          </a:xfrm>
          <a:prstGeom prst="rect">
            <a:avLst/>
          </a:prstGeom>
        </p:spPr>
      </p:pic>
    </p:spTree>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4325"/>
            <a:ext cx="8400415" cy="4623435"/>
          </a:xfrm>
          <a:prstGeom prst="rect">
            <a:avLst/>
          </a:prstGeom>
        </p:spPr>
        <p:txBody>
          <a:bodyPr vert="horz" wrap="square" lIns="0" tIns="120015" rIns="0" bIns="0" rtlCol="0">
            <a:spAutoFit/>
          </a:bodyPr>
          <a:lstStyle/>
          <a:p>
            <a:pPr marL="1887220">
              <a:lnSpc>
                <a:spcPct val="100000"/>
              </a:lnSpc>
              <a:spcBef>
                <a:spcPts val="945"/>
              </a:spcBef>
            </a:pPr>
            <a:r>
              <a:rPr sz="2000" u="heavy" dirty="0">
                <a:solidFill>
                  <a:srgbClr val="FFFF00"/>
                </a:solidFill>
                <a:uFill>
                  <a:solidFill>
                    <a:srgbClr val="FFFFFF"/>
                  </a:solidFill>
                </a:uFill>
                <a:latin typeface="Arial Black" panose="020B0A04020102020204"/>
                <a:cs typeface="Arial Black" panose="020B0A04020102020204"/>
              </a:rPr>
              <a:t>ΦΘΟΡΕΣ</a:t>
            </a:r>
            <a:r>
              <a:rPr sz="2000" u="heavy" spc="-20"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ΚΑΙ</a:t>
            </a:r>
            <a:r>
              <a:rPr sz="2000" u="heavy" spc="-5"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ΒΛΑΒΕΣ</a:t>
            </a:r>
            <a:r>
              <a:rPr sz="2000" u="heavy" spc="-10" dirty="0">
                <a:solidFill>
                  <a:srgbClr val="FFFF00"/>
                </a:solidFill>
                <a:uFill>
                  <a:solidFill>
                    <a:srgbClr val="FFFFFF"/>
                  </a:solidFill>
                </a:uFill>
                <a:latin typeface="Arial Black" panose="020B0A04020102020204"/>
                <a:cs typeface="Arial Black" panose="020B0A04020102020204"/>
              </a:rPr>
              <a:t> ΧΙΤΩΝΙΩΝ.</a:t>
            </a:r>
            <a:endParaRPr sz="2000">
              <a:solidFill>
                <a:srgbClr val="FFFF00"/>
              </a:solidFill>
              <a:latin typeface="Arial Black" panose="020B0A04020102020204"/>
              <a:cs typeface="Arial Black" panose="020B0A04020102020204"/>
            </a:endParaRPr>
          </a:p>
          <a:p>
            <a:pPr marL="12700">
              <a:lnSpc>
                <a:spcPct val="100000"/>
              </a:lnSpc>
              <a:spcBef>
                <a:spcPts val="760"/>
              </a:spcBef>
              <a:tabLst>
                <a:tab pos="469265" algn="l"/>
              </a:tabLst>
            </a:pPr>
            <a:r>
              <a:rPr sz="1800" spc="-25" dirty="0">
                <a:solidFill>
                  <a:srgbClr val="FF0000"/>
                </a:solidFill>
                <a:latin typeface="Arial Black" panose="020B0A04020102020204"/>
                <a:cs typeface="Arial Black" panose="020B0A04020102020204"/>
              </a:rPr>
              <a:t>7.</a:t>
            </a:r>
            <a:r>
              <a:rPr sz="1800" dirty="0">
                <a:solidFill>
                  <a:srgbClr val="FF0000"/>
                </a:solid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ΠΕΡΙΣΣΕΙΑ</a:t>
            </a:r>
            <a:r>
              <a:rPr sz="1800" u="heavy" spc="-10" dirty="0">
                <a:solidFill>
                  <a:srgbClr val="0070C0"/>
                </a:solidFill>
                <a:uFill>
                  <a:solidFill>
                    <a:srgbClr val="FFFFFF"/>
                  </a:solidFill>
                </a:uFill>
                <a:latin typeface="Arial Black" panose="020B0A04020102020204"/>
                <a:cs typeface="Arial Black" panose="020B0A04020102020204"/>
              </a:rPr>
              <a:t> ΛΙΠΑΝΤΙΚΟΥ.</a:t>
            </a:r>
            <a:endParaRPr sz="1800">
              <a:solidFill>
                <a:srgbClr val="0070C0"/>
              </a:solidFill>
              <a:latin typeface="Arial Black" panose="020B0A04020102020204"/>
              <a:cs typeface="Arial Black" panose="020B0A04020102020204"/>
            </a:endParaRPr>
          </a:p>
          <a:p>
            <a:pPr>
              <a:lnSpc>
                <a:spcPct val="100000"/>
              </a:lnSpc>
              <a:spcBef>
                <a:spcPts val="15"/>
              </a:spcBef>
            </a:pPr>
            <a:endParaRPr sz="2300">
              <a:latin typeface="Arial Black" panose="020B0A04020102020204"/>
              <a:cs typeface="Arial Black" panose="020B0A04020102020204"/>
            </a:endParaRPr>
          </a:p>
          <a:p>
            <a:pPr marL="12700" marR="417195">
              <a:lnSpc>
                <a:spcPct val="117000"/>
              </a:lnSpc>
            </a:pPr>
            <a:r>
              <a:rPr sz="1800" smtClean="0">
                <a:solidFill>
                  <a:srgbClr val="002060"/>
                </a:solidFill>
                <a:latin typeface="Arial Black" panose="020B0A04020102020204"/>
                <a:cs typeface="Arial Black" panose="020B0A04020102020204"/>
              </a:rPr>
              <a:t>ΔΗΜΙΟΥ</a:t>
            </a:r>
            <a:r>
              <a:rPr lang="el-GR" sz="1800" dirty="0" smtClean="0">
                <a:solidFill>
                  <a:srgbClr val="002060"/>
                </a:solidFill>
                <a:latin typeface="Arial Black" panose="020B0A04020102020204"/>
                <a:cs typeface="Arial Black" panose="020B0A04020102020204"/>
              </a:rPr>
              <a:t>ΡΓΙΑ </a:t>
            </a:r>
            <a:r>
              <a:rPr sz="1800" spc="-25"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ΕΞΑΝΘΡΑΚΩΜΑΤΑ ΣΤΙΣ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ΥΠΟΔΟΧΕΣ</a:t>
            </a:r>
            <a:r>
              <a:rPr sz="1800" spc="10"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ΤΩΝ </a:t>
            </a:r>
            <a:r>
              <a:rPr sz="1800" dirty="0">
                <a:solidFill>
                  <a:srgbClr val="002060"/>
                </a:solidFill>
                <a:latin typeface="Arial Black" panose="020B0A04020102020204"/>
                <a:cs typeface="Arial Black" panose="020B0A04020102020204"/>
              </a:rPr>
              <a:t>ΕΛΑΤΗΡΙΩΝ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ΑΠΟΤΕΛΕΣΜΑ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ΚΟΛΛΗΜΑ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ΤΩΝ </a:t>
            </a:r>
            <a:r>
              <a:rPr sz="1800" spc="-10" dirty="0">
                <a:solidFill>
                  <a:srgbClr val="002060"/>
                </a:solidFill>
                <a:latin typeface="Arial Black" panose="020B0A04020102020204"/>
                <a:cs typeface="Arial Black" panose="020B0A04020102020204"/>
              </a:rPr>
              <a:t>ΕΛΑΤΗΡΙΩΝ.</a:t>
            </a:r>
            <a:endParaRPr sz="1800">
              <a:solidFill>
                <a:srgbClr val="002060"/>
              </a:solidFill>
              <a:latin typeface="Arial Black" panose="020B0A04020102020204"/>
              <a:cs typeface="Arial Black" panose="020B0A04020102020204"/>
            </a:endParaRPr>
          </a:p>
          <a:p>
            <a:pPr>
              <a:lnSpc>
                <a:spcPct val="100000"/>
              </a:lnSpc>
              <a:spcBef>
                <a:spcPts val="10"/>
              </a:spcBef>
            </a:pPr>
            <a:endParaRPr sz="2300">
              <a:solidFill>
                <a:srgbClr val="002060"/>
              </a:solidFill>
              <a:latin typeface="Arial Black" panose="020B0A04020102020204"/>
              <a:cs typeface="Arial Black" panose="020B0A04020102020204"/>
            </a:endParaRPr>
          </a:p>
          <a:p>
            <a:pPr marL="12700" marR="5080">
              <a:lnSpc>
                <a:spcPct val="117000"/>
              </a:lnSpc>
            </a:pPr>
            <a:r>
              <a:rPr sz="1800" dirty="0">
                <a:solidFill>
                  <a:srgbClr val="002060"/>
                </a:solidFill>
                <a:latin typeface="Arial Black" panose="020B0A04020102020204"/>
                <a:cs typeface="Arial Black" panose="020B0A04020102020204"/>
              </a:rPr>
              <a:t>ΤΑ</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ΕΞΑΝΘΡΑΚΩΜΑΤΑ</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ΣΥΣΣΩΡΕΥΟΝΤΑΙ</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ΣΤΙΣ</a:t>
            </a:r>
            <a:r>
              <a:rPr sz="1800" spc="10" dirty="0">
                <a:solidFill>
                  <a:srgbClr val="002060"/>
                </a:solidFill>
                <a:latin typeface="Arial Black" panose="020B0A04020102020204"/>
                <a:cs typeface="Arial Black" panose="020B0A04020102020204"/>
              </a:rPr>
              <a:t> </a:t>
            </a:r>
            <a:r>
              <a:rPr sz="1800">
                <a:solidFill>
                  <a:srgbClr val="002060"/>
                </a:solidFill>
                <a:latin typeface="Arial Black" panose="020B0A04020102020204"/>
                <a:cs typeface="Arial Black" panose="020B0A04020102020204"/>
              </a:rPr>
              <a:t>ΘΥΡΙΔΕΣ</a:t>
            </a:r>
            <a:r>
              <a:rPr sz="1800" spc="10">
                <a:solidFill>
                  <a:srgbClr val="002060"/>
                </a:solidFill>
                <a:latin typeface="Arial Black" panose="020B0A04020102020204"/>
                <a:cs typeface="Arial Black" panose="020B0A04020102020204"/>
              </a:rPr>
              <a:t> </a:t>
            </a:r>
            <a:r>
              <a:rPr sz="1800" spc="-10" smtClean="0">
                <a:solidFill>
                  <a:srgbClr val="002060"/>
                </a:solidFill>
                <a:latin typeface="Arial Black" panose="020B0A04020102020204"/>
                <a:cs typeface="Arial Black" panose="020B0A04020102020204"/>
              </a:rPr>
              <a:t>ΣΑΡΩΣ</a:t>
            </a:r>
            <a:r>
              <a:rPr lang="el-GR" sz="1800" spc="-10" dirty="0" smtClean="0">
                <a:solidFill>
                  <a:srgbClr val="002060"/>
                </a:solidFill>
                <a:latin typeface="Arial Black" panose="020B0A04020102020204"/>
                <a:cs typeface="Arial Black" panose="020B0A04020102020204"/>
              </a:rPr>
              <a:t>Η</a:t>
            </a:r>
            <a:r>
              <a:rPr sz="1800" spc="-10" smtClean="0">
                <a:solidFill>
                  <a:srgbClr val="002060"/>
                </a:solidFill>
                <a:latin typeface="Arial Black" panose="020B0A04020102020204"/>
                <a:cs typeface="Arial Black" panose="020B0A04020102020204"/>
              </a:rPr>
              <a:t>Σ </a:t>
            </a:r>
            <a:r>
              <a:rPr sz="1800" dirty="0">
                <a:solidFill>
                  <a:srgbClr val="002060"/>
                </a:solidFill>
                <a:latin typeface="Arial Black" panose="020B0A04020102020204"/>
                <a:cs typeface="Arial Black" panose="020B0A04020102020204"/>
              </a:rPr>
              <a:t>ΕΜΠΟΔΙΖΟΝΤΑΣ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ΤΗΝ</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ΕΛΕΥΘΕΡΗ ΡΟΗ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ΑΕΡΑ </a:t>
            </a:r>
            <a:r>
              <a:rPr sz="1800" spc="-25" dirty="0">
                <a:solidFill>
                  <a:srgbClr val="002060"/>
                </a:solidFill>
                <a:latin typeface="Arial Black" panose="020B0A04020102020204"/>
                <a:cs typeface="Arial Black" panose="020B0A04020102020204"/>
              </a:rPr>
              <a:t>ΜΕ </a:t>
            </a:r>
            <a:r>
              <a:rPr sz="1800" dirty="0">
                <a:solidFill>
                  <a:srgbClr val="002060"/>
                </a:solidFill>
                <a:latin typeface="Arial Black" panose="020B0A04020102020204"/>
                <a:cs typeface="Arial Black" panose="020B0A04020102020204"/>
              </a:rPr>
              <a:t>ΑΠΟΤΕΛΕΣΜΑ</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ΜΕΙΩΣΗ </a:t>
            </a:r>
            <a:r>
              <a:rPr sz="1800">
                <a:solidFill>
                  <a:srgbClr val="002060"/>
                </a:solidFill>
                <a:latin typeface="Arial Black" panose="020B0A04020102020204"/>
                <a:cs typeface="Arial Black" panose="020B0A04020102020204"/>
              </a:rPr>
              <a:t>ΤΗΣ</a:t>
            </a:r>
            <a:r>
              <a:rPr sz="1800" spc="5">
                <a:solidFill>
                  <a:srgbClr val="002060"/>
                </a:solidFill>
                <a:latin typeface="Arial Black" panose="020B0A04020102020204"/>
                <a:cs typeface="Arial Black" panose="020B0A04020102020204"/>
              </a:rPr>
              <a:t> </a:t>
            </a:r>
            <a:r>
              <a:rPr sz="1800" smtClean="0">
                <a:solidFill>
                  <a:srgbClr val="002060"/>
                </a:solidFill>
                <a:latin typeface="Arial Black" panose="020B0A04020102020204"/>
                <a:cs typeface="Arial Black" panose="020B0A04020102020204"/>
              </a:rPr>
              <a:t>ΑΠΟΔΟΣ</a:t>
            </a:r>
            <a:r>
              <a:rPr lang="el-GR" sz="1800" dirty="0" smtClean="0">
                <a:solidFill>
                  <a:srgbClr val="002060"/>
                </a:solidFill>
                <a:latin typeface="Arial Black" panose="020B0A04020102020204"/>
                <a:cs typeface="Arial Black" panose="020B0A04020102020204"/>
              </a:rPr>
              <a:t>Η</a:t>
            </a:r>
            <a:r>
              <a:rPr sz="1800" smtClean="0">
                <a:solidFill>
                  <a:srgbClr val="002060"/>
                </a:solidFill>
                <a:latin typeface="Arial Black" panose="020B0A04020102020204"/>
                <a:cs typeface="Arial Black" panose="020B0A04020102020204"/>
              </a:rPr>
              <a:t>Σ</a:t>
            </a:r>
            <a:r>
              <a:rPr sz="1800" spc="5" smtClean="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ΤΗΣ</a:t>
            </a:r>
            <a:r>
              <a:rPr sz="1800" spc="10"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ΜΗΧΑΝΗΣ.</a:t>
            </a:r>
            <a:endParaRPr sz="1800">
              <a:solidFill>
                <a:srgbClr val="002060"/>
              </a:solidFill>
              <a:latin typeface="Arial Black" panose="020B0A04020102020204"/>
              <a:cs typeface="Arial Black" panose="020B0A04020102020204"/>
            </a:endParaRPr>
          </a:p>
          <a:p>
            <a:pPr>
              <a:lnSpc>
                <a:spcPct val="100000"/>
              </a:lnSpc>
              <a:spcBef>
                <a:spcPts val="10"/>
              </a:spcBef>
            </a:pPr>
            <a:endParaRPr sz="2300">
              <a:solidFill>
                <a:srgbClr val="002060"/>
              </a:solidFill>
              <a:latin typeface="Arial Black" panose="020B0A04020102020204"/>
              <a:cs typeface="Arial Black" panose="020B0A04020102020204"/>
            </a:endParaRPr>
          </a:p>
          <a:p>
            <a:pPr marL="12700" marR="589280">
              <a:lnSpc>
                <a:spcPct val="117000"/>
              </a:lnSpc>
            </a:pPr>
            <a:r>
              <a:rPr sz="1800" dirty="0">
                <a:solidFill>
                  <a:srgbClr val="002060"/>
                </a:solidFill>
                <a:latin typeface="Arial Black" panose="020B0A04020102020204"/>
                <a:cs typeface="Arial Black" panose="020B0A04020102020204"/>
              </a:rPr>
              <a:t>ΑΝΑΠΤΥΣΟΝΤΑΙ</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ΕΞΑΝΘΡΑΚΩΜΑΤΑ ΣΤΙΣ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ΕΠΙΦΑΝΕΙΕΣ</a:t>
            </a:r>
            <a:r>
              <a:rPr sz="1800" spc="10"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ΤΟΥ </a:t>
            </a:r>
            <a:r>
              <a:rPr sz="1800" dirty="0">
                <a:solidFill>
                  <a:srgbClr val="002060"/>
                </a:solidFill>
                <a:latin typeface="Arial Black" panose="020B0A04020102020204"/>
                <a:cs typeface="Arial Black" panose="020B0A04020102020204"/>
              </a:rPr>
              <a:t>ΕΜΒΟΛΟΥ</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ΚΑΙ</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ΣΤΙΣ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ΥΠΟΛΟΙΠΕΣ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ΕΠΙΦΑΝΕΙΕΣ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 </a:t>
            </a:r>
            <a:r>
              <a:rPr sz="1800" spc="-10">
                <a:solidFill>
                  <a:srgbClr val="002060"/>
                </a:solidFill>
                <a:latin typeface="Arial Black" panose="020B0A04020102020204"/>
                <a:cs typeface="Arial Black" panose="020B0A04020102020204"/>
              </a:rPr>
              <a:t>ΘΑΛΑΜΟΥ </a:t>
            </a:r>
            <a:r>
              <a:rPr sz="1800" spc="-10" smtClean="0">
                <a:solidFill>
                  <a:srgbClr val="002060"/>
                </a:solidFill>
                <a:latin typeface="Arial Black" panose="020B0A04020102020204"/>
                <a:cs typeface="Arial Black" panose="020B0A04020102020204"/>
              </a:rPr>
              <a:t>ΚΑΥΣ</a:t>
            </a:r>
            <a:r>
              <a:rPr lang="el-GR" sz="1800" spc="-10" dirty="0" smtClean="0">
                <a:solidFill>
                  <a:srgbClr val="002060"/>
                </a:solidFill>
                <a:latin typeface="Arial Black" panose="020B0A04020102020204"/>
                <a:cs typeface="Arial Black" panose="020B0A04020102020204"/>
              </a:rPr>
              <a:t>Η</a:t>
            </a:r>
            <a:r>
              <a:rPr sz="1800" spc="-10" smtClean="0">
                <a:solidFill>
                  <a:srgbClr val="002060"/>
                </a:solidFill>
                <a:latin typeface="Arial Black" panose="020B0A04020102020204"/>
                <a:cs typeface="Arial Black" panose="020B0A04020102020204"/>
              </a:rPr>
              <a:t>Σ</a:t>
            </a:r>
            <a:r>
              <a:rPr sz="1800" spc="-10" dirty="0">
                <a:solidFill>
                  <a:srgbClr val="002060"/>
                </a:solidFill>
                <a:latin typeface="Arial Black" panose="020B0A04020102020204"/>
                <a:cs typeface="Arial Black" panose="020B0A04020102020204"/>
              </a:rPr>
              <a:t>.</a:t>
            </a:r>
            <a:endParaRPr sz="180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4325"/>
            <a:ext cx="8180070" cy="3244215"/>
          </a:xfrm>
          <a:prstGeom prst="rect">
            <a:avLst/>
          </a:prstGeom>
        </p:spPr>
        <p:txBody>
          <a:bodyPr vert="horz" wrap="square" lIns="0" tIns="120015" rIns="0" bIns="0" rtlCol="0">
            <a:spAutoFit/>
          </a:bodyPr>
          <a:lstStyle/>
          <a:p>
            <a:pPr marL="1887220">
              <a:lnSpc>
                <a:spcPct val="100000"/>
              </a:lnSpc>
              <a:spcBef>
                <a:spcPts val="945"/>
              </a:spcBef>
            </a:pPr>
            <a:r>
              <a:rPr sz="2000" u="heavy" dirty="0">
                <a:solidFill>
                  <a:srgbClr val="FFFF00"/>
                </a:solidFill>
                <a:uFill>
                  <a:solidFill>
                    <a:srgbClr val="FFFFFF"/>
                  </a:solidFill>
                </a:uFill>
                <a:latin typeface="Arial Black" panose="020B0A04020102020204"/>
                <a:cs typeface="Arial Black" panose="020B0A04020102020204"/>
              </a:rPr>
              <a:t>ΦΘΟΡΕΣ</a:t>
            </a:r>
            <a:r>
              <a:rPr sz="2000" u="heavy" spc="-20"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ΚΑΙ</a:t>
            </a:r>
            <a:r>
              <a:rPr sz="2000" u="heavy" spc="-5" dirty="0">
                <a:solidFill>
                  <a:srgbClr val="FFFF00"/>
                </a:solidFill>
                <a:uFill>
                  <a:solidFill>
                    <a:srgbClr val="FFFFFF"/>
                  </a:solidFill>
                </a:uFill>
                <a:latin typeface="Arial Black" panose="020B0A04020102020204"/>
                <a:cs typeface="Arial Black" panose="020B0A04020102020204"/>
              </a:rPr>
              <a:t> </a:t>
            </a:r>
            <a:r>
              <a:rPr sz="2000" u="heavy" dirty="0">
                <a:solidFill>
                  <a:srgbClr val="FFFF00"/>
                </a:solidFill>
                <a:uFill>
                  <a:solidFill>
                    <a:srgbClr val="FFFFFF"/>
                  </a:solidFill>
                </a:uFill>
                <a:latin typeface="Arial Black" panose="020B0A04020102020204"/>
                <a:cs typeface="Arial Black" panose="020B0A04020102020204"/>
              </a:rPr>
              <a:t>ΒΛΑΒΕΣ</a:t>
            </a:r>
            <a:r>
              <a:rPr sz="2000" u="heavy" spc="-10" dirty="0">
                <a:solidFill>
                  <a:srgbClr val="FFFF00"/>
                </a:solidFill>
                <a:uFill>
                  <a:solidFill>
                    <a:srgbClr val="FFFFFF"/>
                  </a:solidFill>
                </a:uFill>
                <a:latin typeface="Arial Black" panose="020B0A04020102020204"/>
                <a:cs typeface="Arial Black" panose="020B0A04020102020204"/>
              </a:rPr>
              <a:t> ΧΙΤΩΝΙΩΝ.</a:t>
            </a:r>
            <a:endParaRPr sz="2000">
              <a:solidFill>
                <a:srgbClr val="FFFF00"/>
              </a:solidFill>
              <a:latin typeface="Arial Black" panose="020B0A04020102020204"/>
              <a:cs typeface="Arial Black" panose="020B0A04020102020204"/>
            </a:endParaRPr>
          </a:p>
          <a:p>
            <a:pPr marL="12700">
              <a:lnSpc>
                <a:spcPct val="100000"/>
              </a:lnSpc>
              <a:spcBef>
                <a:spcPts val="760"/>
              </a:spcBef>
              <a:tabLst>
                <a:tab pos="469265" algn="l"/>
              </a:tabLst>
            </a:pPr>
            <a:r>
              <a:rPr sz="1800" spc="-25" dirty="0">
                <a:solidFill>
                  <a:srgbClr val="FF0000"/>
                </a:solidFill>
                <a:latin typeface="Arial Black" panose="020B0A04020102020204"/>
                <a:cs typeface="Arial Black" panose="020B0A04020102020204"/>
              </a:rPr>
              <a:t>8.</a:t>
            </a:r>
            <a:r>
              <a:rPr sz="1800" dirty="0">
                <a:solidFill>
                  <a:srgbClr val="FF0000"/>
                </a:solid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ΛΑΝΘΑΣΜΕΝΗ</a:t>
            </a:r>
            <a:r>
              <a:rPr sz="1800" u="heavy" spc="-20" dirty="0">
                <a:solidFill>
                  <a:srgbClr val="0070C0"/>
                </a:solidFill>
                <a:uFill>
                  <a:solidFill>
                    <a:srgbClr val="FFFFFF"/>
                  </a:solidFill>
                </a:uFill>
                <a:latin typeface="Arial Black" panose="020B0A04020102020204"/>
                <a:cs typeface="Arial Black" panose="020B0A04020102020204"/>
              </a:rPr>
              <a:t> </a:t>
            </a:r>
            <a:r>
              <a:rPr sz="1800" u="heavy" dirty="0">
                <a:solidFill>
                  <a:srgbClr val="0070C0"/>
                </a:solidFill>
                <a:uFill>
                  <a:solidFill>
                    <a:srgbClr val="FFFFFF"/>
                  </a:solidFill>
                </a:uFill>
                <a:latin typeface="Arial Black" panose="020B0A04020102020204"/>
                <a:cs typeface="Arial Black" panose="020B0A04020102020204"/>
              </a:rPr>
              <a:t>ΕΠΙΛΟΓΗ</a:t>
            </a:r>
            <a:r>
              <a:rPr sz="1800" u="heavy" spc="-10" dirty="0">
                <a:solidFill>
                  <a:srgbClr val="0070C0"/>
                </a:solidFill>
                <a:uFill>
                  <a:solidFill>
                    <a:srgbClr val="FFFFFF"/>
                  </a:solidFill>
                </a:uFill>
                <a:latin typeface="Arial Black" panose="020B0A04020102020204"/>
                <a:cs typeface="Arial Black" panose="020B0A04020102020204"/>
              </a:rPr>
              <a:t> ΛΙΠΑΝΤΙΚΟΥ.</a:t>
            </a:r>
            <a:endParaRPr sz="1800">
              <a:solidFill>
                <a:srgbClr val="0070C0"/>
              </a:solidFill>
              <a:latin typeface="Arial Black" panose="020B0A04020102020204"/>
              <a:cs typeface="Arial Black" panose="020B0A04020102020204"/>
            </a:endParaRPr>
          </a:p>
          <a:p>
            <a:pPr>
              <a:lnSpc>
                <a:spcPct val="100000"/>
              </a:lnSpc>
              <a:spcBef>
                <a:spcPts val="15"/>
              </a:spcBef>
            </a:pPr>
            <a:endParaRPr sz="2300">
              <a:latin typeface="Arial Black" panose="020B0A04020102020204"/>
              <a:cs typeface="Arial Black" panose="020B0A04020102020204"/>
            </a:endParaRPr>
          </a:p>
          <a:p>
            <a:pPr marL="12700" marR="22860" algn="just">
              <a:lnSpc>
                <a:spcPct val="117000"/>
              </a:lnSpc>
            </a:pPr>
            <a:r>
              <a:rPr sz="1800" dirty="0">
                <a:solidFill>
                  <a:srgbClr val="002060"/>
                </a:solidFill>
                <a:latin typeface="Arial Black" panose="020B0A04020102020204"/>
                <a:cs typeface="Arial Black" panose="020B0A04020102020204"/>
              </a:rPr>
              <a:t>ΤΟ</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ΧΑΜΗΛΟ</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ΙΞΩΔΕΣ ΤΟΥ</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ΛΙΠΑΝΤΙΚΟΥ</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ΠΡΟΚΑΛΕΙ</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ΤΗΝ</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ΕΥΚΟΛΗ </a:t>
            </a:r>
            <a:r>
              <a:rPr sz="1800" dirty="0">
                <a:solidFill>
                  <a:srgbClr val="002060"/>
                </a:solidFill>
                <a:latin typeface="Arial Black" panose="020B0A04020102020204"/>
                <a:cs typeface="Arial Black" panose="020B0A04020102020204"/>
              </a:rPr>
              <a:t>ΡΟΗ ΤΟΥ </a:t>
            </a:r>
            <a:r>
              <a:rPr sz="1800" spc="-10" dirty="0">
                <a:solidFill>
                  <a:srgbClr val="002060"/>
                </a:solidFill>
                <a:latin typeface="Arial Black" panose="020B0A04020102020204"/>
                <a:cs typeface="Arial Black" panose="020B0A04020102020204"/>
              </a:rPr>
              <a:t>ΛΙΠΑΝΤΙΚΟΥ.</a:t>
            </a:r>
            <a:endParaRPr sz="1800">
              <a:solidFill>
                <a:srgbClr val="002060"/>
              </a:solidFill>
              <a:latin typeface="Arial Black" panose="020B0A04020102020204"/>
              <a:cs typeface="Arial Black" panose="020B0A04020102020204"/>
            </a:endParaRPr>
          </a:p>
          <a:p>
            <a:pPr>
              <a:lnSpc>
                <a:spcPct val="100000"/>
              </a:lnSpc>
              <a:spcBef>
                <a:spcPts val="10"/>
              </a:spcBef>
            </a:pPr>
            <a:endParaRPr sz="2300">
              <a:solidFill>
                <a:srgbClr val="002060"/>
              </a:solidFill>
              <a:latin typeface="Arial Black" panose="020B0A04020102020204"/>
              <a:cs typeface="Arial Black" panose="020B0A04020102020204"/>
            </a:endParaRPr>
          </a:p>
          <a:p>
            <a:pPr marL="12700" marR="5080" algn="just">
              <a:lnSpc>
                <a:spcPct val="117000"/>
              </a:lnSpc>
            </a:pPr>
            <a:r>
              <a:rPr sz="1800" dirty="0">
                <a:solidFill>
                  <a:srgbClr val="002060"/>
                </a:solidFill>
                <a:latin typeface="Arial Black" panose="020B0A04020102020204"/>
                <a:cs typeface="Arial Black" panose="020B0A04020102020204"/>
              </a:rPr>
              <a:t>ΕΤΣΙ</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ΜΕΙΩΝΕΤΑΙ</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ΠΑΧΟΣ ΤΗΣ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ΛΙΠΑΝΤΙΚΗΣ</a:t>
            </a:r>
            <a:r>
              <a:rPr sz="1800" spc="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ΜΕΜΒΡΑΝΗΣ</a:t>
            </a:r>
            <a:r>
              <a:rPr sz="1800" spc="5"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ΣΤΑ </a:t>
            </a:r>
            <a:r>
              <a:rPr sz="1800" dirty="0">
                <a:solidFill>
                  <a:srgbClr val="002060"/>
                </a:solidFill>
                <a:latin typeface="Arial Black" panose="020B0A04020102020204"/>
                <a:cs typeface="Arial Black" panose="020B0A04020102020204"/>
              </a:rPr>
              <a:t>ΤΟΙΧΩΜΑΤΑ</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ΤΩΝ</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ΧΙΤΩΝΙΩΝ</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ΚΑΙ</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ΑΥΞΑΝΟΝΤΑΙ</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ΟΙ</a:t>
            </a:r>
            <a:r>
              <a:rPr sz="1800" spc="-15"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ΤΡΙΒΕΣ ΚΑΙ</a:t>
            </a:r>
            <a:r>
              <a:rPr sz="1800" spc="-10" dirty="0">
                <a:solidFill>
                  <a:srgbClr val="002060"/>
                </a:solidFill>
                <a:latin typeface="Arial Black" panose="020B0A04020102020204"/>
                <a:cs typeface="Arial Black" panose="020B0A04020102020204"/>
              </a:rPr>
              <a:t> </a:t>
            </a:r>
            <a:r>
              <a:rPr sz="1800" spc="-25" dirty="0">
                <a:solidFill>
                  <a:srgbClr val="002060"/>
                </a:solidFill>
                <a:latin typeface="Arial Black" panose="020B0A04020102020204"/>
                <a:cs typeface="Arial Black" panose="020B0A04020102020204"/>
              </a:rPr>
              <a:t>ΟΙ </a:t>
            </a:r>
            <a:r>
              <a:rPr sz="1800" dirty="0">
                <a:solidFill>
                  <a:srgbClr val="002060"/>
                </a:solidFill>
                <a:latin typeface="Arial Black" panose="020B0A04020102020204"/>
                <a:cs typeface="Arial Black" panose="020B0A04020102020204"/>
              </a:rPr>
              <a:t>ΘΕΡΜΟΚΡΑΣΙΕΣ</a:t>
            </a:r>
            <a:r>
              <a:rPr sz="1800" spc="-10" dirty="0">
                <a:solidFill>
                  <a:srgbClr val="002060"/>
                </a:solidFill>
                <a:latin typeface="Arial Black" panose="020B0A04020102020204"/>
                <a:cs typeface="Arial Black" panose="020B0A04020102020204"/>
              </a:rPr>
              <a:t> </a:t>
            </a:r>
            <a:r>
              <a:rPr sz="1800" dirty="0">
                <a:solidFill>
                  <a:srgbClr val="002060"/>
                </a:solidFill>
                <a:latin typeface="Arial Black" panose="020B0A04020102020204"/>
                <a:cs typeface="Arial Black" panose="020B0A04020102020204"/>
              </a:rPr>
              <a:t>ΤΟΥ</a:t>
            </a:r>
            <a:r>
              <a:rPr sz="1800" spc="5" dirty="0">
                <a:solidFill>
                  <a:srgbClr val="002060"/>
                </a:solidFill>
                <a:latin typeface="Arial Black" panose="020B0A04020102020204"/>
                <a:cs typeface="Arial Black" panose="020B0A04020102020204"/>
              </a:rPr>
              <a:t> </a:t>
            </a:r>
            <a:r>
              <a:rPr sz="1800" spc="-10" dirty="0">
                <a:solidFill>
                  <a:srgbClr val="002060"/>
                </a:solidFill>
                <a:latin typeface="Arial Black" panose="020B0A04020102020204"/>
                <a:cs typeface="Arial Black" panose="020B0A04020102020204"/>
              </a:rPr>
              <a:t>ΧΙΤΩΝΙΟΥ.</a:t>
            </a:r>
            <a:endParaRPr sz="180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14629" y="1071880"/>
            <a:ext cx="8785860" cy="5500370"/>
          </a:xfrm>
          <a:custGeom>
            <a:avLst/>
            <a:gdLst/>
            <a:ahLst/>
            <a:cxnLst/>
            <a:rect l="l" t="t" r="r" b="b"/>
            <a:pathLst>
              <a:path w="8785860" h="5500370">
                <a:moveTo>
                  <a:pt x="8785860" y="0"/>
                </a:moveTo>
                <a:lnTo>
                  <a:pt x="0" y="0"/>
                </a:lnTo>
                <a:lnTo>
                  <a:pt x="0" y="5500370"/>
                </a:lnTo>
                <a:lnTo>
                  <a:pt x="4392930" y="5500370"/>
                </a:lnTo>
                <a:lnTo>
                  <a:pt x="8785860" y="5500370"/>
                </a:lnTo>
                <a:lnTo>
                  <a:pt x="8785860" y="0"/>
                </a:lnTo>
                <a:close/>
              </a:path>
            </a:pathLst>
          </a:custGeom>
          <a:solidFill>
            <a:srgbClr val="F69545"/>
          </a:solidFill>
        </p:spPr>
        <p:txBody>
          <a:bodyPr wrap="square" lIns="0" tIns="0" rIns="0" bIns="0" rtlCol="0"/>
          <a:lstStyle/>
          <a:p/>
        </p:txBody>
      </p:sp>
      <p:sp>
        <p:nvSpPr>
          <p:cNvPr id="3" name="object 3"/>
          <p:cNvSpPr txBox="1"/>
          <p:nvPr/>
        </p:nvSpPr>
        <p:spPr>
          <a:xfrm>
            <a:off x="293370" y="1037235"/>
            <a:ext cx="8579485" cy="5432425"/>
          </a:xfrm>
          <a:prstGeom prst="rect">
            <a:avLst/>
          </a:prstGeom>
        </p:spPr>
        <p:txBody>
          <a:bodyPr vert="horz" wrap="square" lIns="0" tIns="104139" rIns="0" bIns="0" rtlCol="0">
            <a:spAutoFit/>
          </a:bodyPr>
          <a:lstStyle/>
          <a:p>
            <a:pPr marL="2383790">
              <a:lnSpc>
                <a:spcPct val="100000"/>
              </a:lnSpc>
              <a:spcBef>
                <a:spcPts val="820"/>
              </a:spcBef>
            </a:pPr>
            <a:r>
              <a:rPr sz="1650" u="heavy" dirty="0">
                <a:solidFill>
                  <a:srgbClr val="FFFF00"/>
                </a:solidFill>
                <a:uFill>
                  <a:solidFill>
                    <a:srgbClr val="FFFFFF"/>
                  </a:solidFill>
                </a:uFill>
                <a:latin typeface="Arial Black" panose="020B0A04020102020204"/>
                <a:cs typeface="Arial Black" panose="020B0A04020102020204"/>
              </a:rPr>
              <a:t>ΦΘΟΡΕΣ</a:t>
            </a:r>
            <a:r>
              <a:rPr sz="1650" u="heavy" spc="20" dirty="0">
                <a:solidFill>
                  <a:srgbClr val="FFFF00"/>
                </a:solidFill>
                <a:uFill>
                  <a:solidFill>
                    <a:srgbClr val="FFFFFF"/>
                  </a:solidFill>
                </a:uFill>
                <a:latin typeface="Arial Black" panose="020B0A04020102020204"/>
                <a:cs typeface="Arial Black" panose="020B0A04020102020204"/>
              </a:rPr>
              <a:t> </a:t>
            </a:r>
            <a:r>
              <a:rPr sz="1650" u="heavy" dirty="0">
                <a:solidFill>
                  <a:srgbClr val="FFFF00"/>
                </a:solidFill>
                <a:uFill>
                  <a:solidFill>
                    <a:srgbClr val="FFFFFF"/>
                  </a:solidFill>
                </a:uFill>
                <a:latin typeface="Arial Black" panose="020B0A04020102020204"/>
                <a:cs typeface="Arial Black" panose="020B0A04020102020204"/>
              </a:rPr>
              <a:t>ΚΑΙ</a:t>
            </a:r>
            <a:r>
              <a:rPr sz="1650" u="heavy" spc="30" dirty="0">
                <a:solidFill>
                  <a:srgbClr val="FFFF00"/>
                </a:solidFill>
                <a:uFill>
                  <a:solidFill>
                    <a:srgbClr val="FFFFFF"/>
                  </a:solidFill>
                </a:uFill>
                <a:latin typeface="Arial Black" panose="020B0A04020102020204"/>
                <a:cs typeface="Arial Black" panose="020B0A04020102020204"/>
              </a:rPr>
              <a:t> </a:t>
            </a:r>
            <a:r>
              <a:rPr sz="1650" u="heavy" dirty="0">
                <a:solidFill>
                  <a:srgbClr val="FFFF00"/>
                </a:solidFill>
                <a:uFill>
                  <a:solidFill>
                    <a:srgbClr val="FFFFFF"/>
                  </a:solidFill>
                </a:uFill>
                <a:latin typeface="Arial Black" panose="020B0A04020102020204"/>
                <a:cs typeface="Arial Black" panose="020B0A04020102020204"/>
              </a:rPr>
              <a:t>ΒΛΑΒΕΣ</a:t>
            </a:r>
            <a:r>
              <a:rPr sz="1650" u="heavy" spc="35" dirty="0">
                <a:solidFill>
                  <a:srgbClr val="FFFF00"/>
                </a:solidFill>
                <a:uFill>
                  <a:solidFill>
                    <a:srgbClr val="FFFFFF"/>
                  </a:solidFill>
                </a:uFill>
                <a:latin typeface="Arial Black" panose="020B0A04020102020204"/>
                <a:cs typeface="Arial Black" panose="020B0A04020102020204"/>
              </a:rPr>
              <a:t> </a:t>
            </a:r>
            <a:r>
              <a:rPr sz="1650" u="heavy" spc="-10" dirty="0">
                <a:solidFill>
                  <a:srgbClr val="FFFF00"/>
                </a:solidFill>
                <a:uFill>
                  <a:solidFill>
                    <a:srgbClr val="FFFFFF"/>
                  </a:solidFill>
                </a:uFill>
                <a:latin typeface="Arial Black" panose="020B0A04020102020204"/>
                <a:cs typeface="Arial Black" panose="020B0A04020102020204"/>
              </a:rPr>
              <a:t>ΧΙΤΩΝΙΩΝ.</a:t>
            </a:r>
            <a:endParaRPr sz="1650">
              <a:solidFill>
                <a:srgbClr val="FFFF00"/>
              </a:solidFill>
              <a:latin typeface="Arial Black" panose="020B0A04020102020204"/>
              <a:cs typeface="Arial Black" panose="020B0A04020102020204"/>
            </a:endParaRPr>
          </a:p>
          <a:p>
            <a:pPr marL="12700">
              <a:lnSpc>
                <a:spcPct val="100000"/>
              </a:lnSpc>
              <a:spcBef>
                <a:spcPts val="600"/>
              </a:spcBef>
            </a:pPr>
            <a:r>
              <a:rPr sz="1450" spc="-20" dirty="0">
                <a:solidFill>
                  <a:srgbClr val="FF0000"/>
                </a:solidFill>
                <a:latin typeface="Arial Black" panose="020B0A04020102020204"/>
                <a:cs typeface="Arial Black" panose="020B0A04020102020204"/>
              </a:rPr>
              <a:t>10.</a:t>
            </a:r>
            <a:r>
              <a:rPr sz="1450" spc="-155" dirty="0">
                <a:solidFill>
                  <a:srgbClr val="FF0000"/>
                </a:solidFill>
                <a:latin typeface="Arial Black" panose="020B0A04020102020204"/>
                <a:cs typeface="Arial Black" panose="020B0A04020102020204"/>
              </a:rPr>
              <a:t> </a:t>
            </a:r>
            <a:r>
              <a:rPr sz="1450" u="heavy">
                <a:solidFill>
                  <a:srgbClr val="0070C0"/>
                </a:solidFill>
                <a:uFill>
                  <a:solidFill>
                    <a:srgbClr val="FFFFFF"/>
                  </a:solidFill>
                </a:uFill>
                <a:latin typeface="Arial Black" panose="020B0A04020102020204"/>
                <a:cs typeface="Arial Black" panose="020B0A04020102020204"/>
              </a:rPr>
              <a:t>ΦΘΟΡΑ</a:t>
            </a:r>
            <a:r>
              <a:rPr sz="1450" u="heavy" spc="-55">
                <a:solidFill>
                  <a:srgbClr val="0070C0"/>
                </a:solidFill>
                <a:uFill>
                  <a:solidFill>
                    <a:srgbClr val="FFFFFF"/>
                  </a:solidFill>
                </a:uFill>
                <a:latin typeface="Arial Black" panose="020B0A04020102020204"/>
                <a:cs typeface="Arial Black" panose="020B0A04020102020204"/>
              </a:rPr>
              <a:t> </a:t>
            </a:r>
            <a:r>
              <a:rPr sz="1450" u="heavy" spc="-10" smtClean="0">
                <a:solidFill>
                  <a:srgbClr val="0070C0"/>
                </a:solidFill>
                <a:uFill>
                  <a:solidFill>
                    <a:srgbClr val="FFFFFF"/>
                  </a:solidFill>
                </a:uFill>
                <a:latin typeface="Arial Black" panose="020B0A04020102020204"/>
                <a:cs typeface="Arial Black" panose="020B0A04020102020204"/>
              </a:rPr>
              <a:t>ΕΚ</a:t>
            </a:r>
            <a:r>
              <a:rPr lang="el-GR" sz="1450" u="heavy" spc="-10" dirty="0" smtClean="0">
                <a:solidFill>
                  <a:srgbClr val="0070C0"/>
                </a:solidFill>
                <a:uFill>
                  <a:solidFill>
                    <a:srgbClr val="FFFFFF"/>
                  </a:solidFill>
                </a:uFill>
                <a:latin typeface="Arial Black" panose="020B0A04020102020204"/>
                <a:cs typeface="Arial Black" panose="020B0A04020102020204"/>
              </a:rPr>
              <a:t> </a:t>
            </a:r>
            <a:r>
              <a:rPr sz="1450" u="heavy" spc="-10" smtClean="0">
                <a:solidFill>
                  <a:srgbClr val="0070C0"/>
                </a:solidFill>
                <a:uFill>
                  <a:solidFill>
                    <a:srgbClr val="FFFFFF"/>
                  </a:solidFill>
                </a:uFill>
                <a:latin typeface="Arial Black" panose="020B0A04020102020204"/>
                <a:cs typeface="Arial Black" panose="020B0A04020102020204"/>
              </a:rPr>
              <a:t>ΤΡΙΒΗΣ</a:t>
            </a:r>
            <a:r>
              <a:rPr sz="1450" u="heavy" spc="-10" dirty="0">
                <a:solidFill>
                  <a:srgbClr val="0070C0"/>
                </a:solidFill>
                <a:uFill>
                  <a:solidFill>
                    <a:srgbClr val="FFFFFF"/>
                  </a:solidFill>
                </a:uFill>
                <a:latin typeface="Arial Black" panose="020B0A04020102020204"/>
                <a:cs typeface="Arial Black" panose="020B0A04020102020204"/>
              </a:rPr>
              <a:t>.</a:t>
            </a:r>
            <a:endParaRPr sz="1450">
              <a:solidFill>
                <a:srgbClr val="0070C0"/>
              </a:solidFill>
              <a:latin typeface="Arial Black" panose="020B0A04020102020204"/>
              <a:cs typeface="Arial Black" panose="020B0A04020102020204"/>
            </a:endParaRPr>
          </a:p>
          <a:p>
            <a:pPr>
              <a:lnSpc>
                <a:spcPct val="100000"/>
              </a:lnSpc>
              <a:spcBef>
                <a:spcPts val="10"/>
              </a:spcBef>
            </a:pPr>
            <a:endParaRPr sz="1750">
              <a:latin typeface="Arial Black" panose="020B0A04020102020204"/>
              <a:cs typeface="Arial Black" panose="020B0A04020102020204"/>
            </a:endParaRPr>
          </a:p>
          <a:p>
            <a:pPr marL="12700" marR="5080" algn="ctr">
              <a:lnSpc>
                <a:spcPct val="117000"/>
              </a:lnSpc>
              <a:spcBef>
                <a:spcPts val="5"/>
              </a:spcBef>
            </a:pPr>
            <a:r>
              <a:rPr sz="1450" dirty="0">
                <a:solidFill>
                  <a:srgbClr val="002060"/>
                </a:solidFill>
                <a:latin typeface="Arial Black" panose="020B0A04020102020204"/>
                <a:cs typeface="Arial Black" panose="020B0A04020102020204"/>
              </a:rPr>
              <a:t>ΤΟ</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ΣΠΑΣΙΜΟ</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ΤΗΣ</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ΛΙΠΑΝΤΙΚΗΣ</a:t>
            </a:r>
            <a:r>
              <a:rPr sz="1450" spc="-6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ΜΕΜΒΡΑΝΗΣ</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ΣΕ</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ΚΑΠΟΙΟ</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ΣΗΜΕΙΟ</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a:t>
            </a:r>
            <a:r>
              <a:rPr sz="1450" spc="-7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ΧΙΤΩΝΙΟΥ </a:t>
            </a:r>
            <a:r>
              <a:rPr sz="1450" dirty="0">
                <a:solidFill>
                  <a:srgbClr val="002060"/>
                </a:solidFill>
                <a:latin typeface="Arial Black" panose="020B0A04020102020204"/>
                <a:cs typeface="Arial Black" panose="020B0A04020102020204"/>
              </a:rPr>
              <a:t>ΕΠΙΤΡΕΠΕΙ</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ΣΤΙΓΜΙΑΙΑ</a:t>
            </a:r>
            <a:r>
              <a:rPr sz="1450" spc="-7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ΕΠΑΦΗ</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ΤΩΝ</a:t>
            </a:r>
            <a:r>
              <a:rPr sz="1450" spc="-6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ΜΕΤΑΛΛΩΝ</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a:t>
            </a:r>
            <a:r>
              <a:rPr sz="1450" spc="-7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ΧΙΤΩΝΙΟΥ</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ΚΑΙ</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ΤΩΝ</a:t>
            </a:r>
            <a:r>
              <a:rPr sz="1450" spc="-7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ΕΛΑΤΗΡΙΩΝ </a:t>
            </a:r>
            <a:r>
              <a:rPr sz="1450" dirty="0">
                <a:solidFill>
                  <a:srgbClr val="002060"/>
                </a:solidFill>
                <a:latin typeface="Arial Black" panose="020B0A04020102020204"/>
                <a:cs typeface="Arial Black" panose="020B0A04020102020204"/>
              </a:rPr>
              <a:t>ΜΕ</a:t>
            </a:r>
            <a:r>
              <a:rPr sz="1450" spc="-5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ΑΠΟΤΕΛΕΣΜΑ</a:t>
            </a:r>
            <a:r>
              <a:rPr sz="1450" spc="-5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ΤΗΝ</a:t>
            </a:r>
            <a:r>
              <a:rPr sz="1450" spc="-5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ΤΟΠΙΚΗ</a:t>
            </a:r>
            <a:r>
              <a:rPr sz="1450" spc="-5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ΑΠΟΚΟΛΛΗΣΗ</a:t>
            </a:r>
            <a:r>
              <a:rPr sz="1450" spc="-5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ΥΛΙΚΟΥ.</a:t>
            </a:r>
            <a:r>
              <a:rPr sz="1450" spc="-50" dirty="0">
                <a:solidFill>
                  <a:srgbClr val="002060"/>
                </a:solidFill>
                <a:latin typeface="Arial Black" panose="020B0A04020102020204"/>
                <a:cs typeface="Arial Black" panose="020B0A04020102020204"/>
              </a:rPr>
              <a:t> </a:t>
            </a:r>
            <a:r>
              <a:rPr sz="1450">
                <a:solidFill>
                  <a:srgbClr val="002060"/>
                </a:solidFill>
                <a:latin typeface="Arial Black" panose="020B0A04020102020204"/>
                <a:cs typeface="Arial Black" panose="020B0A04020102020204"/>
              </a:rPr>
              <a:t>Η</a:t>
            </a:r>
            <a:r>
              <a:rPr sz="1450" spc="-55">
                <a:solidFill>
                  <a:srgbClr val="002060"/>
                </a:solidFill>
                <a:latin typeface="Arial Black" panose="020B0A04020102020204"/>
                <a:cs typeface="Arial Black" panose="020B0A04020102020204"/>
              </a:rPr>
              <a:t> </a:t>
            </a:r>
            <a:r>
              <a:rPr sz="1450" smtClean="0">
                <a:solidFill>
                  <a:srgbClr val="002060"/>
                </a:solidFill>
                <a:latin typeface="Arial Black" panose="020B0A04020102020204"/>
                <a:cs typeface="Arial Black" panose="020B0A04020102020204"/>
              </a:rPr>
              <a:t>ΤΡΙΒΗ</a:t>
            </a:r>
            <a:r>
              <a:rPr sz="1450" spc="-65" smtClean="0">
                <a:solidFill>
                  <a:srgbClr val="002060"/>
                </a:solidFill>
                <a:latin typeface="Arial Black" panose="020B0A04020102020204"/>
                <a:cs typeface="Arial Black" panose="020B0A04020102020204"/>
              </a:rPr>
              <a:t> </a:t>
            </a:r>
            <a:r>
              <a:rPr sz="1450" spc="-10">
                <a:solidFill>
                  <a:srgbClr val="002060"/>
                </a:solidFill>
                <a:latin typeface="Arial Black" panose="020B0A04020102020204"/>
                <a:cs typeface="Arial Black" panose="020B0A04020102020204"/>
              </a:rPr>
              <a:t>ΕΞΕΛΙΣΣΕΤΑΙ</a:t>
            </a:r>
            <a:r>
              <a:rPr sz="1450" spc="-50">
                <a:solidFill>
                  <a:srgbClr val="002060"/>
                </a:solidFill>
                <a:latin typeface="Arial Black" panose="020B0A04020102020204"/>
                <a:cs typeface="Arial Black" panose="020B0A04020102020204"/>
              </a:rPr>
              <a:t> </a:t>
            </a:r>
            <a:r>
              <a:rPr sz="1450" spc="-25" smtClean="0">
                <a:solidFill>
                  <a:srgbClr val="002060"/>
                </a:solidFill>
                <a:latin typeface="Arial Black" panose="020B0A04020102020204"/>
                <a:cs typeface="Arial Black" panose="020B0A04020102020204"/>
              </a:rPr>
              <a:t>ΣΕ</a:t>
            </a:r>
            <a:r>
              <a:rPr lang="el-GR" sz="1450" spc="-25" dirty="0" smtClean="0">
                <a:solidFill>
                  <a:srgbClr val="002060"/>
                </a:solidFill>
                <a:latin typeface="Arial Black" panose="020B0A04020102020204"/>
                <a:cs typeface="Arial Black" panose="020B0A04020102020204"/>
              </a:rPr>
              <a:t> </a:t>
            </a:r>
            <a:r>
              <a:rPr sz="1450" smtClean="0">
                <a:solidFill>
                  <a:srgbClr val="002060"/>
                </a:solidFill>
                <a:latin typeface="Arial Black" panose="020B0A04020102020204"/>
                <a:cs typeface="Arial Black" panose="020B0A04020102020204"/>
              </a:rPr>
              <a:t>ΔΙΑΒΡΩΣΗ</a:t>
            </a:r>
            <a:r>
              <a:rPr sz="1450" spc="-70" smtClean="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ΔΙΟΤΙ</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ΣΤΟ</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ΣΗΜΕΙΟ</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ΕΚΕΙΝΟ</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ΔΕΝ</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ΕΧΕΙ</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ΟΜΑΛΗ</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ΛΙΠΑΝΣΗ.</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ΚΑΙ</a:t>
            </a:r>
            <a:r>
              <a:rPr sz="1450" spc="-75" dirty="0">
                <a:solidFill>
                  <a:srgbClr val="002060"/>
                </a:solidFill>
                <a:latin typeface="Arial Black" panose="020B0A04020102020204"/>
                <a:cs typeface="Arial Black" panose="020B0A04020102020204"/>
              </a:rPr>
              <a:t> </a:t>
            </a:r>
            <a:r>
              <a:rPr sz="1450" spc="-25" dirty="0">
                <a:solidFill>
                  <a:srgbClr val="002060"/>
                </a:solidFill>
                <a:latin typeface="Arial Black" panose="020B0A04020102020204"/>
                <a:cs typeface="Arial Black" panose="020B0A04020102020204"/>
              </a:rPr>
              <a:t>ΣΕ </a:t>
            </a:r>
            <a:r>
              <a:rPr sz="1450">
                <a:solidFill>
                  <a:srgbClr val="002060"/>
                </a:solidFill>
                <a:latin typeface="Arial Black" panose="020B0A04020102020204"/>
                <a:cs typeface="Arial Black" panose="020B0A04020102020204"/>
              </a:rPr>
              <a:t>ΠΕΡΙΠΤΩΣΗ</a:t>
            </a:r>
            <a:r>
              <a:rPr sz="1450" spc="-70">
                <a:solidFill>
                  <a:srgbClr val="002060"/>
                </a:solidFill>
                <a:latin typeface="Arial Black" panose="020B0A04020102020204"/>
                <a:cs typeface="Arial Black" panose="020B0A04020102020204"/>
              </a:rPr>
              <a:t> </a:t>
            </a:r>
            <a:r>
              <a:rPr sz="1450" smtClean="0">
                <a:solidFill>
                  <a:srgbClr val="002060"/>
                </a:solidFill>
                <a:latin typeface="Arial Black" panose="020B0A04020102020204"/>
                <a:cs typeface="Arial Black" panose="020B0A04020102020204"/>
              </a:rPr>
              <a:t>ΥΠΑΡΞΗ</a:t>
            </a:r>
            <a:r>
              <a:rPr lang="el-GR" sz="1450" dirty="0" smtClean="0">
                <a:solidFill>
                  <a:srgbClr val="002060"/>
                </a:solidFill>
                <a:latin typeface="Arial Black" panose="020B0A04020102020204"/>
                <a:cs typeface="Arial Black" panose="020B0A04020102020204"/>
              </a:rPr>
              <a:t>Σ</a:t>
            </a:r>
            <a:r>
              <a:rPr sz="1450" spc="-70" smtClean="0">
                <a:solidFill>
                  <a:srgbClr val="002060"/>
                </a:solidFill>
                <a:latin typeface="Arial Black" panose="020B0A04020102020204"/>
                <a:cs typeface="Arial Black" panose="020B0A04020102020204"/>
              </a:rPr>
              <a:t> </a:t>
            </a:r>
            <a:r>
              <a:rPr sz="1450" spc="-10" smtClean="0">
                <a:solidFill>
                  <a:srgbClr val="002060"/>
                </a:solidFill>
                <a:latin typeface="Arial Black" panose="020B0A04020102020204"/>
                <a:cs typeface="Arial Black" panose="020B0A04020102020204"/>
              </a:rPr>
              <a:t>ΕΞΑΝΘΡΑΚΩΜΑ</a:t>
            </a:r>
            <a:r>
              <a:rPr lang="el-GR" sz="1450" spc="-10" dirty="0" smtClean="0">
                <a:solidFill>
                  <a:srgbClr val="002060"/>
                </a:solidFill>
                <a:latin typeface="Arial Black" panose="020B0A04020102020204"/>
                <a:cs typeface="Arial Black" panose="020B0A04020102020204"/>
              </a:rPr>
              <a:t>ΤΩΝ</a:t>
            </a:r>
            <a:r>
              <a:rPr sz="1450" spc="-80" smtClean="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ΣΤΗΝ</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ΚΟΡΩΝΑ</a:t>
            </a:r>
            <a:r>
              <a:rPr sz="1450" spc="-75" dirty="0">
                <a:solidFill>
                  <a:srgbClr val="002060"/>
                </a:solidFill>
                <a:latin typeface="Arial Black" panose="020B0A04020102020204"/>
                <a:cs typeface="Arial Black" panose="020B0A04020102020204"/>
              </a:rPr>
              <a:t> </a:t>
            </a:r>
            <a:r>
              <a:rPr sz="1450">
                <a:solidFill>
                  <a:srgbClr val="002060"/>
                </a:solidFill>
                <a:latin typeface="Arial Black" panose="020B0A04020102020204"/>
                <a:cs typeface="Arial Black" panose="020B0A04020102020204"/>
              </a:rPr>
              <a:t>ΤΟΥ</a:t>
            </a:r>
            <a:r>
              <a:rPr sz="1450" spc="-75">
                <a:solidFill>
                  <a:srgbClr val="002060"/>
                </a:solidFill>
                <a:latin typeface="Arial Black" panose="020B0A04020102020204"/>
                <a:cs typeface="Arial Black" panose="020B0A04020102020204"/>
              </a:rPr>
              <a:t> </a:t>
            </a:r>
            <a:r>
              <a:rPr sz="1450" spc="-10" smtClean="0">
                <a:solidFill>
                  <a:srgbClr val="002060"/>
                </a:solidFill>
                <a:latin typeface="Arial Black" panose="020B0A04020102020204"/>
                <a:cs typeface="Arial Black" panose="020B0A04020102020204"/>
              </a:rPr>
              <a:t>ΕΜΒΟΛΟΥ</a:t>
            </a:r>
            <a:r>
              <a:rPr lang="el-GR" sz="1450" spc="-10" dirty="0" smtClean="0">
                <a:solidFill>
                  <a:srgbClr val="002060"/>
                </a:solidFill>
                <a:latin typeface="Arial Black" panose="020B0A04020102020204"/>
                <a:cs typeface="Arial Black" panose="020B0A04020102020204"/>
              </a:rPr>
              <a:t>,</a:t>
            </a:r>
            <a:r>
              <a:rPr sz="1450" spc="-75" smtClean="0">
                <a:solidFill>
                  <a:srgbClr val="002060"/>
                </a:solidFill>
                <a:latin typeface="Arial Black" panose="020B0A04020102020204"/>
                <a:cs typeface="Arial Black" panose="020B0A04020102020204"/>
              </a:rPr>
              <a:t> </a:t>
            </a:r>
            <a:r>
              <a:rPr sz="1450" spc="-20" smtClean="0">
                <a:solidFill>
                  <a:srgbClr val="002060"/>
                </a:solidFill>
                <a:latin typeface="Arial Black" panose="020B0A04020102020204"/>
                <a:cs typeface="Arial Black" panose="020B0A04020102020204"/>
              </a:rPr>
              <a:t>ΤΟΤΕ</a:t>
            </a:r>
            <a:r>
              <a:rPr lang="el-GR" sz="1450" spc="-20" dirty="0" smtClean="0">
                <a:solidFill>
                  <a:srgbClr val="002060"/>
                </a:solidFill>
                <a:latin typeface="Arial Black" panose="020B0A04020102020204"/>
                <a:cs typeface="Arial Black" panose="020B0A04020102020204"/>
              </a:rPr>
              <a:t> </a:t>
            </a:r>
            <a:r>
              <a:rPr sz="1450" spc="-10" smtClean="0">
                <a:solidFill>
                  <a:srgbClr val="002060"/>
                </a:solidFill>
                <a:latin typeface="Arial Black" panose="020B0A04020102020204"/>
                <a:cs typeface="Arial Black" panose="020B0A04020102020204"/>
              </a:rPr>
              <a:t>ΠΡΟΚΑΛΕΙΤΑΙ</a:t>
            </a:r>
            <a:r>
              <a:rPr sz="1450" spc="-65" smtClean="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ΑΝΟΜΟΙΟΜΟΡΦΗ</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ΛΕΙΑΝΣΗ</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ΤΗΣ</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ΕΠΙΦΑΝΕΙΑΣ</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a:t>
            </a:r>
            <a:r>
              <a:rPr sz="1450" spc="-6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ΧΙΤΩΝΙΟΥ.</a:t>
            </a:r>
            <a:endParaRPr sz="1450">
              <a:solidFill>
                <a:srgbClr val="002060"/>
              </a:solidFill>
              <a:latin typeface="Arial Black" panose="020B0A04020102020204"/>
              <a:cs typeface="Arial Black" panose="020B0A04020102020204"/>
            </a:endParaRPr>
          </a:p>
          <a:p>
            <a:pPr marL="12700" marR="711835">
              <a:lnSpc>
                <a:spcPct val="117000"/>
              </a:lnSpc>
              <a:spcBef>
                <a:spcPts val="275"/>
              </a:spcBef>
            </a:pPr>
            <a:r>
              <a:rPr sz="1450" dirty="0">
                <a:solidFill>
                  <a:srgbClr val="002060"/>
                </a:solidFill>
                <a:latin typeface="Arial Black" panose="020B0A04020102020204"/>
                <a:cs typeface="Arial Black" panose="020B0A04020102020204"/>
              </a:rPr>
              <a:t>Η</a:t>
            </a:r>
            <a:r>
              <a:rPr sz="1450" spc="-5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ΚΑΤΑΣΤΡΟΦΗ</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ΤΗΣ</a:t>
            </a:r>
            <a:r>
              <a:rPr sz="1450" spc="-4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ΛΙΠΑΝΤΙΚΗΣ</a:t>
            </a:r>
            <a:r>
              <a:rPr sz="1450" spc="-5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ΜΕΜΒΡΑΝΗΣ</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ΜΠΟΡΕΙ</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ΝΑ</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ΟΦΕΙΛΕΤΑΙ</a:t>
            </a:r>
            <a:r>
              <a:rPr sz="1450" spc="-45" dirty="0">
                <a:solidFill>
                  <a:srgbClr val="002060"/>
                </a:solidFill>
                <a:latin typeface="Arial Black" panose="020B0A04020102020204"/>
                <a:cs typeface="Arial Black" panose="020B0A04020102020204"/>
              </a:rPr>
              <a:t> </a:t>
            </a:r>
            <a:r>
              <a:rPr sz="1450" spc="-20" dirty="0">
                <a:solidFill>
                  <a:srgbClr val="002060"/>
                </a:solidFill>
                <a:latin typeface="Arial Black" panose="020B0A04020102020204"/>
                <a:cs typeface="Arial Black" panose="020B0A04020102020204"/>
              </a:rPr>
              <a:t>ΣΤΙΣ </a:t>
            </a:r>
            <a:r>
              <a:rPr sz="1450" spc="-10" dirty="0">
                <a:solidFill>
                  <a:srgbClr val="002060"/>
                </a:solidFill>
                <a:latin typeface="Arial Black" panose="020B0A04020102020204"/>
                <a:cs typeface="Arial Black" panose="020B0A04020102020204"/>
              </a:rPr>
              <a:t>ΑΚΟΛΟΥΘΕΣ</a:t>
            </a:r>
            <a:r>
              <a:rPr sz="1450" spc="-4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ΑΙΤΙΕΣ:</a:t>
            </a:r>
            <a:endParaRPr sz="1450">
              <a:solidFill>
                <a:srgbClr val="002060"/>
              </a:solidFill>
              <a:latin typeface="Arial Black" panose="020B0A04020102020204"/>
              <a:cs typeface="Arial Black" panose="020B0A04020102020204"/>
            </a:endParaRPr>
          </a:p>
          <a:p>
            <a:pPr marL="12700">
              <a:lnSpc>
                <a:spcPct val="100000"/>
              </a:lnSpc>
              <a:spcBef>
                <a:spcPts val="580"/>
              </a:spcBef>
            </a:pPr>
            <a:r>
              <a:rPr sz="2175" spc="-44" baseline="4000" dirty="0">
                <a:solidFill>
                  <a:srgbClr val="002060"/>
                </a:solidFill>
                <a:latin typeface="Wingdings" panose="05000000000000000000"/>
                <a:cs typeface="Wingdings" panose="05000000000000000000"/>
              </a:rPr>
              <a:t></a:t>
            </a:r>
            <a:r>
              <a:rPr sz="1450" spc="-30" dirty="0">
                <a:solidFill>
                  <a:srgbClr val="002060"/>
                </a:solidFill>
                <a:latin typeface="Arial Black" panose="020B0A04020102020204"/>
                <a:cs typeface="Arial Black" panose="020B0A04020102020204"/>
              </a:rPr>
              <a:t>ΚΑΚΗ</a:t>
            </a:r>
            <a:r>
              <a:rPr sz="1450" spc="-6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ΕΥΘΥΓΡΑΜΜΙΣΗ</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a:t>
            </a:r>
            <a:r>
              <a:rPr sz="1450" spc="-6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ΚΙΝΗΜΑΤΙΚΟΥ</a:t>
            </a:r>
            <a:r>
              <a:rPr sz="1450" spc="-6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ΜΗΧΑΝΙΣΜΟΥ.</a:t>
            </a:r>
            <a:endParaRPr sz="1450">
              <a:solidFill>
                <a:srgbClr val="002060"/>
              </a:solidFill>
              <a:latin typeface="Arial Black" panose="020B0A04020102020204"/>
              <a:cs typeface="Arial Black" panose="020B0A04020102020204"/>
            </a:endParaRPr>
          </a:p>
          <a:p>
            <a:pPr marL="12700">
              <a:lnSpc>
                <a:spcPct val="100000"/>
              </a:lnSpc>
              <a:spcBef>
                <a:spcPts val="570"/>
              </a:spcBef>
            </a:pPr>
            <a:r>
              <a:rPr sz="2175" spc="-37" baseline="4000" dirty="0">
                <a:solidFill>
                  <a:srgbClr val="002060"/>
                </a:solidFill>
                <a:latin typeface="Wingdings" panose="05000000000000000000"/>
                <a:cs typeface="Wingdings" panose="05000000000000000000"/>
              </a:rPr>
              <a:t></a:t>
            </a:r>
            <a:r>
              <a:rPr sz="1450" spc="-25" dirty="0">
                <a:solidFill>
                  <a:srgbClr val="002060"/>
                </a:solidFill>
                <a:latin typeface="Arial Black" panose="020B0A04020102020204"/>
                <a:cs typeface="Arial Black" panose="020B0A04020102020204"/>
              </a:rPr>
              <a:t>ΑΝΕΠΑΡΚΗ</a:t>
            </a:r>
            <a:r>
              <a:rPr sz="1450" spc="-7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ΛΙΠΑΝΣΗ</a:t>
            </a:r>
            <a:r>
              <a:rPr sz="1450" spc="-7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ΜΕ</a:t>
            </a:r>
            <a:r>
              <a:rPr sz="1450" spc="-6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ΚΑΚΗ</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ΠΟΙΟΤΗΤΑ</a:t>
            </a:r>
            <a:r>
              <a:rPr sz="1450" spc="-7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ΛΙΠΑΝΤΙΚΟΥ.</a:t>
            </a:r>
            <a:endParaRPr sz="1450">
              <a:solidFill>
                <a:srgbClr val="002060"/>
              </a:solidFill>
              <a:latin typeface="Arial Black" panose="020B0A04020102020204"/>
              <a:cs typeface="Arial Black" panose="020B0A04020102020204"/>
            </a:endParaRPr>
          </a:p>
          <a:p>
            <a:pPr marL="12700">
              <a:lnSpc>
                <a:spcPct val="100000"/>
              </a:lnSpc>
              <a:spcBef>
                <a:spcPts val="580"/>
              </a:spcBef>
            </a:pPr>
            <a:r>
              <a:rPr sz="2175" spc="-37" baseline="4000" dirty="0">
                <a:solidFill>
                  <a:srgbClr val="002060"/>
                </a:solidFill>
                <a:latin typeface="Wingdings" panose="05000000000000000000"/>
                <a:cs typeface="Wingdings" panose="05000000000000000000"/>
              </a:rPr>
              <a:t></a:t>
            </a:r>
            <a:r>
              <a:rPr sz="1450" spc="-25" dirty="0">
                <a:solidFill>
                  <a:srgbClr val="002060"/>
                </a:solidFill>
                <a:latin typeface="Arial Black" panose="020B0A04020102020204"/>
                <a:cs typeface="Arial Black" panose="020B0A04020102020204"/>
              </a:rPr>
              <a:t>ΥΠΕΡΒΟΛΙΚΟ</a:t>
            </a:r>
            <a:r>
              <a:rPr sz="1450" spc="-7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ΔΙΑΚΕΝΟ</a:t>
            </a:r>
            <a:r>
              <a:rPr sz="1450" spc="-6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ΕΛΑΤΗΡΙΩΝ.</a:t>
            </a:r>
            <a:endParaRPr sz="1450">
              <a:solidFill>
                <a:srgbClr val="002060"/>
              </a:solidFill>
              <a:latin typeface="Arial Black" panose="020B0A04020102020204"/>
              <a:cs typeface="Arial Black" panose="020B0A04020102020204"/>
            </a:endParaRPr>
          </a:p>
          <a:p>
            <a:pPr marL="12700">
              <a:lnSpc>
                <a:spcPct val="100000"/>
              </a:lnSpc>
              <a:spcBef>
                <a:spcPts val="580"/>
              </a:spcBef>
            </a:pPr>
            <a:r>
              <a:rPr sz="2175" spc="-37" baseline="4000" dirty="0">
                <a:solidFill>
                  <a:srgbClr val="002060"/>
                </a:solidFill>
                <a:latin typeface="Wingdings" panose="05000000000000000000"/>
                <a:cs typeface="Wingdings" panose="05000000000000000000"/>
              </a:rPr>
              <a:t></a:t>
            </a:r>
            <a:r>
              <a:rPr sz="1450" spc="-25" dirty="0">
                <a:solidFill>
                  <a:srgbClr val="002060"/>
                </a:solidFill>
                <a:latin typeface="Arial Black" panose="020B0A04020102020204"/>
                <a:cs typeface="Arial Black" panose="020B0A04020102020204"/>
              </a:rPr>
              <a:t>ΕΣΦΑΛΜΕΝΗ</a:t>
            </a:r>
            <a:r>
              <a:rPr sz="1450" spc="-8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ΕΠΙΛΟΓΗ</a:t>
            </a:r>
            <a:r>
              <a:rPr sz="1450" spc="-7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ΥΛΙΚΟΥ</a:t>
            </a:r>
            <a:r>
              <a:rPr sz="1450" spc="-8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ΕΛΑΤΗΡΙΩΝ.</a:t>
            </a:r>
            <a:endParaRPr sz="1450">
              <a:solidFill>
                <a:srgbClr val="002060"/>
              </a:solidFill>
              <a:latin typeface="Arial Black" panose="020B0A04020102020204"/>
              <a:cs typeface="Arial Black" panose="020B0A04020102020204"/>
            </a:endParaRPr>
          </a:p>
          <a:p>
            <a:pPr marL="194945" marR="3072765" indent="-182880">
              <a:lnSpc>
                <a:spcPts val="2320"/>
              </a:lnSpc>
              <a:spcBef>
                <a:spcPts val="165"/>
              </a:spcBef>
            </a:pPr>
            <a:r>
              <a:rPr sz="2175" spc="-37" baseline="4000" dirty="0">
                <a:solidFill>
                  <a:srgbClr val="002060"/>
                </a:solidFill>
                <a:latin typeface="Wingdings" panose="05000000000000000000"/>
                <a:cs typeface="Wingdings" panose="05000000000000000000"/>
              </a:rPr>
              <a:t></a:t>
            </a:r>
            <a:r>
              <a:rPr sz="1450" spc="-25" dirty="0">
                <a:solidFill>
                  <a:srgbClr val="002060"/>
                </a:solidFill>
                <a:latin typeface="Arial Black" panose="020B0A04020102020204"/>
                <a:cs typeface="Arial Black" panose="020B0A04020102020204"/>
              </a:rPr>
              <a:t>ΑΠΩΛΕΙΑ</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ΤΗΣ</a:t>
            </a:r>
            <a:r>
              <a:rPr sz="1450" spc="-5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ΕΛΑΣΤΙΚΟΤΗΤΑΣ</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ΤΟΥΣ</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ΛΟΓΩ</a:t>
            </a:r>
            <a:r>
              <a:rPr sz="1450" spc="-5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ΥΨΗΛΗΣ </a:t>
            </a:r>
            <a:r>
              <a:rPr sz="1450" spc="-10">
                <a:solidFill>
                  <a:srgbClr val="002060"/>
                </a:solidFill>
                <a:latin typeface="Arial Black" panose="020B0A04020102020204"/>
                <a:cs typeface="Arial Black" panose="020B0A04020102020204"/>
              </a:rPr>
              <a:t>ΘΕΡΜΟΚΡΑΣΙΑΣ</a:t>
            </a:r>
            <a:r>
              <a:rPr sz="1450" spc="-25">
                <a:solidFill>
                  <a:srgbClr val="002060"/>
                </a:solidFill>
                <a:latin typeface="Arial Black" panose="020B0A04020102020204"/>
                <a:cs typeface="Arial Black" panose="020B0A04020102020204"/>
              </a:rPr>
              <a:t> </a:t>
            </a:r>
            <a:r>
              <a:rPr lang="el-GR" sz="1450" spc="-25" dirty="0">
                <a:solidFill>
                  <a:srgbClr val="002060"/>
                </a:solidFill>
                <a:latin typeface="Arial Black" panose="020B0A04020102020204"/>
                <a:cs typeface="Arial Black" panose="020B0A04020102020204"/>
              </a:rPr>
              <a:t>ή</a:t>
            </a:r>
            <a:r>
              <a:rPr sz="1450" spc="-30" smtClean="0">
                <a:solidFill>
                  <a:srgbClr val="002060"/>
                </a:solidFill>
                <a:latin typeface="Arial Black" panose="020B0A04020102020204"/>
                <a:cs typeface="Arial Black" panose="020B0A04020102020204"/>
              </a:rPr>
              <a:t> </a:t>
            </a:r>
            <a:r>
              <a:rPr sz="1450" spc="-10" smtClean="0">
                <a:solidFill>
                  <a:srgbClr val="002060"/>
                </a:solidFill>
                <a:latin typeface="Arial Black" panose="020B0A04020102020204"/>
                <a:cs typeface="Arial Black" panose="020B0A04020102020204"/>
              </a:rPr>
              <a:t>ΓΗΡΑΝΣ</a:t>
            </a:r>
            <a:r>
              <a:rPr lang="el-GR" sz="1450" spc="-10" dirty="0" smtClean="0">
                <a:solidFill>
                  <a:srgbClr val="002060"/>
                </a:solidFill>
                <a:latin typeface="Arial Black" panose="020B0A04020102020204"/>
                <a:cs typeface="Arial Black" panose="020B0A04020102020204"/>
              </a:rPr>
              <a:t>Η</a:t>
            </a:r>
            <a:r>
              <a:rPr sz="1450" spc="-10" smtClean="0">
                <a:solidFill>
                  <a:srgbClr val="002060"/>
                </a:solidFill>
                <a:latin typeface="Arial Black" panose="020B0A04020102020204"/>
                <a:cs typeface="Arial Black" panose="020B0A04020102020204"/>
              </a:rPr>
              <a:t>Σ</a:t>
            </a:r>
            <a:r>
              <a:rPr lang="el-GR" sz="1450" spc="-10" dirty="0" smtClean="0">
                <a:solidFill>
                  <a:srgbClr val="002060"/>
                </a:solidFill>
                <a:latin typeface="Arial Black" panose="020B0A04020102020204"/>
                <a:cs typeface="Arial Black" panose="020B0A04020102020204"/>
              </a:rPr>
              <a:t> ΤΩΝ ΜΕΤΑΛΛΩΝ</a:t>
            </a:r>
            <a:r>
              <a:rPr sz="1450" spc="-10" smtClean="0">
                <a:solidFill>
                  <a:srgbClr val="002060"/>
                </a:solidFill>
                <a:latin typeface="Arial Black" panose="020B0A04020102020204"/>
                <a:cs typeface="Arial Black" panose="020B0A04020102020204"/>
              </a:rPr>
              <a:t>.</a:t>
            </a:r>
            <a:endParaRPr sz="1450">
              <a:solidFill>
                <a:srgbClr val="002060"/>
              </a:solidFill>
              <a:latin typeface="Arial Black" panose="020B0A04020102020204"/>
              <a:cs typeface="Arial Black" panose="020B0A04020102020204"/>
            </a:endParaRPr>
          </a:p>
          <a:p>
            <a:pPr marL="12700">
              <a:lnSpc>
                <a:spcPct val="100000"/>
              </a:lnSpc>
              <a:spcBef>
                <a:spcPts val="395"/>
              </a:spcBef>
            </a:pPr>
            <a:r>
              <a:rPr sz="2175" spc="-37" baseline="4000" dirty="0">
                <a:solidFill>
                  <a:srgbClr val="002060"/>
                </a:solidFill>
                <a:latin typeface="Wingdings" panose="05000000000000000000"/>
                <a:cs typeface="Wingdings" panose="05000000000000000000"/>
              </a:rPr>
              <a:t></a:t>
            </a:r>
            <a:r>
              <a:rPr sz="1450" spc="-25" dirty="0">
                <a:solidFill>
                  <a:srgbClr val="002060"/>
                </a:solidFill>
                <a:latin typeface="Arial Black" panose="020B0A04020102020204"/>
                <a:cs typeface="Arial Black" panose="020B0A04020102020204"/>
              </a:rPr>
              <a:t>ΥΠΕΡΦΟΡΤΙΣΗ</a:t>
            </a:r>
            <a:r>
              <a:rPr sz="1450" spc="-5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ΚΙΝΗΤΗΡΑ</a:t>
            </a:r>
            <a:r>
              <a:rPr sz="1450" spc="-6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ΜΕ</a:t>
            </a:r>
            <a:r>
              <a:rPr sz="1450" spc="-5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ΑΠΟΤΕΛΕΣΜΑ</a:t>
            </a:r>
            <a:r>
              <a:rPr sz="1450" spc="-50"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a:t>
            </a:r>
            <a:r>
              <a:rPr sz="1450" spc="-5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ΚΑΨΙΜΟ</a:t>
            </a:r>
            <a:r>
              <a:rPr sz="1450" spc="-50" dirty="0">
                <a:solidFill>
                  <a:srgbClr val="002060"/>
                </a:solidFill>
                <a:latin typeface="Arial Black" panose="020B0A04020102020204"/>
                <a:cs typeface="Arial Black" panose="020B0A04020102020204"/>
              </a:rPr>
              <a:t> </a:t>
            </a:r>
            <a:r>
              <a:rPr sz="1450" spc="-25" dirty="0">
                <a:solidFill>
                  <a:srgbClr val="002060"/>
                </a:solidFill>
                <a:latin typeface="Arial Black" panose="020B0A04020102020204"/>
                <a:cs typeface="Arial Black" panose="020B0A04020102020204"/>
              </a:rPr>
              <a:t>ΤΟΥ</a:t>
            </a:r>
            <a:endParaRPr sz="1450">
              <a:solidFill>
                <a:srgbClr val="002060"/>
              </a:solidFill>
              <a:latin typeface="Arial Black" panose="020B0A04020102020204"/>
              <a:cs typeface="Arial Black" panose="020B0A04020102020204"/>
            </a:endParaRPr>
          </a:p>
          <a:p>
            <a:pPr marL="194945">
              <a:lnSpc>
                <a:spcPct val="100000"/>
              </a:lnSpc>
              <a:spcBef>
                <a:spcPts val="580"/>
              </a:spcBef>
            </a:pPr>
            <a:r>
              <a:rPr sz="1450" spc="-10" dirty="0">
                <a:solidFill>
                  <a:srgbClr val="002060"/>
                </a:solidFill>
                <a:latin typeface="Arial Black" panose="020B0A04020102020204"/>
                <a:cs typeface="Arial Black" panose="020B0A04020102020204"/>
              </a:rPr>
              <a:t>ΛΙΠΑΝΤΙΚΟΥ</a:t>
            </a:r>
            <a:r>
              <a:rPr sz="1450" spc="-4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ΚΑΙ</a:t>
            </a:r>
            <a:r>
              <a:rPr sz="1450" spc="-40"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ΣΤΡΕΒΛΩΣΗ</a:t>
            </a:r>
            <a:r>
              <a:rPr sz="1450" spc="-45" dirty="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ΤΟΥ</a:t>
            </a:r>
            <a:r>
              <a:rPr sz="1450" spc="-45" dirty="0">
                <a:solidFill>
                  <a:srgbClr val="002060"/>
                </a:solidFill>
                <a:latin typeface="Arial Black" panose="020B0A04020102020204"/>
                <a:cs typeface="Arial Black" panose="020B0A04020102020204"/>
              </a:rPr>
              <a:t> </a:t>
            </a:r>
            <a:r>
              <a:rPr sz="1450">
                <a:solidFill>
                  <a:srgbClr val="002060"/>
                </a:solidFill>
                <a:latin typeface="Arial Black" panose="020B0A04020102020204"/>
                <a:cs typeface="Arial Black" panose="020B0A04020102020204"/>
              </a:rPr>
              <a:t>ΧΙΤΩΝΙΟΥ</a:t>
            </a:r>
            <a:r>
              <a:rPr sz="1450" spc="-50">
                <a:solidFill>
                  <a:srgbClr val="002060"/>
                </a:solidFill>
                <a:latin typeface="Arial Black" panose="020B0A04020102020204"/>
                <a:cs typeface="Arial Black" panose="020B0A04020102020204"/>
              </a:rPr>
              <a:t> </a:t>
            </a:r>
            <a:r>
              <a:rPr lang="el-GR" sz="1450" spc="-50" dirty="0">
                <a:solidFill>
                  <a:srgbClr val="002060"/>
                </a:solidFill>
                <a:latin typeface="Arial Black" panose="020B0A04020102020204"/>
                <a:cs typeface="Arial Black" panose="020B0A04020102020204"/>
              </a:rPr>
              <a:t>ή</a:t>
            </a:r>
            <a:r>
              <a:rPr sz="1450" spc="-50" smtClean="0">
                <a:solidFill>
                  <a:srgbClr val="002060"/>
                </a:solidFill>
                <a:latin typeface="Arial Black" panose="020B0A04020102020204"/>
                <a:cs typeface="Arial Black" panose="020B0A04020102020204"/>
              </a:rPr>
              <a:t> </a:t>
            </a:r>
            <a:r>
              <a:rPr sz="1450" dirty="0">
                <a:solidFill>
                  <a:srgbClr val="002060"/>
                </a:solidFill>
                <a:latin typeface="Arial Black" panose="020B0A04020102020204"/>
                <a:cs typeface="Arial Black" panose="020B0A04020102020204"/>
              </a:rPr>
              <a:t>ΤΩΝ</a:t>
            </a:r>
            <a:r>
              <a:rPr sz="1450" spc="-45" dirty="0">
                <a:solidFill>
                  <a:srgbClr val="002060"/>
                </a:solidFill>
                <a:latin typeface="Arial Black" panose="020B0A04020102020204"/>
                <a:cs typeface="Arial Black" panose="020B0A04020102020204"/>
              </a:rPr>
              <a:t> </a:t>
            </a:r>
            <a:r>
              <a:rPr sz="1450" spc="-10" dirty="0">
                <a:solidFill>
                  <a:srgbClr val="002060"/>
                </a:solidFill>
                <a:latin typeface="Arial Black" panose="020B0A04020102020204"/>
                <a:cs typeface="Arial Black" panose="020B0A04020102020204"/>
              </a:rPr>
              <a:t>ΕΛΑΤΗΡΙΩΝ</a:t>
            </a:r>
            <a:r>
              <a:rPr sz="1450" spc="-10" dirty="0">
                <a:solidFill>
                  <a:srgbClr val="FFFFFF"/>
                </a:solidFill>
                <a:latin typeface="Arial Black" panose="020B0A04020102020204"/>
                <a:cs typeface="Arial Black" panose="020B0A04020102020204"/>
              </a:rPr>
              <a:t>.</a:t>
            </a:r>
            <a:endParaRPr sz="14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35215"/>
            <a:ext cx="8330565" cy="5199380"/>
          </a:xfrm>
          <a:prstGeom prst="rect">
            <a:avLst/>
          </a:prstGeom>
        </p:spPr>
        <p:txBody>
          <a:bodyPr vert="horz" wrap="square" lIns="0" tIns="109855" rIns="0" bIns="0" rtlCol="0">
            <a:spAutoFit/>
          </a:bodyPr>
          <a:lstStyle/>
          <a:p>
            <a:pPr marL="2132330">
              <a:lnSpc>
                <a:spcPct val="100000"/>
              </a:lnSpc>
              <a:spcBef>
                <a:spcPts val="865"/>
              </a:spcBef>
            </a:pPr>
            <a:r>
              <a:rPr sz="1750" u="heavy" dirty="0">
                <a:solidFill>
                  <a:srgbClr val="FFFF00"/>
                </a:solidFill>
                <a:uFill>
                  <a:solidFill>
                    <a:srgbClr val="FFFFFF"/>
                  </a:solidFill>
                </a:uFill>
                <a:latin typeface="Arial Black" panose="020B0A04020102020204"/>
                <a:cs typeface="Arial Black" panose="020B0A04020102020204"/>
              </a:rPr>
              <a:t>ΦΘΟΡΕΣ</a:t>
            </a:r>
            <a:r>
              <a:rPr sz="1750" u="heavy" spc="100" dirty="0">
                <a:solidFill>
                  <a:srgbClr val="FFFF00"/>
                </a:solidFill>
                <a:uFill>
                  <a:solidFill>
                    <a:srgbClr val="FFFFFF"/>
                  </a:solidFill>
                </a:uFill>
                <a:latin typeface="Arial Black" panose="020B0A04020102020204"/>
                <a:cs typeface="Arial Black" panose="020B0A04020102020204"/>
              </a:rPr>
              <a:t> </a:t>
            </a:r>
            <a:r>
              <a:rPr sz="1750" u="heavy" dirty="0">
                <a:solidFill>
                  <a:srgbClr val="FFFF00"/>
                </a:solidFill>
                <a:uFill>
                  <a:solidFill>
                    <a:srgbClr val="FFFFFF"/>
                  </a:solidFill>
                </a:uFill>
                <a:latin typeface="Arial Black" panose="020B0A04020102020204"/>
                <a:cs typeface="Arial Black" panose="020B0A04020102020204"/>
              </a:rPr>
              <a:t>ΚΑΙ</a:t>
            </a:r>
            <a:r>
              <a:rPr sz="1750" u="heavy" spc="100" dirty="0">
                <a:solidFill>
                  <a:srgbClr val="FFFF00"/>
                </a:solidFill>
                <a:uFill>
                  <a:solidFill>
                    <a:srgbClr val="FFFFFF"/>
                  </a:solidFill>
                </a:uFill>
                <a:latin typeface="Arial Black" panose="020B0A04020102020204"/>
                <a:cs typeface="Arial Black" panose="020B0A04020102020204"/>
              </a:rPr>
              <a:t> </a:t>
            </a:r>
            <a:r>
              <a:rPr sz="1750" u="heavy" dirty="0">
                <a:solidFill>
                  <a:srgbClr val="FFFF00"/>
                </a:solidFill>
                <a:uFill>
                  <a:solidFill>
                    <a:srgbClr val="FFFFFF"/>
                  </a:solidFill>
                </a:uFill>
                <a:latin typeface="Arial Black" panose="020B0A04020102020204"/>
                <a:cs typeface="Arial Black" panose="020B0A04020102020204"/>
              </a:rPr>
              <a:t>ΒΛΑΒΕΣ</a:t>
            </a:r>
            <a:r>
              <a:rPr sz="1750" u="heavy" spc="90" dirty="0">
                <a:solidFill>
                  <a:srgbClr val="FFFF00"/>
                </a:solidFill>
                <a:uFill>
                  <a:solidFill>
                    <a:srgbClr val="FFFFFF"/>
                  </a:solidFill>
                </a:uFill>
                <a:latin typeface="Arial Black" panose="020B0A04020102020204"/>
                <a:cs typeface="Arial Black" panose="020B0A04020102020204"/>
              </a:rPr>
              <a:t> </a:t>
            </a:r>
            <a:r>
              <a:rPr sz="1750" u="heavy" spc="-10" dirty="0">
                <a:solidFill>
                  <a:srgbClr val="FFFF00"/>
                </a:solidFill>
                <a:uFill>
                  <a:solidFill>
                    <a:srgbClr val="FFFFFF"/>
                  </a:solidFill>
                </a:uFill>
                <a:latin typeface="Arial Black" panose="020B0A04020102020204"/>
                <a:cs typeface="Arial Black" panose="020B0A04020102020204"/>
              </a:rPr>
              <a:t>ΧΙΤΩΝΙΩΝ.</a:t>
            </a:r>
            <a:endParaRPr sz="1750">
              <a:solidFill>
                <a:srgbClr val="FFFF00"/>
              </a:solidFill>
              <a:latin typeface="Arial Black" panose="020B0A04020102020204"/>
              <a:cs typeface="Arial Black" panose="020B0A04020102020204"/>
            </a:endParaRPr>
          </a:p>
          <a:p>
            <a:pPr marL="419100" indent="-406400">
              <a:lnSpc>
                <a:spcPct val="100000"/>
              </a:lnSpc>
              <a:spcBef>
                <a:spcPts val="670"/>
              </a:spcBef>
              <a:buClr>
                <a:srgbClr val="FF0000"/>
              </a:buClr>
              <a:buAutoNum type="arabicPeriod" startAt="11"/>
              <a:tabLst>
                <a:tab pos="419100" algn="l"/>
              </a:tabLst>
            </a:pPr>
            <a:r>
              <a:rPr sz="1600" u="heavy" dirty="0">
                <a:solidFill>
                  <a:srgbClr val="0070C0"/>
                </a:solidFill>
                <a:uFill>
                  <a:solidFill>
                    <a:srgbClr val="FFFFFF"/>
                  </a:solidFill>
                </a:uFill>
                <a:latin typeface="Arial Black" panose="020B0A04020102020204"/>
                <a:cs typeface="Arial Black" panose="020B0A04020102020204"/>
              </a:rPr>
              <a:t>ΦΘΟΡΑ</a:t>
            </a:r>
            <a:r>
              <a:rPr sz="1600" u="heavy" spc="-60" dirty="0">
                <a:solidFill>
                  <a:srgbClr val="0070C0"/>
                </a:solidFill>
                <a:uFill>
                  <a:solidFill>
                    <a:srgbClr val="FFFFFF"/>
                  </a:solidFill>
                </a:uFill>
                <a:latin typeface="Arial Black" panose="020B0A04020102020204"/>
                <a:cs typeface="Arial Black" panose="020B0A04020102020204"/>
              </a:rPr>
              <a:t> </a:t>
            </a:r>
            <a:r>
              <a:rPr sz="1600" u="heavy" dirty="0">
                <a:solidFill>
                  <a:srgbClr val="0070C0"/>
                </a:solidFill>
                <a:uFill>
                  <a:solidFill>
                    <a:srgbClr val="FFFFFF"/>
                  </a:solidFill>
                </a:uFill>
                <a:latin typeface="Arial Black" panose="020B0A04020102020204"/>
                <a:cs typeface="Arial Black" panose="020B0A04020102020204"/>
              </a:rPr>
              <a:t>ΧΙΤΩΝΙΩΝ</a:t>
            </a:r>
            <a:r>
              <a:rPr sz="1600" u="heavy" spc="-35" dirty="0">
                <a:solidFill>
                  <a:srgbClr val="0070C0"/>
                </a:solidFill>
                <a:uFill>
                  <a:solidFill>
                    <a:srgbClr val="FFFFFF"/>
                  </a:solidFill>
                </a:uFill>
                <a:latin typeface="Arial Black" panose="020B0A04020102020204"/>
                <a:cs typeface="Arial Black" panose="020B0A04020102020204"/>
              </a:rPr>
              <a:t> </a:t>
            </a:r>
            <a:r>
              <a:rPr sz="1600" u="heavy" dirty="0">
                <a:solidFill>
                  <a:srgbClr val="0070C0"/>
                </a:solidFill>
                <a:uFill>
                  <a:solidFill>
                    <a:srgbClr val="FFFFFF"/>
                  </a:solidFill>
                </a:uFill>
                <a:latin typeface="Arial Black" panose="020B0A04020102020204"/>
                <a:cs typeface="Arial Black" panose="020B0A04020102020204"/>
              </a:rPr>
              <a:t>ΛΟΓΩ</a:t>
            </a:r>
            <a:r>
              <a:rPr sz="1600" u="heavy" spc="-35" dirty="0">
                <a:solidFill>
                  <a:srgbClr val="0070C0"/>
                </a:solidFill>
                <a:uFill>
                  <a:solidFill>
                    <a:srgbClr val="FFFFFF"/>
                  </a:solidFill>
                </a:uFill>
                <a:latin typeface="Arial Black" panose="020B0A04020102020204"/>
                <a:cs typeface="Arial Black" panose="020B0A04020102020204"/>
              </a:rPr>
              <a:t> </a:t>
            </a:r>
            <a:r>
              <a:rPr sz="1600" u="heavy" dirty="0">
                <a:solidFill>
                  <a:srgbClr val="0070C0"/>
                </a:solidFill>
                <a:uFill>
                  <a:solidFill>
                    <a:srgbClr val="FFFFFF"/>
                  </a:solidFill>
                </a:uFill>
                <a:latin typeface="Arial Black" panose="020B0A04020102020204"/>
                <a:cs typeface="Arial Black" panose="020B0A04020102020204"/>
              </a:rPr>
              <a:t>ΧΡΗΣΕΩΣ</a:t>
            </a:r>
            <a:r>
              <a:rPr sz="1600" u="heavy" spc="-40" dirty="0">
                <a:solidFill>
                  <a:srgbClr val="0070C0"/>
                </a:solidFill>
                <a:uFill>
                  <a:solidFill>
                    <a:srgbClr val="FFFFFF"/>
                  </a:solidFill>
                </a:uFill>
                <a:latin typeface="Arial Black" panose="020B0A04020102020204"/>
                <a:cs typeface="Arial Black" panose="020B0A04020102020204"/>
              </a:rPr>
              <a:t> </a:t>
            </a:r>
            <a:r>
              <a:rPr sz="1600" u="heavy" dirty="0">
                <a:solidFill>
                  <a:srgbClr val="0070C0"/>
                </a:solidFill>
                <a:uFill>
                  <a:solidFill>
                    <a:srgbClr val="FFFFFF"/>
                  </a:solidFill>
                </a:uFill>
                <a:latin typeface="Arial Black" panose="020B0A04020102020204"/>
                <a:cs typeface="Arial Black" panose="020B0A04020102020204"/>
              </a:rPr>
              <a:t>ΒΑΡΕΩΝ</a:t>
            </a:r>
            <a:r>
              <a:rPr sz="1600" u="heavy" spc="-35" dirty="0">
                <a:solidFill>
                  <a:srgbClr val="0070C0"/>
                </a:solidFill>
                <a:uFill>
                  <a:solidFill>
                    <a:srgbClr val="FFFFFF"/>
                  </a:solidFill>
                </a:uFill>
                <a:latin typeface="Arial Black" panose="020B0A04020102020204"/>
                <a:cs typeface="Arial Black" panose="020B0A04020102020204"/>
              </a:rPr>
              <a:t> </a:t>
            </a:r>
            <a:r>
              <a:rPr sz="1600" u="heavy" spc="-10" dirty="0">
                <a:solidFill>
                  <a:srgbClr val="0070C0"/>
                </a:solidFill>
                <a:uFill>
                  <a:solidFill>
                    <a:srgbClr val="FFFFFF"/>
                  </a:solidFill>
                </a:uFill>
                <a:latin typeface="Arial Black" panose="020B0A04020102020204"/>
                <a:cs typeface="Arial Black" panose="020B0A04020102020204"/>
              </a:rPr>
              <a:t>ΚΑΥΣΙΜΩΝ.</a:t>
            </a:r>
            <a:endParaRPr sz="1600">
              <a:solidFill>
                <a:srgbClr val="0070C0"/>
              </a:solidFill>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eriod" startAt="11"/>
            </a:pPr>
            <a:endParaRPr sz="2050">
              <a:latin typeface="Arial Black" panose="020B0A04020102020204"/>
              <a:cs typeface="Arial Black" panose="020B0A04020102020204"/>
            </a:endParaRPr>
          </a:p>
          <a:p>
            <a:pPr marL="237490" marR="76200" lvl="1" indent="-224790" algn="just">
              <a:lnSpc>
                <a:spcPct val="114000"/>
              </a:lnSpc>
              <a:buClr>
                <a:srgbClr val="FF0000"/>
              </a:buClr>
              <a:buFont typeface="Wingdings" panose="05000000000000000000"/>
              <a:buChar char=""/>
              <a:tabLst>
                <a:tab pos="237490" algn="l"/>
              </a:tabLst>
            </a:pPr>
            <a:r>
              <a:rPr sz="1600" dirty="0">
                <a:solidFill>
                  <a:srgbClr val="002060"/>
                </a:solidFill>
                <a:latin typeface="Arial Black" panose="020B0A04020102020204"/>
                <a:cs typeface="Arial Black" panose="020B0A04020102020204"/>
              </a:rPr>
              <a:t>ΤΑ</a:t>
            </a:r>
            <a:r>
              <a:rPr sz="1600" spc="-6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ΒΑΡΕΑ</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ΚΑΥΣΙΜΑ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ΠΕΡΙΕΧΟΥΝ</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ΣΕ</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ΜΕΓΑΛΟ</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ΠΟΣΟΣΤΟ</a:t>
            </a:r>
            <a:r>
              <a:rPr sz="1600" spc="-3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ΑΝΕΠΙΘΥΜΗΤΑ </a:t>
            </a:r>
            <a:r>
              <a:rPr sz="1600" dirty="0">
                <a:solidFill>
                  <a:srgbClr val="002060"/>
                </a:solidFill>
                <a:latin typeface="Arial Black" panose="020B0A04020102020204"/>
                <a:cs typeface="Arial Black" panose="020B0A04020102020204"/>
              </a:rPr>
              <a:t>ΠΡΟΙΟΝΤΑ</a:t>
            </a:r>
            <a:r>
              <a:rPr sz="1600" spc="-5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ΟΠΩΣ</a:t>
            </a:r>
            <a:r>
              <a:rPr sz="1600" spc="-50" dirty="0">
                <a:solidFill>
                  <a:srgbClr val="00206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ΑΣΦΑΛΤΙΚΑ</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ΠΡΟΙΟΝΤΑ</a:t>
            </a:r>
            <a:r>
              <a:rPr sz="1650" i="1" dirty="0">
                <a:solidFill>
                  <a:srgbClr val="FF0000"/>
                </a:solidFill>
                <a:latin typeface="Arial Black" panose="020B0A04020102020204"/>
                <a:cs typeface="Arial Black" panose="020B0A04020102020204"/>
              </a:rPr>
              <a:t>,</a:t>
            </a:r>
            <a:r>
              <a:rPr sz="1650" i="1"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ΟΞΕΙΔΙΑ</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ΣΙΔΗΡΟΥ</a:t>
            </a:r>
            <a:r>
              <a:rPr sz="1650" i="1" dirty="0">
                <a:solidFill>
                  <a:srgbClr val="FF0000"/>
                </a:solidFill>
                <a:latin typeface="Arial Black" panose="020B0A04020102020204"/>
                <a:cs typeface="Arial Black" panose="020B0A04020102020204"/>
              </a:rPr>
              <a:t>,</a:t>
            </a:r>
            <a:r>
              <a:rPr sz="1650" i="1" spc="-7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ΝΙΚΕΛΙΟ</a:t>
            </a:r>
            <a:r>
              <a:rPr sz="1650" i="1"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ΑΣΒΕΣΤΙΟ</a:t>
            </a:r>
            <a:r>
              <a:rPr sz="1650" i="1" dirty="0">
                <a:solidFill>
                  <a:srgbClr val="FF0000"/>
                </a:solidFill>
                <a:latin typeface="Arial Black" panose="020B0A04020102020204"/>
                <a:cs typeface="Arial Black" panose="020B0A04020102020204"/>
              </a:rPr>
              <a:t>,</a:t>
            </a:r>
            <a:r>
              <a:rPr sz="1650" i="1"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ΝΑΤΡΙΟ</a:t>
            </a:r>
            <a:r>
              <a:rPr sz="1650" i="1" dirty="0">
                <a:solidFill>
                  <a:srgbClr val="FF0000"/>
                </a:solidFill>
                <a:latin typeface="Arial Black" panose="020B0A04020102020204"/>
                <a:cs typeface="Arial Black" panose="020B0A04020102020204"/>
              </a:rPr>
              <a:t>,</a:t>
            </a:r>
            <a:r>
              <a:rPr sz="1650" i="1" spc="-8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ΜΑΓΝΗΣΙΟ</a:t>
            </a:r>
            <a:r>
              <a:rPr sz="1650" i="1" dirty="0">
                <a:solidFill>
                  <a:srgbClr val="FF0000"/>
                </a:solidFill>
                <a:latin typeface="Arial Black" panose="020B0A04020102020204"/>
                <a:cs typeface="Arial Black" panose="020B0A04020102020204"/>
              </a:rPr>
              <a:t>,</a:t>
            </a:r>
            <a:r>
              <a:rPr sz="1650" i="1"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ΒΑΝΑΔΙΟ</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ΚΑΙ</a:t>
            </a:r>
            <a:r>
              <a:rPr sz="1600" spc="-6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ΘΕΙΟ.</a:t>
            </a:r>
            <a:endParaRPr sz="1600">
              <a:solidFill>
                <a:srgbClr val="FF0000"/>
              </a:solidFill>
              <a:latin typeface="Arial Black" panose="020B0A04020102020204"/>
              <a:cs typeface="Arial Black" panose="020B0A04020102020204"/>
            </a:endParaRPr>
          </a:p>
          <a:p>
            <a:pPr marL="237490" marR="111760" lvl="1" indent="-224790">
              <a:lnSpc>
                <a:spcPct val="117000"/>
              </a:lnSpc>
              <a:spcBef>
                <a:spcPts val="315"/>
              </a:spcBef>
              <a:buClr>
                <a:srgbClr val="FF0000"/>
              </a:buClr>
              <a:buFont typeface="Wingdings" panose="05000000000000000000"/>
              <a:buChar char=""/>
              <a:tabLst>
                <a:tab pos="237490" algn="l"/>
              </a:tabLst>
            </a:pPr>
            <a:r>
              <a:rPr sz="1600">
                <a:solidFill>
                  <a:srgbClr val="002060"/>
                </a:solidFill>
                <a:latin typeface="Arial Black" panose="020B0A04020102020204"/>
                <a:cs typeface="Arial Black" panose="020B0A04020102020204"/>
              </a:rPr>
              <a:t>ΤΑ</a:t>
            </a:r>
            <a:r>
              <a:rPr sz="1600" spc="-6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ΠΡΟ</a:t>
            </a:r>
            <a:r>
              <a:rPr lang="el-GR" sz="1600" dirty="0">
                <a:solidFill>
                  <a:srgbClr val="002060"/>
                </a:solidFill>
                <a:latin typeface="Arial Black" panose="020B0A04020102020204"/>
                <a:cs typeface="Arial Black" panose="020B0A04020102020204"/>
              </a:rPr>
              <a:t>Ϊ</a:t>
            </a:r>
            <a:r>
              <a:rPr sz="1600" smtClean="0">
                <a:solidFill>
                  <a:srgbClr val="002060"/>
                </a:solidFill>
                <a:latin typeface="Arial Black" panose="020B0A04020102020204"/>
                <a:cs typeface="Arial Black" panose="020B0A04020102020204"/>
              </a:rPr>
              <a:t>ΟΝΤΑ</a:t>
            </a:r>
            <a:r>
              <a:rPr sz="1600" spc="-4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ΑΥΤΑ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ΚΑΙΓΟΜΕΝΑ</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ΔΗΜΙΟΥΡΓΟΥΝ</a:t>
            </a:r>
            <a:r>
              <a:rPr sz="1600" spc="-3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ΑΝΘΡΑΚΩΔΗ </a:t>
            </a:r>
            <a:r>
              <a:rPr sz="1600" dirty="0">
                <a:solidFill>
                  <a:srgbClr val="002060"/>
                </a:solidFill>
                <a:latin typeface="Arial Black" panose="020B0A04020102020204"/>
                <a:cs typeface="Arial Black" panose="020B0A04020102020204"/>
              </a:rPr>
              <a:t>ΚΑΤΑΛΟΙΠΑ,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ΤΑ</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ΟΠΟΙΑ</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ΕΠΙΚΑΘΟΝΤΑΙ</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ΣΤΑ</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ΕΜΒΟΛΑ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ΣΤΙΣ</a:t>
            </a:r>
            <a:r>
              <a:rPr sz="1600" spc="-35" dirty="0">
                <a:solidFill>
                  <a:srgbClr val="002060"/>
                </a:solidFill>
                <a:latin typeface="Arial Black" panose="020B0A04020102020204"/>
                <a:cs typeface="Arial Black" panose="020B0A04020102020204"/>
              </a:rPr>
              <a:t> </a:t>
            </a:r>
            <a:r>
              <a:rPr sz="1600" spc="-10">
                <a:solidFill>
                  <a:srgbClr val="002060"/>
                </a:solidFill>
                <a:latin typeface="Arial Black" panose="020B0A04020102020204"/>
                <a:cs typeface="Arial Black" panose="020B0A04020102020204"/>
              </a:rPr>
              <a:t>ΘΥΡΙΔΕΣ </a:t>
            </a:r>
            <a:r>
              <a:rPr sz="1600" smtClean="0">
                <a:solidFill>
                  <a:srgbClr val="002060"/>
                </a:solidFill>
                <a:latin typeface="Arial Black" panose="020B0A04020102020204"/>
                <a:cs typeface="Arial Black" panose="020B0A04020102020204"/>
              </a:rPr>
              <a:t>ΣΑΡΩΣ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6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ΕΞΑΓΩΓΗΣ</a:t>
            </a:r>
            <a:r>
              <a:rPr sz="1600" spc="-55"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a:t>
            </a:r>
            <a:r>
              <a:rPr sz="1600" smtClean="0">
                <a:solidFill>
                  <a:srgbClr val="002060"/>
                </a:solidFill>
                <a:latin typeface="Arial Black" panose="020B0A04020102020204"/>
                <a:cs typeface="Arial Black" panose="020B0A04020102020204"/>
              </a:rPr>
              <a:t>ΠΡΟΚΑΛ</a:t>
            </a:r>
            <a:r>
              <a:rPr lang="el-GR" sz="1600" dirty="0" smtClean="0">
                <a:solidFill>
                  <a:srgbClr val="002060"/>
                </a:solidFill>
                <a:latin typeface="Arial Black" panose="020B0A04020102020204"/>
                <a:cs typeface="Arial Black" panose="020B0A04020102020204"/>
              </a:rPr>
              <a:t>Ω</a:t>
            </a:r>
            <a:r>
              <a:rPr sz="1600" smtClean="0">
                <a:solidFill>
                  <a:srgbClr val="002060"/>
                </a:solidFill>
                <a:latin typeface="Arial Black" panose="020B0A04020102020204"/>
                <a:cs typeface="Arial Black" panose="020B0A04020102020204"/>
              </a:rPr>
              <a:t>ΝΤΑΣ</a:t>
            </a:r>
            <a:r>
              <a:rPr sz="1600" spc="-45" smtClean="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ΦΘΟΡΑ).</a:t>
            </a:r>
            <a:endParaRPr sz="1600">
              <a:solidFill>
                <a:srgbClr val="002060"/>
              </a:solidFill>
              <a:latin typeface="Arial Black" panose="020B0A04020102020204"/>
              <a:cs typeface="Arial Black" panose="020B0A04020102020204"/>
            </a:endParaRPr>
          </a:p>
          <a:p>
            <a:pPr marL="237490" marR="5080" lvl="1" indent="-224790">
              <a:lnSpc>
                <a:spcPct val="117000"/>
              </a:lnSpc>
              <a:spcBef>
                <a:spcPts val="315"/>
              </a:spcBef>
              <a:buClr>
                <a:srgbClr val="FF0000"/>
              </a:buClr>
              <a:buFont typeface="Wingdings" panose="05000000000000000000"/>
              <a:buChar char=""/>
              <a:tabLst>
                <a:tab pos="237490" algn="l"/>
              </a:tabLst>
            </a:pPr>
            <a:r>
              <a:rPr sz="1600" dirty="0">
                <a:solidFill>
                  <a:srgbClr val="002060"/>
                </a:solidFill>
                <a:latin typeface="Arial Black" panose="020B0A04020102020204"/>
                <a:cs typeface="Arial Black" panose="020B0A04020102020204"/>
              </a:rPr>
              <a:t>ΤΑ</a:t>
            </a:r>
            <a:r>
              <a:rPr sz="1600" spc="-5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ΑΣΦΑΛΤΙΚΑ</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ΠΡΟΙΟΝΤΑ</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ΔΕΝ</a:t>
            </a:r>
            <a:r>
              <a:rPr sz="1600" spc="-35"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ΚΑΙΓΟΝΤΑΙ</a:t>
            </a:r>
            <a:r>
              <a:rPr sz="1600" spc="-35">
                <a:solidFill>
                  <a:srgbClr val="002060"/>
                </a:solidFill>
                <a:latin typeface="Arial Black" panose="020B0A04020102020204"/>
                <a:cs typeface="Arial Black" panose="020B0A04020102020204"/>
              </a:rPr>
              <a:t> </a:t>
            </a:r>
            <a:r>
              <a:rPr lang="el-GR" sz="1600" spc="-35" dirty="0">
                <a:solidFill>
                  <a:srgbClr val="002060"/>
                </a:solidFill>
                <a:latin typeface="Arial Black" panose="020B0A04020102020204"/>
                <a:cs typeface="Arial Black" panose="020B0A04020102020204"/>
              </a:rPr>
              <a:t>ή</a:t>
            </a:r>
            <a:r>
              <a:rPr sz="1600" spc="-2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ΚΑΙΓΟΝΤΑΙ</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ΚΑΚΩΣ</a:t>
            </a:r>
            <a:r>
              <a:rPr sz="1600" spc="-40" dirty="0">
                <a:solidFill>
                  <a:srgbClr val="002060"/>
                </a:solidFill>
                <a:latin typeface="Arial Black" panose="020B0A04020102020204"/>
                <a:cs typeface="Arial Black" panose="020B0A04020102020204"/>
              </a:rPr>
              <a:t> </a:t>
            </a:r>
            <a:r>
              <a:rPr sz="1600" spc="-25" dirty="0">
                <a:solidFill>
                  <a:srgbClr val="002060"/>
                </a:solidFill>
                <a:latin typeface="Arial Black" panose="020B0A04020102020204"/>
                <a:cs typeface="Arial Black" panose="020B0A04020102020204"/>
              </a:rPr>
              <a:t>ΜΕ </a:t>
            </a:r>
            <a:r>
              <a:rPr sz="1600" dirty="0">
                <a:solidFill>
                  <a:srgbClr val="002060"/>
                </a:solidFill>
                <a:latin typeface="Arial Black" panose="020B0A04020102020204"/>
                <a:cs typeface="Arial Black" panose="020B0A04020102020204"/>
              </a:rPr>
              <a:t>ΑΠΟΤΕΛΕΣΜΑ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ΝΑ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ΕΠΙΚΑΘΟΝΤΑΙ</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ΣΤΑ</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ΧΙΤΩΝΙΑ</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a:t>
            </a:r>
            <a:r>
              <a:rPr sz="1600" spc="-2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ΣΤΙΣ</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ΕΓΚΟΠΕΣ</a:t>
            </a:r>
            <a:r>
              <a:rPr sz="1600" spc="-40" dirty="0">
                <a:solidFill>
                  <a:srgbClr val="002060"/>
                </a:solidFill>
                <a:latin typeface="Arial Black" panose="020B0A04020102020204"/>
                <a:cs typeface="Arial Black" panose="020B0A04020102020204"/>
              </a:rPr>
              <a:t> </a:t>
            </a:r>
            <a:r>
              <a:rPr sz="1600" spc="-25" dirty="0">
                <a:solidFill>
                  <a:srgbClr val="002060"/>
                </a:solidFill>
                <a:latin typeface="Arial Black" panose="020B0A04020102020204"/>
                <a:cs typeface="Arial Black" panose="020B0A04020102020204"/>
              </a:rPr>
              <a:t>ΤΩΝ </a:t>
            </a:r>
            <a:r>
              <a:rPr sz="1600" dirty="0">
                <a:solidFill>
                  <a:srgbClr val="002060"/>
                </a:solidFill>
                <a:latin typeface="Arial Black" panose="020B0A04020102020204"/>
                <a:cs typeface="Arial Black" panose="020B0A04020102020204"/>
              </a:rPr>
              <a:t>ΕΛΑΤΗΡΙΩΝ</a:t>
            </a:r>
            <a:r>
              <a:rPr sz="1600" spc="-4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ΟΠΟΥ</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ΚΟΛΛΟΥΝ</a:t>
            </a:r>
            <a:r>
              <a:rPr sz="1600" spc="-35"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ΚΑΙ</a:t>
            </a:r>
            <a:r>
              <a:rPr sz="1600" spc="-30">
                <a:solidFill>
                  <a:srgbClr val="002060"/>
                </a:solidFill>
                <a:latin typeface="Arial Black" panose="020B0A04020102020204"/>
                <a:cs typeface="Arial Black" panose="020B0A04020102020204"/>
              </a:rPr>
              <a:t> </a:t>
            </a:r>
            <a:r>
              <a:rPr sz="1600" spc="-40"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ΔΗΜΙΟΥΡΓΟΥΝ</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ΕΝΑ</a:t>
            </a:r>
            <a:r>
              <a:rPr sz="1600" spc="-40"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ΣΤΡΩΜΑ </a:t>
            </a:r>
            <a:r>
              <a:rPr sz="1600" dirty="0">
                <a:solidFill>
                  <a:srgbClr val="002060"/>
                </a:solidFill>
                <a:latin typeface="Arial Black" panose="020B0A04020102020204"/>
                <a:cs typeface="Arial Black" panose="020B0A04020102020204"/>
              </a:rPr>
              <a:t>ΑΠΟ</a:t>
            </a:r>
            <a:r>
              <a:rPr sz="1600" spc="-5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ΑΥΤΑ</a:t>
            </a:r>
            <a:r>
              <a:rPr sz="1600">
                <a:solidFill>
                  <a:srgbClr val="002060"/>
                </a:solidFill>
                <a:latin typeface="Arial Black" panose="020B0A04020102020204"/>
                <a:cs typeface="Arial Black" panose="020B0A04020102020204"/>
              </a:rPr>
              <a:t>.</a:t>
            </a:r>
            <a:r>
              <a:rPr sz="1600" spc="-4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ΕΠΙ</a:t>
            </a:r>
            <a:r>
              <a:rPr lang="el-GR" sz="1600" dirty="0" smtClean="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ΠΛΕΟΝ</a:t>
            </a:r>
            <a:r>
              <a:rPr sz="1600" spc="-3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ΔΕΝ</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ΑΦΑΙΡΟΥΝΤΑΙ</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ΕΥΚΟΛΑ</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ΑΠΟ</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ΤΟ</a:t>
            </a:r>
            <a:r>
              <a:rPr sz="1600" spc="-3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ΠΕΤΡΕΛΑΙΟ </a:t>
            </a:r>
            <a:r>
              <a:rPr sz="1600" dirty="0">
                <a:solidFill>
                  <a:srgbClr val="002060"/>
                </a:solidFill>
                <a:latin typeface="Arial Black" panose="020B0A04020102020204"/>
                <a:cs typeface="Arial Black" panose="020B0A04020102020204"/>
              </a:rPr>
              <a:t>ΣΤΟΥΣ</a:t>
            </a:r>
            <a:r>
              <a:rPr sz="1600" spc="-7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ΦΥΓΟΚΕΝΤΡΙΚΟΥΣ</a:t>
            </a:r>
            <a:r>
              <a:rPr sz="1600" spc="-60"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ΔΙΑΧΩΡΙΣΤΗΡΕΣ.</a:t>
            </a:r>
            <a:endParaRPr sz="1600">
              <a:solidFill>
                <a:srgbClr val="002060"/>
              </a:solidFill>
              <a:latin typeface="Arial Black" panose="020B0A04020102020204"/>
              <a:cs typeface="Arial Black" panose="020B0A04020102020204"/>
            </a:endParaRPr>
          </a:p>
          <a:p>
            <a:pPr marL="237490" marR="415925" lvl="1" indent="-224790">
              <a:lnSpc>
                <a:spcPct val="117000"/>
              </a:lnSpc>
              <a:spcBef>
                <a:spcPts val="325"/>
              </a:spcBef>
              <a:buClr>
                <a:srgbClr val="FF0000"/>
              </a:buClr>
              <a:buFont typeface="Wingdings" panose="05000000000000000000"/>
              <a:buChar char=""/>
              <a:tabLst>
                <a:tab pos="237490" algn="l"/>
              </a:tabLst>
            </a:pPr>
            <a:r>
              <a:rPr sz="1600" dirty="0">
                <a:solidFill>
                  <a:srgbClr val="002060"/>
                </a:solidFill>
                <a:latin typeface="Arial Black" panose="020B0A04020102020204"/>
                <a:cs typeface="Arial Black" panose="020B0A04020102020204"/>
              </a:rPr>
              <a:t>ΛΟΓΩ</a:t>
            </a:r>
            <a:r>
              <a:rPr sz="1600" spc="-50" dirty="0">
                <a:solidFill>
                  <a:srgbClr val="002060"/>
                </a:solidFill>
                <a:latin typeface="Arial Black" panose="020B0A04020102020204"/>
                <a:cs typeface="Arial Black" panose="020B0A04020102020204"/>
              </a:rPr>
              <a:t> </a:t>
            </a:r>
            <a:r>
              <a:rPr sz="1600">
                <a:solidFill>
                  <a:srgbClr val="002060"/>
                </a:solidFill>
                <a:latin typeface="Arial Black" panose="020B0A04020102020204"/>
                <a:cs typeface="Arial Black" panose="020B0A04020102020204"/>
              </a:rPr>
              <a:t>ΤΗΣ</a:t>
            </a:r>
            <a:r>
              <a:rPr sz="1600" spc="-40">
                <a:solidFill>
                  <a:srgbClr val="002060"/>
                </a:solidFill>
                <a:latin typeface="Arial Black" panose="020B0A04020102020204"/>
                <a:cs typeface="Arial Black" panose="020B0A04020102020204"/>
              </a:rPr>
              <a:t> </a:t>
            </a:r>
            <a:r>
              <a:rPr sz="1600" smtClean="0">
                <a:solidFill>
                  <a:srgbClr val="002060"/>
                </a:solidFill>
                <a:latin typeface="Arial Black" panose="020B0A04020102020204"/>
                <a:cs typeface="Arial Black" panose="020B0A04020102020204"/>
              </a:rPr>
              <a:t>ΟΞΕΙΔΩΣ</a:t>
            </a:r>
            <a:r>
              <a:rPr lang="el-GR" sz="1600" dirty="0" smtClean="0">
                <a:solidFill>
                  <a:srgbClr val="002060"/>
                </a:solidFill>
                <a:latin typeface="Arial Black" panose="020B0A04020102020204"/>
                <a:cs typeface="Arial Black" panose="020B0A04020102020204"/>
              </a:rPr>
              <a:t>Η</a:t>
            </a:r>
            <a:r>
              <a:rPr sz="1600" smtClean="0">
                <a:solidFill>
                  <a:srgbClr val="002060"/>
                </a:solidFill>
                <a:latin typeface="Arial Black" panose="020B0A04020102020204"/>
                <a:cs typeface="Arial Black" panose="020B0A04020102020204"/>
              </a:rPr>
              <a:t>Σ</a:t>
            </a:r>
            <a:r>
              <a:rPr sz="1600" spc="-35" smtClean="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ΤΩΝ</a:t>
            </a:r>
            <a:r>
              <a:rPr sz="1600" spc="-4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ΜΕΙΓΜΑΤΩΝ</a:t>
            </a:r>
            <a:r>
              <a:rPr sz="1600" spc="-3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ΣΙΔΗΡΟΥ,</a:t>
            </a:r>
            <a:r>
              <a:rPr sz="1600" spc="-45"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ΝΙΚΕΛΙΟΥ, </a:t>
            </a:r>
            <a:r>
              <a:rPr sz="1600" dirty="0">
                <a:solidFill>
                  <a:srgbClr val="002060"/>
                </a:solidFill>
                <a:latin typeface="Arial Black" panose="020B0A04020102020204"/>
                <a:cs typeface="Arial Black" panose="020B0A04020102020204"/>
              </a:rPr>
              <a:t>ΑΣΒΕΣΤΙΟΥ,</a:t>
            </a:r>
            <a:r>
              <a:rPr sz="1600" spc="-8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ΝΑΤΡΙΟΥ,ΜΑΓΝΗΣΙΟΥ</a:t>
            </a:r>
            <a:r>
              <a:rPr sz="1600" spc="-7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ΚΑΙ</a:t>
            </a:r>
            <a:r>
              <a:rPr sz="1600" spc="-6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ΒΑΝΑΔΙΟΥ</a:t>
            </a:r>
            <a:r>
              <a:rPr sz="1600" spc="-6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ΣΧΗΜΑΤΙΖΕΤΑΙ</a:t>
            </a:r>
            <a:r>
              <a:rPr sz="1600" spc="-60" dirty="0">
                <a:solidFill>
                  <a:srgbClr val="002060"/>
                </a:solidFill>
                <a:latin typeface="Arial Black" panose="020B0A04020102020204"/>
                <a:cs typeface="Arial Black" panose="020B0A04020102020204"/>
              </a:rPr>
              <a:t> </a:t>
            </a:r>
            <a:r>
              <a:rPr sz="1600" spc="-50" dirty="0">
                <a:solidFill>
                  <a:srgbClr val="002060"/>
                </a:solidFill>
                <a:latin typeface="Arial Black" panose="020B0A04020102020204"/>
                <a:cs typeface="Arial Black" panose="020B0A04020102020204"/>
              </a:rPr>
              <a:t>Η </a:t>
            </a:r>
            <a:r>
              <a:rPr sz="1600" dirty="0">
                <a:solidFill>
                  <a:srgbClr val="002060"/>
                </a:solidFill>
                <a:latin typeface="Arial Black" panose="020B0A04020102020204"/>
                <a:cs typeface="Arial Black" panose="020B0A04020102020204"/>
              </a:rPr>
              <a:t>ΤΕΦΡΑ</a:t>
            </a:r>
            <a:r>
              <a:rPr sz="1600" spc="-55"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Η</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ΟΠΟΙΑ</a:t>
            </a:r>
            <a:r>
              <a:rPr sz="1600" spc="-30" dirty="0">
                <a:solidFill>
                  <a:srgbClr val="002060"/>
                </a:solidFill>
                <a:latin typeface="Arial Black" panose="020B0A04020102020204"/>
                <a:cs typeface="Arial Black" panose="020B0A04020102020204"/>
              </a:rPr>
              <a:t> </a:t>
            </a:r>
            <a:r>
              <a:rPr sz="1600" dirty="0">
                <a:solidFill>
                  <a:srgbClr val="002060"/>
                </a:solidFill>
                <a:latin typeface="Arial Black" panose="020B0A04020102020204"/>
                <a:cs typeface="Arial Black" panose="020B0A04020102020204"/>
              </a:rPr>
              <a:t>ΠΡΟΚΑΛΕΙ</a:t>
            </a:r>
            <a:r>
              <a:rPr sz="1600" spc="-30" dirty="0">
                <a:solidFill>
                  <a:srgbClr val="002060"/>
                </a:solidFill>
                <a:latin typeface="Arial Black" panose="020B0A04020102020204"/>
                <a:cs typeface="Arial Black" panose="020B0A04020102020204"/>
              </a:rPr>
              <a:t> </a:t>
            </a:r>
            <a:r>
              <a:rPr sz="1600" spc="-10" dirty="0">
                <a:solidFill>
                  <a:srgbClr val="002060"/>
                </a:solidFill>
                <a:latin typeface="Arial Black" panose="020B0A04020102020204"/>
                <a:cs typeface="Arial Black" panose="020B0A04020102020204"/>
              </a:rPr>
              <a:t>ΦΘΟΡΑ.</a:t>
            </a:r>
            <a:endParaRPr sz="160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69545"/>
          </a:solidFill>
        </p:spPr>
        <p:txBody>
          <a:bodyPr wrap="square" lIns="0" tIns="0" rIns="0" bIns="0" rtlCol="0"/>
          <a:lstStyle/>
          <a:p/>
        </p:txBody>
      </p:sp>
      <p:sp>
        <p:nvSpPr>
          <p:cNvPr id="3" name="object 3"/>
          <p:cNvSpPr txBox="1"/>
          <p:nvPr/>
        </p:nvSpPr>
        <p:spPr>
          <a:xfrm>
            <a:off x="364490" y="1025195"/>
            <a:ext cx="8199755" cy="5438775"/>
          </a:xfrm>
          <a:prstGeom prst="rect">
            <a:avLst/>
          </a:prstGeom>
        </p:spPr>
        <p:txBody>
          <a:bodyPr vert="horz" wrap="square" lIns="0" tIns="121285" rIns="0" bIns="0" rtlCol="0">
            <a:spAutoFit/>
          </a:bodyPr>
          <a:lstStyle/>
          <a:p>
            <a:pPr marL="1917700">
              <a:lnSpc>
                <a:spcPct val="100000"/>
              </a:lnSpc>
              <a:spcBef>
                <a:spcPts val="955"/>
              </a:spcBef>
            </a:pPr>
            <a:r>
              <a:rPr sz="1950" u="heavy" dirty="0">
                <a:solidFill>
                  <a:srgbClr val="FFFF00"/>
                </a:solidFill>
                <a:uFill>
                  <a:solidFill>
                    <a:srgbClr val="FFFFFF"/>
                  </a:solidFill>
                </a:uFill>
                <a:latin typeface="Arial Black" panose="020B0A04020102020204"/>
                <a:cs typeface="Arial Black" panose="020B0A04020102020204"/>
              </a:rPr>
              <a:t>ΦΘΟΡΕΣ</a:t>
            </a:r>
            <a:r>
              <a:rPr sz="1950" u="heavy" spc="50" dirty="0">
                <a:solidFill>
                  <a:srgbClr val="FFFF00"/>
                </a:solidFill>
                <a:uFill>
                  <a:solidFill>
                    <a:srgbClr val="FFFFFF"/>
                  </a:solidFill>
                </a:uFill>
                <a:latin typeface="Arial Black" panose="020B0A04020102020204"/>
                <a:cs typeface="Arial Black" panose="020B0A04020102020204"/>
              </a:rPr>
              <a:t> </a:t>
            </a:r>
            <a:r>
              <a:rPr sz="1950" u="heavy" dirty="0">
                <a:solidFill>
                  <a:srgbClr val="FFFF00"/>
                </a:solidFill>
                <a:uFill>
                  <a:solidFill>
                    <a:srgbClr val="FFFFFF"/>
                  </a:solidFill>
                </a:uFill>
                <a:latin typeface="Arial Black" panose="020B0A04020102020204"/>
                <a:cs typeface="Arial Black" panose="020B0A04020102020204"/>
              </a:rPr>
              <a:t>ΚΑΙ</a:t>
            </a:r>
            <a:r>
              <a:rPr sz="1950" u="heavy" spc="50" dirty="0">
                <a:solidFill>
                  <a:srgbClr val="FFFF00"/>
                </a:solidFill>
                <a:uFill>
                  <a:solidFill>
                    <a:srgbClr val="FFFFFF"/>
                  </a:solidFill>
                </a:uFill>
                <a:latin typeface="Arial Black" panose="020B0A04020102020204"/>
                <a:cs typeface="Arial Black" panose="020B0A04020102020204"/>
              </a:rPr>
              <a:t> </a:t>
            </a:r>
            <a:r>
              <a:rPr sz="1950" u="heavy" dirty="0">
                <a:solidFill>
                  <a:srgbClr val="FFFF00"/>
                </a:solidFill>
                <a:uFill>
                  <a:solidFill>
                    <a:srgbClr val="FFFFFF"/>
                  </a:solidFill>
                </a:uFill>
                <a:latin typeface="Arial Black" panose="020B0A04020102020204"/>
                <a:cs typeface="Arial Black" panose="020B0A04020102020204"/>
              </a:rPr>
              <a:t>ΒΛΑΒΕΣ</a:t>
            </a:r>
            <a:r>
              <a:rPr sz="1950" u="heavy" spc="55" dirty="0">
                <a:solidFill>
                  <a:srgbClr val="FFFF00"/>
                </a:solidFill>
                <a:uFill>
                  <a:solidFill>
                    <a:srgbClr val="FFFFFF"/>
                  </a:solidFill>
                </a:uFill>
                <a:latin typeface="Arial Black" panose="020B0A04020102020204"/>
                <a:cs typeface="Arial Black" panose="020B0A04020102020204"/>
              </a:rPr>
              <a:t> </a:t>
            </a:r>
            <a:r>
              <a:rPr sz="1950" u="heavy" spc="-10" dirty="0">
                <a:solidFill>
                  <a:srgbClr val="FFFF00"/>
                </a:solidFill>
                <a:uFill>
                  <a:solidFill>
                    <a:srgbClr val="FFFFFF"/>
                  </a:solidFill>
                </a:uFill>
                <a:latin typeface="Arial Black" panose="020B0A04020102020204"/>
                <a:cs typeface="Arial Black" panose="020B0A04020102020204"/>
              </a:rPr>
              <a:t>ΧΙΤΩΝΙΩΝ.</a:t>
            </a:r>
            <a:endParaRPr sz="1950">
              <a:solidFill>
                <a:srgbClr val="FFFF00"/>
              </a:solidFill>
              <a:latin typeface="Arial Black" panose="020B0A04020102020204"/>
              <a:cs typeface="Arial Black" panose="020B0A04020102020204"/>
            </a:endParaRPr>
          </a:p>
          <a:p>
            <a:pPr marL="464820" indent="-452120">
              <a:lnSpc>
                <a:spcPct val="100000"/>
              </a:lnSpc>
              <a:spcBef>
                <a:spcPts val="780"/>
              </a:spcBef>
              <a:buClr>
                <a:srgbClr val="FF0000"/>
              </a:buClr>
              <a:buAutoNum type="arabicPeriod" startAt="11"/>
              <a:tabLst>
                <a:tab pos="464820" algn="l"/>
              </a:tabLst>
            </a:pPr>
            <a:r>
              <a:rPr sz="1750" u="heavy" dirty="0">
                <a:solidFill>
                  <a:srgbClr val="0070C0"/>
                </a:solidFill>
                <a:uFill>
                  <a:solidFill>
                    <a:srgbClr val="FFFFFF"/>
                  </a:solidFill>
                </a:uFill>
                <a:latin typeface="Arial Black" panose="020B0A04020102020204"/>
                <a:cs typeface="Arial Black" panose="020B0A04020102020204"/>
              </a:rPr>
              <a:t>ΦΘΟΡΑ</a:t>
            </a:r>
            <a:r>
              <a:rPr sz="1750" u="heavy" spc="50" dirty="0">
                <a:solidFill>
                  <a:srgbClr val="0070C0"/>
                </a:solidFill>
                <a:uFill>
                  <a:solidFill>
                    <a:srgbClr val="FFFFFF"/>
                  </a:solidFill>
                </a:uFill>
                <a:latin typeface="Arial Black" panose="020B0A04020102020204"/>
                <a:cs typeface="Arial Black" panose="020B0A04020102020204"/>
              </a:rPr>
              <a:t> </a:t>
            </a:r>
            <a:r>
              <a:rPr sz="1750" u="heavy" dirty="0">
                <a:solidFill>
                  <a:srgbClr val="0070C0"/>
                </a:solidFill>
                <a:uFill>
                  <a:solidFill>
                    <a:srgbClr val="FFFFFF"/>
                  </a:solidFill>
                </a:uFill>
                <a:latin typeface="Arial Black" panose="020B0A04020102020204"/>
                <a:cs typeface="Arial Black" panose="020B0A04020102020204"/>
              </a:rPr>
              <a:t>ΧΙΤΩΝΙΩΝ</a:t>
            </a:r>
            <a:r>
              <a:rPr sz="1750" u="heavy" spc="35" dirty="0">
                <a:solidFill>
                  <a:srgbClr val="0070C0"/>
                </a:solidFill>
                <a:uFill>
                  <a:solidFill>
                    <a:srgbClr val="FFFFFF"/>
                  </a:solidFill>
                </a:uFill>
                <a:latin typeface="Arial Black" panose="020B0A04020102020204"/>
                <a:cs typeface="Arial Black" panose="020B0A04020102020204"/>
              </a:rPr>
              <a:t> </a:t>
            </a:r>
            <a:r>
              <a:rPr sz="1750" u="heavy">
                <a:solidFill>
                  <a:srgbClr val="0070C0"/>
                </a:solidFill>
                <a:uFill>
                  <a:solidFill>
                    <a:srgbClr val="FFFFFF"/>
                  </a:solidFill>
                </a:uFill>
                <a:latin typeface="Arial Black" panose="020B0A04020102020204"/>
                <a:cs typeface="Arial Black" panose="020B0A04020102020204"/>
              </a:rPr>
              <a:t>ΛΟΓΩ</a:t>
            </a:r>
            <a:r>
              <a:rPr sz="1750" u="heavy" spc="50">
                <a:solidFill>
                  <a:srgbClr val="0070C0"/>
                </a:solidFill>
                <a:uFill>
                  <a:solidFill>
                    <a:srgbClr val="FFFFFF"/>
                  </a:solidFill>
                </a:uFill>
                <a:latin typeface="Arial Black" panose="020B0A04020102020204"/>
                <a:cs typeface="Arial Black" panose="020B0A04020102020204"/>
              </a:rPr>
              <a:t> </a:t>
            </a:r>
            <a:r>
              <a:rPr sz="1750" u="heavy" smtClean="0">
                <a:solidFill>
                  <a:srgbClr val="0070C0"/>
                </a:solidFill>
                <a:uFill>
                  <a:solidFill>
                    <a:srgbClr val="FFFFFF"/>
                  </a:solidFill>
                </a:uFill>
                <a:latin typeface="Arial Black" panose="020B0A04020102020204"/>
                <a:cs typeface="Arial Black" panose="020B0A04020102020204"/>
              </a:rPr>
              <a:t>ΧΡΗΣ</a:t>
            </a:r>
            <a:r>
              <a:rPr lang="el-GR" sz="1750" u="heavy" dirty="0" smtClean="0">
                <a:solidFill>
                  <a:srgbClr val="0070C0"/>
                </a:solidFill>
                <a:uFill>
                  <a:solidFill>
                    <a:srgbClr val="FFFFFF"/>
                  </a:solidFill>
                </a:uFill>
                <a:latin typeface="Arial Black" panose="020B0A04020102020204"/>
                <a:cs typeface="Arial Black" panose="020B0A04020102020204"/>
              </a:rPr>
              <a:t>Η</a:t>
            </a:r>
            <a:r>
              <a:rPr sz="1750" u="heavy" smtClean="0">
                <a:solidFill>
                  <a:srgbClr val="0070C0"/>
                </a:solidFill>
                <a:uFill>
                  <a:solidFill>
                    <a:srgbClr val="FFFFFF"/>
                  </a:solidFill>
                </a:uFill>
                <a:latin typeface="Arial Black" panose="020B0A04020102020204"/>
                <a:cs typeface="Arial Black" panose="020B0A04020102020204"/>
              </a:rPr>
              <a:t>Σ</a:t>
            </a:r>
            <a:r>
              <a:rPr sz="1750" u="heavy" spc="45" smtClean="0">
                <a:solidFill>
                  <a:srgbClr val="0070C0"/>
                </a:solidFill>
                <a:uFill>
                  <a:solidFill>
                    <a:srgbClr val="FFFFFF"/>
                  </a:solidFill>
                </a:uFill>
                <a:latin typeface="Arial Black" panose="020B0A04020102020204"/>
                <a:cs typeface="Arial Black" panose="020B0A04020102020204"/>
              </a:rPr>
              <a:t> </a:t>
            </a:r>
            <a:r>
              <a:rPr sz="1750" u="heavy" dirty="0">
                <a:solidFill>
                  <a:srgbClr val="0070C0"/>
                </a:solidFill>
                <a:uFill>
                  <a:solidFill>
                    <a:srgbClr val="FFFFFF"/>
                  </a:solidFill>
                </a:uFill>
                <a:latin typeface="Arial Black" panose="020B0A04020102020204"/>
                <a:cs typeface="Arial Black" panose="020B0A04020102020204"/>
              </a:rPr>
              <a:t>ΒΑΡΕΩΝ</a:t>
            </a:r>
            <a:r>
              <a:rPr sz="1750" u="heavy" spc="40" dirty="0">
                <a:solidFill>
                  <a:srgbClr val="0070C0"/>
                </a:solidFill>
                <a:uFill>
                  <a:solidFill>
                    <a:srgbClr val="FFFFFF"/>
                  </a:solidFill>
                </a:uFill>
                <a:latin typeface="Arial Black" panose="020B0A04020102020204"/>
                <a:cs typeface="Arial Black" panose="020B0A04020102020204"/>
              </a:rPr>
              <a:t> </a:t>
            </a:r>
            <a:r>
              <a:rPr sz="1750" u="heavy" spc="-10" dirty="0">
                <a:solidFill>
                  <a:srgbClr val="0070C0"/>
                </a:solidFill>
                <a:uFill>
                  <a:solidFill>
                    <a:srgbClr val="FFFFFF"/>
                  </a:solidFill>
                </a:uFill>
                <a:latin typeface="Arial Black" panose="020B0A04020102020204"/>
                <a:cs typeface="Arial Black" panose="020B0A04020102020204"/>
              </a:rPr>
              <a:t>ΚΑΥΣΙΜΩΝ.</a:t>
            </a:r>
            <a:endParaRPr sz="1750">
              <a:solidFill>
                <a:srgbClr val="0070C0"/>
              </a:solidFill>
              <a:latin typeface="Arial Black" panose="020B0A04020102020204"/>
              <a:cs typeface="Arial Black" panose="020B0A04020102020204"/>
            </a:endParaRPr>
          </a:p>
          <a:p>
            <a:pPr>
              <a:lnSpc>
                <a:spcPct val="100000"/>
              </a:lnSpc>
              <a:spcBef>
                <a:spcPts val="50"/>
              </a:spcBef>
              <a:buClr>
                <a:srgbClr val="FF0000"/>
              </a:buClr>
              <a:buFont typeface="Arial Black" panose="020B0A04020102020204"/>
              <a:buAutoNum type="arabicPeriod" startAt="11"/>
            </a:pPr>
            <a:endParaRPr sz="2250">
              <a:latin typeface="Arial Black" panose="020B0A04020102020204"/>
              <a:cs typeface="Arial Black" panose="020B0A04020102020204"/>
            </a:endParaRPr>
          </a:p>
          <a:p>
            <a:pPr marL="262890" marR="186690" lvl="1" indent="-250190">
              <a:lnSpc>
                <a:spcPct val="119000"/>
              </a:lnSpc>
              <a:buClr>
                <a:srgbClr val="FF0000"/>
              </a:buClr>
              <a:buFont typeface="Wingdings" panose="05000000000000000000"/>
              <a:buChar char=""/>
              <a:tabLst>
                <a:tab pos="262890" algn="l"/>
              </a:tabLst>
            </a:pPr>
            <a:r>
              <a:rPr sz="1750" dirty="0">
                <a:solidFill>
                  <a:srgbClr val="002060"/>
                </a:solidFill>
                <a:latin typeface="Arial Black" panose="020B0A04020102020204"/>
                <a:cs typeface="Arial Black" panose="020B0A04020102020204"/>
              </a:rPr>
              <a:t>ΤΟ</a:t>
            </a:r>
            <a:r>
              <a:rPr sz="1750" spc="3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ΠΕΡΙΕΧΟΜΕΝΟ</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ΘΕΙΟ</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ΣΤΟ</a:t>
            </a:r>
            <a:r>
              <a:rPr sz="1750" spc="3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ΚΑΥΣΙΜΟ</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ΑΝΤΙΔΡΑ</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ΜΕ</a:t>
            </a:r>
            <a:r>
              <a:rPr sz="1750" spc="40" dirty="0">
                <a:solidFill>
                  <a:srgbClr val="002060"/>
                </a:solidFill>
                <a:latin typeface="Arial Black" panose="020B0A04020102020204"/>
                <a:cs typeface="Arial Black" panose="020B0A04020102020204"/>
              </a:rPr>
              <a:t> </a:t>
            </a:r>
            <a:r>
              <a:rPr sz="1750" spc="-20" dirty="0">
                <a:solidFill>
                  <a:srgbClr val="002060"/>
                </a:solidFill>
                <a:latin typeface="Arial Black" panose="020B0A04020102020204"/>
                <a:cs typeface="Arial Black" panose="020B0A04020102020204"/>
              </a:rPr>
              <a:t>ΤΟΥΣ </a:t>
            </a:r>
            <a:r>
              <a:rPr sz="1750" dirty="0">
                <a:solidFill>
                  <a:srgbClr val="002060"/>
                </a:solidFill>
                <a:latin typeface="Arial Black" panose="020B0A04020102020204"/>
                <a:cs typeface="Arial Black" panose="020B0A04020102020204"/>
              </a:rPr>
              <a:t>ΥΔΡΑΤΜΟΥΣ</a:t>
            </a:r>
            <a:r>
              <a:rPr sz="1750" spc="50" dirty="0">
                <a:solidFill>
                  <a:srgbClr val="002060"/>
                </a:solidFill>
                <a:latin typeface="Arial Black" panose="020B0A04020102020204"/>
                <a:cs typeface="Arial Black" panose="020B0A04020102020204"/>
              </a:rPr>
              <a:t> </a:t>
            </a:r>
            <a:r>
              <a:rPr sz="1750">
                <a:solidFill>
                  <a:srgbClr val="002060"/>
                </a:solidFill>
                <a:latin typeface="Arial Black" panose="020B0A04020102020204"/>
                <a:cs typeface="Arial Black" panose="020B0A04020102020204"/>
              </a:rPr>
              <a:t>ΤΗΣ</a:t>
            </a:r>
            <a:r>
              <a:rPr sz="1750" spc="55">
                <a:solidFill>
                  <a:srgbClr val="002060"/>
                </a:solidFill>
                <a:latin typeface="Arial Black" panose="020B0A04020102020204"/>
                <a:cs typeface="Arial Black" panose="020B0A04020102020204"/>
              </a:rPr>
              <a:t> </a:t>
            </a:r>
            <a:r>
              <a:rPr sz="1750" smtClean="0">
                <a:solidFill>
                  <a:srgbClr val="002060"/>
                </a:solidFill>
                <a:latin typeface="Arial Black" panose="020B0A04020102020204"/>
                <a:cs typeface="Arial Black" panose="020B0A04020102020204"/>
              </a:rPr>
              <a:t>ΚΑΥΣ</a:t>
            </a:r>
            <a:r>
              <a:rPr lang="el-GR" sz="1750" dirty="0" smtClean="0">
                <a:solidFill>
                  <a:srgbClr val="002060"/>
                </a:solidFill>
                <a:latin typeface="Arial Black" panose="020B0A04020102020204"/>
                <a:cs typeface="Arial Black" panose="020B0A04020102020204"/>
              </a:rPr>
              <a:t>Η</a:t>
            </a:r>
            <a:r>
              <a:rPr sz="1750" smtClean="0">
                <a:solidFill>
                  <a:srgbClr val="002060"/>
                </a:solidFill>
                <a:latin typeface="Arial Black" panose="020B0A04020102020204"/>
                <a:cs typeface="Arial Black" panose="020B0A04020102020204"/>
              </a:rPr>
              <a:t>Σ</a:t>
            </a:r>
            <a:r>
              <a:rPr lang="el-GR" sz="1750" dirty="0" smtClean="0">
                <a:solidFill>
                  <a:srgbClr val="002060"/>
                </a:solidFill>
                <a:latin typeface="Arial Black" panose="020B0A04020102020204"/>
                <a:cs typeface="Arial Black" panose="020B0A04020102020204"/>
              </a:rPr>
              <a:t>,</a:t>
            </a:r>
            <a:r>
              <a:rPr sz="1750" spc="65" smtClean="0">
                <a:solidFill>
                  <a:srgbClr val="002060"/>
                </a:solidFill>
                <a:latin typeface="Arial Black" panose="020B0A04020102020204"/>
                <a:cs typeface="Arial Black" panose="020B0A04020102020204"/>
              </a:rPr>
              <a:t> </a:t>
            </a:r>
            <a:r>
              <a:rPr sz="1750">
                <a:solidFill>
                  <a:srgbClr val="002060"/>
                </a:solidFill>
                <a:latin typeface="Arial Black" panose="020B0A04020102020204"/>
                <a:cs typeface="Arial Black" panose="020B0A04020102020204"/>
              </a:rPr>
              <a:t>ΣΧΗΜΑΤΙΖΟΝΤΑΣ</a:t>
            </a:r>
            <a:r>
              <a:rPr sz="1750" spc="65">
                <a:solidFill>
                  <a:srgbClr val="002060"/>
                </a:solidFill>
                <a:latin typeface="Arial Black" panose="020B0A04020102020204"/>
                <a:cs typeface="Arial Black" panose="020B0A04020102020204"/>
              </a:rPr>
              <a:t> </a:t>
            </a:r>
            <a:r>
              <a:rPr sz="1750" smtClean="0">
                <a:solidFill>
                  <a:srgbClr val="002060"/>
                </a:solidFill>
                <a:latin typeface="Arial Black" panose="020B0A04020102020204"/>
                <a:cs typeface="Arial Black" panose="020B0A04020102020204"/>
              </a:rPr>
              <a:t>ΘΕΙ</a:t>
            </a:r>
            <a:r>
              <a:rPr lang="el-GR" sz="1750" dirty="0" smtClean="0">
                <a:solidFill>
                  <a:srgbClr val="002060"/>
                </a:solidFill>
                <a:latin typeface="Arial Black" panose="020B0A04020102020204"/>
                <a:cs typeface="Arial Black" panose="020B0A04020102020204"/>
              </a:rPr>
              <a:t>Ϊ</a:t>
            </a:r>
            <a:r>
              <a:rPr sz="1750" smtClean="0">
                <a:solidFill>
                  <a:srgbClr val="002060"/>
                </a:solidFill>
                <a:latin typeface="Arial Black" panose="020B0A04020102020204"/>
                <a:cs typeface="Arial Black" panose="020B0A04020102020204"/>
              </a:rPr>
              <a:t>ΚΟ</a:t>
            </a:r>
            <a:r>
              <a:rPr sz="1750" spc="45" smtClean="0">
                <a:solidFill>
                  <a:srgbClr val="002060"/>
                </a:solidFill>
                <a:latin typeface="Arial Black" panose="020B0A04020102020204"/>
                <a:cs typeface="Arial Black" panose="020B0A04020102020204"/>
              </a:rPr>
              <a:t> </a:t>
            </a:r>
            <a:r>
              <a:rPr sz="1750" spc="-25" dirty="0">
                <a:solidFill>
                  <a:srgbClr val="002060"/>
                </a:solidFill>
                <a:latin typeface="Arial Black" panose="020B0A04020102020204"/>
                <a:cs typeface="Arial Black" panose="020B0A04020102020204"/>
              </a:rPr>
              <a:t>ΟΞΥ </a:t>
            </a:r>
            <a:r>
              <a:rPr sz="1750" dirty="0">
                <a:solidFill>
                  <a:srgbClr val="002060"/>
                </a:solidFill>
                <a:latin typeface="Arial Black" panose="020B0A04020102020204"/>
                <a:cs typeface="Arial Black" panose="020B0A04020102020204"/>
              </a:rPr>
              <a:t>(H</a:t>
            </a:r>
            <a:r>
              <a:rPr sz="1150" dirty="0">
                <a:solidFill>
                  <a:srgbClr val="002060"/>
                </a:solidFill>
                <a:latin typeface="Arial Black" panose="020B0A04020102020204"/>
                <a:cs typeface="Arial Black" panose="020B0A04020102020204"/>
              </a:rPr>
              <a:t>2</a:t>
            </a:r>
            <a:r>
              <a:rPr sz="1750" dirty="0">
                <a:solidFill>
                  <a:srgbClr val="002060"/>
                </a:solidFill>
                <a:latin typeface="Arial Black" panose="020B0A04020102020204"/>
                <a:cs typeface="Arial Black" panose="020B0A04020102020204"/>
              </a:rPr>
              <a:t>SO</a:t>
            </a:r>
            <a:r>
              <a:rPr sz="1150" dirty="0">
                <a:solidFill>
                  <a:srgbClr val="002060"/>
                </a:solidFill>
                <a:latin typeface="Arial Black" panose="020B0A04020102020204"/>
                <a:cs typeface="Arial Black" panose="020B0A04020102020204"/>
              </a:rPr>
              <a:t>4</a:t>
            </a:r>
            <a:r>
              <a:rPr sz="1750" dirty="0">
                <a:solidFill>
                  <a:srgbClr val="002060"/>
                </a:solidFill>
                <a:latin typeface="Arial Black" panose="020B0A04020102020204"/>
                <a:cs typeface="Arial Black" panose="020B0A04020102020204"/>
              </a:rPr>
              <a:t>),</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ΤΟ</a:t>
            </a:r>
            <a:r>
              <a:rPr sz="1750" spc="6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ΟΠΟΙΟ</a:t>
            </a:r>
            <a:r>
              <a:rPr sz="1750" spc="6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ΥΓΡΟΠΟΙΟΥΜΕΝΟ</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ΕΠΙΚΑΘΕΤΑΙ</a:t>
            </a:r>
            <a:r>
              <a:rPr sz="1750" spc="60" dirty="0">
                <a:solidFill>
                  <a:srgbClr val="002060"/>
                </a:solidFill>
                <a:latin typeface="Arial Black" panose="020B0A04020102020204"/>
                <a:cs typeface="Arial Black" panose="020B0A04020102020204"/>
              </a:rPr>
              <a:t> </a:t>
            </a:r>
            <a:r>
              <a:rPr sz="1750" spc="-20" dirty="0">
                <a:solidFill>
                  <a:srgbClr val="002060"/>
                </a:solidFill>
                <a:latin typeface="Arial Black" panose="020B0A04020102020204"/>
                <a:cs typeface="Arial Black" panose="020B0A04020102020204"/>
              </a:rPr>
              <a:t>ΣΤΙΣ </a:t>
            </a:r>
            <a:r>
              <a:rPr sz="1750" dirty="0">
                <a:solidFill>
                  <a:srgbClr val="002060"/>
                </a:solidFill>
                <a:latin typeface="Arial Black" panose="020B0A04020102020204"/>
                <a:cs typeface="Arial Black" panose="020B0A04020102020204"/>
              </a:rPr>
              <a:t>ΠΛΕΥΡΕΣ</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ΤΩΝ</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ΧΙΤΩΝΙΩΝ,</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ΕΜΒΟΛΩΝ</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ΚΑΙ</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ΕΛΑΤΗΡΙΩΝ</a:t>
            </a:r>
            <a:r>
              <a:rPr sz="1750" spc="3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ΟΠΟΥ</a:t>
            </a:r>
            <a:r>
              <a:rPr sz="1750" spc="35" dirty="0">
                <a:solidFill>
                  <a:srgbClr val="002060"/>
                </a:solidFill>
                <a:latin typeface="Arial Black" panose="020B0A04020102020204"/>
                <a:cs typeface="Arial Black" panose="020B0A04020102020204"/>
              </a:rPr>
              <a:t> </a:t>
            </a:r>
            <a:r>
              <a:rPr sz="1750" spc="-50" dirty="0">
                <a:solidFill>
                  <a:srgbClr val="002060"/>
                </a:solidFill>
                <a:latin typeface="Arial Black" panose="020B0A04020102020204"/>
                <a:cs typeface="Arial Black" panose="020B0A04020102020204"/>
              </a:rPr>
              <a:t>Η </a:t>
            </a:r>
            <a:r>
              <a:rPr sz="1750" dirty="0">
                <a:solidFill>
                  <a:srgbClr val="002060"/>
                </a:solidFill>
                <a:latin typeface="Arial Black" panose="020B0A04020102020204"/>
                <a:cs typeface="Arial Black" panose="020B0A04020102020204"/>
              </a:rPr>
              <a:t>ΕΝΕΡΓΕΙΑ</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ΤΟΥ</a:t>
            </a:r>
            <a:r>
              <a:rPr sz="1750" spc="45" dirty="0">
                <a:solidFill>
                  <a:srgbClr val="002060"/>
                </a:solidFill>
                <a:latin typeface="Arial Black" panose="020B0A04020102020204"/>
                <a:cs typeface="Arial Black" panose="020B0A04020102020204"/>
              </a:rPr>
              <a:t> </a:t>
            </a:r>
            <a:r>
              <a:rPr sz="1750">
                <a:solidFill>
                  <a:srgbClr val="002060"/>
                </a:solidFill>
                <a:latin typeface="Arial Black" panose="020B0A04020102020204"/>
                <a:cs typeface="Arial Black" panose="020B0A04020102020204"/>
              </a:rPr>
              <a:t>ΕΙΝΑΙ</a:t>
            </a:r>
            <a:r>
              <a:rPr sz="1750" spc="60">
                <a:solidFill>
                  <a:srgbClr val="002060"/>
                </a:solidFill>
                <a:latin typeface="Arial Black" panose="020B0A04020102020204"/>
                <a:cs typeface="Arial Black" panose="020B0A04020102020204"/>
              </a:rPr>
              <a:t> </a:t>
            </a:r>
            <a:r>
              <a:rPr sz="1750" smtClean="0">
                <a:solidFill>
                  <a:srgbClr val="002060"/>
                </a:solidFill>
                <a:latin typeface="Arial Black" panose="020B0A04020102020204"/>
                <a:cs typeface="Arial Black" panose="020B0A04020102020204"/>
              </a:rPr>
              <a:t>ΣΥΝΔΥΑΣΜΟ</a:t>
            </a:r>
            <a:r>
              <a:rPr lang="el-GR" sz="1750" dirty="0" smtClean="0">
                <a:solidFill>
                  <a:srgbClr val="002060"/>
                </a:solidFill>
                <a:latin typeface="Arial Black" panose="020B0A04020102020204"/>
                <a:cs typeface="Arial Black" panose="020B0A04020102020204"/>
              </a:rPr>
              <a:t>Σ</a:t>
            </a:r>
            <a:r>
              <a:rPr sz="1750" spc="35" smtClean="0">
                <a:solidFill>
                  <a:srgbClr val="002060"/>
                </a:solidFill>
                <a:latin typeface="Arial Black" panose="020B0A04020102020204"/>
                <a:cs typeface="Arial Black" panose="020B0A04020102020204"/>
              </a:rPr>
              <a:t> </a:t>
            </a:r>
            <a:r>
              <a:rPr sz="1750" smtClean="0">
                <a:solidFill>
                  <a:srgbClr val="002060"/>
                </a:solidFill>
                <a:latin typeface="Arial Black" panose="020B0A04020102020204"/>
                <a:cs typeface="Arial Black" panose="020B0A04020102020204"/>
              </a:rPr>
              <a:t>ΔΙΑΒΡΩΣ</a:t>
            </a:r>
            <a:r>
              <a:rPr lang="el-GR" sz="1750" dirty="0" smtClean="0">
                <a:solidFill>
                  <a:srgbClr val="002060"/>
                </a:solidFill>
                <a:latin typeface="Arial Black" panose="020B0A04020102020204"/>
                <a:cs typeface="Arial Black" panose="020B0A04020102020204"/>
              </a:rPr>
              <a:t>Η</a:t>
            </a:r>
            <a:r>
              <a:rPr sz="1750" smtClean="0">
                <a:solidFill>
                  <a:srgbClr val="002060"/>
                </a:solidFill>
                <a:latin typeface="Arial Black" panose="020B0A04020102020204"/>
                <a:cs typeface="Arial Black" panose="020B0A04020102020204"/>
              </a:rPr>
              <a:t>Σ</a:t>
            </a:r>
            <a:r>
              <a:rPr sz="1750" spc="45" smtClean="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ΚΑΙ</a:t>
            </a:r>
            <a:r>
              <a:rPr sz="1750" spc="60" dirty="0">
                <a:solidFill>
                  <a:srgbClr val="002060"/>
                </a:solidFill>
                <a:latin typeface="Arial Black" panose="020B0A04020102020204"/>
                <a:cs typeface="Arial Black" panose="020B0A04020102020204"/>
              </a:rPr>
              <a:t> </a:t>
            </a:r>
            <a:r>
              <a:rPr sz="1750" spc="-10" dirty="0">
                <a:solidFill>
                  <a:srgbClr val="002060"/>
                </a:solidFill>
                <a:latin typeface="Arial Black" panose="020B0A04020102020204"/>
                <a:cs typeface="Arial Black" panose="020B0A04020102020204"/>
              </a:rPr>
              <a:t>ΤΡΙΒΗΣ.</a:t>
            </a:r>
            <a:endParaRPr sz="1750">
              <a:solidFill>
                <a:srgbClr val="002060"/>
              </a:solidFill>
              <a:latin typeface="Arial Black" panose="020B0A04020102020204"/>
              <a:cs typeface="Arial Black" panose="020B0A04020102020204"/>
            </a:endParaRPr>
          </a:p>
          <a:p>
            <a:pPr lvl="1">
              <a:lnSpc>
                <a:spcPct val="100000"/>
              </a:lnSpc>
              <a:spcBef>
                <a:spcPts val="50"/>
              </a:spcBef>
              <a:buClr>
                <a:srgbClr val="FF0000"/>
              </a:buClr>
              <a:buFont typeface="Wingdings" panose="05000000000000000000"/>
              <a:buChar char=""/>
            </a:pPr>
            <a:endParaRPr sz="2250">
              <a:latin typeface="Arial Black" panose="020B0A04020102020204"/>
              <a:cs typeface="Arial Black" panose="020B0A04020102020204"/>
            </a:endParaRPr>
          </a:p>
          <a:p>
            <a:pPr marL="262890" marR="5080" lvl="1" indent="-250190">
              <a:lnSpc>
                <a:spcPct val="119000"/>
              </a:lnSpc>
              <a:buClr>
                <a:srgbClr val="FF0000"/>
              </a:buClr>
              <a:buFont typeface="Wingdings" panose="05000000000000000000"/>
              <a:buChar char=""/>
              <a:tabLst>
                <a:tab pos="262890" algn="l"/>
              </a:tabLst>
            </a:pPr>
            <a:r>
              <a:rPr sz="1750" dirty="0">
                <a:solidFill>
                  <a:srgbClr val="002060"/>
                </a:solidFill>
                <a:latin typeface="Arial Black" panose="020B0A04020102020204"/>
                <a:cs typeface="Arial Black" panose="020B0A04020102020204"/>
              </a:rPr>
              <a:t>ΓΙΑ</a:t>
            </a:r>
            <a:r>
              <a:rPr sz="1750" spc="5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ΤΗΝ</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ΑΠΟΤΕΛΕΣΜΑΤΙΚΗ</a:t>
            </a:r>
            <a:r>
              <a:rPr sz="1750" spc="6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ΕΞΟΥΔΕΤΕΡΩΣΗ</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ΤΟΥ</a:t>
            </a:r>
            <a:r>
              <a:rPr sz="1750" spc="55" dirty="0">
                <a:solidFill>
                  <a:srgbClr val="002060"/>
                </a:solidFill>
                <a:latin typeface="Arial Black" panose="020B0A04020102020204"/>
                <a:cs typeface="Arial Black" panose="020B0A04020102020204"/>
              </a:rPr>
              <a:t> </a:t>
            </a:r>
            <a:r>
              <a:rPr sz="1750" spc="-10" dirty="0">
                <a:solidFill>
                  <a:srgbClr val="002060"/>
                </a:solidFill>
                <a:latin typeface="Arial Black" panose="020B0A04020102020204"/>
                <a:cs typeface="Arial Black" panose="020B0A04020102020204"/>
              </a:rPr>
              <a:t>ΘΕΙΟΥ, </a:t>
            </a:r>
            <a:r>
              <a:rPr sz="1750" dirty="0">
                <a:solidFill>
                  <a:srgbClr val="002060"/>
                </a:solidFill>
                <a:latin typeface="Arial Black" panose="020B0A04020102020204"/>
                <a:cs typeface="Arial Black" panose="020B0A04020102020204"/>
              </a:rPr>
              <a:t>ΑΠΑΙΤΕΙΤΑΙ</a:t>
            </a:r>
            <a:r>
              <a:rPr sz="1750" spc="8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ΠΡΟΣΕΚΤΙΚΗ</a:t>
            </a:r>
            <a:r>
              <a:rPr sz="1750" spc="7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ΕΠΙΛΟΓΗ</a:t>
            </a:r>
            <a:r>
              <a:rPr sz="1750" spc="6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ΚΥΛΙΝΔΡΕΛΑΙΟΥ</a:t>
            </a:r>
            <a:r>
              <a:rPr sz="1750" spc="75" dirty="0">
                <a:solidFill>
                  <a:srgbClr val="002060"/>
                </a:solidFill>
                <a:latin typeface="Arial Black" panose="020B0A04020102020204"/>
                <a:cs typeface="Arial Black" panose="020B0A04020102020204"/>
              </a:rPr>
              <a:t> </a:t>
            </a:r>
            <a:r>
              <a:rPr sz="1750" spc="-10" dirty="0">
                <a:solidFill>
                  <a:srgbClr val="002060"/>
                </a:solidFill>
                <a:latin typeface="Arial Black" panose="020B0A04020102020204"/>
                <a:cs typeface="Arial Black" panose="020B0A04020102020204"/>
              </a:rPr>
              <a:t>ΑΝΑΛΟΓΑ </a:t>
            </a:r>
            <a:r>
              <a:rPr sz="1750" dirty="0">
                <a:solidFill>
                  <a:srgbClr val="002060"/>
                </a:solidFill>
                <a:latin typeface="Arial Black" panose="020B0A04020102020204"/>
                <a:cs typeface="Arial Black" panose="020B0A04020102020204"/>
              </a:rPr>
              <a:t>ΜΕ</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ΤΗΝ</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ΠΟΙΟΤΗΤΑ</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ΤΟΥ</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ΚΑΥΣΙΜΟΥ.</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ΠΕΡΙΣΣΟΤΕΡΟ</a:t>
            </a:r>
            <a:r>
              <a:rPr sz="1750" spc="40" dirty="0">
                <a:solidFill>
                  <a:srgbClr val="002060"/>
                </a:solidFill>
                <a:latin typeface="Arial Black" panose="020B0A04020102020204"/>
                <a:cs typeface="Arial Black" panose="020B0A04020102020204"/>
              </a:rPr>
              <a:t> </a:t>
            </a:r>
            <a:r>
              <a:rPr sz="1750" spc="-10" dirty="0">
                <a:solidFill>
                  <a:srgbClr val="002060"/>
                </a:solidFill>
                <a:latin typeface="Arial Black" panose="020B0A04020102020204"/>
                <a:cs typeface="Arial Black" panose="020B0A04020102020204"/>
              </a:rPr>
              <a:t>ΑΛΚΑΛΙΚΟ </a:t>
            </a:r>
            <a:r>
              <a:rPr sz="1750" dirty="0">
                <a:solidFill>
                  <a:srgbClr val="002060"/>
                </a:solidFill>
                <a:latin typeface="Arial Black" panose="020B0A04020102020204"/>
                <a:cs typeface="Arial Black" panose="020B0A04020102020204"/>
              </a:rPr>
              <a:t>ΑΠΟ</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ΟΣΟ</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ΧΡΕΙΑΖΕΤΑΙ</a:t>
            </a:r>
            <a:r>
              <a:rPr sz="1750" spc="6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ΔΗΜΙΟΥΡΓΕΙ</a:t>
            </a:r>
            <a:r>
              <a:rPr sz="1750" spc="6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ΕΠΙΚΑΘΗΣΕΙΣ</a:t>
            </a:r>
            <a:r>
              <a:rPr sz="1750" spc="55" dirty="0">
                <a:solidFill>
                  <a:srgbClr val="002060"/>
                </a:solidFill>
                <a:latin typeface="Arial Black" panose="020B0A04020102020204"/>
                <a:cs typeface="Arial Black" panose="020B0A04020102020204"/>
              </a:rPr>
              <a:t> </a:t>
            </a:r>
            <a:r>
              <a:rPr sz="1750" spc="-20" dirty="0">
                <a:solidFill>
                  <a:srgbClr val="002060"/>
                </a:solidFill>
                <a:latin typeface="Arial Black" panose="020B0A04020102020204"/>
                <a:cs typeface="Arial Black" panose="020B0A04020102020204"/>
              </a:rPr>
              <a:t>ΣΤΗΝ </a:t>
            </a:r>
            <a:r>
              <a:rPr sz="1750" dirty="0">
                <a:solidFill>
                  <a:srgbClr val="002060"/>
                </a:solidFill>
                <a:latin typeface="Arial Black" panose="020B0A04020102020204"/>
                <a:cs typeface="Arial Black" panose="020B0A04020102020204"/>
              </a:rPr>
              <a:t>ΠΕΡΙΜΕΤΡΟ</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ΤΗΣ</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ΚΟΡΩΝΑΣ</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ΟΠΟΥ</a:t>
            </a:r>
            <a:r>
              <a:rPr sz="1750" spc="55" dirty="0">
                <a:solidFill>
                  <a:srgbClr val="002060"/>
                </a:solidFill>
                <a:latin typeface="Arial Black" panose="020B0A04020102020204"/>
                <a:cs typeface="Arial Black" panose="020B0A04020102020204"/>
              </a:rPr>
              <a:t> </a:t>
            </a:r>
            <a:r>
              <a:rPr sz="1750">
                <a:solidFill>
                  <a:srgbClr val="002060"/>
                </a:solidFill>
                <a:latin typeface="Arial Black" panose="020B0A04020102020204"/>
                <a:cs typeface="Arial Black" panose="020B0A04020102020204"/>
              </a:rPr>
              <a:t>ΚΑΤΑΣΤΡΕΦΟΥΝ</a:t>
            </a:r>
            <a:r>
              <a:rPr sz="1750" spc="45">
                <a:solidFill>
                  <a:srgbClr val="002060"/>
                </a:solidFill>
                <a:latin typeface="Arial Black" panose="020B0A04020102020204"/>
                <a:cs typeface="Arial Black" panose="020B0A04020102020204"/>
              </a:rPr>
              <a:t> </a:t>
            </a:r>
            <a:r>
              <a:rPr sz="1750" spc="-25" smtClean="0">
                <a:solidFill>
                  <a:srgbClr val="002060"/>
                </a:solidFill>
                <a:latin typeface="Arial Black" panose="020B0A04020102020204"/>
                <a:cs typeface="Arial Black" panose="020B0A04020102020204"/>
              </a:rPr>
              <a:t>ΤΗ</a:t>
            </a:r>
            <a:r>
              <a:rPr lang="el-GR" sz="1750" spc="-25" dirty="0" smtClean="0">
                <a:solidFill>
                  <a:srgbClr val="002060"/>
                </a:solidFill>
                <a:latin typeface="Arial Black" panose="020B0A04020102020204"/>
                <a:cs typeface="Arial Black" panose="020B0A04020102020204"/>
              </a:rPr>
              <a:t>Ν</a:t>
            </a:r>
            <a:r>
              <a:rPr sz="1750" spc="-25" smtClean="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ΛΙΠΑΝΤΙΚΗ</a:t>
            </a:r>
            <a:r>
              <a:rPr sz="1750" spc="5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ΜΕΜΒΡΑΝΗ,</a:t>
            </a:r>
            <a:r>
              <a:rPr sz="1750" spc="6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ΛΙΓΟΤΕΡΟ</a:t>
            </a:r>
            <a:r>
              <a:rPr sz="1750" spc="5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ΑΛΚΑΛΙΚΟ</a:t>
            </a:r>
            <a:r>
              <a:rPr sz="1750" spc="70" dirty="0">
                <a:solidFill>
                  <a:srgbClr val="002060"/>
                </a:solidFill>
                <a:latin typeface="Arial Black" panose="020B0A04020102020204"/>
                <a:cs typeface="Arial Black" panose="020B0A04020102020204"/>
              </a:rPr>
              <a:t> </a:t>
            </a:r>
            <a:r>
              <a:rPr sz="1750" spc="-25" dirty="0">
                <a:solidFill>
                  <a:srgbClr val="002060"/>
                </a:solidFill>
                <a:latin typeface="Arial Black" panose="020B0A04020102020204"/>
                <a:cs typeface="Arial Black" panose="020B0A04020102020204"/>
              </a:rPr>
              <a:t>ΔΕΝ </a:t>
            </a:r>
            <a:r>
              <a:rPr sz="1750" dirty="0">
                <a:solidFill>
                  <a:srgbClr val="002060"/>
                </a:solidFill>
                <a:latin typeface="Arial Black" panose="020B0A04020102020204"/>
                <a:cs typeface="Arial Black" panose="020B0A04020102020204"/>
              </a:rPr>
              <a:t>ΕΞΟΥΔΕΤΕΡΩΝΕΙ</a:t>
            </a:r>
            <a:r>
              <a:rPr sz="1750" spc="5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ΤΑ</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ΟΞΕΑ</a:t>
            </a:r>
            <a:r>
              <a:rPr sz="1750" spc="4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ΟΠΟΤΕ</a:t>
            </a:r>
            <a:r>
              <a:rPr sz="1750" spc="35"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ΑΥΞΑΝΟΝΤΑΙ</a:t>
            </a:r>
            <a:r>
              <a:rPr sz="1750" spc="40" dirty="0">
                <a:solidFill>
                  <a:srgbClr val="002060"/>
                </a:solidFill>
                <a:latin typeface="Arial Black" panose="020B0A04020102020204"/>
                <a:cs typeface="Arial Black" panose="020B0A04020102020204"/>
              </a:rPr>
              <a:t> </a:t>
            </a:r>
            <a:r>
              <a:rPr sz="1750" dirty="0">
                <a:solidFill>
                  <a:srgbClr val="002060"/>
                </a:solidFill>
                <a:latin typeface="Arial Black" panose="020B0A04020102020204"/>
                <a:cs typeface="Arial Black" panose="020B0A04020102020204"/>
              </a:rPr>
              <a:t>ΟΙ</a:t>
            </a:r>
            <a:r>
              <a:rPr sz="1750" spc="45" dirty="0">
                <a:solidFill>
                  <a:srgbClr val="002060"/>
                </a:solidFill>
                <a:latin typeface="Arial Black" panose="020B0A04020102020204"/>
                <a:cs typeface="Arial Black" panose="020B0A04020102020204"/>
              </a:rPr>
              <a:t> </a:t>
            </a:r>
            <a:r>
              <a:rPr sz="1750" spc="-10" dirty="0">
                <a:solidFill>
                  <a:srgbClr val="002060"/>
                </a:solidFill>
                <a:latin typeface="Arial Black" panose="020B0A04020102020204"/>
                <a:cs typeface="Arial Black" panose="020B0A04020102020204"/>
              </a:rPr>
              <a:t>ΦΘΟΡΕΣ.</a:t>
            </a:r>
            <a:endParaRPr sz="1750">
              <a:solidFill>
                <a:srgbClr val="00206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1071546"/>
            <a:ext cx="8643620" cy="5571490"/>
          </a:xfrm>
          <a:custGeom>
            <a:avLst/>
            <a:gdLst/>
            <a:ahLst/>
            <a:cxnLst/>
            <a:rect l="l" t="t" r="r" b="b"/>
            <a:pathLst>
              <a:path w="8643620" h="5571490">
                <a:moveTo>
                  <a:pt x="8643620" y="0"/>
                </a:moveTo>
                <a:lnTo>
                  <a:pt x="0" y="0"/>
                </a:lnTo>
                <a:lnTo>
                  <a:pt x="0" y="5571490"/>
                </a:lnTo>
                <a:lnTo>
                  <a:pt x="4321810" y="5571490"/>
                </a:lnTo>
                <a:lnTo>
                  <a:pt x="8643620" y="5571490"/>
                </a:lnTo>
                <a:lnTo>
                  <a:pt x="8643620" y="0"/>
                </a:lnTo>
                <a:close/>
              </a:path>
            </a:pathLst>
          </a:custGeom>
          <a:solidFill>
            <a:srgbClr val="F69545"/>
          </a:solidFill>
        </p:spPr>
        <p:txBody>
          <a:bodyPr wrap="square" lIns="0" tIns="0" rIns="0" bIns="0" rtlCol="0"/>
          <a:lstStyle/>
          <a:p/>
        </p:txBody>
      </p:sp>
      <p:sp>
        <p:nvSpPr>
          <p:cNvPr id="3" name="object 3"/>
          <p:cNvSpPr txBox="1"/>
          <p:nvPr/>
        </p:nvSpPr>
        <p:spPr>
          <a:xfrm>
            <a:off x="293370" y="1036364"/>
            <a:ext cx="7064712" cy="665567"/>
          </a:xfrm>
          <a:prstGeom prst="rect">
            <a:avLst/>
          </a:prstGeom>
        </p:spPr>
        <p:txBody>
          <a:bodyPr vert="horz" wrap="square" lIns="0" tIns="102870" rIns="0" bIns="0" rtlCol="0">
            <a:spAutoFit/>
          </a:bodyPr>
          <a:lstStyle/>
          <a:p>
            <a:pPr marL="2322830">
              <a:lnSpc>
                <a:spcPct val="100000"/>
              </a:lnSpc>
              <a:spcBef>
                <a:spcPts val="810"/>
              </a:spcBef>
            </a:pPr>
            <a:r>
              <a:rPr sz="1650" u="heavy" dirty="0">
                <a:solidFill>
                  <a:srgbClr val="FFFF00"/>
                </a:solidFill>
                <a:uFill>
                  <a:solidFill>
                    <a:srgbClr val="FFFFFF"/>
                  </a:solidFill>
                </a:uFill>
                <a:latin typeface="Arial Black" panose="020B0A04020102020204"/>
                <a:cs typeface="Arial Black" panose="020B0A04020102020204"/>
              </a:rPr>
              <a:t>ΦΘΟΡΕΣ</a:t>
            </a:r>
            <a:r>
              <a:rPr sz="1650" u="heavy" spc="-45" dirty="0">
                <a:solidFill>
                  <a:srgbClr val="FFFF00"/>
                </a:solidFill>
                <a:uFill>
                  <a:solidFill>
                    <a:srgbClr val="FFFFFF"/>
                  </a:solidFill>
                </a:uFill>
                <a:latin typeface="Arial Black" panose="020B0A04020102020204"/>
                <a:cs typeface="Arial Black" panose="020B0A04020102020204"/>
              </a:rPr>
              <a:t> </a:t>
            </a:r>
            <a:r>
              <a:rPr sz="1650" u="heavy" dirty="0">
                <a:solidFill>
                  <a:srgbClr val="FFFF00"/>
                </a:solidFill>
                <a:uFill>
                  <a:solidFill>
                    <a:srgbClr val="FFFFFF"/>
                  </a:solidFill>
                </a:uFill>
                <a:latin typeface="Arial Black" panose="020B0A04020102020204"/>
                <a:cs typeface="Arial Black" panose="020B0A04020102020204"/>
              </a:rPr>
              <a:t>ΚΑΙ</a:t>
            </a:r>
            <a:r>
              <a:rPr sz="1650" u="heavy" spc="-30" dirty="0">
                <a:solidFill>
                  <a:srgbClr val="FFFF00"/>
                </a:solidFill>
                <a:uFill>
                  <a:solidFill>
                    <a:srgbClr val="FFFFFF"/>
                  </a:solidFill>
                </a:uFill>
                <a:latin typeface="Arial Black" panose="020B0A04020102020204"/>
                <a:cs typeface="Arial Black" panose="020B0A04020102020204"/>
              </a:rPr>
              <a:t> </a:t>
            </a:r>
            <a:r>
              <a:rPr sz="1650" u="heavy" dirty="0">
                <a:solidFill>
                  <a:srgbClr val="FFFF00"/>
                </a:solidFill>
                <a:uFill>
                  <a:solidFill>
                    <a:srgbClr val="FFFFFF"/>
                  </a:solidFill>
                </a:uFill>
                <a:latin typeface="Arial Black" panose="020B0A04020102020204"/>
                <a:cs typeface="Arial Black" panose="020B0A04020102020204"/>
              </a:rPr>
              <a:t>ΒΛΑΒΕΣ</a:t>
            </a:r>
            <a:r>
              <a:rPr sz="1650" u="heavy" spc="-30" dirty="0">
                <a:solidFill>
                  <a:srgbClr val="FFFF00"/>
                </a:solidFill>
                <a:uFill>
                  <a:solidFill>
                    <a:srgbClr val="FFFFFF"/>
                  </a:solidFill>
                </a:uFill>
                <a:latin typeface="Arial Black" panose="020B0A04020102020204"/>
                <a:cs typeface="Arial Black" panose="020B0A04020102020204"/>
              </a:rPr>
              <a:t> </a:t>
            </a:r>
            <a:r>
              <a:rPr sz="1650" u="heavy" spc="-10" dirty="0">
                <a:solidFill>
                  <a:srgbClr val="FFFF00"/>
                </a:solidFill>
                <a:uFill>
                  <a:solidFill>
                    <a:srgbClr val="FFFFFF"/>
                  </a:solidFill>
                </a:uFill>
                <a:latin typeface="Arial Black" panose="020B0A04020102020204"/>
                <a:cs typeface="Arial Black" panose="020B0A04020102020204"/>
              </a:rPr>
              <a:t>ΧΙΤΩΝΙΩΝ.</a:t>
            </a:r>
            <a:endParaRPr sz="1650">
              <a:solidFill>
                <a:srgbClr val="FFFF00"/>
              </a:solidFill>
              <a:latin typeface="Arial Black" panose="020B0A04020102020204"/>
              <a:cs typeface="Arial Black" panose="020B0A04020102020204"/>
            </a:endParaRPr>
          </a:p>
          <a:p>
            <a:pPr marL="12700">
              <a:lnSpc>
                <a:spcPct val="100000"/>
              </a:lnSpc>
              <a:spcBef>
                <a:spcPts val="620"/>
              </a:spcBef>
            </a:pPr>
            <a:r>
              <a:rPr sz="1500" dirty="0">
                <a:solidFill>
                  <a:srgbClr val="FF0000"/>
                </a:solidFill>
                <a:latin typeface="Arial Black" panose="020B0A04020102020204"/>
                <a:cs typeface="Arial Black" panose="020B0A04020102020204"/>
              </a:rPr>
              <a:t>12.</a:t>
            </a:r>
            <a:r>
              <a:rPr sz="1500" spc="-60" dirty="0">
                <a:solidFill>
                  <a:srgbClr val="FF0000"/>
                </a:solidFill>
                <a:latin typeface="Arial Black" panose="020B0A04020102020204"/>
                <a:cs typeface="Arial Black" panose="020B0A04020102020204"/>
              </a:rPr>
              <a:t> </a:t>
            </a:r>
            <a:r>
              <a:rPr sz="1500" u="heavy" dirty="0">
                <a:solidFill>
                  <a:srgbClr val="0070C0"/>
                </a:solidFill>
                <a:uFill>
                  <a:solidFill>
                    <a:srgbClr val="FFFFFF"/>
                  </a:solidFill>
                </a:uFill>
                <a:latin typeface="Arial Black" panose="020B0A04020102020204"/>
                <a:cs typeface="Arial Black" panose="020B0A04020102020204"/>
              </a:rPr>
              <a:t>ΦΘΟΡΑ</a:t>
            </a:r>
            <a:r>
              <a:rPr sz="1500" u="heavy" spc="-75" dirty="0">
                <a:solidFill>
                  <a:srgbClr val="0070C0"/>
                </a:solidFill>
                <a:uFill>
                  <a:solidFill>
                    <a:srgbClr val="FFFFFF"/>
                  </a:solidFill>
                </a:uFill>
                <a:latin typeface="Arial Black" panose="020B0A04020102020204"/>
                <a:cs typeface="Arial Black" panose="020B0A04020102020204"/>
              </a:rPr>
              <a:t> </a:t>
            </a:r>
            <a:r>
              <a:rPr sz="1500" u="heavy" spc="-10" dirty="0">
                <a:solidFill>
                  <a:srgbClr val="0070C0"/>
                </a:solidFill>
                <a:uFill>
                  <a:solidFill>
                    <a:srgbClr val="FFFFFF"/>
                  </a:solidFill>
                </a:uFill>
                <a:latin typeface="Arial Black" panose="020B0A04020102020204"/>
                <a:cs typeface="Arial Black" panose="020B0A04020102020204"/>
              </a:rPr>
              <a:t>ΧΙΤΩΝΙΩΝ</a:t>
            </a:r>
            <a:r>
              <a:rPr sz="1500" u="heavy" spc="-65" dirty="0">
                <a:solidFill>
                  <a:srgbClr val="0070C0"/>
                </a:solidFill>
                <a:uFill>
                  <a:solidFill>
                    <a:srgbClr val="FFFFFF"/>
                  </a:solidFill>
                </a:uFill>
                <a:latin typeface="Arial Black" panose="020B0A04020102020204"/>
                <a:cs typeface="Arial Black" panose="020B0A04020102020204"/>
              </a:rPr>
              <a:t> </a:t>
            </a:r>
            <a:r>
              <a:rPr sz="1500" u="heavy" dirty="0">
                <a:solidFill>
                  <a:srgbClr val="0070C0"/>
                </a:solidFill>
                <a:uFill>
                  <a:solidFill>
                    <a:srgbClr val="FFFFFF"/>
                  </a:solidFill>
                </a:uFill>
                <a:latin typeface="Arial Black" panose="020B0A04020102020204"/>
                <a:cs typeface="Arial Black" panose="020B0A04020102020204"/>
              </a:rPr>
              <a:t>ΣΤΟ</a:t>
            </a:r>
            <a:r>
              <a:rPr sz="1500" u="heavy" spc="-70" dirty="0">
                <a:solidFill>
                  <a:srgbClr val="0070C0"/>
                </a:solidFill>
                <a:uFill>
                  <a:solidFill>
                    <a:srgbClr val="FFFFFF"/>
                  </a:solidFill>
                </a:uFill>
                <a:latin typeface="Arial Black" panose="020B0A04020102020204"/>
                <a:cs typeface="Arial Black" panose="020B0A04020102020204"/>
              </a:rPr>
              <a:t> </a:t>
            </a:r>
            <a:r>
              <a:rPr sz="1500" u="heavy" spc="-10" dirty="0">
                <a:solidFill>
                  <a:srgbClr val="0070C0"/>
                </a:solidFill>
                <a:uFill>
                  <a:solidFill>
                    <a:srgbClr val="FFFFFF"/>
                  </a:solidFill>
                </a:uFill>
                <a:latin typeface="Arial Black" panose="020B0A04020102020204"/>
                <a:cs typeface="Arial Black" panose="020B0A04020102020204"/>
              </a:rPr>
              <a:t>ΑΝΩΤΕΡΟ</a:t>
            </a:r>
            <a:r>
              <a:rPr sz="1500" u="heavy" spc="-65" dirty="0">
                <a:solidFill>
                  <a:srgbClr val="0070C0"/>
                </a:solidFill>
                <a:uFill>
                  <a:solidFill>
                    <a:srgbClr val="FFFFFF"/>
                  </a:solidFill>
                </a:uFill>
                <a:latin typeface="Arial Black" panose="020B0A04020102020204"/>
                <a:cs typeface="Arial Black" panose="020B0A04020102020204"/>
              </a:rPr>
              <a:t> </a:t>
            </a:r>
            <a:r>
              <a:rPr sz="1500" u="heavy" dirty="0">
                <a:solidFill>
                  <a:srgbClr val="0070C0"/>
                </a:solidFill>
                <a:uFill>
                  <a:solidFill>
                    <a:srgbClr val="FFFFFF"/>
                  </a:solidFill>
                </a:uFill>
                <a:latin typeface="Arial Black" panose="020B0A04020102020204"/>
                <a:cs typeface="Arial Black" panose="020B0A04020102020204"/>
              </a:rPr>
              <a:t>ΤΜΗΜΑ</a:t>
            </a:r>
            <a:r>
              <a:rPr sz="1500" u="heavy" spc="-70" dirty="0">
                <a:solidFill>
                  <a:srgbClr val="0070C0"/>
                </a:solidFill>
                <a:uFill>
                  <a:solidFill>
                    <a:srgbClr val="FFFFFF"/>
                  </a:solidFill>
                </a:uFill>
                <a:latin typeface="Arial Black" panose="020B0A04020102020204"/>
                <a:cs typeface="Arial Black" panose="020B0A04020102020204"/>
              </a:rPr>
              <a:t> </a:t>
            </a:r>
            <a:r>
              <a:rPr sz="1500" u="heavy" spc="-10" dirty="0">
                <a:solidFill>
                  <a:srgbClr val="0070C0"/>
                </a:solidFill>
                <a:uFill>
                  <a:solidFill>
                    <a:srgbClr val="FFFFFF"/>
                  </a:solidFill>
                </a:uFill>
                <a:latin typeface="Arial Black" panose="020B0A04020102020204"/>
                <a:cs typeface="Arial Black" panose="020B0A04020102020204"/>
              </a:rPr>
              <a:t>ΤΟΥΣ.</a:t>
            </a:r>
            <a:endParaRPr sz="1500">
              <a:solidFill>
                <a:srgbClr val="0070C0"/>
              </a:solidFill>
              <a:latin typeface="Arial Black" panose="020B0A04020102020204"/>
              <a:cs typeface="Arial Black" panose="020B0A04020102020204"/>
            </a:endParaRPr>
          </a:p>
        </p:txBody>
      </p:sp>
      <p:sp>
        <p:nvSpPr>
          <p:cNvPr id="4" name="object 4"/>
          <p:cNvSpPr txBox="1"/>
          <p:nvPr/>
        </p:nvSpPr>
        <p:spPr>
          <a:xfrm>
            <a:off x="293370" y="2053590"/>
            <a:ext cx="194310" cy="252729"/>
          </a:xfrm>
          <a:prstGeom prst="rect">
            <a:avLst/>
          </a:prstGeom>
        </p:spPr>
        <p:txBody>
          <a:bodyPr vert="horz" wrap="square" lIns="0" tIns="11430" rIns="0" bIns="0" rtlCol="0">
            <a:spAutoFit/>
          </a:bodyPr>
          <a:lstStyle/>
          <a:p>
            <a:pPr marL="12700">
              <a:lnSpc>
                <a:spcPct val="100000"/>
              </a:lnSpc>
              <a:spcBef>
                <a:spcPts val="90"/>
              </a:spcBef>
            </a:pPr>
            <a:r>
              <a:rPr sz="1500" spc="-10" dirty="0">
                <a:solidFill>
                  <a:srgbClr val="FF0000"/>
                </a:solidFill>
                <a:latin typeface="Wingdings" panose="05000000000000000000"/>
                <a:cs typeface="Wingdings" panose="05000000000000000000"/>
              </a:rPr>
              <a:t></a:t>
            </a:r>
            <a:endParaRPr sz="1500">
              <a:latin typeface="Wingdings" panose="05000000000000000000"/>
              <a:cs typeface="Wingdings" panose="05000000000000000000"/>
            </a:endParaRPr>
          </a:p>
        </p:txBody>
      </p:sp>
      <p:sp>
        <p:nvSpPr>
          <p:cNvPr id="5" name="object 5"/>
          <p:cNvSpPr txBox="1"/>
          <p:nvPr/>
        </p:nvSpPr>
        <p:spPr>
          <a:xfrm>
            <a:off x="293370" y="2945129"/>
            <a:ext cx="194310" cy="252729"/>
          </a:xfrm>
          <a:prstGeom prst="rect">
            <a:avLst/>
          </a:prstGeom>
        </p:spPr>
        <p:txBody>
          <a:bodyPr vert="horz" wrap="square" lIns="0" tIns="11430" rIns="0" bIns="0" rtlCol="0">
            <a:spAutoFit/>
          </a:bodyPr>
          <a:lstStyle/>
          <a:p>
            <a:pPr marL="12700">
              <a:lnSpc>
                <a:spcPct val="100000"/>
              </a:lnSpc>
              <a:spcBef>
                <a:spcPts val="90"/>
              </a:spcBef>
            </a:pPr>
            <a:r>
              <a:rPr sz="1500" spc="-10" dirty="0">
                <a:solidFill>
                  <a:srgbClr val="FF0000"/>
                </a:solidFill>
                <a:latin typeface="Wingdings" panose="05000000000000000000"/>
                <a:cs typeface="Wingdings" panose="05000000000000000000"/>
              </a:rPr>
              <a:t></a:t>
            </a:r>
            <a:endParaRPr sz="1500">
              <a:latin typeface="Wingdings" panose="05000000000000000000"/>
              <a:cs typeface="Wingdings" panose="05000000000000000000"/>
            </a:endParaRPr>
          </a:p>
        </p:txBody>
      </p:sp>
      <p:sp>
        <p:nvSpPr>
          <p:cNvPr id="6" name="object 6"/>
          <p:cNvSpPr txBox="1"/>
          <p:nvPr/>
        </p:nvSpPr>
        <p:spPr>
          <a:xfrm>
            <a:off x="293370" y="4356100"/>
            <a:ext cx="194310" cy="252729"/>
          </a:xfrm>
          <a:prstGeom prst="rect">
            <a:avLst/>
          </a:prstGeom>
        </p:spPr>
        <p:txBody>
          <a:bodyPr vert="horz" wrap="square" lIns="0" tIns="11430" rIns="0" bIns="0" rtlCol="0">
            <a:spAutoFit/>
          </a:bodyPr>
          <a:lstStyle/>
          <a:p>
            <a:pPr marL="12700">
              <a:lnSpc>
                <a:spcPct val="100000"/>
              </a:lnSpc>
              <a:spcBef>
                <a:spcPts val="90"/>
              </a:spcBef>
            </a:pPr>
            <a:r>
              <a:rPr sz="1500" spc="-10" dirty="0">
                <a:solidFill>
                  <a:srgbClr val="FF0000"/>
                </a:solidFill>
                <a:latin typeface="Wingdings" panose="05000000000000000000"/>
                <a:cs typeface="Wingdings" panose="05000000000000000000"/>
              </a:rPr>
              <a:t></a:t>
            </a:r>
            <a:endParaRPr sz="1500">
              <a:latin typeface="Wingdings" panose="05000000000000000000"/>
              <a:cs typeface="Wingdings" panose="05000000000000000000"/>
            </a:endParaRPr>
          </a:p>
        </p:txBody>
      </p:sp>
      <p:sp>
        <p:nvSpPr>
          <p:cNvPr id="7" name="object 7"/>
          <p:cNvSpPr txBox="1"/>
          <p:nvPr/>
        </p:nvSpPr>
        <p:spPr>
          <a:xfrm>
            <a:off x="293370" y="5189220"/>
            <a:ext cx="194310" cy="252729"/>
          </a:xfrm>
          <a:prstGeom prst="rect">
            <a:avLst/>
          </a:prstGeom>
        </p:spPr>
        <p:txBody>
          <a:bodyPr vert="horz" wrap="square" lIns="0" tIns="11430" rIns="0" bIns="0" rtlCol="0">
            <a:spAutoFit/>
          </a:bodyPr>
          <a:lstStyle/>
          <a:p>
            <a:pPr marL="12700">
              <a:lnSpc>
                <a:spcPct val="100000"/>
              </a:lnSpc>
              <a:spcBef>
                <a:spcPts val="90"/>
              </a:spcBef>
            </a:pPr>
            <a:r>
              <a:rPr sz="1500" spc="-10" dirty="0">
                <a:solidFill>
                  <a:srgbClr val="FF0000"/>
                </a:solidFill>
                <a:latin typeface="Wingdings" panose="05000000000000000000"/>
                <a:cs typeface="Wingdings" panose="05000000000000000000"/>
              </a:rPr>
              <a:t></a:t>
            </a:r>
            <a:endParaRPr sz="1500">
              <a:latin typeface="Wingdings" panose="05000000000000000000"/>
              <a:cs typeface="Wingdings" panose="05000000000000000000"/>
            </a:endParaRPr>
          </a:p>
        </p:txBody>
      </p:sp>
      <p:sp>
        <p:nvSpPr>
          <p:cNvPr id="8" name="object 8"/>
          <p:cNvSpPr txBox="1"/>
          <p:nvPr/>
        </p:nvSpPr>
        <p:spPr>
          <a:xfrm>
            <a:off x="293370" y="5758179"/>
            <a:ext cx="194310" cy="252729"/>
          </a:xfrm>
          <a:prstGeom prst="rect">
            <a:avLst/>
          </a:prstGeom>
        </p:spPr>
        <p:txBody>
          <a:bodyPr vert="horz" wrap="square" lIns="0" tIns="11430" rIns="0" bIns="0" rtlCol="0">
            <a:spAutoFit/>
          </a:bodyPr>
          <a:lstStyle/>
          <a:p>
            <a:pPr marL="12700">
              <a:lnSpc>
                <a:spcPct val="100000"/>
              </a:lnSpc>
              <a:spcBef>
                <a:spcPts val="90"/>
              </a:spcBef>
            </a:pPr>
            <a:r>
              <a:rPr sz="1500" spc="-10" dirty="0">
                <a:solidFill>
                  <a:srgbClr val="FF0000"/>
                </a:solidFill>
                <a:latin typeface="Wingdings" panose="05000000000000000000"/>
                <a:cs typeface="Wingdings" panose="05000000000000000000"/>
              </a:rPr>
              <a:t></a:t>
            </a:r>
            <a:endParaRPr sz="1500">
              <a:latin typeface="Wingdings" panose="05000000000000000000"/>
              <a:cs typeface="Wingdings" panose="05000000000000000000"/>
            </a:endParaRPr>
          </a:p>
        </p:txBody>
      </p:sp>
      <p:sp>
        <p:nvSpPr>
          <p:cNvPr id="9" name="object 9"/>
          <p:cNvSpPr txBox="1"/>
          <p:nvPr/>
        </p:nvSpPr>
        <p:spPr>
          <a:xfrm>
            <a:off x="671830" y="2025395"/>
            <a:ext cx="8098155" cy="4526280"/>
          </a:xfrm>
          <a:prstGeom prst="rect">
            <a:avLst/>
          </a:prstGeom>
        </p:spPr>
        <p:txBody>
          <a:bodyPr vert="horz" wrap="square" lIns="0" tIns="12700" rIns="0" bIns="0" rtlCol="0">
            <a:spAutoFit/>
          </a:bodyPr>
          <a:lstStyle/>
          <a:p>
            <a:pPr marL="12700" marR="610235">
              <a:lnSpc>
                <a:spcPct val="116000"/>
              </a:lnSpc>
              <a:spcBef>
                <a:spcPts val="100"/>
              </a:spcBef>
            </a:pPr>
            <a:r>
              <a:rPr sz="1500" dirty="0">
                <a:solidFill>
                  <a:srgbClr val="002060"/>
                </a:solidFill>
                <a:latin typeface="Arial Black" panose="020B0A04020102020204"/>
                <a:cs typeface="Arial Black" panose="020B0A04020102020204"/>
              </a:rPr>
              <a:t>ΤΟ</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ΑΝΩΤΕΡΟ</a:t>
            </a:r>
            <a:r>
              <a:rPr sz="1500" spc="-7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ΤΜΗΜΑ</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ΤΩΝ</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ΧΙΤΩΝΙΩΝ</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ΚΑΤΑΠΟΝΕΙΤΑΙ</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ΠΕΡΙΣΣΟΤΕΡΟ</a:t>
            </a:r>
            <a:r>
              <a:rPr sz="1500" spc="-75" dirty="0">
                <a:solidFill>
                  <a:srgbClr val="002060"/>
                </a:solidFill>
                <a:latin typeface="Arial Black" panose="020B0A04020102020204"/>
                <a:cs typeface="Arial Black" panose="020B0A04020102020204"/>
              </a:rPr>
              <a:t> </a:t>
            </a:r>
            <a:r>
              <a:rPr sz="1500" spc="-25" dirty="0">
                <a:solidFill>
                  <a:srgbClr val="002060"/>
                </a:solidFill>
                <a:latin typeface="Arial Black" panose="020B0A04020102020204"/>
                <a:cs typeface="Arial Black" panose="020B0A04020102020204"/>
              </a:rPr>
              <a:t>ΣΕ </a:t>
            </a:r>
            <a:r>
              <a:rPr sz="1500" dirty="0">
                <a:solidFill>
                  <a:srgbClr val="002060"/>
                </a:solidFill>
                <a:latin typeface="Arial Black" panose="020B0A04020102020204"/>
                <a:cs typeface="Arial Black" panose="020B0A04020102020204"/>
              </a:rPr>
              <a:t>ΥΨΗΛΕΣ</a:t>
            </a:r>
            <a:r>
              <a:rPr sz="1500" spc="-8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ΠΙΕΣΕΙΣ</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ΚΑΙ</a:t>
            </a:r>
            <a:r>
              <a:rPr sz="1500" spc="-8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ΘΕΡΜΟΚΡΑΣΙΕΣ</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ΚΑΤΑ</a:t>
            </a:r>
            <a:r>
              <a:rPr sz="1500" spc="-9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ΤΗΝ</a:t>
            </a:r>
            <a:r>
              <a:rPr sz="1500" spc="-8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ΑΡΧΙΚΗ</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ΦΑΣΗ</a:t>
            </a:r>
            <a:r>
              <a:rPr sz="1500" spc="-85" dirty="0">
                <a:solidFill>
                  <a:srgbClr val="002060"/>
                </a:solidFill>
                <a:latin typeface="Arial Black" panose="020B0A04020102020204"/>
                <a:cs typeface="Arial Black" panose="020B0A04020102020204"/>
              </a:rPr>
              <a:t> </a:t>
            </a:r>
            <a:r>
              <a:rPr sz="1500" spc="-25">
                <a:solidFill>
                  <a:srgbClr val="002060"/>
                </a:solidFill>
                <a:latin typeface="Arial Black" panose="020B0A04020102020204"/>
                <a:cs typeface="Arial Black" panose="020B0A04020102020204"/>
              </a:rPr>
              <a:t>ΤΗΣ </a:t>
            </a:r>
            <a:r>
              <a:rPr sz="1500" spc="-10" smtClean="0">
                <a:solidFill>
                  <a:srgbClr val="002060"/>
                </a:solidFill>
                <a:latin typeface="Arial Black" panose="020B0A04020102020204"/>
                <a:cs typeface="Arial Black" panose="020B0A04020102020204"/>
              </a:rPr>
              <a:t>ΚΑΥΣ</a:t>
            </a:r>
            <a:r>
              <a:rPr lang="el-GR" sz="1500" spc="-10" dirty="0" smtClean="0">
                <a:solidFill>
                  <a:srgbClr val="002060"/>
                </a:solidFill>
                <a:latin typeface="Arial Black" panose="020B0A04020102020204"/>
                <a:cs typeface="Arial Black" panose="020B0A04020102020204"/>
              </a:rPr>
              <a:t>Η</a:t>
            </a:r>
            <a:r>
              <a:rPr sz="1500" spc="-10" smtClean="0">
                <a:solidFill>
                  <a:srgbClr val="002060"/>
                </a:solidFill>
                <a:latin typeface="Arial Black" panose="020B0A04020102020204"/>
                <a:cs typeface="Arial Black" panose="020B0A04020102020204"/>
              </a:rPr>
              <a:t>Σ</a:t>
            </a:r>
            <a:r>
              <a:rPr sz="1500" spc="-10" dirty="0">
                <a:solidFill>
                  <a:srgbClr val="002060"/>
                </a:solidFill>
                <a:latin typeface="Arial Black" panose="020B0A04020102020204"/>
                <a:cs typeface="Arial Black" panose="020B0A04020102020204"/>
              </a:rPr>
              <a:t>.</a:t>
            </a:r>
            <a:endParaRPr sz="1500">
              <a:solidFill>
                <a:srgbClr val="002060"/>
              </a:solidFill>
              <a:latin typeface="Arial Black" panose="020B0A04020102020204"/>
              <a:cs typeface="Arial Black" panose="020B0A04020102020204"/>
            </a:endParaRPr>
          </a:p>
          <a:p>
            <a:pPr marL="12700" marR="185420">
              <a:lnSpc>
                <a:spcPct val="116000"/>
              </a:lnSpc>
              <a:spcBef>
                <a:spcPts val="375"/>
              </a:spcBef>
            </a:pPr>
            <a:r>
              <a:rPr sz="1500" dirty="0">
                <a:solidFill>
                  <a:srgbClr val="002060"/>
                </a:solidFill>
                <a:latin typeface="Arial Black" panose="020B0A04020102020204"/>
                <a:cs typeface="Arial Black" panose="020B0A04020102020204"/>
              </a:rPr>
              <a:t>ΛΟΓΩ</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ΤΗΣ</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ΜΙΚΡΗΣ</a:t>
            </a:r>
            <a:r>
              <a:rPr sz="1500" spc="-7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ΤΑΧΥΤΗΤΑΣ</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8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ΕΜΒΟΛΟΥ</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ΣΤΗΝ</a:t>
            </a:r>
            <a:r>
              <a:rPr sz="1500" spc="-8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ΠΕΡΙΟΧΗ</a:t>
            </a:r>
            <a:r>
              <a:rPr sz="1500" spc="-7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60" dirty="0">
                <a:solidFill>
                  <a:srgbClr val="002060"/>
                </a:solidFill>
                <a:latin typeface="Arial Black" panose="020B0A04020102020204"/>
                <a:cs typeface="Arial Black" panose="020B0A04020102020204"/>
              </a:rPr>
              <a:t> </a:t>
            </a:r>
            <a:r>
              <a:rPr sz="2000" spc="-25" dirty="0">
                <a:solidFill>
                  <a:srgbClr val="002060"/>
                </a:solidFill>
                <a:latin typeface="Arial Black" panose="020B0A04020102020204"/>
                <a:cs typeface="Arial Black" panose="020B0A04020102020204"/>
              </a:rPr>
              <a:t>ΑΝΣ </a:t>
            </a:r>
            <a:r>
              <a:rPr sz="1500" dirty="0">
                <a:solidFill>
                  <a:srgbClr val="002060"/>
                </a:solidFill>
                <a:latin typeface="Arial Black" panose="020B0A04020102020204"/>
                <a:cs typeface="Arial Black" panose="020B0A04020102020204"/>
              </a:rPr>
              <a:t>ΚΑΙ</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ΤΗΣ</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ΑΝΤΙΣΤΡΟΦΗΣ</a:t>
            </a:r>
            <a:r>
              <a:rPr sz="1500" spc="-5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ΤΗΣ</a:t>
            </a:r>
            <a:r>
              <a:rPr sz="1500" spc="-50" dirty="0">
                <a:solidFill>
                  <a:srgbClr val="002060"/>
                </a:solidFill>
                <a:latin typeface="Arial Black" panose="020B0A04020102020204"/>
                <a:cs typeface="Arial Black" panose="020B0A04020102020204"/>
              </a:rPr>
              <a:t> </a:t>
            </a:r>
            <a:r>
              <a:rPr sz="1500">
                <a:solidFill>
                  <a:srgbClr val="002060"/>
                </a:solidFill>
                <a:latin typeface="Arial Black" panose="020B0A04020102020204"/>
                <a:cs typeface="Arial Black" panose="020B0A04020102020204"/>
              </a:rPr>
              <a:t>ΦΟΡΑΣ</a:t>
            </a:r>
            <a:r>
              <a:rPr sz="1500" spc="-65">
                <a:solidFill>
                  <a:srgbClr val="002060"/>
                </a:solidFill>
                <a:latin typeface="Arial Black" panose="020B0A04020102020204"/>
                <a:cs typeface="Arial Black" panose="020B0A04020102020204"/>
              </a:rPr>
              <a:t> </a:t>
            </a:r>
            <a:r>
              <a:rPr sz="1500" spc="-10" smtClean="0">
                <a:solidFill>
                  <a:srgbClr val="002060"/>
                </a:solidFill>
                <a:latin typeface="Arial Black" panose="020B0A04020102020204"/>
                <a:cs typeface="Arial Black" panose="020B0A04020102020204"/>
              </a:rPr>
              <a:t>ΚΙΝΗΣ</a:t>
            </a:r>
            <a:r>
              <a:rPr lang="el-GR" sz="1500" spc="-10" dirty="0" smtClean="0">
                <a:solidFill>
                  <a:srgbClr val="002060"/>
                </a:solidFill>
                <a:latin typeface="Arial Black" panose="020B0A04020102020204"/>
                <a:cs typeface="Arial Black" panose="020B0A04020102020204"/>
              </a:rPr>
              <a:t>Η</a:t>
            </a:r>
            <a:r>
              <a:rPr sz="1500" spc="-10" smtClean="0">
                <a:solidFill>
                  <a:srgbClr val="002060"/>
                </a:solidFill>
                <a:latin typeface="Arial Black" panose="020B0A04020102020204"/>
                <a:cs typeface="Arial Black" panose="020B0A04020102020204"/>
              </a:rPr>
              <a:t>Σ</a:t>
            </a:r>
            <a:r>
              <a:rPr sz="1500" spc="-60" smtClean="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Ο</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ΣΧΗΜΑΤΙΣΜΟΣ</a:t>
            </a:r>
            <a:r>
              <a:rPr sz="1500" spc="-60" dirty="0">
                <a:solidFill>
                  <a:srgbClr val="002060"/>
                </a:solidFill>
                <a:latin typeface="Arial Black" panose="020B0A04020102020204"/>
                <a:cs typeface="Arial Black" panose="020B0A04020102020204"/>
              </a:rPr>
              <a:t> </a:t>
            </a:r>
            <a:r>
              <a:rPr sz="1500" spc="-25" dirty="0">
                <a:solidFill>
                  <a:srgbClr val="002060"/>
                </a:solidFill>
                <a:latin typeface="Arial Black" panose="020B0A04020102020204"/>
                <a:cs typeface="Arial Black" panose="020B0A04020102020204"/>
              </a:rPr>
              <a:t>ΤΗΣ </a:t>
            </a:r>
            <a:r>
              <a:rPr sz="1500" spc="-10" dirty="0">
                <a:solidFill>
                  <a:srgbClr val="002060"/>
                </a:solidFill>
                <a:latin typeface="Arial Black" panose="020B0A04020102020204"/>
                <a:cs typeface="Arial Black" panose="020B0A04020102020204"/>
              </a:rPr>
              <a:t>ΥΔΡΟΔΥΝΑΜΙΚΗΣ</a:t>
            </a:r>
            <a:r>
              <a:rPr sz="1500" spc="-8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ΛΙΠΑΝΤΙΚΗΣ</a:t>
            </a:r>
            <a:r>
              <a:rPr sz="1500" spc="-8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ΜΕΜΒΡΑΝΗΣ</a:t>
            </a:r>
            <a:r>
              <a:rPr sz="1500" spc="-8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ΕΙΝΑΙ</a:t>
            </a:r>
            <a:r>
              <a:rPr sz="1500" spc="-8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ΔΥΣΧΕΡΗΣ</a:t>
            </a:r>
            <a:r>
              <a:rPr sz="1500" spc="-80" dirty="0">
                <a:solidFill>
                  <a:srgbClr val="002060"/>
                </a:solidFill>
                <a:latin typeface="Arial Black" panose="020B0A04020102020204"/>
                <a:cs typeface="Arial Black" panose="020B0A04020102020204"/>
              </a:rPr>
              <a:t> </a:t>
            </a:r>
            <a:r>
              <a:rPr sz="1500" spc="-25" dirty="0">
                <a:solidFill>
                  <a:srgbClr val="002060"/>
                </a:solidFill>
                <a:latin typeface="Arial Black" panose="020B0A04020102020204"/>
                <a:cs typeface="Arial Black" panose="020B0A04020102020204"/>
              </a:rPr>
              <a:t>ΚΑΙ </a:t>
            </a:r>
            <a:r>
              <a:rPr sz="1500" spc="-10" dirty="0">
                <a:solidFill>
                  <a:srgbClr val="002060"/>
                </a:solidFill>
                <a:latin typeface="Arial Black" panose="020B0A04020102020204"/>
                <a:cs typeface="Arial Black" panose="020B0A04020102020204"/>
              </a:rPr>
              <a:t>ΣΥΝΟΔΕΥΕΤΑΙ</a:t>
            </a:r>
            <a:r>
              <a:rPr sz="1500" spc="-7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ΑΠΟ</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ΚΑΤΑΣΤΡΟΦΗ</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ΛΙΠΑΝΤΙΚΟΥ</a:t>
            </a:r>
            <a:r>
              <a:rPr sz="1500" spc="-6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ΛΟΓΩ</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ΤΩΝ</a:t>
            </a:r>
            <a:r>
              <a:rPr sz="1500" spc="-8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ΥΨΗΛΩΝ ΘΕΡΜΟΚΡΑΣΙΩΝ</a:t>
            </a:r>
            <a:r>
              <a:rPr sz="1500" spc="-70" dirty="0">
                <a:solidFill>
                  <a:srgbClr val="002060"/>
                </a:solidFill>
                <a:latin typeface="Arial Black" panose="020B0A04020102020204"/>
                <a:cs typeface="Arial Black" panose="020B0A04020102020204"/>
              </a:rPr>
              <a:t> </a:t>
            </a:r>
            <a:r>
              <a:rPr sz="1500">
                <a:solidFill>
                  <a:srgbClr val="002060"/>
                </a:solidFill>
                <a:latin typeface="Arial Black" panose="020B0A04020102020204"/>
                <a:cs typeface="Arial Black" panose="020B0A04020102020204"/>
              </a:rPr>
              <a:t>ΤΗΣ</a:t>
            </a:r>
            <a:r>
              <a:rPr sz="1500" spc="-65">
                <a:solidFill>
                  <a:srgbClr val="002060"/>
                </a:solidFill>
                <a:latin typeface="Arial Black" panose="020B0A04020102020204"/>
                <a:cs typeface="Arial Black" panose="020B0A04020102020204"/>
              </a:rPr>
              <a:t> </a:t>
            </a:r>
            <a:r>
              <a:rPr sz="1500" spc="-10" smtClean="0">
                <a:solidFill>
                  <a:srgbClr val="002060"/>
                </a:solidFill>
                <a:latin typeface="Arial Black" panose="020B0A04020102020204"/>
                <a:cs typeface="Arial Black" panose="020B0A04020102020204"/>
              </a:rPr>
              <a:t>ΚΑΥΣ</a:t>
            </a:r>
            <a:r>
              <a:rPr lang="el-GR" sz="1500" spc="-10" dirty="0" smtClean="0">
                <a:solidFill>
                  <a:srgbClr val="002060"/>
                </a:solidFill>
                <a:latin typeface="Arial Black" panose="020B0A04020102020204"/>
                <a:cs typeface="Arial Black" panose="020B0A04020102020204"/>
              </a:rPr>
              <a:t>Η</a:t>
            </a:r>
            <a:r>
              <a:rPr sz="1500" spc="-10" smtClean="0">
                <a:solidFill>
                  <a:srgbClr val="002060"/>
                </a:solidFill>
                <a:latin typeface="Arial Black" panose="020B0A04020102020204"/>
                <a:cs typeface="Arial Black" panose="020B0A04020102020204"/>
              </a:rPr>
              <a:t>Σ</a:t>
            </a:r>
            <a:r>
              <a:rPr sz="1500" spc="-10" dirty="0">
                <a:solidFill>
                  <a:srgbClr val="002060"/>
                </a:solidFill>
                <a:latin typeface="Arial Black" panose="020B0A04020102020204"/>
                <a:cs typeface="Arial Black" panose="020B0A04020102020204"/>
              </a:rPr>
              <a:t>.</a:t>
            </a:r>
            <a:endParaRPr sz="1500">
              <a:solidFill>
                <a:srgbClr val="002060"/>
              </a:solidFill>
              <a:latin typeface="Arial Black" panose="020B0A04020102020204"/>
              <a:cs typeface="Arial Black" panose="020B0A04020102020204"/>
            </a:endParaRPr>
          </a:p>
          <a:p>
            <a:pPr marL="12700" marR="1182370" algn="just">
              <a:lnSpc>
                <a:spcPct val="116000"/>
              </a:lnSpc>
              <a:spcBef>
                <a:spcPts val="300"/>
              </a:spcBef>
            </a:pPr>
            <a:r>
              <a:rPr sz="1500" spc="-10" dirty="0">
                <a:solidFill>
                  <a:srgbClr val="002060"/>
                </a:solidFill>
                <a:latin typeface="Arial Black" panose="020B0A04020102020204"/>
                <a:cs typeface="Arial Black" panose="020B0A04020102020204"/>
              </a:rPr>
              <a:t>ΠΑΡΑΛΛΗΛΑ</a:t>
            </a:r>
            <a:r>
              <a:rPr sz="1500" spc="-8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ΟΙ</a:t>
            </a:r>
            <a:r>
              <a:rPr sz="1500" spc="-8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ΥΨΗΛΕΣ</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ΠΙΕΣΕΙΣ</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ΤΩΝ</a:t>
            </a:r>
            <a:r>
              <a:rPr sz="1500" spc="-8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ΚΑΥΣΑΕΡΙΩΝ</a:t>
            </a:r>
            <a:r>
              <a:rPr sz="1500" spc="-7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ΠΡΟΚΑΛΟΥΝ ΙΣΧΥΡΟΤΕΡΕΣ</a:t>
            </a:r>
            <a:r>
              <a:rPr sz="1500" spc="-5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ΔΥΝΑΜΕΙΣ</a:t>
            </a:r>
            <a:r>
              <a:rPr sz="1500" spc="-4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ΣΤΑ</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ΕΛΑΤΗΡΙΑ</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ΣΤΕΓΑΝΟΤΗΤΑΣ</a:t>
            </a:r>
            <a:r>
              <a:rPr sz="1500" spc="-5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ΟΠΟΤΕ ΑΥΞΑΝΟΝΤΑΙ</a:t>
            </a:r>
            <a:r>
              <a:rPr sz="1500" spc="-6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ΟΙ</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ΔΥΝΑΜΕΙΣ</a:t>
            </a:r>
            <a:r>
              <a:rPr sz="1500" spc="-5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ΤΡΙΒΗΣ.</a:t>
            </a:r>
            <a:endParaRPr sz="1500">
              <a:solidFill>
                <a:srgbClr val="002060"/>
              </a:solidFill>
              <a:latin typeface="Arial Black" panose="020B0A04020102020204"/>
              <a:cs typeface="Arial Black" panose="020B0A04020102020204"/>
            </a:endParaRPr>
          </a:p>
          <a:p>
            <a:pPr marL="12700" marR="5080">
              <a:lnSpc>
                <a:spcPct val="116000"/>
              </a:lnSpc>
              <a:spcBef>
                <a:spcPts val="300"/>
              </a:spcBef>
            </a:pPr>
            <a:r>
              <a:rPr sz="1500" dirty="0">
                <a:solidFill>
                  <a:srgbClr val="002060"/>
                </a:solidFill>
                <a:latin typeface="Arial Black" panose="020B0A04020102020204"/>
                <a:cs typeface="Arial Black" panose="020B0A04020102020204"/>
              </a:rPr>
              <a:t>ΕΤΣΙ</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ΟΙ</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ΦΘΟΡΕΣ</a:t>
            </a:r>
            <a:r>
              <a:rPr sz="1500" spc="-6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ΣΤΟ</a:t>
            </a:r>
            <a:r>
              <a:rPr sz="1500" spc="-7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ΑΝΩΤΕΡΟ</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ΤΜΗΜΑ</a:t>
            </a:r>
            <a:r>
              <a:rPr sz="1500" spc="-6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ΧΙΤΩΝΙΟΥ</a:t>
            </a:r>
            <a:r>
              <a:rPr sz="1500" spc="-7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ΕΙΝΑΙ</a:t>
            </a:r>
            <a:r>
              <a:rPr sz="1500" spc="-7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ΜΕΓΑΛΥΤΕΡΕΣ </a:t>
            </a:r>
            <a:r>
              <a:rPr sz="1500" dirty="0">
                <a:solidFill>
                  <a:srgbClr val="002060"/>
                </a:solidFill>
                <a:latin typeface="Arial Black" panose="020B0A04020102020204"/>
                <a:cs typeface="Arial Black" panose="020B0A04020102020204"/>
              </a:rPr>
              <a:t>ΟΠΟΥ</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ΜΕΙΩΝΕΤΑΙ</a:t>
            </a:r>
            <a:r>
              <a:rPr sz="1500" spc="-6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Η</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ΑΝΤΟΧΗ</a:t>
            </a:r>
            <a:r>
              <a:rPr sz="1500" spc="-6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ΤΟΥ</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ΜΕΤΑΛΛΟΥ.</a:t>
            </a:r>
            <a:endParaRPr sz="1500">
              <a:solidFill>
                <a:srgbClr val="002060"/>
              </a:solidFill>
              <a:latin typeface="Arial Black" panose="020B0A04020102020204"/>
              <a:cs typeface="Arial Black" panose="020B0A04020102020204"/>
            </a:endParaRPr>
          </a:p>
          <a:p>
            <a:pPr marL="12700" marR="958850">
              <a:lnSpc>
                <a:spcPct val="116000"/>
              </a:lnSpc>
              <a:spcBef>
                <a:spcPts val="290"/>
              </a:spcBef>
            </a:pPr>
            <a:r>
              <a:rPr sz="1500" dirty="0">
                <a:solidFill>
                  <a:srgbClr val="002060"/>
                </a:solidFill>
                <a:latin typeface="Arial Black" panose="020B0A04020102020204"/>
                <a:cs typeface="Arial Black" panose="020B0A04020102020204"/>
              </a:rPr>
              <a:t>ΕΤΣΙ</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ΑΥΞΑΝΕΤΑΙ</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ΤΟ</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ΔΙΑΚΕΝΟ</a:t>
            </a:r>
            <a:r>
              <a:rPr sz="1500" spc="-65"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ΜΕΤΑΞΥ</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ΧΙΤΩΝΙΟΥ</a:t>
            </a:r>
            <a:r>
              <a:rPr sz="1500" spc="-6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ΚΑΙ</a:t>
            </a:r>
            <a:r>
              <a:rPr sz="1500" spc="-65"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ΕΜΒΟΛΟΥ ΜΕΙΩΝΟΝΤΑΣ</a:t>
            </a:r>
            <a:r>
              <a:rPr sz="1500" spc="-6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ΤΗ</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ΣΤΕΓΑΝΟΤΗΤΑ</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ΤΩΝ</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ΕΛΑΤΗΡΙΩΝ</a:t>
            </a:r>
            <a:r>
              <a:rPr sz="1500" spc="-7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ΟΠΟΤΕ</a:t>
            </a:r>
            <a:r>
              <a:rPr sz="1500" spc="-60" dirty="0">
                <a:solidFill>
                  <a:srgbClr val="002060"/>
                </a:solidFill>
                <a:latin typeface="Arial Black" panose="020B0A04020102020204"/>
                <a:cs typeface="Arial Black" panose="020B0A04020102020204"/>
              </a:rPr>
              <a:t> </a:t>
            </a:r>
            <a:r>
              <a:rPr sz="1500" dirty="0">
                <a:solidFill>
                  <a:srgbClr val="002060"/>
                </a:solidFill>
                <a:latin typeface="Arial Black" panose="020B0A04020102020204"/>
                <a:cs typeface="Arial Black" panose="020B0A04020102020204"/>
              </a:rPr>
              <a:t>Η</a:t>
            </a:r>
            <a:r>
              <a:rPr sz="1500" spc="-60" dirty="0">
                <a:solidFill>
                  <a:srgbClr val="002060"/>
                </a:solidFill>
                <a:latin typeface="Arial Black" panose="020B0A04020102020204"/>
                <a:cs typeface="Arial Black" panose="020B0A04020102020204"/>
              </a:rPr>
              <a:t> </a:t>
            </a:r>
            <a:r>
              <a:rPr sz="1500" spc="-10" dirty="0">
                <a:solidFill>
                  <a:srgbClr val="002060"/>
                </a:solidFill>
                <a:latin typeface="Arial Black" panose="020B0A04020102020204"/>
                <a:cs typeface="Arial Black" panose="020B0A04020102020204"/>
              </a:rPr>
              <a:t>ΦΘΟΡΑ ΕΠΙΤΑΧΥΝΕΤΑΙ.</a:t>
            </a:r>
            <a:endParaRPr sz="1500">
              <a:solidFill>
                <a:srgbClr val="002060"/>
              </a:solidFill>
              <a:latin typeface="Arial Black" panose="020B0A04020102020204"/>
              <a:cs typeface="Arial Black" panose="020B0A04020102020204"/>
            </a:endParaRPr>
          </a:p>
        </p:txBody>
      </p:sp>
      <p:sp>
        <p:nvSpPr>
          <p:cNvPr id="10" name="object 10"/>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11" name="object 11"/>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026160"/>
            <a:ext cx="7586345" cy="2847340"/>
          </a:xfrm>
          <a:prstGeom prst="rect">
            <a:avLst/>
          </a:prstGeom>
        </p:spPr>
        <p:txBody>
          <a:bodyPr vert="horz" wrap="square" lIns="0" tIns="118110" rIns="0" bIns="0" rtlCol="0">
            <a:spAutoFit/>
          </a:bodyPr>
          <a:lstStyle/>
          <a:p>
            <a:pPr marL="2095500" indent="-457200">
              <a:lnSpc>
                <a:spcPct val="100000"/>
              </a:lnSpc>
              <a:spcBef>
                <a:spcPts val="930"/>
              </a:spcBef>
              <a:buClr>
                <a:srgbClr val="FF0000"/>
              </a:buClr>
              <a:tabLst>
                <a:tab pos="2094230" algn="l"/>
                <a:tab pos="2095500" algn="l"/>
              </a:tabLst>
            </a:pPr>
            <a:r>
              <a:rPr lang="el-GR" sz="2000" u="heavy" dirty="0" smtClean="0">
                <a:solidFill>
                  <a:srgbClr val="FF0000"/>
                </a:solidFill>
                <a:uFill>
                  <a:solidFill>
                    <a:srgbClr val="000000"/>
                  </a:solidFill>
                </a:uFill>
                <a:latin typeface="Arial Black" panose="020B0A04020102020204"/>
                <a:cs typeface="Arial Black" panose="020B0A04020102020204"/>
              </a:rPr>
              <a:t>Β) </a:t>
            </a:r>
            <a:r>
              <a:rPr sz="2000" u="heavy" smtClean="0">
                <a:solidFill>
                  <a:srgbClr val="FF0000"/>
                </a:solidFill>
                <a:uFill>
                  <a:solidFill>
                    <a:srgbClr val="000000"/>
                  </a:solidFill>
                </a:uFill>
                <a:latin typeface="Arial Black" panose="020B0A04020102020204"/>
                <a:cs typeface="Arial Black" panose="020B0A04020102020204"/>
              </a:rPr>
              <a:t>ΦΘΟΡΕΣ</a:t>
            </a:r>
            <a:r>
              <a:rPr sz="2000" u="heavy" spc="-20" smtClean="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ΠΩΜΑΤΩΝ.</a:t>
            </a:r>
            <a:endParaRPr sz="2000">
              <a:solidFill>
                <a:srgbClr val="FF0000"/>
              </a:solidFill>
              <a:latin typeface="Arial Black" panose="020B0A04020102020204"/>
              <a:cs typeface="Arial Black" panose="020B0A04020102020204"/>
            </a:endParaRPr>
          </a:p>
          <a:p>
            <a:pPr marL="469900" marR="5080" indent="-457200">
              <a:lnSpc>
                <a:spcPct val="118000"/>
              </a:lnSpc>
              <a:spcBef>
                <a:spcPts val="400"/>
              </a:spcBef>
            </a:pPr>
            <a:r>
              <a:rPr sz="2000">
                <a:latin typeface="Arial Black" panose="020B0A04020102020204"/>
                <a:cs typeface="Arial Black" panose="020B0A04020102020204"/>
              </a:rPr>
              <a:t>ΟΙ</a:t>
            </a:r>
            <a:r>
              <a:rPr sz="2000" spc="-25">
                <a:latin typeface="Arial Black" panose="020B0A04020102020204"/>
                <a:cs typeface="Arial Black" panose="020B0A04020102020204"/>
              </a:rPr>
              <a:t> </a:t>
            </a:r>
            <a:r>
              <a:rPr sz="2000" smtClean="0">
                <a:latin typeface="Arial Black" panose="020B0A04020102020204"/>
                <a:cs typeface="Arial Black" panose="020B0A04020102020204"/>
              </a:rPr>
              <a:t>ΒΑΣΙΚ</a:t>
            </a:r>
            <a:r>
              <a:rPr lang="el-GR" sz="2000" dirty="0">
                <a:latin typeface="Arial Black" panose="020B0A04020102020204"/>
                <a:cs typeface="Arial Black" panose="020B0A04020102020204"/>
              </a:rPr>
              <a:t>Ο</a:t>
            </a:r>
            <a:r>
              <a:rPr sz="2000" smtClean="0">
                <a:latin typeface="Arial Black" panose="020B0A04020102020204"/>
                <a:cs typeface="Arial Black" panose="020B0A04020102020204"/>
              </a:rPr>
              <a:t>ΤΕΡΕΣ</a:t>
            </a:r>
            <a:r>
              <a:rPr sz="2000" spc="-20" smtClean="0">
                <a:latin typeface="Arial Black" panose="020B0A04020102020204"/>
                <a:cs typeface="Arial Black" panose="020B0A04020102020204"/>
              </a:rPr>
              <a:t> </a:t>
            </a:r>
            <a:r>
              <a:rPr sz="2000" dirty="0">
                <a:latin typeface="Arial Black" panose="020B0A04020102020204"/>
                <a:cs typeface="Arial Black" panose="020B0A04020102020204"/>
              </a:rPr>
              <a:t>ΒΛΑΒΕΣ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ΠΑΡΑΤΗΡΟΥΝΤΑΙ</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ΣΤΑ </a:t>
            </a:r>
            <a:r>
              <a:rPr sz="2000" dirty="0">
                <a:latin typeface="Arial Black" panose="020B0A04020102020204"/>
                <a:cs typeface="Arial Black" panose="020B0A04020102020204"/>
              </a:rPr>
              <a:t>ΠΩΜΑΤΑ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ΝΑΥΤΙΚΩΝ </a:t>
            </a:r>
            <a:r>
              <a:rPr sz="2000" spc="-10" smtClean="0">
                <a:latin typeface="Arial Black" panose="020B0A04020102020204"/>
                <a:cs typeface="Arial Black" panose="020B0A04020102020204"/>
              </a:rPr>
              <a:t>ΜΗΧΑΝΩΝ</a:t>
            </a:r>
            <a:r>
              <a:rPr lang="el-GR" sz="2000" spc="-10" dirty="0" smtClean="0">
                <a:latin typeface="Arial Black" panose="020B0A04020102020204"/>
                <a:cs typeface="Arial Black" panose="020B0A04020102020204"/>
              </a:rPr>
              <a:t> ΕΊΝΑΙ ΑΠΌ </a:t>
            </a:r>
            <a:r>
              <a:rPr sz="2000" spc="-10" smtClean="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0"/>
              </a:spcBef>
            </a:pPr>
            <a:endParaRPr sz="2850">
              <a:latin typeface="Arial Black" panose="020B0A04020102020204"/>
              <a:cs typeface="Arial Black" panose="020B0A04020102020204"/>
            </a:endParaRPr>
          </a:p>
          <a:p>
            <a:pPr marL="469900" indent="-457200">
              <a:lnSpc>
                <a:spcPct val="100000"/>
              </a:lnSpc>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1.   </a:t>
            </a:r>
            <a:r>
              <a:rPr sz="2000" smtClean="0">
                <a:latin typeface="Arial Black" panose="020B0A04020102020204"/>
                <a:cs typeface="Arial Black" panose="020B0A04020102020204"/>
              </a:rPr>
              <a:t>ΡΩΓΜΕΣ</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ΘΡΑΥΣΕΙΣ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ΠΩΜΑΤΩΝ.</a:t>
            </a:r>
            <a:endParaRPr sz="2000">
              <a:latin typeface="Arial Black" panose="020B0A04020102020204"/>
              <a:cs typeface="Arial Black" panose="020B0A04020102020204"/>
            </a:endParaRPr>
          </a:p>
          <a:p>
            <a:pPr marL="469900" indent="-457200">
              <a:lnSpc>
                <a:spcPct val="100000"/>
              </a:lnSpc>
              <a:spcBef>
                <a:spcPts val="830"/>
              </a:spcBef>
              <a:buClr>
                <a:srgbClr val="FF0000"/>
              </a:buClr>
              <a:tabLst>
                <a:tab pos="469265" algn="l"/>
                <a:tab pos="469900" algn="l"/>
              </a:tabLst>
            </a:pPr>
            <a:r>
              <a:rPr lang="el-GR" sz="2000" dirty="0" smtClean="0">
                <a:solidFill>
                  <a:srgbClr val="FF0000"/>
                </a:solidFill>
                <a:latin typeface="Arial Black" panose="020B0A04020102020204"/>
                <a:cs typeface="Arial Black" panose="020B0A04020102020204"/>
              </a:rPr>
              <a:t>2.   </a:t>
            </a:r>
            <a:r>
              <a:rPr sz="2000" smtClean="0">
                <a:latin typeface="Arial Black" panose="020B0A04020102020204"/>
                <a:cs typeface="Arial Black" panose="020B0A04020102020204"/>
              </a:rPr>
              <a:t>ΔΙΑΒΡΩΣΕΙΣ</a:t>
            </a:r>
            <a:r>
              <a:rPr sz="2000" spc="-30" smtClean="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ΠΩΜΑΤΩΝ.</a:t>
            </a:r>
            <a:endParaRPr sz="2000">
              <a:latin typeface="Arial Black" panose="020B0A04020102020204"/>
              <a:cs typeface="Arial Black" panose="020B0A04020102020204"/>
            </a:endParaRPr>
          </a:p>
          <a:p>
            <a:pPr marL="469900" indent="-457200">
              <a:lnSpc>
                <a:spcPct val="100000"/>
              </a:lnSpc>
              <a:spcBef>
                <a:spcPts val="840"/>
              </a:spcBef>
              <a:buClr>
                <a:srgbClr val="FF0000"/>
              </a:buClr>
              <a:buAutoNum type="arabicPeriod" startAt="3"/>
              <a:tabLst>
                <a:tab pos="469265" algn="l"/>
                <a:tab pos="469900" algn="l"/>
              </a:tabLst>
            </a:pPr>
            <a:r>
              <a:rPr sz="2000" dirty="0">
                <a:latin typeface="Arial Black" panose="020B0A04020102020204"/>
                <a:cs typeface="Arial Black" panose="020B0A04020102020204"/>
              </a:rPr>
              <a:t>ΣΤΡΕΒΛΩΣΕΙΣ</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ΠΩΜΑΤΩΝ.</a:t>
            </a:r>
            <a:endParaRPr sz="20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031804"/>
            <a:ext cx="8376920" cy="5467331"/>
          </a:xfrm>
          <a:prstGeom prst="rect">
            <a:avLst/>
          </a:prstGeom>
        </p:spPr>
        <p:txBody>
          <a:bodyPr vert="horz" wrap="square" lIns="0" tIns="108585" rIns="0" bIns="0" rtlCol="0">
            <a:spAutoFit/>
          </a:bodyPr>
          <a:lstStyle/>
          <a:p>
            <a:pPr marL="2101850">
              <a:lnSpc>
                <a:spcPct val="100000"/>
              </a:lnSpc>
              <a:spcBef>
                <a:spcPts val="855"/>
              </a:spcBef>
            </a:pPr>
            <a:r>
              <a:rPr sz="1800" u="heavy" dirty="0">
                <a:solidFill>
                  <a:srgbClr val="FF0000"/>
                </a:solidFill>
                <a:uFill>
                  <a:solidFill>
                    <a:srgbClr val="000000"/>
                  </a:solidFill>
                </a:uFill>
                <a:latin typeface="Arial Black" panose="020B0A04020102020204"/>
                <a:cs typeface="Arial Black" panose="020B0A04020102020204"/>
              </a:rPr>
              <a:t>ΦΘΟΡΕΣ</a:t>
            </a:r>
            <a:r>
              <a:rPr sz="1800" u="heavy" spc="-30"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ΚΑΙ</a:t>
            </a:r>
            <a:r>
              <a:rPr sz="1800" u="heavy" spc="-20"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ΒΛΑΒΕΣ</a:t>
            </a:r>
            <a:r>
              <a:rPr sz="1800" u="heavy" spc="-20" dirty="0">
                <a:solidFill>
                  <a:srgbClr val="FF0000"/>
                </a:solidFill>
                <a:uFill>
                  <a:solidFill>
                    <a:srgbClr val="000000"/>
                  </a:solidFill>
                </a:uFill>
                <a:latin typeface="Arial Black" panose="020B0A04020102020204"/>
                <a:cs typeface="Arial Black" panose="020B0A04020102020204"/>
              </a:rPr>
              <a:t> </a:t>
            </a:r>
            <a:r>
              <a:rPr sz="1800" u="heavy" spc="-10" dirty="0">
                <a:solidFill>
                  <a:srgbClr val="FF0000"/>
                </a:solidFill>
                <a:uFill>
                  <a:solidFill>
                    <a:srgbClr val="000000"/>
                  </a:solidFill>
                </a:uFill>
                <a:latin typeface="Arial Black" panose="020B0A04020102020204"/>
                <a:cs typeface="Arial Black" panose="020B0A04020102020204"/>
              </a:rPr>
              <a:t>ΠΩΜΑΤΩΝ.</a:t>
            </a:r>
            <a:endParaRPr sz="1800">
              <a:solidFill>
                <a:srgbClr val="FF0000"/>
              </a:solidFill>
              <a:latin typeface="Arial Black" panose="020B0A04020102020204"/>
              <a:cs typeface="Arial Black" panose="020B0A04020102020204"/>
            </a:endParaRPr>
          </a:p>
          <a:p>
            <a:pPr marL="424180" indent="-411480">
              <a:lnSpc>
                <a:spcPct val="100000"/>
              </a:lnSpc>
              <a:spcBef>
                <a:spcPts val="700"/>
              </a:spcBef>
              <a:buClr>
                <a:srgbClr val="FF0000"/>
              </a:buClr>
              <a:buAutoNum type="arabicPeriod"/>
              <a:tabLst>
                <a:tab pos="423545" algn="l"/>
                <a:tab pos="424180" algn="l"/>
              </a:tabLst>
            </a:pPr>
            <a:r>
              <a:rPr sz="1600" u="heavy" dirty="0">
                <a:solidFill>
                  <a:srgbClr val="0070C0"/>
                </a:solidFill>
                <a:uFill>
                  <a:solidFill>
                    <a:srgbClr val="000000"/>
                  </a:solidFill>
                </a:uFill>
                <a:latin typeface="Arial Black" panose="020B0A04020102020204"/>
                <a:cs typeface="Arial Black" panose="020B0A04020102020204"/>
              </a:rPr>
              <a:t>ΡΩΓΜΕΣ</a:t>
            </a:r>
            <a:r>
              <a:rPr sz="1600" u="heavy" spc="25" dirty="0">
                <a:solidFill>
                  <a:srgbClr val="0070C0"/>
                </a:solidFill>
                <a:uFill>
                  <a:solidFill>
                    <a:srgbClr val="000000"/>
                  </a:solidFill>
                </a:uFill>
                <a:latin typeface="Arial Black" panose="020B0A04020102020204"/>
                <a:cs typeface="Arial Black" panose="020B0A04020102020204"/>
              </a:rPr>
              <a:t> </a:t>
            </a:r>
            <a:r>
              <a:rPr sz="1600" u="heavy" dirty="0">
                <a:solidFill>
                  <a:srgbClr val="0070C0"/>
                </a:solidFill>
                <a:uFill>
                  <a:solidFill>
                    <a:srgbClr val="000000"/>
                  </a:solidFill>
                </a:uFill>
                <a:latin typeface="Arial Black" panose="020B0A04020102020204"/>
                <a:cs typeface="Arial Black" panose="020B0A04020102020204"/>
              </a:rPr>
              <a:t>ΚΑΙ</a:t>
            </a:r>
            <a:r>
              <a:rPr sz="1600" u="heavy" spc="40" dirty="0">
                <a:solidFill>
                  <a:srgbClr val="0070C0"/>
                </a:solidFill>
                <a:uFill>
                  <a:solidFill>
                    <a:srgbClr val="000000"/>
                  </a:solidFill>
                </a:uFill>
                <a:latin typeface="Arial Black" panose="020B0A04020102020204"/>
                <a:cs typeface="Arial Black" panose="020B0A04020102020204"/>
              </a:rPr>
              <a:t> </a:t>
            </a:r>
            <a:r>
              <a:rPr sz="1600" u="heavy" dirty="0">
                <a:solidFill>
                  <a:srgbClr val="0070C0"/>
                </a:solidFill>
                <a:uFill>
                  <a:solidFill>
                    <a:srgbClr val="000000"/>
                  </a:solidFill>
                </a:uFill>
                <a:latin typeface="Arial Black" panose="020B0A04020102020204"/>
                <a:cs typeface="Arial Black" panose="020B0A04020102020204"/>
              </a:rPr>
              <a:t>ΘΡΑΥΣΕΙΣ</a:t>
            </a:r>
            <a:r>
              <a:rPr sz="1600" u="heavy" spc="40" dirty="0">
                <a:solidFill>
                  <a:srgbClr val="0070C0"/>
                </a:solidFill>
                <a:uFill>
                  <a:solidFill>
                    <a:srgbClr val="000000"/>
                  </a:solidFill>
                </a:uFill>
                <a:latin typeface="Arial Black" panose="020B0A04020102020204"/>
                <a:cs typeface="Arial Black" panose="020B0A04020102020204"/>
              </a:rPr>
              <a:t> </a:t>
            </a:r>
            <a:r>
              <a:rPr sz="1600" u="heavy" dirty="0">
                <a:solidFill>
                  <a:srgbClr val="0070C0"/>
                </a:solidFill>
                <a:uFill>
                  <a:solidFill>
                    <a:srgbClr val="000000"/>
                  </a:solidFill>
                </a:uFill>
                <a:latin typeface="Arial Black" panose="020B0A04020102020204"/>
                <a:cs typeface="Arial Black" panose="020B0A04020102020204"/>
              </a:rPr>
              <a:t>ΤΩΝ</a:t>
            </a:r>
            <a:r>
              <a:rPr sz="1600" u="heavy" spc="35" dirty="0">
                <a:solidFill>
                  <a:srgbClr val="0070C0"/>
                </a:solidFill>
                <a:uFill>
                  <a:solidFill>
                    <a:srgbClr val="000000"/>
                  </a:solidFill>
                </a:uFill>
                <a:latin typeface="Arial Black" panose="020B0A04020102020204"/>
                <a:cs typeface="Arial Black" panose="020B0A04020102020204"/>
              </a:rPr>
              <a:t> </a:t>
            </a:r>
            <a:r>
              <a:rPr sz="1600" u="heavy" spc="-10" dirty="0">
                <a:solidFill>
                  <a:srgbClr val="0070C0"/>
                </a:solidFill>
                <a:uFill>
                  <a:solidFill>
                    <a:srgbClr val="000000"/>
                  </a:solidFill>
                </a:uFill>
                <a:latin typeface="Arial Black" panose="020B0A04020102020204"/>
                <a:cs typeface="Arial Black" panose="020B0A04020102020204"/>
              </a:rPr>
              <a:t>ΠΩΜΑΤΩΝ.</a:t>
            </a:r>
            <a:endParaRPr sz="1600">
              <a:solidFill>
                <a:srgbClr val="0070C0"/>
              </a:solidFill>
              <a:latin typeface="Arial Black" panose="020B0A04020102020204"/>
              <a:cs typeface="Arial Black" panose="020B0A04020102020204"/>
            </a:endParaRPr>
          </a:p>
          <a:p>
            <a:pPr marL="12700">
              <a:lnSpc>
                <a:spcPct val="100000"/>
              </a:lnSpc>
              <a:spcBef>
                <a:spcPts val="700"/>
              </a:spcBef>
            </a:pPr>
            <a:r>
              <a:rPr sz="1600" dirty="0">
                <a:latin typeface="Arial Black" panose="020B0A04020102020204"/>
                <a:cs typeface="Arial Black" panose="020B0A04020102020204"/>
              </a:rPr>
              <a:t>ΟΙ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ΘΡΑΥΣΕΙΣ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ΠΩΜΑΤΩΝ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ΟΦΕΙΛΟΝΤΑΙ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ΔΥΟ</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ΛΟΓΟΥΣ:</a:t>
            </a:r>
            <a:endParaRPr sz="1600">
              <a:latin typeface="Arial Black" panose="020B0A04020102020204"/>
              <a:cs typeface="Arial Black" panose="020B0A04020102020204"/>
            </a:endParaRPr>
          </a:p>
          <a:p>
            <a:pPr marL="12700" marR="5080">
              <a:lnSpc>
                <a:spcPct val="128000"/>
              </a:lnSpc>
              <a:spcBef>
                <a:spcPts val="165"/>
              </a:spcBef>
            </a:pPr>
            <a:r>
              <a:rPr sz="1600" dirty="0">
                <a:solidFill>
                  <a:srgbClr val="FF0000"/>
                </a:solidFill>
                <a:latin typeface="Arial Black" panose="020B0A04020102020204"/>
                <a:cs typeface="Arial Black" panose="020B0A04020102020204"/>
              </a:rPr>
              <a:t>ΤΙΣ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ΘΕΡΜΙΚΕΣ</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ΤΑΣΕΙΣ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ΛΟΓΩ</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ΥΨΗΛΗΣ</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ΘΕΡΜΟΚΡΑΣΙΑΣ</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ΚΑΙ</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ΤΗΝ</a:t>
            </a:r>
            <a:r>
              <a:rPr sz="1600" spc="35" dirty="0">
                <a:solidFill>
                  <a:srgbClr val="FF0000"/>
                </a:solidFill>
                <a:latin typeface="Arial Black" panose="020B0A04020102020204"/>
                <a:cs typeface="Arial Black" panose="020B0A04020102020204"/>
              </a:rPr>
              <a:t> </a:t>
            </a:r>
            <a:r>
              <a:rPr sz="1600" spc="-10">
                <a:solidFill>
                  <a:srgbClr val="FF0000"/>
                </a:solidFill>
                <a:latin typeface="Arial Black" panose="020B0A04020102020204"/>
                <a:cs typeface="Arial Black" panose="020B0A04020102020204"/>
              </a:rPr>
              <a:t>ΚΟΠΩΣΗ </a:t>
            </a:r>
            <a:r>
              <a:rPr sz="1600" smtClean="0">
                <a:solidFill>
                  <a:srgbClr val="FF0000"/>
                </a:solidFill>
                <a:latin typeface="Arial Black" panose="020B0A04020102020204"/>
                <a:cs typeface="Arial Black" panose="020B0A04020102020204"/>
              </a:rPr>
              <a:t>Τ</a:t>
            </a:r>
            <a:r>
              <a:rPr lang="el-GR" sz="1600" dirty="0" smtClean="0">
                <a:solidFill>
                  <a:srgbClr val="FF0000"/>
                </a:solidFill>
                <a:latin typeface="Arial Black" panose="020B0A04020102020204"/>
                <a:cs typeface="Arial Black" panose="020B0A04020102020204"/>
              </a:rPr>
              <a:t>ΩΝ</a:t>
            </a:r>
            <a:r>
              <a:rPr sz="1600" spc="40" smtClean="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ΜΕΤΑΛΛ</a:t>
            </a:r>
            <a:r>
              <a:rPr lang="el-GR" sz="1600" dirty="0" smtClean="0">
                <a:solidFill>
                  <a:srgbClr val="FF0000"/>
                </a:solidFill>
                <a:latin typeface="Arial Black" panose="020B0A04020102020204"/>
                <a:cs typeface="Arial Black" panose="020B0A04020102020204"/>
              </a:rPr>
              <a:t>ΩΝ</a:t>
            </a:r>
            <a:r>
              <a:rPr sz="1600" spc="40"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ΑΠΟ</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ΔΥΝΑΜΙΚΗ</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ΚΑΤΑΠΟΝΗΣΗ</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ΤΟΥ</a:t>
            </a:r>
            <a:r>
              <a:rPr sz="1600" spc="4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ΠΩΜΑΤΟΣ. </a:t>
            </a:r>
            <a:r>
              <a:rPr sz="1600" u="heavy" spc="-10" dirty="0">
                <a:uFill>
                  <a:solidFill>
                    <a:srgbClr val="000000"/>
                  </a:solidFill>
                </a:uFill>
                <a:latin typeface="Arial Black" panose="020B0A04020102020204"/>
                <a:cs typeface="Arial Black" panose="020B0A04020102020204"/>
              </a:rPr>
              <a:t>ΟΦΕΙΛΟΝΤΑΙ:</a:t>
            </a:r>
            <a:endParaRPr sz="1600">
              <a:latin typeface="Arial Black" panose="020B0A04020102020204"/>
              <a:cs typeface="Arial Black" panose="020B0A04020102020204"/>
            </a:endParaRPr>
          </a:p>
          <a:p>
            <a:pPr marL="142240" marR="1313815" lvl="1" indent="-129540">
              <a:lnSpc>
                <a:spcPct val="120000"/>
              </a:lnSpc>
              <a:spcBef>
                <a:spcPts val="31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ΣΤΗΝ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ΚΥΚΛΙΚΗ</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ΜΕΤΑΒΟΛΗ</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ΤΗΣ</a:t>
            </a:r>
            <a:r>
              <a:rPr lang="el-GR" sz="1600" spc="40" dirty="0">
                <a:latin typeface="Arial Black" panose="020B0A04020102020204"/>
                <a:cs typeface="Arial Black" panose="020B0A04020102020204"/>
              </a:rPr>
              <a:t> </a:t>
            </a:r>
            <a:r>
              <a:rPr sz="1600" smtClean="0">
                <a:latin typeface="Arial Black" panose="020B0A04020102020204"/>
                <a:cs typeface="Arial Black" panose="020B0A04020102020204"/>
              </a:rPr>
              <a:t>ΘΕΡΜΟΚΡΑΣΙΑΣ</a:t>
            </a:r>
            <a:r>
              <a:rPr sz="1600" spc="45" smtClean="0">
                <a:latin typeface="Arial Black" panose="020B0A04020102020204"/>
                <a:cs typeface="Arial Black" panose="020B0A04020102020204"/>
              </a:rPr>
              <a:t> </a:t>
            </a:r>
            <a:r>
              <a:rPr sz="1600">
                <a:latin typeface="Arial Black" panose="020B0A04020102020204"/>
                <a:cs typeface="Arial Black" panose="020B0A04020102020204"/>
              </a:rPr>
              <a:t>ΣΤΟ</a:t>
            </a:r>
            <a:r>
              <a:rPr sz="1600" spc="40">
                <a:latin typeface="Arial Black" panose="020B0A04020102020204"/>
                <a:cs typeface="Arial Black" panose="020B0A04020102020204"/>
              </a:rPr>
              <a:t> </a:t>
            </a:r>
            <a:r>
              <a:rPr sz="1600" spc="-20" smtClean="0">
                <a:latin typeface="Arial Black" panose="020B0A04020102020204"/>
                <a:cs typeface="Arial Black" panose="020B0A04020102020204"/>
              </a:rPr>
              <a:t>ΠΩΜΑ</a:t>
            </a:r>
            <a:r>
              <a:rPr lang="el-GR" sz="1600" spc="-20" dirty="0" smtClean="0">
                <a:latin typeface="Arial Black" panose="020B0A04020102020204"/>
                <a:cs typeface="Arial Black" panose="020B0A04020102020204"/>
              </a:rPr>
              <a:t>.</a:t>
            </a:r>
            <a:r>
              <a:rPr sz="1600" spc="-20" smtClean="0">
                <a:latin typeface="Arial Black" panose="020B0A04020102020204"/>
                <a:cs typeface="Arial Black" panose="020B0A04020102020204"/>
              </a:rPr>
              <a:t> </a:t>
            </a:r>
            <a:r>
              <a:rPr sz="1600" dirty="0">
                <a:latin typeface="Arial Black" panose="020B0A04020102020204"/>
                <a:cs typeface="Arial Black" panose="020B0A04020102020204"/>
              </a:rPr>
              <a:t>ΔΗΜΙΟΥΡΓΕΙ</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ΣΥΝΘΗΚΕΣ</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ΚΟΠΩΣ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ΜΕΤΑΛΛΟΥ.</a:t>
            </a:r>
            <a:endParaRPr sz="1600">
              <a:latin typeface="Arial Black" panose="020B0A04020102020204"/>
              <a:cs typeface="Arial Black" panose="020B0A04020102020204"/>
            </a:endParaRPr>
          </a:p>
          <a:p>
            <a:pPr marL="142240" marR="516890" lvl="1" indent="-129540">
              <a:lnSpc>
                <a:spcPct val="120000"/>
              </a:lnSpc>
              <a:spcBef>
                <a:spcPts val="31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ΣΤΙΣ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ΘΕΡΜΙΚΕΣ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ΤΑΣΕΙΣ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ΑΝΑΠΤΥΣΣΟΝΤΑΙ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ΣΥΣΦΙΓΞΗ </a:t>
            </a:r>
            <a:r>
              <a:rPr sz="1600" dirty="0">
                <a:latin typeface="Arial Black" panose="020B0A04020102020204"/>
                <a:cs typeface="Arial Black" panose="020B0A04020102020204"/>
              </a:rPr>
              <a:t>ΤΩΝ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ΚΟΧΛΙΩΝ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ΜΕΓΑΛΥΤΕΡΗ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ΡΟΠΗ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ΕΠΙΤΡΕΠΟΜΕΝΗΣ.</a:t>
            </a:r>
            <a:endParaRPr sz="1600">
              <a:latin typeface="Arial Black" panose="020B0A04020102020204"/>
              <a:cs typeface="Arial Black" panose="020B0A04020102020204"/>
            </a:endParaRPr>
          </a:p>
          <a:p>
            <a:pPr marL="142240" marR="262890" lvl="1" indent="-129540">
              <a:lnSpc>
                <a:spcPct val="120000"/>
              </a:lnSpc>
              <a:spcBef>
                <a:spcPts val="31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ΑΠΟ</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ΞΑΦΝΙΚΗ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ΔΙΑΚΟΠΗ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ΑΠΟΚΑΤΑΣΤΑΣΗ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ΛΕΙΤΟΥΡΓΙΑΣ</a:t>
            </a:r>
            <a:r>
              <a:rPr sz="1600" spc="6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a:latin typeface="Arial Black" panose="020B0A04020102020204"/>
                <a:cs typeface="Arial Black" panose="020B0A04020102020204"/>
              </a:rPr>
              <a:t>ΣΥΣΤΗΜΑΤΟΣ</a:t>
            </a:r>
            <a:r>
              <a:rPr sz="1600" spc="60">
                <a:latin typeface="Arial Black" panose="020B0A04020102020204"/>
                <a:cs typeface="Arial Black" panose="020B0A04020102020204"/>
              </a:rPr>
              <a:t> </a:t>
            </a:r>
            <a:r>
              <a:rPr sz="1600" spc="-10" smtClean="0">
                <a:latin typeface="Arial Black" panose="020B0A04020102020204"/>
                <a:cs typeface="Arial Black" panose="020B0A04020102020204"/>
              </a:rPr>
              <a:t>ΨΥΞ</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42240" marR="388620" lvl="1" indent="-129540">
              <a:lnSpc>
                <a:spcPct val="120000"/>
              </a:lnSpc>
              <a:spcBef>
                <a:spcPts val="315"/>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ΑΠΟ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ΚΑΚΗ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ΑΠΑΓΩΓΗ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ΘΕΡΜΟΤΗΤΑΣ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35">
                <a:latin typeface="Arial Black" panose="020B0A04020102020204"/>
                <a:cs typeface="Arial Black" panose="020B0A04020102020204"/>
              </a:rPr>
              <a:t> </a:t>
            </a:r>
            <a:r>
              <a:rPr sz="1600" spc="-10" smtClean="0">
                <a:latin typeface="Arial Black" panose="020B0A04020102020204"/>
                <a:cs typeface="Arial Black" panose="020B0A04020102020204"/>
              </a:rPr>
              <a:t>ΕΠΙΚΑΘΗΣ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 </a:t>
            </a:r>
            <a:r>
              <a:rPr sz="1600" dirty="0">
                <a:latin typeface="Arial Black" panose="020B0A04020102020204"/>
                <a:cs typeface="Arial Black" panose="020B0A04020102020204"/>
              </a:rPr>
              <a:t>ΑΛΑΤΩΝ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ΣΤΟΥΣ</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ΥΔΡΟΘΑΛΑΜΟΥΣ</a:t>
            </a:r>
            <a:r>
              <a:rPr sz="1600" spc="35">
                <a:latin typeface="Arial Black" panose="020B0A04020102020204"/>
                <a:cs typeface="Arial Black" panose="020B0A04020102020204"/>
              </a:rPr>
              <a:t> </a:t>
            </a:r>
            <a:r>
              <a:rPr lang="el-GR" sz="1600" spc="35" dirty="0">
                <a:latin typeface="Arial Black" panose="020B0A04020102020204"/>
                <a:cs typeface="Arial Black" panose="020B0A04020102020204"/>
              </a:rPr>
              <a:t>ή</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ΕΣΩΤΕΡΙΚΗ</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ΟΞΕΙΔΩΣΗ </a:t>
            </a:r>
            <a:r>
              <a:rPr sz="1600" dirty="0">
                <a:latin typeface="Arial Black" panose="020B0A04020102020204"/>
                <a:cs typeface="Arial Black" panose="020B0A04020102020204"/>
              </a:rPr>
              <a:t>ΤΩΝ</a:t>
            </a:r>
            <a:r>
              <a:rPr sz="1600" spc="15" dirty="0">
                <a:latin typeface="Arial Black" panose="020B0A04020102020204"/>
                <a:cs typeface="Arial Black" panose="020B0A04020102020204"/>
              </a:rPr>
              <a:t> </a:t>
            </a:r>
            <a:r>
              <a:rPr sz="1600" spc="-10" dirty="0">
                <a:latin typeface="Arial Black" panose="020B0A04020102020204"/>
                <a:cs typeface="Arial Black" panose="020B0A04020102020204"/>
              </a:rPr>
              <a:t>ΑΓΩΓΩΝ.</a:t>
            </a:r>
            <a:endParaRPr sz="1600">
              <a:latin typeface="Arial Black" panose="020B0A04020102020204"/>
              <a:cs typeface="Arial Black" panose="020B0A04020102020204"/>
            </a:endParaRPr>
          </a:p>
          <a:p>
            <a:pPr marL="142240" marR="143510" lvl="1" indent="-129540">
              <a:lnSpc>
                <a:spcPct val="119000"/>
              </a:lnSpc>
              <a:spcBef>
                <a:spcPts val="33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ΑΠΟ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ΚΑΨΙΜΟ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ΕΠΙΦΑΝΕΙΑΣ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ΠΩΜΑΤΟΣ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ΕΠΑΦΗΣ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0" dirty="0">
                <a:latin typeface="Arial Black" panose="020B0A04020102020204"/>
                <a:cs typeface="Arial Black" panose="020B0A04020102020204"/>
              </a:rPr>
              <a:t> </a:t>
            </a:r>
            <a:r>
              <a:rPr sz="1600" spc="-25" dirty="0">
                <a:latin typeface="Arial Black" panose="020B0A04020102020204"/>
                <a:cs typeface="Arial Black" panose="020B0A04020102020204"/>
              </a:rPr>
              <a:t>ΜΕ </a:t>
            </a:r>
            <a:r>
              <a:rPr sz="1600" dirty="0">
                <a:latin typeface="Arial Black" panose="020B0A04020102020204"/>
                <a:cs typeface="Arial Black" panose="020B0A04020102020204"/>
              </a:rPr>
              <a:t>ΤΗ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ΦΛΕΓΟΜΕΝΗ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ΔΕΣΜΗ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ΕΓΧΥΟΜΕΝΟΥ</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ΚΑΥΣΙΜΟΥ.</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131570"/>
            <a:ext cx="8394065" cy="4424680"/>
          </a:xfrm>
          <a:prstGeom prst="rect">
            <a:avLst/>
          </a:prstGeom>
        </p:spPr>
        <p:txBody>
          <a:bodyPr vert="horz" wrap="square" lIns="0" tIns="12700" rIns="0" bIns="0" rtlCol="0">
            <a:spAutoFit/>
          </a:bodyPr>
          <a:lstStyle/>
          <a:p>
            <a:pPr marL="18415"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ΠΩΜΑΤΩΝ.</a:t>
            </a:r>
            <a:endParaRPr sz="2000">
              <a:solidFill>
                <a:srgbClr val="FF0000"/>
              </a:solidFill>
              <a:latin typeface="Arial Black" panose="020B0A04020102020204"/>
              <a:cs typeface="Arial Black" panose="020B0A04020102020204"/>
            </a:endParaRPr>
          </a:p>
          <a:p>
            <a:pPr>
              <a:lnSpc>
                <a:spcPct val="100000"/>
              </a:lnSpc>
              <a:spcBef>
                <a:spcPts val="45"/>
              </a:spcBef>
            </a:pPr>
            <a:endParaRPr sz="2300">
              <a:latin typeface="Arial Black" panose="020B0A04020102020204"/>
              <a:cs typeface="Arial Black" panose="020B0A04020102020204"/>
            </a:endParaRPr>
          </a:p>
          <a:p>
            <a:pPr marL="156210" marR="5080" indent="-143510">
              <a:lnSpc>
                <a:spcPct val="117000"/>
              </a:lnSpc>
              <a:buClr>
                <a:srgbClr val="FF0000"/>
              </a:buClr>
              <a:buFont typeface="Wingdings" panose="05000000000000000000"/>
              <a:buChar char=""/>
              <a:tabLst>
                <a:tab pos="156210" algn="l"/>
              </a:tabLst>
            </a:pPr>
            <a:r>
              <a:rPr sz="1800" dirty="0">
                <a:latin typeface="Arial Black" panose="020B0A04020102020204"/>
                <a:cs typeface="Arial Black" panose="020B0A04020102020204"/>
              </a:rPr>
              <a:t>ΣΕ </a:t>
            </a:r>
            <a:r>
              <a:rPr sz="1800">
                <a:latin typeface="Arial Black" panose="020B0A04020102020204"/>
                <a:cs typeface="Arial Black" panose="020B0A04020102020204"/>
              </a:rPr>
              <a:t>ΠΕΡΙΠΤΩΣΗ</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ΔΗΜΙΟΥΡΓΙΑ</a:t>
            </a:r>
            <a:r>
              <a:rPr lang="el-GR" dirty="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ΡΩΓΜΗ</a:t>
            </a:r>
            <a:r>
              <a:rPr lang="el-GR" sz="1800" dirty="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ΠΩΜΑ,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ΠΙΘΑΝΟΝ </a:t>
            </a:r>
            <a:r>
              <a:rPr sz="1800" dirty="0">
                <a:latin typeface="Arial Black" panose="020B0A04020102020204"/>
                <a:cs typeface="Arial Black" panose="020B0A04020102020204"/>
              </a:rPr>
              <a:t>ΝΑ ΕΝΩΝΟΝΤΑΙ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ΥΔΡΟΘΑΛΑΜΟΙ</a:t>
            </a:r>
            <a:r>
              <a:rPr sz="1800" spc="-10">
                <a:latin typeface="Arial Black" panose="020B0A04020102020204"/>
                <a:cs typeface="Arial Black" panose="020B0A04020102020204"/>
              </a:rPr>
              <a:t> </a:t>
            </a:r>
            <a:r>
              <a:rPr lang="el-GR" spc="-10"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ΑΓΩΓΟΙ</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ΛΙΠΑΝΤΙΚΟΥ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 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ΚΑΤΩ</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ΕΠΙΦΑΝΕΙΑ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ΠΩΜΑΤΟΣ.</a:t>
            </a:r>
            <a:endParaRPr sz="1800">
              <a:latin typeface="Arial Black" panose="020B0A04020102020204"/>
              <a:cs typeface="Arial Black" panose="020B0A04020102020204"/>
            </a:endParaRPr>
          </a:p>
          <a:p>
            <a:pPr marL="156210" marR="491490" indent="-143510">
              <a:lnSpc>
                <a:spcPct val="117000"/>
              </a:lnSpc>
              <a:spcBef>
                <a:spcPts val="365"/>
              </a:spcBef>
              <a:buClr>
                <a:srgbClr val="FF0000"/>
              </a:buClr>
              <a:buFont typeface="Wingdings" panose="05000000000000000000"/>
              <a:buChar char=""/>
              <a:tabLst>
                <a:tab pos="156210" algn="l"/>
                <a:tab pos="6054725" algn="l"/>
              </a:tabLst>
            </a:pPr>
            <a:r>
              <a:rPr sz="1800" dirty="0">
                <a:latin typeface="Arial Black" panose="020B0A04020102020204"/>
                <a:cs typeface="Arial Black" panose="020B0A04020102020204"/>
              </a:rPr>
              <a:t>ΤΟΤΕ ΘΕΡΜΑ ΑΕΡΙΑ ΕΙΣΕΡΧΟΝΤΑΙ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 </a:t>
            </a:r>
            <a:r>
              <a:rPr sz="1800">
                <a:latin typeface="Arial Black" panose="020B0A04020102020204"/>
                <a:cs typeface="Arial Black" panose="020B0A04020102020204"/>
              </a:rPr>
              <a:t>ΚΥΚΛΩΜΑ</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ΨΥΞ</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5" smtClean="0">
                <a:latin typeface="Arial Black" panose="020B0A04020102020204"/>
                <a:cs typeface="Arial Black" panose="020B0A04020102020204"/>
              </a:rPr>
              <a:t> </a:t>
            </a:r>
            <a:r>
              <a:rPr lang="el-GR" spc="-50" dirty="0">
                <a:latin typeface="Arial Black" panose="020B0A04020102020204"/>
                <a:cs typeface="Arial Black" panose="020B0A04020102020204"/>
              </a:rPr>
              <a:t>ή</a:t>
            </a:r>
            <a:r>
              <a:rPr sz="1800" spc="-50" smtClean="0">
                <a:latin typeface="Arial Black" panose="020B0A04020102020204"/>
                <a:cs typeface="Arial Black" panose="020B0A04020102020204"/>
              </a:rPr>
              <a:t> </a:t>
            </a:r>
            <a:r>
              <a:rPr sz="1800" smtClean="0">
                <a:latin typeface="Arial Black" panose="020B0A04020102020204"/>
                <a:cs typeface="Arial Black" panose="020B0A04020102020204"/>
              </a:rPr>
              <a:t>ΛΙΠΑΝΣ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dirty="0">
                <a:latin typeface="Arial Black" panose="020B0A04020102020204"/>
                <a:cs typeface="Arial Black" panose="020B0A04020102020204"/>
              </a:rPr>
              <a:t>.</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ΜΗΧΑΝΗ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ΛΕΙΤΟΥΡΓΕΙ</a:t>
            </a:r>
            <a:r>
              <a:rPr sz="1800" dirty="0">
                <a:latin typeface="Arial Black" panose="020B0A04020102020204"/>
                <a:cs typeface="Arial Black" panose="020B0A04020102020204"/>
              </a:rPr>
              <a:t>	ΜΠΟΡΕΙ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ΕΧΟΥΜΕ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ΔΙΑΡΡΟΗ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ΣΤΟΝ </a:t>
            </a:r>
            <a:r>
              <a:rPr sz="1800" spc="-10" dirty="0">
                <a:latin typeface="Arial Black" panose="020B0A04020102020204"/>
                <a:cs typeface="Arial Black" panose="020B0A04020102020204"/>
              </a:rPr>
              <a:t>ΚΥΛΙΝΔΡΟ.</a:t>
            </a:r>
            <a:endParaRPr sz="1800">
              <a:latin typeface="Arial Black" panose="020B0A04020102020204"/>
              <a:cs typeface="Arial Black" panose="020B0A04020102020204"/>
            </a:endParaRPr>
          </a:p>
          <a:p>
            <a:pPr marL="156210" marR="77470" indent="-143510">
              <a:lnSpc>
                <a:spcPct val="118000"/>
              </a:lnSpc>
              <a:spcBef>
                <a:spcPts val="350"/>
              </a:spcBef>
              <a:buClr>
                <a:srgbClr val="FF0000"/>
              </a:buClr>
              <a:buFont typeface="Wingdings" panose="05000000000000000000"/>
              <a:buChar char=""/>
              <a:tabLst>
                <a:tab pos="156210" algn="l"/>
              </a:tabLst>
            </a:pP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ΠΕΡΙΠΤΩΣΗ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ΜΕΓΑΛΩΝ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ΔΙΑΡΡΟΩΝ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ΚΙΝΔΥΝΟΣ</a:t>
            </a:r>
            <a:r>
              <a:rPr sz="1800" spc="10" dirty="0">
                <a:latin typeface="Arial Black" panose="020B0A04020102020204"/>
                <a:cs typeface="Arial Black" panose="020B0A04020102020204"/>
              </a:rPr>
              <a:t> </a:t>
            </a:r>
            <a:r>
              <a:rPr sz="1800" spc="-20" dirty="0">
                <a:latin typeface="Arial Black" panose="020B0A04020102020204"/>
                <a:cs typeface="Arial Black" panose="020B0A04020102020204"/>
              </a:rPr>
              <a:t>ΚΑΤΑ </a:t>
            </a:r>
            <a:r>
              <a:rPr sz="1800" dirty="0">
                <a:latin typeface="Arial Black" panose="020B0A04020102020204"/>
                <a:cs typeface="Arial Black" panose="020B0A04020102020204"/>
              </a:rPr>
              <a:t>ΤΗΝ ΕΚΚΙΝΗΣΗ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ΤΗΣ</a:t>
            </a:r>
            <a:r>
              <a:rPr sz="1800" spc="15">
                <a:latin typeface="Arial Black" panose="020B0A04020102020204"/>
                <a:cs typeface="Arial Black" panose="020B0A04020102020204"/>
              </a:rPr>
              <a:t> </a:t>
            </a:r>
            <a:r>
              <a:rPr sz="1800" spc="-10" smtClean="0">
                <a:latin typeface="Arial Black" panose="020B0A04020102020204"/>
                <a:cs typeface="Arial Black" panose="020B0A04020102020204"/>
              </a:rPr>
              <a:t>ΜΗΧΑΝΗΣ</a:t>
            </a:r>
            <a:r>
              <a:rPr lang="el-GR" sz="1800" spc="-10" dirty="0" smtClean="0">
                <a:latin typeface="Arial Black" panose="020B0A04020102020204"/>
                <a:cs typeface="Arial Black" panose="020B0A04020102020204"/>
              </a:rPr>
              <a:t> (</a:t>
            </a:r>
            <a:r>
              <a:rPr lang="el-GR" sz="1800" spc="-10" dirty="0" smtClean="0">
                <a:solidFill>
                  <a:srgbClr val="FF0000"/>
                </a:solidFill>
                <a:latin typeface="Arial Black" panose="020B0A04020102020204"/>
                <a:cs typeface="Arial Black" panose="020B0A04020102020204"/>
              </a:rPr>
              <a:t>ΥΔΡΑΥΛΙΚΗ ΠΙΕΣΗ</a:t>
            </a:r>
            <a:r>
              <a:rPr lang="el-GR" sz="1800" spc="-10" dirty="0" smtClean="0">
                <a:latin typeface="Arial Black" panose="020B0A04020102020204"/>
                <a:cs typeface="Arial Black" panose="020B0A04020102020204"/>
              </a:rPr>
              <a:t>)</a:t>
            </a:r>
            <a:r>
              <a:rPr sz="1800" spc="-10" smtClean="0">
                <a:latin typeface="Arial Black" panose="020B0A04020102020204"/>
                <a:cs typeface="Arial Black" panose="020B0A04020102020204"/>
              </a:rPr>
              <a:t>.</a:t>
            </a:r>
            <a:endParaRPr sz="1800">
              <a:latin typeface="Arial Black" panose="020B0A04020102020204"/>
              <a:cs typeface="Arial Black" panose="020B0A04020102020204"/>
            </a:endParaRPr>
          </a:p>
          <a:p>
            <a:pPr marL="156210" marR="965835" indent="-143510">
              <a:lnSpc>
                <a:spcPct val="117000"/>
              </a:lnSpc>
              <a:spcBef>
                <a:spcPts val="355"/>
              </a:spcBef>
              <a:buClr>
                <a:srgbClr val="FF0000"/>
              </a:buClr>
              <a:buFont typeface="Wingdings" panose="05000000000000000000"/>
              <a:buChar char=""/>
              <a:tabLst>
                <a:tab pos="156210" algn="l"/>
              </a:tabLst>
            </a:pPr>
            <a:r>
              <a:rPr sz="1800" dirty="0">
                <a:latin typeface="Arial Black" panose="020B0A04020102020204"/>
                <a:cs typeface="Arial Black" panose="020B0A04020102020204"/>
              </a:rPr>
              <a:t>ΣΕ ΤΕΤΡΑΧΡΟΝΕΣ ΜΗΧΑΝΕΣ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ΟΙ ΡΩΓΜΕΣ</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ΕΜΦΑΝΙΖΟΝΤΑΙ </a:t>
            </a:r>
            <a:r>
              <a:rPr sz="1800" dirty="0">
                <a:latin typeface="Arial Black" panose="020B0A04020102020204"/>
                <a:cs typeface="Arial Black" panose="020B0A04020102020204"/>
              </a:rPr>
              <a:t>ΣΥΝΗΘΩΣ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ΠΕΡΙΟΧΗ </a:t>
            </a:r>
            <a:r>
              <a:rPr sz="1800">
                <a:latin typeface="Arial Black" panose="020B0A04020102020204"/>
                <a:cs typeface="Arial Black" panose="020B0A04020102020204"/>
              </a:rPr>
              <a:t>ΑΝΑΜΕΣΑ</a:t>
            </a:r>
            <a:r>
              <a:rPr sz="1800" spc="5">
                <a:latin typeface="Arial Black" panose="020B0A04020102020204"/>
                <a:cs typeface="Arial Black" panose="020B0A04020102020204"/>
              </a:rPr>
              <a:t> </a:t>
            </a:r>
            <a:r>
              <a:rPr lang="el-GR" spc="5" dirty="0" smtClean="0">
                <a:latin typeface="Arial Black" panose="020B0A04020102020204"/>
                <a:cs typeface="Arial Black" panose="020B0A04020102020204"/>
              </a:rPr>
              <a:t>ΣΤΙΣ</a:t>
            </a:r>
            <a:r>
              <a:rPr sz="1800" smtClean="0">
                <a:latin typeface="Arial Black" panose="020B0A04020102020204"/>
                <a:cs typeface="Arial Black" panose="020B0A04020102020204"/>
              </a:rPr>
              <a:t> </a:t>
            </a:r>
            <a:r>
              <a:rPr sz="1800" spc="-10" smtClean="0">
                <a:latin typeface="Arial Black" panose="020B0A04020102020204"/>
                <a:cs typeface="Arial Black" panose="020B0A04020102020204"/>
              </a:rPr>
              <a:t>ΒΑΛΒΙΔ</a:t>
            </a:r>
            <a:r>
              <a:rPr lang="el-GR" sz="1800" spc="-10" dirty="0" smtClean="0">
                <a:latin typeface="Arial Black" panose="020B0A04020102020204"/>
                <a:cs typeface="Arial Black" panose="020B0A04020102020204"/>
              </a:rPr>
              <a:t>ΕΣ</a:t>
            </a:r>
            <a:r>
              <a:rPr sz="1800" spc="-10" smtClean="0">
                <a:latin typeface="Arial Black" panose="020B0A04020102020204"/>
                <a:cs typeface="Arial Black" panose="020B0A04020102020204"/>
              </a:rPr>
              <a:t> </a:t>
            </a:r>
            <a:r>
              <a:rPr sz="1800" smtClean="0">
                <a:latin typeface="Arial Black" panose="020B0A04020102020204"/>
                <a:cs typeface="Arial Black" panose="020B0A04020102020204"/>
              </a:rPr>
              <a:t>ΕΙΣΑΓΩΓΗΣ</a:t>
            </a:r>
            <a:r>
              <a:rPr lang="el-GR" sz="1800" spc="-15" dirty="0">
                <a:latin typeface="Arial Black" panose="020B0A04020102020204"/>
                <a:cs typeface="Arial Black" panose="020B0A04020102020204"/>
              </a:rPr>
              <a:t>-</a:t>
            </a:r>
            <a:r>
              <a:rPr sz="1800" smtClean="0">
                <a:latin typeface="Arial Black" panose="020B0A04020102020204"/>
                <a:cs typeface="Arial Black" panose="020B0A04020102020204"/>
              </a:rPr>
              <a:t>ΕΞΑΓΩΓΗΣ</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ΕΓΧΥΤΗΡΑ.</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1031804"/>
            <a:ext cx="8370570" cy="5386070"/>
          </a:xfrm>
          <a:prstGeom prst="rect">
            <a:avLst/>
          </a:prstGeom>
        </p:spPr>
        <p:txBody>
          <a:bodyPr vert="horz" wrap="square" lIns="0" tIns="108585" rIns="0" bIns="0" rtlCol="0">
            <a:spAutoFit/>
          </a:bodyPr>
          <a:lstStyle/>
          <a:p>
            <a:pPr marL="2101850">
              <a:lnSpc>
                <a:spcPct val="100000"/>
              </a:lnSpc>
              <a:spcBef>
                <a:spcPts val="855"/>
              </a:spcBef>
            </a:pPr>
            <a:r>
              <a:rPr sz="1800" u="heavy" dirty="0">
                <a:solidFill>
                  <a:srgbClr val="FF0000"/>
                </a:solidFill>
                <a:uFill>
                  <a:solidFill>
                    <a:srgbClr val="000000"/>
                  </a:solidFill>
                </a:uFill>
                <a:latin typeface="Arial Black" panose="020B0A04020102020204"/>
                <a:cs typeface="Arial Black" panose="020B0A04020102020204"/>
              </a:rPr>
              <a:t>ΦΘΟΡΕΣ</a:t>
            </a:r>
            <a:r>
              <a:rPr sz="1800" u="heavy" spc="-30"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ΚΑΙ</a:t>
            </a:r>
            <a:r>
              <a:rPr sz="1800" u="heavy" spc="-20"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ΒΛΑΒΕΣ</a:t>
            </a:r>
            <a:r>
              <a:rPr sz="1800" u="heavy" spc="-20" dirty="0">
                <a:solidFill>
                  <a:srgbClr val="FF0000"/>
                </a:solidFill>
                <a:uFill>
                  <a:solidFill>
                    <a:srgbClr val="000000"/>
                  </a:solidFill>
                </a:uFill>
                <a:latin typeface="Arial Black" panose="020B0A04020102020204"/>
                <a:cs typeface="Arial Black" panose="020B0A04020102020204"/>
              </a:rPr>
              <a:t> </a:t>
            </a:r>
            <a:r>
              <a:rPr sz="1800" u="heavy" spc="-10" dirty="0">
                <a:solidFill>
                  <a:srgbClr val="FF0000"/>
                </a:solidFill>
                <a:uFill>
                  <a:solidFill>
                    <a:srgbClr val="000000"/>
                  </a:solidFill>
                </a:uFill>
                <a:latin typeface="Arial Black" panose="020B0A04020102020204"/>
                <a:cs typeface="Arial Black" panose="020B0A04020102020204"/>
              </a:rPr>
              <a:t>ΠΩΜΑΤΩΝ.</a:t>
            </a:r>
            <a:endParaRPr sz="1800">
              <a:solidFill>
                <a:srgbClr val="FF0000"/>
              </a:solidFill>
              <a:latin typeface="Arial Black" panose="020B0A04020102020204"/>
              <a:cs typeface="Arial Black" panose="020B0A04020102020204"/>
            </a:endParaRPr>
          </a:p>
          <a:p>
            <a:pPr marL="424180" indent="-411480">
              <a:lnSpc>
                <a:spcPct val="100000"/>
              </a:lnSpc>
              <a:spcBef>
                <a:spcPts val="700"/>
              </a:spcBef>
              <a:buClr>
                <a:srgbClr val="FF0000"/>
              </a:buClr>
              <a:buAutoNum type="arabicPeriod" startAt="2"/>
              <a:tabLst>
                <a:tab pos="423545" algn="l"/>
                <a:tab pos="424180" algn="l"/>
              </a:tabLst>
            </a:pPr>
            <a:r>
              <a:rPr sz="1600" u="heavy" dirty="0">
                <a:solidFill>
                  <a:srgbClr val="0070C0"/>
                </a:solidFill>
                <a:uFill>
                  <a:solidFill>
                    <a:srgbClr val="000000"/>
                  </a:solidFill>
                </a:uFill>
                <a:latin typeface="Arial Black" panose="020B0A04020102020204"/>
                <a:cs typeface="Arial Black" panose="020B0A04020102020204"/>
              </a:rPr>
              <a:t>ΔΙΑΒΡΩΣΕΙΣ</a:t>
            </a:r>
            <a:r>
              <a:rPr sz="1600" u="heavy" spc="40" dirty="0">
                <a:solidFill>
                  <a:srgbClr val="0070C0"/>
                </a:solidFill>
                <a:uFill>
                  <a:solidFill>
                    <a:srgbClr val="000000"/>
                  </a:solidFill>
                </a:uFill>
                <a:latin typeface="Arial Black" panose="020B0A04020102020204"/>
                <a:cs typeface="Arial Black" panose="020B0A04020102020204"/>
              </a:rPr>
              <a:t> </a:t>
            </a:r>
            <a:r>
              <a:rPr sz="1600" u="heavy" dirty="0">
                <a:solidFill>
                  <a:srgbClr val="0070C0"/>
                </a:solidFill>
                <a:uFill>
                  <a:solidFill>
                    <a:srgbClr val="000000"/>
                  </a:solidFill>
                </a:uFill>
                <a:latin typeface="Arial Black" panose="020B0A04020102020204"/>
                <a:cs typeface="Arial Black" panose="020B0A04020102020204"/>
              </a:rPr>
              <a:t>ΤΩΝ</a:t>
            </a:r>
            <a:r>
              <a:rPr sz="1600" u="heavy" spc="55" dirty="0">
                <a:solidFill>
                  <a:srgbClr val="0070C0"/>
                </a:solidFill>
                <a:uFill>
                  <a:solidFill>
                    <a:srgbClr val="000000"/>
                  </a:solidFill>
                </a:uFill>
                <a:latin typeface="Arial Black" panose="020B0A04020102020204"/>
                <a:cs typeface="Arial Black" panose="020B0A04020102020204"/>
              </a:rPr>
              <a:t> </a:t>
            </a:r>
            <a:r>
              <a:rPr sz="1600" u="heavy" spc="-10" dirty="0">
                <a:solidFill>
                  <a:srgbClr val="0070C0"/>
                </a:solidFill>
                <a:uFill>
                  <a:solidFill>
                    <a:srgbClr val="000000"/>
                  </a:solidFill>
                </a:uFill>
                <a:latin typeface="Arial Black" panose="020B0A04020102020204"/>
                <a:cs typeface="Arial Black" panose="020B0A04020102020204"/>
              </a:rPr>
              <a:t>ΠΩΜΑΤΩΝ.</a:t>
            </a:r>
            <a:endParaRPr sz="1600">
              <a:solidFill>
                <a:srgbClr val="0070C0"/>
              </a:solidFill>
              <a:latin typeface="Arial Black" panose="020B0A04020102020204"/>
              <a:cs typeface="Arial Black" panose="020B0A04020102020204"/>
            </a:endParaRPr>
          </a:p>
          <a:p>
            <a:pPr>
              <a:lnSpc>
                <a:spcPct val="100000"/>
              </a:lnSpc>
              <a:spcBef>
                <a:spcPts val="5"/>
              </a:spcBef>
              <a:buClr>
                <a:srgbClr val="FF0000"/>
              </a:buClr>
              <a:buFont typeface="Arial Black" panose="020B0A04020102020204"/>
              <a:buAutoNum type="arabicPeriod" startAt="2"/>
            </a:pPr>
            <a:endParaRPr sz="2350">
              <a:latin typeface="Arial Black" panose="020B0A04020102020204"/>
              <a:cs typeface="Arial Black" panose="020B0A04020102020204"/>
            </a:endParaRPr>
          </a:p>
          <a:p>
            <a:pPr marL="12700">
              <a:lnSpc>
                <a:spcPct val="100000"/>
              </a:lnSpc>
            </a:pPr>
            <a:r>
              <a:rPr sz="1600" u="heavy" dirty="0">
                <a:uFill>
                  <a:solidFill>
                    <a:srgbClr val="000000"/>
                  </a:solidFill>
                </a:uFill>
                <a:latin typeface="Arial Black" panose="020B0A04020102020204"/>
                <a:cs typeface="Arial Black" panose="020B0A04020102020204"/>
              </a:rPr>
              <a:t>Η</a:t>
            </a:r>
            <a:r>
              <a:rPr sz="1600" u="heavy" spc="35" dirty="0">
                <a:uFill>
                  <a:solidFill>
                    <a:srgbClr val="000000"/>
                  </a:solidFill>
                </a:uFill>
                <a:latin typeface="Arial Black" panose="020B0A04020102020204"/>
                <a:cs typeface="Arial Black" panose="020B0A04020102020204"/>
              </a:rPr>
              <a:t> </a:t>
            </a:r>
            <a:r>
              <a:rPr sz="1600" u="heavy">
                <a:uFill>
                  <a:solidFill>
                    <a:srgbClr val="000000"/>
                  </a:solidFill>
                </a:uFill>
                <a:latin typeface="Arial Black" panose="020B0A04020102020204"/>
                <a:cs typeface="Arial Black" panose="020B0A04020102020204"/>
              </a:rPr>
              <a:t>ΔΙΑΒΡΩΣΗ</a:t>
            </a:r>
            <a:r>
              <a:rPr sz="1600" u="heavy" spc="30">
                <a:uFill>
                  <a:solidFill>
                    <a:srgbClr val="000000"/>
                  </a:solidFill>
                </a:uFill>
                <a:latin typeface="Arial Black" panose="020B0A04020102020204"/>
                <a:cs typeface="Arial Black" panose="020B0A04020102020204"/>
              </a:rPr>
              <a:t> </a:t>
            </a:r>
            <a:r>
              <a:rPr sz="1600" u="heavy" spc="-10" smtClean="0">
                <a:uFill>
                  <a:solidFill>
                    <a:srgbClr val="000000"/>
                  </a:solidFill>
                </a:uFill>
                <a:latin typeface="Arial Black" panose="020B0A04020102020204"/>
                <a:cs typeface="Arial Black" panose="020B0A04020102020204"/>
              </a:rPr>
              <a:t>ΟΦΕΙΛΕΤΑΙ</a:t>
            </a:r>
            <a:r>
              <a:rPr lang="el-GR" sz="1600" u="heavy" spc="-10" dirty="0" smtClean="0">
                <a:uFill>
                  <a:solidFill>
                    <a:srgbClr val="000000"/>
                  </a:solidFill>
                </a:uFill>
                <a:latin typeface="Arial Black" panose="020B0A04020102020204"/>
                <a:cs typeface="Arial Black" panose="020B0A04020102020204"/>
              </a:rPr>
              <a:t> ΣΕ</a:t>
            </a:r>
            <a:r>
              <a:rPr sz="1600" u="heavy" spc="-10" smtClean="0">
                <a:uFill>
                  <a:solidFill>
                    <a:srgbClr val="000000"/>
                  </a:solidFill>
                </a:uFill>
                <a:latin typeface="Arial Black" panose="020B0A04020102020204"/>
                <a:cs typeface="Arial Black" panose="020B0A04020102020204"/>
              </a:rPr>
              <a:t>:</a:t>
            </a:r>
            <a:endParaRPr sz="1600">
              <a:latin typeface="Arial Black" panose="020B0A04020102020204"/>
              <a:cs typeface="Arial Black" panose="020B0A04020102020204"/>
            </a:endParaRPr>
          </a:p>
          <a:p>
            <a:pPr marL="142240" marR="206375" lvl="1" indent="-129540">
              <a:lnSpc>
                <a:spcPct val="119000"/>
              </a:lnSpc>
              <a:spcBef>
                <a:spcPts val="32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ΕΠΙΚΑΘΗΣΕΙΣ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ΑΛΑΤΩΝ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ΣΤΟΥΣ</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ΑΓΩΓΟΥΣ</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ΨΥΞ</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ΑΛΑΤΑ </a:t>
            </a:r>
            <a:r>
              <a:rPr sz="1600" dirty="0">
                <a:latin typeface="Arial Black" panose="020B0A04020102020204"/>
                <a:cs typeface="Arial Black" panose="020B0A04020102020204"/>
              </a:rPr>
              <a:t>ΔΗΜΙΟΥΡΓΟΥΝ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ΕΣΩΤΕΡΙΚΑ</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ΕΝΑ</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ΣΤΡΩΜΑ</a:t>
            </a:r>
            <a:r>
              <a:rPr lang="el-GR" sz="1600" spc="40" dirty="0">
                <a:latin typeface="Arial Black" panose="020B0A04020102020204"/>
                <a:cs typeface="Arial Black" panose="020B0A04020102020204"/>
              </a:rPr>
              <a:t>-</a:t>
            </a:r>
            <a:r>
              <a:rPr sz="1600" smtClean="0">
                <a:latin typeface="Arial Black" panose="020B0A04020102020204"/>
                <a:cs typeface="Arial Black" panose="020B0A04020102020204"/>
              </a:rPr>
              <a:t>ΠΟΥΡΙ</a:t>
            </a:r>
            <a:r>
              <a:rPr sz="1600" spc="50" smtClean="0">
                <a:latin typeface="Arial Black" panose="020B0A04020102020204"/>
                <a:cs typeface="Arial Black" panose="020B0A04020102020204"/>
              </a:rPr>
              <a:t> </a:t>
            </a:r>
            <a:r>
              <a:rPr sz="1600">
                <a:latin typeface="Arial Black" panose="020B0A04020102020204"/>
                <a:cs typeface="Arial Black" panose="020B0A04020102020204"/>
              </a:rPr>
              <a:t>ΜΕ</a:t>
            </a:r>
            <a:r>
              <a:rPr sz="1600" spc="45">
                <a:latin typeface="Arial Black" panose="020B0A04020102020204"/>
                <a:cs typeface="Arial Black" panose="020B0A04020102020204"/>
              </a:rPr>
              <a:t> </a:t>
            </a:r>
            <a:r>
              <a:rPr sz="1600" spc="-10" smtClean="0">
                <a:latin typeface="Arial Black" panose="020B0A04020102020204"/>
                <a:cs typeface="Arial Black" panose="020B0A04020102020204"/>
              </a:rPr>
              <a:t>ΑΠΟΤΕΛΕΣΜΑ</a:t>
            </a:r>
            <a:r>
              <a:rPr lang="el-GR" sz="1600" spc="-10" dirty="0" smtClean="0">
                <a:latin typeface="Arial Black" panose="020B0A04020102020204"/>
                <a:cs typeface="Arial Black" panose="020B0A04020102020204"/>
              </a:rPr>
              <a:t>,</a:t>
            </a:r>
            <a:r>
              <a:rPr sz="1600" spc="-10" smtClean="0">
                <a:latin typeface="Arial Black" panose="020B0A04020102020204"/>
                <a:cs typeface="Arial Black" panose="020B0A04020102020204"/>
              </a:rPr>
              <a:t> </a:t>
            </a:r>
            <a:r>
              <a:rPr lang="el-GR" sz="1600" spc="-10" dirty="0">
                <a:latin typeface="Arial Black" panose="020B0A04020102020204"/>
                <a:cs typeface="Arial Black" panose="020B0A04020102020204"/>
              </a:rPr>
              <a:t>(</a:t>
            </a:r>
            <a:r>
              <a:rPr sz="1600" smtClean="0">
                <a:latin typeface="Arial Black" panose="020B0A04020102020204"/>
                <a:cs typeface="Arial Black" panose="020B0A04020102020204"/>
              </a:rPr>
              <a:t>ΛΟΓΩ</a:t>
            </a:r>
            <a:r>
              <a:rPr sz="1600" spc="35" smtClean="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ΔΙΑΤΑΡΑΧΗΣ</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35">
                <a:latin typeface="Arial Black" panose="020B0A04020102020204"/>
                <a:cs typeface="Arial Black" panose="020B0A04020102020204"/>
              </a:rPr>
              <a:t> </a:t>
            </a:r>
            <a:r>
              <a:rPr sz="1600" smtClean="0">
                <a:latin typeface="Arial Black" panose="020B0A04020102020204"/>
                <a:cs typeface="Arial Black" panose="020B0A04020102020204"/>
              </a:rPr>
              <a:t>ΡΟΗΣ</a:t>
            </a:r>
            <a:r>
              <a:rPr lang="el-GR" sz="1600" dirty="0" smtClean="0">
                <a:latin typeface="Arial Black" panose="020B0A04020102020204"/>
                <a:cs typeface="Arial Black" panose="020B0A04020102020204"/>
              </a:rPr>
              <a:t>)</a:t>
            </a:r>
            <a:r>
              <a:rPr sz="1600" spc="35" smtClean="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ΔΙΑΒΡΩΝΟΝΤΑΙ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ΑΓΩΓΟΙ</a:t>
            </a:r>
            <a:r>
              <a:rPr sz="1600" spc="4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a:latin typeface="Arial Black" panose="020B0A04020102020204"/>
                <a:cs typeface="Arial Black" panose="020B0A04020102020204"/>
              </a:rPr>
              <a:t>ΝΕΡΟΥ</a:t>
            </a:r>
            <a:r>
              <a:rPr sz="1600" spc="35">
                <a:latin typeface="Arial Black" panose="020B0A04020102020204"/>
                <a:cs typeface="Arial Black" panose="020B0A04020102020204"/>
              </a:rPr>
              <a:t> </a:t>
            </a:r>
            <a:r>
              <a:rPr sz="1600" spc="-10" smtClean="0">
                <a:latin typeface="Arial Black" panose="020B0A04020102020204"/>
                <a:cs typeface="Arial Black" panose="020B0A04020102020204"/>
              </a:rPr>
              <a:t>ΨΥΞ</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42240" marR="449580" lvl="1" indent="-129540">
              <a:lnSpc>
                <a:spcPct val="120000"/>
              </a:lnSpc>
              <a:spcBef>
                <a:spcPts val="325"/>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ΔΗΜΙΟΥΡΓΙΑ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ΕΣΩΤΕΡΙΚΟΥ</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ΣΤΡΩΜΑΤΟΣ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ΣΚΟΥΡΙΑΣ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ΣΤΟΥΣ</a:t>
            </a:r>
            <a:r>
              <a:rPr sz="1600" spc="55" dirty="0">
                <a:latin typeface="Arial Black" panose="020B0A04020102020204"/>
                <a:cs typeface="Arial Black" panose="020B0A04020102020204"/>
              </a:rPr>
              <a:t> </a:t>
            </a:r>
            <a:r>
              <a:rPr sz="1600" spc="-10">
                <a:latin typeface="Arial Black" panose="020B0A04020102020204"/>
                <a:cs typeface="Arial Black" panose="020B0A04020102020204"/>
              </a:rPr>
              <a:t>ΑΓΩΓΟΥΣ </a:t>
            </a:r>
            <a:r>
              <a:rPr sz="1600" smtClean="0">
                <a:latin typeface="Arial Black" panose="020B0A04020102020204"/>
                <a:cs typeface="Arial Black" panose="020B0A04020102020204"/>
              </a:rPr>
              <a:t>ΨΥΞ</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ΑΠΑΙΤΕΙΤΑΙ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ΠΡΟΣΘΗΚΗ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ΝΕΡΟ</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ΑΝΤΙΟΞΕΙΔΩΤΙΚΩΝ ΠΡΟΣΘΕΤΩΝ.</a:t>
            </a:r>
            <a:endParaRPr sz="1600">
              <a:latin typeface="Arial Black" panose="020B0A04020102020204"/>
              <a:cs typeface="Arial Black" panose="020B0A04020102020204"/>
            </a:endParaRPr>
          </a:p>
          <a:p>
            <a:pPr marL="142240" marR="5080" lvl="1" indent="-129540">
              <a:lnSpc>
                <a:spcPct val="120000"/>
              </a:lnSpc>
              <a:spcBef>
                <a:spcPts val="310"/>
              </a:spcBef>
              <a:buClr>
                <a:srgbClr val="FF0000"/>
              </a:buClr>
              <a:buFont typeface="Wingdings" panose="05000000000000000000"/>
              <a:buChar char=""/>
              <a:tabLst>
                <a:tab pos="142240" algn="l"/>
              </a:tabLst>
            </a:pPr>
            <a:r>
              <a:rPr sz="1600" dirty="0">
                <a:latin typeface="Arial Black" panose="020B0A04020102020204"/>
                <a:cs typeface="Arial Black" panose="020B0A04020102020204"/>
              </a:rPr>
              <a:t>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ΠΕΡΙΕΧΟΜΕΝΟ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ΘΕΙΟ</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ΠΕΤΡΕΛΑΙΟ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ΔΙΑΒΡΩΝΕΙ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ΕΠΙΦΑΝΕΙΕΣ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ΘΑΛΑΜΟΥ</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ΚΑΥΣ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30"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ΕΣΩΤΕΡΙΚΟ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ΑΓΩΓΟΥ</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ΕΞΑΓΩΓΗΣ.</a:t>
            </a:r>
            <a:endParaRPr sz="1600">
              <a:latin typeface="Arial Black" panose="020B0A04020102020204"/>
              <a:cs typeface="Arial Black" panose="020B0A04020102020204"/>
            </a:endParaRPr>
          </a:p>
          <a:p>
            <a:pPr>
              <a:lnSpc>
                <a:spcPct val="100000"/>
              </a:lnSpc>
              <a:spcBef>
                <a:spcPts val="40"/>
              </a:spcBef>
            </a:pPr>
            <a:endParaRPr sz="2050">
              <a:latin typeface="Arial Black" panose="020B0A04020102020204"/>
              <a:cs typeface="Arial Black" panose="020B0A04020102020204"/>
            </a:endParaRPr>
          </a:p>
          <a:p>
            <a:pPr marL="12700" marR="106045">
              <a:lnSpc>
                <a:spcPct val="120000"/>
              </a:lnSpc>
              <a:spcBef>
                <a:spcPts val="5"/>
              </a:spcBef>
            </a:pPr>
            <a:r>
              <a:rPr sz="1600" dirty="0">
                <a:solidFill>
                  <a:srgbClr val="FF0000"/>
                </a:solidFill>
                <a:latin typeface="Arial Black" panose="020B0A04020102020204"/>
                <a:cs typeface="Arial Black" panose="020B0A04020102020204"/>
              </a:rPr>
              <a:t>ΟΙ</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ΕΠΙΚΑΘΗΣΕΙΣ</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ΣΤΟΥΣ</a:t>
            </a:r>
            <a:r>
              <a:rPr sz="1600" spc="40"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ΑΓΩΓΟΥΣ</a:t>
            </a:r>
            <a:r>
              <a:rPr sz="1600" spc="35">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ΨΥΞ</a:t>
            </a:r>
            <a:r>
              <a:rPr lang="el-GR" sz="1600" dirty="0" smtClean="0">
                <a:solidFill>
                  <a:srgbClr val="FF0000"/>
                </a:solidFill>
                <a:latin typeface="Arial Black" panose="020B0A04020102020204"/>
                <a:cs typeface="Arial Black" panose="020B0A04020102020204"/>
              </a:rPr>
              <a:t>Η</a:t>
            </a:r>
            <a:r>
              <a:rPr sz="1600" smtClean="0">
                <a:solidFill>
                  <a:srgbClr val="FF0000"/>
                </a:solidFill>
                <a:latin typeface="Arial Black" panose="020B0A04020102020204"/>
                <a:cs typeface="Arial Black" panose="020B0A04020102020204"/>
              </a:rPr>
              <a:t>Σ</a:t>
            </a:r>
            <a:r>
              <a:rPr sz="1600" spc="40" smtClean="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ΜΕΙΩΝΟΥΝ</a:t>
            </a:r>
            <a:r>
              <a:rPr sz="1600" spc="4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ΤΟ</a:t>
            </a:r>
            <a:r>
              <a:rPr lang="el-GR" sz="1600" smtClean="0">
                <a:solidFill>
                  <a:srgbClr val="FF0000"/>
                </a:solidFill>
                <a:latin typeface="Arial Black" panose="020B0A04020102020204"/>
                <a:cs typeface="Arial Black" panose="020B0A04020102020204"/>
              </a:rPr>
              <a:t>Ν</a:t>
            </a:r>
            <a:r>
              <a:rPr sz="1600" spc="35" smtClean="0">
                <a:solidFill>
                  <a:srgbClr val="FF0000"/>
                </a:solidFill>
                <a:latin typeface="Arial Black" panose="020B0A04020102020204"/>
                <a:cs typeface="Arial Black" panose="020B0A04020102020204"/>
              </a:rPr>
              <a:t> </a:t>
            </a:r>
            <a:r>
              <a:rPr sz="1600" spc="-10">
                <a:solidFill>
                  <a:srgbClr val="FF0000"/>
                </a:solidFill>
                <a:latin typeface="Arial Black" panose="020B0A04020102020204"/>
                <a:cs typeface="Arial Black" panose="020B0A04020102020204"/>
              </a:rPr>
              <a:t>ΡΥΘΜΟ </a:t>
            </a:r>
            <a:r>
              <a:rPr sz="1600" smtClean="0">
                <a:solidFill>
                  <a:srgbClr val="FF0000"/>
                </a:solidFill>
                <a:latin typeface="Arial Black" panose="020B0A04020102020204"/>
                <a:cs typeface="Arial Black" panose="020B0A04020102020204"/>
              </a:rPr>
              <a:t>ΜΕΤΑΔΟΣ</a:t>
            </a:r>
            <a:r>
              <a:rPr lang="el-GR" sz="1600" dirty="0" smtClean="0">
                <a:solidFill>
                  <a:srgbClr val="FF0000"/>
                </a:solidFill>
                <a:latin typeface="Arial Black" panose="020B0A04020102020204"/>
                <a:cs typeface="Arial Black" panose="020B0A04020102020204"/>
              </a:rPr>
              <a:t>Η</a:t>
            </a:r>
            <a:r>
              <a:rPr sz="1600" smtClean="0">
                <a:solidFill>
                  <a:srgbClr val="FF0000"/>
                </a:solidFill>
                <a:latin typeface="Arial Black" panose="020B0A04020102020204"/>
                <a:cs typeface="Arial Black" panose="020B0A04020102020204"/>
              </a:rPr>
              <a:t>Σ</a:t>
            </a:r>
            <a:r>
              <a:rPr sz="1600" spc="45"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ΘΕΡΜΟΤΗΤΑΣ,</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ΑΥΞΑΝΟΝΤΑΣ</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ΘΕΡΜΙΚΗ</a:t>
            </a:r>
            <a:r>
              <a:rPr sz="1600" spc="5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ΚΑΤΑΠΟΝΗΣΗ </a:t>
            </a:r>
            <a:r>
              <a:rPr sz="1600" dirty="0">
                <a:solidFill>
                  <a:srgbClr val="FF0000"/>
                </a:solidFill>
                <a:latin typeface="Arial Black" panose="020B0A04020102020204"/>
                <a:cs typeface="Arial Black" panose="020B0A04020102020204"/>
              </a:rPr>
              <a:t>ΤΟΥ</a:t>
            </a:r>
            <a:r>
              <a:rPr sz="1600" spc="2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ΠΩΜΑΤΟΣ.</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287145"/>
            <a:ext cx="8265159" cy="4565352"/>
          </a:xfrm>
          <a:prstGeom prst="rect">
            <a:avLst/>
          </a:prstGeom>
        </p:spPr>
        <p:txBody>
          <a:bodyPr vert="horz" wrap="square" lIns="0" tIns="0" rIns="0" bIns="0" rtlCol="0">
            <a:spAutoFit/>
          </a:bodyPr>
          <a:lstStyle/>
          <a:p>
            <a:pPr marL="947420">
              <a:lnSpc>
                <a:spcPts val="3215"/>
              </a:lnSpc>
            </a:pPr>
            <a:r>
              <a:rPr sz="3200" b="1" i="1" dirty="0">
                <a:solidFill>
                  <a:srgbClr val="FF0000"/>
                </a:solidFill>
                <a:latin typeface="Arial" panose="020B0604020202020204"/>
                <a:cs typeface="Arial" panose="020B0604020202020204"/>
              </a:rPr>
              <a:t>6)</a:t>
            </a:r>
            <a:r>
              <a:rPr sz="3200" b="1" i="1" spc="-235" dirty="0">
                <a:solidFill>
                  <a:srgbClr val="FF0000"/>
                </a:solidFill>
                <a:latin typeface="Arial" panose="020B0604020202020204"/>
                <a:cs typeface="Arial" panose="020B0604020202020204"/>
              </a:rPr>
              <a:t> </a:t>
            </a:r>
            <a:r>
              <a:rPr sz="2200" b="1" i="1" u="sng">
                <a:solidFill>
                  <a:srgbClr val="0000CC"/>
                </a:solidFill>
                <a:uFill>
                  <a:solidFill>
                    <a:srgbClr val="0000CC"/>
                  </a:solidFill>
                </a:uFill>
                <a:latin typeface="Arial" panose="020B0604020202020204"/>
                <a:cs typeface="Arial" panose="020B0604020202020204"/>
              </a:rPr>
              <a:t>ΣΥΣΤΗΜΑ</a:t>
            </a:r>
            <a:r>
              <a:rPr sz="2200" b="1" i="1" u="sng" spc="-130">
                <a:solidFill>
                  <a:srgbClr val="0000CC"/>
                </a:solidFill>
                <a:uFill>
                  <a:solidFill>
                    <a:srgbClr val="0000CC"/>
                  </a:solidFill>
                </a:uFill>
                <a:latin typeface="Arial" panose="020B0604020202020204"/>
                <a:cs typeface="Arial" panose="020B0604020202020204"/>
              </a:rPr>
              <a:t> </a:t>
            </a:r>
            <a:r>
              <a:rPr sz="2200" b="1" i="1" u="sng" smtClean="0">
                <a:solidFill>
                  <a:srgbClr val="0000CC"/>
                </a:solidFill>
                <a:uFill>
                  <a:solidFill>
                    <a:srgbClr val="0000CC"/>
                  </a:solidFill>
                </a:uFill>
                <a:latin typeface="Arial" panose="020B0604020202020204"/>
                <a:cs typeface="Arial" panose="020B0604020202020204"/>
              </a:rPr>
              <a:t>ΕΓΧΥΣ</a:t>
            </a:r>
            <a:r>
              <a:rPr lang="el-GR" sz="2200" b="1" i="1" u="sng" dirty="0" smtClean="0">
                <a:solidFill>
                  <a:srgbClr val="0000CC"/>
                </a:solidFill>
                <a:uFill>
                  <a:solidFill>
                    <a:srgbClr val="0000CC"/>
                  </a:solidFill>
                </a:uFill>
                <a:latin typeface="Arial" panose="020B0604020202020204"/>
                <a:cs typeface="Arial" panose="020B0604020202020204"/>
              </a:rPr>
              <a:t>Η</a:t>
            </a:r>
            <a:r>
              <a:rPr sz="2200" b="1" i="1" u="sng" smtClean="0">
                <a:solidFill>
                  <a:srgbClr val="0000CC"/>
                </a:solidFill>
                <a:uFill>
                  <a:solidFill>
                    <a:srgbClr val="0000CC"/>
                  </a:solidFill>
                </a:uFill>
                <a:latin typeface="Arial" panose="020B0604020202020204"/>
                <a:cs typeface="Arial" panose="020B0604020202020204"/>
              </a:rPr>
              <a:t>Σ</a:t>
            </a:r>
            <a:r>
              <a:rPr sz="2200" b="1" i="1" u="sng" spc="-35" smtClean="0">
                <a:solidFill>
                  <a:srgbClr val="0000CC"/>
                </a:solidFill>
                <a:uFill>
                  <a:solidFill>
                    <a:srgbClr val="0000CC"/>
                  </a:solidFill>
                </a:uFill>
                <a:latin typeface="Arial" panose="020B0604020202020204"/>
                <a:cs typeface="Arial" panose="020B0604020202020204"/>
              </a:rPr>
              <a:t> </a:t>
            </a:r>
            <a:r>
              <a:rPr sz="2200" b="1" i="1" u="sng" dirty="0">
                <a:solidFill>
                  <a:srgbClr val="0000CC"/>
                </a:solidFill>
                <a:uFill>
                  <a:solidFill>
                    <a:srgbClr val="0000CC"/>
                  </a:solidFill>
                </a:uFill>
                <a:latin typeface="Arial" panose="020B0604020202020204"/>
                <a:cs typeface="Arial" panose="020B0604020202020204"/>
              </a:rPr>
              <a:t>ΜΕ</a:t>
            </a:r>
            <a:r>
              <a:rPr sz="2200" b="1" i="1" u="sng" spc="-110" dirty="0">
                <a:solidFill>
                  <a:srgbClr val="0000CC"/>
                </a:solidFill>
                <a:uFill>
                  <a:solidFill>
                    <a:srgbClr val="0000CC"/>
                  </a:solidFill>
                </a:uFill>
                <a:latin typeface="Arial" panose="020B0604020202020204"/>
                <a:cs typeface="Arial" panose="020B0604020202020204"/>
              </a:rPr>
              <a:t> </a:t>
            </a:r>
            <a:r>
              <a:rPr sz="2200" b="1" i="1" u="sng" spc="-20" dirty="0">
                <a:solidFill>
                  <a:srgbClr val="0000CC"/>
                </a:solidFill>
                <a:uFill>
                  <a:solidFill>
                    <a:srgbClr val="0000CC"/>
                  </a:solidFill>
                </a:uFill>
                <a:latin typeface="Arial" panose="020B0604020202020204"/>
                <a:cs typeface="Arial" panose="020B0604020202020204"/>
              </a:rPr>
              <a:t>ΑΝΤΛΙΑ</a:t>
            </a:r>
            <a:r>
              <a:rPr sz="2200" b="1" i="1" u="sng" spc="-120" dirty="0">
                <a:solidFill>
                  <a:srgbClr val="0000CC"/>
                </a:solidFill>
                <a:uFill>
                  <a:solidFill>
                    <a:srgbClr val="0000CC"/>
                  </a:solidFill>
                </a:uFill>
                <a:latin typeface="Arial" panose="020B0604020202020204"/>
                <a:cs typeface="Arial" panose="020B0604020202020204"/>
              </a:rPr>
              <a:t> </a:t>
            </a:r>
            <a:r>
              <a:rPr sz="2200" b="1" i="1" u="sng" dirty="0">
                <a:solidFill>
                  <a:srgbClr val="0000CC"/>
                </a:solidFill>
                <a:uFill>
                  <a:solidFill>
                    <a:srgbClr val="0000CC"/>
                  </a:solidFill>
                </a:uFill>
                <a:latin typeface="Arial" panose="020B0604020202020204"/>
                <a:cs typeface="Arial" panose="020B0604020202020204"/>
              </a:rPr>
              <a:t>–</a:t>
            </a:r>
            <a:r>
              <a:rPr sz="2200" b="1" i="1" u="sng" spc="-105" dirty="0">
                <a:solidFill>
                  <a:srgbClr val="0000CC"/>
                </a:solidFill>
                <a:uFill>
                  <a:solidFill>
                    <a:srgbClr val="0000CC"/>
                  </a:solidFill>
                </a:uFill>
                <a:latin typeface="Arial" panose="020B0604020202020204"/>
                <a:cs typeface="Arial" panose="020B0604020202020204"/>
              </a:rPr>
              <a:t> </a:t>
            </a:r>
            <a:r>
              <a:rPr sz="2200" b="1" i="1" u="sng" spc="-10" dirty="0">
                <a:solidFill>
                  <a:srgbClr val="0000CC"/>
                </a:solidFill>
                <a:uFill>
                  <a:solidFill>
                    <a:srgbClr val="0000CC"/>
                  </a:solidFill>
                </a:uFill>
                <a:latin typeface="Arial" panose="020B0604020202020204"/>
                <a:cs typeface="Arial" panose="020B0604020202020204"/>
              </a:rPr>
              <a:t>ΔΙΑΝΟΜΕΑ</a:t>
            </a:r>
            <a:endParaRPr sz="2200">
              <a:latin typeface="Arial" panose="020B0604020202020204"/>
              <a:cs typeface="Arial" panose="020B0604020202020204"/>
            </a:endParaRPr>
          </a:p>
          <a:p>
            <a:pPr marL="362585" algn="ctr">
              <a:lnSpc>
                <a:spcPct val="100000"/>
              </a:lnSpc>
            </a:pPr>
            <a:r>
              <a:rPr sz="1600" b="1" u="sng" dirty="0">
                <a:solidFill>
                  <a:srgbClr val="0000CC"/>
                </a:solidFill>
                <a:uFill>
                  <a:solidFill>
                    <a:srgbClr val="0000CC"/>
                  </a:solidFill>
                </a:uFill>
                <a:latin typeface="Arial" panose="020B0604020202020204"/>
                <a:cs typeface="Arial" panose="020B0604020202020204"/>
              </a:rPr>
              <a:t>(Distributor</a:t>
            </a:r>
            <a:r>
              <a:rPr sz="1600" b="1" u="sng" spc="-4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fuel</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a:t>
            </a:r>
            <a:r>
              <a:rPr sz="1600" b="1" u="sng" spc="-35" dirty="0">
                <a:solidFill>
                  <a:srgbClr val="0000CC"/>
                </a:solidFill>
                <a:uFill>
                  <a:solidFill>
                    <a:srgbClr val="0000CC"/>
                  </a:solidFill>
                </a:uFill>
                <a:latin typeface="Arial" panose="020B0604020202020204"/>
                <a:cs typeface="Arial" panose="020B0604020202020204"/>
              </a:rPr>
              <a:t> </a:t>
            </a:r>
            <a:r>
              <a:rPr sz="1600" b="1" u="sng" dirty="0">
                <a:solidFill>
                  <a:srgbClr val="0000CC"/>
                </a:solidFill>
                <a:uFill>
                  <a:solidFill>
                    <a:srgbClr val="0000CC"/>
                  </a:solidFill>
                </a:uFill>
                <a:latin typeface="Arial" panose="020B0604020202020204"/>
                <a:cs typeface="Arial" panose="020B0604020202020204"/>
              </a:rPr>
              <a:t>injection</a:t>
            </a:r>
            <a:r>
              <a:rPr sz="1600" b="1" u="sng" spc="-35" dirty="0">
                <a:solidFill>
                  <a:srgbClr val="0000CC"/>
                </a:solidFill>
                <a:uFill>
                  <a:solidFill>
                    <a:srgbClr val="0000CC"/>
                  </a:solidFill>
                </a:uFill>
                <a:latin typeface="Arial" panose="020B0604020202020204"/>
                <a:cs typeface="Arial" panose="020B0604020202020204"/>
              </a:rPr>
              <a:t> </a:t>
            </a:r>
            <a:r>
              <a:rPr sz="1600" b="1" u="sng" spc="-10" dirty="0">
                <a:solidFill>
                  <a:srgbClr val="0000CC"/>
                </a:solidFill>
                <a:uFill>
                  <a:solidFill>
                    <a:srgbClr val="0000CC"/>
                  </a:solidFill>
                </a:uFill>
                <a:latin typeface="Arial" panose="020B0604020202020204"/>
                <a:cs typeface="Arial" panose="020B0604020202020204"/>
              </a:rPr>
              <a:t>pumps)</a:t>
            </a:r>
            <a:endParaRPr sz="1600">
              <a:latin typeface="Arial" panose="020B0604020202020204"/>
              <a:cs typeface="Arial" panose="020B0604020202020204"/>
            </a:endParaRPr>
          </a:p>
          <a:p>
            <a:pPr>
              <a:lnSpc>
                <a:spcPct val="100000"/>
              </a:lnSpc>
            </a:pPr>
            <a:endParaRPr sz="1800">
              <a:latin typeface="Arial" panose="020B0604020202020204"/>
              <a:cs typeface="Arial" panose="020B0604020202020204"/>
            </a:endParaRPr>
          </a:p>
          <a:p>
            <a:pPr>
              <a:lnSpc>
                <a:spcPct val="100000"/>
              </a:lnSpc>
              <a:spcBef>
                <a:spcPts val="35"/>
              </a:spcBef>
            </a:pPr>
            <a:endParaRPr sz="1500">
              <a:latin typeface="Arial" panose="020B0604020202020204"/>
              <a:cs typeface="Arial" panose="020B0604020202020204"/>
            </a:endParaRPr>
          </a:p>
          <a:p>
            <a:pPr marL="12700" marR="115570" algn="just">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95" dirty="0">
                <a:latin typeface="Arial" panose="020B0604020202020204"/>
                <a:cs typeface="Arial" panose="020B0604020202020204"/>
              </a:rPr>
              <a:t> </a:t>
            </a:r>
            <a:r>
              <a:rPr sz="2000" b="1" spc="-35" dirty="0">
                <a:latin typeface="Arial" panose="020B0604020202020204"/>
                <a:cs typeface="Arial" panose="020B0604020202020204"/>
              </a:rPr>
              <a:t>ΑΥΤΟ</a:t>
            </a:r>
            <a:r>
              <a:rPr sz="2000" b="1" spc="-30" dirty="0">
                <a:latin typeface="Arial" panose="020B0604020202020204"/>
                <a:cs typeface="Arial" panose="020B0604020202020204"/>
              </a:rPr>
              <a:t> </a:t>
            </a:r>
            <a:r>
              <a:rPr sz="2000" b="1" dirty="0">
                <a:latin typeface="Arial" panose="020B0604020202020204"/>
                <a:cs typeface="Arial" panose="020B0604020202020204"/>
              </a:rPr>
              <a:t>ΕΙΝΑΙ</a:t>
            </a:r>
            <a:r>
              <a:rPr sz="2000" b="1" spc="-30" dirty="0">
                <a:latin typeface="Arial" panose="020B0604020202020204"/>
                <a:cs typeface="Arial" panose="020B0604020202020204"/>
              </a:rPr>
              <a:t> </a:t>
            </a:r>
            <a:r>
              <a:rPr sz="2000" b="1" dirty="0">
                <a:latin typeface="Arial" panose="020B0604020202020204"/>
                <a:cs typeface="Arial" panose="020B0604020202020204"/>
              </a:rPr>
              <a:t>ΣΥΜΠΑΓΕΣ</a:t>
            </a:r>
            <a:r>
              <a:rPr sz="2000" b="1" spc="-25"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spc="-40" dirty="0">
                <a:latin typeface="Arial" panose="020B0604020202020204"/>
                <a:cs typeface="Arial" panose="020B0604020202020204"/>
              </a:rPr>
              <a:t>ΣΥΝΑΝΤΑΤΑΙ </a:t>
            </a:r>
            <a:r>
              <a:rPr sz="2000" b="1" dirty="0">
                <a:latin typeface="Arial" panose="020B0604020202020204"/>
                <a:cs typeface="Arial" panose="020B0604020202020204"/>
              </a:rPr>
              <a:t>ΣΕ</a:t>
            </a:r>
            <a:r>
              <a:rPr sz="2000" b="1" spc="5" dirty="0">
                <a:latin typeface="Arial" panose="020B0604020202020204"/>
                <a:cs typeface="Arial" panose="020B0604020202020204"/>
              </a:rPr>
              <a:t> </a:t>
            </a:r>
            <a:r>
              <a:rPr sz="2000" b="1" spc="-40" dirty="0">
                <a:solidFill>
                  <a:srgbClr val="0000CC"/>
                </a:solidFill>
                <a:latin typeface="Arial" panose="020B0604020202020204"/>
                <a:cs typeface="Arial" panose="020B0604020202020204"/>
              </a:rPr>
              <a:t>ΤΑΧΥ- </a:t>
            </a:r>
            <a:r>
              <a:rPr sz="2000" b="1" dirty="0">
                <a:solidFill>
                  <a:srgbClr val="0000CC"/>
                </a:solidFill>
                <a:latin typeface="Arial" panose="020B0604020202020204"/>
                <a:cs typeface="Arial" panose="020B0604020202020204"/>
              </a:rPr>
              <a:t>ΣΤΡΟΦΟΥΣ</a:t>
            </a:r>
            <a:r>
              <a:rPr sz="2000" b="1" spc="-8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ΠΕΤΡΕΛΑΙΟΜΗΧΑΝΕΣ</a:t>
            </a:r>
            <a:r>
              <a:rPr sz="2000" b="1" spc="-8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ΟΧΗΜΑΤΩΝ.</a:t>
            </a:r>
            <a:endParaRPr sz="20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63500" algn="just">
              <a:lnSpc>
                <a:spcPct val="100000"/>
              </a:lnSpc>
              <a:buClr>
                <a:srgbClr val="FF0000"/>
              </a:buClr>
              <a:buSzPct val="95000"/>
              <a:buFont typeface="Wingdings" panose="05000000000000000000"/>
              <a:buChar char=""/>
              <a:tabLst>
                <a:tab pos="239395" algn="l"/>
              </a:tabLst>
            </a:pPr>
            <a:r>
              <a:rPr sz="2000" b="1" spc="-35" dirty="0">
                <a:latin typeface="Arial" panose="020B0604020202020204"/>
                <a:cs typeface="Arial" panose="020B0604020202020204"/>
              </a:rPr>
              <a:t>ΣΥΝΔΥΑΖΕΙ</a:t>
            </a:r>
            <a:r>
              <a:rPr sz="2000" b="1" spc="-50" dirty="0">
                <a:latin typeface="Arial" panose="020B0604020202020204"/>
                <a:cs typeface="Arial" panose="020B0604020202020204"/>
              </a:rPr>
              <a:t> </a:t>
            </a:r>
            <a:r>
              <a:rPr sz="2000" b="1" dirty="0">
                <a:latin typeface="Arial" panose="020B0604020202020204"/>
                <a:cs typeface="Arial" panose="020B0604020202020204"/>
              </a:rPr>
              <a:t>ΣΕ</a:t>
            </a:r>
            <a:r>
              <a:rPr sz="2000" b="1" spc="-40" dirty="0">
                <a:latin typeface="Arial" panose="020B0604020202020204"/>
                <a:cs typeface="Arial" panose="020B0604020202020204"/>
              </a:rPr>
              <a:t> </a:t>
            </a:r>
            <a:r>
              <a:rPr sz="2000" b="1" dirty="0">
                <a:latin typeface="Arial" panose="020B0604020202020204"/>
                <a:cs typeface="Arial" panose="020B0604020202020204"/>
              </a:rPr>
              <a:t>ΜΙΑ</a:t>
            </a:r>
            <a:r>
              <a:rPr sz="2000" b="1" spc="-30" dirty="0">
                <a:latin typeface="Arial" panose="020B0604020202020204"/>
                <a:cs typeface="Arial" panose="020B0604020202020204"/>
              </a:rPr>
              <a:t> </a:t>
            </a:r>
            <a:r>
              <a:rPr sz="2000" b="1" dirty="0">
                <a:latin typeface="Arial" panose="020B0604020202020204"/>
                <a:cs typeface="Arial" panose="020B0604020202020204"/>
              </a:rPr>
              <a:t>ΜΟΝΑΔΑ,</a:t>
            </a:r>
            <a:r>
              <a:rPr sz="2000" b="1" spc="-15" dirty="0">
                <a:latin typeface="Arial" panose="020B0604020202020204"/>
                <a:cs typeface="Arial" panose="020B0604020202020204"/>
              </a:rPr>
              <a:t> </a:t>
            </a:r>
            <a:r>
              <a:rPr sz="2000" b="1" dirty="0">
                <a:solidFill>
                  <a:srgbClr val="0000CC"/>
                </a:solidFill>
                <a:latin typeface="Arial" panose="020B0604020202020204"/>
                <a:cs typeface="Arial" panose="020B0604020202020204"/>
              </a:rPr>
              <a:t>ΤΗΝ</a:t>
            </a:r>
            <a:r>
              <a:rPr sz="2000" b="1" spc="-10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ΑΝΤΛΙΑ</a:t>
            </a:r>
            <a:r>
              <a:rPr sz="2000" b="1" spc="-30" dirty="0">
                <a:solidFill>
                  <a:srgbClr val="0000CC"/>
                </a:solidFill>
                <a:latin typeface="Arial" panose="020B0604020202020204"/>
                <a:cs typeface="Arial" panose="020B0604020202020204"/>
              </a:rPr>
              <a:t> </a:t>
            </a:r>
            <a:r>
              <a:rPr sz="2000" b="1" spc="-25" dirty="0">
                <a:solidFill>
                  <a:srgbClr val="0000CC"/>
                </a:solidFill>
                <a:latin typeface="Arial" panose="020B0604020202020204"/>
                <a:cs typeface="Arial" panose="020B0604020202020204"/>
              </a:rPr>
              <a:t>ΚΑΥΣΙΜΟΥ</a:t>
            </a:r>
            <a:r>
              <a:rPr sz="2000" b="1" spc="-35" dirty="0">
                <a:solidFill>
                  <a:srgbClr val="0000CC"/>
                </a:solidFill>
                <a:latin typeface="Arial" panose="020B0604020202020204"/>
                <a:cs typeface="Arial" panose="020B0604020202020204"/>
              </a:rPr>
              <a:t> </a:t>
            </a:r>
            <a:r>
              <a:rPr sz="2000" b="1" spc="-10">
                <a:solidFill>
                  <a:srgbClr val="0000CC"/>
                </a:solidFill>
                <a:latin typeface="Arial" panose="020B0604020202020204"/>
                <a:cs typeface="Arial" panose="020B0604020202020204"/>
              </a:rPr>
              <a:t>ΧΑΜΗΛΗΣ </a:t>
            </a:r>
            <a:r>
              <a:rPr sz="2000" b="1" smtClean="0">
                <a:solidFill>
                  <a:srgbClr val="0000CC"/>
                </a:solidFill>
                <a:latin typeface="Arial" panose="020B0604020202020204"/>
                <a:cs typeface="Arial" panose="020B0604020202020204"/>
              </a:rPr>
              <a:t>ΠΙΕΣ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dirty="0">
                <a:solidFill>
                  <a:srgbClr val="0000CC"/>
                </a:solidFill>
                <a:latin typeface="Arial" panose="020B0604020202020204"/>
                <a:cs typeface="Arial" panose="020B0604020202020204"/>
              </a:rPr>
              <a:t>,</a:t>
            </a:r>
            <a:r>
              <a:rPr sz="2000" b="1" spc="-6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a:t>
            </a:r>
            <a:r>
              <a:rPr sz="2000" b="1" spc="-4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ΡΥΘΜΙΣΤΗ</a:t>
            </a:r>
            <a:r>
              <a:rPr sz="2000" b="1" spc="-4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ΣΤΡΟΦΩΝ</a:t>
            </a:r>
            <a:r>
              <a:rPr sz="2000" b="1" spc="-5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ΚΑΙ</a:t>
            </a:r>
            <a:r>
              <a:rPr sz="2000" b="1" spc="-6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a:t>
            </a:r>
            <a:r>
              <a:rPr sz="2000" b="1" spc="-55"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ΡΥΘΜΙΣΤΗ</a:t>
            </a:r>
            <a:r>
              <a:rPr sz="2000" b="1" spc="-5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ΧΡΟΝΙΣΜΟΥ </a:t>
            </a:r>
            <a:r>
              <a:rPr sz="2000" b="1">
                <a:solidFill>
                  <a:srgbClr val="0000CC"/>
                </a:solidFill>
                <a:latin typeface="Arial" panose="020B0604020202020204"/>
                <a:cs typeface="Arial" panose="020B0604020202020204"/>
              </a:rPr>
              <a:t>ΤΗΣ</a:t>
            </a:r>
            <a:r>
              <a:rPr sz="2000" b="1" spc="-15">
                <a:solidFill>
                  <a:srgbClr val="0000CC"/>
                </a:solidFill>
                <a:latin typeface="Arial" panose="020B0604020202020204"/>
                <a:cs typeface="Arial" panose="020B0604020202020204"/>
              </a:rPr>
              <a:t> </a:t>
            </a:r>
            <a:r>
              <a:rPr sz="2000" b="1" spc="-10" smtClean="0">
                <a:solidFill>
                  <a:srgbClr val="0000CC"/>
                </a:solidFill>
                <a:latin typeface="Arial" panose="020B0604020202020204"/>
                <a:cs typeface="Arial" panose="020B0604020202020204"/>
              </a:rPr>
              <a:t>ΕΓΧΥΣ</a:t>
            </a:r>
            <a:r>
              <a:rPr lang="el-GR" sz="2000" b="1" spc="-10" dirty="0" smtClean="0">
                <a:solidFill>
                  <a:srgbClr val="0000CC"/>
                </a:solidFill>
                <a:latin typeface="Arial" panose="020B0604020202020204"/>
                <a:cs typeface="Arial" panose="020B0604020202020204"/>
              </a:rPr>
              <a:t>Η</a:t>
            </a:r>
            <a:r>
              <a:rPr sz="2000" b="1" spc="-10" smtClean="0">
                <a:solidFill>
                  <a:srgbClr val="0000CC"/>
                </a:solidFill>
                <a:latin typeface="Arial" panose="020B0604020202020204"/>
                <a:cs typeface="Arial" panose="020B0604020202020204"/>
              </a:rPr>
              <a:t>Σ</a:t>
            </a:r>
            <a:r>
              <a:rPr sz="2000" b="1" spc="-10" dirty="0">
                <a:solidFill>
                  <a:srgbClr val="0000CC"/>
                </a:solidFill>
                <a:latin typeface="Arial" panose="020B0604020202020204"/>
                <a:cs typeface="Arial" panose="020B0604020202020204"/>
              </a:rPr>
              <a:t>.</a:t>
            </a:r>
            <a:endParaRPr sz="2000">
              <a:latin typeface="Arial" panose="020B0604020202020204"/>
              <a:cs typeface="Arial" panose="020B0604020202020204"/>
            </a:endParaRPr>
          </a:p>
          <a:p>
            <a:pPr>
              <a:lnSpc>
                <a:spcPct val="100000"/>
              </a:lnSpc>
              <a:spcBef>
                <a:spcPts val="40"/>
              </a:spcBef>
              <a:buClr>
                <a:srgbClr val="FF0000"/>
              </a:buClr>
              <a:buFont typeface="Wingdings" panose="05000000000000000000"/>
              <a:buChar char=""/>
            </a:pPr>
            <a:endParaRPr sz="2050">
              <a:latin typeface="Arial" panose="020B0604020202020204"/>
              <a:cs typeface="Arial" panose="020B0604020202020204"/>
            </a:endParaRPr>
          </a:p>
          <a:p>
            <a:pPr marL="12700" marR="5080">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ΣΤΟ</a:t>
            </a:r>
            <a:r>
              <a:rPr sz="2000" b="1" spc="-40"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100" dirty="0">
                <a:latin typeface="Arial" panose="020B0604020202020204"/>
                <a:cs typeface="Arial" panose="020B0604020202020204"/>
              </a:rPr>
              <a:t> </a:t>
            </a:r>
            <a:r>
              <a:rPr sz="2000" b="1" spc="-45" dirty="0">
                <a:latin typeface="Arial" panose="020B0604020202020204"/>
                <a:cs typeface="Arial" panose="020B0604020202020204"/>
              </a:rPr>
              <a:t>ΑΥΤΟ</a:t>
            </a:r>
            <a:r>
              <a:rPr sz="2000" b="1" spc="-55" dirty="0">
                <a:latin typeface="Arial" panose="020B0604020202020204"/>
                <a:cs typeface="Arial" panose="020B0604020202020204"/>
              </a:rPr>
              <a:t> </a:t>
            </a:r>
            <a:r>
              <a:rPr sz="2000" b="1" dirty="0">
                <a:latin typeface="Arial" panose="020B0604020202020204"/>
                <a:cs typeface="Arial" panose="020B0604020202020204"/>
              </a:rPr>
              <a:t>ΥΠΑΡΧΕΙ</a:t>
            </a:r>
            <a:r>
              <a:rPr sz="2000" b="1" spc="-15" dirty="0">
                <a:latin typeface="Arial" panose="020B0604020202020204"/>
                <a:cs typeface="Arial" panose="020B0604020202020204"/>
              </a:rPr>
              <a:t> </a:t>
            </a:r>
            <a:r>
              <a:rPr sz="2000" b="1" dirty="0">
                <a:solidFill>
                  <a:srgbClr val="0000CC"/>
                </a:solidFill>
                <a:latin typeface="Arial" panose="020B0604020202020204"/>
                <a:cs typeface="Arial" panose="020B0604020202020204"/>
              </a:rPr>
              <a:t>ΜΙΑ</a:t>
            </a:r>
            <a:r>
              <a:rPr sz="2000" b="1" spc="-2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ΜΟΝΑΔΙΚΗ</a:t>
            </a:r>
            <a:r>
              <a:rPr sz="2000" b="1" spc="-85"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ΑΝΤΛΙΑ</a:t>
            </a:r>
            <a:r>
              <a:rPr sz="2000" b="1" spc="-65" dirty="0">
                <a:solidFill>
                  <a:srgbClr val="0000CC"/>
                </a:solidFill>
                <a:latin typeface="Arial" panose="020B0604020202020204"/>
                <a:cs typeface="Arial" panose="020B0604020202020204"/>
              </a:rPr>
              <a:t> </a:t>
            </a:r>
            <a:r>
              <a:rPr sz="2000" b="1" spc="-10">
                <a:solidFill>
                  <a:srgbClr val="0000CC"/>
                </a:solidFill>
                <a:latin typeface="Arial" panose="020B0604020202020204"/>
                <a:cs typeface="Arial" panose="020B0604020202020204"/>
              </a:rPr>
              <a:t>ΥΨΗΛΗΣ </a:t>
            </a:r>
            <a:r>
              <a:rPr sz="2000" b="1" smtClean="0">
                <a:solidFill>
                  <a:srgbClr val="0000CC"/>
                </a:solidFill>
                <a:latin typeface="Arial" panose="020B0604020202020204"/>
                <a:cs typeface="Arial" panose="020B0604020202020204"/>
              </a:rPr>
              <a:t>ΠΙΕΣ</a:t>
            </a:r>
            <a:r>
              <a:rPr lang="el-GR" sz="2000" b="1" dirty="0" smtClean="0">
                <a:solidFill>
                  <a:srgbClr val="0000CC"/>
                </a:solidFill>
                <a:latin typeface="Arial" panose="020B0604020202020204"/>
                <a:cs typeface="Arial" panose="020B0604020202020204"/>
              </a:rPr>
              <a:t>Η</a:t>
            </a:r>
            <a:r>
              <a:rPr sz="2000" b="1" smtClean="0">
                <a:solidFill>
                  <a:srgbClr val="0000CC"/>
                </a:solidFill>
                <a:latin typeface="Arial" panose="020B0604020202020204"/>
                <a:cs typeface="Arial" panose="020B0604020202020204"/>
              </a:rPr>
              <a:t>Σ</a:t>
            </a:r>
            <a:r>
              <a:rPr sz="2000" b="1" spc="-45" smtClean="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ΓΙΑ</a:t>
            </a:r>
            <a:r>
              <a:rPr sz="2000" b="1" spc="-40" dirty="0">
                <a:solidFill>
                  <a:srgbClr val="0000CC"/>
                </a:solidFill>
                <a:latin typeface="Arial" panose="020B0604020202020204"/>
                <a:cs typeface="Arial" panose="020B0604020202020204"/>
              </a:rPr>
              <a:t> </a:t>
            </a:r>
            <a:r>
              <a:rPr sz="2000" b="1" spc="-10" dirty="0">
                <a:solidFill>
                  <a:srgbClr val="0000CC"/>
                </a:solidFill>
                <a:latin typeface="Arial" panose="020B0604020202020204"/>
                <a:cs typeface="Arial" panose="020B0604020202020204"/>
              </a:rPr>
              <a:t>ΟΛΟΥΣ</a:t>
            </a:r>
            <a:r>
              <a:rPr sz="2000" b="1" spc="-40" dirty="0">
                <a:solidFill>
                  <a:srgbClr val="0000CC"/>
                </a:solidFill>
                <a:latin typeface="Arial" panose="020B0604020202020204"/>
                <a:cs typeface="Arial" panose="020B0604020202020204"/>
              </a:rPr>
              <a:t> </a:t>
            </a:r>
            <a:r>
              <a:rPr sz="2000" b="1" dirty="0">
                <a:solidFill>
                  <a:srgbClr val="0000CC"/>
                </a:solidFill>
                <a:latin typeface="Arial" panose="020B0604020202020204"/>
                <a:cs typeface="Arial" panose="020B0604020202020204"/>
              </a:rPr>
              <a:t>ΤΟΥ</a:t>
            </a:r>
            <a:r>
              <a:rPr sz="2000" b="1" spc="-45" dirty="0">
                <a:solidFill>
                  <a:srgbClr val="0000CC"/>
                </a:solidFill>
                <a:latin typeface="Arial" panose="020B0604020202020204"/>
                <a:cs typeface="Arial" panose="020B0604020202020204"/>
              </a:rPr>
              <a:t> </a:t>
            </a:r>
            <a:r>
              <a:rPr sz="2000" b="1" spc="-20" dirty="0">
                <a:solidFill>
                  <a:srgbClr val="0000CC"/>
                </a:solidFill>
                <a:latin typeface="Arial" panose="020B0604020202020204"/>
                <a:cs typeface="Arial" panose="020B0604020202020204"/>
              </a:rPr>
              <a:t>ΚΥΛΙΝΔΡΟΥΣ,</a:t>
            </a:r>
            <a:r>
              <a:rPr sz="2000" b="1" spc="-30" dirty="0">
                <a:solidFill>
                  <a:srgbClr val="0000CC"/>
                </a:solidFill>
                <a:latin typeface="Arial" panose="020B0604020202020204"/>
                <a:cs typeface="Arial" panose="020B0604020202020204"/>
              </a:rPr>
              <a:t> </a:t>
            </a:r>
            <a:r>
              <a:rPr sz="2000" b="1" dirty="0">
                <a:latin typeface="Arial" panose="020B0604020202020204"/>
                <a:cs typeface="Arial" panose="020B0604020202020204"/>
              </a:rPr>
              <a:t>Η</a:t>
            </a:r>
            <a:r>
              <a:rPr sz="2000" b="1" spc="-40" dirty="0">
                <a:latin typeface="Arial" panose="020B0604020202020204"/>
                <a:cs typeface="Arial" panose="020B0604020202020204"/>
              </a:rPr>
              <a:t> </a:t>
            </a:r>
            <a:r>
              <a:rPr sz="2000" b="1" dirty="0">
                <a:latin typeface="Arial" panose="020B0604020202020204"/>
                <a:cs typeface="Arial" panose="020B0604020202020204"/>
              </a:rPr>
              <a:t>ΟΠΟΙΑ</a:t>
            </a:r>
            <a:r>
              <a:rPr sz="2000" b="1" spc="-35" dirty="0">
                <a:latin typeface="Arial" panose="020B0604020202020204"/>
                <a:cs typeface="Arial" panose="020B0604020202020204"/>
              </a:rPr>
              <a:t> </a:t>
            </a:r>
            <a:r>
              <a:rPr sz="2000" b="1" dirty="0">
                <a:latin typeface="Arial" panose="020B0604020202020204"/>
                <a:cs typeface="Arial" panose="020B0604020202020204"/>
              </a:rPr>
              <a:t>ΕΙΝΑΙ</a:t>
            </a:r>
            <a:r>
              <a:rPr sz="2000" b="1" spc="-50" dirty="0">
                <a:latin typeface="Arial" panose="020B0604020202020204"/>
                <a:cs typeface="Arial" panose="020B0604020202020204"/>
              </a:rPr>
              <a:t> </a:t>
            </a:r>
            <a:r>
              <a:rPr sz="2000" b="1" dirty="0">
                <a:latin typeface="Arial" panose="020B0604020202020204"/>
                <a:cs typeface="Arial" panose="020B0604020202020204"/>
              </a:rPr>
              <a:t>ΕΙΤΕ</a:t>
            </a:r>
            <a:r>
              <a:rPr sz="2000" b="1" spc="-35" dirty="0">
                <a:latin typeface="Arial" panose="020B0604020202020204"/>
                <a:cs typeface="Arial" panose="020B0604020202020204"/>
              </a:rPr>
              <a:t> </a:t>
            </a:r>
            <a:r>
              <a:rPr sz="2000" b="1" spc="-10" dirty="0">
                <a:latin typeface="Arial" panose="020B0604020202020204"/>
                <a:cs typeface="Arial" panose="020B0604020202020204"/>
              </a:rPr>
              <a:t>ΠΕΡΙ- </a:t>
            </a:r>
            <a:r>
              <a:rPr sz="2000" b="1" dirty="0">
                <a:latin typeface="Arial" panose="020B0604020202020204"/>
                <a:cs typeface="Arial" panose="020B0604020202020204"/>
              </a:rPr>
              <a:t>ΣΤΡΟΦΙΚΗ</a:t>
            </a:r>
            <a:r>
              <a:rPr sz="2000" b="1" spc="-40" dirty="0">
                <a:latin typeface="Arial" panose="020B0604020202020204"/>
                <a:cs typeface="Arial" panose="020B0604020202020204"/>
              </a:rPr>
              <a:t> </a:t>
            </a:r>
            <a:r>
              <a:rPr sz="2000" b="1" spc="-10" dirty="0">
                <a:latin typeface="Arial" panose="020B0604020202020204"/>
                <a:cs typeface="Arial" panose="020B0604020202020204"/>
              </a:rPr>
              <a:t>ΕΜΒΟΛΟΦΟΡΟΣ</a:t>
            </a:r>
            <a:r>
              <a:rPr sz="2000" b="1" spc="-30" dirty="0">
                <a:latin typeface="Arial" panose="020B0604020202020204"/>
                <a:cs typeface="Arial" panose="020B0604020202020204"/>
              </a:rPr>
              <a:t> </a:t>
            </a:r>
            <a:r>
              <a:rPr sz="2000" b="1" dirty="0">
                <a:latin typeface="Arial" panose="020B0604020202020204"/>
                <a:cs typeface="Arial" panose="020B0604020202020204"/>
              </a:rPr>
              <a:t>ΜΕ</a:t>
            </a:r>
            <a:r>
              <a:rPr sz="2000" b="1" spc="-30" dirty="0">
                <a:latin typeface="Arial" panose="020B0604020202020204"/>
                <a:cs typeface="Arial" panose="020B0604020202020204"/>
              </a:rPr>
              <a:t> </a:t>
            </a:r>
            <a:r>
              <a:rPr sz="2000" b="1" dirty="0">
                <a:latin typeface="Arial" panose="020B0604020202020204"/>
                <a:cs typeface="Arial" panose="020B0604020202020204"/>
              </a:rPr>
              <a:t>2</a:t>
            </a:r>
            <a:r>
              <a:rPr sz="2000" b="1" spc="-20" dirty="0">
                <a:latin typeface="Arial" panose="020B0604020202020204"/>
                <a:cs typeface="Arial" panose="020B0604020202020204"/>
              </a:rPr>
              <a:t> </a:t>
            </a:r>
            <a:r>
              <a:rPr sz="2000" b="1" dirty="0">
                <a:latin typeface="Arial" panose="020B0604020202020204"/>
                <a:cs typeface="Arial" panose="020B0604020202020204"/>
              </a:rPr>
              <a:t>ΕΩΣ</a:t>
            </a:r>
            <a:r>
              <a:rPr sz="2000" b="1" spc="-30" dirty="0">
                <a:latin typeface="Arial" panose="020B0604020202020204"/>
                <a:cs typeface="Arial" panose="020B0604020202020204"/>
              </a:rPr>
              <a:t> </a:t>
            </a:r>
            <a:r>
              <a:rPr sz="2000" b="1" dirty="0">
                <a:latin typeface="Arial" panose="020B0604020202020204"/>
                <a:cs typeface="Arial" panose="020B0604020202020204"/>
              </a:rPr>
              <a:t>4</a:t>
            </a:r>
            <a:r>
              <a:rPr sz="2000" b="1" spc="-20" dirty="0">
                <a:latin typeface="Arial" panose="020B0604020202020204"/>
                <a:cs typeface="Arial" panose="020B0604020202020204"/>
              </a:rPr>
              <a:t> </a:t>
            </a:r>
            <a:r>
              <a:rPr sz="2000" b="1" dirty="0">
                <a:latin typeface="Arial" panose="020B0604020202020204"/>
                <a:cs typeface="Arial" panose="020B0604020202020204"/>
              </a:rPr>
              <a:t>ΕΜΒΟΛΑ</a:t>
            </a:r>
            <a:r>
              <a:rPr sz="2000" b="1" spc="-90" dirty="0">
                <a:latin typeface="Arial" panose="020B0604020202020204"/>
                <a:cs typeface="Arial" panose="020B0604020202020204"/>
              </a:rPr>
              <a:t> </a:t>
            </a:r>
            <a:r>
              <a:rPr sz="2000" b="1" dirty="0">
                <a:latin typeface="Arial" panose="020B0604020202020204"/>
                <a:cs typeface="Arial" panose="020B0604020202020204"/>
              </a:rPr>
              <a:t>ΑΚΤΙΝΙΚΑ</a:t>
            </a:r>
            <a:r>
              <a:rPr sz="2000" b="1" spc="-15" dirty="0">
                <a:latin typeface="Arial" panose="020B0604020202020204"/>
                <a:cs typeface="Arial" panose="020B0604020202020204"/>
              </a:rPr>
              <a:t> </a:t>
            </a:r>
            <a:r>
              <a:rPr sz="2000" b="1" spc="-10" dirty="0">
                <a:latin typeface="Arial" panose="020B0604020202020204"/>
                <a:cs typeface="Arial" panose="020B0604020202020204"/>
              </a:rPr>
              <a:t>ΤΟΠΟ- </a:t>
            </a:r>
            <a:r>
              <a:rPr sz="2000" b="1" dirty="0">
                <a:latin typeface="Arial" panose="020B0604020202020204"/>
                <a:cs typeface="Arial" panose="020B0604020202020204"/>
              </a:rPr>
              <a:t>ΘΕΤΗΜΕΝΑ,</a:t>
            </a:r>
            <a:r>
              <a:rPr sz="2000" b="1" spc="-35" dirty="0">
                <a:latin typeface="Arial" panose="020B0604020202020204"/>
                <a:cs typeface="Arial" panose="020B0604020202020204"/>
              </a:rPr>
              <a:t> </a:t>
            </a:r>
            <a:r>
              <a:rPr sz="2000" b="1" dirty="0">
                <a:latin typeface="Arial" panose="020B0604020202020204"/>
                <a:cs typeface="Arial" panose="020B0604020202020204"/>
              </a:rPr>
              <a:t>ΕΙΤΕ</a:t>
            </a:r>
            <a:r>
              <a:rPr sz="2000" b="1" spc="-90" dirty="0">
                <a:latin typeface="Arial" panose="020B0604020202020204"/>
                <a:cs typeface="Arial" panose="020B0604020202020204"/>
              </a:rPr>
              <a:t> </a:t>
            </a:r>
            <a:r>
              <a:rPr sz="2000" b="1" dirty="0">
                <a:latin typeface="Arial" panose="020B0604020202020204"/>
                <a:cs typeface="Arial" panose="020B0604020202020204"/>
              </a:rPr>
              <a:t>ΑΞΟΝΙΚΗ</a:t>
            </a:r>
            <a:r>
              <a:rPr sz="2000" b="1" spc="-15" dirty="0">
                <a:latin typeface="Arial" panose="020B0604020202020204"/>
                <a:cs typeface="Arial" panose="020B0604020202020204"/>
              </a:rPr>
              <a:t> </a:t>
            </a:r>
            <a:r>
              <a:rPr sz="2000" b="1" spc="-10" dirty="0">
                <a:latin typeface="Arial" panose="020B0604020202020204"/>
                <a:cs typeface="Arial" panose="020B0604020202020204"/>
              </a:rPr>
              <a:t>ΕΜΒΟΛΟΦΟΡΟΣ</a:t>
            </a:r>
            <a:r>
              <a:rPr sz="2000" b="1" spc="-90" dirty="0">
                <a:latin typeface="Arial" panose="020B0604020202020204"/>
                <a:cs typeface="Arial" panose="020B0604020202020204"/>
              </a:rPr>
              <a:t> </a:t>
            </a:r>
            <a:r>
              <a:rPr sz="2000" b="1" spc="-10" dirty="0">
                <a:latin typeface="Arial" panose="020B0604020202020204"/>
                <a:cs typeface="Arial" panose="020B0604020202020204"/>
              </a:rPr>
              <a:t>ΑΝΤΛΙΑ.</a:t>
            </a:r>
            <a:endParaRPr sz="2000">
              <a:latin typeface="Arial" panose="020B0604020202020204"/>
              <a:cs typeface="Arial" panose="020B0604020202020204"/>
            </a:endParaRPr>
          </a:p>
        </p:txBody>
      </p:sp>
      <p:grpSp>
        <p:nvGrpSpPr>
          <p:cNvPr id="3" name="object 3"/>
          <p:cNvGrpSpPr/>
          <p:nvPr/>
        </p:nvGrpSpPr>
        <p:grpSpPr>
          <a:xfrm>
            <a:off x="331410" y="58360"/>
            <a:ext cx="8251825" cy="817244"/>
            <a:chOff x="331410" y="58360"/>
            <a:chExt cx="8251825" cy="817244"/>
          </a:xfrm>
        </p:grpSpPr>
        <p:sp>
          <p:nvSpPr>
            <p:cNvPr id="4" name="object 4"/>
            <p:cNvSpPr/>
            <p:nvPr/>
          </p:nvSpPr>
          <p:spPr>
            <a:xfrm>
              <a:off x="344170" y="71119"/>
              <a:ext cx="8225790" cy="791210"/>
            </a:xfrm>
            <a:custGeom>
              <a:avLst/>
              <a:gdLst/>
              <a:ahLst/>
              <a:cxnLst/>
              <a:rect l="l" t="t" r="r" b="b"/>
              <a:pathLst>
                <a:path w="822579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5079" y="97789"/>
                  </a:lnTo>
                  <a:lnTo>
                    <a:pt x="3809" y="105409"/>
                  </a:lnTo>
                  <a:lnTo>
                    <a:pt x="1269" y="118109"/>
                  </a:lnTo>
                  <a:lnTo>
                    <a:pt x="1269" y="125729"/>
                  </a:lnTo>
                  <a:lnTo>
                    <a:pt x="0" y="132079"/>
                  </a:lnTo>
                  <a:lnTo>
                    <a:pt x="0" y="660400"/>
                  </a:lnTo>
                  <a:lnTo>
                    <a:pt x="1269" y="666750"/>
                  </a:lnTo>
                  <a:lnTo>
                    <a:pt x="1269" y="673100"/>
                  </a:lnTo>
                  <a:lnTo>
                    <a:pt x="2539" y="68071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7680" y="791209"/>
                  </a:lnTo>
                  <a:lnTo>
                    <a:pt x="8120380" y="788669"/>
                  </a:lnTo>
                  <a:lnTo>
                    <a:pt x="8128000" y="787400"/>
                  </a:lnTo>
                  <a:lnTo>
                    <a:pt x="8153400" y="777239"/>
                  </a:lnTo>
                  <a:lnTo>
                    <a:pt x="8159750" y="773429"/>
                  </a:lnTo>
                  <a:lnTo>
                    <a:pt x="8164830" y="769619"/>
                  </a:lnTo>
                  <a:lnTo>
                    <a:pt x="8171180" y="765809"/>
                  </a:lnTo>
                  <a:lnTo>
                    <a:pt x="8181339" y="758189"/>
                  </a:lnTo>
                  <a:lnTo>
                    <a:pt x="8191500" y="748029"/>
                  </a:lnTo>
                  <a:lnTo>
                    <a:pt x="8195309" y="742950"/>
                  </a:lnTo>
                  <a:lnTo>
                    <a:pt x="8200389" y="736600"/>
                  </a:lnTo>
                  <a:lnTo>
                    <a:pt x="8204200" y="731519"/>
                  </a:lnTo>
                  <a:lnTo>
                    <a:pt x="8208009" y="725169"/>
                  </a:lnTo>
                  <a:lnTo>
                    <a:pt x="8210550" y="718819"/>
                  </a:lnTo>
                  <a:lnTo>
                    <a:pt x="8214359" y="713739"/>
                  </a:lnTo>
                  <a:lnTo>
                    <a:pt x="8216900" y="707389"/>
                  </a:lnTo>
                  <a:lnTo>
                    <a:pt x="8218170" y="699769"/>
                  </a:lnTo>
                  <a:lnTo>
                    <a:pt x="8220709" y="693419"/>
                  </a:lnTo>
                  <a:lnTo>
                    <a:pt x="8223250" y="680719"/>
                  </a:lnTo>
                  <a:lnTo>
                    <a:pt x="8224520" y="673100"/>
                  </a:lnTo>
                  <a:lnTo>
                    <a:pt x="8224520" y="666750"/>
                  </a:lnTo>
                  <a:lnTo>
                    <a:pt x="8225789" y="659129"/>
                  </a:lnTo>
                  <a:lnTo>
                    <a:pt x="8224520" y="132079"/>
                  </a:lnTo>
                  <a:lnTo>
                    <a:pt x="8224520" y="118109"/>
                  </a:lnTo>
                  <a:lnTo>
                    <a:pt x="8221980" y="105409"/>
                  </a:lnTo>
                  <a:lnTo>
                    <a:pt x="8220709" y="97789"/>
                  </a:lnTo>
                  <a:lnTo>
                    <a:pt x="8218170" y="91439"/>
                  </a:lnTo>
                  <a:lnTo>
                    <a:pt x="8216900" y="85089"/>
                  </a:lnTo>
                  <a:lnTo>
                    <a:pt x="8213089" y="78739"/>
                  </a:lnTo>
                  <a:lnTo>
                    <a:pt x="8210550" y="72389"/>
                  </a:lnTo>
                  <a:lnTo>
                    <a:pt x="8206739" y="66039"/>
                  </a:lnTo>
                  <a:lnTo>
                    <a:pt x="8204200" y="60959"/>
                  </a:lnTo>
                  <a:lnTo>
                    <a:pt x="8199120" y="54609"/>
                  </a:lnTo>
                  <a:lnTo>
                    <a:pt x="8191500" y="44450"/>
                  </a:lnTo>
                  <a:lnTo>
                    <a:pt x="8181339" y="34289"/>
                  </a:lnTo>
                  <a:lnTo>
                    <a:pt x="8176259" y="30479"/>
                  </a:lnTo>
                  <a:lnTo>
                    <a:pt x="8171180" y="25400"/>
                  </a:lnTo>
                  <a:lnTo>
                    <a:pt x="8158480" y="17779"/>
                  </a:lnTo>
                  <a:lnTo>
                    <a:pt x="8153400" y="15239"/>
                  </a:lnTo>
                  <a:lnTo>
                    <a:pt x="8147050" y="11429"/>
                  </a:lnTo>
                  <a:lnTo>
                    <a:pt x="8140700" y="8889"/>
                  </a:lnTo>
                  <a:lnTo>
                    <a:pt x="8134350" y="7620"/>
                  </a:lnTo>
                  <a:lnTo>
                    <a:pt x="8126730" y="507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009900"/>
            </a:solidFill>
          </p:spPr>
          <p:txBody>
            <a:bodyPr wrap="square" lIns="0" tIns="0" rIns="0" bIns="0" rtlCol="0"/>
            <a:lstStyle/>
            <a:p/>
          </p:txBody>
        </p:sp>
        <p:sp>
          <p:nvSpPr>
            <p:cNvPr id="5" name="object 5"/>
            <p:cNvSpPr/>
            <p:nvPr/>
          </p:nvSpPr>
          <p:spPr>
            <a:xfrm>
              <a:off x="344170" y="71119"/>
              <a:ext cx="8225790" cy="791210"/>
            </a:xfrm>
            <a:custGeom>
              <a:avLst/>
              <a:gdLst/>
              <a:ahLst/>
              <a:cxnLst/>
              <a:rect l="l" t="t" r="r" b="b"/>
              <a:pathLst>
                <a:path w="8225790" h="791210">
                  <a:moveTo>
                    <a:pt x="0" y="132079"/>
                  </a:moveTo>
                  <a:lnTo>
                    <a:pt x="1269" y="125729"/>
                  </a:lnTo>
                  <a:lnTo>
                    <a:pt x="1269" y="118109"/>
                  </a:lnTo>
                  <a:lnTo>
                    <a:pt x="2539" y="111759"/>
                  </a:lnTo>
                  <a:lnTo>
                    <a:pt x="3809" y="10540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70"/>
                  </a:lnTo>
                  <a:lnTo>
                    <a:pt x="44450" y="34289"/>
                  </a:lnTo>
                  <a:lnTo>
                    <a:pt x="49529" y="30479"/>
                  </a:lnTo>
                  <a:lnTo>
                    <a:pt x="54609" y="25400"/>
                  </a:lnTo>
                  <a:lnTo>
                    <a:pt x="6095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6730" y="5079"/>
                  </a:lnTo>
                  <a:lnTo>
                    <a:pt x="8134350" y="7620"/>
                  </a:lnTo>
                  <a:lnTo>
                    <a:pt x="8140700" y="8889"/>
                  </a:lnTo>
                  <a:lnTo>
                    <a:pt x="8147050" y="11429"/>
                  </a:lnTo>
                  <a:lnTo>
                    <a:pt x="8153400" y="15239"/>
                  </a:lnTo>
                  <a:lnTo>
                    <a:pt x="8158480" y="17779"/>
                  </a:lnTo>
                  <a:lnTo>
                    <a:pt x="8164830" y="21589"/>
                  </a:lnTo>
                  <a:lnTo>
                    <a:pt x="8171180" y="25400"/>
                  </a:lnTo>
                  <a:lnTo>
                    <a:pt x="8176259" y="30479"/>
                  </a:lnTo>
                  <a:lnTo>
                    <a:pt x="8181339" y="34289"/>
                  </a:lnTo>
                  <a:lnTo>
                    <a:pt x="8186420" y="39370"/>
                  </a:lnTo>
                  <a:lnTo>
                    <a:pt x="8191500" y="44450"/>
                  </a:lnTo>
                  <a:lnTo>
                    <a:pt x="8195309" y="49529"/>
                  </a:lnTo>
                  <a:lnTo>
                    <a:pt x="8199120" y="54609"/>
                  </a:lnTo>
                  <a:lnTo>
                    <a:pt x="8204200" y="60959"/>
                  </a:lnTo>
                  <a:lnTo>
                    <a:pt x="8206739" y="66039"/>
                  </a:lnTo>
                  <a:lnTo>
                    <a:pt x="8210550" y="72389"/>
                  </a:lnTo>
                  <a:lnTo>
                    <a:pt x="8213089"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89" y="659129"/>
                  </a:lnTo>
                  <a:lnTo>
                    <a:pt x="8224520" y="666750"/>
                  </a:lnTo>
                  <a:lnTo>
                    <a:pt x="8224520" y="673100"/>
                  </a:lnTo>
                  <a:lnTo>
                    <a:pt x="8223250" y="680719"/>
                  </a:lnTo>
                  <a:lnTo>
                    <a:pt x="8221980" y="687069"/>
                  </a:lnTo>
                  <a:lnTo>
                    <a:pt x="8220709" y="693419"/>
                  </a:lnTo>
                  <a:lnTo>
                    <a:pt x="8218170" y="699769"/>
                  </a:lnTo>
                  <a:lnTo>
                    <a:pt x="8216900" y="707389"/>
                  </a:lnTo>
                  <a:lnTo>
                    <a:pt x="8214359" y="713739"/>
                  </a:lnTo>
                  <a:lnTo>
                    <a:pt x="8210550" y="718819"/>
                  </a:lnTo>
                  <a:lnTo>
                    <a:pt x="8208009" y="725169"/>
                  </a:lnTo>
                  <a:lnTo>
                    <a:pt x="8204200" y="731519"/>
                  </a:lnTo>
                  <a:lnTo>
                    <a:pt x="8200389" y="736600"/>
                  </a:lnTo>
                  <a:lnTo>
                    <a:pt x="8195309" y="742950"/>
                  </a:lnTo>
                  <a:lnTo>
                    <a:pt x="8191500" y="74802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1209"/>
                  </a:lnTo>
                  <a:lnTo>
                    <a:pt x="12572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60959" y="770889"/>
                  </a:lnTo>
                  <a:lnTo>
                    <a:pt x="54609" y="767079"/>
                  </a:lnTo>
                  <a:lnTo>
                    <a:pt x="49529" y="762000"/>
                  </a:lnTo>
                  <a:lnTo>
                    <a:pt x="44450" y="758189"/>
                  </a:lnTo>
                  <a:lnTo>
                    <a:pt x="39369"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69" y="673100"/>
                  </a:lnTo>
                  <a:lnTo>
                    <a:pt x="1269"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140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6944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999489"/>
            <a:ext cx="8572500" cy="5715000"/>
          </a:xfrm>
          <a:custGeom>
            <a:avLst/>
            <a:gdLst/>
            <a:ahLst/>
            <a:cxnLst/>
            <a:rect l="l" t="t" r="r" b="b"/>
            <a:pathLst>
              <a:path w="8572500" h="5715000">
                <a:moveTo>
                  <a:pt x="8572500" y="0"/>
                </a:moveTo>
                <a:lnTo>
                  <a:pt x="0" y="0"/>
                </a:lnTo>
                <a:lnTo>
                  <a:pt x="0" y="5715000"/>
                </a:lnTo>
                <a:lnTo>
                  <a:pt x="4286250" y="5715000"/>
                </a:lnTo>
                <a:lnTo>
                  <a:pt x="8572500" y="5715000"/>
                </a:lnTo>
                <a:lnTo>
                  <a:pt x="8572500" y="0"/>
                </a:lnTo>
                <a:close/>
              </a:path>
            </a:pathLst>
          </a:custGeom>
          <a:solidFill>
            <a:srgbClr val="FFFF00"/>
          </a:solidFill>
        </p:spPr>
        <p:txBody>
          <a:bodyPr wrap="square" lIns="0" tIns="0" rIns="0" bIns="0" rtlCol="0"/>
          <a:lstStyle/>
          <a:p/>
        </p:txBody>
      </p:sp>
      <p:sp>
        <p:nvSpPr>
          <p:cNvPr id="3" name="object 3"/>
          <p:cNvSpPr txBox="1"/>
          <p:nvPr/>
        </p:nvSpPr>
        <p:spPr>
          <a:xfrm>
            <a:off x="364490" y="967033"/>
            <a:ext cx="8162290" cy="5669280"/>
          </a:xfrm>
          <a:prstGeom prst="rect">
            <a:avLst/>
          </a:prstGeom>
        </p:spPr>
        <p:txBody>
          <a:bodyPr vert="horz" wrap="square" lIns="0" tIns="99695" rIns="0" bIns="0" rtlCol="0">
            <a:spAutoFit/>
          </a:bodyPr>
          <a:lstStyle/>
          <a:p>
            <a:pPr marL="2282190">
              <a:lnSpc>
                <a:spcPct val="100000"/>
              </a:lnSpc>
              <a:spcBef>
                <a:spcPts val="785"/>
              </a:spcBef>
            </a:pPr>
            <a:r>
              <a:rPr sz="1650" u="heavy" dirty="0">
                <a:solidFill>
                  <a:srgbClr val="FF0000"/>
                </a:solidFill>
                <a:uFill>
                  <a:solidFill>
                    <a:srgbClr val="000000"/>
                  </a:solidFill>
                </a:uFill>
                <a:latin typeface="Arial Black" panose="020B0A04020102020204"/>
                <a:cs typeface="Arial Black" panose="020B0A04020102020204"/>
              </a:rPr>
              <a:t>ΦΘΟΡΕΣ</a:t>
            </a:r>
            <a:r>
              <a:rPr sz="1650" u="heavy" spc="-35" dirty="0">
                <a:solidFill>
                  <a:srgbClr val="FF0000"/>
                </a:solidFill>
                <a:uFill>
                  <a:solidFill>
                    <a:srgbClr val="000000"/>
                  </a:solidFill>
                </a:uFill>
                <a:latin typeface="Arial Black" panose="020B0A04020102020204"/>
                <a:cs typeface="Arial Black" panose="020B0A04020102020204"/>
              </a:rPr>
              <a:t> </a:t>
            </a:r>
            <a:r>
              <a:rPr sz="1650" u="heavy" dirty="0">
                <a:solidFill>
                  <a:srgbClr val="FF0000"/>
                </a:solidFill>
                <a:uFill>
                  <a:solidFill>
                    <a:srgbClr val="000000"/>
                  </a:solidFill>
                </a:uFill>
                <a:latin typeface="Arial Black" panose="020B0A04020102020204"/>
                <a:cs typeface="Arial Black" panose="020B0A04020102020204"/>
              </a:rPr>
              <a:t>ΚΑΙ</a:t>
            </a:r>
            <a:r>
              <a:rPr sz="1650" u="heavy" spc="-25" dirty="0">
                <a:solidFill>
                  <a:srgbClr val="FF0000"/>
                </a:solidFill>
                <a:uFill>
                  <a:solidFill>
                    <a:srgbClr val="000000"/>
                  </a:solidFill>
                </a:uFill>
                <a:latin typeface="Arial Black" panose="020B0A04020102020204"/>
                <a:cs typeface="Arial Black" panose="020B0A04020102020204"/>
              </a:rPr>
              <a:t> </a:t>
            </a:r>
            <a:r>
              <a:rPr sz="1650" u="heavy" dirty="0">
                <a:solidFill>
                  <a:srgbClr val="FF0000"/>
                </a:solidFill>
                <a:uFill>
                  <a:solidFill>
                    <a:srgbClr val="000000"/>
                  </a:solidFill>
                </a:uFill>
                <a:latin typeface="Arial Black" panose="020B0A04020102020204"/>
                <a:cs typeface="Arial Black" panose="020B0A04020102020204"/>
              </a:rPr>
              <a:t>ΒΛΑΒΕΣ</a:t>
            </a:r>
            <a:r>
              <a:rPr sz="1650" u="heavy" spc="-20" dirty="0">
                <a:solidFill>
                  <a:srgbClr val="FF0000"/>
                </a:solidFill>
                <a:uFill>
                  <a:solidFill>
                    <a:srgbClr val="000000"/>
                  </a:solidFill>
                </a:uFill>
                <a:latin typeface="Arial Black" panose="020B0A04020102020204"/>
                <a:cs typeface="Arial Black" panose="020B0A04020102020204"/>
              </a:rPr>
              <a:t> </a:t>
            </a:r>
            <a:r>
              <a:rPr sz="1650" u="heavy" spc="-10" dirty="0">
                <a:solidFill>
                  <a:srgbClr val="FF0000"/>
                </a:solidFill>
                <a:uFill>
                  <a:solidFill>
                    <a:srgbClr val="000000"/>
                  </a:solidFill>
                </a:uFill>
                <a:latin typeface="Arial Black" panose="020B0A04020102020204"/>
                <a:cs typeface="Arial Black" panose="020B0A04020102020204"/>
              </a:rPr>
              <a:t>ΠΩΜΑΤΩΝ.</a:t>
            </a:r>
            <a:endParaRPr sz="1650">
              <a:solidFill>
                <a:srgbClr val="FF0000"/>
              </a:solidFill>
              <a:latin typeface="Arial Black" panose="020B0A04020102020204"/>
              <a:cs typeface="Arial Black" panose="020B0A04020102020204"/>
            </a:endParaRPr>
          </a:p>
          <a:p>
            <a:pPr marL="355600" indent="-342900">
              <a:lnSpc>
                <a:spcPct val="100000"/>
              </a:lnSpc>
              <a:spcBef>
                <a:spcPts val="610"/>
              </a:spcBef>
              <a:buClr>
                <a:srgbClr val="FF0000"/>
              </a:buClr>
              <a:buAutoNum type="arabicPeriod" startAt="3"/>
              <a:tabLst>
                <a:tab pos="354965" algn="l"/>
                <a:tab pos="355600" algn="l"/>
              </a:tabLst>
            </a:pPr>
            <a:r>
              <a:rPr sz="1400" u="heavy" dirty="0">
                <a:solidFill>
                  <a:srgbClr val="0070C0"/>
                </a:solidFill>
                <a:uFill>
                  <a:solidFill>
                    <a:srgbClr val="000000"/>
                  </a:solidFill>
                </a:uFill>
                <a:latin typeface="Arial Black" panose="020B0A04020102020204"/>
                <a:cs typeface="Arial Black" panose="020B0A04020102020204"/>
              </a:rPr>
              <a:t>ΣΤΡΕΒΛΩΣΕΙΣ</a:t>
            </a:r>
            <a:r>
              <a:rPr sz="1400" u="heavy" spc="10" dirty="0">
                <a:solidFill>
                  <a:srgbClr val="0070C0"/>
                </a:solidFill>
                <a:uFill>
                  <a:solidFill>
                    <a:srgbClr val="000000"/>
                  </a:solidFill>
                </a:uFill>
                <a:latin typeface="Arial Black" panose="020B0A04020102020204"/>
                <a:cs typeface="Arial Black" panose="020B0A04020102020204"/>
              </a:rPr>
              <a:t> </a:t>
            </a:r>
            <a:r>
              <a:rPr sz="1400" u="heavy" dirty="0">
                <a:solidFill>
                  <a:srgbClr val="0070C0"/>
                </a:solidFill>
                <a:uFill>
                  <a:solidFill>
                    <a:srgbClr val="000000"/>
                  </a:solidFill>
                </a:uFill>
                <a:latin typeface="Arial Black" panose="020B0A04020102020204"/>
                <a:cs typeface="Arial Black" panose="020B0A04020102020204"/>
              </a:rPr>
              <a:t>ΤΩΝ</a:t>
            </a:r>
            <a:r>
              <a:rPr sz="1400" u="heavy" spc="15" dirty="0">
                <a:solidFill>
                  <a:srgbClr val="0070C0"/>
                </a:solidFill>
                <a:uFill>
                  <a:solidFill>
                    <a:srgbClr val="000000"/>
                  </a:solidFill>
                </a:uFill>
                <a:latin typeface="Arial Black" panose="020B0A04020102020204"/>
                <a:cs typeface="Arial Black" panose="020B0A04020102020204"/>
              </a:rPr>
              <a:t> </a:t>
            </a:r>
            <a:r>
              <a:rPr sz="1400" u="heavy" spc="-10" dirty="0">
                <a:solidFill>
                  <a:srgbClr val="0070C0"/>
                </a:solidFill>
                <a:uFill>
                  <a:solidFill>
                    <a:srgbClr val="000000"/>
                  </a:solidFill>
                </a:uFill>
                <a:latin typeface="Arial Black" panose="020B0A04020102020204"/>
                <a:cs typeface="Arial Black" panose="020B0A04020102020204"/>
              </a:rPr>
              <a:t>ΠΩΜΑΤΩΝ.</a:t>
            </a:r>
            <a:endParaRPr sz="1400">
              <a:solidFill>
                <a:srgbClr val="0070C0"/>
              </a:solidFill>
              <a:latin typeface="Arial Black" panose="020B0A04020102020204"/>
              <a:cs typeface="Arial Black" panose="020B0A04020102020204"/>
            </a:endParaRPr>
          </a:p>
          <a:p>
            <a:pPr marL="12700" marR="5080">
              <a:lnSpc>
                <a:spcPct val="119000"/>
              </a:lnSpc>
              <a:spcBef>
                <a:spcPts val="285"/>
              </a:spcBef>
            </a:pPr>
            <a:r>
              <a:rPr sz="1400" dirty="0">
                <a:solidFill>
                  <a:srgbClr val="FF0000"/>
                </a:solidFill>
                <a:latin typeface="Arial Black" panose="020B0A04020102020204"/>
                <a:cs typeface="Arial Black" panose="020B0A04020102020204"/>
              </a:rPr>
              <a:t>Η</a:t>
            </a:r>
            <a:r>
              <a:rPr sz="1400" spc="15" dirty="0">
                <a:solidFill>
                  <a:srgbClr val="FF0000"/>
                </a:solidFill>
                <a:latin typeface="Arial Black" panose="020B0A04020102020204"/>
                <a:cs typeface="Arial Black" panose="020B0A04020102020204"/>
              </a:rPr>
              <a:t> </a:t>
            </a:r>
            <a:r>
              <a:rPr sz="1400">
                <a:solidFill>
                  <a:srgbClr val="FF0000"/>
                </a:solidFill>
                <a:latin typeface="Arial Black" panose="020B0A04020102020204"/>
                <a:cs typeface="Arial Black" panose="020B0A04020102020204"/>
              </a:rPr>
              <a:t>ΣΤΡΕΒΛΩΣΗ</a:t>
            </a:r>
            <a:r>
              <a:rPr sz="1400" spc="15">
                <a:solidFill>
                  <a:srgbClr val="FF0000"/>
                </a:solidFill>
                <a:latin typeface="Arial Black" panose="020B0A04020102020204"/>
                <a:cs typeface="Arial Black" panose="020B0A04020102020204"/>
              </a:rPr>
              <a:t> </a:t>
            </a:r>
            <a:r>
              <a:rPr lang="el-GR" sz="1400" spc="15" dirty="0" smtClean="0">
                <a:solidFill>
                  <a:srgbClr val="FF0000"/>
                </a:solidFill>
                <a:latin typeface="Arial Black" panose="020B0A04020102020204"/>
                <a:cs typeface="Arial Black" panose="020B0A04020102020204"/>
              </a:rPr>
              <a:t> ΤΩΝ ΠΩΜΑΤΩΝ </a:t>
            </a:r>
            <a:r>
              <a:rPr sz="1400" smtClean="0">
                <a:solidFill>
                  <a:srgbClr val="FF0000"/>
                </a:solidFill>
                <a:latin typeface="Arial Black" panose="020B0A04020102020204"/>
                <a:cs typeface="Arial Black" panose="020B0A04020102020204"/>
              </a:rPr>
              <a:t>ΠΡΟΚΑΛΕΙ</a:t>
            </a:r>
            <a:r>
              <a:rPr sz="1400" spc="25" smtClean="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ΔΙΑΡΡΟΕΣ</a:t>
            </a:r>
            <a:r>
              <a:rPr sz="1400" spc="2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ΣΕ</a:t>
            </a:r>
            <a:r>
              <a:rPr sz="1400" spc="2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ΑΕΡΑ,</a:t>
            </a:r>
            <a:r>
              <a:rPr sz="1400" spc="1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ΚΑΥΣΙΜΟ</a:t>
            </a:r>
            <a:r>
              <a:rPr sz="1400" spc="3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ΚΑΙ</a:t>
            </a:r>
            <a:r>
              <a:rPr sz="1400" spc="2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ΚΑΥΣΑΕΡΙΑ,</a:t>
            </a:r>
            <a:r>
              <a:rPr sz="1400" spc="25" dirty="0">
                <a:solidFill>
                  <a:srgbClr val="FF0000"/>
                </a:solidFill>
                <a:latin typeface="Arial Black" panose="020B0A04020102020204"/>
                <a:cs typeface="Arial Black" panose="020B0A04020102020204"/>
              </a:rPr>
              <a:t> </a:t>
            </a:r>
            <a:r>
              <a:rPr sz="1400" spc="-10" dirty="0">
                <a:solidFill>
                  <a:srgbClr val="FF0000"/>
                </a:solidFill>
                <a:latin typeface="Arial Black" panose="020B0A04020102020204"/>
                <a:cs typeface="Arial Black" panose="020B0A04020102020204"/>
              </a:rPr>
              <a:t>ΕΠΙΣΗΣ </a:t>
            </a:r>
            <a:r>
              <a:rPr sz="1400" dirty="0">
                <a:solidFill>
                  <a:srgbClr val="FF0000"/>
                </a:solidFill>
                <a:latin typeface="Arial Black" panose="020B0A04020102020204"/>
                <a:cs typeface="Arial Black" panose="020B0A04020102020204"/>
              </a:rPr>
              <a:t>ΔΙΑΡΡΟΕΣ</a:t>
            </a:r>
            <a:r>
              <a:rPr sz="1400" spc="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ΣΕ</a:t>
            </a:r>
            <a:r>
              <a:rPr sz="1400" spc="1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ΛΙΠΑΝΤΙΚΟ</a:t>
            </a:r>
            <a:r>
              <a:rPr sz="1400" spc="2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ΚΑΙ</a:t>
            </a:r>
            <a:r>
              <a:rPr sz="1400" spc="2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ΨΥΚΤΙΚΟ</a:t>
            </a:r>
            <a:r>
              <a:rPr sz="1400" spc="1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ΜΕΣΟ</a:t>
            </a:r>
            <a:r>
              <a:rPr sz="1400" spc="2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ΠΡΟΣ</a:t>
            </a:r>
            <a:r>
              <a:rPr sz="1400" spc="2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ΤΟ</a:t>
            </a:r>
            <a:r>
              <a:rPr sz="1400" spc="15" dirty="0">
                <a:solidFill>
                  <a:srgbClr val="FF0000"/>
                </a:solidFill>
                <a:latin typeface="Arial Black" panose="020B0A04020102020204"/>
                <a:cs typeface="Arial Black" panose="020B0A04020102020204"/>
              </a:rPr>
              <a:t> </a:t>
            </a:r>
            <a:r>
              <a:rPr sz="1400">
                <a:solidFill>
                  <a:srgbClr val="FF0000"/>
                </a:solidFill>
                <a:latin typeface="Arial Black" panose="020B0A04020102020204"/>
                <a:cs typeface="Arial Black" panose="020B0A04020102020204"/>
              </a:rPr>
              <a:t>ΧΩΡΟ</a:t>
            </a:r>
            <a:r>
              <a:rPr sz="1400" spc="25">
                <a:solidFill>
                  <a:srgbClr val="FF0000"/>
                </a:solidFill>
                <a:latin typeface="Arial Black" panose="020B0A04020102020204"/>
                <a:cs typeface="Arial Black" panose="020B0A04020102020204"/>
              </a:rPr>
              <a:t> </a:t>
            </a:r>
            <a:r>
              <a:rPr sz="1400" smtClean="0">
                <a:solidFill>
                  <a:srgbClr val="FF0000"/>
                </a:solidFill>
                <a:latin typeface="Arial Black" panose="020B0A04020102020204"/>
                <a:cs typeface="Arial Black" panose="020B0A04020102020204"/>
              </a:rPr>
              <a:t>ΚΑΥΣ</a:t>
            </a:r>
            <a:r>
              <a:rPr lang="el-GR" sz="1400" dirty="0" smtClean="0">
                <a:solidFill>
                  <a:srgbClr val="FF0000"/>
                </a:solidFill>
                <a:latin typeface="Arial Black" panose="020B0A04020102020204"/>
                <a:cs typeface="Arial Black" panose="020B0A04020102020204"/>
              </a:rPr>
              <a:t>Η</a:t>
            </a:r>
            <a:r>
              <a:rPr sz="1400" smtClean="0">
                <a:solidFill>
                  <a:srgbClr val="FF0000"/>
                </a:solidFill>
                <a:latin typeface="Arial Black" panose="020B0A04020102020204"/>
                <a:cs typeface="Arial Black" panose="020B0A04020102020204"/>
              </a:rPr>
              <a:t>Σ</a:t>
            </a:r>
            <a:r>
              <a:rPr sz="1400" spc="20" smtClean="0">
                <a:solidFill>
                  <a:srgbClr val="FF0000"/>
                </a:solidFill>
                <a:latin typeface="Arial Black" panose="020B0A04020102020204"/>
                <a:cs typeface="Arial Black" panose="020B0A04020102020204"/>
              </a:rPr>
              <a:t> </a:t>
            </a:r>
            <a:r>
              <a:rPr sz="1400" spc="-25" dirty="0">
                <a:solidFill>
                  <a:srgbClr val="FF0000"/>
                </a:solidFill>
                <a:latin typeface="Arial Black" panose="020B0A04020102020204"/>
                <a:cs typeface="Arial Black" panose="020B0A04020102020204"/>
              </a:rPr>
              <a:t>ΚΑΙ </a:t>
            </a:r>
            <a:r>
              <a:rPr sz="1400" spc="-10" dirty="0">
                <a:solidFill>
                  <a:srgbClr val="FF0000"/>
                </a:solidFill>
                <a:latin typeface="Arial Black" panose="020B0A04020102020204"/>
                <a:cs typeface="Arial Black" panose="020B0A04020102020204"/>
              </a:rPr>
              <a:t>ΕΞΩΤΕΡΙΚΑ.</a:t>
            </a:r>
            <a:endParaRPr sz="1400">
              <a:latin typeface="Arial Black" panose="020B0A04020102020204"/>
              <a:cs typeface="Arial Black" panose="020B0A04020102020204"/>
            </a:endParaRPr>
          </a:p>
          <a:p>
            <a:pPr>
              <a:lnSpc>
                <a:spcPct val="100000"/>
              </a:lnSpc>
            </a:pPr>
            <a:endParaRPr sz="2050">
              <a:latin typeface="Arial Black" panose="020B0A04020102020204"/>
              <a:cs typeface="Arial Black" panose="020B0A04020102020204"/>
            </a:endParaRPr>
          </a:p>
          <a:p>
            <a:pPr marL="12700">
              <a:lnSpc>
                <a:spcPct val="100000"/>
              </a:lnSpc>
            </a:pPr>
            <a:r>
              <a:rPr sz="1400" u="heavy" dirty="0">
                <a:uFill>
                  <a:solidFill>
                    <a:srgbClr val="000000"/>
                  </a:solidFill>
                </a:uFill>
                <a:latin typeface="Arial Black" panose="020B0A04020102020204"/>
                <a:cs typeface="Arial Black" panose="020B0A04020102020204"/>
              </a:rPr>
              <a:t>Η</a:t>
            </a:r>
            <a:r>
              <a:rPr sz="1400" u="heavy" spc="15"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ΣΤΡΕΒΛΩΣΗ</a:t>
            </a:r>
            <a:r>
              <a:rPr sz="1400" u="heavy" spc="20"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ΤΟΥ</a:t>
            </a:r>
            <a:r>
              <a:rPr sz="1400" spc="20" dirty="0">
                <a:latin typeface="Arial Black" panose="020B0A04020102020204"/>
                <a:cs typeface="Arial Black" panose="020B0A04020102020204"/>
              </a:rPr>
              <a:t> </a:t>
            </a:r>
            <a:r>
              <a:rPr sz="1400" u="heavy" dirty="0">
                <a:solidFill>
                  <a:srgbClr val="FF0000"/>
                </a:solidFill>
                <a:uFill>
                  <a:solidFill>
                    <a:srgbClr val="FF0000"/>
                  </a:solidFill>
                </a:uFill>
                <a:latin typeface="Arial Black" panose="020B0A04020102020204"/>
                <a:cs typeface="Arial Black" panose="020B0A04020102020204"/>
              </a:rPr>
              <a:t>ΠΩΜΑΤΟΣ</a:t>
            </a:r>
            <a:r>
              <a:rPr sz="1400" spc="15" dirty="0">
                <a:solidFill>
                  <a:srgbClr val="FF0000"/>
                </a:solid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ΕΧΕΙ</a:t>
            </a:r>
            <a:r>
              <a:rPr sz="1400" u="heavy" spc="20"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ΩΣ</a:t>
            </a:r>
            <a:r>
              <a:rPr sz="1400" u="heavy" spc="5" dirty="0">
                <a:uFill>
                  <a:solidFill>
                    <a:srgbClr val="000000"/>
                  </a:solidFill>
                </a:uFill>
                <a:latin typeface="Arial Black" panose="020B0A04020102020204"/>
                <a:cs typeface="Arial Black" panose="020B0A04020102020204"/>
              </a:rPr>
              <a:t> </a:t>
            </a:r>
            <a:r>
              <a:rPr sz="1400" u="heavy" spc="-10" dirty="0">
                <a:uFill>
                  <a:solidFill>
                    <a:srgbClr val="000000"/>
                  </a:solidFill>
                </a:uFill>
                <a:latin typeface="Arial Black" panose="020B0A04020102020204"/>
                <a:cs typeface="Arial Black" panose="020B0A04020102020204"/>
              </a:rPr>
              <a:t>ΣΥΝΕΠΕΙΑ:</a:t>
            </a:r>
            <a:endParaRPr sz="1400">
              <a:latin typeface="Arial Black" panose="020B0A04020102020204"/>
              <a:cs typeface="Arial Black" panose="020B0A04020102020204"/>
            </a:endParaRPr>
          </a:p>
          <a:p>
            <a:pPr marL="120650" marR="267335" lvl="1" indent="-107950">
              <a:lnSpc>
                <a:spcPct val="120000"/>
              </a:lnSpc>
              <a:spcBef>
                <a:spcPts val="28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ΧΑΜΗΛΗ</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ΣΥΜΠΙΕΣΗ</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ΣΤΟ</a:t>
            </a:r>
            <a:r>
              <a:rPr sz="1400" spc="35" dirty="0">
                <a:latin typeface="Arial Black" panose="020B0A04020102020204"/>
                <a:cs typeface="Arial Black" panose="020B0A04020102020204"/>
              </a:rPr>
              <a:t> </a:t>
            </a:r>
            <a:r>
              <a:rPr sz="1400">
                <a:latin typeface="Arial Black" panose="020B0A04020102020204"/>
                <a:cs typeface="Arial Black" panose="020B0A04020102020204"/>
              </a:rPr>
              <a:t>ΧΩΡΟ</a:t>
            </a:r>
            <a:r>
              <a:rPr sz="1400" spc="20">
                <a:latin typeface="Arial Black" panose="020B0A04020102020204"/>
                <a:cs typeface="Arial Black" panose="020B0A04020102020204"/>
              </a:rPr>
              <a:t> </a:t>
            </a:r>
            <a:r>
              <a:rPr sz="1400" smtClean="0">
                <a:latin typeface="Arial Black" panose="020B0A04020102020204"/>
                <a:cs typeface="Arial Black" panose="020B0A04020102020204"/>
              </a:rPr>
              <a:t>ΚΑΥΣ</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25" smtClean="0">
                <a:latin typeface="Arial Black" panose="020B0A04020102020204"/>
                <a:cs typeface="Arial Black" panose="020B0A04020102020204"/>
              </a:rPr>
              <a:t> </a:t>
            </a:r>
            <a:r>
              <a:rPr sz="1400" dirty="0">
                <a:latin typeface="Arial Black" panose="020B0A04020102020204"/>
                <a:cs typeface="Arial Black" panose="020B0A04020102020204"/>
              </a:rPr>
              <a:t>ΔΗΛΑΔΗ</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ΜΕΙΩΜΕΝΗ</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ΑΠΟΔΟΣΗ</a:t>
            </a:r>
            <a:r>
              <a:rPr sz="1400" spc="35" dirty="0">
                <a:latin typeface="Arial Black" panose="020B0A04020102020204"/>
                <a:cs typeface="Arial Black" panose="020B0A04020102020204"/>
              </a:rPr>
              <a:t> </a:t>
            </a:r>
            <a:r>
              <a:rPr sz="1400" spc="-25" dirty="0">
                <a:latin typeface="Arial Black" panose="020B0A04020102020204"/>
                <a:cs typeface="Arial Black" panose="020B0A04020102020204"/>
              </a:rPr>
              <a:t>ΤΗΣ </a:t>
            </a:r>
            <a:r>
              <a:rPr sz="1400" spc="-10" dirty="0">
                <a:latin typeface="Arial Black" panose="020B0A04020102020204"/>
                <a:cs typeface="Arial Black" panose="020B0A04020102020204"/>
              </a:rPr>
              <a:t>ΜΗΧΑΝΗΣ.</a:t>
            </a:r>
            <a:endParaRPr sz="1400">
              <a:latin typeface="Arial Black" panose="020B0A04020102020204"/>
              <a:cs typeface="Arial Black" panose="020B0A04020102020204"/>
            </a:endParaRPr>
          </a:p>
          <a:p>
            <a:pPr marL="120650" marR="200025" lvl="1" indent="-107950">
              <a:lnSpc>
                <a:spcPct val="120000"/>
              </a:lnSpc>
              <a:spcBef>
                <a:spcPts val="27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ΝΑ</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ΚΑΙΓΟΝΤΑΙ</a:t>
            </a:r>
            <a:r>
              <a:rPr sz="1400" spc="30" dirty="0">
                <a:latin typeface="Arial Black" panose="020B0A04020102020204"/>
                <a:cs typeface="Arial Black" panose="020B0A04020102020204"/>
              </a:rPr>
              <a:t> </a:t>
            </a:r>
            <a:r>
              <a:rPr sz="1400">
                <a:latin typeface="Arial Black" panose="020B0A04020102020204"/>
                <a:cs typeface="Arial Black" panose="020B0A04020102020204"/>
              </a:rPr>
              <a:t>ΤΑ</a:t>
            </a:r>
            <a:r>
              <a:rPr sz="1400" spc="20">
                <a:latin typeface="Arial Black" panose="020B0A04020102020204"/>
                <a:cs typeface="Arial Black" panose="020B0A04020102020204"/>
              </a:rPr>
              <a:t> </a:t>
            </a:r>
            <a:r>
              <a:rPr sz="1400" smtClean="0">
                <a:latin typeface="Arial Black" panose="020B0A04020102020204"/>
                <a:cs typeface="Arial Black" panose="020B0A04020102020204"/>
              </a:rPr>
              <a:t>ΛΑΔΙΑ</a:t>
            </a:r>
            <a:r>
              <a:rPr lang="el-GR" sz="1400" dirty="0" smtClean="0">
                <a:latin typeface="Arial Black" panose="020B0A04020102020204"/>
                <a:cs typeface="Arial Black" panose="020B0A04020102020204"/>
              </a:rPr>
              <a:t>,</a:t>
            </a:r>
            <a:r>
              <a:rPr sz="1400" spc="25" smtClean="0">
                <a:latin typeface="Arial Black" panose="020B0A04020102020204"/>
                <a:cs typeface="Arial Black" panose="020B0A04020102020204"/>
              </a:rPr>
              <a:t> </a:t>
            </a:r>
            <a:r>
              <a:rPr sz="1400" dirty="0">
                <a:latin typeface="Arial Black" panose="020B0A04020102020204"/>
                <a:cs typeface="Arial Black" panose="020B0A04020102020204"/>
              </a:rPr>
              <a:t>ΔΗΛΑΔΗ</a:t>
            </a:r>
            <a:r>
              <a:rPr sz="1400" spc="15" dirty="0">
                <a:latin typeface="Arial Black" panose="020B0A04020102020204"/>
                <a:cs typeface="Arial Black" panose="020B0A04020102020204"/>
              </a:rPr>
              <a:t> </a:t>
            </a:r>
            <a:r>
              <a:rPr sz="1400">
                <a:latin typeface="Arial Black" panose="020B0A04020102020204"/>
                <a:cs typeface="Arial Black" panose="020B0A04020102020204"/>
              </a:rPr>
              <a:t>ΑΥΞΗΣΗ</a:t>
            </a:r>
            <a:r>
              <a:rPr sz="1400" spc="30">
                <a:latin typeface="Arial Black" panose="020B0A04020102020204"/>
                <a:cs typeface="Arial Black" panose="020B0A04020102020204"/>
              </a:rPr>
              <a:t> </a:t>
            </a:r>
            <a:r>
              <a:rPr sz="1400" smtClean="0">
                <a:latin typeface="Arial Black" panose="020B0A04020102020204"/>
                <a:cs typeface="Arial Black" panose="020B0A04020102020204"/>
              </a:rPr>
              <a:t>Τ</a:t>
            </a:r>
            <a:r>
              <a:rPr lang="el-GR" sz="1400" dirty="0" smtClean="0">
                <a:latin typeface="Arial Black" panose="020B0A04020102020204"/>
                <a:cs typeface="Arial Black" panose="020B0A04020102020204"/>
              </a:rPr>
              <a:t>ΩΝ</a:t>
            </a:r>
            <a:r>
              <a:rPr sz="1400" spc="10" smtClean="0">
                <a:latin typeface="Arial Black" panose="020B0A04020102020204"/>
                <a:cs typeface="Arial Black" panose="020B0A04020102020204"/>
              </a:rPr>
              <a:t> </a:t>
            </a:r>
            <a:r>
              <a:rPr sz="1400" smtClean="0">
                <a:latin typeface="Arial Black" panose="020B0A04020102020204"/>
                <a:cs typeface="Arial Black" panose="020B0A04020102020204"/>
              </a:rPr>
              <a:t>ΡΥΠ</a:t>
            </a:r>
            <a:r>
              <a:rPr lang="el-GR" sz="1400" dirty="0" smtClean="0">
                <a:latin typeface="Arial Black" panose="020B0A04020102020204"/>
                <a:cs typeface="Arial Black" panose="020B0A04020102020204"/>
              </a:rPr>
              <a:t>ΩΝ</a:t>
            </a:r>
            <a:r>
              <a:rPr sz="1400" spc="15" smtClean="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20" dirty="0">
                <a:latin typeface="Arial Black" panose="020B0A04020102020204"/>
                <a:cs typeface="Arial Black" panose="020B0A04020102020204"/>
              </a:rPr>
              <a:t> </a:t>
            </a:r>
            <a:r>
              <a:rPr sz="1400" spc="-10" dirty="0">
                <a:latin typeface="Arial Black" panose="020B0A04020102020204"/>
                <a:cs typeface="Arial Black" panose="020B0A04020102020204"/>
              </a:rPr>
              <a:t>ΚΑΤΑΝΑΛΩΣΗΣ ΛΙΠΑΝΤΙΚΟΥ.</a:t>
            </a:r>
            <a:endParaRPr sz="1400">
              <a:latin typeface="Arial Black" panose="020B0A04020102020204"/>
              <a:cs typeface="Arial Black" panose="020B0A04020102020204"/>
            </a:endParaRPr>
          </a:p>
          <a:p>
            <a:pPr marL="120650" marR="495300" lvl="1" indent="-107950">
              <a:lnSpc>
                <a:spcPct val="120000"/>
              </a:lnSpc>
              <a:spcBef>
                <a:spcPts val="27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ΥΠΕΡΘΕΡΜΑΝΣΗ</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ΛΟΓΩ</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ΕΙΣΡΟΗΣ</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ΚΑΥΣΑΕΡΙΩΝ</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ΣΤΟ</a:t>
            </a:r>
            <a:r>
              <a:rPr sz="1400" spc="20" dirty="0">
                <a:latin typeface="Arial Black" panose="020B0A04020102020204"/>
                <a:cs typeface="Arial Black" panose="020B0A04020102020204"/>
              </a:rPr>
              <a:t> </a:t>
            </a:r>
            <a:r>
              <a:rPr sz="1400">
                <a:latin typeface="Arial Black" panose="020B0A04020102020204"/>
                <a:cs typeface="Arial Black" panose="020B0A04020102020204"/>
              </a:rPr>
              <a:t>ΚΥΚΛΩΜΑ</a:t>
            </a:r>
            <a:r>
              <a:rPr sz="1400" spc="30">
                <a:latin typeface="Arial Black" panose="020B0A04020102020204"/>
                <a:cs typeface="Arial Black" panose="020B0A04020102020204"/>
              </a:rPr>
              <a:t> </a:t>
            </a:r>
            <a:r>
              <a:rPr sz="1400" smtClean="0">
                <a:latin typeface="Arial Black" panose="020B0A04020102020204"/>
                <a:cs typeface="Arial Black" panose="020B0A04020102020204"/>
              </a:rPr>
              <a:t>ΨΥΞ</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25" smtClean="0">
                <a:latin typeface="Arial Black" panose="020B0A04020102020204"/>
                <a:cs typeface="Arial Black" panose="020B0A04020102020204"/>
              </a:rPr>
              <a:t> </a:t>
            </a:r>
            <a:r>
              <a:rPr sz="1400" spc="-25">
                <a:latin typeface="Arial Black" panose="020B0A04020102020204"/>
                <a:cs typeface="Arial Black" panose="020B0A04020102020204"/>
              </a:rPr>
              <a:t>ΚΑΙ </a:t>
            </a:r>
            <a:r>
              <a:rPr sz="1400" spc="-10" smtClean="0">
                <a:latin typeface="Arial Black" panose="020B0A04020102020204"/>
                <a:cs typeface="Arial Black" panose="020B0A04020102020204"/>
              </a:rPr>
              <a:t>ΛΙΠΑΝΣ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lvl="1">
              <a:lnSpc>
                <a:spcPct val="100000"/>
              </a:lnSpc>
              <a:buClr>
                <a:srgbClr val="FF0000"/>
              </a:buClr>
              <a:buFont typeface="Wingdings" panose="05000000000000000000"/>
              <a:buChar char=""/>
            </a:pPr>
            <a:endParaRPr sz="2050">
              <a:latin typeface="Arial Black" panose="020B0A04020102020204"/>
              <a:cs typeface="Arial Black" panose="020B0A04020102020204"/>
            </a:endParaRPr>
          </a:p>
          <a:p>
            <a:pPr marL="12700">
              <a:lnSpc>
                <a:spcPct val="100000"/>
              </a:lnSpc>
            </a:pPr>
            <a:r>
              <a:rPr sz="1400" u="heavy" dirty="0">
                <a:uFill>
                  <a:solidFill>
                    <a:srgbClr val="000000"/>
                  </a:solidFill>
                </a:uFill>
                <a:latin typeface="Arial Black" panose="020B0A04020102020204"/>
                <a:cs typeface="Arial Black" panose="020B0A04020102020204"/>
              </a:rPr>
              <a:t>Η</a:t>
            </a:r>
            <a:r>
              <a:rPr sz="1400" u="heavy" spc="15"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ΣΤΡΕΒΛΩΣΗ</a:t>
            </a:r>
            <a:r>
              <a:rPr sz="1400" u="heavy" spc="20"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ΤΗΣ</a:t>
            </a:r>
            <a:r>
              <a:rPr sz="1400" spc="15" dirty="0">
                <a:latin typeface="Arial Black" panose="020B0A04020102020204"/>
                <a:cs typeface="Arial Black" panose="020B0A04020102020204"/>
              </a:rPr>
              <a:t> </a:t>
            </a:r>
            <a:r>
              <a:rPr sz="1400" u="heavy" dirty="0">
                <a:solidFill>
                  <a:srgbClr val="FF0000"/>
                </a:solidFill>
                <a:uFill>
                  <a:solidFill>
                    <a:srgbClr val="FF0000"/>
                  </a:solidFill>
                </a:uFill>
                <a:latin typeface="Arial Black" panose="020B0A04020102020204"/>
                <a:cs typeface="Arial Black" panose="020B0A04020102020204"/>
              </a:rPr>
              <a:t>ΚΕΦΑΛΗΣ</a:t>
            </a:r>
            <a:r>
              <a:rPr sz="1400" spc="15" dirty="0">
                <a:solidFill>
                  <a:srgbClr val="FF0000"/>
                </a:solid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ΜΠΟΡΕΙ</a:t>
            </a:r>
            <a:r>
              <a:rPr sz="1400" u="heavy" spc="20" dirty="0">
                <a:uFill>
                  <a:solidFill>
                    <a:srgbClr val="000000"/>
                  </a:solidFill>
                </a:uFill>
                <a:latin typeface="Arial Black" panose="020B0A04020102020204"/>
                <a:cs typeface="Arial Black" panose="020B0A04020102020204"/>
              </a:rPr>
              <a:t> </a:t>
            </a:r>
            <a:r>
              <a:rPr sz="1400" u="heavy" dirty="0">
                <a:uFill>
                  <a:solidFill>
                    <a:srgbClr val="000000"/>
                  </a:solidFill>
                </a:uFill>
                <a:latin typeface="Arial Black" panose="020B0A04020102020204"/>
                <a:cs typeface="Arial Black" panose="020B0A04020102020204"/>
              </a:rPr>
              <a:t>ΝΑ</a:t>
            </a:r>
            <a:r>
              <a:rPr sz="1400" u="heavy" spc="15" dirty="0">
                <a:uFill>
                  <a:solidFill>
                    <a:srgbClr val="000000"/>
                  </a:solidFill>
                </a:uFill>
                <a:latin typeface="Arial Black" panose="020B0A04020102020204"/>
                <a:cs typeface="Arial Black" panose="020B0A04020102020204"/>
              </a:rPr>
              <a:t> </a:t>
            </a:r>
            <a:r>
              <a:rPr sz="1400" u="heavy" spc="-10" dirty="0">
                <a:uFill>
                  <a:solidFill>
                    <a:srgbClr val="000000"/>
                  </a:solidFill>
                </a:uFill>
                <a:latin typeface="Arial Black" panose="020B0A04020102020204"/>
                <a:cs typeface="Arial Black" panose="020B0A04020102020204"/>
              </a:rPr>
              <a:t>ΠΡΟΚΛΗΘΕΙ:</a:t>
            </a:r>
            <a:endParaRPr sz="1400">
              <a:latin typeface="Arial Black" panose="020B0A04020102020204"/>
              <a:cs typeface="Arial Black" panose="020B0A04020102020204"/>
            </a:endParaRPr>
          </a:p>
          <a:p>
            <a:pPr marL="120650" lvl="1" indent="-107950">
              <a:lnSpc>
                <a:spcPct val="100000"/>
              </a:lnSpc>
              <a:spcBef>
                <a:spcPts val="61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ΑΝ</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ΑΦΑΙΡΕΘΕΙ</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ΟΤΑΝ</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ΕΙΝΑΙ</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ΑΚΟΜΑ</a:t>
            </a:r>
            <a:r>
              <a:rPr sz="1400" spc="20" dirty="0">
                <a:latin typeface="Arial Black" panose="020B0A04020102020204"/>
                <a:cs typeface="Arial Black" panose="020B0A04020102020204"/>
              </a:rPr>
              <a:t> </a:t>
            </a:r>
            <a:r>
              <a:rPr sz="1400" spc="-10" dirty="0">
                <a:latin typeface="Arial Black" panose="020B0A04020102020204"/>
                <a:cs typeface="Arial Black" panose="020B0A04020102020204"/>
              </a:rPr>
              <a:t>ΖΕΣΤΗ.</a:t>
            </a:r>
            <a:endParaRPr sz="1400">
              <a:latin typeface="Arial Black" panose="020B0A04020102020204"/>
              <a:cs typeface="Arial Black" panose="020B0A04020102020204"/>
            </a:endParaRPr>
          </a:p>
          <a:p>
            <a:pPr marL="120650" lvl="1" indent="-107950">
              <a:lnSpc>
                <a:spcPct val="100000"/>
              </a:lnSpc>
              <a:spcBef>
                <a:spcPts val="61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ΑΝ</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ΥΠΑΡΧΕΙ</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ΠΡΟΒΛΗΜΑ</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ΣΤΟ</a:t>
            </a:r>
            <a:r>
              <a:rPr sz="1400" spc="10" dirty="0">
                <a:latin typeface="Arial Black" panose="020B0A04020102020204"/>
                <a:cs typeface="Arial Black" panose="020B0A04020102020204"/>
              </a:rPr>
              <a:t> </a:t>
            </a:r>
            <a:r>
              <a:rPr sz="1400">
                <a:latin typeface="Arial Black" panose="020B0A04020102020204"/>
                <a:cs typeface="Arial Black" panose="020B0A04020102020204"/>
              </a:rPr>
              <a:t>ΣΥΣΤΗΜΑ</a:t>
            </a:r>
            <a:r>
              <a:rPr sz="1400" spc="30">
                <a:latin typeface="Arial Black" panose="020B0A04020102020204"/>
                <a:cs typeface="Arial Black" panose="020B0A04020102020204"/>
              </a:rPr>
              <a:t> </a:t>
            </a:r>
            <a:r>
              <a:rPr sz="1400" spc="-10" smtClean="0">
                <a:latin typeface="Arial Black" panose="020B0A04020102020204"/>
                <a:cs typeface="Arial Black" panose="020B0A04020102020204"/>
              </a:rPr>
              <a:t>ΨΥΞ</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120650" marR="181610" lvl="1" indent="-107950">
              <a:lnSpc>
                <a:spcPct val="119000"/>
              </a:lnSpc>
              <a:spcBef>
                <a:spcPts val="29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ΑΝ</a:t>
            </a:r>
            <a:r>
              <a:rPr sz="1400" spc="25" dirty="0">
                <a:latin typeface="Arial Black" panose="020B0A04020102020204"/>
                <a:cs typeface="Arial Black" panose="020B0A04020102020204"/>
              </a:rPr>
              <a:t> </a:t>
            </a:r>
            <a:r>
              <a:rPr sz="1400">
                <a:latin typeface="Arial Black" panose="020B0A04020102020204"/>
                <a:cs typeface="Arial Black" panose="020B0A04020102020204"/>
              </a:rPr>
              <a:t>ΓΙΝΕΙ</a:t>
            </a:r>
            <a:r>
              <a:rPr sz="1400" spc="20">
                <a:latin typeface="Arial Black" panose="020B0A04020102020204"/>
                <a:cs typeface="Arial Black" panose="020B0A04020102020204"/>
              </a:rPr>
              <a:t> </a:t>
            </a:r>
            <a:r>
              <a:rPr sz="1400" smtClean="0">
                <a:latin typeface="Arial Black" panose="020B0A04020102020204"/>
                <a:cs typeface="Arial Black" panose="020B0A04020102020204"/>
              </a:rPr>
              <a:t>ΣΥΣΦΙΞΗ</a:t>
            </a:r>
            <a:r>
              <a:rPr sz="1400" spc="15" smtClean="0">
                <a:latin typeface="Arial Black" panose="020B0A04020102020204"/>
                <a:cs typeface="Arial Black" panose="020B0A04020102020204"/>
              </a:rPr>
              <a:t> </a:t>
            </a:r>
            <a:r>
              <a:rPr sz="1400" dirty="0">
                <a:latin typeface="Arial Black" panose="020B0A04020102020204"/>
                <a:cs typeface="Arial Black" panose="020B0A04020102020204"/>
              </a:rPr>
              <a:t>ΤΩΝ</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ΚΟΧΛΙΩΝ</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ΡΟΠΗ</a:t>
            </a:r>
            <a:r>
              <a:rPr sz="1400" spc="20" dirty="0">
                <a:latin typeface="Arial Black" panose="020B0A04020102020204"/>
                <a:cs typeface="Arial Black" panose="020B0A04020102020204"/>
              </a:rPr>
              <a:t> </a:t>
            </a:r>
            <a:r>
              <a:rPr sz="1400">
                <a:latin typeface="Arial Black" panose="020B0A04020102020204"/>
                <a:cs typeface="Arial Black" panose="020B0A04020102020204"/>
              </a:rPr>
              <a:t>ΜΙΚΡΟΤΕΡΗ</a:t>
            </a:r>
            <a:r>
              <a:rPr sz="1400" spc="15">
                <a:latin typeface="Arial Black" panose="020B0A04020102020204"/>
                <a:cs typeface="Arial Black" panose="020B0A04020102020204"/>
              </a:rPr>
              <a:t> </a:t>
            </a:r>
            <a:r>
              <a:rPr lang="el-GR" sz="1400" spc="15" dirty="0">
                <a:latin typeface="Arial Black" panose="020B0A04020102020204"/>
                <a:cs typeface="Arial Black" panose="020B0A04020102020204"/>
              </a:rPr>
              <a:t>ή</a:t>
            </a:r>
            <a:r>
              <a:rPr sz="1400" spc="15" smtClean="0">
                <a:latin typeface="Arial Black" panose="020B0A04020102020204"/>
                <a:cs typeface="Arial Black" panose="020B0A04020102020204"/>
              </a:rPr>
              <a:t> </a:t>
            </a:r>
            <a:r>
              <a:rPr sz="1400" dirty="0">
                <a:latin typeface="Arial Black" panose="020B0A04020102020204"/>
                <a:cs typeface="Arial Black" panose="020B0A04020102020204"/>
              </a:rPr>
              <a:t>ΜΕΓΑΛΥΤΕΡΗ</a:t>
            </a:r>
            <a:r>
              <a:rPr sz="1400" spc="15" dirty="0">
                <a:latin typeface="Arial Black" panose="020B0A04020102020204"/>
                <a:cs typeface="Arial Black" panose="020B0A04020102020204"/>
              </a:rPr>
              <a:t> </a:t>
            </a:r>
            <a:r>
              <a:rPr sz="1400" spc="-25" dirty="0">
                <a:latin typeface="Arial Black" panose="020B0A04020102020204"/>
                <a:cs typeface="Arial Black" panose="020B0A04020102020204"/>
              </a:rPr>
              <a:t>ΑΠΟ </a:t>
            </a:r>
            <a:r>
              <a:rPr sz="1400" dirty="0">
                <a:latin typeface="Arial Black" panose="020B0A04020102020204"/>
                <a:cs typeface="Arial Black" panose="020B0A04020102020204"/>
              </a:rPr>
              <a:t>ΟΣΟ ΟΡΙΖΕΙ</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Ο</a:t>
            </a:r>
            <a:r>
              <a:rPr sz="1400" spc="5" dirty="0">
                <a:latin typeface="Arial Black" panose="020B0A04020102020204"/>
                <a:cs typeface="Arial Black" panose="020B0A04020102020204"/>
              </a:rPr>
              <a:t> </a:t>
            </a:r>
            <a:r>
              <a:rPr sz="1400" spc="-10" dirty="0">
                <a:latin typeface="Arial Black" panose="020B0A04020102020204"/>
                <a:cs typeface="Arial Black" panose="020B0A04020102020204"/>
              </a:rPr>
              <a:t>ΚΑΤΑΣΚΕΥΑΣΤΗΣ.</a:t>
            </a:r>
            <a:endParaRPr sz="1400">
              <a:latin typeface="Arial Black" panose="020B0A04020102020204"/>
              <a:cs typeface="Arial Black" panose="020B0A04020102020204"/>
            </a:endParaRPr>
          </a:p>
          <a:p>
            <a:pPr marL="120650" lvl="1" indent="-107950">
              <a:lnSpc>
                <a:spcPct val="100000"/>
              </a:lnSpc>
              <a:spcBef>
                <a:spcPts val="610"/>
              </a:spcBef>
              <a:buClr>
                <a:srgbClr val="FF0000"/>
              </a:buClr>
              <a:buFont typeface="Wingdings" panose="05000000000000000000"/>
              <a:buChar char=""/>
              <a:tabLst>
                <a:tab pos="120650" algn="l"/>
              </a:tabLst>
            </a:pPr>
            <a:r>
              <a:rPr sz="1400" dirty="0">
                <a:latin typeface="Arial Black" panose="020B0A04020102020204"/>
                <a:cs typeface="Arial Black" panose="020B0A04020102020204"/>
              </a:rPr>
              <a:t>ΑΝ</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ΓΙΝΕΙ</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ΣΥΣΦΙΓΞΗ</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ΤΩΝ</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ΚΟΧΛΙΩΝ</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ΔΙΑΦΟΡΕΤΙΚΗ</a:t>
            </a:r>
            <a:r>
              <a:rPr sz="1400" spc="30" dirty="0">
                <a:latin typeface="Arial Black" panose="020B0A04020102020204"/>
                <a:cs typeface="Arial Black" panose="020B0A04020102020204"/>
              </a:rPr>
              <a:t> </a:t>
            </a:r>
            <a:r>
              <a:rPr sz="1400" spc="-10" dirty="0">
                <a:latin typeface="Arial Black" panose="020B0A04020102020204"/>
                <a:cs typeface="Arial Black" panose="020B0A04020102020204"/>
              </a:rPr>
              <a:t>ΣΕΙΡΑ.</a:t>
            </a:r>
            <a:endParaRPr sz="14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C3BC96"/>
          </a:solidFill>
        </p:spPr>
        <p:txBody>
          <a:bodyPr wrap="square" lIns="0" tIns="0" rIns="0" bIns="0" rtlCol="0"/>
          <a:lstStyle/>
          <a:p/>
        </p:txBody>
      </p:sp>
      <p:sp>
        <p:nvSpPr>
          <p:cNvPr id="3" name="object 3"/>
          <p:cNvSpPr txBox="1"/>
          <p:nvPr/>
        </p:nvSpPr>
        <p:spPr>
          <a:xfrm>
            <a:off x="364490" y="1026744"/>
            <a:ext cx="8279130" cy="5438775"/>
          </a:xfrm>
          <a:prstGeom prst="rect">
            <a:avLst/>
          </a:prstGeom>
        </p:spPr>
        <p:txBody>
          <a:bodyPr vert="horz" wrap="square" lIns="0" tIns="118745" rIns="0" bIns="0" rtlCol="0">
            <a:spAutoFit/>
          </a:bodyPr>
          <a:lstStyle/>
          <a:p>
            <a:pPr marL="1640840">
              <a:lnSpc>
                <a:spcPct val="100000"/>
              </a:lnSpc>
              <a:spcBef>
                <a:spcPts val="935"/>
              </a:spcBef>
              <a:tabLst>
                <a:tab pos="2200275" algn="l"/>
              </a:tabLst>
            </a:pPr>
            <a:r>
              <a:rPr lang="el-GR" sz="1850" spc="-25" dirty="0">
                <a:solidFill>
                  <a:srgbClr val="FF0000"/>
                </a:solidFill>
                <a:latin typeface="Arial Black" panose="020B0A04020102020204"/>
                <a:cs typeface="Arial Black" panose="020B0A04020102020204"/>
              </a:rPr>
              <a:t>Γ</a:t>
            </a:r>
            <a:r>
              <a:rPr sz="1850" spc="-25" smtClean="0">
                <a:solidFill>
                  <a:srgbClr val="FF0000"/>
                </a:solidFill>
                <a:latin typeface="Arial Black" panose="020B0A04020102020204"/>
                <a:cs typeface="Arial Black" panose="020B0A04020102020204"/>
              </a:rPr>
              <a:t>.</a:t>
            </a:r>
            <a:r>
              <a:rPr sz="1850" dirty="0">
                <a:solidFill>
                  <a:srgbClr val="FF0000"/>
                </a:solidFill>
                <a:latin typeface="Arial Black" panose="020B0A04020102020204"/>
                <a:cs typeface="Arial Black" panose="020B0A04020102020204"/>
              </a:rPr>
              <a:t>	</a:t>
            </a:r>
            <a:r>
              <a:rPr sz="1850" u="heavy" dirty="0">
                <a:solidFill>
                  <a:srgbClr val="FF0000"/>
                </a:solidFill>
                <a:uFill>
                  <a:solidFill>
                    <a:srgbClr val="000000"/>
                  </a:solidFill>
                </a:uFill>
                <a:latin typeface="Arial Black" panose="020B0A04020102020204"/>
                <a:cs typeface="Arial Black" panose="020B0A04020102020204"/>
              </a:rPr>
              <a:t>ΦΘΟΡΕΣ</a:t>
            </a:r>
            <a:r>
              <a:rPr sz="1850" u="heavy" spc="60" dirty="0">
                <a:solidFill>
                  <a:srgbClr val="FF0000"/>
                </a:solidFill>
                <a:uFill>
                  <a:solidFill>
                    <a:srgbClr val="000000"/>
                  </a:solidFill>
                </a:uFill>
                <a:latin typeface="Arial Black" panose="020B0A04020102020204"/>
                <a:cs typeface="Arial Black" panose="020B0A04020102020204"/>
              </a:rPr>
              <a:t> </a:t>
            </a:r>
            <a:r>
              <a:rPr sz="1850" u="heavy" dirty="0">
                <a:solidFill>
                  <a:srgbClr val="FF0000"/>
                </a:solidFill>
                <a:uFill>
                  <a:solidFill>
                    <a:srgbClr val="000000"/>
                  </a:solidFill>
                </a:uFill>
                <a:latin typeface="Arial Black" panose="020B0A04020102020204"/>
                <a:cs typeface="Arial Black" panose="020B0A04020102020204"/>
              </a:rPr>
              <a:t>ΚΑΙ</a:t>
            </a:r>
            <a:r>
              <a:rPr sz="1850" u="heavy" spc="75" dirty="0">
                <a:solidFill>
                  <a:srgbClr val="FF0000"/>
                </a:solidFill>
                <a:uFill>
                  <a:solidFill>
                    <a:srgbClr val="000000"/>
                  </a:solidFill>
                </a:uFill>
                <a:latin typeface="Arial Black" panose="020B0A04020102020204"/>
                <a:cs typeface="Arial Black" panose="020B0A04020102020204"/>
              </a:rPr>
              <a:t> </a:t>
            </a:r>
            <a:r>
              <a:rPr sz="1850" u="heavy" dirty="0">
                <a:solidFill>
                  <a:srgbClr val="FF0000"/>
                </a:solidFill>
                <a:uFill>
                  <a:solidFill>
                    <a:srgbClr val="000000"/>
                  </a:solidFill>
                </a:uFill>
                <a:latin typeface="Arial Black" panose="020B0A04020102020204"/>
                <a:cs typeface="Arial Black" panose="020B0A04020102020204"/>
              </a:rPr>
              <a:t>ΒΛΑΒΕΣ</a:t>
            </a:r>
            <a:r>
              <a:rPr sz="1850" u="heavy" spc="60" dirty="0">
                <a:solidFill>
                  <a:srgbClr val="FF0000"/>
                </a:solidFill>
                <a:uFill>
                  <a:solidFill>
                    <a:srgbClr val="000000"/>
                  </a:solidFill>
                </a:uFill>
                <a:latin typeface="Arial Black" panose="020B0A04020102020204"/>
                <a:cs typeface="Arial Black" panose="020B0A04020102020204"/>
              </a:rPr>
              <a:t> </a:t>
            </a:r>
            <a:r>
              <a:rPr sz="1850" u="heavy" spc="-10" dirty="0">
                <a:solidFill>
                  <a:srgbClr val="FF0000"/>
                </a:solidFill>
                <a:uFill>
                  <a:solidFill>
                    <a:srgbClr val="000000"/>
                  </a:solidFill>
                </a:uFill>
                <a:latin typeface="Arial Black" panose="020B0A04020102020204"/>
                <a:cs typeface="Arial Black" panose="020B0A04020102020204"/>
              </a:rPr>
              <a:t>ΒΑΛΒΙΔΩΝ.</a:t>
            </a:r>
            <a:endParaRPr sz="1850">
              <a:solidFill>
                <a:srgbClr val="FF0000"/>
              </a:solidFill>
              <a:latin typeface="Arial Black" panose="020B0A04020102020204"/>
              <a:cs typeface="Arial Black" panose="020B0A04020102020204"/>
            </a:endParaRPr>
          </a:p>
          <a:p>
            <a:pPr marL="12700">
              <a:lnSpc>
                <a:spcPct val="100000"/>
              </a:lnSpc>
              <a:spcBef>
                <a:spcPts val="720"/>
              </a:spcBef>
            </a:pPr>
            <a:r>
              <a:rPr sz="1700" u="heavy">
                <a:solidFill>
                  <a:srgbClr val="0070C0"/>
                </a:solidFill>
                <a:uFill>
                  <a:solidFill>
                    <a:srgbClr val="000000"/>
                  </a:solidFill>
                </a:uFill>
                <a:latin typeface="Arial Black" panose="020B0A04020102020204"/>
                <a:cs typeface="Arial Black" panose="020B0A04020102020204"/>
              </a:rPr>
              <a:t>ΑΙΤΙΑ</a:t>
            </a:r>
            <a:r>
              <a:rPr sz="1700" u="heavy" spc="-85">
                <a:solidFill>
                  <a:srgbClr val="0070C0"/>
                </a:solidFill>
                <a:uFill>
                  <a:solidFill>
                    <a:srgbClr val="000000"/>
                  </a:solidFill>
                </a:uFill>
                <a:latin typeface="Arial Black" panose="020B0A04020102020204"/>
                <a:cs typeface="Arial Black" panose="020B0A04020102020204"/>
              </a:rPr>
              <a:t> </a:t>
            </a:r>
            <a:r>
              <a:rPr lang="el-GR" sz="1700" u="heavy" spc="-85" dirty="0" smtClean="0">
                <a:solidFill>
                  <a:srgbClr val="0070C0"/>
                </a:solidFill>
                <a:uFill>
                  <a:solidFill>
                    <a:srgbClr val="000000"/>
                  </a:solidFill>
                </a:uFill>
                <a:latin typeface="Arial Black" panose="020B0A04020102020204"/>
                <a:cs typeface="Arial Black" panose="020B0A04020102020204"/>
              </a:rPr>
              <a:t>Η </a:t>
            </a:r>
            <a:r>
              <a:rPr sz="1700" u="heavy" smtClean="0">
                <a:solidFill>
                  <a:srgbClr val="0070C0"/>
                </a:solidFill>
                <a:uFill>
                  <a:solidFill>
                    <a:srgbClr val="000000"/>
                  </a:solidFill>
                </a:uFill>
                <a:latin typeface="Arial Black" panose="020B0A04020102020204"/>
                <a:cs typeface="Arial Black" panose="020B0A04020102020204"/>
              </a:rPr>
              <a:t>ΚΑΚΗ</a:t>
            </a:r>
            <a:r>
              <a:rPr sz="1700" u="heavy" spc="-75" smtClean="0">
                <a:solidFill>
                  <a:srgbClr val="0070C0"/>
                </a:solidFill>
                <a:uFill>
                  <a:solidFill>
                    <a:srgbClr val="000000"/>
                  </a:solidFill>
                </a:uFill>
                <a:latin typeface="Arial Black" panose="020B0A04020102020204"/>
                <a:cs typeface="Arial Black" panose="020B0A04020102020204"/>
              </a:rPr>
              <a:t> </a:t>
            </a:r>
            <a:r>
              <a:rPr sz="1700" u="heavy" smtClean="0">
                <a:solidFill>
                  <a:srgbClr val="0070C0"/>
                </a:solidFill>
                <a:uFill>
                  <a:solidFill>
                    <a:srgbClr val="000000"/>
                  </a:solidFill>
                </a:uFill>
                <a:latin typeface="Arial Black" panose="020B0A04020102020204"/>
                <a:cs typeface="Arial Black" panose="020B0A04020102020204"/>
              </a:rPr>
              <a:t>ΕΠΑΦΗ</a:t>
            </a:r>
            <a:r>
              <a:rPr sz="1700" u="heavy" spc="-75" smtClean="0">
                <a:solidFill>
                  <a:srgbClr val="0070C0"/>
                </a:solidFill>
                <a:uFill>
                  <a:solidFill>
                    <a:srgbClr val="000000"/>
                  </a:solidFill>
                </a:uFill>
                <a:latin typeface="Arial Black" panose="020B0A04020102020204"/>
                <a:cs typeface="Arial Black" panose="020B0A04020102020204"/>
              </a:rPr>
              <a:t> </a:t>
            </a:r>
            <a:r>
              <a:rPr sz="1700" u="heavy" dirty="0">
                <a:solidFill>
                  <a:srgbClr val="0070C0"/>
                </a:solidFill>
                <a:uFill>
                  <a:solidFill>
                    <a:srgbClr val="000000"/>
                  </a:solidFill>
                </a:uFill>
                <a:latin typeface="Arial Black" panose="020B0A04020102020204"/>
                <a:cs typeface="Arial Black" panose="020B0A04020102020204"/>
              </a:rPr>
              <a:t>ΒΑΛΒΙΔΑΣ</a:t>
            </a:r>
            <a:r>
              <a:rPr sz="1700" u="heavy" spc="-75" dirty="0">
                <a:solidFill>
                  <a:srgbClr val="0070C0"/>
                </a:solidFill>
                <a:uFill>
                  <a:solidFill>
                    <a:srgbClr val="000000"/>
                  </a:solidFill>
                </a:uFill>
                <a:latin typeface="Arial Black" panose="020B0A04020102020204"/>
                <a:cs typeface="Arial Black" panose="020B0A04020102020204"/>
              </a:rPr>
              <a:t> </a:t>
            </a:r>
            <a:r>
              <a:rPr sz="1700" u="heavy">
                <a:solidFill>
                  <a:srgbClr val="0070C0"/>
                </a:solidFill>
                <a:uFill>
                  <a:solidFill>
                    <a:srgbClr val="000000"/>
                  </a:solidFill>
                </a:uFill>
                <a:latin typeface="Arial Black" panose="020B0A04020102020204"/>
                <a:cs typeface="Arial Black" panose="020B0A04020102020204"/>
              </a:rPr>
              <a:t>ΚΑΙ</a:t>
            </a:r>
            <a:r>
              <a:rPr sz="1700" u="heavy" spc="-75">
                <a:solidFill>
                  <a:srgbClr val="0070C0"/>
                </a:solidFill>
                <a:uFill>
                  <a:solidFill>
                    <a:srgbClr val="000000"/>
                  </a:solidFill>
                </a:uFill>
                <a:latin typeface="Arial Black" panose="020B0A04020102020204"/>
                <a:cs typeface="Arial Black" panose="020B0A04020102020204"/>
              </a:rPr>
              <a:t> </a:t>
            </a:r>
            <a:r>
              <a:rPr sz="1700" u="heavy" spc="-10" smtClean="0">
                <a:solidFill>
                  <a:srgbClr val="0070C0"/>
                </a:solidFill>
                <a:uFill>
                  <a:solidFill>
                    <a:srgbClr val="000000"/>
                  </a:solidFill>
                </a:uFill>
                <a:latin typeface="Arial Black" panose="020B0A04020102020204"/>
                <a:cs typeface="Arial Black" panose="020B0A04020102020204"/>
              </a:rPr>
              <a:t>ΕΔΡΑΣ</a:t>
            </a:r>
            <a:r>
              <a:rPr lang="el-GR" sz="1700" u="heavy" spc="-10" dirty="0" smtClean="0">
                <a:solidFill>
                  <a:srgbClr val="0070C0"/>
                </a:solidFill>
                <a:uFill>
                  <a:solidFill>
                    <a:srgbClr val="000000"/>
                  </a:solidFill>
                </a:uFill>
                <a:latin typeface="Arial Black" panose="020B0A04020102020204"/>
                <a:cs typeface="Arial Black" panose="020B0A04020102020204"/>
              </a:rPr>
              <a:t>.</a:t>
            </a:r>
            <a:endParaRPr sz="1700">
              <a:solidFill>
                <a:srgbClr val="0070C0"/>
              </a:solidFill>
              <a:latin typeface="Arial Black" panose="020B0A04020102020204"/>
              <a:cs typeface="Arial Black" panose="020B0A04020102020204"/>
            </a:endParaRPr>
          </a:p>
          <a:p>
            <a:pPr marL="148590" marR="408940" indent="-135890">
              <a:lnSpc>
                <a:spcPct val="117000"/>
              </a:lnSpc>
              <a:spcBef>
                <a:spcPts val="330"/>
              </a:spcBef>
              <a:buClr>
                <a:srgbClr val="FF0000"/>
              </a:buClr>
              <a:buSzPct val="94000"/>
              <a:buFont typeface="Wingdings" panose="05000000000000000000"/>
              <a:buChar char=""/>
              <a:tabLst>
                <a:tab pos="204470" algn="l"/>
              </a:tabLst>
            </a:pPr>
            <a:r>
              <a:rPr sz="1700" dirty="0">
                <a:latin typeface="Arial Black" panose="020B0A04020102020204"/>
                <a:cs typeface="Arial Black" panose="020B0A04020102020204"/>
              </a:rPr>
              <a:t>Η</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ΨΥΞΗ</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ΒΑΛΒΙΔΑΣ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ΓΙΝΕΤΑΙ</a:t>
            </a:r>
            <a:r>
              <a:rPr sz="1700" spc="-60" dirty="0">
                <a:latin typeface="Arial Black" panose="020B0A04020102020204"/>
                <a:cs typeface="Arial Black" panose="020B0A04020102020204"/>
              </a:rPr>
              <a:t> </a:t>
            </a:r>
            <a:r>
              <a:rPr sz="1700">
                <a:latin typeface="Arial Black" panose="020B0A04020102020204"/>
                <a:cs typeface="Arial Black" panose="020B0A04020102020204"/>
              </a:rPr>
              <a:t>ΜΕ</a:t>
            </a:r>
            <a:r>
              <a:rPr sz="1700" spc="-60">
                <a:latin typeface="Arial Black" panose="020B0A04020102020204"/>
                <a:cs typeface="Arial Black" panose="020B0A04020102020204"/>
              </a:rPr>
              <a:t> </a:t>
            </a:r>
            <a:r>
              <a:rPr lang="el-GR" sz="1700" spc="-60" dirty="0" smtClean="0">
                <a:latin typeface="Arial Black" panose="020B0A04020102020204"/>
                <a:cs typeface="Arial Black" panose="020B0A04020102020204"/>
              </a:rPr>
              <a:t>ΚΥΚΛΟΦΟΡΙΑ</a:t>
            </a:r>
            <a:r>
              <a:rPr sz="1700" spc="-65" smtClean="0">
                <a:latin typeface="Arial Black" panose="020B0A04020102020204"/>
                <a:cs typeface="Arial Black" panose="020B0A04020102020204"/>
              </a:rPr>
              <a:t> </a:t>
            </a:r>
            <a:r>
              <a:rPr lang="el-GR" sz="1700" spc="-10" dirty="0" smtClean="0">
                <a:latin typeface="Arial Black" panose="020B0A04020102020204"/>
                <a:cs typeface="Arial Black" panose="020B0A04020102020204"/>
              </a:rPr>
              <a:t>ΝΕΡΟΥ</a:t>
            </a:r>
            <a:r>
              <a:rPr sz="1700" spc="-60" smtClean="0">
                <a:latin typeface="Arial Black" panose="020B0A04020102020204"/>
                <a:cs typeface="Arial Black" panose="020B0A04020102020204"/>
              </a:rPr>
              <a:t> </a:t>
            </a:r>
            <a:r>
              <a:rPr sz="1700" spc="-20" dirty="0">
                <a:latin typeface="Arial Black" panose="020B0A04020102020204"/>
                <a:cs typeface="Arial Black" panose="020B0A04020102020204"/>
              </a:rPr>
              <a:t>ΠΡΟΣ </a:t>
            </a:r>
            <a:r>
              <a:rPr sz="1700" dirty="0">
                <a:latin typeface="Arial Black" panose="020B0A04020102020204"/>
                <a:cs typeface="Arial Black" panose="020B0A04020102020204"/>
              </a:rPr>
              <a:t>ΤΗΝ</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ΕΔΡΑ</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ΠΡΕΠΕΙ</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ΠΑΝΤΑ</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ΔΙΑΤΗΡΕΙΤΑΙ</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ΚΑΛΗ</a:t>
            </a:r>
            <a:r>
              <a:rPr sz="1700" spc="-75" dirty="0">
                <a:latin typeface="Arial Black" panose="020B0A04020102020204"/>
                <a:cs typeface="Arial Black" panose="020B0A04020102020204"/>
              </a:rPr>
              <a:t> </a:t>
            </a:r>
            <a:r>
              <a:rPr sz="1700" spc="-10" dirty="0">
                <a:latin typeface="Arial Black" panose="020B0A04020102020204"/>
                <a:cs typeface="Arial Black" panose="020B0A04020102020204"/>
              </a:rPr>
              <a:t>ΕΠΑΦΗ </a:t>
            </a:r>
            <a:r>
              <a:rPr sz="1700" dirty="0">
                <a:latin typeface="Arial Black" panose="020B0A04020102020204"/>
                <a:cs typeface="Arial Black" panose="020B0A04020102020204"/>
              </a:rPr>
              <a:t>ΜΕΤΑΞΥ</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ΤΟΥΣ</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ΚΛΕΙΣΙΜΟ</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ΒΑΛΒΙΔΑΣ.</a:t>
            </a:r>
            <a:endParaRPr sz="1700">
              <a:latin typeface="Arial Black" panose="020B0A04020102020204"/>
              <a:cs typeface="Arial Black" panose="020B0A04020102020204"/>
            </a:endParaRPr>
          </a:p>
          <a:p>
            <a:pPr marL="148590" marR="977900">
              <a:lnSpc>
                <a:spcPct val="117000"/>
              </a:lnSpc>
              <a:spcBef>
                <a:spcPts val="325"/>
              </a:spcBef>
            </a:pPr>
            <a:r>
              <a:rPr sz="1700" dirty="0">
                <a:latin typeface="Arial Black" panose="020B0A04020102020204"/>
                <a:cs typeface="Arial Black" panose="020B0A04020102020204"/>
              </a:rPr>
              <a:t>ΜΕ</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ΕΦΑΡΜΟΓΗ</a:t>
            </a:r>
            <a:r>
              <a:rPr sz="1700" spc="-7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70">
                <a:latin typeface="Arial Black" panose="020B0A04020102020204"/>
                <a:cs typeface="Arial Black" panose="020B0A04020102020204"/>
              </a:rPr>
              <a:t> </a:t>
            </a:r>
            <a:r>
              <a:rPr sz="1700" smtClean="0">
                <a:latin typeface="Arial Black" panose="020B0A04020102020204"/>
                <a:cs typeface="Arial Black" panose="020B0A04020102020204"/>
              </a:rPr>
              <a:t>ΨΥΞ</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75" smtClean="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ΕΔΡΩΝ</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ΜΕΣΩ</a:t>
            </a:r>
            <a:r>
              <a:rPr sz="1700" spc="-75" dirty="0">
                <a:latin typeface="Arial Black" panose="020B0A04020102020204"/>
                <a:cs typeface="Arial Black" panose="020B0A04020102020204"/>
              </a:rPr>
              <a:t> </a:t>
            </a:r>
            <a:r>
              <a:rPr sz="1700" spc="-10" dirty="0">
                <a:latin typeface="Arial Black" panose="020B0A04020102020204"/>
                <a:cs typeface="Arial Black" panose="020B0A04020102020204"/>
              </a:rPr>
              <a:t>ΟΠΩΝ, </a:t>
            </a:r>
            <a:r>
              <a:rPr sz="1700" dirty="0">
                <a:latin typeface="Arial Black" panose="020B0A04020102020204"/>
                <a:cs typeface="Arial Black" panose="020B0A04020102020204"/>
              </a:rPr>
              <a:t>ΜΕΙΩΝΕΤΑΙ</a:t>
            </a:r>
            <a:r>
              <a:rPr sz="1700" spc="-90" dirty="0">
                <a:latin typeface="Arial Black" panose="020B0A04020102020204"/>
                <a:cs typeface="Arial Black" panose="020B0A04020102020204"/>
              </a:rPr>
              <a:t> </a:t>
            </a:r>
            <a:r>
              <a:rPr sz="1700" dirty="0">
                <a:latin typeface="Arial Black" panose="020B0A04020102020204"/>
                <a:cs typeface="Arial Black" panose="020B0A04020102020204"/>
              </a:rPr>
              <a:t>Ο</a:t>
            </a:r>
            <a:r>
              <a:rPr sz="1700" spc="-95" dirty="0">
                <a:latin typeface="Arial Black" panose="020B0A04020102020204"/>
                <a:cs typeface="Arial Black" panose="020B0A04020102020204"/>
              </a:rPr>
              <a:t> </a:t>
            </a:r>
            <a:r>
              <a:rPr sz="1700">
                <a:latin typeface="Arial Black" panose="020B0A04020102020204"/>
                <a:cs typeface="Arial Black" panose="020B0A04020102020204"/>
              </a:rPr>
              <a:t>ΚΙΝΔΥΝΟΣ</a:t>
            </a:r>
            <a:r>
              <a:rPr sz="1700" spc="-85">
                <a:latin typeface="Arial Black" panose="020B0A04020102020204"/>
                <a:cs typeface="Arial Black" panose="020B0A04020102020204"/>
              </a:rPr>
              <a:t> </a:t>
            </a:r>
            <a:r>
              <a:rPr sz="1700" spc="-10" smtClean="0">
                <a:latin typeface="Arial Black" panose="020B0A04020102020204"/>
                <a:cs typeface="Arial Black" panose="020B0A04020102020204"/>
              </a:rPr>
              <a:t>ΑΝΟΜΟΙΟΜΟΡΦΗ</a:t>
            </a:r>
            <a:r>
              <a:rPr lang="el-GR" sz="1700" spc="-10" dirty="0" smtClean="0">
                <a:latin typeface="Arial Black" panose="020B0A04020102020204"/>
                <a:cs typeface="Arial Black" panose="020B0A04020102020204"/>
              </a:rPr>
              <a:t>Σ </a:t>
            </a:r>
            <a:r>
              <a:rPr sz="1700" spc="-95" smtClean="0">
                <a:latin typeface="Arial Black" panose="020B0A04020102020204"/>
                <a:cs typeface="Arial Black" panose="020B0A04020102020204"/>
              </a:rPr>
              <a:t> </a:t>
            </a:r>
            <a:r>
              <a:rPr sz="1700" smtClean="0">
                <a:latin typeface="Arial Black" panose="020B0A04020102020204"/>
                <a:cs typeface="Arial Black" panose="020B0A04020102020204"/>
              </a:rPr>
              <a:t>ΨΥΞΗ</a:t>
            </a:r>
            <a:r>
              <a:rPr lang="el-GR" sz="1700" dirty="0" smtClean="0">
                <a:latin typeface="Arial Black" panose="020B0A04020102020204"/>
                <a:cs typeface="Arial Black" panose="020B0A04020102020204"/>
              </a:rPr>
              <a:t> </a:t>
            </a:r>
            <a:r>
              <a:rPr sz="1700" spc="-90" smtClean="0">
                <a:latin typeface="Arial Black" panose="020B0A04020102020204"/>
                <a:cs typeface="Arial Black" panose="020B0A04020102020204"/>
              </a:rPr>
              <a:t> </a:t>
            </a:r>
            <a:r>
              <a:rPr sz="1700" spc="-25">
                <a:latin typeface="Arial Black" panose="020B0A04020102020204"/>
                <a:cs typeface="Arial Black" panose="020B0A04020102020204"/>
              </a:rPr>
              <a:t>ΚΑΙ </a:t>
            </a:r>
            <a:r>
              <a:rPr sz="1700" spc="-10" smtClean="0">
                <a:latin typeface="Arial Black" panose="020B0A04020102020204"/>
                <a:cs typeface="Arial Black" panose="020B0A04020102020204"/>
              </a:rPr>
              <a:t>ΠΑΡΑΜΟΡΦΩΣΗ</a:t>
            </a:r>
            <a:r>
              <a:rPr lang="el-GR" sz="1700" spc="-10" dirty="0" smtClean="0">
                <a:latin typeface="Arial Black" panose="020B0A04020102020204"/>
                <a:cs typeface="Arial Black" panose="020B0A04020102020204"/>
              </a:rPr>
              <a:t>Σ </a:t>
            </a:r>
            <a:r>
              <a:rPr sz="1700" spc="-85" smtClean="0">
                <a:latin typeface="Arial Black" panose="020B0A04020102020204"/>
                <a:cs typeface="Arial Black" panose="020B0A04020102020204"/>
              </a:rPr>
              <a:t> </a:t>
            </a:r>
            <a:r>
              <a:rPr sz="1700" spc="-20" dirty="0">
                <a:latin typeface="Arial Black" panose="020B0A04020102020204"/>
                <a:cs typeface="Arial Black" panose="020B0A04020102020204"/>
              </a:rPr>
              <a:t>ΤΗΣ.</a:t>
            </a:r>
            <a:endParaRPr sz="1700">
              <a:latin typeface="Arial Black" panose="020B0A04020102020204"/>
              <a:cs typeface="Arial Black" panose="020B0A04020102020204"/>
            </a:endParaRPr>
          </a:p>
          <a:p>
            <a:pPr marL="148590" marR="5080" indent="-135890">
              <a:lnSpc>
                <a:spcPct val="117000"/>
              </a:lnSpc>
              <a:spcBef>
                <a:spcPts val="335"/>
              </a:spcBef>
              <a:buClr>
                <a:srgbClr val="FF0000"/>
              </a:buClr>
              <a:buSzPct val="94000"/>
              <a:buFont typeface="Wingdings" panose="05000000000000000000"/>
              <a:buChar char=""/>
              <a:tabLst>
                <a:tab pos="204470" algn="l"/>
              </a:tabLst>
            </a:pPr>
            <a:r>
              <a:rPr sz="1700" dirty="0">
                <a:latin typeface="Arial Black" panose="020B0A04020102020204"/>
                <a:cs typeface="Arial Black" panose="020B0A04020102020204"/>
              </a:rPr>
              <a:t>Η</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ΧΡΗΣΗ</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ΒΑΡΕΩΝ</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ΚΑΥΣΙΜΩΝ</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70" dirty="0">
                <a:latin typeface="Arial Black" panose="020B0A04020102020204"/>
                <a:cs typeface="Arial Black" panose="020B0A04020102020204"/>
              </a:rPr>
              <a:t> </a:t>
            </a:r>
            <a:r>
              <a:rPr sz="1700" spc="-10" dirty="0">
                <a:latin typeface="Arial Black" panose="020B0A04020102020204"/>
                <a:cs typeface="Arial Black" panose="020B0A04020102020204"/>
              </a:rPr>
              <a:t>ΠΕΡΙΕΧΟΥΝ</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ΒΑΝΑΔΙΟ</a:t>
            </a:r>
            <a:r>
              <a:rPr sz="1700" spc="-80" dirty="0">
                <a:latin typeface="Arial Black" panose="020B0A04020102020204"/>
                <a:cs typeface="Arial Black" panose="020B0A04020102020204"/>
              </a:rPr>
              <a:t> </a:t>
            </a:r>
            <a:r>
              <a:rPr sz="1700" spc="-25" dirty="0">
                <a:latin typeface="Arial Black" panose="020B0A04020102020204"/>
                <a:cs typeface="Arial Black" panose="020B0A04020102020204"/>
              </a:rPr>
              <a:t>ΚΑΙ </a:t>
            </a:r>
            <a:r>
              <a:rPr sz="1700" dirty="0">
                <a:latin typeface="Arial Black" panose="020B0A04020102020204"/>
                <a:cs typeface="Arial Black" panose="020B0A04020102020204"/>
              </a:rPr>
              <a:t>ΝΑΤΡΙΟ</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ΤΑ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ΟΠΟΙΑ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ΚΑΥΣΗ</a:t>
            </a:r>
            <a:r>
              <a:rPr sz="1700" spc="-80" dirty="0">
                <a:latin typeface="Arial Black" panose="020B0A04020102020204"/>
                <a:cs typeface="Arial Black" panose="020B0A04020102020204"/>
              </a:rPr>
              <a:t> </a:t>
            </a:r>
            <a:r>
              <a:rPr sz="1700" spc="-10" dirty="0">
                <a:latin typeface="Arial Black" panose="020B0A04020102020204"/>
                <a:cs typeface="Arial Black" panose="020B0A04020102020204"/>
              </a:rPr>
              <a:t>ΟΞΕΙΔΩΝΟΝΤΑΙ ΣΧΗΜΑΤΙΖΟΝΤΑΣ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ΟΞΕΑ</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ΑΛΑΤΑ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60" dirty="0">
                <a:latin typeface="Arial Black" panose="020B0A04020102020204"/>
                <a:cs typeface="Arial Black" panose="020B0A04020102020204"/>
              </a:rPr>
              <a:t> </a:t>
            </a:r>
            <a:r>
              <a:rPr sz="1700">
                <a:latin typeface="Arial Black" panose="020B0A04020102020204"/>
                <a:cs typeface="Arial Black" panose="020B0A04020102020204"/>
              </a:rPr>
              <a:t>ΕΙΝΑΙ</a:t>
            </a:r>
            <a:r>
              <a:rPr sz="1700" spc="-65">
                <a:latin typeface="Arial Black" panose="020B0A04020102020204"/>
                <a:cs typeface="Arial Black" panose="020B0A04020102020204"/>
              </a:rPr>
              <a:t> </a:t>
            </a:r>
            <a:r>
              <a:rPr sz="1700" spc="-10" smtClean="0">
                <a:latin typeface="Arial Black" panose="020B0A04020102020204"/>
                <a:cs typeface="Arial Black" panose="020B0A04020102020204"/>
              </a:rPr>
              <a:t>ΕΥΤΗΚΤ</a:t>
            </a:r>
            <a:r>
              <a:rPr lang="el-GR" sz="1700" spc="-10" dirty="0" smtClean="0">
                <a:latin typeface="Arial Black" panose="020B0A04020102020204"/>
                <a:cs typeface="Arial Black" panose="020B0A04020102020204"/>
              </a:rPr>
              <a:t>Α</a:t>
            </a:r>
            <a:r>
              <a:rPr sz="1700" spc="-10" smtClean="0">
                <a:latin typeface="Arial Black" panose="020B0A04020102020204"/>
                <a:cs typeface="Arial Black" panose="020B0A04020102020204"/>
              </a:rPr>
              <a:t> </a:t>
            </a:r>
            <a:r>
              <a:rPr sz="1700" dirty="0">
                <a:latin typeface="Arial Black" panose="020B0A04020102020204"/>
                <a:cs typeface="Arial Black" panose="020B0A04020102020204"/>
              </a:rPr>
              <a:t>(</a:t>
            </a:r>
            <a:r>
              <a:rPr sz="1700" dirty="0">
                <a:solidFill>
                  <a:srgbClr val="FF0000"/>
                </a:solidFill>
                <a:latin typeface="Arial Black" panose="020B0A04020102020204"/>
                <a:cs typeface="Arial Black" panose="020B0A04020102020204"/>
              </a:rPr>
              <a:t>ΛΙΩΝΟΥΝ</a:t>
            </a:r>
            <a:r>
              <a:rPr sz="1700" spc="-7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ΕΥΚΟΛΑ</a:t>
            </a:r>
            <a:r>
              <a:rPr sz="1700" dirty="0">
                <a:latin typeface="Arial Black" panose="020B0A04020102020204"/>
                <a:cs typeface="Arial Black" panose="020B0A04020102020204"/>
              </a:rPr>
              <a:t>)</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ΣΕ</a:t>
            </a:r>
            <a:r>
              <a:rPr sz="1700" spc="-70" dirty="0">
                <a:latin typeface="Arial Black" panose="020B0A04020102020204"/>
                <a:cs typeface="Arial Black" panose="020B0A04020102020204"/>
              </a:rPr>
              <a:t> </a:t>
            </a:r>
            <a:r>
              <a:rPr sz="1700" spc="-10" dirty="0">
                <a:latin typeface="Arial Black" panose="020B0A04020102020204"/>
                <a:cs typeface="Arial Black" panose="020B0A04020102020204"/>
              </a:rPr>
              <a:t>ΘΕΡΜΟΚΡΑΣΙΕΣ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ΑΝΩ</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550°C</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ΟΠΟΤΕ ΣΧΗΜΑΤΙΖΟΥΝ</a:t>
            </a:r>
            <a:r>
              <a:rPr sz="1700" spc="-95" dirty="0">
                <a:latin typeface="Arial Black" panose="020B0A04020102020204"/>
                <a:cs typeface="Arial Black" panose="020B0A04020102020204"/>
              </a:rPr>
              <a:t> </a:t>
            </a:r>
            <a:r>
              <a:rPr sz="1700" dirty="0">
                <a:latin typeface="Arial Black" panose="020B0A04020102020204"/>
                <a:cs typeface="Arial Black" panose="020B0A04020102020204"/>
              </a:rPr>
              <a:t>ΥΑΛΩΔΗ</a:t>
            </a:r>
            <a:r>
              <a:rPr sz="1700" spc="-95" dirty="0">
                <a:latin typeface="Arial Black" panose="020B0A04020102020204"/>
                <a:cs typeface="Arial Black" panose="020B0A04020102020204"/>
              </a:rPr>
              <a:t> </a:t>
            </a:r>
            <a:r>
              <a:rPr sz="1700">
                <a:latin typeface="Arial Black" panose="020B0A04020102020204"/>
                <a:cs typeface="Arial Black" panose="020B0A04020102020204"/>
              </a:rPr>
              <a:t>(</a:t>
            </a:r>
            <a:r>
              <a:rPr sz="1700" smtClean="0">
                <a:solidFill>
                  <a:srgbClr val="FF0000"/>
                </a:solidFill>
                <a:latin typeface="Arial Black" panose="020B0A04020102020204"/>
                <a:cs typeface="Arial Black" panose="020B0A04020102020204"/>
              </a:rPr>
              <a:t>ΓΥΑΛΙΝ</a:t>
            </a:r>
            <a:r>
              <a:rPr lang="el-GR" sz="1700" dirty="0" smtClean="0">
                <a:solidFill>
                  <a:srgbClr val="FF0000"/>
                </a:solidFill>
                <a:latin typeface="Arial Black" panose="020B0A04020102020204"/>
                <a:cs typeface="Arial Black" panose="020B0A04020102020204"/>
              </a:rPr>
              <a:t>Α</a:t>
            </a:r>
            <a:r>
              <a:rPr sz="1700" smtClean="0">
                <a:latin typeface="Arial Black" panose="020B0A04020102020204"/>
                <a:cs typeface="Arial Black" panose="020B0A04020102020204"/>
              </a:rPr>
              <a:t>)</a:t>
            </a:r>
            <a:r>
              <a:rPr sz="1700" spc="-90" smtClean="0">
                <a:latin typeface="Arial Black" panose="020B0A04020102020204"/>
                <a:cs typeface="Arial Black" panose="020B0A04020102020204"/>
              </a:rPr>
              <a:t> </a:t>
            </a:r>
            <a:r>
              <a:rPr sz="1700" dirty="0">
                <a:latin typeface="Arial Black" panose="020B0A04020102020204"/>
                <a:cs typeface="Arial Black" panose="020B0A04020102020204"/>
              </a:rPr>
              <a:t>ΣΤΡΩΜΑΤΑ</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ΣΤΗΝ</a:t>
            </a:r>
            <a:r>
              <a:rPr sz="1700" spc="-95" dirty="0">
                <a:latin typeface="Arial Black" panose="020B0A04020102020204"/>
                <a:cs typeface="Arial Black" panose="020B0A04020102020204"/>
              </a:rPr>
              <a:t> </a:t>
            </a:r>
            <a:r>
              <a:rPr sz="1700" spc="-10" dirty="0">
                <a:latin typeface="Arial Black" panose="020B0A04020102020204"/>
                <a:cs typeface="Arial Black" panose="020B0A04020102020204"/>
              </a:rPr>
              <a:t>ΕΠΙΦΑΝΕΙΑ </a:t>
            </a:r>
            <a:r>
              <a:rPr sz="1700" dirty="0">
                <a:latin typeface="Arial Black" panose="020B0A04020102020204"/>
                <a:cs typeface="Arial Black" panose="020B0A04020102020204"/>
              </a:rPr>
              <a:t>ΕΠΑΦΗΣ</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ΒΑΛΒΙΔΑΣ</a:t>
            </a:r>
            <a:r>
              <a:rPr sz="1700" spc="-70" dirty="0">
                <a:latin typeface="Arial Black" panose="020B0A04020102020204"/>
                <a:cs typeface="Arial Black" panose="020B0A04020102020204"/>
              </a:rPr>
              <a:t> </a:t>
            </a:r>
            <a:r>
              <a:rPr sz="1700">
                <a:latin typeface="Arial Black" panose="020B0A04020102020204"/>
                <a:cs typeface="Arial Black" panose="020B0A04020102020204"/>
              </a:rPr>
              <a:t>ΚΑΙ</a:t>
            </a:r>
            <a:r>
              <a:rPr sz="1700" spc="-75">
                <a:latin typeface="Arial Black" panose="020B0A04020102020204"/>
                <a:cs typeface="Arial Black" panose="020B0A04020102020204"/>
              </a:rPr>
              <a:t> </a:t>
            </a:r>
            <a:r>
              <a:rPr sz="1700" smtClean="0">
                <a:latin typeface="Arial Black" panose="020B0A04020102020204"/>
                <a:cs typeface="Arial Black" panose="020B0A04020102020204"/>
              </a:rPr>
              <a:t>ΕΔΡΑΣ</a:t>
            </a:r>
            <a:r>
              <a:rPr lang="el-GR" sz="1700" dirty="0" smtClean="0">
                <a:latin typeface="Arial Black" panose="020B0A04020102020204"/>
                <a:cs typeface="Arial Black" panose="020B0A04020102020204"/>
              </a:rPr>
              <a:t>,</a:t>
            </a:r>
            <a:r>
              <a:rPr sz="1700" spc="-75" smtClean="0">
                <a:latin typeface="Arial Black" panose="020B0A04020102020204"/>
                <a:cs typeface="Arial Black" panose="020B0A04020102020204"/>
              </a:rPr>
              <a:t> </a:t>
            </a:r>
            <a:r>
              <a:rPr sz="1700" dirty="0">
                <a:latin typeface="Arial Black" panose="020B0A04020102020204"/>
                <a:cs typeface="Arial Black" panose="020B0A04020102020204"/>
              </a:rPr>
              <a:t>ΟΠΟΥ</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ΑΝΤΙΔΡΟΥΝ</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ΤΑ</a:t>
            </a:r>
            <a:r>
              <a:rPr sz="1700" spc="-75" dirty="0">
                <a:latin typeface="Arial Black" panose="020B0A04020102020204"/>
                <a:cs typeface="Arial Black" panose="020B0A04020102020204"/>
              </a:rPr>
              <a:t> </a:t>
            </a:r>
            <a:r>
              <a:rPr sz="1700" spc="-10" dirty="0">
                <a:latin typeface="Arial Black" panose="020B0A04020102020204"/>
                <a:cs typeface="Arial Black" panose="020B0A04020102020204"/>
              </a:rPr>
              <a:t>ΜΕΤΑΛΛΑ </a:t>
            </a:r>
            <a:r>
              <a:rPr sz="1700" dirty="0">
                <a:latin typeface="Arial Black" panose="020B0A04020102020204"/>
                <a:cs typeface="Arial Black" panose="020B0A04020102020204"/>
              </a:rPr>
              <a:t>ΚΑΙ</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ΤΑ</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ΔΙΑΒΡΩΝΟΥΝ.</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ΦΑΣΗ</a:t>
            </a:r>
            <a:r>
              <a:rPr sz="1700" spc="-7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60">
                <a:latin typeface="Arial Black" panose="020B0A04020102020204"/>
                <a:cs typeface="Arial Black" panose="020B0A04020102020204"/>
              </a:rPr>
              <a:t> </a:t>
            </a:r>
            <a:r>
              <a:rPr sz="1700" smtClean="0">
                <a:latin typeface="Arial Black" panose="020B0A04020102020204"/>
                <a:cs typeface="Arial Black" panose="020B0A04020102020204"/>
              </a:rPr>
              <a:t>ΣΑΡΩΣ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70" smtClean="0">
                <a:latin typeface="Arial Black" panose="020B0A04020102020204"/>
                <a:cs typeface="Arial Black" panose="020B0A04020102020204"/>
              </a:rPr>
              <a:t> </a:t>
            </a:r>
            <a:r>
              <a:rPr sz="1700" dirty="0">
                <a:latin typeface="Arial Black" panose="020B0A04020102020204"/>
                <a:cs typeface="Arial Black" panose="020B0A04020102020204"/>
              </a:rPr>
              <a:t>ΜΕΙΩΝΕΤΑΙ</a:t>
            </a:r>
            <a:r>
              <a:rPr sz="1700" spc="-65" dirty="0">
                <a:latin typeface="Arial Black" panose="020B0A04020102020204"/>
                <a:cs typeface="Arial Black" panose="020B0A04020102020204"/>
              </a:rPr>
              <a:t> </a:t>
            </a:r>
            <a:r>
              <a:rPr sz="1700" spc="-50" dirty="0">
                <a:latin typeface="Arial Black" panose="020B0A04020102020204"/>
                <a:cs typeface="Arial Black" panose="020B0A04020102020204"/>
              </a:rPr>
              <a:t>Η </a:t>
            </a:r>
            <a:r>
              <a:rPr sz="1700" spc="-10" dirty="0">
                <a:latin typeface="Arial Black" panose="020B0A04020102020204"/>
                <a:cs typeface="Arial Black" panose="020B0A04020102020204"/>
              </a:rPr>
              <a:t>ΘΕΡΜΟΚΡΑΣΙΑ</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ΤΟΥΣ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ΣΤΕΡΕΟΠΟΙΟΥΝΤΑΙ</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ΣΧΗΜΑΤΙΖΟΝΤΑΣ </a:t>
            </a:r>
            <a:r>
              <a:rPr sz="1700">
                <a:latin typeface="Arial Black" panose="020B0A04020102020204"/>
                <a:cs typeface="Arial Black" panose="020B0A04020102020204"/>
              </a:rPr>
              <a:t>ΣΚΛΗΡΑ</a:t>
            </a:r>
            <a:r>
              <a:rPr sz="1700" spc="-85">
                <a:latin typeface="Arial Black" panose="020B0A04020102020204"/>
                <a:cs typeface="Arial Black" panose="020B0A04020102020204"/>
              </a:rPr>
              <a:t> </a:t>
            </a:r>
            <a:r>
              <a:rPr sz="1700" spc="-10" smtClean="0">
                <a:latin typeface="Arial Black" panose="020B0A04020102020204"/>
                <a:cs typeface="Arial Black" panose="020B0A04020102020204"/>
              </a:rPr>
              <a:t>ΣΤΡΩΜΑΤΑ</a:t>
            </a:r>
            <a:r>
              <a:rPr lang="el-GR" sz="1700" spc="-10" dirty="0" smtClean="0">
                <a:latin typeface="Arial Black" panose="020B0A04020102020204"/>
                <a:cs typeface="Arial Black" panose="020B0A04020102020204"/>
              </a:rPr>
              <a:t> </a:t>
            </a:r>
            <a:r>
              <a:rPr sz="1700" spc="-10" smtClean="0">
                <a:latin typeface="Arial Black" panose="020B0A04020102020204"/>
                <a:cs typeface="Arial Black" panose="020B0A04020102020204"/>
              </a:rPr>
              <a:t>(ΧΡΗΣΗ</a:t>
            </a:r>
            <a:r>
              <a:rPr sz="1700" spc="-90" smtClean="0">
                <a:latin typeface="Arial Black" panose="020B0A04020102020204"/>
                <a:cs typeface="Arial Black" panose="020B0A04020102020204"/>
              </a:rPr>
              <a:t> </a:t>
            </a:r>
            <a:r>
              <a:rPr sz="1700" spc="-10" smtClean="0">
                <a:latin typeface="Arial Black" panose="020B0A04020102020204"/>
                <a:cs typeface="Arial Black" panose="020B0A04020102020204"/>
              </a:rPr>
              <a:t>ΠΕΡIΣΤΡΕΦΟΜΕΝΗ</a:t>
            </a:r>
            <a:r>
              <a:rPr lang="el-GR" sz="1700" spc="-10" dirty="0" smtClean="0">
                <a:latin typeface="Arial Black" panose="020B0A04020102020204"/>
                <a:cs typeface="Arial Black" panose="020B0A04020102020204"/>
              </a:rPr>
              <a:t>Σ</a:t>
            </a:r>
            <a:r>
              <a:rPr sz="1700" spc="-85" smtClean="0">
                <a:latin typeface="Arial Black" panose="020B0A04020102020204"/>
                <a:cs typeface="Arial Black" panose="020B0A04020102020204"/>
              </a:rPr>
              <a:t> </a:t>
            </a:r>
            <a:r>
              <a:rPr sz="1700" spc="-10" smtClean="0">
                <a:latin typeface="Arial Black" panose="020B0A04020102020204"/>
                <a:cs typeface="Arial Black" panose="020B0A04020102020204"/>
              </a:rPr>
              <a:t>ΒΑΛΒΙΔΑ</a:t>
            </a:r>
            <a:r>
              <a:rPr lang="el-GR" sz="1700" spc="-10" dirty="0" smtClean="0">
                <a:latin typeface="Arial Black" panose="020B0A04020102020204"/>
                <a:cs typeface="Arial Black" panose="020B0A04020102020204"/>
              </a:rPr>
              <a:t>Σ</a:t>
            </a:r>
            <a:r>
              <a:rPr sz="1700" spc="-10" smtClean="0">
                <a:latin typeface="Arial Black" panose="020B0A04020102020204"/>
                <a:cs typeface="Arial Black" panose="020B0A04020102020204"/>
              </a:rPr>
              <a:t>)</a:t>
            </a:r>
            <a:r>
              <a:rPr lang="el-GR" sz="1700" spc="-10" dirty="0" smtClean="0">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C3BC96"/>
          </a:solidFill>
        </p:spPr>
        <p:txBody>
          <a:bodyPr wrap="square" lIns="0" tIns="0" rIns="0" bIns="0" rtlCol="0"/>
          <a:lstStyle/>
          <a:p/>
        </p:txBody>
      </p:sp>
      <p:sp>
        <p:nvSpPr>
          <p:cNvPr id="3" name="object 3"/>
          <p:cNvSpPr txBox="1"/>
          <p:nvPr/>
        </p:nvSpPr>
        <p:spPr>
          <a:xfrm>
            <a:off x="2195829" y="1131570"/>
            <a:ext cx="4748530"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ΒΑΛΒΙΔΩΝ.</a:t>
            </a:r>
            <a:endParaRPr sz="2000">
              <a:solidFill>
                <a:srgbClr val="FF0000"/>
              </a:solidFill>
              <a:latin typeface="Arial Black" panose="020B0A04020102020204"/>
              <a:cs typeface="Arial Black" panose="020B0A04020102020204"/>
            </a:endParaRPr>
          </a:p>
        </p:txBody>
      </p:sp>
      <p:sp>
        <p:nvSpPr>
          <p:cNvPr id="4" name="object 4"/>
          <p:cNvSpPr txBox="1"/>
          <p:nvPr/>
        </p:nvSpPr>
        <p:spPr>
          <a:xfrm>
            <a:off x="364490" y="2307590"/>
            <a:ext cx="7225030" cy="1834733"/>
          </a:xfrm>
          <a:prstGeom prst="rect">
            <a:avLst/>
          </a:prstGeom>
        </p:spPr>
        <p:txBody>
          <a:bodyPr vert="horz" wrap="square" lIns="0" tIns="12700" rIns="0" bIns="0" rtlCol="0">
            <a:spAutoFit/>
          </a:bodyPr>
          <a:lstStyle/>
          <a:p>
            <a:pPr marL="469900" marR="5080" indent="-457200">
              <a:lnSpc>
                <a:spcPct val="118000"/>
              </a:lnSpc>
              <a:spcBef>
                <a:spcPts val="100"/>
              </a:spcBef>
              <a:buClr>
                <a:srgbClr val="FF0000"/>
              </a:buClr>
              <a:buAutoNum type="arabicPeriod"/>
              <a:tabLst>
                <a:tab pos="469265" algn="l"/>
                <a:tab pos="469900" algn="l"/>
              </a:tabLst>
            </a:pPr>
            <a:r>
              <a:rPr sz="2000" dirty="0">
                <a:solidFill>
                  <a:srgbClr val="0070C0"/>
                </a:solidFill>
                <a:latin typeface="Arial Black" panose="020B0A04020102020204"/>
                <a:cs typeface="Arial Black" panose="020B0A04020102020204"/>
              </a:rPr>
              <a:t>ΕΠΙΣΚΕΥΕΣ</a:t>
            </a:r>
            <a:r>
              <a:rPr sz="2000" spc="-35"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ΚΑΙ</a:t>
            </a:r>
            <a:r>
              <a:rPr sz="2000" spc="-20"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ΕΠΙΘΕΩΡΗΣΕΙΣ</a:t>
            </a:r>
            <a:r>
              <a:rPr sz="2000" spc="-25"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ΤΩΝ</a:t>
            </a:r>
            <a:r>
              <a:rPr sz="2000" spc="-15" dirty="0">
                <a:solidFill>
                  <a:srgbClr val="0070C0"/>
                </a:solidFill>
                <a:latin typeface="Arial Black" panose="020B0A04020102020204"/>
                <a:cs typeface="Arial Black" panose="020B0A04020102020204"/>
              </a:rPr>
              <a:t> </a:t>
            </a:r>
            <a:r>
              <a:rPr sz="2000" spc="-10" dirty="0">
                <a:solidFill>
                  <a:srgbClr val="0070C0"/>
                </a:solidFill>
                <a:latin typeface="Arial Black" panose="020B0A04020102020204"/>
                <a:cs typeface="Arial Black" panose="020B0A04020102020204"/>
              </a:rPr>
              <a:t>ΒΑΛΒΙΔΩΝ </a:t>
            </a:r>
            <a:r>
              <a:rPr sz="2000" dirty="0">
                <a:solidFill>
                  <a:srgbClr val="0070C0"/>
                </a:solidFill>
                <a:latin typeface="Arial Black" panose="020B0A04020102020204"/>
                <a:cs typeface="Arial Black" panose="020B0A04020102020204"/>
              </a:rPr>
              <a:t>ΕΞΑΓΩΓΗΣ</a:t>
            </a:r>
            <a:r>
              <a:rPr sz="2000" spc="-30"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ΔΙΧΡΟΝΩΝ</a:t>
            </a:r>
            <a:r>
              <a:rPr sz="2000" spc="-15" dirty="0">
                <a:solidFill>
                  <a:srgbClr val="0070C0"/>
                </a:solidFill>
                <a:latin typeface="Arial Black" panose="020B0A04020102020204"/>
                <a:cs typeface="Arial Black" panose="020B0A04020102020204"/>
              </a:rPr>
              <a:t> </a:t>
            </a:r>
            <a:r>
              <a:rPr sz="2000" spc="-10" dirty="0">
                <a:solidFill>
                  <a:srgbClr val="0070C0"/>
                </a:solidFill>
                <a:latin typeface="Arial Black" panose="020B0A04020102020204"/>
                <a:cs typeface="Arial Black" panose="020B0A04020102020204"/>
              </a:rPr>
              <a:t>ΜΗΧΑΝΩΝ.</a:t>
            </a:r>
            <a:endParaRPr sz="2000">
              <a:solidFill>
                <a:srgbClr val="0070C0"/>
              </a:solidFill>
              <a:latin typeface="Arial Black" panose="020B0A04020102020204"/>
              <a:cs typeface="Arial Black" panose="020B0A04020102020204"/>
            </a:endParaRPr>
          </a:p>
          <a:p>
            <a:pPr>
              <a:lnSpc>
                <a:spcPct val="100000"/>
              </a:lnSpc>
              <a:spcBef>
                <a:spcPts val="40"/>
              </a:spcBef>
              <a:buClr>
                <a:srgbClr val="FF0000"/>
              </a:buClr>
              <a:buFont typeface="Arial Black" panose="020B0A04020102020204"/>
              <a:buAutoNum type="arabicPeriod"/>
            </a:pPr>
            <a:endParaRPr sz="2550">
              <a:solidFill>
                <a:srgbClr val="0070C0"/>
              </a:solidFill>
              <a:latin typeface="Arial Black" panose="020B0A04020102020204"/>
              <a:cs typeface="Arial Black" panose="020B0A04020102020204"/>
            </a:endParaRPr>
          </a:p>
          <a:p>
            <a:pPr marL="469900" marR="5080" indent="-457200">
              <a:lnSpc>
                <a:spcPct val="118000"/>
              </a:lnSpc>
              <a:spcBef>
                <a:spcPts val="5"/>
              </a:spcBef>
              <a:buClr>
                <a:srgbClr val="FF0000"/>
              </a:buClr>
              <a:buAutoNum type="arabicPeriod"/>
              <a:tabLst>
                <a:tab pos="469265" algn="l"/>
                <a:tab pos="469900" algn="l"/>
              </a:tabLst>
            </a:pPr>
            <a:r>
              <a:rPr sz="2000" dirty="0">
                <a:solidFill>
                  <a:srgbClr val="0070C0"/>
                </a:solidFill>
                <a:latin typeface="Arial Black" panose="020B0A04020102020204"/>
                <a:cs typeface="Arial Black" panose="020B0A04020102020204"/>
              </a:rPr>
              <a:t>ΕΠΙΣΚΕΥΕΣ</a:t>
            </a:r>
            <a:r>
              <a:rPr sz="2000" spc="-35"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ΚΑΙ</a:t>
            </a:r>
            <a:r>
              <a:rPr sz="2000" spc="-20"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ΕΠΙΘΕΩΡΗΣΕΙΣ</a:t>
            </a:r>
            <a:r>
              <a:rPr sz="2000" spc="-25" dirty="0">
                <a:solidFill>
                  <a:srgbClr val="0070C0"/>
                </a:solidFill>
                <a:latin typeface="Arial Black" panose="020B0A04020102020204"/>
                <a:cs typeface="Arial Black" panose="020B0A04020102020204"/>
              </a:rPr>
              <a:t> </a:t>
            </a:r>
            <a:r>
              <a:rPr sz="2000" dirty="0">
                <a:solidFill>
                  <a:srgbClr val="0070C0"/>
                </a:solidFill>
                <a:latin typeface="Arial Black" panose="020B0A04020102020204"/>
                <a:cs typeface="Arial Black" panose="020B0A04020102020204"/>
              </a:rPr>
              <a:t>ΤΩΝ</a:t>
            </a:r>
            <a:r>
              <a:rPr sz="2000" spc="-15" dirty="0">
                <a:solidFill>
                  <a:srgbClr val="0070C0"/>
                </a:solidFill>
                <a:latin typeface="Arial Black" panose="020B0A04020102020204"/>
                <a:cs typeface="Arial Black" panose="020B0A04020102020204"/>
              </a:rPr>
              <a:t> </a:t>
            </a:r>
            <a:r>
              <a:rPr sz="2000" spc="-10" dirty="0">
                <a:solidFill>
                  <a:srgbClr val="0070C0"/>
                </a:solidFill>
                <a:latin typeface="Arial Black" panose="020B0A04020102020204"/>
                <a:cs typeface="Arial Black" panose="020B0A04020102020204"/>
              </a:rPr>
              <a:t>ΒΑΛΒΙΔΩΝ </a:t>
            </a:r>
            <a:r>
              <a:rPr sz="2000" dirty="0">
                <a:solidFill>
                  <a:srgbClr val="0070C0"/>
                </a:solidFill>
                <a:latin typeface="Arial Black" panose="020B0A04020102020204"/>
                <a:cs typeface="Arial Black" panose="020B0A04020102020204"/>
              </a:rPr>
              <a:t>ΤΕΤΡΑΧΡΟΝΩΝ</a:t>
            </a:r>
            <a:r>
              <a:rPr sz="2000" spc="-45" dirty="0">
                <a:solidFill>
                  <a:srgbClr val="0070C0"/>
                </a:solidFill>
                <a:latin typeface="Arial Black" panose="020B0A04020102020204"/>
                <a:cs typeface="Arial Black" panose="020B0A04020102020204"/>
              </a:rPr>
              <a:t> </a:t>
            </a:r>
            <a:r>
              <a:rPr sz="2000" spc="-10" dirty="0">
                <a:solidFill>
                  <a:srgbClr val="0070C0"/>
                </a:solidFill>
                <a:latin typeface="Arial Black" panose="020B0A04020102020204"/>
                <a:cs typeface="Arial Black" panose="020B0A04020102020204"/>
              </a:rPr>
              <a:t>ΜΗΧΑΝΩΝ.</a:t>
            </a:r>
            <a:endParaRPr sz="2000">
              <a:solidFill>
                <a:srgbClr val="0070C0"/>
              </a:solidFill>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C3BC96"/>
          </a:solidFill>
        </p:spPr>
        <p:txBody>
          <a:bodyPr wrap="square" lIns="0" tIns="0" rIns="0" bIns="0" rtlCol="0"/>
          <a:lstStyle/>
          <a:p/>
        </p:txBody>
      </p:sp>
      <p:sp>
        <p:nvSpPr>
          <p:cNvPr id="3" name="object 3"/>
          <p:cNvSpPr txBox="1"/>
          <p:nvPr/>
        </p:nvSpPr>
        <p:spPr>
          <a:xfrm>
            <a:off x="364490" y="1131570"/>
            <a:ext cx="8251190" cy="3501390"/>
          </a:xfrm>
          <a:prstGeom prst="rect">
            <a:avLst/>
          </a:prstGeom>
        </p:spPr>
        <p:txBody>
          <a:bodyPr vert="horz" wrap="square" lIns="0" tIns="12700" rIns="0" bIns="0" rtlCol="0">
            <a:spAutoFit/>
          </a:bodyPr>
          <a:lstStyle/>
          <a:p>
            <a:pPr marL="160020"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ΒΑΛΒΙΔΩΝ.</a:t>
            </a:r>
            <a:endParaRPr sz="2000">
              <a:solidFill>
                <a:srgbClr val="FF0000"/>
              </a:solidFill>
              <a:latin typeface="Arial Black" panose="020B0A04020102020204"/>
              <a:cs typeface="Arial Black" panose="020B0A04020102020204"/>
            </a:endParaRPr>
          </a:p>
          <a:p>
            <a:pPr>
              <a:lnSpc>
                <a:spcPct val="100000"/>
              </a:lnSpc>
              <a:spcBef>
                <a:spcPts val="10"/>
              </a:spcBef>
            </a:pPr>
            <a:endParaRPr sz="2550">
              <a:latin typeface="Arial Black" panose="020B0A04020102020204"/>
              <a:cs typeface="Arial Black" panose="020B0A04020102020204"/>
            </a:endParaRPr>
          </a:p>
          <a:p>
            <a:pPr marL="469900" marR="257175" indent="-457200">
              <a:lnSpc>
                <a:spcPct val="118000"/>
              </a:lnSpc>
              <a:buClr>
                <a:srgbClr val="FF0000"/>
              </a:buClr>
              <a:buAutoNum type="arabicPeriod"/>
              <a:tabLst>
                <a:tab pos="469265" algn="l"/>
                <a:tab pos="469900" algn="l"/>
              </a:tabLst>
            </a:pPr>
            <a:r>
              <a:rPr sz="1800" u="heavy" dirty="0">
                <a:solidFill>
                  <a:srgbClr val="0070C0"/>
                </a:solidFill>
                <a:uFill>
                  <a:solidFill>
                    <a:srgbClr val="000000"/>
                  </a:solidFill>
                </a:uFill>
                <a:latin typeface="Arial Black" panose="020B0A04020102020204"/>
                <a:cs typeface="Arial Black" panose="020B0A04020102020204"/>
              </a:rPr>
              <a:t>ΕΠΙΣΚΕΥΕΣ</a:t>
            </a:r>
            <a:r>
              <a:rPr sz="1800" u="heavy" spc="-10"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ΚΑΙ</a:t>
            </a:r>
            <a:r>
              <a:rPr sz="1800" u="heavy" spc="-10"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ΕΠΙΘΕΩΡΗΣΕΙΣ ΤΩΝ</a:t>
            </a:r>
            <a:r>
              <a:rPr sz="1800" u="heavy" spc="-10"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ΒΑΛΒΙΔΩΝ</a:t>
            </a:r>
            <a:r>
              <a:rPr sz="1800" u="heavy" spc="-5"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ΕΞΑΓΩΓΗΣ</a:t>
            </a:r>
            <a:r>
              <a:rPr sz="1800" spc="-10" dirty="0">
                <a:solidFill>
                  <a:srgbClr val="0070C0"/>
                </a:solid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ΔΙΧΡΟΝΩΝ</a:t>
            </a:r>
            <a:r>
              <a:rPr sz="1800" u="heavy" spc="-15"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ΜΗΧΑΝΩΝ.</a:t>
            </a:r>
            <a:endParaRPr sz="1800">
              <a:solidFill>
                <a:srgbClr val="0070C0"/>
              </a:solidFill>
              <a:latin typeface="Arial Black" panose="020B0A04020102020204"/>
              <a:cs typeface="Arial Black" panose="020B0A04020102020204"/>
            </a:endParaRPr>
          </a:p>
          <a:p>
            <a:pPr>
              <a:lnSpc>
                <a:spcPct val="100000"/>
              </a:lnSpc>
              <a:spcBef>
                <a:spcPts val="15"/>
              </a:spcBef>
              <a:buClr>
                <a:srgbClr val="FF0000"/>
              </a:buClr>
              <a:buFont typeface="Arial Black" panose="020B0A04020102020204"/>
              <a:buAutoNum type="arabicPeriod"/>
            </a:pPr>
            <a:endParaRPr sz="2300">
              <a:latin typeface="Arial Black" panose="020B0A04020102020204"/>
              <a:cs typeface="Arial Black" panose="020B0A04020102020204"/>
            </a:endParaRPr>
          </a:p>
          <a:p>
            <a:pPr marL="156210" marR="5080" lvl="1" indent="-143510">
              <a:lnSpc>
                <a:spcPct val="117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ΧΡΟΝΟΙ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ΜΕΤΑΞΥ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ΓΕΝΙΚΩΝ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ΕΠΙΘΕΩΡΗΣΕΩΝ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 </a:t>
            </a:r>
            <a:r>
              <a:rPr sz="1800" spc="-10" dirty="0">
                <a:latin typeface="Arial Black" panose="020B0A04020102020204"/>
                <a:cs typeface="Arial Black" panose="020B0A04020102020204"/>
              </a:rPr>
              <a:t>ΕΠΙΣΚΕΥΩΝ </a:t>
            </a:r>
            <a:r>
              <a:rPr sz="1800" dirty="0">
                <a:latin typeface="Arial Black" panose="020B0A04020102020204"/>
                <a:cs typeface="Arial Black" panose="020B0A04020102020204"/>
              </a:rPr>
              <a:t>ΤΩΝ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ΒΑΛΒΙΔΩΝ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ΕΞΑΓΩΓΗΣ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ΕΔΡΩΝ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ΤΟΥΣ</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ΣΤΙΣ </a:t>
            </a:r>
            <a:r>
              <a:rPr sz="1800" dirty="0">
                <a:latin typeface="Arial Black" panose="020B0A04020102020204"/>
                <a:cs typeface="Arial Black" panose="020B0A04020102020204"/>
              </a:rPr>
              <a:t>ΣΥΓΧΡΟΝΕΣ ΔΙΧΡΟΝΕΣ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ΑΡΓΟΣΤΡΟΦΕΣ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ΜΗΧΑΝΕΣ </a:t>
            </a:r>
            <a:r>
              <a:rPr sz="1800" dirty="0">
                <a:latin typeface="Arial Black" panose="020B0A04020102020204"/>
                <a:cs typeface="Arial Black" panose="020B0A04020102020204"/>
              </a:rPr>
              <a:t>ΚΥΜΑΙΝΟΝΤΑΙ</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ΜΕΤΑΞΥ 12000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14000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ΩΡΩΝ</a:t>
            </a:r>
            <a:r>
              <a:rPr sz="1800" spc="-10" dirty="0">
                <a:latin typeface="Arial Black" panose="020B0A04020102020204"/>
                <a:cs typeface="Arial Black" panose="020B0A04020102020204"/>
              </a:rPr>
              <a:t> ΛΕΙΤΟΥΡΓΙΑΣ.</a:t>
            </a:r>
            <a:endParaRPr sz="1800">
              <a:latin typeface="Arial Black" panose="020B0A04020102020204"/>
              <a:cs typeface="Arial Black" panose="020B0A04020102020204"/>
            </a:endParaRPr>
          </a:p>
          <a:p>
            <a:pPr marL="217170" lvl="1" indent="-204470">
              <a:lnSpc>
                <a:spcPct val="100000"/>
              </a:lnSpc>
              <a:spcBef>
                <a:spcPts val="73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ΧΡΟΝΟΙ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ΚΑΘΟΡΙΖΟΝΤΑΙ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ΚΑΤΑΣΚΕΥΑΣΤΗ.</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C3BC96"/>
          </a:solidFill>
        </p:spPr>
        <p:txBody>
          <a:bodyPr wrap="square" lIns="0" tIns="0" rIns="0" bIns="0" rtlCol="0"/>
          <a:lstStyle/>
          <a:p/>
        </p:txBody>
      </p:sp>
      <p:sp>
        <p:nvSpPr>
          <p:cNvPr id="3" name="object 3"/>
          <p:cNvSpPr txBox="1"/>
          <p:nvPr/>
        </p:nvSpPr>
        <p:spPr>
          <a:xfrm>
            <a:off x="364490" y="1131570"/>
            <a:ext cx="8275955" cy="4834890"/>
          </a:xfrm>
          <a:prstGeom prst="rect">
            <a:avLst/>
          </a:prstGeom>
        </p:spPr>
        <p:txBody>
          <a:bodyPr vert="horz" wrap="square" lIns="0" tIns="12700" rIns="0" bIns="0" rtlCol="0">
            <a:spAutoFit/>
          </a:bodyPr>
          <a:lstStyle/>
          <a:p>
            <a:pPr marL="135255"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ΒΑΛΒΙΔΩΝ.</a:t>
            </a:r>
            <a:endParaRPr sz="2000">
              <a:solidFill>
                <a:srgbClr val="FF0000"/>
              </a:solidFill>
              <a:latin typeface="Arial Black" panose="020B0A04020102020204"/>
              <a:cs typeface="Arial Black" panose="020B0A04020102020204"/>
            </a:endParaRPr>
          </a:p>
          <a:p>
            <a:pPr>
              <a:lnSpc>
                <a:spcPct val="100000"/>
              </a:lnSpc>
              <a:spcBef>
                <a:spcPts val="10"/>
              </a:spcBef>
            </a:pPr>
            <a:endParaRPr sz="2550">
              <a:latin typeface="Arial Black" panose="020B0A04020102020204"/>
              <a:cs typeface="Arial Black" panose="020B0A04020102020204"/>
            </a:endParaRPr>
          </a:p>
          <a:p>
            <a:pPr marL="469900" marR="1718945" indent="-457200">
              <a:lnSpc>
                <a:spcPct val="118000"/>
              </a:lnSpc>
              <a:tabLst>
                <a:tab pos="469265" algn="l"/>
              </a:tabLst>
            </a:pPr>
            <a:r>
              <a:rPr sz="1800" spc="-25" dirty="0">
                <a:solidFill>
                  <a:srgbClr val="FF0000"/>
                </a:solidFill>
                <a:latin typeface="Arial Black" panose="020B0A04020102020204"/>
                <a:cs typeface="Arial Black" panose="020B0A04020102020204"/>
              </a:rPr>
              <a:t>2.</a:t>
            </a:r>
            <a:r>
              <a:rPr sz="1800" dirty="0">
                <a:solidFill>
                  <a:srgbClr val="FF0000"/>
                </a:solid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ΕΠΙΣΚΕΥΕΣ</a:t>
            </a:r>
            <a:r>
              <a:rPr sz="1800" u="heavy" spc="5"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ΚΑΙ</a:t>
            </a:r>
            <a:r>
              <a:rPr sz="1800" u="heavy" spc="-5"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ΕΠΙΘΕΩΡΗΣΕΙΣ</a:t>
            </a:r>
            <a:r>
              <a:rPr sz="1800" u="heavy" spc="5"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ΤΩΝ</a:t>
            </a:r>
            <a:r>
              <a:rPr sz="1800" u="heavy" spc="-5"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ΒΑΛΒΙΔΩΝ</a:t>
            </a:r>
            <a:r>
              <a:rPr sz="1800" spc="-10" dirty="0">
                <a:solidFill>
                  <a:srgbClr val="0070C0"/>
                </a:solid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ΤΕΤΡΑΧΡΟΝΩΝ</a:t>
            </a:r>
            <a:r>
              <a:rPr sz="1800" u="heavy" spc="10"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ΜΗΧΑΝΩΝ.</a:t>
            </a:r>
            <a:endParaRPr sz="1800">
              <a:solidFill>
                <a:srgbClr val="0070C0"/>
              </a:solidFill>
              <a:latin typeface="Arial Black" panose="020B0A04020102020204"/>
              <a:cs typeface="Arial Black" panose="020B0A04020102020204"/>
            </a:endParaRPr>
          </a:p>
          <a:p>
            <a:pPr>
              <a:lnSpc>
                <a:spcPct val="100000"/>
              </a:lnSpc>
              <a:spcBef>
                <a:spcPts val="15"/>
              </a:spcBef>
            </a:pPr>
            <a:endParaRPr sz="2300">
              <a:latin typeface="Arial Black" panose="020B0A04020102020204"/>
              <a:cs typeface="Arial Black" panose="020B0A04020102020204"/>
            </a:endParaRPr>
          </a:p>
          <a:p>
            <a:pPr marL="469900" marR="931545" indent="-457200">
              <a:lnSpc>
                <a:spcPct val="117000"/>
              </a:lnSpc>
            </a:pPr>
            <a:r>
              <a:rPr sz="1800" dirty="0">
                <a:latin typeface="Arial Black" panose="020B0A04020102020204"/>
                <a:cs typeface="Arial Black" panose="020B0A04020102020204"/>
              </a:rPr>
              <a:t>ΤΑ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ΧΡΟΝΙΚΑ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ΔΙΑΣΤΗΜΑΤΑ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ΜΕΤΑΞΥ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ΓΕΝΙΚΩΝ </a:t>
            </a:r>
            <a:r>
              <a:rPr sz="1800" dirty="0">
                <a:latin typeface="Arial Black" panose="020B0A04020102020204"/>
                <a:cs typeface="Arial Black" panose="020B0A04020102020204"/>
              </a:rPr>
              <a:t>ΕΠΙΘΕΩΡΗΣΕΩΝ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ΒΑΛΒΙΔΩΝ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ΕΔΡΩΝ</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ΤΕΤΡΑΧΡΟΝΩΝ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ΔΙΝΟΝΤΑΙ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ΤΟΝ </a:t>
            </a:r>
            <a:r>
              <a:rPr sz="1800" spc="-10" dirty="0">
                <a:latin typeface="Arial Black" panose="020B0A04020102020204"/>
                <a:cs typeface="Arial Black" panose="020B0A04020102020204"/>
              </a:rPr>
              <a:t>ΚΑΤΑΣΚΕΥΑΣΤΗ.</a:t>
            </a:r>
            <a:endParaRPr sz="1800">
              <a:latin typeface="Arial Black" panose="020B0A04020102020204"/>
              <a:cs typeface="Arial Black" panose="020B0A04020102020204"/>
            </a:endParaRPr>
          </a:p>
          <a:p>
            <a:pPr marL="469900" marR="168910" indent="-457200">
              <a:lnSpc>
                <a:spcPct val="118000"/>
              </a:lnSpc>
              <a:spcBef>
                <a:spcPts val="350"/>
              </a:spcBef>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ΜΕΤΡΗΣΗ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ΔΙΑΚΕΝΟΥ 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ΒΑΛΒΙΔΩΝ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ΓΙΝΕΤΑΙ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ΣΥΝΗΘΩΣ </a:t>
            </a:r>
            <a:r>
              <a:rPr sz="1800" dirty="0">
                <a:latin typeface="Arial Black" panose="020B0A04020102020204"/>
                <a:cs typeface="Arial Black" panose="020B0A04020102020204"/>
              </a:rPr>
              <a:t>ΑΝΑ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1000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ΩΡΕΣ </a:t>
            </a:r>
            <a:r>
              <a:rPr sz="1800" spc="-10" dirty="0">
                <a:latin typeface="Arial Black" panose="020B0A04020102020204"/>
                <a:cs typeface="Arial Black" panose="020B0A04020102020204"/>
              </a:rPr>
              <a:t>ΛΕΙΤΟΥΡΓΙΑΣ.</a:t>
            </a:r>
            <a:endParaRPr sz="1800">
              <a:latin typeface="Arial Black" panose="020B0A04020102020204"/>
              <a:cs typeface="Arial Black" panose="020B0A04020102020204"/>
            </a:endParaRPr>
          </a:p>
          <a:p>
            <a:pPr marL="469900" marR="5080" indent="-457200">
              <a:lnSpc>
                <a:spcPct val="117000"/>
              </a:lnSpc>
              <a:spcBef>
                <a:spcPts val="355"/>
              </a:spcBef>
            </a:pPr>
            <a:r>
              <a:rPr sz="1800">
                <a:latin typeface="Arial Black" panose="020B0A04020102020204"/>
                <a:cs typeface="Arial Black" panose="020B0A04020102020204"/>
              </a:rPr>
              <a:t>ΣΤΙΣ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ΝΕ</a:t>
            </a:r>
            <a:r>
              <a:rPr lang="el-GR" sz="1800" dirty="0" smtClean="0">
                <a:latin typeface="Arial Black" panose="020B0A04020102020204"/>
                <a:cs typeface="Arial Black" panose="020B0A04020102020204"/>
              </a:rPr>
              <a:t>Ω</a:t>
            </a:r>
            <a:r>
              <a:rPr sz="1800" smtClean="0">
                <a:latin typeface="Arial Black" panose="020B0A04020102020204"/>
                <a:cs typeface="Arial Black" panose="020B0A04020102020204"/>
              </a:rPr>
              <a:t>ΤΕΡΕΣ</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ΜΗΧΑΝΕΣ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ΟΙ ΧΡΟΝΟΙ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ΜΕΤΑΞΥ</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ΓΕΝΙΚΩΝ </a:t>
            </a:r>
            <a:r>
              <a:rPr sz="1800" dirty="0">
                <a:latin typeface="Arial Black" panose="020B0A04020102020204"/>
                <a:cs typeface="Arial Black" panose="020B0A04020102020204"/>
              </a:rPr>
              <a:t>ΕΠΙΘΕΩΡΗΣΕΩΝ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ΚΥΜΑΙΝΟΝΤΑΙ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ΜΕΤΑΞΥ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6000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18000 </a:t>
            </a:r>
            <a:r>
              <a:rPr sz="1800" dirty="0">
                <a:latin typeface="Arial Black" panose="020B0A04020102020204"/>
                <a:cs typeface="Arial Black" panose="020B0A04020102020204"/>
              </a:rPr>
              <a:t>ΩΡΩΝ </a:t>
            </a:r>
            <a:r>
              <a:rPr sz="1800" spc="-10" dirty="0">
                <a:latin typeface="Arial Black" panose="020B0A04020102020204"/>
                <a:cs typeface="Arial Black" panose="020B0A04020102020204"/>
              </a:rPr>
              <a:t>ΛΕΙΤΟΥΡΓΙΑΣ.</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9337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4" name="object 4"/>
          <p:cNvPicPr/>
          <p:nvPr/>
        </p:nvPicPr>
        <p:blipFill>
          <a:blip r:embed="rId1" cstate="print"/>
          <a:stretch>
            <a:fillRect/>
          </a:stretch>
        </p:blipFill>
        <p:spPr>
          <a:xfrm>
            <a:off x="396240" y="1196339"/>
            <a:ext cx="4218828" cy="4195989"/>
          </a:xfrm>
          <a:prstGeom prst="rect">
            <a:avLst/>
          </a:prstGeom>
        </p:spPr>
      </p:pic>
      <p:sp>
        <p:nvSpPr>
          <p:cNvPr id="5" name="object 5"/>
          <p:cNvSpPr/>
          <p:nvPr/>
        </p:nvSpPr>
        <p:spPr>
          <a:xfrm>
            <a:off x="5076190" y="1123950"/>
            <a:ext cx="3563620" cy="913130"/>
          </a:xfrm>
          <a:custGeom>
            <a:avLst/>
            <a:gdLst/>
            <a:ahLst/>
            <a:cxnLst/>
            <a:rect l="l" t="t" r="r" b="b"/>
            <a:pathLst>
              <a:path w="3563620" h="913130">
                <a:moveTo>
                  <a:pt x="3563619" y="0"/>
                </a:moveTo>
                <a:lnTo>
                  <a:pt x="0" y="0"/>
                </a:lnTo>
                <a:lnTo>
                  <a:pt x="0" y="913129"/>
                </a:lnTo>
                <a:lnTo>
                  <a:pt x="1781810" y="913129"/>
                </a:lnTo>
                <a:lnTo>
                  <a:pt x="3563619" y="913129"/>
                </a:lnTo>
                <a:lnTo>
                  <a:pt x="3563619" y="0"/>
                </a:lnTo>
                <a:close/>
              </a:path>
            </a:pathLst>
          </a:custGeom>
          <a:solidFill>
            <a:srgbClr val="BF4F4C"/>
          </a:solidFill>
        </p:spPr>
        <p:txBody>
          <a:bodyPr wrap="square" lIns="0" tIns="0" rIns="0" bIns="0" rtlCol="0"/>
          <a:lstStyle/>
          <a:p/>
        </p:txBody>
      </p:sp>
      <p:sp>
        <p:nvSpPr>
          <p:cNvPr id="6" name="object 6"/>
          <p:cNvSpPr txBox="1"/>
          <p:nvPr/>
        </p:nvSpPr>
        <p:spPr>
          <a:xfrm>
            <a:off x="5152390" y="1156970"/>
            <a:ext cx="3325495" cy="848360"/>
          </a:xfrm>
          <a:prstGeom prst="rect">
            <a:avLst/>
          </a:prstGeom>
        </p:spPr>
        <p:txBody>
          <a:bodyPr vert="horz" wrap="square" lIns="0" tIns="12700" rIns="0" bIns="0" rtlCol="0">
            <a:spAutoFit/>
          </a:bodyPr>
          <a:lstStyle/>
          <a:p>
            <a:pPr marL="12700">
              <a:lnSpc>
                <a:spcPct val="100000"/>
              </a:lnSpc>
              <a:spcBef>
                <a:spcPts val="100"/>
              </a:spcBef>
            </a:pPr>
            <a:r>
              <a:rPr sz="1800" b="1" dirty="0">
                <a:latin typeface="Calibri" panose="020F0502020204030204"/>
                <a:cs typeface="Calibri" panose="020F0502020204030204"/>
              </a:rPr>
              <a:t>Nimonic</a:t>
            </a:r>
            <a:r>
              <a:rPr sz="1800" b="1" spc="-15" dirty="0">
                <a:latin typeface="Calibri" panose="020F0502020204030204"/>
                <a:cs typeface="Calibri" panose="020F0502020204030204"/>
              </a:rPr>
              <a:t> </a:t>
            </a:r>
            <a:r>
              <a:rPr sz="1800" b="1" dirty="0">
                <a:latin typeface="Calibri" panose="020F0502020204030204"/>
                <a:cs typeface="Calibri" panose="020F0502020204030204"/>
              </a:rPr>
              <a:t>spindle</a:t>
            </a:r>
            <a:r>
              <a:rPr sz="1800" b="1" spc="5" dirty="0">
                <a:latin typeface="Calibri" panose="020F0502020204030204"/>
                <a:cs typeface="Calibri" panose="020F0502020204030204"/>
              </a:rPr>
              <a:t> </a:t>
            </a:r>
            <a:r>
              <a:rPr sz="1800" b="1" dirty="0">
                <a:latin typeface="Calibri" panose="020F0502020204030204"/>
                <a:cs typeface="Calibri" panose="020F0502020204030204"/>
              </a:rPr>
              <a:t>&amp; </a:t>
            </a:r>
            <a:r>
              <a:rPr sz="1800" b="1" spc="-10" dirty="0">
                <a:latin typeface="Calibri" panose="020F0502020204030204"/>
                <a:cs typeface="Calibri" panose="020F0502020204030204"/>
              </a:rPr>
              <a:t>W-</a:t>
            </a:r>
            <a:r>
              <a:rPr sz="1800" b="1" dirty="0">
                <a:latin typeface="Calibri" panose="020F0502020204030204"/>
                <a:cs typeface="Calibri" panose="020F0502020204030204"/>
              </a:rPr>
              <a:t>seat,</a:t>
            </a:r>
            <a:r>
              <a:rPr sz="1800" b="1" spc="10" dirty="0">
                <a:latin typeface="Calibri" panose="020F0502020204030204"/>
                <a:cs typeface="Calibri" panose="020F0502020204030204"/>
              </a:rPr>
              <a:t> </a:t>
            </a:r>
            <a:r>
              <a:rPr sz="1800" b="1" spc="-10" dirty="0">
                <a:latin typeface="Calibri" panose="020F0502020204030204"/>
                <a:cs typeface="Calibri" panose="020F0502020204030204"/>
              </a:rPr>
              <a:t>S60MC,</a:t>
            </a:r>
            <a:endParaRPr sz="1800">
              <a:latin typeface="Calibri" panose="020F0502020204030204"/>
              <a:cs typeface="Calibri" panose="020F0502020204030204"/>
            </a:endParaRPr>
          </a:p>
          <a:p>
            <a:pPr marL="12700" marR="1540510">
              <a:lnSpc>
                <a:spcPct val="100000"/>
              </a:lnSpc>
            </a:pPr>
            <a:r>
              <a:rPr sz="1800" b="1" dirty="0">
                <a:latin typeface="Calibri" panose="020F0502020204030204"/>
                <a:cs typeface="Calibri" panose="020F0502020204030204"/>
              </a:rPr>
              <a:t>25.500</a:t>
            </a:r>
            <a:r>
              <a:rPr sz="1800" b="1" spc="-20" dirty="0">
                <a:latin typeface="Calibri" panose="020F0502020204030204"/>
                <a:cs typeface="Calibri" panose="020F0502020204030204"/>
              </a:rPr>
              <a:t> </a:t>
            </a:r>
            <a:r>
              <a:rPr sz="1800" b="1" dirty="0">
                <a:latin typeface="Calibri" panose="020F0502020204030204"/>
                <a:cs typeface="Calibri" panose="020F0502020204030204"/>
              </a:rPr>
              <a:t>service</a:t>
            </a:r>
            <a:r>
              <a:rPr sz="1800" b="1" spc="-5" dirty="0">
                <a:latin typeface="Calibri" panose="020F0502020204030204"/>
                <a:cs typeface="Calibri" panose="020F0502020204030204"/>
              </a:rPr>
              <a:t> </a:t>
            </a:r>
            <a:r>
              <a:rPr sz="1800" b="1" spc="-20" dirty="0">
                <a:latin typeface="Calibri" panose="020F0502020204030204"/>
                <a:cs typeface="Calibri" panose="020F0502020204030204"/>
              </a:rPr>
              <a:t>hrs: </a:t>
            </a:r>
            <a:r>
              <a:rPr sz="1800" b="1" dirty="0">
                <a:latin typeface="Calibri" panose="020F0502020204030204"/>
                <a:cs typeface="Calibri" panose="020F0502020204030204"/>
              </a:rPr>
              <a:t>Good</a:t>
            </a:r>
            <a:r>
              <a:rPr sz="1800" b="1" spc="10" dirty="0">
                <a:latin typeface="Calibri" panose="020F0502020204030204"/>
                <a:cs typeface="Calibri" panose="020F0502020204030204"/>
              </a:rPr>
              <a:t> </a:t>
            </a:r>
            <a:r>
              <a:rPr sz="1800" b="1" spc="-10" dirty="0">
                <a:latin typeface="Calibri" panose="020F0502020204030204"/>
                <a:cs typeface="Calibri" panose="020F0502020204030204"/>
              </a:rPr>
              <a:t>condition</a:t>
            </a:r>
            <a:endParaRPr sz="1800">
              <a:latin typeface="Calibri" panose="020F0502020204030204"/>
              <a:cs typeface="Calibri" panose="020F0502020204030204"/>
            </a:endParaRPr>
          </a:p>
        </p:txBody>
      </p:sp>
      <p:sp>
        <p:nvSpPr>
          <p:cNvPr id="7" name="object 7"/>
          <p:cNvSpPr/>
          <p:nvPr/>
        </p:nvSpPr>
        <p:spPr>
          <a:xfrm>
            <a:off x="5292090" y="5732779"/>
            <a:ext cx="3202940" cy="913130"/>
          </a:xfrm>
          <a:custGeom>
            <a:avLst/>
            <a:gdLst/>
            <a:ahLst/>
            <a:cxnLst/>
            <a:rect l="l" t="t" r="r" b="b"/>
            <a:pathLst>
              <a:path w="3202940" h="913129">
                <a:moveTo>
                  <a:pt x="3202940" y="0"/>
                </a:moveTo>
                <a:lnTo>
                  <a:pt x="0" y="0"/>
                </a:lnTo>
                <a:lnTo>
                  <a:pt x="0" y="913130"/>
                </a:lnTo>
                <a:lnTo>
                  <a:pt x="1601469" y="913130"/>
                </a:lnTo>
                <a:lnTo>
                  <a:pt x="3202940" y="913130"/>
                </a:lnTo>
                <a:lnTo>
                  <a:pt x="3202940" y="0"/>
                </a:lnTo>
                <a:close/>
              </a:path>
            </a:pathLst>
          </a:custGeom>
          <a:solidFill>
            <a:srgbClr val="BF4F4C"/>
          </a:solidFill>
        </p:spPr>
        <p:txBody>
          <a:bodyPr wrap="square" lIns="0" tIns="0" rIns="0" bIns="0" rtlCol="0"/>
          <a:lstStyle/>
          <a:p/>
        </p:txBody>
      </p:sp>
      <p:sp>
        <p:nvSpPr>
          <p:cNvPr id="8" name="object 8"/>
          <p:cNvSpPr txBox="1"/>
          <p:nvPr/>
        </p:nvSpPr>
        <p:spPr>
          <a:xfrm>
            <a:off x="5369559" y="5765800"/>
            <a:ext cx="2506345" cy="848360"/>
          </a:xfrm>
          <a:prstGeom prst="rect">
            <a:avLst/>
          </a:prstGeom>
        </p:spPr>
        <p:txBody>
          <a:bodyPr vert="horz" wrap="square" lIns="0" tIns="12700" rIns="0" bIns="0" rtlCol="0">
            <a:spAutoFit/>
          </a:bodyPr>
          <a:lstStyle/>
          <a:p>
            <a:pPr marL="12700" marR="5080">
              <a:lnSpc>
                <a:spcPct val="100000"/>
              </a:lnSpc>
              <a:spcBef>
                <a:spcPts val="100"/>
              </a:spcBef>
            </a:pPr>
            <a:r>
              <a:rPr sz="1800" b="1" dirty="0">
                <a:latin typeface="Calibri" panose="020F0502020204030204"/>
                <a:cs typeface="Calibri" panose="020F0502020204030204"/>
              </a:rPr>
              <a:t>Dura</a:t>
            </a:r>
            <a:r>
              <a:rPr sz="1800" b="1" spc="-20" dirty="0">
                <a:latin typeface="Calibri" panose="020F0502020204030204"/>
                <a:cs typeface="Calibri" panose="020F0502020204030204"/>
              </a:rPr>
              <a:t> </a:t>
            </a:r>
            <a:r>
              <a:rPr sz="1800" b="1" dirty="0">
                <a:latin typeface="Calibri" panose="020F0502020204030204"/>
                <a:cs typeface="Calibri" panose="020F0502020204030204"/>
              </a:rPr>
              <a:t>Spindle</a:t>
            </a:r>
            <a:r>
              <a:rPr sz="1800" b="1" spc="-10" dirty="0">
                <a:latin typeface="Calibri" panose="020F0502020204030204"/>
                <a:cs typeface="Calibri" panose="020F0502020204030204"/>
              </a:rPr>
              <a:t> </a:t>
            </a:r>
            <a:r>
              <a:rPr sz="1800" b="1" dirty="0">
                <a:latin typeface="Calibri" panose="020F0502020204030204"/>
                <a:cs typeface="Calibri" panose="020F0502020204030204"/>
              </a:rPr>
              <a:t>&amp;</a:t>
            </a:r>
            <a:r>
              <a:rPr sz="1800" b="1" spc="-5" dirty="0">
                <a:latin typeface="Calibri" panose="020F0502020204030204"/>
                <a:cs typeface="Calibri" panose="020F0502020204030204"/>
              </a:rPr>
              <a:t> </a:t>
            </a:r>
            <a:r>
              <a:rPr sz="1800" b="1" spc="-10" dirty="0">
                <a:latin typeface="Calibri" panose="020F0502020204030204"/>
                <a:cs typeface="Calibri" panose="020F0502020204030204"/>
              </a:rPr>
              <a:t>W-</a:t>
            </a:r>
            <a:r>
              <a:rPr sz="1800" b="1" spc="-20" dirty="0">
                <a:latin typeface="Calibri" panose="020F0502020204030204"/>
                <a:cs typeface="Calibri" panose="020F0502020204030204"/>
              </a:rPr>
              <a:t>seat, </a:t>
            </a:r>
            <a:r>
              <a:rPr sz="1800" b="1" dirty="0">
                <a:latin typeface="Calibri" panose="020F0502020204030204"/>
                <a:cs typeface="Calibri" panose="020F0502020204030204"/>
              </a:rPr>
              <a:t>S60MC,33.900</a:t>
            </a:r>
            <a:r>
              <a:rPr sz="1800" b="1" spc="-30" dirty="0">
                <a:latin typeface="Calibri" panose="020F0502020204030204"/>
                <a:cs typeface="Calibri" panose="020F0502020204030204"/>
              </a:rPr>
              <a:t> </a:t>
            </a:r>
            <a:r>
              <a:rPr sz="1800" b="1" dirty="0">
                <a:latin typeface="Calibri" panose="020F0502020204030204"/>
                <a:cs typeface="Calibri" panose="020F0502020204030204"/>
              </a:rPr>
              <a:t>service</a:t>
            </a:r>
            <a:r>
              <a:rPr sz="1800" b="1" spc="-30" dirty="0">
                <a:latin typeface="Calibri" panose="020F0502020204030204"/>
                <a:cs typeface="Calibri" panose="020F0502020204030204"/>
              </a:rPr>
              <a:t> </a:t>
            </a:r>
            <a:r>
              <a:rPr sz="1800" b="1" spc="-20" dirty="0">
                <a:latin typeface="Calibri" panose="020F0502020204030204"/>
                <a:cs typeface="Calibri" panose="020F0502020204030204"/>
              </a:rPr>
              <a:t>hrs: </a:t>
            </a:r>
            <a:r>
              <a:rPr sz="1800" b="1" dirty="0">
                <a:latin typeface="Calibri" panose="020F0502020204030204"/>
                <a:cs typeface="Calibri" panose="020F0502020204030204"/>
              </a:rPr>
              <a:t>Excellent</a:t>
            </a:r>
            <a:r>
              <a:rPr sz="1800" b="1" spc="-65" dirty="0">
                <a:latin typeface="Calibri" panose="020F0502020204030204"/>
                <a:cs typeface="Calibri" panose="020F0502020204030204"/>
              </a:rPr>
              <a:t> </a:t>
            </a:r>
            <a:r>
              <a:rPr sz="1800" b="1" spc="-10" dirty="0">
                <a:latin typeface="Calibri" panose="020F0502020204030204"/>
                <a:cs typeface="Calibri" panose="020F0502020204030204"/>
              </a:rPr>
              <a:t>condition</a:t>
            </a:r>
            <a:endParaRPr sz="1800">
              <a:latin typeface="Calibri" panose="020F0502020204030204"/>
              <a:cs typeface="Calibri" panose="020F0502020204030204"/>
            </a:endParaRPr>
          </a:p>
        </p:txBody>
      </p:sp>
      <p:pic>
        <p:nvPicPr>
          <p:cNvPr id="9" name="object 9"/>
          <p:cNvPicPr/>
          <p:nvPr/>
        </p:nvPicPr>
        <p:blipFill>
          <a:blip r:embed="rId2" cstate="print"/>
          <a:stretch>
            <a:fillRect/>
          </a:stretch>
        </p:blipFill>
        <p:spPr>
          <a:xfrm>
            <a:off x="4860290" y="2059939"/>
            <a:ext cx="4032250" cy="1728469"/>
          </a:xfrm>
          <a:prstGeom prst="rect">
            <a:avLst/>
          </a:prstGeom>
        </p:spPr>
      </p:pic>
      <p:pic>
        <p:nvPicPr>
          <p:cNvPr id="10" name="object 10"/>
          <p:cNvPicPr/>
          <p:nvPr/>
        </p:nvPicPr>
        <p:blipFill>
          <a:blip r:embed="rId3" cstate="print"/>
          <a:stretch>
            <a:fillRect/>
          </a:stretch>
        </p:blipFill>
        <p:spPr>
          <a:xfrm>
            <a:off x="4860290" y="3860800"/>
            <a:ext cx="4032250" cy="1871980"/>
          </a:xfrm>
          <a:prstGeom prst="rect">
            <a:avLst/>
          </a:prstGeom>
        </p:spPr>
      </p:pic>
      <p:sp>
        <p:nvSpPr>
          <p:cNvPr id="11" name="object 11"/>
          <p:cNvSpPr txBox="1"/>
          <p:nvPr/>
        </p:nvSpPr>
        <p:spPr>
          <a:xfrm>
            <a:off x="617219" y="5549900"/>
            <a:ext cx="2731135" cy="999490"/>
          </a:xfrm>
          <a:prstGeom prst="rect">
            <a:avLst/>
          </a:prstGeom>
        </p:spPr>
        <p:txBody>
          <a:bodyPr vert="horz" wrap="square" lIns="0" tIns="26669" rIns="0" bIns="0" rtlCol="0">
            <a:spAutoFit/>
          </a:bodyPr>
          <a:lstStyle/>
          <a:p>
            <a:pPr marL="12700" marR="5080">
              <a:lnSpc>
                <a:spcPts val="3830"/>
              </a:lnSpc>
              <a:spcBef>
                <a:spcPts val="210"/>
              </a:spcBef>
            </a:pPr>
            <a:r>
              <a:rPr sz="3200" b="1" dirty="0">
                <a:latin typeface="Calibri" panose="020F0502020204030204"/>
                <a:cs typeface="Calibri" panose="020F0502020204030204"/>
              </a:rPr>
              <a:t>W-seat</a:t>
            </a:r>
            <a:r>
              <a:rPr sz="3200" b="1" spc="-40" dirty="0">
                <a:latin typeface="Calibri" panose="020F0502020204030204"/>
                <a:cs typeface="Calibri" panose="020F0502020204030204"/>
              </a:rPr>
              <a:t> </a:t>
            </a:r>
            <a:r>
              <a:rPr sz="3200" b="1" spc="-25" dirty="0">
                <a:latin typeface="Calibri" panose="020F0502020204030204"/>
                <a:cs typeface="Calibri" panose="020F0502020204030204"/>
              </a:rPr>
              <a:t>FOR </a:t>
            </a:r>
            <a:r>
              <a:rPr sz="3200" b="1" dirty="0">
                <a:latin typeface="Calibri" panose="020F0502020204030204"/>
                <a:cs typeface="Calibri" panose="020F0502020204030204"/>
              </a:rPr>
              <a:t>EXHAUST</a:t>
            </a:r>
            <a:r>
              <a:rPr sz="3200" b="1" spc="-130" dirty="0">
                <a:latin typeface="Calibri" panose="020F0502020204030204"/>
                <a:cs typeface="Calibri" panose="020F0502020204030204"/>
              </a:rPr>
              <a:t> </a:t>
            </a:r>
            <a:r>
              <a:rPr sz="3200" b="1" spc="-95" dirty="0">
                <a:latin typeface="Calibri" panose="020F0502020204030204"/>
                <a:cs typeface="Calibri" panose="020F0502020204030204"/>
              </a:rPr>
              <a:t>VALVE</a:t>
            </a:r>
            <a:endParaRPr sz="3200">
              <a:latin typeface="Calibri" panose="020F0502020204030204"/>
              <a:cs typeface="Calibri" panose="020F0502020204030204"/>
            </a:endParaRPr>
          </a:p>
        </p:txBody>
      </p:sp>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1142984"/>
            <a:ext cx="8572500" cy="5429250"/>
          </a:xfrm>
          <a:custGeom>
            <a:avLst/>
            <a:gdLst/>
            <a:ahLst/>
            <a:cxnLst/>
            <a:rect l="l" t="t" r="r" b="b"/>
            <a:pathLst>
              <a:path w="8572500" h="5429250">
                <a:moveTo>
                  <a:pt x="8572500" y="0"/>
                </a:moveTo>
                <a:lnTo>
                  <a:pt x="0" y="0"/>
                </a:lnTo>
                <a:lnTo>
                  <a:pt x="0" y="5429250"/>
                </a:lnTo>
                <a:lnTo>
                  <a:pt x="4286250" y="5429250"/>
                </a:lnTo>
                <a:lnTo>
                  <a:pt x="8572500" y="5429250"/>
                </a:lnTo>
                <a:lnTo>
                  <a:pt x="8572500" y="0"/>
                </a:lnTo>
                <a:close/>
              </a:path>
            </a:pathLst>
          </a:custGeom>
          <a:solidFill>
            <a:srgbClr val="BEBEBE"/>
          </a:solidFill>
        </p:spPr>
        <p:txBody>
          <a:bodyPr wrap="square" lIns="0" tIns="0" rIns="0" bIns="0" rtlCol="0"/>
          <a:lstStyle/>
          <a:p/>
        </p:txBody>
      </p:sp>
      <p:sp>
        <p:nvSpPr>
          <p:cNvPr id="3" name="object 3"/>
          <p:cNvSpPr txBox="1"/>
          <p:nvPr/>
        </p:nvSpPr>
        <p:spPr>
          <a:xfrm>
            <a:off x="364490" y="1174751"/>
            <a:ext cx="7136468" cy="896928"/>
          </a:xfrm>
          <a:prstGeom prst="rect">
            <a:avLst/>
          </a:prstGeom>
        </p:spPr>
        <p:txBody>
          <a:bodyPr vert="horz" wrap="square" lIns="0" tIns="13970" rIns="0" bIns="0" rtlCol="0">
            <a:spAutoFit/>
          </a:bodyPr>
          <a:lstStyle/>
          <a:p>
            <a:pPr marL="1488440">
              <a:lnSpc>
                <a:spcPct val="100000"/>
              </a:lnSpc>
              <a:spcBef>
                <a:spcPts val="110"/>
              </a:spcBef>
              <a:tabLst>
                <a:tab pos="2126615" algn="l"/>
              </a:tabLst>
            </a:pPr>
            <a:r>
              <a:rPr sz="1950" spc="-25" dirty="0">
                <a:solidFill>
                  <a:srgbClr val="FF0000"/>
                </a:solidFill>
                <a:latin typeface="Arial Black" panose="020B0A04020102020204"/>
                <a:cs typeface="Arial Black" panose="020B0A04020102020204"/>
              </a:rPr>
              <a:t>4.</a:t>
            </a:r>
            <a:r>
              <a:rPr sz="1950" dirty="0">
                <a:solidFill>
                  <a:srgbClr val="FF0000"/>
                </a:solid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ΦΘΟΡΕΣ</a:t>
            </a:r>
            <a:r>
              <a:rPr sz="1950" u="heavy" spc="-30"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ΚΑΙ</a:t>
            </a:r>
            <a:r>
              <a:rPr sz="1950" u="heavy" spc="-25"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ΒΛΑΒΕΣ</a:t>
            </a:r>
            <a:r>
              <a:rPr sz="1950" u="heavy" spc="-15" dirty="0">
                <a:solidFill>
                  <a:srgbClr val="FF0000"/>
                </a:solidFill>
                <a:uFill>
                  <a:solidFill>
                    <a:srgbClr val="000000"/>
                  </a:solidFill>
                </a:uFill>
                <a:latin typeface="Arial Black" panose="020B0A04020102020204"/>
                <a:cs typeface="Arial Black" panose="020B0A04020102020204"/>
              </a:rPr>
              <a:t> </a:t>
            </a:r>
            <a:r>
              <a:rPr sz="1950" u="heavy" spc="-10" dirty="0">
                <a:solidFill>
                  <a:srgbClr val="FF0000"/>
                </a:solidFill>
                <a:uFill>
                  <a:solidFill>
                    <a:srgbClr val="000000"/>
                  </a:solidFill>
                </a:uFill>
                <a:latin typeface="Arial Black" panose="020B0A04020102020204"/>
                <a:cs typeface="Arial Black" panose="020B0A04020102020204"/>
              </a:rPr>
              <a:t>ΕΜΒΟΛΩΝ.</a:t>
            </a:r>
            <a:endParaRPr sz="1950">
              <a:solidFill>
                <a:srgbClr val="FF0000"/>
              </a:solidFill>
              <a:latin typeface="Arial Black" panose="020B0A04020102020204"/>
              <a:cs typeface="Arial Black" panose="020B0A04020102020204"/>
            </a:endParaRPr>
          </a:p>
          <a:p>
            <a:pPr>
              <a:lnSpc>
                <a:spcPct val="100000"/>
              </a:lnSpc>
              <a:spcBef>
                <a:spcPts val="70"/>
              </a:spcBef>
            </a:pPr>
            <a:endParaRPr sz="1950">
              <a:latin typeface="Arial Black" panose="020B0A04020102020204"/>
              <a:cs typeface="Arial Black" panose="020B0A04020102020204"/>
            </a:endParaRPr>
          </a:p>
          <a:p>
            <a:pPr marL="12700">
              <a:lnSpc>
                <a:spcPct val="100000"/>
              </a:lnSpc>
            </a:pPr>
            <a:r>
              <a:rPr sz="1700" dirty="0">
                <a:latin typeface="Arial Black" panose="020B0A04020102020204"/>
                <a:cs typeface="Arial Black" panose="020B0A04020102020204"/>
              </a:rPr>
              <a:t>ΤΟ</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ΕΜΒΟΛΟ</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ΚΑΤΑΠΟΝΕΙΤΑΙ</a:t>
            </a:r>
            <a:r>
              <a:rPr sz="1700" spc="-60" dirty="0">
                <a:latin typeface="Arial Black" panose="020B0A04020102020204"/>
                <a:cs typeface="Arial Black" panose="020B0A04020102020204"/>
              </a:rPr>
              <a:t> </a:t>
            </a:r>
            <a:r>
              <a:rPr sz="1700" spc="-20" dirty="0">
                <a:latin typeface="Arial Black" panose="020B0A04020102020204"/>
                <a:cs typeface="Arial Black" panose="020B0A04020102020204"/>
              </a:rPr>
              <a:t>ΑΠΟ:</a:t>
            </a:r>
            <a:endParaRPr sz="1700">
              <a:latin typeface="Arial Black" panose="020B0A04020102020204"/>
              <a:cs typeface="Arial Black" panose="020B0A04020102020204"/>
            </a:endParaRPr>
          </a:p>
        </p:txBody>
      </p:sp>
      <p:sp>
        <p:nvSpPr>
          <p:cNvPr id="4" name="object 4"/>
          <p:cNvSpPr txBox="1"/>
          <p:nvPr/>
        </p:nvSpPr>
        <p:spPr>
          <a:xfrm>
            <a:off x="364490" y="2675890"/>
            <a:ext cx="217170" cy="283210"/>
          </a:xfrm>
          <a:prstGeom prst="rect">
            <a:avLst/>
          </a:prstGeom>
        </p:spPr>
        <p:txBody>
          <a:bodyPr vert="horz" wrap="square" lIns="0" tIns="11430" rIns="0" bIns="0" rtlCol="0">
            <a:spAutoFit/>
          </a:bodyPr>
          <a:lstStyle/>
          <a:p>
            <a:pPr marL="12700">
              <a:lnSpc>
                <a:spcPct val="100000"/>
              </a:lnSpc>
              <a:spcBef>
                <a:spcPts val="90"/>
              </a:spcBef>
            </a:pPr>
            <a:r>
              <a:rPr sz="1700" spc="-1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3489959"/>
            <a:ext cx="217170" cy="283210"/>
          </a:xfrm>
          <a:prstGeom prst="rect">
            <a:avLst/>
          </a:prstGeom>
        </p:spPr>
        <p:txBody>
          <a:bodyPr vert="horz" wrap="square" lIns="0" tIns="11430" rIns="0" bIns="0" rtlCol="0">
            <a:spAutoFit/>
          </a:bodyPr>
          <a:lstStyle/>
          <a:p>
            <a:pPr marL="12700">
              <a:lnSpc>
                <a:spcPct val="100000"/>
              </a:lnSpc>
              <a:spcBef>
                <a:spcPts val="90"/>
              </a:spcBef>
            </a:pPr>
            <a:r>
              <a:rPr sz="1700" spc="-1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2132329"/>
            <a:ext cx="8280400" cy="2424430"/>
          </a:xfrm>
          <a:prstGeom prst="rect">
            <a:avLst/>
          </a:prstGeom>
        </p:spPr>
        <p:txBody>
          <a:bodyPr vert="horz" wrap="square" lIns="0" tIns="21590" rIns="0" bIns="0" rtlCol="0">
            <a:spAutoFit/>
          </a:bodyPr>
          <a:lstStyle/>
          <a:p>
            <a:pPr marL="419100" marR="292100" indent="-406400">
              <a:lnSpc>
                <a:spcPts val="2020"/>
              </a:lnSpc>
              <a:spcBef>
                <a:spcPts val="170"/>
              </a:spcBef>
              <a:buFont typeface="Wingdings" panose="05000000000000000000"/>
              <a:buChar char=""/>
              <a:tabLst>
                <a:tab pos="418465" algn="l"/>
                <a:tab pos="419100" algn="l"/>
              </a:tabLst>
            </a:pPr>
            <a:r>
              <a:rPr sz="1700" dirty="0">
                <a:solidFill>
                  <a:srgbClr val="FF0000"/>
                </a:solidFill>
                <a:latin typeface="Arial Black" panose="020B0A04020102020204"/>
                <a:cs typeface="Arial Black" panose="020B0A04020102020204"/>
              </a:rPr>
              <a:t>ΘΛΙΠΤΙΚΕΣ</a:t>
            </a:r>
            <a:r>
              <a:rPr sz="1700" spc="-65" dirty="0">
                <a:solidFill>
                  <a:srgbClr val="FF0000"/>
                </a:solidFill>
                <a:latin typeface="Arial Black" panose="020B0A04020102020204"/>
                <a:cs typeface="Arial Black" panose="020B0A04020102020204"/>
              </a:rPr>
              <a:t> </a:t>
            </a:r>
            <a:r>
              <a:rPr sz="1700" dirty="0">
                <a:latin typeface="Arial Black" panose="020B0A04020102020204"/>
                <a:cs typeface="Arial Black" panose="020B0A04020102020204"/>
              </a:rPr>
              <a:t>ΤΑΣΕΙΣ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ΛΟΓΩ</a:t>
            </a:r>
            <a:r>
              <a:rPr sz="1700" spc="-8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70">
                <a:latin typeface="Arial Black" panose="020B0A04020102020204"/>
                <a:cs typeface="Arial Black" panose="020B0A04020102020204"/>
              </a:rPr>
              <a:t> </a:t>
            </a:r>
            <a:r>
              <a:rPr sz="1700" spc="-10" smtClean="0">
                <a:latin typeface="Arial Black" panose="020B0A04020102020204"/>
                <a:cs typeface="Arial Black" panose="020B0A04020102020204"/>
              </a:rPr>
              <a:t>ΕΚΤΟΝΩΣ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70" smtClean="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80" dirty="0">
                <a:latin typeface="Arial Black" panose="020B0A04020102020204"/>
                <a:cs typeface="Arial Black" panose="020B0A04020102020204"/>
              </a:rPr>
              <a:t> </a:t>
            </a:r>
            <a:r>
              <a:rPr sz="1700" spc="-10" dirty="0">
                <a:latin typeface="Arial Black" panose="020B0A04020102020204"/>
                <a:cs typeface="Arial Black" panose="020B0A04020102020204"/>
              </a:rPr>
              <a:t>ΚΑΥΣΑΕΡΙΩΝ </a:t>
            </a:r>
            <a:r>
              <a:rPr sz="1700" dirty="0">
                <a:latin typeface="Arial Black" panose="020B0A04020102020204"/>
                <a:cs typeface="Arial Black" panose="020B0A04020102020204"/>
              </a:rPr>
              <a:t>(ΚΑΘΩΣ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ΦΑΣΗ</a:t>
            </a:r>
            <a:r>
              <a:rPr sz="1700" spc="-6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60">
                <a:latin typeface="Arial Black" panose="020B0A04020102020204"/>
                <a:cs typeface="Arial Black" panose="020B0A04020102020204"/>
              </a:rPr>
              <a:t> </a:t>
            </a:r>
            <a:r>
              <a:rPr sz="1700" spc="-10" smtClean="0">
                <a:latin typeface="Arial Black" panose="020B0A04020102020204"/>
                <a:cs typeface="Arial Black" panose="020B0A04020102020204"/>
              </a:rPr>
              <a:t>ΣΥΜΠΙΕΣ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a:p>
            <a:pPr marL="419100" marR="542925">
              <a:lnSpc>
                <a:spcPct val="99000"/>
              </a:lnSpc>
              <a:spcBef>
                <a:spcPts val="275"/>
              </a:spcBef>
            </a:pPr>
            <a:r>
              <a:rPr sz="1700" dirty="0">
                <a:solidFill>
                  <a:srgbClr val="FF0000"/>
                </a:solidFill>
                <a:latin typeface="Arial Black" panose="020B0A04020102020204"/>
                <a:cs typeface="Arial Black" panose="020B0A04020102020204"/>
              </a:rPr>
              <a:t>ΘΕΡΜΙΚΕΣ</a:t>
            </a:r>
            <a:r>
              <a:rPr sz="1700" spc="-75" dirty="0">
                <a:solidFill>
                  <a:srgbClr val="FF0000"/>
                </a:solidFill>
                <a:latin typeface="Arial Black" panose="020B0A04020102020204"/>
                <a:cs typeface="Arial Black" panose="020B0A04020102020204"/>
              </a:rPr>
              <a:t> </a:t>
            </a:r>
            <a:r>
              <a:rPr sz="1700" dirty="0">
                <a:latin typeface="Arial Black" panose="020B0A04020102020204"/>
                <a:cs typeface="Arial Black" panose="020B0A04020102020204"/>
              </a:rPr>
              <a:t>ΤΑΣΕΙΣ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ΛΟΓΩ</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ΜΕΓΑΛΗΣ</a:t>
            </a:r>
            <a:r>
              <a:rPr sz="1700" spc="-75" dirty="0">
                <a:latin typeface="Arial Black" panose="020B0A04020102020204"/>
                <a:cs typeface="Arial Black" panose="020B0A04020102020204"/>
              </a:rPr>
              <a:t> </a:t>
            </a:r>
            <a:r>
              <a:rPr sz="1700" spc="-10" dirty="0">
                <a:latin typeface="Arial Black" panose="020B0A04020102020204"/>
                <a:cs typeface="Arial Black" panose="020B0A04020102020204"/>
              </a:rPr>
              <a:t>ΔΙΑΦΟΡΑΣ ΘΕΡΜΟΚΡΑΣΙΑΣ</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ΜΕΤΑΞΥ</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ΘΕΡΜΟΥ</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ΑΝΩ</a:t>
            </a:r>
            <a:r>
              <a:rPr sz="1700" spc="-70" dirty="0">
                <a:latin typeface="Arial Black" panose="020B0A04020102020204"/>
                <a:cs typeface="Arial Black" panose="020B0A04020102020204"/>
              </a:rPr>
              <a:t> </a:t>
            </a:r>
            <a:r>
              <a:rPr sz="1700" spc="-10" dirty="0">
                <a:latin typeface="Arial Black" panose="020B0A04020102020204"/>
                <a:cs typeface="Arial Black" panose="020B0A04020102020204"/>
              </a:rPr>
              <a:t>ΤΜΗΜΑΤΟΣ</a:t>
            </a:r>
            <a:r>
              <a:rPr sz="1700" spc="-75" dirty="0">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dirty="0">
                <a:latin typeface="Arial Black" panose="020B0A04020102020204"/>
                <a:cs typeface="Arial Black" panose="020B0A04020102020204"/>
              </a:rPr>
              <a:t>ΚΕΦΑΛΗΣ</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ΨΥΧΟΜΕΝΟΥ</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ΕΣΩΤΕΡΙΚΟΥ</a:t>
            </a:r>
            <a:r>
              <a:rPr sz="1700" spc="-65" dirty="0">
                <a:latin typeface="Arial Black" panose="020B0A04020102020204"/>
                <a:cs typeface="Arial Black" panose="020B0A04020102020204"/>
              </a:rPr>
              <a:t> </a:t>
            </a:r>
            <a:r>
              <a:rPr sz="1700" spc="-20" dirty="0">
                <a:latin typeface="Arial Black" panose="020B0A04020102020204"/>
                <a:cs typeface="Arial Black" panose="020B0A04020102020204"/>
              </a:rPr>
              <a:t>ΤΟΥ.</a:t>
            </a:r>
            <a:endParaRPr sz="1700">
              <a:latin typeface="Arial Black" panose="020B0A04020102020204"/>
              <a:cs typeface="Arial Black" panose="020B0A04020102020204"/>
            </a:endParaRPr>
          </a:p>
          <a:p>
            <a:pPr marL="419100" marR="5080">
              <a:lnSpc>
                <a:spcPct val="99000"/>
              </a:lnSpc>
              <a:spcBef>
                <a:spcPts val="335"/>
              </a:spcBef>
            </a:pPr>
            <a:r>
              <a:rPr sz="1700" dirty="0">
                <a:latin typeface="Arial Black" panose="020B0A04020102020204"/>
                <a:cs typeface="Arial Black" panose="020B0A04020102020204"/>
              </a:rPr>
              <a:t>ΣΕ</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ΟΡΙΖΟΝΤΙΕΣ</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ΘΛΙΠΤΙΚΕΣ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ΤΑΣΕΙΣ</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ΣΤΟΝ</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ΠΕΙΡΟ</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65" dirty="0">
                <a:latin typeface="Arial Black" panose="020B0A04020102020204"/>
                <a:cs typeface="Arial Black" panose="020B0A04020102020204"/>
              </a:rPr>
              <a:t> </a:t>
            </a:r>
            <a:r>
              <a:rPr sz="1700" spc="-10" dirty="0">
                <a:latin typeface="Arial Black" panose="020B0A04020102020204"/>
                <a:cs typeface="Arial Black" panose="020B0A04020102020204"/>
              </a:rPr>
              <a:t>ΕΜΒΟΛΟΥ, </a:t>
            </a:r>
            <a:r>
              <a:rPr sz="1700" dirty="0">
                <a:latin typeface="Arial Black" panose="020B0A04020102020204"/>
                <a:cs typeface="Arial Black" panose="020B0A04020102020204"/>
              </a:rPr>
              <a:t>ΓΙΑ</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ΜΗΧΑΝΕΣ</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ΧΩΡΙΣ</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ΒΑΚΤΡΟ,</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ΟΤΑΝ</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ΕΜΒΟΛΟ</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ΔΕΝ</a:t>
            </a:r>
            <a:r>
              <a:rPr sz="1700" spc="-85" dirty="0">
                <a:latin typeface="Arial Black" panose="020B0A04020102020204"/>
                <a:cs typeface="Arial Black" panose="020B0A04020102020204"/>
              </a:rPr>
              <a:t> </a:t>
            </a:r>
            <a:r>
              <a:rPr sz="1700" spc="-10" dirty="0">
                <a:latin typeface="Arial Black" panose="020B0A04020102020204"/>
                <a:cs typeface="Arial Black" panose="020B0A04020102020204"/>
              </a:rPr>
              <a:t>ΒΡΙΣΚΕΤΑΙ </a:t>
            </a:r>
            <a:r>
              <a:rPr sz="1700" dirty="0">
                <a:latin typeface="Arial Black" panose="020B0A04020102020204"/>
                <a:cs typeface="Arial Black" panose="020B0A04020102020204"/>
              </a:rPr>
              <a:t>ΣΤΟ</a:t>
            </a:r>
            <a:r>
              <a:rPr sz="1700" spc="-70" dirty="0">
                <a:latin typeface="Arial Black" panose="020B0A04020102020204"/>
                <a:cs typeface="Arial Black" panose="020B0A04020102020204"/>
              </a:rPr>
              <a:t> </a:t>
            </a:r>
            <a:r>
              <a:rPr sz="1700">
                <a:latin typeface="Arial Black" panose="020B0A04020102020204"/>
                <a:cs typeface="Arial Black" panose="020B0A04020102020204"/>
              </a:rPr>
              <a:t>ΑΝΩ</a:t>
            </a:r>
            <a:r>
              <a:rPr sz="1700" spc="-65">
                <a:latin typeface="Arial Black" panose="020B0A04020102020204"/>
                <a:cs typeface="Arial Black" panose="020B0A04020102020204"/>
              </a:rPr>
              <a:t> </a:t>
            </a:r>
            <a:r>
              <a:rPr lang="el-GR" sz="1700" spc="-65" dirty="0">
                <a:latin typeface="Arial Black" panose="020B0A04020102020204"/>
                <a:cs typeface="Arial Black" panose="020B0A04020102020204"/>
              </a:rPr>
              <a:t>ή</a:t>
            </a:r>
            <a:r>
              <a:rPr sz="1700" spc="-65" smtClean="0">
                <a:latin typeface="Arial Black" panose="020B0A04020102020204"/>
                <a:cs typeface="Arial Black" panose="020B0A04020102020204"/>
              </a:rPr>
              <a:t> </a:t>
            </a:r>
            <a:r>
              <a:rPr sz="1700" dirty="0">
                <a:latin typeface="Arial Black" panose="020B0A04020102020204"/>
                <a:cs typeface="Arial Black" panose="020B0A04020102020204"/>
              </a:rPr>
              <a:t>ΣΤΟ</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ΚΑΤΩ</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ΝΕΚΡΟ</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ΣΗΜΕΙΟ</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ΔΗΛΑΔΗ</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ΤΙΣ</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ΦΑΣΕΙΣ </a:t>
            </a:r>
            <a:r>
              <a:rPr sz="1700">
                <a:latin typeface="Arial Black" panose="020B0A04020102020204"/>
                <a:cs typeface="Arial Black" panose="020B0A04020102020204"/>
              </a:rPr>
              <a:t>ΤΗΣ</a:t>
            </a:r>
            <a:r>
              <a:rPr sz="1700" spc="-50">
                <a:latin typeface="Arial Black" panose="020B0A04020102020204"/>
                <a:cs typeface="Arial Black" panose="020B0A04020102020204"/>
              </a:rPr>
              <a:t> </a:t>
            </a:r>
            <a:r>
              <a:rPr sz="1700" spc="-10" smtClean="0">
                <a:latin typeface="Arial Black" panose="020B0A04020102020204"/>
                <a:cs typeface="Arial Black" panose="020B0A04020102020204"/>
              </a:rPr>
              <a:t>ΣΥΜΠΙΕΣ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50" smtClean="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4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50">
                <a:latin typeface="Arial Black" panose="020B0A04020102020204"/>
                <a:cs typeface="Arial Black" panose="020B0A04020102020204"/>
              </a:rPr>
              <a:t> </a:t>
            </a:r>
            <a:r>
              <a:rPr sz="1700" spc="-10" smtClean="0">
                <a:latin typeface="Arial Black" panose="020B0A04020102020204"/>
                <a:cs typeface="Arial Black" panose="020B0A04020102020204"/>
              </a:rPr>
              <a:t>ΕΚΤΟΝΩΣ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7" name="object 7"/>
          <p:cNvSpPr txBox="1"/>
          <p:nvPr/>
        </p:nvSpPr>
        <p:spPr>
          <a:xfrm>
            <a:off x="364490" y="4874259"/>
            <a:ext cx="7960995" cy="1612621"/>
          </a:xfrm>
          <a:prstGeom prst="rect">
            <a:avLst/>
          </a:prstGeom>
        </p:spPr>
        <p:txBody>
          <a:bodyPr vert="horz" wrap="square" lIns="0" tIns="22225" rIns="0" bIns="0" rtlCol="0">
            <a:spAutoFit/>
          </a:bodyPr>
          <a:lstStyle/>
          <a:p>
            <a:pPr marL="419100" marR="5080" indent="-406400">
              <a:lnSpc>
                <a:spcPts val="2020"/>
              </a:lnSpc>
              <a:spcBef>
                <a:spcPts val="175"/>
              </a:spcBef>
            </a:pPr>
            <a:r>
              <a:rPr sz="1700" spc="-10" dirty="0">
                <a:latin typeface="Arial Black" panose="020B0A04020102020204"/>
                <a:cs typeface="Arial Black" panose="020B0A04020102020204"/>
              </a:rPr>
              <a:t>ΥΠΕΡΘΕΡΜΑΝΣΗ</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ΚΕΦΑΛΗΣ</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ΑΚΟΛΟΥΘΗ</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ΨΥΞΗ</a:t>
            </a:r>
            <a:r>
              <a:rPr sz="1700" spc="-90" dirty="0">
                <a:latin typeface="Arial Black" panose="020B0A04020102020204"/>
                <a:cs typeface="Arial Black" panose="020B0A04020102020204"/>
              </a:rPr>
              <a:t> </a:t>
            </a:r>
            <a:r>
              <a:rPr sz="1700" spc="-10" dirty="0">
                <a:latin typeface="Arial Black" panose="020B0A04020102020204"/>
                <a:cs typeface="Arial Black" panose="020B0A04020102020204"/>
              </a:rPr>
              <a:t>ΠΡΟΚΑΛΕΙ </a:t>
            </a:r>
            <a:r>
              <a:rPr sz="1700" dirty="0">
                <a:latin typeface="Arial Black" panose="020B0A04020102020204"/>
                <a:cs typeface="Arial Black" panose="020B0A04020102020204"/>
              </a:rPr>
              <a:t>ΑΚΤΙΝΙΚΕΣ</a:t>
            </a:r>
            <a:r>
              <a:rPr sz="1700" spc="-90" dirty="0">
                <a:latin typeface="Arial Black" panose="020B0A04020102020204"/>
                <a:cs typeface="Arial Black" panose="020B0A04020102020204"/>
              </a:rPr>
              <a:t> </a:t>
            </a:r>
            <a:r>
              <a:rPr sz="1700" dirty="0">
                <a:latin typeface="Arial Black" panose="020B0A04020102020204"/>
                <a:cs typeface="Arial Black" panose="020B0A04020102020204"/>
              </a:rPr>
              <a:t>ΡΩΓΜΕΣ</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80" dirty="0">
                <a:latin typeface="Arial Black" panose="020B0A04020102020204"/>
                <a:cs typeface="Arial Black" panose="020B0A04020102020204"/>
              </a:rPr>
              <a:t> </a:t>
            </a:r>
            <a:r>
              <a:rPr sz="1700" dirty="0">
                <a:latin typeface="Arial Black" panose="020B0A04020102020204"/>
                <a:cs typeface="Arial Black" panose="020B0A04020102020204"/>
              </a:rPr>
              <a:t>ΟΔΗΓΟΥΝ</a:t>
            </a:r>
            <a:r>
              <a:rPr sz="1700" spc="-90" dirty="0">
                <a:latin typeface="Arial Black" panose="020B0A04020102020204"/>
                <a:cs typeface="Arial Black" panose="020B0A04020102020204"/>
              </a:rPr>
              <a:t> </a:t>
            </a:r>
            <a:r>
              <a:rPr sz="1700" dirty="0">
                <a:latin typeface="Arial Black" panose="020B0A04020102020204"/>
                <a:cs typeface="Arial Black" panose="020B0A04020102020204"/>
              </a:rPr>
              <a:t>ΣΤΗΝ</a:t>
            </a:r>
            <a:r>
              <a:rPr sz="1700" spc="-95" dirty="0">
                <a:latin typeface="Arial Black" panose="020B0A04020102020204"/>
                <a:cs typeface="Arial Black" panose="020B0A04020102020204"/>
              </a:rPr>
              <a:t> </a:t>
            </a:r>
            <a:r>
              <a:rPr sz="1700" spc="-10" dirty="0">
                <a:latin typeface="Arial Black" panose="020B0A04020102020204"/>
                <a:cs typeface="Arial Black" panose="020B0A04020102020204"/>
              </a:rPr>
              <a:t>ΚΑΤΑΣΤΡΟΦΗ</a:t>
            </a:r>
            <a:r>
              <a:rPr sz="1700" spc="-95" dirty="0">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dirty="0">
                <a:latin typeface="Arial Black" panose="020B0A04020102020204"/>
                <a:cs typeface="Arial Black" panose="020B0A04020102020204"/>
              </a:rPr>
              <a:t>ΚΕΦΑΛΗΣ</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70" dirty="0">
                <a:latin typeface="Arial Black" panose="020B0A04020102020204"/>
                <a:cs typeface="Arial Black" panose="020B0A04020102020204"/>
              </a:rPr>
              <a:t> </a:t>
            </a:r>
            <a:r>
              <a:rPr sz="1700" spc="-10" dirty="0">
                <a:latin typeface="Arial Black" panose="020B0A04020102020204"/>
                <a:cs typeface="Arial Black" panose="020B0A04020102020204"/>
              </a:rPr>
              <a:t>ΕΜΒΟΛΟΥ.</a:t>
            </a:r>
            <a:endParaRPr sz="1700">
              <a:latin typeface="Arial Black" panose="020B0A04020102020204"/>
              <a:cs typeface="Arial Black" panose="020B0A04020102020204"/>
            </a:endParaRPr>
          </a:p>
          <a:p>
            <a:pPr marL="419100" marR="200025" indent="-406400">
              <a:lnSpc>
                <a:spcPts val="2020"/>
              </a:lnSpc>
              <a:spcBef>
                <a:spcPts val="350"/>
              </a:spcBef>
            </a:pPr>
            <a:r>
              <a:rPr sz="1700" dirty="0">
                <a:latin typeface="Arial Black" panose="020B0A04020102020204"/>
                <a:cs typeface="Arial Black" panose="020B0A04020102020204"/>
              </a:rPr>
              <a:t>ΜΕ</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ΨΥΞΗ</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ΑΚΟΛΟΥΘΕΙ</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85" dirty="0">
                <a:latin typeface="Arial Black" panose="020B0A04020102020204"/>
                <a:cs typeface="Arial Black" panose="020B0A04020102020204"/>
              </a:rPr>
              <a:t> </a:t>
            </a:r>
            <a:r>
              <a:rPr sz="1700" spc="-10">
                <a:latin typeface="Arial Black" panose="020B0A04020102020204"/>
                <a:cs typeface="Arial Black" panose="020B0A04020102020204"/>
              </a:rPr>
              <a:t>ΥΠΕΡΘΕΡΜΑΝΣΗ </a:t>
            </a:r>
            <a:r>
              <a:rPr lang="el-GR" sz="1700" spc="-10" dirty="0" smtClean="0">
                <a:latin typeface="Arial Black" panose="020B0A04020102020204"/>
                <a:cs typeface="Arial Black" panose="020B0A04020102020204"/>
              </a:rPr>
              <a:t>ΔΗΜΙΟΥΡ-</a:t>
            </a:r>
            <a:r>
              <a:rPr sz="1700" spc="-10" smtClean="0">
                <a:latin typeface="Arial Black" panose="020B0A04020102020204"/>
                <a:cs typeface="Arial Black" panose="020B0A04020102020204"/>
              </a:rPr>
              <a:t>ΓΟΥΝΤΑΙ</a:t>
            </a:r>
            <a:r>
              <a:rPr sz="1700" spc="-65" smtClean="0">
                <a:latin typeface="Arial Black" panose="020B0A04020102020204"/>
                <a:cs typeface="Arial Black" panose="020B0A04020102020204"/>
              </a:rPr>
              <a:t> </a:t>
            </a:r>
            <a:r>
              <a:rPr lang="el-GR" sz="1700" spc="-65" dirty="0" smtClean="0">
                <a:latin typeface="Arial Black" panose="020B0A04020102020204"/>
                <a:cs typeface="Arial Black" panose="020B0A04020102020204"/>
              </a:rPr>
              <a:t> </a:t>
            </a:r>
            <a:r>
              <a:rPr sz="1700" spc="-10" smtClean="0">
                <a:latin typeface="Arial Black" panose="020B0A04020102020204"/>
                <a:cs typeface="Arial Black" panose="020B0A04020102020204"/>
              </a:rPr>
              <a:t>ΕΦΕΛΚΥΣΤΙΚΕΣ</a:t>
            </a:r>
            <a:r>
              <a:rPr sz="1700" spc="-60" smtClean="0">
                <a:latin typeface="Arial Black" panose="020B0A04020102020204"/>
                <a:cs typeface="Arial Black" panose="020B0A04020102020204"/>
              </a:rPr>
              <a:t> </a:t>
            </a:r>
            <a:r>
              <a:rPr sz="1700" dirty="0">
                <a:latin typeface="Arial Black" panose="020B0A04020102020204"/>
                <a:cs typeface="Arial Black" panose="020B0A04020102020204"/>
              </a:rPr>
              <a:t>ΤΑΣΕΙΣ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ΣΤΗΝ</a:t>
            </a:r>
            <a:r>
              <a:rPr sz="1700" spc="-80" dirty="0">
                <a:latin typeface="Arial Black" panose="020B0A04020102020204"/>
                <a:cs typeface="Arial Black" panose="020B0A04020102020204"/>
              </a:rPr>
              <a:t> </a:t>
            </a:r>
            <a:r>
              <a:rPr sz="1700" spc="-10" dirty="0">
                <a:latin typeface="Arial Black" panose="020B0A04020102020204"/>
                <a:cs typeface="Arial Black" panose="020B0A04020102020204"/>
              </a:rPr>
              <a:t>ΕΞΩΤΕΡΙΚΗ </a:t>
            </a:r>
            <a:r>
              <a:rPr sz="1700" dirty="0">
                <a:latin typeface="Arial Black" panose="020B0A04020102020204"/>
                <a:cs typeface="Arial Black" panose="020B0A04020102020204"/>
              </a:rPr>
              <a:t>ΕΠΙΦΑΝΕΙΑ</a:t>
            </a:r>
            <a:r>
              <a:rPr sz="1700" spc="-9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ΚΕΦΑΛΗΣ</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ΟΠΟΥ</a:t>
            </a:r>
            <a:r>
              <a:rPr sz="1700" spc="-85" dirty="0">
                <a:latin typeface="Arial Black" panose="020B0A04020102020204"/>
                <a:cs typeface="Arial Black" panose="020B0A04020102020204"/>
              </a:rPr>
              <a:t> </a:t>
            </a:r>
            <a:r>
              <a:rPr sz="1700" spc="-10">
                <a:latin typeface="Arial Black" panose="020B0A04020102020204"/>
                <a:cs typeface="Arial Black" panose="020B0A04020102020204"/>
              </a:rPr>
              <a:t>ΠΡΟΚΑΛΟΥΝ</a:t>
            </a:r>
            <a:r>
              <a:rPr sz="1700" spc="-105">
                <a:latin typeface="Arial Black" panose="020B0A04020102020204"/>
                <a:cs typeface="Arial Black" panose="020B0A04020102020204"/>
              </a:rPr>
              <a:t> </a:t>
            </a:r>
            <a:r>
              <a:rPr lang="el-GR" sz="1700" spc="-105" dirty="0" smtClean="0">
                <a:latin typeface="Arial Black" panose="020B0A04020102020204"/>
                <a:cs typeface="Arial Black" panose="020B0A04020102020204"/>
              </a:rPr>
              <a:t> </a:t>
            </a:r>
            <a:r>
              <a:rPr sz="1700" spc="-10" smtClean="0">
                <a:latin typeface="Arial Black" panose="020B0A04020102020204"/>
                <a:cs typeface="Arial Black" panose="020B0A04020102020204"/>
              </a:rPr>
              <a:t>ΡΩΓΜΕΣ</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8" name="object 8"/>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9" name="object 9"/>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BEBEBE"/>
          </a:solidFill>
        </p:spPr>
        <p:txBody>
          <a:bodyPr wrap="square" lIns="0" tIns="0" rIns="0" bIns="0" rtlCol="0"/>
          <a:lstStyle/>
          <a:p/>
        </p:txBody>
      </p:sp>
      <p:sp>
        <p:nvSpPr>
          <p:cNvPr id="3" name="object 3"/>
          <p:cNvSpPr txBox="1"/>
          <p:nvPr/>
        </p:nvSpPr>
        <p:spPr>
          <a:xfrm>
            <a:off x="364490" y="1104900"/>
            <a:ext cx="8278495" cy="4481830"/>
          </a:xfrm>
          <a:prstGeom prst="rect">
            <a:avLst/>
          </a:prstGeom>
        </p:spPr>
        <p:txBody>
          <a:bodyPr vert="horz" wrap="square" lIns="0" tIns="12700" rIns="0" bIns="0" rtlCol="0">
            <a:spAutoFit/>
          </a:bodyPr>
          <a:lstStyle/>
          <a:p>
            <a:pPr marL="132715"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ΕΜΒΟΛΩΝ.</a:t>
            </a:r>
            <a:endParaRPr sz="2000">
              <a:solidFill>
                <a:srgbClr val="FF0000"/>
              </a:solidFill>
              <a:latin typeface="Arial Black" panose="020B0A04020102020204"/>
              <a:cs typeface="Arial Black" panose="020B0A04020102020204"/>
            </a:endParaRPr>
          </a:p>
          <a:p>
            <a:pPr>
              <a:lnSpc>
                <a:spcPct val="100000"/>
              </a:lnSpc>
              <a:spcBef>
                <a:spcPts val="65"/>
              </a:spcBef>
            </a:pPr>
            <a:endParaRPr sz="2200">
              <a:latin typeface="Arial Black" panose="020B0A04020102020204"/>
              <a:cs typeface="Arial Black" panose="020B0A04020102020204"/>
            </a:endParaRPr>
          </a:p>
          <a:p>
            <a:pPr marL="132080" algn="ctr">
              <a:lnSpc>
                <a:spcPct val="100000"/>
              </a:lnSpc>
            </a:pPr>
            <a:r>
              <a:rPr sz="1800" u="heavy" dirty="0">
                <a:solidFill>
                  <a:srgbClr val="0070C0"/>
                </a:solidFill>
                <a:uFill>
                  <a:solidFill>
                    <a:srgbClr val="000000"/>
                  </a:solidFill>
                </a:uFill>
                <a:latin typeface="Arial Black" panose="020B0A04020102020204"/>
                <a:cs typeface="Arial Black" panose="020B0A04020102020204"/>
              </a:rPr>
              <a:t>ΦΘΟΡΕΣ</a:t>
            </a:r>
            <a:r>
              <a:rPr sz="1800" u="heavy" spc="-10"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ΤΩΝ</a:t>
            </a:r>
            <a:r>
              <a:rPr sz="1800" u="heavy" spc="5"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ΕΛΑΤΗΡΙΩΝ</a:t>
            </a:r>
            <a:r>
              <a:rPr sz="1800" u="heavy" spc="5"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ΤΟΥ</a:t>
            </a:r>
            <a:r>
              <a:rPr sz="1800" u="heavy" spc="5"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ΕΜΒΟΛΟΥ</a:t>
            </a:r>
            <a:endParaRPr sz="1800">
              <a:solidFill>
                <a:srgbClr val="0070C0"/>
              </a:solidFill>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469900" marR="652780" indent="-457200">
              <a:lnSpc>
                <a:spcPct val="100000"/>
              </a:lnSpc>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ΦΘΟΡΑ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ΕΛΑΤΗΡΙΩΝ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ΕΙΔΙΚΑ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ΠΡΩΤΟΥ </a:t>
            </a:r>
            <a:r>
              <a:rPr sz="1800" spc="-25" dirty="0">
                <a:latin typeface="Arial Black" panose="020B0A04020102020204"/>
                <a:cs typeface="Arial Black" panose="020B0A04020102020204"/>
              </a:rPr>
              <a:t>ΠΟΥ </a:t>
            </a:r>
            <a:r>
              <a:rPr sz="1800" dirty="0">
                <a:latin typeface="Arial Black" panose="020B0A04020102020204"/>
                <a:cs typeface="Arial Black" panose="020B0A04020102020204"/>
              </a:rPr>
              <a:t>ΚΑΤΑΠΟΝΕΙΤΑΙ ΠΕΡΙΣΣΟΤΕΡΟ,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ΚΑΘΟΡΙΖΕΙ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ΧΡΟΝΙΚΟ </a:t>
            </a:r>
            <a:r>
              <a:rPr sz="1800" dirty="0">
                <a:latin typeface="Arial Black" panose="020B0A04020102020204"/>
                <a:cs typeface="Arial Black" panose="020B0A04020102020204"/>
              </a:rPr>
              <a:t>ΔΙΑΣΤΗΜΑ ΜΕΤΑΞΥ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ΓΕΝΙΚΗΣ ΕΠΙΣΚΕΥΗΣ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ΣΥΓΚΡΟΤΗΜΑΤΟΣ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ΘΑΛΑΜΟΥ</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ΚΑΥΣ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469900" marR="5080" indent="-457200" algn="just">
              <a:lnSpc>
                <a:spcPct val="100000"/>
              </a:lnSpc>
              <a:spcBef>
                <a:spcPts val="360"/>
              </a:spcBef>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ΦΘΟΡΑ ΤΩΝ ΕΛΑΤΗΡΙΩΝ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ΜΕΙΩΝΕΤΑΙ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 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ΠΡΩΤΟ ΠΡΟΣ</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dirty="0">
                <a:latin typeface="Arial Black" panose="020B0A04020102020204"/>
                <a:cs typeface="Arial Black" panose="020B0A04020102020204"/>
              </a:rPr>
              <a:t>ΕΠΟΜΕΝΑ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ΛΟΓΩ</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ΜΕΙΩΣ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ΤΗΣ </a:t>
            </a:r>
            <a:r>
              <a:rPr sz="1800">
                <a:latin typeface="Arial Black" panose="020B0A04020102020204"/>
                <a:cs typeface="Arial Black" panose="020B0A04020102020204"/>
              </a:rPr>
              <a:t>ΘΕΡΜΙΚΗΣ</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ΚΑΤΑΠΟΝΗΣ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 </a:t>
            </a:r>
            <a:r>
              <a:rPr sz="1800" dirty="0">
                <a:latin typeface="Arial Black" panose="020B0A04020102020204"/>
                <a:cs typeface="Arial Black" panose="020B0A04020102020204"/>
              </a:rPr>
              <a:t>ΚΑΙ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ΠΙΕΣΗ </a:t>
            </a:r>
            <a:r>
              <a:rPr sz="1800">
                <a:latin typeface="Arial Black" panose="020B0A04020102020204"/>
                <a:cs typeface="Arial Black" panose="020B0A04020102020204"/>
              </a:rPr>
              <a:t>ΤΩΝ</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ΚΑΥΣΑΕΡΙΩΝ</a:t>
            </a:r>
            <a:r>
              <a:rPr lang="el-GR" sz="1800" spc="-10" dirty="0" smtClean="0">
                <a:latin typeface="Arial Black" panose="020B0A04020102020204"/>
                <a:cs typeface="Arial Black" panose="020B0A04020102020204"/>
              </a:rPr>
              <a:t>,</a:t>
            </a:r>
            <a:endParaRPr sz="1800">
              <a:latin typeface="Arial Black" panose="020B0A04020102020204"/>
              <a:cs typeface="Arial Black" panose="020B0A04020102020204"/>
            </a:endParaRPr>
          </a:p>
          <a:p>
            <a:pPr marL="469900" marR="224790" indent="-457200">
              <a:lnSpc>
                <a:spcPct val="100000"/>
              </a:lnSpc>
              <a:spcBef>
                <a:spcPts val="360"/>
              </a:spcBef>
            </a:pPr>
            <a:r>
              <a:rPr sz="1800" dirty="0">
                <a:latin typeface="Arial Black" panose="020B0A04020102020204"/>
                <a:cs typeface="Arial Black" panose="020B0A04020102020204"/>
              </a:rPr>
              <a:t>ΟΠΟΥ ΕΙΝΑΙ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ΜΕΙΩΜΕΝΗ</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Η</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ΛΙΠΑΝΣΗ</a:t>
            </a:r>
            <a:r>
              <a:rPr lang="el-GR" sz="1800" dirty="0" smtClean="0">
                <a:latin typeface="Arial Black" panose="020B0A04020102020204"/>
                <a:cs typeface="Arial Black" panose="020B0A04020102020204"/>
              </a:rPr>
              <a:t>.</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ΜΕΤΑΞΥ ΕΛΑΤΗΡΙΩΝ</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dirty="0">
                <a:latin typeface="Arial Black" panose="020B0A04020102020204"/>
                <a:cs typeface="Arial Black" panose="020B0A04020102020204"/>
              </a:rPr>
              <a:t>ΧΙΤΩΝΙΟΥ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ΠΕΡΙΠΤΩΣΗ</a:t>
            </a:r>
            <a:r>
              <a:rPr sz="1800" spc="-15">
                <a:latin typeface="Arial Black" panose="020B0A04020102020204"/>
                <a:cs typeface="Arial Black" panose="020B0A04020102020204"/>
              </a:rPr>
              <a:t> </a:t>
            </a:r>
            <a:r>
              <a:rPr sz="1800" smtClean="0">
                <a:latin typeface="Arial Black" panose="020B0A04020102020204"/>
                <a:cs typeface="Arial Black" panose="020B0A04020102020204"/>
              </a:rPr>
              <a:t>ΣΤΙΓΜΑΙ</a:t>
            </a:r>
            <a:r>
              <a:rPr lang="el-GR" sz="1800" dirty="0" smtClean="0">
                <a:latin typeface="Arial Black" panose="020B0A04020102020204"/>
                <a:cs typeface="Arial Black" panose="020B0A04020102020204"/>
              </a:rPr>
              <a:t>ΩΝ</a:t>
            </a:r>
            <a:r>
              <a:rPr sz="1800" smtClean="0">
                <a:latin typeface="Arial Black" panose="020B0A04020102020204"/>
                <a:cs typeface="Arial Black" panose="020B0A04020102020204"/>
              </a:rPr>
              <a:t> </a:t>
            </a:r>
            <a:r>
              <a:rPr sz="1800" spc="-10" smtClean="0">
                <a:latin typeface="Arial Black" panose="020B0A04020102020204"/>
                <a:cs typeface="Arial Black" panose="020B0A04020102020204"/>
              </a:rPr>
              <a:t>ΑΠΟΞΕΣΕ</a:t>
            </a:r>
            <a:r>
              <a:rPr lang="el-GR" sz="1800" spc="-10" dirty="0" smtClean="0">
                <a:latin typeface="Arial Black" panose="020B0A04020102020204"/>
                <a:cs typeface="Arial Black" panose="020B0A04020102020204"/>
              </a:rPr>
              <a:t>ΩΝ</a:t>
            </a:r>
            <a:r>
              <a:rPr sz="1800" spc="-10" smtClean="0">
                <a:latin typeface="Arial Black" panose="020B0A04020102020204"/>
                <a:cs typeface="Arial Black" panose="020B0A04020102020204"/>
              </a:rPr>
              <a:t> </a:t>
            </a:r>
            <a:r>
              <a:rPr sz="1800" smtClean="0">
                <a:latin typeface="Arial Black" panose="020B0A04020102020204"/>
                <a:cs typeface="Arial Black" panose="020B0A04020102020204"/>
              </a:rPr>
              <a:t>ΥΛΙΚΟΥ</a:t>
            </a:r>
            <a:r>
              <a:rPr lang="el-GR" sz="1800" dirty="0" smtClean="0">
                <a:latin typeface="Arial Black" panose="020B0A04020102020204"/>
                <a:cs typeface="Arial Black" panose="020B0A04020102020204"/>
              </a:rPr>
              <a:t>.</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ΕΤΣΙ ΑΥΞΑΝΕΤΑΙ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ΤΡΑΧΥΤΗΤΑ ΤΩΝ </a:t>
            </a:r>
            <a:r>
              <a:rPr sz="1800" spc="-10" dirty="0">
                <a:latin typeface="Arial Black" panose="020B0A04020102020204"/>
                <a:cs typeface="Arial Black" panose="020B0A04020102020204"/>
              </a:rPr>
              <a:t>ΕΠΙΦΑΝΕΙΩΝ </a:t>
            </a:r>
            <a:r>
              <a:rPr sz="1800" dirty="0">
                <a:latin typeface="Arial Black" panose="020B0A04020102020204"/>
                <a:cs typeface="Arial Black" panose="020B0A04020102020204"/>
              </a:rPr>
              <a:t>ΟΠΟΤΕ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ΚΙΝΔΥΝΟΣ</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ΕΠΑΦΗΣ</a:t>
            </a:r>
            <a:r>
              <a:rPr lang="el-GR" sz="1800" spc="-10" dirty="0" smtClean="0">
                <a:latin typeface="Arial Black" panose="020B0A04020102020204"/>
                <a:cs typeface="Arial Black" panose="020B0A04020102020204"/>
              </a:rPr>
              <a:t> ΜΕΤΑΞΥ ΤΟΥΣ</a:t>
            </a:r>
            <a:r>
              <a:rPr sz="1800" spc="-10" smtClean="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BEBEBE"/>
          </a:solidFill>
        </p:spPr>
        <p:txBody>
          <a:bodyPr wrap="square" lIns="0" tIns="0" rIns="0" bIns="0" rtlCol="0"/>
          <a:lstStyle/>
          <a:p/>
        </p:txBody>
      </p:sp>
      <p:sp>
        <p:nvSpPr>
          <p:cNvPr id="3" name="object 3"/>
          <p:cNvSpPr txBox="1"/>
          <p:nvPr/>
        </p:nvSpPr>
        <p:spPr>
          <a:xfrm>
            <a:off x="364490" y="1104900"/>
            <a:ext cx="8256905" cy="3698448"/>
          </a:xfrm>
          <a:prstGeom prst="rect">
            <a:avLst/>
          </a:prstGeom>
        </p:spPr>
        <p:txBody>
          <a:bodyPr vert="horz" wrap="square" lIns="0" tIns="12700" rIns="0" bIns="0" rtlCol="0">
            <a:spAutoFit/>
          </a:bodyPr>
          <a:lstStyle/>
          <a:p>
            <a:pPr marL="154305"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ΕΜΒΟΛΩΝ.</a:t>
            </a:r>
            <a:endParaRPr sz="2000">
              <a:solidFill>
                <a:srgbClr val="FF0000"/>
              </a:solidFill>
              <a:latin typeface="Arial Black" panose="020B0A04020102020204"/>
              <a:cs typeface="Arial Black" panose="020B0A04020102020204"/>
            </a:endParaRPr>
          </a:p>
          <a:p>
            <a:pPr>
              <a:lnSpc>
                <a:spcPct val="100000"/>
              </a:lnSpc>
              <a:spcBef>
                <a:spcPts val="65"/>
              </a:spcBef>
            </a:pPr>
            <a:endParaRPr sz="2200">
              <a:solidFill>
                <a:srgbClr val="0070C0"/>
              </a:solidFill>
              <a:latin typeface="Arial Black" panose="020B0A04020102020204"/>
              <a:cs typeface="Arial Black" panose="020B0A04020102020204"/>
            </a:endParaRPr>
          </a:p>
          <a:p>
            <a:pPr marL="12700">
              <a:lnSpc>
                <a:spcPct val="100000"/>
              </a:lnSpc>
            </a:pPr>
            <a:r>
              <a:rPr sz="1800" u="heavy" dirty="0">
                <a:solidFill>
                  <a:srgbClr val="0070C0"/>
                </a:solidFill>
                <a:uFill>
                  <a:solidFill>
                    <a:srgbClr val="000000"/>
                  </a:solidFill>
                </a:uFill>
                <a:latin typeface="Arial Black" panose="020B0A04020102020204"/>
                <a:cs typeface="Arial Black" panose="020B0A04020102020204"/>
              </a:rPr>
              <a:t>Η</a:t>
            </a:r>
            <a:r>
              <a:rPr sz="1800" u="heavy" spc="-10" dirty="0">
                <a:solidFill>
                  <a:srgbClr val="0070C0"/>
                </a:solidFill>
                <a:uFill>
                  <a:solidFill>
                    <a:srgbClr val="000000"/>
                  </a:solidFill>
                </a:uFill>
                <a:latin typeface="Arial Black" panose="020B0A04020102020204"/>
                <a:cs typeface="Arial Black" panose="020B0A04020102020204"/>
              </a:rPr>
              <a:t> </a:t>
            </a:r>
            <a:r>
              <a:rPr sz="1800" u="heavy" dirty="0">
                <a:solidFill>
                  <a:srgbClr val="0070C0"/>
                </a:solidFill>
                <a:uFill>
                  <a:solidFill>
                    <a:srgbClr val="000000"/>
                  </a:solidFill>
                </a:uFill>
                <a:latin typeface="Arial Black" panose="020B0A04020102020204"/>
                <a:cs typeface="Arial Black" panose="020B0A04020102020204"/>
              </a:rPr>
              <a:t>ΦΘΟΡΑ ΤΩΝ ΕΛΑΤΗΡΙΩΝ ΟΦΕΙΛΕΤΑΙ</a:t>
            </a:r>
            <a:r>
              <a:rPr sz="1800" u="heavy" spc="-5" dirty="0">
                <a:solidFill>
                  <a:srgbClr val="0070C0"/>
                </a:solidFill>
                <a:uFill>
                  <a:solidFill>
                    <a:srgbClr val="000000"/>
                  </a:solidFill>
                </a:uFill>
                <a:latin typeface="Arial Black" panose="020B0A04020102020204"/>
                <a:cs typeface="Arial Black" panose="020B0A04020102020204"/>
              </a:rPr>
              <a:t> </a:t>
            </a:r>
            <a:r>
              <a:rPr sz="1800" u="heavy" spc="-10" dirty="0">
                <a:solidFill>
                  <a:srgbClr val="0070C0"/>
                </a:solidFill>
                <a:uFill>
                  <a:solidFill>
                    <a:srgbClr val="000000"/>
                  </a:solidFill>
                </a:uFill>
                <a:latin typeface="Arial Black" panose="020B0A04020102020204"/>
                <a:cs typeface="Arial Black" panose="020B0A04020102020204"/>
              </a:rPr>
              <a:t>ΕΠΙΣΗΣ:</a:t>
            </a:r>
            <a:endParaRPr sz="1800">
              <a:solidFill>
                <a:srgbClr val="0070C0"/>
              </a:solidFill>
              <a:latin typeface="Arial Black" panose="020B0A04020102020204"/>
              <a:cs typeface="Arial Black" panose="020B0A04020102020204"/>
            </a:endParaRPr>
          </a:p>
          <a:p>
            <a:pPr marL="193040" marR="41275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ΕΠΙΚΑΘΗΣΕΙΣ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ΕΞΑΝΘΡΑΚΩΜΑΤΩΝ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ΥΠΟΔΟΧΕΣ </a:t>
            </a:r>
            <a:r>
              <a:rPr sz="1800" spc="-25" dirty="0">
                <a:latin typeface="Arial Black" panose="020B0A04020102020204"/>
                <a:cs typeface="Arial Black" panose="020B0A04020102020204"/>
              </a:rPr>
              <a:t>ΤΩΝ </a:t>
            </a:r>
            <a:r>
              <a:rPr sz="1800" spc="-10" dirty="0">
                <a:latin typeface="Arial Black" panose="020B0A04020102020204"/>
                <a:cs typeface="Arial Black" panose="020B0A04020102020204"/>
              </a:rPr>
              <a:t>ΕΛΑΤΗΡΙΩΝ.</a:t>
            </a:r>
            <a:endParaRPr sz="1800">
              <a:latin typeface="Arial Black" panose="020B0A04020102020204"/>
              <a:cs typeface="Arial Black" panose="020B0A04020102020204"/>
            </a:endParaRPr>
          </a:p>
          <a:p>
            <a:pPr marL="217170" indent="-2044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ΣΕ ΚΟΛΛΗΜΑ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ΕΛΑΤΗΡΙΩΝ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ΕΞΑΝΘΡΑΚΩΜΑΤΑ.</a:t>
            </a:r>
            <a:endParaRPr sz="1800">
              <a:latin typeface="Arial Black" panose="020B0A04020102020204"/>
              <a:cs typeface="Arial Black" panose="020B0A04020102020204"/>
            </a:endParaRPr>
          </a:p>
          <a:p>
            <a:pPr marL="193040" marR="151003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ΣΕ ΚΑΚΗ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ΛΙΠΑΝΣΗ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ΟΦΕΙΛΕΤΑΙ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ΜΙΚΡΗ </a:t>
            </a:r>
            <a:r>
              <a:rPr sz="1800" dirty="0">
                <a:latin typeface="Arial Black" panose="020B0A04020102020204"/>
                <a:cs typeface="Arial Black" panose="020B0A04020102020204"/>
              </a:rPr>
              <a:t>ΠΟΣΟΤΗΤΑ,ΚΑΚΗΣ</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ΠΟΙΟΤΗΤΑΣ</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pc="-15" smtClean="0">
                <a:latin typeface="Arial Black" panose="020B0A04020102020204"/>
                <a:cs typeface="Arial Black" panose="020B0A04020102020204"/>
              </a:rPr>
              <a:t> </a:t>
            </a:r>
            <a:r>
              <a:rPr sz="1800" smtClean="0">
                <a:latin typeface="Arial Black" panose="020B0A04020102020204"/>
                <a:cs typeface="Arial Black" panose="020B0A04020102020204"/>
              </a:rPr>
              <a:t>ΚΑΜ</a:t>
            </a:r>
            <a:r>
              <a:rPr lang="el-GR" sz="1800" dirty="0" smtClean="0">
                <a:latin typeface="Arial Black" panose="020B0A04020102020204"/>
                <a:cs typeface="Arial Black" panose="020B0A04020102020204"/>
              </a:rPr>
              <a:t>Μ</a:t>
            </a:r>
            <a:r>
              <a:rPr sz="1800" smtClean="0">
                <a:latin typeface="Arial Black" panose="020B0A04020102020204"/>
                <a:cs typeface="Arial Black" panose="020B0A04020102020204"/>
              </a:rPr>
              <a:t>ΕΝΟ </a:t>
            </a:r>
            <a:r>
              <a:rPr sz="1800" spc="-10" dirty="0">
                <a:latin typeface="Arial Black" panose="020B0A04020102020204"/>
                <a:cs typeface="Arial Black" panose="020B0A04020102020204"/>
              </a:rPr>
              <a:t>ΛΑΔΙ.</a:t>
            </a:r>
            <a:endParaRPr sz="1800">
              <a:latin typeface="Arial Black" panose="020B0A04020102020204"/>
              <a:cs typeface="Arial Black" panose="020B0A04020102020204"/>
            </a:endParaRPr>
          </a:p>
          <a:p>
            <a:pPr marL="217170" indent="-2044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ΣΕ ΜΙΚΡΕΣ ΑΝΟΧΕΣ ΜΕΤΑΞΥ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ΕΛΑΤΗΡΙΩΝ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ΑΥΛΑΚΩΝ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ΤΟΥΣ.</a:t>
            </a:r>
            <a:endParaRPr sz="1800">
              <a:latin typeface="Arial Black" panose="020B0A04020102020204"/>
              <a:cs typeface="Arial Black" panose="020B0A04020102020204"/>
            </a:endParaRPr>
          </a:p>
          <a:p>
            <a:pPr marL="193040" marR="8191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ΣΕ ΥΠΑΡΞΗ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ΔΙΑΒΑΘΜΙΣΕΩΝ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ΣΤΙΣ</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ΘΥΡΙΔΕΣ</a:t>
            </a:r>
            <a:r>
              <a:rPr sz="1800" spc="-10">
                <a:latin typeface="Arial Black" panose="020B0A04020102020204"/>
                <a:cs typeface="Arial Black" panose="020B0A04020102020204"/>
              </a:rPr>
              <a:t> </a:t>
            </a:r>
            <a:r>
              <a:rPr lang="el-GR" spc="-10"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ΧΙΤΩΝΙΑ, </a:t>
            </a:r>
            <a:r>
              <a:rPr sz="1800" dirty="0">
                <a:latin typeface="Arial Black" panose="020B0A04020102020204"/>
                <a:cs typeface="Arial Black" panose="020B0A04020102020204"/>
              </a:rPr>
              <a:t>ΟΠΟΤΕ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ΤΗΝ</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ΠΑΛΙΝΔΡΟΜ</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ΣΗ</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ΕΛΑΤΗΡΙΑ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ΧΤΥΠΟΥΝ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ΑΥΤΕΣ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ΚΑΤΑΣΤΡΕΦΟΝΤΑΙ.</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4" name="object 4"/>
          <p:cNvPicPr/>
          <p:nvPr/>
        </p:nvPicPr>
        <p:blipFill>
          <a:blip r:embed="rId1" cstate="print"/>
          <a:stretch>
            <a:fillRect/>
          </a:stretch>
        </p:blipFill>
        <p:spPr>
          <a:xfrm>
            <a:off x="4572000" y="1268730"/>
            <a:ext cx="4255770" cy="5256530"/>
          </a:xfrm>
          <a:prstGeom prst="rect">
            <a:avLst/>
          </a:prstGeom>
        </p:spPr>
      </p:pic>
      <p:pic>
        <p:nvPicPr>
          <p:cNvPr id="5" name="object 5"/>
          <p:cNvPicPr/>
          <p:nvPr/>
        </p:nvPicPr>
        <p:blipFill>
          <a:blip r:embed="rId2" cstate="print"/>
          <a:stretch>
            <a:fillRect/>
          </a:stretch>
        </p:blipFill>
        <p:spPr>
          <a:xfrm>
            <a:off x="323850" y="1268730"/>
            <a:ext cx="4038600" cy="5256530"/>
          </a:xfrm>
          <a:prstGeom prst="rect">
            <a:avLst/>
          </a:prstGeom>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805930" y="1656814"/>
            <a:ext cx="28575" cy="113664"/>
          </a:xfrm>
          <a:prstGeom prst="rect">
            <a:avLst/>
          </a:prstGeom>
        </p:spPr>
        <p:txBody>
          <a:bodyPr vert="horz" wrap="square" lIns="0" tIns="0" rIns="0" bIns="0" rtlCol="0">
            <a:spAutoFit/>
          </a:bodyPr>
          <a:lstStyle/>
          <a:p>
            <a:pPr>
              <a:lnSpc>
                <a:spcPts val="885"/>
              </a:lnSpc>
            </a:pPr>
            <a:r>
              <a:rPr sz="800" dirty="0">
                <a:latin typeface="Arial" panose="020B0604020202020204"/>
                <a:cs typeface="Arial" panose="020B0604020202020204"/>
              </a:rPr>
              <a:t>.</a:t>
            </a:r>
            <a:endParaRPr sz="8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379173" y="999489"/>
            <a:ext cx="6495466" cy="5455255"/>
          </a:xfrm>
          <a:prstGeom prst="rect">
            <a:avLst/>
          </a:prstGeom>
        </p:spPr>
      </p:pic>
      <p:sp>
        <p:nvSpPr>
          <p:cNvPr id="4" name="object 4"/>
          <p:cNvSpPr txBox="1"/>
          <p:nvPr/>
        </p:nvSpPr>
        <p:spPr>
          <a:xfrm>
            <a:off x="6910069" y="1604009"/>
            <a:ext cx="2024380" cy="3432810"/>
          </a:xfrm>
          <a:prstGeom prst="rect">
            <a:avLst/>
          </a:prstGeom>
        </p:spPr>
        <p:txBody>
          <a:bodyPr vert="horz" wrap="square" lIns="0" tIns="12700" rIns="0" bIns="0" rtlCol="0">
            <a:spAutoFit/>
          </a:bodyPr>
          <a:lstStyle/>
          <a:p>
            <a:pPr marL="12700" marR="396240">
              <a:lnSpc>
                <a:spcPct val="100000"/>
              </a:lnSpc>
              <a:spcBef>
                <a:spcPts val="100"/>
              </a:spcBef>
              <a:buAutoNum type="arabicPeriod"/>
              <a:tabLst>
                <a:tab pos="241300" algn="l"/>
              </a:tabLst>
            </a:pPr>
            <a:r>
              <a:rPr sz="1600" b="1" spc="-10" dirty="0">
                <a:latin typeface="Calibri" panose="020F0502020204030204"/>
                <a:cs typeface="Calibri" panose="020F0502020204030204"/>
              </a:rPr>
              <a:t>ΗΛΕΚΤΡΟΝΙΚΟ </a:t>
            </a:r>
            <a:r>
              <a:rPr sz="1600" b="1" dirty="0">
                <a:latin typeface="Calibri" panose="020F0502020204030204"/>
                <a:cs typeface="Calibri" panose="020F0502020204030204"/>
              </a:rPr>
              <a:t>ΣΥΣΤΗΜΑ</a:t>
            </a:r>
            <a:r>
              <a:rPr sz="1600" b="1" spc="-60" dirty="0">
                <a:latin typeface="Calibri" panose="020F0502020204030204"/>
                <a:cs typeface="Calibri" panose="020F0502020204030204"/>
              </a:rPr>
              <a:t> </a:t>
            </a:r>
            <a:r>
              <a:rPr sz="1600" b="1" spc="-30" dirty="0">
                <a:latin typeface="Calibri" panose="020F0502020204030204"/>
                <a:cs typeface="Calibri" panose="020F0502020204030204"/>
              </a:rPr>
              <a:t>ΕΛΕΓΧΟΥ</a:t>
            </a:r>
            <a:endParaRPr sz="1600">
              <a:latin typeface="Calibri" panose="020F0502020204030204"/>
              <a:cs typeface="Calibri" panose="020F0502020204030204"/>
            </a:endParaRPr>
          </a:p>
          <a:p>
            <a:pPr>
              <a:lnSpc>
                <a:spcPct val="100000"/>
              </a:lnSpc>
              <a:spcBef>
                <a:spcPts val="15"/>
              </a:spcBef>
              <a:buFont typeface="Calibri" panose="020F0502020204030204"/>
              <a:buAutoNum type="arabicPeriod"/>
            </a:pPr>
            <a:endParaRPr sz="1550">
              <a:latin typeface="Calibri" panose="020F0502020204030204"/>
              <a:cs typeface="Calibri" panose="020F0502020204030204"/>
            </a:endParaRPr>
          </a:p>
          <a:p>
            <a:pPr marL="12700" marR="120015">
              <a:lnSpc>
                <a:spcPct val="100000"/>
              </a:lnSpc>
              <a:buAutoNum type="arabicPeriod"/>
              <a:tabLst>
                <a:tab pos="241300" algn="l"/>
              </a:tabLst>
            </a:pPr>
            <a:r>
              <a:rPr sz="1600" b="1" spc="-20" dirty="0">
                <a:latin typeface="Calibri" panose="020F0502020204030204"/>
                <a:cs typeface="Calibri" panose="020F0502020204030204"/>
              </a:rPr>
              <a:t>ΑΝΤΛΙΑ</a:t>
            </a:r>
            <a:r>
              <a:rPr sz="1600" b="1" spc="-25" dirty="0">
                <a:latin typeface="Calibri" panose="020F0502020204030204"/>
                <a:cs typeface="Calibri" panose="020F0502020204030204"/>
              </a:rPr>
              <a:t> </a:t>
            </a:r>
            <a:r>
              <a:rPr sz="1600" b="1" spc="-10">
                <a:latin typeface="Calibri" panose="020F0502020204030204"/>
                <a:cs typeface="Calibri" panose="020F0502020204030204"/>
              </a:rPr>
              <a:t>ΥΨΗΛΗΣ </a:t>
            </a:r>
            <a:r>
              <a:rPr sz="1600" b="1" smtClean="0">
                <a:latin typeface="Calibri" panose="020F0502020204030204"/>
                <a:cs typeface="Calibri" panose="020F0502020204030204"/>
              </a:rPr>
              <a:t>ΠΙΕΣ</a:t>
            </a:r>
            <a:r>
              <a:rPr lang="el-GR" sz="1600" b="1" dirty="0" smtClean="0">
                <a:latin typeface="Calibri" panose="020F0502020204030204"/>
                <a:cs typeface="Calibri" panose="020F0502020204030204"/>
              </a:rPr>
              <a:t>Η</a:t>
            </a:r>
            <a:r>
              <a:rPr sz="1600" b="1" smtClean="0">
                <a:latin typeface="Calibri" panose="020F0502020204030204"/>
                <a:cs typeface="Calibri" panose="020F0502020204030204"/>
              </a:rPr>
              <a:t>Σ</a:t>
            </a:r>
            <a:r>
              <a:rPr sz="1600" b="1" spc="-35" smtClean="0">
                <a:latin typeface="Calibri" panose="020F0502020204030204"/>
                <a:cs typeface="Calibri" panose="020F0502020204030204"/>
              </a:rPr>
              <a:t> </a:t>
            </a:r>
            <a:r>
              <a:rPr sz="1600" b="1" dirty="0">
                <a:latin typeface="Calibri" panose="020F0502020204030204"/>
                <a:cs typeface="Calibri" panose="020F0502020204030204"/>
              </a:rPr>
              <a:t>ΜΕ</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ΑΚΤΙΝΙΚΑ ΕΜΒΟΛΑ</a:t>
            </a:r>
            <a:endParaRPr sz="1600">
              <a:latin typeface="Calibri" panose="020F0502020204030204"/>
              <a:cs typeface="Calibri" panose="020F0502020204030204"/>
            </a:endParaRPr>
          </a:p>
          <a:p>
            <a:pPr>
              <a:lnSpc>
                <a:spcPct val="100000"/>
              </a:lnSpc>
              <a:spcBef>
                <a:spcPts val="20"/>
              </a:spcBef>
              <a:buFont typeface="Calibri" panose="020F0502020204030204"/>
              <a:buAutoNum type="arabicPeriod"/>
            </a:pPr>
            <a:endParaRPr sz="1550">
              <a:latin typeface="Calibri" panose="020F0502020204030204"/>
              <a:cs typeface="Calibri" panose="020F0502020204030204"/>
            </a:endParaRPr>
          </a:p>
          <a:p>
            <a:pPr marL="215265" indent="-203200">
              <a:lnSpc>
                <a:spcPct val="100000"/>
              </a:lnSpc>
              <a:buAutoNum type="arabicPeriod"/>
              <a:tabLst>
                <a:tab pos="215900" algn="l"/>
              </a:tabLst>
            </a:pPr>
            <a:r>
              <a:rPr sz="1600" b="1" dirty="0">
                <a:latin typeface="Calibri" panose="020F0502020204030204"/>
                <a:cs typeface="Calibri" panose="020F0502020204030204"/>
              </a:rPr>
              <a:t>ΚΕΦΑΛΗ</a:t>
            </a:r>
            <a:r>
              <a:rPr sz="1600" b="1" spc="-30" dirty="0">
                <a:latin typeface="Calibri" panose="020F0502020204030204"/>
                <a:cs typeface="Calibri" panose="020F0502020204030204"/>
              </a:rPr>
              <a:t> </a:t>
            </a:r>
            <a:r>
              <a:rPr sz="1600" b="1" spc="-10" dirty="0">
                <a:latin typeface="Calibri" panose="020F0502020204030204"/>
                <a:cs typeface="Calibri" panose="020F0502020204030204"/>
              </a:rPr>
              <a:t>ΔΙΑΝΟΜΕΑ</a:t>
            </a:r>
            <a:endParaRPr sz="1600">
              <a:latin typeface="Calibri" panose="020F0502020204030204"/>
              <a:cs typeface="Calibri" panose="020F0502020204030204"/>
            </a:endParaRPr>
          </a:p>
          <a:p>
            <a:pPr>
              <a:lnSpc>
                <a:spcPct val="100000"/>
              </a:lnSpc>
              <a:spcBef>
                <a:spcPts val="25"/>
              </a:spcBef>
              <a:buFont typeface="Calibri" panose="020F0502020204030204"/>
              <a:buAutoNum type="arabicPeriod"/>
            </a:pPr>
            <a:endParaRPr sz="1600">
              <a:latin typeface="Calibri" panose="020F0502020204030204"/>
              <a:cs typeface="Calibri" panose="020F0502020204030204"/>
            </a:endParaRPr>
          </a:p>
          <a:p>
            <a:pPr marL="12700" marR="5080">
              <a:lnSpc>
                <a:spcPts val="1910"/>
              </a:lnSpc>
              <a:spcBef>
                <a:spcPts val="5"/>
              </a:spcBef>
              <a:buAutoNum type="arabicPeriod"/>
              <a:tabLst>
                <a:tab pos="170815" algn="l"/>
              </a:tabLst>
            </a:pPr>
            <a:r>
              <a:rPr sz="1600" b="1" spc="-10" dirty="0">
                <a:latin typeface="Calibri" panose="020F0502020204030204"/>
                <a:cs typeface="Calibri" panose="020F0502020204030204"/>
              </a:rPr>
              <a:t>ΗΛΕΚΤΡΟΜΑΓΝΗΤΙΚΗ ΒΑΛΒΙΔΑ</a:t>
            </a:r>
            <a:endParaRPr sz="1600">
              <a:latin typeface="Calibri" panose="020F0502020204030204"/>
              <a:cs typeface="Calibri" panose="020F0502020204030204"/>
            </a:endParaRPr>
          </a:p>
          <a:p>
            <a:pPr>
              <a:lnSpc>
                <a:spcPct val="100000"/>
              </a:lnSpc>
              <a:spcBef>
                <a:spcPts val="35"/>
              </a:spcBef>
              <a:buFont typeface="Calibri" panose="020F0502020204030204"/>
              <a:buAutoNum type="arabicPeriod"/>
            </a:pPr>
            <a:endParaRPr sz="1550">
              <a:latin typeface="Calibri" panose="020F0502020204030204"/>
              <a:cs typeface="Calibri" panose="020F0502020204030204"/>
            </a:endParaRPr>
          </a:p>
          <a:p>
            <a:pPr marL="12700" marR="532130">
              <a:lnSpc>
                <a:spcPts val="1910"/>
              </a:lnSpc>
              <a:buAutoNum type="arabicPeriod"/>
              <a:tabLst>
                <a:tab pos="215900" algn="l"/>
              </a:tabLst>
            </a:pPr>
            <a:r>
              <a:rPr sz="1600" b="1" spc="-10" dirty="0">
                <a:latin typeface="Calibri" panose="020F0502020204030204"/>
                <a:cs typeface="Calibri" panose="020F0502020204030204"/>
              </a:rPr>
              <a:t>ΑΝΕΠΙΣΤΡΟΦΗ ΒΑΛΒΙΔΑ</a:t>
            </a:r>
            <a:endParaRPr sz="1600">
              <a:latin typeface="Calibri" panose="020F0502020204030204"/>
              <a:cs typeface="Calibri" panose="020F0502020204030204"/>
            </a:endParaRPr>
          </a:p>
        </p:txBody>
      </p:sp>
      <p:grpSp>
        <p:nvGrpSpPr>
          <p:cNvPr id="5" name="object 5"/>
          <p:cNvGrpSpPr/>
          <p:nvPr/>
        </p:nvGrpSpPr>
        <p:grpSpPr>
          <a:xfrm>
            <a:off x="331410" y="58360"/>
            <a:ext cx="8251825" cy="817244"/>
            <a:chOff x="331410" y="58360"/>
            <a:chExt cx="8251825" cy="817244"/>
          </a:xfrm>
        </p:grpSpPr>
        <p:sp>
          <p:nvSpPr>
            <p:cNvPr id="6" name="object 6"/>
            <p:cNvSpPr/>
            <p:nvPr/>
          </p:nvSpPr>
          <p:spPr>
            <a:xfrm>
              <a:off x="344170" y="71119"/>
              <a:ext cx="8225790" cy="791210"/>
            </a:xfrm>
            <a:custGeom>
              <a:avLst/>
              <a:gdLst/>
              <a:ahLst/>
              <a:cxnLst/>
              <a:rect l="l" t="t" r="r" b="b"/>
              <a:pathLst>
                <a:path w="822579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5079" y="97789"/>
                  </a:lnTo>
                  <a:lnTo>
                    <a:pt x="3809" y="105409"/>
                  </a:lnTo>
                  <a:lnTo>
                    <a:pt x="1269" y="118109"/>
                  </a:lnTo>
                  <a:lnTo>
                    <a:pt x="1269" y="125729"/>
                  </a:lnTo>
                  <a:lnTo>
                    <a:pt x="0" y="132079"/>
                  </a:lnTo>
                  <a:lnTo>
                    <a:pt x="0" y="660400"/>
                  </a:lnTo>
                  <a:lnTo>
                    <a:pt x="1269" y="666750"/>
                  </a:lnTo>
                  <a:lnTo>
                    <a:pt x="1269" y="673100"/>
                  </a:lnTo>
                  <a:lnTo>
                    <a:pt x="2539" y="68071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7680" y="791209"/>
                  </a:lnTo>
                  <a:lnTo>
                    <a:pt x="8120380" y="788669"/>
                  </a:lnTo>
                  <a:lnTo>
                    <a:pt x="8128000" y="787400"/>
                  </a:lnTo>
                  <a:lnTo>
                    <a:pt x="8153400" y="777239"/>
                  </a:lnTo>
                  <a:lnTo>
                    <a:pt x="8159750" y="773429"/>
                  </a:lnTo>
                  <a:lnTo>
                    <a:pt x="8164830" y="769619"/>
                  </a:lnTo>
                  <a:lnTo>
                    <a:pt x="8171180" y="765809"/>
                  </a:lnTo>
                  <a:lnTo>
                    <a:pt x="8181339" y="758189"/>
                  </a:lnTo>
                  <a:lnTo>
                    <a:pt x="8191500" y="748029"/>
                  </a:lnTo>
                  <a:lnTo>
                    <a:pt x="8195309" y="742950"/>
                  </a:lnTo>
                  <a:lnTo>
                    <a:pt x="8200389" y="736600"/>
                  </a:lnTo>
                  <a:lnTo>
                    <a:pt x="8204200" y="731519"/>
                  </a:lnTo>
                  <a:lnTo>
                    <a:pt x="8208009" y="725169"/>
                  </a:lnTo>
                  <a:lnTo>
                    <a:pt x="8210550" y="718819"/>
                  </a:lnTo>
                  <a:lnTo>
                    <a:pt x="8214359" y="713739"/>
                  </a:lnTo>
                  <a:lnTo>
                    <a:pt x="8216900" y="707389"/>
                  </a:lnTo>
                  <a:lnTo>
                    <a:pt x="8218170" y="699769"/>
                  </a:lnTo>
                  <a:lnTo>
                    <a:pt x="8220709" y="693419"/>
                  </a:lnTo>
                  <a:lnTo>
                    <a:pt x="8223250" y="680719"/>
                  </a:lnTo>
                  <a:lnTo>
                    <a:pt x="8224520" y="673100"/>
                  </a:lnTo>
                  <a:lnTo>
                    <a:pt x="8224520" y="666750"/>
                  </a:lnTo>
                  <a:lnTo>
                    <a:pt x="8225789" y="659129"/>
                  </a:lnTo>
                  <a:lnTo>
                    <a:pt x="8224520" y="132079"/>
                  </a:lnTo>
                  <a:lnTo>
                    <a:pt x="8224520" y="118109"/>
                  </a:lnTo>
                  <a:lnTo>
                    <a:pt x="8221980" y="105409"/>
                  </a:lnTo>
                  <a:lnTo>
                    <a:pt x="8220709" y="97789"/>
                  </a:lnTo>
                  <a:lnTo>
                    <a:pt x="8218170" y="91439"/>
                  </a:lnTo>
                  <a:lnTo>
                    <a:pt x="8216900" y="85089"/>
                  </a:lnTo>
                  <a:lnTo>
                    <a:pt x="8213089" y="78739"/>
                  </a:lnTo>
                  <a:lnTo>
                    <a:pt x="8210550" y="72389"/>
                  </a:lnTo>
                  <a:lnTo>
                    <a:pt x="8206739" y="66039"/>
                  </a:lnTo>
                  <a:lnTo>
                    <a:pt x="8204200" y="60959"/>
                  </a:lnTo>
                  <a:lnTo>
                    <a:pt x="8199120" y="54609"/>
                  </a:lnTo>
                  <a:lnTo>
                    <a:pt x="8191500" y="44450"/>
                  </a:lnTo>
                  <a:lnTo>
                    <a:pt x="8181339" y="34289"/>
                  </a:lnTo>
                  <a:lnTo>
                    <a:pt x="8176259" y="30479"/>
                  </a:lnTo>
                  <a:lnTo>
                    <a:pt x="8171180" y="25400"/>
                  </a:lnTo>
                  <a:lnTo>
                    <a:pt x="8158480" y="17779"/>
                  </a:lnTo>
                  <a:lnTo>
                    <a:pt x="8153400" y="15239"/>
                  </a:lnTo>
                  <a:lnTo>
                    <a:pt x="8147050" y="11429"/>
                  </a:lnTo>
                  <a:lnTo>
                    <a:pt x="8140700" y="8889"/>
                  </a:lnTo>
                  <a:lnTo>
                    <a:pt x="8134350" y="7620"/>
                  </a:lnTo>
                  <a:lnTo>
                    <a:pt x="8126730" y="507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4E80BC"/>
            </a:solidFill>
          </p:spPr>
          <p:txBody>
            <a:bodyPr wrap="square" lIns="0" tIns="0" rIns="0" bIns="0" rtlCol="0"/>
            <a:lstStyle/>
            <a:p/>
          </p:txBody>
        </p:sp>
        <p:sp>
          <p:nvSpPr>
            <p:cNvPr id="7" name="object 7"/>
            <p:cNvSpPr/>
            <p:nvPr/>
          </p:nvSpPr>
          <p:spPr>
            <a:xfrm>
              <a:off x="344170" y="71119"/>
              <a:ext cx="8225790" cy="791210"/>
            </a:xfrm>
            <a:custGeom>
              <a:avLst/>
              <a:gdLst/>
              <a:ahLst/>
              <a:cxnLst/>
              <a:rect l="l" t="t" r="r" b="b"/>
              <a:pathLst>
                <a:path w="8225790" h="791210">
                  <a:moveTo>
                    <a:pt x="0" y="132079"/>
                  </a:moveTo>
                  <a:lnTo>
                    <a:pt x="1269" y="125729"/>
                  </a:lnTo>
                  <a:lnTo>
                    <a:pt x="1269" y="118109"/>
                  </a:lnTo>
                  <a:lnTo>
                    <a:pt x="2539" y="111759"/>
                  </a:lnTo>
                  <a:lnTo>
                    <a:pt x="3809" y="10540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70"/>
                  </a:lnTo>
                  <a:lnTo>
                    <a:pt x="44450" y="34289"/>
                  </a:lnTo>
                  <a:lnTo>
                    <a:pt x="49529" y="30479"/>
                  </a:lnTo>
                  <a:lnTo>
                    <a:pt x="54609" y="25400"/>
                  </a:lnTo>
                  <a:lnTo>
                    <a:pt x="6095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6730" y="5079"/>
                  </a:lnTo>
                  <a:lnTo>
                    <a:pt x="8134350" y="7620"/>
                  </a:lnTo>
                  <a:lnTo>
                    <a:pt x="8140700" y="8889"/>
                  </a:lnTo>
                  <a:lnTo>
                    <a:pt x="8147050" y="11429"/>
                  </a:lnTo>
                  <a:lnTo>
                    <a:pt x="8153400" y="15239"/>
                  </a:lnTo>
                  <a:lnTo>
                    <a:pt x="8158480" y="17779"/>
                  </a:lnTo>
                  <a:lnTo>
                    <a:pt x="8164830" y="21589"/>
                  </a:lnTo>
                  <a:lnTo>
                    <a:pt x="8171180" y="25400"/>
                  </a:lnTo>
                  <a:lnTo>
                    <a:pt x="8176259" y="30479"/>
                  </a:lnTo>
                  <a:lnTo>
                    <a:pt x="8181339" y="34289"/>
                  </a:lnTo>
                  <a:lnTo>
                    <a:pt x="8186420" y="39370"/>
                  </a:lnTo>
                  <a:lnTo>
                    <a:pt x="8191500" y="44450"/>
                  </a:lnTo>
                  <a:lnTo>
                    <a:pt x="8195309" y="49529"/>
                  </a:lnTo>
                  <a:lnTo>
                    <a:pt x="8199120" y="54609"/>
                  </a:lnTo>
                  <a:lnTo>
                    <a:pt x="8204200" y="60959"/>
                  </a:lnTo>
                  <a:lnTo>
                    <a:pt x="8206739" y="66039"/>
                  </a:lnTo>
                  <a:lnTo>
                    <a:pt x="8210550" y="72389"/>
                  </a:lnTo>
                  <a:lnTo>
                    <a:pt x="8213089"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89" y="659129"/>
                  </a:lnTo>
                  <a:lnTo>
                    <a:pt x="8224520" y="666750"/>
                  </a:lnTo>
                  <a:lnTo>
                    <a:pt x="8224520" y="673100"/>
                  </a:lnTo>
                  <a:lnTo>
                    <a:pt x="8223250" y="680719"/>
                  </a:lnTo>
                  <a:lnTo>
                    <a:pt x="8221980" y="687069"/>
                  </a:lnTo>
                  <a:lnTo>
                    <a:pt x="8220709" y="693419"/>
                  </a:lnTo>
                  <a:lnTo>
                    <a:pt x="8218170" y="699769"/>
                  </a:lnTo>
                  <a:lnTo>
                    <a:pt x="8216900" y="707389"/>
                  </a:lnTo>
                  <a:lnTo>
                    <a:pt x="8214359" y="713739"/>
                  </a:lnTo>
                  <a:lnTo>
                    <a:pt x="8210550" y="718819"/>
                  </a:lnTo>
                  <a:lnTo>
                    <a:pt x="8208009" y="725169"/>
                  </a:lnTo>
                  <a:lnTo>
                    <a:pt x="8204200" y="731519"/>
                  </a:lnTo>
                  <a:lnTo>
                    <a:pt x="8200389" y="736600"/>
                  </a:lnTo>
                  <a:lnTo>
                    <a:pt x="8195309" y="742950"/>
                  </a:lnTo>
                  <a:lnTo>
                    <a:pt x="8191500" y="74802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1209"/>
                  </a:lnTo>
                  <a:lnTo>
                    <a:pt x="12572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60959" y="770889"/>
                  </a:lnTo>
                  <a:lnTo>
                    <a:pt x="54609" y="767079"/>
                  </a:lnTo>
                  <a:lnTo>
                    <a:pt x="49529" y="762000"/>
                  </a:lnTo>
                  <a:lnTo>
                    <a:pt x="44450" y="758189"/>
                  </a:lnTo>
                  <a:lnTo>
                    <a:pt x="39369"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69" y="673100"/>
                  </a:lnTo>
                  <a:lnTo>
                    <a:pt x="1269" y="666750"/>
                  </a:lnTo>
                  <a:lnTo>
                    <a:pt x="0" y="660400"/>
                  </a:lnTo>
                  <a:lnTo>
                    <a:pt x="0" y="132079"/>
                  </a:lnTo>
                  <a:close/>
                </a:path>
              </a:pathLst>
            </a:custGeom>
            <a:ln w="25518">
              <a:solidFill>
                <a:srgbClr val="FFFFFF"/>
              </a:solidFill>
            </a:ln>
          </p:spPr>
          <p:txBody>
            <a:bodyPr wrap="square" lIns="0" tIns="0" rIns="0" bIns="0" rtlCol="0"/>
            <a:lstStyle/>
            <a:p/>
          </p:txBody>
        </p:sp>
        <p:sp>
          <p:nvSpPr>
            <p:cNvPr id="8" name="object 8"/>
            <p:cNvSpPr/>
            <p:nvPr/>
          </p:nvSpPr>
          <p:spPr>
            <a:xfrm>
              <a:off x="33140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sp>
          <p:nvSpPr>
            <p:cNvPr id="9" name="object 9"/>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104139" y="3809"/>
                  </a:lnTo>
                  <a:lnTo>
                    <a:pt x="96519" y="5079"/>
                  </a:lnTo>
                  <a:lnTo>
                    <a:pt x="90169" y="7620"/>
                  </a:lnTo>
                  <a:lnTo>
                    <a:pt x="83819" y="8889"/>
                  </a:lnTo>
                  <a:lnTo>
                    <a:pt x="77469" y="11429"/>
                  </a:lnTo>
                  <a:lnTo>
                    <a:pt x="71119" y="15239"/>
                  </a:lnTo>
                  <a:lnTo>
                    <a:pt x="64769" y="17779"/>
                  </a:lnTo>
                  <a:lnTo>
                    <a:pt x="59689" y="21589"/>
                  </a:lnTo>
                  <a:lnTo>
                    <a:pt x="53339" y="25400"/>
                  </a:lnTo>
                  <a:lnTo>
                    <a:pt x="48260" y="30479"/>
                  </a:lnTo>
                  <a:lnTo>
                    <a:pt x="43180" y="34289"/>
                  </a:lnTo>
                  <a:lnTo>
                    <a:pt x="33020" y="44450"/>
                  </a:lnTo>
                  <a:lnTo>
                    <a:pt x="29210" y="49529"/>
                  </a:lnTo>
                  <a:lnTo>
                    <a:pt x="24130" y="54609"/>
                  </a:lnTo>
                  <a:lnTo>
                    <a:pt x="20320" y="60959"/>
                  </a:lnTo>
                  <a:lnTo>
                    <a:pt x="16510" y="66039"/>
                  </a:lnTo>
                  <a:lnTo>
                    <a:pt x="11430" y="78739"/>
                  </a:lnTo>
                  <a:lnTo>
                    <a:pt x="7620" y="85089"/>
                  </a:lnTo>
                  <a:lnTo>
                    <a:pt x="6350" y="91439"/>
                  </a:lnTo>
                  <a:lnTo>
                    <a:pt x="3810" y="97789"/>
                  </a:lnTo>
                  <a:lnTo>
                    <a:pt x="2539" y="105409"/>
                  </a:lnTo>
                  <a:lnTo>
                    <a:pt x="0" y="118109"/>
                  </a:lnTo>
                  <a:lnTo>
                    <a:pt x="0" y="673100"/>
                  </a:lnTo>
                  <a:lnTo>
                    <a:pt x="1270" y="680719"/>
                  </a:lnTo>
                  <a:lnTo>
                    <a:pt x="2539" y="687069"/>
                  </a:lnTo>
                  <a:lnTo>
                    <a:pt x="3810" y="694689"/>
                  </a:lnTo>
                  <a:lnTo>
                    <a:pt x="6350" y="701039"/>
                  </a:lnTo>
                  <a:lnTo>
                    <a:pt x="7620" y="707389"/>
                  </a:lnTo>
                  <a:lnTo>
                    <a:pt x="11430" y="713739"/>
                  </a:lnTo>
                  <a:lnTo>
                    <a:pt x="16510" y="726439"/>
                  </a:lnTo>
                  <a:lnTo>
                    <a:pt x="20320" y="731519"/>
                  </a:lnTo>
                  <a:lnTo>
                    <a:pt x="24130" y="737869"/>
                  </a:lnTo>
                  <a:lnTo>
                    <a:pt x="29210" y="742950"/>
                  </a:lnTo>
                  <a:lnTo>
                    <a:pt x="33020" y="748029"/>
                  </a:lnTo>
                  <a:lnTo>
                    <a:pt x="43180" y="758189"/>
                  </a:lnTo>
                  <a:lnTo>
                    <a:pt x="48260" y="762000"/>
                  </a:lnTo>
                  <a:lnTo>
                    <a:pt x="53339" y="767079"/>
                  </a:lnTo>
                  <a:lnTo>
                    <a:pt x="59689" y="770889"/>
                  </a:lnTo>
                  <a:lnTo>
                    <a:pt x="64769" y="774700"/>
                  </a:lnTo>
                  <a:lnTo>
                    <a:pt x="77469" y="779779"/>
                  </a:lnTo>
                  <a:lnTo>
                    <a:pt x="83819" y="783589"/>
                  </a:lnTo>
                  <a:lnTo>
                    <a:pt x="90169" y="784859"/>
                  </a:lnTo>
                  <a:lnTo>
                    <a:pt x="96519" y="787400"/>
                  </a:lnTo>
                  <a:lnTo>
                    <a:pt x="104139" y="788669"/>
                  </a:lnTo>
                  <a:lnTo>
                    <a:pt x="110489" y="789939"/>
                  </a:lnTo>
                  <a:lnTo>
                    <a:pt x="118110" y="791209"/>
                  </a:lnTo>
                  <a:lnTo>
                    <a:pt x="8106409" y="791209"/>
                  </a:lnTo>
                  <a:lnTo>
                    <a:pt x="8112759" y="789939"/>
                  </a:lnTo>
                  <a:lnTo>
                    <a:pt x="8120380" y="788669"/>
                  </a:lnTo>
                  <a:lnTo>
                    <a:pt x="8126730" y="787400"/>
                  </a:lnTo>
                  <a:lnTo>
                    <a:pt x="8152130" y="777239"/>
                  </a:lnTo>
                  <a:lnTo>
                    <a:pt x="8164830" y="769619"/>
                  </a:lnTo>
                  <a:lnTo>
                    <a:pt x="8174989" y="762000"/>
                  </a:lnTo>
                  <a:lnTo>
                    <a:pt x="8181339" y="758189"/>
                  </a:lnTo>
                  <a:lnTo>
                    <a:pt x="8186419" y="753109"/>
                  </a:lnTo>
                  <a:lnTo>
                    <a:pt x="8190230" y="748029"/>
                  </a:lnTo>
                  <a:lnTo>
                    <a:pt x="8195309" y="742950"/>
                  </a:lnTo>
                  <a:lnTo>
                    <a:pt x="8199119" y="736600"/>
                  </a:lnTo>
                  <a:lnTo>
                    <a:pt x="8202930" y="731519"/>
                  </a:lnTo>
                  <a:lnTo>
                    <a:pt x="8210550" y="718819"/>
                  </a:lnTo>
                  <a:lnTo>
                    <a:pt x="8213089" y="713739"/>
                  </a:lnTo>
                  <a:lnTo>
                    <a:pt x="8215630" y="707389"/>
                  </a:lnTo>
                  <a:lnTo>
                    <a:pt x="8218169" y="699769"/>
                  </a:lnTo>
                  <a:lnTo>
                    <a:pt x="8219439" y="693419"/>
                  </a:lnTo>
                  <a:lnTo>
                    <a:pt x="8221980" y="687069"/>
                  </a:lnTo>
                  <a:lnTo>
                    <a:pt x="8221980" y="680719"/>
                  </a:lnTo>
                  <a:lnTo>
                    <a:pt x="8223250" y="673100"/>
                  </a:lnTo>
                  <a:lnTo>
                    <a:pt x="8224519" y="666750"/>
                  </a:lnTo>
                  <a:lnTo>
                    <a:pt x="8224519" y="132079"/>
                  </a:lnTo>
                  <a:lnTo>
                    <a:pt x="8223250" y="125729"/>
                  </a:lnTo>
                  <a:lnTo>
                    <a:pt x="8223250" y="118109"/>
                  </a:lnTo>
                  <a:lnTo>
                    <a:pt x="8220709" y="105409"/>
                  </a:lnTo>
                  <a:lnTo>
                    <a:pt x="8219439" y="97789"/>
                  </a:lnTo>
                  <a:lnTo>
                    <a:pt x="8216900" y="91439"/>
                  </a:lnTo>
                  <a:lnTo>
                    <a:pt x="8215630" y="85089"/>
                  </a:lnTo>
                  <a:lnTo>
                    <a:pt x="8213089" y="78739"/>
                  </a:lnTo>
                  <a:lnTo>
                    <a:pt x="8209280" y="72389"/>
                  </a:lnTo>
                  <a:lnTo>
                    <a:pt x="8206739" y="66039"/>
                  </a:lnTo>
                  <a:lnTo>
                    <a:pt x="8202930" y="60959"/>
                  </a:lnTo>
                  <a:lnTo>
                    <a:pt x="8199119" y="54609"/>
                  </a:lnTo>
                  <a:lnTo>
                    <a:pt x="8194039" y="49529"/>
                  </a:lnTo>
                  <a:lnTo>
                    <a:pt x="8190230" y="44450"/>
                  </a:lnTo>
                  <a:lnTo>
                    <a:pt x="8180069"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19109" y="3809"/>
                  </a:lnTo>
                  <a:lnTo>
                    <a:pt x="8106409" y="1270"/>
                  </a:lnTo>
                  <a:close/>
                </a:path>
                <a:path w="8224520" h="791210">
                  <a:moveTo>
                    <a:pt x="8092439" y="0"/>
                  </a:moveTo>
                  <a:lnTo>
                    <a:pt x="130810" y="0"/>
                  </a:lnTo>
                  <a:lnTo>
                    <a:pt x="124460" y="1270"/>
                  </a:lnTo>
                  <a:lnTo>
                    <a:pt x="8098789" y="1270"/>
                  </a:lnTo>
                  <a:lnTo>
                    <a:pt x="8092439" y="0"/>
                  </a:lnTo>
                  <a:close/>
                </a:path>
              </a:pathLst>
            </a:custGeom>
            <a:solidFill>
              <a:srgbClr val="009900"/>
            </a:solidFill>
          </p:spPr>
          <p:txBody>
            <a:bodyPr wrap="square" lIns="0" tIns="0" rIns="0" bIns="0" rtlCol="0"/>
            <a:lstStyle/>
            <a:p/>
          </p:txBody>
        </p:sp>
        <p:sp>
          <p:nvSpPr>
            <p:cNvPr id="10" name="object 10"/>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7620" y="85089"/>
                  </a:lnTo>
                  <a:lnTo>
                    <a:pt x="11430" y="78739"/>
                  </a:lnTo>
                  <a:lnTo>
                    <a:pt x="13970" y="72389"/>
                  </a:lnTo>
                  <a:lnTo>
                    <a:pt x="16510" y="66039"/>
                  </a:lnTo>
                  <a:lnTo>
                    <a:pt x="20320" y="60959"/>
                  </a:lnTo>
                  <a:lnTo>
                    <a:pt x="24130" y="54609"/>
                  </a:lnTo>
                  <a:lnTo>
                    <a:pt x="29210" y="49529"/>
                  </a:lnTo>
                  <a:lnTo>
                    <a:pt x="33020" y="44450"/>
                  </a:lnTo>
                  <a:lnTo>
                    <a:pt x="38100" y="39370"/>
                  </a:lnTo>
                  <a:lnTo>
                    <a:pt x="43180" y="34289"/>
                  </a:lnTo>
                  <a:lnTo>
                    <a:pt x="48260" y="30479"/>
                  </a:lnTo>
                  <a:lnTo>
                    <a:pt x="53339" y="25400"/>
                  </a:lnTo>
                  <a:lnTo>
                    <a:pt x="59689" y="21589"/>
                  </a:lnTo>
                  <a:lnTo>
                    <a:pt x="64769" y="17779"/>
                  </a:lnTo>
                  <a:lnTo>
                    <a:pt x="71119" y="15239"/>
                  </a:lnTo>
                  <a:lnTo>
                    <a:pt x="77469" y="11429"/>
                  </a:lnTo>
                  <a:lnTo>
                    <a:pt x="83819" y="8889"/>
                  </a:lnTo>
                  <a:lnTo>
                    <a:pt x="90169" y="7620"/>
                  </a:lnTo>
                  <a:lnTo>
                    <a:pt x="96519" y="5079"/>
                  </a:lnTo>
                  <a:lnTo>
                    <a:pt x="104139" y="3809"/>
                  </a:lnTo>
                  <a:lnTo>
                    <a:pt x="110489" y="2539"/>
                  </a:lnTo>
                  <a:lnTo>
                    <a:pt x="118110" y="1270"/>
                  </a:lnTo>
                  <a:lnTo>
                    <a:pt x="124460" y="1270"/>
                  </a:lnTo>
                  <a:lnTo>
                    <a:pt x="130810" y="0"/>
                  </a:lnTo>
                  <a:lnTo>
                    <a:pt x="8092439" y="0"/>
                  </a:lnTo>
                  <a:lnTo>
                    <a:pt x="8098789" y="1270"/>
                  </a:lnTo>
                  <a:lnTo>
                    <a:pt x="8106409" y="1270"/>
                  </a:lnTo>
                  <a:lnTo>
                    <a:pt x="8112759" y="2539"/>
                  </a:lnTo>
                  <a:lnTo>
                    <a:pt x="8119109"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69" y="34289"/>
                  </a:lnTo>
                  <a:lnTo>
                    <a:pt x="8185150" y="39370"/>
                  </a:lnTo>
                  <a:lnTo>
                    <a:pt x="8190230" y="44450"/>
                  </a:lnTo>
                  <a:lnTo>
                    <a:pt x="8194039" y="49529"/>
                  </a:lnTo>
                  <a:lnTo>
                    <a:pt x="8199119" y="54609"/>
                  </a:lnTo>
                  <a:lnTo>
                    <a:pt x="8202930" y="60959"/>
                  </a:lnTo>
                  <a:lnTo>
                    <a:pt x="8206739" y="66039"/>
                  </a:lnTo>
                  <a:lnTo>
                    <a:pt x="8209280" y="72389"/>
                  </a:lnTo>
                  <a:lnTo>
                    <a:pt x="8213089" y="78739"/>
                  </a:lnTo>
                  <a:lnTo>
                    <a:pt x="8215630" y="85089"/>
                  </a:lnTo>
                  <a:lnTo>
                    <a:pt x="8216900" y="91439"/>
                  </a:lnTo>
                  <a:lnTo>
                    <a:pt x="8219439" y="97789"/>
                  </a:lnTo>
                  <a:lnTo>
                    <a:pt x="8220709" y="105409"/>
                  </a:lnTo>
                  <a:lnTo>
                    <a:pt x="8221980" y="111759"/>
                  </a:lnTo>
                  <a:lnTo>
                    <a:pt x="8223250" y="118109"/>
                  </a:lnTo>
                  <a:lnTo>
                    <a:pt x="8223250" y="125729"/>
                  </a:lnTo>
                  <a:lnTo>
                    <a:pt x="8224519" y="132079"/>
                  </a:lnTo>
                  <a:lnTo>
                    <a:pt x="8224519" y="659129"/>
                  </a:lnTo>
                  <a:lnTo>
                    <a:pt x="8224519" y="666750"/>
                  </a:lnTo>
                  <a:lnTo>
                    <a:pt x="8223250" y="673100"/>
                  </a:lnTo>
                  <a:lnTo>
                    <a:pt x="8221980" y="680719"/>
                  </a:lnTo>
                  <a:lnTo>
                    <a:pt x="8221980" y="687069"/>
                  </a:lnTo>
                  <a:lnTo>
                    <a:pt x="821943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0230" y="748029"/>
                  </a:lnTo>
                  <a:lnTo>
                    <a:pt x="8186419" y="753109"/>
                  </a:lnTo>
                  <a:lnTo>
                    <a:pt x="8181339" y="758189"/>
                  </a:lnTo>
                  <a:lnTo>
                    <a:pt x="8174989" y="762000"/>
                  </a:lnTo>
                  <a:lnTo>
                    <a:pt x="8169909" y="765809"/>
                  </a:lnTo>
                  <a:lnTo>
                    <a:pt x="8164830" y="769619"/>
                  </a:lnTo>
                  <a:lnTo>
                    <a:pt x="8158480" y="773429"/>
                  </a:lnTo>
                  <a:lnTo>
                    <a:pt x="8152130" y="777239"/>
                  </a:lnTo>
                  <a:lnTo>
                    <a:pt x="8145780" y="779779"/>
                  </a:lnTo>
                  <a:lnTo>
                    <a:pt x="8139430" y="782319"/>
                  </a:lnTo>
                  <a:lnTo>
                    <a:pt x="8133080" y="784859"/>
                  </a:lnTo>
                  <a:lnTo>
                    <a:pt x="8126730" y="787400"/>
                  </a:lnTo>
                  <a:lnTo>
                    <a:pt x="8120380" y="788669"/>
                  </a:lnTo>
                  <a:lnTo>
                    <a:pt x="8112759" y="789939"/>
                  </a:lnTo>
                  <a:lnTo>
                    <a:pt x="8106409" y="791209"/>
                  </a:lnTo>
                  <a:lnTo>
                    <a:pt x="118110" y="791209"/>
                  </a:lnTo>
                  <a:lnTo>
                    <a:pt x="110489" y="789939"/>
                  </a:lnTo>
                  <a:lnTo>
                    <a:pt x="104139" y="788669"/>
                  </a:lnTo>
                  <a:lnTo>
                    <a:pt x="96519" y="787400"/>
                  </a:lnTo>
                  <a:lnTo>
                    <a:pt x="90169" y="784859"/>
                  </a:lnTo>
                  <a:lnTo>
                    <a:pt x="83819" y="783589"/>
                  </a:lnTo>
                  <a:lnTo>
                    <a:pt x="77469" y="779779"/>
                  </a:lnTo>
                  <a:lnTo>
                    <a:pt x="71119" y="777239"/>
                  </a:lnTo>
                  <a:lnTo>
                    <a:pt x="64769" y="774700"/>
                  </a:lnTo>
                  <a:lnTo>
                    <a:pt x="59689" y="770889"/>
                  </a:lnTo>
                  <a:lnTo>
                    <a:pt x="53339" y="767079"/>
                  </a:lnTo>
                  <a:lnTo>
                    <a:pt x="48260" y="762000"/>
                  </a:lnTo>
                  <a:lnTo>
                    <a:pt x="43180" y="758189"/>
                  </a:lnTo>
                  <a:lnTo>
                    <a:pt x="38100" y="753109"/>
                  </a:lnTo>
                  <a:lnTo>
                    <a:pt x="33020" y="748029"/>
                  </a:lnTo>
                  <a:lnTo>
                    <a:pt x="29210" y="742950"/>
                  </a:lnTo>
                  <a:lnTo>
                    <a:pt x="24130" y="737869"/>
                  </a:lnTo>
                  <a:lnTo>
                    <a:pt x="20320" y="731519"/>
                  </a:lnTo>
                  <a:lnTo>
                    <a:pt x="16510" y="726439"/>
                  </a:lnTo>
                  <a:lnTo>
                    <a:pt x="13970" y="720089"/>
                  </a:lnTo>
                  <a:lnTo>
                    <a:pt x="11430" y="713739"/>
                  </a:lnTo>
                  <a:lnTo>
                    <a:pt x="7620"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11" name="object 11"/>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12" name="object 12"/>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707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4" name="object 4"/>
          <p:cNvPicPr/>
          <p:nvPr/>
        </p:nvPicPr>
        <p:blipFill>
          <a:blip r:embed="rId1" cstate="print"/>
          <a:stretch>
            <a:fillRect/>
          </a:stretch>
        </p:blipFill>
        <p:spPr>
          <a:xfrm>
            <a:off x="1835150" y="1287611"/>
            <a:ext cx="5306444" cy="5308768"/>
          </a:xfrm>
          <a:prstGeom prst="rect">
            <a:avLst/>
          </a:prstGeom>
        </p:spPr>
      </p:pic>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4" name="object 4"/>
          <p:cNvPicPr/>
          <p:nvPr/>
        </p:nvPicPr>
        <p:blipFill>
          <a:blip r:embed="rId1" cstate="print"/>
          <a:stretch>
            <a:fillRect/>
          </a:stretch>
        </p:blipFill>
        <p:spPr>
          <a:xfrm>
            <a:off x="1964299" y="1268730"/>
            <a:ext cx="5486790" cy="5256530"/>
          </a:xfrm>
          <a:prstGeom prst="rect">
            <a:avLst/>
          </a:prstGeom>
        </p:spPr>
      </p:pic>
    </p:spTree>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364490" y="1130300"/>
            <a:ext cx="8175625" cy="3872855"/>
          </a:xfrm>
          <a:prstGeom prst="rect">
            <a:avLst/>
          </a:prstGeom>
        </p:spPr>
        <p:txBody>
          <a:bodyPr vert="horz" wrap="square" lIns="0" tIns="12700" rIns="0" bIns="0" rtlCol="0">
            <a:spAutoFit/>
          </a:bodyPr>
          <a:lstStyle/>
          <a:p>
            <a:pPr marL="1391920">
              <a:lnSpc>
                <a:spcPct val="100000"/>
              </a:lnSpc>
              <a:spcBef>
                <a:spcPts val="100"/>
              </a:spcBef>
              <a:tabLst>
                <a:tab pos="1846580" algn="l"/>
              </a:tabLst>
            </a:pPr>
            <a:r>
              <a:rPr sz="2000" spc="-25" dirty="0">
                <a:solidFill>
                  <a:srgbClr val="FF0000"/>
                </a:solidFill>
                <a:latin typeface="Arial Black" panose="020B0A04020102020204"/>
                <a:cs typeface="Arial Black" panose="020B0A04020102020204"/>
              </a:rPr>
              <a:t>5.</a:t>
            </a:r>
            <a:r>
              <a:rPr sz="2000" dirty="0">
                <a:solidFill>
                  <a:srgbClr val="FF0000"/>
                </a:solid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ΤΩΝ</a:t>
            </a:r>
            <a:r>
              <a:rPr sz="2000" u="heavy" spc="-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ΤΡΙΒΕΩΝ.</a:t>
            </a:r>
            <a:endParaRPr sz="2000">
              <a:solidFill>
                <a:srgbClr val="FF0000"/>
              </a:solidFill>
              <a:latin typeface="Arial Black" panose="020B0A04020102020204"/>
              <a:cs typeface="Arial Black" panose="020B0A04020102020204"/>
            </a:endParaRPr>
          </a:p>
          <a:p>
            <a:pPr>
              <a:lnSpc>
                <a:spcPct val="100000"/>
              </a:lnSpc>
              <a:spcBef>
                <a:spcPts val="55"/>
              </a:spcBef>
            </a:pPr>
            <a:endParaRPr sz="2200">
              <a:latin typeface="Arial Black" panose="020B0A04020102020204"/>
              <a:cs typeface="Arial Black" panose="020B0A04020102020204"/>
            </a:endParaRPr>
          </a:p>
          <a:p>
            <a:pPr marL="193040" marR="94615" indent="-180340">
              <a:lnSpc>
                <a:spcPct val="100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ΜΕΤΑΞΥ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ΤΡΙΒΕΩΝ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ΑΝΤΙΣΤΟΙΧΟΥ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ΚΟΜΒΙΟΥ </a:t>
            </a:r>
            <a:r>
              <a:rPr sz="1800" dirty="0">
                <a:latin typeface="Arial Black" panose="020B0A04020102020204"/>
                <a:cs typeface="Arial Black" panose="020B0A04020102020204"/>
              </a:rPr>
              <a:t>ΠΡΕΠΕΙ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ΑΚΤΙΝΙΚΟ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ΔΙΑΚΕΝΟ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0" dirty="0">
                <a:latin typeface="Arial Black" panose="020B0A04020102020204"/>
                <a:cs typeface="Arial Black" panose="020B0A04020102020204"/>
              </a:rPr>
              <a:t> ΠΑΡΑΛΑΒΗ </a:t>
            </a:r>
            <a:r>
              <a:rPr sz="1800" dirty="0">
                <a:latin typeface="Arial Black" panose="020B0A04020102020204"/>
                <a:cs typeface="Arial Black" panose="020B0A04020102020204"/>
              </a:rPr>
              <a:t>ΤΩΝ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ΔΙΑΣΤΟΛΩΝ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ΚΥΡΙΩΣ 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ΣΧΗΜΑΤΙΣΜΟ</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ΛΙΠΑΝΤΙΚΗΣ</a:t>
            </a:r>
            <a:r>
              <a:rPr sz="1800" spc="-30" dirty="0">
                <a:latin typeface="Arial Black" panose="020B0A04020102020204"/>
                <a:cs typeface="Arial Black" panose="020B0A04020102020204"/>
              </a:rPr>
              <a:t> </a:t>
            </a:r>
            <a:r>
              <a:rPr sz="1800" spc="-10" dirty="0">
                <a:latin typeface="Arial Black" panose="020B0A04020102020204"/>
                <a:cs typeface="Arial Black" panose="020B0A04020102020204"/>
              </a:rPr>
              <a:t>ΜΕΜΒΡΑΝΗΣ.</a:t>
            </a:r>
            <a:endParaRPr sz="1800">
              <a:latin typeface="Arial Black" panose="020B0A04020102020204"/>
              <a:cs typeface="Arial Black" panose="020B0A04020102020204"/>
            </a:endParaRPr>
          </a:p>
          <a:p>
            <a:pPr marL="193040" marR="12319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ΦΘΟΡΑ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ΜΕΙΩΝΕΙ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ΠΑΧΟΣ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ΤΡΙΒΕΩΝ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ΑΥΞΑΝΕΙ</a:t>
            </a:r>
            <a:r>
              <a:rPr sz="1800" spc="-15"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spc="-10" dirty="0">
                <a:latin typeface="Arial Black" panose="020B0A04020102020204"/>
                <a:cs typeface="Arial Black" panose="020B0A04020102020204"/>
              </a:rPr>
              <a:t>ΔΙΑΚΕΝΟ.</a:t>
            </a:r>
            <a:endParaRPr sz="1800">
              <a:latin typeface="Arial Black" panose="020B0A04020102020204"/>
              <a:cs typeface="Arial Black" panose="020B0A04020102020204"/>
            </a:endParaRPr>
          </a:p>
          <a:p>
            <a:pPr marL="193040" marR="21971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ΥΠΕΡΒΟΛΙΚΗ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ΑΥΞΗΣΗ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ΔΙΑΚΕΝΟΥ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ΠΡΟΚΑΛΕΙ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ΣΟΒΑΡΑ </a:t>
            </a:r>
            <a:r>
              <a:rPr sz="1800">
                <a:latin typeface="Arial Black" panose="020B0A04020102020204"/>
                <a:cs typeface="Arial Black" panose="020B0A04020102020204"/>
              </a:rPr>
              <a:t>ΠΡΟΒΛΗΜΑΤΑ</a:t>
            </a:r>
            <a:r>
              <a:rPr sz="1800" spc="-5">
                <a:latin typeface="Arial Black" panose="020B0A04020102020204"/>
                <a:cs typeface="Arial Black" panose="020B0A04020102020204"/>
              </a:rPr>
              <a:t> </a:t>
            </a:r>
            <a:r>
              <a:rPr lang="el-GR" sz="1800" spc="-5" dirty="0" smtClean="0">
                <a:latin typeface="Arial Black" panose="020B0A04020102020204"/>
                <a:cs typeface="Arial Black" panose="020B0A04020102020204"/>
              </a:rPr>
              <a:t>Σ</a:t>
            </a:r>
            <a:r>
              <a:rPr sz="1800" smtClean="0">
                <a:latin typeface="Arial Black" panose="020B0A04020102020204"/>
                <a:cs typeface="Arial Black" panose="020B0A04020102020204"/>
              </a:rPr>
              <a:t>ΤΗ</a:t>
            </a:r>
            <a:r>
              <a:rPr lang="el-GR" sz="1800" dirty="0" smtClean="0">
                <a:latin typeface="Arial Black" panose="020B0A04020102020204"/>
                <a:cs typeface="Arial Black" panose="020B0A04020102020204"/>
              </a:rPr>
              <a:t>Ν</a:t>
            </a:r>
            <a:r>
              <a:rPr sz="1800" spc="5" smtClean="0">
                <a:latin typeface="Arial Black" panose="020B0A04020102020204"/>
                <a:cs typeface="Arial Black" panose="020B0A04020102020204"/>
              </a:rPr>
              <a:t> </a:t>
            </a:r>
            <a:r>
              <a:rPr sz="1800" spc="-10" smtClean="0">
                <a:latin typeface="Arial Black" panose="020B0A04020102020204"/>
                <a:cs typeface="Arial Black" panose="020B0A04020102020204"/>
              </a:rPr>
              <a:t>ΜΗΧΑΝΗ.</a:t>
            </a:r>
            <a:endParaRPr sz="1800">
              <a:latin typeface="Arial Black" panose="020B0A04020102020204"/>
              <a:cs typeface="Arial Black" panose="020B0A04020102020204"/>
            </a:endParaRPr>
          </a:p>
          <a:p>
            <a:pPr marL="193040" marR="508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ΠΑΡΟΥΣΙΑ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ΣΚΛΗΡΩΝ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ΡΙΝΙΣΜΑΤΩΝ</a:t>
            </a:r>
            <a:r>
              <a:rPr sz="1800" spc="-10">
                <a:latin typeface="Arial Black" panose="020B0A04020102020204"/>
                <a:cs typeface="Arial Black" panose="020B0A04020102020204"/>
              </a:rPr>
              <a:t> </a:t>
            </a:r>
            <a:r>
              <a:rPr lang="el-GR" sz="1800" spc="-10" dirty="0" smtClean="0">
                <a:latin typeface="Arial Black" panose="020B0A04020102020204"/>
                <a:cs typeface="Arial Black" panose="020B0A04020102020204"/>
              </a:rPr>
              <a:t>ΜΕΤΑΛΛΩΝ </a:t>
            </a:r>
            <a:r>
              <a:rPr lang="el-GR" spc="-10" dirty="0" smtClean="0">
                <a:latin typeface="Arial Black" panose="020B0A04020102020204"/>
                <a:cs typeface="Arial Black" panose="020B0A04020102020204"/>
              </a:rPr>
              <a:t>ΜΕΣΑ</a:t>
            </a:r>
            <a:r>
              <a:rPr sz="1800" spc="5" smtClean="0">
                <a:latin typeface="Arial Black" panose="020B0A04020102020204"/>
                <a:cs typeface="Arial Black" panose="020B0A04020102020204"/>
              </a:rPr>
              <a:t> </a:t>
            </a:r>
            <a:r>
              <a:rPr lang="el-GR" sz="1800" spc="5" dirty="0" smtClean="0">
                <a:latin typeface="Arial Black" panose="020B0A04020102020204"/>
                <a:cs typeface="Arial Black" panose="020B0A04020102020204"/>
              </a:rPr>
              <a:t>Σ</a:t>
            </a:r>
            <a:r>
              <a:rPr sz="1800" smtClean="0">
                <a:latin typeface="Arial Black" panose="020B0A04020102020204"/>
                <a:cs typeface="Arial Black" panose="020B0A04020102020204"/>
              </a:rPr>
              <a:t>ΤΟ</a:t>
            </a:r>
            <a:r>
              <a:rPr sz="1800" spc="-5" smtClean="0">
                <a:latin typeface="Arial Black" panose="020B0A04020102020204"/>
                <a:cs typeface="Arial Black" panose="020B0A04020102020204"/>
              </a:rPr>
              <a:t> </a:t>
            </a:r>
            <a:r>
              <a:rPr sz="1800" spc="-10" smtClean="0">
                <a:latin typeface="Arial Black" panose="020B0A04020102020204"/>
                <a:cs typeface="Arial Black" panose="020B0A04020102020204"/>
              </a:rPr>
              <a:t>ΛΙΠΑΝΤΙΚΟ</a:t>
            </a:r>
            <a:r>
              <a:rPr lang="el-GR" sz="1800" spc="-10" dirty="0" smtClean="0">
                <a:latin typeface="Arial Black" panose="020B0A04020102020204"/>
                <a:cs typeface="Arial Black" panose="020B0A04020102020204"/>
              </a:rPr>
              <a:t> </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ΠΡΟΚΑΛΕΙ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ΑΠΟΞΕΣΗ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ΕΠΙΦΑΝΕΙΑΣ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ΤΡΙΒΕΑ.</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364490" y="1130300"/>
            <a:ext cx="8368665" cy="4617720"/>
          </a:xfrm>
          <a:prstGeom prst="rect">
            <a:avLst/>
          </a:prstGeom>
        </p:spPr>
        <p:txBody>
          <a:bodyPr vert="horz" wrap="square" lIns="0" tIns="12700" rIns="0" bIns="0" rtlCol="0">
            <a:spAutoFit/>
          </a:bodyPr>
          <a:lstStyle/>
          <a:p>
            <a:pPr marL="43815"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ΤΩΝ</a:t>
            </a:r>
            <a:r>
              <a:rPr sz="2000" u="heavy" spc="-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ΤΡΙΒΕΩΝ.</a:t>
            </a:r>
            <a:endParaRPr sz="2000">
              <a:solidFill>
                <a:srgbClr val="FF0000"/>
              </a:solidFill>
              <a:latin typeface="Arial Black" panose="020B0A04020102020204"/>
              <a:cs typeface="Arial Black" panose="020B0A04020102020204"/>
            </a:endParaRPr>
          </a:p>
          <a:p>
            <a:pPr>
              <a:lnSpc>
                <a:spcPct val="100000"/>
              </a:lnSpc>
              <a:spcBef>
                <a:spcPts val="55"/>
              </a:spcBef>
            </a:pPr>
            <a:endParaRPr sz="2200">
              <a:latin typeface="Arial Black" panose="020B0A04020102020204"/>
              <a:cs typeface="Arial Black" panose="020B0A04020102020204"/>
            </a:endParaRPr>
          </a:p>
          <a:p>
            <a:pPr marL="12700">
              <a:lnSpc>
                <a:spcPct val="100000"/>
              </a:lnSpc>
            </a:pPr>
            <a:r>
              <a:rPr sz="1800" u="heavy" dirty="0">
                <a:uFill>
                  <a:solidFill>
                    <a:srgbClr val="000000"/>
                  </a:solidFill>
                </a:uFill>
                <a:latin typeface="Arial Black" panose="020B0A04020102020204"/>
                <a:cs typeface="Arial Black" panose="020B0A04020102020204"/>
              </a:rPr>
              <a:t>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ΚΑΤΑΣΤΡΟΦΗ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ΤΗΣ ΛΙΠΑΝΤΙΚΗΣ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ΜΕΜΒΡΑΝΗΣ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ΟΦΕΙΛΕΤΑΙ</a:t>
            </a:r>
            <a:r>
              <a:rPr sz="1800" u="heavy" spc="-10" dirty="0">
                <a:uFill>
                  <a:solidFill>
                    <a:srgbClr val="000000"/>
                  </a:solidFill>
                </a:uFill>
                <a:latin typeface="Arial Black" panose="020B0A04020102020204"/>
                <a:cs typeface="Arial Black" panose="020B0A04020102020204"/>
              </a:rPr>
              <a:t> </a:t>
            </a:r>
            <a:r>
              <a:rPr sz="1800" u="heavy" spc="-25" dirty="0">
                <a:uFill>
                  <a:solidFill>
                    <a:srgbClr val="000000"/>
                  </a:solidFill>
                </a:uFill>
                <a:latin typeface="Arial Black" panose="020B0A04020102020204"/>
                <a:cs typeface="Arial Black" panose="020B0A04020102020204"/>
              </a:rPr>
              <a:t>ΣΕ:</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ΔΙΑΚΟΠΗ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ή</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ΠΑΡΟΧΗΣ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ΛΙΠΑΝΤΙΚΟΥ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ΕΔΡΑΝΟ.</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ΠΑΡΟΥΣΙΑ</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ΡΙΝΙΣΜΑΤΩΝ</a:t>
            </a:r>
            <a:r>
              <a:rPr sz="1800" spc="-5">
                <a:latin typeface="Arial Black" panose="020B0A04020102020204"/>
                <a:cs typeface="Arial Black" panose="020B0A04020102020204"/>
              </a:rPr>
              <a:t> </a:t>
            </a:r>
            <a:r>
              <a:rPr lang="el-GR" sz="1800" spc="-5" dirty="0" smtClean="0">
                <a:latin typeface="Arial Black" panose="020B0A04020102020204"/>
                <a:cs typeface="Arial Black" panose="020B0A04020102020204"/>
              </a:rPr>
              <a:t>ΜΕΤΑΛΛΩΝ </a:t>
            </a:r>
            <a:r>
              <a:rPr sz="1800" smtClean="0">
                <a:latin typeface="Arial Black" panose="020B0A04020102020204"/>
                <a:cs typeface="Arial Black" panose="020B0A04020102020204"/>
              </a:rPr>
              <a:t>ΣΤΟ</a:t>
            </a:r>
            <a:r>
              <a:rPr sz="1800" spc="-10" smtClean="0">
                <a:latin typeface="Arial Black" panose="020B0A04020102020204"/>
                <a:cs typeface="Arial Black" panose="020B0A04020102020204"/>
              </a:rPr>
              <a:t> </a:t>
            </a:r>
            <a:r>
              <a:rPr sz="1800" spc="-10" dirty="0">
                <a:latin typeface="Arial Black" panose="020B0A04020102020204"/>
                <a:cs typeface="Arial Black" panose="020B0A04020102020204"/>
              </a:rPr>
              <a:t>ΛΙΠΑΝΤΙΚΟ.</a:t>
            </a:r>
            <a:endParaRPr sz="1800">
              <a:latin typeface="Arial Black" panose="020B0A04020102020204"/>
              <a:cs typeface="Arial Black" panose="020B0A04020102020204"/>
            </a:endParaRPr>
          </a:p>
          <a:p>
            <a:pPr marL="355600" marR="639445"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ΑΥΞΗΣΗ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ΘΕΡΜΟΚΡΑΣΙΑΣ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ΣΥΝΕΠΩΣ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ΜΕΙΩΣΗ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ΙΞΩΔΟΥΣ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ΠΤΩΣΗ</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ΤΗΣ </a:t>
            </a:r>
            <a:r>
              <a:rPr sz="1800" smtClean="0">
                <a:latin typeface="Arial Black" panose="020B0A04020102020204"/>
                <a:cs typeface="Arial Black" panose="020B0A04020102020204"/>
              </a:rPr>
              <a:t>ΠΙΕΣ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ΛΙΠΑΝΤΙΚΟΥ.</a:t>
            </a:r>
            <a:endParaRPr sz="1800">
              <a:latin typeface="Arial Black" panose="020B0A04020102020204"/>
              <a:cs typeface="Arial Black" panose="020B0A04020102020204"/>
            </a:endParaRPr>
          </a:p>
          <a:p>
            <a:pPr marL="355600" marR="8763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ΕΜΦΑΝΙΣΗ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ΚΡΟΥΣΤΙΚΩΝ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ΦΟΡΤΙΩΝ</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ΠΡΟΚΛΗΣΗ </a:t>
            </a:r>
            <a:r>
              <a:rPr sz="1800" dirty="0">
                <a:latin typeface="Arial Black" panose="020B0A04020102020204"/>
                <a:cs typeface="Arial Black" panose="020B0A04020102020204"/>
              </a:rPr>
              <a:t>ΥΠΕΡΒΟΛΙΚΗΣ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ΦΘΟΡΑΣ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ΤΡΙΒΕΩΝ</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ΚΟΜΒΙΟΥ.</a:t>
            </a:r>
            <a:endParaRPr sz="1800">
              <a:latin typeface="Arial Black" panose="020B0A04020102020204"/>
              <a:cs typeface="Arial Black" panose="020B0A04020102020204"/>
            </a:endParaRPr>
          </a:p>
          <a:p>
            <a:pPr>
              <a:lnSpc>
                <a:spcPct val="100000"/>
              </a:lnSpc>
              <a:spcBef>
                <a:spcPts val="60"/>
              </a:spcBef>
            </a:pPr>
            <a:endParaRPr sz="2000">
              <a:latin typeface="Arial Black" panose="020B0A04020102020204"/>
              <a:cs typeface="Arial Black" panose="020B0A04020102020204"/>
            </a:endParaRPr>
          </a:p>
          <a:p>
            <a:pPr marL="12700" marR="5080">
              <a:lnSpc>
                <a:spcPct val="100000"/>
              </a:lnSpc>
            </a:pPr>
            <a:r>
              <a:rPr sz="1800" dirty="0">
                <a:solidFill>
                  <a:srgbClr val="FF0000"/>
                </a:solidFill>
                <a:latin typeface="Arial Black" panose="020B0A04020102020204"/>
                <a:cs typeface="Arial Black" panose="020B0A04020102020204"/>
              </a:rPr>
              <a:t>ΕΧΕΙ</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ΩΣ</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ΑΠΟΤΕΛΕΣΜΑ ΤΗΝ ΕΠΑΦΗ ΤΩΝ </a:t>
            </a:r>
            <a:r>
              <a:rPr sz="1800" spc="-10" dirty="0">
                <a:solidFill>
                  <a:srgbClr val="FF0000"/>
                </a:solidFill>
                <a:latin typeface="Arial Black" panose="020B0A04020102020204"/>
                <a:cs typeface="Arial Black" panose="020B0A04020102020204"/>
              </a:rPr>
              <a:t>ΤΡΙΒΟΜΕΝΩΝ </a:t>
            </a:r>
            <a:r>
              <a:rPr sz="1800" dirty="0">
                <a:solidFill>
                  <a:srgbClr val="FF0000"/>
                </a:solidFill>
                <a:latin typeface="Arial Black" panose="020B0A04020102020204"/>
                <a:cs typeface="Arial Black" panose="020B0A04020102020204"/>
              </a:rPr>
              <a:t>ΜΕΤΑΛΛΩΝ</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(ΑΡΠΑΓΜΑ</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ΤΡΙΒΕΩΝ),</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ΜΕ</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ΤΑΥΤΟΧΡΟΝΗ</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ΑΥΞΗΣΗ</a:t>
            </a:r>
            <a:r>
              <a:rPr sz="1800" spc="-5" dirty="0">
                <a:solidFill>
                  <a:srgbClr val="FF0000"/>
                </a:solidFill>
                <a:latin typeface="Arial Black" panose="020B0A04020102020204"/>
                <a:cs typeface="Arial Black" panose="020B0A04020102020204"/>
              </a:rPr>
              <a:t> </a:t>
            </a:r>
            <a:r>
              <a:rPr sz="1800" spc="-25">
                <a:solidFill>
                  <a:srgbClr val="FF0000"/>
                </a:solidFill>
                <a:latin typeface="Arial Black" panose="020B0A04020102020204"/>
                <a:cs typeface="Arial Black" panose="020B0A04020102020204"/>
              </a:rPr>
              <a:t>ΤΗΣ </a:t>
            </a:r>
            <a:r>
              <a:rPr sz="1800" smtClean="0">
                <a:solidFill>
                  <a:srgbClr val="FF0000"/>
                </a:solidFill>
                <a:latin typeface="Arial Black" panose="020B0A04020102020204"/>
                <a:cs typeface="Arial Black" panose="020B0A04020102020204"/>
              </a:rPr>
              <a:t>ΘΕΡΜΟΚΡΑΣΙΑΣ</a:t>
            </a:r>
            <a:r>
              <a:rPr lang="el-GR" dirty="0">
                <a:solidFill>
                  <a:srgbClr val="FF0000"/>
                </a:solidFill>
                <a:latin typeface="Arial Black" panose="020B0A04020102020204"/>
                <a:cs typeface="Arial Black" panose="020B0A04020102020204"/>
              </a:rPr>
              <a:t> </a:t>
            </a:r>
            <a:r>
              <a:rPr lang="el-GR" dirty="0" smtClean="0">
                <a:solidFill>
                  <a:srgbClr val="FF0000"/>
                </a:solidFill>
                <a:latin typeface="Arial Black" panose="020B0A04020102020204"/>
                <a:cs typeface="Arial Black" panose="020B0A04020102020204"/>
              </a:rPr>
              <a:t>ΚΑΙ</a:t>
            </a:r>
            <a:r>
              <a:rPr sz="1800" spc="-10" smtClean="0">
                <a:solidFill>
                  <a:srgbClr val="FF0000"/>
                </a:solidFill>
                <a:latin typeface="Arial Black" panose="020B0A04020102020204"/>
                <a:cs typeface="Arial Black" panose="020B0A04020102020204"/>
              </a:rPr>
              <a:t> </a:t>
            </a:r>
            <a:r>
              <a:rPr sz="1800" smtClean="0">
                <a:solidFill>
                  <a:srgbClr val="FF0000"/>
                </a:solidFill>
                <a:latin typeface="Arial Black" panose="020B0A04020102020204"/>
                <a:cs typeface="Arial Black" panose="020B0A04020102020204"/>
              </a:rPr>
              <a:t>ΤΗ</a:t>
            </a:r>
            <a:r>
              <a:rPr lang="el-GR" sz="1800" dirty="0" smtClean="0">
                <a:solidFill>
                  <a:srgbClr val="FF0000"/>
                </a:solidFill>
                <a:latin typeface="Arial Black" panose="020B0A04020102020204"/>
                <a:cs typeface="Arial Black" panose="020B0A04020102020204"/>
              </a:rPr>
              <a:t>Ν</a:t>
            </a:r>
            <a:r>
              <a:rPr sz="1800" smtClean="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ΚΑΤΑΣΤΡΟΦΗ ΤΩΝ ΜΑΛΑΚΩΝ </a:t>
            </a:r>
            <a:r>
              <a:rPr sz="1800" spc="-10" dirty="0">
                <a:solidFill>
                  <a:srgbClr val="FF0000"/>
                </a:solidFill>
                <a:latin typeface="Arial Black" panose="020B0A04020102020204"/>
                <a:cs typeface="Arial Black" panose="020B0A04020102020204"/>
              </a:rPr>
              <a:t>ΜΕΤΑΛΛΩΝ </a:t>
            </a:r>
            <a:r>
              <a:rPr sz="1800" dirty="0">
                <a:solidFill>
                  <a:srgbClr val="FF0000"/>
                </a:solidFill>
                <a:latin typeface="Arial Black" panose="020B0A04020102020204"/>
                <a:cs typeface="Arial Black" panose="020B0A04020102020204"/>
              </a:rPr>
              <a:t>ΤΟΥ </a:t>
            </a:r>
            <a:r>
              <a:rPr sz="1800" spc="-10" dirty="0">
                <a:solidFill>
                  <a:srgbClr val="FF0000"/>
                </a:solidFill>
                <a:latin typeface="Arial Black" panose="020B0A04020102020204"/>
                <a:cs typeface="Arial Black" panose="020B0A04020102020204"/>
              </a:rPr>
              <a:t>ΤΡΙΒΕΑ.</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364490" y="1130300"/>
            <a:ext cx="7863205" cy="4774127"/>
          </a:xfrm>
          <a:prstGeom prst="rect">
            <a:avLst/>
          </a:prstGeom>
        </p:spPr>
        <p:txBody>
          <a:bodyPr vert="horz" wrap="square" lIns="0" tIns="12700" rIns="0" bIns="0" rtlCol="0">
            <a:spAutoFit/>
          </a:bodyPr>
          <a:lstStyle/>
          <a:p>
            <a:pPr marL="548640" algn="ctr">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ΤΩΝ</a:t>
            </a:r>
            <a:r>
              <a:rPr sz="2000" u="heavy" spc="-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ΤΡΙΒΕΩΝ.</a:t>
            </a:r>
            <a:endParaRPr sz="2000">
              <a:solidFill>
                <a:srgbClr val="FF0000"/>
              </a:solidFill>
              <a:latin typeface="Arial Black" panose="020B0A04020102020204"/>
              <a:cs typeface="Arial Black" panose="020B0A04020102020204"/>
            </a:endParaRPr>
          </a:p>
          <a:p>
            <a:pPr>
              <a:lnSpc>
                <a:spcPct val="100000"/>
              </a:lnSpc>
              <a:spcBef>
                <a:spcPts val="55"/>
              </a:spcBef>
            </a:pPr>
            <a:endParaRPr sz="2200">
              <a:latin typeface="Arial Black" panose="020B0A04020102020204"/>
              <a:cs typeface="Arial Black" panose="020B0A04020102020204"/>
            </a:endParaRPr>
          </a:p>
          <a:p>
            <a:pPr marL="12700">
              <a:lnSpc>
                <a:spcPct val="100000"/>
              </a:lnSpc>
            </a:pPr>
            <a:r>
              <a:rPr sz="1800" u="heavy" dirty="0">
                <a:uFill>
                  <a:solidFill>
                    <a:srgbClr val="000000"/>
                  </a:solidFill>
                </a:uFill>
                <a:latin typeface="Arial Black" panose="020B0A04020102020204"/>
                <a:cs typeface="Arial Black" panose="020B0A04020102020204"/>
              </a:rPr>
              <a:t>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ΑΥΞΗΣΗ ΤΗΣ</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ΘΕΡΜΟΚΡΑΣΙΑΣ</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ΕΙΝΑΙ</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ΑΠΟΤΕΛΕΣΜΑ </a:t>
            </a:r>
            <a:r>
              <a:rPr sz="1800" u="heavy" spc="-50" dirty="0">
                <a:uFill>
                  <a:solidFill>
                    <a:srgbClr val="000000"/>
                  </a:solidFill>
                </a:uFill>
                <a:latin typeface="Arial Black" panose="020B0A04020102020204"/>
                <a:cs typeface="Arial Black" panose="020B0A04020102020204"/>
              </a:rPr>
              <a:t>:</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smtClean="0">
                <a:latin typeface="Arial Black" panose="020B0A04020102020204"/>
                <a:cs typeface="Arial Black" panose="020B0A04020102020204"/>
              </a:rPr>
              <a:t>ΑΠΟΤΥΧΙΑ</a:t>
            </a:r>
            <a:r>
              <a:rPr lang="el-GR" sz="1800" dirty="0" smtClean="0">
                <a:latin typeface="Arial Black" panose="020B0A04020102020204"/>
                <a:cs typeface="Arial Black" panose="020B0A04020102020204"/>
              </a:rPr>
              <a:t>Σ</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ΣΧΗΜΑΤΙΣΜΟΥ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ΛΙΠΑΝΤΙΚΗΣ</a:t>
            </a:r>
            <a:r>
              <a:rPr sz="1800" spc="-10" dirty="0">
                <a:latin typeface="Arial Black" panose="020B0A04020102020204"/>
                <a:cs typeface="Arial Black" panose="020B0A04020102020204"/>
              </a:rPr>
              <a:t> ΜΕΜΒΡΑΝΗΣ.</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a:latin typeface="Arial Black" panose="020B0A04020102020204"/>
                <a:cs typeface="Arial Black" panose="020B0A04020102020204"/>
              </a:rPr>
              <a:t>ΜΕΓΑΛΟΥ</a:t>
            </a:r>
            <a:r>
              <a:rPr sz="1800" spc="-15">
                <a:latin typeface="Arial Black" panose="020B0A04020102020204"/>
                <a:cs typeface="Arial Black" panose="020B0A04020102020204"/>
              </a:rPr>
              <a:t> </a:t>
            </a:r>
            <a:r>
              <a:rPr lang="el-GR" spc="-15" dirty="0">
                <a:latin typeface="Arial Black" panose="020B0A04020102020204"/>
                <a:cs typeface="Arial Black" panose="020B0A04020102020204"/>
              </a:rPr>
              <a:t>ή</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ΜΙΚΡΟΥ </a:t>
            </a:r>
            <a:r>
              <a:rPr sz="1800" spc="-10" dirty="0">
                <a:latin typeface="Arial Black" panose="020B0A04020102020204"/>
                <a:cs typeface="Arial Black" panose="020B0A04020102020204"/>
              </a:rPr>
              <a:t>ΔΙΑΚΕΝΟΥ.</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smtClean="0">
                <a:latin typeface="Arial Black" panose="020B0A04020102020204"/>
                <a:cs typeface="Arial Black" panose="020B0A04020102020204"/>
              </a:rPr>
              <a:t>ΜΕΤΑΤΟΠΙΣ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5" smtClean="0">
                <a:latin typeface="Arial Black" panose="020B0A04020102020204"/>
                <a:cs typeface="Arial Black" panose="020B0A04020102020204"/>
              </a:rPr>
              <a:t> </a:t>
            </a:r>
            <a:r>
              <a:rPr lang="el-GR" spc="-15"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ΚΑΚΗΣ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ΤΟΠΟΘΕΤΗΣ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ΕΔΡΑΝΟΥ.</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ΠΡΟΒΛΗΜΑΤΟΣ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 </a:t>
            </a:r>
            <a:r>
              <a:rPr sz="1800">
                <a:latin typeface="Arial Black" panose="020B0A04020102020204"/>
                <a:cs typeface="Arial Black" panose="020B0A04020102020204"/>
              </a:rPr>
              <a:t>ΚΥΚΛΩΜΑ</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ΛΙΠΑΝΣ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ΠΡΟΒΛΗΜΑΤΟΣ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ΚΑΠΟΙΟ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ΑΛΛΟ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ΕΔΡΑΝΟ.</a:t>
            </a:r>
            <a:endParaRPr sz="1800">
              <a:latin typeface="Arial Black" panose="020B0A04020102020204"/>
              <a:cs typeface="Arial Black" panose="020B0A04020102020204"/>
            </a:endParaRPr>
          </a:p>
          <a:p>
            <a:pPr>
              <a:lnSpc>
                <a:spcPct val="100000"/>
              </a:lnSpc>
              <a:spcBef>
                <a:spcPts val="50"/>
              </a:spcBef>
            </a:pPr>
            <a:endParaRPr sz="1750">
              <a:latin typeface="Arial Black" panose="020B0A04020102020204"/>
              <a:cs typeface="Arial Black" panose="020B0A04020102020204"/>
            </a:endParaRPr>
          </a:p>
          <a:p>
            <a:pPr marL="12700" marR="1193800">
              <a:lnSpc>
                <a:spcPct val="117000"/>
              </a:lnSpc>
              <a:spcBef>
                <a:spcPts val="5"/>
              </a:spcBef>
            </a:pPr>
            <a:r>
              <a:rPr sz="1800" u="heavy" dirty="0">
                <a:uFill>
                  <a:solidFill>
                    <a:srgbClr val="000000"/>
                  </a:solidFill>
                </a:uFill>
                <a:latin typeface="Arial Black" panose="020B0A04020102020204"/>
                <a:cs typeface="Arial Black" panose="020B0A04020102020204"/>
              </a:rPr>
              <a:t>Η</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ΚΑΚΗ ΤΟΠΟΘΕΤΗΣΗ ΜΠΟΡΕΙ</a:t>
            </a:r>
            <a:r>
              <a:rPr sz="1800" u="heavy" spc="-15" dirty="0">
                <a:uFill>
                  <a:solidFill>
                    <a:srgbClr val="000000"/>
                  </a:solidFill>
                </a:uFill>
                <a:latin typeface="Arial Black" panose="020B0A04020102020204"/>
                <a:cs typeface="Arial Black" panose="020B0A04020102020204"/>
              </a:rPr>
              <a:t> </a:t>
            </a:r>
            <a:r>
              <a:rPr sz="1800" u="heavy">
                <a:uFill>
                  <a:solidFill>
                    <a:srgbClr val="000000"/>
                  </a:solidFill>
                </a:uFill>
                <a:latin typeface="Arial Black" panose="020B0A04020102020204"/>
                <a:cs typeface="Arial Black" panose="020B0A04020102020204"/>
              </a:rPr>
              <a:t>ΝΑ</a:t>
            </a:r>
            <a:r>
              <a:rPr sz="1800" u="heavy" spc="10">
                <a:uFill>
                  <a:solidFill>
                    <a:srgbClr val="000000"/>
                  </a:solidFill>
                </a:uFill>
                <a:latin typeface="Arial Black" panose="020B0A04020102020204"/>
                <a:cs typeface="Arial Black" panose="020B0A04020102020204"/>
              </a:rPr>
              <a:t> </a:t>
            </a:r>
            <a:r>
              <a:rPr lang="el-GR" u="heavy" spc="10" dirty="0" smtClean="0">
                <a:uFill>
                  <a:solidFill>
                    <a:srgbClr val="000000"/>
                  </a:solidFill>
                </a:uFill>
                <a:latin typeface="Arial Black" panose="020B0A04020102020204"/>
                <a:cs typeface="Arial Black" panose="020B0A04020102020204"/>
              </a:rPr>
              <a:t>ΠΡΟΚΑΛΕΣ</a:t>
            </a:r>
            <a:r>
              <a:rPr sz="1800" u="heavy" smtClean="0">
                <a:uFill>
                  <a:solidFill>
                    <a:srgbClr val="000000"/>
                  </a:solidFill>
                </a:uFill>
                <a:latin typeface="Arial Black" panose="020B0A04020102020204"/>
                <a:cs typeface="Arial Black" panose="020B0A04020102020204"/>
              </a:rPr>
              <a:t>ΕΙ</a:t>
            </a:r>
            <a:r>
              <a:rPr sz="1800" spc="-10" smtClean="0">
                <a:latin typeface="Arial Black" panose="020B0A04020102020204"/>
                <a:cs typeface="Arial Black" panose="020B0A04020102020204"/>
              </a:rPr>
              <a:t> </a:t>
            </a:r>
            <a:r>
              <a:rPr sz="1800" u="heavy" spc="-50" dirty="0">
                <a:uFill>
                  <a:solidFill>
                    <a:srgbClr val="000000"/>
                  </a:solidFill>
                </a:uFill>
                <a:latin typeface="Arial Black" panose="020B0A04020102020204"/>
                <a:cs typeface="Arial Black" panose="020B0A04020102020204"/>
              </a:rPr>
              <a:t>:</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ΑΠΟΦΡΑΞΗ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ΟΠΩΝ </a:t>
            </a:r>
            <a:r>
              <a:rPr sz="1800" spc="-10" smtClean="0">
                <a:latin typeface="Arial Black" panose="020B0A04020102020204"/>
                <a:cs typeface="Arial Black" panose="020B0A04020102020204"/>
              </a:rPr>
              <a:t>ΛΙΠΑΝΣ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9525">
              <a:lnSpc>
                <a:spcPct val="117000"/>
              </a:lnSpc>
            </a:pPr>
            <a:r>
              <a:rPr sz="1800" dirty="0">
                <a:latin typeface="Arial Black" panose="020B0A04020102020204"/>
                <a:cs typeface="Arial Black" panose="020B0A04020102020204"/>
              </a:rPr>
              <a:t>ΑΠΩΛΕΙΑ ΕΠΑΦΗΣ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 ΠΛΑΤΗΣ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ΤΡΙΒΕΑ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 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ΕΔΡΑΝΟ. </a:t>
            </a:r>
            <a:r>
              <a:rPr sz="1800" dirty="0">
                <a:latin typeface="Arial Black" panose="020B0A04020102020204"/>
                <a:cs typeface="Arial Black" panose="020B0A04020102020204"/>
              </a:rPr>
              <a:t>ΚΑΚΗ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ΣΥΣΦΙΞΗ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ΚΟΧΛΙΩΝ.</a:t>
            </a:r>
            <a:endParaRPr sz="1800">
              <a:latin typeface="Arial Black" panose="020B0A04020102020204"/>
              <a:cs typeface="Arial Black" panose="020B0A04020102020204"/>
            </a:endParaRPr>
          </a:p>
          <a:p>
            <a:pPr marL="12700">
              <a:lnSpc>
                <a:spcPct val="100000"/>
              </a:lnSpc>
              <a:spcBef>
                <a:spcPts val="355"/>
              </a:spcBef>
            </a:pPr>
            <a:r>
              <a:rPr sz="1800" dirty="0">
                <a:latin typeface="Arial Black" panose="020B0A04020102020204"/>
                <a:cs typeface="Arial Black" panose="020B0A04020102020204"/>
              </a:rPr>
              <a:t>ΚΑΚΗ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ΡΥΘΜΙΣΗ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ΔΙΑΚΕΝΟΥ.</a:t>
            </a:r>
            <a:endParaRPr sz="18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364490" y="1081087"/>
            <a:ext cx="8390890" cy="5281930"/>
          </a:xfrm>
          <a:prstGeom prst="rect">
            <a:avLst/>
          </a:prstGeom>
        </p:spPr>
        <p:txBody>
          <a:bodyPr vert="horz" wrap="square" lIns="0" tIns="61594" rIns="0" bIns="0" rtlCol="0">
            <a:spAutoFit/>
          </a:bodyPr>
          <a:lstStyle/>
          <a:p>
            <a:pPr marL="20955" algn="ctr">
              <a:lnSpc>
                <a:spcPct val="100000"/>
              </a:lnSpc>
              <a:spcBef>
                <a:spcPts val="485"/>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1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ΤΩΝ</a:t>
            </a:r>
            <a:r>
              <a:rPr sz="2000" u="heavy" spc="-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ΤΡΙΒΕΩΝ.</a:t>
            </a:r>
            <a:endParaRPr sz="2000">
              <a:solidFill>
                <a:srgbClr val="FF0000"/>
              </a:solidFill>
              <a:latin typeface="Arial Black" panose="020B0A04020102020204"/>
              <a:cs typeface="Arial Black" panose="020B0A04020102020204"/>
            </a:endParaRPr>
          </a:p>
          <a:p>
            <a:pPr marL="469900" marR="126365" indent="-457200">
              <a:lnSpc>
                <a:spcPct val="100000"/>
              </a:lnSpc>
              <a:spcBef>
                <a:spcPts val="310"/>
              </a:spcBef>
              <a:buClr>
                <a:srgbClr val="FF0000"/>
              </a:buClr>
              <a:buAutoNum type="arabicPeriod"/>
              <a:tabLst>
                <a:tab pos="469265" algn="l"/>
                <a:tab pos="469900" algn="l"/>
              </a:tabLst>
            </a:pPr>
            <a:r>
              <a:rPr sz="1600" dirty="0">
                <a:latin typeface="Arial Black" panose="020B0A04020102020204"/>
                <a:cs typeface="Arial Black" panose="020B0A04020102020204"/>
              </a:rPr>
              <a:t>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ΚΑΚΗ</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ΤΟΠΟΘΕΤΗΣΗ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ΤΡΙΒΕΩΝ,</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ΚΑΚΗ</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ΕΥΘΥΓΡΑΜΜΙΣΗ</a:t>
            </a:r>
            <a:r>
              <a:rPr sz="1600" spc="-55" dirty="0">
                <a:latin typeface="Arial Black" panose="020B0A04020102020204"/>
                <a:cs typeface="Arial Black" panose="020B0A04020102020204"/>
              </a:rPr>
              <a:t> </a:t>
            </a:r>
            <a:r>
              <a:rPr sz="1600" spc="-20" dirty="0">
                <a:latin typeface="Arial Black" panose="020B0A04020102020204"/>
                <a:cs typeface="Arial Black" panose="020B0A04020102020204"/>
              </a:rPr>
              <a:t>ΚΑΤΑ </a:t>
            </a:r>
            <a:r>
              <a:rPr sz="1600" dirty="0">
                <a:latin typeface="Arial Black" panose="020B0A04020102020204"/>
                <a:cs typeface="Arial Black" panose="020B0A04020102020204"/>
              </a:rPr>
              <a:t>ΤΗΝ</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ΤΟΠΟΘΕΤΗΣΗ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ΣΤΡΟΦΑΛΟΦΟΡΟΥ</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ΑΞΟΝΑ</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ΠΡΟΚΑΛΟΥΝ </a:t>
            </a:r>
            <a:r>
              <a:rPr sz="1600" dirty="0">
                <a:latin typeface="Arial Black" panose="020B0A04020102020204"/>
                <a:cs typeface="Arial Black" panose="020B0A04020102020204"/>
              </a:rPr>
              <a:t>ΑΥΞΗΣΗ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ΘΕΡΜΟΚΡΑΣΙΑΣ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ΤΑΧΥΤΑΤΕΣ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ΦΘΟΡΕΣ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ΣΤΟΥΣ ΤΡΙΒΕΙΣ.</a:t>
            </a:r>
            <a:endParaRPr sz="1600">
              <a:latin typeface="Arial Black" panose="020B0A04020102020204"/>
              <a:cs typeface="Arial Black" panose="020B0A04020102020204"/>
            </a:endParaRPr>
          </a:p>
          <a:p>
            <a:pPr marL="469900" marR="448945" indent="-457200">
              <a:lnSpc>
                <a:spcPct val="100000"/>
              </a:lnSpc>
              <a:spcBef>
                <a:spcPts val="300"/>
              </a:spcBef>
              <a:buClr>
                <a:srgbClr val="FF0000"/>
              </a:buClr>
              <a:buAutoNum type="arabicPeriod"/>
              <a:tabLst>
                <a:tab pos="469265" algn="l"/>
                <a:tab pos="469900" algn="l"/>
              </a:tabLst>
            </a:pPr>
            <a:r>
              <a:rPr sz="1600" dirty="0">
                <a:latin typeface="Arial Black" panose="020B0A04020102020204"/>
                <a:cs typeface="Arial Black" panose="020B0A04020102020204"/>
              </a:rPr>
              <a:t>Η</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ΥΠΕΡΒΟΛΙΚΗ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ΑΝΟΜΟΙΟΜΟΡΦΗ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ΦΘΟΡΑ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ΕΔΡΑΝΩΝ</a:t>
            </a:r>
            <a:r>
              <a:rPr sz="1600" spc="-65">
                <a:latin typeface="Arial Black" panose="020B0A04020102020204"/>
                <a:cs typeface="Arial Black" panose="020B0A04020102020204"/>
              </a:rPr>
              <a:t> </a:t>
            </a:r>
            <a:r>
              <a:rPr sz="1600" spc="-10" smtClean="0">
                <a:latin typeface="Arial Black" panose="020B0A04020102020204"/>
                <a:cs typeface="Arial Black" panose="020B0A04020102020204"/>
              </a:rPr>
              <a:t>ΒΑΣ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 </a:t>
            </a:r>
            <a:r>
              <a:rPr sz="1600" dirty="0">
                <a:latin typeface="Arial Black" panose="020B0A04020102020204"/>
                <a:cs typeface="Arial Black" panose="020B0A04020102020204"/>
              </a:rPr>
              <a:t>ΠΡΟΚΑΛΕΙ</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ΚΑΜΨΗ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ΑΥΞΗΣΗ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ΤΑΣΕΩΝ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ΤΑΛΑΝΤΩΣΕΩΝ.</a:t>
            </a:r>
            <a:endParaRPr sz="1600">
              <a:latin typeface="Arial Black" panose="020B0A04020102020204"/>
              <a:cs typeface="Arial Black" panose="020B0A04020102020204"/>
            </a:endParaRPr>
          </a:p>
          <a:p>
            <a:pPr marL="469900" marR="5080" indent="-457200">
              <a:lnSpc>
                <a:spcPct val="100000"/>
              </a:lnSpc>
              <a:spcBef>
                <a:spcPts val="310"/>
              </a:spcBef>
              <a:buClr>
                <a:srgbClr val="FF0000"/>
              </a:buClr>
              <a:buAutoNum type="arabicPeriod"/>
              <a:tabLst>
                <a:tab pos="469265" algn="l"/>
                <a:tab pos="469900" algn="l"/>
              </a:tabLst>
            </a:pPr>
            <a:r>
              <a:rPr sz="1600" dirty="0">
                <a:latin typeface="Arial Black" panose="020B0A04020102020204"/>
                <a:cs typeface="Arial Black" panose="020B0A04020102020204"/>
              </a:rPr>
              <a:t>ΟΙ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ΤΡΙΒΕΙΣ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ΤΕΤΡΑΧΡΟΝΩΝ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ΜΗΧΑΝΩΝ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ΠΕΡΙΕΧΟΥΝ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ΚΡΑΜΑΤΑ </a:t>
            </a:r>
            <a:r>
              <a:rPr sz="1600" dirty="0">
                <a:latin typeface="Arial Black" panose="020B0A04020102020204"/>
                <a:cs typeface="Arial Black" panose="020B0A04020102020204"/>
              </a:rPr>
              <a:t>ΜΟΛΥΒΔΟΥ</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ΚΙΝΔΥΝΕΥΟΥΝ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ΔΙΑΒΡΩΣΗ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ΘΕΙΟΥ</a:t>
            </a:r>
            <a:r>
              <a:rPr sz="1600" spc="-65" dirty="0">
                <a:latin typeface="Arial Black" panose="020B0A04020102020204"/>
                <a:cs typeface="Arial Black" panose="020B0A04020102020204"/>
              </a:rPr>
              <a:t> </a:t>
            </a:r>
            <a:r>
              <a:rPr sz="1600" spc="-25" dirty="0">
                <a:latin typeface="Arial Black" panose="020B0A04020102020204"/>
                <a:cs typeface="Arial Black" panose="020B0A04020102020204"/>
              </a:rPr>
              <a:t>ΣΤΑ </a:t>
            </a:r>
            <a:r>
              <a:rPr sz="1600" dirty="0">
                <a:latin typeface="Arial Black" panose="020B0A04020102020204"/>
                <a:cs typeface="Arial Black" panose="020B0A04020102020204"/>
              </a:rPr>
              <a:t>ΒΑΡΕΑ</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ΠΕΤΡΕΛΑΙΑ.</a:t>
            </a:r>
            <a:endParaRPr sz="1600">
              <a:latin typeface="Arial Black" panose="020B0A04020102020204"/>
              <a:cs typeface="Arial Black" panose="020B0A04020102020204"/>
            </a:endParaRPr>
          </a:p>
          <a:p>
            <a:pPr marL="469900" marR="42545" indent="-457200">
              <a:lnSpc>
                <a:spcPct val="100000"/>
              </a:lnSpc>
              <a:spcBef>
                <a:spcPts val="305"/>
              </a:spcBef>
              <a:buClr>
                <a:srgbClr val="FF0000"/>
              </a:buClr>
              <a:buAutoNum type="arabicPeriod"/>
              <a:tabLst>
                <a:tab pos="469265" algn="l"/>
                <a:tab pos="469900" algn="l"/>
              </a:tabLst>
            </a:pPr>
            <a:r>
              <a:rPr sz="1600" dirty="0">
                <a:latin typeface="Arial Black" panose="020B0A04020102020204"/>
                <a:cs typeface="Arial Black" panose="020B0A04020102020204"/>
              </a:rPr>
              <a:t>ΤΑ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ΚΡΑΜΑΤΑ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ΑΛΟΥΜΙΝΙΟΥ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ΑΝΘΕΚΤΙΚΑ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ΛΑΔΙ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ΑΛΛΑ</a:t>
            </a:r>
            <a:r>
              <a:rPr sz="1600" spc="-55" dirty="0">
                <a:latin typeface="Arial Black" panose="020B0A04020102020204"/>
                <a:cs typeface="Arial Black" panose="020B0A04020102020204"/>
              </a:rPr>
              <a:t> </a:t>
            </a:r>
            <a:r>
              <a:rPr sz="1600" spc="-25" dirty="0">
                <a:latin typeface="Arial Black" panose="020B0A04020102020204"/>
                <a:cs typeface="Arial Black" panose="020B0A04020102020204"/>
              </a:rPr>
              <a:t>ΣΕ </a:t>
            </a:r>
            <a:r>
              <a:rPr sz="1600" dirty="0">
                <a:latin typeface="Arial Black" panose="020B0A04020102020204"/>
                <a:cs typeface="Arial Black" panose="020B0A04020102020204"/>
              </a:rPr>
              <a:t>ΕΠΑΦΗ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TΟ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ΝΕΡΟ</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ΣΧΗΜΑΤΙΖΕΤΑΙ</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ΕΠΙΦΑΝΕΙΑΚΟ</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ΟΞΕΙΔΙΟ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ΑΛΟΥΜΙΝΙΟΥ,ΤΟ</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ΟΠΟΙΟ</a:t>
            </a:r>
            <a:r>
              <a:rPr sz="1600" spc="-60">
                <a:latin typeface="Arial Black" panose="020B0A04020102020204"/>
                <a:cs typeface="Arial Black" panose="020B0A04020102020204"/>
              </a:rPr>
              <a:t> </a:t>
            </a:r>
            <a:r>
              <a:rPr lang="el-GR" sz="1600" spc="-60" dirty="0">
                <a:latin typeface="Arial Black" panose="020B0A04020102020204"/>
                <a:cs typeface="Arial Black" panose="020B0A04020102020204"/>
              </a:rPr>
              <a:t>Σ</a:t>
            </a:r>
            <a:r>
              <a:rPr sz="1600" smtClean="0">
                <a:latin typeface="Arial Black" panose="020B0A04020102020204"/>
                <a:cs typeface="Arial Black" panose="020B0A04020102020204"/>
              </a:rPr>
              <a:t>Ε</a:t>
            </a:r>
            <a:r>
              <a:rPr sz="1600" spc="-60" smtClean="0">
                <a:latin typeface="Arial Black" panose="020B0A04020102020204"/>
                <a:cs typeface="Arial Black" panose="020B0A04020102020204"/>
              </a:rPr>
              <a:t> </a:t>
            </a:r>
            <a:r>
              <a:rPr sz="1600" dirty="0">
                <a:latin typeface="Arial Black" panose="020B0A04020102020204"/>
                <a:cs typeface="Arial Black" panose="020B0A04020102020204"/>
              </a:rPr>
              <a:t>ΣΥΝΔΥΑΣΜΟ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ΔΙΑΒΡΩΣΗ </a:t>
            </a:r>
            <a:r>
              <a:rPr sz="1600" dirty="0">
                <a:latin typeface="Arial Black" panose="020B0A04020102020204"/>
                <a:cs typeface="Arial Black" panose="020B0A04020102020204"/>
              </a:rPr>
              <a:t>ΠΡΟΚΑΛΕΙ</a:t>
            </a:r>
            <a:r>
              <a:rPr sz="1600" spc="-105" dirty="0">
                <a:latin typeface="Arial Black" panose="020B0A04020102020204"/>
                <a:cs typeface="Arial Black" panose="020B0A04020102020204"/>
              </a:rPr>
              <a:t> </a:t>
            </a:r>
            <a:r>
              <a:rPr sz="1600" dirty="0">
                <a:latin typeface="Arial Black" panose="020B0A04020102020204"/>
                <a:cs typeface="Arial Black" panose="020B0A04020102020204"/>
              </a:rPr>
              <a:t>ΜΕΙΩΣΗ</a:t>
            </a:r>
            <a:r>
              <a:rPr sz="1600" spc="-10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ΔΙΑΚΕΝΟΥ.</a:t>
            </a:r>
            <a:endParaRPr sz="1600">
              <a:latin typeface="Arial Black" panose="020B0A04020102020204"/>
              <a:cs typeface="Arial Black" panose="020B0A04020102020204"/>
            </a:endParaRPr>
          </a:p>
          <a:p>
            <a:pPr marL="469900" marR="212725" indent="-457200">
              <a:lnSpc>
                <a:spcPct val="100000"/>
              </a:lnSpc>
              <a:spcBef>
                <a:spcPts val="310"/>
              </a:spcBef>
              <a:buClr>
                <a:srgbClr val="FF0000"/>
              </a:buClr>
              <a:buAutoNum type="arabicPeriod"/>
              <a:tabLst>
                <a:tab pos="469265" algn="l"/>
                <a:tab pos="469900" algn="l"/>
              </a:tabLst>
            </a:pPr>
            <a:r>
              <a:rPr sz="1600" dirty="0">
                <a:latin typeface="Arial Black" panose="020B0A04020102020204"/>
                <a:cs typeface="Arial Black" panose="020B0A04020102020204"/>
              </a:rPr>
              <a:t>ΤΑ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ΛΕΥΚΑ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ΜΕΤΑΛΛΑ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ΒΑΣΗ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ΤΟΝ</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ΚΑΣΣΙΤΕΡΟ)</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ΔΙΑΒΡΩΝΟΝΤΑΙ</a:t>
            </a:r>
            <a:r>
              <a:rPr sz="1600" spc="-60" dirty="0">
                <a:latin typeface="Arial Black" panose="020B0A04020102020204"/>
                <a:cs typeface="Arial Black" panose="020B0A04020102020204"/>
              </a:rPr>
              <a:t> </a:t>
            </a:r>
            <a:r>
              <a:rPr sz="1600" spc="-25" dirty="0">
                <a:latin typeface="Arial Black" panose="020B0A04020102020204"/>
                <a:cs typeface="Arial Black" panose="020B0A04020102020204"/>
              </a:rPr>
              <a:t>ΜΕ </a:t>
            </a:r>
            <a:r>
              <a:rPr sz="1600" dirty="0">
                <a:latin typeface="Arial Black" panose="020B0A04020102020204"/>
                <a:cs typeface="Arial Black" panose="020B0A04020102020204"/>
              </a:rPr>
              <a:t>ΤΗΝ</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ΠΑΡΟΥΣΙΑ</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ΝΕΡΟΥ</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ΛΙΠΑΝΤΙΚΟ.</a:t>
            </a:r>
            <a:endParaRPr sz="1600">
              <a:latin typeface="Arial Black" panose="020B0A04020102020204"/>
              <a:cs typeface="Arial Black" panose="020B0A04020102020204"/>
            </a:endParaRPr>
          </a:p>
          <a:p>
            <a:pPr>
              <a:lnSpc>
                <a:spcPct val="100000"/>
              </a:lnSpc>
              <a:spcBef>
                <a:spcPts val="10"/>
              </a:spcBef>
            </a:pPr>
            <a:endParaRPr sz="1800">
              <a:latin typeface="Arial Black" panose="020B0A04020102020204"/>
              <a:cs typeface="Arial Black" panose="020B0A04020102020204"/>
            </a:endParaRPr>
          </a:p>
          <a:p>
            <a:pPr marL="469900" marR="251460" indent="12700" algn="just">
              <a:lnSpc>
                <a:spcPct val="100000"/>
              </a:lnSpc>
            </a:pPr>
            <a:r>
              <a:rPr sz="1600" spc="-10" dirty="0">
                <a:solidFill>
                  <a:srgbClr val="FF0000"/>
                </a:solidFill>
                <a:latin typeface="Arial Black" panose="020B0A04020102020204"/>
                <a:cs typeface="Arial Black" panose="020B0A04020102020204"/>
              </a:rPr>
              <a:t>ΠΑΡΑΓΟΝΤΕΣ</a:t>
            </a:r>
            <a:r>
              <a:rPr sz="1600" spc="-8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ΓΙΑ</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ΤΗΝ</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ΑΥΞΗΣΗ</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8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ΔΙΑΡΚΕΙΑΣ</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ΖΩΗΣ</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ΤΩΝ</a:t>
            </a:r>
            <a:r>
              <a:rPr sz="1600" spc="-7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ΤΡΙΒΕΩΝ </a:t>
            </a:r>
            <a:r>
              <a:rPr sz="1600" dirty="0">
                <a:solidFill>
                  <a:srgbClr val="FF0000"/>
                </a:solidFill>
                <a:latin typeface="Arial Black" panose="020B0A04020102020204"/>
                <a:cs typeface="Arial Black" panose="020B0A04020102020204"/>
              </a:rPr>
              <a:t>ΕΙΝΑΙ</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ΠΟΙΟΤΗΤΑ</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ΤΟΥ</a:t>
            </a:r>
            <a:r>
              <a:rPr sz="1600" spc="-4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ΛΙΠΑΝΤΙΚΟΥ,</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Η</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ΣΩΣΤΗ</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ΠΙΕΣΗ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ΛΕΙΤΟΥΡΓΙΑΣ </a:t>
            </a:r>
            <a:r>
              <a:rPr sz="1600" dirty="0">
                <a:solidFill>
                  <a:srgbClr val="FF0000"/>
                </a:solidFill>
                <a:latin typeface="Arial Black" panose="020B0A04020102020204"/>
                <a:cs typeface="Arial Black" panose="020B0A04020102020204"/>
              </a:rPr>
              <a:t>ΚΑΙ</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Η</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ΣΩΣΤΗ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ΘΕΡΜΟΚΡΑΣΙΑ</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ΤΟΥ</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ΛΑΔΙΟΥ.</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388620"/>
          </a:xfrm>
          <a:custGeom>
            <a:avLst/>
            <a:gdLst/>
            <a:ahLst/>
            <a:cxnLst/>
            <a:rect l="l" t="t" r="r" b="b"/>
            <a:pathLst>
              <a:path w="8572500" h="388619">
                <a:moveTo>
                  <a:pt x="8572500" y="0"/>
                </a:moveTo>
                <a:lnTo>
                  <a:pt x="0" y="0"/>
                </a:lnTo>
                <a:lnTo>
                  <a:pt x="0" y="388619"/>
                </a:lnTo>
                <a:lnTo>
                  <a:pt x="4286250" y="388619"/>
                </a:lnTo>
                <a:lnTo>
                  <a:pt x="8572500" y="388619"/>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2071670" y="1142984"/>
            <a:ext cx="5500726" cy="321310"/>
          </a:xfrm>
          <a:prstGeom prst="rect">
            <a:avLst/>
          </a:prstGeom>
        </p:spPr>
        <p:txBody>
          <a:bodyPr vert="horz" wrap="square" lIns="0" tIns="11430" rIns="0" bIns="0" rtlCol="0">
            <a:spAutoFit/>
          </a:bodyPr>
          <a:lstStyle/>
          <a:p>
            <a:pPr marL="12700">
              <a:lnSpc>
                <a:spcPct val="100000"/>
              </a:lnSpc>
              <a:spcBef>
                <a:spcPts val="90"/>
              </a:spcBef>
            </a:pPr>
            <a:r>
              <a:rPr sz="1950" u="heavy" dirty="0">
                <a:solidFill>
                  <a:srgbClr val="FF0000"/>
                </a:solidFill>
                <a:uFill>
                  <a:solidFill>
                    <a:srgbClr val="000000"/>
                  </a:solidFill>
                </a:uFill>
                <a:latin typeface="Arial Black" panose="020B0A04020102020204"/>
                <a:cs typeface="Arial Black" panose="020B0A04020102020204"/>
              </a:rPr>
              <a:t>ΦΘΟΡΕΣ</a:t>
            </a:r>
            <a:r>
              <a:rPr sz="1950" u="heavy" spc="-75" dirty="0">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ΚΑΙ</a:t>
            </a:r>
            <a:r>
              <a:rPr sz="1950" u="heavy" spc="-70"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ΒΛΑΒΕΣ</a:t>
            </a:r>
            <a:r>
              <a:rPr sz="1950" u="heavy" spc="-70"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ΤΩΝ</a:t>
            </a:r>
            <a:r>
              <a:rPr sz="1950" u="heavy" spc="-80" dirty="0">
                <a:solidFill>
                  <a:srgbClr val="FF0000"/>
                </a:solidFill>
                <a:uFill>
                  <a:solidFill>
                    <a:srgbClr val="000000"/>
                  </a:solidFill>
                </a:uFill>
                <a:latin typeface="Arial Black" panose="020B0A04020102020204"/>
                <a:cs typeface="Arial Black" panose="020B0A04020102020204"/>
              </a:rPr>
              <a:t> </a:t>
            </a:r>
            <a:r>
              <a:rPr sz="1950" u="heavy" spc="-10" dirty="0">
                <a:solidFill>
                  <a:srgbClr val="FF0000"/>
                </a:solidFill>
                <a:uFill>
                  <a:solidFill>
                    <a:srgbClr val="000000"/>
                  </a:solidFill>
                </a:uFill>
                <a:latin typeface="Arial Black" panose="020B0A04020102020204"/>
                <a:cs typeface="Arial Black" panose="020B0A04020102020204"/>
              </a:rPr>
              <a:t>ΤΡΙΒΕΩΝ.</a:t>
            </a:r>
            <a:endParaRPr sz="195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ctrTitle"/>
          </p:nvPr>
        </p:nvSpPr>
        <p:spPr>
          <a:prstGeom prst="rect">
            <a:avLst/>
          </a:prstGeom>
        </p:spPr>
        <p:txBody>
          <a:bodyPr vert="horz" wrap="square" lIns="0" tIns="12700" rIns="0" bIns="0" rtlCol="0">
            <a:spAutoFit/>
          </a:bodyPr>
          <a:lstStyle/>
          <a:p>
            <a:pPr marL="161925">
              <a:lnSpc>
                <a:spcPct val="100000"/>
              </a:lnSpc>
              <a:spcBef>
                <a:spcPts val="100"/>
              </a:spcBef>
            </a:pPr>
            <a:r>
              <a:rPr dirty="0"/>
              <a:t>ΦΘΟΡΕΣ</a:t>
            </a:r>
            <a:r>
              <a:rPr spc="-50" dirty="0"/>
              <a:t> </a:t>
            </a:r>
            <a:r>
              <a:rPr dirty="0"/>
              <a:t>ΚΑΙ</a:t>
            </a:r>
            <a:r>
              <a:rPr spc="-25" dirty="0"/>
              <a:t> </a:t>
            </a:r>
            <a:r>
              <a:rPr dirty="0"/>
              <a:t>ΒΛΑΒΕΣ</a:t>
            </a:r>
            <a:r>
              <a:rPr spc="-35" dirty="0"/>
              <a:t> </a:t>
            </a:r>
            <a:r>
              <a:rPr spc="-20" dirty="0"/>
              <a:t>ΕΞΑΡΤΗΜΑΤΩΝ</a:t>
            </a:r>
            <a:r>
              <a:rPr spc="-40" dirty="0"/>
              <a:t> </a:t>
            </a:r>
            <a:r>
              <a:rPr dirty="0"/>
              <a:t>ΤΗΣ</a:t>
            </a:r>
            <a:r>
              <a:rPr spc="-35" dirty="0"/>
              <a:t> </a:t>
            </a:r>
            <a:r>
              <a:rPr spc="-10" dirty="0"/>
              <a:t>ΜΗΧΑΝΗΣ</a:t>
            </a:r>
            <a:endParaRPr spc="-10" dirty="0"/>
          </a:p>
        </p:txBody>
      </p:sp>
      <p:pic>
        <p:nvPicPr>
          <p:cNvPr id="6" name="object 6"/>
          <p:cNvPicPr/>
          <p:nvPr/>
        </p:nvPicPr>
        <p:blipFill>
          <a:blip r:embed="rId1" cstate="print"/>
          <a:stretch>
            <a:fillRect/>
          </a:stretch>
        </p:blipFill>
        <p:spPr>
          <a:xfrm>
            <a:off x="251459" y="1700529"/>
            <a:ext cx="4175760" cy="4752340"/>
          </a:xfrm>
          <a:prstGeom prst="rect">
            <a:avLst/>
          </a:prstGeom>
        </p:spPr>
      </p:pic>
      <p:pic>
        <p:nvPicPr>
          <p:cNvPr id="7" name="object 7"/>
          <p:cNvPicPr/>
          <p:nvPr/>
        </p:nvPicPr>
        <p:blipFill>
          <a:blip r:embed="rId2" cstate="print"/>
          <a:stretch>
            <a:fillRect/>
          </a:stretch>
        </p:blipFill>
        <p:spPr>
          <a:xfrm>
            <a:off x="4644390" y="1700529"/>
            <a:ext cx="4248150" cy="4752340"/>
          </a:xfrm>
          <a:prstGeom prst="rect">
            <a:avLst/>
          </a:prstGeom>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96010"/>
            <a:ext cx="8572500" cy="388620"/>
          </a:xfrm>
          <a:custGeom>
            <a:avLst/>
            <a:gdLst/>
            <a:ahLst/>
            <a:cxnLst/>
            <a:rect l="l" t="t" r="r" b="b"/>
            <a:pathLst>
              <a:path w="8572500" h="388619">
                <a:moveTo>
                  <a:pt x="8572500" y="0"/>
                </a:moveTo>
                <a:lnTo>
                  <a:pt x="0" y="0"/>
                </a:lnTo>
                <a:lnTo>
                  <a:pt x="0" y="388619"/>
                </a:lnTo>
                <a:lnTo>
                  <a:pt x="4286250" y="388619"/>
                </a:lnTo>
                <a:lnTo>
                  <a:pt x="8572500" y="388619"/>
                </a:lnTo>
                <a:lnTo>
                  <a:pt x="8572500" y="0"/>
                </a:lnTo>
                <a:close/>
              </a:path>
            </a:pathLst>
          </a:custGeom>
          <a:solidFill>
            <a:srgbClr val="91CF4F"/>
          </a:solidFill>
        </p:spPr>
        <p:txBody>
          <a:bodyPr wrap="square" lIns="0" tIns="0" rIns="0" bIns="0" rtlCol="0"/>
          <a:lstStyle/>
          <a:p/>
        </p:txBody>
      </p:sp>
      <p:sp>
        <p:nvSpPr>
          <p:cNvPr id="3" name="object 3"/>
          <p:cNvSpPr txBox="1"/>
          <p:nvPr/>
        </p:nvSpPr>
        <p:spPr>
          <a:xfrm>
            <a:off x="2044700" y="1130299"/>
            <a:ext cx="5049520" cy="321310"/>
          </a:xfrm>
          <a:prstGeom prst="rect">
            <a:avLst/>
          </a:prstGeom>
        </p:spPr>
        <p:txBody>
          <a:bodyPr vert="horz" wrap="square" lIns="0" tIns="11430" rIns="0" bIns="0" rtlCol="0">
            <a:spAutoFit/>
          </a:bodyPr>
          <a:lstStyle/>
          <a:p>
            <a:pPr marL="12700">
              <a:lnSpc>
                <a:spcPct val="100000"/>
              </a:lnSpc>
              <a:spcBef>
                <a:spcPts val="90"/>
              </a:spcBef>
            </a:pPr>
            <a:r>
              <a:rPr sz="1950" u="heavy" dirty="0">
                <a:solidFill>
                  <a:srgbClr val="FF0000"/>
                </a:solidFill>
                <a:uFill>
                  <a:solidFill>
                    <a:srgbClr val="000000"/>
                  </a:solidFill>
                </a:uFill>
                <a:latin typeface="Arial Black" panose="020B0A04020102020204"/>
                <a:cs typeface="Arial Black" panose="020B0A04020102020204"/>
              </a:rPr>
              <a:t>ΦΘΟΡΕΣ</a:t>
            </a:r>
            <a:r>
              <a:rPr sz="1950" u="heavy" spc="-75"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ΚΑΙ</a:t>
            </a:r>
            <a:r>
              <a:rPr sz="1950" u="heavy" spc="-70"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ΒΛΑΒΕΣ</a:t>
            </a:r>
            <a:r>
              <a:rPr sz="1950" u="heavy" spc="-70" dirty="0">
                <a:solidFill>
                  <a:srgbClr val="FF0000"/>
                </a:solidFill>
                <a:uFill>
                  <a:solidFill>
                    <a:srgbClr val="000000"/>
                  </a:solidFill>
                </a:uFill>
                <a:latin typeface="Arial Black" panose="020B0A04020102020204"/>
                <a:cs typeface="Arial Black" panose="020B0A04020102020204"/>
              </a:rPr>
              <a:t> </a:t>
            </a:r>
            <a:r>
              <a:rPr sz="1950" u="heavy" dirty="0">
                <a:solidFill>
                  <a:srgbClr val="FF0000"/>
                </a:solidFill>
                <a:uFill>
                  <a:solidFill>
                    <a:srgbClr val="000000"/>
                  </a:solidFill>
                </a:uFill>
                <a:latin typeface="Arial Black" panose="020B0A04020102020204"/>
                <a:cs typeface="Arial Black" panose="020B0A04020102020204"/>
              </a:rPr>
              <a:t>ΤΩΝ</a:t>
            </a:r>
            <a:r>
              <a:rPr sz="1950" u="heavy" spc="-80" dirty="0">
                <a:solidFill>
                  <a:srgbClr val="FF0000"/>
                </a:solidFill>
                <a:uFill>
                  <a:solidFill>
                    <a:srgbClr val="000000"/>
                  </a:solidFill>
                </a:uFill>
                <a:latin typeface="Arial Black" panose="020B0A04020102020204"/>
                <a:cs typeface="Arial Black" panose="020B0A04020102020204"/>
              </a:rPr>
              <a:t> </a:t>
            </a:r>
            <a:r>
              <a:rPr sz="1950" u="heavy" spc="-10" dirty="0">
                <a:solidFill>
                  <a:srgbClr val="FF0000"/>
                </a:solidFill>
                <a:uFill>
                  <a:solidFill>
                    <a:srgbClr val="000000"/>
                  </a:solidFill>
                </a:uFill>
                <a:latin typeface="Arial Black" panose="020B0A04020102020204"/>
                <a:cs typeface="Arial Black" panose="020B0A04020102020204"/>
              </a:rPr>
              <a:t>ΤΡΙΒΕΩΝ</a:t>
            </a:r>
            <a:r>
              <a:rPr sz="1950" u="heavy" spc="-10" dirty="0">
                <a:uFill>
                  <a:solidFill>
                    <a:srgbClr val="000000"/>
                  </a:solidFill>
                </a:uFill>
                <a:latin typeface="Arial Black" panose="020B0A04020102020204"/>
                <a:cs typeface="Arial Black" panose="020B0A04020102020204"/>
              </a:rPr>
              <a:t>.</a:t>
            </a:r>
            <a:endParaRPr sz="19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ctrTitle"/>
          </p:nvPr>
        </p:nvSpPr>
        <p:spPr>
          <a:prstGeom prst="rect">
            <a:avLst/>
          </a:prstGeom>
        </p:spPr>
        <p:txBody>
          <a:bodyPr vert="horz" wrap="square" lIns="0" tIns="12700" rIns="0" bIns="0" rtlCol="0">
            <a:spAutoFit/>
          </a:bodyPr>
          <a:lstStyle/>
          <a:p>
            <a:pPr marL="161925">
              <a:lnSpc>
                <a:spcPct val="100000"/>
              </a:lnSpc>
              <a:spcBef>
                <a:spcPts val="100"/>
              </a:spcBef>
            </a:pPr>
            <a:r>
              <a:rPr dirty="0"/>
              <a:t>ΦΘΟΡΕΣ</a:t>
            </a:r>
            <a:r>
              <a:rPr spc="-50" dirty="0"/>
              <a:t> </a:t>
            </a:r>
            <a:r>
              <a:rPr dirty="0"/>
              <a:t>ΚΑΙ</a:t>
            </a:r>
            <a:r>
              <a:rPr spc="-25" dirty="0"/>
              <a:t> </a:t>
            </a:r>
            <a:r>
              <a:rPr dirty="0"/>
              <a:t>ΒΛΑΒΕΣ</a:t>
            </a:r>
            <a:r>
              <a:rPr spc="-35" dirty="0"/>
              <a:t> </a:t>
            </a:r>
            <a:r>
              <a:rPr spc="-20" dirty="0"/>
              <a:t>ΕΞΑΡΤΗΜΑΤΩΝ</a:t>
            </a:r>
            <a:r>
              <a:rPr spc="-40" dirty="0"/>
              <a:t> </a:t>
            </a:r>
            <a:r>
              <a:rPr dirty="0"/>
              <a:t>ΤΗΣ</a:t>
            </a:r>
            <a:r>
              <a:rPr spc="-35" dirty="0"/>
              <a:t> </a:t>
            </a:r>
            <a:r>
              <a:rPr spc="-10" dirty="0"/>
              <a:t>ΜΗΧΑΝΗΣ</a:t>
            </a:r>
            <a:endParaRPr spc="-10" dirty="0"/>
          </a:p>
        </p:txBody>
      </p:sp>
      <p:pic>
        <p:nvPicPr>
          <p:cNvPr id="6" name="object 6"/>
          <p:cNvPicPr/>
          <p:nvPr/>
        </p:nvPicPr>
        <p:blipFill>
          <a:blip r:embed="rId1" cstate="print"/>
          <a:stretch>
            <a:fillRect/>
          </a:stretch>
        </p:blipFill>
        <p:spPr>
          <a:xfrm>
            <a:off x="1187450" y="1700529"/>
            <a:ext cx="6840220" cy="4752340"/>
          </a:xfrm>
          <a:prstGeom prst="rect">
            <a:avLst/>
          </a:prstGeom>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D89593"/>
          </a:solidFill>
        </p:spPr>
        <p:txBody>
          <a:bodyPr wrap="square" lIns="0" tIns="0" rIns="0" bIns="0" rtlCol="0"/>
          <a:lstStyle/>
          <a:p/>
        </p:txBody>
      </p:sp>
      <p:sp>
        <p:nvSpPr>
          <p:cNvPr id="3" name="object 3"/>
          <p:cNvSpPr txBox="1"/>
          <p:nvPr/>
        </p:nvSpPr>
        <p:spPr>
          <a:xfrm>
            <a:off x="364490" y="1104900"/>
            <a:ext cx="8296275" cy="1225977"/>
          </a:xfrm>
          <a:prstGeom prst="rect">
            <a:avLst/>
          </a:prstGeom>
        </p:spPr>
        <p:txBody>
          <a:bodyPr vert="horz" wrap="square" lIns="0" tIns="12700" rIns="0" bIns="0" rtlCol="0">
            <a:spAutoFit/>
          </a:bodyPr>
          <a:lstStyle/>
          <a:p>
            <a:pPr marL="506095">
              <a:lnSpc>
                <a:spcPct val="100000"/>
              </a:lnSpc>
              <a:spcBef>
                <a:spcPts val="100"/>
              </a:spcBef>
              <a:tabLst>
                <a:tab pos="962660" algn="l"/>
              </a:tabLst>
            </a:pPr>
            <a:r>
              <a:rPr sz="2000" spc="-25" dirty="0">
                <a:solidFill>
                  <a:srgbClr val="FF0000"/>
                </a:solidFill>
                <a:latin typeface="Arial Black" panose="020B0A04020102020204"/>
                <a:cs typeface="Arial Black" panose="020B0A04020102020204"/>
              </a:rPr>
              <a:t>6.</a:t>
            </a:r>
            <a:r>
              <a:rPr sz="2000" dirty="0">
                <a:solidFill>
                  <a:srgbClr val="FF0000"/>
                </a:solid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ΣΤΡΟΦΑΛΟΦΟΡΟΥ</a:t>
            </a:r>
            <a:r>
              <a:rPr sz="2000" u="heavy" spc="-1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ΑΞΟΝΑ.</a:t>
            </a:r>
            <a:endParaRPr sz="2000">
              <a:solidFill>
                <a:srgbClr val="FF0000"/>
              </a:solidFill>
              <a:latin typeface="Arial Black" panose="020B0A04020102020204"/>
              <a:cs typeface="Arial Black" panose="020B0A04020102020204"/>
            </a:endParaRPr>
          </a:p>
          <a:p>
            <a:pPr>
              <a:lnSpc>
                <a:spcPct val="100000"/>
              </a:lnSpc>
              <a:spcBef>
                <a:spcPts val="65"/>
              </a:spcBef>
            </a:pPr>
            <a:endParaRPr sz="2200">
              <a:latin typeface="Arial Black" panose="020B0A04020102020204"/>
              <a:cs typeface="Arial Black" panose="020B0A04020102020204"/>
            </a:endParaRPr>
          </a:p>
          <a:p>
            <a:pPr marL="469900" marR="5080" indent="-457200">
              <a:lnSpc>
                <a:spcPct val="100000"/>
              </a:lnSpc>
            </a:pPr>
            <a:r>
              <a:rPr sz="1800" dirty="0">
                <a:latin typeface="Arial Black" panose="020B0A04020102020204"/>
                <a:cs typeface="Arial Black" panose="020B0A04020102020204"/>
              </a:rPr>
              <a:t>ΟΙ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ΓΡΑΜΜΩΣΕΙΣ ΠΟΥ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ΔΗΜΙΟΥΡΓΟΥΝΤΑΙ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ΠΑΝΩ ΣΤΗΝ</a:t>
            </a:r>
            <a:r>
              <a:rPr sz="1800" spc="-10" dirty="0">
                <a:latin typeface="Arial Black" panose="020B0A04020102020204"/>
                <a:cs typeface="Arial Black" panose="020B0A04020102020204"/>
              </a:rPr>
              <a:t> ΕΠΙΦΑΝΕΙΑ </a:t>
            </a:r>
            <a:r>
              <a:rPr sz="1800" dirty="0">
                <a:latin typeface="Arial Black" panose="020B0A04020102020204"/>
                <a:cs typeface="Arial Black" panose="020B0A04020102020204"/>
              </a:rPr>
              <a:t>ΤΩΝ</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ΚΟΜΒΙΩΝ</a:t>
            </a:r>
            <a:r>
              <a:rPr sz="1800" spc="-10">
                <a:latin typeface="Arial Black" panose="020B0A04020102020204"/>
                <a:cs typeface="Arial Black" panose="020B0A04020102020204"/>
              </a:rPr>
              <a:t> </a:t>
            </a:r>
            <a:r>
              <a:rPr lang="el-GR" spc="-10" dirty="0" smtClean="0">
                <a:latin typeface="Arial Black" panose="020B0A04020102020204"/>
                <a:cs typeface="Arial Black" panose="020B0A04020102020204"/>
              </a:rPr>
              <a:t>ΠΡΟΚΑΛΟΥΝΤΑΙ </a:t>
            </a:r>
            <a:r>
              <a:rPr sz="1800" spc="-10" smtClean="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4" name="object 4"/>
          <p:cNvSpPr txBox="1"/>
          <p:nvPr/>
        </p:nvSpPr>
        <p:spPr>
          <a:xfrm>
            <a:off x="364490" y="238760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5" name="object 5"/>
          <p:cNvSpPr txBox="1"/>
          <p:nvPr/>
        </p:nvSpPr>
        <p:spPr>
          <a:xfrm>
            <a:off x="364490" y="291465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344170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821689" y="2400300"/>
            <a:ext cx="7750809" cy="1323340"/>
          </a:xfrm>
          <a:prstGeom prst="rect">
            <a:avLst/>
          </a:prstGeom>
        </p:spPr>
        <p:txBody>
          <a:bodyPr vert="horz" wrap="square" lIns="0" tIns="12700" rIns="0" bIns="0" rtlCol="0">
            <a:spAutoFit/>
          </a:bodyPr>
          <a:lstStyle/>
          <a:p>
            <a:pPr marL="12700" marR="5080">
              <a:lnSpc>
                <a:spcPct val="100000"/>
              </a:lnSpc>
              <a:spcBef>
                <a:spcPts val="100"/>
              </a:spcBef>
            </a:pPr>
            <a:r>
              <a:rPr sz="1600" dirty="0">
                <a:latin typeface="Arial Black" panose="020B0A04020102020204"/>
                <a:cs typeface="Arial Black" panose="020B0A04020102020204"/>
              </a:rPr>
              <a:t>ΑΠΟ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ΔΙΑΒΡΩΣΗ</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ΧΡΗΣΗΣ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ΟΞΙΝΩΝ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ΛΑΔΙΩΝ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ΑΛΛΟΙΩΝΟΝΤΑΙ </a:t>
            </a:r>
            <a:r>
              <a:rPr sz="1600" dirty="0">
                <a:latin typeface="Arial Black" panose="020B0A04020102020204"/>
                <a:cs typeface="Arial Black" panose="020B0A04020102020204"/>
              </a:rPr>
              <a:t>ΑΠΟ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ΛΕΙΤΟΥΡΓΙΑ.</a:t>
            </a:r>
            <a:endParaRPr sz="1600">
              <a:latin typeface="Arial Black" panose="020B0A04020102020204"/>
              <a:cs typeface="Arial Black" panose="020B0A04020102020204"/>
            </a:endParaRPr>
          </a:p>
          <a:p>
            <a:pPr marL="12700" marR="563880">
              <a:lnSpc>
                <a:spcPct val="100000"/>
              </a:lnSpc>
              <a:spcBef>
                <a:spcPts val="310"/>
              </a:spcBef>
            </a:pPr>
            <a:r>
              <a:rPr sz="1600" spc="-10" dirty="0">
                <a:latin typeface="Arial Black" panose="020B0A04020102020204"/>
                <a:cs typeface="Arial Black" panose="020B0A04020102020204"/>
              </a:rPr>
              <a:t>ΣΤΙΓΜΙΑΙΑ</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ΕΠΑΦΗ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ΚΟΜΒΙΩΝ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ΤΡΙΒΕΙΣ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ΜΕΓΑΛΑ ΦΟΡΤΙΑ</a:t>
            </a:r>
            <a:endParaRPr sz="1600">
              <a:latin typeface="Arial Black" panose="020B0A04020102020204"/>
              <a:cs typeface="Arial Black" panose="020B0A04020102020204"/>
            </a:endParaRPr>
          </a:p>
          <a:p>
            <a:pPr marL="12700">
              <a:lnSpc>
                <a:spcPct val="100000"/>
              </a:lnSpc>
              <a:spcBef>
                <a:spcPts val="310"/>
              </a:spcBef>
            </a:pPr>
            <a:r>
              <a:rPr sz="1600" dirty="0">
                <a:latin typeface="Arial Black" panose="020B0A04020102020204"/>
                <a:cs typeface="Arial Black" panose="020B0A04020102020204"/>
              </a:rPr>
              <a:t>ΑΠΟ</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ΡΙΝΙΣΜΑΤΑ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ΠΑΡΑΣΥΡΟΝΤΑΙ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ΛΙΠΑΝΤΙΚΟ.</a:t>
            </a:r>
            <a:endParaRPr sz="1600">
              <a:latin typeface="Arial Black" panose="020B0A04020102020204"/>
              <a:cs typeface="Arial Black" panose="020B0A04020102020204"/>
            </a:endParaRPr>
          </a:p>
        </p:txBody>
      </p:sp>
      <p:sp>
        <p:nvSpPr>
          <p:cNvPr id="8" name="object 8"/>
          <p:cNvSpPr txBox="1"/>
          <p:nvPr/>
        </p:nvSpPr>
        <p:spPr>
          <a:xfrm>
            <a:off x="580390" y="4305300"/>
            <a:ext cx="7735570" cy="996427"/>
          </a:xfrm>
          <a:prstGeom prst="rect">
            <a:avLst/>
          </a:prstGeom>
        </p:spPr>
        <p:txBody>
          <a:bodyPr vert="horz" wrap="square" lIns="0" tIns="21590" rIns="0" bIns="0" rtlCol="0">
            <a:spAutoFit/>
          </a:bodyPr>
          <a:lstStyle/>
          <a:p>
            <a:pPr marL="12700" marR="5080">
              <a:lnSpc>
                <a:spcPts val="1910"/>
              </a:lnSpc>
              <a:spcBef>
                <a:spcPts val="170"/>
              </a:spcBef>
            </a:pPr>
            <a:r>
              <a:rPr sz="1600" dirty="0">
                <a:solidFill>
                  <a:srgbClr val="FF0000"/>
                </a:solidFill>
                <a:latin typeface="Arial Black" panose="020B0A04020102020204"/>
                <a:cs typeface="Arial Black" panose="020B0A04020102020204"/>
              </a:rPr>
              <a:t>ΣΤΗΝ</a:t>
            </a:r>
            <a:r>
              <a:rPr sz="1600" spc="-6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ΠΕΡΙΠΤΩΣΗ</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ΠΟΥ</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ΚΑΕΙ</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Ο</a:t>
            </a:r>
            <a:r>
              <a:rPr sz="1600" spc="-6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ΣΤΡΟΦAΛΟΦΟΡΟΣ</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ΤΟΠΙΚΑ</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ΑΠΟ</a:t>
            </a:r>
            <a:r>
              <a:rPr sz="1600" spc="-6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ΤΗΝ </a:t>
            </a:r>
            <a:r>
              <a:rPr sz="1600" dirty="0">
                <a:solidFill>
                  <a:srgbClr val="FF0000"/>
                </a:solidFill>
                <a:latin typeface="Arial Black" panose="020B0A04020102020204"/>
                <a:cs typeface="Arial Black" panose="020B0A04020102020204"/>
              </a:rPr>
              <a:t>ΑΝΑΦΛΕΞΗ</a:t>
            </a:r>
            <a:r>
              <a:rPr sz="1600" spc="-9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ΛΑΔΙΟΥ,</a:t>
            </a:r>
            <a:r>
              <a:rPr sz="1600" spc="-9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ΕΜΦΑΝΙΖΟΝΤΑΙ</a:t>
            </a:r>
            <a:r>
              <a:rPr sz="1600" spc="-9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ΙΣΧΥΡΕΣ</a:t>
            </a:r>
            <a:r>
              <a:rPr sz="1600" spc="-8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ΘΕΡΜΙΚΕΣ</a:t>
            </a:r>
            <a:r>
              <a:rPr sz="1600" spc="-10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ΤΑΣΕΙΣ</a:t>
            </a:r>
            <a:r>
              <a:rPr sz="1600" spc="-9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ΜΕ </a:t>
            </a:r>
            <a:r>
              <a:rPr sz="1600">
                <a:solidFill>
                  <a:srgbClr val="FF0000"/>
                </a:solidFill>
                <a:latin typeface="Arial Black" panose="020B0A04020102020204"/>
                <a:cs typeface="Arial Black" panose="020B0A04020102020204"/>
              </a:rPr>
              <a:t>ΚΙΝΔΥΝΟ</a:t>
            </a:r>
            <a:r>
              <a:rPr sz="1600" spc="-105">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ΠΡΟΚΛΗΣ</a:t>
            </a:r>
            <a:r>
              <a:rPr lang="el-GR" sz="1600" spc="-10" dirty="0" smtClean="0">
                <a:solidFill>
                  <a:srgbClr val="FF0000"/>
                </a:solidFill>
                <a:latin typeface="Arial Black" panose="020B0A04020102020204"/>
                <a:cs typeface="Arial Black" panose="020B0A04020102020204"/>
              </a:rPr>
              <a:t>Η</a:t>
            </a:r>
            <a:r>
              <a:rPr sz="1600" spc="-10" smtClean="0">
                <a:solidFill>
                  <a:srgbClr val="FF0000"/>
                </a:solidFill>
                <a:latin typeface="Arial Black" panose="020B0A04020102020204"/>
                <a:cs typeface="Arial Black" panose="020B0A04020102020204"/>
              </a:rPr>
              <a:t>Σ</a:t>
            </a:r>
            <a:r>
              <a:rPr sz="1600" spc="-85" smtClean="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ΡΩΓΜΩΝ</a:t>
            </a:r>
            <a:r>
              <a:rPr lang="el-GR" sz="1600" dirty="0" smtClean="0">
                <a:solidFill>
                  <a:srgbClr val="FF0000"/>
                </a:solidFill>
                <a:latin typeface="Arial Black" panose="020B0A04020102020204"/>
                <a:cs typeface="Arial Black" panose="020B0A04020102020204"/>
              </a:rPr>
              <a:t>,</a:t>
            </a:r>
            <a:r>
              <a:rPr sz="1600" spc="-70"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ΤΟΤΕ</a:t>
            </a:r>
            <a:r>
              <a:rPr sz="1600" spc="-9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ΠΡΕΠΕΙ</a:t>
            </a:r>
            <a:r>
              <a:rPr sz="1600" spc="-80"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ΝΑ</a:t>
            </a:r>
            <a:r>
              <a:rPr sz="1600" spc="-80">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ΕΛΕΓΧΕΤΑΙ</a:t>
            </a:r>
            <a:r>
              <a:rPr lang="el-GR" sz="1600" spc="-10" dirty="0" smtClean="0">
                <a:solidFill>
                  <a:srgbClr val="FF0000"/>
                </a:solidFill>
                <a:latin typeface="Arial Black" panose="020B0A04020102020204"/>
                <a:cs typeface="Arial Black" panose="020B0A04020102020204"/>
              </a:rPr>
              <a:t> (</a:t>
            </a:r>
            <a:r>
              <a:rPr lang="en-US" sz="1600" spc="-10" dirty="0" smtClean="0">
                <a:solidFill>
                  <a:srgbClr val="FF0000"/>
                </a:solidFill>
                <a:latin typeface="Arial Black" panose="020B0A04020102020204"/>
                <a:cs typeface="Arial Black" panose="020B0A04020102020204"/>
              </a:rPr>
              <a:t>E</a:t>
            </a:r>
            <a:r>
              <a:rPr lang="el-GR" sz="1600" spc="-10" dirty="0" smtClean="0">
                <a:solidFill>
                  <a:srgbClr val="FF0000"/>
                </a:solidFill>
                <a:latin typeface="Arial Black" panose="020B0A04020102020204"/>
                <a:cs typeface="Arial Black" panose="020B0A04020102020204"/>
              </a:rPr>
              <a:t>ΛΕΓΧΟΣ ΚΑΜΨΗΣ ΣΤΡΟΦΑΛΟΦΟΡΟΥ, ΜΕ </a:t>
            </a:r>
            <a:r>
              <a:rPr lang="en-US" sz="1600" spc="-10" dirty="0" smtClean="0">
                <a:solidFill>
                  <a:srgbClr val="FF0000"/>
                </a:solidFill>
                <a:latin typeface="Arial Black" panose="020B0A04020102020204"/>
                <a:cs typeface="Arial Black" panose="020B0A04020102020204"/>
              </a:rPr>
              <a:t>DEFLECTION)</a:t>
            </a:r>
            <a:r>
              <a:rPr sz="1600" spc="-10" smtClean="0">
                <a:solidFill>
                  <a:srgbClr val="FF0000"/>
                </a:solidFill>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D89593"/>
          </a:solidFill>
        </p:spPr>
        <p:txBody>
          <a:bodyPr wrap="square" lIns="0" tIns="0" rIns="0" bIns="0" rtlCol="0"/>
          <a:lstStyle/>
          <a:p/>
        </p:txBody>
      </p:sp>
      <p:sp>
        <p:nvSpPr>
          <p:cNvPr id="3" name="object 3"/>
          <p:cNvSpPr txBox="1"/>
          <p:nvPr/>
        </p:nvSpPr>
        <p:spPr>
          <a:xfrm>
            <a:off x="364490" y="1104900"/>
            <a:ext cx="8387715" cy="4657090"/>
          </a:xfrm>
          <a:prstGeom prst="rect">
            <a:avLst/>
          </a:prstGeom>
        </p:spPr>
        <p:txBody>
          <a:bodyPr vert="horz" wrap="square" lIns="0" tIns="12700" rIns="0" bIns="0" rtlCol="0">
            <a:spAutoFit/>
          </a:bodyPr>
          <a:lstStyle/>
          <a:p>
            <a:pPr marL="734695">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ΣΤΡΟΦΑΛΟΦΟΡΟΥ</a:t>
            </a:r>
            <a:r>
              <a:rPr sz="2000" u="heavy" spc="-1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ΑΞΟΝΑ.</a:t>
            </a:r>
            <a:endParaRPr sz="2000">
              <a:solidFill>
                <a:srgbClr val="FF0000"/>
              </a:solidFill>
              <a:latin typeface="Arial Black" panose="020B0A04020102020204"/>
              <a:cs typeface="Arial Black" panose="020B0A04020102020204"/>
            </a:endParaRPr>
          </a:p>
          <a:p>
            <a:pPr>
              <a:lnSpc>
                <a:spcPct val="100000"/>
              </a:lnSpc>
              <a:spcBef>
                <a:spcPts val="15"/>
              </a:spcBef>
            </a:pPr>
            <a:endParaRPr sz="2200">
              <a:latin typeface="Arial Black" panose="020B0A04020102020204"/>
              <a:cs typeface="Arial Black" panose="020B0A04020102020204"/>
            </a:endParaRPr>
          </a:p>
          <a:p>
            <a:pPr marL="12700" marR="110490">
              <a:lnSpc>
                <a:spcPct val="100000"/>
              </a:lnSpc>
            </a:pPr>
            <a:r>
              <a:rPr sz="1600" spc="-10" dirty="0">
                <a:solidFill>
                  <a:srgbClr val="FF0000"/>
                </a:solidFill>
                <a:latin typeface="Arial Black" panose="020B0A04020102020204"/>
                <a:cs typeface="Arial Black" panose="020B0A04020102020204"/>
              </a:rPr>
              <a:t>ΙΔΙΑΙΤΕΡΗ</a:t>
            </a:r>
            <a:r>
              <a:rPr sz="1600" spc="-9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ΠΡΟΣΟΧΗ</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ΣΤΗ</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ΜΕΤΡΗΣΗ</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8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ΣΚΛΗΡΟΤΗΤΑ</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ΤΩΝ</a:t>
            </a:r>
            <a:r>
              <a:rPr sz="1600" spc="-7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ΕΠΙΦΑΝΕΙΩΝ </a:t>
            </a:r>
            <a:r>
              <a:rPr sz="1600" dirty="0">
                <a:solidFill>
                  <a:srgbClr val="FF0000"/>
                </a:solidFill>
                <a:latin typeface="Arial Black" panose="020B0A04020102020204"/>
                <a:cs typeface="Arial Black" panose="020B0A04020102020204"/>
              </a:rPr>
              <a:t>ΤΩΝ</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ΚΟΜΒΙΩΝ.</a:t>
            </a:r>
            <a:endParaRPr sz="1600">
              <a:latin typeface="Arial Black" panose="020B0A04020102020204"/>
              <a:cs typeface="Arial Black" panose="020B0A04020102020204"/>
            </a:endParaRPr>
          </a:p>
          <a:p>
            <a:pPr marL="12700" marR="316865">
              <a:lnSpc>
                <a:spcPts val="1910"/>
              </a:lnSpc>
              <a:spcBef>
                <a:spcPts val="385"/>
              </a:spcBef>
            </a:pPr>
            <a:r>
              <a:rPr sz="1600" dirty="0">
                <a:solidFill>
                  <a:srgbClr val="FF0000"/>
                </a:solidFill>
                <a:latin typeface="Arial Black" panose="020B0A04020102020204"/>
                <a:cs typeface="Arial Black" panose="020B0A04020102020204"/>
              </a:rPr>
              <a:t>ΜΕΙΩΣΗ</a:t>
            </a:r>
            <a:r>
              <a:rPr sz="1600" spc="-75"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ΤΗΣ</a:t>
            </a:r>
            <a:r>
              <a:rPr sz="1600" spc="-70">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ΣΚΛΗΡΟΤΗΤΑ</a:t>
            </a:r>
            <a:r>
              <a:rPr lang="el-GR" sz="1600" spc="-10" dirty="0" smtClean="0">
                <a:solidFill>
                  <a:srgbClr val="FF0000"/>
                </a:solidFill>
                <a:latin typeface="Arial Black" panose="020B0A04020102020204"/>
                <a:cs typeface="Arial Black" panose="020B0A04020102020204"/>
              </a:rPr>
              <a:t>Σ</a:t>
            </a:r>
            <a:r>
              <a:rPr sz="1600" spc="-70" smtClean="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ΕΠΙΤΑΧΥΝΕΙ</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ΦΘΟΡΑ</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ΤΩΝ</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ΚΟΜΒΙΩΝ</a:t>
            </a:r>
            <a:r>
              <a:rPr sz="1600" spc="-7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ΑΠΟ </a:t>
            </a:r>
            <a:r>
              <a:rPr sz="1600" spc="-10" dirty="0">
                <a:solidFill>
                  <a:srgbClr val="FF0000"/>
                </a:solidFill>
                <a:latin typeface="Arial Black" panose="020B0A04020102020204"/>
                <a:cs typeface="Arial Black" panose="020B0A04020102020204"/>
              </a:rPr>
              <a:t>ΔΙΑΒΡΩΣΗ.</a:t>
            </a:r>
            <a:endParaRPr sz="1600">
              <a:latin typeface="Arial Black" panose="020B0A04020102020204"/>
              <a:cs typeface="Arial Black" panose="020B0A04020102020204"/>
            </a:endParaRPr>
          </a:p>
          <a:p>
            <a:pPr marL="12700" marR="443865">
              <a:lnSpc>
                <a:spcPts val="1910"/>
              </a:lnSpc>
              <a:spcBef>
                <a:spcPts val="330"/>
              </a:spcBef>
            </a:pPr>
            <a:r>
              <a:rPr lang="el-GR" sz="1600" u="heavy" spc="-10" dirty="0" smtClean="0">
                <a:uFill>
                  <a:solidFill>
                    <a:srgbClr val="000000"/>
                  </a:solidFill>
                </a:uFill>
                <a:latin typeface="Arial Black" panose="020B0A04020102020204"/>
                <a:cs typeface="Arial Black" panose="020B0A04020102020204"/>
              </a:rPr>
              <a:t>ΟΙ </a:t>
            </a:r>
            <a:r>
              <a:rPr sz="1600" u="heavy" spc="-10" smtClean="0">
                <a:uFill>
                  <a:solidFill>
                    <a:srgbClr val="000000"/>
                  </a:solidFill>
                </a:uFill>
                <a:latin typeface="Arial Black" panose="020B0A04020102020204"/>
                <a:cs typeface="Arial Black" panose="020B0A04020102020204"/>
              </a:rPr>
              <a:t>ΘΡΑΥΣΕΙΣ</a:t>
            </a:r>
            <a:r>
              <a:rPr sz="1600" u="heavy" spc="-80" smtClean="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ΣΤΡΟΦΑΛΟΦΟΡΩΝ</a:t>
            </a:r>
            <a:r>
              <a:rPr sz="1600" u="heavy" spc="-75" dirty="0">
                <a:uFill>
                  <a:solidFill>
                    <a:srgbClr val="000000"/>
                  </a:solidFill>
                </a:uFill>
                <a:latin typeface="Arial Black" panose="020B0A04020102020204"/>
                <a:cs typeface="Arial Black" panose="020B0A04020102020204"/>
              </a:rPr>
              <a:t> </a:t>
            </a:r>
            <a:r>
              <a:rPr sz="1600" u="heavy">
                <a:uFill>
                  <a:solidFill>
                    <a:srgbClr val="000000"/>
                  </a:solidFill>
                </a:uFill>
                <a:latin typeface="Arial Black" panose="020B0A04020102020204"/>
                <a:cs typeface="Arial Black" panose="020B0A04020102020204"/>
              </a:rPr>
              <a:t>ΕΙΝΑΙ</a:t>
            </a:r>
            <a:r>
              <a:rPr sz="1600" u="heavy" spc="-75">
                <a:uFill>
                  <a:solidFill>
                    <a:srgbClr val="000000"/>
                  </a:solidFill>
                </a:uFill>
                <a:latin typeface="Arial Black" panose="020B0A04020102020204"/>
                <a:cs typeface="Arial Black" panose="020B0A04020102020204"/>
              </a:rPr>
              <a:t> </a:t>
            </a:r>
            <a:r>
              <a:rPr sz="1600" u="heavy" smtClean="0">
                <a:uFill>
                  <a:solidFill>
                    <a:srgbClr val="000000"/>
                  </a:solidFill>
                </a:uFill>
                <a:latin typeface="Arial Black" panose="020B0A04020102020204"/>
                <a:cs typeface="Arial Black" panose="020B0A04020102020204"/>
              </a:rPr>
              <a:t>ΣΠΑΝΙΟ</a:t>
            </a:r>
            <a:r>
              <a:rPr lang="el-GR" sz="1600" u="heavy" dirty="0" smtClean="0">
                <a:uFill>
                  <a:solidFill>
                    <a:srgbClr val="000000"/>
                  </a:solidFill>
                </a:uFill>
                <a:latin typeface="Arial Black" panose="020B0A04020102020204"/>
                <a:cs typeface="Arial Black" panose="020B0A04020102020204"/>
              </a:rPr>
              <a:t> ΦΑΙΝΟΜΕΝΟ</a:t>
            </a:r>
            <a:r>
              <a:rPr sz="1600" u="heavy" smtClean="0">
                <a:uFill>
                  <a:solidFill>
                    <a:srgbClr val="000000"/>
                  </a:solidFill>
                </a:uFill>
                <a:latin typeface="Arial Black" panose="020B0A04020102020204"/>
                <a:cs typeface="Arial Black" panose="020B0A04020102020204"/>
              </a:rPr>
              <a:t>,</a:t>
            </a:r>
            <a:r>
              <a:rPr sz="1600" u="heavy" spc="-75" smtClean="0">
                <a:uFill>
                  <a:solidFill>
                    <a:srgbClr val="000000"/>
                  </a:solidFill>
                </a:uFill>
                <a:latin typeface="Arial Black" panose="020B0A04020102020204"/>
                <a:cs typeface="Arial Black" panose="020B0A04020102020204"/>
              </a:rPr>
              <a:t> </a:t>
            </a:r>
            <a:r>
              <a:rPr sz="1600" u="heavy">
                <a:uFill>
                  <a:solidFill>
                    <a:srgbClr val="000000"/>
                  </a:solidFill>
                </a:uFill>
                <a:latin typeface="Arial Black" panose="020B0A04020102020204"/>
                <a:cs typeface="Arial Black" panose="020B0A04020102020204"/>
              </a:rPr>
              <a:t>ΜΠΟΡΕΙ</a:t>
            </a:r>
            <a:r>
              <a:rPr sz="1600" u="heavy" spc="-75">
                <a:uFill>
                  <a:solidFill>
                    <a:srgbClr val="000000"/>
                  </a:solidFill>
                </a:uFill>
                <a:latin typeface="Arial Black" panose="020B0A04020102020204"/>
                <a:cs typeface="Arial Black" panose="020B0A04020102020204"/>
              </a:rPr>
              <a:t> </a:t>
            </a:r>
            <a:r>
              <a:rPr lang="el-GR" sz="1600" u="heavy" spc="-75" dirty="0" smtClean="0">
                <a:uFill>
                  <a:solidFill>
                    <a:srgbClr val="000000"/>
                  </a:solidFill>
                </a:uFill>
                <a:latin typeface="Arial Black" panose="020B0A04020102020204"/>
                <a:cs typeface="Arial Black" panose="020B0A04020102020204"/>
              </a:rPr>
              <a:t>ΌΜΩΣ </a:t>
            </a:r>
            <a:r>
              <a:rPr sz="1600" u="heavy" smtClean="0">
                <a:uFill>
                  <a:solidFill>
                    <a:srgbClr val="000000"/>
                  </a:solidFill>
                </a:uFill>
                <a:latin typeface="Arial Black" panose="020B0A04020102020204"/>
                <a:cs typeface="Arial Black" panose="020B0A04020102020204"/>
              </a:rPr>
              <a:t>ΝΑ</a:t>
            </a:r>
            <a:r>
              <a:rPr sz="1600" u="heavy" spc="-65" smtClean="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ΠΡΟΚΥΨΟΥΝ</a:t>
            </a:r>
            <a:r>
              <a:rPr sz="1600" spc="-10" dirty="0">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ΟΤΑΝ:</a:t>
            </a:r>
            <a:endParaRPr sz="1600">
              <a:latin typeface="Arial Black" panose="020B0A04020102020204"/>
              <a:cs typeface="Arial Black" panose="020B0A04020102020204"/>
            </a:endParaRPr>
          </a:p>
          <a:p>
            <a:pPr marL="193040" marR="668655" indent="-180340">
              <a:lnSpc>
                <a:spcPct val="100000"/>
              </a:lnSpc>
              <a:spcBef>
                <a:spcPts val="245"/>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Ο</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ΚΙΝΗΤΗΡΑΣ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ΛΕΙΤΟΥΡΓΕΙ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ΜΕΓΑΛΟ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ΧΡΟΝΙΚΟ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ΔΙΑΣΤΗΜΑ</a:t>
            </a:r>
            <a:r>
              <a:rPr sz="1600" spc="-70" dirty="0">
                <a:latin typeface="Arial Black" panose="020B0A04020102020204"/>
                <a:cs typeface="Arial Black" panose="020B0A04020102020204"/>
              </a:rPr>
              <a:t> </a:t>
            </a:r>
            <a:r>
              <a:rPr sz="1600" spc="-20" dirty="0">
                <a:latin typeface="Arial Black" panose="020B0A04020102020204"/>
                <a:cs typeface="Arial Black" panose="020B0A04020102020204"/>
              </a:rPr>
              <a:t>ΣΤΗΝ </a:t>
            </a:r>
            <a:r>
              <a:rPr sz="1600" dirty="0">
                <a:latin typeface="Arial Black" panose="020B0A04020102020204"/>
                <a:cs typeface="Arial Black" panose="020B0A04020102020204"/>
              </a:rPr>
              <a:t>ΚΡΙΣΙΜΗ</a:t>
            </a:r>
            <a:r>
              <a:rPr sz="1600" spc="-120" dirty="0">
                <a:latin typeface="Arial Black" panose="020B0A04020102020204"/>
                <a:cs typeface="Arial Black" panose="020B0A04020102020204"/>
              </a:rPr>
              <a:t> </a:t>
            </a:r>
            <a:r>
              <a:rPr sz="1600" spc="-10" dirty="0">
                <a:latin typeface="Arial Black" panose="020B0A04020102020204"/>
                <a:cs typeface="Arial Black" panose="020B0A04020102020204"/>
              </a:rPr>
              <a:t>ΤΑΧΥΤΗΤΑ.</a:t>
            </a:r>
            <a:endParaRPr sz="1600">
              <a:latin typeface="Arial Black" panose="020B0A04020102020204"/>
              <a:cs typeface="Arial Black" panose="020B0A04020102020204"/>
            </a:endParaRPr>
          </a:p>
          <a:p>
            <a:pPr marL="194310" indent="-182245">
              <a:lnSpc>
                <a:spcPct val="100000"/>
              </a:lnSpc>
              <a:spcBef>
                <a:spcPts val="31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Ο</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ΣΤΡΟΦΑΛΟΦΟΡΟΣ</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ΛΕΙΤΟΥΡΓΕΙ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ΜΕΓΑΛΑ</a:t>
            </a:r>
            <a:r>
              <a:rPr sz="1600" spc="-45" dirty="0">
                <a:latin typeface="Arial Black" panose="020B0A04020102020204"/>
                <a:cs typeface="Arial Black" panose="020B0A04020102020204"/>
              </a:rPr>
              <a:t> </a:t>
            </a:r>
            <a:r>
              <a:rPr sz="1600">
                <a:latin typeface="Arial Black" panose="020B0A04020102020204"/>
                <a:cs typeface="Arial Black" panose="020B0A04020102020204"/>
              </a:rPr>
              <a:t>ΒΕΛΗ</a:t>
            </a:r>
            <a:r>
              <a:rPr sz="1600" spc="-55">
                <a:latin typeface="Arial Black" panose="020B0A04020102020204"/>
                <a:cs typeface="Arial Black" panose="020B0A04020102020204"/>
              </a:rPr>
              <a:t> </a:t>
            </a:r>
            <a:r>
              <a:rPr sz="1600" spc="-10" smtClean="0">
                <a:latin typeface="Arial Black" panose="020B0A04020102020204"/>
                <a:cs typeface="Arial Black" panose="020B0A04020102020204"/>
              </a:rPr>
              <a:t>ΚΑΜΨ</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93040" marR="1424940" indent="-180340">
              <a:lnSpc>
                <a:spcPct val="100000"/>
              </a:lnSpc>
              <a:spcBef>
                <a:spcPts val="31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ΥΠΑΡΧΕΙ</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ΜΕΓΑΛΟ</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ΔΙΑΚΕΝΟ</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ΤΡΙΒΕΩΝ</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95"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spc="-10" dirty="0">
                <a:latin typeface="Arial Black" panose="020B0A04020102020204"/>
                <a:cs typeface="Arial Black" panose="020B0A04020102020204"/>
              </a:rPr>
              <a:t>ΣΤΡΟΦΑΛΟΦΟΡΟΥ.</a:t>
            </a:r>
            <a:endParaRPr sz="1600">
              <a:latin typeface="Arial Black" panose="020B0A04020102020204"/>
              <a:cs typeface="Arial Black" panose="020B0A04020102020204"/>
            </a:endParaRPr>
          </a:p>
          <a:p>
            <a:pPr>
              <a:lnSpc>
                <a:spcPct val="100000"/>
              </a:lnSpc>
              <a:spcBef>
                <a:spcPts val="15"/>
              </a:spcBef>
            </a:pPr>
            <a:endParaRPr sz="1850">
              <a:latin typeface="Arial Black" panose="020B0A04020102020204"/>
              <a:cs typeface="Arial Black" panose="020B0A04020102020204"/>
            </a:endParaRPr>
          </a:p>
          <a:p>
            <a:pPr marL="12700" marR="5080">
              <a:lnSpc>
                <a:spcPts val="1910"/>
              </a:lnSpc>
            </a:pPr>
            <a:r>
              <a:rPr sz="1600" dirty="0">
                <a:solidFill>
                  <a:srgbClr val="FF0000"/>
                </a:solidFill>
                <a:latin typeface="Arial Black" panose="020B0A04020102020204"/>
                <a:cs typeface="Arial Black" panose="020B0A04020102020204"/>
              </a:rPr>
              <a:t>ΣΥΝΗΘΩΣ</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Η</a:t>
            </a:r>
            <a:r>
              <a:rPr sz="1600" spc="-7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ΘΡΑΥΣΗ</a:t>
            </a:r>
            <a:r>
              <a:rPr sz="1600" spc="-6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ΠΑΡΑΤΗΡΕΙΤΑΙ</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ΚΟΝΤΑ</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ΣΤΙΣ</a:t>
            </a:r>
            <a:r>
              <a:rPr sz="1600" spc="-70"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ΟΠΕΣ</a:t>
            </a:r>
            <a:r>
              <a:rPr sz="1600" spc="-70">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ΛΙΠΑΝΣ</a:t>
            </a:r>
            <a:r>
              <a:rPr lang="el-GR" sz="1600" spc="-10" dirty="0" smtClean="0">
                <a:solidFill>
                  <a:srgbClr val="FF0000"/>
                </a:solidFill>
                <a:latin typeface="Arial Black" panose="020B0A04020102020204"/>
                <a:cs typeface="Arial Black" panose="020B0A04020102020204"/>
              </a:rPr>
              <a:t>Η</a:t>
            </a:r>
            <a:r>
              <a:rPr sz="1600" spc="-10" smtClean="0">
                <a:solidFill>
                  <a:srgbClr val="FF0000"/>
                </a:solidFill>
                <a:latin typeface="Arial Black" panose="020B0A04020102020204"/>
                <a:cs typeface="Arial Black" panose="020B0A04020102020204"/>
              </a:rPr>
              <a:t>Σ</a:t>
            </a:r>
            <a:r>
              <a:rPr sz="1600" spc="-70"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ή</a:t>
            </a:r>
            <a:r>
              <a:rPr sz="1600" spc="-7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ΣΤΑ </a:t>
            </a:r>
            <a:r>
              <a:rPr sz="1600">
                <a:solidFill>
                  <a:srgbClr val="FF0000"/>
                </a:solidFill>
                <a:latin typeface="Arial Black" panose="020B0A04020102020204"/>
                <a:cs typeface="Arial Black" panose="020B0A04020102020204"/>
              </a:rPr>
              <a:t>ΣΗΜΕΙΑ</a:t>
            </a:r>
            <a:r>
              <a:rPr sz="1600" spc="-90">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ΣΥΝΔΕΣ</a:t>
            </a:r>
            <a:r>
              <a:rPr lang="el-GR" sz="1600" spc="-10" dirty="0" smtClean="0">
                <a:solidFill>
                  <a:srgbClr val="FF0000"/>
                </a:solidFill>
                <a:latin typeface="Arial Black" panose="020B0A04020102020204"/>
                <a:cs typeface="Arial Black" panose="020B0A04020102020204"/>
              </a:rPr>
              <a:t>Η</a:t>
            </a:r>
            <a:r>
              <a:rPr sz="1600" spc="-10" smtClean="0">
                <a:solidFill>
                  <a:srgbClr val="FF0000"/>
                </a:solidFill>
                <a:latin typeface="Arial Black" panose="020B0A04020102020204"/>
                <a:cs typeface="Arial Black" panose="020B0A04020102020204"/>
              </a:rPr>
              <a:t>Σ</a:t>
            </a:r>
            <a:r>
              <a:rPr sz="1600" spc="-85" smtClean="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ΒΡΑΧΙΟΝΑ</a:t>
            </a:r>
            <a:r>
              <a:rPr sz="1600" spc="-8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ΚΑΙ</a:t>
            </a:r>
            <a:r>
              <a:rPr sz="1600" spc="-8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ΚΟΜΒΙΟΥ.</a:t>
            </a:r>
            <a:r>
              <a:rPr sz="1600" spc="-7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ΣΤΑ</a:t>
            </a:r>
            <a:r>
              <a:rPr sz="1600" spc="-8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ΣΗΜΕΙΑ</a:t>
            </a:r>
            <a:r>
              <a:rPr sz="1600" spc="-75" dirty="0">
                <a:solidFill>
                  <a:srgbClr val="FF0000"/>
                </a:solidFill>
                <a:latin typeface="Arial Black" panose="020B0A04020102020204"/>
                <a:cs typeface="Arial Black" panose="020B0A04020102020204"/>
              </a:rPr>
              <a:t> </a:t>
            </a:r>
            <a:r>
              <a:rPr sz="1600" spc="-20" dirty="0">
                <a:solidFill>
                  <a:srgbClr val="FF0000"/>
                </a:solidFill>
                <a:latin typeface="Arial Black" panose="020B0A04020102020204"/>
                <a:cs typeface="Arial Black" panose="020B0A04020102020204"/>
              </a:rPr>
              <a:t>ΑΥΤΑ </a:t>
            </a:r>
            <a:r>
              <a:rPr sz="1600" spc="-10" dirty="0">
                <a:solidFill>
                  <a:srgbClr val="FF0000"/>
                </a:solidFill>
                <a:latin typeface="Arial Black" panose="020B0A04020102020204"/>
                <a:cs typeface="Arial Black" panose="020B0A04020102020204"/>
              </a:rPr>
              <a:t>ΕΜΦΑΝΙΖΕΤΑΙ</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ΜΕΓΑΛΥΤΕΡΗ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ΣΥΓΚΕΝΤΡΩΣΗ</a:t>
            </a:r>
            <a:r>
              <a:rPr sz="1600" spc="-5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ΤΑΣΕΩΝ.</a:t>
            </a:r>
            <a:endParaRPr sz="16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4640" y="1188719"/>
            <a:ext cx="8437245" cy="5332229"/>
          </a:xfrm>
          <a:prstGeom prst="rect">
            <a:avLst/>
          </a:prstGeom>
        </p:spPr>
        <p:txBody>
          <a:bodyPr vert="horz" wrap="square" lIns="0" tIns="0" rIns="0" bIns="0" rtlCol="0">
            <a:spAutoFit/>
          </a:bodyPr>
          <a:lstStyle/>
          <a:p>
            <a:pPr marL="1250950">
              <a:lnSpc>
                <a:spcPts val="2860"/>
              </a:lnSpc>
            </a:pPr>
            <a:r>
              <a:rPr sz="2800" b="1" i="1" spc="-10" dirty="0">
                <a:solidFill>
                  <a:srgbClr val="FF0000"/>
                </a:solidFill>
                <a:latin typeface="Arial" panose="020B0604020202020204"/>
                <a:cs typeface="Arial" panose="020B0604020202020204"/>
              </a:rPr>
              <a:t>6)</a:t>
            </a:r>
            <a:r>
              <a:rPr sz="2800" b="1" i="1" spc="-229" dirty="0">
                <a:solidFill>
                  <a:srgbClr val="FF0000"/>
                </a:solidFill>
                <a:latin typeface="Arial" panose="020B0604020202020204"/>
                <a:cs typeface="Arial" panose="020B0604020202020204"/>
              </a:rPr>
              <a:t> </a:t>
            </a:r>
            <a:r>
              <a:rPr sz="2000" b="1" i="1" u="sng">
                <a:solidFill>
                  <a:srgbClr val="0000FF"/>
                </a:solidFill>
                <a:uFill>
                  <a:solidFill>
                    <a:srgbClr val="0000FF"/>
                  </a:solidFill>
                </a:uFill>
                <a:latin typeface="Arial" panose="020B0604020202020204"/>
                <a:cs typeface="Arial" panose="020B0604020202020204"/>
              </a:rPr>
              <a:t>ΣΥΣΤΗΜΑ</a:t>
            </a:r>
            <a:r>
              <a:rPr sz="2000" b="1" i="1" u="sng" spc="-95">
                <a:solidFill>
                  <a:srgbClr val="0000FF"/>
                </a:solidFill>
                <a:uFill>
                  <a:solidFill>
                    <a:srgbClr val="0000FF"/>
                  </a:solidFill>
                </a:uFill>
                <a:latin typeface="Arial" panose="020B0604020202020204"/>
                <a:cs typeface="Arial" panose="020B0604020202020204"/>
              </a:rPr>
              <a:t> </a:t>
            </a:r>
            <a:r>
              <a:rPr sz="2000" b="1" i="1" u="sng" smtClean="0">
                <a:solidFill>
                  <a:srgbClr val="0000FF"/>
                </a:solidFill>
                <a:uFill>
                  <a:solidFill>
                    <a:srgbClr val="0000FF"/>
                  </a:solidFill>
                </a:uFill>
                <a:latin typeface="Arial" panose="020B0604020202020204"/>
                <a:cs typeface="Arial" panose="020B0604020202020204"/>
              </a:rPr>
              <a:t>ΕΓΧΥΣ</a:t>
            </a:r>
            <a:r>
              <a:rPr lang="el-GR" sz="2000" b="1" i="1" u="sng" dirty="0" smtClean="0">
                <a:solidFill>
                  <a:srgbClr val="0000FF"/>
                </a:solidFill>
                <a:uFill>
                  <a:solidFill>
                    <a:srgbClr val="0000FF"/>
                  </a:solidFill>
                </a:uFill>
                <a:latin typeface="Arial" panose="020B0604020202020204"/>
                <a:cs typeface="Arial" panose="020B0604020202020204"/>
              </a:rPr>
              <a:t>Η</a:t>
            </a:r>
            <a:r>
              <a:rPr sz="2000" b="1" i="1" u="sng" smtClean="0">
                <a:solidFill>
                  <a:srgbClr val="0000FF"/>
                </a:solidFill>
                <a:uFill>
                  <a:solidFill>
                    <a:srgbClr val="0000FF"/>
                  </a:solidFill>
                </a:uFill>
                <a:latin typeface="Arial" panose="020B0604020202020204"/>
                <a:cs typeface="Arial" panose="020B0604020202020204"/>
              </a:rPr>
              <a:t>Σ</a:t>
            </a:r>
            <a:r>
              <a:rPr sz="2000" b="1" i="1" u="sng" spc="-10" smtClean="0">
                <a:solidFill>
                  <a:srgbClr val="0000FF"/>
                </a:solidFill>
                <a:uFill>
                  <a:solidFill>
                    <a:srgbClr val="0000FF"/>
                  </a:solidFill>
                </a:uFill>
                <a:latin typeface="Arial" panose="020B0604020202020204"/>
                <a:cs typeface="Arial" panose="020B0604020202020204"/>
              </a:rPr>
              <a:t> </a:t>
            </a:r>
            <a:r>
              <a:rPr sz="2000" b="1" i="1" u="sng" dirty="0">
                <a:solidFill>
                  <a:srgbClr val="0000FF"/>
                </a:solidFill>
                <a:uFill>
                  <a:solidFill>
                    <a:srgbClr val="0000FF"/>
                  </a:solidFill>
                </a:uFill>
                <a:latin typeface="Arial" panose="020B0604020202020204"/>
                <a:cs typeface="Arial" panose="020B0604020202020204"/>
              </a:rPr>
              <a:t>ΜΕ</a:t>
            </a:r>
            <a:r>
              <a:rPr sz="2000" b="1" i="1" u="sng" spc="-90" dirty="0">
                <a:solidFill>
                  <a:srgbClr val="0000FF"/>
                </a:solidFill>
                <a:uFill>
                  <a:solidFill>
                    <a:srgbClr val="0000FF"/>
                  </a:solidFill>
                </a:uFill>
                <a:latin typeface="Arial" panose="020B0604020202020204"/>
                <a:cs typeface="Arial" panose="020B0604020202020204"/>
              </a:rPr>
              <a:t> </a:t>
            </a:r>
            <a:r>
              <a:rPr sz="2000" b="1" i="1" u="sng" spc="-10" dirty="0">
                <a:solidFill>
                  <a:srgbClr val="0000FF"/>
                </a:solidFill>
                <a:uFill>
                  <a:solidFill>
                    <a:srgbClr val="0000FF"/>
                  </a:solidFill>
                </a:uFill>
                <a:latin typeface="Arial" panose="020B0604020202020204"/>
                <a:cs typeface="Arial" panose="020B0604020202020204"/>
              </a:rPr>
              <a:t>ΑΝΤΛΙΑ</a:t>
            </a:r>
            <a:r>
              <a:rPr sz="2000" b="1" i="1" u="sng" spc="-80" dirty="0">
                <a:solidFill>
                  <a:srgbClr val="0000FF"/>
                </a:solidFill>
                <a:uFill>
                  <a:solidFill>
                    <a:srgbClr val="0000FF"/>
                  </a:solidFill>
                </a:uFill>
                <a:latin typeface="Arial" panose="020B0604020202020204"/>
                <a:cs typeface="Arial" panose="020B0604020202020204"/>
              </a:rPr>
              <a:t> </a:t>
            </a:r>
            <a:r>
              <a:rPr sz="2000" b="1" i="1" u="sng" dirty="0">
                <a:solidFill>
                  <a:srgbClr val="0000FF"/>
                </a:solidFill>
                <a:uFill>
                  <a:solidFill>
                    <a:srgbClr val="0000FF"/>
                  </a:solidFill>
                </a:uFill>
                <a:latin typeface="Arial" panose="020B0604020202020204"/>
                <a:cs typeface="Arial" panose="020B0604020202020204"/>
              </a:rPr>
              <a:t>–</a:t>
            </a:r>
            <a:r>
              <a:rPr sz="2000" b="1" i="1" u="sng" spc="-85" dirty="0">
                <a:solidFill>
                  <a:srgbClr val="0000FF"/>
                </a:solidFill>
                <a:uFill>
                  <a:solidFill>
                    <a:srgbClr val="0000FF"/>
                  </a:solidFill>
                </a:uFill>
                <a:latin typeface="Arial" panose="020B0604020202020204"/>
                <a:cs typeface="Arial" panose="020B0604020202020204"/>
              </a:rPr>
              <a:t> </a:t>
            </a:r>
            <a:r>
              <a:rPr sz="2000" b="1" i="1" u="sng" spc="-10" dirty="0">
                <a:solidFill>
                  <a:srgbClr val="0000FF"/>
                </a:solidFill>
                <a:uFill>
                  <a:solidFill>
                    <a:srgbClr val="0000FF"/>
                  </a:solidFill>
                </a:uFill>
                <a:latin typeface="Arial" panose="020B0604020202020204"/>
                <a:cs typeface="Arial" panose="020B0604020202020204"/>
              </a:rPr>
              <a:t>ΔΙΑΝΟΜΕΑ</a:t>
            </a:r>
            <a:endParaRPr sz="2000">
              <a:latin typeface="Arial" panose="020B0604020202020204"/>
              <a:cs typeface="Arial" panose="020B0604020202020204"/>
            </a:endParaRPr>
          </a:p>
          <a:p>
            <a:pPr marL="189865" algn="ctr">
              <a:lnSpc>
                <a:spcPct val="100000"/>
              </a:lnSpc>
            </a:pPr>
            <a:r>
              <a:rPr sz="1600" b="1" u="sng" dirty="0">
                <a:solidFill>
                  <a:srgbClr val="0000FF"/>
                </a:solidFill>
                <a:uFill>
                  <a:solidFill>
                    <a:srgbClr val="0000FF"/>
                  </a:solidFill>
                </a:uFill>
                <a:latin typeface="Arial" panose="020B0604020202020204"/>
                <a:cs typeface="Arial" panose="020B0604020202020204"/>
              </a:rPr>
              <a:t>(Distributor</a:t>
            </a:r>
            <a:r>
              <a:rPr sz="1600" b="1" u="sng" spc="-35" dirty="0">
                <a:solidFill>
                  <a:srgbClr val="0000FF"/>
                </a:solidFill>
                <a:uFill>
                  <a:solidFill>
                    <a:srgbClr val="0000FF"/>
                  </a:solidFill>
                </a:uFill>
                <a:latin typeface="Arial" panose="020B0604020202020204"/>
                <a:cs typeface="Arial" panose="020B0604020202020204"/>
              </a:rPr>
              <a:t> </a:t>
            </a:r>
            <a:r>
              <a:rPr sz="1600" b="1" u="sng" dirty="0">
                <a:solidFill>
                  <a:srgbClr val="0000FF"/>
                </a:solidFill>
                <a:uFill>
                  <a:solidFill>
                    <a:srgbClr val="0000FF"/>
                  </a:solidFill>
                </a:uFill>
                <a:latin typeface="Arial" panose="020B0604020202020204"/>
                <a:cs typeface="Arial" panose="020B0604020202020204"/>
              </a:rPr>
              <a:t>fuel</a:t>
            </a:r>
            <a:r>
              <a:rPr sz="1600" b="1" u="sng" spc="-40" dirty="0">
                <a:solidFill>
                  <a:srgbClr val="0000FF"/>
                </a:solidFill>
                <a:uFill>
                  <a:solidFill>
                    <a:srgbClr val="0000FF"/>
                  </a:solidFill>
                </a:uFill>
                <a:latin typeface="Arial" panose="020B0604020202020204"/>
                <a:cs typeface="Arial" panose="020B0604020202020204"/>
              </a:rPr>
              <a:t> </a:t>
            </a:r>
            <a:r>
              <a:rPr sz="1600" b="1" u="sng" dirty="0">
                <a:solidFill>
                  <a:srgbClr val="0000FF"/>
                </a:solidFill>
                <a:uFill>
                  <a:solidFill>
                    <a:srgbClr val="0000FF"/>
                  </a:solidFill>
                </a:uFill>
                <a:latin typeface="Arial" panose="020B0604020202020204"/>
                <a:cs typeface="Arial" panose="020B0604020202020204"/>
              </a:rPr>
              <a:t>–</a:t>
            </a:r>
            <a:r>
              <a:rPr sz="1600" b="1" u="sng" spc="-45" dirty="0">
                <a:solidFill>
                  <a:srgbClr val="0000FF"/>
                </a:solidFill>
                <a:uFill>
                  <a:solidFill>
                    <a:srgbClr val="0000FF"/>
                  </a:solidFill>
                </a:uFill>
                <a:latin typeface="Arial" panose="020B0604020202020204"/>
                <a:cs typeface="Arial" panose="020B0604020202020204"/>
              </a:rPr>
              <a:t> </a:t>
            </a:r>
            <a:r>
              <a:rPr sz="1600" b="1" u="sng" dirty="0">
                <a:solidFill>
                  <a:srgbClr val="0000FF"/>
                </a:solidFill>
                <a:uFill>
                  <a:solidFill>
                    <a:srgbClr val="0000FF"/>
                  </a:solidFill>
                </a:uFill>
                <a:latin typeface="Arial" panose="020B0604020202020204"/>
                <a:cs typeface="Arial" panose="020B0604020202020204"/>
              </a:rPr>
              <a:t>injection</a:t>
            </a:r>
            <a:r>
              <a:rPr sz="1600" b="1" u="sng" spc="-45" dirty="0">
                <a:solidFill>
                  <a:srgbClr val="0000FF"/>
                </a:solidFill>
                <a:uFill>
                  <a:solidFill>
                    <a:srgbClr val="0000FF"/>
                  </a:solidFill>
                </a:uFill>
                <a:latin typeface="Arial" panose="020B0604020202020204"/>
                <a:cs typeface="Arial" panose="020B0604020202020204"/>
              </a:rPr>
              <a:t> </a:t>
            </a:r>
            <a:r>
              <a:rPr sz="1600" b="1" u="sng" spc="-10" dirty="0">
                <a:solidFill>
                  <a:srgbClr val="0000FF"/>
                </a:solidFill>
                <a:uFill>
                  <a:solidFill>
                    <a:srgbClr val="0000FF"/>
                  </a:solidFill>
                </a:uFill>
                <a:latin typeface="Arial" panose="020B0604020202020204"/>
                <a:cs typeface="Arial" panose="020B0604020202020204"/>
              </a:rPr>
              <a:t>pumps)</a:t>
            </a:r>
            <a:endParaRPr sz="1600">
              <a:latin typeface="Arial" panose="020B0604020202020204"/>
              <a:cs typeface="Arial" panose="020B0604020202020204"/>
            </a:endParaRPr>
          </a:p>
          <a:p>
            <a:pPr>
              <a:lnSpc>
                <a:spcPct val="100000"/>
              </a:lnSpc>
            </a:pPr>
            <a:endParaRPr sz="1800">
              <a:latin typeface="Arial" panose="020B0604020202020204"/>
              <a:cs typeface="Arial" panose="020B0604020202020204"/>
            </a:endParaRPr>
          </a:p>
          <a:p>
            <a:pPr>
              <a:lnSpc>
                <a:spcPct val="100000"/>
              </a:lnSpc>
              <a:spcBef>
                <a:spcPts val="35"/>
              </a:spcBef>
            </a:pPr>
            <a:endParaRPr sz="1500">
              <a:latin typeface="Arial" panose="020B0604020202020204"/>
              <a:cs typeface="Arial" panose="020B0604020202020204"/>
            </a:endParaRPr>
          </a:p>
          <a:p>
            <a:pPr marL="12700" marR="633730">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ΣΤΗΝ</a:t>
            </a:r>
            <a:r>
              <a:rPr sz="2000" b="1" spc="-40" dirty="0">
                <a:latin typeface="Arial" panose="020B0604020202020204"/>
                <a:cs typeface="Arial" panose="020B0604020202020204"/>
              </a:rPr>
              <a:t> ΚΑΤΑΘΛΙΨΗ </a:t>
            </a:r>
            <a:r>
              <a:rPr sz="2000" b="1" dirty="0">
                <a:latin typeface="Arial" panose="020B0604020202020204"/>
                <a:cs typeface="Arial" panose="020B0604020202020204"/>
              </a:rPr>
              <a:t>ΤΗΣ</a:t>
            </a:r>
            <a:r>
              <a:rPr sz="2000" b="1" spc="-110" dirty="0">
                <a:latin typeface="Arial" panose="020B0604020202020204"/>
                <a:cs typeface="Arial" panose="020B0604020202020204"/>
              </a:rPr>
              <a:t> </a:t>
            </a:r>
            <a:r>
              <a:rPr sz="2000" b="1" spc="-10" dirty="0">
                <a:latin typeface="Arial" panose="020B0604020202020204"/>
                <a:cs typeface="Arial" panose="020B0604020202020204"/>
              </a:rPr>
              <a:t>ΑΝΤΛΙΑΣ</a:t>
            </a:r>
            <a:r>
              <a:rPr sz="2000" b="1" spc="-75" dirty="0">
                <a:latin typeface="Arial" panose="020B0604020202020204"/>
                <a:cs typeface="Arial" panose="020B0604020202020204"/>
              </a:rPr>
              <a:t> </a:t>
            </a:r>
            <a:r>
              <a:rPr sz="2000" b="1" dirty="0">
                <a:latin typeface="Arial" panose="020B0604020202020204"/>
                <a:cs typeface="Arial" panose="020B0604020202020204"/>
              </a:rPr>
              <a:t>ΥΠΑΡΧΕΙ</a:t>
            </a:r>
            <a:r>
              <a:rPr sz="2000" b="1" spc="-45" dirty="0">
                <a:latin typeface="Arial" panose="020B0604020202020204"/>
                <a:cs typeface="Arial" panose="020B0604020202020204"/>
              </a:rPr>
              <a:t> </a:t>
            </a:r>
            <a:r>
              <a:rPr sz="2000" b="1" spc="-10" dirty="0">
                <a:latin typeface="Arial" panose="020B0604020202020204"/>
                <a:cs typeface="Arial" panose="020B0604020202020204"/>
              </a:rPr>
              <a:t>ΚΑΤΑΛΛΗΛΟΣ </a:t>
            </a:r>
            <a:r>
              <a:rPr sz="2000" b="1" dirty="0">
                <a:latin typeface="Arial" panose="020B0604020202020204"/>
                <a:cs typeface="Arial" panose="020B0604020202020204"/>
              </a:rPr>
              <a:t>ΔΙΑΝΟΜΕΑΣ,</a:t>
            </a:r>
            <a:r>
              <a:rPr sz="2000" b="1" spc="-45" dirty="0">
                <a:latin typeface="Arial" panose="020B0604020202020204"/>
                <a:cs typeface="Arial" panose="020B0604020202020204"/>
              </a:rPr>
              <a:t> </a:t>
            </a:r>
            <a:r>
              <a:rPr sz="2000" b="1" dirty="0">
                <a:latin typeface="Arial" panose="020B0604020202020204"/>
                <a:cs typeface="Arial" panose="020B0604020202020204"/>
              </a:rPr>
              <a:t>Ο</a:t>
            </a:r>
            <a:r>
              <a:rPr sz="2000" b="1" spc="-25" dirty="0">
                <a:latin typeface="Arial" panose="020B0604020202020204"/>
                <a:cs typeface="Arial" panose="020B0604020202020204"/>
              </a:rPr>
              <a:t> </a:t>
            </a:r>
            <a:r>
              <a:rPr sz="2000" b="1" dirty="0">
                <a:latin typeface="Arial" panose="020B0604020202020204"/>
                <a:cs typeface="Arial" panose="020B0604020202020204"/>
              </a:rPr>
              <a:t>ΟΠΟΙΟΣ</a:t>
            </a:r>
            <a:r>
              <a:rPr sz="2000" b="1" spc="-95" dirty="0">
                <a:latin typeface="Arial" panose="020B0604020202020204"/>
                <a:cs typeface="Arial" panose="020B0604020202020204"/>
              </a:rPr>
              <a:t> </a:t>
            </a:r>
            <a:r>
              <a:rPr sz="2000" b="1" dirty="0">
                <a:latin typeface="Arial" panose="020B0604020202020204"/>
                <a:cs typeface="Arial" panose="020B0604020202020204"/>
              </a:rPr>
              <a:t>ΔΙΑΝΕΜΕΙ</a:t>
            </a:r>
            <a:r>
              <a:rPr sz="2000" b="1" spc="-35" dirty="0">
                <a:latin typeface="Arial" panose="020B0604020202020204"/>
                <a:cs typeface="Arial" panose="020B0604020202020204"/>
              </a:rPr>
              <a:t> </a:t>
            </a:r>
            <a:r>
              <a:rPr sz="2000" b="1" dirty="0">
                <a:latin typeface="Arial" panose="020B0604020202020204"/>
                <a:cs typeface="Arial" panose="020B0604020202020204"/>
              </a:rPr>
              <a:t>ΤΗΝ</a:t>
            </a:r>
            <a:r>
              <a:rPr sz="2000" b="1" spc="-25" dirty="0">
                <a:latin typeface="Arial" panose="020B0604020202020204"/>
                <a:cs typeface="Arial" panose="020B0604020202020204"/>
              </a:rPr>
              <a:t> ΚΑΤΑΛΛΗΛΗ</a:t>
            </a:r>
            <a:r>
              <a:rPr sz="2000" b="1" spc="-20" dirty="0">
                <a:latin typeface="Arial" panose="020B0604020202020204"/>
                <a:cs typeface="Arial" panose="020B0604020202020204"/>
              </a:rPr>
              <a:t> </a:t>
            </a:r>
            <a:r>
              <a:rPr sz="2000" b="1" spc="-10" dirty="0">
                <a:latin typeface="Arial" panose="020B0604020202020204"/>
                <a:cs typeface="Arial" panose="020B0604020202020204"/>
              </a:rPr>
              <a:t>ΧΡΟΝΙΚΗ </a:t>
            </a:r>
            <a:r>
              <a:rPr sz="2000" b="1" dirty="0">
                <a:latin typeface="Arial" panose="020B0604020202020204"/>
                <a:cs typeface="Arial" panose="020B0604020202020204"/>
              </a:rPr>
              <a:t>ΣΤΙΓΜΗ</a:t>
            </a:r>
            <a:r>
              <a:rPr sz="2000" b="1" spc="-65" dirty="0">
                <a:latin typeface="Arial" panose="020B0604020202020204"/>
                <a:cs typeface="Arial" panose="020B0604020202020204"/>
              </a:rPr>
              <a:t> </a:t>
            </a:r>
            <a:r>
              <a:rPr sz="2000" b="1" dirty="0">
                <a:latin typeface="Arial" panose="020B0604020202020204"/>
                <a:cs typeface="Arial" panose="020B0604020202020204"/>
              </a:rPr>
              <a:t>ΤΟ</a:t>
            </a:r>
            <a:r>
              <a:rPr sz="2000" b="1" spc="-55" dirty="0">
                <a:latin typeface="Arial" panose="020B0604020202020204"/>
                <a:cs typeface="Arial" panose="020B0604020202020204"/>
              </a:rPr>
              <a:t> </a:t>
            </a:r>
            <a:r>
              <a:rPr sz="2000" b="1" dirty="0">
                <a:latin typeface="Arial" panose="020B0604020202020204"/>
                <a:cs typeface="Arial" panose="020B0604020202020204"/>
              </a:rPr>
              <a:t>ΣΥΜΠΙΕΣΜΕΝΟ</a:t>
            </a:r>
            <a:r>
              <a:rPr sz="2000" b="1" spc="-50" dirty="0">
                <a:latin typeface="Arial" panose="020B0604020202020204"/>
                <a:cs typeface="Arial" panose="020B0604020202020204"/>
              </a:rPr>
              <a:t> </a:t>
            </a:r>
            <a:r>
              <a:rPr sz="2000" b="1" spc="-10" dirty="0">
                <a:latin typeface="Arial" panose="020B0604020202020204"/>
                <a:cs typeface="Arial" panose="020B0604020202020204"/>
              </a:rPr>
              <a:t>ΚΑΥΣΙΜΟ</a:t>
            </a:r>
            <a:r>
              <a:rPr sz="2000" b="1" spc="-55" dirty="0">
                <a:latin typeface="Arial" panose="020B0604020202020204"/>
                <a:cs typeface="Arial" panose="020B0604020202020204"/>
              </a:rPr>
              <a:t> </a:t>
            </a:r>
            <a:r>
              <a:rPr sz="2000" b="1" spc="-20" dirty="0">
                <a:latin typeface="Arial" panose="020B0604020202020204"/>
                <a:cs typeface="Arial" panose="020B0604020202020204"/>
              </a:rPr>
              <a:t>ΣΤΟΥΣ</a:t>
            </a:r>
            <a:r>
              <a:rPr sz="2000" b="1" spc="-120" dirty="0">
                <a:latin typeface="Arial" panose="020B0604020202020204"/>
                <a:cs typeface="Arial" panose="020B0604020202020204"/>
              </a:rPr>
              <a:t> </a:t>
            </a:r>
            <a:r>
              <a:rPr sz="2000" b="1" dirty="0">
                <a:latin typeface="Arial" panose="020B0604020202020204"/>
                <a:cs typeface="Arial" panose="020B0604020202020204"/>
              </a:rPr>
              <a:t>ΑΓΩΓΟΥΣ</a:t>
            </a:r>
            <a:r>
              <a:rPr sz="2000" b="1" spc="-90" dirty="0">
                <a:latin typeface="Arial" panose="020B0604020202020204"/>
                <a:cs typeface="Arial" panose="020B0604020202020204"/>
              </a:rPr>
              <a:t> </a:t>
            </a:r>
            <a:r>
              <a:rPr sz="2000" b="1" spc="-10">
                <a:latin typeface="Arial" panose="020B0604020202020204"/>
                <a:cs typeface="Arial" panose="020B0604020202020204"/>
              </a:rPr>
              <a:t>ΥΨΗΛΗΣ </a:t>
            </a:r>
            <a:r>
              <a:rPr sz="2000" b="1" smtClean="0">
                <a:latin typeface="Arial" panose="020B0604020202020204"/>
                <a:cs typeface="Arial" panose="020B0604020202020204"/>
              </a:rPr>
              <a:t>ΠΙΕΣ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55" dirty="0">
                <a:latin typeface="Arial" panose="020B0604020202020204"/>
                <a:cs typeface="Arial" panose="020B0604020202020204"/>
              </a:rPr>
              <a:t> </a:t>
            </a:r>
            <a:r>
              <a:rPr sz="2000" b="1" dirty="0">
                <a:latin typeface="Arial" panose="020B0604020202020204"/>
                <a:cs typeface="Arial" panose="020B0604020202020204"/>
              </a:rPr>
              <a:t>ΟΙ</a:t>
            </a:r>
            <a:r>
              <a:rPr sz="2000" b="1" spc="-45" dirty="0">
                <a:latin typeface="Arial" panose="020B0604020202020204"/>
                <a:cs typeface="Arial" panose="020B0604020202020204"/>
              </a:rPr>
              <a:t> </a:t>
            </a:r>
            <a:r>
              <a:rPr sz="2000" b="1" dirty="0">
                <a:latin typeface="Arial" panose="020B0604020202020204"/>
                <a:cs typeface="Arial" panose="020B0604020202020204"/>
              </a:rPr>
              <a:t>ΟΠΟΙΟΙ</a:t>
            </a:r>
            <a:r>
              <a:rPr sz="2000" b="1" spc="-45" dirty="0">
                <a:latin typeface="Arial" panose="020B0604020202020204"/>
                <a:cs typeface="Arial" panose="020B0604020202020204"/>
              </a:rPr>
              <a:t> </a:t>
            </a: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dirty="0">
                <a:latin typeface="Arial" panose="020B0604020202020204"/>
                <a:cs typeface="Arial" panose="020B0604020202020204"/>
              </a:rPr>
              <a:t>ΟΔΗΓΟΥΝ</a:t>
            </a:r>
            <a:r>
              <a:rPr sz="2000" b="1" spc="-35" dirty="0">
                <a:latin typeface="Arial" panose="020B0604020202020204"/>
                <a:cs typeface="Arial" panose="020B0604020202020204"/>
              </a:rPr>
              <a:t> </a:t>
            </a:r>
            <a:r>
              <a:rPr sz="2000" b="1" spc="-20" dirty="0">
                <a:latin typeface="Arial" panose="020B0604020202020204"/>
                <a:cs typeface="Arial" panose="020B0604020202020204"/>
              </a:rPr>
              <a:t>ΣΤΟΥΣ</a:t>
            </a:r>
            <a:r>
              <a:rPr sz="2000" b="1" spc="-105" dirty="0">
                <a:latin typeface="Arial" panose="020B0604020202020204"/>
                <a:cs typeface="Arial" panose="020B0604020202020204"/>
              </a:rPr>
              <a:t> </a:t>
            </a:r>
            <a:r>
              <a:rPr sz="2000" b="1" spc="-10" dirty="0">
                <a:latin typeface="Arial" panose="020B0604020202020204"/>
                <a:cs typeface="Arial" panose="020B0604020202020204"/>
              </a:rPr>
              <a:t>ΑΝΤΙΣΤΟΙΧΟΥΣ </a:t>
            </a:r>
            <a:r>
              <a:rPr sz="2000" b="1" spc="-20" dirty="0">
                <a:latin typeface="Arial" panose="020B0604020202020204"/>
                <a:cs typeface="Arial" panose="020B0604020202020204"/>
              </a:rPr>
              <a:t>ΚΥΛΙΝΔΡΟΥΣ</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spc="-10" dirty="0">
                <a:latin typeface="Arial" panose="020B0604020202020204"/>
                <a:cs typeface="Arial" panose="020B0604020202020204"/>
              </a:rPr>
              <a:t>ΜΗΧΑΝΗΣ.</a:t>
            </a:r>
            <a:endParaRPr sz="2000">
              <a:latin typeface="Arial" panose="020B0604020202020204"/>
              <a:cs typeface="Arial" panose="020B0604020202020204"/>
            </a:endParaRPr>
          </a:p>
          <a:p>
            <a:pPr>
              <a:lnSpc>
                <a:spcPct val="100000"/>
              </a:lnSpc>
              <a:buClr>
                <a:srgbClr val="FF0000"/>
              </a:buClr>
              <a:buFont typeface="Wingdings" panose="05000000000000000000"/>
              <a:buChar char=""/>
            </a:pPr>
            <a:endParaRPr sz="2200">
              <a:latin typeface="Arial" panose="020B0604020202020204"/>
              <a:cs typeface="Arial" panose="020B0604020202020204"/>
            </a:endParaRPr>
          </a:p>
          <a:p>
            <a:pPr marL="12700" marR="452755">
              <a:lnSpc>
                <a:spcPct val="100000"/>
              </a:lnSpc>
              <a:spcBef>
                <a:spcPts val="1310"/>
              </a:spcBef>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Η</a:t>
            </a:r>
            <a:r>
              <a:rPr sz="2000" b="1" spc="-70" dirty="0">
                <a:latin typeface="Arial" panose="020B0604020202020204"/>
                <a:cs typeface="Arial" panose="020B0604020202020204"/>
              </a:rPr>
              <a:t> </a:t>
            </a:r>
            <a:r>
              <a:rPr sz="2000" b="1" dirty="0">
                <a:latin typeface="Arial" panose="020B0604020202020204"/>
                <a:cs typeface="Arial" panose="020B0604020202020204"/>
              </a:rPr>
              <a:t>ΠΑΡΟΧΗ</a:t>
            </a:r>
            <a:r>
              <a:rPr sz="2000" b="1" spc="-65" dirty="0">
                <a:latin typeface="Arial" panose="020B0604020202020204"/>
                <a:cs typeface="Arial" panose="020B0604020202020204"/>
              </a:rPr>
              <a:t> </a:t>
            </a:r>
            <a:r>
              <a:rPr sz="2000" b="1" dirty="0">
                <a:latin typeface="Arial" panose="020B0604020202020204"/>
                <a:cs typeface="Arial" panose="020B0604020202020204"/>
              </a:rPr>
              <a:t>ΤΟΥ</a:t>
            </a:r>
            <a:r>
              <a:rPr sz="2000" b="1" spc="-70" dirty="0">
                <a:latin typeface="Arial" panose="020B0604020202020204"/>
                <a:cs typeface="Arial" panose="020B0604020202020204"/>
              </a:rPr>
              <a:t> </a:t>
            </a:r>
            <a:r>
              <a:rPr sz="2000" b="1" spc="-20" dirty="0">
                <a:latin typeface="Arial" panose="020B0604020202020204"/>
                <a:cs typeface="Arial" panose="020B0604020202020204"/>
              </a:rPr>
              <a:t>ΚΑΥΣΙΜΟΥ</a:t>
            </a:r>
            <a:r>
              <a:rPr sz="2000" b="1" spc="-65" dirty="0">
                <a:latin typeface="Arial" panose="020B0604020202020204"/>
                <a:cs typeface="Arial" panose="020B0604020202020204"/>
              </a:rPr>
              <a:t> </a:t>
            </a:r>
            <a:r>
              <a:rPr sz="2000" b="1" dirty="0">
                <a:latin typeface="Arial" panose="020B0604020202020204"/>
                <a:cs typeface="Arial" panose="020B0604020202020204"/>
              </a:rPr>
              <a:t>ΣΤΟΝ</a:t>
            </a:r>
            <a:r>
              <a:rPr sz="2000" b="1" spc="-55" dirty="0">
                <a:latin typeface="Arial" panose="020B0604020202020204"/>
                <a:cs typeface="Arial" panose="020B0604020202020204"/>
              </a:rPr>
              <a:t> </a:t>
            </a:r>
            <a:r>
              <a:rPr sz="2000" b="1" spc="-30" dirty="0">
                <a:latin typeface="Arial" panose="020B0604020202020204"/>
                <a:cs typeface="Arial" panose="020B0604020202020204"/>
              </a:rPr>
              <a:t>ΚΑΤΑΛΛΗΛΟ</a:t>
            </a:r>
            <a:r>
              <a:rPr sz="2000" b="1" spc="-70" dirty="0">
                <a:latin typeface="Arial" panose="020B0604020202020204"/>
                <a:cs typeface="Arial" panose="020B0604020202020204"/>
              </a:rPr>
              <a:t> </a:t>
            </a:r>
            <a:r>
              <a:rPr sz="2000" b="1" spc="-10" dirty="0">
                <a:latin typeface="Arial" panose="020B0604020202020204"/>
                <a:cs typeface="Arial" panose="020B0604020202020204"/>
              </a:rPr>
              <a:t>ΚΥΛΙΝΔΡΟ,</a:t>
            </a:r>
            <a:r>
              <a:rPr sz="2000" b="1" spc="-70" dirty="0">
                <a:latin typeface="Arial" panose="020B0604020202020204"/>
                <a:cs typeface="Arial" panose="020B0604020202020204"/>
              </a:rPr>
              <a:t> </a:t>
            </a:r>
            <a:r>
              <a:rPr sz="2000" b="1" spc="-25" dirty="0">
                <a:latin typeface="Arial" panose="020B0604020202020204"/>
                <a:cs typeface="Arial" panose="020B0604020202020204"/>
              </a:rPr>
              <a:t>ΠΟΥ </a:t>
            </a:r>
            <a:r>
              <a:rPr sz="2000" b="1" spc="-10" dirty="0">
                <a:latin typeface="Arial" panose="020B0604020202020204"/>
                <a:cs typeface="Arial" panose="020B0604020202020204"/>
              </a:rPr>
              <a:t>ΒΡΙΣΚΕΤΑΙ</a:t>
            </a:r>
            <a:r>
              <a:rPr sz="2000" b="1" spc="-35" dirty="0">
                <a:latin typeface="Arial" panose="020B0604020202020204"/>
                <a:cs typeface="Arial" panose="020B0604020202020204"/>
              </a:rPr>
              <a:t> </a:t>
            </a:r>
            <a:r>
              <a:rPr sz="2000" b="1" dirty="0">
                <a:latin typeface="Arial" panose="020B0604020202020204"/>
                <a:cs typeface="Arial" panose="020B0604020202020204"/>
              </a:rPr>
              <a:t>ΣΤΗ</a:t>
            </a:r>
            <a:r>
              <a:rPr sz="2000" b="1" spc="-30" dirty="0">
                <a:latin typeface="Arial" panose="020B0604020202020204"/>
                <a:cs typeface="Arial" panose="020B0604020202020204"/>
              </a:rPr>
              <a:t> </a:t>
            </a:r>
            <a:r>
              <a:rPr sz="2000" b="1" dirty="0">
                <a:latin typeface="Arial" panose="020B0604020202020204"/>
                <a:cs typeface="Arial" panose="020B0604020202020204"/>
              </a:rPr>
              <a:t>ΦΑΣΗ</a:t>
            </a:r>
            <a:r>
              <a:rPr sz="2000" b="1" spc="-30" dirty="0">
                <a:latin typeface="Arial" panose="020B0604020202020204"/>
                <a:cs typeface="Arial" panose="020B0604020202020204"/>
              </a:rPr>
              <a:t> </a:t>
            </a:r>
            <a:r>
              <a:rPr sz="2000" b="1">
                <a:latin typeface="Arial" panose="020B0604020202020204"/>
                <a:cs typeface="Arial" panose="020B0604020202020204"/>
              </a:rPr>
              <a:t>ΤΗΣ</a:t>
            </a:r>
            <a:r>
              <a:rPr sz="2000" b="1" spc="-35">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30" dirty="0">
                <a:latin typeface="Arial" panose="020B0604020202020204"/>
                <a:cs typeface="Arial" panose="020B0604020202020204"/>
              </a:rPr>
              <a:t> </a:t>
            </a:r>
            <a:r>
              <a:rPr sz="2000" b="1" spc="-20" dirty="0">
                <a:latin typeface="Arial" panose="020B0604020202020204"/>
                <a:cs typeface="Arial" panose="020B0604020202020204"/>
              </a:rPr>
              <a:t>ΕΛΕΓΧΕΤΑΙ</a:t>
            </a:r>
            <a:r>
              <a:rPr sz="2000" b="1" spc="-105" dirty="0">
                <a:latin typeface="Arial" panose="020B0604020202020204"/>
                <a:cs typeface="Arial" panose="020B0604020202020204"/>
              </a:rPr>
              <a:t> </a:t>
            </a:r>
            <a:r>
              <a:rPr sz="2000" b="1" dirty="0">
                <a:latin typeface="Arial" panose="020B0604020202020204"/>
                <a:cs typeface="Arial" panose="020B0604020202020204"/>
              </a:rPr>
              <a:t>ΑΠΟ</a:t>
            </a:r>
            <a:r>
              <a:rPr sz="2000" b="1" spc="-30" dirty="0">
                <a:latin typeface="Arial" panose="020B0604020202020204"/>
                <a:cs typeface="Arial" panose="020B0604020202020204"/>
              </a:rPr>
              <a:t> </a:t>
            </a:r>
            <a:r>
              <a:rPr sz="2000" b="1" spc="-25" dirty="0">
                <a:latin typeface="Arial" panose="020B0604020202020204"/>
                <a:cs typeface="Arial" panose="020B0604020202020204"/>
              </a:rPr>
              <a:t>ΤΟ </a:t>
            </a:r>
            <a:r>
              <a:rPr sz="2000" b="1" spc="-10" dirty="0">
                <a:latin typeface="Arial" panose="020B0604020202020204"/>
                <a:cs typeface="Arial" panose="020B0604020202020204"/>
              </a:rPr>
              <a:t>ΔΙΑΝΟΜΕΑ.</a:t>
            </a:r>
            <a:endParaRPr sz="2000">
              <a:latin typeface="Arial" panose="020B0604020202020204"/>
              <a:cs typeface="Arial" panose="020B0604020202020204"/>
            </a:endParaRPr>
          </a:p>
          <a:p>
            <a:pPr>
              <a:lnSpc>
                <a:spcPct val="100000"/>
              </a:lnSpc>
              <a:spcBef>
                <a:spcPts val="35"/>
              </a:spcBef>
              <a:buClr>
                <a:srgbClr val="FF0000"/>
              </a:buClr>
              <a:buFont typeface="Wingdings" panose="05000000000000000000"/>
              <a:buChar char=""/>
            </a:pPr>
            <a:endParaRPr sz="2050">
              <a:latin typeface="Arial" panose="020B0604020202020204"/>
              <a:cs typeface="Arial" panose="020B0604020202020204"/>
            </a:endParaRPr>
          </a:p>
          <a:p>
            <a:pPr marL="12700" marR="5080" algn="just">
              <a:lnSpc>
                <a:spcPct val="100000"/>
              </a:lnSpc>
              <a:buClr>
                <a:srgbClr val="FF0000"/>
              </a:buClr>
              <a:buSzPct val="95000"/>
              <a:buFont typeface="Wingdings" panose="05000000000000000000"/>
              <a:buChar char=""/>
              <a:tabLst>
                <a:tab pos="239395" algn="l"/>
              </a:tabLst>
            </a:pPr>
            <a:r>
              <a:rPr sz="2000" b="1" dirty="0">
                <a:latin typeface="Arial" panose="020B0604020202020204"/>
                <a:cs typeface="Arial" panose="020B0604020202020204"/>
              </a:rPr>
              <a:t>Η</a:t>
            </a:r>
            <a:r>
              <a:rPr sz="2000" b="1" spc="-60" dirty="0">
                <a:latin typeface="Arial" panose="020B0604020202020204"/>
                <a:cs typeface="Arial" panose="020B0604020202020204"/>
              </a:rPr>
              <a:t> </a:t>
            </a:r>
            <a:r>
              <a:rPr sz="2000" b="1" dirty="0">
                <a:latin typeface="Arial" panose="020B0604020202020204"/>
                <a:cs typeface="Arial" panose="020B0604020202020204"/>
              </a:rPr>
              <a:t>ΠΑΛΙΝΔΡΟΜΗΣΗ</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50" dirty="0">
                <a:latin typeface="Arial" panose="020B0604020202020204"/>
                <a:cs typeface="Arial" panose="020B0604020202020204"/>
              </a:rPr>
              <a:t> </a:t>
            </a:r>
            <a:r>
              <a:rPr sz="2000" b="1" spc="-10" dirty="0">
                <a:latin typeface="Arial" panose="020B0604020202020204"/>
                <a:cs typeface="Arial" panose="020B0604020202020204"/>
              </a:rPr>
              <a:t>ΕΜΒΟΛΟΥ</a:t>
            </a:r>
            <a:r>
              <a:rPr sz="2000" b="1" spc="-50" dirty="0">
                <a:latin typeface="Arial" panose="020B0604020202020204"/>
                <a:cs typeface="Arial" panose="020B0604020202020204"/>
              </a:rPr>
              <a:t> </a:t>
            </a:r>
            <a:r>
              <a:rPr sz="2000" b="1" dirty="0">
                <a:latin typeface="Arial" panose="020B0604020202020204"/>
                <a:cs typeface="Arial" panose="020B0604020202020204"/>
              </a:rPr>
              <a:t>ΣΤΙΣ</a:t>
            </a:r>
            <a:r>
              <a:rPr sz="2000" b="1" spc="-50" dirty="0">
                <a:latin typeface="Arial" panose="020B0604020202020204"/>
                <a:cs typeface="Arial" panose="020B0604020202020204"/>
              </a:rPr>
              <a:t> </a:t>
            </a:r>
            <a:r>
              <a:rPr sz="2000" b="1" dirty="0">
                <a:latin typeface="Arial" panose="020B0604020202020204"/>
                <a:cs typeface="Arial" panose="020B0604020202020204"/>
              </a:rPr>
              <a:t>ΠΑΛΙΝΔΡΟΜΙΚΕΣ</a:t>
            </a:r>
            <a:r>
              <a:rPr sz="2000" b="1" spc="-105" dirty="0">
                <a:latin typeface="Arial" panose="020B0604020202020204"/>
                <a:cs typeface="Arial" panose="020B0604020202020204"/>
              </a:rPr>
              <a:t> </a:t>
            </a:r>
            <a:r>
              <a:rPr sz="2000" b="1" spc="-10" dirty="0">
                <a:latin typeface="Arial" panose="020B0604020202020204"/>
                <a:cs typeface="Arial" panose="020B0604020202020204"/>
              </a:rPr>
              <a:t>ΑΝΤΛΙΕΣ </a:t>
            </a:r>
            <a:r>
              <a:rPr sz="2000" b="1" dirty="0">
                <a:latin typeface="Arial" panose="020B0604020202020204"/>
                <a:cs typeface="Arial" panose="020B0604020202020204"/>
              </a:rPr>
              <a:t>ΣΕ</a:t>
            </a:r>
            <a:r>
              <a:rPr sz="2000" b="1" spc="-35" dirty="0">
                <a:latin typeface="Arial" panose="020B0604020202020204"/>
                <a:cs typeface="Arial" panose="020B0604020202020204"/>
              </a:rPr>
              <a:t> </a:t>
            </a:r>
            <a:r>
              <a:rPr sz="2000" b="1" dirty="0">
                <a:latin typeface="Arial" panose="020B0604020202020204"/>
                <a:cs typeface="Arial" panose="020B0604020202020204"/>
              </a:rPr>
              <a:t>ΚΑΘΕ</a:t>
            </a:r>
            <a:r>
              <a:rPr sz="2000" b="1" spc="-30" dirty="0">
                <a:latin typeface="Arial" panose="020B0604020202020204"/>
                <a:cs typeface="Arial" panose="020B0604020202020204"/>
              </a:rPr>
              <a:t> </a:t>
            </a:r>
            <a:r>
              <a:rPr sz="2000" b="1" dirty="0">
                <a:latin typeface="Arial" panose="020B0604020202020204"/>
                <a:cs typeface="Arial" panose="020B0604020202020204"/>
              </a:rPr>
              <a:t>ΚΥΚΛΟ</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dirty="0">
                <a:latin typeface="Arial" panose="020B0604020202020204"/>
                <a:cs typeface="Arial" panose="020B0604020202020204"/>
              </a:rPr>
              <a:t>ΜΗΧΑΝΗΣ</a:t>
            </a:r>
            <a:r>
              <a:rPr sz="2000" b="1" spc="-30" dirty="0">
                <a:latin typeface="Arial" panose="020B0604020202020204"/>
                <a:cs typeface="Arial" panose="020B0604020202020204"/>
              </a:rPr>
              <a:t> ΠΡΑΓΜΑΤΟΠΟΙΕΙΤΑΙ</a:t>
            </a:r>
            <a:r>
              <a:rPr sz="2000" b="1" spc="-35" dirty="0">
                <a:latin typeface="Arial" panose="020B0604020202020204"/>
                <a:cs typeface="Arial" panose="020B0604020202020204"/>
              </a:rPr>
              <a:t> </a:t>
            </a:r>
            <a:r>
              <a:rPr sz="2000" b="1" dirty="0">
                <a:latin typeface="Arial" panose="020B0604020202020204"/>
                <a:cs typeface="Arial" panose="020B0604020202020204"/>
              </a:rPr>
              <a:t>ΤΟΣΕΣ</a:t>
            </a:r>
            <a:r>
              <a:rPr sz="2000" b="1" spc="-30" dirty="0">
                <a:latin typeface="Arial" panose="020B0604020202020204"/>
                <a:cs typeface="Arial" panose="020B0604020202020204"/>
              </a:rPr>
              <a:t> </a:t>
            </a:r>
            <a:r>
              <a:rPr sz="2000" b="1" spc="-10" dirty="0">
                <a:latin typeface="Arial" panose="020B0604020202020204"/>
                <a:cs typeface="Arial" panose="020B0604020202020204"/>
              </a:rPr>
              <a:t>ΦΟΡΕΣ </a:t>
            </a:r>
            <a:r>
              <a:rPr sz="2000" b="1" dirty="0">
                <a:latin typeface="Arial" panose="020B0604020202020204"/>
                <a:cs typeface="Arial" panose="020B0604020202020204"/>
              </a:rPr>
              <a:t>ΟΣΕΣ</a:t>
            </a:r>
            <a:r>
              <a:rPr sz="2000" b="1" spc="-15" dirty="0">
                <a:latin typeface="Arial" panose="020B0604020202020204"/>
                <a:cs typeface="Arial" panose="020B0604020202020204"/>
              </a:rPr>
              <a:t> </a:t>
            </a:r>
            <a:r>
              <a:rPr sz="2000" b="1" dirty="0">
                <a:latin typeface="Arial" panose="020B0604020202020204"/>
                <a:cs typeface="Arial" panose="020B0604020202020204"/>
              </a:rPr>
              <a:t>Ο</a:t>
            </a:r>
            <a:r>
              <a:rPr sz="2000" b="1" spc="-95" dirty="0">
                <a:latin typeface="Arial" panose="020B0604020202020204"/>
                <a:cs typeface="Arial" panose="020B0604020202020204"/>
              </a:rPr>
              <a:t> </a:t>
            </a:r>
            <a:r>
              <a:rPr sz="2000" b="1" dirty="0">
                <a:latin typeface="Arial" panose="020B0604020202020204"/>
                <a:cs typeface="Arial" panose="020B0604020202020204"/>
              </a:rPr>
              <a:t>ΑΡΙΘΜΟΣ</a:t>
            </a:r>
            <a:r>
              <a:rPr sz="2000" b="1" spc="-25" dirty="0">
                <a:latin typeface="Arial" panose="020B0604020202020204"/>
                <a:cs typeface="Arial" panose="020B0604020202020204"/>
              </a:rPr>
              <a:t> </a:t>
            </a:r>
            <a:r>
              <a:rPr sz="2000" b="1" dirty="0">
                <a:latin typeface="Arial" panose="020B0604020202020204"/>
                <a:cs typeface="Arial" panose="020B0604020202020204"/>
              </a:rPr>
              <a:t>ΤΩΝ</a:t>
            </a:r>
            <a:r>
              <a:rPr sz="2000" b="1" spc="-15" dirty="0">
                <a:latin typeface="Arial" panose="020B0604020202020204"/>
                <a:cs typeface="Arial" panose="020B0604020202020204"/>
              </a:rPr>
              <a:t> </a:t>
            </a:r>
            <a:r>
              <a:rPr sz="2000" b="1" spc="-10" dirty="0">
                <a:latin typeface="Arial" panose="020B0604020202020204"/>
                <a:cs typeface="Arial" panose="020B0604020202020204"/>
              </a:rPr>
              <a:t>ΚΥΛΙΝΔΡΩΝ.</a:t>
            </a:r>
            <a:endParaRPr sz="2000">
              <a:latin typeface="Arial" panose="020B0604020202020204"/>
              <a:cs typeface="Arial" panose="020B0604020202020204"/>
            </a:endParaRPr>
          </a:p>
        </p:txBody>
      </p:sp>
      <p:grpSp>
        <p:nvGrpSpPr>
          <p:cNvPr id="3" name="object 3"/>
          <p:cNvGrpSpPr/>
          <p:nvPr/>
        </p:nvGrpSpPr>
        <p:grpSpPr>
          <a:xfrm>
            <a:off x="332680" y="58360"/>
            <a:ext cx="8250555" cy="817244"/>
            <a:chOff x="332680" y="58360"/>
            <a:chExt cx="8250555" cy="817244"/>
          </a:xfrm>
        </p:grpSpPr>
        <p:sp>
          <p:nvSpPr>
            <p:cNvPr id="4" name="object 4"/>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104139" y="3809"/>
                  </a:lnTo>
                  <a:lnTo>
                    <a:pt x="96519" y="5079"/>
                  </a:lnTo>
                  <a:lnTo>
                    <a:pt x="90169" y="7620"/>
                  </a:lnTo>
                  <a:lnTo>
                    <a:pt x="83819" y="8889"/>
                  </a:lnTo>
                  <a:lnTo>
                    <a:pt x="77469" y="11429"/>
                  </a:lnTo>
                  <a:lnTo>
                    <a:pt x="71119" y="15239"/>
                  </a:lnTo>
                  <a:lnTo>
                    <a:pt x="64769" y="17779"/>
                  </a:lnTo>
                  <a:lnTo>
                    <a:pt x="59689" y="21589"/>
                  </a:lnTo>
                  <a:lnTo>
                    <a:pt x="53339" y="25400"/>
                  </a:lnTo>
                  <a:lnTo>
                    <a:pt x="48260" y="30479"/>
                  </a:lnTo>
                  <a:lnTo>
                    <a:pt x="43180" y="34289"/>
                  </a:lnTo>
                  <a:lnTo>
                    <a:pt x="33020" y="44450"/>
                  </a:lnTo>
                  <a:lnTo>
                    <a:pt x="29210" y="49529"/>
                  </a:lnTo>
                  <a:lnTo>
                    <a:pt x="24130" y="54609"/>
                  </a:lnTo>
                  <a:lnTo>
                    <a:pt x="20320" y="60959"/>
                  </a:lnTo>
                  <a:lnTo>
                    <a:pt x="16510" y="66039"/>
                  </a:lnTo>
                  <a:lnTo>
                    <a:pt x="11430" y="78739"/>
                  </a:lnTo>
                  <a:lnTo>
                    <a:pt x="7620" y="85089"/>
                  </a:lnTo>
                  <a:lnTo>
                    <a:pt x="6350" y="91439"/>
                  </a:lnTo>
                  <a:lnTo>
                    <a:pt x="3810" y="97789"/>
                  </a:lnTo>
                  <a:lnTo>
                    <a:pt x="2539" y="105409"/>
                  </a:lnTo>
                  <a:lnTo>
                    <a:pt x="0" y="118109"/>
                  </a:lnTo>
                  <a:lnTo>
                    <a:pt x="0" y="673100"/>
                  </a:lnTo>
                  <a:lnTo>
                    <a:pt x="1270" y="680719"/>
                  </a:lnTo>
                  <a:lnTo>
                    <a:pt x="2539" y="687069"/>
                  </a:lnTo>
                  <a:lnTo>
                    <a:pt x="3810" y="694689"/>
                  </a:lnTo>
                  <a:lnTo>
                    <a:pt x="6350" y="701039"/>
                  </a:lnTo>
                  <a:lnTo>
                    <a:pt x="7620" y="707389"/>
                  </a:lnTo>
                  <a:lnTo>
                    <a:pt x="11430" y="713739"/>
                  </a:lnTo>
                  <a:lnTo>
                    <a:pt x="16510" y="726439"/>
                  </a:lnTo>
                  <a:lnTo>
                    <a:pt x="20320" y="731519"/>
                  </a:lnTo>
                  <a:lnTo>
                    <a:pt x="24130" y="737869"/>
                  </a:lnTo>
                  <a:lnTo>
                    <a:pt x="29210" y="742950"/>
                  </a:lnTo>
                  <a:lnTo>
                    <a:pt x="33020" y="748029"/>
                  </a:lnTo>
                  <a:lnTo>
                    <a:pt x="43180" y="758189"/>
                  </a:lnTo>
                  <a:lnTo>
                    <a:pt x="48260" y="762000"/>
                  </a:lnTo>
                  <a:lnTo>
                    <a:pt x="53339" y="767079"/>
                  </a:lnTo>
                  <a:lnTo>
                    <a:pt x="59689" y="770889"/>
                  </a:lnTo>
                  <a:lnTo>
                    <a:pt x="64769" y="774700"/>
                  </a:lnTo>
                  <a:lnTo>
                    <a:pt x="77469" y="779779"/>
                  </a:lnTo>
                  <a:lnTo>
                    <a:pt x="83819" y="783589"/>
                  </a:lnTo>
                  <a:lnTo>
                    <a:pt x="90169" y="784859"/>
                  </a:lnTo>
                  <a:lnTo>
                    <a:pt x="96519" y="787400"/>
                  </a:lnTo>
                  <a:lnTo>
                    <a:pt x="104139" y="788669"/>
                  </a:lnTo>
                  <a:lnTo>
                    <a:pt x="110489" y="789939"/>
                  </a:lnTo>
                  <a:lnTo>
                    <a:pt x="118110" y="791209"/>
                  </a:lnTo>
                  <a:lnTo>
                    <a:pt x="8106409" y="791209"/>
                  </a:lnTo>
                  <a:lnTo>
                    <a:pt x="8112759" y="789939"/>
                  </a:lnTo>
                  <a:lnTo>
                    <a:pt x="8120380" y="788669"/>
                  </a:lnTo>
                  <a:lnTo>
                    <a:pt x="8126730" y="787400"/>
                  </a:lnTo>
                  <a:lnTo>
                    <a:pt x="8152130" y="777239"/>
                  </a:lnTo>
                  <a:lnTo>
                    <a:pt x="8164830" y="769619"/>
                  </a:lnTo>
                  <a:lnTo>
                    <a:pt x="8174989" y="762000"/>
                  </a:lnTo>
                  <a:lnTo>
                    <a:pt x="8181339" y="758189"/>
                  </a:lnTo>
                  <a:lnTo>
                    <a:pt x="8186419" y="753109"/>
                  </a:lnTo>
                  <a:lnTo>
                    <a:pt x="8190230" y="748029"/>
                  </a:lnTo>
                  <a:lnTo>
                    <a:pt x="8195309" y="742950"/>
                  </a:lnTo>
                  <a:lnTo>
                    <a:pt x="8199119" y="736600"/>
                  </a:lnTo>
                  <a:lnTo>
                    <a:pt x="8202930" y="731519"/>
                  </a:lnTo>
                  <a:lnTo>
                    <a:pt x="8210550" y="718819"/>
                  </a:lnTo>
                  <a:lnTo>
                    <a:pt x="8213089" y="713739"/>
                  </a:lnTo>
                  <a:lnTo>
                    <a:pt x="8215630" y="707389"/>
                  </a:lnTo>
                  <a:lnTo>
                    <a:pt x="8218169" y="699769"/>
                  </a:lnTo>
                  <a:lnTo>
                    <a:pt x="8219439" y="693419"/>
                  </a:lnTo>
                  <a:lnTo>
                    <a:pt x="8221980" y="687069"/>
                  </a:lnTo>
                  <a:lnTo>
                    <a:pt x="8221980" y="680719"/>
                  </a:lnTo>
                  <a:lnTo>
                    <a:pt x="8223250" y="673100"/>
                  </a:lnTo>
                  <a:lnTo>
                    <a:pt x="8224519" y="666750"/>
                  </a:lnTo>
                  <a:lnTo>
                    <a:pt x="8224519" y="132079"/>
                  </a:lnTo>
                  <a:lnTo>
                    <a:pt x="8223250" y="125729"/>
                  </a:lnTo>
                  <a:lnTo>
                    <a:pt x="8223250" y="118109"/>
                  </a:lnTo>
                  <a:lnTo>
                    <a:pt x="8220709" y="105409"/>
                  </a:lnTo>
                  <a:lnTo>
                    <a:pt x="8219439" y="97789"/>
                  </a:lnTo>
                  <a:lnTo>
                    <a:pt x="8216900" y="91439"/>
                  </a:lnTo>
                  <a:lnTo>
                    <a:pt x="8215630" y="85089"/>
                  </a:lnTo>
                  <a:lnTo>
                    <a:pt x="8213089" y="78739"/>
                  </a:lnTo>
                  <a:lnTo>
                    <a:pt x="8209280" y="72389"/>
                  </a:lnTo>
                  <a:lnTo>
                    <a:pt x="8206739" y="66039"/>
                  </a:lnTo>
                  <a:lnTo>
                    <a:pt x="8202930" y="60959"/>
                  </a:lnTo>
                  <a:lnTo>
                    <a:pt x="8199119" y="54609"/>
                  </a:lnTo>
                  <a:lnTo>
                    <a:pt x="8194039" y="49529"/>
                  </a:lnTo>
                  <a:lnTo>
                    <a:pt x="8190230" y="44450"/>
                  </a:lnTo>
                  <a:lnTo>
                    <a:pt x="8180069"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19109" y="3809"/>
                  </a:lnTo>
                  <a:lnTo>
                    <a:pt x="8106409" y="1270"/>
                  </a:lnTo>
                  <a:close/>
                </a:path>
                <a:path w="8224520" h="791210">
                  <a:moveTo>
                    <a:pt x="8092439" y="0"/>
                  </a:moveTo>
                  <a:lnTo>
                    <a:pt x="130810" y="0"/>
                  </a:lnTo>
                  <a:lnTo>
                    <a:pt x="124460" y="1270"/>
                  </a:lnTo>
                  <a:lnTo>
                    <a:pt x="809878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7620" y="85089"/>
                  </a:lnTo>
                  <a:lnTo>
                    <a:pt x="11430" y="78739"/>
                  </a:lnTo>
                  <a:lnTo>
                    <a:pt x="13970" y="72389"/>
                  </a:lnTo>
                  <a:lnTo>
                    <a:pt x="16510" y="66039"/>
                  </a:lnTo>
                  <a:lnTo>
                    <a:pt x="20320" y="60959"/>
                  </a:lnTo>
                  <a:lnTo>
                    <a:pt x="24130" y="54609"/>
                  </a:lnTo>
                  <a:lnTo>
                    <a:pt x="29210" y="49529"/>
                  </a:lnTo>
                  <a:lnTo>
                    <a:pt x="33020" y="44450"/>
                  </a:lnTo>
                  <a:lnTo>
                    <a:pt x="38100" y="39370"/>
                  </a:lnTo>
                  <a:lnTo>
                    <a:pt x="43180" y="34289"/>
                  </a:lnTo>
                  <a:lnTo>
                    <a:pt x="48260" y="30479"/>
                  </a:lnTo>
                  <a:lnTo>
                    <a:pt x="53339" y="25400"/>
                  </a:lnTo>
                  <a:lnTo>
                    <a:pt x="59689" y="21589"/>
                  </a:lnTo>
                  <a:lnTo>
                    <a:pt x="64769" y="17779"/>
                  </a:lnTo>
                  <a:lnTo>
                    <a:pt x="71119" y="15239"/>
                  </a:lnTo>
                  <a:lnTo>
                    <a:pt x="77469" y="11429"/>
                  </a:lnTo>
                  <a:lnTo>
                    <a:pt x="83819" y="8889"/>
                  </a:lnTo>
                  <a:lnTo>
                    <a:pt x="90169" y="7620"/>
                  </a:lnTo>
                  <a:lnTo>
                    <a:pt x="96519" y="5079"/>
                  </a:lnTo>
                  <a:lnTo>
                    <a:pt x="104139" y="3809"/>
                  </a:lnTo>
                  <a:lnTo>
                    <a:pt x="110489" y="2539"/>
                  </a:lnTo>
                  <a:lnTo>
                    <a:pt x="118110" y="1270"/>
                  </a:lnTo>
                  <a:lnTo>
                    <a:pt x="124460" y="1270"/>
                  </a:lnTo>
                  <a:lnTo>
                    <a:pt x="130810" y="0"/>
                  </a:lnTo>
                  <a:lnTo>
                    <a:pt x="8092439" y="0"/>
                  </a:lnTo>
                  <a:lnTo>
                    <a:pt x="8098789" y="1270"/>
                  </a:lnTo>
                  <a:lnTo>
                    <a:pt x="8106409" y="1270"/>
                  </a:lnTo>
                  <a:lnTo>
                    <a:pt x="8112759" y="2539"/>
                  </a:lnTo>
                  <a:lnTo>
                    <a:pt x="8119109"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69" y="34289"/>
                  </a:lnTo>
                  <a:lnTo>
                    <a:pt x="8185150" y="39370"/>
                  </a:lnTo>
                  <a:lnTo>
                    <a:pt x="8190230" y="44450"/>
                  </a:lnTo>
                  <a:lnTo>
                    <a:pt x="8194039" y="49529"/>
                  </a:lnTo>
                  <a:lnTo>
                    <a:pt x="8199119" y="54609"/>
                  </a:lnTo>
                  <a:lnTo>
                    <a:pt x="8202930" y="60959"/>
                  </a:lnTo>
                  <a:lnTo>
                    <a:pt x="8206739" y="66039"/>
                  </a:lnTo>
                  <a:lnTo>
                    <a:pt x="8209280" y="72389"/>
                  </a:lnTo>
                  <a:lnTo>
                    <a:pt x="8213089" y="78739"/>
                  </a:lnTo>
                  <a:lnTo>
                    <a:pt x="8215630" y="85089"/>
                  </a:lnTo>
                  <a:lnTo>
                    <a:pt x="8216900" y="91439"/>
                  </a:lnTo>
                  <a:lnTo>
                    <a:pt x="8219439" y="97789"/>
                  </a:lnTo>
                  <a:lnTo>
                    <a:pt x="8220709" y="105409"/>
                  </a:lnTo>
                  <a:lnTo>
                    <a:pt x="8221980" y="111759"/>
                  </a:lnTo>
                  <a:lnTo>
                    <a:pt x="8223250" y="118109"/>
                  </a:lnTo>
                  <a:lnTo>
                    <a:pt x="8223250" y="125729"/>
                  </a:lnTo>
                  <a:lnTo>
                    <a:pt x="8224519" y="132079"/>
                  </a:lnTo>
                  <a:lnTo>
                    <a:pt x="8224519" y="659129"/>
                  </a:lnTo>
                  <a:lnTo>
                    <a:pt x="8224519" y="666750"/>
                  </a:lnTo>
                  <a:lnTo>
                    <a:pt x="8223250" y="673100"/>
                  </a:lnTo>
                  <a:lnTo>
                    <a:pt x="8221980" y="680719"/>
                  </a:lnTo>
                  <a:lnTo>
                    <a:pt x="8221980" y="687069"/>
                  </a:lnTo>
                  <a:lnTo>
                    <a:pt x="821943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0230" y="748029"/>
                  </a:lnTo>
                  <a:lnTo>
                    <a:pt x="8186419" y="753109"/>
                  </a:lnTo>
                  <a:lnTo>
                    <a:pt x="8181339" y="758189"/>
                  </a:lnTo>
                  <a:lnTo>
                    <a:pt x="8174989" y="762000"/>
                  </a:lnTo>
                  <a:lnTo>
                    <a:pt x="8169909" y="765809"/>
                  </a:lnTo>
                  <a:lnTo>
                    <a:pt x="8164830" y="769619"/>
                  </a:lnTo>
                  <a:lnTo>
                    <a:pt x="8158480" y="773429"/>
                  </a:lnTo>
                  <a:lnTo>
                    <a:pt x="8152130" y="777239"/>
                  </a:lnTo>
                  <a:lnTo>
                    <a:pt x="8145780" y="779779"/>
                  </a:lnTo>
                  <a:lnTo>
                    <a:pt x="8139430" y="782319"/>
                  </a:lnTo>
                  <a:lnTo>
                    <a:pt x="8133080" y="784859"/>
                  </a:lnTo>
                  <a:lnTo>
                    <a:pt x="8126730" y="787400"/>
                  </a:lnTo>
                  <a:lnTo>
                    <a:pt x="8120380" y="788669"/>
                  </a:lnTo>
                  <a:lnTo>
                    <a:pt x="8112759" y="789939"/>
                  </a:lnTo>
                  <a:lnTo>
                    <a:pt x="8106409" y="791209"/>
                  </a:lnTo>
                  <a:lnTo>
                    <a:pt x="118110" y="791209"/>
                  </a:lnTo>
                  <a:lnTo>
                    <a:pt x="110489" y="789939"/>
                  </a:lnTo>
                  <a:lnTo>
                    <a:pt x="104139" y="788669"/>
                  </a:lnTo>
                  <a:lnTo>
                    <a:pt x="96519" y="787400"/>
                  </a:lnTo>
                  <a:lnTo>
                    <a:pt x="90169" y="784859"/>
                  </a:lnTo>
                  <a:lnTo>
                    <a:pt x="83819" y="783589"/>
                  </a:lnTo>
                  <a:lnTo>
                    <a:pt x="77469" y="779779"/>
                  </a:lnTo>
                  <a:lnTo>
                    <a:pt x="71119" y="777239"/>
                  </a:lnTo>
                  <a:lnTo>
                    <a:pt x="64769" y="774700"/>
                  </a:lnTo>
                  <a:lnTo>
                    <a:pt x="59689" y="770889"/>
                  </a:lnTo>
                  <a:lnTo>
                    <a:pt x="53339" y="767079"/>
                  </a:lnTo>
                  <a:lnTo>
                    <a:pt x="48260" y="762000"/>
                  </a:lnTo>
                  <a:lnTo>
                    <a:pt x="43180" y="758189"/>
                  </a:lnTo>
                  <a:lnTo>
                    <a:pt x="38100" y="753109"/>
                  </a:lnTo>
                  <a:lnTo>
                    <a:pt x="33020" y="748029"/>
                  </a:lnTo>
                  <a:lnTo>
                    <a:pt x="29210" y="742950"/>
                  </a:lnTo>
                  <a:lnTo>
                    <a:pt x="24130" y="737869"/>
                  </a:lnTo>
                  <a:lnTo>
                    <a:pt x="20320" y="731519"/>
                  </a:lnTo>
                  <a:lnTo>
                    <a:pt x="16510" y="726439"/>
                  </a:lnTo>
                  <a:lnTo>
                    <a:pt x="13970" y="720089"/>
                  </a:lnTo>
                  <a:lnTo>
                    <a:pt x="11430" y="713739"/>
                  </a:lnTo>
                  <a:lnTo>
                    <a:pt x="7620"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707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1214422"/>
            <a:ext cx="8572500" cy="5500370"/>
          </a:xfrm>
          <a:custGeom>
            <a:avLst/>
            <a:gdLst/>
            <a:ahLst/>
            <a:cxnLst/>
            <a:rect l="l" t="t" r="r" b="b"/>
            <a:pathLst>
              <a:path w="8572500" h="5500370">
                <a:moveTo>
                  <a:pt x="8572500" y="0"/>
                </a:moveTo>
                <a:lnTo>
                  <a:pt x="0" y="0"/>
                </a:lnTo>
                <a:lnTo>
                  <a:pt x="0" y="5500370"/>
                </a:lnTo>
                <a:lnTo>
                  <a:pt x="4286250" y="5500370"/>
                </a:lnTo>
                <a:lnTo>
                  <a:pt x="8572500" y="5500370"/>
                </a:lnTo>
                <a:lnTo>
                  <a:pt x="8572500" y="0"/>
                </a:lnTo>
                <a:close/>
              </a:path>
            </a:pathLst>
          </a:custGeom>
          <a:solidFill>
            <a:srgbClr val="D89593"/>
          </a:solidFill>
        </p:spPr>
        <p:txBody>
          <a:bodyPr wrap="square" lIns="0" tIns="0" rIns="0" bIns="0" rtlCol="0"/>
          <a:lstStyle/>
          <a:p/>
        </p:txBody>
      </p:sp>
      <p:sp>
        <p:nvSpPr>
          <p:cNvPr id="3" name="object 3"/>
          <p:cNvSpPr txBox="1"/>
          <p:nvPr/>
        </p:nvSpPr>
        <p:spPr>
          <a:xfrm>
            <a:off x="364490" y="1104900"/>
            <a:ext cx="8126730" cy="5637441"/>
          </a:xfrm>
          <a:prstGeom prst="rect">
            <a:avLst/>
          </a:prstGeom>
        </p:spPr>
        <p:txBody>
          <a:bodyPr vert="horz" wrap="square" lIns="0" tIns="15240" rIns="0" bIns="0" rtlCol="0">
            <a:spAutoFit/>
          </a:bodyPr>
          <a:lstStyle/>
          <a:p>
            <a:pPr marL="280670" algn="ctr">
              <a:lnSpc>
                <a:spcPct val="100000"/>
              </a:lnSpc>
              <a:spcBef>
                <a:spcPts val="120"/>
              </a:spcBef>
            </a:pPr>
            <a:r>
              <a:rPr sz="1800" u="heavy" dirty="0">
                <a:solidFill>
                  <a:srgbClr val="FF0000"/>
                </a:solidFill>
                <a:uFill>
                  <a:solidFill>
                    <a:srgbClr val="000000"/>
                  </a:solidFill>
                </a:uFill>
                <a:latin typeface="Arial Black" panose="020B0A04020102020204"/>
                <a:cs typeface="Arial Black" panose="020B0A04020102020204"/>
              </a:rPr>
              <a:t>ΦΘΟΡΕΣ</a:t>
            </a:r>
            <a:r>
              <a:rPr sz="1800" u="heavy" spc="105"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ΚΑΙ</a:t>
            </a:r>
            <a:r>
              <a:rPr sz="1800" u="heavy" spc="100"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ΒΛΑΒΕΣ</a:t>
            </a:r>
            <a:r>
              <a:rPr sz="1800" u="heavy" spc="114" dirty="0">
                <a:solidFill>
                  <a:srgbClr val="FF0000"/>
                </a:solidFill>
                <a:uFill>
                  <a:solidFill>
                    <a:srgbClr val="000000"/>
                  </a:solidFill>
                </a:uFill>
                <a:latin typeface="Arial Black" panose="020B0A04020102020204"/>
                <a:cs typeface="Arial Black" panose="020B0A04020102020204"/>
              </a:rPr>
              <a:t> </a:t>
            </a:r>
            <a:r>
              <a:rPr sz="1800" u="heavy" dirty="0">
                <a:solidFill>
                  <a:srgbClr val="FF0000"/>
                </a:solidFill>
                <a:uFill>
                  <a:solidFill>
                    <a:srgbClr val="000000"/>
                  </a:solidFill>
                </a:uFill>
                <a:latin typeface="Arial Black" panose="020B0A04020102020204"/>
                <a:cs typeface="Arial Black" panose="020B0A04020102020204"/>
              </a:rPr>
              <a:t>ΣΤΡΟΦΑΛΟΦΟΡΟΥ</a:t>
            </a:r>
            <a:r>
              <a:rPr sz="1800" u="heavy" spc="95" dirty="0">
                <a:solidFill>
                  <a:srgbClr val="FF0000"/>
                </a:solidFill>
                <a:uFill>
                  <a:solidFill>
                    <a:srgbClr val="000000"/>
                  </a:solidFill>
                </a:uFill>
                <a:latin typeface="Arial Black" panose="020B0A04020102020204"/>
                <a:cs typeface="Arial Black" panose="020B0A04020102020204"/>
              </a:rPr>
              <a:t> </a:t>
            </a:r>
            <a:r>
              <a:rPr sz="1800" u="heavy" spc="-10" dirty="0">
                <a:solidFill>
                  <a:srgbClr val="FF0000"/>
                </a:solidFill>
                <a:uFill>
                  <a:solidFill>
                    <a:srgbClr val="000000"/>
                  </a:solidFill>
                </a:uFill>
                <a:latin typeface="Arial Black" panose="020B0A04020102020204"/>
                <a:cs typeface="Arial Black" panose="020B0A04020102020204"/>
              </a:rPr>
              <a:t>ΑΞΟΝΑ.</a:t>
            </a:r>
            <a:endParaRPr sz="1800">
              <a:solidFill>
                <a:srgbClr val="FF0000"/>
              </a:solidFill>
              <a:latin typeface="Arial Black" panose="020B0A04020102020204"/>
              <a:cs typeface="Arial Black" panose="020B0A04020102020204"/>
            </a:endParaRPr>
          </a:p>
          <a:p>
            <a:pPr>
              <a:lnSpc>
                <a:spcPct val="100000"/>
              </a:lnSpc>
              <a:spcBef>
                <a:spcPts val="45"/>
              </a:spcBef>
            </a:pPr>
            <a:endParaRPr sz="2000">
              <a:latin typeface="Arial Black" panose="020B0A04020102020204"/>
              <a:cs typeface="Arial Black" panose="020B0A04020102020204"/>
            </a:endParaRPr>
          </a:p>
          <a:p>
            <a:pPr marL="12700" marR="774700" algn="just">
              <a:lnSpc>
                <a:spcPct val="100000"/>
              </a:lnSpc>
            </a:pPr>
            <a:r>
              <a:rPr sz="1550" dirty="0">
                <a:latin typeface="Arial Black" panose="020B0A04020102020204"/>
                <a:cs typeface="Arial Black" panose="020B0A04020102020204"/>
              </a:rPr>
              <a:t>ΣΕ</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ΠΕΡΙΠΤΩΣΗ</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ΠΟΥ</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ΤΟ</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ΠΛΟΙΟ</a:t>
            </a:r>
            <a:r>
              <a:rPr sz="1550" spc="-30" dirty="0">
                <a:latin typeface="Arial Black" panose="020B0A04020102020204"/>
                <a:cs typeface="Arial Black" panose="020B0A04020102020204"/>
              </a:rPr>
              <a:t> </a:t>
            </a:r>
            <a:r>
              <a:rPr sz="1550" dirty="0">
                <a:solidFill>
                  <a:srgbClr val="FF0000"/>
                </a:solidFill>
                <a:latin typeface="Arial Black" panose="020B0A04020102020204"/>
                <a:cs typeface="Arial Black" panose="020B0A04020102020204"/>
              </a:rPr>
              <a:t>ΠΡΟΣΑΡΑΞΕΙ</a:t>
            </a:r>
            <a:r>
              <a:rPr sz="1550" spc="-35" dirty="0">
                <a:solidFill>
                  <a:srgbClr val="FF0000"/>
                </a:solidFill>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40" dirty="0">
                <a:latin typeface="Arial Black" panose="020B0A04020102020204"/>
                <a:cs typeface="Arial Black" panose="020B0A04020102020204"/>
              </a:rPr>
              <a:t> </a:t>
            </a:r>
            <a:r>
              <a:rPr sz="1550" spc="-10" dirty="0">
                <a:latin typeface="Arial Black" panose="020B0A04020102020204"/>
                <a:cs typeface="Arial Black" panose="020B0A04020102020204"/>
              </a:rPr>
              <a:t>ΔΗΜΙΟΥΡΓΗΘΟΥΝ </a:t>
            </a:r>
            <a:r>
              <a:rPr sz="1550" dirty="0">
                <a:latin typeface="Arial Black" panose="020B0A04020102020204"/>
                <a:cs typeface="Arial Black" panose="020B0A04020102020204"/>
              </a:rPr>
              <a:t>ΕΠΙΠΡΟΣΘΕΤΕΣ</a:t>
            </a:r>
            <a:r>
              <a:rPr sz="1550" spc="-85" dirty="0">
                <a:latin typeface="Arial Black" panose="020B0A04020102020204"/>
                <a:cs typeface="Arial Black" panose="020B0A04020102020204"/>
              </a:rPr>
              <a:t> </a:t>
            </a:r>
            <a:r>
              <a:rPr sz="1550" dirty="0">
                <a:latin typeface="Arial Black" panose="020B0A04020102020204"/>
                <a:cs typeface="Arial Black" panose="020B0A04020102020204"/>
              </a:rPr>
              <a:t>ΤΑΣΕΙΣ</a:t>
            </a:r>
            <a:r>
              <a:rPr sz="1550" spc="-70" dirty="0">
                <a:latin typeface="Arial Black" panose="020B0A04020102020204"/>
                <a:cs typeface="Arial Black" panose="020B0A04020102020204"/>
              </a:rPr>
              <a:t> </a:t>
            </a:r>
            <a:r>
              <a:rPr sz="1550">
                <a:latin typeface="Arial Black" panose="020B0A04020102020204"/>
                <a:cs typeface="Arial Black" panose="020B0A04020102020204"/>
              </a:rPr>
              <a:t>ΣΤΟ</a:t>
            </a:r>
            <a:r>
              <a:rPr sz="1550" spc="-75">
                <a:latin typeface="Arial Black" panose="020B0A04020102020204"/>
                <a:cs typeface="Arial Black" panose="020B0A04020102020204"/>
              </a:rPr>
              <a:t> </a:t>
            </a:r>
            <a:r>
              <a:rPr sz="1550" smtClean="0">
                <a:latin typeface="Arial Black" panose="020B0A04020102020204"/>
                <a:cs typeface="Arial Black" panose="020B0A04020102020204"/>
              </a:rPr>
              <a:t>ΣΤΡΟΦΑΛΟΦΟΡΟ</a:t>
            </a:r>
            <a:r>
              <a:rPr lang="el-GR" sz="1550" dirty="0" smtClean="0">
                <a:latin typeface="Arial Black" panose="020B0A04020102020204"/>
                <a:cs typeface="Arial Black" panose="020B0A04020102020204"/>
              </a:rPr>
              <a:t> (ΛΟΓΩ ΚΑΜΨΗΣ ΤΗΣ ΓΑΣΤΡΑΣ ΤΟΥ ΠΛΟΙΟΥ)</a:t>
            </a:r>
            <a:r>
              <a:rPr lang="el-GR" sz="1550" dirty="0">
                <a:latin typeface="Arial Black" panose="020B0A04020102020204"/>
                <a:cs typeface="Arial Black" panose="020B0A04020102020204"/>
              </a:rPr>
              <a:t>.</a:t>
            </a:r>
            <a:r>
              <a:rPr sz="1550" spc="-60" smtClean="0">
                <a:latin typeface="Arial Black" panose="020B0A04020102020204"/>
                <a:cs typeface="Arial Black" panose="020B0A04020102020204"/>
              </a:rPr>
              <a:t> </a:t>
            </a:r>
            <a:r>
              <a:rPr sz="1550" dirty="0">
                <a:latin typeface="Arial Black" panose="020B0A04020102020204"/>
                <a:cs typeface="Arial Black" panose="020B0A04020102020204"/>
              </a:rPr>
              <a:t>ΤΟΤΕ</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ΑΥΞΑΝΕΤΑΙ</a:t>
            </a:r>
            <a:r>
              <a:rPr sz="1550" spc="-65" dirty="0">
                <a:latin typeface="Arial Black" panose="020B0A04020102020204"/>
                <a:cs typeface="Arial Black" panose="020B0A04020102020204"/>
              </a:rPr>
              <a:t> </a:t>
            </a:r>
            <a:r>
              <a:rPr sz="1550" spc="-50" dirty="0">
                <a:latin typeface="Arial Black" panose="020B0A04020102020204"/>
                <a:cs typeface="Arial Black" panose="020B0A04020102020204"/>
              </a:rPr>
              <a:t>Η </a:t>
            </a:r>
            <a:r>
              <a:rPr sz="1550">
                <a:latin typeface="Arial Black" panose="020B0A04020102020204"/>
                <a:cs typeface="Arial Black" panose="020B0A04020102020204"/>
              </a:rPr>
              <a:t>ΠΙΘΑΝΟΤΗΤΑ</a:t>
            </a:r>
            <a:r>
              <a:rPr sz="1550" spc="-85">
                <a:latin typeface="Arial Black" panose="020B0A04020102020204"/>
                <a:cs typeface="Arial Black" panose="020B0A04020102020204"/>
              </a:rPr>
              <a:t> </a:t>
            </a:r>
            <a:r>
              <a:rPr sz="1550" smtClean="0">
                <a:latin typeface="Arial Black" panose="020B0A04020102020204"/>
                <a:cs typeface="Arial Black" panose="020B0A04020102020204"/>
              </a:rPr>
              <a:t>ΘΡΑΥΣ</a:t>
            </a:r>
            <a:r>
              <a:rPr lang="el-GR" sz="1550" dirty="0" smtClean="0">
                <a:latin typeface="Arial Black" panose="020B0A04020102020204"/>
                <a:cs typeface="Arial Black" panose="020B0A04020102020204"/>
              </a:rPr>
              <a:t>Η</a:t>
            </a:r>
            <a:r>
              <a:rPr sz="1550" smtClean="0">
                <a:latin typeface="Arial Black" panose="020B0A04020102020204"/>
                <a:cs typeface="Arial Black" panose="020B0A04020102020204"/>
              </a:rPr>
              <a:t>Σ</a:t>
            </a:r>
            <a:r>
              <a:rPr sz="1550" spc="-75" smtClean="0">
                <a:latin typeface="Arial Black" panose="020B0A04020102020204"/>
                <a:cs typeface="Arial Black" panose="020B0A04020102020204"/>
              </a:rPr>
              <a:t> </a:t>
            </a:r>
            <a:r>
              <a:rPr sz="1550" spc="-20" dirty="0">
                <a:latin typeface="Arial Black" panose="020B0A04020102020204"/>
                <a:cs typeface="Arial Black" panose="020B0A04020102020204"/>
              </a:rPr>
              <a:t>ΤΟΥ.</a:t>
            </a:r>
            <a:endParaRPr sz="1550">
              <a:latin typeface="Arial Black" panose="020B0A04020102020204"/>
              <a:cs typeface="Arial Black" panose="020B0A04020102020204"/>
            </a:endParaRPr>
          </a:p>
          <a:p>
            <a:pPr>
              <a:lnSpc>
                <a:spcPct val="100000"/>
              </a:lnSpc>
              <a:spcBef>
                <a:spcPts val="60"/>
              </a:spcBef>
            </a:pPr>
            <a:endParaRPr sz="1600">
              <a:latin typeface="Arial Black" panose="020B0A04020102020204"/>
              <a:cs typeface="Arial Black" panose="020B0A04020102020204"/>
            </a:endParaRPr>
          </a:p>
          <a:p>
            <a:pPr marL="12700" marR="1579880">
              <a:lnSpc>
                <a:spcPct val="100000"/>
              </a:lnSpc>
              <a:spcBef>
                <a:spcPts val="5"/>
              </a:spcBef>
            </a:pPr>
            <a:r>
              <a:rPr sz="1450" dirty="0">
                <a:latin typeface="Arial Black" panose="020B0A04020102020204"/>
                <a:cs typeface="Arial Black" panose="020B0A04020102020204"/>
              </a:rPr>
              <a:t>Ο</a:t>
            </a:r>
            <a:r>
              <a:rPr sz="1450" spc="-25" dirty="0">
                <a:latin typeface="Arial Black" panose="020B0A04020102020204"/>
                <a:cs typeface="Arial Black" panose="020B0A04020102020204"/>
              </a:rPr>
              <a:t> </a:t>
            </a:r>
            <a:r>
              <a:rPr sz="1450" dirty="0">
                <a:latin typeface="Arial Black" panose="020B0A04020102020204"/>
                <a:cs typeface="Arial Black" panose="020B0A04020102020204"/>
              </a:rPr>
              <a:t>ΣΤΡΟΦΑΛΟΦΟΡΟΣ</a:t>
            </a:r>
            <a:r>
              <a:rPr sz="1450" spc="-25" dirty="0">
                <a:latin typeface="Arial Black" panose="020B0A04020102020204"/>
                <a:cs typeface="Arial Black" panose="020B0A04020102020204"/>
              </a:rPr>
              <a:t> </a:t>
            </a:r>
            <a:r>
              <a:rPr sz="1450" dirty="0">
                <a:latin typeface="Arial Black" panose="020B0A04020102020204"/>
                <a:cs typeface="Arial Black" panose="020B0A04020102020204"/>
              </a:rPr>
              <a:t>ΑΞΟΝΑΣ</a:t>
            </a:r>
            <a:r>
              <a:rPr sz="1450" spc="-25" dirty="0">
                <a:latin typeface="Arial Black" panose="020B0A04020102020204"/>
                <a:cs typeface="Arial Black" panose="020B0A04020102020204"/>
              </a:rPr>
              <a:t> </a:t>
            </a:r>
            <a:r>
              <a:rPr sz="1450" dirty="0">
                <a:latin typeface="Arial Black" panose="020B0A04020102020204"/>
                <a:cs typeface="Arial Black" panose="020B0A04020102020204"/>
              </a:rPr>
              <a:t>ΜΠΟΡΕΙ</a:t>
            </a:r>
            <a:r>
              <a:rPr sz="1450" spc="-10" dirty="0">
                <a:latin typeface="Arial Black" panose="020B0A04020102020204"/>
                <a:cs typeface="Arial Black" panose="020B0A04020102020204"/>
              </a:rPr>
              <a:t> </a:t>
            </a:r>
            <a:r>
              <a:rPr sz="1450" dirty="0">
                <a:latin typeface="Arial Black" panose="020B0A04020102020204"/>
                <a:cs typeface="Arial Black" panose="020B0A04020102020204"/>
              </a:rPr>
              <a:t>ΝΑ</a:t>
            </a:r>
            <a:r>
              <a:rPr sz="1450" spc="-15" dirty="0">
                <a:latin typeface="Arial Black" panose="020B0A04020102020204"/>
                <a:cs typeface="Arial Black" panose="020B0A04020102020204"/>
              </a:rPr>
              <a:t> </a:t>
            </a:r>
            <a:r>
              <a:rPr sz="1450" dirty="0">
                <a:latin typeface="Arial Black" panose="020B0A04020102020204"/>
                <a:cs typeface="Arial Black" panose="020B0A04020102020204"/>
              </a:rPr>
              <a:t>ΕΜΦΑΝΙΣΕΙ</a:t>
            </a:r>
            <a:r>
              <a:rPr sz="1450" spc="-15" dirty="0">
                <a:latin typeface="Arial Black" panose="020B0A04020102020204"/>
                <a:cs typeface="Arial Black" panose="020B0A04020102020204"/>
              </a:rPr>
              <a:t> </a:t>
            </a:r>
            <a:r>
              <a:rPr sz="1450" spc="-10">
                <a:latin typeface="Arial Black" panose="020B0A04020102020204"/>
                <a:cs typeface="Arial Black" panose="020B0A04020102020204"/>
              </a:rPr>
              <a:t>ΕΛΛΕΙΨΗ </a:t>
            </a:r>
            <a:r>
              <a:rPr sz="1450" smtClean="0">
                <a:latin typeface="Arial Black" panose="020B0A04020102020204"/>
                <a:cs typeface="Arial Black" panose="020B0A04020102020204"/>
              </a:rPr>
              <a:t>ΕΥΘΥΓΡΑΜΜΙΣ</a:t>
            </a:r>
            <a:r>
              <a:rPr lang="el-GR" sz="1450" dirty="0" smtClean="0">
                <a:latin typeface="Arial Black" panose="020B0A04020102020204"/>
                <a:cs typeface="Arial Black" panose="020B0A04020102020204"/>
              </a:rPr>
              <a:t>Η</a:t>
            </a:r>
            <a:r>
              <a:rPr sz="1450" smtClean="0">
                <a:latin typeface="Arial Black" panose="020B0A04020102020204"/>
                <a:cs typeface="Arial Black" panose="020B0A04020102020204"/>
              </a:rPr>
              <a:t>Σ</a:t>
            </a:r>
            <a:r>
              <a:rPr lang="el-GR" sz="1450" dirty="0">
                <a:latin typeface="Arial Black" panose="020B0A04020102020204"/>
                <a:cs typeface="Arial Black" panose="020B0A04020102020204"/>
              </a:rPr>
              <a:t>.</a:t>
            </a:r>
            <a:r>
              <a:rPr sz="1450" spc="-40" smtClean="0">
                <a:latin typeface="Arial Black" panose="020B0A04020102020204"/>
                <a:cs typeface="Arial Black" panose="020B0A04020102020204"/>
              </a:rPr>
              <a:t> </a:t>
            </a:r>
            <a:r>
              <a:rPr sz="1450" dirty="0">
                <a:latin typeface="Arial Black" panose="020B0A04020102020204"/>
                <a:cs typeface="Arial Black" panose="020B0A04020102020204"/>
              </a:rPr>
              <a:t>ΑΥΤΟ</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ΟΦΕΙΛΕΤΑΙ</a:t>
            </a:r>
            <a:r>
              <a:rPr sz="1450" spc="-30" dirty="0">
                <a:latin typeface="Arial Black" panose="020B0A04020102020204"/>
                <a:cs typeface="Arial Black" panose="020B0A04020102020204"/>
              </a:rPr>
              <a:t> </a:t>
            </a:r>
            <a:r>
              <a:rPr sz="1450" dirty="0">
                <a:latin typeface="Arial Black" panose="020B0A04020102020204"/>
                <a:cs typeface="Arial Black" panose="020B0A04020102020204"/>
              </a:rPr>
              <a:t>ΣΤΟ</a:t>
            </a:r>
            <a:r>
              <a:rPr sz="1450" spc="-20" dirty="0">
                <a:latin typeface="Arial Black" panose="020B0A04020102020204"/>
                <a:cs typeface="Arial Black" panose="020B0A04020102020204"/>
              </a:rPr>
              <a:t> </a:t>
            </a:r>
            <a:r>
              <a:rPr sz="1450" dirty="0">
                <a:latin typeface="Arial Black" panose="020B0A04020102020204"/>
                <a:cs typeface="Arial Black" panose="020B0A04020102020204"/>
              </a:rPr>
              <a:t>ΟΤΙ</a:t>
            </a:r>
            <a:r>
              <a:rPr sz="1450" spc="-15" dirty="0">
                <a:latin typeface="Arial Black" panose="020B0A04020102020204"/>
                <a:cs typeface="Arial Black" panose="020B0A04020102020204"/>
              </a:rPr>
              <a:t> </a:t>
            </a:r>
            <a:r>
              <a:rPr sz="1450" spc="-50" dirty="0">
                <a:latin typeface="Arial Black" panose="020B0A04020102020204"/>
                <a:cs typeface="Arial Black" panose="020B0A04020102020204"/>
              </a:rPr>
              <a:t>:</a:t>
            </a:r>
            <a:endParaRPr sz="1450">
              <a:latin typeface="Arial Black" panose="020B0A04020102020204"/>
              <a:cs typeface="Arial Black" panose="020B0A04020102020204"/>
            </a:endParaRPr>
          </a:p>
          <a:p>
            <a:pPr marL="209550" indent="-196850">
              <a:lnSpc>
                <a:spcPct val="100000"/>
              </a:lnSpc>
              <a:spcBef>
                <a:spcPts val="31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Ο</a:t>
            </a:r>
            <a:r>
              <a:rPr sz="1650" spc="-90" dirty="0">
                <a:latin typeface="Arial Black" panose="020B0A04020102020204"/>
                <a:cs typeface="Arial Black" panose="020B0A04020102020204"/>
              </a:rPr>
              <a:t> </a:t>
            </a:r>
            <a:r>
              <a:rPr sz="1650" spc="-20" dirty="0">
                <a:latin typeface="Arial Black" panose="020B0A04020102020204"/>
                <a:cs typeface="Arial Black" panose="020B0A04020102020204"/>
              </a:rPr>
              <a:t>ΣΤΡΟΦΑΛΟΦΟΡΟΣ</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ΔΕΝ</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ΕΙΝΑΙ</a:t>
            </a:r>
            <a:r>
              <a:rPr sz="1650" spc="-75" dirty="0">
                <a:latin typeface="Arial Black" panose="020B0A04020102020204"/>
                <a:cs typeface="Arial Black" panose="020B0A04020102020204"/>
              </a:rPr>
              <a:t> </a:t>
            </a:r>
            <a:r>
              <a:rPr sz="1650" spc="-10" dirty="0">
                <a:latin typeface="Arial Black" panose="020B0A04020102020204"/>
                <a:cs typeface="Arial Black" panose="020B0A04020102020204"/>
              </a:rPr>
              <a:t>ΤΕΛΕΙΩΣ</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ΕΥΘΥΣ</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ΚΑΤΑΣΚΕΥΗΣ.</a:t>
            </a:r>
            <a:endParaRPr sz="1650">
              <a:latin typeface="Arial Black" panose="020B0A04020102020204"/>
              <a:cs typeface="Arial Black" panose="020B0A04020102020204"/>
            </a:endParaRPr>
          </a:p>
          <a:p>
            <a:pPr marL="209550" marR="254000" indent="-196850">
              <a:lnSpc>
                <a:spcPts val="1960"/>
              </a:lnSpc>
              <a:spcBef>
                <a:spcPts val="39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ΔΕΝ</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ΕΧΕΙ</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ΓΙΝΕΙ</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ΣΩΣΤΑ</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90" dirty="0">
                <a:latin typeface="Arial Black" panose="020B0A04020102020204"/>
                <a:cs typeface="Arial Black" panose="020B0A04020102020204"/>
              </a:rPr>
              <a:t> </a:t>
            </a:r>
            <a:r>
              <a:rPr sz="1650" spc="-20" dirty="0">
                <a:latin typeface="Arial Black" panose="020B0A04020102020204"/>
                <a:cs typeface="Arial Black" panose="020B0A04020102020204"/>
              </a:rPr>
              <a:t>ΕΥΘΥΓΡΑΜΜΙΣΗ</a:t>
            </a:r>
            <a:r>
              <a:rPr sz="1650" spc="-80" dirty="0">
                <a:latin typeface="Arial Black" panose="020B0A04020102020204"/>
                <a:cs typeface="Arial Black" panose="020B0A04020102020204"/>
              </a:rPr>
              <a:t> </a:t>
            </a:r>
            <a:r>
              <a:rPr sz="1650">
                <a:latin typeface="Arial Black" panose="020B0A04020102020204"/>
                <a:cs typeface="Arial Black" panose="020B0A04020102020204"/>
              </a:rPr>
              <a:t>ΤΗΣ</a:t>
            </a:r>
            <a:r>
              <a:rPr sz="1650" spc="-80">
                <a:latin typeface="Arial Black" panose="020B0A04020102020204"/>
                <a:cs typeface="Arial Black" panose="020B0A04020102020204"/>
              </a:rPr>
              <a:t> </a:t>
            </a:r>
            <a:r>
              <a:rPr sz="1650" spc="-10" smtClean="0">
                <a:latin typeface="Arial Black" panose="020B0A04020102020204"/>
                <a:cs typeface="Arial Black" panose="020B0A04020102020204"/>
              </a:rPr>
              <a:t>ΒΑΣ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90" smtClean="0">
                <a:latin typeface="Arial Black" panose="020B0A04020102020204"/>
                <a:cs typeface="Arial Black" panose="020B0A04020102020204"/>
              </a:rPr>
              <a:t> </a:t>
            </a:r>
            <a:r>
              <a:rPr sz="1650" dirty="0">
                <a:latin typeface="Arial Black" panose="020B0A04020102020204"/>
                <a:cs typeface="Arial Black" panose="020B0A04020102020204"/>
              </a:rPr>
              <a:t>ΚΑΤΑ</a:t>
            </a:r>
            <a:r>
              <a:rPr sz="1650" spc="-80" dirty="0">
                <a:latin typeface="Arial Black" panose="020B0A04020102020204"/>
                <a:cs typeface="Arial Black" panose="020B0A04020102020204"/>
              </a:rPr>
              <a:t> </a:t>
            </a:r>
            <a:r>
              <a:rPr sz="1650" spc="-25" dirty="0">
                <a:latin typeface="Arial Black" panose="020B0A04020102020204"/>
                <a:cs typeface="Arial Black" panose="020B0A04020102020204"/>
              </a:rPr>
              <a:t>ΤΗΝ </a:t>
            </a:r>
            <a:r>
              <a:rPr sz="1650" spc="-20" dirty="0">
                <a:latin typeface="Arial Black" panose="020B0A04020102020204"/>
                <a:cs typeface="Arial Black" panose="020B0A04020102020204"/>
              </a:rPr>
              <a:t>ΕΓΚΑΤΑΣΤΑΣΗ</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ΟΠΟΤΕ</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ΚΑΤΑ</a:t>
            </a:r>
            <a:r>
              <a:rPr sz="1650" spc="-70"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95" dirty="0">
                <a:latin typeface="Arial Black" panose="020B0A04020102020204"/>
                <a:cs typeface="Arial Black" panose="020B0A04020102020204"/>
              </a:rPr>
              <a:t> </a:t>
            </a:r>
            <a:r>
              <a:rPr sz="1650" spc="-20" dirty="0">
                <a:latin typeface="Arial Black" panose="020B0A04020102020204"/>
                <a:cs typeface="Arial Black" panose="020B0A04020102020204"/>
              </a:rPr>
              <a:t>ΤΟΠΟΘΕΤΗΣΗ</a:t>
            </a:r>
            <a:r>
              <a:rPr sz="1650" spc="-90" dirty="0">
                <a:latin typeface="Arial Black" panose="020B0A04020102020204"/>
                <a:cs typeface="Arial Black" panose="020B0A04020102020204"/>
              </a:rPr>
              <a:t> </a:t>
            </a:r>
            <a:r>
              <a:rPr sz="1650" spc="-25" dirty="0">
                <a:latin typeface="Arial Black" panose="020B0A04020102020204"/>
                <a:cs typeface="Arial Black" panose="020B0A04020102020204"/>
              </a:rPr>
              <a:t>ΤΟΥ </a:t>
            </a:r>
            <a:r>
              <a:rPr sz="1650" spc="-10" dirty="0">
                <a:latin typeface="Arial Black" panose="020B0A04020102020204"/>
                <a:cs typeface="Arial Black" panose="020B0A04020102020204"/>
              </a:rPr>
              <a:t>ΠΑΡΑΜΟΡΦΩΝΕΤΑΙ.</a:t>
            </a:r>
            <a:endParaRPr sz="1650">
              <a:latin typeface="Arial Black" panose="020B0A04020102020204"/>
              <a:cs typeface="Arial Black" panose="020B0A04020102020204"/>
            </a:endParaRPr>
          </a:p>
          <a:p>
            <a:pPr marL="209550" marR="649605" indent="-196850">
              <a:lnSpc>
                <a:spcPts val="1960"/>
              </a:lnSpc>
              <a:spcBef>
                <a:spcPts val="33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ΔΕΝ</a:t>
            </a:r>
            <a:r>
              <a:rPr sz="1650" spc="-100" dirty="0">
                <a:latin typeface="Arial Black" panose="020B0A04020102020204"/>
                <a:cs typeface="Arial Black" panose="020B0A04020102020204"/>
              </a:rPr>
              <a:t> </a:t>
            </a:r>
            <a:r>
              <a:rPr sz="1650" dirty="0">
                <a:latin typeface="Arial Black" panose="020B0A04020102020204"/>
                <a:cs typeface="Arial Black" panose="020B0A04020102020204"/>
              </a:rPr>
              <a:t>ΕΧΕΙ</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ΓΙΝΕΙ</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ΣΩΣΤΗ</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ΣΥΣΦΙΞΗ</a:t>
            </a:r>
            <a:r>
              <a:rPr sz="1650" spc="-100"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100" dirty="0">
                <a:latin typeface="Arial Black" panose="020B0A04020102020204"/>
                <a:cs typeface="Arial Black" panose="020B0A04020102020204"/>
              </a:rPr>
              <a:t> </a:t>
            </a:r>
            <a:r>
              <a:rPr sz="1650" spc="-10" dirty="0">
                <a:latin typeface="Arial Black" panose="020B0A04020102020204"/>
                <a:cs typeface="Arial Black" panose="020B0A04020102020204"/>
              </a:rPr>
              <a:t>ΚΟΧΛΙΩΝ</a:t>
            </a:r>
            <a:r>
              <a:rPr sz="1650" spc="-100"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95" dirty="0">
                <a:latin typeface="Arial Black" panose="020B0A04020102020204"/>
                <a:cs typeface="Arial Black" panose="020B0A04020102020204"/>
              </a:rPr>
              <a:t> </a:t>
            </a:r>
            <a:r>
              <a:rPr sz="1650" spc="-10">
                <a:latin typeface="Arial Black" panose="020B0A04020102020204"/>
                <a:cs typeface="Arial Black" panose="020B0A04020102020204"/>
              </a:rPr>
              <a:t>ΕΔΡΑΝΩΝ </a:t>
            </a:r>
            <a:r>
              <a:rPr sz="1650" spc="-10" smtClean="0">
                <a:latin typeface="Arial Black" panose="020B0A04020102020204"/>
                <a:cs typeface="Arial Black" panose="020B0A04020102020204"/>
              </a:rPr>
              <a:t>ΒΑΣ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a:p>
            <a:pPr marL="209550" indent="-196850">
              <a:lnSpc>
                <a:spcPct val="100000"/>
              </a:lnSpc>
              <a:spcBef>
                <a:spcPts val="25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ΕΧΕΙ</a:t>
            </a:r>
            <a:r>
              <a:rPr sz="1650" spc="-85" dirty="0">
                <a:latin typeface="Arial Black" panose="020B0A04020102020204"/>
                <a:cs typeface="Arial Black" panose="020B0A04020102020204"/>
              </a:rPr>
              <a:t> </a:t>
            </a:r>
            <a:r>
              <a:rPr sz="1650" spc="-20" dirty="0">
                <a:latin typeface="Arial Black" panose="020B0A04020102020204"/>
                <a:cs typeface="Arial Black" panose="020B0A04020102020204"/>
              </a:rPr>
              <a:t>ΠΑΡΑΜΟΡΦΩΘΕΙ</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95" dirty="0">
                <a:latin typeface="Arial Black" panose="020B0A04020102020204"/>
                <a:cs typeface="Arial Black" panose="020B0A04020102020204"/>
              </a:rPr>
              <a:t> </a:t>
            </a:r>
            <a:r>
              <a:rPr sz="1650" dirty="0">
                <a:latin typeface="Arial Black" panose="020B0A04020102020204"/>
                <a:cs typeface="Arial Black" panose="020B0A04020102020204"/>
              </a:rPr>
              <a:t>ΓΑΣΤΡΑ</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95" dirty="0">
                <a:latin typeface="Arial Black" panose="020B0A04020102020204"/>
                <a:cs typeface="Arial Black" panose="020B0A04020102020204"/>
              </a:rPr>
              <a:t> </a:t>
            </a:r>
            <a:r>
              <a:rPr sz="1650" spc="-10" dirty="0">
                <a:latin typeface="Arial Black" panose="020B0A04020102020204"/>
                <a:cs typeface="Arial Black" panose="020B0A04020102020204"/>
              </a:rPr>
              <a:t>ΠΡΟΣΑΡΑΞΗ</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85" dirty="0">
                <a:latin typeface="Arial Black" panose="020B0A04020102020204"/>
                <a:cs typeface="Arial Black" panose="020B0A04020102020204"/>
              </a:rPr>
              <a:t> </a:t>
            </a:r>
            <a:r>
              <a:rPr sz="1650" spc="-10" dirty="0">
                <a:latin typeface="Arial Black" panose="020B0A04020102020204"/>
                <a:cs typeface="Arial Black" panose="020B0A04020102020204"/>
              </a:rPr>
              <a:t>ΠΛΟΙΟΥ.</a:t>
            </a:r>
            <a:endParaRPr sz="1650">
              <a:latin typeface="Arial Black" panose="020B0A04020102020204"/>
              <a:cs typeface="Arial Black" panose="020B0A04020102020204"/>
            </a:endParaRPr>
          </a:p>
          <a:p>
            <a:pPr marL="209550" marR="665480" indent="-196850">
              <a:lnSpc>
                <a:spcPts val="1960"/>
              </a:lnSpc>
              <a:spcBef>
                <a:spcPts val="39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ΕΧΕΙ</a:t>
            </a:r>
            <a:r>
              <a:rPr sz="1650" spc="-80" dirty="0">
                <a:latin typeface="Arial Black" panose="020B0A04020102020204"/>
                <a:cs typeface="Arial Black" panose="020B0A04020102020204"/>
              </a:rPr>
              <a:t> </a:t>
            </a:r>
            <a:r>
              <a:rPr sz="1650" spc="-20" dirty="0">
                <a:latin typeface="Arial Black" panose="020B0A04020102020204"/>
                <a:cs typeface="Arial Black" panose="020B0A04020102020204"/>
              </a:rPr>
              <a:t>ΠΑΡΑΜΟΡΦΩΘΕΙ</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Ο</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ΣΚΕΛΕΤΟΣ</a:t>
            </a:r>
            <a:r>
              <a:rPr sz="1650" spc="-7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ΚΑΚΗ</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ΣΥΣΦΙΓΞΗ</a:t>
            </a:r>
            <a:r>
              <a:rPr sz="1650" spc="-80" dirty="0">
                <a:latin typeface="Arial Black" panose="020B0A04020102020204"/>
                <a:cs typeface="Arial Black" panose="020B0A04020102020204"/>
              </a:rPr>
              <a:t> </a:t>
            </a:r>
            <a:r>
              <a:rPr sz="1650" spc="-25" dirty="0">
                <a:latin typeface="Arial Black" panose="020B0A04020102020204"/>
                <a:cs typeface="Arial Black" panose="020B0A04020102020204"/>
              </a:rPr>
              <a:t>ΤΩΝ </a:t>
            </a:r>
            <a:r>
              <a:rPr sz="1650" spc="-10" dirty="0">
                <a:latin typeface="Arial Black" panose="020B0A04020102020204"/>
                <a:cs typeface="Arial Black" panose="020B0A04020102020204"/>
              </a:rPr>
              <a:t>ΕΝΤΑΤΗΡΩΝ.</a:t>
            </a:r>
            <a:endParaRPr sz="1650">
              <a:latin typeface="Arial Black" panose="020B0A04020102020204"/>
              <a:cs typeface="Arial Black" panose="020B0A04020102020204"/>
            </a:endParaRPr>
          </a:p>
          <a:p>
            <a:pPr marL="209550" indent="-196850">
              <a:lnSpc>
                <a:spcPct val="100000"/>
              </a:lnSpc>
              <a:spcBef>
                <a:spcPts val="25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ΕΧΟΥΝ</a:t>
            </a:r>
            <a:r>
              <a:rPr sz="1650" spc="-90" dirty="0">
                <a:latin typeface="Arial Black" panose="020B0A04020102020204"/>
                <a:cs typeface="Arial Black" panose="020B0A04020102020204"/>
              </a:rPr>
              <a:t> </a:t>
            </a:r>
            <a:r>
              <a:rPr sz="1650" spc="-10" dirty="0">
                <a:latin typeface="Arial Black" panose="020B0A04020102020204"/>
                <a:cs typeface="Arial Black" panose="020B0A04020102020204"/>
              </a:rPr>
              <a:t>ΧΑΛΑΡΩΣΕΙ</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ΟΙ</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ΚΟΧΛΙΕΣ</a:t>
            </a:r>
            <a:r>
              <a:rPr sz="1650" spc="-90" dirty="0">
                <a:latin typeface="Arial Black" panose="020B0A04020102020204"/>
                <a:cs typeface="Arial Black" panose="020B0A04020102020204"/>
              </a:rPr>
              <a:t> </a:t>
            </a:r>
            <a:r>
              <a:rPr sz="1650">
                <a:latin typeface="Arial Black" panose="020B0A04020102020204"/>
                <a:cs typeface="Arial Black" panose="020B0A04020102020204"/>
              </a:rPr>
              <a:t>ΤΗΣ</a:t>
            </a:r>
            <a:r>
              <a:rPr sz="1650" spc="-90">
                <a:latin typeface="Arial Black" panose="020B0A04020102020204"/>
                <a:cs typeface="Arial Black" panose="020B0A04020102020204"/>
              </a:rPr>
              <a:t> </a:t>
            </a:r>
            <a:r>
              <a:rPr sz="1650" spc="-10" smtClean="0">
                <a:latin typeface="Arial Black" panose="020B0A04020102020204"/>
                <a:cs typeface="Arial Black" panose="020B0A04020102020204"/>
              </a:rPr>
              <a:t>ΒΑΣ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85" smtClean="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ΟΙ</a:t>
            </a:r>
            <a:r>
              <a:rPr sz="1650" spc="-75" dirty="0">
                <a:latin typeface="Arial Black" panose="020B0A04020102020204"/>
                <a:cs typeface="Arial Black" panose="020B0A04020102020204"/>
              </a:rPr>
              <a:t> </a:t>
            </a:r>
            <a:r>
              <a:rPr sz="1650" spc="-10" dirty="0">
                <a:latin typeface="Arial Black" panose="020B0A04020102020204"/>
                <a:cs typeface="Arial Black" panose="020B0A04020102020204"/>
              </a:rPr>
              <a:t>ΣΦΗΝΕΣ.</a:t>
            </a:r>
            <a:endParaRPr sz="1650">
              <a:latin typeface="Arial Black" panose="020B0A04020102020204"/>
              <a:cs typeface="Arial Black" panose="020B0A04020102020204"/>
            </a:endParaRPr>
          </a:p>
          <a:p>
            <a:pPr marL="209550" marR="5080" indent="-196850">
              <a:lnSpc>
                <a:spcPts val="1970"/>
              </a:lnSpc>
              <a:spcBef>
                <a:spcPts val="370"/>
              </a:spcBef>
              <a:buClr>
                <a:srgbClr val="FF0000"/>
              </a:buClr>
              <a:buSzPct val="94000"/>
              <a:buFont typeface="Wingdings" panose="05000000000000000000"/>
              <a:buChar char=""/>
              <a:tabLst>
                <a:tab pos="209550" algn="l"/>
              </a:tabLst>
            </a:pPr>
            <a:r>
              <a:rPr sz="1650" dirty="0">
                <a:latin typeface="Arial Black" panose="020B0A04020102020204"/>
                <a:cs typeface="Arial Black" panose="020B0A04020102020204"/>
              </a:rPr>
              <a:t>ΕΧΟΥΝ</a:t>
            </a:r>
            <a:r>
              <a:rPr sz="1650" spc="-95" dirty="0">
                <a:latin typeface="Arial Black" panose="020B0A04020102020204"/>
                <a:cs typeface="Arial Black" panose="020B0A04020102020204"/>
              </a:rPr>
              <a:t> </a:t>
            </a:r>
            <a:r>
              <a:rPr sz="1650" dirty="0">
                <a:latin typeface="Arial Black" panose="020B0A04020102020204"/>
                <a:cs typeface="Arial Black" panose="020B0A04020102020204"/>
              </a:rPr>
              <a:t>ΦΘΑΡΕΙ</a:t>
            </a:r>
            <a:r>
              <a:rPr sz="1650" spc="-80" dirty="0">
                <a:latin typeface="Arial Black" panose="020B0A04020102020204"/>
                <a:cs typeface="Arial Black" panose="020B0A04020102020204"/>
              </a:rPr>
              <a:t> </a:t>
            </a:r>
            <a:r>
              <a:rPr sz="1650" spc="-20" dirty="0">
                <a:latin typeface="Arial Black" panose="020B0A04020102020204"/>
                <a:cs typeface="Arial Black" panose="020B0A04020102020204"/>
              </a:rPr>
              <a:t>ΥΠΕΡΒΟΛΙΚΑ</a:t>
            </a:r>
            <a:r>
              <a:rPr sz="1650" spc="-90" dirty="0">
                <a:latin typeface="Arial Black" panose="020B0A04020102020204"/>
                <a:cs typeface="Arial Black" panose="020B0A04020102020204"/>
              </a:rPr>
              <a:t> </a:t>
            </a:r>
            <a:r>
              <a:rPr sz="1650" dirty="0">
                <a:latin typeface="Arial Black" panose="020B0A04020102020204"/>
                <a:cs typeface="Arial Black" panose="020B0A04020102020204"/>
              </a:rPr>
              <a:t>ΟΙ</a:t>
            </a:r>
            <a:r>
              <a:rPr sz="1650" spc="-80" dirty="0">
                <a:latin typeface="Arial Black" panose="020B0A04020102020204"/>
                <a:cs typeface="Arial Black" panose="020B0A04020102020204"/>
              </a:rPr>
              <a:t> </a:t>
            </a:r>
            <a:r>
              <a:rPr sz="1650" spc="-10" dirty="0">
                <a:latin typeface="Arial Black" panose="020B0A04020102020204"/>
                <a:cs typeface="Arial Black" panose="020B0A04020102020204"/>
              </a:rPr>
              <a:t>ΤΡΙΒΕΙΣ</a:t>
            </a:r>
            <a:r>
              <a:rPr sz="1650" spc="-95"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85" dirty="0">
                <a:latin typeface="Arial Black" panose="020B0A04020102020204"/>
                <a:cs typeface="Arial Black" panose="020B0A04020102020204"/>
              </a:rPr>
              <a:t> </a:t>
            </a:r>
            <a:r>
              <a:rPr sz="1650" spc="-10">
                <a:latin typeface="Arial Black" panose="020B0A04020102020204"/>
                <a:cs typeface="Arial Black" panose="020B0A04020102020204"/>
              </a:rPr>
              <a:t>ΕΔΡΑΝΩΝ</a:t>
            </a:r>
            <a:r>
              <a:rPr sz="1650" spc="-90">
                <a:latin typeface="Arial Black" panose="020B0A04020102020204"/>
                <a:cs typeface="Arial Black" panose="020B0A04020102020204"/>
              </a:rPr>
              <a:t> </a:t>
            </a:r>
            <a:r>
              <a:rPr sz="1650" spc="-10" smtClean="0">
                <a:latin typeface="Arial Black" panose="020B0A04020102020204"/>
                <a:cs typeface="Arial Black" panose="020B0A04020102020204"/>
              </a:rPr>
              <a:t>ΒΑΣ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95" smtClean="0">
                <a:latin typeface="Arial Black" panose="020B0A04020102020204"/>
                <a:cs typeface="Arial Black" panose="020B0A04020102020204"/>
              </a:rPr>
              <a:t> </a:t>
            </a:r>
            <a:r>
              <a:rPr sz="1650" spc="-25" dirty="0">
                <a:latin typeface="Arial Black" panose="020B0A04020102020204"/>
                <a:cs typeface="Arial Black" panose="020B0A04020102020204"/>
              </a:rPr>
              <a:t>ΜΕ </a:t>
            </a:r>
            <a:r>
              <a:rPr sz="1650" spc="-20" dirty="0">
                <a:latin typeface="Arial Black" panose="020B0A04020102020204"/>
                <a:cs typeface="Arial Black" panose="020B0A04020102020204"/>
              </a:rPr>
              <a:t>ΑΠΟΤΕΛΕΣΜΑ</a:t>
            </a:r>
            <a:r>
              <a:rPr sz="1650" spc="-80" dirty="0">
                <a:latin typeface="Arial Black" panose="020B0A04020102020204"/>
                <a:cs typeface="Arial Black" panose="020B0A04020102020204"/>
              </a:rPr>
              <a:t> </a:t>
            </a:r>
            <a:r>
              <a:rPr sz="1650" dirty="0">
                <a:latin typeface="Arial Black" panose="020B0A04020102020204"/>
                <a:cs typeface="Arial Black" panose="020B0A04020102020204"/>
              </a:rPr>
              <a:t>ΤΗΝ</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ΚΑΜΨΗ</a:t>
            </a:r>
            <a:r>
              <a:rPr sz="1650" spc="-8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70" dirty="0">
                <a:latin typeface="Arial Black" panose="020B0A04020102020204"/>
                <a:cs typeface="Arial Black" panose="020B0A04020102020204"/>
              </a:rPr>
              <a:t> </a:t>
            </a:r>
            <a:r>
              <a:rPr sz="1650" spc="-20" dirty="0">
                <a:latin typeface="Arial Black" panose="020B0A04020102020204"/>
                <a:cs typeface="Arial Black" panose="020B0A04020102020204"/>
              </a:rPr>
              <a:t>ΣΤΡΟΦΑΛΟΦΟΡΟΥ</a:t>
            </a:r>
            <a:r>
              <a:rPr sz="1650" spc="-70" dirty="0">
                <a:latin typeface="Arial Black" panose="020B0A04020102020204"/>
                <a:cs typeface="Arial Black" panose="020B0A04020102020204"/>
              </a:rPr>
              <a:t> </a:t>
            </a:r>
            <a:r>
              <a:rPr sz="1650" spc="-10" dirty="0">
                <a:latin typeface="Arial Black" panose="020B0A04020102020204"/>
                <a:cs typeface="Arial Black" panose="020B0A04020102020204"/>
              </a:rPr>
              <a:t>ΑΞΟΝΑ.</a:t>
            </a:r>
            <a:endParaRPr sz="16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74625">
              <a:lnSpc>
                <a:spcPct val="100000"/>
              </a:lnSpc>
              <a:spcBef>
                <a:spcPts val="100"/>
              </a:spcBef>
            </a:pPr>
            <a:r>
              <a:rPr sz="2400" u="sng" dirty="0">
                <a:solidFill>
                  <a:srgbClr val="FFFFFF"/>
                </a:solidFill>
                <a:uFill>
                  <a:solidFill>
                    <a:srgbClr val="FFFFFF"/>
                  </a:solidFill>
                </a:uFill>
              </a:rPr>
              <a:t>ΦΘΟΡΕΣ</a:t>
            </a:r>
            <a:r>
              <a:rPr sz="2400" u="sng" spc="-50" dirty="0">
                <a:solidFill>
                  <a:srgbClr val="FFFFFF"/>
                </a:solidFill>
                <a:uFill>
                  <a:solidFill>
                    <a:srgbClr val="FFFFFF"/>
                  </a:solidFill>
                </a:uFill>
              </a:rPr>
              <a:t> </a:t>
            </a:r>
            <a:r>
              <a:rPr sz="2400" u="sng" dirty="0">
                <a:solidFill>
                  <a:srgbClr val="FFFFFF"/>
                </a:solidFill>
                <a:uFill>
                  <a:solidFill>
                    <a:srgbClr val="FFFFFF"/>
                  </a:solidFill>
                </a:uFill>
              </a:rPr>
              <a:t>ΚΑΙ</a:t>
            </a:r>
            <a:r>
              <a:rPr sz="2400" u="sng" spc="-25" dirty="0">
                <a:solidFill>
                  <a:srgbClr val="FFFFFF"/>
                </a:solidFill>
                <a:uFill>
                  <a:solidFill>
                    <a:srgbClr val="FFFFFF"/>
                  </a:solidFill>
                </a:uFill>
              </a:rPr>
              <a:t> </a:t>
            </a:r>
            <a:r>
              <a:rPr sz="2400" u="sng" dirty="0">
                <a:solidFill>
                  <a:srgbClr val="FFFFFF"/>
                </a:solidFill>
                <a:uFill>
                  <a:solidFill>
                    <a:srgbClr val="FFFFFF"/>
                  </a:solidFill>
                </a:uFill>
              </a:rPr>
              <a:t>ΒΛΑΒΕΣ</a:t>
            </a:r>
            <a:r>
              <a:rPr sz="2400" u="sng" spc="-35" dirty="0">
                <a:solidFill>
                  <a:srgbClr val="FFFFFF"/>
                </a:solidFill>
                <a:uFill>
                  <a:solidFill>
                    <a:srgbClr val="FFFFFF"/>
                  </a:solidFill>
                </a:uFill>
              </a:rPr>
              <a:t> </a:t>
            </a:r>
            <a:r>
              <a:rPr sz="2400" u="sng" spc="-20" dirty="0">
                <a:solidFill>
                  <a:srgbClr val="FFFFFF"/>
                </a:solidFill>
                <a:uFill>
                  <a:solidFill>
                    <a:srgbClr val="FFFFFF"/>
                  </a:solidFill>
                </a:uFill>
              </a:rPr>
              <a:t>ΕΞΑΡΤΗΜΑΤΩΝ</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485140"/>
          </a:xfrm>
          <a:custGeom>
            <a:avLst/>
            <a:gdLst/>
            <a:ahLst/>
            <a:cxnLst/>
            <a:rect l="l" t="t" r="r" b="b"/>
            <a:pathLst>
              <a:path w="8572500" h="485140">
                <a:moveTo>
                  <a:pt x="8572500" y="0"/>
                </a:moveTo>
                <a:lnTo>
                  <a:pt x="0" y="0"/>
                </a:lnTo>
                <a:lnTo>
                  <a:pt x="0" y="485140"/>
                </a:lnTo>
                <a:lnTo>
                  <a:pt x="4286250" y="485140"/>
                </a:lnTo>
                <a:lnTo>
                  <a:pt x="8572500" y="485140"/>
                </a:lnTo>
                <a:lnTo>
                  <a:pt x="8572500" y="0"/>
                </a:lnTo>
                <a:close/>
              </a:path>
            </a:pathLst>
          </a:custGeom>
          <a:solidFill>
            <a:srgbClr val="D89593"/>
          </a:solidFill>
        </p:spPr>
        <p:txBody>
          <a:bodyPr wrap="square" lIns="0" tIns="0" rIns="0" bIns="0" rtlCol="0"/>
          <a:lstStyle/>
          <a:p/>
        </p:txBody>
      </p:sp>
      <p:sp>
        <p:nvSpPr>
          <p:cNvPr id="3" name="object 3"/>
          <p:cNvSpPr txBox="1"/>
          <p:nvPr/>
        </p:nvSpPr>
        <p:spPr>
          <a:xfrm>
            <a:off x="1087119" y="1104900"/>
            <a:ext cx="6964680"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ΣΤΡΟΦΑΛΟΦΟΡΟΥ</a:t>
            </a:r>
            <a:r>
              <a:rPr sz="2000" u="heavy" spc="-1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ΑΞΟΝΑ.</a:t>
            </a:r>
            <a:endParaRPr sz="200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ctrTitle"/>
          </p:nvPr>
        </p:nvSpPr>
        <p:spPr>
          <a:prstGeom prst="rect">
            <a:avLst/>
          </a:prstGeom>
        </p:spPr>
        <p:txBody>
          <a:bodyPr vert="horz" wrap="square" lIns="0" tIns="12700" rIns="0" bIns="0" rtlCol="0">
            <a:spAutoFit/>
          </a:bodyPr>
          <a:lstStyle/>
          <a:p>
            <a:pPr marL="161925">
              <a:lnSpc>
                <a:spcPct val="100000"/>
              </a:lnSpc>
              <a:spcBef>
                <a:spcPts val="100"/>
              </a:spcBef>
            </a:pPr>
            <a:r>
              <a:rPr dirty="0"/>
              <a:t>ΦΘΟΡΕΣ</a:t>
            </a:r>
            <a:r>
              <a:rPr spc="-50" dirty="0"/>
              <a:t> </a:t>
            </a:r>
            <a:r>
              <a:rPr dirty="0"/>
              <a:t>ΚΑΙ</a:t>
            </a:r>
            <a:r>
              <a:rPr spc="-25" dirty="0"/>
              <a:t> </a:t>
            </a:r>
            <a:r>
              <a:rPr dirty="0"/>
              <a:t>ΒΛΑΒΕΣ</a:t>
            </a:r>
            <a:r>
              <a:rPr spc="-35" dirty="0"/>
              <a:t> </a:t>
            </a:r>
            <a:r>
              <a:rPr spc="-20" dirty="0"/>
              <a:t>ΕΞΑΡΤΗΜΑΤΩΝ</a:t>
            </a:r>
            <a:r>
              <a:rPr spc="-40" dirty="0"/>
              <a:t> </a:t>
            </a:r>
            <a:r>
              <a:rPr dirty="0"/>
              <a:t>ΤΗΣ</a:t>
            </a:r>
            <a:r>
              <a:rPr spc="-35" dirty="0"/>
              <a:t> </a:t>
            </a:r>
            <a:r>
              <a:rPr spc="-10" dirty="0"/>
              <a:t>ΜΗΧΑΝΗΣ</a:t>
            </a:r>
            <a:endParaRPr spc="-10" dirty="0"/>
          </a:p>
        </p:txBody>
      </p:sp>
      <p:pic>
        <p:nvPicPr>
          <p:cNvPr id="6" name="object 6"/>
          <p:cNvPicPr/>
          <p:nvPr/>
        </p:nvPicPr>
        <p:blipFill>
          <a:blip r:embed="rId1" cstate="print"/>
          <a:stretch>
            <a:fillRect/>
          </a:stretch>
        </p:blipFill>
        <p:spPr>
          <a:xfrm>
            <a:off x="1115060" y="1772920"/>
            <a:ext cx="6983730" cy="4823460"/>
          </a:xfrm>
          <a:prstGeom prst="rect">
            <a:avLst/>
          </a:prstGeom>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1071880"/>
            <a:ext cx="8572500" cy="485140"/>
          </a:xfrm>
          <a:custGeom>
            <a:avLst/>
            <a:gdLst/>
            <a:ahLst/>
            <a:cxnLst/>
            <a:rect l="l" t="t" r="r" b="b"/>
            <a:pathLst>
              <a:path w="8572500" h="485140">
                <a:moveTo>
                  <a:pt x="8572500" y="0"/>
                </a:moveTo>
                <a:lnTo>
                  <a:pt x="0" y="0"/>
                </a:lnTo>
                <a:lnTo>
                  <a:pt x="0" y="485140"/>
                </a:lnTo>
                <a:lnTo>
                  <a:pt x="4286250" y="485140"/>
                </a:lnTo>
                <a:lnTo>
                  <a:pt x="8572500" y="485140"/>
                </a:lnTo>
                <a:lnTo>
                  <a:pt x="8572500" y="0"/>
                </a:lnTo>
                <a:close/>
              </a:path>
            </a:pathLst>
          </a:custGeom>
          <a:solidFill>
            <a:srgbClr val="D89593"/>
          </a:solidFill>
        </p:spPr>
        <p:txBody>
          <a:bodyPr wrap="square" lIns="0" tIns="0" rIns="0" bIns="0" rtlCol="0"/>
          <a:lstStyle/>
          <a:p/>
        </p:txBody>
      </p:sp>
      <p:sp>
        <p:nvSpPr>
          <p:cNvPr id="3" name="object 3"/>
          <p:cNvSpPr txBox="1"/>
          <p:nvPr/>
        </p:nvSpPr>
        <p:spPr>
          <a:xfrm>
            <a:off x="1087119" y="1104900"/>
            <a:ext cx="6964680"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000000"/>
                  </a:solidFill>
                </a:uFill>
                <a:latin typeface="Arial Black" panose="020B0A04020102020204"/>
                <a:cs typeface="Arial Black" panose="020B0A04020102020204"/>
              </a:rPr>
              <a:t>ΦΘΟΡΕΣ</a:t>
            </a:r>
            <a:r>
              <a:rPr sz="2000" u="heavy" spc="-2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ΚΑΙ</a:t>
            </a:r>
            <a:r>
              <a:rPr sz="2000" u="heavy" spc="-5"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ΒΛΑΒΕΣ</a:t>
            </a:r>
            <a:r>
              <a:rPr sz="2000" u="heavy" spc="-20" dirty="0">
                <a:solidFill>
                  <a:srgbClr val="FF0000"/>
                </a:solidFill>
                <a:uFill>
                  <a:solidFill>
                    <a:srgbClr val="000000"/>
                  </a:solidFill>
                </a:uFill>
                <a:latin typeface="Arial Black" panose="020B0A04020102020204"/>
                <a:cs typeface="Arial Black" panose="020B0A04020102020204"/>
              </a:rPr>
              <a:t> </a:t>
            </a:r>
            <a:r>
              <a:rPr sz="2000" u="heavy" dirty="0">
                <a:solidFill>
                  <a:srgbClr val="FF0000"/>
                </a:solidFill>
                <a:uFill>
                  <a:solidFill>
                    <a:srgbClr val="000000"/>
                  </a:solidFill>
                </a:uFill>
                <a:latin typeface="Arial Black" panose="020B0A04020102020204"/>
                <a:cs typeface="Arial Black" panose="020B0A04020102020204"/>
              </a:rPr>
              <a:t>ΣΤΡΟΦΑΛΟΦΟΡΟΥ</a:t>
            </a:r>
            <a:r>
              <a:rPr sz="2000" u="heavy" spc="-15" dirty="0">
                <a:solidFill>
                  <a:srgbClr val="FF0000"/>
                </a:solidFill>
                <a:uFill>
                  <a:solidFill>
                    <a:srgbClr val="000000"/>
                  </a:solidFill>
                </a:uFill>
                <a:latin typeface="Arial Black" panose="020B0A04020102020204"/>
                <a:cs typeface="Arial Black" panose="020B0A04020102020204"/>
              </a:rPr>
              <a:t> </a:t>
            </a:r>
            <a:r>
              <a:rPr sz="2000" u="heavy" spc="-10" dirty="0">
                <a:solidFill>
                  <a:srgbClr val="FF0000"/>
                </a:solidFill>
                <a:uFill>
                  <a:solidFill>
                    <a:srgbClr val="000000"/>
                  </a:solidFill>
                </a:uFill>
                <a:latin typeface="Arial Black" panose="020B0A04020102020204"/>
                <a:cs typeface="Arial Black" panose="020B0A04020102020204"/>
              </a:rPr>
              <a:t>ΑΞΟΝΑ.</a:t>
            </a:r>
            <a:endParaRPr sz="2000">
              <a:solidFill>
                <a:srgbClr val="FF0000"/>
              </a:solidFill>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FF0000"/>
          </a:solidFill>
        </p:spPr>
        <p:txBody>
          <a:bodyPr wrap="square" lIns="0" tIns="0" rIns="0" bIns="0" rtlCol="0"/>
          <a:lstStyle/>
          <a:p/>
        </p:txBody>
      </p:sp>
      <p:sp>
        <p:nvSpPr>
          <p:cNvPr id="5" name="object 5"/>
          <p:cNvSpPr txBox="1">
            <a:spLocks noGrp="1"/>
          </p:cNvSpPr>
          <p:nvPr>
            <p:ph type="ctrTitle"/>
          </p:nvPr>
        </p:nvSpPr>
        <p:spPr>
          <a:prstGeom prst="rect">
            <a:avLst/>
          </a:prstGeom>
        </p:spPr>
        <p:txBody>
          <a:bodyPr vert="horz" wrap="square" lIns="0" tIns="12700" rIns="0" bIns="0" rtlCol="0">
            <a:spAutoFit/>
          </a:bodyPr>
          <a:lstStyle/>
          <a:p>
            <a:pPr marL="161925">
              <a:lnSpc>
                <a:spcPct val="100000"/>
              </a:lnSpc>
              <a:spcBef>
                <a:spcPts val="100"/>
              </a:spcBef>
            </a:pPr>
            <a:r>
              <a:rPr dirty="0"/>
              <a:t>ΦΘΟΡΕΣ</a:t>
            </a:r>
            <a:r>
              <a:rPr spc="-50" dirty="0"/>
              <a:t> </a:t>
            </a:r>
            <a:r>
              <a:rPr dirty="0"/>
              <a:t>ΚΑΙ</a:t>
            </a:r>
            <a:r>
              <a:rPr spc="-25" dirty="0"/>
              <a:t> </a:t>
            </a:r>
            <a:r>
              <a:rPr dirty="0"/>
              <a:t>ΒΛΑΒΕΣ</a:t>
            </a:r>
            <a:r>
              <a:rPr spc="-35" dirty="0"/>
              <a:t> </a:t>
            </a:r>
            <a:r>
              <a:rPr spc="-20" dirty="0"/>
              <a:t>ΕΞΑΡΤΗΜΑΤΩΝ</a:t>
            </a:r>
            <a:r>
              <a:rPr spc="-40" dirty="0"/>
              <a:t> </a:t>
            </a:r>
            <a:r>
              <a:rPr dirty="0"/>
              <a:t>ΤΗΣ</a:t>
            </a:r>
            <a:r>
              <a:rPr spc="-35" dirty="0"/>
              <a:t> </a:t>
            </a:r>
            <a:r>
              <a:rPr spc="-10" dirty="0"/>
              <a:t>ΜΗΧΑΝΗΣ</a:t>
            </a:r>
            <a:endParaRPr spc="-10" dirty="0"/>
          </a:p>
        </p:txBody>
      </p:sp>
      <p:pic>
        <p:nvPicPr>
          <p:cNvPr id="6" name="object 6"/>
          <p:cNvPicPr/>
          <p:nvPr/>
        </p:nvPicPr>
        <p:blipFill>
          <a:blip r:embed="rId1" cstate="print"/>
          <a:stretch>
            <a:fillRect/>
          </a:stretch>
        </p:blipFill>
        <p:spPr>
          <a:xfrm>
            <a:off x="323850" y="1771650"/>
            <a:ext cx="4032250" cy="4752340"/>
          </a:xfrm>
          <a:prstGeom prst="rect">
            <a:avLst/>
          </a:prstGeom>
        </p:spPr>
      </p:pic>
      <p:pic>
        <p:nvPicPr>
          <p:cNvPr id="7" name="object 7"/>
          <p:cNvPicPr/>
          <p:nvPr/>
        </p:nvPicPr>
        <p:blipFill>
          <a:blip r:embed="rId2" cstate="print"/>
          <a:stretch>
            <a:fillRect/>
          </a:stretch>
        </p:blipFill>
        <p:spPr>
          <a:xfrm>
            <a:off x="4572000" y="1771650"/>
            <a:ext cx="4248150" cy="4536440"/>
          </a:xfrm>
          <a:prstGeom prst="rect">
            <a:avLst/>
          </a:prstGeom>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113029" y="1041400"/>
            <a:ext cx="8869044" cy="4517902"/>
          </a:xfrm>
          <a:prstGeom prst="rect">
            <a:avLst/>
          </a:prstGeom>
        </p:spPr>
        <p:txBody>
          <a:bodyPr vert="horz" wrap="square" lIns="0" tIns="290829" rIns="0" bIns="0" rtlCol="0">
            <a:spAutoFit/>
          </a:bodyPr>
          <a:lstStyle/>
          <a:p>
            <a:pPr marL="264160" marR="549275">
              <a:lnSpc>
                <a:spcPct val="100000"/>
              </a:lnSpc>
              <a:spcBef>
                <a:spcPts val="100"/>
              </a:spcBef>
            </a:pPr>
            <a:r>
              <a:rPr sz="3600" u="sng" smtClean="0">
                <a:solidFill>
                  <a:srgbClr val="FF0000"/>
                </a:solidFill>
                <a:uFill>
                  <a:solidFill>
                    <a:srgbClr val="FF0000"/>
                  </a:solidFill>
                </a:uFill>
              </a:rPr>
              <a:t>ΚΩΔΙΚΟΠΟΙΗΣΗ</a:t>
            </a:r>
            <a:r>
              <a:rPr lang="el-GR" sz="3600" u="sng" dirty="0" smtClean="0">
                <a:solidFill>
                  <a:srgbClr val="FF0000"/>
                </a:solidFill>
                <a:uFill>
                  <a:solidFill>
                    <a:srgbClr val="FF0000"/>
                  </a:solidFill>
                </a:uFill>
              </a:rPr>
              <a:t> </a:t>
            </a:r>
            <a:r>
              <a:rPr sz="3600" u="sng" spc="-130" smtClean="0">
                <a:solidFill>
                  <a:srgbClr val="FF0000"/>
                </a:solidFill>
                <a:uFill>
                  <a:solidFill>
                    <a:srgbClr val="FF0000"/>
                  </a:solidFill>
                </a:uFill>
              </a:rPr>
              <a:t> </a:t>
            </a:r>
            <a:r>
              <a:rPr sz="3600" u="sng" smtClean="0">
                <a:solidFill>
                  <a:srgbClr val="FF0000"/>
                </a:solidFill>
                <a:uFill>
                  <a:solidFill>
                    <a:srgbClr val="FF0000"/>
                  </a:solidFill>
                </a:uFill>
              </a:rPr>
              <a:t>ΒΛΑΒΩΝ</a:t>
            </a:r>
            <a:r>
              <a:rPr lang="el-GR" sz="3600" u="sng" dirty="0" smtClean="0">
                <a:solidFill>
                  <a:srgbClr val="FF0000"/>
                </a:solidFill>
                <a:uFill>
                  <a:solidFill>
                    <a:srgbClr val="FF0000"/>
                  </a:solidFill>
                </a:uFill>
              </a:rPr>
              <a:t> </a:t>
            </a:r>
            <a:r>
              <a:rPr sz="3600" u="sng" spc="-120" smtClean="0">
                <a:solidFill>
                  <a:srgbClr val="FF0000"/>
                </a:solidFill>
                <a:uFill>
                  <a:solidFill>
                    <a:srgbClr val="FF0000"/>
                  </a:solidFill>
                </a:uFill>
              </a:rPr>
              <a:t> </a:t>
            </a:r>
            <a:r>
              <a:rPr sz="3600" u="sng" spc="-110">
                <a:solidFill>
                  <a:srgbClr val="FF0000"/>
                </a:solidFill>
                <a:uFill>
                  <a:solidFill>
                    <a:srgbClr val="FF0000"/>
                  </a:solidFill>
                </a:uFill>
              </a:rPr>
              <a:t>ΚΑΤΑ</a:t>
            </a:r>
            <a:r>
              <a:rPr sz="3600" u="sng" spc="-114">
                <a:solidFill>
                  <a:srgbClr val="FF0000"/>
                </a:solidFill>
                <a:uFill>
                  <a:solidFill>
                    <a:srgbClr val="FF0000"/>
                  </a:solidFill>
                </a:uFill>
              </a:rPr>
              <a:t> </a:t>
            </a:r>
            <a:r>
              <a:rPr sz="3600" u="sng" spc="-25" smtClean="0">
                <a:solidFill>
                  <a:srgbClr val="FF0000"/>
                </a:solidFill>
                <a:uFill>
                  <a:solidFill>
                    <a:srgbClr val="FF0000"/>
                  </a:solidFill>
                </a:uFill>
              </a:rPr>
              <a:t>ΤΗ</a:t>
            </a:r>
            <a:r>
              <a:rPr lang="el-GR" sz="3600" u="sng" spc="-25" dirty="0" smtClean="0">
                <a:solidFill>
                  <a:srgbClr val="FF0000"/>
                </a:solidFill>
                <a:uFill>
                  <a:solidFill>
                    <a:srgbClr val="FF0000"/>
                  </a:solidFill>
                </a:uFill>
              </a:rPr>
              <a:t>Ν </a:t>
            </a:r>
            <a:r>
              <a:rPr sz="3600" spc="-25" smtClean="0">
                <a:solidFill>
                  <a:srgbClr val="FF0000"/>
                </a:solidFill>
              </a:rPr>
              <a:t> </a:t>
            </a:r>
            <a:r>
              <a:rPr sz="3600" u="sng" dirty="0">
                <a:solidFill>
                  <a:srgbClr val="FF0000"/>
                </a:solidFill>
                <a:uFill>
                  <a:solidFill>
                    <a:srgbClr val="FF0000"/>
                  </a:solidFill>
                </a:uFill>
              </a:rPr>
              <a:t>ΛΕΙΤΟΥΡΓΙΑ</a:t>
            </a:r>
            <a:r>
              <a:rPr sz="3600" u="sng" spc="-130" dirty="0">
                <a:solidFill>
                  <a:srgbClr val="FF0000"/>
                </a:solidFill>
                <a:uFill>
                  <a:solidFill>
                    <a:srgbClr val="FF0000"/>
                  </a:solidFill>
                </a:uFill>
              </a:rPr>
              <a:t> </a:t>
            </a:r>
            <a:r>
              <a:rPr sz="3600" u="sng" dirty="0">
                <a:solidFill>
                  <a:srgbClr val="FF0000"/>
                </a:solidFill>
                <a:uFill>
                  <a:solidFill>
                    <a:srgbClr val="FF0000"/>
                  </a:solidFill>
                </a:uFill>
              </a:rPr>
              <a:t>ΤΗΣ</a:t>
            </a:r>
            <a:r>
              <a:rPr sz="3600" u="sng" spc="-120" dirty="0">
                <a:solidFill>
                  <a:srgbClr val="FF0000"/>
                </a:solidFill>
                <a:uFill>
                  <a:solidFill>
                    <a:srgbClr val="FF0000"/>
                  </a:solidFill>
                </a:uFill>
              </a:rPr>
              <a:t> </a:t>
            </a:r>
            <a:r>
              <a:rPr sz="3600" u="sng" spc="-10" dirty="0">
                <a:solidFill>
                  <a:srgbClr val="FF0000"/>
                </a:solidFill>
                <a:uFill>
                  <a:solidFill>
                    <a:srgbClr val="FF0000"/>
                  </a:solidFill>
                </a:uFill>
              </a:rPr>
              <a:t>ΜΗΧΑΝΗΣ</a:t>
            </a:r>
            <a:endParaRPr sz="3600"/>
          </a:p>
          <a:p>
            <a:pPr marL="264160" marR="5080">
              <a:lnSpc>
                <a:spcPct val="100000"/>
              </a:lnSpc>
              <a:spcBef>
                <a:spcPts val="2680"/>
              </a:spcBef>
            </a:pPr>
            <a:r>
              <a:rPr sz="3600" dirty="0"/>
              <a:t>ΘΑ</a:t>
            </a:r>
            <a:r>
              <a:rPr sz="3600" spc="-235" dirty="0"/>
              <a:t> </a:t>
            </a:r>
            <a:r>
              <a:rPr sz="3600" spc="-20" dirty="0"/>
              <a:t>ΑΝΑΦΕΡΟΝΤΑΙ</a:t>
            </a:r>
            <a:r>
              <a:rPr sz="3600" spc="-114" dirty="0"/>
              <a:t> </a:t>
            </a:r>
            <a:r>
              <a:rPr sz="3600"/>
              <a:t>ΟΙ</a:t>
            </a:r>
            <a:r>
              <a:rPr sz="3600" spc="-114"/>
              <a:t> </a:t>
            </a:r>
            <a:r>
              <a:rPr sz="3600" spc="-10" smtClean="0"/>
              <a:t>ΚΥΡΙ</a:t>
            </a:r>
            <a:r>
              <a:rPr lang="el-GR" sz="3600" spc="-10" dirty="0" smtClean="0"/>
              <a:t>Ω</a:t>
            </a:r>
            <a:r>
              <a:rPr sz="3600" spc="-10" smtClean="0"/>
              <a:t>ΤΕΡΕΣ </a:t>
            </a:r>
            <a:r>
              <a:rPr sz="3600" dirty="0"/>
              <a:t>ΒΛΑΒΕΣ</a:t>
            </a:r>
            <a:r>
              <a:rPr sz="3600" spc="-105" dirty="0"/>
              <a:t> </a:t>
            </a:r>
            <a:r>
              <a:rPr sz="3600" dirty="0"/>
              <a:t>ΠΟΥ</a:t>
            </a:r>
            <a:r>
              <a:rPr sz="3600" spc="-105" dirty="0"/>
              <a:t> </a:t>
            </a:r>
            <a:r>
              <a:rPr sz="3600" spc="-20"/>
              <a:t>ΕΜΦΑΝΙΖΟΝΤΑΙ</a:t>
            </a:r>
            <a:r>
              <a:rPr sz="3600" spc="-110"/>
              <a:t> </a:t>
            </a:r>
            <a:r>
              <a:rPr sz="3600" spc="-25" smtClean="0"/>
              <a:t>ΣΤΗ</a:t>
            </a:r>
            <a:r>
              <a:rPr lang="el-GR" sz="3600" spc="-25" dirty="0" smtClean="0"/>
              <a:t>Ν</a:t>
            </a:r>
            <a:r>
              <a:rPr sz="3600" spc="-25" smtClean="0"/>
              <a:t> </a:t>
            </a:r>
            <a:r>
              <a:rPr sz="3600" dirty="0"/>
              <a:t>ΛΕΙΤΟΥΡΓΙΑ</a:t>
            </a:r>
            <a:r>
              <a:rPr sz="3600" spc="-80" dirty="0"/>
              <a:t> </a:t>
            </a:r>
            <a:r>
              <a:rPr sz="3600" dirty="0"/>
              <a:t>ΤΗΣ</a:t>
            </a:r>
            <a:r>
              <a:rPr sz="3600" spc="-75" dirty="0"/>
              <a:t> </a:t>
            </a:r>
            <a:r>
              <a:rPr sz="3600" dirty="0"/>
              <a:t>ΜΗΧΑΝΗΣ,</a:t>
            </a:r>
            <a:r>
              <a:rPr sz="3600" spc="-70" dirty="0"/>
              <a:t> </a:t>
            </a:r>
            <a:r>
              <a:rPr sz="3600" dirty="0"/>
              <a:t>ΜΑΖΙ</a:t>
            </a:r>
            <a:r>
              <a:rPr sz="3600" spc="-70" dirty="0"/>
              <a:t> </a:t>
            </a:r>
            <a:r>
              <a:rPr sz="3600" spc="-25" dirty="0"/>
              <a:t>ΜΕ </a:t>
            </a:r>
            <a:r>
              <a:rPr sz="3600" dirty="0"/>
              <a:t>ΤΙΣ</a:t>
            </a:r>
            <a:r>
              <a:rPr sz="3600" spc="-60" dirty="0"/>
              <a:t> </a:t>
            </a:r>
            <a:r>
              <a:rPr sz="3600" spc="-10" dirty="0"/>
              <a:t>ΠΙΘΑΝΟΤΕΡΕΣ</a:t>
            </a:r>
            <a:r>
              <a:rPr sz="3600" spc="-190" dirty="0"/>
              <a:t> </a:t>
            </a:r>
            <a:r>
              <a:rPr sz="3600" dirty="0"/>
              <a:t>ΑΙΤΙΕΣ</a:t>
            </a:r>
            <a:r>
              <a:rPr sz="3600" spc="-65" dirty="0"/>
              <a:t> </a:t>
            </a:r>
            <a:r>
              <a:rPr sz="3600" dirty="0"/>
              <a:t>ΠΟΥ</a:t>
            </a:r>
            <a:r>
              <a:rPr sz="3600" spc="-60" dirty="0"/>
              <a:t> </a:t>
            </a:r>
            <a:r>
              <a:rPr sz="3600" spc="-25" dirty="0"/>
              <a:t>ΤΙΣ </a:t>
            </a:r>
            <a:r>
              <a:rPr sz="3600" spc="-10" dirty="0"/>
              <a:t>ΠΡΟΚΑΛΟΥΝ.</a:t>
            </a:r>
            <a:endParaRPr sz="3600"/>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18259"/>
            <a:ext cx="6960870" cy="4712970"/>
          </a:xfrm>
          <a:prstGeom prst="rect">
            <a:avLst/>
          </a:prstGeom>
        </p:spPr>
        <p:txBody>
          <a:bodyPr vert="horz" wrap="square" lIns="0" tIns="27939" rIns="0" bIns="0" rtlCol="0">
            <a:spAutoFit/>
          </a:bodyPr>
          <a:lstStyle/>
          <a:p>
            <a:pPr marL="469900" marR="510540" indent="-457200">
              <a:lnSpc>
                <a:spcPts val="3350"/>
              </a:lnSpc>
              <a:spcBef>
                <a:spcPts val="220"/>
              </a:spcBef>
              <a:buClr>
                <a:srgbClr val="FF0000"/>
              </a:buClr>
              <a:buAutoNum type="arabicParenR"/>
              <a:tabLst>
                <a:tab pos="469900" algn="l"/>
              </a:tabLst>
            </a:pPr>
            <a:r>
              <a:rPr sz="2800" b="1" spc="-25" dirty="0">
                <a:latin typeface="Arial" panose="020B0604020202020204"/>
                <a:cs typeface="Arial" panose="020B0604020202020204"/>
              </a:rPr>
              <a:t>ΑΥΞΗΣΗ</a:t>
            </a:r>
            <a:r>
              <a:rPr sz="2800" b="1" spc="-130" dirty="0">
                <a:latin typeface="Arial" panose="020B0604020202020204"/>
                <a:cs typeface="Arial" panose="020B0604020202020204"/>
              </a:rPr>
              <a:t> </a:t>
            </a:r>
            <a:r>
              <a:rPr sz="2800" b="1" dirty="0">
                <a:latin typeface="Arial" panose="020B0604020202020204"/>
                <a:cs typeface="Arial" panose="020B0604020202020204"/>
              </a:rPr>
              <a:t>ΤΗΣ</a:t>
            </a:r>
            <a:r>
              <a:rPr sz="2800" b="1" spc="-110" dirty="0">
                <a:latin typeface="Arial" panose="020B0604020202020204"/>
                <a:cs typeface="Arial" panose="020B0604020202020204"/>
              </a:rPr>
              <a:t> </a:t>
            </a:r>
            <a:r>
              <a:rPr sz="2800" b="1" spc="-10" dirty="0">
                <a:latin typeface="Arial" panose="020B0604020202020204"/>
                <a:cs typeface="Arial" panose="020B0604020202020204"/>
              </a:rPr>
              <a:t>ΘΕΡΜΟΚΡΑΣΙΑΣ</a:t>
            </a:r>
            <a:r>
              <a:rPr sz="2800" b="1" spc="-110" dirty="0">
                <a:latin typeface="Arial" panose="020B0604020202020204"/>
                <a:cs typeface="Arial" panose="020B0604020202020204"/>
              </a:rPr>
              <a:t> </a:t>
            </a:r>
            <a:r>
              <a:rPr sz="2800" b="1" spc="-25" dirty="0">
                <a:latin typeface="Arial" panose="020B0604020202020204"/>
                <a:cs typeface="Arial" panose="020B0604020202020204"/>
              </a:rPr>
              <a:t>ΤΩΝ </a:t>
            </a:r>
            <a:r>
              <a:rPr sz="2800" b="1" spc="-10" dirty="0">
                <a:latin typeface="Arial" panose="020B0604020202020204"/>
                <a:cs typeface="Arial" panose="020B0604020202020204"/>
              </a:rPr>
              <a:t>ΚΑΥΣΑΕΡΙΩΝ.</a:t>
            </a:r>
            <a:endParaRPr sz="2800">
              <a:latin typeface="Arial" panose="020B0604020202020204"/>
              <a:cs typeface="Arial" panose="020B0604020202020204"/>
            </a:endParaRPr>
          </a:p>
          <a:p>
            <a:pPr marL="469900" marR="704850" indent="-457200">
              <a:lnSpc>
                <a:spcPts val="3350"/>
              </a:lnSpc>
              <a:spcBef>
                <a:spcPts val="570"/>
              </a:spcBef>
              <a:buClr>
                <a:srgbClr val="FF0000"/>
              </a:buClr>
              <a:buAutoNum type="arabicParenR"/>
              <a:tabLst>
                <a:tab pos="469900" algn="l"/>
              </a:tabLst>
            </a:pPr>
            <a:r>
              <a:rPr sz="2800" b="1" dirty="0">
                <a:latin typeface="Arial" panose="020B0604020202020204"/>
                <a:cs typeface="Arial" panose="020B0604020202020204"/>
              </a:rPr>
              <a:t>ΠΤΩΣΗ</a:t>
            </a:r>
            <a:r>
              <a:rPr sz="2800" b="1" spc="-114" dirty="0">
                <a:latin typeface="Arial" panose="020B0604020202020204"/>
                <a:cs typeface="Arial" panose="020B0604020202020204"/>
              </a:rPr>
              <a:t> </a:t>
            </a:r>
            <a:r>
              <a:rPr sz="2800" b="1" dirty="0">
                <a:latin typeface="Arial" panose="020B0604020202020204"/>
                <a:cs typeface="Arial" panose="020B0604020202020204"/>
              </a:rPr>
              <a:t>ΤΗΣ</a:t>
            </a:r>
            <a:r>
              <a:rPr sz="2800" b="1" spc="-85" dirty="0">
                <a:latin typeface="Arial" panose="020B0604020202020204"/>
                <a:cs typeface="Arial" panose="020B0604020202020204"/>
              </a:rPr>
              <a:t> </a:t>
            </a:r>
            <a:r>
              <a:rPr sz="2800" b="1" spc="-10" dirty="0">
                <a:latin typeface="Arial" panose="020B0604020202020204"/>
                <a:cs typeface="Arial" panose="020B0604020202020204"/>
              </a:rPr>
              <a:t>ΘΕΡΜΟΚΡΑΣΙΑΣ</a:t>
            </a:r>
            <a:r>
              <a:rPr sz="2800" b="1" spc="-85" dirty="0">
                <a:latin typeface="Arial" panose="020B0604020202020204"/>
                <a:cs typeface="Arial" panose="020B0604020202020204"/>
              </a:rPr>
              <a:t> </a:t>
            </a:r>
            <a:r>
              <a:rPr sz="2800" b="1" spc="-25" dirty="0">
                <a:latin typeface="Arial" panose="020B0604020202020204"/>
                <a:cs typeface="Arial" panose="020B0604020202020204"/>
              </a:rPr>
              <a:t>ΤΩΝ </a:t>
            </a:r>
            <a:r>
              <a:rPr sz="2800" b="1" spc="-10" dirty="0">
                <a:latin typeface="Arial" panose="020B0604020202020204"/>
                <a:cs typeface="Arial" panose="020B0604020202020204"/>
              </a:rPr>
              <a:t>ΚΑΥΣΑΕΡΙΩΝ.</a:t>
            </a:r>
            <a:endParaRPr sz="2800">
              <a:latin typeface="Arial" panose="020B0604020202020204"/>
              <a:cs typeface="Arial" panose="020B0604020202020204"/>
            </a:endParaRPr>
          </a:p>
          <a:p>
            <a:pPr marL="469900" indent="-457200">
              <a:lnSpc>
                <a:spcPct val="100000"/>
              </a:lnSpc>
              <a:spcBef>
                <a:spcPts val="450"/>
              </a:spcBef>
              <a:buClr>
                <a:srgbClr val="FF0000"/>
              </a:buClr>
              <a:buAutoNum type="arabicParenR"/>
              <a:tabLst>
                <a:tab pos="469900" algn="l"/>
              </a:tabLst>
            </a:pPr>
            <a:r>
              <a:rPr sz="2800" b="1" dirty="0">
                <a:latin typeface="Arial" panose="020B0604020202020204"/>
                <a:cs typeface="Arial" panose="020B0604020202020204"/>
              </a:rPr>
              <a:t>ΚΤΥΠΟΙ</a:t>
            </a:r>
            <a:r>
              <a:rPr sz="2800" b="1" spc="-45" dirty="0">
                <a:latin typeface="Arial" panose="020B0604020202020204"/>
                <a:cs typeface="Arial" panose="020B0604020202020204"/>
              </a:rPr>
              <a:t> </a:t>
            </a:r>
            <a:r>
              <a:rPr sz="2800" b="1" dirty="0">
                <a:latin typeface="Arial" panose="020B0604020202020204"/>
                <a:cs typeface="Arial" panose="020B0604020202020204"/>
              </a:rPr>
              <a:t>ΣΤΗ</a:t>
            </a:r>
            <a:r>
              <a:rPr sz="2800" b="1" spc="-35" dirty="0">
                <a:latin typeface="Arial" panose="020B0604020202020204"/>
                <a:cs typeface="Arial" panose="020B0604020202020204"/>
              </a:rPr>
              <a:t> </a:t>
            </a:r>
            <a:r>
              <a:rPr sz="2800" b="1" spc="-10" dirty="0">
                <a:latin typeface="Arial" panose="020B0604020202020204"/>
                <a:cs typeface="Arial" panose="020B0604020202020204"/>
              </a:rPr>
              <a:t>ΜΗΧΑΝΗ.</a:t>
            </a:r>
            <a:endParaRPr sz="2800">
              <a:latin typeface="Arial" panose="020B0604020202020204"/>
              <a:cs typeface="Arial" panose="020B0604020202020204"/>
            </a:endParaRPr>
          </a:p>
          <a:p>
            <a:pPr marL="469900" indent="-457200">
              <a:lnSpc>
                <a:spcPct val="100000"/>
              </a:lnSpc>
              <a:spcBef>
                <a:spcPts val="550"/>
              </a:spcBef>
              <a:buClr>
                <a:srgbClr val="FF0000"/>
              </a:buClr>
              <a:buAutoNum type="arabicParenR"/>
              <a:tabLst>
                <a:tab pos="469900" algn="l"/>
              </a:tabLst>
            </a:pPr>
            <a:r>
              <a:rPr sz="2800" b="1" dirty="0">
                <a:latin typeface="Arial" panose="020B0604020202020204"/>
                <a:cs typeface="Arial" panose="020B0604020202020204"/>
              </a:rPr>
              <a:t>ΜΙΚΡΗ</a:t>
            </a:r>
            <a:r>
              <a:rPr sz="2800" b="1" spc="-75" dirty="0">
                <a:latin typeface="Arial" panose="020B0604020202020204"/>
                <a:cs typeface="Arial" panose="020B0604020202020204"/>
              </a:rPr>
              <a:t> </a:t>
            </a:r>
            <a:r>
              <a:rPr sz="2800" b="1" dirty="0">
                <a:latin typeface="Arial" panose="020B0604020202020204"/>
                <a:cs typeface="Arial" panose="020B0604020202020204"/>
              </a:rPr>
              <a:t>ΠΤΩΣΗ</a:t>
            </a:r>
            <a:r>
              <a:rPr sz="2800" b="1" spc="-65" dirty="0">
                <a:latin typeface="Arial" panose="020B0604020202020204"/>
                <a:cs typeface="Arial" panose="020B0604020202020204"/>
              </a:rPr>
              <a:t> </a:t>
            </a:r>
            <a:r>
              <a:rPr sz="2800" b="1" dirty="0">
                <a:latin typeface="Arial" panose="020B0604020202020204"/>
                <a:cs typeface="Arial" panose="020B0604020202020204"/>
              </a:rPr>
              <a:t>ΤΩΝ</a:t>
            </a:r>
            <a:r>
              <a:rPr sz="2800" b="1" spc="-55" dirty="0">
                <a:latin typeface="Arial" panose="020B0604020202020204"/>
                <a:cs typeface="Arial" panose="020B0604020202020204"/>
              </a:rPr>
              <a:t> </a:t>
            </a:r>
            <a:r>
              <a:rPr sz="2800" b="1" spc="-10" dirty="0">
                <a:latin typeface="Arial" panose="020B0604020202020204"/>
                <a:cs typeface="Arial" panose="020B0604020202020204"/>
              </a:rPr>
              <a:t>ΣΤΡΟΦΩΝ.</a:t>
            </a:r>
            <a:endParaRPr sz="2800">
              <a:latin typeface="Arial" panose="020B0604020202020204"/>
              <a:cs typeface="Arial" panose="020B0604020202020204"/>
            </a:endParaRPr>
          </a:p>
          <a:p>
            <a:pPr marL="469900" indent="-457200">
              <a:lnSpc>
                <a:spcPct val="100000"/>
              </a:lnSpc>
              <a:spcBef>
                <a:spcPts val="560"/>
              </a:spcBef>
              <a:buClr>
                <a:srgbClr val="FF0000"/>
              </a:buClr>
              <a:buAutoNum type="arabicParenR"/>
              <a:tabLst>
                <a:tab pos="469900" algn="l"/>
              </a:tabLst>
            </a:pPr>
            <a:r>
              <a:rPr sz="2800" b="1" spc="-35" dirty="0">
                <a:latin typeface="Arial" panose="020B0604020202020204"/>
                <a:cs typeface="Arial" panose="020B0604020202020204"/>
              </a:rPr>
              <a:t>ΜΕΓΑΛΗ</a:t>
            </a:r>
            <a:r>
              <a:rPr sz="2800" b="1" spc="-125" dirty="0">
                <a:latin typeface="Arial" panose="020B0604020202020204"/>
                <a:cs typeface="Arial" panose="020B0604020202020204"/>
              </a:rPr>
              <a:t> </a:t>
            </a:r>
            <a:r>
              <a:rPr sz="2800" b="1" dirty="0">
                <a:latin typeface="Arial" panose="020B0604020202020204"/>
                <a:cs typeface="Arial" panose="020B0604020202020204"/>
              </a:rPr>
              <a:t>ΠΤΩΣΗ</a:t>
            </a:r>
            <a:r>
              <a:rPr sz="2800" b="1" spc="-114" dirty="0">
                <a:latin typeface="Arial" panose="020B0604020202020204"/>
                <a:cs typeface="Arial" panose="020B0604020202020204"/>
              </a:rPr>
              <a:t> </a:t>
            </a:r>
            <a:r>
              <a:rPr sz="2800" b="1" spc="-10" dirty="0">
                <a:latin typeface="Arial" panose="020B0604020202020204"/>
                <a:cs typeface="Arial" panose="020B0604020202020204"/>
              </a:rPr>
              <a:t>ΣΤΡΟΦΩΝ.</a:t>
            </a:r>
            <a:endParaRPr sz="2800">
              <a:latin typeface="Arial" panose="020B0604020202020204"/>
              <a:cs typeface="Arial" panose="020B0604020202020204"/>
            </a:endParaRPr>
          </a:p>
          <a:p>
            <a:pPr marL="469900" marR="5080" indent="-457200">
              <a:lnSpc>
                <a:spcPts val="3350"/>
              </a:lnSpc>
              <a:spcBef>
                <a:spcPts val="670"/>
              </a:spcBef>
              <a:buClr>
                <a:srgbClr val="FF0000"/>
              </a:buClr>
              <a:buAutoNum type="arabicParenR"/>
              <a:tabLst>
                <a:tab pos="469900" algn="l"/>
              </a:tabLst>
            </a:pPr>
            <a:r>
              <a:rPr sz="2800" b="1" spc="-40" dirty="0">
                <a:latin typeface="Arial" panose="020B0604020202020204"/>
                <a:cs typeface="Arial" panose="020B0604020202020204"/>
              </a:rPr>
              <a:t>ΑΣΤΑΘΗΣ</a:t>
            </a:r>
            <a:r>
              <a:rPr sz="2800" b="1" spc="-165" dirty="0">
                <a:latin typeface="Arial" panose="020B0604020202020204"/>
                <a:cs typeface="Arial" panose="020B0604020202020204"/>
              </a:rPr>
              <a:t> </a:t>
            </a:r>
            <a:r>
              <a:rPr sz="2800" b="1" dirty="0">
                <a:latin typeface="Arial" panose="020B0604020202020204"/>
                <a:cs typeface="Arial" panose="020B0604020202020204"/>
              </a:rPr>
              <a:t>ΛΕΙΤΟΥΡΓΙΑ</a:t>
            </a:r>
            <a:r>
              <a:rPr sz="2800" b="1" spc="-125" dirty="0">
                <a:latin typeface="Arial" panose="020B0604020202020204"/>
                <a:cs typeface="Arial" panose="020B0604020202020204"/>
              </a:rPr>
              <a:t> </a:t>
            </a:r>
            <a:r>
              <a:rPr sz="2800" b="1" dirty="0">
                <a:latin typeface="Arial" panose="020B0604020202020204"/>
                <a:cs typeface="Arial" panose="020B0604020202020204"/>
              </a:rPr>
              <a:t>ΤΗΣ</a:t>
            </a:r>
            <a:r>
              <a:rPr sz="2800" b="1" spc="-80" dirty="0">
                <a:latin typeface="Arial" panose="020B0604020202020204"/>
                <a:cs typeface="Arial" panose="020B0604020202020204"/>
              </a:rPr>
              <a:t> </a:t>
            </a:r>
            <a:r>
              <a:rPr sz="2800" b="1" spc="-10" dirty="0">
                <a:latin typeface="Arial" panose="020B0604020202020204"/>
                <a:cs typeface="Arial" panose="020B0604020202020204"/>
              </a:rPr>
              <a:t>ΜΗΧΑΝΗΣ </a:t>
            </a:r>
            <a:r>
              <a:rPr sz="2800" b="1" spc="-20" dirty="0">
                <a:latin typeface="Arial" panose="020B0604020202020204"/>
                <a:cs typeface="Arial" panose="020B0604020202020204"/>
              </a:rPr>
              <a:t>(ΑΥΞΟΜΕΙΩΣΗ</a:t>
            </a:r>
            <a:r>
              <a:rPr sz="2800" b="1" spc="-105" dirty="0">
                <a:latin typeface="Arial" panose="020B0604020202020204"/>
                <a:cs typeface="Arial" panose="020B0604020202020204"/>
              </a:rPr>
              <a:t> </a:t>
            </a:r>
            <a:r>
              <a:rPr sz="2800" b="1" spc="-10" dirty="0">
                <a:latin typeface="Arial" panose="020B0604020202020204"/>
                <a:cs typeface="Arial" panose="020B0604020202020204"/>
              </a:rPr>
              <a:t>ΣΤΡΟΦΩΝ).</a:t>
            </a:r>
            <a:endParaRPr sz="2800">
              <a:latin typeface="Arial" panose="020B0604020202020204"/>
              <a:cs typeface="Arial" panose="020B0604020202020204"/>
            </a:endParaRPr>
          </a:p>
          <a:p>
            <a:pPr marL="469900" indent="-457200">
              <a:lnSpc>
                <a:spcPct val="100000"/>
              </a:lnSpc>
              <a:spcBef>
                <a:spcPts val="450"/>
              </a:spcBef>
              <a:buClr>
                <a:srgbClr val="FF0000"/>
              </a:buClr>
              <a:buAutoNum type="arabicParenR"/>
              <a:tabLst>
                <a:tab pos="469900" algn="l"/>
              </a:tabLst>
            </a:pPr>
            <a:r>
              <a:rPr sz="2800" b="1" spc="-50" dirty="0">
                <a:latin typeface="Arial" panose="020B0604020202020204"/>
                <a:cs typeface="Arial" panose="020B0604020202020204"/>
              </a:rPr>
              <a:t>ΚΡΑΤΗΣΗ</a:t>
            </a:r>
            <a:r>
              <a:rPr sz="2800" b="1" spc="-95" dirty="0">
                <a:latin typeface="Arial" panose="020B0604020202020204"/>
                <a:cs typeface="Arial" panose="020B0604020202020204"/>
              </a:rPr>
              <a:t> </a:t>
            </a:r>
            <a:r>
              <a:rPr sz="2800" b="1" dirty="0">
                <a:latin typeface="Arial" panose="020B0604020202020204"/>
                <a:cs typeface="Arial" panose="020B0604020202020204"/>
              </a:rPr>
              <a:t>ΤΗΣ</a:t>
            </a:r>
            <a:r>
              <a:rPr sz="2800" b="1" spc="-75" dirty="0">
                <a:latin typeface="Arial" panose="020B0604020202020204"/>
                <a:cs typeface="Arial" panose="020B0604020202020204"/>
              </a:rPr>
              <a:t> </a:t>
            </a:r>
            <a:r>
              <a:rPr sz="2800" b="1" spc="-10" dirty="0">
                <a:latin typeface="Arial" panose="020B0604020202020204"/>
                <a:cs typeface="Arial" panose="020B0604020202020204"/>
              </a:rPr>
              <a:t>ΜΗΧΑΝΗΣ.</a:t>
            </a:r>
            <a:endParaRPr sz="28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39"/>
            <a:ext cx="8165465" cy="5385577"/>
          </a:xfrm>
          <a:prstGeom prst="rect">
            <a:avLst/>
          </a:prstGeom>
        </p:spPr>
        <p:txBody>
          <a:bodyPr vert="horz" wrap="square" lIns="0" tIns="16510" rIns="0" bIns="0" rtlCol="0">
            <a:spAutoFit/>
          </a:bodyPr>
          <a:lstStyle/>
          <a:p>
            <a:pPr marL="427990" indent="-415290">
              <a:lnSpc>
                <a:spcPct val="100000"/>
              </a:lnSpc>
              <a:spcBef>
                <a:spcPts val="130"/>
              </a:spcBef>
              <a:buAutoNum type="arabicParenR"/>
              <a:tabLst>
                <a:tab pos="427355" algn="l"/>
                <a:tab pos="427990" algn="l"/>
                <a:tab pos="5241290" algn="l"/>
              </a:tabLst>
            </a:pPr>
            <a:r>
              <a:rPr sz="2150" b="1" u="sng" dirty="0">
                <a:solidFill>
                  <a:srgbClr val="FF0000"/>
                </a:solidFill>
                <a:uFill>
                  <a:solidFill>
                    <a:srgbClr val="FF0000"/>
                  </a:solidFill>
                </a:uFill>
                <a:latin typeface="Arial" panose="020B0604020202020204"/>
                <a:cs typeface="Arial" panose="020B0604020202020204"/>
              </a:rPr>
              <a:t>ΑΥΞΗΣΗ</a:t>
            </a:r>
            <a:r>
              <a:rPr sz="2150" b="1" u="sng" spc="-35" dirty="0">
                <a:solidFill>
                  <a:srgbClr val="FF0000"/>
                </a:solidFill>
                <a:uFill>
                  <a:solidFill>
                    <a:srgbClr val="FF0000"/>
                  </a:solidFill>
                </a:uFill>
                <a:latin typeface="Arial" panose="020B0604020202020204"/>
                <a:cs typeface="Arial" panose="020B0604020202020204"/>
              </a:rPr>
              <a:t> </a:t>
            </a:r>
            <a:r>
              <a:rPr sz="2150" b="1" u="sng" dirty="0">
                <a:solidFill>
                  <a:srgbClr val="FF0000"/>
                </a:solidFill>
                <a:uFill>
                  <a:solidFill>
                    <a:srgbClr val="FF0000"/>
                  </a:solidFill>
                </a:uFill>
                <a:latin typeface="Arial" panose="020B0604020202020204"/>
                <a:cs typeface="Arial" panose="020B0604020202020204"/>
              </a:rPr>
              <a:t>ΤΗΣ</a:t>
            </a:r>
            <a:r>
              <a:rPr sz="2150" b="1" u="sng" spc="-25" dirty="0">
                <a:solidFill>
                  <a:srgbClr val="FF0000"/>
                </a:solidFill>
                <a:uFill>
                  <a:solidFill>
                    <a:srgbClr val="FF0000"/>
                  </a:solidFill>
                </a:uFill>
                <a:latin typeface="Arial" panose="020B0604020202020204"/>
                <a:cs typeface="Arial" panose="020B0604020202020204"/>
              </a:rPr>
              <a:t> </a:t>
            </a:r>
            <a:r>
              <a:rPr sz="2150" b="1" u="sng" dirty="0">
                <a:solidFill>
                  <a:srgbClr val="FF0000"/>
                </a:solidFill>
                <a:uFill>
                  <a:solidFill>
                    <a:srgbClr val="FF0000"/>
                  </a:solidFill>
                </a:uFill>
                <a:latin typeface="Arial" panose="020B0604020202020204"/>
                <a:cs typeface="Arial" panose="020B0604020202020204"/>
              </a:rPr>
              <a:t>ΘΕΡΜΟΚΡΑΣΙΑΣ</a:t>
            </a:r>
            <a:r>
              <a:rPr sz="2150" b="1" u="sng" spc="-25" dirty="0">
                <a:solidFill>
                  <a:srgbClr val="FF0000"/>
                </a:solidFill>
                <a:uFill>
                  <a:solidFill>
                    <a:srgbClr val="FF0000"/>
                  </a:solidFill>
                </a:uFill>
                <a:latin typeface="Arial" panose="020B0604020202020204"/>
                <a:cs typeface="Arial" panose="020B0604020202020204"/>
              </a:rPr>
              <a:t> ΤΩΝ</a:t>
            </a:r>
            <a:r>
              <a:rPr sz="2150" b="1" u="sng" dirty="0">
                <a:solidFill>
                  <a:srgbClr val="FF0000"/>
                </a:solidFill>
                <a:uFill>
                  <a:solidFill>
                    <a:srgbClr val="FF0000"/>
                  </a:solidFill>
                </a:uFill>
                <a:latin typeface="Arial" panose="020B0604020202020204"/>
                <a:cs typeface="Arial" panose="020B0604020202020204"/>
              </a:rPr>
              <a:t>	</a:t>
            </a:r>
            <a:r>
              <a:rPr sz="2150" b="1" u="sng" spc="-10" dirty="0">
                <a:solidFill>
                  <a:srgbClr val="FF0000"/>
                </a:solidFill>
                <a:uFill>
                  <a:solidFill>
                    <a:srgbClr val="FF0000"/>
                  </a:solidFill>
                </a:uFill>
                <a:latin typeface="Arial" panose="020B0604020202020204"/>
                <a:cs typeface="Arial" panose="020B0604020202020204"/>
              </a:rPr>
              <a:t>ΚΑΥΣΑΕΡΙΩΝ</a:t>
            </a:r>
            <a:endParaRPr sz="2150">
              <a:latin typeface="Arial" panose="020B0604020202020204"/>
              <a:cs typeface="Arial" panose="020B0604020202020204"/>
            </a:endParaRPr>
          </a:p>
          <a:p>
            <a:pPr marL="340360" marR="7620" lvl="1" indent="-327660">
              <a:lnSpc>
                <a:spcPct val="101000"/>
              </a:lnSpc>
              <a:spcBef>
                <a:spcPts val="177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Υπερθέρμανση</a:t>
            </a:r>
            <a:r>
              <a:rPr sz="1800" b="1" spc="45" dirty="0">
                <a:latin typeface="Arial" panose="020B0604020202020204"/>
                <a:cs typeface="Arial" panose="020B0604020202020204"/>
              </a:rPr>
              <a:t> </a:t>
            </a:r>
            <a:r>
              <a:rPr sz="1800" b="1" dirty="0">
                <a:latin typeface="Arial" panose="020B0604020202020204"/>
                <a:cs typeface="Arial" panose="020B0604020202020204"/>
              </a:rPr>
              <a:t>ή</a:t>
            </a:r>
            <a:r>
              <a:rPr sz="1800" b="1" spc="45" dirty="0">
                <a:latin typeface="Arial" panose="020B0604020202020204"/>
                <a:cs typeface="Arial" panose="020B0604020202020204"/>
              </a:rPr>
              <a:t> </a:t>
            </a:r>
            <a:r>
              <a:rPr sz="1800" b="1" dirty="0">
                <a:latin typeface="Arial" panose="020B0604020202020204"/>
                <a:cs typeface="Arial" panose="020B0604020202020204"/>
              </a:rPr>
              <a:t>μείωση</a:t>
            </a:r>
            <a:r>
              <a:rPr sz="1800" b="1" spc="45" dirty="0">
                <a:latin typeface="Arial" panose="020B0604020202020204"/>
                <a:cs typeface="Arial" panose="020B0604020202020204"/>
              </a:rPr>
              <a:t> </a:t>
            </a:r>
            <a:r>
              <a:rPr sz="1800" b="1" dirty="0">
                <a:latin typeface="Arial" panose="020B0604020202020204"/>
                <a:cs typeface="Arial" panose="020B0604020202020204"/>
              </a:rPr>
              <a:t>ποσότητας</a:t>
            </a:r>
            <a:r>
              <a:rPr sz="1800" b="1" spc="40" dirty="0">
                <a:latin typeface="Arial" panose="020B0604020202020204"/>
                <a:cs typeface="Arial" panose="020B0604020202020204"/>
              </a:rPr>
              <a:t> </a:t>
            </a:r>
            <a:r>
              <a:rPr sz="1800" b="1">
                <a:latin typeface="Arial" panose="020B0604020202020204"/>
                <a:cs typeface="Arial" panose="020B0604020202020204"/>
              </a:rPr>
              <a:t>αέρα</a:t>
            </a:r>
            <a:r>
              <a:rPr sz="1800" b="1" spc="40">
                <a:latin typeface="Arial" panose="020B0604020202020204"/>
                <a:cs typeface="Arial" panose="020B0604020202020204"/>
              </a:rPr>
              <a:t> </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ά</a:t>
            </a:r>
            <a:r>
              <a:rPr sz="1800" b="1" smtClean="0">
                <a:latin typeface="Arial" panose="020B0604020202020204"/>
                <a:cs typeface="Arial" panose="020B0604020202020204"/>
              </a:rPr>
              <a:t>ρ</a:t>
            </a:r>
            <a:r>
              <a:rPr lang="el-GR" sz="1800" b="1" dirty="0" smtClean="0">
                <a:latin typeface="Arial" panose="020B0604020202020204"/>
                <a:cs typeface="Arial" panose="020B0604020202020204"/>
              </a:rPr>
              <a:t>ω</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40" smtClean="0">
                <a:latin typeface="Arial" panose="020B0604020202020204"/>
                <a:cs typeface="Arial" panose="020B0604020202020204"/>
              </a:rPr>
              <a:t> </a:t>
            </a:r>
            <a:r>
              <a:rPr sz="1800" b="1" dirty="0">
                <a:latin typeface="Arial" panose="020B0604020202020204"/>
                <a:cs typeface="Arial" panose="020B0604020202020204"/>
              </a:rPr>
              <a:t>λόγω</a:t>
            </a:r>
            <a:r>
              <a:rPr sz="1800" b="1" spc="40" dirty="0">
                <a:latin typeface="Arial" panose="020B0604020202020204"/>
                <a:cs typeface="Arial" panose="020B0604020202020204"/>
              </a:rPr>
              <a:t> </a:t>
            </a:r>
            <a:r>
              <a:rPr sz="1800" b="1" spc="-10" dirty="0">
                <a:latin typeface="Arial" panose="020B0604020202020204"/>
                <a:cs typeface="Arial" panose="020B0604020202020204"/>
              </a:rPr>
              <a:t>ακάθαρτου </a:t>
            </a:r>
            <a:r>
              <a:rPr sz="1800" b="1" dirty="0">
                <a:latin typeface="Arial" panose="020B0604020202020204"/>
                <a:cs typeface="Arial" panose="020B0604020202020204"/>
              </a:rPr>
              <a:t>εναλλάκτη</a:t>
            </a:r>
            <a:r>
              <a:rPr sz="1800" b="1" spc="5" dirty="0">
                <a:latin typeface="Arial" panose="020B0604020202020204"/>
                <a:cs typeface="Arial" panose="020B0604020202020204"/>
              </a:rPr>
              <a:t> </a:t>
            </a:r>
            <a:r>
              <a:rPr sz="1800" b="1" dirty="0">
                <a:latin typeface="Arial" panose="020B0604020202020204"/>
                <a:cs typeface="Arial" panose="020B0604020202020204"/>
              </a:rPr>
              <a:t>και των</a:t>
            </a:r>
            <a:r>
              <a:rPr sz="1800" b="1" spc="-25" dirty="0">
                <a:latin typeface="Arial" panose="020B0604020202020204"/>
                <a:cs typeface="Arial" panose="020B0604020202020204"/>
              </a:rPr>
              <a:t> </a:t>
            </a:r>
            <a:r>
              <a:rPr sz="1800" b="1" dirty="0">
                <a:latin typeface="Arial" panose="020B0604020202020204"/>
                <a:cs typeface="Arial" panose="020B0604020202020204"/>
              </a:rPr>
              <a:t>φίλτρων</a:t>
            </a:r>
            <a:r>
              <a:rPr sz="1800" b="1" spc="-30" dirty="0">
                <a:latin typeface="Arial" panose="020B0604020202020204"/>
                <a:cs typeface="Arial" panose="020B0604020202020204"/>
              </a:rPr>
              <a:t> </a:t>
            </a:r>
            <a:r>
              <a:rPr sz="1800" b="1">
                <a:latin typeface="Arial" panose="020B0604020202020204"/>
                <a:cs typeface="Arial" panose="020B0604020202020204"/>
              </a:rPr>
              <a:t>του </a:t>
            </a:r>
            <a:r>
              <a:rPr sz="1800" b="1" spc="-10" smtClean="0">
                <a:latin typeface="Arial" panose="020B0604020202020204"/>
                <a:cs typeface="Arial" panose="020B0604020202020204"/>
              </a:rPr>
              <a:t>στροβιλο</a:t>
            </a:r>
            <a:r>
              <a:rPr lang="el-GR" sz="1800" b="1" spc="-10" dirty="0" smtClean="0">
                <a:latin typeface="Arial" panose="020B0604020202020204"/>
                <a:cs typeface="Arial" panose="020B0604020202020204"/>
              </a:rPr>
              <a:t>ϋ</a:t>
            </a:r>
            <a:r>
              <a:rPr sz="1800" b="1" spc="-10" smtClean="0">
                <a:latin typeface="Arial" panose="020B0604020202020204"/>
                <a:cs typeface="Arial" panose="020B0604020202020204"/>
              </a:rPr>
              <a:t>περπληρωτή</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Υπερφόρτιση</a:t>
            </a:r>
            <a:r>
              <a:rPr sz="1800" b="1" spc="15" dirty="0">
                <a:latin typeface="Arial" panose="020B0604020202020204"/>
                <a:cs typeface="Arial" panose="020B0604020202020204"/>
              </a:rPr>
              <a:t> </a:t>
            </a:r>
            <a:r>
              <a:rPr sz="1800" b="1" dirty="0">
                <a:latin typeface="Arial" panose="020B0604020202020204"/>
                <a:cs typeface="Arial" panose="020B0604020202020204"/>
              </a:rPr>
              <a:t>της</a:t>
            </a:r>
            <a:r>
              <a:rPr sz="1800" b="1" spc="15" dirty="0">
                <a:latin typeface="Arial" panose="020B0604020202020204"/>
                <a:cs typeface="Arial" panose="020B0604020202020204"/>
              </a:rPr>
              <a:t> </a:t>
            </a:r>
            <a:r>
              <a:rPr sz="1800" b="1" dirty="0">
                <a:latin typeface="Arial" panose="020B0604020202020204"/>
                <a:cs typeface="Arial" panose="020B0604020202020204"/>
              </a:rPr>
              <a:t>μηχανής</a:t>
            </a:r>
            <a:r>
              <a:rPr sz="1800" b="1" spc="15" dirty="0">
                <a:latin typeface="Arial" panose="020B0604020202020204"/>
                <a:cs typeface="Arial" panose="020B0604020202020204"/>
              </a:rPr>
              <a:t> </a:t>
            </a:r>
            <a:r>
              <a:rPr sz="1800" b="1" dirty="0">
                <a:latin typeface="Arial" panose="020B0604020202020204"/>
                <a:cs typeface="Arial" panose="020B0604020202020204"/>
              </a:rPr>
              <a:t>για</a:t>
            </a:r>
            <a:r>
              <a:rPr sz="1800" b="1" spc="10" dirty="0">
                <a:latin typeface="Arial" panose="020B0604020202020204"/>
                <a:cs typeface="Arial" panose="020B0604020202020204"/>
              </a:rPr>
              <a:t> </a:t>
            </a:r>
            <a:r>
              <a:rPr sz="1800" b="1" dirty="0">
                <a:latin typeface="Arial" panose="020B0604020202020204"/>
                <a:cs typeface="Arial" panose="020B0604020202020204"/>
              </a:rPr>
              <a:t>μεγάλο</a:t>
            </a:r>
            <a:r>
              <a:rPr sz="1800" b="1" spc="15" dirty="0">
                <a:latin typeface="Arial" panose="020B0604020202020204"/>
                <a:cs typeface="Arial" panose="020B0604020202020204"/>
              </a:rPr>
              <a:t> </a:t>
            </a:r>
            <a:r>
              <a:rPr sz="1800" b="1" dirty="0">
                <a:latin typeface="Arial" panose="020B0604020202020204"/>
                <a:cs typeface="Arial" panose="020B0604020202020204"/>
              </a:rPr>
              <a:t>χρονικό</a:t>
            </a:r>
            <a:r>
              <a:rPr sz="1800" b="1" spc="20" dirty="0">
                <a:latin typeface="Arial" panose="020B0604020202020204"/>
                <a:cs typeface="Arial" panose="020B0604020202020204"/>
              </a:rPr>
              <a:t> </a:t>
            </a:r>
            <a:r>
              <a:rPr sz="1800" b="1" spc="-10" dirty="0">
                <a:latin typeface="Arial" panose="020B0604020202020204"/>
                <a:cs typeface="Arial" panose="020B0604020202020204"/>
              </a:rPr>
              <a:t>διάστημα.</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Πυρκαγιά στον</a:t>
            </a:r>
            <a:r>
              <a:rPr sz="1800" b="1" spc="-40" dirty="0">
                <a:latin typeface="Arial" panose="020B0604020202020204"/>
                <a:cs typeface="Arial" panose="020B0604020202020204"/>
              </a:rPr>
              <a:t> </a:t>
            </a:r>
            <a:r>
              <a:rPr sz="1800" b="1">
                <a:latin typeface="Arial" panose="020B0604020202020204"/>
                <a:cs typeface="Arial" panose="020B0604020202020204"/>
              </a:rPr>
              <a:t>οχετό </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ά</a:t>
            </a:r>
            <a:r>
              <a:rPr sz="1800" b="1" spc="-10" smtClean="0">
                <a:latin typeface="Arial" panose="020B0604020202020204"/>
                <a:cs typeface="Arial" panose="020B0604020202020204"/>
              </a:rPr>
              <a:t>ρ</a:t>
            </a:r>
            <a:r>
              <a:rPr lang="el-GR" sz="1800" b="1" spc="-10" dirty="0" smtClean="0">
                <a:latin typeface="Arial" panose="020B0604020202020204"/>
                <a:cs typeface="Arial" panose="020B0604020202020204"/>
              </a:rPr>
              <a:t>ω</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40360" lvl="1" indent="-327660">
              <a:lnSpc>
                <a:spcPct val="100000"/>
              </a:lnSpc>
              <a:spcBef>
                <a:spcPts val="61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Φράξιμο</a:t>
            </a:r>
            <a:r>
              <a:rPr sz="1800" b="1" spc="-20" dirty="0">
                <a:latin typeface="Arial" panose="020B0604020202020204"/>
                <a:cs typeface="Arial" panose="020B0604020202020204"/>
              </a:rPr>
              <a:t> </a:t>
            </a:r>
            <a:r>
              <a:rPr sz="1800" b="1" dirty="0">
                <a:latin typeface="Arial" panose="020B0604020202020204"/>
                <a:cs typeface="Arial" panose="020B0604020202020204"/>
              </a:rPr>
              <a:t>Λέβητα</a:t>
            </a:r>
            <a:r>
              <a:rPr sz="1800" b="1" spc="45" dirty="0">
                <a:latin typeface="Arial" panose="020B0604020202020204"/>
                <a:cs typeface="Arial" panose="020B0604020202020204"/>
              </a:rPr>
              <a:t> </a:t>
            </a:r>
            <a:r>
              <a:rPr sz="1800" b="1" spc="-10" dirty="0">
                <a:latin typeface="Arial" panose="020B0604020202020204"/>
                <a:cs typeface="Arial" panose="020B0604020202020204"/>
              </a:rPr>
              <a:t>Καυσαερίων.</a:t>
            </a:r>
            <a:endParaRPr sz="1800">
              <a:latin typeface="Arial" panose="020B0604020202020204"/>
              <a:cs typeface="Arial" panose="020B0604020202020204"/>
            </a:endParaRPr>
          </a:p>
          <a:p>
            <a:pPr marL="340360" lvl="1" indent="-327660">
              <a:lnSpc>
                <a:spcPct val="100000"/>
              </a:lnSpc>
              <a:spcBef>
                <a:spcPts val="38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Αυξημένες</a:t>
            </a:r>
            <a:r>
              <a:rPr sz="1800" b="1" spc="20" dirty="0">
                <a:latin typeface="Arial" panose="020B0604020202020204"/>
                <a:cs typeface="Arial" panose="020B0604020202020204"/>
              </a:rPr>
              <a:t> </a:t>
            </a:r>
            <a:r>
              <a:rPr sz="1800" b="1" dirty="0">
                <a:latin typeface="Arial" panose="020B0604020202020204"/>
                <a:cs typeface="Arial" panose="020B0604020202020204"/>
              </a:rPr>
              <a:t>επικαθήσεις</a:t>
            </a:r>
            <a:r>
              <a:rPr sz="1800" b="1" spc="25" dirty="0">
                <a:latin typeface="Arial" panose="020B0604020202020204"/>
                <a:cs typeface="Arial" panose="020B0604020202020204"/>
              </a:rPr>
              <a:t> </a:t>
            </a:r>
            <a:r>
              <a:rPr sz="1800" b="1" dirty="0">
                <a:latin typeface="Arial" panose="020B0604020202020204"/>
                <a:cs typeface="Arial" panose="020B0604020202020204"/>
              </a:rPr>
              <a:t>εξανθρακωμάτων</a:t>
            </a:r>
            <a:r>
              <a:rPr sz="1800" b="1" spc="-10" dirty="0">
                <a:latin typeface="Arial" panose="020B0604020202020204"/>
                <a:cs typeface="Arial" panose="020B0604020202020204"/>
              </a:rPr>
              <a:t> </a:t>
            </a:r>
            <a:r>
              <a:rPr sz="1800" b="1" dirty="0">
                <a:latin typeface="Arial" panose="020B0604020202020204"/>
                <a:cs typeface="Arial" panose="020B0604020202020204"/>
              </a:rPr>
              <a:t>στις</a:t>
            </a:r>
            <a:r>
              <a:rPr sz="1800" b="1" spc="30" dirty="0">
                <a:latin typeface="Arial" panose="020B0604020202020204"/>
                <a:cs typeface="Arial" panose="020B0604020202020204"/>
              </a:rPr>
              <a:t> </a:t>
            </a:r>
            <a:r>
              <a:rPr sz="1800" b="1">
                <a:latin typeface="Arial" panose="020B0604020202020204"/>
                <a:cs typeface="Arial" panose="020B0604020202020204"/>
              </a:rPr>
              <a:t>θυρίδες</a:t>
            </a:r>
            <a:r>
              <a:rPr sz="1800" b="1" spc="20">
                <a:latin typeface="Arial" panose="020B0604020202020204"/>
                <a:cs typeface="Arial" panose="020B0604020202020204"/>
              </a:rPr>
              <a:t> </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ά</a:t>
            </a:r>
            <a:r>
              <a:rPr sz="1800" b="1" spc="-10" smtClean="0">
                <a:latin typeface="Arial" panose="020B0604020202020204"/>
                <a:cs typeface="Arial" panose="020B0604020202020204"/>
              </a:rPr>
              <a:t>ρ</a:t>
            </a:r>
            <a:r>
              <a:rPr lang="el-GR" sz="1800" b="1" spc="-10" dirty="0" smtClean="0">
                <a:latin typeface="Arial" panose="020B0604020202020204"/>
                <a:cs typeface="Arial" panose="020B0604020202020204"/>
              </a:rPr>
              <a:t>ω</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40360" marR="5080" lvl="1" indent="-327660">
              <a:lnSpc>
                <a:spcPct val="101000"/>
              </a:lnSpc>
              <a:spcBef>
                <a:spcPts val="36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Αυξημένες</a:t>
            </a:r>
            <a:r>
              <a:rPr sz="1800" b="1" spc="15" dirty="0">
                <a:latin typeface="Arial" panose="020B0604020202020204"/>
                <a:cs typeface="Arial" panose="020B0604020202020204"/>
              </a:rPr>
              <a:t> </a:t>
            </a:r>
            <a:r>
              <a:rPr sz="1800" b="1" dirty="0">
                <a:latin typeface="Arial" panose="020B0604020202020204"/>
                <a:cs typeface="Arial" panose="020B0604020202020204"/>
              </a:rPr>
              <a:t>επικαθήσεις</a:t>
            </a:r>
            <a:r>
              <a:rPr sz="1800" b="1" spc="20" dirty="0">
                <a:latin typeface="Arial" panose="020B0604020202020204"/>
                <a:cs typeface="Arial" panose="020B0604020202020204"/>
              </a:rPr>
              <a:t> </a:t>
            </a:r>
            <a:r>
              <a:rPr sz="1800" b="1" dirty="0">
                <a:latin typeface="Arial" panose="020B0604020202020204"/>
                <a:cs typeface="Arial" panose="020B0604020202020204"/>
              </a:rPr>
              <a:t>στα</a:t>
            </a:r>
            <a:r>
              <a:rPr sz="1800" b="1" spc="10" dirty="0">
                <a:latin typeface="Arial" panose="020B0604020202020204"/>
                <a:cs typeface="Arial" panose="020B0604020202020204"/>
              </a:rPr>
              <a:t> </a:t>
            </a:r>
            <a:r>
              <a:rPr sz="1800" b="1" dirty="0">
                <a:latin typeface="Arial" panose="020B0604020202020204"/>
                <a:cs typeface="Arial" panose="020B0604020202020204"/>
              </a:rPr>
              <a:t>πτερύγια</a:t>
            </a:r>
            <a:r>
              <a:rPr sz="1800" b="1" spc="15" dirty="0">
                <a:latin typeface="Arial" panose="020B0604020202020204"/>
                <a:cs typeface="Arial" panose="020B0604020202020204"/>
              </a:rPr>
              <a:t> </a:t>
            </a:r>
            <a:r>
              <a:rPr sz="1800" b="1" dirty="0">
                <a:latin typeface="Arial" panose="020B0604020202020204"/>
                <a:cs typeface="Arial" panose="020B0604020202020204"/>
              </a:rPr>
              <a:t>του</a:t>
            </a:r>
            <a:r>
              <a:rPr sz="1800" b="1" spc="20" dirty="0">
                <a:latin typeface="Arial" panose="020B0604020202020204"/>
                <a:cs typeface="Arial" panose="020B0604020202020204"/>
              </a:rPr>
              <a:t> </a:t>
            </a:r>
            <a:r>
              <a:rPr sz="1800" b="1" dirty="0">
                <a:latin typeface="Arial" panose="020B0604020202020204"/>
                <a:cs typeface="Arial" panose="020B0604020202020204"/>
              </a:rPr>
              <a:t>συμπιεστή</a:t>
            </a:r>
            <a:r>
              <a:rPr sz="1800" b="1" spc="20" dirty="0">
                <a:latin typeface="Arial" panose="020B0604020202020204"/>
                <a:cs typeface="Arial" panose="020B0604020202020204"/>
              </a:rPr>
              <a:t> </a:t>
            </a:r>
            <a:r>
              <a:rPr sz="1800" b="1" dirty="0">
                <a:latin typeface="Arial" panose="020B0604020202020204"/>
                <a:cs typeface="Arial" panose="020B0604020202020204"/>
              </a:rPr>
              <a:t>και</a:t>
            </a:r>
            <a:r>
              <a:rPr sz="1800" b="1" spc="20" dirty="0">
                <a:latin typeface="Arial" panose="020B0604020202020204"/>
                <a:cs typeface="Arial" panose="020B0604020202020204"/>
              </a:rPr>
              <a:t> </a:t>
            </a:r>
            <a:r>
              <a:rPr sz="1800" b="1" dirty="0">
                <a:latin typeface="Arial" panose="020B0604020202020204"/>
                <a:cs typeface="Arial" panose="020B0604020202020204"/>
              </a:rPr>
              <a:t>του</a:t>
            </a:r>
            <a:r>
              <a:rPr sz="1800" b="1" spc="20" dirty="0">
                <a:latin typeface="Arial" panose="020B0604020202020204"/>
                <a:cs typeface="Arial" panose="020B0604020202020204"/>
              </a:rPr>
              <a:t> </a:t>
            </a:r>
            <a:r>
              <a:rPr sz="1800" b="1" spc="-10" dirty="0">
                <a:latin typeface="Arial" panose="020B0604020202020204"/>
                <a:cs typeface="Arial" panose="020B0604020202020204"/>
              </a:rPr>
              <a:t>στροβίλου </a:t>
            </a:r>
            <a:r>
              <a:rPr sz="1800" b="1" dirty="0">
                <a:latin typeface="Arial" panose="020B0604020202020204"/>
                <a:cs typeface="Arial" panose="020B0604020202020204"/>
              </a:rPr>
              <a:t>του</a:t>
            </a:r>
            <a:r>
              <a:rPr sz="1800" b="1" spc="-15" dirty="0">
                <a:latin typeface="Arial" panose="020B0604020202020204"/>
                <a:cs typeface="Arial" panose="020B0604020202020204"/>
              </a:rPr>
              <a:t> </a:t>
            </a:r>
            <a:r>
              <a:rPr sz="1800" b="1" dirty="0">
                <a:latin typeface="Arial" panose="020B0604020202020204"/>
                <a:cs typeface="Arial" panose="020B0604020202020204"/>
              </a:rPr>
              <a:t>στροβιλοϋπερπληρωτή</a:t>
            </a:r>
            <a:r>
              <a:rPr sz="1800" b="1" spc="-5" dirty="0">
                <a:latin typeface="Arial" panose="020B0604020202020204"/>
                <a:cs typeface="Arial" panose="020B0604020202020204"/>
              </a:rPr>
              <a:t> </a:t>
            </a:r>
            <a:r>
              <a:rPr sz="1800" b="1">
                <a:latin typeface="Arial" panose="020B0604020202020204"/>
                <a:cs typeface="Arial" panose="020B0604020202020204"/>
              </a:rPr>
              <a:t>ή</a:t>
            </a:r>
            <a:r>
              <a:rPr sz="1800" b="1" spc="10">
                <a:latin typeface="Arial" panose="020B0604020202020204"/>
                <a:cs typeface="Arial" panose="020B0604020202020204"/>
              </a:rPr>
              <a:t> </a:t>
            </a:r>
            <a:r>
              <a:rPr sz="1800" b="1" spc="-10" smtClean="0">
                <a:latin typeface="Arial" panose="020B0604020202020204"/>
                <a:cs typeface="Arial" panose="020B0604020202020204"/>
              </a:rPr>
              <a:t>βλάβη</a:t>
            </a:r>
            <a:r>
              <a:rPr lang="el-GR" sz="1800" b="1" spc="-10" dirty="0" smtClean="0">
                <a:latin typeface="Arial" panose="020B0604020202020204"/>
                <a:cs typeface="Arial" panose="020B0604020202020204"/>
              </a:rPr>
              <a:t> του.</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Λανθασμένος</a:t>
            </a:r>
            <a:r>
              <a:rPr sz="1800" b="1" spc="75" dirty="0">
                <a:latin typeface="Arial" panose="020B0604020202020204"/>
                <a:cs typeface="Arial" panose="020B0604020202020204"/>
              </a:rPr>
              <a:t> </a:t>
            </a:r>
            <a:r>
              <a:rPr sz="1800" b="1" dirty="0">
                <a:latin typeface="Arial" panose="020B0604020202020204"/>
                <a:cs typeface="Arial" panose="020B0604020202020204"/>
              </a:rPr>
              <a:t>χρονισμός</a:t>
            </a:r>
            <a:r>
              <a:rPr sz="1800" b="1" spc="75" dirty="0">
                <a:latin typeface="Arial" panose="020B0604020202020204"/>
                <a:cs typeface="Arial" panose="020B0604020202020204"/>
              </a:rPr>
              <a:t> </a:t>
            </a:r>
            <a:r>
              <a:rPr sz="1800" b="1" dirty="0">
                <a:latin typeface="Arial" panose="020B0604020202020204"/>
                <a:cs typeface="Arial" panose="020B0604020202020204"/>
              </a:rPr>
              <a:t>(καθυστέρηση</a:t>
            </a:r>
            <a:r>
              <a:rPr sz="1800" b="1">
                <a:latin typeface="Arial" panose="020B0604020202020204"/>
                <a:cs typeface="Arial" panose="020B0604020202020204"/>
              </a:rPr>
              <a:t>)</a:t>
            </a:r>
            <a:r>
              <a:rPr sz="1800" b="1" spc="75">
                <a:latin typeface="Arial" panose="020B0604020202020204"/>
                <a:cs typeface="Arial" panose="020B0604020202020204"/>
              </a:rPr>
              <a:t> </a:t>
            </a:r>
            <a:r>
              <a:rPr lang="el-GR" b="1" spc="75" dirty="0">
                <a:latin typeface="Arial" panose="020B0604020202020204"/>
                <a:cs typeface="Arial" panose="020B0604020202020204"/>
              </a:rPr>
              <a:t>έ</a:t>
            </a:r>
            <a:r>
              <a:rPr sz="1800" b="1" smtClean="0">
                <a:latin typeface="Arial" panose="020B0604020202020204"/>
                <a:cs typeface="Arial" panose="020B0604020202020204"/>
              </a:rPr>
              <a:t>γχ</a:t>
            </a:r>
            <a:r>
              <a:rPr lang="el-GR" sz="1800" b="1" dirty="0" smtClean="0">
                <a:latin typeface="Arial" panose="020B0604020202020204"/>
                <a:cs typeface="Arial" panose="020B0604020202020204"/>
              </a:rPr>
              <a:t>υ</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75" smtClean="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Κακή</a:t>
            </a:r>
            <a:r>
              <a:rPr sz="1800" b="1" spc="10" dirty="0">
                <a:latin typeface="Arial" panose="020B0604020202020204"/>
                <a:cs typeface="Arial" panose="020B0604020202020204"/>
              </a:rPr>
              <a:t> </a:t>
            </a:r>
            <a:r>
              <a:rPr sz="1800" b="1" dirty="0">
                <a:latin typeface="Arial" panose="020B0604020202020204"/>
                <a:cs typeface="Arial" panose="020B0604020202020204"/>
              </a:rPr>
              <a:t>ποιότητα ή</a:t>
            </a:r>
            <a:r>
              <a:rPr sz="1800" b="1" spc="15" dirty="0">
                <a:latin typeface="Arial" panose="020B0604020202020204"/>
                <a:cs typeface="Arial" panose="020B0604020202020204"/>
              </a:rPr>
              <a:t> </a:t>
            </a:r>
            <a:r>
              <a:rPr sz="1800" b="1" dirty="0">
                <a:latin typeface="Arial" panose="020B0604020202020204"/>
                <a:cs typeface="Arial" panose="020B0604020202020204"/>
              </a:rPr>
              <a:t>λανθασμένη</a:t>
            </a:r>
            <a:r>
              <a:rPr sz="1800" b="1" spc="10" dirty="0">
                <a:latin typeface="Arial" panose="020B0604020202020204"/>
                <a:cs typeface="Arial" panose="020B0604020202020204"/>
              </a:rPr>
              <a:t> </a:t>
            </a:r>
            <a:r>
              <a:rPr sz="1800" b="1" dirty="0">
                <a:latin typeface="Arial" panose="020B0604020202020204"/>
                <a:cs typeface="Arial" panose="020B0604020202020204"/>
              </a:rPr>
              <a:t>επιλογή</a:t>
            </a:r>
            <a:r>
              <a:rPr sz="1800" b="1" spc="10" dirty="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40360" lvl="1" indent="-327660">
              <a:lnSpc>
                <a:spcPct val="100000"/>
              </a:lnSpc>
              <a:spcBef>
                <a:spcPts val="38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Κακή</a:t>
            </a:r>
            <a:r>
              <a:rPr sz="1800" b="1" spc="65" dirty="0">
                <a:latin typeface="Arial" panose="020B0604020202020204"/>
                <a:cs typeface="Arial" panose="020B0604020202020204"/>
              </a:rPr>
              <a:t> </a:t>
            </a:r>
            <a:r>
              <a:rPr sz="1800" b="1" dirty="0">
                <a:latin typeface="Arial" panose="020B0604020202020204"/>
                <a:cs typeface="Arial" panose="020B0604020202020204"/>
              </a:rPr>
              <a:t>προθέρμανση</a:t>
            </a:r>
            <a:r>
              <a:rPr sz="1800" b="1" spc="70" dirty="0">
                <a:latin typeface="Arial" panose="020B0604020202020204"/>
                <a:cs typeface="Arial" panose="020B0604020202020204"/>
              </a:rPr>
              <a:t> </a:t>
            </a:r>
            <a:r>
              <a:rPr sz="1800" b="1" dirty="0">
                <a:latin typeface="Arial" panose="020B0604020202020204"/>
                <a:cs typeface="Arial" panose="020B0604020202020204"/>
              </a:rPr>
              <a:t>εγχυόμενου</a:t>
            </a:r>
            <a:r>
              <a:rPr sz="1800" b="1" spc="55" dirty="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Ανεπαρκής</a:t>
            </a:r>
            <a:r>
              <a:rPr sz="1800" b="1" spc="10" dirty="0">
                <a:latin typeface="Arial" panose="020B0604020202020204"/>
                <a:cs typeface="Arial" panose="020B0604020202020204"/>
              </a:rPr>
              <a:t> </a:t>
            </a:r>
            <a:r>
              <a:rPr sz="1800" b="1" dirty="0">
                <a:latin typeface="Arial" panose="020B0604020202020204"/>
                <a:cs typeface="Arial" panose="020B0604020202020204"/>
              </a:rPr>
              <a:t>φυγοκέντριση</a:t>
            </a:r>
            <a:r>
              <a:rPr sz="1800" b="1" spc="10" dirty="0">
                <a:latin typeface="Arial" panose="020B0604020202020204"/>
                <a:cs typeface="Arial" panose="020B0604020202020204"/>
              </a:rPr>
              <a:t> </a:t>
            </a:r>
            <a:r>
              <a:rPr sz="1800" b="1" dirty="0">
                <a:latin typeface="Arial" panose="020B0604020202020204"/>
                <a:cs typeface="Arial" panose="020B0604020202020204"/>
              </a:rPr>
              <a:t>του</a:t>
            </a:r>
            <a:r>
              <a:rPr sz="1800" b="1" spc="10" dirty="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a:latin typeface="Arial" panose="020B0604020202020204"/>
                <a:cs typeface="Arial" panose="020B0604020202020204"/>
              </a:rPr>
              <a:t>Στάξιμο</a:t>
            </a:r>
            <a:r>
              <a:rPr sz="1800" b="1" spc="-35">
                <a:latin typeface="Arial" panose="020B0604020202020204"/>
                <a:cs typeface="Arial" panose="020B0604020202020204"/>
              </a:rPr>
              <a:t> </a:t>
            </a:r>
            <a:r>
              <a:rPr sz="1800" b="1" spc="-10" smtClean="0">
                <a:latin typeface="Arial" panose="020B0604020202020204"/>
                <a:cs typeface="Arial" panose="020B0604020202020204"/>
              </a:rPr>
              <a:t>εγχυτήρων</a:t>
            </a:r>
            <a:r>
              <a:rPr lang="el-GR" sz="1800" b="1" spc="-10" dirty="0" smtClean="0">
                <a:latin typeface="Arial" panose="020B0604020202020204"/>
                <a:cs typeface="Arial" panose="020B0604020202020204"/>
              </a:rPr>
              <a:t> (</a:t>
            </a:r>
            <a:r>
              <a:rPr lang="el-GR" sz="1800" b="1" spc="-10" dirty="0" err="1" smtClean="0">
                <a:latin typeface="Arial" panose="020B0604020202020204"/>
                <a:cs typeface="Arial" panose="020B0604020202020204"/>
              </a:rPr>
              <a:t>μετάσταξη</a:t>
            </a:r>
            <a:r>
              <a:rPr lang="el-GR" sz="1800" b="1" spc="-10" dirty="0" smtClean="0">
                <a:latin typeface="Arial" panose="020B0604020202020204"/>
                <a:cs typeface="Arial" panose="020B0604020202020204"/>
              </a:rPr>
              <a:t>-</a:t>
            </a:r>
            <a:r>
              <a:rPr lang="el-GR" sz="1800" b="1" spc="-10" dirty="0" err="1" smtClean="0">
                <a:latin typeface="Arial" panose="020B0604020202020204"/>
                <a:cs typeface="Arial" panose="020B0604020202020204"/>
              </a:rPr>
              <a:t>μετάκαυση</a:t>
            </a:r>
            <a:r>
              <a:rPr lang="el-GR" sz="1800" b="1" spc="-10" dirty="0" smtClean="0">
                <a:latin typeface="Arial" panose="020B0604020202020204"/>
                <a:cs typeface="Arial" panose="020B0604020202020204"/>
              </a:rPr>
              <a:t>)</a:t>
            </a:r>
            <a:r>
              <a:rPr sz="1800" b="1" spc="-10" smtClean="0">
                <a:latin typeface="Arial" panose="020B0604020202020204"/>
                <a:cs typeface="Arial" panose="020B0604020202020204"/>
              </a:rPr>
              <a:t>.</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Κακή</a:t>
            </a:r>
            <a:r>
              <a:rPr sz="1800" b="1" spc="25" dirty="0">
                <a:latin typeface="Arial" panose="020B0604020202020204"/>
                <a:cs typeface="Arial" panose="020B0604020202020204"/>
              </a:rPr>
              <a:t> </a:t>
            </a:r>
            <a:r>
              <a:rPr sz="1800" b="1" dirty="0">
                <a:latin typeface="Arial" panose="020B0604020202020204"/>
                <a:cs typeface="Arial" panose="020B0604020202020204"/>
              </a:rPr>
              <a:t>στεγανοποίηση</a:t>
            </a:r>
            <a:r>
              <a:rPr sz="1800" b="1" spc="25" dirty="0">
                <a:latin typeface="Arial" panose="020B0604020202020204"/>
                <a:cs typeface="Arial" panose="020B0604020202020204"/>
              </a:rPr>
              <a:t> </a:t>
            </a:r>
            <a:r>
              <a:rPr sz="1800" b="1" dirty="0">
                <a:latin typeface="Arial" panose="020B0604020202020204"/>
                <a:cs typeface="Arial" panose="020B0604020202020204"/>
              </a:rPr>
              <a:t>βαλβίδας</a:t>
            </a:r>
            <a:r>
              <a:rPr sz="1800" b="1" spc="20" dirty="0">
                <a:latin typeface="Arial" panose="020B0604020202020204"/>
                <a:cs typeface="Arial" panose="020B0604020202020204"/>
              </a:rPr>
              <a:t> </a:t>
            </a:r>
            <a:r>
              <a:rPr sz="1800" b="1" spc="-10" dirty="0">
                <a:latin typeface="Arial" panose="020B0604020202020204"/>
                <a:cs typeface="Arial" panose="020B0604020202020204"/>
              </a:rPr>
              <a:t>εξαγωγής.</a:t>
            </a:r>
            <a:endParaRPr sz="1800">
              <a:latin typeface="Arial" panose="020B0604020202020204"/>
              <a:cs typeface="Arial" panose="020B0604020202020204"/>
            </a:endParaRPr>
          </a:p>
          <a:p>
            <a:pPr marL="340360" lvl="1" indent="-327660">
              <a:lnSpc>
                <a:spcPct val="100000"/>
              </a:lnSpc>
              <a:spcBef>
                <a:spcPts val="390"/>
              </a:spcBef>
              <a:buClr>
                <a:srgbClr val="FF0000"/>
              </a:buClr>
              <a:buFont typeface="Wingdings" panose="05000000000000000000"/>
              <a:buChar char=""/>
              <a:tabLst>
                <a:tab pos="339725" algn="l"/>
                <a:tab pos="340360" algn="l"/>
              </a:tabLst>
            </a:pPr>
            <a:r>
              <a:rPr sz="1800" b="1" dirty="0">
                <a:latin typeface="Arial" panose="020B0604020202020204"/>
                <a:cs typeface="Arial" panose="020B0604020202020204"/>
              </a:rPr>
              <a:t>Υπερβολική</a:t>
            </a:r>
            <a:r>
              <a:rPr sz="1800" b="1" spc="10" dirty="0">
                <a:latin typeface="Arial" panose="020B0604020202020204"/>
                <a:cs typeface="Arial" panose="020B0604020202020204"/>
              </a:rPr>
              <a:t> </a:t>
            </a:r>
            <a:r>
              <a:rPr sz="1800" b="1" dirty="0">
                <a:latin typeface="Arial" panose="020B0604020202020204"/>
                <a:cs typeface="Arial" panose="020B0604020202020204"/>
              </a:rPr>
              <a:t>κατανάλωση</a:t>
            </a:r>
            <a:r>
              <a:rPr sz="1800" b="1" spc="15" dirty="0">
                <a:latin typeface="Arial" panose="020B0604020202020204"/>
                <a:cs typeface="Arial" panose="020B0604020202020204"/>
              </a:rPr>
              <a:t> </a:t>
            </a:r>
            <a:r>
              <a:rPr sz="1800" b="1" spc="-10" dirty="0">
                <a:latin typeface="Arial" panose="020B0604020202020204"/>
                <a:cs typeface="Arial" panose="020B0604020202020204"/>
              </a:rPr>
              <a:t>κυλινδρελαίου.</a:t>
            </a:r>
            <a:endParaRPr sz="18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6970"/>
            <a:ext cx="8239125" cy="5071645"/>
          </a:xfrm>
          <a:prstGeom prst="rect">
            <a:avLst/>
          </a:prstGeom>
        </p:spPr>
        <p:txBody>
          <a:bodyPr vert="horz" wrap="square" lIns="0" tIns="12700" rIns="0" bIns="0" rtlCol="0">
            <a:spAutoFit/>
          </a:bodyPr>
          <a:lstStyle/>
          <a:p>
            <a:pPr marL="12700">
              <a:lnSpc>
                <a:spcPct val="100000"/>
              </a:lnSpc>
              <a:spcBef>
                <a:spcPts val="100"/>
              </a:spcBef>
            </a:pPr>
            <a:r>
              <a:rPr sz="2700" b="1" dirty="0">
                <a:solidFill>
                  <a:srgbClr val="FF0000"/>
                </a:solidFill>
                <a:latin typeface="Arial" panose="020B0604020202020204"/>
                <a:cs typeface="Arial" panose="020B0604020202020204"/>
              </a:rPr>
              <a:t>2)</a:t>
            </a:r>
            <a:r>
              <a:rPr sz="2700" b="1" u="sng" dirty="0">
                <a:solidFill>
                  <a:srgbClr val="FF0000"/>
                </a:solidFill>
                <a:uFill>
                  <a:solidFill>
                    <a:srgbClr val="FF0000"/>
                  </a:solidFill>
                </a:uFill>
                <a:latin typeface="Arial" panose="020B0604020202020204"/>
                <a:cs typeface="Arial" panose="020B0604020202020204"/>
              </a:rPr>
              <a:t>ΠΤΩΣΗ</a:t>
            </a:r>
            <a:r>
              <a:rPr sz="2700" b="1" u="sng" spc="-50" dirty="0">
                <a:solidFill>
                  <a:srgbClr val="FF0000"/>
                </a:solidFill>
                <a:uFill>
                  <a:solidFill>
                    <a:srgbClr val="FF0000"/>
                  </a:solidFill>
                </a:uFill>
                <a:latin typeface="Arial" panose="020B0604020202020204"/>
                <a:cs typeface="Arial" panose="020B0604020202020204"/>
              </a:rPr>
              <a:t> </a:t>
            </a:r>
            <a:r>
              <a:rPr sz="2700" b="1" u="sng" dirty="0">
                <a:solidFill>
                  <a:srgbClr val="FF0000"/>
                </a:solidFill>
                <a:uFill>
                  <a:solidFill>
                    <a:srgbClr val="FF0000"/>
                  </a:solidFill>
                </a:uFill>
                <a:latin typeface="Arial" panose="020B0604020202020204"/>
                <a:cs typeface="Arial" panose="020B0604020202020204"/>
              </a:rPr>
              <a:t>ΤΗΣ</a:t>
            </a:r>
            <a:r>
              <a:rPr sz="2700" b="1" u="sng" spc="-35" dirty="0">
                <a:solidFill>
                  <a:srgbClr val="FF0000"/>
                </a:solidFill>
                <a:uFill>
                  <a:solidFill>
                    <a:srgbClr val="FF0000"/>
                  </a:solidFill>
                </a:uFill>
                <a:latin typeface="Arial" panose="020B0604020202020204"/>
                <a:cs typeface="Arial" panose="020B0604020202020204"/>
              </a:rPr>
              <a:t> </a:t>
            </a:r>
            <a:r>
              <a:rPr sz="2700" b="1" u="sng" spc="-10" dirty="0">
                <a:solidFill>
                  <a:srgbClr val="FF0000"/>
                </a:solidFill>
                <a:uFill>
                  <a:solidFill>
                    <a:srgbClr val="FF0000"/>
                  </a:solidFill>
                </a:uFill>
                <a:latin typeface="Arial" panose="020B0604020202020204"/>
                <a:cs typeface="Arial" panose="020B0604020202020204"/>
              </a:rPr>
              <a:t>ΘΕΡΜΟΚΡΑΣΙΑΣ</a:t>
            </a:r>
            <a:r>
              <a:rPr sz="2700" b="1" u="sng" spc="-45" dirty="0">
                <a:solidFill>
                  <a:srgbClr val="FF0000"/>
                </a:solidFill>
                <a:uFill>
                  <a:solidFill>
                    <a:srgbClr val="FF0000"/>
                  </a:solidFill>
                </a:uFill>
                <a:latin typeface="Arial" panose="020B0604020202020204"/>
                <a:cs typeface="Arial" panose="020B0604020202020204"/>
              </a:rPr>
              <a:t> </a:t>
            </a:r>
            <a:r>
              <a:rPr sz="2700" b="1" u="sng" dirty="0">
                <a:solidFill>
                  <a:srgbClr val="FF0000"/>
                </a:solidFill>
                <a:uFill>
                  <a:solidFill>
                    <a:srgbClr val="FF0000"/>
                  </a:solidFill>
                </a:uFill>
                <a:latin typeface="Arial" panose="020B0604020202020204"/>
                <a:cs typeface="Arial" panose="020B0604020202020204"/>
              </a:rPr>
              <a:t>ΤΩΝ</a:t>
            </a:r>
            <a:r>
              <a:rPr sz="2700" b="1" u="sng" spc="-45" dirty="0">
                <a:solidFill>
                  <a:srgbClr val="FF0000"/>
                </a:solidFill>
                <a:uFill>
                  <a:solidFill>
                    <a:srgbClr val="FF0000"/>
                  </a:solidFill>
                </a:uFill>
                <a:latin typeface="Arial" panose="020B0604020202020204"/>
                <a:cs typeface="Arial" panose="020B0604020202020204"/>
              </a:rPr>
              <a:t> </a:t>
            </a:r>
            <a:r>
              <a:rPr sz="2700" b="1" u="sng" spc="-20" dirty="0">
                <a:solidFill>
                  <a:srgbClr val="FF0000"/>
                </a:solidFill>
                <a:uFill>
                  <a:solidFill>
                    <a:srgbClr val="FF0000"/>
                  </a:solidFill>
                </a:uFill>
                <a:latin typeface="Arial" panose="020B0604020202020204"/>
                <a:cs typeface="Arial" panose="020B0604020202020204"/>
              </a:rPr>
              <a:t>ΚΑΥΣΑΕΡΙΩΝ</a:t>
            </a:r>
            <a:endParaRPr sz="2700">
              <a:latin typeface="Arial" panose="020B0604020202020204"/>
              <a:cs typeface="Arial" panose="020B0604020202020204"/>
            </a:endParaRPr>
          </a:p>
          <a:p>
            <a:pPr marL="267970" indent="-255270">
              <a:lnSpc>
                <a:spcPct val="100000"/>
              </a:lnSpc>
              <a:spcBef>
                <a:spcPts val="2360"/>
              </a:spcBef>
              <a:buClr>
                <a:srgbClr val="FF0000"/>
              </a:buClr>
              <a:buFont typeface="Wingdings" panose="05000000000000000000"/>
              <a:buChar char=""/>
              <a:tabLst>
                <a:tab pos="267970" algn="l"/>
              </a:tabLst>
            </a:pPr>
            <a:r>
              <a:rPr sz="2250" b="1" dirty="0">
                <a:latin typeface="Arial" panose="020B0604020202020204"/>
                <a:cs typeface="Arial" panose="020B0604020202020204"/>
              </a:rPr>
              <a:t>Κακής</a:t>
            </a:r>
            <a:r>
              <a:rPr sz="2250" b="1" spc="-95" dirty="0">
                <a:latin typeface="Arial" panose="020B0604020202020204"/>
                <a:cs typeface="Arial" panose="020B0604020202020204"/>
              </a:rPr>
              <a:t> </a:t>
            </a:r>
            <a:r>
              <a:rPr sz="2250" b="1" spc="-10" dirty="0">
                <a:latin typeface="Arial" panose="020B0604020202020204"/>
                <a:cs typeface="Arial" panose="020B0604020202020204"/>
              </a:rPr>
              <a:t>ποιότητας</a:t>
            </a:r>
            <a:r>
              <a:rPr sz="2250" b="1" spc="-85" dirty="0">
                <a:latin typeface="Arial" panose="020B0604020202020204"/>
                <a:cs typeface="Arial" panose="020B0604020202020204"/>
              </a:rPr>
              <a:t> </a:t>
            </a:r>
            <a:r>
              <a:rPr sz="2250" b="1" dirty="0">
                <a:latin typeface="Arial" panose="020B0604020202020204"/>
                <a:cs typeface="Arial" panose="020B0604020202020204"/>
              </a:rPr>
              <a:t>καύσιμο</a:t>
            </a:r>
            <a:r>
              <a:rPr sz="2250" b="1" spc="-75" dirty="0">
                <a:latin typeface="Arial" panose="020B0604020202020204"/>
                <a:cs typeface="Arial" panose="020B0604020202020204"/>
              </a:rPr>
              <a:t> </a:t>
            </a:r>
            <a:r>
              <a:rPr sz="2250" b="1" dirty="0">
                <a:latin typeface="Arial" panose="020B0604020202020204"/>
                <a:cs typeface="Arial" panose="020B0604020202020204"/>
              </a:rPr>
              <a:t>με</a:t>
            </a:r>
            <a:r>
              <a:rPr sz="2250" b="1" spc="-75" dirty="0">
                <a:latin typeface="Arial" panose="020B0604020202020204"/>
                <a:cs typeface="Arial" panose="020B0604020202020204"/>
              </a:rPr>
              <a:t> </a:t>
            </a:r>
            <a:r>
              <a:rPr sz="2250" b="1" dirty="0">
                <a:latin typeface="Arial" panose="020B0604020202020204"/>
                <a:cs typeface="Arial" panose="020B0604020202020204"/>
              </a:rPr>
              <a:t>χαμηλή</a:t>
            </a:r>
            <a:r>
              <a:rPr sz="2250" b="1" spc="-80" dirty="0">
                <a:latin typeface="Arial" panose="020B0604020202020204"/>
                <a:cs typeface="Arial" panose="020B0604020202020204"/>
              </a:rPr>
              <a:t> </a:t>
            </a:r>
            <a:r>
              <a:rPr sz="2250" b="1" dirty="0">
                <a:latin typeface="Arial" panose="020B0604020202020204"/>
                <a:cs typeface="Arial" panose="020B0604020202020204"/>
              </a:rPr>
              <a:t>θερμογόνο</a:t>
            </a:r>
            <a:r>
              <a:rPr sz="2250" b="1" spc="-75" dirty="0">
                <a:latin typeface="Arial" panose="020B0604020202020204"/>
                <a:cs typeface="Arial" panose="020B0604020202020204"/>
              </a:rPr>
              <a:t> </a:t>
            </a:r>
            <a:r>
              <a:rPr sz="2250" b="1" spc="-10" dirty="0">
                <a:latin typeface="Arial" panose="020B0604020202020204"/>
                <a:cs typeface="Arial" panose="020B0604020202020204"/>
              </a:rPr>
              <a:t>δύναμη.</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Ατελής</a:t>
            </a:r>
            <a:r>
              <a:rPr sz="2250" b="1" spc="-25" dirty="0">
                <a:latin typeface="Arial" panose="020B0604020202020204"/>
                <a:cs typeface="Arial" panose="020B0604020202020204"/>
              </a:rPr>
              <a:t> </a:t>
            </a:r>
            <a:r>
              <a:rPr sz="2250" b="1" spc="-10" dirty="0">
                <a:latin typeface="Arial" panose="020B0604020202020204"/>
                <a:cs typeface="Arial" panose="020B0604020202020204"/>
              </a:rPr>
              <a:t>καύση.</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Μειωμένη</a:t>
            </a:r>
            <a:r>
              <a:rPr sz="2250" b="1" spc="10" dirty="0">
                <a:latin typeface="Arial" panose="020B0604020202020204"/>
                <a:cs typeface="Arial" panose="020B0604020202020204"/>
              </a:rPr>
              <a:t> </a:t>
            </a:r>
            <a:r>
              <a:rPr sz="2250" b="1">
                <a:latin typeface="Arial" panose="020B0604020202020204"/>
                <a:cs typeface="Arial" panose="020B0604020202020204"/>
              </a:rPr>
              <a:t>πίεση</a:t>
            </a:r>
            <a:r>
              <a:rPr sz="2250" b="1" spc="20">
                <a:latin typeface="Arial" panose="020B0604020202020204"/>
                <a:cs typeface="Arial" panose="020B0604020202020204"/>
              </a:rPr>
              <a:t> </a:t>
            </a:r>
            <a:r>
              <a:rPr lang="el-GR" sz="2250" b="1" spc="-10" dirty="0">
                <a:latin typeface="Arial" panose="020B0604020202020204"/>
                <a:cs typeface="Arial" panose="020B0604020202020204"/>
              </a:rPr>
              <a:t>έ</a:t>
            </a:r>
            <a:r>
              <a:rPr sz="2250" b="1" spc="-10" smtClean="0">
                <a:latin typeface="Arial" panose="020B0604020202020204"/>
                <a:cs typeface="Arial" panose="020B0604020202020204"/>
              </a:rPr>
              <a:t>γχ</a:t>
            </a:r>
            <a:r>
              <a:rPr lang="el-GR" sz="2250" b="1" spc="-10" dirty="0" smtClean="0">
                <a:latin typeface="Arial" panose="020B0604020202020204"/>
                <a:cs typeface="Arial" panose="020B0604020202020204"/>
              </a:rPr>
              <a:t>υ</a:t>
            </a:r>
            <a:r>
              <a:rPr sz="2250" b="1" spc="-10" smtClean="0">
                <a:latin typeface="Arial" panose="020B0604020202020204"/>
                <a:cs typeface="Arial" panose="020B0604020202020204"/>
              </a:rPr>
              <a:t>σ</a:t>
            </a:r>
            <a:r>
              <a:rPr lang="el-GR" sz="2250" b="1" spc="-10" dirty="0" smtClean="0">
                <a:latin typeface="Arial" panose="020B0604020202020204"/>
                <a:cs typeface="Arial" panose="020B0604020202020204"/>
              </a:rPr>
              <a:t>η</a:t>
            </a:r>
            <a:r>
              <a:rPr sz="2250" b="1" spc="-10" smtClean="0">
                <a:latin typeface="Arial" panose="020B0604020202020204"/>
                <a:cs typeface="Arial" panose="020B0604020202020204"/>
              </a:rPr>
              <a:t>ς</a:t>
            </a:r>
            <a:r>
              <a:rPr sz="2250" b="1" spc="-10" dirty="0">
                <a:latin typeface="Arial" panose="020B0604020202020204"/>
                <a:cs typeface="Arial" panose="020B0604020202020204"/>
              </a:rPr>
              <a:t>.</a:t>
            </a:r>
            <a:endParaRPr sz="2250">
              <a:latin typeface="Arial" panose="020B0604020202020204"/>
              <a:cs typeface="Arial" panose="020B0604020202020204"/>
            </a:endParaRPr>
          </a:p>
          <a:p>
            <a:pPr marL="267335" marR="265430" indent="-255270">
              <a:lnSpc>
                <a:spcPct val="101000"/>
              </a:lnSpc>
              <a:spcBef>
                <a:spcPts val="450"/>
              </a:spcBef>
              <a:buClr>
                <a:srgbClr val="FF0000"/>
              </a:buClr>
              <a:buFont typeface="Wingdings" panose="05000000000000000000"/>
              <a:buChar char=""/>
              <a:tabLst>
                <a:tab pos="267970" algn="l"/>
              </a:tabLst>
            </a:pPr>
            <a:r>
              <a:rPr sz="2250" b="1" dirty="0">
                <a:latin typeface="Arial" panose="020B0604020202020204"/>
                <a:cs typeface="Arial" panose="020B0604020202020204"/>
              </a:rPr>
              <a:t>Λανθασμένος</a:t>
            </a:r>
            <a:r>
              <a:rPr sz="2250" b="1" spc="-55" dirty="0">
                <a:latin typeface="Arial" panose="020B0604020202020204"/>
                <a:cs typeface="Arial" panose="020B0604020202020204"/>
              </a:rPr>
              <a:t> </a:t>
            </a:r>
            <a:r>
              <a:rPr sz="2250" b="1" dirty="0">
                <a:latin typeface="Arial" panose="020B0604020202020204"/>
                <a:cs typeface="Arial" panose="020B0604020202020204"/>
              </a:rPr>
              <a:t>χρονισμός</a:t>
            </a:r>
            <a:r>
              <a:rPr sz="2250" b="1" spc="-55" dirty="0">
                <a:latin typeface="Arial" panose="020B0604020202020204"/>
                <a:cs typeface="Arial" panose="020B0604020202020204"/>
              </a:rPr>
              <a:t> </a:t>
            </a:r>
            <a:r>
              <a:rPr sz="2250" b="1" dirty="0">
                <a:latin typeface="Arial" panose="020B0604020202020204"/>
                <a:cs typeface="Arial" panose="020B0604020202020204"/>
              </a:rPr>
              <a:t>(μεγάλη</a:t>
            </a:r>
            <a:r>
              <a:rPr sz="2250" b="1" spc="-60" dirty="0">
                <a:latin typeface="Arial" panose="020B0604020202020204"/>
                <a:cs typeface="Arial" panose="020B0604020202020204"/>
              </a:rPr>
              <a:t> </a:t>
            </a:r>
            <a:r>
              <a:rPr sz="2250" b="1" dirty="0">
                <a:latin typeface="Arial" panose="020B0604020202020204"/>
                <a:cs typeface="Arial" panose="020B0604020202020204"/>
              </a:rPr>
              <a:t>προπορεία</a:t>
            </a:r>
            <a:r>
              <a:rPr sz="2250" b="1">
                <a:latin typeface="Arial" panose="020B0604020202020204"/>
                <a:cs typeface="Arial" panose="020B0604020202020204"/>
              </a:rPr>
              <a:t>)</a:t>
            </a:r>
            <a:r>
              <a:rPr sz="2250" b="1" spc="-45">
                <a:latin typeface="Arial" panose="020B0604020202020204"/>
                <a:cs typeface="Arial" panose="020B0604020202020204"/>
              </a:rPr>
              <a:t> </a:t>
            </a:r>
            <a:r>
              <a:rPr lang="el-GR" sz="2250" b="1" spc="-10" dirty="0">
                <a:latin typeface="Arial" panose="020B0604020202020204"/>
                <a:cs typeface="Arial" panose="020B0604020202020204"/>
              </a:rPr>
              <a:t>έ</a:t>
            </a:r>
            <a:r>
              <a:rPr sz="2250" b="1" spc="-10" smtClean="0">
                <a:latin typeface="Arial" panose="020B0604020202020204"/>
                <a:cs typeface="Arial" panose="020B0604020202020204"/>
              </a:rPr>
              <a:t>γχ</a:t>
            </a:r>
            <a:r>
              <a:rPr lang="el-GR" sz="2250" b="1" spc="-10" dirty="0" smtClean="0">
                <a:latin typeface="Arial" panose="020B0604020202020204"/>
                <a:cs typeface="Arial" panose="020B0604020202020204"/>
              </a:rPr>
              <a:t>υ</a:t>
            </a:r>
            <a:r>
              <a:rPr sz="2250" b="1" spc="-10" smtClean="0">
                <a:latin typeface="Arial" panose="020B0604020202020204"/>
                <a:cs typeface="Arial" panose="020B0604020202020204"/>
              </a:rPr>
              <a:t>σ</a:t>
            </a:r>
            <a:r>
              <a:rPr lang="el-GR" sz="2250" b="1" spc="-10" dirty="0" smtClean="0">
                <a:latin typeface="Arial" panose="020B0604020202020204"/>
                <a:cs typeface="Arial" panose="020B0604020202020204"/>
              </a:rPr>
              <a:t>η</a:t>
            </a:r>
            <a:r>
              <a:rPr sz="2250" b="1" spc="-10" smtClean="0">
                <a:latin typeface="Arial" panose="020B0604020202020204"/>
                <a:cs typeface="Arial" panose="020B0604020202020204"/>
              </a:rPr>
              <a:t>ς </a:t>
            </a:r>
            <a:r>
              <a:rPr sz="2250" b="1" spc="-10" dirty="0">
                <a:latin typeface="Arial" panose="020B0604020202020204"/>
                <a:cs typeface="Arial" panose="020B0604020202020204"/>
              </a:rPr>
              <a:t>καυσίμου.</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Βλάβη</a:t>
            </a:r>
            <a:r>
              <a:rPr sz="2250" b="1" spc="-70" dirty="0">
                <a:latin typeface="Arial" panose="020B0604020202020204"/>
                <a:cs typeface="Arial" panose="020B0604020202020204"/>
              </a:rPr>
              <a:t> </a:t>
            </a:r>
            <a:r>
              <a:rPr sz="2250" b="1" dirty="0">
                <a:latin typeface="Arial" panose="020B0604020202020204"/>
                <a:cs typeface="Arial" panose="020B0604020202020204"/>
              </a:rPr>
              <a:t>στους</a:t>
            </a:r>
            <a:r>
              <a:rPr sz="2250" b="1" spc="-70" dirty="0">
                <a:latin typeface="Arial" panose="020B0604020202020204"/>
                <a:cs typeface="Arial" panose="020B0604020202020204"/>
              </a:rPr>
              <a:t> </a:t>
            </a:r>
            <a:r>
              <a:rPr sz="2250" b="1" spc="-10" dirty="0">
                <a:latin typeface="Arial" panose="020B0604020202020204"/>
                <a:cs typeface="Arial" panose="020B0604020202020204"/>
              </a:rPr>
              <a:t>εγχυτήρες.</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Βλάβη</a:t>
            </a:r>
            <a:r>
              <a:rPr sz="2250" b="1" spc="-45" dirty="0">
                <a:latin typeface="Arial" panose="020B0604020202020204"/>
                <a:cs typeface="Arial" panose="020B0604020202020204"/>
              </a:rPr>
              <a:t> </a:t>
            </a:r>
            <a:r>
              <a:rPr sz="2250" b="1" dirty="0">
                <a:latin typeface="Arial" panose="020B0604020202020204"/>
                <a:cs typeface="Arial" panose="020B0604020202020204"/>
              </a:rPr>
              <a:t>στις</a:t>
            </a:r>
            <a:r>
              <a:rPr sz="2250" b="1" spc="-30" dirty="0">
                <a:latin typeface="Arial" panose="020B0604020202020204"/>
                <a:cs typeface="Arial" panose="020B0604020202020204"/>
              </a:rPr>
              <a:t> </a:t>
            </a:r>
            <a:r>
              <a:rPr sz="2250" b="1" dirty="0">
                <a:latin typeface="Arial" panose="020B0604020202020204"/>
                <a:cs typeface="Arial" panose="020B0604020202020204"/>
              </a:rPr>
              <a:t>αντλίες</a:t>
            </a:r>
            <a:r>
              <a:rPr sz="2250" b="1" spc="-35" dirty="0">
                <a:latin typeface="Arial" panose="020B0604020202020204"/>
                <a:cs typeface="Arial" panose="020B0604020202020204"/>
              </a:rPr>
              <a:t> </a:t>
            </a:r>
            <a:r>
              <a:rPr sz="2250" b="1">
                <a:latin typeface="Arial" panose="020B0604020202020204"/>
                <a:cs typeface="Arial" panose="020B0604020202020204"/>
              </a:rPr>
              <a:t>υψηλής</a:t>
            </a:r>
            <a:r>
              <a:rPr sz="2250" b="1" spc="-25">
                <a:latin typeface="Arial" panose="020B0604020202020204"/>
                <a:cs typeface="Arial" panose="020B0604020202020204"/>
              </a:rPr>
              <a:t> </a:t>
            </a:r>
            <a:r>
              <a:rPr sz="2250" b="1" spc="-10" smtClean="0">
                <a:latin typeface="Arial" panose="020B0604020202020204"/>
                <a:cs typeface="Arial" panose="020B0604020202020204"/>
              </a:rPr>
              <a:t>π</a:t>
            </a:r>
            <a:r>
              <a:rPr lang="el-GR" sz="2250" b="1" spc="-10" dirty="0" err="1">
                <a:latin typeface="Arial" panose="020B0604020202020204"/>
                <a:cs typeface="Arial" panose="020B0604020202020204"/>
              </a:rPr>
              <a:t>ί</a:t>
            </a:r>
            <a:r>
              <a:rPr lang="el-GR" sz="2250" b="1" spc="-10" dirty="0" err="1" smtClean="0">
                <a:latin typeface="Arial" panose="020B0604020202020204"/>
                <a:cs typeface="Arial" panose="020B0604020202020204"/>
              </a:rPr>
              <a:t>ε</a:t>
            </a:r>
            <a:r>
              <a:rPr sz="2250" b="1" spc="-10" smtClean="0">
                <a:latin typeface="Arial" panose="020B0604020202020204"/>
                <a:cs typeface="Arial" panose="020B0604020202020204"/>
              </a:rPr>
              <a:t>σ</a:t>
            </a:r>
            <a:r>
              <a:rPr lang="el-GR" sz="2250" b="1" spc="-10" dirty="0" smtClean="0">
                <a:latin typeface="Arial" panose="020B0604020202020204"/>
                <a:cs typeface="Arial" panose="020B0604020202020204"/>
              </a:rPr>
              <a:t>η</a:t>
            </a:r>
            <a:r>
              <a:rPr sz="2250" b="1" spc="-10" smtClean="0">
                <a:latin typeface="Arial" panose="020B0604020202020204"/>
                <a:cs typeface="Arial" panose="020B0604020202020204"/>
              </a:rPr>
              <a:t>ς</a:t>
            </a:r>
            <a:r>
              <a:rPr sz="2250" b="1" spc="-10" dirty="0">
                <a:latin typeface="Arial" panose="020B0604020202020204"/>
                <a:cs typeface="Arial" panose="020B0604020202020204"/>
              </a:rPr>
              <a:t>.</a:t>
            </a:r>
            <a:endParaRPr sz="2250">
              <a:latin typeface="Arial" panose="020B0604020202020204"/>
              <a:cs typeface="Arial" panose="020B0604020202020204"/>
            </a:endParaRPr>
          </a:p>
          <a:p>
            <a:pPr marL="267335" marR="1049655" indent="-255270">
              <a:lnSpc>
                <a:spcPct val="101000"/>
              </a:lnSpc>
              <a:spcBef>
                <a:spcPts val="450"/>
              </a:spcBef>
              <a:buClr>
                <a:srgbClr val="FF0000"/>
              </a:buClr>
              <a:buFont typeface="Wingdings" panose="05000000000000000000"/>
              <a:buChar char=""/>
              <a:tabLst>
                <a:tab pos="267970" algn="l"/>
              </a:tabLst>
            </a:pPr>
            <a:r>
              <a:rPr sz="2250" b="1">
                <a:latin typeface="Arial" panose="020B0604020202020204"/>
                <a:cs typeface="Arial" panose="020B0604020202020204"/>
              </a:rPr>
              <a:t>Απώλεια</a:t>
            </a:r>
            <a:r>
              <a:rPr sz="2250" b="1" spc="-15">
                <a:latin typeface="Arial" panose="020B0604020202020204"/>
                <a:cs typeface="Arial" panose="020B0604020202020204"/>
              </a:rPr>
              <a:t> </a:t>
            </a:r>
            <a:r>
              <a:rPr sz="2250" b="1" smtClean="0">
                <a:latin typeface="Arial" panose="020B0604020202020204"/>
                <a:cs typeface="Arial" panose="020B0604020202020204"/>
              </a:rPr>
              <a:t>συμπ</a:t>
            </a:r>
            <a:r>
              <a:rPr lang="el-GR" sz="2250" b="1" dirty="0" err="1" smtClean="0">
                <a:latin typeface="Arial" panose="020B0604020202020204"/>
                <a:cs typeface="Arial" panose="020B0604020202020204"/>
              </a:rPr>
              <a:t>ίε</a:t>
            </a:r>
            <a:r>
              <a:rPr sz="2250" b="1" smtClean="0">
                <a:latin typeface="Arial" panose="020B0604020202020204"/>
                <a:cs typeface="Arial" panose="020B0604020202020204"/>
              </a:rPr>
              <a:t>σ</a:t>
            </a:r>
            <a:r>
              <a:rPr lang="el-GR" sz="2250" b="1" dirty="0" smtClean="0">
                <a:latin typeface="Arial" panose="020B0604020202020204"/>
                <a:cs typeface="Arial" panose="020B0604020202020204"/>
              </a:rPr>
              <a:t>η</a:t>
            </a:r>
            <a:r>
              <a:rPr sz="2250" b="1" smtClean="0">
                <a:latin typeface="Arial" panose="020B0604020202020204"/>
                <a:cs typeface="Arial" panose="020B0604020202020204"/>
              </a:rPr>
              <a:t>ς</a:t>
            </a:r>
            <a:r>
              <a:rPr sz="2250" b="1" spc="5" smtClean="0">
                <a:latin typeface="Arial" panose="020B0604020202020204"/>
                <a:cs typeface="Arial" panose="020B0604020202020204"/>
              </a:rPr>
              <a:t> </a:t>
            </a:r>
            <a:r>
              <a:rPr sz="2250" b="1" dirty="0">
                <a:latin typeface="Arial" panose="020B0604020202020204"/>
                <a:cs typeface="Arial" panose="020B0604020202020204"/>
              </a:rPr>
              <a:t>από</a:t>
            </a:r>
            <a:r>
              <a:rPr sz="2250" b="1" spc="-15" dirty="0">
                <a:latin typeface="Arial" panose="020B0604020202020204"/>
                <a:cs typeface="Arial" panose="020B0604020202020204"/>
              </a:rPr>
              <a:t> </a:t>
            </a:r>
            <a:r>
              <a:rPr sz="2250" b="1" dirty="0">
                <a:latin typeface="Arial" panose="020B0604020202020204"/>
                <a:cs typeface="Arial" panose="020B0604020202020204"/>
              </a:rPr>
              <a:t>φθαρμένα</a:t>
            </a:r>
            <a:r>
              <a:rPr sz="2250" b="1" spc="-10" dirty="0">
                <a:latin typeface="Arial" panose="020B0604020202020204"/>
                <a:cs typeface="Arial" panose="020B0604020202020204"/>
              </a:rPr>
              <a:t> </a:t>
            </a:r>
            <a:r>
              <a:rPr sz="2250" b="1" dirty="0">
                <a:latin typeface="Arial" panose="020B0604020202020204"/>
                <a:cs typeface="Arial" panose="020B0604020202020204"/>
              </a:rPr>
              <a:t>ή </a:t>
            </a:r>
            <a:r>
              <a:rPr sz="2250" b="1" spc="-10" dirty="0">
                <a:latin typeface="Arial" panose="020B0604020202020204"/>
                <a:cs typeface="Arial" panose="020B0604020202020204"/>
              </a:rPr>
              <a:t>κολλημένα </a:t>
            </a:r>
            <a:r>
              <a:rPr sz="2250" b="1" dirty="0">
                <a:latin typeface="Arial" panose="020B0604020202020204"/>
                <a:cs typeface="Arial" panose="020B0604020202020204"/>
              </a:rPr>
              <a:t>ελατήρια</a:t>
            </a:r>
            <a:r>
              <a:rPr sz="2250" b="1" spc="-45" dirty="0">
                <a:latin typeface="Arial" panose="020B0604020202020204"/>
                <a:cs typeface="Arial" panose="020B0604020202020204"/>
              </a:rPr>
              <a:t> </a:t>
            </a:r>
            <a:r>
              <a:rPr sz="2250" b="1" spc="-10" dirty="0">
                <a:latin typeface="Arial" panose="020B0604020202020204"/>
                <a:cs typeface="Arial" panose="020B0604020202020204"/>
              </a:rPr>
              <a:t>εμβόλου.</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Διαρροή</a:t>
            </a:r>
            <a:r>
              <a:rPr sz="2250" b="1" spc="-45" dirty="0">
                <a:latin typeface="Arial" panose="020B0604020202020204"/>
                <a:cs typeface="Arial" panose="020B0604020202020204"/>
              </a:rPr>
              <a:t> </a:t>
            </a:r>
            <a:r>
              <a:rPr sz="2250" b="1">
                <a:latin typeface="Arial" panose="020B0604020202020204"/>
                <a:cs typeface="Arial" panose="020B0604020202020204"/>
              </a:rPr>
              <a:t>νερού</a:t>
            </a:r>
            <a:r>
              <a:rPr sz="2250" b="1" spc="-25">
                <a:latin typeface="Arial" panose="020B0604020202020204"/>
                <a:cs typeface="Arial" panose="020B0604020202020204"/>
              </a:rPr>
              <a:t> </a:t>
            </a:r>
            <a:r>
              <a:rPr sz="2250" b="1" smtClean="0">
                <a:latin typeface="Arial" panose="020B0604020202020204"/>
                <a:cs typeface="Arial" panose="020B0604020202020204"/>
              </a:rPr>
              <a:t>ψύξ</a:t>
            </a:r>
            <a:r>
              <a:rPr lang="el-GR" sz="2250" b="1" dirty="0" smtClean="0">
                <a:latin typeface="Arial" panose="020B0604020202020204"/>
                <a:cs typeface="Arial" panose="020B0604020202020204"/>
              </a:rPr>
              <a:t>η</a:t>
            </a:r>
            <a:r>
              <a:rPr sz="2250" b="1" smtClean="0">
                <a:latin typeface="Arial" panose="020B0604020202020204"/>
                <a:cs typeface="Arial" panose="020B0604020202020204"/>
              </a:rPr>
              <a:t>ς</a:t>
            </a:r>
            <a:r>
              <a:rPr sz="2250" b="1" spc="-35" smtClean="0">
                <a:latin typeface="Arial" panose="020B0604020202020204"/>
                <a:cs typeface="Arial" panose="020B0604020202020204"/>
              </a:rPr>
              <a:t> </a:t>
            </a:r>
            <a:r>
              <a:rPr sz="2250" b="1" dirty="0">
                <a:latin typeface="Arial" panose="020B0604020202020204"/>
                <a:cs typeface="Arial" panose="020B0604020202020204"/>
              </a:rPr>
              <a:t>στον</a:t>
            </a:r>
            <a:r>
              <a:rPr sz="2250" b="1" spc="-35" dirty="0">
                <a:latin typeface="Arial" panose="020B0604020202020204"/>
                <a:cs typeface="Arial" panose="020B0604020202020204"/>
              </a:rPr>
              <a:t> </a:t>
            </a:r>
            <a:r>
              <a:rPr sz="2250" b="1" spc="-10" dirty="0">
                <a:latin typeface="Arial" panose="020B0604020202020204"/>
                <a:cs typeface="Arial" panose="020B0604020202020204"/>
              </a:rPr>
              <a:t>κύλινδρο.</a:t>
            </a:r>
            <a:endParaRPr sz="2250">
              <a:latin typeface="Arial" panose="020B0604020202020204"/>
              <a:cs typeface="Arial" panose="020B0604020202020204"/>
            </a:endParaRPr>
          </a:p>
          <a:p>
            <a:pPr marL="267970" indent="-255270">
              <a:lnSpc>
                <a:spcPct val="100000"/>
              </a:lnSpc>
              <a:spcBef>
                <a:spcPts val="480"/>
              </a:spcBef>
              <a:buClr>
                <a:srgbClr val="FF0000"/>
              </a:buClr>
              <a:buFont typeface="Wingdings" panose="05000000000000000000"/>
              <a:buChar char=""/>
              <a:tabLst>
                <a:tab pos="267970" algn="l"/>
              </a:tabLst>
            </a:pPr>
            <a:r>
              <a:rPr sz="2250" b="1" dirty="0">
                <a:latin typeface="Arial" panose="020B0604020202020204"/>
                <a:cs typeface="Arial" panose="020B0604020202020204"/>
              </a:rPr>
              <a:t>Εμπλοκή</a:t>
            </a:r>
            <a:r>
              <a:rPr sz="2250" b="1" spc="-75" dirty="0">
                <a:latin typeface="Arial" panose="020B0604020202020204"/>
                <a:cs typeface="Arial" panose="020B0604020202020204"/>
              </a:rPr>
              <a:t> </a:t>
            </a:r>
            <a:r>
              <a:rPr sz="2250" b="1">
                <a:latin typeface="Arial" panose="020B0604020202020204"/>
                <a:cs typeface="Arial" panose="020B0604020202020204"/>
              </a:rPr>
              <a:t>λόγω</a:t>
            </a:r>
            <a:r>
              <a:rPr sz="2250" b="1" spc="-45">
                <a:latin typeface="Arial" panose="020B0604020202020204"/>
                <a:cs typeface="Arial" panose="020B0604020202020204"/>
              </a:rPr>
              <a:t> </a:t>
            </a:r>
            <a:r>
              <a:rPr lang="el-GR" sz="2250" b="1" spc="-45" dirty="0">
                <a:latin typeface="Arial" panose="020B0604020202020204"/>
                <a:cs typeface="Arial" panose="020B0604020202020204"/>
              </a:rPr>
              <a:t>ύ</a:t>
            </a:r>
            <a:r>
              <a:rPr sz="2250" b="1" smtClean="0">
                <a:latin typeface="Arial" panose="020B0604020202020204"/>
                <a:cs typeface="Arial" panose="020B0604020202020204"/>
              </a:rPr>
              <a:t>π</a:t>
            </a:r>
            <a:r>
              <a:rPr lang="el-GR" sz="2250" b="1" dirty="0" smtClean="0">
                <a:latin typeface="Arial" panose="020B0604020202020204"/>
                <a:cs typeface="Arial" panose="020B0604020202020204"/>
              </a:rPr>
              <a:t>α</a:t>
            </a:r>
            <a:r>
              <a:rPr sz="2250" b="1" smtClean="0">
                <a:latin typeface="Arial" panose="020B0604020202020204"/>
                <a:cs typeface="Arial" panose="020B0604020202020204"/>
              </a:rPr>
              <a:t>ρξ</a:t>
            </a:r>
            <a:r>
              <a:rPr lang="el-GR" sz="2250" b="1" dirty="0" smtClean="0">
                <a:latin typeface="Arial" panose="020B0604020202020204"/>
                <a:cs typeface="Arial" panose="020B0604020202020204"/>
              </a:rPr>
              <a:t>η</a:t>
            </a:r>
            <a:r>
              <a:rPr sz="2250" b="1" smtClean="0">
                <a:latin typeface="Arial" panose="020B0604020202020204"/>
                <a:cs typeface="Arial" panose="020B0604020202020204"/>
              </a:rPr>
              <a:t>ς</a:t>
            </a:r>
            <a:r>
              <a:rPr sz="2250" b="1" spc="-55" smtClean="0">
                <a:latin typeface="Arial" panose="020B0604020202020204"/>
                <a:cs typeface="Arial" panose="020B0604020202020204"/>
              </a:rPr>
              <a:t> </a:t>
            </a:r>
            <a:r>
              <a:rPr sz="2250" b="1" dirty="0">
                <a:latin typeface="Arial" panose="020B0604020202020204"/>
                <a:cs typeface="Arial" panose="020B0604020202020204"/>
              </a:rPr>
              <a:t>αέρα</a:t>
            </a:r>
            <a:r>
              <a:rPr sz="2250" b="1" spc="-50" dirty="0">
                <a:latin typeface="Arial" panose="020B0604020202020204"/>
                <a:cs typeface="Arial" panose="020B0604020202020204"/>
              </a:rPr>
              <a:t> </a:t>
            </a:r>
            <a:r>
              <a:rPr sz="2250" b="1" dirty="0">
                <a:latin typeface="Arial" panose="020B0604020202020204"/>
                <a:cs typeface="Arial" panose="020B0604020202020204"/>
              </a:rPr>
              <a:t>στο</a:t>
            </a:r>
            <a:r>
              <a:rPr sz="2250" b="1" spc="-50" dirty="0">
                <a:latin typeface="Arial" panose="020B0604020202020204"/>
                <a:cs typeface="Arial" panose="020B0604020202020204"/>
              </a:rPr>
              <a:t> </a:t>
            </a:r>
            <a:r>
              <a:rPr sz="2250" b="1">
                <a:latin typeface="Arial" panose="020B0604020202020204"/>
                <a:cs typeface="Arial" panose="020B0604020202020204"/>
              </a:rPr>
              <a:t>σύστημα</a:t>
            </a:r>
            <a:r>
              <a:rPr sz="2250" b="1" spc="-60">
                <a:latin typeface="Arial" panose="020B0604020202020204"/>
                <a:cs typeface="Arial" panose="020B0604020202020204"/>
              </a:rPr>
              <a:t> </a:t>
            </a:r>
            <a:r>
              <a:rPr lang="el-GR" sz="2250" b="1" spc="-10" dirty="0">
                <a:latin typeface="Arial" panose="020B0604020202020204"/>
                <a:cs typeface="Arial" panose="020B0604020202020204"/>
              </a:rPr>
              <a:t>έ</a:t>
            </a:r>
            <a:r>
              <a:rPr sz="2250" b="1" spc="-10" smtClean="0">
                <a:latin typeface="Arial" panose="020B0604020202020204"/>
                <a:cs typeface="Arial" panose="020B0604020202020204"/>
              </a:rPr>
              <a:t>γχ</a:t>
            </a:r>
            <a:r>
              <a:rPr lang="el-GR" sz="2250" b="1" spc="-10" dirty="0" smtClean="0">
                <a:latin typeface="Arial" panose="020B0604020202020204"/>
                <a:cs typeface="Arial" panose="020B0604020202020204"/>
              </a:rPr>
              <a:t>υ</a:t>
            </a:r>
            <a:r>
              <a:rPr sz="2250" b="1" spc="-10" smtClean="0">
                <a:latin typeface="Arial" panose="020B0604020202020204"/>
                <a:cs typeface="Arial" panose="020B0604020202020204"/>
              </a:rPr>
              <a:t>σ</a:t>
            </a:r>
            <a:r>
              <a:rPr lang="el-GR" sz="2250" b="1" spc="-10" dirty="0" smtClean="0">
                <a:latin typeface="Arial" panose="020B0604020202020204"/>
                <a:cs typeface="Arial" panose="020B0604020202020204"/>
              </a:rPr>
              <a:t>η</a:t>
            </a:r>
            <a:r>
              <a:rPr sz="2250" b="1" spc="-10" smtClean="0">
                <a:latin typeface="Arial" panose="020B0604020202020204"/>
                <a:cs typeface="Arial" panose="020B0604020202020204"/>
              </a:rPr>
              <a:t>ς</a:t>
            </a:r>
            <a:r>
              <a:rPr sz="2250" b="1" spc="-10" dirty="0">
                <a:latin typeface="Arial" panose="020B0604020202020204"/>
                <a:cs typeface="Arial" panose="020B0604020202020204"/>
              </a:rPr>
              <a:t>.</a:t>
            </a:r>
            <a:endParaRPr sz="225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40"/>
            <a:ext cx="8050530" cy="2908300"/>
          </a:xfrm>
          <a:prstGeom prst="rect">
            <a:avLst/>
          </a:prstGeom>
        </p:spPr>
        <p:txBody>
          <a:bodyPr vert="horz" wrap="square" lIns="0" tIns="12700" rIns="0" bIns="0" rtlCol="0">
            <a:spAutoFit/>
          </a:bodyPr>
          <a:lstStyle/>
          <a:p>
            <a:pPr marL="527050" indent="-514350">
              <a:lnSpc>
                <a:spcPct val="100000"/>
              </a:lnSpc>
              <a:spcBef>
                <a:spcPts val="100"/>
              </a:spcBef>
              <a:buAutoNum type="arabicParenR" startAt="3"/>
              <a:tabLst>
                <a:tab pos="526415" algn="l"/>
                <a:tab pos="527050" algn="l"/>
              </a:tabLst>
            </a:pPr>
            <a:r>
              <a:rPr sz="2400" b="1" u="sng" dirty="0">
                <a:solidFill>
                  <a:srgbClr val="FF0000"/>
                </a:solidFill>
                <a:uFill>
                  <a:solidFill>
                    <a:srgbClr val="FF0000"/>
                  </a:solidFill>
                </a:uFill>
                <a:latin typeface="Arial" panose="020B0604020202020204"/>
                <a:cs typeface="Arial" panose="020B0604020202020204"/>
              </a:rPr>
              <a:t>ΚΤΥΠΟΙ</a:t>
            </a:r>
            <a:r>
              <a:rPr sz="2400" b="1" u="sng" spc="-20"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ΣΤΗ</a:t>
            </a:r>
            <a:r>
              <a:rPr sz="2400" b="1" u="sng" spc="-15" dirty="0">
                <a:solidFill>
                  <a:srgbClr val="FF0000"/>
                </a:solidFill>
                <a:uFill>
                  <a:solidFill>
                    <a:srgbClr val="FF0000"/>
                  </a:solidFill>
                </a:uFill>
                <a:latin typeface="Arial" panose="020B0604020202020204"/>
                <a:cs typeface="Arial" panose="020B0604020202020204"/>
              </a:rPr>
              <a:t> </a:t>
            </a:r>
            <a:r>
              <a:rPr sz="2400" b="1" u="sng" spc="-10" dirty="0">
                <a:solidFill>
                  <a:srgbClr val="FF0000"/>
                </a:solidFill>
                <a:uFill>
                  <a:solidFill>
                    <a:srgbClr val="FF0000"/>
                  </a:solidFill>
                </a:uFill>
                <a:latin typeface="Arial" panose="020B0604020202020204"/>
                <a:cs typeface="Arial" panose="020B0604020202020204"/>
              </a:rPr>
              <a:t>ΜΗΧΑΝΗ</a:t>
            </a:r>
            <a:endParaRPr sz="2400">
              <a:latin typeface="Arial" panose="020B0604020202020204"/>
              <a:cs typeface="Arial" panose="020B0604020202020204"/>
            </a:endParaRPr>
          </a:p>
          <a:p>
            <a:pPr marL="373380" marR="376555" lvl="1" indent="-360680">
              <a:lnSpc>
                <a:spcPct val="100000"/>
              </a:lnSpc>
              <a:spcBef>
                <a:spcPts val="1780"/>
              </a:spcBef>
              <a:buClr>
                <a:srgbClr val="FF0000"/>
              </a:buClr>
              <a:buFont typeface="Wingdings" panose="05000000000000000000"/>
              <a:buChar char=""/>
              <a:tabLst>
                <a:tab pos="372745" algn="l"/>
                <a:tab pos="373380" algn="l"/>
              </a:tabLst>
            </a:pPr>
            <a:r>
              <a:rPr sz="2000" b="1" dirty="0">
                <a:latin typeface="Arial" panose="020B0604020202020204"/>
                <a:cs typeface="Arial" panose="020B0604020202020204"/>
              </a:rPr>
              <a:t>Διαρροή</a:t>
            </a:r>
            <a:r>
              <a:rPr sz="2000" b="1" spc="-50" dirty="0">
                <a:latin typeface="Arial" panose="020B0604020202020204"/>
                <a:cs typeface="Arial" panose="020B0604020202020204"/>
              </a:rPr>
              <a:t> </a:t>
            </a:r>
            <a:r>
              <a:rPr sz="2000" b="1" dirty="0">
                <a:latin typeface="Arial" panose="020B0604020202020204"/>
                <a:cs typeface="Arial" panose="020B0604020202020204"/>
              </a:rPr>
              <a:t>νερού</a:t>
            </a:r>
            <a:r>
              <a:rPr sz="2000" b="1" spc="-40" dirty="0">
                <a:latin typeface="Arial" panose="020B0604020202020204"/>
                <a:cs typeface="Arial" panose="020B0604020202020204"/>
              </a:rPr>
              <a:t> </a:t>
            </a:r>
            <a:r>
              <a:rPr sz="2000" b="1" dirty="0">
                <a:latin typeface="Arial" panose="020B0604020202020204"/>
                <a:cs typeface="Arial" panose="020B0604020202020204"/>
              </a:rPr>
              <a:t>με</a:t>
            </a:r>
            <a:r>
              <a:rPr sz="2000" b="1" spc="-40" dirty="0">
                <a:latin typeface="Arial" panose="020B0604020202020204"/>
                <a:cs typeface="Arial" panose="020B0604020202020204"/>
              </a:rPr>
              <a:t> </a:t>
            </a:r>
            <a:r>
              <a:rPr sz="2000" b="1" dirty="0">
                <a:latin typeface="Arial" panose="020B0604020202020204"/>
                <a:cs typeface="Arial" panose="020B0604020202020204"/>
              </a:rPr>
              <a:t>αποτέλεσμα</a:t>
            </a:r>
            <a:r>
              <a:rPr sz="2000" b="1" spc="-40" dirty="0">
                <a:latin typeface="Arial" panose="020B0604020202020204"/>
                <a:cs typeface="Arial" panose="020B0604020202020204"/>
              </a:rPr>
              <a:t> </a:t>
            </a:r>
            <a:r>
              <a:rPr sz="2000" b="1" dirty="0">
                <a:latin typeface="Arial" panose="020B0604020202020204"/>
                <a:cs typeface="Arial" panose="020B0604020202020204"/>
              </a:rPr>
              <a:t>την</a:t>
            </a:r>
            <a:r>
              <a:rPr sz="2000" b="1" spc="-55" dirty="0">
                <a:latin typeface="Arial" panose="020B0604020202020204"/>
                <a:cs typeface="Arial" panose="020B0604020202020204"/>
              </a:rPr>
              <a:t> </a:t>
            </a:r>
            <a:r>
              <a:rPr sz="2000" b="1" dirty="0">
                <a:latin typeface="Arial" panose="020B0604020202020204"/>
                <a:cs typeface="Arial" panose="020B0604020202020204"/>
              </a:rPr>
              <a:t>υδραυλική</a:t>
            </a:r>
            <a:r>
              <a:rPr sz="2000" b="1" spc="-40" dirty="0">
                <a:latin typeface="Arial" panose="020B0604020202020204"/>
                <a:cs typeface="Arial" panose="020B0604020202020204"/>
              </a:rPr>
              <a:t> </a:t>
            </a:r>
            <a:r>
              <a:rPr sz="2000" b="1" dirty="0">
                <a:latin typeface="Arial" panose="020B0604020202020204"/>
                <a:cs typeface="Arial" panose="020B0604020202020204"/>
              </a:rPr>
              <a:t>κρούση</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spc="-25" dirty="0">
                <a:latin typeface="Arial" panose="020B0604020202020204"/>
                <a:cs typeface="Arial" panose="020B0604020202020204"/>
              </a:rPr>
              <a:t>το </a:t>
            </a:r>
            <a:r>
              <a:rPr sz="2000" b="1" dirty="0">
                <a:latin typeface="Arial" panose="020B0604020202020204"/>
                <a:cs typeface="Arial" panose="020B0604020202020204"/>
              </a:rPr>
              <a:t>άνοιγμα</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30" dirty="0">
                <a:latin typeface="Arial" panose="020B0604020202020204"/>
                <a:cs typeface="Arial" panose="020B0604020202020204"/>
              </a:rPr>
              <a:t> </a:t>
            </a:r>
            <a:r>
              <a:rPr sz="2000" b="1" dirty="0">
                <a:latin typeface="Arial" panose="020B0604020202020204"/>
                <a:cs typeface="Arial" panose="020B0604020202020204"/>
              </a:rPr>
              <a:t>ασφαλιστικής</a:t>
            </a:r>
            <a:r>
              <a:rPr sz="2000" b="1" spc="-30" dirty="0">
                <a:latin typeface="Arial" panose="020B0604020202020204"/>
                <a:cs typeface="Arial" panose="020B0604020202020204"/>
              </a:rPr>
              <a:t> </a:t>
            </a:r>
            <a:r>
              <a:rPr sz="2000" b="1" dirty="0">
                <a:latin typeface="Arial" panose="020B0604020202020204"/>
                <a:cs typeface="Arial" panose="020B0604020202020204"/>
              </a:rPr>
              <a:t>βαλβίδας</a:t>
            </a:r>
            <a:r>
              <a:rPr sz="2000" b="1" spc="-40" dirty="0">
                <a:latin typeface="Arial" panose="020B0604020202020204"/>
                <a:cs typeface="Arial" panose="020B0604020202020204"/>
              </a:rPr>
              <a:t> </a:t>
            </a:r>
            <a:r>
              <a:rPr sz="2000" b="1" dirty="0">
                <a:latin typeface="Arial" panose="020B0604020202020204"/>
                <a:cs typeface="Arial" panose="020B0604020202020204"/>
              </a:rPr>
              <a:t>του</a:t>
            </a:r>
            <a:r>
              <a:rPr sz="2000" b="1" spc="-35" dirty="0">
                <a:latin typeface="Arial" panose="020B0604020202020204"/>
                <a:cs typeface="Arial" panose="020B0604020202020204"/>
              </a:rPr>
              <a:t> </a:t>
            </a:r>
            <a:r>
              <a:rPr sz="2000" b="1" spc="-10" dirty="0">
                <a:latin typeface="Arial" panose="020B0604020202020204"/>
                <a:cs typeface="Arial" panose="020B0604020202020204"/>
              </a:rPr>
              <a:t>πώματος.</a:t>
            </a:r>
            <a:endParaRPr sz="2000">
              <a:latin typeface="Arial" panose="020B0604020202020204"/>
              <a:cs typeface="Arial" panose="020B0604020202020204"/>
            </a:endParaRPr>
          </a:p>
          <a:p>
            <a:pPr marL="373380" lvl="1" indent="-360680">
              <a:lnSpc>
                <a:spcPct val="100000"/>
              </a:lnSpc>
              <a:spcBef>
                <a:spcPts val="400"/>
              </a:spcBef>
              <a:buClr>
                <a:srgbClr val="FF0000"/>
              </a:buClr>
              <a:buFont typeface="Wingdings" panose="05000000000000000000"/>
              <a:buChar char=""/>
              <a:tabLst>
                <a:tab pos="372745" algn="l"/>
                <a:tab pos="373380" algn="l"/>
              </a:tabLst>
            </a:pPr>
            <a:r>
              <a:rPr sz="2000" b="1" dirty="0">
                <a:latin typeface="Arial" panose="020B0604020202020204"/>
                <a:cs typeface="Arial" panose="020B0604020202020204"/>
              </a:rPr>
              <a:t>Υπερβολικό</a:t>
            </a:r>
            <a:r>
              <a:rPr sz="2000" b="1" spc="-70" dirty="0">
                <a:latin typeface="Arial" panose="020B0604020202020204"/>
                <a:cs typeface="Arial" panose="020B0604020202020204"/>
              </a:rPr>
              <a:t> </a:t>
            </a:r>
            <a:r>
              <a:rPr sz="2000" b="1" dirty="0">
                <a:latin typeface="Arial" panose="020B0604020202020204"/>
                <a:cs typeface="Arial" panose="020B0604020202020204"/>
              </a:rPr>
              <a:t>διάκενο</a:t>
            </a:r>
            <a:r>
              <a:rPr sz="2000" b="1" spc="-60" dirty="0">
                <a:latin typeface="Arial" panose="020B0604020202020204"/>
                <a:cs typeface="Arial" panose="020B0604020202020204"/>
              </a:rPr>
              <a:t> </a:t>
            </a:r>
            <a:r>
              <a:rPr sz="2000" b="1" dirty="0">
                <a:latin typeface="Arial" panose="020B0604020202020204"/>
                <a:cs typeface="Arial" panose="020B0604020202020204"/>
              </a:rPr>
              <a:t>βαλβίδων</a:t>
            </a:r>
            <a:r>
              <a:rPr sz="2000" b="1" spc="-80" dirty="0">
                <a:latin typeface="Arial" panose="020B0604020202020204"/>
                <a:cs typeface="Arial" panose="020B0604020202020204"/>
              </a:rPr>
              <a:t> </a:t>
            </a:r>
            <a:r>
              <a:rPr sz="2000" b="1" dirty="0">
                <a:latin typeface="Arial" panose="020B0604020202020204"/>
                <a:cs typeface="Arial" panose="020B0604020202020204"/>
              </a:rPr>
              <a:t>(τετράχρονες</a:t>
            </a:r>
            <a:r>
              <a:rPr sz="2000" b="1" spc="-55" dirty="0">
                <a:latin typeface="Arial" panose="020B0604020202020204"/>
                <a:cs typeface="Arial" panose="020B0604020202020204"/>
              </a:rPr>
              <a:t> </a:t>
            </a:r>
            <a:r>
              <a:rPr sz="2000" b="1" spc="-10" dirty="0">
                <a:latin typeface="Arial" panose="020B0604020202020204"/>
                <a:cs typeface="Arial" panose="020B0604020202020204"/>
              </a:rPr>
              <a:t>μηχανές).</a:t>
            </a:r>
            <a:endParaRPr sz="2000">
              <a:latin typeface="Arial" panose="020B0604020202020204"/>
              <a:cs typeface="Arial" panose="020B0604020202020204"/>
            </a:endParaRPr>
          </a:p>
          <a:p>
            <a:pPr marL="373380" lvl="1" indent="-360680">
              <a:lnSpc>
                <a:spcPct val="100000"/>
              </a:lnSpc>
              <a:spcBef>
                <a:spcPts val="400"/>
              </a:spcBef>
              <a:buClr>
                <a:srgbClr val="FF0000"/>
              </a:buClr>
              <a:buFont typeface="Wingdings" panose="05000000000000000000"/>
              <a:buChar char=""/>
              <a:tabLst>
                <a:tab pos="372745" algn="l"/>
                <a:tab pos="373380" algn="l"/>
              </a:tabLst>
            </a:pPr>
            <a:r>
              <a:rPr sz="2000" b="1" dirty="0">
                <a:latin typeface="Arial" panose="020B0604020202020204"/>
                <a:cs typeface="Arial" panose="020B0604020202020204"/>
              </a:rPr>
              <a:t>Φθορές</a:t>
            </a:r>
            <a:r>
              <a:rPr sz="2000" b="1" spc="-40" dirty="0">
                <a:latin typeface="Arial" panose="020B0604020202020204"/>
                <a:cs typeface="Arial" panose="020B0604020202020204"/>
              </a:rPr>
              <a:t> </a:t>
            </a:r>
            <a:r>
              <a:rPr sz="2000" b="1" dirty="0">
                <a:latin typeface="Arial" panose="020B0604020202020204"/>
                <a:cs typeface="Arial" panose="020B0604020202020204"/>
              </a:rPr>
              <a:t>στις</a:t>
            </a:r>
            <a:r>
              <a:rPr sz="2000" b="1" spc="-40" dirty="0">
                <a:latin typeface="Arial" panose="020B0604020202020204"/>
                <a:cs typeface="Arial" panose="020B0604020202020204"/>
              </a:rPr>
              <a:t> </a:t>
            </a:r>
            <a:r>
              <a:rPr sz="2000" b="1" dirty="0">
                <a:latin typeface="Arial" panose="020B0604020202020204"/>
                <a:cs typeface="Arial" panose="020B0604020202020204"/>
              </a:rPr>
              <a:t>ευθυντηρίες</a:t>
            </a:r>
            <a:r>
              <a:rPr sz="2000" b="1" spc="-30" dirty="0">
                <a:latin typeface="Arial" panose="020B0604020202020204"/>
                <a:cs typeface="Arial" panose="020B0604020202020204"/>
              </a:rPr>
              <a:t> </a:t>
            </a:r>
            <a:r>
              <a:rPr sz="2000" b="1" dirty="0">
                <a:latin typeface="Arial" panose="020B0604020202020204"/>
                <a:cs typeface="Arial" panose="020B0604020202020204"/>
              </a:rPr>
              <a:t>και</a:t>
            </a:r>
            <a:r>
              <a:rPr sz="2000" b="1" spc="-45" dirty="0">
                <a:latin typeface="Arial" panose="020B0604020202020204"/>
                <a:cs typeface="Arial" panose="020B0604020202020204"/>
              </a:rPr>
              <a:t> </a:t>
            </a:r>
            <a:r>
              <a:rPr sz="2000" b="1" dirty="0">
                <a:latin typeface="Arial" panose="020B0604020202020204"/>
                <a:cs typeface="Arial" panose="020B0604020202020204"/>
              </a:rPr>
              <a:t>στα</a:t>
            </a:r>
            <a:r>
              <a:rPr sz="2000" b="1" spc="-25" dirty="0">
                <a:latin typeface="Arial" panose="020B0604020202020204"/>
                <a:cs typeface="Arial" panose="020B0604020202020204"/>
              </a:rPr>
              <a:t> </a:t>
            </a:r>
            <a:r>
              <a:rPr sz="2000" b="1" dirty="0">
                <a:latin typeface="Arial" panose="020B0604020202020204"/>
                <a:cs typeface="Arial" panose="020B0604020202020204"/>
              </a:rPr>
              <a:t>πέδιλα</a:t>
            </a:r>
            <a:r>
              <a:rPr sz="2000" b="1" spc="-30" dirty="0">
                <a:latin typeface="Arial" panose="020B0604020202020204"/>
                <a:cs typeface="Arial" panose="020B0604020202020204"/>
              </a:rPr>
              <a:t> </a:t>
            </a:r>
            <a:r>
              <a:rPr sz="2000" b="1" dirty="0">
                <a:latin typeface="Arial" panose="020B0604020202020204"/>
                <a:cs typeface="Arial" panose="020B0604020202020204"/>
              </a:rPr>
              <a:t>σε</a:t>
            </a:r>
            <a:r>
              <a:rPr sz="2000" b="1" spc="-40" dirty="0">
                <a:latin typeface="Arial" panose="020B0604020202020204"/>
                <a:cs typeface="Arial" panose="020B0604020202020204"/>
              </a:rPr>
              <a:t> </a:t>
            </a:r>
            <a:r>
              <a:rPr sz="2000" b="1" dirty="0">
                <a:latin typeface="Arial" panose="020B0604020202020204"/>
                <a:cs typeface="Arial" panose="020B0604020202020204"/>
              </a:rPr>
              <a:t>μηχανές</a:t>
            </a:r>
            <a:r>
              <a:rPr sz="2000" b="1" spc="-40" dirty="0">
                <a:latin typeface="Arial" panose="020B0604020202020204"/>
                <a:cs typeface="Arial" panose="020B0604020202020204"/>
              </a:rPr>
              <a:t> </a:t>
            </a:r>
            <a:r>
              <a:rPr sz="2000" b="1" dirty="0">
                <a:latin typeface="Arial" panose="020B0604020202020204"/>
                <a:cs typeface="Arial" panose="020B0604020202020204"/>
              </a:rPr>
              <a:t>με</a:t>
            </a:r>
            <a:r>
              <a:rPr sz="2000" b="1" spc="-35" dirty="0">
                <a:latin typeface="Arial" panose="020B0604020202020204"/>
                <a:cs typeface="Arial" panose="020B0604020202020204"/>
              </a:rPr>
              <a:t> </a:t>
            </a:r>
            <a:r>
              <a:rPr sz="2000" b="1" spc="-10" dirty="0">
                <a:latin typeface="Arial" panose="020B0604020202020204"/>
                <a:cs typeface="Arial" panose="020B0604020202020204"/>
              </a:rPr>
              <a:t>ζύγωμα.</a:t>
            </a:r>
            <a:endParaRPr sz="2000">
              <a:latin typeface="Arial" panose="020B0604020202020204"/>
              <a:cs typeface="Arial" panose="020B0604020202020204"/>
            </a:endParaRPr>
          </a:p>
          <a:p>
            <a:pPr marL="373380" marR="313055" lvl="1" indent="-360680">
              <a:lnSpc>
                <a:spcPct val="100000"/>
              </a:lnSpc>
              <a:spcBef>
                <a:spcPts val="410"/>
              </a:spcBef>
              <a:buClr>
                <a:srgbClr val="FF0000"/>
              </a:buClr>
              <a:buFont typeface="Wingdings" panose="05000000000000000000"/>
              <a:buChar char=""/>
              <a:tabLst>
                <a:tab pos="372745" algn="l"/>
                <a:tab pos="373380" algn="l"/>
              </a:tabLst>
            </a:pPr>
            <a:r>
              <a:rPr sz="2000" b="1" dirty="0">
                <a:latin typeface="Arial" panose="020B0604020202020204"/>
                <a:cs typeface="Arial" panose="020B0604020202020204"/>
              </a:rPr>
              <a:t>Μεγάλες</a:t>
            </a:r>
            <a:r>
              <a:rPr sz="2000" b="1" spc="-70" dirty="0">
                <a:latin typeface="Arial" panose="020B0604020202020204"/>
                <a:cs typeface="Arial" panose="020B0604020202020204"/>
              </a:rPr>
              <a:t> </a:t>
            </a:r>
            <a:r>
              <a:rPr sz="2000" b="1" dirty="0">
                <a:latin typeface="Arial" panose="020B0604020202020204"/>
                <a:cs typeface="Arial" panose="020B0604020202020204"/>
              </a:rPr>
              <a:t>ελευθερίες</a:t>
            </a:r>
            <a:r>
              <a:rPr sz="2000" b="1" spc="-50" dirty="0">
                <a:latin typeface="Arial" panose="020B0604020202020204"/>
                <a:cs typeface="Arial" panose="020B0604020202020204"/>
              </a:rPr>
              <a:t> </a:t>
            </a:r>
            <a:r>
              <a:rPr sz="2000" b="1" dirty="0">
                <a:latin typeface="Arial" panose="020B0604020202020204"/>
                <a:cs typeface="Arial" panose="020B0604020202020204"/>
              </a:rPr>
              <a:t>ή</a:t>
            </a:r>
            <a:r>
              <a:rPr sz="2000" b="1" spc="-55" dirty="0">
                <a:latin typeface="Arial" panose="020B0604020202020204"/>
                <a:cs typeface="Arial" panose="020B0604020202020204"/>
              </a:rPr>
              <a:t> </a:t>
            </a:r>
            <a:r>
              <a:rPr sz="2000" b="1" dirty="0">
                <a:latin typeface="Arial" panose="020B0604020202020204"/>
                <a:cs typeface="Arial" panose="020B0604020202020204"/>
              </a:rPr>
              <a:t>φθορές</a:t>
            </a:r>
            <a:r>
              <a:rPr sz="2000" b="1" spc="-50" dirty="0">
                <a:latin typeface="Arial" panose="020B0604020202020204"/>
                <a:cs typeface="Arial" panose="020B0604020202020204"/>
              </a:rPr>
              <a:t> </a:t>
            </a:r>
            <a:r>
              <a:rPr sz="2000" b="1" dirty="0">
                <a:latin typeface="Arial" panose="020B0604020202020204"/>
                <a:cs typeface="Arial" panose="020B0604020202020204"/>
              </a:rPr>
              <a:t>στο</a:t>
            </a:r>
            <a:r>
              <a:rPr sz="2000" b="1" spc="-50" dirty="0">
                <a:latin typeface="Arial" panose="020B0604020202020204"/>
                <a:cs typeface="Arial" panose="020B0604020202020204"/>
              </a:rPr>
              <a:t> </a:t>
            </a:r>
            <a:r>
              <a:rPr sz="2000" b="1">
                <a:latin typeface="Arial" panose="020B0604020202020204"/>
                <a:cs typeface="Arial" panose="020B0604020202020204"/>
              </a:rPr>
              <a:t>μηχανισμό</a:t>
            </a:r>
            <a:r>
              <a:rPr sz="2000" b="1" spc="-50">
                <a:latin typeface="Arial" panose="020B0604020202020204"/>
                <a:cs typeface="Arial" panose="020B0604020202020204"/>
              </a:rPr>
              <a:t> </a:t>
            </a:r>
            <a:r>
              <a:rPr sz="2000" b="1" smtClean="0">
                <a:latin typeface="Arial" panose="020B0604020202020204"/>
                <a:cs typeface="Arial" panose="020B0604020202020204"/>
              </a:rPr>
              <a:t>τ</a:t>
            </a:r>
            <a:r>
              <a:rPr lang="el-GR" sz="2000" b="1" dirty="0" err="1" smtClean="0">
                <a:latin typeface="Arial" panose="020B0604020202020204"/>
                <a:cs typeface="Arial" panose="020B0604020202020204"/>
              </a:rPr>
              <a:t>εντώματο</a:t>
            </a:r>
            <a:r>
              <a:rPr sz="2000" b="1" smtClean="0">
                <a:latin typeface="Arial" panose="020B0604020202020204"/>
                <a:cs typeface="Arial" panose="020B0604020202020204"/>
              </a:rPr>
              <a:t>ς</a:t>
            </a:r>
            <a:r>
              <a:rPr sz="2000" b="1" spc="-45" smtClean="0">
                <a:latin typeface="Arial" panose="020B0604020202020204"/>
                <a:cs typeface="Arial" panose="020B0604020202020204"/>
              </a:rPr>
              <a:t> </a:t>
            </a:r>
            <a:r>
              <a:rPr sz="2000" b="1" spc="-25" dirty="0">
                <a:latin typeface="Arial" panose="020B0604020202020204"/>
                <a:cs typeface="Arial" panose="020B0604020202020204"/>
              </a:rPr>
              <a:t>της </a:t>
            </a:r>
            <a:r>
              <a:rPr sz="2000" b="1">
                <a:latin typeface="Arial" panose="020B0604020202020204"/>
                <a:cs typeface="Arial" panose="020B0604020202020204"/>
              </a:rPr>
              <a:t>αλυσίδας</a:t>
            </a:r>
            <a:r>
              <a:rPr sz="2000" b="1" spc="-60">
                <a:latin typeface="Arial" panose="020B0604020202020204"/>
                <a:cs typeface="Arial" panose="020B0604020202020204"/>
              </a:rPr>
              <a:t> </a:t>
            </a:r>
            <a:r>
              <a:rPr sz="2000" b="1" smtClean="0">
                <a:latin typeface="Arial" panose="020B0604020202020204"/>
                <a:cs typeface="Arial" panose="020B0604020202020204"/>
              </a:rPr>
              <a:t>μετ</a:t>
            </a:r>
            <a:r>
              <a:rPr lang="el-GR" sz="2000" b="1" dirty="0" smtClean="0">
                <a:latin typeface="Arial" panose="020B0604020202020204"/>
                <a:cs typeface="Arial" panose="020B0604020202020204"/>
              </a:rPr>
              <a:t>ά</a:t>
            </a:r>
            <a:r>
              <a:rPr sz="2000" b="1" smtClean="0">
                <a:latin typeface="Arial" panose="020B0604020202020204"/>
                <a:cs typeface="Arial" panose="020B0604020202020204"/>
              </a:rPr>
              <a:t>δ</a:t>
            </a:r>
            <a:r>
              <a:rPr lang="el-GR" sz="2000" b="1" dirty="0" smtClean="0">
                <a:latin typeface="Arial" panose="020B0604020202020204"/>
                <a:cs typeface="Arial" panose="020B0604020202020204"/>
              </a:rPr>
              <a:t>ο</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ς</a:t>
            </a:r>
            <a:r>
              <a:rPr sz="2000" b="1" spc="-60" smtClean="0">
                <a:latin typeface="Arial" panose="020B0604020202020204"/>
                <a:cs typeface="Arial" panose="020B0604020202020204"/>
              </a:rPr>
              <a:t> </a:t>
            </a:r>
            <a:r>
              <a:rPr sz="2000" b="1">
                <a:latin typeface="Arial" panose="020B0604020202020204"/>
                <a:cs typeface="Arial" panose="020B0604020202020204"/>
              </a:rPr>
              <a:t>της</a:t>
            </a:r>
            <a:r>
              <a:rPr sz="2000" b="1" spc="-55">
                <a:latin typeface="Arial" panose="020B0604020202020204"/>
                <a:cs typeface="Arial" panose="020B0604020202020204"/>
              </a:rPr>
              <a:t> </a:t>
            </a:r>
            <a:r>
              <a:rPr sz="2000" b="1" smtClean="0">
                <a:latin typeface="Arial" panose="020B0604020202020204"/>
                <a:cs typeface="Arial" panose="020B0604020202020204"/>
              </a:rPr>
              <a:t>κ</a:t>
            </a:r>
            <a:r>
              <a:rPr lang="el-GR" sz="2000" b="1" dirty="0" smtClean="0">
                <a:latin typeface="Arial" panose="020B0604020202020204"/>
                <a:cs typeface="Arial" panose="020B0604020202020204"/>
              </a:rPr>
              <a:t>ί</a:t>
            </a:r>
            <a:r>
              <a:rPr sz="2000" b="1" smtClean="0">
                <a:latin typeface="Arial" panose="020B0604020202020204"/>
                <a:cs typeface="Arial" panose="020B0604020202020204"/>
              </a:rPr>
              <a:t>ν</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ς</a:t>
            </a:r>
            <a:r>
              <a:rPr sz="2000" b="1" spc="-50" smtClean="0">
                <a:latin typeface="Arial" panose="020B0604020202020204"/>
                <a:cs typeface="Arial" panose="020B0604020202020204"/>
              </a:rPr>
              <a:t> </a:t>
            </a:r>
            <a:r>
              <a:rPr sz="2000" b="1" dirty="0">
                <a:latin typeface="Arial" panose="020B0604020202020204"/>
                <a:cs typeface="Arial" panose="020B0604020202020204"/>
              </a:rPr>
              <a:t>προς</a:t>
            </a:r>
            <a:r>
              <a:rPr sz="2000" b="1" spc="-45" dirty="0">
                <a:latin typeface="Arial" panose="020B0604020202020204"/>
                <a:cs typeface="Arial" panose="020B0604020202020204"/>
              </a:rPr>
              <a:t> </a:t>
            </a:r>
            <a:r>
              <a:rPr sz="2000" b="1" dirty="0">
                <a:latin typeface="Arial" panose="020B0604020202020204"/>
                <a:cs typeface="Arial" panose="020B0604020202020204"/>
              </a:rPr>
              <a:t>τον</a:t>
            </a:r>
            <a:r>
              <a:rPr sz="2000" b="1" spc="-65" dirty="0">
                <a:latin typeface="Arial" panose="020B0604020202020204"/>
                <a:cs typeface="Arial" panose="020B0604020202020204"/>
              </a:rPr>
              <a:t> </a:t>
            </a:r>
            <a:r>
              <a:rPr sz="2000" b="1" spc="-10" dirty="0">
                <a:latin typeface="Arial" panose="020B0604020202020204"/>
                <a:cs typeface="Arial" panose="020B0604020202020204"/>
              </a:rPr>
              <a:t>εκκεντροφόρο (όταν</a:t>
            </a:r>
            <a:r>
              <a:rPr sz="2000" b="1" spc="-95" dirty="0">
                <a:latin typeface="Arial" panose="020B0604020202020204"/>
                <a:cs typeface="Arial" panose="020B0604020202020204"/>
              </a:rPr>
              <a:t> </a:t>
            </a:r>
            <a:r>
              <a:rPr sz="2000" b="1" spc="-10" dirty="0">
                <a:latin typeface="Arial" panose="020B0604020202020204"/>
                <a:cs typeface="Arial" panose="020B0604020202020204"/>
              </a:rPr>
              <a:t>υπάρχει).</a:t>
            </a:r>
            <a:endParaRPr sz="20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40"/>
            <a:ext cx="4929505" cy="391160"/>
          </a:xfrm>
          <a:prstGeom prst="rect">
            <a:avLst/>
          </a:prstGeom>
        </p:spPr>
        <p:txBody>
          <a:bodyPr vert="horz" wrap="square" lIns="0" tIns="12700" rIns="0" bIns="0" rtlCol="0">
            <a:spAutoFit/>
          </a:bodyPr>
          <a:lstStyle/>
          <a:p>
            <a:pPr marL="12700">
              <a:lnSpc>
                <a:spcPct val="100000"/>
              </a:lnSpc>
              <a:spcBef>
                <a:spcPts val="100"/>
              </a:spcBef>
              <a:tabLst>
                <a:tab pos="469265" algn="l"/>
              </a:tabLst>
            </a:pPr>
            <a:r>
              <a:rPr sz="2400" b="1" spc="-25" dirty="0">
                <a:solidFill>
                  <a:srgbClr val="FF0000"/>
                </a:solidFill>
                <a:latin typeface="Arial" panose="020B0604020202020204"/>
                <a:cs typeface="Arial" panose="020B0604020202020204"/>
              </a:rPr>
              <a:t>4)</a:t>
            </a:r>
            <a:r>
              <a:rPr sz="2400" b="1" dirty="0">
                <a:solidFill>
                  <a:srgbClr val="FF0000"/>
                </a:solid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ΜΙΚΡΗ</a:t>
            </a:r>
            <a:r>
              <a:rPr sz="2400" b="1" u="sng" spc="-65"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ΠΤΩΣΗ</a:t>
            </a:r>
            <a:r>
              <a:rPr sz="2400" b="1" u="sng" spc="-55"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ΤΩΝ</a:t>
            </a:r>
            <a:r>
              <a:rPr sz="2400" b="1" u="sng" spc="-50" dirty="0">
                <a:solidFill>
                  <a:srgbClr val="FF0000"/>
                </a:solidFill>
                <a:uFill>
                  <a:solidFill>
                    <a:srgbClr val="FF0000"/>
                  </a:solidFill>
                </a:uFill>
                <a:latin typeface="Arial" panose="020B0604020202020204"/>
                <a:cs typeface="Arial" panose="020B0604020202020204"/>
              </a:rPr>
              <a:t> </a:t>
            </a:r>
            <a:r>
              <a:rPr sz="2400" b="1" u="sng" spc="-10" dirty="0">
                <a:solidFill>
                  <a:srgbClr val="FF0000"/>
                </a:solidFill>
                <a:uFill>
                  <a:solidFill>
                    <a:srgbClr val="FF0000"/>
                  </a:solidFill>
                </a:uFill>
                <a:latin typeface="Arial" panose="020B0604020202020204"/>
                <a:cs typeface="Arial" panose="020B0604020202020204"/>
              </a:rPr>
              <a:t>ΣΤΡΟΦΩΝ</a:t>
            </a:r>
            <a:endParaRPr sz="2400">
              <a:latin typeface="Arial" panose="020B0604020202020204"/>
              <a:cs typeface="Arial" panose="020B0604020202020204"/>
            </a:endParaRPr>
          </a:p>
        </p:txBody>
      </p:sp>
      <p:sp>
        <p:nvSpPr>
          <p:cNvPr id="3" name="object 3"/>
          <p:cNvSpPr txBox="1"/>
          <p:nvPr/>
        </p:nvSpPr>
        <p:spPr>
          <a:xfrm>
            <a:off x="364490" y="2509520"/>
            <a:ext cx="197485" cy="629920"/>
          </a:xfrm>
          <a:prstGeom prst="rect">
            <a:avLst/>
          </a:prstGeom>
        </p:spPr>
        <p:txBody>
          <a:bodyPr vert="horz" wrap="square" lIns="0" tIns="55879" rIns="0" bIns="0" rtlCol="0">
            <a:spAutoFit/>
          </a:bodyPr>
          <a:lstStyle/>
          <a:p>
            <a:pPr marL="12700">
              <a:lnSpc>
                <a:spcPct val="100000"/>
              </a:lnSpc>
              <a:spcBef>
                <a:spcPts val="4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4" name="object 4"/>
          <p:cNvSpPr txBox="1"/>
          <p:nvPr/>
        </p:nvSpPr>
        <p:spPr>
          <a:xfrm>
            <a:off x="364490" y="3416300"/>
            <a:ext cx="197485"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3935729"/>
            <a:ext cx="197485" cy="1838960"/>
          </a:xfrm>
          <a:prstGeom prst="rect">
            <a:avLst/>
          </a:prstGeom>
        </p:spPr>
        <p:txBody>
          <a:bodyPr vert="horz" wrap="square" lIns="0" tIns="55880" rIns="0" bIns="0" rtlCol="0">
            <a:spAutoFit/>
          </a:bodyPr>
          <a:lstStyle/>
          <a:p>
            <a:pPr marL="12700">
              <a:lnSpc>
                <a:spcPct val="100000"/>
              </a:lnSpc>
              <a:spcBef>
                <a:spcPts val="4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1744979"/>
            <a:ext cx="8268334" cy="4560570"/>
          </a:xfrm>
          <a:prstGeom prst="rect">
            <a:avLst/>
          </a:prstGeom>
        </p:spPr>
        <p:txBody>
          <a:bodyPr vert="horz" wrap="square" lIns="0" tIns="12700" rIns="0" bIns="0" rtlCol="0">
            <a:spAutoFit/>
          </a:bodyPr>
          <a:lstStyle/>
          <a:p>
            <a:pPr marL="373380" marR="5080" indent="-360680">
              <a:lnSpc>
                <a:spcPct val="100000"/>
              </a:lnSpc>
              <a:spcBef>
                <a:spcPts val="100"/>
              </a:spcBef>
              <a:buClr>
                <a:srgbClr val="FF0000"/>
              </a:buClr>
              <a:buFont typeface="Wingdings" panose="05000000000000000000"/>
              <a:buChar char=""/>
              <a:tabLst>
                <a:tab pos="372745" algn="l"/>
                <a:tab pos="373380" algn="l"/>
              </a:tabLst>
            </a:pPr>
            <a:r>
              <a:rPr sz="1700" b="1" dirty="0">
                <a:latin typeface="Arial" panose="020B0604020202020204"/>
                <a:cs typeface="Arial" panose="020B0604020202020204"/>
              </a:rPr>
              <a:t>Μειωμένη</a:t>
            </a:r>
            <a:r>
              <a:rPr sz="1700" b="1" spc="-50" dirty="0">
                <a:latin typeface="Arial" panose="020B0604020202020204"/>
                <a:cs typeface="Arial" panose="020B0604020202020204"/>
              </a:rPr>
              <a:t> </a:t>
            </a:r>
            <a:r>
              <a:rPr sz="1700" b="1" dirty="0">
                <a:latin typeface="Arial" panose="020B0604020202020204"/>
                <a:cs typeface="Arial" panose="020B0604020202020204"/>
              </a:rPr>
              <a:t>παροχή</a:t>
            </a:r>
            <a:r>
              <a:rPr sz="1700" b="1" spc="-40" dirty="0">
                <a:latin typeface="Arial" panose="020B0604020202020204"/>
                <a:cs typeface="Arial" panose="020B0604020202020204"/>
              </a:rPr>
              <a:t> </a:t>
            </a:r>
            <a:r>
              <a:rPr sz="1700" b="1" dirty="0">
                <a:latin typeface="Arial" panose="020B0604020202020204"/>
                <a:cs typeface="Arial" panose="020B0604020202020204"/>
              </a:rPr>
              <a:t>του</a:t>
            </a:r>
            <a:r>
              <a:rPr sz="1700" b="1" spc="-40" dirty="0">
                <a:latin typeface="Arial" panose="020B0604020202020204"/>
                <a:cs typeface="Arial" panose="020B0604020202020204"/>
              </a:rPr>
              <a:t> </a:t>
            </a:r>
            <a:r>
              <a:rPr sz="1700" b="1">
                <a:latin typeface="Arial" panose="020B0604020202020204"/>
                <a:cs typeface="Arial" panose="020B0604020202020204"/>
              </a:rPr>
              <a:t>αέρα</a:t>
            </a:r>
            <a:r>
              <a:rPr sz="1700" b="1" spc="-35">
                <a:latin typeface="Arial" panose="020B0604020202020204"/>
                <a:cs typeface="Arial" panose="020B0604020202020204"/>
              </a:rPr>
              <a:t> </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ά</a:t>
            </a:r>
            <a:r>
              <a:rPr sz="1700" b="1" smtClean="0">
                <a:latin typeface="Arial" panose="020B0604020202020204"/>
                <a:cs typeface="Arial" panose="020B0604020202020204"/>
              </a:rPr>
              <a:t>ρ</a:t>
            </a:r>
            <a:r>
              <a:rPr lang="el-GR" sz="1700" b="1" dirty="0" smtClean="0">
                <a:latin typeface="Arial" panose="020B0604020202020204"/>
                <a:cs typeface="Arial" panose="020B0604020202020204"/>
              </a:rPr>
              <a:t>ω</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35" smtClean="0">
                <a:latin typeface="Arial" panose="020B0604020202020204"/>
                <a:cs typeface="Arial" panose="020B0604020202020204"/>
              </a:rPr>
              <a:t> </a:t>
            </a:r>
            <a:r>
              <a:rPr sz="1700" b="1" dirty="0">
                <a:latin typeface="Arial" panose="020B0604020202020204"/>
                <a:cs typeface="Arial" panose="020B0604020202020204"/>
              </a:rPr>
              <a:t>λόγω</a:t>
            </a:r>
            <a:r>
              <a:rPr sz="1700" b="1" spc="-35" dirty="0">
                <a:latin typeface="Arial" panose="020B0604020202020204"/>
                <a:cs typeface="Arial" panose="020B0604020202020204"/>
              </a:rPr>
              <a:t> </a:t>
            </a:r>
            <a:r>
              <a:rPr sz="1700" b="1" dirty="0">
                <a:latin typeface="Arial" panose="020B0604020202020204"/>
                <a:cs typeface="Arial" panose="020B0604020202020204"/>
              </a:rPr>
              <a:t>μερικού</a:t>
            </a:r>
            <a:r>
              <a:rPr sz="1700" b="1" spc="-30" dirty="0">
                <a:latin typeface="Arial" panose="020B0604020202020204"/>
                <a:cs typeface="Arial" panose="020B0604020202020204"/>
              </a:rPr>
              <a:t> </a:t>
            </a:r>
            <a:r>
              <a:rPr sz="1700" b="1" dirty="0">
                <a:latin typeface="Arial" panose="020B0604020202020204"/>
                <a:cs typeface="Arial" panose="020B0604020202020204"/>
              </a:rPr>
              <a:t>φραγμού</a:t>
            </a:r>
            <a:r>
              <a:rPr sz="1700" b="1" spc="-40" dirty="0">
                <a:latin typeface="Arial" panose="020B0604020202020204"/>
                <a:cs typeface="Arial" panose="020B0604020202020204"/>
              </a:rPr>
              <a:t> </a:t>
            </a:r>
            <a:r>
              <a:rPr sz="1700" b="1" dirty="0">
                <a:latin typeface="Arial" panose="020B0604020202020204"/>
                <a:cs typeface="Arial" panose="020B0604020202020204"/>
              </a:rPr>
              <a:t>των</a:t>
            </a:r>
            <a:r>
              <a:rPr sz="1700" b="1" spc="-70" dirty="0">
                <a:latin typeface="Arial" panose="020B0604020202020204"/>
                <a:cs typeface="Arial" panose="020B0604020202020204"/>
              </a:rPr>
              <a:t> </a:t>
            </a:r>
            <a:r>
              <a:rPr sz="1700" b="1" spc="-10" dirty="0">
                <a:latin typeface="Arial" panose="020B0604020202020204"/>
                <a:cs typeface="Arial" panose="020B0604020202020204"/>
              </a:rPr>
              <a:t>φίλτρων </a:t>
            </a:r>
            <a:r>
              <a:rPr sz="1700" b="1">
                <a:latin typeface="Arial" panose="020B0604020202020204"/>
                <a:cs typeface="Arial" panose="020B0604020202020204"/>
              </a:rPr>
              <a:t>του</a:t>
            </a:r>
            <a:r>
              <a:rPr sz="1700" b="1" spc="-35">
                <a:latin typeface="Arial" panose="020B0604020202020204"/>
                <a:cs typeface="Arial" panose="020B0604020202020204"/>
              </a:rPr>
              <a:t> </a:t>
            </a:r>
            <a:r>
              <a:rPr sz="1700" b="1" spc="-10" smtClean="0">
                <a:latin typeface="Arial" panose="020B0604020202020204"/>
                <a:cs typeface="Arial" panose="020B0604020202020204"/>
              </a:rPr>
              <a:t>στροβιλο</a:t>
            </a:r>
            <a:r>
              <a:rPr lang="el-GR" sz="1700" b="1" spc="-10" dirty="0" smtClean="0">
                <a:latin typeface="Arial" panose="020B0604020202020204"/>
                <a:cs typeface="Arial" panose="020B0604020202020204"/>
              </a:rPr>
              <a:t>ϋ</a:t>
            </a:r>
            <a:r>
              <a:rPr sz="1700" b="1" spc="-10" smtClean="0">
                <a:latin typeface="Arial" panose="020B0604020202020204"/>
                <a:cs typeface="Arial" panose="020B0604020202020204"/>
              </a:rPr>
              <a:t>περπληρωτή</a:t>
            </a:r>
            <a:r>
              <a:rPr sz="1700" b="1" spc="-10" dirty="0">
                <a:latin typeface="Arial" panose="020B0604020202020204"/>
                <a:cs typeface="Arial" panose="020B0604020202020204"/>
              </a:rPr>
              <a:t>,</a:t>
            </a:r>
            <a:r>
              <a:rPr sz="1700" b="1" spc="-35" dirty="0">
                <a:latin typeface="Arial" panose="020B0604020202020204"/>
                <a:cs typeface="Arial" panose="020B0604020202020204"/>
              </a:rPr>
              <a:t> </a:t>
            </a:r>
            <a:r>
              <a:rPr sz="1700" b="1">
                <a:latin typeface="Arial" panose="020B0604020202020204"/>
                <a:cs typeface="Arial" panose="020B0604020202020204"/>
              </a:rPr>
              <a:t>των</a:t>
            </a:r>
            <a:r>
              <a:rPr sz="1700" b="1" spc="-60">
                <a:latin typeface="Arial" panose="020B0604020202020204"/>
                <a:cs typeface="Arial" panose="020B0604020202020204"/>
              </a:rPr>
              <a:t> </a:t>
            </a:r>
            <a:r>
              <a:rPr lang="el-GR" sz="1700" b="1" spc="-10" dirty="0" smtClean="0">
                <a:latin typeface="Arial" panose="020B0604020202020204"/>
                <a:cs typeface="Arial" panose="020B0604020202020204"/>
              </a:rPr>
              <a:t>ψυγείων</a:t>
            </a:r>
            <a:r>
              <a:rPr sz="1700" b="1" spc="-60" smtClean="0">
                <a:latin typeface="Arial" panose="020B0604020202020204"/>
                <a:cs typeface="Arial" panose="020B0604020202020204"/>
              </a:rPr>
              <a:t> </a:t>
            </a:r>
            <a:r>
              <a:rPr sz="1700" b="1" dirty="0">
                <a:latin typeface="Arial" panose="020B0604020202020204"/>
                <a:cs typeface="Arial" panose="020B0604020202020204"/>
              </a:rPr>
              <a:t>του</a:t>
            </a:r>
            <a:r>
              <a:rPr sz="1700" b="1" spc="-15" dirty="0">
                <a:latin typeface="Arial" panose="020B0604020202020204"/>
                <a:cs typeface="Arial" panose="020B0604020202020204"/>
              </a:rPr>
              <a:t> </a:t>
            </a:r>
            <a:r>
              <a:rPr sz="1700" b="1">
                <a:latin typeface="Arial" panose="020B0604020202020204"/>
                <a:cs typeface="Arial" panose="020B0604020202020204"/>
              </a:rPr>
              <a:t>αέρα</a:t>
            </a:r>
            <a:r>
              <a:rPr sz="1700" b="1" spc="-30">
                <a:latin typeface="Arial" panose="020B0604020202020204"/>
                <a:cs typeface="Arial" panose="020B0604020202020204"/>
              </a:rPr>
              <a:t> </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ά</a:t>
            </a:r>
            <a:r>
              <a:rPr sz="1700" b="1" smtClean="0">
                <a:latin typeface="Arial" panose="020B0604020202020204"/>
                <a:cs typeface="Arial" panose="020B0604020202020204"/>
              </a:rPr>
              <a:t>ρ</a:t>
            </a:r>
            <a:r>
              <a:rPr lang="el-GR" sz="1700" b="1" dirty="0" smtClean="0">
                <a:latin typeface="Arial" panose="020B0604020202020204"/>
                <a:cs typeface="Arial" panose="020B0604020202020204"/>
              </a:rPr>
              <a:t>ω</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dirty="0">
                <a:latin typeface="Arial" panose="020B0604020202020204"/>
                <a:cs typeface="Arial" panose="020B0604020202020204"/>
              </a:rPr>
              <a:t>,</a:t>
            </a:r>
            <a:r>
              <a:rPr sz="1700" b="1" spc="-25" dirty="0">
                <a:latin typeface="Arial" panose="020B0604020202020204"/>
                <a:cs typeface="Arial" panose="020B0604020202020204"/>
              </a:rPr>
              <a:t> των </a:t>
            </a:r>
            <a:r>
              <a:rPr sz="1700" b="1">
                <a:latin typeface="Arial" panose="020B0604020202020204"/>
                <a:cs typeface="Arial" panose="020B0604020202020204"/>
              </a:rPr>
              <a:t>θυρίδων</a:t>
            </a:r>
            <a:r>
              <a:rPr sz="1700" b="1" spc="-80">
                <a:latin typeface="Arial" panose="020B0604020202020204"/>
                <a:cs typeface="Arial" panose="020B0604020202020204"/>
              </a:rPr>
              <a:t> </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ά</a:t>
            </a:r>
            <a:r>
              <a:rPr sz="1700" b="1" smtClean="0">
                <a:latin typeface="Arial" panose="020B0604020202020204"/>
                <a:cs typeface="Arial" panose="020B0604020202020204"/>
              </a:rPr>
              <a:t>ρ</a:t>
            </a:r>
            <a:r>
              <a:rPr lang="el-GR" sz="1700" b="1" dirty="0" smtClean="0">
                <a:latin typeface="Arial" panose="020B0604020202020204"/>
                <a:cs typeface="Arial" panose="020B0604020202020204"/>
              </a:rPr>
              <a:t>ω</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30" smtClean="0">
                <a:latin typeface="Arial" panose="020B0604020202020204"/>
                <a:cs typeface="Arial" panose="020B0604020202020204"/>
              </a:rPr>
              <a:t> </a:t>
            </a:r>
            <a:r>
              <a:rPr sz="1700" b="1" dirty="0">
                <a:latin typeface="Arial" panose="020B0604020202020204"/>
                <a:cs typeface="Arial" panose="020B0604020202020204"/>
              </a:rPr>
              <a:t>και</a:t>
            </a:r>
            <a:r>
              <a:rPr sz="1700" b="1" spc="-40" dirty="0">
                <a:latin typeface="Arial" panose="020B0604020202020204"/>
                <a:cs typeface="Arial" panose="020B0604020202020204"/>
              </a:rPr>
              <a:t> </a:t>
            </a:r>
            <a:r>
              <a:rPr sz="1700" b="1" dirty="0">
                <a:latin typeface="Arial" panose="020B0604020202020204"/>
                <a:cs typeface="Arial" panose="020B0604020202020204"/>
              </a:rPr>
              <a:t>του</a:t>
            </a:r>
            <a:r>
              <a:rPr sz="1700" b="1" spc="-35" dirty="0">
                <a:latin typeface="Arial" panose="020B0604020202020204"/>
                <a:cs typeface="Arial" panose="020B0604020202020204"/>
              </a:rPr>
              <a:t> </a:t>
            </a:r>
            <a:r>
              <a:rPr sz="1700" b="1" dirty="0">
                <a:latin typeface="Arial" panose="020B0604020202020204"/>
                <a:cs typeface="Arial" panose="020B0604020202020204"/>
              </a:rPr>
              <a:t>λέβητα</a:t>
            </a:r>
            <a:r>
              <a:rPr sz="1700" b="1" spc="-40" dirty="0">
                <a:latin typeface="Arial" panose="020B0604020202020204"/>
                <a:cs typeface="Arial" panose="020B0604020202020204"/>
              </a:rPr>
              <a:t> </a:t>
            </a:r>
            <a:r>
              <a:rPr sz="1700" b="1" spc="-10" dirty="0">
                <a:latin typeface="Arial" panose="020B0604020202020204"/>
                <a:cs typeface="Arial" panose="020B0604020202020204"/>
              </a:rPr>
              <a:t>καυσαερίων.</a:t>
            </a:r>
            <a:endParaRPr sz="1700">
              <a:latin typeface="Arial" panose="020B0604020202020204"/>
              <a:cs typeface="Arial" panose="020B0604020202020204"/>
            </a:endParaRPr>
          </a:p>
          <a:p>
            <a:pPr marL="373380" marR="305435">
              <a:lnSpc>
                <a:spcPct val="108000"/>
              </a:lnSpc>
              <a:spcBef>
                <a:spcPts val="170"/>
              </a:spcBef>
            </a:pPr>
            <a:r>
              <a:rPr sz="1700" b="1" dirty="0">
                <a:latin typeface="Arial" panose="020B0604020202020204"/>
                <a:cs typeface="Arial" panose="020B0604020202020204"/>
              </a:rPr>
              <a:t>Μειωμένη</a:t>
            </a:r>
            <a:r>
              <a:rPr sz="1700" b="1" spc="-60" dirty="0">
                <a:latin typeface="Arial" panose="020B0604020202020204"/>
                <a:cs typeface="Arial" panose="020B0604020202020204"/>
              </a:rPr>
              <a:t> </a:t>
            </a:r>
            <a:r>
              <a:rPr sz="1700" b="1" dirty="0">
                <a:latin typeface="Arial" panose="020B0604020202020204"/>
                <a:cs typeface="Arial" panose="020B0604020202020204"/>
              </a:rPr>
              <a:t>παροχή</a:t>
            </a:r>
            <a:r>
              <a:rPr sz="1700" b="1" spc="-45" dirty="0">
                <a:latin typeface="Arial" panose="020B0604020202020204"/>
                <a:cs typeface="Arial" panose="020B0604020202020204"/>
              </a:rPr>
              <a:t> </a:t>
            </a:r>
            <a:r>
              <a:rPr sz="1700" b="1" dirty="0">
                <a:latin typeface="Arial" panose="020B0604020202020204"/>
                <a:cs typeface="Arial" panose="020B0604020202020204"/>
              </a:rPr>
              <a:t>καυσίμου</a:t>
            </a:r>
            <a:r>
              <a:rPr sz="1700" b="1" spc="-40" dirty="0">
                <a:latin typeface="Arial" panose="020B0604020202020204"/>
                <a:cs typeface="Arial" panose="020B0604020202020204"/>
              </a:rPr>
              <a:t> </a:t>
            </a:r>
            <a:r>
              <a:rPr sz="1700" b="1" dirty="0">
                <a:latin typeface="Arial" panose="020B0604020202020204"/>
                <a:cs typeface="Arial" panose="020B0604020202020204"/>
              </a:rPr>
              <a:t>λόγω</a:t>
            </a:r>
            <a:r>
              <a:rPr sz="1700" b="1" spc="-45" dirty="0">
                <a:latin typeface="Arial" panose="020B0604020202020204"/>
                <a:cs typeface="Arial" panose="020B0604020202020204"/>
              </a:rPr>
              <a:t> </a:t>
            </a:r>
            <a:r>
              <a:rPr sz="1700" b="1" dirty="0">
                <a:latin typeface="Arial" panose="020B0604020202020204"/>
                <a:cs typeface="Arial" panose="020B0604020202020204"/>
              </a:rPr>
              <a:t>φθορών</a:t>
            </a:r>
            <a:r>
              <a:rPr sz="1700" b="1" spc="-80" dirty="0">
                <a:latin typeface="Arial" panose="020B0604020202020204"/>
                <a:cs typeface="Arial" panose="020B0604020202020204"/>
              </a:rPr>
              <a:t> </a:t>
            </a:r>
            <a:r>
              <a:rPr sz="1700" b="1" dirty="0">
                <a:latin typeface="Arial" panose="020B0604020202020204"/>
                <a:cs typeface="Arial" panose="020B0604020202020204"/>
              </a:rPr>
              <a:t>των</a:t>
            </a:r>
            <a:r>
              <a:rPr sz="1700" b="1" spc="-75" dirty="0">
                <a:latin typeface="Arial" panose="020B0604020202020204"/>
                <a:cs typeface="Arial" panose="020B0604020202020204"/>
              </a:rPr>
              <a:t> </a:t>
            </a:r>
            <a:r>
              <a:rPr sz="1700" b="1" dirty="0">
                <a:latin typeface="Arial" panose="020B0604020202020204"/>
                <a:cs typeface="Arial" panose="020B0604020202020204"/>
              </a:rPr>
              <a:t>αντλιών</a:t>
            </a:r>
            <a:r>
              <a:rPr sz="1700" b="1" spc="-70" dirty="0">
                <a:latin typeface="Arial" panose="020B0604020202020204"/>
                <a:cs typeface="Arial" panose="020B0604020202020204"/>
              </a:rPr>
              <a:t> </a:t>
            </a:r>
            <a:r>
              <a:rPr sz="1700" b="1">
                <a:latin typeface="Arial" panose="020B0604020202020204"/>
                <a:cs typeface="Arial" panose="020B0604020202020204"/>
              </a:rPr>
              <a:t>υψηλής</a:t>
            </a:r>
            <a:r>
              <a:rPr sz="1700" b="1" spc="-40">
                <a:latin typeface="Arial" panose="020B0604020202020204"/>
                <a:cs typeface="Arial" panose="020B0604020202020204"/>
              </a:rPr>
              <a:t> </a:t>
            </a:r>
            <a:r>
              <a:rPr sz="1700" b="1" spc="-10" smtClean="0">
                <a:latin typeface="Arial" panose="020B0604020202020204"/>
                <a:cs typeface="Arial" panose="020B0604020202020204"/>
              </a:rPr>
              <a:t>π</a:t>
            </a:r>
            <a:r>
              <a:rPr lang="el-GR" sz="1700" b="1" spc="-10" dirty="0" err="1" smtClean="0">
                <a:latin typeface="Arial" panose="020B0604020202020204"/>
                <a:cs typeface="Arial" panose="020B0604020202020204"/>
              </a:rPr>
              <a:t>ίε</a:t>
            </a:r>
            <a:r>
              <a:rPr sz="1700" b="1" spc="-10" smtClean="0">
                <a:latin typeface="Arial" panose="020B0604020202020204"/>
                <a:cs typeface="Arial" panose="020B0604020202020204"/>
              </a:rPr>
              <a:t>σ</a:t>
            </a:r>
            <a:r>
              <a:rPr lang="el-GR" sz="1700" b="1" spc="-10" dirty="0" smtClean="0">
                <a:latin typeface="Arial" panose="020B0604020202020204"/>
                <a:cs typeface="Arial" panose="020B0604020202020204"/>
              </a:rPr>
              <a:t>η</a:t>
            </a:r>
            <a:r>
              <a:rPr sz="1700" b="1" spc="-10" smtClean="0">
                <a:latin typeface="Arial" panose="020B0604020202020204"/>
                <a:cs typeface="Arial" panose="020B0604020202020204"/>
              </a:rPr>
              <a:t>ς</a:t>
            </a:r>
            <a:r>
              <a:rPr sz="1700" b="1" spc="-10" dirty="0">
                <a:latin typeface="Arial" panose="020B0604020202020204"/>
                <a:cs typeface="Arial" panose="020B0604020202020204"/>
              </a:rPr>
              <a:t>. </a:t>
            </a:r>
            <a:r>
              <a:rPr sz="1700" b="1" dirty="0">
                <a:latin typeface="Arial" panose="020B0604020202020204"/>
                <a:cs typeface="Arial" panose="020B0604020202020204"/>
              </a:rPr>
              <a:t>Αλλαγή</a:t>
            </a:r>
            <a:r>
              <a:rPr sz="1700" b="1" spc="-30" dirty="0">
                <a:latin typeface="Arial" panose="020B0604020202020204"/>
                <a:cs typeface="Arial" panose="020B0604020202020204"/>
              </a:rPr>
              <a:t> </a:t>
            </a:r>
            <a:r>
              <a:rPr sz="1700" b="1" dirty="0">
                <a:latin typeface="Arial" panose="020B0604020202020204"/>
                <a:cs typeface="Arial" panose="020B0604020202020204"/>
              </a:rPr>
              <a:t>του</a:t>
            </a:r>
            <a:r>
              <a:rPr sz="1700" b="1" spc="-15" dirty="0">
                <a:latin typeface="Arial" panose="020B0604020202020204"/>
                <a:cs typeface="Arial" panose="020B0604020202020204"/>
              </a:rPr>
              <a:t> </a:t>
            </a:r>
            <a:r>
              <a:rPr sz="1700" b="1" dirty="0">
                <a:latin typeface="Arial" panose="020B0604020202020204"/>
                <a:cs typeface="Arial" panose="020B0604020202020204"/>
              </a:rPr>
              <a:t>πετρελαίου</a:t>
            </a:r>
            <a:r>
              <a:rPr sz="1700" b="1" spc="-25" dirty="0">
                <a:latin typeface="Arial" panose="020B0604020202020204"/>
                <a:cs typeface="Arial" panose="020B0604020202020204"/>
              </a:rPr>
              <a:t> </a:t>
            </a:r>
            <a:r>
              <a:rPr sz="1700" b="1" dirty="0">
                <a:latin typeface="Arial" panose="020B0604020202020204"/>
                <a:cs typeface="Arial" panose="020B0604020202020204"/>
              </a:rPr>
              <a:t>από</a:t>
            </a:r>
            <a:r>
              <a:rPr sz="1700" b="1" spc="-25" dirty="0">
                <a:latin typeface="Arial" panose="020B0604020202020204"/>
                <a:cs typeface="Arial" panose="020B0604020202020204"/>
              </a:rPr>
              <a:t> </a:t>
            </a:r>
            <a:r>
              <a:rPr sz="1700" b="1" dirty="0">
                <a:latin typeface="Arial" panose="020B0604020202020204"/>
                <a:cs typeface="Arial" panose="020B0604020202020204"/>
              </a:rPr>
              <a:t>πετρέλαιο</a:t>
            </a:r>
            <a:r>
              <a:rPr sz="1700" b="1" spc="-25" dirty="0">
                <a:latin typeface="Arial" panose="020B0604020202020204"/>
                <a:cs typeface="Arial" panose="020B0604020202020204"/>
              </a:rPr>
              <a:t> </a:t>
            </a:r>
            <a:r>
              <a:rPr sz="1700" b="1" dirty="0">
                <a:latin typeface="Arial" panose="020B0604020202020204"/>
                <a:cs typeface="Arial" panose="020B0604020202020204"/>
              </a:rPr>
              <a:t>ντήζελ</a:t>
            </a:r>
            <a:r>
              <a:rPr sz="1700" b="1" spc="-30" dirty="0">
                <a:latin typeface="Arial" panose="020B0604020202020204"/>
                <a:cs typeface="Arial" panose="020B0604020202020204"/>
              </a:rPr>
              <a:t> </a:t>
            </a:r>
            <a:r>
              <a:rPr sz="1700" b="1" dirty="0">
                <a:latin typeface="Arial" panose="020B0604020202020204"/>
                <a:cs typeface="Arial" panose="020B0604020202020204"/>
              </a:rPr>
              <a:t>σε</a:t>
            </a:r>
            <a:r>
              <a:rPr sz="1700" b="1" spc="-30" dirty="0">
                <a:latin typeface="Arial" panose="020B0604020202020204"/>
                <a:cs typeface="Arial" panose="020B0604020202020204"/>
              </a:rPr>
              <a:t> </a:t>
            </a:r>
            <a:r>
              <a:rPr sz="1700" b="1" dirty="0">
                <a:latin typeface="Arial" panose="020B0604020202020204"/>
                <a:cs typeface="Arial" panose="020B0604020202020204"/>
              </a:rPr>
              <a:t>βαρύ</a:t>
            </a:r>
            <a:r>
              <a:rPr sz="1700" b="1" spc="-25" dirty="0">
                <a:latin typeface="Arial" panose="020B0604020202020204"/>
                <a:cs typeface="Arial" panose="020B0604020202020204"/>
              </a:rPr>
              <a:t> </a:t>
            </a:r>
            <a:r>
              <a:rPr sz="1700" b="1" dirty="0">
                <a:latin typeface="Arial" panose="020B0604020202020204"/>
                <a:cs typeface="Arial" panose="020B0604020202020204"/>
              </a:rPr>
              <a:t>πετρέλαιο</a:t>
            </a:r>
            <a:r>
              <a:rPr sz="1700" b="1" spc="-25" dirty="0">
                <a:latin typeface="Arial" panose="020B0604020202020204"/>
                <a:cs typeface="Arial" panose="020B0604020202020204"/>
              </a:rPr>
              <a:t> </a:t>
            </a:r>
            <a:r>
              <a:rPr sz="1700" b="1" dirty="0">
                <a:latin typeface="Arial" panose="020B0604020202020204"/>
                <a:cs typeface="Arial" panose="020B0604020202020204"/>
              </a:rPr>
              <a:t>με</a:t>
            </a:r>
            <a:r>
              <a:rPr sz="1700" b="1" spc="-25" dirty="0">
                <a:latin typeface="Arial" panose="020B0604020202020204"/>
                <a:cs typeface="Arial" panose="020B0604020202020204"/>
              </a:rPr>
              <a:t> το </a:t>
            </a:r>
            <a:r>
              <a:rPr sz="1700" b="1" dirty="0">
                <a:latin typeface="Arial" panose="020B0604020202020204"/>
                <a:cs typeface="Arial" panose="020B0604020202020204"/>
              </a:rPr>
              <a:t>χειριστήριο</a:t>
            </a:r>
            <a:r>
              <a:rPr sz="1700" b="1" spc="-45" dirty="0">
                <a:latin typeface="Arial" panose="020B0604020202020204"/>
                <a:cs typeface="Arial" panose="020B0604020202020204"/>
              </a:rPr>
              <a:t> </a:t>
            </a:r>
            <a:r>
              <a:rPr sz="1700" b="1" dirty="0">
                <a:latin typeface="Arial" panose="020B0604020202020204"/>
                <a:cs typeface="Arial" panose="020B0604020202020204"/>
              </a:rPr>
              <a:t>να</a:t>
            </a:r>
            <a:r>
              <a:rPr sz="1700" b="1" spc="-40" dirty="0">
                <a:latin typeface="Arial" panose="020B0604020202020204"/>
                <a:cs typeface="Arial" panose="020B0604020202020204"/>
              </a:rPr>
              <a:t> </a:t>
            </a:r>
            <a:r>
              <a:rPr sz="1700" b="1" dirty="0">
                <a:latin typeface="Arial" panose="020B0604020202020204"/>
                <a:cs typeface="Arial" panose="020B0604020202020204"/>
              </a:rPr>
              <a:t>παραμένει</a:t>
            </a:r>
            <a:r>
              <a:rPr sz="1700" b="1" spc="-45" dirty="0">
                <a:latin typeface="Arial" panose="020B0604020202020204"/>
                <a:cs typeface="Arial" panose="020B0604020202020204"/>
              </a:rPr>
              <a:t> </a:t>
            </a:r>
            <a:r>
              <a:rPr sz="1700" b="1" dirty="0">
                <a:latin typeface="Arial" panose="020B0604020202020204"/>
                <a:cs typeface="Arial" panose="020B0604020202020204"/>
              </a:rPr>
              <a:t>στην</a:t>
            </a:r>
            <a:r>
              <a:rPr sz="1700" b="1" spc="-70" dirty="0">
                <a:latin typeface="Arial" panose="020B0604020202020204"/>
                <a:cs typeface="Arial" panose="020B0604020202020204"/>
              </a:rPr>
              <a:t> </a:t>
            </a:r>
            <a:r>
              <a:rPr sz="1700" b="1" dirty="0">
                <a:latin typeface="Arial" panose="020B0604020202020204"/>
                <a:cs typeface="Arial" panose="020B0604020202020204"/>
              </a:rPr>
              <a:t>ίδια</a:t>
            </a:r>
            <a:r>
              <a:rPr sz="1700" b="1" spc="-25" dirty="0">
                <a:latin typeface="Arial" panose="020B0604020202020204"/>
                <a:cs typeface="Arial" panose="020B0604020202020204"/>
              </a:rPr>
              <a:t> </a:t>
            </a:r>
            <a:r>
              <a:rPr sz="1700" b="1" spc="-10" dirty="0">
                <a:latin typeface="Arial" panose="020B0604020202020204"/>
                <a:cs typeface="Arial" panose="020B0604020202020204"/>
              </a:rPr>
              <a:t>θέση.</a:t>
            </a:r>
            <a:endParaRPr sz="1700">
              <a:latin typeface="Arial" panose="020B0604020202020204"/>
              <a:cs typeface="Arial" panose="020B0604020202020204"/>
            </a:endParaRPr>
          </a:p>
          <a:p>
            <a:pPr marL="373380" marR="628015">
              <a:lnSpc>
                <a:spcPct val="100000"/>
              </a:lnSpc>
              <a:spcBef>
                <a:spcPts val="340"/>
              </a:spcBef>
            </a:pPr>
            <a:r>
              <a:rPr sz="1700" b="1" dirty="0">
                <a:latin typeface="Arial" panose="020B0604020202020204"/>
                <a:cs typeface="Arial" panose="020B0604020202020204"/>
              </a:rPr>
              <a:t>Δυσλειτουργία</a:t>
            </a:r>
            <a:r>
              <a:rPr sz="1700" b="1" spc="-45" dirty="0">
                <a:latin typeface="Arial" panose="020B0604020202020204"/>
                <a:cs typeface="Arial" panose="020B0604020202020204"/>
              </a:rPr>
              <a:t> </a:t>
            </a:r>
            <a:r>
              <a:rPr sz="1700" b="1" dirty="0">
                <a:latin typeface="Arial" panose="020B0604020202020204"/>
                <a:cs typeface="Arial" panose="020B0604020202020204"/>
              </a:rPr>
              <a:t>ή</a:t>
            </a:r>
            <a:r>
              <a:rPr sz="1700" b="1" spc="-30" dirty="0">
                <a:latin typeface="Arial" panose="020B0604020202020204"/>
                <a:cs typeface="Arial" panose="020B0604020202020204"/>
              </a:rPr>
              <a:t> </a:t>
            </a:r>
            <a:r>
              <a:rPr sz="1700" b="1" dirty="0">
                <a:latin typeface="Arial" panose="020B0604020202020204"/>
                <a:cs typeface="Arial" panose="020B0604020202020204"/>
              </a:rPr>
              <a:t>φθορά</a:t>
            </a:r>
            <a:r>
              <a:rPr sz="1700" b="1" spc="-35" dirty="0">
                <a:latin typeface="Arial" panose="020B0604020202020204"/>
                <a:cs typeface="Arial" panose="020B0604020202020204"/>
              </a:rPr>
              <a:t> </a:t>
            </a:r>
            <a:r>
              <a:rPr sz="1700" b="1" dirty="0">
                <a:latin typeface="Arial" panose="020B0604020202020204"/>
                <a:cs typeface="Arial" panose="020B0604020202020204"/>
              </a:rPr>
              <a:t>της</a:t>
            </a:r>
            <a:r>
              <a:rPr sz="1700" b="1" spc="-25" dirty="0">
                <a:latin typeface="Arial" panose="020B0604020202020204"/>
                <a:cs typeface="Arial" panose="020B0604020202020204"/>
              </a:rPr>
              <a:t> </a:t>
            </a:r>
            <a:r>
              <a:rPr sz="1700" b="1" dirty="0">
                <a:latin typeface="Arial" panose="020B0604020202020204"/>
                <a:cs typeface="Arial" panose="020B0604020202020204"/>
              </a:rPr>
              <a:t>ανεπίστροφης</a:t>
            </a:r>
            <a:r>
              <a:rPr sz="1700" b="1" spc="-25" dirty="0">
                <a:latin typeface="Arial" panose="020B0604020202020204"/>
                <a:cs typeface="Arial" panose="020B0604020202020204"/>
              </a:rPr>
              <a:t> </a:t>
            </a:r>
            <a:r>
              <a:rPr sz="1700" b="1" dirty="0">
                <a:latin typeface="Arial" panose="020B0604020202020204"/>
                <a:cs typeface="Arial" panose="020B0604020202020204"/>
              </a:rPr>
              <a:t>βαλβίδας</a:t>
            </a:r>
            <a:r>
              <a:rPr sz="1700" b="1" spc="-25" dirty="0">
                <a:latin typeface="Arial" panose="020B0604020202020204"/>
                <a:cs typeface="Arial" panose="020B0604020202020204"/>
              </a:rPr>
              <a:t> </a:t>
            </a:r>
            <a:r>
              <a:rPr sz="1700" b="1" dirty="0">
                <a:latin typeface="Arial" panose="020B0604020202020204"/>
                <a:cs typeface="Arial" panose="020B0604020202020204"/>
              </a:rPr>
              <a:t>σε</a:t>
            </a:r>
            <a:r>
              <a:rPr sz="1700" b="1" spc="-30" dirty="0">
                <a:latin typeface="Arial" panose="020B0604020202020204"/>
                <a:cs typeface="Arial" panose="020B0604020202020204"/>
              </a:rPr>
              <a:t> </a:t>
            </a:r>
            <a:r>
              <a:rPr sz="1700" b="1" dirty="0">
                <a:latin typeface="Arial" panose="020B0604020202020204"/>
                <a:cs typeface="Arial" panose="020B0604020202020204"/>
              </a:rPr>
              <a:t>αντλία</a:t>
            </a:r>
            <a:r>
              <a:rPr sz="1700" b="1" spc="-25" dirty="0">
                <a:latin typeface="Arial" panose="020B0604020202020204"/>
                <a:cs typeface="Arial" panose="020B0604020202020204"/>
              </a:rPr>
              <a:t> </a:t>
            </a:r>
            <a:r>
              <a:rPr sz="1700" b="1" spc="-10">
                <a:latin typeface="Arial" panose="020B0604020202020204"/>
                <a:cs typeface="Arial" panose="020B0604020202020204"/>
              </a:rPr>
              <a:t>υψηλής </a:t>
            </a:r>
            <a:r>
              <a:rPr sz="1700" b="1" spc="-10" smtClean="0">
                <a:latin typeface="Arial" panose="020B0604020202020204"/>
                <a:cs typeface="Arial" panose="020B0604020202020204"/>
              </a:rPr>
              <a:t>π</a:t>
            </a:r>
            <a:r>
              <a:rPr lang="el-GR" sz="1700" b="1" spc="-10" dirty="0" err="1" smtClean="0">
                <a:latin typeface="Arial" panose="020B0604020202020204"/>
                <a:cs typeface="Arial" panose="020B0604020202020204"/>
              </a:rPr>
              <a:t>ίε</a:t>
            </a:r>
            <a:r>
              <a:rPr sz="1700" b="1" spc="-10" smtClean="0">
                <a:latin typeface="Arial" panose="020B0604020202020204"/>
                <a:cs typeface="Arial" panose="020B0604020202020204"/>
              </a:rPr>
              <a:t>σ</a:t>
            </a:r>
            <a:r>
              <a:rPr lang="el-GR" sz="1700" b="1" spc="-10" dirty="0" smtClean="0">
                <a:latin typeface="Arial" panose="020B0604020202020204"/>
                <a:cs typeface="Arial" panose="020B0604020202020204"/>
              </a:rPr>
              <a:t>η</a:t>
            </a:r>
            <a:r>
              <a:rPr sz="1700" b="1" spc="-10" smtClean="0">
                <a:latin typeface="Arial" panose="020B0604020202020204"/>
                <a:cs typeface="Arial" panose="020B0604020202020204"/>
              </a:rPr>
              <a:t>ς</a:t>
            </a:r>
            <a:r>
              <a:rPr sz="1700" b="1" spc="-10" dirty="0">
                <a:latin typeface="Arial" panose="020B0604020202020204"/>
                <a:cs typeface="Arial" panose="020B0604020202020204"/>
              </a:rPr>
              <a:t>.</a:t>
            </a:r>
            <a:endParaRPr sz="1700">
              <a:latin typeface="Arial" panose="020B0604020202020204"/>
              <a:cs typeface="Arial" panose="020B0604020202020204"/>
            </a:endParaRPr>
          </a:p>
          <a:p>
            <a:pPr marL="373380" marR="4061460">
              <a:lnSpc>
                <a:spcPts val="2390"/>
              </a:lnSpc>
              <a:spcBef>
                <a:spcPts val="125"/>
              </a:spcBef>
            </a:pPr>
            <a:r>
              <a:rPr sz="1700" b="1" dirty="0">
                <a:latin typeface="Arial" panose="020B0604020202020204"/>
                <a:cs typeface="Arial" panose="020B0604020202020204"/>
              </a:rPr>
              <a:t>Παρουσία</a:t>
            </a:r>
            <a:r>
              <a:rPr sz="1700" b="1" spc="-25" dirty="0">
                <a:latin typeface="Arial" panose="020B0604020202020204"/>
                <a:cs typeface="Arial" panose="020B0604020202020204"/>
              </a:rPr>
              <a:t> </a:t>
            </a:r>
            <a:r>
              <a:rPr sz="1700" b="1" dirty="0">
                <a:latin typeface="Arial" panose="020B0604020202020204"/>
                <a:cs typeface="Arial" panose="020B0604020202020204"/>
              </a:rPr>
              <a:t>αέρα</a:t>
            </a:r>
            <a:r>
              <a:rPr sz="1700" b="1" spc="-15" dirty="0">
                <a:latin typeface="Arial" panose="020B0604020202020204"/>
                <a:cs typeface="Arial" panose="020B0604020202020204"/>
              </a:rPr>
              <a:t> </a:t>
            </a:r>
            <a:r>
              <a:rPr sz="1700" b="1" dirty="0">
                <a:latin typeface="Arial" panose="020B0604020202020204"/>
                <a:cs typeface="Arial" panose="020B0604020202020204"/>
              </a:rPr>
              <a:t>στο</a:t>
            </a:r>
            <a:r>
              <a:rPr sz="1700" b="1" spc="-15" dirty="0">
                <a:latin typeface="Arial" panose="020B0604020202020204"/>
                <a:cs typeface="Arial" panose="020B0604020202020204"/>
              </a:rPr>
              <a:t> </a:t>
            </a:r>
            <a:r>
              <a:rPr sz="1700" b="1" dirty="0">
                <a:latin typeface="Arial" panose="020B0604020202020204"/>
                <a:cs typeface="Arial" panose="020B0604020202020204"/>
              </a:rPr>
              <a:t>δίκτυο</a:t>
            </a:r>
            <a:r>
              <a:rPr sz="1700" b="1" spc="-15" dirty="0">
                <a:latin typeface="Arial" panose="020B0604020202020204"/>
                <a:cs typeface="Arial" panose="020B0604020202020204"/>
              </a:rPr>
              <a:t> </a:t>
            </a:r>
            <a:r>
              <a:rPr sz="1700" b="1" spc="-10" dirty="0">
                <a:latin typeface="Arial" panose="020B0604020202020204"/>
                <a:cs typeface="Arial" panose="020B0604020202020204"/>
              </a:rPr>
              <a:t>καυσίμου. </a:t>
            </a:r>
            <a:r>
              <a:rPr sz="1700" b="1" dirty="0">
                <a:latin typeface="Arial" panose="020B0604020202020204"/>
                <a:cs typeface="Arial" panose="020B0604020202020204"/>
              </a:rPr>
              <a:t>Παρουσία</a:t>
            </a:r>
            <a:r>
              <a:rPr sz="1700" b="1" spc="-35" dirty="0">
                <a:latin typeface="Arial" panose="020B0604020202020204"/>
                <a:cs typeface="Arial" panose="020B0604020202020204"/>
              </a:rPr>
              <a:t> </a:t>
            </a:r>
            <a:r>
              <a:rPr sz="1700" b="1" dirty="0">
                <a:latin typeface="Arial" panose="020B0604020202020204"/>
                <a:cs typeface="Arial" panose="020B0604020202020204"/>
              </a:rPr>
              <a:t>νερού</a:t>
            </a:r>
            <a:r>
              <a:rPr sz="1700" b="1" spc="-35" dirty="0">
                <a:latin typeface="Arial" panose="020B0604020202020204"/>
                <a:cs typeface="Arial" panose="020B0604020202020204"/>
              </a:rPr>
              <a:t> </a:t>
            </a:r>
            <a:r>
              <a:rPr sz="1700" b="1" dirty="0">
                <a:latin typeface="Arial" panose="020B0604020202020204"/>
                <a:cs typeface="Arial" panose="020B0604020202020204"/>
              </a:rPr>
              <a:t>στο</a:t>
            </a:r>
            <a:r>
              <a:rPr sz="1700" b="1" spc="-35" dirty="0">
                <a:latin typeface="Arial" panose="020B0604020202020204"/>
                <a:cs typeface="Arial" panose="020B0604020202020204"/>
              </a:rPr>
              <a:t> </a:t>
            </a:r>
            <a:r>
              <a:rPr sz="1700" b="1" spc="-10" dirty="0">
                <a:latin typeface="Arial" panose="020B0604020202020204"/>
                <a:cs typeface="Arial" panose="020B0604020202020204"/>
              </a:rPr>
              <a:t>καύσιμο.</a:t>
            </a:r>
            <a:endParaRPr sz="1700">
              <a:latin typeface="Arial" panose="020B0604020202020204"/>
              <a:cs typeface="Arial" panose="020B0604020202020204"/>
            </a:endParaRPr>
          </a:p>
          <a:p>
            <a:pPr marL="373380">
              <a:lnSpc>
                <a:spcPct val="100000"/>
              </a:lnSpc>
              <a:spcBef>
                <a:spcPts val="205"/>
              </a:spcBef>
            </a:pPr>
            <a:r>
              <a:rPr sz="1700" b="1" dirty="0">
                <a:latin typeface="Arial" panose="020B0604020202020204"/>
                <a:cs typeface="Arial" panose="020B0604020202020204"/>
              </a:rPr>
              <a:t>Πτώση</a:t>
            </a:r>
            <a:r>
              <a:rPr sz="1700" b="1" spc="-35" dirty="0">
                <a:latin typeface="Arial" panose="020B0604020202020204"/>
                <a:cs typeface="Arial" panose="020B0604020202020204"/>
              </a:rPr>
              <a:t> </a:t>
            </a:r>
            <a:r>
              <a:rPr sz="1700" b="1">
                <a:latin typeface="Arial" panose="020B0604020202020204"/>
                <a:cs typeface="Arial" panose="020B0604020202020204"/>
              </a:rPr>
              <a:t>της</a:t>
            </a:r>
            <a:r>
              <a:rPr sz="1700" b="1" spc="-35">
                <a:latin typeface="Arial" panose="020B0604020202020204"/>
                <a:cs typeface="Arial" panose="020B0604020202020204"/>
              </a:rPr>
              <a:t> </a:t>
            </a:r>
            <a:r>
              <a:rPr sz="1700" b="1" smtClean="0">
                <a:latin typeface="Arial" panose="020B0604020202020204"/>
                <a:cs typeface="Arial" panose="020B0604020202020204"/>
              </a:rPr>
              <a:t>π</a:t>
            </a:r>
            <a:r>
              <a:rPr lang="el-GR" sz="1700" b="1" dirty="0" err="1" smtClean="0">
                <a:latin typeface="Arial" panose="020B0604020202020204"/>
                <a:cs typeface="Arial" panose="020B0604020202020204"/>
              </a:rPr>
              <a:t>ίε</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25" smtClean="0">
                <a:latin typeface="Arial" panose="020B0604020202020204"/>
                <a:cs typeface="Arial" panose="020B0604020202020204"/>
              </a:rPr>
              <a:t> </a:t>
            </a:r>
            <a:r>
              <a:rPr sz="1700" b="1" dirty="0">
                <a:latin typeface="Arial" panose="020B0604020202020204"/>
                <a:cs typeface="Arial" panose="020B0604020202020204"/>
              </a:rPr>
              <a:t>στο</a:t>
            </a:r>
            <a:r>
              <a:rPr sz="1700" b="1" spc="-35" dirty="0">
                <a:latin typeface="Arial" panose="020B0604020202020204"/>
                <a:cs typeface="Arial" panose="020B0604020202020204"/>
              </a:rPr>
              <a:t> </a:t>
            </a:r>
            <a:r>
              <a:rPr sz="1700" b="1" spc="-10" dirty="0">
                <a:latin typeface="Arial" panose="020B0604020202020204"/>
                <a:cs typeface="Arial" panose="020B0604020202020204"/>
              </a:rPr>
              <a:t>εξωτερικό</a:t>
            </a:r>
            <a:r>
              <a:rPr sz="1700" b="1" spc="-20" dirty="0">
                <a:latin typeface="Arial" panose="020B0604020202020204"/>
                <a:cs typeface="Arial" panose="020B0604020202020204"/>
              </a:rPr>
              <a:t> </a:t>
            </a:r>
            <a:r>
              <a:rPr sz="1700" b="1" dirty="0">
                <a:latin typeface="Arial" panose="020B0604020202020204"/>
                <a:cs typeface="Arial" panose="020B0604020202020204"/>
              </a:rPr>
              <a:t>δίκτυο</a:t>
            </a:r>
            <a:r>
              <a:rPr sz="1700" b="1" spc="-30" dirty="0">
                <a:latin typeface="Arial" panose="020B0604020202020204"/>
                <a:cs typeface="Arial" panose="020B0604020202020204"/>
              </a:rPr>
              <a:t> </a:t>
            </a:r>
            <a:r>
              <a:rPr sz="1700" b="1" spc="-10" dirty="0">
                <a:latin typeface="Arial" panose="020B0604020202020204"/>
                <a:cs typeface="Arial" panose="020B0604020202020204"/>
              </a:rPr>
              <a:t>καυσίμου.</a:t>
            </a:r>
            <a:endParaRPr sz="1700">
              <a:latin typeface="Arial" panose="020B0604020202020204"/>
              <a:cs typeface="Arial" panose="020B0604020202020204"/>
            </a:endParaRPr>
          </a:p>
          <a:p>
            <a:pPr marL="373380" marR="4326890">
              <a:lnSpc>
                <a:spcPct val="117000"/>
              </a:lnSpc>
            </a:pPr>
            <a:r>
              <a:rPr sz="1700" b="1" dirty="0">
                <a:latin typeface="Arial" panose="020B0604020202020204"/>
                <a:cs typeface="Arial" panose="020B0604020202020204"/>
              </a:rPr>
              <a:t>Κακή</a:t>
            </a:r>
            <a:r>
              <a:rPr sz="1700" b="1" spc="-45" dirty="0">
                <a:latin typeface="Arial" panose="020B0604020202020204"/>
                <a:cs typeface="Arial" panose="020B0604020202020204"/>
              </a:rPr>
              <a:t> </a:t>
            </a:r>
            <a:r>
              <a:rPr sz="1700" b="1" dirty="0">
                <a:latin typeface="Arial" panose="020B0604020202020204"/>
                <a:cs typeface="Arial" panose="020B0604020202020204"/>
              </a:rPr>
              <a:t>προθέρμανση</a:t>
            </a:r>
            <a:r>
              <a:rPr sz="1700" b="1" spc="-35" dirty="0">
                <a:latin typeface="Arial" panose="020B0604020202020204"/>
                <a:cs typeface="Arial" panose="020B0604020202020204"/>
              </a:rPr>
              <a:t> </a:t>
            </a:r>
            <a:r>
              <a:rPr sz="1700" b="1" dirty="0">
                <a:latin typeface="Arial" panose="020B0604020202020204"/>
                <a:cs typeface="Arial" panose="020B0604020202020204"/>
              </a:rPr>
              <a:t>του</a:t>
            </a:r>
            <a:r>
              <a:rPr sz="1700" b="1" spc="-35" dirty="0">
                <a:latin typeface="Arial" panose="020B0604020202020204"/>
                <a:cs typeface="Arial" panose="020B0604020202020204"/>
              </a:rPr>
              <a:t> </a:t>
            </a:r>
            <a:r>
              <a:rPr sz="1700" b="1" spc="-10" dirty="0">
                <a:latin typeface="Arial" panose="020B0604020202020204"/>
                <a:cs typeface="Arial" panose="020B0604020202020204"/>
              </a:rPr>
              <a:t>καυσίμου. </a:t>
            </a:r>
            <a:r>
              <a:rPr sz="1700" b="1" dirty="0">
                <a:latin typeface="Arial" panose="020B0604020202020204"/>
                <a:cs typeface="Arial" panose="020B0604020202020204"/>
              </a:rPr>
              <a:t>Απόφραξη</a:t>
            </a:r>
            <a:r>
              <a:rPr sz="1700" b="1" spc="-35" dirty="0">
                <a:latin typeface="Arial" panose="020B0604020202020204"/>
                <a:cs typeface="Arial" panose="020B0604020202020204"/>
              </a:rPr>
              <a:t> </a:t>
            </a:r>
            <a:r>
              <a:rPr sz="1700" b="1" dirty="0">
                <a:latin typeface="Arial" panose="020B0604020202020204"/>
                <a:cs typeface="Arial" panose="020B0604020202020204"/>
              </a:rPr>
              <a:t>των</a:t>
            </a:r>
            <a:r>
              <a:rPr sz="1700" b="1" spc="-70" dirty="0">
                <a:latin typeface="Arial" panose="020B0604020202020204"/>
                <a:cs typeface="Arial" panose="020B0604020202020204"/>
              </a:rPr>
              <a:t> </a:t>
            </a:r>
            <a:r>
              <a:rPr sz="1700" b="1" dirty="0">
                <a:latin typeface="Arial" panose="020B0604020202020204"/>
                <a:cs typeface="Arial" panose="020B0604020202020204"/>
              </a:rPr>
              <a:t>φίλτρων</a:t>
            </a:r>
            <a:r>
              <a:rPr sz="1700" b="1" spc="-65" dirty="0">
                <a:latin typeface="Arial" panose="020B0604020202020204"/>
                <a:cs typeface="Arial" panose="020B0604020202020204"/>
              </a:rPr>
              <a:t> </a:t>
            </a:r>
            <a:r>
              <a:rPr sz="1700" b="1" spc="-10" dirty="0">
                <a:latin typeface="Arial" panose="020B0604020202020204"/>
                <a:cs typeface="Arial" panose="020B0604020202020204"/>
              </a:rPr>
              <a:t>καυσίμου.</a:t>
            </a:r>
            <a:endParaRPr sz="1700">
              <a:latin typeface="Arial" panose="020B0604020202020204"/>
              <a:cs typeface="Arial" panose="020B0604020202020204"/>
            </a:endParaRPr>
          </a:p>
          <a:p>
            <a:pPr marL="373380" marR="578485">
              <a:lnSpc>
                <a:spcPct val="100000"/>
              </a:lnSpc>
              <a:spcBef>
                <a:spcPts val="340"/>
              </a:spcBef>
            </a:pPr>
            <a:r>
              <a:rPr sz="1700" b="1" dirty="0">
                <a:latin typeface="Arial" panose="020B0604020202020204"/>
                <a:cs typeface="Arial" panose="020B0604020202020204"/>
              </a:rPr>
              <a:t>Αύξηση</a:t>
            </a:r>
            <a:r>
              <a:rPr sz="1700" b="1" spc="-50" dirty="0">
                <a:latin typeface="Arial" panose="020B0604020202020204"/>
                <a:cs typeface="Arial" panose="020B0604020202020204"/>
              </a:rPr>
              <a:t> </a:t>
            </a:r>
            <a:r>
              <a:rPr sz="1700" b="1" dirty="0">
                <a:latin typeface="Arial" panose="020B0604020202020204"/>
                <a:cs typeface="Arial" panose="020B0604020202020204"/>
              </a:rPr>
              <a:t>του</a:t>
            </a:r>
            <a:r>
              <a:rPr sz="1700" b="1" spc="-45" dirty="0">
                <a:latin typeface="Arial" panose="020B0604020202020204"/>
                <a:cs typeface="Arial" panose="020B0604020202020204"/>
              </a:rPr>
              <a:t> </a:t>
            </a:r>
            <a:r>
              <a:rPr sz="1700" b="1" dirty="0">
                <a:latin typeface="Arial" panose="020B0604020202020204"/>
                <a:cs typeface="Arial" panose="020B0604020202020204"/>
              </a:rPr>
              <a:t>φορτίου</a:t>
            </a:r>
            <a:r>
              <a:rPr sz="1700" b="1" spc="-50" dirty="0">
                <a:latin typeface="Arial" panose="020B0604020202020204"/>
                <a:cs typeface="Arial" panose="020B0604020202020204"/>
              </a:rPr>
              <a:t> </a:t>
            </a:r>
            <a:r>
              <a:rPr sz="1700" b="1" dirty="0">
                <a:latin typeface="Arial" panose="020B0604020202020204"/>
                <a:cs typeface="Arial" panose="020B0604020202020204"/>
              </a:rPr>
              <a:t>της</a:t>
            </a:r>
            <a:r>
              <a:rPr sz="1700" b="1" spc="-40" dirty="0">
                <a:latin typeface="Arial" panose="020B0604020202020204"/>
                <a:cs typeface="Arial" panose="020B0604020202020204"/>
              </a:rPr>
              <a:t> </a:t>
            </a:r>
            <a:r>
              <a:rPr sz="1700" b="1" dirty="0">
                <a:latin typeface="Arial" panose="020B0604020202020204"/>
                <a:cs typeface="Arial" panose="020B0604020202020204"/>
              </a:rPr>
              <a:t>μηχανής</a:t>
            </a:r>
            <a:r>
              <a:rPr sz="1700" b="1" spc="-50" dirty="0">
                <a:latin typeface="Arial" panose="020B0604020202020204"/>
                <a:cs typeface="Arial" panose="020B0604020202020204"/>
              </a:rPr>
              <a:t> </a:t>
            </a:r>
            <a:r>
              <a:rPr sz="1700" b="1">
                <a:latin typeface="Arial" panose="020B0604020202020204"/>
                <a:cs typeface="Arial" panose="020B0604020202020204"/>
              </a:rPr>
              <a:t>λόγω</a:t>
            </a:r>
            <a:r>
              <a:rPr sz="1700" b="1" spc="-45">
                <a:latin typeface="Arial" panose="020B0604020202020204"/>
                <a:cs typeface="Arial" panose="020B0604020202020204"/>
              </a:rPr>
              <a:t> </a:t>
            </a:r>
            <a:r>
              <a:rPr sz="1700" b="1" smtClean="0">
                <a:latin typeface="Arial" panose="020B0604020202020204"/>
                <a:cs typeface="Arial" panose="020B0604020202020204"/>
              </a:rPr>
              <a:t>α</a:t>
            </a:r>
            <a:r>
              <a:rPr lang="el-GR" sz="1700" b="1" dirty="0" smtClean="0">
                <a:latin typeface="Arial" panose="020B0604020202020204"/>
                <a:cs typeface="Arial" panose="020B0604020202020204"/>
              </a:rPr>
              <a:t>ύ</a:t>
            </a:r>
            <a:r>
              <a:rPr sz="1700" b="1" smtClean="0">
                <a:latin typeface="Arial" panose="020B0604020202020204"/>
                <a:cs typeface="Arial" panose="020B0604020202020204"/>
              </a:rPr>
              <a:t>ξ</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55" smtClean="0">
                <a:latin typeface="Arial" panose="020B0604020202020204"/>
                <a:cs typeface="Arial" panose="020B0604020202020204"/>
              </a:rPr>
              <a:t> </a:t>
            </a:r>
            <a:r>
              <a:rPr sz="1700" b="1">
                <a:latin typeface="Arial" panose="020B0604020202020204"/>
                <a:cs typeface="Arial" panose="020B0604020202020204"/>
              </a:rPr>
              <a:t>της</a:t>
            </a:r>
            <a:r>
              <a:rPr sz="1700" b="1" spc="-40">
                <a:latin typeface="Arial" panose="020B0604020202020204"/>
                <a:cs typeface="Arial" panose="020B0604020202020204"/>
              </a:rPr>
              <a:t> </a:t>
            </a:r>
            <a:r>
              <a:rPr sz="1700" b="1" smtClean="0">
                <a:latin typeface="Arial" panose="020B0604020202020204"/>
                <a:cs typeface="Arial" panose="020B0604020202020204"/>
              </a:rPr>
              <a:t>αντ</a:t>
            </a:r>
            <a:r>
              <a:rPr lang="el-GR" sz="1700" b="1" dirty="0" smtClean="0">
                <a:latin typeface="Arial" panose="020B0604020202020204"/>
                <a:cs typeface="Arial" panose="020B0604020202020204"/>
              </a:rPr>
              <a:t>ί</a:t>
            </a:r>
            <a:r>
              <a:rPr sz="1700" b="1" smtClean="0">
                <a:latin typeface="Arial" panose="020B0604020202020204"/>
                <a:cs typeface="Arial" panose="020B0604020202020204"/>
              </a:rPr>
              <a:t>στ</a:t>
            </a:r>
            <a:r>
              <a:rPr lang="el-GR" sz="1700" b="1" dirty="0" smtClean="0">
                <a:latin typeface="Arial" panose="020B0604020202020204"/>
                <a:cs typeface="Arial" panose="020B0604020202020204"/>
              </a:rPr>
              <a:t>α</a:t>
            </a:r>
            <a:r>
              <a:rPr sz="1700" b="1" smtClean="0">
                <a:latin typeface="Arial" panose="020B0604020202020204"/>
                <a:cs typeface="Arial" panose="020B0604020202020204"/>
              </a:rPr>
              <a:t>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40" smtClean="0">
                <a:latin typeface="Arial" panose="020B0604020202020204"/>
                <a:cs typeface="Arial" panose="020B0604020202020204"/>
              </a:rPr>
              <a:t> </a:t>
            </a:r>
            <a:r>
              <a:rPr sz="1700" b="1" spc="-25" dirty="0">
                <a:latin typeface="Arial" panose="020B0604020202020204"/>
                <a:cs typeface="Arial" panose="020B0604020202020204"/>
              </a:rPr>
              <a:t>του </a:t>
            </a:r>
            <a:r>
              <a:rPr sz="1700" b="1" dirty="0">
                <a:latin typeface="Arial" panose="020B0604020202020204"/>
                <a:cs typeface="Arial" panose="020B0604020202020204"/>
              </a:rPr>
              <a:t>πλοίου</a:t>
            </a:r>
            <a:r>
              <a:rPr sz="1700" b="1" spc="-50" dirty="0">
                <a:latin typeface="Arial" panose="020B0604020202020204"/>
                <a:cs typeface="Arial" panose="020B0604020202020204"/>
              </a:rPr>
              <a:t> </a:t>
            </a:r>
            <a:r>
              <a:rPr sz="1700" b="1" spc="-10" dirty="0">
                <a:latin typeface="Arial" panose="020B0604020202020204"/>
                <a:cs typeface="Arial" panose="020B0604020202020204"/>
              </a:rPr>
              <a:t>κατά</a:t>
            </a:r>
            <a:r>
              <a:rPr sz="1700" b="1" spc="-55" dirty="0">
                <a:latin typeface="Arial" panose="020B0604020202020204"/>
                <a:cs typeface="Arial" panose="020B0604020202020204"/>
              </a:rPr>
              <a:t> </a:t>
            </a:r>
            <a:r>
              <a:rPr sz="1700" b="1" dirty="0">
                <a:latin typeface="Arial" panose="020B0604020202020204"/>
                <a:cs typeface="Arial" panose="020B0604020202020204"/>
              </a:rPr>
              <a:t>τη</a:t>
            </a:r>
            <a:r>
              <a:rPr sz="1700" b="1" spc="-50" dirty="0">
                <a:latin typeface="Arial" panose="020B0604020202020204"/>
                <a:cs typeface="Arial" panose="020B0604020202020204"/>
              </a:rPr>
              <a:t> </a:t>
            </a:r>
            <a:r>
              <a:rPr sz="1700" b="1" dirty="0">
                <a:latin typeface="Arial" panose="020B0604020202020204"/>
                <a:cs typeface="Arial" panose="020B0604020202020204"/>
              </a:rPr>
              <a:t>διάρκεια</a:t>
            </a:r>
            <a:r>
              <a:rPr sz="1700" b="1" spc="-55" dirty="0">
                <a:latin typeface="Arial" panose="020B0604020202020204"/>
                <a:cs typeface="Arial" panose="020B0604020202020204"/>
              </a:rPr>
              <a:t> </a:t>
            </a:r>
            <a:r>
              <a:rPr sz="1700" b="1" dirty="0">
                <a:latin typeface="Arial" panose="020B0604020202020204"/>
                <a:cs typeface="Arial" panose="020B0604020202020204"/>
              </a:rPr>
              <a:t>του</a:t>
            </a:r>
            <a:r>
              <a:rPr sz="1700" b="1" spc="-45" dirty="0">
                <a:latin typeface="Arial" panose="020B0604020202020204"/>
                <a:cs typeface="Arial" panose="020B0604020202020204"/>
              </a:rPr>
              <a:t> </a:t>
            </a:r>
            <a:r>
              <a:rPr sz="1700" b="1" dirty="0">
                <a:latin typeface="Arial" panose="020B0604020202020204"/>
                <a:cs typeface="Arial" panose="020B0604020202020204"/>
              </a:rPr>
              <a:t>πλου</a:t>
            </a:r>
            <a:r>
              <a:rPr sz="1700" b="1" spc="-50" dirty="0">
                <a:latin typeface="Arial" panose="020B0604020202020204"/>
                <a:cs typeface="Arial" panose="020B0604020202020204"/>
              </a:rPr>
              <a:t> </a:t>
            </a:r>
            <a:r>
              <a:rPr sz="1700" b="1" dirty="0">
                <a:latin typeface="Arial" panose="020B0604020202020204"/>
                <a:cs typeface="Arial" panose="020B0604020202020204"/>
              </a:rPr>
              <a:t>εξαιτίας</a:t>
            </a:r>
            <a:r>
              <a:rPr sz="1700" b="1" spc="-45" dirty="0">
                <a:latin typeface="Arial" panose="020B0604020202020204"/>
                <a:cs typeface="Arial" panose="020B0604020202020204"/>
              </a:rPr>
              <a:t> </a:t>
            </a:r>
            <a:r>
              <a:rPr sz="1700" b="1" dirty="0">
                <a:latin typeface="Arial" panose="020B0604020202020204"/>
                <a:cs typeface="Arial" panose="020B0604020202020204"/>
              </a:rPr>
              <a:t>κυματισμού</a:t>
            </a:r>
            <a:r>
              <a:rPr sz="1700" b="1" spc="-50" dirty="0">
                <a:latin typeface="Arial" panose="020B0604020202020204"/>
                <a:cs typeface="Arial" panose="020B0604020202020204"/>
              </a:rPr>
              <a:t> </a:t>
            </a:r>
            <a:r>
              <a:rPr sz="1700" b="1" dirty="0">
                <a:latin typeface="Arial" panose="020B0604020202020204"/>
                <a:cs typeface="Arial" panose="020B0604020202020204"/>
              </a:rPr>
              <a:t>ή</a:t>
            </a:r>
            <a:r>
              <a:rPr sz="1700" b="1" spc="-45" dirty="0">
                <a:latin typeface="Arial" panose="020B0604020202020204"/>
                <a:cs typeface="Arial" panose="020B0604020202020204"/>
              </a:rPr>
              <a:t> </a:t>
            </a:r>
            <a:r>
              <a:rPr sz="1700" b="1" spc="-10">
                <a:latin typeface="Arial" panose="020B0604020202020204"/>
                <a:cs typeface="Arial" panose="020B0604020202020204"/>
              </a:rPr>
              <a:t>σταδιακής </a:t>
            </a:r>
            <a:r>
              <a:rPr sz="1700" b="1" smtClean="0">
                <a:latin typeface="Arial" panose="020B0604020202020204"/>
                <a:cs typeface="Arial" panose="020B0604020202020204"/>
              </a:rPr>
              <a:t>ρ</a:t>
            </a:r>
            <a:r>
              <a:rPr lang="el-GR" sz="1700" b="1" dirty="0" smtClean="0">
                <a:latin typeface="Arial" panose="020B0604020202020204"/>
                <a:cs typeface="Arial" panose="020B0604020202020204"/>
              </a:rPr>
              <a:t>ύ</a:t>
            </a:r>
            <a:r>
              <a:rPr sz="1700" b="1" smtClean="0">
                <a:latin typeface="Arial" panose="020B0604020202020204"/>
                <a:cs typeface="Arial" panose="020B0604020202020204"/>
              </a:rPr>
              <a:t>π</a:t>
            </a:r>
            <a:r>
              <a:rPr lang="el-GR" sz="1700" b="1" dirty="0" smtClean="0">
                <a:latin typeface="Arial" panose="020B0604020202020204"/>
                <a:cs typeface="Arial" panose="020B0604020202020204"/>
              </a:rPr>
              <a:t>α</a:t>
            </a:r>
            <a:r>
              <a:rPr sz="1700" b="1" smtClean="0">
                <a:latin typeface="Arial" panose="020B0604020202020204"/>
                <a:cs typeface="Arial" panose="020B0604020202020204"/>
              </a:rPr>
              <a:t>νσ</a:t>
            </a:r>
            <a:r>
              <a:rPr lang="el-GR" sz="1700" b="1" dirty="0" smtClean="0">
                <a:latin typeface="Arial" panose="020B0604020202020204"/>
                <a:cs typeface="Arial" panose="020B0604020202020204"/>
              </a:rPr>
              <a:t>η</a:t>
            </a:r>
            <a:r>
              <a:rPr sz="1700" b="1" smtClean="0">
                <a:latin typeface="Arial" panose="020B0604020202020204"/>
                <a:cs typeface="Arial" panose="020B0604020202020204"/>
              </a:rPr>
              <a:t>ς</a:t>
            </a:r>
            <a:r>
              <a:rPr sz="1700" b="1" spc="-50" smtClean="0">
                <a:latin typeface="Arial" panose="020B0604020202020204"/>
                <a:cs typeface="Arial" panose="020B0604020202020204"/>
              </a:rPr>
              <a:t> </a:t>
            </a:r>
            <a:r>
              <a:rPr sz="1700" b="1" dirty="0">
                <a:latin typeface="Arial" panose="020B0604020202020204"/>
                <a:cs typeface="Arial" panose="020B0604020202020204"/>
              </a:rPr>
              <a:t>της</a:t>
            </a:r>
            <a:r>
              <a:rPr sz="1700" b="1" spc="-55" dirty="0">
                <a:latin typeface="Arial" panose="020B0604020202020204"/>
                <a:cs typeface="Arial" panose="020B0604020202020204"/>
              </a:rPr>
              <a:t> </a:t>
            </a:r>
            <a:r>
              <a:rPr sz="1700" b="1" spc="-10" dirty="0">
                <a:latin typeface="Arial" panose="020B0604020202020204"/>
                <a:cs typeface="Arial" panose="020B0604020202020204"/>
              </a:rPr>
              <a:t>γάστρας.</a:t>
            </a:r>
            <a:endParaRPr sz="1700">
              <a:latin typeface="Arial" panose="020B0604020202020204"/>
              <a:cs typeface="Arial" panose="020B0604020202020204"/>
            </a:endParaRPr>
          </a:p>
        </p:txBody>
      </p:sp>
      <p:sp>
        <p:nvSpPr>
          <p:cNvPr id="7" name="object 7"/>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8" name="object 8"/>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p:nvPr/>
        </p:nvSpPr>
        <p:spPr>
          <a:xfrm>
            <a:off x="364490" y="375920"/>
            <a:ext cx="7802245" cy="3367589"/>
          </a:xfrm>
          <a:prstGeom prst="rect">
            <a:avLst/>
          </a:prstGeom>
        </p:spPr>
        <p:txBody>
          <a:bodyPr vert="horz" wrap="square" lIns="0" tIns="12700" rIns="0" bIns="0" rtlCol="0">
            <a:spAutoFit/>
          </a:bodyPr>
          <a:lstStyle/>
          <a:p>
            <a:pPr marL="610235" algn="ctr">
              <a:lnSpc>
                <a:spcPct val="100000"/>
              </a:lnSpc>
              <a:spcBef>
                <a:spcPts val="100"/>
              </a:spcBef>
            </a:pPr>
            <a:r>
              <a:rPr sz="2400" b="1" u="sng" dirty="0">
                <a:solidFill>
                  <a:srgbClr val="FFFFFF"/>
                </a:solidFill>
                <a:uFill>
                  <a:solidFill>
                    <a:srgbClr val="FFFFFF"/>
                  </a:solidFill>
                </a:uFill>
                <a:latin typeface="Arial" panose="020B0604020202020204"/>
                <a:cs typeface="Arial" panose="020B0604020202020204"/>
              </a:rPr>
              <a:t>ΒΛΑΒΕΣ</a:t>
            </a:r>
            <a:r>
              <a:rPr sz="2400" b="1" u="sng" spc="-7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ΣΤΗ</a:t>
            </a:r>
            <a:r>
              <a:rPr sz="2400" b="1" u="sng" spc="-14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ΛΕΙΤΟΥΡΓΙΑ</a:t>
            </a:r>
            <a:r>
              <a:rPr sz="2400" b="1" u="sng" spc="-6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ΤΗΣ</a:t>
            </a:r>
            <a:r>
              <a:rPr sz="2400" b="1" u="sng" spc="-55" dirty="0">
                <a:solidFill>
                  <a:srgbClr val="FFFFFF"/>
                </a:solidFill>
                <a:uFill>
                  <a:solidFill>
                    <a:srgbClr val="FFFFFF"/>
                  </a:solidFill>
                </a:uFill>
                <a:latin typeface="Arial" panose="020B0604020202020204"/>
                <a:cs typeface="Arial" panose="020B0604020202020204"/>
              </a:rPr>
              <a:t> </a:t>
            </a:r>
            <a:r>
              <a:rPr sz="2400" b="1" u="sng" spc="-10" dirty="0">
                <a:solidFill>
                  <a:srgbClr val="FFFFFF"/>
                </a:solidFill>
                <a:uFill>
                  <a:solidFill>
                    <a:srgbClr val="FFFFFF"/>
                  </a:solidFill>
                </a:uFill>
                <a:latin typeface="Arial" panose="020B0604020202020204"/>
                <a:cs typeface="Arial" panose="020B0604020202020204"/>
              </a:rPr>
              <a:t>ΜΗΧΑΝΗΣ</a:t>
            </a:r>
            <a:endParaRPr sz="2400">
              <a:latin typeface="Arial" panose="020B0604020202020204"/>
              <a:cs typeface="Arial" panose="020B0604020202020204"/>
            </a:endParaRPr>
          </a:p>
          <a:p>
            <a:pPr>
              <a:lnSpc>
                <a:spcPct val="100000"/>
              </a:lnSpc>
            </a:pPr>
            <a:endParaRPr sz="2850">
              <a:latin typeface="Arial" panose="020B0604020202020204"/>
              <a:cs typeface="Arial" panose="020B0604020202020204"/>
            </a:endParaRPr>
          </a:p>
          <a:p>
            <a:pPr marL="527050" indent="-514350">
              <a:lnSpc>
                <a:spcPct val="100000"/>
              </a:lnSpc>
              <a:buAutoNum type="arabicParenR" startAt="5"/>
              <a:tabLst>
                <a:tab pos="526415" algn="l"/>
                <a:tab pos="527050" algn="l"/>
              </a:tabLst>
            </a:pPr>
            <a:r>
              <a:rPr sz="2400" b="1" u="sng" spc="-30">
                <a:solidFill>
                  <a:srgbClr val="FF0000"/>
                </a:solidFill>
                <a:uFill>
                  <a:solidFill>
                    <a:srgbClr val="FF0000"/>
                  </a:solidFill>
                </a:uFill>
                <a:latin typeface="Arial" panose="020B0604020202020204"/>
                <a:cs typeface="Arial" panose="020B0604020202020204"/>
              </a:rPr>
              <a:t>ΜΕΓΑΛΗ</a:t>
            </a:r>
            <a:r>
              <a:rPr sz="2400" b="1" u="sng" spc="-110">
                <a:solidFill>
                  <a:srgbClr val="FF0000"/>
                </a:solidFill>
                <a:uFill>
                  <a:solidFill>
                    <a:srgbClr val="FF0000"/>
                  </a:solidFill>
                </a:uFill>
                <a:latin typeface="Arial" panose="020B0604020202020204"/>
                <a:cs typeface="Arial" panose="020B0604020202020204"/>
              </a:rPr>
              <a:t> </a:t>
            </a:r>
            <a:r>
              <a:rPr lang="el-GR" sz="2400" b="1" u="sng" spc="-110" dirty="0" smtClean="0">
                <a:solidFill>
                  <a:srgbClr val="FF0000"/>
                </a:solidFill>
                <a:uFill>
                  <a:solidFill>
                    <a:srgbClr val="FF0000"/>
                  </a:solidFill>
                </a:uFill>
                <a:latin typeface="Arial" panose="020B0604020202020204"/>
                <a:cs typeface="Arial" panose="020B0604020202020204"/>
              </a:rPr>
              <a:t> </a:t>
            </a:r>
            <a:r>
              <a:rPr sz="2400" b="1" u="sng" smtClean="0">
                <a:solidFill>
                  <a:srgbClr val="FF0000"/>
                </a:solidFill>
                <a:uFill>
                  <a:solidFill>
                    <a:srgbClr val="FF0000"/>
                  </a:solidFill>
                </a:uFill>
                <a:latin typeface="Arial" panose="020B0604020202020204"/>
                <a:cs typeface="Arial" panose="020B0604020202020204"/>
              </a:rPr>
              <a:t>ΠΤΩΣΗ</a:t>
            </a:r>
            <a:r>
              <a:rPr lang="el-GR" sz="2400" b="1" u="sng" dirty="0" smtClean="0">
                <a:solidFill>
                  <a:srgbClr val="FF0000"/>
                </a:solidFill>
                <a:uFill>
                  <a:solidFill>
                    <a:srgbClr val="FF0000"/>
                  </a:solidFill>
                </a:uFill>
                <a:latin typeface="Arial" panose="020B0604020202020204"/>
                <a:cs typeface="Arial" panose="020B0604020202020204"/>
              </a:rPr>
              <a:t> </a:t>
            </a:r>
            <a:r>
              <a:rPr sz="2400" b="1" u="sng" spc="-105" smtClean="0">
                <a:solidFill>
                  <a:srgbClr val="FF0000"/>
                </a:solidFill>
                <a:uFill>
                  <a:solidFill>
                    <a:srgbClr val="FF0000"/>
                  </a:solidFill>
                </a:uFill>
                <a:latin typeface="Arial" panose="020B0604020202020204"/>
                <a:cs typeface="Arial" panose="020B0604020202020204"/>
              </a:rPr>
              <a:t> </a:t>
            </a:r>
            <a:r>
              <a:rPr sz="2400" b="1" u="sng" spc="-10" dirty="0">
                <a:solidFill>
                  <a:srgbClr val="FF0000"/>
                </a:solidFill>
                <a:uFill>
                  <a:solidFill>
                    <a:srgbClr val="FF0000"/>
                  </a:solidFill>
                </a:uFill>
                <a:latin typeface="Arial" panose="020B0604020202020204"/>
                <a:cs typeface="Arial" panose="020B0604020202020204"/>
              </a:rPr>
              <a:t>ΣΤΡΟΦΩΝ</a:t>
            </a:r>
            <a:endParaRPr sz="2400">
              <a:latin typeface="Arial" panose="020B0604020202020204"/>
              <a:cs typeface="Arial" panose="020B0604020202020204"/>
            </a:endParaRPr>
          </a:p>
          <a:p>
            <a:pPr>
              <a:lnSpc>
                <a:spcPct val="100000"/>
              </a:lnSpc>
              <a:spcBef>
                <a:spcPts val="35"/>
              </a:spcBef>
              <a:buClr>
                <a:srgbClr val="FF0000"/>
              </a:buClr>
              <a:buFont typeface="Arial" panose="020B0604020202020204"/>
              <a:buAutoNum type="arabicParenR" startAt="5"/>
            </a:pPr>
            <a:endParaRPr sz="3300">
              <a:latin typeface="Arial" panose="020B0604020202020204"/>
              <a:cs typeface="Arial" panose="020B0604020202020204"/>
            </a:endParaRPr>
          </a:p>
          <a:p>
            <a:pPr marL="255270" lvl="1" indent="-243205">
              <a:lnSpc>
                <a:spcPct val="100000"/>
              </a:lnSpc>
              <a:buClr>
                <a:srgbClr val="FF0000"/>
              </a:buClr>
              <a:buSzPct val="96000"/>
              <a:buFont typeface="Wingdings" panose="05000000000000000000"/>
              <a:buChar char=""/>
              <a:tabLst>
                <a:tab pos="255270" algn="l"/>
              </a:tabLst>
            </a:pPr>
            <a:r>
              <a:rPr sz="2400" b="1" dirty="0">
                <a:latin typeface="Arial" panose="020B0604020202020204"/>
                <a:cs typeface="Arial" panose="020B0604020202020204"/>
              </a:rPr>
              <a:t>Έλλειψη</a:t>
            </a:r>
            <a:r>
              <a:rPr sz="2400" b="1" spc="-5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40" dirty="0">
                <a:latin typeface="Arial" panose="020B0604020202020204"/>
                <a:cs typeface="Arial" panose="020B0604020202020204"/>
              </a:rPr>
              <a:t> </a:t>
            </a:r>
            <a:r>
              <a:rPr sz="2400" b="1" dirty="0">
                <a:latin typeface="Arial" panose="020B0604020202020204"/>
                <a:cs typeface="Arial" panose="020B0604020202020204"/>
              </a:rPr>
              <a:t>ή</a:t>
            </a:r>
            <a:r>
              <a:rPr sz="2400" b="1" spc="-55" dirty="0">
                <a:latin typeface="Arial" panose="020B0604020202020204"/>
                <a:cs typeface="Arial" panose="020B0604020202020204"/>
              </a:rPr>
              <a:t> </a:t>
            </a:r>
            <a:r>
              <a:rPr sz="2400" b="1" dirty="0">
                <a:latin typeface="Arial" panose="020B0604020202020204"/>
                <a:cs typeface="Arial" panose="020B0604020202020204"/>
              </a:rPr>
              <a:t>βλάβη</a:t>
            </a:r>
            <a:r>
              <a:rPr sz="2400" b="1" spc="-40" dirty="0">
                <a:latin typeface="Arial" panose="020B0604020202020204"/>
                <a:cs typeface="Arial" panose="020B0604020202020204"/>
              </a:rPr>
              <a:t> </a:t>
            </a:r>
            <a:r>
              <a:rPr sz="2400" b="1" dirty="0">
                <a:latin typeface="Arial" panose="020B0604020202020204"/>
                <a:cs typeface="Arial" panose="020B0604020202020204"/>
              </a:rPr>
              <a:t>αντλιών</a:t>
            </a:r>
            <a:r>
              <a:rPr sz="2400" b="1" spc="-45" dirty="0">
                <a:latin typeface="Arial" panose="020B0604020202020204"/>
                <a:cs typeface="Arial" panose="020B0604020202020204"/>
              </a:rPr>
              <a:t> </a:t>
            </a:r>
            <a:r>
              <a:rPr sz="2400" b="1" spc="-10" dirty="0">
                <a:latin typeface="Arial" panose="020B0604020202020204"/>
                <a:cs typeface="Arial" panose="020B0604020202020204"/>
              </a:rPr>
              <a:t>καυσίμου.</a:t>
            </a:r>
            <a:endParaRPr sz="2400">
              <a:latin typeface="Arial" panose="020B0604020202020204"/>
              <a:cs typeface="Arial" panose="020B0604020202020204"/>
            </a:endParaRPr>
          </a:p>
          <a:p>
            <a:pPr marL="255270" lvl="1" indent="-243205">
              <a:lnSpc>
                <a:spcPct val="100000"/>
              </a:lnSpc>
              <a:spcBef>
                <a:spcPts val="480"/>
              </a:spcBef>
              <a:buClr>
                <a:srgbClr val="FF0000"/>
              </a:buClr>
              <a:buSzPct val="96000"/>
              <a:buFont typeface="Wingdings" panose="05000000000000000000"/>
              <a:buChar char=""/>
              <a:tabLst>
                <a:tab pos="255270" algn="l"/>
              </a:tabLst>
            </a:pPr>
            <a:r>
              <a:rPr sz="2400" b="1" dirty="0">
                <a:latin typeface="Arial" panose="020B0604020202020204"/>
                <a:cs typeface="Arial" panose="020B0604020202020204"/>
              </a:rPr>
              <a:t>Μεγάλη</a:t>
            </a:r>
            <a:r>
              <a:rPr sz="2400" b="1" spc="-65" dirty="0">
                <a:latin typeface="Arial" panose="020B0604020202020204"/>
                <a:cs typeface="Arial" panose="020B0604020202020204"/>
              </a:rPr>
              <a:t> </a:t>
            </a:r>
            <a:r>
              <a:rPr sz="2400" b="1" spc="-20" dirty="0">
                <a:latin typeface="Arial" panose="020B0604020202020204"/>
                <a:cs typeface="Arial" panose="020B0604020202020204"/>
              </a:rPr>
              <a:t>ποσότητα</a:t>
            </a:r>
            <a:r>
              <a:rPr sz="2400" b="1" spc="-60" dirty="0">
                <a:latin typeface="Arial" panose="020B0604020202020204"/>
                <a:cs typeface="Arial" panose="020B0604020202020204"/>
              </a:rPr>
              <a:t> </a:t>
            </a:r>
            <a:r>
              <a:rPr sz="2400" b="1" dirty="0">
                <a:latin typeface="Arial" panose="020B0604020202020204"/>
                <a:cs typeface="Arial" panose="020B0604020202020204"/>
              </a:rPr>
              <a:t>νερού</a:t>
            </a:r>
            <a:r>
              <a:rPr sz="2400" b="1" spc="-60" dirty="0">
                <a:latin typeface="Arial" panose="020B0604020202020204"/>
                <a:cs typeface="Arial" panose="020B0604020202020204"/>
              </a:rPr>
              <a:t> </a:t>
            </a:r>
            <a:r>
              <a:rPr sz="2400" b="1" dirty="0">
                <a:latin typeface="Arial" panose="020B0604020202020204"/>
                <a:cs typeface="Arial" panose="020B0604020202020204"/>
              </a:rPr>
              <a:t>στο</a:t>
            </a:r>
            <a:r>
              <a:rPr sz="2400" b="1" spc="-50" dirty="0">
                <a:latin typeface="Arial" panose="020B0604020202020204"/>
                <a:cs typeface="Arial" panose="020B0604020202020204"/>
              </a:rPr>
              <a:t> </a:t>
            </a:r>
            <a:r>
              <a:rPr sz="2400" b="1" spc="-10" dirty="0">
                <a:latin typeface="Arial" panose="020B0604020202020204"/>
                <a:cs typeface="Arial" panose="020B0604020202020204"/>
              </a:rPr>
              <a:t>πετρέλαιο.</a:t>
            </a:r>
            <a:endParaRPr sz="2400">
              <a:latin typeface="Arial" panose="020B0604020202020204"/>
              <a:cs typeface="Arial" panose="020B0604020202020204"/>
            </a:endParaRPr>
          </a:p>
          <a:p>
            <a:pPr marL="255270" lvl="1" indent="-243205">
              <a:lnSpc>
                <a:spcPct val="100000"/>
              </a:lnSpc>
              <a:spcBef>
                <a:spcPts val="480"/>
              </a:spcBef>
              <a:buClr>
                <a:srgbClr val="FF0000"/>
              </a:buClr>
              <a:buSzPct val="96000"/>
              <a:buFont typeface="Wingdings" panose="05000000000000000000"/>
              <a:buChar char=""/>
              <a:tabLst>
                <a:tab pos="255270" algn="l"/>
              </a:tabLst>
            </a:pPr>
            <a:r>
              <a:rPr sz="2400" b="1" dirty="0">
                <a:latin typeface="Arial" panose="020B0604020202020204"/>
                <a:cs typeface="Arial" panose="020B0604020202020204"/>
              </a:rPr>
              <a:t>Βλάβη</a:t>
            </a:r>
            <a:r>
              <a:rPr sz="2400" b="1" spc="-65" dirty="0">
                <a:latin typeface="Arial" panose="020B0604020202020204"/>
                <a:cs typeface="Arial" panose="020B0604020202020204"/>
              </a:rPr>
              <a:t> </a:t>
            </a:r>
            <a:r>
              <a:rPr sz="2400" b="1" dirty="0">
                <a:latin typeface="Arial" panose="020B0604020202020204"/>
                <a:cs typeface="Arial" panose="020B0604020202020204"/>
              </a:rPr>
              <a:t>στο</a:t>
            </a:r>
            <a:r>
              <a:rPr sz="2400" b="1" spc="-60" dirty="0">
                <a:latin typeface="Arial" panose="020B0604020202020204"/>
                <a:cs typeface="Arial" panose="020B0604020202020204"/>
              </a:rPr>
              <a:t> </a:t>
            </a:r>
            <a:r>
              <a:rPr sz="2400" b="1" dirty="0">
                <a:latin typeface="Arial" panose="020B0604020202020204"/>
                <a:cs typeface="Arial" panose="020B0604020202020204"/>
              </a:rPr>
              <a:t>ρυθμιστή</a:t>
            </a:r>
            <a:r>
              <a:rPr sz="2400" b="1" spc="-55" dirty="0">
                <a:latin typeface="Arial" panose="020B0604020202020204"/>
                <a:cs typeface="Arial" panose="020B0604020202020204"/>
              </a:rPr>
              <a:t> </a:t>
            </a:r>
            <a:r>
              <a:rPr sz="2400" b="1" spc="-10" dirty="0">
                <a:latin typeface="Arial" panose="020B0604020202020204"/>
                <a:cs typeface="Arial" panose="020B0604020202020204"/>
              </a:rPr>
              <a:t>στροφών.</a:t>
            </a:r>
            <a:endParaRPr sz="2400">
              <a:latin typeface="Arial" panose="020B0604020202020204"/>
              <a:cs typeface="Arial" panose="020B0604020202020204"/>
            </a:endParaRPr>
          </a:p>
          <a:p>
            <a:pPr marL="255270" lvl="1" indent="-243205">
              <a:lnSpc>
                <a:spcPct val="100000"/>
              </a:lnSpc>
              <a:spcBef>
                <a:spcPts val="480"/>
              </a:spcBef>
              <a:buClr>
                <a:srgbClr val="FF0000"/>
              </a:buClr>
              <a:buSzPct val="96000"/>
              <a:buFont typeface="Wingdings" panose="05000000000000000000"/>
              <a:buChar char=""/>
              <a:tabLst>
                <a:tab pos="255270" algn="l"/>
              </a:tabLst>
            </a:pPr>
            <a:r>
              <a:rPr sz="2400" b="1" dirty="0">
                <a:latin typeface="Arial" panose="020B0604020202020204"/>
                <a:cs typeface="Arial" panose="020B0604020202020204"/>
              </a:rPr>
              <a:t>Επέμβαση</a:t>
            </a:r>
            <a:r>
              <a:rPr sz="2400" b="1" spc="-75" dirty="0">
                <a:latin typeface="Arial" panose="020B0604020202020204"/>
                <a:cs typeface="Arial" panose="020B0604020202020204"/>
              </a:rPr>
              <a:t> </a:t>
            </a:r>
            <a:r>
              <a:rPr sz="2400" b="1" dirty="0">
                <a:latin typeface="Arial" panose="020B0604020202020204"/>
                <a:cs typeface="Arial" panose="020B0604020202020204"/>
              </a:rPr>
              <a:t>αυτοματισμών</a:t>
            </a:r>
            <a:r>
              <a:rPr sz="2400" b="1" spc="-55" dirty="0">
                <a:latin typeface="Arial" panose="020B0604020202020204"/>
                <a:cs typeface="Arial" panose="020B0604020202020204"/>
              </a:rPr>
              <a:t> </a:t>
            </a:r>
            <a:r>
              <a:rPr sz="2400" b="1" dirty="0">
                <a:latin typeface="Arial" panose="020B0604020202020204"/>
                <a:cs typeface="Arial" panose="020B0604020202020204"/>
              </a:rPr>
              <a:t>προστασίας</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spc="-10" dirty="0">
                <a:latin typeface="Arial" panose="020B0604020202020204"/>
                <a:cs typeface="Arial" panose="020B0604020202020204"/>
              </a:rPr>
              <a:t>μηχανής.</a:t>
            </a:r>
            <a:endParaRPr sz="2400">
              <a:latin typeface="Arial" panose="020B0604020202020204"/>
              <a:cs typeface="Arial" panose="020B0604020202020204"/>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43510" y="1785620"/>
            <a:ext cx="4572000" cy="3695700"/>
          </a:xfrm>
          <a:prstGeom prst="rect">
            <a:avLst/>
          </a:prstGeom>
        </p:spPr>
      </p:pic>
      <p:pic>
        <p:nvPicPr>
          <p:cNvPr id="3" name="object 3"/>
          <p:cNvPicPr/>
          <p:nvPr/>
        </p:nvPicPr>
        <p:blipFill>
          <a:blip r:embed="rId2" cstate="print"/>
          <a:stretch>
            <a:fillRect/>
          </a:stretch>
        </p:blipFill>
        <p:spPr>
          <a:xfrm>
            <a:off x="4857750" y="2786379"/>
            <a:ext cx="4071620" cy="1948180"/>
          </a:xfrm>
          <a:prstGeom prst="rect">
            <a:avLst/>
          </a:prstGeom>
        </p:spPr>
      </p:pic>
      <p:grpSp>
        <p:nvGrpSpPr>
          <p:cNvPr id="4" name="object 4"/>
          <p:cNvGrpSpPr/>
          <p:nvPr/>
        </p:nvGrpSpPr>
        <p:grpSpPr>
          <a:xfrm>
            <a:off x="331410" y="58360"/>
            <a:ext cx="8251825" cy="817244"/>
            <a:chOff x="331410" y="58360"/>
            <a:chExt cx="8251825" cy="817244"/>
          </a:xfrm>
        </p:grpSpPr>
        <p:sp>
          <p:nvSpPr>
            <p:cNvPr id="5" name="object 5"/>
            <p:cNvSpPr/>
            <p:nvPr/>
          </p:nvSpPr>
          <p:spPr>
            <a:xfrm>
              <a:off x="344170" y="71119"/>
              <a:ext cx="8225790" cy="791210"/>
            </a:xfrm>
            <a:custGeom>
              <a:avLst/>
              <a:gdLst/>
              <a:ahLst/>
              <a:cxnLst/>
              <a:rect l="l" t="t" r="r" b="b"/>
              <a:pathLst>
                <a:path w="8225790" h="791210">
                  <a:moveTo>
                    <a:pt x="8106409" y="1270"/>
                  </a:moveTo>
                  <a:lnTo>
                    <a:pt x="118109" y="1270"/>
                  </a:lnTo>
                  <a:lnTo>
                    <a:pt x="111759" y="2539"/>
                  </a:lnTo>
                  <a:lnTo>
                    <a:pt x="104139" y="3809"/>
                  </a:lnTo>
                  <a:lnTo>
                    <a:pt x="97789" y="5079"/>
                  </a:lnTo>
                  <a:lnTo>
                    <a:pt x="91439" y="7620"/>
                  </a:lnTo>
                  <a:lnTo>
                    <a:pt x="85089" y="8889"/>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5079" y="97789"/>
                  </a:lnTo>
                  <a:lnTo>
                    <a:pt x="3809" y="105409"/>
                  </a:lnTo>
                  <a:lnTo>
                    <a:pt x="1269" y="118109"/>
                  </a:lnTo>
                  <a:lnTo>
                    <a:pt x="1269" y="125729"/>
                  </a:lnTo>
                  <a:lnTo>
                    <a:pt x="0" y="132079"/>
                  </a:lnTo>
                  <a:lnTo>
                    <a:pt x="0" y="660400"/>
                  </a:lnTo>
                  <a:lnTo>
                    <a:pt x="1269" y="666750"/>
                  </a:lnTo>
                  <a:lnTo>
                    <a:pt x="1269" y="673100"/>
                  </a:lnTo>
                  <a:lnTo>
                    <a:pt x="2539" y="680719"/>
                  </a:lnTo>
                  <a:lnTo>
                    <a:pt x="3809" y="687069"/>
                  </a:lnTo>
                  <a:lnTo>
                    <a:pt x="5079" y="694689"/>
                  </a:lnTo>
                  <a:lnTo>
                    <a:pt x="6350" y="701039"/>
                  </a:lnTo>
                  <a:lnTo>
                    <a:pt x="11429" y="713739"/>
                  </a:lnTo>
                  <a:lnTo>
                    <a:pt x="15239" y="720089"/>
                  </a:lnTo>
                  <a:lnTo>
                    <a:pt x="17779" y="726439"/>
                  </a:lnTo>
                  <a:lnTo>
                    <a:pt x="21589" y="731519"/>
                  </a:lnTo>
                  <a:lnTo>
                    <a:pt x="25400" y="737869"/>
                  </a:lnTo>
                  <a:lnTo>
                    <a:pt x="30479" y="742950"/>
                  </a:lnTo>
                  <a:lnTo>
                    <a:pt x="34289" y="748029"/>
                  </a:lnTo>
                  <a:lnTo>
                    <a:pt x="44450" y="758189"/>
                  </a:lnTo>
                  <a:lnTo>
                    <a:pt x="49529" y="762000"/>
                  </a:lnTo>
                  <a:lnTo>
                    <a:pt x="54609" y="767079"/>
                  </a:lnTo>
                  <a:lnTo>
                    <a:pt x="60959" y="770889"/>
                  </a:lnTo>
                  <a:lnTo>
                    <a:pt x="66039" y="774700"/>
                  </a:lnTo>
                  <a:lnTo>
                    <a:pt x="78739" y="779779"/>
                  </a:lnTo>
                  <a:lnTo>
                    <a:pt x="85089" y="783589"/>
                  </a:lnTo>
                  <a:lnTo>
                    <a:pt x="91439" y="784859"/>
                  </a:lnTo>
                  <a:lnTo>
                    <a:pt x="97789" y="787400"/>
                  </a:lnTo>
                  <a:lnTo>
                    <a:pt x="104139" y="788669"/>
                  </a:lnTo>
                  <a:lnTo>
                    <a:pt x="111759" y="789939"/>
                  </a:lnTo>
                  <a:lnTo>
                    <a:pt x="118109" y="791209"/>
                  </a:lnTo>
                  <a:lnTo>
                    <a:pt x="8107680" y="791209"/>
                  </a:lnTo>
                  <a:lnTo>
                    <a:pt x="8120380" y="788669"/>
                  </a:lnTo>
                  <a:lnTo>
                    <a:pt x="8128000" y="787400"/>
                  </a:lnTo>
                  <a:lnTo>
                    <a:pt x="8153400" y="777239"/>
                  </a:lnTo>
                  <a:lnTo>
                    <a:pt x="8159750" y="773429"/>
                  </a:lnTo>
                  <a:lnTo>
                    <a:pt x="8164830" y="769619"/>
                  </a:lnTo>
                  <a:lnTo>
                    <a:pt x="8171180" y="765809"/>
                  </a:lnTo>
                  <a:lnTo>
                    <a:pt x="8181339" y="758189"/>
                  </a:lnTo>
                  <a:lnTo>
                    <a:pt x="8191500" y="748029"/>
                  </a:lnTo>
                  <a:lnTo>
                    <a:pt x="8195309" y="742950"/>
                  </a:lnTo>
                  <a:lnTo>
                    <a:pt x="8200389" y="736600"/>
                  </a:lnTo>
                  <a:lnTo>
                    <a:pt x="8204200" y="731519"/>
                  </a:lnTo>
                  <a:lnTo>
                    <a:pt x="8208009" y="725169"/>
                  </a:lnTo>
                  <a:lnTo>
                    <a:pt x="8210550" y="718819"/>
                  </a:lnTo>
                  <a:lnTo>
                    <a:pt x="8214359" y="713739"/>
                  </a:lnTo>
                  <a:lnTo>
                    <a:pt x="8216900" y="707389"/>
                  </a:lnTo>
                  <a:lnTo>
                    <a:pt x="8218170" y="699769"/>
                  </a:lnTo>
                  <a:lnTo>
                    <a:pt x="8220709" y="693419"/>
                  </a:lnTo>
                  <a:lnTo>
                    <a:pt x="8223250" y="680719"/>
                  </a:lnTo>
                  <a:lnTo>
                    <a:pt x="8224520" y="673100"/>
                  </a:lnTo>
                  <a:lnTo>
                    <a:pt x="8224520" y="666750"/>
                  </a:lnTo>
                  <a:lnTo>
                    <a:pt x="8225789" y="659129"/>
                  </a:lnTo>
                  <a:lnTo>
                    <a:pt x="8224520" y="132079"/>
                  </a:lnTo>
                  <a:lnTo>
                    <a:pt x="8224520" y="118109"/>
                  </a:lnTo>
                  <a:lnTo>
                    <a:pt x="8221980" y="105409"/>
                  </a:lnTo>
                  <a:lnTo>
                    <a:pt x="8220709" y="97789"/>
                  </a:lnTo>
                  <a:lnTo>
                    <a:pt x="8218170" y="91439"/>
                  </a:lnTo>
                  <a:lnTo>
                    <a:pt x="8216900" y="85089"/>
                  </a:lnTo>
                  <a:lnTo>
                    <a:pt x="8213089" y="78739"/>
                  </a:lnTo>
                  <a:lnTo>
                    <a:pt x="8210550" y="72389"/>
                  </a:lnTo>
                  <a:lnTo>
                    <a:pt x="8206739" y="66039"/>
                  </a:lnTo>
                  <a:lnTo>
                    <a:pt x="8204200" y="60959"/>
                  </a:lnTo>
                  <a:lnTo>
                    <a:pt x="8199120" y="54609"/>
                  </a:lnTo>
                  <a:lnTo>
                    <a:pt x="8191500" y="44450"/>
                  </a:lnTo>
                  <a:lnTo>
                    <a:pt x="8181339" y="34289"/>
                  </a:lnTo>
                  <a:lnTo>
                    <a:pt x="8176259" y="30479"/>
                  </a:lnTo>
                  <a:lnTo>
                    <a:pt x="8171180" y="25400"/>
                  </a:lnTo>
                  <a:lnTo>
                    <a:pt x="8158480" y="17779"/>
                  </a:lnTo>
                  <a:lnTo>
                    <a:pt x="8153400" y="15239"/>
                  </a:lnTo>
                  <a:lnTo>
                    <a:pt x="8147050" y="11429"/>
                  </a:lnTo>
                  <a:lnTo>
                    <a:pt x="8140700" y="8889"/>
                  </a:lnTo>
                  <a:lnTo>
                    <a:pt x="8134350" y="7620"/>
                  </a:lnTo>
                  <a:lnTo>
                    <a:pt x="8126730" y="5079"/>
                  </a:lnTo>
                  <a:lnTo>
                    <a:pt x="8114030" y="2539"/>
                  </a:lnTo>
                  <a:lnTo>
                    <a:pt x="8106409" y="1270"/>
                  </a:lnTo>
                  <a:close/>
                </a:path>
                <a:path w="8225790" h="791210">
                  <a:moveTo>
                    <a:pt x="8093709" y="0"/>
                  </a:moveTo>
                  <a:lnTo>
                    <a:pt x="132079" y="0"/>
                  </a:lnTo>
                  <a:lnTo>
                    <a:pt x="125729" y="1270"/>
                  </a:lnTo>
                  <a:lnTo>
                    <a:pt x="8100059" y="1270"/>
                  </a:lnTo>
                  <a:lnTo>
                    <a:pt x="8093709" y="0"/>
                  </a:lnTo>
                  <a:close/>
                </a:path>
              </a:pathLst>
            </a:custGeom>
            <a:solidFill>
              <a:srgbClr val="4E80BC"/>
            </a:solidFill>
          </p:spPr>
          <p:txBody>
            <a:bodyPr wrap="square" lIns="0" tIns="0" rIns="0" bIns="0" rtlCol="0"/>
            <a:lstStyle/>
            <a:p/>
          </p:txBody>
        </p:sp>
        <p:sp>
          <p:nvSpPr>
            <p:cNvPr id="6" name="object 6"/>
            <p:cNvSpPr/>
            <p:nvPr/>
          </p:nvSpPr>
          <p:spPr>
            <a:xfrm>
              <a:off x="344170" y="71119"/>
              <a:ext cx="8225790" cy="791210"/>
            </a:xfrm>
            <a:custGeom>
              <a:avLst/>
              <a:gdLst/>
              <a:ahLst/>
              <a:cxnLst/>
              <a:rect l="l" t="t" r="r" b="b"/>
              <a:pathLst>
                <a:path w="8225790" h="791210">
                  <a:moveTo>
                    <a:pt x="0" y="132079"/>
                  </a:moveTo>
                  <a:lnTo>
                    <a:pt x="1269" y="125729"/>
                  </a:lnTo>
                  <a:lnTo>
                    <a:pt x="1269" y="118109"/>
                  </a:lnTo>
                  <a:lnTo>
                    <a:pt x="2539" y="111759"/>
                  </a:lnTo>
                  <a:lnTo>
                    <a:pt x="3809" y="10540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70"/>
                  </a:lnTo>
                  <a:lnTo>
                    <a:pt x="44450" y="34289"/>
                  </a:lnTo>
                  <a:lnTo>
                    <a:pt x="49529" y="30479"/>
                  </a:lnTo>
                  <a:lnTo>
                    <a:pt x="54609" y="25400"/>
                  </a:lnTo>
                  <a:lnTo>
                    <a:pt x="60959" y="21589"/>
                  </a:lnTo>
                  <a:lnTo>
                    <a:pt x="66039" y="17779"/>
                  </a:lnTo>
                  <a:lnTo>
                    <a:pt x="72389" y="15239"/>
                  </a:lnTo>
                  <a:lnTo>
                    <a:pt x="78739" y="11429"/>
                  </a:lnTo>
                  <a:lnTo>
                    <a:pt x="85089" y="8889"/>
                  </a:lnTo>
                  <a:lnTo>
                    <a:pt x="91439" y="7620"/>
                  </a:lnTo>
                  <a:lnTo>
                    <a:pt x="97789" y="5079"/>
                  </a:lnTo>
                  <a:lnTo>
                    <a:pt x="104139" y="3809"/>
                  </a:lnTo>
                  <a:lnTo>
                    <a:pt x="111759" y="2539"/>
                  </a:lnTo>
                  <a:lnTo>
                    <a:pt x="118109" y="1270"/>
                  </a:lnTo>
                  <a:lnTo>
                    <a:pt x="125729" y="1270"/>
                  </a:lnTo>
                  <a:lnTo>
                    <a:pt x="132079" y="0"/>
                  </a:lnTo>
                  <a:lnTo>
                    <a:pt x="8093709" y="0"/>
                  </a:lnTo>
                  <a:lnTo>
                    <a:pt x="8100059" y="1270"/>
                  </a:lnTo>
                  <a:lnTo>
                    <a:pt x="8106409" y="1270"/>
                  </a:lnTo>
                  <a:lnTo>
                    <a:pt x="8114030" y="2539"/>
                  </a:lnTo>
                  <a:lnTo>
                    <a:pt x="8120380" y="3809"/>
                  </a:lnTo>
                  <a:lnTo>
                    <a:pt x="8126730" y="5079"/>
                  </a:lnTo>
                  <a:lnTo>
                    <a:pt x="8134350" y="7620"/>
                  </a:lnTo>
                  <a:lnTo>
                    <a:pt x="8140700" y="8889"/>
                  </a:lnTo>
                  <a:lnTo>
                    <a:pt x="8147050" y="11429"/>
                  </a:lnTo>
                  <a:lnTo>
                    <a:pt x="8153400" y="15239"/>
                  </a:lnTo>
                  <a:lnTo>
                    <a:pt x="8158480" y="17779"/>
                  </a:lnTo>
                  <a:lnTo>
                    <a:pt x="8164830" y="21589"/>
                  </a:lnTo>
                  <a:lnTo>
                    <a:pt x="8171180" y="25400"/>
                  </a:lnTo>
                  <a:lnTo>
                    <a:pt x="8176259" y="30479"/>
                  </a:lnTo>
                  <a:lnTo>
                    <a:pt x="8181339" y="34289"/>
                  </a:lnTo>
                  <a:lnTo>
                    <a:pt x="8186420" y="39370"/>
                  </a:lnTo>
                  <a:lnTo>
                    <a:pt x="8191500" y="44450"/>
                  </a:lnTo>
                  <a:lnTo>
                    <a:pt x="8195309" y="49529"/>
                  </a:lnTo>
                  <a:lnTo>
                    <a:pt x="8199120" y="54609"/>
                  </a:lnTo>
                  <a:lnTo>
                    <a:pt x="8204200" y="60959"/>
                  </a:lnTo>
                  <a:lnTo>
                    <a:pt x="8206739" y="66039"/>
                  </a:lnTo>
                  <a:lnTo>
                    <a:pt x="8210550" y="72389"/>
                  </a:lnTo>
                  <a:lnTo>
                    <a:pt x="8213089" y="78739"/>
                  </a:lnTo>
                  <a:lnTo>
                    <a:pt x="8216900" y="85089"/>
                  </a:lnTo>
                  <a:lnTo>
                    <a:pt x="8218170" y="91439"/>
                  </a:lnTo>
                  <a:lnTo>
                    <a:pt x="8220709" y="97789"/>
                  </a:lnTo>
                  <a:lnTo>
                    <a:pt x="8221980" y="105409"/>
                  </a:lnTo>
                  <a:lnTo>
                    <a:pt x="8223250" y="111759"/>
                  </a:lnTo>
                  <a:lnTo>
                    <a:pt x="8224520" y="118109"/>
                  </a:lnTo>
                  <a:lnTo>
                    <a:pt x="8224520" y="125729"/>
                  </a:lnTo>
                  <a:lnTo>
                    <a:pt x="8224520" y="132079"/>
                  </a:lnTo>
                  <a:lnTo>
                    <a:pt x="8225789" y="659129"/>
                  </a:lnTo>
                  <a:lnTo>
                    <a:pt x="8224520" y="666750"/>
                  </a:lnTo>
                  <a:lnTo>
                    <a:pt x="8224520" y="673100"/>
                  </a:lnTo>
                  <a:lnTo>
                    <a:pt x="8223250" y="680719"/>
                  </a:lnTo>
                  <a:lnTo>
                    <a:pt x="8221980" y="687069"/>
                  </a:lnTo>
                  <a:lnTo>
                    <a:pt x="8220709" y="693419"/>
                  </a:lnTo>
                  <a:lnTo>
                    <a:pt x="8218170" y="699769"/>
                  </a:lnTo>
                  <a:lnTo>
                    <a:pt x="8216900" y="707389"/>
                  </a:lnTo>
                  <a:lnTo>
                    <a:pt x="8214359" y="713739"/>
                  </a:lnTo>
                  <a:lnTo>
                    <a:pt x="8210550" y="718819"/>
                  </a:lnTo>
                  <a:lnTo>
                    <a:pt x="8208009" y="725169"/>
                  </a:lnTo>
                  <a:lnTo>
                    <a:pt x="8204200" y="731519"/>
                  </a:lnTo>
                  <a:lnTo>
                    <a:pt x="8200389" y="736600"/>
                  </a:lnTo>
                  <a:lnTo>
                    <a:pt x="8195309" y="742950"/>
                  </a:lnTo>
                  <a:lnTo>
                    <a:pt x="8191500" y="748029"/>
                  </a:lnTo>
                  <a:lnTo>
                    <a:pt x="8164830" y="769619"/>
                  </a:lnTo>
                  <a:lnTo>
                    <a:pt x="8159750" y="773429"/>
                  </a:lnTo>
                  <a:lnTo>
                    <a:pt x="8153400" y="777239"/>
                  </a:lnTo>
                  <a:lnTo>
                    <a:pt x="8147050" y="779779"/>
                  </a:lnTo>
                  <a:lnTo>
                    <a:pt x="8140700" y="782319"/>
                  </a:lnTo>
                  <a:lnTo>
                    <a:pt x="8134350" y="784859"/>
                  </a:lnTo>
                  <a:lnTo>
                    <a:pt x="8128000" y="787400"/>
                  </a:lnTo>
                  <a:lnTo>
                    <a:pt x="8120380" y="788669"/>
                  </a:lnTo>
                  <a:lnTo>
                    <a:pt x="8114030" y="789939"/>
                  </a:lnTo>
                  <a:lnTo>
                    <a:pt x="8107680" y="791209"/>
                  </a:lnTo>
                  <a:lnTo>
                    <a:pt x="8100059" y="791209"/>
                  </a:lnTo>
                  <a:lnTo>
                    <a:pt x="8093709" y="791209"/>
                  </a:lnTo>
                  <a:lnTo>
                    <a:pt x="132079" y="791209"/>
                  </a:lnTo>
                  <a:lnTo>
                    <a:pt x="125729" y="791209"/>
                  </a:lnTo>
                  <a:lnTo>
                    <a:pt x="118109" y="791209"/>
                  </a:lnTo>
                  <a:lnTo>
                    <a:pt x="111759" y="789939"/>
                  </a:lnTo>
                  <a:lnTo>
                    <a:pt x="104139" y="788669"/>
                  </a:lnTo>
                  <a:lnTo>
                    <a:pt x="97789" y="787400"/>
                  </a:lnTo>
                  <a:lnTo>
                    <a:pt x="91439" y="784859"/>
                  </a:lnTo>
                  <a:lnTo>
                    <a:pt x="85089" y="783589"/>
                  </a:lnTo>
                  <a:lnTo>
                    <a:pt x="78739" y="779779"/>
                  </a:lnTo>
                  <a:lnTo>
                    <a:pt x="72389" y="777239"/>
                  </a:lnTo>
                  <a:lnTo>
                    <a:pt x="66039" y="774700"/>
                  </a:lnTo>
                  <a:lnTo>
                    <a:pt x="60959" y="770889"/>
                  </a:lnTo>
                  <a:lnTo>
                    <a:pt x="54609" y="767079"/>
                  </a:lnTo>
                  <a:lnTo>
                    <a:pt x="49529" y="762000"/>
                  </a:lnTo>
                  <a:lnTo>
                    <a:pt x="44450" y="758189"/>
                  </a:lnTo>
                  <a:lnTo>
                    <a:pt x="39369" y="753109"/>
                  </a:lnTo>
                  <a:lnTo>
                    <a:pt x="34289" y="748029"/>
                  </a:lnTo>
                  <a:lnTo>
                    <a:pt x="30479" y="742950"/>
                  </a:lnTo>
                  <a:lnTo>
                    <a:pt x="25400" y="737869"/>
                  </a:lnTo>
                  <a:lnTo>
                    <a:pt x="21589" y="731519"/>
                  </a:lnTo>
                  <a:lnTo>
                    <a:pt x="17779" y="726439"/>
                  </a:lnTo>
                  <a:lnTo>
                    <a:pt x="15239" y="720089"/>
                  </a:lnTo>
                  <a:lnTo>
                    <a:pt x="11429" y="713739"/>
                  </a:lnTo>
                  <a:lnTo>
                    <a:pt x="8889" y="707389"/>
                  </a:lnTo>
                  <a:lnTo>
                    <a:pt x="6350" y="701039"/>
                  </a:lnTo>
                  <a:lnTo>
                    <a:pt x="5079" y="694689"/>
                  </a:lnTo>
                  <a:lnTo>
                    <a:pt x="3809" y="687069"/>
                  </a:lnTo>
                  <a:lnTo>
                    <a:pt x="2539" y="680719"/>
                  </a:lnTo>
                  <a:lnTo>
                    <a:pt x="1269" y="673100"/>
                  </a:lnTo>
                  <a:lnTo>
                    <a:pt x="1269" y="666750"/>
                  </a:lnTo>
                  <a:lnTo>
                    <a:pt x="0" y="660400"/>
                  </a:lnTo>
                  <a:lnTo>
                    <a:pt x="0" y="132079"/>
                  </a:lnTo>
                  <a:close/>
                </a:path>
              </a:pathLst>
            </a:custGeom>
            <a:ln w="25518">
              <a:solidFill>
                <a:srgbClr val="FFFFFF"/>
              </a:solidFill>
            </a:ln>
          </p:spPr>
          <p:txBody>
            <a:bodyPr wrap="square" lIns="0" tIns="0" rIns="0" bIns="0" rtlCol="0"/>
            <a:lstStyle/>
            <a:p/>
          </p:txBody>
        </p:sp>
        <p:sp>
          <p:nvSpPr>
            <p:cNvPr id="7" name="object 7"/>
            <p:cNvSpPr/>
            <p:nvPr/>
          </p:nvSpPr>
          <p:spPr>
            <a:xfrm>
              <a:off x="331406" y="58368"/>
              <a:ext cx="8251825" cy="817244"/>
            </a:xfrm>
            <a:custGeom>
              <a:avLst/>
              <a:gdLst/>
              <a:ahLst/>
              <a:cxnLst/>
              <a:rect l="l" t="t" r="r" b="b"/>
              <a:pathLst>
                <a:path w="825182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817244">
                  <a:moveTo>
                    <a:pt x="8251304" y="803960"/>
                  </a:moveTo>
                  <a:lnTo>
                    <a:pt x="8247570" y="794943"/>
                  </a:lnTo>
                  <a:lnTo>
                    <a:pt x="8238553" y="791210"/>
                  </a:lnTo>
                  <a:lnTo>
                    <a:pt x="8229524" y="794943"/>
                  </a:lnTo>
                  <a:lnTo>
                    <a:pt x="8225790" y="803960"/>
                  </a:lnTo>
                  <a:lnTo>
                    <a:pt x="8229524" y="812990"/>
                  </a:lnTo>
                  <a:lnTo>
                    <a:pt x="8238553" y="816724"/>
                  </a:lnTo>
                  <a:lnTo>
                    <a:pt x="8247570" y="812990"/>
                  </a:lnTo>
                  <a:lnTo>
                    <a:pt x="8251304" y="803960"/>
                  </a:lnTo>
                  <a:close/>
                </a:path>
              </a:pathLst>
            </a:custGeom>
            <a:solidFill>
              <a:srgbClr val="FFFFFF"/>
            </a:solidFill>
          </p:spPr>
          <p:txBody>
            <a:bodyPr wrap="square" lIns="0" tIns="0" rIns="0" bIns="0" rtlCol="0"/>
            <a:lstStyle/>
            <a:p/>
          </p:txBody>
        </p:sp>
        <p:sp>
          <p:nvSpPr>
            <p:cNvPr id="8" name="object 8"/>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104139" y="3809"/>
                  </a:lnTo>
                  <a:lnTo>
                    <a:pt x="96519" y="5079"/>
                  </a:lnTo>
                  <a:lnTo>
                    <a:pt x="90169" y="7620"/>
                  </a:lnTo>
                  <a:lnTo>
                    <a:pt x="83819" y="8889"/>
                  </a:lnTo>
                  <a:lnTo>
                    <a:pt x="77469" y="11429"/>
                  </a:lnTo>
                  <a:lnTo>
                    <a:pt x="71119" y="15239"/>
                  </a:lnTo>
                  <a:lnTo>
                    <a:pt x="64769" y="17779"/>
                  </a:lnTo>
                  <a:lnTo>
                    <a:pt x="59689" y="21589"/>
                  </a:lnTo>
                  <a:lnTo>
                    <a:pt x="53339" y="25400"/>
                  </a:lnTo>
                  <a:lnTo>
                    <a:pt x="48260" y="30479"/>
                  </a:lnTo>
                  <a:lnTo>
                    <a:pt x="43180" y="34289"/>
                  </a:lnTo>
                  <a:lnTo>
                    <a:pt x="33020" y="44450"/>
                  </a:lnTo>
                  <a:lnTo>
                    <a:pt x="29210" y="49529"/>
                  </a:lnTo>
                  <a:lnTo>
                    <a:pt x="24130" y="54609"/>
                  </a:lnTo>
                  <a:lnTo>
                    <a:pt x="20320" y="60959"/>
                  </a:lnTo>
                  <a:lnTo>
                    <a:pt x="16510" y="66039"/>
                  </a:lnTo>
                  <a:lnTo>
                    <a:pt x="11430" y="78739"/>
                  </a:lnTo>
                  <a:lnTo>
                    <a:pt x="7620" y="85089"/>
                  </a:lnTo>
                  <a:lnTo>
                    <a:pt x="6350" y="91439"/>
                  </a:lnTo>
                  <a:lnTo>
                    <a:pt x="3810" y="97789"/>
                  </a:lnTo>
                  <a:lnTo>
                    <a:pt x="2539" y="105409"/>
                  </a:lnTo>
                  <a:lnTo>
                    <a:pt x="0" y="118109"/>
                  </a:lnTo>
                  <a:lnTo>
                    <a:pt x="0" y="673100"/>
                  </a:lnTo>
                  <a:lnTo>
                    <a:pt x="1270" y="680719"/>
                  </a:lnTo>
                  <a:lnTo>
                    <a:pt x="2539" y="687069"/>
                  </a:lnTo>
                  <a:lnTo>
                    <a:pt x="3810" y="694689"/>
                  </a:lnTo>
                  <a:lnTo>
                    <a:pt x="6350" y="701039"/>
                  </a:lnTo>
                  <a:lnTo>
                    <a:pt x="7620" y="707389"/>
                  </a:lnTo>
                  <a:lnTo>
                    <a:pt x="11430" y="713739"/>
                  </a:lnTo>
                  <a:lnTo>
                    <a:pt x="16510" y="726439"/>
                  </a:lnTo>
                  <a:lnTo>
                    <a:pt x="20320" y="731519"/>
                  </a:lnTo>
                  <a:lnTo>
                    <a:pt x="24130" y="737869"/>
                  </a:lnTo>
                  <a:lnTo>
                    <a:pt x="29210" y="742950"/>
                  </a:lnTo>
                  <a:lnTo>
                    <a:pt x="33020" y="748029"/>
                  </a:lnTo>
                  <a:lnTo>
                    <a:pt x="43180" y="758189"/>
                  </a:lnTo>
                  <a:lnTo>
                    <a:pt x="48260" y="762000"/>
                  </a:lnTo>
                  <a:lnTo>
                    <a:pt x="53339" y="767079"/>
                  </a:lnTo>
                  <a:lnTo>
                    <a:pt x="59689" y="770889"/>
                  </a:lnTo>
                  <a:lnTo>
                    <a:pt x="64769" y="774700"/>
                  </a:lnTo>
                  <a:lnTo>
                    <a:pt x="77469" y="779779"/>
                  </a:lnTo>
                  <a:lnTo>
                    <a:pt x="83819" y="783589"/>
                  </a:lnTo>
                  <a:lnTo>
                    <a:pt x="90169" y="784859"/>
                  </a:lnTo>
                  <a:lnTo>
                    <a:pt x="96519" y="787400"/>
                  </a:lnTo>
                  <a:lnTo>
                    <a:pt x="104139" y="788669"/>
                  </a:lnTo>
                  <a:lnTo>
                    <a:pt x="110489" y="789939"/>
                  </a:lnTo>
                  <a:lnTo>
                    <a:pt x="118110" y="791209"/>
                  </a:lnTo>
                  <a:lnTo>
                    <a:pt x="8106409" y="791209"/>
                  </a:lnTo>
                  <a:lnTo>
                    <a:pt x="8112759" y="789939"/>
                  </a:lnTo>
                  <a:lnTo>
                    <a:pt x="8120380" y="788669"/>
                  </a:lnTo>
                  <a:lnTo>
                    <a:pt x="8126730" y="787400"/>
                  </a:lnTo>
                  <a:lnTo>
                    <a:pt x="8152130" y="777239"/>
                  </a:lnTo>
                  <a:lnTo>
                    <a:pt x="8164830" y="769619"/>
                  </a:lnTo>
                  <a:lnTo>
                    <a:pt x="8174989" y="762000"/>
                  </a:lnTo>
                  <a:lnTo>
                    <a:pt x="8181339" y="758189"/>
                  </a:lnTo>
                  <a:lnTo>
                    <a:pt x="8186419" y="753109"/>
                  </a:lnTo>
                  <a:lnTo>
                    <a:pt x="8190230" y="748029"/>
                  </a:lnTo>
                  <a:lnTo>
                    <a:pt x="8195309" y="742950"/>
                  </a:lnTo>
                  <a:lnTo>
                    <a:pt x="8199119" y="736600"/>
                  </a:lnTo>
                  <a:lnTo>
                    <a:pt x="8202930" y="731519"/>
                  </a:lnTo>
                  <a:lnTo>
                    <a:pt x="8210550" y="718819"/>
                  </a:lnTo>
                  <a:lnTo>
                    <a:pt x="8213089" y="713739"/>
                  </a:lnTo>
                  <a:lnTo>
                    <a:pt x="8215630" y="707389"/>
                  </a:lnTo>
                  <a:lnTo>
                    <a:pt x="8218169" y="699769"/>
                  </a:lnTo>
                  <a:lnTo>
                    <a:pt x="8219439" y="693419"/>
                  </a:lnTo>
                  <a:lnTo>
                    <a:pt x="8221980" y="687069"/>
                  </a:lnTo>
                  <a:lnTo>
                    <a:pt x="8221980" y="680719"/>
                  </a:lnTo>
                  <a:lnTo>
                    <a:pt x="8223250" y="673100"/>
                  </a:lnTo>
                  <a:lnTo>
                    <a:pt x="8224519" y="666750"/>
                  </a:lnTo>
                  <a:lnTo>
                    <a:pt x="8224519" y="132079"/>
                  </a:lnTo>
                  <a:lnTo>
                    <a:pt x="8223250" y="125729"/>
                  </a:lnTo>
                  <a:lnTo>
                    <a:pt x="8223250" y="118109"/>
                  </a:lnTo>
                  <a:lnTo>
                    <a:pt x="8220709" y="105409"/>
                  </a:lnTo>
                  <a:lnTo>
                    <a:pt x="8219439" y="97789"/>
                  </a:lnTo>
                  <a:lnTo>
                    <a:pt x="8216900" y="91439"/>
                  </a:lnTo>
                  <a:lnTo>
                    <a:pt x="8215630" y="85089"/>
                  </a:lnTo>
                  <a:lnTo>
                    <a:pt x="8213089" y="78739"/>
                  </a:lnTo>
                  <a:lnTo>
                    <a:pt x="8209280" y="72389"/>
                  </a:lnTo>
                  <a:lnTo>
                    <a:pt x="8206739" y="66039"/>
                  </a:lnTo>
                  <a:lnTo>
                    <a:pt x="8202930" y="60959"/>
                  </a:lnTo>
                  <a:lnTo>
                    <a:pt x="8199119" y="54609"/>
                  </a:lnTo>
                  <a:lnTo>
                    <a:pt x="8194039" y="49529"/>
                  </a:lnTo>
                  <a:lnTo>
                    <a:pt x="8190230" y="44450"/>
                  </a:lnTo>
                  <a:lnTo>
                    <a:pt x="8180069"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19109" y="3809"/>
                  </a:lnTo>
                  <a:lnTo>
                    <a:pt x="8106409" y="1270"/>
                  </a:lnTo>
                  <a:close/>
                </a:path>
                <a:path w="8224520" h="791210">
                  <a:moveTo>
                    <a:pt x="8092439" y="0"/>
                  </a:moveTo>
                  <a:lnTo>
                    <a:pt x="130810" y="0"/>
                  </a:lnTo>
                  <a:lnTo>
                    <a:pt x="124460" y="1270"/>
                  </a:lnTo>
                  <a:lnTo>
                    <a:pt x="8098789" y="1270"/>
                  </a:lnTo>
                  <a:lnTo>
                    <a:pt x="8092439" y="0"/>
                  </a:lnTo>
                  <a:close/>
                </a:path>
              </a:pathLst>
            </a:custGeom>
            <a:solidFill>
              <a:srgbClr val="009900"/>
            </a:solidFill>
          </p:spPr>
          <p:txBody>
            <a:bodyPr wrap="square" lIns="0" tIns="0" rIns="0" bIns="0" rtlCol="0"/>
            <a:lstStyle/>
            <a:p/>
          </p:txBody>
        </p:sp>
        <p:sp>
          <p:nvSpPr>
            <p:cNvPr id="9" name="object 9"/>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7620" y="85089"/>
                  </a:lnTo>
                  <a:lnTo>
                    <a:pt x="11430" y="78739"/>
                  </a:lnTo>
                  <a:lnTo>
                    <a:pt x="13970" y="72389"/>
                  </a:lnTo>
                  <a:lnTo>
                    <a:pt x="16510" y="66039"/>
                  </a:lnTo>
                  <a:lnTo>
                    <a:pt x="20320" y="60959"/>
                  </a:lnTo>
                  <a:lnTo>
                    <a:pt x="24130" y="54609"/>
                  </a:lnTo>
                  <a:lnTo>
                    <a:pt x="29210" y="49529"/>
                  </a:lnTo>
                  <a:lnTo>
                    <a:pt x="33020" y="44450"/>
                  </a:lnTo>
                  <a:lnTo>
                    <a:pt x="38100" y="39370"/>
                  </a:lnTo>
                  <a:lnTo>
                    <a:pt x="43180" y="34289"/>
                  </a:lnTo>
                  <a:lnTo>
                    <a:pt x="48260" y="30479"/>
                  </a:lnTo>
                  <a:lnTo>
                    <a:pt x="53339" y="25400"/>
                  </a:lnTo>
                  <a:lnTo>
                    <a:pt x="59689" y="21589"/>
                  </a:lnTo>
                  <a:lnTo>
                    <a:pt x="64769" y="17779"/>
                  </a:lnTo>
                  <a:lnTo>
                    <a:pt x="71119" y="15239"/>
                  </a:lnTo>
                  <a:lnTo>
                    <a:pt x="77469" y="11429"/>
                  </a:lnTo>
                  <a:lnTo>
                    <a:pt x="83819" y="8889"/>
                  </a:lnTo>
                  <a:lnTo>
                    <a:pt x="90169" y="7620"/>
                  </a:lnTo>
                  <a:lnTo>
                    <a:pt x="96519" y="5079"/>
                  </a:lnTo>
                  <a:lnTo>
                    <a:pt x="104139" y="3809"/>
                  </a:lnTo>
                  <a:lnTo>
                    <a:pt x="110489" y="2539"/>
                  </a:lnTo>
                  <a:lnTo>
                    <a:pt x="118110" y="1270"/>
                  </a:lnTo>
                  <a:lnTo>
                    <a:pt x="124460" y="1270"/>
                  </a:lnTo>
                  <a:lnTo>
                    <a:pt x="130810" y="0"/>
                  </a:lnTo>
                  <a:lnTo>
                    <a:pt x="8092439" y="0"/>
                  </a:lnTo>
                  <a:lnTo>
                    <a:pt x="8098789" y="1270"/>
                  </a:lnTo>
                  <a:lnTo>
                    <a:pt x="8106409" y="1270"/>
                  </a:lnTo>
                  <a:lnTo>
                    <a:pt x="8112759" y="2539"/>
                  </a:lnTo>
                  <a:lnTo>
                    <a:pt x="8119109"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69" y="34289"/>
                  </a:lnTo>
                  <a:lnTo>
                    <a:pt x="8185150" y="39370"/>
                  </a:lnTo>
                  <a:lnTo>
                    <a:pt x="8190230" y="44450"/>
                  </a:lnTo>
                  <a:lnTo>
                    <a:pt x="8194039" y="49529"/>
                  </a:lnTo>
                  <a:lnTo>
                    <a:pt x="8199119" y="54609"/>
                  </a:lnTo>
                  <a:lnTo>
                    <a:pt x="8202930" y="60959"/>
                  </a:lnTo>
                  <a:lnTo>
                    <a:pt x="8206739" y="66039"/>
                  </a:lnTo>
                  <a:lnTo>
                    <a:pt x="8209280" y="72389"/>
                  </a:lnTo>
                  <a:lnTo>
                    <a:pt x="8213089" y="78739"/>
                  </a:lnTo>
                  <a:lnTo>
                    <a:pt x="8215630" y="85089"/>
                  </a:lnTo>
                  <a:lnTo>
                    <a:pt x="8216900" y="91439"/>
                  </a:lnTo>
                  <a:lnTo>
                    <a:pt x="8219439" y="97789"/>
                  </a:lnTo>
                  <a:lnTo>
                    <a:pt x="8220709" y="105409"/>
                  </a:lnTo>
                  <a:lnTo>
                    <a:pt x="8221980" y="111759"/>
                  </a:lnTo>
                  <a:lnTo>
                    <a:pt x="8223250" y="118109"/>
                  </a:lnTo>
                  <a:lnTo>
                    <a:pt x="8223250" y="125729"/>
                  </a:lnTo>
                  <a:lnTo>
                    <a:pt x="8224519" y="132079"/>
                  </a:lnTo>
                  <a:lnTo>
                    <a:pt x="8224519" y="659129"/>
                  </a:lnTo>
                  <a:lnTo>
                    <a:pt x="8224519" y="666750"/>
                  </a:lnTo>
                  <a:lnTo>
                    <a:pt x="8223250" y="673100"/>
                  </a:lnTo>
                  <a:lnTo>
                    <a:pt x="8221980" y="680719"/>
                  </a:lnTo>
                  <a:lnTo>
                    <a:pt x="8221980" y="687069"/>
                  </a:lnTo>
                  <a:lnTo>
                    <a:pt x="821943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0230" y="748029"/>
                  </a:lnTo>
                  <a:lnTo>
                    <a:pt x="8186419" y="753109"/>
                  </a:lnTo>
                  <a:lnTo>
                    <a:pt x="8181339" y="758189"/>
                  </a:lnTo>
                  <a:lnTo>
                    <a:pt x="8174989" y="762000"/>
                  </a:lnTo>
                  <a:lnTo>
                    <a:pt x="8169909" y="765809"/>
                  </a:lnTo>
                  <a:lnTo>
                    <a:pt x="8164830" y="769619"/>
                  </a:lnTo>
                  <a:lnTo>
                    <a:pt x="8158480" y="773429"/>
                  </a:lnTo>
                  <a:lnTo>
                    <a:pt x="8152130" y="777239"/>
                  </a:lnTo>
                  <a:lnTo>
                    <a:pt x="8145780" y="779779"/>
                  </a:lnTo>
                  <a:lnTo>
                    <a:pt x="8139430" y="782319"/>
                  </a:lnTo>
                  <a:lnTo>
                    <a:pt x="8133080" y="784859"/>
                  </a:lnTo>
                  <a:lnTo>
                    <a:pt x="8126730" y="787400"/>
                  </a:lnTo>
                  <a:lnTo>
                    <a:pt x="8120380" y="788669"/>
                  </a:lnTo>
                  <a:lnTo>
                    <a:pt x="8112759" y="789939"/>
                  </a:lnTo>
                  <a:lnTo>
                    <a:pt x="8106409" y="791209"/>
                  </a:lnTo>
                  <a:lnTo>
                    <a:pt x="118110" y="791209"/>
                  </a:lnTo>
                  <a:lnTo>
                    <a:pt x="110489" y="789939"/>
                  </a:lnTo>
                  <a:lnTo>
                    <a:pt x="104139" y="788669"/>
                  </a:lnTo>
                  <a:lnTo>
                    <a:pt x="96519" y="787400"/>
                  </a:lnTo>
                  <a:lnTo>
                    <a:pt x="90169" y="784859"/>
                  </a:lnTo>
                  <a:lnTo>
                    <a:pt x="83819" y="783589"/>
                  </a:lnTo>
                  <a:lnTo>
                    <a:pt x="77469" y="779779"/>
                  </a:lnTo>
                  <a:lnTo>
                    <a:pt x="71119" y="777239"/>
                  </a:lnTo>
                  <a:lnTo>
                    <a:pt x="64769" y="774700"/>
                  </a:lnTo>
                  <a:lnTo>
                    <a:pt x="59689" y="770889"/>
                  </a:lnTo>
                  <a:lnTo>
                    <a:pt x="53339" y="767079"/>
                  </a:lnTo>
                  <a:lnTo>
                    <a:pt x="48260" y="762000"/>
                  </a:lnTo>
                  <a:lnTo>
                    <a:pt x="43180" y="758189"/>
                  </a:lnTo>
                  <a:lnTo>
                    <a:pt x="38100" y="753109"/>
                  </a:lnTo>
                  <a:lnTo>
                    <a:pt x="33020" y="748029"/>
                  </a:lnTo>
                  <a:lnTo>
                    <a:pt x="29210" y="742950"/>
                  </a:lnTo>
                  <a:lnTo>
                    <a:pt x="24130" y="737869"/>
                  </a:lnTo>
                  <a:lnTo>
                    <a:pt x="20320" y="731519"/>
                  </a:lnTo>
                  <a:lnTo>
                    <a:pt x="16510" y="726439"/>
                  </a:lnTo>
                  <a:lnTo>
                    <a:pt x="13970" y="720089"/>
                  </a:lnTo>
                  <a:lnTo>
                    <a:pt x="11430" y="713739"/>
                  </a:lnTo>
                  <a:lnTo>
                    <a:pt x="7620"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10" name="object 10"/>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11" name="object 11"/>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707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39"/>
            <a:ext cx="8328025" cy="5464316"/>
          </a:xfrm>
          <a:prstGeom prst="rect">
            <a:avLst/>
          </a:prstGeom>
        </p:spPr>
        <p:txBody>
          <a:bodyPr vert="horz" wrap="square" lIns="0" tIns="13970" rIns="0" bIns="0" rtlCol="0">
            <a:spAutoFit/>
          </a:bodyPr>
          <a:lstStyle/>
          <a:p>
            <a:pPr marL="12700">
              <a:lnSpc>
                <a:spcPct val="100000"/>
              </a:lnSpc>
              <a:spcBef>
                <a:spcPts val="110"/>
              </a:spcBef>
            </a:pPr>
            <a:r>
              <a:rPr sz="1750" b="1" dirty="0">
                <a:solidFill>
                  <a:srgbClr val="FF0000"/>
                </a:solidFill>
                <a:latin typeface="Arial" panose="020B0604020202020204"/>
                <a:cs typeface="Arial" panose="020B0604020202020204"/>
              </a:rPr>
              <a:t>6)</a:t>
            </a:r>
            <a:r>
              <a:rPr sz="1750" b="1" spc="-135" dirty="0">
                <a:solidFill>
                  <a:srgbClr val="FF0000"/>
                </a:solidFill>
                <a:latin typeface="Arial" panose="020B0604020202020204"/>
                <a:cs typeface="Arial" panose="020B0604020202020204"/>
              </a:rPr>
              <a:t> </a:t>
            </a:r>
            <a:r>
              <a:rPr sz="1750" b="1" u="sng" spc="-35" dirty="0">
                <a:solidFill>
                  <a:srgbClr val="FF0000"/>
                </a:solidFill>
                <a:uFill>
                  <a:solidFill>
                    <a:srgbClr val="FF0000"/>
                  </a:solidFill>
                </a:uFill>
                <a:latin typeface="Arial" panose="020B0604020202020204"/>
                <a:cs typeface="Arial" panose="020B0604020202020204"/>
              </a:rPr>
              <a:t>ΑΣΤΑΘΗΣ</a:t>
            </a:r>
            <a:r>
              <a:rPr sz="1750" b="1" u="sng" spc="-85"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ΛΕΙΤΟΥΡΓΙΑ</a:t>
            </a:r>
            <a:r>
              <a:rPr sz="1750" b="1" u="sng" spc="-65"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ΤΗΣ</a:t>
            </a:r>
            <a:r>
              <a:rPr sz="1750" b="1" u="sng" spc="-40"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ΜΗΧΑΝΗΣ</a:t>
            </a:r>
            <a:r>
              <a:rPr sz="1750" b="1" u="sng" spc="-45" dirty="0">
                <a:solidFill>
                  <a:srgbClr val="FF0000"/>
                </a:solidFill>
                <a:uFill>
                  <a:solidFill>
                    <a:srgbClr val="FF0000"/>
                  </a:solidFill>
                </a:uFill>
                <a:latin typeface="Arial" panose="020B0604020202020204"/>
                <a:cs typeface="Arial" panose="020B0604020202020204"/>
              </a:rPr>
              <a:t> </a:t>
            </a:r>
            <a:r>
              <a:rPr sz="1750" b="1" u="sng" spc="-10" dirty="0">
                <a:solidFill>
                  <a:srgbClr val="FF0000"/>
                </a:solidFill>
                <a:uFill>
                  <a:solidFill>
                    <a:srgbClr val="FF0000"/>
                  </a:solidFill>
                </a:uFill>
                <a:latin typeface="Arial" panose="020B0604020202020204"/>
                <a:cs typeface="Arial" panose="020B0604020202020204"/>
              </a:rPr>
              <a:t>(ΑΥΞΟΜΕΙΩΣΗ</a:t>
            </a:r>
            <a:r>
              <a:rPr sz="1750" b="1" u="sng" spc="-40" dirty="0">
                <a:solidFill>
                  <a:srgbClr val="FF0000"/>
                </a:solidFill>
                <a:uFill>
                  <a:solidFill>
                    <a:srgbClr val="FF0000"/>
                  </a:solidFill>
                </a:uFill>
                <a:latin typeface="Arial" panose="020B0604020202020204"/>
                <a:cs typeface="Arial" panose="020B0604020202020204"/>
              </a:rPr>
              <a:t> </a:t>
            </a:r>
            <a:r>
              <a:rPr sz="1750" b="1" u="sng" spc="-10" dirty="0">
                <a:solidFill>
                  <a:srgbClr val="FF0000"/>
                </a:solidFill>
                <a:uFill>
                  <a:solidFill>
                    <a:srgbClr val="FF0000"/>
                  </a:solidFill>
                </a:uFill>
                <a:latin typeface="Arial" panose="020B0604020202020204"/>
                <a:cs typeface="Arial" panose="020B0604020202020204"/>
              </a:rPr>
              <a:t>ΣΤΡΟΦΩΝ)</a:t>
            </a:r>
            <a:endParaRPr sz="1750">
              <a:latin typeface="Arial" panose="020B0604020202020204"/>
              <a:cs typeface="Arial" panose="020B0604020202020204"/>
            </a:endParaRPr>
          </a:p>
          <a:p>
            <a:pPr marL="12700">
              <a:lnSpc>
                <a:spcPct val="100000"/>
              </a:lnSpc>
              <a:spcBef>
                <a:spcPts val="1580"/>
              </a:spcBef>
            </a:pPr>
            <a:r>
              <a:rPr sz="1750" b="1" spc="-10" dirty="0">
                <a:latin typeface="Arial" panose="020B0604020202020204"/>
                <a:cs typeface="Arial" panose="020B0604020202020204"/>
              </a:rPr>
              <a:t>Ακανόνιστη</a:t>
            </a:r>
            <a:r>
              <a:rPr sz="1750" b="1" spc="-60" dirty="0">
                <a:latin typeface="Arial" panose="020B0604020202020204"/>
                <a:cs typeface="Arial" panose="020B0604020202020204"/>
              </a:rPr>
              <a:t> </a:t>
            </a:r>
            <a:r>
              <a:rPr sz="1750" b="1" dirty="0">
                <a:latin typeface="Arial" panose="020B0604020202020204"/>
                <a:cs typeface="Arial" panose="020B0604020202020204"/>
              </a:rPr>
              <a:t>παροχή</a:t>
            </a:r>
            <a:r>
              <a:rPr sz="1750" b="1" spc="-45" dirty="0">
                <a:latin typeface="Arial" panose="020B0604020202020204"/>
                <a:cs typeface="Arial" panose="020B0604020202020204"/>
              </a:rPr>
              <a:t> </a:t>
            </a:r>
            <a:r>
              <a:rPr sz="1750" b="1" dirty="0">
                <a:latin typeface="Arial" panose="020B0604020202020204"/>
                <a:cs typeface="Arial" panose="020B0604020202020204"/>
              </a:rPr>
              <a:t>πετρελαίου</a:t>
            </a:r>
            <a:r>
              <a:rPr sz="1750" b="1" spc="-35" dirty="0">
                <a:latin typeface="Arial" panose="020B0604020202020204"/>
                <a:cs typeface="Arial" panose="020B0604020202020204"/>
              </a:rPr>
              <a:t> </a:t>
            </a:r>
            <a:r>
              <a:rPr sz="1750" b="1" spc="-10" dirty="0">
                <a:latin typeface="Arial" panose="020B0604020202020204"/>
                <a:cs typeface="Arial" panose="020B0604020202020204"/>
              </a:rPr>
              <a:t>λόγω:</a:t>
            </a:r>
            <a:endParaRPr sz="1750">
              <a:latin typeface="Arial" panose="020B0604020202020204"/>
              <a:cs typeface="Arial" panose="020B0604020202020204"/>
            </a:endParaRPr>
          </a:p>
          <a:p>
            <a:pPr marL="210820"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Εγκλωβισμού</a:t>
            </a:r>
            <a:r>
              <a:rPr sz="1750" b="1" spc="-20" dirty="0">
                <a:latin typeface="Arial" panose="020B0604020202020204"/>
                <a:cs typeface="Arial" panose="020B0604020202020204"/>
              </a:rPr>
              <a:t> </a:t>
            </a:r>
            <a:r>
              <a:rPr sz="1750" b="1" dirty="0">
                <a:latin typeface="Arial" panose="020B0604020202020204"/>
                <a:cs typeface="Arial" panose="020B0604020202020204"/>
              </a:rPr>
              <a:t>φυσαλλίδων</a:t>
            </a:r>
            <a:r>
              <a:rPr sz="1750" b="1" spc="-35" dirty="0">
                <a:latin typeface="Arial" panose="020B0604020202020204"/>
                <a:cs typeface="Arial" panose="020B0604020202020204"/>
              </a:rPr>
              <a:t> </a:t>
            </a:r>
            <a:r>
              <a:rPr sz="1750" b="1" dirty="0">
                <a:latin typeface="Arial" panose="020B0604020202020204"/>
                <a:cs typeface="Arial" panose="020B0604020202020204"/>
              </a:rPr>
              <a:t>αέρα</a:t>
            </a:r>
            <a:r>
              <a:rPr sz="1750" b="1" spc="-20" dirty="0">
                <a:latin typeface="Arial" panose="020B0604020202020204"/>
                <a:cs typeface="Arial" panose="020B0604020202020204"/>
              </a:rPr>
              <a:t> </a:t>
            </a:r>
            <a:r>
              <a:rPr sz="1750" b="1" dirty="0">
                <a:latin typeface="Arial" panose="020B0604020202020204"/>
                <a:cs typeface="Arial" panose="020B0604020202020204"/>
              </a:rPr>
              <a:t>στο</a:t>
            </a:r>
            <a:r>
              <a:rPr sz="1750" b="1" spc="-5" dirty="0">
                <a:latin typeface="Arial" panose="020B0604020202020204"/>
                <a:cs typeface="Arial" panose="020B0604020202020204"/>
              </a:rPr>
              <a:t> </a:t>
            </a:r>
            <a:r>
              <a:rPr sz="1750" b="1" dirty="0">
                <a:latin typeface="Arial" panose="020B0604020202020204"/>
                <a:cs typeface="Arial" panose="020B0604020202020204"/>
              </a:rPr>
              <a:t>δίκτυο</a:t>
            </a:r>
            <a:r>
              <a:rPr sz="1750" b="1" spc="-5" dirty="0">
                <a:latin typeface="Arial" panose="020B0604020202020204"/>
                <a:cs typeface="Arial" panose="020B0604020202020204"/>
              </a:rPr>
              <a:t> </a:t>
            </a:r>
            <a:r>
              <a:rPr sz="1750" b="1" spc="-10" dirty="0">
                <a:latin typeface="Arial" panose="020B0604020202020204"/>
                <a:cs typeface="Arial" panose="020B0604020202020204"/>
              </a:rPr>
              <a:t>καυσίμου.</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lang="el-GR" sz="1750" b="1" dirty="0" smtClean="0">
                <a:latin typeface="Arial" panose="020B0604020202020204"/>
                <a:cs typeface="Arial" panose="020B0604020202020204"/>
              </a:rPr>
              <a:t>΄</a:t>
            </a:r>
            <a:r>
              <a:rPr sz="1750" b="1" smtClean="0">
                <a:latin typeface="Arial" panose="020B0604020202020204"/>
                <a:cs typeface="Arial" panose="020B0604020202020204"/>
              </a:rPr>
              <a:t>Υπ</a:t>
            </a:r>
            <a:r>
              <a:rPr lang="el-GR" sz="1750" b="1" dirty="0" smtClean="0">
                <a:latin typeface="Arial" panose="020B0604020202020204"/>
                <a:cs typeface="Arial" panose="020B0604020202020204"/>
              </a:rPr>
              <a:t>α</a:t>
            </a:r>
            <a:r>
              <a:rPr sz="1750" b="1" smtClean="0">
                <a:latin typeface="Arial" panose="020B0604020202020204"/>
                <a:cs typeface="Arial" panose="020B0604020202020204"/>
              </a:rPr>
              <a:t>ρξ</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ς</a:t>
            </a:r>
            <a:r>
              <a:rPr sz="1750" b="1" spc="-40" smtClean="0">
                <a:latin typeface="Arial" panose="020B0604020202020204"/>
                <a:cs typeface="Arial" panose="020B0604020202020204"/>
              </a:rPr>
              <a:t> </a:t>
            </a:r>
            <a:r>
              <a:rPr sz="1750" b="1" dirty="0">
                <a:latin typeface="Arial" panose="020B0604020202020204"/>
                <a:cs typeface="Arial" panose="020B0604020202020204"/>
              </a:rPr>
              <a:t>νερού</a:t>
            </a:r>
            <a:r>
              <a:rPr sz="1750" b="1" spc="-30" dirty="0">
                <a:latin typeface="Arial" panose="020B0604020202020204"/>
                <a:cs typeface="Arial" panose="020B0604020202020204"/>
              </a:rPr>
              <a:t> </a:t>
            </a:r>
            <a:r>
              <a:rPr sz="1750" b="1" dirty="0">
                <a:latin typeface="Arial" panose="020B0604020202020204"/>
                <a:cs typeface="Arial" panose="020B0604020202020204"/>
              </a:rPr>
              <a:t>στο</a:t>
            </a:r>
            <a:r>
              <a:rPr sz="1750" b="1" spc="-25" dirty="0">
                <a:latin typeface="Arial" panose="020B0604020202020204"/>
                <a:cs typeface="Arial" panose="020B0604020202020204"/>
              </a:rPr>
              <a:t> </a:t>
            </a:r>
            <a:r>
              <a:rPr sz="1750" b="1" dirty="0">
                <a:latin typeface="Arial" panose="020B0604020202020204"/>
                <a:cs typeface="Arial" panose="020B0604020202020204"/>
              </a:rPr>
              <a:t>καύσιμο</a:t>
            </a:r>
            <a:r>
              <a:rPr sz="1750" b="1" spc="-25" dirty="0">
                <a:latin typeface="Arial" panose="020B0604020202020204"/>
                <a:cs typeface="Arial" panose="020B0604020202020204"/>
              </a:rPr>
              <a:t> </a:t>
            </a:r>
            <a:r>
              <a:rPr sz="1750" b="1" dirty="0">
                <a:latin typeface="Arial" panose="020B0604020202020204"/>
                <a:cs typeface="Arial" panose="020B0604020202020204"/>
              </a:rPr>
              <a:t>από</a:t>
            </a:r>
            <a:r>
              <a:rPr sz="1750" b="1" spc="-25" dirty="0">
                <a:latin typeface="Arial" panose="020B0604020202020204"/>
                <a:cs typeface="Arial" panose="020B0604020202020204"/>
              </a:rPr>
              <a:t> </a:t>
            </a:r>
            <a:r>
              <a:rPr sz="1750" b="1" dirty="0">
                <a:latin typeface="Arial" panose="020B0604020202020204"/>
                <a:cs typeface="Arial" panose="020B0604020202020204"/>
              </a:rPr>
              <a:t>ατελή</a:t>
            </a:r>
            <a:r>
              <a:rPr sz="1750" b="1" spc="-25" dirty="0">
                <a:latin typeface="Arial" panose="020B0604020202020204"/>
                <a:cs typeface="Arial" panose="020B0604020202020204"/>
              </a:rPr>
              <a:t> </a:t>
            </a:r>
            <a:r>
              <a:rPr sz="1750" b="1" spc="-10" dirty="0">
                <a:latin typeface="Arial" panose="020B0604020202020204"/>
                <a:cs typeface="Arial" panose="020B0604020202020204"/>
              </a:rPr>
              <a:t>φυγοκέντριση.</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sz="1750" b="1" dirty="0">
                <a:latin typeface="Arial" panose="020B0604020202020204"/>
                <a:cs typeface="Arial" panose="020B0604020202020204"/>
              </a:rPr>
              <a:t>Ασταθούς</a:t>
            </a:r>
            <a:r>
              <a:rPr sz="1750" b="1" spc="-70" dirty="0">
                <a:latin typeface="Arial" panose="020B0604020202020204"/>
                <a:cs typeface="Arial" panose="020B0604020202020204"/>
              </a:rPr>
              <a:t> </a:t>
            </a:r>
            <a:r>
              <a:rPr sz="1750" b="1" dirty="0">
                <a:latin typeface="Arial" panose="020B0604020202020204"/>
                <a:cs typeface="Arial" panose="020B0604020202020204"/>
              </a:rPr>
              <a:t>λειτουργίας</a:t>
            </a:r>
            <a:r>
              <a:rPr sz="1750" b="1" spc="-60" dirty="0">
                <a:latin typeface="Arial" panose="020B0604020202020204"/>
                <a:cs typeface="Arial" panose="020B0604020202020204"/>
              </a:rPr>
              <a:t> </a:t>
            </a:r>
            <a:r>
              <a:rPr sz="1750" b="1" dirty="0">
                <a:latin typeface="Arial" panose="020B0604020202020204"/>
                <a:cs typeface="Arial" panose="020B0604020202020204"/>
              </a:rPr>
              <a:t>των</a:t>
            </a:r>
            <a:r>
              <a:rPr sz="1750" b="1" spc="-75" dirty="0">
                <a:latin typeface="Arial" panose="020B0604020202020204"/>
                <a:cs typeface="Arial" panose="020B0604020202020204"/>
              </a:rPr>
              <a:t> </a:t>
            </a:r>
            <a:r>
              <a:rPr sz="1750" b="1" dirty="0">
                <a:latin typeface="Arial" panose="020B0604020202020204"/>
                <a:cs typeface="Arial" panose="020B0604020202020204"/>
              </a:rPr>
              <a:t>αντλιών</a:t>
            </a:r>
            <a:r>
              <a:rPr sz="1750" b="1" spc="-75" dirty="0">
                <a:latin typeface="Arial" panose="020B0604020202020204"/>
                <a:cs typeface="Arial" panose="020B0604020202020204"/>
              </a:rPr>
              <a:t> </a:t>
            </a:r>
            <a:r>
              <a:rPr sz="1750" b="1" dirty="0">
                <a:latin typeface="Arial" panose="020B0604020202020204"/>
                <a:cs typeface="Arial" panose="020B0604020202020204"/>
              </a:rPr>
              <a:t>κυκλοφορίας</a:t>
            </a:r>
            <a:r>
              <a:rPr sz="1750" b="1" spc="-60" dirty="0">
                <a:latin typeface="Arial" panose="020B0604020202020204"/>
                <a:cs typeface="Arial" panose="020B0604020202020204"/>
              </a:rPr>
              <a:t> </a:t>
            </a:r>
            <a:r>
              <a:rPr sz="1750" b="1" spc="-10" dirty="0">
                <a:latin typeface="Arial" panose="020B0604020202020204"/>
                <a:cs typeface="Arial" panose="020B0604020202020204"/>
              </a:rPr>
              <a:t>καυσίμου.</a:t>
            </a:r>
            <a:endParaRPr sz="1750">
              <a:latin typeface="Arial" panose="020B0604020202020204"/>
              <a:cs typeface="Arial" panose="020B0604020202020204"/>
            </a:endParaRPr>
          </a:p>
          <a:p>
            <a:pPr marL="210820"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Υψηλής</a:t>
            </a:r>
            <a:r>
              <a:rPr sz="1750" b="1" spc="-35" dirty="0">
                <a:latin typeface="Arial" panose="020B0604020202020204"/>
                <a:cs typeface="Arial" panose="020B0604020202020204"/>
              </a:rPr>
              <a:t> </a:t>
            </a:r>
            <a:r>
              <a:rPr sz="1750" b="1" dirty="0">
                <a:latin typeface="Arial" panose="020B0604020202020204"/>
                <a:cs typeface="Arial" panose="020B0604020202020204"/>
              </a:rPr>
              <a:t>ή</a:t>
            </a:r>
            <a:r>
              <a:rPr sz="1750" b="1" spc="-15" dirty="0">
                <a:latin typeface="Arial" panose="020B0604020202020204"/>
                <a:cs typeface="Arial" panose="020B0604020202020204"/>
              </a:rPr>
              <a:t> </a:t>
            </a:r>
            <a:r>
              <a:rPr sz="1750" b="1" dirty="0">
                <a:latin typeface="Arial" panose="020B0604020202020204"/>
                <a:cs typeface="Arial" panose="020B0604020202020204"/>
              </a:rPr>
              <a:t>χαμηλής</a:t>
            </a:r>
            <a:r>
              <a:rPr sz="1750" b="1" spc="-20" dirty="0">
                <a:latin typeface="Arial" panose="020B0604020202020204"/>
                <a:cs typeface="Arial" panose="020B0604020202020204"/>
              </a:rPr>
              <a:t> </a:t>
            </a:r>
            <a:r>
              <a:rPr sz="1750" b="1" dirty="0">
                <a:latin typeface="Arial" panose="020B0604020202020204"/>
                <a:cs typeface="Arial" panose="020B0604020202020204"/>
              </a:rPr>
              <a:t>θερμοκρασίας</a:t>
            </a:r>
            <a:r>
              <a:rPr sz="1750" b="1" spc="-25" dirty="0">
                <a:latin typeface="Arial" panose="020B0604020202020204"/>
                <a:cs typeface="Arial" panose="020B0604020202020204"/>
              </a:rPr>
              <a:t> </a:t>
            </a:r>
            <a:r>
              <a:rPr sz="1750" b="1">
                <a:latin typeface="Arial" panose="020B0604020202020204"/>
                <a:cs typeface="Arial" panose="020B0604020202020204"/>
              </a:rPr>
              <a:t>του</a:t>
            </a:r>
            <a:r>
              <a:rPr sz="1750" b="1" spc="-20">
                <a:latin typeface="Arial" panose="020B0604020202020204"/>
                <a:cs typeface="Arial" panose="020B0604020202020204"/>
              </a:rPr>
              <a:t> </a:t>
            </a:r>
            <a:r>
              <a:rPr sz="1750" b="1" smtClean="0">
                <a:latin typeface="Arial" panose="020B0604020202020204"/>
                <a:cs typeface="Arial" panose="020B0604020202020204"/>
              </a:rPr>
              <a:t>βαρέ</a:t>
            </a:r>
            <a:r>
              <a:rPr lang="el-GR" sz="1750" b="1" dirty="0" smtClean="0">
                <a:latin typeface="Arial" panose="020B0604020202020204"/>
                <a:cs typeface="Arial" panose="020B0604020202020204"/>
              </a:rPr>
              <a:t>ω</a:t>
            </a:r>
            <a:r>
              <a:rPr sz="1750" b="1" smtClean="0">
                <a:latin typeface="Arial" panose="020B0604020202020204"/>
                <a:cs typeface="Arial" panose="020B0604020202020204"/>
              </a:rPr>
              <a:t>ς</a:t>
            </a:r>
            <a:r>
              <a:rPr sz="1750" b="1" spc="-10" smtClean="0">
                <a:latin typeface="Arial" panose="020B0604020202020204"/>
                <a:cs typeface="Arial" panose="020B0604020202020204"/>
              </a:rPr>
              <a:t> πετρελαίου</a:t>
            </a:r>
            <a:r>
              <a:rPr lang="el-GR" sz="1750" b="1" spc="-10" dirty="0" smtClean="0">
                <a:latin typeface="Arial" panose="020B0604020202020204"/>
                <a:cs typeface="Arial" panose="020B0604020202020204"/>
              </a:rPr>
              <a:t> (</a:t>
            </a:r>
            <a:r>
              <a:rPr lang="en-US" sz="1750" b="1" spc="-10" dirty="0" smtClean="0">
                <a:latin typeface="Arial" panose="020B0604020202020204"/>
                <a:cs typeface="Arial" panose="020B0604020202020204"/>
              </a:rPr>
              <a:t>HFO)</a:t>
            </a:r>
            <a:r>
              <a:rPr sz="1750" b="1" spc="-10" smtClean="0">
                <a:latin typeface="Arial" panose="020B0604020202020204"/>
                <a:cs typeface="Arial" panose="020B0604020202020204"/>
              </a:rPr>
              <a:t>.</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sz="1750" b="1" dirty="0">
                <a:latin typeface="Arial" panose="020B0604020202020204"/>
                <a:cs typeface="Arial" panose="020B0604020202020204"/>
              </a:rPr>
              <a:t>Διαρροής</a:t>
            </a:r>
            <a:r>
              <a:rPr sz="1750" b="1" spc="-55" dirty="0">
                <a:latin typeface="Arial" panose="020B0604020202020204"/>
                <a:cs typeface="Arial" panose="020B0604020202020204"/>
              </a:rPr>
              <a:t> </a:t>
            </a:r>
            <a:r>
              <a:rPr sz="1750" b="1" dirty="0">
                <a:latin typeface="Arial" panose="020B0604020202020204"/>
                <a:cs typeface="Arial" panose="020B0604020202020204"/>
              </a:rPr>
              <a:t>στο</a:t>
            </a:r>
            <a:r>
              <a:rPr sz="1750" b="1" spc="-30" dirty="0">
                <a:latin typeface="Arial" panose="020B0604020202020204"/>
                <a:cs typeface="Arial" panose="020B0604020202020204"/>
              </a:rPr>
              <a:t> </a:t>
            </a:r>
            <a:r>
              <a:rPr sz="1750" b="1" dirty="0">
                <a:latin typeface="Arial" panose="020B0604020202020204"/>
                <a:cs typeface="Arial" panose="020B0604020202020204"/>
              </a:rPr>
              <a:t>δίκτυο</a:t>
            </a:r>
            <a:r>
              <a:rPr sz="1750" b="1" spc="-30" dirty="0">
                <a:latin typeface="Arial" panose="020B0604020202020204"/>
                <a:cs typeface="Arial" panose="020B0604020202020204"/>
              </a:rPr>
              <a:t> </a:t>
            </a:r>
            <a:r>
              <a:rPr sz="1750" b="1" dirty="0">
                <a:latin typeface="Arial" panose="020B0604020202020204"/>
                <a:cs typeface="Arial" panose="020B0604020202020204"/>
              </a:rPr>
              <a:t>παροχής</a:t>
            </a:r>
            <a:r>
              <a:rPr sz="1750" b="1" spc="-40" dirty="0">
                <a:latin typeface="Arial" panose="020B0604020202020204"/>
                <a:cs typeface="Arial" panose="020B0604020202020204"/>
              </a:rPr>
              <a:t> </a:t>
            </a:r>
            <a:r>
              <a:rPr sz="1750" b="1" spc="-10" dirty="0">
                <a:latin typeface="Arial" panose="020B0604020202020204"/>
                <a:cs typeface="Arial" panose="020B0604020202020204"/>
              </a:rPr>
              <a:t>καυσίμου.</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sz="1750" b="1" spc="-20" dirty="0">
                <a:latin typeface="Arial" panose="020B0604020202020204"/>
                <a:cs typeface="Arial" panose="020B0604020202020204"/>
              </a:rPr>
              <a:t>Ακαθάρτων</a:t>
            </a:r>
            <a:r>
              <a:rPr sz="1750" b="1" spc="-55" dirty="0">
                <a:latin typeface="Arial" panose="020B0604020202020204"/>
                <a:cs typeface="Arial" panose="020B0604020202020204"/>
              </a:rPr>
              <a:t> </a:t>
            </a:r>
            <a:r>
              <a:rPr sz="1750" b="1" dirty="0">
                <a:latin typeface="Arial" panose="020B0604020202020204"/>
                <a:cs typeface="Arial" panose="020B0604020202020204"/>
              </a:rPr>
              <a:t>φίλτρων</a:t>
            </a:r>
            <a:r>
              <a:rPr sz="1750" b="1" spc="-50" dirty="0">
                <a:latin typeface="Arial" panose="020B0604020202020204"/>
                <a:cs typeface="Arial" panose="020B0604020202020204"/>
              </a:rPr>
              <a:t> </a:t>
            </a:r>
            <a:r>
              <a:rPr sz="1750" b="1" spc="-10" dirty="0">
                <a:latin typeface="Arial" panose="020B0604020202020204"/>
                <a:cs typeface="Arial" panose="020B0604020202020204"/>
              </a:rPr>
              <a:t>καυσίμου.</a:t>
            </a:r>
            <a:endParaRPr sz="1750">
              <a:latin typeface="Arial" panose="020B0604020202020204"/>
              <a:cs typeface="Arial" panose="020B0604020202020204"/>
            </a:endParaRPr>
          </a:p>
          <a:p>
            <a:pPr marL="210185" marR="714375"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Κακής</a:t>
            </a:r>
            <a:r>
              <a:rPr sz="1750" b="1" spc="-50" dirty="0">
                <a:latin typeface="Arial" panose="020B0604020202020204"/>
                <a:cs typeface="Arial" panose="020B0604020202020204"/>
              </a:rPr>
              <a:t> </a:t>
            </a:r>
            <a:r>
              <a:rPr sz="1750" b="1" dirty="0">
                <a:latin typeface="Arial" panose="020B0604020202020204"/>
                <a:cs typeface="Arial" panose="020B0604020202020204"/>
              </a:rPr>
              <a:t>λειτουργίας</a:t>
            </a:r>
            <a:r>
              <a:rPr sz="1750" b="1" spc="-35" dirty="0">
                <a:latin typeface="Arial" panose="020B0604020202020204"/>
                <a:cs typeface="Arial" panose="020B0604020202020204"/>
              </a:rPr>
              <a:t> </a:t>
            </a:r>
            <a:r>
              <a:rPr sz="1750" b="1" dirty="0">
                <a:latin typeface="Arial" panose="020B0604020202020204"/>
                <a:cs typeface="Arial" panose="020B0604020202020204"/>
              </a:rPr>
              <a:t>των</a:t>
            </a:r>
            <a:r>
              <a:rPr sz="1750" b="1" spc="-55" dirty="0">
                <a:latin typeface="Arial" panose="020B0604020202020204"/>
                <a:cs typeface="Arial" panose="020B0604020202020204"/>
              </a:rPr>
              <a:t> </a:t>
            </a:r>
            <a:r>
              <a:rPr sz="1750" b="1" dirty="0">
                <a:latin typeface="Arial" panose="020B0604020202020204"/>
                <a:cs typeface="Arial" panose="020B0604020202020204"/>
              </a:rPr>
              <a:t>ανεπίστροφων</a:t>
            </a:r>
            <a:r>
              <a:rPr sz="1750" b="1" spc="-55" dirty="0">
                <a:latin typeface="Arial" panose="020B0604020202020204"/>
                <a:cs typeface="Arial" panose="020B0604020202020204"/>
              </a:rPr>
              <a:t> </a:t>
            </a:r>
            <a:r>
              <a:rPr sz="1750" b="1" dirty="0">
                <a:latin typeface="Arial" panose="020B0604020202020204"/>
                <a:cs typeface="Arial" panose="020B0604020202020204"/>
              </a:rPr>
              <a:t>βαλβίδων</a:t>
            </a:r>
            <a:r>
              <a:rPr sz="1750" b="1" spc="-55" dirty="0">
                <a:latin typeface="Arial" panose="020B0604020202020204"/>
                <a:cs typeface="Arial" panose="020B0604020202020204"/>
              </a:rPr>
              <a:t> </a:t>
            </a:r>
            <a:r>
              <a:rPr sz="1750" b="1" dirty="0">
                <a:latin typeface="Arial" panose="020B0604020202020204"/>
                <a:cs typeface="Arial" panose="020B0604020202020204"/>
              </a:rPr>
              <a:t>στις</a:t>
            </a:r>
            <a:r>
              <a:rPr sz="1750" b="1" spc="-40" dirty="0">
                <a:latin typeface="Arial" panose="020B0604020202020204"/>
                <a:cs typeface="Arial" panose="020B0604020202020204"/>
              </a:rPr>
              <a:t> </a:t>
            </a:r>
            <a:r>
              <a:rPr sz="1750" b="1" dirty="0">
                <a:latin typeface="Arial" panose="020B0604020202020204"/>
                <a:cs typeface="Arial" panose="020B0604020202020204"/>
              </a:rPr>
              <a:t>αντλίες</a:t>
            </a:r>
            <a:r>
              <a:rPr sz="1750" b="1" spc="-35" dirty="0">
                <a:latin typeface="Arial" panose="020B0604020202020204"/>
                <a:cs typeface="Arial" panose="020B0604020202020204"/>
              </a:rPr>
              <a:t> </a:t>
            </a:r>
            <a:r>
              <a:rPr sz="1750" b="1" spc="-10">
                <a:latin typeface="Arial" panose="020B0604020202020204"/>
                <a:cs typeface="Arial" panose="020B0604020202020204"/>
              </a:rPr>
              <a:t>υψηλής </a:t>
            </a:r>
            <a:r>
              <a:rPr sz="1750" b="1" spc="-10" smtClean="0">
                <a:latin typeface="Arial" panose="020B0604020202020204"/>
                <a:cs typeface="Arial" panose="020B0604020202020204"/>
              </a:rPr>
              <a:t>π</a:t>
            </a:r>
            <a:r>
              <a:rPr lang="el-GR" sz="1750" b="1" spc="-10" dirty="0" err="1" smtClean="0">
                <a:latin typeface="Arial" panose="020B0604020202020204"/>
                <a:cs typeface="Arial" panose="020B0604020202020204"/>
              </a:rPr>
              <a:t>ίε</a:t>
            </a:r>
            <a:r>
              <a:rPr sz="1750" b="1" spc="-10" smtClean="0">
                <a:latin typeface="Arial" panose="020B0604020202020204"/>
                <a:cs typeface="Arial" panose="020B0604020202020204"/>
              </a:rPr>
              <a:t>σ</a:t>
            </a:r>
            <a:r>
              <a:rPr lang="el-GR" sz="1750" b="1" spc="-10" dirty="0">
                <a:latin typeface="Arial" panose="020B0604020202020204"/>
                <a:cs typeface="Arial" panose="020B0604020202020204"/>
              </a:rPr>
              <a:t>η</a:t>
            </a:r>
            <a:r>
              <a:rPr sz="1750" b="1" spc="-10" smtClean="0">
                <a:latin typeface="Arial" panose="020B0604020202020204"/>
                <a:cs typeface="Arial" panose="020B0604020202020204"/>
              </a:rPr>
              <a:t>ς</a:t>
            </a:r>
            <a:r>
              <a:rPr sz="1750" b="1" spc="-10" dirty="0">
                <a:latin typeface="Arial" panose="020B0604020202020204"/>
                <a:cs typeface="Arial" panose="020B0604020202020204"/>
              </a:rPr>
              <a:t>.</a:t>
            </a:r>
            <a:endParaRPr sz="1750">
              <a:latin typeface="Arial" panose="020B0604020202020204"/>
              <a:cs typeface="Arial" panose="020B0604020202020204"/>
            </a:endParaRPr>
          </a:p>
          <a:p>
            <a:pPr marL="210820"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Βλάβης</a:t>
            </a:r>
            <a:r>
              <a:rPr sz="1750" b="1" spc="-20" dirty="0">
                <a:latin typeface="Arial" panose="020B0604020202020204"/>
                <a:cs typeface="Arial" panose="020B0604020202020204"/>
              </a:rPr>
              <a:t> </a:t>
            </a:r>
            <a:r>
              <a:rPr sz="1750" b="1" dirty="0">
                <a:latin typeface="Arial" panose="020B0604020202020204"/>
                <a:cs typeface="Arial" panose="020B0604020202020204"/>
              </a:rPr>
              <a:t>στο</a:t>
            </a:r>
            <a:r>
              <a:rPr sz="1750" b="1" spc="-20" dirty="0">
                <a:latin typeface="Arial" panose="020B0604020202020204"/>
                <a:cs typeface="Arial" panose="020B0604020202020204"/>
              </a:rPr>
              <a:t> </a:t>
            </a:r>
            <a:r>
              <a:rPr sz="1750" b="1" dirty="0">
                <a:latin typeface="Arial" panose="020B0604020202020204"/>
                <a:cs typeface="Arial" panose="020B0604020202020204"/>
              </a:rPr>
              <a:t>ρυθμιστή</a:t>
            </a:r>
            <a:r>
              <a:rPr sz="1750" b="1" spc="-20" dirty="0">
                <a:latin typeface="Arial" panose="020B0604020202020204"/>
                <a:cs typeface="Arial" panose="020B0604020202020204"/>
              </a:rPr>
              <a:t> </a:t>
            </a:r>
            <a:r>
              <a:rPr sz="1750" b="1" spc="-10" dirty="0">
                <a:latin typeface="Arial" panose="020B0604020202020204"/>
                <a:cs typeface="Arial" panose="020B0604020202020204"/>
              </a:rPr>
              <a:t>στροφών.</a:t>
            </a:r>
            <a:endParaRPr sz="1750">
              <a:latin typeface="Arial" panose="020B0604020202020204"/>
              <a:cs typeface="Arial" panose="020B0604020202020204"/>
            </a:endParaRPr>
          </a:p>
          <a:p>
            <a:pPr marL="210820"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Βλάβης</a:t>
            </a:r>
            <a:r>
              <a:rPr sz="1750" b="1" spc="-20" dirty="0">
                <a:latin typeface="Arial" panose="020B0604020202020204"/>
                <a:cs typeface="Arial" panose="020B0604020202020204"/>
              </a:rPr>
              <a:t> </a:t>
            </a:r>
            <a:r>
              <a:rPr sz="1750" b="1" dirty="0">
                <a:latin typeface="Arial" panose="020B0604020202020204"/>
                <a:cs typeface="Arial" panose="020B0604020202020204"/>
              </a:rPr>
              <a:t>στο</a:t>
            </a:r>
            <a:r>
              <a:rPr sz="1750" b="1" spc="-10" dirty="0">
                <a:latin typeface="Arial" panose="020B0604020202020204"/>
                <a:cs typeface="Arial" panose="020B0604020202020204"/>
              </a:rPr>
              <a:t> </a:t>
            </a:r>
            <a:r>
              <a:rPr sz="1750" b="1" dirty="0">
                <a:latin typeface="Arial" panose="020B0604020202020204"/>
                <a:cs typeface="Arial" panose="020B0604020202020204"/>
              </a:rPr>
              <a:t>σύστημα</a:t>
            </a:r>
            <a:r>
              <a:rPr sz="1750" b="1" spc="-15" dirty="0">
                <a:latin typeface="Arial" panose="020B0604020202020204"/>
                <a:cs typeface="Arial" panose="020B0604020202020204"/>
              </a:rPr>
              <a:t> </a:t>
            </a:r>
            <a:r>
              <a:rPr sz="1750" b="1" dirty="0">
                <a:latin typeface="Arial" panose="020B0604020202020204"/>
                <a:cs typeface="Arial" panose="020B0604020202020204"/>
              </a:rPr>
              <a:t>ελέγχου της</a:t>
            </a:r>
            <a:r>
              <a:rPr sz="1750" b="1" spc="-15" dirty="0">
                <a:latin typeface="Arial" panose="020B0604020202020204"/>
                <a:cs typeface="Arial" panose="020B0604020202020204"/>
              </a:rPr>
              <a:t> </a:t>
            </a:r>
            <a:r>
              <a:rPr sz="1750" b="1" spc="-10" dirty="0">
                <a:latin typeface="Arial" panose="020B0604020202020204"/>
                <a:cs typeface="Arial" panose="020B0604020202020204"/>
              </a:rPr>
              <a:t>μηχανής.</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sz="1750" b="1" dirty="0">
                <a:latin typeface="Arial" panose="020B0604020202020204"/>
                <a:cs typeface="Arial" panose="020B0604020202020204"/>
              </a:rPr>
              <a:t>Λειτουργίας</a:t>
            </a:r>
            <a:r>
              <a:rPr sz="1750" b="1" spc="-40" dirty="0">
                <a:latin typeface="Arial" panose="020B0604020202020204"/>
                <a:cs typeface="Arial" panose="020B0604020202020204"/>
              </a:rPr>
              <a:t> </a:t>
            </a:r>
            <a:r>
              <a:rPr sz="1750" b="1" dirty="0">
                <a:latin typeface="Arial" panose="020B0604020202020204"/>
                <a:cs typeface="Arial" panose="020B0604020202020204"/>
              </a:rPr>
              <a:t>της</a:t>
            </a:r>
            <a:r>
              <a:rPr sz="1750" b="1" spc="-45" dirty="0">
                <a:latin typeface="Arial" panose="020B0604020202020204"/>
                <a:cs typeface="Arial" panose="020B0604020202020204"/>
              </a:rPr>
              <a:t> </a:t>
            </a:r>
            <a:r>
              <a:rPr sz="1750" b="1" dirty="0">
                <a:latin typeface="Arial" panose="020B0604020202020204"/>
                <a:cs typeface="Arial" panose="020B0604020202020204"/>
              </a:rPr>
              <a:t>μηχανής</a:t>
            </a:r>
            <a:r>
              <a:rPr sz="1750" b="1" spc="-35" dirty="0">
                <a:latin typeface="Arial" panose="020B0604020202020204"/>
                <a:cs typeface="Arial" panose="020B0604020202020204"/>
              </a:rPr>
              <a:t> </a:t>
            </a:r>
            <a:r>
              <a:rPr sz="1750" b="1" spc="-10" dirty="0">
                <a:latin typeface="Arial" panose="020B0604020202020204"/>
                <a:cs typeface="Arial" panose="020B0604020202020204"/>
              </a:rPr>
              <a:t>κοντά</a:t>
            </a:r>
            <a:r>
              <a:rPr sz="1750" b="1" spc="-35" dirty="0">
                <a:latin typeface="Arial" panose="020B0604020202020204"/>
                <a:cs typeface="Arial" panose="020B0604020202020204"/>
              </a:rPr>
              <a:t> </a:t>
            </a:r>
            <a:r>
              <a:rPr sz="1750" b="1" dirty="0">
                <a:latin typeface="Arial" panose="020B0604020202020204"/>
                <a:cs typeface="Arial" panose="020B0604020202020204"/>
              </a:rPr>
              <a:t>στον</a:t>
            </a:r>
            <a:r>
              <a:rPr sz="1750" b="1" spc="-60" dirty="0">
                <a:latin typeface="Arial" panose="020B0604020202020204"/>
                <a:cs typeface="Arial" panose="020B0604020202020204"/>
              </a:rPr>
              <a:t> </a:t>
            </a:r>
            <a:r>
              <a:rPr sz="1750" b="1" dirty="0">
                <a:latin typeface="Arial" panose="020B0604020202020204"/>
                <a:cs typeface="Arial" panose="020B0604020202020204"/>
              </a:rPr>
              <a:t>κρίσιμο</a:t>
            </a:r>
            <a:r>
              <a:rPr sz="1750" b="1" spc="-35" dirty="0">
                <a:latin typeface="Arial" panose="020B0604020202020204"/>
                <a:cs typeface="Arial" panose="020B0604020202020204"/>
              </a:rPr>
              <a:t> </a:t>
            </a:r>
            <a:r>
              <a:rPr sz="1750" b="1" dirty="0">
                <a:latin typeface="Arial" panose="020B0604020202020204"/>
                <a:cs typeface="Arial" panose="020B0604020202020204"/>
              </a:rPr>
              <a:t>αριθμό</a:t>
            </a:r>
            <a:r>
              <a:rPr sz="1750" b="1" spc="-35" dirty="0">
                <a:latin typeface="Arial" panose="020B0604020202020204"/>
                <a:cs typeface="Arial" panose="020B0604020202020204"/>
              </a:rPr>
              <a:t> </a:t>
            </a:r>
            <a:r>
              <a:rPr sz="1750" b="1" spc="-10" dirty="0">
                <a:latin typeface="Arial" panose="020B0604020202020204"/>
                <a:cs typeface="Arial" panose="020B0604020202020204"/>
              </a:rPr>
              <a:t>στροφών.</a:t>
            </a:r>
            <a:endParaRPr sz="1750">
              <a:latin typeface="Arial" panose="020B0604020202020204"/>
              <a:cs typeface="Arial" panose="020B0604020202020204"/>
            </a:endParaRPr>
          </a:p>
          <a:p>
            <a:pPr marL="210820" indent="-198120">
              <a:lnSpc>
                <a:spcPct val="100000"/>
              </a:lnSpc>
              <a:spcBef>
                <a:spcPts val="360"/>
              </a:spcBef>
              <a:buClr>
                <a:srgbClr val="FF0000"/>
              </a:buClr>
              <a:buFont typeface="Wingdings" panose="05000000000000000000"/>
              <a:buChar char=""/>
              <a:tabLst>
                <a:tab pos="210820" algn="l"/>
              </a:tabLst>
            </a:pPr>
            <a:r>
              <a:rPr sz="1750" b="1" spc="-20" dirty="0">
                <a:latin typeface="Arial" panose="020B0604020202020204"/>
                <a:cs typeface="Arial" panose="020B0604020202020204"/>
              </a:rPr>
              <a:t>Ακάθαρτα</a:t>
            </a:r>
            <a:r>
              <a:rPr sz="1750" b="1" spc="-45" dirty="0">
                <a:latin typeface="Arial" panose="020B0604020202020204"/>
                <a:cs typeface="Arial" panose="020B0604020202020204"/>
              </a:rPr>
              <a:t> </a:t>
            </a:r>
            <a:r>
              <a:rPr sz="1750" b="1" dirty="0">
                <a:latin typeface="Arial" panose="020B0604020202020204"/>
                <a:cs typeface="Arial" panose="020B0604020202020204"/>
              </a:rPr>
              <a:t>φίλτρα</a:t>
            </a:r>
            <a:r>
              <a:rPr sz="1750" b="1" spc="-25" dirty="0">
                <a:latin typeface="Arial" panose="020B0604020202020204"/>
                <a:cs typeface="Arial" panose="020B0604020202020204"/>
              </a:rPr>
              <a:t> </a:t>
            </a:r>
            <a:r>
              <a:rPr sz="1750" b="1" spc="-10" dirty="0">
                <a:latin typeface="Arial" panose="020B0604020202020204"/>
                <a:cs typeface="Arial" panose="020B0604020202020204"/>
              </a:rPr>
              <a:t>στροβιλοϋπερπληρωτή.</a:t>
            </a:r>
            <a:endParaRPr sz="1750">
              <a:latin typeface="Arial" panose="020B0604020202020204"/>
              <a:cs typeface="Arial" panose="020B0604020202020204"/>
            </a:endParaRPr>
          </a:p>
          <a:p>
            <a:pPr marL="210820" indent="-198120">
              <a:lnSpc>
                <a:spcPct val="100000"/>
              </a:lnSpc>
              <a:spcBef>
                <a:spcPts val="370"/>
              </a:spcBef>
              <a:buClr>
                <a:srgbClr val="FF0000"/>
              </a:buClr>
              <a:buFont typeface="Wingdings" panose="05000000000000000000"/>
              <a:buChar char=""/>
              <a:tabLst>
                <a:tab pos="210820" algn="l"/>
              </a:tabLst>
            </a:pPr>
            <a:r>
              <a:rPr sz="1750" b="1" dirty="0">
                <a:latin typeface="Arial" panose="020B0604020202020204"/>
                <a:cs typeface="Arial" panose="020B0604020202020204"/>
              </a:rPr>
              <a:t>Ασταθής</a:t>
            </a:r>
            <a:r>
              <a:rPr sz="1750" b="1" spc="-70" dirty="0">
                <a:latin typeface="Arial" panose="020B0604020202020204"/>
                <a:cs typeface="Arial" panose="020B0604020202020204"/>
              </a:rPr>
              <a:t> </a:t>
            </a:r>
            <a:r>
              <a:rPr sz="1750" b="1" dirty="0">
                <a:latin typeface="Arial" panose="020B0604020202020204"/>
                <a:cs typeface="Arial" panose="020B0604020202020204"/>
              </a:rPr>
              <a:t>λειτουργία</a:t>
            </a:r>
            <a:r>
              <a:rPr sz="1750" b="1" spc="-60" dirty="0">
                <a:latin typeface="Arial" panose="020B0604020202020204"/>
                <a:cs typeface="Arial" panose="020B0604020202020204"/>
              </a:rPr>
              <a:t> </a:t>
            </a:r>
            <a:r>
              <a:rPr sz="1750" b="1">
                <a:latin typeface="Arial" panose="020B0604020202020204"/>
                <a:cs typeface="Arial" panose="020B0604020202020204"/>
              </a:rPr>
              <a:t>του</a:t>
            </a:r>
            <a:r>
              <a:rPr sz="1750" b="1" spc="-45">
                <a:latin typeface="Arial" panose="020B0604020202020204"/>
                <a:cs typeface="Arial" panose="020B0604020202020204"/>
              </a:rPr>
              <a:t> </a:t>
            </a:r>
            <a:r>
              <a:rPr sz="1750" b="1" spc="-10" smtClean="0">
                <a:latin typeface="Arial" panose="020B0604020202020204"/>
                <a:cs typeface="Arial" panose="020B0604020202020204"/>
              </a:rPr>
              <a:t>στροβιλο</a:t>
            </a:r>
            <a:r>
              <a:rPr lang="el-GR" sz="1750" b="1" spc="-10" dirty="0" smtClean="0">
                <a:latin typeface="Arial" panose="020B0604020202020204"/>
                <a:cs typeface="Arial" panose="020B0604020202020204"/>
              </a:rPr>
              <a:t>ϋ</a:t>
            </a:r>
            <a:r>
              <a:rPr sz="1750" b="1" spc="-10" smtClean="0">
                <a:latin typeface="Arial" panose="020B0604020202020204"/>
                <a:cs typeface="Arial" panose="020B0604020202020204"/>
              </a:rPr>
              <a:t>περπληρωτή</a:t>
            </a:r>
            <a:r>
              <a:rPr sz="1750" b="1" spc="-10" dirty="0">
                <a:latin typeface="Arial" panose="020B0604020202020204"/>
                <a:cs typeface="Arial" panose="020B0604020202020204"/>
              </a:rPr>
              <a:t>.</a:t>
            </a:r>
            <a:endParaRPr sz="1750">
              <a:latin typeface="Arial" panose="020B0604020202020204"/>
              <a:cs typeface="Arial" panose="020B0604020202020204"/>
            </a:endParaRPr>
          </a:p>
          <a:p>
            <a:pPr marL="210185" marR="5080" indent="-198120">
              <a:lnSpc>
                <a:spcPct val="100000"/>
              </a:lnSpc>
              <a:spcBef>
                <a:spcPts val="350"/>
              </a:spcBef>
              <a:buClr>
                <a:srgbClr val="FF0000"/>
              </a:buClr>
              <a:buFont typeface="Wingdings" panose="05000000000000000000"/>
              <a:buChar char=""/>
              <a:tabLst>
                <a:tab pos="210820" algn="l"/>
              </a:tabLst>
            </a:pPr>
            <a:r>
              <a:rPr sz="1750" b="1" dirty="0">
                <a:latin typeface="Arial" panose="020B0604020202020204"/>
                <a:cs typeface="Arial" panose="020B0604020202020204"/>
              </a:rPr>
              <a:t>Υπερβολική</a:t>
            </a:r>
            <a:r>
              <a:rPr sz="1750" b="1" spc="-10" dirty="0">
                <a:latin typeface="Arial" panose="020B0604020202020204"/>
                <a:cs typeface="Arial" panose="020B0604020202020204"/>
              </a:rPr>
              <a:t> </a:t>
            </a:r>
            <a:r>
              <a:rPr sz="1750" b="1" dirty="0">
                <a:latin typeface="Arial" panose="020B0604020202020204"/>
                <a:cs typeface="Arial" panose="020B0604020202020204"/>
              </a:rPr>
              <a:t>αύξηση</a:t>
            </a:r>
            <a:r>
              <a:rPr sz="1750" b="1" spc="-20" dirty="0">
                <a:latin typeface="Arial" panose="020B0604020202020204"/>
                <a:cs typeface="Arial" panose="020B0604020202020204"/>
              </a:rPr>
              <a:t> </a:t>
            </a:r>
            <a:r>
              <a:rPr sz="1750" b="1" dirty="0">
                <a:latin typeface="Arial" panose="020B0604020202020204"/>
                <a:cs typeface="Arial" panose="020B0604020202020204"/>
              </a:rPr>
              <a:t>των</a:t>
            </a:r>
            <a:r>
              <a:rPr sz="1750" b="1" spc="-45" dirty="0">
                <a:latin typeface="Arial" panose="020B0604020202020204"/>
                <a:cs typeface="Arial" panose="020B0604020202020204"/>
              </a:rPr>
              <a:t> </a:t>
            </a:r>
            <a:r>
              <a:rPr sz="1750" b="1" dirty="0">
                <a:latin typeface="Arial" panose="020B0604020202020204"/>
                <a:cs typeface="Arial" panose="020B0604020202020204"/>
              </a:rPr>
              <a:t>στροφών</a:t>
            </a:r>
            <a:r>
              <a:rPr sz="1750" b="1" spc="-40" dirty="0">
                <a:latin typeface="Arial" panose="020B0604020202020204"/>
                <a:cs typeface="Arial" panose="020B0604020202020204"/>
              </a:rPr>
              <a:t> </a:t>
            </a:r>
            <a:r>
              <a:rPr sz="1750" b="1">
                <a:latin typeface="Arial" panose="020B0604020202020204"/>
                <a:cs typeface="Arial" panose="020B0604020202020204"/>
              </a:rPr>
              <a:t>λόγω</a:t>
            </a:r>
            <a:r>
              <a:rPr sz="1750" b="1" spc="-35">
                <a:latin typeface="Arial" panose="020B0604020202020204"/>
                <a:cs typeface="Arial" panose="020B0604020202020204"/>
              </a:rPr>
              <a:t> </a:t>
            </a:r>
            <a:r>
              <a:rPr sz="1750" b="1" spc="-10" smtClean="0">
                <a:latin typeface="Arial" panose="020B0604020202020204"/>
                <a:cs typeface="Arial" panose="020B0604020202020204"/>
              </a:rPr>
              <a:t>αποκ</a:t>
            </a:r>
            <a:r>
              <a:rPr lang="el-GR" sz="1750" b="1" spc="-10" dirty="0" smtClean="0">
                <a:latin typeface="Arial" panose="020B0604020202020204"/>
                <a:cs typeface="Arial" panose="020B0604020202020204"/>
              </a:rPr>
              <a:t>ά</a:t>
            </a:r>
            <a:r>
              <a:rPr sz="1750" b="1" spc="-10" smtClean="0">
                <a:latin typeface="Arial" panose="020B0604020202020204"/>
                <a:cs typeface="Arial" panose="020B0604020202020204"/>
              </a:rPr>
              <a:t>λ</a:t>
            </a:r>
            <a:r>
              <a:rPr lang="el-GR" sz="1750" b="1" spc="-10" dirty="0" smtClean="0">
                <a:latin typeface="Arial" panose="020B0604020202020204"/>
                <a:cs typeface="Arial" panose="020B0604020202020204"/>
              </a:rPr>
              <a:t>υ</a:t>
            </a:r>
            <a:r>
              <a:rPr sz="1750" b="1" spc="-10" smtClean="0">
                <a:latin typeface="Arial" panose="020B0604020202020204"/>
                <a:cs typeface="Arial" panose="020B0604020202020204"/>
              </a:rPr>
              <a:t>ψ</a:t>
            </a:r>
            <a:r>
              <a:rPr lang="el-GR" sz="1750" b="1" spc="-10" dirty="0" smtClean="0">
                <a:latin typeface="Arial" panose="020B0604020202020204"/>
                <a:cs typeface="Arial" panose="020B0604020202020204"/>
              </a:rPr>
              <a:t>η</a:t>
            </a:r>
            <a:r>
              <a:rPr sz="1750" b="1" spc="-10" smtClean="0">
                <a:latin typeface="Arial" panose="020B0604020202020204"/>
                <a:cs typeface="Arial" panose="020B0604020202020204"/>
              </a:rPr>
              <a:t>ς</a:t>
            </a:r>
            <a:r>
              <a:rPr sz="1750" b="1" spc="-15" smtClean="0">
                <a:latin typeface="Arial" panose="020B0604020202020204"/>
                <a:cs typeface="Arial" panose="020B0604020202020204"/>
              </a:rPr>
              <a:t> </a:t>
            </a:r>
            <a:r>
              <a:rPr sz="1750" b="1" dirty="0">
                <a:latin typeface="Arial" panose="020B0604020202020204"/>
                <a:cs typeface="Arial" panose="020B0604020202020204"/>
              </a:rPr>
              <a:t>της</a:t>
            </a:r>
            <a:r>
              <a:rPr sz="1750" b="1" spc="-30" dirty="0">
                <a:latin typeface="Arial" panose="020B0604020202020204"/>
                <a:cs typeface="Arial" panose="020B0604020202020204"/>
              </a:rPr>
              <a:t> </a:t>
            </a:r>
            <a:r>
              <a:rPr sz="1750" b="1">
                <a:latin typeface="Arial" panose="020B0604020202020204"/>
                <a:cs typeface="Arial" panose="020B0604020202020204"/>
              </a:rPr>
              <a:t>έλικας</a:t>
            </a:r>
            <a:r>
              <a:rPr sz="1750" b="1" spc="-20">
                <a:latin typeface="Arial" panose="020B0604020202020204"/>
                <a:cs typeface="Arial" panose="020B0604020202020204"/>
              </a:rPr>
              <a:t> </a:t>
            </a:r>
            <a:r>
              <a:rPr lang="el-GR" sz="1750" b="1" spc="-20" dirty="0" smtClean="0">
                <a:latin typeface="Arial" panose="020B0604020202020204"/>
                <a:cs typeface="Arial" panose="020B0604020202020204"/>
              </a:rPr>
              <a:t>από</a:t>
            </a:r>
            <a:r>
              <a:rPr sz="1750" b="1" spc="-20" smtClean="0">
                <a:latin typeface="Arial" panose="020B0604020202020204"/>
                <a:cs typeface="Arial" panose="020B0604020202020204"/>
              </a:rPr>
              <a:t> </a:t>
            </a:r>
            <a:r>
              <a:rPr sz="1750" b="1" spc="-10" smtClean="0">
                <a:latin typeface="Arial" panose="020B0604020202020204"/>
                <a:cs typeface="Arial" panose="020B0604020202020204"/>
              </a:rPr>
              <a:t>ψηλό </a:t>
            </a:r>
            <a:r>
              <a:rPr sz="1750" b="1" spc="-10" dirty="0">
                <a:latin typeface="Arial" panose="020B0604020202020204"/>
                <a:cs typeface="Arial" panose="020B0604020202020204"/>
              </a:rPr>
              <a:t>κυματισμό.</a:t>
            </a:r>
            <a:endParaRPr sz="175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7487"/>
            <a:ext cx="8153400" cy="5515611"/>
          </a:xfrm>
          <a:prstGeom prst="rect">
            <a:avLst/>
          </a:prstGeom>
        </p:spPr>
        <p:txBody>
          <a:bodyPr vert="horz" wrap="square" lIns="0" tIns="64769" rIns="0" bIns="0" rtlCol="0">
            <a:spAutoFit/>
          </a:bodyPr>
          <a:lstStyle/>
          <a:p>
            <a:pPr marL="12700">
              <a:lnSpc>
                <a:spcPct val="100000"/>
              </a:lnSpc>
              <a:spcBef>
                <a:spcPts val="510"/>
              </a:spcBef>
              <a:tabLst>
                <a:tab pos="386715" algn="l"/>
              </a:tabLst>
            </a:pPr>
            <a:r>
              <a:rPr sz="1950" b="1" spc="-25" dirty="0">
                <a:solidFill>
                  <a:srgbClr val="FF0000"/>
                </a:solidFill>
                <a:latin typeface="Arial" panose="020B0604020202020204"/>
                <a:cs typeface="Arial" panose="020B0604020202020204"/>
              </a:rPr>
              <a:t>7)</a:t>
            </a:r>
            <a:r>
              <a:rPr sz="1950" b="1" dirty="0">
                <a:solidFill>
                  <a:srgbClr val="FF0000"/>
                </a:solidFill>
                <a:latin typeface="Arial" panose="020B0604020202020204"/>
                <a:cs typeface="Arial" panose="020B0604020202020204"/>
              </a:rPr>
              <a:t>	</a:t>
            </a:r>
            <a:r>
              <a:rPr sz="1950" b="1" u="sng" spc="-25" dirty="0">
                <a:solidFill>
                  <a:srgbClr val="FF0000"/>
                </a:solidFill>
                <a:uFill>
                  <a:solidFill>
                    <a:srgbClr val="FF0000"/>
                  </a:solidFill>
                </a:uFill>
                <a:latin typeface="Arial" panose="020B0604020202020204"/>
                <a:cs typeface="Arial" panose="020B0604020202020204"/>
              </a:rPr>
              <a:t>ΚΡΑΤΗΣΗ</a:t>
            </a:r>
            <a:r>
              <a:rPr sz="1950" b="1" u="sng" spc="-40" dirty="0">
                <a:solidFill>
                  <a:srgbClr val="FF0000"/>
                </a:solidFill>
                <a:uFill>
                  <a:solidFill>
                    <a:srgbClr val="FF0000"/>
                  </a:solidFill>
                </a:uFill>
                <a:latin typeface="Arial" panose="020B0604020202020204"/>
                <a:cs typeface="Arial" panose="020B0604020202020204"/>
              </a:rPr>
              <a:t> </a:t>
            </a:r>
            <a:r>
              <a:rPr sz="1950" b="1" u="sng" dirty="0">
                <a:solidFill>
                  <a:srgbClr val="FF0000"/>
                </a:solidFill>
                <a:uFill>
                  <a:solidFill>
                    <a:srgbClr val="FF0000"/>
                  </a:solidFill>
                </a:uFill>
                <a:latin typeface="Arial" panose="020B0604020202020204"/>
                <a:cs typeface="Arial" panose="020B0604020202020204"/>
              </a:rPr>
              <a:t>ΤΗΣ</a:t>
            </a:r>
            <a:r>
              <a:rPr sz="1950" b="1" u="sng" spc="-35" dirty="0">
                <a:solidFill>
                  <a:srgbClr val="FF0000"/>
                </a:solidFill>
                <a:uFill>
                  <a:solidFill>
                    <a:srgbClr val="FF0000"/>
                  </a:solidFill>
                </a:uFill>
                <a:latin typeface="Arial" panose="020B0604020202020204"/>
                <a:cs typeface="Arial" panose="020B0604020202020204"/>
              </a:rPr>
              <a:t> </a:t>
            </a:r>
            <a:r>
              <a:rPr sz="1950" b="1" u="sng" spc="-10" dirty="0">
                <a:solidFill>
                  <a:srgbClr val="FF0000"/>
                </a:solidFill>
                <a:uFill>
                  <a:solidFill>
                    <a:srgbClr val="FF0000"/>
                  </a:solidFill>
                </a:uFill>
                <a:latin typeface="Arial" panose="020B0604020202020204"/>
                <a:cs typeface="Arial" panose="020B0604020202020204"/>
              </a:rPr>
              <a:t>ΜΗΧΑΝΗΣ</a:t>
            </a:r>
            <a:endParaRPr sz="1950">
              <a:latin typeface="Arial" panose="020B0604020202020204"/>
              <a:cs typeface="Arial" panose="020B0604020202020204"/>
            </a:endParaRPr>
          </a:p>
          <a:p>
            <a:pPr marL="308610" marR="508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Επέμβαση</a:t>
            </a:r>
            <a:r>
              <a:rPr sz="1800" b="1" spc="-40" dirty="0">
                <a:latin typeface="Arial" panose="020B0604020202020204"/>
                <a:cs typeface="Arial" panose="020B0604020202020204"/>
              </a:rPr>
              <a:t> </a:t>
            </a:r>
            <a:r>
              <a:rPr sz="1800" b="1" dirty="0">
                <a:latin typeface="Arial" panose="020B0604020202020204"/>
                <a:cs typeface="Arial" panose="020B0604020202020204"/>
              </a:rPr>
              <a:t>του</a:t>
            </a:r>
            <a:r>
              <a:rPr sz="1800" b="1" spc="-45" dirty="0">
                <a:latin typeface="Arial" panose="020B0604020202020204"/>
                <a:cs typeface="Arial" panose="020B0604020202020204"/>
              </a:rPr>
              <a:t> </a:t>
            </a:r>
            <a:r>
              <a:rPr sz="1800" b="1">
                <a:latin typeface="Arial" panose="020B0604020202020204"/>
                <a:cs typeface="Arial" panose="020B0604020202020204"/>
              </a:rPr>
              <a:t>ρυθμιστή</a:t>
            </a:r>
            <a:r>
              <a:rPr sz="1800" b="1" spc="-35">
                <a:latin typeface="Arial" panose="020B0604020202020204"/>
                <a:cs typeface="Arial" panose="020B0604020202020204"/>
              </a:rPr>
              <a:t> </a:t>
            </a:r>
            <a:r>
              <a:rPr sz="1800" b="1" spc="-10" smtClean="0">
                <a:latin typeface="Arial" panose="020B0604020202020204"/>
                <a:cs typeface="Arial" panose="020B0604020202020204"/>
              </a:rPr>
              <a:t>υπερτ</a:t>
            </a:r>
            <a:r>
              <a:rPr lang="el-GR" sz="1800" b="1" spc="-10" dirty="0" smtClean="0">
                <a:latin typeface="Arial" panose="020B0604020202020204"/>
                <a:cs typeface="Arial" panose="020B0604020202020204"/>
              </a:rPr>
              <a:t>ά</a:t>
            </a:r>
            <a:r>
              <a:rPr sz="1800" b="1" spc="-10" smtClean="0">
                <a:latin typeface="Arial" panose="020B0604020202020204"/>
                <a:cs typeface="Arial" panose="020B0604020202020204"/>
              </a:rPr>
              <a:t>χ</a:t>
            </a:r>
            <a:r>
              <a:rPr lang="el-GR" sz="1800" b="1" spc="-10" dirty="0" smtClean="0">
                <a:latin typeface="Arial" panose="020B0604020202020204"/>
                <a:cs typeface="Arial" panose="020B0604020202020204"/>
              </a:rPr>
              <a:t>υ</a:t>
            </a:r>
            <a:r>
              <a:rPr sz="1800" b="1" spc="-10" smtClean="0">
                <a:latin typeface="Arial" panose="020B0604020202020204"/>
                <a:cs typeface="Arial" panose="020B0604020202020204"/>
              </a:rPr>
              <a:t>νσ</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40" smtClean="0">
                <a:latin typeface="Arial" panose="020B0604020202020204"/>
                <a:cs typeface="Arial" panose="020B0604020202020204"/>
              </a:rPr>
              <a:t> </a:t>
            </a:r>
            <a:r>
              <a:rPr sz="1800" b="1" dirty="0">
                <a:latin typeface="Arial" panose="020B0604020202020204"/>
                <a:cs typeface="Arial" panose="020B0604020202020204"/>
              </a:rPr>
              <a:t>λόγω</a:t>
            </a:r>
            <a:r>
              <a:rPr sz="1800" b="1" spc="-45" dirty="0">
                <a:latin typeface="Arial" panose="020B0604020202020204"/>
                <a:cs typeface="Arial" panose="020B0604020202020204"/>
              </a:rPr>
              <a:t> </a:t>
            </a:r>
            <a:r>
              <a:rPr sz="1800" b="1">
                <a:latin typeface="Arial" panose="020B0604020202020204"/>
                <a:cs typeface="Arial" panose="020B0604020202020204"/>
              </a:rPr>
              <a:t>απότομης</a:t>
            </a:r>
            <a:r>
              <a:rPr sz="1800" b="1" spc="-40">
                <a:latin typeface="Arial" panose="020B0604020202020204"/>
                <a:cs typeface="Arial" panose="020B0604020202020204"/>
              </a:rPr>
              <a:t> </a:t>
            </a:r>
            <a:r>
              <a:rPr sz="1800" b="1" smtClean="0">
                <a:latin typeface="Arial" panose="020B0604020202020204"/>
                <a:cs typeface="Arial" panose="020B0604020202020204"/>
              </a:rPr>
              <a:t>με</a:t>
            </a:r>
            <a:r>
              <a:rPr lang="el-GR" sz="1800" b="1" dirty="0" err="1" smtClean="0">
                <a:latin typeface="Arial" panose="020B0604020202020204"/>
                <a:cs typeface="Arial" panose="020B0604020202020204"/>
              </a:rPr>
              <a:t>ίω</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40" smtClean="0">
                <a:latin typeface="Arial" panose="020B0604020202020204"/>
                <a:cs typeface="Arial" panose="020B0604020202020204"/>
              </a:rPr>
              <a:t> </a:t>
            </a:r>
            <a:r>
              <a:rPr sz="1800" b="1" spc="-25" dirty="0">
                <a:latin typeface="Arial" panose="020B0604020202020204"/>
                <a:cs typeface="Arial" panose="020B0604020202020204"/>
              </a:rPr>
              <a:t>του </a:t>
            </a:r>
            <a:r>
              <a:rPr sz="1800" b="1" dirty="0">
                <a:latin typeface="Arial" panose="020B0604020202020204"/>
                <a:cs typeface="Arial" panose="020B0604020202020204"/>
              </a:rPr>
              <a:t>φορτίου,</a:t>
            </a:r>
            <a:r>
              <a:rPr sz="1800" b="1" spc="-65" dirty="0">
                <a:latin typeface="Arial" panose="020B0604020202020204"/>
                <a:cs typeface="Arial" panose="020B0604020202020204"/>
              </a:rPr>
              <a:t> </a:t>
            </a:r>
            <a:r>
              <a:rPr sz="1800" b="1" dirty="0">
                <a:latin typeface="Arial" panose="020B0604020202020204"/>
                <a:cs typeface="Arial" panose="020B0604020202020204"/>
              </a:rPr>
              <a:t>με</a:t>
            </a:r>
            <a:r>
              <a:rPr sz="1800" b="1" spc="-55" dirty="0">
                <a:latin typeface="Arial" panose="020B0604020202020204"/>
                <a:cs typeface="Arial" panose="020B0604020202020204"/>
              </a:rPr>
              <a:t> </a:t>
            </a:r>
            <a:r>
              <a:rPr sz="1800" b="1" dirty="0">
                <a:latin typeface="Arial" panose="020B0604020202020204"/>
                <a:cs typeface="Arial" panose="020B0604020202020204"/>
              </a:rPr>
              <a:t>αποτέλεσμα</a:t>
            </a:r>
            <a:r>
              <a:rPr sz="1800" b="1" spc="-60" dirty="0">
                <a:latin typeface="Arial" panose="020B0604020202020204"/>
                <a:cs typeface="Arial" panose="020B0604020202020204"/>
              </a:rPr>
              <a:t> </a:t>
            </a:r>
            <a:r>
              <a:rPr sz="1800" b="1" dirty="0">
                <a:latin typeface="Arial" panose="020B0604020202020204"/>
                <a:cs typeface="Arial" panose="020B0604020202020204"/>
              </a:rPr>
              <a:t>τη</a:t>
            </a:r>
            <a:r>
              <a:rPr sz="1800" b="1" spc="-50" dirty="0">
                <a:latin typeface="Arial" panose="020B0604020202020204"/>
                <a:cs typeface="Arial" panose="020B0604020202020204"/>
              </a:rPr>
              <a:t> </a:t>
            </a:r>
            <a:r>
              <a:rPr sz="1800" b="1" dirty="0">
                <a:latin typeface="Arial" panose="020B0604020202020204"/>
                <a:cs typeface="Arial" panose="020B0604020202020204"/>
              </a:rPr>
              <a:t>διακοπή</a:t>
            </a:r>
            <a:r>
              <a:rPr sz="1800" b="1" spc="-65" dirty="0">
                <a:latin typeface="Arial" panose="020B0604020202020204"/>
                <a:cs typeface="Arial" panose="020B0604020202020204"/>
              </a:rPr>
              <a:t> </a:t>
            </a:r>
            <a:r>
              <a:rPr sz="1800" b="1" dirty="0">
                <a:latin typeface="Arial" panose="020B0604020202020204"/>
                <a:cs typeface="Arial" panose="020B0604020202020204"/>
              </a:rPr>
              <a:t>της</a:t>
            </a:r>
            <a:r>
              <a:rPr sz="1800" b="1" spc="-55" dirty="0">
                <a:latin typeface="Arial" panose="020B0604020202020204"/>
                <a:cs typeface="Arial" panose="020B0604020202020204"/>
              </a:rPr>
              <a:t> </a:t>
            </a:r>
            <a:r>
              <a:rPr sz="1800" b="1" dirty="0">
                <a:latin typeface="Arial" panose="020B0604020202020204"/>
                <a:cs typeface="Arial" panose="020B0604020202020204"/>
              </a:rPr>
              <a:t>παροχής</a:t>
            </a:r>
            <a:r>
              <a:rPr sz="1800" b="1" spc="-55" dirty="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πτώση</a:t>
            </a:r>
            <a:r>
              <a:rPr sz="1800" b="1" spc="-40" dirty="0">
                <a:latin typeface="Arial" panose="020B0604020202020204"/>
                <a:cs typeface="Arial" panose="020B0604020202020204"/>
              </a:rPr>
              <a:t> </a:t>
            </a:r>
            <a:r>
              <a:rPr sz="1800" b="1">
                <a:latin typeface="Arial" panose="020B0604020202020204"/>
                <a:cs typeface="Arial" panose="020B0604020202020204"/>
              </a:rPr>
              <a:t>της</a:t>
            </a:r>
            <a:r>
              <a:rPr sz="1800" b="1" spc="-35">
                <a:latin typeface="Arial" panose="020B0604020202020204"/>
                <a:cs typeface="Arial" panose="020B0604020202020204"/>
              </a:rPr>
              <a:t> </a:t>
            </a:r>
            <a:r>
              <a:rPr sz="1800" b="1" smtClean="0">
                <a:latin typeface="Arial" panose="020B0604020202020204"/>
                <a:cs typeface="Arial" panose="020B0604020202020204"/>
              </a:rPr>
              <a:t>π</a:t>
            </a:r>
            <a:r>
              <a:rPr lang="el-GR" sz="1800" b="1" dirty="0" err="1" smtClean="0">
                <a:latin typeface="Arial" panose="020B0604020202020204"/>
                <a:cs typeface="Arial" panose="020B0604020202020204"/>
              </a:rPr>
              <a:t>ίε</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35" smtClean="0">
                <a:latin typeface="Arial" panose="020B0604020202020204"/>
                <a:cs typeface="Arial" panose="020B0604020202020204"/>
              </a:rPr>
              <a:t> </a:t>
            </a:r>
            <a:r>
              <a:rPr sz="1800" b="1" dirty="0">
                <a:latin typeface="Arial" panose="020B0604020202020204"/>
                <a:cs typeface="Arial" panose="020B0604020202020204"/>
              </a:rPr>
              <a:t>του</a:t>
            </a:r>
            <a:r>
              <a:rPr sz="1800" b="1" spc="-40" dirty="0">
                <a:latin typeface="Arial" panose="020B0604020202020204"/>
                <a:cs typeface="Arial" panose="020B0604020202020204"/>
              </a:rPr>
              <a:t> </a:t>
            </a:r>
            <a:r>
              <a:rPr sz="1800" b="1" spc="-10" dirty="0">
                <a:latin typeface="Arial" panose="020B0604020202020204"/>
                <a:cs typeface="Arial" panose="020B0604020202020204"/>
              </a:rPr>
              <a:t>καυσίμου.</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πτώση</a:t>
            </a:r>
            <a:r>
              <a:rPr sz="1800" b="1" spc="-40" dirty="0">
                <a:latin typeface="Arial" panose="020B0604020202020204"/>
                <a:cs typeface="Arial" panose="020B0604020202020204"/>
              </a:rPr>
              <a:t> </a:t>
            </a:r>
            <a:r>
              <a:rPr sz="1800" b="1">
                <a:latin typeface="Arial" panose="020B0604020202020204"/>
                <a:cs typeface="Arial" panose="020B0604020202020204"/>
              </a:rPr>
              <a:t>της</a:t>
            </a:r>
            <a:r>
              <a:rPr sz="1800" b="1" spc="-35">
                <a:latin typeface="Arial" panose="020B0604020202020204"/>
                <a:cs typeface="Arial" panose="020B0604020202020204"/>
              </a:rPr>
              <a:t> </a:t>
            </a:r>
            <a:r>
              <a:rPr sz="1800" b="1" smtClean="0">
                <a:latin typeface="Arial" panose="020B0604020202020204"/>
                <a:cs typeface="Arial" panose="020B0604020202020204"/>
              </a:rPr>
              <a:t>π</a:t>
            </a:r>
            <a:r>
              <a:rPr lang="el-GR" sz="1800" b="1" dirty="0" err="1" smtClean="0">
                <a:latin typeface="Arial" panose="020B0604020202020204"/>
                <a:cs typeface="Arial" panose="020B0604020202020204"/>
              </a:rPr>
              <a:t>ίε</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35" smtClean="0">
                <a:latin typeface="Arial" panose="020B0604020202020204"/>
                <a:cs typeface="Arial" panose="020B0604020202020204"/>
              </a:rPr>
              <a:t> </a:t>
            </a:r>
            <a:r>
              <a:rPr sz="1800" b="1" dirty="0">
                <a:latin typeface="Arial" panose="020B0604020202020204"/>
                <a:cs typeface="Arial" panose="020B0604020202020204"/>
              </a:rPr>
              <a:t>του</a:t>
            </a:r>
            <a:r>
              <a:rPr sz="1800" b="1" spc="-40" dirty="0">
                <a:latin typeface="Arial" panose="020B0604020202020204"/>
                <a:cs typeface="Arial" panose="020B0604020202020204"/>
              </a:rPr>
              <a:t> </a:t>
            </a:r>
            <a:r>
              <a:rPr sz="1800" b="1" spc="-10" dirty="0">
                <a:latin typeface="Arial" panose="020B0604020202020204"/>
                <a:cs typeface="Arial" panose="020B0604020202020204"/>
              </a:rPr>
              <a:t>λιπαντικού.</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πτώση</a:t>
            </a:r>
            <a:r>
              <a:rPr sz="1800" b="1" spc="-40" dirty="0">
                <a:latin typeface="Arial" panose="020B0604020202020204"/>
                <a:cs typeface="Arial" panose="020B0604020202020204"/>
              </a:rPr>
              <a:t> </a:t>
            </a:r>
            <a:r>
              <a:rPr sz="1800" b="1">
                <a:latin typeface="Arial" panose="020B0604020202020204"/>
                <a:cs typeface="Arial" panose="020B0604020202020204"/>
              </a:rPr>
              <a:t>της</a:t>
            </a:r>
            <a:r>
              <a:rPr sz="1800" b="1" spc="-35">
                <a:latin typeface="Arial" panose="020B0604020202020204"/>
                <a:cs typeface="Arial" panose="020B0604020202020204"/>
              </a:rPr>
              <a:t> </a:t>
            </a:r>
            <a:r>
              <a:rPr sz="1800" b="1" smtClean="0">
                <a:latin typeface="Arial" panose="020B0604020202020204"/>
                <a:cs typeface="Arial" panose="020B0604020202020204"/>
              </a:rPr>
              <a:t>π</a:t>
            </a:r>
            <a:r>
              <a:rPr lang="el-GR" sz="1800" b="1" dirty="0" err="1" smtClean="0">
                <a:latin typeface="Arial" panose="020B0604020202020204"/>
                <a:cs typeface="Arial" panose="020B0604020202020204"/>
              </a:rPr>
              <a:t>ίε</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η</a:t>
            </a:r>
            <a:r>
              <a:rPr sz="1800" b="1" smtClean="0">
                <a:latin typeface="Arial" panose="020B0604020202020204"/>
                <a:cs typeface="Arial" panose="020B0604020202020204"/>
              </a:rPr>
              <a:t>ς</a:t>
            </a:r>
            <a:r>
              <a:rPr sz="1800" b="1" spc="-35" smtClean="0">
                <a:latin typeface="Arial" panose="020B0604020202020204"/>
                <a:cs typeface="Arial" panose="020B0604020202020204"/>
              </a:rPr>
              <a:t> </a:t>
            </a:r>
            <a:r>
              <a:rPr sz="1800" b="1" dirty="0">
                <a:latin typeface="Arial" panose="020B0604020202020204"/>
                <a:cs typeface="Arial" panose="020B0604020202020204"/>
              </a:rPr>
              <a:t>του</a:t>
            </a:r>
            <a:r>
              <a:rPr sz="1800" b="1" spc="-45" dirty="0">
                <a:latin typeface="Arial" panose="020B0604020202020204"/>
                <a:cs typeface="Arial" panose="020B0604020202020204"/>
              </a:rPr>
              <a:t> </a:t>
            </a:r>
            <a:r>
              <a:rPr sz="1800" b="1">
                <a:latin typeface="Arial" panose="020B0604020202020204"/>
                <a:cs typeface="Arial" panose="020B0604020202020204"/>
              </a:rPr>
              <a:t>νερού</a:t>
            </a:r>
            <a:r>
              <a:rPr sz="1800" b="1" spc="-35">
                <a:latin typeface="Arial" panose="020B0604020202020204"/>
                <a:cs typeface="Arial" panose="020B0604020202020204"/>
              </a:rPr>
              <a:t> </a:t>
            </a:r>
            <a:r>
              <a:rPr sz="1800" b="1" spc="-10" smtClean="0">
                <a:latin typeface="Arial" panose="020B0604020202020204"/>
                <a:cs typeface="Arial" panose="020B0604020202020204"/>
              </a:rPr>
              <a:t>ψύξ</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αύξηση</a:t>
            </a:r>
            <a:r>
              <a:rPr sz="1800" b="1" spc="-35" dirty="0">
                <a:latin typeface="Arial" panose="020B0604020202020204"/>
                <a:cs typeface="Arial" panose="020B0604020202020204"/>
              </a:rPr>
              <a:t> </a:t>
            </a:r>
            <a:r>
              <a:rPr sz="1800" b="1" dirty="0">
                <a:latin typeface="Arial" panose="020B0604020202020204"/>
                <a:cs typeface="Arial" panose="020B0604020202020204"/>
              </a:rPr>
              <a:t>της</a:t>
            </a:r>
            <a:r>
              <a:rPr sz="1800" b="1" spc="-35" dirty="0">
                <a:latin typeface="Arial" panose="020B0604020202020204"/>
                <a:cs typeface="Arial" panose="020B0604020202020204"/>
              </a:rPr>
              <a:t> </a:t>
            </a:r>
            <a:r>
              <a:rPr sz="1800" b="1" dirty="0">
                <a:latin typeface="Arial" panose="020B0604020202020204"/>
                <a:cs typeface="Arial" panose="020B0604020202020204"/>
              </a:rPr>
              <a:t>θερμοκρασίας</a:t>
            </a:r>
            <a:r>
              <a:rPr sz="1800" b="1" spc="-40" dirty="0">
                <a:latin typeface="Arial" panose="020B0604020202020204"/>
                <a:cs typeface="Arial" panose="020B0604020202020204"/>
              </a:rPr>
              <a:t> </a:t>
            </a:r>
            <a:r>
              <a:rPr sz="1800" b="1" dirty="0">
                <a:latin typeface="Arial" panose="020B0604020202020204"/>
                <a:cs typeface="Arial" panose="020B0604020202020204"/>
              </a:rPr>
              <a:t>των</a:t>
            </a:r>
            <a:r>
              <a:rPr sz="1800" b="1" spc="-75" dirty="0">
                <a:latin typeface="Arial" panose="020B0604020202020204"/>
                <a:cs typeface="Arial" panose="020B0604020202020204"/>
              </a:rPr>
              <a:t> </a:t>
            </a:r>
            <a:r>
              <a:rPr sz="1800" b="1" spc="-10" dirty="0">
                <a:latin typeface="Arial" panose="020B0604020202020204"/>
                <a:cs typeface="Arial" panose="020B0604020202020204"/>
              </a:rPr>
              <a:t>καυσαερίων.</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αύξηση</a:t>
            </a:r>
            <a:r>
              <a:rPr sz="1800" b="1" spc="-30" dirty="0">
                <a:latin typeface="Arial" panose="020B0604020202020204"/>
                <a:cs typeface="Arial" panose="020B0604020202020204"/>
              </a:rPr>
              <a:t> </a:t>
            </a:r>
            <a:r>
              <a:rPr sz="1800" b="1" dirty="0">
                <a:latin typeface="Arial" panose="020B0604020202020204"/>
                <a:cs typeface="Arial" panose="020B0604020202020204"/>
              </a:rPr>
              <a:t>της</a:t>
            </a:r>
            <a:r>
              <a:rPr sz="1800" b="1" spc="-35" dirty="0">
                <a:latin typeface="Arial" panose="020B0604020202020204"/>
                <a:cs typeface="Arial" panose="020B0604020202020204"/>
              </a:rPr>
              <a:t> </a:t>
            </a:r>
            <a:r>
              <a:rPr sz="1800" b="1" dirty="0">
                <a:latin typeface="Arial" panose="020B0604020202020204"/>
                <a:cs typeface="Arial" panose="020B0604020202020204"/>
              </a:rPr>
              <a:t>θερμοκρασίας</a:t>
            </a:r>
            <a:r>
              <a:rPr sz="1800" b="1" spc="-35" dirty="0">
                <a:latin typeface="Arial" panose="020B0604020202020204"/>
                <a:cs typeface="Arial" panose="020B0604020202020204"/>
              </a:rPr>
              <a:t> </a:t>
            </a:r>
            <a:r>
              <a:rPr sz="1800" b="1" dirty="0">
                <a:latin typeface="Arial" panose="020B0604020202020204"/>
                <a:cs typeface="Arial" panose="020B0604020202020204"/>
              </a:rPr>
              <a:t>του</a:t>
            </a:r>
            <a:r>
              <a:rPr sz="1800" b="1" spc="-30" dirty="0">
                <a:latin typeface="Arial" panose="020B0604020202020204"/>
                <a:cs typeface="Arial" panose="020B0604020202020204"/>
              </a:rPr>
              <a:t> </a:t>
            </a:r>
            <a:r>
              <a:rPr sz="1800" b="1" spc="-10" dirty="0">
                <a:latin typeface="Arial" panose="020B0604020202020204"/>
                <a:cs typeface="Arial" panose="020B0604020202020204"/>
              </a:rPr>
              <a:t>λιπαντικού.</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Απότομη</a:t>
            </a:r>
            <a:r>
              <a:rPr sz="1800" b="1" spc="-45" dirty="0">
                <a:latin typeface="Arial" panose="020B0604020202020204"/>
                <a:cs typeface="Arial" panose="020B0604020202020204"/>
              </a:rPr>
              <a:t> </a:t>
            </a:r>
            <a:r>
              <a:rPr sz="1800" b="1" dirty="0">
                <a:latin typeface="Arial" panose="020B0604020202020204"/>
                <a:cs typeface="Arial" panose="020B0604020202020204"/>
              </a:rPr>
              <a:t>αύξηση</a:t>
            </a:r>
            <a:r>
              <a:rPr sz="1800" b="1" spc="-35" dirty="0">
                <a:latin typeface="Arial" panose="020B0604020202020204"/>
                <a:cs typeface="Arial" panose="020B0604020202020204"/>
              </a:rPr>
              <a:t> </a:t>
            </a:r>
            <a:r>
              <a:rPr sz="1800" b="1" dirty="0">
                <a:latin typeface="Arial" panose="020B0604020202020204"/>
                <a:cs typeface="Arial" panose="020B0604020202020204"/>
              </a:rPr>
              <a:t>της</a:t>
            </a:r>
            <a:r>
              <a:rPr sz="1800" b="1" spc="-35" dirty="0">
                <a:latin typeface="Arial" panose="020B0604020202020204"/>
                <a:cs typeface="Arial" panose="020B0604020202020204"/>
              </a:rPr>
              <a:t> </a:t>
            </a:r>
            <a:r>
              <a:rPr sz="1800" b="1" dirty="0">
                <a:latin typeface="Arial" panose="020B0604020202020204"/>
                <a:cs typeface="Arial" panose="020B0604020202020204"/>
              </a:rPr>
              <a:t>θερμοκρασίας</a:t>
            </a:r>
            <a:r>
              <a:rPr sz="1800" b="1" spc="-40" dirty="0">
                <a:latin typeface="Arial" panose="020B0604020202020204"/>
                <a:cs typeface="Arial" panose="020B0604020202020204"/>
              </a:rPr>
              <a:t> </a:t>
            </a:r>
            <a:r>
              <a:rPr sz="1800" b="1" dirty="0">
                <a:latin typeface="Arial" panose="020B0604020202020204"/>
                <a:cs typeface="Arial" panose="020B0604020202020204"/>
              </a:rPr>
              <a:t>του</a:t>
            </a:r>
            <a:r>
              <a:rPr sz="1800" b="1" spc="-35" dirty="0">
                <a:latin typeface="Arial" panose="020B0604020202020204"/>
                <a:cs typeface="Arial" panose="020B0604020202020204"/>
              </a:rPr>
              <a:t> </a:t>
            </a:r>
            <a:r>
              <a:rPr sz="1800" b="1">
                <a:latin typeface="Arial" panose="020B0604020202020204"/>
                <a:cs typeface="Arial" panose="020B0604020202020204"/>
              </a:rPr>
              <a:t>νερού</a:t>
            </a:r>
            <a:r>
              <a:rPr sz="1800" b="1" spc="-35">
                <a:latin typeface="Arial" panose="020B0604020202020204"/>
                <a:cs typeface="Arial" panose="020B0604020202020204"/>
              </a:rPr>
              <a:t> </a:t>
            </a:r>
            <a:r>
              <a:rPr sz="1800" b="1" spc="-10" smtClean="0">
                <a:latin typeface="Arial" panose="020B0604020202020204"/>
                <a:cs typeface="Arial" panose="020B0604020202020204"/>
              </a:rPr>
              <a:t>ψύξ</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a:latin typeface="Arial" panose="020B0604020202020204"/>
                <a:cs typeface="Arial" panose="020B0604020202020204"/>
              </a:rPr>
              <a:t>Απότομη</a:t>
            </a:r>
            <a:r>
              <a:rPr sz="1800" b="1" spc="-50">
                <a:latin typeface="Arial" panose="020B0604020202020204"/>
                <a:cs typeface="Arial" panose="020B0604020202020204"/>
              </a:rPr>
              <a:t> </a:t>
            </a:r>
            <a:r>
              <a:rPr sz="1800" b="1" smtClean="0">
                <a:latin typeface="Arial" panose="020B0604020202020204"/>
                <a:cs typeface="Arial" panose="020B0604020202020204"/>
              </a:rPr>
              <a:t>αύξηση</a:t>
            </a:r>
            <a:r>
              <a:rPr lang="el-GR" sz="1800" b="1" dirty="0" smtClean="0">
                <a:latin typeface="Arial" panose="020B0604020202020204"/>
                <a:cs typeface="Arial" panose="020B0604020202020204"/>
              </a:rPr>
              <a:t> της</a:t>
            </a:r>
            <a:r>
              <a:rPr sz="1800" b="1" spc="-35" smtClean="0">
                <a:latin typeface="Arial" panose="020B0604020202020204"/>
                <a:cs typeface="Arial" panose="020B0604020202020204"/>
              </a:rPr>
              <a:t> </a:t>
            </a:r>
            <a:r>
              <a:rPr sz="1800" b="1">
                <a:latin typeface="Arial" panose="020B0604020202020204"/>
                <a:cs typeface="Arial" panose="020B0604020202020204"/>
              </a:rPr>
              <a:t>θερμοκρασίας</a:t>
            </a:r>
            <a:r>
              <a:rPr sz="1800" b="1" spc="-40">
                <a:latin typeface="Arial" panose="020B0604020202020204"/>
                <a:cs typeface="Arial" panose="020B0604020202020204"/>
              </a:rPr>
              <a:t> </a:t>
            </a:r>
            <a:r>
              <a:rPr lang="el-GR" sz="1800" b="1" spc="-40" dirty="0" smtClean="0">
                <a:latin typeface="Arial" panose="020B0604020202020204"/>
                <a:cs typeface="Arial" panose="020B0604020202020204"/>
              </a:rPr>
              <a:t>των </a:t>
            </a:r>
            <a:r>
              <a:rPr sz="1800" b="1" spc="-10" smtClean="0">
                <a:latin typeface="Arial" panose="020B0604020202020204"/>
                <a:cs typeface="Arial" panose="020B0604020202020204"/>
              </a:rPr>
              <a:t>εδράνων</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Πυρκαγιά</a:t>
            </a:r>
            <a:r>
              <a:rPr sz="1800" b="1" spc="-75" dirty="0">
                <a:latin typeface="Arial" panose="020B0604020202020204"/>
                <a:cs typeface="Arial" panose="020B0604020202020204"/>
              </a:rPr>
              <a:t> </a:t>
            </a:r>
            <a:r>
              <a:rPr sz="1800" b="1" dirty="0">
                <a:latin typeface="Arial" panose="020B0604020202020204"/>
                <a:cs typeface="Arial" panose="020B0604020202020204"/>
              </a:rPr>
              <a:t>στον</a:t>
            </a:r>
            <a:r>
              <a:rPr sz="1800" b="1" spc="-114" dirty="0">
                <a:latin typeface="Arial" panose="020B0604020202020204"/>
                <a:cs typeface="Arial" panose="020B0604020202020204"/>
              </a:rPr>
              <a:t> </a:t>
            </a:r>
            <a:r>
              <a:rPr sz="1800" b="1">
                <a:latin typeface="Arial" panose="020B0604020202020204"/>
                <a:cs typeface="Arial" panose="020B0604020202020204"/>
              </a:rPr>
              <a:t>οχετό</a:t>
            </a:r>
            <a:r>
              <a:rPr sz="1800" b="1" spc="-65">
                <a:latin typeface="Arial" panose="020B0604020202020204"/>
                <a:cs typeface="Arial" panose="020B0604020202020204"/>
              </a:rPr>
              <a:t> </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ά</a:t>
            </a:r>
            <a:r>
              <a:rPr sz="1800" b="1" spc="-10" smtClean="0">
                <a:latin typeface="Arial" panose="020B0604020202020204"/>
                <a:cs typeface="Arial" panose="020B0604020202020204"/>
              </a:rPr>
              <a:t>ρ</a:t>
            </a:r>
            <a:r>
              <a:rPr lang="el-GR" sz="1800" b="1" spc="-10" dirty="0" smtClean="0">
                <a:latin typeface="Arial" panose="020B0604020202020204"/>
                <a:cs typeface="Arial" panose="020B0604020202020204"/>
              </a:rPr>
              <a:t>ω</a:t>
            </a:r>
            <a:r>
              <a:rPr sz="1800" b="1" spc="-10" smtClean="0">
                <a:latin typeface="Arial" panose="020B0604020202020204"/>
                <a:cs typeface="Arial" panose="020B0604020202020204"/>
              </a:rPr>
              <a:t>σ</a:t>
            </a:r>
            <a:r>
              <a:rPr lang="el-GR" sz="1800" b="1" spc="-10" dirty="0" smtClean="0">
                <a:latin typeface="Arial" panose="020B0604020202020204"/>
                <a:cs typeface="Arial" panose="020B0604020202020204"/>
              </a:rPr>
              <a:t>η</a:t>
            </a:r>
            <a:r>
              <a:rPr sz="1800" b="1" spc="-10" smtClean="0">
                <a:latin typeface="Arial" panose="020B0604020202020204"/>
                <a:cs typeface="Arial" panose="020B0604020202020204"/>
              </a:rPr>
              <a:t>ς</a:t>
            </a:r>
            <a:r>
              <a:rPr sz="1800" b="1" spc="-10" dirty="0">
                <a:latin typeface="Arial" panose="020B0604020202020204"/>
                <a:cs typeface="Arial" panose="020B0604020202020204"/>
              </a:rPr>
              <a:t>.</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Κρίσιμη</a:t>
            </a:r>
            <a:r>
              <a:rPr sz="1800" b="1" spc="-45" dirty="0">
                <a:latin typeface="Arial" panose="020B0604020202020204"/>
                <a:cs typeface="Arial" panose="020B0604020202020204"/>
              </a:rPr>
              <a:t> </a:t>
            </a:r>
            <a:r>
              <a:rPr sz="1800" b="1" dirty="0">
                <a:latin typeface="Arial" panose="020B0604020202020204"/>
                <a:cs typeface="Arial" panose="020B0604020202020204"/>
              </a:rPr>
              <a:t>αύξηση</a:t>
            </a:r>
            <a:r>
              <a:rPr sz="1800" b="1" spc="-25" dirty="0">
                <a:latin typeface="Arial" panose="020B0604020202020204"/>
                <a:cs typeface="Arial" panose="020B0604020202020204"/>
              </a:rPr>
              <a:t> </a:t>
            </a:r>
            <a:r>
              <a:rPr sz="1800" b="1" dirty="0">
                <a:latin typeface="Arial" panose="020B0604020202020204"/>
                <a:cs typeface="Arial" panose="020B0604020202020204"/>
              </a:rPr>
              <a:t>ατμών</a:t>
            </a:r>
            <a:r>
              <a:rPr sz="1800" b="1" spc="-70" dirty="0">
                <a:latin typeface="Arial" panose="020B0604020202020204"/>
                <a:cs typeface="Arial" panose="020B0604020202020204"/>
              </a:rPr>
              <a:t> </a:t>
            </a:r>
            <a:r>
              <a:rPr sz="1800" b="1" dirty="0">
                <a:latin typeface="Arial" panose="020B0604020202020204"/>
                <a:cs typeface="Arial" panose="020B0604020202020204"/>
              </a:rPr>
              <a:t>ελαίου</a:t>
            </a:r>
            <a:r>
              <a:rPr sz="1800" b="1" spc="-40" dirty="0">
                <a:latin typeface="Arial" panose="020B0604020202020204"/>
                <a:cs typeface="Arial" panose="020B0604020202020204"/>
              </a:rPr>
              <a:t> </a:t>
            </a:r>
            <a:r>
              <a:rPr sz="1800" b="1" dirty="0">
                <a:latin typeface="Arial" panose="020B0604020202020204"/>
                <a:cs typeface="Arial" panose="020B0604020202020204"/>
              </a:rPr>
              <a:t>στο</a:t>
            </a:r>
            <a:r>
              <a:rPr sz="1800" b="1" spc="-30" dirty="0">
                <a:latin typeface="Arial" panose="020B0604020202020204"/>
                <a:cs typeface="Arial" panose="020B0604020202020204"/>
              </a:rPr>
              <a:t> </a:t>
            </a:r>
            <a:r>
              <a:rPr sz="1800" b="1" dirty="0">
                <a:latin typeface="Arial" panose="020B0604020202020204"/>
                <a:cs typeface="Arial" panose="020B0604020202020204"/>
              </a:rPr>
              <a:t>στροφαλοθάλαμο</a:t>
            </a:r>
            <a:r>
              <a:rPr sz="1800" b="1" spc="-35" dirty="0">
                <a:latin typeface="Arial" panose="020B0604020202020204"/>
                <a:cs typeface="Arial" panose="020B0604020202020204"/>
              </a:rPr>
              <a:t> </a:t>
            </a:r>
            <a:r>
              <a:rPr sz="1800" b="1" dirty="0">
                <a:latin typeface="Arial" panose="020B0604020202020204"/>
                <a:cs typeface="Arial" panose="020B0604020202020204"/>
              </a:rPr>
              <a:t>(oil</a:t>
            </a:r>
            <a:r>
              <a:rPr sz="1800" b="1" spc="-25" dirty="0">
                <a:latin typeface="Arial" panose="020B0604020202020204"/>
                <a:cs typeface="Arial" panose="020B0604020202020204"/>
              </a:rPr>
              <a:t> </a:t>
            </a:r>
            <a:r>
              <a:rPr sz="1800" b="1" dirty="0">
                <a:latin typeface="Arial" panose="020B0604020202020204"/>
                <a:cs typeface="Arial" panose="020B0604020202020204"/>
              </a:rPr>
              <a:t>mist</a:t>
            </a:r>
            <a:r>
              <a:rPr sz="1800" b="1" spc="-30" dirty="0">
                <a:latin typeface="Arial" panose="020B0604020202020204"/>
                <a:cs typeface="Arial" panose="020B0604020202020204"/>
              </a:rPr>
              <a:t> </a:t>
            </a:r>
            <a:r>
              <a:rPr sz="1800" b="1" spc="-10" dirty="0">
                <a:latin typeface="Arial" panose="020B0604020202020204"/>
                <a:cs typeface="Arial" panose="020B0604020202020204"/>
              </a:rPr>
              <a:t>detector).</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Κράτηση</a:t>
            </a:r>
            <a:r>
              <a:rPr sz="1800" b="1" spc="-80" dirty="0">
                <a:latin typeface="Arial" panose="020B0604020202020204"/>
                <a:cs typeface="Arial" panose="020B0604020202020204"/>
              </a:rPr>
              <a:t> </a:t>
            </a:r>
            <a:r>
              <a:rPr sz="1800" b="1" dirty="0">
                <a:latin typeface="Arial" panose="020B0604020202020204"/>
                <a:cs typeface="Arial" panose="020B0604020202020204"/>
              </a:rPr>
              <a:t>των</a:t>
            </a:r>
            <a:r>
              <a:rPr sz="1800" b="1" spc="-100" dirty="0">
                <a:latin typeface="Arial" panose="020B0604020202020204"/>
                <a:cs typeface="Arial" panose="020B0604020202020204"/>
              </a:rPr>
              <a:t> </a:t>
            </a:r>
            <a:r>
              <a:rPr sz="1800" b="1" dirty="0">
                <a:latin typeface="Arial" panose="020B0604020202020204"/>
                <a:cs typeface="Arial" panose="020B0604020202020204"/>
              </a:rPr>
              <a:t>αντλιών</a:t>
            </a:r>
            <a:r>
              <a:rPr sz="1800" b="1" spc="-105" dirty="0">
                <a:latin typeface="Arial" panose="020B0604020202020204"/>
                <a:cs typeface="Arial" panose="020B0604020202020204"/>
              </a:rPr>
              <a:t> </a:t>
            </a:r>
            <a:r>
              <a:rPr sz="1800" b="1" dirty="0">
                <a:latin typeface="Arial" panose="020B0604020202020204"/>
                <a:cs typeface="Arial" panose="020B0604020202020204"/>
              </a:rPr>
              <a:t>θαλασσινού</a:t>
            </a:r>
            <a:r>
              <a:rPr sz="1800" b="1" spc="-60" dirty="0">
                <a:latin typeface="Arial" panose="020B0604020202020204"/>
                <a:cs typeface="Arial" panose="020B0604020202020204"/>
              </a:rPr>
              <a:t> </a:t>
            </a:r>
            <a:r>
              <a:rPr sz="1800" b="1" spc="-10" dirty="0">
                <a:latin typeface="Arial" panose="020B0604020202020204"/>
                <a:cs typeface="Arial" panose="020B0604020202020204"/>
              </a:rPr>
              <a:t>νερού.</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spc="-10" dirty="0">
                <a:latin typeface="Arial" panose="020B0604020202020204"/>
                <a:cs typeface="Arial" panose="020B0604020202020204"/>
              </a:rPr>
              <a:t>Απώλεια</a:t>
            </a:r>
            <a:r>
              <a:rPr sz="1800" b="1" spc="-60" dirty="0">
                <a:latin typeface="Arial" panose="020B0604020202020204"/>
                <a:cs typeface="Arial" panose="020B0604020202020204"/>
              </a:rPr>
              <a:t> </a:t>
            </a:r>
            <a:r>
              <a:rPr sz="1800" b="1" dirty="0">
                <a:latin typeface="Arial" panose="020B0604020202020204"/>
                <a:cs typeface="Arial" panose="020B0604020202020204"/>
              </a:rPr>
              <a:t>ηλεκτρικής</a:t>
            </a:r>
            <a:r>
              <a:rPr sz="1800" b="1" spc="-45" dirty="0">
                <a:latin typeface="Arial" panose="020B0604020202020204"/>
                <a:cs typeface="Arial" panose="020B0604020202020204"/>
              </a:rPr>
              <a:t> </a:t>
            </a:r>
            <a:r>
              <a:rPr sz="1800" b="1" spc="-10" dirty="0">
                <a:latin typeface="Arial" panose="020B0604020202020204"/>
                <a:cs typeface="Arial" panose="020B0604020202020204"/>
              </a:rPr>
              <a:t>ισχύος.</a:t>
            </a:r>
            <a:endParaRPr sz="1800">
              <a:latin typeface="Arial" panose="020B0604020202020204"/>
              <a:cs typeface="Arial" panose="020B0604020202020204"/>
            </a:endParaRPr>
          </a:p>
          <a:p>
            <a:pPr marL="30861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Κρίσιμη</a:t>
            </a:r>
            <a:r>
              <a:rPr sz="1800" b="1" spc="-30" dirty="0">
                <a:latin typeface="Arial" panose="020B0604020202020204"/>
                <a:cs typeface="Arial" panose="020B0604020202020204"/>
              </a:rPr>
              <a:t> </a:t>
            </a:r>
            <a:r>
              <a:rPr sz="1800" b="1">
                <a:latin typeface="Arial" panose="020B0604020202020204"/>
                <a:cs typeface="Arial" panose="020B0604020202020204"/>
              </a:rPr>
              <a:t>βλάβη</a:t>
            </a:r>
            <a:r>
              <a:rPr sz="1800" b="1" spc="-10">
                <a:latin typeface="Arial" panose="020B0604020202020204"/>
                <a:cs typeface="Arial" panose="020B0604020202020204"/>
              </a:rPr>
              <a:t> </a:t>
            </a:r>
            <a:r>
              <a:rPr sz="1800" b="1" smtClean="0">
                <a:latin typeface="Arial" panose="020B0604020202020204"/>
                <a:cs typeface="Arial" panose="020B0604020202020204"/>
              </a:rPr>
              <a:t>σ</a:t>
            </a:r>
            <a:r>
              <a:rPr lang="el-GR" sz="1800" b="1" dirty="0" smtClean="0">
                <a:latin typeface="Arial" panose="020B0604020202020204"/>
                <a:cs typeface="Arial" panose="020B0604020202020204"/>
              </a:rPr>
              <a:t>τον</a:t>
            </a:r>
            <a:r>
              <a:rPr sz="1800" b="1" spc="-10" smtClean="0">
                <a:latin typeface="Arial" panose="020B0604020202020204"/>
                <a:cs typeface="Arial" panose="020B0604020202020204"/>
              </a:rPr>
              <a:t> </a:t>
            </a:r>
            <a:r>
              <a:rPr sz="1800" b="1" spc="-10" dirty="0">
                <a:latin typeface="Arial" panose="020B0604020202020204"/>
                <a:cs typeface="Arial" panose="020B0604020202020204"/>
              </a:rPr>
              <a:t>στροβιλοϋπερπληρωτή.</a:t>
            </a:r>
            <a:endParaRPr sz="1800">
              <a:latin typeface="Arial" panose="020B0604020202020204"/>
              <a:cs typeface="Arial" panose="020B0604020202020204"/>
            </a:endParaRPr>
          </a:p>
          <a:p>
            <a:pPr marL="308610" marR="215900" indent="-295910">
              <a:lnSpc>
                <a:spcPct val="100000"/>
              </a:lnSpc>
              <a:spcBef>
                <a:spcPts val="360"/>
              </a:spcBef>
              <a:buClr>
                <a:srgbClr val="FF0000"/>
              </a:buClr>
              <a:buFont typeface="Wingdings" panose="05000000000000000000"/>
              <a:buChar char=""/>
              <a:tabLst>
                <a:tab pos="308610" algn="l"/>
              </a:tabLst>
            </a:pPr>
            <a:r>
              <a:rPr sz="1800" b="1" dirty="0">
                <a:latin typeface="Arial" panose="020B0604020202020204"/>
                <a:cs typeface="Arial" panose="020B0604020202020204"/>
              </a:rPr>
              <a:t>Υπερβολική</a:t>
            </a:r>
            <a:r>
              <a:rPr sz="1800" b="1" spc="-50" dirty="0">
                <a:latin typeface="Arial" panose="020B0604020202020204"/>
                <a:cs typeface="Arial" panose="020B0604020202020204"/>
              </a:rPr>
              <a:t> </a:t>
            </a:r>
            <a:r>
              <a:rPr sz="1800" b="1" dirty="0">
                <a:latin typeface="Arial" panose="020B0604020202020204"/>
                <a:cs typeface="Arial" panose="020B0604020202020204"/>
              </a:rPr>
              <a:t>αύξηση</a:t>
            </a:r>
            <a:r>
              <a:rPr sz="1800" b="1" spc="-35" dirty="0">
                <a:latin typeface="Arial" panose="020B0604020202020204"/>
                <a:cs typeface="Arial" panose="020B0604020202020204"/>
              </a:rPr>
              <a:t> </a:t>
            </a:r>
            <a:r>
              <a:rPr sz="1800" b="1">
                <a:latin typeface="Arial" panose="020B0604020202020204"/>
                <a:cs typeface="Arial" panose="020B0604020202020204"/>
              </a:rPr>
              <a:t>θερμοκρασίας</a:t>
            </a:r>
            <a:r>
              <a:rPr sz="1800" b="1" spc="-45">
                <a:latin typeface="Arial" panose="020B0604020202020204"/>
                <a:cs typeface="Arial" panose="020B0604020202020204"/>
              </a:rPr>
              <a:t> </a:t>
            </a:r>
            <a:r>
              <a:rPr lang="el-GR" sz="1800" b="1" spc="-45" dirty="0" smtClean="0">
                <a:latin typeface="Arial" panose="020B0604020202020204"/>
                <a:cs typeface="Arial" panose="020B0604020202020204"/>
              </a:rPr>
              <a:t>του </a:t>
            </a:r>
            <a:r>
              <a:rPr sz="1800" b="1" spc="-10" smtClean="0">
                <a:latin typeface="Arial" panose="020B0604020202020204"/>
                <a:cs typeface="Arial" panose="020B0604020202020204"/>
              </a:rPr>
              <a:t>λιπαντικού</a:t>
            </a:r>
            <a:r>
              <a:rPr sz="1800" b="1" spc="-45" smtClean="0">
                <a:latin typeface="Arial" panose="020B0604020202020204"/>
                <a:cs typeface="Arial" panose="020B0604020202020204"/>
              </a:rPr>
              <a:t> </a:t>
            </a:r>
            <a:r>
              <a:rPr lang="el-GR" sz="1800" b="1" spc="-45" dirty="0" smtClean="0">
                <a:latin typeface="Arial" panose="020B0604020202020204"/>
                <a:cs typeface="Arial" panose="020B0604020202020204"/>
              </a:rPr>
              <a:t>στον </a:t>
            </a:r>
            <a:r>
              <a:rPr sz="1800" b="1" smtClean="0">
                <a:latin typeface="Arial" panose="020B0604020202020204"/>
                <a:cs typeface="Arial" panose="020B0604020202020204"/>
              </a:rPr>
              <a:t>μειωτήρα</a:t>
            </a:r>
            <a:r>
              <a:rPr lang="el-GR" sz="1800" b="1" dirty="0" smtClean="0">
                <a:latin typeface="Arial" panose="020B0604020202020204"/>
                <a:cs typeface="Arial" panose="020B0604020202020204"/>
              </a:rPr>
              <a:t> στροφών</a:t>
            </a:r>
            <a:r>
              <a:rPr sz="1800" b="1" spc="-40" smtClean="0">
                <a:latin typeface="Arial" panose="020B0604020202020204"/>
                <a:cs typeface="Arial" panose="020B0604020202020204"/>
              </a:rPr>
              <a:t> </a:t>
            </a:r>
            <a:r>
              <a:rPr sz="1800" b="1" spc="-10" dirty="0">
                <a:latin typeface="Arial" panose="020B0604020202020204"/>
                <a:cs typeface="Arial" panose="020B0604020202020204"/>
              </a:rPr>
              <a:t>(τετράχρονες μηχανές).</a:t>
            </a:r>
            <a:endParaRPr sz="18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2573020"/>
            <a:ext cx="6320790" cy="3327193"/>
          </a:xfrm>
          <a:prstGeom prst="rect">
            <a:avLst/>
          </a:prstGeom>
        </p:spPr>
        <p:txBody>
          <a:bodyPr vert="horz" wrap="square" lIns="0" tIns="33655" rIns="0" bIns="0" rtlCol="0">
            <a:spAutoFit/>
          </a:bodyPr>
          <a:lstStyle/>
          <a:p>
            <a:pPr marL="12700" marR="367030">
              <a:lnSpc>
                <a:spcPts val="4790"/>
              </a:lnSpc>
              <a:spcBef>
                <a:spcPts val="265"/>
              </a:spcBef>
            </a:pPr>
            <a:r>
              <a:rPr sz="4000" b="1" dirty="0">
                <a:latin typeface="Arial" panose="020B0604020202020204"/>
                <a:cs typeface="Arial" panose="020B0604020202020204"/>
              </a:rPr>
              <a:t>α</a:t>
            </a:r>
            <a:r>
              <a:rPr sz="4000" b="1">
                <a:latin typeface="Arial" panose="020B0604020202020204"/>
                <a:cs typeface="Arial" panose="020B0604020202020204"/>
              </a:rPr>
              <a:t>)</a:t>
            </a:r>
            <a:r>
              <a:rPr sz="4000" b="1" spc="-70">
                <a:latin typeface="Arial" panose="020B0604020202020204"/>
                <a:cs typeface="Arial" panose="020B0604020202020204"/>
              </a:rPr>
              <a:t> </a:t>
            </a:r>
            <a:r>
              <a:rPr sz="4000" b="1" smtClean="0">
                <a:latin typeface="Arial" panose="020B0604020202020204"/>
                <a:cs typeface="Arial" panose="020B0604020202020204"/>
              </a:rPr>
              <a:t>Έντον</a:t>
            </a:r>
            <a:r>
              <a:rPr lang="el-GR" sz="4000" b="1" dirty="0" smtClean="0">
                <a:latin typeface="Arial" panose="020B0604020202020204"/>
                <a:cs typeface="Arial" panose="020B0604020202020204"/>
              </a:rPr>
              <a:t>ο</a:t>
            </a:r>
            <a:r>
              <a:rPr sz="4000" b="1" spc="-55" smtClean="0">
                <a:latin typeface="Arial" panose="020B0604020202020204"/>
                <a:cs typeface="Arial" panose="020B0604020202020204"/>
              </a:rPr>
              <a:t> </a:t>
            </a:r>
            <a:r>
              <a:rPr sz="4000" b="1" dirty="0">
                <a:latin typeface="Arial" panose="020B0604020202020204"/>
                <a:cs typeface="Arial" panose="020B0604020202020204"/>
              </a:rPr>
              <a:t>μαύρο</a:t>
            </a:r>
            <a:r>
              <a:rPr sz="4000" b="1" spc="-65" dirty="0">
                <a:latin typeface="Arial" panose="020B0604020202020204"/>
                <a:cs typeface="Arial" panose="020B0604020202020204"/>
              </a:rPr>
              <a:t> </a:t>
            </a:r>
            <a:r>
              <a:rPr sz="4000" b="1" spc="-10" dirty="0">
                <a:latin typeface="Arial" panose="020B0604020202020204"/>
                <a:cs typeface="Arial" panose="020B0604020202020204"/>
              </a:rPr>
              <a:t>χρώμα καυσαερίων.</a:t>
            </a:r>
            <a:endParaRPr sz="4000">
              <a:latin typeface="Arial" panose="020B0604020202020204"/>
              <a:cs typeface="Arial" panose="020B0604020202020204"/>
            </a:endParaRPr>
          </a:p>
          <a:p>
            <a:pPr>
              <a:lnSpc>
                <a:spcPct val="100000"/>
              </a:lnSpc>
              <a:spcBef>
                <a:spcPts val="25"/>
              </a:spcBef>
            </a:pPr>
            <a:endParaRPr sz="5400">
              <a:latin typeface="Arial" panose="020B0604020202020204"/>
              <a:cs typeface="Arial" panose="020B0604020202020204"/>
            </a:endParaRPr>
          </a:p>
          <a:p>
            <a:pPr marL="12700" marR="5080">
              <a:lnSpc>
                <a:spcPct val="100000"/>
              </a:lnSpc>
            </a:pPr>
            <a:r>
              <a:rPr sz="4000" b="1" dirty="0">
                <a:latin typeface="Arial" panose="020B0604020202020204"/>
                <a:cs typeface="Arial" panose="020B0604020202020204"/>
              </a:rPr>
              <a:t>β)</a:t>
            </a:r>
            <a:r>
              <a:rPr sz="4000" b="1" spc="-240" dirty="0">
                <a:latin typeface="Arial" panose="020B0604020202020204"/>
                <a:cs typeface="Arial" panose="020B0604020202020204"/>
              </a:rPr>
              <a:t> </a:t>
            </a:r>
            <a:r>
              <a:rPr sz="4000" b="1" dirty="0">
                <a:latin typeface="Arial" panose="020B0604020202020204"/>
                <a:cs typeface="Arial" panose="020B0604020202020204"/>
              </a:rPr>
              <a:t>Λευκό</a:t>
            </a:r>
            <a:r>
              <a:rPr sz="4000" b="1" spc="-100" dirty="0">
                <a:latin typeface="Arial" panose="020B0604020202020204"/>
                <a:cs typeface="Arial" panose="020B0604020202020204"/>
              </a:rPr>
              <a:t> </a:t>
            </a:r>
            <a:r>
              <a:rPr sz="4000" b="1" dirty="0">
                <a:latin typeface="Arial" panose="020B0604020202020204"/>
                <a:cs typeface="Arial" panose="020B0604020202020204"/>
              </a:rPr>
              <a:t>ή</a:t>
            </a:r>
            <a:r>
              <a:rPr sz="4000" b="1" spc="-100" dirty="0">
                <a:latin typeface="Arial" panose="020B0604020202020204"/>
                <a:cs typeface="Arial" panose="020B0604020202020204"/>
              </a:rPr>
              <a:t> </a:t>
            </a:r>
            <a:r>
              <a:rPr sz="4000" b="1" dirty="0">
                <a:latin typeface="Arial" panose="020B0604020202020204"/>
                <a:cs typeface="Arial" panose="020B0604020202020204"/>
              </a:rPr>
              <a:t>γαλάζιο</a:t>
            </a:r>
            <a:r>
              <a:rPr sz="4000" b="1" spc="-95" dirty="0">
                <a:latin typeface="Arial" panose="020B0604020202020204"/>
                <a:cs typeface="Arial" panose="020B0604020202020204"/>
              </a:rPr>
              <a:t> </a:t>
            </a:r>
            <a:r>
              <a:rPr sz="4000" b="1" spc="-10" dirty="0">
                <a:latin typeface="Arial" panose="020B0604020202020204"/>
                <a:cs typeface="Arial" panose="020B0604020202020204"/>
              </a:rPr>
              <a:t>χρώμα καυσαερίων.</a:t>
            </a:r>
            <a:endParaRPr sz="400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p:nvPr/>
        </p:nvSpPr>
        <p:spPr>
          <a:xfrm>
            <a:off x="1527810" y="375920"/>
            <a:ext cx="6085840" cy="391160"/>
          </a:xfrm>
          <a:prstGeom prst="rect">
            <a:avLst/>
          </a:prstGeom>
        </p:spPr>
        <p:txBody>
          <a:bodyPr vert="horz" wrap="square" lIns="0" tIns="12700" rIns="0" bIns="0" rtlCol="0">
            <a:spAutoFit/>
          </a:bodyPr>
          <a:lstStyle/>
          <a:p>
            <a:pPr marL="12700">
              <a:lnSpc>
                <a:spcPct val="100000"/>
              </a:lnSpc>
              <a:spcBef>
                <a:spcPts val="100"/>
              </a:spcBef>
            </a:pPr>
            <a:r>
              <a:rPr sz="2400" b="1" u="sng" dirty="0">
                <a:solidFill>
                  <a:srgbClr val="FFFFFF"/>
                </a:solidFill>
                <a:uFill>
                  <a:solidFill>
                    <a:srgbClr val="FFFFFF"/>
                  </a:solidFill>
                </a:uFill>
                <a:latin typeface="Arial" panose="020B0604020202020204"/>
                <a:cs typeface="Arial" panose="020B0604020202020204"/>
              </a:rPr>
              <a:t>ΒΛΑΒΕΣ</a:t>
            </a:r>
            <a:r>
              <a:rPr sz="2400" b="1" u="sng" spc="-7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ΣΤΗ</a:t>
            </a:r>
            <a:r>
              <a:rPr sz="2400" b="1" u="sng" spc="-14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ΛΕΙΤΟΥΡΓΙΑ</a:t>
            </a:r>
            <a:r>
              <a:rPr sz="2400" b="1" u="sng" spc="-6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ΤΗΣ</a:t>
            </a:r>
            <a:r>
              <a:rPr sz="2400" b="1" u="sng" spc="-55" dirty="0">
                <a:solidFill>
                  <a:srgbClr val="FFFFFF"/>
                </a:solidFill>
                <a:uFill>
                  <a:solidFill>
                    <a:srgbClr val="FFFFFF"/>
                  </a:solidFill>
                </a:uFill>
                <a:latin typeface="Arial" panose="020B0604020202020204"/>
                <a:cs typeface="Arial" panose="020B0604020202020204"/>
              </a:rPr>
              <a:t> </a:t>
            </a:r>
            <a:r>
              <a:rPr sz="2400" b="1" u="sng" spc="-10" dirty="0">
                <a:solidFill>
                  <a:srgbClr val="FFFFFF"/>
                </a:solidFill>
                <a:uFill>
                  <a:solidFill>
                    <a:srgbClr val="FFFFFF"/>
                  </a:solidFill>
                </a:uFill>
                <a:latin typeface="Arial" panose="020B0604020202020204"/>
                <a:cs typeface="Arial" panose="020B0604020202020204"/>
              </a:rPr>
              <a:t>ΜΗΧΑΝΗΣ</a:t>
            </a:r>
            <a:endParaRPr sz="2400">
              <a:latin typeface="Arial" panose="020B0604020202020204"/>
              <a:cs typeface="Arial" panose="020B0604020202020204"/>
            </a:endParaRPr>
          </a:p>
        </p:txBody>
      </p:sp>
      <p:sp>
        <p:nvSpPr>
          <p:cNvPr id="5" name="object 5"/>
          <p:cNvSpPr/>
          <p:nvPr/>
        </p:nvSpPr>
        <p:spPr>
          <a:xfrm>
            <a:off x="285750" y="1412239"/>
            <a:ext cx="8572500" cy="791210"/>
          </a:xfrm>
          <a:custGeom>
            <a:avLst/>
            <a:gdLst/>
            <a:ahLst/>
            <a:cxnLst/>
            <a:rect l="l" t="t" r="r" b="b"/>
            <a:pathLst>
              <a:path w="8572500" h="791210">
                <a:moveTo>
                  <a:pt x="8572500" y="0"/>
                </a:moveTo>
                <a:lnTo>
                  <a:pt x="0" y="0"/>
                </a:lnTo>
                <a:lnTo>
                  <a:pt x="0" y="791210"/>
                </a:lnTo>
                <a:lnTo>
                  <a:pt x="4286250" y="791210"/>
                </a:lnTo>
                <a:lnTo>
                  <a:pt x="8572500" y="791210"/>
                </a:lnTo>
                <a:lnTo>
                  <a:pt x="8572500" y="0"/>
                </a:lnTo>
                <a:close/>
              </a:path>
            </a:pathLst>
          </a:custGeom>
          <a:solidFill>
            <a:srgbClr val="FFFF00"/>
          </a:solidFill>
        </p:spPr>
        <p:txBody>
          <a:bodyPr wrap="square" lIns="0" tIns="0" rIns="0" bIns="0" rtlCol="0"/>
          <a:lstStyle/>
          <a:p/>
        </p:txBody>
      </p:sp>
      <p:sp>
        <p:nvSpPr>
          <p:cNvPr id="6" name="object 6"/>
          <p:cNvSpPr txBox="1">
            <a:spLocks noGrp="1"/>
          </p:cNvSpPr>
          <p:nvPr>
            <p:ph type="title"/>
          </p:nvPr>
        </p:nvSpPr>
        <p:spPr>
          <a:xfrm>
            <a:off x="364490" y="1446529"/>
            <a:ext cx="8208645" cy="421640"/>
          </a:xfrm>
          <a:prstGeom prst="rect">
            <a:avLst/>
          </a:prstGeom>
        </p:spPr>
        <p:txBody>
          <a:bodyPr vert="horz" wrap="square" lIns="0" tIns="12700" rIns="0" bIns="0" rtlCol="0">
            <a:spAutoFit/>
          </a:bodyPr>
          <a:lstStyle/>
          <a:p>
            <a:pPr marL="12700">
              <a:lnSpc>
                <a:spcPct val="100000"/>
              </a:lnSpc>
              <a:spcBef>
                <a:spcPts val="100"/>
              </a:spcBef>
            </a:pPr>
            <a:r>
              <a:rPr sz="2600" u="sng" dirty="0">
                <a:solidFill>
                  <a:srgbClr val="FF0000"/>
                </a:solidFill>
                <a:uFill>
                  <a:solidFill>
                    <a:srgbClr val="FF0000"/>
                  </a:solidFill>
                </a:uFill>
              </a:rPr>
              <a:t>ΔΙΑΓΝΩΣΗ</a:t>
            </a:r>
            <a:r>
              <a:rPr sz="2600" u="sng" spc="-35" dirty="0">
                <a:solidFill>
                  <a:srgbClr val="FF0000"/>
                </a:solidFill>
                <a:uFill>
                  <a:solidFill>
                    <a:srgbClr val="FF0000"/>
                  </a:solidFill>
                </a:uFill>
              </a:rPr>
              <a:t> </a:t>
            </a:r>
            <a:r>
              <a:rPr sz="2600" u="sng" dirty="0">
                <a:solidFill>
                  <a:srgbClr val="FF0000"/>
                </a:solidFill>
                <a:uFill>
                  <a:solidFill>
                    <a:srgbClr val="FF0000"/>
                  </a:solidFill>
                </a:uFill>
              </a:rPr>
              <a:t>ΜΕ</a:t>
            </a:r>
            <a:r>
              <a:rPr sz="2600" u="sng" spc="-20" dirty="0">
                <a:solidFill>
                  <a:srgbClr val="FF0000"/>
                </a:solidFill>
                <a:uFill>
                  <a:solidFill>
                    <a:srgbClr val="FF0000"/>
                  </a:solidFill>
                </a:uFill>
              </a:rPr>
              <a:t> </a:t>
            </a:r>
            <a:r>
              <a:rPr sz="2600" u="sng" dirty="0">
                <a:solidFill>
                  <a:srgbClr val="FF0000"/>
                </a:solidFill>
                <a:uFill>
                  <a:solidFill>
                    <a:srgbClr val="FF0000"/>
                  </a:solidFill>
                </a:uFill>
              </a:rPr>
              <a:t>ΒΑΣΗ</a:t>
            </a:r>
            <a:r>
              <a:rPr sz="2600" u="sng" spc="-15" dirty="0">
                <a:solidFill>
                  <a:srgbClr val="FF0000"/>
                </a:solidFill>
                <a:uFill>
                  <a:solidFill>
                    <a:srgbClr val="FF0000"/>
                  </a:solidFill>
                </a:uFill>
              </a:rPr>
              <a:t> </a:t>
            </a:r>
            <a:r>
              <a:rPr sz="2600" u="sng" dirty="0">
                <a:solidFill>
                  <a:srgbClr val="FF0000"/>
                </a:solidFill>
                <a:uFill>
                  <a:solidFill>
                    <a:srgbClr val="FF0000"/>
                  </a:solidFill>
                </a:uFill>
              </a:rPr>
              <a:t>ΤΟ</a:t>
            </a:r>
            <a:r>
              <a:rPr sz="2600" u="sng" spc="-20" dirty="0">
                <a:solidFill>
                  <a:srgbClr val="FF0000"/>
                </a:solidFill>
                <a:uFill>
                  <a:solidFill>
                    <a:srgbClr val="FF0000"/>
                  </a:solidFill>
                </a:uFill>
              </a:rPr>
              <a:t> </a:t>
            </a:r>
            <a:r>
              <a:rPr sz="2600" u="sng" dirty="0">
                <a:solidFill>
                  <a:srgbClr val="FF0000"/>
                </a:solidFill>
                <a:uFill>
                  <a:solidFill>
                    <a:srgbClr val="FF0000"/>
                  </a:solidFill>
                </a:uFill>
              </a:rPr>
              <a:t>ΧΡΩΜΑ</a:t>
            </a:r>
            <a:r>
              <a:rPr sz="2600" u="sng" spc="-15" dirty="0">
                <a:solidFill>
                  <a:srgbClr val="FF0000"/>
                </a:solidFill>
                <a:uFill>
                  <a:solidFill>
                    <a:srgbClr val="FF0000"/>
                  </a:solidFill>
                </a:uFill>
              </a:rPr>
              <a:t> </a:t>
            </a:r>
            <a:r>
              <a:rPr sz="2600" u="sng" dirty="0">
                <a:solidFill>
                  <a:srgbClr val="FF0000"/>
                </a:solidFill>
                <a:uFill>
                  <a:solidFill>
                    <a:srgbClr val="FF0000"/>
                  </a:solidFill>
                </a:uFill>
              </a:rPr>
              <a:t>ΤΩΝ</a:t>
            </a:r>
            <a:r>
              <a:rPr sz="2600" u="sng" spc="-10" dirty="0">
                <a:solidFill>
                  <a:srgbClr val="FF0000"/>
                </a:solidFill>
                <a:uFill>
                  <a:solidFill>
                    <a:srgbClr val="FF0000"/>
                  </a:solidFill>
                </a:uFill>
              </a:rPr>
              <a:t> </a:t>
            </a:r>
            <a:r>
              <a:rPr sz="2600" u="sng" spc="-20" dirty="0">
                <a:solidFill>
                  <a:srgbClr val="FF0000"/>
                </a:solidFill>
                <a:uFill>
                  <a:solidFill>
                    <a:srgbClr val="FF0000"/>
                  </a:solidFill>
                </a:uFill>
              </a:rPr>
              <a:t>ΚΑΥΣΑΕΡΙΩΝ</a:t>
            </a:r>
            <a:endParaRPr sz="2600"/>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11757"/>
            <a:ext cx="8188325" cy="5484065"/>
          </a:xfrm>
          <a:prstGeom prst="rect">
            <a:avLst/>
          </a:prstGeom>
        </p:spPr>
        <p:txBody>
          <a:bodyPr vert="horz" wrap="square" lIns="0" tIns="60325" rIns="0" bIns="0" rtlCol="0">
            <a:spAutoFit/>
          </a:bodyPr>
          <a:lstStyle/>
          <a:p>
            <a:pPr marL="227330" algn="ctr">
              <a:lnSpc>
                <a:spcPct val="100000"/>
              </a:lnSpc>
              <a:spcBef>
                <a:spcPts val="475"/>
              </a:spcBef>
            </a:pPr>
            <a:r>
              <a:rPr sz="1750" b="1" u="sng" dirty="0">
                <a:solidFill>
                  <a:srgbClr val="FF0000"/>
                </a:solidFill>
                <a:uFill>
                  <a:solidFill>
                    <a:srgbClr val="FF0000"/>
                  </a:solidFill>
                </a:uFill>
                <a:latin typeface="Arial" panose="020B0604020202020204"/>
                <a:cs typeface="Arial" panose="020B0604020202020204"/>
              </a:rPr>
              <a:t>ΔΙΑΓΝΩΣΗ ΜΕ</a:t>
            </a:r>
            <a:r>
              <a:rPr sz="1750" b="1" u="sng" spc="5"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ΒΑΣΗ</a:t>
            </a:r>
            <a:r>
              <a:rPr sz="1750" b="1" u="sng" spc="5"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ΤΟ ΧΡΩΜΑ</a:t>
            </a:r>
            <a:r>
              <a:rPr sz="1750" b="1" u="sng" spc="-20" dirty="0">
                <a:solidFill>
                  <a:srgbClr val="FF0000"/>
                </a:solidFill>
                <a:uFill>
                  <a:solidFill>
                    <a:srgbClr val="FF0000"/>
                  </a:solidFill>
                </a:uFill>
                <a:latin typeface="Arial" panose="020B0604020202020204"/>
                <a:cs typeface="Arial" panose="020B0604020202020204"/>
              </a:rPr>
              <a:t> </a:t>
            </a:r>
            <a:r>
              <a:rPr sz="1750" b="1" u="sng" dirty="0">
                <a:solidFill>
                  <a:srgbClr val="FF0000"/>
                </a:solidFill>
                <a:uFill>
                  <a:solidFill>
                    <a:srgbClr val="FF0000"/>
                  </a:solidFill>
                </a:uFill>
                <a:latin typeface="Arial" panose="020B0604020202020204"/>
                <a:cs typeface="Arial" panose="020B0604020202020204"/>
              </a:rPr>
              <a:t>ΤΩΝ</a:t>
            </a:r>
            <a:r>
              <a:rPr sz="1750" b="1" u="sng" spc="5" dirty="0">
                <a:solidFill>
                  <a:srgbClr val="FF0000"/>
                </a:solidFill>
                <a:uFill>
                  <a:solidFill>
                    <a:srgbClr val="FF0000"/>
                  </a:solidFill>
                </a:uFill>
                <a:latin typeface="Arial" panose="020B0604020202020204"/>
                <a:cs typeface="Arial" panose="020B0604020202020204"/>
              </a:rPr>
              <a:t> </a:t>
            </a:r>
            <a:r>
              <a:rPr sz="1750" b="1" u="sng" spc="-10" dirty="0">
                <a:solidFill>
                  <a:srgbClr val="FF0000"/>
                </a:solidFill>
                <a:uFill>
                  <a:solidFill>
                    <a:srgbClr val="FF0000"/>
                  </a:solidFill>
                </a:uFill>
                <a:latin typeface="Arial" panose="020B0604020202020204"/>
                <a:cs typeface="Arial" panose="020B0604020202020204"/>
              </a:rPr>
              <a:t>ΚΑΥΣΑΕΡΙΩΝ</a:t>
            </a:r>
            <a:endParaRPr sz="1750">
              <a:latin typeface="Arial" panose="020B0604020202020204"/>
              <a:cs typeface="Arial" panose="020B0604020202020204"/>
            </a:endParaRPr>
          </a:p>
          <a:p>
            <a:pPr marL="12700">
              <a:lnSpc>
                <a:spcPct val="100000"/>
              </a:lnSpc>
              <a:spcBef>
                <a:spcPts val="380"/>
              </a:spcBef>
            </a:pPr>
            <a:r>
              <a:rPr sz="1750" b="1" dirty="0">
                <a:latin typeface="Arial" panose="020B0604020202020204"/>
                <a:cs typeface="Arial" panose="020B0604020202020204"/>
              </a:rPr>
              <a:t>α</a:t>
            </a:r>
            <a:r>
              <a:rPr sz="1750" b="1">
                <a:latin typeface="Arial" panose="020B0604020202020204"/>
                <a:cs typeface="Arial" panose="020B0604020202020204"/>
              </a:rPr>
              <a:t>)</a:t>
            </a:r>
            <a:r>
              <a:rPr sz="1750" b="1" spc="-5">
                <a:latin typeface="Arial" panose="020B0604020202020204"/>
                <a:cs typeface="Arial" panose="020B0604020202020204"/>
              </a:rPr>
              <a:t> </a:t>
            </a:r>
            <a:r>
              <a:rPr sz="1750" b="1" u="sng" smtClean="0">
                <a:uFill>
                  <a:solidFill>
                    <a:srgbClr val="000000"/>
                  </a:solidFill>
                </a:uFill>
                <a:latin typeface="Arial" panose="020B0604020202020204"/>
                <a:cs typeface="Arial" panose="020B0604020202020204"/>
              </a:rPr>
              <a:t>Έντον</a:t>
            </a:r>
            <a:r>
              <a:rPr lang="el-GR" sz="1750" b="1" u="sng" dirty="0" smtClean="0">
                <a:uFill>
                  <a:solidFill>
                    <a:srgbClr val="000000"/>
                  </a:solidFill>
                </a:uFill>
                <a:latin typeface="Arial" panose="020B0604020202020204"/>
                <a:cs typeface="Arial" panose="020B0604020202020204"/>
              </a:rPr>
              <a:t>ο</a:t>
            </a:r>
            <a:r>
              <a:rPr sz="1750" b="1" u="sng" smtClean="0">
                <a:uFill>
                  <a:solidFill>
                    <a:srgbClr val="000000"/>
                  </a:solidFill>
                </a:uFill>
                <a:latin typeface="Arial" panose="020B0604020202020204"/>
                <a:cs typeface="Arial" panose="020B0604020202020204"/>
              </a:rPr>
              <a:t> </a:t>
            </a:r>
            <a:r>
              <a:rPr sz="1750" b="1" u="sng" dirty="0">
                <a:uFill>
                  <a:solidFill>
                    <a:srgbClr val="000000"/>
                  </a:solidFill>
                </a:uFill>
                <a:latin typeface="Arial" panose="020B0604020202020204"/>
                <a:cs typeface="Arial" panose="020B0604020202020204"/>
              </a:rPr>
              <a:t>μαύρο χρώμα</a:t>
            </a:r>
            <a:r>
              <a:rPr sz="1750" b="1" u="sng" spc="-5" dirty="0">
                <a:uFill>
                  <a:solidFill>
                    <a:srgbClr val="000000"/>
                  </a:solidFill>
                </a:uFill>
                <a:latin typeface="Arial" panose="020B0604020202020204"/>
                <a:cs typeface="Arial" panose="020B0604020202020204"/>
              </a:rPr>
              <a:t> </a:t>
            </a:r>
            <a:r>
              <a:rPr sz="1750" b="1" u="sng" spc="-10" dirty="0">
                <a:uFill>
                  <a:solidFill>
                    <a:srgbClr val="000000"/>
                  </a:solidFill>
                </a:uFill>
                <a:latin typeface="Arial" panose="020B0604020202020204"/>
                <a:cs typeface="Arial" panose="020B0604020202020204"/>
              </a:rPr>
              <a:t>καυσαερίων</a:t>
            </a:r>
            <a:endParaRPr sz="1750">
              <a:latin typeface="Arial" panose="020B0604020202020204"/>
              <a:cs typeface="Arial" panose="020B0604020202020204"/>
            </a:endParaRPr>
          </a:p>
          <a:p>
            <a:pPr marL="257810" marR="5080" indent="-245110">
              <a:lnSpc>
                <a:spcPct val="101000"/>
              </a:lnSpc>
              <a:spcBef>
                <a:spcPts val="350"/>
              </a:spcBef>
            </a:pPr>
            <a:r>
              <a:rPr sz="1750" b="1">
                <a:latin typeface="Arial" panose="020B0604020202020204"/>
                <a:cs typeface="Arial" panose="020B0604020202020204"/>
              </a:rPr>
              <a:t>Το</a:t>
            </a:r>
            <a:r>
              <a:rPr sz="1750" b="1" spc="-20">
                <a:latin typeface="Arial" panose="020B0604020202020204"/>
                <a:cs typeface="Arial" panose="020B0604020202020204"/>
              </a:rPr>
              <a:t> </a:t>
            </a:r>
            <a:r>
              <a:rPr sz="1750" b="1" smtClean="0">
                <a:latin typeface="Arial" panose="020B0604020202020204"/>
                <a:cs typeface="Arial" panose="020B0604020202020204"/>
              </a:rPr>
              <a:t>έντον</a:t>
            </a:r>
            <a:r>
              <a:rPr lang="el-GR" sz="1750" b="1" dirty="0" smtClean="0">
                <a:latin typeface="Arial" panose="020B0604020202020204"/>
                <a:cs typeface="Arial" panose="020B0604020202020204"/>
              </a:rPr>
              <a:t>ο</a:t>
            </a:r>
            <a:r>
              <a:rPr sz="1750" b="1" spc="-20" smtClean="0">
                <a:latin typeface="Arial" panose="020B0604020202020204"/>
                <a:cs typeface="Arial" panose="020B0604020202020204"/>
              </a:rPr>
              <a:t> </a:t>
            </a:r>
            <a:r>
              <a:rPr sz="1750" b="1" dirty="0">
                <a:latin typeface="Arial" panose="020B0604020202020204"/>
                <a:cs typeface="Arial" panose="020B0604020202020204"/>
              </a:rPr>
              <a:t>μαύρο</a:t>
            </a:r>
            <a:r>
              <a:rPr sz="1750" b="1" spc="-10" dirty="0">
                <a:latin typeface="Arial" panose="020B0604020202020204"/>
                <a:cs typeface="Arial" panose="020B0604020202020204"/>
              </a:rPr>
              <a:t> </a:t>
            </a:r>
            <a:r>
              <a:rPr sz="1750" b="1" dirty="0">
                <a:latin typeface="Arial" panose="020B0604020202020204"/>
                <a:cs typeface="Arial" panose="020B0604020202020204"/>
              </a:rPr>
              <a:t>χρώμα</a:t>
            </a:r>
            <a:r>
              <a:rPr sz="1750" b="1" spc="-15" dirty="0">
                <a:latin typeface="Arial" panose="020B0604020202020204"/>
                <a:cs typeface="Arial" panose="020B0604020202020204"/>
              </a:rPr>
              <a:t> </a:t>
            </a:r>
            <a:r>
              <a:rPr sz="1750" b="1" dirty="0">
                <a:latin typeface="Arial" panose="020B0604020202020204"/>
                <a:cs typeface="Arial" panose="020B0604020202020204"/>
              </a:rPr>
              <a:t>των</a:t>
            </a:r>
            <a:r>
              <a:rPr sz="1750" b="1" spc="-40" dirty="0">
                <a:latin typeface="Arial" panose="020B0604020202020204"/>
                <a:cs typeface="Arial" panose="020B0604020202020204"/>
              </a:rPr>
              <a:t> </a:t>
            </a:r>
            <a:r>
              <a:rPr sz="1750" b="1" dirty="0">
                <a:latin typeface="Arial" panose="020B0604020202020204"/>
                <a:cs typeface="Arial" panose="020B0604020202020204"/>
              </a:rPr>
              <a:t>καυσαερίων</a:t>
            </a:r>
            <a:r>
              <a:rPr sz="1750" b="1" spc="-40" dirty="0">
                <a:latin typeface="Arial" panose="020B0604020202020204"/>
                <a:cs typeface="Arial" panose="020B0604020202020204"/>
              </a:rPr>
              <a:t> </a:t>
            </a:r>
            <a:r>
              <a:rPr sz="1750" b="1" dirty="0">
                <a:latin typeface="Arial" panose="020B0604020202020204"/>
                <a:cs typeface="Arial" panose="020B0604020202020204"/>
              </a:rPr>
              <a:t>συνήθως</a:t>
            </a:r>
            <a:r>
              <a:rPr sz="1750" b="1" spc="-15" dirty="0">
                <a:latin typeface="Arial" panose="020B0604020202020204"/>
                <a:cs typeface="Arial" panose="020B0604020202020204"/>
              </a:rPr>
              <a:t> </a:t>
            </a:r>
            <a:r>
              <a:rPr sz="1750" b="1" dirty="0">
                <a:latin typeface="Arial" panose="020B0604020202020204"/>
                <a:cs typeface="Arial" panose="020B0604020202020204"/>
              </a:rPr>
              <a:t>οφείλεται</a:t>
            </a:r>
            <a:r>
              <a:rPr sz="1750" b="1" spc="-15" dirty="0">
                <a:latin typeface="Arial" panose="020B0604020202020204"/>
                <a:cs typeface="Arial" panose="020B0604020202020204"/>
              </a:rPr>
              <a:t> </a:t>
            </a:r>
            <a:r>
              <a:rPr sz="1750" b="1" dirty="0">
                <a:latin typeface="Arial" panose="020B0604020202020204"/>
                <a:cs typeface="Arial" panose="020B0604020202020204"/>
              </a:rPr>
              <a:t>στις</a:t>
            </a:r>
            <a:r>
              <a:rPr sz="1750" b="1" spc="-15" dirty="0">
                <a:latin typeface="Arial" panose="020B0604020202020204"/>
                <a:cs typeface="Arial" panose="020B0604020202020204"/>
              </a:rPr>
              <a:t> </a:t>
            </a:r>
            <a:r>
              <a:rPr sz="1750" b="1" spc="-10" dirty="0">
                <a:latin typeface="Arial" panose="020B0604020202020204"/>
                <a:cs typeface="Arial" panose="020B0604020202020204"/>
              </a:rPr>
              <a:t>ακόλουθες αιτίες:</a:t>
            </a:r>
            <a:endParaRPr sz="1750">
              <a:latin typeface="Arial" panose="020B0604020202020204"/>
              <a:cs typeface="Arial" panose="020B0604020202020204"/>
            </a:endParaRPr>
          </a:p>
          <a:p>
            <a:pPr marL="257810" indent="-245110">
              <a:lnSpc>
                <a:spcPct val="100000"/>
              </a:lnSpc>
              <a:spcBef>
                <a:spcPts val="370"/>
              </a:spcBef>
              <a:buClr>
                <a:srgbClr val="FF0000"/>
              </a:buClr>
              <a:buFont typeface="Wingdings" panose="05000000000000000000"/>
              <a:buChar char=""/>
              <a:tabLst>
                <a:tab pos="257810" algn="l"/>
              </a:tabLst>
            </a:pPr>
            <a:r>
              <a:rPr sz="1750" b="1" dirty="0">
                <a:latin typeface="Arial" panose="020B0604020202020204"/>
                <a:cs typeface="Arial" panose="020B0604020202020204"/>
              </a:rPr>
              <a:t>Υπερφόρτιση</a:t>
            </a:r>
            <a:r>
              <a:rPr sz="1750" b="1" spc="-25" dirty="0">
                <a:latin typeface="Arial" panose="020B0604020202020204"/>
                <a:cs typeface="Arial" panose="020B0604020202020204"/>
              </a:rPr>
              <a:t> </a:t>
            </a:r>
            <a:r>
              <a:rPr sz="1750" b="1" dirty="0">
                <a:latin typeface="Arial" panose="020B0604020202020204"/>
                <a:cs typeface="Arial" panose="020B0604020202020204"/>
              </a:rPr>
              <a:t>των</a:t>
            </a:r>
            <a:r>
              <a:rPr sz="1750" b="1" spc="-40" dirty="0">
                <a:latin typeface="Arial" panose="020B0604020202020204"/>
                <a:cs typeface="Arial" panose="020B0604020202020204"/>
              </a:rPr>
              <a:t> </a:t>
            </a:r>
            <a:r>
              <a:rPr sz="1750" b="1" spc="-10" dirty="0">
                <a:latin typeface="Arial" panose="020B0604020202020204"/>
                <a:cs typeface="Arial" panose="020B0604020202020204"/>
              </a:rPr>
              <a:t>κυλίνδρων.</a:t>
            </a:r>
            <a:endParaRPr sz="1750">
              <a:latin typeface="Arial" panose="020B0604020202020204"/>
              <a:cs typeface="Arial" panose="020B0604020202020204"/>
            </a:endParaRPr>
          </a:p>
          <a:p>
            <a:pPr marL="257810" indent="-245110">
              <a:lnSpc>
                <a:spcPct val="100000"/>
              </a:lnSpc>
              <a:spcBef>
                <a:spcPts val="370"/>
              </a:spcBef>
              <a:buClr>
                <a:srgbClr val="FF0000"/>
              </a:buClr>
              <a:buFont typeface="Wingdings" panose="05000000000000000000"/>
              <a:buChar char=""/>
              <a:tabLst>
                <a:tab pos="257810" algn="l"/>
              </a:tabLst>
            </a:pPr>
            <a:r>
              <a:rPr sz="1750" b="1" dirty="0">
                <a:latin typeface="Arial" panose="020B0604020202020204"/>
                <a:cs typeface="Arial" panose="020B0604020202020204"/>
              </a:rPr>
              <a:t>Κρύα</a:t>
            </a:r>
            <a:r>
              <a:rPr sz="1750" b="1" spc="20" dirty="0">
                <a:latin typeface="Arial" panose="020B0604020202020204"/>
                <a:cs typeface="Arial" panose="020B0604020202020204"/>
              </a:rPr>
              <a:t> </a:t>
            </a:r>
            <a:r>
              <a:rPr sz="1750" b="1" dirty="0">
                <a:latin typeface="Arial" panose="020B0604020202020204"/>
                <a:cs typeface="Arial" panose="020B0604020202020204"/>
              </a:rPr>
              <a:t>εκκίνηση</a:t>
            </a:r>
            <a:r>
              <a:rPr sz="1750" b="1" spc="20" dirty="0">
                <a:latin typeface="Arial" panose="020B0604020202020204"/>
                <a:cs typeface="Arial" panose="020B0604020202020204"/>
              </a:rPr>
              <a:t> </a:t>
            </a:r>
            <a:r>
              <a:rPr sz="1750" b="1" dirty="0">
                <a:latin typeface="Arial" panose="020B0604020202020204"/>
                <a:cs typeface="Arial" panose="020B0604020202020204"/>
              </a:rPr>
              <a:t>της</a:t>
            </a:r>
            <a:r>
              <a:rPr sz="1750" b="1" spc="20" dirty="0">
                <a:latin typeface="Arial" panose="020B0604020202020204"/>
                <a:cs typeface="Arial" panose="020B0604020202020204"/>
              </a:rPr>
              <a:t> </a:t>
            </a:r>
            <a:r>
              <a:rPr sz="1750" b="1" spc="-10" dirty="0">
                <a:latin typeface="Arial" panose="020B0604020202020204"/>
                <a:cs typeface="Arial" panose="020B0604020202020204"/>
              </a:rPr>
              <a:t>μηχανής.</a:t>
            </a:r>
            <a:endParaRPr sz="1750">
              <a:latin typeface="Arial" panose="020B0604020202020204"/>
              <a:cs typeface="Arial" panose="020B0604020202020204"/>
            </a:endParaRPr>
          </a:p>
          <a:p>
            <a:pPr marL="257810" indent="-245110">
              <a:lnSpc>
                <a:spcPct val="100000"/>
              </a:lnSpc>
              <a:spcBef>
                <a:spcPts val="370"/>
              </a:spcBef>
              <a:buClr>
                <a:srgbClr val="FF0000"/>
              </a:buClr>
              <a:buFont typeface="Wingdings" panose="05000000000000000000"/>
              <a:buChar char=""/>
              <a:tabLst>
                <a:tab pos="257810" algn="l"/>
              </a:tabLst>
            </a:pPr>
            <a:r>
              <a:rPr sz="1750" b="1" dirty="0">
                <a:latin typeface="Arial" panose="020B0604020202020204"/>
                <a:cs typeface="Arial" panose="020B0604020202020204"/>
              </a:rPr>
              <a:t>Λειτουργία</a:t>
            </a:r>
            <a:r>
              <a:rPr sz="1750" b="1" spc="-15" dirty="0">
                <a:latin typeface="Arial" panose="020B0604020202020204"/>
                <a:cs typeface="Arial" panose="020B0604020202020204"/>
              </a:rPr>
              <a:t> </a:t>
            </a:r>
            <a:r>
              <a:rPr sz="1750" b="1" dirty="0">
                <a:latin typeface="Arial" panose="020B0604020202020204"/>
                <a:cs typeface="Arial" panose="020B0604020202020204"/>
              </a:rPr>
              <a:t>σε χαμηλό</a:t>
            </a:r>
            <a:r>
              <a:rPr sz="1750" b="1" spc="-10" dirty="0">
                <a:latin typeface="Arial" panose="020B0604020202020204"/>
                <a:cs typeface="Arial" panose="020B0604020202020204"/>
              </a:rPr>
              <a:t> φορτίο.</a:t>
            </a:r>
            <a:endParaRPr sz="1750">
              <a:latin typeface="Arial" panose="020B0604020202020204"/>
              <a:cs typeface="Arial" panose="020B0604020202020204"/>
            </a:endParaRPr>
          </a:p>
          <a:p>
            <a:pPr marL="257810" indent="-245110">
              <a:lnSpc>
                <a:spcPct val="100000"/>
              </a:lnSpc>
              <a:spcBef>
                <a:spcPts val="380"/>
              </a:spcBef>
              <a:buClr>
                <a:srgbClr val="FF0000"/>
              </a:buClr>
              <a:buFont typeface="Wingdings" panose="05000000000000000000"/>
              <a:buChar char=""/>
              <a:tabLst>
                <a:tab pos="257810" algn="l"/>
              </a:tabLst>
            </a:pPr>
            <a:r>
              <a:rPr sz="1750" b="1" dirty="0">
                <a:latin typeface="Arial" panose="020B0604020202020204"/>
                <a:cs typeface="Arial" panose="020B0604020202020204"/>
              </a:rPr>
              <a:t>Ανεπαρκής</a:t>
            </a:r>
            <a:r>
              <a:rPr sz="1750" b="1" spc="-30" dirty="0">
                <a:latin typeface="Arial" panose="020B0604020202020204"/>
                <a:cs typeface="Arial" panose="020B0604020202020204"/>
              </a:rPr>
              <a:t> </a:t>
            </a:r>
            <a:r>
              <a:rPr sz="1750" b="1" dirty="0">
                <a:latin typeface="Arial" panose="020B0604020202020204"/>
                <a:cs typeface="Arial" panose="020B0604020202020204"/>
              </a:rPr>
              <a:t>προθέρμανση</a:t>
            </a:r>
            <a:r>
              <a:rPr sz="1750" b="1" spc="-10" dirty="0">
                <a:latin typeface="Arial" panose="020B0604020202020204"/>
                <a:cs typeface="Arial" panose="020B0604020202020204"/>
              </a:rPr>
              <a:t> </a:t>
            </a:r>
            <a:r>
              <a:rPr sz="1750" b="1" dirty="0">
                <a:latin typeface="Arial" panose="020B0604020202020204"/>
                <a:cs typeface="Arial" panose="020B0604020202020204"/>
              </a:rPr>
              <a:t>του</a:t>
            </a:r>
            <a:r>
              <a:rPr sz="1750" b="1" spc="-5" dirty="0">
                <a:latin typeface="Arial" panose="020B0604020202020204"/>
                <a:cs typeface="Arial" panose="020B0604020202020204"/>
              </a:rPr>
              <a:t> </a:t>
            </a:r>
            <a:r>
              <a:rPr sz="1750" b="1" spc="-10" dirty="0">
                <a:latin typeface="Arial" panose="020B0604020202020204"/>
                <a:cs typeface="Arial" panose="020B0604020202020204"/>
              </a:rPr>
              <a:t>καυσίμου.</a:t>
            </a:r>
            <a:endParaRPr sz="1750">
              <a:latin typeface="Arial" panose="020B0604020202020204"/>
              <a:cs typeface="Arial" panose="020B0604020202020204"/>
            </a:endParaRPr>
          </a:p>
          <a:p>
            <a:pPr marL="257810" marR="346075" indent="-245110">
              <a:lnSpc>
                <a:spcPct val="101000"/>
              </a:lnSpc>
              <a:spcBef>
                <a:spcPts val="350"/>
              </a:spcBef>
              <a:buClr>
                <a:srgbClr val="FF0000"/>
              </a:buClr>
              <a:buFont typeface="Wingdings" panose="05000000000000000000"/>
              <a:buChar char=""/>
              <a:tabLst>
                <a:tab pos="257810" algn="l"/>
              </a:tabLst>
            </a:pPr>
            <a:r>
              <a:rPr sz="1750" b="1" dirty="0">
                <a:latin typeface="Arial" panose="020B0604020202020204"/>
                <a:cs typeface="Arial" panose="020B0604020202020204"/>
              </a:rPr>
              <a:t>Βλάβη</a:t>
            </a:r>
            <a:r>
              <a:rPr sz="1750" b="1" spc="20" dirty="0">
                <a:latin typeface="Arial" panose="020B0604020202020204"/>
                <a:cs typeface="Arial" panose="020B0604020202020204"/>
              </a:rPr>
              <a:t> </a:t>
            </a:r>
            <a:r>
              <a:rPr sz="1750" b="1" dirty="0">
                <a:latin typeface="Arial" panose="020B0604020202020204"/>
                <a:cs typeface="Arial" panose="020B0604020202020204"/>
              </a:rPr>
              <a:t>στις</a:t>
            </a:r>
            <a:r>
              <a:rPr sz="1750" b="1" spc="10" dirty="0">
                <a:latin typeface="Arial" panose="020B0604020202020204"/>
                <a:cs typeface="Arial" panose="020B0604020202020204"/>
              </a:rPr>
              <a:t> </a:t>
            </a:r>
            <a:r>
              <a:rPr sz="1750" b="1" dirty="0">
                <a:latin typeface="Arial" panose="020B0604020202020204"/>
                <a:cs typeface="Arial" panose="020B0604020202020204"/>
              </a:rPr>
              <a:t>αντλίες</a:t>
            </a:r>
            <a:r>
              <a:rPr sz="1750" b="1" spc="15" dirty="0">
                <a:latin typeface="Arial" panose="020B0604020202020204"/>
                <a:cs typeface="Arial" panose="020B0604020202020204"/>
              </a:rPr>
              <a:t> </a:t>
            </a:r>
            <a:r>
              <a:rPr sz="1750" b="1">
                <a:latin typeface="Arial" panose="020B0604020202020204"/>
                <a:cs typeface="Arial" panose="020B0604020202020204"/>
              </a:rPr>
              <a:t>υψηλής</a:t>
            </a:r>
            <a:r>
              <a:rPr sz="1750" b="1" spc="10">
                <a:latin typeface="Arial" panose="020B0604020202020204"/>
                <a:cs typeface="Arial" panose="020B0604020202020204"/>
              </a:rPr>
              <a:t> </a:t>
            </a:r>
            <a:r>
              <a:rPr sz="1750" b="1" smtClean="0">
                <a:latin typeface="Arial" panose="020B0604020202020204"/>
                <a:cs typeface="Arial" panose="020B0604020202020204"/>
              </a:rPr>
              <a:t>π</a:t>
            </a:r>
            <a:r>
              <a:rPr lang="el-GR" sz="1750" b="1" dirty="0" err="1" smtClean="0">
                <a:latin typeface="Arial" panose="020B0604020202020204"/>
                <a:cs typeface="Arial" panose="020B0604020202020204"/>
              </a:rPr>
              <a:t>ίε</a:t>
            </a:r>
            <a:r>
              <a:rPr sz="1750" b="1" smtClean="0">
                <a:latin typeface="Arial" panose="020B0604020202020204"/>
                <a:cs typeface="Arial" panose="020B0604020202020204"/>
              </a:rPr>
              <a:t>σ</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ς</a:t>
            </a:r>
            <a:r>
              <a:rPr sz="1750" b="1" spc="10" smtClean="0">
                <a:latin typeface="Arial" panose="020B0604020202020204"/>
                <a:cs typeface="Arial" panose="020B0604020202020204"/>
              </a:rPr>
              <a:t> </a:t>
            </a:r>
            <a:r>
              <a:rPr sz="1750" b="1" dirty="0">
                <a:latin typeface="Arial" panose="020B0604020202020204"/>
                <a:cs typeface="Arial" panose="020B0604020202020204"/>
              </a:rPr>
              <a:t>(χαμηλή</a:t>
            </a:r>
            <a:r>
              <a:rPr sz="1750" b="1" spc="25" dirty="0">
                <a:latin typeface="Arial" panose="020B0604020202020204"/>
                <a:cs typeface="Arial" panose="020B0604020202020204"/>
              </a:rPr>
              <a:t> </a:t>
            </a:r>
            <a:r>
              <a:rPr sz="1750" b="1">
                <a:latin typeface="Arial" panose="020B0604020202020204"/>
                <a:cs typeface="Arial" panose="020B0604020202020204"/>
              </a:rPr>
              <a:t>πίεση</a:t>
            </a:r>
            <a:r>
              <a:rPr sz="1750" b="1" spc="20">
                <a:latin typeface="Arial" panose="020B0604020202020204"/>
                <a:cs typeface="Arial" panose="020B0604020202020204"/>
              </a:rPr>
              <a:t> </a:t>
            </a:r>
            <a:r>
              <a:rPr lang="el-GR" sz="1750" b="1" spc="20" dirty="0" smtClean="0">
                <a:latin typeface="Arial" panose="020B0604020202020204"/>
                <a:cs typeface="Arial" panose="020B0604020202020204"/>
              </a:rPr>
              <a:t>έ</a:t>
            </a:r>
            <a:r>
              <a:rPr sz="1750" b="1" smtClean="0">
                <a:latin typeface="Arial" panose="020B0604020202020204"/>
                <a:cs typeface="Arial" panose="020B0604020202020204"/>
              </a:rPr>
              <a:t>γχ</a:t>
            </a:r>
            <a:r>
              <a:rPr lang="el-GR" sz="1750" b="1" dirty="0" smtClean="0">
                <a:latin typeface="Arial" panose="020B0604020202020204"/>
                <a:cs typeface="Arial" panose="020B0604020202020204"/>
              </a:rPr>
              <a:t>υ</a:t>
            </a:r>
            <a:r>
              <a:rPr sz="1750" b="1" smtClean="0">
                <a:latin typeface="Arial" panose="020B0604020202020204"/>
                <a:cs typeface="Arial" panose="020B0604020202020204"/>
              </a:rPr>
              <a:t>σ</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ς</a:t>
            </a:r>
            <a:r>
              <a:rPr sz="1750" b="1" dirty="0">
                <a:latin typeface="Arial" panose="020B0604020202020204"/>
                <a:cs typeface="Arial" panose="020B0604020202020204"/>
              </a:rPr>
              <a:t>)</a:t>
            </a:r>
            <a:r>
              <a:rPr sz="1750" b="1" spc="25" dirty="0">
                <a:latin typeface="Arial" panose="020B0604020202020204"/>
                <a:cs typeface="Arial" panose="020B0604020202020204"/>
              </a:rPr>
              <a:t> </a:t>
            </a:r>
            <a:r>
              <a:rPr sz="1750" b="1" dirty="0">
                <a:latin typeface="Arial" panose="020B0604020202020204"/>
                <a:cs typeface="Arial" panose="020B0604020202020204"/>
              </a:rPr>
              <a:t>ή</a:t>
            </a:r>
            <a:r>
              <a:rPr sz="1750" b="1" spc="25" dirty="0">
                <a:latin typeface="Arial" panose="020B0604020202020204"/>
                <a:cs typeface="Arial" panose="020B0604020202020204"/>
              </a:rPr>
              <a:t> </a:t>
            </a:r>
            <a:r>
              <a:rPr sz="1750" b="1" spc="-10" dirty="0">
                <a:latin typeface="Arial" panose="020B0604020202020204"/>
                <a:cs typeface="Arial" panose="020B0604020202020204"/>
              </a:rPr>
              <a:t>στους </a:t>
            </a:r>
            <a:r>
              <a:rPr sz="1750" b="1" dirty="0">
                <a:latin typeface="Arial" panose="020B0604020202020204"/>
                <a:cs typeface="Arial" panose="020B0604020202020204"/>
              </a:rPr>
              <a:t>εγχυτήρες</a:t>
            </a:r>
            <a:r>
              <a:rPr sz="1750" b="1" spc="-10" dirty="0">
                <a:latin typeface="Arial" panose="020B0604020202020204"/>
                <a:cs typeface="Arial" panose="020B0604020202020204"/>
              </a:rPr>
              <a:t> </a:t>
            </a:r>
            <a:r>
              <a:rPr sz="1750" b="1" dirty="0">
                <a:latin typeface="Arial" panose="020B0604020202020204"/>
                <a:cs typeface="Arial" panose="020B0604020202020204"/>
              </a:rPr>
              <a:t>καυσίμου</a:t>
            </a:r>
            <a:r>
              <a:rPr sz="1750" b="1" spc="10" dirty="0">
                <a:latin typeface="Arial" panose="020B0604020202020204"/>
                <a:cs typeface="Arial" panose="020B0604020202020204"/>
              </a:rPr>
              <a:t> </a:t>
            </a:r>
            <a:r>
              <a:rPr sz="1750" b="1" dirty="0">
                <a:latin typeface="Arial" panose="020B0604020202020204"/>
                <a:cs typeface="Arial" panose="020B0604020202020204"/>
              </a:rPr>
              <a:t>(αντικανονική</a:t>
            </a:r>
            <a:r>
              <a:rPr sz="1750" b="1" spc="5" dirty="0">
                <a:latin typeface="Arial" panose="020B0604020202020204"/>
                <a:cs typeface="Arial" panose="020B0604020202020204"/>
              </a:rPr>
              <a:t> </a:t>
            </a:r>
            <a:r>
              <a:rPr sz="1750" b="1" dirty="0">
                <a:latin typeface="Arial" panose="020B0604020202020204"/>
                <a:cs typeface="Arial" panose="020B0604020202020204"/>
              </a:rPr>
              <a:t>έγχυση του</a:t>
            </a:r>
            <a:r>
              <a:rPr sz="1750" b="1" spc="15" dirty="0">
                <a:latin typeface="Arial" panose="020B0604020202020204"/>
                <a:cs typeface="Arial" panose="020B0604020202020204"/>
              </a:rPr>
              <a:t> </a:t>
            </a:r>
            <a:r>
              <a:rPr sz="1750" b="1" dirty="0">
                <a:latin typeface="Arial" panose="020B0604020202020204"/>
                <a:cs typeface="Arial" panose="020B0604020202020204"/>
              </a:rPr>
              <a:t>καυσίμου, </a:t>
            </a:r>
            <a:r>
              <a:rPr sz="1750" b="1" spc="-10" dirty="0">
                <a:latin typeface="Arial" panose="020B0604020202020204"/>
                <a:cs typeface="Arial" panose="020B0604020202020204"/>
              </a:rPr>
              <a:t>επικαθήσεις εξανθρακωμάτων</a:t>
            </a:r>
            <a:r>
              <a:rPr sz="1750" b="1" spc="-20" dirty="0">
                <a:latin typeface="Arial" panose="020B0604020202020204"/>
                <a:cs typeface="Arial" panose="020B0604020202020204"/>
              </a:rPr>
              <a:t> </a:t>
            </a:r>
            <a:r>
              <a:rPr sz="1750" b="1" dirty="0">
                <a:latin typeface="Arial" panose="020B0604020202020204"/>
                <a:cs typeface="Arial" panose="020B0604020202020204"/>
              </a:rPr>
              <a:t>στα</a:t>
            </a:r>
            <a:r>
              <a:rPr sz="1750" b="1" spc="-10" dirty="0">
                <a:latin typeface="Arial" panose="020B0604020202020204"/>
                <a:cs typeface="Arial" panose="020B0604020202020204"/>
              </a:rPr>
              <a:t> ακροφύσια).</a:t>
            </a:r>
            <a:endParaRPr sz="1750">
              <a:latin typeface="Arial" panose="020B0604020202020204"/>
              <a:cs typeface="Arial" panose="020B0604020202020204"/>
            </a:endParaRPr>
          </a:p>
          <a:p>
            <a:pPr marL="257810" indent="-245110">
              <a:lnSpc>
                <a:spcPct val="100000"/>
              </a:lnSpc>
              <a:spcBef>
                <a:spcPts val="370"/>
              </a:spcBef>
              <a:buClr>
                <a:srgbClr val="FF0000"/>
              </a:buClr>
              <a:buFont typeface="Wingdings" panose="05000000000000000000"/>
              <a:buChar char=""/>
              <a:tabLst>
                <a:tab pos="257810" algn="l"/>
              </a:tabLst>
            </a:pPr>
            <a:r>
              <a:rPr sz="1750" b="1" dirty="0">
                <a:latin typeface="Arial" panose="020B0604020202020204"/>
                <a:cs typeface="Arial" panose="020B0604020202020204"/>
              </a:rPr>
              <a:t>Κακή</a:t>
            </a:r>
            <a:r>
              <a:rPr sz="1750" b="1" spc="-15" dirty="0">
                <a:latin typeface="Arial" panose="020B0604020202020204"/>
                <a:cs typeface="Arial" panose="020B0604020202020204"/>
              </a:rPr>
              <a:t> </a:t>
            </a:r>
            <a:r>
              <a:rPr sz="1750" b="1" dirty="0">
                <a:latin typeface="Arial" panose="020B0604020202020204"/>
                <a:cs typeface="Arial" panose="020B0604020202020204"/>
              </a:rPr>
              <a:t>στεγανότητα</a:t>
            </a:r>
            <a:r>
              <a:rPr sz="1750" b="1" spc="-15" dirty="0">
                <a:latin typeface="Arial" panose="020B0604020202020204"/>
                <a:cs typeface="Arial" panose="020B0604020202020204"/>
              </a:rPr>
              <a:t> </a:t>
            </a:r>
            <a:r>
              <a:rPr sz="1750" b="1" dirty="0">
                <a:latin typeface="Arial" panose="020B0604020202020204"/>
                <a:cs typeface="Arial" panose="020B0604020202020204"/>
              </a:rPr>
              <a:t>του εγχυτήρα</a:t>
            </a:r>
            <a:r>
              <a:rPr sz="1750" b="1" spc="-15" dirty="0">
                <a:latin typeface="Arial" panose="020B0604020202020204"/>
                <a:cs typeface="Arial" panose="020B0604020202020204"/>
              </a:rPr>
              <a:t> </a:t>
            </a:r>
            <a:r>
              <a:rPr sz="1750" b="1" dirty="0">
                <a:latin typeface="Arial" panose="020B0604020202020204"/>
                <a:cs typeface="Arial" panose="020B0604020202020204"/>
              </a:rPr>
              <a:t>(στάξιμο</a:t>
            </a:r>
            <a:r>
              <a:rPr sz="1750" b="1" spc="-5" dirty="0">
                <a:latin typeface="Arial" panose="020B0604020202020204"/>
                <a:cs typeface="Arial" panose="020B0604020202020204"/>
              </a:rPr>
              <a:t> </a:t>
            </a:r>
            <a:r>
              <a:rPr sz="1750" b="1" spc="-10" dirty="0">
                <a:latin typeface="Arial" panose="020B0604020202020204"/>
                <a:cs typeface="Arial" panose="020B0604020202020204"/>
              </a:rPr>
              <a:t>εγχυτήρα).</a:t>
            </a:r>
            <a:endParaRPr sz="1750">
              <a:latin typeface="Arial" panose="020B0604020202020204"/>
              <a:cs typeface="Arial" panose="020B0604020202020204"/>
            </a:endParaRPr>
          </a:p>
          <a:p>
            <a:pPr marL="257810" marR="438785" indent="-245110">
              <a:lnSpc>
                <a:spcPct val="101000"/>
              </a:lnSpc>
              <a:spcBef>
                <a:spcPts val="345"/>
              </a:spcBef>
              <a:buClr>
                <a:srgbClr val="FF0000"/>
              </a:buClr>
              <a:buFont typeface="Wingdings" panose="05000000000000000000"/>
              <a:buChar char=""/>
              <a:tabLst>
                <a:tab pos="257810" algn="l"/>
              </a:tabLst>
            </a:pPr>
            <a:r>
              <a:rPr sz="1750" b="1" dirty="0">
                <a:latin typeface="Arial" panose="020B0604020202020204"/>
                <a:cs typeface="Arial" panose="020B0604020202020204"/>
              </a:rPr>
              <a:t>Ανεπάρκεια </a:t>
            </a:r>
            <a:r>
              <a:rPr sz="1750" b="1">
                <a:latin typeface="Arial" panose="020B0604020202020204"/>
                <a:cs typeface="Arial" panose="020B0604020202020204"/>
              </a:rPr>
              <a:t>αέρα</a:t>
            </a:r>
            <a:r>
              <a:rPr sz="1750" b="1" spc="5">
                <a:latin typeface="Arial" panose="020B0604020202020204"/>
                <a:cs typeface="Arial" panose="020B0604020202020204"/>
              </a:rPr>
              <a:t> </a:t>
            </a:r>
            <a:r>
              <a:rPr sz="1750" b="1" smtClean="0">
                <a:latin typeface="Arial" panose="020B0604020202020204"/>
                <a:cs typeface="Arial" panose="020B0604020202020204"/>
              </a:rPr>
              <a:t>σ</a:t>
            </a:r>
            <a:r>
              <a:rPr lang="el-GR" sz="1750" b="1" dirty="0" smtClean="0">
                <a:latin typeface="Arial" panose="020B0604020202020204"/>
                <a:cs typeface="Arial" panose="020B0604020202020204"/>
              </a:rPr>
              <a:t>ά</a:t>
            </a:r>
            <a:r>
              <a:rPr sz="1750" b="1" smtClean="0">
                <a:latin typeface="Arial" panose="020B0604020202020204"/>
                <a:cs typeface="Arial" panose="020B0604020202020204"/>
              </a:rPr>
              <a:t>ρ</a:t>
            </a:r>
            <a:r>
              <a:rPr lang="el-GR" sz="1750" b="1" dirty="0" smtClean="0">
                <a:latin typeface="Arial" panose="020B0604020202020204"/>
                <a:cs typeface="Arial" panose="020B0604020202020204"/>
              </a:rPr>
              <a:t>ω</a:t>
            </a:r>
            <a:r>
              <a:rPr sz="1750" b="1" smtClean="0">
                <a:latin typeface="Arial" panose="020B0604020202020204"/>
                <a:cs typeface="Arial" panose="020B0604020202020204"/>
              </a:rPr>
              <a:t>σ</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ς</a:t>
            </a:r>
            <a:r>
              <a:rPr sz="1750" b="1" spc="-5" smtClean="0">
                <a:latin typeface="Arial" panose="020B0604020202020204"/>
                <a:cs typeface="Arial" panose="020B0604020202020204"/>
              </a:rPr>
              <a:t> </a:t>
            </a:r>
            <a:r>
              <a:rPr sz="1750" b="1" dirty="0">
                <a:latin typeface="Arial" panose="020B0604020202020204"/>
                <a:cs typeface="Arial" panose="020B0604020202020204"/>
              </a:rPr>
              <a:t>(φραγμένα</a:t>
            </a:r>
            <a:r>
              <a:rPr sz="1750" b="1" spc="5" dirty="0">
                <a:latin typeface="Arial" panose="020B0604020202020204"/>
                <a:cs typeface="Arial" panose="020B0604020202020204"/>
              </a:rPr>
              <a:t> </a:t>
            </a:r>
            <a:r>
              <a:rPr sz="1750" b="1" dirty="0">
                <a:latin typeface="Arial" panose="020B0604020202020204"/>
                <a:cs typeface="Arial" panose="020B0604020202020204"/>
              </a:rPr>
              <a:t>φίλτρα</a:t>
            </a:r>
            <a:r>
              <a:rPr sz="1750" b="1" spc="5" dirty="0">
                <a:latin typeface="Arial" panose="020B0604020202020204"/>
                <a:cs typeface="Arial" panose="020B0604020202020204"/>
              </a:rPr>
              <a:t> </a:t>
            </a:r>
            <a:r>
              <a:rPr sz="1750" b="1" dirty="0">
                <a:latin typeface="Arial" panose="020B0604020202020204"/>
                <a:cs typeface="Arial" panose="020B0604020202020204"/>
              </a:rPr>
              <a:t>ή</a:t>
            </a:r>
            <a:r>
              <a:rPr sz="1750" b="1" spc="5" dirty="0">
                <a:latin typeface="Arial" panose="020B0604020202020204"/>
                <a:cs typeface="Arial" panose="020B0604020202020204"/>
              </a:rPr>
              <a:t> </a:t>
            </a:r>
            <a:r>
              <a:rPr sz="1750" b="1" dirty="0">
                <a:latin typeface="Arial" panose="020B0604020202020204"/>
                <a:cs typeface="Arial" panose="020B0604020202020204"/>
              </a:rPr>
              <a:t>εναλλάκτες</a:t>
            </a:r>
            <a:r>
              <a:rPr sz="1750" b="1" spc="10" dirty="0">
                <a:latin typeface="Arial" panose="020B0604020202020204"/>
                <a:cs typeface="Arial" panose="020B0604020202020204"/>
              </a:rPr>
              <a:t> </a:t>
            </a:r>
            <a:r>
              <a:rPr sz="1750" b="1" spc="-10" dirty="0">
                <a:latin typeface="Arial" panose="020B0604020202020204"/>
                <a:cs typeface="Arial" panose="020B0604020202020204"/>
              </a:rPr>
              <a:t>αέρα, </a:t>
            </a:r>
            <a:r>
              <a:rPr sz="1750" b="1" dirty="0">
                <a:latin typeface="Arial" panose="020B0604020202020204"/>
                <a:cs typeface="Arial" panose="020B0604020202020204"/>
              </a:rPr>
              <a:t>αυξημένες επικαθήσεις στα</a:t>
            </a:r>
            <a:r>
              <a:rPr sz="1750" b="1" spc="5" dirty="0">
                <a:latin typeface="Arial" panose="020B0604020202020204"/>
                <a:cs typeface="Arial" panose="020B0604020202020204"/>
              </a:rPr>
              <a:t> </a:t>
            </a:r>
            <a:r>
              <a:rPr sz="1750" b="1" dirty="0">
                <a:latin typeface="Arial" panose="020B0604020202020204"/>
                <a:cs typeface="Arial" panose="020B0604020202020204"/>
              </a:rPr>
              <a:t>πτερύγια</a:t>
            </a:r>
            <a:r>
              <a:rPr sz="1750" b="1" spc="10" dirty="0">
                <a:latin typeface="Arial" panose="020B0604020202020204"/>
                <a:cs typeface="Arial" panose="020B0604020202020204"/>
              </a:rPr>
              <a:t> </a:t>
            </a:r>
            <a:r>
              <a:rPr sz="1750" b="1" dirty="0">
                <a:latin typeface="Arial" panose="020B0604020202020204"/>
                <a:cs typeface="Arial" panose="020B0604020202020204"/>
              </a:rPr>
              <a:t>του</a:t>
            </a:r>
            <a:r>
              <a:rPr sz="1750" b="1" spc="20" dirty="0">
                <a:latin typeface="Arial" panose="020B0604020202020204"/>
                <a:cs typeface="Arial" panose="020B0604020202020204"/>
              </a:rPr>
              <a:t> </a:t>
            </a:r>
            <a:r>
              <a:rPr sz="1750" b="1" spc="-10" dirty="0">
                <a:latin typeface="Arial" panose="020B0604020202020204"/>
                <a:cs typeface="Arial" panose="020B0604020202020204"/>
              </a:rPr>
              <a:t>στροβιλοϋπερπληρωτή, </a:t>
            </a:r>
            <a:r>
              <a:rPr sz="1750" b="1" dirty="0">
                <a:latin typeface="Arial" panose="020B0604020202020204"/>
                <a:cs typeface="Arial" panose="020B0604020202020204"/>
              </a:rPr>
              <a:t>φραγμένες θυρίδες σαρώσεως</a:t>
            </a:r>
            <a:r>
              <a:rPr sz="1750" b="1" spc="5" dirty="0">
                <a:latin typeface="Arial" panose="020B0604020202020204"/>
                <a:cs typeface="Arial" panose="020B0604020202020204"/>
              </a:rPr>
              <a:t> </a:t>
            </a:r>
            <a:r>
              <a:rPr sz="1750" b="1" dirty="0">
                <a:latin typeface="Arial" panose="020B0604020202020204"/>
                <a:cs typeface="Arial" panose="020B0604020202020204"/>
              </a:rPr>
              <a:t>και</a:t>
            </a:r>
            <a:r>
              <a:rPr sz="1750" b="1" spc="10" dirty="0">
                <a:latin typeface="Arial" panose="020B0604020202020204"/>
                <a:cs typeface="Arial" panose="020B0604020202020204"/>
              </a:rPr>
              <a:t> </a:t>
            </a:r>
            <a:r>
              <a:rPr sz="1750" b="1" dirty="0">
                <a:latin typeface="Arial" panose="020B0604020202020204"/>
                <a:cs typeface="Arial" panose="020B0604020202020204"/>
              </a:rPr>
              <a:t>απόφραξη</a:t>
            </a:r>
            <a:r>
              <a:rPr sz="1750" b="1" spc="15" dirty="0">
                <a:latin typeface="Arial" panose="020B0604020202020204"/>
                <a:cs typeface="Arial" panose="020B0604020202020204"/>
              </a:rPr>
              <a:t> </a:t>
            </a:r>
            <a:r>
              <a:rPr sz="1750" b="1" dirty="0">
                <a:latin typeface="Arial" panose="020B0604020202020204"/>
                <a:cs typeface="Arial" panose="020B0604020202020204"/>
              </a:rPr>
              <a:t>λέβητα</a:t>
            </a:r>
            <a:r>
              <a:rPr sz="1750" b="1" spc="10" dirty="0">
                <a:latin typeface="Arial" panose="020B0604020202020204"/>
                <a:cs typeface="Arial" panose="020B0604020202020204"/>
              </a:rPr>
              <a:t> </a:t>
            </a:r>
            <a:r>
              <a:rPr sz="1750" b="1" dirty="0">
                <a:latin typeface="Arial" panose="020B0604020202020204"/>
                <a:cs typeface="Arial" panose="020B0604020202020204"/>
              </a:rPr>
              <a:t>καυσαερίων</a:t>
            </a:r>
            <a:r>
              <a:rPr sz="1750" b="1" spc="-15" dirty="0">
                <a:latin typeface="Arial" panose="020B0604020202020204"/>
                <a:cs typeface="Arial" panose="020B0604020202020204"/>
              </a:rPr>
              <a:t> </a:t>
            </a:r>
            <a:r>
              <a:rPr sz="1750" b="1" spc="-25" dirty="0">
                <a:latin typeface="Arial" panose="020B0604020202020204"/>
                <a:cs typeface="Arial" panose="020B0604020202020204"/>
              </a:rPr>
              <a:t>από </a:t>
            </a:r>
            <a:r>
              <a:rPr sz="1750" b="1" spc="-10" dirty="0">
                <a:latin typeface="Arial" panose="020B0604020202020204"/>
                <a:cs typeface="Arial" panose="020B0604020202020204"/>
              </a:rPr>
              <a:t>εξανθρακώματα).</a:t>
            </a:r>
            <a:endParaRPr sz="1750">
              <a:latin typeface="Arial" panose="020B0604020202020204"/>
              <a:cs typeface="Arial" panose="020B0604020202020204"/>
            </a:endParaRPr>
          </a:p>
          <a:p>
            <a:pPr marL="257810" indent="-245110">
              <a:lnSpc>
                <a:spcPct val="100000"/>
              </a:lnSpc>
              <a:spcBef>
                <a:spcPts val="370"/>
              </a:spcBef>
              <a:buClr>
                <a:srgbClr val="FF0000"/>
              </a:buClr>
              <a:buFont typeface="Wingdings" panose="05000000000000000000"/>
              <a:buChar char=""/>
              <a:tabLst>
                <a:tab pos="257810" algn="l"/>
              </a:tabLst>
            </a:pPr>
            <a:r>
              <a:rPr sz="1750" b="1">
                <a:latin typeface="Arial" panose="020B0604020202020204"/>
                <a:cs typeface="Arial" panose="020B0604020202020204"/>
              </a:rPr>
              <a:t>Απώλεια</a:t>
            </a:r>
            <a:r>
              <a:rPr sz="1750" b="1" spc="5">
                <a:latin typeface="Arial" panose="020B0604020202020204"/>
                <a:cs typeface="Arial" panose="020B0604020202020204"/>
              </a:rPr>
              <a:t> </a:t>
            </a:r>
            <a:r>
              <a:rPr sz="1750" b="1" smtClean="0">
                <a:latin typeface="Arial" panose="020B0604020202020204"/>
                <a:cs typeface="Arial" panose="020B0604020202020204"/>
              </a:rPr>
              <a:t>συμπ</a:t>
            </a:r>
            <a:r>
              <a:rPr lang="el-GR" sz="1750" b="1" dirty="0" err="1" smtClean="0">
                <a:latin typeface="Arial" panose="020B0604020202020204"/>
                <a:cs typeface="Arial" panose="020B0604020202020204"/>
              </a:rPr>
              <a:t>ίε</a:t>
            </a:r>
            <a:r>
              <a:rPr sz="1750" b="1" smtClean="0">
                <a:latin typeface="Arial" panose="020B0604020202020204"/>
                <a:cs typeface="Arial" panose="020B0604020202020204"/>
              </a:rPr>
              <a:t>σ</a:t>
            </a:r>
            <a:r>
              <a:rPr lang="el-GR" sz="1750" b="1" dirty="0" smtClean="0">
                <a:latin typeface="Arial" panose="020B0604020202020204"/>
                <a:cs typeface="Arial" panose="020B0604020202020204"/>
              </a:rPr>
              <a:t>η</a:t>
            </a:r>
            <a:r>
              <a:rPr sz="1750" b="1" smtClean="0">
                <a:latin typeface="Arial" panose="020B0604020202020204"/>
                <a:cs typeface="Arial" panose="020B0604020202020204"/>
              </a:rPr>
              <a:t>ς </a:t>
            </a:r>
            <a:r>
              <a:rPr sz="1750" b="1" dirty="0">
                <a:latin typeface="Arial" panose="020B0604020202020204"/>
                <a:cs typeface="Arial" panose="020B0604020202020204"/>
              </a:rPr>
              <a:t>από</a:t>
            </a:r>
            <a:r>
              <a:rPr sz="1750" b="1" spc="15" dirty="0">
                <a:latin typeface="Arial" panose="020B0604020202020204"/>
                <a:cs typeface="Arial" panose="020B0604020202020204"/>
              </a:rPr>
              <a:t> </a:t>
            </a:r>
            <a:r>
              <a:rPr sz="1750" b="1" dirty="0">
                <a:latin typeface="Arial" panose="020B0604020202020204"/>
                <a:cs typeface="Arial" panose="020B0604020202020204"/>
              </a:rPr>
              <a:t>τις βαλβίδες</a:t>
            </a:r>
            <a:r>
              <a:rPr sz="1750" b="1" spc="10" dirty="0">
                <a:latin typeface="Arial" panose="020B0604020202020204"/>
                <a:cs typeface="Arial" panose="020B0604020202020204"/>
              </a:rPr>
              <a:t> </a:t>
            </a:r>
            <a:r>
              <a:rPr sz="1750" b="1" dirty="0">
                <a:latin typeface="Arial" panose="020B0604020202020204"/>
                <a:cs typeface="Arial" panose="020B0604020202020204"/>
              </a:rPr>
              <a:t>ή</a:t>
            </a:r>
            <a:r>
              <a:rPr sz="1750" b="1" spc="15" dirty="0">
                <a:latin typeface="Arial" panose="020B0604020202020204"/>
                <a:cs typeface="Arial" panose="020B0604020202020204"/>
              </a:rPr>
              <a:t> </a:t>
            </a:r>
            <a:r>
              <a:rPr sz="1750" b="1" dirty="0">
                <a:latin typeface="Arial" panose="020B0604020202020204"/>
                <a:cs typeface="Arial" panose="020B0604020202020204"/>
              </a:rPr>
              <a:t>από</a:t>
            </a:r>
            <a:r>
              <a:rPr sz="1750" b="1" spc="15" dirty="0">
                <a:latin typeface="Arial" panose="020B0604020202020204"/>
                <a:cs typeface="Arial" panose="020B0604020202020204"/>
              </a:rPr>
              <a:t> </a:t>
            </a:r>
            <a:r>
              <a:rPr sz="1750" b="1" dirty="0">
                <a:latin typeface="Arial" panose="020B0604020202020204"/>
                <a:cs typeface="Arial" panose="020B0604020202020204"/>
              </a:rPr>
              <a:t>τα</a:t>
            </a:r>
            <a:r>
              <a:rPr sz="1750" b="1" spc="10" dirty="0">
                <a:latin typeface="Arial" panose="020B0604020202020204"/>
                <a:cs typeface="Arial" panose="020B0604020202020204"/>
              </a:rPr>
              <a:t> </a:t>
            </a:r>
            <a:r>
              <a:rPr sz="1750" b="1" dirty="0">
                <a:latin typeface="Arial" panose="020B0604020202020204"/>
                <a:cs typeface="Arial" panose="020B0604020202020204"/>
              </a:rPr>
              <a:t>ελατήρια</a:t>
            </a:r>
            <a:r>
              <a:rPr sz="1750" b="1" spc="5" dirty="0">
                <a:latin typeface="Arial" panose="020B0604020202020204"/>
                <a:cs typeface="Arial" panose="020B0604020202020204"/>
              </a:rPr>
              <a:t> </a:t>
            </a:r>
            <a:r>
              <a:rPr sz="1750" b="1" dirty="0">
                <a:latin typeface="Arial" panose="020B0604020202020204"/>
                <a:cs typeface="Arial" panose="020B0604020202020204"/>
              </a:rPr>
              <a:t>του</a:t>
            </a:r>
            <a:r>
              <a:rPr sz="1750" b="1" spc="25" dirty="0">
                <a:latin typeface="Arial" panose="020B0604020202020204"/>
                <a:cs typeface="Arial" panose="020B0604020202020204"/>
              </a:rPr>
              <a:t> </a:t>
            </a:r>
            <a:r>
              <a:rPr sz="1750" b="1" spc="-10" dirty="0">
                <a:latin typeface="Arial" panose="020B0604020202020204"/>
                <a:cs typeface="Arial" panose="020B0604020202020204"/>
              </a:rPr>
              <a:t>εμβόλου.</a:t>
            </a:r>
            <a:endParaRPr sz="1750">
              <a:latin typeface="Arial" panose="020B0604020202020204"/>
              <a:cs typeface="Arial" panose="020B0604020202020204"/>
            </a:endParaRPr>
          </a:p>
          <a:p>
            <a:pPr marL="257810" indent="-245110">
              <a:lnSpc>
                <a:spcPct val="100000"/>
              </a:lnSpc>
              <a:spcBef>
                <a:spcPts val="380"/>
              </a:spcBef>
              <a:buClr>
                <a:srgbClr val="FF0000"/>
              </a:buClr>
              <a:buFont typeface="Wingdings" panose="05000000000000000000"/>
              <a:buChar char=""/>
              <a:tabLst>
                <a:tab pos="257810" algn="l"/>
              </a:tabLst>
            </a:pPr>
            <a:r>
              <a:rPr sz="1750" b="1" dirty="0">
                <a:latin typeface="Arial" panose="020B0604020202020204"/>
                <a:cs typeface="Arial" panose="020B0604020202020204"/>
              </a:rPr>
              <a:t>Εκδήλωση</a:t>
            </a:r>
            <a:r>
              <a:rPr sz="1750" b="1" spc="-40" dirty="0">
                <a:latin typeface="Arial" panose="020B0604020202020204"/>
                <a:cs typeface="Arial" panose="020B0604020202020204"/>
              </a:rPr>
              <a:t> </a:t>
            </a:r>
            <a:r>
              <a:rPr sz="1750" b="1" dirty="0">
                <a:latin typeface="Arial" panose="020B0604020202020204"/>
                <a:cs typeface="Arial" panose="020B0604020202020204"/>
              </a:rPr>
              <a:t>φωτιάς</a:t>
            </a:r>
            <a:r>
              <a:rPr sz="1750" b="1" spc="-40" dirty="0">
                <a:latin typeface="Arial" panose="020B0604020202020204"/>
                <a:cs typeface="Arial" panose="020B0604020202020204"/>
              </a:rPr>
              <a:t> </a:t>
            </a:r>
            <a:r>
              <a:rPr sz="1750" b="1" dirty="0">
                <a:latin typeface="Arial" panose="020B0604020202020204"/>
                <a:cs typeface="Arial" panose="020B0604020202020204"/>
              </a:rPr>
              <a:t>στον</a:t>
            </a:r>
            <a:r>
              <a:rPr sz="1750" b="1" spc="-55" dirty="0">
                <a:latin typeface="Arial" panose="020B0604020202020204"/>
                <a:cs typeface="Arial" panose="020B0604020202020204"/>
              </a:rPr>
              <a:t> </a:t>
            </a:r>
            <a:r>
              <a:rPr sz="1750" b="1">
                <a:latin typeface="Arial" panose="020B0604020202020204"/>
                <a:cs typeface="Arial" panose="020B0604020202020204"/>
              </a:rPr>
              <a:t>οχετό</a:t>
            </a:r>
            <a:r>
              <a:rPr sz="1750" b="1" spc="-40">
                <a:latin typeface="Arial" panose="020B0604020202020204"/>
                <a:cs typeface="Arial" panose="020B0604020202020204"/>
              </a:rPr>
              <a:t> </a:t>
            </a:r>
            <a:r>
              <a:rPr sz="1750" b="1" spc="-10" smtClean="0">
                <a:latin typeface="Arial" panose="020B0604020202020204"/>
                <a:cs typeface="Arial" panose="020B0604020202020204"/>
              </a:rPr>
              <a:t>σ</a:t>
            </a:r>
            <a:r>
              <a:rPr lang="el-GR" sz="1750" b="1" spc="-10" dirty="0" smtClean="0">
                <a:latin typeface="Arial" panose="020B0604020202020204"/>
                <a:cs typeface="Arial" panose="020B0604020202020204"/>
              </a:rPr>
              <a:t>ά</a:t>
            </a:r>
            <a:r>
              <a:rPr sz="1750" b="1" spc="-10" smtClean="0">
                <a:latin typeface="Arial" panose="020B0604020202020204"/>
                <a:cs typeface="Arial" panose="020B0604020202020204"/>
              </a:rPr>
              <a:t>ρ</a:t>
            </a:r>
            <a:r>
              <a:rPr lang="el-GR" sz="1750" b="1" spc="-10" dirty="0" smtClean="0">
                <a:latin typeface="Arial" panose="020B0604020202020204"/>
                <a:cs typeface="Arial" panose="020B0604020202020204"/>
              </a:rPr>
              <a:t>ω</a:t>
            </a:r>
            <a:r>
              <a:rPr sz="1750" b="1" spc="-10" smtClean="0">
                <a:latin typeface="Arial" panose="020B0604020202020204"/>
                <a:cs typeface="Arial" panose="020B0604020202020204"/>
              </a:rPr>
              <a:t>σ</a:t>
            </a:r>
            <a:r>
              <a:rPr lang="el-GR" sz="1750" b="1" spc="-10" dirty="0" smtClean="0">
                <a:latin typeface="Arial" panose="020B0604020202020204"/>
                <a:cs typeface="Arial" panose="020B0604020202020204"/>
              </a:rPr>
              <a:t>η</a:t>
            </a:r>
            <a:r>
              <a:rPr sz="1750" b="1" spc="-10" smtClean="0">
                <a:latin typeface="Arial" panose="020B0604020202020204"/>
                <a:cs typeface="Arial" panose="020B0604020202020204"/>
              </a:rPr>
              <a:t>ς</a:t>
            </a:r>
            <a:r>
              <a:rPr sz="1750" b="1" spc="-10" dirty="0">
                <a:latin typeface="Arial" panose="020B0604020202020204"/>
                <a:cs typeface="Arial" panose="020B0604020202020204"/>
              </a:rPr>
              <a:t>.</a:t>
            </a:r>
            <a:endParaRPr sz="1750">
              <a:latin typeface="Arial" panose="020B0604020202020204"/>
              <a:cs typeface="Arial" panose="020B06040202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p:nvPr/>
        </p:nvSpPr>
        <p:spPr>
          <a:xfrm>
            <a:off x="364490" y="375920"/>
            <a:ext cx="8002270" cy="5703997"/>
          </a:xfrm>
          <a:prstGeom prst="rect">
            <a:avLst/>
          </a:prstGeom>
        </p:spPr>
        <p:txBody>
          <a:bodyPr vert="horz" wrap="square" lIns="0" tIns="12700" rIns="0" bIns="0" rtlCol="0">
            <a:spAutoFit/>
          </a:bodyPr>
          <a:lstStyle/>
          <a:p>
            <a:pPr marL="410210" algn="ctr">
              <a:lnSpc>
                <a:spcPct val="100000"/>
              </a:lnSpc>
              <a:spcBef>
                <a:spcPts val="100"/>
              </a:spcBef>
            </a:pPr>
            <a:r>
              <a:rPr sz="2400" b="1" u="sng" dirty="0">
                <a:solidFill>
                  <a:srgbClr val="FFFFFF"/>
                </a:solidFill>
                <a:uFill>
                  <a:solidFill>
                    <a:srgbClr val="FFFFFF"/>
                  </a:solidFill>
                </a:uFill>
                <a:latin typeface="Arial" panose="020B0604020202020204"/>
                <a:cs typeface="Arial" panose="020B0604020202020204"/>
              </a:rPr>
              <a:t>ΒΛΑΒΕΣ</a:t>
            </a:r>
            <a:r>
              <a:rPr sz="2400" b="1" u="sng" spc="-7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ΣΤΗ</a:t>
            </a:r>
            <a:r>
              <a:rPr sz="2400" b="1" u="sng" spc="-14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ΛΕΙΤΟΥΡΓΙΑ</a:t>
            </a:r>
            <a:r>
              <a:rPr sz="2400" b="1" u="sng" spc="-60" dirty="0">
                <a:solidFill>
                  <a:srgbClr val="FFFFFF"/>
                </a:solidFill>
                <a:uFill>
                  <a:solidFill>
                    <a:srgbClr val="FFFFFF"/>
                  </a:solidFill>
                </a:uFill>
                <a:latin typeface="Arial" panose="020B0604020202020204"/>
                <a:cs typeface="Arial" panose="020B0604020202020204"/>
              </a:rPr>
              <a:t> </a:t>
            </a:r>
            <a:r>
              <a:rPr sz="2400" b="1" u="sng" dirty="0">
                <a:solidFill>
                  <a:srgbClr val="FFFFFF"/>
                </a:solidFill>
                <a:uFill>
                  <a:solidFill>
                    <a:srgbClr val="FFFFFF"/>
                  </a:solidFill>
                </a:uFill>
                <a:latin typeface="Arial" panose="020B0604020202020204"/>
                <a:cs typeface="Arial" panose="020B0604020202020204"/>
              </a:rPr>
              <a:t>ΤΗΣ</a:t>
            </a:r>
            <a:r>
              <a:rPr sz="2400" b="1" u="sng" spc="-55" dirty="0">
                <a:solidFill>
                  <a:srgbClr val="FFFFFF"/>
                </a:solidFill>
                <a:uFill>
                  <a:solidFill>
                    <a:srgbClr val="FFFFFF"/>
                  </a:solidFill>
                </a:uFill>
                <a:latin typeface="Arial" panose="020B0604020202020204"/>
                <a:cs typeface="Arial" panose="020B0604020202020204"/>
              </a:rPr>
              <a:t> </a:t>
            </a:r>
            <a:r>
              <a:rPr sz="2400" b="1" u="sng" spc="-10" dirty="0">
                <a:solidFill>
                  <a:srgbClr val="FFFFFF"/>
                </a:solidFill>
                <a:uFill>
                  <a:solidFill>
                    <a:srgbClr val="FFFFFF"/>
                  </a:solidFill>
                </a:uFill>
                <a:latin typeface="Arial" panose="020B0604020202020204"/>
                <a:cs typeface="Arial" panose="020B0604020202020204"/>
              </a:rPr>
              <a:t>ΜΗΧΑΝΗΣ</a:t>
            </a:r>
            <a:endParaRPr sz="2400">
              <a:latin typeface="Arial" panose="020B0604020202020204"/>
              <a:cs typeface="Arial" panose="020B0604020202020204"/>
            </a:endParaRPr>
          </a:p>
          <a:p>
            <a:pPr>
              <a:lnSpc>
                <a:spcPct val="100000"/>
              </a:lnSpc>
              <a:spcBef>
                <a:spcPts val="35"/>
              </a:spcBef>
            </a:pPr>
            <a:endParaRPr sz="2400">
              <a:latin typeface="Arial" panose="020B0604020202020204"/>
              <a:cs typeface="Arial" panose="020B0604020202020204"/>
            </a:endParaRPr>
          </a:p>
          <a:p>
            <a:pPr marL="12700" marR="432435" indent="834390">
              <a:lnSpc>
                <a:spcPct val="117000"/>
              </a:lnSpc>
              <a:spcBef>
                <a:spcPts val="5"/>
              </a:spcBef>
            </a:pPr>
            <a:r>
              <a:rPr sz="2400" b="1" u="sng" dirty="0">
                <a:solidFill>
                  <a:srgbClr val="FF0000"/>
                </a:solidFill>
                <a:uFill>
                  <a:solidFill>
                    <a:srgbClr val="FF0000"/>
                  </a:solidFill>
                </a:uFill>
                <a:latin typeface="Arial" panose="020B0604020202020204"/>
                <a:cs typeface="Arial" panose="020B0604020202020204"/>
              </a:rPr>
              <a:t>Διάγνωση</a:t>
            </a:r>
            <a:r>
              <a:rPr sz="2400" b="1" u="sng" spc="-50"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με</a:t>
            </a:r>
            <a:r>
              <a:rPr sz="2400" b="1" u="sng" spc="-30"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βάση</a:t>
            </a:r>
            <a:r>
              <a:rPr sz="2400" b="1" u="sng" spc="-45"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το</a:t>
            </a:r>
            <a:r>
              <a:rPr sz="2400" b="1" u="sng" spc="-40"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χρώμα</a:t>
            </a:r>
            <a:r>
              <a:rPr sz="2400" b="1" u="sng" spc="-35"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των</a:t>
            </a:r>
            <a:r>
              <a:rPr sz="2400" b="1" u="sng" spc="-40" dirty="0">
                <a:solidFill>
                  <a:srgbClr val="FF0000"/>
                </a:solidFill>
                <a:uFill>
                  <a:solidFill>
                    <a:srgbClr val="FF0000"/>
                  </a:solidFill>
                </a:uFill>
                <a:latin typeface="Arial" panose="020B0604020202020204"/>
                <a:cs typeface="Arial" panose="020B0604020202020204"/>
              </a:rPr>
              <a:t> </a:t>
            </a:r>
            <a:r>
              <a:rPr sz="2400" b="1" u="sng" spc="-10" dirty="0">
                <a:solidFill>
                  <a:srgbClr val="FF0000"/>
                </a:solidFill>
                <a:uFill>
                  <a:solidFill>
                    <a:srgbClr val="FF0000"/>
                  </a:solidFill>
                </a:uFill>
                <a:latin typeface="Arial" panose="020B0604020202020204"/>
                <a:cs typeface="Arial" panose="020B0604020202020204"/>
              </a:rPr>
              <a:t>καυσαερίων</a:t>
            </a:r>
            <a:r>
              <a:rPr sz="2400" b="1" spc="-10" dirty="0">
                <a:solidFill>
                  <a:srgbClr val="FF0000"/>
                </a:solidFill>
                <a:latin typeface="Arial" panose="020B0604020202020204"/>
                <a:cs typeface="Arial" panose="020B0604020202020204"/>
              </a:rPr>
              <a:t> </a:t>
            </a:r>
            <a:r>
              <a:rPr sz="2400" b="1" dirty="0">
                <a:latin typeface="Arial" panose="020B0604020202020204"/>
                <a:cs typeface="Arial" panose="020B0604020202020204"/>
              </a:rPr>
              <a:t>β)</a:t>
            </a:r>
            <a:r>
              <a:rPr sz="2400" b="1" spc="-125" dirty="0">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Λευκό</a:t>
            </a:r>
            <a:r>
              <a:rPr sz="2400" b="1" u="sng" spc="-60"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ή</a:t>
            </a:r>
            <a:r>
              <a:rPr sz="2400" b="1" u="sng" spc="-45"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γαλάζιο</a:t>
            </a:r>
            <a:r>
              <a:rPr sz="2400" b="1" u="sng" spc="-60"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χρώμα</a:t>
            </a:r>
            <a:r>
              <a:rPr sz="2400" b="1" u="sng" spc="-45" dirty="0">
                <a:uFill>
                  <a:solidFill>
                    <a:srgbClr val="000000"/>
                  </a:solidFill>
                </a:uFill>
                <a:latin typeface="Arial" panose="020B0604020202020204"/>
                <a:cs typeface="Arial" panose="020B0604020202020204"/>
              </a:rPr>
              <a:t> </a:t>
            </a:r>
            <a:r>
              <a:rPr sz="2400" b="1" u="sng" spc="-10" dirty="0">
                <a:uFill>
                  <a:solidFill>
                    <a:srgbClr val="000000"/>
                  </a:solidFill>
                </a:uFill>
                <a:latin typeface="Arial" panose="020B0604020202020204"/>
                <a:cs typeface="Arial" panose="020B0604020202020204"/>
              </a:rPr>
              <a:t>καυσαερίων</a:t>
            </a:r>
            <a:endParaRPr sz="2400">
              <a:latin typeface="Arial" panose="020B0604020202020204"/>
              <a:cs typeface="Arial" panose="020B0604020202020204"/>
            </a:endParaRPr>
          </a:p>
          <a:p>
            <a:pPr marL="12700" marR="270510">
              <a:lnSpc>
                <a:spcPct val="100000"/>
              </a:lnSpc>
              <a:spcBef>
                <a:spcPts val="470"/>
              </a:spcBef>
            </a:pPr>
            <a:r>
              <a:rPr sz="2400" b="1" spc="-30" dirty="0">
                <a:latin typeface="Arial" panose="020B0604020202020204"/>
                <a:cs typeface="Arial" panose="020B0604020202020204"/>
              </a:rPr>
              <a:t>Το</a:t>
            </a:r>
            <a:r>
              <a:rPr sz="2400" b="1" spc="-95" dirty="0">
                <a:latin typeface="Arial" panose="020B0604020202020204"/>
                <a:cs typeface="Arial" panose="020B0604020202020204"/>
              </a:rPr>
              <a:t> </a:t>
            </a:r>
            <a:r>
              <a:rPr sz="2400" b="1" dirty="0">
                <a:latin typeface="Arial" panose="020B0604020202020204"/>
                <a:cs typeface="Arial" panose="020B0604020202020204"/>
              </a:rPr>
              <a:t>λευκό</a:t>
            </a:r>
            <a:r>
              <a:rPr sz="2400" b="1" spc="-80" dirty="0">
                <a:latin typeface="Arial" panose="020B0604020202020204"/>
                <a:cs typeface="Arial" panose="020B0604020202020204"/>
              </a:rPr>
              <a:t> </a:t>
            </a:r>
            <a:r>
              <a:rPr sz="2400" b="1" dirty="0">
                <a:latin typeface="Arial" panose="020B0604020202020204"/>
                <a:cs typeface="Arial" panose="020B0604020202020204"/>
              </a:rPr>
              <a:t>ή</a:t>
            </a:r>
            <a:r>
              <a:rPr sz="2400" b="1" spc="-80" dirty="0">
                <a:latin typeface="Arial" panose="020B0604020202020204"/>
                <a:cs typeface="Arial" panose="020B0604020202020204"/>
              </a:rPr>
              <a:t> </a:t>
            </a:r>
            <a:r>
              <a:rPr sz="2400" b="1" dirty="0">
                <a:latin typeface="Arial" panose="020B0604020202020204"/>
                <a:cs typeface="Arial" panose="020B0604020202020204"/>
              </a:rPr>
              <a:t>γαλάζιο</a:t>
            </a:r>
            <a:r>
              <a:rPr sz="2400" b="1" spc="-80" dirty="0">
                <a:latin typeface="Arial" panose="020B0604020202020204"/>
                <a:cs typeface="Arial" panose="020B0604020202020204"/>
              </a:rPr>
              <a:t> </a:t>
            </a:r>
            <a:r>
              <a:rPr sz="2400" b="1">
                <a:latin typeface="Arial" panose="020B0604020202020204"/>
                <a:cs typeface="Arial" panose="020B0604020202020204"/>
              </a:rPr>
              <a:t>χρώμα</a:t>
            </a:r>
            <a:r>
              <a:rPr sz="2400" b="1" spc="-80">
                <a:latin typeface="Arial" panose="020B0604020202020204"/>
                <a:cs typeface="Arial" panose="020B0604020202020204"/>
              </a:rPr>
              <a:t> </a:t>
            </a:r>
            <a:r>
              <a:rPr lang="el-GR" sz="2400" b="1" spc="-80" dirty="0" smtClean="0">
                <a:latin typeface="Arial" panose="020B0604020202020204"/>
                <a:cs typeface="Arial" panose="020B0604020202020204"/>
              </a:rPr>
              <a:t>στα</a:t>
            </a:r>
            <a:r>
              <a:rPr sz="2400" b="1" spc="-80" smtClean="0">
                <a:latin typeface="Arial" panose="020B0604020202020204"/>
                <a:cs typeface="Arial" panose="020B0604020202020204"/>
              </a:rPr>
              <a:t> </a:t>
            </a:r>
            <a:r>
              <a:rPr sz="2400" b="1" smtClean="0">
                <a:latin typeface="Arial" panose="020B0604020202020204"/>
                <a:cs typeface="Arial" panose="020B0604020202020204"/>
              </a:rPr>
              <a:t>καυσα</a:t>
            </a:r>
            <a:r>
              <a:rPr lang="el-GR" sz="2400" b="1" dirty="0" smtClean="0">
                <a:latin typeface="Arial" panose="020B0604020202020204"/>
                <a:cs typeface="Arial" panose="020B0604020202020204"/>
              </a:rPr>
              <a:t>έ</a:t>
            </a:r>
            <a:r>
              <a:rPr sz="2400" b="1" smtClean="0">
                <a:latin typeface="Arial" panose="020B0604020202020204"/>
                <a:cs typeface="Arial" panose="020B0604020202020204"/>
              </a:rPr>
              <a:t>ρ</a:t>
            </a:r>
            <a:r>
              <a:rPr lang="el-GR" sz="2400" b="1" dirty="0" smtClean="0">
                <a:latin typeface="Arial" panose="020B0604020202020204"/>
                <a:cs typeface="Arial" panose="020B0604020202020204"/>
              </a:rPr>
              <a:t>ι</a:t>
            </a:r>
            <a:r>
              <a:rPr lang="el-GR" sz="2400" b="1" dirty="0">
                <a:latin typeface="Arial" panose="020B0604020202020204"/>
                <a:cs typeface="Arial" panose="020B0604020202020204"/>
              </a:rPr>
              <a:t>α</a:t>
            </a:r>
            <a:r>
              <a:rPr sz="2400" b="1" spc="-80" smtClean="0">
                <a:latin typeface="Arial" panose="020B0604020202020204"/>
                <a:cs typeface="Arial" panose="020B0604020202020204"/>
              </a:rPr>
              <a:t> </a:t>
            </a:r>
            <a:r>
              <a:rPr sz="2400" b="1" spc="-10" dirty="0">
                <a:latin typeface="Arial" panose="020B0604020202020204"/>
                <a:cs typeface="Arial" panose="020B0604020202020204"/>
              </a:rPr>
              <a:t>συνήθως </a:t>
            </a:r>
            <a:r>
              <a:rPr sz="2400" b="1" dirty="0">
                <a:latin typeface="Arial" panose="020B0604020202020204"/>
                <a:cs typeface="Arial" panose="020B0604020202020204"/>
              </a:rPr>
              <a:t>οφείλεται</a:t>
            </a:r>
            <a:r>
              <a:rPr sz="2400" b="1" spc="-95" dirty="0">
                <a:latin typeface="Arial" panose="020B0604020202020204"/>
                <a:cs typeface="Arial" panose="020B0604020202020204"/>
              </a:rPr>
              <a:t> </a:t>
            </a:r>
            <a:r>
              <a:rPr sz="2400" b="1" dirty="0">
                <a:latin typeface="Arial" panose="020B0604020202020204"/>
                <a:cs typeface="Arial" panose="020B0604020202020204"/>
              </a:rPr>
              <a:t>στις</a:t>
            </a:r>
            <a:r>
              <a:rPr sz="2400" b="1" spc="-85" dirty="0">
                <a:latin typeface="Arial" panose="020B0604020202020204"/>
                <a:cs typeface="Arial" panose="020B0604020202020204"/>
              </a:rPr>
              <a:t> </a:t>
            </a:r>
            <a:r>
              <a:rPr sz="2400" b="1" dirty="0">
                <a:latin typeface="Arial" panose="020B0604020202020204"/>
                <a:cs typeface="Arial" panose="020B0604020202020204"/>
              </a:rPr>
              <a:t>ακόλουθες</a:t>
            </a:r>
            <a:r>
              <a:rPr sz="2400" b="1" spc="-75" dirty="0">
                <a:latin typeface="Arial" panose="020B0604020202020204"/>
                <a:cs typeface="Arial" panose="020B0604020202020204"/>
              </a:rPr>
              <a:t> </a:t>
            </a:r>
            <a:r>
              <a:rPr sz="2400" b="1" spc="-10" dirty="0">
                <a:latin typeface="Arial" panose="020B0604020202020204"/>
                <a:cs typeface="Arial" panose="020B0604020202020204"/>
              </a:rPr>
              <a:t>αιτίες:</a:t>
            </a:r>
            <a:endParaRPr sz="2400">
              <a:latin typeface="Arial" panose="020B0604020202020204"/>
              <a:cs typeface="Arial" panose="020B0604020202020204"/>
            </a:endParaRPr>
          </a:p>
          <a:p>
            <a:pPr>
              <a:lnSpc>
                <a:spcPct val="100000"/>
              </a:lnSpc>
              <a:spcBef>
                <a:spcPts val="40"/>
              </a:spcBef>
            </a:pPr>
            <a:endParaRPr sz="3300">
              <a:latin typeface="Arial" panose="020B0604020202020204"/>
              <a:cs typeface="Arial" panose="020B0604020202020204"/>
            </a:endParaRPr>
          </a:p>
          <a:p>
            <a:pPr marL="373380" marR="5080" indent="-360680">
              <a:lnSpc>
                <a:spcPct val="100000"/>
              </a:lnSpc>
              <a:spcBef>
                <a:spcPts val="5"/>
              </a:spcBef>
              <a:buClr>
                <a:srgbClr val="FF0000"/>
              </a:buClr>
              <a:buFont typeface="Wingdings" panose="05000000000000000000"/>
              <a:buChar char=""/>
              <a:tabLst>
                <a:tab pos="373380" algn="l"/>
              </a:tabLst>
            </a:pPr>
            <a:r>
              <a:rPr sz="2400" b="1" dirty="0">
                <a:latin typeface="Arial" panose="020B0604020202020204"/>
                <a:cs typeface="Arial" panose="020B0604020202020204"/>
              </a:rPr>
              <a:t>Μεγάλη</a:t>
            </a:r>
            <a:r>
              <a:rPr sz="2400" b="1" spc="-75" dirty="0">
                <a:latin typeface="Arial" panose="020B0604020202020204"/>
                <a:cs typeface="Arial" panose="020B0604020202020204"/>
              </a:rPr>
              <a:t> </a:t>
            </a:r>
            <a:r>
              <a:rPr sz="2400" b="1" spc="-10" dirty="0">
                <a:latin typeface="Arial" panose="020B0604020202020204"/>
                <a:cs typeface="Arial" panose="020B0604020202020204"/>
              </a:rPr>
              <a:t>κατανάλωση</a:t>
            </a:r>
            <a:r>
              <a:rPr sz="2400" b="1" spc="-55" dirty="0">
                <a:latin typeface="Arial" panose="020B0604020202020204"/>
                <a:cs typeface="Arial" panose="020B0604020202020204"/>
              </a:rPr>
              <a:t> </a:t>
            </a:r>
            <a:r>
              <a:rPr sz="2400" b="1" dirty="0">
                <a:latin typeface="Arial" panose="020B0604020202020204"/>
                <a:cs typeface="Arial" panose="020B0604020202020204"/>
              </a:rPr>
              <a:t>κυλινδρελαίου</a:t>
            </a:r>
            <a:r>
              <a:rPr sz="2400" b="1" spc="-65" dirty="0">
                <a:latin typeface="Arial" panose="020B0604020202020204"/>
                <a:cs typeface="Arial" panose="020B0604020202020204"/>
              </a:rPr>
              <a:t> </a:t>
            </a:r>
            <a:r>
              <a:rPr sz="2400" b="1" dirty="0">
                <a:latin typeface="Arial" panose="020B0604020202020204"/>
                <a:cs typeface="Arial" panose="020B0604020202020204"/>
              </a:rPr>
              <a:t>(κυρίως</a:t>
            </a:r>
            <a:r>
              <a:rPr sz="2400" b="1" spc="-50" dirty="0">
                <a:latin typeface="Arial" panose="020B0604020202020204"/>
                <a:cs typeface="Arial" panose="020B0604020202020204"/>
              </a:rPr>
              <a:t> </a:t>
            </a:r>
            <a:r>
              <a:rPr sz="2400" b="1" spc="-10" dirty="0">
                <a:latin typeface="Arial" panose="020B0604020202020204"/>
                <a:cs typeface="Arial" panose="020B0604020202020204"/>
              </a:rPr>
              <a:t>υψηλής </a:t>
            </a:r>
            <a:r>
              <a:rPr sz="2400" b="1" spc="-20" dirty="0">
                <a:latin typeface="Arial" panose="020B0604020202020204"/>
                <a:cs typeface="Arial" panose="020B0604020202020204"/>
              </a:rPr>
              <a:t>αλκαλικότητας),</a:t>
            </a:r>
            <a:r>
              <a:rPr sz="2400" b="1" spc="-35" dirty="0">
                <a:latin typeface="Arial" panose="020B0604020202020204"/>
                <a:cs typeface="Arial" panose="020B0604020202020204"/>
              </a:rPr>
              <a:t> </a:t>
            </a:r>
            <a:r>
              <a:rPr sz="2400" b="1" dirty="0">
                <a:latin typeface="Arial" panose="020B0604020202020204"/>
                <a:cs typeface="Arial" panose="020B0604020202020204"/>
              </a:rPr>
              <a:t>σε</a:t>
            </a:r>
            <a:r>
              <a:rPr sz="2400" b="1" spc="-35" dirty="0">
                <a:latin typeface="Arial" panose="020B0604020202020204"/>
                <a:cs typeface="Arial" panose="020B0604020202020204"/>
              </a:rPr>
              <a:t> </a:t>
            </a:r>
            <a:r>
              <a:rPr sz="2400" b="1" dirty="0">
                <a:latin typeface="Arial" panose="020B0604020202020204"/>
                <a:cs typeface="Arial" panose="020B0604020202020204"/>
              </a:rPr>
              <a:t>μηχανές</a:t>
            </a:r>
            <a:r>
              <a:rPr sz="2400" b="1" spc="-30" dirty="0">
                <a:latin typeface="Arial" panose="020B0604020202020204"/>
                <a:cs typeface="Arial" panose="020B0604020202020204"/>
              </a:rPr>
              <a:t> </a:t>
            </a:r>
            <a:r>
              <a:rPr sz="2400" b="1" dirty="0">
                <a:latin typeface="Arial" panose="020B0604020202020204"/>
                <a:cs typeface="Arial" panose="020B0604020202020204"/>
              </a:rPr>
              <a:t>με</a:t>
            </a:r>
            <a:r>
              <a:rPr sz="2400" b="1" spc="-35" dirty="0">
                <a:latin typeface="Arial" panose="020B0604020202020204"/>
                <a:cs typeface="Arial" panose="020B0604020202020204"/>
              </a:rPr>
              <a:t> </a:t>
            </a:r>
            <a:r>
              <a:rPr sz="2400" b="1" spc="-10" dirty="0">
                <a:latin typeface="Arial" panose="020B0604020202020204"/>
                <a:cs typeface="Arial" panose="020B0604020202020204"/>
              </a:rPr>
              <a:t>ζύγωμα.</a:t>
            </a:r>
            <a:endParaRPr sz="2400">
              <a:latin typeface="Arial" panose="020B0604020202020204"/>
              <a:cs typeface="Arial" panose="020B0604020202020204"/>
            </a:endParaRPr>
          </a:p>
          <a:p>
            <a:pPr marL="373380" marR="1047115" indent="-360680">
              <a:lnSpc>
                <a:spcPct val="100000"/>
              </a:lnSpc>
              <a:spcBef>
                <a:spcPts val="480"/>
              </a:spcBef>
              <a:buClr>
                <a:srgbClr val="FF0000"/>
              </a:buClr>
              <a:buFont typeface="Wingdings" panose="05000000000000000000"/>
              <a:buChar char=""/>
              <a:tabLst>
                <a:tab pos="373380" algn="l"/>
              </a:tabLst>
            </a:pPr>
            <a:r>
              <a:rPr sz="2400" b="1" dirty="0">
                <a:latin typeface="Arial" panose="020B0604020202020204"/>
                <a:cs typeface="Arial" panose="020B0604020202020204"/>
              </a:rPr>
              <a:t>Λανθασμένη</a:t>
            </a:r>
            <a:r>
              <a:rPr sz="2400" b="1" spc="-60" dirty="0">
                <a:latin typeface="Arial" panose="020B0604020202020204"/>
                <a:cs typeface="Arial" panose="020B0604020202020204"/>
              </a:rPr>
              <a:t> </a:t>
            </a:r>
            <a:r>
              <a:rPr sz="2400" b="1" spc="-10" dirty="0">
                <a:latin typeface="Arial" panose="020B0604020202020204"/>
                <a:cs typeface="Arial" panose="020B0604020202020204"/>
              </a:rPr>
              <a:t>τοποθέτηση</a:t>
            </a:r>
            <a:r>
              <a:rPr sz="2400" b="1" spc="-50" dirty="0">
                <a:latin typeface="Arial" panose="020B0604020202020204"/>
                <a:cs typeface="Arial" panose="020B0604020202020204"/>
              </a:rPr>
              <a:t> </a:t>
            </a:r>
            <a:r>
              <a:rPr sz="2400" b="1" dirty="0">
                <a:latin typeface="Arial" panose="020B0604020202020204"/>
                <a:cs typeface="Arial" panose="020B0604020202020204"/>
              </a:rPr>
              <a:t>ελατηρίων</a:t>
            </a:r>
            <a:r>
              <a:rPr sz="2400" b="1" spc="-55" dirty="0">
                <a:latin typeface="Arial" panose="020B0604020202020204"/>
                <a:cs typeface="Arial" panose="020B0604020202020204"/>
              </a:rPr>
              <a:t> </a:t>
            </a:r>
            <a:r>
              <a:rPr sz="2400" b="1" dirty="0">
                <a:latin typeface="Arial" panose="020B0604020202020204"/>
                <a:cs typeface="Arial" panose="020B0604020202020204"/>
              </a:rPr>
              <a:t>λαδιού</a:t>
            </a:r>
            <a:r>
              <a:rPr sz="2400" b="1" spc="-45" dirty="0">
                <a:latin typeface="Arial" panose="020B0604020202020204"/>
                <a:cs typeface="Arial" panose="020B0604020202020204"/>
              </a:rPr>
              <a:t> </a:t>
            </a:r>
            <a:r>
              <a:rPr sz="2400" b="1" spc="-50" dirty="0">
                <a:latin typeface="Arial" panose="020B0604020202020204"/>
                <a:cs typeface="Arial" panose="020B0604020202020204"/>
              </a:rPr>
              <a:t>ή </a:t>
            </a:r>
            <a:r>
              <a:rPr sz="2400" b="1" dirty="0">
                <a:latin typeface="Arial" panose="020B0604020202020204"/>
                <a:cs typeface="Arial" panose="020B0604020202020204"/>
              </a:rPr>
              <a:t>υπερβολικά</a:t>
            </a:r>
            <a:r>
              <a:rPr sz="2400" b="1" spc="-85" dirty="0">
                <a:latin typeface="Arial" panose="020B0604020202020204"/>
                <a:cs typeface="Arial" panose="020B0604020202020204"/>
              </a:rPr>
              <a:t> </a:t>
            </a:r>
            <a:r>
              <a:rPr sz="2400" b="1" dirty="0">
                <a:latin typeface="Arial" panose="020B0604020202020204"/>
                <a:cs typeface="Arial" panose="020B0604020202020204"/>
              </a:rPr>
              <a:t>διάκενα</a:t>
            </a:r>
            <a:r>
              <a:rPr sz="2400" b="1" spc="-70" dirty="0">
                <a:latin typeface="Arial" panose="020B0604020202020204"/>
                <a:cs typeface="Arial" panose="020B0604020202020204"/>
              </a:rPr>
              <a:t> </a:t>
            </a:r>
            <a:r>
              <a:rPr sz="2400" b="1" spc="-10" dirty="0">
                <a:latin typeface="Arial" panose="020B0604020202020204"/>
                <a:cs typeface="Arial" panose="020B0604020202020204"/>
              </a:rPr>
              <a:t>ελατηρίων.</a:t>
            </a:r>
            <a:endParaRPr sz="2400">
              <a:latin typeface="Arial" panose="020B0604020202020204"/>
              <a:cs typeface="Arial" panose="020B0604020202020204"/>
            </a:endParaRPr>
          </a:p>
          <a:p>
            <a:pPr marL="373380" indent="-360680">
              <a:lnSpc>
                <a:spcPct val="100000"/>
              </a:lnSpc>
              <a:spcBef>
                <a:spcPts val="480"/>
              </a:spcBef>
              <a:buClr>
                <a:srgbClr val="FF0000"/>
              </a:buClr>
              <a:buFont typeface="Wingdings" panose="05000000000000000000"/>
              <a:buChar char=""/>
              <a:tabLst>
                <a:tab pos="373380" algn="l"/>
              </a:tabLst>
            </a:pPr>
            <a:r>
              <a:rPr sz="2400" b="1" dirty="0">
                <a:latin typeface="Arial" panose="020B0604020202020204"/>
                <a:cs typeface="Arial" panose="020B0604020202020204"/>
              </a:rPr>
              <a:t>Υπερβολικά</a:t>
            </a:r>
            <a:r>
              <a:rPr sz="2400" b="1" spc="-85" dirty="0">
                <a:latin typeface="Arial" panose="020B0604020202020204"/>
                <a:cs typeface="Arial" panose="020B0604020202020204"/>
              </a:rPr>
              <a:t> </a:t>
            </a:r>
            <a:r>
              <a:rPr sz="2400" b="1" dirty="0">
                <a:latin typeface="Arial" panose="020B0604020202020204"/>
                <a:cs typeface="Arial" panose="020B0604020202020204"/>
              </a:rPr>
              <a:t>διάκενα</a:t>
            </a:r>
            <a:r>
              <a:rPr sz="2400" b="1" spc="-70" dirty="0">
                <a:latin typeface="Arial" panose="020B0604020202020204"/>
                <a:cs typeface="Arial" panose="020B0604020202020204"/>
              </a:rPr>
              <a:t> </a:t>
            </a:r>
            <a:r>
              <a:rPr sz="2400" b="1" dirty="0">
                <a:latin typeface="Arial" panose="020B0604020202020204"/>
                <a:cs typeface="Arial" panose="020B0604020202020204"/>
              </a:rPr>
              <a:t>στους</a:t>
            </a:r>
            <a:r>
              <a:rPr sz="2400" b="1" spc="-85" dirty="0">
                <a:latin typeface="Arial" panose="020B0604020202020204"/>
                <a:cs typeface="Arial" panose="020B0604020202020204"/>
              </a:rPr>
              <a:t> </a:t>
            </a:r>
            <a:r>
              <a:rPr sz="2400" b="1" dirty="0">
                <a:latin typeface="Arial" panose="020B0604020202020204"/>
                <a:cs typeface="Arial" panose="020B0604020202020204"/>
              </a:rPr>
              <a:t>οδηγούς</a:t>
            </a:r>
            <a:r>
              <a:rPr sz="2400" b="1" spc="-70" dirty="0">
                <a:latin typeface="Arial" panose="020B0604020202020204"/>
                <a:cs typeface="Arial" panose="020B0604020202020204"/>
              </a:rPr>
              <a:t> </a:t>
            </a:r>
            <a:r>
              <a:rPr sz="2400" b="1" dirty="0">
                <a:latin typeface="Arial" panose="020B0604020202020204"/>
                <a:cs typeface="Arial" panose="020B0604020202020204"/>
              </a:rPr>
              <a:t>των</a:t>
            </a:r>
            <a:r>
              <a:rPr sz="2400" b="1" spc="-75" dirty="0">
                <a:latin typeface="Arial" panose="020B0604020202020204"/>
                <a:cs typeface="Arial" panose="020B0604020202020204"/>
              </a:rPr>
              <a:t> </a:t>
            </a:r>
            <a:r>
              <a:rPr sz="2400" b="1" spc="-10" dirty="0">
                <a:latin typeface="Arial" panose="020B0604020202020204"/>
                <a:cs typeface="Arial" panose="020B0604020202020204"/>
              </a:rPr>
              <a:t>βαλβίδων.</a:t>
            </a:r>
            <a:endParaRPr sz="2400">
              <a:latin typeface="Arial" panose="020B0604020202020204"/>
              <a:cs typeface="Arial" panose="020B0604020202020204"/>
            </a:endParaRPr>
          </a:p>
          <a:p>
            <a:pPr marL="373380" marR="832485" indent="-360680">
              <a:lnSpc>
                <a:spcPct val="100000"/>
              </a:lnSpc>
              <a:spcBef>
                <a:spcPts val="480"/>
              </a:spcBef>
              <a:buClr>
                <a:srgbClr val="FF0000"/>
              </a:buClr>
              <a:buFont typeface="Wingdings" panose="05000000000000000000"/>
              <a:buChar char=""/>
              <a:tabLst>
                <a:tab pos="373380" algn="l"/>
              </a:tabLst>
            </a:pPr>
            <a:r>
              <a:rPr sz="2400" b="1" dirty="0">
                <a:latin typeface="Arial" panose="020B0604020202020204"/>
                <a:cs typeface="Arial" panose="020B0604020202020204"/>
              </a:rPr>
              <a:t>Ρήγμα</a:t>
            </a:r>
            <a:r>
              <a:rPr sz="2400" b="1" spc="-45" dirty="0">
                <a:latin typeface="Arial" panose="020B0604020202020204"/>
                <a:cs typeface="Arial" panose="020B0604020202020204"/>
              </a:rPr>
              <a:t> </a:t>
            </a:r>
            <a:r>
              <a:rPr sz="2400" b="1" dirty="0">
                <a:latin typeface="Arial" panose="020B0604020202020204"/>
                <a:cs typeface="Arial" panose="020B0604020202020204"/>
              </a:rPr>
              <a:t>σε</a:t>
            </a:r>
            <a:r>
              <a:rPr sz="2400" b="1" spc="-40" dirty="0">
                <a:latin typeface="Arial" panose="020B0604020202020204"/>
                <a:cs typeface="Arial" panose="020B0604020202020204"/>
              </a:rPr>
              <a:t> </a:t>
            </a:r>
            <a:r>
              <a:rPr sz="2400" b="1" dirty="0">
                <a:latin typeface="Arial" panose="020B0604020202020204"/>
                <a:cs typeface="Arial" panose="020B0604020202020204"/>
              </a:rPr>
              <a:t>έμβολο</a:t>
            </a:r>
            <a:r>
              <a:rPr sz="2400" b="1" spc="-55" dirty="0">
                <a:latin typeface="Arial" panose="020B0604020202020204"/>
                <a:cs typeface="Arial" panose="020B0604020202020204"/>
              </a:rPr>
              <a:t> </a:t>
            </a:r>
            <a:r>
              <a:rPr sz="2400" b="1" dirty="0">
                <a:latin typeface="Arial" panose="020B0604020202020204"/>
                <a:cs typeface="Arial" panose="020B0604020202020204"/>
              </a:rPr>
              <a:t>που</a:t>
            </a:r>
            <a:r>
              <a:rPr sz="2400" b="1" spc="-55" dirty="0">
                <a:latin typeface="Arial" panose="020B0604020202020204"/>
                <a:cs typeface="Arial" panose="020B0604020202020204"/>
              </a:rPr>
              <a:t> </a:t>
            </a:r>
            <a:r>
              <a:rPr sz="2400" b="1" dirty="0">
                <a:latin typeface="Arial" panose="020B0604020202020204"/>
                <a:cs typeface="Arial" panose="020B0604020202020204"/>
              </a:rPr>
              <a:t>ψύχεται</a:t>
            </a:r>
            <a:r>
              <a:rPr sz="2400" b="1" spc="-45" dirty="0">
                <a:latin typeface="Arial" panose="020B0604020202020204"/>
                <a:cs typeface="Arial" panose="020B0604020202020204"/>
              </a:rPr>
              <a:t> </a:t>
            </a:r>
            <a:r>
              <a:rPr sz="2400" b="1" spc="-10" dirty="0">
                <a:latin typeface="Arial" panose="020B0604020202020204"/>
                <a:cs typeface="Arial" panose="020B0604020202020204"/>
              </a:rPr>
              <a:t>εσωτερικά</a:t>
            </a:r>
            <a:r>
              <a:rPr sz="2400" b="1" spc="-45" dirty="0">
                <a:latin typeface="Arial" panose="020B0604020202020204"/>
                <a:cs typeface="Arial" panose="020B0604020202020204"/>
              </a:rPr>
              <a:t>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spc="-25" dirty="0">
                <a:latin typeface="Arial" panose="020B0604020202020204"/>
                <a:cs typeface="Arial" panose="020B0604020202020204"/>
              </a:rPr>
              <a:t>το </a:t>
            </a:r>
            <a:r>
              <a:rPr sz="2400" b="1" spc="-10" dirty="0">
                <a:latin typeface="Arial" panose="020B0604020202020204"/>
                <a:cs typeface="Arial" panose="020B0604020202020204"/>
              </a:rPr>
              <a:t>λιπαντικό.</a:t>
            </a:r>
            <a:endParaRPr sz="2400">
              <a:latin typeface="Arial" panose="020B0604020202020204"/>
              <a:cs typeface="Arial" panose="020B0604020202020204"/>
            </a:endParaRPr>
          </a:p>
        </p:txBody>
      </p:sp>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39"/>
            <a:ext cx="4027170" cy="5176520"/>
          </a:xfrm>
          <a:prstGeom prst="rect">
            <a:avLst/>
          </a:prstGeom>
        </p:spPr>
        <p:txBody>
          <a:bodyPr vert="horz" wrap="square" lIns="0" tIns="12065" rIns="0" bIns="0" rtlCol="0">
            <a:spAutoFit/>
          </a:bodyPr>
          <a:lstStyle/>
          <a:p>
            <a:pPr marL="12700" marR="301625">
              <a:lnSpc>
                <a:spcPct val="101000"/>
              </a:lnSpc>
              <a:spcBef>
                <a:spcPts val="95"/>
              </a:spcBef>
            </a:pPr>
            <a:r>
              <a:rPr sz="2050" b="1" u="sng" dirty="0">
                <a:solidFill>
                  <a:srgbClr val="FF0000"/>
                </a:solidFill>
                <a:uFill>
                  <a:solidFill>
                    <a:srgbClr val="FF0000"/>
                  </a:solidFill>
                </a:uFill>
                <a:latin typeface="Calibri" panose="020F0502020204030204"/>
                <a:cs typeface="Calibri" panose="020F0502020204030204"/>
              </a:rPr>
              <a:t>ΔΙΑΓΝΩΣΗ</a:t>
            </a:r>
            <a:r>
              <a:rPr sz="2050" b="1" u="sng" spc="-10" dirty="0">
                <a:solidFill>
                  <a:srgbClr val="FF0000"/>
                </a:solidFill>
                <a:uFill>
                  <a:solidFill>
                    <a:srgbClr val="FF0000"/>
                  </a:solidFill>
                </a:uFill>
                <a:latin typeface="Calibri" panose="020F0502020204030204"/>
                <a:cs typeface="Calibri" panose="020F0502020204030204"/>
              </a:rPr>
              <a:t> </a:t>
            </a:r>
            <a:r>
              <a:rPr sz="2050" b="1" u="sng" dirty="0">
                <a:solidFill>
                  <a:srgbClr val="FF0000"/>
                </a:solidFill>
                <a:uFill>
                  <a:solidFill>
                    <a:srgbClr val="FF0000"/>
                  </a:solidFill>
                </a:uFill>
                <a:latin typeface="Calibri" panose="020F0502020204030204"/>
                <a:cs typeface="Calibri" panose="020F0502020204030204"/>
              </a:rPr>
              <a:t>ΒΛΑΒΩΝ</a:t>
            </a:r>
            <a:r>
              <a:rPr sz="2050" b="1" u="sng" spc="-20" dirty="0">
                <a:solidFill>
                  <a:srgbClr val="FF0000"/>
                </a:solidFill>
                <a:uFill>
                  <a:solidFill>
                    <a:srgbClr val="FF0000"/>
                  </a:solidFill>
                </a:uFill>
                <a:latin typeface="Calibri" panose="020F0502020204030204"/>
                <a:cs typeface="Calibri" panose="020F0502020204030204"/>
              </a:rPr>
              <a:t> </a:t>
            </a:r>
            <a:r>
              <a:rPr sz="2050" b="1" u="sng" dirty="0">
                <a:solidFill>
                  <a:srgbClr val="FF0000"/>
                </a:solidFill>
                <a:uFill>
                  <a:solidFill>
                    <a:srgbClr val="FF0000"/>
                  </a:solidFill>
                </a:uFill>
                <a:latin typeface="Calibri" panose="020F0502020204030204"/>
                <a:cs typeface="Calibri" panose="020F0502020204030204"/>
              </a:rPr>
              <a:t>ΜΕ</a:t>
            </a:r>
            <a:r>
              <a:rPr sz="2050" b="1" u="sng" spc="-25" dirty="0">
                <a:solidFill>
                  <a:srgbClr val="FF0000"/>
                </a:solidFill>
                <a:uFill>
                  <a:solidFill>
                    <a:srgbClr val="FF0000"/>
                  </a:solidFill>
                </a:uFill>
                <a:latin typeface="Calibri" panose="020F0502020204030204"/>
                <a:cs typeface="Calibri" panose="020F0502020204030204"/>
              </a:rPr>
              <a:t> </a:t>
            </a:r>
            <a:r>
              <a:rPr sz="2050" b="1" u="sng" dirty="0">
                <a:solidFill>
                  <a:srgbClr val="FF0000"/>
                </a:solidFill>
                <a:uFill>
                  <a:solidFill>
                    <a:srgbClr val="FF0000"/>
                  </a:solidFill>
                </a:uFill>
                <a:latin typeface="Calibri" panose="020F0502020204030204"/>
                <a:cs typeface="Calibri" panose="020F0502020204030204"/>
              </a:rPr>
              <a:t>ΤΗ</a:t>
            </a:r>
            <a:r>
              <a:rPr sz="2050" b="1" u="sng" spc="-5" dirty="0">
                <a:solidFill>
                  <a:srgbClr val="FF0000"/>
                </a:solidFill>
                <a:uFill>
                  <a:solidFill>
                    <a:srgbClr val="FF0000"/>
                  </a:solidFill>
                </a:uFill>
                <a:latin typeface="Calibri" panose="020F0502020204030204"/>
                <a:cs typeface="Calibri" panose="020F0502020204030204"/>
              </a:rPr>
              <a:t> </a:t>
            </a:r>
            <a:r>
              <a:rPr sz="2050" b="1" u="sng" spc="-10" dirty="0">
                <a:solidFill>
                  <a:srgbClr val="FF0000"/>
                </a:solidFill>
                <a:uFill>
                  <a:solidFill>
                    <a:srgbClr val="FF0000"/>
                  </a:solidFill>
                </a:uFill>
                <a:latin typeface="Calibri" panose="020F0502020204030204"/>
                <a:cs typeface="Calibri" panose="020F0502020204030204"/>
              </a:rPr>
              <a:t>ΧΡΗΣΗ</a:t>
            </a:r>
            <a:r>
              <a:rPr sz="2050" b="1" spc="-10" dirty="0">
                <a:solidFill>
                  <a:srgbClr val="FF0000"/>
                </a:solidFill>
                <a:latin typeface="Calibri" panose="020F0502020204030204"/>
                <a:cs typeface="Calibri" panose="020F0502020204030204"/>
              </a:rPr>
              <a:t> </a:t>
            </a:r>
            <a:r>
              <a:rPr sz="2050" b="1" u="sng" dirty="0">
                <a:solidFill>
                  <a:srgbClr val="FF0000"/>
                </a:solidFill>
                <a:uFill>
                  <a:solidFill>
                    <a:srgbClr val="FF0000"/>
                  </a:solidFill>
                </a:uFill>
                <a:latin typeface="Calibri" panose="020F0502020204030204"/>
                <a:cs typeface="Calibri" panose="020F0502020204030204"/>
              </a:rPr>
              <a:t>ΤΩΝ</a:t>
            </a:r>
            <a:r>
              <a:rPr sz="2050" b="1" u="sng" spc="-10" dirty="0">
                <a:solidFill>
                  <a:srgbClr val="FF0000"/>
                </a:solidFill>
                <a:uFill>
                  <a:solidFill>
                    <a:srgbClr val="FF0000"/>
                  </a:solidFill>
                </a:uFill>
                <a:latin typeface="Calibri" panose="020F0502020204030204"/>
                <a:cs typeface="Calibri" panose="020F0502020204030204"/>
              </a:rPr>
              <a:t> ΔΥΝΑΜΟΔΕΙΚΤΙΚΩΝ</a:t>
            </a:r>
            <a:r>
              <a:rPr sz="2050" b="1" spc="-10" dirty="0">
                <a:solidFill>
                  <a:srgbClr val="FF0000"/>
                </a:solidFill>
                <a:latin typeface="Calibri" panose="020F0502020204030204"/>
                <a:cs typeface="Calibri" panose="020F0502020204030204"/>
              </a:rPr>
              <a:t> </a:t>
            </a:r>
            <a:r>
              <a:rPr sz="2050" b="1" u="sng" spc="-10" dirty="0">
                <a:solidFill>
                  <a:srgbClr val="FF0000"/>
                </a:solidFill>
                <a:uFill>
                  <a:solidFill>
                    <a:srgbClr val="FF0000"/>
                  </a:solidFill>
                </a:uFill>
                <a:latin typeface="Calibri" panose="020F0502020204030204"/>
                <a:cs typeface="Calibri" panose="020F0502020204030204"/>
              </a:rPr>
              <a:t>ΔΙΑΓΡΑΜΜΑΤΩΝ</a:t>
            </a:r>
            <a:endParaRPr sz="2050">
              <a:latin typeface="Calibri" panose="020F0502020204030204"/>
              <a:cs typeface="Calibri" panose="020F0502020204030204"/>
            </a:endParaRPr>
          </a:p>
          <a:p>
            <a:pPr marL="12700" marR="91440">
              <a:lnSpc>
                <a:spcPct val="102000"/>
              </a:lnSpc>
              <a:spcBef>
                <a:spcPts val="430"/>
              </a:spcBef>
            </a:pPr>
            <a:r>
              <a:rPr sz="2200" b="1" dirty="0">
                <a:latin typeface="Calibri" panose="020F0502020204030204"/>
                <a:cs typeface="Calibri" panose="020F0502020204030204"/>
              </a:rPr>
              <a:t>Στο</a:t>
            </a:r>
            <a:r>
              <a:rPr sz="2200" b="1" spc="60" dirty="0">
                <a:latin typeface="Calibri" panose="020F0502020204030204"/>
                <a:cs typeface="Calibri" panose="020F0502020204030204"/>
              </a:rPr>
              <a:t> </a:t>
            </a:r>
            <a:r>
              <a:rPr sz="2200" b="1" dirty="0">
                <a:latin typeface="Calibri" panose="020F0502020204030204"/>
                <a:cs typeface="Calibri" panose="020F0502020204030204"/>
              </a:rPr>
              <a:t>σχήμα</a:t>
            </a:r>
            <a:r>
              <a:rPr sz="2200" b="1" spc="65" dirty="0">
                <a:latin typeface="Calibri" panose="020F0502020204030204"/>
                <a:cs typeface="Calibri" panose="020F0502020204030204"/>
              </a:rPr>
              <a:t> </a:t>
            </a:r>
            <a:r>
              <a:rPr sz="2200" b="1" dirty="0">
                <a:latin typeface="Calibri" panose="020F0502020204030204"/>
                <a:cs typeface="Calibri" panose="020F0502020204030204"/>
              </a:rPr>
              <a:t>δίδεται</a:t>
            </a:r>
            <a:r>
              <a:rPr sz="2200" b="1" spc="65" dirty="0">
                <a:latin typeface="Calibri" panose="020F0502020204030204"/>
                <a:cs typeface="Calibri" panose="020F0502020204030204"/>
              </a:rPr>
              <a:t> </a:t>
            </a:r>
            <a:r>
              <a:rPr sz="2200" b="1" dirty="0">
                <a:latin typeface="Calibri" panose="020F0502020204030204"/>
                <a:cs typeface="Calibri" panose="020F0502020204030204"/>
              </a:rPr>
              <a:t>τυπική</a:t>
            </a:r>
            <a:r>
              <a:rPr sz="2200" b="1" spc="70" dirty="0">
                <a:latin typeface="Calibri" panose="020F0502020204030204"/>
                <a:cs typeface="Calibri" panose="020F0502020204030204"/>
              </a:rPr>
              <a:t> </a:t>
            </a:r>
            <a:r>
              <a:rPr sz="2200" b="1" spc="-10" dirty="0">
                <a:latin typeface="Calibri" panose="020F0502020204030204"/>
                <a:cs typeface="Calibri" panose="020F0502020204030204"/>
              </a:rPr>
              <a:t>μορφή </a:t>
            </a:r>
            <a:r>
              <a:rPr sz="2200" b="1" dirty="0">
                <a:latin typeface="Calibri" panose="020F0502020204030204"/>
                <a:cs typeface="Calibri" panose="020F0502020204030204"/>
              </a:rPr>
              <a:t>διαγράμματος</a:t>
            </a:r>
            <a:r>
              <a:rPr sz="2200" b="1" spc="50" dirty="0">
                <a:latin typeface="Calibri" panose="020F0502020204030204"/>
                <a:cs typeface="Calibri" panose="020F0502020204030204"/>
              </a:rPr>
              <a:t> </a:t>
            </a:r>
            <a:r>
              <a:rPr sz="2200" b="1" dirty="0">
                <a:latin typeface="Calibri" panose="020F0502020204030204"/>
                <a:cs typeface="Calibri" panose="020F0502020204030204"/>
              </a:rPr>
              <a:t>το</a:t>
            </a:r>
            <a:r>
              <a:rPr sz="2200" b="1" spc="65" dirty="0">
                <a:latin typeface="Calibri" panose="020F0502020204030204"/>
                <a:cs typeface="Calibri" panose="020F0502020204030204"/>
              </a:rPr>
              <a:t> </a:t>
            </a:r>
            <a:r>
              <a:rPr sz="2200" b="1" dirty="0">
                <a:latin typeface="Calibri" panose="020F0502020204030204"/>
                <a:cs typeface="Calibri" panose="020F0502020204030204"/>
              </a:rPr>
              <a:t>οποίο</a:t>
            </a:r>
            <a:r>
              <a:rPr sz="2200" b="1" spc="60" dirty="0">
                <a:latin typeface="Calibri" panose="020F0502020204030204"/>
                <a:cs typeface="Calibri" panose="020F0502020204030204"/>
              </a:rPr>
              <a:t> </a:t>
            </a:r>
            <a:r>
              <a:rPr sz="2200" b="1" spc="-10" dirty="0">
                <a:latin typeface="Calibri" panose="020F0502020204030204"/>
                <a:cs typeface="Calibri" panose="020F0502020204030204"/>
              </a:rPr>
              <a:t>προήλθε </a:t>
            </a:r>
            <a:r>
              <a:rPr sz="2200" b="1" dirty="0">
                <a:latin typeface="Calibri" panose="020F0502020204030204"/>
                <a:cs typeface="Calibri" panose="020F0502020204030204"/>
              </a:rPr>
              <a:t>από</a:t>
            </a:r>
            <a:r>
              <a:rPr sz="2200" b="1" spc="50" dirty="0">
                <a:latin typeface="Calibri" panose="020F0502020204030204"/>
                <a:cs typeface="Calibri" panose="020F0502020204030204"/>
              </a:rPr>
              <a:t> </a:t>
            </a:r>
            <a:r>
              <a:rPr sz="2200" b="1" dirty="0">
                <a:latin typeface="Calibri" panose="020F0502020204030204"/>
                <a:cs typeface="Calibri" panose="020F0502020204030204"/>
              </a:rPr>
              <a:t>κακή</a:t>
            </a:r>
            <a:r>
              <a:rPr sz="2200" b="1" spc="60" dirty="0">
                <a:latin typeface="Calibri" panose="020F0502020204030204"/>
                <a:cs typeface="Calibri" panose="020F0502020204030204"/>
              </a:rPr>
              <a:t> </a:t>
            </a:r>
            <a:r>
              <a:rPr sz="2200" b="1" dirty="0">
                <a:latin typeface="Calibri" panose="020F0502020204030204"/>
                <a:cs typeface="Calibri" panose="020F0502020204030204"/>
              </a:rPr>
              <a:t>στεγανότητα</a:t>
            </a:r>
            <a:r>
              <a:rPr sz="2200" b="1" spc="55" dirty="0">
                <a:latin typeface="Calibri" panose="020F0502020204030204"/>
                <a:cs typeface="Calibri" panose="020F0502020204030204"/>
              </a:rPr>
              <a:t> </a:t>
            </a:r>
            <a:r>
              <a:rPr sz="2200" b="1" spc="-25" dirty="0">
                <a:latin typeface="Calibri" panose="020F0502020204030204"/>
                <a:cs typeface="Calibri" panose="020F0502020204030204"/>
              </a:rPr>
              <a:t>του </a:t>
            </a:r>
            <a:r>
              <a:rPr sz="2200" b="1" dirty="0">
                <a:latin typeface="Calibri" panose="020F0502020204030204"/>
                <a:cs typeface="Calibri" panose="020F0502020204030204"/>
              </a:rPr>
              <a:t>δυναμοδεικτικού</a:t>
            </a:r>
            <a:r>
              <a:rPr sz="2200" b="1" spc="135" dirty="0">
                <a:latin typeface="Calibri" panose="020F0502020204030204"/>
                <a:cs typeface="Calibri" panose="020F0502020204030204"/>
              </a:rPr>
              <a:t> </a:t>
            </a:r>
            <a:r>
              <a:rPr sz="2200" b="1" dirty="0">
                <a:latin typeface="Calibri" panose="020F0502020204030204"/>
                <a:cs typeface="Calibri" panose="020F0502020204030204"/>
              </a:rPr>
              <a:t>κρουνού,</a:t>
            </a:r>
            <a:r>
              <a:rPr sz="2200" b="1" spc="125" dirty="0">
                <a:latin typeface="Calibri" panose="020F0502020204030204"/>
                <a:cs typeface="Calibri" panose="020F0502020204030204"/>
              </a:rPr>
              <a:t> </a:t>
            </a:r>
            <a:r>
              <a:rPr sz="2200" b="1" spc="-25" dirty="0">
                <a:latin typeface="Calibri" panose="020F0502020204030204"/>
                <a:cs typeface="Calibri" panose="020F0502020204030204"/>
              </a:rPr>
              <a:t>με </a:t>
            </a:r>
            <a:r>
              <a:rPr sz="2200" b="1" dirty="0">
                <a:latin typeface="Calibri" panose="020F0502020204030204"/>
                <a:cs typeface="Calibri" panose="020F0502020204030204"/>
              </a:rPr>
              <a:t>αποτέλεσμα</a:t>
            </a:r>
            <a:r>
              <a:rPr sz="2200" b="1" spc="65" dirty="0">
                <a:latin typeface="Calibri" panose="020F0502020204030204"/>
                <a:cs typeface="Calibri" panose="020F0502020204030204"/>
              </a:rPr>
              <a:t> </a:t>
            </a:r>
            <a:r>
              <a:rPr sz="2200" b="1" dirty="0">
                <a:latin typeface="Calibri" panose="020F0502020204030204"/>
                <a:cs typeface="Calibri" panose="020F0502020204030204"/>
              </a:rPr>
              <a:t>να</a:t>
            </a:r>
            <a:r>
              <a:rPr sz="2200" b="1" spc="65" dirty="0">
                <a:latin typeface="Calibri" panose="020F0502020204030204"/>
                <a:cs typeface="Calibri" panose="020F0502020204030204"/>
              </a:rPr>
              <a:t> </a:t>
            </a:r>
            <a:r>
              <a:rPr sz="2200" b="1" spc="-10" dirty="0">
                <a:latin typeface="Calibri" panose="020F0502020204030204"/>
                <a:cs typeface="Calibri" panose="020F0502020204030204"/>
              </a:rPr>
              <a:t>δίδεται </a:t>
            </a:r>
            <a:r>
              <a:rPr sz="2200" b="1" dirty="0">
                <a:latin typeface="Calibri" panose="020F0502020204030204"/>
                <a:cs typeface="Calibri" panose="020F0502020204030204"/>
              </a:rPr>
              <a:t>λανθασμένη</a:t>
            </a:r>
            <a:r>
              <a:rPr sz="2200" b="1" spc="70" dirty="0">
                <a:latin typeface="Calibri" panose="020F0502020204030204"/>
                <a:cs typeface="Calibri" panose="020F0502020204030204"/>
              </a:rPr>
              <a:t> </a:t>
            </a:r>
            <a:r>
              <a:rPr sz="2200" b="1" dirty="0">
                <a:latin typeface="Calibri" panose="020F0502020204030204"/>
                <a:cs typeface="Calibri" panose="020F0502020204030204"/>
              </a:rPr>
              <a:t>η</a:t>
            </a:r>
            <a:r>
              <a:rPr sz="2200" b="1" spc="65" dirty="0">
                <a:latin typeface="Calibri" panose="020F0502020204030204"/>
                <a:cs typeface="Calibri" panose="020F0502020204030204"/>
              </a:rPr>
              <a:t> </a:t>
            </a:r>
            <a:r>
              <a:rPr sz="2200" b="1" spc="-10" dirty="0">
                <a:latin typeface="Calibri" panose="020F0502020204030204"/>
                <a:cs typeface="Calibri" panose="020F0502020204030204"/>
              </a:rPr>
              <a:t>ατμοσφαιρική γραμμή.</a:t>
            </a:r>
            <a:endParaRPr sz="2200">
              <a:latin typeface="Calibri" panose="020F0502020204030204"/>
              <a:cs typeface="Calibri" panose="020F0502020204030204"/>
            </a:endParaRPr>
          </a:p>
          <a:p>
            <a:pPr marL="12700" marR="5080">
              <a:lnSpc>
                <a:spcPct val="102000"/>
              </a:lnSpc>
              <a:spcBef>
                <a:spcPts val="445"/>
              </a:spcBef>
            </a:pPr>
            <a:r>
              <a:rPr sz="2200" b="1" dirty="0">
                <a:latin typeface="Calibri" panose="020F0502020204030204"/>
                <a:cs typeface="Calibri" panose="020F0502020204030204"/>
              </a:rPr>
              <a:t>Στη</a:t>
            </a:r>
            <a:r>
              <a:rPr sz="2200" b="1" spc="65" dirty="0">
                <a:latin typeface="Calibri" panose="020F0502020204030204"/>
                <a:cs typeface="Calibri" panose="020F0502020204030204"/>
              </a:rPr>
              <a:t> </a:t>
            </a:r>
            <a:r>
              <a:rPr sz="2200" b="1" dirty="0">
                <a:latin typeface="Calibri" panose="020F0502020204030204"/>
                <a:cs typeface="Calibri" panose="020F0502020204030204"/>
              </a:rPr>
              <a:t>συνέχεια</a:t>
            </a:r>
            <a:r>
              <a:rPr sz="2200" b="1" spc="55" dirty="0">
                <a:latin typeface="Calibri" panose="020F0502020204030204"/>
                <a:cs typeface="Calibri" panose="020F0502020204030204"/>
              </a:rPr>
              <a:t> </a:t>
            </a:r>
            <a:r>
              <a:rPr sz="2200" b="1" spc="-10" dirty="0">
                <a:latin typeface="Calibri" panose="020F0502020204030204"/>
                <a:cs typeface="Calibri" panose="020F0502020204030204"/>
              </a:rPr>
              <a:t>παρατίθενται </a:t>
            </a:r>
            <a:r>
              <a:rPr sz="2200" b="1" dirty="0">
                <a:latin typeface="Calibri" panose="020F0502020204030204"/>
                <a:cs typeface="Calibri" panose="020F0502020204030204"/>
              </a:rPr>
              <a:t>χαρακτηριστικά</a:t>
            </a:r>
            <a:r>
              <a:rPr sz="2200" b="1" spc="80" dirty="0">
                <a:latin typeface="Calibri" panose="020F0502020204030204"/>
                <a:cs typeface="Calibri" panose="020F0502020204030204"/>
              </a:rPr>
              <a:t> </a:t>
            </a:r>
            <a:r>
              <a:rPr sz="2200" b="1" spc="-10" dirty="0">
                <a:latin typeface="Calibri" panose="020F0502020204030204"/>
                <a:cs typeface="Calibri" panose="020F0502020204030204"/>
              </a:rPr>
              <a:t>παραδείγματα </a:t>
            </a:r>
            <a:r>
              <a:rPr sz="2200" b="1" dirty="0">
                <a:latin typeface="Calibri" panose="020F0502020204030204"/>
                <a:cs typeface="Calibri" panose="020F0502020204030204"/>
              </a:rPr>
              <a:t>δυναμοδεικτικών</a:t>
            </a:r>
            <a:r>
              <a:rPr sz="2200" b="1" spc="135" dirty="0">
                <a:latin typeface="Calibri" panose="020F0502020204030204"/>
                <a:cs typeface="Calibri" panose="020F0502020204030204"/>
              </a:rPr>
              <a:t> </a:t>
            </a:r>
            <a:r>
              <a:rPr sz="2200" b="1" spc="-10" dirty="0">
                <a:latin typeface="Calibri" panose="020F0502020204030204"/>
                <a:cs typeface="Calibri" panose="020F0502020204030204"/>
              </a:rPr>
              <a:t>διαγραμμάτων, </a:t>
            </a:r>
            <a:r>
              <a:rPr sz="2200" b="1" dirty="0">
                <a:latin typeface="Calibri" panose="020F0502020204030204"/>
                <a:cs typeface="Calibri" panose="020F0502020204030204"/>
              </a:rPr>
              <a:t>που</a:t>
            </a:r>
            <a:r>
              <a:rPr sz="2200" b="1" spc="85" dirty="0">
                <a:latin typeface="Calibri" panose="020F0502020204030204"/>
                <a:cs typeface="Calibri" panose="020F0502020204030204"/>
              </a:rPr>
              <a:t> </a:t>
            </a:r>
            <a:r>
              <a:rPr sz="2200" b="1" dirty="0">
                <a:latin typeface="Calibri" panose="020F0502020204030204"/>
                <a:cs typeface="Calibri" panose="020F0502020204030204"/>
              </a:rPr>
              <a:t>υποδηλώνουν</a:t>
            </a:r>
            <a:r>
              <a:rPr sz="2200" b="1" spc="85" dirty="0">
                <a:latin typeface="Calibri" panose="020F0502020204030204"/>
                <a:cs typeface="Calibri" panose="020F0502020204030204"/>
              </a:rPr>
              <a:t> </a:t>
            </a:r>
            <a:r>
              <a:rPr sz="2200" b="1" dirty="0">
                <a:latin typeface="Calibri" panose="020F0502020204030204"/>
                <a:cs typeface="Calibri" panose="020F0502020204030204"/>
              </a:rPr>
              <a:t>βλάβη</a:t>
            </a:r>
            <a:r>
              <a:rPr sz="2200" b="1" spc="85" dirty="0">
                <a:latin typeface="Calibri" panose="020F0502020204030204"/>
                <a:cs typeface="Calibri" panose="020F0502020204030204"/>
              </a:rPr>
              <a:t> </a:t>
            </a:r>
            <a:r>
              <a:rPr sz="2200" b="1" spc="-25" dirty="0">
                <a:latin typeface="Calibri" panose="020F0502020204030204"/>
                <a:cs typeface="Calibri" panose="020F0502020204030204"/>
              </a:rPr>
              <a:t>της </a:t>
            </a:r>
            <a:r>
              <a:rPr sz="2200" b="1" spc="-10" dirty="0">
                <a:latin typeface="Calibri" panose="020F0502020204030204"/>
                <a:cs typeface="Calibri" panose="020F0502020204030204"/>
              </a:rPr>
              <a:t>μηχανής.</a:t>
            </a:r>
            <a:endParaRPr sz="2200">
              <a:latin typeface="Calibri" panose="020F0502020204030204"/>
              <a:cs typeface="Calibri" panose="020F050202020403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5" name="object 5"/>
          <p:cNvPicPr/>
          <p:nvPr/>
        </p:nvPicPr>
        <p:blipFill>
          <a:blip r:embed="rId1" cstate="print"/>
          <a:stretch>
            <a:fillRect/>
          </a:stretch>
        </p:blipFill>
        <p:spPr>
          <a:xfrm>
            <a:off x="4715509" y="1845310"/>
            <a:ext cx="4175760" cy="3239770"/>
          </a:xfrm>
          <a:prstGeom prst="rect">
            <a:avLst/>
          </a:prstGeom>
        </p:spPr>
      </p:pic>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8239"/>
            <a:ext cx="4216400" cy="5281295"/>
          </a:xfrm>
          <a:prstGeom prst="rect">
            <a:avLst/>
          </a:prstGeom>
        </p:spPr>
        <p:txBody>
          <a:bodyPr vert="horz" wrap="square" lIns="0" tIns="11430" rIns="0" bIns="0" rtlCol="0">
            <a:spAutoFit/>
          </a:bodyPr>
          <a:lstStyle/>
          <a:p>
            <a:pPr marL="12700" marR="120015">
              <a:lnSpc>
                <a:spcPct val="101000"/>
              </a:lnSpc>
              <a:spcBef>
                <a:spcPts val="90"/>
              </a:spcBef>
            </a:pPr>
            <a:r>
              <a:rPr sz="2250" b="1" u="sng" dirty="0">
                <a:solidFill>
                  <a:srgbClr val="FF0000"/>
                </a:solidFill>
                <a:uFill>
                  <a:solidFill>
                    <a:srgbClr val="FF0000"/>
                  </a:solidFill>
                </a:uFill>
                <a:latin typeface="Calibri" panose="020F0502020204030204"/>
                <a:cs typeface="Calibri" panose="020F0502020204030204"/>
              </a:rPr>
              <a:t>ΔΙΑΓΝΩΣΗ ΒΛΑΒΩΝ</a:t>
            </a:r>
            <a:r>
              <a:rPr sz="2250" b="1" u="sng" spc="10" dirty="0">
                <a:solidFill>
                  <a:srgbClr val="FF0000"/>
                </a:solidFill>
                <a:uFill>
                  <a:solidFill>
                    <a:srgbClr val="FF0000"/>
                  </a:solidFill>
                </a:u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ΜΕ</a:t>
            </a:r>
            <a:r>
              <a:rPr sz="2250" b="1" u="sng" spc="5" dirty="0">
                <a:solidFill>
                  <a:srgbClr val="FF0000"/>
                </a:solidFill>
                <a:uFill>
                  <a:solidFill>
                    <a:srgbClr val="FF0000"/>
                  </a:solidFill>
                </a:u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ΤΗ </a:t>
            </a:r>
            <a:r>
              <a:rPr sz="2250" b="1" u="sng" spc="-10" dirty="0">
                <a:solidFill>
                  <a:srgbClr val="FF0000"/>
                </a:solidFill>
                <a:uFill>
                  <a:solidFill>
                    <a:srgbClr val="FF0000"/>
                  </a:solidFill>
                </a:uFill>
                <a:latin typeface="Calibri" panose="020F0502020204030204"/>
                <a:cs typeface="Calibri" panose="020F0502020204030204"/>
              </a:rPr>
              <a:t>ΧΡΗΣΗ</a:t>
            </a:r>
            <a:r>
              <a:rPr sz="2250" b="1" spc="-10" dirty="0">
                <a:solidFill>
                  <a:srgbClr val="FF0000"/>
                </a:solid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ΤΩΝ</a:t>
            </a:r>
            <a:r>
              <a:rPr sz="2250" b="1" u="sng" spc="20" dirty="0">
                <a:solidFill>
                  <a:srgbClr val="FF0000"/>
                </a:solidFill>
                <a:uFill>
                  <a:solidFill>
                    <a:srgbClr val="FF0000"/>
                  </a:solidFill>
                </a:uFill>
                <a:latin typeface="Calibri" panose="020F0502020204030204"/>
                <a:cs typeface="Calibri" panose="020F0502020204030204"/>
              </a:rPr>
              <a:t> </a:t>
            </a:r>
            <a:r>
              <a:rPr sz="2250" b="1" u="sng" spc="-10" dirty="0">
                <a:solidFill>
                  <a:srgbClr val="FF0000"/>
                </a:solidFill>
                <a:uFill>
                  <a:solidFill>
                    <a:srgbClr val="FF0000"/>
                  </a:solidFill>
                </a:uFill>
                <a:latin typeface="Calibri" panose="020F0502020204030204"/>
                <a:cs typeface="Calibri" panose="020F0502020204030204"/>
              </a:rPr>
              <a:t>ΔΥΝΑΜΟΔΕΙΚΤΙΚΩΝ</a:t>
            </a:r>
            <a:r>
              <a:rPr sz="2250" b="1" spc="-10" dirty="0">
                <a:solidFill>
                  <a:srgbClr val="FF0000"/>
                </a:solidFill>
                <a:latin typeface="Calibri" panose="020F0502020204030204"/>
                <a:cs typeface="Calibri" panose="020F0502020204030204"/>
              </a:rPr>
              <a:t> </a:t>
            </a:r>
            <a:r>
              <a:rPr sz="2250" b="1" u="sng" spc="-10" dirty="0">
                <a:solidFill>
                  <a:srgbClr val="FF0000"/>
                </a:solidFill>
                <a:uFill>
                  <a:solidFill>
                    <a:srgbClr val="FF0000"/>
                  </a:solidFill>
                </a:uFill>
                <a:latin typeface="Calibri" panose="020F0502020204030204"/>
                <a:cs typeface="Calibri" panose="020F0502020204030204"/>
              </a:rPr>
              <a:t>ΔΙΑΓΡΑΜΜΑΤΩΝ</a:t>
            </a:r>
            <a:endParaRPr sz="2250">
              <a:latin typeface="Calibri" panose="020F0502020204030204"/>
              <a:cs typeface="Calibri" panose="020F0502020204030204"/>
            </a:endParaRPr>
          </a:p>
          <a:p>
            <a:pPr>
              <a:lnSpc>
                <a:spcPct val="100000"/>
              </a:lnSpc>
              <a:spcBef>
                <a:spcPts val="20"/>
              </a:spcBef>
            </a:pPr>
            <a:endParaRPr sz="2750">
              <a:latin typeface="Calibri" panose="020F0502020204030204"/>
              <a:cs typeface="Calibri" panose="020F0502020204030204"/>
            </a:endParaRPr>
          </a:p>
          <a:p>
            <a:pPr marL="12700" marR="5715">
              <a:lnSpc>
                <a:spcPct val="101000"/>
              </a:lnSpc>
            </a:pPr>
            <a:r>
              <a:rPr sz="2250" b="1" dirty="0">
                <a:latin typeface="Calibri" panose="020F0502020204030204"/>
                <a:cs typeface="Calibri" panose="020F0502020204030204"/>
              </a:rPr>
              <a:t>Στο</a:t>
            </a:r>
            <a:r>
              <a:rPr sz="2250" b="1" spc="-5" dirty="0">
                <a:latin typeface="Calibri" panose="020F0502020204030204"/>
                <a:cs typeface="Calibri" panose="020F0502020204030204"/>
              </a:rPr>
              <a:t> </a:t>
            </a:r>
            <a:r>
              <a:rPr sz="2250" b="1" dirty="0">
                <a:latin typeface="Calibri" panose="020F0502020204030204"/>
                <a:cs typeface="Calibri" panose="020F0502020204030204"/>
              </a:rPr>
              <a:t>σχήμα δίδεται</a:t>
            </a:r>
            <a:r>
              <a:rPr sz="2250" b="1" spc="-5" dirty="0">
                <a:latin typeface="Calibri" panose="020F0502020204030204"/>
                <a:cs typeface="Calibri" panose="020F0502020204030204"/>
              </a:rPr>
              <a:t> </a:t>
            </a:r>
            <a:r>
              <a:rPr sz="2250" b="1" dirty="0">
                <a:latin typeface="Calibri" panose="020F0502020204030204"/>
                <a:cs typeface="Calibri" panose="020F0502020204030204"/>
              </a:rPr>
              <a:t>τυπική </a:t>
            </a:r>
            <a:r>
              <a:rPr sz="2250" b="1" spc="-10" dirty="0">
                <a:latin typeface="Calibri" panose="020F0502020204030204"/>
                <a:cs typeface="Calibri" panose="020F0502020204030204"/>
              </a:rPr>
              <a:t>μορφή </a:t>
            </a:r>
            <a:r>
              <a:rPr sz="2250" b="1" dirty="0">
                <a:latin typeface="Calibri" panose="020F0502020204030204"/>
                <a:cs typeface="Calibri" panose="020F0502020204030204"/>
              </a:rPr>
              <a:t>διαγράμματος,</a:t>
            </a:r>
            <a:r>
              <a:rPr sz="2250" b="1" spc="-35" dirty="0">
                <a:latin typeface="Calibri" panose="020F0502020204030204"/>
                <a:cs typeface="Calibri" panose="020F0502020204030204"/>
              </a:rPr>
              <a:t> </a:t>
            </a:r>
            <a:r>
              <a:rPr sz="2250" b="1" dirty="0">
                <a:latin typeface="Calibri" panose="020F0502020204030204"/>
                <a:cs typeface="Calibri" panose="020F0502020204030204"/>
              </a:rPr>
              <a:t>το</a:t>
            </a:r>
            <a:r>
              <a:rPr sz="2250" b="1" spc="-15" dirty="0">
                <a:latin typeface="Calibri" panose="020F0502020204030204"/>
                <a:cs typeface="Calibri" panose="020F0502020204030204"/>
              </a:rPr>
              <a:t> </a:t>
            </a:r>
            <a:r>
              <a:rPr sz="2250" b="1" dirty="0">
                <a:latin typeface="Calibri" panose="020F0502020204030204"/>
                <a:cs typeface="Calibri" panose="020F0502020204030204"/>
              </a:rPr>
              <a:t>οποίο</a:t>
            </a:r>
            <a:r>
              <a:rPr sz="2250" b="1" spc="-15" dirty="0">
                <a:latin typeface="Calibri" panose="020F0502020204030204"/>
                <a:cs typeface="Calibri" panose="020F0502020204030204"/>
              </a:rPr>
              <a:t> </a:t>
            </a:r>
            <a:r>
              <a:rPr sz="2250" b="1" spc="-10" dirty="0">
                <a:latin typeface="Calibri" panose="020F0502020204030204"/>
                <a:cs typeface="Calibri" panose="020F0502020204030204"/>
              </a:rPr>
              <a:t>οφείλεται </a:t>
            </a:r>
            <a:r>
              <a:rPr sz="2250" b="1" dirty="0">
                <a:latin typeface="Calibri" panose="020F0502020204030204"/>
                <a:cs typeface="Calibri" panose="020F0502020204030204"/>
              </a:rPr>
              <a:t>σε</a:t>
            </a:r>
            <a:r>
              <a:rPr sz="2250" b="1" spc="-30" dirty="0">
                <a:latin typeface="Calibri" panose="020F0502020204030204"/>
                <a:cs typeface="Calibri" panose="020F0502020204030204"/>
              </a:rPr>
              <a:t> </a:t>
            </a:r>
            <a:r>
              <a:rPr sz="2250" b="1" dirty="0">
                <a:latin typeface="Calibri" panose="020F0502020204030204"/>
                <a:cs typeface="Calibri" panose="020F0502020204030204"/>
              </a:rPr>
              <a:t>καθυστέρηση</a:t>
            </a:r>
            <a:r>
              <a:rPr sz="2250" b="1" spc="-5" dirty="0">
                <a:latin typeface="Calibri" panose="020F0502020204030204"/>
                <a:cs typeface="Calibri" panose="020F0502020204030204"/>
              </a:rPr>
              <a:t> </a:t>
            </a:r>
            <a:r>
              <a:rPr sz="2250" b="1">
                <a:latin typeface="Calibri" panose="020F0502020204030204"/>
                <a:cs typeface="Calibri" panose="020F0502020204030204"/>
              </a:rPr>
              <a:t>της</a:t>
            </a:r>
            <a:r>
              <a:rPr sz="2250" b="1" spc="-5">
                <a:latin typeface="Calibri" panose="020F0502020204030204"/>
                <a:cs typeface="Calibri" panose="020F0502020204030204"/>
              </a:rPr>
              <a:t> </a:t>
            </a:r>
            <a:r>
              <a:rPr lang="el-GR" sz="2250" b="1" spc="-10" dirty="0">
                <a:latin typeface="Calibri" panose="020F0502020204030204"/>
                <a:cs typeface="Calibri" panose="020F0502020204030204"/>
              </a:rPr>
              <a:t>έ</a:t>
            </a:r>
            <a:r>
              <a:rPr sz="2250" b="1" spc="-10" smtClean="0">
                <a:latin typeface="Calibri" panose="020F0502020204030204"/>
                <a:cs typeface="Calibri" panose="020F0502020204030204"/>
              </a:rPr>
              <a:t>γχ</a:t>
            </a:r>
            <a:r>
              <a:rPr lang="el-GR" sz="2250" b="1" spc="-10" dirty="0" smtClean="0">
                <a:latin typeface="Calibri" panose="020F0502020204030204"/>
                <a:cs typeface="Calibri" panose="020F0502020204030204"/>
              </a:rPr>
              <a:t>υ</a:t>
            </a:r>
            <a:r>
              <a:rPr sz="2250" b="1" spc="-10" smtClean="0">
                <a:latin typeface="Calibri" panose="020F0502020204030204"/>
                <a:cs typeface="Calibri" panose="020F0502020204030204"/>
              </a:rPr>
              <a:t>σ</a:t>
            </a:r>
            <a:r>
              <a:rPr lang="el-GR" sz="2250" b="1" spc="-10" dirty="0" smtClean="0">
                <a:latin typeface="Calibri" panose="020F0502020204030204"/>
                <a:cs typeface="Calibri" panose="020F0502020204030204"/>
              </a:rPr>
              <a:t>η</a:t>
            </a:r>
            <a:r>
              <a:rPr sz="2250" b="1" spc="-10" smtClean="0">
                <a:latin typeface="Calibri" panose="020F0502020204030204"/>
                <a:cs typeface="Calibri" panose="020F0502020204030204"/>
              </a:rPr>
              <a:t>ς</a:t>
            </a:r>
            <a:r>
              <a:rPr sz="2250" b="1" spc="-10" dirty="0">
                <a:latin typeface="Calibri" panose="020F0502020204030204"/>
                <a:cs typeface="Calibri" panose="020F0502020204030204"/>
              </a:rPr>
              <a:t>.</a:t>
            </a:r>
            <a:endParaRPr sz="2250">
              <a:latin typeface="Calibri" panose="020F0502020204030204"/>
              <a:cs typeface="Calibri" panose="020F0502020204030204"/>
            </a:endParaRPr>
          </a:p>
          <a:p>
            <a:pPr marL="12700" marR="325120">
              <a:lnSpc>
                <a:spcPts val="2720"/>
              </a:lnSpc>
              <a:spcBef>
                <a:spcPts val="85"/>
              </a:spcBef>
            </a:pPr>
            <a:r>
              <a:rPr sz="2250" b="1" dirty="0">
                <a:latin typeface="Calibri" panose="020F0502020204030204"/>
                <a:cs typeface="Calibri" panose="020F0502020204030204"/>
              </a:rPr>
              <a:t>Αυτή</a:t>
            </a:r>
            <a:r>
              <a:rPr sz="2250" b="1" spc="-15" dirty="0">
                <a:latin typeface="Calibri" panose="020F0502020204030204"/>
                <a:cs typeface="Calibri" panose="020F0502020204030204"/>
              </a:rPr>
              <a:t> </a:t>
            </a:r>
            <a:r>
              <a:rPr sz="2250" b="1" dirty="0">
                <a:latin typeface="Calibri" panose="020F0502020204030204"/>
                <a:cs typeface="Calibri" panose="020F0502020204030204"/>
              </a:rPr>
              <a:t>μπορεί</a:t>
            </a:r>
            <a:r>
              <a:rPr sz="2250" b="1" spc="-5" dirty="0">
                <a:latin typeface="Calibri" panose="020F0502020204030204"/>
                <a:cs typeface="Calibri" panose="020F0502020204030204"/>
              </a:rPr>
              <a:t> </a:t>
            </a:r>
            <a:r>
              <a:rPr sz="2250" b="1" dirty="0">
                <a:latin typeface="Calibri" panose="020F0502020204030204"/>
                <a:cs typeface="Calibri" panose="020F0502020204030204"/>
              </a:rPr>
              <a:t>να</a:t>
            </a:r>
            <a:r>
              <a:rPr sz="2250" b="1" spc="5" dirty="0">
                <a:latin typeface="Calibri" panose="020F0502020204030204"/>
                <a:cs typeface="Calibri" panose="020F0502020204030204"/>
              </a:rPr>
              <a:t> </a:t>
            </a:r>
            <a:r>
              <a:rPr sz="2250" b="1" dirty="0">
                <a:latin typeface="Calibri" panose="020F0502020204030204"/>
                <a:cs typeface="Calibri" panose="020F0502020204030204"/>
              </a:rPr>
              <a:t>οφείλεται</a:t>
            </a:r>
            <a:r>
              <a:rPr sz="2250" b="1" spc="5" dirty="0">
                <a:latin typeface="Calibri" panose="020F0502020204030204"/>
                <a:cs typeface="Calibri" panose="020F0502020204030204"/>
              </a:rPr>
              <a:t> </a:t>
            </a:r>
            <a:r>
              <a:rPr sz="2250" b="1" spc="-35" dirty="0">
                <a:latin typeface="Calibri" panose="020F0502020204030204"/>
                <a:cs typeface="Calibri" panose="020F0502020204030204"/>
              </a:rPr>
              <a:t>σε </a:t>
            </a:r>
            <a:r>
              <a:rPr sz="2250" b="1" dirty="0">
                <a:latin typeface="Calibri" panose="020F0502020204030204"/>
                <a:cs typeface="Calibri" panose="020F0502020204030204"/>
              </a:rPr>
              <a:t>χαμηλή</a:t>
            </a:r>
            <a:r>
              <a:rPr sz="2250" b="1" spc="-25" dirty="0">
                <a:latin typeface="Calibri" panose="020F0502020204030204"/>
                <a:cs typeface="Calibri" panose="020F0502020204030204"/>
              </a:rPr>
              <a:t> </a:t>
            </a:r>
            <a:r>
              <a:rPr sz="2250" b="1">
                <a:latin typeface="Calibri" panose="020F0502020204030204"/>
                <a:cs typeface="Calibri" panose="020F0502020204030204"/>
              </a:rPr>
              <a:t>πίεση</a:t>
            </a:r>
            <a:r>
              <a:rPr sz="2250" b="1" spc="-10">
                <a:latin typeface="Calibri" panose="020F0502020204030204"/>
                <a:cs typeface="Calibri" panose="020F0502020204030204"/>
              </a:rPr>
              <a:t> </a:t>
            </a:r>
            <a:r>
              <a:rPr lang="el-GR" sz="2250" b="1" spc="-10" dirty="0">
                <a:latin typeface="Calibri" panose="020F0502020204030204"/>
                <a:cs typeface="Calibri" panose="020F0502020204030204"/>
              </a:rPr>
              <a:t>έ</a:t>
            </a:r>
            <a:r>
              <a:rPr sz="2250" b="1" smtClean="0">
                <a:latin typeface="Calibri" panose="020F0502020204030204"/>
                <a:cs typeface="Calibri" panose="020F0502020204030204"/>
              </a:rPr>
              <a:t>γχ</a:t>
            </a:r>
            <a:r>
              <a:rPr lang="el-GR" sz="2250" b="1" dirty="0" smtClean="0">
                <a:latin typeface="Calibri" panose="020F0502020204030204"/>
                <a:cs typeface="Calibri" panose="020F0502020204030204"/>
              </a:rPr>
              <a:t>υ</a:t>
            </a:r>
            <a:r>
              <a:rPr sz="2250" b="1" smtClean="0">
                <a:latin typeface="Calibri" panose="020F0502020204030204"/>
                <a:cs typeface="Calibri" panose="020F0502020204030204"/>
              </a:rPr>
              <a:t>σ</a:t>
            </a:r>
            <a:r>
              <a:rPr lang="el-GR" sz="2250" b="1" dirty="0" smtClean="0">
                <a:latin typeface="Calibri" panose="020F0502020204030204"/>
                <a:cs typeface="Calibri" panose="020F0502020204030204"/>
              </a:rPr>
              <a:t>η</a:t>
            </a:r>
            <a:r>
              <a:rPr sz="2250" b="1" smtClean="0">
                <a:latin typeface="Calibri" panose="020F0502020204030204"/>
                <a:cs typeface="Calibri" panose="020F0502020204030204"/>
              </a:rPr>
              <a:t>ς</a:t>
            </a:r>
            <a:r>
              <a:rPr sz="2250" b="1" dirty="0">
                <a:latin typeface="Calibri" panose="020F0502020204030204"/>
                <a:cs typeface="Calibri" panose="020F0502020204030204"/>
              </a:rPr>
              <a:t>,</a:t>
            </a:r>
            <a:r>
              <a:rPr sz="2250" b="1" spc="-15" dirty="0">
                <a:latin typeface="Calibri" panose="020F0502020204030204"/>
                <a:cs typeface="Calibri" panose="020F0502020204030204"/>
              </a:rPr>
              <a:t> </a:t>
            </a:r>
            <a:r>
              <a:rPr sz="2250" b="1" spc="-10" dirty="0">
                <a:latin typeface="Calibri" panose="020F0502020204030204"/>
                <a:cs typeface="Calibri" panose="020F0502020204030204"/>
              </a:rPr>
              <a:t>βλάβη</a:t>
            </a:r>
            <a:endParaRPr sz="2250">
              <a:latin typeface="Calibri" panose="020F0502020204030204"/>
              <a:cs typeface="Calibri" panose="020F0502020204030204"/>
            </a:endParaRPr>
          </a:p>
          <a:p>
            <a:pPr marL="12700" marR="13970">
              <a:lnSpc>
                <a:spcPts val="2710"/>
              </a:lnSpc>
              <a:spcBef>
                <a:spcPts val="5"/>
              </a:spcBef>
            </a:pPr>
            <a:r>
              <a:rPr sz="2250" b="1" dirty="0">
                <a:latin typeface="Calibri" panose="020F0502020204030204"/>
                <a:cs typeface="Calibri" panose="020F0502020204030204"/>
              </a:rPr>
              <a:t>στους</a:t>
            </a:r>
            <a:r>
              <a:rPr sz="2250" b="1" spc="-15" dirty="0">
                <a:latin typeface="Calibri" panose="020F0502020204030204"/>
                <a:cs typeface="Calibri" panose="020F0502020204030204"/>
              </a:rPr>
              <a:t> </a:t>
            </a:r>
            <a:r>
              <a:rPr sz="2250" b="1" dirty="0">
                <a:latin typeface="Calibri" panose="020F0502020204030204"/>
                <a:cs typeface="Calibri" panose="020F0502020204030204"/>
              </a:rPr>
              <a:t>εγχυτήρες</a:t>
            </a:r>
            <a:r>
              <a:rPr sz="2250" b="1" spc="-5" dirty="0">
                <a:latin typeface="Calibri" panose="020F0502020204030204"/>
                <a:cs typeface="Calibri" panose="020F0502020204030204"/>
              </a:rPr>
              <a:t> </a:t>
            </a:r>
            <a:r>
              <a:rPr sz="2250" b="1" dirty="0">
                <a:latin typeface="Calibri" panose="020F0502020204030204"/>
                <a:cs typeface="Calibri" panose="020F0502020204030204"/>
              </a:rPr>
              <a:t>του</a:t>
            </a:r>
            <a:r>
              <a:rPr sz="2250" b="1" spc="5" dirty="0">
                <a:latin typeface="Calibri" panose="020F0502020204030204"/>
                <a:cs typeface="Calibri" panose="020F0502020204030204"/>
              </a:rPr>
              <a:t> </a:t>
            </a:r>
            <a:r>
              <a:rPr sz="2250" b="1" spc="-10" dirty="0">
                <a:latin typeface="Calibri" panose="020F0502020204030204"/>
                <a:cs typeface="Calibri" panose="020F0502020204030204"/>
              </a:rPr>
              <a:t>κυλίνδρου, </a:t>
            </a:r>
            <a:r>
              <a:rPr sz="2250" b="1" dirty="0">
                <a:latin typeface="Calibri" panose="020F0502020204030204"/>
                <a:cs typeface="Calibri" panose="020F0502020204030204"/>
              </a:rPr>
              <a:t>βλάβη</a:t>
            </a:r>
            <a:r>
              <a:rPr sz="2250" b="1" spc="-15" dirty="0">
                <a:latin typeface="Calibri" panose="020F0502020204030204"/>
                <a:cs typeface="Calibri" panose="020F0502020204030204"/>
              </a:rPr>
              <a:t> </a:t>
            </a:r>
            <a:r>
              <a:rPr sz="2250" b="1" dirty="0">
                <a:latin typeface="Calibri" panose="020F0502020204030204"/>
                <a:cs typeface="Calibri" panose="020F0502020204030204"/>
              </a:rPr>
              <a:t>στην</a:t>
            </a:r>
            <a:r>
              <a:rPr sz="2250" b="1" spc="-10" dirty="0">
                <a:latin typeface="Calibri" panose="020F0502020204030204"/>
                <a:cs typeface="Calibri" panose="020F0502020204030204"/>
              </a:rPr>
              <a:t> </a:t>
            </a:r>
            <a:r>
              <a:rPr sz="2250" b="1" dirty="0">
                <a:latin typeface="Calibri" panose="020F0502020204030204"/>
                <a:cs typeface="Calibri" panose="020F0502020204030204"/>
              </a:rPr>
              <a:t>ανεπίστροφη</a:t>
            </a:r>
            <a:r>
              <a:rPr sz="2250" b="1" spc="-5" dirty="0">
                <a:latin typeface="Calibri" panose="020F0502020204030204"/>
                <a:cs typeface="Calibri" panose="020F0502020204030204"/>
              </a:rPr>
              <a:t> </a:t>
            </a:r>
            <a:r>
              <a:rPr sz="2250" b="1" spc="-10" dirty="0">
                <a:latin typeface="Calibri" panose="020F0502020204030204"/>
                <a:cs typeface="Calibri" panose="020F0502020204030204"/>
              </a:rPr>
              <a:t>βαλβίδα</a:t>
            </a:r>
            <a:endParaRPr sz="2250">
              <a:latin typeface="Calibri" panose="020F0502020204030204"/>
              <a:cs typeface="Calibri" panose="020F0502020204030204"/>
            </a:endParaRPr>
          </a:p>
          <a:p>
            <a:pPr marL="12700" marR="5080">
              <a:lnSpc>
                <a:spcPts val="2710"/>
              </a:lnSpc>
              <a:spcBef>
                <a:spcPts val="10"/>
              </a:spcBef>
            </a:pPr>
            <a:r>
              <a:rPr sz="2250" b="1" dirty="0">
                <a:latin typeface="Calibri" panose="020F0502020204030204"/>
                <a:cs typeface="Calibri" panose="020F0502020204030204"/>
              </a:rPr>
              <a:t>της</a:t>
            </a:r>
            <a:r>
              <a:rPr sz="2250" b="1" spc="-5" dirty="0">
                <a:latin typeface="Calibri" panose="020F0502020204030204"/>
                <a:cs typeface="Calibri" panose="020F0502020204030204"/>
              </a:rPr>
              <a:t> </a:t>
            </a:r>
            <a:r>
              <a:rPr sz="2250" b="1" dirty="0">
                <a:latin typeface="Calibri" panose="020F0502020204030204"/>
                <a:cs typeface="Calibri" panose="020F0502020204030204"/>
              </a:rPr>
              <a:t>αντλίας</a:t>
            </a:r>
            <a:r>
              <a:rPr sz="2250" b="1" spc="-5" dirty="0">
                <a:latin typeface="Calibri" panose="020F0502020204030204"/>
                <a:cs typeface="Calibri" panose="020F0502020204030204"/>
              </a:rPr>
              <a:t> </a:t>
            </a:r>
            <a:r>
              <a:rPr sz="2250" b="1">
                <a:latin typeface="Calibri" panose="020F0502020204030204"/>
                <a:cs typeface="Calibri" panose="020F0502020204030204"/>
              </a:rPr>
              <a:t>υψηλής </a:t>
            </a:r>
            <a:r>
              <a:rPr sz="2250" b="1" smtClean="0">
                <a:latin typeface="Calibri" panose="020F0502020204030204"/>
                <a:cs typeface="Calibri" panose="020F0502020204030204"/>
              </a:rPr>
              <a:t>π</a:t>
            </a:r>
            <a:r>
              <a:rPr lang="el-GR" sz="2250" b="1" dirty="0" err="1" smtClean="0">
                <a:latin typeface="Calibri" panose="020F0502020204030204"/>
                <a:cs typeface="Calibri" panose="020F0502020204030204"/>
              </a:rPr>
              <a:t>ίε</a:t>
            </a:r>
            <a:r>
              <a:rPr sz="2250" b="1" smtClean="0">
                <a:latin typeface="Calibri" panose="020F0502020204030204"/>
                <a:cs typeface="Calibri" panose="020F0502020204030204"/>
              </a:rPr>
              <a:t>σ</a:t>
            </a:r>
            <a:r>
              <a:rPr lang="el-GR" sz="2250" b="1" dirty="0" smtClean="0">
                <a:latin typeface="Calibri" panose="020F0502020204030204"/>
                <a:cs typeface="Calibri" panose="020F0502020204030204"/>
              </a:rPr>
              <a:t>η</a:t>
            </a:r>
            <a:r>
              <a:rPr sz="2250" b="1" smtClean="0">
                <a:latin typeface="Calibri" panose="020F0502020204030204"/>
                <a:cs typeface="Calibri" panose="020F0502020204030204"/>
              </a:rPr>
              <a:t>ς</a:t>
            </a:r>
            <a:r>
              <a:rPr sz="2250" b="1" dirty="0">
                <a:latin typeface="Calibri" panose="020F0502020204030204"/>
                <a:cs typeface="Calibri" panose="020F0502020204030204"/>
              </a:rPr>
              <a:t>,</a:t>
            </a:r>
            <a:r>
              <a:rPr sz="2250" b="1" spc="-5" dirty="0">
                <a:latin typeface="Calibri" panose="020F0502020204030204"/>
                <a:cs typeface="Calibri" panose="020F0502020204030204"/>
              </a:rPr>
              <a:t> </a:t>
            </a:r>
            <a:r>
              <a:rPr sz="2250" b="1" spc="-20" dirty="0">
                <a:latin typeface="Calibri" panose="020F0502020204030204"/>
                <a:cs typeface="Calibri" panose="020F0502020204030204"/>
              </a:rPr>
              <a:t>πολύ </a:t>
            </a:r>
            <a:r>
              <a:rPr sz="2250" b="1" dirty="0">
                <a:latin typeface="Calibri" panose="020F0502020204030204"/>
                <a:cs typeface="Calibri" panose="020F0502020204030204"/>
              </a:rPr>
              <a:t>κακό</a:t>
            </a:r>
            <a:r>
              <a:rPr sz="2250" b="1" spc="-45" dirty="0">
                <a:latin typeface="Calibri" panose="020F0502020204030204"/>
                <a:cs typeface="Calibri" panose="020F0502020204030204"/>
              </a:rPr>
              <a:t> </a:t>
            </a:r>
            <a:r>
              <a:rPr sz="2250" b="1" dirty="0">
                <a:latin typeface="Calibri" panose="020F0502020204030204"/>
                <a:cs typeface="Calibri" panose="020F0502020204030204"/>
              </a:rPr>
              <a:t>καύσιμο</a:t>
            </a:r>
            <a:r>
              <a:rPr sz="2250" b="1" spc="-40" dirty="0">
                <a:latin typeface="Calibri" panose="020F0502020204030204"/>
                <a:cs typeface="Calibri" panose="020F0502020204030204"/>
              </a:rPr>
              <a:t> </a:t>
            </a:r>
            <a:r>
              <a:rPr sz="2250" b="1" dirty="0">
                <a:latin typeface="Calibri" panose="020F0502020204030204"/>
                <a:cs typeface="Calibri" panose="020F0502020204030204"/>
              </a:rPr>
              <a:t>ή</a:t>
            </a:r>
            <a:r>
              <a:rPr sz="2250" b="1" spc="-40" dirty="0">
                <a:latin typeface="Calibri" panose="020F0502020204030204"/>
                <a:cs typeface="Calibri" panose="020F0502020204030204"/>
              </a:rPr>
              <a:t> </a:t>
            </a:r>
            <a:r>
              <a:rPr sz="2250" b="1" dirty="0">
                <a:latin typeface="Calibri" panose="020F0502020204030204"/>
                <a:cs typeface="Calibri" panose="020F0502020204030204"/>
              </a:rPr>
              <a:t>κακή</a:t>
            </a:r>
            <a:r>
              <a:rPr sz="2250" b="1" spc="-35" dirty="0">
                <a:latin typeface="Calibri" panose="020F0502020204030204"/>
                <a:cs typeface="Calibri" panose="020F0502020204030204"/>
              </a:rPr>
              <a:t> </a:t>
            </a:r>
            <a:r>
              <a:rPr sz="2250" b="1" dirty="0">
                <a:latin typeface="Calibri" panose="020F0502020204030204"/>
                <a:cs typeface="Calibri" panose="020F0502020204030204"/>
              </a:rPr>
              <a:t>ρύθμιση</a:t>
            </a:r>
            <a:r>
              <a:rPr sz="2250" b="1" spc="-45" dirty="0">
                <a:latin typeface="Calibri" panose="020F0502020204030204"/>
                <a:cs typeface="Calibri" panose="020F0502020204030204"/>
              </a:rPr>
              <a:t> </a:t>
            </a:r>
            <a:r>
              <a:rPr sz="2250" b="1" spc="-25" dirty="0">
                <a:latin typeface="Calibri" panose="020F0502020204030204"/>
                <a:cs typeface="Calibri" panose="020F0502020204030204"/>
              </a:rPr>
              <a:t>του</a:t>
            </a:r>
            <a:endParaRPr sz="2250">
              <a:latin typeface="Calibri" panose="020F0502020204030204"/>
              <a:cs typeface="Calibri" panose="020F0502020204030204"/>
            </a:endParaRPr>
          </a:p>
          <a:p>
            <a:pPr marL="12700" marR="461010">
              <a:lnSpc>
                <a:spcPts val="2710"/>
              </a:lnSpc>
              <a:spcBef>
                <a:spcPts val="10"/>
              </a:spcBef>
            </a:pPr>
            <a:r>
              <a:rPr sz="2250" b="1" dirty="0">
                <a:latin typeface="Calibri" panose="020F0502020204030204"/>
                <a:cs typeface="Calibri" panose="020F0502020204030204"/>
              </a:rPr>
              <a:t>χρονισμού της αντλίας </a:t>
            </a:r>
            <a:r>
              <a:rPr sz="2250" b="1" spc="-10">
                <a:latin typeface="Calibri" panose="020F0502020204030204"/>
                <a:cs typeface="Calibri" panose="020F0502020204030204"/>
              </a:rPr>
              <a:t>υψηλής </a:t>
            </a:r>
            <a:r>
              <a:rPr sz="2250" b="1" spc="-10" smtClean="0">
                <a:latin typeface="Calibri" panose="020F0502020204030204"/>
                <a:cs typeface="Calibri" panose="020F0502020204030204"/>
              </a:rPr>
              <a:t>π</a:t>
            </a:r>
            <a:r>
              <a:rPr lang="el-GR" sz="2250" b="1" spc="-10" dirty="0" err="1" smtClean="0">
                <a:latin typeface="Calibri" panose="020F0502020204030204"/>
                <a:cs typeface="Calibri" panose="020F0502020204030204"/>
              </a:rPr>
              <a:t>ίε</a:t>
            </a:r>
            <a:r>
              <a:rPr sz="2250" b="1" spc="-10" smtClean="0">
                <a:latin typeface="Calibri" panose="020F0502020204030204"/>
                <a:cs typeface="Calibri" panose="020F0502020204030204"/>
              </a:rPr>
              <a:t>σ</a:t>
            </a:r>
            <a:r>
              <a:rPr lang="el-GR" sz="2250" b="1" spc="-10" dirty="0" smtClean="0">
                <a:latin typeface="Calibri" panose="020F0502020204030204"/>
                <a:cs typeface="Calibri" panose="020F0502020204030204"/>
              </a:rPr>
              <a:t>η</a:t>
            </a:r>
            <a:r>
              <a:rPr sz="2250" b="1" spc="-10" smtClean="0">
                <a:latin typeface="Calibri" panose="020F0502020204030204"/>
                <a:cs typeface="Calibri" panose="020F0502020204030204"/>
              </a:rPr>
              <a:t>ς</a:t>
            </a:r>
            <a:r>
              <a:rPr sz="2250" b="1" spc="-10" dirty="0">
                <a:latin typeface="Calibri" panose="020F0502020204030204"/>
                <a:cs typeface="Calibri" panose="020F0502020204030204"/>
              </a:rPr>
              <a:t>.</a:t>
            </a:r>
            <a:endParaRPr sz="2250">
              <a:latin typeface="Calibri" panose="020F0502020204030204"/>
              <a:cs typeface="Calibri" panose="020F050202020403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5" name="object 5"/>
          <p:cNvPicPr/>
          <p:nvPr/>
        </p:nvPicPr>
        <p:blipFill>
          <a:blip r:embed="rId1" cstate="print"/>
          <a:stretch>
            <a:fillRect/>
          </a:stretch>
        </p:blipFill>
        <p:spPr>
          <a:xfrm>
            <a:off x="4715509" y="1628139"/>
            <a:ext cx="4095316" cy="3891976"/>
          </a:xfrm>
          <a:prstGeom prst="rect">
            <a:avLst/>
          </a:prstGeom>
        </p:spPr>
      </p:pic>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56970"/>
            <a:ext cx="3964304" cy="1029969"/>
          </a:xfrm>
          <a:prstGeom prst="rect">
            <a:avLst/>
          </a:prstGeom>
        </p:spPr>
        <p:txBody>
          <a:bodyPr vert="horz" wrap="square" lIns="0" tIns="13335" rIns="0" bIns="0" rtlCol="0">
            <a:spAutoFit/>
          </a:bodyPr>
          <a:lstStyle/>
          <a:p>
            <a:pPr marL="12700" marR="5080">
              <a:lnSpc>
                <a:spcPct val="100000"/>
              </a:lnSpc>
              <a:spcBef>
                <a:spcPts val="105"/>
              </a:spcBef>
            </a:pPr>
            <a:r>
              <a:rPr sz="2200" b="1" u="sng" dirty="0">
                <a:solidFill>
                  <a:srgbClr val="FF0000"/>
                </a:solidFill>
                <a:uFill>
                  <a:solidFill>
                    <a:srgbClr val="FF0000"/>
                  </a:solidFill>
                </a:uFill>
                <a:latin typeface="Calibri" panose="020F0502020204030204"/>
                <a:cs typeface="Calibri" panose="020F0502020204030204"/>
              </a:rPr>
              <a:t>ΔΙΑΓΝΩΣΗ</a:t>
            </a:r>
            <a:r>
              <a:rPr sz="2200" b="1" u="sng" spc="-60" dirty="0">
                <a:solidFill>
                  <a:srgbClr val="FF0000"/>
                </a:solidFill>
                <a:uFill>
                  <a:solidFill>
                    <a:srgbClr val="FF0000"/>
                  </a:solidFill>
                </a:uFill>
                <a:latin typeface="Calibri" panose="020F0502020204030204"/>
                <a:cs typeface="Calibri" panose="020F0502020204030204"/>
              </a:rPr>
              <a:t> </a:t>
            </a:r>
            <a:r>
              <a:rPr sz="2200" b="1" u="sng" dirty="0">
                <a:solidFill>
                  <a:srgbClr val="FF0000"/>
                </a:solidFill>
                <a:uFill>
                  <a:solidFill>
                    <a:srgbClr val="FF0000"/>
                  </a:solidFill>
                </a:uFill>
                <a:latin typeface="Calibri" panose="020F0502020204030204"/>
                <a:cs typeface="Calibri" panose="020F0502020204030204"/>
              </a:rPr>
              <a:t>ΒΛΑΒΩΝ</a:t>
            </a:r>
            <a:r>
              <a:rPr sz="2200" b="1" u="sng" spc="-45" dirty="0">
                <a:solidFill>
                  <a:srgbClr val="FF0000"/>
                </a:solidFill>
                <a:uFill>
                  <a:solidFill>
                    <a:srgbClr val="FF0000"/>
                  </a:solidFill>
                </a:uFill>
                <a:latin typeface="Calibri" panose="020F0502020204030204"/>
                <a:cs typeface="Calibri" panose="020F0502020204030204"/>
              </a:rPr>
              <a:t> </a:t>
            </a:r>
            <a:r>
              <a:rPr sz="2200" b="1" u="sng" dirty="0">
                <a:solidFill>
                  <a:srgbClr val="FF0000"/>
                </a:solidFill>
                <a:uFill>
                  <a:solidFill>
                    <a:srgbClr val="FF0000"/>
                  </a:solidFill>
                </a:uFill>
                <a:latin typeface="Calibri" panose="020F0502020204030204"/>
                <a:cs typeface="Calibri" panose="020F0502020204030204"/>
              </a:rPr>
              <a:t>ΜΕ</a:t>
            </a:r>
            <a:r>
              <a:rPr sz="2200" b="1" u="sng" spc="-45" dirty="0">
                <a:solidFill>
                  <a:srgbClr val="FF0000"/>
                </a:solidFill>
                <a:uFill>
                  <a:solidFill>
                    <a:srgbClr val="FF0000"/>
                  </a:solidFill>
                </a:uFill>
                <a:latin typeface="Calibri" panose="020F0502020204030204"/>
                <a:cs typeface="Calibri" panose="020F0502020204030204"/>
              </a:rPr>
              <a:t> </a:t>
            </a:r>
            <a:r>
              <a:rPr sz="2200" b="1" u="sng" dirty="0">
                <a:solidFill>
                  <a:srgbClr val="FF0000"/>
                </a:solidFill>
                <a:uFill>
                  <a:solidFill>
                    <a:srgbClr val="FF0000"/>
                  </a:solidFill>
                </a:uFill>
                <a:latin typeface="Calibri" panose="020F0502020204030204"/>
                <a:cs typeface="Calibri" panose="020F0502020204030204"/>
              </a:rPr>
              <a:t>ΤΗ</a:t>
            </a:r>
            <a:r>
              <a:rPr sz="2200" b="1" u="sng" spc="-45" dirty="0">
                <a:solidFill>
                  <a:srgbClr val="FF0000"/>
                </a:solidFill>
                <a:uFill>
                  <a:solidFill>
                    <a:srgbClr val="FF0000"/>
                  </a:solidFill>
                </a:uFill>
                <a:latin typeface="Calibri" panose="020F0502020204030204"/>
                <a:cs typeface="Calibri" panose="020F0502020204030204"/>
              </a:rPr>
              <a:t> </a:t>
            </a:r>
            <a:r>
              <a:rPr sz="2200" b="1" u="sng" spc="-10" dirty="0">
                <a:solidFill>
                  <a:srgbClr val="FF0000"/>
                </a:solidFill>
                <a:uFill>
                  <a:solidFill>
                    <a:srgbClr val="FF0000"/>
                  </a:solidFill>
                </a:uFill>
                <a:latin typeface="Calibri" panose="020F0502020204030204"/>
                <a:cs typeface="Calibri" panose="020F0502020204030204"/>
              </a:rPr>
              <a:t>ΧΡΗΣΗ</a:t>
            </a:r>
            <a:r>
              <a:rPr sz="2200" b="1" spc="-10" dirty="0">
                <a:solidFill>
                  <a:srgbClr val="FF0000"/>
                </a:solidFill>
                <a:latin typeface="Calibri" panose="020F0502020204030204"/>
                <a:cs typeface="Calibri" panose="020F0502020204030204"/>
              </a:rPr>
              <a:t> </a:t>
            </a:r>
            <a:r>
              <a:rPr sz="2200" b="1" u="sng" dirty="0">
                <a:solidFill>
                  <a:srgbClr val="FF0000"/>
                </a:solidFill>
                <a:uFill>
                  <a:solidFill>
                    <a:srgbClr val="FF0000"/>
                  </a:solidFill>
                </a:uFill>
                <a:latin typeface="Calibri" panose="020F0502020204030204"/>
                <a:cs typeface="Calibri" panose="020F0502020204030204"/>
              </a:rPr>
              <a:t>ΤΩΝ</a:t>
            </a:r>
            <a:r>
              <a:rPr sz="2200" b="1" u="sng" spc="-35" dirty="0">
                <a:solidFill>
                  <a:srgbClr val="FF0000"/>
                </a:solidFill>
                <a:uFill>
                  <a:solidFill>
                    <a:srgbClr val="FF0000"/>
                  </a:solidFill>
                </a:uFill>
                <a:latin typeface="Calibri" panose="020F0502020204030204"/>
                <a:cs typeface="Calibri" panose="020F0502020204030204"/>
              </a:rPr>
              <a:t> </a:t>
            </a:r>
            <a:r>
              <a:rPr sz="2200" b="1" u="sng" spc="-10" dirty="0">
                <a:solidFill>
                  <a:srgbClr val="FF0000"/>
                </a:solidFill>
                <a:uFill>
                  <a:solidFill>
                    <a:srgbClr val="FF0000"/>
                  </a:solidFill>
                </a:uFill>
                <a:latin typeface="Calibri" panose="020F0502020204030204"/>
                <a:cs typeface="Calibri" panose="020F0502020204030204"/>
              </a:rPr>
              <a:t>ΔΥΝΑΜΟΔΕΙΚΤΙΚΩΝ</a:t>
            </a:r>
            <a:r>
              <a:rPr sz="2200" b="1" spc="-10" dirty="0">
                <a:solidFill>
                  <a:srgbClr val="FF0000"/>
                </a:solidFill>
                <a:latin typeface="Calibri" panose="020F0502020204030204"/>
                <a:cs typeface="Calibri" panose="020F0502020204030204"/>
              </a:rPr>
              <a:t> </a:t>
            </a:r>
            <a:r>
              <a:rPr sz="2200" b="1" u="sng" spc="-10" dirty="0">
                <a:solidFill>
                  <a:srgbClr val="FF0000"/>
                </a:solidFill>
                <a:uFill>
                  <a:solidFill>
                    <a:srgbClr val="FF0000"/>
                  </a:solidFill>
                </a:uFill>
                <a:latin typeface="Calibri" panose="020F0502020204030204"/>
                <a:cs typeface="Calibri" panose="020F0502020204030204"/>
              </a:rPr>
              <a:t>ΔΙΑΓΡΑΜΜΑΤΩΝ</a:t>
            </a:r>
            <a:endParaRPr sz="2200">
              <a:latin typeface="Calibri" panose="020F0502020204030204"/>
              <a:cs typeface="Calibri" panose="020F0502020204030204"/>
            </a:endParaRPr>
          </a:p>
        </p:txBody>
      </p:sp>
      <p:sp>
        <p:nvSpPr>
          <p:cNvPr id="3" name="object 3"/>
          <p:cNvSpPr txBox="1"/>
          <p:nvPr/>
        </p:nvSpPr>
        <p:spPr>
          <a:xfrm>
            <a:off x="364490" y="2655570"/>
            <a:ext cx="3908425" cy="2812950"/>
          </a:xfrm>
          <a:prstGeom prst="rect">
            <a:avLst/>
          </a:prstGeom>
        </p:spPr>
        <p:txBody>
          <a:bodyPr vert="horz" wrap="square" lIns="0" tIns="12065" rIns="0" bIns="0" rtlCol="0">
            <a:spAutoFit/>
          </a:bodyPr>
          <a:lstStyle/>
          <a:p>
            <a:pPr marL="12700" marR="5080">
              <a:lnSpc>
                <a:spcPct val="100000"/>
              </a:lnSpc>
              <a:spcBef>
                <a:spcPts val="95"/>
              </a:spcBef>
            </a:pPr>
            <a:r>
              <a:rPr sz="2600" b="1" dirty="0">
                <a:latin typeface="Calibri" panose="020F0502020204030204"/>
                <a:cs typeface="Calibri" panose="020F0502020204030204"/>
              </a:rPr>
              <a:t>Στο</a:t>
            </a:r>
            <a:r>
              <a:rPr sz="2600" b="1" spc="-55" dirty="0">
                <a:latin typeface="Calibri" panose="020F0502020204030204"/>
                <a:cs typeface="Calibri" panose="020F0502020204030204"/>
              </a:rPr>
              <a:t> </a:t>
            </a:r>
            <a:r>
              <a:rPr sz="2600" b="1" dirty="0">
                <a:latin typeface="Calibri" panose="020F0502020204030204"/>
                <a:cs typeface="Calibri" panose="020F0502020204030204"/>
              </a:rPr>
              <a:t>σχήμα</a:t>
            </a:r>
            <a:r>
              <a:rPr sz="2600" b="1" spc="-30" dirty="0">
                <a:latin typeface="Calibri" panose="020F0502020204030204"/>
                <a:cs typeface="Calibri" panose="020F0502020204030204"/>
              </a:rPr>
              <a:t> </a:t>
            </a:r>
            <a:r>
              <a:rPr sz="2600" b="1" dirty="0">
                <a:latin typeface="Calibri" panose="020F0502020204030204"/>
                <a:cs typeface="Calibri" panose="020F0502020204030204"/>
              </a:rPr>
              <a:t>δίδεται</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τυπική </a:t>
            </a:r>
            <a:r>
              <a:rPr sz="2600" b="1" dirty="0">
                <a:latin typeface="Calibri" panose="020F0502020204030204"/>
                <a:cs typeface="Calibri" panose="020F0502020204030204"/>
              </a:rPr>
              <a:t>μορφή</a:t>
            </a:r>
            <a:r>
              <a:rPr sz="2600" b="1" spc="-90" dirty="0">
                <a:latin typeface="Calibri" panose="020F0502020204030204"/>
                <a:cs typeface="Calibri" panose="020F0502020204030204"/>
              </a:rPr>
              <a:t> </a:t>
            </a:r>
            <a:r>
              <a:rPr sz="2600" b="1" dirty="0">
                <a:latin typeface="Calibri" panose="020F0502020204030204"/>
                <a:cs typeface="Calibri" panose="020F0502020204030204"/>
              </a:rPr>
              <a:t>διαγράμματος,</a:t>
            </a:r>
            <a:r>
              <a:rPr sz="2600" b="1" spc="-85" dirty="0">
                <a:latin typeface="Calibri" panose="020F0502020204030204"/>
                <a:cs typeface="Calibri" panose="020F0502020204030204"/>
              </a:rPr>
              <a:t> </a:t>
            </a:r>
            <a:r>
              <a:rPr sz="2600" b="1" spc="-25" dirty="0">
                <a:latin typeface="Calibri" panose="020F0502020204030204"/>
                <a:cs typeface="Calibri" panose="020F0502020204030204"/>
              </a:rPr>
              <a:t>το </a:t>
            </a:r>
            <a:r>
              <a:rPr sz="2600" b="1" dirty="0">
                <a:latin typeface="Calibri" panose="020F0502020204030204"/>
                <a:cs typeface="Calibri" panose="020F0502020204030204"/>
              </a:rPr>
              <a:t>οποίο</a:t>
            </a:r>
            <a:r>
              <a:rPr sz="2600" b="1" spc="-50" dirty="0">
                <a:latin typeface="Calibri" panose="020F0502020204030204"/>
                <a:cs typeface="Calibri" panose="020F0502020204030204"/>
              </a:rPr>
              <a:t> </a:t>
            </a:r>
            <a:r>
              <a:rPr sz="2600" b="1" dirty="0">
                <a:latin typeface="Calibri" panose="020F0502020204030204"/>
                <a:cs typeface="Calibri" panose="020F0502020204030204"/>
              </a:rPr>
              <a:t>οφείλεται</a:t>
            </a:r>
            <a:r>
              <a:rPr sz="2600" b="1" spc="-30" dirty="0">
                <a:latin typeface="Calibri" panose="020F0502020204030204"/>
                <a:cs typeface="Calibri" panose="020F0502020204030204"/>
              </a:rPr>
              <a:t> </a:t>
            </a:r>
            <a:r>
              <a:rPr sz="2600" b="1" dirty="0">
                <a:latin typeface="Calibri" panose="020F0502020204030204"/>
                <a:cs typeface="Calibri" panose="020F0502020204030204"/>
              </a:rPr>
              <a:t>σε</a:t>
            </a:r>
            <a:r>
              <a:rPr sz="2600" b="1" spc="-35" dirty="0">
                <a:latin typeface="Calibri" panose="020F0502020204030204"/>
                <a:cs typeface="Calibri" panose="020F0502020204030204"/>
              </a:rPr>
              <a:t> </a:t>
            </a:r>
            <a:r>
              <a:rPr sz="2600" b="1" spc="-10" dirty="0">
                <a:latin typeface="Calibri" panose="020F0502020204030204"/>
                <a:cs typeface="Calibri" panose="020F0502020204030204"/>
              </a:rPr>
              <a:t>πρόωρη </a:t>
            </a:r>
            <a:r>
              <a:rPr sz="2600" b="1" dirty="0">
                <a:latin typeface="Calibri" panose="020F0502020204030204"/>
                <a:cs typeface="Calibri" panose="020F0502020204030204"/>
              </a:rPr>
              <a:t>έγχυση</a:t>
            </a:r>
            <a:r>
              <a:rPr sz="2600" b="1" spc="-45" dirty="0">
                <a:latin typeface="Calibri" panose="020F0502020204030204"/>
                <a:cs typeface="Calibri" panose="020F0502020204030204"/>
              </a:rPr>
              <a:t> </a:t>
            </a:r>
            <a:r>
              <a:rPr sz="2600" b="1" dirty="0">
                <a:latin typeface="Calibri" panose="020F0502020204030204"/>
                <a:cs typeface="Calibri" panose="020F0502020204030204"/>
              </a:rPr>
              <a:t>(κακή</a:t>
            </a:r>
            <a:r>
              <a:rPr sz="2600" b="1" spc="-40" dirty="0">
                <a:latin typeface="Calibri" panose="020F0502020204030204"/>
                <a:cs typeface="Calibri" panose="020F0502020204030204"/>
              </a:rPr>
              <a:t> </a:t>
            </a:r>
            <a:r>
              <a:rPr sz="2600" b="1" dirty="0">
                <a:latin typeface="Calibri" panose="020F0502020204030204"/>
                <a:cs typeface="Calibri" panose="020F0502020204030204"/>
              </a:rPr>
              <a:t>ρύθμιση</a:t>
            </a:r>
            <a:r>
              <a:rPr sz="2600" b="1" spc="-40" dirty="0">
                <a:latin typeface="Calibri" panose="020F0502020204030204"/>
                <a:cs typeface="Calibri" panose="020F0502020204030204"/>
              </a:rPr>
              <a:t> </a:t>
            </a:r>
            <a:r>
              <a:rPr sz="2600" b="1" spc="-25" dirty="0">
                <a:latin typeface="Calibri" panose="020F0502020204030204"/>
                <a:cs typeface="Calibri" panose="020F0502020204030204"/>
              </a:rPr>
              <a:t>του </a:t>
            </a:r>
            <a:r>
              <a:rPr sz="2600" b="1" dirty="0">
                <a:latin typeface="Calibri" panose="020F0502020204030204"/>
                <a:cs typeface="Calibri" panose="020F0502020204030204"/>
              </a:rPr>
              <a:t>χρονισμού</a:t>
            </a:r>
            <a:r>
              <a:rPr sz="2600" b="1" spc="-35" dirty="0">
                <a:latin typeface="Calibri" panose="020F0502020204030204"/>
                <a:cs typeface="Calibri" panose="020F0502020204030204"/>
              </a:rPr>
              <a:t> </a:t>
            </a:r>
            <a:r>
              <a:rPr sz="2600" b="1">
                <a:latin typeface="Calibri" panose="020F0502020204030204"/>
                <a:cs typeface="Calibri" panose="020F0502020204030204"/>
              </a:rPr>
              <a:t>της</a:t>
            </a:r>
            <a:r>
              <a:rPr sz="2600" b="1" spc="-35">
                <a:latin typeface="Calibri" panose="020F0502020204030204"/>
                <a:cs typeface="Calibri" panose="020F0502020204030204"/>
              </a:rPr>
              <a:t> </a:t>
            </a:r>
            <a:r>
              <a:rPr lang="el-GR" sz="2600" b="1" spc="-10" dirty="0">
                <a:latin typeface="Calibri" panose="020F0502020204030204"/>
                <a:cs typeface="Calibri" panose="020F0502020204030204"/>
              </a:rPr>
              <a:t>έ</a:t>
            </a:r>
            <a:r>
              <a:rPr sz="2600" b="1" spc="-10" smtClean="0">
                <a:latin typeface="Calibri" panose="020F0502020204030204"/>
                <a:cs typeface="Calibri" panose="020F0502020204030204"/>
              </a:rPr>
              <a:t>γχ</a:t>
            </a:r>
            <a:r>
              <a:rPr lang="el-GR" sz="2600" b="1" spc="-10" dirty="0" smtClean="0">
                <a:latin typeface="Calibri" panose="020F0502020204030204"/>
                <a:cs typeface="Calibri" panose="020F0502020204030204"/>
              </a:rPr>
              <a:t>υ</a:t>
            </a:r>
            <a:r>
              <a:rPr sz="2600" b="1" spc="-10" smtClean="0">
                <a:latin typeface="Calibri" panose="020F0502020204030204"/>
                <a:cs typeface="Calibri" panose="020F0502020204030204"/>
              </a:rPr>
              <a:t>σ</a:t>
            </a:r>
            <a:r>
              <a:rPr lang="el-GR" sz="2600" b="1" spc="-10" dirty="0" smtClean="0">
                <a:latin typeface="Calibri" panose="020F0502020204030204"/>
                <a:cs typeface="Calibri" panose="020F0502020204030204"/>
              </a:rPr>
              <a:t>η</a:t>
            </a:r>
            <a:r>
              <a:rPr sz="2600" b="1" spc="-10" smtClean="0">
                <a:latin typeface="Calibri" panose="020F0502020204030204"/>
                <a:cs typeface="Calibri" panose="020F0502020204030204"/>
              </a:rPr>
              <a:t>ς </a:t>
            </a:r>
            <a:r>
              <a:rPr sz="2600" b="1" dirty="0">
                <a:latin typeface="Calibri" panose="020F0502020204030204"/>
                <a:cs typeface="Calibri" panose="020F0502020204030204"/>
              </a:rPr>
              <a:t>στην</a:t>
            </a:r>
            <a:r>
              <a:rPr sz="2600" b="1" spc="-30" dirty="0">
                <a:latin typeface="Calibri" panose="020F0502020204030204"/>
                <a:cs typeface="Calibri" panose="020F0502020204030204"/>
              </a:rPr>
              <a:t> </a:t>
            </a:r>
            <a:r>
              <a:rPr sz="2600" b="1" dirty="0">
                <a:latin typeface="Calibri" panose="020F0502020204030204"/>
                <a:cs typeface="Calibri" panose="020F0502020204030204"/>
              </a:rPr>
              <a:t>αντλία</a:t>
            </a:r>
            <a:r>
              <a:rPr sz="2600" b="1" spc="-30" dirty="0">
                <a:latin typeface="Calibri" panose="020F0502020204030204"/>
                <a:cs typeface="Calibri" panose="020F0502020204030204"/>
              </a:rPr>
              <a:t> </a:t>
            </a:r>
            <a:r>
              <a:rPr sz="2600" b="1" spc="-10">
                <a:latin typeface="Calibri" panose="020F0502020204030204"/>
                <a:cs typeface="Calibri" panose="020F0502020204030204"/>
              </a:rPr>
              <a:t>υψηλής </a:t>
            </a:r>
            <a:r>
              <a:rPr sz="2600" b="1" spc="-10" smtClean="0">
                <a:latin typeface="Calibri" panose="020F0502020204030204"/>
                <a:cs typeface="Calibri" panose="020F0502020204030204"/>
              </a:rPr>
              <a:t>π</a:t>
            </a:r>
            <a:r>
              <a:rPr lang="el-GR" sz="2600" b="1" spc="-10" dirty="0" err="1" smtClean="0">
                <a:latin typeface="Calibri" panose="020F0502020204030204"/>
                <a:cs typeface="Calibri" panose="020F0502020204030204"/>
              </a:rPr>
              <a:t>ίε</a:t>
            </a:r>
            <a:r>
              <a:rPr sz="2600" b="1" spc="-10" smtClean="0">
                <a:latin typeface="Calibri" panose="020F0502020204030204"/>
                <a:cs typeface="Calibri" panose="020F0502020204030204"/>
              </a:rPr>
              <a:t>σ</a:t>
            </a:r>
            <a:r>
              <a:rPr lang="el-GR" sz="2600" b="1" spc="-10" dirty="0" smtClean="0">
                <a:latin typeface="Calibri" panose="020F0502020204030204"/>
                <a:cs typeface="Calibri" panose="020F0502020204030204"/>
              </a:rPr>
              <a:t>η</a:t>
            </a:r>
            <a:r>
              <a:rPr sz="2600" b="1" spc="-10" smtClean="0">
                <a:latin typeface="Calibri" panose="020F0502020204030204"/>
                <a:cs typeface="Calibri" panose="020F0502020204030204"/>
              </a:rPr>
              <a:t>ς</a:t>
            </a:r>
            <a:r>
              <a:rPr sz="2600" b="1" spc="-10" dirty="0">
                <a:latin typeface="Calibri" panose="020F0502020204030204"/>
                <a:cs typeface="Calibri" panose="020F0502020204030204"/>
              </a:rPr>
              <a:t>).</a:t>
            </a:r>
            <a:endParaRPr sz="2600">
              <a:latin typeface="Calibri" panose="020F0502020204030204"/>
              <a:cs typeface="Calibri" panose="020F050202020403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6" name="object 6"/>
          <p:cNvPicPr/>
          <p:nvPr/>
        </p:nvPicPr>
        <p:blipFill>
          <a:blip r:embed="rId1" cstate="print"/>
          <a:stretch>
            <a:fillRect/>
          </a:stretch>
        </p:blipFill>
        <p:spPr>
          <a:xfrm>
            <a:off x="4644390" y="2204720"/>
            <a:ext cx="4076075" cy="2894983"/>
          </a:xfrm>
          <a:prstGeom prst="rect">
            <a:avLst/>
          </a:prstGeom>
        </p:spPr>
      </p:pic>
      <p:sp>
        <p:nvSpPr>
          <p:cNvPr id="7" name="object 7"/>
          <p:cNvSpPr txBox="1"/>
          <p:nvPr/>
        </p:nvSpPr>
        <p:spPr>
          <a:xfrm>
            <a:off x="4631690" y="1884679"/>
            <a:ext cx="1936114"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Times New Roman" panose="02020603050405020304"/>
                <a:cs typeface="Times New Roman" panose="02020603050405020304"/>
              </a:rPr>
              <a:t>Πρότυπο</a:t>
            </a:r>
            <a:r>
              <a:rPr sz="1800" spc="80" dirty="0">
                <a:latin typeface="Times New Roman" panose="02020603050405020304"/>
                <a:cs typeface="Times New Roman" panose="02020603050405020304"/>
              </a:rPr>
              <a:t> </a:t>
            </a:r>
            <a:r>
              <a:rPr sz="1800" spc="-10" dirty="0">
                <a:latin typeface="Times New Roman" panose="02020603050405020304"/>
                <a:cs typeface="Times New Roman" panose="02020603050405020304"/>
              </a:rPr>
              <a:t>διάγραμμ</a:t>
            </a:r>
            <a:r>
              <a:rPr sz="1800" b="1" i="1" spc="-10" dirty="0">
                <a:latin typeface="Times New Roman" panose="02020603050405020304"/>
                <a:cs typeface="Times New Roman" panose="02020603050405020304"/>
              </a:rPr>
              <a:t>α</a:t>
            </a:r>
            <a:endParaRPr sz="1800">
              <a:latin typeface="Times New Roman" panose="02020603050405020304"/>
              <a:cs typeface="Times New Roman" panose="02020603050405020304"/>
            </a:endParaRPr>
          </a:p>
        </p:txBody>
      </p:sp>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43000"/>
            <a:ext cx="4083050" cy="1068705"/>
          </a:xfrm>
          <a:prstGeom prst="rect">
            <a:avLst/>
          </a:prstGeom>
        </p:spPr>
        <p:txBody>
          <a:bodyPr vert="horz" wrap="square" lIns="0" tIns="6985" rIns="0" bIns="0" rtlCol="0">
            <a:spAutoFit/>
          </a:bodyPr>
          <a:lstStyle/>
          <a:p>
            <a:pPr marL="12700" marR="5080">
              <a:lnSpc>
                <a:spcPct val="102000"/>
              </a:lnSpc>
              <a:spcBef>
                <a:spcPts val="55"/>
              </a:spcBef>
            </a:pPr>
            <a:r>
              <a:rPr sz="2250" b="1" u="sng" dirty="0">
                <a:solidFill>
                  <a:srgbClr val="FF0000"/>
                </a:solidFill>
                <a:uFill>
                  <a:solidFill>
                    <a:srgbClr val="FF0000"/>
                  </a:solidFill>
                </a:uFill>
                <a:latin typeface="Calibri" panose="020F0502020204030204"/>
                <a:cs typeface="Calibri" panose="020F0502020204030204"/>
              </a:rPr>
              <a:t>ΔΙΑΓΝΩΣΗ</a:t>
            </a:r>
            <a:r>
              <a:rPr sz="2250" b="1" u="sng" spc="-30" dirty="0">
                <a:solidFill>
                  <a:srgbClr val="FF0000"/>
                </a:solidFill>
                <a:uFill>
                  <a:solidFill>
                    <a:srgbClr val="FF0000"/>
                  </a:solidFill>
                </a:u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ΒΛΑΒΩΝ</a:t>
            </a:r>
            <a:r>
              <a:rPr sz="2250" b="1" u="sng" spc="-30" dirty="0">
                <a:solidFill>
                  <a:srgbClr val="FF0000"/>
                </a:solidFill>
                <a:uFill>
                  <a:solidFill>
                    <a:srgbClr val="FF0000"/>
                  </a:solidFill>
                </a:u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ΜΕ</a:t>
            </a:r>
            <a:r>
              <a:rPr sz="2250" b="1" u="sng" spc="-25" dirty="0">
                <a:solidFill>
                  <a:srgbClr val="FF0000"/>
                </a:solidFill>
                <a:uFill>
                  <a:solidFill>
                    <a:srgbClr val="FF0000"/>
                  </a:solidFill>
                </a:u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ΤΗ</a:t>
            </a:r>
            <a:r>
              <a:rPr sz="2250" b="1" u="sng" spc="-25" dirty="0">
                <a:solidFill>
                  <a:srgbClr val="FF0000"/>
                </a:solidFill>
                <a:uFill>
                  <a:solidFill>
                    <a:srgbClr val="FF0000"/>
                  </a:solidFill>
                </a:uFill>
                <a:latin typeface="Calibri" panose="020F0502020204030204"/>
                <a:cs typeface="Calibri" panose="020F0502020204030204"/>
              </a:rPr>
              <a:t> </a:t>
            </a:r>
            <a:r>
              <a:rPr sz="2250" b="1" u="sng" spc="-10" dirty="0">
                <a:solidFill>
                  <a:srgbClr val="FF0000"/>
                </a:solidFill>
                <a:uFill>
                  <a:solidFill>
                    <a:srgbClr val="FF0000"/>
                  </a:solidFill>
                </a:uFill>
                <a:latin typeface="Calibri" panose="020F0502020204030204"/>
                <a:cs typeface="Calibri" panose="020F0502020204030204"/>
              </a:rPr>
              <a:t>ΧΡΗΣΗ</a:t>
            </a:r>
            <a:r>
              <a:rPr sz="2250" b="1" spc="-10" dirty="0">
                <a:solidFill>
                  <a:srgbClr val="FF0000"/>
                </a:solidFill>
                <a:latin typeface="Calibri" panose="020F0502020204030204"/>
                <a:cs typeface="Calibri" panose="020F0502020204030204"/>
              </a:rPr>
              <a:t> </a:t>
            </a:r>
            <a:r>
              <a:rPr sz="2250" b="1" u="sng" dirty="0">
                <a:solidFill>
                  <a:srgbClr val="FF0000"/>
                </a:solidFill>
                <a:uFill>
                  <a:solidFill>
                    <a:srgbClr val="FF0000"/>
                  </a:solidFill>
                </a:uFill>
                <a:latin typeface="Calibri" panose="020F0502020204030204"/>
                <a:cs typeface="Calibri" panose="020F0502020204030204"/>
              </a:rPr>
              <a:t>ΤΩΝ</a:t>
            </a:r>
            <a:r>
              <a:rPr sz="2250" b="1" u="sng" spc="-10" dirty="0">
                <a:solidFill>
                  <a:srgbClr val="FF0000"/>
                </a:solidFill>
                <a:uFill>
                  <a:solidFill>
                    <a:srgbClr val="FF0000"/>
                  </a:solidFill>
                </a:uFill>
                <a:latin typeface="Calibri" panose="020F0502020204030204"/>
                <a:cs typeface="Calibri" panose="020F0502020204030204"/>
              </a:rPr>
              <a:t> ΔΥΝΑΜΟΔΕΙΚΤΙΚΩΝ</a:t>
            </a:r>
            <a:r>
              <a:rPr sz="2250" b="1" spc="-10" dirty="0">
                <a:solidFill>
                  <a:srgbClr val="FF0000"/>
                </a:solidFill>
                <a:latin typeface="Calibri" panose="020F0502020204030204"/>
                <a:cs typeface="Calibri" panose="020F0502020204030204"/>
              </a:rPr>
              <a:t> </a:t>
            </a:r>
            <a:r>
              <a:rPr sz="2250" b="1" u="sng" spc="-10" dirty="0">
                <a:solidFill>
                  <a:srgbClr val="FF0000"/>
                </a:solidFill>
                <a:uFill>
                  <a:solidFill>
                    <a:srgbClr val="FF0000"/>
                  </a:solidFill>
                </a:uFill>
                <a:latin typeface="Calibri" panose="020F0502020204030204"/>
                <a:cs typeface="Calibri" panose="020F0502020204030204"/>
              </a:rPr>
              <a:t>ΔΙΑΓΡΑΜΜΑΤΩΝ</a:t>
            </a:r>
            <a:endParaRPr sz="2250">
              <a:latin typeface="Calibri" panose="020F0502020204030204"/>
              <a:cs typeface="Calibri" panose="020F0502020204030204"/>
            </a:endParaRPr>
          </a:p>
        </p:txBody>
      </p:sp>
      <p:sp>
        <p:nvSpPr>
          <p:cNvPr id="3" name="object 3"/>
          <p:cNvSpPr txBox="1"/>
          <p:nvPr/>
        </p:nvSpPr>
        <p:spPr>
          <a:xfrm>
            <a:off x="364490" y="2659379"/>
            <a:ext cx="4191000" cy="3851054"/>
          </a:xfrm>
          <a:prstGeom prst="rect">
            <a:avLst/>
          </a:prstGeom>
        </p:spPr>
        <p:txBody>
          <a:bodyPr vert="horz" wrap="square" lIns="0" tIns="5080" rIns="0" bIns="0" rtlCol="0">
            <a:spAutoFit/>
          </a:bodyPr>
          <a:lstStyle/>
          <a:p>
            <a:pPr marL="12700" marR="5080">
              <a:lnSpc>
                <a:spcPct val="102000"/>
              </a:lnSpc>
              <a:spcBef>
                <a:spcPts val="40"/>
              </a:spcBef>
            </a:pPr>
            <a:r>
              <a:rPr sz="2450" b="1" dirty="0">
                <a:latin typeface="Calibri" panose="020F0502020204030204"/>
                <a:cs typeface="Calibri" panose="020F0502020204030204"/>
              </a:rPr>
              <a:t>Στο</a:t>
            </a:r>
            <a:r>
              <a:rPr sz="2450" b="1" spc="-75" dirty="0">
                <a:latin typeface="Calibri" panose="020F0502020204030204"/>
                <a:cs typeface="Calibri" panose="020F0502020204030204"/>
              </a:rPr>
              <a:t> </a:t>
            </a:r>
            <a:r>
              <a:rPr sz="2450" b="1" dirty="0">
                <a:latin typeface="Calibri" panose="020F0502020204030204"/>
                <a:cs typeface="Calibri" panose="020F0502020204030204"/>
              </a:rPr>
              <a:t>σχήμα</a:t>
            </a:r>
            <a:r>
              <a:rPr sz="2450" b="1" spc="-70" dirty="0">
                <a:latin typeface="Calibri" panose="020F0502020204030204"/>
                <a:cs typeface="Calibri" panose="020F0502020204030204"/>
              </a:rPr>
              <a:t> </a:t>
            </a:r>
            <a:r>
              <a:rPr sz="2450" b="1" dirty="0">
                <a:latin typeface="Calibri" panose="020F0502020204030204"/>
                <a:cs typeface="Calibri" panose="020F0502020204030204"/>
              </a:rPr>
              <a:t>δίδεται</a:t>
            </a:r>
            <a:r>
              <a:rPr sz="2450" b="1" spc="-75" dirty="0">
                <a:latin typeface="Calibri" panose="020F0502020204030204"/>
                <a:cs typeface="Calibri" panose="020F0502020204030204"/>
              </a:rPr>
              <a:t> </a:t>
            </a:r>
            <a:r>
              <a:rPr sz="2450" b="1" spc="-10" dirty="0">
                <a:latin typeface="Calibri" panose="020F0502020204030204"/>
                <a:cs typeface="Calibri" panose="020F0502020204030204"/>
              </a:rPr>
              <a:t>τυπική </a:t>
            </a:r>
            <a:r>
              <a:rPr sz="2450" b="1" dirty="0">
                <a:latin typeface="Calibri" panose="020F0502020204030204"/>
                <a:cs typeface="Calibri" panose="020F0502020204030204"/>
              </a:rPr>
              <a:t>μορφή</a:t>
            </a:r>
            <a:r>
              <a:rPr sz="2450" b="1" spc="-70" dirty="0">
                <a:latin typeface="Calibri" panose="020F0502020204030204"/>
                <a:cs typeface="Calibri" panose="020F0502020204030204"/>
              </a:rPr>
              <a:t> </a:t>
            </a:r>
            <a:r>
              <a:rPr sz="2450" b="1" spc="-10" dirty="0">
                <a:latin typeface="Calibri" panose="020F0502020204030204"/>
                <a:cs typeface="Calibri" panose="020F0502020204030204"/>
              </a:rPr>
              <a:t>διαγράμματος,</a:t>
            </a:r>
            <a:r>
              <a:rPr sz="2450" b="1" spc="-65" dirty="0">
                <a:latin typeface="Calibri" panose="020F0502020204030204"/>
                <a:cs typeface="Calibri" panose="020F0502020204030204"/>
              </a:rPr>
              <a:t> </a:t>
            </a:r>
            <a:r>
              <a:rPr sz="2450" b="1" dirty="0">
                <a:latin typeface="Calibri" panose="020F0502020204030204"/>
                <a:cs typeface="Calibri" panose="020F0502020204030204"/>
              </a:rPr>
              <a:t>το</a:t>
            </a:r>
            <a:r>
              <a:rPr sz="2450" b="1" spc="-65" dirty="0">
                <a:latin typeface="Calibri" panose="020F0502020204030204"/>
                <a:cs typeface="Calibri" panose="020F0502020204030204"/>
              </a:rPr>
              <a:t> </a:t>
            </a:r>
            <a:r>
              <a:rPr sz="2450" b="1" spc="-10" dirty="0">
                <a:latin typeface="Calibri" panose="020F0502020204030204"/>
                <a:cs typeface="Calibri" panose="020F0502020204030204"/>
              </a:rPr>
              <a:t>οποίο </a:t>
            </a:r>
            <a:r>
              <a:rPr sz="2450" b="1" dirty="0">
                <a:latin typeface="Calibri" panose="020F0502020204030204"/>
                <a:cs typeface="Calibri" panose="020F0502020204030204"/>
              </a:rPr>
              <a:t>οφείλεται</a:t>
            </a:r>
            <a:r>
              <a:rPr sz="2450" b="1" spc="-90" dirty="0">
                <a:latin typeface="Calibri" panose="020F0502020204030204"/>
                <a:cs typeface="Calibri" panose="020F0502020204030204"/>
              </a:rPr>
              <a:t> </a:t>
            </a:r>
            <a:r>
              <a:rPr sz="2450" b="1" dirty="0">
                <a:latin typeface="Calibri" panose="020F0502020204030204"/>
                <a:cs typeface="Calibri" panose="020F0502020204030204"/>
              </a:rPr>
              <a:t>σε</a:t>
            </a:r>
            <a:r>
              <a:rPr sz="2450" b="1" spc="-80" dirty="0">
                <a:latin typeface="Calibri" panose="020F0502020204030204"/>
                <a:cs typeface="Calibri" panose="020F0502020204030204"/>
              </a:rPr>
              <a:t> </a:t>
            </a:r>
            <a:r>
              <a:rPr sz="2450" b="1" dirty="0">
                <a:latin typeface="Calibri" panose="020F0502020204030204"/>
                <a:cs typeface="Calibri" panose="020F0502020204030204"/>
              </a:rPr>
              <a:t>αυξημένα</a:t>
            </a:r>
            <a:r>
              <a:rPr sz="2450" b="1" spc="-75" dirty="0">
                <a:latin typeface="Calibri" panose="020F0502020204030204"/>
                <a:cs typeface="Calibri" panose="020F0502020204030204"/>
              </a:rPr>
              <a:t> </a:t>
            </a:r>
            <a:r>
              <a:rPr sz="2450" b="1" spc="-10" dirty="0">
                <a:latin typeface="Calibri" panose="020F0502020204030204"/>
                <a:cs typeface="Calibri" panose="020F0502020204030204"/>
              </a:rPr>
              <a:t>διάκενα ελατηρίων</a:t>
            </a:r>
            <a:r>
              <a:rPr sz="2450" b="1" spc="-85" dirty="0">
                <a:latin typeface="Calibri" panose="020F0502020204030204"/>
                <a:cs typeface="Calibri" panose="020F0502020204030204"/>
              </a:rPr>
              <a:t> </a:t>
            </a:r>
            <a:r>
              <a:rPr sz="2450" b="1" dirty="0">
                <a:latin typeface="Calibri" panose="020F0502020204030204"/>
                <a:cs typeface="Calibri" panose="020F0502020204030204"/>
              </a:rPr>
              <a:t>εμβόλου</a:t>
            </a:r>
            <a:r>
              <a:rPr sz="2450" b="1" spc="-75" dirty="0">
                <a:latin typeface="Calibri" panose="020F0502020204030204"/>
                <a:cs typeface="Calibri" panose="020F0502020204030204"/>
              </a:rPr>
              <a:t> </a:t>
            </a:r>
            <a:r>
              <a:rPr sz="2450" b="1" dirty="0">
                <a:latin typeface="Calibri" panose="020F0502020204030204"/>
                <a:cs typeface="Calibri" panose="020F0502020204030204"/>
              </a:rPr>
              <a:t>ή</a:t>
            </a:r>
            <a:r>
              <a:rPr sz="2450" b="1" spc="-75" dirty="0">
                <a:latin typeface="Calibri" panose="020F0502020204030204"/>
                <a:cs typeface="Calibri" panose="020F0502020204030204"/>
              </a:rPr>
              <a:t> </a:t>
            </a:r>
            <a:r>
              <a:rPr sz="2450" b="1" spc="-20" dirty="0">
                <a:latin typeface="Calibri" panose="020F0502020204030204"/>
                <a:cs typeface="Calibri" panose="020F0502020204030204"/>
              </a:rPr>
              <a:t>κακή </a:t>
            </a:r>
            <a:r>
              <a:rPr sz="2450" b="1" spc="-10" dirty="0">
                <a:latin typeface="Calibri" panose="020F0502020204030204"/>
                <a:cs typeface="Calibri" panose="020F0502020204030204"/>
              </a:rPr>
              <a:t>στεγανότητα</a:t>
            </a:r>
            <a:r>
              <a:rPr sz="2450" b="1" spc="-60" dirty="0">
                <a:latin typeface="Calibri" panose="020F0502020204030204"/>
                <a:cs typeface="Calibri" panose="020F0502020204030204"/>
              </a:rPr>
              <a:t> </a:t>
            </a:r>
            <a:r>
              <a:rPr sz="2450" b="1" spc="-10" dirty="0">
                <a:latin typeface="Calibri" panose="020F0502020204030204"/>
                <a:cs typeface="Calibri" panose="020F0502020204030204"/>
              </a:rPr>
              <a:t>βαλβίδας εξαγωγής</a:t>
            </a:r>
            <a:r>
              <a:rPr sz="2450" b="1" spc="-60" dirty="0">
                <a:latin typeface="Calibri" panose="020F0502020204030204"/>
                <a:cs typeface="Calibri" panose="020F0502020204030204"/>
              </a:rPr>
              <a:t> </a:t>
            </a:r>
            <a:r>
              <a:rPr sz="2450" b="1" dirty="0">
                <a:latin typeface="Calibri" panose="020F0502020204030204"/>
                <a:cs typeface="Calibri" panose="020F0502020204030204"/>
              </a:rPr>
              <a:t>ή</a:t>
            </a:r>
            <a:r>
              <a:rPr sz="2450" b="1" spc="-60" dirty="0">
                <a:latin typeface="Calibri" panose="020F0502020204030204"/>
                <a:cs typeface="Calibri" panose="020F0502020204030204"/>
              </a:rPr>
              <a:t> </a:t>
            </a:r>
            <a:r>
              <a:rPr sz="2450" b="1" dirty="0">
                <a:latin typeface="Calibri" panose="020F0502020204030204"/>
                <a:cs typeface="Calibri" panose="020F0502020204030204"/>
              </a:rPr>
              <a:t>σε</a:t>
            </a:r>
            <a:r>
              <a:rPr sz="2450" b="1" spc="-60" dirty="0">
                <a:latin typeface="Calibri" panose="020F0502020204030204"/>
                <a:cs typeface="Calibri" panose="020F0502020204030204"/>
              </a:rPr>
              <a:t> </a:t>
            </a:r>
            <a:r>
              <a:rPr sz="2450" b="1" spc="-10" dirty="0">
                <a:latin typeface="Calibri" panose="020F0502020204030204"/>
                <a:cs typeface="Calibri" panose="020F0502020204030204"/>
              </a:rPr>
              <a:t>καμένη</a:t>
            </a:r>
            <a:r>
              <a:rPr sz="2450" b="1" spc="-50" dirty="0">
                <a:latin typeface="Calibri" panose="020F0502020204030204"/>
                <a:cs typeface="Calibri" panose="020F0502020204030204"/>
              </a:rPr>
              <a:t> </a:t>
            </a:r>
            <a:r>
              <a:rPr sz="2450" b="1" spc="-10" dirty="0">
                <a:latin typeface="Calibri" panose="020F0502020204030204"/>
                <a:cs typeface="Calibri" panose="020F0502020204030204"/>
              </a:rPr>
              <a:t>κορώνα εμβόλου,</a:t>
            </a:r>
            <a:r>
              <a:rPr sz="2450" b="1" spc="-60" dirty="0">
                <a:latin typeface="Calibri" panose="020F0502020204030204"/>
                <a:cs typeface="Calibri" panose="020F0502020204030204"/>
              </a:rPr>
              <a:t> </a:t>
            </a:r>
            <a:r>
              <a:rPr sz="2450" b="1" dirty="0">
                <a:latin typeface="Calibri" panose="020F0502020204030204"/>
                <a:cs typeface="Calibri" panose="020F0502020204030204"/>
              </a:rPr>
              <a:t>με</a:t>
            </a:r>
            <a:r>
              <a:rPr sz="2450" b="1" spc="-60" dirty="0">
                <a:latin typeface="Calibri" panose="020F0502020204030204"/>
                <a:cs typeface="Calibri" panose="020F0502020204030204"/>
              </a:rPr>
              <a:t> </a:t>
            </a:r>
            <a:r>
              <a:rPr sz="2450" b="1" spc="-10" dirty="0">
                <a:latin typeface="Calibri" panose="020F0502020204030204"/>
                <a:cs typeface="Calibri" panose="020F0502020204030204"/>
              </a:rPr>
              <a:t>αποτέλεσμα</a:t>
            </a:r>
            <a:r>
              <a:rPr sz="2450" b="1" spc="-45" dirty="0">
                <a:latin typeface="Calibri" panose="020F0502020204030204"/>
                <a:cs typeface="Calibri" panose="020F0502020204030204"/>
              </a:rPr>
              <a:t> </a:t>
            </a:r>
            <a:r>
              <a:rPr sz="2450" b="1" spc="-25" dirty="0">
                <a:latin typeface="Calibri" panose="020F0502020204030204"/>
                <a:cs typeface="Calibri" panose="020F0502020204030204"/>
              </a:rPr>
              <a:t>την </a:t>
            </a:r>
            <a:r>
              <a:rPr sz="2450" b="1" dirty="0">
                <a:latin typeface="Calibri" panose="020F0502020204030204"/>
                <a:cs typeface="Calibri" panose="020F0502020204030204"/>
              </a:rPr>
              <a:t>πτώση</a:t>
            </a:r>
            <a:r>
              <a:rPr sz="2450" b="1" spc="-90" dirty="0">
                <a:latin typeface="Calibri" panose="020F0502020204030204"/>
                <a:cs typeface="Calibri" panose="020F0502020204030204"/>
              </a:rPr>
              <a:t> </a:t>
            </a:r>
            <a:r>
              <a:rPr sz="2450" b="1">
                <a:latin typeface="Calibri" panose="020F0502020204030204"/>
                <a:cs typeface="Calibri" panose="020F0502020204030204"/>
              </a:rPr>
              <a:t>της</a:t>
            </a:r>
            <a:r>
              <a:rPr sz="2450" b="1" spc="-85">
                <a:latin typeface="Calibri" panose="020F0502020204030204"/>
                <a:cs typeface="Calibri" panose="020F0502020204030204"/>
              </a:rPr>
              <a:t> </a:t>
            </a:r>
            <a:r>
              <a:rPr sz="2450" b="1" smtClean="0">
                <a:latin typeface="Calibri" panose="020F0502020204030204"/>
                <a:cs typeface="Calibri" panose="020F0502020204030204"/>
              </a:rPr>
              <a:t>π</a:t>
            </a:r>
            <a:r>
              <a:rPr lang="el-GR" sz="2450" b="1" dirty="0" err="1" smtClean="0">
                <a:latin typeface="Calibri" panose="020F0502020204030204"/>
                <a:cs typeface="Calibri" panose="020F0502020204030204"/>
              </a:rPr>
              <a:t>ίε</a:t>
            </a:r>
            <a:r>
              <a:rPr sz="2450" b="1" smtClean="0">
                <a:latin typeface="Calibri" panose="020F0502020204030204"/>
                <a:cs typeface="Calibri" panose="020F0502020204030204"/>
              </a:rPr>
              <a:t>σ</a:t>
            </a:r>
            <a:r>
              <a:rPr lang="el-GR" sz="2450" b="1" dirty="0" smtClean="0">
                <a:latin typeface="Calibri" panose="020F0502020204030204"/>
                <a:cs typeface="Calibri" panose="020F0502020204030204"/>
              </a:rPr>
              <a:t>η</a:t>
            </a:r>
            <a:r>
              <a:rPr sz="2450" b="1" smtClean="0">
                <a:latin typeface="Calibri" panose="020F0502020204030204"/>
                <a:cs typeface="Calibri" panose="020F0502020204030204"/>
              </a:rPr>
              <a:t>ς</a:t>
            </a:r>
            <a:r>
              <a:rPr sz="2450" b="1" spc="-95" smtClean="0">
                <a:latin typeface="Calibri" panose="020F0502020204030204"/>
                <a:cs typeface="Calibri" panose="020F0502020204030204"/>
              </a:rPr>
              <a:t> </a:t>
            </a:r>
            <a:r>
              <a:rPr sz="2450" b="1" spc="-10" smtClean="0">
                <a:latin typeface="Calibri" panose="020F0502020204030204"/>
                <a:cs typeface="Calibri" panose="020F0502020204030204"/>
              </a:rPr>
              <a:t>συμπ</a:t>
            </a:r>
            <a:r>
              <a:rPr lang="el-GR" sz="2450" b="1" spc="-10" dirty="0" err="1" smtClean="0">
                <a:latin typeface="Calibri" panose="020F0502020204030204"/>
                <a:cs typeface="Calibri" panose="020F0502020204030204"/>
              </a:rPr>
              <a:t>ίε</a:t>
            </a:r>
            <a:r>
              <a:rPr sz="2450" b="1" spc="-10" smtClean="0">
                <a:latin typeface="Calibri" panose="020F0502020204030204"/>
                <a:cs typeface="Calibri" panose="020F0502020204030204"/>
              </a:rPr>
              <a:t>σ</a:t>
            </a:r>
            <a:r>
              <a:rPr lang="el-GR" sz="2450" b="1" spc="-10" dirty="0" smtClean="0">
                <a:latin typeface="Calibri" panose="020F0502020204030204"/>
                <a:cs typeface="Calibri" panose="020F0502020204030204"/>
              </a:rPr>
              <a:t>η</a:t>
            </a:r>
            <a:r>
              <a:rPr sz="2450" b="1" spc="-10" smtClean="0">
                <a:latin typeface="Calibri" panose="020F0502020204030204"/>
                <a:cs typeface="Calibri" panose="020F0502020204030204"/>
              </a:rPr>
              <a:t>ς </a:t>
            </a:r>
            <a:r>
              <a:rPr sz="2450" b="1" dirty="0">
                <a:latin typeface="Calibri" panose="020F0502020204030204"/>
                <a:cs typeface="Calibri" panose="020F0502020204030204"/>
              </a:rPr>
              <a:t>καθώς</a:t>
            </a:r>
            <a:r>
              <a:rPr sz="2450" b="1" spc="-105" dirty="0">
                <a:latin typeface="Calibri" panose="020F0502020204030204"/>
                <a:cs typeface="Calibri" panose="020F0502020204030204"/>
              </a:rPr>
              <a:t> </a:t>
            </a:r>
            <a:r>
              <a:rPr sz="2450" b="1" dirty="0">
                <a:latin typeface="Calibri" panose="020F0502020204030204"/>
                <a:cs typeface="Calibri" panose="020F0502020204030204"/>
              </a:rPr>
              <a:t>και</a:t>
            </a:r>
            <a:r>
              <a:rPr sz="2450" b="1" spc="-105" dirty="0">
                <a:latin typeface="Calibri" panose="020F0502020204030204"/>
                <a:cs typeface="Calibri" panose="020F0502020204030204"/>
              </a:rPr>
              <a:t> </a:t>
            </a:r>
            <a:r>
              <a:rPr sz="2450" b="1" dirty="0">
                <a:latin typeface="Calibri" panose="020F0502020204030204"/>
                <a:cs typeface="Calibri" panose="020F0502020204030204"/>
              </a:rPr>
              <a:t>την</a:t>
            </a:r>
            <a:r>
              <a:rPr sz="2450" b="1" spc="-110" dirty="0">
                <a:latin typeface="Calibri" panose="020F0502020204030204"/>
                <a:cs typeface="Calibri" panose="020F0502020204030204"/>
              </a:rPr>
              <a:t> </a:t>
            </a:r>
            <a:r>
              <a:rPr sz="2450" b="1" dirty="0">
                <a:latin typeface="Calibri" panose="020F0502020204030204"/>
                <a:cs typeface="Calibri" panose="020F0502020204030204"/>
              </a:rPr>
              <a:t>πτώση</a:t>
            </a:r>
            <a:r>
              <a:rPr sz="2450" b="1" spc="-105" dirty="0">
                <a:latin typeface="Calibri" panose="020F0502020204030204"/>
                <a:cs typeface="Calibri" panose="020F0502020204030204"/>
              </a:rPr>
              <a:t> </a:t>
            </a:r>
            <a:r>
              <a:rPr sz="2450" b="1" spc="-25" dirty="0">
                <a:latin typeface="Calibri" panose="020F0502020204030204"/>
                <a:cs typeface="Calibri" panose="020F0502020204030204"/>
              </a:rPr>
              <a:t>της </a:t>
            </a:r>
            <a:r>
              <a:rPr sz="2450" b="1">
                <a:latin typeface="Calibri" panose="020F0502020204030204"/>
                <a:cs typeface="Calibri" panose="020F0502020204030204"/>
              </a:rPr>
              <a:t>μέγιστης</a:t>
            </a:r>
            <a:r>
              <a:rPr sz="2450" b="1" spc="-110">
                <a:latin typeface="Calibri" panose="020F0502020204030204"/>
                <a:cs typeface="Calibri" panose="020F0502020204030204"/>
              </a:rPr>
              <a:t> </a:t>
            </a:r>
            <a:r>
              <a:rPr sz="2450" b="1" smtClean="0">
                <a:latin typeface="Calibri" panose="020F0502020204030204"/>
                <a:cs typeface="Calibri" panose="020F0502020204030204"/>
              </a:rPr>
              <a:t>π</a:t>
            </a:r>
            <a:r>
              <a:rPr lang="el-GR" sz="2450" b="1" dirty="0" err="1" smtClean="0">
                <a:latin typeface="Calibri" panose="020F0502020204030204"/>
                <a:cs typeface="Calibri" panose="020F0502020204030204"/>
              </a:rPr>
              <a:t>ίε</a:t>
            </a:r>
            <a:r>
              <a:rPr sz="2450" b="1" smtClean="0">
                <a:latin typeface="Calibri" panose="020F0502020204030204"/>
                <a:cs typeface="Calibri" panose="020F0502020204030204"/>
              </a:rPr>
              <a:t>σ</a:t>
            </a:r>
            <a:r>
              <a:rPr lang="el-GR" sz="2450" b="1" dirty="0" smtClean="0">
                <a:latin typeface="Calibri" panose="020F0502020204030204"/>
                <a:cs typeface="Calibri" panose="020F0502020204030204"/>
              </a:rPr>
              <a:t>η</a:t>
            </a:r>
            <a:r>
              <a:rPr sz="2450" b="1" smtClean="0">
                <a:latin typeface="Calibri" panose="020F0502020204030204"/>
                <a:cs typeface="Calibri" panose="020F0502020204030204"/>
              </a:rPr>
              <a:t>ς</a:t>
            </a:r>
            <a:r>
              <a:rPr sz="2450" b="1" spc="-110" smtClean="0">
                <a:latin typeface="Calibri" panose="020F0502020204030204"/>
                <a:cs typeface="Calibri" panose="020F0502020204030204"/>
              </a:rPr>
              <a:t> </a:t>
            </a:r>
            <a:r>
              <a:rPr sz="2450" b="1" spc="-10" smtClean="0">
                <a:latin typeface="Calibri" panose="020F0502020204030204"/>
                <a:cs typeface="Calibri" panose="020F0502020204030204"/>
              </a:rPr>
              <a:t>καύσ</a:t>
            </a:r>
            <a:r>
              <a:rPr lang="el-GR" sz="2450" b="1" spc="-10" dirty="0" smtClean="0">
                <a:latin typeface="Calibri" panose="020F0502020204030204"/>
                <a:cs typeface="Calibri" panose="020F0502020204030204"/>
              </a:rPr>
              <a:t>η</a:t>
            </a:r>
            <a:r>
              <a:rPr sz="2450" b="1" spc="-10" smtClean="0">
                <a:latin typeface="Calibri" panose="020F0502020204030204"/>
                <a:cs typeface="Calibri" panose="020F0502020204030204"/>
              </a:rPr>
              <a:t>ς</a:t>
            </a:r>
            <a:r>
              <a:rPr sz="2450" b="1" spc="-10" dirty="0">
                <a:latin typeface="Calibri" panose="020F0502020204030204"/>
                <a:cs typeface="Calibri" panose="020F0502020204030204"/>
              </a:rPr>
              <a:t>.</a:t>
            </a:r>
            <a:endParaRPr sz="2450">
              <a:latin typeface="Calibri" panose="020F0502020204030204"/>
              <a:cs typeface="Calibri" panose="020F050202020403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29337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6" name="object 6"/>
          <p:cNvPicPr/>
          <p:nvPr/>
        </p:nvPicPr>
        <p:blipFill>
          <a:blip r:embed="rId1" cstate="print"/>
          <a:stretch>
            <a:fillRect/>
          </a:stretch>
        </p:blipFill>
        <p:spPr>
          <a:xfrm>
            <a:off x="4572000" y="1861820"/>
            <a:ext cx="4248150" cy="3798570"/>
          </a:xfrm>
          <a:prstGeom prst="rect">
            <a:avLst/>
          </a:prstGeom>
        </p:spPr>
      </p:pic>
      <p:sp>
        <p:nvSpPr>
          <p:cNvPr id="7" name="object 7"/>
          <p:cNvSpPr txBox="1"/>
          <p:nvPr/>
        </p:nvSpPr>
        <p:spPr>
          <a:xfrm>
            <a:off x="5207000" y="1663700"/>
            <a:ext cx="1925320"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Times New Roman" panose="02020603050405020304"/>
                <a:cs typeface="Times New Roman" panose="02020603050405020304"/>
              </a:rPr>
              <a:t>Πρότυπο</a:t>
            </a:r>
            <a:r>
              <a:rPr sz="1800" spc="85" dirty="0">
                <a:latin typeface="Times New Roman" panose="02020603050405020304"/>
                <a:cs typeface="Times New Roman" panose="02020603050405020304"/>
              </a:rPr>
              <a:t> </a:t>
            </a:r>
            <a:r>
              <a:rPr sz="1800" spc="-10" dirty="0">
                <a:latin typeface="Times New Roman" panose="02020603050405020304"/>
                <a:cs typeface="Times New Roman" panose="02020603050405020304"/>
              </a:rPr>
              <a:t>διάγραμμα</a:t>
            </a:r>
            <a:endParaRPr sz="1800">
              <a:latin typeface="Times New Roman" panose="02020603050405020304"/>
              <a:cs typeface="Times New Roman" panose="02020603050405020304"/>
            </a:endParaRPr>
          </a:p>
        </p:txBody>
      </p:sp>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45539"/>
            <a:ext cx="4198620" cy="4810760"/>
          </a:xfrm>
          <a:prstGeom prst="rect">
            <a:avLst/>
          </a:prstGeom>
        </p:spPr>
        <p:txBody>
          <a:bodyPr vert="horz" wrap="square" lIns="0" tIns="7620" rIns="0" bIns="0" rtlCol="0">
            <a:spAutoFit/>
          </a:bodyPr>
          <a:lstStyle/>
          <a:p>
            <a:pPr marL="12700" marR="5080">
              <a:lnSpc>
                <a:spcPct val="103000"/>
              </a:lnSpc>
              <a:spcBef>
                <a:spcPts val="60"/>
              </a:spcBef>
            </a:pPr>
            <a:r>
              <a:rPr sz="2000" b="1" u="sng" dirty="0">
                <a:solidFill>
                  <a:srgbClr val="FF0000"/>
                </a:solidFill>
                <a:uFill>
                  <a:solidFill>
                    <a:srgbClr val="FF0000"/>
                  </a:solidFill>
                </a:uFill>
                <a:latin typeface="Calibri" panose="020F0502020204030204"/>
                <a:cs typeface="Calibri" panose="020F0502020204030204"/>
              </a:rPr>
              <a:t>ΔΙΑΓΝΩΣΗ</a:t>
            </a:r>
            <a:r>
              <a:rPr sz="2000" b="1" u="sng" spc="30" dirty="0">
                <a:solidFill>
                  <a:srgbClr val="FF0000"/>
                </a:solidFill>
                <a:uFill>
                  <a:solidFill>
                    <a:srgbClr val="FF0000"/>
                  </a:solidFill>
                </a:uFill>
                <a:latin typeface="Calibri" panose="020F0502020204030204"/>
                <a:cs typeface="Calibri" panose="020F0502020204030204"/>
              </a:rPr>
              <a:t> </a:t>
            </a:r>
            <a:r>
              <a:rPr sz="2000" b="1" u="sng" dirty="0">
                <a:solidFill>
                  <a:srgbClr val="FF0000"/>
                </a:solidFill>
                <a:uFill>
                  <a:solidFill>
                    <a:srgbClr val="FF0000"/>
                  </a:solidFill>
                </a:uFill>
                <a:latin typeface="Calibri" panose="020F0502020204030204"/>
                <a:cs typeface="Calibri" panose="020F0502020204030204"/>
              </a:rPr>
              <a:t>ΒΛΑΒΩΝ</a:t>
            </a:r>
            <a:r>
              <a:rPr sz="2000" b="1" u="sng" spc="25" dirty="0">
                <a:solidFill>
                  <a:srgbClr val="FF0000"/>
                </a:solidFill>
                <a:uFill>
                  <a:solidFill>
                    <a:srgbClr val="FF0000"/>
                  </a:solidFill>
                </a:uFill>
                <a:latin typeface="Calibri" panose="020F0502020204030204"/>
                <a:cs typeface="Calibri" panose="020F0502020204030204"/>
              </a:rPr>
              <a:t> </a:t>
            </a:r>
            <a:r>
              <a:rPr sz="2000" b="1" u="sng" dirty="0">
                <a:solidFill>
                  <a:srgbClr val="FF0000"/>
                </a:solidFill>
                <a:uFill>
                  <a:solidFill>
                    <a:srgbClr val="FF0000"/>
                  </a:solidFill>
                </a:uFill>
                <a:latin typeface="Calibri" panose="020F0502020204030204"/>
                <a:cs typeface="Calibri" panose="020F0502020204030204"/>
              </a:rPr>
              <a:t>ΜΕ</a:t>
            </a:r>
            <a:r>
              <a:rPr sz="2000" b="1" u="sng" spc="20" dirty="0">
                <a:solidFill>
                  <a:srgbClr val="FF0000"/>
                </a:solidFill>
                <a:uFill>
                  <a:solidFill>
                    <a:srgbClr val="FF0000"/>
                  </a:solidFill>
                </a:uFill>
                <a:latin typeface="Calibri" panose="020F0502020204030204"/>
                <a:cs typeface="Calibri" panose="020F0502020204030204"/>
              </a:rPr>
              <a:t> </a:t>
            </a:r>
            <a:r>
              <a:rPr sz="2000" b="1" u="sng" dirty="0">
                <a:solidFill>
                  <a:srgbClr val="FF0000"/>
                </a:solidFill>
                <a:uFill>
                  <a:solidFill>
                    <a:srgbClr val="FF0000"/>
                  </a:solidFill>
                </a:uFill>
                <a:latin typeface="Calibri" panose="020F0502020204030204"/>
                <a:cs typeface="Calibri" panose="020F0502020204030204"/>
              </a:rPr>
              <a:t>ΤΗ</a:t>
            </a:r>
            <a:r>
              <a:rPr sz="2000" b="1" u="sng" spc="35" dirty="0">
                <a:solidFill>
                  <a:srgbClr val="FF0000"/>
                </a:solidFill>
                <a:uFill>
                  <a:solidFill>
                    <a:srgbClr val="FF0000"/>
                  </a:solidFill>
                </a:uFill>
                <a:latin typeface="Calibri" panose="020F0502020204030204"/>
                <a:cs typeface="Calibri" panose="020F0502020204030204"/>
              </a:rPr>
              <a:t> </a:t>
            </a:r>
            <a:r>
              <a:rPr sz="2000" b="1" u="sng" dirty="0">
                <a:solidFill>
                  <a:srgbClr val="FF0000"/>
                </a:solidFill>
                <a:uFill>
                  <a:solidFill>
                    <a:srgbClr val="FF0000"/>
                  </a:solidFill>
                </a:uFill>
                <a:latin typeface="Calibri" panose="020F0502020204030204"/>
                <a:cs typeface="Calibri" panose="020F0502020204030204"/>
              </a:rPr>
              <a:t>ΧΡΗΣΗ</a:t>
            </a:r>
            <a:r>
              <a:rPr sz="2000" b="1" u="sng" spc="30" dirty="0">
                <a:solidFill>
                  <a:srgbClr val="FF0000"/>
                </a:solidFill>
                <a:uFill>
                  <a:solidFill>
                    <a:srgbClr val="FF0000"/>
                  </a:solidFill>
                </a:uFill>
                <a:latin typeface="Calibri" panose="020F0502020204030204"/>
                <a:cs typeface="Calibri" panose="020F0502020204030204"/>
              </a:rPr>
              <a:t> </a:t>
            </a:r>
            <a:r>
              <a:rPr sz="2000" b="1" u="sng" spc="-25" dirty="0">
                <a:solidFill>
                  <a:srgbClr val="FF0000"/>
                </a:solidFill>
                <a:uFill>
                  <a:solidFill>
                    <a:srgbClr val="FF0000"/>
                  </a:solidFill>
                </a:uFill>
                <a:latin typeface="Calibri" panose="020F0502020204030204"/>
                <a:cs typeface="Calibri" panose="020F0502020204030204"/>
              </a:rPr>
              <a:t>ΤΩΝ</a:t>
            </a:r>
            <a:r>
              <a:rPr sz="2000" b="1" spc="-25" dirty="0">
                <a:solidFill>
                  <a:srgbClr val="FF0000"/>
                </a:solidFill>
                <a:latin typeface="Calibri" panose="020F0502020204030204"/>
                <a:cs typeface="Calibri" panose="020F0502020204030204"/>
              </a:rPr>
              <a:t> </a:t>
            </a:r>
            <a:r>
              <a:rPr sz="2000" b="1" u="sng" dirty="0">
                <a:solidFill>
                  <a:srgbClr val="FF0000"/>
                </a:solidFill>
                <a:uFill>
                  <a:solidFill>
                    <a:srgbClr val="FF0000"/>
                  </a:solidFill>
                </a:uFill>
                <a:latin typeface="Calibri" panose="020F0502020204030204"/>
                <a:cs typeface="Calibri" panose="020F0502020204030204"/>
              </a:rPr>
              <a:t>ΔΥΝΑΜΟΔΕΙΚΤΙΚΩΝ</a:t>
            </a:r>
            <a:r>
              <a:rPr sz="2000" b="1" u="sng" spc="-105" dirty="0">
                <a:solidFill>
                  <a:srgbClr val="FF0000"/>
                </a:solidFill>
                <a:uFill>
                  <a:solidFill>
                    <a:srgbClr val="FF0000"/>
                  </a:solidFill>
                </a:uFill>
                <a:latin typeface="Calibri" panose="020F0502020204030204"/>
                <a:cs typeface="Calibri" panose="020F0502020204030204"/>
              </a:rPr>
              <a:t> </a:t>
            </a:r>
            <a:r>
              <a:rPr sz="2000" b="1" u="sng" spc="-10" dirty="0">
                <a:solidFill>
                  <a:srgbClr val="FF0000"/>
                </a:solidFill>
                <a:uFill>
                  <a:solidFill>
                    <a:srgbClr val="FF0000"/>
                  </a:solidFill>
                </a:uFill>
                <a:latin typeface="Calibri" panose="020F0502020204030204"/>
                <a:cs typeface="Calibri" panose="020F0502020204030204"/>
              </a:rPr>
              <a:t>ΔΙΑΓΡΑΜΜΑΤΩΝ</a:t>
            </a:r>
            <a:endParaRPr sz="2000">
              <a:latin typeface="Calibri" panose="020F0502020204030204"/>
              <a:cs typeface="Calibri" panose="020F0502020204030204"/>
            </a:endParaRPr>
          </a:p>
          <a:p>
            <a:pPr>
              <a:lnSpc>
                <a:spcPct val="100000"/>
              </a:lnSpc>
              <a:spcBef>
                <a:spcPts val="20"/>
              </a:spcBef>
            </a:pPr>
            <a:endParaRPr sz="2500">
              <a:latin typeface="Calibri" panose="020F0502020204030204"/>
              <a:cs typeface="Calibri" panose="020F0502020204030204"/>
            </a:endParaRPr>
          </a:p>
          <a:p>
            <a:pPr marL="12700" marR="30480">
              <a:lnSpc>
                <a:spcPct val="103000"/>
              </a:lnSpc>
              <a:spcBef>
                <a:spcPts val="5"/>
              </a:spcBef>
            </a:pPr>
            <a:r>
              <a:rPr sz="2000" b="1" dirty="0">
                <a:latin typeface="Calibri" panose="020F0502020204030204"/>
                <a:cs typeface="Calibri" panose="020F0502020204030204"/>
              </a:rPr>
              <a:t>Στο</a:t>
            </a:r>
            <a:r>
              <a:rPr sz="2000" b="1" spc="20" dirty="0">
                <a:latin typeface="Calibri" panose="020F0502020204030204"/>
                <a:cs typeface="Calibri" panose="020F0502020204030204"/>
              </a:rPr>
              <a:t> </a:t>
            </a:r>
            <a:r>
              <a:rPr sz="2000" b="1" dirty="0">
                <a:latin typeface="Calibri" panose="020F0502020204030204"/>
                <a:cs typeface="Calibri" panose="020F0502020204030204"/>
              </a:rPr>
              <a:t>σχήμα</a:t>
            </a:r>
            <a:r>
              <a:rPr sz="2000" b="1" spc="10" dirty="0">
                <a:latin typeface="Calibri" panose="020F0502020204030204"/>
                <a:cs typeface="Calibri" panose="020F0502020204030204"/>
              </a:rPr>
              <a:t> </a:t>
            </a:r>
            <a:r>
              <a:rPr sz="2000" b="1" dirty="0">
                <a:latin typeface="Calibri" panose="020F0502020204030204"/>
                <a:cs typeface="Calibri" panose="020F0502020204030204"/>
              </a:rPr>
              <a:t>δίδεται</a:t>
            </a:r>
            <a:r>
              <a:rPr sz="2000" b="1" spc="10" dirty="0">
                <a:latin typeface="Calibri" panose="020F0502020204030204"/>
                <a:cs typeface="Calibri" panose="020F0502020204030204"/>
              </a:rPr>
              <a:t> </a:t>
            </a:r>
            <a:r>
              <a:rPr sz="2000" b="1" dirty="0">
                <a:latin typeface="Calibri" panose="020F0502020204030204"/>
                <a:cs typeface="Calibri" panose="020F0502020204030204"/>
              </a:rPr>
              <a:t>τυπική</a:t>
            </a:r>
            <a:r>
              <a:rPr sz="2000" b="1" spc="30" dirty="0">
                <a:latin typeface="Calibri" panose="020F0502020204030204"/>
                <a:cs typeface="Calibri" panose="020F0502020204030204"/>
              </a:rPr>
              <a:t> </a:t>
            </a:r>
            <a:r>
              <a:rPr sz="2000" b="1" spc="-10" dirty="0">
                <a:latin typeface="Calibri" panose="020F0502020204030204"/>
                <a:cs typeface="Calibri" panose="020F0502020204030204"/>
              </a:rPr>
              <a:t>μορφή </a:t>
            </a:r>
            <a:r>
              <a:rPr sz="2000" b="1" dirty="0">
                <a:latin typeface="Calibri" panose="020F0502020204030204"/>
                <a:cs typeface="Calibri" panose="020F0502020204030204"/>
              </a:rPr>
              <a:t>διαγράμματος</a:t>
            </a:r>
            <a:r>
              <a:rPr sz="2000" b="1" spc="15" dirty="0">
                <a:latin typeface="Calibri" panose="020F0502020204030204"/>
                <a:cs typeface="Calibri" panose="020F0502020204030204"/>
              </a:rPr>
              <a:t> </a:t>
            </a:r>
            <a:r>
              <a:rPr sz="2000" b="1" spc="-10" dirty="0">
                <a:latin typeface="Calibri" panose="020F0502020204030204"/>
                <a:cs typeface="Calibri" panose="020F0502020204030204"/>
              </a:rPr>
              <a:t>δίχρονης </a:t>
            </a:r>
            <a:r>
              <a:rPr sz="2000" b="1" dirty="0">
                <a:latin typeface="Calibri" panose="020F0502020204030204"/>
                <a:cs typeface="Calibri" panose="020F0502020204030204"/>
              </a:rPr>
              <a:t>πετρελαιομηχανής,</a:t>
            </a:r>
            <a:r>
              <a:rPr sz="2000" b="1" spc="10" dirty="0">
                <a:latin typeface="Calibri" panose="020F0502020204030204"/>
                <a:cs typeface="Calibri" panose="020F0502020204030204"/>
              </a:rPr>
              <a:t> </a:t>
            </a:r>
            <a:r>
              <a:rPr sz="2000" b="1" dirty="0">
                <a:latin typeface="Calibri" panose="020F0502020204030204"/>
                <a:cs typeface="Calibri" panose="020F0502020204030204"/>
              </a:rPr>
              <a:t>το</a:t>
            </a:r>
            <a:r>
              <a:rPr sz="2000" b="1" spc="20" dirty="0">
                <a:latin typeface="Calibri" panose="020F0502020204030204"/>
                <a:cs typeface="Calibri" panose="020F0502020204030204"/>
              </a:rPr>
              <a:t> </a:t>
            </a:r>
            <a:r>
              <a:rPr sz="2000" b="1" spc="-20" dirty="0">
                <a:latin typeface="Calibri" panose="020F0502020204030204"/>
                <a:cs typeface="Calibri" panose="020F0502020204030204"/>
              </a:rPr>
              <a:t>οποίο</a:t>
            </a:r>
            <a:r>
              <a:rPr sz="2000" b="1" spc="500" dirty="0">
                <a:latin typeface="Calibri" panose="020F0502020204030204"/>
                <a:cs typeface="Calibri" panose="020F0502020204030204"/>
              </a:rPr>
              <a:t> </a:t>
            </a:r>
            <a:r>
              <a:rPr sz="2000" b="1" dirty="0">
                <a:latin typeface="Calibri" panose="020F0502020204030204"/>
                <a:cs typeface="Calibri" panose="020F0502020204030204"/>
              </a:rPr>
              <a:t>οφείλεται</a:t>
            </a:r>
            <a:r>
              <a:rPr sz="2000" b="1" spc="15" dirty="0">
                <a:latin typeface="Calibri" panose="020F0502020204030204"/>
                <a:cs typeface="Calibri" panose="020F0502020204030204"/>
              </a:rPr>
              <a:t> </a:t>
            </a:r>
            <a:r>
              <a:rPr sz="2000" b="1" dirty="0">
                <a:latin typeface="Calibri" panose="020F0502020204030204"/>
                <a:cs typeface="Calibri" panose="020F0502020204030204"/>
              </a:rPr>
              <a:t>σε</a:t>
            </a:r>
            <a:r>
              <a:rPr sz="2000" b="1" spc="30" dirty="0">
                <a:latin typeface="Calibri" panose="020F0502020204030204"/>
                <a:cs typeface="Calibri" panose="020F0502020204030204"/>
              </a:rPr>
              <a:t> </a:t>
            </a:r>
            <a:r>
              <a:rPr sz="2000" b="1" dirty="0">
                <a:latin typeface="Calibri" panose="020F0502020204030204"/>
                <a:cs typeface="Calibri" panose="020F0502020204030204"/>
              </a:rPr>
              <a:t>διαρροή</a:t>
            </a:r>
            <a:r>
              <a:rPr sz="2000" b="1" spc="40" dirty="0">
                <a:latin typeface="Calibri" panose="020F0502020204030204"/>
                <a:cs typeface="Calibri" panose="020F0502020204030204"/>
              </a:rPr>
              <a:t> </a:t>
            </a:r>
            <a:r>
              <a:rPr sz="2000" b="1" spc="-10" dirty="0">
                <a:latin typeface="Calibri" panose="020F0502020204030204"/>
                <a:cs typeface="Calibri" panose="020F0502020204030204"/>
              </a:rPr>
              <a:t>καυσίμου </a:t>
            </a:r>
            <a:r>
              <a:rPr sz="2000" b="1" dirty="0">
                <a:latin typeface="Calibri" panose="020F0502020204030204"/>
                <a:cs typeface="Calibri" panose="020F0502020204030204"/>
              </a:rPr>
              <a:t>περιφερειακά του</a:t>
            </a:r>
            <a:r>
              <a:rPr sz="2000" b="1" spc="10" dirty="0">
                <a:latin typeface="Calibri" panose="020F0502020204030204"/>
                <a:cs typeface="Calibri" panose="020F0502020204030204"/>
              </a:rPr>
              <a:t> </a:t>
            </a:r>
            <a:r>
              <a:rPr sz="2000" b="1" dirty="0">
                <a:latin typeface="Calibri" panose="020F0502020204030204"/>
                <a:cs typeface="Calibri" panose="020F0502020204030204"/>
              </a:rPr>
              <a:t>εμβόλου</a:t>
            </a:r>
            <a:r>
              <a:rPr sz="2000" b="1" spc="10" dirty="0">
                <a:latin typeface="Calibri" panose="020F0502020204030204"/>
                <a:cs typeface="Calibri" panose="020F0502020204030204"/>
              </a:rPr>
              <a:t> </a:t>
            </a:r>
            <a:r>
              <a:rPr sz="2000" b="1" spc="-25" dirty="0">
                <a:latin typeface="Calibri" panose="020F0502020204030204"/>
                <a:cs typeface="Calibri" panose="020F0502020204030204"/>
              </a:rPr>
              <a:t>της </a:t>
            </a:r>
            <a:r>
              <a:rPr sz="2000" b="1" dirty="0">
                <a:latin typeface="Calibri" panose="020F0502020204030204"/>
                <a:cs typeface="Calibri" panose="020F0502020204030204"/>
              </a:rPr>
              <a:t>αντλίας</a:t>
            </a:r>
            <a:r>
              <a:rPr sz="2000" b="1" spc="25" dirty="0">
                <a:latin typeface="Calibri" panose="020F0502020204030204"/>
                <a:cs typeface="Calibri" panose="020F0502020204030204"/>
              </a:rPr>
              <a:t> </a:t>
            </a:r>
            <a:r>
              <a:rPr sz="2000" b="1" dirty="0">
                <a:latin typeface="Calibri" panose="020F0502020204030204"/>
                <a:cs typeface="Calibri" panose="020F0502020204030204"/>
              </a:rPr>
              <a:t>καυσίμου</a:t>
            </a:r>
            <a:r>
              <a:rPr sz="2000" b="1" spc="20" dirty="0">
                <a:latin typeface="Calibri" panose="020F0502020204030204"/>
                <a:cs typeface="Calibri" panose="020F0502020204030204"/>
              </a:rPr>
              <a:t> </a:t>
            </a:r>
            <a:r>
              <a:rPr sz="2000" b="1">
                <a:latin typeface="Calibri" panose="020F0502020204030204"/>
                <a:cs typeface="Calibri" panose="020F0502020204030204"/>
              </a:rPr>
              <a:t>υψηλής</a:t>
            </a:r>
            <a:r>
              <a:rPr sz="2000" b="1" spc="25">
                <a:latin typeface="Calibri" panose="020F0502020204030204"/>
                <a:cs typeface="Calibri" panose="020F0502020204030204"/>
              </a:rPr>
              <a:t> </a:t>
            </a:r>
            <a:r>
              <a:rPr sz="2000" b="1" spc="-10" smtClean="0">
                <a:latin typeface="Calibri" panose="020F0502020204030204"/>
                <a:cs typeface="Calibri" panose="020F0502020204030204"/>
              </a:rPr>
              <a:t>π</a:t>
            </a:r>
            <a:r>
              <a:rPr lang="el-GR" sz="2000" b="1" spc="-10" dirty="0" err="1" smtClean="0">
                <a:latin typeface="Calibri" panose="020F0502020204030204"/>
                <a:cs typeface="Calibri" panose="020F0502020204030204"/>
              </a:rPr>
              <a:t>ίέ</a:t>
            </a:r>
            <a:r>
              <a:rPr sz="2000" b="1" spc="-10" smtClean="0">
                <a:latin typeface="Calibri" panose="020F0502020204030204"/>
                <a:cs typeface="Calibri" panose="020F0502020204030204"/>
              </a:rPr>
              <a:t>σ</a:t>
            </a:r>
            <a:r>
              <a:rPr lang="el-GR" sz="2000" b="1" spc="-10" dirty="0" smtClean="0">
                <a:latin typeface="Calibri" panose="020F0502020204030204"/>
                <a:cs typeface="Calibri" panose="020F0502020204030204"/>
              </a:rPr>
              <a:t>η</a:t>
            </a:r>
            <a:r>
              <a:rPr sz="2000" b="1" spc="-10" smtClean="0">
                <a:latin typeface="Calibri" panose="020F0502020204030204"/>
                <a:cs typeface="Calibri" panose="020F0502020204030204"/>
              </a:rPr>
              <a:t>ς</a:t>
            </a:r>
            <a:r>
              <a:rPr sz="2000" b="1" spc="-10" dirty="0">
                <a:latin typeface="Calibri" panose="020F0502020204030204"/>
                <a:cs typeface="Calibri" panose="020F0502020204030204"/>
              </a:rPr>
              <a:t>, </a:t>
            </a:r>
            <a:r>
              <a:rPr sz="2000" b="1" dirty="0">
                <a:latin typeface="Calibri" panose="020F0502020204030204"/>
                <a:cs typeface="Calibri" panose="020F0502020204030204"/>
              </a:rPr>
              <a:t>οπότε προκαλείται</a:t>
            </a:r>
            <a:r>
              <a:rPr sz="2000" b="1" spc="15" dirty="0">
                <a:latin typeface="Calibri" panose="020F0502020204030204"/>
                <a:cs typeface="Calibri" panose="020F0502020204030204"/>
              </a:rPr>
              <a:t> </a:t>
            </a:r>
            <a:r>
              <a:rPr sz="2000" b="1" dirty="0">
                <a:latin typeface="Calibri" panose="020F0502020204030204"/>
                <a:cs typeface="Calibri" panose="020F0502020204030204"/>
              </a:rPr>
              <a:t>πτώση</a:t>
            </a:r>
            <a:r>
              <a:rPr sz="2000" b="1" spc="5" dirty="0">
                <a:latin typeface="Calibri" panose="020F0502020204030204"/>
                <a:cs typeface="Calibri" panose="020F0502020204030204"/>
              </a:rPr>
              <a:t> </a:t>
            </a:r>
            <a:r>
              <a:rPr sz="2000" b="1">
                <a:latin typeface="Calibri" panose="020F0502020204030204"/>
                <a:cs typeface="Calibri" panose="020F0502020204030204"/>
              </a:rPr>
              <a:t>της</a:t>
            </a:r>
            <a:r>
              <a:rPr sz="2000" b="1" spc="15">
                <a:latin typeface="Calibri" panose="020F0502020204030204"/>
                <a:cs typeface="Calibri" panose="020F0502020204030204"/>
              </a:rPr>
              <a:t> </a:t>
            </a:r>
            <a:r>
              <a:rPr sz="2000" b="1" spc="-10" smtClean="0">
                <a:latin typeface="Calibri" panose="020F0502020204030204"/>
                <a:cs typeface="Calibri" panose="020F0502020204030204"/>
              </a:rPr>
              <a:t>π</a:t>
            </a:r>
            <a:r>
              <a:rPr lang="el-GR" sz="2000" b="1" spc="-10" dirty="0" err="1" smtClean="0">
                <a:latin typeface="Calibri" panose="020F0502020204030204"/>
                <a:cs typeface="Calibri" panose="020F0502020204030204"/>
              </a:rPr>
              <a:t>ίε</a:t>
            </a:r>
            <a:r>
              <a:rPr sz="2000" b="1" spc="-10" smtClean="0">
                <a:latin typeface="Calibri" panose="020F0502020204030204"/>
                <a:cs typeface="Calibri" panose="020F0502020204030204"/>
              </a:rPr>
              <a:t>σ</a:t>
            </a:r>
            <a:r>
              <a:rPr lang="el-GR" sz="2000" b="1" spc="-10" dirty="0" smtClean="0">
                <a:latin typeface="Calibri" panose="020F0502020204030204"/>
                <a:cs typeface="Calibri" panose="020F0502020204030204"/>
              </a:rPr>
              <a:t>η</a:t>
            </a:r>
            <a:r>
              <a:rPr sz="2000" b="1" spc="-10" smtClean="0">
                <a:latin typeface="Calibri" panose="020F0502020204030204"/>
                <a:cs typeface="Calibri" panose="020F0502020204030204"/>
              </a:rPr>
              <a:t>ς </a:t>
            </a:r>
            <a:r>
              <a:rPr lang="el-GR" sz="2000" b="1" spc="-10" dirty="0">
                <a:latin typeface="Calibri" panose="020F0502020204030204"/>
                <a:cs typeface="Calibri" panose="020F0502020204030204"/>
              </a:rPr>
              <a:t>έ</a:t>
            </a:r>
            <a:r>
              <a:rPr sz="2000" b="1" smtClean="0">
                <a:latin typeface="Calibri" panose="020F0502020204030204"/>
                <a:cs typeface="Calibri" panose="020F0502020204030204"/>
              </a:rPr>
              <a:t>γχ</a:t>
            </a:r>
            <a:r>
              <a:rPr lang="el-GR" sz="2000" b="1" dirty="0" smtClean="0">
                <a:latin typeface="Calibri" panose="020F0502020204030204"/>
                <a:cs typeface="Calibri" panose="020F0502020204030204"/>
              </a:rPr>
              <a:t>υ</a:t>
            </a:r>
            <a:r>
              <a:rPr sz="2000" b="1" smtClean="0">
                <a:latin typeface="Calibri" panose="020F0502020204030204"/>
                <a:cs typeface="Calibri" panose="020F0502020204030204"/>
              </a:rPr>
              <a:t>σ</a:t>
            </a:r>
            <a:r>
              <a:rPr lang="el-GR" sz="2000" b="1" dirty="0" smtClean="0">
                <a:latin typeface="Calibri" panose="020F0502020204030204"/>
                <a:cs typeface="Calibri" panose="020F0502020204030204"/>
              </a:rPr>
              <a:t>η</a:t>
            </a:r>
            <a:r>
              <a:rPr sz="2000" b="1" smtClean="0">
                <a:latin typeface="Calibri" panose="020F0502020204030204"/>
                <a:cs typeface="Calibri" panose="020F0502020204030204"/>
              </a:rPr>
              <a:t>ς</a:t>
            </a:r>
            <a:r>
              <a:rPr sz="2000" b="1" spc="15" smtClean="0">
                <a:latin typeface="Calibri" panose="020F0502020204030204"/>
                <a:cs typeface="Calibri" panose="020F0502020204030204"/>
              </a:rPr>
              <a:t> </a:t>
            </a:r>
            <a:r>
              <a:rPr sz="2000" b="1" dirty="0">
                <a:latin typeface="Calibri" panose="020F0502020204030204"/>
                <a:cs typeface="Calibri" panose="020F0502020204030204"/>
              </a:rPr>
              <a:t>και</a:t>
            </a:r>
            <a:r>
              <a:rPr sz="2000" b="1" spc="10" dirty="0">
                <a:latin typeface="Calibri" panose="020F0502020204030204"/>
                <a:cs typeface="Calibri" panose="020F0502020204030204"/>
              </a:rPr>
              <a:t> </a:t>
            </a:r>
            <a:r>
              <a:rPr sz="2000" b="1" dirty="0">
                <a:latin typeface="Calibri" panose="020F0502020204030204"/>
                <a:cs typeface="Calibri" panose="020F0502020204030204"/>
              </a:rPr>
              <a:t>μείωση</a:t>
            </a:r>
            <a:r>
              <a:rPr sz="2000" b="1" spc="10" dirty="0">
                <a:latin typeface="Calibri" panose="020F0502020204030204"/>
                <a:cs typeface="Calibri" panose="020F0502020204030204"/>
              </a:rPr>
              <a:t> </a:t>
            </a:r>
            <a:r>
              <a:rPr sz="2000" b="1" dirty="0">
                <a:latin typeface="Calibri" panose="020F0502020204030204"/>
                <a:cs typeface="Calibri" panose="020F0502020204030204"/>
              </a:rPr>
              <a:t>της</a:t>
            </a:r>
            <a:r>
              <a:rPr sz="2000" b="1" spc="20" dirty="0">
                <a:latin typeface="Calibri" panose="020F0502020204030204"/>
                <a:cs typeface="Calibri" panose="020F0502020204030204"/>
              </a:rPr>
              <a:t> </a:t>
            </a:r>
            <a:r>
              <a:rPr sz="2000" b="1" spc="-10" dirty="0">
                <a:latin typeface="Calibri" panose="020F0502020204030204"/>
                <a:cs typeface="Calibri" panose="020F0502020204030204"/>
              </a:rPr>
              <a:t>παροχής </a:t>
            </a:r>
            <a:r>
              <a:rPr sz="2000" b="1" dirty="0">
                <a:latin typeface="Calibri" panose="020F0502020204030204"/>
                <a:cs typeface="Calibri" panose="020F0502020204030204"/>
              </a:rPr>
              <a:t>καυσίμου</a:t>
            </a:r>
            <a:r>
              <a:rPr sz="2000" b="1" spc="10" dirty="0">
                <a:latin typeface="Calibri" panose="020F0502020204030204"/>
                <a:cs typeface="Calibri" panose="020F0502020204030204"/>
              </a:rPr>
              <a:t> </a:t>
            </a:r>
            <a:r>
              <a:rPr sz="2000" b="1" dirty="0">
                <a:latin typeface="Calibri" panose="020F0502020204030204"/>
                <a:cs typeface="Calibri" panose="020F0502020204030204"/>
              </a:rPr>
              <a:t>προς</a:t>
            </a:r>
            <a:r>
              <a:rPr sz="2000" b="1" spc="10" dirty="0">
                <a:latin typeface="Calibri" panose="020F0502020204030204"/>
                <a:cs typeface="Calibri" panose="020F0502020204030204"/>
              </a:rPr>
              <a:t> </a:t>
            </a:r>
            <a:r>
              <a:rPr sz="2000" b="1" dirty="0">
                <a:latin typeface="Calibri" panose="020F0502020204030204"/>
                <a:cs typeface="Calibri" panose="020F0502020204030204"/>
              </a:rPr>
              <a:t>τον</a:t>
            </a:r>
            <a:r>
              <a:rPr sz="2000" b="1" spc="15" dirty="0">
                <a:latin typeface="Calibri" panose="020F0502020204030204"/>
                <a:cs typeface="Calibri" panose="020F0502020204030204"/>
              </a:rPr>
              <a:t> </a:t>
            </a:r>
            <a:r>
              <a:rPr sz="2000" b="1" spc="-10" dirty="0">
                <a:latin typeface="Calibri" panose="020F0502020204030204"/>
                <a:cs typeface="Calibri" panose="020F0502020204030204"/>
              </a:rPr>
              <a:t>κύλινδρο.</a:t>
            </a:r>
            <a:endParaRPr sz="2000">
              <a:latin typeface="Calibri" panose="020F0502020204030204"/>
              <a:cs typeface="Calibri" panose="020F0502020204030204"/>
            </a:endParaRPr>
          </a:p>
          <a:p>
            <a:pPr marL="12700" marR="273685">
              <a:lnSpc>
                <a:spcPct val="103000"/>
              </a:lnSpc>
              <a:spcBef>
                <a:spcPts val="5"/>
              </a:spcBef>
            </a:pPr>
            <a:r>
              <a:rPr sz="2000" b="1" dirty="0">
                <a:latin typeface="Calibri" panose="020F0502020204030204"/>
                <a:cs typeface="Calibri" panose="020F0502020204030204"/>
              </a:rPr>
              <a:t>Οφείλεται</a:t>
            </a:r>
            <a:r>
              <a:rPr sz="2000" b="1" spc="30" dirty="0">
                <a:latin typeface="Calibri" panose="020F0502020204030204"/>
                <a:cs typeface="Calibri" panose="020F0502020204030204"/>
              </a:rPr>
              <a:t> </a:t>
            </a:r>
            <a:r>
              <a:rPr sz="2000" b="1" dirty="0">
                <a:latin typeface="Calibri" panose="020F0502020204030204"/>
                <a:cs typeface="Calibri" panose="020F0502020204030204"/>
              </a:rPr>
              <a:t>σε</a:t>
            </a:r>
            <a:r>
              <a:rPr sz="2000" b="1" spc="35" dirty="0">
                <a:latin typeface="Calibri" panose="020F0502020204030204"/>
                <a:cs typeface="Calibri" panose="020F0502020204030204"/>
              </a:rPr>
              <a:t> </a:t>
            </a:r>
            <a:r>
              <a:rPr sz="2000" b="1" dirty="0">
                <a:latin typeface="Calibri" panose="020F0502020204030204"/>
                <a:cs typeface="Calibri" panose="020F0502020204030204"/>
              </a:rPr>
              <a:t>αυξημένες</a:t>
            </a:r>
            <a:r>
              <a:rPr sz="2000" b="1" spc="40" dirty="0">
                <a:latin typeface="Calibri" panose="020F0502020204030204"/>
                <a:cs typeface="Calibri" panose="020F0502020204030204"/>
              </a:rPr>
              <a:t> </a:t>
            </a:r>
            <a:r>
              <a:rPr sz="2000" b="1" dirty="0">
                <a:latin typeface="Calibri" panose="020F0502020204030204"/>
                <a:cs typeface="Calibri" panose="020F0502020204030204"/>
              </a:rPr>
              <a:t>φθορές</a:t>
            </a:r>
            <a:r>
              <a:rPr sz="2000" b="1" spc="40" dirty="0">
                <a:latin typeface="Calibri" panose="020F0502020204030204"/>
                <a:cs typeface="Calibri" panose="020F0502020204030204"/>
              </a:rPr>
              <a:t> </a:t>
            </a:r>
            <a:r>
              <a:rPr sz="2000" b="1" spc="-25" dirty="0">
                <a:latin typeface="Calibri" panose="020F0502020204030204"/>
                <a:cs typeface="Calibri" panose="020F0502020204030204"/>
              </a:rPr>
              <a:t>της </a:t>
            </a:r>
            <a:r>
              <a:rPr sz="2000" b="1" dirty="0">
                <a:latin typeface="Calibri" panose="020F0502020204030204"/>
                <a:cs typeface="Calibri" panose="020F0502020204030204"/>
              </a:rPr>
              <a:t>αντλίας</a:t>
            </a:r>
            <a:r>
              <a:rPr sz="2000" b="1" spc="20" dirty="0">
                <a:latin typeface="Calibri" panose="020F0502020204030204"/>
                <a:cs typeface="Calibri" panose="020F0502020204030204"/>
              </a:rPr>
              <a:t> </a:t>
            </a:r>
            <a:r>
              <a:rPr sz="2000" b="1" dirty="0">
                <a:latin typeface="Calibri" panose="020F0502020204030204"/>
                <a:cs typeface="Calibri" panose="020F0502020204030204"/>
              </a:rPr>
              <a:t>ή</a:t>
            </a:r>
            <a:r>
              <a:rPr sz="2000" b="1" spc="20" dirty="0">
                <a:latin typeface="Calibri" panose="020F0502020204030204"/>
                <a:cs typeface="Calibri" panose="020F0502020204030204"/>
              </a:rPr>
              <a:t> </a:t>
            </a:r>
            <a:r>
              <a:rPr sz="2000" b="1" dirty="0">
                <a:latin typeface="Calibri" panose="020F0502020204030204"/>
                <a:cs typeface="Calibri" panose="020F0502020204030204"/>
              </a:rPr>
              <a:t>σε</a:t>
            </a:r>
            <a:r>
              <a:rPr sz="2000" b="1" spc="15" dirty="0">
                <a:latin typeface="Calibri" panose="020F0502020204030204"/>
                <a:cs typeface="Calibri" panose="020F0502020204030204"/>
              </a:rPr>
              <a:t> </a:t>
            </a:r>
            <a:r>
              <a:rPr sz="2000" b="1" spc="-10" dirty="0">
                <a:latin typeface="Calibri" panose="020F0502020204030204"/>
                <a:cs typeface="Calibri" panose="020F0502020204030204"/>
              </a:rPr>
              <a:t>χρησιμοποίηση </a:t>
            </a:r>
            <a:r>
              <a:rPr sz="2000" b="1" dirty="0">
                <a:latin typeface="Calibri" panose="020F0502020204030204"/>
                <a:cs typeface="Calibri" panose="020F0502020204030204"/>
              </a:rPr>
              <a:t>καυσίμου</a:t>
            </a:r>
            <a:r>
              <a:rPr sz="2000" b="1" spc="-5" dirty="0">
                <a:latin typeface="Calibri" panose="020F0502020204030204"/>
                <a:cs typeface="Calibri" panose="020F0502020204030204"/>
              </a:rPr>
              <a:t> </a:t>
            </a:r>
            <a:r>
              <a:rPr sz="2000" b="1" dirty="0">
                <a:latin typeface="Calibri" panose="020F0502020204030204"/>
                <a:cs typeface="Calibri" panose="020F0502020204030204"/>
              </a:rPr>
              <a:t>με</a:t>
            </a:r>
            <a:r>
              <a:rPr sz="2000" b="1" spc="-10" dirty="0">
                <a:latin typeface="Calibri" panose="020F0502020204030204"/>
                <a:cs typeface="Calibri" panose="020F0502020204030204"/>
              </a:rPr>
              <a:t> </a:t>
            </a:r>
            <a:r>
              <a:rPr sz="2000" b="1" dirty="0">
                <a:latin typeface="Calibri" panose="020F0502020204030204"/>
                <a:cs typeface="Calibri" panose="020F0502020204030204"/>
              </a:rPr>
              <a:t>πολύ</a:t>
            </a:r>
            <a:r>
              <a:rPr sz="2000" b="1" spc="-5" dirty="0">
                <a:latin typeface="Calibri" panose="020F0502020204030204"/>
                <a:cs typeface="Calibri" panose="020F0502020204030204"/>
              </a:rPr>
              <a:t> </a:t>
            </a:r>
            <a:r>
              <a:rPr sz="2000" b="1" dirty="0">
                <a:latin typeface="Calibri" panose="020F0502020204030204"/>
                <a:cs typeface="Calibri" panose="020F0502020204030204"/>
              </a:rPr>
              <a:t>χαμηλό </a:t>
            </a:r>
            <a:r>
              <a:rPr sz="2000" b="1" spc="-10" dirty="0">
                <a:latin typeface="Calibri" panose="020F0502020204030204"/>
                <a:cs typeface="Calibri" panose="020F0502020204030204"/>
              </a:rPr>
              <a:t>ιξώδες.</a:t>
            </a:r>
            <a:endParaRPr sz="2000">
              <a:latin typeface="Calibri" panose="020F0502020204030204"/>
              <a:cs typeface="Calibri" panose="020F050202020403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93370" rIns="0" bIns="0" rtlCol="0">
            <a:spAutoFit/>
          </a:bodyPr>
          <a:lstStyle/>
          <a:p>
            <a:pPr marL="1111250">
              <a:lnSpc>
                <a:spcPct val="100000"/>
              </a:lnSpc>
              <a:spcBef>
                <a:spcPts val="100"/>
              </a:spcBef>
            </a:pPr>
            <a:r>
              <a:rPr sz="2400" u="sng" dirty="0">
                <a:solidFill>
                  <a:srgbClr val="FFFFFF"/>
                </a:solidFill>
                <a:uFill>
                  <a:solidFill>
                    <a:srgbClr val="FFFFFF"/>
                  </a:solidFill>
                </a:uFill>
              </a:rPr>
              <a:t>ΒΛΑΒΕΣ</a:t>
            </a:r>
            <a:r>
              <a:rPr sz="2400" u="sng" spc="-70" dirty="0">
                <a:solidFill>
                  <a:srgbClr val="FFFFFF"/>
                </a:solidFill>
                <a:uFill>
                  <a:solidFill>
                    <a:srgbClr val="FFFFFF"/>
                  </a:solidFill>
                </a:uFill>
              </a:rPr>
              <a:t> </a:t>
            </a:r>
            <a:r>
              <a:rPr sz="2400" u="sng" dirty="0">
                <a:solidFill>
                  <a:srgbClr val="FFFFFF"/>
                </a:solidFill>
                <a:uFill>
                  <a:solidFill>
                    <a:srgbClr val="FFFFFF"/>
                  </a:solidFill>
                </a:uFill>
              </a:rPr>
              <a:t>ΣΤΗ</a:t>
            </a:r>
            <a:r>
              <a:rPr sz="2400" u="sng" spc="-140" dirty="0">
                <a:solidFill>
                  <a:srgbClr val="FFFFFF"/>
                </a:solidFill>
                <a:uFill>
                  <a:solidFill>
                    <a:srgbClr val="FFFFFF"/>
                  </a:solidFill>
                </a:uFill>
              </a:rPr>
              <a:t> </a:t>
            </a:r>
            <a:r>
              <a:rPr sz="2400" u="sng" dirty="0">
                <a:solidFill>
                  <a:srgbClr val="FFFFFF"/>
                </a:solidFill>
                <a:uFill>
                  <a:solidFill>
                    <a:srgbClr val="FFFFFF"/>
                  </a:solidFill>
                </a:uFill>
              </a:rPr>
              <a:t>ΛΕΙΤΟΥΡΓΙΑ</a:t>
            </a:r>
            <a:r>
              <a:rPr sz="2400" u="sng" spc="-6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55" dirty="0">
                <a:solidFill>
                  <a:srgbClr val="FFFFFF"/>
                </a:solidFill>
                <a:uFill>
                  <a:solidFill>
                    <a:srgbClr val="FFFFFF"/>
                  </a:solidFill>
                </a:uFill>
              </a:rPr>
              <a:t> </a:t>
            </a:r>
            <a:r>
              <a:rPr sz="2400" u="sng" spc="-10" dirty="0">
                <a:solidFill>
                  <a:srgbClr val="FFFFFF"/>
                </a:solidFill>
                <a:uFill>
                  <a:solidFill>
                    <a:srgbClr val="FFFFFF"/>
                  </a:solidFill>
                </a:uFill>
              </a:rPr>
              <a:t>ΜΗΧΑΝΗΣ</a:t>
            </a:r>
            <a:endParaRPr sz="2400"/>
          </a:p>
        </p:txBody>
      </p:sp>
      <p:pic>
        <p:nvPicPr>
          <p:cNvPr id="5" name="object 5"/>
          <p:cNvPicPr/>
          <p:nvPr/>
        </p:nvPicPr>
        <p:blipFill>
          <a:blip r:embed="rId1" cstate="print"/>
          <a:stretch>
            <a:fillRect/>
          </a:stretch>
        </p:blipFill>
        <p:spPr>
          <a:xfrm>
            <a:off x="4787900" y="2059939"/>
            <a:ext cx="3887470" cy="3384550"/>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p:txBody>
          <a:bodyPr/>
          <a:lstStyle/>
          <a:p>
            <a:endParaRPr lang="el-GR" dirty="0"/>
          </a:p>
        </p:txBody>
      </p:sp>
      <p:sp>
        <p:nvSpPr>
          <p:cNvPr id="3" name="2 - Θέση κειμένου"/>
          <p:cNvSpPr>
            <a:spLocks noGrp="1"/>
          </p:cNvSpPr>
          <p:nvPr>
            <p:ph type="body" idx="1"/>
          </p:nvPr>
        </p:nvSpPr>
        <p:spPr>
          <a:xfrm>
            <a:off x="113029" y="1041400"/>
            <a:ext cx="8869044" cy="3293110"/>
          </a:xfrm>
        </p:spPr>
        <p:txBody>
          <a:bodyPr/>
          <a:lstStyle/>
          <a:p>
            <a:endParaRPr lang="el-GR" dirty="0" smtClean="0"/>
          </a:p>
          <a:p>
            <a:pPr algn="ctr"/>
            <a:r>
              <a:rPr lang="el-GR" sz="6000" u="sng" dirty="0" smtClean="0">
                <a:solidFill>
                  <a:srgbClr val="C00000"/>
                </a:solidFill>
              </a:rPr>
              <a:t>ΚΕΦΑΛΑΙΟ  ΠΡΩΤΟ</a:t>
            </a:r>
            <a:endParaRPr lang="el-GR" sz="6000" u="sng" dirty="0" smtClean="0">
              <a:solidFill>
                <a:srgbClr val="C00000"/>
              </a:solidFill>
            </a:endParaRPr>
          </a:p>
          <a:p>
            <a:pPr algn="ctr"/>
            <a:r>
              <a:rPr lang="el-GR" sz="6000" u="sng" dirty="0" smtClean="0">
                <a:solidFill>
                  <a:srgbClr val="C00000"/>
                </a:solidFill>
              </a:rPr>
              <a:t>ΒΙΒΛΙΟΥ ΕΝΑΤΟ</a:t>
            </a:r>
            <a:endParaRPr lang="el-GR" sz="6000" u="sng" dirty="0" smtClean="0">
              <a:solidFill>
                <a:srgbClr val="C00000"/>
              </a:solidFill>
            </a:endParaRPr>
          </a:p>
          <a:p>
            <a:pPr algn="ctr"/>
            <a:r>
              <a:rPr lang="el-GR" altLang="el-GR" sz="6000" u="sng" dirty="0">
                <a:solidFill>
                  <a:srgbClr val="C00000"/>
                </a:solidFill>
              </a:rPr>
              <a:t>σελ.55-99</a:t>
            </a:r>
            <a:endParaRPr lang="el-GR" altLang="el-GR" sz="6000" u="sng" dirty="0">
              <a:solidFill>
                <a:srgbClr val="C00000"/>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42619" y="214629"/>
            <a:ext cx="7786370" cy="571500"/>
          </a:xfrm>
          <a:custGeom>
            <a:avLst/>
            <a:gdLst/>
            <a:ahLst/>
            <a:cxnLst/>
            <a:rect l="l" t="t" r="r" b="b"/>
            <a:pathLst>
              <a:path w="7786370" h="571500">
                <a:moveTo>
                  <a:pt x="7786370" y="0"/>
                </a:moveTo>
                <a:lnTo>
                  <a:pt x="0" y="0"/>
                </a:lnTo>
                <a:lnTo>
                  <a:pt x="0" y="571500"/>
                </a:lnTo>
                <a:lnTo>
                  <a:pt x="3893819" y="571500"/>
                </a:lnTo>
                <a:lnTo>
                  <a:pt x="7786370" y="571500"/>
                </a:lnTo>
                <a:lnTo>
                  <a:pt x="7786370" y="0"/>
                </a:lnTo>
                <a:close/>
              </a:path>
            </a:pathLst>
          </a:custGeom>
          <a:solidFill>
            <a:srgbClr val="00AF4F"/>
          </a:solidFill>
        </p:spPr>
        <p:txBody>
          <a:bodyPr wrap="square" lIns="0" tIns="0" rIns="0" bIns="0" rtlCol="0"/>
          <a:lstStyle/>
          <a:p/>
        </p:txBody>
      </p:sp>
      <p:pic>
        <p:nvPicPr>
          <p:cNvPr id="3" name="object 3"/>
          <p:cNvPicPr/>
          <p:nvPr/>
        </p:nvPicPr>
        <p:blipFill>
          <a:blip r:embed="rId1" cstate="print"/>
          <a:stretch>
            <a:fillRect/>
          </a:stretch>
        </p:blipFill>
        <p:spPr>
          <a:xfrm>
            <a:off x="500380" y="999489"/>
            <a:ext cx="8143240" cy="5429250"/>
          </a:xfrm>
          <a:prstGeom prst="rect">
            <a:avLst/>
          </a:prstGeom>
        </p:spPr>
      </p:pic>
      <p:sp>
        <p:nvSpPr>
          <p:cNvPr id="4" name="object 4"/>
          <p:cNvSpPr txBox="1"/>
          <p:nvPr/>
        </p:nvSpPr>
        <p:spPr>
          <a:xfrm>
            <a:off x="4726940" y="1633220"/>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Calibri" panose="020F0502020204030204"/>
                <a:cs typeface="Calibri" panose="020F0502020204030204"/>
              </a:rPr>
              <a:t>.</a:t>
            </a:r>
            <a:endParaRPr sz="100">
              <a:latin typeface="Calibri" panose="020F0502020204030204"/>
              <a:cs typeface="Calibri" panose="020F0502020204030204"/>
            </a:endParaRPr>
          </a:p>
        </p:txBody>
      </p:sp>
      <p:grpSp>
        <p:nvGrpSpPr>
          <p:cNvPr id="5" name="object 5"/>
          <p:cNvGrpSpPr/>
          <p:nvPr/>
        </p:nvGrpSpPr>
        <p:grpSpPr>
          <a:xfrm>
            <a:off x="332680" y="58360"/>
            <a:ext cx="8250555" cy="817244"/>
            <a:chOff x="332680" y="58360"/>
            <a:chExt cx="8250555" cy="817244"/>
          </a:xfrm>
        </p:grpSpPr>
        <p:sp>
          <p:nvSpPr>
            <p:cNvPr id="6" name="object 6"/>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104139" y="3809"/>
                  </a:lnTo>
                  <a:lnTo>
                    <a:pt x="96519" y="5079"/>
                  </a:lnTo>
                  <a:lnTo>
                    <a:pt x="90169" y="7620"/>
                  </a:lnTo>
                  <a:lnTo>
                    <a:pt x="83819" y="8889"/>
                  </a:lnTo>
                  <a:lnTo>
                    <a:pt x="77469" y="11429"/>
                  </a:lnTo>
                  <a:lnTo>
                    <a:pt x="71119" y="15239"/>
                  </a:lnTo>
                  <a:lnTo>
                    <a:pt x="64769" y="17779"/>
                  </a:lnTo>
                  <a:lnTo>
                    <a:pt x="59689" y="21589"/>
                  </a:lnTo>
                  <a:lnTo>
                    <a:pt x="53339" y="25400"/>
                  </a:lnTo>
                  <a:lnTo>
                    <a:pt x="48260" y="30479"/>
                  </a:lnTo>
                  <a:lnTo>
                    <a:pt x="43180" y="34289"/>
                  </a:lnTo>
                  <a:lnTo>
                    <a:pt x="33020" y="44450"/>
                  </a:lnTo>
                  <a:lnTo>
                    <a:pt x="29210" y="49529"/>
                  </a:lnTo>
                  <a:lnTo>
                    <a:pt x="24130" y="54609"/>
                  </a:lnTo>
                  <a:lnTo>
                    <a:pt x="20320" y="60959"/>
                  </a:lnTo>
                  <a:lnTo>
                    <a:pt x="16510" y="66039"/>
                  </a:lnTo>
                  <a:lnTo>
                    <a:pt x="11430" y="78739"/>
                  </a:lnTo>
                  <a:lnTo>
                    <a:pt x="7620" y="85089"/>
                  </a:lnTo>
                  <a:lnTo>
                    <a:pt x="6350" y="91439"/>
                  </a:lnTo>
                  <a:lnTo>
                    <a:pt x="3810" y="97789"/>
                  </a:lnTo>
                  <a:lnTo>
                    <a:pt x="2539" y="105409"/>
                  </a:lnTo>
                  <a:lnTo>
                    <a:pt x="0" y="118109"/>
                  </a:lnTo>
                  <a:lnTo>
                    <a:pt x="0" y="673100"/>
                  </a:lnTo>
                  <a:lnTo>
                    <a:pt x="1270" y="680719"/>
                  </a:lnTo>
                  <a:lnTo>
                    <a:pt x="2539" y="687069"/>
                  </a:lnTo>
                  <a:lnTo>
                    <a:pt x="3810" y="694689"/>
                  </a:lnTo>
                  <a:lnTo>
                    <a:pt x="6350" y="701039"/>
                  </a:lnTo>
                  <a:lnTo>
                    <a:pt x="7620" y="707389"/>
                  </a:lnTo>
                  <a:lnTo>
                    <a:pt x="11430" y="713739"/>
                  </a:lnTo>
                  <a:lnTo>
                    <a:pt x="16510" y="726439"/>
                  </a:lnTo>
                  <a:lnTo>
                    <a:pt x="20320" y="731519"/>
                  </a:lnTo>
                  <a:lnTo>
                    <a:pt x="24130" y="737869"/>
                  </a:lnTo>
                  <a:lnTo>
                    <a:pt x="29210" y="742950"/>
                  </a:lnTo>
                  <a:lnTo>
                    <a:pt x="33020" y="748029"/>
                  </a:lnTo>
                  <a:lnTo>
                    <a:pt x="43180" y="758189"/>
                  </a:lnTo>
                  <a:lnTo>
                    <a:pt x="48260" y="762000"/>
                  </a:lnTo>
                  <a:lnTo>
                    <a:pt x="53339" y="767079"/>
                  </a:lnTo>
                  <a:lnTo>
                    <a:pt x="59689" y="770889"/>
                  </a:lnTo>
                  <a:lnTo>
                    <a:pt x="64769" y="774700"/>
                  </a:lnTo>
                  <a:lnTo>
                    <a:pt x="77469" y="779779"/>
                  </a:lnTo>
                  <a:lnTo>
                    <a:pt x="83819" y="783589"/>
                  </a:lnTo>
                  <a:lnTo>
                    <a:pt x="90169" y="784859"/>
                  </a:lnTo>
                  <a:lnTo>
                    <a:pt x="96519" y="787400"/>
                  </a:lnTo>
                  <a:lnTo>
                    <a:pt x="104139" y="788669"/>
                  </a:lnTo>
                  <a:lnTo>
                    <a:pt x="110489" y="789939"/>
                  </a:lnTo>
                  <a:lnTo>
                    <a:pt x="118110" y="791209"/>
                  </a:lnTo>
                  <a:lnTo>
                    <a:pt x="8106409" y="791209"/>
                  </a:lnTo>
                  <a:lnTo>
                    <a:pt x="8112759" y="789939"/>
                  </a:lnTo>
                  <a:lnTo>
                    <a:pt x="8120380" y="788669"/>
                  </a:lnTo>
                  <a:lnTo>
                    <a:pt x="8126730" y="787400"/>
                  </a:lnTo>
                  <a:lnTo>
                    <a:pt x="8152130" y="777239"/>
                  </a:lnTo>
                  <a:lnTo>
                    <a:pt x="8164830" y="769619"/>
                  </a:lnTo>
                  <a:lnTo>
                    <a:pt x="8174989" y="762000"/>
                  </a:lnTo>
                  <a:lnTo>
                    <a:pt x="8181339" y="758189"/>
                  </a:lnTo>
                  <a:lnTo>
                    <a:pt x="8186419" y="753109"/>
                  </a:lnTo>
                  <a:lnTo>
                    <a:pt x="8190230" y="748029"/>
                  </a:lnTo>
                  <a:lnTo>
                    <a:pt x="8195309" y="742950"/>
                  </a:lnTo>
                  <a:lnTo>
                    <a:pt x="8199119" y="736600"/>
                  </a:lnTo>
                  <a:lnTo>
                    <a:pt x="8202930" y="731519"/>
                  </a:lnTo>
                  <a:lnTo>
                    <a:pt x="8210550" y="718819"/>
                  </a:lnTo>
                  <a:lnTo>
                    <a:pt x="8213089" y="713739"/>
                  </a:lnTo>
                  <a:lnTo>
                    <a:pt x="8215630" y="707389"/>
                  </a:lnTo>
                  <a:lnTo>
                    <a:pt x="8218169" y="699769"/>
                  </a:lnTo>
                  <a:lnTo>
                    <a:pt x="8219439" y="693419"/>
                  </a:lnTo>
                  <a:lnTo>
                    <a:pt x="8221980" y="687069"/>
                  </a:lnTo>
                  <a:lnTo>
                    <a:pt x="8221980" y="680719"/>
                  </a:lnTo>
                  <a:lnTo>
                    <a:pt x="8223250" y="673100"/>
                  </a:lnTo>
                  <a:lnTo>
                    <a:pt x="8224519" y="666750"/>
                  </a:lnTo>
                  <a:lnTo>
                    <a:pt x="8224519" y="132079"/>
                  </a:lnTo>
                  <a:lnTo>
                    <a:pt x="8223250" y="125729"/>
                  </a:lnTo>
                  <a:lnTo>
                    <a:pt x="8223250" y="118109"/>
                  </a:lnTo>
                  <a:lnTo>
                    <a:pt x="8220709" y="105409"/>
                  </a:lnTo>
                  <a:lnTo>
                    <a:pt x="8219439" y="97789"/>
                  </a:lnTo>
                  <a:lnTo>
                    <a:pt x="8216900" y="91439"/>
                  </a:lnTo>
                  <a:lnTo>
                    <a:pt x="8215630" y="85089"/>
                  </a:lnTo>
                  <a:lnTo>
                    <a:pt x="8213089" y="78739"/>
                  </a:lnTo>
                  <a:lnTo>
                    <a:pt x="8209280" y="72389"/>
                  </a:lnTo>
                  <a:lnTo>
                    <a:pt x="8206739" y="66039"/>
                  </a:lnTo>
                  <a:lnTo>
                    <a:pt x="8202930" y="60959"/>
                  </a:lnTo>
                  <a:lnTo>
                    <a:pt x="8199119" y="54609"/>
                  </a:lnTo>
                  <a:lnTo>
                    <a:pt x="8194039" y="49529"/>
                  </a:lnTo>
                  <a:lnTo>
                    <a:pt x="8190230" y="44450"/>
                  </a:lnTo>
                  <a:lnTo>
                    <a:pt x="8180069"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19109" y="3809"/>
                  </a:lnTo>
                  <a:lnTo>
                    <a:pt x="8106409" y="1270"/>
                  </a:lnTo>
                  <a:close/>
                </a:path>
                <a:path w="8224520" h="791210">
                  <a:moveTo>
                    <a:pt x="8092439" y="0"/>
                  </a:moveTo>
                  <a:lnTo>
                    <a:pt x="130810" y="0"/>
                  </a:lnTo>
                  <a:lnTo>
                    <a:pt x="124460" y="1270"/>
                  </a:lnTo>
                  <a:lnTo>
                    <a:pt x="8098789" y="1270"/>
                  </a:lnTo>
                  <a:lnTo>
                    <a:pt x="8092439" y="0"/>
                  </a:lnTo>
                  <a:close/>
                </a:path>
              </a:pathLst>
            </a:custGeom>
            <a:solidFill>
              <a:srgbClr val="009900"/>
            </a:solidFill>
          </p:spPr>
          <p:txBody>
            <a:bodyPr wrap="square" lIns="0" tIns="0" rIns="0" bIns="0" rtlCol="0"/>
            <a:lstStyle/>
            <a:p/>
          </p:txBody>
        </p:sp>
        <p:sp>
          <p:nvSpPr>
            <p:cNvPr id="7" name="object 7"/>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7620" y="85089"/>
                  </a:lnTo>
                  <a:lnTo>
                    <a:pt x="11430" y="78739"/>
                  </a:lnTo>
                  <a:lnTo>
                    <a:pt x="13970" y="72389"/>
                  </a:lnTo>
                  <a:lnTo>
                    <a:pt x="16510" y="66039"/>
                  </a:lnTo>
                  <a:lnTo>
                    <a:pt x="20320" y="60959"/>
                  </a:lnTo>
                  <a:lnTo>
                    <a:pt x="24130" y="54609"/>
                  </a:lnTo>
                  <a:lnTo>
                    <a:pt x="29210" y="49529"/>
                  </a:lnTo>
                  <a:lnTo>
                    <a:pt x="33020" y="44450"/>
                  </a:lnTo>
                  <a:lnTo>
                    <a:pt x="38100" y="39370"/>
                  </a:lnTo>
                  <a:lnTo>
                    <a:pt x="43180" y="34289"/>
                  </a:lnTo>
                  <a:lnTo>
                    <a:pt x="48260" y="30479"/>
                  </a:lnTo>
                  <a:lnTo>
                    <a:pt x="53339" y="25400"/>
                  </a:lnTo>
                  <a:lnTo>
                    <a:pt x="59689" y="21589"/>
                  </a:lnTo>
                  <a:lnTo>
                    <a:pt x="64769" y="17779"/>
                  </a:lnTo>
                  <a:lnTo>
                    <a:pt x="71119" y="15239"/>
                  </a:lnTo>
                  <a:lnTo>
                    <a:pt x="77469" y="11429"/>
                  </a:lnTo>
                  <a:lnTo>
                    <a:pt x="83819" y="8889"/>
                  </a:lnTo>
                  <a:lnTo>
                    <a:pt x="90169" y="7620"/>
                  </a:lnTo>
                  <a:lnTo>
                    <a:pt x="96519" y="5079"/>
                  </a:lnTo>
                  <a:lnTo>
                    <a:pt x="104139" y="3809"/>
                  </a:lnTo>
                  <a:lnTo>
                    <a:pt x="110489" y="2539"/>
                  </a:lnTo>
                  <a:lnTo>
                    <a:pt x="118110" y="1270"/>
                  </a:lnTo>
                  <a:lnTo>
                    <a:pt x="124460" y="1270"/>
                  </a:lnTo>
                  <a:lnTo>
                    <a:pt x="130810" y="0"/>
                  </a:lnTo>
                  <a:lnTo>
                    <a:pt x="8092439" y="0"/>
                  </a:lnTo>
                  <a:lnTo>
                    <a:pt x="8098789" y="1270"/>
                  </a:lnTo>
                  <a:lnTo>
                    <a:pt x="8106409" y="1270"/>
                  </a:lnTo>
                  <a:lnTo>
                    <a:pt x="8112759" y="2539"/>
                  </a:lnTo>
                  <a:lnTo>
                    <a:pt x="8119109"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69" y="34289"/>
                  </a:lnTo>
                  <a:lnTo>
                    <a:pt x="8185150" y="39370"/>
                  </a:lnTo>
                  <a:lnTo>
                    <a:pt x="8190230" y="44450"/>
                  </a:lnTo>
                  <a:lnTo>
                    <a:pt x="8194039" y="49529"/>
                  </a:lnTo>
                  <a:lnTo>
                    <a:pt x="8199119" y="54609"/>
                  </a:lnTo>
                  <a:lnTo>
                    <a:pt x="8202930" y="60959"/>
                  </a:lnTo>
                  <a:lnTo>
                    <a:pt x="8206739" y="66039"/>
                  </a:lnTo>
                  <a:lnTo>
                    <a:pt x="8209280" y="72389"/>
                  </a:lnTo>
                  <a:lnTo>
                    <a:pt x="8213089" y="78739"/>
                  </a:lnTo>
                  <a:lnTo>
                    <a:pt x="8215630" y="85089"/>
                  </a:lnTo>
                  <a:lnTo>
                    <a:pt x="8216900" y="91439"/>
                  </a:lnTo>
                  <a:lnTo>
                    <a:pt x="8219439" y="97789"/>
                  </a:lnTo>
                  <a:lnTo>
                    <a:pt x="8220709" y="105409"/>
                  </a:lnTo>
                  <a:lnTo>
                    <a:pt x="8221980" y="111759"/>
                  </a:lnTo>
                  <a:lnTo>
                    <a:pt x="8223250" y="118109"/>
                  </a:lnTo>
                  <a:lnTo>
                    <a:pt x="8223250" y="125729"/>
                  </a:lnTo>
                  <a:lnTo>
                    <a:pt x="8224519" y="132079"/>
                  </a:lnTo>
                  <a:lnTo>
                    <a:pt x="8224519" y="659129"/>
                  </a:lnTo>
                  <a:lnTo>
                    <a:pt x="8224519" y="666750"/>
                  </a:lnTo>
                  <a:lnTo>
                    <a:pt x="8223250" y="673100"/>
                  </a:lnTo>
                  <a:lnTo>
                    <a:pt x="8221980" y="680719"/>
                  </a:lnTo>
                  <a:lnTo>
                    <a:pt x="8221980" y="687069"/>
                  </a:lnTo>
                  <a:lnTo>
                    <a:pt x="821943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0230" y="748029"/>
                  </a:lnTo>
                  <a:lnTo>
                    <a:pt x="8186419" y="753109"/>
                  </a:lnTo>
                  <a:lnTo>
                    <a:pt x="8181339" y="758189"/>
                  </a:lnTo>
                  <a:lnTo>
                    <a:pt x="8174989" y="762000"/>
                  </a:lnTo>
                  <a:lnTo>
                    <a:pt x="8169909" y="765809"/>
                  </a:lnTo>
                  <a:lnTo>
                    <a:pt x="8164830" y="769619"/>
                  </a:lnTo>
                  <a:lnTo>
                    <a:pt x="8158480" y="773429"/>
                  </a:lnTo>
                  <a:lnTo>
                    <a:pt x="8152130" y="777239"/>
                  </a:lnTo>
                  <a:lnTo>
                    <a:pt x="8145780" y="779779"/>
                  </a:lnTo>
                  <a:lnTo>
                    <a:pt x="8139430" y="782319"/>
                  </a:lnTo>
                  <a:lnTo>
                    <a:pt x="8133080" y="784859"/>
                  </a:lnTo>
                  <a:lnTo>
                    <a:pt x="8126730" y="787400"/>
                  </a:lnTo>
                  <a:lnTo>
                    <a:pt x="8120380" y="788669"/>
                  </a:lnTo>
                  <a:lnTo>
                    <a:pt x="8112759" y="789939"/>
                  </a:lnTo>
                  <a:lnTo>
                    <a:pt x="8106409" y="791209"/>
                  </a:lnTo>
                  <a:lnTo>
                    <a:pt x="118110" y="791209"/>
                  </a:lnTo>
                  <a:lnTo>
                    <a:pt x="110489" y="789939"/>
                  </a:lnTo>
                  <a:lnTo>
                    <a:pt x="104139" y="788669"/>
                  </a:lnTo>
                  <a:lnTo>
                    <a:pt x="96519" y="787400"/>
                  </a:lnTo>
                  <a:lnTo>
                    <a:pt x="90169" y="784859"/>
                  </a:lnTo>
                  <a:lnTo>
                    <a:pt x="83819" y="783589"/>
                  </a:lnTo>
                  <a:lnTo>
                    <a:pt x="77469" y="779779"/>
                  </a:lnTo>
                  <a:lnTo>
                    <a:pt x="71119" y="777239"/>
                  </a:lnTo>
                  <a:lnTo>
                    <a:pt x="64769" y="774700"/>
                  </a:lnTo>
                  <a:lnTo>
                    <a:pt x="59689" y="770889"/>
                  </a:lnTo>
                  <a:lnTo>
                    <a:pt x="53339" y="767079"/>
                  </a:lnTo>
                  <a:lnTo>
                    <a:pt x="48260" y="762000"/>
                  </a:lnTo>
                  <a:lnTo>
                    <a:pt x="43180" y="758189"/>
                  </a:lnTo>
                  <a:lnTo>
                    <a:pt x="38100" y="753109"/>
                  </a:lnTo>
                  <a:lnTo>
                    <a:pt x="33020" y="748029"/>
                  </a:lnTo>
                  <a:lnTo>
                    <a:pt x="29210" y="742950"/>
                  </a:lnTo>
                  <a:lnTo>
                    <a:pt x="24130" y="737869"/>
                  </a:lnTo>
                  <a:lnTo>
                    <a:pt x="20320" y="731519"/>
                  </a:lnTo>
                  <a:lnTo>
                    <a:pt x="16510" y="726439"/>
                  </a:lnTo>
                  <a:lnTo>
                    <a:pt x="13970" y="720089"/>
                  </a:lnTo>
                  <a:lnTo>
                    <a:pt x="11430" y="713739"/>
                  </a:lnTo>
                  <a:lnTo>
                    <a:pt x="7620"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8" name="object 8"/>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9" name="object 9"/>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707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00034" y="2143116"/>
            <a:ext cx="7772400" cy="2857500"/>
          </a:xfrm>
          <a:custGeom>
            <a:avLst/>
            <a:gdLst/>
            <a:ahLst/>
            <a:cxnLst/>
            <a:rect l="l" t="t" r="r" b="b"/>
            <a:pathLst>
              <a:path w="7772400" h="2857500">
                <a:moveTo>
                  <a:pt x="7772400" y="0"/>
                </a:moveTo>
                <a:lnTo>
                  <a:pt x="0" y="0"/>
                </a:lnTo>
                <a:lnTo>
                  <a:pt x="0" y="2857500"/>
                </a:lnTo>
                <a:lnTo>
                  <a:pt x="3886200" y="2857500"/>
                </a:lnTo>
                <a:lnTo>
                  <a:pt x="7772400" y="2857500"/>
                </a:lnTo>
                <a:lnTo>
                  <a:pt x="7772400" y="0"/>
                </a:lnTo>
                <a:close/>
              </a:path>
            </a:pathLst>
          </a:custGeom>
          <a:solidFill>
            <a:srgbClr val="001F5F"/>
          </a:solidFill>
        </p:spPr>
        <p:txBody>
          <a:bodyPr wrap="square" lIns="0" tIns="0" rIns="0" bIns="0" rtlCol="0"/>
          <a:lstStyle/>
          <a:p/>
        </p:txBody>
      </p:sp>
      <p:sp>
        <p:nvSpPr>
          <p:cNvPr id="3" name="object 3"/>
          <p:cNvSpPr txBox="1"/>
          <p:nvPr/>
        </p:nvSpPr>
        <p:spPr>
          <a:xfrm>
            <a:off x="1785918" y="2285992"/>
            <a:ext cx="5143536" cy="1992853"/>
          </a:xfrm>
          <a:prstGeom prst="rect">
            <a:avLst/>
          </a:prstGeom>
        </p:spPr>
        <p:txBody>
          <a:bodyPr vert="horz" wrap="square" lIns="0" tIns="93980" rIns="0" bIns="0" rtlCol="0">
            <a:spAutoFit/>
          </a:bodyPr>
          <a:lstStyle/>
          <a:p>
            <a:pPr marL="12700" marR="5080" indent="13970" algn="ctr">
              <a:lnSpc>
                <a:spcPts val="7380"/>
              </a:lnSpc>
              <a:spcBef>
                <a:spcPts val="740"/>
              </a:spcBef>
            </a:pPr>
            <a:r>
              <a:rPr sz="6600" b="1" u="sng" dirty="0">
                <a:solidFill>
                  <a:srgbClr val="FFFFFF"/>
                </a:solidFill>
                <a:uFill>
                  <a:solidFill>
                    <a:srgbClr val="FFFFFF"/>
                  </a:solidFill>
                </a:uFill>
                <a:latin typeface="Arial" panose="020B0604020202020204"/>
                <a:cs typeface="Arial" panose="020B0604020202020204"/>
              </a:rPr>
              <a:t>Ν</a:t>
            </a:r>
            <a:r>
              <a:rPr sz="6600" b="1" u="sng" spc="-605" dirty="0">
                <a:solidFill>
                  <a:srgbClr val="FFFFFF"/>
                </a:solidFill>
                <a:uFill>
                  <a:solidFill>
                    <a:srgbClr val="FFFFFF"/>
                  </a:solidFill>
                </a:uFill>
                <a:latin typeface="Arial" panose="020B0604020202020204"/>
                <a:cs typeface="Arial" panose="020B0604020202020204"/>
              </a:rPr>
              <a:t>Α</a:t>
            </a:r>
            <a:r>
              <a:rPr sz="6600" b="1" u="sng" spc="5" dirty="0">
                <a:solidFill>
                  <a:srgbClr val="FFFFFF"/>
                </a:solidFill>
                <a:uFill>
                  <a:solidFill>
                    <a:srgbClr val="FFFFFF"/>
                  </a:solidFill>
                </a:uFill>
                <a:latin typeface="Arial" panose="020B0604020202020204"/>
                <a:cs typeface="Arial" panose="020B0604020202020204"/>
              </a:rPr>
              <a:t>Υ</a:t>
            </a:r>
            <a:r>
              <a:rPr sz="6600" b="1" u="sng" spc="-5" dirty="0">
                <a:solidFill>
                  <a:srgbClr val="FFFFFF"/>
                </a:solidFill>
                <a:uFill>
                  <a:solidFill>
                    <a:srgbClr val="FFFFFF"/>
                  </a:solidFill>
                </a:uFill>
                <a:latin typeface="Arial" panose="020B0604020202020204"/>
                <a:cs typeface="Arial" panose="020B0604020202020204"/>
              </a:rPr>
              <a:t>ΤΙ</a:t>
            </a:r>
            <a:r>
              <a:rPr sz="6600" b="1" u="sng" dirty="0">
                <a:solidFill>
                  <a:srgbClr val="FFFFFF"/>
                </a:solidFill>
                <a:uFill>
                  <a:solidFill>
                    <a:srgbClr val="FFFFFF"/>
                  </a:solidFill>
                </a:uFill>
                <a:latin typeface="Arial" panose="020B0604020202020204"/>
                <a:cs typeface="Arial" panose="020B0604020202020204"/>
              </a:rPr>
              <a:t>Κ</a:t>
            </a:r>
            <a:r>
              <a:rPr sz="6600" b="1" u="sng" spc="-5" dirty="0">
                <a:solidFill>
                  <a:srgbClr val="FFFFFF"/>
                </a:solidFill>
                <a:uFill>
                  <a:solidFill>
                    <a:srgbClr val="FFFFFF"/>
                  </a:solidFill>
                </a:uFill>
                <a:latin typeface="Arial" panose="020B0604020202020204"/>
                <a:cs typeface="Arial" panose="020B0604020202020204"/>
              </a:rPr>
              <a:t>Ε</a:t>
            </a:r>
            <a:r>
              <a:rPr sz="6600" b="1" u="sng" spc="5" dirty="0">
                <a:solidFill>
                  <a:srgbClr val="FFFFFF"/>
                </a:solidFill>
                <a:uFill>
                  <a:solidFill>
                    <a:srgbClr val="FFFFFF"/>
                  </a:solidFill>
                </a:uFill>
                <a:latin typeface="Arial" panose="020B0604020202020204"/>
                <a:cs typeface="Arial" panose="020B0604020202020204"/>
              </a:rPr>
              <a:t>Σ</a:t>
            </a:r>
            <a:r>
              <a:rPr sz="6600" b="1" spc="-80" dirty="0">
                <a:solidFill>
                  <a:srgbClr val="FFFFFF"/>
                </a:solidFill>
                <a:latin typeface="Arial" panose="020B0604020202020204"/>
                <a:cs typeface="Arial" panose="020B0604020202020204"/>
              </a:rPr>
              <a:t> </a:t>
            </a:r>
            <a:r>
              <a:rPr sz="6600" b="1" u="sng" spc="-10" dirty="0">
                <a:solidFill>
                  <a:srgbClr val="FFFFFF"/>
                </a:solidFill>
                <a:uFill>
                  <a:solidFill>
                    <a:srgbClr val="FFFFFF"/>
                  </a:solidFill>
                </a:uFill>
                <a:latin typeface="Arial" panose="020B0604020202020204"/>
                <a:cs typeface="Arial" panose="020B0604020202020204"/>
              </a:rPr>
              <a:t>ΜΗΧΑΝΕΣ</a:t>
            </a:r>
            <a:endParaRPr sz="6600">
              <a:latin typeface="Arial" panose="020B0604020202020204"/>
              <a:cs typeface="Arial" panose="020B0604020202020204"/>
            </a:endParaRPr>
          </a:p>
        </p:txBody>
      </p:sp>
      <p:sp>
        <p:nvSpPr>
          <p:cNvPr id="5" name="object 5"/>
          <p:cNvSpPr txBox="1"/>
          <p:nvPr/>
        </p:nvSpPr>
        <p:spPr>
          <a:xfrm>
            <a:off x="3958590" y="3754120"/>
            <a:ext cx="1228090" cy="2619375"/>
          </a:xfrm>
          <a:prstGeom prst="rect">
            <a:avLst/>
          </a:prstGeom>
        </p:spPr>
        <p:txBody>
          <a:bodyPr vert="horz" wrap="square" lIns="0" tIns="15240" rIns="0" bIns="0" rtlCol="0">
            <a:spAutoFit/>
          </a:bodyPr>
          <a:lstStyle/>
          <a:p>
            <a:pPr marL="12700">
              <a:lnSpc>
                <a:spcPct val="100000"/>
              </a:lnSpc>
              <a:spcBef>
                <a:spcPts val="120"/>
              </a:spcBef>
            </a:pPr>
            <a:r>
              <a:rPr lang="el-GR" sz="17000" b="1" spc="10" dirty="0" smtClean="0">
                <a:solidFill>
                  <a:srgbClr val="FFFFFF"/>
                </a:solidFill>
                <a:latin typeface="Arial" panose="020B0604020202020204"/>
                <a:cs typeface="Arial" panose="020B0604020202020204"/>
              </a:rPr>
              <a:t> </a:t>
            </a:r>
            <a:endParaRPr sz="17000">
              <a:latin typeface="Arial" panose="020B0604020202020204"/>
              <a:cs typeface="Arial" panose="020B0604020202020204"/>
            </a:endParaRPr>
          </a:p>
        </p:txBody>
      </p:sp>
      <p:sp>
        <p:nvSpPr>
          <p:cNvPr id="6" name="object 6"/>
          <p:cNvSpPr/>
          <p:nvPr/>
        </p:nvSpPr>
        <p:spPr>
          <a:xfrm>
            <a:off x="3971290" y="6043929"/>
            <a:ext cx="45719" cy="99715"/>
          </a:xfrm>
          <a:custGeom>
            <a:avLst/>
            <a:gdLst/>
            <a:ahLst/>
            <a:cxnLst/>
            <a:rect l="l" t="t" r="r" b="b"/>
            <a:pathLst>
              <a:path w="1201420" h="114300">
                <a:moveTo>
                  <a:pt x="0" y="114300"/>
                </a:moveTo>
                <a:lnTo>
                  <a:pt x="1201420" y="114300"/>
                </a:lnTo>
                <a:lnTo>
                  <a:pt x="1201420" y="0"/>
                </a:lnTo>
                <a:lnTo>
                  <a:pt x="0" y="0"/>
                </a:lnTo>
                <a:lnTo>
                  <a:pt x="0" y="114300"/>
                </a:lnTo>
                <a:close/>
              </a:path>
            </a:pathLst>
          </a:custGeom>
          <a:solidFill>
            <a:srgbClr val="FFFFFF"/>
          </a:solidFill>
        </p:spPr>
        <p:txBody>
          <a:bodyPr wrap="square" lIns="0" tIns="0" rIns="0" bIns="0" rtlCol="0"/>
          <a:lstStyle/>
          <a:p/>
        </p:txBody>
      </p:sp>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356360" y="999489"/>
            <a:ext cx="6725920" cy="3900170"/>
          </a:xfrm>
          <a:custGeom>
            <a:avLst/>
            <a:gdLst/>
            <a:ahLst/>
            <a:cxnLst/>
            <a:rect l="l" t="t" r="r" b="b"/>
            <a:pathLst>
              <a:path w="6725920" h="3900170">
                <a:moveTo>
                  <a:pt x="6725920" y="0"/>
                </a:moveTo>
                <a:lnTo>
                  <a:pt x="0" y="0"/>
                </a:lnTo>
                <a:lnTo>
                  <a:pt x="0" y="3900170"/>
                </a:lnTo>
                <a:lnTo>
                  <a:pt x="3364229" y="3900170"/>
                </a:lnTo>
                <a:lnTo>
                  <a:pt x="6725920" y="3900170"/>
                </a:lnTo>
                <a:lnTo>
                  <a:pt x="6725920" y="0"/>
                </a:lnTo>
                <a:close/>
              </a:path>
            </a:pathLst>
          </a:custGeom>
          <a:solidFill>
            <a:srgbClr val="00AFEF"/>
          </a:solidFill>
        </p:spPr>
        <p:txBody>
          <a:bodyPr wrap="square" lIns="0" tIns="0" rIns="0" bIns="0" rtlCol="0"/>
          <a:lstStyle/>
          <a:p/>
        </p:txBody>
      </p:sp>
      <p:sp>
        <p:nvSpPr>
          <p:cNvPr id="3" name="object 3"/>
          <p:cNvSpPr txBox="1"/>
          <p:nvPr/>
        </p:nvSpPr>
        <p:spPr>
          <a:xfrm>
            <a:off x="2590800" y="1031239"/>
            <a:ext cx="4254500" cy="3835400"/>
          </a:xfrm>
          <a:prstGeom prst="rect">
            <a:avLst/>
          </a:prstGeom>
        </p:spPr>
        <p:txBody>
          <a:bodyPr vert="horz" wrap="square" lIns="0" tIns="12700" rIns="0" bIns="0" rtlCol="0">
            <a:spAutoFit/>
          </a:bodyPr>
          <a:lstStyle/>
          <a:p>
            <a:pPr marL="12700" algn="ctr">
              <a:lnSpc>
                <a:spcPct val="100000"/>
              </a:lnSpc>
              <a:spcBef>
                <a:spcPts val="100"/>
              </a:spcBef>
            </a:pPr>
            <a:r>
              <a:rPr lang="el-GR" sz="25000" spc="-25" dirty="0">
                <a:solidFill>
                  <a:srgbClr val="FF0000"/>
                </a:solidFill>
                <a:latin typeface="Arial Black" panose="020B0A04020102020204"/>
                <a:cs typeface="Arial Black" panose="020B0A04020102020204"/>
              </a:rPr>
              <a:t>5</a:t>
            </a:r>
            <a:endParaRPr sz="25000">
              <a:latin typeface="Arial Black" panose="020B0A04020102020204"/>
              <a:cs typeface="Arial Black" panose="020B0A04020102020204"/>
            </a:endParaRPr>
          </a:p>
        </p:txBody>
      </p:sp>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357120"/>
            <a:ext cx="8500110" cy="2286000"/>
            <a:chOff x="285750" y="2357120"/>
            <a:chExt cx="8500110" cy="2286000"/>
          </a:xfrm>
        </p:grpSpPr>
        <p:pic>
          <p:nvPicPr>
            <p:cNvPr id="3" name="object 3"/>
            <p:cNvPicPr/>
            <p:nvPr/>
          </p:nvPicPr>
          <p:blipFill>
            <a:blip r:embed="rId1" cstate="print"/>
            <a:stretch>
              <a:fillRect/>
            </a:stretch>
          </p:blipFill>
          <p:spPr>
            <a:xfrm>
              <a:off x="285750" y="2357120"/>
              <a:ext cx="8500110" cy="1560829"/>
            </a:xfrm>
            <a:prstGeom prst="rect">
              <a:avLst/>
            </a:prstGeom>
          </p:spPr>
        </p:pic>
        <p:pic>
          <p:nvPicPr>
            <p:cNvPr id="4" name="object 4"/>
            <p:cNvPicPr/>
            <p:nvPr/>
          </p:nvPicPr>
          <p:blipFill>
            <a:blip r:embed="rId2" cstate="print"/>
            <a:stretch>
              <a:fillRect/>
            </a:stretch>
          </p:blipFill>
          <p:spPr>
            <a:xfrm>
              <a:off x="285750" y="3916680"/>
              <a:ext cx="8500110" cy="726440"/>
            </a:xfrm>
            <a:prstGeom prst="rect">
              <a:avLst/>
            </a:prstGeom>
          </p:spPr>
        </p:pic>
      </p:grpSp>
      <p:sp>
        <p:nvSpPr>
          <p:cNvPr id="5" name="object 5"/>
          <p:cNvSpPr txBox="1">
            <a:spLocks noGrp="1"/>
          </p:cNvSpPr>
          <p:nvPr>
            <p:ph type="title"/>
          </p:nvPr>
        </p:nvSpPr>
        <p:spPr>
          <a:xfrm>
            <a:off x="428596" y="2500305"/>
            <a:ext cx="8143932" cy="2025423"/>
          </a:xfrm>
          <a:prstGeom prst="rect">
            <a:avLst/>
          </a:prstGeom>
        </p:spPr>
        <p:txBody>
          <a:bodyPr vert="horz" wrap="square" lIns="0" tIns="12700" rIns="0" bIns="0" rtlCol="0">
            <a:spAutoFit/>
          </a:bodyPr>
          <a:lstStyle/>
          <a:p>
            <a:pPr marL="12700" marR="5080" indent="1400810" algn="ctr">
              <a:lnSpc>
                <a:spcPct val="100000"/>
              </a:lnSpc>
              <a:spcBef>
                <a:spcPts val="100"/>
              </a:spcBef>
            </a:pPr>
            <a:r>
              <a:rPr lang="el-GR" sz="6600" spc="55" dirty="0" smtClean="0">
                <a:solidFill>
                  <a:srgbClr val="FFFFFF"/>
                </a:solidFill>
                <a:uFill>
                  <a:solidFill>
                    <a:srgbClr val="FFFFFF"/>
                  </a:solidFill>
                </a:uFill>
              </a:rPr>
              <a:t>ΚΕΦΑΛΑΙΟ</a:t>
            </a:r>
            <a:br>
              <a:rPr lang="el-GR" sz="6600" spc="55" dirty="0" smtClean="0">
                <a:solidFill>
                  <a:srgbClr val="FFFFFF"/>
                </a:solidFill>
                <a:uFill>
                  <a:solidFill>
                    <a:srgbClr val="FFFFFF"/>
                  </a:solidFill>
                </a:uFill>
              </a:rPr>
            </a:br>
            <a:r>
              <a:rPr lang="el-GR" sz="6600" spc="55" dirty="0" smtClean="0">
                <a:solidFill>
                  <a:srgbClr val="FFFFFF"/>
                </a:solidFill>
                <a:uFill>
                  <a:solidFill>
                    <a:srgbClr val="FFFFFF"/>
                  </a:solidFill>
                </a:uFill>
              </a:rPr>
              <a:t>ΠΕΜΠ</a:t>
            </a:r>
            <a:r>
              <a:rPr sz="6600" spc="-100" smtClean="0">
                <a:solidFill>
                  <a:srgbClr val="FFFFFF"/>
                </a:solidFill>
                <a:uFill>
                  <a:solidFill>
                    <a:srgbClr val="FFFFFF"/>
                  </a:solidFill>
                </a:uFill>
              </a:rPr>
              <a:t>ΤΟ</a:t>
            </a:r>
            <a:endParaRPr sz="6600"/>
          </a:p>
        </p:txBody>
      </p:sp>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29259" y="81279"/>
            <a:ext cx="8285480" cy="738664"/>
          </a:xfrm>
        </p:spPr>
        <p:txBody>
          <a:bodyPr/>
          <a:lstStyle/>
          <a:p>
            <a:pPr algn="ctr"/>
            <a:br>
              <a:rPr lang="el-GR" sz="2400" dirty="0" smtClean="0">
                <a:solidFill>
                  <a:srgbClr val="FF0000"/>
                </a:solidFill>
                <a:latin typeface="Arial Black" panose="020B0A04020102020204" pitchFamily="34" charset="0"/>
              </a:rPr>
            </a:br>
            <a:r>
              <a:rPr lang="el-GR" sz="2400" dirty="0" smtClean="0">
                <a:solidFill>
                  <a:srgbClr val="FF0000"/>
                </a:solidFill>
                <a:latin typeface="Arial Black" panose="020B0A04020102020204" pitchFamily="34" charset="0"/>
              </a:rPr>
              <a:t>5. ΝΑΥΤΙΚΕΣ  ΜΗΧΑΝΕΣ</a:t>
            </a:r>
            <a:endParaRPr lang="el-GR" sz="2400" dirty="0">
              <a:solidFill>
                <a:srgbClr val="FF0000"/>
              </a:solidFill>
              <a:latin typeface="Arial Black" panose="020B0A04020102020204" pitchFamily="34" charset="0"/>
            </a:endParaRPr>
          </a:p>
        </p:txBody>
      </p:sp>
      <p:sp>
        <p:nvSpPr>
          <p:cNvPr id="3" name="2 - Θέση κειμένου"/>
          <p:cNvSpPr>
            <a:spLocks noGrp="1"/>
          </p:cNvSpPr>
          <p:nvPr>
            <p:ph type="body" idx="1"/>
          </p:nvPr>
        </p:nvSpPr>
        <p:spPr>
          <a:xfrm>
            <a:off x="113029" y="1041400"/>
            <a:ext cx="8869044" cy="2215515"/>
          </a:xfrm>
        </p:spPr>
        <p:txBody>
          <a:bodyPr/>
          <a:lstStyle/>
          <a:p>
            <a:endParaRPr lang="el-GR" sz="2400" dirty="0" smtClean="0">
              <a:solidFill>
                <a:srgbClr val="FF0000"/>
              </a:solidFill>
              <a:latin typeface="Arial Black" panose="020B0A04020102020204" pitchFamily="34" charset="0"/>
            </a:endParaRPr>
          </a:p>
          <a:p>
            <a:pPr marL="457200" indent="-457200">
              <a:buAutoNum type="arabicPeriod"/>
            </a:pPr>
            <a:r>
              <a:rPr lang="el-GR" sz="2000" dirty="0" smtClean="0">
                <a:latin typeface="Arial Black" panose="020B0A04020102020204" pitchFamily="34" charset="0"/>
              </a:rPr>
              <a:t>Είδη σύγχρονων </a:t>
            </a:r>
            <a:r>
              <a:rPr lang="el-GR" sz="2000" dirty="0" err="1" smtClean="0">
                <a:latin typeface="Arial Black" panose="020B0A04020102020204" pitchFamily="34" charset="0"/>
              </a:rPr>
              <a:t>προωστήριων</a:t>
            </a:r>
            <a:r>
              <a:rPr lang="el-GR" sz="2000" dirty="0" smtClean="0">
                <a:latin typeface="Arial Black" panose="020B0A04020102020204" pitchFamily="34" charset="0"/>
              </a:rPr>
              <a:t> μηχανών ΜΕΚ</a:t>
            </a:r>
            <a:r>
              <a:rPr lang="en-US" sz="2000" dirty="0" smtClean="0">
                <a:latin typeface="Arial Black" panose="020B0A04020102020204" pitchFamily="34" charset="0"/>
              </a:rPr>
              <a:t> </a:t>
            </a:r>
            <a:r>
              <a:rPr lang="el-GR" sz="2000" dirty="0" smtClean="0">
                <a:latin typeface="Arial Black" panose="020B0A04020102020204" pitchFamily="34" charset="0"/>
              </a:rPr>
              <a:t> (</a:t>
            </a:r>
            <a:r>
              <a:rPr lang="en-US" sz="2000" dirty="0" err="1" smtClean="0">
                <a:latin typeface="Arial Black" panose="020B0A04020102020204" pitchFamily="34" charset="0"/>
              </a:rPr>
              <a:t>Sulzer(</a:t>
            </a:r>
            <a:r>
              <a:rPr lang="en-US" altLang="en-US" sz="2000" dirty="0" smtClean="0">
                <a:latin typeface="Arial Black" panose="020B0A04020102020204" pitchFamily="34" charset="0"/>
              </a:rPr>
              <a:t>Wärtsilä)</a:t>
            </a:r>
            <a:r>
              <a:rPr lang="en-US" sz="2000" dirty="0" smtClean="0">
                <a:latin typeface="Arial Black" panose="020B0A04020102020204" pitchFamily="34" charset="0"/>
              </a:rPr>
              <a:t>, </a:t>
            </a:r>
            <a:r>
              <a:rPr lang="en-US" sz="2000" dirty="0" err="1" smtClean="0">
                <a:latin typeface="Arial Black" panose="020B0A04020102020204" pitchFamily="34" charset="0"/>
              </a:rPr>
              <a:t>Pielstick</a:t>
            </a:r>
            <a:r>
              <a:rPr lang="en-US" sz="2000" dirty="0" smtClean="0">
                <a:latin typeface="Arial Black" panose="020B0A04020102020204" pitchFamily="34" charset="0"/>
              </a:rPr>
              <a:t>, MAN (EVERLLENCE) B &amp; W, Dual Engines}.</a:t>
            </a:r>
            <a:endParaRPr lang="en-US" sz="2000" dirty="0" smtClean="0">
              <a:latin typeface="Arial Black" panose="020B0A04020102020204" pitchFamily="34" charset="0"/>
            </a:endParaRPr>
          </a:p>
          <a:p>
            <a:pPr marL="457200" indent="-457200"/>
            <a:endParaRPr lang="en-US" sz="2000" dirty="0" smtClean="0">
              <a:latin typeface="Arial Black" panose="020B0A04020102020204" pitchFamily="34" charset="0"/>
            </a:endParaRPr>
          </a:p>
          <a:p>
            <a:pPr marL="457200" indent="-457200"/>
            <a:r>
              <a:rPr lang="en-US" sz="2000" dirty="0" smtClean="0">
                <a:latin typeface="Arial Black" panose="020B0A04020102020204" pitchFamily="34" charset="0"/>
              </a:rPr>
              <a:t>2.  </a:t>
            </a:r>
            <a:r>
              <a:rPr lang="el-GR" sz="2000" dirty="0" smtClean="0">
                <a:latin typeface="Arial Black" panose="020B0A04020102020204" pitchFamily="34" charset="0"/>
              </a:rPr>
              <a:t>Περιγραφικά στοιχεία, μεταξύ των </a:t>
            </a:r>
            <a:r>
              <a:rPr lang="en-US" sz="2000" dirty="0" smtClean="0">
                <a:latin typeface="Arial Black" panose="020B0A04020102020204" pitchFamily="34" charset="0"/>
              </a:rPr>
              <a:t> </a:t>
            </a:r>
            <a:r>
              <a:rPr lang="el-GR" sz="2000" dirty="0" smtClean="0">
                <a:latin typeface="Arial Black" panose="020B0A04020102020204" pitchFamily="34" charset="0"/>
              </a:rPr>
              <a:t>κατασκευαστών</a:t>
            </a:r>
            <a:r>
              <a:rPr lang="en-US" sz="2000" dirty="0" smtClean="0">
                <a:latin typeface="Arial Black" panose="020B0A04020102020204" pitchFamily="34" charset="0"/>
              </a:rPr>
              <a:t> (</a:t>
            </a:r>
            <a:r>
              <a:rPr lang="el-GR" sz="2000" dirty="0" smtClean="0">
                <a:latin typeface="Arial Black" panose="020B0A04020102020204" pitchFamily="34" charset="0"/>
              </a:rPr>
              <a:t>κατακόρυφων ή σε σειρά και τύπου </a:t>
            </a:r>
            <a:r>
              <a:rPr lang="en-US" sz="2000" dirty="0" smtClean="0">
                <a:latin typeface="Arial Black" panose="020B0A04020102020204" pitchFamily="34" charset="0"/>
              </a:rPr>
              <a:t>V).</a:t>
            </a:r>
            <a:endParaRPr lang="el-GR" sz="2000" dirty="0">
              <a:latin typeface="Arial Black" panose="020B0A04020102020204" pitchFamily="34" charset="0"/>
            </a:endParaRPr>
          </a:p>
        </p:txBody>
      </p:sp>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object 9"/>
          <p:cNvSpPr txBox="1"/>
          <p:nvPr/>
        </p:nvSpPr>
        <p:spPr>
          <a:xfrm>
            <a:off x="0" y="1196974"/>
            <a:ext cx="9077960" cy="5345430"/>
          </a:xfrm>
          <a:prstGeom prst="rect">
            <a:avLst/>
          </a:prstGeom>
        </p:spPr>
        <p:txBody>
          <a:bodyPr vert="horz" wrap="square" lIns="0" tIns="12065" rIns="0" bIns="0" rtlCol="0">
            <a:spAutoFit/>
          </a:bodyPr>
          <a:lstStyle/>
          <a:p>
            <a:pPr marL="76200" marR="68580" indent="-253365" algn="ctr">
              <a:lnSpc>
                <a:spcPct val="134000"/>
              </a:lnSpc>
              <a:spcBef>
                <a:spcPts val="95"/>
              </a:spcBef>
            </a:pPr>
            <a:r>
              <a:rPr lang="el-GR" sz="5400" spc="-20" dirty="0">
                <a:solidFill>
                  <a:srgbClr val="FF0000"/>
                </a:solidFill>
                <a:latin typeface="Arial Black" panose="020B0A04020102020204"/>
                <a:cs typeface="Arial Black" panose="020B0A04020102020204"/>
              </a:rPr>
              <a:t>ΑΡΓΟΣΤΡΟΦΕΣ</a:t>
            </a:r>
            <a:endParaRPr lang="el-GR" sz="5400" spc="-20" dirty="0">
              <a:solidFill>
                <a:srgbClr val="FF0000"/>
              </a:solidFill>
              <a:latin typeface="Arial Black" panose="020B0A04020102020204"/>
              <a:cs typeface="Arial Black" panose="020B0A04020102020204"/>
            </a:endParaRPr>
          </a:p>
          <a:p>
            <a:pPr marL="76200" marR="68580" indent="-253365" algn="ctr">
              <a:lnSpc>
                <a:spcPct val="134000"/>
              </a:lnSpc>
              <a:spcBef>
                <a:spcPts val="95"/>
              </a:spcBef>
            </a:pPr>
            <a:r>
              <a:rPr sz="5400" spc="-20" dirty="0">
                <a:solidFill>
                  <a:srgbClr val="FF0000"/>
                </a:solidFill>
                <a:latin typeface="Arial Black" panose="020B0A04020102020204"/>
                <a:cs typeface="Arial Black" panose="020B0A04020102020204"/>
              </a:rPr>
              <a:t>Δ</a:t>
            </a:r>
            <a:r>
              <a:rPr sz="5400" spc="-10" dirty="0">
                <a:solidFill>
                  <a:srgbClr val="FF0000"/>
                </a:solidFill>
                <a:latin typeface="Arial Black" panose="020B0A04020102020204"/>
                <a:cs typeface="Arial Black" panose="020B0A04020102020204"/>
              </a:rPr>
              <a:t>Ι</a:t>
            </a:r>
            <a:r>
              <a:rPr sz="5400" spc="-5" dirty="0">
                <a:solidFill>
                  <a:srgbClr val="FF0000"/>
                </a:solidFill>
                <a:latin typeface="Arial Black" panose="020B0A04020102020204"/>
                <a:cs typeface="Arial Black" panose="020B0A04020102020204"/>
              </a:rPr>
              <a:t>Χ</a:t>
            </a:r>
            <a:r>
              <a:rPr sz="5400" dirty="0">
                <a:solidFill>
                  <a:srgbClr val="FF0000"/>
                </a:solidFill>
                <a:latin typeface="Arial Black" panose="020B0A04020102020204"/>
                <a:cs typeface="Arial Black" panose="020B0A04020102020204"/>
              </a:rPr>
              <a:t>Ρ</a:t>
            </a:r>
            <a:r>
              <a:rPr sz="5400" spc="-10" dirty="0">
                <a:solidFill>
                  <a:srgbClr val="FF0000"/>
                </a:solidFill>
                <a:latin typeface="Arial Black" panose="020B0A04020102020204"/>
                <a:cs typeface="Arial Black" panose="020B0A04020102020204"/>
              </a:rPr>
              <a:t>Ο</a:t>
            </a:r>
            <a:r>
              <a:rPr sz="5400" spc="-20" dirty="0">
                <a:solidFill>
                  <a:srgbClr val="FF0000"/>
                </a:solidFill>
                <a:latin typeface="Arial Black" panose="020B0A04020102020204"/>
                <a:cs typeface="Arial Black" panose="020B0A04020102020204"/>
              </a:rPr>
              <a:t>Ν</a:t>
            </a:r>
            <a:r>
              <a:rPr lang="el-GR" sz="5400" spc="-20" dirty="0">
                <a:solidFill>
                  <a:srgbClr val="FF0000"/>
                </a:solidFill>
                <a:latin typeface="Arial Black" panose="020B0A04020102020204"/>
                <a:cs typeface="Arial Black" panose="020B0A04020102020204"/>
              </a:rPr>
              <a:t>ΕΣ </a:t>
            </a:r>
            <a:r>
              <a:rPr sz="5400" spc="-1882" baseline="-12000" dirty="0">
                <a:latin typeface="Arial Black" panose="020B0A04020102020204"/>
                <a:cs typeface="Arial Black" panose="020B0A04020102020204"/>
              </a:rPr>
              <a:t> </a:t>
            </a:r>
            <a:r>
              <a:rPr sz="5400" spc="-10" dirty="0">
                <a:solidFill>
                  <a:srgbClr val="FF0000"/>
                </a:solidFill>
                <a:latin typeface="Arial Black" panose="020B0A04020102020204"/>
                <a:cs typeface="Arial Black" panose="020B0A04020102020204"/>
              </a:rPr>
              <a:t>ΜΗΧΑΝΕΣ</a:t>
            </a:r>
            <a:endParaRPr sz="5400">
              <a:latin typeface="Arial Black" panose="020B0A04020102020204"/>
              <a:cs typeface="Arial Black" panose="020B0A04020102020204"/>
            </a:endParaRPr>
          </a:p>
          <a:p>
            <a:pPr marL="739775" marR="568960" indent="-163195" algn="ctr">
              <a:lnSpc>
                <a:spcPct val="118000"/>
              </a:lnSpc>
              <a:spcBef>
                <a:spcPts val="1200"/>
              </a:spcBef>
            </a:pPr>
            <a:r>
              <a:rPr sz="5400" dirty="0">
                <a:solidFill>
                  <a:srgbClr val="FF0000"/>
                </a:solidFill>
                <a:latin typeface="Arial Black" panose="020B0A04020102020204"/>
                <a:cs typeface="Arial Black" panose="020B0A04020102020204"/>
              </a:rPr>
              <a:t>LOW</a:t>
            </a:r>
            <a:r>
              <a:rPr sz="5400" spc="-250" dirty="0">
                <a:solidFill>
                  <a:srgbClr val="FF0000"/>
                </a:solidFill>
                <a:latin typeface="Arial Black" panose="020B0A04020102020204"/>
                <a:cs typeface="Arial Black" panose="020B0A04020102020204"/>
              </a:rPr>
              <a:t> </a:t>
            </a:r>
            <a:r>
              <a:rPr lang="en-US" sz="5400" spc="-250" dirty="0">
                <a:solidFill>
                  <a:srgbClr val="FF0000"/>
                </a:solidFill>
                <a:latin typeface="Arial Black" panose="020B0A04020102020204"/>
                <a:cs typeface="Arial Black" panose="020B0A04020102020204"/>
              </a:rPr>
              <a:t>SPE</a:t>
            </a:r>
            <a:r>
              <a:rPr sz="5400" spc="-5" dirty="0">
                <a:solidFill>
                  <a:srgbClr val="FF0000"/>
                </a:solidFill>
                <a:latin typeface="Arial Black" panose="020B0A04020102020204"/>
                <a:cs typeface="Arial Black" panose="020B0A04020102020204"/>
              </a:rPr>
              <a:t>E</a:t>
            </a:r>
            <a:r>
              <a:rPr sz="5400" dirty="0">
                <a:solidFill>
                  <a:srgbClr val="FF0000"/>
                </a:solidFill>
                <a:latin typeface="Arial Black" panose="020B0A04020102020204"/>
                <a:cs typeface="Arial Black" panose="020B0A04020102020204"/>
              </a:rPr>
              <a:t>D</a:t>
            </a:r>
            <a:r>
              <a:rPr sz="5400" spc="-5" dirty="0">
                <a:solidFill>
                  <a:srgbClr val="FF0000"/>
                </a:solidFill>
                <a:latin typeface="Arial Black" panose="020B0A04020102020204"/>
                <a:cs typeface="Arial Black" panose="020B0A04020102020204"/>
              </a:rPr>
              <a:t> </a:t>
            </a:r>
            <a:r>
              <a:rPr sz="5400" spc="-25" dirty="0">
                <a:solidFill>
                  <a:srgbClr val="FF0000"/>
                </a:solidFill>
                <a:latin typeface="Arial Black" panose="020B0A04020102020204"/>
                <a:cs typeface="Arial Black" panose="020B0A04020102020204"/>
              </a:rPr>
              <a:t>TWO </a:t>
            </a:r>
            <a:r>
              <a:rPr lang="en-US" altLang="en-US" sz="5400" spc="-25" dirty="0">
                <a:solidFill>
                  <a:srgbClr val="FF0000"/>
                </a:solidFill>
                <a:latin typeface="Arial Black" panose="020B0A04020102020204"/>
                <a:cs typeface="Arial Black" panose="020B0A04020102020204"/>
              </a:rPr>
              <a:t>STROKE</a:t>
            </a:r>
            <a:r>
              <a:rPr sz="5400" spc="-5" dirty="0">
                <a:solidFill>
                  <a:srgbClr val="FF0000"/>
                </a:solidFill>
                <a:latin typeface="Arial Black" panose="020B0A04020102020204"/>
                <a:cs typeface="Arial Black" panose="020B0A04020102020204"/>
              </a:rPr>
              <a:t> </a:t>
            </a:r>
            <a:r>
              <a:rPr sz="5400" spc="-10" dirty="0">
                <a:solidFill>
                  <a:srgbClr val="FF0000"/>
                </a:solidFill>
                <a:latin typeface="Arial Black" panose="020B0A04020102020204"/>
                <a:cs typeface="Arial Black" panose="020B0A04020102020204"/>
              </a:rPr>
              <a:t>E</a:t>
            </a:r>
            <a:r>
              <a:rPr sz="5400" spc="-20" dirty="0">
                <a:solidFill>
                  <a:srgbClr val="FF0000"/>
                </a:solidFill>
                <a:latin typeface="Arial Black" panose="020B0A04020102020204"/>
                <a:cs typeface="Arial Black" panose="020B0A04020102020204"/>
              </a:rPr>
              <a:t>NGI</a:t>
            </a:r>
            <a:r>
              <a:rPr sz="5400" spc="-30" dirty="0">
                <a:solidFill>
                  <a:srgbClr val="FF0000"/>
                </a:solidFill>
                <a:latin typeface="Arial Black" panose="020B0A04020102020204"/>
                <a:cs typeface="Arial Black" panose="020B0A04020102020204"/>
              </a:rPr>
              <a:t>N</a:t>
            </a:r>
            <a:r>
              <a:rPr lang="en-US" altLang="en-US" sz="5400" spc="-30" dirty="0">
                <a:solidFill>
                  <a:srgbClr val="FF0000"/>
                </a:solidFill>
                <a:latin typeface="Arial Black" panose="020B0A04020102020204"/>
                <a:cs typeface="Arial Black" panose="020B0A04020102020204"/>
              </a:rPr>
              <a:t>ES &lt;350 RPM</a:t>
            </a:r>
            <a:endParaRPr lang="en-US" altLang="en-US" sz="5400" spc="-30" baseline="-12000" dirty="0">
              <a:solidFill>
                <a:srgbClr val="FF0000"/>
              </a:solidFill>
              <a:latin typeface="Arial Black" panose="020B0A04020102020204"/>
              <a:cs typeface="Arial Black" panose="020B0A04020102020204"/>
            </a:endParaRPr>
          </a:p>
        </p:txBody>
      </p:sp>
      <p:sp>
        <p:nvSpPr>
          <p:cNvPr id="11" name="object 11"/>
          <p:cNvSpPr/>
          <p:nvPr/>
        </p:nvSpPr>
        <p:spPr>
          <a:xfrm>
            <a:off x="285720" y="142852"/>
            <a:ext cx="8572560" cy="999492"/>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2" name="object 12"/>
          <p:cNvSpPr txBox="1">
            <a:spLocks noGrp="1"/>
          </p:cNvSpPr>
          <p:nvPr>
            <p:ph type="title"/>
          </p:nvPr>
        </p:nvSpPr>
        <p:spPr>
          <a:xfrm>
            <a:off x="357158" y="0"/>
            <a:ext cx="8501121" cy="1061705"/>
          </a:xfrm>
          <a:prstGeom prst="rect">
            <a:avLst/>
          </a:prstGeom>
        </p:spPr>
        <p:txBody>
          <a:bodyPr vert="horz" wrap="square" lIns="0" tIns="306070" rIns="0" bIns="0" rtlCol="0">
            <a:spAutoFit/>
          </a:bodyPr>
          <a:lstStyle/>
          <a:p>
            <a:pPr marL="53340" algn="ctr">
              <a:lnSpc>
                <a:spcPct val="100000"/>
              </a:lnSpc>
              <a:spcBef>
                <a:spcPts val="100"/>
              </a:spcBef>
            </a:pPr>
            <a:r>
              <a:rPr lang="el-GR" sz="2400" b="0" u="none" dirty="0" smtClean="0">
                <a:solidFill>
                  <a:srgbClr val="FFFFFF"/>
                </a:solidFill>
                <a:latin typeface="Arial Black" panose="020B0A04020102020204"/>
                <a:cs typeface="Arial Black" panose="020B0A04020102020204"/>
              </a:rPr>
              <a:t>5.1. </a:t>
            </a:r>
            <a:r>
              <a:rPr sz="2400" b="0" u="none" smtClean="0">
                <a:solidFill>
                  <a:srgbClr val="FFFFFF"/>
                </a:solidFill>
                <a:latin typeface="Arial Black" panose="020B0A04020102020204"/>
                <a:cs typeface="Arial Black" panose="020B0A04020102020204"/>
              </a:rPr>
              <a:t>ΑΡΓΟΣΤΡΟΦΕΣ</a:t>
            </a:r>
            <a:r>
              <a:rPr sz="2400" b="0" u="heavy" spc="-80" smtClean="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object 5"/>
          <p:cNvSpPr/>
          <p:nvPr/>
        </p:nvSpPr>
        <p:spPr>
          <a:xfrm>
            <a:off x="519430" y="3911600"/>
            <a:ext cx="8105140" cy="0"/>
          </a:xfrm>
          <a:custGeom>
            <a:avLst/>
            <a:gdLst/>
            <a:ahLst/>
            <a:cxnLst/>
            <a:rect l="l" t="t" r="r" b="b"/>
            <a:pathLst>
              <a:path w="8105140">
                <a:moveTo>
                  <a:pt x="0" y="0"/>
                </a:moveTo>
                <a:lnTo>
                  <a:pt x="8105140" y="0"/>
                </a:lnTo>
              </a:path>
            </a:pathLst>
          </a:custGeom>
          <a:ln w="43180">
            <a:solidFill>
              <a:srgbClr val="FF0000"/>
            </a:solidFill>
          </a:ln>
        </p:spPr>
        <p:txBody>
          <a:bodyPr wrap="square" lIns="0" tIns="0" rIns="0" bIns="0" rtlCol="0"/>
          <a:lstStyle/>
          <a:p/>
        </p:txBody>
      </p:sp>
      <p:sp>
        <p:nvSpPr>
          <p:cNvPr id="6" name="object 6"/>
          <p:cNvSpPr txBox="1">
            <a:spLocks noGrp="1"/>
          </p:cNvSpPr>
          <p:nvPr>
            <p:ph type="body" idx="1"/>
          </p:nvPr>
        </p:nvSpPr>
        <p:spPr>
          <a:xfrm>
            <a:off x="90170" y="1041400"/>
            <a:ext cx="8891905" cy="2786380"/>
          </a:xfrm>
          <a:prstGeom prst="rect">
            <a:avLst/>
          </a:prstGeom>
        </p:spPr>
        <p:txBody>
          <a:bodyPr vert="horz" wrap="square" lIns="0" tIns="2245360" rIns="0" bIns="0" rtlCol="0">
            <a:noAutofit/>
          </a:bodyPr>
          <a:lstStyle/>
          <a:p>
            <a:pPr marL="201930" marR="148590" algn="ctr">
              <a:lnSpc>
                <a:spcPct val="100000"/>
              </a:lnSpc>
              <a:spcBef>
                <a:spcPts val="940"/>
              </a:spcBef>
            </a:pPr>
            <a:r>
              <a:rPr lang="el-GR" sz="4400" b="0" spc="5" smtClean="0">
                <a:solidFill>
                  <a:srgbClr val="FF0000"/>
                </a:solidFill>
                <a:latin typeface="Arial Black" panose="020B0A04020102020204"/>
                <a:cs typeface="Arial Black" panose="020B0A04020102020204"/>
                <a:sym typeface="+mn-ea"/>
              </a:rPr>
              <a:t>ΑΡΓΟΣΤΡΟΦΕΣ ΔΙΧΡΟΝΕΣ </a:t>
            </a:r>
            <a:r>
              <a:rPr sz="4400" b="0" u="heavy" spc="-10" dirty="0">
                <a:solidFill>
                  <a:srgbClr val="FF0000"/>
                </a:solidFill>
                <a:uFill>
                  <a:solidFill>
                    <a:srgbClr val="FF0000"/>
                  </a:solidFill>
                </a:uFill>
                <a:latin typeface="Arial Black" panose="020B0A04020102020204"/>
                <a:cs typeface="Arial Black" panose="020B0A04020102020204"/>
                <a:sym typeface="+mn-ea"/>
              </a:rPr>
              <a:t>ΜΗΧΑΝΕΣ</a:t>
            </a:r>
            <a:endParaRPr sz="4400" b="0" u="heavy" spc="-10" dirty="0">
              <a:solidFill>
                <a:srgbClr val="FF0000"/>
              </a:solidFill>
              <a:uFill>
                <a:solidFill>
                  <a:srgbClr val="FF0000"/>
                </a:solidFill>
              </a:uFill>
              <a:latin typeface="Arial Black" panose="020B0A04020102020204"/>
              <a:cs typeface="Arial Black" panose="020B0A04020102020204"/>
            </a:endParaRPr>
          </a:p>
          <a:p>
            <a:pPr marL="201930" marR="148590" algn="ctr">
              <a:lnSpc>
                <a:spcPct val="100000"/>
              </a:lnSpc>
              <a:spcBef>
                <a:spcPts val="940"/>
              </a:spcBef>
            </a:pPr>
            <a:r>
              <a:rPr sz="4400" b="0" dirty="0">
                <a:latin typeface="Arial Black" panose="020B0A04020102020204"/>
                <a:cs typeface="Arial Black" panose="020B0A04020102020204"/>
                <a:sym typeface="+mn-ea"/>
              </a:rPr>
              <a:t>Man</a:t>
            </a:r>
            <a:r>
              <a:rPr sz="4400" b="0" spc="-5" dirty="0">
                <a:latin typeface="Arial Black" panose="020B0A04020102020204"/>
                <a:cs typeface="Arial Black" panose="020B0A04020102020204"/>
                <a:sym typeface="+mn-ea"/>
              </a:rPr>
              <a:t> </a:t>
            </a:r>
            <a:r>
              <a:rPr lang="en-US" altLang="en-US" sz="4400" b="0" spc="5" dirty="0">
                <a:latin typeface="Arial Black" panose="020B0A04020102020204"/>
                <a:cs typeface="Arial Black" panose="020B0A04020102020204"/>
                <a:sym typeface="+mn-ea"/>
              </a:rPr>
              <a:t>Burmeister &amp; Wain</a:t>
            </a:r>
            <a:endParaRPr sz="4400">
              <a:latin typeface="Arial Black" panose="020B0A04020102020204"/>
              <a:cs typeface="Arial Black" panose="020B0A04020102020204"/>
            </a:endParaRPr>
          </a:p>
          <a:p>
            <a:pPr marL="201930" marR="148590" algn="ctr">
              <a:lnSpc>
                <a:spcPct val="100000"/>
              </a:lnSpc>
              <a:spcBef>
                <a:spcPts val="940"/>
              </a:spcBef>
            </a:pPr>
            <a:endParaRPr sz="4400">
              <a:latin typeface="Arial Black" panose="020B0A04020102020204"/>
              <a:cs typeface="Arial Black" panose="020B0A04020102020204"/>
            </a:endParaRPr>
          </a:p>
        </p:txBody>
      </p:sp>
      <p:sp>
        <p:nvSpPr>
          <p:cNvPr id="7" name="object 7"/>
          <p:cNvSpPr/>
          <p:nvPr/>
        </p:nvSpPr>
        <p:spPr>
          <a:xfrm>
            <a:off x="1043940" y="5445125"/>
            <a:ext cx="7239000" cy="0"/>
          </a:xfrm>
          <a:custGeom>
            <a:avLst/>
            <a:gdLst/>
            <a:ahLst/>
            <a:cxnLst/>
            <a:rect l="l" t="t" r="r" b="b"/>
            <a:pathLst>
              <a:path w="7239000">
                <a:moveTo>
                  <a:pt x="0" y="0"/>
                </a:moveTo>
                <a:lnTo>
                  <a:pt x="7239000" y="0"/>
                </a:lnTo>
              </a:path>
            </a:pathLst>
          </a:custGeom>
          <a:ln w="43180">
            <a:solidFill>
              <a:srgbClr val="000000"/>
            </a:solidFill>
          </a:ln>
        </p:spPr>
        <p:txBody>
          <a:bodyPr wrap="square" lIns="0" tIns="0" rIns="0" bIns="0" rtlCol="0"/>
          <a:lstStyle/>
          <a:p/>
        </p:txBody>
      </p:sp>
      <p:sp>
        <p:nvSpPr>
          <p:cNvPr id="8" name="object 8"/>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9" name="object 9"/>
          <p:cNvSpPr txBox="1">
            <a:spLocks noGrp="1"/>
          </p:cNvSpPr>
          <p:nvPr>
            <p:ph type="title"/>
          </p:nvPr>
        </p:nvSpPr>
        <p:spPr>
          <a:xfrm>
            <a:off x="429259" y="81279"/>
            <a:ext cx="8285480" cy="675005"/>
          </a:xfrm>
          <a:prstGeom prst="rect">
            <a:avLst/>
          </a:prstGeom>
        </p:spPr>
        <p:txBody>
          <a:bodyPr vert="horz" wrap="square" lIns="0" tIns="30607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lang="en-US" sz="2400" b="0" u="none" dirty="0">
                <a:solidFill>
                  <a:srgbClr val="FFFFFF"/>
                </a:solid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none" spc="-80" dirty="0">
                <a:solidFill>
                  <a:srgbClr val="FFFFFF"/>
                </a:solidFill>
                <a:uFill>
                  <a:solidFill>
                    <a:srgbClr val="FFFFFF"/>
                  </a:solidFill>
                </a:uFill>
                <a:latin typeface="Arial Black" panose="020B0A04020102020204"/>
                <a:cs typeface="Arial Black" panose="020B0A04020102020204"/>
              </a:rPr>
              <a:t> </a:t>
            </a:r>
            <a:r>
              <a:rPr sz="2400" b="0" u="none" spc="-10" dirty="0">
                <a:solidFill>
                  <a:srgbClr val="FFFFFF"/>
                </a:solidFill>
                <a:uFill>
                  <a:solidFill>
                    <a:srgbClr val="FFFFFF"/>
                  </a:solidFill>
                </a:uFill>
                <a:latin typeface="Arial Black" panose="020B0A04020102020204"/>
                <a:cs typeface="Arial Black" panose="020B0A04020102020204"/>
              </a:rPr>
              <a:t>ΠΕΤΡΕΛΑΙΟΜΗΧΑΝΕΣ</a:t>
            </a:r>
            <a:endParaRPr sz="2400" u="none">
              <a:latin typeface="Arial Black" panose="020B0A04020102020204"/>
              <a:cs typeface="Arial Black" panose="020B0A04020102020204"/>
            </a:endParaRPr>
          </a:p>
        </p:txBody>
      </p:sp>
    </p:spTree>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8859"/>
            <a:ext cx="8762365" cy="5300345"/>
          </a:xfrm>
          <a:prstGeom prst="rect">
            <a:avLst/>
          </a:prstGeom>
        </p:spPr>
        <p:txBody>
          <a:bodyPr vert="horz" wrap="square" lIns="0" tIns="101600" rIns="0" bIns="0" rtlCol="0">
            <a:spAutoFit/>
          </a:bodyPr>
          <a:lstStyle/>
          <a:p>
            <a:pPr marL="6985" algn="ctr">
              <a:lnSpc>
                <a:spcPct val="100000"/>
              </a:lnSpc>
              <a:spcBef>
                <a:spcPts val="800"/>
              </a:spcBef>
            </a:pPr>
            <a:r>
              <a:rPr sz="1800" u="heavy" dirty="0">
                <a:solidFill>
                  <a:srgbClr val="FF0000"/>
                </a:solidFill>
                <a:uFill>
                  <a:solidFill>
                    <a:srgbClr val="FF0000"/>
                  </a:solidFill>
                </a:uFill>
                <a:latin typeface="Arial Black" panose="020B0A04020102020204"/>
                <a:cs typeface="Arial Black" panose="020B0A04020102020204"/>
              </a:rPr>
              <a:t>ΑΡΓΟΣΤΡΟΦΕΣ</a:t>
            </a:r>
            <a:r>
              <a:rPr sz="1800" u="heavy" spc="-2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15" dirty="0">
                <a:solidFill>
                  <a:srgbClr val="FF0000"/>
                </a:solid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MAN</a:t>
            </a:r>
            <a:r>
              <a:rPr sz="1800" u="heavy" spc="-20" dirty="0">
                <a:uFill>
                  <a:solidFill>
                    <a:srgbClr val="000000"/>
                  </a:solidFill>
                </a:uFill>
                <a:latin typeface="Arial Black" panose="020B0A04020102020204"/>
                <a:cs typeface="Arial Black" panose="020B0A04020102020204"/>
              </a:rPr>
              <a:t> B&amp;W.</a:t>
            </a:r>
            <a:endParaRPr sz="1800">
              <a:latin typeface="Arial Black" panose="020B0A04020102020204"/>
              <a:cs typeface="Arial Black" panose="020B0A04020102020204"/>
            </a:endParaRPr>
          </a:p>
          <a:p>
            <a:pPr marL="12700" marR="126365">
              <a:lnSpc>
                <a:spcPct val="118000"/>
              </a:lnSpc>
              <a:spcBef>
                <a:spcPts val="380"/>
              </a:spcBef>
            </a:pPr>
            <a:r>
              <a:rPr sz="3225" spc="-15" baseline="3000" dirty="0">
                <a:solidFill>
                  <a:srgbClr val="FF0000"/>
                </a:solidFill>
                <a:latin typeface="Wingdings" panose="05000000000000000000"/>
                <a:cs typeface="Wingdings" panose="05000000000000000000"/>
              </a:rPr>
              <a:t></a:t>
            </a:r>
            <a:r>
              <a:rPr sz="2150" spc="-10" dirty="0">
                <a:latin typeface="Arial Black" panose="020B0A04020102020204"/>
                <a:cs typeface="Arial Black" panose="020B0A04020102020204"/>
              </a:rPr>
              <a:t>ΑΠΟΤΕΛΕΙ</a:t>
            </a:r>
            <a:r>
              <a:rPr sz="2150" spc="-35" dirty="0">
                <a:latin typeface="Arial Black" panose="020B0A04020102020204"/>
                <a:cs typeface="Arial Black" panose="020B0A04020102020204"/>
              </a:rPr>
              <a:t> </a:t>
            </a:r>
            <a:r>
              <a:rPr sz="2150" dirty="0">
                <a:latin typeface="Arial Black" panose="020B0A04020102020204"/>
                <a:cs typeface="Arial Black" panose="020B0A04020102020204"/>
              </a:rPr>
              <a:t>ΣΥΝΕΝΩΣΗ</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ΤΗΣ</a:t>
            </a:r>
            <a:r>
              <a:rPr sz="2150" spc="-15" dirty="0">
                <a:latin typeface="Arial Black" panose="020B0A04020102020204"/>
                <a:cs typeface="Arial Black" panose="020B0A04020102020204"/>
              </a:rPr>
              <a:t> </a:t>
            </a:r>
            <a:r>
              <a:rPr sz="2150" dirty="0">
                <a:solidFill>
                  <a:srgbClr val="001F5F"/>
                </a:solidFill>
                <a:latin typeface="Arial Black" panose="020B0A04020102020204"/>
                <a:cs typeface="Arial Black" panose="020B0A04020102020204"/>
              </a:rPr>
              <a:t>ΓΕΡΜΑΝΙΚΗΣ</a:t>
            </a:r>
            <a:r>
              <a:rPr sz="2150" spc="-25" dirty="0">
                <a:solidFill>
                  <a:srgbClr val="001F5F"/>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MAN</a:t>
            </a:r>
            <a:r>
              <a:rPr sz="2150" spc="-25" dirty="0">
                <a:solidFill>
                  <a:srgbClr val="FF0000"/>
                </a:solidFill>
                <a:latin typeface="Arial Black" panose="020B0A04020102020204"/>
                <a:cs typeface="Arial Black" panose="020B0A04020102020204"/>
              </a:rPr>
              <a:t> </a:t>
            </a:r>
            <a:r>
              <a:rPr sz="2150" dirty="0">
                <a:latin typeface="Arial Black" panose="020B0A04020102020204"/>
                <a:cs typeface="Arial Black" panose="020B0A04020102020204"/>
              </a:rPr>
              <a:t>ΚΑΙ</a:t>
            </a:r>
            <a:r>
              <a:rPr sz="2150" spc="-30" dirty="0">
                <a:latin typeface="Arial Black" panose="020B0A04020102020204"/>
                <a:cs typeface="Arial Black" panose="020B0A04020102020204"/>
              </a:rPr>
              <a:t> </a:t>
            </a:r>
            <a:r>
              <a:rPr sz="2150" spc="-25" dirty="0">
                <a:latin typeface="Arial Black" panose="020B0A04020102020204"/>
                <a:cs typeface="Arial Black" panose="020B0A04020102020204"/>
              </a:rPr>
              <a:t>ΤΗΣ </a:t>
            </a:r>
            <a:r>
              <a:rPr sz="2150" dirty="0">
                <a:solidFill>
                  <a:srgbClr val="001F5F"/>
                </a:solidFill>
                <a:latin typeface="Arial Black" panose="020B0A04020102020204"/>
                <a:cs typeface="Arial Black" panose="020B0A04020102020204"/>
              </a:rPr>
              <a:t>ΔΑΝΕΖΙΚΗΣ</a:t>
            </a:r>
            <a:r>
              <a:rPr sz="2150" spc="-35" dirty="0">
                <a:solidFill>
                  <a:srgbClr val="001F5F"/>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BURMEISTER</a:t>
            </a:r>
            <a:r>
              <a:rPr sz="2150" spc="-35" dirty="0">
                <a:solidFill>
                  <a:srgbClr val="FF0000"/>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&amp;</a:t>
            </a:r>
            <a:r>
              <a:rPr sz="2150" spc="-35" dirty="0">
                <a:solidFill>
                  <a:srgbClr val="FF0000"/>
                </a:solidFill>
                <a:latin typeface="Arial Black" panose="020B0A04020102020204"/>
                <a:cs typeface="Arial Black" panose="020B0A04020102020204"/>
              </a:rPr>
              <a:t> </a:t>
            </a:r>
            <a:r>
              <a:rPr sz="2150" spc="-10" dirty="0">
                <a:solidFill>
                  <a:srgbClr val="FF0000"/>
                </a:solidFill>
                <a:latin typeface="Arial Black" panose="020B0A04020102020204"/>
                <a:cs typeface="Arial Black" panose="020B0A04020102020204"/>
              </a:rPr>
              <a:t>WAIN</a:t>
            </a:r>
            <a:r>
              <a:rPr sz="2150" spc="-10" dirty="0">
                <a:latin typeface="Arial Black" panose="020B0A04020102020204"/>
                <a:cs typeface="Arial Black" panose="020B0A04020102020204"/>
              </a:rPr>
              <a:t>.</a:t>
            </a:r>
            <a:endParaRPr sz="2150">
              <a:latin typeface="Arial Black" panose="020B0A04020102020204"/>
              <a:cs typeface="Arial Black" panose="020B0A04020102020204"/>
            </a:endParaRPr>
          </a:p>
          <a:p>
            <a:pPr>
              <a:lnSpc>
                <a:spcPct val="100000"/>
              </a:lnSpc>
              <a:spcBef>
                <a:spcPts val="25"/>
              </a:spcBef>
            </a:pPr>
            <a:endParaRPr sz="2750">
              <a:latin typeface="Arial Black" panose="020B0A04020102020204"/>
              <a:cs typeface="Arial Black" panose="020B0A04020102020204"/>
            </a:endParaRPr>
          </a:p>
          <a:p>
            <a:pPr marL="12700" marR="254635">
              <a:lnSpc>
                <a:spcPct val="118000"/>
              </a:lnSpc>
            </a:pPr>
            <a:r>
              <a:rPr sz="3225" spc="-30" baseline="3000" dirty="0">
                <a:solidFill>
                  <a:srgbClr val="FF0000"/>
                </a:solidFill>
                <a:latin typeface="Wingdings" panose="05000000000000000000"/>
                <a:cs typeface="Wingdings" panose="05000000000000000000"/>
              </a:rPr>
              <a:t></a:t>
            </a:r>
            <a:r>
              <a:rPr sz="2150" spc="-20" dirty="0">
                <a:latin typeface="Arial Black" panose="020B0A04020102020204"/>
                <a:cs typeface="Arial Black" panose="020B0A04020102020204"/>
              </a:rPr>
              <a:t>ΜΕΤΑ</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ΤΗΝ</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ΕΝΩΣΗ</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ΤΩΝ</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ΔΥΟ</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ΕΤΑΙΡΙΩΝ</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ΤΟ </a:t>
            </a:r>
            <a:r>
              <a:rPr sz="2150" spc="-10" dirty="0">
                <a:solidFill>
                  <a:srgbClr val="FF0000"/>
                </a:solidFill>
                <a:latin typeface="Arial Black" panose="020B0A04020102020204"/>
                <a:cs typeface="Arial Black" panose="020B0A04020102020204"/>
              </a:rPr>
              <a:t>1980</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ΣΤΑΜΑΤΗΣΕ</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Η</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ΑΝΑΠΤΥΞΗ</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ΤΩΝ</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ΜΗΧΑΝΩΝ</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25" dirty="0">
                <a:latin typeface="Arial Black" panose="020B0A04020102020204"/>
                <a:cs typeface="Arial Black" panose="020B0A04020102020204"/>
              </a:rPr>
              <a:t> </a:t>
            </a:r>
            <a:r>
              <a:rPr sz="2150" spc="-10" dirty="0">
                <a:solidFill>
                  <a:srgbClr val="FF0000"/>
                </a:solidFill>
                <a:latin typeface="Arial Black" panose="020B0A04020102020204"/>
                <a:cs typeface="Arial Black" panose="020B0A04020102020204"/>
              </a:rPr>
              <a:t>ΣΑΡΩΣΗ </a:t>
            </a:r>
            <a:r>
              <a:rPr sz="2150" dirty="0">
                <a:solidFill>
                  <a:srgbClr val="FF0000"/>
                </a:solidFill>
                <a:latin typeface="Arial Black" panose="020B0A04020102020204"/>
                <a:cs typeface="Arial Black" panose="020B0A04020102020204"/>
              </a:rPr>
              <a:t>ΒΡΟΓΧΟΥ</a:t>
            </a:r>
            <a:r>
              <a:rPr sz="2150" spc="-15" dirty="0">
                <a:solidFill>
                  <a:srgbClr val="FF0000"/>
                </a:solidFill>
                <a:latin typeface="Arial Black" panose="020B0A04020102020204"/>
                <a:cs typeface="Arial Black" panose="020B0A04020102020204"/>
              </a:rPr>
              <a:t> </a:t>
            </a:r>
            <a:r>
              <a:rPr sz="2150">
                <a:latin typeface="Arial Black" panose="020B0A04020102020204"/>
                <a:cs typeface="Arial Black" panose="020B0A04020102020204"/>
              </a:rPr>
              <a:t>ΚΑΙ</a:t>
            </a:r>
            <a:r>
              <a:rPr sz="2150" spc="-15">
                <a:latin typeface="Arial Black" panose="020B0A04020102020204"/>
                <a:cs typeface="Arial Black" panose="020B0A04020102020204"/>
              </a:rPr>
              <a:t> </a:t>
            </a:r>
            <a:r>
              <a:rPr sz="2150" smtClean="0">
                <a:latin typeface="Arial Black" panose="020B0A04020102020204"/>
                <a:cs typeface="Arial Black" panose="020B0A04020102020204"/>
              </a:rPr>
              <a:t>ΕΠΙΚΕΝΤΡΩΘΗΚ</a:t>
            </a:r>
            <a:r>
              <a:rPr lang="el-GR" sz="2150" dirty="0" smtClean="0">
                <a:latin typeface="Arial Black" panose="020B0A04020102020204"/>
                <a:cs typeface="Arial Black" panose="020B0A04020102020204"/>
              </a:rPr>
              <a:t>ΑΝ</a:t>
            </a:r>
            <a:r>
              <a:rPr sz="2150" spc="-15" smtClean="0">
                <a:latin typeface="Arial Black" panose="020B0A04020102020204"/>
                <a:cs typeface="Arial Black" panose="020B0A04020102020204"/>
              </a:rPr>
              <a:t> </a:t>
            </a:r>
            <a:r>
              <a:rPr sz="2150" dirty="0">
                <a:latin typeface="Arial Black" panose="020B0A04020102020204"/>
                <a:cs typeface="Arial Black" panose="020B0A04020102020204"/>
              </a:rPr>
              <a:t>ΣΤΗΝ</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ΑΝΑΠΤΥΞΗ</a:t>
            </a:r>
            <a:r>
              <a:rPr sz="2150" spc="-10" dirty="0">
                <a:latin typeface="Arial Black" panose="020B0A04020102020204"/>
                <a:cs typeface="Arial Black" panose="020B0A04020102020204"/>
              </a:rPr>
              <a:t> </a:t>
            </a:r>
            <a:r>
              <a:rPr sz="2150" spc="-25" dirty="0">
                <a:latin typeface="Arial Black" panose="020B0A04020102020204"/>
                <a:cs typeface="Arial Black" panose="020B0A04020102020204"/>
              </a:rPr>
              <a:t>ΤΩΝ </a:t>
            </a:r>
            <a:r>
              <a:rPr sz="2150" dirty="0">
                <a:latin typeface="Arial Black" panose="020B0A04020102020204"/>
                <a:cs typeface="Arial Black" panose="020B0A04020102020204"/>
              </a:rPr>
              <a:t>ΜΗΧΑΝΩΝ</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5" dirty="0">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ΕΥΘΥΓΡΑΜΜΗ</a:t>
            </a:r>
            <a:r>
              <a:rPr sz="2150" spc="-20" dirty="0">
                <a:solidFill>
                  <a:srgbClr val="FF0000"/>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ΣΑΡΩΣΗ</a:t>
            </a:r>
            <a:r>
              <a:rPr sz="2150" spc="5" dirty="0">
                <a:solidFill>
                  <a:srgbClr val="FF0000"/>
                </a:solidFill>
                <a:latin typeface="Arial Black" panose="020B0A04020102020204"/>
                <a:cs typeface="Arial Black" panose="020B0A04020102020204"/>
              </a:rPr>
              <a:t> </a:t>
            </a:r>
            <a:r>
              <a:rPr sz="2150" dirty="0">
                <a:latin typeface="Arial Black" panose="020B0A04020102020204"/>
                <a:cs typeface="Arial Black" panose="020B0A04020102020204"/>
              </a:rPr>
              <a:t>(</a:t>
            </a:r>
            <a:r>
              <a:rPr sz="2150" dirty="0">
                <a:solidFill>
                  <a:srgbClr val="00AF4F"/>
                </a:solidFill>
                <a:latin typeface="Arial Black" panose="020B0A04020102020204"/>
                <a:cs typeface="Arial Black" panose="020B0A04020102020204"/>
              </a:rPr>
              <a:t>ΤΟ</a:t>
            </a:r>
            <a:r>
              <a:rPr sz="2150" spc="-20" dirty="0">
                <a:solidFill>
                  <a:srgbClr val="00AF4F"/>
                </a:solidFill>
                <a:latin typeface="Arial Black" panose="020B0A04020102020204"/>
                <a:cs typeface="Arial Black" panose="020B0A04020102020204"/>
              </a:rPr>
              <a:t> </a:t>
            </a:r>
            <a:r>
              <a:rPr sz="2150" spc="-10" dirty="0">
                <a:solidFill>
                  <a:srgbClr val="00AF4F"/>
                </a:solidFill>
                <a:latin typeface="Arial Black" panose="020B0A04020102020204"/>
                <a:cs typeface="Arial Black" panose="020B0A04020102020204"/>
              </a:rPr>
              <a:t>ΠΡΟΓΡΑΜΜΑ </a:t>
            </a:r>
            <a:r>
              <a:rPr sz="2150" spc="-20" dirty="0">
                <a:solidFill>
                  <a:srgbClr val="00AF4F"/>
                </a:solidFill>
                <a:latin typeface="Arial Black" panose="020B0A04020102020204"/>
                <a:cs typeface="Arial Black" panose="020B0A04020102020204"/>
              </a:rPr>
              <a:t>ΜC</a:t>
            </a:r>
            <a:r>
              <a:rPr sz="2150" spc="-20" dirty="0">
                <a:latin typeface="Arial Black" panose="020B0A04020102020204"/>
                <a:cs typeface="Arial Black" panose="020B0A04020102020204"/>
              </a:rPr>
              <a:t>).</a:t>
            </a:r>
            <a:endParaRPr sz="2150">
              <a:latin typeface="Arial Black" panose="020B0A04020102020204"/>
              <a:cs typeface="Arial Black" panose="020B0A04020102020204"/>
            </a:endParaRPr>
          </a:p>
          <a:p>
            <a:pPr>
              <a:lnSpc>
                <a:spcPct val="100000"/>
              </a:lnSpc>
              <a:spcBef>
                <a:spcPts val="35"/>
              </a:spcBef>
            </a:pPr>
            <a:endParaRPr sz="2750">
              <a:latin typeface="Arial Black" panose="020B0A04020102020204"/>
              <a:cs typeface="Arial Black" panose="020B0A04020102020204"/>
            </a:endParaRPr>
          </a:p>
          <a:p>
            <a:pPr marL="12700" marR="5080">
              <a:lnSpc>
                <a:spcPct val="118000"/>
              </a:lnSpc>
            </a:pPr>
            <a:r>
              <a:rPr sz="3225" spc="-30" baseline="3000" dirty="0">
                <a:solidFill>
                  <a:srgbClr val="FF0000"/>
                </a:solidFill>
                <a:latin typeface="Wingdings" panose="05000000000000000000"/>
                <a:cs typeface="Wingdings" panose="05000000000000000000"/>
              </a:rPr>
              <a:t></a:t>
            </a:r>
            <a:r>
              <a:rPr sz="2150" spc="-20" dirty="0">
                <a:latin typeface="Arial Black" panose="020B0A04020102020204"/>
                <a:cs typeface="Arial Black" panose="020B0A04020102020204"/>
              </a:rPr>
              <a:t>ΤΟ</a:t>
            </a:r>
            <a:r>
              <a:rPr sz="2150" spc="-55" dirty="0">
                <a:latin typeface="Arial Black" panose="020B0A04020102020204"/>
                <a:cs typeface="Arial Black" panose="020B0A04020102020204"/>
              </a:rPr>
              <a:t> </a:t>
            </a:r>
            <a:r>
              <a:rPr sz="2150" dirty="0">
                <a:latin typeface="Arial Black" panose="020B0A04020102020204"/>
                <a:cs typeface="Arial Black" panose="020B0A04020102020204"/>
              </a:rPr>
              <a:t>ΣΥΓΚΕΚΡΙΜΕΝΟ</a:t>
            </a:r>
            <a:r>
              <a:rPr sz="2150" spc="-55" dirty="0">
                <a:latin typeface="Arial Black" panose="020B0A04020102020204"/>
                <a:cs typeface="Arial Black" panose="020B0A04020102020204"/>
              </a:rPr>
              <a:t> </a:t>
            </a:r>
            <a:r>
              <a:rPr sz="2150" dirty="0">
                <a:latin typeface="Arial Black" panose="020B0A04020102020204"/>
                <a:cs typeface="Arial Black" panose="020B0A04020102020204"/>
              </a:rPr>
              <a:t>ΠΡΟΓΡΑΜΜΑ</a:t>
            </a:r>
            <a:r>
              <a:rPr sz="2150" spc="-55" dirty="0">
                <a:latin typeface="Arial Black" panose="020B0A04020102020204"/>
                <a:cs typeface="Arial Black" panose="020B0A04020102020204"/>
              </a:rPr>
              <a:t> </a:t>
            </a:r>
            <a:r>
              <a:rPr sz="2150" dirty="0">
                <a:latin typeface="Arial Black" panose="020B0A04020102020204"/>
                <a:cs typeface="Arial Black" panose="020B0A04020102020204"/>
              </a:rPr>
              <a:t>ΕΧΕΙ</a:t>
            </a:r>
            <a:r>
              <a:rPr sz="2150" spc="-55" dirty="0">
                <a:latin typeface="Arial Black" panose="020B0A04020102020204"/>
                <a:cs typeface="Arial Black" panose="020B0A04020102020204"/>
              </a:rPr>
              <a:t> </a:t>
            </a:r>
            <a:r>
              <a:rPr sz="2150" spc="-10" dirty="0">
                <a:latin typeface="Arial Black" panose="020B0A04020102020204"/>
                <a:cs typeface="Arial Black" panose="020B0A04020102020204"/>
              </a:rPr>
              <a:t>ΔΩΣΕΙ </a:t>
            </a:r>
            <a:r>
              <a:rPr sz="2150" dirty="0">
                <a:latin typeface="Arial Black" panose="020B0A04020102020204"/>
                <a:cs typeface="Arial Black" panose="020B0A04020102020204"/>
              </a:rPr>
              <a:t>ΠΕΡΙΣΣΟΤΕΡΕΣ</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ΑΠΟ</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ΕΙΚΟΣΙ</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ΣΕΙΡΕΣ</a:t>
            </a:r>
            <a:r>
              <a:rPr sz="2150" spc="-10" dirty="0">
                <a:latin typeface="Arial Black" panose="020B0A04020102020204"/>
                <a:cs typeface="Arial Black" panose="020B0A04020102020204"/>
              </a:rPr>
              <a:t> </a:t>
            </a:r>
            <a:r>
              <a:rPr sz="2150" dirty="0">
                <a:latin typeface="Arial Black" panose="020B0A04020102020204"/>
                <a:cs typeface="Arial Black" panose="020B0A04020102020204"/>
              </a:rPr>
              <a:t>ΚΙΝΗΤΗΡΩΝ</a:t>
            </a:r>
            <a:r>
              <a:rPr sz="2150" spc="-10" dirty="0">
                <a:latin typeface="Arial Black" panose="020B0A04020102020204"/>
                <a:cs typeface="Arial Black" panose="020B0A04020102020204"/>
              </a:rPr>
              <a:t> </a:t>
            </a:r>
            <a:r>
              <a:rPr sz="2150" spc="-25" dirty="0">
                <a:latin typeface="Arial Black" panose="020B0A04020102020204"/>
                <a:cs typeface="Arial Black" panose="020B0A04020102020204"/>
              </a:rPr>
              <a:t>ΜΕ </a:t>
            </a:r>
            <a:r>
              <a:rPr sz="2150" dirty="0">
                <a:latin typeface="Arial Black" panose="020B0A04020102020204"/>
                <a:cs typeface="Arial Black" panose="020B0A04020102020204"/>
              </a:rPr>
              <a:t>ΜΕΓΑΛΟ</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ΕΥΡΟΣ</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ΤΑΧΥΤΗΤΩΝ</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ΠΕΡΙΣΤΡΟΦΗΣ</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ΚΑΙ</a:t>
            </a:r>
            <a:r>
              <a:rPr sz="2150" spc="-20" dirty="0">
                <a:latin typeface="Arial Black" panose="020B0A04020102020204"/>
                <a:cs typeface="Arial Black" panose="020B0A04020102020204"/>
              </a:rPr>
              <a:t> </a:t>
            </a:r>
            <a:r>
              <a:rPr sz="2150" spc="-10" dirty="0">
                <a:latin typeface="Arial Black" panose="020B0A04020102020204"/>
                <a:cs typeface="Arial Black" panose="020B0A04020102020204"/>
              </a:rPr>
              <a:t>ΙΣΧΥΟΣ.</a:t>
            </a:r>
            <a:endParaRPr sz="2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607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312420" y="999489"/>
            <a:ext cx="8449310" cy="5574030"/>
          </a:xfrm>
          <a:prstGeom prst="rect">
            <a:avLst/>
          </a:prstGeom>
        </p:spPr>
      </p:pic>
      <p:sp>
        <p:nvSpPr>
          <p:cNvPr id="5" name="object 5"/>
          <p:cNvSpPr txBox="1"/>
          <p:nvPr/>
        </p:nvSpPr>
        <p:spPr>
          <a:xfrm>
            <a:off x="363220" y="6176009"/>
            <a:ext cx="7478395" cy="511809"/>
          </a:xfrm>
          <a:prstGeom prst="rect">
            <a:avLst/>
          </a:prstGeom>
        </p:spPr>
        <p:txBody>
          <a:bodyPr vert="horz" wrap="square" lIns="0" tIns="12700" rIns="0" bIns="0" rtlCol="0">
            <a:spAutoFit/>
          </a:bodyPr>
          <a:lstStyle/>
          <a:p>
            <a:pPr marL="12700" marR="5080">
              <a:lnSpc>
                <a:spcPct val="100000"/>
              </a:lnSpc>
              <a:spcBef>
                <a:spcPts val="100"/>
              </a:spcBef>
            </a:pPr>
            <a:r>
              <a:rPr sz="1600" dirty="0">
                <a:solidFill>
                  <a:srgbClr val="FF0000"/>
                </a:solidFill>
                <a:latin typeface="Arial Black" panose="020B0A04020102020204"/>
                <a:cs typeface="Arial Black" panose="020B0A04020102020204"/>
              </a:rPr>
              <a:t>ΤΟ</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ΕΥΡΟΣ</a:t>
            </a:r>
            <a:r>
              <a:rPr sz="1600" spc="-4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ΣΤΡΟΦΩΝ</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ΚΑΙ</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ΙΣΧΥΟΣ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ΠΟΥ</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ΚΑΛΥΠΤΟΥΝ</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ΤΑ</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ΜΕΛΗ</a:t>
            </a:r>
            <a:r>
              <a:rPr sz="1600" spc="-2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ΤΗΣ </a:t>
            </a:r>
            <a:r>
              <a:rPr sz="1600" dirty="0">
                <a:solidFill>
                  <a:srgbClr val="FF0000"/>
                </a:solidFill>
                <a:latin typeface="Arial Black" panose="020B0A04020102020204"/>
                <a:cs typeface="Arial Black" panose="020B0A04020102020204"/>
              </a:rPr>
              <a:t>ΟΙΚΟΓΕΝΕΙΑΣ</a:t>
            </a:r>
            <a:r>
              <a:rPr sz="1600" spc="-4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ΚΙΝΗΤΗΡΩΝ</a:t>
            </a:r>
            <a:r>
              <a:rPr sz="1600" spc="-20"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ΜC</a:t>
            </a:r>
            <a:r>
              <a:rPr sz="1600" spc="-3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ΜΑΝ</a:t>
            </a:r>
            <a:r>
              <a:rPr sz="1600" spc="-3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Β&amp;W</a:t>
            </a:r>
            <a:endParaRPr sz="1600">
              <a:latin typeface="Arial Black" panose="020B0A04020102020204"/>
              <a:cs typeface="Arial Black" panose="020B0A04020102020204"/>
            </a:endParaRPr>
          </a:p>
        </p:txBody>
      </p:sp>
    </p:spTree>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39090" y="1054099"/>
            <a:ext cx="8288655" cy="1341120"/>
          </a:xfrm>
          <a:prstGeom prst="rect">
            <a:avLst/>
          </a:prstGeom>
        </p:spPr>
        <p:txBody>
          <a:bodyPr vert="horz" wrap="square" lIns="0" tIns="63500" rIns="0" bIns="0" rtlCol="0">
            <a:spAutoFit/>
          </a:bodyPr>
          <a:lstStyle/>
          <a:p>
            <a:pPr marL="1631950">
              <a:lnSpc>
                <a:spcPct val="100000"/>
              </a:lnSpc>
              <a:spcBef>
                <a:spcPts val="500"/>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2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0" dirty="0">
                <a:uFill>
                  <a:solidFill>
                    <a:srgbClr val="000000"/>
                  </a:solidFill>
                </a:uFill>
                <a:latin typeface="Arial Black" panose="020B0A04020102020204"/>
                <a:cs typeface="Arial Black" panose="020B0A04020102020204"/>
              </a:rPr>
              <a:t> </a:t>
            </a:r>
            <a:r>
              <a:rPr sz="2000" u="heavy" spc="-20" dirty="0">
                <a:uFill>
                  <a:solidFill>
                    <a:srgbClr val="000000"/>
                  </a:solidFill>
                </a:uFill>
                <a:latin typeface="Arial Black" panose="020B0A04020102020204"/>
                <a:cs typeface="Arial Black" panose="020B0A04020102020204"/>
              </a:rPr>
              <a:t>B&amp;W.</a:t>
            </a:r>
            <a:endParaRPr sz="2000">
              <a:latin typeface="Arial Black" panose="020B0A04020102020204"/>
              <a:cs typeface="Arial Black" panose="020B0A04020102020204"/>
            </a:endParaRPr>
          </a:p>
          <a:p>
            <a:pPr marL="12700" marR="5080">
              <a:lnSpc>
                <a:spcPct val="117000"/>
              </a:lnSpc>
            </a:pPr>
            <a:r>
              <a:rPr sz="1800" dirty="0">
                <a:latin typeface="Arial Black" panose="020B0A04020102020204"/>
                <a:cs typeface="Arial Black" panose="020B0A04020102020204"/>
              </a:rPr>
              <a:t>ΟΙ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ΚΙΝΗΤΗΡΕΣ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 ΟΙΚΟΓΕΝΕΙΑΣ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MC</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ΧΡΗΣΙΜΟΠΟΙΟΥΝ </a:t>
            </a:r>
            <a:r>
              <a:rPr sz="1800" dirty="0">
                <a:latin typeface="Arial Black" panose="020B0A04020102020204"/>
                <a:cs typeface="Arial Black" panose="020B0A04020102020204"/>
              </a:rPr>
              <a:t>ΣΥΓΚΕΚΡΙΜΕΝΗ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ΟΝΟΜΑΤΟΛΟΓΙΑ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ΕΥΚΟΛΟΤΕΡΟΣ</a:t>
            </a:r>
            <a:r>
              <a:rPr sz="1800" spc="5" dirty="0">
                <a:latin typeface="Arial Black" panose="020B0A04020102020204"/>
                <a:cs typeface="Arial Black" panose="020B0A04020102020204"/>
              </a:rPr>
              <a:t> </a:t>
            </a:r>
            <a:r>
              <a:rPr sz="1800" spc="-50" dirty="0">
                <a:latin typeface="Arial Black" panose="020B0A04020102020204"/>
                <a:cs typeface="Arial Black" panose="020B0A04020102020204"/>
              </a:rPr>
              <a:t>Ο </a:t>
            </a:r>
            <a:r>
              <a:rPr sz="1800" dirty="0">
                <a:latin typeface="Arial Black" panose="020B0A04020102020204"/>
                <a:cs typeface="Arial Black" panose="020B0A04020102020204"/>
              </a:rPr>
              <a:t>ΠΡΟΣΔΙΟΡΙΣΜΟΣ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ΧΑΡΑΚΤΗΡΙΣΤΙΚΩΝ</a:t>
            </a:r>
            <a:r>
              <a:rPr sz="1800" spc="-10" dirty="0">
                <a:latin typeface="Arial Black" panose="020B0A04020102020204"/>
                <a:cs typeface="Arial Black" panose="020B0A04020102020204"/>
              </a:rPr>
              <a:t> ΤΟΥΣ.</a:t>
            </a:r>
            <a:endParaRPr sz="1800">
              <a:latin typeface="Arial Black" panose="020B0A04020102020204"/>
              <a:cs typeface="Arial Black" panose="020B0A04020102020204"/>
            </a:endParaRPr>
          </a:p>
        </p:txBody>
      </p:sp>
      <p:sp>
        <p:nvSpPr>
          <p:cNvPr id="3" name="object 3"/>
          <p:cNvSpPr txBox="1"/>
          <p:nvPr/>
        </p:nvSpPr>
        <p:spPr>
          <a:xfrm>
            <a:off x="186689" y="3025139"/>
            <a:ext cx="6045835" cy="490220"/>
          </a:xfrm>
          <a:prstGeom prst="rect">
            <a:avLst/>
          </a:prstGeom>
        </p:spPr>
        <p:txBody>
          <a:bodyPr vert="horz" wrap="square" lIns="0" tIns="12700" rIns="0" bIns="0" rtlCol="0">
            <a:spAutoFit/>
          </a:bodyPr>
          <a:lstStyle/>
          <a:p>
            <a:pPr marL="12700" marR="5080" indent="118110">
              <a:lnSpc>
                <a:spcPct val="117000"/>
              </a:lnSpc>
              <a:spcBef>
                <a:spcPts val="100"/>
              </a:spcBef>
              <a:tabLst>
                <a:tab pos="1270635" algn="l"/>
                <a:tab pos="4182745" algn="l"/>
              </a:tabLst>
            </a:pPr>
            <a:r>
              <a:rPr sz="1300" spc="-10" dirty="0">
                <a:solidFill>
                  <a:srgbClr val="FF0000"/>
                </a:solidFill>
                <a:latin typeface="Arial Black" panose="020B0A04020102020204"/>
                <a:cs typeface="Arial Black" panose="020B0A04020102020204"/>
              </a:rPr>
              <a:t>ΑΡΙΘΜΟΣ</a:t>
            </a:r>
            <a:r>
              <a:rPr sz="1300" dirty="0">
                <a:solidFill>
                  <a:srgbClr val="FF0000"/>
                </a:solidFill>
                <a:latin typeface="Arial Black" panose="020B0A04020102020204"/>
                <a:cs typeface="Arial Black" panose="020B0A04020102020204"/>
              </a:rPr>
              <a:t>	</a:t>
            </a:r>
            <a:r>
              <a:rPr sz="1300" dirty="0">
                <a:solidFill>
                  <a:srgbClr val="6F2F9F"/>
                </a:solidFill>
                <a:latin typeface="Arial Black" panose="020B0A04020102020204"/>
                <a:cs typeface="Arial Black" panose="020B0A04020102020204"/>
              </a:rPr>
              <a:t>ΛΟΓΟ</a:t>
            </a:r>
            <a:r>
              <a:rPr sz="1300" spc="15" dirty="0">
                <a:solidFill>
                  <a:srgbClr val="6F2F9F"/>
                </a:solidFill>
                <a:latin typeface="Arial Black" panose="020B0A04020102020204"/>
                <a:cs typeface="Arial Black" panose="020B0A04020102020204"/>
              </a:rPr>
              <a:t> </a:t>
            </a:r>
            <a:r>
              <a:rPr sz="1300">
                <a:solidFill>
                  <a:srgbClr val="6F2F9F"/>
                </a:solidFill>
                <a:latin typeface="Arial Black" panose="020B0A04020102020204"/>
                <a:cs typeface="Arial Black" panose="020B0A04020102020204"/>
              </a:rPr>
              <a:t>ΔΙΑΔΡΟΜΗΣ</a:t>
            </a:r>
            <a:r>
              <a:rPr sz="1300" spc="10">
                <a:solidFill>
                  <a:srgbClr val="6F2F9F"/>
                </a:solidFill>
                <a:latin typeface="Arial Black" panose="020B0A04020102020204"/>
                <a:cs typeface="Arial Black" panose="020B0A04020102020204"/>
              </a:rPr>
              <a:t> </a:t>
            </a:r>
            <a:r>
              <a:rPr sz="1300" spc="-10" smtClean="0">
                <a:solidFill>
                  <a:srgbClr val="6F2F9F"/>
                </a:solidFill>
                <a:latin typeface="Arial Black" panose="020B0A04020102020204"/>
                <a:cs typeface="Arial Black" panose="020B0A04020102020204"/>
              </a:rPr>
              <a:t>ΕΜΒΟΛΟΥ</a:t>
            </a:r>
            <a:r>
              <a:rPr lang="el-GR" sz="1300" spc="-10" dirty="0">
                <a:solidFill>
                  <a:srgbClr val="6F2F9F"/>
                </a:solidFill>
                <a:latin typeface="Arial Black" panose="020B0A04020102020204"/>
                <a:cs typeface="Arial Black" panose="020B0A04020102020204"/>
              </a:rPr>
              <a:t> </a:t>
            </a:r>
            <a:r>
              <a:rPr lang="el-GR" sz="1300" spc="-10" dirty="0" smtClean="0">
                <a:solidFill>
                  <a:srgbClr val="6F2F9F"/>
                </a:solidFill>
                <a:latin typeface="Arial Black" panose="020B0A04020102020204"/>
                <a:cs typeface="Arial Black" panose="020B0A04020102020204"/>
              </a:rPr>
              <a:t> </a:t>
            </a:r>
            <a:r>
              <a:rPr sz="1300" smtClean="0">
                <a:solidFill>
                  <a:srgbClr val="FF0000"/>
                </a:solidFill>
                <a:latin typeface="Arial Black" panose="020B0A04020102020204"/>
                <a:cs typeface="Arial Black" panose="020B0A04020102020204"/>
              </a:rPr>
              <a:t>ΔΙΑΜΕΤΡΟΣ</a:t>
            </a:r>
            <a:r>
              <a:rPr sz="1300" spc="425" smtClean="0">
                <a:solidFill>
                  <a:srgbClr val="FF0000"/>
                </a:solidFill>
                <a:latin typeface="Arial Black" panose="020B0A04020102020204"/>
                <a:cs typeface="Arial Black" panose="020B0A04020102020204"/>
              </a:rPr>
              <a:t> </a:t>
            </a:r>
            <a:r>
              <a:rPr sz="1300" spc="-10" dirty="0">
                <a:solidFill>
                  <a:srgbClr val="6F2F9F"/>
                </a:solidFill>
                <a:latin typeface="Arial Black" panose="020B0A04020102020204"/>
                <a:cs typeface="Arial Black" panose="020B0A04020102020204"/>
              </a:rPr>
              <a:t>ΤΥΠΟΣ </a:t>
            </a:r>
            <a:r>
              <a:rPr sz="1300" dirty="0">
                <a:solidFill>
                  <a:srgbClr val="FF0000"/>
                </a:solidFill>
                <a:latin typeface="Arial Black" panose="020B0A04020102020204"/>
                <a:cs typeface="Arial Black" panose="020B0A04020102020204"/>
              </a:rPr>
              <a:t>ΚΥΛΙΝΔΡΩΝ</a:t>
            </a:r>
            <a:r>
              <a:rPr sz="1300" spc="459" dirty="0">
                <a:solidFill>
                  <a:srgbClr val="FF0000"/>
                </a:solidFill>
                <a:latin typeface="Arial Black" panose="020B0A04020102020204"/>
                <a:cs typeface="Arial Black" panose="020B0A04020102020204"/>
              </a:rPr>
              <a:t> </a:t>
            </a:r>
            <a:r>
              <a:rPr sz="1300">
                <a:solidFill>
                  <a:srgbClr val="6F2F9F"/>
                </a:solidFill>
                <a:latin typeface="Arial Black" panose="020B0A04020102020204"/>
                <a:cs typeface="Arial Black" panose="020B0A04020102020204"/>
              </a:rPr>
              <a:t>ΠΡΟΣ</a:t>
            </a:r>
            <a:r>
              <a:rPr sz="1300" spc="5">
                <a:solidFill>
                  <a:srgbClr val="6F2F9F"/>
                </a:solidFill>
                <a:latin typeface="Arial Black" panose="020B0A04020102020204"/>
                <a:cs typeface="Arial Black" panose="020B0A04020102020204"/>
              </a:rPr>
              <a:t> </a:t>
            </a:r>
            <a:r>
              <a:rPr sz="1300" smtClean="0">
                <a:solidFill>
                  <a:srgbClr val="6F2F9F"/>
                </a:solidFill>
                <a:latin typeface="Arial Black" panose="020B0A04020102020204"/>
                <a:cs typeface="Arial Black" panose="020B0A04020102020204"/>
              </a:rPr>
              <a:t>ΔΙΑΜΕΤΡΟ</a:t>
            </a:r>
            <a:r>
              <a:rPr sz="1300" spc="-5" smtClean="0">
                <a:solidFill>
                  <a:srgbClr val="6F2F9F"/>
                </a:solidFill>
                <a:latin typeface="Arial Black" panose="020B0A04020102020204"/>
                <a:cs typeface="Arial Black" panose="020B0A04020102020204"/>
              </a:rPr>
              <a:t> </a:t>
            </a:r>
            <a:r>
              <a:rPr sz="1300" dirty="0">
                <a:solidFill>
                  <a:srgbClr val="6F2F9F"/>
                </a:solidFill>
                <a:latin typeface="Arial Black" panose="020B0A04020102020204"/>
                <a:cs typeface="Arial Black" panose="020B0A04020102020204"/>
              </a:rPr>
              <a:t>ΚΥΛΙΝΔΡΟΥ</a:t>
            </a:r>
            <a:r>
              <a:rPr sz="1300" spc="470" dirty="0">
                <a:solidFill>
                  <a:srgbClr val="6F2F9F"/>
                </a:solidFill>
                <a:latin typeface="Arial Black" panose="020B0A04020102020204"/>
                <a:cs typeface="Arial Black" panose="020B0A04020102020204"/>
              </a:rPr>
              <a:t> </a:t>
            </a:r>
            <a:r>
              <a:rPr sz="1300" dirty="0">
                <a:solidFill>
                  <a:srgbClr val="FF0000"/>
                </a:solidFill>
                <a:latin typeface="Arial Black" panose="020B0A04020102020204"/>
                <a:cs typeface="Arial Black" panose="020B0A04020102020204"/>
              </a:rPr>
              <a:t>ΚΥΛΙΝΔΡΟΥ</a:t>
            </a:r>
            <a:r>
              <a:rPr sz="1300" spc="470" dirty="0">
                <a:solidFill>
                  <a:srgbClr val="FF0000"/>
                </a:solidFill>
                <a:latin typeface="Arial Black" panose="020B0A04020102020204"/>
                <a:cs typeface="Arial Black" panose="020B0A04020102020204"/>
              </a:rPr>
              <a:t> </a:t>
            </a:r>
            <a:r>
              <a:rPr sz="1300" spc="-10" dirty="0">
                <a:solidFill>
                  <a:srgbClr val="6F2F9F"/>
                </a:solidFill>
                <a:latin typeface="Arial Black" panose="020B0A04020102020204"/>
                <a:cs typeface="Arial Black" panose="020B0A04020102020204"/>
              </a:rPr>
              <a:t>ΣΕΙΡΑ</a:t>
            </a:r>
            <a:endParaRPr sz="1300">
              <a:latin typeface="Arial Black" panose="020B0A04020102020204"/>
              <a:cs typeface="Arial Black" panose="020B0A04020102020204"/>
            </a:endParaRPr>
          </a:p>
        </p:txBody>
      </p:sp>
      <p:sp>
        <p:nvSpPr>
          <p:cNvPr id="4" name="object 4"/>
          <p:cNvSpPr txBox="1"/>
          <p:nvPr/>
        </p:nvSpPr>
        <p:spPr>
          <a:xfrm>
            <a:off x="6365240" y="3025139"/>
            <a:ext cx="1045844" cy="490220"/>
          </a:xfrm>
          <a:prstGeom prst="rect">
            <a:avLst/>
          </a:prstGeom>
        </p:spPr>
        <p:txBody>
          <a:bodyPr vert="horz" wrap="square" lIns="0" tIns="12700" rIns="0" bIns="0" rtlCol="0">
            <a:spAutoFit/>
          </a:bodyPr>
          <a:lstStyle/>
          <a:p>
            <a:pPr marL="12700" marR="5080" indent="60960">
              <a:lnSpc>
                <a:spcPct val="117000"/>
              </a:lnSpc>
              <a:spcBef>
                <a:spcPts val="100"/>
              </a:spcBef>
            </a:pPr>
            <a:r>
              <a:rPr sz="1300" dirty="0">
                <a:solidFill>
                  <a:srgbClr val="FF0000"/>
                </a:solidFill>
                <a:latin typeface="Arial Black" panose="020B0A04020102020204"/>
                <a:cs typeface="Arial Black" panose="020B0A04020102020204"/>
              </a:rPr>
              <a:t>ΑΝ</a:t>
            </a:r>
            <a:r>
              <a:rPr sz="1300" spc="5" dirty="0">
                <a:solidFill>
                  <a:srgbClr val="FF0000"/>
                </a:solidFill>
                <a:latin typeface="Arial Black" panose="020B0A04020102020204"/>
                <a:cs typeface="Arial Black" panose="020B0A04020102020204"/>
              </a:rPr>
              <a:t> </a:t>
            </a:r>
            <a:r>
              <a:rPr sz="1300" spc="-10" dirty="0">
                <a:solidFill>
                  <a:srgbClr val="FF0000"/>
                </a:solidFill>
                <a:latin typeface="Arial Black" panose="020B0A04020102020204"/>
                <a:cs typeface="Arial Black" panose="020B0A04020102020204"/>
              </a:rPr>
              <a:t>ΕΙΝΑΙ ΣΥΜΠΑΓΕΣ</a:t>
            </a:r>
            <a:endParaRPr sz="1300">
              <a:latin typeface="Arial Black" panose="020B0A04020102020204"/>
              <a:cs typeface="Arial Black" panose="020B0A04020102020204"/>
            </a:endParaRPr>
          </a:p>
        </p:txBody>
      </p:sp>
      <p:sp>
        <p:nvSpPr>
          <p:cNvPr id="5" name="object 5"/>
          <p:cNvSpPr txBox="1"/>
          <p:nvPr/>
        </p:nvSpPr>
        <p:spPr>
          <a:xfrm>
            <a:off x="7593330" y="3025139"/>
            <a:ext cx="1355725" cy="490220"/>
          </a:xfrm>
          <a:prstGeom prst="rect">
            <a:avLst/>
          </a:prstGeom>
        </p:spPr>
        <p:txBody>
          <a:bodyPr vert="horz" wrap="square" lIns="0" tIns="12700" rIns="0" bIns="0" rtlCol="0">
            <a:spAutoFit/>
          </a:bodyPr>
          <a:lstStyle/>
          <a:p>
            <a:pPr marL="298450" marR="5080" indent="-285750">
              <a:lnSpc>
                <a:spcPct val="117000"/>
              </a:lnSpc>
              <a:spcBef>
                <a:spcPts val="100"/>
              </a:spcBef>
            </a:pPr>
            <a:r>
              <a:rPr sz="1300" dirty="0">
                <a:solidFill>
                  <a:srgbClr val="6F2F9F"/>
                </a:solidFill>
                <a:latin typeface="Arial Black" panose="020B0A04020102020204"/>
                <a:cs typeface="Arial Black" panose="020B0A04020102020204"/>
              </a:rPr>
              <a:t>ΜΕΣΗ</a:t>
            </a:r>
            <a:r>
              <a:rPr sz="1300" spc="-5" dirty="0">
                <a:solidFill>
                  <a:srgbClr val="6F2F9F"/>
                </a:solidFill>
                <a:latin typeface="Arial Black" panose="020B0A04020102020204"/>
                <a:cs typeface="Arial Black" panose="020B0A04020102020204"/>
              </a:rPr>
              <a:t> </a:t>
            </a:r>
            <a:r>
              <a:rPr sz="1300" spc="-10" dirty="0">
                <a:solidFill>
                  <a:srgbClr val="6F2F9F"/>
                </a:solidFill>
                <a:latin typeface="Arial Black" panose="020B0A04020102020204"/>
                <a:cs typeface="Arial Black" panose="020B0A04020102020204"/>
              </a:rPr>
              <a:t>ΕΝΕΡΓΗ ΠΙΕΣΗ</a:t>
            </a:r>
            <a:endParaRPr sz="1300">
              <a:latin typeface="Arial Black" panose="020B0A04020102020204"/>
              <a:cs typeface="Arial Black" panose="020B0A04020102020204"/>
            </a:endParaRPr>
          </a:p>
        </p:txBody>
      </p:sp>
      <p:sp>
        <p:nvSpPr>
          <p:cNvPr id="6" name="object 6"/>
          <p:cNvSpPr txBox="1"/>
          <p:nvPr/>
        </p:nvSpPr>
        <p:spPr>
          <a:xfrm>
            <a:off x="241300" y="3491229"/>
            <a:ext cx="973455" cy="485140"/>
          </a:xfrm>
          <a:prstGeom prst="rect">
            <a:avLst/>
          </a:prstGeom>
        </p:spPr>
        <p:txBody>
          <a:bodyPr vert="horz" wrap="square" lIns="0" tIns="12700" rIns="0" bIns="0" rtlCol="0">
            <a:spAutoFit/>
          </a:bodyPr>
          <a:lstStyle/>
          <a:p>
            <a:pPr marL="67310" marR="5080" indent="-54610">
              <a:lnSpc>
                <a:spcPct val="116000"/>
              </a:lnSpc>
              <a:spcBef>
                <a:spcPts val="100"/>
              </a:spcBef>
            </a:pPr>
            <a:r>
              <a:rPr sz="1300" spc="-10" dirty="0">
                <a:solidFill>
                  <a:srgbClr val="FF0000"/>
                </a:solidFill>
                <a:latin typeface="Arial Black" panose="020B0A04020102020204"/>
                <a:cs typeface="Arial Black" panose="020B0A04020102020204"/>
              </a:rPr>
              <a:t>CYLINDER NUMBER</a:t>
            </a:r>
            <a:endParaRPr sz="1300">
              <a:latin typeface="Arial Black" panose="020B0A04020102020204"/>
              <a:cs typeface="Arial Black" panose="020B0A04020102020204"/>
            </a:endParaRPr>
          </a:p>
        </p:txBody>
      </p:sp>
      <p:sp>
        <p:nvSpPr>
          <p:cNvPr id="7" name="object 7"/>
          <p:cNvSpPr txBox="1"/>
          <p:nvPr/>
        </p:nvSpPr>
        <p:spPr>
          <a:xfrm>
            <a:off x="2123439" y="3491229"/>
            <a:ext cx="4166870" cy="485140"/>
          </a:xfrm>
          <a:prstGeom prst="rect">
            <a:avLst/>
          </a:prstGeom>
        </p:spPr>
        <p:txBody>
          <a:bodyPr vert="horz" wrap="square" lIns="0" tIns="12700" rIns="0" bIns="0" rtlCol="0">
            <a:spAutoFit/>
          </a:bodyPr>
          <a:lstStyle/>
          <a:p>
            <a:pPr marL="369570" marR="5080" indent="-356870">
              <a:lnSpc>
                <a:spcPct val="116000"/>
              </a:lnSpc>
              <a:spcBef>
                <a:spcPts val="100"/>
              </a:spcBef>
              <a:tabLst>
                <a:tab pos="2254885" algn="l"/>
                <a:tab pos="3435985" algn="l"/>
                <a:tab pos="3495675" algn="l"/>
              </a:tabLst>
            </a:pPr>
            <a:r>
              <a:rPr sz="1300" spc="-10" dirty="0">
                <a:solidFill>
                  <a:srgbClr val="6F2F9F"/>
                </a:solidFill>
                <a:latin typeface="Arial Black" panose="020B0A04020102020204"/>
                <a:cs typeface="Arial Black" panose="020B0A04020102020204"/>
              </a:rPr>
              <a:t>STROKE/BORE</a:t>
            </a:r>
            <a:r>
              <a:rPr sz="1300" dirty="0">
                <a:solidFill>
                  <a:srgbClr val="6F2F9F"/>
                </a:solidFill>
                <a:latin typeface="Arial Black" panose="020B0A04020102020204"/>
                <a:cs typeface="Arial Black" panose="020B0A04020102020204"/>
              </a:rPr>
              <a:t>	</a:t>
            </a:r>
            <a:r>
              <a:rPr sz="1300" spc="-335" dirty="0">
                <a:solidFill>
                  <a:srgbClr val="6F2F9F"/>
                </a:solidFill>
                <a:latin typeface="Arial Black" panose="020B0A04020102020204"/>
                <a:cs typeface="Arial Black" panose="020B0A04020102020204"/>
              </a:rPr>
              <a:t> </a:t>
            </a:r>
            <a:r>
              <a:rPr sz="1300" dirty="0">
                <a:solidFill>
                  <a:srgbClr val="FF0000"/>
                </a:solidFill>
                <a:latin typeface="Arial Black" panose="020B0A04020102020204"/>
                <a:cs typeface="Arial Black" panose="020B0A04020102020204"/>
              </a:rPr>
              <a:t>CYLINDER	</a:t>
            </a:r>
            <a:r>
              <a:rPr sz="1300" spc="-10" dirty="0">
                <a:solidFill>
                  <a:srgbClr val="6F2F9F"/>
                </a:solidFill>
                <a:latin typeface="Arial Black" panose="020B0A04020102020204"/>
                <a:cs typeface="Arial Black" panose="020B0A04020102020204"/>
              </a:rPr>
              <a:t>ENGINE RATIO</a:t>
            </a:r>
            <a:r>
              <a:rPr sz="1300" dirty="0">
                <a:solidFill>
                  <a:srgbClr val="6F2F9F"/>
                </a:solidFill>
                <a:latin typeface="Arial Black" panose="020B0A04020102020204"/>
                <a:cs typeface="Arial Black" panose="020B0A04020102020204"/>
              </a:rPr>
              <a:t>	</a:t>
            </a:r>
            <a:r>
              <a:rPr sz="1300" spc="-10" dirty="0">
                <a:solidFill>
                  <a:srgbClr val="FF0000"/>
                </a:solidFill>
                <a:latin typeface="Arial Black" panose="020B0A04020102020204"/>
                <a:cs typeface="Arial Black" panose="020B0A04020102020204"/>
              </a:rPr>
              <a:t>DIAMETER</a:t>
            </a:r>
            <a:r>
              <a:rPr sz="1300" dirty="0">
                <a:solidFill>
                  <a:srgbClr val="FF0000"/>
                </a:solidFill>
                <a:latin typeface="Arial Black" panose="020B0A04020102020204"/>
                <a:cs typeface="Arial Black" panose="020B0A04020102020204"/>
              </a:rPr>
              <a:t>		</a:t>
            </a:r>
            <a:r>
              <a:rPr sz="1300" spc="-20" dirty="0">
                <a:solidFill>
                  <a:srgbClr val="6F2F9F"/>
                </a:solidFill>
                <a:latin typeface="Arial Black" panose="020B0A04020102020204"/>
                <a:cs typeface="Arial Black" panose="020B0A04020102020204"/>
              </a:rPr>
              <a:t>TYPE</a:t>
            </a:r>
            <a:endParaRPr sz="1300">
              <a:latin typeface="Arial Black" panose="020B0A04020102020204"/>
              <a:cs typeface="Arial Black" panose="020B0A04020102020204"/>
            </a:endParaRPr>
          </a:p>
        </p:txBody>
      </p:sp>
      <p:sp>
        <p:nvSpPr>
          <p:cNvPr id="8" name="object 8"/>
          <p:cNvSpPr txBox="1"/>
          <p:nvPr/>
        </p:nvSpPr>
        <p:spPr>
          <a:xfrm>
            <a:off x="6422390" y="3491229"/>
            <a:ext cx="930275" cy="485140"/>
          </a:xfrm>
          <a:prstGeom prst="rect">
            <a:avLst/>
          </a:prstGeom>
        </p:spPr>
        <p:txBody>
          <a:bodyPr vert="horz" wrap="square" lIns="0" tIns="12700" rIns="0" bIns="0" rtlCol="0">
            <a:spAutoFit/>
          </a:bodyPr>
          <a:lstStyle/>
          <a:p>
            <a:pPr marL="12700" marR="5080" indent="281940">
              <a:lnSpc>
                <a:spcPct val="116000"/>
              </a:lnSpc>
              <a:spcBef>
                <a:spcPts val="100"/>
              </a:spcBef>
            </a:pPr>
            <a:r>
              <a:rPr sz="1300" spc="-25" dirty="0">
                <a:solidFill>
                  <a:srgbClr val="FF0000"/>
                </a:solidFill>
                <a:latin typeface="Arial Black" panose="020B0A04020102020204"/>
                <a:cs typeface="Arial Black" panose="020B0A04020102020204"/>
              </a:rPr>
              <a:t>IF COMPACT</a:t>
            </a:r>
            <a:endParaRPr sz="1300">
              <a:latin typeface="Arial Black" panose="020B0A04020102020204"/>
              <a:cs typeface="Arial Black" panose="020B0A04020102020204"/>
            </a:endParaRPr>
          </a:p>
        </p:txBody>
      </p:sp>
      <p:sp>
        <p:nvSpPr>
          <p:cNvPr id="9" name="object 9"/>
          <p:cNvSpPr txBox="1"/>
          <p:nvPr/>
        </p:nvSpPr>
        <p:spPr>
          <a:xfrm>
            <a:off x="7372350" y="3504027"/>
            <a:ext cx="1506855" cy="472440"/>
          </a:xfrm>
          <a:prstGeom prst="rect">
            <a:avLst/>
          </a:prstGeom>
        </p:spPr>
        <p:txBody>
          <a:bodyPr vert="horz" wrap="square" lIns="0" tIns="44450" rIns="0" bIns="0" rtlCol="0">
            <a:spAutoFit/>
          </a:bodyPr>
          <a:lstStyle/>
          <a:p>
            <a:pPr marL="12700">
              <a:lnSpc>
                <a:spcPct val="100000"/>
              </a:lnSpc>
              <a:spcBef>
                <a:spcPts val="350"/>
              </a:spcBef>
            </a:pPr>
            <a:r>
              <a:rPr sz="1200" dirty="0">
                <a:solidFill>
                  <a:srgbClr val="6F2F9F"/>
                </a:solidFill>
                <a:latin typeface="Arial Black" panose="020B0A04020102020204"/>
                <a:cs typeface="Arial Black" panose="020B0A04020102020204"/>
              </a:rPr>
              <a:t>MEAN</a:t>
            </a:r>
            <a:r>
              <a:rPr sz="1200" spc="-35" dirty="0">
                <a:solidFill>
                  <a:srgbClr val="6F2F9F"/>
                </a:solidFill>
                <a:latin typeface="Arial Black" panose="020B0A04020102020204"/>
                <a:cs typeface="Arial Black" panose="020B0A04020102020204"/>
              </a:rPr>
              <a:t> </a:t>
            </a:r>
            <a:r>
              <a:rPr sz="1200" spc="-10" dirty="0">
                <a:solidFill>
                  <a:srgbClr val="6F2F9F"/>
                </a:solidFill>
                <a:latin typeface="Arial Black" panose="020B0A04020102020204"/>
                <a:cs typeface="Arial Black" panose="020B0A04020102020204"/>
              </a:rPr>
              <a:t>EFFECTIVE</a:t>
            </a:r>
            <a:endParaRPr sz="1200">
              <a:latin typeface="Arial Black" panose="020B0A04020102020204"/>
              <a:cs typeface="Arial Black" panose="020B0A04020102020204"/>
            </a:endParaRPr>
          </a:p>
          <a:p>
            <a:pPr marL="406400">
              <a:lnSpc>
                <a:spcPct val="100000"/>
              </a:lnSpc>
              <a:spcBef>
                <a:spcPts val="270"/>
              </a:spcBef>
            </a:pPr>
            <a:r>
              <a:rPr sz="1300" spc="-10" dirty="0">
                <a:solidFill>
                  <a:srgbClr val="6F2F9F"/>
                </a:solidFill>
                <a:latin typeface="Arial Black" panose="020B0A04020102020204"/>
                <a:cs typeface="Arial Black" panose="020B0A04020102020204"/>
              </a:rPr>
              <a:t>PRESSURE</a:t>
            </a:r>
            <a:endParaRPr sz="1300">
              <a:latin typeface="Arial Black" panose="020B0A04020102020204"/>
              <a:cs typeface="Arial Black" panose="020B0A04020102020204"/>
            </a:endParaRPr>
          </a:p>
        </p:txBody>
      </p:sp>
      <p:graphicFrame>
        <p:nvGraphicFramePr>
          <p:cNvPr id="10" name="object 10"/>
          <p:cNvGraphicFramePr>
            <a:graphicFrameLocks noGrp="1"/>
          </p:cNvGraphicFramePr>
          <p:nvPr/>
        </p:nvGraphicFramePr>
        <p:xfrm>
          <a:off x="276859" y="4209953"/>
          <a:ext cx="8533763" cy="2303142"/>
        </p:xfrm>
        <a:graphic>
          <a:graphicData uri="http://schemas.openxmlformats.org/drawingml/2006/table">
            <a:tbl>
              <a:tblPr firstRow="1" bandRow="1">
                <a:tableStyleId>{2D5ABB26-0587-4C30-8999-92F81FD0307C}</a:tableStyleId>
              </a:tblPr>
              <a:tblGrid>
                <a:gridCol w="1348740"/>
                <a:gridCol w="2397125"/>
                <a:gridCol w="1185544"/>
                <a:gridCol w="1021714"/>
                <a:gridCol w="916305"/>
                <a:gridCol w="1664335"/>
              </a:tblGrid>
              <a:tr h="231140">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L="439420">
                        <a:lnSpc>
                          <a:spcPct val="100000"/>
                        </a:lnSpc>
                        <a:spcBef>
                          <a:spcPts val="130"/>
                        </a:spcBef>
                      </a:pPr>
                      <a:r>
                        <a:rPr sz="1300" dirty="0">
                          <a:latin typeface="Arial Black" panose="020B0A04020102020204"/>
                          <a:cs typeface="Arial Black" panose="020B0A04020102020204"/>
                        </a:rPr>
                        <a:t>S</a:t>
                      </a:r>
                      <a:r>
                        <a:rPr sz="1300" spc="-30" dirty="0">
                          <a:latin typeface="Arial Black" panose="020B0A04020102020204"/>
                          <a:cs typeface="Arial Black" panose="020B0A04020102020204"/>
                        </a:rPr>
                        <a:t> </a:t>
                      </a:r>
                      <a:r>
                        <a:rPr sz="1300" dirty="0">
                          <a:latin typeface="Arial Black" panose="020B0A04020102020204"/>
                          <a:cs typeface="Arial Black" panose="020B0A04020102020204"/>
                        </a:rPr>
                        <a:t>(SUPER</a:t>
                      </a:r>
                      <a:r>
                        <a:rPr sz="1300" spc="-10" dirty="0">
                          <a:latin typeface="Arial Black" panose="020B0A04020102020204"/>
                          <a:cs typeface="Arial Black" panose="020B0A04020102020204"/>
                        </a:rPr>
                        <a:t> </a:t>
                      </a:r>
                      <a:r>
                        <a:rPr sz="1300" spc="-20" dirty="0">
                          <a:latin typeface="Arial Black" panose="020B0A04020102020204"/>
                          <a:cs typeface="Arial Black" panose="020B0A04020102020204"/>
                        </a:rPr>
                        <a:t>LONG)</a:t>
                      </a:r>
                      <a:endParaRPr sz="1300">
                        <a:latin typeface="Arial Black" panose="020B0A04020102020204"/>
                        <a:cs typeface="Arial Black" panose="020B0A04020102020204"/>
                      </a:endParaRPr>
                    </a:p>
                  </a:txBody>
                  <a:tcPr marL="0" marR="0" marT="16510" marB="0"/>
                </a:tc>
                <a:tc>
                  <a:txBody>
                    <a:bodyPr/>
                    <a:lstStyle/>
                    <a:p>
                      <a:pPr marR="372110" algn="r">
                        <a:lnSpc>
                          <a:spcPct val="100000"/>
                        </a:lnSpc>
                        <a:spcBef>
                          <a:spcPts val="130"/>
                        </a:spcBef>
                      </a:pPr>
                      <a:r>
                        <a:rPr sz="1300" spc="-25" dirty="0">
                          <a:latin typeface="Arial Black" panose="020B0A04020102020204"/>
                          <a:cs typeface="Arial Black" panose="020B0A04020102020204"/>
                        </a:rPr>
                        <a:t>26</a:t>
                      </a:r>
                      <a:endParaRPr sz="1300">
                        <a:latin typeface="Arial Black" panose="020B0A04020102020204"/>
                        <a:cs typeface="Arial Black" panose="020B0A04020102020204"/>
                      </a:endParaRPr>
                    </a:p>
                  </a:txBody>
                  <a:tcPr marL="0" marR="0" marT="16510" marB="0"/>
                </a:tc>
                <a:tc>
                  <a:txBody>
                    <a:bodyPr/>
                    <a:lstStyle/>
                    <a:p>
                      <a:pPr marL="387350">
                        <a:lnSpc>
                          <a:spcPct val="100000"/>
                        </a:lnSpc>
                        <a:spcBef>
                          <a:spcPts val="130"/>
                        </a:spcBef>
                      </a:pPr>
                      <a:r>
                        <a:rPr sz="1300" spc="-25" dirty="0">
                          <a:latin typeface="Arial Black" panose="020B0A04020102020204"/>
                          <a:cs typeface="Arial Black" panose="020B0A04020102020204"/>
                        </a:rPr>
                        <a:t>MC</a:t>
                      </a:r>
                      <a:endParaRPr sz="1300">
                        <a:latin typeface="Arial Black" panose="020B0A04020102020204"/>
                        <a:cs typeface="Arial Black" panose="020B0A04020102020204"/>
                      </a:endParaRPr>
                    </a:p>
                  </a:txBody>
                  <a:tcPr marL="0" marR="0" marT="16510" marB="0"/>
                </a:tc>
                <a:tc>
                  <a:txBody>
                    <a:bodyPr/>
                    <a:lstStyle/>
                    <a:p>
                      <a:pPr marR="47625" algn="ctr">
                        <a:lnSpc>
                          <a:spcPct val="100000"/>
                        </a:lnSpc>
                        <a:spcBef>
                          <a:spcPts val="130"/>
                        </a:spcBef>
                      </a:pPr>
                      <a:r>
                        <a:rPr sz="1300" dirty="0">
                          <a:latin typeface="Arial Black" panose="020B0A04020102020204"/>
                          <a:cs typeface="Arial Black" panose="020B0A04020102020204"/>
                        </a:rPr>
                        <a:t>C</a:t>
                      </a:r>
                      <a:endParaRPr sz="1300">
                        <a:latin typeface="Arial Black" panose="020B0A04020102020204"/>
                        <a:cs typeface="Arial Black" panose="020B0A04020102020204"/>
                      </a:endParaRPr>
                    </a:p>
                  </a:txBody>
                  <a:tcPr marL="0" marR="0" marT="16510" marB="0"/>
                </a:tc>
                <a:tc>
                  <a:txBody>
                    <a:bodyPr/>
                    <a:lstStyle/>
                    <a:p>
                      <a:pPr marR="37465" algn="r">
                        <a:lnSpc>
                          <a:spcPct val="100000"/>
                        </a:lnSpc>
                        <a:spcBef>
                          <a:spcPts val="130"/>
                        </a:spcBef>
                      </a:pPr>
                      <a:r>
                        <a:rPr sz="1300" dirty="0">
                          <a:latin typeface="Arial Black" panose="020B0A04020102020204"/>
                          <a:cs typeface="Arial Black" panose="020B0A04020102020204"/>
                        </a:rPr>
                        <a:t>Mk5</a:t>
                      </a:r>
                      <a:r>
                        <a:rPr sz="1300" spc="409" dirty="0">
                          <a:latin typeface="Arial Black" panose="020B0A04020102020204"/>
                          <a:cs typeface="Arial Black" panose="020B0A04020102020204"/>
                        </a:rPr>
                        <a:t> </a:t>
                      </a:r>
                      <a:r>
                        <a:rPr sz="1300" dirty="0">
                          <a:latin typeface="Arial Black" panose="020B0A04020102020204"/>
                          <a:cs typeface="Arial Black" panose="020B0A04020102020204"/>
                        </a:rPr>
                        <a:t>≤ 17</a:t>
                      </a:r>
                      <a:r>
                        <a:rPr sz="1300" spc="-5" dirty="0">
                          <a:latin typeface="Arial Black" panose="020B0A04020102020204"/>
                          <a:cs typeface="Arial Black" panose="020B0A04020102020204"/>
                        </a:rPr>
                        <a:t> </a:t>
                      </a:r>
                      <a:r>
                        <a:rPr sz="1300" spc="-25" dirty="0">
                          <a:latin typeface="Arial Black" panose="020B0A04020102020204"/>
                          <a:cs typeface="Arial Black" panose="020B0A04020102020204"/>
                        </a:rPr>
                        <a:t>bar</a:t>
                      </a:r>
                      <a:endParaRPr sz="1300">
                        <a:latin typeface="Arial Black" panose="020B0A04020102020204"/>
                        <a:cs typeface="Arial Black" panose="020B0A04020102020204"/>
                      </a:endParaRPr>
                    </a:p>
                  </a:txBody>
                  <a:tcPr marL="0" marR="0" marT="16510" marB="0"/>
                </a:tc>
              </a:tr>
              <a:tr h="229870">
                <a:tc>
                  <a:txBody>
                    <a:bodyPr/>
                    <a:lstStyle/>
                    <a:p>
                      <a:pPr marL="31750">
                        <a:lnSpc>
                          <a:spcPct val="100000"/>
                        </a:lnSpc>
                        <a:spcBef>
                          <a:spcPts val="120"/>
                        </a:spcBef>
                      </a:pPr>
                      <a:r>
                        <a:rPr sz="1300" spc="-10" dirty="0">
                          <a:latin typeface="Arial Black" panose="020B0A04020102020204"/>
                          <a:cs typeface="Arial Black" panose="020B0A04020102020204"/>
                        </a:rPr>
                        <a:t>5,..,9,..,14</a:t>
                      </a:r>
                      <a:endParaRPr sz="1300">
                        <a:latin typeface="Arial Black" panose="020B0A04020102020204"/>
                        <a:cs typeface="Arial Black" panose="020B0A04020102020204"/>
                      </a:endParaRPr>
                    </a:p>
                  </a:txBody>
                  <a:tcPr marL="0" marR="0" marT="15240" marB="0"/>
                </a:tc>
                <a:tc>
                  <a:txBody>
                    <a:bodyPr/>
                    <a:lstStyle/>
                    <a:p>
                      <a:pPr marL="438150">
                        <a:lnSpc>
                          <a:spcPct val="100000"/>
                        </a:lnSpc>
                        <a:spcBef>
                          <a:spcPts val="120"/>
                        </a:spcBef>
                      </a:pPr>
                      <a:r>
                        <a:rPr sz="1300" dirty="0">
                          <a:latin typeface="Arial Black" panose="020B0A04020102020204"/>
                          <a:cs typeface="Arial Black" panose="020B0A04020102020204"/>
                        </a:rPr>
                        <a:t>L</a:t>
                      </a:r>
                      <a:r>
                        <a:rPr sz="1300" spc="-10" dirty="0">
                          <a:latin typeface="Arial Black" panose="020B0A04020102020204"/>
                          <a:cs typeface="Arial Black" panose="020B0A04020102020204"/>
                        </a:rPr>
                        <a:t> (LONG)</a:t>
                      </a:r>
                      <a:endParaRPr sz="1300">
                        <a:latin typeface="Arial Black" panose="020B0A04020102020204"/>
                        <a:cs typeface="Arial Black" panose="020B0A04020102020204"/>
                      </a:endParaRPr>
                    </a:p>
                  </a:txBody>
                  <a:tcPr marL="0" marR="0" marT="15240" marB="0"/>
                </a:tc>
                <a:tc>
                  <a:txBody>
                    <a:bodyPr/>
                    <a:lstStyle/>
                    <a:p>
                      <a:pPr marL="144780" algn="ctr">
                        <a:lnSpc>
                          <a:spcPct val="100000"/>
                        </a:lnSpc>
                        <a:spcBef>
                          <a:spcPts val="120"/>
                        </a:spcBef>
                      </a:pPr>
                      <a:r>
                        <a:rPr lang="en-US" sz="1300" spc="-25" dirty="0">
                          <a:latin typeface="Arial Black" panose="020B0A04020102020204"/>
                          <a:cs typeface="Arial Black" panose="020B0A04020102020204"/>
                        </a:rPr>
                        <a:t>               </a:t>
                      </a:r>
                      <a:r>
                        <a:rPr sz="1300" spc="-25" dirty="0">
                          <a:latin typeface="Arial Black" panose="020B0A04020102020204"/>
                          <a:cs typeface="Arial Black" panose="020B0A04020102020204"/>
                        </a:rPr>
                        <a:t>35</a:t>
                      </a:r>
                      <a:endParaRPr sz="1300">
                        <a:latin typeface="Arial Black" panose="020B0A04020102020204"/>
                        <a:cs typeface="Arial Black" panose="020B0A04020102020204"/>
                      </a:endParaRPr>
                    </a:p>
                  </a:txBody>
                  <a:tcPr marL="0" marR="0" marT="15240" marB="0"/>
                </a:tc>
                <a:tc>
                  <a:txBody>
                    <a:bodyPr/>
                    <a:lstStyle/>
                    <a:p>
                      <a:pPr marL="412115">
                        <a:lnSpc>
                          <a:spcPct val="100000"/>
                        </a:lnSpc>
                        <a:spcBef>
                          <a:spcPts val="120"/>
                        </a:spcBef>
                      </a:pPr>
                      <a:r>
                        <a:rPr sz="1300" spc="-25" dirty="0">
                          <a:latin typeface="Arial Black" panose="020B0A04020102020204"/>
                          <a:cs typeface="Arial Black" panose="020B0A04020102020204"/>
                        </a:rPr>
                        <a:t>ME</a:t>
                      </a:r>
                      <a:endParaRPr sz="1300">
                        <a:latin typeface="Arial Black" panose="020B0A04020102020204"/>
                        <a:cs typeface="Arial Black" panose="020B0A04020102020204"/>
                      </a:endParaRPr>
                    </a:p>
                  </a:txBody>
                  <a:tcPr marL="0" marR="0" marT="15240" marB="0"/>
                </a:tc>
                <a:tc>
                  <a:txBody>
                    <a:bodyPr/>
                    <a:lstStyle/>
                    <a:p>
                      <a:pPr marR="22860" algn="ctr">
                        <a:lnSpc>
                          <a:spcPct val="100000"/>
                        </a:lnSpc>
                        <a:spcBef>
                          <a:spcPts val="120"/>
                        </a:spcBef>
                      </a:pPr>
                      <a:r>
                        <a:rPr sz="1300" dirty="0">
                          <a:latin typeface="Arial Black" panose="020B0A04020102020204"/>
                          <a:cs typeface="Arial Black" panose="020B0A04020102020204"/>
                        </a:rPr>
                        <a:t>C</a:t>
                      </a:r>
                      <a:endParaRPr sz="1300">
                        <a:latin typeface="Arial Black" panose="020B0A04020102020204"/>
                        <a:cs typeface="Arial Black" panose="020B0A04020102020204"/>
                      </a:endParaRPr>
                    </a:p>
                  </a:txBody>
                  <a:tcPr marL="0" marR="0" marT="15240" marB="0"/>
                </a:tc>
                <a:tc>
                  <a:txBody>
                    <a:bodyPr/>
                    <a:lstStyle/>
                    <a:p>
                      <a:pPr marR="24130" algn="r">
                        <a:lnSpc>
                          <a:spcPct val="100000"/>
                        </a:lnSpc>
                        <a:spcBef>
                          <a:spcPts val="120"/>
                        </a:spcBef>
                      </a:pPr>
                      <a:r>
                        <a:rPr sz="1300" dirty="0">
                          <a:latin typeface="Arial Black" panose="020B0A04020102020204"/>
                          <a:cs typeface="Arial Black" panose="020B0A04020102020204"/>
                        </a:rPr>
                        <a:t>Mk6</a:t>
                      </a:r>
                      <a:r>
                        <a:rPr sz="1300" spc="415" dirty="0">
                          <a:latin typeface="Arial Black" panose="020B0A04020102020204"/>
                          <a:cs typeface="Arial Black" panose="020B0A04020102020204"/>
                        </a:rPr>
                        <a:t> </a:t>
                      </a:r>
                      <a:r>
                        <a:rPr sz="1300" dirty="0">
                          <a:latin typeface="Arial Black" panose="020B0A04020102020204"/>
                          <a:cs typeface="Arial Black" panose="020B0A04020102020204"/>
                        </a:rPr>
                        <a:t>&gt; 18</a:t>
                      </a:r>
                      <a:r>
                        <a:rPr sz="1300" spc="-5" dirty="0">
                          <a:latin typeface="Arial Black" panose="020B0A04020102020204"/>
                          <a:cs typeface="Arial Black" panose="020B0A04020102020204"/>
                        </a:rPr>
                        <a:t> </a:t>
                      </a:r>
                      <a:r>
                        <a:rPr sz="1300" spc="-25" dirty="0">
                          <a:latin typeface="Arial Black" panose="020B0A04020102020204"/>
                          <a:cs typeface="Arial Black" panose="020B0A04020102020204"/>
                        </a:rPr>
                        <a:t>bar</a:t>
                      </a:r>
                      <a:endParaRPr sz="1300">
                        <a:latin typeface="Arial Black" panose="020B0A04020102020204"/>
                        <a:cs typeface="Arial Black" panose="020B0A04020102020204"/>
                      </a:endParaRPr>
                    </a:p>
                  </a:txBody>
                  <a:tcPr marL="0" marR="0" marT="15240" marB="0"/>
                </a:tc>
              </a:tr>
              <a:tr h="229870">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L="439420">
                        <a:lnSpc>
                          <a:spcPct val="100000"/>
                        </a:lnSpc>
                        <a:spcBef>
                          <a:spcPts val="125"/>
                        </a:spcBef>
                      </a:pPr>
                      <a:r>
                        <a:rPr sz="1300" dirty="0">
                          <a:latin typeface="Arial Black" panose="020B0A04020102020204"/>
                          <a:cs typeface="Arial Black" panose="020B0A04020102020204"/>
                        </a:rPr>
                        <a:t>K</a:t>
                      </a:r>
                      <a:r>
                        <a:rPr sz="1300" spc="-10" dirty="0">
                          <a:latin typeface="Arial Black" panose="020B0A04020102020204"/>
                          <a:cs typeface="Arial Black" panose="020B0A04020102020204"/>
                        </a:rPr>
                        <a:t> (SHORT)</a:t>
                      </a:r>
                      <a:endParaRPr sz="1300">
                        <a:latin typeface="Arial Black" panose="020B0A04020102020204"/>
                        <a:cs typeface="Arial Black" panose="020B0A04020102020204"/>
                      </a:endParaRPr>
                    </a:p>
                  </a:txBody>
                  <a:tcPr marL="0" marR="0" marT="15875" marB="0"/>
                </a:tc>
                <a:tc>
                  <a:txBody>
                    <a:bodyPr/>
                    <a:lstStyle/>
                    <a:p>
                      <a:pPr marR="361950" algn="r">
                        <a:lnSpc>
                          <a:spcPct val="100000"/>
                        </a:lnSpc>
                        <a:spcBef>
                          <a:spcPts val="125"/>
                        </a:spcBef>
                      </a:pPr>
                      <a:r>
                        <a:rPr sz="1300" spc="-25" dirty="0">
                          <a:latin typeface="Arial Black" panose="020B0A04020102020204"/>
                          <a:cs typeface="Arial Black" panose="020B0A04020102020204"/>
                        </a:rPr>
                        <a:t>42</a:t>
                      </a:r>
                      <a:endParaRPr sz="1300">
                        <a:latin typeface="Arial Black" panose="020B0A04020102020204"/>
                        <a:cs typeface="Arial Black" panose="020B0A04020102020204"/>
                      </a:endParaRPr>
                    </a:p>
                  </a:txBody>
                  <a:tcPr marL="0" marR="0" marT="15875"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59690" algn="r">
                        <a:lnSpc>
                          <a:spcPct val="100000"/>
                        </a:lnSpc>
                        <a:spcBef>
                          <a:spcPts val="125"/>
                        </a:spcBef>
                      </a:pPr>
                      <a:r>
                        <a:rPr sz="1300" dirty="0">
                          <a:latin typeface="Arial Black" panose="020B0A04020102020204"/>
                          <a:cs typeface="Arial Black" panose="020B0A04020102020204"/>
                        </a:rPr>
                        <a:t>Mk7</a:t>
                      </a:r>
                      <a:r>
                        <a:rPr sz="1300" spc="409" dirty="0">
                          <a:latin typeface="Arial Black" panose="020B0A04020102020204"/>
                          <a:cs typeface="Arial Black" panose="020B0A04020102020204"/>
                        </a:rPr>
                        <a:t> </a:t>
                      </a:r>
                      <a:r>
                        <a:rPr sz="1300" dirty="0">
                          <a:latin typeface="Arial Black" panose="020B0A04020102020204"/>
                          <a:cs typeface="Arial Black" panose="020B0A04020102020204"/>
                        </a:rPr>
                        <a:t>= 19</a:t>
                      </a:r>
                      <a:r>
                        <a:rPr sz="1300" spc="-5" dirty="0">
                          <a:latin typeface="Arial Black" panose="020B0A04020102020204"/>
                          <a:cs typeface="Arial Black" panose="020B0A04020102020204"/>
                        </a:rPr>
                        <a:t> </a:t>
                      </a:r>
                      <a:r>
                        <a:rPr sz="1300" spc="-25" dirty="0">
                          <a:latin typeface="Arial Black" panose="020B0A04020102020204"/>
                          <a:cs typeface="Arial Black" panose="020B0A04020102020204"/>
                        </a:rPr>
                        <a:t>bar</a:t>
                      </a:r>
                      <a:endParaRPr sz="1300">
                        <a:latin typeface="Arial Black" panose="020B0A04020102020204"/>
                        <a:cs typeface="Arial Black" panose="020B0A04020102020204"/>
                      </a:endParaRPr>
                    </a:p>
                  </a:txBody>
                  <a:tcPr marL="0" marR="0" marT="15875" marB="0"/>
                </a:tc>
              </a:tr>
              <a:tr h="230504">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L="439420">
                        <a:lnSpc>
                          <a:spcPct val="100000"/>
                        </a:lnSpc>
                        <a:spcBef>
                          <a:spcPts val="120"/>
                        </a:spcBef>
                      </a:pPr>
                      <a:r>
                        <a:rPr sz="1300" dirty="0">
                          <a:latin typeface="Arial Black" panose="020B0A04020102020204"/>
                          <a:cs typeface="Arial Black" panose="020B0A04020102020204"/>
                        </a:rPr>
                        <a:t>G </a:t>
                      </a:r>
                      <a:r>
                        <a:rPr sz="1300" spc="-10" dirty="0">
                          <a:latin typeface="Arial Black" panose="020B0A04020102020204"/>
                          <a:cs typeface="Arial Black" panose="020B0A04020102020204"/>
                        </a:rPr>
                        <a:t>(ULTRALONG)</a:t>
                      </a:r>
                      <a:endParaRPr sz="1300">
                        <a:latin typeface="Arial Black" panose="020B0A04020102020204"/>
                        <a:cs typeface="Arial Black" panose="020B0A04020102020204"/>
                      </a:endParaRPr>
                    </a:p>
                  </a:txBody>
                  <a:tcPr marL="0" marR="0" marT="15240" marB="0"/>
                </a:tc>
                <a:tc>
                  <a:txBody>
                    <a:bodyPr/>
                    <a:lstStyle/>
                    <a:p>
                      <a:pPr marR="358775" algn="r">
                        <a:lnSpc>
                          <a:spcPct val="100000"/>
                        </a:lnSpc>
                        <a:spcBef>
                          <a:spcPts val="120"/>
                        </a:spcBef>
                      </a:pPr>
                      <a:r>
                        <a:rPr sz="1300" spc="-25" dirty="0">
                          <a:latin typeface="Arial Black" panose="020B0A04020102020204"/>
                          <a:cs typeface="Arial Black" panose="020B0A04020102020204"/>
                        </a:rPr>
                        <a:t>50</a:t>
                      </a:r>
                      <a:endParaRPr sz="1300">
                        <a:latin typeface="Arial Black" panose="020B0A04020102020204"/>
                        <a:cs typeface="Arial Black" panose="020B0A04020102020204"/>
                      </a:endParaRPr>
                    </a:p>
                  </a:txBody>
                  <a:tcPr marL="0" marR="0" marT="15240" marB="0"/>
                </a:tc>
                <a:tc>
                  <a:txBody>
                    <a:bodyPr/>
                    <a:lstStyle/>
                    <a:p>
                      <a:pPr marL="400050">
                        <a:lnSpc>
                          <a:spcPct val="100000"/>
                        </a:lnSpc>
                        <a:spcBef>
                          <a:spcPts val="120"/>
                        </a:spcBef>
                      </a:pPr>
                      <a:r>
                        <a:rPr sz="1300" spc="-25" dirty="0">
                          <a:latin typeface="Arial Black" panose="020B0A04020102020204"/>
                          <a:cs typeface="Arial Black" panose="020B0A04020102020204"/>
                        </a:rPr>
                        <a:t>ME</a:t>
                      </a:r>
                      <a:endParaRPr sz="1300">
                        <a:latin typeface="Arial Black" panose="020B0A04020102020204"/>
                        <a:cs typeface="Arial Black" panose="020B0A04020102020204"/>
                      </a:endParaRPr>
                    </a:p>
                  </a:txBody>
                  <a:tcPr marL="0" marR="0" marT="15240" marB="0"/>
                </a:tc>
                <a:tc>
                  <a:txBody>
                    <a:bodyPr/>
                    <a:lstStyle/>
                    <a:p>
                      <a:pPr marR="44450" algn="ctr">
                        <a:lnSpc>
                          <a:spcPct val="100000"/>
                        </a:lnSpc>
                        <a:spcBef>
                          <a:spcPts val="120"/>
                        </a:spcBef>
                      </a:pPr>
                      <a:r>
                        <a:rPr sz="1300" dirty="0">
                          <a:latin typeface="Arial Black" panose="020B0A04020102020204"/>
                          <a:cs typeface="Arial Black" panose="020B0A04020102020204"/>
                        </a:rPr>
                        <a:t>B</a:t>
                      </a:r>
                      <a:endParaRPr sz="1300">
                        <a:latin typeface="Arial Black" panose="020B0A04020102020204"/>
                        <a:cs typeface="Arial Black" panose="020B0A04020102020204"/>
                      </a:endParaRPr>
                    </a:p>
                  </a:txBody>
                  <a:tcPr marL="0" marR="0" marT="15240" marB="0"/>
                </a:tc>
                <a:tc>
                  <a:txBody>
                    <a:bodyPr/>
                    <a:lstStyle/>
                    <a:p>
                      <a:pPr marR="36195" algn="r">
                        <a:lnSpc>
                          <a:spcPct val="100000"/>
                        </a:lnSpc>
                        <a:spcBef>
                          <a:spcPts val="120"/>
                        </a:spcBef>
                      </a:pPr>
                      <a:r>
                        <a:rPr sz="1300" dirty="0">
                          <a:latin typeface="Arial Black" panose="020B0A04020102020204"/>
                          <a:cs typeface="Arial Black" panose="020B0A04020102020204"/>
                        </a:rPr>
                        <a:t>Mk</a:t>
                      </a:r>
                      <a:r>
                        <a:rPr sz="1300" spc="-5" dirty="0">
                          <a:latin typeface="Arial Black" panose="020B0A04020102020204"/>
                          <a:cs typeface="Arial Black" panose="020B0A04020102020204"/>
                        </a:rPr>
                        <a:t> </a:t>
                      </a:r>
                      <a:r>
                        <a:rPr sz="1300" dirty="0">
                          <a:latin typeface="Arial Black" panose="020B0A04020102020204"/>
                          <a:cs typeface="Arial Black" panose="020B0A04020102020204"/>
                        </a:rPr>
                        <a:t>8</a:t>
                      </a:r>
                      <a:r>
                        <a:rPr sz="1300" spc="-5" dirty="0">
                          <a:latin typeface="Arial Black" panose="020B0A04020102020204"/>
                          <a:cs typeface="Arial Black" panose="020B0A04020102020204"/>
                        </a:rPr>
                        <a:t> </a:t>
                      </a:r>
                      <a:r>
                        <a:rPr sz="1300" dirty="0">
                          <a:latin typeface="Arial Black" panose="020B0A04020102020204"/>
                          <a:cs typeface="Arial Black" panose="020B0A04020102020204"/>
                        </a:rPr>
                        <a:t>=</a:t>
                      </a:r>
                      <a:r>
                        <a:rPr sz="1300" spc="-5" dirty="0">
                          <a:latin typeface="Arial Black" panose="020B0A04020102020204"/>
                          <a:cs typeface="Arial Black" panose="020B0A04020102020204"/>
                        </a:rPr>
                        <a:t> </a:t>
                      </a:r>
                      <a:r>
                        <a:rPr sz="1300" dirty="0">
                          <a:latin typeface="Arial Black" panose="020B0A04020102020204"/>
                          <a:cs typeface="Arial Black" panose="020B0A04020102020204"/>
                        </a:rPr>
                        <a:t>20</a:t>
                      </a:r>
                      <a:r>
                        <a:rPr sz="1300" spc="-10" dirty="0">
                          <a:latin typeface="Arial Black" panose="020B0A04020102020204"/>
                          <a:cs typeface="Arial Black" panose="020B0A04020102020204"/>
                        </a:rPr>
                        <a:t> </a:t>
                      </a:r>
                      <a:r>
                        <a:rPr sz="1300" spc="-25" dirty="0">
                          <a:latin typeface="Arial Black" panose="020B0A04020102020204"/>
                          <a:cs typeface="Arial Black" panose="020B0A04020102020204"/>
                        </a:rPr>
                        <a:t>bar</a:t>
                      </a:r>
                      <a:endParaRPr sz="1300">
                        <a:latin typeface="Arial Black" panose="020B0A04020102020204"/>
                        <a:cs typeface="Arial Black" panose="020B0A04020102020204"/>
                      </a:endParaRPr>
                    </a:p>
                  </a:txBody>
                  <a:tcPr marL="0" marR="0" marT="15240" marB="0"/>
                </a:tc>
              </a:tr>
              <a:tr h="229870">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2430" algn="r">
                        <a:lnSpc>
                          <a:spcPct val="100000"/>
                        </a:lnSpc>
                        <a:spcBef>
                          <a:spcPts val="125"/>
                        </a:spcBef>
                      </a:pPr>
                      <a:r>
                        <a:rPr sz="1300" spc="-25" dirty="0">
                          <a:latin typeface="Arial Black" panose="020B0A04020102020204"/>
                          <a:cs typeface="Arial Black" panose="020B0A04020102020204"/>
                        </a:rPr>
                        <a:t>60</a:t>
                      </a:r>
                      <a:endParaRPr sz="1300">
                        <a:latin typeface="Arial Black" panose="020B0A04020102020204"/>
                        <a:cs typeface="Arial Black" panose="020B0A04020102020204"/>
                      </a:endParaRPr>
                    </a:p>
                  </a:txBody>
                  <a:tcPr marL="0" marR="0" marT="15875"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5560" algn="r">
                        <a:lnSpc>
                          <a:spcPct val="100000"/>
                        </a:lnSpc>
                        <a:spcBef>
                          <a:spcPts val="125"/>
                        </a:spcBef>
                      </a:pPr>
                      <a:r>
                        <a:rPr sz="1300" dirty="0">
                          <a:latin typeface="Arial Black" panose="020B0A04020102020204"/>
                          <a:cs typeface="Arial Black" panose="020B0A04020102020204"/>
                        </a:rPr>
                        <a:t>Mk</a:t>
                      </a:r>
                      <a:r>
                        <a:rPr sz="1300" spc="-10" dirty="0">
                          <a:latin typeface="Arial Black" panose="020B0A04020102020204"/>
                          <a:cs typeface="Arial Black" panose="020B0A04020102020204"/>
                        </a:rPr>
                        <a:t> </a:t>
                      </a:r>
                      <a:r>
                        <a:rPr sz="1300" dirty="0">
                          <a:latin typeface="Arial Black" panose="020B0A04020102020204"/>
                          <a:cs typeface="Arial Black" panose="020B0A04020102020204"/>
                        </a:rPr>
                        <a:t>9</a:t>
                      </a:r>
                      <a:r>
                        <a:rPr sz="1300" spc="-10" dirty="0">
                          <a:latin typeface="Arial Black" panose="020B0A04020102020204"/>
                          <a:cs typeface="Arial Black" panose="020B0A04020102020204"/>
                        </a:rPr>
                        <a:t> </a:t>
                      </a:r>
                      <a:r>
                        <a:rPr sz="1300" dirty="0">
                          <a:latin typeface="Arial Black" panose="020B0A04020102020204"/>
                          <a:cs typeface="Arial Black" panose="020B0A04020102020204"/>
                        </a:rPr>
                        <a:t>= 21</a:t>
                      </a:r>
                      <a:r>
                        <a:rPr sz="1300" spc="-5" dirty="0">
                          <a:latin typeface="Arial Black" panose="020B0A04020102020204"/>
                          <a:cs typeface="Arial Black" panose="020B0A04020102020204"/>
                        </a:rPr>
                        <a:t> </a:t>
                      </a:r>
                      <a:r>
                        <a:rPr sz="1300" spc="-25" dirty="0">
                          <a:latin typeface="Arial Black" panose="020B0A04020102020204"/>
                          <a:cs typeface="Arial Black" panose="020B0A04020102020204"/>
                        </a:rPr>
                        <a:t>bar</a:t>
                      </a:r>
                      <a:endParaRPr sz="1300">
                        <a:latin typeface="Arial Black" panose="020B0A04020102020204"/>
                        <a:cs typeface="Arial Black" panose="020B0A04020102020204"/>
                      </a:endParaRPr>
                    </a:p>
                  </a:txBody>
                  <a:tcPr marL="0" marR="0" marT="15875" marB="0"/>
                </a:tc>
              </a:tr>
              <a:tr h="229235">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2430" algn="r">
                        <a:lnSpc>
                          <a:spcPct val="100000"/>
                        </a:lnSpc>
                        <a:spcBef>
                          <a:spcPts val="120"/>
                        </a:spcBef>
                      </a:pPr>
                      <a:r>
                        <a:rPr sz="1300" spc="-25" dirty="0">
                          <a:latin typeface="Arial Black" panose="020B0A04020102020204"/>
                          <a:cs typeface="Arial Black" panose="020B0A04020102020204"/>
                        </a:rPr>
                        <a:t>70</a:t>
                      </a:r>
                      <a:endParaRPr sz="1300">
                        <a:latin typeface="Arial Black" panose="020B0A04020102020204"/>
                        <a:cs typeface="Arial Black" panose="020B0A04020102020204"/>
                      </a:endParaRPr>
                    </a:p>
                  </a:txBody>
                  <a:tcPr marL="0" marR="0" marT="15240" marB="0"/>
                </a:tc>
                <a:tc>
                  <a:txBody>
                    <a:bodyPr/>
                    <a:lstStyle/>
                    <a:p>
                      <a:pPr marL="366395">
                        <a:lnSpc>
                          <a:spcPct val="100000"/>
                        </a:lnSpc>
                        <a:spcBef>
                          <a:spcPts val="120"/>
                        </a:spcBef>
                      </a:pPr>
                      <a:r>
                        <a:rPr sz="1300" spc="-25" dirty="0">
                          <a:latin typeface="Arial Black" panose="020B0A04020102020204"/>
                          <a:cs typeface="Arial Black" panose="020B0A04020102020204"/>
                        </a:rPr>
                        <a:t>ME</a:t>
                      </a:r>
                      <a:endParaRPr sz="1300">
                        <a:latin typeface="Arial Black" panose="020B0A04020102020204"/>
                        <a:cs typeface="Arial Black" panose="020B0A04020102020204"/>
                      </a:endParaRPr>
                    </a:p>
                  </a:txBody>
                  <a:tcPr marL="0" marR="0" marT="15240" marB="0"/>
                </a:tc>
                <a:tc>
                  <a:txBody>
                    <a:bodyPr/>
                    <a:lstStyle/>
                    <a:p>
                      <a:pPr marR="38100" algn="ctr">
                        <a:lnSpc>
                          <a:spcPct val="100000"/>
                        </a:lnSpc>
                        <a:spcBef>
                          <a:spcPts val="120"/>
                        </a:spcBef>
                      </a:pPr>
                      <a:r>
                        <a:rPr sz="1300" spc="-25" dirty="0">
                          <a:latin typeface="Arial Black" panose="020B0A04020102020204"/>
                          <a:cs typeface="Arial Black" panose="020B0A04020102020204"/>
                        </a:rPr>
                        <a:t>GI</a:t>
                      </a:r>
                      <a:r>
                        <a:rPr lang="en-US" sz="1300" spc="-25" dirty="0">
                          <a:latin typeface="Arial Black" panose="020B0A04020102020204"/>
                          <a:cs typeface="Arial Black" panose="020B0A04020102020204"/>
                        </a:rPr>
                        <a:t> </a:t>
                      </a:r>
                      <a:endParaRPr lang="en-US" sz="1300" spc="-25" dirty="0">
                        <a:latin typeface="Arial Black" panose="020B0A04020102020204"/>
                        <a:cs typeface="Arial Black" panose="020B0A04020102020204"/>
                      </a:endParaRPr>
                    </a:p>
                    <a:p>
                      <a:pPr marR="38100" algn="ctr">
                        <a:lnSpc>
                          <a:spcPct val="100000"/>
                        </a:lnSpc>
                        <a:spcBef>
                          <a:spcPts val="120"/>
                        </a:spcBef>
                      </a:pPr>
                      <a:r>
                        <a:rPr lang="en-US" sz="1300" spc="-25" dirty="0">
                          <a:latin typeface="Arial Black" panose="020B0A04020102020204"/>
                          <a:cs typeface="Arial Black" panose="020B0A04020102020204"/>
                        </a:rPr>
                        <a:t>LGIM</a:t>
                      </a:r>
                      <a:endParaRPr lang="en-US" sz="1300" spc="-25" dirty="0">
                        <a:latin typeface="Arial Black" panose="020B0A04020102020204"/>
                        <a:cs typeface="Arial Black" panose="020B0A04020102020204"/>
                      </a:endParaRPr>
                    </a:p>
                  </a:txBody>
                  <a:tcPr marL="0" marR="0" marT="15240" marB="0"/>
                </a:tc>
                <a:tc>
                  <a:txBody>
                    <a:bodyPr/>
                    <a:lstStyle/>
                    <a:p>
                      <a:pPr>
                        <a:lnSpc>
                          <a:spcPct val="100000"/>
                        </a:lnSpc>
                      </a:pPr>
                      <a:endParaRPr sz="1400">
                        <a:latin typeface="Times New Roman" panose="02020603050405020304"/>
                        <a:cs typeface="Times New Roman" panose="02020603050405020304"/>
                      </a:endParaRPr>
                    </a:p>
                  </a:txBody>
                  <a:tcPr marL="0" marR="0" marT="0" marB="0"/>
                </a:tc>
              </a:tr>
              <a:tr h="229870">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2430" algn="r">
                        <a:lnSpc>
                          <a:spcPct val="100000"/>
                        </a:lnSpc>
                        <a:spcBef>
                          <a:spcPts val="120"/>
                        </a:spcBef>
                      </a:pPr>
                      <a:r>
                        <a:rPr sz="1300" spc="-25" dirty="0">
                          <a:latin typeface="Arial Black" panose="020B0A04020102020204"/>
                          <a:cs typeface="Arial Black" panose="020B0A04020102020204"/>
                        </a:rPr>
                        <a:t>80</a:t>
                      </a:r>
                      <a:endParaRPr sz="1300">
                        <a:latin typeface="Arial Black" panose="020B0A04020102020204"/>
                        <a:cs typeface="Arial Black" panose="020B0A04020102020204"/>
                      </a:endParaRPr>
                    </a:p>
                  </a:txBody>
                  <a:tcPr marL="0" marR="0" marT="15240" marB="0"/>
                </a:tc>
                <a:tc>
                  <a:txBody>
                    <a:bodyPr/>
                    <a:lstStyle/>
                    <a:p>
                      <a:pPr>
                        <a:lnSpc>
                          <a:spcPct val="100000"/>
                        </a:lnSpc>
                      </a:pPr>
                      <a:r>
                        <a:rPr lang="en-US" sz="1400">
                          <a:latin typeface="Times New Roman" panose="02020603050405020304"/>
                          <a:cs typeface="Times New Roman" panose="02020603050405020304"/>
                        </a:rPr>
                        <a:t>                             </a:t>
                      </a:r>
                      <a:endParaRPr lang="en-US"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r>
              <a:tr h="230504">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2430" algn="r">
                        <a:lnSpc>
                          <a:spcPct val="100000"/>
                        </a:lnSpc>
                        <a:spcBef>
                          <a:spcPts val="125"/>
                        </a:spcBef>
                      </a:pPr>
                      <a:r>
                        <a:rPr sz="1300" spc="-25" dirty="0">
                          <a:latin typeface="Arial Black" panose="020B0A04020102020204"/>
                          <a:cs typeface="Arial Black" panose="020B0A04020102020204"/>
                        </a:rPr>
                        <a:t>90</a:t>
                      </a:r>
                      <a:endParaRPr sz="1300">
                        <a:latin typeface="Arial Black" panose="020B0A04020102020204"/>
                        <a:cs typeface="Arial Black" panose="020B0A04020102020204"/>
                      </a:endParaRPr>
                    </a:p>
                  </a:txBody>
                  <a:tcPr marL="0" marR="0" marT="15875" marB="0"/>
                </a:tc>
                <a:tc>
                  <a:txBody>
                    <a:bodyPr/>
                    <a:lstStyle/>
                    <a:p>
                      <a:pPr>
                        <a:lnSpc>
                          <a:spcPct val="100000"/>
                        </a:lnSpc>
                      </a:pPr>
                      <a:endParaRPr lang="en-US"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r>
              <a:tr h="230504">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2430" algn="r">
                        <a:lnSpc>
                          <a:spcPct val="100000"/>
                        </a:lnSpc>
                        <a:spcBef>
                          <a:spcPts val="120"/>
                        </a:spcBef>
                      </a:pPr>
                      <a:r>
                        <a:rPr sz="1300" spc="-25" dirty="0">
                          <a:latin typeface="Arial Black" panose="020B0A04020102020204"/>
                          <a:cs typeface="Arial Black" panose="020B0A04020102020204"/>
                        </a:rPr>
                        <a:t>98</a:t>
                      </a:r>
                      <a:endParaRPr sz="1300">
                        <a:latin typeface="Arial Black" panose="020B0A04020102020204"/>
                        <a:cs typeface="Arial Black" panose="020B0A04020102020204"/>
                      </a:endParaRPr>
                    </a:p>
                  </a:txBody>
                  <a:tcPr marL="0" marR="0" marT="1524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r>
              <a:tr h="231775">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marR="393065" algn="r">
                        <a:lnSpc>
                          <a:spcPct val="100000"/>
                        </a:lnSpc>
                        <a:spcBef>
                          <a:spcPts val="125"/>
                        </a:spcBef>
                      </a:pPr>
                      <a:r>
                        <a:rPr sz="1300" spc="-25" dirty="0">
                          <a:latin typeface="Arial Black" panose="020B0A04020102020204"/>
                          <a:cs typeface="Arial Black" panose="020B0A04020102020204"/>
                        </a:rPr>
                        <a:t>108</a:t>
                      </a:r>
                      <a:endParaRPr sz="1300">
                        <a:latin typeface="Arial Black" panose="020B0A04020102020204"/>
                        <a:cs typeface="Arial Black" panose="020B0A04020102020204"/>
                      </a:endParaRPr>
                    </a:p>
                  </a:txBody>
                  <a:tcPr marL="0" marR="0" marT="15875"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c>
                  <a:txBody>
                    <a:bodyPr/>
                    <a:lstStyle/>
                    <a:p>
                      <a:pPr>
                        <a:lnSpc>
                          <a:spcPct val="100000"/>
                        </a:lnSpc>
                      </a:pPr>
                      <a:endParaRPr sz="1400">
                        <a:latin typeface="Times New Roman" panose="02020603050405020304"/>
                        <a:cs typeface="Times New Roman" panose="02020603050405020304"/>
                      </a:endParaRPr>
                    </a:p>
                  </a:txBody>
                  <a:tcPr marL="0" marR="0" marT="0" marB="0"/>
                </a:tc>
              </a:tr>
            </a:tbl>
          </a:graphicData>
        </a:graphic>
      </p:graphicFrame>
      <p:sp>
        <p:nvSpPr>
          <p:cNvPr id="11" name="object 11"/>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2" name="object 12"/>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14629" y="1070610"/>
            <a:ext cx="8714740" cy="552577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42619" y="214629"/>
            <a:ext cx="7786370" cy="571500"/>
          </a:xfrm>
          <a:custGeom>
            <a:avLst/>
            <a:gdLst/>
            <a:ahLst/>
            <a:cxnLst/>
            <a:rect l="l" t="t" r="r" b="b"/>
            <a:pathLst>
              <a:path w="7786370" h="571500">
                <a:moveTo>
                  <a:pt x="7786370" y="0"/>
                </a:moveTo>
                <a:lnTo>
                  <a:pt x="0" y="0"/>
                </a:lnTo>
                <a:lnTo>
                  <a:pt x="0" y="571500"/>
                </a:lnTo>
                <a:lnTo>
                  <a:pt x="3893819" y="571500"/>
                </a:lnTo>
                <a:lnTo>
                  <a:pt x="7786370" y="571500"/>
                </a:lnTo>
                <a:lnTo>
                  <a:pt x="7786370" y="0"/>
                </a:lnTo>
                <a:close/>
              </a:path>
            </a:pathLst>
          </a:custGeom>
          <a:solidFill>
            <a:srgbClr val="00AF4F"/>
          </a:solidFill>
        </p:spPr>
        <p:txBody>
          <a:bodyPr wrap="square" lIns="0" tIns="0" rIns="0" bIns="0" rtlCol="0"/>
          <a:lstStyle/>
          <a:p/>
        </p:txBody>
      </p:sp>
      <p:sp>
        <p:nvSpPr>
          <p:cNvPr id="4" name="object 4"/>
          <p:cNvSpPr txBox="1"/>
          <p:nvPr/>
        </p:nvSpPr>
        <p:spPr>
          <a:xfrm>
            <a:off x="4726940" y="1633220"/>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Calibri" panose="020F0502020204030204"/>
                <a:cs typeface="Calibri" panose="020F0502020204030204"/>
              </a:rPr>
              <a:t>.</a:t>
            </a:r>
            <a:endParaRPr sz="100">
              <a:latin typeface="Calibri" panose="020F0502020204030204"/>
              <a:cs typeface="Calibri" panose="020F0502020204030204"/>
            </a:endParaRPr>
          </a:p>
        </p:txBody>
      </p:sp>
      <p:grpSp>
        <p:nvGrpSpPr>
          <p:cNvPr id="5" name="object 5"/>
          <p:cNvGrpSpPr/>
          <p:nvPr/>
        </p:nvGrpSpPr>
        <p:grpSpPr>
          <a:xfrm>
            <a:off x="332680" y="58360"/>
            <a:ext cx="8250555" cy="817244"/>
            <a:chOff x="332680" y="58360"/>
            <a:chExt cx="8250555" cy="817244"/>
          </a:xfrm>
        </p:grpSpPr>
        <p:sp>
          <p:nvSpPr>
            <p:cNvPr id="6" name="object 6"/>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104139" y="3809"/>
                  </a:lnTo>
                  <a:lnTo>
                    <a:pt x="96519" y="5079"/>
                  </a:lnTo>
                  <a:lnTo>
                    <a:pt x="90169" y="7620"/>
                  </a:lnTo>
                  <a:lnTo>
                    <a:pt x="83819" y="8889"/>
                  </a:lnTo>
                  <a:lnTo>
                    <a:pt x="77469" y="11429"/>
                  </a:lnTo>
                  <a:lnTo>
                    <a:pt x="71119" y="15239"/>
                  </a:lnTo>
                  <a:lnTo>
                    <a:pt x="64769" y="17779"/>
                  </a:lnTo>
                  <a:lnTo>
                    <a:pt x="59689" y="21589"/>
                  </a:lnTo>
                  <a:lnTo>
                    <a:pt x="53339" y="25400"/>
                  </a:lnTo>
                  <a:lnTo>
                    <a:pt x="48260" y="30479"/>
                  </a:lnTo>
                  <a:lnTo>
                    <a:pt x="43180" y="34289"/>
                  </a:lnTo>
                  <a:lnTo>
                    <a:pt x="33020" y="44450"/>
                  </a:lnTo>
                  <a:lnTo>
                    <a:pt x="29210" y="49529"/>
                  </a:lnTo>
                  <a:lnTo>
                    <a:pt x="24130" y="54609"/>
                  </a:lnTo>
                  <a:lnTo>
                    <a:pt x="20320" y="60959"/>
                  </a:lnTo>
                  <a:lnTo>
                    <a:pt x="16510" y="66039"/>
                  </a:lnTo>
                  <a:lnTo>
                    <a:pt x="11430" y="78739"/>
                  </a:lnTo>
                  <a:lnTo>
                    <a:pt x="7620" y="85089"/>
                  </a:lnTo>
                  <a:lnTo>
                    <a:pt x="6350" y="91439"/>
                  </a:lnTo>
                  <a:lnTo>
                    <a:pt x="3810" y="97789"/>
                  </a:lnTo>
                  <a:lnTo>
                    <a:pt x="2539" y="105409"/>
                  </a:lnTo>
                  <a:lnTo>
                    <a:pt x="0" y="118109"/>
                  </a:lnTo>
                  <a:lnTo>
                    <a:pt x="0" y="673100"/>
                  </a:lnTo>
                  <a:lnTo>
                    <a:pt x="1270" y="680719"/>
                  </a:lnTo>
                  <a:lnTo>
                    <a:pt x="2539" y="687069"/>
                  </a:lnTo>
                  <a:lnTo>
                    <a:pt x="3810" y="694689"/>
                  </a:lnTo>
                  <a:lnTo>
                    <a:pt x="6350" y="701039"/>
                  </a:lnTo>
                  <a:lnTo>
                    <a:pt x="7620" y="707389"/>
                  </a:lnTo>
                  <a:lnTo>
                    <a:pt x="11430" y="713739"/>
                  </a:lnTo>
                  <a:lnTo>
                    <a:pt x="16510" y="726439"/>
                  </a:lnTo>
                  <a:lnTo>
                    <a:pt x="20320" y="731519"/>
                  </a:lnTo>
                  <a:lnTo>
                    <a:pt x="24130" y="737869"/>
                  </a:lnTo>
                  <a:lnTo>
                    <a:pt x="29210" y="742950"/>
                  </a:lnTo>
                  <a:lnTo>
                    <a:pt x="33020" y="748029"/>
                  </a:lnTo>
                  <a:lnTo>
                    <a:pt x="43180" y="758189"/>
                  </a:lnTo>
                  <a:lnTo>
                    <a:pt x="48260" y="762000"/>
                  </a:lnTo>
                  <a:lnTo>
                    <a:pt x="53339" y="767079"/>
                  </a:lnTo>
                  <a:lnTo>
                    <a:pt x="59689" y="770889"/>
                  </a:lnTo>
                  <a:lnTo>
                    <a:pt x="64769" y="774700"/>
                  </a:lnTo>
                  <a:lnTo>
                    <a:pt x="77469" y="779779"/>
                  </a:lnTo>
                  <a:lnTo>
                    <a:pt x="83819" y="783589"/>
                  </a:lnTo>
                  <a:lnTo>
                    <a:pt x="90169" y="784859"/>
                  </a:lnTo>
                  <a:lnTo>
                    <a:pt x="96519" y="787400"/>
                  </a:lnTo>
                  <a:lnTo>
                    <a:pt x="104139" y="788669"/>
                  </a:lnTo>
                  <a:lnTo>
                    <a:pt x="110489" y="789939"/>
                  </a:lnTo>
                  <a:lnTo>
                    <a:pt x="118110" y="791209"/>
                  </a:lnTo>
                  <a:lnTo>
                    <a:pt x="8106409" y="791209"/>
                  </a:lnTo>
                  <a:lnTo>
                    <a:pt x="8112759" y="789939"/>
                  </a:lnTo>
                  <a:lnTo>
                    <a:pt x="8120380" y="788669"/>
                  </a:lnTo>
                  <a:lnTo>
                    <a:pt x="8126730" y="787400"/>
                  </a:lnTo>
                  <a:lnTo>
                    <a:pt x="8152130" y="777239"/>
                  </a:lnTo>
                  <a:lnTo>
                    <a:pt x="8164830" y="769619"/>
                  </a:lnTo>
                  <a:lnTo>
                    <a:pt x="8174989" y="762000"/>
                  </a:lnTo>
                  <a:lnTo>
                    <a:pt x="8181339" y="758189"/>
                  </a:lnTo>
                  <a:lnTo>
                    <a:pt x="8186419" y="753109"/>
                  </a:lnTo>
                  <a:lnTo>
                    <a:pt x="8190230" y="748029"/>
                  </a:lnTo>
                  <a:lnTo>
                    <a:pt x="8195309" y="742950"/>
                  </a:lnTo>
                  <a:lnTo>
                    <a:pt x="8199119" y="736600"/>
                  </a:lnTo>
                  <a:lnTo>
                    <a:pt x="8202930" y="731519"/>
                  </a:lnTo>
                  <a:lnTo>
                    <a:pt x="8210550" y="718819"/>
                  </a:lnTo>
                  <a:lnTo>
                    <a:pt x="8213089" y="713739"/>
                  </a:lnTo>
                  <a:lnTo>
                    <a:pt x="8215630" y="707389"/>
                  </a:lnTo>
                  <a:lnTo>
                    <a:pt x="8218169" y="699769"/>
                  </a:lnTo>
                  <a:lnTo>
                    <a:pt x="8219439" y="693419"/>
                  </a:lnTo>
                  <a:lnTo>
                    <a:pt x="8221980" y="687069"/>
                  </a:lnTo>
                  <a:lnTo>
                    <a:pt x="8221980" y="680719"/>
                  </a:lnTo>
                  <a:lnTo>
                    <a:pt x="8223250" y="673100"/>
                  </a:lnTo>
                  <a:lnTo>
                    <a:pt x="8224519" y="666750"/>
                  </a:lnTo>
                  <a:lnTo>
                    <a:pt x="8224519" y="132079"/>
                  </a:lnTo>
                  <a:lnTo>
                    <a:pt x="8223250" y="125729"/>
                  </a:lnTo>
                  <a:lnTo>
                    <a:pt x="8223250" y="118109"/>
                  </a:lnTo>
                  <a:lnTo>
                    <a:pt x="8220709" y="105409"/>
                  </a:lnTo>
                  <a:lnTo>
                    <a:pt x="8219439" y="97789"/>
                  </a:lnTo>
                  <a:lnTo>
                    <a:pt x="8216900" y="91439"/>
                  </a:lnTo>
                  <a:lnTo>
                    <a:pt x="8215630" y="85089"/>
                  </a:lnTo>
                  <a:lnTo>
                    <a:pt x="8213089" y="78739"/>
                  </a:lnTo>
                  <a:lnTo>
                    <a:pt x="8209280" y="72389"/>
                  </a:lnTo>
                  <a:lnTo>
                    <a:pt x="8206739" y="66039"/>
                  </a:lnTo>
                  <a:lnTo>
                    <a:pt x="8202930" y="60959"/>
                  </a:lnTo>
                  <a:lnTo>
                    <a:pt x="8199119" y="54609"/>
                  </a:lnTo>
                  <a:lnTo>
                    <a:pt x="8194039" y="49529"/>
                  </a:lnTo>
                  <a:lnTo>
                    <a:pt x="8190230" y="44450"/>
                  </a:lnTo>
                  <a:lnTo>
                    <a:pt x="8180069" y="34289"/>
                  </a:lnTo>
                  <a:lnTo>
                    <a:pt x="8174989" y="30479"/>
                  </a:lnTo>
                  <a:lnTo>
                    <a:pt x="8169909" y="25400"/>
                  </a:lnTo>
                  <a:lnTo>
                    <a:pt x="8163559" y="21589"/>
                  </a:lnTo>
                  <a:lnTo>
                    <a:pt x="8158480" y="17779"/>
                  </a:lnTo>
                  <a:lnTo>
                    <a:pt x="8152130" y="15239"/>
                  </a:lnTo>
                  <a:lnTo>
                    <a:pt x="8145780" y="11429"/>
                  </a:lnTo>
                  <a:lnTo>
                    <a:pt x="8139430" y="8889"/>
                  </a:lnTo>
                  <a:lnTo>
                    <a:pt x="8133080" y="7620"/>
                  </a:lnTo>
                  <a:lnTo>
                    <a:pt x="8126730" y="5079"/>
                  </a:lnTo>
                  <a:lnTo>
                    <a:pt x="8119109" y="3809"/>
                  </a:lnTo>
                  <a:lnTo>
                    <a:pt x="8106409" y="1270"/>
                  </a:lnTo>
                  <a:close/>
                </a:path>
                <a:path w="8224520" h="791210">
                  <a:moveTo>
                    <a:pt x="8092439" y="0"/>
                  </a:moveTo>
                  <a:lnTo>
                    <a:pt x="130810" y="0"/>
                  </a:lnTo>
                  <a:lnTo>
                    <a:pt x="124460" y="1270"/>
                  </a:lnTo>
                  <a:lnTo>
                    <a:pt x="8098789" y="1270"/>
                  </a:lnTo>
                  <a:lnTo>
                    <a:pt x="8092439" y="0"/>
                  </a:lnTo>
                  <a:close/>
                </a:path>
              </a:pathLst>
            </a:custGeom>
            <a:solidFill>
              <a:srgbClr val="009900"/>
            </a:solidFill>
          </p:spPr>
          <p:txBody>
            <a:bodyPr wrap="square" lIns="0" tIns="0" rIns="0" bIns="0" rtlCol="0"/>
            <a:lstStyle/>
            <a:p/>
          </p:txBody>
        </p:sp>
        <p:sp>
          <p:nvSpPr>
            <p:cNvPr id="7" name="object 7"/>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7620" y="85089"/>
                  </a:lnTo>
                  <a:lnTo>
                    <a:pt x="11430" y="78739"/>
                  </a:lnTo>
                  <a:lnTo>
                    <a:pt x="13970" y="72389"/>
                  </a:lnTo>
                  <a:lnTo>
                    <a:pt x="16510" y="66039"/>
                  </a:lnTo>
                  <a:lnTo>
                    <a:pt x="20320" y="60959"/>
                  </a:lnTo>
                  <a:lnTo>
                    <a:pt x="24130" y="54609"/>
                  </a:lnTo>
                  <a:lnTo>
                    <a:pt x="29210" y="49529"/>
                  </a:lnTo>
                  <a:lnTo>
                    <a:pt x="33020" y="44450"/>
                  </a:lnTo>
                  <a:lnTo>
                    <a:pt x="38100" y="39370"/>
                  </a:lnTo>
                  <a:lnTo>
                    <a:pt x="43180" y="34289"/>
                  </a:lnTo>
                  <a:lnTo>
                    <a:pt x="48260" y="30479"/>
                  </a:lnTo>
                  <a:lnTo>
                    <a:pt x="53339" y="25400"/>
                  </a:lnTo>
                  <a:lnTo>
                    <a:pt x="59689" y="21589"/>
                  </a:lnTo>
                  <a:lnTo>
                    <a:pt x="64769" y="17779"/>
                  </a:lnTo>
                  <a:lnTo>
                    <a:pt x="71119" y="15239"/>
                  </a:lnTo>
                  <a:lnTo>
                    <a:pt x="77469" y="11429"/>
                  </a:lnTo>
                  <a:lnTo>
                    <a:pt x="83819" y="8889"/>
                  </a:lnTo>
                  <a:lnTo>
                    <a:pt x="90169" y="7620"/>
                  </a:lnTo>
                  <a:lnTo>
                    <a:pt x="96519" y="5079"/>
                  </a:lnTo>
                  <a:lnTo>
                    <a:pt x="104139" y="3809"/>
                  </a:lnTo>
                  <a:lnTo>
                    <a:pt x="110489" y="2539"/>
                  </a:lnTo>
                  <a:lnTo>
                    <a:pt x="118110" y="1270"/>
                  </a:lnTo>
                  <a:lnTo>
                    <a:pt x="124460" y="1270"/>
                  </a:lnTo>
                  <a:lnTo>
                    <a:pt x="130810" y="0"/>
                  </a:lnTo>
                  <a:lnTo>
                    <a:pt x="8092439" y="0"/>
                  </a:lnTo>
                  <a:lnTo>
                    <a:pt x="8098789" y="1270"/>
                  </a:lnTo>
                  <a:lnTo>
                    <a:pt x="8106409" y="1270"/>
                  </a:lnTo>
                  <a:lnTo>
                    <a:pt x="8112759" y="2539"/>
                  </a:lnTo>
                  <a:lnTo>
                    <a:pt x="8119109" y="3809"/>
                  </a:lnTo>
                  <a:lnTo>
                    <a:pt x="8126730" y="5079"/>
                  </a:lnTo>
                  <a:lnTo>
                    <a:pt x="8133080" y="7620"/>
                  </a:lnTo>
                  <a:lnTo>
                    <a:pt x="8139430" y="8889"/>
                  </a:lnTo>
                  <a:lnTo>
                    <a:pt x="8145780" y="11429"/>
                  </a:lnTo>
                  <a:lnTo>
                    <a:pt x="8152130" y="15239"/>
                  </a:lnTo>
                  <a:lnTo>
                    <a:pt x="8158480" y="17779"/>
                  </a:lnTo>
                  <a:lnTo>
                    <a:pt x="8163559" y="21589"/>
                  </a:lnTo>
                  <a:lnTo>
                    <a:pt x="8169909" y="25400"/>
                  </a:lnTo>
                  <a:lnTo>
                    <a:pt x="8174989" y="30479"/>
                  </a:lnTo>
                  <a:lnTo>
                    <a:pt x="8180069" y="34289"/>
                  </a:lnTo>
                  <a:lnTo>
                    <a:pt x="8185150" y="39370"/>
                  </a:lnTo>
                  <a:lnTo>
                    <a:pt x="8190230" y="44450"/>
                  </a:lnTo>
                  <a:lnTo>
                    <a:pt x="8194039" y="49529"/>
                  </a:lnTo>
                  <a:lnTo>
                    <a:pt x="8199119" y="54609"/>
                  </a:lnTo>
                  <a:lnTo>
                    <a:pt x="8202930" y="60959"/>
                  </a:lnTo>
                  <a:lnTo>
                    <a:pt x="8206739" y="66039"/>
                  </a:lnTo>
                  <a:lnTo>
                    <a:pt x="8209280" y="72389"/>
                  </a:lnTo>
                  <a:lnTo>
                    <a:pt x="8213089" y="78739"/>
                  </a:lnTo>
                  <a:lnTo>
                    <a:pt x="8215630" y="85089"/>
                  </a:lnTo>
                  <a:lnTo>
                    <a:pt x="8216900" y="91439"/>
                  </a:lnTo>
                  <a:lnTo>
                    <a:pt x="8219439" y="97789"/>
                  </a:lnTo>
                  <a:lnTo>
                    <a:pt x="8220709" y="105409"/>
                  </a:lnTo>
                  <a:lnTo>
                    <a:pt x="8221980" y="111759"/>
                  </a:lnTo>
                  <a:lnTo>
                    <a:pt x="8223250" y="118109"/>
                  </a:lnTo>
                  <a:lnTo>
                    <a:pt x="8223250" y="125729"/>
                  </a:lnTo>
                  <a:lnTo>
                    <a:pt x="8224519" y="132079"/>
                  </a:lnTo>
                  <a:lnTo>
                    <a:pt x="8224519" y="659129"/>
                  </a:lnTo>
                  <a:lnTo>
                    <a:pt x="8224519" y="666750"/>
                  </a:lnTo>
                  <a:lnTo>
                    <a:pt x="8223250" y="673100"/>
                  </a:lnTo>
                  <a:lnTo>
                    <a:pt x="8221980" y="680719"/>
                  </a:lnTo>
                  <a:lnTo>
                    <a:pt x="8221980" y="687069"/>
                  </a:lnTo>
                  <a:lnTo>
                    <a:pt x="821943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0230" y="748029"/>
                  </a:lnTo>
                  <a:lnTo>
                    <a:pt x="8186419" y="753109"/>
                  </a:lnTo>
                  <a:lnTo>
                    <a:pt x="8181339" y="758189"/>
                  </a:lnTo>
                  <a:lnTo>
                    <a:pt x="8174989" y="762000"/>
                  </a:lnTo>
                  <a:lnTo>
                    <a:pt x="8169909" y="765809"/>
                  </a:lnTo>
                  <a:lnTo>
                    <a:pt x="8164830" y="769619"/>
                  </a:lnTo>
                  <a:lnTo>
                    <a:pt x="8158480" y="773429"/>
                  </a:lnTo>
                  <a:lnTo>
                    <a:pt x="8152130" y="777239"/>
                  </a:lnTo>
                  <a:lnTo>
                    <a:pt x="8145780" y="779779"/>
                  </a:lnTo>
                  <a:lnTo>
                    <a:pt x="8139430" y="782319"/>
                  </a:lnTo>
                  <a:lnTo>
                    <a:pt x="8133080" y="784859"/>
                  </a:lnTo>
                  <a:lnTo>
                    <a:pt x="8126730" y="787400"/>
                  </a:lnTo>
                  <a:lnTo>
                    <a:pt x="8120380" y="788669"/>
                  </a:lnTo>
                  <a:lnTo>
                    <a:pt x="8112759" y="789939"/>
                  </a:lnTo>
                  <a:lnTo>
                    <a:pt x="8106409" y="791209"/>
                  </a:lnTo>
                  <a:lnTo>
                    <a:pt x="118110" y="791209"/>
                  </a:lnTo>
                  <a:lnTo>
                    <a:pt x="110489" y="789939"/>
                  </a:lnTo>
                  <a:lnTo>
                    <a:pt x="104139" y="788669"/>
                  </a:lnTo>
                  <a:lnTo>
                    <a:pt x="96519" y="787400"/>
                  </a:lnTo>
                  <a:lnTo>
                    <a:pt x="90169" y="784859"/>
                  </a:lnTo>
                  <a:lnTo>
                    <a:pt x="83819" y="783589"/>
                  </a:lnTo>
                  <a:lnTo>
                    <a:pt x="77469" y="779779"/>
                  </a:lnTo>
                  <a:lnTo>
                    <a:pt x="71119" y="777239"/>
                  </a:lnTo>
                  <a:lnTo>
                    <a:pt x="64769" y="774700"/>
                  </a:lnTo>
                  <a:lnTo>
                    <a:pt x="59689" y="770889"/>
                  </a:lnTo>
                  <a:lnTo>
                    <a:pt x="53339" y="767079"/>
                  </a:lnTo>
                  <a:lnTo>
                    <a:pt x="48260" y="762000"/>
                  </a:lnTo>
                  <a:lnTo>
                    <a:pt x="43180" y="758189"/>
                  </a:lnTo>
                  <a:lnTo>
                    <a:pt x="38100" y="753109"/>
                  </a:lnTo>
                  <a:lnTo>
                    <a:pt x="33020" y="748029"/>
                  </a:lnTo>
                  <a:lnTo>
                    <a:pt x="29210" y="742950"/>
                  </a:lnTo>
                  <a:lnTo>
                    <a:pt x="24130" y="737869"/>
                  </a:lnTo>
                  <a:lnTo>
                    <a:pt x="20320" y="731519"/>
                  </a:lnTo>
                  <a:lnTo>
                    <a:pt x="16510" y="726439"/>
                  </a:lnTo>
                  <a:lnTo>
                    <a:pt x="13970" y="720089"/>
                  </a:lnTo>
                  <a:lnTo>
                    <a:pt x="11430" y="713739"/>
                  </a:lnTo>
                  <a:lnTo>
                    <a:pt x="7620"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8" name="object 8"/>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9" name="object 9"/>
          <p:cNvSpPr txBox="1">
            <a:spLocks noGrp="1"/>
          </p:cNvSpPr>
          <p:nvPr>
            <p:ph type="title"/>
          </p:nvPr>
        </p:nvSpPr>
        <p:spPr>
          <a:xfrm>
            <a:off x="429259" y="81279"/>
            <a:ext cx="8285480" cy="625811"/>
          </a:xfrm>
          <a:prstGeom prst="rect">
            <a:avLst/>
          </a:prstGeom>
        </p:spPr>
        <p:txBody>
          <a:bodyPr vert="horz" wrap="square" lIns="0" tIns="132079" rIns="0" bIns="0" rtlCol="0">
            <a:spAutoFit/>
          </a:bodyPr>
          <a:lstStyle/>
          <a:p>
            <a:pPr marL="1870710">
              <a:lnSpc>
                <a:spcPct val="100000"/>
              </a:lnSpc>
              <a:spcBef>
                <a:spcPts val="100"/>
              </a:spcBef>
            </a:pPr>
            <a:r>
              <a:rPr lang="el-GR" sz="3200" b="0" u="none" dirty="0" smtClean="0">
                <a:solidFill>
                  <a:srgbClr val="FFFFFF"/>
                </a:solidFill>
                <a:latin typeface="Calibri" panose="020F0502020204030204"/>
                <a:cs typeface="Calibri" panose="020F0502020204030204"/>
              </a:rPr>
              <a:t>1.1. </a:t>
            </a:r>
            <a:r>
              <a:rPr sz="3200" b="0" u="none" smtClean="0">
                <a:solidFill>
                  <a:srgbClr val="FFFFFF"/>
                </a:solidFill>
                <a:latin typeface="Calibri" panose="020F0502020204030204"/>
                <a:cs typeface="Calibri" panose="020F0502020204030204"/>
              </a:rPr>
              <a:t>Συστήματα</a:t>
            </a:r>
            <a:r>
              <a:rPr sz="3200" b="0" u="none" spc="-30" smtClean="0">
                <a:solidFill>
                  <a:srgbClr val="FFFFFF"/>
                </a:solidFill>
                <a:latin typeface="Calibri" panose="020F0502020204030204"/>
                <a:cs typeface="Calibri" panose="020F0502020204030204"/>
              </a:rPr>
              <a:t> </a:t>
            </a:r>
            <a:r>
              <a:rPr lang="el-GR" sz="3200" b="0" u="none" spc="-10" dirty="0" smtClean="0">
                <a:solidFill>
                  <a:srgbClr val="FFFFFF"/>
                </a:solidFill>
                <a:latin typeface="Calibri" panose="020F0502020204030204"/>
                <a:cs typeface="Calibri" panose="020F0502020204030204"/>
              </a:rPr>
              <a:t>έ</a:t>
            </a:r>
            <a:r>
              <a:rPr sz="3200" b="0" u="none" spc="-10" smtClean="0">
                <a:solidFill>
                  <a:srgbClr val="FFFFFF"/>
                </a:solidFill>
                <a:latin typeface="Calibri" panose="020F0502020204030204"/>
                <a:cs typeface="Calibri" panose="020F0502020204030204"/>
              </a:rPr>
              <a:t>γχ</a:t>
            </a:r>
            <a:r>
              <a:rPr lang="el-GR" sz="3200" b="0" u="none" spc="-10" dirty="0" smtClean="0">
                <a:solidFill>
                  <a:srgbClr val="FFFFFF"/>
                </a:solidFill>
                <a:latin typeface="Calibri" panose="020F0502020204030204"/>
                <a:cs typeface="Calibri" panose="020F0502020204030204"/>
              </a:rPr>
              <a:t>υ</a:t>
            </a:r>
            <a:r>
              <a:rPr sz="3200" b="0" u="none" spc="-10" smtClean="0">
                <a:solidFill>
                  <a:srgbClr val="FFFFFF"/>
                </a:solidFill>
                <a:latin typeface="Calibri" panose="020F0502020204030204"/>
                <a:cs typeface="Calibri" panose="020F0502020204030204"/>
              </a:rPr>
              <a:t>σ</a:t>
            </a:r>
            <a:r>
              <a:rPr lang="el-GR" sz="3200" b="0" u="none" spc="-10" dirty="0" smtClean="0">
                <a:solidFill>
                  <a:srgbClr val="FFFFFF"/>
                </a:solidFill>
                <a:latin typeface="Calibri" panose="020F0502020204030204"/>
                <a:cs typeface="Calibri" panose="020F0502020204030204"/>
              </a:rPr>
              <a:t>η</a:t>
            </a:r>
            <a:r>
              <a:rPr sz="3200" b="0" u="none" spc="-10" smtClean="0">
                <a:solidFill>
                  <a:srgbClr val="FFFFFF"/>
                </a:solidFill>
                <a:latin typeface="Calibri" panose="020F0502020204030204"/>
                <a:cs typeface="Calibri" panose="020F0502020204030204"/>
              </a:rPr>
              <a:t>ς</a:t>
            </a:r>
            <a:r>
              <a:rPr sz="3200" b="0" u="none" spc="-10" dirty="0">
                <a:solidFill>
                  <a:srgbClr val="FFFFFF"/>
                </a:solidFill>
                <a:latin typeface="Calibri" panose="020F0502020204030204"/>
                <a:cs typeface="Calibri" panose="020F0502020204030204"/>
              </a:rPr>
              <a:t>.</a:t>
            </a:r>
            <a:endParaRPr sz="3200">
              <a:latin typeface="Calibri" panose="020F0502020204030204"/>
              <a:cs typeface="Calibri" panose="020F0502020204030204"/>
            </a:endParaRPr>
          </a:p>
        </p:txBody>
      </p:sp>
      <p:pic>
        <p:nvPicPr>
          <p:cNvPr id="10" name="Picture 9" descr="ve  pump"/>
          <p:cNvPicPr>
            <a:picLocks noChangeAspect="1"/>
          </p:cNvPicPr>
          <p:nvPr/>
        </p:nvPicPr>
        <p:blipFill>
          <a:blip r:embed="rId1"/>
          <a:stretch>
            <a:fillRect/>
          </a:stretch>
        </p:blipFill>
        <p:spPr>
          <a:xfrm>
            <a:off x="429260" y="908685"/>
            <a:ext cx="5198745" cy="5708650"/>
          </a:xfrm>
          <a:prstGeom prst="rect">
            <a:avLst/>
          </a:prstGeom>
        </p:spPr>
      </p:pic>
    </p:spTree>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429259" y="81279"/>
            <a:ext cx="8285480" cy="676275"/>
          </a:xfrm>
          <a:prstGeom prst="rect">
            <a:avLst/>
          </a:prstGeom>
        </p:spPr>
        <p:txBody>
          <a:bodyPr vert="horz" wrap="square" lIns="0" tIns="30734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a:t>
            </a:r>
            <a:r>
              <a:rPr lang="el-GR" sz="2400" b="0" u="heavy" dirty="0">
                <a:solidFill>
                  <a:srgbClr val="FFFFFF"/>
                </a:solidFill>
                <a:uFill>
                  <a:solidFill>
                    <a:srgbClr val="FFFFFF"/>
                  </a:solidFill>
                </a:uFill>
                <a:latin typeface="Arial Black" panose="020B0A04020102020204"/>
                <a:cs typeface="Arial Black" panose="020B0A04020102020204"/>
              </a:rPr>
              <a:t>Ρ</a:t>
            </a:r>
            <a:r>
              <a:rPr sz="2400" b="0" u="heavy" dirty="0">
                <a:solidFill>
                  <a:srgbClr val="FFFFFF"/>
                </a:solidFill>
                <a:uFill>
                  <a:solidFill>
                    <a:srgbClr val="FFFFFF"/>
                  </a:solidFill>
                </a:uFill>
                <a:latin typeface="Arial Black" panose="020B0A04020102020204"/>
                <a:cs typeface="Arial Black" panose="020B0A04020102020204"/>
              </a:rPr>
              <a:t>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graphicFrame>
        <p:nvGraphicFramePr>
          <p:cNvPr id="4" name="object 4"/>
          <p:cNvGraphicFramePr>
            <a:graphicFrameLocks noGrp="1"/>
          </p:cNvGraphicFramePr>
          <p:nvPr/>
        </p:nvGraphicFramePr>
        <p:xfrm>
          <a:off x="452119" y="1118869"/>
          <a:ext cx="8290559" cy="4938395"/>
        </p:xfrm>
        <a:graphic>
          <a:graphicData uri="http://schemas.openxmlformats.org/drawingml/2006/table">
            <a:tbl>
              <a:tblPr firstRow="1" bandRow="1">
                <a:tableStyleId>{2D5ABB26-0587-4C30-8999-92F81FD0307C}</a:tableStyleId>
              </a:tblPr>
              <a:tblGrid>
                <a:gridCol w="921385"/>
                <a:gridCol w="921385"/>
                <a:gridCol w="920750"/>
                <a:gridCol w="553084"/>
                <a:gridCol w="1085850"/>
                <a:gridCol w="1296035"/>
                <a:gridCol w="1080135"/>
                <a:gridCol w="791845"/>
                <a:gridCol w="720090"/>
              </a:tblGrid>
              <a:tr h="380365">
                <a:tc gridSpan="9">
                  <a:txBody>
                    <a:bodyPr/>
                    <a:lstStyle/>
                    <a:p>
                      <a:pPr algn="ctr">
                        <a:lnSpc>
                          <a:spcPct val="100000"/>
                        </a:lnSpc>
                        <a:spcBef>
                          <a:spcPts val="205"/>
                        </a:spcBef>
                      </a:pPr>
                      <a:r>
                        <a:rPr sz="2000" b="1" dirty="0">
                          <a:latin typeface="Arial" panose="020B0604020202020204"/>
                          <a:cs typeface="Arial" panose="020B0604020202020204"/>
                        </a:rPr>
                        <a:t>MAN</a:t>
                      </a:r>
                      <a:r>
                        <a:rPr sz="2000" b="1" spc="5" dirty="0">
                          <a:latin typeface="Arial" panose="020B0604020202020204"/>
                          <a:cs typeface="Arial" panose="020B0604020202020204"/>
                        </a:rPr>
                        <a:t> </a:t>
                      </a:r>
                      <a:r>
                        <a:rPr sz="2000" b="1" spc="-25" dirty="0">
                          <a:latin typeface="Arial" panose="020B0604020202020204"/>
                          <a:cs typeface="Arial" panose="020B0604020202020204"/>
                        </a:rPr>
                        <a:t>B&amp;W</a:t>
                      </a:r>
                      <a:endParaRPr sz="2000">
                        <a:latin typeface="Arial" panose="020B0604020202020204"/>
                        <a:cs typeface="Arial" panose="020B0604020202020204"/>
                      </a:endParaRPr>
                    </a:p>
                  </a:txBody>
                  <a:tcPr marL="0" marR="0" marT="26034" marB="0">
                    <a:lnL w="12700">
                      <a:solidFill>
                        <a:srgbClr val="FFFFFF"/>
                      </a:solidFill>
                      <a:prstDash val="solid"/>
                    </a:lnL>
                    <a:lnR w="12700">
                      <a:solidFill>
                        <a:srgbClr val="FFFFFF"/>
                      </a:solidFill>
                      <a:prstDash val="solid"/>
                    </a:lnR>
                    <a:lnT w="12700">
                      <a:solidFill>
                        <a:srgbClr val="FFFFFF"/>
                      </a:solidFill>
                      <a:prstDash val="solid"/>
                    </a:lnT>
                    <a:lnB w="38100">
                      <a:solidFill>
                        <a:srgbClr val="FFFFFF"/>
                      </a:solidFill>
                      <a:prstDash val="solid"/>
                    </a:lnB>
                    <a:solidFill>
                      <a:srgbClr val="4E80BC"/>
                    </a:solidFill>
                  </a:tcPr>
                </a:tc>
                <a:tc hMerge="1">
                  <a:tcPr marL="0" marR="0" marT="0" marB="0"/>
                </a:tc>
                <a:tc hMerge="1">
                  <a:tcPr marL="0" marR="0" marT="0" marB="0"/>
                </a:tc>
                <a:tc hMerge="1">
                  <a:tcPr marL="0" marR="0" marT="0" marB="0"/>
                </a:tc>
                <a:tc hMerge="1">
                  <a:tcPr marL="0" marR="0" marT="0" marB="0"/>
                </a:tc>
                <a:tc hMerge="1">
                  <a:tcPr marL="0" marR="0" marT="0" marB="0"/>
                </a:tc>
                <a:tc hMerge="1">
                  <a:tcPr marL="0" marR="0" marT="0" marB="0"/>
                </a:tc>
                <a:tc hMerge="1">
                  <a:tcPr marL="0" marR="0" marT="0" marB="0"/>
                </a:tc>
                <a:tc hMerge="1">
                  <a:tcPr marL="0" marR="0" marT="0" marB="0"/>
                </a:tc>
              </a:tr>
              <a:tr h="355600">
                <a:tc>
                  <a:txBody>
                    <a:bodyPr/>
                    <a:lstStyle/>
                    <a:p>
                      <a:pPr>
                        <a:lnSpc>
                          <a:spcPct val="100000"/>
                        </a:lnSpc>
                      </a:pPr>
                      <a:endParaRPr sz="19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7E6"/>
                    </a:solidFill>
                  </a:tcPr>
                </a:tc>
                <a:tc>
                  <a:txBody>
                    <a:bodyPr/>
                    <a:lstStyle/>
                    <a:p>
                      <a:pPr>
                        <a:lnSpc>
                          <a:spcPct val="100000"/>
                        </a:lnSpc>
                      </a:pPr>
                      <a:endParaRPr sz="19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7E6"/>
                    </a:solidFill>
                  </a:tcPr>
                </a:tc>
                <a:tc gridSpan="6">
                  <a:txBody>
                    <a:bodyPr/>
                    <a:lstStyle/>
                    <a:p>
                      <a:pPr algn="ctr">
                        <a:lnSpc>
                          <a:spcPct val="100000"/>
                        </a:lnSpc>
                        <a:spcBef>
                          <a:spcPts val="225"/>
                        </a:spcBef>
                      </a:pPr>
                      <a:r>
                        <a:rPr sz="1800" b="1" dirty="0">
                          <a:latin typeface="Arial" panose="020B0604020202020204"/>
                          <a:cs typeface="Arial" panose="020B0604020202020204"/>
                        </a:rPr>
                        <a:t>6</a:t>
                      </a:r>
                      <a:r>
                        <a:rPr sz="1800" b="1" spc="-10" dirty="0">
                          <a:latin typeface="Arial" panose="020B0604020202020204"/>
                          <a:cs typeface="Arial" panose="020B0604020202020204"/>
                        </a:rPr>
                        <a:t> </a:t>
                      </a:r>
                      <a:r>
                        <a:rPr sz="1800" b="1" dirty="0">
                          <a:latin typeface="Arial" panose="020B0604020202020204"/>
                          <a:cs typeface="Arial" panose="020B0604020202020204"/>
                        </a:rPr>
                        <a:t>S</a:t>
                      </a:r>
                      <a:r>
                        <a:rPr sz="1800" b="1" spc="-5" dirty="0">
                          <a:latin typeface="Arial" panose="020B0604020202020204"/>
                          <a:cs typeface="Arial" panose="020B0604020202020204"/>
                        </a:rPr>
                        <a:t> </a:t>
                      </a:r>
                      <a:r>
                        <a:rPr sz="1800" b="1" dirty="0">
                          <a:latin typeface="Arial" panose="020B0604020202020204"/>
                          <a:cs typeface="Arial" panose="020B0604020202020204"/>
                        </a:rPr>
                        <a:t>70</a:t>
                      </a:r>
                      <a:r>
                        <a:rPr sz="1800" b="1" spc="-5" dirty="0">
                          <a:latin typeface="Arial" panose="020B0604020202020204"/>
                          <a:cs typeface="Arial" panose="020B0604020202020204"/>
                        </a:rPr>
                        <a:t> </a:t>
                      </a:r>
                      <a:r>
                        <a:rPr sz="1800" b="1" dirty="0">
                          <a:latin typeface="Arial" panose="020B0604020202020204"/>
                          <a:cs typeface="Arial" panose="020B0604020202020204"/>
                        </a:rPr>
                        <a:t>M</a:t>
                      </a:r>
                      <a:r>
                        <a:rPr sz="1800" b="1" spc="-10" dirty="0">
                          <a:latin typeface="Arial" panose="020B0604020202020204"/>
                          <a:cs typeface="Arial" panose="020B0604020202020204"/>
                        </a:rPr>
                        <a:t> </a:t>
                      </a:r>
                      <a:r>
                        <a:rPr sz="1800" b="1" dirty="0">
                          <a:latin typeface="Arial" panose="020B0604020202020204"/>
                          <a:cs typeface="Arial" panose="020B0604020202020204"/>
                        </a:rPr>
                        <a:t>E</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dirty="0">
                          <a:latin typeface="Arial" panose="020B0604020202020204"/>
                          <a:cs typeface="Arial" panose="020B0604020202020204"/>
                        </a:rPr>
                        <a:t>B/C</a:t>
                      </a:r>
                      <a:r>
                        <a:rPr sz="1800" b="1" spc="-10"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dirty="0">
                          <a:latin typeface="Arial" panose="020B0604020202020204"/>
                          <a:cs typeface="Arial" panose="020B0604020202020204"/>
                        </a:rPr>
                        <a:t>7</a:t>
                      </a:r>
                      <a:r>
                        <a:rPr sz="1800" b="1" spc="-5" dirty="0">
                          <a:latin typeface="Arial" panose="020B0604020202020204"/>
                          <a:cs typeface="Arial" panose="020B0604020202020204"/>
                        </a:rPr>
                        <a:t> </a:t>
                      </a:r>
                      <a:r>
                        <a:rPr sz="1800" b="1" dirty="0">
                          <a:latin typeface="Arial" panose="020B0604020202020204"/>
                          <a:cs typeface="Arial" panose="020B0604020202020204"/>
                        </a:rPr>
                        <a:t>- GI</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25" dirty="0">
                          <a:latin typeface="Arial" panose="020B0604020202020204"/>
                          <a:cs typeface="Arial" panose="020B0604020202020204"/>
                        </a:rPr>
                        <a:t>TII</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7E6"/>
                    </a:solidFill>
                  </a:tcPr>
                </a:tc>
                <a:tc hMerge="1">
                  <a:tcPr marL="0" marR="0" marT="0" marB="0"/>
                </a:tc>
                <a:tc hMerge="1">
                  <a:tcPr marL="0" marR="0" marT="0" marB="0"/>
                </a:tc>
                <a:tc hMerge="1">
                  <a:tcPr marL="0" marR="0" marT="0" marB="0"/>
                </a:tc>
                <a:tc hMerge="1">
                  <a:tcPr marL="0" marR="0" marT="0" marB="0"/>
                </a:tc>
                <a:tc hMerge="1">
                  <a:tcPr marL="0" marR="0" marT="0" marB="0"/>
                </a:tc>
                <a:tc>
                  <a:txBody>
                    <a:bodyPr/>
                    <a:lstStyle/>
                    <a:p>
                      <a:pPr>
                        <a:lnSpc>
                          <a:spcPct val="100000"/>
                        </a:lnSpc>
                      </a:pPr>
                      <a:endParaRPr sz="19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CFD7E6"/>
                    </a:solidFill>
                  </a:tcPr>
                </a:tc>
              </a:tr>
              <a:tr h="355600">
                <a:tc>
                  <a:txBody>
                    <a:bodyPr/>
                    <a:lstStyle/>
                    <a:p>
                      <a:pPr marL="635" algn="ctr">
                        <a:lnSpc>
                          <a:spcPct val="100000"/>
                        </a:lnSpc>
                        <a:spcBef>
                          <a:spcPts val="225"/>
                        </a:spcBef>
                      </a:pPr>
                      <a:r>
                        <a:rPr sz="1800" b="1" dirty="0">
                          <a:latin typeface="Arial" panose="020B0604020202020204"/>
                          <a:cs typeface="Arial" panose="020B0604020202020204"/>
                        </a:rPr>
                        <a:t>6</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algn="ctr">
                        <a:lnSpc>
                          <a:spcPct val="100000"/>
                        </a:lnSpc>
                        <a:spcBef>
                          <a:spcPts val="225"/>
                        </a:spcBef>
                      </a:pPr>
                      <a:r>
                        <a:rPr sz="1800" b="1" dirty="0">
                          <a:latin typeface="Arial" panose="020B0604020202020204"/>
                          <a:cs typeface="Arial" panose="020B0604020202020204"/>
                        </a:rPr>
                        <a:t>S</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algn="ctr">
                        <a:lnSpc>
                          <a:spcPct val="100000"/>
                        </a:lnSpc>
                        <a:spcBef>
                          <a:spcPts val="225"/>
                        </a:spcBef>
                      </a:pPr>
                      <a:r>
                        <a:rPr sz="1800" b="1" spc="-25" dirty="0">
                          <a:latin typeface="Arial" panose="020B0604020202020204"/>
                          <a:cs typeface="Arial" panose="020B0604020202020204"/>
                        </a:rPr>
                        <a:t>70</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algn="ctr">
                        <a:lnSpc>
                          <a:spcPct val="100000"/>
                        </a:lnSpc>
                        <a:spcBef>
                          <a:spcPts val="225"/>
                        </a:spcBef>
                      </a:pPr>
                      <a:r>
                        <a:rPr sz="1800" b="1" dirty="0">
                          <a:latin typeface="Arial" panose="020B0604020202020204"/>
                          <a:cs typeface="Arial" panose="020B0604020202020204"/>
                        </a:rPr>
                        <a:t>M</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marL="282575">
                        <a:lnSpc>
                          <a:spcPct val="100000"/>
                        </a:lnSpc>
                        <a:spcBef>
                          <a:spcPts val="225"/>
                        </a:spcBef>
                      </a:pPr>
                      <a:r>
                        <a:rPr sz="1800" b="1" dirty="0">
                          <a:latin typeface="Arial" panose="020B0604020202020204"/>
                          <a:cs typeface="Arial" panose="020B0604020202020204"/>
                        </a:rPr>
                        <a:t>C</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60" dirty="0">
                          <a:latin typeface="Arial" panose="020B0604020202020204"/>
                          <a:cs typeface="Arial" panose="020B0604020202020204"/>
                        </a:rPr>
                        <a:t>E</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marL="349885">
                        <a:lnSpc>
                          <a:spcPct val="100000"/>
                        </a:lnSpc>
                        <a:spcBef>
                          <a:spcPts val="225"/>
                        </a:spcBef>
                      </a:pPr>
                      <a:r>
                        <a:rPr sz="1800" b="1" dirty="0">
                          <a:latin typeface="Arial" panose="020B0604020202020204"/>
                          <a:cs typeface="Arial" panose="020B0604020202020204"/>
                        </a:rPr>
                        <a:t>B</a:t>
                      </a:r>
                      <a:r>
                        <a:rPr sz="1800" b="1" spc="49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50" dirty="0">
                          <a:latin typeface="Arial" panose="020B0604020202020204"/>
                          <a:cs typeface="Arial" panose="020B0604020202020204"/>
                        </a:rPr>
                        <a:t>C</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marL="1905" algn="ctr">
                        <a:lnSpc>
                          <a:spcPct val="100000"/>
                        </a:lnSpc>
                        <a:spcBef>
                          <a:spcPts val="225"/>
                        </a:spcBef>
                      </a:pPr>
                      <a:r>
                        <a:rPr sz="1800" b="1" dirty="0">
                          <a:latin typeface="Arial" panose="020B0604020202020204"/>
                          <a:cs typeface="Arial" panose="020B0604020202020204"/>
                        </a:rPr>
                        <a:t>7</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algn="ctr">
                        <a:lnSpc>
                          <a:spcPct val="100000"/>
                        </a:lnSpc>
                        <a:spcBef>
                          <a:spcPts val="225"/>
                        </a:spcBef>
                      </a:pPr>
                      <a:r>
                        <a:rPr sz="1800" b="1" spc="-25" dirty="0">
                          <a:latin typeface="Arial" panose="020B0604020202020204"/>
                          <a:cs typeface="Arial" panose="020B0604020202020204"/>
                        </a:rPr>
                        <a:t>GI</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c>
                  <a:txBody>
                    <a:bodyPr/>
                    <a:lstStyle/>
                    <a:p>
                      <a:pPr marL="225425">
                        <a:lnSpc>
                          <a:spcPct val="100000"/>
                        </a:lnSpc>
                        <a:spcBef>
                          <a:spcPts val="225"/>
                        </a:spcBef>
                      </a:pPr>
                      <a:r>
                        <a:rPr sz="1800" b="1" spc="-25" dirty="0">
                          <a:latin typeface="Arial" panose="020B0604020202020204"/>
                          <a:cs typeface="Arial" panose="020B0604020202020204"/>
                        </a:rPr>
                        <a:t>TII</a:t>
                      </a:r>
                      <a:endParaRPr sz="1800">
                        <a:latin typeface="Arial" panose="020B0604020202020204"/>
                        <a:cs typeface="Arial" panose="020B0604020202020204"/>
                      </a:endParaRPr>
                    </a:p>
                  </a:txBody>
                  <a:tcPr marL="0" marR="0" marT="2857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8EBF2"/>
                    </a:solidFill>
                  </a:tcPr>
                </a:tc>
              </a:tr>
              <a:tr h="336550">
                <a:tc>
                  <a:txBody>
                    <a:bodyPr/>
                    <a:lstStyle/>
                    <a:p>
                      <a:pPr algn="ctr">
                        <a:lnSpc>
                          <a:spcPts val="2345"/>
                        </a:lnSpc>
                        <a:spcBef>
                          <a:spcPts val="205"/>
                        </a:spcBef>
                      </a:pPr>
                      <a:r>
                        <a:rPr sz="2000" b="1" u="sng" spc="-25" dirty="0">
                          <a:uFill>
                            <a:solidFill>
                              <a:srgbClr val="000000"/>
                            </a:solidFill>
                          </a:uFill>
                          <a:latin typeface="Arial" panose="020B0604020202020204"/>
                          <a:cs typeface="Arial" panose="020B0604020202020204"/>
                        </a:rPr>
                        <a:t>NUM</a:t>
                      </a:r>
                      <a:endParaRPr sz="2000">
                        <a:latin typeface="Arial" panose="020B0604020202020204"/>
                        <a:cs typeface="Arial" panose="020B0604020202020204"/>
                      </a:endParaRPr>
                    </a:p>
                  </a:txBody>
                  <a:tcPr marL="0" marR="0" marT="26034" marB="0">
                    <a:lnL w="12700">
                      <a:solidFill>
                        <a:srgbClr val="FFFFFF"/>
                      </a:solidFill>
                      <a:prstDash val="solid"/>
                    </a:lnL>
                    <a:lnR w="12700">
                      <a:solidFill>
                        <a:srgbClr val="FFFFFF"/>
                      </a:solidFill>
                      <a:prstDash val="solid"/>
                    </a:lnR>
                    <a:lnT w="12700">
                      <a:solidFill>
                        <a:srgbClr val="FFFFFF"/>
                      </a:solidFill>
                      <a:prstDash val="solid"/>
                    </a:lnT>
                    <a:solidFill>
                      <a:srgbClr val="CFD7E6"/>
                    </a:solidFill>
                  </a:tcPr>
                </a:tc>
                <a:tc>
                  <a:txBody>
                    <a:bodyPr/>
                    <a:lstStyle/>
                    <a:p>
                      <a:pPr algn="ctr">
                        <a:lnSpc>
                          <a:spcPts val="2345"/>
                        </a:lnSpc>
                        <a:spcBef>
                          <a:spcPts val="205"/>
                        </a:spcBef>
                      </a:pPr>
                      <a:r>
                        <a:rPr sz="2000" b="1" u="sng" spc="-20" dirty="0">
                          <a:uFill>
                            <a:solidFill>
                              <a:srgbClr val="000000"/>
                            </a:solidFill>
                          </a:uFill>
                          <a:latin typeface="Arial" panose="020B0604020202020204"/>
                          <a:cs typeface="Arial" panose="020B0604020202020204"/>
                        </a:rPr>
                        <a:t>STRO</a:t>
                      </a:r>
                      <a:endParaRPr sz="2000">
                        <a:latin typeface="Arial" panose="020B0604020202020204"/>
                        <a:cs typeface="Arial" panose="020B0604020202020204"/>
                      </a:endParaRPr>
                    </a:p>
                  </a:txBody>
                  <a:tcPr marL="0" marR="0" marT="26034" marB="0">
                    <a:lnL w="12700">
                      <a:solidFill>
                        <a:srgbClr val="FFFFFF"/>
                      </a:solidFill>
                      <a:prstDash val="solid"/>
                    </a:lnL>
                    <a:lnR w="12700">
                      <a:solidFill>
                        <a:srgbClr val="FFFFFF"/>
                      </a:solidFill>
                      <a:prstDash val="solid"/>
                    </a:lnR>
                    <a:lnT w="12700">
                      <a:solidFill>
                        <a:srgbClr val="FFFFFF"/>
                      </a:solidFill>
                      <a:prstDash val="solid"/>
                    </a:lnT>
                    <a:solidFill>
                      <a:srgbClr val="CFD7E6"/>
                    </a:solidFill>
                  </a:tcPr>
                </a:tc>
                <a:tc>
                  <a:txBody>
                    <a:bodyPr/>
                    <a:lstStyle/>
                    <a:p>
                      <a:pPr algn="ctr">
                        <a:lnSpc>
                          <a:spcPts val="2345"/>
                        </a:lnSpc>
                        <a:spcBef>
                          <a:spcPts val="205"/>
                        </a:spcBef>
                      </a:pPr>
                      <a:r>
                        <a:rPr sz="2000" b="1" u="sng" spc="-20" dirty="0">
                          <a:uFill>
                            <a:solidFill>
                              <a:srgbClr val="000000"/>
                            </a:solidFill>
                          </a:uFill>
                          <a:latin typeface="Arial" panose="020B0604020202020204"/>
                          <a:cs typeface="Arial" panose="020B0604020202020204"/>
                        </a:rPr>
                        <a:t>DIAM</a:t>
                      </a:r>
                      <a:endParaRPr sz="2000">
                        <a:latin typeface="Arial" panose="020B0604020202020204"/>
                        <a:cs typeface="Arial" panose="020B0604020202020204"/>
                      </a:endParaRPr>
                    </a:p>
                  </a:txBody>
                  <a:tcPr marL="0" marR="0" marT="26034" marB="0">
                    <a:lnL w="12700">
                      <a:solidFill>
                        <a:srgbClr val="FFFFFF"/>
                      </a:solidFill>
                      <a:prstDash val="solid"/>
                    </a:lnL>
                    <a:lnR w="12700">
                      <a:solidFill>
                        <a:srgbClr val="FFFFFF"/>
                      </a:solidFill>
                      <a:prstDash val="solid"/>
                    </a:lnR>
                    <a:lnT w="12700">
                      <a:solidFill>
                        <a:srgbClr val="FFFFFF"/>
                      </a:solidFill>
                      <a:prstDash val="solid"/>
                    </a:lnT>
                    <a:solidFill>
                      <a:srgbClr val="CFD7E6"/>
                    </a:solidFill>
                  </a:tcPr>
                </a:tc>
                <a:tc>
                  <a:txBody>
                    <a:bodyPr/>
                    <a:lstStyle/>
                    <a:p>
                      <a:pPr algn="ctr">
                        <a:lnSpc>
                          <a:spcPts val="2345"/>
                        </a:lnSpc>
                        <a:spcBef>
                          <a:spcPts val="205"/>
                        </a:spcBef>
                      </a:pPr>
                      <a:r>
                        <a:rPr sz="2000" b="1" u="sng" spc="-25" dirty="0">
                          <a:uFill>
                            <a:solidFill>
                              <a:srgbClr val="000000"/>
                            </a:solidFill>
                          </a:uFill>
                          <a:latin typeface="Arial" panose="020B0604020202020204"/>
                          <a:cs typeface="Arial" panose="020B0604020202020204"/>
                        </a:rPr>
                        <a:t>EN</a:t>
                      </a:r>
                      <a:endParaRPr sz="2000">
                        <a:latin typeface="Arial" panose="020B0604020202020204"/>
                        <a:cs typeface="Arial" panose="020B0604020202020204"/>
                      </a:endParaRPr>
                    </a:p>
                  </a:txBody>
                  <a:tcPr marL="0" marR="0" marT="26034" marB="0">
                    <a:lnL w="12700">
                      <a:solidFill>
                        <a:srgbClr val="FFFFFF"/>
                      </a:solidFill>
                      <a:prstDash val="solid"/>
                    </a:lnL>
                    <a:lnR w="12700">
                      <a:solidFill>
                        <a:srgbClr val="FFFFFF"/>
                      </a:solidFill>
                      <a:prstDash val="solid"/>
                    </a:lnR>
                    <a:lnT w="12700">
                      <a:solidFill>
                        <a:srgbClr val="FFFFFF"/>
                      </a:solidFill>
                      <a:prstDash val="solid"/>
                    </a:lnT>
                    <a:solidFill>
                      <a:srgbClr val="CFD7E6"/>
                    </a:solidFill>
                  </a:tcPr>
                </a:tc>
                <a:tc rowSpan="11">
                  <a:txBody>
                    <a:bodyPr/>
                    <a:lstStyle/>
                    <a:p>
                      <a:pPr marL="396875" marR="122555" indent="-266700">
                        <a:lnSpc>
                          <a:spcPts val="2070"/>
                        </a:lnSpc>
                        <a:spcBef>
                          <a:spcPts val="365"/>
                        </a:spcBef>
                      </a:pPr>
                      <a:r>
                        <a:rPr sz="1800" b="1" u="sng" spc="-10" dirty="0">
                          <a:uFill>
                            <a:solidFill>
                              <a:srgbClr val="000000"/>
                            </a:solidFill>
                          </a:uFill>
                          <a:latin typeface="Arial" panose="020B0604020202020204"/>
                          <a:cs typeface="Arial" panose="020B0604020202020204"/>
                        </a:rPr>
                        <a:t>CONCE</a:t>
                      </a:r>
                      <a:r>
                        <a:rPr sz="1800" b="1" spc="-10" dirty="0">
                          <a:latin typeface="Arial" panose="020B0604020202020204"/>
                          <a:cs typeface="Arial" panose="020B0604020202020204"/>
                        </a:rPr>
                        <a:t> </a:t>
                      </a:r>
                      <a:r>
                        <a:rPr sz="1800" b="1" u="sng" spc="-25" dirty="0">
                          <a:uFill>
                            <a:solidFill>
                              <a:srgbClr val="000000"/>
                            </a:solidFill>
                          </a:uFill>
                          <a:latin typeface="Arial" panose="020B0604020202020204"/>
                          <a:cs typeface="Arial" panose="020B0604020202020204"/>
                        </a:rPr>
                        <a:t>PT</a:t>
                      </a:r>
                      <a:endParaRPr sz="1800">
                        <a:latin typeface="Arial" panose="020B0604020202020204"/>
                        <a:cs typeface="Arial" panose="020B0604020202020204"/>
                      </a:endParaRPr>
                    </a:p>
                    <a:p>
                      <a:pPr marL="90805" marR="155575">
                        <a:lnSpc>
                          <a:spcPts val="2070"/>
                        </a:lnSpc>
                        <a:spcBef>
                          <a:spcPts val="10"/>
                        </a:spcBef>
                      </a:pPr>
                      <a:r>
                        <a:rPr sz="1800" b="1" dirty="0">
                          <a:latin typeface="Arial" panose="020B0604020202020204"/>
                          <a:cs typeface="Arial" panose="020B0604020202020204"/>
                        </a:rPr>
                        <a:t>C</a:t>
                      </a:r>
                      <a:r>
                        <a:rPr sz="1800" b="1" spc="-5" dirty="0">
                          <a:latin typeface="Arial" panose="020B0604020202020204"/>
                          <a:cs typeface="Arial" panose="020B0604020202020204"/>
                        </a:rPr>
                        <a:t> </a:t>
                      </a:r>
                      <a:r>
                        <a:rPr sz="1800" b="1" spc="-50" dirty="0">
                          <a:latin typeface="Arial" panose="020B0604020202020204"/>
                          <a:cs typeface="Arial" panose="020B0604020202020204"/>
                        </a:rPr>
                        <a:t>= </a:t>
                      </a:r>
                      <a:r>
                        <a:rPr sz="1800" b="1" spc="-25" dirty="0">
                          <a:latin typeface="Arial" panose="020B0604020202020204"/>
                          <a:cs typeface="Arial" panose="020B0604020202020204"/>
                        </a:rPr>
                        <a:t>CAMSH</a:t>
                      </a:r>
                      <a:endParaRPr sz="1800">
                        <a:latin typeface="Arial" panose="020B0604020202020204"/>
                        <a:cs typeface="Arial" panose="020B0604020202020204"/>
                      </a:endParaRPr>
                    </a:p>
                    <a:p>
                      <a:pPr marL="90805" marR="174625">
                        <a:lnSpc>
                          <a:spcPts val="2070"/>
                        </a:lnSpc>
                        <a:spcBef>
                          <a:spcPts val="10"/>
                        </a:spcBef>
                      </a:pPr>
                      <a:r>
                        <a:rPr sz="1800" b="1" spc="-25" dirty="0">
                          <a:latin typeface="Arial" panose="020B0604020202020204"/>
                          <a:cs typeface="Arial" panose="020B0604020202020204"/>
                        </a:rPr>
                        <a:t>AFT </a:t>
                      </a:r>
                      <a:r>
                        <a:rPr sz="1800" b="1" spc="-10" dirty="0">
                          <a:latin typeface="Arial" panose="020B0604020202020204"/>
                          <a:cs typeface="Arial" panose="020B0604020202020204"/>
                        </a:rPr>
                        <a:t>CONTR</a:t>
                      </a:r>
                      <a:endParaRPr sz="1800">
                        <a:latin typeface="Arial" panose="020B0604020202020204"/>
                        <a:cs typeface="Arial" panose="020B0604020202020204"/>
                      </a:endParaRPr>
                    </a:p>
                    <a:p>
                      <a:pPr marL="90805" marR="210820">
                        <a:lnSpc>
                          <a:spcPts val="2070"/>
                        </a:lnSpc>
                        <a:spcBef>
                          <a:spcPts val="15"/>
                        </a:spcBef>
                      </a:pPr>
                      <a:r>
                        <a:rPr sz="1800" b="1" spc="-10" dirty="0">
                          <a:latin typeface="Arial" panose="020B0604020202020204"/>
                          <a:cs typeface="Arial" panose="020B0604020202020204"/>
                        </a:rPr>
                        <a:t>OLLED </a:t>
                      </a:r>
                      <a:r>
                        <a:rPr sz="1800" b="1" dirty="0">
                          <a:latin typeface="Arial" panose="020B0604020202020204"/>
                          <a:cs typeface="Arial" panose="020B0604020202020204"/>
                        </a:rPr>
                        <a:t>E</a:t>
                      </a:r>
                      <a:r>
                        <a:rPr sz="1800" b="1" spc="5" dirty="0">
                          <a:latin typeface="Arial" panose="020B0604020202020204"/>
                          <a:cs typeface="Arial" panose="020B0604020202020204"/>
                        </a:rPr>
                        <a:t> </a:t>
                      </a:r>
                      <a:r>
                        <a:rPr sz="1800" b="1" spc="-50" dirty="0">
                          <a:latin typeface="Arial" panose="020B0604020202020204"/>
                          <a:cs typeface="Arial" panose="020B0604020202020204"/>
                        </a:rPr>
                        <a:t>=</a:t>
                      </a:r>
                      <a:endParaRPr sz="1800">
                        <a:latin typeface="Arial" panose="020B0604020202020204"/>
                        <a:cs typeface="Arial" panose="020B0604020202020204"/>
                      </a:endParaRPr>
                    </a:p>
                    <a:p>
                      <a:pPr marL="90805" marR="85725">
                        <a:lnSpc>
                          <a:spcPts val="2070"/>
                        </a:lnSpc>
                        <a:spcBef>
                          <a:spcPts val="10"/>
                        </a:spcBef>
                      </a:pPr>
                      <a:r>
                        <a:rPr sz="1800" b="1" spc="-10" dirty="0">
                          <a:latin typeface="Arial" panose="020B0604020202020204"/>
                          <a:cs typeface="Arial" panose="020B0604020202020204"/>
                        </a:rPr>
                        <a:t>ELECT RONICA</a:t>
                      </a:r>
                      <a:endParaRPr sz="1800">
                        <a:latin typeface="Arial" panose="020B0604020202020204"/>
                        <a:cs typeface="Arial" panose="020B0604020202020204"/>
                      </a:endParaRPr>
                    </a:p>
                    <a:p>
                      <a:pPr marL="90805" marR="174625">
                        <a:lnSpc>
                          <a:spcPts val="2070"/>
                        </a:lnSpc>
                        <a:spcBef>
                          <a:spcPts val="10"/>
                        </a:spcBef>
                      </a:pPr>
                      <a:r>
                        <a:rPr sz="1800" b="1" spc="-25" dirty="0">
                          <a:latin typeface="Arial" panose="020B0604020202020204"/>
                          <a:cs typeface="Arial" panose="020B0604020202020204"/>
                        </a:rPr>
                        <a:t>LLY </a:t>
                      </a:r>
                      <a:r>
                        <a:rPr sz="1800" b="1" spc="-10" dirty="0">
                          <a:latin typeface="Arial" panose="020B0604020202020204"/>
                          <a:cs typeface="Arial" panose="020B0604020202020204"/>
                        </a:rPr>
                        <a:t>CONTR</a:t>
                      </a:r>
                      <a:endParaRPr sz="1800">
                        <a:latin typeface="Arial" panose="020B0604020202020204"/>
                        <a:cs typeface="Arial" panose="020B0604020202020204"/>
                      </a:endParaRPr>
                    </a:p>
                    <a:p>
                      <a:pPr marL="90805">
                        <a:lnSpc>
                          <a:spcPts val="2025"/>
                        </a:lnSpc>
                      </a:pPr>
                      <a:r>
                        <a:rPr sz="1800" b="1" spc="-10" dirty="0">
                          <a:latin typeface="Arial" panose="020B0604020202020204"/>
                          <a:cs typeface="Arial" panose="020B0604020202020204"/>
                        </a:rPr>
                        <a:t>OLLED</a:t>
                      </a:r>
                      <a:endParaRPr sz="1800">
                        <a:latin typeface="Arial" panose="020B0604020202020204"/>
                        <a:cs typeface="Arial" panose="020B0604020202020204"/>
                      </a:endParaRPr>
                    </a:p>
                  </a:txBody>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rowSpan="11">
                  <a:txBody>
                    <a:bodyPr/>
                    <a:lstStyle/>
                    <a:p>
                      <a:pPr marL="105410" marR="97790" indent="-635" algn="ctr">
                        <a:lnSpc>
                          <a:spcPct val="96000"/>
                        </a:lnSpc>
                        <a:spcBef>
                          <a:spcPts val="310"/>
                        </a:spcBef>
                      </a:pPr>
                      <a:r>
                        <a:rPr sz="1800" b="1" u="sng" spc="-10" dirty="0">
                          <a:uFill>
                            <a:solidFill>
                              <a:srgbClr val="000000"/>
                            </a:solidFill>
                          </a:uFill>
                          <a:latin typeface="Arial" panose="020B0604020202020204"/>
                          <a:cs typeface="Arial" panose="020B0604020202020204"/>
                        </a:rPr>
                        <a:t>DESIGN</a:t>
                      </a:r>
                      <a:r>
                        <a:rPr sz="1800" b="1" spc="500" dirty="0">
                          <a:latin typeface="Arial" panose="020B0604020202020204"/>
                          <a:cs typeface="Arial" panose="020B0604020202020204"/>
                        </a:rPr>
                        <a:t> </a:t>
                      </a:r>
                      <a:r>
                        <a:rPr sz="1800" b="1" dirty="0">
                          <a:latin typeface="Arial" panose="020B0604020202020204"/>
                          <a:cs typeface="Arial" panose="020B0604020202020204"/>
                        </a:rPr>
                        <a:t>B</a:t>
                      </a:r>
                      <a:r>
                        <a:rPr sz="1800" b="1" spc="-5" dirty="0">
                          <a:latin typeface="Arial" panose="020B0604020202020204"/>
                          <a:cs typeface="Arial" panose="020B0604020202020204"/>
                        </a:rPr>
                        <a:t> </a:t>
                      </a:r>
                      <a:r>
                        <a:rPr sz="1800" b="1" spc="-50" dirty="0">
                          <a:latin typeface="Arial" panose="020B0604020202020204"/>
                          <a:cs typeface="Arial" panose="020B0604020202020204"/>
                        </a:rPr>
                        <a:t>= </a:t>
                      </a:r>
                      <a:r>
                        <a:rPr sz="1800" b="1" spc="-20" dirty="0">
                          <a:latin typeface="Arial" panose="020B0604020202020204"/>
                          <a:cs typeface="Arial" panose="020B0604020202020204"/>
                        </a:rPr>
                        <a:t>EXHAUST </a:t>
                      </a:r>
                      <a:r>
                        <a:rPr sz="1800" b="1" spc="-10" dirty="0">
                          <a:latin typeface="Arial" panose="020B0604020202020204"/>
                          <a:cs typeface="Arial" panose="020B0604020202020204"/>
                        </a:rPr>
                        <a:t>VALVE CONTRO </a:t>
                      </a:r>
                      <a:r>
                        <a:rPr sz="1800" b="1" dirty="0">
                          <a:latin typeface="Arial" panose="020B0604020202020204"/>
                          <a:cs typeface="Arial" panose="020B0604020202020204"/>
                        </a:rPr>
                        <a:t>LLED</a:t>
                      </a:r>
                      <a:r>
                        <a:rPr sz="1800" b="1" spc="490" dirty="0">
                          <a:latin typeface="Arial" panose="020B0604020202020204"/>
                          <a:cs typeface="Arial" panose="020B0604020202020204"/>
                        </a:rPr>
                        <a:t> </a:t>
                      </a:r>
                      <a:r>
                        <a:rPr sz="1800" b="1" spc="-35" dirty="0">
                          <a:latin typeface="Arial" panose="020B0604020202020204"/>
                          <a:cs typeface="Arial" panose="020B0604020202020204"/>
                        </a:rPr>
                        <a:t>BY </a:t>
                      </a:r>
                      <a:r>
                        <a:rPr sz="1800" b="1" spc="-10" dirty="0">
                          <a:latin typeface="Arial" panose="020B0604020202020204"/>
                          <a:cs typeface="Arial" panose="020B0604020202020204"/>
                        </a:rPr>
                        <a:t>CAMSHA </a:t>
                      </a:r>
                      <a:r>
                        <a:rPr sz="1800" b="1" spc="-25" dirty="0">
                          <a:latin typeface="Arial" panose="020B0604020202020204"/>
                          <a:cs typeface="Arial" panose="020B0604020202020204"/>
                        </a:rPr>
                        <a:t>FT</a:t>
                      </a:r>
                      <a:endParaRPr sz="1800">
                        <a:latin typeface="Arial" panose="020B0604020202020204"/>
                        <a:cs typeface="Arial" panose="020B0604020202020204"/>
                      </a:endParaRPr>
                    </a:p>
                    <a:p>
                      <a:pPr marL="108585" marR="100965" indent="-635" algn="ctr">
                        <a:lnSpc>
                          <a:spcPct val="96000"/>
                        </a:lnSpc>
                        <a:spcBef>
                          <a:spcPts val="5"/>
                        </a:spcBef>
                      </a:pPr>
                      <a:r>
                        <a:rPr sz="1800" b="1" dirty="0">
                          <a:latin typeface="Arial" panose="020B0604020202020204"/>
                          <a:cs typeface="Arial" panose="020B0604020202020204"/>
                        </a:rPr>
                        <a:t>C</a:t>
                      </a:r>
                      <a:r>
                        <a:rPr sz="1800" b="1" spc="-5" dirty="0">
                          <a:latin typeface="Arial" panose="020B0604020202020204"/>
                          <a:cs typeface="Arial" panose="020B0604020202020204"/>
                        </a:rPr>
                        <a:t> </a:t>
                      </a:r>
                      <a:r>
                        <a:rPr sz="1800" b="1" spc="-50" dirty="0">
                          <a:latin typeface="Arial" panose="020B0604020202020204"/>
                          <a:cs typeface="Arial" panose="020B0604020202020204"/>
                        </a:rPr>
                        <a:t>= </a:t>
                      </a:r>
                      <a:r>
                        <a:rPr sz="1800" b="1" spc="-10" dirty="0">
                          <a:latin typeface="Arial" panose="020B0604020202020204"/>
                          <a:cs typeface="Arial" panose="020B0604020202020204"/>
                        </a:rPr>
                        <a:t>COMPAC </a:t>
                      </a:r>
                      <a:r>
                        <a:rPr sz="1800" b="1" dirty="0">
                          <a:latin typeface="Arial" panose="020B0604020202020204"/>
                          <a:cs typeface="Arial" panose="020B0604020202020204"/>
                        </a:rPr>
                        <a:t>T</a:t>
                      </a:r>
                      <a:r>
                        <a:rPr sz="1800" b="1" spc="-5" dirty="0">
                          <a:latin typeface="Arial" panose="020B0604020202020204"/>
                          <a:cs typeface="Arial" panose="020B0604020202020204"/>
                        </a:rPr>
                        <a:t> </a:t>
                      </a:r>
                      <a:r>
                        <a:rPr sz="1800" b="1" spc="-10" dirty="0">
                          <a:latin typeface="Arial" panose="020B0604020202020204"/>
                          <a:cs typeface="Arial" panose="020B0604020202020204"/>
                        </a:rPr>
                        <a:t>ENGINE</a:t>
                      </a:r>
                      <a:endParaRPr sz="1800">
                        <a:latin typeface="Arial" panose="020B0604020202020204"/>
                        <a:cs typeface="Arial" panose="020B0604020202020204"/>
                      </a:endParaRPr>
                    </a:p>
                  </a:txBody>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rowSpan="11">
                  <a:txBody>
                    <a:bodyPr/>
                    <a:lstStyle/>
                    <a:p>
                      <a:pPr marL="107315" marR="101600" indent="92710">
                        <a:lnSpc>
                          <a:spcPts val="2070"/>
                        </a:lnSpc>
                        <a:spcBef>
                          <a:spcPts val="365"/>
                        </a:spcBef>
                      </a:pPr>
                      <a:r>
                        <a:rPr sz="1800" b="1" u="sng" spc="-20" dirty="0">
                          <a:uFill>
                            <a:solidFill>
                              <a:srgbClr val="000000"/>
                            </a:solidFill>
                          </a:uFill>
                          <a:latin typeface="Arial" panose="020B0604020202020204"/>
                          <a:cs typeface="Arial" panose="020B0604020202020204"/>
                        </a:rPr>
                        <a:t>MARK</a:t>
                      </a:r>
                      <a:r>
                        <a:rPr sz="1800" b="1" spc="-20" dirty="0">
                          <a:latin typeface="Arial" panose="020B0604020202020204"/>
                          <a:cs typeface="Arial" panose="020B0604020202020204"/>
                        </a:rPr>
                        <a:t> </a:t>
                      </a:r>
                      <a:r>
                        <a:rPr sz="1800" b="1" u="sng" spc="-10" dirty="0">
                          <a:uFill>
                            <a:solidFill>
                              <a:srgbClr val="000000"/>
                            </a:solidFill>
                          </a:uFill>
                          <a:latin typeface="Arial" panose="020B0604020202020204"/>
                          <a:cs typeface="Arial" panose="020B0604020202020204"/>
                        </a:rPr>
                        <a:t>VERSIO</a:t>
                      </a:r>
                      <a:endParaRPr sz="1800">
                        <a:latin typeface="Arial" panose="020B0604020202020204"/>
                        <a:cs typeface="Arial" panose="020B0604020202020204"/>
                      </a:endParaRPr>
                    </a:p>
                    <a:p>
                      <a:pPr marL="219075" marR="88265" indent="-124460">
                        <a:lnSpc>
                          <a:spcPts val="2070"/>
                        </a:lnSpc>
                        <a:spcBef>
                          <a:spcPts val="10"/>
                        </a:spcBef>
                      </a:pPr>
                      <a:r>
                        <a:rPr sz="1800" b="1" u="sng" dirty="0">
                          <a:uFill>
                            <a:solidFill>
                              <a:srgbClr val="000000"/>
                            </a:solidFill>
                          </a:uFill>
                          <a:latin typeface="Arial" panose="020B0604020202020204"/>
                          <a:cs typeface="Arial" panose="020B0604020202020204"/>
                        </a:rPr>
                        <a:t>N</a:t>
                      </a:r>
                      <a:r>
                        <a:rPr sz="1800" b="1" u="sng" spc="-5" dirty="0">
                          <a:uFill>
                            <a:solidFill>
                              <a:srgbClr val="000000"/>
                            </a:solidFill>
                          </a:uFill>
                          <a:latin typeface="Arial" panose="020B0604020202020204"/>
                          <a:cs typeface="Arial" panose="020B0604020202020204"/>
                        </a:rPr>
                        <a:t> </a:t>
                      </a:r>
                      <a:r>
                        <a:rPr sz="1800" b="1" u="sng" dirty="0">
                          <a:uFill>
                            <a:solidFill>
                              <a:srgbClr val="000000"/>
                            </a:solidFill>
                          </a:uFill>
                          <a:latin typeface="Arial" panose="020B0604020202020204"/>
                          <a:cs typeface="Arial" panose="020B0604020202020204"/>
                        </a:rPr>
                        <a:t>–</a:t>
                      </a:r>
                      <a:r>
                        <a:rPr sz="1800" b="1" u="sng" spc="-5" dirty="0">
                          <a:uFill>
                            <a:solidFill>
                              <a:srgbClr val="000000"/>
                            </a:solidFill>
                          </a:uFill>
                          <a:latin typeface="Arial" panose="020B0604020202020204"/>
                          <a:cs typeface="Arial" panose="020B0604020202020204"/>
                        </a:rPr>
                        <a:t> </a:t>
                      </a:r>
                      <a:r>
                        <a:rPr sz="1800" b="1" u="sng" spc="-25" dirty="0">
                          <a:uFill>
                            <a:solidFill>
                              <a:srgbClr val="000000"/>
                            </a:solidFill>
                          </a:uFill>
                          <a:latin typeface="Arial" panose="020B0604020202020204"/>
                          <a:cs typeface="Arial" panose="020B0604020202020204"/>
                        </a:rPr>
                        <a:t>mep</a:t>
                      </a:r>
                      <a:r>
                        <a:rPr sz="1800" b="1" spc="-25" dirty="0">
                          <a:latin typeface="Arial" panose="020B0604020202020204"/>
                          <a:cs typeface="Arial" panose="020B0604020202020204"/>
                        </a:rPr>
                        <a:t> </a:t>
                      </a:r>
                      <a:r>
                        <a:rPr sz="1800" b="1" dirty="0">
                          <a:latin typeface="Arial" panose="020B0604020202020204"/>
                          <a:cs typeface="Arial" panose="020B0604020202020204"/>
                        </a:rPr>
                        <a:t>5</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35" dirty="0">
                          <a:latin typeface="Arial" panose="020B0604020202020204"/>
                          <a:cs typeface="Arial" panose="020B0604020202020204"/>
                        </a:rPr>
                        <a:t>17</a:t>
                      </a:r>
                      <a:endParaRPr sz="1800">
                        <a:latin typeface="Arial" panose="020B0604020202020204"/>
                        <a:cs typeface="Arial" panose="020B0604020202020204"/>
                      </a:endParaRPr>
                    </a:p>
                    <a:p>
                      <a:pPr marL="141605">
                        <a:lnSpc>
                          <a:spcPts val="1980"/>
                        </a:lnSpc>
                      </a:pPr>
                      <a:r>
                        <a:rPr sz="1800" b="1" dirty="0">
                          <a:latin typeface="Arial" panose="020B0604020202020204"/>
                          <a:cs typeface="Arial" panose="020B0604020202020204"/>
                        </a:rPr>
                        <a:t>bar,</a:t>
                      </a:r>
                      <a:r>
                        <a:rPr sz="1800" b="1" spc="-55" dirty="0">
                          <a:latin typeface="Arial" panose="020B0604020202020204"/>
                          <a:cs typeface="Arial" panose="020B0604020202020204"/>
                        </a:rPr>
                        <a:t> </a:t>
                      </a:r>
                      <a:r>
                        <a:rPr sz="1800" b="1" dirty="0">
                          <a:latin typeface="Arial" panose="020B0604020202020204"/>
                          <a:cs typeface="Arial" panose="020B0604020202020204"/>
                        </a:rPr>
                        <a:t>6</a:t>
                      </a:r>
                      <a:r>
                        <a:rPr sz="1800" b="1" spc="-60" dirty="0">
                          <a:latin typeface="Arial" panose="020B0604020202020204"/>
                          <a:cs typeface="Arial" panose="020B0604020202020204"/>
                        </a:rPr>
                        <a:t> </a:t>
                      </a:r>
                      <a:r>
                        <a:rPr sz="1800" b="1" spc="-50" dirty="0">
                          <a:latin typeface="Arial" panose="020B0604020202020204"/>
                          <a:cs typeface="Arial" panose="020B0604020202020204"/>
                        </a:rPr>
                        <a:t>=</a:t>
                      </a:r>
                      <a:endParaRPr sz="1800">
                        <a:latin typeface="Arial" panose="020B0604020202020204"/>
                        <a:cs typeface="Arial" panose="020B0604020202020204"/>
                      </a:endParaRPr>
                    </a:p>
                    <a:p>
                      <a:pPr marL="139065">
                        <a:lnSpc>
                          <a:spcPts val="2075"/>
                        </a:lnSpc>
                      </a:pPr>
                      <a:r>
                        <a:rPr sz="1800" b="1" dirty="0">
                          <a:latin typeface="Arial" panose="020B0604020202020204"/>
                          <a:cs typeface="Arial" panose="020B0604020202020204"/>
                        </a:rPr>
                        <a:t>18</a:t>
                      </a:r>
                      <a:r>
                        <a:rPr sz="1800" b="1" spc="-15" dirty="0">
                          <a:latin typeface="Arial" panose="020B0604020202020204"/>
                          <a:cs typeface="Arial" panose="020B0604020202020204"/>
                        </a:rPr>
                        <a:t> </a:t>
                      </a:r>
                      <a:r>
                        <a:rPr sz="1800" b="1" dirty="0">
                          <a:latin typeface="Arial" panose="020B0604020202020204"/>
                          <a:cs typeface="Arial" panose="020B0604020202020204"/>
                        </a:rPr>
                        <a:t>bar</a:t>
                      </a:r>
                      <a:r>
                        <a:rPr sz="1800" b="1" spc="-10" dirty="0">
                          <a:latin typeface="Arial" panose="020B0604020202020204"/>
                          <a:cs typeface="Arial" panose="020B0604020202020204"/>
                        </a:rPr>
                        <a:t> </a:t>
                      </a:r>
                      <a:r>
                        <a:rPr sz="1800" b="1" spc="-50" dirty="0">
                          <a:latin typeface="Arial" panose="020B0604020202020204"/>
                          <a:cs typeface="Arial" panose="020B0604020202020204"/>
                        </a:rPr>
                        <a:t>,</a:t>
                      </a:r>
                      <a:endParaRPr sz="1800">
                        <a:latin typeface="Arial" panose="020B0604020202020204"/>
                        <a:cs typeface="Arial" panose="020B0604020202020204"/>
                      </a:endParaRPr>
                    </a:p>
                    <a:p>
                      <a:pPr marL="219075">
                        <a:lnSpc>
                          <a:spcPts val="2075"/>
                        </a:lnSpc>
                      </a:pPr>
                      <a:r>
                        <a:rPr sz="1800" b="1" dirty="0">
                          <a:latin typeface="Arial" panose="020B0604020202020204"/>
                          <a:cs typeface="Arial" panose="020B0604020202020204"/>
                        </a:rPr>
                        <a:t>7</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25" dirty="0">
                          <a:latin typeface="Arial" panose="020B0604020202020204"/>
                          <a:cs typeface="Arial" panose="020B0604020202020204"/>
                        </a:rPr>
                        <a:t>19</a:t>
                      </a:r>
                      <a:endParaRPr sz="1800">
                        <a:latin typeface="Arial" panose="020B0604020202020204"/>
                        <a:cs typeface="Arial" panose="020B0604020202020204"/>
                      </a:endParaRPr>
                    </a:p>
                    <a:p>
                      <a:pPr marL="219075" marR="211455" indent="142240">
                        <a:lnSpc>
                          <a:spcPts val="2080"/>
                        </a:lnSpc>
                        <a:spcBef>
                          <a:spcPts val="95"/>
                        </a:spcBef>
                      </a:pPr>
                      <a:r>
                        <a:rPr sz="1800" b="1" spc="-25" dirty="0">
                          <a:latin typeface="Arial" panose="020B0604020202020204"/>
                          <a:cs typeface="Arial" panose="020B0604020202020204"/>
                        </a:rPr>
                        <a:t>bar </a:t>
                      </a:r>
                      <a:r>
                        <a:rPr sz="1800" b="1" dirty="0">
                          <a:latin typeface="Arial" panose="020B0604020202020204"/>
                          <a:cs typeface="Arial" panose="020B0604020202020204"/>
                        </a:rPr>
                        <a:t>8</a:t>
                      </a:r>
                      <a:r>
                        <a:rPr sz="1800" b="1" spc="-5" dirty="0">
                          <a:latin typeface="Arial" panose="020B0604020202020204"/>
                          <a:cs typeface="Arial" panose="020B0604020202020204"/>
                        </a:rPr>
                        <a:t> </a:t>
                      </a:r>
                      <a:r>
                        <a:rPr sz="1800" b="1" dirty="0">
                          <a:latin typeface="Arial" panose="020B0604020202020204"/>
                          <a:cs typeface="Arial" panose="020B0604020202020204"/>
                        </a:rPr>
                        <a:t>=</a:t>
                      </a:r>
                      <a:r>
                        <a:rPr sz="1800" b="1" spc="5" dirty="0">
                          <a:latin typeface="Arial" panose="020B0604020202020204"/>
                          <a:cs typeface="Arial" panose="020B0604020202020204"/>
                        </a:rPr>
                        <a:t> </a:t>
                      </a:r>
                      <a:r>
                        <a:rPr sz="1800" b="1" spc="-25" dirty="0">
                          <a:latin typeface="Arial" panose="020B0604020202020204"/>
                          <a:cs typeface="Arial" panose="020B0604020202020204"/>
                        </a:rPr>
                        <a:t>20</a:t>
                      </a:r>
                      <a:endParaRPr sz="1800">
                        <a:latin typeface="Arial" panose="020B0604020202020204"/>
                        <a:cs typeface="Arial" panose="020B0604020202020204"/>
                      </a:endParaRPr>
                    </a:p>
                    <a:p>
                      <a:pPr marL="141605">
                        <a:lnSpc>
                          <a:spcPts val="1975"/>
                        </a:lnSpc>
                      </a:pPr>
                      <a:r>
                        <a:rPr sz="1800" b="1" dirty="0">
                          <a:latin typeface="Arial" panose="020B0604020202020204"/>
                          <a:cs typeface="Arial" panose="020B0604020202020204"/>
                        </a:rPr>
                        <a:t>bar,</a:t>
                      </a:r>
                      <a:r>
                        <a:rPr sz="1800" b="1" spc="-55" dirty="0">
                          <a:latin typeface="Arial" panose="020B0604020202020204"/>
                          <a:cs typeface="Arial" panose="020B0604020202020204"/>
                        </a:rPr>
                        <a:t> </a:t>
                      </a:r>
                      <a:r>
                        <a:rPr sz="1800" b="1" dirty="0">
                          <a:latin typeface="Arial" panose="020B0604020202020204"/>
                          <a:cs typeface="Arial" panose="020B0604020202020204"/>
                        </a:rPr>
                        <a:t>9</a:t>
                      </a:r>
                      <a:r>
                        <a:rPr sz="1800" b="1" spc="-60" dirty="0">
                          <a:latin typeface="Arial" panose="020B0604020202020204"/>
                          <a:cs typeface="Arial" panose="020B0604020202020204"/>
                        </a:rPr>
                        <a:t> </a:t>
                      </a:r>
                      <a:r>
                        <a:rPr sz="1800" b="1" spc="-50" dirty="0">
                          <a:latin typeface="Arial" panose="020B0604020202020204"/>
                          <a:cs typeface="Arial" panose="020B0604020202020204"/>
                        </a:rPr>
                        <a:t>=</a:t>
                      </a:r>
                      <a:endParaRPr sz="1800">
                        <a:latin typeface="Arial" panose="020B0604020202020204"/>
                        <a:cs typeface="Arial" panose="020B0604020202020204"/>
                      </a:endParaRPr>
                    </a:p>
                    <a:p>
                      <a:pPr marL="203835">
                        <a:lnSpc>
                          <a:spcPts val="2120"/>
                        </a:lnSpc>
                      </a:pPr>
                      <a:r>
                        <a:rPr sz="1800" b="1" dirty="0">
                          <a:latin typeface="Arial" panose="020B0604020202020204"/>
                          <a:cs typeface="Arial" panose="020B0604020202020204"/>
                        </a:rPr>
                        <a:t>21</a:t>
                      </a:r>
                      <a:r>
                        <a:rPr sz="1800" b="1" spc="-20" dirty="0">
                          <a:latin typeface="Arial" panose="020B0604020202020204"/>
                          <a:cs typeface="Arial" panose="020B0604020202020204"/>
                        </a:rPr>
                        <a:t> </a:t>
                      </a:r>
                      <a:r>
                        <a:rPr sz="1800" b="1" spc="-25" dirty="0">
                          <a:latin typeface="Arial" panose="020B0604020202020204"/>
                          <a:cs typeface="Arial" panose="020B0604020202020204"/>
                        </a:rPr>
                        <a:t>bar</a:t>
                      </a:r>
                      <a:endParaRPr sz="1800">
                        <a:latin typeface="Arial" panose="020B0604020202020204"/>
                        <a:cs typeface="Arial" panose="020B0604020202020204"/>
                      </a:endParaRPr>
                    </a:p>
                  </a:txBody>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rowSpan="11">
                  <a:txBody>
                    <a:bodyPr/>
                    <a:lstStyle/>
                    <a:p>
                      <a:pPr marL="121920" marR="115570" indent="-635" algn="ctr">
                        <a:lnSpc>
                          <a:spcPct val="96000"/>
                        </a:lnSpc>
                        <a:spcBef>
                          <a:spcPts val="310"/>
                        </a:spcBef>
                      </a:pPr>
                      <a:r>
                        <a:rPr sz="1800" b="1" dirty="0">
                          <a:latin typeface="Arial" panose="020B0604020202020204"/>
                          <a:cs typeface="Arial" panose="020B0604020202020204"/>
                        </a:rPr>
                        <a:t>GI </a:t>
                      </a:r>
                      <a:r>
                        <a:rPr sz="1800" b="1" spc="-50" dirty="0">
                          <a:latin typeface="Arial" panose="020B0604020202020204"/>
                          <a:cs typeface="Arial" panose="020B0604020202020204"/>
                        </a:rPr>
                        <a:t>= </a:t>
                      </a:r>
                      <a:r>
                        <a:rPr sz="1800" b="1" spc="-25" dirty="0">
                          <a:latin typeface="Arial" panose="020B0604020202020204"/>
                          <a:cs typeface="Arial" panose="020B0604020202020204"/>
                        </a:rPr>
                        <a:t>GAS </a:t>
                      </a:r>
                      <a:r>
                        <a:rPr sz="1800" b="1" spc="-20" dirty="0">
                          <a:latin typeface="Arial" panose="020B0604020202020204"/>
                          <a:cs typeface="Arial" panose="020B0604020202020204"/>
                        </a:rPr>
                        <a:t>INJE CTIO </a:t>
                      </a:r>
                      <a:r>
                        <a:rPr sz="1800" b="1" spc="-50" dirty="0">
                          <a:latin typeface="Arial" panose="020B0604020202020204"/>
                          <a:cs typeface="Arial" panose="020B0604020202020204"/>
                        </a:rPr>
                        <a:t>N</a:t>
                      </a:r>
                      <a:endParaRPr sz="1800">
                        <a:latin typeface="Arial" panose="020B0604020202020204"/>
                        <a:cs typeface="Arial" panose="020B0604020202020204"/>
                      </a:endParaRPr>
                    </a:p>
                    <a:p>
                      <a:pPr marL="196215" indent="-86360">
                        <a:lnSpc>
                          <a:spcPts val="2030"/>
                        </a:lnSpc>
                      </a:pPr>
                      <a:r>
                        <a:rPr sz="1800" b="1" spc="-10" dirty="0">
                          <a:latin typeface="Arial" panose="020B0604020202020204"/>
                          <a:cs typeface="Arial" panose="020B0604020202020204"/>
                        </a:rPr>
                        <a:t>(Blan</a:t>
                      </a:r>
                      <a:endParaRPr sz="1800">
                        <a:latin typeface="Arial" panose="020B0604020202020204"/>
                        <a:cs typeface="Arial" panose="020B0604020202020204"/>
                      </a:endParaRPr>
                    </a:p>
                    <a:p>
                      <a:pPr marL="99695" marR="88265" indent="96520">
                        <a:lnSpc>
                          <a:spcPct val="96000"/>
                        </a:lnSpc>
                        <a:spcBef>
                          <a:spcPts val="40"/>
                        </a:spcBef>
                      </a:pPr>
                      <a:r>
                        <a:rPr sz="1800" b="1" dirty="0">
                          <a:latin typeface="Arial" panose="020B0604020202020204"/>
                          <a:cs typeface="Arial" panose="020B0604020202020204"/>
                        </a:rPr>
                        <a:t>k)</a:t>
                      </a:r>
                      <a:r>
                        <a:rPr sz="1800" b="1" spc="-10" dirty="0">
                          <a:latin typeface="Arial" panose="020B0604020202020204"/>
                          <a:cs typeface="Arial" panose="020B0604020202020204"/>
                        </a:rPr>
                        <a:t> </a:t>
                      </a:r>
                      <a:r>
                        <a:rPr sz="1800" b="1" spc="-50" dirty="0">
                          <a:latin typeface="Arial" panose="020B0604020202020204"/>
                          <a:cs typeface="Arial" panose="020B0604020202020204"/>
                        </a:rPr>
                        <a:t>= </a:t>
                      </a:r>
                      <a:r>
                        <a:rPr sz="1800" b="1" spc="-20" dirty="0">
                          <a:latin typeface="Arial" panose="020B0604020202020204"/>
                          <a:cs typeface="Arial" panose="020B0604020202020204"/>
                        </a:rPr>
                        <a:t>FUEL </a:t>
                      </a:r>
                      <a:r>
                        <a:rPr sz="1800" b="1" spc="-25" dirty="0">
                          <a:latin typeface="Arial" panose="020B0604020202020204"/>
                          <a:cs typeface="Arial" panose="020B0604020202020204"/>
                        </a:rPr>
                        <a:t>OIL </a:t>
                      </a:r>
                      <a:r>
                        <a:rPr sz="1800" b="1" spc="-20" dirty="0">
                          <a:latin typeface="Arial" panose="020B0604020202020204"/>
                          <a:cs typeface="Arial" panose="020B0604020202020204"/>
                        </a:rPr>
                        <a:t>INJE CTIO</a:t>
                      </a:r>
                      <a:endParaRPr sz="1800">
                        <a:latin typeface="Arial" panose="020B0604020202020204"/>
                        <a:cs typeface="Arial" panose="020B0604020202020204"/>
                      </a:endParaRPr>
                    </a:p>
                    <a:p>
                      <a:pPr marL="314325">
                        <a:lnSpc>
                          <a:spcPts val="2070"/>
                        </a:lnSpc>
                      </a:pPr>
                      <a:r>
                        <a:rPr sz="1800" b="1" dirty="0">
                          <a:latin typeface="Arial" panose="020B0604020202020204"/>
                          <a:cs typeface="Arial" panose="020B0604020202020204"/>
                        </a:rPr>
                        <a:t>N</a:t>
                      </a:r>
                      <a:endParaRPr sz="1800">
                        <a:latin typeface="Arial" panose="020B0604020202020204"/>
                        <a:cs typeface="Arial" panose="020B0604020202020204"/>
                      </a:endParaRPr>
                    </a:p>
                  </a:txBody>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rowSpan="11">
                  <a:txBody>
                    <a:bodyPr/>
                    <a:lstStyle/>
                    <a:p>
                      <a:pPr marL="98425" marR="91440" algn="ctr">
                        <a:lnSpc>
                          <a:spcPct val="96000"/>
                        </a:lnSpc>
                        <a:spcBef>
                          <a:spcPts val="310"/>
                        </a:spcBef>
                      </a:pPr>
                      <a:r>
                        <a:rPr sz="1800" b="1" u="sng" spc="-25" dirty="0">
                          <a:uFill>
                            <a:solidFill>
                              <a:srgbClr val="000000"/>
                            </a:solidFill>
                          </a:uFill>
                          <a:latin typeface="Arial" panose="020B0604020202020204"/>
                          <a:cs typeface="Arial" panose="020B0604020202020204"/>
                        </a:rPr>
                        <a:t>IMO</a:t>
                      </a:r>
                      <a:r>
                        <a:rPr sz="1800" b="1" spc="-25" dirty="0">
                          <a:latin typeface="Arial" panose="020B0604020202020204"/>
                          <a:cs typeface="Arial" panose="020B0604020202020204"/>
                        </a:rPr>
                        <a:t> </a:t>
                      </a:r>
                      <a:r>
                        <a:rPr sz="1800" b="1" u="sng" spc="-20" dirty="0">
                          <a:uFill>
                            <a:solidFill>
                              <a:srgbClr val="000000"/>
                            </a:solidFill>
                          </a:uFill>
                          <a:latin typeface="Arial" panose="020B0604020202020204"/>
                          <a:cs typeface="Arial" panose="020B0604020202020204"/>
                        </a:rPr>
                        <a:t>TIER</a:t>
                      </a:r>
                      <a:r>
                        <a:rPr sz="1800" b="1" spc="-20" dirty="0">
                          <a:latin typeface="Arial" panose="020B0604020202020204"/>
                          <a:cs typeface="Arial" panose="020B0604020202020204"/>
                        </a:rPr>
                        <a:t> </a:t>
                      </a:r>
                      <a:r>
                        <a:rPr sz="1800" b="1" u="sng" spc="-25" dirty="0">
                          <a:uFill>
                            <a:solidFill>
                              <a:srgbClr val="000000"/>
                            </a:solidFill>
                          </a:uFill>
                          <a:latin typeface="Arial" panose="020B0604020202020204"/>
                          <a:cs typeface="Arial" panose="020B0604020202020204"/>
                        </a:rPr>
                        <a:t>LEV</a:t>
                      </a:r>
                      <a:r>
                        <a:rPr sz="1800" b="1" spc="-25" dirty="0">
                          <a:latin typeface="Arial" panose="020B0604020202020204"/>
                          <a:cs typeface="Arial" panose="020B0604020202020204"/>
                        </a:rPr>
                        <a:t> </a:t>
                      </a:r>
                      <a:r>
                        <a:rPr sz="1800" b="1" u="sng" spc="-25" dirty="0">
                          <a:uFill>
                            <a:solidFill>
                              <a:srgbClr val="000000"/>
                            </a:solidFill>
                          </a:uFill>
                          <a:latin typeface="Arial" panose="020B0604020202020204"/>
                          <a:cs typeface="Arial" panose="020B0604020202020204"/>
                        </a:rPr>
                        <a:t>EL</a:t>
                      </a:r>
                      <a:r>
                        <a:rPr sz="1800" b="1" dirty="0">
                          <a:latin typeface="Arial" panose="020B0604020202020204"/>
                          <a:cs typeface="Arial" panose="020B0604020202020204"/>
                        </a:rPr>
                        <a:t> TI</a:t>
                      </a:r>
                      <a:r>
                        <a:rPr sz="1800" b="1" spc="10" dirty="0">
                          <a:latin typeface="Arial" panose="020B0604020202020204"/>
                          <a:cs typeface="Arial" panose="020B0604020202020204"/>
                        </a:rPr>
                        <a:t> </a:t>
                      </a:r>
                      <a:r>
                        <a:rPr sz="1800" b="1" spc="-50" dirty="0">
                          <a:latin typeface="Arial" panose="020B0604020202020204"/>
                          <a:cs typeface="Arial" panose="020B0604020202020204"/>
                        </a:rPr>
                        <a:t>– </a:t>
                      </a:r>
                      <a:r>
                        <a:rPr sz="1800" b="1" dirty="0">
                          <a:latin typeface="Arial" panose="020B0604020202020204"/>
                          <a:cs typeface="Arial" panose="020B0604020202020204"/>
                        </a:rPr>
                        <a:t>TII</a:t>
                      </a:r>
                      <a:r>
                        <a:rPr sz="1800" b="1" spc="-5" dirty="0">
                          <a:latin typeface="Arial" panose="020B0604020202020204"/>
                          <a:cs typeface="Arial" panose="020B0604020202020204"/>
                        </a:rPr>
                        <a:t> </a:t>
                      </a:r>
                      <a:r>
                        <a:rPr sz="1800" b="1" spc="-50" dirty="0">
                          <a:latin typeface="Arial" panose="020B0604020202020204"/>
                          <a:cs typeface="Arial" panose="020B0604020202020204"/>
                        </a:rPr>
                        <a:t>- </a:t>
                      </a:r>
                      <a:r>
                        <a:rPr sz="1800" b="1" spc="-20" dirty="0">
                          <a:latin typeface="Arial" panose="020B0604020202020204"/>
                          <a:cs typeface="Arial" panose="020B0604020202020204"/>
                        </a:rPr>
                        <a:t>TIII</a:t>
                      </a:r>
                      <a:endParaRPr sz="1800">
                        <a:latin typeface="Arial" panose="020B0604020202020204"/>
                        <a:cs typeface="Arial" panose="020B0604020202020204"/>
                      </a:endParaRPr>
                    </a:p>
                  </a:txBody>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8925">
                <a:tc>
                  <a:txBody>
                    <a:bodyPr/>
                    <a:lstStyle/>
                    <a:p>
                      <a:pPr algn="ctr">
                        <a:lnSpc>
                          <a:spcPts val="2180"/>
                        </a:lnSpc>
                      </a:pPr>
                      <a:r>
                        <a:rPr sz="2000" b="1" u="sng" spc="-25" dirty="0">
                          <a:uFill>
                            <a:solidFill>
                              <a:srgbClr val="000000"/>
                            </a:solidFill>
                          </a:uFill>
                          <a:latin typeface="Arial" panose="020B0604020202020204"/>
                          <a:cs typeface="Arial" panose="020B0604020202020204"/>
                        </a:rPr>
                        <a:t>BER</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dirty="0">
                          <a:uFill>
                            <a:solidFill>
                              <a:srgbClr val="000000"/>
                            </a:solidFill>
                          </a:uFill>
                          <a:latin typeface="Arial" panose="020B0604020202020204"/>
                          <a:cs typeface="Arial" panose="020B0604020202020204"/>
                        </a:rPr>
                        <a:t>KE</a:t>
                      </a:r>
                      <a:r>
                        <a:rPr sz="2000" b="1" spc="-10" dirty="0">
                          <a:latin typeface="Arial" panose="020B0604020202020204"/>
                          <a:cs typeface="Arial" panose="020B0604020202020204"/>
                        </a:rPr>
                        <a:t> </a:t>
                      </a:r>
                      <a:r>
                        <a:rPr sz="2000" b="1" u="sng" spc="-50" dirty="0">
                          <a:uFill>
                            <a:solidFill>
                              <a:srgbClr val="000000"/>
                            </a:solidFill>
                          </a:uFill>
                          <a:latin typeface="Arial" panose="020B0604020202020204"/>
                          <a:cs typeface="Arial" panose="020B0604020202020204"/>
                        </a:rPr>
                        <a:t>/</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0" dirty="0">
                          <a:uFill>
                            <a:solidFill>
                              <a:srgbClr val="000000"/>
                            </a:solidFill>
                          </a:uFill>
                          <a:latin typeface="Arial" panose="020B0604020202020204"/>
                          <a:cs typeface="Arial" panose="020B0604020202020204"/>
                        </a:rPr>
                        <a:t>ETER</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5" dirty="0">
                          <a:uFill>
                            <a:solidFill>
                              <a:srgbClr val="000000"/>
                            </a:solidFill>
                          </a:uFill>
                          <a:latin typeface="Arial" panose="020B0604020202020204"/>
                          <a:cs typeface="Arial" panose="020B0604020202020204"/>
                        </a:rPr>
                        <a:t>GI</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9560">
                <a:tc>
                  <a:txBody>
                    <a:bodyPr/>
                    <a:lstStyle/>
                    <a:p>
                      <a:pPr algn="ctr">
                        <a:lnSpc>
                          <a:spcPts val="2180"/>
                        </a:lnSpc>
                      </a:pPr>
                      <a:r>
                        <a:rPr sz="2000" b="1" u="sng" spc="-25" dirty="0">
                          <a:uFill>
                            <a:solidFill>
                              <a:srgbClr val="000000"/>
                            </a:solidFill>
                          </a:uFill>
                          <a:latin typeface="Arial" panose="020B0604020202020204"/>
                          <a:cs typeface="Arial" panose="020B0604020202020204"/>
                        </a:rPr>
                        <a:t>OF</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0" dirty="0">
                          <a:uFill>
                            <a:solidFill>
                              <a:srgbClr val="000000"/>
                            </a:solidFill>
                          </a:uFill>
                          <a:latin typeface="Arial" panose="020B0604020202020204"/>
                          <a:cs typeface="Arial" panose="020B0604020202020204"/>
                        </a:rPr>
                        <a:t>BORE</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marR="62230" algn="ctr">
                        <a:lnSpc>
                          <a:spcPts val="2180"/>
                        </a:lnSpc>
                      </a:pPr>
                      <a:r>
                        <a:rPr sz="2000" b="1" u="sng" spc="-25" dirty="0">
                          <a:uFill>
                            <a:solidFill>
                              <a:srgbClr val="000000"/>
                            </a:solidFill>
                          </a:uFill>
                          <a:latin typeface="Arial" panose="020B0604020202020204"/>
                          <a:cs typeface="Arial" panose="020B0604020202020204"/>
                        </a:rPr>
                        <a:t>OF</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marL="635" algn="ctr">
                        <a:lnSpc>
                          <a:spcPts val="2180"/>
                        </a:lnSpc>
                      </a:pPr>
                      <a:r>
                        <a:rPr sz="2000" b="1" u="sng" spc="-25" dirty="0">
                          <a:uFill>
                            <a:solidFill>
                              <a:srgbClr val="000000"/>
                            </a:solidFill>
                          </a:uFill>
                          <a:latin typeface="Arial" panose="020B0604020202020204"/>
                          <a:cs typeface="Arial" panose="020B0604020202020204"/>
                        </a:rPr>
                        <a:t>NE</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8925">
                <a:tc>
                  <a:txBody>
                    <a:bodyPr/>
                    <a:lstStyle/>
                    <a:p>
                      <a:pPr algn="ctr">
                        <a:lnSpc>
                          <a:spcPts val="2180"/>
                        </a:lnSpc>
                      </a:pPr>
                      <a:r>
                        <a:rPr sz="2000" b="1" u="sng" spc="-20" dirty="0">
                          <a:uFill>
                            <a:solidFill>
                              <a:srgbClr val="000000"/>
                            </a:solidFill>
                          </a:uFill>
                          <a:latin typeface="Arial" panose="020B0604020202020204"/>
                          <a:cs typeface="Arial" panose="020B0604020202020204"/>
                        </a:rPr>
                        <a:t>CYLI</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0" dirty="0">
                          <a:uFill>
                            <a:solidFill>
                              <a:srgbClr val="000000"/>
                            </a:solidFill>
                          </a:uFill>
                          <a:latin typeface="Arial" panose="020B0604020202020204"/>
                          <a:cs typeface="Arial" panose="020B0604020202020204"/>
                        </a:rPr>
                        <a:t>RATI</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0" dirty="0">
                          <a:uFill>
                            <a:solidFill>
                              <a:srgbClr val="000000"/>
                            </a:solidFill>
                          </a:uFill>
                          <a:latin typeface="Arial" panose="020B0604020202020204"/>
                          <a:cs typeface="Arial" panose="020B0604020202020204"/>
                        </a:rPr>
                        <a:t>CYLI</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5" dirty="0">
                          <a:uFill>
                            <a:solidFill>
                              <a:srgbClr val="000000"/>
                            </a:solidFill>
                          </a:uFill>
                          <a:latin typeface="Arial" panose="020B0604020202020204"/>
                          <a:cs typeface="Arial" panose="020B0604020202020204"/>
                        </a:rPr>
                        <a:t>PR</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9560">
                <a:tc>
                  <a:txBody>
                    <a:bodyPr/>
                    <a:lstStyle/>
                    <a:p>
                      <a:pPr algn="ctr">
                        <a:lnSpc>
                          <a:spcPts val="2180"/>
                        </a:lnSpc>
                      </a:pPr>
                      <a:r>
                        <a:rPr sz="2000" b="1" u="sng" spc="-20" dirty="0">
                          <a:uFill>
                            <a:solidFill>
                              <a:srgbClr val="000000"/>
                            </a:solidFill>
                          </a:uFill>
                          <a:latin typeface="Arial" panose="020B0604020202020204"/>
                          <a:cs typeface="Arial" panose="020B0604020202020204"/>
                        </a:rPr>
                        <a:t>NDER</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dirty="0">
                          <a:uFill>
                            <a:solidFill>
                              <a:srgbClr val="000000"/>
                            </a:solidFill>
                          </a:uFill>
                          <a:latin typeface="Arial" panose="020B0604020202020204"/>
                          <a:cs typeface="Arial" panose="020B0604020202020204"/>
                        </a:rPr>
                        <a:t>O</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spc="-20" dirty="0">
                          <a:uFill>
                            <a:solidFill>
                              <a:srgbClr val="000000"/>
                            </a:solidFill>
                          </a:uFill>
                          <a:latin typeface="Arial" panose="020B0604020202020204"/>
                          <a:cs typeface="Arial" panose="020B0604020202020204"/>
                        </a:rPr>
                        <a:t>NDER</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dirty="0">
                          <a:uFill>
                            <a:solidFill>
                              <a:srgbClr val="000000"/>
                            </a:solidFill>
                          </a:uFill>
                          <a:latin typeface="Arial" panose="020B0604020202020204"/>
                          <a:cs typeface="Arial" panose="020B0604020202020204"/>
                        </a:rPr>
                        <a:t>O</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9560">
                <a:tc>
                  <a:txBody>
                    <a:bodyPr/>
                    <a:lstStyle/>
                    <a:p>
                      <a:pPr algn="ctr">
                        <a:lnSpc>
                          <a:spcPts val="2180"/>
                        </a:lnSpc>
                      </a:pPr>
                      <a:r>
                        <a:rPr sz="2000" b="1" u="sng" dirty="0">
                          <a:uFill>
                            <a:solidFill>
                              <a:srgbClr val="000000"/>
                            </a:solidFill>
                          </a:uFill>
                          <a:latin typeface="Arial" panose="020B0604020202020204"/>
                          <a:cs typeface="Arial" panose="020B0604020202020204"/>
                        </a:rPr>
                        <a:t>S</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dirty="0">
                          <a:latin typeface="Arial" panose="020B0604020202020204"/>
                          <a:cs typeface="Arial" panose="020B0604020202020204"/>
                        </a:rPr>
                        <a:t>S-</a:t>
                      </a:r>
                      <a:r>
                        <a:rPr sz="2000" b="1" spc="-25" dirty="0">
                          <a:latin typeface="Arial" panose="020B0604020202020204"/>
                          <a:cs typeface="Arial" panose="020B0604020202020204"/>
                        </a:rPr>
                        <a:t>L-</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dirty="0">
                          <a:latin typeface="Arial" panose="020B0604020202020204"/>
                          <a:cs typeface="Arial" panose="020B0604020202020204"/>
                        </a:rPr>
                        <a:t>26-</a:t>
                      </a:r>
                      <a:r>
                        <a:rPr sz="2000" b="1" spc="-25" dirty="0">
                          <a:latin typeface="Arial" panose="020B0604020202020204"/>
                          <a:cs typeface="Arial" panose="020B0604020202020204"/>
                        </a:rPr>
                        <a:t>35-</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dirty="0">
                          <a:uFill>
                            <a:solidFill>
                              <a:srgbClr val="000000"/>
                            </a:solidFill>
                          </a:uFill>
                          <a:latin typeface="Arial" panose="020B0604020202020204"/>
                          <a:cs typeface="Arial" panose="020B0604020202020204"/>
                        </a:rPr>
                        <a:t>G</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8925">
                <a:tc>
                  <a:txBody>
                    <a:bodyPr/>
                    <a:lstStyle/>
                    <a:p>
                      <a:pPr algn="ctr">
                        <a:lnSpc>
                          <a:spcPts val="2175"/>
                        </a:lnSpc>
                      </a:pPr>
                      <a:r>
                        <a:rPr sz="2000" b="1" dirty="0">
                          <a:latin typeface="Arial" panose="020B0604020202020204"/>
                          <a:cs typeface="Arial" panose="020B0604020202020204"/>
                        </a:rPr>
                        <a:t>5 -</a:t>
                      </a:r>
                      <a:r>
                        <a:rPr sz="2000" b="1" spc="-5" dirty="0">
                          <a:latin typeface="Arial" panose="020B0604020202020204"/>
                          <a:cs typeface="Arial" panose="020B0604020202020204"/>
                        </a:rPr>
                        <a:t> </a:t>
                      </a:r>
                      <a:r>
                        <a:rPr sz="2000" b="1" dirty="0">
                          <a:latin typeface="Arial" panose="020B0604020202020204"/>
                          <a:cs typeface="Arial" panose="020B0604020202020204"/>
                        </a:rPr>
                        <a:t>6 </a:t>
                      </a:r>
                      <a:r>
                        <a:rPr sz="2000" b="1" spc="-50" dirty="0">
                          <a:latin typeface="Arial" panose="020B0604020202020204"/>
                          <a:cs typeface="Arial" panose="020B0604020202020204"/>
                        </a:rPr>
                        <a:t>-</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75"/>
                        </a:lnSpc>
                      </a:pPr>
                      <a:r>
                        <a:rPr sz="2000" b="1" dirty="0">
                          <a:latin typeface="Arial" panose="020B0604020202020204"/>
                          <a:cs typeface="Arial" panose="020B0604020202020204"/>
                        </a:rPr>
                        <a:t>K-</a:t>
                      </a:r>
                      <a:r>
                        <a:rPr sz="2000" b="1" spc="-50" dirty="0">
                          <a:latin typeface="Arial" panose="020B0604020202020204"/>
                          <a:cs typeface="Arial" panose="020B0604020202020204"/>
                        </a:rPr>
                        <a:t>G</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75"/>
                        </a:lnSpc>
                      </a:pPr>
                      <a:r>
                        <a:rPr sz="2000" b="1" dirty="0">
                          <a:latin typeface="Arial" panose="020B0604020202020204"/>
                          <a:cs typeface="Arial" panose="020B0604020202020204"/>
                        </a:rPr>
                        <a:t>42-</a:t>
                      </a:r>
                      <a:r>
                        <a:rPr sz="2000" b="1" spc="-25" dirty="0">
                          <a:latin typeface="Arial" panose="020B0604020202020204"/>
                          <a:cs typeface="Arial" panose="020B0604020202020204"/>
                        </a:rPr>
                        <a:t>50-</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75"/>
                        </a:lnSpc>
                      </a:pPr>
                      <a:r>
                        <a:rPr sz="2000" b="1" u="sng" spc="-25" dirty="0">
                          <a:uFill>
                            <a:solidFill>
                              <a:srgbClr val="000000"/>
                            </a:solidFill>
                          </a:uFill>
                          <a:latin typeface="Arial" panose="020B0604020202020204"/>
                          <a:cs typeface="Arial" panose="020B0604020202020204"/>
                        </a:rPr>
                        <a:t>RA</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8925">
                <a:tc>
                  <a:txBody>
                    <a:bodyPr/>
                    <a:lstStyle/>
                    <a:p>
                      <a:pPr algn="ctr">
                        <a:lnSpc>
                          <a:spcPts val="2175"/>
                        </a:lnSpc>
                      </a:pPr>
                      <a:r>
                        <a:rPr sz="2000" b="1" dirty="0">
                          <a:latin typeface="Arial" panose="020B0604020202020204"/>
                          <a:cs typeface="Arial" panose="020B0604020202020204"/>
                        </a:rPr>
                        <a:t>7 -</a:t>
                      </a:r>
                      <a:r>
                        <a:rPr sz="2000" b="1" spc="-5" dirty="0">
                          <a:latin typeface="Arial" panose="020B0604020202020204"/>
                          <a:cs typeface="Arial" panose="020B0604020202020204"/>
                        </a:rPr>
                        <a:t> </a:t>
                      </a:r>
                      <a:r>
                        <a:rPr sz="2000" b="1" dirty="0">
                          <a:latin typeface="Arial" panose="020B0604020202020204"/>
                          <a:cs typeface="Arial" panose="020B0604020202020204"/>
                        </a:rPr>
                        <a:t>8 </a:t>
                      </a:r>
                      <a:r>
                        <a:rPr sz="2000" b="1" spc="-50" dirty="0">
                          <a:latin typeface="Arial" panose="020B0604020202020204"/>
                          <a:cs typeface="Arial" panose="020B0604020202020204"/>
                        </a:rPr>
                        <a:t>-</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nSpc>
                          <a:spcPct val="100000"/>
                        </a:lnSpc>
                      </a:pPr>
                      <a:endParaRPr sz="18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75"/>
                        </a:lnSpc>
                      </a:pPr>
                      <a:r>
                        <a:rPr sz="2000" b="1" dirty="0">
                          <a:latin typeface="Arial" panose="020B0604020202020204"/>
                          <a:cs typeface="Arial" panose="020B0604020202020204"/>
                        </a:rPr>
                        <a:t>60-</a:t>
                      </a:r>
                      <a:r>
                        <a:rPr sz="2000" b="1" spc="-25" dirty="0">
                          <a:latin typeface="Arial" panose="020B0604020202020204"/>
                          <a:cs typeface="Arial" panose="020B0604020202020204"/>
                        </a:rPr>
                        <a:t>70-</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marL="1270" algn="ctr">
                        <a:lnSpc>
                          <a:spcPts val="2175"/>
                        </a:lnSpc>
                      </a:pPr>
                      <a:r>
                        <a:rPr sz="2000" b="1" u="sng" dirty="0">
                          <a:uFill>
                            <a:solidFill>
                              <a:srgbClr val="000000"/>
                            </a:solidFill>
                          </a:uFill>
                          <a:latin typeface="Arial" panose="020B0604020202020204"/>
                          <a:cs typeface="Arial" panose="020B0604020202020204"/>
                        </a:rPr>
                        <a:t>M</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9560">
                <a:tc>
                  <a:txBody>
                    <a:bodyPr/>
                    <a:lstStyle/>
                    <a:p>
                      <a:pPr algn="ctr">
                        <a:lnSpc>
                          <a:spcPts val="2180"/>
                        </a:lnSpc>
                      </a:pPr>
                      <a:r>
                        <a:rPr sz="2000" b="1" dirty="0">
                          <a:latin typeface="Arial" panose="020B0604020202020204"/>
                          <a:cs typeface="Arial" panose="020B0604020202020204"/>
                        </a:rPr>
                        <a:t>9</a:t>
                      </a:r>
                      <a:r>
                        <a:rPr sz="2000" b="1" spc="-10" dirty="0">
                          <a:latin typeface="Arial" panose="020B0604020202020204"/>
                          <a:cs typeface="Arial" panose="020B0604020202020204"/>
                        </a:rPr>
                        <a:t> </a:t>
                      </a:r>
                      <a:r>
                        <a:rPr sz="2000" b="1" dirty="0">
                          <a:latin typeface="Arial" panose="020B0604020202020204"/>
                          <a:cs typeface="Arial" panose="020B0604020202020204"/>
                        </a:rPr>
                        <a:t>-</a:t>
                      </a:r>
                      <a:r>
                        <a:rPr sz="2000" b="1" spc="5" dirty="0">
                          <a:latin typeface="Arial" panose="020B0604020202020204"/>
                          <a:cs typeface="Arial" panose="020B0604020202020204"/>
                        </a:rPr>
                        <a:t> </a:t>
                      </a:r>
                      <a:r>
                        <a:rPr sz="2000" b="1" spc="-25" dirty="0">
                          <a:latin typeface="Arial" panose="020B0604020202020204"/>
                          <a:cs typeface="Arial" panose="020B0604020202020204"/>
                        </a:rPr>
                        <a:t>10</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nSpc>
                          <a:spcPct val="100000"/>
                        </a:lnSpc>
                      </a:pPr>
                      <a:endParaRPr sz="18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dirty="0">
                          <a:latin typeface="Arial" panose="020B0604020202020204"/>
                          <a:cs typeface="Arial" panose="020B0604020202020204"/>
                        </a:rPr>
                        <a:t>80-</a:t>
                      </a:r>
                      <a:r>
                        <a:rPr sz="2000" b="1" spc="-25" dirty="0">
                          <a:latin typeface="Arial" panose="020B0604020202020204"/>
                          <a:cs typeface="Arial" panose="020B0604020202020204"/>
                        </a:rPr>
                        <a:t>86-</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marL="1270" algn="ctr">
                        <a:lnSpc>
                          <a:spcPts val="2180"/>
                        </a:lnSpc>
                      </a:pPr>
                      <a:r>
                        <a:rPr sz="2000" b="1" u="sng" dirty="0">
                          <a:uFill>
                            <a:solidFill>
                              <a:srgbClr val="000000"/>
                            </a:solidFill>
                          </a:uFill>
                          <a:latin typeface="Arial" panose="020B0604020202020204"/>
                          <a:cs typeface="Arial" panose="020B0604020202020204"/>
                        </a:rPr>
                        <a:t>M</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288925">
                <a:tc>
                  <a:txBody>
                    <a:bodyPr/>
                    <a:lstStyle/>
                    <a:p>
                      <a:pPr algn="ctr">
                        <a:lnSpc>
                          <a:spcPts val="2180"/>
                        </a:lnSpc>
                      </a:pPr>
                      <a:r>
                        <a:rPr sz="2000" b="1" dirty="0">
                          <a:latin typeface="Arial" panose="020B0604020202020204"/>
                          <a:cs typeface="Arial" panose="020B0604020202020204"/>
                        </a:rPr>
                        <a:t>-</a:t>
                      </a:r>
                      <a:r>
                        <a:rPr sz="2000" b="1" spc="-5" dirty="0">
                          <a:latin typeface="Arial" panose="020B0604020202020204"/>
                          <a:cs typeface="Arial" panose="020B0604020202020204"/>
                        </a:rPr>
                        <a:t> </a:t>
                      </a:r>
                      <a:r>
                        <a:rPr sz="2000" b="1" dirty="0">
                          <a:latin typeface="Arial" panose="020B0604020202020204"/>
                          <a:cs typeface="Arial" panose="020B0604020202020204"/>
                        </a:rPr>
                        <a:t>12</a:t>
                      </a:r>
                      <a:r>
                        <a:rPr sz="2000" b="1" spc="5" dirty="0">
                          <a:latin typeface="Arial" panose="020B0604020202020204"/>
                          <a:cs typeface="Arial" panose="020B0604020202020204"/>
                        </a:rPr>
                        <a:t> </a:t>
                      </a:r>
                      <a:r>
                        <a:rPr sz="2000" b="1" spc="-50" dirty="0">
                          <a:latin typeface="Arial" panose="020B0604020202020204"/>
                          <a:cs typeface="Arial" panose="020B0604020202020204"/>
                        </a:rPr>
                        <a:t>-</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nSpc>
                          <a:spcPct val="100000"/>
                        </a:lnSpc>
                      </a:pPr>
                      <a:endParaRPr sz="18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dirty="0">
                          <a:latin typeface="Arial" panose="020B0604020202020204"/>
                          <a:cs typeface="Arial" panose="020B0604020202020204"/>
                        </a:rPr>
                        <a:t>90-</a:t>
                      </a:r>
                      <a:r>
                        <a:rPr sz="2000" b="1" spc="-25" dirty="0">
                          <a:latin typeface="Arial" panose="020B0604020202020204"/>
                          <a:cs typeface="Arial" panose="020B0604020202020204"/>
                        </a:rPr>
                        <a:t>98-</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a:txBody>
                    <a:bodyPr/>
                    <a:lstStyle/>
                    <a:p>
                      <a:pPr algn="ctr">
                        <a:lnSpc>
                          <a:spcPts val="2180"/>
                        </a:lnSpc>
                      </a:pPr>
                      <a:r>
                        <a:rPr sz="2000" b="1" u="sng" dirty="0">
                          <a:uFill>
                            <a:solidFill>
                              <a:srgbClr val="000000"/>
                            </a:solidFill>
                          </a:uFill>
                          <a:latin typeface="Arial" panose="020B0604020202020204"/>
                          <a:cs typeface="Arial" panose="020B0604020202020204"/>
                        </a:rPr>
                        <a:t>E</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r h="907415">
                <a:tc>
                  <a:txBody>
                    <a:bodyPr/>
                    <a:lstStyle/>
                    <a:p>
                      <a:pPr algn="ctr">
                        <a:lnSpc>
                          <a:spcPts val="2235"/>
                        </a:lnSpc>
                      </a:pPr>
                      <a:r>
                        <a:rPr sz="2000" b="1" spc="-25" dirty="0">
                          <a:latin typeface="Arial" panose="020B0604020202020204"/>
                          <a:cs typeface="Arial" panose="020B0604020202020204"/>
                        </a:rPr>
                        <a:t>14</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7E6"/>
                    </a:solidFill>
                  </a:tcPr>
                </a:tc>
                <a:tc>
                  <a:txBody>
                    <a:bodyPr/>
                    <a:lstStyle/>
                    <a:p>
                      <a:pPr>
                        <a:lnSpc>
                          <a:spcPct val="100000"/>
                        </a:lnSpc>
                      </a:pPr>
                      <a:endParaRPr sz="19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7E6"/>
                    </a:solidFill>
                  </a:tcPr>
                </a:tc>
                <a:tc>
                  <a:txBody>
                    <a:bodyPr/>
                    <a:lstStyle/>
                    <a:p>
                      <a:pPr algn="ctr">
                        <a:lnSpc>
                          <a:spcPts val="2235"/>
                        </a:lnSpc>
                      </a:pPr>
                      <a:r>
                        <a:rPr sz="2000" b="1" spc="-25" dirty="0">
                          <a:latin typeface="Arial" panose="020B0604020202020204"/>
                          <a:cs typeface="Arial" panose="020B0604020202020204"/>
                        </a:rPr>
                        <a:t>108</a:t>
                      </a:r>
                      <a:endParaRPr sz="2000">
                        <a:latin typeface="Arial" panose="020B0604020202020204"/>
                        <a:cs typeface="Arial" panose="020B0604020202020204"/>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7E6"/>
                    </a:solidFill>
                  </a:tcPr>
                </a:tc>
                <a:tc>
                  <a:txBody>
                    <a:bodyPr/>
                    <a:lstStyle/>
                    <a:p>
                      <a:pPr>
                        <a:lnSpc>
                          <a:spcPct val="100000"/>
                        </a:lnSpc>
                      </a:pPr>
                      <a:endParaRPr sz="1900">
                        <a:latin typeface="Times New Roman" panose="02020603050405020304"/>
                        <a:cs typeface="Times New Roman" panose="02020603050405020304"/>
                      </a:endParaRPr>
                    </a:p>
                  </a:txBody>
                  <a:tcPr marL="0" marR="0" marT="0" marB="0">
                    <a:lnL w="12700">
                      <a:solidFill>
                        <a:srgbClr val="FFFFFF"/>
                      </a:solidFill>
                      <a:prstDash val="solid"/>
                    </a:lnL>
                    <a:lnR w="12700">
                      <a:solidFill>
                        <a:srgbClr val="FFFFFF"/>
                      </a:solidFill>
                      <a:prstDash val="solid"/>
                    </a:lnR>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7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46355"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c vMerge="1">
                  <a:tcPr marL="0" marR="0" marT="39369"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CFD7E6"/>
                    </a:solidFill>
                  </a:tcPr>
                </a:tc>
              </a:tr>
            </a:tbl>
          </a:graphicData>
        </a:graphic>
      </p:graphicFrame>
    </p:spTree>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p/>
        </p:txBody>
      </p:sp>
      <p:sp>
        <p:nvSpPr>
          <p:cNvPr id="2" name="Title 1"/>
          <p:cNvSpPr>
            <a:spLocks noGrp="1"/>
          </p:cNvSpPr>
          <p:nvPr>
            <p:ph type="title"/>
          </p:nvPr>
        </p:nvSpPr>
        <p:spPr>
          <a:xfrm>
            <a:off x="395604" y="386714"/>
            <a:ext cx="8285480" cy="368935"/>
          </a:xfrm>
        </p:spPr>
        <p:txBody>
          <a:bodyPr/>
          <a:p>
            <a:r>
              <a:rPr sz="2400" b="0" u="heavy" dirty="0">
                <a:solidFill>
                  <a:srgbClr val="FFFFFF"/>
                </a:solidFill>
                <a:uFill>
                  <a:solidFill>
                    <a:srgbClr val="FFFFFF"/>
                  </a:solidFill>
                </a:uFill>
                <a:latin typeface="Arial Black" panose="020B0A04020102020204"/>
                <a:cs typeface="Arial Black" panose="020B0A04020102020204"/>
              </a:rPr>
              <a:t>ΑΡΓΟΣΤ</a:t>
            </a:r>
            <a:r>
              <a:rPr lang="el-GR" sz="2400" b="0" u="heavy" dirty="0">
                <a:solidFill>
                  <a:srgbClr val="FFFFFF"/>
                </a:solidFill>
                <a:uFill>
                  <a:solidFill>
                    <a:srgbClr val="FFFFFF"/>
                  </a:solidFill>
                </a:uFill>
                <a:latin typeface="Arial Black" panose="020B0A04020102020204"/>
                <a:cs typeface="Arial Black" panose="020B0A04020102020204"/>
              </a:rPr>
              <a:t>Ρ</a:t>
            </a:r>
            <a:r>
              <a:rPr sz="2400" b="0" u="heavy" dirty="0">
                <a:solidFill>
                  <a:srgbClr val="FFFFFF"/>
                </a:solidFill>
                <a:uFill>
                  <a:solidFill>
                    <a:srgbClr val="FFFFFF"/>
                  </a:solidFill>
                </a:uFill>
                <a:latin typeface="Arial Black" panose="020B0A04020102020204"/>
                <a:cs typeface="Arial Black" panose="020B0A04020102020204"/>
              </a:rPr>
              <a:t>ΟΦΕΣ ΔΙΧΡΟΝΕΣ ΠΕΤΡΕΛΑΙΟΜΗΧΑΝΕΣ</a:t>
            </a:r>
            <a:endParaRPr lang="en-US" altLang="en-US" sz="2400" b="0" u="heavy" dirty="0">
              <a:solidFill>
                <a:srgbClr val="FFFFFF"/>
              </a:solidFill>
              <a:uFill>
                <a:solidFill>
                  <a:srgbClr val="FFFFFF"/>
                </a:solidFill>
              </a:uFill>
              <a:latin typeface="Arial Black" panose="020B0A04020102020204"/>
              <a:cs typeface="Arial Black" panose="020B0A04020102020204"/>
            </a:endParaRPr>
          </a:p>
        </p:txBody>
      </p:sp>
      <p:sp>
        <p:nvSpPr>
          <p:cNvPr id="3" name="Text Placeholder 2"/>
          <p:cNvSpPr>
            <a:spLocks noGrp="1"/>
          </p:cNvSpPr>
          <p:nvPr>
            <p:ph type="body" idx="1"/>
          </p:nvPr>
        </p:nvSpPr>
        <p:spPr>
          <a:xfrm>
            <a:off x="113029" y="1041400"/>
            <a:ext cx="8869044" cy="3939540"/>
          </a:xfrm>
        </p:spPr>
        <p:txBody>
          <a:bodyPr/>
          <a:p>
            <a:pPr indent="0">
              <a:buFont typeface="Arial" panose="020B0604020202020204" pitchFamily="34" charset="0"/>
              <a:buNone/>
            </a:pPr>
            <a:r>
              <a:rPr lang="en-US" altLang="en-US" sz="3200"/>
              <a:t>Τ</a:t>
            </a:r>
            <a:r>
              <a:rPr lang="el-GR" altLang="en-US" sz="3200"/>
              <a:t>α</a:t>
            </a:r>
            <a:r>
              <a:rPr lang="en-US" altLang="en-US" sz="3200"/>
              <a:t> πρόθεμα</a:t>
            </a:r>
            <a:r>
              <a:rPr lang="el-GR" altLang="en-US" sz="3200"/>
              <a:t>τα</a:t>
            </a:r>
            <a:r>
              <a:rPr lang="en-US" altLang="en-US" sz="3200"/>
              <a:t> υποδεικνύ</a:t>
            </a:r>
            <a:r>
              <a:rPr lang="el-GR" altLang="en-US" sz="3200"/>
              <a:t>ουν την </a:t>
            </a:r>
            <a:r>
              <a:rPr lang="en-US" altLang="en-US" sz="3200"/>
              <a:t>ποικιλία καυσίμων</a:t>
            </a:r>
            <a:r>
              <a:rPr lang="en-US" altLang="en-US" sz="3200"/>
              <a:t>:</a:t>
            </a:r>
            <a:endParaRPr lang="en-US" altLang="en-US" sz="3200"/>
          </a:p>
          <a:p>
            <a:pPr marL="457200" indent="-457200">
              <a:buFont typeface="Arial" panose="020B0604020202020204" pitchFamily="34" charset="0"/>
              <a:buChar char="•"/>
            </a:pPr>
            <a:r>
              <a:rPr lang="en-US" altLang="en-US" sz="2400">
                <a:sym typeface="+mn-ea"/>
              </a:rPr>
              <a:t>(ME-GI) </a:t>
            </a:r>
            <a:r>
              <a:rPr lang="en-US" altLang="en-US" sz="2400">
                <a:solidFill>
                  <a:srgbClr val="FF0000"/>
                </a:solidFill>
                <a:sym typeface="+mn-ea"/>
              </a:rPr>
              <a:t>μεθάνιο</a:t>
            </a:r>
            <a:r>
              <a:rPr lang="en-US" altLang="en-US" sz="2400">
                <a:sym typeface="+mn-ea"/>
              </a:rPr>
              <a:t> </a:t>
            </a:r>
            <a:r>
              <a:rPr lang="en-US" altLang="en-US" sz="2400"/>
              <a:t>(CH</a:t>
            </a:r>
            <a:r>
              <a:rPr lang="en-US" altLang="en-US" sz="1600"/>
              <a:t>4</a:t>
            </a:r>
            <a:r>
              <a:rPr lang="en-US" altLang="en-US" sz="2400"/>
              <a:t>) αέριο υδρογονάνθρακα, συχνά συστατικό του φυσικού αερίου</a:t>
            </a:r>
            <a:endParaRPr lang="en-US" altLang="en-US" sz="2400"/>
          </a:p>
          <a:p>
            <a:pPr marL="457200" indent="-457200">
              <a:buFont typeface="Arial" panose="020B0604020202020204" pitchFamily="34" charset="0"/>
              <a:buChar char="•"/>
            </a:pPr>
            <a:r>
              <a:rPr lang="en-US" altLang="en-US" sz="2400">
                <a:sym typeface="+mn-ea"/>
              </a:rPr>
              <a:t>(ME-LGIM)</a:t>
            </a:r>
            <a:r>
              <a:rPr lang="el-GR" altLang="en-US" sz="2400">
                <a:sym typeface="+mn-ea"/>
              </a:rPr>
              <a:t> </a:t>
            </a:r>
            <a:r>
              <a:rPr lang="en-US" altLang="en-US" sz="2400">
                <a:solidFill>
                  <a:srgbClr val="FF0000"/>
                </a:solidFill>
                <a:sym typeface="+mn-ea"/>
              </a:rPr>
              <a:t>μεθανόλη</a:t>
            </a:r>
            <a:r>
              <a:rPr lang="el-GR" altLang="en-US" sz="2400">
                <a:sym typeface="+mn-ea"/>
              </a:rPr>
              <a:t> (</a:t>
            </a:r>
            <a:r>
              <a:rPr lang="en-US" altLang="en-US" sz="2400"/>
              <a:t>CH</a:t>
            </a:r>
            <a:r>
              <a:rPr lang="en-US" altLang="en-US" sz="1600"/>
              <a:t>3</a:t>
            </a:r>
            <a:r>
              <a:rPr lang="en-US" altLang="en-US" sz="2400"/>
              <a:t>OH</a:t>
            </a:r>
            <a:r>
              <a:rPr lang="el-GR" altLang="en-US" sz="2400"/>
              <a:t>) </a:t>
            </a:r>
            <a:r>
              <a:rPr lang="en-US" altLang="en-US" sz="2400"/>
              <a:t>παράγεται μαζικά από φυσικό αέριο ή άνθρακα μέσω της αντίδρασης του μεθανίου σε αέριο σύνθεσης (syngas)</a:t>
            </a:r>
            <a:endParaRPr lang="en-US" altLang="en-US" sz="2400"/>
          </a:p>
          <a:p>
            <a:pPr marL="457200" indent="-457200">
              <a:buFont typeface="Arial" panose="020B0604020202020204" pitchFamily="34" charset="0"/>
              <a:buChar char="•"/>
            </a:pPr>
            <a:r>
              <a:rPr lang="en-US" altLang="en-US" sz="2400">
                <a:sym typeface="+mn-ea"/>
              </a:rPr>
              <a:t>(υπό ανάπτυξη)</a:t>
            </a:r>
            <a:r>
              <a:rPr lang="el-GR" altLang="en-US" sz="2400">
                <a:sym typeface="+mn-ea"/>
              </a:rPr>
              <a:t> </a:t>
            </a:r>
            <a:r>
              <a:rPr lang="el-GR" altLang="en-US" sz="2400" i="1">
                <a:sym typeface="+mn-ea"/>
              </a:rPr>
              <a:t>μιγματων</a:t>
            </a:r>
            <a:r>
              <a:rPr lang="el-GR" altLang="en-US" sz="2400">
                <a:sym typeface="+mn-ea"/>
              </a:rPr>
              <a:t> </a:t>
            </a:r>
            <a:r>
              <a:rPr lang="en-US" altLang="en-US" sz="2400">
                <a:solidFill>
                  <a:srgbClr val="FF0000"/>
                </a:solidFill>
              </a:rPr>
              <a:t>αμμωνία</a:t>
            </a:r>
            <a:r>
              <a:rPr lang="el-GR" altLang="en-US" sz="2400">
                <a:solidFill>
                  <a:srgbClr val="FF0000"/>
                </a:solidFill>
              </a:rPr>
              <a:t>ς</a:t>
            </a:r>
            <a:r>
              <a:rPr lang="en-US" altLang="en-US" sz="2400">
                <a:solidFill>
                  <a:srgbClr val="FF0000"/>
                </a:solidFill>
              </a:rPr>
              <a:t> </a:t>
            </a:r>
            <a:r>
              <a:rPr lang="en-US" altLang="en-US" sz="2400">
                <a:solidFill>
                  <a:schemeClr val="tx1"/>
                </a:solidFill>
              </a:rPr>
              <a:t>(</a:t>
            </a:r>
            <a:r>
              <a:rPr lang="en-US" altLang="en-US" sz="2400"/>
              <a:t>NH</a:t>
            </a:r>
            <a:r>
              <a:rPr lang="en-US" altLang="en-US" sz="1600"/>
              <a:t>3</a:t>
            </a:r>
            <a:r>
              <a:rPr lang="en-US" altLang="en-US" sz="2400"/>
              <a:t>)</a:t>
            </a:r>
            <a:r>
              <a:rPr lang="en-US" altLang="en-US" sz="2400"/>
              <a:t> Η καύση της αμμωνίας παράγει μόνο νερό και άζωτο (N2) (και θερμότητα).</a:t>
            </a:r>
            <a:endParaRPr lang="en-US" altLang="en-US" sz="2400"/>
          </a:p>
        </p:txBody>
      </p:sp>
    </p:spTree>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8" name="Picture 7"/>
          <p:cNvPicPr>
            <a:picLocks noChangeAspect="1"/>
          </p:cNvPicPr>
          <p:nvPr/>
        </p:nvPicPr>
        <p:blipFill>
          <a:blip r:embed="rId1"/>
          <a:stretch>
            <a:fillRect/>
          </a:stretch>
        </p:blipFill>
        <p:spPr>
          <a:xfrm>
            <a:off x="285750" y="2575560"/>
            <a:ext cx="6743700" cy="3842385"/>
          </a:xfrm>
          <a:prstGeom prst="rect">
            <a:avLst/>
          </a:prstGeom>
        </p:spPr>
      </p:pic>
      <p:sp>
        <p:nvSpPr>
          <p:cNvPr id="6"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p/>
        </p:txBody>
      </p:sp>
      <p:sp>
        <p:nvSpPr>
          <p:cNvPr id="2" name="Title 1"/>
          <p:cNvSpPr>
            <a:spLocks noGrp="1"/>
          </p:cNvSpPr>
          <p:nvPr>
            <p:ph type="title"/>
          </p:nvPr>
        </p:nvSpPr>
        <p:spPr>
          <a:xfrm>
            <a:off x="306705" y="311150"/>
            <a:ext cx="8552180" cy="439420"/>
          </a:xfrm>
        </p:spPr>
        <p:txBody>
          <a:bodyPr wrap="square">
            <a:noAutofit/>
          </a:bodyPr>
          <a:p>
            <a:r>
              <a:rPr sz="2400" b="0" u="heavy" dirty="0">
                <a:solidFill>
                  <a:srgbClr val="FFFFFF"/>
                </a:solidFill>
                <a:uFill>
                  <a:solidFill>
                    <a:srgbClr val="FFFFFF"/>
                  </a:solidFill>
                </a:uFill>
                <a:latin typeface="Arial Black" panose="020B0A04020102020204"/>
                <a:cs typeface="Arial Black" panose="020B0A04020102020204"/>
                <a:sym typeface="+mn-ea"/>
              </a:rPr>
              <a:t>ΑΡΓΟΣΤ</a:t>
            </a:r>
            <a:r>
              <a:rPr lang="el-GR" sz="2400" b="0" u="heavy" dirty="0">
                <a:solidFill>
                  <a:srgbClr val="FFFFFF"/>
                </a:solidFill>
                <a:uFill>
                  <a:solidFill>
                    <a:srgbClr val="FFFFFF"/>
                  </a:solidFill>
                </a:uFill>
                <a:latin typeface="Arial Black" panose="020B0A04020102020204"/>
                <a:cs typeface="Arial Black" panose="020B0A04020102020204"/>
                <a:sym typeface="+mn-ea"/>
              </a:rPr>
              <a:t>Ρ</a:t>
            </a:r>
            <a:r>
              <a:rPr sz="2400" b="0" u="heavy" dirty="0">
                <a:solidFill>
                  <a:srgbClr val="FFFFFF"/>
                </a:solidFill>
                <a:uFill>
                  <a:solidFill>
                    <a:srgbClr val="FFFFFF"/>
                  </a:solidFill>
                </a:uFill>
                <a:latin typeface="Arial Black" panose="020B0A04020102020204"/>
                <a:cs typeface="Arial Black" panose="020B0A04020102020204"/>
                <a:sym typeface="+mn-ea"/>
              </a:rPr>
              <a:t>ΟΦΕΣ ΔΙΧΡΟΝΕΣ ΠΕΤΡΕΛΑΙΟΜΗΧΑΝΕΣ</a:t>
            </a:r>
            <a:endParaRPr lang="en-US" sz="2400"/>
          </a:p>
        </p:txBody>
      </p:sp>
      <p:sp>
        <p:nvSpPr>
          <p:cNvPr id="3" name="Text Placeholder 2"/>
          <p:cNvSpPr>
            <a:spLocks noGrp="1"/>
          </p:cNvSpPr>
          <p:nvPr>
            <p:ph type="body" idx="1"/>
          </p:nvPr>
        </p:nvSpPr>
        <p:spPr>
          <a:xfrm>
            <a:off x="285750" y="1041400"/>
            <a:ext cx="8696325" cy="1455420"/>
          </a:xfrm>
        </p:spPr>
        <p:txBody>
          <a:bodyPr wrap="square">
            <a:noAutofit/>
          </a:bodyPr>
          <a:p>
            <a:r>
              <a:rPr lang="en-US" altLang="en-US" sz="2400"/>
              <a:t>Ο ΙΜΟ έχει καταρτίσει κριτήρια για την ταξινόμηση των κινητήρων θαλάσσης με βάση τα επίπεδα ατμοσφαιρικής ρύπανσης. Αυτά τα πρότυπα εκπομπών είναι κοινώς γνωστά ως πρότυπα Tier</a:t>
            </a:r>
            <a:r>
              <a:rPr lang="el-GR" altLang="en-US" sz="2400"/>
              <a:t> </a:t>
            </a:r>
            <a:r>
              <a:rPr lang="el-GR" altLang="en-US" sz="2400">
                <a:sym typeface="+mn-ea"/>
              </a:rPr>
              <a:t>(επίπεδο)</a:t>
            </a:r>
            <a:r>
              <a:rPr lang="en-US" altLang="en-US" sz="2400"/>
              <a:t> I έως III.</a:t>
            </a:r>
            <a:endParaRPr lang="en-US" altLang="en-US" sz="2400"/>
          </a:p>
          <a:p>
            <a:endParaRPr lang="el-GR" altLang="en-US" sz="2400"/>
          </a:p>
          <a:p>
            <a:endParaRPr lang="el-GR" altLang="en-US" sz="2400"/>
          </a:p>
          <a:p>
            <a:endParaRPr lang="el-GR" altLang="en-US" sz="2400"/>
          </a:p>
          <a:p>
            <a:endParaRPr lang="el-GR" altLang="en-US" sz="2400"/>
          </a:p>
          <a:p>
            <a:endParaRPr lang="el-GR" altLang="en-US" sz="2400"/>
          </a:p>
          <a:p>
            <a:endParaRPr lang="el-GR" altLang="en-US" sz="2400"/>
          </a:p>
          <a:p>
            <a:endParaRPr lang="el-GR" altLang="en-US" sz="2400"/>
          </a:p>
          <a:p>
            <a:endParaRPr lang="el-GR" altLang="en-US" sz="2400" b="0"/>
          </a:p>
        </p:txBody>
      </p:sp>
      <p:pic>
        <p:nvPicPr>
          <p:cNvPr id="4" name="Picture 3" descr="MARPOL Annex VI NOx Emission Limit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52135" y="5949315"/>
            <a:ext cx="3448050" cy="89725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35215"/>
            <a:ext cx="8957310" cy="5275580"/>
          </a:xfrm>
          <a:prstGeom prst="rect">
            <a:avLst/>
          </a:prstGeom>
        </p:spPr>
        <p:txBody>
          <a:bodyPr vert="horz" wrap="square" lIns="0" tIns="109855" rIns="0" bIns="0" rtlCol="0">
            <a:spAutoFit/>
          </a:bodyPr>
          <a:lstStyle/>
          <a:p>
            <a:pPr marL="2164080">
              <a:lnSpc>
                <a:spcPct val="100000"/>
              </a:lnSpc>
              <a:spcBef>
                <a:spcPts val="865"/>
              </a:spcBef>
            </a:pPr>
            <a:r>
              <a:rPr sz="1750" u="heavy" dirty="0">
                <a:solidFill>
                  <a:srgbClr val="FF0000"/>
                </a:solidFill>
                <a:uFill>
                  <a:solidFill>
                    <a:srgbClr val="FF0000"/>
                  </a:solidFill>
                </a:uFill>
                <a:latin typeface="Arial Black" panose="020B0A04020102020204"/>
                <a:cs typeface="Arial Black" panose="020B0A04020102020204"/>
              </a:rPr>
              <a:t>ΑΡΓΟΣΤΡΟΦΕΣ</a:t>
            </a:r>
            <a:r>
              <a:rPr sz="1750" u="heavy" spc="14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ΜΗΧΑΝΕΣ</a:t>
            </a:r>
            <a:r>
              <a:rPr sz="1750" spc="175" dirty="0">
                <a:solidFill>
                  <a:srgbClr val="FF0000"/>
                </a:solid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MAN</a:t>
            </a:r>
            <a:r>
              <a:rPr sz="1750" u="heavy" spc="130" dirty="0">
                <a:uFill>
                  <a:solidFill>
                    <a:srgbClr val="000000"/>
                  </a:solidFill>
                </a:uFill>
                <a:latin typeface="Arial Black" panose="020B0A04020102020204"/>
                <a:cs typeface="Arial Black" panose="020B0A04020102020204"/>
              </a:rPr>
              <a:t> </a:t>
            </a:r>
            <a:r>
              <a:rPr sz="1750" u="heavy" spc="-20" dirty="0">
                <a:uFill>
                  <a:solidFill>
                    <a:srgbClr val="000000"/>
                  </a:solidFill>
                </a:uFill>
                <a:latin typeface="Arial Black" panose="020B0A04020102020204"/>
                <a:cs typeface="Arial Black" panose="020B0A04020102020204"/>
              </a:rPr>
              <a:t>B&amp;W.</a:t>
            </a:r>
            <a:endParaRPr sz="1750">
              <a:latin typeface="Arial Black" panose="020B0A04020102020204"/>
              <a:cs typeface="Arial Black" panose="020B0A04020102020204"/>
            </a:endParaRPr>
          </a:p>
          <a:p>
            <a:pPr marL="106045" indent="-93980">
              <a:lnSpc>
                <a:spcPct val="100000"/>
              </a:lnSpc>
              <a:spcBef>
                <a:spcPts val="670"/>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ΕΚΚΕΝΤΡΟΦΟΡΟΣ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ΠΑΙΡΝΕΙ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ΚΙΝΗΣΗ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ΜΕΣΩ</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ΑΛΥΣΙΔΑΣ.</a:t>
            </a:r>
            <a:endParaRPr sz="1600">
              <a:latin typeface="Arial Black" panose="020B0A04020102020204"/>
              <a:cs typeface="Arial Black" panose="020B0A04020102020204"/>
            </a:endParaRPr>
          </a:p>
          <a:p>
            <a:pPr marL="12700" marR="1586865">
              <a:lnSpc>
                <a:spcPct val="117000"/>
              </a:lnSpc>
              <a:spcBef>
                <a:spcPts val="330"/>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ΟΙ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ΕΝΤΑΤΗΡΕΣ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ΑΛΥΣΙΔΑΣ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ΑΥΤΟΡΡΥΘΜΙΖΟΜΕΝΟΙ</a:t>
            </a:r>
            <a:r>
              <a:rPr sz="1600" spc="-45" dirty="0">
                <a:latin typeface="Arial Black" panose="020B0A04020102020204"/>
                <a:cs typeface="Arial Black" panose="020B0A04020102020204"/>
              </a:rPr>
              <a:t> </a:t>
            </a:r>
            <a:r>
              <a:rPr sz="1600" spc="-25" dirty="0">
                <a:latin typeface="Arial Black" panose="020B0A04020102020204"/>
                <a:cs typeface="Arial Black" panose="020B0A04020102020204"/>
              </a:rPr>
              <a:t>ΚΑΙ </a:t>
            </a:r>
            <a:r>
              <a:rPr sz="1600" dirty="0">
                <a:latin typeface="Arial Black" panose="020B0A04020102020204"/>
                <a:cs typeface="Arial Black" panose="020B0A04020102020204"/>
              </a:rPr>
              <a:t>ΛΕΙΤΟΥΡΓΟΥΝ</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ΥΔΡΑΥΛΙΚΗ</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ΠΙΕΣΗ.</a:t>
            </a:r>
            <a:endParaRPr sz="1600">
              <a:latin typeface="Arial Black" panose="020B0A04020102020204"/>
              <a:cs typeface="Arial Black" panose="020B0A04020102020204"/>
            </a:endParaRPr>
          </a:p>
          <a:p>
            <a:pPr marL="12700" marR="300355">
              <a:lnSpc>
                <a:spcPct val="117000"/>
              </a:lnSpc>
              <a:spcBef>
                <a:spcPts val="325"/>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ΟΙ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ΒΑΛΒΙΔΕΣ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ΕΞΑΓΩΓΗΣ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ΒΥΘΙΖΟΝΤΑΙ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ΕΦΑΡΜΟΓΗ</a:t>
            </a:r>
            <a:r>
              <a:rPr sz="1600" spc="-35" dirty="0">
                <a:latin typeface="Arial Black" panose="020B0A04020102020204"/>
                <a:cs typeface="Arial Black" panose="020B0A04020102020204"/>
              </a:rPr>
              <a:t> </a:t>
            </a:r>
            <a:r>
              <a:rPr sz="1600" spc="-10">
                <a:latin typeface="Arial Black" panose="020B0A04020102020204"/>
                <a:cs typeface="Arial Black" panose="020B0A04020102020204"/>
              </a:rPr>
              <a:t>ΥΔΡΑΥΛΙΚΗΣ </a:t>
            </a:r>
            <a:r>
              <a:rPr sz="1600" smtClean="0">
                <a:latin typeface="Arial Black" panose="020B0A04020102020204"/>
                <a:cs typeface="Arial Black" panose="020B0A04020102020204"/>
              </a:rPr>
              <a:t>ΠΙΕΣ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ΕΝΩ</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ΕΠΑΝΑΦΟΡΑ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ΓΙΝΕΤΑΙ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ΕΛΑΤΗΡΙΟ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ΑΕΡΑ,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ΟΠΟΙΟ </a:t>
            </a:r>
            <a:r>
              <a:rPr sz="1600" dirty="0">
                <a:latin typeface="Arial Black" panose="020B0A04020102020204"/>
                <a:cs typeface="Arial Black" panose="020B0A04020102020204"/>
              </a:rPr>
              <a:t>ΕΠΙΤΡΕΠΕΙ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ΕΛΕΥΘΕΡΗ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ΠΕΡΙΣΤΡΟΦΗ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ΚΑΘΕ</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ΒΑΛΒΙΔΑΣ.</a:t>
            </a:r>
            <a:endParaRPr sz="1600">
              <a:latin typeface="Arial Black" panose="020B0A04020102020204"/>
              <a:cs typeface="Arial Black" panose="020B0A04020102020204"/>
            </a:endParaRPr>
          </a:p>
          <a:p>
            <a:pPr marL="12700" marR="1284605">
              <a:lnSpc>
                <a:spcPct val="117000"/>
              </a:lnSpc>
              <a:spcBef>
                <a:spcPts val="310"/>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ΠΕΡΙΣΤΡΟΦΗ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ΒΑΛΒΙΔΩΝ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ΠΡΑΓΜΑΤΟΠΟΙΕΙΤΑΙ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ΧΡΗΣΗ ΠΤΕΡΥΓΙΩΝ.</a:t>
            </a:r>
            <a:endParaRPr sz="1600">
              <a:latin typeface="Arial Black" panose="020B0A04020102020204"/>
              <a:cs typeface="Arial Black" panose="020B0A04020102020204"/>
            </a:endParaRPr>
          </a:p>
          <a:p>
            <a:pPr marL="12700" marR="1271905">
              <a:lnSpc>
                <a:spcPct val="117000"/>
              </a:lnSpc>
              <a:spcBef>
                <a:spcPts val="310"/>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ΓΙΑ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ΜΗΧΑΝΕΣ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ΔΙΑΜΕΤΡΟ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ΚΥΛΙΝΔΡΟΥ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ΜΕΓΑΛΥΤΕΡΗ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60</a:t>
            </a:r>
            <a:r>
              <a:rPr sz="1600" spc="-30" dirty="0">
                <a:latin typeface="Arial Black" panose="020B0A04020102020204"/>
                <a:cs typeface="Arial Black" panose="020B0A04020102020204"/>
              </a:rPr>
              <a:t> </a:t>
            </a:r>
            <a:r>
              <a:rPr sz="1600" spc="-25" dirty="0">
                <a:latin typeface="Arial Black" panose="020B0A04020102020204"/>
                <a:cs typeface="Arial Black" panose="020B0A04020102020204"/>
              </a:rPr>
              <a:t>cm </a:t>
            </a:r>
            <a:r>
              <a:rPr sz="1600" dirty="0">
                <a:latin typeface="Arial Black" panose="020B0A04020102020204"/>
                <a:cs typeface="Arial Black" panose="020B0A04020102020204"/>
              </a:rPr>
              <a:t>ΧΡΗΣΙΜΟΠΟΙΟΥΝΤΑΙ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ΒΑΛΒΙΔΕΣ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ΚΡΑΜΑ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ΝΙΚΕΛΙΟΥ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a:t>
            </a:r>
            <a:r>
              <a:rPr sz="1600" spc="-10" dirty="0">
                <a:solidFill>
                  <a:srgbClr val="FF0000"/>
                </a:solidFill>
                <a:latin typeface="Arial Black" panose="020B0A04020102020204"/>
                <a:cs typeface="Arial Black" panose="020B0A04020102020204"/>
              </a:rPr>
              <a:t>NIMONIC</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5080">
              <a:lnSpc>
                <a:spcPct val="117000"/>
              </a:lnSpc>
              <a:spcBef>
                <a:spcPts val="315"/>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ΟΙ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ΜΕΓΑΛΥΤΕΡΕΣ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ΜΗΧΑΝΕΣ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ΕΦΟΔΙΑΖΟΝΤΑΙ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ΑΝΤΛΙΕΣ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ΚΑΥΣΙΜΟΥ</a:t>
            </a:r>
            <a:r>
              <a:rPr sz="1600" spc="-55" dirty="0">
                <a:latin typeface="Arial Black" panose="020B0A04020102020204"/>
                <a:cs typeface="Arial Black" panose="020B0A04020102020204"/>
              </a:rPr>
              <a:t> </a:t>
            </a:r>
            <a:r>
              <a:rPr sz="1600" spc="-10">
                <a:latin typeface="Arial Black" panose="020B0A04020102020204"/>
                <a:cs typeface="Arial Black" panose="020B0A04020102020204"/>
              </a:rPr>
              <a:t>ΥΨΗΛΗΣ </a:t>
            </a:r>
            <a:r>
              <a:rPr sz="1600" smtClean="0">
                <a:latin typeface="Arial Black" panose="020B0A04020102020204"/>
                <a:cs typeface="Arial Black" panose="020B0A04020102020204"/>
              </a:rPr>
              <a:t>ΠΙΕΣ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ΕΧΟΥΝ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ΔΥΝΑΤΟΤΗΤΑ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ΜΕΤΑΒΟΛΗΣ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ΧΡΟΝΙΣΜΟΥ</a:t>
            </a:r>
            <a:r>
              <a:rPr sz="1600" spc="-45" dirty="0">
                <a:latin typeface="Arial Black" panose="020B0A04020102020204"/>
                <a:cs typeface="Arial Black" panose="020B0A04020102020204"/>
              </a:rPr>
              <a:t> </a:t>
            </a:r>
            <a:r>
              <a:rPr sz="1600" spc="-25">
                <a:latin typeface="Arial Black" panose="020B0A04020102020204"/>
                <a:cs typeface="Arial Black" panose="020B0A04020102020204"/>
              </a:rPr>
              <a:t>ΤΗΣ </a:t>
            </a:r>
            <a:r>
              <a:rPr sz="1600" smtClean="0">
                <a:latin typeface="Arial Black" panose="020B0A04020102020204"/>
                <a:cs typeface="Arial Black" panose="020B0A04020102020204"/>
              </a:rPr>
              <a:t>ΕΓΧΥΣ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ΒΕΛΤΙΩΣΗ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ΟΙΚΟΝΟΜΙΑΣ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ΜΕΡΙΚΑ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ΦΟΡΤΙΑ</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a:t>
            </a:r>
            <a:r>
              <a:rPr sz="1600" spc="-10" dirty="0">
                <a:solidFill>
                  <a:srgbClr val="FF0000"/>
                </a:solidFill>
                <a:latin typeface="Arial Black" panose="020B0A04020102020204"/>
                <a:cs typeface="Arial Black" panose="020B0A04020102020204"/>
              </a:rPr>
              <a:t>VIT</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255905" algn="l" rtl="0" eaLnBrk="1" fontAlgn="auto" latinLnBrk="0" hangingPunct="1">
              <a:lnSpc>
                <a:spcPct val="117000"/>
              </a:lnSpc>
              <a:spcBef>
                <a:spcPts val="330"/>
              </a:spcBef>
              <a:buClr>
                <a:srgbClr val="FF0000"/>
              </a:buClr>
              <a:buSzPct val="94000"/>
              <a:buFont typeface="Wingdings" panose="05000000000000000000"/>
              <a:buChar char=""/>
              <a:tabLst>
                <a:tab pos="106680" algn="l"/>
              </a:tabLst>
            </a:pPr>
            <a:r>
              <a:rPr sz="1600" dirty="0">
                <a:latin typeface="Arial Black" panose="020B0A04020102020204"/>
                <a:cs typeface="Arial Black" panose="020B0A04020102020204"/>
              </a:rPr>
              <a:t>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ΡΥΘΜΙΣΗ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ΜΠΟΡΕΙ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ΑΝΕΞΑΡΤΗΤΗ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ΚΑΘΕ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ΚΥΛΙΝΔΡΟ</a:t>
            </a:r>
            <a:r>
              <a:rPr sz="1600" spc="-30" dirty="0">
                <a:latin typeface="Arial Black" panose="020B0A04020102020204"/>
                <a:cs typeface="Arial Black" panose="020B0A04020102020204"/>
              </a:rPr>
              <a:t> </a:t>
            </a:r>
            <a:r>
              <a:rPr sz="1600" spc="-50" dirty="0">
                <a:latin typeface="Arial Black" panose="020B0A04020102020204"/>
                <a:cs typeface="Arial Black" panose="020B0A04020102020204"/>
              </a:rPr>
              <a:t>ή </a:t>
            </a:r>
            <a:r>
              <a:rPr sz="1600" dirty="0">
                <a:latin typeface="Arial Black" panose="020B0A04020102020204"/>
                <a:cs typeface="Arial Black" panose="020B0A04020102020204"/>
              </a:rPr>
              <a:t>ΣΥΝΟΛΙΚΗ,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ΩΣΤΕ</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ΛΑΜΒΑΝΕΙ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ΥΠΟΨΗ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ΔΙΑΦΟΡΕΤΙΚΑ</a:t>
            </a:r>
            <a:r>
              <a:rPr sz="1600" spc="-45" dirty="0">
                <a:latin typeface="Arial Black" panose="020B0A04020102020204"/>
                <a:cs typeface="Arial Black" panose="020B0A04020102020204"/>
              </a:rPr>
              <a:t> </a:t>
            </a:r>
            <a:r>
              <a:rPr sz="1600" spc="-10">
                <a:latin typeface="Arial Black" panose="020B0A04020102020204"/>
                <a:cs typeface="Arial Black" panose="020B0A04020102020204"/>
              </a:rPr>
              <a:t>ΧΑΡΑΚΤΗΡΙΣΤΙΚΑ </a:t>
            </a:r>
            <a:r>
              <a:rPr sz="1600" smtClean="0">
                <a:latin typeface="Arial Black" panose="020B0A04020102020204"/>
                <a:cs typeface="Arial Black" panose="020B0A04020102020204"/>
              </a:rPr>
              <a:t>ΕΝΑΥΣ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ΔΙΑΦ</a:t>
            </a:r>
            <a:r>
              <a:rPr kumimoji="0" sz="1600" b="0" i="0" u="none" strike="noStrike" kern="0" cap="none" spc="0" normalizeH="0" baseline="0" noProof="1" dirty="0">
                <a:latin typeface="Arial Black" panose="020B0A04020102020204"/>
                <a:ea typeface="Arial" panose="020B0604020202020204" pitchFamily="34" charset="0"/>
                <a:cs typeface="Arial Black" panose="020B0A04020102020204"/>
              </a:rPr>
              <a:t>ΟΡΩ</a:t>
            </a:r>
            <a:r>
              <a:rPr sz="1600" dirty="0">
                <a:latin typeface="Arial Black" panose="020B0A04020102020204"/>
                <a:cs typeface="Arial Black" panose="020B0A04020102020204"/>
              </a:rPr>
              <a:t>Ν</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ΚΑ</a:t>
            </a:r>
            <a:r>
              <a:rPr kumimoji="0" sz="1600" b="0" i="0" u="none" strike="noStrike" kern="0" cap="none" spc="0" normalizeH="0" baseline="0" noProof="1" dirty="0">
                <a:latin typeface="Arial Black" panose="020B0A04020102020204"/>
                <a:ea typeface="Arial" panose="020B0604020202020204" pitchFamily="34" charset="0"/>
                <a:cs typeface="Arial Black" panose="020B0A04020102020204"/>
              </a:rPr>
              <a:t>ΥΣΙΜΩΝ.</a:t>
            </a:r>
            <a:endParaRPr kumimoji="0" sz="1600" b="0" i="0" u="none" strike="noStrike" kern="0" cap="none" spc="0" normalizeH="0" baseline="0" noProof="1" dirty="0">
              <a:latin typeface="Arial Black" panose="020B0A04020102020204"/>
              <a:ea typeface="Arial" panose="020B0604020202020204" pitchFamily="34" charset="0"/>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607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607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1164028" y="1070610"/>
            <a:ext cx="6979211" cy="4409965"/>
          </a:xfrm>
          <a:prstGeom prst="rect">
            <a:avLst/>
          </a:prstGeom>
        </p:spPr>
      </p:pic>
      <p:sp>
        <p:nvSpPr>
          <p:cNvPr id="5" name="object 5"/>
          <p:cNvSpPr txBox="1"/>
          <p:nvPr/>
        </p:nvSpPr>
        <p:spPr>
          <a:xfrm>
            <a:off x="434340" y="5890259"/>
            <a:ext cx="8171815" cy="755650"/>
          </a:xfrm>
          <a:prstGeom prst="rect">
            <a:avLst/>
          </a:prstGeom>
        </p:spPr>
        <p:txBody>
          <a:bodyPr vert="horz" wrap="square" lIns="0" tIns="12700" rIns="0" bIns="0" rtlCol="0">
            <a:spAutoFit/>
          </a:bodyPr>
          <a:lstStyle/>
          <a:p>
            <a:pPr marL="12700" marR="5080">
              <a:lnSpc>
                <a:spcPct val="100000"/>
              </a:lnSpc>
              <a:spcBef>
                <a:spcPts val="100"/>
              </a:spcBef>
            </a:pPr>
            <a:r>
              <a:rPr sz="1600" dirty="0">
                <a:solidFill>
                  <a:srgbClr val="FF0000"/>
                </a:solidFill>
                <a:latin typeface="Arial Black" panose="020B0A04020102020204"/>
                <a:cs typeface="Arial Black" panose="020B0A04020102020204"/>
              </a:rPr>
              <a:t>ΔΙΑΓΡΑΜΜΑ</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ΠΕΡΙΟΧΩΝ</a:t>
            </a:r>
            <a:r>
              <a:rPr sz="1600" spc="-4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ΛΕΙΤΟΥΡΓΙΑΣ</a:t>
            </a:r>
            <a:r>
              <a:rPr sz="1600" spc="-4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ΓΙΑ</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ΤΗΝ</a:t>
            </a:r>
            <a:r>
              <a:rPr sz="1600" spc="-4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ΕΠΙΛΟΓΗ</a:t>
            </a:r>
            <a:r>
              <a:rPr sz="1600" spc="-40"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ΤΟΥ </a:t>
            </a:r>
            <a:r>
              <a:rPr sz="1600" dirty="0">
                <a:solidFill>
                  <a:srgbClr val="FF0000"/>
                </a:solidFill>
                <a:latin typeface="Arial Black" panose="020B0A04020102020204"/>
                <a:cs typeface="Arial Black" panose="020B0A04020102020204"/>
              </a:rPr>
              <a:t>ΚΑΤΑΛΛΗΛΟΥ</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ΚΙΝΗΤΗΡΑ</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ΑΠΟ</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ΤΑ</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ΜΕΛΗ</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ΟΙΚΟΓΕΝΕΙΑΣ</a:t>
            </a:r>
            <a:r>
              <a:rPr sz="1600" spc="-3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ΚΙΝΗΤΗΡΩΝ </a:t>
            </a:r>
            <a:r>
              <a:rPr sz="1600" dirty="0">
                <a:solidFill>
                  <a:srgbClr val="FF0000"/>
                </a:solidFill>
                <a:latin typeface="Arial Black" panose="020B0A04020102020204"/>
                <a:cs typeface="Arial Black" panose="020B0A04020102020204"/>
              </a:rPr>
              <a:t>ΜC</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1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ΜΑΝ</a:t>
            </a:r>
            <a:r>
              <a:rPr sz="1600" spc="-15"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Β&amp;W</a:t>
            </a:r>
            <a:endParaRPr sz="1600">
              <a:latin typeface="Arial Black" panose="020B0A04020102020204"/>
              <a:cs typeface="Arial Black" panose="020B0A04020102020204"/>
            </a:endParaRPr>
          </a:p>
        </p:txBody>
      </p:sp>
    </p:spTree>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4099"/>
            <a:ext cx="8815705" cy="5491247"/>
          </a:xfrm>
          <a:prstGeom prst="rect">
            <a:avLst/>
          </a:prstGeom>
        </p:spPr>
        <p:txBody>
          <a:bodyPr vert="horz" wrap="square" lIns="0" tIns="63500" rIns="0" bIns="0" rtlCol="0">
            <a:spAutoFit/>
          </a:bodyPr>
          <a:lstStyle/>
          <a:p>
            <a:pPr marL="1892300">
              <a:lnSpc>
                <a:spcPct val="100000"/>
              </a:lnSpc>
              <a:spcBef>
                <a:spcPts val="500"/>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2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0" dirty="0">
                <a:uFill>
                  <a:solidFill>
                    <a:srgbClr val="000000"/>
                  </a:solidFill>
                </a:uFill>
                <a:latin typeface="Arial Black" panose="020B0A04020102020204"/>
                <a:cs typeface="Arial Black" panose="020B0A04020102020204"/>
              </a:rPr>
              <a:t> </a:t>
            </a:r>
            <a:r>
              <a:rPr sz="2000" u="heavy" spc="-20" dirty="0">
                <a:uFill>
                  <a:solidFill>
                    <a:srgbClr val="000000"/>
                  </a:solidFill>
                </a:uFill>
                <a:latin typeface="Arial Black" panose="020B0A04020102020204"/>
                <a:cs typeface="Arial Black" panose="020B0A04020102020204"/>
              </a:rPr>
              <a:t>B&amp;W.</a:t>
            </a:r>
            <a:endParaRPr sz="20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ΚΑΥΣΙΜΟ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ΠΡΟΘΕΡΜΑΙΝΕΤΑΙ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ΠΡΙΝ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ΤΗΝ</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ΕΓΧΥΣΗ</a:t>
            </a:r>
            <a:r>
              <a:rPr lang="el-GR" dirty="0">
                <a:latin typeface="Arial Black" panose="020B0A04020102020204"/>
                <a:cs typeface="Arial Black" panose="020B0A04020102020204"/>
              </a:rPr>
              <a:t>.</a:t>
            </a:r>
            <a:r>
              <a:rPr sz="1800" spc="-10" smtClean="0">
                <a:latin typeface="Arial Black" panose="020B0A04020102020204"/>
                <a:cs typeface="Arial Black" panose="020B0A04020102020204"/>
              </a:rPr>
              <a:t> </a:t>
            </a:r>
            <a:r>
              <a:rPr lang="el-GR" sz="1800" dirty="0" smtClean="0">
                <a:latin typeface="Arial Black" panose="020B0A04020102020204"/>
                <a:cs typeface="Arial Black" panose="020B0A04020102020204"/>
              </a:rPr>
              <a:t> </a:t>
            </a:r>
            <a:endParaRPr sz="1800">
              <a:latin typeface="Arial Black" panose="020B0A04020102020204"/>
              <a:cs typeface="Arial Black" panose="020B0A04020102020204"/>
            </a:endParaRPr>
          </a:p>
          <a:p>
            <a:pPr marL="12700" marR="1604010">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ΣΥΣΤΗΜΑ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ΔΙΑΤΗΡΕΙ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 ΘΕΡΜΟΚΡΑΣΙΑ ΤΟΥ ΜΕ </a:t>
            </a:r>
            <a:r>
              <a:rPr sz="1800" spc="-25" dirty="0">
                <a:latin typeface="Arial Black" panose="020B0A04020102020204"/>
                <a:cs typeface="Arial Black" panose="020B0A04020102020204"/>
              </a:rPr>
              <a:t>ΤΗΝ </a:t>
            </a:r>
            <a:r>
              <a:rPr sz="1800" dirty="0">
                <a:latin typeface="Arial Black" panose="020B0A04020102020204"/>
                <a:cs typeface="Arial Black" panose="020B0A04020102020204"/>
              </a:rPr>
              <a:t>ΑΝΑΚΥΚΛΟΦΟΡΙΑ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ΘΕΡΜΟΥ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ΚΑΥΣΙΜΟΥ.</a:t>
            </a:r>
            <a:endParaRPr sz="1800">
              <a:latin typeface="Arial Black" panose="020B0A04020102020204"/>
              <a:cs typeface="Arial Black" panose="020B0A04020102020204"/>
            </a:endParaRPr>
          </a:p>
          <a:p>
            <a:pPr marL="117475" indent="-105410">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ΕΓΧΥΤΗΡΕΣ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 ΔΙΑΘΕΤΟΥΝ</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ΣΥΣΤΗΜΑ </a:t>
            </a:r>
            <a:r>
              <a:rPr sz="1800" spc="-10" smtClean="0">
                <a:latin typeface="Arial Black" panose="020B0A04020102020204"/>
                <a:cs typeface="Arial Black" panose="020B0A04020102020204"/>
              </a:rPr>
              <a:t>ΨΥΞ</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664845">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ΜΗΧΑΝΗ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ΕΧΕΙ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ΔΥΝΑΤΟΤΗΤΑ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ΧΩΡΙΣ</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ΕΝΑΝ </a:t>
            </a:r>
            <a:r>
              <a:rPr sz="1800" dirty="0">
                <a:latin typeface="Arial Black" panose="020B0A04020102020204"/>
                <a:cs typeface="Arial Black" panose="020B0A04020102020204"/>
              </a:rPr>
              <a:t>ΚΥΛΙΝΔΡΟ,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ΟΠΟΙΟΣ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ΑΠΟΜΟΝΩΝΕΤΑΙ.</a:t>
            </a:r>
            <a:endParaRPr sz="1800">
              <a:latin typeface="Arial Black" panose="020B0A04020102020204"/>
              <a:cs typeface="Arial Black" panose="020B0A04020102020204"/>
            </a:endParaRPr>
          </a:p>
          <a:p>
            <a:pPr marL="117475" indent="-105410">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ΟΙΚΟΓΕΝΕΙΑ</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ΜΕ </a:t>
            </a:r>
            <a:r>
              <a:rPr sz="1800" dirty="0">
                <a:latin typeface="Arial Black" panose="020B0A04020102020204"/>
                <a:cs typeface="Arial Black" panose="020B0A04020102020204"/>
              </a:rPr>
              <a:t>ΑΠΟΤΕΛΕΙ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ΕΞΕΛΙΞΗ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ΤΗΣ ΟΙΚΟΓΕΝΕΙΑΣ</a:t>
            </a:r>
            <a:r>
              <a:rPr sz="1800" spc="35" dirty="0">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ΜC</a:t>
            </a:r>
            <a:r>
              <a:rPr sz="1800" spc="-25" dirty="0">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480695">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ΕΞΑΣΦΑΛΙΖΟΥΝ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ΙΔΙΑ ΕΙΔΙΚΗ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ΚΑΤΑΝΑΛΩΣΗ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ΚΑΥΣΙΜΟΥ</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ΣΤΟ </a:t>
            </a:r>
            <a:r>
              <a:rPr sz="1800" dirty="0">
                <a:latin typeface="Arial Black" panose="020B0A04020102020204"/>
                <a:cs typeface="Arial Black" panose="020B0A04020102020204"/>
              </a:rPr>
              <a:t>ΚΑΝΟΝΙΚΟ</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ΣΗΜΕΙΟ</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ΣΧΕΔΙΑΣ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ΑΛΛΑ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ΜΙΚΡΟΤΕΡΗ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ΕΙΔΙΚΗ </a:t>
            </a:r>
            <a:r>
              <a:rPr sz="1800" dirty="0">
                <a:latin typeface="Arial Black" panose="020B0A04020102020204"/>
                <a:cs typeface="Arial Black" panose="020B0A04020102020204"/>
              </a:rPr>
              <a:t>ΚΑΤΑΝΑΛΩΣΗ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ΚΑΥΣΙΜΟΥ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ΜΕΡΙΚΑ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ΦΟΡΤΙΑ.</a:t>
            </a:r>
            <a:endParaRPr sz="1800">
              <a:latin typeface="Arial Black" panose="020B0A04020102020204"/>
              <a:cs typeface="Arial Black" panose="020B0A04020102020204"/>
            </a:endParaRPr>
          </a:p>
          <a:p>
            <a:pPr marL="12700" marR="810260">
              <a:lnSpc>
                <a:spcPct val="100000"/>
              </a:lnSpc>
              <a:spcBef>
                <a:spcPts val="360"/>
              </a:spcBef>
              <a:buClr>
                <a:srgbClr val="FF0000"/>
              </a:buClr>
              <a:buSzPct val="94000"/>
              <a:buFont typeface="Wingdings" panose="05000000000000000000"/>
              <a:buChar char=""/>
              <a:tabLst>
                <a:tab pos="118110" algn="l"/>
                <a:tab pos="2376805" algn="l"/>
              </a:tabLst>
            </a:pPr>
            <a:r>
              <a:rPr sz="1800" dirty="0">
                <a:solidFill>
                  <a:srgbClr val="0000FF"/>
                </a:solidFill>
                <a:latin typeface="Arial Black" panose="020B0A04020102020204"/>
                <a:cs typeface="Arial Black" panose="020B0A04020102020204"/>
              </a:rPr>
              <a:t>ΣΤΗΝ</a:t>
            </a:r>
            <a:r>
              <a:rPr sz="1800" spc="-5" dirty="0">
                <a:solidFill>
                  <a:srgbClr val="0000FF"/>
                </a:solidFill>
                <a:latin typeface="Arial Black" panose="020B0A04020102020204"/>
                <a:cs typeface="Arial Black" panose="020B0A04020102020204"/>
              </a:rPr>
              <a:t> </a:t>
            </a:r>
            <a:r>
              <a:rPr sz="1800">
                <a:solidFill>
                  <a:srgbClr val="0000FF"/>
                </a:solidFill>
                <a:latin typeface="Arial Black" panose="020B0A04020102020204"/>
                <a:cs typeface="Arial Black" panose="020B0A04020102020204"/>
              </a:rPr>
              <a:t>ΜΕ</a:t>
            </a:r>
            <a:r>
              <a:rPr sz="1800" spc="10">
                <a:solidFill>
                  <a:srgbClr val="0000FF"/>
                </a:solidFill>
                <a:latin typeface="Arial Black" panose="020B0A04020102020204"/>
                <a:cs typeface="Arial Black" panose="020B0A04020102020204"/>
              </a:rPr>
              <a:t> </a:t>
            </a:r>
            <a:r>
              <a:rPr sz="1800" smtClean="0">
                <a:solidFill>
                  <a:srgbClr val="0000FF"/>
                </a:solidFill>
                <a:latin typeface="Arial Black" panose="020B0A04020102020204"/>
                <a:cs typeface="Arial Black" panose="020B0A04020102020204"/>
              </a:rPr>
              <a:t>ΚΑΤΑΡΓ</a:t>
            </a:r>
            <a:r>
              <a:rPr lang="el-GR" sz="1800" dirty="0" smtClean="0">
                <a:solidFill>
                  <a:srgbClr val="0000FF"/>
                </a:solidFill>
                <a:latin typeface="Arial Black" panose="020B0A04020102020204"/>
                <a:cs typeface="Arial Black" panose="020B0A04020102020204"/>
              </a:rPr>
              <a:t>ΗΘΗΚΕ</a:t>
            </a:r>
            <a:r>
              <a:rPr sz="1800" smtClean="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Ο</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ΕΚΚΕΝΤΡΟΦΟΡΟΣ</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ΑΞΟΝΑΣ</a:t>
            </a:r>
            <a:r>
              <a:rPr sz="1800" spc="10" dirty="0">
                <a:solidFill>
                  <a:srgbClr val="0000FF"/>
                </a:solidFill>
                <a:latin typeface="Arial Black" panose="020B0A04020102020204"/>
                <a:cs typeface="Arial Black" panose="020B0A04020102020204"/>
              </a:rPr>
              <a:t> </a:t>
            </a:r>
            <a:r>
              <a:rPr sz="1800" spc="-25">
                <a:solidFill>
                  <a:srgbClr val="0000FF"/>
                </a:solidFill>
                <a:latin typeface="Arial Black" panose="020B0A04020102020204"/>
                <a:cs typeface="Arial Black" panose="020B0A04020102020204"/>
              </a:rPr>
              <a:t>ΚΑΙ </a:t>
            </a:r>
            <a:r>
              <a:rPr sz="1800" spc="-10" smtClean="0">
                <a:solidFill>
                  <a:srgbClr val="0000FF"/>
                </a:solidFill>
                <a:latin typeface="Arial Black" panose="020B0A04020102020204"/>
                <a:cs typeface="Arial Black" panose="020B0A04020102020204"/>
              </a:rPr>
              <a:t>ΑΝΤΙΚΑ</a:t>
            </a:r>
            <a:r>
              <a:rPr lang="el-GR" sz="1800" spc="-10" dirty="0" smtClean="0">
                <a:solidFill>
                  <a:srgbClr val="0000FF"/>
                </a:solidFill>
                <a:latin typeface="Arial Black" panose="020B0A04020102020204"/>
                <a:cs typeface="Arial Black" panose="020B0A04020102020204"/>
              </a:rPr>
              <a:t>ΤΑΣΤΑΘΗΚΕ</a:t>
            </a:r>
            <a:r>
              <a:rPr sz="1800" dirty="0">
                <a:solidFill>
                  <a:srgbClr val="0000FF"/>
                </a:solidFill>
                <a:latin typeface="Arial Black" panose="020B0A04020102020204"/>
                <a:cs typeface="Arial Black" panose="020B0A04020102020204"/>
              </a:rPr>
              <a:t>	ΑΠΟ</a:t>
            </a:r>
            <a:r>
              <a:rPr sz="1800" spc="-1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ΥΔΡΑΥΛΙΚΟ</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ΣΥΣΤΗΜΑ </a:t>
            </a:r>
            <a:r>
              <a:rPr sz="1800" spc="-10" dirty="0">
                <a:solidFill>
                  <a:srgbClr val="0000FF"/>
                </a:solidFill>
                <a:latin typeface="Arial Black" panose="020B0A04020102020204"/>
                <a:cs typeface="Arial Black" panose="020B0A04020102020204"/>
              </a:rPr>
              <a:t>(ΗΛΕΚΤΡΟΝΙΚΑ </a:t>
            </a:r>
            <a:r>
              <a:rPr sz="1800" dirty="0">
                <a:solidFill>
                  <a:srgbClr val="0000FF"/>
                </a:solidFill>
                <a:latin typeface="Arial Black" panose="020B0A04020102020204"/>
                <a:cs typeface="Arial Black" panose="020B0A04020102020204"/>
              </a:rPr>
              <a:t>ΕΛΕΓΧΟΜΕΝΟ)</a:t>
            </a:r>
            <a:r>
              <a:rPr sz="1800" spc="-2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ΠΟΥ</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ΡΥΘΜΙΖΕΙ</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ΤΗΝ</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ΛΕΙΤΟΥΡΓΙΑ ΤΩΝ</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ΑΝΤΛΙΩΝ </a:t>
            </a:r>
            <a:r>
              <a:rPr sz="1800" dirty="0">
                <a:solidFill>
                  <a:srgbClr val="0000FF"/>
                </a:solidFill>
                <a:latin typeface="Arial Black" panose="020B0A04020102020204"/>
                <a:cs typeface="Arial Black" panose="020B0A04020102020204"/>
              </a:rPr>
              <a:t>ΚΑΥΣΙΜΟΥ</a:t>
            </a:r>
            <a:r>
              <a:rPr sz="1800" spc="-2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ΚΑΙ</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ΤΩΝ</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ΒΑΛΒΙΔΩΝ</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ΕΞΑΓΩΓΗΣ ΤΩΝ</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ΚΥΛΙΝΔΡΩΝ.</a:t>
            </a:r>
            <a:endParaRPr sz="1800">
              <a:latin typeface="Arial Black" panose="020B0A04020102020204"/>
              <a:cs typeface="Arial Black" panose="020B0A04020102020204"/>
            </a:endParaRPr>
          </a:p>
          <a:p>
            <a:pPr marL="12700" marR="929640">
              <a:lnSpc>
                <a:spcPct val="100000"/>
              </a:lnSpc>
              <a:spcBef>
                <a:spcPts val="360"/>
              </a:spcBef>
              <a:buClr>
                <a:srgbClr val="FF0000"/>
              </a:buClr>
              <a:buSzPct val="94000"/>
              <a:buFont typeface="Wingdings" panose="05000000000000000000"/>
              <a:buChar char=""/>
              <a:tabLst>
                <a:tab pos="118110" algn="l"/>
              </a:tabLst>
            </a:pPr>
            <a:r>
              <a:rPr sz="1800" dirty="0">
                <a:latin typeface="Arial Black" panose="020B0A04020102020204"/>
                <a:cs typeface="Arial Black" panose="020B0A04020102020204"/>
              </a:rPr>
              <a:t>ΕΤΣΙ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ΚΑΘΕ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ΚΥΛΙΝΔΡΟ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ΡΥΘΜΙΣΤΕΙ</a:t>
            </a:r>
            <a:r>
              <a:rPr sz="1800" spc="-10" dirty="0">
                <a:latin typeface="Arial Black" panose="020B0A04020102020204"/>
                <a:cs typeface="Arial Black" panose="020B0A04020102020204"/>
              </a:rPr>
              <a:t> ΑΝΕΞΑΡΤΗΤΑ, </a:t>
            </a:r>
            <a:r>
              <a:rPr sz="1800" dirty="0">
                <a:latin typeface="Arial Black" panose="020B0A04020102020204"/>
                <a:cs typeface="Arial Black" panose="020B0A04020102020204"/>
              </a:rPr>
              <a:t>ΟΔΗΓΩΝΤΑΣ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ΟΜΑΛΟΤΕΡΗ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ΚΙΝΗΤΗΡΑ.</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1035"/>
          </a:xfrm>
          <a:prstGeom prst="rect">
            <a:avLst/>
          </a:prstGeom>
        </p:spPr>
        <p:txBody>
          <a:bodyPr vert="horz" wrap="square" lIns="0" tIns="307340" rIns="0" bIns="0" rtlCol="0">
            <a:spAutoFit/>
          </a:bodyPr>
          <a:lstStyle/>
          <a:p>
            <a:pPr marL="53340">
              <a:lnSpc>
                <a:spcPct val="100000"/>
              </a:lnSpc>
              <a:spcBef>
                <a:spcPts val="100"/>
              </a:spcBef>
            </a:pPr>
            <a:r>
              <a:rPr sz="2300" b="0" u="none">
                <a:solidFill>
                  <a:srgbClr val="FFFFFF"/>
                </a:solidFill>
                <a:latin typeface="Arial Black" panose="020B0A04020102020204"/>
                <a:cs typeface="Arial Black" panose="020B0A04020102020204"/>
              </a:rPr>
              <a:t>ΑΡΓΟΣΤΡΟΦΕΣ</a:t>
            </a:r>
            <a:r>
              <a:rPr sz="2300" b="0" u="none" spc="-80">
                <a:solidFill>
                  <a:srgbClr val="FFFFFF"/>
                </a:solidFill>
                <a:uFill>
                  <a:solidFill>
                    <a:srgbClr val="FFFFFF"/>
                  </a:solidFill>
                </a:uFill>
                <a:latin typeface="Arial Black" panose="020B0A04020102020204"/>
                <a:cs typeface="Arial Black" panose="020B0A04020102020204"/>
              </a:rPr>
              <a:t> </a:t>
            </a:r>
            <a:r>
              <a:rPr lang="el-GR" sz="2300" b="0" u="none" spc="-80" dirty="0" smtClean="0">
                <a:solidFill>
                  <a:srgbClr val="FFFFFF"/>
                </a:solidFill>
                <a:uFill>
                  <a:solidFill>
                    <a:srgbClr val="FFFFFF"/>
                  </a:solidFill>
                </a:uFill>
                <a:latin typeface="Arial Black" panose="020B0A04020102020204"/>
                <a:cs typeface="Arial Black" panose="020B0A04020102020204"/>
              </a:rPr>
              <a:t> ΔΙ</a:t>
            </a:r>
            <a:r>
              <a:rPr sz="2300" b="0" u="none" smtClean="0">
                <a:solidFill>
                  <a:srgbClr val="FFFFFF"/>
                </a:solidFill>
                <a:latin typeface="Arial Black" panose="020B0A04020102020204"/>
                <a:cs typeface="Arial Black" panose="020B0A04020102020204"/>
              </a:rPr>
              <a:t>ΧΡΟΝΕΣ</a:t>
            </a:r>
            <a:r>
              <a:rPr lang="el-GR" sz="2300" b="0" u="none" dirty="0" smtClean="0">
                <a:solidFill>
                  <a:srgbClr val="FFFFFF"/>
                </a:solidFill>
                <a:latin typeface="Arial Black" panose="020B0A04020102020204"/>
                <a:cs typeface="Arial Black" panose="020B0A04020102020204"/>
              </a:rPr>
              <a:t> </a:t>
            </a:r>
            <a:r>
              <a:rPr sz="2300" b="0" u="none" spc="-80" smtClean="0">
                <a:solidFill>
                  <a:srgbClr val="FFFFFF"/>
                </a:solidFill>
                <a:uFill>
                  <a:solidFill>
                    <a:srgbClr val="FFFFFF"/>
                  </a:solidFill>
                </a:uFill>
                <a:latin typeface="Arial Black" panose="020B0A04020102020204"/>
                <a:cs typeface="Arial Black" panose="020B0A04020102020204"/>
              </a:rPr>
              <a:t> </a:t>
            </a:r>
            <a:r>
              <a:rPr sz="23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300">
              <a:latin typeface="Arial Black" panose="020B0A04020102020204"/>
              <a:cs typeface="Arial Black" panose="020B0A04020102020204"/>
            </a:endParaRPr>
          </a:p>
        </p:txBody>
      </p:sp>
    </p:spTree>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737869" y="1110183"/>
            <a:ext cx="7091182" cy="5112828"/>
          </a:xfrm>
          <a:prstGeom prst="rect">
            <a:avLst/>
          </a:prstGeom>
        </p:spPr>
      </p:pic>
      <p:sp>
        <p:nvSpPr>
          <p:cNvPr id="5" name="object 5"/>
          <p:cNvSpPr txBox="1"/>
          <p:nvPr/>
        </p:nvSpPr>
        <p:spPr>
          <a:xfrm>
            <a:off x="862330" y="5961379"/>
            <a:ext cx="6950075" cy="511809"/>
          </a:xfrm>
          <a:prstGeom prst="rect">
            <a:avLst/>
          </a:prstGeom>
        </p:spPr>
        <p:txBody>
          <a:bodyPr vert="horz" wrap="square" lIns="0" tIns="21590" rIns="0" bIns="0" rtlCol="0">
            <a:spAutoFit/>
          </a:bodyPr>
          <a:lstStyle/>
          <a:p>
            <a:pPr marL="12700" marR="5080">
              <a:lnSpc>
                <a:spcPts val="1910"/>
              </a:lnSpc>
              <a:spcBef>
                <a:spcPts val="170"/>
              </a:spcBef>
            </a:pPr>
            <a:r>
              <a:rPr sz="1600" dirty="0">
                <a:solidFill>
                  <a:srgbClr val="FF0000"/>
                </a:solidFill>
                <a:latin typeface="Arial Black" panose="020B0A04020102020204"/>
                <a:cs typeface="Arial Black" panose="020B0A04020102020204"/>
              </a:rPr>
              <a:t>ΤΟ</a:t>
            </a:r>
            <a:r>
              <a:rPr sz="1600" spc="-2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ΕΥΡΟΣ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ΣΤΡΟΦΩΝ</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ΚΑΙ</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ΙΣΧΥΟΣ</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ΠΟΥ</a:t>
            </a:r>
            <a:r>
              <a:rPr sz="1600" spc="-4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ΚΑΛΥΠΤΟΥΝ</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ΤΑ</a:t>
            </a:r>
            <a:r>
              <a:rPr sz="1600" spc="-40" dirty="0">
                <a:solidFill>
                  <a:srgbClr val="FF0000"/>
                </a:solidFill>
                <a:latin typeface="Arial Black" panose="020B0A04020102020204"/>
                <a:cs typeface="Arial Black" panose="020B0A04020102020204"/>
              </a:rPr>
              <a:t> </a:t>
            </a:r>
            <a:r>
              <a:rPr sz="1600" spc="-20" dirty="0">
                <a:solidFill>
                  <a:srgbClr val="FF0000"/>
                </a:solidFill>
                <a:latin typeface="Arial Black" panose="020B0A04020102020204"/>
                <a:cs typeface="Arial Black" panose="020B0A04020102020204"/>
              </a:rPr>
              <a:t>ΜΕΛΗ </a:t>
            </a:r>
            <a:r>
              <a:rPr sz="1600" dirty="0">
                <a:solidFill>
                  <a:srgbClr val="FF0000"/>
                </a:solidFill>
                <a:latin typeface="Arial Black" panose="020B0A04020102020204"/>
                <a:cs typeface="Arial Black" panose="020B0A04020102020204"/>
              </a:rPr>
              <a:t>ΤΗΣ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ΟΙΚΟΓΕΝΕΙΑΣ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ΚΙΝΗΤΗΡΩΝ</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ΜΕ</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ΤΗΣ</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ΜΑΝ</a:t>
            </a:r>
            <a:r>
              <a:rPr sz="1600" spc="-25" dirty="0">
                <a:solidFill>
                  <a:srgbClr val="FF0000"/>
                </a:solidFill>
                <a:latin typeface="Arial Black" panose="020B0A04020102020204"/>
                <a:cs typeface="Arial Black" panose="020B0A04020102020204"/>
              </a:rPr>
              <a:t> Β&amp;W</a:t>
            </a:r>
            <a:endParaRPr sz="1600">
              <a:latin typeface="Arial Black" panose="020B0A04020102020204"/>
              <a:cs typeface="Arial Black" panose="020B0A04020102020204"/>
            </a:endParaRPr>
          </a:p>
        </p:txBody>
      </p:sp>
    </p:spTree>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863600" y="0"/>
            <a:ext cx="7487920" cy="6767830"/>
          </a:xfrm>
          <a:prstGeom prst="rect">
            <a:avLst/>
          </a:prstGeom>
        </p:spPr>
      </p:pic>
    </p:spTree>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27709" y="3745229"/>
            <a:ext cx="8011159" cy="0"/>
          </a:xfrm>
          <a:custGeom>
            <a:avLst/>
            <a:gdLst/>
            <a:ahLst/>
            <a:cxnLst/>
            <a:rect l="l" t="t" r="r" b="b"/>
            <a:pathLst>
              <a:path w="8011159">
                <a:moveTo>
                  <a:pt x="0" y="0"/>
                </a:moveTo>
                <a:lnTo>
                  <a:pt x="8011159" y="0"/>
                </a:lnTo>
              </a:path>
            </a:pathLst>
          </a:custGeom>
          <a:ln w="43180">
            <a:solidFill>
              <a:srgbClr val="000000"/>
            </a:solidFill>
          </a:ln>
        </p:spPr>
        <p:txBody>
          <a:bodyPr wrap="square" lIns="0" tIns="0" rIns="0" bIns="0" rtlCol="0"/>
          <a:lstStyle/>
          <a:p/>
        </p:txBody>
      </p:sp>
      <p:sp>
        <p:nvSpPr>
          <p:cNvPr id="3" name="object 3"/>
          <p:cNvSpPr txBox="1">
            <a:spLocks noGrp="1"/>
          </p:cNvSpPr>
          <p:nvPr>
            <p:ph type="body" idx="1"/>
          </p:nvPr>
        </p:nvSpPr>
        <p:spPr>
          <a:prstGeom prst="rect">
            <a:avLst/>
          </a:prstGeom>
        </p:spPr>
        <p:txBody>
          <a:bodyPr vert="horz" wrap="square" lIns="0" tIns="1917699" rIns="0" bIns="0" rtlCol="0">
            <a:spAutoFit/>
          </a:bodyPr>
          <a:lstStyle/>
          <a:p>
            <a:pPr marL="39370" algn="ctr">
              <a:lnSpc>
                <a:spcPct val="100000"/>
              </a:lnSpc>
              <a:spcBef>
                <a:spcPts val="980"/>
              </a:spcBef>
            </a:pPr>
            <a:r>
              <a:rPr sz="4400" b="0" u="heavy" dirty="0">
                <a:solidFill>
                  <a:srgbClr val="FF0000"/>
                </a:solidFill>
                <a:uFill>
                  <a:solidFill>
                    <a:srgbClr val="FF0000"/>
                  </a:solidFill>
                </a:uFill>
                <a:latin typeface="Arial Black" panose="020B0A04020102020204"/>
                <a:cs typeface="Arial Black" panose="020B0A04020102020204"/>
              </a:rPr>
              <a:t>ΑΡΓΟΣΤΡΟΦΕΣ</a:t>
            </a:r>
            <a:r>
              <a:rPr sz="4400" b="0" u="heavy" spc="-5" dirty="0">
                <a:solidFill>
                  <a:srgbClr val="FF0000"/>
                </a:solidFill>
                <a:uFill>
                  <a:solidFill>
                    <a:srgbClr val="FF0000"/>
                  </a:solidFill>
                </a:uFill>
                <a:latin typeface="Arial Black" panose="020B0A04020102020204"/>
                <a:cs typeface="Arial Black" panose="020B0A04020102020204"/>
              </a:rPr>
              <a:t> </a:t>
            </a:r>
            <a:r>
              <a:rPr sz="4400" b="0" u="heavy" spc="-10" dirty="0">
                <a:solidFill>
                  <a:srgbClr val="FF0000"/>
                </a:solidFill>
                <a:uFill>
                  <a:solidFill>
                    <a:srgbClr val="FF0000"/>
                  </a:solidFill>
                </a:uFill>
                <a:latin typeface="Arial Black" panose="020B0A04020102020204"/>
                <a:cs typeface="Arial Black" panose="020B0A04020102020204"/>
              </a:rPr>
              <a:t>ΜΗΧΑΝΕΣ</a:t>
            </a:r>
            <a:endParaRPr sz="4400">
              <a:latin typeface="Arial Black" panose="020B0A04020102020204"/>
              <a:cs typeface="Arial Black" panose="020B0A04020102020204"/>
            </a:endParaRPr>
          </a:p>
          <a:p>
            <a:pPr marL="38735" marR="178435" algn="ctr">
              <a:lnSpc>
                <a:spcPct val="100000"/>
              </a:lnSpc>
              <a:spcBef>
                <a:spcPts val="880"/>
              </a:spcBef>
            </a:pPr>
            <a:r>
              <a:rPr sz="4400" b="0" spc="-65" dirty="0">
                <a:latin typeface="Arial Black" panose="020B0A04020102020204"/>
                <a:cs typeface="Arial Black" panose="020B0A04020102020204"/>
              </a:rPr>
              <a:t>W</a:t>
            </a:r>
            <a:r>
              <a:rPr sz="4400" b="0" dirty="0">
                <a:latin typeface="Arial Black" panose="020B0A04020102020204"/>
                <a:cs typeface="Arial Black" panose="020B0A04020102020204"/>
              </a:rPr>
              <a:t>a</a:t>
            </a:r>
            <a:r>
              <a:rPr sz="4400" b="0" spc="210" dirty="0">
                <a:latin typeface="Arial Black" panose="020B0A04020102020204"/>
                <a:cs typeface="Arial Black" panose="020B0A04020102020204"/>
              </a:rPr>
              <a:t>r</a:t>
            </a:r>
            <a:r>
              <a:rPr sz="4400" b="0" spc="-675" dirty="0">
                <a:latin typeface="Arial Black" panose="020B0A04020102020204"/>
                <a:cs typeface="Arial Black" panose="020B0A04020102020204"/>
              </a:rPr>
              <a:t>t</a:t>
            </a:r>
            <a:r>
              <a:rPr sz="6600" b="0" spc="-1920" baseline="-16000" dirty="0">
                <a:latin typeface="Arial Black" panose="020B0A04020102020204"/>
                <a:cs typeface="Arial Black" panose="020B0A04020102020204"/>
              </a:rPr>
              <a:t>t</a:t>
            </a:r>
            <a:r>
              <a:rPr sz="4400" b="0" spc="-1415" dirty="0">
                <a:latin typeface="Arial Black" panose="020B0A04020102020204"/>
                <a:cs typeface="Arial Black" panose="020B0A04020102020204"/>
              </a:rPr>
              <a:t>s</a:t>
            </a:r>
            <a:r>
              <a:rPr sz="6600" b="0" spc="-1897" baseline="-16000" dirty="0">
                <a:latin typeface="Arial Black" panose="020B0A04020102020204"/>
                <a:cs typeface="Arial Black" panose="020B0A04020102020204"/>
              </a:rPr>
              <a:t>s</a:t>
            </a:r>
            <a:r>
              <a:rPr sz="4400" b="0" spc="-195" dirty="0">
                <a:latin typeface="Arial Black" panose="020B0A04020102020204"/>
                <a:cs typeface="Arial Black" panose="020B0A04020102020204"/>
              </a:rPr>
              <a:t>i</a:t>
            </a:r>
            <a:r>
              <a:rPr sz="6600" b="0" spc="-1920" baseline="-16000" dirty="0">
                <a:latin typeface="Arial Black" panose="020B0A04020102020204"/>
                <a:cs typeface="Arial Black" panose="020B0A04020102020204"/>
              </a:rPr>
              <a:t>i</a:t>
            </a:r>
            <a:r>
              <a:rPr sz="4400" b="0" spc="-190" dirty="0">
                <a:latin typeface="Arial Black" panose="020B0A04020102020204"/>
                <a:cs typeface="Arial Black" panose="020B0A04020102020204"/>
              </a:rPr>
              <a:t>l</a:t>
            </a:r>
            <a:r>
              <a:rPr sz="6600" b="0" spc="-1920" baseline="-16000" dirty="0">
                <a:latin typeface="Arial Black" panose="020B0A04020102020204"/>
                <a:cs typeface="Arial Black" panose="020B0A04020102020204"/>
              </a:rPr>
              <a:t>l</a:t>
            </a:r>
            <a:r>
              <a:rPr sz="4400" b="0" dirty="0">
                <a:latin typeface="Arial Black" panose="020B0A04020102020204"/>
                <a:cs typeface="Arial Black" panose="020B0A04020102020204"/>
              </a:rPr>
              <a:t>a</a:t>
            </a:r>
            <a:r>
              <a:rPr sz="4400" b="0" spc="-5" dirty="0">
                <a:latin typeface="Arial Black" panose="020B0A04020102020204"/>
                <a:cs typeface="Arial Black" panose="020B0A04020102020204"/>
              </a:rPr>
              <a:t> </a:t>
            </a:r>
            <a:r>
              <a:rPr sz="4400" b="0" spc="-440" dirty="0">
                <a:latin typeface="Arial Black" panose="020B0A04020102020204"/>
                <a:cs typeface="Arial Black" panose="020B0A04020102020204"/>
              </a:rPr>
              <a:t>(</a:t>
            </a:r>
            <a:r>
              <a:rPr sz="6600" b="0" spc="-1935" baseline="-16000" dirty="0">
                <a:latin typeface="Arial Black" panose="020B0A04020102020204"/>
                <a:cs typeface="Arial Black" panose="020B0A04020102020204"/>
              </a:rPr>
              <a:t>(</a:t>
            </a:r>
            <a:r>
              <a:rPr sz="4400" b="0" spc="-1910" dirty="0">
                <a:latin typeface="Arial Black" panose="020B0A04020102020204"/>
                <a:cs typeface="Arial Black" panose="020B0A04020102020204"/>
              </a:rPr>
              <a:t>S</a:t>
            </a:r>
            <a:r>
              <a:rPr sz="6600" b="0" spc="-1935" baseline="-16000" dirty="0">
                <a:latin typeface="Arial Black" panose="020B0A04020102020204"/>
                <a:cs typeface="Arial Black" panose="020B0A04020102020204"/>
              </a:rPr>
              <a:t>S</a:t>
            </a:r>
            <a:r>
              <a:rPr sz="4400" b="0" spc="-10" dirty="0">
                <a:latin typeface="Arial Black" panose="020B0A04020102020204"/>
                <a:cs typeface="Arial Black" panose="020B0A04020102020204"/>
              </a:rPr>
              <a:t>u</a:t>
            </a:r>
            <a:r>
              <a:rPr sz="4400" b="0" spc="-200" dirty="0">
                <a:latin typeface="Arial Black" panose="020B0A04020102020204"/>
                <a:cs typeface="Arial Black" panose="020B0A04020102020204"/>
              </a:rPr>
              <a:t>l</a:t>
            </a:r>
            <a:r>
              <a:rPr sz="6600" b="0" spc="-1942" baseline="-16000" dirty="0">
                <a:latin typeface="Arial Black" panose="020B0A04020102020204"/>
                <a:cs typeface="Arial Black" panose="020B0A04020102020204"/>
              </a:rPr>
              <a:t>l</a:t>
            </a:r>
            <a:r>
              <a:rPr sz="4400" b="0" spc="-1175" dirty="0">
                <a:latin typeface="Arial Black" panose="020B0A04020102020204"/>
                <a:cs typeface="Arial Black" panose="020B0A04020102020204"/>
              </a:rPr>
              <a:t>z</a:t>
            </a:r>
            <a:r>
              <a:rPr sz="6600" b="0" spc="-2017" baseline="-16000" dirty="0">
                <a:latin typeface="Arial Black" panose="020B0A04020102020204"/>
                <a:cs typeface="Arial Black" panose="020B0A04020102020204"/>
              </a:rPr>
              <a:t>z</a:t>
            </a:r>
            <a:r>
              <a:rPr sz="4400" b="0" spc="-10" dirty="0">
                <a:latin typeface="Arial Black" panose="020B0A04020102020204"/>
                <a:cs typeface="Arial Black" panose="020B0A04020102020204"/>
              </a:rPr>
              <a:t>er)</a:t>
            </a:r>
            <a:endParaRPr sz="4400">
              <a:latin typeface="Arial Black" panose="020B0A04020102020204"/>
              <a:cs typeface="Arial Black" panose="020B0A04020102020204"/>
            </a:endParaRPr>
          </a:p>
        </p:txBody>
      </p:sp>
      <p:sp>
        <p:nvSpPr>
          <p:cNvPr id="4" name="object 4"/>
          <p:cNvSpPr/>
          <p:nvPr/>
        </p:nvSpPr>
        <p:spPr>
          <a:xfrm>
            <a:off x="2114550" y="4528820"/>
            <a:ext cx="5237480" cy="0"/>
          </a:xfrm>
          <a:custGeom>
            <a:avLst/>
            <a:gdLst/>
            <a:ahLst/>
            <a:cxnLst/>
            <a:rect l="l" t="t" r="r" b="b"/>
            <a:pathLst>
              <a:path w="5237480">
                <a:moveTo>
                  <a:pt x="0" y="0"/>
                </a:moveTo>
                <a:lnTo>
                  <a:pt x="5237480" y="0"/>
                </a:lnTo>
              </a:path>
            </a:pathLst>
          </a:custGeom>
          <a:ln w="43180">
            <a:solidFill>
              <a:srgbClr val="000000"/>
            </a:solidFill>
          </a:ln>
        </p:spPr>
        <p:txBody>
          <a:bodyPr wrap="square" lIns="0" tIns="0" rIns="0" bIns="0" rtlCol="0"/>
          <a:lstStyle/>
          <a:p/>
        </p:txBody>
      </p:sp>
      <p:sp>
        <p:nvSpPr>
          <p:cNvPr id="5" name="object 5"/>
          <p:cNvSpPr/>
          <p:nvPr/>
        </p:nvSpPr>
        <p:spPr>
          <a:xfrm>
            <a:off x="1953260" y="4366259"/>
            <a:ext cx="5237480" cy="0"/>
          </a:xfrm>
          <a:custGeom>
            <a:avLst/>
            <a:gdLst/>
            <a:ahLst/>
            <a:cxnLst/>
            <a:rect l="l" t="t" r="r" b="b"/>
            <a:pathLst>
              <a:path w="5237480">
                <a:moveTo>
                  <a:pt x="0" y="0"/>
                </a:moveTo>
                <a:lnTo>
                  <a:pt x="5237480" y="0"/>
                </a:lnTo>
              </a:path>
            </a:pathLst>
          </a:custGeom>
          <a:ln w="43180">
            <a:solidFill>
              <a:srgbClr val="000000"/>
            </a:solidFill>
          </a:ln>
        </p:spPr>
        <p:txBody>
          <a:bodyPr wrap="square" lIns="0" tIns="0" rIns="0" bIns="0" rtlCol="0"/>
          <a:lstStyle/>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7" name="object 7"/>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61618"/>
            <a:ext cx="8693785" cy="5507355"/>
          </a:xfrm>
          <a:prstGeom prst="rect">
            <a:avLst/>
          </a:prstGeom>
        </p:spPr>
        <p:txBody>
          <a:bodyPr vert="horz" wrap="square" lIns="0" tIns="58419" rIns="0" bIns="0" rtlCol="0">
            <a:spAutoFit/>
          </a:bodyPr>
          <a:lstStyle/>
          <a:p>
            <a:pPr marL="290195" algn="ctr">
              <a:lnSpc>
                <a:spcPct val="100000"/>
              </a:lnSpc>
              <a:spcBef>
                <a:spcPts val="460"/>
              </a:spcBef>
            </a:pPr>
            <a:r>
              <a:rPr sz="1700" u="heavy" dirty="0">
                <a:solidFill>
                  <a:srgbClr val="FF0000"/>
                </a:solidFill>
                <a:uFill>
                  <a:solidFill>
                    <a:srgbClr val="FF0000"/>
                  </a:solidFill>
                </a:uFill>
                <a:latin typeface="Arial Black" panose="020B0A04020102020204"/>
                <a:cs typeface="Arial Black" panose="020B0A04020102020204"/>
              </a:rPr>
              <a:t>ΑΡΓΟΣΤΡΟΦΕΣ</a:t>
            </a:r>
            <a:r>
              <a:rPr sz="1700" u="heavy" spc="125"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ΜΗΧΑΝΕΣ</a:t>
            </a:r>
            <a:r>
              <a:rPr sz="1700" spc="175" dirty="0">
                <a:solidFill>
                  <a:srgbClr val="FF0000"/>
                </a:solidFill>
                <a:latin typeface="Arial Black" panose="020B0A04020102020204"/>
                <a:cs typeface="Arial Black" panose="020B0A04020102020204"/>
              </a:rPr>
              <a:t> </a:t>
            </a:r>
            <a:r>
              <a:rPr sz="1700" u="heavy" dirty="0">
                <a:uFill>
                  <a:solidFill>
                    <a:srgbClr val="000000"/>
                  </a:solidFill>
                </a:uFill>
                <a:latin typeface="Arial Black" panose="020B0A04020102020204"/>
                <a:cs typeface="Arial Black" panose="020B0A04020102020204"/>
              </a:rPr>
              <a:t>SULZER</a:t>
            </a:r>
            <a:r>
              <a:rPr sz="1700" u="heavy" spc="135" dirty="0">
                <a:uFill>
                  <a:solidFill>
                    <a:srgbClr val="000000"/>
                  </a:solidFill>
                </a:uFill>
                <a:latin typeface="Arial Black" panose="020B0A04020102020204"/>
                <a:cs typeface="Arial Black" panose="020B0A04020102020204"/>
              </a:rPr>
              <a:t> </a:t>
            </a:r>
            <a:r>
              <a:rPr sz="1700" u="heavy" spc="-10" dirty="0">
                <a:uFill>
                  <a:solidFill>
                    <a:srgbClr val="000000"/>
                  </a:solidFill>
                </a:uFill>
                <a:latin typeface="Arial Black" panose="020B0A04020102020204"/>
                <a:cs typeface="Arial Black" panose="020B0A04020102020204"/>
              </a:rPr>
              <a:t>(WARTSILA)</a:t>
            </a:r>
            <a:endParaRPr sz="1700">
              <a:latin typeface="Arial Black" panose="020B0A04020102020204"/>
              <a:cs typeface="Arial Black" panose="020B0A04020102020204"/>
            </a:endParaRPr>
          </a:p>
          <a:p>
            <a:pPr marL="12700" marR="635000" algn="just">
              <a:lnSpc>
                <a:spcPct val="100000"/>
              </a:lnSpc>
              <a:spcBef>
                <a:spcPts val="430"/>
              </a:spcBef>
            </a:pPr>
            <a:r>
              <a:rPr sz="3225" spc="-142" baseline="3000" dirty="0">
                <a:solidFill>
                  <a:srgbClr val="FF0000"/>
                </a:solidFill>
                <a:latin typeface="Wingdings" panose="05000000000000000000"/>
                <a:cs typeface="Wingdings" panose="05000000000000000000"/>
              </a:rPr>
              <a:t></a:t>
            </a:r>
            <a:r>
              <a:rPr sz="2150" spc="-95" dirty="0">
                <a:latin typeface="Arial Black" panose="020B0A04020102020204"/>
                <a:cs typeface="Arial Black" panose="020B0A04020102020204"/>
              </a:rPr>
              <a:t>H</a:t>
            </a:r>
            <a:r>
              <a:rPr sz="2150" spc="-50" dirty="0">
                <a:latin typeface="Arial Black" panose="020B0A04020102020204"/>
                <a:cs typeface="Arial Black" panose="020B0A04020102020204"/>
              </a:rPr>
              <a:t> </a:t>
            </a:r>
            <a:r>
              <a:rPr sz="2150" dirty="0">
                <a:latin typeface="Arial Black" panose="020B0A04020102020204"/>
                <a:cs typeface="Arial Black" panose="020B0A04020102020204"/>
              </a:rPr>
              <a:t>ΓΝΩΣΤΗ</a:t>
            </a:r>
            <a:r>
              <a:rPr sz="2150" spc="-35" dirty="0">
                <a:latin typeface="Arial Black" panose="020B0A04020102020204"/>
                <a:cs typeface="Arial Black" panose="020B0A04020102020204"/>
              </a:rPr>
              <a:t> </a:t>
            </a:r>
            <a:r>
              <a:rPr sz="2150" dirty="0">
                <a:solidFill>
                  <a:srgbClr val="006FBF"/>
                </a:solidFill>
                <a:latin typeface="Arial Black" panose="020B0A04020102020204"/>
                <a:cs typeface="Arial Black" panose="020B0A04020102020204"/>
              </a:rPr>
              <a:t>ΕΛΒΕΤΙΚΗ</a:t>
            </a:r>
            <a:r>
              <a:rPr sz="2150" spc="-40" dirty="0">
                <a:solidFill>
                  <a:srgbClr val="006FBF"/>
                </a:solidFill>
                <a:latin typeface="Arial Black" panose="020B0A04020102020204"/>
                <a:cs typeface="Arial Black" panose="020B0A04020102020204"/>
              </a:rPr>
              <a:t> </a:t>
            </a:r>
            <a:r>
              <a:rPr sz="2150" dirty="0">
                <a:latin typeface="Arial Black" panose="020B0A04020102020204"/>
                <a:cs typeface="Arial Black" panose="020B0A04020102020204"/>
              </a:rPr>
              <a:t>ΕΤΑΙΡΙΑ</a:t>
            </a:r>
            <a:r>
              <a:rPr sz="2150" spc="-30" dirty="0">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ΝΕW</a:t>
            </a:r>
            <a:r>
              <a:rPr sz="2150" spc="-45" dirty="0">
                <a:solidFill>
                  <a:srgbClr val="FF0000"/>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SULZER</a:t>
            </a:r>
            <a:r>
              <a:rPr sz="2150" spc="-40" dirty="0">
                <a:solidFill>
                  <a:srgbClr val="FF0000"/>
                </a:solidFill>
                <a:latin typeface="Arial Black" panose="020B0A04020102020204"/>
                <a:cs typeface="Arial Black" panose="020B0A04020102020204"/>
              </a:rPr>
              <a:t> </a:t>
            </a:r>
            <a:r>
              <a:rPr sz="2150" spc="-10" dirty="0">
                <a:solidFill>
                  <a:srgbClr val="FF0000"/>
                </a:solidFill>
                <a:latin typeface="Arial Black" panose="020B0A04020102020204"/>
                <a:cs typeface="Arial Black" panose="020B0A04020102020204"/>
              </a:rPr>
              <a:t>DIESEL </a:t>
            </a:r>
            <a:r>
              <a:rPr sz="2150" dirty="0">
                <a:latin typeface="Arial Black" panose="020B0A04020102020204"/>
                <a:cs typeface="Arial Black" panose="020B0A04020102020204"/>
              </a:rPr>
              <a:t>ΣΥΓΧΩΝΕΥΤΗΚΕ</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ΤΗΝ</a:t>
            </a:r>
            <a:r>
              <a:rPr sz="2150" spc="-40" dirty="0">
                <a:latin typeface="Arial Black" panose="020B0A04020102020204"/>
                <a:cs typeface="Arial Black" panose="020B0A04020102020204"/>
              </a:rPr>
              <a:t> </a:t>
            </a:r>
            <a:r>
              <a:rPr sz="2150" dirty="0">
                <a:solidFill>
                  <a:srgbClr val="006FBF"/>
                </a:solidFill>
                <a:latin typeface="Arial Black" panose="020B0A04020102020204"/>
                <a:cs typeface="Arial Black" panose="020B0A04020102020204"/>
              </a:rPr>
              <a:t>ΦΙΛΑΝΔΙΚΗ</a:t>
            </a:r>
            <a:r>
              <a:rPr sz="2150" spc="-35" dirty="0">
                <a:solidFill>
                  <a:srgbClr val="006FBF"/>
                </a:solidFill>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WARTSILA</a:t>
            </a:r>
            <a:r>
              <a:rPr sz="2150" spc="-35" dirty="0">
                <a:solidFill>
                  <a:srgbClr val="FF0000"/>
                </a:solidFill>
                <a:latin typeface="Arial Black" panose="020B0A04020102020204"/>
                <a:cs typeface="Arial Black" panose="020B0A04020102020204"/>
              </a:rPr>
              <a:t> </a:t>
            </a:r>
            <a:r>
              <a:rPr sz="2150" spc="-25" dirty="0">
                <a:latin typeface="Arial Black" panose="020B0A04020102020204"/>
                <a:cs typeface="Arial Black" panose="020B0A04020102020204"/>
              </a:rPr>
              <a:t>ΚΑΙ </a:t>
            </a:r>
            <a:r>
              <a:rPr sz="2150" dirty="0">
                <a:latin typeface="Arial Black" panose="020B0A04020102020204"/>
                <a:cs typeface="Arial Black" panose="020B0A04020102020204"/>
              </a:rPr>
              <a:t>ΑΠΟΤΕΛΕΙ</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ΤΩΡΑ</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ΤΜΗΜΑ</a:t>
            </a:r>
            <a:r>
              <a:rPr sz="2150" spc="-30" dirty="0">
                <a:latin typeface="Arial Black" panose="020B0A04020102020204"/>
                <a:cs typeface="Arial Black" panose="020B0A04020102020204"/>
              </a:rPr>
              <a:t> </a:t>
            </a:r>
            <a:r>
              <a:rPr sz="2150" spc="-20" dirty="0">
                <a:latin typeface="Arial Black" panose="020B0A04020102020204"/>
                <a:cs typeface="Arial Black" panose="020B0A04020102020204"/>
              </a:rPr>
              <a:t>ΤΗΣ.</a:t>
            </a:r>
            <a:endParaRPr sz="2150">
              <a:latin typeface="Arial Black" panose="020B0A04020102020204"/>
              <a:cs typeface="Arial Black" panose="020B0A04020102020204"/>
            </a:endParaRPr>
          </a:p>
          <a:p>
            <a:pPr marL="12700" marR="186055">
              <a:lnSpc>
                <a:spcPct val="100000"/>
              </a:lnSpc>
              <a:spcBef>
                <a:spcPts val="410"/>
              </a:spcBef>
            </a:pPr>
            <a:r>
              <a:rPr sz="3225" spc="-142" baseline="3000" dirty="0">
                <a:solidFill>
                  <a:srgbClr val="FF0000"/>
                </a:solidFill>
                <a:latin typeface="Wingdings" panose="05000000000000000000"/>
                <a:cs typeface="Wingdings" panose="05000000000000000000"/>
              </a:rPr>
              <a:t></a:t>
            </a:r>
            <a:r>
              <a:rPr sz="2150" spc="-95" dirty="0">
                <a:latin typeface="Arial Black" panose="020B0A04020102020204"/>
                <a:cs typeface="Arial Black" panose="020B0A04020102020204"/>
              </a:rPr>
              <a:t>Ο</a:t>
            </a:r>
            <a:r>
              <a:rPr sz="2150" spc="-50" dirty="0">
                <a:latin typeface="Arial Black" panose="020B0A04020102020204"/>
                <a:cs typeface="Arial Black" panose="020B0A04020102020204"/>
              </a:rPr>
              <a:t> </a:t>
            </a:r>
            <a:r>
              <a:rPr sz="2150" dirty="0">
                <a:solidFill>
                  <a:srgbClr val="974706"/>
                </a:solidFill>
                <a:latin typeface="Arial Black" panose="020B0A04020102020204"/>
                <a:cs typeface="Arial Black" panose="020B0A04020102020204"/>
              </a:rPr>
              <a:t>RUDOLF</a:t>
            </a:r>
            <a:r>
              <a:rPr sz="2150" spc="-50" dirty="0">
                <a:solidFill>
                  <a:srgbClr val="974706"/>
                </a:solidFill>
                <a:latin typeface="Arial Black" panose="020B0A04020102020204"/>
                <a:cs typeface="Arial Black" panose="020B0A04020102020204"/>
              </a:rPr>
              <a:t> </a:t>
            </a:r>
            <a:r>
              <a:rPr sz="2150" dirty="0">
                <a:solidFill>
                  <a:srgbClr val="974706"/>
                </a:solidFill>
                <a:latin typeface="Arial Black" panose="020B0A04020102020204"/>
                <a:cs typeface="Arial Black" panose="020B0A04020102020204"/>
              </a:rPr>
              <a:t>DIESEL</a:t>
            </a:r>
            <a:r>
              <a:rPr sz="2150" spc="-50" dirty="0">
                <a:solidFill>
                  <a:srgbClr val="974706"/>
                </a:solidFill>
                <a:latin typeface="Arial Black" panose="020B0A04020102020204"/>
                <a:cs typeface="Arial Black" panose="020B0A04020102020204"/>
              </a:rPr>
              <a:t> </a:t>
            </a:r>
            <a:r>
              <a:rPr sz="2150" dirty="0">
                <a:latin typeface="Arial Black" panose="020B0A04020102020204"/>
                <a:cs typeface="Arial Black" panose="020B0A04020102020204"/>
              </a:rPr>
              <a:t>ΠΡΩΤΟΕΡΓΑΣΤΗΚΕ</a:t>
            </a:r>
            <a:r>
              <a:rPr sz="2150" spc="-50" dirty="0">
                <a:latin typeface="Arial Black" panose="020B0A04020102020204"/>
                <a:cs typeface="Arial Black" panose="020B0A04020102020204"/>
              </a:rPr>
              <a:t> </a:t>
            </a:r>
            <a:r>
              <a:rPr sz="2150" dirty="0">
                <a:latin typeface="Arial Black" panose="020B0A04020102020204"/>
                <a:cs typeface="Arial Black" panose="020B0A04020102020204"/>
              </a:rPr>
              <a:t>ΣΤΗ</a:t>
            </a:r>
            <a:r>
              <a:rPr sz="2150" spc="-55" dirty="0">
                <a:latin typeface="Arial Black" panose="020B0A04020102020204"/>
                <a:cs typeface="Arial Black" panose="020B0A04020102020204"/>
              </a:rPr>
              <a:t> </a:t>
            </a:r>
            <a:r>
              <a:rPr sz="2150" dirty="0">
                <a:latin typeface="Arial Black" panose="020B0A04020102020204"/>
                <a:cs typeface="Arial Black" panose="020B0A04020102020204"/>
              </a:rPr>
              <a:t>ΕΤΑΙΡΙΑ</a:t>
            </a:r>
            <a:r>
              <a:rPr sz="2150" spc="-60" dirty="0">
                <a:latin typeface="Arial Black" panose="020B0A04020102020204"/>
                <a:cs typeface="Arial Black" panose="020B0A04020102020204"/>
              </a:rPr>
              <a:t> </a:t>
            </a:r>
            <a:r>
              <a:rPr sz="2150" spc="-25" dirty="0">
                <a:latin typeface="Arial Black" panose="020B0A04020102020204"/>
                <a:cs typeface="Arial Black" panose="020B0A04020102020204"/>
              </a:rPr>
              <a:t>ΩΣ </a:t>
            </a:r>
            <a:r>
              <a:rPr sz="2150" dirty="0">
                <a:latin typeface="Arial Black" panose="020B0A04020102020204"/>
                <a:cs typeface="Arial Black" panose="020B0A04020102020204"/>
              </a:rPr>
              <a:t>ΕΚΠΑΙΔΕΥΟΜΕΝΟΣ</a:t>
            </a:r>
            <a:r>
              <a:rPr sz="2150" spc="-80" dirty="0">
                <a:latin typeface="Arial Black" panose="020B0A04020102020204"/>
                <a:cs typeface="Arial Black" panose="020B0A04020102020204"/>
              </a:rPr>
              <a:t> </a:t>
            </a:r>
            <a:r>
              <a:rPr sz="2150" spc="-10" dirty="0">
                <a:latin typeface="Arial Black" panose="020B0A04020102020204"/>
                <a:cs typeface="Arial Black" panose="020B0A04020102020204"/>
              </a:rPr>
              <a:t>ΜΗΧΑΝΙΚΟΣ.</a:t>
            </a:r>
            <a:endParaRPr sz="2150">
              <a:latin typeface="Arial Black" panose="020B0A04020102020204"/>
              <a:cs typeface="Arial Black" panose="020B0A04020102020204"/>
            </a:endParaRPr>
          </a:p>
          <a:p>
            <a:pPr marL="12700" marR="214630">
              <a:lnSpc>
                <a:spcPct val="100000"/>
              </a:lnSpc>
              <a:spcBef>
                <a:spcPts val="410"/>
              </a:spcBef>
            </a:pPr>
            <a:r>
              <a:rPr sz="3225" spc="-142" baseline="3000" dirty="0">
                <a:solidFill>
                  <a:srgbClr val="FF0000"/>
                </a:solidFill>
                <a:latin typeface="Wingdings" panose="05000000000000000000"/>
                <a:cs typeface="Wingdings" panose="05000000000000000000"/>
              </a:rPr>
              <a:t></a:t>
            </a:r>
            <a:r>
              <a:rPr sz="2150" spc="-95" dirty="0">
                <a:latin typeface="Arial Black" panose="020B0A04020102020204"/>
                <a:cs typeface="Arial Black" panose="020B0A04020102020204"/>
              </a:rPr>
              <a:t>Η</a:t>
            </a:r>
            <a:r>
              <a:rPr sz="2150" spc="-60" dirty="0">
                <a:latin typeface="Arial Black" panose="020B0A04020102020204"/>
                <a:cs typeface="Arial Black" panose="020B0A04020102020204"/>
              </a:rPr>
              <a:t> </a:t>
            </a:r>
            <a:r>
              <a:rPr sz="2150" dirty="0">
                <a:latin typeface="Arial Black" panose="020B0A04020102020204"/>
                <a:cs typeface="Arial Black" panose="020B0A04020102020204"/>
              </a:rPr>
              <a:t>ΠΡΩΤΗ</a:t>
            </a:r>
            <a:r>
              <a:rPr sz="2150" spc="-60" dirty="0">
                <a:latin typeface="Arial Black" panose="020B0A04020102020204"/>
                <a:cs typeface="Arial Black" panose="020B0A04020102020204"/>
              </a:rPr>
              <a:t> </a:t>
            </a:r>
            <a:r>
              <a:rPr sz="2150" dirty="0">
                <a:latin typeface="Arial Black" panose="020B0A04020102020204"/>
                <a:cs typeface="Arial Black" panose="020B0A04020102020204"/>
              </a:rPr>
              <a:t>ΠΕΤΡΕΛΑΙΟΜΗΧΑΝΗ</a:t>
            </a:r>
            <a:r>
              <a:rPr sz="2150" spc="-60" dirty="0">
                <a:latin typeface="Arial Black" panose="020B0A04020102020204"/>
                <a:cs typeface="Arial Black" panose="020B0A04020102020204"/>
              </a:rPr>
              <a:t> </a:t>
            </a:r>
            <a:r>
              <a:rPr sz="2150" dirty="0">
                <a:latin typeface="Arial Black" panose="020B0A04020102020204"/>
                <a:cs typeface="Arial Black" panose="020B0A04020102020204"/>
              </a:rPr>
              <a:t>ΚΑΤΑΣΚΕΥΗΣ</a:t>
            </a:r>
            <a:r>
              <a:rPr sz="2150" spc="-55" dirty="0">
                <a:latin typeface="Arial Black" panose="020B0A04020102020204"/>
                <a:cs typeface="Arial Black" panose="020B0A04020102020204"/>
              </a:rPr>
              <a:t> </a:t>
            </a:r>
            <a:r>
              <a:rPr sz="2150" spc="-10" dirty="0">
                <a:latin typeface="Arial Black" panose="020B0A04020102020204"/>
                <a:cs typeface="Arial Black" panose="020B0A04020102020204"/>
              </a:rPr>
              <a:t>SULZER </a:t>
            </a:r>
            <a:r>
              <a:rPr sz="2150" dirty="0">
                <a:latin typeface="Arial Black" panose="020B0A04020102020204"/>
                <a:cs typeface="Arial Black" panose="020B0A04020102020204"/>
              </a:rPr>
              <a:t>ΛΕΙΤΟΥΡΓΗΣΕ</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ΓΙΑ</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ΠΡΩΤΗ</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ΦΟΡΑ</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ΤΟΝ</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ΙΟΥΝΙΟ</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ΤΟΥ</a:t>
            </a:r>
            <a:r>
              <a:rPr sz="2150" spc="-25" dirty="0">
                <a:latin typeface="Arial Black" panose="020B0A04020102020204"/>
                <a:cs typeface="Arial Black" panose="020B0A04020102020204"/>
              </a:rPr>
              <a:t> </a:t>
            </a:r>
            <a:r>
              <a:rPr sz="2150" spc="-10" dirty="0">
                <a:latin typeface="Arial Black" panose="020B0A04020102020204"/>
                <a:cs typeface="Arial Black" panose="020B0A04020102020204"/>
              </a:rPr>
              <a:t>1898.</a:t>
            </a:r>
            <a:endParaRPr sz="2150">
              <a:latin typeface="Arial Black" panose="020B0A04020102020204"/>
              <a:cs typeface="Arial Black" panose="020B0A04020102020204"/>
            </a:endParaRPr>
          </a:p>
          <a:p>
            <a:pPr marL="12700" marR="71755">
              <a:lnSpc>
                <a:spcPct val="100000"/>
              </a:lnSpc>
              <a:spcBef>
                <a:spcPts val="420"/>
              </a:spcBef>
            </a:pPr>
            <a:r>
              <a:rPr sz="3225" spc="-82" baseline="3000" dirty="0">
                <a:solidFill>
                  <a:srgbClr val="FF0000"/>
                </a:solidFill>
                <a:latin typeface="Wingdings" panose="05000000000000000000"/>
                <a:cs typeface="Wingdings" panose="05000000000000000000"/>
              </a:rPr>
              <a:t></a:t>
            </a:r>
            <a:r>
              <a:rPr sz="2150" spc="-55" dirty="0">
                <a:latin typeface="Arial Black" panose="020B0A04020102020204"/>
                <a:cs typeface="Arial Black" panose="020B0A04020102020204"/>
              </a:rPr>
              <a:t>ΤΟ</a:t>
            </a:r>
            <a:r>
              <a:rPr sz="2150" spc="-60" dirty="0">
                <a:latin typeface="Arial Black" panose="020B0A04020102020204"/>
                <a:cs typeface="Arial Black" panose="020B0A04020102020204"/>
              </a:rPr>
              <a:t> </a:t>
            </a:r>
            <a:r>
              <a:rPr sz="2150" dirty="0">
                <a:latin typeface="Arial Black" panose="020B0A04020102020204"/>
                <a:cs typeface="Arial Black" panose="020B0A04020102020204"/>
              </a:rPr>
              <a:t>1905</a:t>
            </a:r>
            <a:r>
              <a:rPr sz="2150" spc="-50" dirty="0">
                <a:latin typeface="Arial Black" panose="020B0A04020102020204"/>
                <a:cs typeface="Arial Black" panose="020B0A04020102020204"/>
              </a:rPr>
              <a:t> </a:t>
            </a:r>
            <a:r>
              <a:rPr sz="2150" dirty="0">
                <a:latin typeface="Arial Black" panose="020B0A04020102020204"/>
                <a:cs typeface="Arial Black" panose="020B0A04020102020204"/>
              </a:rPr>
              <a:t>ΚΑΤΑΣΚΕΥΑΣΤΗΚΕ</a:t>
            </a:r>
            <a:r>
              <a:rPr sz="2150" spc="-50" dirty="0">
                <a:latin typeface="Arial Black" panose="020B0A04020102020204"/>
                <a:cs typeface="Arial Black" panose="020B0A04020102020204"/>
              </a:rPr>
              <a:t> </a:t>
            </a:r>
            <a:r>
              <a:rPr sz="2150" dirty="0">
                <a:latin typeface="Arial Black" panose="020B0A04020102020204"/>
                <a:cs typeface="Arial Black" panose="020B0A04020102020204"/>
              </a:rPr>
              <a:t>Η</a:t>
            </a:r>
            <a:r>
              <a:rPr sz="2150" spc="-55" dirty="0">
                <a:latin typeface="Arial Black" panose="020B0A04020102020204"/>
                <a:cs typeface="Arial Black" panose="020B0A04020102020204"/>
              </a:rPr>
              <a:t> </a:t>
            </a:r>
            <a:r>
              <a:rPr sz="2150">
                <a:latin typeface="Arial Black" panose="020B0A04020102020204"/>
                <a:cs typeface="Arial Black" panose="020B0A04020102020204"/>
              </a:rPr>
              <a:t>ΠΡΩΤΗ</a:t>
            </a:r>
            <a:r>
              <a:rPr sz="2150" spc="-45">
                <a:latin typeface="Arial Black" panose="020B0A04020102020204"/>
                <a:cs typeface="Arial Black" panose="020B0A04020102020204"/>
              </a:rPr>
              <a:t> </a:t>
            </a:r>
            <a:r>
              <a:rPr sz="2150" spc="-10" smtClean="0">
                <a:latin typeface="Arial Black" panose="020B0A04020102020204"/>
                <a:cs typeface="Arial Black" panose="020B0A04020102020204"/>
              </a:rPr>
              <a:t>Α</a:t>
            </a:r>
            <a:r>
              <a:rPr lang="el-GR" sz="2150" spc="-10" dirty="0" smtClean="0">
                <a:latin typeface="Arial Black" panose="020B0A04020102020204"/>
                <a:cs typeface="Arial Black" panose="020B0A04020102020204"/>
              </a:rPr>
              <a:t>Μ</a:t>
            </a:r>
            <a:r>
              <a:rPr sz="2150" spc="-10" smtClean="0">
                <a:latin typeface="Arial Black" panose="020B0A04020102020204"/>
                <a:cs typeface="Arial Black" panose="020B0A04020102020204"/>
              </a:rPr>
              <a:t>ΜΕΣΑ </a:t>
            </a:r>
            <a:r>
              <a:rPr sz="2150" dirty="0">
                <a:latin typeface="Arial Black" panose="020B0A04020102020204"/>
                <a:cs typeface="Arial Black" panose="020B0A04020102020204"/>
              </a:rPr>
              <a:t>ΑΝΑΣΤΡΕΨΙΜΗ</a:t>
            </a:r>
            <a:r>
              <a:rPr sz="2150" spc="-50" dirty="0">
                <a:latin typeface="Arial Black" panose="020B0A04020102020204"/>
                <a:cs typeface="Arial Black" panose="020B0A04020102020204"/>
              </a:rPr>
              <a:t> </a:t>
            </a:r>
            <a:r>
              <a:rPr sz="2150" dirty="0">
                <a:latin typeface="Arial Black" panose="020B0A04020102020204"/>
                <a:cs typeface="Arial Black" panose="020B0A04020102020204"/>
              </a:rPr>
              <a:t>ΔΙΧΡΟΝΗ</a:t>
            </a:r>
            <a:r>
              <a:rPr sz="2150" spc="-40" dirty="0">
                <a:latin typeface="Arial Black" panose="020B0A04020102020204"/>
                <a:cs typeface="Arial Black" panose="020B0A04020102020204"/>
              </a:rPr>
              <a:t> </a:t>
            </a:r>
            <a:r>
              <a:rPr sz="2150" dirty="0">
                <a:latin typeface="Arial Black" panose="020B0A04020102020204"/>
                <a:cs typeface="Arial Black" panose="020B0A04020102020204"/>
              </a:rPr>
              <a:t>ΝΑΥΤΙΚΗ</a:t>
            </a:r>
            <a:r>
              <a:rPr sz="2150" spc="-35" dirty="0">
                <a:latin typeface="Arial Black" panose="020B0A04020102020204"/>
                <a:cs typeface="Arial Black" panose="020B0A04020102020204"/>
              </a:rPr>
              <a:t> </a:t>
            </a:r>
            <a:r>
              <a:rPr sz="2150" spc="-10" dirty="0">
                <a:latin typeface="Arial Black" panose="020B0A04020102020204"/>
                <a:cs typeface="Arial Black" panose="020B0A04020102020204"/>
              </a:rPr>
              <a:t>ΠΕΤΡΕΛΑΙΟΜΗΧΑΝΗ.</a:t>
            </a:r>
            <a:endParaRPr sz="2150">
              <a:latin typeface="Arial Black" panose="020B0A04020102020204"/>
              <a:cs typeface="Arial Black" panose="020B0A04020102020204"/>
            </a:endParaRPr>
          </a:p>
          <a:p>
            <a:pPr marL="12700" marR="5080">
              <a:lnSpc>
                <a:spcPct val="100000"/>
              </a:lnSpc>
              <a:spcBef>
                <a:spcPts val="425"/>
              </a:spcBef>
            </a:pPr>
            <a:r>
              <a:rPr sz="3225" spc="-89" baseline="4000" dirty="0">
                <a:solidFill>
                  <a:srgbClr val="FF0000"/>
                </a:solidFill>
                <a:latin typeface="Wingdings" panose="05000000000000000000"/>
                <a:cs typeface="Wingdings" panose="05000000000000000000"/>
              </a:rPr>
              <a:t></a:t>
            </a:r>
            <a:r>
              <a:rPr sz="2150" spc="-60" dirty="0">
                <a:latin typeface="Arial Black" panose="020B0A04020102020204"/>
                <a:cs typeface="Arial Black" panose="020B0A04020102020204"/>
              </a:rPr>
              <a:t>ΟΙ </a:t>
            </a:r>
            <a:r>
              <a:rPr sz="2150" dirty="0">
                <a:latin typeface="Arial Black" panose="020B0A04020102020204"/>
                <a:cs typeface="Arial Black" panose="020B0A04020102020204"/>
              </a:rPr>
              <a:t>ΟΙΚΟΓΕΝΕΙΕΣ</a:t>
            </a:r>
            <a:r>
              <a:rPr sz="2150" spc="-45" dirty="0">
                <a:latin typeface="Arial Black" panose="020B0A04020102020204"/>
                <a:cs typeface="Arial Black" panose="020B0A04020102020204"/>
              </a:rPr>
              <a:t> </a:t>
            </a:r>
            <a:r>
              <a:rPr sz="2150">
                <a:latin typeface="Arial Black" panose="020B0A04020102020204"/>
                <a:cs typeface="Arial Black" panose="020B0A04020102020204"/>
              </a:rPr>
              <a:t>ΚΙΝΗΤΗΡΩΝ</a:t>
            </a:r>
            <a:r>
              <a:rPr sz="2150" spc="-45">
                <a:latin typeface="Arial Black" panose="020B0A04020102020204"/>
                <a:cs typeface="Arial Black" panose="020B0A04020102020204"/>
              </a:rPr>
              <a:t> </a:t>
            </a:r>
            <a:r>
              <a:rPr sz="2150" smtClean="0">
                <a:latin typeface="Arial Black" panose="020B0A04020102020204"/>
                <a:cs typeface="Arial Black" panose="020B0A04020102020204"/>
              </a:rPr>
              <a:t>ΠΟΥ</a:t>
            </a:r>
            <a:r>
              <a:rPr lang="el-GR" sz="2150" dirty="0" smtClean="0">
                <a:latin typeface="Arial Black" panose="020B0A04020102020204"/>
                <a:cs typeface="Arial Black" panose="020B0A04020102020204"/>
              </a:rPr>
              <a:t> </a:t>
            </a:r>
            <a:r>
              <a:rPr lang="el-GR" sz="2150" spc="-50" dirty="0" smtClean="0">
                <a:latin typeface="Arial Black" panose="020B0A04020102020204"/>
                <a:cs typeface="Arial Black" panose="020B0A04020102020204"/>
              </a:rPr>
              <a:t>ΜΠ</a:t>
            </a:r>
            <a:r>
              <a:rPr sz="2150" spc="-10" smtClean="0">
                <a:latin typeface="Arial Black" panose="020B0A04020102020204"/>
                <a:cs typeface="Arial Black" panose="020B0A04020102020204"/>
              </a:rPr>
              <a:t>ΗΚΑΝ </a:t>
            </a:r>
            <a:r>
              <a:rPr sz="2150" dirty="0">
                <a:latin typeface="Arial Black" panose="020B0A04020102020204"/>
                <a:cs typeface="Arial Black" panose="020B0A04020102020204"/>
              </a:rPr>
              <a:t>ΔΙΑΔΟΧΙΚΑ</a:t>
            </a:r>
            <a:r>
              <a:rPr sz="2150" spc="-45" dirty="0">
                <a:latin typeface="Arial Black" panose="020B0A04020102020204"/>
                <a:cs typeface="Arial Black" panose="020B0A04020102020204"/>
              </a:rPr>
              <a:t> </a:t>
            </a:r>
            <a:r>
              <a:rPr sz="2150" dirty="0">
                <a:latin typeface="Arial Black" panose="020B0A04020102020204"/>
                <a:cs typeface="Arial Black" panose="020B0A04020102020204"/>
              </a:rPr>
              <a:t>ΣΕ</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ΠΑΡΑΓΩΓΗ</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ΗΤΑΝ</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ΟΙ</a:t>
            </a:r>
            <a:r>
              <a:rPr sz="2150" spc="-15" dirty="0">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RD</a:t>
            </a:r>
            <a:r>
              <a:rPr sz="2150" dirty="0">
                <a:latin typeface="Arial Black" panose="020B0A04020102020204"/>
                <a:cs typeface="Arial Black" panose="020B0A04020102020204"/>
              </a:rPr>
              <a:t>,</a:t>
            </a:r>
            <a:r>
              <a:rPr sz="2150" spc="-10" dirty="0">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RND</a:t>
            </a:r>
            <a:r>
              <a:rPr sz="2150" dirty="0">
                <a:latin typeface="Arial Black" panose="020B0A04020102020204"/>
                <a:cs typeface="Arial Black" panose="020B0A04020102020204"/>
              </a:rPr>
              <a:t>,</a:t>
            </a:r>
            <a:r>
              <a:rPr sz="2150" spc="-15" dirty="0">
                <a:latin typeface="Arial Black" panose="020B0A04020102020204"/>
                <a:cs typeface="Arial Black" panose="020B0A04020102020204"/>
              </a:rPr>
              <a:t> </a:t>
            </a:r>
            <a:r>
              <a:rPr sz="2150" spc="-10" dirty="0">
                <a:solidFill>
                  <a:srgbClr val="FF0000"/>
                </a:solidFill>
                <a:latin typeface="Arial Black" panose="020B0A04020102020204"/>
                <a:cs typeface="Arial Black" panose="020B0A04020102020204"/>
              </a:rPr>
              <a:t>RND-</a:t>
            </a:r>
            <a:r>
              <a:rPr sz="2150" dirty="0">
                <a:solidFill>
                  <a:srgbClr val="FF0000"/>
                </a:solidFill>
                <a:latin typeface="Arial Black" panose="020B0A04020102020204"/>
                <a:cs typeface="Arial Black" panose="020B0A04020102020204"/>
              </a:rPr>
              <a:t>M</a:t>
            </a:r>
            <a:r>
              <a:rPr sz="2150" dirty="0">
                <a:latin typeface="Arial Black" panose="020B0A04020102020204"/>
                <a:cs typeface="Arial Black" panose="020B0A04020102020204"/>
              </a:rPr>
              <a:t>,</a:t>
            </a:r>
            <a:r>
              <a:rPr sz="2150" spc="-10" dirty="0">
                <a:latin typeface="Arial Black" panose="020B0A04020102020204"/>
                <a:cs typeface="Arial Black" panose="020B0A04020102020204"/>
              </a:rPr>
              <a:t> </a:t>
            </a:r>
            <a:r>
              <a:rPr sz="2150" spc="-25" dirty="0">
                <a:solidFill>
                  <a:srgbClr val="FF0000"/>
                </a:solidFill>
                <a:latin typeface="Arial Black" panose="020B0A04020102020204"/>
                <a:cs typeface="Arial Black" panose="020B0A04020102020204"/>
              </a:rPr>
              <a:t>RLA </a:t>
            </a:r>
            <a:r>
              <a:rPr sz="2150" dirty="0">
                <a:latin typeface="Arial Black" panose="020B0A04020102020204"/>
                <a:cs typeface="Arial Black" panose="020B0A04020102020204"/>
              </a:rPr>
              <a:t>KAI</a:t>
            </a:r>
            <a:r>
              <a:rPr sz="2150" spc="-15" dirty="0">
                <a:latin typeface="Arial Black" panose="020B0A04020102020204"/>
                <a:cs typeface="Arial Black" panose="020B0A04020102020204"/>
              </a:rPr>
              <a:t> </a:t>
            </a:r>
            <a:r>
              <a:rPr sz="2150" dirty="0">
                <a:solidFill>
                  <a:srgbClr val="FF0000"/>
                </a:solidFill>
                <a:latin typeface="Arial Black" panose="020B0A04020102020204"/>
                <a:cs typeface="Arial Black" panose="020B0A04020102020204"/>
              </a:rPr>
              <a:t>RLB</a:t>
            </a:r>
            <a:r>
              <a:rPr sz="2150" dirty="0">
                <a:latin typeface="Arial Black" panose="020B0A04020102020204"/>
                <a:cs typeface="Arial Black" panose="020B0A04020102020204"/>
              </a:rPr>
              <a:t>,</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ΜΕΤΑ</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ΤΟ</a:t>
            </a:r>
            <a:r>
              <a:rPr sz="2150" spc="-15" dirty="0">
                <a:latin typeface="Arial Black" panose="020B0A04020102020204"/>
                <a:cs typeface="Arial Black" panose="020B0A04020102020204"/>
              </a:rPr>
              <a:t> </a:t>
            </a:r>
            <a:r>
              <a:rPr sz="2150" dirty="0">
                <a:latin typeface="Arial Black" panose="020B0A04020102020204"/>
                <a:cs typeface="Arial Black" panose="020B0A04020102020204"/>
              </a:rPr>
              <a:t>1981</a:t>
            </a:r>
            <a:r>
              <a:rPr sz="2150" spc="-20" dirty="0">
                <a:latin typeface="Arial Black" panose="020B0A04020102020204"/>
                <a:cs typeface="Arial Black" panose="020B0A04020102020204"/>
              </a:rPr>
              <a:t> </a:t>
            </a:r>
            <a:r>
              <a:rPr sz="2150" dirty="0">
                <a:latin typeface="Arial Black" panose="020B0A04020102020204"/>
                <a:cs typeface="Arial Black" panose="020B0A04020102020204"/>
              </a:rPr>
              <a:t>ΔΙΑΚΟΠΤΕΤΑΙ</a:t>
            </a:r>
            <a:r>
              <a:rPr sz="2150" spc="-15" dirty="0">
                <a:latin typeface="Arial Black" panose="020B0A04020102020204"/>
                <a:cs typeface="Arial Black" panose="020B0A04020102020204"/>
              </a:rPr>
              <a:t> </a:t>
            </a:r>
            <a:r>
              <a:rPr sz="2150">
                <a:latin typeface="Arial Black" panose="020B0A04020102020204"/>
                <a:cs typeface="Arial Black" panose="020B0A04020102020204"/>
              </a:rPr>
              <a:t>Η</a:t>
            </a:r>
            <a:r>
              <a:rPr sz="2150" spc="-15">
                <a:latin typeface="Arial Black" panose="020B0A04020102020204"/>
                <a:cs typeface="Arial Black" panose="020B0A04020102020204"/>
              </a:rPr>
              <a:t> </a:t>
            </a:r>
            <a:r>
              <a:rPr sz="2150" smtClean="0">
                <a:latin typeface="Arial Black" panose="020B0A04020102020204"/>
                <a:cs typeface="Arial Black" panose="020B0A04020102020204"/>
              </a:rPr>
              <a:t>ΠΑΡΑΔ</a:t>
            </a:r>
            <a:r>
              <a:rPr lang="el-GR" sz="2150" dirty="0" smtClean="0">
                <a:latin typeface="Arial Black" panose="020B0A04020102020204"/>
                <a:cs typeface="Arial Black" panose="020B0A04020102020204"/>
              </a:rPr>
              <a:t>Ο</a:t>
            </a:r>
            <a:r>
              <a:rPr sz="2150" smtClean="0">
                <a:latin typeface="Arial Black" panose="020B0A04020102020204"/>
                <a:cs typeface="Arial Black" panose="020B0A04020102020204"/>
              </a:rPr>
              <a:t>ΣΗ</a:t>
            </a:r>
            <a:r>
              <a:rPr sz="2150" spc="-20" smtClean="0">
                <a:latin typeface="Arial Black" panose="020B0A04020102020204"/>
                <a:cs typeface="Arial Black" panose="020B0A04020102020204"/>
              </a:rPr>
              <a:t> </a:t>
            </a:r>
            <a:r>
              <a:rPr sz="2150" spc="-25">
                <a:latin typeface="Arial Black" panose="020B0A04020102020204"/>
                <a:cs typeface="Arial Black" panose="020B0A04020102020204"/>
              </a:rPr>
              <a:t>ΤΗΣ </a:t>
            </a:r>
            <a:r>
              <a:rPr sz="2150" smtClean="0">
                <a:solidFill>
                  <a:srgbClr val="001F5F"/>
                </a:solidFill>
                <a:latin typeface="Arial Black" panose="020B0A04020102020204"/>
                <a:cs typeface="Arial Black" panose="020B0A04020102020204"/>
              </a:rPr>
              <a:t>ΣΑΡΩΣ</a:t>
            </a:r>
            <a:r>
              <a:rPr lang="el-GR" sz="2150" dirty="0" smtClean="0">
                <a:solidFill>
                  <a:srgbClr val="001F5F"/>
                </a:solidFill>
                <a:latin typeface="Arial Black" panose="020B0A04020102020204"/>
                <a:cs typeface="Arial Black" panose="020B0A04020102020204"/>
              </a:rPr>
              <a:t>Η</a:t>
            </a:r>
            <a:r>
              <a:rPr sz="2150" smtClean="0">
                <a:solidFill>
                  <a:srgbClr val="001F5F"/>
                </a:solidFill>
                <a:latin typeface="Arial Black" panose="020B0A04020102020204"/>
                <a:cs typeface="Arial Black" panose="020B0A04020102020204"/>
              </a:rPr>
              <a:t>Σ</a:t>
            </a:r>
            <a:r>
              <a:rPr sz="2150" spc="-45" smtClean="0">
                <a:solidFill>
                  <a:srgbClr val="001F5F"/>
                </a:solidFill>
                <a:latin typeface="Arial Black" panose="020B0A04020102020204"/>
                <a:cs typeface="Arial Black" panose="020B0A04020102020204"/>
              </a:rPr>
              <a:t> </a:t>
            </a:r>
            <a:r>
              <a:rPr sz="2150" dirty="0">
                <a:solidFill>
                  <a:srgbClr val="001F5F"/>
                </a:solidFill>
                <a:latin typeface="Arial Black" panose="020B0A04020102020204"/>
                <a:cs typeface="Arial Black" panose="020B0A04020102020204"/>
              </a:rPr>
              <a:t>ΤΥΠΟΥ</a:t>
            </a:r>
            <a:r>
              <a:rPr sz="2150" spc="-45" dirty="0">
                <a:solidFill>
                  <a:srgbClr val="001F5F"/>
                </a:solidFill>
                <a:latin typeface="Arial Black" panose="020B0A04020102020204"/>
                <a:cs typeface="Arial Black" panose="020B0A04020102020204"/>
              </a:rPr>
              <a:t> </a:t>
            </a:r>
            <a:r>
              <a:rPr sz="2150" dirty="0">
                <a:solidFill>
                  <a:srgbClr val="001F5F"/>
                </a:solidFill>
                <a:latin typeface="Arial Black" panose="020B0A04020102020204"/>
                <a:cs typeface="Arial Black" panose="020B0A04020102020204"/>
              </a:rPr>
              <a:t>ΒΡΟΓΧΟΥ</a:t>
            </a:r>
            <a:r>
              <a:rPr sz="2150" spc="-35" dirty="0">
                <a:solidFill>
                  <a:srgbClr val="001F5F"/>
                </a:solidFill>
                <a:latin typeface="Arial Black" panose="020B0A04020102020204"/>
                <a:cs typeface="Arial Black" panose="020B0A04020102020204"/>
              </a:rPr>
              <a:t> </a:t>
            </a:r>
            <a:r>
              <a:rPr sz="2150" dirty="0">
                <a:latin typeface="Arial Black" panose="020B0A04020102020204"/>
                <a:cs typeface="Arial Black" panose="020B0A04020102020204"/>
              </a:rPr>
              <a:t>ΚΑΙ</a:t>
            </a:r>
            <a:r>
              <a:rPr sz="2150" spc="-30" dirty="0">
                <a:latin typeface="Arial Black" panose="020B0A04020102020204"/>
                <a:cs typeface="Arial Black" panose="020B0A04020102020204"/>
              </a:rPr>
              <a:t> </a:t>
            </a:r>
            <a:r>
              <a:rPr sz="2150" dirty="0">
                <a:latin typeface="Arial Black" panose="020B0A04020102020204"/>
                <a:cs typeface="Arial Black" panose="020B0A04020102020204"/>
              </a:rPr>
              <a:t>ΥΙΟΘΕΤΕΙΤΑΙ</a:t>
            </a:r>
            <a:r>
              <a:rPr sz="2150" spc="-30" dirty="0">
                <a:latin typeface="Arial Black" panose="020B0A04020102020204"/>
                <a:cs typeface="Arial Black" panose="020B0A04020102020204"/>
              </a:rPr>
              <a:t> </a:t>
            </a:r>
            <a:r>
              <a:rPr sz="2150" spc="-50" dirty="0">
                <a:latin typeface="Arial Black" panose="020B0A04020102020204"/>
                <a:cs typeface="Arial Black" panose="020B0A04020102020204"/>
              </a:rPr>
              <a:t>Η </a:t>
            </a:r>
            <a:r>
              <a:rPr sz="2150" dirty="0">
                <a:solidFill>
                  <a:srgbClr val="001F5F"/>
                </a:solidFill>
                <a:latin typeface="Arial Black" panose="020B0A04020102020204"/>
                <a:cs typeface="Arial Black" panose="020B0A04020102020204"/>
              </a:rPr>
              <a:t>ΕΥΘΥΓΡΑΜΜΗ</a:t>
            </a:r>
            <a:r>
              <a:rPr sz="2150" spc="-35" dirty="0">
                <a:solidFill>
                  <a:srgbClr val="001F5F"/>
                </a:solidFill>
                <a:latin typeface="Arial Black" panose="020B0A04020102020204"/>
                <a:cs typeface="Arial Black" panose="020B0A04020102020204"/>
              </a:rPr>
              <a:t> </a:t>
            </a:r>
            <a:r>
              <a:rPr sz="2150" dirty="0">
                <a:solidFill>
                  <a:srgbClr val="001F5F"/>
                </a:solidFill>
                <a:latin typeface="Arial Black" panose="020B0A04020102020204"/>
                <a:cs typeface="Arial Black" panose="020B0A04020102020204"/>
              </a:rPr>
              <a:t>ΣΑΡΩΣΗ</a:t>
            </a:r>
            <a:r>
              <a:rPr sz="2150" spc="-30" dirty="0">
                <a:solidFill>
                  <a:srgbClr val="001F5F"/>
                </a:solidFill>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25" dirty="0">
                <a:latin typeface="Arial Black" panose="020B0A04020102020204"/>
                <a:cs typeface="Arial Black" panose="020B0A04020102020204"/>
              </a:rPr>
              <a:t> </a:t>
            </a:r>
            <a:r>
              <a:rPr sz="2150" dirty="0">
                <a:latin typeface="Arial Black" panose="020B0A04020102020204"/>
                <a:cs typeface="Arial Black" panose="020B0A04020102020204"/>
              </a:rPr>
              <a:t>ΒΑΛΒΙΔΑ</a:t>
            </a:r>
            <a:r>
              <a:rPr sz="2150" spc="-35" dirty="0">
                <a:latin typeface="Arial Black" panose="020B0A04020102020204"/>
                <a:cs typeface="Arial Black" panose="020B0A04020102020204"/>
              </a:rPr>
              <a:t> </a:t>
            </a:r>
            <a:r>
              <a:rPr sz="2150" dirty="0">
                <a:latin typeface="Arial Black" panose="020B0A04020102020204"/>
                <a:cs typeface="Arial Black" panose="020B0A04020102020204"/>
              </a:rPr>
              <a:t>ΕΞΑΓΩΓΗΣ</a:t>
            </a:r>
            <a:r>
              <a:rPr sz="2150" spc="-35" dirty="0">
                <a:latin typeface="Arial Black" panose="020B0A04020102020204"/>
                <a:cs typeface="Arial Black" panose="020B0A04020102020204"/>
              </a:rPr>
              <a:t> </a:t>
            </a:r>
            <a:r>
              <a:rPr sz="2150" dirty="0">
                <a:latin typeface="Arial Black" panose="020B0A04020102020204"/>
                <a:cs typeface="Arial Black" panose="020B0A04020102020204"/>
              </a:rPr>
              <a:t>ΜΕ</a:t>
            </a:r>
            <a:r>
              <a:rPr sz="2150" spc="-45" dirty="0">
                <a:latin typeface="Arial Black" panose="020B0A04020102020204"/>
                <a:cs typeface="Arial Black" panose="020B0A04020102020204"/>
              </a:rPr>
              <a:t> </a:t>
            </a:r>
            <a:r>
              <a:rPr sz="2150" spc="-25" dirty="0">
                <a:latin typeface="Arial Black" panose="020B0A04020102020204"/>
                <a:cs typeface="Arial Black" panose="020B0A04020102020204"/>
              </a:rPr>
              <a:t>ΤΗΝ </a:t>
            </a:r>
            <a:r>
              <a:rPr sz="2150" dirty="0">
                <a:latin typeface="Arial Black" panose="020B0A04020102020204"/>
                <a:cs typeface="Arial Black" panose="020B0A04020102020204"/>
              </a:rPr>
              <a:t>ΟΙΚΟΓΕΝΕΙΝΕΙΑ</a:t>
            </a:r>
            <a:r>
              <a:rPr sz="2150" spc="-55" dirty="0">
                <a:latin typeface="Arial Black" panose="020B0A04020102020204"/>
                <a:cs typeface="Arial Black" panose="020B0A04020102020204"/>
              </a:rPr>
              <a:t> </a:t>
            </a:r>
            <a:r>
              <a:rPr sz="2150" dirty="0">
                <a:latin typeface="Arial Black" panose="020B0A04020102020204"/>
                <a:cs typeface="Arial Black" panose="020B0A04020102020204"/>
              </a:rPr>
              <a:t>ΚΙΝΗΤΗΡΩΝ</a:t>
            </a:r>
            <a:r>
              <a:rPr sz="2150" spc="-40" dirty="0">
                <a:latin typeface="Arial Black" panose="020B0A04020102020204"/>
                <a:cs typeface="Arial Black" panose="020B0A04020102020204"/>
              </a:rPr>
              <a:t> </a:t>
            </a:r>
            <a:r>
              <a:rPr sz="2150" spc="-20" dirty="0">
                <a:solidFill>
                  <a:srgbClr val="FF0000"/>
                </a:solidFill>
                <a:latin typeface="Arial Black" panose="020B0A04020102020204"/>
                <a:cs typeface="Arial Black" panose="020B0A04020102020204"/>
              </a:rPr>
              <a:t>RTA</a:t>
            </a:r>
            <a:r>
              <a:rPr sz="2150" spc="-20" dirty="0">
                <a:latin typeface="Arial Black" panose="020B0A04020102020204"/>
                <a:cs typeface="Arial Black" panose="020B0A04020102020204"/>
              </a:rPr>
              <a:t>.</a:t>
            </a:r>
            <a:endParaRPr sz="21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890270"/>
            <a:ext cx="8690610" cy="5773375"/>
          </a:xfrm>
          <a:prstGeom prst="rect">
            <a:avLst/>
          </a:prstGeom>
        </p:spPr>
        <p:txBody>
          <a:bodyPr vert="horz" wrap="square" lIns="0" tIns="12700" rIns="0" bIns="0" rtlCol="0">
            <a:spAutoFit/>
          </a:bodyPr>
          <a:lstStyle/>
          <a:p>
            <a:pPr marL="12700" marR="344805">
              <a:lnSpc>
                <a:spcPct val="100000"/>
              </a:lnSpc>
              <a:spcBef>
                <a:spcPts val="100"/>
              </a:spcBef>
            </a:pPr>
            <a:r>
              <a:rPr sz="2000" b="1" dirty="0">
                <a:latin typeface="Arial" panose="020B0604020202020204"/>
                <a:cs typeface="Arial" panose="020B0604020202020204"/>
              </a:rPr>
              <a:t>ΕΝΑ</a:t>
            </a:r>
            <a:r>
              <a:rPr sz="2000" b="1" spc="-45" dirty="0">
                <a:latin typeface="Arial" panose="020B0604020202020204"/>
                <a:cs typeface="Arial" panose="020B0604020202020204"/>
              </a:rPr>
              <a:t> </a:t>
            </a:r>
            <a:r>
              <a:rPr sz="2000" b="1" dirty="0">
                <a:latin typeface="Arial" panose="020B0604020202020204"/>
                <a:cs typeface="Arial" panose="020B0604020202020204"/>
              </a:rPr>
              <a:t>ΤΥΠΙΚΟ</a:t>
            </a:r>
            <a:r>
              <a:rPr sz="2000" b="1" spc="-35" dirty="0">
                <a:latin typeface="Arial" panose="020B0604020202020204"/>
                <a:cs typeface="Arial" panose="020B0604020202020204"/>
              </a:rPr>
              <a:t> </a:t>
            </a:r>
            <a:r>
              <a:rPr sz="2000" b="1" dirty="0">
                <a:latin typeface="Arial" panose="020B0604020202020204"/>
                <a:cs typeface="Arial" panose="020B0604020202020204"/>
              </a:rPr>
              <a:t>ΣΥΣΤΗΜΑ</a:t>
            </a:r>
            <a:r>
              <a:rPr sz="2000" b="1" spc="-35" dirty="0">
                <a:latin typeface="Arial" panose="020B0604020202020204"/>
                <a:cs typeface="Arial" panose="020B0604020202020204"/>
              </a:rPr>
              <a:t> </a:t>
            </a:r>
            <a:r>
              <a:rPr sz="2000" b="1" dirty="0">
                <a:latin typeface="Arial" panose="020B0604020202020204"/>
                <a:cs typeface="Arial" panose="020B0604020202020204"/>
              </a:rPr>
              <a:t>ΠΡΟΣΑΓΩΓΗΣ</a:t>
            </a:r>
            <a:r>
              <a:rPr sz="2000" b="1" spc="-40" dirty="0">
                <a:latin typeface="Arial" panose="020B0604020202020204"/>
                <a:cs typeface="Arial" panose="020B0604020202020204"/>
              </a:rPr>
              <a:t> </a:t>
            </a:r>
            <a:r>
              <a:rPr sz="2000" b="1">
                <a:latin typeface="Arial" panose="020B0604020202020204"/>
                <a:cs typeface="Arial" panose="020B0604020202020204"/>
              </a:rPr>
              <a:t>ΚΑΙ</a:t>
            </a:r>
            <a:r>
              <a:rPr sz="2000" b="1" spc="-35">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30" smtClean="0">
                <a:latin typeface="Arial" panose="020B0604020202020204"/>
                <a:cs typeface="Arial" panose="020B0604020202020204"/>
              </a:rPr>
              <a:t> </a:t>
            </a:r>
            <a:r>
              <a:rPr sz="2000" b="1" spc="-25" dirty="0">
                <a:latin typeface="Arial" panose="020B0604020202020204"/>
                <a:cs typeface="Arial" panose="020B0604020202020204"/>
              </a:rPr>
              <a:t>ΚΑΥΣΙΜΟΥ</a:t>
            </a:r>
            <a:r>
              <a:rPr sz="2000" b="1" spc="-35" dirty="0">
                <a:latin typeface="Arial" panose="020B0604020202020204"/>
                <a:cs typeface="Arial" panose="020B0604020202020204"/>
              </a:rPr>
              <a:t> </a:t>
            </a:r>
            <a:r>
              <a:rPr sz="2000" b="1" spc="-25" dirty="0">
                <a:latin typeface="Arial" panose="020B0604020202020204"/>
                <a:cs typeface="Arial" panose="020B0604020202020204"/>
              </a:rPr>
              <a:t>ΣΕ </a:t>
            </a:r>
            <a:r>
              <a:rPr sz="2000" b="1" dirty="0">
                <a:latin typeface="Arial" panose="020B0604020202020204"/>
                <a:cs typeface="Arial" panose="020B0604020202020204"/>
              </a:rPr>
              <a:t>ΠΕΤΡΕΛΑΙΟΜΗΧΑΝΗ</a:t>
            </a:r>
            <a:r>
              <a:rPr sz="2000" b="1" spc="-80" dirty="0">
                <a:latin typeface="Arial" panose="020B0604020202020204"/>
                <a:cs typeface="Arial" panose="020B0604020202020204"/>
              </a:rPr>
              <a:t> </a:t>
            </a:r>
            <a:r>
              <a:rPr sz="2000" b="1" dirty="0">
                <a:latin typeface="Arial" panose="020B0604020202020204"/>
                <a:cs typeface="Arial" panose="020B0604020202020204"/>
              </a:rPr>
              <a:t>ΠΕΡΙΛΑΜΒΑΝΕΙ</a:t>
            </a:r>
            <a:r>
              <a:rPr sz="2000" b="1" spc="-45" dirty="0">
                <a:latin typeface="Arial" panose="020B0604020202020204"/>
                <a:cs typeface="Arial" panose="020B0604020202020204"/>
              </a:rPr>
              <a:t> </a:t>
            </a:r>
            <a:r>
              <a:rPr sz="2000" b="1" spc="-80" dirty="0">
                <a:latin typeface="Arial" panose="020B0604020202020204"/>
                <a:cs typeface="Arial" panose="020B0604020202020204"/>
              </a:rPr>
              <a:t>ΤΑ</a:t>
            </a:r>
            <a:r>
              <a:rPr sz="2000" b="1" spc="-65" dirty="0">
                <a:latin typeface="Arial" panose="020B0604020202020204"/>
                <a:cs typeface="Arial" panose="020B0604020202020204"/>
              </a:rPr>
              <a:t> </a:t>
            </a:r>
            <a:r>
              <a:rPr sz="2000" b="1" spc="-35" dirty="0">
                <a:latin typeface="Arial" panose="020B0604020202020204"/>
                <a:cs typeface="Arial" panose="020B0604020202020204"/>
              </a:rPr>
              <a:t>ΑΚΟΛΟΥΘΑ</a:t>
            </a:r>
            <a:r>
              <a:rPr sz="2000" b="1" spc="-25" dirty="0">
                <a:latin typeface="Arial" panose="020B0604020202020204"/>
                <a:cs typeface="Arial" panose="020B0604020202020204"/>
              </a:rPr>
              <a:t> </a:t>
            </a:r>
            <a:r>
              <a:rPr sz="2000" b="1" spc="-10" dirty="0">
                <a:latin typeface="Arial" panose="020B0604020202020204"/>
                <a:cs typeface="Arial" panose="020B0604020202020204"/>
              </a:rPr>
              <a:t>ΤΜΗΜΑΤΑ:</a:t>
            </a:r>
            <a:endParaRPr sz="2000">
              <a:latin typeface="Arial" panose="020B0604020202020204"/>
              <a:cs typeface="Arial" panose="020B0604020202020204"/>
            </a:endParaRPr>
          </a:p>
          <a:p>
            <a:pPr>
              <a:lnSpc>
                <a:spcPct val="100000"/>
              </a:lnSpc>
            </a:pPr>
            <a:endParaRPr sz="2850" smtClean="0">
              <a:latin typeface="Arial" panose="020B0604020202020204"/>
              <a:cs typeface="Arial" panose="020B0604020202020204"/>
            </a:endParaRPr>
          </a:p>
          <a:p>
            <a:pPr marL="469900" indent="-457200">
              <a:lnSpc>
                <a:spcPct val="100000"/>
              </a:lnSpc>
              <a:buClr>
                <a:srgbClr val="FF0000"/>
              </a:buClr>
              <a:buAutoNum type="arabicPeriod"/>
              <a:tabLst>
                <a:tab pos="469265" algn="l"/>
                <a:tab pos="469900" algn="l"/>
              </a:tabLst>
            </a:pPr>
            <a:r>
              <a:rPr sz="2000" b="1">
                <a:latin typeface="Arial" panose="020B0604020202020204"/>
                <a:cs typeface="Arial" panose="020B0604020202020204"/>
              </a:rPr>
              <a:t>ΔΕΞΑΜΕΝΕΣ</a:t>
            </a:r>
            <a:r>
              <a:rPr sz="2000" b="1" spc="-145">
                <a:latin typeface="Arial" panose="020B0604020202020204"/>
                <a:cs typeface="Arial" panose="020B0604020202020204"/>
              </a:rPr>
              <a:t> </a:t>
            </a:r>
            <a:r>
              <a:rPr sz="2000" b="1" smtClean="0">
                <a:latin typeface="Arial" panose="020B0604020202020204"/>
                <a:cs typeface="Arial" panose="020B0604020202020204"/>
              </a:rPr>
              <a:t>ΑΠΟΘΗΚΕΥΣ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55" smtClean="0">
                <a:latin typeface="Arial" panose="020B0604020202020204"/>
                <a:cs typeface="Arial" panose="020B0604020202020204"/>
              </a:rPr>
              <a:t> </a:t>
            </a:r>
            <a:r>
              <a:rPr sz="2000" b="1" spc="-10" smtClean="0">
                <a:latin typeface="Arial" panose="020B0604020202020204"/>
                <a:cs typeface="Arial" panose="020B0604020202020204"/>
              </a:rPr>
              <a:t>ΠΕΤΡΕΛΑΙΟΥ</a:t>
            </a:r>
            <a:r>
              <a:rPr lang="en-US" sz="2000" b="1" spc="-10" dirty="0" smtClean="0">
                <a:latin typeface="Arial" panose="020B0604020202020204"/>
                <a:cs typeface="Arial" panose="020B0604020202020204"/>
              </a:rPr>
              <a:t> (STORAGE TANKS)</a:t>
            </a:r>
            <a:r>
              <a:rPr sz="2000" b="1" spc="-10" smtClean="0">
                <a:latin typeface="Arial" panose="020B0604020202020204"/>
                <a:cs typeface="Arial" panose="020B0604020202020204"/>
              </a:rPr>
              <a:t>.</a:t>
            </a:r>
            <a:endParaRPr sz="2000">
              <a:latin typeface="Arial" panose="020B0604020202020204"/>
              <a:cs typeface="Arial" panose="020B0604020202020204"/>
            </a:endParaRPr>
          </a:p>
          <a:p>
            <a:pPr marL="469900" marR="1426845" indent="-457200">
              <a:lnSpc>
                <a:spcPct val="100000"/>
              </a:lnSpc>
              <a:spcBef>
                <a:spcPts val="480"/>
              </a:spcBef>
              <a:buClr>
                <a:srgbClr val="FF0000"/>
              </a:buClr>
              <a:buAutoNum type="arabicPeriod"/>
              <a:tabLst>
                <a:tab pos="469265" algn="l"/>
                <a:tab pos="469900" algn="l"/>
              </a:tabLst>
            </a:pPr>
            <a:r>
              <a:rPr sz="2000" b="1" dirty="0">
                <a:latin typeface="Arial" panose="020B0604020202020204"/>
                <a:cs typeface="Arial" panose="020B0604020202020204"/>
              </a:rPr>
              <a:t>ΣΩΛΗΝΩΣΕΙΣ</a:t>
            </a:r>
            <a:r>
              <a:rPr sz="2000" b="1" spc="-50" dirty="0">
                <a:latin typeface="Arial" panose="020B0604020202020204"/>
                <a:cs typeface="Arial" panose="020B0604020202020204"/>
              </a:rPr>
              <a:t> </a:t>
            </a:r>
            <a:r>
              <a:rPr sz="2000" b="1" dirty="0">
                <a:latin typeface="Arial" panose="020B0604020202020204"/>
                <a:cs typeface="Arial" panose="020B0604020202020204"/>
              </a:rPr>
              <a:t>ΠΡΟΣΑΓΩΓΗΣ</a:t>
            </a:r>
            <a:r>
              <a:rPr sz="2000" b="1" spc="-35" dirty="0">
                <a:latin typeface="Arial" panose="020B0604020202020204"/>
                <a:cs typeface="Arial" panose="020B0604020202020204"/>
              </a:rPr>
              <a:t> </a:t>
            </a:r>
            <a:r>
              <a:rPr sz="2000" b="1" dirty="0">
                <a:latin typeface="Arial" panose="020B0604020202020204"/>
                <a:cs typeface="Arial" panose="020B0604020202020204"/>
              </a:rPr>
              <a:t>ΚΑΙ</a:t>
            </a:r>
            <a:r>
              <a:rPr sz="2000" b="1" spc="-35" dirty="0">
                <a:latin typeface="Arial" panose="020B0604020202020204"/>
                <a:cs typeface="Arial" panose="020B0604020202020204"/>
              </a:rPr>
              <a:t> </a:t>
            </a:r>
            <a:r>
              <a:rPr sz="2000" b="1" spc="-10" dirty="0">
                <a:latin typeface="Arial" panose="020B0604020202020204"/>
                <a:cs typeface="Arial" panose="020B0604020202020204"/>
              </a:rPr>
              <a:t>ΕΠΙΣΤΡΟΦΗΣ </a:t>
            </a:r>
            <a:r>
              <a:rPr sz="2000" b="1" spc="-10">
                <a:latin typeface="Arial" panose="020B0604020202020204"/>
                <a:cs typeface="Arial" panose="020B0604020202020204"/>
              </a:rPr>
              <a:t>ΠΕΤΡΕΛΑΙΟΥ</a:t>
            </a:r>
            <a:r>
              <a:rPr sz="2000" b="1" spc="-10" smtClean="0">
                <a:latin typeface="Arial" panose="020B0604020202020204"/>
                <a:cs typeface="Arial" panose="020B0604020202020204"/>
              </a:rPr>
              <a:t>.</a:t>
            </a:r>
            <a:endParaRPr lang="el-GR" sz="2000" b="1" spc="-10" dirty="0" smtClean="0">
              <a:latin typeface="Arial" panose="020B0604020202020204"/>
              <a:cs typeface="Arial" panose="020B0604020202020204"/>
            </a:endParaRPr>
          </a:p>
          <a:p>
            <a:pPr marL="469900" marR="1426845" indent="-457200">
              <a:lnSpc>
                <a:spcPct val="100000"/>
              </a:lnSpc>
              <a:spcBef>
                <a:spcPts val="480"/>
              </a:spcBef>
              <a:buClr>
                <a:srgbClr val="FF0000"/>
              </a:buClr>
              <a:buAutoNum type="arabicPeriod"/>
              <a:tabLst>
                <a:tab pos="469265" algn="l"/>
                <a:tab pos="469900" algn="l"/>
              </a:tabLst>
            </a:pPr>
            <a:r>
              <a:rPr lang="el-GR" sz="2000" b="1" spc="-10" dirty="0" smtClean="0">
                <a:latin typeface="Arial" panose="020B0604020202020204"/>
                <a:cs typeface="Arial" panose="020B0604020202020204"/>
              </a:rPr>
              <a:t>ΑΝΤΛΙΕΣ ΜΕΤΑΓΓΙΣΗΣ (Τ</a:t>
            </a:r>
            <a:r>
              <a:rPr lang="en-US" sz="2000" b="1" spc="-10" dirty="0" smtClean="0">
                <a:latin typeface="Arial" panose="020B0604020202020204"/>
                <a:cs typeface="Arial" panose="020B0604020202020204"/>
              </a:rPr>
              <a:t>RANSFER PUMPS).</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a:latin typeface="Arial" panose="020B0604020202020204"/>
                <a:cs typeface="Arial" panose="020B0604020202020204"/>
              </a:rPr>
              <a:t>ΠΡΟΘΕΡΜΑΝΤΗΡΕΣ</a:t>
            </a:r>
            <a:r>
              <a:rPr sz="2000" b="1" spc="-85">
                <a:latin typeface="Arial" panose="020B0604020202020204"/>
                <a:cs typeface="Arial" panose="020B0604020202020204"/>
              </a:rPr>
              <a:t> </a:t>
            </a:r>
            <a:r>
              <a:rPr sz="2000" b="1" spc="-10" smtClean="0">
                <a:latin typeface="Arial" panose="020B0604020202020204"/>
                <a:cs typeface="Arial" panose="020B0604020202020204"/>
              </a:rPr>
              <a:t>ΠΕΤΡΕΛΑΙΟΥ</a:t>
            </a:r>
            <a:r>
              <a:rPr lang="en-US" sz="2000" b="1" spc="-10" dirty="0" smtClean="0">
                <a:latin typeface="Arial" panose="020B0604020202020204"/>
                <a:cs typeface="Arial" panose="020B0604020202020204"/>
              </a:rPr>
              <a:t> (HEATERS)</a:t>
            </a:r>
            <a:r>
              <a:rPr sz="2000" b="1" spc="-10" smtClean="0">
                <a:latin typeface="Arial" panose="020B0604020202020204"/>
                <a:cs typeface="Arial" panose="020B0604020202020204"/>
              </a:rPr>
              <a:t>.</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spc="-50" dirty="0">
                <a:latin typeface="Arial" panose="020B0604020202020204"/>
                <a:cs typeface="Arial" panose="020B0604020202020204"/>
              </a:rPr>
              <a:t>ΦΙΛΤΡΑ</a:t>
            </a:r>
            <a:r>
              <a:rPr sz="2000" b="1" spc="-130" dirty="0">
                <a:latin typeface="Arial" panose="020B0604020202020204"/>
                <a:cs typeface="Arial" panose="020B0604020202020204"/>
              </a:rPr>
              <a:t> </a:t>
            </a:r>
            <a:r>
              <a:rPr sz="2000" b="1" spc="-10" dirty="0">
                <a:latin typeface="Arial" panose="020B0604020202020204"/>
                <a:cs typeface="Arial" panose="020B0604020202020204"/>
              </a:rPr>
              <a:t>ΚΑΘΑΡΙΣΜΟΥ</a:t>
            </a:r>
            <a:r>
              <a:rPr sz="2000" b="1" spc="-125" dirty="0">
                <a:latin typeface="Arial" panose="020B0604020202020204"/>
                <a:cs typeface="Arial" panose="020B0604020202020204"/>
              </a:rPr>
              <a:t> </a:t>
            </a:r>
            <a:r>
              <a:rPr sz="2000" b="1" spc="-10" dirty="0">
                <a:latin typeface="Arial" panose="020B0604020202020204"/>
                <a:cs typeface="Arial" panose="020B0604020202020204"/>
              </a:rPr>
              <a:t>ΠΕΤΡΕΛΑΙΟY.</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spc="-25" dirty="0">
                <a:latin typeface="Arial" panose="020B0604020202020204"/>
                <a:cs typeface="Arial" panose="020B0604020202020204"/>
              </a:rPr>
              <a:t>ΦΥΓΟΚΕΝΤΡΙΚΟΥΣ</a:t>
            </a:r>
            <a:r>
              <a:rPr sz="2000" b="1" spc="-114" dirty="0">
                <a:latin typeface="Arial" panose="020B0604020202020204"/>
                <a:cs typeface="Arial" panose="020B0604020202020204"/>
              </a:rPr>
              <a:t> </a:t>
            </a:r>
            <a:r>
              <a:rPr sz="2000" b="1">
                <a:latin typeface="Arial" panose="020B0604020202020204"/>
                <a:cs typeface="Arial" panose="020B0604020202020204"/>
              </a:rPr>
              <a:t>ΔΙΑΧΩΡΙΣΤΗΡΕΣ</a:t>
            </a:r>
            <a:r>
              <a:rPr sz="2000" b="1" spc="-15">
                <a:latin typeface="Arial" panose="020B0604020202020204"/>
                <a:cs typeface="Arial" panose="020B0604020202020204"/>
              </a:rPr>
              <a:t> </a:t>
            </a:r>
            <a:r>
              <a:rPr sz="2000" b="1" spc="-10" smtClean="0">
                <a:latin typeface="Arial" panose="020B0604020202020204"/>
                <a:cs typeface="Arial" panose="020B0604020202020204"/>
              </a:rPr>
              <a:t>ΠΕΤΡΕΛΑΙΟΥ</a:t>
            </a:r>
            <a:r>
              <a:rPr lang="en-US" sz="2000" b="1" spc="-10" dirty="0" smtClean="0">
                <a:latin typeface="Arial" panose="020B0604020202020204"/>
                <a:cs typeface="Arial" panose="020B0604020202020204"/>
              </a:rPr>
              <a:t> (PURIFIERS)</a:t>
            </a:r>
            <a:r>
              <a:rPr sz="2000" b="1" spc="-10" smtClean="0">
                <a:latin typeface="Arial" panose="020B0604020202020204"/>
                <a:cs typeface="Arial" panose="020B0604020202020204"/>
              </a:rPr>
              <a:t>.</a:t>
            </a:r>
            <a:endParaRPr lang="el-GR" sz="2000" b="1" spc="-10" dirty="0" smtClean="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lang="el-GR" sz="2000" b="1" spc="-10" dirty="0" smtClean="0">
                <a:latin typeface="Arial" panose="020B0604020202020204"/>
                <a:cs typeface="Arial" panose="020B0604020202020204"/>
              </a:rPr>
              <a:t>ΔΕΞΑ</a:t>
            </a:r>
            <a:r>
              <a:rPr lang="en-US" sz="2000" b="1" spc="-10" dirty="0" smtClean="0">
                <a:latin typeface="Arial" panose="020B0604020202020204"/>
                <a:cs typeface="Arial" panose="020B0604020202020204"/>
              </a:rPr>
              <a:t>M</a:t>
            </a:r>
            <a:r>
              <a:rPr lang="el-GR" sz="2000" b="1" spc="-10" dirty="0" smtClean="0">
                <a:latin typeface="Arial" panose="020B0604020202020204"/>
                <a:cs typeface="Arial" panose="020B0604020202020204"/>
              </a:rPr>
              <a:t>ΕΝΕΣ ΚΑΤΑΚΑΘΗΣΗΣ (</a:t>
            </a:r>
            <a:r>
              <a:rPr lang="en-US" sz="2000" b="1" spc="-10" dirty="0" smtClean="0">
                <a:latin typeface="Arial" panose="020B0604020202020204"/>
                <a:cs typeface="Arial" panose="020B0604020202020204"/>
              </a:rPr>
              <a:t>SETTLING TANKS).</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dirty="0">
                <a:latin typeface="Arial" panose="020B0604020202020204"/>
                <a:cs typeface="Arial" panose="020B0604020202020204"/>
              </a:rPr>
              <a:t>ΔΕΞΑΜΕΝΕΣ</a:t>
            </a:r>
            <a:r>
              <a:rPr sz="2000" b="1" spc="-60" dirty="0">
                <a:latin typeface="Arial" panose="020B0604020202020204"/>
                <a:cs typeface="Arial" panose="020B0604020202020204"/>
              </a:rPr>
              <a:t> </a:t>
            </a:r>
            <a:r>
              <a:rPr sz="2000" b="1">
                <a:latin typeface="Arial" panose="020B0604020202020204"/>
                <a:cs typeface="Arial" panose="020B0604020202020204"/>
              </a:rPr>
              <a:t>ΗΜΕΡΗΣΙΑΣ</a:t>
            </a:r>
            <a:r>
              <a:rPr sz="2000" b="1" spc="-40">
                <a:latin typeface="Arial" panose="020B0604020202020204"/>
                <a:cs typeface="Arial" panose="020B0604020202020204"/>
              </a:rPr>
              <a:t> </a:t>
            </a:r>
            <a:r>
              <a:rPr sz="2000" b="1" spc="-30" smtClean="0">
                <a:latin typeface="Arial" panose="020B0604020202020204"/>
                <a:cs typeface="Arial" panose="020B0604020202020204"/>
              </a:rPr>
              <a:t>ΚΑΤΑΝΑΛΩΣ</a:t>
            </a:r>
            <a:r>
              <a:rPr lang="el-GR" sz="2000" b="1" spc="-30" dirty="0" smtClean="0">
                <a:latin typeface="Arial" panose="020B0604020202020204"/>
                <a:cs typeface="Arial" panose="020B0604020202020204"/>
              </a:rPr>
              <a:t>Η</a:t>
            </a:r>
            <a:r>
              <a:rPr sz="2000" b="1" spc="-30" smtClean="0">
                <a:latin typeface="Arial" panose="020B0604020202020204"/>
                <a:cs typeface="Arial" panose="020B0604020202020204"/>
              </a:rPr>
              <a:t>Σ</a:t>
            </a:r>
            <a:r>
              <a:rPr sz="2000" b="1" spc="-45" smtClean="0">
                <a:latin typeface="Arial" panose="020B0604020202020204"/>
                <a:cs typeface="Arial" panose="020B0604020202020204"/>
              </a:rPr>
              <a:t> </a:t>
            </a:r>
            <a:r>
              <a:rPr lang="en-US" sz="2000" b="1" spc="-10" dirty="0" smtClean="0">
                <a:latin typeface="Arial" panose="020B0604020202020204"/>
                <a:cs typeface="Arial" panose="020B0604020202020204"/>
              </a:rPr>
              <a:t> </a:t>
            </a:r>
            <a:r>
              <a:rPr lang="el-GR" sz="2000" b="1" spc="-10" dirty="0" smtClean="0">
                <a:latin typeface="Arial" panose="020B0604020202020204"/>
                <a:cs typeface="Arial" panose="020B0604020202020204"/>
              </a:rPr>
              <a:t>(</a:t>
            </a:r>
            <a:r>
              <a:rPr lang="en-US" sz="2000" b="1" spc="-10" dirty="0" smtClean="0">
                <a:latin typeface="Arial" panose="020B0604020202020204"/>
                <a:cs typeface="Arial" panose="020B0604020202020204"/>
              </a:rPr>
              <a:t>SERVICE </a:t>
            </a:r>
            <a:r>
              <a:rPr lang="el-GR" sz="2000" b="1" spc="-10" dirty="0" smtClean="0">
                <a:latin typeface="Arial" panose="020B0604020202020204"/>
                <a:cs typeface="Arial" panose="020B0604020202020204"/>
              </a:rPr>
              <a:t>ή </a:t>
            </a:r>
            <a:r>
              <a:rPr lang="en-US" sz="2000" b="1" spc="-10" dirty="0" smtClean="0">
                <a:latin typeface="Arial" panose="020B0604020202020204"/>
                <a:cs typeface="Arial" panose="020B0604020202020204"/>
              </a:rPr>
              <a:t>DAILY</a:t>
            </a:r>
            <a:r>
              <a:rPr lang="el-GR" sz="2000" b="1" spc="-10" dirty="0" smtClean="0">
                <a:latin typeface="Arial" panose="020B0604020202020204"/>
                <a:cs typeface="Arial" panose="020B0604020202020204"/>
              </a:rPr>
              <a:t> </a:t>
            </a:r>
            <a:r>
              <a:rPr lang="en-US" sz="2000" b="1" spc="-10" dirty="0" err="1" smtClean="0">
                <a:latin typeface="Arial" panose="020B0604020202020204"/>
                <a:cs typeface="Arial" panose="020B0604020202020204"/>
              </a:rPr>
              <a:t>Tks</a:t>
            </a:r>
            <a:r>
              <a:rPr lang="en-US" sz="2000" b="1" spc="-10" dirty="0" smtClean="0">
                <a:latin typeface="Arial" panose="020B0604020202020204"/>
                <a:cs typeface="Arial" panose="020B0604020202020204"/>
              </a:rPr>
              <a:t>)</a:t>
            </a:r>
            <a:r>
              <a:rPr sz="2000" b="1" spc="-10" smtClean="0">
                <a:latin typeface="Arial" panose="020B0604020202020204"/>
                <a:cs typeface="Arial" panose="020B0604020202020204"/>
              </a:rPr>
              <a:t>.</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spc="-10" dirty="0">
                <a:latin typeface="Arial" panose="020B0604020202020204"/>
                <a:cs typeface="Arial" panose="020B0604020202020204"/>
              </a:rPr>
              <a:t>ΑΝΤΛΙΕΣ</a:t>
            </a:r>
            <a:r>
              <a:rPr sz="2000" b="1" spc="-120" dirty="0">
                <a:latin typeface="Arial" panose="020B0604020202020204"/>
                <a:cs typeface="Arial" panose="020B0604020202020204"/>
              </a:rPr>
              <a:t> </a:t>
            </a:r>
            <a:r>
              <a:rPr sz="2000" b="1" dirty="0">
                <a:latin typeface="Arial" panose="020B0604020202020204"/>
                <a:cs typeface="Arial" panose="020B0604020202020204"/>
              </a:rPr>
              <a:t>ΤΡΟΦΟΔΟΣΙΑΣ</a:t>
            </a:r>
            <a:r>
              <a:rPr sz="2000" b="1" spc="-110" dirty="0">
                <a:latin typeface="Arial" panose="020B0604020202020204"/>
                <a:cs typeface="Arial" panose="020B0604020202020204"/>
              </a:rPr>
              <a:t> </a:t>
            </a:r>
            <a:r>
              <a:rPr sz="2000" b="1">
                <a:latin typeface="Arial" panose="020B0604020202020204"/>
                <a:cs typeface="Arial" panose="020B0604020202020204"/>
              </a:rPr>
              <a:t>ΧΑΜΗΛΗΣ</a:t>
            </a:r>
            <a:r>
              <a:rPr sz="2000" b="1" spc="-105">
                <a:latin typeface="Arial" panose="020B0604020202020204"/>
                <a:cs typeface="Arial" panose="020B0604020202020204"/>
              </a:rPr>
              <a:t> </a:t>
            </a:r>
            <a:r>
              <a:rPr sz="2000" b="1" spc="-10" smtClean="0">
                <a:latin typeface="Arial" panose="020B0604020202020204"/>
                <a:cs typeface="Arial" panose="020B0604020202020204"/>
              </a:rPr>
              <a:t>ΠΙΕΣ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lang="en-US" sz="2000" b="1" spc="-10" dirty="0" smtClean="0">
                <a:latin typeface="Arial" panose="020B0604020202020204"/>
                <a:cs typeface="Arial" panose="020B0604020202020204"/>
              </a:rPr>
              <a:t> (3 bar)</a:t>
            </a:r>
            <a:r>
              <a:rPr sz="2000" b="1" spc="-10" smtClean="0">
                <a:latin typeface="Arial" panose="020B0604020202020204"/>
                <a:cs typeface="Arial" panose="020B0604020202020204"/>
              </a:rPr>
              <a:t>.</a:t>
            </a:r>
            <a:endParaRPr lang="en-US" sz="2000" b="1" spc="-10" dirty="0" smtClean="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lang="en-US" sz="2000" b="1" spc="-10" dirty="0" smtClean="0">
                <a:latin typeface="Arial" panose="020B0604020202020204"/>
                <a:cs typeface="Arial" panose="020B0604020202020204"/>
              </a:rPr>
              <a:t>AN</a:t>
            </a:r>
            <a:r>
              <a:rPr lang="el-GR" sz="2000" b="1" spc="-10" dirty="0" smtClean="0">
                <a:latin typeface="Arial" panose="020B0604020202020204"/>
                <a:cs typeface="Arial" panose="020B0604020202020204"/>
              </a:rPr>
              <a:t>ΤΛΙΕΣ ΤΡΟΦΟΔΟΣΙΑΣ  </a:t>
            </a:r>
            <a:r>
              <a:rPr lang="en-US" sz="2000" b="1" spc="-10" dirty="0" smtClean="0">
                <a:latin typeface="Arial" panose="020B0604020202020204"/>
                <a:cs typeface="Arial" panose="020B0604020202020204"/>
              </a:rPr>
              <a:t>(7 Bar)</a:t>
            </a:r>
            <a:r>
              <a:rPr lang="el-GR" sz="2000" b="1" spc="-10" dirty="0" smtClean="0">
                <a:latin typeface="Arial" panose="020B0604020202020204"/>
                <a:cs typeface="Arial" panose="020B0604020202020204"/>
              </a:rPr>
              <a:t>.</a:t>
            </a:r>
            <a:endParaRPr sz="2000">
              <a:latin typeface="Arial" panose="020B0604020202020204"/>
              <a:cs typeface="Arial" panose="020B0604020202020204"/>
            </a:endParaRPr>
          </a:p>
          <a:p>
            <a:pPr marL="469900" indent="-457200">
              <a:lnSpc>
                <a:spcPct val="100000"/>
              </a:lnSpc>
              <a:spcBef>
                <a:spcPts val="480"/>
              </a:spcBef>
              <a:buClr>
                <a:srgbClr val="FF0000"/>
              </a:buClr>
              <a:buAutoNum type="arabicPeriod"/>
              <a:tabLst>
                <a:tab pos="469265" algn="l"/>
                <a:tab pos="469900" algn="l"/>
              </a:tabLst>
            </a:pPr>
            <a:r>
              <a:rPr sz="2000" b="1" spc="-20" dirty="0">
                <a:latin typeface="Arial" panose="020B0604020202020204"/>
                <a:cs typeface="Arial" panose="020B0604020202020204"/>
              </a:rPr>
              <a:t>ΑΝΤΛΙΕΣ</a:t>
            </a:r>
            <a:r>
              <a:rPr sz="2000" b="1" spc="-110" dirty="0">
                <a:latin typeface="Arial" panose="020B0604020202020204"/>
                <a:cs typeface="Arial" panose="020B0604020202020204"/>
              </a:rPr>
              <a:t> </a:t>
            </a:r>
            <a:r>
              <a:rPr sz="2000" b="1">
                <a:latin typeface="Arial" panose="020B0604020202020204"/>
                <a:cs typeface="Arial" panose="020B0604020202020204"/>
              </a:rPr>
              <a:t>ΥΨΗΛΗΣ</a:t>
            </a:r>
            <a:r>
              <a:rPr sz="2000" b="1" spc="-45">
                <a:latin typeface="Arial" panose="020B0604020202020204"/>
                <a:cs typeface="Arial" panose="020B0604020202020204"/>
              </a:rPr>
              <a:t> </a:t>
            </a:r>
            <a:r>
              <a:rPr sz="2000" b="1" spc="-10" smtClean="0">
                <a:latin typeface="Arial" panose="020B0604020202020204"/>
                <a:cs typeface="Arial" panose="020B0604020202020204"/>
              </a:rPr>
              <a:t>ΠΙΕΣ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lang="en-US" sz="2000" b="1" spc="-10" dirty="0" smtClean="0">
                <a:latin typeface="Arial" panose="020B0604020202020204"/>
                <a:cs typeface="Arial" panose="020B0604020202020204"/>
              </a:rPr>
              <a:t> (HIGH PRESSURE FUEL PUMPS</a:t>
            </a:r>
            <a:r>
              <a:rPr lang="el-GR" sz="2000" b="1" spc="-10" dirty="0" smtClean="0">
                <a:latin typeface="Arial" panose="020B0604020202020204"/>
                <a:cs typeface="Arial" panose="020B0604020202020204"/>
              </a:rPr>
              <a:t>)</a:t>
            </a:r>
            <a:r>
              <a:rPr sz="2000" b="1" spc="-10" smtClean="0">
                <a:latin typeface="Arial" panose="020B0604020202020204"/>
                <a:cs typeface="Arial" panose="020B0604020202020204"/>
              </a:rPr>
              <a:t>.</a:t>
            </a:r>
            <a:endParaRPr sz="2000">
              <a:latin typeface="Arial" panose="020B0604020202020204"/>
              <a:cs typeface="Arial" panose="020B0604020202020204"/>
            </a:endParaRPr>
          </a:p>
          <a:p>
            <a:pPr marL="469900" indent="-457200">
              <a:lnSpc>
                <a:spcPct val="100000"/>
              </a:lnSpc>
              <a:spcBef>
                <a:spcPts val="470"/>
              </a:spcBef>
              <a:buClr>
                <a:srgbClr val="FF0000"/>
              </a:buClr>
              <a:buAutoNum type="arabicPeriod"/>
              <a:tabLst>
                <a:tab pos="469265" algn="l"/>
                <a:tab pos="469900" algn="l"/>
              </a:tabLst>
            </a:pPr>
            <a:r>
              <a:rPr sz="2000" b="1" spc="-10" smtClean="0">
                <a:latin typeface="Arial" panose="020B0604020202020204"/>
                <a:cs typeface="Arial" panose="020B0604020202020204"/>
              </a:rPr>
              <a:t>ΕΓΧΥΤΗΡΕΣ</a:t>
            </a:r>
            <a:r>
              <a:rPr lang="en-US" sz="2000" b="1" spc="-10" dirty="0" smtClean="0">
                <a:latin typeface="Arial" panose="020B0604020202020204"/>
                <a:cs typeface="Arial" panose="020B0604020202020204"/>
              </a:rPr>
              <a:t> (INJECTORS)</a:t>
            </a:r>
            <a:r>
              <a:rPr sz="2000" b="1" spc="-10" smtClean="0">
                <a:latin typeface="Arial" panose="020B0604020202020204"/>
                <a:cs typeface="Arial" panose="020B0604020202020204"/>
              </a:rPr>
              <a:t>.</a:t>
            </a:r>
            <a:endParaRPr sz="2000">
              <a:latin typeface="Arial" panose="020B0604020202020204"/>
              <a:cs typeface="Arial" panose="020B0604020202020204"/>
            </a:endParaRPr>
          </a:p>
        </p:txBody>
      </p:sp>
      <p:grpSp>
        <p:nvGrpSpPr>
          <p:cNvPr id="3" name="object 3"/>
          <p:cNvGrpSpPr/>
          <p:nvPr/>
        </p:nvGrpSpPr>
        <p:grpSpPr>
          <a:xfrm>
            <a:off x="332680" y="58360"/>
            <a:ext cx="8250555" cy="817244"/>
            <a:chOff x="332680" y="58360"/>
            <a:chExt cx="8250555" cy="817244"/>
          </a:xfrm>
        </p:grpSpPr>
        <p:sp>
          <p:nvSpPr>
            <p:cNvPr id="4" name="object 4"/>
            <p:cNvSpPr/>
            <p:nvPr/>
          </p:nvSpPr>
          <p:spPr>
            <a:xfrm>
              <a:off x="345440" y="71119"/>
              <a:ext cx="8224520" cy="791210"/>
            </a:xfrm>
            <a:custGeom>
              <a:avLst/>
              <a:gdLst/>
              <a:ahLst/>
              <a:cxnLst/>
              <a:rect l="l" t="t" r="r" b="b"/>
              <a:pathLst>
                <a:path w="8224520" h="791210">
                  <a:moveTo>
                    <a:pt x="8106409" y="1270"/>
                  </a:moveTo>
                  <a:lnTo>
                    <a:pt x="118110" y="1270"/>
                  </a:lnTo>
                  <a:lnTo>
                    <a:pt x="110489" y="2539"/>
                  </a:lnTo>
                  <a:lnTo>
                    <a:pt x="97789" y="5079"/>
                  </a:lnTo>
                  <a:lnTo>
                    <a:pt x="91439" y="7620"/>
                  </a:lnTo>
                  <a:lnTo>
                    <a:pt x="83819" y="8889"/>
                  </a:lnTo>
                  <a:lnTo>
                    <a:pt x="77469" y="11429"/>
                  </a:lnTo>
                  <a:lnTo>
                    <a:pt x="72389" y="15239"/>
                  </a:lnTo>
                  <a:lnTo>
                    <a:pt x="66039" y="17779"/>
                  </a:lnTo>
                  <a:lnTo>
                    <a:pt x="59689" y="21589"/>
                  </a:lnTo>
                  <a:lnTo>
                    <a:pt x="54610" y="25400"/>
                  </a:lnTo>
                  <a:lnTo>
                    <a:pt x="48260" y="30479"/>
                  </a:lnTo>
                  <a:lnTo>
                    <a:pt x="43180" y="34289"/>
                  </a:lnTo>
                  <a:lnTo>
                    <a:pt x="33020" y="44450"/>
                  </a:lnTo>
                  <a:lnTo>
                    <a:pt x="25400" y="54609"/>
                  </a:lnTo>
                  <a:lnTo>
                    <a:pt x="21589" y="60959"/>
                  </a:lnTo>
                  <a:lnTo>
                    <a:pt x="17780" y="66039"/>
                  </a:lnTo>
                  <a:lnTo>
                    <a:pt x="13970" y="72389"/>
                  </a:lnTo>
                  <a:lnTo>
                    <a:pt x="3810" y="97789"/>
                  </a:lnTo>
                  <a:lnTo>
                    <a:pt x="2539" y="105409"/>
                  </a:lnTo>
                  <a:lnTo>
                    <a:pt x="0" y="118109"/>
                  </a:lnTo>
                  <a:lnTo>
                    <a:pt x="0" y="673100"/>
                  </a:lnTo>
                  <a:lnTo>
                    <a:pt x="1270" y="680719"/>
                  </a:lnTo>
                  <a:lnTo>
                    <a:pt x="2539" y="687069"/>
                  </a:lnTo>
                  <a:lnTo>
                    <a:pt x="3810" y="694689"/>
                  </a:lnTo>
                  <a:lnTo>
                    <a:pt x="13970" y="720089"/>
                  </a:lnTo>
                  <a:lnTo>
                    <a:pt x="17780" y="726439"/>
                  </a:lnTo>
                  <a:lnTo>
                    <a:pt x="21589" y="731519"/>
                  </a:lnTo>
                  <a:lnTo>
                    <a:pt x="25400" y="737869"/>
                  </a:lnTo>
                  <a:lnTo>
                    <a:pt x="33020" y="748029"/>
                  </a:lnTo>
                  <a:lnTo>
                    <a:pt x="43180" y="758189"/>
                  </a:lnTo>
                  <a:lnTo>
                    <a:pt x="48260" y="762000"/>
                  </a:lnTo>
                  <a:lnTo>
                    <a:pt x="54610" y="767079"/>
                  </a:lnTo>
                  <a:lnTo>
                    <a:pt x="59689" y="770889"/>
                  </a:lnTo>
                  <a:lnTo>
                    <a:pt x="66039" y="774700"/>
                  </a:lnTo>
                  <a:lnTo>
                    <a:pt x="72389" y="777239"/>
                  </a:lnTo>
                  <a:lnTo>
                    <a:pt x="77469" y="779779"/>
                  </a:lnTo>
                  <a:lnTo>
                    <a:pt x="83819" y="783589"/>
                  </a:lnTo>
                  <a:lnTo>
                    <a:pt x="91439" y="784859"/>
                  </a:lnTo>
                  <a:lnTo>
                    <a:pt x="97789" y="787400"/>
                  </a:lnTo>
                  <a:lnTo>
                    <a:pt x="110489" y="789939"/>
                  </a:lnTo>
                  <a:lnTo>
                    <a:pt x="118110" y="791209"/>
                  </a:lnTo>
                  <a:lnTo>
                    <a:pt x="8106409" y="791209"/>
                  </a:lnTo>
                  <a:lnTo>
                    <a:pt x="8114030" y="789939"/>
                  </a:lnTo>
                  <a:lnTo>
                    <a:pt x="8126730" y="787400"/>
                  </a:lnTo>
                  <a:lnTo>
                    <a:pt x="8133080" y="784859"/>
                  </a:lnTo>
                  <a:lnTo>
                    <a:pt x="8140700" y="782319"/>
                  </a:lnTo>
                  <a:lnTo>
                    <a:pt x="8147050" y="779779"/>
                  </a:lnTo>
                  <a:lnTo>
                    <a:pt x="8152130" y="777239"/>
                  </a:lnTo>
                  <a:lnTo>
                    <a:pt x="8164830" y="769619"/>
                  </a:lnTo>
                  <a:lnTo>
                    <a:pt x="8169909" y="765809"/>
                  </a:lnTo>
                  <a:lnTo>
                    <a:pt x="8176259" y="762000"/>
                  </a:lnTo>
                  <a:lnTo>
                    <a:pt x="8181339" y="758189"/>
                  </a:lnTo>
                  <a:lnTo>
                    <a:pt x="8191500" y="748029"/>
                  </a:lnTo>
                  <a:lnTo>
                    <a:pt x="8195309" y="742950"/>
                  </a:lnTo>
                  <a:lnTo>
                    <a:pt x="8199119" y="736600"/>
                  </a:lnTo>
                  <a:lnTo>
                    <a:pt x="8202930" y="731519"/>
                  </a:lnTo>
                  <a:lnTo>
                    <a:pt x="8210550" y="718819"/>
                  </a:lnTo>
                  <a:lnTo>
                    <a:pt x="8213089" y="713739"/>
                  </a:lnTo>
                  <a:lnTo>
                    <a:pt x="8215630" y="707389"/>
                  </a:lnTo>
                  <a:lnTo>
                    <a:pt x="8218169" y="699769"/>
                  </a:lnTo>
                  <a:lnTo>
                    <a:pt x="8220709" y="693419"/>
                  </a:lnTo>
                  <a:lnTo>
                    <a:pt x="8223250" y="680719"/>
                  </a:lnTo>
                  <a:lnTo>
                    <a:pt x="8224519" y="673100"/>
                  </a:lnTo>
                  <a:lnTo>
                    <a:pt x="8224519" y="125729"/>
                  </a:lnTo>
                  <a:lnTo>
                    <a:pt x="8223250" y="118109"/>
                  </a:lnTo>
                  <a:lnTo>
                    <a:pt x="8221980" y="111759"/>
                  </a:lnTo>
                  <a:lnTo>
                    <a:pt x="8221980" y="105409"/>
                  </a:lnTo>
                  <a:lnTo>
                    <a:pt x="8219439" y="97789"/>
                  </a:lnTo>
                  <a:lnTo>
                    <a:pt x="8218169" y="91439"/>
                  </a:lnTo>
                  <a:lnTo>
                    <a:pt x="8210550" y="72389"/>
                  </a:lnTo>
                  <a:lnTo>
                    <a:pt x="8206739" y="66039"/>
                  </a:lnTo>
                  <a:lnTo>
                    <a:pt x="8202930" y="60959"/>
                  </a:lnTo>
                  <a:lnTo>
                    <a:pt x="8199119" y="54609"/>
                  </a:lnTo>
                  <a:lnTo>
                    <a:pt x="8195309" y="49529"/>
                  </a:lnTo>
                  <a:lnTo>
                    <a:pt x="8190230" y="44450"/>
                  </a:lnTo>
                  <a:lnTo>
                    <a:pt x="8186419" y="39370"/>
                  </a:lnTo>
                  <a:lnTo>
                    <a:pt x="8181339" y="34289"/>
                  </a:lnTo>
                  <a:lnTo>
                    <a:pt x="8174989" y="30479"/>
                  </a:lnTo>
                  <a:lnTo>
                    <a:pt x="8169909" y="25400"/>
                  </a:lnTo>
                  <a:lnTo>
                    <a:pt x="8164830" y="21589"/>
                  </a:lnTo>
                  <a:lnTo>
                    <a:pt x="8158480" y="17779"/>
                  </a:lnTo>
                  <a:lnTo>
                    <a:pt x="8152130" y="15239"/>
                  </a:lnTo>
                  <a:lnTo>
                    <a:pt x="8145780" y="11429"/>
                  </a:lnTo>
                  <a:lnTo>
                    <a:pt x="8139430" y="8889"/>
                  </a:lnTo>
                  <a:lnTo>
                    <a:pt x="8133080" y="7620"/>
                  </a:lnTo>
                  <a:lnTo>
                    <a:pt x="8126730" y="5079"/>
                  </a:lnTo>
                  <a:lnTo>
                    <a:pt x="8120380" y="3809"/>
                  </a:lnTo>
                  <a:lnTo>
                    <a:pt x="8112759" y="2539"/>
                  </a:lnTo>
                  <a:lnTo>
                    <a:pt x="8106409" y="1270"/>
                  </a:lnTo>
                  <a:close/>
                </a:path>
                <a:path w="8224520" h="791210">
                  <a:moveTo>
                    <a:pt x="8092439" y="0"/>
                  </a:moveTo>
                  <a:lnTo>
                    <a:pt x="132080" y="0"/>
                  </a:lnTo>
                  <a:lnTo>
                    <a:pt x="124460" y="1270"/>
                  </a:lnTo>
                  <a:lnTo>
                    <a:pt x="8100059" y="1270"/>
                  </a:lnTo>
                  <a:lnTo>
                    <a:pt x="8092439" y="0"/>
                  </a:lnTo>
                  <a:close/>
                </a:path>
              </a:pathLst>
            </a:custGeom>
            <a:solidFill>
              <a:srgbClr val="009900"/>
            </a:solidFill>
          </p:spPr>
          <p:txBody>
            <a:bodyPr wrap="square" lIns="0" tIns="0" rIns="0" bIns="0" rtlCol="0"/>
            <a:lstStyle/>
            <a:p/>
          </p:txBody>
        </p:sp>
        <p:sp>
          <p:nvSpPr>
            <p:cNvPr id="5" name="object 5"/>
            <p:cNvSpPr/>
            <p:nvPr/>
          </p:nvSpPr>
          <p:spPr>
            <a:xfrm>
              <a:off x="345440" y="71119"/>
              <a:ext cx="8224520" cy="791210"/>
            </a:xfrm>
            <a:custGeom>
              <a:avLst/>
              <a:gdLst/>
              <a:ahLst/>
              <a:cxnLst/>
              <a:rect l="l" t="t" r="r" b="b"/>
              <a:pathLst>
                <a:path w="8224520" h="791210">
                  <a:moveTo>
                    <a:pt x="0" y="132079"/>
                  </a:moveTo>
                  <a:lnTo>
                    <a:pt x="0" y="125729"/>
                  </a:lnTo>
                  <a:lnTo>
                    <a:pt x="0" y="118109"/>
                  </a:lnTo>
                  <a:lnTo>
                    <a:pt x="1270" y="111759"/>
                  </a:lnTo>
                  <a:lnTo>
                    <a:pt x="2539" y="105409"/>
                  </a:lnTo>
                  <a:lnTo>
                    <a:pt x="3810" y="97789"/>
                  </a:lnTo>
                  <a:lnTo>
                    <a:pt x="6350" y="91439"/>
                  </a:lnTo>
                  <a:lnTo>
                    <a:pt x="8889" y="85089"/>
                  </a:lnTo>
                  <a:lnTo>
                    <a:pt x="11430" y="78739"/>
                  </a:lnTo>
                  <a:lnTo>
                    <a:pt x="13970" y="72389"/>
                  </a:lnTo>
                  <a:lnTo>
                    <a:pt x="17780" y="66039"/>
                  </a:lnTo>
                  <a:lnTo>
                    <a:pt x="21589" y="60959"/>
                  </a:lnTo>
                  <a:lnTo>
                    <a:pt x="25400" y="54609"/>
                  </a:lnTo>
                  <a:lnTo>
                    <a:pt x="29210" y="49529"/>
                  </a:lnTo>
                  <a:lnTo>
                    <a:pt x="33020" y="44450"/>
                  </a:lnTo>
                  <a:lnTo>
                    <a:pt x="38100" y="39370"/>
                  </a:lnTo>
                  <a:lnTo>
                    <a:pt x="43180" y="34289"/>
                  </a:lnTo>
                  <a:lnTo>
                    <a:pt x="48260" y="30479"/>
                  </a:lnTo>
                  <a:lnTo>
                    <a:pt x="54610" y="25400"/>
                  </a:lnTo>
                  <a:lnTo>
                    <a:pt x="59689" y="21589"/>
                  </a:lnTo>
                  <a:lnTo>
                    <a:pt x="66039" y="17779"/>
                  </a:lnTo>
                  <a:lnTo>
                    <a:pt x="72389" y="15239"/>
                  </a:lnTo>
                  <a:lnTo>
                    <a:pt x="77469" y="11429"/>
                  </a:lnTo>
                  <a:lnTo>
                    <a:pt x="83819" y="8889"/>
                  </a:lnTo>
                  <a:lnTo>
                    <a:pt x="91439" y="7620"/>
                  </a:lnTo>
                  <a:lnTo>
                    <a:pt x="97789" y="5079"/>
                  </a:lnTo>
                  <a:lnTo>
                    <a:pt x="104139" y="3809"/>
                  </a:lnTo>
                  <a:lnTo>
                    <a:pt x="110489" y="2539"/>
                  </a:lnTo>
                  <a:lnTo>
                    <a:pt x="118110" y="1270"/>
                  </a:lnTo>
                  <a:lnTo>
                    <a:pt x="124460" y="1270"/>
                  </a:lnTo>
                  <a:lnTo>
                    <a:pt x="132080" y="0"/>
                  </a:lnTo>
                  <a:lnTo>
                    <a:pt x="8092439" y="0"/>
                  </a:lnTo>
                  <a:lnTo>
                    <a:pt x="8100059" y="1270"/>
                  </a:lnTo>
                  <a:lnTo>
                    <a:pt x="8106409" y="1270"/>
                  </a:lnTo>
                  <a:lnTo>
                    <a:pt x="8112759" y="2539"/>
                  </a:lnTo>
                  <a:lnTo>
                    <a:pt x="8120380" y="3809"/>
                  </a:lnTo>
                  <a:lnTo>
                    <a:pt x="8126730" y="5079"/>
                  </a:lnTo>
                  <a:lnTo>
                    <a:pt x="8133080" y="7620"/>
                  </a:lnTo>
                  <a:lnTo>
                    <a:pt x="8139430" y="8889"/>
                  </a:lnTo>
                  <a:lnTo>
                    <a:pt x="8145780" y="11429"/>
                  </a:lnTo>
                  <a:lnTo>
                    <a:pt x="8152130" y="15239"/>
                  </a:lnTo>
                  <a:lnTo>
                    <a:pt x="8158480" y="17779"/>
                  </a:lnTo>
                  <a:lnTo>
                    <a:pt x="8164830" y="21589"/>
                  </a:lnTo>
                  <a:lnTo>
                    <a:pt x="8169909" y="25400"/>
                  </a:lnTo>
                  <a:lnTo>
                    <a:pt x="8174989" y="30479"/>
                  </a:lnTo>
                  <a:lnTo>
                    <a:pt x="8181339" y="34289"/>
                  </a:lnTo>
                  <a:lnTo>
                    <a:pt x="8186419" y="39370"/>
                  </a:lnTo>
                  <a:lnTo>
                    <a:pt x="8190230" y="44450"/>
                  </a:lnTo>
                  <a:lnTo>
                    <a:pt x="8195309" y="49529"/>
                  </a:lnTo>
                  <a:lnTo>
                    <a:pt x="8199119" y="54609"/>
                  </a:lnTo>
                  <a:lnTo>
                    <a:pt x="8202930" y="60959"/>
                  </a:lnTo>
                  <a:lnTo>
                    <a:pt x="8206739" y="66039"/>
                  </a:lnTo>
                  <a:lnTo>
                    <a:pt x="8210550" y="72389"/>
                  </a:lnTo>
                  <a:lnTo>
                    <a:pt x="8213089" y="78739"/>
                  </a:lnTo>
                  <a:lnTo>
                    <a:pt x="8215630" y="85089"/>
                  </a:lnTo>
                  <a:lnTo>
                    <a:pt x="8218169" y="91439"/>
                  </a:lnTo>
                  <a:lnTo>
                    <a:pt x="8219439" y="97789"/>
                  </a:lnTo>
                  <a:lnTo>
                    <a:pt x="8221980" y="105409"/>
                  </a:lnTo>
                  <a:lnTo>
                    <a:pt x="8221980" y="111759"/>
                  </a:lnTo>
                  <a:lnTo>
                    <a:pt x="8223250" y="118109"/>
                  </a:lnTo>
                  <a:lnTo>
                    <a:pt x="8224519" y="125729"/>
                  </a:lnTo>
                  <a:lnTo>
                    <a:pt x="8224519" y="659129"/>
                  </a:lnTo>
                  <a:lnTo>
                    <a:pt x="8224519" y="673100"/>
                  </a:lnTo>
                  <a:lnTo>
                    <a:pt x="8223250" y="680719"/>
                  </a:lnTo>
                  <a:lnTo>
                    <a:pt x="8221980" y="687069"/>
                  </a:lnTo>
                  <a:lnTo>
                    <a:pt x="8220709" y="693419"/>
                  </a:lnTo>
                  <a:lnTo>
                    <a:pt x="8218169" y="699769"/>
                  </a:lnTo>
                  <a:lnTo>
                    <a:pt x="8215630" y="707389"/>
                  </a:lnTo>
                  <a:lnTo>
                    <a:pt x="8213089" y="713739"/>
                  </a:lnTo>
                  <a:lnTo>
                    <a:pt x="8210550" y="718819"/>
                  </a:lnTo>
                  <a:lnTo>
                    <a:pt x="8206739" y="725169"/>
                  </a:lnTo>
                  <a:lnTo>
                    <a:pt x="8202930" y="731519"/>
                  </a:lnTo>
                  <a:lnTo>
                    <a:pt x="8199119" y="736600"/>
                  </a:lnTo>
                  <a:lnTo>
                    <a:pt x="8195309" y="742950"/>
                  </a:lnTo>
                  <a:lnTo>
                    <a:pt x="8191500" y="748029"/>
                  </a:lnTo>
                  <a:lnTo>
                    <a:pt x="8186419" y="753109"/>
                  </a:lnTo>
                  <a:lnTo>
                    <a:pt x="8181339" y="758189"/>
                  </a:lnTo>
                  <a:lnTo>
                    <a:pt x="8176259" y="762000"/>
                  </a:lnTo>
                  <a:lnTo>
                    <a:pt x="8169909" y="765809"/>
                  </a:lnTo>
                  <a:lnTo>
                    <a:pt x="8164830" y="769619"/>
                  </a:lnTo>
                  <a:lnTo>
                    <a:pt x="8158480" y="773429"/>
                  </a:lnTo>
                  <a:lnTo>
                    <a:pt x="8152130" y="777239"/>
                  </a:lnTo>
                  <a:lnTo>
                    <a:pt x="8147050" y="779779"/>
                  </a:lnTo>
                  <a:lnTo>
                    <a:pt x="8140700" y="782319"/>
                  </a:lnTo>
                  <a:lnTo>
                    <a:pt x="8133080" y="784859"/>
                  </a:lnTo>
                  <a:lnTo>
                    <a:pt x="8126730" y="787400"/>
                  </a:lnTo>
                  <a:lnTo>
                    <a:pt x="8120380" y="788669"/>
                  </a:lnTo>
                  <a:lnTo>
                    <a:pt x="8114030" y="789939"/>
                  </a:lnTo>
                  <a:lnTo>
                    <a:pt x="8106409" y="791209"/>
                  </a:lnTo>
                  <a:lnTo>
                    <a:pt x="118110" y="791209"/>
                  </a:lnTo>
                  <a:lnTo>
                    <a:pt x="110489" y="789939"/>
                  </a:lnTo>
                  <a:lnTo>
                    <a:pt x="104139" y="788669"/>
                  </a:lnTo>
                  <a:lnTo>
                    <a:pt x="97789" y="787400"/>
                  </a:lnTo>
                  <a:lnTo>
                    <a:pt x="91439" y="784859"/>
                  </a:lnTo>
                  <a:lnTo>
                    <a:pt x="83819" y="783589"/>
                  </a:lnTo>
                  <a:lnTo>
                    <a:pt x="77469" y="779779"/>
                  </a:lnTo>
                  <a:lnTo>
                    <a:pt x="72389" y="777239"/>
                  </a:lnTo>
                  <a:lnTo>
                    <a:pt x="66039" y="774700"/>
                  </a:lnTo>
                  <a:lnTo>
                    <a:pt x="59689" y="770889"/>
                  </a:lnTo>
                  <a:lnTo>
                    <a:pt x="54610" y="767079"/>
                  </a:lnTo>
                  <a:lnTo>
                    <a:pt x="48260" y="762000"/>
                  </a:lnTo>
                  <a:lnTo>
                    <a:pt x="43180" y="758189"/>
                  </a:lnTo>
                  <a:lnTo>
                    <a:pt x="38100" y="753109"/>
                  </a:lnTo>
                  <a:lnTo>
                    <a:pt x="33020" y="748029"/>
                  </a:lnTo>
                  <a:lnTo>
                    <a:pt x="29210" y="742950"/>
                  </a:lnTo>
                  <a:lnTo>
                    <a:pt x="25400" y="737869"/>
                  </a:lnTo>
                  <a:lnTo>
                    <a:pt x="21589" y="731519"/>
                  </a:lnTo>
                  <a:lnTo>
                    <a:pt x="17780" y="726439"/>
                  </a:lnTo>
                  <a:lnTo>
                    <a:pt x="13970" y="720089"/>
                  </a:lnTo>
                  <a:lnTo>
                    <a:pt x="11430" y="713739"/>
                  </a:lnTo>
                  <a:lnTo>
                    <a:pt x="8889" y="707389"/>
                  </a:lnTo>
                  <a:lnTo>
                    <a:pt x="6350" y="701039"/>
                  </a:lnTo>
                  <a:lnTo>
                    <a:pt x="3810" y="694689"/>
                  </a:lnTo>
                  <a:lnTo>
                    <a:pt x="2539" y="687069"/>
                  </a:lnTo>
                  <a:lnTo>
                    <a:pt x="1270" y="680719"/>
                  </a:lnTo>
                  <a:lnTo>
                    <a:pt x="0" y="673100"/>
                  </a:lnTo>
                  <a:lnTo>
                    <a:pt x="0" y="66675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332676" y="5836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2195829" y="200659"/>
            <a:ext cx="4488815" cy="513080"/>
          </a:xfrm>
          <a:prstGeom prst="rect">
            <a:avLst/>
          </a:prstGeom>
        </p:spPr>
        <p:txBody>
          <a:bodyPr vert="horz" wrap="square" lIns="0" tIns="12700" rIns="0" bIns="0" rtlCol="0">
            <a:spAutoFit/>
          </a:bodyPr>
          <a:lstStyle/>
          <a:p>
            <a:pPr marL="12700">
              <a:lnSpc>
                <a:spcPct val="100000"/>
              </a:lnSpc>
              <a:spcBef>
                <a:spcPts val="100"/>
              </a:spcBef>
            </a:pPr>
            <a:r>
              <a:rPr sz="3200" u="none" dirty="0">
                <a:solidFill>
                  <a:srgbClr val="FFFFFF"/>
                </a:solidFill>
                <a:latin typeface="Calibri" panose="020F0502020204030204"/>
                <a:cs typeface="Calibri" panose="020F0502020204030204"/>
              </a:rPr>
              <a:t>TYPICAL</a:t>
            </a:r>
            <a:r>
              <a:rPr sz="3200" u="none" spc="-1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FUEL</a:t>
            </a:r>
            <a:r>
              <a:rPr sz="3200" u="none" spc="-15" dirty="0">
                <a:solidFill>
                  <a:srgbClr val="FFFFFF"/>
                </a:solidFill>
                <a:latin typeface="Calibri" panose="020F0502020204030204"/>
                <a:cs typeface="Calibri" panose="020F0502020204030204"/>
              </a:rPr>
              <a:t> </a:t>
            </a:r>
            <a:r>
              <a:rPr sz="3200" u="none" dirty="0">
                <a:solidFill>
                  <a:srgbClr val="FFFFFF"/>
                </a:solidFill>
                <a:latin typeface="Calibri" panose="020F0502020204030204"/>
                <a:cs typeface="Calibri" panose="020F0502020204030204"/>
              </a:rPr>
              <a:t>OIL</a:t>
            </a:r>
            <a:r>
              <a:rPr sz="3200" u="none" spc="-10" dirty="0">
                <a:solidFill>
                  <a:srgbClr val="FFFFFF"/>
                </a:solidFill>
                <a:latin typeface="Calibri" panose="020F0502020204030204"/>
                <a:cs typeface="Calibri" panose="020F0502020204030204"/>
              </a:rPr>
              <a:t> SYSTEM.</a:t>
            </a:r>
            <a:endParaRPr sz="32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5875"/>
            <a:ext cx="8940165" cy="5691686"/>
          </a:xfrm>
          <a:prstGeom prst="rect">
            <a:avLst/>
          </a:prstGeom>
        </p:spPr>
        <p:txBody>
          <a:bodyPr vert="horz" wrap="square" lIns="0" tIns="65405" rIns="0" bIns="0" rtlCol="0">
            <a:spAutoFit/>
          </a:bodyPr>
          <a:lstStyle/>
          <a:p>
            <a:pPr marL="45720" algn="ctr">
              <a:lnSpc>
                <a:spcPct val="100000"/>
              </a:lnSpc>
              <a:spcBef>
                <a:spcPts val="515"/>
              </a:spcBef>
            </a:pPr>
            <a:r>
              <a:rPr sz="1950" u="heavy" dirty="0">
                <a:solidFill>
                  <a:srgbClr val="FF0000"/>
                </a:solidFill>
                <a:uFill>
                  <a:solidFill>
                    <a:srgbClr val="FF0000"/>
                  </a:solidFill>
                </a:uFill>
                <a:latin typeface="Arial Black" panose="020B0A04020102020204"/>
                <a:cs typeface="Arial Black" panose="020B0A04020102020204"/>
              </a:rPr>
              <a:t>ΑΡΓΟΣΤΡΟΦΕΣ</a:t>
            </a:r>
            <a:r>
              <a:rPr sz="1950" u="heavy" spc="7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ΜΗΧΑΝΕΣ</a:t>
            </a:r>
            <a:r>
              <a:rPr sz="1950" spc="100" dirty="0">
                <a:solidFill>
                  <a:srgbClr val="FF0000"/>
                </a:solid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SULZER</a:t>
            </a:r>
            <a:r>
              <a:rPr sz="1950" u="heavy" spc="85" dirty="0">
                <a:uFill>
                  <a:solidFill>
                    <a:srgbClr val="000000"/>
                  </a:solidFill>
                </a:u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(WARTSILA)</a:t>
            </a:r>
            <a:endParaRPr sz="1950">
              <a:latin typeface="Arial Black" panose="020B0A04020102020204"/>
              <a:cs typeface="Arial Black" panose="020B0A04020102020204"/>
            </a:endParaRPr>
          </a:p>
          <a:p>
            <a:pPr marL="12700" marR="5080">
              <a:lnSpc>
                <a:spcPct val="101000"/>
              </a:lnSpc>
              <a:spcBef>
                <a:spcPts val="470"/>
              </a:spcBef>
              <a:buClr>
                <a:srgbClr val="FF0000"/>
              </a:buClr>
              <a:buSzPct val="96000"/>
              <a:buFont typeface="Wingdings" panose="05000000000000000000"/>
              <a:buChar char=""/>
              <a:tabLst>
                <a:tab pos="283210" algn="l"/>
              </a:tabLst>
            </a:pPr>
            <a:r>
              <a:rPr sz="2350" dirty="0">
                <a:latin typeface="Arial Black" panose="020B0A04020102020204"/>
                <a:cs typeface="Arial Black" panose="020B0A04020102020204"/>
              </a:rPr>
              <a:t>H</a:t>
            </a:r>
            <a:r>
              <a:rPr sz="2350" spc="30" dirty="0">
                <a:latin typeface="Arial Black" panose="020B0A04020102020204"/>
                <a:cs typeface="Arial Black" panose="020B0A04020102020204"/>
              </a:rPr>
              <a:t> </a:t>
            </a:r>
            <a:r>
              <a:rPr sz="2350" dirty="0">
                <a:latin typeface="Arial Black" panose="020B0A04020102020204"/>
                <a:cs typeface="Arial Black" panose="020B0A04020102020204"/>
              </a:rPr>
              <a:t>ΑΡΧΙΚΗ</a:t>
            </a:r>
            <a:r>
              <a:rPr sz="2350" spc="30" dirty="0">
                <a:latin typeface="Arial Black" panose="020B0A04020102020204"/>
                <a:cs typeface="Arial Black" panose="020B0A04020102020204"/>
              </a:rPr>
              <a:t> </a:t>
            </a:r>
            <a:r>
              <a:rPr sz="2350" dirty="0">
                <a:latin typeface="Arial Black" panose="020B0A04020102020204"/>
                <a:cs typeface="Arial Black" panose="020B0A04020102020204"/>
              </a:rPr>
              <a:t>ΣΕΙΡΑ</a:t>
            </a:r>
            <a:r>
              <a:rPr sz="2350" spc="35" dirty="0">
                <a:latin typeface="Arial Black" panose="020B0A04020102020204"/>
                <a:cs typeface="Arial Black" panose="020B0A04020102020204"/>
              </a:rPr>
              <a:t> </a:t>
            </a:r>
            <a:r>
              <a:rPr sz="2350" dirty="0">
                <a:latin typeface="Arial Black" panose="020B0A04020102020204"/>
                <a:cs typeface="Arial Black" panose="020B0A04020102020204"/>
              </a:rPr>
              <a:t>RTA</a:t>
            </a:r>
            <a:r>
              <a:rPr sz="2350" spc="30" dirty="0">
                <a:latin typeface="Arial Black" panose="020B0A04020102020204"/>
                <a:cs typeface="Arial Black" panose="020B0A04020102020204"/>
              </a:rPr>
              <a:t> </a:t>
            </a:r>
            <a:r>
              <a:rPr sz="2350" dirty="0">
                <a:latin typeface="Arial Black" panose="020B0A04020102020204"/>
                <a:cs typeface="Arial Black" panose="020B0A04020102020204"/>
              </a:rPr>
              <a:t>ΔΙΕΘΕΤΕ</a:t>
            </a:r>
            <a:r>
              <a:rPr sz="2350" spc="35" dirty="0">
                <a:latin typeface="Arial Black" panose="020B0A04020102020204"/>
                <a:cs typeface="Arial Black" panose="020B0A04020102020204"/>
              </a:rPr>
              <a:t> </a:t>
            </a:r>
            <a:r>
              <a:rPr sz="2350" dirty="0">
                <a:latin typeface="Arial Black" panose="020B0A04020102020204"/>
                <a:cs typeface="Arial Black" panose="020B0A04020102020204"/>
              </a:rPr>
              <a:t>ΥΨΗΛΟΤΕΡΟ</a:t>
            </a:r>
            <a:r>
              <a:rPr sz="2350" spc="30" dirty="0">
                <a:latin typeface="Arial Black" panose="020B0A04020102020204"/>
                <a:cs typeface="Arial Black" panose="020B0A04020102020204"/>
              </a:rPr>
              <a:t> </a:t>
            </a:r>
            <a:r>
              <a:rPr sz="2350" spc="-20" dirty="0">
                <a:latin typeface="Arial Black" panose="020B0A04020102020204"/>
                <a:cs typeface="Arial Black" panose="020B0A04020102020204"/>
              </a:rPr>
              <a:t>ΛΟΓΟ </a:t>
            </a:r>
            <a:r>
              <a:rPr sz="2350" dirty="0">
                <a:latin typeface="Arial Black" panose="020B0A04020102020204"/>
                <a:cs typeface="Arial Black" panose="020B0A04020102020204"/>
              </a:rPr>
              <a:t>ΔΙΑΔΡΟΜΗΣ</a:t>
            </a:r>
            <a:r>
              <a:rPr sz="2350" spc="75" dirty="0">
                <a:latin typeface="Arial Black" panose="020B0A04020102020204"/>
                <a:cs typeface="Arial Black" panose="020B0A04020102020204"/>
              </a:rPr>
              <a:t> </a:t>
            </a:r>
            <a:r>
              <a:rPr sz="2350" dirty="0">
                <a:latin typeface="Arial Black" panose="020B0A04020102020204"/>
                <a:cs typeface="Arial Black" panose="020B0A04020102020204"/>
              </a:rPr>
              <a:t>ΕΜΒΟΛΟΥ</a:t>
            </a:r>
            <a:r>
              <a:rPr sz="2350" spc="90" dirty="0">
                <a:latin typeface="Arial Black" panose="020B0A04020102020204"/>
                <a:cs typeface="Arial Black" panose="020B0A04020102020204"/>
              </a:rPr>
              <a:t> </a:t>
            </a:r>
            <a:r>
              <a:rPr sz="2350" dirty="0">
                <a:latin typeface="Arial Black" panose="020B0A04020102020204"/>
                <a:cs typeface="Arial Black" panose="020B0A04020102020204"/>
              </a:rPr>
              <a:t>ΠΡΟΣ</a:t>
            </a:r>
            <a:r>
              <a:rPr sz="2350" spc="85" dirty="0">
                <a:latin typeface="Arial Black" panose="020B0A04020102020204"/>
                <a:cs typeface="Arial Black" panose="020B0A04020102020204"/>
              </a:rPr>
              <a:t> </a:t>
            </a:r>
            <a:r>
              <a:rPr sz="2350" dirty="0">
                <a:latin typeface="Arial Black" panose="020B0A04020102020204"/>
                <a:cs typeface="Arial Black" panose="020B0A04020102020204"/>
              </a:rPr>
              <a:t>ΔΙΑΜΕΤΡΟ</a:t>
            </a:r>
            <a:r>
              <a:rPr sz="2350" spc="90" dirty="0">
                <a:latin typeface="Arial Black" panose="020B0A04020102020204"/>
                <a:cs typeface="Arial Black" panose="020B0A04020102020204"/>
              </a:rPr>
              <a:t> </a:t>
            </a:r>
            <a:r>
              <a:rPr sz="2350" spc="-10" dirty="0">
                <a:latin typeface="Arial Black" panose="020B0A04020102020204"/>
                <a:cs typeface="Arial Black" panose="020B0A04020102020204"/>
              </a:rPr>
              <a:t>ΚΥΛΙΝΔΡΟΥ </a:t>
            </a:r>
            <a:r>
              <a:rPr sz="2350" dirty="0">
                <a:latin typeface="Arial Black" panose="020B0A04020102020204"/>
                <a:cs typeface="Arial Black" panose="020B0A04020102020204"/>
              </a:rPr>
              <a:t>ΣΕ</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ΣΧΕΣΗ</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ΜΕ</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ΤΟΝ</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ΑΝΤΙΣΤΟΙΧΟ</a:t>
            </a:r>
            <a:r>
              <a:rPr sz="2350" spc="60" dirty="0">
                <a:latin typeface="Arial Black" panose="020B0A04020102020204"/>
                <a:cs typeface="Arial Black" panose="020B0A04020102020204"/>
              </a:rPr>
              <a:t> </a:t>
            </a:r>
            <a:r>
              <a:rPr sz="2350" dirty="0">
                <a:latin typeface="Arial Black" panose="020B0A04020102020204"/>
                <a:cs typeface="Arial Black" panose="020B0A04020102020204"/>
              </a:rPr>
              <a:t>ΤΗΣ</a:t>
            </a:r>
            <a:r>
              <a:rPr sz="2350" spc="60" dirty="0">
                <a:latin typeface="Arial Black" panose="020B0A04020102020204"/>
                <a:cs typeface="Arial Black" panose="020B0A04020102020204"/>
              </a:rPr>
              <a:t> </a:t>
            </a:r>
            <a:r>
              <a:rPr sz="2350" dirty="0">
                <a:latin typeface="Arial Black" panose="020B0A04020102020204"/>
                <a:cs typeface="Arial Black" panose="020B0A04020102020204"/>
              </a:rPr>
              <a:t>ΓΕΝΙΑΣ</a:t>
            </a:r>
            <a:r>
              <a:rPr sz="2350" spc="55" dirty="0">
                <a:latin typeface="Arial Black" panose="020B0A04020102020204"/>
                <a:cs typeface="Arial Black" panose="020B0A04020102020204"/>
              </a:rPr>
              <a:t> </a:t>
            </a:r>
            <a:r>
              <a:rPr sz="2350" dirty="0">
                <a:latin typeface="Arial Black" panose="020B0A04020102020204"/>
                <a:cs typeface="Arial Black" panose="020B0A04020102020204"/>
              </a:rPr>
              <a:t>RL.</a:t>
            </a:r>
            <a:r>
              <a:rPr sz="2350" spc="60" dirty="0">
                <a:latin typeface="Arial Black" panose="020B0A04020102020204"/>
                <a:cs typeface="Arial Black" panose="020B0A04020102020204"/>
              </a:rPr>
              <a:t> </a:t>
            </a:r>
            <a:r>
              <a:rPr sz="2350" spc="-25" dirty="0">
                <a:latin typeface="Arial Black" panose="020B0A04020102020204"/>
                <a:cs typeface="Arial Black" panose="020B0A04020102020204"/>
              </a:rPr>
              <a:t>ΑΠΟ </a:t>
            </a:r>
            <a:r>
              <a:rPr sz="2350" dirty="0">
                <a:latin typeface="Arial Black" panose="020B0A04020102020204"/>
                <a:cs typeface="Arial Black" panose="020B0A04020102020204"/>
              </a:rPr>
              <a:t>2,86</a:t>
            </a:r>
            <a:r>
              <a:rPr sz="2350" spc="55" dirty="0">
                <a:latin typeface="Arial Black" panose="020B0A04020102020204"/>
                <a:cs typeface="Arial Black" panose="020B0A04020102020204"/>
              </a:rPr>
              <a:t> </a:t>
            </a:r>
            <a:r>
              <a:rPr sz="2350" dirty="0">
                <a:latin typeface="Arial Black" panose="020B0A04020102020204"/>
                <a:cs typeface="Arial Black" panose="020B0A04020102020204"/>
              </a:rPr>
              <a:t>ΣΤΟ</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3,47</a:t>
            </a:r>
            <a:r>
              <a:rPr sz="2350" spc="50" dirty="0">
                <a:latin typeface="Arial Black" panose="020B0A04020102020204"/>
                <a:cs typeface="Arial Black" panose="020B0A04020102020204"/>
              </a:rPr>
              <a:t> </a:t>
            </a:r>
            <a:r>
              <a:rPr sz="2350" spc="-35" dirty="0">
                <a:latin typeface="Arial Black" panose="020B0A04020102020204"/>
                <a:cs typeface="Arial Black" panose="020B0A04020102020204"/>
              </a:rPr>
              <a:t>(RTA-</a:t>
            </a:r>
            <a:r>
              <a:rPr sz="2350" dirty="0">
                <a:latin typeface="Arial Black" panose="020B0A04020102020204"/>
                <a:cs typeface="Arial Black" panose="020B0A04020102020204"/>
              </a:rPr>
              <a:t>2</a:t>
            </a:r>
            <a:r>
              <a:rPr sz="2350" spc="55" dirty="0">
                <a:latin typeface="Arial Black" panose="020B0A04020102020204"/>
                <a:cs typeface="Arial Black" panose="020B0A04020102020204"/>
              </a:rPr>
              <a:t> </a:t>
            </a:r>
            <a:r>
              <a:rPr sz="2350" dirty="0">
                <a:latin typeface="Arial Black" panose="020B0A04020102020204"/>
                <a:cs typeface="Arial Black" panose="020B0A04020102020204"/>
              </a:rPr>
              <a:t>,1984),</a:t>
            </a:r>
            <a:r>
              <a:rPr sz="2350" spc="60" dirty="0">
                <a:latin typeface="Arial Black" panose="020B0A04020102020204"/>
                <a:cs typeface="Arial Black" panose="020B0A04020102020204"/>
              </a:rPr>
              <a:t> </a:t>
            </a:r>
            <a:r>
              <a:rPr sz="2350" dirty="0">
                <a:latin typeface="Arial Black" panose="020B0A04020102020204"/>
                <a:cs typeface="Arial Black" panose="020B0A04020102020204"/>
              </a:rPr>
              <a:t>ΣΤΟ</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3,75</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(RΤΑ84-</a:t>
            </a:r>
            <a:r>
              <a:rPr sz="2350" spc="-25" dirty="0">
                <a:latin typeface="Arial Black" panose="020B0A04020102020204"/>
                <a:cs typeface="Arial Black" panose="020B0A04020102020204"/>
              </a:rPr>
              <a:t>T,</a:t>
            </a:r>
            <a:endParaRPr sz="2350">
              <a:latin typeface="Arial Black" panose="020B0A04020102020204"/>
              <a:cs typeface="Arial Black" panose="020B0A04020102020204"/>
            </a:endParaRPr>
          </a:p>
          <a:p>
            <a:pPr marL="12700" marR="1350645">
              <a:lnSpc>
                <a:spcPts val="2850"/>
              </a:lnSpc>
              <a:spcBef>
                <a:spcPts val="100"/>
              </a:spcBef>
            </a:pPr>
            <a:r>
              <a:rPr sz="2350" dirty="0">
                <a:latin typeface="Arial Black" panose="020B0A04020102020204"/>
                <a:cs typeface="Arial Black" panose="020B0A04020102020204"/>
              </a:rPr>
              <a:t>1991),</a:t>
            </a:r>
            <a:r>
              <a:rPr sz="2350" spc="95" dirty="0">
                <a:latin typeface="Arial Black" panose="020B0A04020102020204"/>
                <a:cs typeface="Arial Black" panose="020B0A04020102020204"/>
              </a:rPr>
              <a:t> </a:t>
            </a:r>
            <a:r>
              <a:rPr sz="2350" dirty="0">
                <a:latin typeface="Arial Black" panose="020B0A04020102020204"/>
                <a:cs typeface="Arial Black" panose="020B0A04020102020204"/>
              </a:rPr>
              <a:t>ΕΠΙΤΥΓΧΑΝΟΝΤΑΣ</a:t>
            </a:r>
            <a:r>
              <a:rPr sz="2350" spc="110" dirty="0">
                <a:latin typeface="Arial Black" panose="020B0A04020102020204"/>
                <a:cs typeface="Arial Black" panose="020B0A04020102020204"/>
              </a:rPr>
              <a:t> </a:t>
            </a:r>
            <a:r>
              <a:rPr sz="2350" spc="-10" dirty="0">
                <a:latin typeface="Arial Black" panose="020B0A04020102020204"/>
                <a:cs typeface="Arial Black" panose="020B0A04020102020204"/>
              </a:rPr>
              <a:t>ΧΑΜΗΛΟΤΕΡΕΣ </a:t>
            </a:r>
            <a:r>
              <a:rPr sz="2350" dirty="0">
                <a:latin typeface="Arial Black" panose="020B0A04020102020204"/>
                <a:cs typeface="Arial Black" panose="020B0A04020102020204"/>
              </a:rPr>
              <a:t>ΤΑΧΥΤΗΤΕΣ</a:t>
            </a:r>
            <a:r>
              <a:rPr sz="2350" spc="80" dirty="0">
                <a:latin typeface="Arial Black" panose="020B0A04020102020204"/>
                <a:cs typeface="Arial Black" panose="020B0A04020102020204"/>
              </a:rPr>
              <a:t> </a:t>
            </a:r>
            <a:r>
              <a:rPr sz="2350" dirty="0">
                <a:latin typeface="Arial Black" panose="020B0A04020102020204"/>
                <a:cs typeface="Arial Black" panose="020B0A04020102020204"/>
              </a:rPr>
              <a:t>ΠΕΡΙΣΤΡΟΦΗΣ</a:t>
            </a:r>
            <a:r>
              <a:rPr sz="2350" spc="85" dirty="0">
                <a:latin typeface="Arial Black" panose="020B0A04020102020204"/>
                <a:cs typeface="Arial Black" panose="020B0A04020102020204"/>
              </a:rPr>
              <a:t> </a:t>
            </a:r>
            <a:r>
              <a:rPr sz="2350" dirty="0">
                <a:latin typeface="Arial Black" panose="020B0A04020102020204"/>
                <a:cs typeface="Arial Black" panose="020B0A04020102020204"/>
              </a:rPr>
              <a:t>ΚΑΙ</a:t>
            </a:r>
            <a:r>
              <a:rPr sz="2350" spc="100" dirty="0">
                <a:latin typeface="Arial Black" panose="020B0A04020102020204"/>
                <a:cs typeface="Arial Black" panose="020B0A04020102020204"/>
              </a:rPr>
              <a:t> </a:t>
            </a:r>
            <a:r>
              <a:rPr sz="2350" spc="-10" dirty="0">
                <a:latin typeface="Arial Black" panose="020B0A04020102020204"/>
                <a:cs typeface="Arial Black" panose="020B0A04020102020204"/>
              </a:rPr>
              <a:t>ΥΨΗΛΟΤΕΡΗ ΑΠΟΔΟΣΗ.</a:t>
            </a:r>
            <a:endParaRPr sz="2350">
              <a:latin typeface="Arial Black" panose="020B0A04020102020204"/>
              <a:cs typeface="Arial Black" panose="020B0A04020102020204"/>
            </a:endParaRPr>
          </a:p>
          <a:p>
            <a:pPr marL="12700" marR="33655">
              <a:lnSpc>
                <a:spcPct val="101000"/>
              </a:lnSpc>
              <a:spcBef>
                <a:spcPts val="365"/>
              </a:spcBef>
              <a:buClr>
                <a:srgbClr val="FF0000"/>
              </a:buClr>
              <a:buSzPct val="96000"/>
              <a:buFont typeface="Wingdings" panose="05000000000000000000"/>
              <a:buChar char=""/>
              <a:tabLst>
                <a:tab pos="283210" algn="l"/>
              </a:tabLst>
            </a:pPr>
            <a:r>
              <a:rPr sz="2350" dirty="0">
                <a:latin typeface="Arial Black" panose="020B0A04020102020204"/>
                <a:cs typeface="Arial Black" panose="020B0A04020102020204"/>
              </a:rPr>
              <a:t>Η</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ΙΣΧΥΣ</a:t>
            </a:r>
            <a:r>
              <a:rPr sz="2350" spc="60" dirty="0">
                <a:latin typeface="Arial Black" panose="020B0A04020102020204"/>
                <a:cs typeface="Arial Black" panose="020B0A04020102020204"/>
              </a:rPr>
              <a:t> </a:t>
            </a:r>
            <a:r>
              <a:rPr sz="2350" dirty="0">
                <a:latin typeface="Arial Black" panose="020B0A04020102020204"/>
                <a:cs typeface="Arial Black" panose="020B0A04020102020204"/>
              </a:rPr>
              <a:t>ΕΦΤΑΣΕ</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ΣΤH</a:t>
            </a:r>
            <a:r>
              <a:rPr sz="2350" spc="60" dirty="0">
                <a:latin typeface="Arial Black" panose="020B0A04020102020204"/>
                <a:cs typeface="Arial Black" panose="020B0A04020102020204"/>
              </a:rPr>
              <a:t> </a:t>
            </a:r>
            <a:r>
              <a:rPr sz="2350" spc="-45" dirty="0">
                <a:latin typeface="Arial Black" panose="020B0A04020102020204"/>
                <a:cs typeface="Arial Black" panose="020B0A04020102020204"/>
              </a:rPr>
              <a:t>RTA-</a:t>
            </a:r>
            <a:r>
              <a:rPr sz="2350" dirty="0">
                <a:latin typeface="Arial Black" panose="020B0A04020102020204"/>
                <a:cs typeface="Arial Black" panose="020B0A04020102020204"/>
              </a:rPr>
              <a:t>96C</a:t>
            </a:r>
            <a:r>
              <a:rPr sz="2350" spc="50" dirty="0">
                <a:latin typeface="Arial Black" panose="020B0A04020102020204"/>
                <a:cs typeface="Arial Black" panose="020B0A04020102020204"/>
              </a:rPr>
              <a:t> </a:t>
            </a:r>
            <a:r>
              <a:rPr sz="2350" spc="-10" dirty="0">
                <a:latin typeface="Arial Black" panose="020B0A04020102020204"/>
                <a:cs typeface="Arial Black" panose="020B0A04020102020204"/>
              </a:rPr>
              <a:t>89640Bhp/65880KW, </a:t>
            </a:r>
            <a:r>
              <a:rPr sz="2350">
                <a:latin typeface="Arial Black" panose="020B0A04020102020204"/>
                <a:cs typeface="Arial Black" panose="020B0A04020102020204"/>
              </a:rPr>
              <a:t>ΕΝΩ</a:t>
            </a:r>
            <a:r>
              <a:rPr sz="2350" spc="65">
                <a:latin typeface="Arial Black" panose="020B0A04020102020204"/>
                <a:cs typeface="Arial Black" panose="020B0A04020102020204"/>
              </a:rPr>
              <a:t> </a:t>
            </a:r>
            <a:r>
              <a:rPr sz="2350" smtClean="0">
                <a:latin typeface="Arial Black" panose="020B0A04020102020204"/>
                <a:cs typeface="Arial Black" panose="020B0A04020102020204"/>
              </a:rPr>
              <a:t>ΣΤ</a:t>
            </a:r>
            <a:r>
              <a:rPr lang="el-GR" sz="2350" dirty="0" smtClean="0">
                <a:latin typeface="Arial Black" panose="020B0A04020102020204"/>
                <a:cs typeface="Arial Black" panose="020B0A04020102020204"/>
              </a:rPr>
              <a:t>ΟΥΣ</a:t>
            </a:r>
            <a:r>
              <a:rPr sz="2350" spc="65" smtClean="0">
                <a:latin typeface="Arial Black" panose="020B0A04020102020204"/>
                <a:cs typeface="Arial Black" panose="020B0A04020102020204"/>
              </a:rPr>
              <a:t> </a:t>
            </a:r>
            <a:r>
              <a:rPr sz="2350" smtClean="0">
                <a:latin typeface="Arial Black" panose="020B0A04020102020204"/>
                <a:cs typeface="Arial Black" panose="020B0A04020102020204"/>
              </a:rPr>
              <a:t>14ΚΥΛΙΝΔΡΟΥΣ</a:t>
            </a:r>
            <a:r>
              <a:rPr sz="2350" spc="70" smtClean="0">
                <a:latin typeface="Arial Black" panose="020B0A04020102020204"/>
                <a:cs typeface="Arial Black" panose="020B0A04020102020204"/>
              </a:rPr>
              <a:t> </a:t>
            </a:r>
            <a:r>
              <a:rPr sz="2350" dirty="0">
                <a:latin typeface="Arial Black" panose="020B0A04020102020204"/>
                <a:cs typeface="Arial Black" panose="020B0A04020102020204"/>
              </a:rPr>
              <a:t>ΕΦΤΑΝΕ</a:t>
            </a:r>
            <a:r>
              <a:rPr sz="2350" spc="65" dirty="0">
                <a:latin typeface="Arial Black" panose="020B0A04020102020204"/>
                <a:cs typeface="Arial Black" panose="020B0A04020102020204"/>
              </a:rPr>
              <a:t> </a:t>
            </a:r>
            <a:r>
              <a:rPr sz="2350" spc="-20" dirty="0">
                <a:latin typeface="Arial Black" panose="020B0A04020102020204"/>
                <a:cs typeface="Arial Black" panose="020B0A04020102020204"/>
              </a:rPr>
              <a:t>ΣΤΙΣ </a:t>
            </a:r>
            <a:r>
              <a:rPr sz="2350" spc="-10" dirty="0">
                <a:latin typeface="Arial Black" panose="020B0A04020102020204"/>
                <a:cs typeface="Arial Black" panose="020B0A04020102020204"/>
              </a:rPr>
              <a:t>108920Bhp/80080KW.</a:t>
            </a:r>
            <a:endParaRPr sz="2350">
              <a:latin typeface="Arial Black" panose="020B0A04020102020204"/>
              <a:cs typeface="Arial Black" panose="020B0A04020102020204"/>
            </a:endParaRPr>
          </a:p>
          <a:p>
            <a:pPr marL="12700" marR="50800">
              <a:lnSpc>
                <a:spcPct val="101000"/>
              </a:lnSpc>
              <a:spcBef>
                <a:spcPts val="475"/>
              </a:spcBef>
              <a:buClr>
                <a:srgbClr val="FF0000"/>
              </a:buClr>
              <a:buSzPct val="96000"/>
              <a:buFont typeface="Wingdings" panose="05000000000000000000"/>
              <a:buChar char=""/>
              <a:tabLst>
                <a:tab pos="283210" algn="l"/>
              </a:tabLst>
            </a:pPr>
            <a:r>
              <a:rPr sz="2350" dirty="0">
                <a:latin typeface="Arial Black" panose="020B0A04020102020204"/>
                <a:cs typeface="Arial Black" panose="020B0A04020102020204"/>
              </a:rPr>
              <a:t>ΤΩΡΑ</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ΕΠΙΚΡΑΤΕΙ</a:t>
            </a:r>
            <a:r>
              <a:rPr sz="2350" spc="50" dirty="0">
                <a:latin typeface="Arial Black" panose="020B0A04020102020204"/>
                <a:cs typeface="Arial Black" panose="020B0A04020102020204"/>
              </a:rPr>
              <a:t> </a:t>
            </a:r>
            <a:r>
              <a:rPr sz="2350" dirty="0">
                <a:latin typeface="Arial Black" panose="020B0A04020102020204"/>
                <a:cs typeface="Arial Black" panose="020B0A04020102020204"/>
              </a:rPr>
              <a:t>Η</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ΓΕΝΙΑ</a:t>
            </a:r>
            <a:r>
              <a:rPr sz="2350" spc="40" dirty="0">
                <a:latin typeface="Arial Black" panose="020B0A04020102020204"/>
                <a:cs typeface="Arial Black" panose="020B0A04020102020204"/>
              </a:rPr>
              <a:t> </a:t>
            </a:r>
            <a:r>
              <a:rPr sz="2350" dirty="0">
                <a:latin typeface="Arial Black" panose="020B0A04020102020204"/>
                <a:cs typeface="Arial Black" panose="020B0A04020102020204"/>
              </a:rPr>
              <a:t>ΤΗΣ</a:t>
            </a:r>
            <a:r>
              <a:rPr sz="2350" spc="75" dirty="0">
                <a:latin typeface="Arial Black" panose="020B0A04020102020204"/>
                <a:cs typeface="Arial Black" panose="020B0A04020102020204"/>
              </a:rPr>
              <a:t> </a:t>
            </a:r>
            <a:r>
              <a:rPr sz="2350" spc="-55" dirty="0">
                <a:solidFill>
                  <a:srgbClr val="FF0000"/>
                </a:solidFill>
                <a:latin typeface="Arial Black" panose="020B0A04020102020204"/>
                <a:cs typeface="Arial Black" panose="020B0A04020102020204"/>
              </a:rPr>
              <a:t>RT-</a:t>
            </a:r>
            <a:r>
              <a:rPr sz="2350" dirty="0">
                <a:solidFill>
                  <a:srgbClr val="FF0000"/>
                </a:solidFill>
                <a:latin typeface="Arial Black" panose="020B0A04020102020204"/>
                <a:cs typeface="Arial Black" panose="020B0A04020102020204"/>
              </a:rPr>
              <a:t>flex</a:t>
            </a:r>
            <a:r>
              <a:rPr sz="2350" spc="35" dirty="0">
                <a:solidFill>
                  <a:srgbClr val="FF0000"/>
                </a:solidFill>
                <a:latin typeface="Arial Black" panose="020B0A04020102020204"/>
                <a:cs typeface="Arial Black" panose="020B0A04020102020204"/>
              </a:rPr>
              <a:t> </a:t>
            </a:r>
            <a:r>
              <a:rPr sz="2350" dirty="0">
                <a:latin typeface="Arial Black" panose="020B0A04020102020204"/>
                <a:cs typeface="Arial Black" panose="020B0A04020102020204"/>
              </a:rPr>
              <a:t>ΠΟΥ</a:t>
            </a:r>
            <a:r>
              <a:rPr sz="2350" spc="45" dirty="0">
                <a:latin typeface="Arial Black" panose="020B0A04020102020204"/>
                <a:cs typeface="Arial Black" panose="020B0A04020102020204"/>
              </a:rPr>
              <a:t> </a:t>
            </a:r>
            <a:r>
              <a:rPr sz="2350" dirty="0">
                <a:latin typeface="Arial Black" panose="020B0A04020102020204"/>
                <a:cs typeface="Arial Black" panose="020B0A04020102020204"/>
              </a:rPr>
              <a:t>ΕΙΝΑΙ</a:t>
            </a:r>
            <a:r>
              <a:rPr sz="2350" spc="50" dirty="0">
                <a:latin typeface="Arial Black" panose="020B0A04020102020204"/>
                <a:cs typeface="Arial Black" panose="020B0A04020102020204"/>
              </a:rPr>
              <a:t> </a:t>
            </a:r>
            <a:r>
              <a:rPr sz="2350" spc="-50" dirty="0">
                <a:latin typeface="Arial Black" panose="020B0A04020102020204"/>
                <a:cs typeface="Arial Black" panose="020B0A04020102020204"/>
              </a:rPr>
              <a:t>Η </a:t>
            </a:r>
            <a:r>
              <a:rPr sz="2350" dirty="0">
                <a:latin typeface="Arial Black" panose="020B0A04020102020204"/>
                <a:cs typeface="Arial Black" panose="020B0A04020102020204"/>
              </a:rPr>
              <a:t>ΑΝΤΙΣΤΟΙΧΗ</a:t>
            </a:r>
            <a:r>
              <a:rPr sz="2350" spc="55" dirty="0">
                <a:latin typeface="Arial Black" panose="020B0A04020102020204"/>
                <a:cs typeface="Arial Black" panose="020B0A04020102020204"/>
              </a:rPr>
              <a:t> </a:t>
            </a:r>
            <a:r>
              <a:rPr sz="2350" dirty="0">
                <a:latin typeface="Arial Black" panose="020B0A04020102020204"/>
                <a:cs typeface="Arial Black" panose="020B0A04020102020204"/>
              </a:rPr>
              <a:t>ΤΗΣ</a:t>
            </a:r>
            <a:r>
              <a:rPr sz="2350" spc="70" dirty="0">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ΜΑΝ</a:t>
            </a:r>
            <a:r>
              <a:rPr sz="2350" spc="50"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Β&amp;W</a:t>
            </a:r>
            <a:r>
              <a:rPr sz="2350" spc="60" dirty="0">
                <a:solidFill>
                  <a:srgbClr val="FF0000"/>
                </a:solidFill>
                <a:latin typeface="Arial Black" panose="020B0A04020102020204"/>
                <a:cs typeface="Arial Black" panose="020B0A04020102020204"/>
              </a:rPr>
              <a:t> </a:t>
            </a:r>
            <a:r>
              <a:rPr sz="2350" dirty="0">
                <a:solidFill>
                  <a:srgbClr val="FF0000"/>
                </a:solidFill>
                <a:latin typeface="Arial Black" panose="020B0A04020102020204"/>
                <a:cs typeface="Arial Black" panose="020B0A04020102020204"/>
              </a:rPr>
              <a:t>ΜΕ</a:t>
            </a:r>
            <a:r>
              <a:rPr sz="2350" dirty="0">
                <a:latin typeface="Arial Black" panose="020B0A04020102020204"/>
                <a:cs typeface="Arial Black" panose="020B0A04020102020204"/>
              </a:rPr>
              <a:t>,</a:t>
            </a:r>
            <a:r>
              <a:rPr sz="2350" spc="55" dirty="0">
                <a:latin typeface="Arial Black" panose="020B0A04020102020204"/>
                <a:cs typeface="Arial Black" panose="020B0A04020102020204"/>
              </a:rPr>
              <a:t> </a:t>
            </a:r>
            <a:r>
              <a:rPr sz="2350" dirty="0">
                <a:latin typeface="Arial Black" panose="020B0A04020102020204"/>
                <a:cs typeface="Arial Black" panose="020B0A04020102020204"/>
              </a:rPr>
              <a:t>ΜΕ</a:t>
            </a:r>
            <a:r>
              <a:rPr sz="2350" spc="45" dirty="0">
                <a:latin typeface="Arial Black" panose="020B0A04020102020204"/>
                <a:cs typeface="Arial Black" panose="020B0A04020102020204"/>
              </a:rPr>
              <a:t> </a:t>
            </a:r>
            <a:r>
              <a:rPr sz="2350" spc="-35">
                <a:latin typeface="Arial Black" panose="020B0A04020102020204"/>
                <a:cs typeface="Arial Black" panose="020B0A04020102020204"/>
              </a:rPr>
              <a:t>ΤΑ </a:t>
            </a:r>
            <a:r>
              <a:rPr sz="2350" smtClean="0">
                <a:latin typeface="Arial Black" panose="020B0A04020102020204"/>
                <a:cs typeface="Arial Black" panose="020B0A04020102020204"/>
              </a:rPr>
              <a:t>ΗΛΕΚΤΡΟ</a:t>
            </a:r>
            <a:r>
              <a:rPr lang="el-GR" sz="2350" dirty="0" smtClean="0">
                <a:latin typeface="Arial Black" panose="020B0A04020102020204"/>
                <a:cs typeface="Arial Black" panose="020B0A04020102020204"/>
              </a:rPr>
              <a:t>Ϋ</a:t>
            </a:r>
            <a:r>
              <a:rPr sz="2350" smtClean="0">
                <a:latin typeface="Arial Black" panose="020B0A04020102020204"/>
                <a:cs typeface="Arial Black" panose="020B0A04020102020204"/>
              </a:rPr>
              <a:t>ΔΡΑΥΛΙΚΑ</a:t>
            </a:r>
            <a:r>
              <a:rPr sz="2350" spc="114" smtClean="0">
                <a:latin typeface="Arial Black" panose="020B0A04020102020204"/>
                <a:cs typeface="Arial Black" panose="020B0A04020102020204"/>
              </a:rPr>
              <a:t> </a:t>
            </a:r>
            <a:r>
              <a:rPr sz="2350" dirty="0">
                <a:latin typeface="Arial Black" panose="020B0A04020102020204"/>
                <a:cs typeface="Arial Black" panose="020B0A04020102020204"/>
              </a:rPr>
              <a:t>ΣΥΣΤΗΜΑΤΑ</a:t>
            </a:r>
            <a:r>
              <a:rPr sz="2350" spc="130" dirty="0">
                <a:latin typeface="Arial Black" panose="020B0A04020102020204"/>
                <a:cs typeface="Arial Black" panose="020B0A04020102020204"/>
              </a:rPr>
              <a:t> </a:t>
            </a:r>
            <a:r>
              <a:rPr sz="2350" dirty="0">
                <a:latin typeface="Arial Black" panose="020B0A04020102020204"/>
                <a:cs typeface="Arial Black" panose="020B0A04020102020204"/>
              </a:rPr>
              <a:t>ΕΓΧΥΣΗΣ</a:t>
            </a:r>
            <a:r>
              <a:rPr sz="2350" spc="135" dirty="0">
                <a:latin typeface="Arial Black" panose="020B0A04020102020204"/>
                <a:cs typeface="Arial Black" panose="020B0A04020102020204"/>
              </a:rPr>
              <a:t> </a:t>
            </a:r>
            <a:r>
              <a:rPr sz="2350" spc="-25" dirty="0">
                <a:latin typeface="Arial Black" panose="020B0A04020102020204"/>
                <a:cs typeface="Arial Black" panose="020B0A04020102020204"/>
              </a:rPr>
              <a:t>ΚΑΙ </a:t>
            </a:r>
            <a:r>
              <a:rPr sz="2350" dirty="0">
                <a:latin typeface="Arial Black" panose="020B0A04020102020204"/>
                <a:cs typeface="Arial Black" panose="020B0A04020102020204"/>
              </a:rPr>
              <a:t>ΒΑΛΒΙΔΑ</a:t>
            </a:r>
            <a:r>
              <a:rPr sz="2350" spc="65" dirty="0">
                <a:latin typeface="Arial Black" panose="020B0A04020102020204"/>
                <a:cs typeface="Arial Black" panose="020B0A04020102020204"/>
              </a:rPr>
              <a:t> </a:t>
            </a:r>
            <a:r>
              <a:rPr sz="2350" spc="-10" dirty="0">
                <a:latin typeface="Arial Black" panose="020B0A04020102020204"/>
                <a:cs typeface="Arial Black" panose="020B0A04020102020204"/>
              </a:rPr>
              <a:t>ΕΞΑΓΩΓΗΣ.</a:t>
            </a:r>
            <a:endParaRPr sz="23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60399"/>
            <a:ext cx="8941435" cy="5248275"/>
          </a:xfrm>
          <a:prstGeom prst="rect">
            <a:avLst/>
          </a:prstGeom>
        </p:spPr>
        <p:txBody>
          <a:bodyPr vert="horz" wrap="square" lIns="0" tIns="58419" rIns="0" bIns="0" rtlCol="0">
            <a:spAutoFit/>
          </a:bodyPr>
          <a:lstStyle/>
          <a:p>
            <a:pPr marL="42545" algn="ctr">
              <a:lnSpc>
                <a:spcPct val="100000"/>
              </a:lnSpc>
              <a:spcBef>
                <a:spcPts val="460"/>
              </a:spcBef>
            </a:pPr>
            <a:r>
              <a:rPr sz="1750" u="heavy" dirty="0">
                <a:solidFill>
                  <a:srgbClr val="FF0000"/>
                </a:solidFill>
                <a:uFill>
                  <a:solidFill>
                    <a:srgbClr val="FF0000"/>
                  </a:solidFill>
                </a:uFill>
                <a:latin typeface="Arial Black" panose="020B0A04020102020204"/>
                <a:cs typeface="Arial Black" panose="020B0A04020102020204"/>
              </a:rPr>
              <a:t>ΑΡΓΟΣΤΡΟΦΕΣ</a:t>
            </a:r>
            <a:r>
              <a:rPr sz="1750" u="heavy" spc="-3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ΜΗΧΑΝΕΣ</a:t>
            </a:r>
            <a:r>
              <a:rPr sz="1750" spc="-20" dirty="0">
                <a:solidFill>
                  <a:srgbClr val="FF0000"/>
                </a:solid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SULZER</a:t>
            </a:r>
            <a:r>
              <a:rPr sz="1750" u="heavy" spc="-25" dirty="0">
                <a:uFill>
                  <a:solidFill>
                    <a:srgbClr val="000000"/>
                  </a:solidFill>
                </a:uFill>
                <a:latin typeface="Arial Black" panose="020B0A04020102020204"/>
                <a:cs typeface="Arial Black" panose="020B0A04020102020204"/>
              </a:rPr>
              <a:t> </a:t>
            </a:r>
            <a:r>
              <a:rPr sz="1750" u="heavy" spc="-10" dirty="0">
                <a:uFill>
                  <a:solidFill>
                    <a:srgbClr val="000000"/>
                  </a:solidFill>
                </a:uFill>
                <a:latin typeface="Arial Black" panose="020B0A04020102020204"/>
                <a:cs typeface="Arial Black" panose="020B0A04020102020204"/>
              </a:rPr>
              <a:t>(WARTSILA)</a:t>
            </a:r>
            <a:endParaRPr sz="1750">
              <a:latin typeface="Arial Black" panose="020B0A04020102020204"/>
              <a:cs typeface="Arial Black" panose="020B0A04020102020204"/>
            </a:endParaRPr>
          </a:p>
          <a:p>
            <a:pPr marL="12700" marR="307975">
              <a:lnSpc>
                <a:spcPct val="100000"/>
              </a:lnSpc>
              <a:spcBef>
                <a:spcPts val="440"/>
              </a:spcBef>
            </a:pPr>
            <a:r>
              <a:rPr sz="3300" spc="-135" baseline="4000" dirty="0">
                <a:solidFill>
                  <a:srgbClr val="FF0000"/>
                </a:solidFill>
                <a:latin typeface="Wingdings" panose="05000000000000000000"/>
                <a:cs typeface="Wingdings" panose="05000000000000000000"/>
              </a:rPr>
              <a:t></a:t>
            </a:r>
            <a:r>
              <a:rPr sz="2200" spc="-90" dirty="0">
                <a:latin typeface="Arial Black" panose="020B0A04020102020204"/>
                <a:cs typeface="Arial Black" panose="020B0A04020102020204"/>
              </a:rPr>
              <a:t>H</a:t>
            </a:r>
            <a:r>
              <a:rPr sz="2200" spc="-85" dirty="0">
                <a:latin typeface="Arial Black" panose="020B0A04020102020204"/>
                <a:cs typeface="Arial Black" panose="020B0A04020102020204"/>
              </a:rPr>
              <a:t> </a:t>
            </a:r>
            <a:r>
              <a:rPr sz="2200" dirty="0">
                <a:latin typeface="Arial Black" panose="020B0A04020102020204"/>
                <a:cs typeface="Arial Black" panose="020B0A04020102020204"/>
              </a:rPr>
              <a:t>ΔΙΑΔΟΧΙΚΗ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ΑΥΞΗΣΗ</a:t>
            </a:r>
            <a:r>
              <a:rPr sz="2200" spc="-75" dirty="0">
                <a:latin typeface="Arial Black" panose="020B0A04020102020204"/>
                <a:cs typeface="Arial Black" panose="020B0A04020102020204"/>
              </a:rPr>
              <a:t> </a:t>
            </a:r>
            <a:r>
              <a:rPr sz="2200" dirty="0">
                <a:latin typeface="Arial Black" panose="020B0A04020102020204"/>
                <a:cs typeface="Arial Black" panose="020B0A04020102020204"/>
              </a:rPr>
              <a:t>ΤΗΣ</a:t>
            </a:r>
            <a:r>
              <a:rPr sz="2200" spc="-55" dirty="0">
                <a:latin typeface="Arial Black" panose="020B0A04020102020204"/>
                <a:cs typeface="Arial Black" panose="020B0A04020102020204"/>
              </a:rPr>
              <a:t> </a:t>
            </a:r>
            <a:r>
              <a:rPr sz="2200">
                <a:latin typeface="Arial Black" panose="020B0A04020102020204"/>
                <a:cs typeface="Arial Black" panose="020B0A04020102020204"/>
              </a:rPr>
              <a:t>ΜΕΓΙΣΤΗΣ</a:t>
            </a:r>
            <a:r>
              <a:rPr sz="2200" spc="-65">
                <a:latin typeface="Arial Black" panose="020B0A04020102020204"/>
                <a:cs typeface="Arial Black" panose="020B0A04020102020204"/>
              </a:rPr>
              <a:t> </a:t>
            </a:r>
            <a:r>
              <a:rPr sz="2200" spc="-10" smtClean="0">
                <a:latin typeface="Arial Black" panose="020B0A04020102020204"/>
                <a:cs typeface="Arial Black" panose="020B0A04020102020204"/>
              </a:rPr>
              <a:t>ΠΙΕΣ</a:t>
            </a:r>
            <a:r>
              <a:rPr lang="el-GR" sz="2200" spc="-10" dirty="0" smtClean="0">
                <a:latin typeface="Arial Black" panose="020B0A04020102020204"/>
                <a:cs typeface="Arial Black" panose="020B0A04020102020204"/>
              </a:rPr>
              <a:t>Η</a:t>
            </a:r>
            <a:r>
              <a:rPr sz="2200" spc="-10" smtClean="0">
                <a:latin typeface="Arial Black" panose="020B0A04020102020204"/>
                <a:cs typeface="Arial Black" panose="020B0A04020102020204"/>
              </a:rPr>
              <a:t>Σ </a:t>
            </a:r>
            <a:r>
              <a:rPr sz="2200" dirty="0">
                <a:latin typeface="Arial Black" panose="020B0A04020102020204"/>
                <a:cs typeface="Arial Black" panose="020B0A04020102020204"/>
              </a:rPr>
              <a:t>ΛΕΙΤΟΥΡΓΙΑΣ,</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ΜΕΣΗΣ</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ΕΝΕΡΓΗΣ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ΠΙΕΣΗΣ</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60" dirty="0">
                <a:latin typeface="Arial Black" panose="020B0A04020102020204"/>
                <a:cs typeface="Arial Black" panose="020B0A04020102020204"/>
              </a:rPr>
              <a:t> </a:t>
            </a:r>
            <a:r>
              <a:rPr sz="2200" spc="-10" dirty="0">
                <a:latin typeface="Arial Black" panose="020B0A04020102020204"/>
                <a:cs typeface="Arial Black" panose="020B0A04020102020204"/>
              </a:rPr>
              <a:t>ΜΕΣΗΣ </a:t>
            </a:r>
            <a:r>
              <a:rPr sz="2200" dirty="0">
                <a:latin typeface="Arial Black" panose="020B0A04020102020204"/>
                <a:cs typeface="Arial Black" panose="020B0A04020102020204"/>
              </a:rPr>
              <a:t>ΤΑΧΥΤΗΤΑΣ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ΤΟΥ</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ΕΜΒΟΛΟΥ,</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ΟΔΗΓΗΣΕ</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ΣΕ</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ΑΥΞΗΣΗ</a:t>
            </a:r>
            <a:r>
              <a:rPr sz="2200" spc="-65" dirty="0">
                <a:latin typeface="Arial Black" panose="020B0A04020102020204"/>
                <a:cs typeface="Arial Black" panose="020B0A04020102020204"/>
              </a:rPr>
              <a:t> </a:t>
            </a:r>
            <a:r>
              <a:rPr sz="2200" spc="-25" dirty="0">
                <a:latin typeface="Arial Black" panose="020B0A04020102020204"/>
                <a:cs typeface="Arial Black" panose="020B0A04020102020204"/>
              </a:rPr>
              <a:t>ΤΗΣ </a:t>
            </a:r>
            <a:r>
              <a:rPr sz="2200" dirty="0">
                <a:latin typeface="Arial Black" panose="020B0A04020102020204"/>
                <a:cs typeface="Arial Black" panose="020B0A04020102020204"/>
              </a:rPr>
              <a:t>ΙΣΧΥΟΣ</a:t>
            </a:r>
            <a:r>
              <a:rPr sz="2200" spc="-60" dirty="0">
                <a:latin typeface="Arial Black" panose="020B0A04020102020204"/>
                <a:cs typeface="Arial Black" panose="020B0A04020102020204"/>
              </a:rPr>
              <a:t> </a:t>
            </a:r>
            <a:r>
              <a:rPr sz="2200">
                <a:latin typeface="Arial Black" panose="020B0A04020102020204"/>
                <a:cs typeface="Arial Black" panose="020B0A04020102020204"/>
              </a:rPr>
              <a:t>ΚΑΙ</a:t>
            </a:r>
            <a:r>
              <a:rPr sz="2200" spc="-40">
                <a:latin typeface="Arial Black" panose="020B0A04020102020204"/>
                <a:cs typeface="Arial Black" panose="020B0A04020102020204"/>
              </a:rPr>
              <a:t> </a:t>
            </a:r>
            <a:r>
              <a:rPr lang="el-GR" sz="2200" spc="-40" dirty="0" smtClean="0">
                <a:latin typeface="Arial Black" panose="020B0A04020102020204"/>
                <a:cs typeface="Arial Black" panose="020B0A04020102020204"/>
              </a:rPr>
              <a:t>ΤΟΥ </a:t>
            </a:r>
            <a:r>
              <a:rPr sz="2200" smtClean="0">
                <a:latin typeface="Arial Black" panose="020B0A04020102020204"/>
                <a:cs typeface="Arial Black" panose="020B0A04020102020204"/>
              </a:rPr>
              <a:t>ΒΑΘΜΟ</a:t>
            </a:r>
            <a:r>
              <a:rPr lang="el-GR" sz="2200" dirty="0" smtClean="0">
                <a:latin typeface="Arial Black" panose="020B0A04020102020204"/>
                <a:cs typeface="Arial Black" panose="020B0A04020102020204"/>
              </a:rPr>
              <a:t>Υ</a:t>
            </a:r>
            <a:r>
              <a:rPr sz="2200" spc="-50" smtClean="0">
                <a:latin typeface="Arial Black" panose="020B0A04020102020204"/>
                <a:cs typeface="Arial Black" panose="020B0A04020102020204"/>
              </a:rPr>
              <a:t> </a:t>
            </a:r>
            <a:r>
              <a:rPr sz="2200" spc="-10" smtClean="0">
                <a:latin typeface="Arial Black" panose="020B0A04020102020204"/>
                <a:cs typeface="Arial Black" panose="020B0A04020102020204"/>
              </a:rPr>
              <a:t>ΑΠΟΔΟΣ</a:t>
            </a:r>
            <a:r>
              <a:rPr lang="el-GR" sz="2200" spc="-10" dirty="0" smtClean="0">
                <a:latin typeface="Arial Black" panose="020B0A04020102020204"/>
                <a:cs typeface="Arial Black" panose="020B0A04020102020204"/>
              </a:rPr>
              <a:t>Η</a:t>
            </a:r>
            <a:r>
              <a:rPr sz="2200" spc="-10" smtClean="0">
                <a:latin typeface="Arial Black" panose="020B0A04020102020204"/>
                <a:cs typeface="Arial Black" panose="020B0A04020102020204"/>
              </a:rPr>
              <a:t>Σ</a:t>
            </a:r>
            <a:r>
              <a:rPr sz="2200" spc="-10" dirty="0">
                <a:latin typeface="Arial Black" panose="020B0A04020102020204"/>
                <a:cs typeface="Arial Black" panose="020B0A04020102020204"/>
              </a:rPr>
              <a:t>.</a:t>
            </a:r>
            <a:endParaRPr sz="2200">
              <a:latin typeface="Arial Black" panose="020B0A04020102020204"/>
              <a:cs typeface="Arial Black" panose="020B0A04020102020204"/>
            </a:endParaRPr>
          </a:p>
          <a:p>
            <a:pPr marL="12700" marR="509270">
              <a:lnSpc>
                <a:spcPct val="100000"/>
              </a:lnSpc>
              <a:spcBef>
                <a:spcPts val="430"/>
              </a:spcBef>
            </a:pPr>
            <a:r>
              <a:rPr sz="3300" spc="-44" baseline="3000" dirty="0">
                <a:solidFill>
                  <a:srgbClr val="FF0000"/>
                </a:solidFill>
                <a:latin typeface="Wingdings" panose="05000000000000000000"/>
                <a:cs typeface="Wingdings" panose="05000000000000000000"/>
              </a:rPr>
              <a:t></a:t>
            </a:r>
            <a:r>
              <a:rPr sz="2200" spc="-30" dirty="0">
                <a:latin typeface="Arial Black" panose="020B0A04020102020204"/>
                <a:cs typeface="Arial Black" panose="020B0A04020102020204"/>
              </a:rPr>
              <a:t>ΣΤΙΣ</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ΜΗΧΑΝΕΣ</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ΜΕ</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ΜΕΓΑΛΗ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ΔΙΑΜΕΤΡΟ</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ΚΑΙ</a:t>
            </a:r>
            <a:r>
              <a:rPr sz="2200" spc="-65" dirty="0">
                <a:latin typeface="Arial Black" panose="020B0A04020102020204"/>
                <a:cs typeface="Arial Black" panose="020B0A04020102020204"/>
              </a:rPr>
              <a:t> </a:t>
            </a:r>
            <a:r>
              <a:rPr sz="2200" spc="-10" dirty="0">
                <a:latin typeface="Arial Black" panose="020B0A04020102020204"/>
                <a:cs typeface="Arial Black" panose="020B0A04020102020204"/>
              </a:rPr>
              <a:t>ΜΕΓΑΛΟ </a:t>
            </a:r>
            <a:r>
              <a:rPr sz="2200" dirty="0">
                <a:latin typeface="Arial Black" panose="020B0A04020102020204"/>
                <a:cs typeface="Arial Black" panose="020B0A04020102020204"/>
              </a:rPr>
              <a:t>ΑΡΙΘΜΟ</a:t>
            </a:r>
            <a:r>
              <a:rPr sz="2200" spc="-85" dirty="0">
                <a:latin typeface="Arial Black" panose="020B0A04020102020204"/>
                <a:cs typeface="Arial Black" panose="020B0A04020102020204"/>
              </a:rPr>
              <a:t> </a:t>
            </a:r>
            <a:r>
              <a:rPr sz="2200" dirty="0">
                <a:latin typeface="Arial Black" panose="020B0A04020102020204"/>
                <a:cs typeface="Arial Black" panose="020B0A04020102020204"/>
              </a:rPr>
              <a:t>ΚΥΛΙΝΔΡΩΝ,</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Ο</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ΣΤΡΟΦΑΛΟΦΟΡΟΣ</a:t>
            </a:r>
            <a:r>
              <a:rPr sz="2200" spc="-75" dirty="0">
                <a:latin typeface="Arial Black" panose="020B0A04020102020204"/>
                <a:cs typeface="Arial Black" panose="020B0A04020102020204"/>
              </a:rPr>
              <a:t> </a:t>
            </a:r>
            <a:r>
              <a:rPr sz="2200" spc="-10" dirty="0">
                <a:latin typeface="Arial Black" panose="020B0A04020102020204"/>
                <a:cs typeface="Arial Black" panose="020B0A04020102020204"/>
              </a:rPr>
              <a:t>ΑΞΟΝΑΣ </a:t>
            </a:r>
            <a:r>
              <a:rPr sz="2200" dirty="0">
                <a:latin typeface="Arial Black" panose="020B0A04020102020204"/>
                <a:cs typeface="Arial Black" panose="020B0A04020102020204"/>
              </a:rPr>
              <a:t>ΚΑΤΑΣΚΕΥΑΖΕΤΑΙ</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ΔΙΑΙΡΟΥΜΕΝΟΣ</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ΣΕ</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ΔΥΟ</a:t>
            </a:r>
            <a:r>
              <a:rPr sz="2200" spc="-70" dirty="0">
                <a:latin typeface="Arial Black" panose="020B0A04020102020204"/>
                <a:cs typeface="Arial Black" panose="020B0A04020102020204"/>
              </a:rPr>
              <a:t> </a:t>
            </a:r>
            <a:r>
              <a:rPr sz="2200" spc="-10" dirty="0">
                <a:latin typeface="Arial Black" panose="020B0A04020102020204"/>
                <a:cs typeface="Arial Black" panose="020B0A04020102020204"/>
              </a:rPr>
              <a:t>ΤΜΗΜΑΤΑ.</a:t>
            </a:r>
            <a:endParaRPr sz="2200">
              <a:latin typeface="Arial Black" panose="020B0A04020102020204"/>
              <a:cs typeface="Arial Black" panose="020B0A04020102020204"/>
            </a:endParaRPr>
          </a:p>
          <a:p>
            <a:pPr marL="12700" marR="5080">
              <a:lnSpc>
                <a:spcPct val="100000"/>
              </a:lnSpc>
              <a:spcBef>
                <a:spcPts val="420"/>
              </a:spcBef>
            </a:pPr>
            <a:r>
              <a:rPr sz="3300" spc="-135" baseline="3000" dirty="0">
                <a:solidFill>
                  <a:srgbClr val="FF0000"/>
                </a:solidFill>
                <a:latin typeface="Wingdings" panose="05000000000000000000"/>
                <a:cs typeface="Wingdings" panose="05000000000000000000"/>
              </a:rPr>
              <a:t></a:t>
            </a:r>
            <a:r>
              <a:rPr sz="2200" spc="-90" dirty="0">
                <a:latin typeface="Arial Black" panose="020B0A04020102020204"/>
                <a:cs typeface="Arial Black" panose="020B0A04020102020204"/>
              </a:rPr>
              <a:t>Η </a:t>
            </a:r>
            <a:r>
              <a:rPr sz="2200" dirty="0">
                <a:latin typeface="Arial Black" panose="020B0A04020102020204"/>
                <a:cs typeface="Arial Black" panose="020B0A04020102020204"/>
              </a:rPr>
              <a:t>ΚΙΝΗΣΗ</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ΤΟΥ</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ΕΚΚΕΝΤΡΟΦΟΡΟΥ</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ΑΞΟΝΑ</a:t>
            </a:r>
            <a:r>
              <a:rPr sz="2200" spc="-70" dirty="0">
                <a:latin typeface="Arial Black" panose="020B0A04020102020204"/>
                <a:cs typeface="Arial Black" panose="020B0A04020102020204"/>
              </a:rPr>
              <a:t> </a:t>
            </a:r>
            <a:r>
              <a:rPr sz="2200" spc="-10" dirty="0">
                <a:latin typeface="Arial Black" panose="020B0A04020102020204"/>
                <a:cs typeface="Arial Black" panose="020B0A04020102020204"/>
              </a:rPr>
              <a:t>ΜΕΤΑΔΙΔΕΤΑΙ </a:t>
            </a:r>
            <a:r>
              <a:rPr sz="2200" dirty="0">
                <a:latin typeface="Arial Black" panose="020B0A04020102020204"/>
                <a:cs typeface="Arial Black" panose="020B0A04020102020204"/>
              </a:rPr>
              <a:t>ΜΕ</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ΤΗ</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ΒΟΗΘΕΙΑ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ΟΔΟΝΤΩΤΩΝ</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ΤΡΟΧΩΝ</a:t>
            </a:r>
            <a:r>
              <a:rPr sz="2200" spc="-60" dirty="0">
                <a:latin typeface="Arial Black" panose="020B0A04020102020204"/>
                <a:cs typeface="Arial Black" panose="020B0A04020102020204"/>
              </a:rPr>
              <a:t> </a:t>
            </a:r>
            <a:r>
              <a:rPr sz="2200" spc="-10" dirty="0">
                <a:latin typeface="Arial Black" panose="020B0A04020102020204"/>
                <a:cs typeface="Arial Black" panose="020B0A04020102020204"/>
              </a:rPr>
              <a:t>(RTA).</a:t>
            </a:r>
            <a:endParaRPr sz="2200">
              <a:latin typeface="Arial Black" panose="020B0A04020102020204"/>
              <a:cs typeface="Arial Black" panose="020B0A04020102020204"/>
            </a:endParaRPr>
          </a:p>
          <a:p>
            <a:pPr marL="12700" marR="76835">
              <a:lnSpc>
                <a:spcPct val="100000"/>
              </a:lnSpc>
              <a:spcBef>
                <a:spcPts val="430"/>
              </a:spcBef>
            </a:pPr>
            <a:r>
              <a:rPr sz="3300" spc="-135" baseline="3000" dirty="0">
                <a:solidFill>
                  <a:srgbClr val="FF0000"/>
                </a:solidFill>
                <a:latin typeface="Wingdings" panose="05000000000000000000"/>
                <a:cs typeface="Wingdings" panose="05000000000000000000"/>
              </a:rPr>
              <a:t></a:t>
            </a:r>
            <a:r>
              <a:rPr sz="2200" spc="-90" dirty="0">
                <a:latin typeface="Arial Black" panose="020B0A04020102020204"/>
                <a:cs typeface="Arial Black" panose="020B0A04020102020204"/>
              </a:rPr>
              <a:t>Ο</a:t>
            </a:r>
            <a:r>
              <a:rPr sz="2200" spc="-95" dirty="0">
                <a:latin typeface="Arial Black" panose="020B0A04020102020204"/>
                <a:cs typeface="Arial Black" panose="020B0A04020102020204"/>
              </a:rPr>
              <a:t> </a:t>
            </a:r>
            <a:r>
              <a:rPr sz="2200" dirty="0">
                <a:latin typeface="Arial Black" panose="020B0A04020102020204"/>
                <a:cs typeface="Arial Black" panose="020B0A04020102020204"/>
              </a:rPr>
              <a:t>ΕΚΚΕΝΤΡΟΦΟΡΟΣ</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ΑΞΟΝΑΣ</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ΜΕΤΑΔΙΔΕΙ</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ΤΗΝ</a:t>
            </a:r>
            <a:r>
              <a:rPr sz="2200" spc="-70" dirty="0">
                <a:latin typeface="Arial Black" panose="020B0A04020102020204"/>
                <a:cs typeface="Arial Black" panose="020B0A04020102020204"/>
              </a:rPr>
              <a:t> </a:t>
            </a:r>
            <a:r>
              <a:rPr sz="2200" spc="-10" dirty="0">
                <a:latin typeface="Arial Black" panose="020B0A04020102020204"/>
                <a:cs typeface="Arial Black" panose="020B0A04020102020204"/>
              </a:rPr>
              <a:t>ΚΙΝΗΣΗ </a:t>
            </a:r>
            <a:r>
              <a:rPr sz="2200" dirty="0">
                <a:latin typeface="Arial Black" panose="020B0A04020102020204"/>
                <a:cs typeface="Arial Black" panose="020B0A04020102020204"/>
              </a:rPr>
              <a:t>ΣΤΟΥΣ</a:t>
            </a:r>
            <a:r>
              <a:rPr sz="2200" spc="-85" dirty="0">
                <a:latin typeface="Arial Black" panose="020B0A04020102020204"/>
                <a:cs typeface="Arial Black" panose="020B0A04020102020204"/>
              </a:rPr>
              <a:t> </a:t>
            </a:r>
            <a:r>
              <a:rPr sz="2200" dirty="0">
                <a:latin typeface="Arial Black" panose="020B0A04020102020204"/>
                <a:cs typeface="Arial Black" panose="020B0A04020102020204"/>
              </a:rPr>
              <a:t>ΥΔΡΑΥΛΙΚΟΥΣ</a:t>
            </a:r>
            <a:r>
              <a:rPr sz="2200" spc="-85" dirty="0">
                <a:latin typeface="Arial Black" panose="020B0A04020102020204"/>
                <a:cs typeface="Arial Black" panose="020B0A04020102020204"/>
              </a:rPr>
              <a:t> </a:t>
            </a:r>
            <a:r>
              <a:rPr sz="2200">
                <a:latin typeface="Arial Black" panose="020B0A04020102020204"/>
                <a:cs typeface="Arial Black" panose="020B0A04020102020204"/>
              </a:rPr>
              <a:t>ΜΗΧΑΝΙΣΜΟΥΣ</a:t>
            </a:r>
            <a:r>
              <a:rPr sz="2200" spc="-85">
                <a:latin typeface="Arial Black" panose="020B0A04020102020204"/>
                <a:cs typeface="Arial Black" panose="020B0A04020102020204"/>
              </a:rPr>
              <a:t> </a:t>
            </a:r>
            <a:r>
              <a:rPr sz="2200" smtClean="0">
                <a:latin typeface="Arial Black" panose="020B0A04020102020204"/>
                <a:cs typeface="Arial Black" panose="020B0A04020102020204"/>
              </a:rPr>
              <a:t>ΚΙΝΗΣ</a:t>
            </a:r>
            <a:r>
              <a:rPr lang="el-GR" sz="2200" dirty="0" smtClean="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85" smtClean="0">
                <a:latin typeface="Arial Black" panose="020B0A04020102020204"/>
                <a:cs typeface="Arial Black" panose="020B0A04020102020204"/>
              </a:rPr>
              <a:t> </a:t>
            </a:r>
            <a:r>
              <a:rPr sz="2200" spc="-25" dirty="0">
                <a:latin typeface="Arial Black" panose="020B0A04020102020204"/>
                <a:cs typeface="Arial Black" panose="020B0A04020102020204"/>
              </a:rPr>
              <a:t>ΤΩΝ </a:t>
            </a:r>
            <a:r>
              <a:rPr sz="2200" dirty="0">
                <a:latin typeface="Arial Black" panose="020B0A04020102020204"/>
                <a:cs typeface="Arial Black" panose="020B0A04020102020204"/>
              </a:rPr>
              <a:t>ΒΑΛΒΙΔΩΝ</a:t>
            </a:r>
            <a:r>
              <a:rPr sz="2200" spc="-85" dirty="0">
                <a:latin typeface="Arial Black" panose="020B0A04020102020204"/>
                <a:cs typeface="Arial Black" panose="020B0A04020102020204"/>
              </a:rPr>
              <a:t> </a:t>
            </a:r>
            <a:r>
              <a:rPr sz="2200" dirty="0">
                <a:latin typeface="Arial Black" panose="020B0A04020102020204"/>
                <a:cs typeface="Arial Black" panose="020B0A04020102020204"/>
              </a:rPr>
              <a:t>ΕΞΑΓΩΓΗΣ</a:t>
            </a:r>
            <a:r>
              <a:rPr sz="2200" spc="-65" dirty="0">
                <a:latin typeface="Arial Black" panose="020B0A04020102020204"/>
                <a:cs typeface="Arial Black" panose="020B0A04020102020204"/>
              </a:rPr>
              <a:t> </a:t>
            </a:r>
            <a:r>
              <a:rPr sz="2200">
                <a:latin typeface="Arial Black" panose="020B0A04020102020204"/>
                <a:cs typeface="Arial Black" panose="020B0A04020102020204"/>
              </a:rPr>
              <a:t>ΚΑΙ</a:t>
            </a:r>
            <a:r>
              <a:rPr sz="2200" spc="-65">
                <a:latin typeface="Arial Black" panose="020B0A04020102020204"/>
                <a:cs typeface="Arial Black" panose="020B0A04020102020204"/>
              </a:rPr>
              <a:t> </a:t>
            </a:r>
            <a:r>
              <a:rPr lang="el-GR" sz="2200" spc="-65" dirty="0" smtClean="0">
                <a:latin typeface="Arial Black" panose="020B0A04020102020204"/>
                <a:cs typeface="Arial Black" panose="020B0A04020102020204"/>
              </a:rPr>
              <a:t>ΣΤΙΣ </a:t>
            </a:r>
            <a:r>
              <a:rPr sz="2200" smtClean="0">
                <a:latin typeface="Arial Black" panose="020B0A04020102020204"/>
                <a:cs typeface="Arial Black" panose="020B0A04020102020204"/>
              </a:rPr>
              <a:t>ΑΝΤΛΙΕΣ</a:t>
            </a:r>
            <a:r>
              <a:rPr sz="2200" spc="-70" smtClean="0">
                <a:latin typeface="Arial Black" panose="020B0A04020102020204"/>
                <a:cs typeface="Arial Black" panose="020B0A04020102020204"/>
              </a:rPr>
              <a:t> </a:t>
            </a:r>
            <a:r>
              <a:rPr sz="2200">
                <a:latin typeface="Arial Black" panose="020B0A04020102020204"/>
                <a:cs typeface="Arial Black" panose="020B0A04020102020204"/>
              </a:rPr>
              <a:t>ΚΑΥΣΙΜΟΥ</a:t>
            </a:r>
            <a:r>
              <a:rPr sz="2200" spc="-60">
                <a:latin typeface="Arial Black" panose="020B0A04020102020204"/>
                <a:cs typeface="Arial Black" panose="020B0A04020102020204"/>
              </a:rPr>
              <a:t> </a:t>
            </a:r>
            <a:r>
              <a:rPr sz="2200" spc="-10" smtClean="0">
                <a:latin typeface="Arial Black" panose="020B0A04020102020204"/>
                <a:cs typeface="Arial Black" panose="020B0A04020102020204"/>
              </a:rPr>
              <a:t>ΥΨΗΛΗΣ</a:t>
            </a:r>
            <a:r>
              <a:rPr lang="el-GR" sz="2200" spc="-10" dirty="0" smtClean="0">
                <a:latin typeface="Arial Black" panose="020B0A04020102020204"/>
                <a:cs typeface="Arial Black" panose="020B0A04020102020204"/>
              </a:rPr>
              <a:t> ΠΙΕΣΗΣ</a:t>
            </a:r>
            <a:r>
              <a:rPr sz="2200" spc="-10" smtClean="0">
                <a:latin typeface="Arial Black" panose="020B0A04020102020204"/>
                <a:cs typeface="Arial Black" panose="020B0A04020102020204"/>
              </a:rPr>
              <a:t>, </a:t>
            </a:r>
            <a:r>
              <a:rPr sz="2200" dirty="0">
                <a:latin typeface="Arial Black" panose="020B0A04020102020204"/>
                <a:cs typeface="Arial Black" panose="020B0A04020102020204"/>
              </a:rPr>
              <a:t>ΟΙ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ΟΠΟΙΟΙ</a:t>
            </a:r>
            <a:r>
              <a:rPr sz="2200" spc="-70" dirty="0">
                <a:latin typeface="Arial Black" panose="020B0A04020102020204"/>
                <a:cs typeface="Arial Black" panose="020B0A04020102020204"/>
              </a:rPr>
              <a:t> </a:t>
            </a:r>
            <a:r>
              <a:rPr sz="2200" dirty="0">
                <a:latin typeface="Arial Black" panose="020B0A04020102020204"/>
                <a:cs typeface="Arial Black" panose="020B0A04020102020204"/>
              </a:rPr>
              <a:t>ΣΥΝΔΥΑΖΟΝΤΑΙ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ΑΝΑ</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ΔΥΟ</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ΚΥΛΙΝΔΡΟΥΣ</a:t>
            </a:r>
            <a:r>
              <a:rPr sz="2200" spc="-60" dirty="0">
                <a:latin typeface="Arial Black" panose="020B0A04020102020204"/>
                <a:cs typeface="Arial Black" panose="020B0A04020102020204"/>
              </a:rPr>
              <a:t> </a:t>
            </a:r>
            <a:r>
              <a:rPr sz="2200" spc="-25" dirty="0">
                <a:latin typeface="Arial Black" panose="020B0A04020102020204"/>
                <a:cs typeface="Arial Black" panose="020B0A04020102020204"/>
              </a:rPr>
              <a:t>ΣΕ </a:t>
            </a:r>
            <a:r>
              <a:rPr sz="2200" dirty="0">
                <a:latin typeface="Arial Black" panose="020B0A04020102020204"/>
                <a:cs typeface="Arial Black" panose="020B0A04020102020204"/>
              </a:rPr>
              <a:t>ΚΟΙΝΟ</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ΣΩΜΑ</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(ΜΠΛΟΚ).</a:t>
            </a:r>
            <a:endParaRPr sz="22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3123"/>
            <a:ext cx="8857615" cy="5376545"/>
          </a:xfrm>
          <a:prstGeom prst="rect">
            <a:avLst/>
          </a:prstGeom>
        </p:spPr>
        <p:txBody>
          <a:bodyPr vert="horz" wrap="square" lIns="0" tIns="64135" rIns="0" bIns="0" rtlCol="0">
            <a:spAutoFit/>
          </a:bodyPr>
          <a:lstStyle/>
          <a:p>
            <a:pPr marL="126365" algn="ctr">
              <a:lnSpc>
                <a:spcPct val="100000"/>
              </a:lnSpc>
              <a:spcBef>
                <a:spcPts val="505"/>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0"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SULZER</a:t>
            </a:r>
            <a:r>
              <a:rPr sz="2000" u="heavy" spc="-20" dirty="0">
                <a:uFill>
                  <a:solidFill>
                    <a:srgbClr val="000000"/>
                  </a:solidFill>
                </a:u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(WARTSILA)</a:t>
            </a:r>
            <a:endParaRPr sz="2000">
              <a:latin typeface="Arial Black" panose="020B0A04020102020204"/>
              <a:cs typeface="Arial Black" panose="020B0A04020102020204"/>
            </a:endParaRPr>
          </a:p>
          <a:p>
            <a:pPr marL="12700" marR="54610">
              <a:lnSpc>
                <a:spcPct val="100000"/>
              </a:lnSpc>
              <a:spcBef>
                <a:spcPts val="530"/>
              </a:spcBef>
              <a:buClr>
                <a:srgbClr val="FF0000"/>
              </a:buClr>
              <a:buSzPct val="96000"/>
              <a:buFont typeface="Wingdings" panose="05000000000000000000"/>
              <a:buChar char=""/>
              <a:tabLst>
                <a:tab pos="307975" algn="l"/>
              </a:tabLst>
            </a:pPr>
            <a:r>
              <a:rPr sz="2600" dirty="0">
                <a:latin typeface="Arial Black" panose="020B0A04020102020204"/>
                <a:cs typeface="Arial Black" panose="020B0A04020102020204"/>
              </a:rPr>
              <a:t>ΣΤΙΣ</a:t>
            </a:r>
            <a:r>
              <a:rPr sz="2600" spc="-10" dirty="0">
                <a:latin typeface="Arial Black" panose="020B0A04020102020204"/>
                <a:cs typeface="Arial Black" panose="020B0A04020102020204"/>
              </a:rPr>
              <a:t> </a:t>
            </a:r>
            <a:r>
              <a:rPr sz="2600" spc="-50" dirty="0">
                <a:latin typeface="Arial Black" panose="020B0A04020102020204"/>
                <a:cs typeface="Arial Black" panose="020B0A04020102020204"/>
              </a:rPr>
              <a:t>RTA-</a:t>
            </a:r>
            <a:r>
              <a:rPr sz="2600" dirty="0">
                <a:latin typeface="Arial Black" panose="020B0A04020102020204"/>
                <a:cs typeface="Arial Black" panose="020B0A04020102020204"/>
              </a:rPr>
              <a:t>2U</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KAI</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8T</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ΤΑ</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ΕΜΒΟΛΑ </a:t>
            </a:r>
            <a:r>
              <a:rPr sz="2600" spc="-10" dirty="0">
                <a:latin typeface="Arial Black" panose="020B0A04020102020204"/>
                <a:cs typeface="Arial Black" panose="020B0A04020102020204"/>
              </a:rPr>
              <a:t>ΕΦΟΔΙΑΖΟ- </a:t>
            </a:r>
            <a:r>
              <a:rPr sz="2600" dirty="0">
                <a:latin typeface="Arial Black" panose="020B0A04020102020204"/>
                <a:cs typeface="Arial Black" panose="020B0A04020102020204"/>
              </a:rPr>
              <a:t>ΝΤΑΙ</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ΜΕ</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4</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ΕΛΑΤΗΡΙΑ </a:t>
            </a:r>
            <a:r>
              <a:rPr sz="2600">
                <a:latin typeface="Arial Black" panose="020B0A04020102020204"/>
                <a:cs typeface="Arial Black" panose="020B0A04020102020204"/>
              </a:rPr>
              <a:t>ΜΕ </a:t>
            </a:r>
            <a:r>
              <a:rPr sz="2600" smtClean="0">
                <a:latin typeface="Arial Black" panose="020B0A04020102020204"/>
                <a:cs typeface="Arial Black" panose="020B0A04020102020204"/>
              </a:rPr>
              <a:t>ΤΟ </a:t>
            </a:r>
            <a:r>
              <a:rPr sz="2600" dirty="0">
                <a:latin typeface="Arial Black" panose="020B0A04020102020204"/>
                <a:cs typeface="Arial Black" panose="020B0A04020102020204"/>
              </a:rPr>
              <a:t>ΠΡΩΤΟ ΝΑ </a:t>
            </a:r>
            <a:r>
              <a:rPr sz="2600" spc="-20" dirty="0">
                <a:latin typeface="Arial Black" panose="020B0A04020102020204"/>
                <a:cs typeface="Arial Black" panose="020B0A04020102020204"/>
              </a:rPr>
              <a:t>ΕΧΕΙ </a:t>
            </a:r>
            <a:r>
              <a:rPr sz="2600" dirty="0">
                <a:latin typeface="Arial Black" panose="020B0A04020102020204"/>
                <a:cs typeface="Arial Black" panose="020B0A04020102020204"/>
              </a:rPr>
              <a:t>ΜΕΓΑΛΥΤΕΡΟ</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ΠΑΧΟΣ ΚΑΙ</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ΕΠΙΚΑΛΥΨΗ</a:t>
            </a:r>
            <a:r>
              <a:rPr sz="2600" spc="10" dirty="0">
                <a:latin typeface="Arial Black" panose="020B0A04020102020204"/>
                <a:cs typeface="Arial Black" panose="020B0A04020102020204"/>
              </a:rPr>
              <a:t> </a:t>
            </a:r>
            <a:r>
              <a:rPr sz="2600">
                <a:latin typeface="Arial Black" panose="020B0A04020102020204"/>
                <a:cs typeface="Arial Black" panose="020B0A04020102020204"/>
              </a:rPr>
              <a:t>ΜΕ</a:t>
            </a:r>
            <a:r>
              <a:rPr sz="2600" spc="10">
                <a:latin typeface="Arial Black" panose="020B0A04020102020204"/>
                <a:cs typeface="Arial Black" panose="020B0A04020102020204"/>
              </a:rPr>
              <a:t> </a:t>
            </a:r>
            <a:r>
              <a:rPr sz="2600" spc="-20" smtClean="0">
                <a:latin typeface="Arial Black" panose="020B0A04020102020204"/>
                <a:cs typeface="Arial Black" panose="020B0A04020102020204"/>
              </a:rPr>
              <a:t>ΠΛΑ</a:t>
            </a:r>
            <a:r>
              <a:rPr sz="2600" smtClean="0">
                <a:latin typeface="Arial Black" panose="020B0A04020102020204"/>
                <a:cs typeface="Arial Black" panose="020B0A04020102020204"/>
              </a:rPr>
              <a:t>ΣΜΑ</a:t>
            </a:r>
            <a:r>
              <a:rPr sz="2600" spc="10" smtClean="0">
                <a:latin typeface="Arial Black" panose="020B0A04020102020204"/>
                <a:cs typeface="Arial Black" panose="020B0A04020102020204"/>
              </a:rPr>
              <a:t> </a:t>
            </a:r>
            <a:r>
              <a:rPr sz="2600" dirty="0">
                <a:latin typeface="Arial Black" panose="020B0A04020102020204"/>
                <a:cs typeface="Arial Black" panose="020B0A04020102020204"/>
              </a:rPr>
              <a:t>ΓΙΑ</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ΑΥΞΗΣΗ</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ΤΗΣ</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ΑΝΤΟΧΗΣ</a:t>
            </a:r>
            <a:r>
              <a:rPr sz="2600" spc="5" dirty="0">
                <a:latin typeface="Arial Black" panose="020B0A04020102020204"/>
                <a:cs typeface="Arial Black" panose="020B0A04020102020204"/>
              </a:rPr>
              <a:t> </a:t>
            </a:r>
            <a:r>
              <a:rPr sz="2600">
                <a:latin typeface="Arial Black" panose="020B0A04020102020204"/>
                <a:cs typeface="Arial Black" panose="020B0A04020102020204"/>
              </a:rPr>
              <a:t>ΚΑΙ</a:t>
            </a:r>
            <a:r>
              <a:rPr sz="2600" spc="5">
                <a:latin typeface="Arial Black" panose="020B0A04020102020204"/>
                <a:cs typeface="Arial Black" panose="020B0A04020102020204"/>
              </a:rPr>
              <a:t> </a:t>
            </a:r>
            <a:r>
              <a:rPr sz="2600" spc="-10" smtClean="0">
                <a:latin typeface="Arial Black" panose="020B0A04020102020204"/>
                <a:cs typeface="Arial Black" panose="020B0A04020102020204"/>
              </a:rPr>
              <a:t>ΜΕΙΩΣΗ</a:t>
            </a:r>
            <a:r>
              <a:rPr lang="el-GR" sz="2600" spc="-10" dirty="0" smtClean="0">
                <a:latin typeface="Arial Black" panose="020B0A04020102020204"/>
                <a:cs typeface="Arial Black" panose="020B0A04020102020204"/>
              </a:rPr>
              <a:t>Σ</a:t>
            </a:r>
            <a:r>
              <a:rPr sz="2600" spc="-10" smtClean="0">
                <a:latin typeface="Arial Black" panose="020B0A04020102020204"/>
                <a:cs typeface="Arial Black" panose="020B0A04020102020204"/>
              </a:rPr>
              <a:t> </a:t>
            </a:r>
            <a:r>
              <a:rPr sz="2600" dirty="0">
                <a:latin typeface="Arial Black" panose="020B0A04020102020204"/>
                <a:cs typeface="Arial Black" panose="020B0A04020102020204"/>
              </a:rPr>
              <a:t>ΤΩΝ</a:t>
            </a:r>
            <a:r>
              <a:rPr sz="2600" spc="5" dirty="0">
                <a:latin typeface="Arial Black" panose="020B0A04020102020204"/>
                <a:cs typeface="Arial Black" panose="020B0A04020102020204"/>
              </a:rPr>
              <a:t> </a:t>
            </a:r>
            <a:r>
              <a:rPr sz="2600" spc="-10" dirty="0">
                <a:latin typeface="Arial Black" panose="020B0A04020102020204"/>
                <a:cs typeface="Arial Black" panose="020B0A04020102020204"/>
              </a:rPr>
              <a:t>ΤΡΙΒΩΝ.</a:t>
            </a:r>
            <a:endParaRPr sz="2600">
              <a:latin typeface="Arial Black" panose="020B0A04020102020204"/>
              <a:cs typeface="Arial Black" panose="020B0A04020102020204"/>
            </a:endParaRPr>
          </a:p>
          <a:p>
            <a:pPr marL="12700" marR="227965">
              <a:lnSpc>
                <a:spcPct val="100000"/>
              </a:lnSpc>
              <a:spcBef>
                <a:spcPts val="530"/>
              </a:spcBef>
              <a:buClr>
                <a:srgbClr val="FF0000"/>
              </a:buClr>
              <a:buSzPct val="96000"/>
              <a:buFont typeface="Wingdings" panose="05000000000000000000"/>
              <a:buChar char=""/>
              <a:tabLst>
                <a:tab pos="307975" algn="l"/>
              </a:tabLst>
            </a:pPr>
            <a:r>
              <a:rPr sz="2600" dirty="0">
                <a:latin typeface="Arial Black" panose="020B0A04020102020204"/>
                <a:cs typeface="Arial Black" panose="020B0A04020102020204"/>
              </a:rPr>
              <a:t>ΓΙΑ ΤΗΝ</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ΜΕΙΩΣΗ ΤΩΝ</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ΦΘΟΡΩΝ ΤΟΥ</a:t>
            </a:r>
            <a:r>
              <a:rPr sz="2600" spc="5" dirty="0">
                <a:latin typeface="Arial Black" panose="020B0A04020102020204"/>
                <a:cs typeface="Arial Black" panose="020B0A04020102020204"/>
              </a:rPr>
              <a:t> </a:t>
            </a:r>
            <a:r>
              <a:rPr sz="2600" spc="-10" dirty="0">
                <a:latin typeface="Arial Black" panose="020B0A04020102020204"/>
                <a:cs typeface="Arial Black" panose="020B0A04020102020204"/>
              </a:rPr>
              <a:t>ΚΙΝΗΤΗ- </a:t>
            </a:r>
            <a:r>
              <a:rPr sz="2600" dirty="0">
                <a:latin typeface="Arial Black" panose="020B0A04020102020204"/>
                <a:cs typeface="Arial Black" panose="020B0A04020102020204"/>
              </a:rPr>
              <a:t>ΡΑ,</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ΕΦΟΔΙΑΖΟΝΤΑΙ</a:t>
            </a:r>
            <a:r>
              <a:rPr sz="2600" spc="15" dirty="0">
                <a:latin typeface="Arial Black" panose="020B0A04020102020204"/>
                <a:cs typeface="Arial Black" panose="020B0A04020102020204"/>
              </a:rPr>
              <a:t> </a:t>
            </a:r>
            <a:r>
              <a:rPr sz="2600" dirty="0">
                <a:latin typeface="Arial Black" panose="020B0A04020102020204"/>
                <a:cs typeface="Arial Black" panose="020B0A04020102020204"/>
              </a:rPr>
              <a:t>ΜΕ</a:t>
            </a:r>
            <a:r>
              <a:rPr sz="2600" spc="10" dirty="0">
                <a:latin typeface="Arial Black" panose="020B0A04020102020204"/>
                <a:cs typeface="Arial Black" panose="020B0A04020102020204"/>
              </a:rPr>
              <a:t> </a:t>
            </a:r>
            <a:r>
              <a:rPr sz="2600">
                <a:latin typeface="Arial Black" panose="020B0A04020102020204"/>
                <a:cs typeface="Arial Black" panose="020B0A04020102020204"/>
              </a:rPr>
              <a:t>ΣΥΣΤΗΜΑ</a:t>
            </a:r>
            <a:r>
              <a:rPr sz="2600" spc="5">
                <a:latin typeface="Arial Black" panose="020B0A04020102020204"/>
                <a:cs typeface="Arial Black" panose="020B0A04020102020204"/>
              </a:rPr>
              <a:t> </a:t>
            </a:r>
            <a:r>
              <a:rPr sz="2600" spc="-10" smtClean="0">
                <a:latin typeface="Arial Black" panose="020B0A04020102020204"/>
                <a:cs typeface="Arial Black" panose="020B0A04020102020204"/>
              </a:rPr>
              <a:t>ΑΦΥΓΡΑΝ</a:t>
            </a:r>
            <a:r>
              <a:rPr sz="2600" smtClean="0">
                <a:latin typeface="Arial Black" panose="020B0A04020102020204"/>
                <a:cs typeface="Arial Black" panose="020B0A04020102020204"/>
              </a:rPr>
              <a:t>Σ</a:t>
            </a:r>
            <a:r>
              <a:rPr lang="el-GR" sz="2600" dirty="0" smtClean="0">
                <a:latin typeface="Arial Black" panose="020B0A04020102020204"/>
                <a:cs typeface="Arial Black" panose="020B0A04020102020204"/>
              </a:rPr>
              <a:t>Η</a:t>
            </a:r>
            <a:r>
              <a:rPr sz="2600" smtClean="0">
                <a:latin typeface="Arial Black" panose="020B0A04020102020204"/>
                <a:cs typeface="Arial Black" panose="020B0A04020102020204"/>
              </a:rPr>
              <a:t>Σ</a:t>
            </a:r>
            <a:r>
              <a:rPr sz="2600" spc="-10" smtClean="0">
                <a:latin typeface="Arial Black" panose="020B0A04020102020204"/>
                <a:cs typeface="Arial Black" panose="020B0A04020102020204"/>
              </a:rPr>
              <a:t> </a:t>
            </a:r>
            <a:r>
              <a:rPr sz="2600" dirty="0">
                <a:latin typeface="Arial Black" panose="020B0A04020102020204"/>
                <a:cs typeface="Arial Black" panose="020B0A04020102020204"/>
              </a:rPr>
              <a:t>ΤΟΥ</a:t>
            </a:r>
            <a:r>
              <a:rPr sz="2600" spc="5" dirty="0">
                <a:latin typeface="Arial Black" panose="020B0A04020102020204"/>
                <a:cs typeface="Arial Black" panose="020B0A04020102020204"/>
              </a:rPr>
              <a:t> </a:t>
            </a:r>
            <a:r>
              <a:rPr sz="2600">
                <a:latin typeface="Arial Black" panose="020B0A04020102020204"/>
                <a:cs typeface="Arial Black" panose="020B0A04020102020204"/>
              </a:rPr>
              <a:t>ΑΕΡΑ</a:t>
            </a:r>
            <a:r>
              <a:rPr sz="2600" spc="-5">
                <a:latin typeface="Arial Black" panose="020B0A04020102020204"/>
                <a:cs typeface="Arial Black" panose="020B0A04020102020204"/>
              </a:rPr>
              <a:t> </a:t>
            </a:r>
            <a:r>
              <a:rPr sz="2600" spc="-10" smtClean="0">
                <a:latin typeface="Arial Black" panose="020B0A04020102020204"/>
                <a:cs typeface="Arial Black" panose="020B0A04020102020204"/>
              </a:rPr>
              <a:t>ΣΑΡΩΣ</a:t>
            </a:r>
            <a:r>
              <a:rPr lang="el-GR" sz="2600" spc="-10" dirty="0" smtClean="0">
                <a:latin typeface="Arial Black" panose="020B0A04020102020204"/>
                <a:cs typeface="Arial Black" panose="020B0A04020102020204"/>
              </a:rPr>
              <a:t>Η</a:t>
            </a:r>
            <a:r>
              <a:rPr sz="2600" spc="-10" smtClean="0">
                <a:latin typeface="Arial Black" panose="020B0A04020102020204"/>
                <a:cs typeface="Arial Black" panose="020B0A04020102020204"/>
              </a:rPr>
              <a:t>Σ</a:t>
            </a:r>
            <a:r>
              <a:rPr sz="2600" spc="-10" dirty="0">
                <a:latin typeface="Arial Black" panose="020B0A04020102020204"/>
                <a:cs typeface="Arial Black" panose="020B0A04020102020204"/>
              </a:rPr>
              <a:t>.</a:t>
            </a:r>
            <a:endParaRPr sz="2600">
              <a:latin typeface="Arial Black" panose="020B0A04020102020204"/>
              <a:cs typeface="Arial Black" panose="020B0A04020102020204"/>
            </a:endParaRPr>
          </a:p>
          <a:p>
            <a:pPr marL="12700" marR="5080">
              <a:lnSpc>
                <a:spcPct val="100000"/>
              </a:lnSpc>
              <a:spcBef>
                <a:spcPts val="525"/>
              </a:spcBef>
              <a:buClr>
                <a:srgbClr val="FF0000"/>
              </a:buClr>
              <a:buSzPct val="96000"/>
              <a:buFont typeface="Wingdings" panose="05000000000000000000"/>
              <a:buChar char=""/>
              <a:tabLst>
                <a:tab pos="307975" algn="l"/>
              </a:tabLst>
            </a:pPr>
            <a:r>
              <a:rPr sz="2600" dirty="0">
                <a:latin typeface="Arial Black" panose="020B0A04020102020204"/>
                <a:cs typeface="Arial Black" panose="020B0A04020102020204"/>
              </a:rPr>
              <a:t>ΟΙ ΚΙΝΗΤΗΡΕΣ</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ΕΙΝΑΙ</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ΕΦΟΔΙΑΣΜΕΝΟΙ ΜΕ</a:t>
            </a:r>
            <a:r>
              <a:rPr sz="2600" spc="10" dirty="0">
                <a:latin typeface="Arial Black" panose="020B0A04020102020204"/>
                <a:cs typeface="Arial Black" panose="020B0A04020102020204"/>
              </a:rPr>
              <a:t> </a:t>
            </a:r>
            <a:r>
              <a:rPr sz="2600" spc="-20" dirty="0">
                <a:latin typeface="Arial Black" panose="020B0A04020102020204"/>
                <a:cs typeface="Arial Black" panose="020B0A04020102020204"/>
              </a:rPr>
              <a:t>ΗΛΕ- </a:t>
            </a:r>
            <a:r>
              <a:rPr sz="2600" dirty="0">
                <a:latin typeface="Arial Black" panose="020B0A04020102020204"/>
                <a:cs typeface="Arial Black" panose="020B0A04020102020204"/>
              </a:rPr>
              <a:t>ΚΤΡΟΝΙΚΑ</a:t>
            </a:r>
            <a:r>
              <a:rPr sz="2600" spc="-5" dirty="0">
                <a:latin typeface="Arial Black" panose="020B0A04020102020204"/>
                <a:cs typeface="Arial Black" panose="020B0A04020102020204"/>
              </a:rPr>
              <a:t> </a:t>
            </a:r>
            <a:r>
              <a:rPr sz="2600" dirty="0">
                <a:latin typeface="Arial Black" panose="020B0A04020102020204"/>
                <a:cs typeface="Arial Black" panose="020B0A04020102020204"/>
              </a:rPr>
              <a:t>ΕΛΕΓΧΟΜΕΝΟ</a:t>
            </a:r>
            <a:r>
              <a:rPr sz="2600" spc="10" dirty="0">
                <a:latin typeface="Arial Black" panose="020B0A04020102020204"/>
                <a:cs typeface="Arial Black" panose="020B0A04020102020204"/>
              </a:rPr>
              <a:t> </a:t>
            </a:r>
            <a:r>
              <a:rPr sz="2600" dirty="0">
                <a:latin typeface="Arial Black" panose="020B0A04020102020204"/>
                <a:cs typeface="Arial Black" panose="020B0A04020102020204"/>
              </a:rPr>
              <a:t>ΣΥΣΤΗΜΑ</a:t>
            </a:r>
            <a:r>
              <a:rPr sz="2600" spc="5" dirty="0">
                <a:latin typeface="Arial Black" panose="020B0A04020102020204"/>
                <a:cs typeface="Arial Black" panose="020B0A04020102020204"/>
              </a:rPr>
              <a:t> </a:t>
            </a:r>
            <a:r>
              <a:rPr sz="2600" spc="-10" dirty="0">
                <a:latin typeface="Arial Black" panose="020B0A04020102020204"/>
                <a:cs typeface="Arial Black" panose="020B0A04020102020204"/>
              </a:rPr>
              <a:t>ΜΕΤΑΒΛΗ- </a:t>
            </a:r>
            <a:r>
              <a:rPr sz="2600" dirty="0">
                <a:latin typeface="Arial Black" panose="020B0A04020102020204"/>
                <a:cs typeface="Arial Black" panose="020B0A04020102020204"/>
              </a:rPr>
              <a:t>ΤΟΥ</a:t>
            </a:r>
            <a:r>
              <a:rPr sz="2600" spc="-25" dirty="0">
                <a:latin typeface="Arial Black" panose="020B0A04020102020204"/>
                <a:cs typeface="Arial Black" panose="020B0A04020102020204"/>
              </a:rPr>
              <a:t> </a:t>
            </a:r>
            <a:r>
              <a:rPr sz="2600" dirty="0">
                <a:latin typeface="Arial Black" panose="020B0A04020102020204"/>
                <a:cs typeface="Arial Black" panose="020B0A04020102020204"/>
              </a:rPr>
              <a:t>ΧΡΟΝΙΣΜΟΥ</a:t>
            </a:r>
            <a:r>
              <a:rPr sz="2600" spc="-20" dirty="0">
                <a:latin typeface="Arial Black" panose="020B0A04020102020204"/>
                <a:cs typeface="Arial Black" panose="020B0A04020102020204"/>
              </a:rPr>
              <a:t> </a:t>
            </a:r>
            <a:r>
              <a:rPr sz="2600">
                <a:latin typeface="Arial Black" panose="020B0A04020102020204"/>
                <a:cs typeface="Arial Black" panose="020B0A04020102020204"/>
              </a:rPr>
              <a:t>ΤΗΣ</a:t>
            </a:r>
            <a:r>
              <a:rPr sz="2600" spc="-20">
                <a:latin typeface="Arial Black" panose="020B0A04020102020204"/>
                <a:cs typeface="Arial Black" panose="020B0A04020102020204"/>
              </a:rPr>
              <a:t> </a:t>
            </a:r>
            <a:r>
              <a:rPr sz="2600" smtClean="0">
                <a:latin typeface="Arial Black" panose="020B0A04020102020204"/>
                <a:cs typeface="Arial Black" panose="020B0A04020102020204"/>
              </a:rPr>
              <a:t>ΕΓΧΥΣ</a:t>
            </a:r>
            <a:r>
              <a:rPr lang="el-GR" sz="2600" dirty="0" smtClean="0">
                <a:latin typeface="Arial Black" panose="020B0A04020102020204"/>
                <a:cs typeface="Arial Black" panose="020B0A04020102020204"/>
              </a:rPr>
              <a:t>Η</a:t>
            </a:r>
            <a:r>
              <a:rPr sz="2600" smtClean="0">
                <a:latin typeface="Arial Black" panose="020B0A04020102020204"/>
                <a:cs typeface="Arial Black" panose="020B0A04020102020204"/>
              </a:rPr>
              <a:t>Σ</a:t>
            </a:r>
            <a:r>
              <a:rPr sz="2600" spc="-25" smtClean="0">
                <a:latin typeface="Arial Black" panose="020B0A04020102020204"/>
                <a:cs typeface="Arial Black" panose="020B0A04020102020204"/>
              </a:rPr>
              <a:t> </a:t>
            </a:r>
            <a:r>
              <a:rPr sz="2600" spc="-50" dirty="0">
                <a:latin typeface="Arial Black" panose="020B0A04020102020204"/>
                <a:cs typeface="Arial Black" panose="020B0A04020102020204"/>
              </a:rPr>
              <a:t>(VIT,</a:t>
            </a:r>
            <a:r>
              <a:rPr sz="2600" spc="-20" dirty="0">
                <a:latin typeface="Arial Black" panose="020B0A04020102020204"/>
                <a:cs typeface="Arial Black" panose="020B0A04020102020204"/>
              </a:rPr>
              <a:t> </a:t>
            </a:r>
            <a:r>
              <a:rPr sz="2600" spc="-10" dirty="0">
                <a:latin typeface="Arial Black" panose="020B0A04020102020204"/>
                <a:cs typeface="Arial Black" panose="020B0A04020102020204"/>
              </a:rPr>
              <a:t>FQS</a:t>
            </a:r>
            <a:r>
              <a:rPr lang="en-US" altLang="en-US" sz="2600" spc="-10" dirty="0">
                <a:latin typeface="Arial Black" panose="020B0A04020102020204"/>
                <a:cs typeface="Arial Black" panose="020B0A04020102020204"/>
              </a:rPr>
              <a:t> </a:t>
            </a:r>
            <a:r>
              <a:rPr lang="en-US" altLang="en-US" sz="2600" i="1" spc="-10" dirty="0">
                <a:latin typeface="Arial Black" panose="020B0A04020102020204"/>
                <a:cs typeface="Arial Black" panose="020B0A04020102020204"/>
              </a:rPr>
              <a:t>Fuel Quality Setting</a:t>
            </a:r>
            <a:r>
              <a:rPr sz="2600" spc="-10" dirty="0">
                <a:latin typeface="Arial Black" panose="020B0A04020102020204"/>
                <a:cs typeface="Arial Black" panose="020B0A04020102020204"/>
              </a:rPr>
              <a:t>).</a:t>
            </a:r>
            <a:endParaRPr sz="2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31800" y="803909"/>
            <a:ext cx="8154847" cy="5820410"/>
          </a:xfrm>
          <a:prstGeom prst="rect">
            <a:avLst/>
          </a:prstGeom>
        </p:spPr>
      </p:pic>
    </p:spTree>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object 4"/>
          <p:cNvSpPr txBox="1"/>
          <p:nvPr/>
        </p:nvSpPr>
        <p:spPr>
          <a:xfrm>
            <a:off x="611504" y="2708910"/>
            <a:ext cx="8027670" cy="1366520"/>
          </a:xfrm>
          <a:prstGeom prst="rect">
            <a:avLst/>
          </a:prstGeom>
        </p:spPr>
        <p:txBody>
          <a:bodyPr vert="horz" wrap="square" lIns="0" tIns="12700" rIns="0" bIns="0" rtlCol="0">
            <a:spAutoFit/>
          </a:bodyPr>
          <a:lstStyle/>
          <a:p>
            <a:pPr algn="ctr">
              <a:lnSpc>
                <a:spcPct val="100000"/>
              </a:lnSpc>
              <a:spcBef>
                <a:spcPts val="100"/>
              </a:spcBef>
            </a:pPr>
            <a:r>
              <a:rPr sz="4400" u="heavy" dirty="0">
                <a:solidFill>
                  <a:srgbClr val="FF0000"/>
                </a:solidFill>
                <a:uFill>
                  <a:solidFill>
                    <a:srgbClr val="FF0000"/>
                  </a:solidFill>
                </a:uFill>
                <a:latin typeface="Arial Black" panose="020B0A04020102020204"/>
                <a:cs typeface="Arial Black" panose="020B0A04020102020204"/>
              </a:rPr>
              <a:t>ΑΡΓΟΣΤΡΟΦΕΣ</a:t>
            </a:r>
            <a:r>
              <a:rPr sz="4400" u="heavy" spc="-5" dirty="0">
                <a:solidFill>
                  <a:srgbClr val="FF0000"/>
                </a:solidFill>
                <a:uFill>
                  <a:solidFill>
                    <a:srgbClr val="FF0000"/>
                  </a:solidFill>
                </a:uFill>
                <a:latin typeface="Arial Black" panose="020B0A04020102020204"/>
                <a:cs typeface="Arial Black" panose="020B0A04020102020204"/>
              </a:rPr>
              <a:t> </a:t>
            </a:r>
            <a:r>
              <a:rPr sz="4400" u="heavy" spc="-10" dirty="0">
                <a:solidFill>
                  <a:srgbClr val="FF0000"/>
                </a:solidFill>
                <a:uFill>
                  <a:solidFill>
                    <a:srgbClr val="FF0000"/>
                  </a:solidFill>
                </a:uFill>
                <a:latin typeface="Arial Black" panose="020B0A04020102020204"/>
                <a:cs typeface="Arial Black" panose="020B0A04020102020204"/>
              </a:rPr>
              <a:t>ΜΗΧΑΝΕΣ</a:t>
            </a:r>
            <a:endParaRPr sz="4400">
              <a:latin typeface="Arial Black" panose="020B0A04020102020204"/>
              <a:cs typeface="Arial Black" panose="020B0A04020102020204"/>
            </a:endParaRPr>
          </a:p>
          <a:p>
            <a:pPr marL="4445" algn="ctr">
              <a:lnSpc>
                <a:spcPct val="100000"/>
              </a:lnSpc>
            </a:pPr>
            <a:r>
              <a:rPr sz="4400" u="heavy" spc="-10" dirty="0">
                <a:uFill>
                  <a:solidFill>
                    <a:srgbClr val="000000"/>
                  </a:solidFill>
                </a:uFill>
                <a:latin typeface="Arial Black" panose="020B0A04020102020204"/>
                <a:cs typeface="Arial Black" panose="020B0A04020102020204"/>
              </a:rPr>
              <a:t>Mitsubishi</a:t>
            </a:r>
            <a:endParaRPr sz="4400">
              <a:latin typeface="Arial Black" panose="020B0A04020102020204"/>
              <a:cs typeface="Arial Black" panose="020B0A04020102020204"/>
            </a:endParaRPr>
          </a:p>
        </p:txBody>
      </p:sp>
      <p:sp>
        <p:nvSpPr>
          <p:cNvPr id="5" name="object 5"/>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6" name="object 6"/>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4100"/>
            <a:ext cx="8673465" cy="5799023"/>
          </a:xfrm>
          <a:prstGeom prst="rect">
            <a:avLst/>
          </a:prstGeom>
        </p:spPr>
        <p:txBody>
          <a:bodyPr vert="horz" wrap="square" lIns="0" tIns="63500" rIns="0" bIns="0" rtlCol="0">
            <a:spAutoFit/>
          </a:bodyPr>
          <a:lstStyle/>
          <a:p>
            <a:pPr marL="1780540">
              <a:lnSpc>
                <a:spcPct val="100000"/>
              </a:lnSpc>
              <a:spcBef>
                <a:spcPts val="500"/>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3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0"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MITSUBISHI</a:t>
            </a:r>
            <a:endParaRPr sz="2000">
              <a:latin typeface="Arial Black" panose="020B0A04020102020204"/>
              <a:cs typeface="Arial Black" panose="020B0A04020102020204"/>
            </a:endParaRPr>
          </a:p>
          <a:p>
            <a:pPr marL="12700" marR="508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Η</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ΙΑΠΩΝΙΚΗ</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ΕΤΑΙΡΕΙΑ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ΕΙΝΑΙ</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Ο</a:t>
            </a:r>
            <a:r>
              <a:rPr sz="2400" spc="-40" dirty="0">
                <a:latin typeface="Arial Black" panose="020B0A04020102020204"/>
                <a:cs typeface="Arial Black" panose="020B0A04020102020204"/>
              </a:rPr>
              <a:t> </a:t>
            </a:r>
            <a:r>
              <a:rPr sz="2400">
                <a:latin typeface="Arial Black" panose="020B0A04020102020204"/>
                <a:cs typeface="Arial Black" panose="020B0A04020102020204"/>
              </a:rPr>
              <a:t>ΤΡΙΤΟΣ</a:t>
            </a:r>
            <a:r>
              <a:rPr sz="2400" spc="-40">
                <a:latin typeface="Arial Black" panose="020B0A04020102020204"/>
                <a:cs typeface="Arial Black" panose="020B0A04020102020204"/>
              </a:rPr>
              <a:t> </a:t>
            </a:r>
            <a:r>
              <a:rPr sz="2400" spc="-10" smtClean="0">
                <a:latin typeface="Arial Black" panose="020B0A04020102020204"/>
                <a:cs typeface="Arial Black" panose="020B0A04020102020204"/>
              </a:rPr>
              <a:t>ΚΑΤΑ</a:t>
            </a:r>
            <a:r>
              <a:rPr sz="2400" smtClean="0">
                <a:latin typeface="Arial Black" panose="020B0A04020102020204"/>
                <a:cs typeface="Arial Black" panose="020B0A04020102020204"/>
              </a:rPr>
              <a:t>ΣΚΕΥΑΣΤΗΣ</a:t>
            </a:r>
            <a:r>
              <a:rPr sz="2400" spc="-65" smtClean="0">
                <a:latin typeface="Arial Black" panose="020B0A04020102020204"/>
                <a:cs typeface="Arial Black" panose="020B0A04020102020204"/>
              </a:rPr>
              <a:t> </a:t>
            </a:r>
            <a:r>
              <a:rPr lang="el-GR" sz="2400" spc="-65" dirty="0" smtClean="0">
                <a:latin typeface="Arial Black" panose="020B0A04020102020204"/>
                <a:cs typeface="Arial Black" panose="020B0A04020102020204"/>
              </a:rPr>
              <a:t> </a:t>
            </a:r>
            <a:r>
              <a:rPr sz="2400" smtClean="0">
                <a:latin typeface="Arial Black" panose="020B0A04020102020204"/>
                <a:cs typeface="Arial Black" panose="020B0A04020102020204"/>
              </a:rPr>
              <a:t>ΠΟΥ</a:t>
            </a:r>
            <a:r>
              <a:rPr sz="2400" spc="-60" smtClean="0">
                <a:latin typeface="Arial Black" panose="020B0A04020102020204"/>
                <a:cs typeface="Arial Black" panose="020B0A04020102020204"/>
              </a:rPr>
              <a:t> </a:t>
            </a:r>
            <a:r>
              <a:rPr sz="2400" dirty="0">
                <a:latin typeface="Arial Black" panose="020B0A04020102020204"/>
                <a:cs typeface="Arial Black" panose="020B0A04020102020204"/>
              </a:rPr>
              <a:t>ΕΧΕΙ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ΠΛΕΟΝ</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ΑΠΟΜΕΙΝΕΙ</a:t>
            </a:r>
            <a:r>
              <a:rPr sz="2400" spc="-55" dirty="0">
                <a:latin typeface="Arial Black" panose="020B0A04020102020204"/>
                <a:cs typeface="Arial Black" panose="020B0A04020102020204"/>
              </a:rPr>
              <a:t> </a:t>
            </a:r>
            <a:r>
              <a:rPr sz="2400" spc="-20" dirty="0">
                <a:latin typeface="Arial Black" panose="020B0A04020102020204"/>
                <a:cs typeface="Arial Black" panose="020B0A04020102020204"/>
              </a:rPr>
              <a:t>ΣΤΗΝ </a:t>
            </a:r>
            <a:r>
              <a:rPr sz="2400" dirty="0">
                <a:latin typeface="Arial Black" panose="020B0A04020102020204"/>
                <a:cs typeface="Arial Black" panose="020B0A04020102020204"/>
              </a:rPr>
              <a:t>ΠΑΡΑΓΩΓΗ</a:t>
            </a:r>
            <a:r>
              <a:rPr sz="2400" spc="-85"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75" dirty="0">
                <a:latin typeface="Arial Black" panose="020B0A04020102020204"/>
                <a:cs typeface="Arial Black" panose="020B0A04020102020204"/>
              </a:rPr>
              <a:t> </a:t>
            </a:r>
            <a:r>
              <a:rPr sz="2400" dirty="0">
                <a:latin typeface="Arial Black" panose="020B0A04020102020204"/>
                <a:cs typeface="Arial Black" panose="020B0A04020102020204"/>
              </a:rPr>
              <a:t>ΔΙΧΡΟΝΩΝ</a:t>
            </a:r>
            <a:r>
              <a:rPr sz="2400" spc="-75" dirty="0">
                <a:latin typeface="Arial Black" panose="020B0A04020102020204"/>
                <a:cs typeface="Arial Black" panose="020B0A04020102020204"/>
              </a:rPr>
              <a:t> </a:t>
            </a:r>
            <a:r>
              <a:rPr sz="2400">
                <a:latin typeface="Arial Black" panose="020B0A04020102020204"/>
                <a:cs typeface="Arial Black" panose="020B0A04020102020204"/>
              </a:rPr>
              <a:t>ΑΡΓΟΣΤΡΟΦΩΝ</a:t>
            </a:r>
            <a:r>
              <a:rPr sz="2400" spc="-75">
                <a:latin typeface="Arial Black" panose="020B0A04020102020204"/>
                <a:cs typeface="Arial Black" panose="020B0A04020102020204"/>
              </a:rPr>
              <a:t> </a:t>
            </a:r>
            <a:r>
              <a:rPr sz="2400" spc="-10" smtClean="0">
                <a:latin typeface="Arial Black" panose="020B0A04020102020204"/>
                <a:cs typeface="Arial Black" panose="020B0A04020102020204"/>
              </a:rPr>
              <a:t>ΠΕΤΡΕΛΑΙΟΜΗΧΑΝΩΝ</a:t>
            </a:r>
            <a:r>
              <a:rPr sz="2400" spc="-1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563245">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Ο</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ΠΡΩΤΟΣ</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ΠΕΙΡΑΜΑΤΙΚΟΣ</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ΚΙΝΗΤΗΡΑΣ</a:t>
            </a:r>
            <a:r>
              <a:rPr sz="2400" spc="-60" dirty="0">
                <a:latin typeface="Arial Black" panose="020B0A04020102020204"/>
                <a:cs typeface="Arial Black" panose="020B0A04020102020204"/>
              </a:rPr>
              <a:t> </a:t>
            </a:r>
            <a:r>
              <a:rPr sz="2400" spc="-10" dirty="0">
                <a:latin typeface="Arial Black" panose="020B0A04020102020204"/>
                <a:cs typeface="Arial Black" panose="020B0A04020102020204"/>
              </a:rPr>
              <a:t>ΚΑΤΑ- </a:t>
            </a:r>
            <a:r>
              <a:rPr sz="2400" dirty="0">
                <a:latin typeface="Arial Black" panose="020B0A04020102020204"/>
                <a:cs typeface="Arial Black" panose="020B0A04020102020204"/>
              </a:rPr>
              <a:t>ΣΚΕΥΑΣΤΗΚΕ</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ΤΟ</a:t>
            </a:r>
            <a:r>
              <a:rPr sz="2400" spc="-55" dirty="0">
                <a:latin typeface="Arial Black" panose="020B0A04020102020204"/>
                <a:cs typeface="Arial Black" panose="020B0A04020102020204"/>
              </a:rPr>
              <a:t> </a:t>
            </a:r>
            <a:r>
              <a:rPr sz="2400">
                <a:latin typeface="Arial Black" panose="020B0A04020102020204"/>
                <a:cs typeface="Arial Black" panose="020B0A04020102020204"/>
              </a:rPr>
              <a:t>1952</a:t>
            </a:r>
            <a:r>
              <a:rPr sz="2400" spc="-50">
                <a:latin typeface="Arial Black" panose="020B0A04020102020204"/>
                <a:cs typeface="Arial Black" panose="020B0A04020102020204"/>
              </a:rPr>
              <a:t> </a:t>
            </a:r>
            <a:r>
              <a:rPr sz="2400" smtClean="0">
                <a:latin typeface="Arial Black" panose="020B0A04020102020204"/>
                <a:cs typeface="Arial Black" panose="020B0A04020102020204"/>
              </a:rPr>
              <a:t>ΣΤ</a:t>
            </a:r>
            <a:r>
              <a:rPr lang="el-GR" sz="2400" dirty="0" smtClean="0">
                <a:latin typeface="Arial Black" panose="020B0A04020102020204"/>
                <a:cs typeface="Arial Black" panose="020B0A04020102020204"/>
              </a:rPr>
              <a:t>ΙΣ</a:t>
            </a:r>
            <a:r>
              <a:rPr sz="2400" spc="-45" smtClean="0">
                <a:latin typeface="Arial Black" panose="020B0A04020102020204"/>
                <a:cs typeface="Arial Black" panose="020B0A04020102020204"/>
              </a:rPr>
              <a:t> </a:t>
            </a:r>
            <a:r>
              <a:rPr lang="el-GR" sz="2400" spc="-45" dirty="0" smtClean="0">
                <a:latin typeface="Arial Black" panose="020B0A04020102020204"/>
                <a:cs typeface="Arial Black" panose="020B0A04020102020204"/>
              </a:rPr>
              <a:t>ΠΟΛΕΙΣ </a:t>
            </a:r>
            <a:r>
              <a:rPr sz="2400" spc="-25" smtClean="0">
                <a:latin typeface="Arial Black" panose="020B0A04020102020204"/>
                <a:cs typeface="Arial Black" panose="020B0A04020102020204"/>
              </a:rPr>
              <a:t>KOBE-</a:t>
            </a:r>
            <a:r>
              <a:rPr sz="2400" spc="-40" smtClean="0">
                <a:latin typeface="Arial Black" panose="020B0A04020102020204"/>
                <a:cs typeface="Arial Black" panose="020B0A04020102020204"/>
              </a:rPr>
              <a:t>YOKOHAMA</a:t>
            </a:r>
            <a:r>
              <a:rPr sz="2400" spc="-4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113665">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Η</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ΚΥΡΙΑ</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ΔΙΑΦΟΡΑ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ΣΕ</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ΣΧΕΣΗ</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ΜΕ</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ΤΟΥΣ</a:t>
            </a:r>
            <a:r>
              <a:rPr sz="2400" spc="-40" dirty="0">
                <a:latin typeface="Arial Black" panose="020B0A04020102020204"/>
                <a:cs typeface="Arial Black" panose="020B0A04020102020204"/>
              </a:rPr>
              <a:t> </a:t>
            </a:r>
            <a:r>
              <a:rPr sz="2400">
                <a:latin typeface="Arial Black" panose="020B0A04020102020204"/>
                <a:cs typeface="Arial Black" panose="020B0A04020102020204"/>
              </a:rPr>
              <a:t>ΔΥΟ</a:t>
            </a:r>
            <a:r>
              <a:rPr sz="2400" spc="-35">
                <a:latin typeface="Arial Black" panose="020B0A04020102020204"/>
                <a:cs typeface="Arial Black" panose="020B0A04020102020204"/>
              </a:rPr>
              <a:t> </a:t>
            </a:r>
            <a:r>
              <a:rPr sz="2400" spc="-25" smtClean="0">
                <a:latin typeface="Arial Black" panose="020B0A04020102020204"/>
                <a:cs typeface="Arial Black" panose="020B0A04020102020204"/>
              </a:rPr>
              <a:t>ΑΛ</a:t>
            </a:r>
            <a:r>
              <a:rPr sz="2400" smtClean="0">
                <a:latin typeface="Arial Black" panose="020B0A04020102020204"/>
                <a:cs typeface="Arial Black" panose="020B0A04020102020204"/>
              </a:rPr>
              <a:t>ΛΟΥΣ</a:t>
            </a:r>
            <a:r>
              <a:rPr sz="2400" spc="-70" smtClean="0">
                <a:latin typeface="Arial Black" panose="020B0A04020102020204"/>
                <a:cs typeface="Arial Black" panose="020B0A04020102020204"/>
              </a:rPr>
              <a:t> </a:t>
            </a:r>
            <a:r>
              <a:rPr sz="2400" dirty="0">
                <a:latin typeface="Arial Black" panose="020B0A04020102020204"/>
                <a:cs typeface="Arial Black" panose="020B0A04020102020204"/>
              </a:rPr>
              <a:t>ΚΑΤΑΣΚΕΥΑΣΤΕΣ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ΕΙΝΑΙ</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ΟΤΙ</a:t>
            </a:r>
            <a:r>
              <a:rPr sz="2400" spc="-50" dirty="0">
                <a:latin typeface="Arial Black" panose="020B0A04020102020204"/>
                <a:cs typeface="Arial Black" panose="020B0A04020102020204"/>
              </a:rPr>
              <a:t> </a:t>
            </a:r>
            <a:r>
              <a:rPr sz="2400" spc="-10" dirty="0">
                <a:latin typeface="Arial Black" panose="020B0A04020102020204"/>
                <a:cs typeface="Arial Black" panose="020B0A04020102020204"/>
              </a:rPr>
              <a:t>ΚΑΤΑΣΚΕΥΑΖΕΙ </a:t>
            </a:r>
            <a:r>
              <a:rPr sz="2400" dirty="0">
                <a:latin typeface="Arial Black" panose="020B0A04020102020204"/>
                <a:cs typeface="Arial Black" panose="020B0A04020102020204"/>
              </a:rPr>
              <a:t>ΚΥΡΙΩΣ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ΣΕ</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ΔΙΚΑ</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ΤΗΣ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ΕΡΓΟΣΤΑΣΙΑ</a:t>
            </a:r>
            <a:r>
              <a:rPr sz="2400" spc="-45" dirty="0">
                <a:latin typeface="Arial Black" panose="020B0A04020102020204"/>
                <a:cs typeface="Arial Black" panose="020B0A04020102020204"/>
              </a:rPr>
              <a:t> </a:t>
            </a:r>
            <a:r>
              <a:rPr sz="2400">
                <a:latin typeface="Arial Black" panose="020B0A04020102020204"/>
                <a:cs typeface="Arial Black" panose="020B0A04020102020204"/>
              </a:rPr>
              <a:t>ΤΟΥΣ</a:t>
            </a:r>
            <a:r>
              <a:rPr sz="2400" spc="-45">
                <a:latin typeface="Arial Black" panose="020B0A04020102020204"/>
                <a:cs typeface="Arial Black" panose="020B0A04020102020204"/>
              </a:rPr>
              <a:t> </a:t>
            </a:r>
            <a:r>
              <a:rPr sz="2400" spc="-10" smtClean="0">
                <a:latin typeface="Arial Black" panose="020B0A04020102020204"/>
                <a:cs typeface="Arial Black" panose="020B0A04020102020204"/>
              </a:rPr>
              <a:t>ΚΙΝΗΤΗ</a:t>
            </a:r>
            <a:r>
              <a:rPr sz="2400" spc="-20" smtClean="0">
                <a:latin typeface="Arial Black" panose="020B0A04020102020204"/>
                <a:cs typeface="Arial Black" panose="020B0A04020102020204"/>
              </a:rPr>
              <a:t>ΡΕΣ</a:t>
            </a:r>
            <a:r>
              <a:rPr sz="2400" spc="-2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45212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ΕΝΑ</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ΑΛΛΟ</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ΧΑΡΑΚΤΗΡΙΣΤΙΚΟ</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50" dirty="0">
                <a:latin typeface="Arial Black" panose="020B0A04020102020204"/>
                <a:cs typeface="Arial Black" panose="020B0A04020102020204"/>
              </a:rPr>
              <a:t> </a:t>
            </a:r>
            <a:r>
              <a:rPr sz="2400" spc="-10" dirty="0">
                <a:latin typeface="Arial Black" panose="020B0A04020102020204"/>
                <a:cs typeface="Arial Black" panose="020B0A04020102020204"/>
              </a:rPr>
              <a:t>ΚΙΝΗΤΗΡΩΝ </a:t>
            </a:r>
            <a:r>
              <a:rPr sz="2400" dirty="0">
                <a:latin typeface="Arial Black" panose="020B0A04020102020204"/>
                <a:cs typeface="Arial Black" panose="020B0A04020102020204"/>
              </a:rPr>
              <a:t>ΤΗΣ</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ΜITSUBISHI</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ΕΙΝΑΙ</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ΟΤΙ</a:t>
            </a:r>
            <a:r>
              <a:rPr sz="2400" spc="-40" dirty="0">
                <a:latin typeface="Arial Black" panose="020B0A04020102020204"/>
                <a:cs typeface="Arial Black" panose="020B0A04020102020204"/>
              </a:rPr>
              <a:t> </a:t>
            </a:r>
            <a:r>
              <a:rPr sz="2400" spc="-10">
                <a:latin typeface="Arial Black" panose="020B0A04020102020204"/>
                <a:cs typeface="Arial Black" panose="020B0A04020102020204"/>
              </a:rPr>
              <a:t>ΧΡΗΣΙΜΟΠΟΙΟΥΝ </a:t>
            </a:r>
            <a:r>
              <a:rPr sz="2400" smtClean="0">
                <a:latin typeface="Arial Black" panose="020B0A04020102020204"/>
                <a:cs typeface="Arial Black" panose="020B0A04020102020204"/>
              </a:rPr>
              <a:t>ΣΤΡΟΒΙΛΟ</a:t>
            </a:r>
            <a:r>
              <a:rPr lang="el-GR" sz="2400" dirty="0" smtClean="0">
                <a:latin typeface="Arial Black" panose="020B0A04020102020204"/>
                <a:cs typeface="Arial Black" panose="020B0A04020102020204"/>
              </a:rPr>
              <a:t>Ϋ</a:t>
            </a:r>
            <a:r>
              <a:rPr sz="2400" smtClean="0">
                <a:latin typeface="Arial Black" panose="020B0A04020102020204"/>
                <a:cs typeface="Arial Black" panose="020B0A04020102020204"/>
              </a:rPr>
              <a:t>ΠΕΡΠΛΗΡΩΤΕΣ</a:t>
            </a:r>
            <a:r>
              <a:rPr sz="2400" spc="-90" smtClean="0">
                <a:latin typeface="Arial Black" panose="020B0A04020102020204"/>
                <a:cs typeface="Arial Black" panose="020B0A04020102020204"/>
              </a:rPr>
              <a:t> </a:t>
            </a:r>
            <a:r>
              <a:rPr sz="2400" dirty="0">
                <a:latin typeface="Arial Black" panose="020B0A04020102020204"/>
                <a:cs typeface="Arial Black" panose="020B0A04020102020204"/>
              </a:rPr>
              <a:t>ΤΗΣ</a:t>
            </a:r>
            <a:r>
              <a:rPr sz="2400" spc="-80" dirty="0">
                <a:latin typeface="Arial Black" panose="020B0A04020102020204"/>
                <a:cs typeface="Arial Black" panose="020B0A04020102020204"/>
              </a:rPr>
              <a:t> </a:t>
            </a:r>
            <a:r>
              <a:rPr sz="2400" dirty="0">
                <a:latin typeface="Arial Black" panose="020B0A04020102020204"/>
                <a:cs typeface="Arial Black" panose="020B0A04020102020204"/>
              </a:rPr>
              <a:t>ΙΔΙΑΣ</a:t>
            </a:r>
            <a:r>
              <a:rPr sz="2400" spc="-80" dirty="0">
                <a:latin typeface="Arial Black" panose="020B0A04020102020204"/>
                <a:cs typeface="Arial Black" panose="020B0A04020102020204"/>
              </a:rPr>
              <a:t> </a:t>
            </a:r>
            <a:r>
              <a:rPr sz="2400" spc="-10" dirty="0">
                <a:latin typeface="Arial Black" panose="020B0A04020102020204"/>
                <a:cs typeface="Arial Black" panose="020B0A04020102020204"/>
              </a:rPr>
              <a:t>ΕΤΑΙΡΙΑΣ.</a:t>
            </a:r>
            <a:endParaRPr sz="24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882139" y="1104900"/>
            <a:ext cx="5449570"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MITSUBISHI</a:t>
            </a:r>
            <a:endParaRPr sz="2000">
              <a:latin typeface="Arial Black" panose="020B0A04020102020204"/>
              <a:cs typeface="Arial Black" panose="020B0A04020102020204"/>
            </a:endParaRPr>
          </a:p>
        </p:txBody>
      </p:sp>
      <p:sp>
        <p:nvSpPr>
          <p:cNvPr id="3" name="object 3"/>
          <p:cNvSpPr txBox="1"/>
          <p:nvPr/>
        </p:nvSpPr>
        <p:spPr>
          <a:xfrm>
            <a:off x="257809" y="2180590"/>
            <a:ext cx="1919605" cy="375920"/>
          </a:xfrm>
          <a:prstGeom prst="rect">
            <a:avLst/>
          </a:prstGeom>
        </p:spPr>
        <p:txBody>
          <a:bodyPr vert="horz" wrap="square" lIns="0" tIns="12700" rIns="0" bIns="0" rtlCol="0">
            <a:spAutoFit/>
          </a:bodyPr>
          <a:lstStyle/>
          <a:p>
            <a:pPr marL="12700">
              <a:lnSpc>
                <a:spcPct val="100000"/>
              </a:lnSpc>
              <a:spcBef>
                <a:spcPts val="100"/>
              </a:spcBef>
            </a:pPr>
            <a:r>
              <a:rPr sz="2300" dirty="0">
                <a:latin typeface="Arial Black" panose="020B0A04020102020204"/>
                <a:cs typeface="Arial Black" panose="020B0A04020102020204"/>
              </a:rPr>
              <a:t>LOW</a:t>
            </a:r>
            <a:r>
              <a:rPr sz="2300" spc="-65" dirty="0">
                <a:latin typeface="Arial Black" panose="020B0A04020102020204"/>
                <a:cs typeface="Arial Black" panose="020B0A04020102020204"/>
              </a:rPr>
              <a:t> </a:t>
            </a:r>
            <a:r>
              <a:rPr sz="2300" spc="-10" dirty="0">
                <a:latin typeface="Arial Black" panose="020B0A04020102020204"/>
                <a:cs typeface="Arial Black" panose="020B0A04020102020204"/>
              </a:rPr>
              <a:t>SPEED</a:t>
            </a:r>
            <a:endParaRPr sz="2300">
              <a:latin typeface="Arial Black" panose="020B0A04020102020204"/>
              <a:cs typeface="Arial Black" panose="020B0A04020102020204"/>
            </a:endParaRPr>
          </a:p>
        </p:txBody>
      </p:sp>
      <p:sp>
        <p:nvSpPr>
          <p:cNvPr id="4" name="object 4"/>
          <p:cNvSpPr txBox="1"/>
          <p:nvPr/>
        </p:nvSpPr>
        <p:spPr>
          <a:xfrm>
            <a:off x="3026918" y="2180590"/>
            <a:ext cx="4698365" cy="375920"/>
          </a:xfrm>
          <a:prstGeom prst="rect">
            <a:avLst/>
          </a:prstGeom>
        </p:spPr>
        <p:txBody>
          <a:bodyPr vert="horz" wrap="square" lIns="0" tIns="12700" rIns="0" bIns="0" rtlCol="0">
            <a:spAutoFit/>
          </a:bodyPr>
          <a:lstStyle/>
          <a:p>
            <a:pPr marL="12700">
              <a:lnSpc>
                <a:spcPct val="100000"/>
              </a:lnSpc>
              <a:spcBef>
                <a:spcPts val="100"/>
              </a:spcBef>
            </a:pPr>
            <a:r>
              <a:rPr sz="2300" dirty="0">
                <a:latin typeface="Arial Black" panose="020B0A04020102020204"/>
                <a:cs typeface="Arial Black" panose="020B0A04020102020204"/>
              </a:rPr>
              <a:t>&lt;</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300</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RPM</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5000</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90000</a:t>
            </a:r>
            <a:r>
              <a:rPr sz="2300" spc="-5" dirty="0">
                <a:latin typeface="Arial Black" panose="020B0A04020102020204"/>
                <a:cs typeface="Arial Black" panose="020B0A04020102020204"/>
              </a:rPr>
              <a:t> </a:t>
            </a:r>
            <a:r>
              <a:rPr sz="2300" spc="-25" dirty="0">
                <a:latin typeface="Arial Black" panose="020B0A04020102020204"/>
                <a:cs typeface="Arial Black" panose="020B0A04020102020204"/>
              </a:rPr>
              <a:t>HP</a:t>
            </a:r>
            <a:endParaRPr sz="2300">
              <a:latin typeface="Arial Black" panose="020B0A04020102020204"/>
              <a:cs typeface="Arial Black" panose="020B0A04020102020204"/>
            </a:endParaRPr>
          </a:p>
        </p:txBody>
      </p:sp>
      <p:sp>
        <p:nvSpPr>
          <p:cNvPr id="5" name="object 5"/>
          <p:cNvSpPr txBox="1"/>
          <p:nvPr/>
        </p:nvSpPr>
        <p:spPr>
          <a:xfrm>
            <a:off x="257809" y="3408679"/>
            <a:ext cx="8190865" cy="375920"/>
          </a:xfrm>
          <a:prstGeom prst="rect">
            <a:avLst/>
          </a:prstGeom>
        </p:spPr>
        <p:txBody>
          <a:bodyPr vert="horz" wrap="square" lIns="0" tIns="12700" rIns="0" bIns="0" rtlCol="0">
            <a:spAutoFit/>
          </a:bodyPr>
          <a:lstStyle/>
          <a:p>
            <a:pPr marL="12700">
              <a:lnSpc>
                <a:spcPct val="100000"/>
              </a:lnSpc>
              <a:spcBef>
                <a:spcPts val="100"/>
              </a:spcBef>
            </a:pPr>
            <a:r>
              <a:rPr sz="2300" dirty="0">
                <a:latin typeface="Arial Black" panose="020B0A04020102020204"/>
                <a:cs typeface="Arial Black" panose="020B0A04020102020204"/>
              </a:rPr>
              <a:t>MEDIUM</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SPEED</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1000</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 300</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RPM</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1000</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20000</a:t>
            </a:r>
            <a:r>
              <a:rPr sz="2300" spc="-5" dirty="0">
                <a:latin typeface="Arial Black" panose="020B0A04020102020204"/>
                <a:cs typeface="Arial Black" panose="020B0A04020102020204"/>
              </a:rPr>
              <a:t> </a:t>
            </a:r>
            <a:r>
              <a:rPr sz="2300" spc="-25" dirty="0">
                <a:latin typeface="Arial Black" panose="020B0A04020102020204"/>
                <a:cs typeface="Arial Black" panose="020B0A04020102020204"/>
              </a:rPr>
              <a:t>HP</a:t>
            </a:r>
            <a:endParaRPr sz="2300">
              <a:latin typeface="Arial Black" panose="020B0A04020102020204"/>
              <a:cs typeface="Arial Black" panose="020B0A04020102020204"/>
            </a:endParaRPr>
          </a:p>
        </p:txBody>
      </p:sp>
      <p:sp>
        <p:nvSpPr>
          <p:cNvPr id="6" name="object 6"/>
          <p:cNvSpPr txBox="1"/>
          <p:nvPr/>
        </p:nvSpPr>
        <p:spPr>
          <a:xfrm>
            <a:off x="257809" y="4636770"/>
            <a:ext cx="2041525" cy="375920"/>
          </a:xfrm>
          <a:prstGeom prst="rect">
            <a:avLst/>
          </a:prstGeom>
        </p:spPr>
        <p:txBody>
          <a:bodyPr vert="horz" wrap="square" lIns="0" tIns="12700" rIns="0" bIns="0" rtlCol="0">
            <a:spAutoFit/>
          </a:bodyPr>
          <a:lstStyle/>
          <a:p>
            <a:pPr marL="12700">
              <a:lnSpc>
                <a:spcPct val="100000"/>
              </a:lnSpc>
              <a:spcBef>
                <a:spcPts val="100"/>
              </a:spcBef>
            </a:pPr>
            <a:r>
              <a:rPr sz="2300" dirty="0">
                <a:latin typeface="Arial Black" panose="020B0A04020102020204"/>
                <a:cs typeface="Arial Black" panose="020B0A04020102020204"/>
              </a:rPr>
              <a:t>HIGH </a:t>
            </a:r>
            <a:r>
              <a:rPr sz="2300" spc="-10" dirty="0">
                <a:latin typeface="Arial Black" panose="020B0A04020102020204"/>
                <a:cs typeface="Arial Black" panose="020B0A04020102020204"/>
              </a:rPr>
              <a:t>SPEED</a:t>
            </a:r>
            <a:endParaRPr sz="2300">
              <a:latin typeface="Arial Black" panose="020B0A04020102020204"/>
              <a:cs typeface="Arial Black" panose="020B0A04020102020204"/>
            </a:endParaRPr>
          </a:p>
        </p:txBody>
      </p:sp>
      <p:sp>
        <p:nvSpPr>
          <p:cNvPr id="7" name="object 7"/>
          <p:cNvSpPr txBox="1"/>
          <p:nvPr/>
        </p:nvSpPr>
        <p:spPr>
          <a:xfrm>
            <a:off x="2857500" y="4636770"/>
            <a:ext cx="3724275" cy="375920"/>
          </a:xfrm>
          <a:prstGeom prst="rect">
            <a:avLst/>
          </a:prstGeom>
        </p:spPr>
        <p:txBody>
          <a:bodyPr vert="horz" wrap="square" lIns="0" tIns="12700" rIns="0" bIns="0" rtlCol="0">
            <a:spAutoFit/>
          </a:bodyPr>
          <a:lstStyle/>
          <a:p>
            <a:pPr marL="12700">
              <a:lnSpc>
                <a:spcPct val="100000"/>
              </a:lnSpc>
              <a:spcBef>
                <a:spcPts val="100"/>
              </a:spcBef>
            </a:pPr>
            <a:r>
              <a:rPr sz="2300" dirty="0">
                <a:latin typeface="Arial Black" panose="020B0A04020102020204"/>
                <a:cs typeface="Arial Black" panose="020B0A04020102020204"/>
              </a:rPr>
              <a:t>&gt;</a:t>
            </a:r>
            <a:r>
              <a:rPr sz="2300" spc="-15" dirty="0">
                <a:latin typeface="Arial Black" panose="020B0A04020102020204"/>
                <a:cs typeface="Arial Black" panose="020B0A04020102020204"/>
              </a:rPr>
              <a:t> </a:t>
            </a:r>
            <a:r>
              <a:rPr sz="2300" dirty="0">
                <a:latin typeface="Arial Black" panose="020B0A04020102020204"/>
                <a:cs typeface="Arial Black" panose="020B0A04020102020204"/>
              </a:rPr>
              <a:t>1000 RPM</a:t>
            </a:r>
            <a:r>
              <a:rPr sz="2300" spc="-10" dirty="0">
                <a:latin typeface="Arial Black" panose="020B0A04020102020204"/>
                <a:cs typeface="Arial Black" panose="020B0A04020102020204"/>
              </a:rPr>
              <a:t> </a:t>
            </a:r>
            <a:r>
              <a:rPr sz="2300" dirty="0">
                <a:latin typeface="Arial Black" panose="020B0A04020102020204"/>
                <a:cs typeface="Arial Black" panose="020B0A04020102020204"/>
              </a:rPr>
              <a:t>,</a:t>
            </a:r>
            <a:r>
              <a:rPr sz="2300" spc="-5" dirty="0">
                <a:latin typeface="Arial Black" panose="020B0A04020102020204"/>
                <a:cs typeface="Arial Black" panose="020B0A04020102020204"/>
              </a:rPr>
              <a:t> </a:t>
            </a:r>
            <a:r>
              <a:rPr sz="2300" dirty="0">
                <a:latin typeface="Arial Black" panose="020B0A04020102020204"/>
                <a:cs typeface="Arial Black" panose="020B0A04020102020204"/>
              </a:rPr>
              <a:t>&lt;3000</a:t>
            </a:r>
            <a:r>
              <a:rPr sz="2300" spc="-5" dirty="0">
                <a:latin typeface="Arial Black" panose="020B0A04020102020204"/>
                <a:cs typeface="Arial Black" panose="020B0A04020102020204"/>
              </a:rPr>
              <a:t> </a:t>
            </a:r>
            <a:r>
              <a:rPr sz="2300" spc="-25" dirty="0">
                <a:latin typeface="Arial Black" panose="020B0A04020102020204"/>
                <a:cs typeface="Arial Black" panose="020B0A04020102020204"/>
              </a:rPr>
              <a:t>HP</a:t>
            </a:r>
            <a:endParaRPr sz="2300">
              <a:latin typeface="Arial Black" panose="020B0A04020102020204"/>
              <a:cs typeface="Arial Black" panose="020B0A04020102020204"/>
            </a:endParaRPr>
          </a:p>
        </p:txBody>
      </p:sp>
      <p:sp>
        <p:nvSpPr>
          <p:cNvPr id="8" name="object 8"/>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9" name="object 9"/>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104900"/>
            <a:ext cx="8868410" cy="5817618"/>
          </a:xfrm>
          <a:prstGeom prst="rect">
            <a:avLst/>
          </a:prstGeom>
        </p:spPr>
        <p:txBody>
          <a:bodyPr vert="horz" wrap="square" lIns="0" tIns="15240" rIns="0" bIns="0" rtlCol="0">
            <a:spAutoFit/>
          </a:bodyPr>
          <a:lstStyle/>
          <a:p>
            <a:pPr marL="115570" algn="ctr">
              <a:lnSpc>
                <a:spcPct val="100000"/>
              </a:lnSpc>
              <a:spcBef>
                <a:spcPts val="120"/>
              </a:spcBef>
            </a:pPr>
            <a:r>
              <a:rPr sz="1700" u="heavy" dirty="0">
                <a:solidFill>
                  <a:srgbClr val="FF0000"/>
                </a:solidFill>
                <a:uFill>
                  <a:solidFill>
                    <a:srgbClr val="FF0000"/>
                  </a:solidFill>
                </a:uFill>
                <a:latin typeface="Arial Black" panose="020B0A04020102020204"/>
                <a:cs typeface="Arial Black" panose="020B0A04020102020204"/>
              </a:rPr>
              <a:t>ΑΡΓΟΣΤΡΟΦΕΣ</a:t>
            </a:r>
            <a:r>
              <a:rPr sz="1700" u="heavy" spc="145"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ΜΗΧΑΝΕΣ</a:t>
            </a:r>
            <a:r>
              <a:rPr sz="1700" spc="195" dirty="0">
                <a:solidFill>
                  <a:srgbClr val="FF0000"/>
                </a:solidFill>
                <a:latin typeface="Arial Black" panose="020B0A04020102020204"/>
                <a:cs typeface="Arial Black" panose="020B0A04020102020204"/>
              </a:rPr>
              <a:t> </a:t>
            </a:r>
            <a:r>
              <a:rPr sz="1700" u="heavy" spc="-10" dirty="0">
                <a:uFill>
                  <a:solidFill>
                    <a:srgbClr val="000000"/>
                  </a:solidFill>
                </a:uFill>
                <a:latin typeface="Arial Black" panose="020B0A04020102020204"/>
                <a:cs typeface="Arial Black" panose="020B0A04020102020204"/>
              </a:rPr>
              <a:t>MITSUBISHI</a:t>
            </a:r>
            <a:endParaRPr sz="1700">
              <a:latin typeface="Arial Black" panose="020B0A04020102020204"/>
              <a:cs typeface="Arial Black" panose="020B0A04020102020204"/>
            </a:endParaRPr>
          </a:p>
          <a:p>
            <a:pPr>
              <a:lnSpc>
                <a:spcPct val="100000"/>
              </a:lnSpc>
            </a:pPr>
            <a:endParaRPr sz="2000">
              <a:latin typeface="Arial Black" panose="020B0A04020102020204"/>
              <a:cs typeface="Arial Black" panose="020B0A04020102020204"/>
            </a:endParaRPr>
          </a:p>
          <a:p>
            <a:pPr marL="12700" marR="15875">
              <a:lnSpc>
                <a:spcPct val="101000"/>
              </a:lnSpc>
              <a:spcBef>
                <a:spcPts val="5"/>
              </a:spcBef>
            </a:pPr>
            <a:r>
              <a:rPr sz="3075" spc="-75" baseline="4000" dirty="0">
                <a:solidFill>
                  <a:srgbClr val="FF0000"/>
                </a:solidFill>
                <a:latin typeface="Wingdings" panose="05000000000000000000"/>
                <a:cs typeface="Wingdings" panose="05000000000000000000"/>
              </a:rPr>
              <a:t></a:t>
            </a:r>
            <a:r>
              <a:rPr sz="2050" spc="-50" dirty="0">
                <a:latin typeface="Arial Black" panose="020B0A04020102020204"/>
                <a:cs typeface="Arial Black" panose="020B0A04020102020204"/>
              </a:rPr>
              <a:t>ΟΙ</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ΑΡΧΙΚΟΙ</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ΤΥΠΟΙ</a:t>
            </a:r>
            <a:r>
              <a:rPr sz="2050" spc="-25" dirty="0">
                <a:latin typeface="Arial Black" panose="020B0A04020102020204"/>
                <a:cs typeface="Arial Black" panose="020B0A04020102020204"/>
              </a:rPr>
              <a:t> </a:t>
            </a:r>
            <a:r>
              <a:rPr sz="2050" spc="-10" dirty="0">
                <a:latin typeface="Arial Black" panose="020B0A04020102020204"/>
                <a:cs typeface="Arial Black" panose="020B0A04020102020204"/>
              </a:rPr>
              <a:t>UEC-</a:t>
            </a:r>
            <a:r>
              <a:rPr sz="2050" dirty="0">
                <a:latin typeface="Arial Black" panose="020B0A04020102020204"/>
                <a:cs typeface="Arial Black" panose="020B0A04020102020204"/>
              </a:rPr>
              <a:t>A</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&amp;</a:t>
            </a:r>
            <a:r>
              <a:rPr sz="2050" spc="-15" dirty="0">
                <a:latin typeface="Arial Black" panose="020B0A04020102020204"/>
                <a:cs typeface="Arial Black" panose="020B0A04020102020204"/>
              </a:rPr>
              <a:t> </a:t>
            </a:r>
            <a:r>
              <a:rPr sz="2050" spc="-10" dirty="0">
                <a:latin typeface="Arial Black" panose="020B0A04020102020204"/>
                <a:cs typeface="Arial Black" panose="020B0A04020102020204"/>
              </a:rPr>
              <a:t>UEC-</a:t>
            </a:r>
            <a:r>
              <a:rPr sz="2050" dirty="0">
                <a:latin typeface="Arial Black" panose="020B0A04020102020204"/>
                <a:cs typeface="Arial Black" panose="020B0A04020102020204"/>
              </a:rPr>
              <a:t>E</a:t>
            </a:r>
            <a:r>
              <a:rPr sz="2050" spc="-20" dirty="0">
                <a:latin typeface="Arial Black" panose="020B0A04020102020204"/>
                <a:cs typeface="Arial Black" panose="020B0A04020102020204"/>
              </a:rPr>
              <a:t> </a:t>
            </a:r>
            <a:r>
              <a:rPr sz="2050" dirty="0">
                <a:latin typeface="Arial Black" panose="020B0A04020102020204"/>
                <a:cs typeface="Arial Black" panose="020B0A04020102020204"/>
              </a:rPr>
              <a:t>ΔΙΕΘΕΤΑΝ</a:t>
            </a:r>
            <a:r>
              <a:rPr sz="2050" spc="-15" dirty="0">
                <a:latin typeface="Arial Black" panose="020B0A04020102020204"/>
                <a:cs typeface="Arial Black" panose="020B0A04020102020204"/>
              </a:rPr>
              <a:t> </a:t>
            </a:r>
            <a:r>
              <a:rPr sz="2050" spc="-10" dirty="0">
                <a:latin typeface="Arial Black" panose="020B0A04020102020204"/>
                <a:cs typeface="Arial Black" panose="020B0A04020102020204"/>
              </a:rPr>
              <a:t>ΣΤΡΟΒΙΛΟΫ- </a:t>
            </a:r>
            <a:r>
              <a:rPr sz="2050" dirty="0">
                <a:latin typeface="Arial Black" panose="020B0A04020102020204"/>
                <a:cs typeface="Arial Black" panose="020B0A04020102020204"/>
              </a:rPr>
              <a:t>ΠΕΡΠΛΗΡΩΤΕΣ</a:t>
            </a:r>
            <a:r>
              <a:rPr sz="2050" spc="-30" dirty="0">
                <a:latin typeface="Arial Black" panose="020B0A04020102020204"/>
                <a:cs typeface="Arial Black" panose="020B0A04020102020204"/>
              </a:rPr>
              <a:t> </a:t>
            </a:r>
            <a:r>
              <a:rPr sz="2050" dirty="0">
                <a:latin typeface="Arial Black" panose="020B0A04020102020204"/>
                <a:cs typeface="Arial Black" panose="020B0A04020102020204"/>
              </a:rPr>
              <a:t>ΜΕ</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ΣΥΣΤΗΜΑ</a:t>
            </a:r>
            <a:r>
              <a:rPr sz="2050" spc="20" dirty="0">
                <a:latin typeface="Arial Black" panose="020B0A04020102020204"/>
                <a:cs typeface="Arial Black" panose="020B0A04020102020204"/>
              </a:rPr>
              <a:t> </a:t>
            </a:r>
            <a:r>
              <a:rPr sz="2050" dirty="0">
                <a:solidFill>
                  <a:srgbClr val="E36B09"/>
                </a:solidFill>
                <a:latin typeface="Arial Black" panose="020B0A04020102020204"/>
                <a:cs typeface="Arial Black" panose="020B0A04020102020204"/>
              </a:rPr>
              <a:t>ΠΑΛΜΩΝ</a:t>
            </a:r>
            <a:r>
              <a:rPr sz="2050" dirty="0">
                <a:latin typeface="Arial Black" panose="020B0A04020102020204"/>
                <a:cs typeface="Arial Black" panose="020B0A04020102020204"/>
              </a:rPr>
              <a:t>,</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ΤΡΕΙΣ</a:t>
            </a:r>
            <a:r>
              <a:rPr sz="2050" spc="-20" dirty="0">
                <a:latin typeface="Arial Black" panose="020B0A04020102020204"/>
                <a:cs typeface="Arial Black" panose="020B0A04020102020204"/>
              </a:rPr>
              <a:t> </a:t>
            </a:r>
            <a:r>
              <a:rPr sz="2050" spc="-10">
                <a:latin typeface="Arial Black" panose="020B0A04020102020204"/>
                <a:cs typeface="Arial Black" panose="020B0A04020102020204"/>
              </a:rPr>
              <a:t>ΒΑΛΒΙΔΕΣ </a:t>
            </a:r>
            <a:r>
              <a:rPr sz="2050" spc="-10" smtClean="0">
                <a:latin typeface="Arial Black" panose="020B0A04020102020204"/>
                <a:cs typeface="Arial Black" panose="020B0A04020102020204"/>
              </a:rPr>
              <a:t>ΕΞΑΓΩ</a:t>
            </a:r>
            <a:r>
              <a:rPr sz="2050" smtClean="0">
                <a:latin typeface="Arial Black" panose="020B0A04020102020204"/>
                <a:cs typeface="Arial Black" panose="020B0A04020102020204"/>
              </a:rPr>
              <a:t>ΓΗΣ </a:t>
            </a:r>
            <a:r>
              <a:rPr sz="2050" dirty="0">
                <a:latin typeface="Arial Black" panose="020B0A04020102020204"/>
                <a:cs typeface="Arial Black" panose="020B0A04020102020204"/>
              </a:rPr>
              <a:t>ΑΝΑ</a:t>
            </a:r>
            <a:r>
              <a:rPr sz="2050" spc="5" dirty="0">
                <a:latin typeface="Arial Black" panose="020B0A04020102020204"/>
                <a:cs typeface="Arial Black" panose="020B0A04020102020204"/>
              </a:rPr>
              <a:t> </a:t>
            </a:r>
            <a:r>
              <a:rPr sz="2050" dirty="0">
                <a:latin typeface="Arial Black" panose="020B0A04020102020204"/>
                <a:cs typeface="Arial Black" panose="020B0A04020102020204"/>
              </a:rPr>
              <a:t>ΚΥΛΙΝΔΡΟ</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a:t>
            </a:r>
            <a:r>
              <a:rPr sz="2050" dirty="0">
                <a:solidFill>
                  <a:srgbClr val="FF0000"/>
                </a:solidFill>
                <a:latin typeface="Arial Black" panose="020B0A04020102020204"/>
                <a:cs typeface="Arial Black" panose="020B0A04020102020204"/>
              </a:rPr>
              <a:t>ΜΗΧΑΝΙΚΑ</a:t>
            </a:r>
            <a:r>
              <a:rPr sz="2050" spc="15" dirty="0">
                <a:solidFill>
                  <a:srgbClr val="FF0000"/>
                </a:solidFill>
                <a:latin typeface="Arial Black" panose="020B0A04020102020204"/>
                <a:cs typeface="Arial Black" panose="020B0A04020102020204"/>
              </a:rPr>
              <a:t> </a:t>
            </a:r>
            <a:r>
              <a:rPr sz="2050" dirty="0">
                <a:solidFill>
                  <a:srgbClr val="FF0000"/>
                </a:solidFill>
                <a:latin typeface="Arial Black" panose="020B0A04020102020204"/>
                <a:cs typeface="Arial Black" panose="020B0A04020102020204"/>
              </a:rPr>
              <a:t>ΚΙΝΟΥΜΕΝΕΣ</a:t>
            </a:r>
            <a:r>
              <a:rPr sz="2050" dirty="0">
                <a:latin typeface="Arial Black" panose="020B0A04020102020204"/>
                <a:cs typeface="Arial Black" panose="020B0A04020102020204"/>
              </a:rPr>
              <a:t>)</a:t>
            </a:r>
            <a:r>
              <a:rPr sz="2050" spc="5" dirty="0">
                <a:latin typeface="Arial Black" panose="020B0A04020102020204"/>
                <a:cs typeface="Arial Black" panose="020B0A04020102020204"/>
              </a:rPr>
              <a:t> </a:t>
            </a:r>
            <a:r>
              <a:rPr sz="2050" spc="-25" dirty="0">
                <a:latin typeface="Arial Black" panose="020B0A04020102020204"/>
                <a:cs typeface="Arial Black" panose="020B0A04020102020204"/>
              </a:rPr>
              <a:t>ΚΑΙ </a:t>
            </a:r>
            <a:r>
              <a:rPr sz="2050" dirty="0">
                <a:latin typeface="Arial Black" panose="020B0A04020102020204"/>
                <a:cs typeface="Arial Black" panose="020B0A04020102020204"/>
              </a:rPr>
              <a:t>ΕΝΑ</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ΕΓΧΥΤΗΡΑ.</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ΣΤΟ</a:t>
            </a:r>
            <a:r>
              <a:rPr sz="2050" spc="-15" dirty="0">
                <a:latin typeface="Arial Black" panose="020B0A04020102020204"/>
                <a:cs typeface="Arial Black" panose="020B0A04020102020204"/>
              </a:rPr>
              <a:t> </a:t>
            </a:r>
            <a:r>
              <a:rPr sz="2050">
                <a:latin typeface="Arial Black" panose="020B0A04020102020204"/>
                <a:cs typeface="Arial Black" panose="020B0A04020102020204"/>
              </a:rPr>
              <a:t>ΤΥΠΟ</a:t>
            </a:r>
            <a:r>
              <a:rPr sz="2050" spc="-5">
                <a:latin typeface="Arial Black" panose="020B0A04020102020204"/>
                <a:cs typeface="Arial Black" panose="020B0A04020102020204"/>
              </a:rPr>
              <a:t> </a:t>
            </a:r>
            <a:r>
              <a:rPr sz="2050" spc="-10" smtClean="0">
                <a:latin typeface="Arial Black" panose="020B0A04020102020204"/>
                <a:cs typeface="Arial Black" panose="020B0A04020102020204"/>
              </a:rPr>
              <a:t>UEC-</a:t>
            </a:r>
            <a:r>
              <a:rPr sz="2050" smtClean="0">
                <a:latin typeface="Arial Black" panose="020B0A04020102020204"/>
                <a:cs typeface="Arial Black" panose="020B0A04020102020204"/>
              </a:rPr>
              <a:t>E</a:t>
            </a:r>
            <a:r>
              <a:rPr lang="el-GR" sz="2050" dirty="0" smtClean="0">
                <a:latin typeface="Arial Black" panose="020B0A04020102020204"/>
                <a:cs typeface="Arial Black" panose="020B0A04020102020204"/>
              </a:rPr>
              <a:t>.</a:t>
            </a:r>
            <a:r>
              <a:rPr sz="2050" spc="-15" smtClean="0">
                <a:latin typeface="Arial Black" panose="020B0A04020102020204"/>
                <a:cs typeface="Arial Black" panose="020B0A04020102020204"/>
              </a:rPr>
              <a:t> </a:t>
            </a:r>
            <a:r>
              <a:rPr sz="2050">
                <a:latin typeface="Arial Black" panose="020B0A04020102020204"/>
                <a:cs typeface="Arial Black" panose="020B0A04020102020204"/>
              </a:rPr>
              <a:t>ΑΡΓΟΤΕΡΑ</a:t>
            </a:r>
            <a:r>
              <a:rPr sz="2050" spc="-5">
                <a:latin typeface="Arial Black" panose="020B0A04020102020204"/>
                <a:cs typeface="Arial Black" panose="020B0A04020102020204"/>
              </a:rPr>
              <a:t> </a:t>
            </a:r>
            <a:r>
              <a:rPr sz="2050" spc="-10" smtClean="0">
                <a:latin typeface="Arial Black" panose="020B0A04020102020204"/>
                <a:cs typeface="Arial Black" panose="020B0A04020102020204"/>
              </a:rPr>
              <a:t>ΤΟΠΟΘΕΤΗΘΗ</a:t>
            </a:r>
            <a:r>
              <a:rPr sz="2050" smtClean="0">
                <a:latin typeface="Arial Black" panose="020B0A04020102020204"/>
                <a:cs typeface="Arial Black" panose="020B0A04020102020204"/>
              </a:rPr>
              <a:t>ΚΕ</a:t>
            </a:r>
            <a:r>
              <a:rPr sz="2050" spc="-10" smtClean="0">
                <a:latin typeface="Arial Black" panose="020B0A04020102020204"/>
                <a:cs typeface="Arial Black" panose="020B0A04020102020204"/>
              </a:rPr>
              <a:t> </a:t>
            </a:r>
            <a:r>
              <a:rPr sz="2050" smtClean="0">
                <a:latin typeface="Arial Black" panose="020B0A04020102020204"/>
                <a:cs typeface="Arial Black" panose="020B0A04020102020204"/>
              </a:rPr>
              <a:t>ΣΤΡΟΒΙΛΟ</a:t>
            </a:r>
            <a:r>
              <a:rPr lang="el-GR" sz="2050" dirty="0" smtClean="0">
                <a:latin typeface="Arial Black" panose="020B0A04020102020204"/>
                <a:cs typeface="Arial Black" panose="020B0A04020102020204"/>
              </a:rPr>
              <a:t>Ϋ</a:t>
            </a:r>
            <a:r>
              <a:rPr sz="2050" smtClean="0">
                <a:latin typeface="Arial Black" panose="020B0A04020102020204"/>
                <a:cs typeface="Arial Black" panose="020B0A04020102020204"/>
              </a:rPr>
              <a:t>ΠΕΡΠΛΗΡΩΤΗΣ</a:t>
            </a:r>
            <a:r>
              <a:rPr sz="2050" spc="-5" smtClean="0">
                <a:latin typeface="Arial Black" panose="020B0A04020102020204"/>
                <a:cs typeface="Arial Black" panose="020B0A04020102020204"/>
              </a:rPr>
              <a:t> </a:t>
            </a:r>
            <a:r>
              <a:rPr sz="2050" dirty="0">
                <a:latin typeface="Arial Black" panose="020B0A04020102020204"/>
                <a:cs typeface="Arial Black" panose="020B0A04020102020204"/>
              </a:rPr>
              <a:t>ΔΥΟ</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ΣΤΑΔΙΩΝ</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a:t>
            </a:r>
            <a:r>
              <a:rPr sz="2050" dirty="0">
                <a:solidFill>
                  <a:srgbClr val="FF0000"/>
                </a:solidFill>
                <a:latin typeface="Arial Black" panose="020B0A04020102020204"/>
                <a:cs typeface="Arial Black" panose="020B0A04020102020204"/>
              </a:rPr>
              <a:t>ΣΕ</a:t>
            </a:r>
            <a:r>
              <a:rPr sz="2050" spc="-10" dirty="0">
                <a:solidFill>
                  <a:srgbClr val="FF0000"/>
                </a:solidFill>
                <a:latin typeface="Arial Black" panose="020B0A04020102020204"/>
                <a:cs typeface="Arial Black" panose="020B0A04020102020204"/>
              </a:rPr>
              <a:t> ΣΕΙΡΑ</a:t>
            </a:r>
            <a:r>
              <a:rPr sz="2050" spc="-10" dirty="0">
                <a:latin typeface="Arial Black" panose="020B0A04020102020204"/>
                <a:cs typeface="Arial Black" panose="020B0A04020102020204"/>
              </a:rPr>
              <a:t>).</a:t>
            </a:r>
            <a:endParaRPr sz="2050">
              <a:latin typeface="Arial Black" panose="020B0A04020102020204"/>
              <a:cs typeface="Arial Black" panose="020B0A04020102020204"/>
            </a:endParaRPr>
          </a:p>
          <a:p>
            <a:pPr marL="12700" marR="408940" algn="just">
              <a:lnSpc>
                <a:spcPct val="101000"/>
              </a:lnSpc>
              <a:spcBef>
                <a:spcPts val="405"/>
              </a:spcBef>
            </a:pPr>
            <a:r>
              <a:rPr sz="3075" spc="-142" baseline="4000" smtClean="0">
                <a:solidFill>
                  <a:srgbClr val="FF0000"/>
                </a:solidFill>
                <a:latin typeface="Wingdings" panose="05000000000000000000"/>
                <a:cs typeface="Wingdings" panose="05000000000000000000"/>
              </a:rPr>
              <a:t></a:t>
            </a:r>
            <a:r>
              <a:rPr lang="el-GR" sz="2050" spc="-35" dirty="0" smtClean="0">
                <a:latin typeface="Arial Black" panose="020B0A04020102020204"/>
                <a:cs typeface="Arial Black" panose="020B0A04020102020204"/>
              </a:rPr>
              <a:t>ΣΤΟΝ</a:t>
            </a:r>
            <a:r>
              <a:rPr lang="el-GR" sz="2000" spc="-35" dirty="0" smtClean="0">
                <a:latin typeface="Arial Black" panose="020B0A04020102020204"/>
                <a:cs typeface="Arial Black" panose="020B0A04020102020204"/>
              </a:rPr>
              <a:t> </a:t>
            </a:r>
            <a:r>
              <a:rPr sz="2050" smtClean="0">
                <a:latin typeface="Arial Black" panose="020B0A04020102020204"/>
                <a:cs typeface="Arial Black" panose="020B0A04020102020204"/>
              </a:rPr>
              <a:t>ΤΥΠΟ</a:t>
            </a:r>
            <a:r>
              <a:rPr sz="2050" spc="-25" smtClean="0">
                <a:latin typeface="Arial Black" panose="020B0A04020102020204"/>
                <a:cs typeface="Arial Black" panose="020B0A04020102020204"/>
              </a:rPr>
              <a:t> </a:t>
            </a:r>
            <a:r>
              <a:rPr sz="2050" spc="-10" dirty="0">
                <a:latin typeface="Arial Black" panose="020B0A04020102020204"/>
                <a:cs typeface="Arial Black" panose="020B0A04020102020204"/>
              </a:rPr>
              <a:t>UEC-</a:t>
            </a:r>
            <a:r>
              <a:rPr sz="2050" dirty="0">
                <a:latin typeface="Arial Black" panose="020B0A04020102020204"/>
                <a:cs typeface="Arial Black" panose="020B0A04020102020204"/>
              </a:rPr>
              <a:t>H</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(1979)</a:t>
            </a:r>
            <a:r>
              <a:rPr sz="2050" spc="-30" dirty="0">
                <a:latin typeface="Arial Black" panose="020B0A04020102020204"/>
                <a:cs typeface="Arial Black" panose="020B0A04020102020204"/>
              </a:rPr>
              <a:t> </a:t>
            </a:r>
            <a:r>
              <a:rPr sz="2050">
                <a:latin typeface="Arial Black" panose="020B0A04020102020204"/>
                <a:cs typeface="Arial Black" panose="020B0A04020102020204"/>
              </a:rPr>
              <a:t>ΤΟΠΟΘΕΤΗΘΗΚΕ</a:t>
            </a:r>
            <a:r>
              <a:rPr sz="2050" spc="-20">
                <a:latin typeface="Arial Black" panose="020B0A04020102020204"/>
                <a:cs typeface="Arial Black" panose="020B0A04020102020204"/>
              </a:rPr>
              <a:t> </a:t>
            </a:r>
            <a:r>
              <a:rPr sz="2050" spc="-10" smtClean="0">
                <a:latin typeface="Arial Black" panose="020B0A04020102020204"/>
                <a:cs typeface="Arial Black" panose="020B0A04020102020204"/>
              </a:rPr>
              <a:t>ΣΤΡΟΒΙΛΟ</a:t>
            </a:r>
            <a:r>
              <a:rPr lang="el-GR" sz="2050" spc="-10" dirty="0" smtClean="0">
                <a:latin typeface="Arial Black" panose="020B0A04020102020204"/>
                <a:cs typeface="Arial Black" panose="020B0A04020102020204"/>
              </a:rPr>
              <a:t>Ϋ</a:t>
            </a:r>
            <a:r>
              <a:rPr sz="2050" spc="-10" smtClean="0">
                <a:latin typeface="Arial Black" panose="020B0A04020102020204"/>
                <a:cs typeface="Arial Black" panose="020B0A04020102020204"/>
              </a:rPr>
              <a:t>ΠΕ</a:t>
            </a:r>
            <a:r>
              <a:rPr sz="2050" smtClean="0">
                <a:latin typeface="Arial Black" panose="020B0A04020102020204"/>
                <a:cs typeface="Arial Black" panose="020B0A04020102020204"/>
              </a:rPr>
              <a:t>ΡΠΛΗΡΩΤΗΣ</a:t>
            </a:r>
            <a:r>
              <a:rPr sz="2050" spc="-35" smtClean="0">
                <a:latin typeface="Arial Black" panose="020B0A04020102020204"/>
                <a:cs typeface="Arial Black" panose="020B0A04020102020204"/>
              </a:rPr>
              <a:t> </a:t>
            </a:r>
            <a:r>
              <a:rPr sz="2050" dirty="0">
                <a:latin typeface="Arial Black" panose="020B0A04020102020204"/>
                <a:cs typeface="Arial Black" panose="020B0A04020102020204"/>
              </a:rPr>
              <a:t>ΜΕ</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ΣΥΣΤΗΜΑ</a:t>
            </a:r>
            <a:r>
              <a:rPr sz="2050" spc="-15" dirty="0">
                <a:latin typeface="Arial Black" panose="020B0A04020102020204"/>
                <a:cs typeface="Arial Black" panose="020B0A04020102020204"/>
              </a:rPr>
              <a:t> </a:t>
            </a:r>
            <a:r>
              <a:rPr sz="2050">
                <a:latin typeface="Arial Black" panose="020B0A04020102020204"/>
                <a:cs typeface="Arial Black" panose="020B0A04020102020204"/>
              </a:rPr>
              <a:t>ΣΤΑΘΕΡΗΣ</a:t>
            </a:r>
            <a:r>
              <a:rPr sz="2050" spc="-25">
                <a:latin typeface="Arial Black" panose="020B0A04020102020204"/>
                <a:cs typeface="Arial Black" panose="020B0A04020102020204"/>
              </a:rPr>
              <a:t> </a:t>
            </a:r>
            <a:r>
              <a:rPr sz="2050" smtClean="0">
                <a:latin typeface="Arial Black" panose="020B0A04020102020204"/>
                <a:cs typeface="Arial Black" panose="020B0A04020102020204"/>
              </a:rPr>
              <a:t>ΠΙΕΣ</a:t>
            </a:r>
            <a:r>
              <a:rPr lang="el-GR" sz="2050" dirty="0" smtClean="0">
                <a:latin typeface="Arial Black" panose="020B0A04020102020204"/>
                <a:cs typeface="Arial Black" panose="020B0A04020102020204"/>
              </a:rPr>
              <a:t>Η</a:t>
            </a:r>
            <a:r>
              <a:rPr sz="2050" smtClean="0">
                <a:latin typeface="Arial Black" panose="020B0A04020102020204"/>
                <a:cs typeface="Arial Black" panose="020B0A04020102020204"/>
              </a:rPr>
              <a:t>Σ</a:t>
            </a:r>
            <a:r>
              <a:rPr sz="2050" dirty="0">
                <a:latin typeface="Arial Black" panose="020B0A04020102020204"/>
                <a:cs typeface="Arial Black" panose="020B0A04020102020204"/>
              </a:rPr>
              <a:t>,</a:t>
            </a:r>
            <a:r>
              <a:rPr sz="2050" spc="-25" dirty="0">
                <a:latin typeface="Arial Black" panose="020B0A04020102020204"/>
                <a:cs typeface="Arial Black" panose="020B0A04020102020204"/>
              </a:rPr>
              <a:t> </a:t>
            </a:r>
            <a:r>
              <a:rPr sz="2050">
                <a:latin typeface="Arial Black" panose="020B0A04020102020204"/>
                <a:cs typeface="Arial Black" panose="020B0A04020102020204"/>
              </a:rPr>
              <a:t>ΜΙΑ</a:t>
            </a:r>
            <a:r>
              <a:rPr sz="2050" spc="-15">
                <a:latin typeface="Arial Black" panose="020B0A04020102020204"/>
                <a:cs typeface="Arial Black" panose="020B0A04020102020204"/>
              </a:rPr>
              <a:t> </a:t>
            </a:r>
            <a:r>
              <a:rPr sz="2050" spc="-20" smtClean="0">
                <a:latin typeface="Arial Black" panose="020B0A04020102020204"/>
                <a:cs typeface="Arial Black" panose="020B0A04020102020204"/>
              </a:rPr>
              <a:t>ΒΑΛ</a:t>
            </a:r>
            <a:r>
              <a:rPr sz="2050" smtClean="0">
                <a:latin typeface="Arial Black" panose="020B0A04020102020204"/>
                <a:cs typeface="Arial Black" panose="020B0A04020102020204"/>
              </a:rPr>
              <a:t>ΒΙΔΑ</a:t>
            </a:r>
            <a:r>
              <a:rPr sz="2050" spc="-15" smtClean="0">
                <a:latin typeface="Arial Black" panose="020B0A04020102020204"/>
                <a:cs typeface="Arial Black" panose="020B0A04020102020204"/>
              </a:rPr>
              <a:t> </a:t>
            </a:r>
            <a:r>
              <a:rPr sz="2050" dirty="0">
                <a:latin typeface="Arial Black" panose="020B0A04020102020204"/>
                <a:cs typeface="Arial Black" panose="020B0A04020102020204"/>
              </a:rPr>
              <a:t>ΕΞΑΓΩΓΗΣ</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5" dirty="0">
                <a:latin typeface="Arial Black" panose="020B0A04020102020204"/>
                <a:cs typeface="Arial Black" panose="020B0A04020102020204"/>
              </a:rPr>
              <a:t> </a:t>
            </a:r>
            <a:r>
              <a:rPr sz="2050" dirty="0">
                <a:latin typeface="Arial Black" panose="020B0A04020102020204"/>
                <a:cs typeface="Arial Black" panose="020B0A04020102020204"/>
              </a:rPr>
              <a:t>ΔΥΟ</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ΕΓΧΥΤΗΡΕΣ</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ΑΝΑ </a:t>
            </a:r>
            <a:r>
              <a:rPr sz="2050" spc="-10" dirty="0">
                <a:latin typeface="Arial Black" panose="020B0A04020102020204"/>
                <a:cs typeface="Arial Black" panose="020B0A04020102020204"/>
              </a:rPr>
              <a:t>ΚΥΛΙΝΔΡΟ.</a:t>
            </a:r>
            <a:endParaRPr sz="2050">
              <a:latin typeface="Arial Black" panose="020B0A04020102020204"/>
              <a:cs typeface="Arial Black" panose="020B0A04020102020204"/>
            </a:endParaRPr>
          </a:p>
          <a:p>
            <a:pPr marL="12700" marR="805180">
              <a:lnSpc>
                <a:spcPct val="100000"/>
              </a:lnSpc>
              <a:spcBef>
                <a:spcPts val="430"/>
              </a:spcBef>
            </a:pPr>
            <a:r>
              <a:rPr sz="3075" spc="-44" baseline="4000" dirty="0">
                <a:solidFill>
                  <a:srgbClr val="FF0000"/>
                </a:solidFill>
                <a:latin typeface="Wingdings" panose="05000000000000000000"/>
                <a:cs typeface="Wingdings" panose="05000000000000000000"/>
              </a:rPr>
              <a:t></a:t>
            </a:r>
            <a:r>
              <a:rPr sz="2050" spc="-30" dirty="0">
                <a:latin typeface="Arial Black" panose="020B0A04020102020204"/>
                <a:cs typeface="Arial Black" panose="020B0A04020102020204"/>
              </a:rPr>
              <a:t>ΣΤΙΣ</a:t>
            </a:r>
            <a:r>
              <a:rPr sz="2050" spc="-40" dirty="0">
                <a:latin typeface="Arial Black" panose="020B0A04020102020204"/>
                <a:cs typeface="Arial Black" panose="020B0A04020102020204"/>
              </a:rPr>
              <a:t> </a:t>
            </a:r>
            <a:r>
              <a:rPr sz="2050" dirty="0">
                <a:latin typeface="Arial Black" panose="020B0A04020102020204"/>
                <a:cs typeface="Arial Black" panose="020B0A04020102020204"/>
              </a:rPr>
              <a:t>ΕΠΟΜΕΝΕΣ</a:t>
            </a:r>
            <a:r>
              <a:rPr sz="2050" spc="-30" dirty="0">
                <a:latin typeface="Arial Black" panose="020B0A04020102020204"/>
                <a:cs typeface="Arial Black" panose="020B0A04020102020204"/>
              </a:rPr>
              <a:t> </a:t>
            </a:r>
            <a:r>
              <a:rPr sz="2050">
                <a:latin typeface="Arial Black" panose="020B0A04020102020204"/>
                <a:cs typeface="Arial Black" panose="020B0A04020102020204"/>
              </a:rPr>
              <a:t>ΣΕΙΡΕΣ</a:t>
            </a:r>
            <a:r>
              <a:rPr sz="2050" spc="-40">
                <a:latin typeface="Arial Black" panose="020B0A04020102020204"/>
                <a:cs typeface="Arial Black" panose="020B0A04020102020204"/>
              </a:rPr>
              <a:t> </a:t>
            </a:r>
            <a:r>
              <a:rPr lang="el-GR" sz="2050" spc="-40" dirty="0" smtClean="0">
                <a:latin typeface="Arial Black" panose="020B0A04020102020204"/>
                <a:cs typeface="Arial Black" panose="020B0A04020102020204"/>
              </a:rPr>
              <a:t>ΠΑΡΟΥΣΙΑΣΑΝ </a:t>
            </a:r>
            <a:r>
              <a:rPr sz="2050" spc="-35" smtClean="0">
                <a:latin typeface="Arial Black" panose="020B0A04020102020204"/>
                <a:cs typeface="Arial Black" panose="020B0A04020102020204"/>
              </a:rPr>
              <a:t> </a:t>
            </a:r>
            <a:r>
              <a:rPr sz="2050" dirty="0">
                <a:latin typeface="Arial Black" panose="020B0A04020102020204"/>
                <a:cs typeface="Arial Black" panose="020B0A04020102020204"/>
              </a:rPr>
              <a:t>ΣΥΝΕΧΗ</a:t>
            </a:r>
            <a:r>
              <a:rPr sz="2050" spc="-35" dirty="0">
                <a:latin typeface="Arial Black" panose="020B0A04020102020204"/>
                <a:cs typeface="Arial Black" panose="020B0A04020102020204"/>
              </a:rPr>
              <a:t> </a:t>
            </a:r>
            <a:r>
              <a:rPr sz="2050" dirty="0">
                <a:latin typeface="Arial Black" panose="020B0A04020102020204"/>
                <a:cs typeface="Arial Black" panose="020B0A04020102020204"/>
              </a:rPr>
              <a:t>ΑΥΞΗΣΗ</a:t>
            </a:r>
            <a:r>
              <a:rPr sz="2050" spc="-35" dirty="0">
                <a:latin typeface="Arial Black" panose="020B0A04020102020204"/>
                <a:cs typeface="Arial Black" panose="020B0A04020102020204"/>
              </a:rPr>
              <a:t> </a:t>
            </a:r>
            <a:r>
              <a:rPr sz="2050" spc="-25" dirty="0">
                <a:latin typeface="Arial Black" panose="020B0A04020102020204"/>
                <a:cs typeface="Arial Black" panose="020B0A04020102020204"/>
              </a:rPr>
              <a:t>ΤΗΣ </a:t>
            </a:r>
            <a:r>
              <a:rPr sz="2050" dirty="0">
                <a:latin typeface="Arial Black" panose="020B0A04020102020204"/>
                <a:cs typeface="Arial Black" panose="020B0A04020102020204"/>
              </a:rPr>
              <a:t>ΟΙΚΟΝΟΜΙΑΣ</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20" dirty="0">
                <a:latin typeface="Arial Black" panose="020B0A04020102020204"/>
                <a:cs typeface="Arial Black" panose="020B0A04020102020204"/>
              </a:rPr>
              <a:t> </a:t>
            </a:r>
            <a:r>
              <a:rPr sz="2050">
                <a:latin typeface="Arial Black" panose="020B0A04020102020204"/>
                <a:cs typeface="Arial Black" panose="020B0A04020102020204"/>
              </a:rPr>
              <a:t>ΤΗΣ</a:t>
            </a:r>
            <a:r>
              <a:rPr sz="2050" spc="-10">
                <a:latin typeface="Arial Black" panose="020B0A04020102020204"/>
                <a:cs typeface="Arial Black" panose="020B0A04020102020204"/>
              </a:rPr>
              <a:t> </a:t>
            </a:r>
            <a:r>
              <a:rPr sz="2050" spc="-10" smtClean="0">
                <a:latin typeface="Arial Black" panose="020B0A04020102020204"/>
                <a:cs typeface="Arial Black" panose="020B0A04020102020204"/>
              </a:rPr>
              <a:t>ΙΣΧΥΟΣ</a:t>
            </a:r>
            <a:r>
              <a:rPr lang="el-GR" sz="2050" spc="-10" dirty="0" smtClean="0">
                <a:latin typeface="Arial Black" panose="020B0A04020102020204"/>
                <a:cs typeface="Arial Black" panose="020B0A04020102020204"/>
              </a:rPr>
              <a:t> ΤΟΥΣ</a:t>
            </a:r>
            <a:r>
              <a:rPr sz="2050" spc="-10" smtClean="0">
                <a:latin typeface="Arial Black" panose="020B0A04020102020204"/>
                <a:cs typeface="Arial Black" panose="020B0A04020102020204"/>
              </a:rPr>
              <a:t>.</a:t>
            </a:r>
            <a:endParaRPr sz="2050">
              <a:latin typeface="Arial Black" panose="020B0A04020102020204"/>
              <a:cs typeface="Arial Black" panose="020B0A04020102020204"/>
            </a:endParaRPr>
          </a:p>
          <a:p>
            <a:pPr marL="12700" marR="5080">
              <a:lnSpc>
                <a:spcPct val="100000"/>
              </a:lnSpc>
              <a:spcBef>
                <a:spcPts val="425"/>
              </a:spcBef>
            </a:pPr>
            <a:r>
              <a:rPr sz="3075" spc="-30" baseline="4000" dirty="0">
                <a:solidFill>
                  <a:srgbClr val="FF0000"/>
                </a:solidFill>
                <a:latin typeface="Wingdings" panose="05000000000000000000"/>
                <a:cs typeface="Wingdings" panose="05000000000000000000"/>
              </a:rPr>
              <a:t></a:t>
            </a:r>
            <a:r>
              <a:rPr sz="2050" spc="-20" dirty="0">
                <a:latin typeface="Arial Black" panose="020B0A04020102020204"/>
                <a:cs typeface="Arial Black" panose="020B0A04020102020204"/>
              </a:rPr>
              <a:t>ΑΥΞΑΝΟΤΑΝ</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ΣΥΝΕΧΩΣ</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Ο</a:t>
            </a:r>
            <a:r>
              <a:rPr sz="2050" spc="-20" dirty="0">
                <a:latin typeface="Arial Black" panose="020B0A04020102020204"/>
                <a:cs typeface="Arial Black" panose="020B0A04020102020204"/>
              </a:rPr>
              <a:t> </a:t>
            </a:r>
            <a:r>
              <a:rPr sz="2050" dirty="0">
                <a:latin typeface="Arial Black" panose="020B0A04020102020204"/>
                <a:cs typeface="Arial Black" panose="020B0A04020102020204"/>
              </a:rPr>
              <a:t>ΛΟΓΟΣ</a:t>
            </a:r>
            <a:r>
              <a:rPr sz="2050" spc="-25" dirty="0">
                <a:latin typeface="Arial Black" panose="020B0A04020102020204"/>
                <a:cs typeface="Arial Black" panose="020B0A04020102020204"/>
              </a:rPr>
              <a:t> </a:t>
            </a:r>
            <a:r>
              <a:rPr sz="2050">
                <a:latin typeface="Arial Black" panose="020B0A04020102020204"/>
                <a:cs typeface="Arial Black" panose="020B0A04020102020204"/>
              </a:rPr>
              <a:t>ΤΗΣ</a:t>
            </a:r>
            <a:r>
              <a:rPr sz="2050" spc="-25">
                <a:latin typeface="Arial Black" panose="020B0A04020102020204"/>
                <a:cs typeface="Arial Black" panose="020B0A04020102020204"/>
              </a:rPr>
              <a:t> </a:t>
            </a:r>
            <a:r>
              <a:rPr sz="2050" smtClean="0">
                <a:latin typeface="Arial Black" panose="020B0A04020102020204"/>
                <a:cs typeface="Arial Black" panose="020B0A04020102020204"/>
              </a:rPr>
              <a:t>ΔΙΑΔΡΟΜΗΣ</a:t>
            </a:r>
            <a:r>
              <a:rPr lang="el-GR" sz="2050" dirty="0">
                <a:latin typeface="Arial Black" panose="020B0A04020102020204"/>
                <a:cs typeface="Arial Black" panose="020B0A04020102020204"/>
              </a:rPr>
              <a:t> </a:t>
            </a:r>
            <a:r>
              <a:rPr sz="2050" spc="-10" smtClean="0">
                <a:latin typeface="Arial Black" panose="020B0A04020102020204"/>
                <a:cs typeface="Arial Black" panose="020B0A04020102020204"/>
              </a:rPr>
              <a:t>ΕΜΒΟ</a:t>
            </a:r>
            <a:r>
              <a:rPr sz="2050" smtClean="0">
                <a:latin typeface="Arial Black" panose="020B0A04020102020204"/>
                <a:cs typeface="Arial Black" panose="020B0A04020102020204"/>
              </a:rPr>
              <a:t>ΛΟΥ</a:t>
            </a:r>
            <a:r>
              <a:rPr sz="2050" spc="-20" smtClean="0">
                <a:latin typeface="Arial Black" panose="020B0A04020102020204"/>
                <a:cs typeface="Arial Black" panose="020B0A04020102020204"/>
              </a:rPr>
              <a:t> </a:t>
            </a:r>
            <a:r>
              <a:rPr sz="2050" dirty="0">
                <a:latin typeface="Arial Black" panose="020B0A04020102020204"/>
                <a:cs typeface="Arial Black" panose="020B0A04020102020204"/>
              </a:rPr>
              <a:t>ΠΡΟΣ</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ΔΙΑΜΕΤΡΟ</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ΚΥΛΙΝΔΡΟΥ,</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ΩΣΤΕ</a:t>
            </a:r>
            <a:r>
              <a:rPr sz="2050" spc="-15" dirty="0">
                <a:latin typeface="Arial Black" panose="020B0A04020102020204"/>
                <a:cs typeface="Arial Black" panose="020B0A04020102020204"/>
              </a:rPr>
              <a:t> </a:t>
            </a:r>
            <a:r>
              <a:rPr sz="2050" dirty="0">
                <a:latin typeface="Arial Black" panose="020B0A04020102020204"/>
                <a:cs typeface="Arial Black" panose="020B0A04020102020204"/>
              </a:rPr>
              <a:t>ΝΑ</a:t>
            </a:r>
            <a:r>
              <a:rPr sz="2050" spc="-5" dirty="0">
                <a:latin typeface="Arial Black" panose="020B0A04020102020204"/>
                <a:cs typeface="Arial Black" panose="020B0A04020102020204"/>
              </a:rPr>
              <a:t> </a:t>
            </a:r>
            <a:r>
              <a:rPr sz="2050" spc="-10" dirty="0">
                <a:latin typeface="Arial Black" panose="020B0A04020102020204"/>
                <a:cs typeface="Arial Black" panose="020B0A04020102020204"/>
              </a:rPr>
              <a:t>ΕΠΙΤΕΥΧΘΟΥΝ </a:t>
            </a:r>
            <a:r>
              <a:rPr sz="2050" dirty="0">
                <a:latin typeface="Arial Black" panose="020B0A04020102020204"/>
                <a:cs typeface="Arial Black" panose="020B0A04020102020204"/>
              </a:rPr>
              <a:t>ΧΑΜΗΛΟΤΕΡΕΣ</a:t>
            </a:r>
            <a:r>
              <a:rPr sz="2050" spc="-35" dirty="0">
                <a:latin typeface="Arial Black" panose="020B0A04020102020204"/>
                <a:cs typeface="Arial Black" panose="020B0A04020102020204"/>
              </a:rPr>
              <a:t> </a:t>
            </a:r>
            <a:r>
              <a:rPr sz="2050" dirty="0">
                <a:latin typeface="Arial Black" panose="020B0A04020102020204"/>
                <a:cs typeface="Arial Black" panose="020B0A04020102020204"/>
              </a:rPr>
              <a:t>ΤΑΧΥΤΗΤΕΣ</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ΠΕΡΙΣΤΡΟΦΗΣ</a:t>
            </a:r>
            <a:r>
              <a:rPr sz="2050" spc="-20" dirty="0">
                <a:latin typeface="Arial Black" panose="020B0A04020102020204"/>
                <a:cs typeface="Arial Black" panose="020B0A04020102020204"/>
              </a:rPr>
              <a:t> </a:t>
            </a:r>
            <a:r>
              <a:rPr sz="2050" dirty="0">
                <a:latin typeface="Arial Black" panose="020B0A04020102020204"/>
                <a:cs typeface="Arial Black" panose="020B0A04020102020204"/>
              </a:rPr>
              <a:t>ΚΑΙ</a:t>
            </a:r>
            <a:r>
              <a:rPr sz="2050" spc="-20" dirty="0">
                <a:latin typeface="Arial Black" panose="020B0A04020102020204"/>
                <a:cs typeface="Arial Black" panose="020B0A04020102020204"/>
              </a:rPr>
              <a:t> </a:t>
            </a:r>
            <a:r>
              <a:rPr sz="2050" dirty="0">
                <a:latin typeface="Arial Black" panose="020B0A04020102020204"/>
                <a:cs typeface="Arial Black" panose="020B0A04020102020204"/>
              </a:rPr>
              <a:t>ΝΑ</a:t>
            </a:r>
            <a:r>
              <a:rPr sz="2050" spc="-15" dirty="0">
                <a:latin typeface="Arial Black" panose="020B0A04020102020204"/>
                <a:cs typeface="Arial Black" panose="020B0A04020102020204"/>
              </a:rPr>
              <a:t> </a:t>
            </a:r>
            <a:r>
              <a:rPr sz="2050" spc="-10" dirty="0">
                <a:latin typeface="Arial Black" panose="020B0A04020102020204"/>
                <a:cs typeface="Arial Black" panose="020B0A04020102020204"/>
              </a:rPr>
              <a:t>ΑΥΞΗΘΕΙ </a:t>
            </a:r>
            <a:r>
              <a:rPr sz="2050" dirty="0">
                <a:latin typeface="Arial Black" panose="020B0A04020102020204"/>
                <a:cs typeface="Arial Black" panose="020B0A04020102020204"/>
              </a:rPr>
              <a:t>Η</a:t>
            </a:r>
            <a:r>
              <a:rPr sz="2050" spc="-25" dirty="0">
                <a:latin typeface="Arial Black" panose="020B0A04020102020204"/>
                <a:cs typeface="Arial Black" panose="020B0A04020102020204"/>
              </a:rPr>
              <a:t> </a:t>
            </a:r>
            <a:r>
              <a:rPr sz="2050" dirty="0">
                <a:latin typeface="Arial Black" panose="020B0A04020102020204"/>
                <a:cs typeface="Arial Black" panose="020B0A04020102020204"/>
              </a:rPr>
              <a:t>ΑΠΟΔΟΣΗ</a:t>
            </a:r>
            <a:r>
              <a:rPr sz="2050" spc="-10" dirty="0">
                <a:latin typeface="Arial Black" panose="020B0A04020102020204"/>
                <a:cs typeface="Arial Black" panose="020B0A04020102020204"/>
              </a:rPr>
              <a:t> </a:t>
            </a:r>
            <a:r>
              <a:rPr sz="2050" dirty="0">
                <a:latin typeface="Arial Black" panose="020B0A04020102020204"/>
                <a:cs typeface="Arial Black" panose="020B0A04020102020204"/>
              </a:rPr>
              <a:t>ΤΗΣ</a:t>
            </a:r>
            <a:r>
              <a:rPr sz="2050" spc="-10" dirty="0">
                <a:latin typeface="Arial Black" panose="020B0A04020102020204"/>
                <a:cs typeface="Arial Black" panose="020B0A04020102020204"/>
              </a:rPr>
              <a:t> ΕΛΙΚΑΣ.</a:t>
            </a:r>
            <a:endParaRPr sz="20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33045" y="1071546"/>
            <a:ext cx="8910955" cy="4974567"/>
          </a:xfrm>
          <a:prstGeom prst="rect">
            <a:avLst/>
          </a:prstGeom>
        </p:spPr>
        <p:txBody>
          <a:bodyPr vert="horz" wrap="square" lIns="0" tIns="65405" rIns="0" bIns="0" rtlCol="0">
            <a:spAutoFit/>
          </a:bodyPr>
          <a:lstStyle/>
          <a:p>
            <a:pPr marL="73660" algn="ctr">
              <a:lnSpc>
                <a:spcPct val="100000"/>
              </a:lnSpc>
              <a:spcBef>
                <a:spcPts val="515"/>
              </a:spcBef>
            </a:pPr>
            <a:r>
              <a:rPr sz="1950" u="heavy" dirty="0">
                <a:solidFill>
                  <a:srgbClr val="FF0000"/>
                </a:solidFill>
                <a:uFill>
                  <a:solidFill>
                    <a:srgbClr val="FF0000"/>
                  </a:solidFill>
                </a:uFill>
                <a:latin typeface="Arial Black" panose="020B0A04020102020204"/>
                <a:cs typeface="Arial Black" panose="020B0A04020102020204"/>
              </a:rPr>
              <a:t>ΑΡΓΟΣΤΡΟΦΕΣ</a:t>
            </a:r>
            <a:r>
              <a:rPr sz="1950" u="heavy" spc="85"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ΜΗΧΑΝΕΣ</a:t>
            </a:r>
            <a:r>
              <a:rPr sz="1950" spc="105" dirty="0">
                <a:solidFill>
                  <a:srgbClr val="FF0000"/>
                </a:solid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MITSUBISHI</a:t>
            </a:r>
            <a:endParaRPr sz="1950">
              <a:latin typeface="Arial Black" panose="020B0A04020102020204"/>
              <a:cs typeface="Arial Black" panose="020B0A04020102020204"/>
            </a:endParaRPr>
          </a:p>
          <a:p>
            <a:pPr marL="12700" marR="682625">
              <a:lnSpc>
                <a:spcPct val="101000"/>
              </a:lnSpc>
              <a:spcBef>
                <a:spcPts val="470"/>
              </a:spcBef>
              <a:buClr>
                <a:srgbClr val="FF0000"/>
              </a:buClr>
              <a:buSzPct val="96000"/>
              <a:buFont typeface="Wingdings" panose="05000000000000000000"/>
              <a:buChar char=""/>
              <a:tabLst>
                <a:tab pos="283210" algn="l"/>
              </a:tabLst>
            </a:pPr>
            <a:endParaRPr lang="el-GR" sz="2000" dirty="0" smtClean="0">
              <a:latin typeface="Arial Black" panose="020B0A04020102020204"/>
              <a:cs typeface="Arial Black" panose="020B0A04020102020204"/>
            </a:endParaRPr>
          </a:p>
          <a:p>
            <a:pPr marL="12700" marR="682625">
              <a:lnSpc>
                <a:spcPct val="101000"/>
              </a:lnSpc>
              <a:spcBef>
                <a:spcPts val="470"/>
              </a:spcBef>
              <a:buClr>
                <a:srgbClr val="FF0000"/>
              </a:buClr>
              <a:buSzPct val="96000"/>
              <a:buFont typeface="Wingdings" panose="05000000000000000000"/>
              <a:buChar char=""/>
              <a:tabLst>
                <a:tab pos="283210" algn="l"/>
              </a:tabLst>
            </a:pPr>
            <a:r>
              <a:rPr sz="2000" smtClean="0">
                <a:latin typeface="Arial Black" panose="020B0A04020102020204"/>
                <a:cs typeface="Arial Black" panose="020B0A04020102020204"/>
              </a:rPr>
              <a:t>ΑΠΟ</a:t>
            </a:r>
            <a:r>
              <a:rPr sz="2000" spc="55" smtClean="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1982</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ΜΕΧΡΙ</a:t>
            </a:r>
            <a:r>
              <a:rPr sz="2000" spc="50" dirty="0">
                <a:latin typeface="Arial Black" panose="020B0A04020102020204"/>
                <a:cs typeface="Arial Black" panose="020B0A04020102020204"/>
              </a:rPr>
              <a:t> </a:t>
            </a:r>
            <a:r>
              <a:rPr sz="2000">
                <a:latin typeface="Arial Black" panose="020B0A04020102020204"/>
                <a:cs typeface="Arial Black" panose="020B0A04020102020204"/>
              </a:rPr>
              <a:t>1987</a:t>
            </a:r>
            <a:r>
              <a:rPr sz="2000" spc="50">
                <a:latin typeface="Arial Black" panose="020B0A04020102020204"/>
                <a:cs typeface="Arial Black" panose="020B0A04020102020204"/>
              </a:rPr>
              <a:t> </a:t>
            </a:r>
            <a:r>
              <a:rPr sz="2000" smtClean="0">
                <a:latin typeface="Arial Black" panose="020B0A04020102020204"/>
                <a:cs typeface="Arial Black" panose="020B0A04020102020204"/>
              </a:rPr>
              <a:t>ΕΙΣΑΓ</a:t>
            </a:r>
            <a:r>
              <a:rPr lang="el-GR" sz="2000" dirty="0" smtClean="0">
                <a:latin typeface="Arial Black" panose="020B0A04020102020204"/>
                <a:cs typeface="Arial Black" panose="020B0A04020102020204"/>
              </a:rPr>
              <a:t>ΟΝ</a:t>
            </a:r>
            <a:r>
              <a:rPr sz="2000" smtClean="0">
                <a:latin typeface="Arial Black" panose="020B0A04020102020204"/>
                <a:cs typeface="Arial Black" panose="020B0A04020102020204"/>
              </a:rPr>
              <a:t>ΤΑΙ</a:t>
            </a:r>
            <a:r>
              <a:rPr sz="2000" spc="45" smtClean="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0" dirty="0">
                <a:latin typeface="Arial Black" panose="020B0A04020102020204"/>
                <a:cs typeface="Arial Black" panose="020B0A04020102020204"/>
              </a:rPr>
              <a:t> </a:t>
            </a:r>
            <a:r>
              <a:rPr sz="2000" spc="-10" dirty="0">
                <a:latin typeface="Arial Black" panose="020B0A04020102020204"/>
                <a:cs typeface="Arial Black" panose="020B0A04020102020204"/>
              </a:rPr>
              <a:t>ΣΕΙΡΕΣ </a:t>
            </a:r>
            <a:r>
              <a:rPr sz="2000" dirty="0">
                <a:solidFill>
                  <a:srgbClr val="FF0000"/>
                </a:solidFill>
                <a:latin typeface="Arial Black" panose="020B0A04020102020204"/>
                <a:cs typeface="Arial Black" panose="020B0A04020102020204"/>
              </a:rPr>
              <a:t>UEC-HA</a:t>
            </a:r>
            <a:r>
              <a:rPr sz="2000" dirty="0">
                <a:latin typeface="Arial Black" panose="020B0A04020102020204"/>
                <a:cs typeface="Arial Black" panose="020B0A04020102020204"/>
              </a:rPr>
              <a:t>,</a:t>
            </a:r>
            <a:r>
              <a:rPr sz="2000" spc="6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UEC-L</a:t>
            </a:r>
            <a:r>
              <a:rPr sz="2000" dirty="0">
                <a:latin typeface="Arial Black" panose="020B0A04020102020204"/>
                <a:cs typeface="Arial Black" panose="020B0A04020102020204"/>
              </a:rPr>
              <a:t>,</a:t>
            </a:r>
            <a:r>
              <a:rPr sz="2000" spc="7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UEC-LA</a:t>
            </a:r>
            <a:r>
              <a:rPr sz="2000" dirty="0">
                <a:latin typeface="Arial Black" panose="020B0A04020102020204"/>
                <a:cs typeface="Arial Black" panose="020B0A04020102020204"/>
              </a:rPr>
              <a:t>,</a:t>
            </a:r>
            <a:r>
              <a:rPr sz="2000" spc="8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UEC-LS</a:t>
            </a:r>
            <a:r>
              <a:rPr sz="2000" spc="7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KAI</a:t>
            </a:r>
            <a:r>
              <a:rPr sz="2000" spc="8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a:t>
            </a:r>
            <a:r>
              <a:rPr sz="2000" spc="-10" dirty="0">
                <a:solidFill>
                  <a:srgbClr val="FF0000"/>
                </a:solidFill>
                <a:latin typeface="Arial Black" panose="020B0A04020102020204"/>
                <a:cs typeface="Arial Black" panose="020B0A04020102020204"/>
              </a:rPr>
              <a:t>LSII</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5080">
              <a:lnSpc>
                <a:spcPct val="101000"/>
              </a:lnSpc>
              <a:spcBef>
                <a:spcPts val="465"/>
              </a:spcBef>
              <a:buClr>
                <a:srgbClr val="FF0000"/>
              </a:buClr>
              <a:buSzPct val="96000"/>
              <a:buFont typeface="Wingdings" panose="05000000000000000000"/>
              <a:buChar char=""/>
              <a:tabLst>
                <a:tab pos="283210" algn="l"/>
              </a:tabLst>
            </a:pPr>
            <a:r>
              <a:rPr sz="2000" dirty="0">
                <a:latin typeface="Arial Black" panose="020B0A04020102020204"/>
                <a:cs typeface="Arial Black" panose="020B0A04020102020204"/>
              </a:rPr>
              <a:t>ΑΠΟ</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1970</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ΕΩΣ</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1980</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TΙΣ</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ΣΕΙΡΕΣ</a:t>
            </a:r>
            <a:r>
              <a:rPr sz="2000" spc="7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UEC-HA</a:t>
            </a:r>
            <a:r>
              <a:rPr sz="2000" spc="3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,L</a:t>
            </a:r>
            <a:r>
              <a:rPr sz="2000" spc="3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,LA</a:t>
            </a:r>
            <a:r>
              <a:rPr sz="2000" spc="4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,LS </a:t>
            </a:r>
            <a:r>
              <a:rPr sz="2000" dirty="0">
                <a:latin typeface="Arial Black" panose="020B0A04020102020204"/>
                <a:cs typeface="Arial Black" panose="020B0A04020102020204"/>
              </a:rPr>
              <a:t>ΓΙΑ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ΜΙΚΡΟΥ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ΜΕΣΑΙΟΥ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ΜΕΓΕΘΟΥΣ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a:t>
            </a:r>
            <a:r>
              <a:rPr sz="2000" dirty="0">
                <a:solidFill>
                  <a:srgbClr val="6F2F9F"/>
                </a:solidFill>
                <a:latin typeface="Arial Black" panose="020B0A04020102020204"/>
                <a:cs typeface="Arial Black" panose="020B0A04020102020204"/>
              </a:rPr>
              <a:t>ΕΩΣ</a:t>
            </a:r>
            <a:r>
              <a:rPr sz="2000" spc="60" dirty="0">
                <a:solidFill>
                  <a:srgbClr val="6F2F9F"/>
                </a:solidFill>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600</a:t>
            </a:r>
            <a:r>
              <a:rPr sz="2000" spc="70" dirty="0">
                <a:solidFill>
                  <a:srgbClr val="6F2F9F"/>
                </a:solidFill>
                <a:latin typeface="Arial Black" panose="020B0A04020102020204"/>
                <a:cs typeface="Arial Black" panose="020B0A04020102020204"/>
              </a:rPr>
              <a:t> </a:t>
            </a:r>
            <a:r>
              <a:rPr sz="2000" spc="-20" dirty="0">
                <a:solidFill>
                  <a:srgbClr val="6F2F9F"/>
                </a:solidFill>
                <a:latin typeface="Arial Black" panose="020B0A04020102020204"/>
                <a:cs typeface="Arial Black" panose="020B0A04020102020204"/>
              </a:rPr>
              <a:t>mm</a:t>
            </a:r>
            <a:r>
              <a:rPr sz="2000" spc="-2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390525">
              <a:lnSpc>
                <a:spcPct val="101000"/>
              </a:lnSpc>
              <a:spcBef>
                <a:spcPts val="485"/>
              </a:spcBef>
              <a:buClr>
                <a:srgbClr val="FF0000"/>
              </a:buClr>
              <a:buSzPct val="96000"/>
              <a:buFont typeface="Wingdings" panose="05000000000000000000"/>
              <a:buChar char=""/>
              <a:tabLst>
                <a:tab pos="283210" algn="l"/>
                <a:tab pos="4817745" algn="l"/>
              </a:tabLst>
            </a:pPr>
            <a:r>
              <a:rPr sz="2000" dirty="0">
                <a:latin typeface="Arial Black" panose="020B0A04020102020204"/>
                <a:cs typeface="Arial Black" panose="020B0A04020102020204"/>
              </a:rPr>
              <a:t>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ΕΠΙΣΤΡΟΦΗ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ΣΤΙΣ</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ΜΕΓΑΛΟΥ</a:t>
            </a:r>
            <a:r>
              <a:rPr sz="2000" spc="65" dirty="0">
                <a:latin typeface="Arial Black" panose="020B0A04020102020204"/>
                <a:cs typeface="Arial Black" panose="020B0A04020102020204"/>
              </a:rPr>
              <a:t> </a:t>
            </a:r>
            <a:r>
              <a:rPr sz="2000" spc="-10" dirty="0">
                <a:latin typeface="Arial Black" panose="020B0A04020102020204"/>
                <a:cs typeface="Arial Black" panose="020B0A04020102020204"/>
              </a:rPr>
              <a:t>ΜΕΓΕΘΟΥΣ </a:t>
            </a:r>
            <a:r>
              <a:rPr sz="2000" dirty="0">
                <a:latin typeface="Arial Black" panose="020B0A04020102020204"/>
                <a:cs typeface="Arial Black" panose="020B0A04020102020204"/>
              </a:rPr>
              <a:t>ΑΡΓΟΣΤΡΟΦΕΣ</a:t>
            </a:r>
            <a:r>
              <a:rPr sz="2000" spc="140" dirty="0">
                <a:latin typeface="Arial Black" panose="020B0A04020102020204"/>
                <a:cs typeface="Arial Black" panose="020B0A04020102020204"/>
              </a:rPr>
              <a:t> </a:t>
            </a:r>
            <a:r>
              <a:rPr sz="2000" spc="-10" dirty="0">
                <a:latin typeface="Arial Black" panose="020B0A04020102020204"/>
                <a:cs typeface="Arial Black" panose="020B0A04020102020204"/>
              </a:rPr>
              <a:t>ΠΕΤΡΕΛΑΙΟΜΗΧΑΝΕΣ </a:t>
            </a:r>
            <a:r>
              <a:rPr sz="2000" dirty="0">
                <a:latin typeface="Arial Black" panose="020B0A04020102020204"/>
                <a:cs typeface="Arial Black" panose="020B0A04020102020204"/>
              </a:rPr>
              <a:t>ΠΡΑΓΜΑΤΟΠΟΙΗΘΗΚΕ</a:t>
            </a:r>
            <a:r>
              <a:rPr sz="2000" spc="8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9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90" dirty="0">
                <a:latin typeface="Arial Black" panose="020B0A04020102020204"/>
                <a:cs typeface="Arial Black" panose="020B0A04020102020204"/>
              </a:rPr>
              <a:t> </a:t>
            </a:r>
            <a:r>
              <a:rPr sz="2000" dirty="0">
                <a:latin typeface="Arial Black" panose="020B0A04020102020204"/>
                <a:cs typeface="Arial Black" panose="020B0A04020102020204"/>
              </a:rPr>
              <a:t>ΕΙΣΑΓΩΓΗ</a:t>
            </a:r>
            <a:r>
              <a:rPr sz="2000" spc="90" dirty="0">
                <a:latin typeface="Arial Black" panose="020B0A04020102020204"/>
                <a:cs typeface="Arial Black" panose="020B0A04020102020204"/>
              </a:rPr>
              <a:t> </a:t>
            </a:r>
            <a:r>
              <a:rPr sz="2000" spc="-25" dirty="0">
                <a:latin typeface="Arial Black" panose="020B0A04020102020204"/>
                <a:cs typeface="Arial Black" panose="020B0A04020102020204"/>
              </a:rPr>
              <a:t>ΤΗΣ </a:t>
            </a:r>
            <a:r>
              <a:rPr sz="2000" dirty="0">
                <a:latin typeface="Arial Black" panose="020B0A04020102020204"/>
                <a:cs typeface="Arial Black" panose="020B0A04020102020204"/>
              </a:rPr>
              <a:t>ΣΕΙΡΑΣ</a:t>
            </a:r>
            <a:r>
              <a:rPr sz="2000" spc="7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UEC-LSII</a:t>
            </a:r>
            <a:r>
              <a:rPr sz="2000" dirty="0">
                <a:latin typeface="Arial Black" panose="020B0A04020102020204"/>
                <a:cs typeface="Arial Black" panose="020B0A04020102020204"/>
              </a:rPr>
              <a:t>.</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6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1987</a:t>
            </a:r>
            <a:r>
              <a:rPr sz="2000" spc="7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ΕΙΣΑΓΕΙ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ΜΟΝΤΕΛΟ</a:t>
            </a:r>
            <a:r>
              <a:rPr sz="2000" spc="75" dirty="0">
                <a:latin typeface="Arial Black" panose="020B0A04020102020204"/>
                <a:cs typeface="Arial Black" panose="020B0A04020102020204"/>
              </a:rPr>
              <a:t> </a:t>
            </a:r>
            <a:r>
              <a:rPr sz="2000" spc="-20" dirty="0">
                <a:solidFill>
                  <a:srgbClr val="FF0000"/>
                </a:solidFill>
                <a:latin typeface="Arial Black" panose="020B0A04020102020204"/>
                <a:cs typeface="Arial Black" panose="020B0A04020102020204"/>
              </a:rPr>
              <a:t>UEC- </a:t>
            </a:r>
            <a:r>
              <a:rPr sz="2000" dirty="0">
                <a:solidFill>
                  <a:srgbClr val="FF0000"/>
                </a:solidFill>
                <a:latin typeface="Arial Black" panose="020B0A04020102020204"/>
                <a:cs typeface="Arial Black" panose="020B0A04020102020204"/>
              </a:rPr>
              <a:t>75LSII</a:t>
            </a:r>
            <a:r>
              <a:rPr sz="2000" spc="6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ΔΙΑΜΕΤΡΟ</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ΚΥΛΙΝΔΡΟΥ</a:t>
            </a:r>
            <a:r>
              <a:rPr sz="2000" spc="80" dirty="0">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750</a:t>
            </a:r>
            <a:r>
              <a:rPr sz="2000" spc="55" dirty="0">
                <a:solidFill>
                  <a:srgbClr val="6F2F9F"/>
                </a:solidFill>
                <a:latin typeface="Arial Black" panose="020B0A04020102020204"/>
                <a:cs typeface="Arial Black" panose="020B0A04020102020204"/>
              </a:rPr>
              <a:t> </a:t>
            </a:r>
            <a:r>
              <a:rPr sz="2000" spc="-25" dirty="0">
                <a:solidFill>
                  <a:srgbClr val="6F2F9F"/>
                </a:solidFill>
                <a:latin typeface="Arial Black" panose="020B0A04020102020204"/>
                <a:cs typeface="Arial Black" panose="020B0A04020102020204"/>
              </a:rPr>
              <a:t>mm</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ΔΙΑΔΡΟΜΗ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ΕΜΒΟΛΟΥ</a:t>
            </a:r>
            <a:r>
              <a:rPr sz="2000" spc="70" dirty="0">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2800</a:t>
            </a:r>
            <a:r>
              <a:rPr sz="2000" spc="60" dirty="0">
                <a:solidFill>
                  <a:srgbClr val="6F2F9F"/>
                </a:solidFill>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mm</a:t>
            </a:r>
            <a:r>
              <a:rPr sz="2000" spc="70" dirty="0">
                <a:solidFill>
                  <a:srgbClr val="6F2F9F"/>
                </a:solidFill>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65" dirty="0">
                <a:latin typeface="Arial Black" panose="020B0A04020102020204"/>
                <a:cs typeface="Arial Black" panose="020B0A04020102020204"/>
              </a:rPr>
              <a:t> </a:t>
            </a:r>
            <a:r>
              <a:rPr sz="2000" spc="-10" dirty="0">
                <a:latin typeface="Arial Black" panose="020B0A04020102020204"/>
                <a:cs typeface="Arial Black" panose="020B0A04020102020204"/>
              </a:rPr>
              <a:t>ΤΑΧΥΤΗΤΕΣ </a:t>
            </a:r>
            <a:r>
              <a:rPr sz="2000" dirty="0">
                <a:latin typeface="Arial Black" panose="020B0A04020102020204"/>
                <a:cs typeface="Arial Black" panose="020B0A04020102020204"/>
              </a:rPr>
              <a:t>ΠΕΡΙΣΤΡΟΦΗΣ</a:t>
            </a:r>
            <a:r>
              <a:rPr sz="2000" spc="85" dirty="0">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63-84</a:t>
            </a:r>
            <a:r>
              <a:rPr sz="2000" spc="80" dirty="0">
                <a:solidFill>
                  <a:srgbClr val="6F2F9F"/>
                </a:solidFill>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rpm</a:t>
            </a:r>
            <a:r>
              <a:rPr sz="2000" spc="80" dirty="0">
                <a:solidFill>
                  <a:srgbClr val="6F2F9F"/>
                </a:solidFill>
                <a:latin typeface="Arial Black" panose="020B0A04020102020204"/>
                <a:cs typeface="Arial Black" panose="020B0A04020102020204"/>
              </a:rPr>
              <a:t> </a:t>
            </a:r>
            <a:r>
              <a:rPr sz="2000" dirty="0">
                <a:latin typeface="Arial Black" panose="020B0A04020102020204"/>
                <a:cs typeface="Arial Black" panose="020B0A04020102020204"/>
              </a:rPr>
              <a:t>ΕΝΩ</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7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1990</a:t>
            </a:r>
            <a:r>
              <a:rPr sz="2000" spc="70" dirty="0">
                <a:solidFill>
                  <a:srgbClr val="FF0000"/>
                </a:solidFill>
                <a:latin typeface="Arial Black" panose="020B0A04020102020204"/>
                <a:cs typeface="Arial Black" panose="020B0A04020102020204"/>
              </a:rPr>
              <a:t> </a:t>
            </a:r>
            <a:r>
              <a:rPr sz="2000" spc="-10" dirty="0">
                <a:latin typeface="Arial Black" panose="020B0A04020102020204"/>
                <a:cs typeface="Arial Black" panose="020B0A04020102020204"/>
              </a:rPr>
              <a:t>ΕΙΣΑΓΕΙ </a:t>
            </a:r>
            <a:r>
              <a:rPr sz="2000" dirty="0">
                <a:latin typeface="Arial Black" panose="020B0A04020102020204"/>
                <a:cs typeface="Arial Black" panose="020B0A04020102020204"/>
              </a:rPr>
              <a:t>ΜΟΝΤΕΛΟ</a:t>
            </a:r>
            <a:r>
              <a:rPr sz="2000" spc="9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UEC-85LSII</a:t>
            </a:r>
            <a:r>
              <a:rPr sz="2000" spc="8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80" dirty="0">
                <a:latin typeface="Arial Black" panose="020B0A04020102020204"/>
                <a:cs typeface="Arial Black" panose="020B0A04020102020204"/>
              </a:rPr>
              <a:t> </a:t>
            </a:r>
            <a:r>
              <a:rPr sz="2000" dirty="0">
                <a:latin typeface="Arial Black" panose="020B0A04020102020204"/>
                <a:cs typeface="Arial Black" panose="020B0A04020102020204"/>
              </a:rPr>
              <a:t>ΔΙΑΜΕΤΡΟ</a:t>
            </a:r>
            <a:r>
              <a:rPr sz="2000" spc="70" dirty="0">
                <a:latin typeface="Arial Black" panose="020B0A04020102020204"/>
                <a:cs typeface="Arial Black" panose="020B0A04020102020204"/>
              </a:rPr>
              <a:t> </a:t>
            </a:r>
            <a:r>
              <a:rPr sz="2000" spc="-10" dirty="0">
                <a:latin typeface="Arial Black" panose="020B0A04020102020204"/>
                <a:cs typeface="Arial Black" panose="020B0A04020102020204"/>
              </a:rPr>
              <a:t>ΚΥΛΙΝΔΡΟΥ </a:t>
            </a:r>
            <a:r>
              <a:rPr sz="2000" dirty="0">
                <a:solidFill>
                  <a:srgbClr val="6F2F9F"/>
                </a:solidFill>
                <a:latin typeface="Arial Black" panose="020B0A04020102020204"/>
                <a:cs typeface="Arial Black" panose="020B0A04020102020204"/>
              </a:rPr>
              <a:t>850</a:t>
            </a:r>
            <a:r>
              <a:rPr sz="2000" spc="60" dirty="0">
                <a:solidFill>
                  <a:srgbClr val="6F2F9F"/>
                </a:solidFill>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mm</a:t>
            </a:r>
            <a:r>
              <a:rPr sz="2000" dirty="0">
                <a:latin typeface="Arial Black" panose="020B0A04020102020204"/>
                <a:cs typeface="Arial Black" panose="020B0A04020102020204"/>
              </a:rPr>
              <a:t>,</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ΔΙΑΔΡΟΜΗ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ΕΜΒΟΛΟΥ</a:t>
            </a:r>
            <a:r>
              <a:rPr sz="2000" spc="70" dirty="0">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3150</a:t>
            </a:r>
            <a:r>
              <a:rPr sz="2000" spc="60" dirty="0">
                <a:solidFill>
                  <a:srgbClr val="6F2F9F"/>
                </a:solidFill>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mm</a:t>
            </a:r>
            <a:r>
              <a:rPr sz="2000" spc="70" dirty="0">
                <a:solidFill>
                  <a:srgbClr val="6F2F9F"/>
                </a:solidFill>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ΤΑΧΥΤΗΤΕΣ</a:t>
            </a:r>
            <a:r>
              <a:rPr sz="2000" spc="100" dirty="0">
                <a:latin typeface="Arial Black" panose="020B0A04020102020204"/>
                <a:cs typeface="Arial Black" panose="020B0A04020102020204"/>
              </a:rPr>
              <a:t> </a:t>
            </a:r>
            <a:r>
              <a:rPr sz="2000" spc="-10" dirty="0">
                <a:latin typeface="Arial Black" panose="020B0A04020102020204"/>
                <a:cs typeface="Arial Black" panose="020B0A04020102020204"/>
              </a:rPr>
              <a:t>ΠΕΡΙΣΤΡΟΦΗΣ</a:t>
            </a:r>
            <a:r>
              <a:rPr sz="2000" dirty="0">
                <a:latin typeface="Arial Black" panose="020B0A04020102020204"/>
                <a:cs typeface="Arial Black" panose="020B0A04020102020204"/>
              </a:rPr>
              <a:t>	</a:t>
            </a:r>
            <a:r>
              <a:rPr sz="2000" dirty="0">
                <a:solidFill>
                  <a:srgbClr val="6F2F9F"/>
                </a:solidFill>
                <a:latin typeface="Arial Black" panose="020B0A04020102020204"/>
                <a:cs typeface="Arial Black" panose="020B0A04020102020204"/>
              </a:rPr>
              <a:t>54-76</a:t>
            </a:r>
            <a:r>
              <a:rPr sz="2000" spc="50" dirty="0">
                <a:solidFill>
                  <a:srgbClr val="6F2F9F"/>
                </a:solidFill>
                <a:latin typeface="Arial Black" panose="020B0A04020102020204"/>
                <a:cs typeface="Arial Black" panose="020B0A04020102020204"/>
              </a:rPr>
              <a:t> </a:t>
            </a:r>
            <a:r>
              <a:rPr sz="2000" spc="-20" dirty="0">
                <a:solidFill>
                  <a:srgbClr val="6F2F9F"/>
                </a:solidFill>
                <a:latin typeface="Arial Black" panose="020B0A04020102020204"/>
                <a:cs typeface="Arial Black" panose="020B0A04020102020204"/>
              </a:rPr>
              <a:t>rpm</a:t>
            </a:r>
            <a:r>
              <a:rPr sz="2000" spc="-2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4100"/>
            <a:ext cx="8866505" cy="5379720"/>
          </a:xfrm>
          <a:prstGeom prst="rect">
            <a:avLst/>
          </a:prstGeom>
        </p:spPr>
        <p:txBody>
          <a:bodyPr vert="horz" wrap="square" lIns="0" tIns="63500" rIns="0" bIns="0" rtlCol="0">
            <a:spAutoFit/>
          </a:bodyPr>
          <a:lstStyle/>
          <a:p>
            <a:pPr marL="1780540">
              <a:lnSpc>
                <a:spcPct val="100000"/>
              </a:lnSpc>
              <a:spcBef>
                <a:spcPts val="500"/>
              </a:spcBef>
            </a:pPr>
            <a:r>
              <a:rPr sz="2000" u="heavy" dirty="0">
                <a:solidFill>
                  <a:srgbClr val="FF0000"/>
                </a:solidFill>
                <a:uFill>
                  <a:solidFill>
                    <a:srgbClr val="FF0000"/>
                  </a:solidFill>
                </a:uFill>
                <a:latin typeface="Arial Black" panose="020B0A04020102020204"/>
                <a:cs typeface="Arial Black" panose="020B0A04020102020204"/>
              </a:rPr>
              <a:t>ΑΡΓΟΣΤΡΟΦΕΣ</a:t>
            </a:r>
            <a:r>
              <a:rPr sz="2000" u="heavy" spc="-3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0"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MITSUBISHI</a:t>
            </a:r>
            <a:endParaRPr sz="2000">
              <a:latin typeface="Arial Black" panose="020B0A04020102020204"/>
              <a:cs typeface="Arial Black" panose="020B0A04020102020204"/>
            </a:endParaRPr>
          </a:p>
          <a:p>
            <a:pPr marL="12700" marR="508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ΜΕΤΑ</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ΕΜΠΛΟΥΤΙΣΤΗΚΕ</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ΣΕΙΡΑ</a:t>
            </a:r>
            <a:r>
              <a:rPr sz="2400" spc="-50" dirty="0">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UEC-</a:t>
            </a:r>
            <a:r>
              <a:rPr sz="2400" dirty="0">
                <a:solidFill>
                  <a:srgbClr val="FF0000"/>
                </a:solidFill>
                <a:latin typeface="Arial Black" panose="020B0A04020102020204"/>
                <a:cs typeface="Arial Black" panose="020B0A04020102020204"/>
              </a:rPr>
              <a:t>LSII</a:t>
            </a:r>
            <a:r>
              <a:rPr sz="2400" spc="-35" dirty="0">
                <a:solidFill>
                  <a:srgbClr val="FF0000"/>
                </a:solidFill>
                <a:latin typeface="Arial Black" panose="020B0A04020102020204"/>
                <a:cs typeface="Arial Black" panose="020B0A04020102020204"/>
              </a:rPr>
              <a:t> </a:t>
            </a:r>
            <a:r>
              <a:rPr sz="2400" spc="-25" dirty="0">
                <a:latin typeface="Arial Black" panose="020B0A04020102020204"/>
                <a:cs typeface="Arial Black" panose="020B0A04020102020204"/>
              </a:rPr>
              <a:t>ΜΕ </a:t>
            </a:r>
            <a:r>
              <a:rPr sz="2400" dirty="0">
                <a:latin typeface="Arial Black" panose="020B0A04020102020204"/>
                <a:cs typeface="Arial Black" panose="020B0A04020102020204"/>
              </a:rPr>
              <a:t>ΜΙΚΡΟΤΕΡΑ</a:t>
            </a:r>
            <a:r>
              <a:rPr sz="2400" spc="-90" dirty="0">
                <a:latin typeface="Arial Black" panose="020B0A04020102020204"/>
                <a:cs typeface="Arial Black" panose="020B0A04020102020204"/>
              </a:rPr>
              <a:t> </a:t>
            </a:r>
            <a:r>
              <a:rPr sz="2400" dirty="0">
                <a:latin typeface="Arial Black" panose="020B0A04020102020204"/>
                <a:cs typeface="Arial Black" panose="020B0A04020102020204"/>
              </a:rPr>
              <a:t>ΜΟΝΤΕΛΑ</a:t>
            </a:r>
            <a:r>
              <a:rPr sz="2400" spc="-75" dirty="0">
                <a:latin typeface="Arial Black" panose="020B0A04020102020204"/>
                <a:cs typeface="Arial Black" panose="020B0A04020102020204"/>
              </a:rPr>
              <a:t> </a:t>
            </a:r>
            <a:r>
              <a:rPr sz="2400" dirty="0">
                <a:latin typeface="Arial Black" panose="020B0A04020102020204"/>
                <a:cs typeface="Arial Black" panose="020B0A04020102020204"/>
              </a:rPr>
              <a:t>(ΔΙΑΜΕΤΡΟ</a:t>
            </a:r>
            <a:r>
              <a:rPr sz="2400" spc="-80" dirty="0">
                <a:latin typeface="Arial Black" panose="020B0A04020102020204"/>
                <a:cs typeface="Arial Black" panose="020B0A04020102020204"/>
              </a:rPr>
              <a:t> </a:t>
            </a:r>
            <a:r>
              <a:rPr sz="2400" dirty="0">
                <a:latin typeface="Arial Black" panose="020B0A04020102020204"/>
                <a:cs typeface="Arial Black" panose="020B0A04020102020204"/>
              </a:rPr>
              <a:t>ΚΥΛΙΝΔΡΩΝ</a:t>
            </a:r>
            <a:r>
              <a:rPr sz="2400" spc="-70" dirty="0">
                <a:latin typeface="Arial Black" panose="020B0A04020102020204"/>
                <a:cs typeface="Arial Black" panose="020B0A04020102020204"/>
              </a:rPr>
              <a:t> </a:t>
            </a:r>
            <a:r>
              <a:rPr sz="2400" spc="-25" dirty="0">
                <a:latin typeface="Arial Black" panose="020B0A04020102020204"/>
                <a:cs typeface="Arial Black" panose="020B0A04020102020204"/>
              </a:rPr>
              <a:t>ΑΠΟ </a:t>
            </a:r>
            <a:r>
              <a:rPr sz="2400" dirty="0">
                <a:solidFill>
                  <a:srgbClr val="6F2F9F"/>
                </a:solidFill>
                <a:latin typeface="Arial Black" panose="020B0A04020102020204"/>
                <a:cs typeface="Arial Black" panose="020B0A04020102020204"/>
              </a:rPr>
              <a:t>33,37,</a:t>
            </a:r>
            <a:r>
              <a:rPr sz="2400" spc="-45" dirty="0">
                <a:solidFill>
                  <a:srgbClr val="6F2F9F"/>
                </a:solidFill>
                <a:latin typeface="Arial Black" panose="020B0A04020102020204"/>
                <a:cs typeface="Arial Black" panose="020B0A04020102020204"/>
              </a:rPr>
              <a:t> </a:t>
            </a:r>
            <a:r>
              <a:rPr sz="2400" dirty="0">
                <a:solidFill>
                  <a:srgbClr val="6F2F9F"/>
                </a:solidFill>
                <a:latin typeface="Arial Black" panose="020B0A04020102020204"/>
                <a:cs typeface="Arial Black" panose="020B0A04020102020204"/>
              </a:rPr>
              <a:t>43,</a:t>
            </a:r>
            <a:r>
              <a:rPr sz="2400" spc="-35" dirty="0">
                <a:solidFill>
                  <a:srgbClr val="6F2F9F"/>
                </a:solidFill>
                <a:latin typeface="Arial Black" panose="020B0A04020102020204"/>
                <a:cs typeface="Arial Black" panose="020B0A04020102020204"/>
              </a:rPr>
              <a:t> </a:t>
            </a:r>
            <a:r>
              <a:rPr sz="2400" dirty="0">
                <a:solidFill>
                  <a:srgbClr val="6F2F9F"/>
                </a:solidFill>
                <a:latin typeface="Arial Black" panose="020B0A04020102020204"/>
                <a:cs typeface="Arial Black" panose="020B0A04020102020204"/>
              </a:rPr>
              <a:t>50</a:t>
            </a:r>
            <a:r>
              <a:rPr sz="2400" spc="-35" dirty="0">
                <a:solidFill>
                  <a:srgbClr val="6F2F9F"/>
                </a:solidFill>
                <a:latin typeface="Arial Black" panose="020B0A04020102020204"/>
                <a:cs typeface="Arial Black" panose="020B0A04020102020204"/>
              </a:rPr>
              <a:t> </a:t>
            </a:r>
            <a:r>
              <a:rPr sz="2400" dirty="0">
                <a:solidFill>
                  <a:srgbClr val="6F2F9F"/>
                </a:solidFill>
                <a:latin typeface="Arial Black" panose="020B0A04020102020204"/>
                <a:cs typeface="Arial Black" panose="020B0A04020102020204"/>
              </a:rPr>
              <a:t>ΚΑΙ</a:t>
            </a:r>
            <a:r>
              <a:rPr sz="2400" spc="-30" dirty="0">
                <a:solidFill>
                  <a:srgbClr val="6F2F9F"/>
                </a:solidFill>
                <a:latin typeface="Arial Black" panose="020B0A04020102020204"/>
                <a:cs typeface="Arial Black" panose="020B0A04020102020204"/>
              </a:rPr>
              <a:t> </a:t>
            </a:r>
            <a:r>
              <a:rPr sz="2400" dirty="0">
                <a:solidFill>
                  <a:srgbClr val="6F2F9F"/>
                </a:solidFill>
                <a:latin typeface="Arial Black" panose="020B0A04020102020204"/>
                <a:cs typeface="Arial Black" panose="020B0A04020102020204"/>
              </a:rPr>
              <a:t>60</a:t>
            </a:r>
            <a:r>
              <a:rPr sz="2400" spc="-35" dirty="0">
                <a:solidFill>
                  <a:srgbClr val="6F2F9F"/>
                </a:solidFill>
                <a:latin typeface="Arial Black" panose="020B0A04020102020204"/>
                <a:cs typeface="Arial Black" panose="020B0A04020102020204"/>
              </a:rPr>
              <a:t> </a:t>
            </a:r>
            <a:r>
              <a:rPr sz="2400" spc="-20" dirty="0">
                <a:solidFill>
                  <a:srgbClr val="6F2F9F"/>
                </a:solidFill>
                <a:latin typeface="Arial Black" panose="020B0A04020102020204"/>
                <a:cs typeface="Arial Black" panose="020B0A04020102020204"/>
              </a:rPr>
              <a:t>cm</a:t>
            </a:r>
            <a:r>
              <a:rPr sz="2400" spc="-20" dirty="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56388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ΤΟ</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1992</a:t>
            </a:r>
            <a:r>
              <a:rPr sz="2400" spc="-30" dirty="0">
                <a:latin typeface="Arial Black" panose="020B0A04020102020204"/>
                <a:cs typeface="Arial Black" panose="020B0A04020102020204"/>
              </a:rPr>
              <a:t> </a:t>
            </a:r>
            <a:r>
              <a:rPr sz="2400" dirty="0">
                <a:latin typeface="Arial Black" panose="020B0A04020102020204"/>
                <a:cs typeface="Arial Black" panose="020B0A04020102020204"/>
              </a:rPr>
              <a:t>ΕΙΣΑΓΕΤΑΙ</a:t>
            </a:r>
            <a:r>
              <a:rPr sz="2400" spc="-30" dirty="0">
                <a:latin typeface="Arial Black" panose="020B0A04020102020204"/>
                <a:cs typeface="Arial Black" panose="020B0A04020102020204"/>
              </a:rPr>
              <a:t> </a:t>
            </a:r>
            <a:r>
              <a:rPr sz="2400" dirty="0">
                <a:latin typeface="Arial Black" panose="020B0A04020102020204"/>
                <a:cs typeface="Arial Black" panose="020B0A04020102020204"/>
              </a:rPr>
              <a:t>Η</a:t>
            </a:r>
            <a:r>
              <a:rPr sz="2400" spc="-25" dirty="0">
                <a:latin typeface="Arial Black" panose="020B0A04020102020204"/>
                <a:cs typeface="Arial Black" panose="020B0A04020102020204"/>
              </a:rPr>
              <a:t> </a:t>
            </a:r>
            <a:r>
              <a:rPr sz="2400" dirty="0">
                <a:latin typeface="Arial Black" panose="020B0A04020102020204"/>
                <a:cs typeface="Arial Black" panose="020B0A04020102020204"/>
              </a:rPr>
              <a:t>ΣΕΙΡΑ</a:t>
            </a:r>
            <a:r>
              <a:rPr sz="2400" spc="-25" dirty="0">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UEC-</a:t>
            </a:r>
            <a:r>
              <a:rPr sz="2400" dirty="0">
                <a:solidFill>
                  <a:srgbClr val="FF0000"/>
                </a:solidFill>
                <a:latin typeface="Arial Black" panose="020B0A04020102020204"/>
                <a:cs typeface="Arial Black" panose="020B0A04020102020204"/>
              </a:rPr>
              <a:t>LSC</a:t>
            </a:r>
            <a:r>
              <a:rPr sz="2400" dirty="0">
                <a:latin typeface="Arial Black" panose="020B0A04020102020204"/>
                <a:cs typeface="Arial Black" panose="020B0A04020102020204"/>
              </a:rPr>
              <a:t>,</a:t>
            </a:r>
            <a:r>
              <a:rPr sz="2400" spc="-35" dirty="0">
                <a:latin typeface="Arial Black" panose="020B0A04020102020204"/>
                <a:cs typeface="Arial Black" panose="020B0A04020102020204"/>
              </a:rPr>
              <a:t> </a:t>
            </a:r>
            <a:r>
              <a:rPr sz="2400" spc="-25" dirty="0">
                <a:latin typeface="Arial Black" panose="020B0A04020102020204"/>
                <a:cs typeface="Arial Black" panose="020B0A04020102020204"/>
              </a:rPr>
              <a:t>ΜΕ </a:t>
            </a:r>
            <a:r>
              <a:rPr sz="2400" dirty="0">
                <a:latin typeface="Arial Black" panose="020B0A04020102020204"/>
                <a:cs typeface="Arial Black" panose="020B0A04020102020204"/>
              </a:rPr>
              <a:t>ΥΨΗΛΟΤΕΡΕΣ</a:t>
            </a:r>
            <a:r>
              <a:rPr sz="2400" spc="-100" dirty="0">
                <a:latin typeface="Arial Black" panose="020B0A04020102020204"/>
                <a:cs typeface="Arial Black" panose="020B0A04020102020204"/>
              </a:rPr>
              <a:t> </a:t>
            </a:r>
            <a:r>
              <a:rPr sz="2400" dirty="0">
                <a:latin typeface="Arial Black" panose="020B0A04020102020204"/>
                <a:cs typeface="Arial Black" panose="020B0A04020102020204"/>
              </a:rPr>
              <a:t>ΤΑΧΥΤΗΤΕΣ</a:t>
            </a:r>
            <a:r>
              <a:rPr sz="2400" spc="-85" dirty="0">
                <a:latin typeface="Arial Black" panose="020B0A04020102020204"/>
                <a:cs typeface="Arial Black" panose="020B0A04020102020204"/>
              </a:rPr>
              <a:t> </a:t>
            </a:r>
            <a:r>
              <a:rPr sz="2400" dirty="0">
                <a:latin typeface="Arial Black" panose="020B0A04020102020204"/>
                <a:cs typeface="Arial Black" panose="020B0A04020102020204"/>
              </a:rPr>
              <a:t>ΠΕΡΙΣΤΡΟΦΗΣ</a:t>
            </a:r>
            <a:r>
              <a:rPr sz="2400" spc="-85" dirty="0">
                <a:latin typeface="Arial Black" panose="020B0A04020102020204"/>
                <a:cs typeface="Arial Black" panose="020B0A04020102020204"/>
              </a:rPr>
              <a:t> </a:t>
            </a:r>
            <a:r>
              <a:rPr sz="2400" spc="-25" dirty="0">
                <a:latin typeface="Arial Black" panose="020B0A04020102020204"/>
                <a:cs typeface="Arial Black" panose="020B0A04020102020204"/>
              </a:rPr>
              <a:t>ΚΑΙ </a:t>
            </a:r>
            <a:r>
              <a:rPr sz="2400" dirty="0">
                <a:latin typeface="Arial Black" panose="020B0A04020102020204"/>
                <a:cs typeface="Arial Black" panose="020B0A04020102020204"/>
              </a:rPr>
              <a:t>ΜΙΚΡΟΤΕΡΗ</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ΔΙΑΔΡΟΜΗ</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ΕΜΒΟΛΟΥ</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ΓΙΑ</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ΧΡΗΣΗ</a:t>
            </a:r>
            <a:r>
              <a:rPr sz="2400" spc="-65" dirty="0">
                <a:latin typeface="Arial Black" panose="020B0A04020102020204"/>
                <a:cs typeface="Arial Black" panose="020B0A04020102020204"/>
              </a:rPr>
              <a:t> </a:t>
            </a:r>
            <a:r>
              <a:rPr sz="2400" spc="-25" dirty="0">
                <a:latin typeface="Arial Black" panose="020B0A04020102020204"/>
                <a:cs typeface="Arial Black" panose="020B0A04020102020204"/>
              </a:rPr>
              <a:t>ΣΕ </a:t>
            </a:r>
            <a:r>
              <a:rPr sz="2400" dirty="0">
                <a:latin typeface="Arial Black" panose="020B0A04020102020204"/>
                <a:cs typeface="Arial Black" panose="020B0A04020102020204"/>
              </a:rPr>
              <a:t>ΠΛΟΙΑ</a:t>
            </a:r>
            <a:r>
              <a:rPr sz="2400" spc="-114" dirty="0">
                <a:latin typeface="Arial Black" panose="020B0A04020102020204"/>
                <a:cs typeface="Arial Black" panose="020B0A04020102020204"/>
              </a:rPr>
              <a:t> </a:t>
            </a:r>
            <a:r>
              <a:rPr sz="2400" dirty="0">
                <a:latin typeface="Arial Black" panose="020B0A04020102020204"/>
                <a:cs typeface="Arial Black" panose="020B0A04020102020204"/>
              </a:rPr>
              <a:t>ΕΜΠΟΡΕΥΜΑΤΟΚΙΒΩΤΙΩΝ</a:t>
            </a:r>
            <a:r>
              <a:rPr sz="2400" spc="-100" dirty="0">
                <a:latin typeface="Arial Black" panose="020B0A04020102020204"/>
                <a:cs typeface="Arial Black" panose="020B0A04020102020204"/>
              </a:rPr>
              <a:t> </a:t>
            </a:r>
            <a:r>
              <a:rPr sz="2400" spc="-10">
                <a:latin typeface="Arial Black" panose="020B0A04020102020204"/>
                <a:cs typeface="Arial Black" panose="020B0A04020102020204"/>
              </a:rPr>
              <a:t>(</a:t>
            </a:r>
            <a:r>
              <a:rPr sz="2400" spc="-10" smtClean="0">
                <a:solidFill>
                  <a:srgbClr val="006FBF"/>
                </a:solidFill>
                <a:latin typeface="Arial Black" panose="020B0A04020102020204"/>
                <a:cs typeface="Arial Black" panose="020B0A04020102020204"/>
              </a:rPr>
              <a:t>CONTAINER</a:t>
            </a:r>
            <a:r>
              <a:rPr lang="en-US" sz="2400" spc="-10" dirty="0">
                <a:solidFill>
                  <a:srgbClr val="006FBF"/>
                </a:solidFill>
                <a:latin typeface="Arial Black" panose="020B0A04020102020204"/>
                <a:cs typeface="Arial Black" panose="020B0A04020102020204"/>
              </a:rPr>
              <a:t>S</a:t>
            </a:r>
            <a:r>
              <a:rPr sz="2400" spc="-10" smtClean="0">
                <a:latin typeface="Arial Black" panose="020B0A04020102020204"/>
                <a:cs typeface="Arial Black" panose="020B0A04020102020204"/>
              </a:rPr>
              <a:t>).</a:t>
            </a:r>
            <a:endParaRPr sz="2400">
              <a:latin typeface="Arial Black" panose="020B0A04020102020204"/>
              <a:cs typeface="Arial Black" panose="020B0A04020102020204"/>
            </a:endParaRPr>
          </a:p>
          <a:p>
            <a:pPr marL="12700" marR="7620">
              <a:lnSpc>
                <a:spcPct val="100000"/>
              </a:lnSpc>
              <a:spcBef>
                <a:spcPts val="480"/>
              </a:spcBef>
              <a:buClr>
                <a:srgbClr val="FF0000"/>
              </a:buClr>
              <a:buSzPct val="96000"/>
              <a:buFont typeface="Wingdings" panose="05000000000000000000"/>
              <a:buChar char=""/>
              <a:tabLst>
                <a:tab pos="384810" algn="l"/>
              </a:tabLst>
            </a:pPr>
            <a:r>
              <a:rPr sz="2400" dirty="0">
                <a:latin typeface="Arial Black" panose="020B0A04020102020204"/>
                <a:cs typeface="Arial Black" panose="020B0A04020102020204"/>
              </a:rPr>
              <a:t>ΤΑ</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ΕΜΒΟΛΑ</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ΔΙΑΘΕΤΟΥΝ</a:t>
            </a:r>
            <a:r>
              <a:rPr sz="2400" spc="-55" dirty="0">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4</a:t>
            </a:r>
            <a:r>
              <a:rPr sz="2400" spc="-50" dirty="0">
                <a:solidFill>
                  <a:srgbClr val="FF0000"/>
                </a:solidFill>
                <a:latin typeface="Arial Black" panose="020B0A04020102020204"/>
                <a:cs typeface="Arial Black" panose="020B0A04020102020204"/>
              </a:rPr>
              <a:t> </a:t>
            </a:r>
            <a:r>
              <a:rPr sz="2400" dirty="0">
                <a:solidFill>
                  <a:srgbClr val="FF0000"/>
                </a:solidFill>
                <a:latin typeface="Arial Black" panose="020B0A04020102020204"/>
                <a:cs typeface="Arial Black" panose="020B0A04020102020204"/>
              </a:rPr>
              <a:t>ΕΛΑΤΗΡΙΑ</a:t>
            </a:r>
            <a:r>
              <a:rPr sz="2400" dirty="0">
                <a:latin typeface="Arial Black" panose="020B0A04020102020204"/>
                <a:cs typeface="Arial Black" panose="020B0A04020102020204"/>
              </a:rPr>
              <a:t>,</a:t>
            </a:r>
            <a:r>
              <a:rPr sz="2400" spc="-50" dirty="0">
                <a:latin typeface="Arial Black" panose="020B0A04020102020204"/>
                <a:cs typeface="Arial Black" panose="020B0A04020102020204"/>
              </a:rPr>
              <a:t> </a:t>
            </a:r>
            <a:r>
              <a:rPr sz="2400" spc="-25" dirty="0">
                <a:latin typeface="Arial Black" panose="020B0A04020102020204"/>
                <a:cs typeface="Arial Black" panose="020B0A04020102020204"/>
              </a:rPr>
              <a:t>ΜΕ </a:t>
            </a:r>
            <a:r>
              <a:rPr sz="2400" dirty="0">
                <a:latin typeface="Arial Black" panose="020B0A04020102020204"/>
                <a:cs typeface="Arial Black" panose="020B0A04020102020204"/>
              </a:rPr>
              <a:t>ΕΠΙΚΑΛΥΨΗ</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ΧΡΩΜΙΟΥ</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ΓΙΑ</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ΜΕΙΩΣΗ</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ΤΡΙΒΩΝ</a:t>
            </a:r>
            <a:r>
              <a:rPr sz="2400" spc="-60" dirty="0">
                <a:latin typeface="Arial Black" panose="020B0A04020102020204"/>
                <a:cs typeface="Arial Black" panose="020B0A04020102020204"/>
              </a:rPr>
              <a:t> </a:t>
            </a:r>
            <a:r>
              <a:rPr sz="2400" spc="-25" dirty="0">
                <a:latin typeface="Arial Black" panose="020B0A04020102020204"/>
                <a:cs typeface="Arial Black" panose="020B0A04020102020204"/>
              </a:rPr>
              <a:t>ΚΑΙ </a:t>
            </a:r>
            <a:r>
              <a:rPr sz="2400" dirty="0">
                <a:latin typeface="Arial Black" panose="020B0A04020102020204"/>
                <a:cs typeface="Arial Black" panose="020B0A04020102020204"/>
              </a:rPr>
              <a:t>ΑΥΞΗΣΗ</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ΤΗΣ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ΔΙΑΡΚΕΙΑΣ</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ΖΩΗΣ</a:t>
            </a:r>
            <a:r>
              <a:rPr sz="2400" spc="-45" dirty="0">
                <a:latin typeface="Arial Black" panose="020B0A04020102020204"/>
                <a:cs typeface="Arial Black" panose="020B0A04020102020204"/>
              </a:rPr>
              <a:t> </a:t>
            </a:r>
            <a:r>
              <a:rPr sz="2400" spc="-10" dirty="0">
                <a:latin typeface="Arial Black" panose="020B0A04020102020204"/>
                <a:cs typeface="Arial Black" panose="020B0A04020102020204"/>
              </a:rPr>
              <a:t>ΤΟΥΣ.</a:t>
            </a:r>
            <a:endParaRPr sz="2400">
              <a:latin typeface="Arial Black" panose="020B0A04020102020204"/>
              <a:cs typeface="Arial Black" panose="020B0A04020102020204"/>
            </a:endParaRPr>
          </a:p>
          <a:p>
            <a:pPr marL="12700" marR="441325">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ΕΠΙΚΑΛΥΨΗ</a:t>
            </a:r>
            <a:r>
              <a:rPr sz="2400" spc="-95" dirty="0">
                <a:latin typeface="Arial Black" panose="020B0A04020102020204"/>
                <a:cs typeface="Arial Black" panose="020B0A04020102020204"/>
              </a:rPr>
              <a:t> </a:t>
            </a:r>
            <a:r>
              <a:rPr sz="2400" dirty="0">
                <a:latin typeface="Arial Black" panose="020B0A04020102020204"/>
                <a:cs typeface="Arial Black" panose="020B0A04020102020204"/>
              </a:rPr>
              <a:t>ΧΡΩΜΙΟΥ</a:t>
            </a:r>
            <a:r>
              <a:rPr sz="2400" spc="-80" dirty="0">
                <a:latin typeface="Arial Black" panose="020B0A04020102020204"/>
                <a:cs typeface="Arial Black" panose="020B0A04020102020204"/>
              </a:rPr>
              <a:t> </a:t>
            </a:r>
            <a:r>
              <a:rPr sz="2400" dirty="0">
                <a:latin typeface="Arial Black" panose="020B0A04020102020204"/>
                <a:cs typeface="Arial Black" panose="020B0A04020102020204"/>
              </a:rPr>
              <a:t>ΔΙΑΘΕΤΟΥΝ</a:t>
            </a:r>
            <a:r>
              <a:rPr sz="2400" spc="-70" dirty="0">
                <a:latin typeface="Arial Black" panose="020B0A04020102020204"/>
                <a:cs typeface="Arial Black" panose="020B0A04020102020204"/>
              </a:rPr>
              <a:t> </a:t>
            </a:r>
            <a:r>
              <a:rPr sz="2400" spc="-10" dirty="0">
                <a:latin typeface="Arial Black" panose="020B0A04020102020204"/>
                <a:cs typeface="Arial Black" panose="020B0A04020102020204"/>
              </a:rPr>
              <a:t>ΑΝΤΙΣΤΟΙΧΑ </a:t>
            </a:r>
            <a:r>
              <a:rPr sz="2400" dirty="0">
                <a:latin typeface="Arial Black" panose="020B0A04020102020204"/>
                <a:cs typeface="Arial Black" panose="020B0A04020102020204"/>
              </a:rPr>
              <a:t>ΚΑΙ</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ΟΙ</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ΑΥΛΑΚΕΣ</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ΤΩΝ</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ΕΛΑΤΗΡΙΩΝ</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ΕΠΙ</a:t>
            </a:r>
            <a:r>
              <a:rPr sz="2400" spc="-35" dirty="0">
                <a:latin typeface="Arial Black" panose="020B0A04020102020204"/>
                <a:cs typeface="Arial Black" panose="020B0A04020102020204"/>
              </a:rPr>
              <a:t> </a:t>
            </a:r>
            <a:r>
              <a:rPr sz="2400" spc="-25" dirty="0">
                <a:latin typeface="Arial Black" panose="020B0A04020102020204"/>
                <a:cs typeface="Arial Black" panose="020B0A04020102020204"/>
              </a:rPr>
              <a:t>ΤΟΥ </a:t>
            </a:r>
            <a:r>
              <a:rPr sz="2400" spc="-10" dirty="0">
                <a:latin typeface="Arial Black" panose="020B0A04020102020204"/>
                <a:cs typeface="Arial Black" panose="020B0A04020102020204"/>
              </a:rPr>
              <a:t>ΕΜΒΟΛΟΥ.</a:t>
            </a:r>
            <a:endParaRPr sz="24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74777" y="0"/>
            <a:ext cx="8769223" cy="6858000"/>
          </a:xfrm>
          <a:prstGeom prst="rect">
            <a:avLst/>
          </a:prstGeom>
        </p:spPr>
      </p:pic>
    </p:spTree>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56046"/>
            <a:ext cx="8882380" cy="5622052"/>
          </a:xfrm>
          <a:prstGeom prst="rect">
            <a:avLst/>
          </a:prstGeom>
        </p:spPr>
        <p:txBody>
          <a:bodyPr vert="horz" wrap="square" lIns="0" tIns="60325" rIns="0" bIns="0" rtlCol="0">
            <a:spAutoFit/>
          </a:bodyPr>
          <a:lstStyle/>
          <a:p>
            <a:pPr marL="103505" algn="ctr">
              <a:lnSpc>
                <a:spcPct val="100000"/>
              </a:lnSpc>
              <a:spcBef>
                <a:spcPts val="475"/>
              </a:spcBef>
            </a:pPr>
            <a:r>
              <a:rPr sz="1950" u="heavy" spc="-10" dirty="0">
                <a:solidFill>
                  <a:srgbClr val="FF0000"/>
                </a:solidFill>
                <a:uFill>
                  <a:solidFill>
                    <a:srgbClr val="FF0000"/>
                  </a:solidFill>
                </a:uFill>
                <a:latin typeface="Arial Black" panose="020B0A04020102020204"/>
                <a:cs typeface="Arial Black" panose="020B0A04020102020204"/>
              </a:rPr>
              <a:t>ΑΡΓΟΣΤΡΟΦΕΣ</a:t>
            </a:r>
            <a:r>
              <a:rPr sz="1950" u="heavy" spc="-9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ΜΗΧΑΝΕΣ</a:t>
            </a:r>
            <a:r>
              <a:rPr sz="1950" spc="-70" dirty="0">
                <a:solidFill>
                  <a:srgbClr val="FF0000"/>
                </a:solid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MITSUBISHI</a:t>
            </a:r>
            <a:endParaRPr sz="1950">
              <a:latin typeface="Arial Black" panose="020B0A04020102020204"/>
              <a:cs typeface="Arial Black" panose="020B0A04020102020204"/>
            </a:endParaRPr>
          </a:p>
          <a:p>
            <a:pPr marL="12700" marR="139700">
              <a:lnSpc>
                <a:spcPct val="101000"/>
              </a:lnSpc>
              <a:spcBef>
                <a:spcPts val="460"/>
              </a:spcBef>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Η</a:t>
            </a:r>
            <a:r>
              <a:rPr sz="2300" spc="100" dirty="0">
                <a:latin typeface="Arial Black" panose="020B0A04020102020204"/>
                <a:cs typeface="Arial Black" panose="020B0A04020102020204"/>
              </a:rPr>
              <a:t> </a:t>
            </a:r>
            <a:r>
              <a:rPr sz="2300" dirty="0">
                <a:solidFill>
                  <a:srgbClr val="FF0000"/>
                </a:solidFill>
                <a:latin typeface="Arial Black" panose="020B0A04020102020204"/>
                <a:cs typeface="Arial Black" panose="020B0A04020102020204"/>
              </a:rPr>
              <a:t>ΜΟΝΑΔΙΚΗ</a:t>
            </a:r>
            <a:r>
              <a:rPr sz="2300" spc="105" dirty="0">
                <a:solidFill>
                  <a:srgbClr val="FF0000"/>
                </a:solidFill>
                <a:latin typeface="Arial Black" panose="020B0A04020102020204"/>
                <a:cs typeface="Arial Black" panose="020B0A04020102020204"/>
              </a:rPr>
              <a:t> </a:t>
            </a:r>
            <a:r>
              <a:rPr sz="2300" dirty="0">
                <a:latin typeface="Arial Black" panose="020B0A04020102020204"/>
                <a:cs typeface="Arial Black" panose="020B0A04020102020204"/>
              </a:rPr>
              <a:t>ΒΑΛΒΙΔΑ</a:t>
            </a:r>
            <a:r>
              <a:rPr sz="2300" spc="95" dirty="0">
                <a:latin typeface="Arial Black" panose="020B0A04020102020204"/>
                <a:cs typeface="Arial Black" panose="020B0A04020102020204"/>
              </a:rPr>
              <a:t> </a:t>
            </a:r>
            <a:r>
              <a:rPr sz="2300" dirty="0">
                <a:latin typeface="Arial Black" panose="020B0A04020102020204"/>
                <a:cs typeface="Arial Black" panose="020B0A04020102020204"/>
              </a:rPr>
              <a:t>ΕΞΑΓΩΓΗΣ</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ΒΥΘΙΖΕΤΑΙ</a:t>
            </a:r>
            <a:r>
              <a:rPr sz="2300" spc="90" dirty="0">
                <a:latin typeface="Arial Black" panose="020B0A04020102020204"/>
                <a:cs typeface="Arial Black" panose="020B0A04020102020204"/>
              </a:rPr>
              <a:t> </a:t>
            </a:r>
            <a:r>
              <a:rPr sz="2300" spc="-25" dirty="0">
                <a:latin typeface="Arial Black" panose="020B0A04020102020204"/>
                <a:cs typeface="Arial Black" panose="020B0A04020102020204"/>
              </a:rPr>
              <a:t>ΜΕ </a:t>
            </a:r>
            <a:r>
              <a:rPr sz="2300" dirty="0">
                <a:latin typeface="Arial Black" panose="020B0A04020102020204"/>
                <a:cs typeface="Arial Black" panose="020B0A04020102020204"/>
              </a:rPr>
              <a:t>ΥΔΡΑΥΛΙΚΟ</a:t>
            </a:r>
            <a:r>
              <a:rPr sz="2300" spc="125" dirty="0">
                <a:latin typeface="Arial Black" panose="020B0A04020102020204"/>
                <a:cs typeface="Arial Black" panose="020B0A04020102020204"/>
              </a:rPr>
              <a:t> </a:t>
            </a:r>
            <a:r>
              <a:rPr sz="2300" dirty="0">
                <a:latin typeface="Arial Black" panose="020B0A04020102020204"/>
                <a:cs typeface="Arial Black" panose="020B0A04020102020204"/>
              </a:rPr>
              <a:t>ΜΗΧΑΝΙΣΜΟ,</a:t>
            </a:r>
            <a:r>
              <a:rPr sz="2300" spc="125" dirty="0">
                <a:latin typeface="Arial Black" panose="020B0A04020102020204"/>
                <a:cs typeface="Arial Black" panose="020B0A04020102020204"/>
              </a:rPr>
              <a:t> </a:t>
            </a:r>
            <a:r>
              <a:rPr sz="2300" dirty="0">
                <a:latin typeface="Arial Black" panose="020B0A04020102020204"/>
                <a:cs typeface="Arial Black" panose="020B0A04020102020204"/>
              </a:rPr>
              <a:t>ΔΙΑΘΕΤΕΙ</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ΕΛΑΤΗΡΙΟ</a:t>
            </a:r>
            <a:r>
              <a:rPr sz="2300" spc="130" dirty="0">
                <a:latin typeface="Arial Black" panose="020B0A04020102020204"/>
                <a:cs typeface="Arial Black" panose="020B0A04020102020204"/>
              </a:rPr>
              <a:t> </a:t>
            </a:r>
            <a:r>
              <a:rPr sz="2300" spc="-20" dirty="0">
                <a:latin typeface="Arial Black" panose="020B0A04020102020204"/>
                <a:cs typeface="Arial Black" panose="020B0A04020102020204"/>
              </a:rPr>
              <a:t>ΑΕΡΑ </a:t>
            </a:r>
            <a:r>
              <a:rPr sz="2300" dirty="0">
                <a:latin typeface="Arial Black" panose="020B0A04020102020204"/>
                <a:cs typeface="Arial Black" panose="020B0A04020102020204"/>
              </a:rPr>
              <a:t>ΚΑΙ</a:t>
            </a:r>
            <a:r>
              <a:rPr sz="2300" spc="45" dirty="0">
                <a:latin typeface="Arial Black" panose="020B0A04020102020204"/>
                <a:cs typeface="Arial Black" panose="020B0A04020102020204"/>
              </a:rPr>
              <a:t> </a:t>
            </a:r>
            <a:r>
              <a:rPr sz="2300" dirty="0">
                <a:latin typeface="Arial Black" panose="020B0A04020102020204"/>
                <a:cs typeface="Arial Black" panose="020B0A04020102020204"/>
              </a:rPr>
              <a:t>Η</a:t>
            </a:r>
            <a:r>
              <a:rPr sz="2300" spc="55" dirty="0">
                <a:latin typeface="Arial Black" panose="020B0A04020102020204"/>
                <a:cs typeface="Arial Black" panose="020B0A04020102020204"/>
              </a:rPr>
              <a:t> </a:t>
            </a:r>
            <a:r>
              <a:rPr sz="2300" dirty="0">
                <a:latin typeface="Arial Black" panose="020B0A04020102020204"/>
                <a:cs typeface="Arial Black" panose="020B0A04020102020204"/>
              </a:rPr>
              <a:t>ΕΔΡΑ</a:t>
            </a:r>
            <a:r>
              <a:rPr sz="2300" spc="60" dirty="0">
                <a:latin typeface="Arial Black" panose="020B0A04020102020204"/>
                <a:cs typeface="Arial Black" panose="020B0A04020102020204"/>
              </a:rPr>
              <a:t> </a:t>
            </a:r>
            <a:r>
              <a:rPr sz="2300" dirty="0">
                <a:latin typeface="Arial Black" panose="020B0A04020102020204"/>
                <a:cs typeface="Arial Black" panose="020B0A04020102020204"/>
              </a:rPr>
              <a:t>ΨΥΧΕΤΑΙ</a:t>
            </a:r>
            <a:r>
              <a:rPr sz="2300" spc="55" dirty="0">
                <a:latin typeface="Arial Black" panose="020B0A04020102020204"/>
                <a:cs typeface="Arial Black" panose="020B0A04020102020204"/>
              </a:rPr>
              <a:t> </a:t>
            </a:r>
            <a:r>
              <a:rPr sz="2300" dirty="0">
                <a:latin typeface="Arial Black" panose="020B0A04020102020204"/>
                <a:cs typeface="Arial Black" panose="020B0A04020102020204"/>
              </a:rPr>
              <a:t>ΜΕ</a:t>
            </a:r>
            <a:r>
              <a:rPr sz="2300" spc="55" dirty="0">
                <a:latin typeface="Arial Black" panose="020B0A04020102020204"/>
                <a:cs typeface="Arial Black" panose="020B0A04020102020204"/>
              </a:rPr>
              <a:t> </a:t>
            </a:r>
            <a:r>
              <a:rPr sz="2300" spc="-10" dirty="0">
                <a:latin typeface="Arial Black" panose="020B0A04020102020204"/>
                <a:cs typeface="Arial Black" panose="020B0A04020102020204"/>
              </a:rPr>
              <a:t>ΝΕΡΟ.</a:t>
            </a:r>
            <a:endParaRPr sz="2300">
              <a:latin typeface="Arial Black" panose="020B0A04020102020204"/>
              <a:cs typeface="Arial Black" panose="020B0A04020102020204"/>
            </a:endParaRPr>
          </a:p>
          <a:p>
            <a:pPr marL="12700" marR="5080">
              <a:lnSpc>
                <a:spcPct val="101000"/>
              </a:lnSpc>
              <a:spcBef>
                <a:spcPts val="465"/>
              </a:spcBef>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Η</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ΠΕΡΙΣΤΡΟΦΗ</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ΤΗΣ</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ΒΑΛΒΙΒΑΣ</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ΓΙΝΕΤΑΙ</a:t>
            </a:r>
            <a:r>
              <a:rPr sz="2300" spc="75" dirty="0">
                <a:latin typeface="Arial Black" panose="020B0A04020102020204"/>
                <a:cs typeface="Arial Black" panose="020B0A04020102020204"/>
              </a:rPr>
              <a:t> </a:t>
            </a:r>
            <a:r>
              <a:rPr sz="2300" spc="-10" dirty="0">
                <a:latin typeface="Arial Black" panose="020B0A04020102020204"/>
                <a:cs typeface="Arial Black" panose="020B0A04020102020204"/>
              </a:rPr>
              <a:t>ΥΔΡΑΥΛΙΚΑ </a:t>
            </a:r>
            <a:r>
              <a:rPr sz="2300" dirty="0">
                <a:latin typeface="Arial Black" panose="020B0A04020102020204"/>
                <a:cs typeface="Arial Black" panose="020B0A04020102020204"/>
              </a:rPr>
              <a:t>ΜΕ</a:t>
            </a:r>
            <a:r>
              <a:rPr sz="2300" spc="85" dirty="0">
                <a:latin typeface="Arial Black" panose="020B0A04020102020204"/>
                <a:cs typeface="Arial Black" panose="020B0A04020102020204"/>
              </a:rPr>
              <a:t> </a:t>
            </a:r>
            <a:r>
              <a:rPr sz="2300">
                <a:latin typeface="Arial Black" panose="020B0A04020102020204"/>
                <a:cs typeface="Arial Black" panose="020B0A04020102020204"/>
              </a:rPr>
              <a:t>ΠΤΕΡΥΓΙΑ</a:t>
            </a:r>
            <a:r>
              <a:rPr sz="2300" spc="85">
                <a:latin typeface="Arial Black" panose="020B0A04020102020204"/>
                <a:cs typeface="Arial Black" panose="020B0A04020102020204"/>
              </a:rPr>
              <a:t> </a:t>
            </a:r>
            <a:r>
              <a:rPr lang="el-GR" sz="2300" spc="85" dirty="0" smtClean="0">
                <a:latin typeface="Arial Black" panose="020B0A04020102020204"/>
                <a:cs typeface="Arial Black" panose="020B0A04020102020204"/>
              </a:rPr>
              <a:t>Μ</a:t>
            </a:r>
            <a:r>
              <a:rPr sz="2300" smtClean="0">
                <a:latin typeface="Arial Black" panose="020B0A04020102020204"/>
                <a:cs typeface="Arial Black" panose="020B0A04020102020204"/>
              </a:rPr>
              <a:t>Ε</a:t>
            </a:r>
            <a:r>
              <a:rPr lang="el-GR" sz="2300" dirty="0" smtClean="0">
                <a:latin typeface="Arial Black" panose="020B0A04020102020204"/>
                <a:cs typeface="Arial Black" panose="020B0A04020102020204"/>
              </a:rPr>
              <a:t>ΣΑ</a:t>
            </a:r>
            <a:r>
              <a:rPr sz="2300" spc="90" smtClean="0">
                <a:latin typeface="Arial Black" panose="020B0A04020102020204"/>
                <a:cs typeface="Arial Black" panose="020B0A04020102020204"/>
              </a:rPr>
              <a:t> </a:t>
            </a:r>
            <a:r>
              <a:rPr lang="el-GR" sz="2300" spc="90" dirty="0" smtClean="0">
                <a:latin typeface="Arial Black" panose="020B0A04020102020204"/>
                <a:cs typeface="Arial Black" panose="020B0A04020102020204"/>
              </a:rPr>
              <a:t>Σ</a:t>
            </a:r>
            <a:r>
              <a:rPr sz="2300" smtClean="0">
                <a:latin typeface="Arial Black" panose="020B0A04020102020204"/>
                <a:cs typeface="Arial Black" panose="020B0A04020102020204"/>
              </a:rPr>
              <a:t>ΤΟ</a:t>
            </a:r>
            <a:r>
              <a:rPr lang="el-GR" sz="2300" dirty="0" smtClean="0">
                <a:latin typeface="Arial Black" panose="020B0A04020102020204"/>
                <a:cs typeface="Arial Black" panose="020B0A04020102020204"/>
              </a:rPr>
              <a:t>Ν</a:t>
            </a:r>
            <a:r>
              <a:rPr sz="2300" spc="95" smtClean="0">
                <a:latin typeface="Arial Black" panose="020B0A04020102020204"/>
                <a:cs typeface="Arial Black" panose="020B0A04020102020204"/>
              </a:rPr>
              <a:t> </a:t>
            </a:r>
            <a:r>
              <a:rPr sz="2300" smtClean="0">
                <a:latin typeface="Arial Black" panose="020B0A04020102020204"/>
                <a:cs typeface="Arial Black" panose="020B0A04020102020204"/>
              </a:rPr>
              <a:t>ΜΗΧΑΝΙΣΜΟ</a:t>
            </a:r>
            <a:r>
              <a:rPr sz="2300" spc="85" smtClean="0">
                <a:latin typeface="Arial Black" panose="020B0A04020102020204"/>
                <a:cs typeface="Arial Black" panose="020B0A04020102020204"/>
              </a:rPr>
              <a:t> </a:t>
            </a:r>
            <a:r>
              <a:rPr sz="2300" spc="-10" dirty="0">
                <a:latin typeface="Arial Black" panose="020B0A04020102020204"/>
                <a:cs typeface="Arial Black" panose="020B0A04020102020204"/>
              </a:rPr>
              <a:t>ΒΥΘΙΣΜΑ- </a:t>
            </a:r>
            <a:r>
              <a:rPr sz="2300" spc="-20" dirty="0">
                <a:latin typeface="Arial Black" panose="020B0A04020102020204"/>
                <a:cs typeface="Arial Black" panose="020B0A04020102020204"/>
              </a:rPr>
              <a:t>ΤΟΣ.</a:t>
            </a:r>
            <a:endParaRPr sz="2300">
              <a:latin typeface="Arial Black" panose="020B0A04020102020204"/>
              <a:cs typeface="Arial Black" panose="020B0A04020102020204"/>
            </a:endParaRPr>
          </a:p>
          <a:p>
            <a:pPr marL="12700" marR="458470">
              <a:lnSpc>
                <a:spcPct val="101000"/>
              </a:lnSpc>
              <a:spcBef>
                <a:spcPts val="460"/>
              </a:spcBef>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ΟΙ</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ΑΝΤΛΙΕΣ</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ΚΑΥΣΙΜΟΥ</a:t>
            </a:r>
            <a:r>
              <a:rPr sz="2300" spc="95" dirty="0">
                <a:latin typeface="Arial Black" panose="020B0A04020102020204"/>
                <a:cs typeface="Arial Black" panose="020B0A04020102020204"/>
              </a:rPr>
              <a:t> </a:t>
            </a:r>
            <a:r>
              <a:rPr sz="2300">
                <a:latin typeface="Arial Black" panose="020B0A04020102020204"/>
                <a:cs typeface="Arial Black" panose="020B0A04020102020204"/>
              </a:rPr>
              <a:t>ΥΨΗΛΗΣ</a:t>
            </a:r>
            <a:r>
              <a:rPr sz="2300" spc="90">
                <a:latin typeface="Arial Black" panose="020B0A04020102020204"/>
                <a:cs typeface="Arial Black" panose="020B0A04020102020204"/>
              </a:rPr>
              <a:t> </a:t>
            </a:r>
            <a:r>
              <a:rPr sz="2300" smtClean="0">
                <a:latin typeface="Arial Black" panose="020B0A04020102020204"/>
                <a:cs typeface="Arial Black" panose="020B0A04020102020204"/>
              </a:rPr>
              <a:t>ΠΙΕΣ</a:t>
            </a:r>
            <a:r>
              <a:rPr lang="el-GR" sz="2300" dirty="0" smtClean="0">
                <a:latin typeface="Arial Black" panose="020B0A04020102020204"/>
                <a:cs typeface="Arial Black" panose="020B0A04020102020204"/>
              </a:rPr>
              <a:t>Η</a:t>
            </a:r>
            <a:r>
              <a:rPr sz="2300" smtClean="0">
                <a:latin typeface="Arial Black" panose="020B0A04020102020204"/>
                <a:cs typeface="Arial Black" panose="020B0A04020102020204"/>
              </a:rPr>
              <a:t>Σ</a:t>
            </a:r>
            <a:r>
              <a:rPr sz="2300" spc="95" smtClean="0">
                <a:latin typeface="Arial Black" panose="020B0A04020102020204"/>
                <a:cs typeface="Arial Black" panose="020B0A04020102020204"/>
              </a:rPr>
              <a:t> </a:t>
            </a:r>
            <a:r>
              <a:rPr sz="2300" spc="-10" dirty="0">
                <a:latin typeface="Arial Black" panose="020B0A04020102020204"/>
                <a:cs typeface="Arial Black" panose="020B0A04020102020204"/>
              </a:rPr>
              <a:t>ΔΙΑΘΕ- </a:t>
            </a:r>
            <a:r>
              <a:rPr sz="2300" dirty="0">
                <a:latin typeface="Arial Black" panose="020B0A04020102020204"/>
                <a:cs typeface="Arial Black" panose="020B0A04020102020204"/>
              </a:rPr>
              <a:t>ΤΟΥΝ</a:t>
            </a:r>
            <a:r>
              <a:rPr sz="2300" spc="120" dirty="0">
                <a:latin typeface="Arial Black" panose="020B0A04020102020204"/>
                <a:cs typeface="Arial Black" panose="020B0A04020102020204"/>
              </a:rPr>
              <a:t> </a:t>
            </a:r>
            <a:r>
              <a:rPr sz="2300" dirty="0">
                <a:latin typeface="Arial Black" panose="020B0A04020102020204"/>
                <a:cs typeface="Arial Black" panose="020B0A04020102020204"/>
              </a:rPr>
              <a:t>ΣΥΣΤΗΜΑ</a:t>
            </a:r>
            <a:r>
              <a:rPr sz="2300" spc="120" dirty="0">
                <a:latin typeface="Arial Black" panose="020B0A04020102020204"/>
                <a:cs typeface="Arial Black" panose="020B0A04020102020204"/>
              </a:rPr>
              <a:t> </a:t>
            </a:r>
            <a:r>
              <a:rPr sz="2300" dirty="0">
                <a:latin typeface="Arial Black" panose="020B0A04020102020204"/>
                <a:cs typeface="Arial Black" panose="020B0A04020102020204"/>
              </a:rPr>
              <a:t>ΜΕΤΑΒΛΗΤΟΥ</a:t>
            </a:r>
            <a:r>
              <a:rPr sz="2300" spc="130" dirty="0">
                <a:latin typeface="Arial Black" panose="020B0A04020102020204"/>
                <a:cs typeface="Arial Black" panose="020B0A04020102020204"/>
              </a:rPr>
              <a:t> </a:t>
            </a:r>
            <a:r>
              <a:rPr sz="2300" dirty="0">
                <a:latin typeface="Arial Black" panose="020B0A04020102020204"/>
                <a:cs typeface="Arial Black" panose="020B0A04020102020204"/>
              </a:rPr>
              <a:t>ΧΡΟΝΙΣΜΟΥ</a:t>
            </a:r>
            <a:r>
              <a:rPr sz="2300" spc="130" dirty="0">
                <a:latin typeface="Arial Black" panose="020B0A04020102020204"/>
                <a:cs typeface="Arial Black" panose="020B0A04020102020204"/>
              </a:rPr>
              <a:t> </a:t>
            </a:r>
            <a:r>
              <a:rPr sz="2300" spc="-25" dirty="0">
                <a:latin typeface="Arial Black" panose="020B0A04020102020204"/>
                <a:cs typeface="Arial Black" panose="020B0A04020102020204"/>
              </a:rPr>
              <a:t>ΤΗΣ </a:t>
            </a:r>
            <a:r>
              <a:rPr sz="2300" dirty="0">
                <a:latin typeface="Arial Black" panose="020B0A04020102020204"/>
                <a:cs typeface="Arial Black" panose="020B0A04020102020204"/>
              </a:rPr>
              <a:t>ΕΓΧΥΣΗΣ,</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ΕΛΕΓΧΟΜΕΝΟ</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ΑΠΟ</a:t>
            </a:r>
            <a:r>
              <a:rPr sz="2300" spc="100" dirty="0">
                <a:latin typeface="Arial Black" panose="020B0A04020102020204"/>
                <a:cs typeface="Arial Black" panose="020B0A04020102020204"/>
              </a:rPr>
              <a:t> </a:t>
            </a:r>
            <a:r>
              <a:rPr sz="2300" dirty="0">
                <a:latin typeface="Arial Black" panose="020B0A04020102020204"/>
                <a:cs typeface="Arial Black" panose="020B0A04020102020204"/>
              </a:rPr>
              <a:t>ΤΟ</a:t>
            </a:r>
            <a:r>
              <a:rPr sz="2300" spc="85" dirty="0">
                <a:latin typeface="Arial Black" panose="020B0A04020102020204"/>
                <a:cs typeface="Arial Black" panose="020B0A04020102020204"/>
              </a:rPr>
              <a:t> </a:t>
            </a:r>
            <a:r>
              <a:rPr sz="2300" spc="-10" dirty="0">
                <a:latin typeface="Arial Black" panose="020B0A04020102020204"/>
                <a:cs typeface="Arial Black" panose="020B0A04020102020204"/>
              </a:rPr>
              <a:t>ΡΥΘΜΙΣΤΗ </a:t>
            </a:r>
            <a:r>
              <a:rPr sz="2300" dirty="0">
                <a:latin typeface="Arial Black" panose="020B0A04020102020204"/>
                <a:cs typeface="Arial Black" panose="020B0A04020102020204"/>
              </a:rPr>
              <a:t>ΣΤΡΟΦΩΝ</a:t>
            </a:r>
            <a:r>
              <a:rPr sz="2300" spc="90" dirty="0">
                <a:latin typeface="Arial Black" panose="020B0A04020102020204"/>
                <a:cs typeface="Arial Black" panose="020B0A04020102020204"/>
              </a:rPr>
              <a:t> </a:t>
            </a:r>
            <a:r>
              <a:rPr sz="2300" dirty="0">
                <a:latin typeface="Arial Black" panose="020B0A04020102020204"/>
                <a:cs typeface="Arial Black" panose="020B0A04020102020204"/>
              </a:rPr>
              <a:t>ΤΗΣ</a:t>
            </a:r>
            <a:r>
              <a:rPr sz="2300" spc="95" dirty="0">
                <a:latin typeface="Arial Black" panose="020B0A04020102020204"/>
                <a:cs typeface="Arial Black" panose="020B0A04020102020204"/>
              </a:rPr>
              <a:t> </a:t>
            </a:r>
            <a:r>
              <a:rPr sz="2300" spc="-10" dirty="0">
                <a:latin typeface="Arial Black" panose="020B0A04020102020204"/>
                <a:cs typeface="Arial Black" panose="020B0A04020102020204"/>
              </a:rPr>
              <a:t>ΜΗΧΑΝΗΣ.</a:t>
            </a:r>
            <a:endParaRPr sz="2300">
              <a:latin typeface="Arial Black" panose="020B0A04020102020204"/>
              <a:cs typeface="Arial Black" panose="020B0A04020102020204"/>
            </a:endParaRPr>
          </a:p>
          <a:p>
            <a:pPr marL="12700" marR="521335">
              <a:lnSpc>
                <a:spcPct val="101000"/>
              </a:lnSpc>
              <a:spcBef>
                <a:spcPts val="470"/>
              </a:spcBef>
              <a:buClr>
                <a:srgbClr val="FF0000"/>
              </a:buClr>
              <a:buSzPct val="96000"/>
              <a:buFont typeface="Wingdings" panose="05000000000000000000"/>
              <a:buChar char=""/>
              <a:tabLst>
                <a:tab pos="277495" algn="l"/>
              </a:tabLst>
            </a:pPr>
            <a:r>
              <a:rPr sz="2300" dirty="0">
                <a:latin typeface="Arial Black" panose="020B0A04020102020204"/>
                <a:cs typeface="Arial Black" panose="020B0A04020102020204"/>
              </a:rPr>
              <a:t>ΕΝΑ</a:t>
            </a:r>
            <a:r>
              <a:rPr sz="2300" spc="105" dirty="0">
                <a:latin typeface="Arial Black" panose="020B0A04020102020204"/>
                <a:cs typeface="Arial Black" panose="020B0A04020102020204"/>
              </a:rPr>
              <a:t> </a:t>
            </a:r>
            <a:r>
              <a:rPr sz="2300" dirty="0">
                <a:latin typeface="Arial Black" panose="020B0A04020102020204"/>
                <a:cs typeface="Arial Black" panose="020B0A04020102020204"/>
              </a:rPr>
              <a:t>ΧΑΡΑΚΤΗΡΙΣΤΙΚΟ</a:t>
            </a:r>
            <a:r>
              <a:rPr sz="2300" spc="110" dirty="0">
                <a:latin typeface="Arial Black" panose="020B0A04020102020204"/>
                <a:cs typeface="Arial Black" panose="020B0A04020102020204"/>
              </a:rPr>
              <a:t> </a:t>
            </a:r>
            <a:r>
              <a:rPr sz="2300" dirty="0">
                <a:latin typeface="Arial Black" panose="020B0A04020102020204"/>
                <a:cs typeface="Arial Black" panose="020B0A04020102020204"/>
              </a:rPr>
              <a:t>ΤΩΝ</a:t>
            </a:r>
            <a:r>
              <a:rPr sz="2300" spc="110" dirty="0">
                <a:latin typeface="Arial Black" panose="020B0A04020102020204"/>
                <a:cs typeface="Arial Black" panose="020B0A04020102020204"/>
              </a:rPr>
              <a:t> </a:t>
            </a:r>
            <a:r>
              <a:rPr sz="2300">
                <a:latin typeface="Arial Black" panose="020B0A04020102020204"/>
                <a:cs typeface="Arial Black" panose="020B0A04020102020204"/>
              </a:rPr>
              <a:t>ΘΥΡΙΔΩΝ</a:t>
            </a:r>
            <a:r>
              <a:rPr sz="2300" spc="100">
                <a:latin typeface="Arial Black" panose="020B0A04020102020204"/>
                <a:cs typeface="Arial Black" panose="020B0A04020102020204"/>
              </a:rPr>
              <a:t> </a:t>
            </a:r>
            <a:r>
              <a:rPr sz="2300" spc="-10" smtClean="0">
                <a:latin typeface="Arial Black" panose="020B0A04020102020204"/>
                <a:cs typeface="Arial Black" panose="020B0A04020102020204"/>
              </a:rPr>
              <a:t>ΣΑΡΩΣ</a:t>
            </a:r>
            <a:r>
              <a:rPr lang="el-GR" sz="2300" spc="-10" dirty="0" smtClean="0">
                <a:latin typeface="Arial Black" panose="020B0A04020102020204"/>
                <a:cs typeface="Arial Black" panose="020B0A04020102020204"/>
              </a:rPr>
              <a:t>Η</a:t>
            </a:r>
            <a:r>
              <a:rPr sz="2300" spc="-10" smtClean="0">
                <a:latin typeface="Arial Black" panose="020B0A04020102020204"/>
                <a:cs typeface="Arial Black" panose="020B0A04020102020204"/>
              </a:rPr>
              <a:t>Σ </a:t>
            </a:r>
            <a:r>
              <a:rPr sz="2300" dirty="0">
                <a:latin typeface="Arial Black" panose="020B0A04020102020204"/>
                <a:cs typeface="Arial Black" panose="020B0A04020102020204"/>
              </a:rPr>
              <a:t>ΕΙΝΑΙ</a:t>
            </a:r>
            <a:r>
              <a:rPr sz="2300" spc="70" dirty="0">
                <a:latin typeface="Arial Black" panose="020B0A04020102020204"/>
                <a:cs typeface="Arial Black" panose="020B0A04020102020204"/>
              </a:rPr>
              <a:t> </a:t>
            </a:r>
            <a:r>
              <a:rPr sz="2300" dirty="0">
                <a:latin typeface="Arial Black" panose="020B0A04020102020204"/>
                <a:cs typeface="Arial Black" panose="020B0A04020102020204"/>
              </a:rPr>
              <a:t>Η</a:t>
            </a:r>
            <a:r>
              <a:rPr sz="2300" spc="85" dirty="0">
                <a:latin typeface="Arial Black" panose="020B0A04020102020204"/>
                <a:cs typeface="Arial Black" panose="020B0A04020102020204"/>
              </a:rPr>
              <a:t> </a:t>
            </a:r>
            <a:r>
              <a:rPr sz="2300">
                <a:latin typeface="Arial Black" panose="020B0A04020102020204"/>
                <a:cs typeface="Arial Black" panose="020B0A04020102020204"/>
              </a:rPr>
              <a:t>ΜΕΤΑΒΛΗΤΗ</a:t>
            </a:r>
            <a:r>
              <a:rPr sz="2300" spc="85">
                <a:latin typeface="Arial Black" panose="020B0A04020102020204"/>
                <a:cs typeface="Arial Black" panose="020B0A04020102020204"/>
              </a:rPr>
              <a:t> </a:t>
            </a:r>
            <a:r>
              <a:rPr sz="2300" smtClean="0">
                <a:latin typeface="Arial Black" panose="020B0A04020102020204"/>
                <a:cs typeface="Arial Black" panose="020B0A04020102020204"/>
              </a:rPr>
              <a:t>ΚΑ</a:t>
            </a:r>
            <a:r>
              <a:rPr lang="el-GR" sz="2300" dirty="0" smtClean="0">
                <a:latin typeface="Arial Black" panose="020B0A04020102020204"/>
                <a:cs typeface="Arial Black" panose="020B0A04020102020204"/>
              </a:rPr>
              <a:t>ΤΆ </a:t>
            </a:r>
            <a:r>
              <a:rPr sz="2300" smtClean="0">
                <a:latin typeface="Arial Black" panose="020B0A04020102020204"/>
                <a:cs typeface="Arial Black" panose="020B0A04020102020204"/>
              </a:rPr>
              <a:t>ΥΨΟΣ</a:t>
            </a:r>
            <a:r>
              <a:rPr sz="2300" spc="75" smtClean="0">
                <a:latin typeface="Arial Black" panose="020B0A04020102020204"/>
                <a:cs typeface="Arial Black" panose="020B0A04020102020204"/>
              </a:rPr>
              <a:t> </a:t>
            </a:r>
            <a:r>
              <a:rPr sz="2300" dirty="0">
                <a:latin typeface="Arial Black" panose="020B0A04020102020204"/>
                <a:cs typeface="Arial Black" panose="020B0A04020102020204"/>
              </a:rPr>
              <a:t>ΓΩΝΙΑ</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ΜΕ</a:t>
            </a:r>
            <a:r>
              <a:rPr sz="2300" spc="80" dirty="0">
                <a:latin typeface="Arial Black" panose="020B0A04020102020204"/>
                <a:cs typeface="Arial Black" panose="020B0A04020102020204"/>
              </a:rPr>
              <a:t> </a:t>
            </a:r>
            <a:r>
              <a:rPr sz="2300" spc="-25" dirty="0">
                <a:latin typeface="Arial Black" panose="020B0A04020102020204"/>
                <a:cs typeface="Arial Black" panose="020B0A04020102020204"/>
              </a:rPr>
              <a:t>ΤΗΝ </a:t>
            </a:r>
            <a:r>
              <a:rPr sz="2300" dirty="0">
                <a:latin typeface="Arial Black" panose="020B0A04020102020204"/>
                <a:cs typeface="Arial Black" panose="020B0A04020102020204"/>
              </a:rPr>
              <a:t>ΟΠΟΙΑ</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ΕΙΣΕΡΧΕΤΑΙ</a:t>
            </a:r>
            <a:r>
              <a:rPr sz="2300" spc="75" dirty="0">
                <a:latin typeface="Arial Black" panose="020B0A04020102020204"/>
                <a:cs typeface="Arial Black" panose="020B0A04020102020204"/>
              </a:rPr>
              <a:t> </a:t>
            </a:r>
            <a:r>
              <a:rPr sz="2300" dirty="0">
                <a:latin typeface="Arial Black" panose="020B0A04020102020204"/>
                <a:cs typeface="Arial Black" panose="020B0A04020102020204"/>
              </a:rPr>
              <a:t>Ο</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ΑΕΡΑΣ</a:t>
            </a:r>
            <a:r>
              <a:rPr sz="2300" spc="80" dirty="0">
                <a:latin typeface="Arial Black" panose="020B0A04020102020204"/>
                <a:cs typeface="Arial Black" panose="020B0A04020102020204"/>
              </a:rPr>
              <a:t> </a:t>
            </a:r>
            <a:r>
              <a:rPr sz="2300" dirty="0">
                <a:latin typeface="Arial Black" panose="020B0A04020102020204"/>
                <a:cs typeface="Arial Black" panose="020B0A04020102020204"/>
              </a:rPr>
              <a:t>ΣΤΟ</a:t>
            </a:r>
            <a:r>
              <a:rPr sz="2300" spc="85" dirty="0">
                <a:latin typeface="Arial Black" panose="020B0A04020102020204"/>
                <a:cs typeface="Arial Black" panose="020B0A04020102020204"/>
              </a:rPr>
              <a:t> </a:t>
            </a:r>
            <a:r>
              <a:rPr sz="2300" dirty="0">
                <a:latin typeface="Arial Black" panose="020B0A04020102020204"/>
                <a:cs typeface="Arial Black" panose="020B0A04020102020204"/>
              </a:rPr>
              <a:t>ΕΣΩΤΕΡΙΚΟ</a:t>
            </a:r>
            <a:r>
              <a:rPr sz="2300" spc="80" dirty="0">
                <a:latin typeface="Arial Black" panose="020B0A04020102020204"/>
                <a:cs typeface="Arial Black" panose="020B0A04020102020204"/>
              </a:rPr>
              <a:t> </a:t>
            </a:r>
            <a:r>
              <a:rPr sz="2300" spc="-25" dirty="0">
                <a:latin typeface="Arial Black" panose="020B0A04020102020204"/>
                <a:cs typeface="Arial Black" panose="020B0A04020102020204"/>
              </a:rPr>
              <a:t>ΤΟΥ </a:t>
            </a:r>
            <a:r>
              <a:rPr sz="2300" spc="-10" dirty="0">
                <a:latin typeface="Arial Black" panose="020B0A04020102020204"/>
                <a:cs typeface="Arial Black" panose="020B0A04020102020204"/>
              </a:rPr>
              <a:t>ΧΙΤΩΝΙΟΥ.</a:t>
            </a:r>
            <a:endParaRPr sz="23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none" dirty="0">
                <a:solidFill>
                  <a:srgbClr val="FFFFFF"/>
                </a:solid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none" dirty="0">
                <a:solidFill>
                  <a:srgbClr val="FFFFFF"/>
                </a:solid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Tree>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8610" rIns="0" bIns="0" rtlCol="0">
            <a:spAutoFit/>
          </a:bodyPr>
          <a:lstStyle/>
          <a:p>
            <a:pPr>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35"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3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sp>
        <p:nvSpPr>
          <p:cNvPr id="4" name="object 4"/>
          <p:cNvSpPr txBox="1"/>
          <p:nvPr/>
        </p:nvSpPr>
        <p:spPr>
          <a:xfrm>
            <a:off x="4558029" y="6656069"/>
            <a:ext cx="27940" cy="36195"/>
          </a:xfrm>
          <a:prstGeom prst="rect">
            <a:avLst/>
          </a:prstGeom>
        </p:spPr>
        <p:txBody>
          <a:bodyPr vert="horz" wrap="square" lIns="0" tIns="635" rIns="0" bIns="0" rtlCol="0">
            <a:spAutoFit/>
          </a:bodyPr>
          <a:lstStyle/>
          <a:p>
            <a:pPr>
              <a:lnSpc>
                <a:spcPct val="100000"/>
              </a:lnSpc>
              <a:spcBef>
                <a:spcPts val="5"/>
              </a:spcBef>
            </a:pPr>
            <a:endParaRPr sz="100">
              <a:latin typeface="Times New Roman" panose="02020603050405020304"/>
              <a:cs typeface="Times New Roman" panose="02020603050405020304"/>
            </a:endParaRPr>
          </a:p>
          <a:p>
            <a:pPr algn="ctr">
              <a:lnSpc>
                <a:spcPct val="100000"/>
              </a:lnSpc>
            </a:pPr>
            <a:r>
              <a:rPr sz="100" spc="5" dirty="0">
                <a:latin typeface="Calibri" panose="020F0502020204030204"/>
                <a:cs typeface="Calibri" panose="020F0502020204030204"/>
              </a:rPr>
              <a:t>.</a:t>
            </a:r>
            <a:endParaRPr sz="100">
              <a:latin typeface="Calibri" panose="020F0502020204030204"/>
              <a:cs typeface="Calibri" panose="020F0502020204030204"/>
            </a:endParaRPr>
          </a:p>
        </p:txBody>
      </p:sp>
      <p:pic>
        <p:nvPicPr>
          <p:cNvPr id="5" name="object 5"/>
          <p:cNvPicPr/>
          <p:nvPr/>
        </p:nvPicPr>
        <p:blipFill>
          <a:blip r:embed="rId1" cstate="print"/>
          <a:stretch>
            <a:fillRect/>
          </a:stretch>
        </p:blipFill>
        <p:spPr>
          <a:xfrm>
            <a:off x="786130" y="1143000"/>
            <a:ext cx="7644130" cy="5285740"/>
          </a:xfrm>
          <a:prstGeom prst="rect">
            <a:avLst/>
          </a:prstGeom>
        </p:spPr>
      </p:pic>
    </p:spTree>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53340">
              <a:lnSpc>
                <a:spcPct val="100000"/>
              </a:lnSpc>
              <a:spcBef>
                <a:spcPts val="100"/>
              </a:spcBef>
            </a:pPr>
            <a:r>
              <a:rPr sz="2400" b="0" u="heavy" dirty="0">
                <a:solidFill>
                  <a:srgbClr val="FFFFFF"/>
                </a:solidFill>
                <a:uFill>
                  <a:solidFill>
                    <a:srgbClr val="FFFFFF"/>
                  </a:solidFill>
                </a:uFill>
                <a:latin typeface="Arial Black" panose="020B0A04020102020204"/>
                <a:cs typeface="Arial Black" panose="020B0A04020102020204"/>
              </a:rPr>
              <a:t>ΑΡΓΟΣΤΡΟΦΕΣ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dirty="0">
                <a:solidFill>
                  <a:srgbClr val="FFFFFF"/>
                </a:solidFill>
                <a:uFill>
                  <a:solidFill>
                    <a:srgbClr val="FFFFFF"/>
                  </a:solidFill>
                </a:uFill>
                <a:latin typeface="Arial Black" panose="020B0A04020102020204"/>
                <a:cs typeface="Arial Black" panose="020B0A04020102020204"/>
              </a:rPr>
              <a:t>ΔΙΧΡΟΝΕΣ</a:t>
            </a:r>
            <a:r>
              <a:rPr sz="2400" b="0" u="heavy" spc="-80" dirty="0">
                <a:solidFill>
                  <a:srgbClr val="FFFFFF"/>
                </a:solidFill>
                <a:uFill>
                  <a:solidFill>
                    <a:srgbClr val="FFFFFF"/>
                  </a:solidFill>
                </a:uFill>
                <a:latin typeface="Arial Black" panose="020B0A04020102020204"/>
                <a:cs typeface="Arial Black" panose="020B0A04020102020204"/>
              </a:rPr>
              <a:t> </a:t>
            </a:r>
            <a:r>
              <a:rPr sz="24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6082658" y="1504227"/>
            <a:ext cx="2472143" cy="3613477"/>
          </a:xfrm>
          <a:prstGeom prst="rect">
            <a:avLst/>
          </a:prstGeom>
        </p:spPr>
      </p:pic>
      <p:sp>
        <p:nvSpPr>
          <p:cNvPr id="5" name="object 5"/>
          <p:cNvSpPr txBox="1"/>
          <p:nvPr/>
        </p:nvSpPr>
        <p:spPr>
          <a:xfrm>
            <a:off x="363220" y="1103629"/>
            <a:ext cx="5400675" cy="514858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ΑΡΓΟΣΤΡΟΦΕΣ</a:t>
            </a:r>
            <a:r>
              <a:rPr sz="1800" u="heavy" spc="-55"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15"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MITSUBISHI</a:t>
            </a:r>
            <a:endParaRPr sz="1800">
              <a:latin typeface="Arial Black" panose="020B0A04020102020204"/>
              <a:cs typeface="Arial Black" panose="020B0A04020102020204"/>
            </a:endParaRPr>
          </a:p>
          <a:p>
            <a:pPr marL="12700" marR="5080">
              <a:lnSpc>
                <a:spcPct val="100000"/>
              </a:lnSpc>
              <a:spcBef>
                <a:spcPts val="2155"/>
              </a:spcBef>
            </a:pPr>
            <a:r>
              <a:rPr sz="2000" dirty="0">
                <a:solidFill>
                  <a:srgbClr val="FF0000"/>
                </a:solidFill>
                <a:latin typeface="Arial Black" panose="020B0A04020102020204"/>
                <a:cs typeface="Arial Black" panose="020B0A04020102020204"/>
              </a:rPr>
              <a:t>Η</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ΓΩΝΙΑ ΣΤΟ ΚΑΤΩΤΕΡΟ</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ΤΜΗΜΑ </a:t>
            </a:r>
            <a:r>
              <a:rPr sz="2000" dirty="0">
                <a:solidFill>
                  <a:srgbClr val="FF0000"/>
                </a:solidFill>
                <a:latin typeface="Arial Black" panose="020B0A04020102020204"/>
                <a:cs typeface="Arial Black" panose="020B0A04020102020204"/>
              </a:rPr>
              <a:t>ΚΑΘΕ</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ΘΥΡΙΔΑΣ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ΚΑΤΕΥΘΥΝΕΙ</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ΤΟΝ </a:t>
            </a:r>
            <a:r>
              <a:rPr sz="2000" dirty="0">
                <a:solidFill>
                  <a:srgbClr val="FF0000"/>
                </a:solidFill>
                <a:latin typeface="Arial Black" panose="020B0A04020102020204"/>
                <a:cs typeface="Arial Black" panose="020B0A04020102020204"/>
              </a:rPr>
              <a:t>ΑΕΡΑ ΠΡΟΣ</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ΚΕΝΤΡΟ </a:t>
            </a:r>
            <a:r>
              <a:rPr sz="2000" spc="-25" dirty="0">
                <a:solidFill>
                  <a:srgbClr val="FF0000"/>
                </a:solidFill>
                <a:latin typeface="Arial Black" panose="020B0A04020102020204"/>
                <a:cs typeface="Arial Black" panose="020B0A04020102020204"/>
              </a:rPr>
              <a:t>ΤΟΥ </a:t>
            </a:r>
            <a:r>
              <a:rPr sz="2000" dirty="0">
                <a:solidFill>
                  <a:srgbClr val="FF0000"/>
                </a:solidFill>
                <a:latin typeface="Arial Black" panose="020B0A04020102020204"/>
                <a:cs typeface="Arial Black" panose="020B0A04020102020204"/>
              </a:rPr>
              <a:t>ΚΥΛΙΝΔΡΟΥ, Η</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ΓΩΝΙΑ </a:t>
            </a:r>
            <a:r>
              <a:rPr sz="2000" spc="-20" dirty="0">
                <a:solidFill>
                  <a:srgbClr val="FF0000"/>
                </a:solidFill>
                <a:latin typeface="Arial Black" panose="020B0A04020102020204"/>
                <a:cs typeface="Arial Black" panose="020B0A04020102020204"/>
              </a:rPr>
              <a:t>ΣΤΗΝ </a:t>
            </a:r>
            <a:r>
              <a:rPr sz="2000" dirty="0">
                <a:solidFill>
                  <a:srgbClr val="FF0000"/>
                </a:solidFill>
                <a:latin typeface="Arial Black" panose="020B0A04020102020204"/>
                <a:cs typeface="Arial Black" panose="020B0A04020102020204"/>
              </a:rPr>
              <a:t>ΚΕΝΤΡΙΚΗ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ΠΕΡΙΟΧΗ ΤΗΣ </a:t>
            </a:r>
            <a:r>
              <a:rPr sz="2000" spc="-10" dirty="0">
                <a:solidFill>
                  <a:srgbClr val="FF0000"/>
                </a:solidFill>
                <a:latin typeface="Arial Black" panose="020B0A04020102020204"/>
                <a:cs typeface="Arial Black" panose="020B0A04020102020204"/>
              </a:rPr>
              <a:t>ΘΥΡΙΔΑΣ </a:t>
            </a:r>
            <a:r>
              <a:rPr sz="2000" dirty="0">
                <a:solidFill>
                  <a:srgbClr val="FF0000"/>
                </a:solidFill>
                <a:latin typeface="Arial Black" panose="020B0A04020102020204"/>
                <a:cs typeface="Arial Black" panose="020B0A04020102020204"/>
              </a:rPr>
              <a:t>ΔΙΝΕΙ</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ΑΡΚΕΤΗ ΣΥΣΤΡΟΦΗ</a:t>
            </a:r>
            <a:r>
              <a:rPr sz="2000" spc="10" dirty="0">
                <a:solidFill>
                  <a:srgbClr val="FF0000"/>
                </a:solidFill>
                <a:latin typeface="Arial Black" panose="020B0A04020102020204"/>
                <a:cs typeface="Arial Black" panose="020B0A04020102020204"/>
              </a:rPr>
              <a:t> </a:t>
            </a:r>
            <a:r>
              <a:rPr sz="2000" spc="-20" dirty="0">
                <a:solidFill>
                  <a:srgbClr val="FF0000"/>
                </a:solidFill>
                <a:latin typeface="Arial Black" panose="020B0A04020102020204"/>
                <a:cs typeface="Arial Black" panose="020B0A04020102020204"/>
              </a:rPr>
              <a:t>ΣΤΟΝ </a:t>
            </a:r>
            <a:r>
              <a:rPr sz="2000" dirty="0">
                <a:solidFill>
                  <a:srgbClr val="FF0000"/>
                </a:solidFill>
                <a:latin typeface="Arial Black" panose="020B0A04020102020204"/>
                <a:cs typeface="Arial Black" panose="020B0A04020102020204"/>
              </a:rPr>
              <a:t>ΑΕΡΑ,</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ΕΝΩ</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ΓΩΝΙΑ</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ΟΠΗΣ</a:t>
            </a:r>
            <a:r>
              <a:rPr sz="2000" spc="10" dirty="0">
                <a:solidFill>
                  <a:srgbClr val="FF0000"/>
                </a:solidFill>
                <a:latin typeface="Arial Black" panose="020B0A04020102020204"/>
                <a:cs typeface="Arial Black" panose="020B0A04020102020204"/>
              </a:rPr>
              <a:t> </a:t>
            </a:r>
            <a:r>
              <a:rPr sz="2000" spc="-20" dirty="0">
                <a:solidFill>
                  <a:srgbClr val="FF0000"/>
                </a:solidFill>
                <a:latin typeface="Arial Black" panose="020B0A04020102020204"/>
                <a:cs typeface="Arial Black" panose="020B0A04020102020204"/>
              </a:rPr>
              <a:t>ΣΤΗΝ </a:t>
            </a:r>
            <a:r>
              <a:rPr sz="2000" dirty="0">
                <a:solidFill>
                  <a:srgbClr val="FF0000"/>
                </a:solidFill>
                <a:latin typeface="Arial Black" panose="020B0A04020102020204"/>
                <a:cs typeface="Arial Black" panose="020B0A04020102020204"/>
              </a:rPr>
              <a:t>ΚΟΡΥΦΗ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ΤΗΣ</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ΘΥΡΙΔΑΣ</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ΔΙΝΕΙ </a:t>
            </a:r>
            <a:r>
              <a:rPr sz="2000" dirty="0">
                <a:solidFill>
                  <a:srgbClr val="FF0000"/>
                </a:solidFill>
                <a:latin typeface="Arial Black" panose="020B0A04020102020204"/>
                <a:cs typeface="Arial Black" panose="020B0A04020102020204"/>
              </a:rPr>
              <a:t>ΜΕΓΑΛΗ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ΣΥΣΤΡΟΦΗ ΣΤΟΝ </a:t>
            </a:r>
            <a:r>
              <a:rPr sz="2000" spc="-10" dirty="0">
                <a:solidFill>
                  <a:srgbClr val="FF0000"/>
                </a:solidFill>
                <a:latin typeface="Arial Black" panose="020B0A04020102020204"/>
                <a:cs typeface="Arial Black" panose="020B0A04020102020204"/>
              </a:rPr>
              <a:t>ΑΕΡΑ, </a:t>
            </a:r>
            <a:r>
              <a:rPr sz="2000" dirty="0">
                <a:solidFill>
                  <a:srgbClr val="FF0000"/>
                </a:solidFill>
                <a:latin typeface="Arial Black" panose="020B0A04020102020204"/>
                <a:cs typeface="Arial Black" panose="020B0A04020102020204"/>
              </a:rPr>
              <a:t>ΩΣΤΕ</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ΑΥΤΟΣ</a:t>
            </a:r>
            <a:r>
              <a:rPr sz="2000" spc="10" dirty="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ΝΑ</a:t>
            </a:r>
            <a:r>
              <a:rPr sz="2000" spc="10">
                <a:solidFill>
                  <a:srgbClr val="FF0000"/>
                </a:solidFill>
                <a:latin typeface="Arial Black" panose="020B0A04020102020204"/>
                <a:cs typeface="Arial Black" panose="020B0A04020102020204"/>
              </a:rPr>
              <a:t> </a:t>
            </a:r>
            <a:r>
              <a:rPr lang="el-GR" sz="2000" spc="10" dirty="0" smtClean="0">
                <a:solidFill>
                  <a:srgbClr val="FF0000"/>
                </a:solidFill>
                <a:latin typeface="Arial Black" panose="020B0A04020102020204"/>
                <a:cs typeface="Arial Black" panose="020B0A04020102020204"/>
              </a:rPr>
              <a:t>ΜΠΑΙΝΕΙ</a:t>
            </a:r>
            <a:r>
              <a:rPr sz="2000" smtClean="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ΣΧΕΔΟΝ </a:t>
            </a:r>
            <a:r>
              <a:rPr sz="2000" dirty="0">
                <a:solidFill>
                  <a:srgbClr val="FF0000"/>
                </a:solidFill>
                <a:latin typeface="Arial Black" panose="020B0A04020102020204"/>
                <a:cs typeface="Arial Black" panose="020B0A04020102020204"/>
              </a:rPr>
              <a:t>ΕΦΑΠΤΟΜΕΝΙΚΑ</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ΣΤΟΝ </a:t>
            </a:r>
            <a:r>
              <a:rPr sz="2000" spc="-10" dirty="0">
                <a:solidFill>
                  <a:srgbClr val="FF0000"/>
                </a:solidFill>
                <a:latin typeface="Arial Black" panose="020B0A04020102020204"/>
                <a:cs typeface="Arial Black" panose="020B0A04020102020204"/>
              </a:rPr>
              <a:t>ΚΥΛΙΝΔΡΟ. </a:t>
            </a:r>
            <a:r>
              <a:rPr sz="2000" dirty="0">
                <a:solidFill>
                  <a:srgbClr val="FF0000"/>
                </a:solidFill>
                <a:latin typeface="Arial Black" panose="020B0A04020102020204"/>
                <a:cs typeface="Arial Black" panose="020B0A04020102020204"/>
              </a:rPr>
              <a:t>ΕΤΣΙ ΕΧΕΙ ΑΠΟΔΟΤΙΚΟΤΕΡΗ</a:t>
            </a:r>
            <a:r>
              <a:rPr sz="2000" spc="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ΣΑΡΩΣΗ, </a:t>
            </a:r>
            <a:r>
              <a:rPr sz="2000" dirty="0">
                <a:solidFill>
                  <a:srgbClr val="FF0000"/>
                </a:solidFill>
                <a:latin typeface="Arial Black" panose="020B0A04020102020204"/>
                <a:cs typeface="Arial Black" panose="020B0A04020102020204"/>
              </a:rPr>
              <a:t>ΑΥΞΗΣΗ ΤΟΥ </a:t>
            </a:r>
            <a:r>
              <a:rPr sz="2000">
                <a:solidFill>
                  <a:srgbClr val="FF0000"/>
                </a:solidFill>
                <a:latin typeface="Arial Black" panose="020B0A04020102020204"/>
                <a:cs typeface="Arial Black" panose="020B0A04020102020204"/>
              </a:rPr>
              <a:t>ΒΑΘΜΟΥ </a:t>
            </a:r>
            <a:r>
              <a:rPr sz="2000" spc="-10" smtClean="0">
                <a:solidFill>
                  <a:srgbClr val="FF0000"/>
                </a:solidFill>
                <a:latin typeface="Arial Black" panose="020B0A04020102020204"/>
                <a:cs typeface="Arial Black" panose="020B0A04020102020204"/>
              </a:rPr>
              <a:t>ΑΠΟΔΟΣ</a:t>
            </a:r>
            <a:r>
              <a:rPr lang="el-GR" sz="2000" spc="-10" dirty="0" smtClean="0">
                <a:solidFill>
                  <a:srgbClr val="FF0000"/>
                </a:solidFill>
                <a:latin typeface="Arial Black" panose="020B0A04020102020204"/>
                <a:cs typeface="Arial Black" panose="020B0A04020102020204"/>
              </a:rPr>
              <a:t>Η</a:t>
            </a:r>
            <a:r>
              <a:rPr sz="2000" spc="-10" smtClean="0">
                <a:solidFill>
                  <a:srgbClr val="FF0000"/>
                </a:solidFill>
                <a:latin typeface="Arial Black" panose="020B0A04020102020204"/>
                <a:cs typeface="Arial Black" panose="020B0A04020102020204"/>
              </a:rPr>
              <a:t>Σ </a:t>
            </a:r>
            <a:r>
              <a:rPr sz="2000" dirty="0">
                <a:solidFill>
                  <a:srgbClr val="FF0000"/>
                </a:solidFill>
                <a:latin typeface="Arial Black" panose="020B0A04020102020204"/>
                <a:cs typeface="Arial Black" panose="020B0A04020102020204"/>
              </a:rPr>
              <a:t>ΚΑΙ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ΜΕΙΩΣΗ ΤΗΣ</a:t>
            </a:r>
            <a:r>
              <a:rPr sz="2000" spc="10" dirty="0">
                <a:solidFill>
                  <a:srgbClr val="FF0000"/>
                </a:solidFill>
                <a:latin typeface="Arial Black" panose="020B0A04020102020204"/>
                <a:cs typeface="Arial Black" panose="020B0A04020102020204"/>
              </a:rPr>
              <a:t> </a:t>
            </a:r>
            <a:r>
              <a:rPr sz="2000" spc="-10">
                <a:solidFill>
                  <a:srgbClr val="FF0000"/>
                </a:solidFill>
                <a:latin typeface="Arial Black" panose="020B0A04020102020204"/>
                <a:cs typeface="Arial Black" panose="020B0A04020102020204"/>
              </a:rPr>
              <a:t>ΘΕΡΜΙΚΗΣ </a:t>
            </a:r>
            <a:r>
              <a:rPr sz="2000" smtClean="0">
                <a:solidFill>
                  <a:srgbClr val="FF0000"/>
                </a:solidFill>
                <a:latin typeface="Arial Black" panose="020B0A04020102020204"/>
                <a:cs typeface="Arial Black" panose="020B0A04020102020204"/>
              </a:rPr>
              <a:t>ΦΟΡΤΙΣ</a:t>
            </a:r>
            <a:r>
              <a:rPr lang="el-GR" sz="2000" dirty="0" smtClean="0">
                <a:solidFill>
                  <a:srgbClr val="FF0000"/>
                </a:solidFill>
                <a:latin typeface="Arial Black" panose="020B0A04020102020204"/>
                <a:cs typeface="Arial Black" panose="020B0A04020102020204"/>
              </a:rPr>
              <a:t>Η</a:t>
            </a:r>
            <a:r>
              <a:rPr sz="2000" smtClean="0">
                <a:solidFill>
                  <a:srgbClr val="FF0000"/>
                </a:solidFill>
                <a:latin typeface="Arial Black" panose="020B0A04020102020204"/>
                <a:cs typeface="Arial Black" panose="020B0A04020102020204"/>
              </a:rPr>
              <a:t>Σ</a:t>
            </a:r>
            <a:r>
              <a:rPr sz="2000" spc="-5" smtClean="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ΤΗΣ</a:t>
            </a:r>
            <a:r>
              <a:rPr sz="2000" spc="1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ΜΗΧΑΝΗΣ.</a:t>
            </a:r>
            <a:endParaRPr sz="2000">
              <a:latin typeface="Arial Black" panose="020B0A04020102020204"/>
              <a:cs typeface="Arial Black" panose="020B0A04020102020204"/>
            </a:endParaRPr>
          </a:p>
        </p:txBody>
      </p:sp>
    </p:spTree>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944370" y="215900"/>
            <a:ext cx="5543550" cy="6642100"/>
          </a:xfrm>
          <a:prstGeom prst="rect">
            <a:avLst/>
          </a:prstGeom>
        </p:spPr>
      </p:pic>
    </p:spTree>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object 7"/>
          <p:cNvSpPr/>
          <p:nvPr/>
        </p:nvSpPr>
        <p:spPr>
          <a:xfrm>
            <a:off x="1582419" y="2301239"/>
            <a:ext cx="6051550" cy="0"/>
          </a:xfrm>
          <a:custGeom>
            <a:avLst/>
            <a:gdLst/>
            <a:ahLst/>
            <a:cxnLst/>
            <a:rect l="l" t="t" r="r" b="b"/>
            <a:pathLst>
              <a:path w="6051550">
                <a:moveTo>
                  <a:pt x="0" y="0"/>
                </a:moveTo>
                <a:lnTo>
                  <a:pt x="6051550" y="0"/>
                </a:lnTo>
              </a:path>
            </a:pathLst>
          </a:custGeom>
          <a:ln w="54610">
            <a:solidFill>
              <a:srgbClr val="FF0000"/>
            </a:solidFill>
          </a:ln>
        </p:spPr>
        <p:txBody>
          <a:bodyPr wrap="square" lIns="0" tIns="0" rIns="0" bIns="0" rtlCol="0"/>
          <a:lstStyle/>
          <a:p/>
        </p:txBody>
      </p:sp>
      <p:sp>
        <p:nvSpPr>
          <p:cNvPr id="8" name="object 8"/>
          <p:cNvSpPr/>
          <p:nvPr/>
        </p:nvSpPr>
        <p:spPr>
          <a:xfrm>
            <a:off x="1539239" y="3145789"/>
            <a:ext cx="6065520" cy="0"/>
          </a:xfrm>
          <a:custGeom>
            <a:avLst/>
            <a:gdLst/>
            <a:ahLst/>
            <a:cxnLst/>
            <a:rect l="l" t="t" r="r" b="b"/>
            <a:pathLst>
              <a:path w="6065520">
                <a:moveTo>
                  <a:pt x="0" y="0"/>
                </a:moveTo>
                <a:lnTo>
                  <a:pt x="6065520" y="0"/>
                </a:lnTo>
              </a:path>
            </a:pathLst>
          </a:custGeom>
          <a:ln w="54610">
            <a:solidFill>
              <a:srgbClr val="FF0000"/>
            </a:solidFill>
          </a:ln>
        </p:spPr>
        <p:txBody>
          <a:bodyPr wrap="square" lIns="0" tIns="0" rIns="0" bIns="0" rtlCol="0"/>
          <a:lstStyle/>
          <a:p/>
        </p:txBody>
      </p:sp>
      <p:sp>
        <p:nvSpPr>
          <p:cNvPr id="10" name="object 10"/>
          <p:cNvSpPr txBox="1">
            <a:spLocks noGrp="1"/>
          </p:cNvSpPr>
          <p:nvPr>
            <p:ph type="body" idx="1"/>
          </p:nvPr>
        </p:nvSpPr>
        <p:spPr>
          <a:xfrm>
            <a:off x="137794" y="989330"/>
            <a:ext cx="8869044" cy="5875020"/>
          </a:xfrm>
          <a:prstGeom prst="rect">
            <a:avLst/>
          </a:prstGeom>
        </p:spPr>
        <p:txBody>
          <a:bodyPr vert="horz" wrap="square" lIns="0" tIns="500380" rIns="0" bIns="0" rtlCol="0">
            <a:spAutoFit/>
          </a:bodyPr>
          <a:lstStyle/>
          <a:p>
            <a:pPr marL="1425575" marR="1073785" indent="43180">
              <a:lnSpc>
                <a:spcPts val="6650"/>
              </a:lnSpc>
              <a:spcBef>
                <a:spcPts val="320"/>
              </a:spcBef>
            </a:pPr>
            <a:r>
              <a:rPr lang="el-GR" sz="5550" b="0" spc="-50" dirty="0">
                <a:solidFill>
                  <a:srgbClr val="FF0000"/>
                </a:solidFill>
                <a:latin typeface="Arial Black" panose="020B0A04020102020204"/>
                <a:cs typeface="Arial Black" panose="020B0A04020102020204"/>
              </a:rPr>
              <a:t>ΜΕΣΟΣΤΡΟΦΕΣ</a:t>
            </a:r>
            <a:r>
              <a:rPr lang="el-GR" sz="5550" b="0" spc="-35" dirty="0">
                <a:solidFill>
                  <a:srgbClr val="FF0000"/>
                </a:solidFill>
                <a:latin typeface="Arial Black" panose="020B0A04020102020204"/>
                <a:cs typeface="Arial Black" panose="020B0A04020102020204"/>
              </a:rPr>
              <a:t>ΤΕΤΡΑΧΡΟΝΕΣ</a:t>
            </a:r>
            <a:endParaRPr sz="5550">
              <a:latin typeface="Arial Black" panose="020B0A04020102020204"/>
              <a:cs typeface="Arial Black" panose="020B0A04020102020204"/>
            </a:endParaRPr>
          </a:p>
          <a:p>
            <a:pPr marL="43815" algn="ctr">
              <a:lnSpc>
                <a:spcPts val="6430"/>
              </a:lnSpc>
            </a:pPr>
            <a:r>
              <a:rPr sz="5550" b="0" u="heavy" spc="-10" dirty="0">
                <a:solidFill>
                  <a:srgbClr val="FF0000"/>
                </a:solidFill>
                <a:uFill>
                  <a:solidFill>
                    <a:srgbClr val="FF0000"/>
                  </a:solidFill>
                </a:uFill>
                <a:latin typeface="Arial Black" panose="020B0A04020102020204"/>
                <a:cs typeface="Arial Black" panose="020B0A04020102020204"/>
              </a:rPr>
              <a:t>ΜΗΧΑΝΕΣ</a:t>
            </a:r>
            <a:endParaRPr sz="5550">
              <a:latin typeface="Arial Black" panose="020B0A04020102020204"/>
              <a:cs typeface="Arial Black" panose="020B0A04020102020204"/>
            </a:endParaRPr>
          </a:p>
          <a:p>
            <a:pPr marL="102235" marR="55880" algn="ctr">
              <a:lnSpc>
                <a:spcPct val="100000"/>
              </a:lnSpc>
              <a:spcBef>
                <a:spcPts val="1100"/>
              </a:spcBef>
            </a:pPr>
            <a:r>
              <a:rPr sz="5550" b="0" dirty="0">
                <a:solidFill>
                  <a:srgbClr val="FF0000"/>
                </a:solidFill>
                <a:latin typeface="Arial Black" panose="020B0A04020102020204"/>
                <a:cs typeface="Arial Black" panose="020B0A04020102020204"/>
              </a:rPr>
              <a:t>ΜEDIUM</a:t>
            </a:r>
            <a:r>
              <a:rPr sz="5550" b="0" spc="-280" dirty="0">
                <a:solidFill>
                  <a:srgbClr val="FF0000"/>
                </a:solidFill>
                <a:latin typeface="Arial Black" panose="020B0A04020102020204"/>
                <a:cs typeface="Arial Black" panose="020B0A04020102020204"/>
              </a:rPr>
              <a:t> </a:t>
            </a:r>
            <a:r>
              <a:rPr lang="en-US" sz="5550" b="0" spc="-280" dirty="0">
                <a:solidFill>
                  <a:srgbClr val="FF0000"/>
                </a:solidFill>
                <a:latin typeface="Arial Black" panose="020B0A04020102020204"/>
                <a:cs typeface="Arial Black" panose="020B0A04020102020204"/>
              </a:rPr>
              <a:t>SPEED</a:t>
            </a:r>
            <a:r>
              <a:rPr sz="5550" b="0" spc="-20" dirty="0">
                <a:solidFill>
                  <a:srgbClr val="FF0000"/>
                </a:solidFill>
                <a:latin typeface="Arial Black" panose="020B0A04020102020204"/>
                <a:cs typeface="Arial Black" panose="020B0A04020102020204"/>
              </a:rPr>
              <a:t> FOUR </a:t>
            </a:r>
            <a:r>
              <a:rPr lang="en-US" sz="5550" b="0" spc="-20" dirty="0">
                <a:solidFill>
                  <a:srgbClr val="FF0000"/>
                </a:solidFill>
                <a:latin typeface="Arial Black" panose="020B0A04020102020204"/>
                <a:cs typeface="Arial Black" panose="020B0A04020102020204"/>
              </a:rPr>
              <a:t>STROKE ENGINES</a:t>
            </a:r>
            <a:endParaRPr lang="en-US" sz="5550" b="0" spc="-20" dirty="0">
              <a:solidFill>
                <a:srgbClr val="FF0000"/>
              </a:solidFill>
              <a:latin typeface="Arial Black" panose="020B0A04020102020204"/>
              <a:cs typeface="Arial Black" panose="020B0A04020102020204"/>
            </a:endParaRPr>
          </a:p>
          <a:p>
            <a:pPr marL="102235" marR="55880" algn="ctr">
              <a:lnSpc>
                <a:spcPct val="100000"/>
              </a:lnSpc>
              <a:spcBef>
                <a:spcPts val="1100"/>
              </a:spcBef>
            </a:pPr>
            <a:r>
              <a:rPr lang="en-US" sz="5550" b="0" spc="-20" dirty="0">
                <a:solidFill>
                  <a:srgbClr val="FF0000"/>
                </a:solidFill>
                <a:latin typeface="Arial Black" panose="020B0A04020102020204"/>
                <a:cs typeface="Arial Black" panose="020B0A04020102020204"/>
              </a:rPr>
              <a:t>&lt;1500 RPM</a:t>
            </a:r>
            <a:endParaRPr lang="en-US" sz="5550" b="0" spc="-20" dirty="0">
              <a:solidFill>
                <a:srgbClr val="FF0000"/>
              </a:solidFill>
              <a:latin typeface="Arial Black" panose="020B0A04020102020204"/>
              <a:cs typeface="Arial Black" panose="020B0A04020102020204"/>
            </a:endParaRPr>
          </a:p>
        </p:txBody>
      </p:sp>
      <p:sp>
        <p:nvSpPr>
          <p:cNvPr id="12" name="object 1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3" name="object 13"/>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heavy"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04900"/>
            <a:ext cx="8376920" cy="5113020"/>
          </a:xfrm>
          <a:prstGeom prst="rect">
            <a:avLst/>
          </a:prstGeom>
        </p:spPr>
        <p:txBody>
          <a:bodyPr vert="horz" wrap="square" lIns="0" tIns="12065" rIns="0" bIns="0" rtlCol="0">
            <a:spAutoFit/>
          </a:bodyPr>
          <a:lstStyle/>
          <a:p>
            <a:pPr marL="12700" marR="103505">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1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ΜΕΣΟΣΤΡΟΦΕΣ</a:t>
            </a:r>
            <a:r>
              <a:rPr sz="2000" spc="-2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ΜΗΧΑΝΕΣ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ΕΙΝΑΙ </a:t>
            </a:r>
            <a:r>
              <a:rPr sz="2000" dirty="0">
                <a:solidFill>
                  <a:srgbClr val="FF0000"/>
                </a:solidFill>
                <a:latin typeface="Arial Black" panose="020B0A04020102020204"/>
                <a:cs typeface="Arial Black" panose="020B0A04020102020204"/>
              </a:rPr>
              <a:t>ΤΕΤΡΑΧΡΟΝΕΣ</a:t>
            </a:r>
            <a:r>
              <a:rPr sz="2000" spc="-15" dirty="0">
                <a:solidFill>
                  <a:srgbClr val="FF0000"/>
                </a:solidFill>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ΧΡΗΣΙΜΟΠΟΙΟΥΝΤΑΙ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ΚΥΡΙΩΣ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ΚΙΝΗΣΗ </a:t>
            </a:r>
            <a:r>
              <a:rPr sz="2000" dirty="0">
                <a:latin typeface="Arial Black" panose="020B0A04020102020204"/>
                <a:cs typeface="Arial Black" panose="020B0A04020102020204"/>
              </a:rPr>
              <a:t>ΜΙΚΡΟΤΕΡΩΝ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ΠΛΟΙΩΝ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ΚΙΝΗΣΗ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ΕΙΔΙΚΩΝ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ΤΥΠΩΝ </a:t>
            </a:r>
            <a:r>
              <a:rPr sz="2000" dirty="0">
                <a:solidFill>
                  <a:srgbClr val="FF0000"/>
                </a:solidFill>
                <a:latin typeface="Arial Black" panose="020B0A04020102020204"/>
                <a:cs typeface="Arial Black" panose="020B0A04020102020204"/>
              </a:rPr>
              <a:t>ΜΕΓΑΛΩΝ</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ΠΛΟΙΩΝ,</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ΟΠΩΣ</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ΤΑ</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ΠΛΟΙΑ</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ΑΝΑΨΥΧΗΣ</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ΚΑΙ</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ΤΑ </a:t>
            </a:r>
            <a:r>
              <a:rPr sz="2000" spc="-10" dirty="0">
                <a:solidFill>
                  <a:srgbClr val="FF0000"/>
                </a:solidFill>
                <a:latin typeface="Arial Black" panose="020B0A04020102020204"/>
                <a:cs typeface="Arial Black" panose="020B0A04020102020204"/>
              </a:rPr>
              <a:t>ΟΧΗΜΑΤΑΓΩΓΑ</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5080">
              <a:lnSpc>
                <a:spcPct val="100000"/>
              </a:lnSpc>
              <a:spcBef>
                <a:spcPts val="4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ΚΑΤΑΣΚΕΥΑΖΟΝΤΑΙ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ΔΙΑΤΑΞΗ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ΣΕΙΡΑ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ΔΙΑΤΑΞΗ </a:t>
            </a:r>
            <a:r>
              <a:rPr sz="2000" dirty="0">
                <a:latin typeface="Arial Black" panose="020B0A04020102020204"/>
                <a:cs typeface="Arial Black" panose="020B0A04020102020204"/>
              </a:rPr>
              <a:t>V</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ΟΛΕΣ</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ΥΠΕΡΠΛΗΡΟΥΜΕΝΕΣ.</a:t>
            </a:r>
            <a:endParaRPr sz="2000">
              <a:latin typeface="Arial Black" panose="020B0A04020102020204"/>
              <a:cs typeface="Arial Black" panose="020B0A04020102020204"/>
            </a:endParaRPr>
          </a:p>
          <a:p>
            <a:pPr marL="12700" marR="415290">
              <a:lnSpc>
                <a:spcPct val="100000"/>
              </a:lnSpc>
              <a:spcBef>
                <a:spcPts val="41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ΤΟ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ΚΥΡΙΟ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ΠΛΕΟΝΕΚΤΗΜΑ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ΜΙΚΡΟΤΕΡΟ </a:t>
            </a:r>
            <a:r>
              <a:rPr sz="2000" dirty="0">
                <a:latin typeface="Arial Black" panose="020B0A04020102020204"/>
                <a:cs typeface="Arial Black" panose="020B0A04020102020204"/>
              </a:rPr>
              <a:t>ΜΕΓΕΘΟΣ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ΒΑΡΟΣ.(</a:t>
            </a:r>
            <a:r>
              <a:rPr sz="2000" dirty="0">
                <a:solidFill>
                  <a:srgbClr val="FF0000"/>
                </a:solidFill>
                <a:latin typeface="Arial Black" panose="020B0A04020102020204"/>
                <a:cs typeface="Arial Black" panose="020B0A04020102020204"/>
              </a:rPr>
              <a:t>ΩΦΕΛΙΜΟ</a:t>
            </a:r>
            <a:r>
              <a:rPr sz="2000" spc="-1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ΧΩΡΟ</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1163955">
              <a:lnSpc>
                <a:spcPct val="100000"/>
              </a:lnSpc>
              <a:spcBef>
                <a:spcPts val="41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ΜΕΙΟΝΕΚΤΗΜΑ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ΟΜΩΣ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ΜΕΓΑΛΟ</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ΑΡΙΘΜΟ </a:t>
            </a:r>
            <a:r>
              <a:rPr sz="2000" dirty="0">
                <a:latin typeface="Arial Black" panose="020B0A04020102020204"/>
                <a:cs typeface="Arial Black" panose="020B0A04020102020204"/>
              </a:rPr>
              <a:t>ΚΥΛΙΝΔΡΩΝ.(</a:t>
            </a:r>
            <a:r>
              <a:rPr sz="2000" dirty="0">
                <a:solidFill>
                  <a:srgbClr val="FF0000"/>
                </a:solidFill>
                <a:latin typeface="Arial Black" panose="020B0A04020102020204"/>
                <a:cs typeface="Arial Black" panose="020B0A04020102020204"/>
              </a:rPr>
              <a:t>ΚΟΣΤΟΣ</a:t>
            </a:r>
            <a:r>
              <a:rPr sz="2000" spc="-55"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ΣΥΝΤΗΡΗΣΗΣ</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94615">
              <a:lnSpc>
                <a:spcPct val="100000"/>
              </a:lnSpc>
              <a:spcBef>
                <a:spcPts val="3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ΧΡΗΣΙΜΟΠΟΙΟΥΝΤΑΙ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ΠΑΡΑΓΩΓΗ</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ΗΛΕΚΤΡΙΚΗΣ </a:t>
            </a:r>
            <a:r>
              <a:rPr sz="2000" dirty="0">
                <a:latin typeface="Arial Black" panose="020B0A04020102020204"/>
                <a:cs typeface="Arial Black" panose="020B0A04020102020204"/>
              </a:rPr>
              <a:t>ΙΣΧΥΟΣ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ΕΓΚΑΤΑΣΤΑΣΕΙΣ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ΞΗΡΑΣ,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ΩΣ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ΚΥΡΙΕΣ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ΝΑΥΤΙΚΕΣ </a:t>
            </a:r>
            <a:r>
              <a:rPr sz="2000" dirty="0">
                <a:latin typeface="Arial Black" panose="020B0A04020102020204"/>
                <a:cs typeface="Arial Black" panose="020B0A04020102020204"/>
              </a:rPr>
              <a:t>ΜΗΧΑΝΕΣ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ΕΜΠΟΡΙΚΩΝ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ΠΛΟΙΩΝ,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ΩΣ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ΚΥΡΙΕΣ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ΜΗΧΑΝΕΣ </a:t>
            </a:r>
            <a:r>
              <a:rPr sz="2000" dirty="0">
                <a:latin typeface="Arial Black" panose="020B0A04020102020204"/>
                <a:cs typeface="Arial Black" panose="020B0A04020102020204"/>
              </a:rPr>
              <a:t>ΟΧΗΜΑΤΑΓΩΓΩΝ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ΠΛΟΙΩΝ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ΑΝΑΨΥΧΗΣ</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ΗΛΕΚΤΡΟΠΑΡΑΓΩΓΑ</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ΖΕΥΓΗ</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ΠΛΟΙΩΝ.</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04900"/>
            <a:ext cx="8204200" cy="3964305"/>
          </a:xfrm>
          <a:prstGeom prst="rect">
            <a:avLst/>
          </a:prstGeom>
        </p:spPr>
        <p:txBody>
          <a:bodyPr vert="horz" wrap="square" lIns="0" tIns="12065" rIns="0" bIns="0" rtlCol="0">
            <a:spAutoFit/>
          </a:bodyPr>
          <a:lstStyle/>
          <a:p>
            <a:pPr marL="12700" marR="5080">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ΜΙΚΡΟΤΕΡΕΣ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ΜΗΧΑΝΕΣ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ΚΑΤΗΓΟΡΙΑΣ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ΞΕΚΙΝΟΥΝ </a:t>
            </a:r>
            <a:r>
              <a:rPr sz="2000" dirty="0">
                <a:latin typeface="Arial Black" panose="020B0A04020102020204"/>
                <a:cs typeface="Arial Black" panose="020B0A04020102020204"/>
              </a:rPr>
              <a:t>ΑΠΟ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ΔΙΑΜΕΤΡΟ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ΚΥΛΙΝΔΡΩΝ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200</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mm,</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ΠΡΟΟΡΙΖΟΝΤΑΙ</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ΓΙΑ </a:t>
            </a:r>
            <a:r>
              <a:rPr sz="2000" dirty="0">
                <a:latin typeface="Arial Black" panose="020B0A04020102020204"/>
                <a:cs typeface="Arial Black" panose="020B0A04020102020204"/>
              </a:rPr>
              <a:t>ΤΗΝ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ΠΡΟΩΣΗ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ΜΙΚΡΩΝ</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ΠΛΟΙΩΝ</a:t>
            </a:r>
            <a:r>
              <a:rPr sz="2000" spc="-10">
                <a:latin typeface="Arial Black" panose="020B0A04020102020204"/>
                <a:cs typeface="Arial Black" panose="020B0A04020102020204"/>
              </a:rPr>
              <a:t> </a:t>
            </a:r>
            <a:r>
              <a:rPr lang="el-GR" sz="2000" spc="-10" dirty="0">
                <a:latin typeface="Arial Black" panose="020B0A04020102020204"/>
                <a:cs typeface="Arial Black" panose="020B0A04020102020204"/>
              </a:rPr>
              <a:t>ή</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ΩΣ</a:t>
            </a:r>
            <a:r>
              <a:rPr sz="2000" spc="-10" dirty="0">
                <a:latin typeface="Arial Black" panose="020B0A04020102020204"/>
                <a:cs typeface="Arial Black" panose="020B0A04020102020204"/>
              </a:rPr>
              <a:t> ΗΛΕΚΤΡΟΠΑΡΑΓΩΓΑ ΖΕΥΓΗ.</a:t>
            </a:r>
            <a:endParaRPr sz="2000">
              <a:latin typeface="Arial Black" panose="020B0A04020102020204"/>
              <a:cs typeface="Arial Black" panose="020B0A04020102020204"/>
            </a:endParaRPr>
          </a:p>
          <a:p>
            <a:pPr>
              <a:lnSpc>
                <a:spcPct val="100000"/>
              </a:lnSpc>
              <a:spcBef>
                <a:spcPts val="45"/>
              </a:spcBef>
              <a:buClr>
                <a:srgbClr val="FF0000"/>
              </a:buClr>
              <a:buFont typeface="Wingdings" panose="05000000000000000000"/>
              <a:buChar char=""/>
            </a:pPr>
            <a:endParaRPr sz="2100">
              <a:latin typeface="Arial Black" panose="020B0A04020102020204"/>
              <a:cs typeface="Arial Black" panose="020B0A04020102020204"/>
            </a:endParaRPr>
          </a:p>
          <a:p>
            <a:pPr marL="12700" marR="888365">
              <a:lnSpc>
                <a:spcPct val="109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ΜΕΓΑΛΥΤΕΡΕΣ</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ΜΗΧΑΝΕΣ</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ΔΙΑΘΕΤΟΥΝ</a:t>
            </a:r>
            <a:r>
              <a:rPr lang="el-GR" sz="2000" dirty="0" smtClean="0">
                <a:latin typeface="Arial Black" panose="020B0A04020102020204"/>
                <a:cs typeface="Arial Black" panose="020B0A04020102020204"/>
              </a:rPr>
              <a:t> </a:t>
            </a:r>
            <a:r>
              <a:rPr sz="2000" spc="-15" smtClean="0">
                <a:latin typeface="Arial Black" panose="020B0A04020102020204"/>
                <a:cs typeface="Arial Black" panose="020B0A04020102020204"/>
              </a:rPr>
              <a:t> </a:t>
            </a:r>
            <a:r>
              <a:rPr sz="2000" spc="-10" dirty="0">
                <a:latin typeface="Arial Black" panose="020B0A04020102020204"/>
                <a:cs typeface="Arial Black" panose="020B0A04020102020204"/>
              </a:rPr>
              <a:t>ΠΛΕΟΝ </a:t>
            </a:r>
            <a:r>
              <a:rPr sz="2000" dirty="0">
                <a:latin typeface="Arial Black" panose="020B0A04020102020204"/>
                <a:cs typeface="Arial Black" panose="020B0A04020102020204"/>
              </a:rPr>
              <a:t>ΔΙΑΜΕΤΡΟ</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ΚΥΛΙΝΔΡΟΥ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ΜΕΓΑΛΥΤΕΡΗ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500</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mm. </a:t>
            </a:r>
            <a:r>
              <a:rPr sz="2000" dirty="0">
                <a:latin typeface="Arial Black" panose="020B0A04020102020204"/>
                <a:cs typeface="Arial Black" panose="020B0A04020102020204"/>
              </a:rPr>
              <a:t>ΟΠΩΣ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ΣΕΙΡΑ</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L</a:t>
            </a:r>
            <a:r>
              <a:rPr sz="2000" spc="-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MAN</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B&amp;W</a:t>
            </a:r>
            <a:endParaRPr sz="2000">
              <a:latin typeface="Arial Black" panose="020B0A04020102020204"/>
              <a:cs typeface="Arial Black" panose="020B0A04020102020204"/>
            </a:endParaRPr>
          </a:p>
          <a:p>
            <a:pPr marL="951230">
              <a:lnSpc>
                <a:spcPct val="100000"/>
              </a:lnSpc>
              <a:spcBef>
                <a:spcPts val="400"/>
              </a:spcBef>
            </a:pPr>
            <a:r>
              <a:rPr sz="2000" dirty="0">
                <a:latin typeface="Arial Black" panose="020B0A04020102020204"/>
                <a:cs typeface="Arial Black" panose="020B0A04020102020204"/>
              </a:rPr>
              <a:t>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ΣΕΙΡΑ</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ΖΑ</a:t>
            </a:r>
            <a:r>
              <a:rPr sz="2000" spc="-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 dirty="0">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SULZER</a:t>
            </a:r>
            <a:endParaRPr sz="2000">
              <a:latin typeface="Arial Black" panose="020B0A04020102020204"/>
              <a:cs typeface="Arial Black" panose="020B0A04020102020204"/>
            </a:endParaRPr>
          </a:p>
          <a:p>
            <a:pPr marL="951230">
              <a:lnSpc>
                <a:spcPct val="100000"/>
              </a:lnSpc>
              <a:spcBef>
                <a:spcPts val="410"/>
              </a:spcBef>
            </a:pPr>
            <a:r>
              <a:rPr sz="2000" dirty="0">
                <a:latin typeface="Arial Black" panose="020B0A04020102020204"/>
                <a:cs typeface="Arial Black" panose="020B0A04020102020204"/>
              </a:rPr>
              <a:t>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ΣΕΙΡΑ </a:t>
            </a:r>
            <a:r>
              <a:rPr sz="2000" dirty="0">
                <a:solidFill>
                  <a:srgbClr val="FF0000"/>
                </a:solidFill>
                <a:latin typeface="Arial Black" panose="020B0A04020102020204"/>
                <a:cs typeface="Arial Black" panose="020B0A04020102020204"/>
              </a:rPr>
              <a:t>Μ</a:t>
            </a:r>
            <a:r>
              <a:rPr sz="2000" spc="-1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MaK</a:t>
            </a:r>
            <a:r>
              <a:rPr sz="2000" spc="-5"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dirty="0">
                <a:solidFill>
                  <a:srgbClr val="006FBF"/>
                </a:solidFill>
                <a:latin typeface="Arial Black" panose="020B0A04020102020204"/>
                <a:cs typeface="Arial Black" panose="020B0A04020102020204"/>
              </a:rPr>
              <a:t>580</a:t>
            </a:r>
            <a:r>
              <a:rPr sz="2000" spc="-10" dirty="0">
                <a:solidFill>
                  <a:srgbClr val="006FBF"/>
                </a:solidFill>
                <a:latin typeface="Arial Black" panose="020B0A04020102020204"/>
                <a:cs typeface="Arial Black" panose="020B0A04020102020204"/>
              </a:rPr>
              <a:t> </a:t>
            </a:r>
            <a:r>
              <a:rPr sz="2000" spc="-25" dirty="0">
                <a:solidFill>
                  <a:srgbClr val="006FBF"/>
                </a:solidFill>
                <a:latin typeface="Arial Black" panose="020B0A04020102020204"/>
                <a:cs typeface="Arial Black" panose="020B0A04020102020204"/>
              </a:rPr>
              <a:t>mm</a:t>
            </a:r>
            <a:r>
              <a:rPr sz="2000" spc="-25" dirty="0">
                <a:latin typeface="Arial Black" panose="020B0A04020102020204"/>
                <a:cs typeface="Arial Black" panose="020B0A04020102020204"/>
              </a:rPr>
              <a:t>)</a:t>
            </a:r>
            <a:r>
              <a:rPr lang="en-US" altLang="en-US" sz="2000" spc="-25" dirty="0">
                <a:latin typeface="Arial Black" panose="020B0A04020102020204"/>
                <a:cs typeface="Arial Black" panose="020B0A04020102020204"/>
              </a:rPr>
              <a:t> </a:t>
            </a:r>
            <a:r>
              <a:rPr lang="en-US" altLang="en-US" sz="2000">
                <a:latin typeface="Arial Black" panose="020B0A04020102020204"/>
                <a:cs typeface="Arial Black" panose="020B0A04020102020204"/>
              </a:rPr>
              <a:t>now owned by Caterpillar</a:t>
            </a:r>
            <a:endParaRPr lang="en-US" altLang="en-US" sz="2000">
              <a:latin typeface="Arial Black" panose="020B0A04020102020204"/>
              <a:cs typeface="Arial Black" panose="020B0A04020102020204"/>
            </a:endParaRPr>
          </a:p>
          <a:p>
            <a:pPr marL="951230">
              <a:lnSpc>
                <a:spcPct val="100000"/>
              </a:lnSpc>
              <a:spcBef>
                <a:spcPts val="400"/>
              </a:spcBef>
            </a:pP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ΣΕΙΡΑ </a:t>
            </a:r>
            <a:r>
              <a:rPr sz="2000" dirty="0">
                <a:solidFill>
                  <a:srgbClr val="FF0000"/>
                </a:solidFill>
                <a:latin typeface="Arial Black" panose="020B0A04020102020204"/>
                <a:cs typeface="Arial Black" panose="020B0A04020102020204"/>
              </a:rPr>
              <a:t>64</a:t>
            </a:r>
            <a:r>
              <a:rPr sz="2000" spc="-10" dirty="0">
                <a:solidFill>
                  <a:srgbClr val="FF0000"/>
                </a:solidFill>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WARTSILA </a:t>
            </a:r>
            <a:r>
              <a:rPr sz="2000" dirty="0">
                <a:latin typeface="Arial Black" panose="020B0A04020102020204"/>
                <a:cs typeface="Arial Black" panose="020B0A04020102020204"/>
              </a:rPr>
              <a:t>(</a:t>
            </a:r>
            <a:r>
              <a:rPr sz="2000" dirty="0">
                <a:solidFill>
                  <a:srgbClr val="006FBF"/>
                </a:solidFill>
                <a:latin typeface="Arial Black" panose="020B0A04020102020204"/>
                <a:cs typeface="Arial Black" panose="020B0A04020102020204"/>
              </a:rPr>
              <a:t>640</a:t>
            </a:r>
            <a:r>
              <a:rPr sz="2000" spc="-15" dirty="0">
                <a:solidFill>
                  <a:srgbClr val="006FBF"/>
                </a:solidFill>
                <a:latin typeface="Arial Black" panose="020B0A04020102020204"/>
                <a:cs typeface="Arial Black" panose="020B0A04020102020204"/>
              </a:rPr>
              <a:t> </a:t>
            </a:r>
            <a:r>
              <a:rPr sz="2000" spc="-25" dirty="0">
                <a:solidFill>
                  <a:srgbClr val="006FBF"/>
                </a:solidFill>
                <a:latin typeface="Arial Black" panose="020B0A04020102020204"/>
                <a:cs typeface="Arial Black" panose="020B0A04020102020204"/>
              </a:rPr>
              <a:t>mm</a:t>
            </a:r>
            <a:r>
              <a:rPr sz="2000" spc="-25"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sz="2200" b="0" u="none" spc="-55" smtClean="0">
                <a:solidFill>
                  <a:srgbClr val="FFFFFF"/>
                </a:solidFill>
                <a:uFill>
                  <a:solidFill>
                    <a:srgbClr val="FFFFFF"/>
                  </a:solidFill>
                </a:uFill>
                <a:latin typeface="Arial Black" panose="020B0A04020102020204"/>
                <a:cs typeface="Arial Black" panose="020B0A04020102020204"/>
              </a:rPr>
              <a:t> </a:t>
            </a:r>
            <a:r>
              <a:rPr lang="el-GR" sz="2200" b="0" u="none" spc="-55" dirty="0" smtClean="0">
                <a:solidFill>
                  <a:srgbClr val="FFFFFF"/>
                </a:solidFill>
                <a:uFill>
                  <a:solidFill>
                    <a:srgbClr val="FFFFFF"/>
                  </a:solidFill>
                </a:uFill>
                <a:latin typeface="Arial Black" panose="020B0A04020102020204"/>
                <a:cs typeface="Arial Black" panose="020B0A04020102020204"/>
              </a:rPr>
              <a:t> </a:t>
            </a:r>
            <a:r>
              <a:rPr sz="2200" b="0" u="heavy" spc="-10" smtClean="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708659" y="3389629"/>
            <a:ext cx="8135620" cy="0"/>
          </a:xfrm>
          <a:custGeom>
            <a:avLst/>
            <a:gdLst/>
            <a:ahLst/>
            <a:cxnLst/>
            <a:rect l="l" t="t" r="r" b="b"/>
            <a:pathLst>
              <a:path w="8135620">
                <a:moveTo>
                  <a:pt x="0" y="0"/>
                </a:moveTo>
                <a:lnTo>
                  <a:pt x="8135620" y="0"/>
                </a:lnTo>
              </a:path>
            </a:pathLst>
          </a:custGeom>
          <a:ln w="43180">
            <a:solidFill>
              <a:srgbClr val="000000"/>
            </a:solidFill>
          </a:ln>
        </p:spPr>
        <p:txBody>
          <a:bodyPr wrap="square" lIns="0" tIns="0" rIns="0" bIns="0" rtlCol="0"/>
          <a:lstStyle/>
          <a:p/>
        </p:txBody>
      </p:sp>
      <p:sp>
        <p:nvSpPr>
          <p:cNvPr id="4" name="object 4"/>
          <p:cNvSpPr/>
          <p:nvPr/>
        </p:nvSpPr>
        <p:spPr>
          <a:xfrm>
            <a:off x="547369" y="3228339"/>
            <a:ext cx="8134350" cy="0"/>
          </a:xfrm>
          <a:custGeom>
            <a:avLst/>
            <a:gdLst/>
            <a:ahLst/>
            <a:cxnLst/>
            <a:rect l="l" t="t" r="r" b="b"/>
            <a:pathLst>
              <a:path w="8134350">
                <a:moveTo>
                  <a:pt x="0" y="0"/>
                </a:moveTo>
                <a:lnTo>
                  <a:pt x="8134350" y="0"/>
                </a:lnTo>
              </a:path>
            </a:pathLst>
          </a:custGeom>
          <a:ln w="43180">
            <a:solidFill>
              <a:srgbClr val="FF0000"/>
            </a:solidFill>
          </a:ln>
        </p:spPr>
        <p:txBody>
          <a:bodyPr wrap="square" lIns="0" tIns="0" rIns="0" bIns="0" rtlCol="0"/>
          <a:lstStyle/>
          <a:p/>
        </p:txBody>
      </p:sp>
      <p:sp>
        <p:nvSpPr>
          <p:cNvPr id="5" name="object 5"/>
          <p:cNvSpPr txBox="1"/>
          <p:nvPr/>
        </p:nvSpPr>
        <p:spPr>
          <a:xfrm>
            <a:off x="509269" y="2590800"/>
            <a:ext cx="8201025" cy="1366520"/>
          </a:xfrm>
          <a:prstGeom prst="rect">
            <a:avLst/>
          </a:prstGeom>
        </p:spPr>
        <p:txBody>
          <a:bodyPr vert="horz" wrap="square" lIns="0" tIns="12700" rIns="0" bIns="0" rtlCol="0">
            <a:spAutoFit/>
          </a:bodyPr>
          <a:lstStyle/>
          <a:p>
            <a:pPr algn="ctr">
              <a:lnSpc>
                <a:spcPct val="100000"/>
              </a:lnSpc>
              <a:spcBef>
                <a:spcPts val="100"/>
              </a:spcBef>
            </a:pPr>
            <a:r>
              <a:rPr lang="el-GR" sz="4400" spc="5" dirty="0">
                <a:solidFill>
                  <a:srgbClr val="FF0000"/>
                </a:solidFill>
                <a:latin typeface="Arial Black" panose="020B0A04020102020204"/>
                <a:cs typeface="Arial Black" panose="020B0A04020102020204"/>
              </a:rPr>
              <a:t>ΜΕΣΟΣΤΡΟΦΕΣ</a:t>
            </a:r>
            <a:r>
              <a:rPr sz="4400" spc="5" dirty="0">
                <a:solidFill>
                  <a:srgbClr val="FF0000"/>
                </a:solidFill>
                <a:latin typeface="Arial Black" panose="020B0A04020102020204"/>
                <a:cs typeface="Arial Black" panose="020B0A04020102020204"/>
              </a:rPr>
              <a:t> </a:t>
            </a:r>
            <a:r>
              <a:rPr sz="4400" spc="-10" dirty="0">
                <a:solidFill>
                  <a:srgbClr val="FF0000"/>
                </a:solidFill>
                <a:latin typeface="Arial Black" panose="020B0A04020102020204"/>
                <a:cs typeface="Arial Black" panose="020B0A04020102020204"/>
              </a:rPr>
              <a:t>Μ</a:t>
            </a:r>
            <a:r>
              <a:rPr sz="4400" spc="-5" dirty="0">
                <a:solidFill>
                  <a:srgbClr val="FF0000"/>
                </a:solidFill>
                <a:latin typeface="Arial Black" panose="020B0A04020102020204"/>
                <a:cs typeface="Arial Black" panose="020B0A04020102020204"/>
              </a:rPr>
              <a:t>ΗΧΑ</a:t>
            </a:r>
            <a:r>
              <a:rPr lang="el-GR" altLang="en-US" sz="4400" spc="-5" dirty="0">
                <a:solidFill>
                  <a:srgbClr val="FF0000"/>
                </a:solidFill>
                <a:latin typeface="Arial Black" panose="020B0A04020102020204"/>
                <a:cs typeface="Arial Black" panose="020B0A04020102020204"/>
              </a:rPr>
              <a:t>ΝΕΣ</a:t>
            </a:r>
            <a:endParaRPr sz="4400">
              <a:latin typeface="Arial Black" panose="020B0A04020102020204"/>
              <a:cs typeface="Arial Black" panose="020B0A04020102020204"/>
            </a:endParaRPr>
          </a:p>
          <a:p>
            <a:pPr marR="79375" algn="ctr">
              <a:lnSpc>
                <a:spcPct val="100000"/>
              </a:lnSpc>
            </a:pPr>
            <a:r>
              <a:rPr sz="4400" dirty="0">
                <a:latin typeface="Arial Black" panose="020B0A04020102020204"/>
                <a:cs typeface="Arial Black" panose="020B0A04020102020204"/>
              </a:rPr>
              <a:t>Man</a:t>
            </a:r>
            <a:r>
              <a:rPr sz="4400" spc="-5" dirty="0">
                <a:latin typeface="Arial Black" panose="020B0A04020102020204"/>
                <a:cs typeface="Arial Black" panose="020B0A04020102020204"/>
              </a:rPr>
              <a:t> </a:t>
            </a:r>
            <a:r>
              <a:rPr sz="4400" spc="5" dirty="0">
                <a:latin typeface="Arial Black" panose="020B0A04020102020204"/>
                <a:cs typeface="Arial Black" panose="020B0A04020102020204"/>
              </a:rPr>
              <a:t>B</a:t>
            </a:r>
            <a:r>
              <a:rPr sz="4400" dirty="0">
                <a:latin typeface="Arial Black" panose="020B0A04020102020204"/>
                <a:cs typeface="Arial Black" panose="020B0A04020102020204"/>
              </a:rPr>
              <a:t>u</a:t>
            </a:r>
            <a:r>
              <a:rPr sz="4400" spc="210" dirty="0">
                <a:latin typeface="Arial Black" panose="020B0A04020102020204"/>
                <a:cs typeface="Arial Black" panose="020B0A04020102020204"/>
              </a:rPr>
              <a:t>r</a:t>
            </a:r>
            <a:r>
              <a:rPr sz="4400" spc="15" dirty="0">
                <a:latin typeface="Arial Black" panose="020B0A04020102020204"/>
                <a:cs typeface="Arial Black" panose="020B0A04020102020204"/>
              </a:rPr>
              <a:t>m</a:t>
            </a:r>
            <a:r>
              <a:rPr sz="4400" dirty="0">
                <a:latin typeface="Arial Black" panose="020B0A04020102020204"/>
                <a:cs typeface="Arial Black" panose="020B0A04020102020204"/>
              </a:rPr>
              <a:t>ei</a:t>
            </a:r>
            <a:r>
              <a:rPr lang="en-US" altLang="en-US" sz="4400" dirty="0">
                <a:latin typeface="Arial Black" panose="020B0A04020102020204"/>
                <a:cs typeface="Arial Black" panose="020B0A04020102020204"/>
              </a:rPr>
              <a:t>ter</a:t>
            </a:r>
            <a:r>
              <a:rPr sz="4400" spc="-5" dirty="0">
                <a:latin typeface="Arial Black" panose="020B0A04020102020204"/>
                <a:cs typeface="Arial Black" panose="020B0A04020102020204"/>
              </a:rPr>
              <a:t> </a:t>
            </a:r>
            <a:r>
              <a:rPr sz="4400" dirty="0">
                <a:latin typeface="Arial Black" panose="020B0A04020102020204"/>
                <a:cs typeface="Arial Black" panose="020B0A04020102020204"/>
              </a:rPr>
              <a:t>&amp;</a:t>
            </a:r>
            <a:r>
              <a:rPr sz="4400" spc="10" dirty="0">
                <a:latin typeface="Arial Black" panose="020B0A04020102020204"/>
                <a:cs typeface="Arial Black" panose="020B0A04020102020204"/>
              </a:rPr>
              <a:t> </a:t>
            </a:r>
            <a:r>
              <a:rPr sz="4400" spc="-20" dirty="0">
                <a:latin typeface="Arial Black" panose="020B0A04020102020204"/>
                <a:cs typeface="Arial Black" panose="020B0A04020102020204"/>
              </a:rPr>
              <a:t>Wain</a:t>
            </a:r>
            <a:endParaRPr sz="4400">
              <a:latin typeface="Arial Black" panose="020B0A04020102020204"/>
              <a:cs typeface="Arial Black" panose="020B0A04020102020204"/>
            </a:endParaRPr>
          </a:p>
        </p:txBody>
      </p:sp>
      <p:sp>
        <p:nvSpPr>
          <p:cNvPr id="6" name="object 6"/>
          <p:cNvSpPr/>
          <p:nvPr/>
        </p:nvSpPr>
        <p:spPr>
          <a:xfrm>
            <a:off x="952500" y="3898900"/>
            <a:ext cx="7239000" cy="0"/>
          </a:xfrm>
          <a:custGeom>
            <a:avLst/>
            <a:gdLst/>
            <a:ahLst/>
            <a:cxnLst/>
            <a:rect l="l" t="t" r="r" b="b"/>
            <a:pathLst>
              <a:path w="7239000">
                <a:moveTo>
                  <a:pt x="0" y="0"/>
                </a:moveTo>
                <a:lnTo>
                  <a:pt x="7239000" y="0"/>
                </a:lnTo>
              </a:path>
            </a:pathLst>
          </a:custGeom>
          <a:ln w="43180">
            <a:solidFill>
              <a:srgbClr val="000000"/>
            </a:solidFill>
          </a:ln>
        </p:spPr>
        <p:txBody>
          <a:bodyPr wrap="square" lIns="0" tIns="0" rIns="0" bIns="0" rtlCol="0"/>
          <a:lstStyle/>
          <a:p/>
        </p:txBody>
      </p:sp>
      <p:sp>
        <p:nvSpPr>
          <p:cNvPr id="7" name="object 7"/>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8" name="object 8"/>
          <p:cNvSpPr txBox="1">
            <a:spLocks noGrp="1"/>
          </p:cNvSpPr>
          <p:nvPr>
            <p:ph type="title"/>
          </p:nvPr>
        </p:nvSpPr>
        <p:spPr>
          <a:prstGeom prst="rect">
            <a:avLst/>
          </a:prstGeom>
        </p:spPr>
        <p:txBody>
          <a:bodyPr vert="horz" wrap="square" lIns="0" tIns="322579" rIns="0" bIns="0" rtlCol="0">
            <a:spAutoFit/>
          </a:bodyPr>
          <a:lstStyle/>
          <a:p>
            <a:pPr>
              <a:lnSpc>
                <a:spcPct val="100000"/>
              </a:lnSpc>
              <a:spcBef>
                <a:spcPts val="110"/>
              </a:spcBef>
            </a:pPr>
            <a:r>
              <a:rPr sz="2200" b="0" u="none" dirty="0">
                <a:solidFill>
                  <a:srgbClr val="FFFFFF"/>
                </a:solidFill>
                <a:latin typeface="Arial Black" panose="020B0A04020102020204"/>
                <a:cs typeface="Arial Black" panose="020B0A04020102020204"/>
              </a:rPr>
              <a:t>ΜΕΣΟΣΤΡΟΦΕΣ</a:t>
            </a:r>
            <a:r>
              <a:rPr sz="2200" b="0" u="heavy" spc="-70" dirty="0">
                <a:solidFill>
                  <a:srgbClr val="FFFFFF"/>
                </a:solidFill>
                <a:uFill>
                  <a:solidFill>
                    <a:srgbClr val="FFFFFF"/>
                  </a:solidFill>
                </a:uFill>
                <a:latin typeface="Arial Black" panose="020B0A04020102020204"/>
                <a:cs typeface="Arial Black" panose="020B0A04020102020204"/>
              </a:rPr>
              <a:t> </a:t>
            </a:r>
            <a:r>
              <a:rPr sz="2200" b="0" u="none" dirty="0">
                <a:solidFill>
                  <a:srgbClr val="FFFFFF"/>
                </a:solidFill>
                <a:latin typeface="Arial Black" panose="020B0A04020102020204"/>
                <a:cs typeface="Arial Black" panose="020B0A04020102020204"/>
              </a:rPr>
              <a:t>ΤΕΤΡΑΧΡΟΝΕΣ</a:t>
            </a:r>
            <a:r>
              <a:rPr sz="2200" b="0" u="heavy" spc="-55" dirty="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52829"/>
            <a:ext cx="8471535" cy="5457190"/>
          </a:xfrm>
          <a:prstGeom prst="rect">
            <a:avLst/>
          </a:prstGeom>
        </p:spPr>
        <p:txBody>
          <a:bodyPr vert="horz" wrap="square" lIns="0" tIns="64769" rIns="0" bIns="0" rtlCol="0">
            <a:spAutoFit/>
          </a:bodyPr>
          <a:lstStyle/>
          <a:p>
            <a:pPr marL="1720850">
              <a:lnSpc>
                <a:spcPct val="100000"/>
              </a:lnSpc>
              <a:spcBef>
                <a:spcPts val="51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Β&amp;W</a:t>
            </a:r>
            <a:endParaRPr sz="2000">
              <a:latin typeface="Arial Black" panose="020B0A04020102020204"/>
              <a:cs typeface="Arial Black" panose="020B0A04020102020204"/>
            </a:endParaRPr>
          </a:p>
          <a:p>
            <a:pPr marL="12700" marR="183515">
              <a:lnSpc>
                <a:spcPct val="100000"/>
              </a:lnSpc>
              <a:spcBef>
                <a:spcPts val="410"/>
              </a:spcBef>
            </a:pP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ΟΝΟΜΑ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ΚΑΘΕ</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ΣΕΙΡΑΣ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ΜΗΧΑΝΩΝ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ΠΡΟΚΥΠΤΕΙ</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ΑΠΟ </a:t>
            </a:r>
            <a:r>
              <a:rPr sz="2000" dirty="0">
                <a:solidFill>
                  <a:srgbClr val="FF0000"/>
                </a:solidFill>
                <a:latin typeface="Arial Black" panose="020B0A04020102020204"/>
                <a:cs typeface="Arial Black" panose="020B0A04020102020204"/>
              </a:rPr>
              <a:t>ΤΗ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ΔΙΑΤΑΞΗ</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ΤΩΝ</a:t>
            </a:r>
            <a:r>
              <a:rPr sz="2000" spc="-10" dirty="0">
                <a:solidFill>
                  <a:srgbClr val="FF0000"/>
                </a:solidFill>
                <a:latin typeface="Arial Black" panose="020B0A04020102020204"/>
                <a:cs typeface="Arial Black" panose="020B0A04020102020204"/>
              </a:rPr>
              <a:t> ΚΥΛΙΝΔΡΩΝ</a:t>
            </a:r>
            <a:endParaRPr sz="2000">
              <a:latin typeface="Arial Black" panose="020B0A04020102020204"/>
              <a:cs typeface="Arial Black" panose="020B0A04020102020204"/>
            </a:endParaRPr>
          </a:p>
          <a:p>
            <a:pPr marL="171450" algn="ctr">
              <a:lnSpc>
                <a:spcPct val="100000"/>
              </a:lnSpc>
              <a:spcBef>
                <a:spcPts val="560"/>
              </a:spcBef>
              <a:tabLst>
                <a:tab pos="4417695" algn="l"/>
              </a:tabLst>
            </a:pPr>
            <a:r>
              <a:rPr sz="2000" dirty="0">
                <a:solidFill>
                  <a:srgbClr val="006FBF"/>
                </a:solidFill>
                <a:latin typeface="Arial Black" panose="020B0A04020102020204"/>
                <a:cs typeface="Arial Black" panose="020B0A04020102020204"/>
              </a:rPr>
              <a:t>L =</a:t>
            </a:r>
            <a:r>
              <a:rPr sz="2000" spc="-5"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ΕΝ</a:t>
            </a:r>
            <a:r>
              <a:rPr sz="2000" spc="-5"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ΣΕΙΡΑ</a:t>
            </a:r>
            <a:r>
              <a:rPr sz="2000" spc="-5"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a:t>
            </a:r>
            <a:r>
              <a:rPr sz="2000" spc="-10"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V</a:t>
            </a:r>
            <a:r>
              <a:rPr sz="2000" spc="-5"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a:t>
            </a:r>
            <a:r>
              <a:rPr sz="2000" spc="5"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ΤΥΠΟΥ</a:t>
            </a:r>
            <a:r>
              <a:rPr sz="2000" spc="25" dirty="0">
                <a:solidFill>
                  <a:srgbClr val="006FBF"/>
                </a:solidFill>
                <a:latin typeface="Arial Black" panose="020B0A04020102020204"/>
                <a:cs typeface="Arial Black" panose="020B0A04020102020204"/>
              </a:rPr>
              <a:t> </a:t>
            </a:r>
            <a:r>
              <a:rPr sz="2800" spc="-50" dirty="0">
                <a:solidFill>
                  <a:srgbClr val="006FBF"/>
                </a:solidFill>
                <a:latin typeface="Arial Black" panose="020B0A04020102020204"/>
                <a:cs typeface="Arial Black" panose="020B0A04020102020204"/>
              </a:rPr>
              <a:t>V</a:t>
            </a:r>
            <a:r>
              <a:rPr sz="2800" u="sng" dirty="0">
                <a:solidFill>
                  <a:srgbClr val="006FBF"/>
                </a:solidFill>
                <a:uFill>
                  <a:solidFill>
                    <a:srgbClr val="006FBF"/>
                  </a:solidFill>
                </a:uFill>
                <a:latin typeface="Times New Roman" panose="02020603050405020304"/>
                <a:cs typeface="Times New Roman" panose="02020603050405020304"/>
              </a:rPr>
              <a:t>	</a:t>
            </a:r>
            <a:endParaRPr sz="2800">
              <a:latin typeface="Times New Roman" panose="02020603050405020304"/>
              <a:cs typeface="Times New Roman" panose="02020603050405020304"/>
            </a:endParaRPr>
          </a:p>
          <a:p>
            <a:pPr marL="12700">
              <a:lnSpc>
                <a:spcPct val="100000"/>
              </a:lnSpc>
              <a:spcBef>
                <a:spcPts val="400"/>
              </a:spcBef>
            </a:pPr>
            <a:r>
              <a:rPr sz="2000" dirty="0">
                <a:solidFill>
                  <a:srgbClr val="FF0000"/>
                </a:solidFill>
                <a:latin typeface="Arial Black" panose="020B0A04020102020204"/>
                <a:cs typeface="Arial Black" panose="020B0A04020102020204"/>
              </a:rPr>
              <a:t>ΤΗ</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ΔΙΑΜΕΤΡΟ</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ΤΩΝ</a:t>
            </a:r>
            <a:r>
              <a:rPr sz="2000" spc="-10" dirty="0">
                <a:solidFill>
                  <a:srgbClr val="FF0000"/>
                </a:solidFill>
                <a:latin typeface="Arial Black" panose="020B0A04020102020204"/>
                <a:cs typeface="Arial Black" panose="020B0A04020102020204"/>
              </a:rPr>
              <a:t> ΚΥΛΙΝΔΡΩΝ</a:t>
            </a:r>
            <a:endParaRPr sz="2000">
              <a:latin typeface="Arial Black" panose="020B0A04020102020204"/>
              <a:cs typeface="Arial Black" panose="020B0A04020102020204"/>
            </a:endParaRPr>
          </a:p>
          <a:p>
            <a:pPr marL="84455" algn="ctr">
              <a:lnSpc>
                <a:spcPct val="100000"/>
              </a:lnSpc>
              <a:spcBef>
                <a:spcPts val="400"/>
              </a:spcBef>
            </a:pPr>
            <a:r>
              <a:rPr sz="2000" dirty="0">
                <a:solidFill>
                  <a:srgbClr val="006FBF"/>
                </a:solidFill>
                <a:latin typeface="Arial Black" panose="020B0A04020102020204"/>
                <a:cs typeface="Arial Black" panose="020B0A04020102020204"/>
              </a:rPr>
              <a:t>Σε</a:t>
            </a:r>
            <a:r>
              <a:rPr sz="2000" spc="-10" dirty="0">
                <a:solidFill>
                  <a:srgbClr val="006FBF"/>
                </a:solidFill>
                <a:latin typeface="Arial Black" panose="020B0A04020102020204"/>
                <a:cs typeface="Arial Black" panose="020B0A04020102020204"/>
              </a:rPr>
              <a:t> </a:t>
            </a:r>
            <a:r>
              <a:rPr sz="2000" spc="-25" dirty="0">
                <a:solidFill>
                  <a:srgbClr val="006FBF"/>
                </a:solidFill>
                <a:latin typeface="Arial Black" panose="020B0A04020102020204"/>
                <a:cs typeface="Arial Black" panose="020B0A04020102020204"/>
              </a:rPr>
              <a:t>cm</a:t>
            </a:r>
            <a:endParaRPr sz="2000">
              <a:latin typeface="Arial Black" panose="020B0A04020102020204"/>
              <a:cs typeface="Arial Black" panose="020B0A04020102020204"/>
            </a:endParaRPr>
          </a:p>
          <a:p>
            <a:pPr marL="12700">
              <a:lnSpc>
                <a:spcPct val="100000"/>
              </a:lnSpc>
              <a:spcBef>
                <a:spcPts val="410"/>
              </a:spcBef>
            </a:pPr>
            <a:r>
              <a:rPr sz="2000" dirty="0">
                <a:solidFill>
                  <a:srgbClr val="FF0000"/>
                </a:solidFill>
                <a:latin typeface="Arial Black" panose="020B0A04020102020204"/>
                <a:cs typeface="Arial Black" panose="020B0A04020102020204"/>
              </a:rPr>
              <a:t>ΔΙΑΔΡΟΜΗ</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ΤΟΥ</a:t>
            </a:r>
            <a:r>
              <a:rPr sz="2000" spc="-10" dirty="0">
                <a:solidFill>
                  <a:srgbClr val="FF0000"/>
                </a:solidFill>
                <a:latin typeface="Arial Black" panose="020B0A04020102020204"/>
                <a:cs typeface="Arial Black" panose="020B0A04020102020204"/>
              </a:rPr>
              <a:t> ΕΜΒΟΛΟΥ</a:t>
            </a:r>
            <a:endParaRPr sz="2000">
              <a:latin typeface="Arial Black" panose="020B0A04020102020204"/>
              <a:cs typeface="Arial Black" panose="020B0A04020102020204"/>
            </a:endParaRPr>
          </a:p>
          <a:p>
            <a:pPr marL="84455" algn="ctr">
              <a:lnSpc>
                <a:spcPct val="100000"/>
              </a:lnSpc>
              <a:spcBef>
                <a:spcPts val="400"/>
              </a:spcBef>
            </a:pPr>
            <a:r>
              <a:rPr sz="2000" dirty="0">
                <a:solidFill>
                  <a:srgbClr val="006FBF"/>
                </a:solidFill>
                <a:latin typeface="Arial Black" panose="020B0A04020102020204"/>
                <a:cs typeface="Arial Black" panose="020B0A04020102020204"/>
              </a:rPr>
              <a:t>Σε</a:t>
            </a:r>
            <a:r>
              <a:rPr sz="2000" spc="-10" dirty="0">
                <a:solidFill>
                  <a:srgbClr val="006FBF"/>
                </a:solidFill>
                <a:latin typeface="Arial Black" panose="020B0A04020102020204"/>
                <a:cs typeface="Arial Black" panose="020B0A04020102020204"/>
              </a:rPr>
              <a:t> </a:t>
            </a:r>
            <a:r>
              <a:rPr sz="2000" spc="-25" dirty="0">
                <a:solidFill>
                  <a:srgbClr val="006FBF"/>
                </a:solidFill>
                <a:latin typeface="Arial Black" panose="020B0A04020102020204"/>
                <a:cs typeface="Arial Black" panose="020B0A04020102020204"/>
              </a:rPr>
              <a:t>cm</a:t>
            </a:r>
            <a:endParaRPr sz="2000">
              <a:latin typeface="Arial Black" panose="020B0A04020102020204"/>
              <a:cs typeface="Arial Black" panose="020B0A04020102020204"/>
            </a:endParaRPr>
          </a:p>
          <a:p>
            <a:pPr marL="12700" marR="5080">
              <a:lnSpc>
                <a:spcPts val="2810"/>
              </a:lnSpc>
              <a:spcBef>
                <a:spcPts val="150"/>
              </a:spcBef>
              <a:tabLst>
                <a:tab pos="3039745" algn="l"/>
              </a:tabLst>
            </a:pPr>
            <a:r>
              <a:rPr sz="1600" dirty="0">
                <a:latin typeface="Arial Black" panose="020B0A04020102020204"/>
                <a:cs typeface="Arial Black" panose="020B0A04020102020204"/>
              </a:rPr>
              <a:t>ΓΙΑ</a:t>
            </a:r>
            <a:r>
              <a:rPr sz="1600" spc="-35" dirty="0">
                <a:latin typeface="Arial Black" panose="020B0A04020102020204"/>
                <a:cs typeface="Arial Black" panose="020B0A04020102020204"/>
              </a:rPr>
              <a:t> </a:t>
            </a:r>
            <a:r>
              <a:rPr sz="1600" spc="-10" dirty="0">
                <a:latin typeface="Arial Black" panose="020B0A04020102020204"/>
                <a:cs typeface="Arial Black" panose="020B0A04020102020204"/>
              </a:rPr>
              <a:t>ΠΑΡΑΔΕΙΓΜΑ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40" dirty="0">
                <a:latin typeface="Arial Black" panose="020B0A04020102020204"/>
                <a:cs typeface="Arial Black" panose="020B0A04020102020204"/>
              </a:rPr>
              <a:t> </a:t>
            </a:r>
            <a:r>
              <a:rPr sz="1600" spc="-20" dirty="0">
                <a:latin typeface="Arial Black" panose="020B0A04020102020204"/>
                <a:cs typeface="Arial Black" panose="020B0A04020102020204"/>
              </a:rPr>
              <a:t>ΣΕΙΡΑ</a:t>
            </a:r>
            <a:r>
              <a:rPr sz="1600" dirty="0">
                <a:latin typeface="Arial Black" panose="020B0A04020102020204"/>
                <a:cs typeface="Arial Black" panose="020B0A04020102020204"/>
              </a:rPr>
              <a:t>	</a:t>
            </a:r>
            <a:r>
              <a:rPr sz="2000" dirty="0">
                <a:solidFill>
                  <a:srgbClr val="001F5F"/>
                </a:solidFill>
                <a:latin typeface="Arial Black" panose="020B0A04020102020204"/>
                <a:cs typeface="Arial Black" panose="020B0A04020102020204"/>
              </a:rPr>
              <a:t>L32/40,</a:t>
            </a:r>
            <a:r>
              <a:rPr sz="2000" spc="-40" dirty="0">
                <a:solidFill>
                  <a:srgbClr val="001F5F"/>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διαμετρο</a:t>
            </a:r>
            <a:r>
              <a:rPr sz="2000" spc="-3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32cm,</a:t>
            </a:r>
            <a:r>
              <a:rPr sz="2000" spc="-30" dirty="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διαδρομη</a:t>
            </a:r>
            <a:r>
              <a:rPr sz="2000" spc="-30">
                <a:solidFill>
                  <a:srgbClr val="FF0000"/>
                </a:solidFill>
                <a:latin typeface="Arial Black" panose="020B0A04020102020204"/>
                <a:cs typeface="Arial Black" panose="020B0A04020102020204"/>
              </a:rPr>
              <a:t> </a:t>
            </a:r>
            <a:r>
              <a:rPr sz="2000" spc="-20" smtClean="0">
                <a:solidFill>
                  <a:srgbClr val="FF0000"/>
                </a:solidFill>
                <a:latin typeface="Arial Black" panose="020B0A04020102020204"/>
                <a:cs typeface="Arial Black" panose="020B0A04020102020204"/>
              </a:rPr>
              <a:t>40cm</a:t>
            </a:r>
            <a:r>
              <a:rPr lang="el-GR" sz="2000" spc="-20" dirty="0" smtClean="0">
                <a:solidFill>
                  <a:srgbClr val="FF0000"/>
                </a:solidFill>
                <a:latin typeface="Arial Black" panose="020B0A04020102020204"/>
                <a:cs typeface="Arial Black" panose="020B0A04020102020204"/>
              </a:rPr>
              <a:t>. </a:t>
            </a:r>
            <a:r>
              <a:rPr sz="2000" spc="-20" smtClean="0">
                <a:solidFill>
                  <a:srgbClr val="FF0000"/>
                </a:solidFill>
                <a:latin typeface="Arial Black" panose="020B0A04020102020204"/>
                <a:cs typeface="Arial Black" panose="020B0A04020102020204"/>
              </a:rPr>
              <a:t> </a:t>
            </a:r>
            <a:r>
              <a:rPr sz="2000">
                <a:solidFill>
                  <a:srgbClr val="FF0000"/>
                </a:solidFill>
                <a:latin typeface="Arial Black" panose="020B0A04020102020204"/>
                <a:cs typeface="Arial Black" panose="020B0A04020102020204"/>
              </a:rPr>
              <a:t>Η</a:t>
            </a:r>
            <a:r>
              <a:rPr sz="2000" spc="5">
                <a:solidFill>
                  <a:srgbClr val="FF0000"/>
                </a:solidFill>
                <a:latin typeface="Arial Black" panose="020B0A04020102020204"/>
                <a:cs typeface="Arial Black" panose="020B0A04020102020204"/>
              </a:rPr>
              <a:t> </a:t>
            </a:r>
            <a:r>
              <a:rPr sz="2000" spc="-10" smtClean="0">
                <a:solidFill>
                  <a:srgbClr val="FF0000"/>
                </a:solidFill>
                <a:latin typeface="Arial Black" panose="020B0A04020102020204"/>
                <a:cs typeface="Arial Black" panose="020B0A04020102020204"/>
              </a:rPr>
              <a:t>ΣΕΙΡΑ</a:t>
            </a:r>
            <a:r>
              <a:rPr lang="el-GR" sz="2000" spc="-10" dirty="0" smtClean="0">
                <a:solidFill>
                  <a:srgbClr val="FF0000"/>
                </a:solidFill>
                <a:latin typeface="Arial Black" panose="020B0A04020102020204"/>
                <a:cs typeface="Arial Black" panose="020B0A04020102020204"/>
              </a:rPr>
              <a:t> ΕΧΕΙ ΌΠΩΣ ΠΑΡΑΚΑΤΩ </a:t>
            </a:r>
            <a:r>
              <a:rPr lang="en-US" sz="2000" spc="-10" dirty="0" smtClean="0">
                <a:solidFill>
                  <a:srgbClr val="FF0000"/>
                </a:solidFill>
                <a:latin typeface="Arial Black" panose="020B0A04020102020204"/>
                <a:cs typeface="Arial Black" panose="020B0A04020102020204"/>
              </a:rPr>
              <a:t>:</a:t>
            </a:r>
            <a:endParaRPr sz="2000">
              <a:latin typeface="Arial Black" panose="020B0A04020102020204"/>
              <a:cs typeface="Arial Black" panose="020B0A04020102020204"/>
            </a:endParaRPr>
          </a:p>
          <a:p>
            <a:pPr marL="1292860">
              <a:lnSpc>
                <a:spcPct val="100000"/>
              </a:lnSpc>
              <a:spcBef>
                <a:spcPts val="240"/>
              </a:spcBef>
            </a:pPr>
            <a:r>
              <a:rPr sz="2000" dirty="0">
                <a:solidFill>
                  <a:srgbClr val="FF0000"/>
                </a:solidFill>
                <a:latin typeface="Arial Black" panose="020B0A04020102020204"/>
                <a:cs typeface="Arial Black" panose="020B0A04020102020204"/>
              </a:rPr>
              <a:t>32/40</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ΠΑΡΑΓΕΙ</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440</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kW</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ΣΤΙΣ</a:t>
            </a:r>
            <a:r>
              <a:rPr sz="2000" spc="-2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ΣΤΡΟΦΕΣ</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720/750</a:t>
            </a:r>
            <a:r>
              <a:rPr sz="2000" spc="-2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rpm</a:t>
            </a:r>
            <a:endParaRPr sz="2000">
              <a:latin typeface="Arial Black" panose="020B0A04020102020204"/>
              <a:cs typeface="Arial Black" panose="020B0A04020102020204"/>
            </a:endParaRPr>
          </a:p>
          <a:p>
            <a:pPr marL="1292860">
              <a:lnSpc>
                <a:spcPct val="100000"/>
              </a:lnSpc>
              <a:spcBef>
                <a:spcPts val="400"/>
              </a:spcBef>
            </a:pPr>
            <a:r>
              <a:rPr sz="2000" dirty="0">
                <a:solidFill>
                  <a:srgbClr val="FF0000"/>
                </a:solidFill>
                <a:latin typeface="Arial Black" panose="020B0A04020102020204"/>
                <a:cs typeface="Arial Black" panose="020B0A04020102020204"/>
              </a:rPr>
              <a:t>40/54</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ΠΑΡΑΓΕΙ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720</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kW</a:t>
            </a:r>
            <a:r>
              <a:rPr sz="2000" spc="-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ΣΤΙΣ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ΣΤΡΟΦΕΣ</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550</a:t>
            </a:r>
            <a:r>
              <a:rPr sz="2000" spc="-10"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rpm</a:t>
            </a:r>
            <a:endParaRPr sz="2000">
              <a:latin typeface="Arial Black" panose="020B0A04020102020204"/>
              <a:cs typeface="Arial Black" panose="020B0A04020102020204"/>
            </a:endParaRPr>
          </a:p>
          <a:p>
            <a:pPr marL="1292860">
              <a:lnSpc>
                <a:spcPct val="100000"/>
              </a:lnSpc>
              <a:spcBef>
                <a:spcPts val="410"/>
              </a:spcBef>
            </a:pPr>
            <a:r>
              <a:rPr sz="2000" dirty="0">
                <a:solidFill>
                  <a:srgbClr val="FF0000"/>
                </a:solidFill>
                <a:latin typeface="Arial Black" panose="020B0A04020102020204"/>
                <a:cs typeface="Arial Black" panose="020B0A04020102020204"/>
              </a:rPr>
              <a:t>48/60</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ΠΑΡΑΓΕΙ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1050</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kW</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ΣΤΙΣ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ΣΤΡΟΦΕΣ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514</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rpm</a:t>
            </a:r>
            <a:endParaRPr sz="2000">
              <a:latin typeface="Arial Black" panose="020B0A04020102020204"/>
              <a:cs typeface="Arial Black" panose="020B0A04020102020204"/>
            </a:endParaRPr>
          </a:p>
          <a:p>
            <a:pPr marL="1996440" marR="426720" indent="-703580">
              <a:lnSpc>
                <a:spcPct val="117000"/>
              </a:lnSpc>
            </a:pPr>
            <a:r>
              <a:rPr sz="2000" dirty="0">
                <a:solidFill>
                  <a:srgbClr val="FF0000"/>
                </a:solidFill>
                <a:latin typeface="Arial Black" panose="020B0A04020102020204"/>
                <a:cs typeface="Arial Black" panose="020B0A04020102020204"/>
              </a:rPr>
              <a:t>58/64</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ΠΑΡΑΓΕΙ</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1390</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kW</a:t>
            </a:r>
            <a:r>
              <a:rPr sz="2000" spc="-1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ΣΤΙΣ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ΣΤΡΟΦΕΣ</a:t>
            </a:r>
            <a:r>
              <a:rPr sz="2000" spc="-20"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428</a:t>
            </a:r>
            <a:r>
              <a:rPr sz="2000" spc="-5" dirty="0">
                <a:solidFill>
                  <a:srgbClr val="FF0000"/>
                </a:solidFill>
                <a:latin typeface="Arial Black" panose="020B0A04020102020204"/>
                <a:cs typeface="Arial Black" panose="020B0A04020102020204"/>
              </a:rPr>
              <a:t> </a:t>
            </a:r>
            <a:r>
              <a:rPr sz="2000" spc="-25" dirty="0">
                <a:solidFill>
                  <a:srgbClr val="FF0000"/>
                </a:solidFill>
                <a:latin typeface="Arial Black" panose="020B0A04020102020204"/>
                <a:cs typeface="Arial Black" panose="020B0A04020102020204"/>
              </a:rPr>
              <a:t>rpm </a:t>
            </a:r>
            <a:r>
              <a:rPr sz="2000" dirty="0">
                <a:latin typeface="Arial Black" panose="020B0A04020102020204"/>
                <a:cs typeface="Arial Black" panose="020B0A04020102020204"/>
              </a:rPr>
              <a:t>ΣΥΝΗΘΩΣ</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ΜΕΤΡΙΕΤΑΙ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kW/cyl.</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01520" y="1104900"/>
            <a:ext cx="5139055"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Β&amp;W</a:t>
            </a:r>
            <a:endParaRPr sz="2000">
              <a:latin typeface="Arial Black" panose="020B0A04020102020204"/>
              <a:cs typeface="Arial Black" panose="020B0A04020102020204"/>
            </a:endParaRPr>
          </a:p>
        </p:txBody>
      </p:sp>
      <p:sp>
        <p:nvSpPr>
          <p:cNvPr id="3" name="object 3"/>
          <p:cNvSpPr txBox="1"/>
          <p:nvPr/>
        </p:nvSpPr>
        <p:spPr>
          <a:xfrm>
            <a:off x="293370" y="2183129"/>
            <a:ext cx="7548880" cy="391160"/>
          </a:xfrm>
          <a:prstGeom prst="rect">
            <a:avLst/>
          </a:prstGeom>
        </p:spPr>
        <p:txBody>
          <a:bodyPr vert="horz" wrap="square" lIns="0" tIns="12700" rIns="0" bIns="0" rtlCol="0">
            <a:spAutoFit/>
          </a:bodyPr>
          <a:lstStyle/>
          <a:p>
            <a:pPr marL="12700">
              <a:lnSpc>
                <a:spcPct val="100000"/>
              </a:lnSpc>
              <a:spcBef>
                <a:spcPts val="100"/>
              </a:spcBef>
            </a:pPr>
            <a:r>
              <a:rPr sz="2400" spc="-70" smtClean="0">
                <a:latin typeface="Arial Black" panose="020B0A04020102020204"/>
                <a:cs typeface="Arial Black" panose="020B0A04020102020204"/>
              </a:rPr>
              <a:t> </a:t>
            </a:r>
            <a:r>
              <a:rPr sz="2400" dirty="0">
                <a:latin typeface="Arial Black" panose="020B0A04020102020204"/>
                <a:cs typeface="Arial Black" panose="020B0A04020102020204"/>
              </a:rPr>
              <a:t>ΑΥΤΕΣ</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ΟΙ</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ΜΗΧΑΝΕΣ</a:t>
            </a:r>
            <a:r>
              <a:rPr sz="2400" spc="-50" dirty="0">
                <a:latin typeface="Arial Black" panose="020B0A04020102020204"/>
                <a:cs typeface="Arial Black" panose="020B0A04020102020204"/>
              </a:rPr>
              <a:t> </a:t>
            </a:r>
            <a:r>
              <a:rPr sz="2400" spc="-10" dirty="0">
                <a:latin typeface="Arial Black" panose="020B0A04020102020204"/>
                <a:cs typeface="Arial Black" panose="020B0A04020102020204"/>
              </a:rPr>
              <a:t>ΚΥΜΑΙΝΟΝΤΑΙ</a:t>
            </a:r>
            <a:endParaRPr sz="2400">
              <a:latin typeface="Arial Black" panose="020B0A04020102020204"/>
              <a:cs typeface="Arial Black" panose="020B0A04020102020204"/>
            </a:endParaRPr>
          </a:p>
        </p:txBody>
      </p:sp>
      <p:sp>
        <p:nvSpPr>
          <p:cNvPr id="4" name="object 4"/>
          <p:cNvSpPr txBox="1"/>
          <p:nvPr/>
        </p:nvSpPr>
        <p:spPr>
          <a:xfrm>
            <a:off x="293370" y="3262629"/>
            <a:ext cx="2355215" cy="1303020"/>
          </a:xfrm>
          <a:prstGeom prst="rect">
            <a:avLst/>
          </a:prstGeom>
        </p:spPr>
        <p:txBody>
          <a:bodyPr vert="horz" wrap="square" lIns="0" tIns="12700" rIns="0" bIns="0" rtlCol="0">
            <a:spAutoFit/>
          </a:bodyPr>
          <a:lstStyle/>
          <a:p>
            <a:pPr marL="12700" marR="5080">
              <a:lnSpc>
                <a:spcPct val="116000"/>
              </a:lnSpc>
              <a:spcBef>
                <a:spcPts val="100"/>
              </a:spcBef>
            </a:pPr>
            <a:r>
              <a:rPr sz="2400" dirty="0">
                <a:solidFill>
                  <a:srgbClr val="FF0000"/>
                </a:solidFill>
                <a:latin typeface="Arial Black" panose="020B0A04020102020204"/>
                <a:cs typeface="Arial Black" panose="020B0A04020102020204"/>
              </a:rPr>
              <a:t>ΣΕ</a:t>
            </a:r>
            <a:r>
              <a:rPr sz="2400" spc="-2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ΔΙΑΜΕΤΡΟ </a:t>
            </a:r>
            <a:r>
              <a:rPr sz="2400">
                <a:solidFill>
                  <a:srgbClr val="FF0000"/>
                </a:solidFill>
                <a:latin typeface="Arial Black" panose="020B0A04020102020204"/>
                <a:cs typeface="Arial Black" panose="020B0A04020102020204"/>
              </a:rPr>
              <a:t>ΣΕ</a:t>
            </a:r>
            <a:r>
              <a:rPr sz="2400" spc="-30">
                <a:solidFill>
                  <a:srgbClr val="FF0000"/>
                </a:solidFill>
                <a:latin typeface="Arial Black" panose="020B0A04020102020204"/>
                <a:cs typeface="Arial Black" panose="020B0A04020102020204"/>
              </a:rPr>
              <a:t> </a:t>
            </a:r>
            <a:r>
              <a:rPr sz="2400" spc="-20" smtClean="0">
                <a:solidFill>
                  <a:srgbClr val="FF0000"/>
                </a:solidFill>
                <a:latin typeface="Arial Black" panose="020B0A04020102020204"/>
                <a:cs typeface="Arial Black" panose="020B0A04020102020204"/>
              </a:rPr>
              <a:t>ΙΣΧY</a:t>
            </a:r>
            <a:endParaRPr sz="2400">
              <a:latin typeface="Arial Black" panose="020B0A04020102020204"/>
              <a:cs typeface="Arial Black" panose="020B0A04020102020204"/>
            </a:endParaRPr>
          </a:p>
          <a:p>
            <a:pPr marL="12700">
              <a:lnSpc>
                <a:spcPct val="100000"/>
              </a:lnSpc>
              <a:spcBef>
                <a:spcPts val="480"/>
              </a:spcBef>
            </a:pPr>
            <a:r>
              <a:rPr sz="2400" dirty="0">
                <a:solidFill>
                  <a:srgbClr val="FF0000"/>
                </a:solidFill>
                <a:latin typeface="Arial Black" panose="020B0A04020102020204"/>
                <a:cs typeface="Arial Black" panose="020B0A04020102020204"/>
              </a:rPr>
              <a:t>ΣΕ</a:t>
            </a:r>
            <a:r>
              <a:rPr sz="2400" spc="-20" dirty="0">
                <a:solidFill>
                  <a:srgbClr val="FF0000"/>
                </a:solidFill>
                <a:latin typeface="Arial Black" panose="020B0A04020102020204"/>
                <a:cs typeface="Arial Black" panose="020B0A04020102020204"/>
              </a:rPr>
              <a:t> </a:t>
            </a:r>
            <a:r>
              <a:rPr sz="2400" spc="-10" dirty="0">
                <a:solidFill>
                  <a:srgbClr val="FF0000"/>
                </a:solidFill>
                <a:latin typeface="Arial Black" panose="020B0A04020102020204"/>
                <a:cs typeface="Arial Black" panose="020B0A04020102020204"/>
              </a:rPr>
              <a:t>ΣΤΡΟΦΕΣ</a:t>
            </a:r>
            <a:endParaRPr sz="2400">
              <a:latin typeface="Arial Black" panose="020B0A04020102020204"/>
              <a:cs typeface="Arial Black" panose="020B0A04020102020204"/>
            </a:endParaRPr>
          </a:p>
        </p:txBody>
      </p:sp>
      <p:sp>
        <p:nvSpPr>
          <p:cNvPr id="5" name="object 5"/>
          <p:cNvSpPr txBox="1"/>
          <p:nvPr/>
        </p:nvSpPr>
        <p:spPr>
          <a:xfrm>
            <a:off x="2865120" y="3262629"/>
            <a:ext cx="4801235" cy="1303020"/>
          </a:xfrm>
          <a:prstGeom prst="rect">
            <a:avLst/>
          </a:prstGeom>
        </p:spPr>
        <p:txBody>
          <a:bodyPr vert="horz" wrap="square" lIns="0" tIns="72390" rIns="0" bIns="0" rtlCol="0">
            <a:spAutoFit/>
          </a:bodyPr>
          <a:lstStyle/>
          <a:p>
            <a:pPr marL="70485">
              <a:lnSpc>
                <a:spcPct val="100000"/>
              </a:lnSpc>
              <a:spcBef>
                <a:spcPts val="570"/>
              </a:spcBef>
            </a:pPr>
            <a:r>
              <a:rPr sz="2400" dirty="0">
                <a:latin typeface="Arial Black" panose="020B0A04020102020204"/>
                <a:cs typeface="Arial Black" panose="020B0A04020102020204"/>
              </a:rPr>
              <a:t>ΑΠΟ</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32,</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40,</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48,</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58</a:t>
            </a:r>
            <a:r>
              <a:rPr sz="2400" spc="-30" dirty="0">
                <a:latin typeface="Arial Black" panose="020B0A04020102020204"/>
                <a:cs typeface="Arial Black" panose="020B0A04020102020204"/>
              </a:rPr>
              <a:t> </a:t>
            </a:r>
            <a:r>
              <a:rPr sz="2400" spc="-25" dirty="0">
                <a:latin typeface="Arial Black" panose="020B0A04020102020204"/>
                <a:cs typeface="Arial Black" panose="020B0A04020102020204"/>
              </a:rPr>
              <a:t>cm</a:t>
            </a:r>
            <a:endParaRPr sz="2400">
              <a:latin typeface="Arial Black" panose="020B0A04020102020204"/>
              <a:cs typeface="Arial Black" panose="020B0A04020102020204"/>
            </a:endParaRPr>
          </a:p>
          <a:p>
            <a:pPr marL="16510">
              <a:lnSpc>
                <a:spcPct val="100000"/>
              </a:lnSpc>
              <a:spcBef>
                <a:spcPts val="470"/>
              </a:spcBef>
            </a:pPr>
            <a:r>
              <a:rPr sz="2400" dirty="0">
                <a:latin typeface="Arial Black" panose="020B0A04020102020204"/>
                <a:cs typeface="Arial Black" panose="020B0A04020102020204"/>
              </a:rPr>
              <a:t>ΑΠΟ</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4000</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kW</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ΕΩΣ</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18000</a:t>
            </a:r>
            <a:r>
              <a:rPr sz="2400" spc="-45" dirty="0">
                <a:latin typeface="Arial Black" panose="020B0A04020102020204"/>
                <a:cs typeface="Arial Black" panose="020B0A04020102020204"/>
              </a:rPr>
              <a:t> </a:t>
            </a:r>
            <a:r>
              <a:rPr sz="2400" spc="-25" dirty="0">
                <a:latin typeface="Arial Black" panose="020B0A04020102020204"/>
                <a:cs typeface="Arial Black" panose="020B0A04020102020204"/>
              </a:rPr>
              <a:t>kW</a:t>
            </a:r>
            <a:endParaRPr sz="2400">
              <a:latin typeface="Arial Black" panose="020B0A04020102020204"/>
              <a:cs typeface="Arial Black" panose="020B0A04020102020204"/>
            </a:endParaRPr>
          </a:p>
          <a:p>
            <a:pPr marL="12700">
              <a:lnSpc>
                <a:spcPct val="100000"/>
              </a:lnSpc>
              <a:spcBef>
                <a:spcPts val="480"/>
              </a:spcBef>
            </a:pPr>
            <a:r>
              <a:rPr sz="2400" dirty="0">
                <a:latin typeface="Arial Black" panose="020B0A04020102020204"/>
                <a:cs typeface="Arial Black" panose="020B0A04020102020204"/>
              </a:rPr>
              <a:t>ΑΠΟ</a:t>
            </a:r>
            <a:r>
              <a:rPr sz="2400" spc="-45" dirty="0">
                <a:latin typeface="Arial Black" panose="020B0A04020102020204"/>
                <a:cs typeface="Arial Black" panose="020B0A04020102020204"/>
              </a:rPr>
              <a:t> </a:t>
            </a:r>
            <a:r>
              <a:rPr sz="2400" dirty="0">
                <a:latin typeface="Arial Black" panose="020B0A04020102020204"/>
                <a:cs typeface="Arial Black" panose="020B0A04020102020204"/>
              </a:rPr>
              <a:t>400</a:t>
            </a:r>
            <a:r>
              <a:rPr sz="2400" spc="-30" dirty="0">
                <a:latin typeface="Arial Black" panose="020B0A04020102020204"/>
                <a:cs typeface="Arial Black" panose="020B0A04020102020204"/>
              </a:rPr>
              <a:t> </a:t>
            </a:r>
            <a:r>
              <a:rPr sz="2400" dirty="0">
                <a:latin typeface="Arial Black" panose="020B0A04020102020204"/>
                <a:cs typeface="Arial Black" panose="020B0A04020102020204"/>
              </a:rPr>
              <a:t>ΕΩΣ</a:t>
            </a:r>
            <a:r>
              <a:rPr sz="2400" spc="-30" dirty="0">
                <a:latin typeface="Arial Black" panose="020B0A04020102020204"/>
                <a:cs typeface="Arial Black" panose="020B0A04020102020204"/>
              </a:rPr>
              <a:t> </a:t>
            </a:r>
            <a:r>
              <a:rPr sz="2400" dirty="0">
                <a:latin typeface="Arial Black" panose="020B0A04020102020204"/>
                <a:cs typeface="Arial Black" panose="020B0A04020102020204"/>
              </a:rPr>
              <a:t>750</a:t>
            </a:r>
            <a:r>
              <a:rPr sz="2400" spc="-30" dirty="0">
                <a:latin typeface="Arial Black" panose="020B0A04020102020204"/>
                <a:cs typeface="Arial Black" panose="020B0A04020102020204"/>
              </a:rPr>
              <a:t> </a:t>
            </a:r>
            <a:r>
              <a:rPr sz="2400" spc="-25" dirty="0">
                <a:latin typeface="Arial Black" panose="020B0A04020102020204"/>
                <a:cs typeface="Arial Black" panose="020B0A04020102020204"/>
              </a:rPr>
              <a:t>rpm</a:t>
            </a:r>
            <a:endParaRPr sz="2400">
              <a:latin typeface="Arial Black" panose="020B0A04020102020204"/>
              <a:cs typeface="Arial Black" panose="020B0A04020102020204"/>
            </a:endParaRPr>
          </a:p>
        </p:txBody>
      </p:sp>
      <p:sp>
        <p:nvSpPr>
          <p:cNvPr id="6" name="object 6"/>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7" name="object 7"/>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512570"/>
            <a:ext cx="8570595" cy="4627934"/>
          </a:xfrm>
          <a:prstGeom prst="rect">
            <a:avLst/>
          </a:prstGeom>
        </p:spPr>
        <p:txBody>
          <a:bodyPr vert="horz" wrap="square" lIns="0" tIns="12700" rIns="0" bIns="0" rtlCol="0">
            <a:spAutoFit/>
          </a:bodyPr>
          <a:lstStyle/>
          <a:p>
            <a:pPr marL="12700" marR="71120" indent="69850">
              <a:lnSpc>
                <a:spcPct val="100000"/>
              </a:lnSpc>
              <a:spcBef>
                <a:spcPts val="100"/>
              </a:spcBef>
            </a:pPr>
            <a:r>
              <a:rPr sz="2000" b="1" dirty="0">
                <a:latin typeface="Arial" panose="020B0604020202020204"/>
                <a:cs typeface="Arial" panose="020B0604020202020204"/>
              </a:rPr>
              <a:t>ΕΔΩ</a:t>
            </a:r>
            <a:r>
              <a:rPr sz="2000" b="1" spc="-50" dirty="0">
                <a:latin typeface="Arial" panose="020B0604020202020204"/>
                <a:cs typeface="Arial" panose="020B0604020202020204"/>
              </a:rPr>
              <a:t> </a:t>
            </a:r>
            <a:r>
              <a:rPr sz="2000" b="1" dirty="0">
                <a:latin typeface="Arial" panose="020B0604020202020204"/>
                <a:cs typeface="Arial" panose="020B0604020202020204"/>
              </a:rPr>
              <a:t>ΘΑ</a:t>
            </a:r>
            <a:r>
              <a:rPr sz="2000" b="1" spc="-100" dirty="0">
                <a:latin typeface="Arial" panose="020B0604020202020204"/>
                <a:cs typeface="Arial" panose="020B0604020202020204"/>
              </a:rPr>
              <a:t> </a:t>
            </a:r>
            <a:r>
              <a:rPr sz="2000" b="1" dirty="0">
                <a:latin typeface="Arial" panose="020B0604020202020204"/>
                <a:cs typeface="Arial" panose="020B0604020202020204"/>
              </a:rPr>
              <a:t>ΑΝΑΠΤΥΧΘΟΥΝ</a:t>
            </a:r>
            <a:r>
              <a:rPr sz="2000" b="1" spc="-30" dirty="0">
                <a:latin typeface="Arial" panose="020B0604020202020204"/>
                <a:cs typeface="Arial" panose="020B0604020202020204"/>
              </a:rPr>
              <a:t> </a:t>
            </a:r>
            <a:r>
              <a:rPr sz="2000" b="1" dirty="0">
                <a:latin typeface="Arial" panose="020B0604020202020204"/>
                <a:cs typeface="Arial" panose="020B0604020202020204"/>
              </a:rPr>
              <a:t>ΟΙ</a:t>
            </a:r>
            <a:r>
              <a:rPr sz="2000" b="1" spc="-50" dirty="0">
                <a:latin typeface="Arial" panose="020B0604020202020204"/>
                <a:cs typeface="Arial" panose="020B0604020202020204"/>
              </a:rPr>
              <a:t> </a:t>
            </a:r>
            <a:r>
              <a:rPr sz="2000" b="1" dirty="0">
                <a:latin typeface="Arial" panose="020B0604020202020204"/>
                <a:cs typeface="Arial" panose="020B0604020202020204"/>
              </a:rPr>
              <a:t>ΚΥΡΙΕΣ</a:t>
            </a:r>
            <a:r>
              <a:rPr sz="2000" b="1" spc="-45" dirty="0">
                <a:latin typeface="Arial" panose="020B0604020202020204"/>
                <a:cs typeface="Arial" panose="020B0604020202020204"/>
              </a:rPr>
              <a:t> </a:t>
            </a:r>
            <a:r>
              <a:rPr sz="2000" b="1" dirty="0">
                <a:latin typeface="Arial" panose="020B0604020202020204"/>
                <a:cs typeface="Arial" panose="020B0604020202020204"/>
              </a:rPr>
              <a:t>ΣΥΝΙΣΤΩΣΕΣ</a:t>
            </a:r>
            <a:r>
              <a:rPr sz="2000" b="1" spc="-45" dirty="0">
                <a:latin typeface="Arial" panose="020B0604020202020204"/>
                <a:cs typeface="Arial" panose="020B0604020202020204"/>
              </a:rPr>
              <a:t> </a:t>
            </a:r>
            <a:r>
              <a:rPr sz="2000" b="1" dirty="0">
                <a:latin typeface="Arial" panose="020B0604020202020204"/>
                <a:cs typeface="Arial" panose="020B0604020202020204"/>
              </a:rPr>
              <a:t>ΤΩΝ</a:t>
            </a:r>
            <a:r>
              <a:rPr sz="2000" b="1" spc="-35" dirty="0">
                <a:latin typeface="Arial" panose="020B0604020202020204"/>
                <a:cs typeface="Arial" panose="020B0604020202020204"/>
              </a:rPr>
              <a:t> </a:t>
            </a:r>
            <a:r>
              <a:rPr sz="2000" b="1" spc="-10">
                <a:latin typeface="Arial" panose="020B0604020202020204"/>
                <a:cs typeface="Arial" panose="020B0604020202020204"/>
              </a:rPr>
              <a:t>ΣΥΣΤΗΜΑΤΩΝ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70" dirty="0">
                <a:latin typeface="Arial" panose="020B0604020202020204"/>
                <a:cs typeface="Arial" panose="020B0604020202020204"/>
              </a:rPr>
              <a:t> </a:t>
            </a:r>
            <a:r>
              <a:rPr sz="2000" b="1" spc="-10" dirty="0">
                <a:latin typeface="Arial" panose="020B0604020202020204"/>
                <a:cs typeface="Arial" panose="020B0604020202020204"/>
              </a:rPr>
              <a:t>ΠΟΥ</a:t>
            </a:r>
            <a:r>
              <a:rPr sz="2000" b="1" spc="-125" dirty="0">
                <a:latin typeface="Arial" panose="020B0604020202020204"/>
                <a:cs typeface="Arial" panose="020B0604020202020204"/>
              </a:rPr>
              <a:t> </a:t>
            </a:r>
            <a:r>
              <a:rPr sz="2000" b="1" spc="-10" dirty="0">
                <a:latin typeface="Arial" panose="020B0604020202020204"/>
                <a:cs typeface="Arial" panose="020B0604020202020204"/>
              </a:rPr>
              <a:t>ΑΠΑΝΤΩΝΤΑΙ</a:t>
            </a:r>
            <a:r>
              <a:rPr sz="2000" b="1" spc="-70" dirty="0">
                <a:latin typeface="Arial" panose="020B0604020202020204"/>
                <a:cs typeface="Arial" panose="020B0604020202020204"/>
              </a:rPr>
              <a:t> </a:t>
            </a:r>
            <a:r>
              <a:rPr sz="2000" b="1" spc="-10" dirty="0">
                <a:latin typeface="Arial" panose="020B0604020202020204"/>
                <a:cs typeface="Arial" panose="020B0604020202020204"/>
              </a:rPr>
              <a:t>ΣΤΑ</a:t>
            </a:r>
            <a:r>
              <a:rPr sz="2000" b="1" spc="-45" dirty="0">
                <a:latin typeface="Arial" panose="020B0604020202020204"/>
                <a:cs typeface="Arial" panose="020B0604020202020204"/>
              </a:rPr>
              <a:t> </a:t>
            </a:r>
            <a:r>
              <a:rPr sz="2000" b="1" dirty="0">
                <a:latin typeface="Arial" panose="020B0604020202020204"/>
                <a:cs typeface="Arial" panose="020B0604020202020204"/>
              </a:rPr>
              <a:t>ΚΛΑΣΙΚΑ</a:t>
            </a:r>
            <a:r>
              <a:rPr sz="2000" b="1" spc="-60" dirty="0">
                <a:latin typeface="Arial" panose="020B0604020202020204"/>
                <a:cs typeface="Arial" panose="020B0604020202020204"/>
              </a:rPr>
              <a:t> </a:t>
            </a:r>
            <a:r>
              <a:rPr sz="2000" b="1" spc="-30" dirty="0">
                <a:latin typeface="Arial" panose="020B0604020202020204"/>
                <a:cs typeface="Arial" panose="020B0604020202020204"/>
              </a:rPr>
              <a:t>ΣΥΣΤΗΜΑΤΑ</a:t>
            </a:r>
            <a:r>
              <a:rPr sz="2000" b="1" spc="-55" dirty="0">
                <a:latin typeface="Arial" panose="020B0604020202020204"/>
                <a:cs typeface="Arial" panose="020B0604020202020204"/>
              </a:rPr>
              <a:t> </a:t>
            </a:r>
            <a:r>
              <a:rPr sz="2000" b="1" spc="-10" dirty="0">
                <a:latin typeface="Arial" panose="020B0604020202020204"/>
                <a:cs typeface="Arial" panose="020B0604020202020204"/>
              </a:rPr>
              <a:t>ΕΓΧΥΣΕΩΣ </a:t>
            </a:r>
            <a:r>
              <a:rPr sz="2000" b="1" dirty="0">
                <a:latin typeface="Arial" panose="020B0604020202020204"/>
                <a:cs typeface="Arial" panose="020B0604020202020204"/>
              </a:rPr>
              <a:t>ΜΕ</a:t>
            </a:r>
            <a:r>
              <a:rPr sz="2000" b="1" spc="-150" dirty="0">
                <a:latin typeface="Arial" panose="020B0604020202020204"/>
                <a:cs typeface="Arial" panose="020B0604020202020204"/>
              </a:rPr>
              <a:t> </a:t>
            </a:r>
            <a:r>
              <a:rPr sz="2000" b="1" spc="-10" dirty="0">
                <a:latin typeface="Arial" panose="020B0604020202020204"/>
                <a:cs typeface="Arial" panose="020B0604020202020204"/>
              </a:rPr>
              <a:t>ΑΝΤΛΙΕΣ</a:t>
            </a:r>
            <a:r>
              <a:rPr sz="2000" b="1" spc="-80" dirty="0">
                <a:latin typeface="Arial" panose="020B0604020202020204"/>
                <a:cs typeface="Arial" panose="020B0604020202020204"/>
              </a:rPr>
              <a:t> </a:t>
            </a:r>
            <a:r>
              <a:rPr sz="2000" b="1">
                <a:latin typeface="Arial" panose="020B0604020202020204"/>
                <a:cs typeface="Arial" panose="020B0604020202020204"/>
              </a:rPr>
              <a:t>ΜΟΝΟΥ</a:t>
            </a:r>
            <a:r>
              <a:rPr sz="2000" b="1" spc="-70">
                <a:latin typeface="Arial" panose="020B0604020202020204"/>
                <a:cs typeface="Arial" panose="020B0604020202020204"/>
              </a:rPr>
              <a:t> </a:t>
            </a:r>
            <a:r>
              <a:rPr lang="el-GR" sz="2000" b="1" spc="-70" dirty="0">
                <a:latin typeface="Arial" panose="020B0604020202020204"/>
                <a:cs typeface="Arial" panose="020B0604020202020204"/>
              </a:rPr>
              <a:t>ή</a:t>
            </a:r>
            <a:r>
              <a:rPr sz="2000" b="1" spc="-130" smtClean="0">
                <a:latin typeface="Arial" panose="020B0604020202020204"/>
                <a:cs typeface="Arial" panose="020B0604020202020204"/>
              </a:rPr>
              <a:t> </a:t>
            </a:r>
            <a:r>
              <a:rPr sz="2000" b="1" dirty="0">
                <a:latin typeface="Arial" panose="020B0604020202020204"/>
                <a:cs typeface="Arial" panose="020B0604020202020204"/>
              </a:rPr>
              <a:t>ΔΙΠΛΟΥ</a:t>
            </a:r>
            <a:r>
              <a:rPr sz="2000" b="1" spc="-65" dirty="0">
                <a:latin typeface="Arial" panose="020B0604020202020204"/>
                <a:cs typeface="Arial" panose="020B0604020202020204"/>
              </a:rPr>
              <a:t> </a:t>
            </a:r>
            <a:r>
              <a:rPr sz="2000" b="1" spc="-20" dirty="0">
                <a:latin typeface="Arial" panose="020B0604020202020204"/>
                <a:cs typeface="Arial" panose="020B0604020202020204"/>
              </a:rPr>
              <a:t>ΒΥΘΙΣΜΑΤΟΣ.</a:t>
            </a:r>
            <a:r>
              <a:rPr sz="2000" b="1" spc="-65" dirty="0">
                <a:latin typeface="Arial" panose="020B0604020202020204"/>
                <a:cs typeface="Arial" panose="020B0604020202020204"/>
              </a:rPr>
              <a:t> </a:t>
            </a:r>
            <a:r>
              <a:rPr sz="2000" b="1" spc="-20" dirty="0">
                <a:latin typeface="Arial" panose="020B0604020202020204"/>
                <a:cs typeface="Arial" panose="020B0604020202020204"/>
              </a:rPr>
              <a:t>ΤΑ</a:t>
            </a:r>
            <a:r>
              <a:rPr sz="2000" b="1" spc="-65" dirty="0">
                <a:latin typeface="Arial" panose="020B0604020202020204"/>
                <a:cs typeface="Arial" panose="020B0604020202020204"/>
              </a:rPr>
              <a:t> </a:t>
            </a:r>
            <a:r>
              <a:rPr sz="2000" b="1" spc="-35" dirty="0">
                <a:latin typeface="Arial" panose="020B0604020202020204"/>
                <a:cs typeface="Arial" panose="020B0604020202020204"/>
              </a:rPr>
              <a:t>ΣΥΣΤΗΜΑΤΑ</a:t>
            </a:r>
            <a:r>
              <a:rPr sz="2000" b="1" spc="-100" dirty="0">
                <a:latin typeface="Arial" panose="020B0604020202020204"/>
                <a:cs typeface="Arial" panose="020B0604020202020204"/>
              </a:rPr>
              <a:t> </a:t>
            </a:r>
            <a:r>
              <a:rPr sz="2000" b="1" spc="-20">
                <a:latin typeface="Arial" panose="020B0604020202020204"/>
                <a:cs typeface="Arial" panose="020B0604020202020204"/>
              </a:rPr>
              <a:t>ΑΥΤΑ </a:t>
            </a:r>
            <a:r>
              <a:rPr lang="el-GR" sz="2000" b="1" spc="-10" dirty="0" smtClean="0">
                <a:latin typeface="Arial" panose="020B0604020202020204"/>
                <a:cs typeface="Arial" panose="020B0604020202020204"/>
              </a:rPr>
              <a:t>ΣΥΝ</a:t>
            </a:r>
            <a:r>
              <a:rPr sz="2000" b="1" spc="-10" smtClean="0">
                <a:latin typeface="Arial" panose="020B0604020202020204"/>
                <a:cs typeface="Arial" panose="020B0604020202020204"/>
              </a:rPr>
              <a:t>ΑΝΤΩΝΤΑΙ</a:t>
            </a:r>
            <a:r>
              <a:rPr sz="2000" b="1" spc="-65" smtClean="0">
                <a:latin typeface="Arial" panose="020B0604020202020204"/>
                <a:cs typeface="Arial" panose="020B0604020202020204"/>
              </a:rPr>
              <a:t> </a:t>
            </a:r>
            <a:r>
              <a:rPr sz="2000" b="1" dirty="0">
                <a:latin typeface="Arial" panose="020B0604020202020204"/>
                <a:cs typeface="Arial" panose="020B0604020202020204"/>
              </a:rPr>
              <a:t>ΣΤΙΣ</a:t>
            </a:r>
            <a:r>
              <a:rPr sz="2000" b="1" spc="-40" dirty="0">
                <a:latin typeface="Arial" panose="020B0604020202020204"/>
                <a:cs typeface="Arial" panose="020B0604020202020204"/>
              </a:rPr>
              <a:t> </a:t>
            </a:r>
            <a:r>
              <a:rPr sz="2000" b="1" dirty="0">
                <a:latin typeface="Arial" panose="020B0604020202020204"/>
                <a:cs typeface="Arial" panose="020B0604020202020204"/>
              </a:rPr>
              <a:t>ΠΕΡΙΣΣΟΤΕΡΕΣ</a:t>
            </a:r>
            <a:r>
              <a:rPr sz="2000" b="1" spc="-40" dirty="0">
                <a:latin typeface="Arial" panose="020B0604020202020204"/>
                <a:cs typeface="Arial" panose="020B0604020202020204"/>
              </a:rPr>
              <a:t> </a:t>
            </a:r>
            <a:r>
              <a:rPr sz="2000" b="1" dirty="0">
                <a:latin typeface="Arial" panose="020B0604020202020204"/>
                <a:cs typeface="Arial" panose="020B0604020202020204"/>
              </a:rPr>
              <a:t>ΜΕΣΟΣΤΡΟΦΕΣ</a:t>
            </a:r>
            <a:r>
              <a:rPr sz="2000" b="1" spc="-50" dirty="0">
                <a:latin typeface="Arial" panose="020B0604020202020204"/>
                <a:cs typeface="Arial" panose="020B0604020202020204"/>
              </a:rPr>
              <a:t> </a:t>
            </a:r>
            <a:r>
              <a:rPr sz="2000" b="1">
                <a:latin typeface="Arial" panose="020B0604020202020204"/>
                <a:cs typeface="Arial" panose="020B0604020202020204"/>
              </a:rPr>
              <a:t>ΚΑΙ</a:t>
            </a:r>
            <a:r>
              <a:rPr sz="2000" b="1" spc="-114">
                <a:latin typeface="Arial" panose="020B0604020202020204"/>
                <a:cs typeface="Arial" panose="020B0604020202020204"/>
              </a:rPr>
              <a:t> </a:t>
            </a:r>
            <a:endParaRPr lang="el-GR" sz="2000" b="1" spc="-114" dirty="0">
              <a:latin typeface="Arial" panose="020B0604020202020204"/>
              <a:cs typeface="Arial" panose="020B0604020202020204"/>
            </a:endParaRPr>
          </a:p>
          <a:p>
            <a:pPr marL="12700" marR="71120" indent="69850">
              <a:lnSpc>
                <a:spcPct val="100000"/>
              </a:lnSpc>
              <a:spcBef>
                <a:spcPts val="100"/>
              </a:spcBef>
            </a:pPr>
            <a:r>
              <a:rPr sz="2000" b="1" spc="-10" smtClean="0">
                <a:latin typeface="Arial" panose="020B0604020202020204"/>
                <a:cs typeface="Arial" panose="020B0604020202020204"/>
              </a:rPr>
              <a:t>ΑΡΓΟΣΤΡΟ</a:t>
            </a:r>
            <a:r>
              <a:rPr sz="2000" b="1" smtClean="0">
                <a:latin typeface="Arial" panose="020B0604020202020204"/>
                <a:cs typeface="Arial" panose="020B0604020202020204"/>
              </a:rPr>
              <a:t>ΦΕΣ</a:t>
            </a:r>
            <a:r>
              <a:rPr sz="2000" b="1" spc="-95" smtClean="0">
                <a:latin typeface="Arial" panose="020B0604020202020204"/>
                <a:cs typeface="Arial" panose="020B0604020202020204"/>
              </a:rPr>
              <a:t> </a:t>
            </a:r>
            <a:r>
              <a:rPr sz="2000" b="1" spc="-10" dirty="0">
                <a:latin typeface="Arial" panose="020B0604020202020204"/>
                <a:cs typeface="Arial" panose="020B0604020202020204"/>
              </a:rPr>
              <a:t>ΝΑΥΤΙΚΕΣ</a:t>
            </a:r>
            <a:r>
              <a:rPr sz="2000" b="1" spc="-85" dirty="0">
                <a:latin typeface="Arial" panose="020B0604020202020204"/>
                <a:cs typeface="Arial" panose="020B0604020202020204"/>
              </a:rPr>
              <a:t> </a:t>
            </a:r>
            <a:r>
              <a:rPr sz="2000" b="1" spc="-10" dirty="0">
                <a:latin typeface="Arial" panose="020B0604020202020204"/>
                <a:cs typeface="Arial" panose="020B0604020202020204"/>
              </a:rPr>
              <a:t>ΠΕΤΡΕΛΑΙΟΜΗΧΑΝΕΣ.</a:t>
            </a:r>
            <a:endParaRPr sz="2000">
              <a:latin typeface="Arial" panose="020B0604020202020204"/>
              <a:cs typeface="Arial" panose="020B0604020202020204"/>
            </a:endParaRPr>
          </a:p>
          <a:p>
            <a:pPr>
              <a:lnSpc>
                <a:spcPct val="100000"/>
              </a:lnSpc>
              <a:spcBef>
                <a:spcPts val="25"/>
              </a:spcBef>
            </a:pPr>
            <a:endParaRPr sz="2900">
              <a:latin typeface="Arial" panose="020B0604020202020204"/>
              <a:cs typeface="Arial" panose="020B0604020202020204"/>
            </a:endParaRPr>
          </a:p>
          <a:p>
            <a:pPr marL="12700" marR="5080" indent="69850">
              <a:lnSpc>
                <a:spcPct val="100000"/>
              </a:lnSpc>
            </a:pPr>
            <a:r>
              <a:rPr sz="2000" b="1" dirty="0">
                <a:latin typeface="Arial" panose="020B0604020202020204"/>
                <a:cs typeface="Arial" panose="020B0604020202020204"/>
              </a:rPr>
              <a:t>Η</a:t>
            </a:r>
            <a:r>
              <a:rPr sz="2000" b="1" spc="-120" dirty="0">
                <a:latin typeface="Arial" panose="020B0604020202020204"/>
                <a:cs typeface="Arial" panose="020B0604020202020204"/>
              </a:rPr>
              <a:t> </a:t>
            </a:r>
            <a:r>
              <a:rPr sz="2000" b="1" dirty="0">
                <a:latin typeface="Arial" panose="020B0604020202020204"/>
                <a:cs typeface="Arial" panose="020B0604020202020204"/>
              </a:rPr>
              <a:t>ΑΡΧΗ</a:t>
            </a:r>
            <a:r>
              <a:rPr sz="2000" b="1" spc="-105" dirty="0">
                <a:latin typeface="Arial" panose="020B0604020202020204"/>
                <a:cs typeface="Arial" panose="020B0604020202020204"/>
              </a:rPr>
              <a:t> </a:t>
            </a:r>
            <a:r>
              <a:rPr sz="2000" b="1" spc="-10" dirty="0">
                <a:latin typeface="Arial" panose="020B0604020202020204"/>
                <a:cs typeface="Arial" panose="020B0604020202020204"/>
              </a:rPr>
              <a:t>ΛΕΙΤΟΥΡΓΙΑΣ</a:t>
            </a:r>
            <a:r>
              <a:rPr sz="2000" b="1" spc="-45" dirty="0">
                <a:latin typeface="Arial" panose="020B0604020202020204"/>
                <a:cs typeface="Arial" panose="020B0604020202020204"/>
              </a:rPr>
              <a:t> </a:t>
            </a:r>
            <a:r>
              <a:rPr sz="2000" b="1" dirty="0">
                <a:latin typeface="Arial" panose="020B0604020202020204"/>
                <a:cs typeface="Arial" panose="020B0604020202020204"/>
              </a:rPr>
              <a:t>ΤΩΝ</a:t>
            </a:r>
            <a:r>
              <a:rPr sz="2000" b="1" spc="-105" dirty="0">
                <a:latin typeface="Arial" panose="020B0604020202020204"/>
                <a:cs typeface="Arial" panose="020B0604020202020204"/>
              </a:rPr>
              <a:t> </a:t>
            </a:r>
            <a:r>
              <a:rPr sz="2000" b="1" spc="-10" dirty="0">
                <a:latin typeface="Arial" panose="020B0604020202020204"/>
                <a:cs typeface="Arial" panose="020B0604020202020204"/>
              </a:rPr>
              <a:t>ΑΝΤΛΙΩΝ</a:t>
            </a:r>
            <a:r>
              <a:rPr sz="2000" b="1" spc="-40" dirty="0">
                <a:latin typeface="Arial" panose="020B0604020202020204"/>
                <a:cs typeface="Arial" panose="020B0604020202020204"/>
              </a:rPr>
              <a:t> </a:t>
            </a:r>
            <a:r>
              <a:rPr sz="2000" b="1" dirty="0">
                <a:latin typeface="Arial" panose="020B0604020202020204"/>
                <a:cs typeface="Arial" panose="020B0604020202020204"/>
              </a:rPr>
              <a:t>ΜΟΝΟΥ</a:t>
            </a:r>
            <a:r>
              <a:rPr sz="2000" b="1" spc="-45" dirty="0">
                <a:latin typeface="Arial" panose="020B0604020202020204"/>
                <a:cs typeface="Arial" panose="020B0604020202020204"/>
              </a:rPr>
              <a:t> </a:t>
            </a:r>
            <a:r>
              <a:rPr sz="2000" b="1" spc="-25" dirty="0">
                <a:latin typeface="Arial" panose="020B0604020202020204"/>
                <a:cs typeface="Arial" panose="020B0604020202020204"/>
              </a:rPr>
              <a:t>ΒΥΘΙΣΜΑΤΟΣ</a:t>
            </a:r>
            <a:r>
              <a:rPr sz="2000" b="1" spc="-45" dirty="0">
                <a:latin typeface="Arial" panose="020B0604020202020204"/>
                <a:cs typeface="Arial" panose="020B0604020202020204"/>
              </a:rPr>
              <a:t> </a:t>
            </a:r>
            <a:r>
              <a:rPr sz="2000" b="1" spc="-10" dirty="0">
                <a:latin typeface="Arial" panose="020B0604020202020204"/>
                <a:cs typeface="Arial" panose="020B0604020202020204"/>
              </a:rPr>
              <a:t>ΙΣΧΥΕΙ </a:t>
            </a:r>
            <a:r>
              <a:rPr sz="2000" b="1" dirty="0">
                <a:latin typeface="Arial" panose="020B0604020202020204"/>
                <a:cs typeface="Arial" panose="020B0604020202020204"/>
              </a:rPr>
              <a:t>ΚΑΙ</a:t>
            </a:r>
            <a:r>
              <a:rPr sz="2000" b="1" spc="-70" dirty="0">
                <a:latin typeface="Arial" panose="020B0604020202020204"/>
                <a:cs typeface="Arial" panose="020B0604020202020204"/>
              </a:rPr>
              <a:t> </a:t>
            </a:r>
            <a:r>
              <a:rPr sz="2000" b="1" dirty="0">
                <a:latin typeface="Arial" panose="020B0604020202020204"/>
                <a:cs typeface="Arial" panose="020B0604020202020204"/>
              </a:rPr>
              <a:t>ΓΙΑ</a:t>
            </a:r>
            <a:r>
              <a:rPr sz="2000" b="1" spc="-50" dirty="0">
                <a:latin typeface="Arial" panose="020B0604020202020204"/>
                <a:cs typeface="Arial" panose="020B0604020202020204"/>
              </a:rPr>
              <a:t> </a:t>
            </a:r>
            <a:r>
              <a:rPr sz="2000" b="1" dirty="0">
                <a:latin typeface="Arial" panose="020B0604020202020204"/>
                <a:cs typeface="Arial" panose="020B0604020202020204"/>
              </a:rPr>
              <a:t>ΤΗΝ</a:t>
            </a:r>
            <a:r>
              <a:rPr sz="2000" b="1" spc="-50" dirty="0">
                <a:latin typeface="Arial" panose="020B0604020202020204"/>
                <a:cs typeface="Arial" panose="020B0604020202020204"/>
              </a:rPr>
              <a:t> </a:t>
            </a:r>
            <a:r>
              <a:rPr sz="2000" b="1" dirty="0">
                <a:latin typeface="Arial" panose="020B0604020202020204"/>
                <a:cs typeface="Arial" panose="020B0604020202020204"/>
              </a:rPr>
              <a:t>ΠΕΡΙΠΤΩΣΗ</a:t>
            </a:r>
            <a:r>
              <a:rPr sz="2000" b="1" spc="-50" dirty="0">
                <a:latin typeface="Arial" panose="020B0604020202020204"/>
                <a:cs typeface="Arial" panose="020B0604020202020204"/>
              </a:rPr>
              <a:t> </a:t>
            </a:r>
            <a:r>
              <a:rPr sz="2000" b="1" dirty="0">
                <a:latin typeface="Arial" panose="020B0604020202020204"/>
                <a:cs typeface="Arial" panose="020B0604020202020204"/>
              </a:rPr>
              <a:t>ΤΩΝ</a:t>
            </a:r>
            <a:r>
              <a:rPr sz="2000" b="1" spc="-85" dirty="0">
                <a:latin typeface="Arial" panose="020B0604020202020204"/>
                <a:cs typeface="Arial" panose="020B0604020202020204"/>
              </a:rPr>
              <a:t> </a:t>
            </a:r>
            <a:r>
              <a:rPr sz="2000" b="1" dirty="0">
                <a:latin typeface="Arial" panose="020B0604020202020204"/>
                <a:cs typeface="Arial" panose="020B0604020202020204"/>
              </a:rPr>
              <a:t>ΥΠΟΛΟΙΠΩΝ</a:t>
            </a:r>
            <a:r>
              <a:rPr sz="2000" b="1" spc="-50" dirty="0">
                <a:latin typeface="Arial" panose="020B0604020202020204"/>
                <a:cs typeface="Arial" panose="020B0604020202020204"/>
              </a:rPr>
              <a:t> </a:t>
            </a:r>
            <a:r>
              <a:rPr sz="2000" b="1" spc="-10">
                <a:latin typeface="Arial" panose="020B0604020202020204"/>
                <a:cs typeface="Arial" panose="020B0604020202020204"/>
              </a:rPr>
              <a:t>ΣΥΣΤΗΜΑΤΩΝ</a:t>
            </a:r>
            <a:r>
              <a:rPr sz="2000" b="1" spc="-45">
                <a:latin typeface="Arial" panose="020B0604020202020204"/>
                <a:cs typeface="Arial" panose="020B0604020202020204"/>
              </a:rPr>
              <a:t> </a:t>
            </a:r>
            <a:r>
              <a:rPr sz="2000" b="1" spc="-10" smtClean="0">
                <a:latin typeface="Arial" panose="020B0604020202020204"/>
                <a:cs typeface="Arial" panose="020B0604020202020204"/>
              </a:rPr>
              <a:t>ΕΓΧΥΣ</a:t>
            </a:r>
            <a:r>
              <a:rPr lang="el-GR" sz="2000" b="1" spc="-10" dirty="0" smtClean="0">
                <a:latin typeface="Arial" panose="020B0604020202020204"/>
                <a:cs typeface="Arial" panose="020B0604020202020204"/>
              </a:rPr>
              <a:t>Η</a:t>
            </a:r>
            <a:r>
              <a:rPr sz="2000" b="1" spc="-10" smtClean="0">
                <a:latin typeface="Arial" panose="020B0604020202020204"/>
                <a:cs typeface="Arial" panose="020B0604020202020204"/>
              </a:rPr>
              <a:t>Σ</a:t>
            </a:r>
            <a:r>
              <a:rPr sz="2000" b="1" spc="-10" dirty="0">
                <a:latin typeface="Arial" panose="020B0604020202020204"/>
                <a:cs typeface="Arial" panose="020B0604020202020204"/>
              </a:rPr>
              <a:t>, </a:t>
            </a:r>
            <a:r>
              <a:rPr sz="2000" b="1" dirty="0">
                <a:latin typeface="Arial" panose="020B0604020202020204"/>
                <a:cs typeface="Arial" panose="020B0604020202020204"/>
              </a:rPr>
              <a:t>ΠΛΗΝ</a:t>
            </a:r>
            <a:r>
              <a:rPr sz="2000" b="1" spc="-60" dirty="0">
                <a:latin typeface="Arial" panose="020B0604020202020204"/>
                <a:cs typeface="Arial" panose="020B0604020202020204"/>
              </a:rPr>
              <a:t> </a:t>
            </a:r>
            <a:r>
              <a:rPr sz="2000" b="1" dirty="0">
                <a:latin typeface="Arial" panose="020B0604020202020204"/>
                <a:cs typeface="Arial" panose="020B0604020202020204"/>
              </a:rPr>
              <a:t>ΤΟΥ</a:t>
            </a:r>
            <a:r>
              <a:rPr sz="2000" b="1" spc="-60" dirty="0">
                <a:latin typeface="Arial" panose="020B0604020202020204"/>
                <a:cs typeface="Arial" panose="020B0604020202020204"/>
              </a:rPr>
              <a:t> </a:t>
            </a:r>
            <a:r>
              <a:rPr sz="2000" b="1" spc="-10">
                <a:latin typeface="Arial" panose="020B0604020202020204"/>
                <a:cs typeface="Arial" panose="020B0604020202020204"/>
              </a:rPr>
              <a:t>ΣΥΣΤΗΜΑΤΟΣ</a:t>
            </a:r>
            <a:r>
              <a:rPr sz="2000" b="1" spc="-60">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spc="-50" smtClean="0">
                <a:latin typeface="Arial" panose="020B0604020202020204"/>
                <a:cs typeface="Arial" panose="020B0604020202020204"/>
              </a:rPr>
              <a:t> </a:t>
            </a:r>
            <a:r>
              <a:rPr sz="2000" b="1" dirty="0">
                <a:latin typeface="Arial" panose="020B0604020202020204"/>
                <a:cs typeface="Arial" panose="020B0604020202020204"/>
              </a:rPr>
              <a:t>ΜΕ</a:t>
            </a:r>
            <a:r>
              <a:rPr sz="2000" b="1" spc="-120" dirty="0">
                <a:latin typeface="Arial" panose="020B0604020202020204"/>
                <a:cs typeface="Arial" panose="020B0604020202020204"/>
              </a:rPr>
              <a:t> </a:t>
            </a:r>
            <a:r>
              <a:rPr sz="2000" b="1" spc="-10" dirty="0">
                <a:latin typeface="Arial" panose="020B0604020202020204"/>
                <a:cs typeface="Arial" panose="020B0604020202020204"/>
              </a:rPr>
              <a:t>ΔΙΑΝΟΜΕΑ.</a:t>
            </a:r>
            <a:endParaRPr sz="2000">
              <a:latin typeface="Arial" panose="020B0604020202020204"/>
              <a:cs typeface="Arial" panose="020B0604020202020204"/>
            </a:endParaRPr>
          </a:p>
          <a:p>
            <a:pPr>
              <a:lnSpc>
                <a:spcPct val="100000"/>
              </a:lnSpc>
              <a:spcBef>
                <a:spcPts val="10"/>
              </a:spcBef>
            </a:pPr>
            <a:endParaRPr sz="2850">
              <a:latin typeface="Arial" panose="020B0604020202020204"/>
              <a:cs typeface="Arial" panose="020B0604020202020204"/>
            </a:endParaRPr>
          </a:p>
          <a:p>
            <a:pPr marL="12700" marR="7620" indent="69850">
              <a:lnSpc>
                <a:spcPct val="103000"/>
              </a:lnSpc>
            </a:pPr>
            <a:r>
              <a:rPr sz="2000" b="1" dirty="0">
                <a:latin typeface="Arial" panose="020B0604020202020204"/>
                <a:cs typeface="Arial" panose="020B0604020202020204"/>
              </a:rPr>
              <a:t>ΤΟ</a:t>
            </a:r>
            <a:r>
              <a:rPr sz="2000" b="1" spc="-35" dirty="0">
                <a:latin typeface="Arial" panose="020B0604020202020204"/>
                <a:cs typeface="Arial" panose="020B0604020202020204"/>
              </a:rPr>
              <a:t> </a:t>
            </a:r>
            <a:r>
              <a:rPr sz="2000" b="1" dirty="0">
                <a:latin typeface="Arial" panose="020B0604020202020204"/>
                <a:cs typeface="Arial" panose="020B0604020202020204"/>
              </a:rPr>
              <a:t>ΙΔΙΟ</a:t>
            </a:r>
            <a:r>
              <a:rPr sz="2000" b="1" spc="-20" dirty="0">
                <a:latin typeface="Arial" panose="020B0604020202020204"/>
                <a:cs typeface="Arial" panose="020B0604020202020204"/>
              </a:rPr>
              <a:t> </a:t>
            </a:r>
            <a:r>
              <a:rPr sz="2000" b="1" dirty="0">
                <a:latin typeface="Arial" panose="020B0604020202020204"/>
                <a:cs typeface="Arial" panose="020B0604020202020204"/>
              </a:rPr>
              <a:t>ΙΣΧΥΕΙ</a:t>
            </a:r>
            <a:r>
              <a:rPr sz="2000" b="1" spc="-25" dirty="0">
                <a:latin typeface="Arial" panose="020B0604020202020204"/>
                <a:cs typeface="Arial" panose="020B0604020202020204"/>
              </a:rPr>
              <a:t> </a:t>
            </a:r>
            <a:r>
              <a:rPr sz="2000" b="1" dirty="0">
                <a:latin typeface="Arial" panose="020B0604020202020204"/>
                <a:cs typeface="Arial" panose="020B0604020202020204"/>
              </a:rPr>
              <a:t>ΚΑΙ</a:t>
            </a:r>
            <a:r>
              <a:rPr sz="2000" b="1" spc="-25" dirty="0">
                <a:latin typeface="Arial" panose="020B0604020202020204"/>
                <a:cs typeface="Arial" panose="020B0604020202020204"/>
              </a:rPr>
              <a:t> </a:t>
            </a:r>
            <a:r>
              <a:rPr sz="2000" b="1" dirty="0">
                <a:latin typeface="Arial" panose="020B0604020202020204"/>
                <a:cs typeface="Arial" panose="020B0604020202020204"/>
              </a:rPr>
              <a:t>ΓΙΑ</a:t>
            </a:r>
            <a:r>
              <a:rPr sz="2000" b="1" spc="-25" dirty="0">
                <a:latin typeface="Arial" panose="020B0604020202020204"/>
                <a:cs typeface="Arial" panose="020B0604020202020204"/>
              </a:rPr>
              <a:t> </a:t>
            </a:r>
            <a:r>
              <a:rPr sz="2000" b="1" dirty="0">
                <a:latin typeface="Arial" panose="020B0604020202020204"/>
                <a:cs typeface="Arial" panose="020B0604020202020204"/>
              </a:rPr>
              <a:t>ΤΙΣ</a:t>
            </a:r>
            <a:r>
              <a:rPr sz="2000" b="1" spc="-95" dirty="0">
                <a:latin typeface="Arial" panose="020B0604020202020204"/>
                <a:cs typeface="Arial" panose="020B0604020202020204"/>
              </a:rPr>
              <a:t> </a:t>
            </a:r>
            <a:r>
              <a:rPr sz="2000" b="1" dirty="0">
                <a:latin typeface="Arial" panose="020B0604020202020204"/>
                <a:cs typeface="Arial" panose="020B0604020202020204"/>
              </a:rPr>
              <a:t>ΑΡΧΕΣ</a:t>
            </a:r>
            <a:r>
              <a:rPr sz="2000" b="1" spc="-100" dirty="0">
                <a:latin typeface="Arial" panose="020B0604020202020204"/>
                <a:cs typeface="Arial" panose="020B0604020202020204"/>
              </a:rPr>
              <a:t> </a:t>
            </a:r>
            <a:r>
              <a:rPr sz="2000" b="1" spc="-10" dirty="0">
                <a:latin typeface="Arial" panose="020B0604020202020204"/>
                <a:cs typeface="Arial" panose="020B0604020202020204"/>
              </a:rPr>
              <a:t>ΛΕΙΤΟΥΡΓΙΑΣ</a:t>
            </a:r>
            <a:r>
              <a:rPr sz="2000" b="1" spc="-30" dirty="0">
                <a:latin typeface="Arial" panose="020B0604020202020204"/>
                <a:cs typeface="Arial" panose="020B0604020202020204"/>
              </a:rPr>
              <a:t> </a:t>
            </a:r>
            <a:r>
              <a:rPr sz="2000" b="1" dirty="0">
                <a:latin typeface="Arial" panose="020B0604020202020204"/>
                <a:cs typeface="Arial" panose="020B0604020202020204"/>
              </a:rPr>
              <a:t>ΤΩΝ</a:t>
            </a:r>
            <a:r>
              <a:rPr sz="2000" b="1" spc="-20" dirty="0">
                <a:latin typeface="Arial" panose="020B0604020202020204"/>
                <a:cs typeface="Arial" panose="020B0604020202020204"/>
              </a:rPr>
              <a:t> </a:t>
            </a:r>
            <a:r>
              <a:rPr sz="2000" b="1" spc="-10" dirty="0">
                <a:latin typeface="Arial" panose="020B0604020202020204"/>
                <a:cs typeface="Arial" panose="020B0604020202020204"/>
              </a:rPr>
              <a:t>ΕΓΧΥΤΗΡΩΝ </a:t>
            </a:r>
            <a:r>
              <a:rPr sz="2000" b="1" spc="-45" dirty="0">
                <a:latin typeface="Arial" panose="020B0604020202020204"/>
                <a:cs typeface="Arial" panose="020B0604020202020204"/>
              </a:rPr>
              <a:t>ΚΑΥΣΙΜΟΥ, </a:t>
            </a:r>
            <a:r>
              <a:rPr sz="2000" b="1" dirty="0">
                <a:latin typeface="Arial" panose="020B0604020202020204"/>
                <a:cs typeface="Arial" panose="020B0604020202020204"/>
              </a:rPr>
              <a:t>ΤΩΝ</a:t>
            </a:r>
            <a:r>
              <a:rPr sz="2000" b="1" spc="-30" dirty="0">
                <a:latin typeface="Arial" panose="020B0604020202020204"/>
                <a:cs typeface="Arial" panose="020B0604020202020204"/>
              </a:rPr>
              <a:t> </a:t>
            </a:r>
            <a:r>
              <a:rPr sz="2000" b="1" dirty="0">
                <a:latin typeface="Arial" panose="020B0604020202020204"/>
                <a:cs typeface="Arial" panose="020B0604020202020204"/>
              </a:rPr>
              <a:t>ΟΠΟΙΩΝ</a:t>
            </a:r>
            <a:r>
              <a:rPr sz="2000" b="1" spc="-25" dirty="0">
                <a:latin typeface="Arial" panose="020B0604020202020204"/>
                <a:cs typeface="Arial" panose="020B0604020202020204"/>
              </a:rPr>
              <a:t> </a:t>
            </a:r>
            <a:r>
              <a:rPr sz="2000" b="1" dirty="0">
                <a:latin typeface="Arial" panose="020B0604020202020204"/>
                <a:cs typeface="Arial" panose="020B0604020202020204"/>
              </a:rPr>
              <a:t>Η</a:t>
            </a:r>
            <a:r>
              <a:rPr sz="2000" b="1" spc="-30" dirty="0">
                <a:latin typeface="Arial" panose="020B0604020202020204"/>
                <a:cs typeface="Arial" panose="020B0604020202020204"/>
              </a:rPr>
              <a:t> </a:t>
            </a:r>
            <a:r>
              <a:rPr sz="2000" b="1" spc="-25" dirty="0">
                <a:latin typeface="Arial" panose="020B0604020202020204"/>
                <a:cs typeface="Arial" panose="020B0604020202020204"/>
              </a:rPr>
              <a:t>ΚΑΤΑΣΚΕΥΗ</a:t>
            </a:r>
            <a:r>
              <a:rPr sz="2000" b="1" spc="-35" dirty="0">
                <a:latin typeface="Arial" panose="020B0604020202020204"/>
                <a:cs typeface="Arial" panose="020B0604020202020204"/>
              </a:rPr>
              <a:t> </a:t>
            </a:r>
            <a:r>
              <a:rPr sz="2000" b="1" dirty="0">
                <a:latin typeface="Arial" panose="020B0604020202020204"/>
                <a:cs typeface="Arial" panose="020B0604020202020204"/>
              </a:rPr>
              <a:t>ΕΙΝΑΙ</a:t>
            </a:r>
            <a:r>
              <a:rPr sz="2000" b="1" spc="-40" dirty="0">
                <a:latin typeface="Arial" panose="020B0604020202020204"/>
                <a:cs typeface="Arial" panose="020B0604020202020204"/>
              </a:rPr>
              <a:t> </a:t>
            </a:r>
            <a:r>
              <a:rPr sz="2000" b="1" dirty="0">
                <a:latin typeface="Arial" panose="020B0604020202020204"/>
                <a:cs typeface="Arial" panose="020B0604020202020204"/>
              </a:rPr>
              <a:t>ΓΕΝΙΚΑ</a:t>
            </a:r>
            <a:r>
              <a:rPr sz="2000" b="1" spc="-25" dirty="0">
                <a:latin typeface="Arial" panose="020B0604020202020204"/>
                <a:cs typeface="Arial" panose="020B0604020202020204"/>
              </a:rPr>
              <a:t> </a:t>
            </a:r>
            <a:r>
              <a:rPr sz="2000" b="1" dirty="0">
                <a:latin typeface="Arial" panose="020B0604020202020204"/>
                <a:cs typeface="Arial" panose="020B0604020202020204"/>
              </a:rPr>
              <a:t>ΠΑΡΟΜΟΙΑ</a:t>
            </a:r>
            <a:r>
              <a:rPr sz="2000" b="1" spc="-20" dirty="0">
                <a:latin typeface="Arial" panose="020B0604020202020204"/>
                <a:cs typeface="Arial" panose="020B0604020202020204"/>
              </a:rPr>
              <a:t> </a:t>
            </a:r>
            <a:r>
              <a:rPr sz="2000" b="1" spc="-25" dirty="0">
                <a:latin typeface="Arial" panose="020B0604020202020204"/>
                <a:cs typeface="Arial" panose="020B0604020202020204"/>
              </a:rPr>
              <a:t>ΣΕ </a:t>
            </a:r>
            <a:r>
              <a:rPr sz="2000" b="1" dirty="0">
                <a:latin typeface="Arial" panose="020B0604020202020204"/>
                <a:cs typeface="Arial" panose="020B0604020202020204"/>
              </a:rPr>
              <a:t>ΟΛΑ</a:t>
            </a:r>
            <a:r>
              <a:rPr sz="2000" b="1" spc="-60" dirty="0">
                <a:latin typeface="Arial" panose="020B0604020202020204"/>
                <a:cs typeface="Arial" panose="020B0604020202020204"/>
              </a:rPr>
              <a:t> </a:t>
            </a:r>
            <a:r>
              <a:rPr sz="2000" b="1" spc="-10" dirty="0">
                <a:latin typeface="Arial" panose="020B0604020202020204"/>
                <a:cs typeface="Arial" panose="020B0604020202020204"/>
              </a:rPr>
              <a:t>ΤΑ</a:t>
            </a:r>
            <a:r>
              <a:rPr sz="2000" b="1" spc="-40" dirty="0">
                <a:latin typeface="Arial" panose="020B0604020202020204"/>
                <a:cs typeface="Arial" panose="020B0604020202020204"/>
              </a:rPr>
              <a:t> </a:t>
            </a:r>
            <a:r>
              <a:rPr sz="2000" b="1" spc="-30">
                <a:latin typeface="Arial" panose="020B0604020202020204"/>
                <a:cs typeface="Arial" panose="020B0604020202020204"/>
              </a:rPr>
              <a:t>ΣΥΣΤΗΜΑΤΑ</a:t>
            </a:r>
            <a:r>
              <a:rPr sz="2000" b="1" spc="-50">
                <a:latin typeface="Arial" panose="020B0604020202020204"/>
                <a:cs typeface="Arial" panose="020B0604020202020204"/>
              </a:rPr>
              <a:t> </a:t>
            </a:r>
            <a:r>
              <a:rPr sz="2000" b="1" smtClean="0">
                <a:latin typeface="Arial" panose="020B0604020202020204"/>
                <a:cs typeface="Arial" panose="020B0604020202020204"/>
              </a:rPr>
              <a:t>ΕΓΧΥΣ</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Σ</a:t>
            </a:r>
            <a:r>
              <a:rPr sz="2000" b="1" dirty="0">
                <a:latin typeface="Arial" panose="020B0604020202020204"/>
                <a:cs typeface="Arial" panose="020B0604020202020204"/>
              </a:rPr>
              <a:t>,</a:t>
            </a:r>
            <a:r>
              <a:rPr sz="2000" b="1" spc="-55" dirty="0">
                <a:latin typeface="Arial" panose="020B0604020202020204"/>
                <a:cs typeface="Arial" panose="020B0604020202020204"/>
              </a:rPr>
              <a:t> </a:t>
            </a:r>
            <a:r>
              <a:rPr sz="2000" b="1" dirty="0">
                <a:latin typeface="Arial" panose="020B0604020202020204"/>
                <a:cs typeface="Arial" panose="020B0604020202020204"/>
              </a:rPr>
              <a:t>ΠΟΥ</a:t>
            </a:r>
            <a:r>
              <a:rPr sz="2000" b="1" spc="-50" dirty="0">
                <a:latin typeface="Arial" panose="020B0604020202020204"/>
                <a:cs typeface="Arial" panose="020B0604020202020204"/>
              </a:rPr>
              <a:t> </a:t>
            </a:r>
            <a:r>
              <a:rPr sz="2000" b="1" dirty="0">
                <a:latin typeface="Arial" panose="020B0604020202020204"/>
                <a:cs typeface="Arial" panose="020B0604020202020204"/>
              </a:rPr>
              <a:t>Η</a:t>
            </a:r>
            <a:r>
              <a:rPr sz="2000" b="1" spc="-110" dirty="0">
                <a:latin typeface="Arial" panose="020B0604020202020204"/>
                <a:cs typeface="Arial" panose="020B0604020202020204"/>
              </a:rPr>
              <a:t> </a:t>
            </a:r>
            <a:r>
              <a:rPr sz="2000" b="1" dirty="0">
                <a:latin typeface="Arial" panose="020B0604020202020204"/>
                <a:cs typeface="Arial" panose="020B0604020202020204"/>
              </a:rPr>
              <a:t>ΑΝΥΨΩΣΗ</a:t>
            </a:r>
            <a:r>
              <a:rPr sz="2000" b="1" spc="-40" dirty="0">
                <a:latin typeface="Arial" panose="020B0604020202020204"/>
                <a:cs typeface="Arial" panose="020B0604020202020204"/>
              </a:rPr>
              <a:t> </a:t>
            </a:r>
            <a:r>
              <a:rPr sz="2000" b="1" dirty="0">
                <a:latin typeface="Arial" panose="020B0604020202020204"/>
                <a:cs typeface="Arial" panose="020B0604020202020204"/>
              </a:rPr>
              <a:t>ΤΗΣ</a:t>
            </a:r>
            <a:r>
              <a:rPr sz="2000" b="1" spc="-50" dirty="0">
                <a:latin typeface="Arial" panose="020B0604020202020204"/>
                <a:cs typeface="Arial" panose="020B0604020202020204"/>
              </a:rPr>
              <a:t> </a:t>
            </a:r>
            <a:r>
              <a:rPr sz="2000" b="1" spc="-10" dirty="0">
                <a:latin typeface="Arial" panose="020B0604020202020204"/>
                <a:cs typeface="Arial" panose="020B0604020202020204"/>
              </a:rPr>
              <a:t>ΒΑΛΒΙΔΑΣ </a:t>
            </a:r>
            <a:r>
              <a:rPr sz="2000" b="1" dirty="0">
                <a:latin typeface="Arial" panose="020B0604020202020204"/>
                <a:cs typeface="Arial" panose="020B0604020202020204"/>
              </a:rPr>
              <a:t>ΤΟΥ</a:t>
            </a:r>
            <a:r>
              <a:rPr sz="2000" b="1" spc="-65" dirty="0">
                <a:latin typeface="Arial" panose="020B0604020202020204"/>
                <a:cs typeface="Arial" panose="020B0604020202020204"/>
              </a:rPr>
              <a:t> </a:t>
            </a:r>
            <a:r>
              <a:rPr sz="2000" b="1" spc="-10" dirty="0">
                <a:latin typeface="Arial" panose="020B0604020202020204"/>
                <a:cs typeface="Arial" panose="020B0604020202020204"/>
              </a:rPr>
              <a:t>ΕΓΧΥΤΗΡΑ</a:t>
            </a:r>
            <a:r>
              <a:rPr sz="2000" b="1" spc="-50" dirty="0">
                <a:latin typeface="Arial" panose="020B0604020202020204"/>
                <a:cs typeface="Arial" panose="020B0604020202020204"/>
              </a:rPr>
              <a:t> </a:t>
            </a:r>
            <a:r>
              <a:rPr sz="2000" b="1" spc="-35" dirty="0">
                <a:latin typeface="Arial" panose="020B0604020202020204"/>
                <a:cs typeface="Arial" panose="020B0604020202020204"/>
              </a:rPr>
              <a:t>ΠΡΑΓΜΑΤΟΠΟΙΕΙΤΑΙ</a:t>
            </a:r>
            <a:r>
              <a:rPr sz="2000" b="1" spc="-85" dirty="0">
                <a:latin typeface="Arial" panose="020B0604020202020204"/>
                <a:cs typeface="Arial" panose="020B0604020202020204"/>
              </a:rPr>
              <a:t> </a:t>
            </a:r>
            <a:r>
              <a:rPr sz="2000" b="1" spc="-10" dirty="0">
                <a:latin typeface="Arial" panose="020B0604020202020204"/>
                <a:cs typeface="Arial" panose="020B0604020202020204"/>
              </a:rPr>
              <a:t>ΥΔΡΑΥΛΙΚΑ.</a:t>
            </a:r>
            <a:endParaRPr sz="2000">
              <a:latin typeface="Arial" panose="020B0604020202020204"/>
              <a:cs typeface="Arial" panose="020B0604020202020204"/>
            </a:endParaRPr>
          </a:p>
        </p:txBody>
      </p:sp>
      <p:grpSp>
        <p:nvGrpSpPr>
          <p:cNvPr id="3" name="object 3"/>
          <p:cNvGrpSpPr/>
          <p:nvPr/>
        </p:nvGrpSpPr>
        <p:grpSpPr>
          <a:xfrm>
            <a:off x="618430" y="130750"/>
            <a:ext cx="8250555" cy="1179195"/>
            <a:chOff x="618430" y="130750"/>
            <a:chExt cx="8250555" cy="1179195"/>
          </a:xfrm>
        </p:grpSpPr>
        <p:sp>
          <p:nvSpPr>
            <p:cNvPr id="4" name="object 4"/>
            <p:cNvSpPr/>
            <p:nvPr/>
          </p:nvSpPr>
          <p:spPr>
            <a:xfrm>
              <a:off x="631190" y="143510"/>
              <a:ext cx="8224520" cy="1153160"/>
            </a:xfrm>
            <a:custGeom>
              <a:avLst/>
              <a:gdLst/>
              <a:ahLst/>
              <a:cxnLst/>
              <a:rect l="l" t="t" r="r" b="b"/>
              <a:pathLst>
                <a:path w="8224520" h="1153160">
                  <a:moveTo>
                    <a:pt x="8053069" y="1270"/>
                  </a:moveTo>
                  <a:lnTo>
                    <a:pt x="171450" y="1270"/>
                  </a:lnTo>
                  <a:lnTo>
                    <a:pt x="162559" y="2540"/>
                  </a:lnTo>
                  <a:lnTo>
                    <a:pt x="152400" y="5080"/>
                  </a:lnTo>
                  <a:lnTo>
                    <a:pt x="142239" y="6350"/>
                  </a:lnTo>
                  <a:lnTo>
                    <a:pt x="133350" y="10160"/>
                  </a:lnTo>
                  <a:lnTo>
                    <a:pt x="123189" y="12700"/>
                  </a:lnTo>
                  <a:lnTo>
                    <a:pt x="114300" y="16510"/>
                  </a:lnTo>
                  <a:lnTo>
                    <a:pt x="80009" y="36830"/>
                  </a:lnTo>
                  <a:lnTo>
                    <a:pt x="49529" y="63500"/>
                  </a:lnTo>
                  <a:lnTo>
                    <a:pt x="43179" y="72390"/>
                  </a:lnTo>
                  <a:lnTo>
                    <a:pt x="36829" y="80010"/>
                  </a:lnTo>
                  <a:lnTo>
                    <a:pt x="31750" y="87630"/>
                  </a:lnTo>
                  <a:lnTo>
                    <a:pt x="25400" y="96520"/>
                  </a:lnTo>
                  <a:lnTo>
                    <a:pt x="21589" y="105410"/>
                  </a:lnTo>
                  <a:lnTo>
                    <a:pt x="16509" y="114300"/>
                  </a:lnTo>
                  <a:lnTo>
                    <a:pt x="12700" y="123190"/>
                  </a:lnTo>
                  <a:lnTo>
                    <a:pt x="10159" y="133350"/>
                  </a:lnTo>
                  <a:lnTo>
                    <a:pt x="6350" y="142240"/>
                  </a:lnTo>
                  <a:lnTo>
                    <a:pt x="5079" y="152400"/>
                  </a:lnTo>
                  <a:lnTo>
                    <a:pt x="2539" y="162560"/>
                  </a:lnTo>
                  <a:lnTo>
                    <a:pt x="0" y="182880"/>
                  </a:lnTo>
                  <a:lnTo>
                    <a:pt x="0" y="971550"/>
                  </a:lnTo>
                  <a:lnTo>
                    <a:pt x="1269" y="981710"/>
                  </a:lnTo>
                  <a:lnTo>
                    <a:pt x="2539" y="990600"/>
                  </a:lnTo>
                  <a:lnTo>
                    <a:pt x="5079" y="1000760"/>
                  </a:lnTo>
                  <a:lnTo>
                    <a:pt x="6350" y="1010920"/>
                  </a:lnTo>
                  <a:lnTo>
                    <a:pt x="10159" y="1019810"/>
                  </a:lnTo>
                  <a:lnTo>
                    <a:pt x="12700" y="1029970"/>
                  </a:lnTo>
                  <a:lnTo>
                    <a:pt x="16509" y="1038860"/>
                  </a:lnTo>
                  <a:lnTo>
                    <a:pt x="36829" y="1073150"/>
                  </a:lnTo>
                  <a:lnTo>
                    <a:pt x="63500" y="1103630"/>
                  </a:lnTo>
                  <a:lnTo>
                    <a:pt x="105409" y="1131570"/>
                  </a:lnTo>
                  <a:lnTo>
                    <a:pt x="114300" y="1135380"/>
                  </a:lnTo>
                  <a:lnTo>
                    <a:pt x="123189" y="1140460"/>
                  </a:lnTo>
                  <a:lnTo>
                    <a:pt x="133350" y="1143000"/>
                  </a:lnTo>
                  <a:lnTo>
                    <a:pt x="142239" y="1145540"/>
                  </a:lnTo>
                  <a:lnTo>
                    <a:pt x="152400" y="1148080"/>
                  </a:lnTo>
                  <a:lnTo>
                    <a:pt x="162559" y="1149350"/>
                  </a:lnTo>
                  <a:lnTo>
                    <a:pt x="171450" y="1151890"/>
                  </a:lnTo>
                  <a:lnTo>
                    <a:pt x="191769" y="1151890"/>
                  </a:lnTo>
                  <a:lnTo>
                    <a:pt x="191769" y="1153160"/>
                  </a:lnTo>
                  <a:lnTo>
                    <a:pt x="8053069" y="1151890"/>
                  </a:lnTo>
                  <a:lnTo>
                    <a:pt x="8063230" y="1149350"/>
                  </a:lnTo>
                  <a:lnTo>
                    <a:pt x="8073389" y="1148080"/>
                  </a:lnTo>
                  <a:lnTo>
                    <a:pt x="8082280" y="1145540"/>
                  </a:lnTo>
                  <a:lnTo>
                    <a:pt x="8092439" y="1143000"/>
                  </a:lnTo>
                  <a:lnTo>
                    <a:pt x="8110219" y="1135380"/>
                  </a:lnTo>
                  <a:lnTo>
                    <a:pt x="8120380" y="1131570"/>
                  </a:lnTo>
                  <a:lnTo>
                    <a:pt x="8129269" y="1126490"/>
                  </a:lnTo>
                  <a:lnTo>
                    <a:pt x="8136889" y="1121410"/>
                  </a:lnTo>
                  <a:lnTo>
                    <a:pt x="8145780" y="1116330"/>
                  </a:lnTo>
                  <a:lnTo>
                    <a:pt x="8194039" y="1065530"/>
                  </a:lnTo>
                  <a:lnTo>
                    <a:pt x="8211819" y="1029970"/>
                  </a:lnTo>
                  <a:lnTo>
                    <a:pt x="8224519" y="970280"/>
                  </a:lnTo>
                  <a:lnTo>
                    <a:pt x="8224519" y="182880"/>
                  </a:lnTo>
                  <a:lnTo>
                    <a:pt x="8218169" y="142240"/>
                  </a:lnTo>
                  <a:lnTo>
                    <a:pt x="8204200" y="105410"/>
                  </a:lnTo>
                  <a:lnTo>
                    <a:pt x="8181339" y="72390"/>
                  </a:lnTo>
                  <a:lnTo>
                    <a:pt x="8174989" y="63500"/>
                  </a:lnTo>
                  <a:lnTo>
                    <a:pt x="8161019" y="49530"/>
                  </a:lnTo>
                  <a:lnTo>
                    <a:pt x="8145780" y="36830"/>
                  </a:lnTo>
                  <a:lnTo>
                    <a:pt x="8136889" y="31750"/>
                  </a:lnTo>
                  <a:lnTo>
                    <a:pt x="8129269" y="26670"/>
                  </a:lnTo>
                  <a:lnTo>
                    <a:pt x="8119109" y="21590"/>
                  </a:lnTo>
                  <a:lnTo>
                    <a:pt x="8110219" y="16510"/>
                  </a:lnTo>
                  <a:lnTo>
                    <a:pt x="8101330" y="12700"/>
                  </a:lnTo>
                  <a:lnTo>
                    <a:pt x="8092439" y="10160"/>
                  </a:lnTo>
                  <a:lnTo>
                    <a:pt x="8082280" y="6350"/>
                  </a:lnTo>
                  <a:lnTo>
                    <a:pt x="8072119" y="5080"/>
                  </a:lnTo>
                  <a:lnTo>
                    <a:pt x="8061959" y="2540"/>
                  </a:lnTo>
                  <a:lnTo>
                    <a:pt x="8053069" y="1270"/>
                  </a:lnTo>
                  <a:close/>
                </a:path>
                <a:path w="8224520" h="1153160">
                  <a:moveTo>
                    <a:pt x="8032750" y="0"/>
                  </a:moveTo>
                  <a:lnTo>
                    <a:pt x="191769" y="0"/>
                  </a:lnTo>
                  <a:lnTo>
                    <a:pt x="181609" y="1270"/>
                  </a:lnTo>
                  <a:lnTo>
                    <a:pt x="8042909" y="1270"/>
                  </a:lnTo>
                  <a:lnTo>
                    <a:pt x="8032750" y="0"/>
                  </a:lnTo>
                  <a:close/>
                </a:path>
              </a:pathLst>
            </a:custGeom>
            <a:solidFill>
              <a:srgbClr val="009900"/>
            </a:solidFill>
          </p:spPr>
          <p:txBody>
            <a:bodyPr wrap="square" lIns="0" tIns="0" rIns="0" bIns="0" rtlCol="0"/>
            <a:lstStyle/>
            <a:p/>
          </p:txBody>
        </p:sp>
        <p:sp>
          <p:nvSpPr>
            <p:cNvPr id="5" name="object 5"/>
            <p:cNvSpPr/>
            <p:nvPr/>
          </p:nvSpPr>
          <p:spPr>
            <a:xfrm>
              <a:off x="631190" y="143510"/>
              <a:ext cx="8224520" cy="1153160"/>
            </a:xfrm>
            <a:custGeom>
              <a:avLst/>
              <a:gdLst/>
              <a:ahLst/>
              <a:cxnLst/>
              <a:rect l="l" t="t" r="r" b="b"/>
              <a:pathLst>
                <a:path w="8224520" h="1153160">
                  <a:moveTo>
                    <a:pt x="0" y="191770"/>
                  </a:moveTo>
                  <a:lnTo>
                    <a:pt x="0" y="182880"/>
                  </a:lnTo>
                  <a:lnTo>
                    <a:pt x="1269" y="172720"/>
                  </a:lnTo>
                  <a:lnTo>
                    <a:pt x="2539" y="162560"/>
                  </a:lnTo>
                  <a:lnTo>
                    <a:pt x="5079" y="152400"/>
                  </a:lnTo>
                  <a:lnTo>
                    <a:pt x="6350" y="142240"/>
                  </a:lnTo>
                  <a:lnTo>
                    <a:pt x="10159" y="133350"/>
                  </a:lnTo>
                  <a:lnTo>
                    <a:pt x="12700" y="123190"/>
                  </a:lnTo>
                  <a:lnTo>
                    <a:pt x="16509" y="114300"/>
                  </a:lnTo>
                  <a:lnTo>
                    <a:pt x="21589" y="105410"/>
                  </a:lnTo>
                  <a:lnTo>
                    <a:pt x="25400" y="96520"/>
                  </a:lnTo>
                  <a:lnTo>
                    <a:pt x="31750" y="87630"/>
                  </a:lnTo>
                  <a:lnTo>
                    <a:pt x="36829" y="80010"/>
                  </a:lnTo>
                  <a:lnTo>
                    <a:pt x="43179" y="72390"/>
                  </a:lnTo>
                  <a:lnTo>
                    <a:pt x="49529" y="63500"/>
                  </a:lnTo>
                  <a:lnTo>
                    <a:pt x="80009" y="36830"/>
                  </a:lnTo>
                  <a:lnTo>
                    <a:pt x="105409" y="21590"/>
                  </a:lnTo>
                  <a:lnTo>
                    <a:pt x="114300" y="16510"/>
                  </a:lnTo>
                  <a:lnTo>
                    <a:pt x="123189" y="12700"/>
                  </a:lnTo>
                  <a:lnTo>
                    <a:pt x="133350" y="10160"/>
                  </a:lnTo>
                  <a:lnTo>
                    <a:pt x="142239" y="6350"/>
                  </a:lnTo>
                  <a:lnTo>
                    <a:pt x="152400" y="5080"/>
                  </a:lnTo>
                  <a:lnTo>
                    <a:pt x="162559" y="2540"/>
                  </a:lnTo>
                  <a:lnTo>
                    <a:pt x="171450" y="1270"/>
                  </a:lnTo>
                  <a:lnTo>
                    <a:pt x="181609" y="1270"/>
                  </a:lnTo>
                  <a:lnTo>
                    <a:pt x="191769" y="0"/>
                  </a:lnTo>
                  <a:lnTo>
                    <a:pt x="8032750" y="0"/>
                  </a:lnTo>
                  <a:lnTo>
                    <a:pt x="8042909" y="1270"/>
                  </a:lnTo>
                  <a:lnTo>
                    <a:pt x="8053069" y="1270"/>
                  </a:lnTo>
                  <a:lnTo>
                    <a:pt x="8061959" y="2540"/>
                  </a:lnTo>
                  <a:lnTo>
                    <a:pt x="8072119" y="5080"/>
                  </a:lnTo>
                  <a:lnTo>
                    <a:pt x="8082280" y="6350"/>
                  </a:lnTo>
                  <a:lnTo>
                    <a:pt x="8092439" y="10160"/>
                  </a:lnTo>
                  <a:lnTo>
                    <a:pt x="8101330" y="12700"/>
                  </a:lnTo>
                  <a:lnTo>
                    <a:pt x="8110219" y="16510"/>
                  </a:lnTo>
                  <a:lnTo>
                    <a:pt x="8119109" y="21590"/>
                  </a:lnTo>
                  <a:lnTo>
                    <a:pt x="8129269" y="26670"/>
                  </a:lnTo>
                  <a:lnTo>
                    <a:pt x="8136889" y="31750"/>
                  </a:lnTo>
                  <a:lnTo>
                    <a:pt x="8168639" y="57150"/>
                  </a:lnTo>
                  <a:lnTo>
                    <a:pt x="8181339" y="72390"/>
                  </a:lnTo>
                  <a:lnTo>
                    <a:pt x="8187689" y="80010"/>
                  </a:lnTo>
                  <a:lnTo>
                    <a:pt x="8194039" y="87630"/>
                  </a:lnTo>
                  <a:lnTo>
                    <a:pt x="8199119" y="96520"/>
                  </a:lnTo>
                  <a:lnTo>
                    <a:pt x="8204200" y="105410"/>
                  </a:lnTo>
                  <a:lnTo>
                    <a:pt x="8218169" y="142240"/>
                  </a:lnTo>
                  <a:lnTo>
                    <a:pt x="8221980" y="162560"/>
                  </a:lnTo>
                  <a:lnTo>
                    <a:pt x="8223250" y="172720"/>
                  </a:lnTo>
                  <a:lnTo>
                    <a:pt x="8224519" y="182880"/>
                  </a:lnTo>
                  <a:lnTo>
                    <a:pt x="8224519" y="191770"/>
                  </a:lnTo>
                  <a:lnTo>
                    <a:pt x="8224519" y="960120"/>
                  </a:lnTo>
                  <a:lnTo>
                    <a:pt x="8224519" y="970280"/>
                  </a:lnTo>
                  <a:lnTo>
                    <a:pt x="8223250" y="980440"/>
                  </a:lnTo>
                  <a:lnTo>
                    <a:pt x="8221980" y="990600"/>
                  </a:lnTo>
                  <a:lnTo>
                    <a:pt x="8220709" y="1000760"/>
                  </a:lnTo>
                  <a:lnTo>
                    <a:pt x="8218169" y="1010920"/>
                  </a:lnTo>
                  <a:lnTo>
                    <a:pt x="8204200" y="1047750"/>
                  </a:lnTo>
                  <a:lnTo>
                    <a:pt x="8199119" y="1056640"/>
                  </a:lnTo>
                  <a:lnTo>
                    <a:pt x="8194039" y="1065530"/>
                  </a:lnTo>
                  <a:lnTo>
                    <a:pt x="8187689" y="1073150"/>
                  </a:lnTo>
                  <a:lnTo>
                    <a:pt x="8181339" y="1080770"/>
                  </a:lnTo>
                  <a:lnTo>
                    <a:pt x="8174989" y="1088390"/>
                  </a:lnTo>
                  <a:lnTo>
                    <a:pt x="8145780" y="1116330"/>
                  </a:lnTo>
                  <a:lnTo>
                    <a:pt x="8136889" y="1121410"/>
                  </a:lnTo>
                  <a:lnTo>
                    <a:pt x="8129269" y="1126490"/>
                  </a:lnTo>
                  <a:lnTo>
                    <a:pt x="8120380" y="1131570"/>
                  </a:lnTo>
                  <a:lnTo>
                    <a:pt x="8110219" y="1135380"/>
                  </a:lnTo>
                  <a:lnTo>
                    <a:pt x="8101330" y="1139190"/>
                  </a:lnTo>
                  <a:lnTo>
                    <a:pt x="8092439" y="1143000"/>
                  </a:lnTo>
                  <a:lnTo>
                    <a:pt x="8082280" y="1145540"/>
                  </a:lnTo>
                  <a:lnTo>
                    <a:pt x="8073389" y="1148080"/>
                  </a:lnTo>
                  <a:lnTo>
                    <a:pt x="8063230" y="1149350"/>
                  </a:lnTo>
                  <a:lnTo>
                    <a:pt x="8053069" y="1151890"/>
                  </a:lnTo>
                  <a:lnTo>
                    <a:pt x="8042909" y="1151890"/>
                  </a:lnTo>
                  <a:lnTo>
                    <a:pt x="8032750" y="1151890"/>
                  </a:lnTo>
                  <a:lnTo>
                    <a:pt x="191769" y="1153160"/>
                  </a:lnTo>
                  <a:lnTo>
                    <a:pt x="191769" y="1151890"/>
                  </a:lnTo>
                  <a:lnTo>
                    <a:pt x="181609" y="1151890"/>
                  </a:lnTo>
                  <a:lnTo>
                    <a:pt x="171450" y="1151890"/>
                  </a:lnTo>
                  <a:lnTo>
                    <a:pt x="162559" y="1149350"/>
                  </a:lnTo>
                  <a:lnTo>
                    <a:pt x="152400" y="1148080"/>
                  </a:lnTo>
                  <a:lnTo>
                    <a:pt x="142239" y="1145540"/>
                  </a:lnTo>
                  <a:lnTo>
                    <a:pt x="133350" y="1143000"/>
                  </a:lnTo>
                  <a:lnTo>
                    <a:pt x="123189" y="1140460"/>
                  </a:lnTo>
                  <a:lnTo>
                    <a:pt x="114300" y="1135380"/>
                  </a:lnTo>
                  <a:lnTo>
                    <a:pt x="105409" y="1131570"/>
                  </a:lnTo>
                  <a:lnTo>
                    <a:pt x="96519" y="1126490"/>
                  </a:lnTo>
                  <a:lnTo>
                    <a:pt x="63500" y="1103630"/>
                  </a:lnTo>
                  <a:lnTo>
                    <a:pt x="36829" y="1073150"/>
                  </a:lnTo>
                  <a:lnTo>
                    <a:pt x="21589" y="1047750"/>
                  </a:lnTo>
                  <a:lnTo>
                    <a:pt x="16509" y="1038860"/>
                  </a:lnTo>
                  <a:lnTo>
                    <a:pt x="12700" y="1029970"/>
                  </a:lnTo>
                  <a:lnTo>
                    <a:pt x="10159" y="1019810"/>
                  </a:lnTo>
                  <a:lnTo>
                    <a:pt x="6350" y="1010920"/>
                  </a:lnTo>
                  <a:lnTo>
                    <a:pt x="5079" y="1000760"/>
                  </a:lnTo>
                  <a:lnTo>
                    <a:pt x="2539" y="990600"/>
                  </a:lnTo>
                  <a:lnTo>
                    <a:pt x="1269" y="981710"/>
                  </a:lnTo>
                  <a:lnTo>
                    <a:pt x="0" y="971550"/>
                  </a:lnTo>
                  <a:lnTo>
                    <a:pt x="0" y="961390"/>
                  </a:lnTo>
                  <a:lnTo>
                    <a:pt x="0" y="191770"/>
                  </a:lnTo>
                  <a:close/>
                </a:path>
              </a:pathLst>
            </a:custGeom>
            <a:ln w="25518">
              <a:solidFill>
                <a:srgbClr val="FFFFFF"/>
              </a:solidFill>
            </a:ln>
          </p:spPr>
          <p:txBody>
            <a:bodyPr wrap="square" lIns="0" tIns="0" rIns="0" bIns="0" rtlCol="0"/>
            <a:lstStyle/>
            <a:p/>
          </p:txBody>
        </p:sp>
        <p:sp>
          <p:nvSpPr>
            <p:cNvPr id="6" name="object 6"/>
            <p:cNvSpPr/>
            <p:nvPr/>
          </p:nvSpPr>
          <p:spPr>
            <a:xfrm>
              <a:off x="618426" y="130758"/>
              <a:ext cx="8250555" cy="1179195"/>
            </a:xfrm>
            <a:custGeom>
              <a:avLst/>
              <a:gdLst/>
              <a:ahLst/>
              <a:cxnLst/>
              <a:rect l="l" t="t" r="r" b="b"/>
              <a:pathLst>
                <a:path w="8250555" h="11791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79195">
                  <a:moveTo>
                    <a:pt x="8250034" y="1165910"/>
                  </a:moveTo>
                  <a:lnTo>
                    <a:pt x="8246300" y="1156893"/>
                  </a:lnTo>
                  <a:lnTo>
                    <a:pt x="8237283" y="1153160"/>
                  </a:lnTo>
                  <a:lnTo>
                    <a:pt x="8228254" y="1156893"/>
                  </a:lnTo>
                  <a:lnTo>
                    <a:pt x="8224520" y="1165910"/>
                  </a:lnTo>
                  <a:lnTo>
                    <a:pt x="8228254" y="1174940"/>
                  </a:lnTo>
                  <a:lnTo>
                    <a:pt x="8237283" y="1178674"/>
                  </a:lnTo>
                  <a:lnTo>
                    <a:pt x="8246300" y="1174940"/>
                  </a:lnTo>
                  <a:lnTo>
                    <a:pt x="8250034" y="11659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853439" y="21590"/>
            <a:ext cx="7404734" cy="1342390"/>
          </a:xfrm>
          <a:prstGeom prst="rect">
            <a:avLst/>
          </a:prstGeom>
        </p:spPr>
        <p:txBody>
          <a:bodyPr vert="horz" wrap="square" lIns="0" tIns="88265" rIns="0" bIns="0" rtlCol="0">
            <a:spAutoFit/>
          </a:bodyPr>
          <a:lstStyle/>
          <a:p>
            <a:pPr marL="12700" marR="5080">
              <a:lnSpc>
                <a:spcPct val="91000"/>
              </a:lnSpc>
              <a:spcBef>
                <a:spcPts val="695"/>
              </a:spcBef>
            </a:pPr>
            <a:r>
              <a:rPr sz="5400" u="none" spc="-10" smtClean="0">
                <a:solidFill>
                  <a:srgbClr val="FFFFFF"/>
                </a:solidFill>
                <a:latin typeface="Calibri" panose="020F0502020204030204"/>
                <a:cs typeface="Calibri" panose="020F0502020204030204"/>
              </a:rPr>
              <a:t>1.2</a:t>
            </a:r>
            <a:r>
              <a:rPr sz="5400" u="none" spc="-325" smtClean="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Κλασικά</a:t>
            </a:r>
            <a:r>
              <a:rPr sz="3600" u="none" spc="-120" dirty="0">
                <a:solidFill>
                  <a:srgbClr val="FFFFFF"/>
                </a:solidFill>
                <a:latin typeface="Calibri" panose="020F0502020204030204"/>
                <a:cs typeface="Calibri" panose="020F0502020204030204"/>
              </a:rPr>
              <a:t> </a:t>
            </a:r>
            <a:r>
              <a:rPr sz="3600" u="none">
                <a:solidFill>
                  <a:srgbClr val="FFFFFF"/>
                </a:solidFill>
                <a:latin typeface="Calibri" panose="020F0502020204030204"/>
                <a:cs typeface="Calibri" panose="020F0502020204030204"/>
              </a:rPr>
              <a:t>συστήματα</a:t>
            </a:r>
            <a:r>
              <a:rPr sz="3600" u="none" spc="-60">
                <a:solidFill>
                  <a:srgbClr val="FFFFFF"/>
                </a:solidFill>
                <a:latin typeface="Calibri" panose="020F0502020204030204"/>
                <a:cs typeface="Calibri" panose="020F0502020204030204"/>
              </a:rPr>
              <a:t> </a:t>
            </a:r>
            <a:r>
              <a:rPr lang="el-GR" sz="3600" u="none" spc="-60" dirty="0" smtClean="0">
                <a:solidFill>
                  <a:srgbClr val="FFFFFF"/>
                </a:solidFill>
                <a:latin typeface="Calibri" panose="020F0502020204030204"/>
                <a:cs typeface="Calibri" panose="020F0502020204030204"/>
              </a:rPr>
              <a:t>έ</a:t>
            </a:r>
            <a:r>
              <a:rPr sz="3600" u="none" smtClean="0">
                <a:solidFill>
                  <a:srgbClr val="FFFFFF"/>
                </a:solidFill>
                <a:latin typeface="Calibri" panose="020F0502020204030204"/>
                <a:cs typeface="Calibri" panose="020F0502020204030204"/>
              </a:rPr>
              <a:t>γχ</a:t>
            </a:r>
            <a:r>
              <a:rPr lang="el-GR" sz="3600" u="none" dirty="0" smtClean="0">
                <a:solidFill>
                  <a:srgbClr val="FFFFFF"/>
                </a:solidFill>
                <a:latin typeface="Calibri" panose="020F0502020204030204"/>
                <a:cs typeface="Calibri" panose="020F0502020204030204"/>
              </a:rPr>
              <a:t>υ</a:t>
            </a:r>
            <a:r>
              <a:rPr sz="3600" u="none" smtClean="0">
                <a:solidFill>
                  <a:srgbClr val="FFFFFF"/>
                </a:solidFill>
                <a:latin typeface="Calibri" panose="020F0502020204030204"/>
                <a:cs typeface="Calibri" panose="020F0502020204030204"/>
              </a:rPr>
              <a:t>σ</a:t>
            </a:r>
            <a:r>
              <a:rPr lang="el-GR" sz="3600" u="none" dirty="0" smtClean="0">
                <a:solidFill>
                  <a:srgbClr val="FFFFFF"/>
                </a:solidFill>
                <a:latin typeface="Calibri" panose="020F0502020204030204"/>
                <a:cs typeface="Calibri" panose="020F0502020204030204"/>
              </a:rPr>
              <a:t>η</a:t>
            </a:r>
            <a:r>
              <a:rPr sz="3600" u="none" smtClean="0">
                <a:solidFill>
                  <a:srgbClr val="FFFFFF"/>
                </a:solidFill>
                <a:latin typeface="Calibri" panose="020F0502020204030204"/>
                <a:cs typeface="Calibri" panose="020F0502020204030204"/>
              </a:rPr>
              <a:t>ς</a:t>
            </a:r>
            <a:r>
              <a:rPr sz="3600" u="none" spc="-50" smtClean="0">
                <a:solidFill>
                  <a:srgbClr val="FFFFFF"/>
                </a:solidFill>
                <a:latin typeface="Calibri" panose="020F0502020204030204"/>
                <a:cs typeface="Calibri" panose="020F0502020204030204"/>
              </a:rPr>
              <a:t> </a:t>
            </a:r>
            <a:r>
              <a:rPr sz="3600" u="none" spc="-25" dirty="0">
                <a:solidFill>
                  <a:srgbClr val="FFFFFF"/>
                </a:solidFill>
                <a:latin typeface="Calibri" panose="020F0502020204030204"/>
                <a:cs typeface="Calibri" panose="020F0502020204030204"/>
              </a:rPr>
              <a:t>με </a:t>
            </a:r>
            <a:r>
              <a:rPr sz="3600" u="none" dirty="0">
                <a:solidFill>
                  <a:srgbClr val="FFFFFF"/>
                </a:solidFill>
                <a:latin typeface="Calibri" panose="020F0502020204030204"/>
                <a:cs typeface="Calibri" panose="020F0502020204030204"/>
              </a:rPr>
              <a:t>αντλίες</a:t>
            </a:r>
            <a:r>
              <a:rPr sz="3600" u="none" spc="-75"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μονού</a:t>
            </a:r>
            <a:r>
              <a:rPr sz="3600" u="none" spc="-60"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και</a:t>
            </a:r>
            <a:r>
              <a:rPr sz="3600" u="none" spc="-65" dirty="0">
                <a:solidFill>
                  <a:srgbClr val="FFFFFF"/>
                </a:solidFill>
                <a:latin typeface="Calibri" panose="020F0502020204030204"/>
                <a:cs typeface="Calibri" panose="020F0502020204030204"/>
              </a:rPr>
              <a:t> </a:t>
            </a:r>
            <a:r>
              <a:rPr sz="3600" u="none" dirty="0">
                <a:solidFill>
                  <a:srgbClr val="FFFFFF"/>
                </a:solidFill>
                <a:latin typeface="Calibri" panose="020F0502020204030204"/>
                <a:cs typeface="Calibri" panose="020F0502020204030204"/>
              </a:rPr>
              <a:t>διπλού</a:t>
            </a:r>
            <a:r>
              <a:rPr sz="3600" u="none" spc="-65" dirty="0">
                <a:solidFill>
                  <a:srgbClr val="FFFFFF"/>
                </a:solidFill>
                <a:latin typeface="Calibri" panose="020F0502020204030204"/>
                <a:cs typeface="Calibri" panose="020F0502020204030204"/>
              </a:rPr>
              <a:t> </a:t>
            </a:r>
            <a:r>
              <a:rPr sz="3600" u="none" spc="-10" dirty="0">
                <a:solidFill>
                  <a:srgbClr val="FFFFFF"/>
                </a:solidFill>
                <a:latin typeface="Calibri" panose="020F0502020204030204"/>
                <a:cs typeface="Calibri" panose="020F0502020204030204"/>
              </a:rPr>
              <a:t>βυθίσματος.</a:t>
            </a:r>
            <a:endParaRPr sz="3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882650" y="1589091"/>
            <a:ext cx="6971599" cy="5268908"/>
          </a:xfrm>
          <a:prstGeom prst="rect">
            <a:avLst/>
          </a:prstGeom>
        </p:spPr>
      </p:pic>
      <p:sp>
        <p:nvSpPr>
          <p:cNvPr id="3" name="object 3"/>
          <p:cNvSpPr txBox="1"/>
          <p:nvPr/>
        </p:nvSpPr>
        <p:spPr>
          <a:xfrm>
            <a:off x="1901189" y="1059973"/>
            <a:ext cx="5336540" cy="622300"/>
          </a:xfrm>
          <a:prstGeom prst="rect">
            <a:avLst/>
          </a:prstGeom>
        </p:spPr>
        <p:txBody>
          <a:bodyPr vert="horz" wrap="square" lIns="0" tIns="60960" rIns="0" bIns="0" rtlCol="0">
            <a:spAutoFit/>
          </a:bodyPr>
          <a:lstStyle/>
          <a:p>
            <a:pPr marL="4445" algn="ctr">
              <a:lnSpc>
                <a:spcPct val="100000"/>
              </a:lnSpc>
              <a:spcBef>
                <a:spcPts val="480"/>
              </a:spcBef>
            </a:pPr>
            <a:r>
              <a:rPr sz="1750" u="heavy" dirty="0">
                <a:solidFill>
                  <a:srgbClr val="FF0000"/>
                </a:solidFill>
                <a:uFill>
                  <a:solidFill>
                    <a:srgbClr val="FF0000"/>
                  </a:solidFill>
                </a:uFill>
                <a:latin typeface="Arial Black" panose="020B0A04020102020204"/>
                <a:cs typeface="Arial Black" panose="020B0A04020102020204"/>
              </a:rPr>
              <a:t>ΜΕΣΟΣΤΡΟΦΕΣ</a:t>
            </a:r>
            <a:r>
              <a:rPr sz="1750" u="heavy" spc="5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ΜΗΧΑΝΕΣ</a:t>
            </a:r>
            <a:r>
              <a:rPr sz="1750" spc="75" dirty="0">
                <a:solidFill>
                  <a:srgbClr val="FF0000"/>
                </a:solidFill>
                <a:latin typeface="Arial Black" panose="020B0A04020102020204"/>
                <a:cs typeface="Arial Black" panose="020B0A04020102020204"/>
              </a:rPr>
              <a:t> </a:t>
            </a:r>
            <a:r>
              <a:rPr sz="1750" u="heavy" dirty="0">
                <a:uFill>
                  <a:solidFill>
                    <a:srgbClr val="000000"/>
                  </a:solidFill>
                </a:uFill>
                <a:latin typeface="Arial Black" panose="020B0A04020102020204"/>
                <a:cs typeface="Arial Black" panose="020B0A04020102020204"/>
              </a:rPr>
              <a:t>Man</a:t>
            </a:r>
            <a:r>
              <a:rPr sz="1750" u="heavy" spc="55" dirty="0">
                <a:uFill>
                  <a:solidFill>
                    <a:srgbClr val="000000"/>
                  </a:solidFill>
                </a:uFill>
                <a:latin typeface="Arial Black" panose="020B0A04020102020204"/>
                <a:cs typeface="Arial Black" panose="020B0A04020102020204"/>
              </a:rPr>
              <a:t> </a:t>
            </a:r>
            <a:r>
              <a:rPr sz="1750" u="heavy" spc="-25" dirty="0">
                <a:uFill>
                  <a:solidFill>
                    <a:srgbClr val="000000"/>
                  </a:solidFill>
                </a:uFill>
                <a:latin typeface="Arial Black" panose="020B0A04020102020204"/>
                <a:cs typeface="Arial Black" panose="020B0A04020102020204"/>
              </a:rPr>
              <a:t>Β&amp;W</a:t>
            </a:r>
            <a:endParaRPr sz="1750">
              <a:latin typeface="Arial Black" panose="020B0A04020102020204"/>
              <a:cs typeface="Arial Black" panose="020B0A04020102020204"/>
            </a:endParaRPr>
          </a:p>
          <a:p>
            <a:pPr algn="ctr">
              <a:lnSpc>
                <a:spcPct val="100000"/>
              </a:lnSpc>
              <a:spcBef>
                <a:spcPts val="350"/>
              </a:spcBef>
            </a:pPr>
            <a:r>
              <a:rPr sz="1550" u="heavy" dirty="0">
                <a:solidFill>
                  <a:srgbClr val="6F2F9F"/>
                </a:solidFill>
                <a:uFill>
                  <a:solidFill>
                    <a:srgbClr val="6F2F9F"/>
                  </a:solidFill>
                </a:uFill>
                <a:latin typeface="Arial Black" panose="020B0A04020102020204"/>
                <a:cs typeface="Arial Black" panose="020B0A04020102020204"/>
              </a:rPr>
              <a:t>ΟΙ</a:t>
            </a:r>
            <a:r>
              <a:rPr sz="1550" u="heavy" spc="60" dirty="0">
                <a:solidFill>
                  <a:srgbClr val="6F2F9F"/>
                </a:solidFill>
                <a:uFill>
                  <a:solidFill>
                    <a:srgbClr val="6F2F9F"/>
                  </a:solidFill>
                </a:uFill>
                <a:latin typeface="Arial Black" panose="020B0A04020102020204"/>
                <a:cs typeface="Arial Black" panose="020B0A04020102020204"/>
              </a:rPr>
              <a:t> </a:t>
            </a:r>
            <a:r>
              <a:rPr sz="1550" u="heavy" dirty="0">
                <a:solidFill>
                  <a:srgbClr val="6F2F9F"/>
                </a:solidFill>
                <a:uFill>
                  <a:solidFill>
                    <a:srgbClr val="6F2F9F"/>
                  </a:solidFill>
                </a:uFill>
                <a:latin typeface="Arial Black" panose="020B0A04020102020204"/>
                <a:cs typeface="Arial Black" panose="020B0A04020102020204"/>
              </a:rPr>
              <a:t>ΣΕΙΡΕΣ</a:t>
            </a:r>
            <a:r>
              <a:rPr sz="1550" u="heavy" spc="70" dirty="0">
                <a:solidFill>
                  <a:srgbClr val="6F2F9F"/>
                </a:solidFill>
                <a:uFill>
                  <a:solidFill>
                    <a:srgbClr val="6F2F9F"/>
                  </a:solidFill>
                </a:uFill>
                <a:latin typeface="Arial Black" panose="020B0A04020102020204"/>
                <a:cs typeface="Arial Black" panose="020B0A04020102020204"/>
              </a:rPr>
              <a:t> </a:t>
            </a:r>
            <a:r>
              <a:rPr sz="1550" u="heavy" dirty="0">
                <a:solidFill>
                  <a:srgbClr val="6F2F9F"/>
                </a:solidFill>
                <a:uFill>
                  <a:solidFill>
                    <a:srgbClr val="6F2F9F"/>
                  </a:solidFill>
                </a:uFill>
                <a:latin typeface="Arial Black" panose="020B0A04020102020204"/>
                <a:cs typeface="Arial Black" panose="020B0A04020102020204"/>
              </a:rPr>
              <a:t>ΤΕΤΡΑΧΡΟΝΩΝ</a:t>
            </a:r>
            <a:r>
              <a:rPr sz="1550" u="heavy" spc="70" dirty="0">
                <a:solidFill>
                  <a:srgbClr val="6F2F9F"/>
                </a:solidFill>
                <a:uFill>
                  <a:solidFill>
                    <a:srgbClr val="6F2F9F"/>
                  </a:solidFill>
                </a:uFill>
                <a:latin typeface="Arial Black" panose="020B0A04020102020204"/>
                <a:cs typeface="Arial Black" panose="020B0A04020102020204"/>
              </a:rPr>
              <a:t> </a:t>
            </a:r>
            <a:r>
              <a:rPr sz="1550" u="heavy" dirty="0">
                <a:solidFill>
                  <a:srgbClr val="6F2F9F"/>
                </a:solidFill>
                <a:uFill>
                  <a:solidFill>
                    <a:srgbClr val="6F2F9F"/>
                  </a:solidFill>
                </a:uFill>
                <a:latin typeface="Arial Black" panose="020B0A04020102020204"/>
                <a:cs typeface="Arial Black" panose="020B0A04020102020204"/>
              </a:rPr>
              <a:t>ΜΗΧΑΝΩΝ</a:t>
            </a:r>
            <a:r>
              <a:rPr sz="1550" u="heavy" spc="70" dirty="0">
                <a:solidFill>
                  <a:srgbClr val="6F2F9F"/>
                </a:solidFill>
                <a:uFill>
                  <a:solidFill>
                    <a:srgbClr val="6F2F9F"/>
                  </a:solidFill>
                </a:uFill>
                <a:latin typeface="Arial Black" panose="020B0A04020102020204"/>
                <a:cs typeface="Arial Black" panose="020B0A04020102020204"/>
              </a:rPr>
              <a:t> </a:t>
            </a:r>
            <a:r>
              <a:rPr sz="1550" u="heavy" dirty="0">
                <a:solidFill>
                  <a:srgbClr val="6F2F9F"/>
                </a:solidFill>
                <a:uFill>
                  <a:solidFill>
                    <a:srgbClr val="6F2F9F"/>
                  </a:solidFill>
                </a:uFill>
                <a:latin typeface="Arial Black" panose="020B0A04020102020204"/>
                <a:cs typeface="Arial Black" panose="020B0A04020102020204"/>
              </a:rPr>
              <a:t>ΜΑΝ</a:t>
            </a:r>
            <a:r>
              <a:rPr sz="1550" u="heavy" spc="70" dirty="0">
                <a:solidFill>
                  <a:srgbClr val="6F2F9F"/>
                </a:solidFill>
                <a:uFill>
                  <a:solidFill>
                    <a:srgbClr val="6F2F9F"/>
                  </a:solidFill>
                </a:uFill>
                <a:latin typeface="Arial Black" panose="020B0A04020102020204"/>
                <a:cs typeface="Arial Black" panose="020B0A04020102020204"/>
              </a:rPr>
              <a:t> </a:t>
            </a:r>
            <a:r>
              <a:rPr sz="1550" u="heavy" spc="-25" dirty="0">
                <a:solidFill>
                  <a:srgbClr val="6F2F9F"/>
                </a:solidFill>
                <a:uFill>
                  <a:solidFill>
                    <a:srgbClr val="6F2F9F"/>
                  </a:solidFill>
                </a:uFill>
                <a:latin typeface="Arial Black" panose="020B0A04020102020204"/>
                <a:cs typeface="Arial Black" panose="020B0A04020102020204"/>
              </a:rPr>
              <a:t>Β&amp;W</a:t>
            </a:r>
            <a:endParaRPr sz="155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574612" y="1826952"/>
            <a:ext cx="6198682" cy="5031047"/>
          </a:xfrm>
          <a:prstGeom prst="rect">
            <a:avLst/>
          </a:prstGeom>
        </p:spPr>
      </p:pic>
      <p:sp>
        <p:nvSpPr>
          <p:cNvPr id="3" name="object 3"/>
          <p:cNvSpPr txBox="1"/>
          <p:nvPr/>
        </p:nvSpPr>
        <p:spPr>
          <a:xfrm>
            <a:off x="2258060" y="1059180"/>
            <a:ext cx="4627245" cy="629920"/>
          </a:xfrm>
          <a:prstGeom prst="rect">
            <a:avLst/>
          </a:prstGeom>
        </p:spPr>
        <p:txBody>
          <a:bodyPr vert="horz" wrap="square" lIns="0" tIns="58419" rIns="0" bIns="0" rtlCol="0">
            <a:spAutoFit/>
          </a:bodyPr>
          <a:lstStyle/>
          <a:p>
            <a:pPr algn="ctr">
              <a:lnSpc>
                <a:spcPct val="100000"/>
              </a:lnSpc>
              <a:spcBef>
                <a:spcPts val="460"/>
              </a:spcBef>
            </a:pPr>
            <a:r>
              <a:rPr sz="1800" u="heavy" dirty="0">
                <a:solidFill>
                  <a:srgbClr val="FF0000"/>
                </a:solidFill>
                <a:uFill>
                  <a:solidFill>
                    <a:srgbClr val="FF0000"/>
                  </a:solidFill>
                </a:uFill>
                <a:latin typeface="Arial Black" panose="020B0A04020102020204"/>
                <a:cs typeface="Arial Black" panose="020B0A04020102020204"/>
              </a:rPr>
              <a:t>ΜΕΣΟΣΤΡΟΦΕΣ</a:t>
            </a:r>
            <a:r>
              <a:rPr sz="1800" u="heavy" spc="-25"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25" dirty="0">
                <a:solidFill>
                  <a:srgbClr val="FF0000"/>
                </a:solid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Man</a:t>
            </a:r>
            <a:r>
              <a:rPr sz="1800" u="heavy" spc="-20" dirty="0">
                <a:uFill>
                  <a:solidFill>
                    <a:srgbClr val="000000"/>
                  </a:solidFill>
                </a:uFill>
                <a:latin typeface="Arial Black" panose="020B0A04020102020204"/>
                <a:cs typeface="Arial Black" panose="020B0A04020102020204"/>
              </a:rPr>
              <a:t> </a:t>
            </a:r>
            <a:r>
              <a:rPr sz="1800" u="heavy" spc="-25" dirty="0">
                <a:uFill>
                  <a:solidFill>
                    <a:srgbClr val="000000"/>
                  </a:solidFill>
                </a:uFill>
                <a:latin typeface="Arial Black" panose="020B0A04020102020204"/>
                <a:cs typeface="Arial Black" panose="020B0A04020102020204"/>
              </a:rPr>
              <a:t>Β&amp;W</a:t>
            </a:r>
            <a:endParaRPr sz="1800">
              <a:latin typeface="Arial Black" panose="020B0A04020102020204"/>
              <a:cs typeface="Arial Black" panose="020B0A04020102020204"/>
            </a:endParaRPr>
          </a:p>
          <a:p>
            <a:pPr algn="ctr">
              <a:lnSpc>
                <a:spcPct val="100000"/>
              </a:lnSpc>
              <a:spcBef>
                <a:spcPts val="320"/>
              </a:spcBef>
            </a:pPr>
            <a:r>
              <a:rPr sz="1600" u="heavy" dirty="0">
                <a:solidFill>
                  <a:srgbClr val="6F2F9F"/>
                </a:solidFill>
                <a:uFill>
                  <a:solidFill>
                    <a:srgbClr val="6F2F9F"/>
                  </a:solidFill>
                </a:uFill>
                <a:latin typeface="Arial Black" panose="020B0A04020102020204"/>
                <a:cs typeface="Arial Black" panose="020B0A04020102020204"/>
              </a:rPr>
              <a:t>ΟΙ</a:t>
            </a:r>
            <a:r>
              <a:rPr sz="1600" u="heavy" spc="-45" dirty="0">
                <a:solidFill>
                  <a:srgbClr val="6F2F9F"/>
                </a:solidFill>
                <a:uFill>
                  <a:solidFill>
                    <a:srgbClr val="6F2F9F"/>
                  </a:solidFill>
                </a:uFill>
                <a:latin typeface="Arial Black" panose="020B0A04020102020204"/>
                <a:cs typeface="Arial Black" panose="020B0A04020102020204"/>
              </a:rPr>
              <a:t> </a:t>
            </a:r>
            <a:r>
              <a:rPr sz="1600" u="heavy" dirty="0">
                <a:solidFill>
                  <a:srgbClr val="6F2F9F"/>
                </a:solidFill>
                <a:uFill>
                  <a:solidFill>
                    <a:srgbClr val="6F2F9F"/>
                  </a:solidFill>
                </a:uFill>
                <a:latin typeface="Arial Black" panose="020B0A04020102020204"/>
                <a:cs typeface="Arial Black" panose="020B0A04020102020204"/>
              </a:rPr>
              <a:t>ΠΕΡΙΟΧΕΣ</a:t>
            </a:r>
            <a:r>
              <a:rPr sz="1600" u="heavy" spc="-30" dirty="0">
                <a:solidFill>
                  <a:srgbClr val="6F2F9F"/>
                </a:solidFill>
                <a:uFill>
                  <a:solidFill>
                    <a:srgbClr val="6F2F9F"/>
                  </a:solidFill>
                </a:uFill>
                <a:latin typeface="Arial Black" panose="020B0A04020102020204"/>
                <a:cs typeface="Arial Black" panose="020B0A04020102020204"/>
              </a:rPr>
              <a:t> </a:t>
            </a:r>
            <a:r>
              <a:rPr sz="1600" u="heavy" dirty="0">
                <a:solidFill>
                  <a:srgbClr val="6F2F9F"/>
                </a:solidFill>
                <a:uFill>
                  <a:solidFill>
                    <a:srgbClr val="6F2F9F"/>
                  </a:solidFill>
                </a:uFill>
                <a:latin typeface="Arial Black" panose="020B0A04020102020204"/>
                <a:cs typeface="Arial Black" panose="020B0A04020102020204"/>
              </a:rPr>
              <a:t>ΙΣΧΥΟΣ</a:t>
            </a:r>
            <a:r>
              <a:rPr sz="1600" u="heavy" spc="-30" dirty="0">
                <a:solidFill>
                  <a:srgbClr val="6F2F9F"/>
                </a:solidFill>
                <a:uFill>
                  <a:solidFill>
                    <a:srgbClr val="6F2F9F"/>
                  </a:solidFill>
                </a:uFill>
                <a:latin typeface="Arial Black" panose="020B0A04020102020204"/>
                <a:cs typeface="Arial Black" panose="020B0A04020102020204"/>
              </a:rPr>
              <a:t> </a:t>
            </a:r>
            <a:r>
              <a:rPr sz="1600" u="heavy" dirty="0">
                <a:solidFill>
                  <a:srgbClr val="6F2F9F"/>
                </a:solidFill>
                <a:uFill>
                  <a:solidFill>
                    <a:srgbClr val="6F2F9F"/>
                  </a:solidFill>
                </a:uFill>
                <a:latin typeface="Arial Black" panose="020B0A04020102020204"/>
                <a:cs typeface="Arial Black" panose="020B0A04020102020204"/>
              </a:rPr>
              <a:t>ΚΑΙ</a:t>
            </a:r>
            <a:r>
              <a:rPr sz="1600" u="heavy" spc="-30" dirty="0">
                <a:solidFill>
                  <a:srgbClr val="6F2F9F"/>
                </a:solidFill>
                <a:uFill>
                  <a:solidFill>
                    <a:srgbClr val="6F2F9F"/>
                  </a:solidFill>
                </a:uFill>
                <a:latin typeface="Arial Black" panose="020B0A04020102020204"/>
                <a:cs typeface="Arial Black" panose="020B0A04020102020204"/>
              </a:rPr>
              <a:t> </a:t>
            </a:r>
            <a:r>
              <a:rPr sz="1600" u="heavy" spc="-10" dirty="0">
                <a:solidFill>
                  <a:srgbClr val="6F2F9F"/>
                </a:solidFill>
                <a:uFill>
                  <a:solidFill>
                    <a:srgbClr val="6F2F9F"/>
                  </a:solidFill>
                </a:uFill>
                <a:latin typeface="Arial Black" panose="020B0A04020102020204"/>
                <a:cs typeface="Arial Black" panose="020B0A04020102020204"/>
              </a:rPr>
              <a:t>ΣΤΡΟΦΩΝ</a:t>
            </a:r>
            <a:endParaRPr sz="160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04900"/>
            <a:ext cx="7959090" cy="4168140"/>
          </a:xfrm>
          <a:prstGeom prst="rect">
            <a:avLst/>
          </a:prstGeom>
        </p:spPr>
        <p:txBody>
          <a:bodyPr vert="horz" wrap="square" lIns="0" tIns="12700" rIns="0" bIns="0" rtlCol="0">
            <a:spAutoFit/>
          </a:bodyPr>
          <a:lstStyle/>
          <a:p>
            <a:pPr marL="596265" algn="ctr">
              <a:lnSpc>
                <a:spcPct val="100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Β&amp;W</a:t>
            </a:r>
            <a:endParaRPr sz="20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a:lnSpc>
                <a:spcPct val="100000"/>
              </a:lnSpc>
            </a:pPr>
            <a:r>
              <a:rPr sz="2000" u="heavy" spc="-10" dirty="0">
                <a:uFill>
                  <a:solidFill>
                    <a:srgbClr val="000000"/>
                  </a:solidFill>
                </a:uFill>
                <a:latin typeface="Arial Black" panose="020B0A04020102020204"/>
                <a:cs typeface="Arial Black" panose="020B0A04020102020204"/>
              </a:rPr>
              <a:t>ΚΑΤΑΣΚΕΥΑΣΤΙΚΑ</a:t>
            </a:r>
            <a:endParaRPr sz="2000">
              <a:latin typeface="Arial Black" panose="020B0A04020102020204"/>
              <a:cs typeface="Arial Black" panose="020B0A04020102020204"/>
            </a:endParaRPr>
          </a:p>
          <a:p>
            <a:pPr>
              <a:lnSpc>
                <a:spcPct val="100000"/>
              </a:lnSpc>
              <a:spcBef>
                <a:spcPts val="25"/>
              </a:spcBef>
            </a:pPr>
            <a:endParaRPr sz="2450">
              <a:latin typeface="Arial Black" panose="020B0A04020102020204"/>
              <a:cs typeface="Arial Black" panose="020B0A04020102020204"/>
            </a:endParaRPr>
          </a:p>
          <a:p>
            <a:pPr marL="12700" marR="1231265">
              <a:lnSpc>
                <a:spcPts val="3350"/>
              </a:lnSpc>
              <a:buClr>
                <a:srgbClr val="FF0000"/>
              </a:buClr>
              <a:buSzPct val="96000"/>
              <a:buFont typeface="Wingdings" panose="05000000000000000000"/>
              <a:buChar char=""/>
              <a:tabLst>
                <a:tab pos="330835" algn="l"/>
              </a:tabLst>
            </a:pPr>
            <a:r>
              <a:rPr sz="2800" dirty="0">
                <a:latin typeface="Arial Black" panose="020B0A04020102020204"/>
                <a:cs typeface="Arial Black" panose="020B0A04020102020204"/>
              </a:rPr>
              <a:t>ΤΟ</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ΣΩΜΑ</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ΕΙΝΑΙ ΕΝΙΑΙΟΥ</a:t>
            </a:r>
            <a:r>
              <a:rPr sz="2800" spc="10" dirty="0">
                <a:latin typeface="Arial Black" panose="020B0A04020102020204"/>
                <a:cs typeface="Arial Black" panose="020B0A04020102020204"/>
              </a:rPr>
              <a:t> </a:t>
            </a:r>
            <a:r>
              <a:rPr sz="2800" spc="-10" dirty="0">
                <a:latin typeface="Arial Black" panose="020B0A04020102020204"/>
                <a:cs typeface="Arial Black" panose="020B0A04020102020204"/>
              </a:rPr>
              <a:t>ΤΥΠΟΥ (MONOBLOCK).</a:t>
            </a:r>
            <a:endParaRPr sz="2800">
              <a:latin typeface="Arial Black" panose="020B0A04020102020204"/>
              <a:cs typeface="Arial Black" panose="020B0A04020102020204"/>
            </a:endParaRPr>
          </a:p>
          <a:p>
            <a:pPr marL="12700" marR="5080">
              <a:lnSpc>
                <a:spcPct val="100000"/>
              </a:lnSpc>
              <a:spcBef>
                <a:spcPts val="450"/>
              </a:spcBef>
              <a:buClr>
                <a:srgbClr val="FF0000"/>
              </a:buClr>
              <a:buSzPct val="96000"/>
              <a:buFont typeface="Wingdings" panose="05000000000000000000"/>
              <a:buChar char=""/>
              <a:tabLst>
                <a:tab pos="330835" algn="l"/>
              </a:tabLst>
            </a:pPr>
            <a:r>
              <a:rPr lang="el-GR" sz="2800" dirty="0" smtClean="0">
                <a:latin typeface="Arial Black" panose="020B0A04020102020204"/>
                <a:cs typeface="Arial Black" panose="020B0A04020102020204"/>
              </a:rPr>
              <a:t>ΣΥΝΔΕ</a:t>
            </a:r>
            <a:r>
              <a:rPr sz="2800" smtClean="0">
                <a:latin typeface="Arial Black" panose="020B0A04020102020204"/>
                <a:cs typeface="Arial Black" panose="020B0A04020102020204"/>
              </a:rPr>
              <a:t>ΕΤΑΙ</a:t>
            </a:r>
            <a:r>
              <a:rPr sz="2800" spc="10" smtClean="0">
                <a:latin typeface="Arial Black" panose="020B0A04020102020204"/>
                <a:cs typeface="Arial Black" panose="020B0A04020102020204"/>
              </a:rPr>
              <a:t> </a:t>
            </a:r>
            <a:r>
              <a:rPr lang="el-GR" sz="2800" spc="10" dirty="0">
                <a:latin typeface="Arial Black" panose="020B0A04020102020204"/>
                <a:cs typeface="Arial Black" panose="020B0A04020102020204"/>
              </a:rPr>
              <a:t> </a:t>
            </a:r>
            <a:r>
              <a:rPr lang="el-GR" sz="2800" spc="10" dirty="0" smtClean="0">
                <a:latin typeface="Arial Black" panose="020B0A04020102020204"/>
                <a:cs typeface="Arial Black" panose="020B0A04020102020204"/>
              </a:rPr>
              <a:t>ΜΕ</a:t>
            </a:r>
            <a:r>
              <a:rPr sz="2800" spc="15" smtClean="0">
                <a:latin typeface="Arial Black" panose="020B0A04020102020204"/>
                <a:cs typeface="Arial Black" panose="020B0A04020102020204"/>
              </a:rPr>
              <a:t> </a:t>
            </a:r>
            <a:r>
              <a:rPr sz="2800" dirty="0">
                <a:latin typeface="Arial Black" panose="020B0A04020102020204"/>
                <a:cs typeface="Arial Black" panose="020B0A04020102020204"/>
              </a:rPr>
              <a:t>ΜΕΓΑΛΟΥ</a:t>
            </a:r>
            <a:r>
              <a:rPr sz="2800" spc="15" dirty="0">
                <a:latin typeface="Arial Black" panose="020B0A04020102020204"/>
                <a:cs typeface="Arial Black" panose="020B0A04020102020204"/>
              </a:rPr>
              <a:t> </a:t>
            </a:r>
            <a:r>
              <a:rPr sz="2800" spc="-10" dirty="0">
                <a:latin typeface="Arial Black" panose="020B0A04020102020204"/>
                <a:cs typeface="Arial Black" panose="020B0A04020102020204"/>
              </a:rPr>
              <a:t>ΜΗΚΟΥΣ ΣΥΝΔΕΤΕΣ.</a:t>
            </a:r>
            <a:endParaRPr sz="2800">
              <a:latin typeface="Arial Black" panose="020B0A04020102020204"/>
              <a:cs typeface="Arial Black" panose="020B0A04020102020204"/>
            </a:endParaRPr>
          </a:p>
          <a:p>
            <a:pPr marL="12700" marR="735965">
              <a:lnSpc>
                <a:spcPct val="100000"/>
              </a:lnSpc>
              <a:spcBef>
                <a:spcPts val="550"/>
              </a:spcBef>
              <a:buClr>
                <a:srgbClr val="FF0000"/>
              </a:buClr>
              <a:buSzPct val="96000"/>
              <a:buFont typeface="Wingdings" panose="05000000000000000000"/>
              <a:buChar char=""/>
              <a:tabLst>
                <a:tab pos="330835" algn="l"/>
              </a:tabLst>
            </a:pPr>
            <a:r>
              <a:rPr sz="2800" dirty="0">
                <a:latin typeface="Arial Black" panose="020B0A04020102020204"/>
                <a:cs typeface="Arial Black" panose="020B0A04020102020204"/>
              </a:rPr>
              <a:t>ΤΑ ΧΙΤΩΝΙΑ</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ΨΥΧΟΝΤΑΙ</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ΜΟΝΟ</a:t>
            </a:r>
            <a:r>
              <a:rPr sz="2800" spc="10" dirty="0">
                <a:latin typeface="Arial Black" panose="020B0A04020102020204"/>
                <a:cs typeface="Arial Black" panose="020B0A04020102020204"/>
              </a:rPr>
              <a:t> </a:t>
            </a:r>
            <a:r>
              <a:rPr sz="2800" spc="-25" dirty="0">
                <a:latin typeface="Arial Black" panose="020B0A04020102020204"/>
                <a:cs typeface="Arial Black" panose="020B0A04020102020204"/>
              </a:rPr>
              <a:t>ΣΤΟ </a:t>
            </a:r>
            <a:r>
              <a:rPr sz="2800" dirty="0">
                <a:latin typeface="Arial Black" panose="020B0A04020102020204"/>
                <a:cs typeface="Arial Black" panose="020B0A04020102020204"/>
              </a:rPr>
              <a:t>ΑΝΩΤΕΡΟ ΤΜΗΜΑ</a:t>
            </a:r>
            <a:r>
              <a:rPr sz="2800" spc="15" dirty="0">
                <a:latin typeface="Arial Black" panose="020B0A04020102020204"/>
                <a:cs typeface="Arial Black" panose="020B0A04020102020204"/>
              </a:rPr>
              <a:t> </a:t>
            </a:r>
            <a:r>
              <a:rPr sz="2800" spc="-10" dirty="0">
                <a:latin typeface="Arial Black" panose="020B0A04020102020204"/>
                <a:cs typeface="Arial Black" panose="020B0A04020102020204"/>
              </a:rPr>
              <a:t>ΤΟΥΣ.</a:t>
            </a:r>
            <a:endParaRPr sz="2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072129" y="1143000"/>
            <a:ext cx="5786120" cy="4928870"/>
          </a:xfrm>
          <a:prstGeom prst="rect">
            <a:avLst/>
          </a:prstGeom>
        </p:spPr>
      </p:pic>
      <p:sp>
        <p:nvSpPr>
          <p:cNvPr id="3" name="object 3"/>
          <p:cNvSpPr txBox="1"/>
          <p:nvPr/>
        </p:nvSpPr>
        <p:spPr>
          <a:xfrm>
            <a:off x="535940" y="1104900"/>
            <a:ext cx="2576830" cy="4174490"/>
          </a:xfrm>
          <a:prstGeom prst="rect">
            <a:avLst/>
          </a:prstGeom>
        </p:spPr>
        <p:txBody>
          <a:bodyPr vert="horz" wrap="square" lIns="0" tIns="12700" rIns="0" bIns="0" rtlCol="0">
            <a:spAutoFit/>
          </a:bodyPr>
          <a:lstStyle/>
          <a:p>
            <a:pPr marL="12700" marR="281940">
              <a:lnSpc>
                <a:spcPct val="100000"/>
              </a:lnSpc>
              <a:spcBef>
                <a:spcPts val="100"/>
              </a:spcBef>
            </a:pPr>
            <a:r>
              <a:rPr sz="1600" u="heavy" spc="-10" dirty="0">
                <a:solidFill>
                  <a:srgbClr val="FF0000"/>
                </a:solidFill>
                <a:uFill>
                  <a:solidFill>
                    <a:srgbClr val="FF0000"/>
                  </a:solidFill>
                </a:uFill>
                <a:latin typeface="Arial Black" panose="020B0A04020102020204"/>
                <a:cs typeface="Arial Black" panose="020B0A04020102020204"/>
              </a:rPr>
              <a:t>ΜΕΣΟΣΤΡΟΦΕΣ</a:t>
            </a:r>
            <a:r>
              <a:rPr sz="1600" spc="-10" dirty="0">
                <a:solidFill>
                  <a:srgbClr val="FF0000"/>
                </a:solid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ΜΗΧΑΝΕΣ</a:t>
            </a:r>
            <a:r>
              <a:rPr sz="1600" spc="-35" dirty="0">
                <a:solidFill>
                  <a:srgbClr val="FF0000"/>
                </a:solid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Man</a:t>
            </a:r>
            <a:r>
              <a:rPr sz="1600" u="heavy" spc="-30" dirty="0">
                <a:uFill>
                  <a:solidFill>
                    <a:srgbClr val="000000"/>
                  </a:solidFill>
                </a:uFill>
                <a:latin typeface="Arial Black" panose="020B0A04020102020204"/>
                <a:cs typeface="Arial Black" panose="020B0A04020102020204"/>
              </a:rPr>
              <a:t> </a:t>
            </a:r>
            <a:r>
              <a:rPr sz="1600" u="heavy" spc="-25" dirty="0">
                <a:uFill>
                  <a:solidFill>
                    <a:srgbClr val="000000"/>
                  </a:solidFill>
                </a:uFill>
                <a:latin typeface="Arial Black" panose="020B0A04020102020204"/>
                <a:cs typeface="Arial Black" panose="020B0A04020102020204"/>
              </a:rPr>
              <a:t>Β&amp;W</a:t>
            </a:r>
            <a:endParaRPr sz="1600">
              <a:latin typeface="Arial Black" panose="020B0A04020102020204"/>
              <a:cs typeface="Arial Black" panose="020B0A04020102020204"/>
            </a:endParaRPr>
          </a:p>
          <a:p>
            <a:pPr>
              <a:lnSpc>
                <a:spcPct val="100000"/>
              </a:lnSpc>
              <a:spcBef>
                <a:spcPts val="10"/>
              </a:spcBef>
            </a:pPr>
            <a:endParaRPr sz="1600">
              <a:latin typeface="Arial Black" panose="020B0A04020102020204"/>
              <a:cs typeface="Arial Black" panose="020B0A04020102020204"/>
            </a:endParaRPr>
          </a:p>
          <a:p>
            <a:pPr marL="12700">
              <a:lnSpc>
                <a:spcPct val="100000"/>
              </a:lnSpc>
            </a:pPr>
            <a:r>
              <a:rPr sz="1600" u="heavy" spc="-10" dirty="0">
                <a:uFill>
                  <a:solidFill>
                    <a:srgbClr val="000000"/>
                  </a:solidFill>
                </a:uFill>
                <a:latin typeface="Arial Black" panose="020B0A04020102020204"/>
                <a:cs typeface="Arial Black" panose="020B0A04020102020204"/>
              </a:rPr>
              <a:t>ΚΑΤΑΣΚΕΥΑΣΤΗΚΑ</a:t>
            </a:r>
            <a:endParaRPr sz="1600">
              <a:latin typeface="Arial Black" panose="020B0A04020102020204"/>
              <a:cs typeface="Arial Black" panose="020B0A04020102020204"/>
            </a:endParaRPr>
          </a:p>
          <a:p>
            <a:pPr>
              <a:lnSpc>
                <a:spcPct val="100000"/>
              </a:lnSpc>
              <a:spcBef>
                <a:spcPts val="65"/>
              </a:spcBef>
            </a:pPr>
            <a:endParaRPr sz="1600">
              <a:latin typeface="Arial Black" panose="020B0A04020102020204"/>
              <a:cs typeface="Arial Black" panose="020B0A04020102020204"/>
            </a:endParaRPr>
          </a:p>
          <a:p>
            <a:pPr marL="12700" marR="385445">
              <a:lnSpc>
                <a:spcPct val="100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ΣΩΜΑ</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ΕΙΝΑΙ </a:t>
            </a:r>
            <a:r>
              <a:rPr sz="1800" dirty="0">
                <a:latin typeface="Arial Black" panose="020B0A04020102020204"/>
                <a:cs typeface="Arial Black" panose="020B0A04020102020204"/>
              </a:rPr>
              <a:t>ΕΝΙΑΙΟΥ</a:t>
            </a:r>
            <a:r>
              <a:rPr sz="1800" spc="-25" dirty="0">
                <a:latin typeface="Arial Black" panose="020B0A04020102020204"/>
                <a:cs typeface="Arial Black" panose="020B0A04020102020204"/>
              </a:rPr>
              <a:t> </a:t>
            </a:r>
            <a:r>
              <a:rPr sz="1800" spc="-20" dirty="0">
                <a:latin typeface="Arial Black" panose="020B0A04020102020204"/>
                <a:cs typeface="Arial Black" panose="020B0A04020102020204"/>
              </a:rPr>
              <a:t>ΤΥΠΟΥ </a:t>
            </a:r>
            <a:r>
              <a:rPr sz="1800" spc="-10" dirty="0">
                <a:latin typeface="Arial Black" panose="020B0A04020102020204"/>
                <a:cs typeface="Arial Black" panose="020B0A04020102020204"/>
              </a:rPr>
              <a:t>(MONOBLOCK).</a:t>
            </a:r>
            <a:endParaRPr sz="18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ΔΙΑΤΡΕΧΕΤΑΙ</a:t>
            </a:r>
            <a:r>
              <a:rPr sz="1800" spc="-55" dirty="0">
                <a:latin typeface="Arial Black" panose="020B0A04020102020204"/>
                <a:cs typeface="Arial Black" panose="020B0A04020102020204"/>
              </a:rPr>
              <a:t> </a:t>
            </a:r>
            <a:r>
              <a:rPr sz="1800" spc="-25" dirty="0">
                <a:latin typeface="Arial Black" panose="020B0A04020102020204"/>
                <a:cs typeface="Arial Black" panose="020B0A04020102020204"/>
              </a:rPr>
              <a:t>ΑΠΟ </a:t>
            </a:r>
            <a:r>
              <a:rPr sz="1800" dirty="0">
                <a:latin typeface="Arial Black" panose="020B0A04020102020204"/>
                <a:cs typeface="Arial Black" panose="020B0A04020102020204"/>
              </a:rPr>
              <a:t>ΜΕΓΑΛΟΥ</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ΜΗΚΟΥΣ ΣΥΝΔΕΤΕΣ.</a:t>
            </a:r>
            <a:endParaRPr sz="1800">
              <a:latin typeface="Arial Black" panose="020B0A04020102020204"/>
              <a:cs typeface="Arial Black" panose="020B0A04020102020204"/>
            </a:endParaRPr>
          </a:p>
          <a:p>
            <a:pPr marL="12700" marR="30797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ΤΑ</a:t>
            </a:r>
            <a:r>
              <a:rPr sz="1800" spc="-10" dirty="0">
                <a:latin typeface="Arial Black" panose="020B0A04020102020204"/>
                <a:cs typeface="Arial Black" panose="020B0A04020102020204"/>
              </a:rPr>
              <a:t> ΧΙΤΩΝΙΑ </a:t>
            </a:r>
            <a:r>
              <a:rPr sz="1800" dirty="0">
                <a:latin typeface="Arial Black" panose="020B0A04020102020204"/>
                <a:cs typeface="Arial Black" panose="020B0A04020102020204"/>
              </a:rPr>
              <a:t>ΨΥΧΟΝΤΑΙ</a:t>
            </a:r>
            <a:r>
              <a:rPr sz="1800" spc="-15" dirty="0">
                <a:latin typeface="Arial Black" panose="020B0A04020102020204"/>
                <a:cs typeface="Arial Black" panose="020B0A04020102020204"/>
              </a:rPr>
              <a:t> </a:t>
            </a:r>
            <a:r>
              <a:rPr sz="1800" spc="-20" dirty="0">
                <a:latin typeface="Arial Black" panose="020B0A04020102020204"/>
                <a:cs typeface="Arial Black" panose="020B0A04020102020204"/>
              </a:rPr>
              <a:t>ΜΟΝΟ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ΑΝΩΤΕΡΟ </a:t>
            </a:r>
            <a:r>
              <a:rPr sz="1800" dirty="0">
                <a:latin typeface="Arial Black" panose="020B0A04020102020204"/>
                <a:cs typeface="Arial Black" panose="020B0A04020102020204"/>
              </a:rPr>
              <a:t>ΤΜΗΜΑ</a:t>
            </a:r>
            <a:r>
              <a:rPr sz="1800" spc="-10" dirty="0">
                <a:latin typeface="Arial Black" panose="020B0A04020102020204"/>
                <a:cs typeface="Arial Black" panose="020B0A04020102020204"/>
              </a:rPr>
              <a:t> </a:t>
            </a:r>
            <a:r>
              <a:rPr sz="1800" spc="-20" dirty="0">
                <a:latin typeface="Arial Black" panose="020B0A04020102020204"/>
                <a:cs typeface="Arial Black" panose="020B0A04020102020204"/>
              </a:rPr>
              <a:t>ΤΟΥΣ.</a:t>
            </a:r>
            <a:endParaRPr sz="180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04900"/>
            <a:ext cx="8541385" cy="4539704"/>
          </a:xfrm>
          <a:prstGeom prst="rect">
            <a:avLst/>
          </a:prstGeom>
        </p:spPr>
        <p:txBody>
          <a:bodyPr vert="horz" wrap="square" lIns="0" tIns="12700" rIns="0" bIns="0" rtlCol="0">
            <a:spAutoFit/>
          </a:bodyPr>
          <a:lstStyle/>
          <a:p>
            <a:pPr marL="13970" algn="ctr">
              <a:lnSpc>
                <a:spcPct val="100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Β&amp;W</a:t>
            </a:r>
            <a:endParaRPr sz="20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12700">
              <a:lnSpc>
                <a:spcPct val="100000"/>
              </a:lnSpc>
            </a:pPr>
            <a:r>
              <a:rPr sz="2000" u="heavy" spc="-10" dirty="0">
                <a:uFill>
                  <a:solidFill>
                    <a:srgbClr val="000000"/>
                  </a:solidFill>
                </a:uFill>
                <a:latin typeface="Arial Black" panose="020B0A04020102020204"/>
                <a:cs typeface="Arial Black" panose="020B0A04020102020204"/>
              </a:rPr>
              <a:t>ΚΑΤΑΣΚΕΥΑΣΤΙΚΑ</a:t>
            </a:r>
            <a:endParaRPr sz="2000">
              <a:latin typeface="Arial Black" panose="020B0A04020102020204"/>
              <a:cs typeface="Arial Black" panose="020B0A04020102020204"/>
            </a:endParaRPr>
          </a:p>
          <a:p>
            <a:pPr>
              <a:lnSpc>
                <a:spcPct val="100000"/>
              </a:lnSpc>
              <a:spcBef>
                <a:spcPts val="35"/>
              </a:spcBef>
            </a:pPr>
            <a:endParaRPr sz="2300">
              <a:latin typeface="Arial Black" panose="020B0A04020102020204"/>
              <a:cs typeface="Arial Black" panose="020B0A04020102020204"/>
            </a:endParaRPr>
          </a:p>
          <a:p>
            <a:pPr marL="284480" indent="-272415">
              <a:lnSpc>
                <a:spcPct val="100000"/>
              </a:lnSpc>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ΤΟ</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ΠΩΜΑ</a:t>
            </a:r>
            <a:r>
              <a:rPr sz="2400" spc="-35" dirty="0">
                <a:latin typeface="Arial Black" panose="020B0A04020102020204"/>
                <a:cs typeface="Arial Black" panose="020B0A04020102020204"/>
              </a:rPr>
              <a:t> </a:t>
            </a:r>
            <a:r>
              <a:rPr sz="2400" dirty="0">
                <a:latin typeface="Arial Black" panose="020B0A04020102020204"/>
                <a:cs typeface="Arial Black" panose="020B0A04020102020204"/>
              </a:rPr>
              <a:t>ΕΙΝΑΙ</a:t>
            </a:r>
            <a:r>
              <a:rPr sz="2400" spc="-40" dirty="0">
                <a:latin typeface="Arial Black" panose="020B0A04020102020204"/>
                <a:cs typeface="Arial Black" panose="020B0A04020102020204"/>
              </a:rPr>
              <a:t> </a:t>
            </a:r>
            <a:r>
              <a:rPr sz="2400" dirty="0">
                <a:latin typeface="Arial Black" panose="020B0A04020102020204"/>
                <a:cs typeface="Arial Black" panose="020B0A04020102020204"/>
              </a:rPr>
              <a:t>ΤΥΠΟΥ</a:t>
            </a:r>
            <a:r>
              <a:rPr sz="2400" spc="-40" dirty="0">
                <a:latin typeface="Arial Black" panose="020B0A04020102020204"/>
                <a:cs typeface="Arial Black" panose="020B0A04020102020204"/>
              </a:rPr>
              <a:t> </a:t>
            </a:r>
            <a:r>
              <a:rPr sz="2400" spc="-10" dirty="0">
                <a:latin typeface="Arial Black" panose="020B0A04020102020204"/>
                <a:cs typeface="Arial Black" panose="020B0A04020102020204"/>
              </a:rPr>
              <a:t>ΦΛΟΓΟΠΛΑΚΑΣ.</a:t>
            </a:r>
            <a:endParaRPr sz="2400">
              <a:latin typeface="Arial Black" panose="020B0A04020102020204"/>
              <a:cs typeface="Arial Black" panose="020B0A04020102020204"/>
            </a:endParaRPr>
          </a:p>
          <a:p>
            <a:pPr marL="12700" marR="45339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ΟΙ</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ΒΑΛΒΙΔΕΣ</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ΕΙΝΑΙ</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ΞΕΧΩΡΙΣΤΟ</a:t>
            </a:r>
            <a:r>
              <a:rPr sz="2400" spc="-60" dirty="0">
                <a:latin typeface="Arial Black" panose="020B0A04020102020204"/>
                <a:cs typeface="Arial Black" panose="020B0A04020102020204"/>
              </a:rPr>
              <a:t> </a:t>
            </a:r>
            <a:r>
              <a:rPr sz="2400" spc="-10" dirty="0">
                <a:latin typeface="Arial Black" panose="020B0A04020102020204"/>
                <a:cs typeface="Arial Black" panose="020B0A04020102020204"/>
              </a:rPr>
              <a:t>ΣΥΓΚΡΟΤΗΜΑ </a:t>
            </a:r>
            <a:r>
              <a:rPr sz="2400" dirty="0">
                <a:latin typeface="Arial Black" panose="020B0A04020102020204"/>
                <a:cs typeface="Arial Black" panose="020B0A04020102020204"/>
              </a:rPr>
              <a:t>ΚΑΙ</a:t>
            </a:r>
            <a:r>
              <a:rPr sz="2400" spc="-30" dirty="0">
                <a:latin typeface="Arial Black" panose="020B0A04020102020204"/>
                <a:cs typeface="Arial Black" panose="020B0A04020102020204"/>
              </a:rPr>
              <a:t> </a:t>
            </a:r>
            <a:r>
              <a:rPr sz="2400" spc="-10" dirty="0">
                <a:latin typeface="Arial Black" panose="020B0A04020102020204"/>
                <a:cs typeface="Arial Black" panose="020B0A04020102020204"/>
              </a:rPr>
              <a:t>ΨΥΧΟΜΕΝΟ.</a:t>
            </a:r>
            <a:endParaRPr sz="2400">
              <a:latin typeface="Arial Black" panose="020B0A04020102020204"/>
              <a:cs typeface="Arial Black" panose="020B0A04020102020204"/>
            </a:endParaRPr>
          </a:p>
          <a:p>
            <a:pPr marL="12700" marR="508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ΟΙ</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ΒΑΛΒΙΔΕΣ</a:t>
            </a:r>
            <a:r>
              <a:rPr sz="2400" spc="-75" dirty="0">
                <a:latin typeface="Arial Black" panose="020B0A04020102020204"/>
                <a:cs typeface="Arial Black" panose="020B0A04020102020204"/>
              </a:rPr>
              <a:t> </a:t>
            </a:r>
            <a:r>
              <a:rPr sz="2400">
                <a:latin typeface="Arial Black" panose="020B0A04020102020204"/>
                <a:cs typeface="Arial Black" panose="020B0A04020102020204"/>
              </a:rPr>
              <a:t>ΕΞΑΓΩΓΗΣ</a:t>
            </a:r>
            <a:r>
              <a:rPr sz="2400" spc="-70">
                <a:latin typeface="Arial Black" panose="020B0A04020102020204"/>
                <a:cs typeface="Arial Black" panose="020B0A04020102020204"/>
              </a:rPr>
              <a:t> </a:t>
            </a:r>
            <a:r>
              <a:rPr lang="el-GR" sz="2400" spc="-70" dirty="0" smtClean="0">
                <a:latin typeface="Arial Black" panose="020B0A04020102020204"/>
                <a:cs typeface="Arial Black" panose="020B0A04020102020204"/>
              </a:rPr>
              <a:t>ΕΊΝΑΙ </a:t>
            </a:r>
            <a:r>
              <a:rPr sz="2400" smtClean="0">
                <a:latin typeface="Arial Black" panose="020B0A04020102020204"/>
                <a:cs typeface="Arial Black" panose="020B0A04020102020204"/>
              </a:rPr>
              <a:t>ΠΕΡΙΣΤΡΕΦΟΜΕΝΕΣ</a:t>
            </a:r>
            <a:r>
              <a:rPr sz="2400" spc="-70" smtClean="0">
                <a:latin typeface="Arial Black" panose="020B0A04020102020204"/>
                <a:cs typeface="Arial Black" panose="020B0A04020102020204"/>
              </a:rPr>
              <a:t> </a:t>
            </a:r>
            <a:r>
              <a:rPr sz="2400" spc="-25" dirty="0">
                <a:latin typeface="Arial Black" panose="020B0A04020102020204"/>
                <a:cs typeface="Arial Black" panose="020B0A04020102020204"/>
              </a:rPr>
              <a:t>ΜΕ </a:t>
            </a:r>
            <a:r>
              <a:rPr sz="2400" dirty="0">
                <a:latin typeface="Arial Black" panose="020B0A04020102020204"/>
                <a:cs typeface="Arial Black" panose="020B0A04020102020204"/>
              </a:rPr>
              <a:t>ΤΗ</a:t>
            </a:r>
            <a:r>
              <a:rPr sz="2400" spc="-55" dirty="0">
                <a:latin typeface="Arial Black" panose="020B0A04020102020204"/>
                <a:cs typeface="Arial Black" panose="020B0A04020102020204"/>
              </a:rPr>
              <a:t> </a:t>
            </a:r>
            <a:r>
              <a:rPr sz="2400" dirty="0">
                <a:latin typeface="Arial Black" panose="020B0A04020102020204"/>
                <a:cs typeface="Arial Black" panose="020B0A04020102020204"/>
              </a:rPr>
              <a:t>ΧΡΗΣΗ</a:t>
            </a:r>
            <a:r>
              <a:rPr sz="2400" spc="-40" dirty="0">
                <a:latin typeface="Arial Black" panose="020B0A04020102020204"/>
                <a:cs typeface="Arial Black" panose="020B0A04020102020204"/>
              </a:rPr>
              <a:t> </a:t>
            </a:r>
            <a:r>
              <a:rPr sz="2400" spc="-10" dirty="0">
                <a:latin typeface="Arial Black" panose="020B0A04020102020204"/>
                <a:cs typeface="Arial Black" panose="020B0A04020102020204"/>
              </a:rPr>
              <a:t>ΠΤΕΡΥΓΙΩΝ.</a:t>
            </a:r>
            <a:endParaRPr sz="2400">
              <a:latin typeface="Arial Black" panose="020B0A04020102020204"/>
              <a:cs typeface="Arial Black" panose="020B0A04020102020204"/>
            </a:endParaRPr>
          </a:p>
          <a:p>
            <a:pPr marL="12700" marR="492760">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ΟΙ</a:t>
            </a:r>
            <a:r>
              <a:rPr sz="2400" spc="-70" dirty="0">
                <a:latin typeface="Arial Black" panose="020B0A04020102020204"/>
                <a:cs typeface="Arial Black" panose="020B0A04020102020204"/>
              </a:rPr>
              <a:t> </a:t>
            </a:r>
            <a:r>
              <a:rPr sz="2400" dirty="0">
                <a:latin typeface="Arial Black" panose="020B0A04020102020204"/>
                <a:cs typeface="Arial Black" panose="020B0A04020102020204"/>
              </a:rPr>
              <a:t>ΒΑΛΒΙΔΕΣ</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ΕΙΣΑΓΩΓΗΣ</a:t>
            </a:r>
            <a:r>
              <a:rPr sz="2400" spc="-55" dirty="0">
                <a:latin typeface="Arial Black" panose="020B0A04020102020204"/>
                <a:cs typeface="Arial Black" panose="020B0A04020102020204"/>
              </a:rPr>
              <a:t> </a:t>
            </a:r>
            <a:r>
              <a:rPr sz="2400" spc="-10" dirty="0">
                <a:latin typeface="Arial Black" panose="020B0A04020102020204"/>
                <a:cs typeface="Arial Black" panose="020B0A04020102020204"/>
              </a:rPr>
              <a:t>ΠΕΡΙΣΤΡΕΦΟΜΕΝΕΣ </a:t>
            </a:r>
            <a:r>
              <a:rPr sz="2400" dirty="0">
                <a:latin typeface="Arial Black" panose="020B0A04020102020204"/>
                <a:cs typeface="Arial Black" panose="020B0A04020102020204"/>
              </a:rPr>
              <a:t>ΜΕ</a:t>
            </a:r>
            <a:r>
              <a:rPr sz="2400" spc="-65" dirty="0">
                <a:latin typeface="Arial Black" panose="020B0A04020102020204"/>
                <a:cs typeface="Arial Black" panose="020B0A04020102020204"/>
              </a:rPr>
              <a:t> </a:t>
            </a:r>
            <a:r>
              <a:rPr sz="2400" dirty="0">
                <a:latin typeface="Arial Black" panose="020B0A04020102020204"/>
                <a:cs typeface="Arial Black" panose="020B0A04020102020204"/>
              </a:rPr>
              <a:t>ΜΗΧΑΝΙΣΜΟ</a:t>
            </a:r>
            <a:r>
              <a:rPr sz="2400" spc="-55" dirty="0">
                <a:latin typeface="Arial Black" panose="020B0A04020102020204"/>
                <a:cs typeface="Arial Black" panose="020B0A04020102020204"/>
              </a:rPr>
              <a:t> </a:t>
            </a:r>
            <a:r>
              <a:rPr sz="2400" spc="-10" dirty="0">
                <a:latin typeface="Arial Black" panose="020B0A04020102020204"/>
                <a:cs typeface="Arial Black" panose="020B0A04020102020204"/>
              </a:rPr>
              <a:t>(ROTOCAP).</a:t>
            </a:r>
            <a:endParaRPr sz="2400">
              <a:latin typeface="Arial Black" panose="020B0A04020102020204"/>
              <a:cs typeface="Arial Black" panose="020B0A04020102020204"/>
            </a:endParaRPr>
          </a:p>
          <a:p>
            <a:pPr marL="284480" indent="-272415">
              <a:lnSpc>
                <a:spcPct val="100000"/>
              </a:lnSpc>
              <a:spcBef>
                <a:spcPts val="480"/>
              </a:spcBef>
              <a:buClr>
                <a:srgbClr val="FF0000"/>
              </a:buClr>
              <a:buSzPct val="96000"/>
              <a:buFont typeface="Wingdings" panose="05000000000000000000"/>
              <a:buChar char=""/>
              <a:tabLst>
                <a:tab pos="285115" algn="l"/>
              </a:tabLst>
            </a:pPr>
            <a:r>
              <a:rPr sz="2400" dirty="0">
                <a:latin typeface="Arial Black" panose="020B0A04020102020204"/>
                <a:cs typeface="Arial Black" panose="020B0A04020102020204"/>
              </a:rPr>
              <a:t>ΤΑ</a:t>
            </a:r>
            <a:r>
              <a:rPr sz="2400" spc="-60" dirty="0">
                <a:latin typeface="Arial Black" panose="020B0A04020102020204"/>
                <a:cs typeface="Arial Black" panose="020B0A04020102020204"/>
              </a:rPr>
              <a:t> </a:t>
            </a:r>
            <a:r>
              <a:rPr sz="2400" dirty="0">
                <a:latin typeface="Arial Black" panose="020B0A04020102020204"/>
                <a:cs typeface="Arial Black" panose="020B0A04020102020204"/>
              </a:rPr>
              <a:t>ΕΜΒΟΛΑ</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ΨΥΧΟΝΤΑΙ</a:t>
            </a:r>
            <a:r>
              <a:rPr sz="2400" spc="-50" dirty="0">
                <a:latin typeface="Arial Black" panose="020B0A04020102020204"/>
                <a:cs typeface="Arial Black" panose="020B0A04020102020204"/>
              </a:rPr>
              <a:t> </a:t>
            </a:r>
            <a:r>
              <a:rPr sz="2400" dirty="0">
                <a:latin typeface="Arial Black" panose="020B0A04020102020204"/>
                <a:cs typeface="Arial Black" panose="020B0A04020102020204"/>
              </a:rPr>
              <a:t>ΜΕ</a:t>
            </a:r>
            <a:r>
              <a:rPr sz="2400" spc="-40" dirty="0">
                <a:latin typeface="Arial Black" panose="020B0A04020102020204"/>
                <a:cs typeface="Arial Black" panose="020B0A04020102020204"/>
              </a:rPr>
              <a:t> </a:t>
            </a:r>
            <a:r>
              <a:rPr sz="2400" spc="-10" dirty="0">
                <a:latin typeface="Arial Black" panose="020B0A04020102020204"/>
                <a:cs typeface="Arial Black" panose="020B0A04020102020204"/>
              </a:rPr>
              <a:t>ΛΑΔΙ.</a:t>
            </a:r>
            <a:endParaRPr sz="24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3429000" y="1427480"/>
            <a:ext cx="5358130" cy="4215130"/>
          </a:xfrm>
          <a:prstGeom prst="rect">
            <a:avLst/>
          </a:prstGeom>
        </p:spPr>
      </p:pic>
      <p:sp>
        <p:nvSpPr>
          <p:cNvPr id="3" name="object 3"/>
          <p:cNvSpPr txBox="1"/>
          <p:nvPr/>
        </p:nvSpPr>
        <p:spPr>
          <a:xfrm>
            <a:off x="535940" y="1103630"/>
            <a:ext cx="2829560" cy="4928235"/>
          </a:xfrm>
          <a:prstGeom prst="rect">
            <a:avLst/>
          </a:prstGeom>
        </p:spPr>
        <p:txBody>
          <a:bodyPr vert="horz" wrap="square" lIns="0" tIns="13970" rIns="0" bIns="0" rtlCol="0">
            <a:spAutoFit/>
          </a:bodyPr>
          <a:lstStyle/>
          <a:p>
            <a:pPr marL="12700" marR="603885">
              <a:lnSpc>
                <a:spcPct val="100000"/>
              </a:lnSpc>
              <a:spcBef>
                <a:spcPts val="110"/>
              </a:spcBef>
            </a:pPr>
            <a:r>
              <a:rPr sz="1550" u="heavy" spc="-10" dirty="0">
                <a:solidFill>
                  <a:srgbClr val="FF0000"/>
                </a:solidFill>
                <a:uFill>
                  <a:solidFill>
                    <a:srgbClr val="FF0000"/>
                  </a:solidFill>
                </a:uFill>
                <a:latin typeface="Arial Black" panose="020B0A04020102020204"/>
                <a:cs typeface="Arial Black" panose="020B0A04020102020204"/>
              </a:rPr>
              <a:t>ΜΕΣΟΣΤΡΟΦΕΣ</a:t>
            </a:r>
            <a:r>
              <a:rPr sz="1550" spc="-10" dirty="0">
                <a:solidFill>
                  <a:srgbClr val="FF0000"/>
                </a:solidFill>
                <a:latin typeface="Arial Black" panose="020B0A04020102020204"/>
                <a:cs typeface="Arial Black" panose="020B0A04020102020204"/>
              </a:rPr>
              <a:t> </a:t>
            </a:r>
            <a:r>
              <a:rPr sz="1550" u="heavy" dirty="0">
                <a:solidFill>
                  <a:srgbClr val="FF0000"/>
                </a:solidFill>
                <a:uFill>
                  <a:solidFill>
                    <a:srgbClr val="FF0000"/>
                  </a:solidFill>
                </a:uFill>
                <a:latin typeface="Arial Black" panose="020B0A04020102020204"/>
                <a:cs typeface="Arial Black" panose="020B0A04020102020204"/>
              </a:rPr>
              <a:t>ΜΗΧΑΝΕΣ</a:t>
            </a:r>
            <a:r>
              <a:rPr sz="1550" spc="-70" dirty="0">
                <a:solidFill>
                  <a:srgbClr val="FF0000"/>
                </a:solidFill>
                <a:latin typeface="Arial Black" panose="020B0A04020102020204"/>
                <a:cs typeface="Arial Black" panose="020B0A04020102020204"/>
              </a:rPr>
              <a:t> </a:t>
            </a:r>
            <a:r>
              <a:rPr sz="1550" u="heavy" dirty="0">
                <a:uFill>
                  <a:solidFill>
                    <a:srgbClr val="000000"/>
                  </a:solidFill>
                </a:uFill>
                <a:latin typeface="Arial Black" panose="020B0A04020102020204"/>
                <a:cs typeface="Arial Black" panose="020B0A04020102020204"/>
              </a:rPr>
              <a:t>Man</a:t>
            </a:r>
            <a:r>
              <a:rPr sz="1550" u="heavy" spc="-70" dirty="0">
                <a:uFill>
                  <a:solidFill>
                    <a:srgbClr val="000000"/>
                  </a:solidFill>
                </a:uFill>
                <a:latin typeface="Arial Black" panose="020B0A04020102020204"/>
                <a:cs typeface="Arial Black" panose="020B0A04020102020204"/>
              </a:rPr>
              <a:t> </a:t>
            </a:r>
            <a:r>
              <a:rPr sz="1550" u="heavy" spc="-25" dirty="0">
                <a:uFill>
                  <a:solidFill>
                    <a:srgbClr val="000000"/>
                  </a:solidFill>
                </a:uFill>
                <a:latin typeface="Arial Black" panose="020B0A04020102020204"/>
                <a:cs typeface="Arial Black" panose="020B0A04020102020204"/>
              </a:rPr>
              <a:t>Β&amp;W</a:t>
            </a:r>
            <a:endParaRPr sz="1550">
              <a:latin typeface="Arial Black" panose="020B0A04020102020204"/>
              <a:cs typeface="Arial Black" panose="020B0A04020102020204"/>
            </a:endParaRPr>
          </a:p>
          <a:p>
            <a:pPr marL="12700">
              <a:lnSpc>
                <a:spcPct val="100000"/>
              </a:lnSpc>
              <a:spcBef>
                <a:spcPts val="1920"/>
              </a:spcBef>
            </a:pPr>
            <a:r>
              <a:rPr sz="1550" u="heavy" spc="-10" dirty="0">
                <a:uFill>
                  <a:solidFill>
                    <a:srgbClr val="000000"/>
                  </a:solidFill>
                </a:uFill>
                <a:latin typeface="Arial Black" panose="020B0A04020102020204"/>
                <a:cs typeface="Arial Black" panose="020B0A04020102020204"/>
              </a:rPr>
              <a:t>ΚΑΤΑΣΚΕΥΑΣΤΗΚΑ</a:t>
            </a:r>
            <a:endParaRPr sz="1550">
              <a:latin typeface="Arial Black" panose="020B0A04020102020204"/>
              <a:cs typeface="Arial Black" panose="020B0A04020102020204"/>
            </a:endParaRPr>
          </a:p>
          <a:p>
            <a:pPr marL="12700" marR="114300">
              <a:lnSpc>
                <a:spcPct val="100000"/>
              </a:lnSpc>
              <a:spcBef>
                <a:spcPts val="1920"/>
              </a:spcBef>
            </a:pPr>
            <a:r>
              <a:rPr sz="2325" spc="-135" baseline="4000" dirty="0">
                <a:solidFill>
                  <a:srgbClr val="FF0000"/>
                </a:solidFill>
                <a:latin typeface="Wingdings" panose="05000000000000000000"/>
                <a:cs typeface="Wingdings" panose="05000000000000000000"/>
              </a:rPr>
              <a:t></a:t>
            </a:r>
            <a:r>
              <a:rPr sz="1550" spc="-90" dirty="0">
                <a:latin typeface="Arial Black" panose="020B0A04020102020204"/>
                <a:cs typeface="Arial Black" panose="020B0A04020102020204"/>
              </a:rPr>
              <a:t>ΤΟ</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ΠΩΜΑ</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ΕΙΝΑΙ</a:t>
            </a:r>
            <a:r>
              <a:rPr sz="1550" spc="-40" dirty="0">
                <a:latin typeface="Arial Black" panose="020B0A04020102020204"/>
                <a:cs typeface="Arial Black" panose="020B0A04020102020204"/>
              </a:rPr>
              <a:t> </a:t>
            </a:r>
            <a:r>
              <a:rPr sz="1550" spc="-20" dirty="0">
                <a:latin typeface="Arial Black" panose="020B0A04020102020204"/>
                <a:cs typeface="Arial Black" panose="020B0A04020102020204"/>
              </a:rPr>
              <a:t>ΤΥΠΟΥ </a:t>
            </a:r>
            <a:r>
              <a:rPr sz="1550" spc="-10" dirty="0">
                <a:latin typeface="Arial Black" panose="020B0A04020102020204"/>
                <a:cs typeface="Arial Black" panose="020B0A04020102020204"/>
              </a:rPr>
              <a:t>ΦΛΟΓΟΠΛΑΚΑΣ.</a:t>
            </a:r>
            <a:endParaRPr sz="1550">
              <a:latin typeface="Arial Black" panose="020B0A04020102020204"/>
              <a:cs typeface="Arial Black" panose="020B0A04020102020204"/>
            </a:endParaRPr>
          </a:p>
          <a:p>
            <a:pPr marL="12700" marR="561975">
              <a:lnSpc>
                <a:spcPct val="100000"/>
              </a:lnSpc>
              <a:spcBef>
                <a:spcPts val="320"/>
              </a:spcBef>
            </a:pPr>
            <a:r>
              <a:rPr sz="2325" spc="-127" baseline="4000" dirty="0">
                <a:solidFill>
                  <a:srgbClr val="FF0000"/>
                </a:solidFill>
                <a:latin typeface="Wingdings" panose="05000000000000000000"/>
                <a:cs typeface="Wingdings" panose="05000000000000000000"/>
              </a:rPr>
              <a:t></a:t>
            </a:r>
            <a:r>
              <a:rPr sz="1550" spc="-85" dirty="0">
                <a:latin typeface="Arial Black" panose="020B0A04020102020204"/>
                <a:cs typeface="Arial Black" panose="020B0A04020102020204"/>
              </a:rPr>
              <a:t>ΟΙ</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ΒΑΛΒΙΔΕΣ</a:t>
            </a:r>
            <a:r>
              <a:rPr sz="1550" spc="-100" dirty="0">
                <a:latin typeface="Arial Black" panose="020B0A04020102020204"/>
                <a:cs typeface="Arial Black" panose="020B0A04020102020204"/>
              </a:rPr>
              <a:t> </a:t>
            </a:r>
            <a:r>
              <a:rPr sz="1550" spc="-10" dirty="0">
                <a:latin typeface="Arial Black" panose="020B0A04020102020204"/>
                <a:cs typeface="Arial Black" panose="020B0A04020102020204"/>
              </a:rPr>
              <a:t>ΕΙΝΑΙ ΞΕΧΩΡΙΣΤΟ ΣΥΓΚΡΟΤΗΜΑ</a:t>
            </a:r>
            <a:r>
              <a:rPr sz="1550" spc="-60" dirty="0">
                <a:latin typeface="Arial Black" panose="020B0A04020102020204"/>
                <a:cs typeface="Arial Black" panose="020B0A04020102020204"/>
              </a:rPr>
              <a:t> </a:t>
            </a:r>
            <a:r>
              <a:rPr sz="1550" spc="-25" dirty="0">
                <a:latin typeface="Arial Black" panose="020B0A04020102020204"/>
                <a:cs typeface="Arial Black" panose="020B0A04020102020204"/>
              </a:rPr>
              <a:t>ΚΑΙ </a:t>
            </a:r>
            <a:r>
              <a:rPr sz="1550" spc="-10" dirty="0">
                <a:latin typeface="Arial Black" panose="020B0A04020102020204"/>
                <a:cs typeface="Arial Black" panose="020B0A04020102020204"/>
              </a:rPr>
              <a:t>ΨΥΧΟΜΕΝΟ.</a:t>
            </a:r>
            <a:endParaRPr sz="1550">
              <a:latin typeface="Arial Black" panose="020B0A04020102020204"/>
              <a:cs typeface="Arial Black" panose="020B0A04020102020204"/>
            </a:endParaRPr>
          </a:p>
          <a:p>
            <a:pPr marL="12700" marR="5080">
              <a:lnSpc>
                <a:spcPct val="100000"/>
              </a:lnSpc>
              <a:spcBef>
                <a:spcPts val="310"/>
              </a:spcBef>
            </a:pPr>
            <a:r>
              <a:rPr sz="2325" spc="-127" baseline="4000" dirty="0">
                <a:solidFill>
                  <a:srgbClr val="FF0000"/>
                </a:solidFill>
                <a:latin typeface="Wingdings" panose="05000000000000000000"/>
                <a:cs typeface="Wingdings" panose="05000000000000000000"/>
              </a:rPr>
              <a:t></a:t>
            </a:r>
            <a:r>
              <a:rPr sz="1550" spc="-85" dirty="0">
                <a:latin typeface="Arial Black" panose="020B0A04020102020204"/>
                <a:cs typeface="Arial Black" panose="020B0A04020102020204"/>
              </a:rPr>
              <a:t>ΟΙ</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ΒΑΛΒΙΔΕΣ</a:t>
            </a:r>
            <a:r>
              <a:rPr sz="1550" spc="-100" dirty="0">
                <a:latin typeface="Arial Black" panose="020B0A04020102020204"/>
                <a:cs typeface="Arial Black" panose="020B0A04020102020204"/>
              </a:rPr>
              <a:t> </a:t>
            </a:r>
            <a:r>
              <a:rPr sz="1550" spc="-10" dirty="0">
                <a:latin typeface="Arial Black" panose="020B0A04020102020204"/>
                <a:cs typeface="Arial Black" panose="020B0A04020102020204"/>
              </a:rPr>
              <a:t>ΕΞΑΓΩΓΗΣ ΠΕΡΙΣΤΡΕΦΟΜΕΝΕΣ</a:t>
            </a:r>
            <a:r>
              <a:rPr sz="1550" spc="-65" dirty="0">
                <a:latin typeface="Arial Black" panose="020B0A04020102020204"/>
                <a:cs typeface="Arial Black" panose="020B0A04020102020204"/>
              </a:rPr>
              <a:t> </a:t>
            </a:r>
            <a:r>
              <a:rPr sz="1550" spc="-25" dirty="0">
                <a:latin typeface="Arial Black" panose="020B0A04020102020204"/>
                <a:cs typeface="Arial Black" panose="020B0A04020102020204"/>
              </a:rPr>
              <a:t>ΜΕ </a:t>
            </a:r>
            <a:r>
              <a:rPr sz="1550" dirty="0">
                <a:latin typeface="Arial Black" panose="020B0A04020102020204"/>
                <a:cs typeface="Arial Black" panose="020B0A04020102020204"/>
              </a:rPr>
              <a:t>ΤΗ</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ΧΡΗΣΗ</a:t>
            </a:r>
            <a:r>
              <a:rPr sz="1550" spc="-55" dirty="0">
                <a:latin typeface="Arial Black" panose="020B0A04020102020204"/>
                <a:cs typeface="Arial Black" panose="020B0A04020102020204"/>
              </a:rPr>
              <a:t> </a:t>
            </a:r>
            <a:r>
              <a:rPr sz="1550" spc="-10" dirty="0">
                <a:latin typeface="Arial Black" panose="020B0A04020102020204"/>
                <a:cs typeface="Arial Black" panose="020B0A04020102020204"/>
              </a:rPr>
              <a:t>ΠΤΕΡΥΓΙΩΝ.</a:t>
            </a:r>
            <a:endParaRPr sz="1550">
              <a:latin typeface="Arial Black" panose="020B0A04020102020204"/>
              <a:cs typeface="Arial Black" panose="020B0A04020102020204"/>
            </a:endParaRPr>
          </a:p>
          <a:p>
            <a:pPr marL="12700" marR="88265">
              <a:lnSpc>
                <a:spcPct val="100000"/>
              </a:lnSpc>
              <a:spcBef>
                <a:spcPts val="320"/>
              </a:spcBef>
            </a:pPr>
            <a:r>
              <a:rPr sz="2325" spc="-127" baseline="4000" dirty="0">
                <a:solidFill>
                  <a:srgbClr val="FF0000"/>
                </a:solidFill>
                <a:latin typeface="Wingdings" panose="05000000000000000000"/>
                <a:cs typeface="Wingdings" panose="05000000000000000000"/>
              </a:rPr>
              <a:t></a:t>
            </a:r>
            <a:r>
              <a:rPr sz="1550" spc="-85" dirty="0">
                <a:latin typeface="Arial Black" panose="020B0A04020102020204"/>
                <a:cs typeface="Arial Black" panose="020B0A04020102020204"/>
              </a:rPr>
              <a:t>ΟΙ</a:t>
            </a:r>
            <a:r>
              <a:rPr sz="1550" spc="-25" dirty="0">
                <a:latin typeface="Arial Black" panose="020B0A04020102020204"/>
                <a:cs typeface="Arial Black" panose="020B0A04020102020204"/>
              </a:rPr>
              <a:t> </a:t>
            </a:r>
            <a:r>
              <a:rPr sz="1550" spc="-10" dirty="0">
                <a:latin typeface="Arial Black" panose="020B0A04020102020204"/>
                <a:cs typeface="Arial Black" panose="020B0A04020102020204"/>
              </a:rPr>
              <a:t>ΒΑΛΒΙΔΕΣ ΕΙΣΑΓΩΓΗΣ ΠΕΡΙΣΤΡΕΦΟΜΕΝΕΣ</a:t>
            </a:r>
            <a:r>
              <a:rPr sz="1550" spc="-65" dirty="0">
                <a:latin typeface="Arial Black" panose="020B0A04020102020204"/>
                <a:cs typeface="Arial Black" panose="020B0A04020102020204"/>
              </a:rPr>
              <a:t> </a:t>
            </a:r>
            <a:r>
              <a:rPr sz="1550" spc="-25" dirty="0">
                <a:latin typeface="Arial Black" panose="020B0A04020102020204"/>
                <a:cs typeface="Arial Black" panose="020B0A04020102020204"/>
              </a:rPr>
              <a:t>ΜΕ </a:t>
            </a:r>
            <a:r>
              <a:rPr sz="1550" spc="-10" dirty="0">
                <a:latin typeface="Arial Black" panose="020B0A04020102020204"/>
                <a:cs typeface="Arial Black" panose="020B0A04020102020204"/>
              </a:rPr>
              <a:t>ΜΗΧΑΝΙΣΜΟ</a:t>
            </a:r>
            <a:r>
              <a:rPr sz="1550" spc="-40" dirty="0">
                <a:latin typeface="Arial Black" panose="020B0A04020102020204"/>
                <a:cs typeface="Arial Black" panose="020B0A04020102020204"/>
              </a:rPr>
              <a:t> </a:t>
            </a:r>
            <a:r>
              <a:rPr sz="1550" spc="-10" dirty="0">
                <a:latin typeface="Arial Black" panose="020B0A04020102020204"/>
                <a:cs typeface="Arial Black" panose="020B0A04020102020204"/>
              </a:rPr>
              <a:t>(ROTOCAP).</a:t>
            </a:r>
            <a:endParaRPr sz="1550">
              <a:latin typeface="Arial Black" panose="020B0A04020102020204"/>
              <a:cs typeface="Arial Black" panose="020B0A04020102020204"/>
            </a:endParaRPr>
          </a:p>
          <a:p>
            <a:pPr marL="12700" marR="102870">
              <a:lnSpc>
                <a:spcPct val="100000"/>
              </a:lnSpc>
              <a:spcBef>
                <a:spcPts val="320"/>
              </a:spcBef>
            </a:pPr>
            <a:r>
              <a:rPr sz="2325" spc="-135" baseline="4000" dirty="0">
                <a:solidFill>
                  <a:srgbClr val="FF0000"/>
                </a:solidFill>
                <a:latin typeface="Wingdings" panose="05000000000000000000"/>
                <a:cs typeface="Wingdings" panose="05000000000000000000"/>
              </a:rPr>
              <a:t></a:t>
            </a:r>
            <a:r>
              <a:rPr sz="1550" spc="-90" dirty="0">
                <a:latin typeface="Arial Black" panose="020B0A04020102020204"/>
                <a:cs typeface="Arial Black" panose="020B0A04020102020204"/>
              </a:rPr>
              <a:t>ΤΑ</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ΕΜΒΟΛΑ</a:t>
            </a:r>
            <a:r>
              <a:rPr sz="1550" spc="-70" dirty="0">
                <a:latin typeface="Arial Black" panose="020B0A04020102020204"/>
                <a:cs typeface="Arial Black" panose="020B0A04020102020204"/>
              </a:rPr>
              <a:t> </a:t>
            </a:r>
            <a:r>
              <a:rPr sz="1550" spc="-10" dirty="0">
                <a:latin typeface="Arial Black" panose="020B0A04020102020204"/>
                <a:cs typeface="Arial Black" panose="020B0A04020102020204"/>
              </a:rPr>
              <a:t>ΨΥΧΟΝΤΑΙ </a:t>
            </a:r>
            <a:r>
              <a:rPr sz="1550" dirty="0">
                <a:latin typeface="Arial Black" panose="020B0A04020102020204"/>
                <a:cs typeface="Arial Black" panose="020B0A04020102020204"/>
              </a:rPr>
              <a:t>ΜΕ</a:t>
            </a:r>
            <a:r>
              <a:rPr sz="1550" spc="-20" dirty="0">
                <a:latin typeface="Arial Black" panose="020B0A04020102020204"/>
                <a:cs typeface="Arial Black" panose="020B0A04020102020204"/>
              </a:rPr>
              <a:t> </a:t>
            </a:r>
            <a:r>
              <a:rPr sz="1550" spc="-10" dirty="0">
                <a:latin typeface="Arial Black" panose="020B0A04020102020204"/>
                <a:cs typeface="Arial Black" panose="020B0A04020102020204"/>
              </a:rPr>
              <a:t>ΛΑΔΙ.</a:t>
            </a:r>
            <a:endParaRPr sz="155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52829"/>
            <a:ext cx="8379459" cy="5410200"/>
          </a:xfrm>
          <a:prstGeom prst="rect">
            <a:avLst/>
          </a:prstGeom>
        </p:spPr>
        <p:txBody>
          <a:bodyPr vert="horz" wrap="square" lIns="0" tIns="12700" rIns="0" bIns="0" rtlCol="0">
            <a:spAutoFit/>
          </a:bodyPr>
          <a:lstStyle/>
          <a:p>
            <a:pPr marL="12700" marR="1536700" indent="1708150">
              <a:lnSpc>
                <a:spcPct val="117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0"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5" dirty="0">
                <a:solidFill>
                  <a:srgbClr val="FF0000"/>
                </a:solidFill>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Man</a:t>
            </a:r>
            <a:r>
              <a:rPr sz="2000" u="heavy" spc="-15" dirty="0">
                <a:uFill>
                  <a:solidFill>
                    <a:srgbClr val="000000"/>
                  </a:solidFill>
                </a:uFill>
                <a:latin typeface="Arial Black" panose="020B0A04020102020204"/>
                <a:cs typeface="Arial Black" panose="020B0A04020102020204"/>
              </a:rPr>
              <a:t> </a:t>
            </a:r>
            <a:r>
              <a:rPr sz="2000" u="heavy" spc="-25" dirty="0">
                <a:uFill>
                  <a:solidFill>
                    <a:srgbClr val="000000"/>
                  </a:solidFill>
                </a:uFill>
                <a:latin typeface="Arial Black" panose="020B0A04020102020204"/>
                <a:cs typeface="Arial Black" panose="020B0A04020102020204"/>
              </a:rPr>
              <a:t>Β&amp;W</a:t>
            </a:r>
            <a:r>
              <a:rPr sz="2000" spc="-25" dirty="0">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ΚΑΤΑΣΚΕΥΑΣΤΙΚΑ</a:t>
            </a:r>
            <a:endParaRPr sz="2000">
              <a:latin typeface="Arial Black" panose="020B0A04020102020204"/>
              <a:cs typeface="Arial Black" panose="020B0A04020102020204"/>
            </a:endParaRPr>
          </a:p>
          <a:p>
            <a:pPr marL="12700" marR="5080">
              <a:lnSpc>
                <a:spcPct val="100000"/>
              </a:lnSpc>
              <a:spcBef>
                <a:spcPts val="400"/>
              </a:spcBef>
              <a:buClr>
                <a:srgbClr val="FF0000"/>
              </a:buClr>
              <a:buSzPct val="95000"/>
              <a:buFont typeface="Wingdings" panose="05000000000000000000"/>
              <a:buChar char=""/>
              <a:tabLst>
                <a:tab pos="239395" algn="l"/>
              </a:tabLst>
            </a:pPr>
            <a:r>
              <a:rPr lang="el-GR" sz="2000" dirty="0" smtClean="0">
                <a:latin typeface="Arial Black" panose="020B0A04020102020204"/>
                <a:cs typeface="Arial Black" panose="020B0A04020102020204"/>
              </a:rPr>
              <a:t>ΤΟ </a:t>
            </a:r>
            <a:r>
              <a:rPr sz="2000" smtClean="0">
                <a:latin typeface="Arial Black" panose="020B0A04020102020204"/>
                <a:cs typeface="Arial Black" panose="020B0A04020102020204"/>
              </a:rPr>
              <a:t>ΠΡΩΤΟ</a:t>
            </a:r>
            <a:r>
              <a:rPr sz="2000" spc="-10" smtClean="0">
                <a:latin typeface="Arial Black" panose="020B0A04020102020204"/>
                <a:cs typeface="Arial Black" panose="020B0A04020102020204"/>
              </a:rPr>
              <a:t> </a:t>
            </a:r>
            <a:r>
              <a:rPr sz="2000">
                <a:latin typeface="Arial Black" panose="020B0A04020102020204"/>
                <a:cs typeface="Arial Black" panose="020B0A04020102020204"/>
              </a:rPr>
              <a:t>ΕΛΑΤΗΡΙΟ</a:t>
            </a:r>
            <a:r>
              <a:rPr sz="2000" spc="-15">
                <a:latin typeface="Arial Black" panose="020B0A04020102020204"/>
                <a:cs typeface="Arial Black" panose="020B0A04020102020204"/>
              </a:rPr>
              <a:t> </a:t>
            </a:r>
            <a:r>
              <a:rPr lang="el-GR" sz="2000" spc="-15" dirty="0" smtClean="0">
                <a:latin typeface="Arial Black" panose="020B0A04020102020204"/>
                <a:cs typeface="Arial Black" panose="020B0A04020102020204"/>
              </a:rPr>
              <a:t>ΕΊΝΑΙ </a:t>
            </a:r>
            <a:r>
              <a:rPr sz="2000" smtClean="0">
                <a:latin typeface="Arial Black" panose="020B0A04020102020204"/>
                <a:cs typeface="Arial Black" panose="020B0A04020102020204"/>
              </a:rPr>
              <a:t>ΜΕ</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ΕΠΙΚΑΛΥΨΗ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ΠΛΑΣΜΑΤΟΣ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10" dirty="0">
                <a:latin typeface="Arial Black" panose="020B0A04020102020204"/>
                <a:cs typeface="Arial Black" panose="020B0A04020102020204"/>
              </a:rPr>
              <a:t> </a:t>
            </a:r>
            <a:r>
              <a:rPr sz="2000" spc="-20" dirty="0">
                <a:latin typeface="Arial Black" panose="020B0A04020102020204"/>
                <a:cs typeface="Arial Black" panose="020B0A04020102020204"/>
              </a:rPr>
              <a:t>ΑΛΛΑ </a:t>
            </a:r>
            <a:r>
              <a:rPr sz="2000" dirty="0">
                <a:latin typeface="Arial Black" panose="020B0A04020102020204"/>
                <a:cs typeface="Arial Black" panose="020B0A04020102020204"/>
              </a:rPr>
              <a:t>ΔΥΟ </a:t>
            </a:r>
            <a:r>
              <a:rPr sz="2000">
                <a:latin typeface="Arial Black" panose="020B0A04020102020204"/>
                <a:cs typeface="Arial Black" panose="020B0A04020102020204"/>
              </a:rPr>
              <a:t>ΜΕ</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ΧΡΩΜΙΟ.</a:t>
            </a:r>
            <a:endParaRPr sz="2000">
              <a:latin typeface="Arial Black" panose="020B0A04020102020204"/>
              <a:cs typeface="Arial Black" panose="020B0A04020102020204"/>
            </a:endParaRPr>
          </a:p>
          <a:p>
            <a:pPr marL="239395" indent="-227330">
              <a:lnSpc>
                <a:spcPct val="100000"/>
              </a:lnSpc>
              <a:spcBef>
                <a:spcPts val="410"/>
              </a:spcBef>
              <a:buClr>
                <a:srgbClr val="FF0000"/>
              </a:buClr>
              <a:buSzPct val="95000"/>
              <a:buFont typeface="Wingdings" panose="05000000000000000000"/>
              <a:buChar char=""/>
              <a:tabLst>
                <a:tab pos="239395" algn="l"/>
              </a:tabLst>
            </a:pPr>
            <a:r>
              <a:rPr lang="el-GR" sz="2000" dirty="0" smtClean="0">
                <a:latin typeface="Arial Black" panose="020B0A04020102020204"/>
                <a:cs typeface="Arial Black" panose="020B0A04020102020204"/>
              </a:rPr>
              <a:t>ΕΧΕΙ </a:t>
            </a:r>
            <a:r>
              <a:rPr sz="2000" smtClean="0">
                <a:latin typeface="Arial Black" panose="020B0A04020102020204"/>
                <a:cs typeface="Arial Black" panose="020B0A04020102020204"/>
              </a:rPr>
              <a:t>ΕΝΑ</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ΕΓΧΥΤΗΡΑ</a:t>
            </a:r>
            <a:r>
              <a:rPr sz="2000" spc="-15" dirty="0">
                <a:latin typeface="Arial Black" panose="020B0A04020102020204"/>
                <a:cs typeface="Arial Black" panose="020B0A04020102020204"/>
              </a:rPr>
              <a:t> </a:t>
            </a:r>
            <a:r>
              <a:rPr sz="2000">
                <a:latin typeface="Arial Black" panose="020B0A04020102020204"/>
                <a:cs typeface="Arial Black" panose="020B0A04020102020204"/>
              </a:rPr>
              <a:t>ΣΤΗΝ</a:t>
            </a:r>
            <a:r>
              <a:rPr sz="2000" spc="-15">
                <a:latin typeface="Arial Black" panose="020B0A04020102020204"/>
                <a:cs typeface="Arial Black" panose="020B0A04020102020204"/>
              </a:rPr>
              <a:t> </a:t>
            </a:r>
            <a:r>
              <a:rPr sz="2000" smtClean="0">
                <a:latin typeface="Arial Black" panose="020B0A04020102020204"/>
                <a:cs typeface="Arial Black" panose="020B0A04020102020204"/>
              </a:rPr>
              <a:t>ΜΕΣΗ</a:t>
            </a:r>
            <a:r>
              <a:rPr sz="2000" spc="-10" smtClean="0">
                <a:latin typeface="Arial Black" panose="020B0A04020102020204"/>
                <a:cs typeface="Arial Black" panose="020B0A04020102020204"/>
              </a:rPr>
              <a:t> </a:t>
            </a:r>
            <a:r>
              <a:rPr sz="2000" spc="-10" dirty="0">
                <a:latin typeface="Arial Black" panose="020B0A04020102020204"/>
                <a:cs typeface="Arial Black" panose="020B0A04020102020204"/>
              </a:rPr>
              <a:t>(</a:t>
            </a:r>
            <a:r>
              <a:rPr sz="2000" spc="-10">
                <a:latin typeface="Arial Black" panose="020B0A04020102020204"/>
                <a:cs typeface="Arial Black" panose="020B0A04020102020204"/>
              </a:rPr>
              <a:t>ΗFΟ</a:t>
            </a:r>
            <a:r>
              <a:rPr sz="2000" spc="-10" smtClean="0">
                <a:latin typeface="Arial Black" panose="020B0A04020102020204"/>
                <a:cs typeface="Arial Black" panose="020B0A04020102020204"/>
              </a:rPr>
              <a:t>)</a:t>
            </a:r>
            <a:r>
              <a:rPr lang="el-GR" sz="2000" spc="-10" dirty="0" smtClean="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132715">
              <a:lnSpc>
                <a:spcPct val="100000"/>
              </a:lnSpc>
              <a:spcBef>
                <a:spcPts val="4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ΓΙΑ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ΜΕΙΩΣΗ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ΡΥΠΩΝ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ΧΡΗΣΙΜΟΠΟΙΕΙΤΑΙ</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ΥΨΗΛΗ </a:t>
            </a:r>
            <a:r>
              <a:rPr sz="2000" dirty="0">
                <a:latin typeface="Arial Black" panose="020B0A04020102020204"/>
                <a:cs typeface="Arial Black" panose="020B0A04020102020204"/>
              </a:rPr>
              <a:t>ΣΥΜΠΙΕΣΗ,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ΥΨΗΛΗ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ΥΠΕΡΠΛΗΡΩΣΗ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ΚΑΘΥΣΤΕΡΗΣΗ ΕΓΧΥΣΗΣ.</a:t>
            </a:r>
            <a:endParaRPr sz="2000">
              <a:latin typeface="Arial Black" panose="020B0A04020102020204"/>
              <a:cs typeface="Arial Black" panose="020B0A04020102020204"/>
            </a:endParaRPr>
          </a:p>
          <a:p>
            <a:pPr marL="12700" marR="50165">
              <a:lnSpc>
                <a:spcPct val="100000"/>
              </a:lnSpc>
              <a:spcBef>
                <a:spcPts val="41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ΓΙΑ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ΜΕΙΩΣΗ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ΡΥΠΩΝ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ΧΡΗΣΙΜΟΠΟΙΕΙΤΑΙ</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ΕΓΧΥΣΗ </a:t>
            </a:r>
            <a:r>
              <a:rPr sz="2000" dirty="0">
                <a:latin typeface="Arial Black" panose="020B0A04020102020204"/>
                <a:cs typeface="Arial Black" panose="020B0A04020102020204"/>
              </a:rPr>
              <a:t>ΜΕ</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ΝΕΡΟ</a:t>
            </a:r>
            <a:r>
              <a:rPr sz="2000" spc="-10">
                <a:latin typeface="Arial Black" panose="020B0A04020102020204"/>
                <a:cs typeface="Arial Black" panose="020B0A04020102020204"/>
              </a:rPr>
              <a:t> </a:t>
            </a:r>
            <a:r>
              <a:rPr lang="el-GR" sz="2000" spc="-10" dirty="0">
                <a:latin typeface="Arial Black" panose="020B0A04020102020204"/>
                <a:cs typeface="Arial Black" panose="020B0A04020102020204"/>
              </a:rPr>
              <a:t>ή</a:t>
            </a:r>
            <a:r>
              <a:rPr sz="2000" spc="-5" smtClean="0">
                <a:latin typeface="Arial Black" panose="020B0A04020102020204"/>
                <a:cs typeface="Arial Black" panose="020B0A04020102020204"/>
              </a:rPr>
              <a:t> </a:t>
            </a:r>
            <a:r>
              <a:rPr sz="2000">
                <a:latin typeface="Arial Black" panose="020B0A04020102020204"/>
                <a:cs typeface="Arial Black" panose="020B0A04020102020204"/>
              </a:rPr>
              <a:t>ΜΕΙΓΜΑΤΟΣ</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ΝΕΡΟΥ-</a:t>
            </a:r>
            <a:r>
              <a:rPr sz="2000" smtClean="0">
                <a:latin typeface="Arial Black" panose="020B0A04020102020204"/>
                <a:cs typeface="Arial Black" panose="020B0A04020102020204"/>
              </a:rPr>
              <a:t>ΚΑΥΣΙΜΟΥ</a:t>
            </a:r>
            <a:r>
              <a:rPr sz="2000" spc="-10" smtClean="0">
                <a:latin typeface="Arial Black" panose="020B0A04020102020204"/>
                <a:cs typeface="Arial Black" panose="020B0A04020102020204"/>
              </a:rPr>
              <a:t> (</a:t>
            </a:r>
            <a:r>
              <a:rPr lang="el-GR" sz="2000" spc="-10" dirty="0" smtClean="0">
                <a:latin typeface="Arial Black" panose="020B0A04020102020204"/>
                <a:cs typeface="Arial Black" panose="020B0A04020102020204"/>
              </a:rPr>
              <a:t>ΜΕΙΩΣΗ </a:t>
            </a:r>
            <a:r>
              <a:rPr sz="2000" spc="-10" smtClean="0">
                <a:latin typeface="Arial Black" panose="020B0A04020102020204"/>
                <a:cs typeface="Arial Black" panose="020B0A04020102020204"/>
              </a:rPr>
              <a:t>ΝΟ</a:t>
            </a:r>
            <a:r>
              <a:rPr sz="1100" spc="-10" smtClean="0">
                <a:latin typeface="Arial Black" panose="020B0A04020102020204"/>
                <a:cs typeface="Arial Black" panose="020B0A04020102020204"/>
              </a:rPr>
              <a:t>Χ</a:t>
            </a:r>
            <a:r>
              <a:rPr sz="1900" spc="-10" dirty="0">
                <a:latin typeface="Arial Black" panose="020B0A04020102020204"/>
                <a:cs typeface="Arial Black" panose="020B0A04020102020204"/>
              </a:rPr>
              <a:t>)</a:t>
            </a:r>
            <a:endParaRPr sz="1900">
              <a:latin typeface="Arial Black" panose="020B0A04020102020204"/>
              <a:cs typeface="Arial Black" panose="020B0A04020102020204"/>
            </a:endParaRPr>
          </a:p>
          <a:p>
            <a:pPr marL="12700" marR="675640">
              <a:lnSpc>
                <a:spcPct val="100000"/>
              </a:lnSpc>
              <a:spcBef>
                <a:spcPts val="420"/>
              </a:spcBef>
              <a:buClr>
                <a:srgbClr val="FF0000"/>
              </a:buClr>
              <a:buSzPct val="95000"/>
              <a:buFont typeface="Wingdings" panose="05000000000000000000"/>
              <a:buChar char=""/>
              <a:tabLst>
                <a:tab pos="251460" algn="l"/>
              </a:tabLst>
            </a:pPr>
            <a:r>
              <a:rPr sz="2100" dirty="0">
                <a:latin typeface="Arial Black" panose="020B0A04020102020204"/>
                <a:cs typeface="Arial Black" panose="020B0A04020102020204"/>
              </a:rPr>
              <a:t>ΗΛΕΚΤΡΟΝΙΚΑ</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ΕΛΕΓΧΟΜΕΝΟ</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ΣΥΣΤΗΜΑ</a:t>
            </a:r>
            <a:r>
              <a:rPr sz="2100" spc="40" dirty="0">
                <a:latin typeface="Arial Black" panose="020B0A04020102020204"/>
                <a:cs typeface="Arial Black" panose="020B0A04020102020204"/>
              </a:rPr>
              <a:t> </a:t>
            </a:r>
            <a:r>
              <a:rPr sz="2100" spc="-10" dirty="0">
                <a:latin typeface="Arial Black" panose="020B0A04020102020204"/>
                <a:cs typeface="Arial Black" panose="020B0A04020102020204"/>
              </a:rPr>
              <a:t>ΕΓΧΥΣΗΣ </a:t>
            </a:r>
            <a:r>
              <a:rPr sz="2100" dirty="0">
                <a:latin typeface="Arial Black" panose="020B0A04020102020204"/>
                <a:cs typeface="Arial Black" panose="020B0A04020102020204"/>
              </a:rPr>
              <a:t>ΚΟΙΝΟΥ</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ΣΥΛΛΕΚΤΗ</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ΚΑΥΣΙΜΟΥ</a:t>
            </a:r>
            <a:r>
              <a:rPr sz="2100" spc="35" dirty="0">
                <a:latin typeface="Arial Black" panose="020B0A04020102020204"/>
                <a:cs typeface="Arial Black" panose="020B0A04020102020204"/>
              </a:rPr>
              <a:t> </a:t>
            </a:r>
            <a:r>
              <a:rPr sz="2100" dirty="0">
                <a:latin typeface="Arial Black" panose="020B0A04020102020204"/>
                <a:cs typeface="Arial Black" panose="020B0A04020102020204"/>
              </a:rPr>
              <a:t>(COMMON</a:t>
            </a:r>
            <a:r>
              <a:rPr sz="2100" spc="20" dirty="0">
                <a:latin typeface="Arial Black" panose="020B0A04020102020204"/>
                <a:cs typeface="Arial Black" panose="020B0A04020102020204"/>
              </a:rPr>
              <a:t> </a:t>
            </a:r>
            <a:r>
              <a:rPr sz="2100" spc="-10" dirty="0">
                <a:latin typeface="Arial Black" panose="020B0A04020102020204"/>
                <a:cs typeface="Arial Black" panose="020B0A04020102020204"/>
              </a:rPr>
              <a:t>RAIL).</a:t>
            </a:r>
            <a:endParaRPr sz="2100">
              <a:latin typeface="Arial Black" panose="020B0A04020102020204"/>
              <a:cs typeface="Arial Black" panose="020B0A04020102020204"/>
            </a:endParaRPr>
          </a:p>
          <a:p>
            <a:pPr marL="12700" marR="201930">
              <a:lnSpc>
                <a:spcPct val="100000"/>
              </a:lnSpc>
              <a:spcBef>
                <a:spcPts val="420"/>
              </a:spcBef>
              <a:buClr>
                <a:srgbClr val="FF0000"/>
              </a:buClr>
              <a:buSzPct val="95000"/>
              <a:buFont typeface="Wingdings" panose="05000000000000000000"/>
              <a:buChar char=""/>
              <a:tabLst>
                <a:tab pos="251460" algn="l"/>
              </a:tabLst>
            </a:pPr>
            <a:r>
              <a:rPr sz="2100" dirty="0">
                <a:latin typeface="Arial Black" panose="020B0A04020102020204"/>
                <a:cs typeface="Arial Black" panose="020B0A04020102020204"/>
              </a:rPr>
              <a:t>ΓΙΑ</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ΤΗΝ</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ΠΑΡΑΓΩΓΗ</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ΗΛΕΚΤΡΙΚΗΣ</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ΙΣΧΥΟΣ</a:t>
            </a:r>
            <a:r>
              <a:rPr sz="2100" spc="15" dirty="0">
                <a:latin typeface="Arial Black" panose="020B0A04020102020204"/>
                <a:cs typeface="Arial Black" panose="020B0A04020102020204"/>
              </a:rPr>
              <a:t> </a:t>
            </a:r>
            <a:r>
              <a:rPr sz="2100" dirty="0">
                <a:latin typeface="Arial Black" panose="020B0A04020102020204"/>
                <a:cs typeface="Arial Black" panose="020B0A04020102020204"/>
              </a:rPr>
              <a:t>ΣΤΗ</a:t>
            </a:r>
            <a:r>
              <a:rPr sz="2100" spc="15" dirty="0">
                <a:latin typeface="Arial Black" panose="020B0A04020102020204"/>
                <a:cs typeface="Arial Black" panose="020B0A04020102020204"/>
              </a:rPr>
              <a:t> </a:t>
            </a:r>
            <a:r>
              <a:rPr sz="2100" spc="-10" dirty="0">
                <a:latin typeface="Arial Black" panose="020B0A04020102020204"/>
                <a:cs typeface="Arial Black" panose="020B0A04020102020204"/>
              </a:rPr>
              <a:t>ΞΗΡΑ, </a:t>
            </a:r>
            <a:r>
              <a:rPr sz="2100" dirty="0">
                <a:latin typeface="Arial Black" panose="020B0A04020102020204"/>
                <a:cs typeface="Arial Black" panose="020B0A04020102020204"/>
              </a:rPr>
              <a:t>ΧΡΗΣΙΜΟΠΟΙΕΙΤΑΙ</a:t>
            </a:r>
            <a:r>
              <a:rPr sz="2100" spc="10" dirty="0">
                <a:latin typeface="Arial Black" panose="020B0A04020102020204"/>
                <a:cs typeface="Arial Black" panose="020B0A04020102020204"/>
              </a:rPr>
              <a:t> </a:t>
            </a:r>
            <a:r>
              <a:rPr sz="2100" dirty="0">
                <a:latin typeface="Arial Black" panose="020B0A04020102020204"/>
                <a:cs typeface="Arial Black" panose="020B0A04020102020204"/>
              </a:rPr>
              <a:t>ΥΔΡΟΓΟΝΟ</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ΩΣ</a:t>
            </a:r>
            <a:r>
              <a:rPr sz="2100" spc="25" dirty="0">
                <a:latin typeface="Arial Black" panose="020B0A04020102020204"/>
                <a:cs typeface="Arial Black" panose="020B0A04020102020204"/>
              </a:rPr>
              <a:t> </a:t>
            </a:r>
            <a:r>
              <a:rPr sz="2100" dirty="0">
                <a:latin typeface="Arial Black" panose="020B0A04020102020204"/>
                <a:cs typeface="Arial Black" panose="020B0A04020102020204"/>
              </a:rPr>
              <a:t>ΚΑΥΣΙΜΟ</a:t>
            </a:r>
            <a:r>
              <a:rPr sz="2100" spc="20" dirty="0">
                <a:latin typeface="Arial Black" panose="020B0A04020102020204"/>
                <a:cs typeface="Arial Black" panose="020B0A04020102020204"/>
              </a:rPr>
              <a:t> </a:t>
            </a:r>
            <a:r>
              <a:rPr sz="2100" spc="-25" dirty="0">
                <a:latin typeface="Arial Black" panose="020B0A04020102020204"/>
                <a:cs typeface="Arial Black" panose="020B0A04020102020204"/>
              </a:rPr>
              <a:t>ΜΕ </a:t>
            </a:r>
            <a:r>
              <a:rPr sz="2100" dirty="0">
                <a:latin typeface="Arial Black" panose="020B0A04020102020204"/>
                <a:cs typeface="Arial Black" panose="020B0A04020102020204"/>
              </a:rPr>
              <a:t>ΠΛΕΟΝΕΚΤΗΜΑ</a:t>
            </a:r>
            <a:r>
              <a:rPr sz="2100" spc="20" dirty="0">
                <a:latin typeface="Arial Black" panose="020B0A04020102020204"/>
                <a:cs typeface="Arial Black" panose="020B0A04020102020204"/>
              </a:rPr>
              <a:t> </a:t>
            </a:r>
            <a:r>
              <a:rPr sz="2100" dirty="0">
                <a:latin typeface="Arial Black" panose="020B0A04020102020204"/>
                <a:cs typeface="Arial Black" panose="020B0A04020102020204"/>
              </a:rPr>
              <a:t>ΜΗΔΕΝΙΣΜΟΥ</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ΤΟΥ</a:t>
            </a:r>
            <a:r>
              <a:rPr sz="2100" spc="30" dirty="0">
                <a:latin typeface="Arial Black" panose="020B0A04020102020204"/>
                <a:cs typeface="Arial Black" panose="020B0A04020102020204"/>
              </a:rPr>
              <a:t> </a:t>
            </a:r>
            <a:r>
              <a:rPr sz="2100" dirty="0">
                <a:latin typeface="Arial Black" panose="020B0A04020102020204"/>
                <a:cs typeface="Arial Black" panose="020B0A04020102020204"/>
              </a:rPr>
              <a:t>ΔΙΟΞΕΙΔΙΟΥ</a:t>
            </a:r>
            <a:r>
              <a:rPr sz="2100" spc="20" dirty="0">
                <a:latin typeface="Arial Black" panose="020B0A04020102020204"/>
                <a:cs typeface="Arial Black" panose="020B0A04020102020204"/>
              </a:rPr>
              <a:t> </a:t>
            </a:r>
            <a:r>
              <a:rPr sz="2100" spc="-25" dirty="0">
                <a:latin typeface="Arial Black" panose="020B0A04020102020204"/>
                <a:cs typeface="Arial Black" panose="020B0A04020102020204"/>
              </a:rPr>
              <a:t>ΤΟΥ </a:t>
            </a:r>
            <a:r>
              <a:rPr sz="2100" spc="-10" dirty="0">
                <a:latin typeface="Arial Black" panose="020B0A04020102020204"/>
                <a:cs typeface="Arial Black" panose="020B0A04020102020204"/>
              </a:rPr>
              <a:t>ΑΝΘΡΑΚΑ.</a:t>
            </a:r>
            <a:endParaRPr sz="21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4283"/>
          </a:xfrm>
          <a:prstGeom prst="rect">
            <a:avLst/>
          </a:prstGeom>
        </p:spPr>
        <p:txBody>
          <a:bodyPr vert="horz" wrap="square" lIns="0" tIns="322579" rIns="0" bIns="0" rtlCol="0">
            <a:spAutoFit/>
          </a:bodyPr>
          <a:lstStyle/>
          <a:p>
            <a:pPr>
              <a:lnSpc>
                <a:spcPct val="100000"/>
              </a:lnSpc>
              <a:spcBef>
                <a:spcPts val="110"/>
              </a:spcBef>
            </a:pPr>
            <a:r>
              <a:rPr sz="2200" b="0" u="none">
                <a:solidFill>
                  <a:srgbClr val="FFFFFF"/>
                </a:solidFill>
                <a:latin typeface="Arial Black" panose="020B0A04020102020204"/>
                <a:cs typeface="Arial Black" panose="020B0A04020102020204"/>
              </a:rPr>
              <a:t>ΜΕΣΟΣΤΡΟΦΕΣ</a:t>
            </a:r>
            <a:r>
              <a:rPr sz="2200" b="0" u="none" spc="-70">
                <a:solidFill>
                  <a:srgbClr val="FFFFFF"/>
                </a:solidFill>
                <a:uFill>
                  <a:solidFill>
                    <a:srgbClr val="FFFFFF"/>
                  </a:solidFill>
                </a:uFill>
                <a:latin typeface="Arial Black" panose="020B0A04020102020204"/>
                <a:cs typeface="Arial Black" panose="020B0A04020102020204"/>
              </a:rPr>
              <a:t> </a:t>
            </a:r>
            <a:r>
              <a:rPr lang="el-GR" sz="2200" b="0" u="none" spc="-70" dirty="0" smtClean="0">
                <a:solidFill>
                  <a:srgbClr val="FFFFFF"/>
                </a:solidFill>
                <a:uFill>
                  <a:solidFill>
                    <a:srgbClr val="FFFFFF"/>
                  </a:solidFill>
                </a:uFill>
                <a:latin typeface="Arial Black" panose="020B0A04020102020204"/>
                <a:cs typeface="Arial Black" panose="020B0A04020102020204"/>
              </a:rPr>
              <a:t> 4</a:t>
            </a:r>
            <a:r>
              <a:rPr sz="2200" b="0" u="none" smtClean="0">
                <a:solidFill>
                  <a:srgbClr val="FFFFFF"/>
                </a:solidFill>
                <a:latin typeface="Arial Black" panose="020B0A04020102020204"/>
                <a:cs typeface="Arial Black" panose="020B0A04020102020204"/>
              </a:rPr>
              <a:t>ΧΡΟΝΕΣ</a:t>
            </a:r>
            <a:r>
              <a:rPr lang="el-GR" sz="2200" b="0" u="none" dirty="0" smtClean="0">
                <a:solidFill>
                  <a:srgbClr val="FFFFFF"/>
                </a:solidFill>
                <a:latin typeface="Arial Black" panose="020B0A04020102020204"/>
                <a:cs typeface="Arial Black" panose="020B0A04020102020204"/>
              </a:rPr>
              <a:t> </a:t>
            </a:r>
            <a:r>
              <a:rPr sz="2200" b="0" u="none" spc="-55" smtClean="0">
                <a:solidFill>
                  <a:srgbClr val="FFFFFF"/>
                </a:solidFill>
                <a:uFill>
                  <a:solidFill>
                    <a:srgbClr val="FFFFFF"/>
                  </a:solidFill>
                </a:uFill>
                <a:latin typeface="Arial Black" panose="020B0A04020102020204"/>
                <a:cs typeface="Arial Black" panose="020B0A04020102020204"/>
              </a:rPr>
              <a:t> </a:t>
            </a:r>
            <a:r>
              <a:rPr sz="220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200">
              <a:latin typeface="Arial Black" panose="020B0A04020102020204"/>
              <a:cs typeface="Arial Black" panose="020B0A04020102020204"/>
            </a:endParaRPr>
          </a:p>
        </p:txBody>
      </p:sp>
    </p:spTree>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96519" y="0"/>
            <a:ext cx="8976360" cy="5806440"/>
          </a:xfrm>
          <a:prstGeom prst="rect">
            <a:avLst/>
          </a:prstGeom>
        </p:spPr>
      </p:pic>
      <p:sp>
        <p:nvSpPr>
          <p:cNvPr id="3" name="object 3"/>
          <p:cNvSpPr txBox="1"/>
          <p:nvPr/>
        </p:nvSpPr>
        <p:spPr>
          <a:xfrm>
            <a:off x="273050" y="6008370"/>
            <a:ext cx="8613140" cy="811530"/>
          </a:xfrm>
          <a:prstGeom prst="rect">
            <a:avLst/>
          </a:prstGeom>
        </p:spPr>
        <p:txBody>
          <a:bodyPr vert="horz" wrap="square" lIns="0" tIns="31114" rIns="0" bIns="0" rtlCol="0">
            <a:spAutoFit/>
          </a:bodyPr>
          <a:lstStyle/>
          <a:p>
            <a:pPr marL="12700" marR="5080" algn="just">
              <a:lnSpc>
                <a:spcPct val="93000"/>
              </a:lnSpc>
              <a:spcBef>
                <a:spcPts val="245"/>
              </a:spcBef>
            </a:pPr>
            <a:r>
              <a:rPr sz="1800" dirty="0">
                <a:latin typeface="Arial" panose="020B0604020202020204"/>
                <a:cs typeface="Arial" panose="020B0604020202020204"/>
              </a:rPr>
              <a:t>The</a:t>
            </a:r>
            <a:r>
              <a:rPr sz="1800" spc="-45" dirty="0">
                <a:latin typeface="Arial" panose="020B0604020202020204"/>
                <a:cs typeface="Arial" panose="020B0604020202020204"/>
              </a:rPr>
              <a:t> </a:t>
            </a:r>
            <a:r>
              <a:rPr sz="1800" dirty="0">
                <a:latin typeface="Arial" panose="020B0604020202020204"/>
                <a:cs typeface="Arial" panose="020B0604020202020204"/>
              </a:rPr>
              <a:t>MAN</a:t>
            </a:r>
            <a:r>
              <a:rPr sz="1800" spc="-30" dirty="0">
                <a:latin typeface="Arial" panose="020B0604020202020204"/>
                <a:cs typeface="Arial" panose="020B0604020202020204"/>
              </a:rPr>
              <a:t> </a:t>
            </a:r>
            <a:r>
              <a:rPr sz="1800" dirty="0">
                <a:latin typeface="Arial" panose="020B0604020202020204"/>
                <a:cs typeface="Arial" panose="020B0604020202020204"/>
              </a:rPr>
              <a:t>B&amp;W</a:t>
            </a:r>
            <a:r>
              <a:rPr sz="1800" spc="-20" dirty="0">
                <a:latin typeface="Arial" panose="020B0604020202020204"/>
                <a:cs typeface="Arial" panose="020B0604020202020204"/>
              </a:rPr>
              <a:t> </a:t>
            </a:r>
            <a:r>
              <a:rPr sz="1800" dirty="0">
                <a:latin typeface="Arial" panose="020B0604020202020204"/>
                <a:cs typeface="Arial" panose="020B0604020202020204"/>
              </a:rPr>
              <a:t>L58/64</a:t>
            </a:r>
            <a:r>
              <a:rPr sz="1800" spc="-35" dirty="0">
                <a:latin typeface="Arial" panose="020B0604020202020204"/>
                <a:cs typeface="Arial" panose="020B0604020202020204"/>
              </a:rPr>
              <a:t> </a:t>
            </a:r>
            <a:r>
              <a:rPr sz="1800" dirty="0">
                <a:latin typeface="Arial" panose="020B0604020202020204"/>
                <a:cs typeface="Arial" panose="020B0604020202020204"/>
              </a:rPr>
              <a:t>engine</a:t>
            </a:r>
            <a:r>
              <a:rPr sz="1800" spc="-30" dirty="0">
                <a:latin typeface="Arial" panose="020B0604020202020204"/>
                <a:cs typeface="Arial" panose="020B0604020202020204"/>
              </a:rPr>
              <a:t> </a:t>
            </a:r>
            <a:r>
              <a:rPr sz="1800" dirty="0">
                <a:latin typeface="Arial" panose="020B0604020202020204"/>
                <a:cs typeface="Arial" panose="020B0604020202020204"/>
              </a:rPr>
              <a:t>Bore:</a:t>
            </a:r>
            <a:r>
              <a:rPr sz="1800" spc="-20" dirty="0">
                <a:latin typeface="Arial" panose="020B0604020202020204"/>
                <a:cs typeface="Arial" panose="020B0604020202020204"/>
              </a:rPr>
              <a:t> </a:t>
            </a:r>
            <a:r>
              <a:rPr sz="1800" dirty="0">
                <a:latin typeface="Arial" panose="020B0604020202020204"/>
                <a:cs typeface="Arial" panose="020B0604020202020204"/>
              </a:rPr>
              <a:t>540mm</a:t>
            </a:r>
            <a:r>
              <a:rPr sz="1800" spc="-30" dirty="0">
                <a:latin typeface="Arial" panose="020B0604020202020204"/>
                <a:cs typeface="Arial" panose="020B0604020202020204"/>
              </a:rPr>
              <a:t> </a:t>
            </a:r>
            <a:r>
              <a:rPr sz="1800" dirty="0">
                <a:latin typeface="Arial" panose="020B0604020202020204"/>
                <a:cs typeface="Arial" panose="020B0604020202020204"/>
              </a:rPr>
              <a:t>Stroke:</a:t>
            </a:r>
            <a:r>
              <a:rPr sz="1800" spc="-25" dirty="0">
                <a:latin typeface="Arial" panose="020B0604020202020204"/>
                <a:cs typeface="Arial" panose="020B0604020202020204"/>
              </a:rPr>
              <a:t> </a:t>
            </a:r>
            <a:r>
              <a:rPr sz="1800" dirty="0">
                <a:latin typeface="Arial" panose="020B0604020202020204"/>
                <a:cs typeface="Arial" panose="020B0604020202020204"/>
              </a:rPr>
              <a:t>640mm.</a:t>
            </a:r>
            <a:r>
              <a:rPr sz="1800" spc="-20" dirty="0">
                <a:latin typeface="Arial" panose="020B0604020202020204"/>
                <a:cs typeface="Arial" panose="020B0604020202020204"/>
              </a:rPr>
              <a:t> </a:t>
            </a:r>
            <a:r>
              <a:rPr sz="1800" dirty="0">
                <a:latin typeface="Arial" panose="020B0604020202020204"/>
                <a:cs typeface="Arial" panose="020B0604020202020204"/>
              </a:rPr>
              <a:t>Speed:</a:t>
            </a:r>
            <a:r>
              <a:rPr sz="1800" spc="-30" dirty="0">
                <a:latin typeface="Arial" panose="020B0604020202020204"/>
                <a:cs typeface="Arial" panose="020B0604020202020204"/>
              </a:rPr>
              <a:t> </a:t>
            </a:r>
            <a:r>
              <a:rPr sz="1800" dirty="0">
                <a:latin typeface="Arial" panose="020B0604020202020204"/>
                <a:cs typeface="Arial" panose="020B0604020202020204"/>
              </a:rPr>
              <a:t>428rpm.</a:t>
            </a:r>
            <a:r>
              <a:rPr sz="1800" spc="-30" dirty="0">
                <a:latin typeface="Arial" panose="020B0604020202020204"/>
                <a:cs typeface="Arial" panose="020B0604020202020204"/>
              </a:rPr>
              <a:t> </a:t>
            </a:r>
            <a:r>
              <a:rPr sz="1800" spc="-10" dirty="0">
                <a:latin typeface="Arial" panose="020B0604020202020204"/>
                <a:cs typeface="Arial" panose="020B0604020202020204"/>
              </a:rPr>
              <a:t>Power </a:t>
            </a:r>
            <a:r>
              <a:rPr sz="1800" dirty="0">
                <a:latin typeface="Arial" panose="020B0604020202020204"/>
                <a:cs typeface="Arial" panose="020B0604020202020204"/>
              </a:rPr>
              <a:t>output:</a:t>
            </a:r>
            <a:r>
              <a:rPr sz="1800" spc="-30" dirty="0">
                <a:latin typeface="Arial" panose="020B0604020202020204"/>
                <a:cs typeface="Arial" panose="020B0604020202020204"/>
              </a:rPr>
              <a:t> </a:t>
            </a:r>
            <a:r>
              <a:rPr sz="1800" dirty="0">
                <a:latin typeface="Arial" panose="020B0604020202020204"/>
                <a:cs typeface="Arial" panose="020B0604020202020204"/>
              </a:rPr>
              <a:t>1390kW/cyl.</a:t>
            </a:r>
            <a:r>
              <a:rPr sz="1800" spc="450" dirty="0">
                <a:latin typeface="Arial" panose="020B0604020202020204"/>
                <a:cs typeface="Arial" panose="020B0604020202020204"/>
              </a:rPr>
              <a:t> </a:t>
            </a:r>
            <a:r>
              <a:rPr sz="1800" dirty="0">
                <a:latin typeface="Arial" panose="020B0604020202020204"/>
                <a:cs typeface="Arial" panose="020B0604020202020204"/>
              </a:rPr>
              <a:t>Specific</a:t>
            </a:r>
            <a:r>
              <a:rPr sz="1800" spc="-25" dirty="0">
                <a:latin typeface="Arial" panose="020B0604020202020204"/>
                <a:cs typeface="Arial" panose="020B0604020202020204"/>
              </a:rPr>
              <a:t> </a:t>
            </a:r>
            <a:r>
              <a:rPr sz="1800" dirty="0">
                <a:latin typeface="Arial" panose="020B0604020202020204"/>
                <a:cs typeface="Arial" panose="020B0604020202020204"/>
              </a:rPr>
              <a:t>fuel</a:t>
            </a:r>
            <a:r>
              <a:rPr sz="1800" spc="-25" dirty="0">
                <a:latin typeface="Arial" panose="020B0604020202020204"/>
                <a:cs typeface="Arial" panose="020B0604020202020204"/>
              </a:rPr>
              <a:t> </a:t>
            </a:r>
            <a:r>
              <a:rPr sz="1800" dirty="0">
                <a:latin typeface="Arial" panose="020B0604020202020204"/>
                <a:cs typeface="Arial" panose="020B0604020202020204"/>
              </a:rPr>
              <a:t>consumption:</a:t>
            </a:r>
            <a:r>
              <a:rPr sz="1800" spc="-30" dirty="0">
                <a:latin typeface="Arial" panose="020B0604020202020204"/>
                <a:cs typeface="Arial" panose="020B0604020202020204"/>
              </a:rPr>
              <a:t> </a:t>
            </a:r>
            <a:r>
              <a:rPr sz="1800" dirty="0">
                <a:latin typeface="Arial" panose="020B0604020202020204"/>
                <a:cs typeface="Arial" panose="020B0604020202020204"/>
              </a:rPr>
              <a:t>177g/kWh.</a:t>
            </a:r>
            <a:r>
              <a:rPr sz="1800" spc="-20" dirty="0">
                <a:latin typeface="Arial" panose="020B0604020202020204"/>
                <a:cs typeface="Arial" panose="020B0604020202020204"/>
              </a:rPr>
              <a:t> </a:t>
            </a:r>
            <a:r>
              <a:rPr sz="1800" dirty="0">
                <a:latin typeface="Arial" panose="020B0604020202020204"/>
                <a:cs typeface="Arial" panose="020B0604020202020204"/>
              </a:rPr>
              <a:t>Mass</a:t>
            </a:r>
            <a:r>
              <a:rPr sz="1800" spc="-30" dirty="0">
                <a:latin typeface="Arial" panose="020B0604020202020204"/>
                <a:cs typeface="Arial" panose="020B0604020202020204"/>
              </a:rPr>
              <a:t> </a:t>
            </a:r>
            <a:r>
              <a:rPr sz="1800" dirty="0">
                <a:latin typeface="Arial" panose="020B0604020202020204"/>
                <a:cs typeface="Arial" panose="020B0604020202020204"/>
              </a:rPr>
              <a:t>of</a:t>
            </a:r>
            <a:r>
              <a:rPr sz="1800" spc="-30" dirty="0">
                <a:latin typeface="Arial" panose="020B0604020202020204"/>
                <a:cs typeface="Arial" panose="020B0604020202020204"/>
              </a:rPr>
              <a:t> </a:t>
            </a:r>
            <a:r>
              <a:rPr sz="1800" dirty="0">
                <a:latin typeface="Arial" panose="020B0604020202020204"/>
                <a:cs typeface="Arial" panose="020B0604020202020204"/>
              </a:rPr>
              <a:t>6</a:t>
            </a:r>
            <a:r>
              <a:rPr sz="1800" spc="-20" dirty="0">
                <a:latin typeface="Arial" panose="020B0604020202020204"/>
                <a:cs typeface="Arial" panose="020B0604020202020204"/>
              </a:rPr>
              <a:t> </a:t>
            </a:r>
            <a:r>
              <a:rPr sz="1800" dirty="0">
                <a:latin typeface="Arial" panose="020B0604020202020204"/>
                <a:cs typeface="Arial" panose="020B0604020202020204"/>
              </a:rPr>
              <a:t>cyl</a:t>
            </a:r>
            <a:r>
              <a:rPr sz="1800" spc="-30" dirty="0">
                <a:latin typeface="Arial" panose="020B0604020202020204"/>
                <a:cs typeface="Arial" panose="020B0604020202020204"/>
              </a:rPr>
              <a:t> </a:t>
            </a:r>
            <a:r>
              <a:rPr sz="1800" dirty="0">
                <a:latin typeface="Arial" panose="020B0604020202020204"/>
                <a:cs typeface="Arial" panose="020B0604020202020204"/>
              </a:rPr>
              <a:t>engine:</a:t>
            </a:r>
            <a:r>
              <a:rPr sz="1800" spc="-20" dirty="0">
                <a:latin typeface="Arial" panose="020B0604020202020204"/>
                <a:cs typeface="Arial" panose="020B0604020202020204"/>
              </a:rPr>
              <a:t> </a:t>
            </a:r>
            <a:r>
              <a:rPr sz="1800" spc="-25" dirty="0">
                <a:latin typeface="Arial" panose="020B0604020202020204"/>
                <a:cs typeface="Arial" panose="020B0604020202020204"/>
              </a:rPr>
              <a:t>151 </a:t>
            </a:r>
            <a:r>
              <a:rPr sz="1800" dirty="0">
                <a:latin typeface="Arial" panose="020B0604020202020204"/>
                <a:cs typeface="Arial" panose="020B0604020202020204"/>
              </a:rPr>
              <a:t>tonnes,</a:t>
            </a:r>
            <a:r>
              <a:rPr sz="1800" spc="-15" dirty="0">
                <a:latin typeface="Arial" panose="020B0604020202020204"/>
                <a:cs typeface="Arial" panose="020B0604020202020204"/>
              </a:rPr>
              <a:t> </a:t>
            </a:r>
            <a:r>
              <a:rPr sz="1800" dirty="0">
                <a:latin typeface="Arial" panose="020B0604020202020204"/>
                <a:cs typeface="Arial" panose="020B0604020202020204"/>
              </a:rPr>
              <a:t>9</a:t>
            </a:r>
            <a:r>
              <a:rPr sz="1800" spc="-25" dirty="0">
                <a:latin typeface="Arial" panose="020B0604020202020204"/>
                <a:cs typeface="Arial" panose="020B0604020202020204"/>
              </a:rPr>
              <a:t> </a:t>
            </a:r>
            <a:r>
              <a:rPr sz="1800" dirty="0">
                <a:latin typeface="Arial" panose="020B0604020202020204"/>
                <a:cs typeface="Arial" panose="020B0604020202020204"/>
              </a:rPr>
              <a:t>cyl</a:t>
            </a:r>
            <a:r>
              <a:rPr sz="1800" spc="-20" dirty="0">
                <a:latin typeface="Arial" panose="020B0604020202020204"/>
                <a:cs typeface="Arial" panose="020B0604020202020204"/>
              </a:rPr>
              <a:t> </a:t>
            </a:r>
            <a:r>
              <a:rPr sz="1800" dirty="0">
                <a:latin typeface="Arial" panose="020B0604020202020204"/>
                <a:cs typeface="Arial" panose="020B0604020202020204"/>
              </a:rPr>
              <a:t>engine:</a:t>
            </a:r>
            <a:r>
              <a:rPr sz="1800" spc="-25" dirty="0">
                <a:latin typeface="Arial" panose="020B0604020202020204"/>
                <a:cs typeface="Arial" panose="020B0604020202020204"/>
              </a:rPr>
              <a:t> </a:t>
            </a:r>
            <a:r>
              <a:rPr sz="1800" dirty="0">
                <a:latin typeface="Arial" panose="020B0604020202020204"/>
                <a:cs typeface="Arial" panose="020B0604020202020204"/>
              </a:rPr>
              <a:t>213</a:t>
            </a:r>
            <a:r>
              <a:rPr sz="1800" spc="-20" dirty="0">
                <a:latin typeface="Arial" panose="020B0604020202020204"/>
                <a:cs typeface="Arial" panose="020B0604020202020204"/>
              </a:rPr>
              <a:t> </a:t>
            </a:r>
            <a:r>
              <a:rPr sz="1800" spc="-10" dirty="0">
                <a:latin typeface="Arial" panose="020B0604020202020204"/>
                <a:cs typeface="Arial" panose="020B0604020202020204"/>
              </a:rPr>
              <a:t>tonnes.</a:t>
            </a:r>
            <a:endParaRPr sz="1800">
              <a:latin typeface="Arial" panose="020B0604020202020204"/>
              <a:cs typeface="Arial" panose="020B0604020202020204"/>
            </a:endParaRPr>
          </a:p>
        </p:txBody>
      </p:sp>
    </p:spTree>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object 5"/>
          <p:cNvSpPr txBox="1">
            <a:spLocks noGrp="1"/>
          </p:cNvSpPr>
          <p:nvPr>
            <p:ph type="body" idx="1"/>
          </p:nvPr>
        </p:nvSpPr>
        <p:spPr>
          <a:xfrm>
            <a:off x="179069" y="955040"/>
            <a:ext cx="8869044" cy="3309620"/>
          </a:xfrm>
          <a:prstGeom prst="rect">
            <a:avLst/>
          </a:prstGeom>
        </p:spPr>
        <p:txBody>
          <a:bodyPr vert="horz" wrap="square" lIns="0" tIns="1835150" rIns="0" bIns="0" rtlCol="0">
            <a:spAutoFit/>
          </a:bodyPr>
          <a:lstStyle/>
          <a:p>
            <a:pPr marL="123825" algn="ctr">
              <a:lnSpc>
                <a:spcPct val="100000"/>
              </a:lnSpc>
              <a:spcBef>
                <a:spcPts val="1040"/>
              </a:spcBef>
            </a:pPr>
            <a:r>
              <a:rPr lang="el-GR" sz="4400" b="0" spc="5" dirty="0">
                <a:solidFill>
                  <a:srgbClr val="FF0000"/>
                </a:solidFill>
                <a:latin typeface="Arial Black" panose="020B0A04020102020204"/>
                <a:cs typeface="Arial Black" panose="020B0A04020102020204"/>
              </a:rPr>
              <a:t>ΜΕΣΟΣΤΡΟΦΕΣ</a:t>
            </a:r>
            <a:r>
              <a:rPr sz="4400" b="0" spc="5" dirty="0">
                <a:solidFill>
                  <a:srgbClr val="FF0000"/>
                </a:solidFill>
                <a:latin typeface="Arial Black" panose="020B0A04020102020204"/>
                <a:cs typeface="Arial Black" panose="020B0A04020102020204"/>
              </a:rPr>
              <a:t> </a:t>
            </a:r>
            <a:r>
              <a:rPr sz="4400" b="0" spc="-10" dirty="0">
                <a:solidFill>
                  <a:srgbClr val="FF0000"/>
                </a:solidFill>
                <a:latin typeface="Arial Black" panose="020B0A04020102020204"/>
                <a:cs typeface="Arial Black" panose="020B0A04020102020204"/>
              </a:rPr>
              <a:t>Μ</a:t>
            </a:r>
            <a:r>
              <a:rPr sz="4400" b="0" spc="-5" dirty="0">
                <a:solidFill>
                  <a:srgbClr val="FF0000"/>
                </a:solidFill>
                <a:latin typeface="Arial Black" panose="020B0A04020102020204"/>
                <a:cs typeface="Arial Black" panose="020B0A04020102020204"/>
              </a:rPr>
              <a:t>ΗΧΑ</a:t>
            </a:r>
            <a:r>
              <a:rPr lang="el-GR" sz="4400" b="0" spc="-5" dirty="0">
                <a:solidFill>
                  <a:srgbClr val="FF0000"/>
                </a:solidFill>
                <a:latin typeface="Arial Black" panose="020B0A04020102020204"/>
                <a:cs typeface="Arial Black" panose="020B0A04020102020204"/>
              </a:rPr>
              <a:t>ΝΕΣ</a:t>
            </a:r>
            <a:endParaRPr sz="4400">
              <a:latin typeface="Arial Black" panose="020B0A04020102020204"/>
              <a:cs typeface="Arial Black" panose="020B0A04020102020204"/>
            </a:endParaRPr>
          </a:p>
          <a:p>
            <a:pPr marL="207645" algn="ctr">
              <a:lnSpc>
                <a:spcPct val="100000"/>
              </a:lnSpc>
              <a:spcBef>
                <a:spcPts val="940"/>
              </a:spcBef>
            </a:pPr>
            <a:r>
              <a:rPr sz="4400" b="0" spc="-15" dirty="0">
                <a:latin typeface="Arial Black" panose="020B0A04020102020204"/>
                <a:cs typeface="Arial Black" panose="020B0A04020102020204"/>
              </a:rPr>
              <a:t>S</a:t>
            </a:r>
            <a:r>
              <a:rPr sz="4400" b="0" spc="-10" dirty="0">
                <a:latin typeface="Arial Black" panose="020B0A04020102020204"/>
                <a:cs typeface="Arial Black" panose="020B0A04020102020204"/>
              </a:rPr>
              <a:t>u</a:t>
            </a:r>
            <a:r>
              <a:rPr sz="4400" b="0" spc="-15" dirty="0">
                <a:latin typeface="Arial Black" panose="020B0A04020102020204"/>
                <a:cs typeface="Arial Black" panose="020B0A04020102020204"/>
              </a:rPr>
              <a:t>l</a:t>
            </a:r>
            <a:r>
              <a:rPr sz="4400" b="0" spc="-60" dirty="0">
                <a:latin typeface="Arial Black" panose="020B0A04020102020204"/>
                <a:cs typeface="Arial Black" panose="020B0A04020102020204"/>
              </a:rPr>
              <a:t>z</a:t>
            </a:r>
            <a:r>
              <a:rPr lang="en-US" sz="4400" b="0" spc="-60" dirty="0">
                <a:latin typeface="Arial Black" panose="020B0A04020102020204"/>
                <a:cs typeface="Arial Black" panose="020B0A04020102020204"/>
              </a:rPr>
              <a:t>er</a:t>
            </a:r>
            <a:endParaRPr lang="en-US" sz="4400" b="0" spc="-60" baseline="-16000" dirty="0">
              <a:latin typeface="Arial Black" panose="020B0A04020102020204"/>
              <a:cs typeface="Arial Black" panose="020B0A04020102020204"/>
            </a:endParaRPr>
          </a:p>
        </p:txBody>
      </p:sp>
      <p:sp>
        <p:nvSpPr>
          <p:cNvPr id="6" name="object 6"/>
          <p:cNvSpPr/>
          <p:nvPr/>
        </p:nvSpPr>
        <p:spPr>
          <a:xfrm>
            <a:off x="3780155" y="4264659"/>
            <a:ext cx="1889760" cy="0"/>
          </a:xfrm>
          <a:custGeom>
            <a:avLst/>
            <a:gdLst/>
            <a:ahLst/>
            <a:cxnLst/>
            <a:rect l="l" t="t" r="r" b="b"/>
            <a:pathLst>
              <a:path w="1889760">
                <a:moveTo>
                  <a:pt x="0" y="0"/>
                </a:moveTo>
                <a:lnTo>
                  <a:pt x="1889760" y="0"/>
                </a:lnTo>
              </a:path>
            </a:pathLst>
          </a:custGeom>
          <a:ln w="43180">
            <a:solidFill>
              <a:srgbClr val="000000"/>
            </a:solidFill>
          </a:ln>
        </p:spPr>
        <p:txBody>
          <a:bodyPr wrap="square" lIns="0" tIns="0" rIns="0" bIns="0" rtlCol="0"/>
          <a:lstStyle/>
          <a:p/>
        </p:txBody>
      </p:sp>
      <p:sp>
        <p:nvSpPr>
          <p:cNvPr id="7" name="object 7"/>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8" name="object 8"/>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27759"/>
            <a:ext cx="8547735" cy="5490210"/>
          </a:xfrm>
          <a:prstGeom prst="rect">
            <a:avLst/>
          </a:prstGeom>
        </p:spPr>
        <p:txBody>
          <a:bodyPr vert="horz" wrap="square" lIns="0" tIns="12700" rIns="0" bIns="0" rtlCol="0">
            <a:spAutoFit/>
          </a:bodyPr>
          <a:lstStyle/>
          <a:p>
            <a:pPr marL="7620"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ΜΕΣΟΣΤΡΟΦΕΣ</a:t>
            </a:r>
            <a:r>
              <a:rPr sz="1800" u="heavy" spc="-4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25"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Sulzer</a:t>
            </a:r>
            <a:endParaRPr sz="1800">
              <a:latin typeface="Arial Black" panose="020B0A04020102020204"/>
              <a:cs typeface="Arial Black" panose="020B0A04020102020204"/>
            </a:endParaRPr>
          </a:p>
          <a:p>
            <a:pPr>
              <a:lnSpc>
                <a:spcPct val="100000"/>
              </a:lnSpc>
            </a:pPr>
            <a:endParaRPr sz="2300">
              <a:latin typeface="Arial Black" panose="020B0A04020102020204"/>
              <a:cs typeface="Arial Black" panose="020B0A04020102020204"/>
            </a:endParaRPr>
          </a:p>
          <a:p>
            <a:pPr marL="12700" marR="5080">
              <a:lnSpc>
                <a:spcPct val="117000"/>
              </a:lnSpc>
            </a:pPr>
            <a:r>
              <a:rPr sz="2700" spc="-30" baseline="3000" dirty="0">
                <a:solidFill>
                  <a:srgbClr val="FF0000"/>
                </a:solidFill>
                <a:latin typeface="Wingdings" panose="05000000000000000000"/>
                <a:cs typeface="Wingdings" panose="05000000000000000000"/>
              </a:rPr>
              <a:t></a:t>
            </a:r>
            <a:r>
              <a:rPr sz="1800" spc="-20" dirty="0">
                <a:latin typeface="Arial Black" panose="020B0A04020102020204"/>
                <a:cs typeface="Arial Black" panose="020B0A04020102020204"/>
              </a:rPr>
              <a:t>Η</a:t>
            </a:r>
            <a:r>
              <a:rPr sz="1800" spc="-45" dirty="0">
                <a:latin typeface="Arial Black" panose="020B0A04020102020204"/>
                <a:cs typeface="Arial Black" panose="020B0A04020102020204"/>
              </a:rPr>
              <a:t> </a:t>
            </a:r>
            <a:r>
              <a:rPr sz="1800" dirty="0">
                <a:solidFill>
                  <a:srgbClr val="006FBF"/>
                </a:solidFill>
                <a:latin typeface="Arial Black" panose="020B0A04020102020204"/>
                <a:cs typeface="Arial Black" panose="020B0A04020102020204"/>
              </a:rPr>
              <a:t>SULZER</a:t>
            </a:r>
            <a:r>
              <a:rPr sz="1800" spc="-35" dirty="0">
                <a:solidFill>
                  <a:srgbClr val="006FBF"/>
                </a:solidFill>
                <a:latin typeface="Arial Black" panose="020B0A04020102020204"/>
                <a:cs typeface="Arial Black" panose="020B0A04020102020204"/>
              </a:rPr>
              <a:t> </a:t>
            </a:r>
            <a:r>
              <a:rPr sz="1800" dirty="0">
                <a:latin typeface="Arial Black" panose="020B0A04020102020204"/>
                <a:cs typeface="Arial Black" panose="020B0A04020102020204"/>
              </a:rPr>
              <a:t>ΕΧΕΙ</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ΠΛΕΟΝ</a:t>
            </a:r>
            <a:r>
              <a:rPr sz="1800" spc="-40" dirty="0">
                <a:latin typeface="Arial Black" panose="020B0A04020102020204"/>
                <a:cs typeface="Arial Black" panose="020B0A04020102020204"/>
              </a:rPr>
              <a:t> </a:t>
            </a:r>
            <a:r>
              <a:rPr sz="1800">
                <a:latin typeface="Arial Black" panose="020B0A04020102020204"/>
                <a:cs typeface="Arial Black" panose="020B0A04020102020204"/>
              </a:rPr>
              <a:t>ΕΝΣΩΜΑΤΩΘΕΙ</a:t>
            </a:r>
            <a:r>
              <a:rPr sz="1800" spc="-40">
                <a:latin typeface="Arial Black" panose="020B0A04020102020204"/>
                <a:cs typeface="Arial Black" panose="020B0A04020102020204"/>
              </a:rPr>
              <a:t> </a:t>
            </a:r>
            <a:r>
              <a:rPr lang="el-GR" spc="-40" dirty="0" smtClean="0">
                <a:latin typeface="Arial Black" panose="020B0A04020102020204"/>
                <a:cs typeface="Arial Black" panose="020B0A04020102020204"/>
              </a:rPr>
              <a:t>ΜΕ </a:t>
            </a:r>
            <a:r>
              <a:rPr sz="1800" smtClean="0">
                <a:latin typeface="Arial Black" panose="020B0A04020102020204"/>
                <a:cs typeface="Arial Black" panose="020B0A04020102020204"/>
              </a:rPr>
              <a:t>ΤΗΝ</a:t>
            </a:r>
            <a:r>
              <a:rPr sz="1800" spc="-20" smtClean="0">
                <a:latin typeface="Arial Black" panose="020B0A04020102020204"/>
                <a:cs typeface="Arial Black" panose="020B0A04020102020204"/>
              </a:rPr>
              <a:t> </a:t>
            </a:r>
            <a:r>
              <a:rPr sz="1800" dirty="0">
                <a:solidFill>
                  <a:srgbClr val="006FBF"/>
                </a:solidFill>
                <a:latin typeface="Arial Black" panose="020B0A04020102020204"/>
                <a:cs typeface="Arial Black" panose="020B0A04020102020204"/>
              </a:rPr>
              <a:t>WARTSILA</a:t>
            </a:r>
            <a:r>
              <a:rPr sz="1800" dirty="0">
                <a:latin typeface="Arial Black" panose="020B0A04020102020204"/>
                <a:cs typeface="Arial Black" panose="020B0A04020102020204"/>
              </a:rPr>
              <a:t>,</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ΑΛΛΑ</a:t>
            </a:r>
            <a:r>
              <a:rPr sz="1800" spc="-25" dirty="0">
                <a:latin typeface="Arial Black" panose="020B0A04020102020204"/>
                <a:cs typeface="Arial Black" panose="020B0A04020102020204"/>
              </a:rPr>
              <a:t> ΟΙ </a:t>
            </a:r>
            <a:r>
              <a:rPr sz="1800" dirty="0">
                <a:latin typeface="Arial Black" panose="020B0A04020102020204"/>
                <a:cs typeface="Arial Black" panose="020B0A04020102020204"/>
              </a:rPr>
              <a:t>ΚΙΝΗΤΗΡΕΣ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ΕΙΧΕ</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ΑΝΑΠΤΥΞΕΙ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ΣΥΝΕΧΙΖΟΥΝ</a:t>
            </a:r>
            <a:r>
              <a:rPr sz="1800" spc="-20" dirty="0">
                <a:latin typeface="Arial Black" panose="020B0A04020102020204"/>
                <a:cs typeface="Arial Black" panose="020B0A04020102020204"/>
              </a:rPr>
              <a:t>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ΠΡΟΣΦΕΡΟΝΤΑΙ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ΚΑΤΩ</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ΛΟΓΟΤΥΠΟ</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SULZER.</a:t>
            </a:r>
            <a:endParaRPr sz="1800">
              <a:latin typeface="Arial Black" panose="020B0A04020102020204"/>
              <a:cs typeface="Arial Black" panose="020B0A04020102020204"/>
            </a:endParaRPr>
          </a:p>
          <a:p>
            <a:pPr>
              <a:lnSpc>
                <a:spcPct val="100000"/>
              </a:lnSpc>
              <a:spcBef>
                <a:spcPts val="65"/>
              </a:spcBef>
            </a:pPr>
            <a:endParaRPr sz="2250">
              <a:latin typeface="Arial Black" panose="020B0A04020102020204"/>
              <a:cs typeface="Arial Black" panose="020B0A04020102020204"/>
            </a:endParaRPr>
          </a:p>
          <a:p>
            <a:pPr marL="12700" marR="85725">
              <a:lnSpc>
                <a:spcPct val="118000"/>
              </a:lnSpc>
              <a:buClr>
                <a:srgbClr val="FF0000"/>
              </a:buClr>
              <a:buFont typeface="Wingdings" panose="05000000000000000000"/>
              <a:buChar char=""/>
              <a:tabLst>
                <a:tab pos="271780" algn="l"/>
              </a:tabLst>
            </a:pPr>
            <a:r>
              <a:rPr sz="1800" dirty="0">
                <a:latin typeface="Arial Black" panose="020B0A04020102020204"/>
                <a:cs typeface="Arial Black" panose="020B0A04020102020204"/>
              </a:rPr>
              <a:t>ΟΙ</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ΜΕΣΟΣΤΡΟΦΕΣ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ΚΙΝΗΤΗΡΕΣ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25" dirty="0">
                <a:latin typeface="Arial Black" panose="020B0A04020102020204"/>
                <a:cs typeface="Arial Black" panose="020B0A04020102020204"/>
              </a:rPr>
              <a:t> </a:t>
            </a:r>
            <a:r>
              <a:rPr sz="1800" dirty="0">
                <a:solidFill>
                  <a:srgbClr val="006FBF"/>
                </a:solidFill>
                <a:latin typeface="Arial Black" panose="020B0A04020102020204"/>
                <a:cs typeface="Arial Black" panose="020B0A04020102020204"/>
              </a:rPr>
              <a:t>SULZER</a:t>
            </a:r>
            <a:r>
              <a:rPr sz="1800" spc="-20" dirty="0">
                <a:solidFill>
                  <a:srgbClr val="006FBF"/>
                </a:solidFill>
                <a:latin typeface="Arial Black" panose="020B0A04020102020204"/>
                <a:cs typeface="Arial Black" panose="020B0A04020102020204"/>
              </a:rPr>
              <a:t> </a:t>
            </a:r>
            <a:r>
              <a:rPr sz="1800" dirty="0">
                <a:latin typeface="Arial Black" panose="020B0A04020102020204"/>
                <a:cs typeface="Arial Black" panose="020B0A04020102020204"/>
              </a:rPr>
              <a:t>ΠΕΡΙΛΑΜΒΑΝΟΥΝ</a:t>
            </a:r>
            <a:r>
              <a:rPr sz="1800" spc="-5" dirty="0">
                <a:latin typeface="Arial Black" panose="020B0A04020102020204"/>
                <a:cs typeface="Arial Black" panose="020B0A04020102020204"/>
              </a:rPr>
              <a:t> </a:t>
            </a:r>
            <a:r>
              <a:rPr sz="1800" spc="-50" dirty="0">
                <a:solidFill>
                  <a:srgbClr val="FF0000"/>
                </a:solidFill>
                <a:latin typeface="Arial Black" panose="020B0A04020102020204"/>
                <a:cs typeface="Arial Black" panose="020B0A04020102020204"/>
              </a:rPr>
              <a:t>3 </a:t>
            </a:r>
            <a:r>
              <a:rPr sz="1800" dirty="0">
                <a:latin typeface="Arial Black" panose="020B0A04020102020204"/>
                <a:cs typeface="Arial Black" panose="020B0A04020102020204"/>
              </a:rPr>
              <a:t>ΣΕΙΡΕΣ,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S20,</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ΖΑ40S</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KAI</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THN</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ZA50S.</a:t>
            </a:r>
            <a:endParaRPr sz="1800">
              <a:latin typeface="Arial Black" panose="020B0A04020102020204"/>
              <a:cs typeface="Arial Black" panose="020B0A04020102020204"/>
            </a:endParaRPr>
          </a:p>
          <a:p>
            <a:pPr>
              <a:lnSpc>
                <a:spcPct val="100000"/>
              </a:lnSpc>
            </a:pPr>
            <a:endParaRPr sz="2300">
              <a:latin typeface="Arial Black" panose="020B0A04020102020204"/>
              <a:cs typeface="Arial Black" panose="020B0A04020102020204"/>
            </a:endParaRPr>
          </a:p>
          <a:p>
            <a:pPr marL="12700" marR="248920">
              <a:lnSpc>
                <a:spcPct val="117000"/>
              </a:lnSpc>
            </a:pPr>
            <a:r>
              <a:rPr sz="2700" spc="-15" baseline="3000" dirty="0">
                <a:solidFill>
                  <a:srgbClr val="FF0000"/>
                </a:solidFill>
                <a:latin typeface="Wingdings" panose="05000000000000000000"/>
                <a:cs typeface="Wingdings" panose="05000000000000000000"/>
              </a:rPr>
              <a:t></a:t>
            </a:r>
            <a:r>
              <a:rPr sz="1800" spc="-10">
                <a:latin typeface="Arial Black" panose="020B0A04020102020204"/>
                <a:cs typeface="Arial Black" panose="020B0A04020102020204"/>
              </a:rPr>
              <a:t>ΠΟΥ</a:t>
            </a:r>
            <a:r>
              <a:rPr sz="1800" spc="-50">
                <a:latin typeface="Arial Black" panose="020B0A04020102020204"/>
                <a:cs typeface="Arial Black" panose="020B0A04020102020204"/>
              </a:rPr>
              <a:t> </a:t>
            </a:r>
            <a:r>
              <a:rPr lang="el-GR" spc="-50" dirty="0" smtClean="0">
                <a:latin typeface="Arial Black" panose="020B0A04020102020204"/>
                <a:cs typeface="Arial Black" panose="020B0A04020102020204"/>
              </a:rPr>
              <a:t>ΗΤΑΝ ΣΥΝΕΧΕΙΑ</a:t>
            </a:r>
            <a:r>
              <a:rPr sz="1800" spc="-35" smtClean="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ΕΞΕΛΙΞΗ</a:t>
            </a:r>
            <a:r>
              <a:rPr sz="1800" spc="-2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ΔΙΧΡΟΝΩΝ</a:t>
            </a:r>
            <a:r>
              <a:rPr sz="1800" spc="-3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ΜΕΣΟΣΤΡΟΦΩΝ </a:t>
            </a:r>
            <a:r>
              <a:rPr sz="1800" dirty="0">
                <a:latin typeface="Arial Black" panose="020B0A04020102020204"/>
                <a:cs typeface="Arial Black" panose="020B0A04020102020204"/>
              </a:rPr>
              <a:t>ΤΗΣ</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ΔΕΚΑΕΤΙΑΣ</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´60</a:t>
            </a:r>
            <a:r>
              <a:rPr sz="1800" spc="-2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KAI</a:t>
            </a:r>
            <a:r>
              <a:rPr sz="1800" spc="-2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ΤΕΤΡΑΧΡΟΝΩΝ</a:t>
            </a:r>
            <a:r>
              <a:rPr sz="1800" spc="-1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ΠΛΕΟΝ</a:t>
            </a:r>
            <a:r>
              <a:rPr sz="1800" spc="-25" dirty="0">
                <a:latin typeface="Arial Black" panose="020B0A04020102020204"/>
                <a:cs typeface="Arial Black" panose="020B0A04020102020204"/>
              </a:rPr>
              <a:t> ΤΗΣ </a:t>
            </a:r>
            <a:r>
              <a:rPr sz="1800" dirty="0">
                <a:latin typeface="Arial Black" panose="020B0A04020102020204"/>
                <a:cs typeface="Arial Black" panose="020B0A04020102020204"/>
              </a:rPr>
              <a:t>ΔΕΚΑΕΤΙΑΣ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´70</a:t>
            </a:r>
            <a:r>
              <a:rPr sz="1800" spc="-20" dirty="0">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pPr>
            <a:endParaRPr sz="2300">
              <a:latin typeface="Arial Black" panose="020B0A04020102020204"/>
              <a:cs typeface="Arial Black" panose="020B0A04020102020204"/>
            </a:endParaRPr>
          </a:p>
          <a:p>
            <a:pPr marL="12700" marR="57150">
              <a:lnSpc>
                <a:spcPct val="117000"/>
              </a:lnSpc>
              <a:spcBef>
                <a:spcPts val="5"/>
              </a:spcBef>
            </a:pPr>
            <a:r>
              <a:rPr sz="2700" spc="-15" baseline="3000" dirty="0">
                <a:solidFill>
                  <a:srgbClr val="FF0000"/>
                </a:solidFill>
                <a:latin typeface="Wingdings" panose="05000000000000000000"/>
                <a:cs typeface="Wingdings" panose="05000000000000000000"/>
              </a:rPr>
              <a:t></a:t>
            </a:r>
            <a:r>
              <a:rPr sz="1800" spc="-10" dirty="0">
                <a:latin typeface="Arial Black" panose="020B0A04020102020204"/>
                <a:cs typeface="Arial Black" panose="020B0A04020102020204"/>
              </a:rPr>
              <a:t>ΤΩΡΑ</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ΜΟΝΗ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ΣΕΙΡΑ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ΚΑΤΑΣΚΕΥΗ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ΣΕΙΡΑ</a:t>
            </a:r>
            <a:r>
              <a:rPr sz="1800" spc="-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ΖΑ40S</a:t>
            </a:r>
            <a:r>
              <a:rPr sz="1800" spc="-25" dirty="0">
                <a:solidFill>
                  <a:srgbClr val="FF0000"/>
                </a:solidFill>
                <a:latin typeface="Arial Black" panose="020B0A04020102020204"/>
                <a:cs typeface="Arial Black" panose="020B0A04020102020204"/>
              </a:rPr>
              <a:t> </a:t>
            </a:r>
            <a:r>
              <a:rPr sz="1800" spc="-20" dirty="0">
                <a:latin typeface="Arial Black" panose="020B0A04020102020204"/>
                <a:cs typeface="Arial Black" panose="020B0A04020102020204"/>
              </a:rPr>
              <a:t>ΩΣΤΕ </a:t>
            </a:r>
            <a:r>
              <a:rPr sz="1800" dirty="0">
                <a:latin typeface="Arial Black" panose="020B0A04020102020204"/>
                <a:cs typeface="Arial Black" panose="020B0A04020102020204"/>
              </a:rPr>
              <a:t>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ΑΛΛΗΛΟΕΠΙΚΑΛΥΨΗ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ΑΛΛΑ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ΜΟΝΤΕΛΑ</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a:latin typeface="Arial Black" panose="020B0A04020102020204"/>
                <a:cs typeface="Arial Black" panose="020B0A04020102020204"/>
              </a:rPr>
              <a:t>ΕΝΙΑΙΑΣ</a:t>
            </a:r>
            <a:r>
              <a:rPr sz="1800" spc="-30">
                <a:latin typeface="Arial Black" panose="020B0A04020102020204"/>
                <a:cs typeface="Arial Black" panose="020B0A04020102020204"/>
              </a:rPr>
              <a:t> </a:t>
            </a:r>
            <a:r>
              <a:rPr sz="1800" spc="-10" smtClean="0">
                <a:latin typeface="Arial Black" panose="020B0A04020102020204"/>
                <a:cs typeface="Arial Black" panose="020B0A04020102020204"/>
              </a:rPr>
              <a:t>ΕΤΑΙΡΙΑΣ</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04410" y="59630"/>
            <a:ext cx="8809355" cy="1393825"/>
            <a:chOff x="204410" y="59630"/>
            <a:chExt cx="8809355" cy="1393825"/>
          </a:xfrm>
        </p:grpSpPr>
        <p:sp>
          <p:nvSpPr>
            <p:cNvPr id="3" name="object 3"/>
            <p:cNvSpPr/>
            <p:nvPr/>
          </p:nvSpPr>
          <p:spPr>
            <a:xfrm>
              <a:off x="217170" y="72390"/>
              <a:ext cx="8783320" cy="1367790"/>
            </a:xfrm>
            <a:custGeom>
              <a:avLst/>
              <a:gdLst/>
              <a:ahLst/>
              <a:cxnLst/>
              <a:rect l="l" t="t" r="r" b="b"/>
              <a:pathLst>
                <a:path w="8783320" h="1367790">
                  <a:moveTo>
                    <a:pt x="8567420" y="0"/>
                  </a:moveTo>
                  <a:lnTo>
                    <a:pt x="215900" y="0"/>
                  </a:lnTo>
                  <a:lnTo>
                    <a:pt x="203200" y="1269"/>
                  </a:lnTo>
                  <a:lnTo>
                    <a:pt x="191770" y="2539"/>
                  </a:lnTo>
                  <a:lnTo>
                    <a:pt x="157479" y="10159"/>
                  </a:lnTo>
                  <a:lnTo>
                    <a:pt x="146050" y="15239"/>
                  </a:lnTo>
                  <a:lnTo>
                    <a:pt x="134619" y="19050"/>
                  </a:lnTo>
                  <a:lnTo>
                    <a:pt x="124459" y="24129"/>
                  </a:lnTo>
                  <a:lnTo>
                    <a:pt x="114300" y="30479"/>
                  </a:lnTo>
                  <a:lnTo>
                    <a:pt x="102869" y="36829"/>
                  </a:lnTo>
                  <a:lnTo>
                    <a:pt x="66039" y="66039"/>
                  </a:lnTo>
                  <a:lnTo>
                    <a:pt x="36829" y="102869"/>
                  </a:lnTo>
                  <a:lnTo>
                    <a:pt x="15239" y="146050"/>
                  </a:lnTo>
                  <a:lnTo>
                    <a:pt x="10159" y="157479"/>
                  </a:lnTo>
                  <a:lnTo>
                    <a:pt x="0" y="203200"/>
                  </a:lnTo>
                  <a:lnTo>
                    <a:pt x="0" y="1151889"/>
                  </a:lnTo>
                  <a:lnTo>
                    <a:pt x="1269" y="1163319"/>
                  </a:lnTo>
                  <a:lnTo>
                    <a:pt x="2539" y="1176019"/>
                  </a:lnTo>
                  <a:lnTo>
                    <a:pt x="10159" y="1210309"/>
                  </a:lnTo>
                  <a:lnTo>
                    <a:pt x="15239" y="1221739"/>
                  </a:lnTo>
                  <a:lnTo>
                    <a:pt x="19050" y="1233169"/>
                  </a:lnTo>
                  <a:lnTo>
                    <a:pt x="43179" y="1273809"/>
                  </a:lnTo>
                  <a:lnTo>
                    <a:pt x="74929" y="1309369"/>
                  </a:lnTo>
                  <a:lnTo>
                    <a:pt x="114300" y="1337309"/>
                  </a:lnTo>
                  <a:lnTo>
                    <a:pt x="168909" y="1360169"/>
                  </a:lnTo>
                  <a:lnTo>
                    <a:pt x="215900" y="1367789"/>
                  </a:lnTo>
                  <a:lnTo>
                    <a:pt x="8567420" y="1367789"/>
                  </a:lnTo>
                  <a:lnTo>
                    <a:pt x="8580120" y="1366519"/>
                  </a:lnTo>
                  <a:lnTo>
                    <a:pt x="8591550" y="1365249"/>
                  </a:lnTo>
                  <a:lnTo>
                    <a:pt x="8602980" y="1362709"/>
                  </a:lnTo>
                  <a:lnTo>
                    <a:pt x="8615680" y="1360169"/>
                  </a:lnTo>
                  <a:lnTo>
                    <a:pt x="8625840" y="1356359"/>
                  </a:lnTo>
                  <a:lnTo>
                    <a:pt x="8637270" y="1352549"/>
                  </a:lnTo>
                  <a:lnTo>
                    <a:pt x="8648700" y="1347469"/>
                  </a:lnTo>
                  <a:lnTo>
                    <a:pt x="8658860" y="1342389"/>
                  </a:lnTo>
                  <a:lnTo>
                    <a:pt x="8670290" y="1337309"/>
                  </a:lnTo>
                  <a:lnTo>
                    <a:pt x="8680450" y="1330959"/>
                  </a:lnTo>
                  <a:lnTo>
                    <a:pt x="8717280" y="1300479"/>
                  </a:lnTo>
                  <a:lnTo>
                    <a:pt x="8759190" y="1243329"/>
                  </a:lnTo>
                  <a:lnTo>
                    <a:pt x="8775700" y="1198879"/>
                  </a:lnTo>
                  <a:lnTo>
                    <a:pt x="8783320" y="1151889"/>
                  </a:lnTo>
                  <a:lnTo>
                    <a:pt x="8783320" y="215900"/>
                  </a:lnTo>
                  <a:lnTo>
                    <a:pt x="8775700" y="168909"/>
                  </a:lnTo>
                  <a:lnTo>
                    <a:pt x="8759190" y="124459"/>
                  </a:lnTo>
                  <a:lnTo>
                    <a:pt x="8752840" y="114300"/>
                  </a:lnTo>
                  <a:lnTo>
                    <a:pt x="8746490" y="102869"/>
                  </a:lnTo>
                  <a:lnTo>
                    <a:pt x="8717280" y="66039"/>
                  </a:lnTo>
                  <a:lnTo>
                    <a:pt x="8680450" y="36829"/>
                  </a:lnTo>
                  <a:lnTo>
                    <a:pt x="8637270" y="15239"/>
                  </a:lnTo>
                  <a:lnTo>
                    <a:pt x="8625840" y="10159"/>
                  </a:lnTo>
                  <a:lnTo>
                    <a:pt x="8591550" y="2539"/>
                  </a:lnTo>
                  <a:lnTo>
                    <a:pt x="8578850" y="1269"/>
                  </a:lnTo>
                  <a:lnTo>
                    <a:pt x="8567420" y="0"/>
                  </a:lnTo>
                  <a:close/>
                </a:path>
              </a:pathLst>
            </a:custGeom>
            <a:solidFill>
              <a:srgbClr val="009900"/>
            </a:solidFill>
          </p:spPr>
          <p:txBody>
            <a:bodyPr wrap="square" lIns="0" tIns="0" rIns="0" bIns="0" rtlCol="0"/>
            <a:lstStyle/>
            <a:p/>
          </p:txBody>
        </p:sp>
        <p:sp>
          <p:nvSpPr>
            <p:cNvPr id="4" name="object 4"/>
            <p:cNvSpPr/>
            <p:nvPr/>
          </p:nvSpPr>
          <p:spPr>
            <a:xfrm>
              <a:off x="217170" y="72390"/>
              <a:ext cx="8783320" cy="1367790"/>
            </a:xfrm>
            <a:custGeom>
              <a:avLst/>
              <a:gdLst/>
              <a:ahLst/>
              <a:cxnLst/>
              <a:rect l="l" t="t" r="r" b="b"/>
              <a:pathLst>
                <a:path w="8783320" h="1367790">
                  <a:moveTo>
                    <a:pt x="0" y="227329"/>
                  </a:moveTo>
                  <a:lnTo>
                    <a:pt x="0" y="215900"/>
                  </a:lnTo>
                  <a:lnTo>
                    <a:pt x="0" y="203200"/>
                  </a:lnTo>
                  <a:lnTo>
                    <a:pt x="2539" y="191769"/>
                  </a:lnTo>
                  <a:lnTo>
                    <a:pt x="5079" y="180339"/>
                  </a:lnTo>
                  <a:lnTo>
                    <a:pt x="7619" y="168909"/>
                  </a:lnTo>
                  <a:lnTo>
                    <a:pt x="10159" y="157479"/>
                  </a:lnTo>
                  <a:lnTo>
                    <a:pt x="15239" y="146050"/>
                  </a:lnTo>
                  <a:lnTo>
                    <a:pt x="36829" y="102869"/>
                  </a:lnTo>
                  <a:lnTo>
                    <a:pt x="58419" y="74929"/>
                  </a:lnTo>
                  <a:lnTo>
                    <a:pt x="66039" y="66039"/>
                  </a:lnTo>
                  <a:lnTo>
                    <a:pt x="102869" y="36829"/>
                  </a:lnTo>
                  <a:lnTo>
                    <a:pt x="114300" y="30479"/>
                  </a:lnTo>
                  <a:lnTo>
                    <a:pt x="124459" y="24129"/>
                  </a:lnTo>
                  <a:lnTo>
                    <a:pt x="134619" y="19050"/>
                  </a:lnTo>
                  <a:lnTo>
                    <a:pt x="146050" y="15239"/>
                  </a:lnTo>
                  <a:lnTo>
                    <a:pt x="157479" y="10159"/>
                  </a:lnTo>
                  <a:lnTo>
                    <a:pt x="168909" y="7619"/>
                  </a:lnTo>
                  <a:lnTo>
                    <a:pt x="180340" y="5079"/>
                  </a:lnTo>
                  <a:lnTo>
                    <a:pt x="191770" y="2539"/>
                  </a:lnTo>
                  <a:lnTo>
                    <a:pt x="203200" y="1269"/>
                  </a:lnTo>
                  <a:lnTo>
                    <a:pt x="215900" y="0"/>
                  </a:lnTo>
                  <a:lnTo>
                    <a:pt x="227329" y="0"/>
                  </a:lnTo>
                  <a:lnTo>
                    <a:pt x="8555990" y="0"/>
                  </a:lnTo>
                  <a:lnTo>
                    <a:pt x="8567420" y="0"/>
                  </a:lnTo>
                  <a:lnTo>
                    <a:pt x="8578850" y="1269"/>
                  </a:lnTo>
                  <a:lnTo>
                    <a:pt x="8591550" y="2539"/>
                  </a:lnTo>
                  <a:lnTo>
                    <a:pt x="8602980" y="5079"/>
                  </a:lnTo>
                  <a:lnTo>
                    <a:pt x="8614410" y="7619"/>
                  </a:lnTo>
                  <a:lnTo>
                    <a:pt x="8625840" y="10159"/>
                  </a:lnTo>
                  <a:lnTo>
                    <a:pt x="8637270" y="15239"/>
                  </a:lnTo>
                  <a:lnTo>
                    <a:pt x="8648700" y="19050"/>
                  </a:lnTo>
                  <a:lnTo>
                    <a:pt x="8689340" y="43179"/>
                  </a:lnTo>
                  <a:lnTo>
                    <a:pt x="8724900" y="74929"/>
                  </a:lnTo>
                  <a:lnTo>
                    <a:pt x="8732520" y="83819"/>
                  </a:lnTo>
                  <a:lnTo>
                    <a:pt x="8740140" y="93979"/>
                  </a:lnTo>
                  <a:lnTo>
                    <a:pt x="8746490" y="102869"/>
                  </a:lnTo>
                  <a:lnTo>
                    <a:pt x="8752840" y="114300"/>
                  </a:lnTo>
                  <a:lnTo>
                    <a:pt x="8759190" y="124459"/>
                  </a:lnTo>
                  <a:lnTo>
                    <a:pt x="8764270" y="134619"/>
                  </a:lnTo>
                  <a:lnTo>
                    <a:pt x="8768080" y="146050"/>
                  </a:lnTo>
                  <a:lnTo>
                    <a:pt x="8771890" y="157479"/>
                  </a:lnTo>
                  <a:lnTo>
                    <a:pt x="8775700" y="168909"/>
                  </a:lnTo>
                  <a:lnTo>
                    <a:pt x="8778240" y="180339"/>
                  </a:lnTo>
                  <a:lnTo>
                    <a:pt x="8780780" y="191769"/>
                  </a:lnTo>
                  <a:lnTo>
                    <a:pt x="8782050" y="203200"/>
                  </a:lnTo>
                  <a:lnTo>
                    <a:pt x="8783320" y="215900"/>
                  </a:lnTo>
                  <a:lnTo>
                    <a:pt x="8783320" y="227329"/>
                  </a:lnTo>
                  <a:lnTo>
                    <a:pt x="8783320" y="1139189"/>
                  </a:lnTo>
                  <a:lnTo>
                    <a:pt x="8783320" y="1151889"/>
                  </a:lnTo>
                  <a:lnTo>
                    <a:pt x="8782050" y="1163319"/>
                  </a:lnTo>
                  <a:lnTo>
                    <a:pt x="8780780" y="1174749"/>
                  </a:lnTo>
                  <a:lnTo>
                    <a:pt x="8778240" y="1187449"/>
                  </a:lnTo>
                  <a:lnTo>
                    <a:pt x="8775700" y="1198879"/>
                  </a:lnTo>
                  <a:lnTo>
                    <a:pt x="8771890" y="1210309"/>
                  </a:lnTo>
                  <a:lnTo>
                    <a:pt x="8768080" y="1221739"/>
                  </a:lnTo>
                  <a:lnTo>
                    <a:pt x="8764270" y="1231899"/>
                  </a:lnTo>
                  <a:lnTo>
                    <a:pt x="8759190" y="1243329"/>
                  </a:lnTo>
                  <a:lnTo>
                    <a:pt x="8752840" y="1253489"/>
                  </a:lnTo>
                  <a:lnTo>
                    <a:pt x="8746490" y="1263649"/>
                  </a:lnTo>
                  <a:lnTo>
                    <a:pt x="8740140" y="1273809"/>
                  </a:lnTo>
                  <a:lnTo>
                    <a:pt x="8732520" y="1282699"/>
                  </a:lnTo>
                  <a:lnTo>
                    <a:pt x="8724900" y="1291589"/>
                  </a:lnTo>
                  <a:lnTo>
                    <a:pt x="8717280" y="1300479"/>
                  </a:lnTo>
                  <a:lnTo>
                    <a:pt x="8680450" y="1330959"/>
                  </a:lnTo>
                  <a:lnTo>
                    <a:pt x="8658860" y="1342389"/>
                  </a:lnTo>
                  <a:lnTo>
                    <a:pt x="8648700" y="1347469"/>
                  </a:lnTo>
                  <a:lnTo>
                    <a:pt x="8637270" y="1352549"/>
                  </a:lnTo>
                  <a:lnTo>
                    <a:pt x="8625840" y="1356359"/>
                  </a:lnTo>
                  <a:lnTo>
                    <a:pt x="8615680" y="1360169"/>
                  </a:lnTo>
                  <a:lnTo>
                    <a:pt x="8602980" y="1362709"/>
                  </a:lnTo>
                  <a:lnTo>
                    <a:pt x="8591550" y="1365249"/>
                  </a:lnTo>
                  <a:lnTo>
                    <a:pt x="8580120" y="1366519"/>
                  </a:lnTo>
                  <a:lnTo>
                    <a:pt x="8567420" y="1367789"/>
                  </a:lnTo>
                  <a:lnTo>
                    <a:pt x="8555990" y="1367789"/>
                  </a:lnTo>
                  <a:lnTo>
                    <a:pt x="227329" y="1367789"/>
                  </a:lnTo>
                  <a:lnTo>
                    <a:pt x="215900" y="1367789"/>
                  </a:lnTo>
                  <a:lnTo>
                    <a:pt x="203200" y="1366519"/>
                  </a:lnTo>
                  <a:lnTo>
                    <a:pt x="191770" y="1365249"/>
                  </a:lnTo>
                  <a:lnTo>
                    <a:pt x="180340" y="1362709"/>
                  </a:lnTo>
                  <a:lnTo>
                    <a:pt x="168909" y="1360169"/>
                  </a:lnTo>
                  <a:lnTo>
                    <a:pt x="157479" y="1356359"/>
                  </a:lnTo>
                  <a:lnTo>
                    <a:pt x="146050" y="1352549"/>
                  </a:lnTo>
                  <a:lnTo>
                    <a:pt x="134619" y="1347469"/>
                  </a:lnTo>
                  <a:lnTo>
                    <a:pt x="124459" y="1342389"/>
                  </a:lnTo>
                  <a:lnTo>
                    <a:pt x="114300" y="1337309"/>
                  </a:lnTo>
                  <a:lnTo>
                    <a:pt x="104139" y="1330959"/>
                  </a:lnTo>
                  <a:lnTo>
                    <a:pt x="66039" y="1300479"/>
                  </a:lnTo>
                  <a:lnTo>
                    <a:pt x="36829" y="1263649"/>
                  </a:lnTo>
                  <a:lnTo>
                    <a:pt x="30479" y="1253489"/>
                  </a:lnTo>
                  <a:lnTo>
                    <a:pt x="24129" y="1243329"/>
                  </a:lnTo>
                  <a:lnTo>
                    <a:pt x="19050" y="1233169"/>
                  </a:lnTo>
                  <a:lnTo>
                    <a:pt x="15239" y="1221739"/>
                  </a:lnTo>
                  <a:lnTo>
                    <a:pt x="10159" y="1210309"/>
                  </a:lnTo>
                  <a:lnTo>
                    <a:pt x="7619" y="1198879"/>
                  </a:lnTo>
                  <a:lnTo>
                    <a:pt x="5079" y="1187449"/>
                  </a:lnTo>
                  <a:lnTo>
                    <a:pt x="2539" y="1176019"/>
                  </a:lnTo>
                  <a:lnTo>
                    <a:pt x="1269" y="1163319"/>
                  </a:lnTo>
                  <a:lnTo>
                    <a:pt x="0" y="1151889"/>
                  </a:lnTo>
                  <a:lnTo>
                    <a:pt x="0" y="1140459"/>
                  </a:lnTo>
                  <a:lnTo>
                    <a:pt x="0" y="227329"/>
                  </a:lnTo>
                  <a:close/>
                </a:path>
              </a:pathLst>
            </a:custGeom>
            <a:ln w="25518">
              <a:solidFill>
                <a:srgbClr val="FFFFFF"/>
              </a:solidFill>
            </a:ln>
          </p:spPr>
          <p:txBody>
            <a:bodyPr wrap="square" lIns="0" tIns="0" rIns="0" bIns="0" rtlCol="0"/>
            <a:lstStyle/>
            <a:p/>
          </p:txBody>
        </p:sp>
        <p:sp>
          <p:nvSpPr>
            <p:cNvPr id="5" name="object 5"/>
            <p:cNvSpPr/>
            <p:nvPr/>
          </p:nvSpPr>
          <p:spPr>
            <a:xfrm>
              <a:off x="204406" y="59638"/>
              <a:ext cx="8809355" cy="1393825"/>
            </a:xfrm>
            <a:custGeom>
              <a:avLst/>
              <a:gdLst/>
              <a:ahLst/>
              <a:cxnLst/>
              <a:rect l="l" t="t" r="r" b="b"/>
              <a:pathLst>
                <a:path w="8809355" h="13938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809355" h="1393825">
                  <a:moveTo>
                    <a:pt x="8808834" y="1380540"/>
                  </a:moveTo>
                  <a:lnTo>
                    <a:pt x="8805100" y="1371523"/>
                  </a:lnTo>
                  <a:lnTo>
                    <a:pt x="8796083" y="1367790"/>
                  </a:lnTo>
                  <a:lnTo>
                    <a:pt x="8787054" y="1371523"/>
                  </a:lnTo>
                  <a:lnTo>
                    <a:pt x="8783320" y="1380540"/>
                  </a:lnTo>
                  <a:lnTo>
                    <a:pt x="8787054" y="1389570"/>
                  </a:lnTo>
                  <a:lnTo>
                    <a:pt x="8796083" y="1393304"/>
                  </a:lnTo>
                  <a:lnTo>
                    <a:pt x="8805100" y="1389570"/>
                  </a:lnTo>
                  <a:lnTo>
                    <a:pt x="8808834" y="13805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429259" y="81279"/>
            <a:ext cx="8285480" cy="765594"/>
          </a:xfrm>
          <a:prstGeom prst="rect">
            <a:avLst/>
          </a:prstGeom>
        </p:spPr>
        <p:txBody>
          <a:bodyPr vert="horz" wrap="square" lIns="0" tIns="331470" rIns="0" bIns="0" rtlCol="0">
            <a:spAutoFit/>
          </a:bodyPr>
          <a:lstStyle/>
          <a:p>
            <a:pPr marL="840740">
              <a:lnSpc>
                <a:spcPct val="100000"/>
              </a:lnSpc>
              <a:spcBef>
                <a:spcPts val="100"/>
              </a:spcBef>
            </a:pPr>
            <a:r>
              <a:rPr lang="el-GR" i="1" u="none" dirty="0" smtClean="0">
                <a:solidFill>
                  <a:srgbClr val="FFFFFF"/>
                </a:solidFill>
                <a:latin typeface="Calibri" panose="020F0502020204030204"/>
                <a:cs typeface="Calibri" panose="020F0502020204030204"/>
              </a:rPr>
              <a:t>1.2. </a:t>
            </a:r>
            <a:r>
              <a:rPr i="1" u="none" smtClean="0">
                <a:solidFill>
                  <a:srgbClr val="FFFFFF"/>
                </a:solidFill>
                <a:latin typeface="Calibri" panose="020F0502020204030204"/>
                <a:cs typeface="Calibri" panose="020F0502020204030204"/>
              </a:rPr>
              <a:t>Αντλίες</a:t>
            </a:r>
            <a:r>
              <a:rPr i="1" u="none" spc="-45" smtClean="0">
                <a:solidFill>
                  <a:srgbClr val="FFFFFF"/>
                </a:solidFill>
                <a:latin typeface="Calibri" panose="020F0502020204030204"/>
                <a:cs typeface="Calibri" panose="020F0502020204030204"/>
              </a:rPr>
              <a:t> </a:t>
            </a:r>
            <a:r>
              <a:rPr i="1" u="none">
                <a:solidFill>
                  <a:srgbClr val="FFFFFF"/>
                </a:solidFill>
                <a:latin typeface="Calibri" panose="020F0502020204030204"/>
                <a:cs typeface="Calibri" panose="020F0502020204030204"/>
              </a:rPr>
              <a:t>υψηλής</a:t>
            </a:r>
            <a:r>
              <a:rPr i="1" u="none" spc="-35">
                <a:solidFill>
                  <a:srgbClr val="FFFFFF"/>
                </a:solidFill>
                <a:latin typeface="Calibri" panose="020F0502020204030204"/>
                <a:cs typeface="Calibri" panose="020F0502020204030204"/>
              </a:rPr>
              <a:t> </a:t>
            </a:r>
            <a:r>
              <a:rPr i="1" u="none" smtClean="0">
                <a:solidFill>
                  <a:srgbClr val="FFFFFF"/>
                </a:solidFill>
                <a:latin typeface="Calibri" panose="020F0502020204030204"/>
                <a:cs typeface="Calibri" panose="020F0502020204030204"/>
              </a:rPr>
              <a:t>π</a:t>
            </a:r>
            <a:r>
              <a:rPr lang="el-GR" i="1" u="none" dirty="0" err="1" smtClean="0">
                <a:solidFill>
                  <a:srgbClr val="FFFFFF"/>
                </a:solidFill>
                <a:latin typeface="Calibri" panose="020F0502020204030204"/>
                <a:cs typeface="Calibri" panose="020F0502020204030204"/>
              </a:rPr>
              <a:t>ίε</a:t>
            </a:r>
            <a:r>
              <a:rPr i="1" u="none" smtClean="0">
                <a:solidFill>
                  <a:srgbClr val="FFFFFF"/>
                </a:solidFill>
                <a:latin typeface="Calibri" panose="020F0502020204030204"/>
                <a:cs typeface="Calibri" panose="020F0502020204030204"/>
              </a:rPr>
              <a:t>σ</a:t>
            </a:r>
            <a:r>
              <a:rPr lang="el-GR" i="1" u="none" dirty="0" smtClean="0">
                <a:solidFill>
                  <a:srgbClr val="FFFFFF"/>
                </a:solidFill>
                <a:latin typeface="Calibri" panose="020F0502020204030204"/>
                <a:cs typeface="Calibri" panose="020F0502020204030204"/>
              </a:rPr>
              <a:t>η</a:t>
            </a:r>
            <a:r>
              <a:rPr i="1" u="none" smtClean="0">
                <a:solidFill>
                  <a:srgbClr val="FFFFFF"/>
                </a:solidFill>
                <a:latin typeface="Calibri" panose="020F0502020204030204"/>
                <a:cs typeface="Calibri" panose="020F0502020204030204"/>
              </a:rPr>
              <a:t>ς</a:t>
            </a:r>
            <a:r>
              <a:rPr i="1" u="none" spc="-30" smtClean="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(fuel</a:t>
            </a:r>
            <a:r>
              <a:rPr i="1" u="none" spc="-4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Injection</a:t>
            </a:r>
            <a:r>
              <a:rPr i="1" u="none" spc="-3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Pumps).</a:t>
            </a:r>
            <a:endParaRPr i="1" u="none" spc="-10" dirty="0">
              <a:solidFill>
                <a:srgbClr val="FFFFFF"/>
              </a:solidFill>
              <a:latin typeface="Calibri" panose="020F0502020204030204"/>
              <a:cs typeface="Calibri" panose="020F0502020204030204"/>
            </a:endParaRPr>
          </a:p>
        </p:txBody>
      </p:sp>
      <p:sp>
        <p:nvSpPr>
          <p:cNvPr id="7" name="object 7"/>
          <p:cNvSpPr txBox="1"/>
          <p:nvPr/>
        </p:nvSpPr>
        <p:spPr>
          <a:xfrm>
            <a:off x="293370" y="928116"/>
            <a:ext cx="8598535" cy="5710025"/>
          </a:xfrm>
          <a:prstGeom prst="rect">
            <a:avLst/>
          </a:prstGeom>
        </p:spPr>
        <p:txBody>
          <a:bodyPr vert="horz" wrap="square" lIns="0" tIns="120650" rIns="0" bIns="0" rtlCol="0">
            <a:spAutoFit/>
          </a:bodyPr>
          <a:lstStyle/>
          <a:p>
            <a:pPr marL="3463290" algn="just">
              <a:lnSpc>
                <a:spcPct val="100000"/>
              </a:lnSpc>
              <a:spcBef>
                <a:spcPts val="950"/>
              </a:spcBef>
            </a:pPr>
            <a:r>
              <a:rPr sz="2400" b="1" i="1" dirty="0">
                <a:solidFill>
                  <a:srgbClr val="FFFFFF"/>
                </a:solidFill>
                <a:latin typeface="Arial" panose="020B0604020202020204"/>
                <a:cs typeface="Arial" panose="020B0604020202020204"/>
              </a:rPr>
              <a:t>α) </a:t>
            </a:r>
            <a:r>
              <a:rPr sz="2400" b="1" i="1" spc="-10" dirty="0">
                <a:solidFill>
                  <a:srgbClr val="FFFFFF"/>
                </a:solidFill>
                <a:latin typeface="Arial" panose="020B0604020202020204"/>
                <a:cs typeface="Arial" panose="020B0604020202020204"/>
              </a:rPr>
              <a:t>Γενικά</a:t>
            </a:r>
            <a:endParaRPr sz="2400">
              <a:latin typeface="Arial" panose="020B0604020202020204"/>
              <a:cs typeface="Arial" panose="020B0604020202020204"/>
            </a:endParaRPr>
          </a:p>
          <a:p>
            <a:pPr marL="12700" marR="5080" indent="85090" algn="just">
              <a:lnSpc>
                <a:spcPct val="101000"/>
              </a:lnSpc>
              <a:spcBef>
                <a:spcPts val="685"/>
              </a:spcBef>
            </a:pPr>
            <a:r>
              <a:rPr sz="2000" b="1" dirty="0">
                <a:latin typeface="Arial" panose="020B0604020202020204"/>
                <a:cs typeface="Arial" panose="020B0604020202020204"/>
              </a:rPr>
              <a:t>Οι</a:t>
            </a:r>
            <a:r>
              <a:rPr sz="2000" b="1" spc="-65" dirty="0">
                <a:latin typeface="Arial" panose="020B0604020202020204"/>
                <a:cs typeface="Arial" panose="020B0604020202020204"/>
              </a:rPr>
              <a:t> </a:t>
            </a:r>
            <a:r>
              <a:rPr sz="2000" b="1" dirty="0">
                <a:latin typeface="Arial" panose="020B0604020202020204"/>
                <a:cs typeface="Arial" panose="020B0604020202020204"/>
              </a:rPr>
              <a:t>αντλίες</a:t>
            </a:r>
            <a:r>
              <a:rPr sz="2000" b="1" spc="-45" dirty="0">
                <a:latin typeface="Arial" panose="020B0604020202020204"/>
                <a:cs typeface="Arial" panose="020B0604020202020204"/>
              </a:rPr>
              <a:t> </a:t>
            </a:r>
            <a:r>
              <a:rPr sz="2000" b="1">
                <a:latin typeface="Arial" panose="020B0604020202020204"/>
                <a:cs typeface="Arial" panose="020B0604020202020204"/>
              </a:rPr>
              <a:t>υψηλής</a:t>
            </a:r>
            <a:r>
              <a:rPr sz="2000" b="1" spc="-35">
                <a:latin typeface="Arial" panose="020B0604020202020204"/>
                <a:cs typeface="Arial" panose="020B0604020202020204"/>
              </a:rPr>
              <a:t> </a:t>
            </a:r>
            <a:r>
              <a:rPr sz="2000" b="1" smtClean="0">
                <a:latin typeface="Arial" panose="020B0604020202020204"/>
                <a:cs typeface="Arial" panose="020B0604020202020204"/>
              </a:rPr>
              <a:t>π</a:t>
            </a:r>
            <a:r>
              <a:rPr lang="el-GR" sz="2000" b="1" dirty="0" err="1" smtClean="0">
                <a:latin typeface="Arial" panose="020B0604020202020204"/>
                <a:cs typeface="Arial" panose="020B0604020202020204"/>
              </a:rPr>
              <a:t>ίε</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ς</a:t>
            </a:r>
            <a:r>
              <a:rPr sz="2000" b="1" spc="-45" smtClean="0">
                <a:latin typeface="Arial" panose="020B0604020202020204"/>
                <a:cs typeface="Arial" panose="020B0604020202020204"/>
              </a:rPr>
              <a:t> </a:t>
            </a:r>
            <a:r>
              <a:rPr sz="2000" b="1" spc="-10" dirty="0">
                <a:latin typeface="Arial" panose="020B0604020202020204"/>
                <a:cs typeface="Arial" panose="020B0604020202020204"/>
              </a:rPr>
              <a:t>αποτελούν</a:t>
            </a:r>
            <a:r>
              <a:rPr sz="2000" b="1" spc="-65" dirty="0">
                <a:latin typeface="Arial" panose="020B0604020202020204"/>
                <a:cs typeface="Arial" panose="020B0604020202020204"/>
              </a:rPr>
              <a:t> </a:t>
            </a:r>
            <a:r>
              <a:rPr sz="2000" b="1" dirty="0">
                <a:latin typeface="Arial" panose="020B0604020202020204"/>
                <a:cs typeface="Arial" panose="020B0604020202020204"/>
              </a:rPr>
              <a:t>την</a:t>
            </a:r>
            <a:r>
              <a:rPr sz="2000" b="1" spc="-55" dirty="0">
                <a:latin typeface="Arial" panose="020B0604020202020204"/>
                <a:cs typeface="Arial" panose="020B0604020202020204"/>
              </a:rPr>
              <a:t> </a:t>
            </a:r>
            <a:r>
              <a:rPr sz="2000" b="1" dirty="0">
                <a:latin typeface="Arial" panose="020B0604020202020204"/>
                <a:cs typeface="Arial" panose="020B0604020202020204"/>
              </a:rPr>
              <a:t>καρδιά</a:t>
            </a:r>
            <a:r>
              <a:rPr sz="2000" b="1" spc="-35"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a:latin typeface="Arial" panose="020B0604020202020204"/>
                <a:cs typeface="Arial" panose="020B0604020202020204"/>
              </a:rPr>
              <a:t>συστήματος</a:t>
            </a:r>
            <a:r>
              <a:rPr sz="2000" b="1" spc="-35">
                <a:latin typeface="Arial" panose="020B0604020202020204"/>
                <a:cs typeface="Arial" panose="020B0604020202020204"/>
              </a:rPr>
              <a:t> </a:t>
            </a:r>
            <a:r>
              <a:rPr lang="el-GR" sz="2000" b="1" spc="-25" dirty="0" smtClean="0">
                <a:latin typeface="Arial" panose="020B0604020202020204"/>
                <a:cs typeface="Arial" panose="020B0604020202020204"/>
              </a:rPr>
              <a:t>έ</a:t>
            </a:r>
            <a:r>
              <a:rPr sz="2000" b="1" spc="-25" smtClean="0">
                <a:latin typeface="Arial" panose="020B0604020202020204"/>
                <a:cs typeface="Arial" panose="020B0604020202020204"/>
              </a:rPr>
              <a:t>γ</a:t>
            </a:r>
            <a:r>
              <a:rPr sz="2000" b="1" smtClean="0">
                <a:latin typeface="Arial" panose="020B0604020202020204"/>
                <a:cs typeface="Arial" panose="020B0604020202020204"/>
              </a:rPr>
              <a:t>χ</a:t>
            </a:r>
            <a:r>
              <a:rPr lang="el-GR" sz="2000" b="1" dirty="0" smtClean="0">
                <a:latin typeface="Arial" panose="020B0604020202020204"/>
                <a:cs typeface="Arial" panose="020B0604020202020204"/>
              </a:rPr>
              <a:t>υ</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ς</a:t>
            </a:r>
            <a:r>
              <a:rPr sz="2000" b="1" dirty="0">
                <a:latin typeface="Arial" panose="020B0604020202020204"/>
                <a:cs typeface="Arial" panose="020B0604020202020204"/>
              </a:rPr>
              <a:t>,</a:t>
            </a:r>
            <a:r>
              <a:rPr sz="2000" b="1" spc="-65" dirty="0">
                <a:latin typeface="Arial" panose="020B0604020202020204"/>
                <a:cs typeface="Arial" panose="020B0604020202020204"/>
              </a:rPr>
              <a:t> </a:t>
            </a:r>
            <a:r>
              <a:rPr sz="2000" b="1" dirty="0">
                <a:latin typeface="Arial" panose="020B0604020202020204"/>
                <a:cs typeface="Arial" panose="020B0604020202020204"/>
              </a:rPr>
              <a:t>αφού</a:t>
            </a:r>
            <a:r>
              <a:rPr sz="2000" b="1" spc="-40" dirty="0">
                <a:latin typeface="Arial" panose="020B0604020202020204"/>
                <a:cs typeface="Arial" panose="020B0604020202020204"/>
              </a:rPr>
              <a:t> </a:t>
            </a:r>
            <a:r>
              <a:rPr sz="2000" b="1" dirty="0">
                <a:latin typeface="Arial" panose="020B0604020202020204"/>
                <a:cs typeface="Arial" panose="020B0604020202020204"/>
              </a:rPr>
              <a:t>αυτές</a:t>
            </a:r>
            <a:r>
              <a:rPr sz="2000" b="1" spc="-50" dirty="0">
                <a:latin typeface="Arial" panose="020B0604020202020204"/>
                <a:cs typeface="Arial" panose="020B0604020202020204"/>
              </a:rPr>
              <a:t> </a:t>
            </a:r>
            <a:r>
              <a:rPr sz="2000" b="1" dirty="0">
                <a:latin typeface="Arial" panose="020B0604020202020204"/>
                <a:cs typeface="Arial" panose="020B0604020202020204"/>
              </a:rPr>
              <a:t>παρέχουν</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50" dirty="0">
                <a:latin typeface="Arial" panose="020B0604020202020204"/>
                <a:cs typeface="Arial" panose="020B0604020202020204"/>
              </a:rPr>
              <a:t> </a:t>
            </a:r>
            <a:r>
              <a:rPr sz="2000" b="1" dirty="0">
                <a:latin typeface="Arial" panose="020B0604020202020204"/>
                <a:cs typeface="Arial" panose="020B0604020202020204"/>
              </a:rPr>
              <a:t>καύσιμο</a:t>
            </a:r>
            <a:r>
              <a:rPr sz="2000" b="1" spc="-35" dirty="0">
                <a:latin typeface="Arial" panose="020B0604020202020204"/>
                <a:cs typeface="Arial" panose="020B0604020202020204"/>
              </a:rPr>
              <a:t> </a:t>
            </a:r>
            <a:r>
              <a:rPr sz="2000" b="1" dirty="0">
                <a:latin typeface="Arial" panose="020B0604020202020204"/>
                <a:cs typeface="Arial" panose="020B0604020202020204"/>
              </a:rPr>
              <a:t>στους</a:t>
            </a:r>
            <a:r>
              <a:rPr sz="2000" b="1" spc="-40" dirty="0">
                <a:latin typeface="Arial" panose="020B0604020202020204"/>
                <a:cs typeface="Arial" panose="020B0604020202020204"/>
              </a:rPr>
              <a:t> </a:t>
            </a:r>
            <a:r>
              <a:rPr sz="2000" b="1" dirty="0">
                <a:latin typeface="Arial" panose="020B0604020202020204"/>
                <a:cs typeface="Arial" panose="020B0604020202020204"/>
              </a:rPr>
              <a:t>εγχυτήρες</a:t>
            </a:r>
            <a:r>
              <a:rPr sz="2000" b="1" spc="-45" dirty="0">
                <a:latin typeface="Arial" panose="020B0604020202020204"/>
                <a:cs typeface="Arial" panose="020B0604020202020204"/>
              </a:rPr>
              <a:t> </a:t>
            </a:r>
            <a:r>
              <a:rPr sz="2000" b="1">
                <a:latin typeface="Arial" panose="020B0604020202020204"/>
                <a:cs typeface="Arial" panose="020B0604020202020204"/>
              </a:rPr>
              <a:t>την</a:t>
            </a:r>
            <a:r>
              <a:rPr sz="2000" b="1" spc="-65">
                <a:latin typeface="Arial" panose="020B0604020202020204"/>
                <a:cs typeface="Arial" panose="020B0604020202020204"/>
              </a:rPr>
              <a:t> </a:t>
            </a:r>
            <a:r>
              <a:rPr sz="2000" b="1" spc="-10" smtClean="0">
                <a:latin typeface="Arial" panose="020B0604020202020204"/>
                <a:cs typeface="Arial" panose="020B0604020202020204"/>
              </a:rPr>
              <a:t>κατάλ</a:t>
            </a:r>
            <a:r>
              <a:rPr sz="2000" b="1" smtClean="0">
                <a:latin typeface="Arial" panose="020B0604020202020204"/>
                <a:cs typeface="Arial" panose="020B0604020202020204"/>
              </a:rPr>
              <a:t>ληλη</a:t>
            </a:r>
            <a:r>
              <a:rPr sz="2000" b="1" spc="-40" smtClean="0">
                <a:latin typeface="Arial" panose="020B0604020202020204"/>
                <a:cs typeface="Arial" panose="020B0604020202020204"/>
              </a:rPr>
              <a:t> </a:t>
            </a:r>
            <a:r>
              <a:rPr sz="2000" b="1" dirty="0">
                <a:latin typeface="Arial" panose="020B0604020202020204"/>
                <a:cs typeface="Arial" panose="020B0604020202020204"/>
              </a:rPr>
              <a:t>χρονική</a:t>
            </a:r>
            <a:r>
              <a:rPr sz="2000" b="1" spc="-40" dirty="0">
                <a:latin typeface="Arial" panose="020B0604020202020204"/>
                <a:cs typeface="Arial" panose="020B0604020202020204"/>
              </a:rPr>
              <a:t> </a:t>
            </a:r>
            <a:r>
              <a:rPr sz="2000" b="1" dirty="0">
                <a:latin typeface="Arial" panose="020B0604020202020204"/>
                <a:cs typeface="Arial" panose="020B0604020202020204"/>
              </a:rPr>
              <a:t>στιγμή</a:t>
            </a:r>
            <a:r>
              <a:rPr sz="2000" b="1" spc="-45" dirty="0">
                <a:latin typeface="Arial" panose="020B0604020202020204"/>
                <a:cs typeface="Arial" panose="020B0604020202020204"/>
              </a:rPr>
              <a:t> </a:t>
            </a:r>
            <a:r>
              <a:rPr sz="2000" b="1" dirty="0">
                <a:latin typeface="Arial" panose="020B0604020202020204"/>
                <a:cs typeface="Arial" panose="020B0604020202020204"/>
              </a:rPr>
              <a:t>με</a:t>
            </a:r>
            <a:r>
              <a:rPr sz="2000" b="1" spc="-45" dirty="0">
                <a:latin typeface="Arial" panose="020B0604020202020204"/>
                <a:cs typeface="Arial" panose="020B0604020202020204"/>
              </a:rPr>
              <a:t> </a:t>
            </a:r>
            <a:r>
              <a:rPr sz="2000" b="1" dirty="0">
                <a:latin typeface="Arial" panose="020B0604020202020204"/>
                <a:cs typeface="Arial" panose="020B0604020202020204"/>
              </a:rPr>
              <a:t>την</a:t>
            </a:r>
            <a:r>
              <a:rPr sz="2000" b="1" spc="-70" dirty="0">
                <a:latin typeface="Arial" panose="020B0604020202020204"/>
                <a:cs typeface="Arial" panose="020B0604020202020204"/>
              </a:rPr>
              <a:t> </a:t>
            </a:r>
            <a:r>
              <a:rPr sz="2000" b="1" dirty="0">
                <a:latin typeface="Arial" panose="020B0604020202020204"/>
                <a:cs typeface="Arial" panose="020B0604020202020204"/>
              </a:rPr>
              <a:t>αναγκαία</a:t>
            </a:r>
            <a:r>
              <a:rPr sz="2000" b="1" spc="-45" dirty="0">
                <a:latin typeface="Arial" panose="020B0604020202020204"/>
                <a:cs typeface="Arial" panose="020B0604020202020204"/>
              </a:rPr>
              <a:t> </a:t>
            </a:r>
            <a:r>
              <a:rPr sz="2000" b="1" dirty="0">
                <a:latin typeface="Arial" panose="020B0604020202020204"/>
                <a:cs typeface="Arial" panose="020B0604020202020204"/>
              </a:rPr>
              <a:t>πίεση</a:t>
            </a:r>
            <a:r>
              <a:rPr sz="2000" b="1" spc="-45" dirty="0">
                <a:latin typeface="Arial" panose="020B0604020202020204"/>
                <a:cs typeface="Arial" panose="020B0604020202020204"/>
              </a:rPr>
              <a:t> </a:t>
            </a:r>
            <a:r>
              <a:rPr sz="2000" b="1" dirty="0">
                <a:latin typeface="Arial" panose="020B0604020202020204"/>
                <a:cs typeface="Arial" panose="020B0604020202020204"/>
              </a:rPr>
              <a:t>και</a:t>
            </a:r>
            <a:r>
              <a:rPr sz="2000" b="1" spc="-55" dirty="0">
                <a:latin typeface="Arial" panose="020B0604020202020204"/>
                <a:cs typeface="Arial" panose="020B0604020202020204"/>
              </a:rPr>
              <a:t> </a:t>
            </a:r>
            <a:r>
              <a:rPr sz="2000" b="1" dirty="0">
                <a:latin typeface="Arial" panose="020B0604020202020204"/>
                <a:cs typeface="Arial" panose="020B0604020202020204"/>
              </a:rPr>
              <a:t>στην</a:t>
            </a:r>
            <a:r>
              <a:rPr sz="2000" b="1" spc="-65" dirty="0">
                <a:latin typeface="Arial" panose="020B0604020202020204"/>
                <a:cs typeface="Arial" panose="020B0604020202020204"/>
              </a:rPr>
              <a:t> </a:t>
            </a:r>
            <a:r>
              <a:rPr sz="2000" b="1">
                <a:latin typeface="Arial" panose="020B0604020202020204"/>
                <a:cs typeface="Arial" panose="020B0604020202020204"/>
              </a:rPr>
              <a:t>κατάλληλη</a:t>
            </a:r>
            <a:r>
              <a:rPr sz="2000" b="1" spc="-35">
                <a:latin typeface="Arial" panose="020B0604020202020204"/>
                <a:cs typeface="Arial" panose="020B0604020202020204"/>
              </a:rPr>
              <a:t> </a:t>
            </a:r>
            <a:r>
              <a:rPr sz="2000" b="1" spc="-10" smtClean="0">
                <a:latin typeface="Arial" panose="020B0604020202020204"/>
                <a:cs typeface="Arial" panose="020B0604020202020204"/>
              </a:rPr>
              <a:t>ποσότητα</a:t>
            </a:r>
            <a:r>
              <a:rPr sz="2000" b="1" spc="-10" dirty="0">
                <a:latin typeface="Arial" panose="020B0604020202020204"/>
                <a:cs typeface="Arial" panose="020B0604020202020204"/>
              </a:rPr>
              <a:t>.</a:t>
            </a:r>
            <a:endParaRPr sz="2000">
              <a:latin typeface="Arial" panose="020B0604020202020204"/>
              <a:cs typeface="Arial" panose="020B0604020202020204"/>
            </a:endParaRPr>
          </a:p>
          <a:p>
            <a:pPr marL="12700" marR="59690" indent="60960">
              <a:lnSpc>
                <a:spcPct val="100000"/>
              </a:lnSpc>
              <a:spcBef>
                <a:spcPts val="400"/>
              </a:spcBef>
            </a:pPr>
            <a:r>
              <a:rPr sz="2000" b="1" dirty="0">
                <a:latin typeface="Arial" panose="020B0604020202020204"/>
                <a:cs typeface="Arial" panose="020B0604020202020204"/>
              </a:rPr>
              <a:t>Λόγω</a:t>
            </a:r>
            <a:r>
              <a:rPr sz="2000" b="1" spc="-85" dirty="0">
                <a:latin typeface="Arial" panose="020B0604020202020204"/>
                <a:cs typeface="Arial" panose="020B0604020202020204"/>
              </a:rPr>
              <a:t> </a:t>
            </a:r>
            <a:r>
              <a:rPr sz="2000" b="1" dirty="0">
                <a:latin typeface="Arial" panose="020B0604020202020204"/>
                <a:cs typeface="Arial" panose="020B0604020202020204"/>
              </a:rPr>
              <a:t>των</a:t>
            </a:r>
            <a:r>
              <a:rPr sz="2000" b="1" spc="-60" dirty="0">
                <a:latin typeface="Arial" panose="020B0604020202020204"/>
                <a:cs typeface="Arial" panose="020B0604020202020204"/>
              </a:rPr>
              <a:t> </a:t>
            </a:r>
            <a:r>
              <a:rPr sz="2000" b="1" dirty="0">
                <a:latin typeface="Arial" panose="020B0604020202020204"/>
                <a:cs typeface="Arial" panose="020B0604020202020204"/>
              </a:rPr>
              <a:t>ιδιαίτερα</a:t>
            </a:r>
            <a:r>
              <a:rPr sz="2000" b="1" spc="-45" dirty="0">
                <a:latin typeface="Arial" panose="020B0604020202020204"/>
                <a:cs typeface="Arial" panose="020B0604020202020204"/>
              </a:rPr>
              <a:t> </a:t>
            </a:r>
            <a:r>
              <a:rPr sz="2000" b="1" dirty="0">
                <a:latin typeface="Arial" panose="020B0604020202020204"/>
                <a:cs typeface="Arial" panose="020B0604020202020204"/>
              </a:rPr>
              <a:t>υψηλών</a:t>
            </a:r>
            <a:r>
              <a:rPr sz="2000" b="1" spc="-60" dirty="0">
                <a:latin typeface="Arial" panose="020B0604020202020204"/>
                <a:cs typeface="Arial" panose="020B0604020202020204"/>
              </a:rPr>
              <a:t> </a:t>
            </a:r>
            <a:r>
              <a:rPr sz="2000" b="1" dirty="0">
                <a:latin typeface="Arial" panose="020B0604020202020204"/>
                <a:cs typeface="Arial" panose="020B0604020202020204"/>
              </a:rPr>
              <a:t>πιέσεων</a:t>
            </a:r>
            <a:r>
              <a:rPr sz="2000" b="1" spc="-75" dirty="0">
                <a:latin typeface="Arial" panose="020B0604020202020204"/>
                <a:cs typeface="Arial" panose="020B0604020202020204"/>
              </a:rPr>
              <a:t> </a:t>
            </a:r>
            <a:r>
              <a:rPr sz="2000" b="1" dirty="0">
                <a:latin typeface="Arial" panose="020B0604020202020204"/>
                <a:cs typeface="Arial" panose="020B0604020202020204"/>
              </a:rPr>
              <a:t>λειτουργίας</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spc="-10" dirty="0">
                <a:latin typeface="Arial" panose="020B0604020202020204"/>
                <a:cs typeface="Arial" panose="020B0604020202020204"/>
              </a:rPr>
              <a:t>αναγκαίας </a:t>
            </a:r>
            <a:r>
              <a:rPr sz="2000" b="1" dirty="0">
                <a:latin typeface="Arial" panose="020B0604020202020204"/>
                <a:cs typeface="Arial" panose="020B0604020202020204"/>
              </a:rPr>
              <a:t>ακρίβειας</a:t>
            </a:r>
            <a:r>
              <a:rPr sz="2000" b="1" spc="-65" dirty="0">
                <a:latin typeface="Arial" panose="020B0604020202020204"/>
                <a:cs typeface="Arial" panose="020B0604020202020204"/>
              </a:rPr>
              <a:t> </a:t>
            </a:r>
            <a:r>
              <a:rPr sz="2000" b="1" dirty="0">
                <a:latin typeface="Arial" panose="020B0604020202020204"/>
                <a:cs typeface="Arial" panose="020B0604020202020204"/>
              </a:rPr>
              <a:t>στη</a:t>
            </a:r>
            <a:r>
              <a:rPr sz="2000" b="1" spc="-40" dirty="0">
                <a:latin typeface="Arial" panose="020B0604020202020204"/>
                <a:cs typeface="Arial" panose="020B0604020202020204"/>
              </a:rPr>
              <a:t> </a:t>
            </a:r>
            <a:r>
              <a:rPr sz="2000" b="1" dirty="0">
                <a:latin typeface="Arial" panose="020B0604020202020204"/>
                <a:cs typeface="Arial" panose="020B0604020202020204"/>
              </a:rPr>
              <a:t>ρύθμιση</a:t>
            </a:r>
            <a:r>
              <a:rPr sz="2000" b="1" spc="-45"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spc="-10" dirty="0">
                <a:latin typeface="Arial" panose="020B0604020202020204"/>
                <a:cs typeface="Arial" panose="020B0604020202020204"/>
              </a:rPr>
              <a:t>ποσότητας</a:t>
            </a:r>
            <a:r>
              <a:rPr sz="2000" b="1" spc="-55" dirty="0">
                <a:latin typeface="Arial" panose="020B0604020202020204"/>
                <a:cs typeface="Arial" panose="020B0604020202020204"/>
              </a:rPr>
              <a:t> </a:t>
            </a:r>
            <a:r>
              <a:rPr sz="2000" b="1" dirty="0">
                <a:latin typeface="Arial" panose="020B0604020202020204"/>
                <a:cs typeface="Arial" panose="020B0604020202020204"/>
              </a:rPr>
              <a:t>του</a:t>
            </a:r>
            <a:r>
              <a:rPr sz="2000" b="1" spc="-45" dirty="0">
                <a:latin typeface="Arial" panose="020B0604020202020204"/>
                <a:cs typeface="Arial" panose="020B0604020202020204"/>
              </a:rPr>
              <a:t> </a:t>
            </a:r>
            <a:r>
              <a:rPr sz="2000" b="1" dirty="0">
                <a:latin typeface="Arial" panose="020B0604020202020204"/>
                <a:cs typeface="Arial" panose="020B0604020202020204"/>
              </a:rPr>
              <a:t>εγχυόμενου</a:t>
            </a:r>
            <a:r>
              <a:rPr sz="2000" b="1" spc="-50" dirty="0">
                <a:latin typeface="Arial" panose="020B0604020202020204"/>
                <a:cs typeface="Arial" panose="020B0604020202020204"/>
              </a:rPr>
              <a:t> </a:t>
            </a:r>
            <a:r>
              <a:rPr sz="2000" b="1" dirty="0">
                <a:latin typeface="Arial" panose="020B0604020202020204"/>
                <a:cs typeface="Arial" panose="020B0604020202020204"/>
              </a:rPr>
              <a:t>καυσίμου,</a:t>
            </a:r>
            <a:r>
              <a:rPr sz="2000" b="1" spc="-55" dirty="0">
                <a:latin typeface="Arial" panose="020B0604020202020204"/>
                <a:cs typeface="Arial" panose="020B0604020202020204"/>
              </a:rPr>
              <a:t> </a:t>
            </a:r>
            <a:r>
              <a:rPr sz="2000" b="1" spc="-25" dirty="0">
                <a:latin typeface="Arial" panose="020B0604020202020204"/>
                <a:cs typeface="Arial" panose="020B0604020202020204"/>
              </a:rPr>
              <a:t>τα </a:t>
            </a:r>
            <a:r>
              <a:rPr sz="2000" b="1" dirty="0">
                <a:latin typeface="Arial" panose="020B0604020202020204"/>
                <a:cs typeface="Arial" panose="020B0604020202020204"/>
              </a:rPr>
              <a:t>κύρια</a:t>
            </a:r>
            <a:r>
              <a:rPr sz="2000" b="1" spc="-35" dirty="0">
                <a:latin typeface="Arial" panose="020B0604020202020204"/>
                <a:cs typeface="Arial" panose="020B0604020202020204"/>
              </a:rPr>
              <a:t> </a:t>
            </a:r>
            <a:r>
              <a:rPr sz="2000" b="1" dirty="0">
                <a:latin typeface="Arial" panose="020B0604020202020204"/>
                <a:cs typeface="Arial" panose="020B0604020202020204"/>
              </a:rPr>
              <a:t>τμήματα</a:t>
            </a:r>
            <a:r>
              <a:rPr sz="2000" b="1" spc="-25" dirty="0">
                <a:latin typeface="Arial" panose="020B0604020202020204"/>
                <a:cs typeface="Arial" panose="020B0604020202020204"/>
              </a:rPr>
              <a:t> </a:t>
            </a:r>
            <a:r>
              <a:rPr sz="2000" b="1" dirty="0">
                <a:latin typeface="Arial" panose="020B0604020202020204"/>
                <a:cs typeface="Arial" panose="020B0604020202020204"/>
              </a:rPr>
              <a:t>της</a:t>
            </a:r>
            <a:r>
              <a:rPr sz="2000" b="1" spc="-25" dirty="0">
                <a:latin typeface="Arial" panose="020B0604020202020204"/>
                <a:cs typeface="Arial" panose="020B0604020202020204"/>
              </a:rPr>
              <a:t> </a:t>
            </a:r>
            <a:r>
              <a:rPr sz="2000" b="1" dirty="0">
                <a:latin typeface="Arial" panose="020B0604020202020204"/>
                <a:cs typeface="Arial" panose="020B0604020202020204"/>
              </a:rPr>
              <a:t>αντλίας</a:t>
            </a:r>
            <a:r>
              <a:rPr sz="2000" b="1" spc="-25" dirty="0">
                <a:latin typeface="Arial" panose="020B0604020202020204"/>
                <a:cs typeface="Arial" panose="020B0604020202020204"/>
              </a:rPr>
              <a:t> </a:t>
            </a:r>
            <a:r>
              <a:rPr sz="2000" b="1" spc="-20" dirty="0">
                <a:latin typeface="Arial" panose="020B0604020202020204"/>
                <a:cs typeface="Arial" panose="020B0604020202020204"/>
              </a:rPr>
              <a:t>κατασκευάζονται</a:t>
            </a:r>
            <a:r>
              <a:rPr sz="2000" b="1" spc="-30" dirty="0">
                <a:latin typeface="Arial" panose="020B0604020202020204"/>
                <a:cs typeface="Arial" panose="020B0604020202020204"/>
              </a:rPr>
              <a:t> </a:t>
            </a:r>
            <a:r>
              <a:rPr sz="2000" b="1" dirty="0">
                <a:latin typeface="Arial" panose="020B0604020202020204"/>
                <a:cs typeface="Arial" panose="020B0604020202020204"/>
              </a:rPr>
              <a:t>με</a:t>
            </a:r>
            <a:r>
              <a:rPr sz="2000" b="1" spc="-35" dirty="0">
                <a:latin typeface="Arial" panose="020B0604020202020204"/>
                <a:cs typeface="Arial" panose="020B0604020202020204"/>
              </a:rPr>
              <a:t> </a:t>
            </a:r>
            <a:r>
              <a:rPr sz="2000" b="1" dirty="0">
                <a:latin typeface="Arial" panose="020B0604020202020204"/>
                <a:cs typeface="Arial" panose="020B0604020202020204"/>
              </a:rPr>
              <a:t>υψηλή</a:t>
            </a:r>
            <a:r>
              <a:rPr sz="2000" b="1" spc="-35" dirty="0">
                <a:latin typeface="Arial" panose="020B0604020202020204"/>
                <a:cs typeface="Arial" panose="020B0604020202020204"/>
              </a:rPr>
              <a:t> </a:t>
            </a:r>
            <a:r>
              <a:rPr sz="2000" b="1" dirty="0">
                <a:latin typeface="Arial" panose="020B0604020202020204"/>
                <a:cs typeface="Arial" panose="020B0604020202020204"/>
              </a:rPr>
              <a:t>ακρίβεια,</a:t>
            </a:r>
            <a:r>
              <a:rPr sz="2000" b="1" spc="-35" dirty="0">
                <a:latin typeface="Arial" panose="020B0604020202020204"/>
                <a:cs typeface="Arial" panose="020B0604020202020204"/>
              </a:rPr>
              <a:t> </a:t>
            </a:r>
            <a:r>
              <a:rPr sz="2000" b="1" spc="-20" dirty="0">
                <a:latin typeface="Arial" panose="020B0604020202020204"/>
                <a:cs typeface="Arial" panose="020B0604020202020204"/>
              </a:rPr>
              <a:t>πολύ </a:t>
            </a:r>
            <a:r>
              <a:rPr sz="2000" b="1" dirty="0">
                <a:latin typeface="Arial" panose="020B0604020202020204"/>
                <a:cs typeface="Arial" panose="020B0604020202020204"/>
              </a:rPr>
              <a:t>μικρή</a:t>
            </a:r>
            <a:r>
              <a:rPr sz="2000" b="1" spc="-50" dirty="0">
                <a:latin typeface="Arial" panose="020B0604020202020204"/>
                <a:cs typeface="Arial" panose="020B0604020202020204"/>
              </a:rPr>
              <a:t> </a:t>
            </a:r>
            <a:r>
              <a:rPr sz="2000" b="1" dirty="0">
                <a:latin typeface="Arial" panose="020B0604020202020204"/>
                <a:cs typeface="Arial" panose="020B0604020202020204"/>
              </a:rPr>
              <a:t>τραχύτητα</a:t>
            </a:r>
            <a:r>
              <a:rPr sz="2000" b="1" spc="-35" dirty="0">
                <a:latin typeface="Arial" panose="020B0604020202020204"/>
                <a:cs typeface="Arial" panose="020B0604020202020204"/>
              </a:rPr>
              <a:t> </a:t>
            </a:r>
            <a:r>
              <a:rPr sz="2000" b="1" dirty="0">
                <a:latin typeface="Arial" panose="020B0604020202020204"/>
                <a:cs typeface="Arial" panose="020B0604020202020204"/>
              </a:rPr>
              <a:t>επιφάνειας</a:t>
            </a:r>
            <a:r>
              <a:rPr sz="2000" b="1" spc="-50" dirty="0">
                <a:latin typeface="Arial" panose="020B0604020202020204"/>
                <a:cs typeface="Arial" panose="020B0604020202020204"/>
              </a:rPr>
              <a:t> </a:t>
            </a:r>
            <a:r>
              <a:rPr sz="2000" b="1" dirty="0">
                <a:latin typeface="Arial" panose="020B0604020202020204"/>
                <a:cs typeface="Arial" panose="020B0604020202020204"/>
              </a:rPr>
              <a:t>και</a:t>
            </a:r>
            <a:r>
              <a:rPr sz="2000" b="1" spc="-40" dirty="0">
                <a:latin typeface="Arial" panose="020B0604020202020204"/>
                <a:cs typeface="Arial" panose="020B0604020202020204"/>
              </a:rPr>
              <a:t> </a:t>
            </a:r>
            <a:r>
              <a:rPr sz="2000" b="1" dirty="0">
                <a:latin typeface="Arial" panose="020B0604020202020204"/>
                <a:cs typeface="Arial" panose="020B0604020202020204"/>
              </a:rPr>
              <a:t>ιδιαίτερα</a:t>
            </a:r>
            <a:r>
              <a:rPr sz="2000" b="1" spc="-35" dirty="0">
                <a:latin typeface="Arial" panose="020B0604020202020204"/>
                <a:cs typeface="Arial" panose="020B0604020202020204"/>
              </a:rPr>
              <a:t> </a:t>
            </a:r>
            <a:r>
              <a:rPr sz="2000" b="1" dirty="0">
                <a:latin typeface="Arial" panose="020B0604020202020204"/>
                <a:cs typeface="Arial" panose="020B0604020202020204"/>
              </a:rPr>
              <a:t>αυστηρές</a:t>
            </a:r>
            <a:r>
              <a:rPr sz="2000" b="1" spc="-45" dirty="0">
                <a:latin typeface="Arial" panose="020B0604020202020204"/>
                <a:cs typeface="Arial" panose="020B0604020202020204"/>
              </a:rPr>
              <a:t> </a:t>
            </a:r>
            <a:r>
              <a:rPr sz="2000" b="1" spc="-10" dirty="0">
                <a:latin typeface="Arial" panose="020B0604020202020204"/>
                <a:cs typeface="Arial" panose="020B0604020202020204"/>
              </a:rPr>
              <a:t>επιφανειακές </a:t>
            </a:r>
            <a:r>
              <a:rPr sz="2000" b="1" dirty="0">
                <a:latin typeface="Arial" panose="020B0604020202020204"/>
                <a:cs typeface="Arial" panose="020B0604020202020204"/>
              </a:rPr>
              <a:t>ανοχές.</a:t>
            </a:r>
            <a:r>
              <a:rPr sz="2000" b="1" spc="-65" dirty="0">
                <a:latin typeface="Arial" panose="020B0604020202020204"/>
                <a:cs typeface="Arial" panose="020B0604020202020204"/>
              </a:rPr>
              <a:t> </a:t>
            </a:r>
            <a:r>
              <a:rPr sz="2000" b="1" dirty="0">
                <a:latin typeface="Arial" panose="020B0604020202020204"/>
                <a:cs typeface="Arial" panose="020B0604020202020204"/>
              </a:rPr>
              <a:t>Σε</a:t>
            </a:r>
            <a:r>
              <a:rPr sz="2000" b="1" spc="-45" dirty="0">
                <a:latin typeface="Arial" panose="020B0604020202020204"/>
                <a:cs typeface="Arial" panose="020B0604020202020204"/>
              </a:rPr>
              <a:t> </a:t>
            </a:r>
            <a:r>
              <a:rPr sz="2000" b="1" dirty="0">
                <a:latin typeface="Arial" panose="020B0604020202020204"/>
                <a:cs typeface="Arial" panose="020B0604020202020204"/>
              </a:rPr>
              <a:t>διαφορετική</a:t>
            </a:r>
            <a:r>
              <a:rPr sz="2000" b="1" spc="-50" dirty="0">
                <a:latin typeface="Arial" panose="020B0604020202020204"/>
                <a:cs typeface="Arial" panose="020B0604020202020204"/>
              </a:rPr>
              <a:t> </a:t>
            </a:r>
            <a:r>
              <a:rPr sz="2000" b="1" dirty="0">
                <a:latin typeface="Arial" panose="020B0604020202020204"/>
                <a:cs typeface="Arial" panose="020B0604020202020204"/>
              </a:rPr>
              <a:t>περίπτωση</a:t>
            </a:r>
            <a:r>
              <a:rPr sz="2000" b="1" spc="-45" dirty="0">
                <a:latin typeface="Arial" panose="020B0604020202020204"/>
                <a:cs typeface="Arial" panose="020B0604020202020204"/>
              </a:rPr>
              <a:t> </a:t>
            </a:r>
            <a:r>
              <a:rPr sz="2000" b="1" dirty="0">
                <a:latin typeface="Arial" panose="020B0604020202020204"/>
                <a:cs typeface="Arial" panose="020B0604020202020204"/>
              </a:rPr>
              <a:t>θα</a:t>
            </a:r>
            <a:r>
              <a:rPr sz="2000" b="1" spc="-40" dirty="0">
                <a:latin typeface="Arial" panose="020B0604020202020204"/>
                <a:cs typeface="Arial" panose="020B0604020202020204"/>
              </a:rPr>
              <a:t> </a:t>
            </a:r>
            <a:r>
              <a:rPr sz="2000" b="1" dirty="0">
                <a:latin typeface="Arial" panose="020B0604020202020204"/>
                <a:cs typeface="Arial" panose="020B0604020202020204"/>
              </a:rPr>
              <a:t>ήταν</a:t>
            </a:r>
            <a:r>
              <a:rPr sz="2000" b="1" spc="-65" dirty="0">
                <a:latin typeface="Arial" panose="020B0604020202020204"/>
                <a:cs typeface="Arial" panose="020B0604020202020204"/>
              </a:rPr>
              <a:t> </a:t>
            </a:r>
            <a:r>
              <a:rPr sz="2000" b="1" dirty="0">
                <a:latin typeface="Arial" panose="020B0604020202020204"/>
                <a:cs typeface="Arial" panose="020B0604020202020204"/>
              </a:rPr>
              <a:t>αναπόφευκτη</a:t>
            </a:r>
            <a:r>
              <a:rPr sz="2000" b="1" spc="-40" dirty="0">
                <a:latin typeface="Arial" panose="020B0604020202020204"/>
                <a:cs typeface="Arial" panose="020B0604020202020204"/>
              </a:rPr>
              <a:t> </a:t>
            </a:r>
            <a:r>
              <a:rPr sz="2000" b="1" dirty="0">
                <a:latin typeface="Arial" panose="020B0604020202020204"/>
                <a:cs typeface="Arial" panose="020B0604020202020204"/>
              </a:rPr>
              <a:t>η</a:t>
            </a:r>
            <a:r>
              <a:rPr sz="2000" b="1" spc="-45" dirty="0">
                <a:latin typeface="Arial" panose="020B0604020202020204"/>
                <a:cs typeface="Arial" panose="020B0604020202020204"/>
              </a:rPr>
              <a:t> </a:t>
            </a:r>
            <a:r>
              <a:rPr sz="2000" b="1" spc="-10" dirty="0">
                <a:latin typeface="Arial" panose="020B0604020202020204"/>
                <a:cs typeface="Arial" panose="020B0604020202020204"/>
              </a:rPr>
              <a:t>εμφάνιση σημαντικών</a:t>
            </a:r>
            <a:r>
              <a:rPr sz="2000" b="1" spc="-75" dirty="0">
                <a:latin typeface="Arial" panose="020B0604020202020204"/>
                <a:cs typeface="Arial" panose="020B0604020202020204"/>
              </a:rPr>
              <a:t> </a:t>
            </a:r>
            <a:r>
              <a:rPr sz="2000" b="1" dirty="0">
                <a:latin typeface="Arial" panose="020B0604020202020204"/>
                <a:cs typeface="Arial" panose="020B0604020202020204"/>
              </a:rPr>
              <a:t>διαρροών</a:t>
            </a:r>
            <a:r>
              <a:rPr sz="2000" b="1" spc="-60" dirty="0">
                <a:latin typeface="Arial" panose="020B0604020202020204"/>
                <a:cs typeface="Arial" panose="020B0604020202020204"/>
              </a:rPr>
              <a:t> </a:t>
            </a:r>
            <a:r>
              <a:rPr sz="2000" b="1" dirty="0">
                <a:latin typeface="Arial" panose="020B0604020202020204"/>
                <a:cs typeface="Arial" panose="020B0604020202020204"/>
              </a:rPr>
              <a:t>καυσίμου,</a:t>
            </a:r>
            <a:r>
              <a:rPr sz="2000" b="1" spc="-45" dirty="0">
                <a:latin typeface="Arial" panose="020B0604020202020204"/>
                <a:cs typeface="Arial" panose="020B0604020202020204"/>
              </a:rPr>
              <a:t> </a:t>
            </a:r>
            <a:r>
              <a:rPr sz="2000" b="1" dirty="0">
                <a:latin typeface="Arial" panose="020B0604020202020204"/>
                <a:cs typeface="Arial" panose="020B0604020202020204"/>
              </a:rPr>
              <a:t>ενώ</a:t>
            </a:r>
            <a:r>
              <a:rPr sz="2000" b="1" spc="-70" dirty="0">
                <a:latin typeface="Arial" panose="020B0604020202020204"/>
                <a:cs typeface="Arial" panose="020B0604020202020204"/>
              </a:rPr>
              <a:t> </a:t>
            </a:r>
            <a:r>
              <a:rPr sz="2000" b="1" dirty="0">
                <a:latin typeface="Arial" panose="020B0604020202020204"/>
                <a:cs typeface="Arial" panose="020B0604020202020204"/>
              </a:rPr>
              <a:t>θα</a:t>
            </a:r>
            <a:r>
              <a:rPr sz="2000" b="1" spc="-45" dirty="0">
                <a:latin typeface="Arial" panose="020B0604020202020204"/>
                <a:cs typeface="Arial" panose="020B0604020202020204"/>
              </a:rPr>
              <a:t> </a:t>
            </a:r>
            <a:r>
              <a:rPr sz="2000" b="1" dirty="0">
                <a:latin typeface="Arial" panose="020B0604020202020204"/>
                <a:cs typeface="Arial" panose="020B0604020202020204"/>
              </a:rPr>
              <a:t>ήταν</a:t>
            </a:r>
            <a:r>
              <a:rPr sz="2000" b="1" spc="-65" dirty="0">
                <a:latin typeface="Arial" panose="020B0604020202020204"/>
                <a:cs typeface="Arial" panose="020B0604020202020204"/>
              </a:rPr>
              <a:t> </a:t>
            </a:r>
            <a:r>
              <a:rPr sz="2000" b="1" dirty="0">
                <a:latin typeface="Arial" panose="020B0604020202020204"/>
                <a:cs typeface="Arial" panose="020B0604020202020204"/>
              </a:rPr>
              <a:t>δύσκολη</a:t>
            </a:r>
            <a:r>
              <a:rPr sz="2000" b="1" spc="-55" dirty="0">
                <a:latin typeface="Arial" panose="020B0604020202020204"/>
                <a:cs typeface="Arial" panose="020B0604020202020204"/>
              </a:rPr>
              <a:t> </a:t>
            </a:r>
            <a:r>
              <a:rPr sz="2000" b="1" dirty="0">
                <a:latin typeface="Arial" panose="020B0604020202020204"/>
                <a:cs typeface="Arial" panose="020B0604020202020204"/>
              </a:rPr>
              <a:t>η</a:t>
            </a:r>
            <a:r>
              <a:rPr sz="2000" b="1" spc="-40" dirty="0">
                <a:latin typeface="Arial" panose="020B0604020202020204"/>
                <a:cs typeface="Arial" panose="020B0604020202020204"/>
              </a:rPr>
              <a:t> </a:t>
            </a:r>
            <a:r>
              <a:rPr sz="2000" b="1" dirty="0">
                <a:latin typeface="Arial" panose="020B0604020202020204"/>
                <a:cs typeface="Arial" panose="020B0604020202020204"/>
              </a:rPr>
              <a:t>ακριβής</a:t>
            </a:r>
            <a:r>
              <a:rPr sz="2000" b="1" spc="-50" dirty="0">
                <a:latin typeface="Arial" panose="020B0604020202020204"/>
                <a:cs typeface="Arial" panose="020B0604020202020204"/>
              </a:rPr>
              <a:t> </a:t>
            </a:r>
            <a:r>
              <a:rPr sz="2000" b="1" spc="-20" dirty="0">
                <a:latin typeface="Arial" panose="020B0604020202020204"/>
                <a:cs typeface="Arial" panose="020B0604020202020204"/>
              </a:rPr>
              <a:t>ρύθ- </a:t>
            </a:r>
            <a:r>
              <a:rPr sz="2000" b="1" dirty="0">
                <a:latin typeface="Arial" panose="020B0604020202020204"/>
                <a:cs typeface="Arial" panose="020B0604020202020204"/>
              </a:rPr>
              <a:t>μιση</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40" dirty="0">
                <a:latin typeface="Arial" panose="020B0604020202020204"/>
                <a:cs typeface="Arial" panose="020B0604020202020204"/>
              </a:rPr>
              <a:t> </a:t>
            </a:r>
            <a:r>
              <a:rPr sz="2000" b="1" spc="-10" dirty="0">
                <a:latin typeface="Arial" panose="020B0604020202020204"/>
                <a:cs typeface="Arial" panose="020B0604020202020204"/>
              </a:rPr>
              <a:t>ποσότητας</a:t>
            </a:r>
            <a:r>
              <a:rPr sz="2000" b="1" spc="-45" dirty="0">
                <a:latin typeface="Arial" panose="020B0604020202020204"/>
                <a:cs typeface="Arial" panose="020B0604020202020204"/>
              </a:rPr>
              <a:t> </a:t>
            </a:r>
            <a:r>
              <a:rPr sz="2000" b="1" dirty="0">
                <a:latin typeface="Arial" panose="020B0604020202020204"/>
                <a:cs typeface="Arial" panose="020B0604020202020204"/>
              </a:rPr>
              <a:t>του</a:t>
            </a:r>
            <a:r>
              <a:rPr sz="2000" b="1" spc="-50" dirty="0">
                <a:latin typeface="Arial" panose="020B0604020202020204"/>
                <a:cs typeface="Arial" panose="020B0604020202020204"/>
              </a:rPr>
              <a:t> </a:t>
            </a:r>
            <a:r>
              <a:rPr sz="2000" b="1" dirty="0">
                <a:latin typeface="Arial" panose="020B0604020202020204"/>
                <a:cs typeface="Arial" panose="020B0604020202020204"/>
              </a:rPr>
              <a:t>εγχυόμενου</a:t>
            </a:r>
            <a:r>
              <a:rPr sz="2000" b="1" spc="-45" dirty="0">
                <a:latin typeface="Arial" panose="020B0604020202020204"/>
                <a:cs typeface="Arial" panose="020B0604020202020204"/>
              </a:rPr>
              <a:t> </a:t>
            </a:r>
            <a:r>
              <a:rPr sz="2000" b="1" spc="-10" dirty="0">
                <a:latin typeface="Arial" panose="020B0604020202020204"/>
                <a:cs typeface="Arial" panose="020B0604020202020204"/>
              </a:rPr>
              <a:t>καυσίμου.</a:t>
            </a:r>
            <a:endParaRPr sz="2000">
              <a:latin typeface="Arial" panose="020B0604020202020204"/>
              <a:cs typeface="Arial" panose="020B0604020202020204"/>
            </a:endParaRPr>
          </a:p>
          <a:p>
            <a:pPr marL="12700" marR="13970" indent="69850">
              <a:lnSpc>
                <a:spcPct val="100000"/>
              </a:lnSpc>
              <a:spcBef>
                <a:spcPts val="410"/>
              </a:spcBef>
            </a:pPr>
            <a:r>
              <a:rPr sz="2000" b="1" dirty="0">
                <a:latin typeface="Arial" panose="020B0604020202020204"/>
                <a:cs typeface="Arial" panose="020B0604020202020204"/>
              </a:rPr>
              <a:t>Οι</a:t>
            </a:r>
            <a:r>
              <a:rPr sz="2000" b="1" spc="-60" dirty="0">
                <a:latin typeface="Arial" panose="020B0604020202020204"/>
                <a:cs typeface="Arial" panose="020B0604020202020204"/>
              </a:rPr>
              <a:t> </a:t>
            </a:r>
            <a:r>
              <a:rPr sz="2000" b="1" dirty="0">
                <a:latin typeface="Arial" panose="020B0604020202020204"/>
                <a:cs typeface="Arial" panose="020B0604020202020204"/>
              </a:rPr>
              <a:t>αντλίες</a:t>
            </a:r>
            <a:r>
              <a:rPr sz="2000" b="1" spc="-45" dirty="0">
                <a:latin typeface="Arial" panose="020B0604020202020204"/>
                <a:cs typeface="Arial" panose="020B0604020202020204"/>
              </a:rPr>
              <a:t> </a:t>
            </a:r>
            <a:r>
              <a:rPr sz="2000" b="1">
                <a:latin typeface="Arial" panose="020B0604020202020204"/>
                <a:cs typeface="Arial" panose="020B0604020202020204"/>
              </a:rPr>
              <a:t>υψηλής</a:t>
            </a:r>
            <a:r>
              <a:rPr sz="2000" b="1" spc="-35">
                <a:latin typeface="Arial" panose="020B0604020202020204"/>
                <a:cs typeface="Arial" panose="020B0604020202020204"/>
              </a:rPr>
              <a:t> </a:t>
            </a:r>
            <a:r>
              <a:rPr sz="2000" b="1" smtClean="0">
                <a:latin typeface="Arial" panose="020B0604020202020204"/>
                <a:cs typeface="Arial" panose="020B0604020202020204"/>
              </a:rPr>
              <a:t>π</a:t>
            </a:r>
            <a:r>
              <a:rPr lang="el-GR" sz="2000" b="1" dirty="0" err="1" smtClean="0">
                <a:latin typeface="Arial" panose="020B0604020202020204"/>
                <a:cs typeface="Arial" panose="020B0604020202020204"/>
              </a:rPr>
              <a:t>ίε</a:t>
            </a:r>
            <a:r>
              <a:rPr sz="2000" b="1" smtClean="0">
                <a:latin typeface="Arial" panose="020B0604020202020204"/>
                <a:cs typeface="Arial" panose="020B0604020202020204"/>
              </a:rPr>
              <a:t>σ</a:t>
            </a:r>
            <a:r>
              <a:rPr lang="el-GR" sz="2000" b="1" dirty="0" smtClean="0">
                <a:latin typeface="Arial" panose="020B0604020202020204"/>
                <a:cs typeface="Arial" panose="020B0604020202020204"/>
              </a:rPr>
              <a:t>η</a:t>
            </a:r>
            <a:r>
              <a:rPr sz="2000" b="1" smtClean="0">
                <a:latin typeface="Arial" panose="020B0604020202020204"/>
                <a:cs typeface="Arial" panose="020B0604020202020204"/>
              </a:rPr>
              <a:t>ς</a:t>
            </a:r>
            <a:r>
              <a:rPr sz="2000" b="1" spc="-40" smtClean="0">
                <a:latin typeface="Arial" panose="020B0604020202020204"/>
                <a:cs typeface="Arial" panose="020B0604020202020204"/>
              </a:rPr>
              <a:t> </a:t>
            </a:r>
            <a:r>
              <a:rPr sz="2000" b="1" dirty="0">
                <a:latin typeface="Arial" panose="020B0604020202020204"/>
                <a:cs typeface="Arial" panose="020B0604020202020204"/>
              </a:rPr>
              <a:t>που</a:t>
            </a:r>
            <a:r>
              <a:rPr sz="2000" b="1" spc="-40" dirty="0">
                <a:latin typeface="Arial" panose="020B0604020202020204"/>
                <a:cs typeface="Arial" panose="020B0604020202020204"/>
              </a:rPr>
              <a:t> </a:t>
            </a:r>
            <a:r>
              <a:rPr sz="2000" b="1" spc="-10" dirty="0">
                <a:latin typeface="Arial" panose="020B0604020202020204"/>
                <a:cs typeface="Arial" panose="020B0604020202020204"/>
              </a:rPr>
              <a:t>χρησιμοποιούνται</a:t>
            </a:r>
            <a:r>
              <a:rPr sz="2000" b="1" spc="-50" dirty="0">
                <a:latin typeface="Arial" panose="020B0604020202020204"/>
                <a:cs typeface="Arial" panose="020B0604020202020204"/>
              </a:rPr>
              <a:t> </a:t>
            </a:r>
            <a:r>
              <a:rPr sz="2000" b="1" dirty="0">
                <a:latin typeface="Arial" panose="020B0604020202020204"/>
                <a:cs typeface="Arial" panose="020B0604020202020204"/>
              </a:rPr>
              <a:t>στους</a:t>
            </a:r>
            <a:r>
              <a:rPr sz="2000" b="1" spc="-40" dirty="0">
                <a:latin typeface="Arial" panose="020B0604020202020204"/>
                <a:cs typeface="Arial" panose="020B0604020202020204"/>
              </a:rPr>
              <a:t> </a:t>
            </a:r>
            <a:r>
              <a:rPr sz="2000" b="1" spc="-10" dirty="0">
                <a:latin typeface="Arial" panose="020B0604020202020204"/>
                <a:cs typeface="Arial" panose="020B0604020202020204"/>
              </a:rPr>
              <a:t>μεγάλους </a:t>
            </a:r>
            <a:r>
              <a:rPr sz="2000" b="1" dirty="0">
                <a:latin typeface="Arial" panose="020B0604020202020204"/>
                <a:cs typeface="Arial" panose="020B0604020202020204"/>
              </a:rPr>
              <a:t>ναυτικούς</a:t>
            </a:r>
            <a:r>
              <a:rPr sz="2000" b="1" spc="-70" dirty="0">
                <a:latin typeface="Arial" panose="020B0604020202020204"/>
                <a:cs typeface="Arial" panose="020B0604020202020204"/>
              </a:rPr>
              <a:t> </a:t>
            </a:r>
            <a:r>
              <a:rPr sz="2000" b="1" dirty="0">
                <a:latin typeface="Arial" panose="020B0604020202020204"/>
                <a:cs typeface="Arial" panose="020B0604020202020204"/>
              </a:rPr>
              <a:t>πετρελαιοκινητήρες</a:t>
            </a:r>
            <a:r>
              <a:rPr sz="2000" b="1" spc="-60" dirty="0">
                <a:latin typeface="Arial" panose="020B0604020202020204"/>
                <a:cs typeface="Arial" panose="020B0604020202020204"/>
              </a:rPr>
              <a:t> </a:t>
            </a:r>
            <a:r>
              <a:rPr sz="2000" b="1" dirty="0">
                <a:latin typeface="Arial" panose="020B0604020202020204"/>
                <a:cs typeface="Arial" panose="020B0604020202020204"/>
              </a:rPr>
              <a:t>είναι</a:t>
            </a:r>
            <a:r>
              <a:rPr sz="2000" b="1" spc="-70" dirty="0">
                <a:latin typeface="Arial" panose="020B0604020202020204"/>
                <a:cs typeface="Arial" panose="020B0604020202020204"/>
              </a:rPr>
              <a:t> </a:t>
            </a:r>
            <a:r>
              <a:rPr sz="2000" b="1" dirty="0">
                <a:latin typeface="Arial" panose="020B0604020202020204"/>
                <a:cs typeface="Arial" panose="020B0604020202020204"/>
              </a:rPr>
              <a:t>εμβολοφόρες</a:t>
            </a:r>
            <a:r>
              <a:rPr sz="2000" b="1" spc="-60" dirty="0">
                <a:latin typeface="Arial" panose="020B0604020202020204"/>
                <a:cs typeface="Arial" panose="020B0604020202020204"/>
              </a:rPr>
              <a:t> </a:t>
            </a:r>
            <a:r>
              <a:rPr sz="2000" b="1" dirty="0">
                <a:latin typeface="Arial" panose="020B0604020202020204"/>
                <a:cs typeface="Arial" panose="020B0604020202020204"/>
              </a:rPr>
              <a:t>αντλίες</a:t>
            </a:r>
            <a:r>
              <a:rPr sz="2000" b="1" spc="-55" dirty="0">
                <a:latin typeface="Arial" panose="020B0604020202020204"/>
                <a:cs typeface="Arial" panose="020B0604020202020204"/>
              </a:rPr>
              <a:t> </a:t>
            </a:r>
            <a:r>
              <a:rPr sz="2000" b="1">
                <a:solidFill>
                  <a:srgbClr val="FF0000"/>
                </a:solidFill>
                <a:latin typeface="Arial" panose="020B0604020202020204"/>
                <a:cs typeface="Arial" panose="020B0604020202020204"/>
              </a:rPr>
              <a:t>θετικής</a:t>
            </a:r>
            <a:r>
              <a:rPr sz="2000" b="1" spc="-65">
                <a:latin typeface="Arial" panose="020B0604020202020204"/>
                <a:cs typeface="Arial" panose="020B0604020202020204"/>
              </a:rPr>
              <a:t> </a:t>
            </a:r>
            <a:r>
              <a:rPr sz="2000" b="1" spc="-10" smtClean="0">
                <a:solidFill>
                  <a:srgbClr val="FF0000"/>
                </a:solidFill>
                <a:latin typeface="Arial" panose="020B0604020202020204"/>
                <a:cs typeface="Arial" panose="020B0604020202020204"/>
              </a:rPr>
              <a:t>εκτ</a:t>
            </a:r>
            <a:r>
              <a:rPr lang="el-GR" sz="2000" b="1" spc="-10" dirty="0" smtClean="0">
                <a:solidFill>
                  <a:srgbClr val="FF0000"/>
                </a:solidFill>
                <a:latin typeface="Arial" panose="020B0604020202020204"/>
                <a:cs typeface="Arial" panose="020B0604020202020204"/>
              </a:rPr>
              <a:t>ό</a:t>
            </a:r>
            <a:r>
              <a:rPr sz="2000" b="1" smtClean="0">
                <a:solidFill>
                  <a:srgbClr val="FF0000"/>
                </a:solidFill>
                <a:latin typeface="Arial" panose="020B0604020202020204"/>
                <a:cs typeface="Arial" panose="020B0604020202020204"/>
              </a:rPr>
              <a:t>π</a:t>
            </a:r>
            <a:r>
              <a:rPr lang="el-GR" sz="2000" b="1" dirty="0" smtClean="0">
                <a:solidFill>
                  <a:srgbClr val="FF0000"/>
                </a:solidFill>
                <a:latin typeface="Arial" panose="020B0604020202020204"/>
                <a:cs typeface="Arial" panose="020B0604020202020204"/>
              </a:rPr>
              <a:t>ι</a:t>
            </a:r>
            <a:r>
              <a:rPr sz="2000" b="1" smtClean="0">
                <a:solidFill>
                  <a:srgbClr val="FF0000"/>
                </a:solidFill>
                <a:latin typeface="Arial" panose="020B0604020202020204"/>
                <a:cs typeface="Arial" panose="020B0604020202020204"/>
              </a:rPr>
              <a:t>σ</a:t>
            </a:r>
            <a:r>
              <a:rPr lang="el-GR" sz="2000" b="1" dirty="0" smtClean="0">
                <a:solidFill>
                  <a:srgbClr val="FF0000"/>
                </a:solidFill>
                <a:latin typeface="Arial" panose="020B0604020202020204"/>
                <a:cs typeface="Arial" panose="020B0604020202020204"/>
              </a:rPr>
              <a:t>η</a:t>
            </a:r>
            <a:r>
              <a:rPr sz="2000" b="1" smtClean="0">
                <a:solidFill>
                  <a:srgbClr val="FF0000"/>
                </a:solidFill>
                <a:latin typeface="Arial" panose="020B0604020202020204"/>
                <a:cs typeface="Arial" panose="020B0604020202020204"/>
              </a:rPr>
              <a:t>ς</a:t>
            </a:r>
            <a:r>
              <a:rPr sz="2000" b="1" dirty="0">
                <a:latin typeface="Arial" panose="020B0604020202020204"/>
                <a:cs typeface="Arial" panose="020B0604020202020204"/>
              </a:rPr>
              <a:t>.</a:t>
            </a:r>
            <a:r>
              <a:rPr sz="2000" b="1" spc="-75" dirty="0">
                <a:latin typeface="Arial" panose="020B0604020202020204"/>
                <a:cs typeface="Arial" panose="020B0604020202020204"/>
              </a:rPr>
              <a:t> </a:t>
            </a:r>
            <a:r>
              <a:rPr sz="2000" b="1" dirty="0">
                <a:latin typeface="Arial" panose="020B0604020202020204"/>
                <a:cs typeface="Arial" panose="020B0604020202020204"/>
              </a:rPr>
              <a:t>Συνήθως</a:t>
            </a:r>
            <a:r>
              <a:rPr sz="2000" b="1" spc="-60" dirty="0">
                <a:latin typeface="Arial" panose="020B0604020202020204"/>
                <a:cs typeface="Arial" panose="020B0604020202020204"/>
              </a:rPr>
              <a:t> </a:t>
            </a:r>
            <a:r>
              <a:rPr sz="2000" b="1" spc="-10" dirty="0">
                <a:latin typeface="Arial" panose="020B0604020202020204"/>
                <a:cs typeface="Arial" panose="020B0604020202020204"/>
              </a:rPr>
              <a:t>χρησιμοποιούνται</a:t>
            </a:r>
            <a:r>
              <a:rPr sz="2000" b="1" spc="-70" dirty="0">
                <a:latin typeface="Arial" panose="020B0604020202020204"/>
                <a:cs typeface="Arial" panose="020B0604020202020204"/>
              </a:rPr>
              <a:t> </a:t>
            </a:r>
            <a:r>
              <a:rPr sz="2000" b="1" dirty="0">
                <a:latin typeface="Arial" panose="020B0604020202020204"/>
                <a:cs typeface="Arial" panose="020B0604020202020204"/>
              </a:rPr>
              <a:t>ανεξάρτητες</a:t>
            </a:r>
            <a:r>
              <a:rPr sz="2000" b="1" spc="-70" dirty="0">
                <a:latin typeface="Arial" panose="020B0604020202020204"/>
                <a:cs typeface="Arial" panose="020B0604020202020204"/>
              </a:rPr>
              <a:t> </a:t>
            </a:r>
            <a:r>
              <a:rPr sz="2000" b="1" dirty="0">
                <a:latin typeface="Arial" panose="020B0604020202020204"/>
                <a:cs typeface="Arial" panose="020B0604020202020204"/>
              </a:rPr>
              <a:t>αντλίες</a:t>
            </a:r>
            <a:r>
              <a:rPr sz="2000" b="1" spc="-65" dirty="0">
                <a:latin typeface="Arial" panose="020B0604020202020204"/>
                <a:cs typeface="Arial" panose="020B0604020202020204"/>
              </a:rPr>
              <a:t> </a:t>
            </a:r>
            <a:r>
              <a:rPr sz="2000" b="1" dirty="0">
                <a:latin typeface="Arial" panose="020B0604020202020204"/>
                <a:cs typeface="Arial" panose="020B0604020202020204"/>
              </a:rPr>
              <a:t>για</a:t>
            </a:r>
            <a:r>
              <a:rPr sz="2000" b="1" spc="-60" dirty="0">
                <a:latin typeface="Arial" panose="020B0604020202020204"/>
                <a:cs typeface="Arial" panose="020B0604020202020204"/>
              </a:rPr>
              <a:t> </a:t>
            </a:r>
            <a:r>
              <a:rPr sz="2000" b="1">
                <a:latin typeface="Arial" panose="020B0604020202020204"/>
                <a:cs typeface="Arial" panose="020B0604020202020204"/>
              </a:rPr>
              <a:t>κάθε</a:t>
            </a:r>
            <a:r>
              <a:rPr sz="2000" b="1" spc="-65">
                <a:latin typeface="Arial" panose="020B0604020202020204"/>
                <a:cs typeface="Arial" panose="020B0604020202020204"/>
              </a:rPr>
              <a:t> </a:t>
            </a:r>
            <a:r>
              <a:rPr sz="2000" b="1" spc="-25" smtClean="0">
                <a:latin typeface="Arial" panose="020B0604020202020204"/>
                <a:cs typeface="Arial" panose="020B0604020202020204"/>
              </a:rPr>
              <a:t>κύ</a:t>
            </a:r>
            <a:r>
              <a:rPr sz="2000" b="1" smtClean="0">
                <a:latin typeface="Arial" panose="020B0604020202020204"/>
                <a:cs typeface="Arial" panose="020B0604020202020204"/>
              </a:rPr>
              <a:t>λινδρο</a:t>
            </a:r>
            <a:r>
              <a:rPr sz="2000" b="1" spc="-35" smtClean="0">
                <a:latin typeface="Arial" panose="020B0604020202020204"/>
                <a:cs typeface="Arial" panose="020B0604020202020204"/>
              </a:rPr>
              <a:t> </a:t>
            </a:r>
            <a:r>
              <a:rPr sz="2000" b="1" spc="-10" dirty="0">
                <a:latin typeface="Arial" panose="020B0604020202020204"/>
                <a:cs typeface="Arial" panose="020B0604020202020204"/>
              </a:rPr>
              <a:t>ξεχωριστά.</a:t>
            </a:r>
            <a:r>
              <a:rPr sz="2000" b="1" spc="-35" dirty="0">
                <a:latin typeface="Arial" panose="020B0604020202020204"/>
                <a:cs typeface="Arial" panose="020B0604020202020204"/>
              </a:rPr>
              <a:t> </a:t>
            </a:r>
            <a:r>
              <a:rPr sz="2000" b="1" dirty="0">
                <a:latin typeface="Arial" panose="020B0604020202020204"/>
                <a:cs typeface="Arial" panose="020B0604020202020204"/>
              </a:rPr>
              <a:t>Κάθε</a:t>
            </a:r>
            <a:r>
              <a:rPr sz="2000" b="1" spc="-40" dirty="0">
                <a:latin typeface="Arial" panose="020B0604020202020204"/>
                <a:cs typeface="Arial" panose="020B0604020202020204"/>
              </a:rPr>
              <a:t> </a:t>
            </a:r>
            <a:r>
              <a:rPr sz="2000" b="1" dirty="0">
                <a:latin typeface="Arial" panose="020B0604020202020204"/>
                <a:cs typeface="Arial" panose="020B0604020202020204"/>
              </a:rPr>
              <a:t>μία</a:t>
            </a:r>
            <a:r>
              <a:rPr sz="2000" b="1" spc="-35" dirty="0">
                <a:latin typeface="Arial" panose="020B0604020202020204"/>
                <a:cs typeface="Arial" panose="020B0604020202020204"/>
              </a:rPr>
              <a:t> </a:t>
            </a:r>
            <a:r>
              <a:rPr sz="2000" b="1" spc="-20" dirty="0">
                <a:latin typeface="Arial" panose="020B0604020202020204"/>
                <a:cs typeface="Arial" panose="020B0604020202020204"/>
              </a:rPr>
              <a:t>τοποθετείται</a:t>
            </a:r>
            <a:r>
              <a:rPr sz="2000" b="1" spc="-45" dirty="0">
                <a:latin typeface="Arial" panose="020B0604020202020204"/>
                <a:cs typeface="Arial" panose="020B0604020202020204"/>
              </a:rPr>
              <a:t> </a:t>
            </a:r>
            <a:r>
              <a:rPr sz="2000" b="1" dirty="0">
                <a:latin typeface="Arial" panose="020B0604020202020204"/>
                <a:cs typeface="Arial" panose="020B0604020202020204"/>
              </a:rPr>
              <a:t>εμπρός</a:t>
            </a:r>
            <a:r>
              <a:rPr sz="2000" b="1" spc="-30" dirty="0">
                <a:latin typeface="Arial" panose="020B0604020202020204"/>
                <a:cs typeface="Arial" panose="020B0604020202020204"/>
              </a:rPr>
              <a:t> </a:t>
            </a:r>
            <a:r>
              <a:rPr sz="2000" b="1" dirty="0">
                <a:latin typeface="Arial" panose="020B0604020202020204"/>
                <a:cs typeface="Arial" panose="020B0604020202020204"/>
              </a:rPr>
              <a:t>από</a:t>
            </a:r>
            <a:r>
              <a:rPr sz="2000" b="1" spc="-40" dirty="0">
                <a:latin typeface="Arial" panose="020B0604020202020204"/>
                <a:cs typeface="Arial" panose="020B0604020202020204"/>
              </a:rPr>
              <a:t> </a:t>
            </a:r>
            <a:r>
              <a:rPr sz="2000" b="1" dirty="0">
                <a:latin typeface="Arial" panose="020B0604020202020204"/>
                <a:cs typeface="Arial" panose="020B0604020202020204"/>
              </a:rPr>
              <a:t>τον</a:t>
            </a:r>
            <a:r>
              <a:rPr sz="2000" b="1" spc="-60" dirty="0">
                <a:latin typeface="Arial" panose="020B0604020202020204"/>
                <a:cs typeface="Arial" panose="020B0604020202020204"/>
              </a:rPr>
              <a:t> </a:t>
            </a:r>
            <a:r>
              <a:rPr sz="2000" b="1" dirty="0">
                <a:latin typeface="Arial" panose="020B0604020202020204"/>
                <a:cs typeface="Arial" panose="020B0604020202020204"/>
              </a:rPr>
              <a:t>κύλινδρο</a:t>
            </a:r>
            <a:r>
              <a:rPr sz="2000" b="1" spc="-40" dirty="0">
                <a:latin typeface="Arial" panose="020B0604020202020204"/>
                <a:cs typeface="Arial" panose="020B0604020202020204"/>
              </a:rPr>
              <a:t> </a:t>
            </a:r>
            <a:r>
              <a:rPr sz="2000" b="1" spc="-25" dirty="0">
                <a:latin typeface="Arial" panose="020B0604020202020204"/>
                <a:cs typeface="Arial" panose="020B0604020202020204"/>
              </a:rPr>
              <a:t>τον </a:t>
            </a:r>
            <a:r>
              <a:rPr sz="2000" b="1" dirty="0">
                <a:latin typeface="Arial" panose="020B0604020202020204"/>
                <a:cs typeface="Arial" panose="020B0604020202020204"/>
              </a:rPr>
              <a:t>οποίο</a:t>
            </a:r>
            <a:r>
              <a:rPr sz="2000" b="1" spc="-75" dirty="0">
                <a:latin typeface="Arial" panose="020B0604020202020204"/>
                <a:cs typeface="Arial" panose="020B0604020202020204"/>
              </a:rPr>
              <a:t> </a:t>
            </a:r>
            <a:r>
              <a:rPr sz="2000" b="1" dirty="0">
                <a:latin typeface="Arial" panose="020B0604020202020204"/>
                <a:cs typeface="Arial" panose="020B0604020202020204"/>
              </a:rPr>
              <a:t>τροφοδοτεί,</a:t>
            </a:r>
            <a:r>
              <a:rPr sz="2000" b="1" spc="-65" dirty="0">
                <a:latin typeface="Arial" panose="020B0604020202020204"/>
                <a:cs typeface="Arial" panose="020B0604020202020204"/>
              </a:rPr>
              <a:t> </a:t>
            </a:r>
            <a:r>
              <a:rPr sz="2000" b="1" dirty="0">
                <a:latin typeface="Arial" panose="020B0604020202020204"/>
                <a:cs typeface="Arial" panose="020B0604020202020204"/>
              </a:rPr>
              <a:t>όσο</a:t>
            </a:r>
            <a:r>
              <a:rPr sz="2000" b="1" spc="-60" dirty="0">
                <a:latin typeface="Arial" panose="020B0604020202020204"/>
                <a:cs typeface="Arial" panose="020B0604020202020204"/>
              </a:rPr>
              <a:t> </a:t>
            </a:r>
            <a:r>
              <a:rPr sz="2000" b="1">
                <a:latin typeface="Arial" panose="020B0604020202020204"/>
                <a:cs typeface="Arial" panose="020B0604020202020204"/>
              </a:rPr>
              <a:t>το</a:t>
            </a:r>
            <a:r>
              <a:rPr sz="2000" b="1" spc="-70">
                <a:latin typeface="Arial" panose="020B0604020202020204"/>
                <a:cs typeface="Arial" panose="020B0604020202020204"/>
              </a:rPr>
              <a:t> </a:t>
            </a:r>
            <a:r>
              <a:rPr sz="2000" b="1" smtClean="0">
                <a:latin typeface="Arial" panose="020B0604020202020204"/>
                <a:cs typeface="Arial" panose="020B0604020202020204"/>
              </a:rPr>
              <a:t>δυνατό</a:t>
            </a:r>
            <a:r>
              <a:rPr lang="el-GR" sz="2000" b="1" dirty="0" smtClean="0">
                <a:latin typeface="Arial" panose="020B0604020202020204"/>
                <a:cs typeface="Arial" panose="020B0604020202020204"/>
              </a:rPr>
              <a:t> </a:t>
            </a:r>
            <a:r>
              <a:rPr sz="2000" b="1" spc="-90" smtClean="0">
                <a:latin typeface="Arial" panose="020B0604020202020204"/>
                <a:cs typeface="Arial" panose="020B0604020202020204"/>
              </a:rPr>
              <a:t> </a:t>
            </a:r>
            <a:r>
              <a:rPr sz="2000" b="1" dirty="0">
                <a:latin typeface="Arial" panose="020B0604020202020204"/>
                <a:cs typeface="Arial" panose="020B0604020202020204"/>
              </a:rPr>
              <a:t>πιο</a:t>
            </a:r>
            <a:r>
              <a:rPr sz="2000" b="1" spc="-60" dirty="0">
                <a:latin typeface="Arial" panose="020B0604020202020204"/>
                <a:cs typeface="Arial" panose="020B0604020202020204"/>
              </a:rPr>
              <a:t> </a:t>
            </a:r>
            <a:r>
              <a:rPr sz="2000" b="1" spc="-10" dirty="0">
                <a:latin typeface="Arial" panose="020B0604020202020204"/>
                <a:cs typeface="Arial" panose="020B0604020202020204"/>
              </a:rPr>
              <a:t>κοντά</a:t>
            </a:r>
            <a:r>
              <a:rPr sz="2000" b="1" spc="-65" dirty="0">
                <a:latin typeface="Arial" panose="020B0604020202020204"/>
                <a:cs typeface="Arial" panose="020B0604020202020204"/>
              </a:rPr>
              <a:t> </a:t>
            </a:r>
            <a:r>
              <a:rPr sz="2000" b="1" dirty="0">
                <a:latin typeface="Arial" panose="020B0604020202020204"/>
                <a:cs typeface="Arial" panose="020B0604020202020204"/>
              </a:rPr>
              <a:t>στον</a:t>
            </a:r>
            <a:r>
              <a:rPr sz="2000" b="1" spc="-85" dirty="0">
                <a:latin typeface="Arial" panose="020B0604020202020204"/>
                <a:cs typeface="Arial" panose="020B0604020202020204"/>
              </a:rPr>
              <a:t> </a:t>
            </a:r>
            <a:r>
              <a:rPr sz="2000" b="1" spc="-10" dirty="0">
                <a:latin typeface="Arial" panose="020B0604020202020204"/>
                <a:cs typeface="Arial" panose="020B0604020202020204"/>
              </a:rPr>
              <a:t>εγχυτήρα.</a:t>
            </a:r>
            <a:endParaRPr sz="2000">
              <a:latin typeface="Arial" panose="020B0604020202020204"/>
              <a:cs typeface="Arial" panose="020B0604020202020204"/>
            </a:endParaRPr>
          </a:p>
        </p:txBody>
      </p:sp>
    </p:spTree>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27760"/>
            <a:ext cx="8357870" cy="5500370"/>
          </a:xfrm>
          <a:prstGeom prst="rect">
            <a:avLst/>
          </a:prstGeom>
        </p:spPr>
        <p:txBody>
          <a:bodyPr vert="horz" wrap="square" lIns="0" tIns="15240" rIns="0" bIns="0" rtlCol="0">
            <a:spAutoFit/>
          </a:bodyPr>
          <a:lstStyle/>
          <a:p>
            <a:pPr marL="198120" algn="ctr">
              <a:lnSpc>
                <a:spcPct val="100000"/>
              </a:lnSpc>
              <a:spcBef>
                <a:spcPts val="120"/>
              </a:spcBef>
            </a:pPr>
            <a:r>
              <a:rPr sz="1800" u="heavy" dirty="0">
                <a:solidFill>
                  <a:srgbClr val="FF0000"/>
                </a:solidFill>
                <a:uFill>
                  <a:solidFill>
                    <a:srgbClr val="FF0000"/>
                  </a:solidFill>
                </a:uFill>
                <a:latin typeface="Arial Black" panose="020B0A04020102020204"/>
                <a:cs typeface="Arial Black" panose="020B0A04020102020204"/>
              </a:rPr>
              <a:t>ΜΕΣΟΣΤΡΟΦΕΣ</a:t>
            </a:r>
            <a:r>
              <a:rPr sz="1800" u="heavy" spc="13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180"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Sulzer</a:t>
            </a:r>
            <a:endParaRPr sz="1800">
              <a:latin typeface="Arial Black" panose="020B0A04020102020204"/>
              <a:cs typeface="Arial Black" panose="020B0A04020102020204"/>
            </a:endParaRPr>
          </a:p>
          <a:p>
            <a:pPr>
              <a:lnSpc>
                <a:spcPct val="100000"/>
              </a:lnSpc>
              <a:spcBef>
                <a:spcPts val="5"/>
              </a:spcBef>
            </a:pPr>
            <a:endParaRPr sz="2350">
              <a:latin typeface="Arial Black" panose="020B0A04020102020204"/>
              <a:cs typeface="Arial Black" panose="020B0A04020102020204"/>
            </a:endParaRPr>
          </a:p>
          <a:p>
            <a:pPr marL="12700" marR="5080">
              <a:lnSpc>
                <a:spcPct val="118000"/>
              </a:lnSpc>
            </a:pPr>
            <a:r>
              <a:rPr sz="3000" baseline="3000" dirty="0">
                <a:solidFill>
                  <a:srgbClr val="FF0000"/>
                </a:solidFill>
                <a:latin typeface="Wingdings" panose="05000000000000000000"/>
                <a:cs typeface="Wingdings" panose="05000000000000000000"/>
              </a:rPr>
              <a:t></a:t>
            </a:r>
            <a:r>
              <a:rPr sz="2000" dirty="0">
                <a:latin typeface="Arial Black" panose="020B0A04020102020204"/>
                <a:cs typeface="Arial Black" panose="020B0A04020102020204"/>
              </a:rPr>
              <a:t>ΤΟ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ΚΥΡΙΟ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ΧΑΡΑΚΤΗΡΙΣΤΙΚΟ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ΣΕΙΡΑΣ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Ζ</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ΤΟ </a:t>
            </a:r>
            <a:r>
              <a:rPr sz="2000" dirty="0">
                <a:latin typeface="Arial Black" panose="020B0A04020102020204"/>
                <a:cs typeface="Arial Black" panose="020B0A04020102020204"/>
              </a:rPr>
              <a:t>ΠΕΡΙΣΤΡΕΦΟΜΕΝΟ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ΕΜΒΟΛΟ,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ΟΠΟΙΟ </a:t>
            </a:r>
            <a:r>
              <a:rPr sz="2000" spc="-10" dirty="0">
                <a:latin typeface="Arial Black" panose="020B0A04020102020204"/>
                <a:cs typeface="Arial Black" panose="020B0A04020102020204"/>
              </a:rPr>
              <a:t>ΑΠΟΤΕΛΕΙ </a:t>
            </a:r>
            <a:r>
              <a:rPr sz="2000" dirty="0">
                <a:latin typeface="Arial Black" panose="020B0A04020102020204"/>
                <a:cs typeface="Arial Black" panose="020B0A04020102020204"/>
              </a:rPr>
              <a:t>ΚΑΤΟΧΥΡΩΜΕΝΗ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ΕΥΡΕΣΙΤΕΧΝΙΑ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a:t>
            </a:r>
            <a:r>
              <a:rPr sz="2000" dirty="0">
                <a:solidFill>
                  <a:srgbClr val="FF0000"/>
                </a:solidFill>
                <a:latin typeface="Arial Black" panose="020B0A04020102020204"/>
                <a:cs typeface="Arial Black" panose="020B0A04020102020204"/>
              </a:rPr>
              <a:t>ΠΑΤΕΝΤΑ</a:t>
            </a:r>
            <a:r>
              <a:rPr sz="2000" dirty="0">
                <a:latin typeface="Arial Black" panose="020B0A04020102020204"/>
                <a:cs typeface="Arial Black" panose="020B0A04020102020204"/>
              </a:rPr>
              <a:t>)</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0" dirty="0">
                <a:latin typeface="Arial Black" panose="020B0A04020102020204"/>
                <a:cs typeface="Arial Black" panose="020B0A04020102020204"/>
              </a:rPr>
              <a:t> </a:t>
            </a:r>
            <a:r>
              <a:rPr sz="2000" spc="-10" dirty="0">
                <a:latin typeface="Arial Black" panose="020B0A04020102020204"/>
                <a:cs typeface="Arial Black" panose="020B0A04020102020204"/>
              </a:rPr>
              <a:t>1937.</a:t>
            </a:r>
            <a:endParaRPr sz="2000">
              <a:latin typeface="Arial Black" panose="020B0A04020102020204"/>
              <a:cs typeface="Arial Black" panose="020B0A04020102020204"/>
            </a:endParaRPr>
          </a:p>
          <a:p>
            <a:pPr marL="12700" marR="316865">
              <a:lnSpc>
                <a:spcPct val="118000"/>
              </a:lnSpc>
              <a:spcBef>
                <a:spcPts val="400"/>
              </a:spcBef>
            </a:pPr>
            <a:r>
              <a:rPr sz="3000" baseline="3000" dirty="0">
                <a:solidFill>
                  <a:srgbClr val="FF0000"/>
                </a:solidFill>
                <a:latin typeface="Wingdings" panose="05000000000000000000"/>
                <a:cs typeface="Wingdings" panose="05000000000000000000"/>
              </a:rPr>
              <a:t></a:t>
            </a:r>
            <a:r>
              <a:rPr sz="2000" dirty="0">
                <a:latin typeface="Arial Black" panose="020B0A04020102020204"/>
                <a:cs typeface="Arial Black" panose="020B0A04020102020204"/>
              </a:rPr>
              <a:t>Ο</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ΔΙΩΣΤΗΡΑΣ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ΚΑΤΑΛΗΓΕΙ</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2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ΣΦΑΙΡΙΚΗ</a:t>
            </a:r>
            <a:r>
              <a:rPr sz="2000" spc="-20" dirty="0">
                <a:solidFill>
                  <a:srgbClr val="FF0000"/>
                </a:solidFill>
                <a:latin typeface="Arial Black" panose="020B0A04020102020204"/>
                <a:cs typeface="Arial Black" panose="020B0A04020102020204"/>
              </a:rPr>
              <a:t> </a:t>
            </a:r>
            <a:r>
              <a:rPr sz="2000" spc="-10" dirty="0">
                <a:latin typeface="Arial Black" panose="020B0A04020102020204"/>
                <a:cs typeface="Arial Black" panose="020B0A04020102020204"/>
              </a:rPr>
              <a:t>ΔΙΑΜΟΡΦΩΣΗ </a:t>
            </a:r>
            <a:r>
              <a:rPr sz="2000" dirty="0">
                <a:solidFill>
                  <a:srgbClr val="FF0000"/>
                </a:solidFill>
                <a:latin typeface="Arial Black" panose="020B0A04020102020204"/>
                <a:cs typeface="Arial Black" panose="020B0A04020102020204"/>
              </a:rPr>
              <a:t>ΧΩΡΙΣ</a:t>
            </a:r>
            <a:r>
              <a:rPr sz="2000" spc="-1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ΠΕΙΡΟ</a:t>
            </a:r>
            <a:r>
              <a:rPr sz="2000" dirty="0">
                <a:latin typeface="Arial Black" panose="020B0A04020102020204"/>
                <a:cs typeface="Arial Black" panose="020B0A04020102020204"/>
              </a:rPr>
              <a:t>.</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ΣΦΑΙΡΙΚΗ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ΔΙΑΜΟΡΦΩΣΗ </a:t>
            </a:r>
            <a:r>
              <a:rPr sz="2000" spc="-10" dirty="0">
                <a:latin typeface="Arial Black" panose="020B0A04020102020204"/>
                <a:cs typeface="Arial Black" panose="020B0A04020102020204"/>
              </a:rPr>
              <a:t>ΠΕΡΙΒΑΛΛΕΤΑΙ </a:t>
            </a:r>
            <a:r>
              <a:rPr sz="2000" dirty="0">
                <a:latin typeface="Arial Black" panose="020B0A04020102020204"/>
                <a:cs typeface="Arial Black" panose="020B0A04020102020204"/>
              </a:rPr>
              <a:t>ΑΠΟ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ΑΝΑΛΟΓΗ ΔΙΑΜΟΡΦΩΣΗ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 ΕΜΒΟΛΟΥ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ΕΠΙΤΡΕΠΕΙ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ΠΕΡΙΣΤΡΟΦΗ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 Η </a:t>
            </a:r>
            <a:r>
              <a:rPr sz="2000" spc="-10" dirty="0">
                <a:latin typeface="Arial Black" panose="020B0A04020102020204"/>
                <a:cs typeface="Arial Black" panose="020B0A04020102020204"/>
              </a:rPr>
              <a:t>ΠΕΡΙΣΤΡΟΦΗ </a:t>
            </a:r>
            <a:r>
              <a:rPr sz="2000" dirty="0">
                <a:latin typeface="Arial Black" panose="020B0A04020102020204"/>
                <a:cs typeface="Arial Black" panose="020B0A04020102020204"/>
              </a:rPr>
              <a:t>ΕΠΙΤΥΓΧΑΝΕΤΑΙ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5" dirty="0">
                <a:latin typeface="Arial Black" panose="020B0A04020102020204"/>
                <a:cs typeface="Arial Black" panose="020B0A04020102020204"/>
              </a:rPr>
              <a:t> </a:t>
            </a:r>
            <a:r>
              <a:rPr sz="2000">
                <a:latin typeface="Arial Black" panose="020B0A04020102020204"/>
                <a:cs typeface="Arial Black" panose="020B0A04020102020204"/>
              </a:rPr>
              <a:t>ΚΑΤΑΛΛΗΛΟ </a:t>
            </a:r>
            <a:r>
              <a:rPr sz="2000" spc="-10" smtClean="0">
                <a:latin typeface="Arial Black" panose="020B0A04020102020204"/>
                <a:cs typeface="Arial Black" panose="020B0A04020102020204"/>
              </a:rPr>
              <a:t>ΜΗΧΑΝΙΣΜΟ</a:t>
            </a:r>
            <a:r>
              <a:rPr lang="el-GR" sz="2000" spc="-10" dirty="0" smtClean="0">
                <a:latin typeface="Arial Black" panose="020B0A04020102020204"/>
                <a:cs typeface="Arial Black" panose="020B0A04020102020204"/>
              </a:rPr>
              <a:t> ΤΥΠΟΥ</a:t>
            </a:r>
            <a:endParaRPr sz="2000">
              <a:latin typeface="Arial Black" panose="020B0A04020102020204"/>
              <a:cs typeface="Arial Black" panose="020B0A04020102020204"/>
            </a:endParaRPr>
          </a:p>
          <a:p>
            <a:pPr marL="12700" marR="342900">
              <a:lnSpc>
                <a:spcPct val="118000"/>
              </a:lnSpc>
            </a:pPr>
            <a:r>
              <a:rPr sz="2000" dirty="0">
                <a:solidFill>
                  <a:srgbClr val="FF0000"/>
                </a:solidFill>
                <a:latin typeface="Arial Black" panose="020B0A04020102020204"/>
                <a:cs typeface="Arial Black" panose="020B0A04020102020204"/>
              </a:rPr>
              <a:t>&lt;&lt;ΚΑΣΤΑΝΙΑΣ&gt;&gt;</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ΠΟΥ </a:t>
            </a:r>
            <a:r>
              <a:rPr sz="2000">
                <a:latin typeface="Arial Black" panose="020B0A04020102020204"/>
                <a:cs typeface="Arial Black" panose="020B0A04020102020204"/>
              </a:rPr>
              <a:t>ΜΕΤΑΤΡΕΠΕΙ</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ΤΗ</a:t>
            </a:r>
            <a:r>
              <a:rPr lang="el-GR" sz="2000" dirty="0" smtClean="0">
                <a:latin typeface="Arial Black" panose="020B0A04020102020204"/>
                <a:cs typeface="Arial Black" panose="020B0A04020102020204"/>
              </a:rPr>
              <a:t>Ν</a:t>
            </a:r>
            <a:r>
              <a:rPr sz="2000" smtClean="0">
                <a:latin typeface="Arial Black" panose="020B0A04020102020204"/>
                <a:cs typeface="Arial Black" panose="020B0A04020102020204"/>
              </a:rPr>
              <a:t> </a:t>
            </a:r>
            <a:r>
              <a:rPr sz="2000" spc="-10" dirty="0">
                <a:latin typeface="Arial Black" panose="020B0A04020102020204"/>
                <a:cs typeface="Arial Black" panose="020B0A04020102020204"/>
              </a:rPr>
              <a:t>ΠΑΛΙΝΔΡΟΜΙΚΗ </a:t>
            </a:r>
            <a:r>
              <a:rPr sz="2000" dirty="0">
                <a:latin typeface="Arial Black" panose="020B0A04020102020204"/>
                <a:cs typeface="Arial Black" panose="020B0A04020102020204"/>
              </a:rPr>
              <a:t>ΚΙΝΗΣΗ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ΔΙΩΣΤΗΡΑ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ΠΕΡΙΣΤΡΟΦΙΚΗ ΚΙΝΗΣΗ </a:t>
            </a:r>
            <a:r>
              <a:rPr sz="2000" spc="-25" dirty="0">
                <a:latin typeface="Arial Black" panose="020B0A04020102020204"/>
                <a:cs typeface="Arial Black" panose="020B0A04020102020204"/>
              </a:rPr>
              <a:t>ΤΟΥ </a:t>
            </a:r>
            <a:r>
              <a:rPr sz="2000" spc="-10" dirty="0">
                <a:latin typeface="Arial Black" panose="020B0A04020102020204"/>
                <a:cs typeface="Arial Black" panose="020B0A04020102020204"/>
              </a:rPr>
              <a:t>ΕΜΒΟΛΟΥ.</a:t>
            </a:r>
            <a:endParaRPr sz="2000">
              <a:latin typeface="Arial Black" panose="020B0A04020102020204"/>
              <a:cs typeface="Arial Black" panose="020B0A04020102020204"/>
            </a:endParaRPr>
          </a:p>
          <a:p>
            <a:pPr marL="12700" marR="563245">
              <a:lnSpc>
                <a:spcPct val="118000"/>
              </a:lnSpc>
              <a:spcBef>
                <a:spcPts val="410"/>
              </a:spcBef>
            </a:pPr>
            <a:r>
              <a:rPr sz="3000" baseline="3000" dirty="0">
                <a:solidFill>
                  <a:srgbClr val="FF0000"/>
                </a:solidFill>
                <a:latin typeface="Wingdings" panose="05000000000000000000"/>
                <a:cs typeface="Wingdings" panose="05000000000000000000"/>
              </a:rPr>
              <a:t></a:t>
            </a:r>
            <a:r>
              <a:rPr sz="2000" dirty="0">
                <a:latin typeface="Arial Black" panose="020B0A04020102020204"/>
                <a:cs typeface="Arial Black" panose="020B0A04020102020204"/>
              </a:rPr>
              <a:t>ΜΕ</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ΧΡΗΣΗ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20" dirty="0">
                <a:latin typeface="Arial Black" panose="020B0A04020102020204"/>
                <a:cs typeface="Arial Black" panose="020B0A04020102020204"/>
              </a:rPr>
              <a:t> </a:t>
            </a:r>
            <a:r>
              <a:rPr sz="2000">
                <a:latin typeface="Arial Black" panose="020B0A04020102020204"/>
                <a:cs typeface="Arial Black" panose="020B0A04020102020204"/>
              </a:rPr>
              <a:t>ΣΦΑΙΡΙΚΗΣ</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ΕΔΡΑΣ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5" smtClean="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dirty="0">
                <a:latin typeface="Arial Black" panose="020B0A04020102020204"/>
                <a:cs typeface="Arial Black" panose="020B0A04020102020204"/>
              </a:rPr>
              <a:t>ΕΜΒΟΛΟΥ ΜΕΙΩΘΗΚΑΝ ΟΙ ΑΝΑΠΤΥΣΣΟΜΕΝΕΣ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ΤΑΣΕΙΣ.</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571490" y="1000760"/>
            <a:ext cx="2357119" cy="5571490"/>
          </a:xfrm>
          <a:prstGeom prst="rect">
            <a:avLst/>
          </a:prstGeom>
        </p:spPr>
      </p:pic>
      <p:sp>
        <p:nvSpPr>
          <p:cNvPr id="3" name="object 3"/>
          <p:cNvSpPr txBox="1"/>
          <p:nvPr/>
        </p:nvSpPr>
        <p:spPr>
          <a:xfrm>
            <a:off x="293370" y="1026522"/>
            <a:ext cx="4533900" cy="5365750"/>
          </a:xfrm>
          <a:prstGeom prst="rect">
            <a:avLst/>
          </a:prstGeom>
        </p:spPr>
        <p:txBody>
          <a:bodyPr vert="horz" wrap="square" lIns="0" tIns="113664" rIns="0" bIns="0" rtlCol="0">
            <a:spAutoFit/>
          </a:bodyPr>
          <a:lstStyle/>
          <a:p>
            <a:pPr marL="12700">
              <a:lnSpc>
                <a:spcPct val="100000"/>
              </a:lnSpc>
              <a:spcBef>
                <a:spcPts val="895"/>
              </a:spcBef>
            </a:pPr>
            <a:r>
              <a:rPr sz="1800" u="heavy" dirty="0">
                <a:solidFill>
                  <a:srgbClr val="FF0000"/>
                </a:solidFill>
                <a:uFill>
                  <a:solidFill>
                    <a:srgbClr val="FF0000"/>
                  </a:solidFill>
                </a:uFill>
                <a:latin typeface="Arial Black" panose="020B0A04020102020204"/>
                <a:cs typeface="Arial Black" panose="020B0A04020102020204"/>
              </a:rPr>
              <a:t>ΜΕΣΟΣΤΡΟΦΕΣ</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ΜΗΧΑΝΕΣ</a:t>
            </a:r>
            <a:r>
              <a:rPr sz="1800" spc="40"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Sulzer</a:t>
            </a:r>
            <a:endParaRPr sz="1800">
              <a:latin typeface="Arial Black" panose="020B0A04020102020204"/>
              <a:cs typeface="Arial Black" panose="020B0A04020102020204"/>
            </a:endParaRPr>
          </a:p>
          <a:p>
            <a:pPr marL="12700" marR="73660">
              <a:lnSpc>
                <a:spcPct val="118000"/>
              </a:lnSpc>
              <a:spcBef>
                <a:spcPts val="315"/>
              </a:spcBef>
              <a:buClr>
                <a:srgbClr val="FF0000"/>
              </a:buClr>
              <a:buSzPct val="93000"/>
              <a:buFont typeface="Wingdings" panose="05000000000000000000"/>
              <a:buChar char=""/>
              <a:tabLst>
                <a:tab pos="172085" algn="l"/>
              </a:tabLst>
            </a:pPr>
            <a:r>
              <a:rPr sz="1400" dirty="0">
                <a:latin typeface="Arial Black" panose="020B0A04020102020204"/>
                <a:cs typeface="Arial Black" panose="020B0A04020102020204"/>
              </a:rPr>
              <a:t>ΤΟ</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ΚΥΡΙΟ</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ΧΑΡΑΚΤΗΡΙΣΤΙΚΟ</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ΣΕΙΡΑΣ</a:t>
            </a:r>
            <a:r>
              <a:rPr sz="1400" spc="45" dirty="0">
                <a:latin typeface="Arial Black" panose="020B0A04020102020204"/>
                <a:cs typeface="Arial Black" panose="020B0A04020102020204"/>
              </a:rPr>
              <a:t> </a:t>
            </a:r>
            <a:r>
              <a:rPr sz="1400" spc="-50" dirty="0">
                <a:latin typeface="Arial Black" panose="020B0A04020102020204"/>
                <a:cs typeface="Arial Black" panose="020B0A04020102020204"/>
              </a:rPr>
              <a:t>Ζ </a:t>
            </a:r>
            <a:r>
              <a:rPr sz="1400" dirty="0">
                <a:latin typeface="Arial Black" panose="020B0A04020102020204"/>
                <a:cs typeface="Arial Black" panose="020B0A04020102020204"/>
              </a:rPr>
              <a:t>ΕΙΝΑΙ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ΠΕΡΙΣΤΡΕΦΟΜΕΝΟ</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ΕΜΒΟΛΟ,</a:t>
            </a:r>
            <a:r>
              <a:rPr sz="1400" spc="40" dirty="0">
                <a:latin typeface="Arial Black" panose="020B0A04020102020204"/>
                <a:cs typeface="Arial Black" panose="020B0A04020102020204"/>
              </a:rPr>
              <a:t> </a:t>
            </a:r>
            <a:r>
              <a:rPr sz="1400" spc="-25" dirty="0">
                <a:latin typeface="Arial Black" panose="020B0A04020102020204"/>
                <a:cs typeface="Arial Black" panose="020B0A04020102020204"/>
              </a:rPr>
              <a:t>ΤΟ </a:t>
            </a:r>
            <a:r>
              <a:rPr sz="1400" dirty="0">
                <a:latin typeface="Arial Black" panose="020B0A04020102020204"/>
                <a:cs typeface="Arial Black" panose="020B0A04020102020204"/>
              </a:rPr>
              <a:t>ΟΠΟΙΟ</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ΑΠΟΤΕΛΕΙ</a:t>
            </a:r>
            <a:r>
              <a:rPr sz="1400" spc="45" dirty="0">
                <a:latin typeface="Arial Black" panose="020B0A04020102020204"/>
                <a:cs typeface="Arial Black" panose="020B0A04020102020204"/>
              </a:rPr>
              <a:t> </a:t>
            </a:r>
            <a:r>
              <a:rPr sz="1400" spc="-10" dirty="0">
                <a:latin typeface="Arial Black" panose="020B0A04020102020204"/>
                <a:cs typeface="Arial Black" panose="020B0A04020102020204"/>
              </a:rPr>
              <a:t>ΚΑΤΟΧΥΡΩΜΕΝΗ </a:t>
            </a:r>
            <a:r>
              <a:rPr sz="1400" dirty="0">
                <a:latin typeface="Arial Black" panose="020B0A04020102020204"/>
                <a:cs typeface="Arial Black" panose="020B0A04020102020204"/>
              </a:rPr>
              <a:t>ΕΥΡΕΣΙΤΕΧΝΙΑ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a:t>
            </a:r>
            <a:r>
              <a:rPr sz="1400" dirty="0">
                <a:solidFill>
                  <a:srgbClr val="FF0000"/>
                </a:solidFill>
                <a:latin typeface="Arial Black" panose="020B0A04020102020204"/>
                <a:cs typeface="Arial Black" panose="020B0A04020102020204"/>
              </a:rPr>
              <a:t>ΠΑΤΕΝΤΑ</a:t>
            </a:r>
            <a:r>
              <a:rPr sz="1400" dirty="0">
                <a:latin typeface="Arial Black" panose="020B0A04020102020204"/>
                <a:cs typeface="Arial Black" panose="020B0A04020102020204"/>
              </a:rPr>
              <a:t>)</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1937.</a:t>
            </a:r>
            <a:endParaRPr sz="1400">
              <a:latin typeface="Arial Black" panose="020B0A04020102020204"/>
              <a:cs typeface="Arial Black" panose="020B0A04020102020204"/>
            </a:endParaRPr>
          </a:p>
          <a:p>
            <a:pPr>
              <a:lnSpc>
                <a:spcPct val="100000"/>
              </a:lnSpc>
              <a:buClr>
                <a:srgbClr val="FF0000"/>
              </a:buClr>
              <a:buFont typeface="Wingdings" panose="05000000000000000000"/>
              <a:buChar char=""/>
            </a:pPr>
            <a:endParaRPr sz="1800">
              <a:latin typeface="Arial Black" panose="020B0A04020102020204"/>
              <a:cs typeface="Arial Black" panose="020B0A04020102020204"/>
            </a:endParaRPr>
          </a:p>
          <a:p>
            <a:pPr marL="12700" marR="5080">
              <a:lnSpc>
                <a:spcPct val="118000"/>
              </a:lnSpc>
              <a:spcBef>
                <a:spcPts val="5"/>
              </a:spcBef>
              <a:buClr>
                <a:srgbClr val="FF0000"/>
              </a:buClr>
              <a:buSzPct val="93000"/>
              <a:buFont typeface="Wingdings" panose="05000000000000000000"/>
              <a:buChar char=""/>
              <a:tabLst>
                <a:tab pos="172085" algn="l"/>
              </a:tabLst>
            </a:pPr>
            <a:r>
              <a:rPr sz="1400" dirty="0">
                <a:latin typeface="Arial Black" panose="020B0A04020102020204"/>
                <a:cs typeface="Arial Black" panose="020B0A04020102020204"/>
              </a:rPr>
              <a:t>Ο</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ΔΙΩΣΤΗΡΑΣ</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ΚΑΤΑΛΗΓΕΙ</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65" dirty="0">
                <a:latin typeface="Arial Black" panose="020B0A04020102020204"/>
                <a:cs typeface="Arial Black" panose="020B0A04020102020204"/>
              </a:rPr>
              <a:t> </a:t>
            </a:r>
            <a:r>
              <a:rPr sz="1400" spc="-10" dirty="0">
                <a:solidFill>
                  <a:srgbClr val="FF0000"/>
                </a:solidFill>
                <a:latin typeface="Arial Black" panose="020B0A04020102020204"/>
                <a:cs typeface="Arial Black" panose="020B0A04020102020204"/>
              </a:rPr>
              <a:t>ΣΦΑΙΡΙΚΗ </a:t>
            </a:r>
            <a:r>
              <a:rPr sz="1400" dirty="0">
                <a:latin typeface="Arial Black" panose="020B0A04020102020204"/>
                <a:cs typeface="Arial Black" panose="020B0A04020102020204"/>
              </a:rPr>
              <a:t>ΔΙΑΜΟΡΦΩΣΗ</a:t>
            </a:r>
            <a:r>
              <a:rPr sz="1400" spc="35" dirty="0">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ΧΩΡΙΣ</a:t>
            </a:r>
            <a:r>
              <a:rPr sz="1400" spc="4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ΠΕΙΡΟ</a:t>
            </a:r>
            <a:r>
              <a:rPr sz="1400" dirty="0">
                <a:latin typeface="Arial Black" panose="020B0A04020102020204"/>
                <a:cs typeface="Arial Black" panose="020B0A04020102020204"/>
              </a:rPr>
              <a:t>.</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45" dirty="0">
                <a:latin typeface="Arial Black" panose="020B0A04020102020204"/>
                <a:cs typeface="Arial Black" panose="020B0A04020102020204"/>
              </a:rPr>
              <a:t> </a:t>
            </a:r>
            <a:r>
              <a:rPr sz="1400" spc="-10" dirty="0">
                <a:latin typeface="Arial Black" panose="020B0A04020102020204"/>
                <a:cs typeface="Arial Black" panose="020B0A04020102020204"/>
              </a:rPr>
              <a:t>ΣΦΑΙΡΙΚΗ </a:t>
            </a:r>
            <a:r>
              <a:rPr sz="1400" dirty="0">
                <a:latin typeface="Arial Black" panose="020B0A04020102020204"/>
                <a:cs typeface="Arial Black" panose="020B0A04020102020204"/>
              </a:rPr>
              <a:t>ΔΙΑΜΟΡΦΩΣΗ</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ΠΕΡΙΒΑΛΛΕΤΑΙ</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70" dirty="0">
                <a:latin typeface="Arial Black" panose="020B0A04020102020204"/>
                <a:cs typeface="Arial Black" panose="020B0A04020102020204"/>
              </a:rPr>
              <a:t> </a:t>
            </a:r>
            <a:r>
              <a:rPr sz="1400" spc="-10" dirty="0">
                <a:latin typeface="Arial Black" panose="020B0A04020102020204"/>
                <a:cs typeface="Arial Black" panose="020B0A04020102020204"/>
              </a:rPr>
              <a:t>ΑΝΑΛΟΓΗ </a:t>
            </a:r>
            <a:r>
              <a:rPr sz="1400" dirty="0">
                <a:latin typeface="Arial Black" panose="020B0A04020102020204"/>
                <a:cs typeface="Arial Black" panose="020B0A04020102020204"/>
              </a:rPr>
              <a:t>ΔΙΑΜΟΡΦΩΣΗ</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ΕΜΒΟΛΟΥ</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ΕΠΙΤΡΕΠΕΙ </a:t>
            </a:r>
            <a:r>
              <a:rPr sz="1400" dirty="0">
                <a:latin typeface="Arial Black" panose="020B0A04020102020204"/>
                <a:cs typeface="Arial Black" panose="020B0A04020102020204"/>
              </a:rPr>
              <a:t>ΤΗΝ</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ΠΕΡΙΣΤΡΟΦΗ</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20" dirty="0">
                <a:latin typeface="Arial Black" panose="020B0A04020102020204"/>
                <a:cs typeface="Arial Black" panose="020B0A04020102020204"/>
              </a:rPr>
              <a:t> </a:t>
            </a:r>
            <a:r>
              <a:rPr sz="1400" spc="-10" dirty="0">
                <a:latin typeface="Arial Black" panose="020B0A04020102020204"/>
                <a:cs typeface="Arial Black" panose="020B0A04020102020204"/>
              </a:rPr>
              <a:t>ΠΕΡΙΣΤΡΟΦΗ </a:t>
            </a:r>
            <a:r>
              <a:rPr sz="1400" dirty="0">
                <a:latin typeface="Arial Black" panose="020B0A04020102020204"/>
                <a:cs typeface="Arial Black" panose="020B0A04020102020204"/>
              </a:rPr>
              <a:t>ΕΠΙΤΥΓΧΑΝΕΤΑΙ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45" dirty="0">
                <a:latin typeface="Arial Black" panose="020B0A04020102020204"/>
                <a:cs typeface="Arial Black" panose="020B0A04020102020204"/>
              </a:rPr>
              <a:t> </a:t>
            </a:r>
            <a:r>
              <a:rPr sz="1400" spc="-10" dirty="0">
                <a:latin typeface="Arial Black" panose="020B0A04020102020204"/>
                <a:cs typeface="Arial Black" panose="020B0A04020102020204"/>
              </a:rPr>
              <a:t>ΚΑΤΑΛΛΗΛΟ </a:t>
            </a:r>
            <a:r>
              <a:rPr sz="1400">
                <a:latin typeface="Arial Black" panose="020B0A04020102020204"/>
                <a:cs typeface="Arial Black" panose="020B0A04020102020204"/>
              </a:rPr>
              <a:t>ΜΗΧΑΝΙΣΜΟ</a:t>
            </a:r>
            <a:r>
              <a:rPr sz="1400" spc="100">
                <a:latin typeface="Arial Black" panose="020B0A04020102020204"/>
                <a:cs typeface="Arial Black" panose="020B0A04020102020204"/>
              </a:rPr>
              <a:t> </a:t>
            </a:r>
            <a:r>
              <a:rPr lang="el-GR" sz="1400" spc="100" dirty="0" smtClean="0">
                <a:latin typeface="Arial Black" panose="020B0A04020102020204"/>
                <a:cs typeface="Arial Black" panose="020B0A04020102020204"/>
              </a:rPr>
              <a:t>ΤΥΠΟΥ </a:t>
            </a:r>
            <a:r>
              <a:rPr sz="1400" smtClean="0">
                <a:solidFill>
                  <a:srgbClr val="FF0000"/>
                </a:solidFill>
                <a:latin typeface="Arial Black" panose="020B0A04020102020204"/>
                <a:cs typeface="Arial Black" panose="020B0A04020102020204"/>
              </a:rPr>
              <a:t>&lt;&lt;</a:t>
            </a:r>
            <a:r>
              <a:rPr sz="1400" dirty="0">
                <a:solidFill>
                  <a:srgbClr val="FF0000"/>
                </a:solidFill>
                <a:latin typeface="Arial Black" panose="020B0A04020102020204"/>
                <a:cs typeface="Arial Black" panose="020B0A04020102020204"/>
              </a:rPr>
              <a:t>ΚΑΣΤΑΝΙΑΣ&gt;&gt;</a:t>
            </a:r>
            <a:r>
              <a:rPr sz="1400" dirty="0">
                <a:latin typeface="Arial Black" panose="020B0A04020102020204"/>
                <a:cs typeface="Arial Black" panose="020B0A04020102020204"/>
              </a:rPr>
              <a:t>,</a:t>
            </a:r>
            <a:r>
              <a:rPr sz="1400" spc="80" dirty="0">
                <a:latin typeface="Arial Black" panose="020B0A04020102020204"/>
                <a:cs typeface="Arial Black" panose="020B0A04020102020204"/>
              </a:rPr>
              <a:t> </a:t>
            </a:r>
            <a:r>
              <a:rPr sz="1400" spc="-25" dirty="0">
                <a:latin typeface="Arial Black" panose="020B0A04020102020204"/>
                <a:cs typeface="Arial Black" panose="020B0A04020102020204"/>
              </a:rPr>
              <a:t>ΠΟΥ </a:t>
            </a:r>
            <a:r>
              <a:rPr sz="1400" dirty="0">
                <a:latin typeface="Arial Black" panose="020B0A04020102020204"/>
                <a:cs typeface="Arial Black" panose="020B0A04020102020204"/>
              </a:rPr>
              <a:t>ΜΕΤΑΤΡΕΠΕΙ</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ΤΗ</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ΠΑΛΙΝΔΡΟΜΙΚΗ</a:t>
            </a:r>
            <a:r>
              <a:rPr sz="1400" spc="55" dirty="0">
                <a:latin typeface="Arial Black" panose="020B0A04020102020204"/>
                <a:cs typeface="Arial Black" panose="020B0A04020102020204"/>
              </a:rPr>
              <a:t> </a:t>
            </a:r>
            <a:r>
              <a:rPr sz="1400" spc="-10" dirty="0">
                <a:latin typeface="Arial Black" panose="020B0A04020102020204"/>
                <a:cs typeface="Arial Black" panose="020B0A04020102020204"/>
              </a:rPr>
              <a:t>ΚΙΝΗΣΗ </a:t>
            </a:r>
            <a:r>
              <a:rPr sz="1400" dirty="0">
                <a:latin typeface="Arial Black" panose="020B0A04020102020204"/>
                <a:cs typeface="Arial Black" panose="020B0A04020102020204"/>
              </a:rPr>
              <a:t>ΤΟΥ</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ΔΙΩΣΤΗΡΑ</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ΠΕΡΙΣΤΡΟΦΙΚΗ</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ΚΙΝΗΣΗ </a:t>
            </a:r>
            <a:r>
              <a:rPr sz="1400" dirty="0">
                <a:latin typeface="Arial Black" panose="020B0A04020102020204"/>
                <a:cs typeface="Arial Black" panose="020B0A04020102020204"/>
              </a:rPr>
              <a:t>ΤΟΥ</a:t>
            </a:r>
            <a:r>
              <a:rPr sz="1400" spc="15" dirty="0">
                <a:latin typeface="Arial Black" panose="020B0A04020102020204"/>
                <a:cs typeface="Arial Black" panose="020B0A04020102020204"/>
              </a:rPr>
              <a:t> </a:t>
            </a:r>
            <a:r>
              <a:rPr sz="1400" spc="-10" dirty="0">
                <a:latin typeface="Arial Black" panose="020B0A04020102020204"/>
                <a:cs typeface="Arial Black" panose="020B0A04020102020204"/>
              </a:rPr>
              <a:t>ΕΜΒΟΛΟΥ.</a:t>
            </a:r>
            <a:endParaRPr sz="140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1800">
              <a:latin typeface="Arial Black" panose="020B0A04020102020204"/>
              <a:cs typeface="Arial Black" panose="020B0A04020102020204"/>
            </a:endParaRPr>
          </a:p>
          <a:p>
            <a:pPr marL="12700" marR="18415">
              <a:lnSpc>
                <a:spcPct val="118000"/>
              </a:lnSpc>
              <a:buClr>
                <a:srgbClr val="FF0000"/>
              </a:buClr>
              <a:buSzPct val="93000"/>
              <a:buFont typeface="Wingdings" panose="05000000000000000000"/>
              <a:buChar char=""/>
              <a:tabLst>
                <a:tab pos="172085" algn="l"/>
              </a:tabLst>
            </a:pPr>
            <a:r>
              <a:rPr sz="1400" dirty="0">
                <a:latin typeface="Arial Black" panose="020B0A04020102020204"/>
                <a:cs typeface="Arial Black" panose="020B0A04020102020204"/>
              </a:rPr>
              <a:t>ΜΕ</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ΤΗΝ</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ΧΡΗΣΗ</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35" dirty="0">
                <a:latin typeface="Arial Black" panose="020B0A04020102020204"/>
                <a:cs typeface="Arial Black" panose="020B0A04020102020204"/>
              </a:rPr>
              <a:t> </a:t>
            </a:r>
            <a:r>
              <a:rPr sz="1400">
                <a:latin typeface="Arial Black" panose="020B0A04020102020204"/>
                <a:cs typeface="Arial Black" panose="020B0A04020102020204"/>
              </a:rPr>
              <a:t>ΣΦΑΙΡΙΚΗΣ</a:t>
            </a:r>
            <a:r>
              <a:rPr sz="1400" spc="35">
                <a:latin typeface="Arial Black" panose="020B0A04020102020204"/>
                <a:cs typeface="Arial Black" panose="020B0A04020102020204"/>
              </a:rPr>
              <a:t> </a:t>
            </a:r>
            <a:r>
              <a:rPr sz="1400" spc="-10" smtClean="0">
                <a:latin typeface="Arial Black" panose="020B0A04020102020204"/>
                <a:cs typeface="Arial Black" panose="020B0A04020102020204"/>
              </a:rPr>
              <a:t>ΕΔΡΑΣ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 </a:t>
            </a:r>
            <a:r>
              <a:rPr sz="1400" dirty="0">
                <a:latin typeface="Arial Black" panose="020B0A04020102020204"/>
                <a:cs typeface="Arial Black" panose="020B0A04020102020204"/>
              </a:rPr>
              <a:t>ΤΟΥ</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ΕΜΒΟΛΟΥ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ΜΕΙΩΘΗΚΑΝ</a:t>
            </a:r>
            <a:r>
              <a:rPr sz="1400" spc="50" dirty="0">
                <a:latin typeface="Arial Black" panose="020B0A04020102020204"/>
                <a:cs typeface="Arial Black" panose="020B0A04020102020204"/>
              </a:rPr>
              <a:t> </a:t>
            </a:r>
            <a:r>
              <a:rPr sz="1400" spc="-25" dirty="0">
                <a:latin typeface="Arial Black" panose="020B0A04020102020204"/>
                <a:cs typeface="Arial Black" panose="020B0A04020102020204"/>
              </a:rPr>
              <a:t>ΟΙ </a:t>
            </a:r>
            <a:r>
              <a:rPr sz="1400" dirty="0">
                <a:latin typeface="Arial Black" panose="020B0A04020102020204"/>
                <a:cs typeface="Arial Black" panose="020B0A04020102020204"/>
              </a:rPr>
              <a:t>ΑΝΑΠΤΥΣΣΟΜΕΝΕΣ</a:t>
            </a:r>
            <a:r>
              <a:rPr sz="1400" spc="100" dirty="0">
                <a:latin typeface="Arial Black" panose="020B0A04020102020204"/>
                <a:cs typeface="Arial Black" panose="020B0A04020102020204"/>
              </a:rPr>
              <a:t> </a:t>
            </a:r>
            <a:r>
              <a:rPr sz="1400" spc="-10" dirty="0">
                <a:latin typeface="Arial Black" panose="020B0A04020102020204"/>
                <a:cs typeface="Arial Black" panose="020B0A04020102020204"/>
              </a:rPr>
              <a:t>ΤΑΣΕΙΣ.</a:t>
            </a:r>
            <a:endParaRPr sz="140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sz="2050" b="0" u="heavy" spc="-90" smtClean="0">
                <a:solidFill>
                  <a:srgbClr val="FFFFFF"/>
                </a:solidFill>
                <a:uFill>
                  <a:solidFill>
                    <a:srgbClr val="FFFFFF"/>
                  </a:solidFill>
                </a:uFill>
                <a:latin typeface="Arial Black" panose="020B0A04020102020204"/>
                <a:cs typeface="Arial Black" panose="020B0A04020102020204"/>
              </a:rPr>
              <a:t> </a:t>
            </a:r>
            <a:r>
              <a:rPr lang="el-GR" sz="2050" b="0" u="heavy" spc="-90" dirty="0" smtClean="0">
                <a:solidFill>
                  <a:srgbClr val="FFFFFF"/>
                </a:solidFill>
                <a:uFill>
                  <a:solidFill>
                    <a:srgbClr val="FFFFFF"/>
                  </a:solidFill>
                </a:uFill>
                <a:latin typeface="Arial Black" panose="020B0A04020102020204"/>
                <a:cs typeface="Arial Black" panose="020B0A04020102020204"/>
              </a:rPr>
              <a:t> </a:t>
            </a:r>
            <a:r>
              <a:rPr sz="2050" b="0" u="heavy" spc="-10" smtClean="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8410"/>
            <a:ext cx="8555990" cy="5657190"/>
          </a:xfrm>
          <a:prstGeom prst="rect">
            <a:avLst/>
          </a:prstGeom>
        </p:spPr>
        <p:txBody>
          <a:bodyPr vert="horz" wrap="square" lIns="0" tIns="113030" rIns="0" bIns="0" rtlCol="0">
            <a:spAutoFit/>
          </a:bodyPr>
          <a:lstStyle/>
          <a:p>
            <a:pPr marL="2406650">
              <a:lnSpc>
                <a:spcPct val="100000"/>
              </a:lnSpc>
              <a:spcBef>
                <a:spcPts val="890"/>
              </a:spcBef>
            </a:pPr>
            <a:r>
              <a:rPr sz="1600" u="heavy" dirty="0">
                <a:solidFill>
                  <a:srgbClr val="FF0000"/>
                </a:solidFill>
                <a:uFill>
                  <a:solidFill>
                    <a:srgbClr val="FF0000"/>
                  </a:solidFill>
                </a:uFill>
                <a:latin typeface="Arial Black" panose="020B0A04020102020204"/>
                <a:cs typeface="Arial Black" panose="020B0A04020102020204"/>
              </a:rPr>
              <a:t>ΜΕΣΟΣΤΡΟΦΕΣ</a:t>
            </a:r>
            <a:r>
              <a:rPr sz="1600" u="heavy" spc="55"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ΜΗΧΑΝΕΣ</a:t>
            </a:r>
            <a:r>
              <a:rPr sz="1600" spc="65"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Sulzer</a:t>
            </a:r>
            <a:endParaRPr sz="1600">
              <a:latin typeface="Arial Black" panose="020B0A04020102020204"/>
              <a:cs typeface="Arial Black" panose="020B0A04020102020204"/>
            </a:endParaRPr>
          </a:p>
          <a:p>
            <a:pPr marL="12700" marR="5080">
              <a:lnSpc>
                <a:spcPct val="120000"/>
              </a:lnSpc>
              <a:spcBef>
                <a:spcPts val="360"/>
              </a:spcBef>
            </a:pPr>
            <a:r>
              <a:rPr sz="1450" u="heavy" dirty="0">
                <a:uFill>
                  <a:solidFill>
                    <a:srgbClr val="000000"/>
                  </a:solidFill>
                </a:uFill>
                <a:latin typeface="Arial Black" panose="020B0A04020102020204"/>
                <a:cs typeface="Arial Black" panose="020B0A04020102020204"/>
              </a:rPr>
              <a:t>ΣΥΜΦΩΝΑ</a:t>
            </a:r>
            <a:r>
              <a:rPr sz="1450" u="heavy" spc="-70"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ΜΕ</a:t>
            </a:r>
            <a:r>
              <a:rPr sz="1450" u="heavy" spc="-5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ΤΗΝ</a:t>
            </a:r>
            <a:r>
              <a:rPr sz="1450" u="heavy" spc="-5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ΕΤΑΙΡΙΑ</a:t>
            </a:r>
            <a:r>
              <a:rPr sz="1450" u="heavy" spc="-5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ΚΑΤΑΣΚΕΥΗΣ,</a:t>
            </a:r>
            <a:r>
              <a:rPr sz="1450" u="heavy" spc="-50"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Η</a:t>
            </a:r>
            <a:r>
              <a:rPr sz="1450" u="heavy" spc="-5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ΥΙΟΘΕΤΗΣΗ</a:t>
            </a:r>
            <a:r>
              <a:rPr sz="1450" u="heavy" spc="-5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ΤΟΥ</a:t>
            </a:r>
            <a:r>
              <a:rPr sz="1450" u="heavy" spc="-55" dirty="0">
                <a:uFill>
                  <a:solidFill>
                    <a:srgbClr val="000000"/>
                  </a:solidFill>
                </a:uFill>
                <a:latin typeface="Arial Black" panose="020B0A04020102020204"/>
                <a:cs typeface="Arial Black" panose="020B0A04020102020204"/>
              </a:rPr>
              <a:t> </a:t>
            </a:r>
            <a:r>
              <a:rPr sz="1450" u="heavy" spc="-10" dirty="0">
                <a:uFill>
                  <a:solidFill>
                    <a:srgbClr val="000000"/>
                  </a:solidFill>
                </a:uFill>
                <a:latin typeface="Arial Black" panose="020B0A04020102020204"/>
                <a:cs typeface="Arial Black" panose="020B0A04020102020204"/>
              </a:rPr>
              <a:t>ΠΕΡΙΣΤΡΕΦΟΜΕΝΟΥ</a:t>
            </a:r>
            <a:r>
              <a:rPr sz="1450" spc="-10" dirty="0">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ΕΜΒΟΛΟΥ</a:t>
            </a:r>
            <a:r>
              <a:rPr sz="1450" u="heavy" spc="-80"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ΠΑΡΕΧΕΙ</a:t>
            </a:r>
            <a:r>
              <a:rPr sz="1450" u="heavy" spc="-75" dirty="0">
                <a:uFill>
                  <a:solidFill>
                    <a:srgbClr val="000000"/>
                  </a:solidFill>
                </a:uFill>
                <a:latin typeface="Arial Black" panose="020B0A04020102020204"/>
                <a:cs typeface="Arial Black" panose="020B0A04020102020204"/>
              </a:rPr>
              <a:t> </a:t>
            </a:r>
            <a:r>
              <a:rPr sz="1450" u="heavy" dirty="0">
                <a:uFill>
                  <a:solidFill>
                    <a:srgbClr val="000000"/>
                  </a:solidFill>
                </a:uFill>
                <a:latin typeface="Arial Black" panose="020B0A04020102020204"/>
                <a:cs typeface="Arial Black" panose="020B0A04020102020204"/>
              </a:rPr>
              <a:t>ΚΑΠΟΙΑ</a:t>
            </a:r>
            <a:r>
              <a:rPr sz="1450" u="heavy" spc="-65" dirty="0">
                <a:uFill>
                  <a:solidFill>
                    <a:srgbClr val="000000"/>
                  </a:solidFill>
                </a:uFill>
                <a:latin typeface="Arial Black" panose="020B0A04020102020204"/>
                <a:cs typeface="Arial Black" panose="020B0A04020102020204"/>
              </a:rPr>
              <a:t> </a:t>
            </a:r>
            <a:r>
              <a:rPr sz="1450" u="heavy" spc="-10" dirty="0">
                <a:uFill>
                  <a:solidFill>
                    <a:srgbClr val="000000"/>
                  </a:solidFill>
                </a:uFill>
                <a:latin typeface="Arial Black" panose="020B0A04020102020204"/>
                <a:cs typeface="Arial Black" panose="020B0A04020102020204"/>
              </a:rPr>
              <a:t>ΠΛΕΟΝΕΚΤΗΜΑΤΑ</a:t>
            </a:r>
            <a:r>
              <a:rPr sz="1950" spc="-10" dirty="0">
                <a:latin typeface="Arial Black" panose="020B0A04020102020204"/>
                <a:cs typeface="Arial Black" panose="020B0A04020102020204"/>
              </a:rPr>
              <a:t>.</a:t>
            </a:r>
            <a:endParaRPr sz="1950">
              <a:latin typeface="Arial Black" panose="020B0A04020102020204"/>
              <a:cs typeface="Arial Black" panose="020B0A04020102020204"/>
            </a:endParaRPr>
          </a:p>
          <a:p>
            <a:pPr marL="12700" marR="254000">
              <a:lnSpc>
                <a:spcPct val="119000"/>
              </a:lnSpc>
              <a:spcBef>
                <a:spcPts val="350"/>
              </a:spcBef>
            </a:pPr>
            <a:r>
              <a:rPr sz="2400" spc="-15" baseline="3000" dirty="0">
                <a:solidFill>
                  <a:srgbClr val="FF0000"/>
                </a:solidFill>
                <a:latin typeface="Wingdings" panose="05000000000000000000"/>
                <a:cs typeface="Wingdings" panose="05000000000000000000"/>
              </a:rPr>
              <a:t></a:t>
            </a:r>
            <a:r>
              <a:rPr sz="1600" spc="-10" dirty="0">
                <a:latin typeface="Arial Black" panose="020B0A04020102020204"/>
                <a:cs typeface="Arial Black" panose="020B0A04020102020204"/>
              </a:rPr>
              <a:t>ΟΜΟΙΟΜΟΡΦΗ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ΔΙΑΝΟΜΗ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ΘΕΡΜΟΚΡΑΣΙΑΣ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ΚΟΡΩΝΑ</a:t>
            </a:r>
            <a:r>
              <a:rPr sz="1600" spc="3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dirty="0">
                <a:latin typeface="Arial Black" panose="020B0A04020102020204"/>
                <a:cs typeface="Arial Black" panose="020B0A04020102020204"/>
              </a:rPr>
              <a:t>ΕΜΒΟΛΟΥ,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ΚΑΘΩΣ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ΔΕΝ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ΥΠΑΡΧΟΥΝ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ΣΥΓΚΕΚΡΙΜΕΝΕΣ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ΠΕΡΙΟΧΕΣ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45" dirty="0">
                <a:latin typeface="Arial Black" panose="020B0A04020102020204"/>
                <a:cs typeface="Arial Black" panose="020B0A04020102020204"/>
              </a:rPr>
              <a:t> </a:t>
            </a:r>
            <a:r>
              <a:rPr sz="1600" spc="-25" dirty="0">
                <a:latin typeface="Arial Black" panose="020B0A04020102020204"/>
                <a:cs typeface="Arial Black" panose="020B0A04020102020204"/>
              </a:rPr>
              <a:t>ΝΑ </a:t>
            </a:r>
            <a:r>
              <a:rPr sz="1600" dirty="0">
                <a:latin typeface="Arial Black" panose="020B0A04020102020204"/>
                <a:cs typeface="Arial Black" panose="020B0A04020102020204"/>
              </a:rPr>
              <a:t>ΑΝΤΙΣΤΟΙΧΟΥΝ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ΜΟΝΙΜΩΣ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ΚΑΤΩ</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ΒΑΛΒΙΔΕΣ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ΕΙΣΑΓΩΓΗΣ</a:t>
            </a:r>
            <a:r>
              <a:rPr sz="1600" spc="40" dirty="0">
                <a:latin typeface="Arial Black" panose="020B0A04020102020204"/>
                <a:cs typeface="Arial Black" panose="020B0A04020102020204"/>
              </a:rPr>
              <a:t> </a:t>
            </a:r>
            <a:r>
              <a:rPr sz="1600" spc="-25" dirty="0">
                <a:latin typeface="Arial Black" panose="020B0A04020102020204"/>
                <a:cs typeface="Arial Black" panose="020B0A04020102020204"/>
              </a:rPr>
              <a:t>ΚΑΙ </a:t>
            </a:r>
            <a:r>
              <a:rPr sz="1600" spc="-10" dirty="0">
                <a:latin typeface="Arial Black" panose="020B0A04020102020204"/>
                <a:cs typeface="Arial Black" panose="020B0A04020102020204"/>
              </a:rPr>
              <a:t>ΕΞΑΓΩΓΗΣ.</a:t>
            </a:r>
            <a:endParaRPr sz="1600">
              <a:latin typeface="Arial Black" panose="020B0A04020102020204"/>
              <a:cs typeface="Arial Black" panose="020B0A04020102020204"/>
            </a:endParaRPr>
          </a:p>
          <a:p>
            <a:pPr marL="12700" marR="104140">
              <a:lnSpc>
                <a:spcPct val="120000"/>
              </a:lnSpc>
              <a:spcBef>
                <a:spcPts val="315"/>
              </a:spcBef>
            </a:pPr>
            <a:r>
              <a:rPr sz="2400" spc="-37" baseline="3000" dirty="0">
                <a:solidFill>
                  <a:srgbClr val="FF0000"/>
                </a:solidFill>
                <a:latin typeface="Wingdings" panose="05000000000000000000"/>
                <a:cs typeface="Wingdings" panose="05000000000000000000"/>
              </a:rPr>
              <a:t></a:t>
            </a:r>
            <a:r>
              <a:rPr sz="1600" spc="-25" dirty="0">
                <a:latin typeface="Arial Black" panose="020B0A04020102020204"/>
                <a:cs typeface="Arial Black" panose="020B0A04020102020204"/>
              </a:rPr>
              <a:t>ΜΙΚΡΗ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ΟΜΟΙΟΜΟΡΦΗ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ΠΑΡΑΜΟΡΦΩΣΗ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25" dirty="0">
                <a:latin typeface="Arial Black" panose="020B0A04020102020204"/>
                <a:cs typeface="Arial Black" panose="020B0A04020102020204"/>
              </a:rPr>
              <a:t> </a:t>
            </a:r>
            <a:r>
              <a:rPr sz="1600">
                <a:latin typeface="Arial Black" panose="020B0A04020102020204"/>
                <a:cs typeface="Arial Black" panose="020B0A04020102020204"/>
              </a:rPr>
              <a:t>ΣΦΑΙΡΙΚΗΣ</a:t>
            </a:r>
            <a:r>
              <a:rPr sz="1600" spc="25">
                <a:latin typeface="Arial Black" panose="020B0A04020102020204"/>
                <a:cs typeface="Arial Black" panose="020B0A04020102020204"/>
              </a:rPr>
              <a:t> </a:t>
            </a:r>
            <a:r>
              <a:rPr sz="1600" spc="-10" smtClean="0">
                <a:latin typeface="Arial Black" panose="020B0A04020102020204"/>
                <a:cs typeface="Arial Black" panose="020B0A04020102020204"/>
              </a:rPr>
              <a:t>ΕΔΡΑΣ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ΜΕΓΑΛΥΤΕΡΗΣ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ΕΠΙΦΑΝΕΙΑΣ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ΕΠΑΦΗΣ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ΟΜΟΙΟΜΟΡΦΗΣ </a:t>
            </a:r>
            <a:r>
              <a:rPr sz="1600" dirty="0">
                <a:latin typeface="Arial Black" panose="020B0A04020102020204"/>
                <a:cs typeface="Arial Black" panose="020B0A04020102020204"/>
              </a:rPr>
              <a:t>ΔΙΑΝΟΜΗΣ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ΤΑΣΕΩΝ.</a:t>
            </a:r>
            <a:endParaRPr sz="1600">
              <a:latin typeface="Arial Black" panose="020B0A04020102020204"/>
              <a:cs typeface="Arial Black" panose="020B0A04020102020204"/>
            </a:endParaRPr>
          </a:p>
          <a:p>
            <a:pPr marL="12700" marR="119380">
              <a:lnSpc>
                <a:spcPct val="119000"/>
              </a:lnSpc>
              <a:spcBef>
                <a:spcPts val="325"/>
              </a:spcBef>
            </a:pPr>
            <a:r>
              <a:rPr sz="2400" spc="-30" baseline="3000" dirty="0">
                <a:solidFill>
                  <a:srgbClr val="FF0000"/>
                </a:solidFill>
                <a:latin typeface="Wingdings" panose="05000000000000000000"/>
                <a:cs typeface="Wingdings" panose="05000000000000000000"/>
              </a:rPr>
              <a:t></a:t>
            </a:r>
            <a:r>
              <a:rPr sz="1600" spc="-20" dirty="0">
                <a:latin typeface="Arial Black" panose="020B0A04020102020204"/>
                <a:cs typeface="Arial Black" panose="020B0A04020102020204"/>
              </a:rPr>
              <a:t>ΒΕΛΤΙΣΤΗ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ΣΤΕΓΑΝΟΠΟΙΗΣΗ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ΘΑΛΑΜΟΥ</a:t>
            </a:r>
            <a:r>
              <a:rPr sz="1600" spc="35">
                <a:latin typeface="Arial Black" panose="020B0A04020102020204"/>
                <a:cs typeface="Arial Black" panose="020B0A04020102020204"/>
              </a:rPr>
              <a:t> </a:t>
            </a:r>
            <a:r>
              <a:rPr sz="1600" smtClean="0">
                <a:latin typeface="Arial Black" panose="020B0A04020102020204"/>
                <a:cs typeface="Arial Black" panose="020B0A04020102020204"/>
              </a:rPr>
              <a:t>ΚΑΥΣ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ΑΦΟΥ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30" dirty="0">
                <a:latin typeface="Arial Black" panose="020B0A04020102020204"/>
                <a:cs typeface="Arial Black" panose="020B0A04020102020204"/>
              </a:rPr>
              <a:t> </a:t>
            </a:r>
            <a:r>
              <a:rPr sz="1600" spc="-25" dirty="0">
                <a:latin typeface="Arial Black" panose="020B0A04020102020204"/>
                <a:cs typeface="Arial Black" panose="020B0A04020102020204"/>
              </a:rPr>
              <a:t>ΤΩΝ </a:t>
            </a:r>
            <a:r>
              <a:rPr sz="1600" dirty="0">
                <a:latin typeface="Arial Black" panose="020B0A04020102020204"/>
                <a:cs typeface="Arial Black" panose="020B0A04020102020204"/>
              </a:rPr>
              <a:t>ΟΜΟΙΟΜΟΡΦΩΝ</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ΜΙΚΡΟΤΕΡΩΝ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ΠΑΡΑΜΟΡΦΩΣΕΩΝ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ΕΜΒΟΛΟΥ </a:t>
            </a:r>
            <a:r>
              <a:rPr sz="1600" dirty="0">
                <a:latin typeface="Arial Black" panose="020B0A04020102020204"/>
                <a:cs typeface="Arial Black" panose="020B0A04020102020204"/>
              </a:rPr>
              <a:t>ΚΑΘΙΣΤΑΤΑΙ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ΔΥΝΑΤΗ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ΕΦΑΡΜΟΓΗ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ΜΙΚΡΟΤΕΡΩΝ</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ΔΙΑΚΕΝΩΝ</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ΜΕΤΑΞΥ </a:t>
            </a:r>
            <a:r>
              <a:rPr sz="1600" dirty="0">
                <a:latin typeface="Arial Black" panose="020B0A04020102020204"/>
                <a:cs typeface="Arial Black" panose="020B0A04020102020204"/>
              </a:rPr>
              <a:t>ΕΜΒΟΛΟΥ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ΧΙΤΩΝΙΟΥ.</a:t>
            </a:r>
            <a:endParaRPr sz="1600">
              <a:latin typeface="Arial Black" panose="020B0A04020102020204"/>
              <a:cs typeface="Arial Black" panose="020B0A04020102020204"/>
            </a:endParaRPr>
          </a:p>
          <a:p>
            <a:pPr marL="12700" marR="551180">
              <a:lnSpc>
                <a:spcPct val="120000"/>
              </a:lnSpc>
              <a:spcBef>
                <a:spcPts val="310"/>
              </a:spcBef>
            </a:pPr>
            <a:r>
              <a:rPr sz="2400" spc="-30" baseline="3000" dirty="0">
                <a:solidFill>
                  <a:srgbClr val="FF0000"/>
                </a:solidFill>
                <a:latin typeface="Wingdings" panose="05000000000000000000"/>
                <a:cs typeface="Wingdings" panose="05000000000000000000"/>
              </a:rPr>
              <a:t></a:t>
            </a:r>
            <a:r>
              <a:rPr sz="1600" spc="-20" dirty="0">
                <a:latin typeface="Arial Black" panose="020B0A04020102020204"/>
                <a:cs typeface="Arial Black" panose="020B0A04020102020204"/>
              </a:rPr>
              <a:t>ΜΕΙΩΜΕΝΗ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ΚΑΤΑΝΑΛΩΣΗ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ΛΙΠΑΝΤΙΚΟΥ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ΟΜΟΙΟΜΟΡΦΗ</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ΛΙΠΑΝΣΗ ΧΙΤΩΝΙΟΥ.</a:t>
            </a:r>
            <a:endParaRPr sz="1600">
              <a:latin typeface="Arial Black" panose="020B0A04020102020204"/>
              <a:cs typeface="Arial Black" panose="020B0A04020102020204"/>
            </a:endParaRPr>
          </a:p>
          <a:p>
            <a:pPr marL="12700" marR="473710">
              <a:lnSpc>
                <a:spcPct val="120000"/>
              </a:lnSpc>
              <a:spcBef>
                <a:spcPts val="310"/>
              </a:spcBef>
            </a:pPr>
            <a:r>
              <a:rPr sz="2400" spc="-15" baseline="3000" dirty="0">
                <a:solidFill>
                  <a:srgbClr val="FF0000"/>
                </a:solidFill>
                <a:latin typeface="Wingdings" panose="05000000000000000000"/>
                <a:cs typeface="Wingdings" panose="05000000000000000000"/>
              </a:rPr>
              <a:t></a:t>
            </a:r>
            <a:r>
              <a:rPr sz="1600" spc="-10" dirty="0">
                <a:latin typeface="Arial Black" panose="020B0A04020102020204"/>
                <a:cs typeface="Arial Black" panose="020B0A04020102020204"/>
              </a:rPr>
              <a:t>ΑΣΦΑΛΕΣΤΕΡΗ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ΛΕΙΤΟΥΡΓΙΑ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ΜΗΧΑΝΗΣ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5" dirty="0">
                <a:latin typeface="Arial Black" panose="020B0A04020102020204"/>
                <a:cs typeface="Arial Black" panose="020B0A04020102020204"/>
              </a:rPr>
              <a:t> </a:t>
            </a:r>
            <a:r>
              <a:rPr sz="1600">
                <a:latin typeface="Arial Black" panose="020B0A04020102020204"/>
                <a:cs typeface="Arial Black" panose="020B0A04020102020204"/>
              </a:rPr>
              <a:t>ΑΠΟΦΥΓΗ</a:t>
            </a:r>
            <a:r>
              <a:rPr sz="1600" spc="20">
                <a:latin typeface="Arial Black" panose="020B0A04020102020204"/>
                <a:cs typeface="Arial Black" panose="020B0A04020102020204"/>
              </a:rPr>
              <a:t> </a:t>
            </a:r>
            <a:r>
              <a:rPr lang="el-GR" sz="1600" spc="-10" dirty="0">
                <a:latin typeface="Arial Black" panose="020B0A04020102020204"/>
                <a:cs typeface="Arial Black" panose="020B0A04020102020204"/>
              </a:rPr>
              <a:t> </a:t>
            </a:r>
            <a:r>
              <a:rPr sz="1600" spc="-10" smtClean="0">
                <a:latin typeface="Arial Black" panose="020B0A04020102020204"/>
                <a:cs typeface="Arial Black" panose="020B0A04020102020204"/>
              </a:rPr>
              <a:t>ΤΡΙΒΗΣ </a:t>
            </a:r>
            <a:r>
              <a:rPr sz="1600" dirty="0">
                <a:latin typeface="Arial Black" panose="020B0A04020102020204"/>
                <a:cs typeface="Arial Black" panose="020B0A04020102020204"/>
              </a:rPr>
              <a:t>ΤΟΥ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ΧΙΤΩΝΙΟΥ</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ΕΜΒΟΛΟ.</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8290" y="78739"/>
            <a:ext cx="8572500" cy="713740"/>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429259" y="81279"/>
            <a:ext cx="8285480" cy="512960"/>
          </a:xfrm>
          <a:prstGeom prst="rect">
            <a:avLst/>
          </a:prstGeom>
        </p:spPr>
        <p:txBody>
          <a:bodyPr vert="horz" wrap="square" lIns="0" tIns="195579" rIns="0" bIns="0" rtlCol="0">
            <a:spAutoFit/>
          </a:bodyPr>
          <a:lstStyle/>
          <a:p>
            <a:pPr marL="30099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85">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sz="2050" b="0" u="heavy" spc="-85" smtClean="0">
                <a:solidFill>
                  <a:srgbClr val="FFFFFF"/>
                </a:solidFill>
                <a:uFill>
                  <a:solidFill>
                    <a:srgbClr val="FFFFFF"/>
                  </a:solidFill>
                </a:uFill>
                <a:latin typeface="Arial Black" panose="020B0A04020102020204"/>
                <a:cs typeface="Arial Black" panose="020B0A04020102020204"/>
              </a:rPr>
              <a:t> </a:t>
            </a:r>
            <a:r>
              <a:rPr lang="el-GR" sz="2050" b="0" u="heavy" spc="-85" dirty="0" smtClean="0">
                <a:solidFill>
                  <a:srgbClr val="FFFFFF"/>
                </a:solidFill>
                <a:uFill>
                  <a:solidFill>
                    <a:srgbClr val="FFFFFF"/>
                  </a:solidFill>
                </a:uFill>
                <a:latin typeface="Arial Black" panose="020B0A04020102020204"/>
                <a:cs typeface="Arial Black" panose="020B0A04020102020204"/>
              </a:rPr>
              <a:t> </a:t>
            </a:r>
            <a:r>
              <a:rPr sz="2050" b="0" u="heavy" spc="-10" smtClean="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0" y="791209"/>
            <a:ext cx="9144000" cy="6066790"/>
          </a:xfrm>
          <a:prstGeom prst="rect">
            <a:avLst/>
          </a:prstGeom>
        </p:spPr>
      </p:pic>
    </p:spTree>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4033"/>
            <a:ext cx="8479790" cy="5335905"/>
          </a:xfrm>
          <a:prstGeom prst="rect">
            <a:avLst/>
          </a:prstGeom>
        </p:spPr>
        <p:txBody>
          <a:bodyPr vert="horz" wrap="square" lIns="0" tIns="12065" rIns="0" bIns="0" rtlCol="0">
            <a:spAutoFit/>
          </a:bodyPr>
          <a:lstStyle/>
          <a:p>
            <a:pPr marL="2814320" marR="2152650" indent="-577850">
              <a:lnSpc>
                <a:spcPct val="136000"/>
              </a:lnSpc>
              <a:spcBef>
                <a:spcPts val="95"/>
              </a:spcBef>
            </a:pPr>
            <a:r>
              <a:rPr sz="1750" u="heavy" dirty="0">
                <a:solidFill>
                  <a:srgbClr val="FF0000"/>
                </a:solidFill>
                <a:uFill>
                  <a:solidFill>
                    <a:srgbClr val="FF0000"/>
                  </a:solidFill>
                </a:uFill>
                <a:latin typeface="Arial Black" panose="020B0A04020102020204"/>
                <a:cs typeface="Arial Black" panose="020B0A04020102020204"/>
              </a:rPr>
              <a:t>ΜΕΣΟΣΤΡΟΦΕΣ</a:t>
            </a:r>
            <a:r>
              <a:rPr sz="1750" u="heavy" spc="-30"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ΜΗΧΑΝΕΣ</a:t>
            </a:r>
            <a:r>
              <a:rPr sz="1750" spc="-5" dirty="0">
                <a:solidFill>
                  <a:srgbClr val="FF0000"/>
                </a:solidFill>
                <a:latin typeface="Arial Black" panose="020B0A04020102020204"/>
                <a:cs typeface="Arial Black" panose="020B0A04020102020204"/>
              </a:rPr>
              <a:t> </a:t>
            </a:r>
            <a:r>
              <a:rPr sz="1750" u="heavy" spc="-10" dirty="0">
                <a:uFill>
                  <a:solidFill>
                    <a:srgbClr val="000000"/>
                  </a:solidFill>
                </a:uFill>
                <a:latin typeface="Arial Black" panose="020B0A04020102020204"/>
                <a:cs typeface="Arial Black" panose="020B0A04020102020204"/>
              </a:rPr>
              <a:t>Sulzer</a:t>
            </a:r>
            <a:r>
              <a:rPr sz="1750" spc="-10" dirty="0">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ΠΕΡΙΓΡΑΦΗ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ΤΗΣ</a:t>
            </a:r>
            <a:r>
              <a:rPr sz="1750" spc="-10" dirty="0">
                <a:solidFill>
                  <a:srgbClr val="FF0000"/>
                </a:solidFill>
                <a:latin typeface="Arial Black" panose="020B0A04020102020204"/>
                <a:cs typeface="Arial Black" panose="020B0A04020102020204"/>
              </a:rPr>
              <a:t> </a:t>
            </a:r>
            <a:r>
              <a:rPr sz="1750" u="heavy" spc="-10" dirty="0">
                <a:uFill>
                  <a:solidFill>
                    <a:srgbClr val="000000"/>
                  </a:solidFill>
                </a:uFill>
                <a:latin typeface="Arial Black" panose="020B0A04020102020204"/>
                <a:cs typeface="Arial Black" panose="020B0A04020102020204"/>
              </a:rPr>
              <a:t>ΖΑ40S</a:t>
            </a:r>
            <a:endParaRPr sz="1750">
              <a:latin typeface="Arial Black" panose="020B0A04020102020204"/>
              <a:cs typeface="Arial Black" panose="020B0A04020102020204"/>
            </a:endParaRPr>
          </a:p>
          <a:p>
            <a:pPr>
              <a:lnSpc>
                <a:spcPct val="100000"/>
              </a:lnSpc>
              <a:spcBef>
                <a:spcPts val="30"/>
              </a:spcBef>
            </a:pPr>
            <a:endParaRPr sz="2250">
              <a:latin typeface="Arial Black" panose="020B0A04020102020204"/>
              <a:cs typeface="Arial Black" panose="020B0A04020102020204"/>
            </a:endParaRPr>
          </a:p>
          <a:p>
            <a:pPr marL="12700" marR="186055">
              <a:lnSpc>
                <a:spcPct val="119000"/>
              </a:lnSpc>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Η</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ΣΕΙΡΑ</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ΔΙΑΘΕΤΕΙ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ΚΙΝΗΤΗΡΕΣ</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6,8,9,12,14,16,18</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ΚΥΛΙΝΔΡΟΥΣ</a:t>
            </a:r>
            <a:r>
              <a:rPr sz="1650" spc="10" dirty="0">
                <a:latin typeface="Arial Black" panose="020B0A04020102020204"/>
                <a:cs typeface="Arial Black" panose="020B0A04020102020204"/>
              </a:rPr>
              <a:t> </a:t>
            </a:r>
            <a:r>
              <a:rPr sz="1650" spc="-25">
                <a:latin typeface="Arial Black" panose="020B0A04020102020204"/>
                <a:cs typeface="Arial Black" panose="020B0A04020102020204"/>
              </a:rPr>
              <a:t>ΣΕ </a:t>
            </a:r>
            <a:r>
              <a:rPr sz="1650" spc="5" smtClean="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ΣΕΙΡΑ</a:t>
            </a:r>
            <a:r>
              <a:rPr sz="1650" spc="1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1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V</a:t>
            </a:r>
            <a:r>
              <a:rPr sz="1650" spc="15" dirty="0">
                <a:solidFill>
                  <a:srgbClr val="FF0000"/>
                </a:solidFill>
                <a:latin typeface="Arial Black" panose="020B0A04020102020204"/>
                <a:cs typeface="Arial Black" panose="020B0A04020102020204"/>
              </a:rPr>
              <a:t> </a:t>
            </a:r>
            <a:r>
              <a:rPr sz="1650" spc="-50" dirty="0">
                <a:latin typeface="Arial Black" panose="020B0A04020102020204"/>
                <a:cs typeface="Arial Black" panose="020B0A04020102020204"/>
              </a:rPr>
              <a:t>.</a:t>
            </a:r>
            <a:endParaRPr sz="1650">
              <a:latin typeface="Arial Black" panose="020B0A04020102020204"/>
              <a:cs typeface="Arial Black" panose="020B0A04020102020204"/>
            </a:endParaRPr>
          </a:p>
          <a:p>
            <a:pPr marL="12700">
              <a:lnSpc>
                <a:spcPct val="100000"/>
              </a:lnSpc>
              <a:spcBef>
                <a:spcPts val="710"/>
              </a:spcBef>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Η</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ΟΝΟΜΑΣΤΙΚΗ</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ΤΑΧΥΤΗΤΑ ΠΕΡΙΣΤΡΟΦΗΣ</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ΕΙΝΑΙ</a:t>
            </a:r>
            <a:r>
              <a:rPr sz="1650" spc="4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510</a:t>
            </a:r>
            <a:r>
              <a:rPr sz="1650" spc="20" dirty="0">
                <a:solidFill>
                  <a:srgbClr val="FF0000"/>
                </a:solidFill>
                <a:latin typeface="Arial Black" panose="020B0A04020102020204"/>
                <a:cs typeface="Arial Black" panose="020B0A04020102020204"/>
              </a:rPr>
              <a:t> </a:t>
            </a:r>
            <a:r>
              <a:rPr sz="1650" spc="-20" dirty="0">
                <a:solidFill>
                  <a:srgbClr val="FF0000"/>
                </a:solidFill>
                <a:latin typeface="Arial Black" panose="020B0A04020102020204"/>
                <a:cs typeface="Arial Black" panose="020B0A04020102020204"/>
              </a:rPr>
              <a:t>rpm</a:t>
            </a:r>
            <a:r>
              <a:rPr sz="1650" spc="-20" dirty="0">
                <a:latin typeface="Arial Black" panose="020B0A04020102020204"/>
                <a:cs typeface="Arial Black" panose="020B0A04020102020204"/>
              </a:rPr>
              <a:t>.</a:t>
            </a:r>
            <a:endParaRPr sz="1650">
              <a:latin typeface="Arial Black" panose="020B0A04020102020204"/>
              <a:cs typeface="Arial Black" panose="020B0A04020102020204"/>
            </a:endParaRPr>
          </a:p>
          <a:p>
            <a:pPr marL="12700">
              <a:lnSpc>
                <a:spcPct val="100000"/>
              </a:lnSpc>
              <a:spcBef>
                <a:spcPts val="700"/>
              </a:spcBef>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Ο</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ΚΟΡΜΟΣ</a:t>
            </a:r>
            <a:r>
              <a:rPr sz="1650" spc="5" dirty="0">
                <a:latin typeface="Arial Black" panose="020B0A04020102020204"/>
                <a:cs typeface="Arial Black" panose="020B0A04020102020204"/>
              </a:rPr>
              <a:t> </a:t>
            </a:r>
            <a:r>
              <a:rPr sz="1650" dirty="0">
                <a:latin typeface="Arial Black" panose="020B0A04020102020204"/>
                <a:cs typeface="Arial Black" panose="020B0A04020102020204"/>
              </a:rPr>
              <a:t>ΤΗΣ</a:t>
            </a:r>
            <a:r>
              <a:rPr sz="1650" spc="5" dirty="0">
                <a:latin typeface="Arial Black" panose="020B0A04020102020204"/>
                <a:cs typeface="Arial Black" panose="020B0A04020102020204"/>
              </a:rPr>
              <a:t> </a:t>
            </a:r>
            <a:r>
              <a:rPr sz="1650" dirty="0">
                <a:latin typeface="Arial Black" panose="020B0A04020102020204"/>
                <a:cs typeface="Arial Black" panose="020B0A04020102020204"/>
              </a:rPr>
              <a:t>ΜΗΧΑΝΗΣ</a:t>
            </a:r>
            <a:r>
              <a:rPr sz="1650" spc="5" dirty="0">
                <a:latin typeface="Arial Black" panose="020B0A04020102020204"/>
                <a:cs typeface="Arial Black" panose="020B0A04020102020204"/>
              </a:rPr>
              <a:t> </a:t>
            </a:r>
            <a:r>
              <a:rPr sz="1650" dirty="0">
                <a:latin typeface="Arial Black" panose="020B0A04020102020204"/>
                <a:cs typeface="Arial Black" panose="020B0A04020102020204"/>
              </a:rPr>
              <a:t>ΕΙΝΑΙ</a:t>
            </a:r>
            <a:r>
              <a:rPr sz="1650" spc="30"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ΕΝΙΑΙΟΥ</a:t>
            </a:r>
            <a:r>
              <a:rPr sz="1650" spc="10" dirty="0">
                <a:solidFill>
                  <a:srgbClr val="FF0000"/>
                </a:solidFill>
                <a:latin typeface="Arial Black" panose="020B0A04020102020204"/>
                <a:cs typeface="Arial Black" panose="020B0A04020102020204"/>
              </a:rPr>
              <a:t> </a:t>
            </a:r>
            <a:r>
              <a:rPr sz="1650" spc="-10" dirty="0">
                <a:latin typeface="Arial Black" panose="020B0A04020102020204"/>
                <a:cs typeface="Arial Black" panose="020B0A04020102020204"/>
              </a:rPr>
              <a:t>ΤΥΠΟΥ.</a:t>
            </a:r>
            <a:endParaRPr sz="1650">
              <a:latin typeface="Arial Black" panose="020B0A04020102020204"/>
              <a:cs typeface="Arial Black" panose="020B0A04020102020204"/>
            </a:endParaRPr>
          </a:p>
          <a:p>
            <a:pPr marL="12700" marR="5080">
              <a:lnSpc>
                <a:spcPct val="119000"/>
              </a:lnSpc>
              <a:spcBef>
                <a:spcPts val="340"/>
              </a:spcBef>
            </a:pPr>
            <a:r>
              <a:rPr sz="2475" spc="-15" baseline="3000" dirty="0">
                <a:solidFill>
                  <a:srgbClr val="FF0000"/>
                </a:solidFill>
                <a:latin typeface="Wingdings" panose="05000000000000000000"/>
                <a:cs typeface="Wingdings" panose="05000000000000000000"/>
              </a:rPr>
              <a:t></a:t>
            </a:r>
            <a:r>
              <a:rPr sz="1650" spc="-10" dirty="0">
                <a:latin typeface="Arial Black" panose="020B0A04020102020204"/>
                <a:cs typeface="Arial Black" panose="020B0A04020102020204"/>
              </a:rPr>
              <a:t>ΤΟ</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ΑΝΩ</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ΗΜΙΚΕΛΥΦΟΣ</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15" dirty="0">
                <a:latin typeface="Arial Black" panose="020B0A04020102020204"/>
                <a:cs typeface="Arial Black" panose="020B0A04020102020204"/>
              </a:rPr>
              <a:t> </a:t>
            </a:r>
            <a:r>
              <a:rPr sz="1650">
                <a:latin typeface="Arial Black" panose="020B0A04020102020204"/>
                <a:cs typeface="Arial Black" panose="020B0A04020102020204"/>
              </a:rPr>
              <a:t>ΕΔΡΑΝΩΝ</a:t>
            </a:r>
            <a:r>
              <a:rPr sz="1650" spc="20">
                <a:latin typeface="Arial Black" panose="020B0A04020102020204"/>
                <a:cs typeface="Arial Black" panose="020B0A04020102020204"/>
              </a:rPr>
              <a:t> </a:t>
            </a:r>
            <a:r>
              <a:rPr sz="1650" smtClean="0">
                <a:latin typeface="Arial Black" panose="020B0A04020102020204"/>
                <a:cs typeface="Arial Black" panose="020B0A04020102020204"/>
              </a:rPr>
              <a:t>ΒΑΣ</a:t>
            </a:r>
            <a:r>
              <a:rPr lang="el-GR" sz="1650" dirty="0" smtClean="0">
                <a:latin typeface="Arial Black" panose="020B0A04020102020204"/>
                <a:cs typeface="Arial Black" panose="020B0A04020102020204"/>
              </a:rPr>
              <a:t>Η</a:t>
            </a:r>
            <a:r>
              <a:rPr sz="1650" smtClean="0">
                <a:latin typeface="Arial Black" panose="020B0A04020102020204"/>
                <a:cs typeface="Arial Black" panose="020B0A04020102020204"/>
              </a:rPr>
              <a:t>Σ</a:t>
            </a:r>
            <a:r>
              <a:rPr sz="1650" spc="15" smtClean="0">
                <a:latin typeface="Arial Black" panose="020B0A04020102020204"/>
                <a:cs typeface="Arial Black" panose="020B0A04020102020204"/>
              </a:rPr>
              <a:t> </a:t>
            </a:r>
            <a:r>
              <a:rPr sz="1650" dirty="0">
                <a:latin typeface="Arial Black" panose="020B0A04020102020204"/>
                <a:cs typeface="Arial Black" panose="020B0A04020102020204"/>
              </a:rPr>
              <a:t>ΑΠΟΤΕΛΕΙ</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ΤΜΗΜΑ</a:t>
            </a:r>
            <a:r>
              <a:rPr sz="1650" spc="15" dirty="0">
                <a:latin typeface="Arial Black" panose="020B0A04020102020204"/>
                <a:cs typeface="Arial Black" panose="020B0A04020102020204"/>
              </a:rPr>
              <a:t> </a:t>
            </a:r>
            <a:r>
              <a:rPr sz="1650" spc="-25" dirty="0">
                <a:latin typeface="Arial Black" panose="020B0A04020102020204"/>
                <a:cs typeface="Arial Black" panose="020B0A04020102020204"/>
              </a:rPr>
              <a:t>ΤΟΥ </a:t>
            </a:r>
            <a:r>
              <a:rPr sz="1650" spc="-10" dirty="0">
                <a:latin typeface="Arial Black" panose="020B0A04020102020204"/>
                <a:cs typeface="Arial Black" panose="020B0A04020102020204"/>
              </a:rPr>
              <a:t>ΚΟΡΜΟΥ.</a:t>
            </a:r>
            <a:endParaRPr sz="1650">
              <a:latin typeface="Arial Black" panose="020B0A04020102020204"/>
              <a:cs typeface="Arial Black" panose="020B0A04020102020204"/>
            </a:endParaRPr>
          </a:p>
          <a:p>
            <a:pPr marL="12700" marR="955040">
              <a:lnSpc>
                <a:spcPct val="119000"/>
              </a:lnSpc>
              <a:spcBef>
                <a:spcPts val="340"/>
              </a:spcBef>
            </a:pPr>
            <a:r>
              <a:rPr sz="2475" spc="-15" baseline="3000" dirty="0">
                <a:solidFill>
                  <a:srgbClr val="FF0000"/>
                </a:solidFill>
                <a:latin typeface="Wingdings" panose="05000000000000000000"/>
                <a:cs typeface="Wingdings" panose="05000000000000000000"/>
              </a:rPr>
              <a:t></a:t>
            </a:r>
            <a:r>
              <a:rPr sz="1650" spc="-10" dirty="0">
                <a:latin typeface="Arial Black" panose="020B0A04020102020204"/>
                <a:cs typeface="Arial Black" panose="020B0A04020102020204"/>
              </a:rPr>
              <a:t>ΕΝΩ</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ΚΑΤΩ</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ΗΜΙΚΕΛΥΦΟΣ</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ΑΝΑΡΤΑΤΑΙ</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ΤΟΝ</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ΚΟΡΜΟ</a:t>
            </a:r>
            <a:r>
              <a:rPr sz="1650" spc="25" dirty="0">
                <a:latin typeface="Arial Black" panose="020B0A04020102020204"/>
                <a:cs typeface="Arial Black" panose="020B0A04020102020204"/>
              </a:rPr>
              <a:t> </a:t>
            </a:r>
            <a:r>
              <a:rPr sz="1650" spc="-25" dirty="0">
                <a:latin typeface="Arial Black" panose="020B0A04020102020204"/>
                <a:cs typeface="Arial Black" panose="020B0A04020102020204"/>
              </a:rPr>
              <a:t>ΜΕ </a:t>
            </a:r>
            <a:r>
              <a:rPr sz="1650" dirty="0">
                <a:latin typeface="Arial Black" panose="020B0A04020102020204"/>
                <a:cs typeface="Arial Black" panose="020B0A04020102020204"/>
              </a:rPr>
              <a:t>ΚΟΧΛΙΕΣ</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ΥΔΡΑΥΛΙΚΗΣ</a:t>
            </a:r>
            <a:r>
              <a:rPr sz="1650" spc="50">
                <a:latin typeface="Arial Black" panose="020B0A04020102020204"/>
                <a:cs typeface="Arial Black" panose="020B0A04020102020204"/>
              </a:rPr>
              <a:t> </a:t>
            </a:r>
            <a:r>
              <a:rPr sz="1650" spc="-10" smtClean="0">
                <a:latin typeface="Arial Black" panose="020B0A04020102020204"/>
                <a:cs typeface="Arial Black" panose="020B0A04020102020204"/>
              </a:rPr>
              <a:t>ΠΡΟΕΝΤΑΣ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a:p>
            <a:pPr marL="12700">
              <a:lnSpc>
                <a:spcPct val="100000"/>
              </a:lnSpc>
              <a:spcBef>
                <a:spcPts val="700"/>
              </a:spcBef>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Ο</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ΣΤΡΟΦΑΛΟΦΟΡΟΣ</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ΑΞΟΝΑΣ</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ΚΑΤΑΣΚΕΥΑΖΕΤΑΙ</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ΣΕ</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ΕΝΙΑΙΟ</a:t>
            </a:r>
            <a:r>
              <a:rPr sz="1650" spc="15" dirty="0">
                <a:latin typeface="Arial Black" panose="020B0A04020102020204"/>
                <a:cs typeface="Arial Black" panose="020B0A04020102020204"/>
              </a:rPr>
              <a:t> </a:t>
            </a:r>
            <a:r>
              <a:rPr sz="1650" spc="-10" dirty="0">
                <a:latin typeface="Arial Black" panose="020B0A04020102020204"/>
                <a:cs typeface="Arial Black" panose="020B0A04020102020204"/>
              </a:rPr>
              <a:t>ΤΕΜΑΧΙΟ.</a:t>
            </a:r>
            <a:endParaRPr sz="1650">
              <a:latin typeface="Arial Black" panose="020B0A04020102020204"/>
              <a:cs typeface="Arial Black" panose="020B0A04020102020204"/>
            </a:endParaRPr>
          </a:p>
          <a:p>
            <a:pPr marL="12700" marR="365760">
              <a:lnSpc>
                <a:spcPct val="119000"/>
              </a:lnSpc>
              <a:spcBef>
                <a:spcPts val="340"/>
              </a:spcBef>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ΤΑ</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ΑΝΤΙΒΑΡΑ</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ΠΡΟΣΑΡΜΟΖΟΝΤΑΙ</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ΚΟΧΛΙΕΣ</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ΣΕ</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ΚΑΘΕ</a:t>
            </a:r>
            <a:r>
              <a:rPr sz="1650" spc="10" dirty="0">
                <a:latin typeface="Arial Black" panose="020B0A04020102020204"/>
                <a:cs typeface="Arial Black" panose="020B0A04020102020204"/>
              </a:rPr>
              <a:t> </a:t>
            </a:r>
            <a:r>
              <a:rPr sz="1650" spc="-10" dirty="0">
                <a:latin typeface="Arial Black" panose="020B0A04020102020204"/>
                <a:cs typeface="Arial Black" panose="020B0A04020102020204"/>
              </a:rPr>
              <a:t>ΒΡΑΧΙΟΝΑ ΣΤΡΟΦΑΛΟΥ.</a:t>
            </a:r>
            <a:endParaRPr sz="1650">
              <a:latin typeface="Arial Black" panose="020B0A04020102020204"/>
              <a:cs typeface="Arial Black" panose="020B0A04020102020204"/>
            </a:endParaRPr>
          </a:p>
          <a:p>
            <a:pPr marL="12700" marR="770890">
              <a:lnSpc>
                <a:spcPct val="119000"/>
              </a:lnSpc>
              <a:spcBef>
                <a:spcPts val="320"/>
              </a:spcBef>
            </a:pPr>
            <a:r>
              <a:rPr sz="2475" spc="-30" baseline="3000" dirty="0">
                <a:solidFill>
                  <a:srgbClr val="FF0000"/>
                </a:solidFill>
                <a:latin typeface="Wingdings" panose="05000000000000000000"/>
                <a:cs typeface="Wingdings" panose="05000000000000000000"/>
              </a:rPr>
              <a:t></a:t>
            </a:r>
            <a:r>
              <a:rPr sz="1650" spc="-20" dirty="0">
                <a:latin typeface="Arial Black" panose="020B0A04020102020204"/>
                <a:cs typeface="Arial Black" panose="020B0A04020102020204"/>
              </a:rPr>
              <a:t>Ο</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ΔΙΩΣΤΗΡΑΣ</a:t>
            </a:r>
            <a:r>
              <a:rPr sz="1650" spc="5" dirty="0">
                <a:latin typeface="Arial Black" panose="020B0A04020102020204"/>
                <a:cs typeface="Arial Black" panose="020B0A04020102020204"/>
              </a:rPr>
              <a:t> </a:t>
            </a:r>
            <a:r>
              <a:rPr sz="1650" dirty="0">
                <a:latin typeface="Arial Black" panose="020B0A04020102020204"/>
                <a:cs typeface="Arial Black" panose="020B0A04020102020204"/>
              </a:rPr>
              <a:t>ΔΙΑΘΕΤΕΙ ΔΙΑΙΡΟΥΜΕΝΟ</a:t>
            </a:r>
            <a:r>
              <a:rPr sz="1650" spc="10" dirty="0">
                <a:latin typeface="Arial Black" panose="020B0A04020102020204"/>
                <a:cs typeface="Arial Black" panose="020B0A04020102020204"/>
              </a:rPr>
              <a:t> </a:t>
            </a:r>
            <a:r>
              <a:rPr sz="1650" dirty="0">
                <a:latin typeface="Arial Black" panose="020B0A04020102020204"/>
                <a:cs typeface="Arial Black" panose="020B0A04020102020204"/>
              </a:rPr>
              <a:t>ΣΤΕΛΕΧΟΣ,</a:t>
            </a:r>
            <a:r>
              <a:rPr sz="1650" spc="15"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15" dirty="0">
                <a:latin typeface="Arial Black" panose="020B0A04020102020204"/>
                <a:cs typeface="Arial Black" panose="020B0A04020102020204"/>
              </a:rPr>
              <a:t> </a:t>
            </a:r>
            <a:r>
              <a:rPr sz="1650" spc="-10" dirty="0">
                <a:latin typeface="Arial Black" panose="020B0A04020102020204"/>
                <a:cs typeface="Arial Black" panose="020B0A04020102020204"/>
              </a:rPr>
              <a:t>ΟΠΟΙΟ </a:t>
            </a:r>
            <a:r>
              <a:rPr sz="1650" dirty="0">
                <a:latin typeface="Arial Black" panose="020B0A04020102020204"/>
                <a:cs typeface="Arial Black" panose="020B0A04020102020204"/>
              </a:rPr>
              <a:t>ΣΥΝΔΕΕΤΑΙ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ΑΝΩ</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ΗΜΙΚΕΛΥΦΟΣ</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ΠΟΔΙΟΥ</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ΚΟΧΛΙΕΣ.</a:t>
            </a:r>
            <a:endParaRPr sz="16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7590"/>
            <a:ext cx="8411210" cy="5573395"/>
          </a:xfrm>
          <a:prstGeom prst="rect">
            <a:avLst/>
          </a:prstGeom>
        </p:spPr>
        <p:txBody>
          <a:bodyPr vert="horz" wrap="square" lIns="0" tIns="12700" rIns="0" bIns="0" rtlCol="0">
            <a:spAutoFit/>
          </a:bodyPr>
          <a:lstStyle/>
          <a:p>
            <a:pPr marL="2861310" marR="2149475" indent="-558800">
              <a:lnSpc>
                <a:spcPct val="134000"/>
              </a:lnSpc>
              <a:spcBef>
                <a:spcPts val="100"/>
              </a:spcBef>
            </a:pPr>
            <a:r>
              <a:rPr sz="1700" u="heavy" dirty="0">
                <a:solidFill>
                  <a:srgbClr val="FF0000"/>
                </a:solidFill>
                <a:uFill>
                  <a:solidFill>
                    <a:srgbClr val="FF0000"/>
                  </a:solidFill>
                </a:uFill>
                <a:latin typeface="Arial Black" panose="020B0A04020102020204"/>
                <a:cs typeface="Arial Black" panose="020B0A04020102020204"/>
              </a:rPr>
              <a:t>ΜΕΣΟΣΤΡΟΦΕΣ</a:t>
            </a:r>
            <a:r>
              <a:rPr sz="1700" u="heavy" spc="-5"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ΜΗΧΑΝΕΣ</a:t>
            </a:r>
            <a:r>
              <a:rPr sz="1700" spc="30" dirty="0">
                <a:solidFill>
                  <a:srgbClr val="FF0000"/>
                </a:solidFill>
                <a:latin typeface="Arial Black" panose="020B0A04020102020204"/>
                <a:cs typeface="Arial Black" panose="020B0A04020102020204"/>
              </a:rPr>
              <a:t> </a:t>
            </a:r>
            <a:r>
              <a:rPr sz="1700" u="heavy" spc="-10" dirty="0">
                <a:uFill>
                  <a:solidFill>
                    <a:srgbClr val="000000"/>
                  </a:solidFill>
                </a:uFill>
                <a:latin typeface="Arial Black" panose="020B0A04020102020204"/>
                <a:cs typeface="Arial Black" panose="020B0A04020102020204"/>
              </a:rPr>
              <a:t>Sulzer</a:t>
            </a:r>
            <a:r>
              <a:rPr sz="1700" spc="-10" dirty="0">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ΠΕΡΙΓΡΑΦΗ</a:t>
            </a:r>
            <a:r>
              <a:rPr sz="1700" u="heavy" spc="-15" dirty="0">
                <a:solidFill>
                  <a:srgbClr val="FF0000"/>
                </a:solidFill>
                <a:uFill>
                  <a:solidFill>
                    <a:srgbClr val="FF0000"/>
                  </a:solidFill>
                </a:uFill>
                <a:latin typeface="Arial Black" panose="020B0A04020102020204"/>
                <a:cs typeface="Arial Black" panose="020B0A04020102020204"/>
              </a:rPr>
              <a:t> </a:t>
            </a:r>
            <a:r>
              <a:rPr sz="1700" u="heavy" dirty="0">
                <a:solidFill>
                  <a:srgbClr val="FF0000"/>
                </a:solidFill>
                <a:uFill>
                  <a:solidFill>
                    <a:srgbClr val="FF0000"/>
                  </a:solidFill>
                </a:uFill>
                <a:latin typeface="Arial Black" panose="020B0A04020102020204"/>
                <a:cs typeface="Arial Black" panose="020B0A04020102020204"/>
              </a:rPr>
              <a:t>ΤΗΣ</a:t>
            </a:r>
            <a:r>
              <a:rPr sz="1700" spc="25" dirty="0">
                <a:solidFill>
                  <a:srgbClr val="FF0000"/>
                </a:solidFill>
                <a:latin typeface="Arial Black" panose="020B0A04020102020204"/>
                <a:cs typeface="Arial Black" panose="020B0A04020102020204"/>
              </a:rPr>
              <a:t> </a:t>
            </a:r>
            <a:r>
              <a:rPr sz="1700" u="heavy" spc="-10" dirty="0">
                <a:uFill>
                  <a:solidFill>
                    <a:srgbClr val="000000"/>
                  </a:solidFill>
                </a:uFill>
                <a:latin typeface="Arial Black" panose="020B0A04020102020204"/>
                <a:cs typeface="Arial Black" panose="020B0A04020102020204"/>
              </a:rPr>
              <a:t>ΖΑ40S</a:t>
            </a:r>
            <a:endParaRPr sz="1700">
              <a:latin typeface="Arial Black" panose="020B0A04020102020204"/>
              <a:cs typeface="Arial Black" panose="020B0A04020102020204"/>
            </a:endParaRPr>
          </a:p>
          <a:p>
            <a:pPr>
              <a:lnSpc>
                <a:spcPct val="100000"/>
              </a:lnSpc>
              <a:spcBef>
                <a:spcPts val="40"/>
              </a:spcBef>
            </a:pPr>
            <a:endParaRPr sz="2150">
              <a:latin typeface="Arial Black" panose="020B0A04020102020204"/>
              <a:cs typeface="Arial Black" panose="020B0A04020102020204"/>
            </a:endParaRPr>
          </a:p>
          <a:p>
            <a:pPr marL="12700" marR="642620">
              <a:lnSpc>
                <a:spcPct val="118000"/>
              </a:lnSpc>
            </a:pPr>
            <a:r>
              <a:rPr sz="2400" spc="-89" baseline="3000" dirty="0">
                <a:solidFill>
                  <a:srgbClr val="FF0000"/>
                </a:solidFill>
                <a:latin typeface="Wingdings" panose="05000000000000000000"/>
                <a:cs typeface="Wingdings" panose="05000000000000000000"/>
              </a:rPr>
              <a:t></a:t>
            </a:r>
            <a:r>
              <a:rPr sz="1600" spc="-60" dirty="0">
                <a:latin typeface="Arial Black" panose="020B0A04020102020204"/>
                <a:cs typeface="Arial Black" panose="020B0A04020102020204"/>
              </a:rPr>
              <a:t>ΜΕ</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ΠΑΡΕΜΒΟΛΗ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ΡΥΘΜΙΣΤΙΚΩΝ</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ΠΡΟΣΘΗΚΩΝ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25" dirty="0">
                <a:latin typeface="Arial Black" panose="020B0A04020102020204"/>
                <a:cs typeface="Arial Black" panose="020B0A04020102020204"/>
              </a:rPr>
              <a:t> ΤΟΥ </a:t>
            </a:r>
            <a:r>
              <a:rPr sz="1600" dirty="0">
                <a:latin typeface="Arial Black" panose="020B0A04020102020204"/>
                <a:cs typeface="Arial Black" panose="020B0A04020102020204"/>
              </a:rPr>
              <a:t>ΣΤΕΛΕΧΟΥΣ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ΑΝΩ</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ΗΜΙΚΕΛΥΦΟΥΣ</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ΠΟΔΙΟΥ,</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ΜΠΟΡΕΙ</a:t>
            </a:r>
            <a:r>
              <a:rPr sz="1600" spc="-15" dirty="0">
                <a:latin typeface="Arial Black" panose="020B0A04020102020204"/>
                <a:cs typeface="Arial Black" panose="020B0A04020102020204"/>
              </a:rPr>
              <a:t> </a:t>
            </a:r>
            <a:r>
              <a:rPr sz="1600" spc="-25" dirty="0">
                <a:latin typeface="Arial Black" panose="020B0A04020102020204"/>
                <a:cs typeface="Arial Black" panose="020B0A04020102020204"/>
              </a:rPr>
              <a:t>ΝΑ </a:t>
            </a:r>
            <a:r>
              <a:rPr sz="1600" dirty="0">
                <a:latin typeface="Arial Black" panose="020B0A04020102020204"/>
                <a:cs typeface="Arial Black" panose="020B0A04020102020204"/>
              </a:rPr>
              <a:t>ΜΕΤΑΒΛΗΘΕΙ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Ο</a:t>
            </a:r>
            <a:r>
              <a:rPr sz="1600" spc="-10" dirty="0">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ΛΟΓΟΣ</a:t>
            </a:r>
            <a:r>
              <a:rPr sz="1600" spc="-2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ΣΥΜΠΙΕΣ</a:t>
            </a:r>
            <a:r>
              <a:rPr lang="el-GR" sz="1600" dirty="0" smtClean="0">
                <a:solidFill>
                  <a:srgbClr val="FF0000"/>
                </a:solidFill>
                <a:latin typeface="Arial Black" panose="020B0A04020102020204"/>
                <a:cs typeface="Arial Black" panose="020B0A04020102020204"/>
              </a:rPr>
              <a:t>Η</a:t>
            </a:r>
            <a:r>
              <a:rPr sz="1600" smtClean="0">
                <a:solidFill>
                  <a:srgbClr val="FF0000"/>
                </a:solidFill>
                <a:latin typeface="Arial Black" panose="020B0A04020102020204"/>
                <a:cs typeface="Arial Black" panose="020B0A04020102020204"/>
              </a:rPr>
              <a:t>Σ</a:t>
            </a:r>
            <a:r>
              <a:rPr sz="1600" spc="-15" smtClean="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ΚΙΝΗΤΗΡΑ</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ΜΕΙΩΣΗ</a:t>
            </a:r>
            <a:r>
              <a:rPr sz="1600" spc="-35" dirty="0">
                <a:solidFill>
                  <a:srgbClr val="FF0000"/>
                </a:solidFill>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ΤΩΝ </a:t>
            </a:r>
            <a:r>
              <a:rPr sz="1600" spc="-20" dirty="0">
                <a:solidFill>
                  <a:srgbClr val="FF0000"/>
                </a:solidFill>
                <a:latin typeface="Arial Black" panose="020B0A04020102020204"/>
                <a:cs typeface="Arial Black" panose="020B0A04020102020204"/>
              </a:rPr>
              <a:t>ΕΚΠΕΜΠΟΜΕΝΩΝ</a:t>
            </a:r>
            <a:r>
              <a:rPr sz="1600" spc="-4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ΟΞΕΙΔΙΩΝ</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ΤΟΥ</a:t>
            </a:r>
            <a:r>
              <a:rPr sz="1600" spc="-3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ΑΖΩΤΟΥ</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544830">
              <a:lnSpc>
                <a:spcPct val="117000"/>
              </a:lnSpc>
              <a:spcBef>
                <a:spcPts val="325"/>
              </a:spcBef>
            </a:pPr>
            <a:r>
              <a:rPr sz="2400" spc="-142" baseline="3000" dirty="0">
                <a:solidFill>
                  <a:srgbClr val="FF0000"/>
                </a:solidFill>
                <a:latin typeface="Wingdings" panose="05000000000000000000"/>
                <a:cs typeface="Wingdings" panose="05000000000000000000"/>
              </a:rPr>
              <a:t></a:t>
            </a:r>
            <a:r>
              <a:rPr sz="1600" spc="-95" dirty="0">
                <a:latin typeface="Arial Black" panose="020B0A04020102020204"/>
                <a:cs typeface="Arial Black" panose="020B0A04020102020204"/>
              </a:rPr>
              <a:t>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ΕΚΚΕΝΤΡΟΦΟΡΟΣ</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ΑΞΟΝΑΣ</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ΚΑΤΑΣΚΕΥΑΖΕΤΑΙ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ΕΝΙΑΙΟ</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ΤΜΗΜΑ </a:t>
            </a:r>
            <a:r>
              <a:rPr sz="1600" dirty="0">
                <a:latin typeface="Arial Black" panose="020B0A04020102020204"/>
                <a:cs typeface="Arial Black" panose="020B0A04020102020204"/>
              </a:rPr>
              <a:t>ΟΠΟΥ</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ΠΡΟΣΑΡΜΟΖΟΝΤΑΙ</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ΠΑΝΩ ΤΟΥ</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ΕΚΚΕΝΤΡΑ</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 dirty="0">
                <a:latin typeface="Arial Black" panose="020B0A04020102020204"/>
                <a:cs typeface="Arial Black" panose="020B0A04020102020204"/>
              </a:rPr>
              <a:t> </a:t>
            </a:r>
            <a:r>
              <a:rPr sz="1600" spc="-10" dirty="0">
                <a:latin typeface="Arial Black" panose="020B0A04020102020204"/>
                <a:cs typeface="Arial Black" panose="020B0A04020102020204"/>
              </a:rPr>
              <a:t>ΥΔΡΑΥΛΙΚΗ ΠΙΕΣΗ.</a:t>
            </a:r>
            <a:endParaRPr sz="1600">
              <a:latin typeface="Arial Black" panose="020B0A04020102020204"/>
              <a:cs typeface="Arial Black" panose="020B0A04020102020204"/>
            </a:endParaRPr>
          </a:p>
          <a:p>
            <a:pPr marL="12700" marR="997585">
              <a:lnSpc>
                <a:spcPct val="118000"/>
              </a:lnSpc>
              <a:spcBef>
                <a:spcPts val="310"/>
              </a:spcBef>
            </a:pPr>
            <a:r>
              <a:rPr sz="2400" spc="-52" baseline="3000" dirty="0">
                <a:solidFill>
                  <a:srgbClr val="FF0000"/>
                </a:solidFill>
                <a:latin typeface="Wingdings" panose="05000000000000000000"/>
                <a:cs typeface="Wingdings" panose="05000000000000000000"/>
              </a:rPr>
              <a:t></a:t>
            </a:r>
            <a:r>
              <a:rPr sz="1600" spc="-35" dirty="0">
                <a:latin typeface="Arial Black" panose="020B0A04020102020204"/>
                <a:cs typeface="Arial Black" panose="020B0A04020102020204"/>
              </a:rPr>
              <a:t>ΟΛΑ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ΕΔΡΑΝΑ</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a:t>
            </a:r>
            <a:r>
              <a:rPr sz="1600" smtClean="0">
                <a:latin typeface="Arial Black" panose="020B0A04020102020204"/>
                <a:cs typeface="Arial Black" panose="020B0A04020102020204"/>
              </a:rPr>
              <a:t>ΒΑΣ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dirty="0">
                <a:latin typeface="Arial Black" panose="020B0A04020102020204"/>
                <a:cs typeface="Arial Black" panose="020B0A04020102020204"/>
              </a:rPr>
              <a:t>,</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ΔΙΩΣΤΗΡΑ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ΕΚΚΕΝΤΡΟΦΟΡΟΥ) </a:t>
            </a:r>
            <a:r>
              <a:rPr sz="1600" dirty="0">
                <a:latin typeface="Arial Black" panose="020B0A04020102020204"/>
                <a:cs typeface="Arial Black" panose="020B0A04020102020204"/>
              </a:rPr>
              <a:t>ΚΑΤΑΣΚΕΥΑΖΟΝΤΑΙ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ΧΑΛΥΒΔΙΝΟ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ΚΕΛΥΦΟΣ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15" dirty="0">
                <a:latin typeface="Arial Black" panose="020B0A04020102020204"/>
                <a:cs typeface="Arial Black" panose="020B0A04020102020204"/>
              </a:rPr>
              <a:t> </a:t>
            </a:r>
            <a:r>
              <a:rPr sz="1600" spc="-10" dirty="0">
                <a:latin typeface="Arial Black" panose="020B0A04020102020204"/>
                <a:cs typeface="Arial Black" panose="020B0A04020102020204"/>
              </a:rPr>
              <a:t>ΕΠΙΚΑΛΥΨΗ ΑΛΟΥΜΙΝΙΟΥ.</a:t>
            </a:r>
            <a:endParaRPr sz="1600">
              <a:latin typeface="Arial Black" panose="020B0A04020102020204"/>
              <a:cs typeface="Arial Black" panose="020B0A04020102020204"/>
            </a:endParaRPr>
          </a:p>
          <a:p>
            <a:pPr marL="12700" marR="110490">
              <a:lnSpc>
                <a:spcPct val="118000"/>
              </a:lnSpc>
              <a:spcBef>
                <a:spcPts val="310"/>
              </a:spcBef>
            </a:pPr>
            <a:r>
              <a:rPr sz="2400" spc="-75" baseline="3000" dirty="0">
                <a:solidFill>
                  <a:srgbClr val="FF0000"/>
                </a:solidFill>
                <a:latin typeface="Wingdings" panose="05000000000000000000"/>
                <a:cs typeface="Wingdings" panose="05000000000000000000"/>
              </a:rPr>
              <a:t></a:t>
            </a:r>
            <a:r>
              <a:rPr sz="1600" spc="-50" dirty="0">
                <a:latin typeface="Arial Black" panose="020B0A04020102020204"/>
                <a:cs typeface="Arial Black" panose="020B0A04020102020204"/>
              </a:rPr>
              <a:t>ΤΟ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ΕΜΒΟΛΟ</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ΦΕΡΕΙ</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ΚΟΡΩΝΑ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4</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ΕΛΑΤΗΡΙΑ,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3</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ΠΡΩΤΑ</a:t>
            </a:r>
            <a:r>
              <a:rPr sz="1600" spc="-10" dirty="0">
                <a:latin typeface="Arial Black" panose="020B0A04020102020204"/>
                <a:cs typeface="Arial Black" panose="020B0A04020102020204"/>
              </a:rPr>
              <a:t> </a:t>
            </a:r>
            <a:r>
              <a:rPr sz="1600" spc="-10">
                <a:latin typeface="Arial Black" panose="020B0A04020102020204"/>
                <a:cs typeface="Arial Black" panose="020B0A04020102020204"/>
              </a:rPr>
              <a:t>ΕΙΝΑΙ </a:t>
            </a:r>
            <a:r>
              <a:rPr sz="1600" smtClean="0">
                <a:latin typeface="Arial Black" panose="020B0A04020102020204"/>
                <a:cs typeface="Arial Black" panose="020B0A04020102020204"/>
              </a:rPr>
              <a:t>ΣΥΜΠΙΕΣ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20"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5" dirty="0">
                <a:latin typeface="Arial Black" panose="020B0A04020102020204"/>
                <a:cs typeface="Arial Black" panose="020B0A04020102020204"/>
              </a:rPr>
              <a:t> </a:t>
            </a:r>
            <a:r>
              <a:rPr sz="1600">
                <a:latin typeface="Arial Black" panose="020B0A04020102020204"/>
                <a:cs typeface="Arial Black" panose="020B0A04020102020204"/>
              </a:rPr>
              <a:t>ΤΟ</a:t>
            </a:r>
            <a:r>
              <a:rPr sz="1600" spc="-10">
                <a:latin typeface="Arial Black" panose="020B0A04020102020204"/>
                <a:cs typeface="Arial Black" panose="020B0A04020102020204"/>
              </a:rPr>
              <a:t> </a:t>
            </a:r>
            <a:r>
              <a:rPr sz="1600" smtClean="0">
                <a:latin typeface="Arial Black" panose="020B0A04020102020204"/>
                <a:cs typeface="Arial Black" panose="020B0A04020102020204"/>
              </a:rPr>
              <a:t>4</a:t>
            </a:r>
            <a:r>
              <a:rPr lang="el-GR" sz="1600" dirty="0" smtClean="0">
                <a:latin typeface="Arial Black" panose="020B0A04020102020204"/>
                <a:cs typeface="Arial Black" panose="020B0A04020102020204"/>
              </a:rPr>
              <a:t>ο</a:t>
            </a:r>
            <a:r>
              <a:rPr sz="1600" spc="-10" smtClean="0">
                <a:latin typeface="Arial Black" panose="020B0A04020102020204"/>
                <a:cs typeface="Arial Black" panose="020B0A04020102020204"/>
              </a:rPr>
              <a:t> </a:t>
            </a:r>
            <a:r>
              <a:rPr sz="1600" spc="-10" dirty="0">
                <a:latin typeface="Arial Black" panose="020B0A04020102020204"/>
                <a:cs typeface="Arial Black" panose="020B0A04020102020204"/>
              </a:rPr>
              <a:t>ΛΑΔΙΟΥ.</a:t>
            </a:r>
            <a:endParaRPr sz="1600">
              <a:latin typeface="Arial Black" panose="020B0A04020102020204"/>
              <a:cs typeface="Arial Black" panose="020B0A04020102020204"/>
            </a:endParaRPr>
          </a:p>
          <a:p>
            <a:pPr marL="12700" marR="5080">
              <a:lnSpc>
                <a:spcPct val="117000"/>
              </a:lnSpc>
              <a:spcBef>
                <a:spcPts val="330"/>
              </a:spcBef>
            </a:pPr>
            <a:r>
              <a:rPr sz="2400" spc="-75" baseline="3000" dirty="0">
                <a:solidFill>
                  <a:srgbClr val="FF0000"/>
                </a:solidFill>
                <a:latin typeface="Wingdings" panose="05000000000000000000"/>
                <a:cs typeface="Wingdings" panose="05000000000000000000"/>
              </a:rPr>
              <a:t></a:t>
            </a:r>
            <a:r>
              <a:rPr sz="1600" spc="-50" dirty="0">
                <a:latin typeface="Arial Black" panose="020B0A04020102020204"/>
                <a:cs typeface="Arial Black" panose="020B0A04020102020204"/>
              </a:rPr>
              <a:t>ΤΟ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1</a:t>
            </a:r>
            <a:r>
              <a:rPr sz="1600" spc="-25" dirty="0">
                <a:latin typeface="Arial Black" panose="020B0A04020102020204"/>
                <a:cs typeface="Arial Black" panose="020B0A04020102020204"/>
              </a:rPr>
              <a:t> </a:t>
            </a:r>
            <a:r>
              <a:rPr sz="1600">
                <a:latin typeface="Arial Black" panose="020B0A04020102020204"/>
                <a:cs typeface="Arial Black" panose="020B0A04020102020204"/>
              </a:rPr>
              <a:t>ΕΛΑΤΗΡΙΟ</a:t>
            </a:r>
            <a:r>
              <a:rPr sz="1600" spc="-25">
                <a:latin typeface="Arial Black" panose="020B0A04020102020204"/>
                <a:cs typeface="Arial Black" panose="020B0A04020102020204"/>
              </a:rPr>
              <a:t> </a:t>
            </a:r>
            <a:r>
              <a:rPr sz="1600" smtClean="0">
                <a:latin typeface="Arial Black" panose="020B0A04020102020204"/>
                <a:cs typeface="Arial Black" panose="020B0A04020102020204"/>
              </a:rPr>
              <a:t>ΣΥΜΠΙΕΣ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15"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ΕΠΙΚΑΛΥΨΗ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ΧΡΩΜΙΟΥ</a:t>
            </a:r>
            <a:r>
              <a:rPr sz="1600" spc="-25" dirty="0">
                <a:latin typeface="Arial Black" panose="020B0A04020102020204"/>
                <a:cs typeface="Arial Black" panose="020B0A04020102020204"/>
              </a:rPr>
              <a:t> ΣΕ </a:t>
            </a:r>
            <a:r>
              <a:rPr sz="1600" dirty="0">
                <a:latin typeface="Arial Black" panose="020B0A04020102020204"/>
                <a:cs typeface="Arial Black" panose="020B0A04020102020204"/>
              </a:rPr>
              <a:t>ΚΕΡΑΜΙΚΟ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ΥΠΟΣΤΡΩΜΑ,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ΕΝΩ</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ΑΛΛΑ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ΤΡΙΑ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ΑΠΛΗ</a:t>
            </a:r>
            <a:r>
              <a:rPr sz="1600" spc="-10" dirty="0">
                <a:latin typeface="Arial Black" panose="020B0A04020102020204"/>
                <a:cs typeface="Arial Black" panose="020B0A04020102020204"/>
              </a:rPr>
              <a:t> ΕΠΙΚΑΛΥΨΗ ΧΡΩΜΙΟΥ.</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6160"/>
            <a:ext cx="8392160" cy="5577840"/>
          </a:xfrm>
          <a:prstGeom prst="rect">
            <a:avLst/>
          </a:prstGeom>
        </p:spPr>
        <p:txBody>
          <a:bodyPr vert="horz" wrap="square" lIns="0" tIns="12700" rIns="0" bIns="0" rtlCol="0">
            <a:spAutoFit/>
          </a:bodyPr>
          <a:lstStyle/>
          <a:p>
            <a:pPr marL="2616200" marR="1791335" indent="-652780">
              <a:lnSpc>
                <a:spcPct val="135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Sulzer</a:t>
            </a:r>
            <a:r>
              <a:rPr sz="2000" spc="-10" dirty="0">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ΠΕΡΙΓΡΑΦΗ</a:t>
            </a:r>
            <a:r>
              <a:rPr sz="2000" u="heavy" spc="-1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ΤΗΣ</a:t>
            </a:r>
            <a:r>
              <a:rPr sz="2000" spc="-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ΖΑ40S</a:t>
            </a:r>
            <a:endParaRPr sz="2000">
              <a:latin typeface="Arial Black" panose="020B0A04020102020204"/>
              <a:cs typeface="Arial Black" panose="020B0A04020102020204"/>
            </a:endParaRPr>
          </a:p>
          <a:p>
            <a:pPr>
              <a:lnSpc>
                <a:spcPct val="100000"/>
              </a:lnSpc>
              <a:spcBef>
                <a:spcPts val="20"/>
              </a:spcBef>
            </a:pPr>
            <a:endParaRPr sz="2550">
              <a:latin typeface="Arial Black" panose="020B0A04020102020204"/>
              <a:cs typeface="Arial Black" panose="020B0A04020102020204"/>
            </a:endParaRPr>
          </a:p>
          <a:p>
            <a:pPr marL="12700" marR="737870">
              <a:lnSpc>
                <a:spcPct val="118000"/>
              </a:lnSpc>
              <a:spcBef>
                <a:spcPts val="5"/>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ΤΟ</a:t>
            </a:r>
            <a:r>
              <a:rPr sz="1900" spc="-70" dirty="0">
                <a:latin typeface="Arial Black" panose="020B0A04020102020204"/>
                <a:cs typeface="Arial Black" panose="020B0A04020102020204"/>
              </a:rPr>
              <a:t> </a:t>
            </a:r>
            <a:r>
              <a:rPr sz="1900" dirty="0">
                <a:latin typeface="Arial Black" panose="020B0A04020102020204"/>
                <a:cs typeface="Arial Black" panose="020B0A04020102020204"/>
              </a:rPr>
              <a:t>ΠΩΜΑ</a:t>
            </a:r>
            <a:r>
              <a:rPr sz="1900" spc="-35" dirty="0">
                <a:latin typeface="Arial Black" panose="020B0A04020102020204"/>
                <a:cs typeface="Arial Black" panose="020B0A04020102020204"/>
              </a:rPr>
              <a:t> </a:t>
            </a:r>
            <a:r>
              <a:rPr sz="1900" dirty="0">
                <a:latin typeface="Arial Black" panose="020B0A04020102020204"/>
                <a:cs typeface="Arial Black" panose="020B0A04020102020204"/>
              </a:rPr>
              <a:t>ΦΕΡΕΙ</a:t>
            </a:r>
            <a:r>
              <a:rPr sz="1900" spc="-40" dirty="0">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4</a:t>
            </a:r>
            <a:r>
              <a:rPr sz="1900" spc="-45" dirty="0">
                <a:solidFill>
                  <a:srgbClr val="FF0000"/>
                </a:solidFill>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ΠΕΡΙΣΤΡΕΦΟΜΕΝΕΣ</a:t>
            </a:r>
            <a:r>
              <a:rPr sz="1900" spc="-45" dirty="0">
                <a:solidFill>
                  <a:srgbClr val="FF0000"/>
                </a:solidFill>
                <a:latin typeface="Arial Black" panose="020B0A04020102020204"/>
                <a:cs typeface="Arial Black" panose="020B0A04020102020204"/>
              </a:rPr>
              <a:t> </a:t>
            </a:r>
            <a:r>
              <a:rPr sz="1900" dirty="0">
                <a:latin typeface="Arial Black" panose="020B0A04020102020204"/>
                <a:cs typeface="Arial Black" panose="020B0A04020102020204"/>
              </a:rPr>
              <a:t>ΒΑΛΒΙΔΕΣ</a:t>
            </a:r>
            <a:r>
              <a:rPr sz="1900" spc="-45" dirty="0">
                <a:latin typeface="Arial Black" panose="020B0A04020102020204"/>
                <a:cs typeface="Arial Black" panose="020B0A04020102020204"/>
              </a:rPr>
              <a:t> </a:t>
            </a:r>
            <a:r>
              <a:rPr sz="1900" spc="-20" dirty="0">
                <a:latin typeface="Arial Black" panose="020B0A04020102020204"/>
                <a:cs typeface="Arial Black" panose="020B0A04020102020204"/>
              </a:rPr>
              <a:t>(ΔΥΟ </a:t>
            </a:r>
            <a:r>
              <a:rPr sz="1900" dirty="0">
                <a:latin typeface="Arial Black" panose="020B0A04020102020204"/>
                <a:cs typeface="Arial Black" panose="020B0A04020102020204"/>
              </a:rPr>
              <a:t>ΕΙΣΑΓΩΓΗΣ</a:t>
            </a:r>
            <a:r>
              <a:rPr sz="1900" spc="-45" dirty="0">
                <a:latin typeface="Arial Black" panose="020B0A04020102020204"/>
                <a:cs typeface="Arial Black" panose="020B0A04020102020204"/>
              </a:rPr>
              <a:t> </a:t>
            </a:r>
            <a:r>
              <a:rPr sz="1900" dirty="0">
                <a:latin typeface="Arial Black" panose="020B0A04020102020204"/>
                <a:cs typeface="Arial Black" panose="020B0A04020102020204"/>
              </a:rPr>
              <a:t>ΚΑΙ</a:t>
            </a:r>
            <a:r>
              <a:rPr sz="1900" spc="-45" dirty="0">
                <a:latin typeface="Arial Black" panose="020B0A04020102020204"/>
                <a:cs typeface="Arial Black" panose="020B0A04020102020204"/>
              </a:rPr>
              <a:t> </a:t>
            </a:r>
            <a:r>
              <a:rPr sz="1900" dirty="0">
                <a:latin typeface="Arial Black" panose="020B0A04020102020204"/>
                <a:cs typeface="Arial Black" panose="020B0A04020102020204"/>
              </a:rPr>
              <a:t>ΔΥΟ</a:t>
            </a:r>
            <a:r>
              <a:rPr sz="1900" spc="-50" dirty="0">
                <a:latin typeface="Arial Black" panose="020B0A04020102020204"/>
                <a:cs typeface="Arial Black" panose="020B0A04020102020204"/>
              </a:rPr>
              <a:t> </a:t>
            </a:r>
            <a:r>
              <a:rPr sz="1900" spc="-10" dirty="0">
                <a:latin typeface="Arial Black" panose="020B0A04020102020204"/>
                <a:cs typeface="Arial Black" panose="020B0A04020102020204"/>
              </a:rPr>
              <a:t>ΕΞΑΓΩΓΗΣ).</a:t>
            </a:r>
            <a:endParaRPr sz="1900">
              <a:latin typeface="Arial Black" panose="020B0A04020102020204"/>
              <a:cs typeface="Arial Black" panose="020B0A04020102020204"/>
            </a:endParaRPr>
          </a:p>
          <a:p>
            <a:pPr marL="12700" marR="565150">
              <a:lnSpc>
                <a:spcPct val="118000"/>
              </a:lnSpc>
              <a:spcBef>
                <a:spcPts val="37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ΟΙ</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ΒΑΛΒΙΔΕΣ</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ΕΙΣΑΓΩΓΗΣ</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ΠΕΡΙΣΤΡΕΦΟΝΤΑΙ</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ΜΟΝΟ</a:t>
            </a:r>
            <a:r>
              <a:rPr sz="1900" spc="-55" dirty="0">
                <a:latin typeface="Arial Black" panose="020B0A04020102020204"/>
                <a:cs typeface="Arial Black" panose="020B0A04020102020204"/>
              </a:rPr>
              <a:t> </a:t>
            </a:r>
            <a:r>
              <a:rPr sz="1900" spc="-20" dirty="0">
                <a:latin typeface="Arial Black" panose="020B0A04020102020204"/>
                <a:cs typeface="Arial Black" panose="020B0A04020102020204"/>
              </a:rPr>
              <a:t>ΟΤΑΝ </a:t>
            </a:r>
            <a:r>
              <a:rPr sz="1900" dirty="0">
                <a:latin typeface="Arial Black" panose="020B0A04020102020204"/>
                <a:cs typeface="Arial Black" panose="020B0A04020102020204"/>
              </a:rPr>
              <a:t>ΕΙΝΑΙ</a:t>
            </a:r>
            <a:r>
              <a:rPr sz="1900" spc="-50" dirty="0">
                <a:latin typeface="Arial Black" panose="020B0A04020102020204"/>
                <a:cs typeface="Arial Black" panose="020B0A04020102020204"/>
              </a:rPr>
              <a:t> </a:t>
            </a:r>
            <a:r>
              <a:rPr sz="1900" dirty="0">
                <a:latin typeface="Arial Black" panose="020B0A04020102020204"/>
                <a:cs typeface="Arial Black" panose="020B0A04020102020204"/>
              </a:rPr>
              <a:t>ΑΝΟΙΚΤΕΣ</a:t>
            </a:r>
            <a:r>
              <a:rPr sz="1900" spc="-40"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35" dirty="0">
                <a:latin typeface="Arial Black" panose="020B0A04020102020204"/>
                <a:cs typeface="Arial Black" panose="020B0A04020102020204"/>
              </a:rPr>
              <a:t> </a:t>
            </a:r>
            <a:r>
              <a:rPr sz="1900" dirty="0">
                <a:latin typeface="Arial Black" panose="020B0A04020102020204"/>
                <a:cs typeface="Arial Black" panose="020B0A04020102020204"/>
              </a:rPr>
              <a:t>ΤΟ</a:t>
            </a:r>
            <a:r>
              <a:rPr sz="1900" spc="-45" dirty="0">
                <a:latin typeface="Arial Black" panose="020B0A04020102020204"/>
                <a:cs typeface="Arial Black" panose="020B0A04020102020204"/>
              </a:rPr>
              <a:t> </a:t>
            </a:r>
            <a:r>
              <a:rPr sz="1900" dirty="0">
                <a:latin typeface="Arial Black" panose="020B0A04020102020204"/>
                <a:cs typeface="Arial Black" panose="020B0A04020102020204"/>
              </a:rPr>
              <a:t>ΣΥΣΤΗΜΑ</a:t>
            </a:r>
            <a:r>
              <a:rPr sz="1900" spc="-35" dirty="0">
                <a:latin typeface="Arial Black" panose="020B0A04020102020204"/>
                <a:cs typeface="Arial Black" panose="020B0A04020102020204"/>
              </a:rPr>
              <a:t> </a:t>
            </a:r>
            <a:r>
              <a:rPr sz="1900" spc="-10" dirty="0">
                <a:latin typeface="Arial Black" panose="020B0A04020102020204"/>
                <a:cs typeface="Arial Black" panose="020B0A04020102020204"/>
              </a:rPr>
              <a:t>(</a:t>
            </a:r>
            <a:r>
              <a:rPr sz="1900" spc="-10" dirty="0">
                <a:solidFill>
                  <a:srgbClr val="FF0000"/>
                </a:solidFill>
                <a:latin typeface="Arial Black" panose="020B0A04020102020204"/>
                <a:cs typeface="Arial Black" panose="020B0A04020102020204"/>
              </a:rPr>
              <a:t>ROTOCAP</a:t>
            </a:r>
            <a:r>
              <a:rPr sz="1900" spc="-10" dirty="0">
                <a:latin typeface="Arial Black" panose="020B0A04020102020204"/>
                <a:cs typeface="Arial Black" panose="020B0A04020102020204"/>
              </a:rPr>
              <a:t>).</a:t>
            </a:r>
            <a:endParaRPr sz="1900">
              <a:latin typeface="Arial Black" panose="020B0A04020102020204"/>
              <a:cs typeface="Arial Black" panose="020B0A04020102020204"/>
            </a:endParaRPr>
          </a:p>
          <a:p>
            <a:pPr marL="12700" marR="522605">
              <a:lnSpc>
                <a:spcPct val="117000"/>
              </a:lnSpc>
              <a:spcBef>
                <a:spcPts val="39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ΟΙ</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ΒΑΛΒΙΔΕΣ</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ΕΞΑΓΩΓΗΣ</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ΠΕΡΙΣΤΡΕΦΟΝΤΑΙ</a:t>
            </a:r>
            <a:r>
              <a:rPr sz="1900" spc="-50" dirty="0">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ΜΕΡΙΚΩΣ</a:t>
            </a:r>
            <a:r>
              <a:rPr sz="1900" spc="-60" dirty="0">
                <a:solidFill>
                  <a:srgbClr val="FF0000"/>
                </a:solidFill>
                <a:latin typeface="Arial Black" panose="020B0A04020102020204"/>
                <a:cs typeface="Arial Black" panose="020B0A04020102020204"/>
              </a:rPr>
              <a:t> </a:t>
            </a:r>
            <a:r>
              <a:rPr sz="1900" spc="-25" dirty="0">
                <a:latin typeface="Arial Black" panose="020B0A04020102020204"/>
                <a:cs typeface="Arial Black" panose="020B0A04020102020204"/>
              </a:rPr>
              <a:t>ΚΑΙ </a:t>
            </a:r>
            <a:r>
              <a:rPr sz="1900" dirty="0">
                <a:latin typeface="Arial Black" panose="020B0A04020102020204"/>
                <a:cs typeface="Arial Black" panose="020B0A04020102020204"/>
              </a:rPr>
              <a:t>ΣΤΗΝ</a:t>
            </a:r>
            <a:r>
              <a:rPr sz="1900" spc="-55" dirty="0">
                <a:latin typeface="Arial Black" panose="020B0A04020102020204"/>
                <a:cs typeface="Arial Black" panose="020B0A04020102020204"/>
              </a:rPr>
              <a:t> </a:t>
            </a:r>
            <a:r>
              <a:rPr sz="1900" dirty="0">
                <a:latin typeface="Arial Black" panose="020B0A04020102020204"/>
                <a:cs typeface="Arial Black" panose="020B0A04020102020204"/>
              </a:rPr>
              <a:t>ΚΛΕΙΣΤΗ</a:t>
            </a:r>
            <a:r>
              <a:rPr sz="1900" spc="-45" dirty="0">
                <a:latin typeface="Arial Black" panose="020B0A04020102020204"/>
                <a:cs typeface="Arial Black" panose="020B0A04020102020204"/>
              </a:rPr>
              <a:t> </a:t>
            </a:r>
            <a:r>
              <a:rPr sz="1900" dirty="0">
                <a:latin typeface="Arial Black" panose="020B0A04020102020204"/>
                <a:cs typeface="Arial Black" panose="020B0A04020102020204"/>
              </a:rPr>
              <a:t>ΘΕΣΗ</a:t>
            </a:r>
            <a:r>
              <a:rPr sz="1900" spc="-35"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35" dirty="0">
                <a:latin typeface="Arial Black" panose="020B0A04020102020204"/>
                <a:cs typeface="Arial Black" panose="020B0A04020102020204"/>
              </a:rPr>
              <a:t> </a:t>
            </a:r>
            <a:r>
              <a:rPr sz="1900" dirty="0">
                <a:latin typeface="Arial Black" panose="020B0A04020102020204"/>
                <a:cs typeface="Arial Black" panose="020B0A04020102020204"/>
              </a:rPr>
              <a:t>ΤΟ</a:t>
            </a:r>
            <a:r>
              <a:rPr sz="1900" spc="-35" dirty="0">
                <a:latin typeface="Arial Black" panose="020B0A04020102020204"/>
                <a:cs typeface="Arial Black" panose="020B0A04020102020204"/>
              </a:rPr>
              <a:t> </a:t>
            </a:r>
            <a:r>
              <a:rPr sz="1900" dirty="0">
                <a:latin typeface="Arial Black" panose="020B0A04020102020204"/>
                <a:cs typeface="Arial Black" panose="020B0A04020102020204"/>
              </a:rPr>
              <a:t>ΣΥΣΤΗΜΑ</a:t>
            </a:r>
            <a:r>
              <a:rPr sz="1900" spc="-25" dirty="0">
                <a:latin typeface="Arial Black" panose="020B0A04020102020204"/>
                <a:cs typeface="Arial Black" panose="020B0A04020102020204"/>
              </a:rPr>
              <a:t> </a:t>
            </a:r>
            <a:r>
              <a:rPr sz="1900" spc="-10" dirty="0">
                <a:latin typeface="Arial Black" panose="020B0A04020102020204"/>
                <a:cs typeface="Arial Black" panose="020B0A04020102020204"/>
              </a:rPr>
              <a:t>(</a:t>
            </a:r>
            <a:r>
              <a:rPr sz="1900" spc="-10" dirty="0">
                <a:solidFill>
                  <a:srgbClr val="FF0000"/>
                </a:solidFill>
                <a:latin typeface="Arial Black" panose="020B0A04020102020204"/>
                <a:cs typeface="Arial Black" panose="020B0A04020102020204"/>
              </a:rPr>
              <a:t>TURNOMAT</a:t>
            </a:r>
            <a:r>
              <a:rPr sz="1900" spc="-10" dirty="0">
                <a:latin typeface="Arial Black" panose="020B0A04020102020204"/>
                <a:cs typeface="Arial Black" panose="020B0A04020102020204"/>
              </a:rPr>
              <a:t>).</a:t>
            </a:r>
            <a:endParaRPr sz="1900">
              <a:latin typeface="Arial Black" panose="020B0A04020102020204"/>
              <a:cs typeface="Arial Black" panose="020B0A04020102020204"/>
            </a:endParaRPr>
          </a:p>
          <a:p>
            <a:pPr marL="12700" marR="5080">
              <a:lnSpc>
                <a:spcPct val="117000"/>
              </a:lnSpc>
              <a:spcBef>
                <a:spcPts val="39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Ο</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ΨΕΚΑΣΜΟΣ</a:t>
            </a:r>
            <a:r>
              <a:rPr sz="1900" spc="-55"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50" dirty="0">
                <a:latin typeface="Arial Black" panose="020B0A04020102020204"/>
                <a:cs typeface="Arial Black" panose="020B0A04020102020204"/>
              </a:rPr>
              <a:t> </a:t>
            </a:r>
            <a:r>
              <a:rPr sz="1900" dirty="0">
                <a:latin typeface="Arial Black" panose="020B0A04020102020204"/>
                <a:cs typeface="Arial Black" panose="020B0A04020102020204"/>
              </a:rPr>
              <a:t>ΚΑΥΣΙΜΟΥ</a:t>
            </a:r>
            <a:r>
              <a:rPr sz="1900" spc="-50" dirty="0">
                <a:latin typeface="Arial Black" panose="020B0A04020102020204"/>
                <a:cs typeface="Arial Black" panose="020B0A04020102020204"/>
              </a:rPr>
              <a:t> </a:t>
            </a:r>
            <a:r>
              <a:rPr sz="1900" dirty="0">
                <a:latin typeface="Arial Black" panose="020B0A04020102020204"/>
                <a:cs typeface="Arial Black" panose="020B0A04020102020204"/>
              </a:rPr>
              <a:t>ΠΡΑΓΜΑΤΟΠΟΙΕΙΤΑΙ</a:t>
            </a:r>
            <a:r>
              <a:rPr sz="1900" spc="-50"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45" dirty="0">
                <a:latin typeface="Arial Black" panose="020B0A04020102020204"/>
                <a:cs typeface="Arial Black" panose="020B0A04020102020204"/>
              </a:rPr>
              <a:t> </a:t>
            </a:r>
            <a:r>
              <a:rPr sz="1900" spc="-25" dirty="0">
                <a:latin typeface="Arial Black" panose="020B0A04020102020204"/>
                <a:cs typeface="Arial Black" panose="020B0A04020102020204"/>
              </a:rPr>
              <a:t>ΤΗΝ </a:t>
            </a:r>
            <a:r>
              <a:rPr sz="1900" dirty="0">
                <a:latin typeface="Arial Black" panose="020B0A04020102020204"/>
                <a:cs typeface="Arial Black" panose="020B0A04020102020204"/>
              </a:rPr>
              <a:t>ΧΡΗΣΗ</a:t>
            </a:r>
            <a:r>
              <a:rPr sz="1900" spc="-95" dirty="0">
                <a:latin typeface="Arial Black" panose="020B0A04020102020204"/>
                <a:cs typeface="Arial Black" panose="020B0A04020102020204"/>
              </a:rPr>
              <a:t> </a:t>
            </a:r>
            <a:r>
              <a:rPr sz="1900" dirty="0">
                <a:latin typeface="Arial Black" panose="020B0A04020102020204"/>
                <a:cs typeface="Arial Black" panose="020B0A04020102020204"/>
              </a:rPr>
              <a:t>ΜΟΝΑΔΙΚΟΥ</a:t>
            </a:r>
            <a:r>
              <a:rPr sz="1900" spc="-80" dirty="0">
                <a:latin typeface="Arial Black" panose="020B0A04020102020204"/>
                <a:cs typeface="Arial Black" panose="020B0A04020102020204"/>
              </a:rPr>
              <a:t> </a:t>
            </a:r>
            <a:r>
              <a:rPr sz="1900" dirty="0">
                <a:latin typeface="Arial Black" panose="020B0A04020102020204"/>
                <a:cs typeface="Arial Black" panose="020B0A04020102020204"/>
              </a:rPr>
              <a:t>ΚΕΝΤΡΙΚΑ</a:t>
            </a:r>
            <a:r>
              <a:rPr sz="1900" spc="-80" dirty="0">
                <a:latin typeface="Arial Black" panose="020B0A04020102020204"/>
                <a:cs typeface="Arial Black" panose="020B0A04020102020204"/>
              </a:rPr>
              <a:t> </a:t>
            </a:r>
            <a:r>
              <a:rPr sz="1900" dirty="0">
                <a:latin typeface="Arial Black" panose="020B0A04020102020204"/>
                <a:cs typeface="Arial Black" panose="020B0A04020102020204"/>
              </a:rPr>
              <a:t>ΤΟΠΟΘΕΤΗΜΕΝΟΥ</a:t>
            </a:r>
            <a:r>
              <a:rPr sz="1900" spc="-80" dirty="0">
                <a:latin typeface="Arial Black" panose="020B0A04020102020204"/>
                <a:cs typeface="Arial Black" panose="020B0A04020102020204"/>
              </a:rPr>
              <a:t> </a:t>
            </a:r>
            <a:r>
              <a:rPr sz="1900" spc="-10" dirty="0">
                <a:latin typeface="Arial Black" panose="020B0A04020102020204"/>
                <a:cs typeface="Arial Black" panose="020B0A04020102020204"/>
              </a:rPr>
              <a:t>ΕΓΧΥΤΗΡΑ.</a:t>
            </a:r>
            <a:endParaRPr sz="1900">
              <a:latin typeface="Arial Black" panose="020B0A04020102020204"/>
              <a:cs typeface="Arial Black" panose="020B0A04020102020204"/>
            </a:endParaRPr>
          </a:p>
          <a:p>
            <a:pPr marL="12700" marR="70485">
              <a:lnSpc>
                <a:spcPct val="117000"/>
              </a:lnSpc>
              <a:spcBef>
                <a:spcPts val="385"/>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ΤΟ</a:t>
            </a:r>
            <a:r>
              <a:rPr sz="1900" spc="-80" dirty="0">
                <a:latin typeface="Arial Black" panose="020B0A04020102020204"/>
                <a:cs typeface="Arial Black" panose="020B0A04020102020204"/>
              </a:rPr>
              <a:t> </a:t>
            </a:r>
            <a:r>
              <a:rPr sz="1900">
                <a:latin typeface="Arial Black" panose="020B0A04020102020204"/>
                <a:cs typeface="Arial Black" panose="020B0A04020102020204"/>
              </a:rPr>
              <a:t>ΣΥΣΤΗΜΑ</a:t>
            </a:r>
            <a:r>
              <a:rPr sz="1900" spc="-50">
                <a:latin typeface="Arial Black" panose="020B0A04020102020204"/>
                <a:cs typeface="Arial Black" panose="020B0A04020102020204"/>
              </a:rPr>
              <a:t> </a:t>
            </a:r>
            <a:r>
              <a:rPr sz="1900" smtClean="0">
                <a:latin typeface="Arial Black" panose="020B0A04020102020204"/>
                <a:cs typeface="Arial Black" panose="020B0A04020102020204"/>
              </a:rPr>
              <a:t>ΥΠΕΡΠΛΗΡΩΣ</a:t>
            </a:r>
            <a:r>
              <a:rPr lang="el-GR" sz="1900" dirty="0" smtClean="0">
                <a:latin typeface="Arial Black" panose="020B0A04020102020204"/>
                <a:cs typeface="Arial Black" panose="020B0A04020102020204"/>
              </a:rPr>
              <a:t>Η</a:t>
            </a:r>
            <a:r>
              <a:rPr sz="1900" smtClean="0">
                <a:latin typeface="Arial Black" panose="020B0A04020102020204"/>
                <a:cs typeface="Arial Black" panose="020B0A04020102020204"/>
              </a:rPr>
              <a:t>Σ</a:t>
            </a:r>
            <a:r>
              <a:rPr sz="1900" spc="-55" smtClean="0">
                <a:latin typeface="Arial Black" panose="020B0A04020102020204"/>
                <a:cs typeface="Arial Black" panose="020B0A04020102020204"/>
              </a:rPr>
              <a:t> </a:t>
            </a:r>
            <a:r>
              <a:rPr sz="1900" dirty="0">
                <a:latin typeface="Arial Black" panose="020B0A04020102020204"/>
                <a:cs typeface="Arial Black" panose="020B0A04020102020204"/>
              </a:rPr>
              <a:t>ΕΙΝΑΙ</a:t>
            </a:r>
            <a:r>
              <a:rPr sz="1900" spc="-40" dirty="0">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ΥΒΡΙΔΙΚΟ</a:t>
            </a:r>
            <a:r>
              <a:rPr sz="1900" spc="-55" dirty="0">
                <a:solidFill>
                  <a:srgbClr val="FF0000"/>
                </a:solidFill>
                <a:latin typeface="Arial Black" panose="020B0A04020102020204"/>
                <a:cs typeface="Arial Black" panose="020B0A04020102020204"/>
              </a:rPr>
              <a:t> </a:t>
            </a:r>
            <a:r>
              <a:rPr sz="1900" spc="-10" dirty="0">
                <a:latin typeface="Arial Black" panose="020B0A04020102020204"/>
                <a:cs typeface="Arial Black" panose="020B0A04020102020204"/>
              </a:rPr>
              <a:t>(</a:t>
            </a:r>
            <a:r>
              <a:rPr sz="1900" spc="-10" dirty="0">
                <a:solidFill>
                  <a:srgbClr val="006FBF"/>
                </a:solidFill>
                <a:latin typeface="Arial Black" panose="020B0A04020102020204"/>
                <a:cs typeface="Arial Black" panose="020B0A04020102020204"/>
              </a:rPr>
              <a:t>ΤΥΠΟΥ </a:t>
            </a:r>
            <a:r>
              <a:rPr sz="1900" dirty="0">
                <a:solidFill>
                  <a:srgbClr val="006FBF"/>
                </a:solidFill>
                <a:latin typeface="Arial Black" panose="020B0A04020102020204"/>
                <a:cs typeface="Arial Black" panose="020B0A04020102020204"/>
              </a:rPr>
              <a:t>SPES</a:t>
            </a:r>
            <a:r>
              <a:rPr sz="1900" dirty="0">
                <a:latin typeface="Arial Black" panose="020B0A04020102020204"/>
                <a:cs typeface="Arial Black" panose="020B0A04020102020204"/>
              </a:rPr>
              <a:t>)</a:t>
            </a:r>
            <a:r>
              <a:rPr sz="1900" spc="-65" dirty="0">
                <a:latin typeface="Arial Black" panose="020B0A04020102020204"/>
                <a:cs typeface="Arial Black" panose="020B0A04020102020204"/>
              </a:rPr>
              <a:t> </a:t>
            </a:r>
            <a:r>
              <a:rPr sz="1900" dirty="0">
                <a:latin typeface="Arial Black" panose="020B0A04020102020204"/>
                <a:cs typeface="Arial Black" panose="020B0A04020102020204"/>
              </a:rPr>
              <a:t>ΜΕ</a:t>
            </a:r>
            <a:r>
              <a:rPr sz="1900" spc="-45" dirty="0">
                <a:latin typeface="Arial Black" panose="020B0A04020102020204"/>
                <a:cs typeface="Arial Black" panose="020B0A04020102020204"/>
              </a:rPr>
              <a:t> </a:t>
            </a:r>
            <a:r>
              <a:rPr sz="1900" dirty="0">
                <a:latin typeface="Arial Black" panose="020B0A04020102020204"/>
                <a:cs typeface="Arial Black" panose="020B0A04020102020204"/>
              </a:rPr>
              <a:t>ΚΕΝΤΡΙΚΟ</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ΟΧΕΤΟ</a:t>
            </a:r>
            <a:r>
              <a:rPr sz="1900" spc="-55" dirty="0">
                <a:latin typeface="Arial Black" panose="020B0A04020102020204"/>
                <a:cs typeface="Arial Black" panose="020B0A04020102020204"/>
              </a:rPr>
              <a:t> </a:t>
            </a:r>
            <a:r>
              <a:rPr sz="1900" dirty="0">
                <a:latin typeface="Arial Black" panose="020B0A04020102020204"/>
                <a:cs typeface="Arial Black" panose="020B0A04020102020204"/>
              </a:rPr>
              <a:t>ΚΑΥΣΑΕΡΙΩΝ</a:t>
            </a:r>
            <a:r>
              <a:rPr sz="1900" spc="-55" dirty="0">
                <a:latin typeface="Arial Black" panose="020B0A04020102020204"/>
                <a:cs typeface="Arial Black" panose="020B0A04020102020204"/>
              </a:rPr>
              <a:t> </a:t>
            </a:r>
            <a:r>
              <a:rPr sz="1900" dirty="0">
                <a:latin typeface="Arial Black" panose="020B0A04020102020204"/>
                <a:cs typeface="Arial Black" panose="020B0A04020102020204"/>
              </a:rPr>
              <a:t>ΜΙΚΡΗΣ</a:t>
            </a:r>
            <a:r>
              <a:rPr sz="1900" spc="-55" dirty="0">
                <a:latin typeface="Arial Black" panose="020B0A04020102020204"/>
                <a:cs typeface="Arial Black" panose="020B0A04020102020204"/>
              </a:rPr>
              <a:t> </a:t>
            </a:r>
            <a:r>
              <a:rPr sz="1900" spc="-10" dirty="0">
                <a:latin typeface="Arial Black" panose="020B0A04020102020204"/>
                <a:cs typeface="Arial Black" panose="020B0A04020102020204"/>
              </a:rPr>
              <a:t>ΔΙΑΤΟΜΗΣ </a:t>
            </a:r>
            <a:r>
              <a:rPr sz="1900" dirty="0">
                <a:latin typeface="Arial Black" panose="020B0A04020102020204"/>
                <a:cs typeface="Arial Black" panose="020B0A04020102020204"/>
              </a:rPr>
              <a:t>(ΣΥΝΔΥΑΖΟΝΤΑΣ</a:t>
            </a:r>
            <a:r>
              <a:rPr sz="1900" spc="-75" dirty="0">
                <a:latin typeface="Arial Black" panose="020B0A04020102020204"/>
                <a:cs typeface="Arial Black" panose="020B0A04020102020204"/>
              </a:rPr>
              <a:t> </a:t>
            </a:r>
            <a:r>
              <a:rPr sz="1900" dirty="0">
                <a:latin typeface="Arial Black" panose="020B0A04020102020204"/>
                <a:cs typeface="Arial Black" panose="020B0A04020102020204"/>
              </a:rPr>
              <a:t>ΤΑ</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ΧΑΡΑΚΤΗΡΙΣΤΙΚΑ</a:t>
            </a:r>
            <a:r>
              <a:rPr sz="1900" spc="-60"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55" dirty="0">
                <a:latin typeface="Arial Black" panose="020B0A04020102020204"/>
                <a:cs typeface="Arial Black" panose="020B0A04020102020204"/>
              </a:rPr>
              <a:t> </a:t>
            </a:r>
            <a:r>
              <a:rPr sz="1900" spc="-10" dirty="0">
                <a:latin typeface="Arial Black" panose="020B0A04020102020204"/>
                <a:cs typeface="Arial Black" panose="020B0A04020102020204"/>
              </a:rPr>
              <a:t>ΣΥΣΤΗΜΑΤΟΣ </a:t>
            </a:r>
            <a:r>
              <a:rPr sz="1900">
                <a:latin typeface="Arial Black" panose="020B0A04020102020204"/>
                <a:cs typeface="Arial Black" panose="020B0A04020102020204"/>
              </a:rPr>
              <a:t>ΣΤΑΘΕΡΗΣ</a:t>
            </a:r>
            <a:r>
              <a:rPr sz="1900" spc="-65">
                <a:latin typeface="Arial Black" panose="020B0A04020102020204"/>
                <a:cs typeface="Arial Black" panose="020B0A04020102020204"/>
              </a:rPr>
              <a:t> </a:t>
            </a:r>
            <a:r>
              <a:rPr sz="1900" smtClean="0">
                <a:latin typeface="Arial Black" panose="020B0A04020102020204"/>
                <a:cs typeface="Arial Black" panose="020B0A04020102020204"/>
              </a:rPr>
              <a:t>ΠΙΕΣ</a:t>
            </a:r>
            <a:r>
              <a:rPr lang="el-GR" sz="1900" dirty="0" smtClean="0">
                <a:latin typeface="Arial Black" panose="020B0A04020102020204"/>
                <a:cs typeface="Arial Black" panose="020B0A04020102020204"/>
              </a:rPr>
              <a:t>Η</a:t>
            </a:r>
            <a:r>
              <a:rPr sz="1900" smtClean="0">
                <a:latin typeface="Arial Black" panose="020B0A04020102020204"/>
                <a:cs typeface="Arial Black" panose="020B0A04020102020204"/>
              </a:rPr>
              <a:t>Σ</a:t>
            </a:r>
            <a:r>
              <a:rPr sz="1900" spc="-45" smtClean="0">
                <a:latin typeface="Arial Black" panose="020B0A04020102020204"/>
                <a:cs typeface="Arial Black" panose="020B0A04020102020204"/>
              </a:rPr>
              <a:t> </a:t>
            </a:r>
            <a:r>
              <a:rPr sz="1900" dirty="0">
                <a:latin typeface="Arial Black" panose="020B0A04020102020204"/>
                <a:cs typeface="Arial Black" panose="020B0A04020102020204"/>
              </a:rPr>
              <a:t>ΚΑΙ</a:t>
            </a:r>
            <a:r>
              <a:rPr sz="1900" spc="-55"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50" dirty="0">
                <a:latin typeface="Arial Black" panose="020B0A04020102020204"/>
                <a:cs typeface="Arial Black" panose="020B0A04020102020204"/>
              </a:rPr>
              <a:t> </a:t>
            </a:r>
            <a:r>
              <a:rPr sz="1900" dirty="0">
                <a:latin typeface="Arial Black" panose="020B0A04020102020204"/>
                <a:cs typeface="Arial Black" panose="020B0A04020102020204"/>
              </a:rPr>
              <a:t>ΣΥΣΤΗΜΑΤΟΣ</a:t>
            </a:r>
            <a:r>
              <a:rPr sz="1900" spc="-50" dirty="0">
                <a:latin typeface="Arial Black" panose="020B0A04020102020204"/>
                <a:cs typeface="Arial Black" panose="020B0A04020102020204"/>
              </a:rPr>
              <a:t> </a:t>
            </a:r>
            <a:r>
              <a:rPr sz="1900" spc="-10" dirty="0">
                <a:latin typeface="Arial Black" panose="020B0A04020102020204"/>
                <a:cs typeface="Arial Black" panose="020B0A04020102020204"/>
              </a:rPr>
              <a:t>ΠΑΛΜΩΝ.</a:t>
            </a:r>
            <a:endParaRPr sz="19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sz="2050" b="0" u="heavy" spc="-90" smtClean="0">
                <a:solidFill>
                  <a:srgbClr val="FFFFFF"/>
                </a:solidFill>
                <a:uFill>
                  <a:solidFill>
                    <a:srgbClr val="FFFFFF"/>
                  </a:solidFill>
                </a:uFill>
                <a:latin typeface="Arial Black" panose="020B0A04020102020204"/>
                <a:cs typeface="Arial Black" panose="020B0A04020102020204"/>
              </a:rPr>
              <a:t> </a:t>
            </a:r>
            <a:r>
              <a:rPr lang="el-GR" sz="2050" b="0" u="heavy" spc="-90" dirty="0" smtClean="0">
                <a:solidFill>
                  <a:srgbClr val="FFFFFF"/>
                </a:solidFill>
                <a:uFill>
                  <a:solidFill>
                    <a:srgbClr val="FFFFFF"/>
                  </a:solidFill>
                </a:uFill>
                <a:latin typeface="Arial Black" panose="020B0A04020102020204"/>
                <a:cs typeface="Arial Black" panose="020B0A04020102020204"/>
              </a:rPr>
              <a:t> </a:t>
            </a:r>
            <a:r>
              <a:rPr sz="2050" b="0" u="heavy" spc="-10" smtClean="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object 5"/>
          <p:cNvSpPr txBox="1">
            <a:spLocks noGrp="1"/>
          </p:cNvSpPr>
          <p:nvPr>
            <p:ph type="body" idx="1"/>
          </p:nvPr>
        </p:nvSpPr>
        <p:spPr>
          <a:xfrm>
            <a:off x="179069" y="1102360"/>
            <a:ext cx="8869044" cy="3188970"/>
          </a:xfrm>
          <a:prstGeom prst="rect">
            <a:avLst/>
          </a:prstGeom>
        </p:spPr>
        <p:txBody>
          <a:bodyPr vert="horz" wrap="square" lIns="0" tIns="1835150" rIns="0" bIns="0" rtlCol="0">
            <a:spAutoFit/>
          </a:bodyPr>
          <a:lstStyle/>
          <a:p>
            <a:pPr marL="123825" algn="ctr">
              <a:lnSpc>
                <a:spcPct val="100000"/>
              </a:lnSpc>
              <a:spcBef>
                <a:spcPts val="1040"/>
              </a:spcBef>
            </a:pPr>
            <a:r>
              <a:rPr lang="el-GR" sz="4400" b="0" spc="5" dirty="0">
                <a:solidFill>
                  <a:srgbClr val="FF0000"/>
                </a:solidFill>
                <a:latin typeface="Arial Black" panose="020B0A04020102020204"/>
                <a:cs typeface="Arial Black" panose="020B0A04020102020204"/>
              </a:rPr>
              <a:t>ΜΕΣΟΣΤΡΟΦΕΣ</a:t>
            </a:r>
            <a:r>
              <a:rPr sz="4400" b="0" spc="5" dirty="0">
                <a:solidFill>
                  <a:srgbClr val="FF0000"/>
                </a:solidFill>
                <a:latin typeface="Arial Black" panose="020B0A04020102020204"/>
                <a:cs typeface="Arial Black" panose="020B0A04020102020204"/>
              </a:rPr>
              <a:t> </a:t>
            </a:r>
            <a:r>
              <a:rPr sz="4400" b="0" spc="-10" dirty="0">
                <a:solidFill>
                  <a:srgbClr val="FF0000"/>
                </a:solidFill>
                <a:latin typeface="Arial Black" panose="020B0A04020102020204"/>
                <a:cs typeface="Arial Black" panose="020B0A04020102020204"/>
              </a:rPr>
              <a:t>Μ</a:t>
            </a:r>
            <a:r>
              <a:rPr sz="4400" b="0" spc="-5" dirty="0">
                <a:solidFill>
                  <a:srgbClr val="FF0000"/>
                </a:solidFill>
                <a:latin typeface="Arial Black" panose="020B0A04020102020204"/>
                <a:cs typeface="Arial Black" panose="020B0A04020102020204"/>
              </a:rPr>
              <a:t>ΗΧΑ</a:t>
            </a:r>
            <a:r>
              <a:rPr lang="el-GR" sz="4400" b="0" spc="-5" dirty="0">
                <a:solidFill>
                  <a:srgbClr val="FF0000"/>
                </a:solidFill>
                <a:latin typeface="Arial Black" panose="020B0A04020102020204"/>
                <a:cs typeface="Arial Black" panose="020B0A04020102020204"/>
              </a:rPr>
              <a:t>ΝΕΣ </a:t>
            </a:r>
            <a:r>
              <a:rPr lang="en-US" altLang="en-US" sz="4400">
                <a:latin typeface="Arial Black" panose="020B0A04020102020204"/>
                <a:cs typeface="Arial Black" panose="020B0A04020102020204"/>
              </a:rPr>
              <a:t>Wärtsilä</a:t>
            </a:r>
            <a:endParaRPr lang="en-US" altLang="en-US" sz="4400">
              <a:latin typeface="Arial Black" panose="020B0A04020102020204"/>
              <a:cs typeface="Arial Black" panose="020B0A04020102020204"/>
            </a:endParaRPr>
          </a:p>
        </p:txBody>
      </p:sp>
      <p:sp>
        <p:nvSpPr>
          <p:cNvPr id="6" name="object 6"/>
          <p:cNvSpPr/>
          <p:nvPr/>
        </p:nvSpPr>
        <p:spPr>
          <a:xfrm>
            <a:off x="3303270" y="4291329"/>
            <a:ext cx="2537460" cy="0"/>
          </a:xfrm>
          <a:custGeom>
            <a:avLst/>
            <a:gdLst/>
            <a:ahLst/>
            <a:cxnLst/>
            <a:rect l="l" t="t" r="r" b="b"/>
            <a:pathLst>
              <a:path w="2537460">
                <a:moveTo>
                  <a:pt x="0" y="0"/>
                </a:moveTo>
                <a:lnTo>
                  <a:pt x="2537460" y="0"/>
                </a:lnTo>
              </a:path>
            </a:pathLst>
          </a:custGeom>
          <a:ln w="43180">
            <a:solidFill>
              <a:srgbClr val="000000"/>
            </a:solidFill>
          </a:ln>
        </p:spPr>
        <p:txBody>
          <a:bodyPr wrap="square" lIns="0" tIns="0" rIns="0" bIns="0" rtlCol="0"/>
          <a:lstStyle/>
          <a:p/>
        </p:txBody>
      </p:sp>
      <p:sp>
        <p:nvSpPr>
          <p:cNvPr id="7" name="object 7"/>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8" name="object 8"/>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29030"/>
            <a:ext cx="7988300" cy="5499735"/>
          </a:xfrm>
          <a:prstGeom prst="rect">
            <a:avLst/>
          </a:prstGeom>
        </p:spPr>
        <p:txBody>
          <a:bodyPr vert="horz" wrap="square" lIns="0" tIns="13970" rIns="0" bIns="0" rtlCol="0">
            <a:spAutoFit/>
          </a:bodyPr>
          <a:lstStyle/>
          <a:p>
            <a:pPr marL="567690" algn="ctr">
              <a:lnSpc>
                <a:spcPct val="100000"/>
              </a:lnSpc>
              <a:spcBef>
                <a:spcPts val="110"/>
              </a:spcBef>
            </a:pPr>
            <a:r>
              <a:rPr sz="1850" u="heavy" dirty="0">
                <a:solidFill>
                  <a:srgbClr val="FF0000"/>
                </a:solidFill>
                <a:uFill>
                  <a:solidFill>
                    <a:srgbClr val="FF0000"/>
                  </a:solidFill>
                </a:uFill>
                <a:latin typeface="Arial Black" panose="020B0A04020102020204"/>
                <a:cs typeface="Arial Black" panose="020B0A04020102020204"/>
              </a:rPr>
              <a:t>ΜΕΣΟΣΤΡΟΦΕΣ</a:t>
            </a:r>
            <a:r>
              <a:rPr sz="1850" u="heavy" spc="-10" dirty="0">
                <a:solidFill>
                  <a:srgbClr val="FF0000"/>
                </a:solidFill>
                <a:uFill>
                  <a:solidFill>
                    <a:srgbClr val="FF0000"/>
                  </a:solidFill>
                </a:uFill>
                <a:latin typeface="Arial Black" panose="020B0A04020102020204"/>
                <a:cs typeface="Arial Black" panose="020B0A04020102020204"/>
              </a:rPr>
              <a:t> </a:t>
            </a:r>
            <a:r>
              <a:rPr sz="1850" u="heavy" dirty="0">
                <a:solidFill>
                  <a:srgbClr val="FF0000"/>
                </a:solidFill>
                <a:uFill>
                  <a:solidFill>
                    <a:srgbClr val="FF0000"/>
                  </a:solidFill>
                </a:uFill>
                <a:latin typeface="Arial Black" panose="020B0A04020102020204"/>
                <a:cs typeface="Arial Black" panose="020B0A04020102020204"/>
              </a:rPr>
              <a:t>ΜΗΧΑΝΕΣ</a:t>
            </a:r>
            <a:r>
              <a:rPr sz="1850" dirty="0">
                <a:solidFill>
                  <a:srgbClr val="FF0000"/>
                </a:solidFill>
                <a:latin typeface="Arial Black" panose="020B0A04020102020204"/>
                <a:cs typeface="Arial Black" panose="020B0A04020102020204"/>
              </a:rPr>
              <a:t> </a:t>
            </a:r>
            <a:r>
              <a:rPr sz="1850" u="heavy" spc="-10" dirty="0">
                <a:uFill>
                  <a:solidFill>
                    <a:srgbClr val="000000"/>
                  </a:solidFill>
                </a:uFill>
                <a:latin typeface="Arial Black" panose="020B0A04020102020204"/>
                <a:cs typeface="Arial Black" panose="020B0A04020102020204"/>
              </a:rPr>
              <a:t>Wartsila</a:t>
            </a:r>
            <a:endParaRPr sz="1850">
              <a:latin typeface="Arial Black" panose="020B0A04020102020204"/>
              <a:cs typeface="Arial Black" panose="020B0A04020102020204"/>
            </a:endParaRPr>
          </a:p>
          <a:p>
            <a:pPr>
              <a:lnSpc>
                <a:spcPct val="100000"/>
              </a:lnSpc>
              <a:spcBef>
                <a:spcPts val="60"/>
              </a:spcBef>
            </a:pPr>
            <a:endParaRPr sz="2350">
              <a:latin typeface="Arial Black" panose="020B0A04020102020204"/>
              <a:cs typeface="Arial Black" panose="020B0A04020102020204"/>
            </a:endParaRPr>
          </a:p>
          <a:p>
            <a:pPr marL="12700" marR="5080">
              <a:lnSpc>
                <a:spcPct val="118000"/>
              </a:lnSpc>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Η</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Wartsila</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ΕΙΝΑΙ</a:t>
            </a:r>
            <a:r>
              <a:rPr sz="1850" spc="-20" dirty="0">
                <a:latin typeface="Arial Black" panose="020B0A04020102020204"/>
                <a:cs typeface="Arial Black" panose="020B0A04020102020204"/>
              </a:rPr>
              <a:t> </a:t>
            </a:r>
            <a:r>
              <a:rPr sz="1850" dirty="0">
                <a:latin typeface="Arial Black" panose="020B0A04020102020204"/>
                <a:cs typeface="Arial Black" panose="020B0A04020102020204"/>
              </a:rPr>
              <a:t>Η</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ΠΙΟ</a:t>
            </a:r>
            <a:r>
              <a:rPr sz="1850" spc="-5" dirty="0">
                <a:latin typeface="Arial Black" panose="020B0A04020102020204"/>
                <a:cs typeface="Arial Black" panose="020B0A04020102020204"/>
              </a:rPr>
              <a:t> </a:t>
            </a:r>
            <a:r>
              <a:rPr sz="1850" dirty="0">
                <a:latin typeface="Arial Black" panose="020B0A04020102020204"/>
                <a:cs typeface="Arial Black" panose="020B0A04020102020204"/>
              </a:rPr>
              <a:t>ΔΗΜΟΦΙΛΗΣ</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ΚΑΙ</a:t>
            </a:r>
            <a:r>
              <a:rPr sz="1850" spc="-15" dirty="0">
                <a:latin typeface="Arial Black" panose="020B0A04020102020204"/>
                <a:cs typeface="Arial Black" panose="020B0A04020102020204"/>
              </a:rPr>
              <a:t> </a:t>
            </a:r>
            <a:r>
              <a:rPr sz="1850" dirty="0">
                <a:latin typeface="Arial Black" panose="020B0A04020102020204"/>
                <a:cs typeface="Arial Black" panose="020B0A04020102020204"/>
              </a:rPr>
              <a:t>ΓΝΩΣΤΗ</a:t>
            </a:r>
            <a:r>
              <a:rPr sz="1850" spc="-15" dirty="0">
                <a:latin typeface="Arial Black" panose="020B0A04020102020204"/>
                <a:cs typeface="Arial Black" panose="020B0A04020102020204"/>
              </a:rPr>
              <a:t> </a:t>
            </a:r>
            <a:r>
              <a:rPr sz="1850" spc="-10" dirty="0">
                <a:latin typeface="Arial Black" panose="020B0A04020102020204"/>
                <a:cs typeface="Arial Black" panose="020B0A04020102020204"/>
              </a:rPr>
              <a:t>ΕΤΑΙΡΕΙΑ </a:t>
            </a:r>
            <a:r>
              <a:rPr sz="1850">
                <a:latin typeface="Arial Black" panose="020B0A04020102020204"/>
                <a:cs typeface="Arial Black" panose="020B0A04020102020204"/>
              </a:rPr>
              <a:t>ΚΑΤΑΣΚΕΥΗΣ</a:t>
            </a:r>
            <a:r>
              <a:rPr sz="1850" spc="-15">
                <a:latin typeface="Arial Black" panose="020B0A04020102020204"/>
                <a:cs typeface="Arial Black" panose="020B0A04020102020204"/>
              </a:rPr>
              <a:t> </a:t>
            </a:r>
            <a:r>
              <a:rPr sz="1850" smtClean="0">
                <a:latin typeface="Arial Black" panose="020B0A04020102020204"/>
                <a:cs typeface="Arial Black" panose="020B0A04020102020204"/>
              </a:rPr>
              <a:t>ΤΕΤΡΑΧΡΟΝ</a:t>
            </a:r>
            <a:r>
              <a:rPr lang="el-GR" sz="1850" dirty="0" smtClean="0">
                <a:latin typeface="Arial Black" panose="020B0A04020102020204"/>
                <a:cs typeface="Arial Black" panose="020B0A04020102020204"/>
              </a:rPr>
              <a:t>ΩΝ</a:t>
            </a:r>
            <a:r>
              <a:rPr sz="1850" smtClean="0">
                <a:latin typeface="Arial Black" panose="020B0A04020102020204"/>
                <a:cs typeface="Arial Black" panose="020B0A04020102020204"/>
              </a:rPr>
              <a:t> </a:t>
            </a:r>
            <a:r>
              <a:rPr sz="1850" spc="-10" smtClean="0">
                <a:latin typeface="Arial Black" panose="020B0A04020102020204"/>
                <a:cs typeface="Arial Black" panose="020B0A04020102020204"/>
              </a:rPr>
              <a:t>ΜΕΣΟΣΤΡΟΦ</a:t>
            </a:r>
            <a:r>
              <a:rPr lang="el-GR" sz="1850" spc="-10" dirty="0" smtClean="0">
                <a:latin typeface="Arial Black" panose="020B0A04020102020204"/>
                <a:cs typeface="Arial Black" panose="020B0A04020102020204"/>
              </a:rPr>
              <a:t>ΩΝ</a:t>
            </a:r>
            <a:r>
              <a:rPr sz="1850" spc="-10" smtClean="0">
                <a:latin typeface="Arial Black" panose="020B0A04020102020204"/>
                <a:cs typeface="Arial Black" panose="020B0A04020102020204"/>
              </a:rPr>
              <a:t> </a:t>
            </a:r>
            <a:r>
              <a:rPr sz="1850" smtClean="0">
                <a:latin typeface="Arial Black" panose="020B0A04020102020204"/>
                <a:cs typeface="Arial Black" panose="020B0A04020102020204"/>
              </a:rPr>
              <a:t>ΠΕΤΡΕΛΑΙΟΜΗΧΑΝ</a:t>
            </a:r>
            <a:r>
              <a:rPr lang="el-GR" sz="1850" dirty="0" smtClean="0">
                <a:latin typeface="Arial Black" panose="020B0A04020102020204"/>
                <a:cs typeface="Arial Black" panose="020B0A04020102020204"/>
              </a:rPr>
              <a:t>ΩΝ</a:t>
            </a:r>
            <a:r>
              <a:rPr sz="1850" spc="-15" smtClean="0">
                <a:latin typeface="Arial Black" panose="020B0A04020102020204"/>
                <a:cs typeface="Arial Black" panose="020B0A04020102020204"/>
              </a:rPr>
              <a:t> </a:t>
            </a:r>
            <a:r>
              <a:rPr sz="1850" spc="-5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marR="16510">
              <a:lnSpc>
                <a:spcPct val="119000"/>
              </a:lnSpc>
              <a:spcBef>
                <a:spcPts val="37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Η</a:t>
            </a:r>
            <a:r>
              <a:rPr sz="1850" spc="-50" dirty="0">
                <a:latin typeface="Arial Black" panose="020B0A04020102020204"/>
                <a:cs typeface="Arial Black" panose="020B0A04020102020204"/>
              </a:rPr>
              <a:t> </a:t>
            </a:r>
            <a:r>
              <a:rPr sz="1850" dirty="0">
                <a:latin typeface="Arial Black" panose="020B0A04020102020204"/>
                <a:cs typeface="Arial Black" panose="020B0A04020102020204"/>
              </a:rPr>
              <a:t>ΦΙΛΑΝΔΙΚΗ</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ΕΤΑΙΡΙΑ</a:t>
            </a:r>
            <a:r>
              <a:rPr sz="1850" spc="-30" dirty="0">
                <a:latin typeface="Arial Black" panose="020B0A04020102020204"/>
                <a:cs typeface="Arial Black" panose="020B0A04020102020204"/>
              </a:rPr>
              <a:t> </a:t>
            </a:r>
            <a:r>
              <a:rPr sz="1850" dirty="0">
                <a:latin typeface="Arial Black" panose="020B0A04020102020204"/>
                <a:cs typeface="Arial Black" panose="020B0A04020102020204"/>
              </a:rPr>
              <a:t>ΑΠΟΡΡΟΦΗΣΕ</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ΣΗΜΑΝΤΙΚΟ</a:t>
            </a:r>
            <a:r>
              <a:rPr sz="1850" spc="-35" dirty="0">
                <a:latin typeface="Arial Black" panose="020B0A04020102020204"/>
                <a:cs typeface="Arial Black" panose="020B0A04020102020204"/>
              </a:rPr>
              <a:t> </a:t>
            </a:r>
            <a:r>
              <a:rPr sz="1850" spc="-10" dirty="0">
                <a:latin typeface="Arial Black" panose="020B0A04020102020204"/>
                <a:cs typeface="Arial Black" panose="020B0A04020102020204"/>
              </a:rPr>
              <a:t>ΑΡΙΘΜΟ </a:t>
            </a:r>
            <a:r>
              <a:rPr sz="1850" dirty="0">
                <a:latin typeface="Arial Black" panose="020B0A04020102020204"/>
                <a:cs typeface="Arial Black" panose="020B0A04020102020204"/>
              </a:rPr>
              <a:t>ΚΑΤΑΣΚΕΥΑΣΤΩΝ</a:t>
            </a:r>
            <a:r>
              <a:rPr sz="1850" spc="-5" dirty="0">
                <a:latin typeface="Arial Black" panose="020B0A04020102020204"/>
                <a:cs typeface="Arial Black" panose="020B0A04020102020204"/>
              </a:rPr>
              <a:t> </a:t>
            </a:r>
            <a:r>
              <a:rPr sz="1850" dirty="0">
                <a:latin typeface="Arial Black" panose="020B0A04020102020204"/>
                <a:cs typeface="Arial Black" panose="020B0A04020102020204"/>
              </a:rPr>
              <a:t>ΜΕ</a:t>
            </a:r>
            <a:r>
              <a:rPr sz="1850" spc="5" dirty="0">
                <a:latin typeface="Arial Black" panose="020B0A04020102020204"/>
                <a:cs typeface="Arial Black" panose="020B0A04020102020204"/>
              </a:rPr>
              <a:t> </a:t>
            </a:r>
            <a:r>
              <a:rPr sz="1850" dirty="0">
                <a:latin typeface="Arial Black" panose="020B0A04020102020204"/>
                <a:cs typeface="Arial Black" panose="020B0A04020102020204"/>
              </a:rPr>
              <a:t>ΤΑ</a:t>
            </a:r>
            <a:r>
              <a:rPr sz="1850" spc="-5" dirty="0">
                <a:latin typeface="Arial Black" panose="020B0A04020102020204"/>
                <a:cs typeface="Arial Black" panose="020B0A04020102020204"/>
              </a:rPr>
              <a:t> </a:t>
            </a:r>
            <a:r>
              <a:rPr sz="1850" dirty="0">
                <a:latin typeface="Arial Black" panose="020B0A04020102020204"/>
                <a:cs typeface="Arial Black" panose="020B0A04020102020204"/>
              </a:rPr>
              <a:t>ΧΡΟΝΙΑ, </a:t>
            </a:r>
            <a:r>
              <a:rPr sz="1850" spc="-10" dirty="0">
                <a:latin typeface="Arial Black" panose="020B0A04020102020204"/>
                <a:cs typeface="Arial Black" panose="020B0A04020102020204"/>
              </a:rPr>
              <a:t>ΟΠΩΣ:</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Η</a:t>
            </a:r>
            <a:r>
              <a:rPr sz="1850" spc="-55"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ΣΟΥΗΔΙΚΗ</a:t>
            </a:r>
            <a:r>
              <a:rPr sz="1850" spc="-45" dirty="0">
                <a:solidFill>
                  <a:srgbClr val="001F5F"/>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Nohab</a:t>
            </a:r>
            <a:r>
              <a:rPr sz="1850" spc="-40"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Polar</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Η</a:t>
            </a:r>
            <a:r>
              <a:rPr sz="1850" spc="-55"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ΟΛΛΑΝΔΙΚΗ</a:t>
            </a:r>
            <a:r>
              <a:rPr sz="1850" spc="-35" dirty="0">
                <a:solidFill>
                  <a:srgbClr val="001F5F"/>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Stork-Werkspool</a:t>
            </a:r>
            <a:r>
              <a:rPr sz="1850" spc="-30"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Diesel</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Η</a:t>
            </a:r>
            <a:r>
              <a:rPr sz="1850" spc="-85"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ΝΟΡΒΗΓΙΚΗ</a:t>
            </a:r>
            <a:r>
              <a:rPr sz="1850" spc="-65" dirty="0">
                <a:solidFill>
                  <a:srgbClr val="001F5F"/>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Wichman</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ΟΙ</a:t>
            </a:r>
            <a:r>
              <a:rPr sz="1850" spc="-40"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ΓΑΛΛΙΚΕΣ</a:t>
            </a:r>
            <a:r>
              <a:rPr sz="1850" spc="-10" dirty="0">
                <a:solidFill>
                  <a:srgbClr val="001F5F"/>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Duvant-</a:t>
            </a:r>
            <a:r>
              <a:rPr sz="1850" dirty="0">
                <a:solidFill>
                  <a:srgbClr val="FF0000"/>
                </a:solidFill>
                <a:latin typeface="Arial Black" panose="020B0A04020102020204"/>
                <a:cs typeface="Arial Black" panose="020B0A04020102020204"/>
              </a:rPr>
              <a:t>Crepelle</a:t>
            </a:r>
            <a:r>
              <a:rPr sz="1850" spc="-10" dirty="0">
                <a:solidFill>
                  <a:srgbClr val="FF0000"/>
                </a:solidFill>
                <a:latin typeface="Arial Black" panose="020B0A04020102020204"/>
                <a:cs typeface="Arial Black" panose="020B0A04020102020204"/>
              </a:rPr>
              <a:t> </a:t>
            </a:r>
            <a:r>
              <a:rPr sz="1850" dirty="0">
                <a:latin typeface="Arial Black" panose="020B0A04020102020204"/>
                <a:cs typeface="Arial Black" panose="020B0A04020102020204"/>
              </a:rPr>
              <a:t>KAI</a:t>
            </a:r>
            <a:r>
              <a:rPr sz="1850" spc="-20" dirty="0">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SACM</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ΚΑΙ</a:t>
            </a:r>
            <a:r>
              <a:rPr sz="1850" spc="-45" dirty="0">
                <a:latin typeface="Arial Black" panose="020B0A04020102020204"/>
                <a:cs typeface="Arial Black" panose="020B0A04020102020204"/>
              </a:rPr>
              <a:t> </a:t>
            </a:r>
            <a:r>
              <a:rPr sz="1850" dirty="0">
                <a:latin typeface="Arial Black" panose="020B0A04020102020204"/>
                <a:cs typeface="Arial Black" panose="020B0A04020102020204"/>
              </a:rPr>
              <a:t>ΤΕΛΟΣ</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Η</a:t>
            </a:r>
            <a:r>
              <a:rPr sz="1850" spc="-20"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ΙΣΠΑΝΙΚΗ</a:t>
            </a:r>
            <a:r>
              <a:rPr sz="1850" spc="-30" dirty="0">
                <a:solidFill>
                  <a:srgbClr val="001F5F"/>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Echevarria</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ΑΠΟ</a:t>
            </a:r>
            <a:r>
              <a:rPr sz="1850" spc="-20" dirty="0">
                <a:latin typeface="Arial Black" panose="020B0A04020102020204"/>
                <a:cs typeface="Arial Black" panose="020B0A04020102020204"/>
              </a:rPr>
              <a:t> </a:t>
            </a:r>
            <a:r>
              <a:rPr sz="1850" dirty="0">
                <a:latin typeface="Arial Black" panose="020B0A04020102020204"/>
                <a:cs typeface="Arial Black" panose="020B0A04020102020204"/>
              </a:rPr>
              <a:t>ΤΟ</a:t>
            </a:r>
            <a:r>
              <a:rPr sz="1850" spc="-30" dirty="0">
                <a:latin typeface="Arial Black" panose="020B0A04020102020204"/>
                <a:cs typeface="Arial Black" panose="020B0A04020102020204"/>
              </a:rPr>
              <a:t> </a:t>
            </a:r>
            <a:r>
              <a:rPr sz="1850" dirty="0">
                <a:latin typeface="Arial Black" panose="020B0A04020102020204"/>
                <a:cs typeface="Arial Black" panose="020B0A04020102020204"/>
              </a:rPr>
              <a:t>1997</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ΕΙΣΕΡΧΟΝΤΑΙ</a:t>
            </a:r>
            <a:r>
              <a:rPr sz="1850" spc="-35" dirty="0">
                <a:latin typeface="Arial Black" panose="020B0A04020102020204"/>
                <a:cs typeface="Arial Black" panose="020B0A04020102020204"/>
              </a:rPr>
              <a:t> </a:t>
            </a:r>
            <a:r>
              <a:rPr sz="1850" dirty="0">
                <a:latin typeface="Arial Black" panose="020B0A04020102020204"/>
                <a:cs typeface="Arial Black" panose="020B0A04020102020204"/>
              </a:rPr>
              <a:t>ΣΤΟΝ</a:t>
            </a:r>
            <a:r>
              <a:rPr sz="1850" spc="-25" dirty="0">
                <a:latin typeface="Arial Black" panose="020B0A04020102020204"/>
                <a:cs typeface="Arial Black" panose="020B0A04020102020204"/>
              </a:rPr>
              <a:t> </a:t>
            </a:r>
            <a:r>
              <a:rPr sz="1850" dirty="0">
                <a:latin typeface="Arial Black" panose="020B0A04020102020204"/>
                <a:cs typeface="Arial Black" panose="020B0A04020102020204"/>
              </a:rPr>
              <a:t>ΙΔΙΟ</a:t>
            </a:r>
            <a:r>
              <a:rPr sz="1850" spc="-20" dirty="0">
                <a:latin typeface="Arial Black" panose="020B0A04020102020204"/>
                <a:cs typeface="Arial Black" panose="020B0A04020102020204"/>
              </a:rPr>
              <a:t> </a:t>
            </a:r>
            <a:r>
              <a:rPr sz="1850" dirty="0">
                <a:latin typeface="Arial Black" panose="020B0A04020102020204"/>
                <a:cs typeface="Arial Black" panose="020B0A04020102020204"/>
              </a:rPr>
              <a:t>ΟΜΙΛΟ</a:t>
            </a:r>
            <a:r>
              <a:rPr sz="1850" spc="-25" dirty="0">
                <a:latin typeface="Arial Black" panose="020B0A04020102020204"/>
                <a:cs typeface="Arial Black" panose="020B0A04020102020204"/>
              </a:rPr>
              <a:t> </a:t>
            </a:r>
            <a:r>
              <a:rPr sz="1850" spc="-50" dirty="0">
                <a:latin typeface="Arial Black" panose="020B0A04020102020204"/>
                <a:cs typeface="Arial Black" panose="020B0A04020102020204"/>
              </a:rPr>
              <a:t>Η</a:t>
            </a:r>
            <a:endParaRPr sz="1850">
              <a:latin typeface="Arial Black" panose="020B0A04020102020204"/>
              <a:cs typeface="Arial Black" panose="020B0A04020102020204"/>
            </a:endParaRPr>
          </a:p>
          <a:p>
            <a:pPr marL="249555">
              <a:lnSpc>
                <a:spcPct val="100000"/>
              </a:lnSpc>
              <a:spcBef>
                <a:spcPts val="770"/>
              </a:spcBef>
            </a:pPr>
            <a:r>
              <a:rPr sz="1850" dirty="0">
                <a:solidFill>
                  <a:srgbClr val="001F5F"/>
                </a:solidFill>
                <a:latin typeface="Arial Black" panose="020B0A04020102020204"/>
                <a:cs typeface="Arial Black" panose="020B0A04020102020204"/>
              </a:rPr>
              <a:t>ΕΛΒΕΤΙΚΗ</a:t>
            </a:r>
            <a:r>
              <a:rPr sz="1850" spc="-5" dirty="0">
                <a:solidFill>
                  <a:srgbClr val="001F5F"/>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Sulzer</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12700">
              <a:lnSpc>
                <a:spcPct val="100000"/>
              </a:lnSpc>
              <a:spcBef>
                <a:spcPts val="780"/>
              </a:spcBef>
            </a:pPr>
            <a:r>
              <a:rPr sz="2775" baseline="3000" dirty="0">
                <a:solidFill>
                  <a:srgbClr val="FF0000"/>
                </a:solidFill>
                <a:latin typeface="Wingdings" panose="05000000000000000000"/>
                <a:cs typeface="Wingdings" panose="05000000000000000000"/>
              </a:rPr>
              <a:t></a:t>
            </a:r>
            <a:r>
              <a:rPr sz="1850" dirty="0">
                <a:latin typeface="Arial Black" panose="020B0A04020102020204"/>
                <a:cs typeface="Arial Black" panose="020B0A04020102020204"/>
              </a:rPr>
              <a:t>ΚΑΙ</a:t>
            </a:r>
            <a:r>
              <a:rPr sz="1850" spc="-40" dirty="0">
                <a:latin typeface="Arial Black" panose="020B0A04020102020204"/>
                <a:cs typeface="Arial Black" panose="020B0A04020102020204"/>
              </a:rPr>
              <a:t> </a:t>
            </a:r>
            <a:r>
              <a:rPr sz="1850" dirty="0">
                <a:latin typeface="Arial Black" panose="020B0A04020102020204"/>
                <a:cs typeface="Arial Black" panose="020B0A04020102020204"/>
              </a:rPr>
              <a:t>Η</a:t>
            </a:r>
            <a:r>
              <a:rPr sz="1850" spc="-25" dirty="0">
                <a:latin typeface="Arial Black" panose="020B0A04020102020204"/>
                <a:cs typeface="Arial Black" panose="020B0A04020102020204"/>
              </a:rPr>
              <a:t> </a:t>
            </a:r>
            <a:r>
              <a:rPr sz="1850" dirty="0">
                <a:solidFill>
                  <a:srgbClr val="001F5F"/>
                </a:solidFill>
                <a:latin typeface="Arial Black" panose="020B0A04020102020204"/>
                <a:cs typeface="Arial Black" panose="020B0A04020102020204"/>
              </a:rPr>
              <a:t>ΙΤΑΛΙΚΗ</a:t>
            </a:r>
            <a:r>
              <a:rPr sz="1850" spc="-30" dirty="0">
                <a:solidFill>
                  <a:srgbClr val="001F5F"/>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Grandi</a:t>
            </a:r>
            <a:r>
              <a:rPr sz="1850" spc="-20" dirty="0">
                <a:solidFill>
                  <a:srgbClr val="FF0000"/>
                </a:solidFill>
                <a:latin typeface="Arial Black" panose="020B0A04020102020204"/>
                <a:cs typeface="Arial Black" panose="020B0A04020102020204"/>
              </a:rPr>
              <a:t> </a:t>
            </a:r>
            <a:r>
              <a:rPr sz="1850" dirty="0">
                <a:solidFill>
                  <a:srgbClr val="FF0000"/>
                </a:solidFill>
                <a:latin typeface="Arial Black" panose="020B0A04020102020204"/>
                <a:cs typeface="Arial Black" panose="020B0A04020102020204"/>
              </a:rPr>
              <a:t>Motori</a:t>
            </a:r>
            <a:r>
              <a:rPr sz="1850" spc="-30" dirty="0">
                <a:solidFill>
                  <a:srgbClr val="FF0000"/>
                </a:solidFill>
                <a:latin typeface="Arial Black" panose="020B0A04020102020204"/>
                <a:cs typeface="Arial Black" panose="020B0A04020102020204"/>
              </a:rPr>
              <a:t> </a:t>
            </a:r>
            <a:r>
              <a:rPr sz="1850" spc="-10" dirty="0">
                <a:solidFill>
                  <a:srgbClr val="FF0000"/>
                </a:solidFill>
                <a:latin typeface="Arial Black" panose="020B0A04020102020204"/>
                <a:cs typeface="Arial Black" panose="020B0A04020102020204"/>
              </a:rPr>
              <a:t>Trieste</a:t>
            </a:r>
            <a:r>
              <a:rPr sz="1850" spc="-10" dirty="0">
                <a:latin typeface="Arial Black" panose="020B0A04020102020204"/>
                <a:cs typeface="Arial Black" panose="020B0A04020102020204"/>
              </a:rPr>
              <a:t>.</a:t>
            </a:r>
            <a:endParaRPr sz="18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129030"/>
            <a:ext cx="8470265" cy="5511165"/>
          </a:xfrm>
          <a:prstGeom prst="rect">
            <a:avLst/>
          </a:prstGeom>
        </p:spPr>
        <p:txBody>
          <a:bodyPr vert="horz" wrap="square" lIns="0" tIns="13970" rIns="0" bIns="0" rtlCol="0">
            <a:spAutoFit/>
          </a:bodyPr>
          <a:lstStyle/>
          <a:p>
            <a:pPr marL="86360" algn="ctr">
              <a:lnSpc>
                <a:spcPct val="100000"/>
              </a:lnSpc>
              <a:spcBef>
                <a:spcPts val="110"/>
              </a:spcBef>
            </a:pPr>
            <a:r>
              <a:rPr sz="1950" u="heavy" dirty="0">
                <a:solidFill>
                  <a:srgbClr val="FF0000"/>
                </a:solidFill>
                <a:uFill>
                  <a:solidFill>
                    <a:srgbClr val="FF0000"/>
                  </a:solidFill>
                </a:uFill>
                <a:latin typeface="Arial Black" panose="020B0A04020102020204"/>
                <a:cs typeface="Arial Black" panose="020B0A04020102020204"/>
              </a:rPr>
              <a:t>ΜΕΣΟΣΤΡΟΦΕΣ</a:t>
            </a:r>
            <a:r>
              <a:rPr sz="1950" u="heavy" spc="-5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ΜΗΧΑΝΕΣ</a:t>
            </a:r>
            <a:r>
              <a:rPr sz="1950" spc="-20" dirty="0">
                <a:solidFill>
                  <a:srgbClr val="FF0000"/>
                </a:solid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Wartsila</a:t>
            </a:r>
            <a:endParaRPr sz="1950">
              <a:latin typeface="Arial Black" panose="020B0A04020102020204"/>
              <a:cs typeface="Arial Black" panose="020B0A04020102020204"/>
            </a:endParaRPr>
          </a:p>
          <a:p>
            <a:pPr>
              <a:lnSpc>
                <a:spcPct val="100000"/>
              </a:lnSpc>
              <a:spcBef>
                <a:spcPts val="5"/>
              </a:spcBef>
            </a:pPr>
            <a:endParaRPr sz="2500">
              <a:latin typeface="Arial Black" panose="020B0A04020102020204"/>
              <a:cs typeface="Arial Black" panose="020B0A04020102020204"/>
            </a:endParaRPr>
          </a:p>
          <a:p>
            <a:pPr marL="12700" marR="941705">
              <a:lnSpc>
                <a:spcPct val="118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Η</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Wartsila</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ΠΡΟΣΦΕΡΕΙ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ΕΝΑ</a:t>
            </a:r>
            <a:r>
              <a:rPr sz="1950" spc="-10" dirty="0">
                <a:latin typeface="Arial Black" panose="020B0A04020102020204"/>
                <a:cs typeface="Arial Black" panose="020B0A04020102020204"/>
              </a:rPr>
              <a:t> </a:t>
            </a:r>
            <a:r>
              <a:rPr sz="1950" dirty="0">
                <a:latin typeface="Arial Black" panose="020B0A04020102020204"/>
                <a:cs typeface="Arial Black" panose="020B0A04020102020204"/>
              </a:rPr>
              <a:t>ΕΥΡΟΣ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ΚΙΝΗΤΗΡΩΝ</a:t>
            </a:r>
            <a:r>
              <a:rPr sz="1950" spc="-10" dirty="0">
                <a:latin typeface="Arial Black" panose="020B0A04020102020204"/>
                <a:cs typeface="Arial Black" panose="020B0A04020102020204"/>
              </a:rPr>
              <a:t> </a:t>
            </a:r>
            <a:r>
              <a:rPr sz="1950" spc="-25" dirty="0">
                <a:latin typeface="Arial Black" panose="020B0A04020102020204"/>
                <a:cs typeface="Arial Black" panose="020B0A04020102020204"/>
              </a:rPr>
              <a:t>ΠΟΥ </a:t>
            </a:r>
            <a:r>
              <a:rPr sz="1950" dirty="0">
                <a:latin typeface="Arial Black" panose="020B0A04020102020204"/>
                <a:cs typeface="Arial Black" panose="020B0A04020102020204"/>
              </a:rPr>
              <a:t>ΞΕΚΙΝΟΥΝ</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ΑΠΟ</a:t>
            </a:r>
            <a:r>
              <a:rPr sz="1950" spc="-15"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200</a:t>
            </a:r>
            <a:r>
              <a:rPr sz="1950" spc="-15"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mm</a:t>
            </a:r>
            <a:r>
              <a:rPr sz="1950" spc="-20" dirty="0">
                <a:solidFill>
                  <a:srgbClr val="FF0000"/>
                </a:solidFill>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10" dirty="0">
                <a:latin typeface="Arial Black" panose="020B0A04020102020204"/>
                <a:cs typeface="Arial Black" panose="020B0A04020102020204"/>
              </a:rPr>
              <a:t> </a:t>
            </a:r>
            <a:r>
              <a:rPr sz="1950" dirty="0">
                <a:latin typeface="Arial Black" panose="020B0A04020102020204"/>
                <a:cs typeface="Arial Black" panose="020B0A04020102020204"/>
              </a:rPr>
              <a:t>ΦΘΑΝΟΥΝ</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ΔΙΑΜΕΤΡΟ </a:t>
            </a:r>
            <a:r>
              <a:rPr sz="1950" dirty="0">
                <a:latin typeface="Arial Black" panose="020B0A04020102020204"/>
                <a:cs typeface="Arial Black" panose="020B0A04020102020204"/>
              </a:rPr>
              <a:t>ΚΥΛΙΝΔΡΟΥ</a:t>
            </a:r>
            <a:r>
              <a:rPr sz="1950" spc="-25"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640</a:t>
            </a:r>
            <a:r>
              <a:rPr sz="1950" spc="-25" dirty="0">
                <a:solidFill>
                  <a:srgbClr val="FF0000"/>
                </a:solidFill>
                <a:latin typeface="Arial Black" panose="020B0A04020102020204"/>
                <a:cs typeface="Arial Black" panose="020B0A04020102020204"/>
              </a:rPr>
              <a:t> mm</a:t>
            </a:r>
            <a:r>
              <a:rPr sz="1950" spc="-25" dirty="0">
                <a:latin typeface="Arial Black" panose="020B0A04020102020204"/>
                <a:cs typeface="Arial Black" panose="020B0A04020102020204"/>
              </a:rPr>
              <a:t>.</a:t>
            </a:r>
            <a:endParaRPr sz="1950">
              <a:latin typeface="Arial Black" panose="020B0A04020102020204"/>
              <a:cs typeface="Arial Black" panose="020B0A04020102020204"/>
            </a:endParaRPr>
          </a:p>
          <a:p>
            <a:pPr>
              <a:lnSpc>
                <a:spcPct val="100000"/>
              </a:lnSpc>
              <a:spcBef>
                <a:spcPts val="5"/>
              </a:spcBef>
              <a:buClr>
                <a:srgbClr val="FF0000"/>
              </a:buClr>
              <a:buFont typeface="Wingdings" panose="05000000000000000000"/>
              <a:buChar char=""/>
            </a:pPr>
            <a:endParaRPr sz="2500">
              <a:latin typeface="Arial Black" panose="020B0A04020102020204"/>
              <a:cs typeface="Arial Black" panose="020B0A04020102020204"/>
            </a:endParaRPr>
          </a:p>
          <a:p>
            <a:pPr marL="12700" marR="5080">
              <a:lnSpc>
                <a:spcPct val="118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ΤΟ</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ΟΝΟΜΑ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ΚΙΝΗΤΗΡΩΝ</a:t>
            </a:r>
            <a:r>
              <a:rPr sz="1950" spc="-10" dirty="0">
                <a:latin typeface="Arial Black" panose="020B0A04020102020204"/>
                <a:cs typeface="Arial Black" panose="020B0A04020102020204"/>
              </a:rPr>
              <a:t> </a:t>
            </a:r>
            <a:r>
              <a:rPr sz="1950" dirty="0">
                <a:latin typeface="Arial Black" panose="020B0A04020102020204"/>
                <a:cs typeface="Arial Black" panose="020B0A04020102020204"/>
              </a:rPr>
              <a:t>ΑΡΧΙΖΕΙ</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ΜΕ</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ΤΟΝ</a:t>
            </a:r>
            <a:r>
              <a:rPr sz="1950" spc="-10"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ΑΡΙΘΜΟ</a:t>
            </a:r>
            <a:r>
              <a:rPr sz="1950" spc="-20" dirty="0">
                <a:solidFill>
                  <a:srgbClr val="FF0000"/>
                </a:solidFill>
                <a:latin typeface="Arial Black" panose="020B0A04020102020204"/>
                <a:cs typeface="Arial Black" panose="020B0A04020102020204"/>
              </a:rPr>
              <a:t> </a:t>
            </a:r>
            <a:r>
              <a:rPr sz="1950" spc="-25" dirty="0">
                <a:solidFill>
                  <a:srgbClr val="FF0000"/>
                </a:solidFill>
                <a:latin typeface="Arial Black" panose="020B0A04020102020204"/>
                <a:cs typeface="Arial Black" panose="020B0A04020102020204"/>
              </a:rPr>
              <a:t>ΤΩΝ </a:t>
            </a:r>
            <a:r>
              <a:rPr sz="1950" dirty="0">
                <a:solidFill>
                  <a:srgbClr val="FF0000"/>
                </a:solidFill>
                <a:latin typeface="Arial Black" panose="020B0A04020102020204"/>
                <a:cs typeface="Arial Black" panose="020B0A04020102020204"/>
              </a:rPr>
              <a:t>ΚΥΛΙΝΔΡΩΝ</a:t>
            </a:r>
            <a:r>
              <a:rPr sz="1950" dirty="0">
                <a:latin typeface="Arial Black" panose="020B0A04020102020204"/>
                <a:cs typeface="Arial Black" panose="020B0A04020102020204"/>
              </a:rPr>
              <a:t>,</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ΑΚΟΛΟΥΘΕΙ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ΕΝΑ</a:t>
            </a:r>
            <a:r>
              <a:rPr sz="1950" spc="-15"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ΓΡΑΜΜΑ</a:t>
            </a:r>
            <a:r>
              <a:rPr sz="1950" spc="-15"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L</a:t>
            </a:r>
            <a:r>
              <a:rPr sz="1950" spc="-10"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η</a:t>
            </a:r>
            <a:r>
              <a:rPr sz="1950" spc="-20"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V</a:t>
            </a:r>
            <a:r>
              <a:rPr sz="1950" spc="-10" dirty="0">
                <a:solidFill>
                  <a:srgbClr val="FF0000"/>
                </a:solidFill>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5" dirty="0">
                <a:latin typeface="Arial Black" panose="020B0A04020102020204"/>
                <a:cs typeface="Arial Black" panose="020B0A04020102020204"/>
              </a:rPr>
              <a:t> ΣΤΗ </a:t>
            </a:r>
            <a:r>
              <a:rPr sz="1950" dirty="0">
                <a:latin typeface="Arial Black" panose="020B0A04020102020204"/>
                <a:cs typeface="Arial Black" panose="020B0A04020102020204"/>
              </a:rPr>
              <a:t>ΣΥΝΕΧΕΙΑ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ΑΚΟΛΟΥΘΕΙ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Η</a:t>
            </a:r>
            <a:r>
              <a:rPr sz="1950" spc="-20" dirty="0">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ΔΙΑΜΕΤΡΟΣ</a:t>
            </a:r>
            <a:r>
              <a:rPr sz="1950" spc="-35"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ΤΟΥ</a:t>
            </a:r>
            <a:r>
              <a:rPr sz="1950" spc="-25" dirty="0">
                <a:solidFill>
                  <a:srgbClr val="FF0000"/>
                </a:solidFill>
                <a:latin typeface="Arial Black" panose="020B0A04020102020204"/>
                <a:cs typeface="Arial Black" panose="020B0A04020102020204"/>
              </a:rPr>
              <a:t> </a:t>
            </a:r>
            <a:r>
              <a:rPr sz="1950" dirty="0">
                <a:solidFill>
                  <a:srgbClr val="FF0000"/>
                </a:solidFill>
                <a:latin typeface="Arial Black" panose="020B0A04020102020204"/>
                <a:cs typeface="Arial Black" panose="020B0A04020102020204"/>
              </a:rPr>
              <a:t>ΚΥΛΙΝΔΡΟΥ</a:t>
            </a:r>
            <a:r>
              <a:rPr sz="1950" spc="-20" dirty="0">
                <a:solidFill>
                  <a:srgbClr val="FF0000"/>
                </a:solidFill>
                <a:latin typeface="Arial Black" panose="020B0A04020102020204"/>
                <a:cs typeface="Arial Black" panose="020B0A04020102020204"/>
              </a:rPr>
              <a:t> </a:t>
            </a:r>
            <a:r>
              <a:rPr sz="1950" spc="-25" dirty="0">
                <a:latin typeface="Arial Black" panose="020B0A04020102020204"/>
                <a:cs typeface="Arial Black" panose="020B0A04020102020204"/>
              </a:rPr>
              <a:t>ΣΕ </a:t>
            </a:r>
            <a:r>
              <a:rPr sz="1950" dirty="0">
                <a:latin typeface="Arial Black" panose="020B0A04020102020204"/>
                <a:cs typeface="Arial Black" panose="020B0A04020102020204"/>
              </a:rPr>
              <a:t>cm</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ΠΟΥ</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ΔΕΙΧΝΕΙ</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ΤΗ</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ΣΕΙΡΑ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ΤΩΝ</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ΚΙΝΗΤΗΡΩΝ.</a:t>
            </a:r>
            <a:endParaRPr sz="1950">
              <a:latin typeface="Arial Black" panose="020B0A04020102020204"/>
              <a:cs typeface="Arial Black" panose="020B0A04020102020204"/>
            </a:endParaRPr>
          </a:p>
          <a:p>
            <a:pPr>
              <a:lnSpc>
                <a:spcPct val="100000"/>
              </a:lnSpc>
              <a:spcBef>
                <a:spcPts val="5"/>
              </a:spcBef>
              <a:buClr>
                <a:srgbClr val="FF0000"/>
              </a:buClr>
              <a:buFont typeface="Wingdings" panose="05000000000000000000"/>
              <a:buChar char=""/>
            </a:pPr>
            <a:endParaRPr sz="2500">
              <a:latin typeface="Arial Black" panose="020B0A04020102020204"/>
              <a:cs typeface="Arial Black" panose="020B0A04020102020204"/>
            </a:endParaRPr>
          </a:p>
          <a:p>
            <a:pPr marL="12700" marR="71755">
              <a:lnSpc>
                <a:spcPct val="118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ΟΙ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ΜΕΣΟΣΤΡΟΦΕΣ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ΜΗΧΑΝΕΣ</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Wartsila</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ΔΙΑΘΕΤΟΥΝ</a:t>
            </a:r>
            <a:r>
              <a:rPr sz="1950" spc="-10" dirty="0">
                <a:latin typeface="Arial Black" panose="020B0A04020102020204"/>
                <a:cs typeface="Arial Black" panose="020B0A04020102020204"/>
              </a:rPr>
              <a:t> ΑΡΚΕΤΑ </a:t>
            </a:r>
            <a:r>
              <a:rPr sz="1950" dirty="0">
                <a:latin typeface="Arial Black" panose="020B0A04020102020204"/>
                <a:cs typeface="Arial Black" panose="020B0A04020102020204"/>
              </a:rPr>
              <a:t>ΚΟΙΝΑ</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ΧΑΡΑΚΤΗΡΙΣΤΙΚΑ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ΠΑΡΑ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ΤΟ</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ΓΕΓΟΝΟΣ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ΤΗΣ</a:t>
            </a:r>
            <a:r>
              <a:rPr sz="1950" spc="-20" dirty="0">
                <a:latin typeface="Arial Black" panose="020B0A04020102020204"/>
                <a:cs typeface="Arial Black" panose="020B0A04020102020204"/>
              </a:rPr>
              <a:t> </a:t>
            </a:r>
            <a:r>
              <a:rPr sz="1950" spc="-10" dirty="0">
                <a:latin typeface="Arial Black" panose="020B0A04020102020204"/>
                <a:cs typeface="Arial Black" panose="020B0A04020102020204"/>
              </a:rPr>
              <a:t>ΜΕΓΑΛΗΣ </a:t>
            </a:r>
            <a:r>
              <a:rPr sz="1950" dirty="0">
                <a:latin typeface="Arial Black" panose="020B0A04020102020204"/>
                <a:cs typeface="Arial Black" panose="020B0A04020102020204"/>
              </a:rPr>
              <a:t>ΔΙΑΦΟΡΑΣ</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ΜΕΓΕΘΟΥΣ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ΜΕΤΑΞΗ</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ΤΗΣ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ΣΕΙΡΑΣ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20</a:t>
            </a:r>
            <a:r>
              <a:rPr sz="1950" spc="-15" dirty="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0" dirty="0">
                <a:latin typeface="Arial Black" panose="020B0A04020102020204"/>
                <a:cs typeface="Arial Black" panose="020B0A04020102020204"/>
              </a:rPr>
              <a:t> </a:t>
            </a:r>
            <a:r>
              <a:rPr sz="1950" spc="-25" dirty="0">
                <a:latin typeface="Arial Black" panose="020B0A04020102020204"/>
                <a:cs typeface="Arial Black" panose="020B0A04020102020204"/>
              </a:rPr>
              <a:t>ΤΗΣ </a:t>
            </a:r>
            <a:r>
              <a:rPr sz="1950" dirty="0">
                <a:latin typeface="Arial Black" panose="020B0A04020102020204"/>
                <a:cs typeface="Arial Black" panose="020B0A04020102020204"/>
              </a:rPr>
              <a:t>ΣΕΙΡΑΣ</a:t>
            </a:r>
            <a:r>
              <a:rPr sz="1950" spc="-30" dirty="0">
                <a:latin typeface="Arial Black" panose="020B0A04020102020204"/>
                <a:cs typeface="Arial Black" panose="020B0A04020102020204"/>
              </a:rPr>
              <a:t> </a:t>
            </a:r>
            <a:r>
              <a:rPr sz="1950" spc="-25" dirty="0">
                <a:latin typeface="Arial Black" panose="020B0A04020102020204"/>
                <a:cs typeface="Arial Black" panose="020B0A04020102020204"/>
              </a:rPr>
              <a:t>64.</a:t>
            </a:r>
            <a:endParaRPr sz="19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151889" y="647700"/>
            <a:ext cx="7056120" cy="5472430"/>
          </a:xfrm>
          <a:prstGeom prst="rect">
            <a:avLst/>
          </a:prstGeom>
        </p:spPr>
      </p:pic>
    </p:spTree>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98039" y="1131570"/>
            <a:ext cx="4947920" cy="330200"/>
          </a:xfrm>
          <a:prstGeom prst="rect">
            <a:avLst/>
          </a:prstGeom>
        </p:spPr>
        <p:txBody>
          <a:bodyPr vert="horz" wrap="square" lIns="0" tIns="12700" rIns="0" bIns="0" rtlCol="0">
            <a:spAutoFit/>
          </a:bodyPr>
          <a:lstStyle/>
          <a:p>
            <a:pPr marL="12700">
              <a:lnSpc>
                <a:spcPct val="100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Wartsila</a:t>
            </a:r>
            <a:endParaRPr sz="2000">
              <a:latin typeface="Arial Black" panose="020B0A04020102020204"/>
              <a:cs typeface="Arial Black" panose="020B0A04020102020204"/>
            </a:endParaRPr>
          </a:p>
        </p:txBody>
      </p:sp>
      <p:sp>
        <p:nvSpPr>
          <p:cNvPr id="3" name="object 3"/>
          <p:cNvSpPr txBox="1"/>
          <p:nvPr/>
        </p:nvSpPr>
        <p:spPr>
          <a:xfrm>
            <a:off x="1121410" y="3722370"/>
            <a:ext cx="6892925" cy="848360"/>
          </a:xfrm>
          <a:prstGeom prst="rect">
            <a:avLst/>
          </a:prstGeom>
        </p:spPr>
        <p:txBody>
          <a:bodyPr vert="horz" wrap="square" lIns="0" tIns="12700" rIns="0" bIns="0" rtlCol="0">
            <a:spAutoFit/>
          </a:bodyPr>
          <a:lstStyle/>
          <a:p>
            <a:pPr marL="12700">
              <a:lnSpc>
                <a:spcPct val="100000"/>
              </a:lnSpc>
              <a:spcBef>
                <a:spcPts val="100"/>
              </a:spcBef>
            </a:pPr>
            <a:r>
              <a:rPr sz="5400" u="heavy" spc="-10" dirty="0">
                <a:uFill>
                  <a:solidFill>
                    <a:srgbClr val="000000"/>
                  </a:solidFill>
                </a:uFill>
                <a:latin typeface="Arial Black" panose="020B0A04020102020204"/>
                <a:cs typeface="Arial Black" panose="020B0A04020102020204"/>
              </a:rPr>
              <a:t>ΧΑΡΑΚΤΗΡΙΣΤΙΚΑ</a:t>
            </a:r>
            <a:endParaRPr sz="540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31239"/>
            <a:ext cx="8528050" cy="5193217"/>
          </a:xfrm>
          <a:prstGeom prst="rect">
            <a:avLst/>
          </a:prstGeom>
        </p:spPr>
        <p:txBody>
          <a:bodyPr vert="horz" wrap="square" lIns="0" tIns="12700" rIns="0" bIns="0" rtlCol="0">
            <a:spAutoFit/>
          </a:bodyPr>
          <a:lstStyle/>
          <a:p>
            <a:pPr marL="12700" marR="1892935" indent="1915160">
              <a:lnSpc>
                <a:spcPct val="134000"/>
              </a:lnSpc>
              <a:spcBef>
                <a:spcPts val="100"/>
              </a:spcBef>
            </a:pPr>
            <a:r>
              <a:rPr sz="1900" u="heavy" dirty="0">
                <a:solidFill>
                  <a:srgbClr val="FF0000"/>
                </a:solidFill>
                <a:uFill>
                  <a:solidFill>
                    <a:srgbClr val="FF0000"/>
                  </a:solidFill>
                </a:uFill>
                <a:latin typeface="Arial Black" panose="020B0A04020102020204"/>
                <a:cs typeface="Arial Black" panose="020B0A04020102020204"/>
              </a:rPr>
              <a:t>ΜΕΣΟΣΤΡΟΦΕΣ</a:t>
            </a:r>
            <a:r>
              <a:rPr sz="1900" u="heavy" spc="25" dirty="0">
                <a:solidFill>
                  <a:srgbClr val="FF0000"/>
                </a:solidFill>
                <a:uFill>
                  <a:solidFill>
                    <a:srgbClr val="FF0000"/>
                  </a:solidFill>
                </a:uFill>
                <a:latin typeface="Arial Black" panose="020B0A04020102020204"/>
                <a:cs typeface="Arial Black" panose="020B0A04020102020204"/>
              </a:rPr>
              <a:t> </a:t>
            </a:r>
            <a:r>
              <a:rPr sz="1900" u="heavy" dirty="0">
                <a:solidFill>
                  <a:srgbClr val="FF0000"/>
                </a:solidFill>
                <a:uFill>
                  <a:solidFill>
                    <a:srgbClr val="FF0000"/>
                  </a:solidFill>
                </a:uFill>
                <a:latin typeface="Arial Black" panose="020B0A04020102020204"/>
                <a:cs typeface="Arial Black" panose="020B0A04020102020204"/>
              </a:rPr>
              <a:t>ΜΗΧΑΝΕΣ</a:t>
            </a:r>
            <a:r>
              <a:rPr sz="1900" spc="65" dirty="0">
                <a:solidFill>
                  <a:srgbClr val="FF0000"/>
                </a:solidFill>
                <a:latin typeface="Arial Black" panose="020B0A04020102020204"/>
                <a:cs typeface="Arial Black" panose="020B0A04020102020204"/>
              </a:rPr>
              <a:t> </a:t>
            </a:r>
            <a:r>
              <a:rPr sz="1900" u="heavy" spc="-10" dirty="0">
                <a:uFill>
                  <a:solidFill>
                    <a:srgbClr val="000000"/>
                  </a:solidFill>
                </a:uFill>
                <a:latin typeface="Arial Black" panose="020B0A04020102020204"/>
                <a:cs typeface="Arial Black" panose="020B0A04020102020204"/>
              </a:rPr>
              <a:t>Wartsila</a:t>
            </a:r>
            <a:r>
              <a:rPr sz="1900" spc="-10" dirty="0">
                <a:latin typeface="Arial Black" panose="020B0A04020102020204"/>
                <a:cs typeface="Arial Black" panose="020B0A04020102020204"/>
              </a:rPr>
              <a:t> </a:t>
            </a:r>
            <a:r>
              <a:rPr sz="1900" u="heavy" spc="-10" dirty="0">
                <a:uFill>
                  <a:solidFill>
                    <a:srgbClr val="000000"/>
                  </a:solidFill>
                </a:uFill>
                <a:latin typeface="Arial Black" panose="020B0A04020102020204"/>
                <a:cs typeface="Arial Black" panose="020B0A04020102020204"/>
              </a:rPr>
              <a:t>ΧΑΡΑΚΤΗΡΙΣΤΙΚΑ</a:t>
            </a:r>
            <a:endParaRPr sz="1900">
              <a:latin typeface="Arial Black" panose="020B0A04020102020204"/>
              <a:cs typeface="Arial Black" panose="020B0A04020102020204"/>
            </a:endParaRPr>
          </a:p>
          <a:p>
            <a:pPr marL="12700" marR="153670">
              <a:lnSpc>
                <a:spcPct val="118000"/>
              </a:lnSpc>
              <a:spcBef>
                <a:spcPts val="385"/>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Ο</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ΚΟΡΜΟΣ</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ΤΗΣ</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ΜΗΧΑΝΗΣ</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ΚΑΤΑΣΚΕΥΑΖΕΤΑΙ</a:t>
            </a:r>
            <a:r>
              <a:rPr sz="1900" spc="20" dirty="0">
                <a:latin typeface="Arial Black" panose="020B0A04020102020204"/>
                <a:cs typeface="Arial Black" panose="020B0A04020102020204"/>
              </a:rPr>
              <a:t> </a:t>
            </a:r>
            <a:r>
              <a:rPr sz="1900" spc="-25" dirty="0">
                <a:latin typeface="Arial Black" panose="020B0A04020102020204"/>
                <a:cs typeface="Arial Black" panose="020B0A04020102020204"/>
              </a:rPr>
              <a:t>ΑΠΟ </a:t>
            </a:r>
            <a:r>
              <a:rPr sz="1900" dirty="0">
                <a:latin typeface="Arial Black" panose="020B0A04020102020204"/>
                <a:cs typeface="Arial Black" panose="020B0A04020102020204"/>
              </a:rPr>
              <a:t>ΧΥΤΟΣΙΔΗΡΟ</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ΚΑΙ</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ΕΙΝΑΙ</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ΕΝΙΑΙΟΥ</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ΤΥΠΟΥ</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ΣΕ</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ΟΛΕΣ</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ΤΙΣ</a:t>
            </a:r>
            <a:r>
              <a:rPr sz="1900" spc="10" dirty="0">
                <a:latin typeface="Arial Black" panose="020B0A04020102020204"/>
                <a:cs typeface="Arial Black" panose="020B0A04020102020204"/>
              </a:rPr>
              <a:t> </a:t>
            </a:r>
            <a:r>
              <a:rPr sz="1900" spc="-10" dirty="0">
                <a:latin typeface="Arial Black" panose="020B0A04020102020204"/>
                <a:cs typeface="Arial Black" panose="020B0A04020102020204"/>
              </a:rPr>
              <a:t>ΣΕΙΡΕΣ, </a:t>
            </a:r>
            <a:r>
              <a:rPr sz="1900">
                <a:solidFill>
                  <a:srgbClr val="FF0000"/>
                </a:solidFill>
                <a:latin typeface="Arial Black" panose="020B0A04020102020204"/>
                <a:cs typeface="Arial Black" panose="020B0A04020102020204"/>
              </a:rPr>
              <a:t>ΕΚΤΟΣ</a:t>
            </a:r>
            <a:r>
              <a:rPr sz="1900" spc="15">
                <a:solidFill>
                  <a:srgbClr val="FF0000"/>
                </a:solidFill>
                <a:latin typeface="Arial Black" panose="020B0A04020102020204"/>
                <a:cs typeface="Arial Black" panose="020B0A04020102020204"/>
              </a:rPr>
              <a:t> </a:t>
            </a:r>
            <a:r>
              <a:rPr sz="1900" smtClean="0">
                <a:solidFill>
                  <a:srgbClr val="FF0000"/>
                </a:solidFill>
                <a:latin typeface="Arial Black" panose="020B0A04020102020204"/>
                <a:cs typeface="Arial Black" panose="020B0A04020102020204"/>
              </a:rPr>
              <a:t>Τ</a:t>
            </a:r>
            <a:r>
              <a:rPr lang="el-GR" sz="1900" dirty="0" smtClean="0">
                <a:solidFill>
                  <a:srgbClr val="FF0000"/>
                </a:solidFill>
                <a:latin typeface="Arial Black" panose="020B0A04020102020204"/>
                <a:cs typeface="Arial Black" panose="020B0A04020102020204"/>
              </a:rPr>
              <a:t>ΗΝ</a:t>
            </a:r>
            <a:r>
              <a:rPr sz="1900" spc="5" smtClean="0">
                <a:solidFill>
                  <a:srgbClr val="FF0000"/>
                </a:solidFill>
                <a:latin typeface="Arial Black" panose="020B0A04020102020204"/>
                <a:cs typeface="Arial Black" panose="020B0A04020102020204"/>
              </a:rPr>
              <a:t> </a:t>
            </a:r>
            <a:r>
              <a:rPr sz="1900" spc="-25" dirty="0">
                <a:solidFill>
                  <a:srgbClr val="FF0000"/>
                </a:solidFill>
                <a:latin typeface="Arial Black" panose="020B0A04020102020204"/>
                <a:cs typeface="Arial Black" panose="020B0A04020102020204"/>
              </a:rPr>
              <a:t>64</a:t>
            </a:r>
            <a:r>
              <a:rPr sz="1900" spc="-25" dirty="0">
                <a:latin typeface="Arial Black" panose="020B0A04020102020204"/>
                <a:cs typeface="Arial Black" panose="020B0A04020102020204"/>
              </a:rPr>
              <a:t>.</a:t>
            </a:r>
            <a:endParaRPr sz="1900">
              <a:latin typeface="Arial Black" panose="020B0A04020102020204"/>
              <a:cs typeface="Arial Black" panose="020B0A04020102020204"/>
            </a:endParaRPr>
          </a:p>
          <a:p>
            <a:pPr marL="12700" marR="240030" algn="just">
              <a:lnSpc>
                <a:spcPct val="118000"/>
              </a:lnSpc>
              <a:spcBef>
                <a:spcPts val="38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ΔΙΑΘΕΤΕΙ</a:t>
            </a:r>
            <a:r>
              <a:rPr sz="1900" spc="20" dirty="0">
                <a:latin typeface="Arial Black" panose="020B0A04020102020204"/>
                <a:cs typeface="Arial Black" panose="020B0A04020102020204"/>
              </a:rPr>
              <a:t> </a:t>
            </a:r>
            <a:r>
              <a:rPr sz="1900" dirty="0">
                <a:solidFill>
                  <a:srgbClr val="006FBF"/>
                </a:solidFill>
                <a:latin typeface="Arial Black" panose="020B0A04020102020204"/>
                <a:cs typeface="Arial Black" panose="020B0A04020102020204"/>
              </a:rPr>
              <a:t>ΕΝΣΩΜΑΤΩΜΕΝΟΥΣ</a:t>
            </a:r>
            <a:r>
              <a:rPr sz="1900" spc="35" dirty="0">
                <a:solidFill>
                  <a:srgbClr val="006FBF"/>
                </a:solidFill>
                <a:latin typeface="Arial Black" panose="020B0A04020102020204"/>
                <a:cs typeface="Arial Black" panose="020B0A04020102020204"/>
              </a:rPr>
              <a:t> </a:t>
            </a:r>
            <a:r>
              <a:rPr sz="1900" dirty="0">
                <a:latin typeface="Arial Black" panose="020B0A04020102020204"/>
                <a:cs typeface="Arial Black" panose="020B0A04020102020204"/>
              </a:rPr>
              <a:t>ΤΟΥΣ</a:t>
            </a:r>
            <a:r>
              <a:rPr sz="1900" spc="25" dirty="0">
                <a:latin typeface="Arial Black" panose="020B0A04020102020204"/>
                <a:cs typeface="Arial Black" panose="020B0A04020102020204"/>
              </a:rPr>
              <a:t> </a:t>
            </a:r>
            <a:r>
              <a:rPr sz="1900">
                <a:solidFill>
                  <a:srgbClr val="FF0000"/>
                </a:solidFill>
                <a:latin typeface="Arial Black" panose="020B0A04020102020204"/>
                <a:cs typeface="Arial Black" panose="020B0A04020102020204"/>
              </a:rPr>
              <a:t>ΑΓΩΓΟΥΣ</a:t>
            </a:r>
            <a:r>
              <a:rPr sz="1900" spc="25">
                <a:solidFill>
                  <a:srgbClr val="FF0000"/>
                </a:solidFill>
                <a:latin typeface="Arial Black" panose="020B0A04020102020204"/>
                <a:cs typeface="Arial Black" panose="020B0A04020102020204"/>
              </a:rPr>
              <a:t> </a:t>
            </a:r>
            <a:r>
              <a:rPr sz="1900" smtClean="0">
                <a:solidFill>
                  <a:srgbClr val="FF0000"/>
                </a:solidFill>
                <a:latin typeface="Arial Black" panose="020B0A04020102020204"/>
                <a:cs typeface="Arial Black" panose="020B0A04020102020204"/>
              </a:rPr>
              <a:t>ΨΥΞ</a:t>
            </a:r>
            <a:r>
              <a:rPr lang="el-GR" sz="1900" dirty="0" smtClean="0">
                <a:solidFill>
                  <a:srgbClr val="FF0000"/>
                </a:solidFill>
                <a:latin typeface="Arial Black" panose="020B0A04020102020204"/>
                <a:cs typeface="Arial Black" panose="020B0A04020102020204"/>
              </a:rPr>
              <a:t>Η</a:t>
            </a:r>
            <a:r>
              <a:rPr sz="1900" smtClean="0">
                <a:solidFill>
                  <a:srgbClr val="FF0000"/>
                </a:solidFill>
                <a:latin typeface="Arial Black" panose="020B0A04020102020204"/>
                <a:cs typeface="Arial Black" panose="020B0A04020102020204"/>
              </a:rPr>
              <a:t>Σ</a:t>
            </a:r>
            <a:r>
              <a:rPr sz="1900" spc="30" smtClean="0">
                <a:solidFill>
                  <a:srgbClr val="FF0000"/>
                </a:solidFill>
                <a:latin typeface="Arial Black" panose="020B0A04020102020204"/>
                <a:cs typeface="Arial Black" panose="020B0A04020102020204"/>
              </a:rPr>
              <a:t> </a:t>
            </a:r>
            <a:r>
              <a:rPr sz="1900" spc="-25">
                <a:solidFill>
                  <a:srgbClr val="FF0000"/>
                </a:solidFill>
                <a:latin typeface="Arial Black" panose="020B0A04020102020204"/>
                <a:cs typeface="Arial Black" panose="020B0A04020102020204"/>
              </a:rPr>
              <a:t>ΚΑΙ </a:t>
            </a:r>
            <a:r>
              <a:rPr sz="1900" smtClean="0">
                <a:solidFill>
                  <a:srgbClr val="FF0000"/>
                </a:solidFill>
                <a:latin typeface="Arial Black" panose="020B0A04020102020204"/>
                <a:cs typeface="Arial Black" panose="020B0A04020102020204"/>
              </a:rPr>
              <a:t>ΛΙΠΑΝΣ</a:t>
            </a:r>
            <a:r>
              <a:rPr lang="el-GR" sz="1900" dirty="0" smtClean="0">
                <a:solidFill>
                  <a:srgbClr val="FF0000"/>
                </a:solidFill>
                <a:latin typeface="Arial Black" panose="020B0A04020102020204"/>
                <a:cs typeface="Arial Black" panose="020B0A04020102020204"/>
              </a:rPr>
              <a:t>Η</a:t>
            </a:r>
            <a:r>
              <a:rPr sz="1900" smtClean="0">
                <a:solidFill>
                  <a:srgbClr val="FF0000"/>
                </a:solidFill>
                <a:latin typeface="Arial Black" panose="020B0A04020102020204"/>
                <a:cs typeface="Arial Black" panose="020B0A04020102020204"/>
              </a:rPr>
              <a:t>Σ</a:t>
            </a:r>
            <a:r>
              <a:rPr sz="1900" dirty="0">
                <a:latin typeface="Arial Black" panose="020B0A04020102020204"/>
                <a:cs typeface="Arial Black" panose="020B0A04020102020204"/>
              </a:rPr>
              <a:t>,</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ΓΙΑ</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ΜΕΙΩΣΗ</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ΤΟΥ</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ΑΡΙΘΜΟΥ</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ΤΩΝ</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ΤΜΗΜΑΤΩΝ</a:t>
            </a:r>
            <a:r>
              <a:rPr sz="1900" spc="10" dirty="0">
                <a:latin typeface="Arial Black" panose="020B0A04020102020204"/>
                <a:cs typeface="Arial Black" panose="020B0A04020102020204"/>
              </a:rPr>
              <a:t> </a:t>
            </a:r>
            <a:r>
              <a:rPr sz="1900" spc="-25" dirty="0">
                <a:latin typeface="Arial Black" panose="020B0A04020102020204"/>
                <a:cs typeface="Arial Black" panose="020B0A04020102020204"/>
              </a:rPr>
              <a:t>ΚΑΙ </a:t>
            </a:r>
            <a:r>
              <a:rPr sz="1900" dirty="0">
                <a:latin typeface="Arial Black" panose="020B0A04020102020204"/>
                <a:cs typeface="Arial Black" panose="020B0A04020102020204"/>
              </a:rPr>
              <a:t>ΤΟΥ</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ΚΟΣΤΟΥΣ</a:t>
            </a:r>
            <a:r>
              <a:rPr sz="1900" spc="25" dirty="0">
                <a:latin typeface="Arial Black" panose="020B0A04020102020204"/>
                <a:cs typeface="Arial Black" panose="020B0A04020102020204"/>
              </a:rPr>
              <a:t> </a:t>
            </a:r>
            <a:r>
              <a:rPr sz="1900" dirty="0">
                <a:latin typeface="Arial Black" panose="020B0A04020102020204"/>
                <a:cs typeface="Arial Black" panose="020B0A04020102020204"/>
              </a:rPr>
              <a:t>ΚΑΤΑΣΚΕΥΗΣ</a:t>
            </a:r>
            <a:r>
              <a:rPr sz="1900" spc="10" dirty="0">
                <a:latin typeface="Arial Black" panose="020B0A04020102020204"/>
                <a:cs typeface="Arial Black" panose="020B0A04020102020204"/>
              </a:rPr>
              <a:t> </a:t>
            </a:r>
            <a:r>
              <a:rPr sz="1900">
                <a:latin typeface="Arial Black" panose="020B0A04020102020204"/>
                <a:cs typeface="Arial Black" panose="020B0A04020102020204"/>
              </a:rPr>
              <a:t>ΚΑΙ</a:t>
            </a:r>
            <a:r>
              <a:rPr sz="1900" spc="15">
                <a:latin typeface="Arial Black" panose="020B0A04020102020204"/>
                <a:cs typeface="Arial Black" panose="020B0A04020102020204"/>
              </a:rPr>
              <a:t> </a:t>
            </a:r>
            <a:r>
              <a:rPr sz="1900" spc="-10" smtClean="0">
                <a:latin typeface="Arial Black" panose="020B0A04020102020204"/>
                <a:cs typeface="Arial Black" panose="020B0A04020102020204"/>
              </a:rPr>
              <a:t>ΣΥΝΤΗΡΗΣ</a:t>
            </a:r>
            <a:r>
              <a:rPr lang="el-GR" sz="1900" spc="-10" dirty="0" smtClean="0">
                <a:latin typeface="Arial Black" panose="020B0A04020102020204"/>
                <a:cs typeface="Arial Black" panose="020B0A04020102020204"/>
              </a:rPr>
              <a:t>Η</a:t>
            </a:r>
            <a:r>
              <a:rPr sz="1900" spc="-10" smtClean="0">
                <a:latin typeface="Arial Black" panose="020B0A04020102020204"/>
                <a:cs typeface="Arial Black" panose="020B0A04020102020204"/>
              </a:rPr>
              <a:t>Σ</a:t>
            </a:r>
            <a:r>
              <a:rPr sz="1900" spc="-10" dirty="0">
                <a:latin typeface="Arial Black" panose="020B0A04020102020204"/>
                <a:cs typeface="Arial Black" panose="020B0A04020102020204"/>
              </a:rPr>
              <a:t>.</a:t>
            </a:r>
            <a:endParaRPr sz="1900">
              <a:latin typeface="Arial Black" panose="020B0A04020102020204"/>
              <a:cs typeface="Arial Black" panose="020B0A04020102020204"/>
            </a:endParaRPr>
          </a:p>
          <a:p>
            <a:pPr marL="12700" marR="911225">
              <a:lnSpc>
                <a:spcPct val="118000"/>
              </a:lnSpc>
              <a:spcBef>
                <a:spcPts val="395"/>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ΤΑ</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ΠΩΜΑΤΑ</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ΤΩΝ</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ΚΥΛΙΝΔΡΩΝ</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ΠΡΟΣΑΡΜΟΖΟΝΤΑΙ</a:t>
            </a:r>
            <a:r>
              <a:rPr sz="1900" spc="20" dirty="0">
                <a:latin typeface="Arial Black" panose="020B0A04020102020204"/>
                <a:cs typeface="Arial Black" panose="020B0A04020102020204"/>
              </a:rPr>
              <a:t> </a:t>
            </a:r>
            <a:r>
              <a:rPr sz="1900" spc="-25" dirty="0">
                <a:latin typeface="Arial Black" panose="020B0A04020102020204"/>
                <a:cs typeface="Arial Black" panose="020B0A04020102020204"/>
              </a:rPr>
              <a:t>ΜΕ</a:t>
            </a:r>
            <a:r>
              <a:rPr sz="1900" spc="500" dirty="0">
                <a:latin typeface="Arial Black" panose="020B0A04020102020204"/>
                <a:cs typeface="Arial Black" panose="020B0A04020102020204"/>
              </a:rPr>
              <a:t> </a:t>
            </a:r>
            <a:r>
              <a:rPr sz="1900" dirty="0">
                <a:latin typeface="Arial Black" panose="020B0A04020102020204"/>
                <a:cs typeface="Arial Black" panose="020B0A04020102020204"/>
              </a:rPr>
              <a:t>4</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ΚΟΧΛΙΕΣ</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ΣΤΟΝ</a:t>
            </a:r>
            <a:r>
              <a:rPr sz="1900" spc="20" dirty="0">
                <a:latin typeface="Arial Black" panose="020B0A04020102020204"/>
                <a:cs typeface="Arial Black" panose="020B0A04020102020204"/>
              </a:rPr>
              <a:t> </a:t>
            </a:r>
            <a:r>
              <a:rPr sz="1900" spc="-10" dirty="0">
                <a:latin typeface="Arial Black" panose="020B0A04020102020204"/>
                <a:cs typeface="Arial Black" panose="020B0A04020102020204"/>
              </a:rPr>
              <a:t>ΚΟΡΜΟ.</a:t>
            </a:r>
            <a:endParaRPr sz="1900">
              <a:latin typeface="Arial Black" panose="020B0A04020102020204"/>
              <a:cs typeface="Arial Black" panose="020B0A04020102020204"/>
            </a:endParaRPr>
          </a:p>
          <a:p>
            <a:pPr marL="12700" marR="5080">
              <a:lnSpc>
                <a:spcPct val="118000"/>
              </a:lnSpc>
              <a:spcBef>
                <a:spcPts val="39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ΤΑ</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ΕΜΒΟΛΑ</a:t>
            </a:r>
            <a:r>
              <a:rPr sz="1900" spc="25" dirty="0">
                <a:latin typeface="Arial Black" panose="020B0A04020102020204"/>
                <a:cs typeface="Arial Black" panose="020B0A04020102020204"/>
              </a:rPr>
              <a:t> </a:t>
            </a:r>
            <a:r>
              <a:rPr sz="1900" dirty="0">
                <a:latin typeface="Arial Black" panose="020B0A04020102020204"/>
                <a:cs typeface="Arial Black" panose="020B0A04020102020204"/>
              </a:rPr>
              <a:t>ΕΙΝΑΙ</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ΔΙΑΙΡΟΥΜΕΝΑ</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ΚΑΙ</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ΚΑΤΑΣΚΕΥΑΖΟΝΤΑΙ</a:t>
            </a:r>
            <a:r>
              <a:rPr sz="1900" spc="20" dirty="0">
                <a:latin typeface="Arial Black" panose="020B0A04020102020204"/>
                <a:cs typeface="Arial Black" panose="020B0A04020102020204"/>
              </a:rPr>
              <a:t> </a:t>
            </a:r>
            <a:r>
              <a:rPr sz="1900" spc="-25" dirty="0">
                <a:latin typeface="Arial Black" panose="020B0A04020102020204"/>
                <a:cs typeface="Arial Black" panose="020B0A04020102020204"/>
              </a:rPr>
              <a:t>ΜΕ </a:t>
            </a:r>
            <a:r>
              <a:rPr sz="1900" dirty="0">
                <a:latin typeface="Arial Black" panose="020B0A04020102020204"/>
                <a:cs typeface="Arial Black" panose="020B0A04020102020204"/>
              </a:rPr>
              <a:t>ΧΑΛΥΒΔΙΝΗ</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ΚΟΡΩΝΑ</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ΚΑΙ</a:t>
            </a:r>
            <a:r>
              <a:rPr sz="1900" spc="10" dirty="0">
                <a:latin typeface="Arial Black" panose="020B0A04020102020204"/>
                <a:cs typeface="Arial Black" panose="020B0A04020102020204"/>
              </a:rPr>
              <a:t> </a:t>
            </a:r>
            <a:r>
              <a:rPr sz="1900" dirty="0">
                <a:latin typeface="Arial Black" panose="020B0A04020102020204"/>
                <a:cs typeface="Arial Black" panose="020B0A04020102020204"/>
              </a:rPr>
              <a:t>ΠΟΔΙΑ</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ΑΠΟ</a:t>
            </a:r>
            <a:r>
              <a:rPr sz="1900" spc="5" dirty="0">
                <a:latin typeface="Arial Black" panose="020B0A04020102020204"/>
                <a:cs typeface="Arial Black" panose="020B0A04020102020204"/>
              </a:rPr>
              <a:t> </a:t>
            </a:r>
            <a:r>
              <a:rPr sz="1900" dirty="0">
                <a:latin typeface="Arial Black" panose="020B0A04020102020204"/>
                <a:cs typeface="Arial Black" panose="020B0A04020102020204"/>
              </a:rPr>
              <a:t>ΦΑΙΟ</a:t>
            </a:r>
            <a:r>
              <a:rPr sz="1900" spc="10" dirty="0">
                <a:latin typeface="Arial Black" panose="020B0A04020102020204"/>
                <a:cs typeface="Arial Black" panose="020B0A04020102020204"/>
              </a:rPr>
              <a:t> </a:t>
            </a:r>
            <a:r>
              <a:rPr sz="1900" spc="-10" dirty="0">
                <a:latin typeface="Arial Black" panose="020B0A04020102020204"/>
                <a:cs typeface="Arial Black" panose="020B0A04020102020204"/>
              </a:rPr>
              <a:t>ΧΥΤΟΣΙΔΗΡΟ.</a:t>
            </a:r>
            <a:endParaRPr sz="1900">
              <a:latin typeface="Arial Black" panose="020B0A04020102020204"/>
              <a:cs typeface="Arial Black" panose="020B0A04020102020204"/>
            </a:endParaRPr>
          </a:p>
          <a:p>
            <a:pPr marL="12700" marR="262255">
              <a:lnSpc>
                <a:spcPct val="118000"/>
              </a:lnSpc>
              <a:spcBef>
                <a:spcPts val="380"/>
              </a:spcBef>
              <a:buClr>
                <a:srgbClr val="FF0000"/>
              </a:buClr>
              <a:buSzPct val="95000"/>
              <a:buFont typeface="Wingdings" panose="05000000000000000000"/>
              <a:buChar char=""/>
              <a:tabLst>
                <a:tab pos="228600" algn="l"/>
              </a:tabLst>
            </a:pPr>
            <a:r>
              <a:rPr sz="1900" dirty="0">
                <a:latin typeface="Arial Black" panose="020B0A04020102020204"/>
                <a:cs typeface="Arial Black" panose="020B0A04020102020204"/>
              </a:rPr>
              <a:t>ΦΕΡΟΥΝ</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ΣΤΗΝ</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ΚΟΡΩΝΑ</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ΤΡΙΑ</a:t>
            </a:r>
            <a:r>
              <a:rPr sz="1900" spc="20" dirty="0">
                <a:latin typeface="Arial Black" panose="020B0A04020102020204"/>
                <a:cs typeface="Arial Black" panose="020B0A04020102020204"/>
              </a:rPr>
              <a:t> </a:t>
            </a:r>
            <a:r>
              <a:rPr sz="1900" dirty="0">
                <a:latin typeface="Arial Black" panose="020B0A04020102020204"/>
                <a:cs typeface="Arial Black" panose="020B0A04020102020204"/>
              </a:rPr>
              <a:t>ΕΛΑΤΗΡΙΑ</a:t>
            </a:r>
            <a:r>
              <a:rPr sz="1900" spc="25" dirty="0">
                <a:latin typeface="Arial Black" panose="020B0A04020102020204"/>
                <a:cs typeface="Arial Black" panose="020B0A04020102020204"/>
              </a:rPr>
              <a:t> </a:t>
            </a:r>
            <a:r>
              <a:rPr sz="1900" dirty="0">
                <a:latin typeface="Arial Black" panose="020B0A04020102020204"/>
                <a:cs typeface="Arial Black" panose="020B0A04020102020204"/>
              </a:rPr>
              <a:t>(</a:t>
            </a:r>
            <a:r>
              <a:rPr sz="1900" dirty="0">
                <a:solidFill>
                  <a:srgbClr val="FF0000"/>
                </a:solidFill>
                <a:latin typeface="Arial Black" panose="020B0A04020102020204"/>
                <a:cs typeface="Arial Black" panose="020B0A04020102020204"/>
              </a:rPr>
              <a:t>2</a:t>
            </a:r>
            <a:r>
              <a:rPr sz="1900" spc="15" dirty="0">
                <a:solidFill>
                  <a:srgbClr val="FF0000"/>
                </a:solidFill>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ΣΥΜΠΙΕΣΕΩΣ</a:t>
            </a:r>
            <a:r>
              <a:rPr sz="1900" spc="25" dirty="0">
                <a:solidFill>
                  <a:srgbClr val="FF0000"/>
                </a:solidFill>
                <a:latin typeface="Arial Black" panose="020B0A04020102020204"/>
                <a:cs typeface="Arial Black" panose="020B0A04020102020204"/>
              </a:rPr>
              <a:t> </a:t>
            </a:r>
            <a:r>
              <a:rPr sz="1900" dirty="0">
                <a:solidFill>
                  <a:srgbClr val="FF0000"/>
                </a:solidFill>
                <a:latin typeface="Arial Black" panose="020B0A04020102020204"/>
                <a:cs typeface="Arial Black" panose="020B0A04020102020204"/>
              </a:rPr>
              <a:t>,</a:t>
            </a:r>
            <a:r>
              <a:rPr sz="1900" spc="20" dirty="0">
                <a:solidFill>
                  <a:srgbClr val="FF0000"/>
                </a:solidFill>
                <a:latin typeface="Arial Black" panose="020B0A04020102020204"/>
                <a:cs typeface="Arial Black" panose="020B0A04020102020204"/>
              </a:rPr>
              <a:t> </a:t>
            </a:r>
            <a:r>
              <a:rPr sz="1900" spc="-50" dirty="0">
                <a:solidFill>
                  <a:srgbClr val="FF0000"/>
                </a:solidFill>
                <a:latin typeface="Arial Black" panose="020B0A04020102020204"/>
                <a:cs typeface="Arial Black" panose="020B0A04020102020204"/>
              </a:rPr>
              <a:t>1 </a:t>
            </a:r>
            <a:r>
              <a:rPr sz="1900" dirty="0">
                <a:solidFill>
                  <a:srgbClr val="FF0000"/>
                </a:solidFill>
                <a:latin typeface="Arial Black" panose="020B0A04020102020204"/>
                <a:cs typeface="Arial Black" panose="020B0A04020102020204"/>
              </a:rPr>
              <a:t>ΛΑΔΙΟΥ</a:t>
            </a:r>
            <a:r>
              <a:rPr sz="1900" dirty="0">
                <a:latin typeface="Arial Black" panose="020B0A04020102020204"/>
                <a:cs typeface="Arial Black" panose="020B0A04020102020204"/>
              </a:rPr>
              <a:t>) ΜΕ</a:t>
            </a:r>
            <a:r>
              <a:rPr sz="1900" spc="15" dirty="0">
                <a:latin typeface="Arial Black" panose="020B0A04020102020204"/>
                <a:cs typeface="Arial Black" panose="020B0A04020102020204"/>
              </a:rPr>
              <a:t> </a:t>
            </a:r>
            <a:r>
              <a:rPr sz="1900" dirty="0">
                <a:latin typeface="Arial Black" panose="020B0A04020102020204"/>
                <a:cs typeface="Arial Black" panose="020B0A04020102020204"/>
              </a:rPr>
              <a:t>ΕΙΔΙΚΕΣ</a:t>
            </a:r>
            <a:r>
              <a:rPr sz="1900" spc="30" dirty="0">
                <a:latin typeface="Arial Black" panose="020B0A04020102020204"/>
                <a:cs typeface="Arial Black" panose="020B0A04020102020204"/>
              </a:rPr>
              <a:t> </a:t>
            </a:r>
            <a:r>
              <a:rPr sz="1900" spc="-10" dirty="0">
                <a:latin typeface="Arial Black" panose="020B0A04020102020204"/>
                <a:cs typeface="Arial Black" panose="020B0A04020102020204"/>
              </a:rPr>
              <a:t>ΕΠΙΚΑΛΥΨΕΙΣ.</a:t>
            </a:r>
            <a:endParaRPr sz="19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6160"/>
            <a:ext cx="8525510" cy="4954270"/>
          </a:xfrm>
          <a:prstGeom prst="rect">
            <a:avLst/>
          </a:prstGeom>
        </p:spPr>
        <p:txBody>
          <a:bodyPr vert="horz" wrap="square" lIns="0" tIns="12700" rIns="0" bIns="0" rtlCol="0">
            <a:spAutoFit/>
          </a:bodyPr>
          <a:lstStyle/>
          <a:p>
            <a:pPr marL="12700" marR="1777365" indent="1804670">
              <a:lnSpc>
                <a:spcPct val="135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Wartsila</a:t>
            </a:r>
            <a:r>
              <a:rPr sz="2000" spc="-10" dirty="0">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ΧΑΡΑΚΤΗΡΙΣΤΙΚΑ</a:t>
            </a:r>
            <a:endParaRPr sz="2000">
              <a:latin typeface="Arial Black" panose="020B0A04020102020204"/>
              <a:cs typeface="Arial Black" panose="020B0A04020102020204"/>
            </a:endParaRPr>
          </a:p>
          <a:p>
            <a:pPr marL="12700" marR="922020">
              <a:lnSpc>
                <a:spcPct val="118000"/>
              </a:lnSpc>
              <a:spcBef>
                <a:spcPts val="4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ΤΑ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ΧΙΤΩΝΙΑ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ΦΕΡΟΥΝ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ΑΦΑΙΡΟΥΜΕΝΟ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ΔΑΚΤΥΛΙΟ</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ΓΙΑ </a:t>
            </a:r>
            <a:r>
              <a:rPr sz="2000" dirty="0">
                <a:latin typeface="Arial Black" panose="020B0A04020102020204"/>
                <a:cs typeface="Arial Black" panose="020B0A04020102020204"/>
              </a:rPr>
              <a:t>ΑΠΟΜΑΚΡΥΝΣΗ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ΕΞΑΝΘΡΑΚΩΜΑΤΩΝ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5" dirty="0">
                <a:latin typeface="Arial Black" panose="020B0A04020102020204"/>
                <a:cs typeface="Arial Black" panose="020B0A04020102020204"/>
              </a:rPr>
              <a:t> </a:t>
            </a:r>
            <a:r>
              <a:rPr sz="2000" spc="-25" dirty="0">
                <a:latin typeface="Arial Black" panose="020B0A04020102020204"/>
                <a:cs typeface="Arial Black" panose="020B0A04020102020204"/>
              </a:rPr>
              <a:t>ΤΗΝ </a:t>
            </a:r>
            <a:r>
              <a:rPr sz="2000" dirty="0">
                <a:latin typeface="Arial Black" panose="020B0A04020102020204"/>
                <a:cs typeface="Arial Black" panose="020B0A04020102020204"/>
              </a:rPr>
              <a:t>ΚΟΡΩΝΑ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ΕΜΒΟΛΟΥ.</a:t>
            </a:r>
            <a:endParaRPr sz="2000">
              <a:latin typeface="Arial Black" panose="020B0A04020102020204"/>
              <a:cs typeface="Arial Black" panose="020B0A04020102020204"/>
            </a:endParaRPr>
          </a:p>
          <a:p>
            <a:pPr marL="12700" marR="5080">
              <a:lnSpc>
                <a:spcPct val="118000"/>
              </a:lnSpc>
              <a:spcBef>
                <a:spcPts val="41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ΣΤΡΟΦΑΛΟΦΟΡΟΣ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ΑΝΑΡΤΑΤΑΙ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ΚΑΤΩ</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ΜΕΡΟΣ</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dirty="0">
                <a:latin typeface="Arial Black" panose="020B0A04020102020204"/>
                <a:cs typeface="Arial Black" panose="020B0A04020102020204"/>
              </a:rPr>
              <a:t>ΚΟΡΜΟΥ,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ΑΝΩ</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ΗΜΙΚΕΛΥΦΟΣ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5" dirty="0">
                <a:latin typeface="Arial Black" panose="020B0A04020102020204"/>
                <a:cs typeface="Arial Black" panose="020B0A04020102020204"/>
              </a:rPr>
              <a:t> </a:t>
            </a:r>
            <a:r>
              <a:rPr sz="2000">
                <a:latin typeface="Arial Black" panose="020B0A04020102020204"/>
                <a:cs typeface="Arial Black" panose="020B0A04020102020204"/>
              </a:rPr>
              <a:t>ΕΔΡΑΝΩΝ</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ΒΑΣ</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Σ </a:t>
            </a:r>
            <a:r>
              <a:rPr sz="2000" dirty="0">
                <a:latin typeface="Arial Black" panose="020B0A04020102020204"/>
                <a:cs typeface="Arial Black" panose="020B0A04020102020204"/>
              </a:rPr>
              <a:t>ΝΑ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ΑΠΟΤΕΛΕΙ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ΤΜΗΜΑ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ΚΟΡΜΟΥ.</a:t>
            </a:r>
            <a:endParaRPr sz="2000">
              <a:latin typeface="Arial Black" panose="020B0A04020102020204"/>
              <a:cs typeface="Arial Black" panose="020B0A04020102020204"/>
            </a:endParaRPr>
          </a:p>
          <a:p>
            <a:pPr marL="12700" marR="310515">
              <a:lnSpc>
                <a:spcPct val="118000"/>
              </a:lnSpc>
              <a:spcBef>
                <a:spcPts val="3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ΕΚΚΕΝΤΡΟΦΟΡΟΣ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ΑΠΟΤΕΛΕΙΤΑΙ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ΔΙΑΔΟΧΙΚΑ </a:t>
            </a:r>
            <a:r>
              <a:rPr sz="2000" dirty="0">
                <a:latin typeface="Arial Black" panose="020B0A04020102020204"/>
                <a:cs typeface="Arial Black" panose="020B0A04020102020204"/>
              </a:rPr>
              <a:t>ΤΜΗΜΑΤΑ,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ΚΑΘΕ</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ΤΜΗΜΑ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ΑΝΤΙΣΤΟΙΧΕΙ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ΕΝΑ </a:t>
            </a:r>
            <a:r>
              <a:rPr sz="2000" dirty="0">
                <a:latin typeface="Arial Black" panose="020B0A04020102020204"/>
                <a:cs typeface="Arial Black" panose="020B0A04020102020204"/>
              </a:rPr>
              <a:t>ΚΥΛΙΝΔΡΟ.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ΤΜΗΜΑΤΑ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ΣΥΝΔΕΟΝΤΑΙ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ΜΕΤΑΞΥ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ΜΕ </a:t>
            </a:r>
            <a:r>
              <a:rPr sz="2000" dirty="0">
                <a:latin typeface="Arial Black" panose="020B0A04020102020204"/>
                <a:cs typeface="Arial Black" panose="020B0A04020102020204"/>
              </a:rPr>
              <a:t>ΧΡΗΣΗ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ΦΛΑΝΤΖΩΝ,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ΟΠΟΙΕΣ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ΑΠΟΤΕΛΟΥΝ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ΤΑ </a:t>
            </a:r>
            <a:r>
              <a:rPr sz="2000" dirty="0">
                <a:latin typeface="Arial Black" panose="020B0A04020102020204"/>
                <a:cs typeface="Arial Black" panose="020B0A04020102020204"/>
              </a:rPr>
              <a:t>ΕΔΡΑΝΑ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ΕΚΚΕΝΤΡΟΦΟΡΟΥ.</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593339" y="1123950"/>
            <a:ext cx="3956685" cy="5467350"/>
          </a:xfrm>
          <a:prstGeom prst="rect">
            <a:avLst/>
          </a:prstGeom>
        </p:spPr>
        <p:txBody>
          <a:bodyPr vert="horz" wrap="square" lIns="0" tIns="12700" rIns="0" bIns="0" rtlCol="0">
            <a:spAutoFit/>
          </a:bodyPr>
          <a:lstStyle/>
          <a:p>
            <a:pPr algn="ctr">
              <a:lnSpc>
                <a:spcPct val="100000"/>
              </a:lnSpc>
              <a:spcBef>
                <a:spcPts val="100"/>
              </a:spcBef>
            </a:pPr>
            <a:r>
              <a:rPr sz="1600" u="heavy" dirty="0">
                <a:solidFill>
                  <a:srgbClr val="FF0000"/>
                </a:solidFill>
                <a:uFill>
                  <a:solidFill>
                    <a:srgbClr val="FF0000"/>
                  </a:solidFill>
                </a:uFill>
                <a:latin typeface="Arial Black" panose="020B0A04020102020204"/>
                <a:cs typeface="Arial Black" panose="020B0A04020102020204"/>
              </a:rPr>
              <a:t>ΜΕΣΟΣΤΡΟΦΕΣ</a:t>
            </a:r>
            <a:r>
              <a:rPr sz="1600" u="heavy" spc="-70"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ΜΗΧΑΝΕΣ</a:t>
            </a:r>
            <a:r>
              <a:rPr sz="1600" spc="-6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Wartsila</a:t>
            </a:r>
            <a:endParaRPr sz="1600">
              <a:latin typeface="Arial Black" panose="020B0A04020102020204"/>
              <a:cs typeface="Arial Black" panose="020B0A04020102020204"/>
            </a:endParaRPr>
          </a:p>
          <a:p>
            <a:pPr>
              <a:lnSpc>
                <a:spcPct val="100000"/>
              </a:lnSpc>
              <a:spcBef>
                <a:spcPts val="35"/>
              </a:spcBef>
            </a:pPr>
            <a:endParaRPr sz="2250">
              <a:latin typeface="Arial Black" panose="020B0A04020102020204"/>
              <a:cs typeface="Arial Black" panose="020B0A04020102020204"/>
            </a:endParaRPr>
          </a:p>
          <a:p>
            <a:pPr marL="635" algn="ctr">
              <a:lnSpc>
                <a:spcPct val="100000"/>
              </a:lnSpc>
            </a:pPr>
            <a:r>
              <a:rPr sz="1600" u="heavy" dirty="0">
                <a:uFill>
                  <a:solidFill>
                    <a:srgbClr val="000000"/>
                  </a:solidFill>
                </a:uFill>
                <a:latin typeface="Arial Black" panose="020B0A04020102020204"/>
                <a:cs typeface="Arial Black" panose="020B0A04020102020204"/>
              </a:rPr>
              <a:t>ΟΙ</a:t>
            </a:r>
            <a:r>
              <a:rPr sz="1600" u="heavy" spc="-25" dirty="0">
                <a:uFill>
                  <a:solidFill>
                    <a:srgbClr val="000000"/>
                  </a:solidFill>
                </a:uFill>
                <a:latin typeface="Arial Black" panose="020B0A04020102020204"/>
                <a:cs typeface="Arial Black" panose="020B0A04020102020204"/>
              </a:rPr>
              <a:t> </a:t>
            </a:r>
            <a:r>
              <a:rPr sz="1600" u="heavy" dirty="0">
                <a:uFill>
                  <a:solidFill>
                    <a:srgbClr val="000000"/>
                  </a:solidFill>
                </a:uFill>
                <a:latin typeface="Arial Black" panose="020B0A04020102020204"/>
                <a:cs typeface="Arial Black" panose="020B0A04020102020204"/>
              </a:rPr>
              <a:t>ΣΕΙΡΕΣ</a:t>
            </a:r>
            <a:r>
              <a:rPr sz="1600" u="heavy" spc="-25" dirty="0">
                <a:uFill>
                  <a:solidFill>
                    <a:srgbClr val="000000"/>
                  </a:solidFill>
                </a:u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ΕΙΝΑΙ:</a:t>
            </a:r>
            <a:endParaRPr sz="1600">
              <a:latin typeface="Arial Black" panose="020B0A04020102020204"/>
              <a:cs typeface="Arial Black" panose="020B0A04020102020204"/>
            </a:endParaRPr>
          </a:p>
          <a:p>
            <a:pPr marL="1270" algn="ctr">
              <a:lnSpc>
                <a:spcPct val="100000"/>
              </a:lnSpc>
              <a:spcBef>
                <a:spcPts val="1120"/>
              </a:spcBef>
            </a:pPr>
            <a:r>
              <a:rPr sz="3200" spc="-25" dirty="0">
                <a:latin typeface="Arial Black" panose="020B0A04020102020204"/>
                <a:cs typeface="Arial Black" panose="020B0A04020102020204"/>
              </a:rPr>
              <a:t>20</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26</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32</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38</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46</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50</a:t>
            </a:r>
            <a:endParaRPr sz="3200">
              <a:latin typeface="Arial Black" panose="020B0A04020102020204"/>
              <a:cs typeface="Arial Black" panose="020B0A04020102020204"/>
            </a:endParaRPr>
          </a:p>
          <a:p>
            <a:pPr marL="1270" algn="ctr">
              <a:lnSpc>
                <a:spcPct val="100000"/>
              </a:lnSpc>
              <a:spcBef>
                <a:spcPts val="1300"/>
              </a:spcBef>
            </a:pPr>
            <a:r>
              <a:rPr sz="3200" spc="-25" dirty="0">
                <a:latin typeface="Arial Black" panose="020B0A04020102020204"/>
                <a:cs typeface="Arial Black" panose="020B0A04020102020204"/>
              </a:rPr>
              <a:t>64</a:t>
            </a:r>
            <a:endParaRPr sz="32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8954"/>
            <a:ext cx="8322945" cy="5883910"/>
          </a:xfrm>
          <a:prstGeom prst="rect">
            <a:avLst/>
          </a:prstGeom>
        </p:spPr>
        <p:txBody>
          <a:bodyPr vert="horz" wrap="square" lIns="0" tIns="12065" rIns="0" bIns="0" rtlCol="0">
            <a:spAutoFit/>
          </a:bodyPr>
          <a:lstStyle/>
          <a:p>
            <a:pPr marL="2386330" marR="1624965" indent="-519430">
              <a:lnSpc>
                <a:spcPct val="134000"/>
              </a:lnSpc>
              <a:spcBef>
                <a:spcPts val="95"/>
              </a:spcBef>
            </a:pPr>
            <a:r>
              <a:rPr sz="1950" u="heavy" dirty="0">
                <a:solidFill>
                  <a:srgbClr val="FF0000"/>
                </a:solidFill>
                <a:uFill>
                  <a:solidFill>
                    <a:srgbClr val="FF0000"/>
                  </a:solidFill>
                </a:uFill>
                <a:latin typeface="Arial Black" panose="020B0A04020102020204"/>
                <a:cs typeface="Arial Black" panose="020B0A04020102020204"/>
              </a:rPr>
              <a:t>ΜΕΣΟΣΤΡΟΦΕΣ</a:t>
            </a:r>
            <a:r>
              <a:rPr sz="1950" u="heavy" spc="-50" dirty="0">
                <a:solidFill>
                  <a:srgbClr val="FF0000"/>
                </a:solidFill>
                <a:uFill>
                  <a:solidFill>
                    <a:srgbClr val="FF0000"/>
                  </a:solidFill>
                </a:uFill>
                <a:latin typeface="Arial Black" panose="020B0A04020102020204"/>
                <a:cs typeface="Arial Black" panose="020B0A04020102020204"/>
              </a:rPr>
              <a:t> </a:t>
            </a:r>
            <a:r>
              <a:rPr sz="1950" u="heavy" dirty="0">
                <a:solidFill>
                  <a:srgbClr val="FF0000"/>
                </a:solidFill>
                <a:uFill>
                  <a:solidFill>
                    <a:srgbClr val="FF0000"/>
                  </a:solidFill>
                </a:uFill>
                <a:latin typeface="Arial Black" panose="020B0A04020102020204"/>
                <a:cs typeface="Arial Black" panose="020B0A04020102020204"/>
              </a:rPr>
              <a:t>ΜΗΧΑΝΕΣ</a:t>
            </a:r>
            <a:r>
              <a:rPr sz="1950" spc="-20" dirty="0">
                <a:solidFill>
                  <a:srgbClr val="FF0000"/>
                </a:solid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Wartsila</a:t>
            </a:r>
            <a:r>
              <a:rPr sz="1950" spc="-10" dirty="0">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ΤΑ</a:t>
            </a:r>
            <a:r>
              <a:rPr sz="1950" u="heavy" spc="-30" dirty="0">
                <a:uFill>
                  <a:solidFill>
                    <a:srgbClr val="000000"/>
                  </a:solidFill>
                </a:uFill>
                <a:latin typeface="Arial Black" panose="020B0A04020102020204"/>
                <a:cs typeface="Arial Black" panose="020B0A04020102020204"/>
              </a:rPr>
              <a:t> </a:t>
            </a:r>
            <a:r>
              <a:rPr sz="1950" u="heavy" dirty="0">
                <a:uFill>
                  <a:solidFill>
                    <a:srgbClr val="000000"/>
                  </a:solidFill>
                </a:uFill>
                <a:latin typeface="Arial Black" panose="020B0A04020102020204"/>
                <a:cs typeface="Arial Black" panose="020B0A04020102020204"/>
              </a:rPr>
              <a:t>ΣΥΣΤΗΜΑΤΑ</a:t>
            </a:r>
            <a:r>
              <a:rPr sz="1950" u="heavy" spc="-20" dirty="0">
                <a:uFill>
                  <a:solidFill>
                    <a:srgbClr val="000000"/>
                  </a:solidFill>
                </a:uFill>
                <a:latin typeface="Arial Black" panose="020B0A04020102020204"/>
                <a:cs typeface="Arial Black" panose="020B0A04020102020204"/>
              </a:rPr>
              <a:t> </a:t>
            </a:r>
            <a:r>
              <a:rPr sz="1950" u="heavy" spc="-10" dirty="0">
                <a:uFill>
                  <a:solidFill>
                    <a:srgbClr val="000000"/>
                  </a:solidFill>
                </a:uFill>
                <a:latin typeface="Arial Black" panose="020B0A04020102020204"/>
                <a:cs typeface="Arial Black" panose="020B0A04020102020204"/>
              </a:rPr>
              <a:t>ΚΑΥΣΙΜΟΥ</a:t>
            </a:r>
            <a:endParaRPr sz="1950">
              <a:latin typeface="Arial Black" panose="020B0A04020102020204"/>
              <a:cs typeface="Arial Black" panose="020B0A04020102020204"/>
            </a:endParaRPr>
          </a:p>
          <a:p>
            <a:pPr marL="12700" marR="5080">
              <a:lnSpc>
                <a:spcPct val="118000"/>
              </a:lnSpc>
              <a:spcBef>
                <a:spcPts val="390"/>
              </a:spcBef>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ΣΤΟ</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ΣΥΣΤΗΜΑ</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ΚΑΥΣΙΜΟΥ</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ΟΙ</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ΑΓΩΓΟΙ</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ΠΡΟΣΑΓΩΓΗΣ</a:t>
            </a:r>
            <a:r>
              <a:rPr sz="1950" spc="-15" dirty="0">
                <a:latin typeface="Arial Black" panose="020B0A04020102020204"/>
                <a:cs typeface="Arial Black" panose="020B0A04020102020204"/>
              </a:rPr>
              <a:t> </a:t>
            </a:r>
            <a:r>
              <a:rPr sz="1950" spc="-25" dirty="0">
                <a:latin typeface="Arial Black" panose="020B0A04020102020204"/>
                <a:cs typeface="Arial Black" panose="020B0A04020102020204"/>
              </a:rPr>
              <a:t>ΚΑΙ </a:t>
            </a:r>
            <a:r>
              <a:rPr sz="1950" dirty="0">
                <a:latin typeface="Arial Black" panose="020B0A04020102020204"/>
                <a:cs typeface="Arial Black" panose="020B0A04020102020204"/>
              </a:rPr>
              <a:t>ΑΠΑΓΩΓΗΣ</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ΚΑΥΣΙΜΟΥ</a:t>
            </a:r>
            <a:r>
              <a:rPr sz="1950" spc="-30" dirty="0">
                <a:latin typeface="Arial Black" panose="020B0A04020102020204"/>
                <a:cs typeface="Arial Black" panose="020B0A04020102020204"/>
              </a:rPr>
              <a:t> </a:t>
            </a:r>
            <a:r>
              <a:rPr sz="1950">
                <a:latin typeface="Arial Black" panose="020B0A04020102020204"/>
                <a:cs typeface="Arial Black" panose="020B0A04020102020204"/>
              </a:rPr>
              <a:t>ΧΑΜΗΛΗΣ</a:t>
            </a:r>
            <a:r>
              <a:rPr sz="1950" spc="-30">
                <a:latin typeface="Arial Black" panose="020B0A04020102020204"/>
                <a:cs typeface="Arial Black" panose="020B0A04020102020204"/>
              </a:rPr>
              <a:t> </a:t>
            </a:r>
            <a:r>
              <a:rPr sz="1950" smtClean="0">
                <a:latin typeface="Arial Black" panose="020B0A04020102020204"/>
                <a:cs typeface="Arial Black" panose="020B0A04020102020204"/>
              </a:rPr>
              <a:t>ΠΙΕΣ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30" smtClean="0">
                <a:latin typeface="Arial Black" panose="020B0A04020102020204"/>
                <a:cs typeface="Arial Black" panose="020B0A04020102020204"/>
              </a:rPr>
              <a:t> </a:t>
            </a:r>
            <a:r>
              <a:rPr sz="1950" spc="-10" dirty="0">
                <a:latin typeface="Arial Black" panose="020B0A04020102020204"/>
                <a:cs typeface="Arial Black" panose="020B0A04020102020204"/>
              </a:rPr>
              <a:t>ΕΙΝΑΙ </a:t>
            </a:r>
            <a:r>
              <a:rPr sz="1950" dirty="0">
                <a:latin typeface="Arial Black" panose="020B0A04020102020204"/>
                <a:cs typeface="Arial Black" panose="020B0A04020102020204"/>
              </a:rPr>
              <a:t>ΕΝΣΩΜΑΤΩΜΕΝΟΙ</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ΣΤΙΣ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ΑΝΤΛΙΕΣ</a:t>
            </a:r>
            <a:r>
              <a:rPr sz="1950" spc="-25" dirty="0">
                <a:latin typeface="Arial Black" panose="020B0A04020102020204"/>
                <a:cs typeface="Arial Black" panose="020B0A04020102020204"/>
              </a:rPr>
              <a:t> </a:t>
            </a:r>
            <a:r>
              <a:rPr sz="1950">
                <a:latin typeface="Arial Black" panose="020B0A04020102020204"/>
                <a:cs typeface="Arial Black" panose="020B0A04020102020204"/>
              </a:rPr>
              <a:t>ΥΨΗΛΗΣ</a:t>
            </a:r>
            <a:r>
              <a:rPr sz="1950" spc="-35">
                <a:latin typeface="Arial Black" panose="020B0A04020102020204"/>
                <a:cs typeface="Arial Black" panose="020B0A04020102020204"/>
              </a:rPr>
              <a:t> </a:t>
            </a:r>
            <a:r>
              <a:rPr sz="1950" smtClean="0">
                <a:latin typeface="Arial Black" panose="020B0A04020102020204"/>
                <a:cs typeface="Arial Black" panose="020B0A04020102020204"/>
              </a:rPr>
              <a:t>ΠΙΕΣ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dirty="0">
                <a:latin typeface="Arial Black" panose="020B0A04020102020204"/>
                <a:cs typeface="Arial Black" panose="020B0A04020102020204"/>
              </a:rPr>
              <a:t>,</a:t>
            </a:r>
            <a:r>
              <a:rPr sz="1950" spc="-40" dirty="0">
                <a:latin typeface="Arial Black" panose="020B0A04020102020204"/>
                <a:cs typeface="Arial Black" panose="020B0A04020102020204"/>
              </a:rPr>
              <a:t> </a:t>
            </a:r>
            <a:r>
              <a:rPr sz="1950" dirty="0">
                <a:latin typeface="Arial Black" panose="020B0A04020102020204"/>
                <a:cs typeface="Arial Black" panose="020B0A04020102020204"/>
              </a:rPr>
              <a:t>ΕΝΩ</a:t>
            </a:r>
            <a:r>
              <a:rPr sz="1950" spc="-30" dirty="0">
                <a:latin typeface="Arial Black" panose="020B0A04020102020204"/>
                <a:cs typeface="Arial Black" panose="020B0A04020102020204"/>
              </a:rPr>
              <a:t> </a:t>
            </a:r>
            <a:r>
              <a:rPr sz="1950" spc="-25" dirty="0">
                <a:latin typeface="Arial Black" panose="020B0A04020102020204"/>
                <a:cs typeface="Arial Black" panose="020B0A04020102020204"/>
              </a:rPr>
              <a:t>ΟΙ </a:t>
            </a:r>
            <a:r>
              <a:rPr sz="1950" dirty="0">
                <a:latin typeface="Arial Black" panose="020B0A04020102020204"/>
                <a:cs typeface="Arial Black" panose="020B0A04020102020204"/>
              </a:rPr>
              <a:t>ΑΓΩΓΟΙ</a:t>
            </a:r>
            <a:r>
              <a:rPr sz="1950" spc="-50" dirty="0">
                <a:latin typeface="Arial Black" panose="020B0A04020102020204"/>
                <a:cs typeface="Arial Black" panose="020B0A04020102020204"/>
              </a:rPr>
              <a:t> </a:t>
            </a:r>
            <a:r>
              <a:rPr sz="1950">
                <a:latin typeface="Arial Black" panose="020B0A04020102020204"/>
                <a:cs typeface="Arial Black" panose="020B0A04020102020204"/>
              </a:rPr>
              <a:t>ΥΨΗΛΗΣ</a:t>
            </a:r>
            <a:r>
              <a:rPr sz="1950" spc="-30">
                <a:latin typeface="Arial Black" panose="020B0A04020102020204"/>
                <a:cs typeface="Arial Black" panose="020B0A04020102020204"/>
              </a:rPr>
              <a:t> </a:t>
            </a:r>
            <a:r>
              <a:rPr sz="1950" smtClean="0">
                <a:latin typeface="Arial Black" panose="020B0A04020102020204"/>
                <a:cs typeface="Arial Black" panose="020B0A04020102020204"/>
              </a:rPr>
              <a:t>ΠΙΕΣ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35" smtClean="0">
                <a:latin typeface="Arial Black" panose="020B0A04020102020204"/>
                <a:cs typeface="Arial Black" panose="020B0A04020102020204"/>
              </a:rPr>
              <a:t> </a:t>
            </a:r>
            <a:r>
              <a:rPr sz="1950">
                <a:latin typeface="Arial Black" panose="020B0A04020102020204"/>
                <a:cs typeface="Arial Black" panose="020B0A04020102020204"/>
              </a:rPr>
              <a:t>ΒΡΙΣΚΟΝΤΑΙ</a:t>
            </a:r>
            <a:r>
              <a:rPr sz="1950" spc="-35">
                <a:latin typeface="Arial Black" panose="020B0A04020102020204"/>
                <a:cs typeface="Arial Black" panose="020B0A04020102020204"/>
              </a:rPr>
              <a:t> </a:t>
            </a:r>
            <a:r>
              <a:rPr lang="el-GR" sz="1950" spc="-10" dirty="0" smtClean="0">
                <a:latin typeface="Arial Black" panose="020B0A04020102020204"/>
                <a:cs typeface="Arial Black" panose="020B0A04020102020204"/>
              </a:rPr>
              <a:t>ΜΕΣΑ </a:t>
            </a:r>
            <a:r>
              <a:rPr sz="1950" spc="-10" smtClean="0">
                <a:latin typeface="Arial Black" panose="020B0A04020102020204"/>
                <a:cs typeface="Arial Black" panose="020B0A04020102020204"/>
              </a:rPr>
              <a:t>Σ</a:t>
            </a:r>
            <a:r>
              <a:rPr lang="el-GR" sz="1950" spc="-10" dirty="0" smtClean="0">
                <a:latin typeface="Arial Black" panose="020B0A04020102020204"/>
                <a:cs typeface="Arial Black" panose="020B0A04020102020204"/>
              </a:rPr>
              <a:t>Ε</a:t>
            </a:r>
            <a:r>
              <a:rPr sz="1950" spc="-10" smtClean="0">
                <a:latin typeface="Arial Black" panose="020B0A04020102020204"/>
                <a:cs typeface="Arial Black" panose="020B0A04020102020204"/>
              </a:rPr>
              <a:t> </a:t>
            </a:r>
            <a:r>
              <a:rPr sz="1950" smtClean="0">
                <a:latin typeface="Arial Black" panose="020B0A04020102020204"/>
                <a:cs typeface="Arial Black" panose="020B0A04020102020204"/>
              </a:rPr>
              <a:t>ΠΡΟΣΤΑΤΕΥΤΙΚΟ</a:t>
            </a:r>
            <a:r>
              <a:rPr sz="1950" spc="-60" smtClean="0">
                <a:latin typeface="Arial Black" panose="020B0A04020102020204"/>
                <a:cs typeface="Arial Black" panose="020B0A04020102020204"/>
              </a:rPr>
              <a:t> </a:t>
            </a:r>
            <a:r>
              <a:rPr sz="1950" smtClean="0">
                <a:latin typeface="Arial Black" panose="020B0A04020102020204"/>
                <a:cs typeface="Arial Black" panose="020B0A04020102020204"/>
              </a:rPr>
              <a:t>ΕΞΩΤΕΡΙΚΟ</a:t>
            </a:r>
            <a:r>
              <a:rPr sz="1950" spc="-50" smtClean="0">
                <a:latin typeface="Arial Black" panose="020B0A04020102020204"/>
                <a:cs typeface="Arial Black" panose="020B0A04020102020204"/>
              </a:rPr>
              <a:t> </a:t>
            </a:r>
            <a:r>
              <a:rPr sz="1950" spc="-10" smtClean="0">
                <a:latin typeface="Arial Black" panose="020B0A04020102020204"/>
                <a:cs typeface="Arial Black" panose="020B0A04020102020204"/>
              </a:rPr>
              <a:t>ΑΓΩΓΟ.</a:t>
            </a:r>
            <a:endParaRPr sz="1950">
              <a:latin typeface="Arial Black" panose="020B0A04020102020204"/>
              <a:cs typeface="Arial Black" panose="020B0A04020102020204"/>
            </a:endParaRPr>
          </a:p>
          <a:p>
            <a:pPr>
              <a:lnSpc>
                <a:spcPct val="100000"/>
              </a:lnSpc>
              <a:spcBef>
                <a:spcPts val="5"/>
              </a:spcBef>
              <a:buClr>
                <a:srgbClr val="FF0000"/>
              </a:buClr>
              <a:buFont typeface="Wingdings" panose="05000000000000000000"/>
              <a:buChar char=""/>
            </a:pPr>
            <a:endParaRPr sz="2500">
              <a:latin typeface="Arial Black" panose="020B0A04020102020204"/>
              <a:cs typeface="Arial Black" panose="020B0A04020102020204"/>
            </a:endParaRPr>
          </a:p>
          <a:p>
            <a:pPr marL="12700" marR="393700">
              <a:lnSpc>
                <a:spcPct val="118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ΤΟ</a:t>
            </a:r>
            <a:r>
              <a:rPr sz="1950" spc="-35" dirty="0">
                <a:latin typeface="Arial Black" panose="020B0A04020102020204"/>
                <a:cs typeface="Arial Black" panose="020B0A04020102020204"/>
              </a:rPr>
              <a:t> </a:t>
            </a:r>
            <a:r>
              <a:rPr sz="1950">
                <a:latin typeface="Arial Black" panose="020B0A04020102020204"/>
                <a:cs typeface="Arial Black" panose="020B0A04020102020204"/>
              </a:rPr>
              <a:t>ΣΥΣΤΗΜΑ</a:t>
            </a:r>
            <a:r>
              <a:rPr sz="1950" spc="-30">
                <a:latin typeface="Arial Black" panose="020B0A04020102020204"/>
                <a:cs typeface="Arial Black" panose="020B0A04020102020204"/>
              </a:rPr>
              <a:t> </a:t>
            </a:r>
            <a:r>
              <a:rPr sz="1950" smtClean="0">
                <a:latin typeface="Arial Black" panose="020B0A04020102020204"/>
                <a:cs typeface="Arial Black" panose="020B0A04020102020204"/>
              </a:rPr>
              <a:t>ΕΓΧΥΣ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20" smtClean="0">
                <a:latin typeface="Arial Black" panose="020B0A04020102020204"/>
                <a:cs typeface="Arial Black" panose="020B0A04020102020204"/>
              </a:rPr>
              <a:t> </a:t>
            </a:r>
            <a:r>
              <a:rPr sz="1950" dirty="0">
                <a:latin typeface="Arial Black" panose="020B0A04020102020204"/>
                <a:cs typeface="Arial Black" panose="020B0A04020102020204"/>
              </a:rPr>
              <a:t>ΔΙΑΘΕΤΕΙ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ΕΝΑ</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ΕΓΧΥΤΗΡΑ</a:t>
            </a:r>
            <a:r>
              <a:rPr sz="1950" spc="-25" dirty="0">
                <a:latin typeface="Arial Black" panose="020B0A04020102020204"/>
                <a:cs typeface="Arial Black" panose="020B0A04020102020204"/>
              </a:rPr>
              <a:t> ΣΤΟ </a:t>
            </a:r>
            <a:r>
              <a:rPr sz="1950" dirty="0">
                <a:latin typeface="Arial Black" panose="020B0A04020102020204"/>
                <a:cs typeface="Arial Black" panose="020B0A04020102020204"/>
              </a:rPr>
              <a:t>ΚΕΝΤΡΟ</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0" dirty="0">
                <a:latin typeface="Arial Black" panose="020B0A04020102020204"/>
                <a:cs typeface="Arial Black" panose="020B0A04020102020204"/>
              </a:rPr>
              <a:t> </a:t>
            </a:r>
            <a:r>
              <a:rPr sz="1950">
                <a:latin typeface="Arial Black" panose="020B0A04020102020204"/>
                <a:cs typeface="Arial Black" panose="020B0A04020102020204"/>
              </a:rPr>
              <a:t>ΠΩΜΑΤΟΣ</a:t>
            </a:r>
            <a:r>
              <a:rPr sz="1950" spc="-25">
                <a:latin typeface="Arial Black" panose="020B0A04020102020204"/>
                <a:cs typeface="Arial Black" panose="020B0A04020102020204"/>
              </a:rPr>
              <a:t> </a:t>
            </a:r>
            <a:r>
              <a:rPr sz="1950" smtClean="0">
                <a:latin typeface="Arial Black" panose="020B0A04020102020204"/>
                <a:cs typeface="Arial Black" panose="020B0A04020102020204"/>
              </a:rPr>
              <a:t>ΚΑΙ</a:t>
            </a:r>
            <a:r>
              <a:rPr lang="el-GR" sz="1950" dirty="0" smtClean="0">
                <a:latin typeface="Arial Black" panose="020B0A04020102020204"/>
                <a:cs typeface="Arial Black" panose="020B0A04020102020204"/>
              </a:rPr>
              <a:t> </a:t>
            </a:r>
            <a:r>
              <a:rPr sz="1950" smtClean="0">
                <a:latin typeface="Arial Black" panose="020B0A04020102020204"/>
                <a:cs typeface="Arial Black" panose="020B0A04020102020204"/>
              </a:rPr>
              <a:t>ΠΙΛΟΤΙΚΟ</a:t>
            </a:r>
            <a:r>
              <a:rPr sz="1950" spc="-30" smtClean="0">
                <a:latin typeface="Arial Black" panose="020B0A04020102020204"/>
                <a:cs typeface="Arial Black" panose="020B0A04020102020204"/>
              </a:rPr>
              <a:t> </a:t>
            </a:r>
            <a:r>
              <a:rPr sz="1950" dirty="0">
                <a:latin typeface="Arial Black" panose="020B0A04020102020204"/>
                <a:cs typeface="Arial Black" panose="020B0A04020102020204"/>
              </a:rPr>
              <a:t>ΕΓΧΥΤΗΡΑ</a:t>
            </a:r>
            <a:r>
              <a:rPr sz="1950" spc="-25" dirty="0">
                <a:latin typeface="Arial Black" panose="020B0A04020102020204"/>
                <a:cs typeface="Arial Black" panose="020B0A04020102020204"/>
              </a:rPr>
              <a:t> ΠΟΥ </a:t>
            </a:r>
            <a:r>
              <a:rPr sz="1950" dirty="0">
                <a:latin typeface="Arial Black" panose="020B0A04020102020204"/>
                <a:cs typeface="Arial Black" panose="020B0A04020102020204"/>
              </a:rPr>
              <a:t>ΟΔΗΓΕΙ</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ΣΕ</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ΒΕΛΤΙΩΣΗ</a:t>
            </a:r>
            <a:r>
              <a:rPr sz="1950" spc="-25" dirty="0">
                <a:latin typeface="Arial Black" panose="020B0A04020102020204"/>
                <a:cs typeface="Arial Black" panose="020B0A04020102020204"/>
              </a:rPr>
              <a:t> </a:t>
            </a:r>
            <a:r>
              <a:rPr sz="1950">
                <a:latin typeface="Arial Black" panose="020B0A04020102020204"/>
                <a:cs typeface="Arial Black" panose="020B0A04020102020204"/>
              </a:rPr>
              <a:t>ΤΗΣ</a:t>
            </a:r>
            <a:r>
              <a:rPr sz="1950" spc="-15">
                <a:latin typeface="Arial Black" panose="020B0A04020102020204"/>
                <a:cs typeface="Arial Black" panose="020B0A04020102020204"/>
              </a:rPr>
              <a:t> </a:t>
            </a:r>
            <a:r>
              <a:rPr sz="1950" smtClean="0">
                <a:latin typeface="Arial Black" panose="020B0A04020102020204"/>
                <a:cs typeface="Arial Black" panose="020B0A04020102020204"/>
              </a:rPr>
              <a:t>ΚΑΥΣ</a:t>
            </a:r>
            <a:r>
              <a:rPr lang="el-GR" sz="1950" dirty="0" smtClean="0">
                <a:latin typeface="Arial Black" panose="020B0A04020102020204"/>
                <a:cs typeface="Arial Black" panose="020B0A04020102020204"/>
              </a:rPr>
              <a:t>Η</a:t>
            </a:r>
            <a:r>
              <a:rPr sz="1950" smtClean="0">
                <a:latin typeface="Arial Black" panose="020B0A04020102020204"/>
                <a:cs typeface="Arial Black" panose="020B0A04020102020204"/>
              </a:rPr>
              <a:t>Σ</a:t>
            </a:r>
            <a:r>
              <a:rPr sz="1950" spc="-20" smtClean="0">
                <a:latin typeface="Arial Black" panose="020B0A04020102020204"/>
                <a:cs typeface="Arial Black" panose="020B0A04020102020204"/>
              </a:rPr>
              <a:t> </a:t>
            </a:r>
            <a:r>
              <a:rPr sz="1950" dirty="0">
                <a:latin typeface="Arial Black" panose="020B0A04020102020204"/>
                <a:cs typeface="Arial Black" panose="020B0A04020102020204"/>
              </a:rPr>
              <a:t>ΚΑΙ</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ΜΕΙΩΣΗ</a:t>
            </a:r>
            <a:r>
              <a:rPr sz="1950" spc="-20" dirty="0">
                <a:latin typeface="Arial Black" panose="020B0A04020102020204"/>
                <a:cs typeface="Arial Black" panose="020B0A04020102020204"/>
              </a:rPr>
              <a:t> </a:t>
            </a:r>
            <a:r>
              <a:rPr sz="1950" spc="-25" dirty="0">
                <a:latin typeface="Arial Black" panose="020B0A04020102020204"/>
                <a:cs typeface="Arial Black" panose="020B0A04020102020204"/>
              </a:rPr>
              <a:t>ΤΩΝ </a:t>
            </a:r>
            <a:r>
              <a:rPr sz="1950" dirty="0">
                <a:latin typeface="Arial Black" panose="020B0A04020102020204"/>
                <a:cs typeface="Arial Black" panose="020B0A04020102020204"/>
              </a:rPr>
              <a:t>ΠΑΡΑΓΟΜΕΝΩΝ</a:t>
            </a:r>
            <a:r>
              <a:rPr sz="1950" spc="-45" dirty="0">
                <a:latin typeface="Arial Black" panose="020B0A04020102020204"/>
                <a:cs typeface="Arial Black" panose="020B0A04020102020204"/>
              </a:rPr>
              <a:t> </a:t>
            </a:r>
            <a:r>
              <a:rPr sz="1950" dirty="0">
                <a:latin typeface="Arial Black" panose="020B0A04020102020204"/>
                <a:cs typeface="Arial Black" panose="020B0A04020102020204"/>
              </a:rPr>
              <a:t>ΟΞΕΙΔΙΩΝ</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ΤΟΥ</a:t>
            </a:r>
            <a:r>
              <a:rPr sz="1950" spc="-30" dirty="0">
                <a:latin typeface="Arial Black" panose="020B0A04020102020204"/>
                <a:cs typeface="Arial Black" panose="020B0A04020102020204"/>
              </a:rPr>
              <a:t> </a:t>
            </a:r>
            <a:r>
              <a:rPr sz="1950" spc="-10" dirty="0">
                <a:latin typeface="Arial Black" panose="020B0A04020102020204"/>
                <a:cs typeface="Arial Black" panose="020B0A04020102020204"/>
              </a:rPr>
              <a:t>ΑΖΩΤΟΥ.</a:t>
            </a:r>
            <a:endParaRPr sz="1950">
              <a:latin typeface="Arial Black" panose="020B0A04020102020204"/>
              <a:cs typeface="Arial Black" panose="020B0A04020102020204"/>
            </a:endParaRPr>
          </a:p>
          <a:p>
            <a:pPr>
              <a:lnSpc>
                <a:spcPct val="100000"/>
              </a:lnSpc>
              <a:spcBef>
                <a:spcPts val="5"/>
              </a:spcBef>
              <a:buClr>
                <a:srgbClr val="FF0000"/>
              </a:buClr>
              <a:buFont typeface="Wingdings" panose="05000000000000000000"/>
              <a:buChar char=""/>
            </a:pPr>
            <a:endParaRPr sz="2500">
              <a:latin typeface="Arial Black" panose="020B0A04020102020204"/>
              <a:cs typeface="Arial Black" panose="020B0A04020102020204"/>
            </a:endParaRPr>
          </a:p>
          <a:p>
            <a:pPr marL="12700" marR="1153795">
              <a:lnSpc>
                <a:spcPct val="118000"/>
              </a:lnSpc>
              <a:buClr>
                <a:srgbClr val="FF0000"/>
              </a:buClr>
              <a:buSzPct val="95000"/>
              <a:buFont typeface="Wingdings" panose="05000000000000000000"/>
              <a:buChar char=""/>
              <a:tabLst>
                <a:tab pos="235585" algn="l"/>
              </a:tabLst>
            </a:pPr>
            <a:r>
              <a:rPr sz="1950" dirty="0">
                <a:latin typeface="Arial Black" panose="020B0A04020102020204"/>
                <a:cs typeface="Arial Black" panose="020B0A04020102020204"/>
              </a:rPr>
              <a:t>ΤΟ</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ΣΥΣΤΗΜΑ</a:t>
            </a:r>
            <a:r>
              <a:rPr sz="1950" spc="-25" dirty="0">
                <a:latin typeface="Arial Black" panose="020B0A04020102020204"/>
                <a:cs typeface="Arial Black" panose="020B0A04020102020204"/>
              </a:rPr>
              <a:t> </a:t>
            </a:r>
            <a:r>
              <a:rPr lang="el-GR" sz="1950" spc="-25" dirty="0">
                <a:latin typeface="Arial Black" panose="020B0A04020102020204"/>
                <a:cs typeface="Arial Black" panose="020B0A04020102020204"/>
              </a:rPr>
              <a:t>ΚΑΥΣΙΜΟΥ ΕΧΕΙ </a:t>
            </a:r>
            <a:r>
              <a:rPr sz="1950" dirty="0">
                <a:latin typeface="Arial Black" panose="020B0A04020102020204"/>
                <a:cs typeface="Arial Black" panose="020B0A04020102020204"/>
              </a:rPr>
              <a:t>ΑΝΤΛΙΕΣ</a:t>
            </a:r>
            <a:r>
              <a:rPr sz="1950" spc="-25" dirty="0">
                <a:latin typeface="Arial Black" panose="020B0A04020102020204"/>
                <a:cs typeface="Arial Black" panose="020B0A04020102020204"/>
              </a:rPr>
              <a:t> </a:t>
            </a:r>
            <a:r>
              <a:rPr sz="1950" dirty="0">
                <a:latin typeface="Arial Black" panose="020B0A04020102020204"/>
                <a:cs typeface="Arial Black" panose="020B0A04020102020204"/>
              </a:rPr>
              <a:t>ΥΨΗΛΗΣ</a:t>
            </a:r>
            <a:r>
              <a:rPr sz="1950" spc="-30" dirty="0">
                <a:latin typeface="Arial Black" panose="020B0A04020102020204"/>
                <a:cs typeface="Arial Black" panose="020B0A04020102020204"/>
              </a:rPr>
              <a:t> </a:t>
            </a:r>
            <a:r>
              <a:rPr sz="1950" dirty="0">
                <a:latin typeface="Arial Black" panose="020B0A04020102020204"/>
                <a:cs typeface="Arial Black" panose="020B0A04020102020204"/>
              </a:rPr>
              <a:t>ΠΙΕΣΕΩΣ</a:t>
            </a:r>
            <a:r>
              <a:rPr sz="1950" spc="-15" dirty="0">
                <a:latin typeface="Arial Black" panose="020B0A04020102020204"/>
                <a:cs typeface="Arial Black" panose="020B0A04020102020204"/>
              </a:rPr>
              <a:t> </a:t>
            </a:r>
            <a:r>
              <a:rPr sz="1950" spc="-10" dirty="0">
                <a:latin typeface="Arial Black" panose="020B0A04020102020204"/>
                <a:cs typeface="Arial Black" panose="020B0A04020102020204"/>
              </a:rPr>
              <a:t>ΔΙΠΛΟΥ </a:t>
            </a:r>
            <a:r>
              <a:rPr sz="1950" dirty="0">
                <a:latin typeface="Arial Black" panose="020B0A04020102020204"/>
                <a:cs typeface="Arial Black" panose="020B0A04020102020204"/>
              </a:rPr>
              <a:t>ΒΥΘΙΣΜΑΤΟΣ</a:t>
            </a:r>
            <a:r>
              <a:rPr sz="1950" spc="-35" dirty="0">
                <a:latin typeface="Arial Black" panose="020B0A04020102020204"/>
                <a:cs typeface="Arial Black" panose="020B0A04020102020204"/>
              </a:rPr>
              <a:t> </a:t>
            </a:r>
            <a:r>
              <a:rPr sz="1950" dirty="0">
                <a:latin typeface="Arial Black" panose="020B0A04020102020204"/>
                <a:cs typeface="Arial Black" panose="020B0A04020102020204"/>
              </a:rPr>
              <a:t>ΓΙΑ</a:t>
            </a:r>
            <a:r>
              <a:rPr sz="1950" spc="-20" dirty="0">
                <a:latin typeface="Arial Black" panose="020B0A04020102020204"/>
                <a:cs typeface="Arial Black" panose="020B0A04020102020204"/>
              </a:rPr>
              <a:t> </a:t>
            </a:r>
            <a:r>
              <a:rPr sz="1950" dirty="0">
                <a:latin typeface="Arial Black" panose="020B0A04020102020204"/>
                <a:cs typeface="Arial Black" panose="020B0A04020102020204"/>
              </a:rPr>
              <a:t>ΚΑΘΕ</a:t>
            </a:r>
            <a:r>
              <a:rPr sz="1950" spc="-25" dirty="0">
                <a:latin typeface="Arial Black" panose="020B0A04020102020204"/>
                <a:cs typeface="Arial Black" panose="020B0A04020102020204"/>
              </a:rPr>
              <a:t> </a:t>
            </a:r>
            <a:r>
              <a:rPr sz="1950" spc="-10" dirty="0">
                <a:latin typeface="Arial Black" panose="020B0A04020102020204"/>
                <a:cs typeface="Arial Black" panose="020B0A04020102020204"/>
              </a:rPr>
              <a:t>ΚΥΛΙΝΔΡΟ.</a:t>
            </a:r>
            <a:endParaRPr sz="19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06570" y="1127759"/>
            <a:ext cx="4472305"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ΜΕΣΟΣΤΡΟΦΕΣ ΜΗΧΑΝΕΣ</a:t>
            </a:r>
            <a:r>
              <a:rPr sz="1800" spc="35"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Wartsila</a:t>
            </a:r>
            <a:endParaRPr sz="1800">
              <a:latin typeface="Arial Black" panose="020B0A04020102020204"/>
              <a:cs typeface="Arial Black" panose="020B0A04020102020204"/>
            </a:endParaRPr>
          </a:p>
        </p:txBody>
      </p:sp>
      <p:sp>
        <p:nvSpPr>
          <p:cNvPr id="3" name="object 3"/>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ctrTitle"/>
          </p:nvPr>
        </p:nvSpPr>
        <p:spPr>
          <a:xfrm>
            <a:off x="441959" y="389889"/>
            <a:ext cx="8260080" cy="327013"/>
          </a:xfrm>
          <a:prstGeom prst="rect">
            <a:avLst/>
          </a:prstGeom>
        </p:spPr>
        <p:txBody>
          <a:bodyPr vert="horz" wrap="square" lIns="0" tIns="11430" rIns="0" bIns="0" rtlCol="0">
            <a:spAutoFit/>
          </a:bodyPr>
          <a:lstStyle/>
          <a:p>
            <a:pPr marL="285750">
              <a:lnSpc>
                <a:spcPct val="100000"/>
              </a:lnSpc>
              <a:spcBef>
                <a:spcPts val="90"/>
              </a:spcBef>
            </a:pPr>
            <a:r>
              <a:rPr sz="2050" b="0" u="none" spc="-10">
                <a:latin typeface="Arial Black" panose="020B0A04020102020204"/>
                <a:cs typeface="Arial Black" panose="020B0A04020102020204"/>
              </a:rPr>
              <a:t>ΜΕΣΟΣΤΡΟΦΕΣ</a:t>
            </a:r>
            <a:r>
              <a:rPr sz="2050" b="0" u="none" spc="-90">
                <a:latin typeface="Arial Black" panose="020B0A04020102020204"/>
                <a:cs typeface="Arial Black" panose="020B0A04020102020204"/>
              </a:rPr>
              <a:t> </a:t>
            </a:r>
            <a:r>
              <a:rPr lang="el-GR" sz="2050" b="0" u="none" spc="-10" dirty="0" smtClean="0">
                <a:latin typeface="Arial Black" panose="020B0A04020102020204"/>
                <a:cs typeface="Arial Black" panose="020B0A04020102020204"/>
              </a:rPr>
              <a:t> 4</a:t>
            </a:r>
            <a:r>
              <a:rPr sz="2050" b="0" u="none" spc="-10" smtClean="0">
                <a:latin typeface="Arial Black" panose="020B0A04020102020204"/>
                <a:cs typeface="Arial Black" panose="020B0A04020102020204"/>
              </a:rPr>
              <a:t>ΧΡΟΝΕΣ</a:t>
            </a:r>
            <a:r>
              <a:rPr lang="el-GR" sz="2050" b="0" u="none" spc="-10" dirty="0" smtClean="0">
                <a:latin typeface="Arial Black" panose="020B0A04020102020204"/>
                <a:cs typeface="Arial Black" panose="020B0A04020102020204"/>
              </a:rPr>
              <a:t> </a:t>
            </a:r>
            <a:r>
              <a:rPr sz="2050" b="0" u="none" spc="-90" smtClean="0">
                <a:latin typeface="Arial Black" panose="020B0A04020102020204"/>
                <a:cs typeface="Arial Black" panose="020B0A04020102020204"/>
              </a:rPr>
              <a:t> </a:t>
            </a:r>
            <a:r>
              <a:rPr sz="2050" b="0" u="none" spc="-10" dirty="0">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500380" y="1203610"/>
            <a:ext cx="2928620" cy="5439759"/>
          </a:xfrm>
          <a:prstGeom prst="rect">
            <a:avLst/>
          </a:prstGeom>
        </p:spPr>
      </p:pic>
      <p:pic>
        <p:nvPicPr>
          <p:cNvPr id="6" name="object 6"/>
          <p:cNvPicPr/>
          <p:nvPr/>
        </p:nvPicPr>
        <p:blipFill>
          <a:blip r:embed="rId2" cstate="print"/>
          <a:stretch>
            <a:fillRect/>
          </a:stretch>
        </p:blipFill>
        <p:spPr>
          <a:xfrm>
            <a:off x="4356100" y="1483360"/>
            <a:ext cx="3956050" cy="2216150"/>
          </a:xfrm>
          <a:prstGeom prst="rect">
            <a:avLst/>
          </a:prstGeom>
        </p:spPr>
      </p:pic>
      <p:pic>
        <p:nvPicPr>
          <p:cNvPr id="7" name="object 7"/>
          <p:cNvPicPr/>
          <p:nvPr/>
        </p:nvPicPr>
        <p:blipFill>
          <a:blip r:embed="rId3" cstate="print"/>
          <a:stretch>
            <a:fillRect/>
          </a:stretch>
        </p:blipFill>
        <p:spPr>
          <a:xfrm>
            <a:off x="4428490" y="3860800"/>
            <a:ext cx="3886200" cy="2565400"/>
          </a:xfrm>
          <a:prstGeom prst="rect">
            <a:avLst/>
          </a:prstGeom>
        </p:spPr>
      </p:pic>
    </p:spTree>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026160"/>
            <a:ext cx="8280400" cy="4105910"/>
          </a:xfrm>
          <a:prstGeom prst="rect">
            <a:avLst/>
          </a:prstGeom>
        </p:spPr>
        <p:txBody>
          <a:bodyPr vert="horz" wrap="square" lIns="0" tIns="12700" rIns="0" bIns="0" rtlCol="0">
            <a:spAutoFit/>
          </a:bodyPr>
          <a:lstStyle/>
          <a:p>
            <a:pPr marL="2353310" marR="1532890" indent="-535940">
              <a:lnSpc>
                <a:spcPct val="135000"/>
              </a:lnSpc>
              <a:spcBef>
                <a:spcPts val="100"/>
              </a:spcBef>
            </a:pPr>
            <a:r>
              <a:rPr sz="2000" u="heavy" dirty="0">
                <a:solidFill>
                  <a:srgbClr val="FF0000"/>
                </a:solidFill>
                <a:uFill>
                  <a:solidFill>
                    <a:srgbClr val="FF0000"/>
                  </a:solidFill>
                </a:uFill>
                <a:latin typeface="Arial Black" panose="020B0A04020102020204"/>
                <a:cs typeface="Arial Black" panose="020B0A04020102020204"/>
              </a:rPr>
              <a:t>ΜΕΣΟΣΤΡΟΦΕΣ</a:t>
            </a:r>
            <a:r>
              <a:rPr sz="2000" u="heavy" spc="-45" dirty="0">
                <a:solidFill>
                  <a:srgbClr val="FF0000"/>
                </a:solidFill>
                <a:uFill>
                  <a:solidFill>
                    <a:srgbClr val="FF0000"/>
                  </a:solidFill>
                </a:uFill>
                <a:latin typeface="Arial Black" panose="020B0A04020102020204"/>
                <a:cs typeface="Arial Black" panose="020B0A04020102020204"/>
              </a:rPr>
              <a:t> </a:t>
            </a:r>
            <a:r>
              <a:rPr sz="2000" u="heavy" dirty="0">
                <a:solidFill>
                  <a:srgbClr val="FF0000"/>
                </a:solidFill>
                <a:uFill>
                  <a:solidFill>
                    <a:srgbClr val="FF0000"/>
                  </a:solidFill>
                </a:uFill>
                <a:latin typeface="Arial Black" panose="020B0A04020102020204"/>
                <a:cs typeface="Arial Black" panose="020B0A04020102020204"/>
              </a:rPr>
              <a:t>ΜΗΧΑΝΕΣ</a:t>
            </a:r>
            <a:r>
              <a:rPr sz="2000" spc="-15" dirty="0">
                <a:solidFill>
                  <a:srgbClr val="FF0000"/>
                </a:solid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Wartsila</a:t>
            </a:r>
            <a:r>
              <a:rPr sz="2000" spc="-10" dirty="0">
                <a:latin typeface="Arial Black" panose="020B0A04020102020204"/>
                <a:cs typeface="Arial Black" panose="020B0A04020102020204"/>
              </a:rPr>
              <a:t> </a:t>
            </a:r>
            <a:r>
              <a:rPr sz="2000" u="heavy" dirty="0">
                <a:uFill>
                  <a:solidFill>
                    <a:srgbClr val="000000"/>
                  </a:solidFill>
                </a:uFill>
                <a:latin typeface="Arial Black" panose="020B0A04020102020204"/>
                <a:cs typeface="Arial Black" panose="020B0A04020102020204"/>
              </a:rPr>
              <a:t>ΣΥΣΤΗΜΑ</a:t>
            </a:r>
            <a:r>
              <a:rPr sz="2000" u="heavy" spc="-25" dirty="0">
                <a:uFill>
                  <a:solidFill>
                    <a:srgbClr val="000000"/>
                  </a:solidFill>
                </a:uFill>
                <a:latin typeface="Arial Black" panose="020B0A04020102020204"/>
                <a:cs typeface="Arial Black" panose="020B0A04020102020204"/>
              </a:rPr>
              <a:t> </a:t>
            </a:r>
            <a:r>
              <a:rPr sz="2000" u="heavy" spc="-10" dirty="0">
                <a:uFill>
                  <a:solidFill>
                    <a:srgbClr val="000000"/>
                  </a:solidFill>
                </a:uFill>
                <a:latin typeface="Arial Black" panose="020B0A04020102020204"/>
                <a:cs typeface="Arial Black" panose="020B0A04020102020204"/>
              </a:rPr>
              <a:t>ΥΠΕΡΠΛΗΡΩΣHΣ</a:t>
            </a:r>
            <a:endParaRPr sz="2000">
              <a:latin typeface="Arial Black" panose="020B0A04020102020204"/>
              <a:cs typeface="Arial Black" panose="020B0A04020102020204"/>
            </a:endParaRPr>
          </a:p>
          <a:p>
            <a:pPr>
              <a:lnSpc>
                <a:spcPct val="100000"/>
              </a:lnSpc>
              <a:spcBef>
                <a:spcPts val="5"/>
              </a:spcBef>
            </a:pPr>
            <a:endParaRPr sz="2650">
              <a:latin typeface="Arial Black" panose="020B0A04020102020204"/>
              <a:cs typeface="Arial Black" panose="020B0A04020102020204"/>
            </a:endParaRPr>
          </a:p>
          <a:p>
            <a:pPr marL="12700" marR="5080">
              <a:lnSpc>
                <a:spcPct val="118000"/>
              </a:lnSpc>
            </a:pPr>
            <a:r>
              <a:rPr sz="2000" dirty="0">
                <a:latin typeface="Arial Black" panose="020B0A04020102020204"/>
                <a:cs typeface="Arial Black" panose="020B0A04020102020204"/>
              </a:rPr>
              <a:t>ΤΟ</a:t>
            </a:r>
            <a:r>
              <a:rPr sz="2000" spc="-35" dirty="0">
                <a:latin typeface="Arial Black" panose="020B0A04020102020204"/>
                <a:cs typeface="Arial Black" panose="020B0A04020102020204"/>
              </a:rPr>
              <a:t> </a:t>
            </a:r>
            <a:r>
              <a:rPr sz="2000">
                <a:latin typeface="Arial Black" panose="020B0A04020102020204"/>
                <a:cs typeface="Arial Black" panose="020B0A04020102020204"/>
              </a:rPr>
              <a:t>ΣΥΣΤΗΜΑ</a:t>
            </a:r>
            <a:r>
              <a:rPr sz="2000" spc="-25">
                <a:latin typeface="Arial Black" panose="020B0A04020102020204"/>
                <a:cs typeface="Arial Black" panose="020B0A04020102020204"/>
              </a:rPr>
              <a:t> </a:t>
            </a:r>
            <a:r>
              <a:rPr sz="2000" smtClean="0">
                <a:latin typeface="Arial Black" panose="020B0A04020102020204"/>
                <a:cs typeface="Arial Black" panose="020B0A04020102020204"/>
              </a:rPr>
              <a:t>ΥΠΕΡΠΛΗΡΩΣ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5" smtClean="0">
                <a:latin typeface="Arial Black" panose="020B0A04020102020204"/>
                <a:cs typeface="Arial Black" panose="020B0A04020102020204"/>
              </a:rPr>
              <a:t> </a:t>
            </a:r>
            <a:r>
              <a:rPr sz="2000" dirty="0">
                <a:latin typeface="Arial Black" panose="020B0A04020102020204"/>
                <a:cs typeface="Arial Black" panose="020B0A04020102020204"/>
              </a:rPr>
              <a:t>(</a:t>
            </a:r>
            <a:r>
              <a:rPr sz="2400" dirty="0">
                <a:solidFill>
                  <a:srgbClr val="FF0000"/>
                </a:solidFill>
                <a:latin typeface="Arial Black" panose="020B0A04020102020204"/>
                <a:cs typeface="Arial Black" panose="020B0A04020102020204"/>
              </a:rPr>
              <a:t>38,46,64</a:t>
            </a:r>
            <a:r>
              <a:rPr sz="2000" dirty="0">
                <a:latin typeface="Arial Black" panose="020B0A04020102020204"/>
                <a:cs typeface="Arial Black" panose="020B0A04020102020204"/>
              </a:rPr>
              <a:t>)</a:t>
            </a:r>
            <a:r>
              <a:rPr sz="2000" spc="-25" dirty="0">
                <a:latin typeface="Arial Black" panose="020B0A04020102020204"/>
                <a:cs typeface="Arial Black" panose="020B0A04020102020204"/>
              </a:rPr>
              <a:t> </a:t>
            </a:r>
            <a:r>
              <a:rPr sz="2000" spc="-10" dirty="0">
                <a:latin typeface="Arial Black" panose="020B0A04020102020204"/>
                <a:cs typeface="Arial Black" panose="020B0A04020102020204"/>
              </a:rPr>
              <a:t>ΔΙΑΘΕΤΕΙ </a:t>
            </a:r>
            <a:r>
              <a:rPr sz="2000">
                <a:latin typeface="Arial Black" panose="020B0A04020102020204"/>
                <a:cs typeface="Arial Black" panose="020B0A04020102020204"/>
              </a:rPr>
              <a:t>ΒΑΛΒΙΔΕΣ</a:t>
            </a:r>
            <a:r>
              <a:rPr sz="2000" spc="-20">
                <a:latin typeface="Arial Black" panose="020B0A04020102020204"/>
                <a:cs typeface="Arial Black" panose="020B0A04020102020204"/>
              </a:rPr>
              <a:t> </a:t>
            </a:r>
            <a:r>
              <a:rPr sz="2000" smtClean="0">
                <a:latin typeface="Arial Black" panose="020B0A04020102020204"/>
                <a:cs typeface="Arial Black" panose="020B0A04020102020204"/>
              </a:rPr>
              <a:t>ΠΑΡΑΚΑΜΨ</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ΑΝΑΚΟΥΦΙΣΤΙΚΕΣ </a:t>
            </a:r>
            <a:r>
              <a:rPr sz="2000" dirty="0">
                <a:latin typeface="Arial Black" panose="020B0A04020102020204"/>
                <a:cs typeface="Arial Black" panose="020B0A04020102020204"/>
              </a:rPr>
              <a:t>ΒΑΛΒΙΔΕΣ,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ΕΝΩ</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ΥΒΡΙΔΙΚΟΥ</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ΤΥΠΟΥ</a:t>
            </a:r>
            <a:r>
              <a:rPr sz="2000" spc="50">
                <a:latin typeface="Arial Black" panose="020B0A04020102020204"/>
                <a:cs typeface="Arial Black" panose="020B0A04020102020204"/>
              </a:rPr>
              <a:t> </a:t>
            </a:r>
            <a:r>
              <a:rPr sz="2800" smtClean="0">
                <a:solidFill>
                  <a:srgbClr val="006FBF"/>
                </a:solidFill>
                <a:latin typeface="Arial Black" panose="020B0A04020102020204"/>
                <a:cs typeface="Arial Black" panose="020B0A04020102020204"/>
              </a:rPr>
              <a:t>SPE</a:t>
            </a:r>
            <a:r>
              <a:rPr lang="el-GR" sz="2800" dirty="0">
                <a:solidFill>
                  <a:srgbClr val="006FBF"/>
                </a:solidFill>
                <a:latin typeface="Arial Black" panose="020B0A04020102020204"/>
                <a:cs typeface="Arial Black" panose="020B0A04020102020204"/>
              </a:rPr>
              <a:t>Χ</a:t>
            </a:r>
            <a:r>
              <a:rPr sz="2800" spc="-260" smtClean="0">
                <a:solidFill>
                  <a:srgbClr val="006FBF"/>
                </a:solidFill>
                <a:latin typeface="Arial Black" panose="020B0A04020102020204"/>
                <a:cs typeface="Arial Black" panose="020B0A04020102020204"/>
              </a:rPr>
              <a:t> </a:t>
            </a:r>
            <a:r>
              <a:rPr sz="2000" spc="-10" dirty="0">
                <a:latin typeface="Arial Black" panose="020B0A04020102020204"/>
                <a:cs typeface="Arial Black" panose="020B0A04020102020204"/>
              </a:rPr>
              <a:t>(</a:t>
            </a:r>
            <a:r>
              <a:rPr sz="2000" spc="-10" dirty="0">
                <a:solidFill>
                  <a:srgbClr val="FF0000"/>
                </a:solidFill>
                <a:latin typeface="Arial Black" panose="020B0A04020102020204"/>
                <a:cs typeface="Arial Black" panose="020B0A04020102020204"/>
              </a:rPr>
              <a:t>SINGLE </a:t>
            </a:r>
            <a:r>
              <a:rPr sz="2000" dirty="0">
                <a:solidFill>
                  <a:srgbClr val="FF0000"/>
                </a:solidFill>
                <a:latin typeface="Arial Black" panose="020B0A04020102020204"/>
                <a:cs typeface="Arial Black" panose="020B0A04020102020204"/>
              </a:rPr>
              <a:t>PIPE</a:t>
            </a:r>
            <a:r>
              <a:rPr sz="2000" spc="-5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EXHAUST</a:t>
            </a:r>
            <a:r>
              <a:rPr sz="2000" spc="-45" dirty="0">
                <a:solidFill>
                  <a:srgbClr val="FF0000"/>
                </a:solidFill>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SYSTEM</a:t>
            </a:r>
            <a:r>
              <a:rPr sz="2000">
                <a:latin typeface="Arial Black" panose="020B0A04020102020204"/>
                <a:cs typeface="Arial Black" panose="020B0A04020102020204"/>
              </a:rPr>
              <a:t>),</a:t>
            </a:r>
            <a:r>
              <a:rPr sz="2000" spc="-40">
                <a:latin typeface="Arial Black" panose="020B0A04020102020204"/>
                <a:cs typeface="Arial Black" panose="020B0A04020102020204"/>
              </a:rPr>
              <a:t> </a:t>
            </a:r>
            <a:r>
              <a:rPr lang="el-GR" sz="2000" spc="-40" dirty="0">
                <a:latin typeface="Arial Black" panose="020B0A04020102020204"/>
                <a:cs typeface="Arial Black" panose="020B0A04020102020204"/>
              </a:rPr>
              <a:t>ή</a:t>
            </a:r>
            <a:r>
              <a:rPr sz="2000" spc="-40" smtClean="0">
                <a:latin typeface="Arial Black" panose="020B0A04020102020204"/>
                <a:cs typeface="Arial Black" panose="020B0A04020102020204"/>
              </a:rPr>
              <a:t> </a:t>
            </a:r>
            <a:r>
              <a:rPr sz="2000" dirty="0">
                <a:solidFill>
                  <a:srgbClr val="4E6127"/>
                </a:solidFill>
                <a:latin typeface="Arial Black" panose="020B0A04020102020204"/>
                <a:cs typeface="Arial Black" panose="020B0A04020102020204"/>
              </a:rPr>
              <a:t>ΤΟ</a:t>
            </a:r>
            <a:r>
              <a:rPr sz="2000" spc="-40" dirty="0">
                <a:solidFill>
                  <a:srgbClr val="4E6127"/>
                </a:solidFill>
                <a:latin typeface="Arial Black" panose="020B0A04020102020204"/>
                <a:cs typeface="Arial Black" panose="020B0A04020102020204"/>
              </a:rPr>
              <a:t> </a:t>
            </a:r>
            <a:r>
              <a:rPr sz="2000">
                <a:solidFill>
                  <a:srgbClr val="4E6127"/>
                </a:solidFill>
                <a:latin typeface="Arial Black" panose="020B0A04020102020204"/>
                <a:cs typeface="Arial Black" panose="020B0A04020102020204"/>
              </a:rPr>
              <a:t>ΣΥΣΤΗΜΑ</a:t>
            </a:r>
            <a:r>
              <a:rPr sz="2000" spc="-35">
                <a:solidFill>
                  <a:srgbClr val="4E6127"/>
                </a:solidFill>
                <a:latin typeface="Arial Black" panose="020B0A04020102020204"/>
                <a:cs typeface="Arial Black" panose="020B0A04020102020204"/>
              </a:rPr>
              <a:t> </a:t>
            </a:r>
            <a:r>
              <a:rPr sz="2000" spc="-10" smtClean="0">
                <a:solidFill>
                  <a:srgbClr val="4E6127"/>
                </a:solidFill>
                <a:latin typeface="Arial Black" panose="020B0A04020102020204"/>
                <a:cs typeface="Arial Black" panose="020B0A04020102020204"/>
              </a:rPr>
              <a:t>ΤΜΗΜΑΤΙΚΗ</a:t>
            </a:r>
            <a:r>
              <a:rPr lang="el-GR" sz="2000" spc="-10" dirty="0">
                <a:solidFill>
                  <a:srgbClr val="4E6127"/>
                </a:solidFill>
                <a:latin typeface="Arial Black" panose="020B0A04020102020204"/>
                <a:cs typeface="Arial Black" panose="020B0A04020102020204"/>
              </a:rPr>
              <a:t>Σ</a:t>
            </a:r>
            <a:r>
              <a:rPr sz="2000" spc="-10" smtClean="0">
                <a:solidFill>
                  <a:srgbClr val="4E6127"/>
                </a:solidFill>
                <a:latin typeface="Arial Black" panose="020B0A04020102020204"/>
                <a:cs typeface="Arial Black" panose="020B0A04020102020204"/>
              </a:rPr>
              <a:t> </a:t>
            </a:r>
            <a:r>
              <a:rPr sz="2000" smtClean="0">
                <a:solidFill>
                  <a:srgbClr val="4E6127"/>
                </a:solidFill>
                <a:latin typeface="Arial Black" panose="020B0A04020102020204"/>
                <a:cs typeface="Arial Black" panose="020B0A04020102020204"/>
              </a:rPr>
              <a:t>ΜΕΤΑΤΡΟΠΗ</a:t>
            </a:r>
            <a:r>
              <a:rPr lang="el-GR" sz="2000" dirty="0" smtClean="0">
                <a:solidFill>
                  <a:srgbClr val="4E6127"/>
                </a:solidFill>
                <a:latin typeface="Arial Black" panose="020B0A04020102020204"/>
                <a:cs typeface="Arial Black" panose="020B0A04020102020204"/>
              </a:rPr>
              <a:t>Σ</a:t>
            </a:r>
            <a:r>
              <a:rPr sz="2000" spc="-25" smtClean="0">
                <a:solidFill>
                  <a:srgbClr val="4E6127"/>
                </a:solidFill>
                <a:latin typeface="Arial Black" panose="020B0A04020102020204"/>
                <a:cs typeface="Arial Black" panose="020B0A04020102020204"/>
              </a:rPr>
              <a:t> </a:t>
            </a:r>
            <a:r>
              <a:rPr sz="2000" dirty="0">
                <a:solidFill>
                  <a:srgbClr val="4E6127"/>
                </a:solidFill>
                <a:latin typeface="Arial Black" panose="020B0A04020102020204"/>
                <a:cs typeface="Arial Black" panose="020B0A04020102020204"/>
              </a:rPr>
              <a:t>ΠΑΛΜΩΝ</a:t>
            </a:r>
            <a:r>
              <a:rPr sz="2000" spc="5" dirty="0">
                <a:solidFill>
                  <a:srgbClr val="4E6127"/>
                </a:solidFill>
                <a:latin typeface="Arial Black" panose="020B0A04020102020204"/>
                <a:cs typeface="Arial Black" panose="020B0A04020102020204"/>
              </a:rPr>
              <a:t> </a:t>
            </a:r>
            <a:r>
              <a:rPr sz="2000" dirty="0">
                <a:latin typeface="Arial Black" panose="020B0A04020102020204"/>
                <a:cs typeface="Arial Black" panose="020B0A04020102020204"/>
              </a:rPr>
              <a:t>(</a:t>
            </a:r>
            <a:r>
              <a:rPr sz="2000" spc="-10" dirty="0">
                <a:latin typeface="Arial Black" panose="020B0A04020102020204"/>
                <a:cs typeface="Arial Black" panose="020B0A04020102020204"/>
              </a:rPr>
              <a:t> </a:t>
            </a:r>
            <a:r>
              <a:rPr sz="2000" dirty="0">
                <a:solidFill>
                  <a:srgbClr val="4E6127"/>
                </a:solidFill>
                <a:latin typeface="Arial Black" panose="020B0A04020102020204"/>
                <a:cs typeface="Arial Black" panose="020B0A04020102020204"/>
              </a:rPr>
              <a:t>MODULAR</a:t>
            </a:r>
            <a:r>
              <a:rPr sz="2000" spc="-15" dirty="0">
                <a:solidFill>
                  <a:srgbClr val="4E6127"/>
                </a:solidFill>
                <a:latin typeface="Arial Black" panose="020B0A04020102020204"/>
                <a:cs typeface="Arial Black" panose="020B0A04020102020204"/>
              </a:rPr>
              <a:t> </a:t>
            </a:r>
            <a:r>
              <a:rPr sz="2000" dirty="0">
                <a:solidFill>
                  <a:srgbClr val="4E6127"/>
                </a:solidFill>
                <a:latin typeface="Arial Black" panose="020B0A04020102020204"/>
                <a:cs typeface="Arial Black" panose="020B0A04020102020204"/>
              </a:rPr>
              <a:t>PULSE</a:t>
            </a:r>
            <a:r>
              <a:rPr sz="2000" spc="-20" dirty="0">
                <a:solidFill>
                  <a:srgbClr val="4E6127"/>
                </a:solidFill>
                <a:latin typeface="Arial Black" panose="020B0A04020102020204"/>
                <a:cs typeface="Arial Black" panose="020B0A04020102020204"/>
              </a:rPr>
              <a:t> </a:t>
            </a:r>
            <a:r>
              <a:rPr sz="2000" dirty="0">
                <a:solidFill>
                  <a:srgbClr val="4E6127"/>
                </a:solidFill>
                <a:latin typeface="Arial Black" panose="020B0A04020102020204"/>
                <a:cs typeface="Arial Black" panose="020B0A04020102020204"/>
              </a:rPr>
              <a:t>CONVERTER</a:t>
            </a:r>
            <a:r>
              <a:rPr sz="2000" spc="15" dirty="0">
                <a:solidFill>
                  <a:srgbClr val="4E6127"/>
                </a:solidFill>
                <a:latin typeface="Arial Black" panose="020B0A04020102020204"/>
                <a:cs typeface="Arial Black" panose="020B0A04020102020204"/>
              </a:rPr>
              <a:t> </a:t>
            </a:r>
            <a:r>
              <a:rPr sz="2000" spc="-50" dirty="0">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713105">
              <a:lnSpc>
                <a:spcPct val="118000"/>
              </a:lnSpc>
              <a:spcBef>
                <a:spcPts val="400"/>
              </a:spcBef>
            </a:pPr>
            <a:r>
              <a:rPr sz="2000" dirty="0">
                <a:latin typeface="Arial Black" panose="020B0A04020102020204"/>
                <a:cs typeface="Arial Black" panose="020B0A04020102020204"/>
              </a:rPr>
              <a:t>ΓΙΑ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ΑΥΞΗΣΗ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0" dirty="0">
                <a:latin typeface="Arial Black" panose="020B0A04020102020204"/>
                <a:cs typeface="Arial Black" panose="020B0A04020102020204"/>
              </a:rPr>
              <a:t> </a:t>
            </a:r>
            <a:r>
              <a:rPr sz="2000">
                <a:latin typeface="Arial Black" panose="020B0A04020102020204"/>
                <a:cs typeface="Arial Black" panose="020B0A04020102020204"/>
              </a:rPr>
              <a:t>ΤΑΧΥΤΗΤΑΣ</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ΑΠΟΚΡΙΣ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0" smtClean="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dirty="0">
                <a:latin typeface="Arial Black" panose="020B0A04020102020204"/>
                <a:cs typeface="Arial Black" panose="020B0A04020102020204"/>
              </a:rPr>
              <a:t>ΚΙΝΗΤΗΡΑ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(ΣΤΙΣ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ΜΕΤΑΒΟΛΕΣ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ΦΟΡΤΙΟΥ).</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50178"/>
          </a:xfrm>
          <a:prstGeom prst="rect">
            <a:avLst/>
          </a:prstGeom>
        </p:spPr>
        <p:txBody>
          <a:bodyPr vert="horz" wrap="square" lIns="0" tIns="331470" rIns="0" bIns="0" rtlCol="0">
            <a:spAutoFit/>
          </a:bodyPr>
          <a:lstStyle/>
          <a:p>
            <a:pPr marL="298450">
              <a:lnSpc>
                <a:spcPct val="100000"/>
              </a:lnSpc>
              <a:spcBef>
                <a:spcPts val="90"/>
              </a:spcBef>
            </a:pPr>
            <a:r>
              <a:rPr sz="2050" b="0" u="heavy" spc="-10">
                <a:solidFill>
                  <a:srgbClr val="FFFFFF"/>
                </a:solidFill>
                <a:uFill>
                  <a:solidFill>
                    <a:srgbClr val="FFFFFF"/>
                  </a:solidFill>
                </a:uFill>
                <a:latin typeface="Arial Black" panose="020B0A04020102020204"/>
                <a:cs typeface="Arial Black" panose="020B0A04020102020204"/>
              </a:rPr>
              <a:t>ΜΕΣΟΣΤΡΟΦΕΣ</a:t>
            </a:r>
            <a:r>
              <a:rPr sz="2050" b="0" u="heavy" spc="-90">
                <a:solidFill>
                  <a:srgbClr val="FFFFFF"/>
                </a:solidFill>
                <a:uFill>
                  <a:solidFill>
                    <a:srgbClr val="FFFFFF"/>
                  </a:solidFill>
                </a:uFill>
                <a:latin typeface="Arial Black" panose="020B0A04020102020204"/>
                <a:cs typeface="Arial Black" panose="020B0A04020102020204"/>
              </a:rPr>
              <a:t> </a:t>
            </a:r>
            <a:r>
              <a:rPr lang="el-GR" sz="2050" b="0" u="heavy" spc="-10" dirty="0" smtClean="0">
                <a:solidFill>
                  <a:srgbClr val="FFFFFF"/>
                </a:solidFill>
                <a:uFill>
                  <a:solidFill>
                    <a:srgbClr val="FFFFFF"/>
                  </a:solidFill>
                </a:uFill>
                <a:latin typeface="Arial Black" panose="020B0A04020102020204"/>
                <a:cs typeface="Arial Black" panose="020B0A04020102020204"/>
              </a:rPr>
              <a:t> 4</a:t>
            </a:r>
            <a:r>
              <a:rPr sz="2050" b="0" u="heavy" spc="-10" smtClean="0">
                <a:solidFill>
                  <a:srgbClr val="FFFFFF"/>
                </a:solidFill>
                <a:uFill>
                  <a:solidFill>
                    <a:srgbClr val="FFFFFF"/>
                  </a:solidFill>
                </a:uFill>
                <a:latin typeface="Arial Black" panose="020B0A04020102020204"/>
                <a:cs typeface="Arial Black" panose="020B0A04020102020204"/>
              </a:rPr>
              <a:t>ΧΡΟΝΕΣ</a:t>
            </a:r>
            <a:r>
              <a:rPr lang="el-GR" sz="2050" b="0" u="heavy" spc="-10" dirty="0" smtClean="0">
                <a:solidFill>
                  <a:srgbClr val="FFFFFF"/>
                </a:solidFill>
                <a:uFill>
                  <a:solidFill>
                    <a:srgbClr val="FFFFFF"/>
                  </a:solidFill>
                </a:uFill>
                <a:latin typeface="Arial Black" panose="020B0A04020102020204"/>
                <a:cs typeface="Arial Black" panose="020B0A04020102020204"/>
              </a:rPr>
              <a:t> </a:t>
            </a:r>
            <a:r>
              <a:rPr sz="2050" b="0" u="heavy" spc="-90" smtClean="0">
                <a:solidFill>
                  <a:srgbClr val="FFFFFF"/>
                </a:solidFill>
                <a:uFill>
                  <a:solidFill>
                    <a:srgbClr val="FFFFFF"/>
                  </a:solidFill>
                </a:uFill>
                <a:latin typeface="Arial Black" panose="020B0A04020102020204"/>
                <a:cs typeface="Arial Black" panose="020B0A04020102020204"/>
              </a:rPr>
              <a:t> </a:t>
            </a:r>
            <a:r>
              <a:rPr sz="2050" b="0" u="heavy" spc="-10" dirty="0">
                <a:solidFill>
                  <a:srgbClr val="FFFFFF"/>
                </a:solidFill>
                <a:uFill>
                  <a:solidFill>
                    <a:srgbClr val="FFFFFF"/>
                  </a:solidFill>
                </a:uFill>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14629" y="1642110"/>
            <a:ext cx="8643620" cy="4928870"/>
          </a:xfrm>
          <a:prstGeom prst="rect">
            <a:avLst/>
          </a:prstGeom>
        </p:spPr>
      </p:pic>
      <p:sp>
        <p:nvSpPr>
          <p:cNvPr id="3" name="object 3"/>
          <p:cNvSpPr txBox="1"/>
          <p:nvPr/>
        </p:nvSpPr>
        <p:spPr>
          <a:xfrm>
            <a:off x="2299970" y="1127759"/>
            <a:ext cx="4472305"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ΜΕΣΟΣΤΡΟΦΕΣ ΜΗΧΑΝΕΣ</a:t>
            </a:r>
            <a:r>
              <a:rPr sz="1800" spc="40" dirty="0">
                <a:solidFill>
                  <a:srgbClr val="FF0000"/>
                </a:solid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Wartsila</a:t>
            </a:r>
            <a:endParaRPr sz="1800">
              <a:latin typeface="Arial Black" panose="020B0A04020102020204"/>
              <a:cs typeface="Arial Black" panose="020B0A04020102020204"/>
            </a:endParaRPr>
          </a:p>
        </p:txBody>
      </p:sp>
      <p:sp>
        <p:nvSpPr>
          <p:cNvPr id="4" name="object 4"/>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ctrTitle"/>
          </p:nvPr>
        </p:nvSpPr>
        <p:spPr>
          <a:xfrm>
            <a:off x="441959" y="389889"/>
            <a:ext cx="8260080" cy="327013"/>
          </a:xfrm>
          <a:prstGeom prst="rect">
            <a:avLst/>
          </a:prstGeom>
        </p:spPr>
        <p:txBody>
          <a:bodyPr vert="horz" wrap="square" lIns="0" tIns="11430" rIns="0" bIns="0" rtlCol="0">
            <a:spAutoFit/>
          </a:bodyPr>
          <a:lstStyle/>
          <a:p>
            <a:pPr marL="285750">
              <a:lnSpc>
                <a:spcPct val="100000"/>
              </a:lnSpc>
              <a:spcBef>
                <a:spcPts val="90"/>
              </a:spcBef>
            </a:pPr>
            <a:r>
              <a:rPr sz="2050" b="0" u="none" spc="-10">
                <a:latin typeface="Arial Black" panose="020B0A04020102020204"/>
                <a:cs typeface="Arial Black" panose="020B0A04020102020204"/>
              </a:rPr>
              <a:t>ΜΕΣΟΣΤΡΟΦΕΣ</a:t>
            </a:r>
            <a:r>
              <a:rPr sz="2050" b="0" u="none" spc="-90">
                <a:latin typeface="Arial Black" panose="020B0A04020102020204"/>
                <a:cs typeface="Arial Black" panose="020B0A04020102020204"/>
              </a:rPr>
              <a:t> </a:t>
            </a:r>
            <a:r>
              <a:rPr lang="el-GR" sz="2050" b="0" u="none" spc="-10" dirty="0" smtClean="0">
                <a:latin typeface="Arial Black" panose="020B0A04020102020204"/>
                <a:cs typeface="Arial Black" panose="020B0A04020102020204"/>
              </a:rPr>
              <a:t> 4</a:t>
            </a:r>
            <a:r>
              <a:rPr sz="2050" b="0" u="none" spc="-10" smtClean="0">
                <a:latin typeface="Arial Black" panose="020B0A04020102020204"/>
                <a:cs typeface="Arial Black" panose="020B0A04020102020204"/>
              </a:rPr>
              <a:t>ΧΡΟΝΕΣ</a:t>
            </a:r>
            <a:r>
              <a:rPr lang="el-GR" sz="2050" b="0" u="none" spc="-10" dirty="0" smtClean="0">
                <a:latin typeface="Arial Black" panose="020B0A04020102020204"/>
                <a:cs typeface="Arial Black" panose="020B0A04020102020204"/>
              </a:rPr>
              <a:t> </a:t>
            </a:r>
            <a:r>
              <a:rPr sz="2050" b="0" u="none" spc="-90" smtClean="0">
                <a:latin typeface="Arial Black" panose="020B0A04020102020204"/>
                <a:cs typeface="Arial Black" panose="020B0A04020102020204"/>
              </a:rPr>
              <a:t> </a:t>
            </a:r>
            <a:r>
              <a:rPr sz="2050" b="0" u="none" spc="-10" dirty="0">
                <a:latin typeface="Arial Black" panose="020B0A04020102020204"/>
                <a:cs typeface="Arial Black" panose="020B0A04020102020204"/>
              </a:rPr>
              <a:t>ΠΕΤΡΕΛΑΙΟΜΗΧΑΝΕΣ</a:t>
            </a:r>
            <a:endParaRPr sz="2050">
              <a:latin typeface="Arial Black" panose="020B0A04020102020204"/>
              <a:cs typeface="Arial Black" panose="020B0A04020102020204"/>
            </a:endParaRPr>
          </a:p>
        </p:txBody>
      </p:sp>
    </p:spTree>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p:nvPr/>
        </p:nvSpPr>
        <p:spPr>
          <a:xfrm>
            <a:off x="2119629" y="478790"/>
            <a:ext cx="4904105" cy="212879"/>
          </a:xfrm>
          <a:prstGeom prst="rect">
            <a:avLst/>
          </a:prstGeom>
        </p:spPr>
        <p:txBody>
          <a:bodyPr vert="horz" wrap="square" lIns="0" tIns="12700" rIns="0" bIns="0" rtlCol="0">
            <a:spAutoFit/>
          </a:bodyPr>
          <a:lstStyle/>
          <a:p>
            <a:pPr marL="12700">
              <a:lnSpc>
                <a:spcPct val="100000"/>
              </a:lnSpc>
              <a:spcBef>
                <a:spcPts val="100"/>
              </a:spcBef>
            </a:pPr>
            <a:r>
              <a:rPr sz="1300" u="sng">
                <a:solidFill>
                  <a:srgbClr val="FFFFFF"/>
                </a:solidFill>
                <a:uFill>
                  <a:solidFill>
                    <a:srgbClr val="FFFFFF"/>
                  </a:solidFill>
                </a:uFill>
                <a:latin typeface="Arial Black" panose="020B0A04020102020204"/>
                <a:cs typeface="Arial Black" panose="020B0A04020102020204"/>
              </a:rPr>
              <a:t>ΜΕΣΟΣΤΡΟΦΕΣ</a:t>
            </a:r>
            <a:r>
              <a:rPr sz="1300" u="sng" spc="-80">
                <a:solidFill>
                  <a:srgbClr val="FFFFFF"/>
                </a:solidFill>
                <a:uFill>
                  <a:solidFill>
                    <a:srgbClr val="FFFFFF"/>
                  </a:solidFill>
                </a:uFill>
                <a:latin typeface="Arial Black" panose="020B0A04020102020204"/>
                <a:cs typeface="Arial Black" panose="020B0A04020102020204"/>
              </a:rPr>
              <a:t> </a:t>
            </a:r>
            <a:r>
              <a:rPr lang="el-GR" sz="1300" u="sng" spc="-80" dirty="0">
                <a:solidFill>
                  <a:srgbClr val="FFFFFF"/>
                </a:solidFill>
                <a:uFill>
                  <a:solidFill>
                    <a:srgbClr val="FFFFFF"/>
                  </a:solidFill>
                </a:uFill>
                <a:latin typeface="Arial Black" panose="020B0A04020102020204"/>
                <a:cs typeface="Arial Black" panose="020B0A04020102020204"/>
              </a:rPr>
              <a:t> </a:t>
            </a:r>
            <a:r>
              <a:rPr lang="el-GR" sz="1300" u="sng" spc="-80" dirty="0" smtClean="0">
                <a:solidFill>
                  <a:srgbClr val="FFFFFF"/>
                </a:solidFill>
                <a:uFill>
                  <a:solidFill>
                    <a:srgbClr val="FFFFFF"/>
                  </a:solidFill>
                </a:uFill>
                <a:latin typeface="Arial Black" panose="020B0A04020102020204"/>
                <a:cs typeface="Arial Black" panose="020B0A04020102020204"/>
              </a:rPr>
              <a:t>4</a:t>
            </a:r>
            <a:r>
              <a:rPr sz="1300" u="sng" smtClean="0">
                <a:solidFill>
                  <a:srgbClr val="FFFFFF"/>
                </a:solidFill>
                <a:uFill>
                  <a:solidFill>
                    <a:srgbClr val="FFFFFF"/>
                  </a:solidFill>
                </a:uFill>
                <a:latin typeface="Arial Black" panose="020B0A04020102020204"/>
                <a:cs typeface="Arial Black" panose="020B0A04020102020204"/>
              </a:rPr>
              <a:t>ΧΡΟΝΕΣ</a:t>
            </a:r>
            <a:r>
              <a:rPr sz="1300" u="sng" spc="-70" smtClean="0">
                <a:solidFill>
                  <a:srgbClr val="FFFFFF"/>
                </a:solidFill>
                <a:uFill>
                  <a:solidFill>
                    <a:srgbClr val="FFFFFF"/>
                  </a:solidFill>
                </a:uFill>
                <a:latin typeface="Arial Black" panose="020B0A04020102020204"/>
                <a:cs typeface="Arial Black" panose="020B0A04020102020204"/>
              </a:rPr>
              <a:t> </a:t>
            </a:r>
            <a:r>
              <a:rPr lang="el-GR" sz="1300" u="sng" spc="-70" dirty="0" smtClean="0">
                <a:solidFill>
                  <a:srgbClr val="FFFFFF"/>
                </a:solidFill>
                <a:uFill>
                  <a:solidFill>
                    <a:srgbClr val="FFFFFF"/>
                  </a:solidFill>
                </a:uFill>
                <a:latin typeface="Arial Black" panose="020B0A04020102020204"/>
                <a:cs typeface="Arial Black" panose="020B0A04020102020204"/>
              </a:rPr>
              <a:t> </a:t>
            </a:r>
            <a:r>
              <a:rPr sz="1300" u="sng" spc="-10" smtClean="0">
                <a:solidFill>
                  <a:srgbClr val="FFFFFF"/>
                </a:solidFill>
                <a:uFill>
                  <a:solidFill>
                    <a:srgbClr val="FFFFFF"/>
                  </a:solidFill>
                </a:uFill>
                <a:latin typeface="Arial Black" panose="020B0A04020102020204"/>
                <a:cs typeface="Arial Black" panose="020B0A04020102020204"/>
              </a:rPr>
              <a:t>ΠΕΤΡΕΛΑΙΟΜΗΧΑΝΕΣ</a:t>
            </a:r>
            <a:endParaRPr sz="1300">
              <a:latin typeface="Arial Black" panose="020B0A04020102020204"/>
              <a:cs typeface="Arial Black" panose="020B0A04020102020204"/>
            </a:endParaRPr>
          </a:p>
        </p:txBody>
      </p:sp>
      <p:grpSp>
        <p:nvGrpSpPr>
          <p:cNvPr id="4" name="object 4"/>
          <p:cNvGrpSpPr/>
          <p:nvPr/>
        </p:nvGrpSpPr>
        <p:grpSpPr>
          <a:xfrm>
            <a:off x="285750" y="1570989"/>
            <a:ext cx="8609330" cy="4288790"/>
            <a:chOff x="285750" y="1570989"/>
            <a:chExt cx="8609330" cy="4288790"/>
          </a:xfrm>
        </p:grpSpPr>
        <p:pic>
          <p:nvPicPr>
            <p:cNvPr id="5" name="object 5"/>
            <p:cNvPicPr/>
            <p:nvPr/>
          </p:nvPicPr>
          <p:blipFill>
            <a:blip r:embed="rId1" cstate="print"/>
            <a:stretch>
              <a:fillRect/>
            </a:stretch>
          </p:blipFill>
          <p:spPr>
            <a:xfrm>
              <a:off x="285750" y="1856739"/>
              <a:ext cx="4500880" cy="3357879"/>
            </a:xfrm>
            <a:prstGeom prst="rect">
              <a:avLst/>
            </a:prstGeom>
          </p:spPr>
        </p:pic>
        <p:pic>
          <p:nvPicPr>
            <p:cNvPr id="6" name="object 6"/>
            <p:cNvPicPr/>
            <p:nvPr/>
          </p:nvPicPr>
          <p:blipFill>
            <a:blip r:embed="rId2" cstate="print"/>
            <a:stretch>
              <a:fillRect/>
            </a:stretch>
          </p:blipFill>
          <p:spPr>
            <a:xfrm>
              <a:off x="4428490" y="1570989"/>
              <a:ext cx="4466590" cy="4288789"/>
            </a:xfrm>
            <a:prstGeom prst="rect">
              <a:avLst/>
            </a:prstGeom>
          </p:spPr>
        </p:pic>
      </p:grpSp>
    </p:spTree>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15900" y="72389"/>
            <a:ext cx="4824730" cy="6628130"/>
          </a:xfrm>
          <a:prstGeom prst="rect">
            <a:avLst/>
          </a:prstGeom>
        </p:spPr>
      </p:pic>
      <p:sp>
        <p:nvSpPr>
          <p:cNvPr id="3" name="object 3"/>
          <p:cNvSpPr txBox="1"/>
          <p:nvPr/>
        </p:nvSpPr>
        <p:spPr>
          <a:xfrm>
            <a:off x="5116829" y="802640"/>
            <a:ext cx="3829685" cy="2860040"/>
          </a:xfrm>
          <a:prstGeom prst="rect">
            <a:avLst/>
          </a:prstGeom>
        </p:spPr>
        <p:txBody>
          <a:bodyPr vert="horz" wrap="square" lIns="0" tIns="12700" rIns="0" bIns="0" rtlCol="0">
            <a:spAutoFit/>
          </a:bodyPr>
          <a:lstStyle/>
          <a:p>
            <a:pPr marL="12700">
              <a:lnSpc>
                <a:spcPct val="100000"/>
              </a:lnSpc>
              <a:spcBef>
                <a:spcPts val="100"/>
              </a:spcBef>
            </a:pPr>
            <a:r>
              <a:rPr sz="1800" dirty="0">
                <a:latin typeface="Arial" panose="020B0604020202020204"/>
                <a:cs typeface="Arial" panose="020B0604020202020204"/>
              </a:rPr>
              <a:t>Bore:</a:t>
            </a:r>
            <a:r>
              <a:rPr sz="1800" spc="-35" dirty="0">
                <a:latin typeface="Arial" panose="020B0604020202020204"/>
                <a:cs typeface="Arial" panose="020B0604020202020204"/>
              </a:rPr>
              <a:t> </a:t>
            </a:r>
            <a:r>
              <a:rPr sz="1800" dirty="0">
                <a:latin typeface="Arial" panose="020B0604020202020204"/>
                <a:cs typeface="Arial" panose="020B0604020202020204"/>
              </a:rPr>
              <a:t>640mm,</a:t>
            </a:r>
            <a:r>
              <a:rPr sz="1800" spc="-20" dirty="0">
                <a:latin typeface="Arial" panose="020B0604020202020204"/>
                <a:cs typeface="Arial" panose="020B0604020202020204"/>
              </a:rPr>
              <a:t> </a:t>
            </a:r>
            <a:r>
              <a:rPr sz="1800" dirty="0">
                <a:latin typeface="Arial" panose="020B0604020202020204"/>
                <a:cs typeface="Arial" panose="020B0604020202020204"/>
              </a:rPr>
              <a:t>Stroke:</a:t>
            </a:r>
            <a:r>
              <a:rPr sz="1800" spc="-20" dirty="0">
                <a:latin typeface="Arial" panose="020B0604020202020204"/>
                <a:cs typeface="Arial" panose="020B0604020202020204"/>
              </a:rPr>
              <a:t> 900mm</a:t>
            </a:r>
            <a:endParaRPr sz="1800">
              <a:latin typeface="Arial" panose="020B0604020202020204"/>
              <a:cs typeface="Arial" panose="020B0604020202020204"/>
            </a:endParaRPr>
          </a:p>
          <a:p>
            <a:pPr>
              <a:lnSpc>
                <a:spcPct val="100000"/>
              </a:lnSpc>
              <a:spcBef>
                <a:spcPts val="30"/>
              </a:spcBef>
            </a:pPr>
            <a:endParaRPr sz="1600">
              <a:latin typeface="Arial" panose="020B0604020202020204"/>
              <a:cs typeface="Arial" panose="020B0604020202020204"/>
            </a:endParaRPr>
          </a:p>
          <a:p>
            <a:pPr marL="12700">
              <a:lnSpc>
                <a:spcPct val="100000"/>
              </a:lnSpc>
            </a:pPr>
            <a:r>
              <a:rPr sz="1800" dirty="0">
                <a:latin typeface="Arial" panose="020B0604020202020204"/>
                <a:cs typeface="Arial" panose="020B0604020202020204"/>
              </a:rPr>
              <a:t>Speed:</a:t>
            </a:r>
            <a:r>
              <a:rPr sz="1800" spc="-40" dirty="0">
                <a:latin typeface="Arial" panose="020B0604020202020204"/>
                <a:cs typeface="Arial" panose="020B0604020202020204"/>
              </a:rPr>
              <a:t> </a:t>
            </a:r>
            <a:r>
              <a:rPr sz="1800" dirty="0">
                <a:latin typeface="Arial" panose="020B0604020202020204"/>
                <a:cs typeface="Arial" panose="020B0604020202020204"/>
              </a:rPr>
              <a:t>330</a:t>
            </a:r>
            <a:r>
              <a:rPr sz="1800" spc="-25" dirty="0">
                <a:latin typeface="Arial" panose="020B0604020202020204"/>
                <a:cs typeface="Arial" panose="020B0604020202020204"/>
              </a:rPr>
              <a:t> </a:t>
            </a:r>
            <a:r>
              <a:rPr sz="1800" spc="-20" dirty="0">
                <a:latin typeface="Arial" panose="020B0604020202020204"/>
                <a:cs typeface="Arial" panose="020B0604020202020204"/>
              </a:rPr>
              <a:t>RPM.</a:t>
            </a:r>
            <a:endParaRPr sz="1800">
              <a:latin typeface="Arial" panose="020B0604020202020204"/>
              <a:cs typeface="Arial" panose="020B0604020202020204"/>
            </a:endParaRPr>
          </a:p>
          <a:p>
            <a:pPr>
              <a:lnSpc>
                <a:spcPct val="100000"/>
              </a:lnSpc>
              <a:spcBef>
                <a:spcPts val="40"/>
              </a:spcBef>
            </a:pPr>
            <a:endParaRPr sz="1600">
              <a:latin typeface="Arial" panose="020B0604020202020204"/>
              <a:cs typeface="Arial" panose="020B0604020202020204"/>
            </a:endParaRPr>
          </a:p>
          <a:p>
            <a:pPr marL="12700">
              <a:lnSpc>
                <a:spcPct val="100000"/>
              </a:lnSpc>
            </a:pPr>
            <a:r>
              <a:rPr sz="1800" dirty="0">
                <a:latin typeface="Arial" panose="020B0604020202020204"/>
                <a:cs typeface="Arial" panose="020B0604020202020204"/>
              </a:rPr>
              <a:t>Power</a:t>
            </a:r>
            <a:r>
              <a:rPr sz="1800" spc="-45" dirty="0">
                <a:latin typeface="Arial" panose="020B0604020202020204"/>
                <a:cs typeface="Arial" panose="020B0604020202020204"/>
              </a:rPr>
              <a:t> </a:t>
            </a:r>
            <a:r>
              <a:rPr sz="1800" dirty="0">
                <a:latin typeface="Arial" panose="020B0604020202020204"/>
                <a:cs typeface="Arial" panose="020B0604020202020204"/>
              </a:rPr>
              <a:t>output:</a:t>
            </a:r>
            <a:r>
              <a:rPr sz="1800" spc="-35" dirty="0">
                <a:latin typeface="Arial" panose="020B0604020202020204"/>
                <a:cs typeface="Arial" panose="020B0604020202020204"/>
              </a:rPr>
              <a:t> </a:t>
            </a:r>
            <a:r>
              <a:rPr sz="1800" spc="-10" dirty="0">
                <a:latin typeface="Arial" panose="020B0604020202020204"/>
                <a:cs typeface="Arial" panose="020B0604020202020204"/>
              </a:rPr>
              <a:t>2010kW/cyl.</a:t>
            </a:r>
            <a:endParaRPr sz="1800">
              <a:latin typeface="Arial" panose="020B0604020202020204"/>
              <a:cs typeface="Arial" panose="020B0604020202020204"/>
            </a:endParaRPr>
          </a:p>
          <a:p>
            <a:pPr marL="12700" marR="5080">
              <a:lnSpc>
                <a:spcPct val="187000"/>
              </a:lnSpc>
            </a:pPr>
            <a:r>
              <a:rPr sz="1800" dirty="0">
                <a:latin typeface="Arial" panose="020B0604020202020204"/>
                <a:cs typeface="Arial" panose="020B0604020202020204"/>
              </a:rPr>
              <a:t>Specific</a:t>
            </a:r>
            <a:r>
              <a:rPr sz="1800" spc="-45" dirty="0">
                <a:latin typeface="Arial" panose="020B0604020202020204"/>
                <a:cs typeface="Arial" panose="020B0604020202020204"/>
              </a:rPr>
              <a:t> </a:t>
            </a:r>
            <a:r>
              <a:rPr sz="1800" dirty="0">
                <a:latin typeface="Arial" panose="020B0604020202020204"/>
                <a:cs typeface="Arial" panose="020B0604020202020204"/>
              </a:rPr>
              <a:t>fuel</a:t>
            </a:r>
            <a:r>
              <a:rPr sz="1800" spc="-35" dirty="0">
                <a:latin typeface="Arial" panose="020B0604020202020204"/>
                <a:cs typeface="Arial" panose="020B0604020202020204"/>
              </a:rPr>
              <a:t> </a:t>
            </a:r>
            <a:r>
              <a:rPr sz="1800" dirty="0">
                <a:latin typeface="Arial" panose="020B0604020202020204"/>
                <a:cs typeface="Arial" panose="020B0604020202020204"/>
              </a:rPr>
              <a:t>consumption:</a:t>
            </a:r>
            <a:r>
              <a:rPr sz="1800" spc="-30" dirty="0">
                <a:latin typeface="Arial" panose="020B0604020202020204"/>
                <a:cs typeface="Arial" panose="020B0604020202020204"/>
              </a:rPr>
              <a:t> </a:t>
            </a:r>
            <a:r>
              <a:rPr sz="1800" spc="-10" dirty="0">
                <a:latin typeface="Arial" panose="020B0604020202020204"/>
                <a:cs typeface="Arial" panose="020B0604020202020204"/>
              </a:rPr>
              <a:t>169g/kWh. </a:t>
            </a:r>
            <a:r>
              <a:rPr sz="1800" dirty="0">
                <a:latin typeface="Arial" panose="020B0604020202020204"/>
                <a:cs typeface="Arial" panose="020B0604020202020204"/>
              </a:rPr>
              <a:t>Mass</a:t>
            </a:r>
            <a:r>
              <a:rPr sz="1800" spc="-20" dirty="0">
                <a:latin typeface="Arial" panose="020B0604020202020204"/>
                <a:cs typeface="Arial" panose="020B0604020202020204"/>
              </a:rPr>
              <a:t> </a:t>
            </a:r>
            <a:r>
              <a:rPr sz="1800" dirty="0">
                <a:latin typeface="Arial" panose="020B0604020202020204"/>
                <a:cs typeface="Arial" panose="020B0604020202020204"/>
              </a:rPr>
              <a:t>of</a:t>
            </a:r>
            <a:r>
              <a:rPr sz="1800" spc="-5" dirty="0">
                <a:latin typeface="Arial" panose="020B0604020202020204"/>
                <a:cs typeface="Arial" panose="020B0604020202020204"/>
              </a:rPr>
              <a:t> </a:t>
            </a:r>
            <a:r>
              <a:rPr sz="1800" dirty="0">
                <a:latin typeface="Arial" panose="020B0604020202020204"/>
                <a:cs typeface="Arial" panose="020B0604020202020204"/>
              </a:rPr>
              <a:t>6</a:t>
            </a:r>
            <a:r>
              <a:rPr sz="1800" spc="-20" dirty="0">
                <a:latin typeface="Arial" panose="020B0604020202020204"/>
                <a:cs typeface="Arial" panose="020B0604020202020204"/>
              </a:rPr>
              <a:t> </a:t>
            </a:r>
            <a:r>
              <a:rPr sz="1800" dirty="0">
                <a:latin typeface="Arial" panose="020B0604020202020204"/>
                <a:cs typeface="Arial" panose="020B0604020202020204"/>
              </a:rPr>
              <a:t>cyl</a:t>
            </a:r>
            <a:r>
              <a:rPr sz="1800" spc="-15" dirty="0">
                <a:latin typeface="Arial" panose="020B0604020202020204"/>
                <a:cs typeface="Arial" panose="020B0604020202020204"/>
              </a:rPr>
              <a:t> </a:t>
            </a:r>
            <a:r>
              <a:rPr sz="1800" dirty="0">
                <a:latin typeface="Arial" panose="020B0604020202020204"/>
                <a:cs typeface="Arial" panose="020B0604020202020204"/>
              </a:rPr>
              <a:t>engine:</a:t>
            </a:r>
            <a:r>
              <a:rPr sz="1800" spc="-15" dirty="0">
                <a:latin typeface="Arial" panose="020B0604020202020204"/>
                <a:cs typeface="Arial" panose="020B0604020202020204"/>
              </a:rPr>
              <a:t> </a:t>
            </a:r>
            <a:r>
              <a:rPr sz="1800" dirty="0">
                <a:latin typeface="Arial" panose="020B0604020202020204"/>
                <a:cs typeface="Arial" panose="020B0604020202020204"/>
              </a:rPr>
              <a:t>237</a:t>
            </a:r>
            <a:r>
              <a:rPr sz="1800" spc="-15" dirty="0">
                <a:latin typeface="Arial" panose="020B0604020202020204"/>
                <a:cs typeface="Arial" panose="020B0604020202020204"/>
              </a:rPr>
              <a:t> </a:t>
            </a:r>
            <a:r>
              <a:rPr sz="1800" spc="-10" dirty="0">
                <a:latin typeface="Arial" panose="020B0604020202020204"/>
                <a:cs typeface="Arial" panose="020B0604020202020204"/>
              </a:rPr>
              <a:t>tonnes,</a:t>
            </a:r>
            <a:endParaRPr sz="1800">
              <a:latin typeface="Arial" panose="020B0604020202020204"/>
              <a:cs typeface="Arial" panose="020B0604020202020204"/>
            </a:endParaRPr>
          </a:p>
          <a:p>
            <a:pPr>
              <a:lnSpc>
                <a:spcPct val="100000"/>
              </a:lnSpc>
              <a:spcBef>
                <a:spcPts val="25"/>
              </a:spcBef>
            </a:pPr>
            <a:endParaRPr sz="1600">
              <a:latin typeface="Arial" panose="020B0604020202020204"/>
              <a:cs typeface="Arial" panose="020B0604020202020204"/>
            </a:endParaRPr>
          </a:p>
          <a:p>
            <a:pPr marL="12700">
              <a:lnSpc>
                <a:spcPct val="100000"/>
              </a:lnSpc>
              <a:spcBef>
                <a:spcPts val="5"/>
              </a:spcBef>
            </a:pPr>
            <a:r>
              <a:rPr sz="1800" dirty="0">
                <a:latin typeface="Arial" panose="020B0604020202020204"/>
                <a:cs typeface="Arial" panose="020B0604020202020204"/>
              </a:rPr>
              <a:t>12</a:t>
            </a:r>
            <a:r>
              <a:rPr sz="1800" spc="-20" dirty="0">
                <a:latin typeface="Arial" panose="020B0604020202020204"/>
                <a:cs typeface="Arial" panose="020B0604020202020204"/>
              </a:rPr>
              <a:t> </a:t>
            </a:r>
            <a:r>
              <a:rPr sz="1800" dirty="0">
                <a:latin typeface="Arial" panose="020B0604020202020204"/>
                <a:cs typeface="Arial" panose="020B0604020202020204"/>
              </a:rPr>
              <a:t>cyl</a:t>
            </a:r>
            <a:r>
              <a:rPr sz="1800" spc="-20" dirty="0">
                <a:latin typeface="Arial" panose="020B0604020202020204"/>
                <a:cs typeface="Arial" panose="020B0604020202020204"/>
              </a:rPr>
              <a:t> </a:t>
            </a:r>
            <a:r>
              <a:rPr sz="1800" dirty="0">
                <a:latin typeface="Arial" panose="020B0604020202020204"/>
                <a:cs typeface="Arial" panose="020B0604020202020204"/>
              </a:rPr>
              <a:t>engine:</a:t>
            </a:r>
            <a:r>
              <a:rPr sz="1800" spc="-20" dirty="0">
                <a:latin typeface="Arial" panose="020B0604020202020204"/>
                <a:cs typeface="Arial" panose="020B0604020202020204"/>
              </a:rPr>
              <a:t> </a:t>
            </a:r>
            <a:r>
              <a:rPr sz="1800" dirty="0">
                <a:latin typeface="Arial" panose="020B0604020202020204"/>
                <a:cs typeface="Arial" panose="020B0604020202020204"/>
              </a:rPr>
              <a:t>437</a:t>
            </a:r>
            <a:r>
              <a:rPr sz="1800" spc="-20" dirty="0">
                <a:latin typeface="Arial" panose="020B0604020202020204"/>
                <a:cs typeface="Arial" panose="020B0604020202020204"/>
              </a:rPr>
              <a:t> </a:t>
            </a:r>
            <a:r>
              <a:rPr sz="1800" spc="-10" dirty="0">
                <a:latin typeface="Arial" panose="020B0604020202020204"/>
                <a:cs typeface="Arial" panose="020B0604020202020204"/>
              </a:rPr>
              <a:t>tonnes.</a:t>
            </a:r>
            <a:endParaRPr sz="1800">
              <a:latin typeface="Arial" panose="020B0604020202020204"/>
              <a:cs typeface="Arial" panose="020B0604020202020204"/>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793230" y="1013459"/>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b="1" dirty="0">
                <a:latin typeface="Arial" panose="020B0604020202020204"/>
                <a:cs typeface="Arial" panose="020B0604020202020204"/>
              </a:rPr>
              <a:t>.</a:t>
            </a:r>
            <a:endParaRPr sz="1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0" y="431800"/>
            <a:ext cx="4912590" cy="6047740"/>
          </a:xfrm>
          <a:prstGeom prst="rect">
            <a:avLst/>
          </a:prstGeom>
        </p:spPr>
      </p:pic>
      <p:sp>
        <p:nvSpPr>
          <p:cNvPr id="4" name="object 4"/>
          <p:cNvSpPr txBox="1">
            <a:spLocks noGrp="1"/>
          </p:cNvSpPr>
          <p:nvPr>
            <p:ph type="title"/>
          </p:nvPr>
        </p:nvSpPr>
        <p:spPr>
          <a:prstGeom prst="rect">
            <a:avLst/>
          </a:prstGeom>
        </p:spPr>
        <p:txBody>
          <a:bodyPr vert="horz" wrap="square" lIns="0" tIns="367029" rIns="0" bIns="0" rtlCol="0">
            <a:spAutoFit/>
          </a:bodyPr>
          <a:lstStyle/>
          <a:p>
            <a:pPr marL="2669540">
              <a:lnSpc>
                <a:spcPct val="100000"/>
              </a:lnSpc>
              <a:spcBef>
                <a:spcPts val="100"/>
              </a:spcBef>
            </a:pPr>
            <a:r>
              <a:rPr sz="2400" u="none" dirty="0">
                <a:solidFill>
                  <a:srgbClr val="000000"/>
                </a:solidFill>
              </a:rPr>
              <a:t>Σχ.</a:t>
            </a:r>
            <a:r>
              <a:rPr sz="2400" u="none" spc="-10" dirty="0">
                <a:solidFill>
                  <a:srgbClr val="000000"/>
                </a:solidFill>
              </a:rPr>
              <a:t> </a:t>
            </a:r>
            <a:r>
              <a:rPr sz="2400" u="none" spc="-20" dirty="0">
                <a:solidFill>
                  <a:srgbClr val="000000"/>
                </a:solidFill>
              </a:rPr>
              <a:t>9.4β</a:t>
            </a:r>
            <a:endParaRPr sz="2400"/>
          </a:p>
        </p:txBody>
      </p:sp>
      <p:pic>
        <p:nvPicPr>
          <p:cNvPr id="5" name="object 5"/>
          <p:cNvPicPr/>
          <p:nvPr/>
        </p:nvPicPr>
        <p:blipFill>
          <a:blip r:embed="rId2" cstate="print"/>
          <a:stretch>
            <a:fillRect/>
          </a:stretch>
        </p:blipFill>
        <p:spPr>
          <a:xfrm>
            <a:off x="4968240" y="980439"/>
            <a:ext cx="4175760" cy="5499100"/>
          </a:xfrm>
          <a:prstGeom prst="rect">
            <a:avLst/>
          </a:prstGeom>
        </p:spPr>
      </p:pic>
    </p:spTree>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396240" y="356870"/>
            <a:ext cx="8351520" cy="2857500"/>
          </a:xfrm>
          <a:custGeom>
            <a:avLst/>
            <a:gdLst/>
            <a:ahLst/>
            <a:cxnLst/>
            <a:rect l="l" t="t" r="r" b="b"/>
            <a:pathLst>
              <a:path w="8351520" h="2857500">
                <a:moveTo>
                  <a:pt x="8351519" y="0"/>
                </a:moveTo>
                <a:lnTo>
                  <a:pt x="0" y="0"/>
                </a:lnTo>
                <a:lnTo>
                  <a:pt x="0" y="2857500"/>
                </a:lnTo>
                <a:lnTo>
                  <a:pt x="4175760" y="2857500"/>
                </a:lnTo>
                <a:lnTo>
                  <a:pt x="8351519" y="2857500"/>
                </a:lnTo>
                <a:lnTo>
                  <a:pt x="8351519" y="0"/>
                </a:lnTo>
                <a:close/>
              </a:path>
            </a:pathLst>
          </a:custGeom>
          <a:solidFill>
            <a:srgbClr val="001F5F"/>
          </a:solidFill>
        </p:spPr>
        <p:txBody>
          <a:bodyPr wrap="square" lIns="0" tIns="0" rIns="0" bIns="0" rtlCol="0"/>
          <a:lstStyle/>
          <a:p/>
        </p:txBody>
      </p:sp>
      <p:sp>
        <p:nvSpPr>
          <p:cNvPr id="3" name="object 3"/>
          <p:cNvSpPr txBox="1">
            <a:spLocks noGrp="1"/>
          </p:cNvSpPr>
          <p:nvPr>
            <p:ph type="title"/>
          </p:nvPr>
        </p:nvSpPr>
        <p:spPr>
          <a:xfrm>
            <a:off x="538480" y="817880"/>
            <a:ext cx="8065770" cy="2505173"/>
          </a:xfrm>
          <a:prstGeom prst="rect">
            <a:avLst/>
          </a:prstGeom>
        </p:spPr>
        <p:txBody>
          <a:bodyPr vert="horz" wrap="square" lIns="0" tIns="12065" rIns="0" bIns="0" rtlCol="0">
            <a:spAutoFit/>
          </a:bodyPr>
          <a:lstStyle/>
          <a:p>
            <a:pPr marL="374650" marR="5080" indent="-361950" algn="ctr">
              <a:lnSpc>
                <a:spcPct val="100000"/>
              </a:lnSpc>
              <a:spcBef>
                <a:spcPts val="95"/>
              </a:spcBef>
            </a:pPr>
            <a:r>
              <a:rPr lang="el-GR" sz="5400" u="sng" spc="35" dirty="0" smtClean="0">
                <a:solidFill>
                  <a:srgbClr val="FFFFFF"/>
                </a:solidFill>
                <a:uFill>
                  <a:solidFill>
                    <a:srgbClr val="FFFFFF"/>
                  </a:solidFill>
                </a:uFill>
              </a:rPr>
              <a:t>5.1. </a:t>
            </a:r>
            <a:r>
              <a:rPr sz="5400" u="sng" spc="35" smtClean="0">
                <a:solidFill>
                  <a:srgbClr val="FFFFFF"/>
                </a:solidFill>
                <a:uFill>
                  <a:solidFill>
                    <a:srgbClr val="FFFFFF"/>
                  </a:solidFill>
                </a:uFill>
              </a:rPr>
              <a:t>Ν</a:t>
            </a:r>
            <a:r>
              <a:rPr sz="5400" u="sng" spc="-525" smtClean="0">
                <a:solidFill>
                  <a:srgbClr val="FFFFFF"/>
                </a:solidFill>
                <a:uFill>
                  <a:solidFill>
                    <a:srgbClr val="FFFFFF"/>
                  </a:solidFill>
                </a:uFill>
              </a:rPr>
              <a:t>Α</a:t>
            </a:r>
            <a:r>
              <a:rPr sz="5400" u="sng" spc="35" smtClean="0">
                <a:solidFill>
                  <a:srgbClr val="FFFFFF"/>
                </a:solidFill>
                <a:uFill>
                  <a:solidFill>
                    <a:srgbClr val="FFFFFF"/>
                  </a:solidFill>
                </a:uFill>
              </a:rPr>
              <a:t>ΥΤΙΚΕ</a:t>
            </a:r>
            <a:r>
              <a:rPr sz="5400" u="sng" spc="45" smtClean="0">
                <a:solidFill>
                  <a:srgbClr val="FFFFFF"/>
                </a:solidFill>
                <a:uFill>
                  <a:solidFill>
                    <a:srgbClr val="FFFFFF"/>
                  </a:solidFill>
                </a:uFill>
              </a:rPr>
              <a:t>Σ</a:t>
            </a:r>
            <a:r>
              <a:rPr sz="5400" u="sng" spc="-375" smtClean="0">
                <a:solidFill>
                  <a:srgbClr val="FFFFFF"/>
                </a:solidFill>
                <a:uFill>
                  <a:solidFill>
                    <a:srgbClr val="FFFFFF"/>
                  </a:solidFill>
                </a:uFill>
              </a:rPr>
              <a:t> </a:t>
            </a:r>
            <a:r>
              <a:rPr sz="5400" u="sng" spc="-10" dirty="0">
                <a:solidFill>
                  <a:srgbClr val="FFFFFF"/>
                </a:solidFill>
                <a:uFill>
                  <a:solidFill>
                    <a:srgbClr val="FFFFFF"/>
                  </a:solidFill>
                </a:uFill>
              </a:rPr>
              <a:t>ΜΗΧΑΝΕΣ</a:t>
            </a:r>
            <a:r>
              <a:rPr sz="5400" u="none" spc="-10" dirty="0">
                <a:solidFill>
                  <a:srgbClr val="FFFFFF"/>
                </a:solidFill>
              </a:rPr>
              <a:t> </a:t>
            </a:r>
            <a:r>
              <a:rPr sz="5400" u="sng" dirty="0">
                <a:solidFill>
                  <a:srgbClr val="FFFFFF"/>
                </a:solidFill>
                <a:uFill>
                  <a:solidFill>
                    <a:srgbClr val="FFFFFF"/>
                  </a:solidFill>
                </a:uFill>
              </a:rPr>
              <a:t>ΔΙΠΛΟΥ</a:t>
            </a:r>
            <a:r>
              <a:rPr sz="5400" u="sng" spc="-390" dirty="0">
                <a:solidFill>
                  <a:srgbClr val="FFFFFF"/>
                </a:solidFill>
                <a:uFill>
                  <a:solidFill>
                    <a:srgbClr val="FFFFFF"/>
                  </a:solidFill>
                </a:uFill>
              </a:rPr>
              <a:t> </a:t>
            </a:r>
            <a:r>
              <a:rPr sz="5400" u="sng" spc="75" dirty="0">
                <a:solidFill>
                  <a:srgbClr val="FFFFFF"/>
                </a:solidFill>
                <a:uFill>
                  <a:solidFill>
                    <a:srgbClr val="FFFFFF"/>
                  </a:solidFill>
                </a:uFill>
              </a:rPr>
              <a:t>Κ</a:t>
            </a:r>
            <a:r>
              <a:rPr sz="5400" u="sng" spc="-484" dirty="0">
                <a:solidFill>
                  <a:srgbClr val="FFFFFF"/>
                </a:solidFill>
                <a:uFill>
                  <a:solidFill>
                    <a:srgbClr val="FFFFFF"/>
                  </a:solidFill>
                </a:uFill>
              </a:rPr>
              <a:t>Α</a:t>
            </a:r>
            <a:r>
              <a:rPr sz="5400" u="sng" spc="75" dirty="0">
                <a:solidFill>
                  <a:srgbClr val="FFFFFF"/>
                </a:solidFill>
                <a:uFill>
                  <a:solidFill>
                    <a:srgbClr val="FFFFFF"/>
                  </a:solidFill>
                </a:uFill>
              </a:rPr>
              <a:t>Υ</a:t>
            </a:r>
            <a:r>
              <a:rPr sz="5400" u="sng" spc="80" dirty="0">
                <a:solidFill>
                  <a:srgbClr val="FFFFFF"/>
                </a:solidFill>
                <a:uFill>
                  <a:solidFill>
                    <a:srgbClr val="FFFFFF"/>
                  </a:solidFill>
                </a:uFill>
              </a:rPr>
              <a:t>Σ</a:t>
            </a:r>
            <a:r>
              <a:rPr sz="5400" u="sng" spc="75" dirty="0">
                <a:solidFill>
                  <a:srgbClr val="FFFFFF"/>
                </a:solidFill>
                <a:uFill>
                  <a:solidFill>
                    <a:srgbClr val="FFFFFF"/>
                  </a:solidFill>
                </a:uFill>
              </a:rPr>
              <a:t>Ι</a:t>
            </a:r>
            <a:r>
              <a:rPr sz="5400" u="sng" spc="70" dirty="0">
                <a:solidFill>
                  <a:srgbClr val="FFFFFF"/>
                </a:solidFill>
                <a:uFill>
                  <a:solidFill>
                    <a:srgbClr val="FFFFFF"/>
                  </a:solidFill>
                </a:uFill>
              </a:rPr>
              <a:t>Μ</a:t>
            </a:r>
            <a:r>
              <a:rPr sz="5400" u="sng" spc="-90" dirty="0">
                <a:solidFill>
                  <a:srgbClr val="FFFFFF"/>
                </a:solidFill>
                <a:uFill>
                  <a:solidFill>
                    <a:srgbClr val="FFFFFF"/>
                  </a:solidFill>
                </a:uFill>
              </a:rPr>
              <a:t>Ο</a:t>
            </a:r>
            <a:r>
              <a:rPr sz="5400" u="sng" spc="85" dirty="0">
                <a:solidFill>
                  <a:srgbClr val="FFFFFF"/>
                </a:solidFill>
                <a:uFill>
                  <a:solidFill>
                    <a:srgbClr val="FFFFFF"/>
                  </a:solidFill>
                </a:uFill>
              </a:rPr>
              <a:t>Υ</a:t>
            </a:r>
            <a:endParaRPr sz="5400"/>
          </a:p>
        </p:txBody>
      </p:sp>
      <p:sp>
        <p:nvSpPr>
          <p:cNvPr id="4" name="object 4"/>
          <p:cNvSpPr/>
          <p:nvPr/>
        </p:nvSpPr>
        <p:spPr>
          <a:xfrm>
            <a:off x="396240" y="3429000"/>
            <a:ext cx="8351520" cy="3072130"/>
          </a:xfrm>
          <a:custGeom>
            <a:avLst/>
            <a:gdLst/>
            <a:ahLst/>
            <a:cxnLst/>
            <a:rect l="l" t="t" r="r" b="b"/>
            <a:pathLst>
              <a:path w="8351520" h="3072129">
                <a:moveTo>
                  <a:pt x="8351519" y="0"/>
                </a:moveTo>
                <a:lnTo>
                  <a:pt x="0" y="0"/>
                </a:lnTo>
                <a:lnTo>
                  <a:pt x="0" y="3072130"/>
                </a:lnTo>
                <a:lnTo>
                  <a:pt x="4175760" y="3072130"/>
                </a:lnTo>
                <a:lnTo>
                  <a:pt x="8351519" y="3072130"/>
                </a:lnTo>
                <a:lnTo>
                  <a:pt x="8351519" y="0"/>
                </a:lnTo>
                <a:close/>
              </a:path>
            </a:pathLst>
          </a:custGeom>
          <a:solidFill>
            <a:srgbClr val="FF0000"/>
          </a:solidFill>
        </p:spPr>
        <p:txBody>
          <a:bodyPr wrap="square" lIns="0" tIns="0" rIns="0" bIns="0" rtlCol="0"/>
          <a:lstStyle/>
          <a:p/>
        </p:txBody>
      </p:sp>
      <p:sp>
        <p:nvSpPr>
          <p:cNvPr id="5" name="object 5"/>
          <p:cNvSpPr txBox="1"/>
          <p:nvPr/>
        </p:nvSpPr>
        <p:spPr>
          <a:xfrm>
            <a:off x="623569" y="3869690"/>
            <a:ext cx="7889240" cy="2190750"/>
          </a:xfrm>
          <a:prstGeom prst="rect">
            <a:avLst/>
          </a:prstGeom>
        </p:spPr>
        <p:txBody>
          <a:bodyPr vert="horz" wrap="square" lIns="0" tIns="11430" rIns="0" bIns="0" rtlCol="0">
            <a:spAutoFit/>
          </a:bodyPr>
          <a:lstStyle/>
          <a:p>
            <a:pPr marL="12700" marR="5080" indent="1394460">
              <a:lnSpc>
                <a:spcPct val="100000"/>
              </a:lnSpc>
              <a:spcBef>
                <a:spcPts val="90"/>
              </a:spcBef>
            </a:pPr>
            <a:r>
              <a:rPr sz="7100" b="1" u="sng" dirty="0">
                <a:solidFill>
                  <a:srgbClr val="FFFFFF"/>
                </a:solidFill>
                <a:uFill>
                  <a:solidFill>
                    <a:srgbClr val="FFFFFF"/>
                  </a:solidFill>
                </a:uFill>
                <a:latin typeface="Arial" panose="020B0604020202020204"/>
                <a:cs typeface="Arial" panose="020B0604020202020204"/>
              </a:rPr>
              <a:t>DUAL</a:t>
            </a:r>
            <a:r>
              <a:rPr sz="7100" b="1" u="sng" spc="-130" dirty="0">
                <a:solidFill>
                  <a:srgbClr val="FFFFFF"/>
                </a:solidFill>
                <a:uFill>
                  <a:solidFill>
                    <a:srgbClr val="FFFFFF"/>
                  </a:solidFill>
                </a:uFill>
                <a:latin typeface="Arial" panose="020B0604020202020204"/>
                <a:cs typeface="Arial" panose="020B0604020202020204"/>
              </a:rPr>
              <a:t> </a:t>
            </a:r>
            <a:r>
              <a:rPr sz="7100" b="1" u="sng" spc="-20" dirty="0">
                <a:solidFill>
                  <a:srgbClr val="FFFFFF"/>
                </a:solidFill>
                <a:uFill>
                  <a:solidFill>
                    <a:srgbClr val="FFFFFF"/>
                  </a:solidFill>
                </a:uFill>
                <a:latin typeface="Arial" panose="020B0604020202020204"/>
                <a:cs typeface="Arial" panose="020B0604020202020204"/>
              </a:rPr>
              <a:t>FUEL</a:t>
            </a:r>
            <a:r>
              <a:rPr sz="7100" b="1" spc="-20" dirty="0">
                <a:solidFill>
                  <a:srgbClr val="FFFFFF"/>
                </a:solidFill>
                <a:latin typeface="Arial" panose="020B0604020202020204"/>
                <a:cs typeface="Arial" panose="020B0604020202020204"/>
              </a:rPr>
              <a:t> </a:t>
            </a:r>
            <a:r>
              <a:rPr sz="7100" b="1" u="sng" dirty="0">
                <a:solidFill>
                  <a:srgbClr val="FFFFFF"/>
                </a:solidFill>
                <a:uFill>
                  <a:solidFill>
                    <a:srgbClr val="FFFFFF"/>
                  </a:solidFill>
                </a:uFill>
                <a:latin typeface="Arial" panose="020B0604020202020204"/>
                <a:cs typeface="Arial" panose="020B0604020202020204"/>
              </a:rPr>
              <a:t>MARINE</a:t>
            </a:r>
            <a:r>
              <a:rPr sz="7100" b="1" u="sng" spc="-30" dirty="0">
                <a:solidFill>
                  <a:srgbClr val="FFFFFF"/>
                </a:solidFill>
                <a:uFill>
                  <a:solidFill>
                    <a:srgbClr val="FFFFFF"/>
                  </a:solidFill>
                </a:uFill>
                <a:latin typeface="Arial" panose="020B0604020202020204"/>
                <a:cs typeface="Arial" panose="020B0604020202020204"/>
              </a:rPr>
              <a:t> </a:t>
            </a:r>
            <a:r>
              <a:rPr sz="7100" b="1" u="sng" spc="-10" dirty="0">
                <a:solidFill>
                  <a:srgbClr val="FFFFFF"/>
                </a:solidFill>
                <a:uFill>
                  <a:solidFill>
                    <a:srgbClr val="FFFFFF"/>
                  </a:solidFill>
                </a:uFill>
                <a:latin typeface="Arial" panose="020B0604020202020204"/>
                <a:cs typeface="Arial" panose="020B0604020202020204"/>
              </a:rPr>
              <a:t>ENGINES</a:t>
            </a:r>
            <a:endParaRPr sz="7100">
              <a:latin typeface="Arial" panose="020B0604020202020204"/>
              <a:cs typeface="Arial" panose="020B0604020202020204"/>
            </a:endParaRPr>
          </a:p>
        </p:txBody>
      </p:sp>
    </p:spTree>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186689" y="981075"/>
            <a:ext cx="8528050" cy="5300980"/>
          </a:xfrm>
          <a:prstGeom prst="rect">
            <a:avLst/>
          </a:prstGeom>
        </p:spPr>
        <p:txBody>
          <a:bodyPr vert="horz" wrap="square" lIns="0" tIns="12700" rIns="0" bIns="0" rtlCol="0">
            <a:spAutoFit/>
          </a:bodyPr>
          <a:lstStyle/>
          <a:p>
            <a:pPr marL="38100" marR="233045">
              <a:lnSpc>
                <a:spcPct val="120000"/>
              </a:lnSpc>
              <a:spcBef>
                <a:spcPts val="100"/>
              </a:spcBef>
            </a:pPr>
            <a:r>
              <a:rPr lang="en-US" altLang="en-US" sz="2600" b="1" dirty="0">
                <a:latin typeface="Arial" panose="020B0604020202020204"/>
                <a:cs typeface="Arial" panose="020B0604020202020204"/>
              </a:rPr>
              <a:t>Το 1997 εγκρίθηκαν οι κανονισμοί σχετικά με την ατμοσφαιρική ρύπανση από τα πλοία, όπως περιγράφονται στο ANNEX VI της </a:t>
            </a:r>
            <a:r>
              <a:rPr lang="el-GR" altLang="en-US" sz="2600" b="1" dirty="0">
                <a:latin typeface="Arial" panose="020B0604020202020204"/>
                <a:cs typeface="Arial" panose="020B0604020202020204"/>
              </a:rPr>
              <a:t>σ</a:t>
            </a:r>
            <a:r>
              <a:rPr lang="en-US" altLang="en-US" sz="2600" b="1" dirty="0">
                <a:latin typeface="Arial" panose="020B0604020202020204"/>
                <a:cs typeface="Arial" panose="020B0604020202020204"/>
              </a:rPr>
              <a:t>ύμβασης MARPOL. Αυτοί οι </a:t>
            </a:r>
            <a:r>
              <a:rPr lang="en-US" altLang="en-US" sz="2600" b="1" dirty="0">
                <a:latin typeface="Arial" panose="020B0604020202020204"/>
                <a:cs typeface="Arial" panose="020B0604020202020204"/>
              </a:rPr>
              <a:t>«</a:t>
            </a:r>
            <a:r>
              <a:rPr lang="en-US" altLang="en-US" sz="2600" b="1" dirty="0">
                <a:latin typeface="Arial" panose="020B0604020202020204"/>
                <a:cs typeface="Arial" panose="020B0604020202020204"/>
              </a:rPr>
              <a:t>κανονισμοί θέτουν όρια στις εκπομπές οξειδίων του θείου (SOx) και οξειδίων του αζώτου (NOx) από τα καυσαέρια των πλοίων και απαγορεύουν τις σκόπιμες εκπομπές ουσιών που καταστρέφουν το όζον. </a:t>
            </a:r>
            <a:endParaRPr lang="en-US" altLang="en-US" sz="2600" b="1" dirty="0">
              <a:latin typeface="Arial" panose="020B0604020202020204"/>
              <a:cs typeface="Arial" panose="020B0604020202020204"/>
            </a:endParaRPr>
          </a:p>
          <a:p>
            <a:pPr marL="381000" marR="233045" indent="-342900" algn="l" rtl="0" eaLnBrk="1" fontAlgn="auto" latinLnBrk="0" hangingPunct="1">
              <a:lnSpc>
                <a:spcPct val="120000"/>
              </a:lnSpc>
              <a:spcBef>
                <a:spcPts val="100"/>
              </a:spcBef>
              <a:buClrTx/>
              <a:buSzTx/>
              <a:buFont typeface="Arial" panose="020B0604020202020204" pitchFamily="34" charset="0"/>
              <a:buChar char="•"/>
            </a:pPr>
            <a:r>
              <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rPr>
              <a:t>Η πρώτη ειδική περιοχή ελέγχου εκπομπών </a:t>
            </a:r>
            <a:r>
              <a:rPr kumimoji="0" lang="en-US" altLang="en-US"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rPr>
              <a:t>(SECA)</a:t>
            </a:r>
            <a:r>
              <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rPr>
              <a:t> </a:t>
            </a:r>
            <a:r>
              <a:rPr kumimoji="0" lang="el-GR" altLang="en-US" sz="2600" b="1" i="0" u="none" strike="noStrike" kern="0" cap="none" spc="0" normalizeH="0" baseline="0" noProof="1" dirty="0">
                <a:latin typeface="Arial" panose="020B0604020202020204"/>
                <a:ea typeface="Arial" panose="020B0604020202020204" pitchFamily="34" charset="0"/>
                <a:cs typeface="Arial" panose="020B0604020202020204"/>
              </a:rPr>
              <a:t>θεσπίστηκε</a:t>
            </a:r>
            <a:r>
              <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rPr>
              <a:t> για τη Βαλτική Θάλασσα και τέθηκε σε ισχύ στις 19 Μαΐου 2005.</a:t>
            </a:r>
            <a:endPar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endParaRPr>
          </a:p>
        </p:txBody>
      </p:sp>
    </p:spTree>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156970"/>
            <a:ext cx="8252459" cy="5204460"/>
          </a:xfrm>
          <a:prstGeom prst="rect">
            <a:avLst/>
          </a:prstGeom>
        </p:spPr>
        <p:txBody>
          <a:bodyPr vert="horz" wrap="square" lIns="0" tIns="12700" rIns="0" bIns="0" rtlCol="0">
            <a:spAutoFit/>
          </a:bodyPr>
          <a:lstStyle/>
          <a:p>
            <a:pPr marL="12700" marR="1525905">
              <a:lnSpc>
                <a:spcPct val="100000"/>
              </a:lnSpc>
              <a:spcBef>
                <a:spcPts val="100"/>
              </a:spcBef>
            </a:pPr>
            <a:r>
              <a:rPr sz="3000" b="1" dirty="0">
                <a:latin typeface="Arial" panose="020B0604020202020204"/>
                <a:cs typeface="Arial" panose="020B0604020202020204"/>
              </a:rPr>
              <a:t>ΣΥΜΦΩΝΑ</a:t>
            </a:r>
            <a:r>
              <a:rPr sz="3000" b="1" spc="-45" dirty="0">
                <a:latin typeface="Arial" panose="020B0604020202020204"/>
                <a:cs typeface="Arial" panose="020B0604020202020204"/>
              </a:rPr>
              <a:t> </a:t>
            </a:r>
            <a:r>
              <a:rPr sz="3000" b="1" dirty="0">
                <a:latin typeface="Arial" panose="020B0604020202020204"/>
                <a:cs typeface="Arial" panose="020B0604020202020204"/>
              </a:rPr>
              <a:t>ΜΕ</a:t>
            </a:r>
            <a:r>
              <a:rPr sz="3000" b="1" spc="-40" dirty="0">
                <a:latin typeface="Arial" panose="020B0604020202020204"/>
                <a:cs typeface="Arial" panose="020B0604020202020204"/>
              </a:rPr>
              <a:t> </a:t>
            </a:r>
            <a:r>
              <a:rPr sz="3000" b="1" dirty="0">
                <a:latin typeface="Arial" panose="020B0604020202020204"/>
                <a:cs typeface="Arial" panose="020B0604020202020204"/>
              </a:rPr>
              <a:t>ΤΟ</a:t>
            </a:r>
            <a:r>
              <a:rPr sz="3000" b="1" spc="-140" dirty="0">
                <a:latin typeface="Arial" panose="020B0604020202020204"/>
                <a:cs typeface="Arial" panose="020B0604020202020204"/>
              </a:rPr>
              <a:t> </a:t>
            </a:r>
            <a:r>
              <a:rPr sz="3000" b="1" spc="-10" dirty="0">
                <a:latin typeface="Arial" panose="020B0604020202020204"/>
                <a:cs typeface="Arial" panose="020B0604020202020204"/>
              </a:rPr>
              <a:t>ΑΝΑΘΕΩΡΗΜΕΝΟ </a:t>
            </a:r>
            <a:r>
              <a:rPr sz="3000" b="1" spc="-10" dirty="0">
                <a:solidFill>
                  <a:srgbClr val="FF0000"/>
                </a:solidFill>
                <a:latin typeface="Arial" panose="020B0604020202020204"/>
                <a:cs typeface="Arial" panose="020B0604020202020204"/>
              </a:rPr>
              <a:t>ΠΑΡΑΡΤΗΜΑ</a:t>
            </a:r>
            <a:r>
              <a:rPr sz="3000" b="1" spc="-65" dirty="0">
                <a:solidFill>
                  <a:srgbClr val="FF0000"/>
                </a:solidFill>
                <a:latin typeface="Arial" panose="020B0604020202020204"/>
                <a:cs typeface="Arial" panose="020B0604020202020204"/>
              </a:rPr>
              <a:t> </a:t>
            </a:r>
            <a:r>
              <a:rPr sz="3000" b="1" dirty="0">
                <a:solidFill>
                  <a:srgbClr val="FF0000"/>
                </a:solidFill>
                <a:latin typeface="Arial" panose="020B0604020202020204"/>
                <a:cs typeface="Arial" panose="020B0604020202020204"/>
              </a:rPr>
              <a:t>VI</a:t>
            </a:r>
            <a:r>
              <a:rPr sz="3000" b="1" spc="-40" dirty="0">
                <a:solidFill>
                  <a:srgbClr val="FF0000"/>
                </a:solidFill>
                <a:latin typeface="Arial" panose="020B0604020202020204"/>
                <a:cs typeface="Arial" panose="020B0604020202020204"/>
              </a:rPr>
              <a:t> </a:t>
            </a:r>
            <a:r>
              <a:rPr sz="3000" b="1" dirty="0">
                <a:latin typeface="Arial" panose="020B0604020202020204"/>
                <a:cs typeface="Arial" panose="020B0604020202020204"/>
              </a:rPr>
              <a:t>ΤΗΣ</a:t>
            </a:r>
            <a:r>
              <a:rPr sz="3000" b="1" spc="-45" dirty="0">
                <a:latin typeface="Arial" panose="020B0604020202020204"/>
                <a:cs typeface="Arial" panose="020B0604020202020204"/>
              </a:rPr>
              <a:t> </a:t>
            </a:r>
            <a:r>
              <a:rPr sz="3000" b="1" spc="-10" dirty="0">
                <a:solidFill>
                  <a:srgbClr val="FF0000"/>
                </a:solidFill>
                <a:latin typeface="Arial" panose="020B0604020202020204"/>
                <a:cs typeface="Arial" panose="020B0604020202020204"/>
              </a:rPr>
              <a:t>MARPOL</a:t>
            </a:r>
            <a:r>
              <a:rPr sz="3000" b="1" spc="-10" dirty="0">
                <a:latin typeface="Arial" panose="020B0604020202020204"/>
                <a:cs typeface="Arial" panose="020B0604020202020204"/>
              </a:rPr>
              <a:t>,</a:t>
            </a:r>
            <a:endParaRPr sz="3000">
              <a:latin typeface="Arial" panose="020B0604020202020204"/>
              <a:cs typeface="Arial" panose="020B0604020202020204"/>
            </a:endParaRPr>
          </a:p>
          <a:p>
            <a:pPr marL="12700" marR="5080">
              <a:lnSpc>
                <a:spcPct val="100000"/>
              </a:lnSpc>
              <a:spcBef>
                <a:spcPts val="600"/>
              </a:spcBef>
            </a:pPr>
            <a:r>
              <a:rPr sz="3000" b="1" dirty="0">
                <a:latin typeface="Arial" panose="020B0604020202020204"/>
                <a:cs typeface="Arial" panose="020B0604020202020204"/>
              </a:rPr>
              <a:t>Ο</a:t>
            </a:r>
            <a:r>
              <a:rPr sz="3000" b="1" spc="-30" dirty="0">
                <a:latin typeface="Arial" panose="020B0604020202020204"/>
                <a:cs typeface="Arial" panose="020B0604020202020204"/>
              </a:rPr>
              <a:t> </a:t>
            </a:r>
            <a:r>
              <a:rPr sz="3000" b="1" dirty="0">
                <a:latin typeface="Arial" panose="020B0604020202020204"/>
                <a:cs typeface="Arial" panose="020B0604020202020204"/>
              </a:rPr>
              <a:t>ΟΡΟΣ</a:t>
            </a:r>
            <a:r>
              <a:rPr sz="3000" b="1" spc="-30" dirty="0">
                <a:latin typeface="Arial" panose="020B0604020202020204"/>
                <a:cs typeface="Arial" panose="020B0604020202020204"/>
              </a:rPr>
              <a:t> </a:t>
            </a:r>
            <a:r>
              <a:rPr sz="3000" b="1" dirty="0">
                <a:solidFill>
                  <a:srgbClr val="FF0000"/>
                </a:solidFill>
                <a:latin typeface="Arial" panose="020B0604020202020204"/>
                <a:cs typeface="Arial" panose="020B0604020202020204"/>
              </a:rPr>
              <a:t>SECA</a:t>
            </a:r>
            <a:r>
              <a:rPr sz="3000" b="1" dirty="0">
                <a:latin typeface="Arial" panose="020B0604020202020204"/>
                <a:cs typeface="Arial" panose="020B0604020202020204"/>
              </a:rPr>
              <a:t>,</a:t>
            </a:r>
            <a:r>
              <a:rPr sz="3000" b="1" spc="-40" dirty="0">
                <a:latin typeface="Arial" panose="020B0604020202020204"/>
                <a:cs typeface="Arial" panose="020B0604020202020204"/>
              </a:rPr>
              <a:t> </a:t>
            </a:r>
            <a:r>
              <a:rPr sz="3000" b="1" dirty="0">
                <a:latin typeface="Arial" panose="020B0604020202020204"/>
                <a:cs typeface="Arial" panose="020B0604020202020204"/>
              </a:rPr>
              <a:t>ΕΧΕΙ</a:t>
            </a:r>
            <a:r>
              <a:rPr sz="3000" b="1" spc="-150" dirty="0">
                <a:latin typeface="Arial" panose="020B0604020202020204"/>
                <a:cs typeface="Arial" panose="020B0604020202020204"/>
              </a:rPr>
              <a:t> </a:t>
            </a:r>
            <a:r>
              <a:rPr sz="3000" b="1" spc="-50" dirty="0">
                <a:latin typeface="Arial" panose="020B0604020202020204"/>
                <a:cs typeface="Arial" panose="020B0604020202020204"/>
              </a:rPr>
              <a:t>ΑΝΤΙΚΑΤΑΣΤΑΘΕΙ</a:t>
            </a:r>
            <a:r>
              <a:rPr sz="3000" b="1" spc="-25" dirty="0">
                <a:latin typeface="Arial" panose="020B0604020202020204"/>
                <a:cs typeface="Arial" panose="020B0604020202020204"/>
              </a:rPr>
              <a:t> ΜΕ </a:t>
            </a:r>
            <a:r>
              <a:rPr sz="3000" b="1" dirty="0">
                <a:latin typeface="Arial" panose="020B0604020202020204"/>
                <a:cs typeface="Arial" panose="020B0604020202020204"/>
              </a:rPr>
              <a:t>ΤΗΝ</a:t>
            </a:r>
            <a:r>
              <a:rPr sz="3000" b="1" spc="-50" dirty="0">
                <a:latin typeface="Arial" panose="020B0604020202020204"/>
                <a:cs typeface="Arial" panose="020B0604020202020204"/>
              </a:rPr>
              <a:t> </a:t>
            </a:r>
            <a:r>
              <a:rPr sz="3000" b="1" dirty="0">
                <a:latin typeface="Arial" panose="020B0604020202020204"/>
                <a:cs typeface="Arial" panose="020B0604020202020204"/>
              </a:rPr>
              <a:t>ΠΕΡΙΟΧΗ</a:t>
            </a:r>
            <a:r>
              <a:rPr sz="3000" b="1" spc="-45" dirty="0">
                <a:latin typeface="Arial" panose="020B0604020202020204"/>
                <a:cs typeface="Arial" panose="020B0604020202020204"/>
              </a:rPr>
              <a:t> </a:t>
            </a:r>
            <a:r>
              <a:rPr sz="3000" b="1" dirty="0">
                <a:latin typeface="Arial" panose="020B0604020202020204"/>
                <a:cs typeface="Arial" panose="020B0604020202020204"/>
              </a:rPr>
              <a:t>ΕΛΕΓΧΟΥ</a:t>
            </a:r>
            <a:r>
              <a:rPr sz="3000" b="1" spc="-40" dirty="0">
                <a:latin typeface="Arial" panose="020B0604020202020204"/>
                <a:cs typeface="Arial" panose="020B0604020202020204"/>
              </a:rPr>
              <a:t> </a:t>
            </a:r>
            <a:r>
              <a:rPr sz="3000" b="1" dirty="0">
                <a:latin typeface="Arial" panose="020B0604020202020204"/>
                <a:cs typeface="Arial" panose="020B0604020202020204"/>
              </a:rPr>
              <a:t>ΤΩΝ</a:t>
            </a:r>
            <a:r>
              <a:rPr sz="3000" b="1" spc="-45" dirty="0">
                <a:latin typeface="Arial" panose="020B0604020202020204"/>
                <a:cs typeface="Arial" panose="020B0604020202020204"/>
              </a:rPr>
              <a:t> </a:t>
            </a:r>
            <a:r>
              <a:rPr sz="3000" b="1" dirty="0">
                <a:latin typeface="Arial" panose="020B0604020202020204"/>
                <a:cs typeface="Arial" panose="020B0604020202020204"/>
              </a:rPr>
              <a:t>ΕΚΠΟΜΠΩΝ,</a:t>
            </a:r>
            <a:r>
              <a:rPr sz="3000" b="1" spc="-60" dirty="0">
                <a:latin typeface="Arial" panose="020B0604020202020204"/>
                <a:cs typeface="Arial" panose="020B0604020202020204"/>
              </a:rPr>
              <a:t> </a:t>
            </a:r>
            <a:r>
              <a:rPr sz="3000" b="1" spc="-50" dirty="0">
                <a:latin typeface="Arial" panose="020B0604020202020204"/>
                <a:cs typeface="Arial" panose="020B0604020202020204"/>
              </a:rPr>
              <a:t>η</a:t>
            </a:r>
            <a:endParaRPr sz="3000">
              <a:latin typeface="Arial" panose="020B0604020202020204"/>
              <a:cs typeface="Arial" panose="020B0604020202020204"/>
            </a:endParaRPr>
          </a:p>
          <a:p>
            <a:pPr marL="12700">
              <a:lnSpc>
                <a:spcPts val="3590"/>
              </a:lnSpc>
            </a:pPr>
            <a:r>
              <a:rPr sz="3000" b="1" dirty="0">
                <a:solidFill>
                  <a:srgbClr val="FF0000"/>
                </a:solidFill>
                <a:latin typeface="Arial" panose="020B0604020202020204"/>
                <a:cs typeface="Arial" panose="020B0604020202020204"/>
              </a:rPr>
              <a:t>ECA</a:t>
            </a:r>
            <a:r>
              <a:rPr sz="3000" b="1" spc="-125" dirty="0">
                <a:solidFill>
                  <a:srgbClr val="FF0000"/>
                </a:solidFill>
                <a:latin typeface="Arial" panose="020B0604020202020204"/>
                <a:cs typeface="Arial" panose="020B0604020202020204"/>
              </a:rPr>
              <a:t> </a:t>
            </a:r>
            <a:r>
              <a:rPr sz="3000" b="1" dirty="0">
                <a:latin typeface="Arial" panose="020B0604020202020204"/>
                <a:cs typeface="Arial" panose="020B0604020202020204"/>
              </a:rPr>
              <a:t>(</a:t>
            </a:r>
            <a:r>
              <a:rPr sz="3000" b="1" dirty="0">
                <a:solidFill>
                  <a:srgbClr val="FF0000"/>
                </a:solidFill>
                <a:latin typeface="Arial" panose="020B0604020202020204"/>
                <a:cs typeface="Arial" panose="020B0604020202020204"/>
              </a:rPr>
              <a:t>E</a:t>
            </a:r>
            <a:r>
              <a:rPr sz="3000" b="1" dirty="0">
                <a:latin typeface="Arial" panose="020B0604020202020204"/>
                <a:cs typeface="Arial" panose="020B0604020202020204"/>
              </a:rPr>
              <a:t>mission</a:t>
            </a:r>
            <a:r>
              <a:rPr sz="3000" b="1" spc="-20" dirty="0">
                <a:latin typeface="Arial" panose="020B0604020202020204"/>
                <a:cs typeface="Arial" panose="020B0604020202020204"/>
              </a:rPr>
              <a:t> </a:t>
            </a:r>
            <a:r>
              <a:rPr sz="3000" b="1" dirty="0">
                <a:solidFill>
                  <a:srgbClr val="FF0000"/>
                </a:solidFill>
                <a:latin typeface="Arial" panose="020B0604020202020204"/>
                <a:cs typeface="Arial" panose="020B0604020202020204"/>
              </a:rPr>
              <a:t>C</a:t>
            </a:r>
            <a:r>
              <a:rPr sz="3000" b="1" dirty="0">
                <a:latin typeface="Arial" panose="020B0604020202020204"/>
                <a:cs typeface="Arial" panose="020B0604020202020204"/>
              </a:rPr>
              <a:t>ontrol</a:t>
            </a:r>
            <a:r>
              <a:rPr sz="3000" b="1" spc="-130" dirty="0">
                <a:latin typeface="Arial" panose="020B0604020202020204"/>
                <a:cs typeface="Arial" panose="020B0604020202020204"/>
              </a:rPr>
              <a:t> </a:t>
            </a:r>
            <a:r>
              <a:rPr sz="3000" b="1" spc="-10" dirty="0">
                <a:solidFill>
                  <a:srgbClr val="FF0000"/>
                </a:solidFill>
                <a:latin typeface="Arial" panose="020B0604020202020204"/>
                <a:cs typeface="Arial" panose="020B0604020202020204"/>
              </a:rPr>
              <a:t>A</a:t>
            </a:r>
            <a:r>
              <a:rPr sz="3000" b="1" spc="-10" dirty="0">
                <a:latin typeface="Arial" panose="020B0604020202020204"/>
                <a:cs typeface="Arial" panose="020B0604020202020204"/>
              </a:rPr>
              <a:t>rea).</a:t>
            </a:r>
            <a:endParaRPr sz="3000">
              <a:latin typeface="Arial" panose="020B0604020202020204"/>
              <a:cs typeface="Arial" panose="020B0604020202020204"/>
            </a:endParaRPr>
          </a:p>
          <a:p>
            <a:pPr marL="12700" marR="351155">
              <a:lnSpc>
                <a:spcPct val="100000"/>
              </a:lnSpc>
              <a:spcBef>
                <a:spcPts val="600"/>
              </a:spcBef>
            </a:pPr>
            <a:r>
              <a:rPr sz="3000" b="1" spc="-50" dirty="0">
                <a:latin typeface="Arial" panose="020B0604020202020204"/>
                <a:cs typeface="Arial" panose="020B0604020202020204"/>
              </a:rPr>
              <a:t>ΑΥΤΟ</a:t>
            </a:r>
            <a:r>
              <a:rPr sz="3000" b="1" spc="-60" dirty="0">
                <a:latin typeface="Arial" panose="020B0604020202020204"/>
                <a:cs typeface="Arial" panose="020B0604020202020204"/>
              </a:rPr>
              <a:t> </a:t>
            </a:r>
            <a:r>
              <a:rPr sz="3000" b="1" dirty="0">
                <a:latin typeface="Arial" panose="020B0604020202020204"/>
                <a:cs typeface="Arial" panose="020B0604020202020204"/>
              </a:rPr>
              <a:t>ΘΑ</a:t>
            </a:r>
            <a:r>
              <a:rPr sz="3000" b="1" spc="-55" dirty="0">
                <a:latin typeface="Arial" panose="020B0604020202020204"/>
                <a:cs typeface="Arial" panose="020B0604020202020204"/>
              </a:rPr>
              <a:t> </a:t>
            </a:r>
            <a:r>
              <a:rPr sz="3000" b="1" dirty="0">
                <a:latin typeface="Arial" panose="020B0604020202020204"/>
                <a:cs typeface="Arial" panose="020B0604020202020204"/>
              </a:rPr>
              <a:t>ΕΠΙΤΡΕΨΕΙ</a:t>
            </a:r>
            <a:r>
              <a:rPr sz="3000" b="1" spc="-70" dirty="0">
                <a:latin typeface="Arial" panose="020B0604020202020204"/>
                <a:cs typeface="Arial" panose="020B0604020202020204"/>
              </a:rPr>
              <a:t> </a:t>
            </a:r>
            <a:r>
              <a:rPr sz="3000" b="1" dirty="0">
                <a:latin typeface="Arial" panose="020B0604020202020204"/>
                <a:cs typeface="Arial" panose="020B0604020202020204"/>
              </a:rPr>
              <a:t>ΣΤΗΝ</a:t>
            </a:r>
            <a:r>
              <a:rPr sz="3000" b="1" spc="-20" dirty="0">
                <a:latin typeface="Arial" panose="020B0604020202020204"/>
                <a:cs typeface="Arial" panose="020B0604020202020204"/>
              </a:rPr>
              <a:t> </a:t>
            </a:r>
            <a:r>
              <a:rPr sz="3000" b="1" dirty="0">
                <a:solidFill>
                  <a:srgbClr val="FF0000"/>
                </a:solidFill>
                <a:latin typeface="Arial" panose="020B0604020202020204"/>
                <a:cs typeface="Arial" panose="020B0604020202020204"/>
              </a:rPr>
              <a:t>ECA,</a:t>
            </a:r>
            <a:r>
              <a:rPr sz="3000" b="1" spc="-65" dirty="0">
                <a:solidFill>
                  <a:srgbClr val="FF0000"/>
                </a:solidFill>
                <a:latin typeface="Arial" panose="020B0604020202020204"/>
                <a:cs typeface="Arial" panose="020B0604020202020204"/>
              </a:rPr>
              <a:t> </a:t>
            </a:r>
            <a:r>
              <a:rPr sz="3000" b="1" spc="-35" dirty="0">
                <a:latin typeface="Arial" panose="020B0604020202020204"/>
                <a:cs typeface="Arial" panose="020B0604020202020204"/>
              </a:rPr>
              <a:t>ΝΑ </a:t>
            </a:r>
            <a:r>
              <a:rPr sz="3000" b="1" dirty="0">
                <a:latin typeface="Arial" panose="020B0604020202020204"/>
                <a:cs typeface="Arial" panose="020B0604020202020204"/>
              </a:rPr>
              <a:t>ΚΑΘΟΡΙΖΕΙ</a:t>
            </a:r>
            <a:r>
              <a:rPr sz="3000" b="1" spc="-65" dirty="0">
                <a:latin typeface="Arial" panose="020B0604020202020204"/>
                <a:cs typeface="Arial" panose="020B0604020202020204"/>
              </a:rPr>
              <a:t> </a:t>
            </a:r>
            <a:r>
              <a:rPr sz="3000" b="1" spc="-30" dirty="0">
                <a:latin typeface="Arial" panose="020B0604020202020204"/>
                <a:cs typeface="Arial" panose="020B0604020202020204"/>
              </a:rPr>
              <a:t>ΤΑ</a:t>
            </a:r>
            <a:r>
              <a:rPr sz="3000" b="1" spc="-60" dirty="0">
                <a:latin typeface="Arial" panose="020B0604020202020204"/>
                <a:cs typeface="Arial" panose="020B0604020202020204"/>
              </a:rPr>
              <a:t> </a:t>
            </a:r>
            <a:r>
              <a:rPr sz="3000" b="1" dirty="0">
                <a:latin typeface="Arial" panose="020B0604020202020204"/>
                <a:cs typeface="Arial" panose="020B0604020202020204"/>
              </a:rPr>
              <a:t>ΟΡΙΑ</a:t>
            </a:r>
            <a:r>
              <a:rPr sz="3000" b="1" spc="-55" dirty="0">
                <a:latin typeface="Arial" panose="020B0604020202020204"/>
                <a:cs typeface="Arial" panose="020B0604020202020204"/>
              </a:rPr>
              <a:t> </a:t>
            </a:r>
            <a:r>
              <a:rPr sz="3000" b="1" dirty="0">
                <a:latin typeface="Arial" panose="020B0604020202020204"/>
                <a:cs typeface="Arial" panose="020B0604020202020204"/>
              </a:rPr>
              <a:t>ΟΧΙ</a:t>
            </a:r>
            <a:r>
              <a:rPr sz="3000" b="1" spc="-70" dirty="0">
                <a:latin typeface="Arial" panose="020B0604020202020204"/>
                <a:cs typeface="Arial" panose="020B0604020202020204"/>
              </a:rPr>
              <a:t> </a:t>
            </a:r>
            <a:r>
              <a:rPr sz="3000" b="1" dirty="0">
                <a:latin typeface="Arial" panose="020B0604020202020204"/>
                <a:cs typeface="Arial" panose="020B0604020202020204"/>
              </a:rPr>
              <a:t>ΜΟΝΟ</a:t>
            </a:r>
            <a:r>
              <a:rPr sz="3000" b="1" spc="-60" dirty="0">
                <a:latin typeface="Arial" panose="020B0604020202020204"/>
                <a:cs typeface="Arial" panose="020B0604020202020204"/>
              </a:rPr>
              <a:t> </a:t>
            </a:r>
            <a:r>
              <a:rPr sz="3000" b="1" dirty="0">
                <a:latin typeface="Arial" panose="020B0604020202020204"/>
                <a:cs typeface="Arial" panose="020B0604020202020204"/>
              </a:rPr>
              <a:t>ΓΙΑ</a:t>
            </a:r>
            <a:r>
              <a:rPr sz="3000" b="1" spc="-65" dirty="0">
                <a:latin typeface="Arial" panose="020B0604020202020204"/>
                <a:cs typeface="Arial" panose="020B0604020202020204"/>
              </a:rPr>
              <a:t> </a:t>
            </a:r>
            <a:r>
              <a:rPr sz="3000" b="1" spc="-25" dirty="0">
                <a:latin typeface="Arial" panose="020B0604020202020204"/>
                <a:cs typeface="Arial" panose="020B0604020202020204"/>
              </a:rPr>
              <a:t>ΤΑ </a:t>
            </a:r>
            <a:r>
              <a:rPr sz="3000" b="1" dirty="0">
                <a:latin typeface="Arial" panose="020B0604020202020204"/>
                <a:cs typeface="Arial" panose="020B0604020202020204"/>
              </a:rPr>
              <a:t>ΟΞΕΙΔΙΑ</a:t>
            </a:r>
            <a:r>
              <a:rPr sz="3000" b="1" spc="-45" dirty="0">
                <a:latin typeface="Arial" panose="020B0604020202020204"/>
                <a:cs typeface="Arial" panose="020B0604020202020204"/>
              </a:rPr>
              <a:t> </a:t>
            </a:r>
            <a:r>
              <a:rPr sz="3000" b="1" dirty="0">
                <a:latin typeface="Arial" panose="020B0604020202020204"/>
                <a:cs typeface="Arial" panose="020B0604020202020204"/>
              </a:rPr>
              <a:t>ΤΟΥ</a:t>
            </a:r>
            <a:r>
              <a:rPr sz="3000" b="1" spc="-50" dirty="0">
                <a:latin typeface="Arial" panose="020B0604020202020204"/>
                <a:cs typeface="Arial" panose="020B0604020202020204"/>
              </a:rPr>
              <a:t> </a:t>
            </a:r>
            <a:r>
              <a:rPr sz="3000" b="1" dirty="0">
                <a:latin typeface="Arial" panose="020B0604020202020204"/>
                <a:cs typeface="Arial" panose="020B0604020202020204"/>
              </a:rPr>
              <a:t>ΘΕΙΟΥ</a:t>
            </a:r>
            <a:r>
              <a:rPr sz="3000" b="1" spc="-50" dirty="0">
                <a:latin typeface="Arial" panose="020B0604020202020204"/>
                <a:cs typeface="Arial" panose="020B0604020202020204"/>
              </a:rPr>
              <a:t> </a:t>
            </a:r>
            <a:r>
              <a:rPr sz="3000" b="1" dirty="0">
                <a:latin typeface="Arial" panose="020B0604020202020204"/>
                <a:cs typeface="Arial" panose="020B0604020202020204"/>
              </a:rPr>
              <a:t>(</a:t>
            </a:r>
            <a:r>
              <a:rPr sz="3000" b="1" dirty="0">
                <a:solidFill>
                  <a:srgbClr val="FF0000"/>
                </a:solidFill>
                <a:latin typeface="Arial" panose="020B0604020202020204"/>
                <a:cs typeface="Arial" panose="020B0604020202020204"/>
              </a:rPr>
              <a:t>S</a:t>
            </a:r>
            <a:r>
              <a:rPr sz="1800" b="1" dirty="0">
                <a:solidFill>
                  <a:srgbClr val="FF0000"/>
                </a:solidFill>
                <a:latin typeface="Arial" panose="020B0604020202020204"/>
                <a:cs typeface="Arial" panose="020B0604020202020204"/>
              </a:rPr>
              <a:t>OX</a:t>
            </a:r>
            <a:r>
              <a:rPr sz="3000" b="1" dirty="0">
                <a:latin typeface="Arial" panose="020B0604020202020204"/>
                <a:cs typeface="Arial" panose="020B0604020202020204"/>
              </a:rPr>
              <a:t>)</a:t>
            </a:r>
            <a:r>
              <a:rPr sz="3000" b="1" spc="-155" dirty="0">
                <a:latin typeface="Arial" panose="020B0604020202020204"/>
                <a:cs typeface="Arial" panose="020B0604020202020204"/>
              </a:rPr>
              <a:t> </a:t>
            </a:r>
            <a:r>
              <a:rPr sz="3000" b="1" dirty="0">
                <a:latin typeface="Arial" panose="020B0604020202020204"/>
                <a:cs typeface="Arial" panose="020B0604020202020204"/>
              </a:rPr>
              <a:t>ΑΛΛΑ</a:t>
            </a:r>
            <a:r>
              <a:rPr sz="3000" b="1" spc="-55" dirty="0">
                <a:latin typeface="Arial" panose="020B0604020202020204"/>
                <a:cs typeface="Arial" panose="020B0604020202020204"/>
              </a:rPr>
              <a:t> </a:t>
            </a:r>
            <a:r>
              <a:rPr sz="3000" b="1" dirty="0">
                <a:latin typeface="Arial" panose="020B0604020202020204"/>
                <a:cs typeface="Arial" panose="020B0604020202020204"/>
              </a:rPr>
              <a:t>ΚΑΙ</a:t>
            </a:r>
            <a:r>
              <a:rPr sz="3000" b="1" spc="-55" dirty="0">
                <a:latin typeface="Arial" panose="020B0604020202020204"/>
                <a:cs typeface="Arial" panose="020B0604020202020204"/>
              </a:rPr>
              <a:t> </a:t>
            </a:r>
            <a:r>
              <a:rPr sz="3000" b="1" dirty="0">
                <a:latin typeface="Arial" panose="020B0604020202020204"/>
                <a:cs typeface="Arial" panose="020B0604020202020204"/>
              </a:rPr>
              <a:t>ΓΙΑ</a:t>
            </a:r>
            <a:r>
              <a:rPr sz="3000" b="1" spc="-40" dirty="0">
                <a:latin typeface="Arial" panose="020B0604020202020204"/>
                <a:cs typeface="Arial" panose="020B0604020202020204"/>
              </a:rPr>
              <a:t> </a:t>
            </a:r>
            <a:r>
              <a:rPr sz="3000" b="1" spc="-105" dirty="0">
                <a:latin typeface="Arial" panose="020B0604020202020204"/>
                <a:cs typeface="Arial" panose="020B0604020202020204"/>
              </a:rPr>
              <a:t>ΤΑ </a:t>
            </a:r>
            <a:r>
              <a:rPr sz="3000" b="1" dirty="0">
                <a:latin typeface="Arial" panose="020B0604020202020204"/>
                <a:cs typeface="Arial" panose="020B0604020202020204"/>
              </a:rPr>
              <a:t>ΑΙΩΡΟΥΜΕΝΑ</a:t>
            </a:r>
            <a:r>
              <a:rPr sz="3000" b="1" spc="-125" dirty="0">
                <a:latin typeface="Arial" panose="020B0604020202020204"/>
                <a:cs typeface="Arial" panose="020B0604020202020204"/>
              </a:rPr>
              <a:t> </a:t>
            </a:r>
            <a:r>
              <a:rPr sz="3000" b="1" spc="-20" dirty="0">
                <a:latin typeface="Arial" panose="020B0604020202020204"/>
                <a:cs typeface="Arial" panose="020B0604020202020204"/>
              </a:rPr>
              <a:t>ΣΩΜΑΤΙΔΙΑ</a:t>
            </a:r>
            <a:r>
              <a:rPr sz="3000" b="1" spc="-110" dirty="0">
                <a:latin typeface="Arial" panose="020B0604020202020204"/>
                <a:cs typeface="Arial" panose="020B0604020202020204"/>
              </a:rPr>
              <a:t> </a:t>
            </a:r>
            <a:r>
              <a:rPr sz="3000" b="1" spc="-10" dirty="0">
                <a:latin typeface="Arial" panose="020B0604020202020204"/>
                <a:cs typeface="Arial" panose="020B0604020202020204"/>
              </a:rPr>
              <a:t>(</a:t>
            </a:r>
            <a:r>
              <a:rPr sz="3000" b="1" spc="-10" dirty="0">
                <a:solidFill>
                  <a:srgbClr val="FF0000"/>
                </a:solidFill>
                <a:latin typeface="Arial" panose="020B0604020202020204"/>
                <a:cs typeface="Arial" panose="020B0604020202020204"/>
              </a:rPr>
              <a:t>PARTICULATE MATTER</a:t>
            </a:r>
            <a:r>
              <a:rPr sz="3000" b="1" spc="-55" dirty="0">
                <a:solidFill>
                  <a:srgbClr val="FF0000"/>
                </a:solidFill>
                <a:latin typeface="Arial" panose="020B0604020202020204"/>
                <a:cs typeface="Arial" panose="020B0604020202020204"/>
              </a:rPr>
              <a:t> </a:t>
            </a:r>
            <a:r>
              <a:rPr sz="3000" b="1" dirty="0">
                <a:latin typeface="Arial" panose="020B0604020202020204"/>
                <a:cs typeface="Arial" panose="020B0604020202020204"/>
              </a:rPr>
              <a:t>-</a:t>
            </a:r>
            <a:r>
              <a:rPr sz="3000" b="1" spc="-70" dirty="0">
                <a:latin typeface="Arial" panose="020B0604020202020204"/>
                <a:cs typeface="Arial" panose="020B0604020202020204"/>
              </a:rPr>
              <a:t> </a:t>
            </a:r>
            <a:r>
              <a:rPr sz="3000" b="1" dirty="0">
                <a:latin typeface="Arial" panose="020B0604020202020204"/>
                <a:cs typeface="Arial" panose="020B0604020202020204"/>
              </a:rPr>
              <a:t>PM),</a:t>
            </a:r>
            <a:r>
              <a:rPr sz="3000" b="1" spc="-60" dirty="0">
                <a:latin typeface="Arial" panose="020B0604020202020204"/>
                <a:cs typeface="Arial" panose="020B0604020202020204"/>
              </a:rPr>
              <a:t> </a:t>
            </a:r>
            <a:r>
              <a:rPr sz="3000" b="1" dirty="0">
                <a:latin typeface="Arial" panose="020B0604020202020204"/>
                <a:cs typeface="Arial" panose="020B0604020202020204"/>
              </a:rPr>
              <a:t>ΚΑΙ</a:t>
            </a:r>
            <a:r>
              <a:rPr sz="3000" b="1" spc="-65" dirty="0">
                <a:latin typeface="Arial" panose="020B0604020202020204"/>
                <a:cs typeface="Arial" panose="020B0604020202020204"/>
              </a:rPr>
              <a:t> </a:t>
            </a:r>
            <a:r>
              <a:rPr sz="3000" b="1" dirty="0">
                <a:latin typeface="Arial" panose="020B0604020202020204"/>
                <a:cs typeface="Arial" panose="020B0604020202020204"/>
              </a:rPr>
              <a:t>ΓΙΑ</a:t>
            </a:r>
            <a:r>
              <a:rPr sz="3000" b="1" spc="-50" dirty="0">
                <a:latin typeface="Arial" panose="020B0604020202020204"/>
                <a:cs typeface="Arial" panose="020B0604020202020204"/>
              </a:rPr>
              <a:t> </a:t>
            </a:r>
            <a:r>
              <a:rPr sz="3000" b="1" spc="-35" dirty="0">
                <a:latin typeface="Arial" panose="020B0604020202020204"/>
                <a:cs typeface="Arial" panose="020B0604020202020204"/>
              </a:rPr>
              <a:t>ΤΑ</a:t>
            </a:r>
            <a:r>
              <a:rPr sz="3000" b="1" spc="-60" dirty="0">
                <a:latin typeface="Arial" panose="020B0604020202020204"/>
                <a:cs typeface="Arial" panose="020B0604020202020204"/>
              </a:rPr>
              <a:t> </a:t>
            </a:r>
            <a:r>
              <a:rPr sz="3000" b="1" dirty="0">
                <a:latin typeface="Arial" panose="020B0604020202020204"/>
                <a:cs typeface="Arial" panose="020B0604020202020204"/>
              </a:rPr>
              <a:t>ΟΞΕΙΔΙΑ</a:t>
            </a:r>
            <a:r>
              <a:rPr sz="3000" b="1" spc="-60" dirty="0">
                <a:latin typeface="Arial" panose="020B0604020202020204"/>
                <a:cs typeface="Arial" panose="020B0604020202020204"/>
              </a:rPr>
              <a:t> </a:t>
            </a:r>
            <a:r>
              <a:rPr sz="3000" b="1" spc="-25" dirty="0">
                <a:latin typeface="Arial" panose="020B0604020202020204"/>
                <a:cs typeface="Arial" panose="020B0604020202020204"/>
              </a:rPr>
              <a:t>ΤΟΥ </a:t>
            </a:r>
            <a:r>
              <a:rPr sz="3000" b="1" dirty="0">
                <a:latin typeface="Arial" panose="020B0604020202020204"/>
                <a:cs typeface="Arial" panose="020B0604020202020204"/>
              </a:rPr>
              <a:t>ΑΖΩΤΟΥ</a:t>
            </a:r>
            <a:r>
              <a:rPr sz="3000" b="1" spc="-165" dirty="0">
                <a:latin typeface="Arial" panose="020B0604020202020204"/>
                <a:cs typeface="Arial" panose="020B0604020202020204"/>
              </a:rPr>
              <a:t> </a:t>
            </a:r>
            <a:r>
              <a:rPr sz="3000" b="1" spc="-10" dirty="0">
                <a:latin typeface="Arial" panose="020B0604020202020204"/>
                <a:cs typeface="Arial" panose="020B0604020202020204"/>
              </a:rPr>
              <a:t>(</a:t>
            </a:r>
            <a:r>
              <a:rPr sz="3000" b="1" spc="-10" dirty="0">
                <a:solidFill>
                  <a:srgbClr val="FF0000"/>
                </a:solidFill>
                <a:latin typeface="Arial" panose="020B0604020202020204"/>
                <a:cs typeface="Arial" panose="020B0604020202020204"/>
              </a:rPr>
              <a:t>N</a:t>
            </a:r>
            <a:r>
              <a:rPr sz="1800" b="1" spc="-10" dirty="0">
                <a:solidFill>
                  <a:srgbClr val="FF0000"/>
                </a:solidFill>
                <a:latin typeface="Arial" panose="020B0604020202020204"/>
                <a:cs typeface="Arial" panose="020B0604020202020204"/>
              </a:rPr>
              <a:t>OX</a:t>
            </a:r>
            <a:r>
              <a:rPr sz="3000" b="1" spc="-10" dirty="0">
                <a:latin typeface="Arial" panose="020B0604020202020204"/>
                <a:cs typeface="Arial" panose="020B0604020202020204"/>
              </a:rPr>
              <a:t>).</a:t>
            </a:r>
            <a:endParaRPr sz="3000">
              <a:latin typeface="Arial" panose="020B0604020202020204"/>
              <a:cs typeface="Arial" panose="020B0604020202020204"/>
            </a:endParaRPr>
          </a:p>
        </p:txBody>
      </p:sp>
    </p:spTree>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194310" y="1052829"/>
            <a:ext cx="8004175" cy="5753100"/>
          </a:xfrm>
          <a:prstGeom prst="rect">
            <a:avLst/>
          </a:prstGeom>
        </p:spPr>
        <p:txBody>
          <a:bodyPr vert="horz" wrap="square" lIns="0" tIns="213360" rIns="0" bIns="0" rtlCol="0">
            <a:spAutoFit/>
          </a:bodyPr>
          <a:lstStyle/>
          <a:p>
            <a:pPr marL="76200">
              <a:lnSpc>
                <a:spcPct val="100000"/>
              </a:lnSpc>
              <a:spcBef>
                <a:spcPts val="1680"/>
              </a:spcBef>
            </a:pPr>
            <a:r>
              <a:rPr lang="en-US" altLang="en-US" sz="2400" b="1">
                <a:latin typeface="Arial" panose="020B0604020202020204"/>
                <a:cs typeface="Arial" panose="020B0604020202020204"/>
              </a:rPr>
              <a:t>Η Med SOx ECA είναι η πέμπτη καθορισμένη Περιοχή Ελέγχου Εκπομπών βάσει του Παραρτήματος VI της MARPOL, μαζί με την περιοχή της Βαλτικής Θάλασσας, την περιοχή της Βόρειας Θάλασσας, την περιοχή της Βόρειας Αμερικής (που καλύπτει καθορισμένες παράκτιες περιοχές στα ανοικτά των Ηνωμένων Πολιτειών και του Καναδά) και την ECA της Καραϊβικής Θάλασσας των Ηνωμένων Πολιτειών (γύρω από το Πουέρτο Ρίκο και τις Αμερικανικές Παρθένες Νήσους). Το 2024, ο ΙΜΟ όρισε δύο ακόμη ECA: την Αρκτική του Καναδά και τη Νορβηγική Θάλασσα. Τον Απρίλιο του 2025, η MEPC 83</a:t>
            </a:r>
            <a:r>
              <a:rPr lang="el-GR" altLang="en-US" sz="2400" b="1">
                <a:latin typeface="Arial" panose="020B0604020202020204"/>
                <a:cs typeface="Arial" panose="020B0604020202020204"/>
              </a:rPr>
              <a:t> (</a:t>
            </a:r>
            <a:r>
              <a:rPr lang="en-US" altLang="en-US" sz="2400" b="1">
                <a:latin typeface="Arial" panose="020B0604020202020204"/>
                <a:cs typeface="Arial" panose="020B0604020202020204"/>
              </a:rPr>
              <a:t>Marine Environment Protection Committee</a:t>
            </a:r>
            <a:r>
              <a:rPr lang="el-GR" altLang="en-US" sz="2400" b="1">
                <a:latin typeface="Arial" panose="020B0604020202020204"/>
                <a:cs typeface="Arial" panose="020B0604020202020204"/>
              </a:rPr>
              <a:t>)</a:t>
            </a:r>
            <a:r>
              <a:rPr lang="en-US" altLang="en-US" sz="2400" b="1">
                <a:latin typeface="Arial" panose="020B0604020202020204"/>
                <a:cs typeface="Arial" panose="020B0604020202020204"/>
              </a:rPr>
              <a:t> ενέκρινε πρόταση για τον χαρακτηρισμό του Βορειοανατολικού Ατλαντικού ως Περιοχής Ελέγχου Εκπομπών.</a:t>
            </a:r>
            <a:endParaRPr lang="en-US" altLang="en-US" sz="2400" b="1">
              <a:latin typeface="Arial" panose="020B0604020202020204"/>
              <a:cs typeface="Arial" panose="020B0604020202020204"/>
            </a:endParaRPr>
          </a:p>
        </p:txBody>
      </p:sp>
    </p:spTree>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p/>
        </p:txBody>
      </p:sp>
      <p:sp>
        <p:nvSpPr>
          <p:cNvPr id="2" name="Title 1"/>
          <p:cNvSpPr>
            <a:spLocks noGrp="1"/>
          </p:cNvSpPr>
          <p:nvPr>
            <p:ph type="title"/>
          </p:nvPr>
        </p:nvSpPr>
        <p:spPr>
          <a:xfrm>
            <a:off x="1979294" y="332739"/>
            <a:ext cx="8285480" cy="430530"/>
          </a:xfrm>
        </p:spPr>
        <p:txBody>
          <a:bodyPr/>
          <a:p>
            <a:r>
              <a:rPr dirty="0">
                <a:solidFill>
                  <a:srgbClr val="000000"/>
                </a:solidFill>
                <a:uFill>
                  <a:solidFill>
                    <a:srgbClr val="000000"/>
                  </a:solidFill>
                </a:uFill>
                <a:sym typeface="+mn-ea"/>
              </a:rPr>
              <a:t>DUAL</a:t>
            </a:r>
            <a:r>
              <a:rPr spc="-100" dirty="0">
                <a:solidFill>
                  <a:srgbClr val="000000"/>
                </a:solidFill>
                <a:uFill>
                  <a:solidFill>
                    <a:srgbClr val="000000"/>
                  </a:solidFill>
                </a:uFill>
                <a:sym typeface="+mn-ea"/>
              </a:rPr>
              <a:t> </a:t>
            </a:r>
            <a:r>
              <a:rPr dirty="0">
                <a:solidFill>
                  <a:srgbClr val="000000"/>
                </a:solidFill>
                <a:uFill>
                  <a:solidFill>
                    <a:srgbClr val="000000"/>
                  </a:solidFill>
                </a:uFill>
                <a:sym typeface="+mn-ea"/>
              </a:rPr>
              <a:t>FUEL</a:t>
            </a:r>
            <a:r>
              <a:rPr spc="-80" dirty="0">
                <a:solidFill>
                  <a:srgbClr val="000000"/>
                </a:solidFill>
                <a:uFill>
                  <a:solidFill>
                    <a:srgbClr val="000000"/>
                  </a:solidFill>
                </a:uFill>
                <a:sym typeface="+mn-ea"/>
              </a:rPr>
              <a:t> </a:t>
            </a:r>
            <a:r>
              <a:rPr dirty="0">
                <a:solidFill>
                  <a:srgbClr val="000000"/>
                </a:solidFill>
                <a:uFill>
                  <a:solidFill>
                    <a:srgbClr val="000000"/>
                  </a:solidFill>
                </a:uFill>
                <a:sym typeface="+mn-ea"/>
              </a:rPr>
              <a:t>MARINE</a:t>
            </a:r>
            <a:r>
              <a:rPr spc="-35" dirty="0">
                <a:solidFill>
                  <a:srgbClr val="000000"/>
                </a:solidFill>
                <a:uFill>
                  <a:solidFill>
                    <a:srgbClr val="000000"/>
                  </a:solidFill>
                </a:uFill>
                <a:sym typeface="+mn-ea"/>
              </a:rPr>
              <a:t> </a:t>
            </a:r>
            <a:r>
              <a:rPr spc="-10" dirty="0">
                <a:solidFill>
                  <a:srgbClr val="000000"/>
                </a:solidFill>
                <a:uFill>
                  <a:solidFill>
                    <a:srgbClr val="000000"/>
                  </a:solidFill>
                </a:uFill>
                <a:sym typeface="+mn-ea"/>
              </a:rPr>
              <a:t>ENGINES</a:t>
            </a:r>
            <a:endParaRPr lang="en-US"/>
          </a:p>
        </p:txBody>
      </p:sp>
      <p:sp>
        <p:nvSpPr>
          <p:cNvPr id="3" name="Text Placeholder 2"/>
          <p:cNvSpPr>
            <a:spLocks noGrp="1"/>
          </p:cNvSpPr>
          <p:nvPr>
            <p:ph type="body" idx="1"/>
          </p:nvPr>
        </p:nvSpPr>
        <p:spPr/>
        <p:txBody>
          <a:bodyPr/>
          <a:p>
            <a:endParaRPr lang="en-US"/>
          </a:p>
        </p:txBody>
      </p:sp>
      <p:pic>
        <p:nvPicPr>
          <p:cNvPr id="5" name="Picture 4" descr="ECA ZONES"/>
          <p:cNvPicPr>
            <a:picLocks noChangeAspect="1"/>
          </p:cNvPicPr>
          <p:nvPr/>
        </p:nvPicPr>
        <p:blipFill>
          <a:blip r:embed="rId1"/>
          <a:stretch>
            <a:fillRect/>
          </a:stretch>
        </p:blipFill>
        <p:spPr>
          <a:xfrm>
            <a:off x="113030" y="981075"/>
            <a:ext cx="8869680" cy="5575300"/>
          </a:xfrm>
          <a:prstGeom prst="rect">
            <a:avLst/>
          </a:prstGeom>
        </p:spPr>
      </p:pic>
    </p:spTree>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Text Placeholder 2"/>
          <p:cNvSpPr>
            <a:spLocks noGrp="1"/>
          </p:cNvSpPr>
          <p:nvPr>
            <p:ph type="body" idx="1"/>
          </p:nvPr>
        </p:nvSpPr>
        <p:spPr/>
        <p:txBody>
          <a:bodyPr/>
          <a:p>
            <a:endParaRPr lang="en-US"/>
          </a:p>
        </p:txBody>
      </p:sp>
      <p:sp>
        <p:nvSpPr>
          <p:cNvPr id="5" name="object 2"/>
          <p:cNvSpPr/>
          <p:nvPr/>
        </p:nvSpPr>
        <p:spPr>
          <a:xfrm>
            <a:off x="179070" y="188594"/>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p/>
        </p:txBody>
      </p:sp>
      <p:sp>
        <p:nvSpPr>
          <p:cNvPr id="2" name="Title 1"/>
          <p:cNvSpPr>
            <a:spLocks noGrp="1"/>
          </p:cNvSpPr>
          <p:nvPr>
            <p:ph type="title"/>
          </p:nvPr>
        </p:nvSpPr>
        <p:spPr>
          <a:xfrm>
            <a:off x="2268219" y="332739"/>
            <a:ext cx="8285480" cy="430530"/>
          </a:xfrm>
        </p:spPr>
        <p:txBody>
          <a:bodyPr/>
          <a:p>
            <a:r>
              <a:rPr dirty="0">
                <a:solidFill>
                  <a:srgbClr val="000000"/>
                </a:solidFill>
                <a:uFill>
                  <a:solidFill>
                    <a:srgbClr val="000000"/>
                  </a:solidFill>
                </a:uFill>
                <a:sym typeface="+mn-ea"/>
              </a:rPr>
              <a:t>DUAL</a:t>
            </a:r>
            <a:r>
              <a:rPr spc="-100" dirty="0">
                <a:solidFill>
                  <a:srgbClr val="000000"/>
                </a:solidFill>
                <a:uFill>
                  <a:solidFill>
                    <a:srgbClr val="000000"/>
                  </a:solidFill>
                </a:uFill>
                <a:sym typeface="+mn-ea"/>
              </a:rPr>
              <a:t> </a:t>
            </a:r>
            <a:r>
              <a:rPr dirty="0">
                <a:solidFill>
                  <a:srgbClr val="000000"/>
                </a:solidFill>
                <a:uFill>
                  <a:solidFill>
                    <a:srgbClr val="000000"/>
                  </a:solidFill>
                </a:uFill>
                <a:sym typeface="+mn-ea"/>
              </a:rPr>
              <a:t>FUEL</a:t>
            </a:r>
            <a:r>
              <a:rPr spc="-80" dirty="0">
                <a:solidFill>
                  <a:srgbClr val="000000"/>
                </a:solidFill>
                <a:uFill>
                  <a:solidFill>
                    <a:srgbClr val="000000"/>
                  </a:solidFill>
                </a:uFill>
                <a:sym typeface="+mn-ea"/>
              </a:rPr>
              <a:t> </a:t>
            </a:r>
            <a:r>
              <a:rPr dirty="0">
                <a:solidFill>
                  <a:srgbClr val="000000"/>
                </a:solidFill>
                <a:uFill>
                  <a:solidFill>
                    <a:srgbClr val="000000"/>
                  </a:solidFill>
                </a:uFill>
                <a:sym typeface="+mn-ea"/>
              </a:rPr>
              <a:t>MARINE</a:t>
            </a:r>
            <a:r>
              <a:rPr spc="-35" dirty="0">
                <a:solidFill>
                  <a:srgbClr val="000000"/>
                </a:solidFill>
                <a:uFill>
                  <a:solidFill>
                    <a:srgbClr val="000000"/>
                  </a:solidFill>
                </a:uFill>
                <a:sym typeface="+mn-ea"/>
              </a:rPr>
              <a:t> </a:t>
            </a:r>
            <a:r>
              <a:rPr spc="-10" dirty="0">
                <a:solidFill>
                  <a:srgbClr val="000000"/>
                </a:solidFill>
                <a:uFill>
                  <a:solidFill>
                    <a:srgbClr val="000000"/>
                  </a:solidFill>
                </a:uFill>
                <a:sym typeface="+mn-ea"/>
              </a:rPr>
              <a:t>ENGINES</a:t>
            </a:r>
            <a:endParaRPr lang="en-US"/>
          </a:p>
        </p:txBody>
      </p:sp>
      <p:pic>
        <p:nvPicPr>
          <p:cNvPr id="6" name="Picture 5" descr="MARPOL ANNEX MARINE FUEL TIMELINE "/>
          <p:cNvPicPr>
            <a:picLocks noChangeAspect="1"/>
          </p:cNvPicPr>
          <p:nvPr/>
        </p:nvPicPr>
        <p:blipFill>
          <a:blip r:embed="rId1"/>
          <a:stretch>
            <a:fillRect/>
          </a:stretch>
        </p:blipFill>
        <p:spPr>
          <a:xfrm>
            <a:off x="35560" y="2908300"/>
            <a:ext cx="5814060" cy="3949700"/>
          </a:xfrm>
          <a:prstGeom prst="rect">
            <a:avLst/>
          </a:prstGeom>
        </p:spPr>
      </p:pic>
      <p:pic>
        <p:nvPicPr>
          <p:cNvPr id="4" name="Picture 3"/>
          <p:cNvPicPr>
            <a:picLocks noChangeAspect="1"/>
          </p:cNvPicPr>
          <p:nvPr/>
        </p:nvPicPr>
        <p:blipFill>
          <a:blip r:embed="rId2"/>
          <a:stretch>
            <a:fillRect/>
          </a:stretch>
        </p:blipFill>
        <p:spPr>
          <a:xfrm>
            <a:off x="4255135" y="981075"/>
            <a:ext cx="4630420" cy="2916555"/>
          </a:xfrm>
          <a:prstGeom prst="rect">
            <a:avLst/>
          </a:prstGeom>
        </p:spPr>
      </p:pic>
    </p:spTree>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32409" y="1076960"/>
            <a:ext cx="8649335" cy="6054090"/>
          </a:xfrm>
          <a:prstGeom prst="rect">
            <a:avLst/>
          </a:prstGeom>
        </p:spPr>
        <p:txBody>
          <a:bodyPr vert="horz" wrap="square" lIns="0" tIns="11430" rIns="0" bIns="0" rtlCol="0">
            <a:spAutoFit/>
          </a:bodyPr>
          <a:lstStyle/>
          <a:p>
            <a:pPr marL="495300" marR="97790" indent="-457200">
              <a:lnSpc>
                <a:spcPct val="120000"/>
              </a:lnSpc>
              <a:spcBef>
                <a:spcPts val="90"/>
              </a:spcBef>
              <a:buFont typeface="Arial" panose="020B0604020202020204" pitchFamily="34" charset="0"/>
              <a:buChar char="•"/>
            </a:pPr>
            <a:r>
              <a:rPr sz="3200" b="1" dirty="0">
                <a:latin typeface="Arial" panose="020B0604020202020204"/>
                <a:cs typeface="Arial" panose="020B0604020202020204"/>
              </a:rPr>
              <a:t>ΣΤ</a:t>
            </a:r>
            <a:r>
              <a:rPr lang="en-US" altLang="en-US" sz="3200" b="1" dirty="0">
                <a:latin typeface="Arial" panose="020B0604020202020204"/>
                <a:cs typeface="Arial" panose="020B0604020202020204"/>
              </a:rPr>
              <a:t>I</a:t>
            </a:r>
            <a:r>
              <a:rPr lang="el-GR" altLang="en-US" sz="3200" b="1" dirty="0">
                <a:latin typeface="Arial" panose="020B0604020202020204"/>
                <a:cs typeface="Arial" panose="020B0604020202020204"/>
              </a:rPr>
              <a:t>Σ</a:t>
            </a:r>
            <a:r>
              <a:rPr sz="3200" b="1" spc="-35" dirty="0">
                <a:latin typeface="Arial" panose="020B0604020202020204"/>
                <a:cs typeface="Arial" panose="020B0604020202020204"/>
              </a:rPr>
              <a:t> </a:t>
            </a:r>
            <a:r>
              <a:rPr sz="3200" b="1" dirty="0">
                <a:solidFill>
                  <a:srgbClr val="FF0000"/>
                </a:solidFill>
                <a:latin typeface="Arial" panose="020B0604020202020204"/>
                <a:cs typeface="Arial" panose="020B0604020202020204"/>
              </a:rPr>
              <a:t>SECA</a:t>
            </a:r>
            <a:r>
              <a:rPr sz="3200" b="1" spc="-114" dirty="0">
                <a:solidFill>
                  <a:srgbClr val="FF0000"/>
                </a:solidFill>
                <a:latin typeface="Arial" panose="020B0604020202020204"/>
                <a:cs typeface="Arial" panose="020B0604020202020204"/>
              </a:rPr>
              <a:t> </a:t>
            </a:r>
            <a:r>
              <a:rPr sz="3200" b="1" dirty="0">
                <a:latin typeface="Arial" panose="020B0604020202020204"/>
                <a:cs typeface="Arial" panose="020B0604020202020204"/>
              </a:rPr>
              <a:t>ΠΕΡΙΟΧΗ</a:t>
            </a:r>
            <a:r>
              <a:rPr sz="3200" b="1" spc="-25" dirty="0">
                <a:latin typeface="Arial" panose="020B0604020202020204"/>
                <a:cs typeface="Arial" panose="020B0604020202020204"/>
              </a:rPr>
              <a:t> </a:t>
            </a:r>
            <a:r>
              <a:rPr sz="3200" b="1" dirty="0">
                <a:latin typeface="Arial" panose="020B0604020202020204"/>
                <a:cs typeface="Arial" panose="020B0604020202020204"/>
              </a:rPr>
              <a:t>(</a:t>
            </a:r>
            <a:r>
              <a:rPr sz="3200" b="1" dirty="0">
                <a:solidFill>
                  <a:srgbClr val="FF0000"/>
                </a:solidFill>
                <a:latin typeface="Arial" panose="020B0604020202020204"/>
                <a:cs typeface="Arial" panose="020B0604020202020204"/>
              </a:rPr>
              <a:t>S</a:t>
            </a:r>
            <a:r>
              <a:rPr sz="2400" b="1" dirty="0">
                <a:latin typeface="Arial" panose="020B0604020202020204"/>
                <a:cs typeface="Arial" panose="020B0604020202020204"/>
              </a:rPr>
              <a:t>OX</a:t>
            </a:r>
            <a:r>
              <a:rPr sz="2400" b="1" spc="190" dirty="0">
                <a:latin typeface="Arial" panose="020B0604020202020204"/>
                <a:cs typeface="Arial" panose="020B0604020202020204"/>
              </a:rPr>
              <a:t> </a:t>
            </a:r>
            <a:r>
              <a:rPr sz="3200" b="1" dirty="0">
                <a:solidFill>
                  <a:srgbClr val="FF0000"/>
                </a:solidFill>
                <a:latin typeface="Arial" panose="020B0604020202020204"/>
                <a:cs typeface="Arial" panose="020B0604020202020204"/>
              </a:rPr>
              <a:t>E</a:t>
            </a:r>
            <a:r>
              <a:rPr sz="3200" b="1" dirty="0">
                <a:latin typeface="Arial" panose="020B0604020202020204"/>
                <a:cs typeface="Arial" panose="020B0604020202020204"/>
              </a:rPr>
              <a:t>mission</a:t>
            </a:r>
            <a:r>
              <a:rPr sz="3200" b="1" spc="-15" dirty="0">
                <a:latin typeface="Arial" panose="020B0604020202020204"/>
                <a:cs typeface="Arial" panose="020B0604020202020204"/>
              </a:rPr>
              <a:t> </a:t>
            </a:r>
            <a:r>
              <a:rPr sz="3200" b="1" dirty="0">
                <a:solidFill>
                  <a:srgbClr val="FF0000"/>
                </a:solidFill>
                <a:latin typeface="Arial" panose="020B0604020202020204"/>
                <a:cs typeface="Arial" panose="020B0604020202020204"/>
              </a:rPr>
              <a:t>C</a:t>
            </a:r>
            <a:r>
              <a:rPr sz="3200" b="1" dirty="0">
                <a:latin typeface="Arial" panose="020B0604020202020204"/>
                <a:cs typeface="Arial" panose="020B0604020202020204"/>
              </a:rPr>
              <a:t>ontrol</a:t>
            </a:r>
            <a:r>
              <a:rPr sz="3200" b="1" spc="-90" dirty="0">
                <a:latin typeface="Arial" panose="020B0604020202020204"/>
                <a:cs typeface="Arial" panose="020B0604020202020204"/>
              </a:rPr>
              <a:t> </a:t>
            </a:r>
            <a:r>
              <a:rPr sz="3200" b="1" spc="-10" dirty="0">
                <a:solidFill>
                  <a:srgbClr val="FF0000"/>
                </a:solidFill>
                <a:latin typeface="Arial" panose="020B0604020202020204"/>
                <a:cs typeface="Arial" panose="020B0604020202020204"/>
              </a:rPr>
              <a:t>A</a:t>
            </a:r>
            <a:r>
              <a:rPr sz="3200" b="1" spc="-10" dirty="0">
                <a:latin typeface="Arial" panose="020B0604020202020204"/>
                <a:cs typeface="Arial" panose="020B0604020202020204"/>
              </a:rPr>
              <a:t>rea) </a:t>
            </a:r>
            <a:r>
              <a:rPr sz="3200" b="1" dirty="0">
                <a:latin typeface="Arial" panose="020B0604020202020204"/>
                <a:cs typeface="Arial" panose="020B0604020202020204"/>
              </a:rPr>
              <a:t>ΤΟ</a:t>
            </a:r>
            <a:r>
              <a:rPr sz="3200" b="1" spc="-75" dirty="0">
                <a:latin typeface="Arial" panose="020B0604020202020204"/>
                <a:cs typeface="Arial" panose="020B0604020202020204"/>
              </a:rPr>
              <a:t> </a:t>
            </a:r>
            <a:r>
              <a:rPr sz="3200" b="1" dirty="0">
                <a:latin typeface="Arial" panose="020B0604020202020204"/>
                <a:cs typeface="Arial" panose="020B0604020202020204"/>
              </a:rPr>
              <a:t>ΟΡΙΟ</a:t>
            </a:r>
            <a:r>
              <a:rPr sz="3200" b="1" spc="-65" dirty="0">
                <a:latin typeface="Arial" panose="020B0604020202020204"/>
                <a:cs typeface="Arial" panose="020B0604020202020204"/>
              </a:rPr>
              <a:t> </a:t>
            </a:r>
            <a:r>
              <a:rPr sz="3200" b="1" dirty="0">
                <a:latin typeface="Arial" panose="020B0604020202020204"/>
                <a:cs typeface="Arial" panose="020B0604020202020204"/>
              </a:rPr>
              <a:t>ΤΩΝ</a:t>
            </a:r>
            <a:r>
              <a:rPr sz="3200" b="1" spc="-70" dirty="0">
                <a:latin typeface="Arial" panose="020B0604020202020204"/>
                <a:cs typeface="Arial" panose="020B0604020202020204"/>
              </a:rPr>
              <a:t> </a:t>
            </a:r>
            <a:r>
              <a:rPr lang="el-GR" altLang="en-US" sz="3200" b="1" spc="-70" dirty="0">
                <a:latin typeface="Arial" panose="020B0604020202020204"/>
                <a:cs typeface="Arial" panose="020B0604020202020204"/>
              </a:rPr>
              <a:t>ΑΤΜΟΣΦΑΙΡΙΚΩΝ </a:t>
            </a:r>
            <a:r>
              <a:rPr sz="3200" b="1" dirty="0">
                <a:latin typeface="Arial" panose="020B0604020202020204"/>
                <a:cs typeface="Arial" panose="020B0604020202020204"/>
              </a:rPr>
              <a:t>ΕΚΠΟΜΠΩΝ</a:t>
            </a:r>
            <a:r>
              <a:rPr sz="3200" b="1" spc="-75" dirty="0">
                <a:latin typeface="Arial" panose="020B0604020202020204"/>
                <a:cs typeface="Arial" panose="020B0604020202020204"/>
              </a:rPr>
              <a:t> </a:t>
            </a:r>
            <a:r>
              <a:rPr sz="3200" b="1" spc="-25" dirty="0">
                <a:latin typeface="Arial" panose="020B0604020202020204"/>
                <a:cs typeface="Arial" panose="020B0604020202020204"/>
              </a:rPr>
              <a:t>ΣΕ </a:t>
            </a:r>
            <a:r>
              <a:rPr lang="el-GR" sz="3200" b="1" spc="-25" dirty="0">
                <a:latin typeface="Arial" panose="020B0604020202020204"/>
                <a:cs typeface="Arial" panose="020B0604020202020204"/>
              </a:rPr>
              <a:t>ΟΞΕΙΔΙΟ ΤΟΥ </a:t>
            </a:r>
            <a:r>
              <a:rPr sz="3200" b="1" dirty="0">
                <a:latin typeface="Arial" panose="020B0604020202020204"/>
                <a:cs typeface="Arial" panose="020B0604020202020204"/>
              </a:rPr>
              <a:t>ΘΕΙΟ</a:t>
            </a:r>
            <a:r>
              <a:rPr lang="el-GR" altLang="en-US" sz="3200" b="1" dirty="0">
                <a:latin typeface="Arial" panose="020B0604020202020204"/>
                <a:cs typeface="Arial" panose="020B0604020202020204"/>
              </a:rPr>
              <a:t>Υ (</a:t>
            </a:r>
            <a:r>
              <a:rPr lang="en-US" altLang="el-GR" sz="3200" b="1" dirty="0">
                <a:latin typeface="Arial" panose="020B0604020202020204"/>
                <a:cs typeface="Arial" panose="020B0604020202020204"/>
              </a:rPr>
              <a:t>SO</a:t>
            </a:r>
            <a:r>
              <a:rPr lang="en-US" altLang="el-GR" sz="2000" b="1" dirty="0">
                <a:latin typeface="Arial" panose="020B0604020202020204"/>
                <a:cs typeface="Arial" panose="020B0604020202020204"/>
              </a:rPr>
              <a:t>2</a:t>
            </a:r>
            <a:r>
              <a:rPr lang="en-US" altLang="el-GR" sz="3200" b="1" dirty="0">
                <a:latin typeface="Arial" panose="020B0604020202020204"/>
                <a:cs typeface="Arial" panose="020B0604020202020204"/>
              </a:rPr>
              <a:t>)</a:t>
            </a:r>
            <a:r>
              <a:rPr sz="3200" b="1" spc="-35" dirty="0">
                <a:latin typeface="Arial" panose="020B0604020202020204"/>
                <a:cs typeface="Arial" panose="020B0604020202020204"/>
              </a:rPr>
              <a:t> </a:t>
            </a:r>
            <a:r>
              <a:rPr lang="el-GR" sz="3200" b="1" spc="-35" dirty="0">
                <a:latin typeface="Arial" panose="020B0604020202020204"/>
                <a:cs typeface="Arial" panose="020B0604020202020204"/>
              </a:rPr>
              <a:t>ΚΑΤΑ ΑΝΑΛΟΓΙΑ ΜΕ ΤΟ ΔΙΟΞΕΙΔΙΟ ΤΟΥ ΑΝΘΡΑΚΑ (</a:t>
            </a:r>
            <a:r>
              <a:rPr lang="en-US" altLang="el-GR" sz="3200" b="1" spc="-35" dirty="0">
                <a:latin typeface="Arial" panose="020B0604020202020204"/>
                <a:cs typeface="Arial" panose="020B0604020202020204"/>
              </a:rPr>
              <a:t>CO</a:t>
            </a:r>
            <a:r>
              <a:rPr lang="en-US" altLang="el-GR" sz="2400" b="1" spc="-35" dirty="0">
                <a:latin typeface="Arial" panose="020B0604020202020204"/>
                <a:cs typeface="Arial" panose="020B0604020202020204"/>
              </a:rPr>
              <a:t>2</a:t>
            </a:r>
            <a:r>
              <a:rPr lang="en-US" altLang="el-GR" sz="3200" b="1" spc="-35" dirty="0">
                <a:latin typeface="Arial" panose="020B0604020202020204"/>
                <a:cs typeface="Arial" panose="020B0604020202020204"/>
              </a:rPr>
              <a:t>)</a:t>
            </a:r>
            <a:r>
              <a:rPr lang="el-GR" sz="3200" b="1" spc="-35" dirty="0">
                <a:latin typeface="Arial" panose="020B0604020202020204"/>
                <a:cs typeface="Arial" panose="020B0604020202020204"/>
              </a:rPr>
              <a:t> ΕΙΝΑΙ 4,3% </a:t>
            </a:r>
            <a:r>
              <a:rPr lang="en-US" sz="3200" b="1" spc="-35" dirty="0">
                <a:latin typeface="Arial" panose="020B0604020202020204"/>
                <a:cs typeface="Arial" panose="020B0604020202020204"/>
              </a:rPr>
              <a:t>ppm m/m</a:t>
            </a:r>
            <a:endParaRPr sz="3200" b="1" spc="-10" dirty="0">
              <a:latin typeface="Arial" panose="020B0604020202020204"/>
              <a:cs typeface="Arial" panose="020B0604020202020204"/>
            </a:endParaRPr>
          </a:p>
          <a:p>
            <a:pPr marL="381000" marR="30480" indent="-342900">
              <a:lnSpc>
                <a:spcPct val="120000"/>
              </a:lnSpc>
              <a:spcBef>
                <a:spcPts val="535"/>
              </a:spcBef>
              <a:buFont typeface="Arial" panose="020B0604020202020204" pitchFamily="34" charset="0"/>
              <a:buChar char="•"/>
            </a:pPr>
            <a:r>
              <a:rPr lang="el-GR" altLang="en-US" sz="3200" b="1" dirty="0">
                <a:latin typeface="Arial" panose="020B0604020202020204"/>
                <a:cs typeface="Arial" panose="020B0604020202020204"/>
              </a:rPr>
              <a:t>ΤΟ </a:t>
            </a:r>
            <a:r>
              <a:rPr lang="el-GR" altLang="en-US" sz="3200" b="1" dirty="0">
                <a:solidFill>
                  <a:srgbClr val="FF0000"/>
                </a:solidFill>
                <a:latin typeface="Arial" panose="020B0604020202020204"/>
                <a:cs typeface="Arial" panose="020B0604020202020204"/>
              </a:rPr>
              <a:t>ΠΑΓΚΟΣΜΙΟ</a:t>
            </a:r>
            <a:r>
              <a:rPr lang="el-GR" altLang="en-US" sz="3200" b="1" dirty="0">
                <a:latin typeface="Arial" panose="020B0604020202020204"/>
                <a:cs typeface="Arial" panose="020B0604020202020204"/>
              </a:rPr>
              <a:t> ΟΡΙΟ </a:t>
            </a:r>
            <a:r>
              <a:rPr lang="en-US" altLang="el-GR" sz="3200" b="1" dirty="0">
                <a:latin typeface="Arial" panose="020B0604020202020204"/>
                <a:cs typeface="Arial" panose="020B0604020202020204"/>
              </a:rPr>
              <a:t>T</a:t>
            </a:r>
            <a:r>
              <a:rPr sz="3200" b="1" dirty="0">
                <a:latin typeface="Arial" panose="020B0604020202020204"/>
                <a:cs typeface="Arial" panose="020B0604020202020204"/>
                <a:sym typeface="+mn-ea"/>
              </a:rPr>
              <a:t>ΩΝ</a:t>
            </a:r>
            <a:r>
              <a:rPr sz="3200" b="1" spc="-70" dirty="0">
                <a:latin typeface="Arial" panose="020B0604020202020204"/>
                <a:cs typeface="Arial" panose="020B0604020202020204"/>
                <a:sym typeface="+mn-ea"/>
              </a:rPr>
              <a:t> </a:t>
            </a:r>
            <a:r>
              <a:rPr lang="el-GR" altLang="en-US" sz="3200" b="1" spc="-70" dirty="0">
                <a:latin typeface="Arial" panose="020B0604020202020204"/>
                <a:cs typeface="Arial" panose="020B0604020202020204"/>
                <a:sym typeface="+mn-ea"/>
              </a:rPr>
              <a:t>ΑΤΜΟΣΦΑΙΡΙΚΩΝ </a:t>
            </a:r>
            <a:r>
              <a:rPr sz="3200" b="1" dirty="0">
                <a:latin typeface="Arial" panose="020B0604020202020204"/>
                <a:cs typeface="Arial" panose="020B0604020202020204"/>
                <a:sym typeface="+mn-ea"/>
              </a:rPr>
              <a:t>ΕΚΠΟΜΠΩΝ</a:t>
            </a:r>
            <a:r>
              <a:rPr lang="el-GR" altLang="en-US" sz="3200" b="1" dirty="0">
                <a:latin typeface="Arial" panose="020B0604020202020204"/>
                <a:cs typeface="Arial" panose="020B0604020202020204"/>
              </a:rPr>
              <a:t> ΣΕ </a:t>
            </a:r>
            <a:r>
              <a:rPr lang="en-US" altLang="en-US" sz="3200" b="1" dirty="0">
                <a:latin typeface="Arial" panose="020B0604020202020204"/>
                <a:cs typeface="Arial" panose="020B0604020202020204"/>
              </a:rPr>
              <a:t>SO</a:t>
            </a:r>
            <a:r>
              <a:rPr lang="en-US" altLang="en-US" sz="2400" b="1" dirty="0">
                <a:latin typeface="Arial" panose="020B0604020202020204"/>
                <a:cs typeface="Arial" panose="020B0604020202020204"/>
              </a:rPr>
              <a:t>2</a:t>
            </a:r>
            <a:r>
              <a:rPr lang="en-US" altLang="en-US" sz="3200" b="1" dirty="0">
                <a:latin typeface="Arial" panose="020B0604020202020204"/>
                <a:cs typeface="Arial" panose="020B0604020202020204"/>
              </a:rPr>
              <a:t>/CO</a:t>
            </a:r>
            <a:r>
              <a:rPr lang="en-US" altLang="en-US" sz="2400" b="1" dirty="0">
                <a:latin typeface="Arial" panose="020B0604020202020204"/>
                <a:cs typeface="Arial" panose="020B0604020202020204"/>
                <a:sym typeface="+mn-ea"/>
              </a:rPr>
              <a:t>2</a:t>
            </a:r>
            <a:r>
              <a:rPr lang="el-GR" altLang="en-US" sz="3200" b="1" dirty="0">
                <a:latin typeface="Arial" panose="020B0604020202020204"/>
                <a:cs typeface="Arial" panose="020B0604020202020204"/>
              </a:rPr>
              <a:t> ΕΙΝΑΙ </a:t>
            </a:r>
            <a:r>
              <a:rPr lang="en-US" altLang="el-GR" sz="3200" b="1" dirty="0">
                <a:latin typeface="Arial" panose="020B0604020202020204"/>
                <a:cs typeface="Arial" panose="020B0604020202020204"/>
              </a:rPr>
              <a:t>21.7</a:t>
            </a:r>
            <a:r>
              <a:rPr lang="el-GR" altLang="en-US" sz="3200" b="1" dirty="0">
                <a:latin typeface="Arial" panose="020B0604020202020204"/>
                <a:cs typeface="Arial" panose="020B0604020202020204"/>
              </a:rPr>
              <a:t>%</a:t>
            </a:r>
            <a:r>
              <a:rPr lang="en-US" altLang="el-GR" sz="3200" b="1" dirty="0">
                <a:latin typeface="Arial" panose="020B0604020202020204"/>
                <a:cs typeface="Arial" panose="020B0604020202020204"/>
              </a:rPr>
              <a:t> </a:t>
            </a:r>
            <a:r>
              <a:rPr lang="en-US" sz="3200" b="1" spc="-35" dirty="0">
                <a:latin typeface="Arial" panose="020B0604020202020204"/>
                <a:cs typeface="Arial" panose="020B0604020202020204"/>
                <a:sym typeface="+mn-ea"/>
              </a:rPr>
              <a:t>ppm m/m</a:t>
            </a:r>
            <a:endParaRPr lang="el-GR" altLang="en-US" sz="3200" b="1" dirty="0">
              <a:latin typeface="Arial" panose="020B0604020202020204"/>
              <a:cs typeface="Arial" panose="020B0604020202020204"/>
            </a:endParaRPr>
          </a:p>
          <a:p>
            <a:pPr marL="381000" marR="30480" indent="-342900" algn="l" rtl="0" eaLnBrk="1" fontAlgn="auto" latinLnBrk="0" hangingPunct="1">
              <a:lnSpc>
                <a:spcPct val="120000"/>
              </a:lnSpc>
              <a:spcBef>
                <a:spcPts val="535"/>
              </a:spcBef>
              <a:buClrTx/>
              <a:buSzTx/>
              <a:buFont typeface="Arial" panose="020B0604020202020204" pitchFamily="34" charset="0"/>
              <a:buChar char="•"/>
            </a:pPr>
            <a:endParaRPr kumimoji="0" lang="el-GR" altLang="en-US" sz="3200" b="1" i="0" u="none" strike="noStrike" kern="0" cap="none" spc="0" normalizeH="0" baseline="0" noProof="1" dirty="0">
              <a:latin typeface="Arial" panose="020B0604020202020204"/>
              <a:ea typeface="Arial" panose="020B0604020202020204" pitchFamily="34" charset="0"/>
              <a:cs typeface="Arial" panose="020B0604020202020204"/>
              <a:sym typeface="+mn-ea"/>
            </a:endParaRPr>
          </a:p>
        </p:txBody>
      </p:sp>
    </p:spTree>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158240"/>
            <a:ext cx="8576310" cy="5493385"/>
          </a:xfrm>
          <a:prstGeom prst="rect">
            <a:avLst/>
          </a:prstGeom>
        </p:spPr>
        <p:txBody>
          <a:bodyPr vert="horz" wrap="square" lIns="0" tIns="12065" rIns="0" bIns="0" rtlCol="0">
            <a:spAutoFit/>
          </a:bodyPr>
          <a:lstStyle/>
          <a:p>
            <a:pPr marR="30480" rtl="0" eaLnBrk="1" fontAlgn="auto" latinLnBrk="0" hangingPunct="1">
              <a:lnSpc>
                <a:spcPct val="120000"/>
              </a:lnSpc>
              <a:spcBef>
                <a:spcPts val="535"/>
              </a:spcBef>
            </a:pPr>
            <a:r>
              <a:rPr lang="el-GR" altLang="en-US" sz="2600" b="1" dirty="0">
                <a:latin typeface="Arial" panose="020B0604020202020204"/>
                <a:cs typeface="Arial" panose="020B0604020202020204"/>
                <a:sym typeface="+mn-ea"/>
              </a:rPr>
              <a:t>ΓΙΑ ΝΑ ΣΥΜΜΟΡΦΩΘΟΥΝ ΤΑ ΠΛΟΙΑ ΜΕ ΤΙΣ ΠΑΡΑΠΑΝΩ ΑΠΑΙΤΗΣΕΙΣ ΕΧΟΥΝ ΤΡΕΙΣ ΕΠΙΛΟΓΕΣ</a:t>
            </a:r>
            <a:r>
              <a:rPr lang="en-US" altLang="en-US" sz="2600" b="1" dirty="0">
                <a:latin typeface="Arial" panose="020B0604020202020204"/>
                <a:cs typeface="Arial" panose="020B0604020202020204"/>
                <a:sym typeface="+mn-ea"/>
              </a:rPr>
              <a:t>:</a:t>
            </a:r>
            <a:endParaRPr lang="el-GR" altLang="en-US" sz="2600" b="1" dirty="0">
              <a:latin typeface="Arial" panose="020B0604020202020204"/>
              <a:cs typeface="Arial" panose="020B0604020202020204"/>
              <a:sym typeface="+mn-ea"/>
            </a:endParaRPr>
          </a:p>
          <a:p>
            <a:pPr marL="457200" marR="30480" indent="-457200" rtl="0" eaLnBrk="1" fontAlgn="auto" latinLnBrk="0" hangingPunct="1">
              <a:lnSpc>
                <a:spcPct val="120000"/>
              </a:lnSpc>
              <a:spcBef>
                <a:spcPts val="535"/>
              </a:spcBef>
              <a:buAutoNum type="arabicPeriod"/>
            </a:pPr>
            <a:r>
              <a:rPr lang="el-GR" altLang="en-US" sz="2600" b="1" dirty="0">
                <a:latin typeface="Arial" panose="020B0604020202020204"/>
                <a:cs typeface="Arial" panose="020B0604020202020204"/>
                <a:sym typeface="+mn-ea"/>
              </a:rPr>
              <a:t>ΧΡΗΣΗ ΣΥΜΒΑΤΙΚΩΝ ΚΑΥΣΙΜΩΝ</a:t>
            </a:r>
            <a:r>
              <a:rPr lang="en-US" altLang="el-GR" sz="2600" b="1" dirty="0">
                <a:latin typeface="Arial" panose="020B0604020202020204"/>
                <a:cs typeface="Arial" panose="020B0604020202020204"/>
                <a:sym typeface="+mn-ea"/>
              </a:rPr>
              <a:t> </a:t>
            </a:r>
            <a:r>
              <a:rPr lang="el-GR" altLang="el-GR" sz="2600" b="1" dirty="0">
                <a:latin typeface="Arial" panose="020B0604020202020204"/>
                <a:cs typeface="Arial" panose="020B0604020202020204"/>
                <a:sym typeface="+mn-ea"/>
              </a:rPr>
              <a:t>ΕΝΤΟΣ </a:t>
            </a:r>
            <a:r>
              <a:rPr lang="en-US" altLang="el-GR" sz="2600" b="1" dirty="0">
                <a:latin typeface="Arial" panose="020B0604020202020204"/>
                <a:cs typeface="Arial" panose="020B0604020202020204"/>
                <a:sym typeface="+mn-ea"/>
              </a:rPr>
              <a:t>ECA</a:t>
            </a:r>
            <a:r>
              <a:rPr lang="el-GR" altLang="en-US" sz="2600" b="1" dirty="0">
                <a:latin typeface="Arial" panose="020B0604020202020204"/>
                <a:cs typeface="Arial" panose="020B0604020202020204"/>
                <a:sym typeface="+mn-ea"/>
              </a:rPr>
              <a:t> 0,1% ΕΚΤΟΣ </a:t>
            </a:r>
            <a:r>
              <a:rPr lang="en-US" altLang="el-GR" sz="2600" b="1" dirty="0">
                <a:latin typeface="Arial" panose="020B0604020202020204"/>
                <a:cs typeface="Arial" panose="020B0604020202020204"/>
                <a:sym typeface="+mn-ea"/>
              </a:rPr>
              <a:t>ECA </a:t>
            </a:r>
            <a:r>
              <a:rPr lang="el-GR" altLang="el-GR" sz="2600" b="1" dirty="0">
                <a:latin typeface="Arial" panose="020B0604020202020204"/>
                <a:cs typeface="Arial" panose="020B0604020202020204"/>
                <a:sym typeface="+mn-ea"/>
              </a:rPr>
              <a:t>0,5%</a:t>
            </a:r>
            <a:r>
              <a:rPr lang="en-US" altLang="el-GR" sz="2600" b="1" dirty="0">
                <a:latin typeface="Arial" panose="020B0604020202020204"/>
                <a:cs typeface="Arial" panose="020B0604020202020204"/>
                <a:sym typeface="+mn-ea"/>
              </a:rPr>
              <a:t> </a:t>
            </a:r>
            <a:r>
              <a:rPr lang="el-GR" altLang="el-GR" sz="2600" b="1" dirty="0">
                <a:latin typeface="Arial" panose="020B0604020202020204"/>
                <a:cs typeface="Arial" panose="020B0604020202020204"/>
                <a:sym typeface="+mn-ea"/>
              </a:rPr>
              <a:t>ΣΕ ΘΕΙΟ </a:t>
            </a:r>
            <a:endParaRPr lang="el-GR" altLang="el-GR" sz="2600" b="1" dirty="0">
              <a:latin typeface="Arial" panose="020B0604020202020204"/>
              <a:cs typeface="Arial" panose="020B0604020202020204"/>
              <a:sym typeface="+mn-ea"/>
            </a:endParaRPr>
          </a:p>
          <a:p>
            <a:pPr marL="457200" marR="30480" indent="-457200" rtl="0" eaLnBrk="1" fontAlgn="auto" latinLnBrk="0" hangingPunct="1">
              <a:lnSpc>
                <a:spcPct val="120000"/>
              </a:lnSpc>
              <a:spcBef>
                <a:spcPts val="535"/>
              </a:spcBef>
              <a:buAutoNum type="arabicPeriod"/>
            </a:pPr>
            <a:r>
              <a:rPr lang="el-GR" altLang="en-US" sz="2600" b="1" dirty="0">
                <a:latin typeface="Arial" panose="020B0604020202020204"/>
                <a:cs typeface="Arial" panose="020B0604020202020204"/>
                <a:sym typeface="+mn-ea"/>
              </a:rPr>
              <a:t>ΧΡΗΣΗ </a:t>
            </a:r>
            <a:r>
              <a:rPr lang="el-GR" altLang="en-US" sz="2600" b="1" spc="-10" dirty="0">
                <a:latin typeface="Arial" panose="020B0604020202020204"/>
                <a:cs typeface="Arial" panose="020B0604020202020204"/>
                <a:sym typeface="+mn-ea"/>
              </a:rPr>
              <a:t>ΚΑΥΣΙΜΟΥ 3,5% ΣΕ ΘΕΙΟ ΜΑΖΙ ΜΕ</a:t>
            </a:r>
            <a:r>
              <a:rPr sz="2600" b="1" spc="-10" dirty="0">
                <a:latin typeface="Arial" panose="020B0604020202020204"/>
                <a:cs typeface="Arial" panose="020B0604020202020204"/>
                <a:sym typeface="+mn-ea"/>
              </a:rPr>
              <a:t> </a:t>
            </a:r>
            <a:r>
              <a:rPr sz="2600" b="1" dirty="0">
                <a:latin typeface="Arial" panose="020B0604020202020204"/>
                <a:cs typeface="Arial" panose="020B0604020202020204"/>
                <a:sym typeface="+mn-ea"/>
              </a:rPr>
              <a:t>ΕΝΑ</a:t>
            </a:r>
            <a:r>
              <a:rPr sz="2600" b="1" spc="-20" dirty="0">
                <a:latin typeface="Arial" panose="020B0604020202020204"/>
                <a:cs typeface="Arial" panose="020B0604020202020204"/>
                <a:sym typeface="+mn-ea"/>
              </a:rPr>
              <a:t> </a:t>
            </a:r>
            <a:r>
              <a:rPr sz="2600" b="1" dirty="0">
                <a:latin typeface="Arial" panose="020B0604020202020204"/>
                <a:cs typeface="Arial" panose="020B0604020202020204"/>
                <a:sym typeface="+mn-ea"/>
              </a:rPr>
              <a:t>ΠΥΡΓΟ</a:t>
            </a:r>
            <a:r>
              <a:rPr sz="2600" b="1" spc="-15" dirty="0">
                <a:latin typeface="Arial" panose="020B0604020202020204"/>
                <a:cs typeface="Arial" panose="020B0604020202020204"/>
                <a:sym typeface="+mn-ea"/>
              </a:rPr>
              <a:t> </a:t>
            </a:r>
            <a:r>
              <a:rPr lang="el-GR" altLang="en-US" sz="2600" b="1" spc="-15" dirty="0">
                <a:latin typeface="Arial" panose="020B0604020202020204"/>
                <a:cs typeface="Arial" panose="020B0604020202020204"/>
                <a:sym typeface="+mn-ea"/>
              </a:rPr>
              <a:t>ΠΛΥΣΗΣ ΚΑΥΣΑΕΡΙΩΝ</a:t>
            </a:r>
            <a:r>
              <a:rPr sz="2600" b="1" spc="-25" dirty="0">
                <a:latin typeface="Arial" panose="020B0604020202020204"/>
                <a:cs typeface="Arial" panose="020B0604020202020204"/>
                <a:sym typeface="+mn-ea"/>
              </a:rPr>
              <a:t> </a:t>
            </a:r>
            <a:r>
              <a:rPr sz="2600" b="1" dirty="0">
                <a:latin typeface="Arial" panose="020B0604020202020204"/>
                <a:cs typeface="Arial" panose="020B0604020202020204"/>
                <a:sym typeface="+mn-ea"/>
              </a:rPr>
              <a:t>(</a:t>
            </a:r>
            <a:r>
              <a:rPr sz="2600" b="1" dirty="0">
                <a:solidFill>
                  <a:srgbClr val="FF0000"/>
                </a:solidFill>
                <a:latin typeface="Arial" panose="020B0604020202020204"/>
                <a:cs typeface="Arial" panose="020B0604020202020204"/>
                <a:sym typeface="+mn-ea"/>
              </a:rPr>
              <a:t>SCRUBBER</a:t>
            </a:r>
            <a:r>
              <a:rPr sz="2600" b="1" dirty="0">
                <a:latin typeface="Arial" panose="020B0604020202020204"/>
                <a:cs typeface="Arial" panose="020B0604020202020204"/>
                <a:sym typeface="+mn-ea"/>
              </a:rPr>
              <a:t>)</a:t>
            </a:r>
            <a:r>
              <a:rPr sz="2600" b="1" spc="-25" dirty="0">
                <a:latin typeface="Arial" panose="020B0604020202020204"/>
                <a:cs typeface="Arial" panose="020B0604020202020204"/>
                <a:sym typeface="+mn-ea"/>
              </a:rPr>
              <a:t> </a:t>
            </a:r>
            <a:r>
              <a:rPr sz="2600" b="1" dirty="0">
                <a:latin typeface="Arial" panose="020B0604020202020204"/>
                <a:cs typeface="Arial" panose="020B0604020202020204"/>
                <a:sym typeface="+mn-ea"/>
              </a:rPr>
              <a:t>ΓΙΑ</a:t>
            </a:r>
            <a:r>
              <a:rPr sz="2600" b="1" spc="-25" dirty="0">
                <a:latin typeface="Arial" panose="020B0604020202020204"/>
                <a:cs typeface="Arial" panose="020B0604020202020204"/>
                <a:sym typeface="+mn-ea"/>
              </a:rPr>
              <a:t> </a:t>
            </a:r>
            <a:r>
              <a:rPr sz="2600" b="1" dirty="0">
                <a:latin typeface="Arial" panose="020B0604020202020204"/>
                <a:cs typeface="Arial" panose="020B0604020202020204"/>
                <a:sym typeface="+mn-ea"/>
              </a:rPr>
              <a:t>ΤΗ</a:t>
            </a:r>
            <a:r>
              <a:rPr sz="2600" b="1" spc="-20" dirty="0">
                <a:latin typeface="Arial" panose="020B0604020202020204"/>
                <a:cs typeface="Arial" panose="020B0604020202020204"/>
                <a:sym typeface="+mn-ea"/>
              </a:rPr>
              <a:t> </a:t>
            </a:r>
            <a:r>
              <a:rPr sz="2600" b="1" spc="-10" dirty="0">
                <a:latin typeface="Arial" panose="020B0604020202020204"/>
                <a:cs typeface="Arial" panose="020B0604020202020204"/>
                <a:sym typeface="+mn-ea"/>
              </a:rPr>
              <a:t>ΜΕΙΩΣΗ </a:t>
            </a:r>
            <a:r>
              <a:rPr sz="2600" b="1" dirty="0">
                <a:latin typeface="Arial" panose="020B0604020202020204"/>
                <a:cs typeface="Arial" panose="020B0604020202020204"/>
                <a:sym typeface="+mn-ea"/>
              </a:rPr>
              <a:t>ΤΩΝ</a:t>
            </a:r>
            <a:r>
              <a:rPr sz="2600" b="1" spc="-55" dirty="0">
                <a:latin typeface="Arial" panose="020B0604020202020204"/>
                <a:cs typeface="Arial" panose="020B0604020202020204"/>
                <a:sym typeface="+mn-ea"/>
              </a:rPr>
              <a:t> </a:t>
            </a:r>
            <a:r>
              <a:rPr sz="2600" b="1" dirty="0">
                <a:latin typeface="Arial" panose="020B0604020202020204"/>
                <a:cs typeface="Arial" panose="020B0604020202020204"/>
                <a:sym typeface="+mn-ea"/>
              </a:rPr>
              <a:t>ΕΚΠΟΜΠΩΝ</a:t>
            </a:r>
            <a:r>
              <a:rPr sz="2600" b="1" spc="-55" dirty="0">
                <a:latin typeface="Arial" panose="020B0604020202020204"/>
                <a:cs typeface="Arial" panose="020B0604020202020204"/>
                <a:sym typeface="+mn-ea"/>
              </a:rPr>
              <a:t> </a:t>
            </a:r>
            <a:r>
              <a:rPr sz="2600" b="1" dirty="0">
                <a:latin typeface="Arial" panose="020B0604020202020204"/>
                <a:cs typeface="Arial" panose="020B0604020202020204"/>
                <a:sym typeface="+mn-ea"/>
              </a:rPr>
              <a:t>ΘΕΙΟΥ</a:t>
            </a:r>
            <a:r>
              <a:rPr lang="el-GR" altLang="en-US" sz="2600" b="1" dirty="0">
                <a:latin typeface="Arial" panose="020B0604020202020204"/>
                <a:cs typeface="Arial" panose="020B0604020202020204"/>
                <a:sym typeface="+mn-ea"/>
              </a:rPr>
              <a:t> ΣΕ ΑΝΑΛΟΓΙΑ &lt;</a:t>
            </a:r>
            <a:r>
              <a:rPr sz="2600" b="1" spc="-50" dirty="0">
                <a:latin typeface="Arial" panose="020B0604020202020204"/>
                <a:cs typeface="Arial" panose="020B0604020202020204"/>
                <a:sym typeface="+mn-ea"/>
              </a:rPr>
              <a:t> </a:t>
            </a:r>
            <a:r>
              <a:rPr lang="el-GR" altLang="en-US" sz="2600" b="1" spc="-50" dirty="0">
                <a:latin typeface="Arial" panose="020B0604020202020204"/>
                <a:cs typeface="Arial" panose="020B0604020202020204"/>
                <a:sym typeface="+mn-ea"/>
              </a:rPr>
              <a:t>21,7%</a:t>
            </a:r>
            <a:r>
              <a:rPr lang="en-US" sz="2600" b="1" spc="-45" dirty="0">
                <a:latin typeface="Arial" panose="020B0604020202020204"/>
                <a:cs typeface="Arial" panose="020B0604020202020204"/>
                <a:sym typeface="+mn-ea"/>
              </a:rPr>
              <a:t>ppm </a:t>
            </a:r>
            <a:r>
              <a:rPr lang="en-US" altLang="en-US" sz="2600" b="1" spc="-45" dirty="0">
                <a:latin typeface="Arial" panose="020B0604020202020204"/>
                <a:cs typeface="Arial" panose="020B0604020202020204"/>
                <a:sym typeface="+mn-ea"/>
              </a:rPr>
              <a:t>SO2/CO2</a:t>
            </a:r>
            <a:r>
              <a:rPr kumimoji="0" sz="2600" b="1" i="0" u="none" strike="noStrike" kern="0" cap="none" spc="0" normalizeH="0" baseline="0" noProof="1" dirty="0">
                <a:latin typeface="Arial" panose="020B0604020202020204"/>
                <a:ea typeface="Arial" panose="020B0604020202020204" pitchFamily="34" charset="0"/>
                <a:cs typeface="Arial" panose="020B0604020202020204"/>
                <a:sym typeface="+mn-ea"/>
              </a:rPr>
              <a:t> ΕΚΤΟΣ ECA</a:t>
            </a:r>
            <a:r>
              <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 KAI</a:t>
            </a:r>
            <a:r>
              <a:rPr kumimoji="0" lang="el-GR"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 </a:t>
            </a:r>
            <a:r>
              <a:rPr kumimoji="0" lang="en-US" altLang="el-GR" sz="2600" b="1" i="0" u="none" strike="noStrike" kern="0" cap="none" spc="0" normalizeH="0" baseline="0" noProof="1" dirty="0">
                <a:latin typeface="Arial" panose="020B0604020202020204"/>
                <a:ea typeface="Arial" panose="020B0604020202020204" pitchFamily="34" charset="0"/>
                <a:cs typeface="Arial" panose="020B0604020202020204"/>
                <a:sym typeface="+mn-ea"/>
              </a:rPr>
              <a:t>&lt; </a:t>
            </a:r>
            <a:r>
              <a:rPr kumimoji="0" lang="el-GR"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4,3% </a:t>
            </a:r>
            <a:r>
              <a:rPr kumimoji="0" lang="en-US"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ppm</a:t>
            </a:r>
            <a:r>
              <a:rPr kumimoji="0" lang="el-GR"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 ΕΝΤΟΣ</a:t>
            </a:r>
            <a:r>
              <a:rPr kumimoji="0" lang="en-US" altLang="el-GR" sz="2600" b="1" i="0" u="none" strike="noStrike" kern="0" cap="none" spc="0" normalizeH="0" baseline="0" noProof="1" dirty="0">
                <a:latin typeface="Arial" panose="020B0604020202020204"/>
                <a:ea typeface="Arial" panose="020B0604020202020204" pitchFamily="34" charset="0"/>
                <a:cs typeface="Arial" panose="020B0604020202020204"/>
                <a:sym typeface="+mn-ea"/>
              </a:rPr>
              <a:t> ECA</a:t>
            </a:r>
            <a:r>
              <a:rPr kumimoji="0" lang="el-GR" altLang="en-US" sz="2600" b="1" i="0" u="none" strike="noStrike" kern="0" cap="none" spc="0" normalizeH="0" baseline="0" noProof="1" dirty="0">
                <a:latin typeface="Arial" panose="020B0604020202020204"/>
                <a:ea typeface="Arial" panose="020B0604020202020204" pitchFamily="34" charset="0"/>
                <a:cs typeface="Arial" panose="020B0604020202020204"/>
                <a:sym typeface="+mn-ea"/>
              </a:rPr>
              <a:t> </a:t>
            </a:r>
            <a:r>
              <a:rPr kumimoji="0" lang="el-GR" altLang="en-US"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sym typeface="+mn-ea"/>
              </a:rPr>
              <a:t>ΟΠΟΥ ΕΠΙΤΡΕΠΕΤΑΙ</a:t>
            </a:r>
            <a:r>
              <a:rPr kumimoji="0" lang="en-US" altLang="el-GR"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sym typeface="+mn-ea"/>
              </a:rPr>
              <a:t> H </a:t>
            </a:r>
            <a:r>
              <a:rPr kumimoji="0" lang="el-GR" altLang="el-GR"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sym typeface="+mn-ea"/>
              </a:rPr>
              <a:t>ΧΡΗΣΗ </a:t>
            </a:r>
            <a:r>
              <a:rPr kumimoji="0" lang="en-US" altLang="el-GR"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sym typeface="+mn-ea"/>
              </a:rPr>
              <a:t>SCRUBBER.</a:t>
            </a:r>
            <a:endParaRPr kumimoji="0" lang="en-US" altLang="el-GR" sz="2600" b="1" i="0" u="none" strike="noStrike" kern="0" cap="none" spc="0" normalizeH="0" baseline="0" noProof="1" dirty="0">
              <a:solidFill>
                <a:srgbClr val="FF0000"/>
              </a:solidFill>
              <a:latin typeface="Arial" panose="020B0604020202020204"/>
              <a:ea typeface="Arial" panose="020B0604020202020204" pitchFamily="34" charset="0"/>
              <a:cs typeface="Arial" panose="020B0604020202020204"/>
              <a:sym typeface="+mn-ea"/>
            </a:endParaRPr>
          </a:p>
          <a:p>
            <a:pPr marL="457200" marR="30480" indent="-457200" rtl="0" eaLnBrk="1" fontAlgn="auto" latinLnBrk="0" hangingPunct="1">
              <a:lnSpc>
                <a:spcPct val="120000"/>
              </a:lnSpc>
              <a:spcBef>
                <a:spcPts val="535"/>
              </a:spcBef>
              <a:buAutoNum type="arabicPeriod"/>
            </a:pPr>
            <a:r>
              <a:rPr kumimoji="0" lang="el-GR" altLang="el-GR" sz="2600" b="1" i="0" u="none" strike="noStrike" kern="0" cap="none" spc="0" normalizeH="0" baseline="0" noProof="1" dirty="0">
                <a:solidFill>
                  <a:schemeClr val="tx1"/>
                </a:solidFill>
                <a:latin typeface="Arial" panose="020B0604020202020204"/>
                <a:ea typeface="Arial" panose="020B0604020202020204" pitchFamily="34" charset="0"/>
                <a:cs typeface="Arial" panose="020B0604020202020204"/>
                <a:sym typeface="+mn-ea"/>
              </a:rPr>
              <a:t>ΧΡΗΣΗ</a:t>
            </a:r>
            <a:r>
              <a:rPr kumimoji="0" lang="en-US" altLang="el-GR" sz="2600" b="1" i="0" u="none" strike="noStrike" kern="0" cap="none" spc="0" normalizeH="0" baseline="0" noProof="1" dirty="0">
                <a:solidFill>
                  <a:schemeClr val="tx1"/>
                </a:solidFill>
                <a:latin typeface="Arial" panose="020B0604020202020204"/>
                <a:ea typeface="Arial" panose="020B0604020202020204" pitchFamily="34" charset="0"/>
                <a:cs typeface="Arial" panose="020B0604020202020204"/>
                <a:sym typeface="+mn-ea"/>
              </a:rPr>
              <a:t> DUAL FUEL</a:t>
            </a:r>
            <a:r>
              <a:rPr kumimoji="0" lang="el-GR" altLang="el-GR" sz="2600" b="1" i="0" u="none" strike="noStrike" kern="0" cap="none" spc="0" normalizeH="0" baseline="0" noProof="1" dirty="0">
                <a:solidFill>
                  <a:schemeClr val="tx1"/>
                </a:solidFill>
                <a:latin typeface="Arial" panose="020B0604020202020204"/>
                <a:ea typeface="Arial" panose="020B0604020202020204" pitchFamily="34" charset="0"/>
                <a:cs typeface="Arial" panose="020B0604020202020204"/>
                <a:sym typeface="+mn-ea"/>
              </a:rPr>
              <a:t> </a:t>
            </a:r>
            <a:r>
              <a:rPr kumimoji="0" lang="en-US" altLang="el-GR" sz="2600" b="1" i="0" u="none" strike="noStrike" kern="0" cap="none" spc="0" normalizeH="0" baseline="0" noProof="1" dirty="0">
                <a:solidFill>
                  <a:schemeClr val="tx1"/>
                </a:solidFill>
                <a:latin typeface="Arial" panose="020B0604020202020204"/>
                <a:ea typeface="Arial" panose="020B0604020202020204" pitchFamily="34" charset="0"/>
                <a:cs typeface="Arial" panose="020B0604020202020204"/>
                <a:sym typeface="+mn-ea"/>
              </a:rPr>
              <a:t>(LNG / METHANOL)</a:t>
            </a:r>
            <a:endParaRPr kumimoji="0" lang="en-US" altLang="el-GR" sz="2600" b="1" i="0" u="none" strike="noStrike" kern="0" cap="none" spc="0" normalizeH="0" baseline="0" noProof="1" dirty="0">
              <a:solidFill>
                <a:schemeClr val="tx1"/>
              </a:solidFill>
              <a:latin typeface="Arial" panose="020B0604020202020204"/>
              <a:ea typeface="Arial" panose="020B0604020202020204" pitchFamily="34" charset="0"/>
              <a:cs typeface="Arial" panose="020B0604020202020204"/>
              <a:sym typeface="+mn-ea"/>
            </a:endParaRPr>
          </a:p>
        </p:txBody>
      </p:sp>
    </p:spTree>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a:spLocks noGrp="1"/>
          </p:cNvSpPr>
          <p:nvPr>
            <p:ph type="body" idx="1"/>
          </p:nvPr>
        </p:nvSpPr>
        <p:spPr>
          <a:xfrm>
            <a:off x="113029" y="1041400"/>
            <a:ext cx="8869044" cy="5547031"/>
          </a:xfrm>
          <a:prstGeom prst="rect">
            <a:avLst/>
          </a:prstGeom>
        </p:spPr>
        <p:txBody>
          <a:bodyPr vert="horz" wrap="square" lIns="0" tIns="128905" rIns="0" bIns="0" rtlCol="0">
            <a:spAutoFit/>
          </a:bodyPr>
          <a:lstStyle/>
          <a:p>
            <a:pPr marL="156845" marR="5080">
              <a:lnSpc>
                <a:spcPct val="100000"/>
              </a:lnSpc>
              <a:spcBef>
                <a:spcPts val="95"/>
              </a:spcBef>
            </a:pPr>
            <a:r>
              <a:rPr lang="el-GR" sz="4400" spc="-125" dirty="0" smtClean="0"/>
              <a:t>ΜΕ ΑΦΟΡΜΗ</a:t>
            </a:r>
            <a:r>
              <a:rPr sz="4400" spc="-125" smtClean="0"/>
              <a:t> </a:t>
            </a:r>
            <a:r>
              <a:rPr sz="4400" smtClean="0"/>
              <a:t>Τ</a:t>
            </a:r>
            <a:r>
              <a:rPr lang="el-GR" sz="4400" dirty="0" smtClean="0"/>
              <a:t>ΟΥΣ</a:t>
            </a:r>
            <a:r>
              <a:rPr sz="4400" spc="-120" smtClean="0"/>
              <a:t> </a:t>
            </a:r>
            <a:r>
              <a:rPr sz="4400" spc="-20" dirty="0"/>
              <a:t>ΚΑΝΟΝΙΣΜΟΥΣ </a:t>
            </a:r>
            <a:r>
              <a:rPr sz="4400" dirty="0"/>
              <a:t>ΓΙΑ</a:t>
            </a:r>
            <a:r>
              <a:rPr sz="4400" spc="-20" dirty="0"/>
              <a:t> </a:t>
            </a:r>
            <a:r>
              <a:rPr sz="4400" dirty="0"/>
              <a:t>ΤΙΣ</a:t>
            </a:r>
            <a:r>
              <a:rPr sz="4400" spc="-10" dirty="0"/>
              <a:t> </a:t>
            </a:r>
            <a:r>
              <a:rPr sz="4400" dirty="0"/>
              <a:t>ΕΚΠΟΜΠΕΣ</a:t>
            </a:r>
            <a:r>
              <a:rPr sz="4400" spc="-5" dirty="0"/>
              <a:t> </a:t>
            </a:r>
            <a:r>
              <a:rPr sz="4400" dirty="0"/>
              <a:t>ΚΑΙ</a:t>
            </a:r>
            <a:r>
              <a:rPr sz="4400" spc="-15" dirty="0"/>
              <a:t> </a:t>
            </a:r>
            <a:r>
              <a:rPr sz="4400" spc="-25" dirty="0"/>
              <a:t>ΤΙΣ </a:t>
            </a:r>
            <a:r>
              <a:rPr sz="4400" spc="-30" dirty="0"/>
              <a:t>ΠΡΟΣΦΑΤΕΣ</a:t>
            </a:r>
            <a:r>
              <a:rPr sz="4400" spc="-130" dirty="0"/>
              <a:t> </a:t>
            </a:r>
            <a:r>
              <a:rPr sz="4400" dirty="0"/>
              <a:t>ΕΞΕΛΙΞΕΙΣ</a:t>
            </a:r>
            <a:r>
              <a:rPr sz="4400" spc="-130" dirty="0"/>
              <a:t> </a:t>
            </a:r>
            <a:r>
              <a:rPr sz="4400" spc="-25" dirty="0"/>
              <a:t>ΤΩΝ </a:t>
            </a:r>
            <a:r>
              <a:rPr sz="4400" dirty="0"/>
              <a:t>ΤΙΜΩΝ</a:t>
            </a:r>
            <a:r>
              <a:rPr sz="4400" spc="-130" dirty="0"/>
              <a:t> </a:t>
            </a:r>
            <a:r>
              <a:rPr sz="4400" dirty="0"/>
              <a:t>ΤΩΝ</a:t>
            </a:r>
            <a:r>
              <a:rPr sz="4400" spc="-110" dirty="0"/>
              <a:t> </a:t>
            </a:r>
            <a:r>
              <a:rPr sz="4400" spc="-20" dirty="0"/>
              <a:t>ΚΑΥΣΙΜΩΝ,</a:t>
            </a:r>
            <a:r>
              <a:rPr sz="4400" spc="-120" dirty="0"/>
              <a:t> </a:t>
            </a:r>
            <a:r>
              <a:rPr sz="4400" spc="-25" dirty="0"/>
              <a:t>ΤΟ </a:t>
            </a:r>
            <a:r>
              <a:rPr sz="4400" dirty="0"/>
              <a:t>ΕΝΔΙΑΦΕΡΟΝ</a:t>
            </a:r>
            <a:r>
              <a:rPr sz="4400" spc="-80" dirty="0"/>
              <a:t> </a:t>
            </a:r>
            <a:r>
              <a:rPr sz="4400" dirty="0"/>
              <a:t>ΓΙΑ</a:t>
            </a:r>
            <a:r>
              <a:rPr sz="4400" spc="-70" dirty="0"/>
              <a:t> </a:t>
            </a:r>
            <a:r>
              <a:rPr sz="4400" spc="-10" dirty="0"/>
              <a:t>ΦΥΣΙΚΟ </a:t>
            </a:r>
            <a:r>
              <a:rPr sz="4400" dirty="0"/>
              <a:t>ΑΕΡΙΟ</a:t>
            </a:r>
            <a:r>
              <a:rPr sz="4400" spc="-90" dirty="0"/>
              <a:t> </a:t>
            </a:r>
            <a:r>
              <a:rPr sz="4400" dirty="0"/>
              <a:t>ΩΣ</a:t>
            </a:r>
            <a:r>
              <a:rPr sz="4400" spc="-75" dirty="0"/>
              <a:t> </a:t>
            </a:r>
            <a:r>
              <a:rPr sz="4400" spc="-20" dirty="0"/>
              <a:t>ΚΑΥΣΙΜΟ</a:t>
            </a:r>
            <a:r>
              <a:rPr sz="4400" spc="-80" dirty="0"/>
              <a:t> </a:t>
            </a:r>
            <a:r>
              <a:rPr sz="4400" dirty="0"/>
              <a:t>ΓΙΑ</a:t>
            </a:r>
            <a:r>
              <a:rPr sz="4400" spc="-65" dirty="0"/>
              <a:t> </a:t>
            </a:r>
            <a:r>
              <a:rPr sz="4400" spc="-25" dirty="0"/>
              <a:t>ΤΗ </a:t>
            </a:r>
            <a:r>
              <a:rPr sz="4400" spc="-40" dirty="0"/>
              <a:t>ΝΑΥΤΙΛΙΑ</a:t>
            </a:r>
            <a:r>
              <a:rPr sz="4400" spc="-265" dirty="0"/>
              <a:t> </a:t>
            </a:r>
            <a:r>
              <a:rPr sz="4400" spc="-10" dirty="0"/>
              <a:t>ΑΥΞΑΝΕΤΑΙ.</a:t>
            </a:r>
            <a:endParaRPr sz="4400"/>
          </a:p>
        </p:txBody>
      </p:sp>
    </p:spTree>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404620"/>
            <a:ext cx="8521065" cy="4827270"/>
          </a:xfrm>
          <a:prstGeom prst="rect">
            <a:avLst/>
          </a:prstGeom>
        </p:spPr>
        <p:txBody>
          <a:bodyPr vert="horz" wrap="square" lIns="0" tIns="12700" rIns="0" bIns="0" rtlCol="0">
            <a:spAutoFit/>
          </a:bodyPr>
          <a:lstStyle/>
          <a:p>
            <a:pPr marL="12700" marR="13335">
              <a:lnSpc>
                <a:spcPct val="100000"/>
              </a:lnSpc>
              <a:spcBef>
                <a:spcPts val="100"/>
              </a:spcBef>
            </a:pPr>
            <a:r>
              <a:rPr sz="3100" b="1" dirty="0">
                <a:latin typeface="Arial" panose="020B0604020202020204"/>
                <a:cs typeface="Arial" panose="020B0604020202020204"/>
              </a:rPr>
              <a:t>Η</a:t>
            </a:r>
            <a:r>
              <a:rPr sz="3100" b="1" spc="-100" dirty="0">
                <a:latin typeface="Arial" panose="020B0604020202020204"/>
                <a:cs typeface="Arial" panose="020B0604020202020204"/>
              </a:rPr>
              <a:t> </a:t>
            </a:r>
            <a:r>
              <a:rPr sz="3100" b="1" dirty="0">
                <a:latin typeface="Arial" panose="020B0604020202020204"/>
                <a:cs typeface="Arial" panose="020B0604020202020204"/>
              </a:rPr>
              <a:t>ΧΡΗΣΗ</a:t>
            </a:r>
            <a:r>
              <a:rPr sz="3100" b="1" spc="-90" dirty="0">
                <a:latin typeface="Arial" panose="020B0604020202020204"/>
                <a:cs typeface="Arial" panose="020B0604020202020204"/>
              </a:rPr>
              <a:t> </a:t>
            </a:r>
            <a:r>
              <a:rPr sz="3100" b="1" dirty="0">
                <a:latin typeface="Arial" panose="020B0604020202020204"/>
                <a:cs typeface="Arial" panose="020B0604020202020204"/>
              </a:rPr>
              <a:t>ΤΟΥ</a:t>
            </a:r>
            <a:r>
              <a:rPr sz="3100" b="1" spc="-140" dirty="0">
                <a:latin typeface="Arial" panose="020B0604020202020204"/>
                <a:cs typeface="Arial" panose="020B0604020202020204"/>
              </a:rPr>
              <a:t> </a:t>
            </a:r>
            <a:r>
              <a:rPr sz="3100" b="1" dirty="0">
                <a:latin typeface="Arial" panose="020B0604020202020204"/>
                <a:cs typeface="Arial" panose="020B0604020202020204"/>
              </a:rPr>
              <a:t>ΥΓΡΟΠΟΙΗΜΕΝΟΥ</a:t>
            </a:r>
            <a:r>
              <a:rPr sz="3100" b="1" spc="-85" dirty="0">
                <a:latin typeface="Arial" panose="020B0604020202020204"/>
                <a:cs typeface="Arial" panose="020B0604020202020204"/>
              </a:rPr>
              <a:t> </a:t>
            </a:r>
            <a:r>
              <a:rPr sz="3100" b="1" spc="-10" dirty="0">
                <a:latin typeface="Arial" panose="020B0604020202020204"/>
                <a:cs typeface="Arial" panose="020B0604020202020204"/>
              </a:rPr>
              <a:t>ΦΥΣΙΚΟΥ </a:t>
            </a:r>
            <a:r>
              <a:rPr sz="3100" b="1" dirty="0">
                <a:latin typeface="Arial" panose="020B0604020202020204"/>
                <a:cs typeface="Arial" panose="020B0604020202020204"/>
              </a:rPr>
              <a:t>ΑΕΡΙΟΥ</a:t>
            </a:r>
            <a:r>
              <a:rPr sz="3100" b="1" spc="-85" dirty="0">
                <a:latin typeface="Arial" panose="020B0604020202020204"/>
                <a:cs typeface="Arial" panose="020B0604020202020204"/>
              </a:rPr>
              <a:t> </a:t>
            </a:r>
            <a:r>
              <a:rPr sz="3100" b="1" dirty="0">
                <a:latin typeface="Arial" panose="020B0604020202020204"/>
                <a:cs typeface="Arial" panose="020B0604020202020204"/>
              </a:rPr>
              <a:t>(LNG)</a:t>
            </a:r>
            <a:r>
              <a:rPr sz="3100" b="1" spc="-80" dirty="0">
                <a:latin typeface="Arial" panose="020B0604020202020204"/>
                <a:cs typeface="Arial" panose="020B0604020202020204"/>
              </a:rPr>
              <a:t> </a:t>
            </a:r>
            <a:r>
              <a:rPr sz="3100" b="1" dirty="0">
                <a:latin typeface="Arial" panose="020B0604020202020204"/>
                <a:cs typeface="Arial" panose="020B0604020202020204"/>
              </a:rPr>
              <a:t>ΩΣ</a:t>
            </a:r>
            <a:r>
              <a:rPr sz="3100" b="1" spc="-75" dirty="0">
                <a:latin typeface="Arial" panose="020B0604020202020204"/>
                <a:cs typeface="Arial" panose="020B0604020202020204"/>
              </a:rPr>
              <a:t> </a:t>
            </a:r>
            <a:r>
              <a:rPr sz="3100" b="1" spc="-20" dirty="0">
                <a:latin typeface="Arial" panose="020B0604020202020204"/>
                <a:cs typeface="Arial" panose="020B0604020202020204"/>
              </a:rPr>
              <a:t>ΚΑΥΣΙΜΟ</a:t>
            </a:r>
            <a:r>
              <a:rPr sz="3100" b="1" spc="-80" dirty="0">
                <a:latin typeface="Arial" panose="020B0604020202020204"/>
                <a:cs typeface="Arial" panose="020B0604020202020204"/>
              </a:rPr>
              <a:t> </a:t>
            </a:r>
            <a:r>
              <a:rPr sz="3100" b="1" spc="-10" dirty="0">
                <a:latin typeface="Arial" panose="020B0604020202020204"/>
                <a:cs typeface="Arial" panose="020B0604020202020204"/>
              </a:rPr>
              <a:t>ΠΛΟΙΩΝ ΘΕΩΡΕΙΤΑΙ</a:t>
            </a:r>
            <a:r>
              <a:rPr sz="3100" b="1" spc="-110" dirty="0">
                <a:latin typeface="Arial" panose="020B0604020202020204"/>
                <a:cs typeface="Arial" panose="020B0604020202020204"/>
              </a:rPr>
              <a:t> </a:t>
            </a:r>
            <a:r>
              <a:rPr sz="3100" b="1" dirty="0">
                <a:latin typeface="Arial" panose="020B0604020202020204"/>
                <a:cs typeface="Arial" panose="020B0604020202020204"/>
              </a:rPr>
              <a:t>ΩΣ</a:t>
            </a:r>
            <a:r>
              <a:rPr sz="3100" b="1" spc="-95" dirty="0">
                <a:latin typeface="Arial" panose="020B0604020202020204"/>
                <a:cs typeface="Arial" panose="020B0604020202020204"/>
              </a:rPr>
              <a:t> </a:t>
            </a:r>
            <a:r>
              <a:rPr sz="3100" b="1" dirty="0">
                <a:latin typeface="Arial" panose="020B0604020202020204"/>
                <a:cs typeface="Arial" panose="020B0604020202020204"/>
              </a:rPr>
              <a:t>ΤΟ</a:t>
            </a:r>
            <a:r>
              <a:rPr sz="3100" b="1" spc="-85" dirty="0">
                <a:latin typeface="Arial" panose="020B0604020202020204"/>
                <a:cs typeface="Arial" panose="020B0604020202020204"/>
              </a:rPr>
              <a:t> </a:t>
            </a:r>
            <a:r>
              <a:rPr sz="3100" b="1" dirty="0">
                <a:latin typeface="Arial" panose="020B0604020202020204"/>
                <a:cs typeface="Arial" panose="020B0604020202020204"/>
              </a:rPr>
              <a:t>ΠΙΟ</a:t>
            </a:r>
            <a:r>
              <a:rPr sz="3100" b="1" spc="-90" dirty="0">
                <a:latin typeface="Arial" panose="020B0604020202020204"/>
                <a:cs typeface="Arial" panose="020B0604020202020204"/>
              </a:rPr>
              <a:t> </a:t>
            </a:r>
            <a:r>
              <a:rPr sz="3100" b="1" dirty="0">
                <a:latin typeface="Arial" panose="020B0604020202020204"/>
                <a:cs typeface="Arial" panose="020B0604020202020204"/>
              </a:rPr>
              <a:t>ΡΕΑΛΙΣΤΙΚΟ</a:t>
            </a:r>
            <a:r>
              <a:rPr sz="3100" b="1" spc="-85" dirty="0">
                <a:latin typeface="Arial" panose="020B0604020202020204"/>
                <a:cs typeface="Arial" panose="020B0604020202020204"/>
              </a:rPr>
              <a:t> </a:t>
            </a:r>
            <a:r>
              <a:rPr sz="3100" b="1" spc="-20" dirty="0">
                <a:latin typeface="Arial" panose="020B0604020202020204"/>
                <a:cs typeface="Arial" panose="020B0604020202020204"/>
              </a:rPr>
              <a:t>ΜΕΣΟ </a:t>
            </a:r>
            <a:r>
              <a:rPr sz="3100" b="1" dirty="0">
                <a:latin typeface="Arial" panose="020B0604020202020204"/>
                <a:cs typeface="Arial" panose="020B0604020202020204"/>
              </a:rPr>
              <a:t>ΓΙΑ</a:t>
            </a:r>
            <a:r>
              <a:rPr sz="3100" b="1" spc="-50" dirty="0">
                <a:latin typeface="Arial" panose="020B0604020202020204"/>
                <a:cs typeface="Arial" panose="020B0604020202020204"/>
              </a:rPr>
              <a:t> </a:t>
            </a:r>
            <a:r>
              <a:rPr sz="3100" b="1" dirty="0">
                <a:latin typeface="Arial" panose="020B0604020202020204"/>
                <a:cs typeface="Arial" panose="020B0604020202020204"/>
              </a:rPr>
              <a:t>ΤΗ</a:t>
            </a:r>
            <a:r>
              <a:rPr sz="3100" b="1" spc="-25" dirty="0">
                <a:latin typeface="Arial" panose="020B0604020202020204"/>
                <a:cs typeface="Arial" panose="020B0604020202020204"/>
              </a:rPr>
              <a:t> </a:t>
            </a:r>
            <a:r>
              <a:rPr sz="3100" b="1" dirty="0">
                <a:latin typeface="Arial" panose="020B0604020202020204"/>
                <a:cs typeface="Arial" panose="020B0604020202020204"/>
              </a:rPr>
              <a:t>ΜΕΙΩΣΗ</a:t>
            </a:r>
            <a:r>
              <a:rPr sz="3100" b="1" spc="-35" dirty="0">
                <a:latin typeface="Arial" panose="020B0604020202020204"/>
                <a:cs typeface="Arial" panose="020B0604020202020204"/>
              </a:rPr>
              <a:t> </a:t>
            </a:r>
            <a:r>
              <a:rPr sz="3100" b="1" dirty="0">
                <a:latin typeface="Arial" panose="020B0604020202020204"/>
                <a:cs typeface="Arial" panose="020B0604020202020204"/>
              </a:rPr>
              <a:t>ΤΩΝ</a:t>
            </a:r>
            <a:r>
              <a:rPr sz="3100" b="1" spc="-30" dirty="0">
                <a:latin typeface="Arial" panose="020B0604020202020204"/>
                <a:cs typeface="Arial" panose="020B0604020202020204"/>
              </a:rPr>
              <a:t> </a:t>
            </a:r>
            <a:r>
              <a:rPr sz="3100" b="1" dirty="0">
                <a:latin typeface="Arial" panose="020B0604020202020204"/>
                <a:cs typeface="Arial" panose="020B0604020202020204"/>
              </a:rPr>
              <a:t>ΡΥΠΩΝ</a:t>
            </a:r>
            <a:r>
              <a:rPr sz="3100" b="1" spc="-25" dirty="0">
                <a:latin typeface="Arial" panose="020B0604020202020204"/>
                <a:cs typeface="Arial" panose="020B0604020202020204"/>
              </a:rPr>
              <a:t> </a:t>
            </a:r>
            <a:r>
              <a:rPr sz="3100" b="1" dirty="0">
                <a:latin typeface="Arial" panose="020B0604020202020204"/>
                <a:cs typeface="Arial" panose="020B0604020202020204"/>
              </a:rPr>
              <a:t>ΤΗΣ</a:t>
            </a:r>
            <a:r>
              <a:rPr sz="3100" b="1" spc="-25" dirty="0">
                <a:latin typeface="Arial" panose="020B0604020202020204"/>
                <a:cs typeface="Arial" panose="020B0604020202020204"/>
              </a:rPr>
              <a:t> </a:t>
            </a:r>
            <a:r>
              <a:rPr sz="3100" b="1" spc="-35" dirty="0">
                <a:latin typeface="Arial" panose="020B0604020202020204"/>
                <a:cs typeface="Arial" panose="020B0604020202020204"/>
              </a:rPr>
              <a:t>ΝΑΥΤΙΛΙΑΣ.</a:t>
            </a:r>
            <a:endParaRPr sz="3100">
              <a:latin typeface="Arial" panose="020B0604020202020204"/>
              <a:cs typeface="Arial" panose="020B0604020202020204"/>
            </a:endParaRPr>
          </a:p>
          <a:p>
            <a:pPr marL="12700" marR="5080">
              <a:lnSpc>
                <a:spcPct val="100000"/>
              </a:lnSpc>
              <a:spcBef>
                <a:spcPts val="610"/>
              </a:spcBef>
            </a:pPr>
            <a:r>
              <a:rPr sz="3100" b="1" spc="-20" dirty="0">
                <a:solidFill>
                  <a:srgbClr val="0000FF"/>
                </a:solidFill>
                <a:latin typeface="Arial" panose="020B0604020202020204"/>
                <a:cs typeface="Arial" panose="020B0604020202020204"/>
              </a:rPr>
              <a:t>ΟΤΑΝ</a:t>
            </a:r>
            <a:r>
              <a:rPr sz="3100" b="1" spc="-12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ΟΙ</a:t>
            </a:r>
            <a:r>
              <a:rPr sz="3100" b="1" spc="-9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ΜΗΧΑΝΕΣ</a:t>
            </a:r>
            <a:r>
              <a:rPr sz="3100" b="1" spc="-204" dirty="0">
                <a:solidFill>
                  <a:srgbClr val="0000FF"/>
                </a:solidFill>
                <a:latin typeface="Arial" panose="020B0604020202020204"/>
                <a:cs typeface="Arial" panose="020B0604020202020204"/>
              </a:rPr>
              <a:t> </a:t>
            </a:r>
            <a:r>
              <a:rPr sz="3100" b="1" spc="-10" dirty="0">
                <a:solidFill>
                  <a:srgbClr val="0000FF"/>
                </a:solidFill>
                <a:latin typeface="Arial" panose="020B0604020202020204"/>
                <a:cs typeface="Arial" panose="020B0604020202020204"/>
              </a:rPr>
              <a:t>ΛΕΙΤΟΥΡΓΟΥΝ</a:t>
            </a:r>
            <a:r>
              <a:rPr sz="3100" b="1" spc="-105" dirty="0">
                <a:solidFill>
                  <a:srgbClr val="0000FF"/>
                </a:solidFill>
                <a:latin typeface="Arial" panose="020B0604020202020204"/>
                <a:cs typeface="Arial" panose="020B0604020202020204"/>
              </a:rPr>
              <a:t> </a:t>
            </a:r>
            <a:r>
              <a:rPr sz="3100" b="1" spc="-25" dirty="0">
                <a:solidFill>
                  <a:srgbClr val="0000FF"/>
                </a:solidFill>
                <a:latin typeface="Arial" panose="020B0604020202020204"/>
                <a:cs typeface="Arial" panose="020B0604020202020204"/>
              </a:rPr>
              <a:t>ΜΕ </a:t>
            </a:r>
            <a:r>
              <a:rPr sz="3100" b="1" dirty="0">
                <a:solidFill>
                  <a:srgbClr val="0000FF"/>
                </a:solidFill>
                <a:latin typeface="Arial" panose="020B0604020202020204"/>
                <a:cs typeface="Arial" panose="020B0604020202020204"/>
              </a:rPr>
              <a:t>ΑΕΡΙΟ,</a:t>
            </a:r>
            <a:r>
              <a:rPr sz="3100" b="1" spc="-5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ΟΙ</a:t>
            </a:r>
            <a:r>
              <a:rPr sz="3100" b="1" spc="-5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ΕΚΠΟΜΠΕΣ</a:t>
            </a:r>
            <a:r>
              <a:rPr sz="3100" b="1" spc="-4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ΤΩΝ</a:t>
            </a:r>
            <a:r>
              <a:rPr sz="3100" b="1" spc="-6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ΠΛΟΙΩΝ</a:t>
            </a:r>
            <a:r>
              <a:rPr sz="3100" b="1" spc="-65" dirty="0">
                <a:solidFill>
                  <a:srgbClr val="0000FF"/>
                </a:solidFill>
                <a:latin typeface="Arial" panose="020B0604020202020204"/>
                <a:cs typeface="Arial" panose="020B0604020202020204"/>
              </a:rPr>
              <a:t> </a:t>
            </a:r>
            <a:r>
              <a:rPr sz="3100" b="1" spc="-25" dirty="0">
                <a:solidFill>
                  <a:srgbClr val="0000FF"/>
                </a:solidFill>
                <a:latin typeface="Arial" panose="020B0604020202020204"/>
                <a:cs typeface="Arial" panose="020B0604020202020204"/>
              </a:rPr>
              <a:t>ΣΕ </a:t>
            </a:r>
            <a:r>
              <a:rPr sz="3100" b="1" dirty="0">
                <a:solidFill>
                  <a:srgbClr val="0000FF"/>
                </a:solidFill>
                <a:latin typeface="Arial" panose="020B0604020202020204"/>
                <a:cs typeface="Arial" panose="020B0604020202020204"/>
              </a:rPr>
              <a:t>ΟΞΕΙΔΙΑ</a:t>
            </a:r>
            <a:r>
              <a:rPr sz="3100" b="1" spc="-65" dirty="0">
                <a:solidFill>
                  <a:srgbClr val="0000FF"/>
                </a:solidFill>
                <a:latin typeface="Arial" panose="020B0604020202020204"/>
                <a:cs typeface="Arial" panose="020B0604020202020204"/>
              </a:rPr>
              <a:t> </a:t>
            </a:r>
            <a:r>
              <a:rPr sz="3100" b="1" spc="-35" dirty="0">
                <a:solidFill>
                  <a:srgbClr val="0000FF"/>
                </a:solidFill>
                <a:latin typeface="Arial" panose="020B0604020202020204"/>
                <a:cs typeface="Arial" panose="020B0604020202020204"/>
              </a:rPr>
              <a:t>ΤΟΥ</a:t>
            </a:r>
            <a:r>
              <a:rPr sz="3100" b="1" spc="-16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ΑΖΩΤΟΥ</a:t>
            </a:r>
            <a:r>
              <a:rPr sz="3100" b="1" spc="-6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(N</a:t>
            </a:r>
            <a:r>
              <a:rPr sz="2000" b="1" dirty="0">
                <a:solidFill>
                  <a:srgbClr val="0000FF"/>
                </a:solidFill>
                <a:latin typeface="Arial" panose="020B0604020202020204"/>
                <a:cs typeface="Arial" panose="020B0604020202020204"/>
              </a:rPr>
              <a:t>OX</a:t>
            </a:r>
            <a:r>
              <a:rPr sz="3100" b="1" dirty="0">
                <a:solidFill>
                  <a:srgbClr val="0000FF"/>
                </a:solidFill>
                <a:latin typeface="Arial" panose="020B0604020202020204"/>
                <a:cs typeface="Arial" panose="020B0604020202020204"/>
              </a:rPr>
              <a:t>),</a:t>
            </a:r>
            <a:r>
              <a:rPr sz="3100" b="1" spc="-5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ΟΞΕΙΔΙΑ</a:t>
            </a:r>
            <a:r>
              <a:rPr sz="3100" b="1" spc="-60" dirty="0">
                <a:solidFill>
                  <a:srgbClr val="0000FF"/>
                </a:solidFill>
                <a:latin typeface="Arial" panose="020B0604020202020204"/>
                <a:cs typeface="Arial" panose="020B0604020202020204"/>
              </a:rPr>
              <a:t> </a:t>
            </a:r>
            <a:r>
              <a:rPr sz="3100" b="1" spc="-25" dirty="0">
                <a:solidFill>
                  <a:srgbClr val="0000FF"/>
                </a:solidFill>
                <a:latin typeface="Arial" panose="020B0604020202020204"/>
                <a:cs typeface="Arial" panose="020B0604020202020204"/>
              </a:rPr>
              <a:t>ΤΟΥ </a:t>
            </a:r>
            <a:r>
              <a:rPr sz="3100" b="1" dirty="0">
                <a:solidFill>
                  <a:srgbClr val="0000FF"/>
                </a:solidFill>
                <a:latin typeface="Arial" panose="020B0604020202020204"/>
                <a:cs typeface="Arial" panose="020B0604020202020204"/>
              </a:rPr>
              <a:t>ΘΕΙΟΥ</a:t>
            </a:r>
            <a:r>
              <a:rPr sz="3100" b="1" spc="-7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(S</a:t>
            </a:r>
            <a:r>
              <a:rPr sz="2000" b="1" dirty="0">
                <a:solidFill>
                  <a:srgbClr val="0000FF"/>
                </a:solidFill>
                <a:latin typeface="Arial" panose="020B0604020202020204"/>
                <a:cs typeface="Arial" panose="020B0604020202020204"/>
              </a:rPr>
              <a:t>OX</a:t>
            </a:r>
            <a:r>
              <a:rPr sz="3100" b="1" dirty="0">
                <a:solidFill>
                  <a:srgbClr val="0000FF"/>
                </a:solidFill>
                <a:latin typeface="Arial" panose="020B0604020202020204"/>
                <a:cs typeface="Arial" panose="020B0604020202020204"/>
              </a:rPr>
              <a:t>),</a:t>
            </a:r>
            <a:r>
              <a:rPr sz="3100" b="1" spc="-18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ΔΙΟΞΕΙΔΙΑ</a:t>
            </a:r>
            <a:r>
              <a:rPr sz="3100" b="1" spc="-80" dirty="0">
                <a:solidFill>
                  <a:srgbClr val="0000FF"/>
                </a:solidFill>
                <a:latin typeface="Arial" panose="020B0604020202020204"/>
                <a:cs typeface="Arial" panose="020B0604020202020204"/>
              </a:rPr>
              <a:t> </a:t>
            </a:r>
            <a:r>
              <a:rPr sz="3100" b="1" spc="-30" dirty="0">
                <a:solidFill>
                  <a:srgbClr val="0000FF"/>
                </a:solidFill>
                <a:latin typeface="Arial" panose="020B0604020202020204"/>
                <a:cs typeface="Arial" panose="020B0604020202020204"/>
              </a:rPr>
              <a:t>ΤΟΥ</a:t>
            </a:r>
            <a:r>
              <a:rPr sz="3100" b="1" spc="-185" dirty="0">
                <a:solidFill>
                  <a:srgbClr val="0000FF"/>
                </a:solidFill>
                <a:latin typeface="Arial" panose="020B0604020202020204"/>
                <a:cs typeface="Arial" panose="020B0604020202020204"/>
              </a:rPr>
              <a:t> </a:t>
            </a:r>
            <a:r>
              <a:rPr sz="3100" b="1" spc="-20" dirty="0">
                <a:solidFill>
                  <a:srgbClr val="0000FF"/>
                </a:solidFill>
                <a:latin typeface="Arial" panose="020B0604020202020204"/>
                <a:cs typeface="Arial" panose="020B0604020202020204"/>
              </a:rPr>
              <a:t>ΑΝΘΡΑΚΑ</a:t>
            </a:r>
            <a:r>
              <a:rPr sz="3100" b="1" spc="-70" dirty="0">
                <a:solidFill>
                  <a:srgbClr val="0000FF"/>
                </a:solidFill>
                <a:latin typeface="Arial" panose="020B0604020202020204"/>
                <a:cs typeface="Arial" panose="020B0604020202020204"/>
              </a:rPr>
              <a:t> </a:t>
            </a:r>
            <a:r>
              <a:rPr sz="3100" b="1" spc="-10" dirty="0">
                <a:solidFill>
                  <a:srgbClr val="0000FF"/>
                </a:solidFill>
                <a:latin typeface="Arial" panose="020B0604020202020204"/>
                <a:cs typeface="Arial" panose="020B0604020202020204"/>
              </a:rPr>
              <a:t>(CO</a:t>
            </a:r>
            <a:r>
              <a:rPr sz="2000" b="1" spc="-10" dirty="0">
                <a:solidFill>
                  <a:srgbClr val="0000FF"/>
                </a:solidFill>
                <a:latin typeface="Arial" panose="020B0604020202020204"/>
                <a:cs typeface="Arial" panose="020B0604020202020204"/>
              </a:rPr>
              <a:t>2</a:t>
            </a:r>
            <a:r>
              <a:rPr sz="3100" b="1" spc="-10"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ΚΑΙ</a:t>
            </a:r>
            <a:r>
              <a:rPr sz="3100" b="1" spc="-110" dirty="0">
                <a:solidFill>
                  <a:srgbClr val="0000FF"/>
                </a:solidFill>
                <a:latin typeface="Arial" panose="020B0604020202020204"/>
                <a:cs typeface="Arial" panose="020B0604020202020204"/>
              </a:rPr>
              <a:t> </a:t>
            </a:r>
            <a:r>
              <a:rPr sz="3100" b="1" spc="-30" dirty="0">
                <a:solidFill>
                  <a:srgbClr val="0000FF"/>
                </a:solidFill>
                <a:latin typeface="Arial" panose="020B0604020202020204"/>
                <a:cs typeface="Arial" panose="020B0604020202020204"/>
              </a:rPr>
              <a:t>ΤΑ</a:t>
            </a:r>
            <a:r>
              <a:rPr sz="3100" b="1" spc="-100" dirty="0">
                <a:solidFill>
                  <a:srgbClr val="0000FF"/>
                </a:solidFill>
                <a:latin typeface="Arial" panose="020B0604020202020204"/>
                <a:cs typeface="Arial" panose="020B0604020202020204"/>
              </a:rPr>
              <a:t> </a:t>
            </a:r>
            <a:r>
              <a:rPr sz="3100" b="1" spc="-20" dirty="0">
                <a:solidFill>
                  <a:srgbClr val="0000FF"/>
                </a:solidFill>
                <a:latin typeface="Arial" panose="020B0604020202020204"/>
                <a:cs typeface="Arial" panose="020B0604020202020204"/>
              </a:rPr>
              <a:t>ΣΩΜΑΤΙΔΙΑ</a:t>
            </a:r>
            <a:r>
              <a:rPr sz="3100" b="1" spc="-114" dirty="0">
                <a:solidFill>
                  <a:srgbClr val="0000FF"/>
                </a:solidFill>
                <a:latin typeface="Arial" panose="020B0604020202020204"/>
                <a:cs typeface="Arial" panose="020B0604020202020204"/>
              </a:rPr>
              <a:t> </a:t>
            </a:r>
            <a:r>
              <a:rPr sz="3100" b="1" spc="-10" dirty="0">
                <a:solidFill>
                  <a:srgbClr val="0000FF"/>
                </a:solidFill>
                <a:latin typeface="Arial" panose="020B0604020202020204"/>
                <a:cs typeface="Arial" panose="020B0604020202020204"/>
              </a:rPr>
              <a:t>ΜΕΙΩΝΟΝΤΑΙ</a:t>
            </a:r>
            <a:r>
              <a:rPr sz="3100" b="1" spc="-95" dirty="0">
                <a:solidFill>
                  <a:srgbClr val="0000FF"/>
                </a:solidFill>
                <a:latin typeface="Arial" panose="020B0604020202020204"/>
                <a:cs typeface="Arial" panose="020B0604020202020204"/>
              </a:rPr>
              <a:t> </a:t>
            </a:r>
            <a:r>
              <a:rPr sz="3100" b="1" dirty="0">
                <a:solidFill>
                  <a:srgbClr val="0000FF"/>
                </a:solidFill>
                <a:latin typeface="Arial" panose="020B0604020202020204"/>
                <a:cs typeface="Arial" panose="020B0604020202020204"/>
              </a:rPr>
              <a:t>ΣΕ</a:t>
            </a:r>
            <a:r>
              <a:rPr sz="3100" b="1" spc="-95" dirty="0">
                <a:solidFill>
                  <a:srgbClr val="0000FF"/>
                </a:solidFill>
                <a:latin typeface="Arial" panose="020B0604020202020204"/>
                <a:cs typeface="Arial" panose="020B0604020202020204"/>
              </a:rPr>
              <a:t> </a:t>
            </a:r>
            <a:r>
              <a:rPr sz="3100" b="1" spc="-70" dirty="0">
                <a:solidFill>
                  <a:srgbClr val="0000FF"/>
                </a:solidFill>
                <a:latin typeface="Arial" panose="020B0604020202020204"/>
                <a:cs typeface="Arial" panose="020B0604020202020204"/>
              </a:rPr>
              <a:t>ΜΕΓΑΛΟ </a:t>
            </a:r>
            <a:r>
              <a:rPr sz="3100" b="1" spc="-10" dirty="0">
                <a:solidFill>
                  <a:srgbClr val="0000FF"/>
                </a:solidFill>
                <a:latin typeface="Arial" panose="020B0604020202020204"/>
                <a:cs typeface="Arial" panose="020B0604020202020204"/>
              </a:rPr>
              <a:t>ΒΑΘΜΟ.</a:t>
            </a:r>
            <a:endParaRPr sz="3100">
              <a:latin typeface="Arial" panose="020B0604020202020204"/>
              <a:cs typeface="Arial" panose="020B0604020202020204"/>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0" y="0"/>
            <a:ext cx="9142730" cy="6858000"/>
          </a:xfrm>
          <a:prstGeom prst="rect">
            <a:avLst/>
          </a:prstGeom>
        </p:spPr>
      </p:pic>
    </p:spTree>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a:spLocks noGrp="1"/>
          </p:cNvSpPr>
          <p:nvPr>
            <p:ph type="body" idx="1"/>
          </p:nvPr>
        </p:nvSpPr>
        <p:spPr>
          <a:xfrm>
            <a:off x="113029" y="1041400"/>
            <a:ext cx="8869044" cy="4568190"/>
          </a:xfrm>
          <a:prstGeom prst="rect">
            <a:avLst/>
          </a:prstGeom>
        </p:spPr>
        <p:txBody>
          <a:bodyPr vert="horz" wrap="square" lIns="0" tIns="382905" rIns="0" bIns="0" rtlCol="0">
            <a:spAutoFit/>
          </a:bodyPr>
          <a:lstStyle/>
          <a:p>
            <a:pPr marL="156845" marR="5080">
              <a:lnSpc>
                <a:spcPct val="100000"/>
              </a:lnSpc>
              <a:spcBef>
                <a:spcPts val="105"/>
              </a:spcBef>
            </a:pPr>
            <a:r>
              <a:rPr dirty="0"/>
              <a:t>ΤΗΝ</a:t>
            </a:r>
            <a:r>
              <a:rPr spc="-50" dirty="0"/>
              <a:t> </a:t>
            </a:r>
            <a:r>
              <a:rPr dirty="0"/>
              <a:t>ΙΔΙΑ</a:t>
            </a:r>
            <a:r>
              <a:rPr spc="-35" dirty="0"/>
              <a:t> </a:t>
            </a:r>
            <a:r>
              <a:rPr dirty="0"/>
              <a:t>ΣΤΙΓΜΗ,</a:t>
            </a:r>
            <a:r>
              <a:rPr spc="-30" dirty="0"/>
              <a:t> </a:t>
            </a:r>
            <a:r>
              <a:rPr dirty="0"/>
              <a:t>ΤΟ</a:t>
            </a:r>
            <a:r>
              <a:rPr spc="-30" dirty="0"/>
              <a:t> </a:t>
            </a:r>
            <a:r>
              <a:rPr dirty="0"/>
              <a:t>LNG</a:t>
            </a:r>
            <a:r>
              <a:rPr spc="-30" dirty="0"/>
              <a:t> </a:t>
            </a:r>
            <a:r>
              <a:rPr spc="-10" dirty="0"/>
              <a:t>ΚΑΥΣΙΜO ΒΡΙΣΚΕΤΑΙ</a:t>
            </a:r>
            <a:r>
              <a:rPr spc="-80" dirty="0"/>
              <a:t> </a:t>
            </a:r>
            <a:r>
              <a:rPr dirty="0"/>
              <a:t>ΣΥΧΝΑ</a:t>
            </a:r>
            <a:r>
              <a:rPr spc="-70" dirty="0"/>
              <a:t> </a:t>
            </a:r>
            <a:r>
              <a:rPr dirty="0"/>
              <a:t>ΝΑ</a:t>
            </a:r>
            <a:r>
              <a:rPr spc="-60" dirty="0"/>
              <a:t> </a:t>
            </a:r>
            <a:r>
              <a:rPr dirty="0"/>
              <a:t>ΕΙΝΑΙ</a:t>
            </a:r>
            <a:r>
              <a:rPr spc="-65" dirty="0"/>
              <a:t> </a:t>
            </a:r>
            <a:r>
              <a:rPr spc="-25" dirty="0"/>
              <a:t>ΠΙΟ </a:t>
            </a:r>
            <a:r>
              <a:rPr spc="-10" dirty="0"/>
              <a:t>ΑΝΤΑΓΩΝΙΣΤΙΚO</a:t>
            </a:r>
            <a:r>
              <a:rPr spc="-80" dirty="0"/>
              <a:t> </a:t>
            </a:r>
            <a:r>
              <a:rPr dirty="0"/>
              <a:t>ΣΕ</a:t>
            </a:r>
            <a:r>
              <a:rPr spc="-55" dirty="0"/>
              <a:t> </a:t>
            </a:r>
            <a:r>
              <a:rPr dirty="0"/>
              <a:t>ΤΙΜΕΣ</a:t>
            </a:r>
            <a:r>
              <a:rPr spc="-175" dirty="0"/>
              <a:t> </a:t>
            </a:r>
            <a:r>
              <a:rPr dirty="0"/>
              <a:t>ΑΠΟ</a:t>
            </a:r>
            <a:r>
              <a:rPr spc="-70" dirty="0"/>
              <a:t> </a:t>
            </a:r>
            <a:r>
              <a:rPr spc="-25" dirty="0"/>
              <a:t>ΤΑ ΣΥΜΒΑΤΙΚΑ</a:t>
            </a:r>
            <a:r>
              <a:rPr spc="-220" dirty="0"/>
              <a:t> </a:t>
            </a:r>
            <a:r>
              <a:rPr spc="-20" dirty="0"/>
              <a:t>ΥΓΡΑ</a:t>
            </a:r>
            <a:r>
              <a:rPr spc="-130" dirty="0"/>
              <a:t> </a:t>
            </a:r>
            <a:r>
              <a:rPr spc="-35" dirty="0"/>
              <a:t>ΚΑΥΣΙΜΑ,</a:t>
            </a:r>
            <a:r>
              <a:rPr spc="-200" dirty="0"/>
              <a:t> </a:t>
            </a:r>
            <a:r>
              <a:rPr spc="-45" dirty="0"/>
              <a:t>ΔΙΝΟΝΤΑΣ </a:t>
            </a:r>
            <a:r>
              <a:rPr dirty="0"/>
              <a:t>ΕΤΣΙ</a:t>
            </a:r>
            <a:r>
              <a:rPr spc="-45" dirty="0"/>
              <a:t> </a:t>
            </a:r>
            <a:r>
              <a:rPr dirty="0"/>
              <a:t>ΤΗ</a:t>
            </a:r>
            <a:r>
              <a:rPr spc="-160" dirty="0"/>
              <a:t> </a:t>
            </a:r>
            <a:r>
              <a:rPr spc="-90" dirty="0"/>
              <a:t>ΔΥΝΑΤΟΤΗΤΑ</a:t>
            </a:r>
            <a:r>
              <a:rPr spc="-25" dirty="0"/>
              <a:t> </a:t>
            </a:r>
            <a:r>
              <a:rPr spc="-10" dirty="0"/>
              <a:t>ΣΤΟΥΣ </a:t>
            </a:r>
            <a:r>
              <a:rPr dirty="0"/>
              <a:t>ΠΛΟΙΟΚΤΗΤΕΣ</a:t>
            </a:r>
            <a:r>
              <a:rPr spc="-90" dirty="0"/>
              <a:t> </a:t>
            </a:r>
            <a:r>
              <a:rPr dirty="0"/>
              <a:t>ΚΑΙ</a:t>
            </a:r>
            <a:r>
              <a:rPr spc="-90" dirty="0"/>
              <a:t> </a:t>
            </a:r>
            <a:r>
              <a:rPr dirty="0"/>
              <a:t>ΤΟΥΣ</a:t>
            </a:r>
            <a:r>
              <a:rPr spc="-100" dirty="0"/>
              <a:t> </a:t>
            </a:r>
            <a:r>
              <a:rPr dirty="0"/>
              <a:t>ΦΟΡΕΙΣ</a:t>
            </a:r>
            <a:r>
              <a:rPr spc="-85" dirty="0"/>
              <a:t> </a:t>
            </a:r>
            <a:r>
              <a:rPr spc="-25" dirty="0"/>
              <a:t>ΝΑ </a:t>
            </a:r>
            <a:r>
              <a:rPr dirty="0"/>
              <a:t>ΕΧΟΥΝ</a:t>
            </a:r>
            <a:r>
              <a:rPr spc="-90" dirty="0"/>
              <a:t> </a:t>
            </a:r>
            <a:r>
              <a:rPr dirty="0"/>
              <a:t>ΣΗΜΑΝΤΙΚΗ</a:t>
            </a:r>
            <a:r>
              <a:rPr spc="-85" dirty="0"/>
              <a:t> </a:t>
            </a:r>
            <a:r>
              <a:rPr spc="-10" dirty="0"/>
              <a:t>ΕΞΟΙΚΟΝΟΜΗΣΗ </a:t>
            </a:r>
            <a:r>
              <a:rPr spc="-50" dirty="0"/>
              <a:t>ΚΟΣΤΟΥΣ</a:t>
            </a:r>
            <a:r>
              <a:rPr spc="-140" dirty="0"/>
              <a:t> </a:t>
            </a:r>
            <a:r>
              <a:rPr spc="-10" dirty="0"/>
              <a:t>ΛΕΙΤΟΥΡΓΙΑΣ.</a:t>
            </a:r>
            <a:endParaRPr spc="-10" dirty="0"/>
          </a:p>
        </p:txBody>
      </p:sp>
    </p:spTree>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341119"/>
            <a:ext cx="8568055" cy="4909820"/>
          </a:xfrm>
          <a:prstGeom prst="rect">
            <a:avLst/>
          </a:prstGeom>
        </p:spPr>
        <p:txBody>
          <a:bodyPr vert="horz" wrap="square" lIns="0" tIns="87630" rIns="0" bIns="0" rtlCol="0">
            <a:spAutoFit/>
          </a:bodyPr>
          <a:lstStyle/>
          <a:p>
            <a:pPr marL="12700">
              <a:lnSpc>
                <a:spcPct val="100000"/>
              </a:lnSpc>
              <a:spcBef>
                <a:spcPts val="690"/>
              </a:spcBef>
            </a:pPr>
            <a:r>
              <a:rPr sz="3400" b="1" dirty="0">
                <a:latin typeface="Arial" panose="020B0604020202020204"/>
                <a:cs typeface="Arial" panose="020B0604020202020204"/>
              </a:rPr>
              <a:t>Η</a:t>
            </a:r>
            <a:r>
              <a:rPr sz="3400" b="1" spc="-114" dirty="0">
                <a:latin typeface="Arial" panose="020B0604020202020204"/>
                <a:cs typeface="Arial" panose="020B0604020202020204"/>
              </a:rPr>
              <a:t> </a:t>
            </a:r>
            <a:r>
              <a:rPr sz="3400" b="1" spc="-20" dirty="0">
                <a:latin typeface="Arial" panose="020B0604020202020204"/>
                <a:cs typeface="Arial" panose="020B0604020202020204"/>
              </a:rPr>
              <a:t>ΤΕΧΝΟΛΟΓΙΑ</a:t>
            </a:r>
            <a:r>
              <a:rPr sz="3400" b="1" spc="-220" dirty="0">
                <a:latin typeface="Arial" panose="020B0604020202020204"/>
                <a:cs typeface="Arial" panose="020B0604020202020204"/>
              </a:rPr>
              <a:t> </a:t>
            </a:r>
            <a:r>
              <a:rPr sz="3400" b="1" dirty="0">
                <a:latin typeface="Arial" panose="020B0604020202020204"/>
                <a:cs typeface="Arial" panose="020B0604020202020204"/>
              </a:rPr>
              <a:t>ΔΙΠΛΟΥ</a:t>
            </a:r>
            <a:r>
              <a:rPr sz="3400" b="1" spc="-110" dirty="0">
                <a:latin typeface="Arial" panose="020B0604020202020204"/>
                <a:cs typeface="Arial" panose="020B0604020202020204"/>
              </a:rPr>
              <a:t> </a:t>
            </a:r>
            <a:r>
              <a:rPr sz="3400" b="1" spc="-35" dirty="0">
                <a:latin typeface="Arial" panose="020B0604020202020204"/>
                <a:cs typeface="Arial" panose="020B0604020202020204"/>
              </a:rPr>
              <a:t>ΚΑΥΣΙΜΟΥ</a:t>
            </a:r>
            <a:r>
              <a:rPr sz="3400" b="1" spc="-105" dirty="0">
                <a:latin typeface="Arial" panose="020B0604020202020204"/>
                <a:cs typeface="Arial" panose="020B0604020202020204"/>
              </a:rPr>
              <a:t> </a:t>
            </a:r>
            <a:r>
              <a:rPr sz="3400" b="1" spc="-25" dirty="0">
                <a:latin typeface="Arial" panose="020B0604020202020204"/>
                <a:cs typeface="Arial" panose="020B0604020202020204"/>
              </a:rPr>
              <a:t>ΓΙΑ</a:t>
            </a:r>
            <a:endParaRPr sz="3400">
              <a:latin typeface="Arial" panose="020B0604020202020204"/>
              <a:cs typeface="Arial" panose="020B0604020202020204"/>
            </a:endParaRPr>
          </a:p>
          <a:p>
            <a:pPr marL="12700" marR="31115">
              <a:lnSpc>
                <a:spcPct val="100000"/>
              </a:lnSpc>
              <a:spcBef>
                <a:spcPts val="595"/>
              </a:spcBef>
            </a:pPr>
            <a:r>
              <a:rPr sz="3400" b="1" spc="-10" dirty="0">
                <a:solidFill>
                  <a:srgbClr val="FF0000"/>
                </a:solidFill>
                <a:latin typeface="Arial" panose="020B0604020202020204"/>
                <a:cs typeface="Arial" panose="020B0604020202020204"/>
              </a:rPr>
              <a:t>2-</a:t>
            </a:r>
            <a:r>
              <a:rPr sz="3400" b="1" dirty="0">
                <a:solidFill>
                  <a:srgbClr val="FF0000"/>
                </a:solidFill>
                <a:latin typeface="Arial" panose="020B0604020202020204"/>
                <a:cs typeface="Arial" panose="020B0604020202020204"/>
              </a:rPr>
              <a:t>ΧΡΟΝΟΥΣ</a:t>
            </a:r>
            <a:r>
              <a:rPr sz="3400" b="1" spc="-90" dirty="0">
                <a:solidFill>
                  <a:srgbClr val="FF0000"/>
                </a:solidFill>
                <a:latin typeface="Arial" panose="020B0604020202020204"/>
                <a:cs typeface="Arial" panose="020B0604020202020204"/>
              </a:rPr>
              <a:t> </a:t>
            </a:r>
            <a:r>
              <a:rPr sz="3400" b="1" dirty="0">
                <a:latin typeface="Arial" panose="020B0604020202020204"/>
                <a:cs typeface="Arial" panose="020B0604020202020204"/>
              </a:rPr>
              <a:t>ΚΑΙ</a:t>
            </a:r>
            <a:r>
              <a:rPr sz="3400" b="1" spc="-85" dirty="0">
                <a:latin typeface="Arial" panose="020B0604020202020204"/>
                <a:cs typeface="Arial" panose="020B0604020202020204"/>
              </a:rPr>
              <a:t> </a:t>
            </a:r>
            <a:r>
              <a:rPr sz="3400" b="1" spc="-10" dirty="0">
                <a:solidFill>
                  <a:srgbClr val="FF0000"/>
                </a:solidFill>
                <a:latin typeface="Arial" panose="020B0604020202020204"/>
                <a:cs typeface="Arial" panose="020B0604020202020204"/>
              </a:rPr>
              <a:t>4-</a:t>
            </a:r>
            <a:r>
              <a:rPr sz="3400" b="1" dirty="0">
                <a:solidFill>
                  <a:srgbClr val="FF0000"/>
                </a:solidFill>
                <a:latin typeface="Arial" panose="020B0604020202020204"/>
                <a:cs typeface="Arial" panose="020B0604020202020204"/>
              </a:rPr>
              <a:t>ΧΡΟΝΟΥΣ</a:t>
            </a:r>
            <a:r>
              <a:rPr sz="3400" b="1" spc="-75" dirty="0">
                <a:solidFill>
                  <a:srgbClr val="FF0000"/>
                </a:solidFill>
                <a:latin typeface="Arial" panose="020B0604020202020204"/>
                <a:cs typeface="Arial" panose="020B0604020202020204"/>
              </a:rPr>
              <a:t> </a:t>
            </a:r>
            <a:r>
              <a:rPr sz="3400" b="1" spc="-10" dirty="0">
                <a:latin typeface="Arial" panose="020B0604020202020204"/>
                <a:cs typeface="Arial" panose="020B0604020202020204"/>
              </a:rPr>
              <a:t>ΚΙΝΗΤΗΡΕΣ </a:t>
            </a:r>
            <a:r>
              <a:rPr sz="3400" b="1" dirty="0">
                <a:latin typeface="Arial" panose="020B0604020202020204"/>
                <a:cs typeface="Arial" panose="020B0604020202020204"/>
              </a:rPr>
              <a:t>ΕΙΝΑΙ</a:t>
            </a:r>
            <a:r>
              <a:rPr sz="3400" b="1" spc="-45" dirty="0">
                <a:latin typeface="Arial" panose="020B0604020202020204"/>
                <a:cs typeface="Arial" panose="020B0604020202020204"/>
              </a:rPr>
              <a:t> </a:t>
            </a:r>
            <a:r>
              <a:rPr sz="3400" b="1" dirty="0">
                <a:latin typeface="Arial" panose="020B0604020202020204"/>
                <a:cs typeface="Arial" panose="020B0604020202020204"/>
              </a:rPr>
              <a:t>ΕΦΙΚΤΟ</a:t>
            </a:r>
            <a:r>
              <a:rPr sz="3400" b="1" spc="-50" dirty="0">
                <a:latin typeface="Arial" panose="020B0604020202020204"/>
                <a:cs typeface="Arial" panose="020B0604020202020204"/>
              </a:rPr>
              <a:t> </a:t>
            </a:r>
            <a:r>
              <a:rPr sz="3400" b="1" dirty="0">
                <a:latin typeface="Arial" panose="020B0604020202020204"/>
                <a:cs typeface="Arial" panose="020B0604020202020204"/>
              </a:rPr>
              <a:t>ΚΑΙ</a:t>
            </a:r>
            <a:r>
              <a:rPr sz="3400" b="1" spc="-140" dirty="0">
                <a:latin typeface="Arial" panose="020B0604020202020204"/>
                <a:cs typeface="Arial" panose="020B0604020202020204"/>
              </a:rPr>
              <a:t> </a:t>
            </a:r>
            <a:r>
              <a:rPr sz="3400" b="1" spc="-10" dirty="0">
                <a:latin typeface="Arial" panose="020B0604020202020204"/>
                <a:cs typeface="Arial" panose="020B0604020202020204"/>
              </a:rPr>
              <a:t>ΑΠΟΤΕΛΕΣΜΑΤΙΚΟ, </a:t>
            </a:r>
            <a:r>
              <a:rPr sz="3400" b="1" dirty="0">
                <a:latin typeface="Arial" panose="020B0604020202020204"/>
                <a:cs typeface="Arial" panose="020B0604020202020204"/>
              </a:rPr>
              <a:t>ΚΑΙ</a:t>
            </a:r>
            <a:r>
              <a:rPr sz="3400" b="1" spc="-30" dirty="0">
                <a:latin typeface="Arial" panose="020B0604020202020204"/>
                <a:cs typeface="Arial" panose="020B0604020202020204"/>
              </a:rPr>
              <a:t> </a:t>
            </a:r>
            <a:r>
              <a:rPr sz="3400" b="1" dirty="0">
                <a:latin typeface="Arial" panose="020B0604020202020204"/>
                <a:cs typeface="Arial" panose="020B0604020202020204"/>
              </a:rPr>
              <a:t>ΗΔΗ</a:t>
            </a:r>
            <a:r>
              <a:rPr sz="3400" b="1" spc="-20" dirty="0">
                <a:latin typeface="Arial" panose="020B0604020202020204"/>
                <a:cs typeface="Arial" panose="020B0604020202020204"/>
              </a:rPr>
              <a:t> ΧΡΗΣΙΜΟΠΟΙΕΙΤΑΙ</a:t>
            </a:r>
            <a:r>
              <a:rPr sz="3400" b="1" spc="-130" dirty="0">
                <a:latin typeface="Arial" panose="020B0604020202020204"/>
                <a:cs typeface="Arial" panose="020B0604020202020204"/>
              </a:rPr>
              <a:t> </a:t>
            </a:r>
            <a:r>
              <a:rPr sz="3400" b="1" dirty="0">
                <a:latin typeface="Arial" panose="020B0604020202020204"/>
                <a:cs typeface="Arial" panose="020B0604020202020204"/>
              </a:rPr>
              <a:t>ΑΠΟ</a:t>
            </a:r>
            <a:r>
              <a:rPr sz="3400" b="1" spc="-30" dirty="0">
                <a:latin typeface="Arial" panose="020B0604020202020204"/>
                <a:cs typeface="Arial" panose="020B0604020202020204"/>
              </a:rPr>
              <a:t> </a:t>
            </a:r>
            <a:r>
              <a:rPr sz="3400" b="1" spc="-20">
                <a:latin typeface="Arial" panose="020B0604020202020204"/>
                <a:cs typeface="Arial" panose="020B0604020202020204"/>
              </a:rPr>
              <a:t>ΤΟΥΣ </a:t>
            </a:r>
            <a:r>
              <a:rPr sz="3400" b="1" spc="-10" smtClean="0">
                <a:latin typeface="Arial" panose="020B0604020202020204"/>
                <a:cs typeface="Arial" panose="020B0604020202020204"/>
              </a:rPr>
              <a:t>ΣΗΜΑΝΤΙΚ</a:t>
            </a:r>
            <a:r>
              <a:rPr lang="el-GR" sz="3400" b="1" spc="-10" dirty="0">
                <a:latin typeface="Arial" panose="020B0604020202020204"/>
                <a:cs typeface="Arial" panose="020B0604020202020204"/>
              </a:rPr>
              <a:t>Ο</a:t>
            </a:r>
            <a:r>
              <a:rPr sz="3400" b="1" spc="-10" smtClean="0">
                <a:latin typeface="Arial" panose="020B0604020202020204"/>
                <a:cs typeface="Arial" panose="020B0604020202020204"/>
              </a:rPr>
              <a:t>ΤΕΡΟΥΣ</a:t>
            </a:r>
            <a:r>
              <a:rPr sz="3400" b="1" spc="-170" smtClean="0">
                <a:latin typeface="Arial" panose="020B0604020202020204"/>
                <a:cs typeface="Arial" panose="020B0604020202020204"/>
              </a:rPr>
              <a:t> </a:t>
            </a:r>
            <a:r>
              <a:rPr sz="3400" b="1" spc="-10" dirty="0">
                <a:latin typeface="Arial" panose="020B0604020202020204"/>
                <a:cs typeface="Arial" panose="020B0604020202020204"/>
              </a:rPr>
              <a:t>ΚΑΤΑΣΚΕΥΑΣΤΕΣ </a:t>
            </a:r>
            <a:r>
              <a:rPr sz="3400" b="1" spc="-20" dirty="0">
                <a:latin typeface="Arial" panose="020B0604020202020204"/>
                <a:cs typeface="Arial" panose="020B0604020202020204"/>
              </a:rPr>
              <a:t>ΝΑΥΤΙΚΩΝ</a:t>
            </a:r>
            <a:r>
              <a:rPr sz="3400" b="1" spc="-204" dirty="0">
                <a:latin typeface="Arial" panose="020B0604020202020204"/>
                <a:cs typeface="Arial" panose="020B0604020202020204"/>
              </a:rPr>
              <a:t> </a:t>
            </a:r>
            <a:r>
              <a:rPr sz="3400" b="1" spc="-10" dirty="0">
                <a:latin typeface="Arial" panose="020B0604020202020204"/>
                <a:cs typeface="Arial" panose="020B0604020202020204"/>
              </a:rPr>
              <a:t>ΜΗΧΑΝΩΝ.</a:t>
            </a:r>
            <a:endParaRPr sz="3400">
              <a:latin typeface="Arial" panose="020B0604020202020204"/>
              <a:cs typeface="Arial" panose="020B0604020202020204"/>
            </a:endParaRPr>
          </a:p>
          <a:p>
            <a:pPr marL="12700" marR="5080">
              <a:lnSpc>
                <a:spcPct val="100000"/>
              </a:lnSpc>
              <a:spcBef>
                <a:spcPts val="590"/>
              </a:spcBef>
            </a:pPr>
            <a:r>
              <a:rPr sz="3400" b="1" spc="-10" dirty="0">
                <a:latin typeface="Arial" panose="020B0604020202020204"/>
                <a:cs typeface="Arial" panose="020B0604020202020204"/>
              </a:rPr>
              <a:t>ΠΡΟΣΦΕΡΟΝΤΑΣ</a:t>
            </a:r>
            <a:r>
              <a:rPr sz="3400" b="1" spc="-180" dirty="0">
                <a:latin typeface="Arial" panose="020B0604020202020204"/>
                <a:cs typeface="Arial" panose="020B0604020202020204"/>
              </a:rPr>
              <a:t> </a:t>
            </a:r>
            <a:r>
              <a:rPr sz="3400" b="1" spc="-35" dirty="0">
                <a:latin typeface="Arial" panose="020B0604020202020204"/>
                <a:cs typeface="Arial" panose="020B0604020202020204"/>
              </a:rPr>
              <a:t>ΜΕΓΑΛΗ</a:t>
            </a:r>
            <a:r>
              <a:rPr sz="3400" b="1" spc="-155" dirty="0">
                <a:latin typeface="Arial" panose="020B0604020202020204"/>
                <a:cs typeface="Arial" panose="020B0604020202020204"/>
              </a:rPr>
              <a:t> </a:t>
            </a:r>
            <a:r>
              <a:rPr sz="3400" b="1" spc="-10" dirty="0">
                <a:latin typeface="Arial" panose="020B0604020202020204"/>
                <a:cs typeface="Arial" panose="020B0604020202020204"/>
              </a:rPr>
              <a:t>ΕΠΙΛΟΓΗ</a:t>
            </a:r>
            <a:r>
              <a:rPr sz="3400" b="1" spc="-225" dirty="0">
                <a:latin typeface="Arial" panose="020B0604020202020204"/>
                <a:cs typeface="Arial" panose="020B0604020202020204"/>
              </a:rPr>
              <a:t> </a:t>
            </a:r>
            <a:r>
              <a:rPr sz="3400" b="1" spc="-25" dirty="0">
                <a:latin typeface="Arial" panose="020B0604020202020204"/>
                <a:cs typeface="Arial" panose="020B0604020202020204"/>
              </a:rPr>
              <a:t>ΑΠΟ </a:t>
            </a:r>
            <a:r>
              <a:rPr sz="3400" b="1" spc="-10" dirty="0">
                <a:latin typeface="Arial" panose="020B0604020202020204"/>
                <a:cs typeface="Arial" panose="020B0604020202020204"/>
              </a:rPr>
              <a:t>ΔΙΑΦΟΡΕΣ</a:t>
            </a:r>
            <a:r>
              <a:rPr sz="3400" b="1" spc="-220" dirty="0">
                <a:latin typeface="Arial" panose="020B0604020202020204"/>
                <a:cs typeface="Arial" panose="020B0604020202020204"/>
              </a:rPr>
              <a:t> </a:t>
            </a:r>
            <a:r>
              <a:rPr sz="3400" b="1" spc="-10" dirty="0">
                <a:latin typeface="Arial" panose="020B0604020202020204"/>
                <a:cs typeface="Arial" panose="020B0604020202020204"/>
              </a:rPr>
              <a:t>ΔΙΑΣΤΑΣΕΙΣ</a:t>
            </a:r>
            <a:r>
              <a:rPr sz="3400" b="1" spc="-100" dirty="0">
                <a:latin typeface="Arial" panose="020B0604020202020204"/>
                <a:cs typeface="Arial" panose="020B0604020202020204"/>
              </a:rPr>
              <a:t> </a:t>
            </a:r>
            <a:r>
              <a:rPr sz="3400" b="1" dirty="0">
                <a:latin typeface="Arial" panose="020B0604020202020204"/>
                <a:cs typeface="Arial" panose="020B0604020202020204"/>
              </a:rPr>
              <a:t>ΜΗΧΑΝΩΝ</a:t>
            </a:r>
            <a:r>
              <a:rPr sz="3400" b="1" spc="-105" dirty="0">
                <a:latin typeface="Arial" panose="020B0604020202020204"/>
                <a:cs typeface="Arial" panose="020B0604020202020204"/>
              </a:rPr>
              <a:t> </a:t>
            </a:r>
            <a:r>
              <a:rPr sz="3400" b="1" spc="-25" dirty="0">
                <a:latin typeface="Arial" panose="020B0604020202020204"/>
                <a:cs typeface="Arial" panose="020B0604020202020204"/>
              </a:rPr>
              <a:t>ΓΙΑ </a:t>
            </a:r>
            <a:r>
              <a:rPr sz="3400" b="1" spc="-20" dirty="0">
                <a:latin typeface="Arial" panose="020B0604020202020204"/>
                <a:cs typeface="Arial" panose="020B0604020202020204"/>
              </a:rPr>
              <a:t>ΟΛΟΥΣ</a:t>
            </a:r>
            <a:r>
              <a:rPr sz="3400" b="1" spc="-175" dirty="0">
                <a:latin typeface="Arial" panose="020B0604020202020204"/>
                <a:cs typeface="Arial" panose="020B0604020202020204"/>
              </a:rPr>
              <a:t> </a:t>
            </a:r>
            <a:r>
              <a:rPr sz="3400" b="1" dirty="0">
                <a:latin typeface="Arial" panose="020B0604020202020204"/>
                <a:cs typeface="Arial" panose="020B0604020202020204"/>
              </a:rPr>
              <a:t>ΤΟΥΣ</a:t>
            </a:r>
            <a:r>
              <a:rPr sz="3400" b="1" spc="-160" dirty="0">
                <a:latin typeface="Arial" panose="020B0604020202020204"/>
                <a:cs typeface="Arial" panose="020B0604020202020204"/>
              </a:rPr>
              <a:t> </a:t>
            </a:r>
            <a:r>
              <a:rPr sz="3400" b="1" dirty="0">
                <a:latin typeface="Arial" panose="020B0604020202020204"/>
                <a:cs typeface="Arial" panose="020B0604020202020204"/>
              </a:rPr>
              <a:t>ΤΥΠΟΥΣ</a:t>
            </a:r>
            <a:r>
              <a:rPr sz="3400" b="1" spc="-160" dirty="0">
                <a:latin typeface="Arial" panose="020B0604020202020204"/>
                <a:cs typeface="Arial" panose="020B0604020202020204"/>
              </a:rPr>
              <a:t> </a:t>
            </a:r>
            <a:r>
              <a:rPr sz="3400" b="1" spc="-10" dirty="0">
                <a:latin typeface="Arial" panose="020B0604020202020204"/>
                <a:cs typeface="Arial" panose="020B0604020202020204"/>
              </a:rPr>
              <a:t>ΠΛΟΙΩΝ.</a:t>
            </a:r>
            <a:endParaRPr sz="3400">
              <a:latin typeface="Arial" panose="020B0604020202020204"/>
              <a:cs typeface="Arial" panose="020B0604020202020204"/>
            </a:endParaRPr>
          </a:p>
        </p:txBody>
      </p:sp>
    </p:spTree>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10" y="1156970"/>
            <a:ext cx="8605520" cy="5408930"/>
          </a:xfrm>
          <a:prstGeom prst="rect">
            <a:avLst/>
          </a:prstGeom>
        </p:spPr>
        <p:txBody>
          <a:bodyPr vert="horz" wrap="square" lIns="0" tIns="12700" rIns="0" bIns="0" rtlCol="0">
            <a:spAutoFit/>
          </a:bodyPr>
          <a:lstStyle/>
          <a:p>
            <a:pPr marL="12700" marR="324485">
              <a:lnSpc>
                <a:spcPct val="101000"/>
              </a:lnSpc>
              <a:spcBef>
                <a:spcPts val="100"/>
              </a:spcBef>
            </a:pPr>
            <a:r>
              <a:rPr sz="2300" b="1" spc="-30" dirty="0">
                <a:latin typeface="Arial" panose="020B0604020202020204"/>
                <a:cs typeface="Arial" panose="020B0604020202020204"/>
              </a:rPr>
              <a:t>ΚΑΤΑΣΚΕΥΑΣΤΕΣ</a:t>
            </a:r>
            <a:r>
              <a:rPr sz="2300" b="1" spc="-25" dirty="0">
                <a:latin typeface="Arial" panose="020B0604020202020204"/>
                <a:cs typeface="Arial" panose="020B0604020202020204"/>
              </a:rPr>
              <a:t> </a:t>
            </a:r>
            <a:r>
              <a:rPr sz="2300" b="1" dirty="0">
                <a:latin typeface="Arial" panose="020B0604020202020204"/>
                <a:cs typeface="Arial" panose="020B0604020202020204"/>
              </a:rPr>
              <a:t>ΝΑΥΤΙΚΩΝ</a:t>
            </a:r>
            <a:r>
              <a:rPr sz="2300" b="1" spc="-20" dirty="0">
                <a:latin typeface="Arial" panose="020B0604020202020204"/>
                <a:cs typeface="Arial" panose="020B0604020202020204"/>
              </a:rPr>
              <a:t> </a:t>
            </a:r>
            <a:r>
              <a:rPr sz="2300" b="1" dirty="0">
                <a:latin typeface="Arial" panose="020B0604020202020204"/>
                <a:cs typeface="Arial" panose="020B0604020202020204"/>
              </a:rPr>
              <a:t>ΜΗΧΑΝΩΝ</a:t>
            </a:r>
            <a:r>
              <a:rPr sz="2300" b="1" spc="-20" dirty="0">
                <a:latin typeface="Arial" panose="020B0604020202020204"/>
                <a:cs typeface="Arial" panose="020B0604020202020204"/>
              </a:rPr>
              <a:t> </a:t>
            </a:r>
            <a:r>
              <a:rPr sz="2300" b="1" dirty="0">
                <a:latin typeface="Arial" panose="020B0604020202020204"/>
                <a:cs typeface="Arial" panose="020B0604020202020204"/>
              </a:rPr>
              <a:t>ΠΟΥ</a:t>
            </a:r>
            <a:r>
              <a:rPr sz="2300" b="1" spc="-25" dirty="0">
                <a:latin typeface="Arial" panose="020B0604020202020204"/>
                <a:cs typeface="Arial" panose="020B0604020202020204"/>
              </a:rPr>
              <a:t> ΗΔΗ </a:t>
            </a:r>
            <a:r>
              <a:rPr sz="2300" b="1" dirty="0">
                <a:latin typeface="Arial" panose="020B0604020202020204"/>
                <a:cs typeface="Arial" panose="020B0604020202020204"/>
              </a:rPr>
              <a:t>ΠΑΡΕΧΟΥΝ</a:t>
            </a:r>
            <a:r>
              <a:rPr sz="2300" b="1" spc="-10" dirty="0">
                <a:latin typeface="Arial" panose="020B0604020202020204"/>
                <a:cs typeface="Arial" panose="020B0604020202020204"/>
              </a:rPr>
              <a:t> </a:t>
            </a:r>
            <a:r>
              <a:rPr sz="2300" b="1" dirty="0">
                <a:latin typeface="Arial" panose="020B0604020202020204"/>
                <a:cs typeface="Arial" panose="020B0604020202020204"/>
              </a:rPr>
              <a:t>ΜΗΧΑΝΕΣ</a:t>
            </a:r>
            <a:r>
              <a:rPr sz="2300" b="1" spc="-100" dirty="0">
                <a:latin typeface="Arial" panose="020B0604020202020204"/>
                <a:cs typeface="Arial" panose="020B0604020202020204"/>
              </a:rPr>
              <a:t> </a:t>
            </a:r>
            <a:r>
              <a:rPr sz="2300" b="1" dirty="0">
                <a:latin typeface="Arial" panose="020B0604020202020204"/>
                <a:cs typeface="Arial" panose="020B0604020202020204"/>
              </a:rPr>
              <a:t>ΔΙΠΛΟΥ</a:t>
            </a:r>
            <a:r>
              <a:rPr sz="2300" b="1" spc="-15" dirty="0">
                <a:latin typeface="Arial" panose="020B0604020202020204"/>
                <a:cs typeface="Arial" panose="020B0604020202020204"/>
              </a:rPr>
              <a:t> </a:t>
            </a:r>
            <a:r>
              <a:rPr sz="2300" b="1" spc="-10" dirty="0">
                <a:latin typeface="Arial" panose="020B0604020202020204"/>
                <a:cs typeface="Arial" panose="020B0604020202020204"/>
              </a:rPr>
              <a:t>ΚΑΥΣΙΜΟΥ ΕΙΝΑΙ:</a:t>
            </a:r>
            <a:endParaRPr sz="2300">
              <a:latin typeface="Arial" panose="020B0604020202020204"/>
              <a:cs typeface="Arial" panose="020B0604020202020204"/>
            </a:endParaRPr>
          </a:p>
          <a:p>
            <a:pPr marL="342265">
              <a:lnSpc>
                <a:spcPct val="100000"/>
              </a:lnSpc>
              <a:spcBef>
                <a:spcPts val="620"/>
              </a:spcBef>
            </a:pPr>
            <a:r>
              <a:rPr sz="2300" b="1" u="sng" dirty="0">
                <a:uFill>
                  <a:solidFill>
                    <a:srgbClr val="000000"/>
                  </a:solidFill>
                </a:uFill>
                <a:latin typeface="Arial" panose="020B0604020202020204"/>
                <a:cs typeface="Arial" panose="020B0604020202020204"/>
              </a:rPr>
              <a:t>ΣΤΟΥΣ</a:t>
            </a:r>
            <a:r>
              <a:rPr sz="2300" b="1" u="sng" spc="-35" dirty="0">
                <a:uFill>
                  <a:solidFill>
                    <a:srgbClr val="000000"/>
                  </a:solidFill>
                </a:uFill>
                <a:latin typeface="Arial" panose="020B0604020202020204"/>
                <a:cs typeface="Arial" panose="020B0604020202020204"/>
              </a:rPr>
              <a:t> </a:t>
            </a:r>
            <a:r>
              <a:rPr sz="2300" b="1" u="sng" dirty="0">
                <a:uFill>
                  <a:solidFill>
                    <a:srgbClr val="000000"/>
                  </a:solidFill>
                </a:uFill>
                <a:latin typeface="Arial" panose="020B0604020202020204"/>
                <a:cs typeface="Arial" panose="020B0604020202020204"/>
              </a:rPr>
              <a:t>2-</a:t>
            </a:r>
            <a:r>
              <a:rPr sz="2300" b="1" u="sng" spc="-10" dirty="0">
                <a:uFill>
                  <a:solidFill>
                    <a:srgbClr val="000000"/>
                  </a:solidFill>
                </a:uFill>
                <a:latin typeface="Arial" panose="020B0604020202020204"/>
                <a:cs typeface="Arial" panose="020B0604020202020204"/>
              </a:rPr>
              <a:t>ΧΡΟΝΟΥΣ:</a:t>
            </a:r>
            <a:endParaRPr sz="2300">
              <a:latin typeface="Arial" panose="020B0604020202020204"/>
              <a:cs typeface="Arial" panose="020B0604020202020204"/>
            </a:endParaRPr>
          </a:p>
          <a:p>
            <a:pPr marL="248285" indent="-236220">
              <a:lnSpc>
                <a:spcPct val="100000"/>
              </a:lnSpc>
              <a:spcBef>
                <a:spcPts val="610"/>
              </a:spcBef>
              <a:buClr>
                <a:srgbClr val="FF0000"/>
              </a:buClr>
              <a:buSzPct val="96000"/>
              <a:buFont typeface="Wingdings" panose="05000000000000000000"/>
              <a:buChar char=""/>
              <a:tabLst>
                <a:tab pos="248920" algn="l"/>
                <a:tab pos="1950085" algn="l"/>
              </a:tabLst>
            </a:pPr>
            <a:r>
              <a:rPr sz="2300" b="1" dirty="0">
                <a:latin typeface="Arial" panose="020B0604020202020204"/>
                <a:cs typeface="Arial" panose="020B0604020202020204"/>
              </a:rPr>
              <a:t>Man</a:t>
            </a:r>
            <a:r>
              <a:rPr sz="2300" b="1" spc="25" dirty="0">
                <a:latin typeface="Arial" panose="020B0604020202020204"/>
                <a:cs typeface="Arial" panose="020B0604020202020204"/>
              </a:rPr>
              <a:t> </a:t>
            </a:r>
            <a:r>
              <a:rPr sz="2300" b="1" dirty="0">
                <a:latin typeface="Arial" panose="020B0604020202020204"/>
                <a:cs typeface="Arial" panose="020B0604020202020204"/>
              </a:rPr>
              <a:t>B</a:t>
            </a:r>
            <a:r>
              <a:rPr sz="2300" b="1" spc="30" dirty="0">
                <a:latin typeface="Arial" panose="020B0604020202020204"/>
                <a:cs typeface="Arial" panose="020B0604020202020204"/>
              </a:rPr>
              <a:t> </a:t>
            </a:r>
            <a:r>
              <a:rPr sz="2300" b="1" dirty="0">
                <a:latin typeface="Arial" panose="020B0604020202020204"/>
                <a:cs typeface="Arial" panose="020B0604020202020204"/>
              </a:rPr>
              <a:t>&amp;</a:t>
            </a:r>
            <a:r>
              <a:rPr sz="2300" b="1" spc="30" dirty="0">
                <a:latin typeface="Arial" panose="020B0604020202020204"/>
                <a:cs typeface="Arial" panose="020B0604020202020204"/>
              </a:rPr>
              <a:t> </a:t>
            </a:r>
            <a:r>
              <a:rPr sz="2300" b="1" spc="-50" dirty="0">
                <a:latin typeface="Arial" panose="020B0604020202020204"/>
                <a:cs typeface="Arial" panose="020B0604020202020204"/>
              </a:rPr>
              <a:t>W</a:t>
            </a:r>
            <a:r>
              <a:rPr sz="2300" b="1" dirty="0">
                <a:latin typeface="Arial" panose="020B0604020202020204"/>
                <a:cs typeface="Arial" panose="020B0604020202020204"/>
              </a:rPr>
              <a:t>	</a:t>
            </a:r>
            <a:r>
              <a:rPr sz="2000" b="1" dirty="0">
                <a:solidFill>
                  <a:srgbClr val="FF0000"/>
                </a:solidFill>
                <a:latin typeface="Arial" panose="020B0604020202020204"/>
                <a:cs typeface="Arial" panose="020B0604020202020204"/>
              </a:rPr>
              <a:t>ME-</a:t>
            </a:r>
            <a:r>
              <a:rPr sz="2000" b="1" spc="-25" dirty="0">
                <a:solidFill>
                  <a:srgbClr val="FF0000"/>
                </a:solidFill>
                <a:latin typeface="Arial" panose="020B0604020202020204"/>
                <a:cs typeface="Arial" panose="020B0604020202020204"/>
              </a:rPr>
              <a:t>GI</a:t>
            </a:r>
            <a:endParaRPr sz="2300">
              <a:latin typeface="Arial" panose="020B0604020202020204"/>
              <a:cs typeface="Arial" panose="020B0604020202020204"/>
            </a:endParaRPr>
          </a:p>
          <a:p>
            <a:pPr marL="248285" indent="-236220">
              <a:lnSpc>
                <a:spcPct val="100000"/>
              </a:lnSpc>
              <a:spcBef>
                <a:spcPts val="610"/>
              </a:spcBef>
              <a:buClr>
                <a:srgbClr val="FF0000"/>
              </a:buClr>
              <a:buSzPct val="96000"/>
              <a:buFont typeface="Wingdings" panose="05000000000000000000"/>
              <a:buChar char=""/>
              <a:tabLst>
                <a:tab pos="248920" algn="l"/>
                <a:tab pos="1544955" algn="l"/>
              </a:tabLst>
            </a:pPr>
            <a:r>
              <a:rPr sz="2300" b="1" spc="-10" dirty="0">
                <a:latin typeface="Arial" panose="020B0604020202020204"/>
                <a:cs typeface="Arial" panose="020B0604020202020204"/>
              </a:rPr>
              <a:t>Wartsila</a:t>
            </a:r>
            <a:r>
              <a:rPr sz="2300" b="1" dirty="0">
                <a:latin typeface="Arial" panose="020B0604020202020204"/>
                <a:cs typeface="Arial" panose="020B0604020202020204"/>
              </a:rPr>
              <a:t>	</a:t>
            </a:r>
            <a:r>
              <a:rPr sz="2300" b="1" spc="-40" dirty="0">
                <a:solidFill>
                  <a:srgbClr val="FF0000"/>
                </a:solidFill>
                <a:latin typeface="Arial" panose="020B0604020202020204"/>
                <a:cs typeface="Arial" panose="020B0604020202020204"/>
              </a:rPr>
              <a:t>RT-</a:t>
            </a:r>
            <a:r>
              <a:rPr sz="2300" b="1" dirty="0">
                <a:solidFill>
                  <a:srgbClr val="FF0000"/>
                </a:solidFill>
                <a:latin typeface="Arial" panose="020B0604020202020204"/>
                <a:cs typeface="Arial" panose="020B0604020202020204"/>
              </a:rPr>
              <a:t>flex</a:t>
            </a:r>
            <a:r>
              <a:rPr sz="2300" b="1" spc="55" dirty="0">
                <a:solidFill>
                  <a:srgbClr val="FF0000"/>
                </a:solidFill>
                <a:latin typeface="Arial" panose="020B0604020202020204"/>
                <a:cs typeface="Arial" panose="020B0604020202020204"/>
              </a:rPr>
              <a:t> </a:t>
            </a:r>
            <a:r>
              <a:rPr sz="2300" b="1" spc="-25" dirty="0">
                <a:solidFill>
                  <a:srgbClr val="FF0000"/>
                </a:solidFill>
                <a:latin typeface="Arial" panose="020B0604020202020204"/>
                <a:cs typeface="Arial" panose="020B0604020202020204"/>
              </a:rPr>
              <a:t>DF</a:t>
            </a:r>
            <a:r>
              <a:rPr lang="en-US" altLang="en-US" sz="2300" b="1" spc="-25" dirty="0">
                <a:solidFill>
                  <a:srgbClr val="FF0000"/>
                </a:solidFill>
                <a:latin typeface="Arial" panose="020B0604020202020204"/>
                <a:cs typeface="Arial" panose="020B0604020202020204"/>
              </a:rPr>
              <a:t> </a:t>
            </a:r>
            <a:endParaRPr sz="2300">
              <a:latin typeface="Arial" panose="020B0604020202020204"/>
              <a:cs typeface="Arial" panose="020B0604020202020204"/>
            </a:endParaRPr>
          </a:p>
          <a:p>
            <a:pPr marL="248920" marR="2510155" indent="-248920">
              <a:lnSpc>
                <a:spcPct val="122000"/>
              </a:lnSpc>
              <a:spcBef>
                <a:spcPts val="10"/>
              </a:spcBef>
              <a:buClr>
                <a:srgbClr val="FF0000"/>
              </a:buClr>
              <a:buSzPct val="96000"/>
              <a:buFont typeface="Wingdings" panose="05000000000000000000"/>
              <a:buChar char=""/>
              <a:tabLst>
                <a:tab pos="248920" algn="l"/>
                <a:tab pos="1871345" algn="l"/>
              </a:tabLst>
            </a:pPr>
            <a:r>
              <a:rPr sz="2300" b="1" spc="-10" dirty="0">
                <a:latin typeface="Arial" panose="020B0604020202020204"/>
                <a:cs typeface="Arial" panose="020B0604020202020204"/>
              </a:rPr>
              <a:t>Mitsubishi</a:t>
            </a:r>
            <a:r>
              <a:rPr sz="2300" b="1"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UEC-LSGI</a:t>
            </a:r>
            <a:r>
              <a:rPr sz="2300" b="1" spc="75" dirty="0">
                <a:solidFill>
                  <a:srgbClr val="FF0000"/>
                </a:solidFill>
                <a:latin typeface="Arial" panose="020B0604020202020204"/>
                <a:cs typeface="Arial" panose="020B0604020202020204"/>
              </a:rPr>
              <a:t> </a:t>
            </a:r>
            <a:r>
              <a:rPr sz="2300" b="1" dirty="0">
                <a:latin typeface="Arial" panose="020B0604020202020204"/>
                <a:cs typeface="Arial" panose="020B0604020202020204"/>
              </a:rPr>
              <a:t>(ΑΠΟ</a:t>
            </a:r>
            <a:r>
              <a:rPr sz="2300" b="1" spc="70" dirty="0">
                <a:latin typeface="Arial" panose="020B0604020202020204"/>
                <a:cs typeface="Arial" panose="020B0604020202020204"/>
              </a:rPr>
              <a:t> </a:t>
            </a:r>
            <a:r>
              <a:rPr sz="2300" b="1" spc="-10" dirty="0">
                <a:latin typeface="Arial" panose="020B0604020202020204"/>
                <a:cs typeface="Arial" panose="020B0604020202020204"/>
              </a:rPr>
              <a:t>2015) </a:t>
            </a:r>
            <a:r>
              <a:rPr sz="2300" b="1" u="sng" dirty="0">
                <a:uFill>
                  <a:solidFill>
                    <a:srgbClr val="000000"/>
                  </a:solidFill>
                </a:uFill>
                <a:latin typeface="Arial" panose="020B0604020202020204"/>
                <a:cs typeface="Arial" panose="020B0604020202020204"/>
              </a:rPr>
              <a:t>ΣΤΟΥΣ</a:t>
            </a:r>
            <a:r>
              <a:rPr sz="2300" b="1" u="sng" spc="-30" dirty="0">
                <a:uFill>
                  <a:solidFill>
                    <a:srgbClr val="000000"/>
                  </a:solidFill>
                </a:uFill>
                <a:latin typeface="Arial" panose="020B0604020202020204"/>
                <a:cs typeface="Arial" panose="020B0604020202020204"/>
              </a:rPr>
              <a:t> </a:t>
            </a:r>
            <a:r>
              <a:rPr sz="2300" b="1" u="sng" dirty="0">
                <a:uFill>
                  <a:solidFill>
                    <a:srgbClr val="000000"/>
                  </a:solidFill>
                </a:uFill>
                <a:latin typeface="Arial" panose="020B0604020202020204"/>
                <a:cs typeface="Arial" panose="020B0604020202020204"/>
              </a:rPr>
              <a:t>4-</a:t>
            </a:r>
            <a:r>
              <a:rPr sz="2300" b="1" u="sng" spc="-10" dirty="0">
                <a:uFill>
                  <a:solidFill>
                    <a:srgbClr val="000000"/>
                  </a:solidFill>
                </a:uFill>
                <a:latin typeface="Arial" panose="020B0604020202020204"/>
                <a:cs typeface="Arial" panose="020B0604020202020204"/>
              </a:rPr>
              <a:t>ΧΡΟΝΟΥΣ:</a:t>
            </a:r>
            <a:endParaRPr sz="2300">
              <a:latin typeface="Arial" panose="020B0604020202020204"/>
              <a:cs typeface="Arial" panose="020B0604020202020204"/>
            </a:endParaRPr>
          </a:p>
          <a:p>
            <a:pPr marL="248285" indent="-236220">
              <a:lnSpc>
                <a:spcPct val="100000"/>
              </a:lnSpc>
              <a:spcBef>
                <a:spcPts val="610"/>
              </a:spcBef>
              <a:buClr>
                <a:srgbClr val="FF0000"/>
              </a:buClr>
              <a:buSzPct val="96000"/>
              <a:buFont typeface="Wingdings" panose="05000000000000000000"/>
              <a:buChar char=""/>
              <a:tabLst>
                <a:tab pos="248920" algn="l"/>
                <a:tab pos="1951355" algn="l"/>
              </a:tabLst>
            </a:pPr>
            <a:r>
              <a:rPr sz="2300" b="1" dirty="0">
                <a:latin typeface="Arial" panose="020B0604020202020204"/>
                <a:cs typeface="Arial" panose="020B0604020202020204"/>
              </a:rPr>
              <a:t>Man</a:t>
            </a:r>
            <a:r>
              <a:rPr sz="2300" b="1" spc="45" dirty="0">
                <a:latin typeface="Arial" panose="020B0604020202020204"/>
                <a:cs typeface="Arial" panose="020B0604020202020204"/>
              </a:rPr>
              <a:t> </a:t>
            </a:r>
            <a:r>
              <a:rPr sz="2300" b="1" spc="-10" dirty="0">
                <a:latin typeface="Arial" panose="020B0604020202020204"/>
                <a:cs typeface="Arial" panose="020B0604020202020204"/>
              </a:rPr>
              <a:t>Diesel</a:t>
            </a:r>
            <a:r>
              <a:rPr sz="2300" b="1"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L</a:t>
            </a:r>
            <a:r>
              <a:rPr sz="2300" b="1" spc="-20" dirty="0">
                <a:solidFill>
                  <a:srgbClr val="FF0000"/>
                </a:solidFill>
                <a:latin typeface="Arial" panose="020B0604020202020204"/>
                <a:cs typeface="Arial" panose="020B0604020202020204"/>
              </a:rPr>
              <a:t> </a:t>
            </a:r>
            <a:r>
              <a:rPr sz="2300" b="1" dirty="0">
                <a:latin typeface="Arial" panose="020B0604020202020204"/>
                <a:cs typeface="Arial" panose="020B0604020202020204"/>
              </a:rPr>
              <a:t>or</a:t>
            </a:r>
            <a:r>
              <a:rPr sz="2300" b="1" spc="25"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V</a:t>
            </a:r>
            <a:r>
              <a:rPr sz="2300" b="1" spc="10" dirty="0">
                <a:solidFill>
                  <a:srgbClr val="FF0000"/>
                </a:solidFill>
                <a:latin typeface="Arial" panose="020B0604020202020204"/>
                <a:cs typeface="Arial" panose="020B0604020202020204"/>
              </a:rPr>
              <a:t> </a:t>
            </a:r>
            <a:r>
              <a:rPr sz="2300" b="1" spc="-10" dirty="0">
                <a:solidFill>
                  <a:srgbClr val="FF0000"/>
                </a:solidFill>
                <a:latin typeface="Arial" panose="020B0604020202020204"/>
                <a:cs typeface="Arial" panose="020B0604020202020204"/>
              </a:rPr>
              <a:t>51/60DF</a:t>
            </a:r>
            <a:endParaRPr sz="2300">
              <a:latin typeface="Arial" panose="020B0604020202020204"/>
              <a:cs typeface="Arial" panose="020B0604020202020204"/>
            </a:endParaRPr>
          </a:p>
          <a:p>
            <a:pPr marL="221615" marR="5080" indent="-209550">
              <a:lnSpc>
                <a:spcPct val="101000"/>
              </a:lnSpc>
              <a:spcBef>
                <a:spcPts val="590"/>
              </a:spcBef>
              <a:buClr>
                <a:srgbClr val="FF0000"/>
              </a:buClr>
              <a:buSzPct val="96000"/>
              <a:buFont typeface="Wingdings" panose="05000000000000000000"/>
              <a:buChar char=""/>
              <a:tabLst>
                <a:tab pos="248920" algn="l"/>
              </a:tabLst>
            </a:pPr>
            <a:r>
              <a:rPr sz="2300" b="1" dirty="0">
                <a:latin typeface="Arial" panose="020B0604020202020204"/>
                <a:cs typeface="Arial" panose="020B0604020202020204"/>
              </a:rPr>
              <a:t>Wartsila</a:t>
            </a:r>
            <a:r>
              <a:rPr sz="2300" b="1" spc="5" dirty="0">
                <a:latin typeface="Arial" panose="020B0604020202020204"/>
                <a:cs typeface="Arial" panose="020B0604020202020204"/>
              </a:rPr>
              <a:t> </a:t>
            </a:r>
            <a:r>
              <a:rPr sz="2300" b="1" spc="-20" dirty="0">
                <a:solidFill>
                  <a:srgbClr val="FF0000"/>
                </a:solidFill>
                <a:latin typeface="Arial" panose="020B0604020202020204"/>
                <a:cs typeface="Arial" panose="020B0604020202020204"/>
              </a:rPr>
              <a:t>20DF</a:t>
            </a:r>
            <a:r>
              <a:rPr sz="2300" b="1" spc="-20" dirty="0">
                <a:latin typeface="Arial" panose="020B0604020202020204"/>
                <a:cs typeface="Arial" panose="020B0604020202020204"/>
              </a:rPr>
              <a:t>,</a:t>
            </a:r>
            <a:r>
              <a:rPr sz="2300" b="1" dirty="0">
                <a:latin typeface="Arial" panose="020B0604020202020204"/>
                <a:cs typeface="Arial" panose="020B0604020202020204"/>
              </a:rPr>
              <a:t> </a:t>
            </a:r>
            <a:r>
              <a:rPr sz="2300" b="1" spc="-20" dirty="0">
                <a:solidFill>
                  <a:srgbClr val="FF0000"/>
                </a:solidFill>
                <a:latin typeface="Arial" panose="020B0604020202020204"/>
                <a:cs typeface="Arial" panose="020B0604020202020204"/>
              </a:rPr>
              <a:t>34DF</a:t>
            </a:r>
            <a:r>
              <a:rPr sz="2300" b="1" spc="-20" dirty="0">
                <a:latin typeface="Arial" panose="020B0604020202020204"/>
                <a:cs typeface="Arial" panose="020B0604020202020204"/>
              </a:rPr>
              <a:t>,</a:t>
            </a:r>
            <a:r>
              <a:rPr sz="2300" b="1"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50DF</a:t>
            </a:r>
            <a:r>
              <a:rPr sz="2300" b="1" spc="5" dirty="0">
                <a:solidFill>
                  <a:srgbClr val="FF0000"/>
                </a:solidFill>
                <a:latin typeface="Arial" panose="020B0604020202020204"/>
                <a:cs typeface="Arial" panose="020B0604020202020204"/>
              </a:rPr>
              <a:t> </a:t>
            </a:r>
            <a:r>
              <a:rPr sz="2300" b="1" dirty="0">
                <a:latin typeface="Arial" panose="020B0604020202020204"/>
                <a:cs typeface="Arial" panose="020B0604020202020204"/>
              </a:rPr>
              <a:t>(Dual-fuel),</a:t>
            </a:r>
            <a:r>
              <a:rPr sz="2300" b="1" spc="20"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34SG </a:t>
            </a:r>
            <a:r>
              <a:rPr sz="2300" b="1" spc="-10" dirty="0">
                <a:latin typeface="Arial" panose="020B0604020202020204"/>
                <a:cs typeface="Arial" panose="020B0604020202020204"/>
              </a:rPr>
              <a:t>(Spark- </a:t>
            </a:r>
            <a:r>
              <a:rPr sz="2300" b="1" dirty="0">
                <a:latin typeface="Arial" panose="020B0604020202020204"/>
                <a:cs typeface="Arial" panose="020B0604020202020204"/>
              </a:rPr>
              <a:t>ignition),</a:t>
            </a:r>
            <a:r>
              <a:rPr sz="2300" b="1" spc="120"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32GD</a:t>
            </a:r>
            <a:r>
              <a:rPr sz="2300" b="1" dirty="0">
                <a:latin typeface="Arial" panose="020B0604020202020204"/>
                <a:cs typeface="Arial" panose="020B0604020202020204"/>
              </a:rPr>
              <a:t>,</a:t>
            </a:r>
            <a:r>
              <a:rPr sz="2300" b="1" spc="85"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46GD</a:t>
            </a:r>
            <a:r>
              <a:rPr sz="2300" b="1" spc="100" dirty="0">
                <a:solidFill>
                  <a:srgbClr val="FF0000"/>
                </a:solidFill>
                <a:latin typeface="Arial" panose="020B0604020202020204"/>
                <a:cs typeface="Arial" panose="020B0604020202020204"/>
              </a:rPr>
              <a:t> </a:t>
            </a:r>
            <a:r>
              <a:rPr sz="2300" b="1" dirty="0">
                <a:latin typeface="Arial" panose="020B0604020202020204"/>
                <a:cs typeface="Arial" panose="020B0604020202020204"/>
              </a:rPr>
              <a:t>(Gas-</a:t>
            </a:r>
            <a:r>
              <a:rPr sz="2300" b="1" spc="-10" dirty="0">
                <a:latin typeface="Arial" panose="020B0604020202020204"/>
                <a:cs typeface="Arial" panose="020B0604020202020204"/>
              </a:rPr>
              <a:t>diesel)</a:t>
            </a:r>
            <a:endParaRPr sz="2300">
              <a:latin typeface="Arial" panose="020B0604020202020204"/>
              <a:cs typeface="Arial" panose="020B0604020202020204"/>
            </a:endParaRPr>
          </a:p>
          <a:p>
            <a:pPr marL="248285" indent="-236220">
              <a:lnSpc>
                <a:spcPct val="100000"/>
              </a:lnSpc>
              <a:spcBef>
                <a:spcPts val="610"/>
              </a:spcBef>
              <a:buClr>
                <a:srgbClr val="FF0000"/>
              </a:buClr>
              <a:buSzPct val="96000"/>
              <a:buFont typeface="Wingdings" panose="05000000000000000000"/>
              <a:buChar char=""/>
              <a:tabLst>
                <a:tab pos="248920" algn="l"/>
              </a:tabLst>
            </a:pPr>
            <a:r>
              <a:rPr sz="2300" b="1" dirty="0">
                <a:latin typeface="Arial" panose="020B0604020202020204"/>
                <a:cs typeface="Arial" panose="020B0604020202020204"/>
              </a:rPr>
              <a:t>MaK</a:t>
            </a:r>
            <a:r>
              <a:rPr sz="2300" b="1" spc="35" dirty="0">
                <a:latin typeface="Arial" panose="020B0604020202020204"/>
                <a:cs typeface="Arial" panose="020B0604020202020204"/>
              </a:rPr>
              <a:t> </a:t>
            </a:r>
            <a:r>
              <a:rPr sz="2300" b="1" dirty="0">
                <a:latin typeface="Arial" panose="020B0604020202020204"/>
                <a:cs typeface="Arial" panose="020B0604020202020204"/>
              </a:rPr>
              <a:t>Caterpillar</a:t>
            </a:r>
            <a:r>
              <a:rPr sz="2300" b="1" spc="65"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M</a:t>
            </a:r>
            <a:r>
              <a:rPr sz="2300" b="1" spc="50" dirty="0">
                <a:solidFill>
                  <a:srgbClr val="FF0000"/>
                </a:solidFill>
                <a:latin typeface="Arial" panose="020B0604020202020204"/>
                <a:cs typeface="Arial" panose="020B0604020202020204"/>
              </a:rPr>
              <a:t> </a:t>
            </a:r>
            <a:r>
              <a:rPr sz="2300" b="1" dirty="0">
                <a:solidFill>
                  <a:srgbClr val="FF0000"/>
                </a:solidFill>
                <a:latin typeface="Arial" panose="020B0604020202020204"/>
                <a:cs typeface="Arial" panose="020B0604020202020204"/>
              </a:rPr>
              <a:t>46</a:t>
            </a:r>
            <a:r>
              <a:rPr sz="2300" b="1" spc="45" dirty="0">
                <a:solidFill>
                  <a:srgbClr val="FF0000"/>
                </a:solidFill>
                <a:latin typeface="Arial" panose="020B0604020202020204"/>
                <a:cs typeface="Arial" panose="020B0604020202020204"/>
              </a:rPr>
              <a:t> </a:t>
            </a:r>
            <a:r>
              <a:rPr sz="2300" b="1" spc="-25" dirty="0">
                <a:solidFill>
                  <a:srgbClr val="FF0000"/>
                </a:solidFill>
                <a:latin typeface="Arial" panose="020B0604020202020204"/>
                <a:cs typeface="Arial" panose="020B0604020202020204"/>
              </a:rPr>
              <a:t>DF</a:t>
            </a:r>
            <a:endParaRPr sz="2300">
              <a:latin typeface="Arial" panose="020B0604020202020204"/>
              <a:cs typeface="Arial" panose="020B0604020202020204"/>
            </a:endParaRPr>
          </a:p>
          <a:p>
            <a:pPr marL="248285" indent="-236220">
              <a:lnSpc>
                <a:spcPct val="100000"/>
              </a:lnSpc>
              <a:spcBef>
                <a:spcPts val="620"/>
              </a:spcBef>
              <a:buClr>
                <a:srgbClr val="FF0000"/>
              </a:buClr>
              <a:buSzPct val="96000"/>
              <a:buFont typeface="Wingdings" panose="05000000000000000000"/>
              <a:buChar char=""/>
              <a:tabLst>
                <a:tab pos="248920" algn="l"/>
              </a:tabLst>
            </a:pPr>
            <a:r>
              <a:rPr sz="2300" b="1" dirty="0">
                <a:latin typeface="Arial" panose="020B0604020202020204"/>
                <a:cs typeface="Arial" panose="020B0604020202020204"/>
              </a:rPr>
              <a:t>Hyundai</a:t>
            </a:r>
            <a:r>
              <a:rPr sz="2300" b="1" spc="75" dirty="0">
                <a:latin typeface="Arial" panose="020B0604020202020204"/>
                <a:cs typeface="Arial" panose="020B0604020202020204"/>
              </a:rPr>
              <a:t> </a:t>
            </a:r>
            <a:r>
              <a:rPr sz="2300" b="1" spc="-10" dirty="0">
                <a:latin typeface="Arial" panose="020B0604020202020204"/>
                <a:cs typeface="Arial" panose="020B0604020202020204"/>
              </a:rPr>
              <a:t>Hi</a:t>
            </a:r>
            <a:r>
              <a:rPr lang="en-US" altLang="en-US" sz="2300" b="1" spc="-10" dirty="0">
                <a:latin typeface="Arial" panose="020B0604020202020204"/>
                <a:cs typeface="Arial" panose="020B0604020202020204"/>
              </a:rPr>
              <a:t>M</a:t>
            </a:r>
            <a:r>
              <a:rPr sz="2300" b="1" spc="-10" dirty="0">
                <a:latin typeface="Arial" panose="020B0604020202020204"/>
                <a:cs typeface="Arial" panose="020B0604020202020204"/>
              </a:rPr>
              <a:t>SEN</a:t>
            </a:r>
            <a:endParaRPr sz="2300">
              <a:latin typeface="Arial" panose="020B0604020202020204"/>
              <a:cs typeface="Arial" panose="020B0604020202020204"/>
            </a:endParaRPr>
          </a:p>
          <a:p>
            <a:pPr marL="248285" indent="-236220">
              <a:lnSpc>
                <a:spcPct val="100000"/>
              </a:lnSpc>
              <a:spcBef>
                <a:spcPts val="610"/>
              </a:spcBef>
              <a:buClr>
                <a:srgbClr val="FF0000"/>
              </a:buClr>
              <a:buSzPct val="96000"/>
              <a:buFont typeface="Wingdings" panose="05000000000000000000"/>
              <a:buChar char=""/>
              <a:tabLst>
                <a:tab pos="248920" algn="l"/>
              </a:tabLst>
            </a:pPr>
            <a:r>
              <a:rPr sz="2300" b="1" dirty="0">
                <a:latin typeface="Arial" panose="020B0604020202020204"/>
                <a:cs typeface="Arial" panose="020B0604020202020204"/>
              </a:rPr>
              <a:t>ΚΑΙ</a:t>
            </a:r>
            <a:r>
              <a:rPr sz="2300" b="1" spc="-50" dirty="0">
                <a:latin typeface="Arial" panose="020B0604020202020204"/>
                <a:cs typeface="Arial" panose="020B0604020202020204"/>
              </a:rPr>
              <a:t> </a:t>
            </a:r>
            <a:r>
              <a:rPr sz="2300" b="1" spc="-10" dirty="0">
                <a:latin typeface="Arial" panose="020B0604020202020204"/>
                <a:cs typeface="Arial" panose="020B0604020202020204"/>
              </a:rPr>
              <a:t>ΑΛΛΟΙ</a:t>
            </a:r>
            <a:r>
              <a:rPr lang="en-US" altLang="en-US" sz="2300" b="1" spc="-10" dirty="0">
                <a:latin typeface="Arial" panose="020B0604020202020204"/>
                <a:cs typeface="Arial" panose="020B0604020202020204"/>
              </a:rPr>
              <a:t> (WINGD)</a:t>
            </a:r>
            <a:endParaRPr lang="en-US" altLang="en-US" sz="2300" b="1" spc="-10" dirty="0">
              <a:latin typeface="Arial" panose="020B0604020202020204"/>
              <a:cs typeface="Arial" panose="020B0604020202020204"/>
            </a:endParaRPr>
          </a:p>
        </p:txBody>
      </p:sp>
    </p:spTree>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1052830"/>
            <a:ext cx="8785860" cy="5615940"/>
          </a:xfrm>
          <a:custGeom>
            <a:avLst/>
            <a:gdLst/>
            <a:ahLst/>
            <a:cxnLst/>
            <a:rect l="l" t="t" r="r" b="b"/>
            <a:pathLst>
              <a:path w="8785860" h="5615940">
                <a:moveTo>
                  <a:pt x="8785860" y="0"/>
                </a:moveTo>
                <a:lnTo>
                  <a:pt x="0" y="0"/>
                </a:lnTo>
                <a:lnTo>
                  <a:pt x="0" y="5615940"/>
                </a:lnTo>
                <a:lnTo>
                  <a:pt x="4392930" y="5615940"/>
                </a:lnTo>
                <a:lnTo>
                  <a:pt x="8785860" y="5615940"/>
                </a:lnTo>
                <a:lnTo>
                  <a:pt x="8785860" y="0"/>
                </a:lnTo>
                <a:close/>
              </a:path>
            </a:pathLst>
          </a:custGeom>
          <a:solidFill>
            <a:srgbClr val="FFBF00"/>
          </a:solidFill>
        </p:spPr>
        <p:txBody>
          <a:bodyPr wrap="square" lIns="0" tIns="0" rIns="0" bIns="0" rtlCol="0"/>
          <a:lstStyle/>
          <a:p/>
        </p:txBody>
      </p:sp>
      <p:sp>
        <p:nvSpPr>
          <p:cNvPr id="5" name="object 5"/>
          <p:cNvSpPr txBox="1"/>
          <p:nvPr/>
        </p:nvSpPr>
        <p:spPr>
          <a:xfrm>
            <a:off x="257809" y="1085850"/>
            <a:ext cx="8442960" cy="5552440"/>
          </a:xfrm>
          <a:prstGeom prst="rect">
            <a:avLst/>
          </a:prstGeom>
        </p:spPr>
        <p:txBody>
          <a:bodyPr vert="horz" wrap="square" lIns="0" tIns="12700" rIns="0" bIns="0" rtlCol="0">
            <a:spAutoFit/>
          </a:bodyPr>
          <a:lstStyle/>
          <a:p>
            <a:pPr marL="12700" marR="5080">
              <a:lnSpc>
                <a:spcPct val="100000"/>
              </a:lnSpc>
              <a:spcBef>
                <a:spcPts val="100"/>
              </a:spcBef>
              <a:tabLst>
                <a:tab pos="2524125" algn="l"/>
              </a:tabLst>
            </a:pPr>
            <a:r>
              <a:rPr lang="el-GR" sz="3600" b="1" dirty="0" smtClean="0">
                <a:latin typeface="Arial" panose="020B0604020202020204"/>
                <a:cs typeface="Arial" panose="020B0604020202020204"/>
              </a:rPr>
              <a:t>ΤΟ </a:t>
            </a:r>
            <a:r>
              <a:rPr sz="3600" b="1" smtClean="0">
                <a:latin typeface="Arial" panose="020B0604020202020204"/>
                <a:cs typeface="Arial" panose="020B0604020202020204"/>
              </a:rPr>
              <a:t>LPG</a:t>
            </a:r>
            <a:r>
              <a:rPr sz="3600" b="1" spc="-40" smtClean="0">
                <a:latin typeface="Arial" panose="020B0604020202020204"/>
                <a:cs typeface="Arial" panose="020B0604020202020204"/>
              </a:rPr>
              <a:t> </a:t>
            </a:r>
            <a:r>
              <a:rPr lang="el-GR" sz="3600" b="1" spc="-40" dirty="0" smtClean="0">
                <a:latin typeface="Arial" panose="020B0604020202020204"/>
                <a:cs typeface="Arial" panose="020B0604020202020204"/>
              </a:rPr>
              <a:t>(</a:t>
            </a:r>
            <a:r>
              <a:rPr lang="en-US" sz="3600" b="1" spc="-40" dirty="0" smtClean="0">
                <a:solidFill>
                  <a:srgbClr val="FF0000"/>
                </a:solidFill>
                <a:latin typeface="Arial" panose="020B0604020202020204"/>
                <a:cs typeface="Arial" panose="020B0604020202020204"/>
              </a:rPr>
              <a:t>LIQUID PETROLEUM GAS</a:t>
            </a:r>
            <a:r>
              <a:rPr lang="en-US" sz="3600" b="1" spc="-40" dirty="0" smtClean="0">
                <a:latin typeface="Arial" panose="020B0604020202020204"/>
                <a:cs typeface="Arial" panose="020B0604020202020204"/>
              </a:rPr>
              <a:t>) </a:t>
            </a:r>
            <a:r>
              <a:rPr sz="3600" b="1" smtClean="0">
                <a:latin typeface="Arial" panose="020B0604020202020204"/>
                <a:cs typeface="Arial" panose="020B0604020202020204"/>
              </a:rPr>
              <a:t>ΠΕΡΙΛΑΜΒΑΝΕΙ</a:t>
            </a:r>
            <a:r>
              <a:rPr sz="3600" b="1" spc="-30" smtClean="0">
                <a:latin typeface="Arial" panose="020B0604020202020204"/>
                <a:cs typeface="Arial" panose="020B0604020202020204"/>
              </a:rPr>
              <a:t> </a:t>
            </a:r>
            <a:r>
              <a:rPr sz="3600" b="1" spc="-10" dirty="0">
                <a:latin typeface="Arial" panose="020B0604020202020204"/>
                <a:cs typeface="Arial" panose="020B0604020202020204"/>
              </a:rPr>
              <a:t>ΠΟΛΛΑ ΔΙΑΦΟΡΕΤΙΚΑ</a:t>
            </a:r>
            <a:r>
              <a:rPr sz="3600" b="1" spc="-235" dirty="0">
                <a:latin typeface="Arial" panose="020B0604020202020204"/>
                <a:cs typeface="Arial" panose="020B0604020202020204"/>
              </a:rPr>
              <a:t> </a:t>
            </a:r>
            <a:r>
              <a:rPr sz="3600" b="1" dirty="0">
                <a:latin typeface="Arial" panose="020B0604020202020204"/>
                <a:cs typeface="Arial" panose="020B0604020202020204"/>
              </a:rPr>
              <a:t>ΑΕΡΙΑ</a:t>
            </a:r>
            <a:r>
              <a:rPr lang="en-US" altLang="en-US" sz="3600" b="1" dirty="0">
                <a:latin typeface="Arial" panose="020B0604020202020204"/>
                <a:cs typeface="Arial" panose="020B0604020202020204"/>
              </a:rPr>
              <a:t> (</a:t>
            </a:r>
            <a:r>
              <a:rPr lang="el-GR" altLang="en-US" sz="3600" b="1" dirty="0">
                <a:latin typeface="Arial" panose="020B0604020202020204"/>
                <a:cs typeface="Arial" panose="020B0604020202020204"/>
              </a:rPr>
              <a:t>ΜΙΓΜΑ ΠΡΟΠΑΝΙΟΥ/ΒΟΥΤΑΝΙΟΥ)</a:t>
            </a:r>
            <a:r>
              <a:rPr sz="3600" b="1" spc="-105" dirty="0">
                <a:latin typeface="Arial" panose="020B0604020202020204"/>
                <a:cs typeface="Arial" panose="020B0604020202020204"/>
              </a:rPr>
              <a:t> </a:t>
            </a:r>
            <a:r>
              <a:rPr sz="3600" b="1" spc="-20" dirty="0">
                <a:latin typeface="Arial" panose="020B0604020202020204"/>
                <a:cs typeface="Arial" panose="020B0604020202020204"/>
              </a:rPr>
              <a:t>ΤΑ</a:t>
            </a:r>
            <a:r>
              <a:rPr sz="3600" b="1" spc="-100" dirty="0">
                <a:latin typeface="Arial" panose="020B0604020202020204"/>
                <a:cs typeface="Arial" panose="020B0604020202020204"/>
              </a:rPr>
              <a:t> </a:t>
            </a:r>
            <a:r>
              <a:rPr sz="3600" b="1" spc="-10" dirty="0">
                <a:latin typeface="Arial" panose="020B0604020202020204"/>
                <a:cs typeface="Arial" panose="020B0604020202020204"/>
              </a:rPr>
              <a:t>ΟΠΟΙΑ ΕΧΟΥΝ</a:t>
            </a:r>
            <a:r>
              <a:rPr sz="3600" b="1" spc="-250" dirty="0">
                <a:latin typeface="Arial" panose="020B0604020202020204"/>
                <a:cs typeface="Arial" panose="020B0604020202020204"/>
              </a:rPr>
              <a:t> </a:t>
            </a:r>
            <a:r>
              <a:rPr sz="3600" b="1" dirty="0">
                <a:latin typeface="Arial" panose="020B0604020202020204"/>
                <a:cs typeface="Arial" panose="020B0604020202020204"/>
              </a:rPr>
              <a:t>ΔΙΑΦΟΡΕΤΙΚΑ</a:t>
            </a:r>
            <a:r>
              <a:rPr sz="3600" b="1" spc="-135" dirty="0">
                <a:latin typeface="Arial" panose="020B0604020202020204"/>
                <a:cs typeface="Arial" panose="020B0604020202020204"/>
              </a:rPr>
              <a:t> </a:t>
            </a:r>
            <a:r>
              <a:rPr sz="3600" b="1" spc="-10" dirty="0">
                <a:latin typeface="Arial" panose="020B0604020202020204"/>
                <a:cs typeface="Arial" panose="020B0604020202020204"/>
              </a:rPr>
              <a:t>ΣΗΜΕΙΑ </a:t>
            </a:r>
            <a:r>
              <a:rPr sz="3600" b="1" spc="-25" dirty="0">
                <a:latin typeface="Arial" panose="020B0604020202020204"/>
                <a:cs typeface="Arial" panose="020B0604020202020204"/>
              </a:rPr>
              <a:t>ΒΡΑΣΜΟΥ</a:t>
            </a:r>
            <a:r>
              <a:rPr sz="3600" b="1" spc="-114" dirty="0">
                <a:latin typeface="Arial" panose="020B0604020202020204"/>
                <a:cs typeface="Arial" panose="020B0604020202020204"/>
              </a:rPr>
              <a:t> </a:t>
            </a:r>
            <a:r>
              <a:rPr sz="3600" b="1" dirty="0">
                <a:latin typeface="Arial" panose="020B0604020202020204"/>
                <a:cs typeface="Arial" panose="020B0604020202020204"/>
              </a:rPr>
              <a:t>ΚΑΙ</a:t>
            </a:r>
            <a:r>
              <a:rPr sz="3600" b="1" spc="-114" dirty="0">
                <a:latin typeface="Arial" panose="020B0604020202020204"/>
                <a:cs typeface="Arial" panose="020B0604020202020204"/>
              </a:rPr>
              <a:t> </a:t>
            </a:r>
            <a:r>
              <a:rPr lang="el-GR" altLang="en-US" sz="3600" b="1" spc="-10" dirty="0">
                <a:latin typeface="Arial" panose="020B0604020202020204"/>
                <a:cs typeface="Arial" panose="020B0604020202020204"/>
              </a:rPr>
              <a:t>ΑΥΤΑΝΑΦΛΕΞΗΣ</a:t>
            </a:r>
            <a:r>
              <a:rPr sz="3600" b="1" spc="-10" dirty="0">
                <a:latin typeface="Arial" panose="020B0604020202020204"/>
                <a:cs typeface="Arial" panose="020B0604020202020204"/>
              </a:rPr>
              <a:t>,</a:t>
            </a:r>
            <a:r>
              <a:rPr sz="3600" b="1" spc="-130" dirty="0">
                <a:latin typeface="Arial" panose="020B0604020202020204"/>
                <a:cs typeface="Arial" panose="020B0604020202020204"/>
              </a:rPr>
              <a:t> </a:t>
            </a:r>
            <a:r>
              <a:rPr sz="3600" b="1" dirty="0">
                <a:latin typeface="Arial" panose="020B0604020202020204"/>
                <a:cs typeface="Arial" panose="020B0604020202020204"/>
              </a:rPr>
              <a:t>ΜΕ</a:t>
            </a:r>
            <a:r>
              <a:rPr sz="3600" b="1" spc="-220" dirty="0">
                <a:latin typeface="Arial" panose="020B0604020202020204"/>
                <a:cs typeface="Arial" panose="020B0604020202020204"/>
              </a:rPr>
              <a:t> </a:t>
            </a:r>
            <a:r>
              <a:rPr sz="3600" b="1" spc="-10" dirty="0">
                <a:latin typeface="Arial" panose="020B0604020202020204"/>
                <a:cs typeface="Arial" panose="020B0604020202020204"/>
              </a:rPr>
              <a:t>ΑΠΑΙΤΗΣΕΙΣ </a:t>
            </a:r>
            <a:r>
              <a:rPr sz="3600" b="1" spc="-55" dirty="0">
                <a:latin typeface="Arial" panose="020B0604020202020204"/>
                <a:cs typeface="Arial" panose="020B0604020202020204"/>
              </a:rPr>
              <a:t>ΜΕΤΑΦΟΡΑΣ</a:t>
            </a:r>
            <a:r>
              <a:rPr sz="3600" b="1" spc="-90" dirty="0">
                <a:latin typeface="Arial" panose="020B0604020202020204"/>
                <a:cs typeface="Arial" panose="020B0604020202020204"/>
              </a:rPr>
              <a:t> </a:t>
            </a:r>
            <a:r>
              <a:rPr sz="3600" b="1" dirty="0">
                <a:latin typeface="Arial" panose="020B0604020202020204"/>
                <a:cs typeface="Arial" panose="020B0604020202020204"/>
              </a:rPr>
              <a:t>ΝΑ</a:t>
            </a:r>
            <a:r>
              <a:rPr sz="3600" b="1" spc="-85" dirty="0">
                <a:latin typeface="Arial" panose="020B0604020202020204"/>
                <a:cs typeface="Arial" panose="020B0604020202020204"/>
              </a:rPr>
              <a:t> </a:t>
            </a:r>
            <a:r>
              <a:rPr sz="3600" b="1" spc="-10" dirty="0">
                <a:latin typeface="Arial" panose="020B0604020202020204"/>
                <a:cs typeface="Arial" panose="020B0604020202020204"/>
              </a:rPr>
              <a:t>ΠΟΙΚΙΛΛΟΥΝ </a:t>
            </a:r>
            <a:r>
              <a:rPr sz="3600" b="1" spc="-35" dirty="0">
                <a:latin typeface="Arial" panose="020B0604020202020204"/>
                <a:cs typeface="Arial" panose="020B0604020202020204"/>
              </a:rPr>
              <a:t>ΜΕΤΑΞΥ</a:t>
            </a:r>
            <a:r>
              <a:rPr sz="3600" b="1" spc="-204" dirty="0">
                <a:latin typeface="Arial" panose="020B0604020202020204"/>
                <a:cs typeface="Arial" panose="020B0604020202020204"/>
              </a:rPr>
              <a:t> </a:t>
            </a:r>
            <a:r>
              <a:rPr sz="3600" b="1" spc="-25" dirty="0">
                <a:latin typeface="Arial" panose="020B0604020202020204"/>
                <a:cs typeface="Arial" panose="020B0604020202020204"/>
              </a:rPr>
              <a:t>ΑΤΜΟΣΦΑΙΡΙΚΗΣ</a:t>
            </a:r>
            <a:r>
              <a:rPr sz="3600" b="1" spc="-85" dirty="0">
                <a:latin typeface="Arial" panose="020B0604020202020204"/>
                <a:cs typeface="Arial" panose="020B0604020202020204"/>
              </a:rPr>
              <a:t> </a:t>
            </a:r>
            <a:r>
              <a:rPr sz="3600" b="1" dirty="0">
                <a:latin typeface="Arial" panose="020B0604020202020204"/>
                <a:cs typeface="Arial" panose="020B0604020202020204"/>
              </a:rPr>
              <a:t>ΠΙΕΣΗΣ</a:t>
            </a:r>
            <a:r>
              <a:rPr sz="3600" b="1" spc="-80" dirty="0">
                <a:latin typeface="Arial" panose="020B0604020202020204"/>
                <a:cs typeface="Arial" panose="020B0604020202020204"/>
              </a:rPr>
              <a:t> </a:t>
            </a:r>
            <a:r>
              <a:rPr sz="3600" b="1" spc="-25" dirty="0">
                <a:latin typeface="Arial" panose="020B0604020202020204"/>
                <a:cs typeface="Arial" panose="020B0604020202020204"/>
              </a:rPr>
              <a:t>ΚΑΙ </a:t>
            </a:r>
            <a:r>
              <a:rPr sz="3600" b="1" dirty="0">
                <a:latin typeface="Arial" panose="020B0604020202020204"/>
                <a:cs typeface="Arial" panose="020B0604020202020204"/>
              </a:rPr>
              <a:t>18</a:t>
            </a:r>
            <a:r>
              <a:rPr sz="3600" b="1" spc="-15" dirty="0">
                <a:latin typeface="Arial" panose="020B0604020202020204"/>
                <a:cs typeface="Arial" panose="020B0604020202020204"/>
              </a:rPr>
              <a:t> </a:t>
            </a:r>
            <a:r>
              <a:rPr sz="3600" b="1">
                <a:latin typeface="Arial" panose="020B0604020202020204"/>
                <a:cs typeface="Arial" panose="020B0604020202020204"/>
              </a:rPr>
              <a:t>bar</a:t>
            </a:r>
            <a:r>
              <a:rPr sz="3600" b="1" spc="-10">
                <a:latin typeface="Arial" panose="020B0604020202020204"/>
                <a:cs typeface="Arial" panose="020B0604020202020204"/>
              </a:rPr>
              <a:t> </a:t>
            </a:r>
            <a:r>
              <a:rPr sz="3600" b="1" spc="-25" smtClean="0">
                <a:latin typeface="Arial" panose="020B0604020202020204"/>
                <a:cs typeface="Arial" panose="020B0604020202020204"/>
              </a:rPr>
              <a:t>ΚΑΙ</a:t>
            </a:r>
            <a:r>
              <a:rPr lang="en-US" sz="3600" b="1" spc="-25" dirty="0">
                <a:latin typeface="Arial" panose="020B0604020202020204"/>
                <a:cs typeface="Arial" panose="020B0604020202020204"/>
              </a:rPr>
              <a:t> </a:t>
            </a:r>
            <a:r>
              <a:rPr lang="en-US" sz="3600" b="1" spc="-25" dirty="0" smtClean="0">
                <a:latin typeface="Arial" panose="020B0604020202020204"/>
                <a:cs typeface="Arial" panose="020B0604020202020204"/>
              </a:rPr>
              <a:t>A</a:t>
            </a:r>
            <a:r>
              <a:rPr lang="el-GR" sz="3600" b="1" spc="-25" dirty="0" smtClean="0">
                <a:latin typeface="Arial" panose="020B0604020202020204"/>
                <a:cs typeface="Arial" panose="020B0604020202020204"/>
              </a:rPr>
              <a:t>ΠΟ </a:t>
            </a:r>
            <a:r>
              <a:rPr sz="3600" b="1" smtClean="0">
                <a:latin typeface="Arial" panose="020B0604020202020204"/>
                <a:cs typeface="Arial" panose="020B0604020202020204"/>
              </a:rPr>
              <a:t>-100°C</a:t>
            </a:r>
            <a:r>
              <a:rPr sz="3600" b="1" spc="-25" smtClean="0">
                <a:latin typeface="Arial" panose="020B0604020202020204"/>
                <a:cs typeface="Arial" panose="020B0604020202020204"/>
              </a:rPr>
              <a:t> </a:t>
            </a:r>
            <a:r>
              <a:rPr sz="3600" b="1" dirty="0">
                <a:latin typeface="Arial" panose="020B0604020202020204"/>
                <a:cs typeface="Arial" panose="020B0604020202020204"/>
              </a:rPr>
              <a:t>ΣΕ</a:t>
            </a:r>
            <a:r>
              <a:rPr sz="3600" b="1" spc="-20" dirty="0">
                <a:latin typeface="Arial" panose="020B0604020202020204"/>
                <a:cs typeface="Arial" panose="020B0604020202020204"/>
              </a:rPr>
              <a:t> </a:t>
            </a:r>
            <a:r>
              <a:rPr sz="3600" b="1">
                <a:latin typeface="Arial" panose="020B0604020202020204"/>
                <a:cs typeface="Arial" panose="020B0604020202020204"/>
              </a:rPr>
              <a:t>-</a:t>
            </a:r>
            <a:r>
              <a:rPr sz="3600" b="1" spc="-25" smtClean="0">
                <a:latin typeface="Arial" panose="020B0604020202020204"/>
                <a:cs typeface="Arial" panose="020B0604020202020204"/>
              </a:rPr>
              <a:t>5°C</a:t>
            </a:r>
            <a:r>
              <a:rPr lang="el-GR" sz="3600" b="1" spc="-25" dirty="0" smtClean="0">
                <a:latin typeface="Arial" panose="020B0604020202020204"/>
                <a:cs typeface="Arial" panose="020B0604020202020204"/>
              </a:rPr>
              <a:t>.</a:t>
            </a:r>
            <a:endParaRPr sz="3600">
              <a:latin typeface="Arial" panose="020B0604020202020204"/>
              <a:cs typeface="Arial" panose="020B0604020202020204"/>
            </a:endParaRPr>
          </a:p>
        </p:txBody>
      </p:sp>
    </p:spTree>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051560"/>
            <a:ext cx="8400415" cy="5648325"/>
          </a:xfrm>
          <a:prstGeom prst="rect">
            <a:avLst/>
          </a:prstGeom>
        </p:spPr>
        <p:txBody>
          <a:bodyPr vert="horz" wrap="square" lIns="0" tIns="12065" rIns="0" bIns="0" rtlCol="0">
            <a:spAutoFit/>
          </a:bodyPr>
          <a:lstStyle/>
          <a:p>
            <a:pPr marL="12700" marR="5080">
              <a:lnSpc>
                <a:spcPct val="110000"/>
              </a:lnSpc>
              <a:spcBef>
                <a:spcPts val="95"/>
              </a:spcBef>
            </a:pPr>
            <a:r>
              <a:rPr lang="el-GR" sz="2300" b="1" dirty="0" smtClean="0">
                <a:latin typeface="Arial" panose="020B0604020202020204"/>
                <a:cs typeface="Arial" panose="020B0604020202020204"/>
              </a:rPr>
              <a:t>ΤΑ </a:t>
            </a:r>
            <a:r>
              <a:rPr sz="2300" b="1" smtClean="0">
                <a:latin typeface="Arial" panose="020B0604020202020204"/>
                <a:cs typeface="Arial" panose="020B0604020202020204"/>
              </a:rPr>
              <a:t>LNG</a:t>
            </a:r>
            <a:r>
              <a:rPr sz="2300" b="1" spc="-70" smtClean="0">
                <a:latin typeface="Arial" panose="020B0604020202020204"/>
                <a:cs typeface="Arial" panose="020B0604020202020204"/>
              </a:rPr>
              <a:t> </a:t>
            </a:r>
            <a:r>
              <a:rPr sz="2300" b="1" smtClean="0">
                <a:latin typeface="Arial" panose="020B0604020202020204"/>
                <a:cs typeface="Arial" panose="020B0604020202020204"/>
              </a:rPr>
              <a:t>(</a:t>
            </a:r>
            <a:r>
              <a:rPr lang="en-US" sz="2300" b="1" dirty="0" smtClean="0">
                <a:latin typeface="Arial" panose="020B0604020202020204"/>
                <a:cs typeface="Arial" panose="020B0604020202020204"/>
              </a:rPr>
              <a:t>LIQUID </a:t>
            </a:r>
            <a:r>
              <a:rPr lang="el-GR" sz="2300" b="1" dirty="0" smtClean="0">
                <a:latin typeface="Arial" panose="020B0604020202020204"/>
                <a:cs typeface="Arial" panose="020B0604020202020204"/>
              </a:rPr>
              <a:t>ΝΑ</a:t>
            </a:r>
            <a:r>
              <a:rPr lang="en-US" sz="2300" b="1" dirty="0" smtClean="0">
                <a:latin typeface="Arial" panose="020B0604020202020204"/>
                <a:cs typeface="Arial" panose="020B0604020202020204"/>
              </a:rPr>
              <a:t>TURAL GAS - </a:t>
            </a:r>
            <a:r>
              <a:rPr sz="2300" b="1" smtClean="0">
                <a:latin typeface="Arial" panose="020B0604020202020204"/>
                <a:cs typeface="Arial" panose="020B0604020202020204"/>
              </a:rPr>
              <a:t>ΥΓΡΟΠΟΙΗΜΕΝΟ</a:t>
            </a:r>
            <a:r>
              <a:rPr sz="2300" b="1" spc="-45" smtClean="0">
                <a:latin typeface="Arial" panose="020B0604020202020204"/>
                <a:cs typeface="Arial" panose="020B0604020202020204"/>
              </a:rPr>
              <a:t> </a:t>
            </a:r>
            <a:r>
              <a:rPr sz="2300" b="1" spc="-35" smtClean="0">
                <a:latin typeface="Arial" panose="020B0604020202020204"/>
                <a:cs typeface="Arial" panose="020B0604020202020204"/>
              </a:rPr>
              <a:t>ΦΥΣΙΚΟ</a:t>
            </a:r>
            <a:r>
              <a:rPr sz="2300" b="1" spc="-125" smtClean="0">
                <a:latin typeface="Arial" panose="020B0604020202020204"/>
                <a:cs typeface="Arial" panose="020B0604020202020204"/>
              </a:rPr>
              <a:t> </a:t>
            </a:r>
            <a:r>
              <a:rPr sz="2300" b="1" smtClean="0">
                <a:latin typeface="Arial" panose="020B0604020202020204"/>
                <a:cs typeface="Arial" panose="020B0604020202020204"/>
              </a:rPr>
              <a:t>ΑΕΡΙΟ)</a:t>
            </a:r>
            <a:r>
              <a:rPr sz="2300" b="1" spc="-40" smtClean="0">
                <a:latin typeface="Arial" panose="020B0604020202020204"/>
                <a:cs typeface="Arial" panose="020B0604020202020204"/>
              </a:rPr>
              <a:t> </a:t>
            </a:r>
            <a:r>
              <a:rPr sz="2300" b="1" spc="-10" dirty="0">
                <a:latin typeface="Arial" panose="020B0604020202020204"/>
                <a:cs typeface="Arial" panose="020B0604020202020204"/>
              </a:rPr>
              <a:t>ΠΛΟΙΑ ΚΥΜΑΙΝΟΝΤΑΙ</a:t>
            </a:r>
            <a:r>
              <a:rPr sz="2300" b="1" spc="-60" dirty="0">
                <a:latin typeface="Arial" panose="020B0604020202020204"/>
                <a:cs typeface="Arial" panose="020B0604020202020204"/>
              </a:rPr>
              <a:t> </a:t>
            </a:r>
            <a:r>
              <a:rPr sz="2300" b="1" dirty="0">
                <a:latin typeface="Arial" panose="020B0604020202020204"/>
                <a:cs typeface="Arial" panose="020B0604020202020204"/>
              </a:rPr>
              <a:t>ΣΕ</a:t>
            </a:r>
            <a:r>
              <a:rPr sz="2300" b="1" spc="-45" dirty="0">
                <a:latin typeface="Arial" panose="020B0604020202020204"/>
                <a:cs typeface="Arial" panose="020B0604020202020204"/>
              </a:rPr>
              <a:t> </a:t>
            </a:r>
            <a:r>
              <a:rPr sz="2300" b="1" dirty="0">
                <a:latin typeface="Arial" panose="020B0604020202020204"/>
                <a:cs typeface="Arial" panose="020B0604020202020204"/>
              </a:rPr>
              <a:t>ΜΕΓΕΘΟΣ</a:t>
            </a:r>
            <a:r>
              <a:rPr sz="2300" b="1" spc="-125" dirty="0">
                <a:latin typeface="Arial" panose="020B0604020202020204"/>
                <a:cs typeface="Arial" panose="020B0604020202020204"/>
              </a:rPr>
              <a:t> </a:t>
            </a:r>
            <a:r>
              <a:rPr sz="2300" b="1" dirty="0">
                <a:latin typeface="Arial" panose="020B0604020202020204"/>
                <a:cs typeface="Arial" panose="020B0604020202020204"/>
              </a:rPr>
              <a:t>ΑΠΟ</a:t>
            </a:r>
            <a:r>
              <a:rPr sz="2300" b="1" spc="-60" dirty="0">
                <a:latin typeface="Arial" panose="020B0604020202020204"/>
                <a:cs typeface="Arial" panose="020B0604020202020204"/>
              </a:rPr>
              <a:t> </a:t>
            </a:r>
            <a:r>
              <a:rPr sz="2300" b="1" spc="-10" dirty="0">
                <a:latin typeface="Arial" panose="020B0604020202020204"/>
                <a:cs typeface="Arial" panose="020B0604020202020204"/>
              </a:rPr>
              <a:t>ΜΙΚΡΑ</a:t>
            </a:r>
            <a:r>
              <a:rPr sz="2300" b="1" spc="-45" dirty="0">
                <a:latin typeface="Arial" panose="020B0604020202020204"/>
                <a:cs typeface="Arial" panose="020B0604020202020204"/>
              </a:rPr>
              <a:t> </a:t>
            </a:r>
            <a:r>
              <a:rPr sz="2300" b="1" dirty="0">
                <a:latin typeface="Arial" panose="020B0604020202020204"/>
                <a:cs typeface="Arial" panose="020B0604020202020204"/>
              </a:rPr>
              <a:t>ΠΕΡΙΠΟΥ</a:t>
            </a:r>
            <a:r>
              <a:rPr sz="2300" b="1" spc="-40" dirty="0">
                <a:latin typeface="Arial" panose="020B0604020202020204"/>
                <a:cs typeface="Arial" panose="020B0604020202020204"/>
              </a:rPr>
              <a:t> </a:t>
            </a:r>
            <a:r>
              <a:rPr sz="2300" b="1" spc="-10" dirty="0">
                <a:latin typeface="Arial" panose="020B0604020202020204"/>
                <a:cs typeface="Arial" panose="020B0604020202020204"/>
              </a:rPr>
              <a:t>10</a:t>
            </a:r>
            <a:r>
              <a:rPr lang="el-GR" altLang="en-US" sz="2300" b="1" spc="-10" dirty="0">
                <a:latin typeface="Arial" panose="020B0604020202020204"/>
                <a:cs typeface="Arial" panose="020B0604020202020204"/>
              </a:rPr>
              <a:t>,</a:t>
            </a:r>
            <a:r>
              <a:rPr sz="2300" b="1" spc="-10" dirty="0">
                <a:latin typeface="Arial" panose="020B0604020202020204"/>
                <a:cs typeface="Arial" panose="020B0604020202020204"/>
              </a:rPr>
              <a:t>000m³ </a:t>
            </a:r>
            <a:r>
              <a:rPr sz="2300" b="1" dirty="0">
                <a:latin typeface="Arial" panose="020B0604020202020204"/>
                <a:cs typeface="Arial" panose="020B0604020202020204"/>
              </a:rPr>
              <a:t>ΕΩΣ</a:t>
            </a:r>
            <a:r>
              <a:rPr sz="2300" b="1" spc="-35" dirty="0">
                <a:latin typeface="Arial" panose="020B0604020202020204"/>
                <a:cs typeface="Arial" panose="020B0604020202020204"/>
              </a:rPr>
              <a:t> </a:t>
            </a:r>
            <a:r>
              <a:rPr sz="2300" b="1" dirty="0">
                <a:latin typeface="Arial" panose="020B0604020202020204"/>
                <a:cs typeface="Arial" panose="020B0604020202020204"/>
              </a:rPr>
              <a:t>150</a:t>
            </a:r>
            <a:r>
              <a:rPr lang="el-GR" altLang="en-US" sz="2300" b="1" dirty="0">
                <a:latin typeface="Arial" panose="020B0604020202020204"/>
                <a:cs typeface="Arial" panose="020B0604020202020204"/>
              </a:rPr>
              <a:t>,</a:t>
            </a:r>
            <a:r>
              <a:rPr sz="2300" b="1" dirty="0">
                <a:latin typeface="Arial" panose="020B0604020202020204"/>
                <a:cs typeface="Arial" panose="020B0604020202020204"/>
              </a:rPr>
              <a:t>000m³,</a:t>
            </a:r>
            <a:r>
              <a:rPr sz="2300" b="1" spc="-40" dirty="0">
                <a:latin typeface="Arial" panose="020B0604020202020204"/>
                <a:cs typeface="Arial" panose="020B0604020202020204"/>
              </a:rPr>
              <a:t> </a:t>
            </a:r>
            <a:r>
              <a:rPr sz="2300" b="1" dirty="0">
                <a:latin typeface="Arial" panose="020B0604020202020204"/>
                <a:cs typeface="Arial" panose="020B0604020202020204"/>
              </a:rPr>
              <a:t>ΜΕ</a:t>
            </a:r>
            <a:r>
              <a:rPr sz="2300" b="1" spc="-30" dirty="0">
                <a:latin typeface="Arial" panose="020B0604020202020204"/>
                <a:cs typeface="Arial" panose="020B0604020202020204"/>
              </a:rPr>
              <a:t> </a:t>
            </a:r>
            <a:r>
              <a:rPr sz="2300" b="1" spc="-55" dirty="0">
                <a:latin typeface="Arial" panose="020B0604020202020204"/>
                <a:cs typeface="Arial" panose="020B0604020202020204"/>
              </a:rPr>
              <a:t>ΜΕΓΑΛΥΤΕΡΑ</a:t>
            </a:r>
            <a:r>
              <a:rPr sz="2300" b="1" spc="-25" dirty="0">
                <a:latin typeface="Arial" panose="020B0604020202020204"/>
                <a:cs typeface="Arial" panose="020B0604020202020204"/>
              </a:rPr>
              <a:t> </a:t>
            </a:r>
            <a:r>
              <a:rPr sz="2300" b="1" dirty="0">
                <a:latin typeface="Arial" panose="020B0604020202020204"/>
                <a:cs typeface="Arial" panose="020B0604020202020204"/>
              </a:rPr>
              <a:t>ΠΛΟΙΑ</a:t>
            </a:r>
            <a:r>
              <a:rPr sz="2300" b="1" spc="-25" dirty="0">
                <a:latin typeface="Arial" panose="020B0604020202020204"/>
                <a:cs typeface="Arial" panose="020B0604020202020204"/>
              </a:rPr>
              <a:t> </a:t>
            </a:r>
            <a:r>
              <a:rPr sz="2300" b="1" dirty="0">
                <a:latin typeface="Arial" panose="020B0604020202020204"/>
                <a:cs typeface="Arial" panose="020B0604020202020204"/>
              </a:rPr>
              <a:t>ΕΩΣ</a:t>
            </a:r>
            <a:r>
              <a:rPr sz="2300" b="1" spc="-30" dirty="0">
                <a:latin typeface="Arial" panose="020B0604020202020204"/>
                <a:cs typeface="Arial" panose="020B0604020202020204"/>
              </a:rPr>
              <a:t> </a:t>
            </a:r>
            <a:r>
              <a:rPr sz="2300" b="1" dirty="0">
                <a:latin typeface="Arial" panose="020B0604020202020204"/>
                <a:cs typeface="Arial" panose="020B0604020202020204"/>
              </a:rPr>
              <a:t>2</a:t>
            </a:r>
            <a:r>
              <a:rPr lang="en-US" altLang="en-US" sz="2300" b="1" dirty="0">
                <a:latin typeface="Arial" panose="020B0604020202020204"/>
                <a:cs typeface="Arial" panose="020B0604020202020204"/>
              </a:rPr>
              <a:t>6</a:t>
            </a:r>
            <a:r>
              <a:rPr sz="2300" b="1" dirty="0">
                <a:latin typeface="Arial" panose="020B0604020202020204"/>
                <a:cs typeface="Arial" panose="020B0604020202020204"/>
              </a:rPr>
              <a:t>0</a:t>
            </a:r>
            <a:r>
              <a:rPr lang="el-GR" altLang="en-US" sz="2300" b="1" dirty="0">
                <a:latin typeface="Arial" panose="020B0604020202020204"/>
                <a:cs typeface="Arial" panose="020B0604020202020204"/>
              </a:rPr>
              <a:t>,</a:t>
            </a:r>
            <a:r>
              <a:rPr sz="2300" b="1" dirty="0">
                <a:latin typeface="Arial" panose="020B0604020202020204"/>
                <a:cs typeface="Arial" panose="020B0604020202020204"/>
              </a:rPr>
              <a:t>000m³</a:t>
            </a:r>
            <a:r>
              <a:rPr lang="en-US" altLang="en-US" sz="2300" b="1" dirty="0">
                <a:latin typeface="Arial" panose="020B0604020202020204"/>
                <a:cs typeface="Arial" panose="020B0604020202020204"/>
              </a:rPr>
              <a:t> ultra large LNGc</a:t>
            </a:r>
            <a:r>
              <a:rPr sz="2300" b="1" spc="-10" dirty="0">
                <a:latin typeface="Arial" panose="020B0604020202020204"/>
                <a:cs typeface="Arial" panose="020B0604020202020204"/>
              </a:rPr>
              <a:t>.</a:t>
            </a:r>
            <a:endParaRPr sz="2300" b="1" spc="-10" dirty="0">
              <a:latin typeface="Arial" panose="020B0604020202020204"/>
              <a:cs typeface="Arial" panose="020B0604020202020204"/>
            </a:endParaRPr>
          </a:p>
          <a:p>
            <a:pPr marL="12700" marR="5080">
              <a:lnSpc>
                <a:spcPct val="110000"/>
              </a:lnSpc>
              <a:spcBef>
                <a:spcPts val="95"/>
              </a:spcBef>
            </a:pPr>
            <a:r>
              <a:rPr sz="2300" b="1" dirty="0">
                <a:latin typeface="Arial" panose="020B0604020202020204"/>
                <a:cs typeface="Arial" panose="020B0604020202020204"/>
              </a:rPr>
              <a:t>ΤΟ</a:t>
            </a:r>
            <a:r>
              <a:rPr sz="2300" b="1" spc="-85" dirty="0">
                <a:latin typeface="Arial" panose="020B0604020202020204"/>
                <a:cs typeface="Arial" panose="020B0604020202020204"/>
              </a:rPr>
              <a:t> </a:t>
            </a:r>
            <a:r>
              <a:rPr sz="2300" b="1" dirty="0">
                <a:latin typeface="Arial" panose="020B0604020202020204"/>
                <a:cs typeface="Arial" panose="020B0604020202020204"/>
              </a:rPr>
              <a:t>ΥΓΡΟΠΟΙΗΜΕΝΟ</a:t>
            </a:r>
            <a:r>
              <a:rPr sz="2300" b="1" spc="-125" dirty="0">
                <a:latin typeface="Arial" panose="020B0604020202020204"/>
                <a:cs typeface="Arial" panose="020B0604020202020204"/>
              </a:rPr>
              <a:t> </a:t>
            </a:r>
            <a:r>
              <a:rPr sz="2300" b="1">
                <a:latin typeface="Arial" panose="020B0604020202020204"/>
                <a:cs typeface="Arial" panose="020B0604020202020204"/>
              </a:rPr>
              <a:t>ΑΕΡΙΟ</a:t>
            </a:r>
            <a:r>
              <a:rPr sz="2300" b="1" spc="-55">
                <a:latin typeface="Arial" panose="020B0604020202020204"/>
                <a:cs typeface="Arial" panose="020B0604020202020204"/>
              </a:rPr>
              <a:t> </a:t>
            </a:r>
            <a:r>
              <a:rPr sz="2300" b="1" spc="-30" smtClean="0">
                <a:latin typeface="Arial" panose="020B0604020202020204"/>
                <a:cs typeface="Arial" panose="020B0604020202020204"/>
              </a:rPr>
              <a:t>ΜΕΤΑΦΕΡΕΤΑΙ</a:t>
            </a:r>
            <a:r>
              <a:rPr lang="el-GR" sz="2300" b="1" spc="-30" dirty="0" smtClean="0">
                <a:latin typeface="Arial" panose="020B0604020202020204"/>
                <a:cs typeface="Arial" panose="020B0604020202020204"/>
              </a:rPr>
              <a:t> </a:t>
            </a:r>
            <a:r>
              <a:rPr sz="2300" b="1" spc="-55" smtClean="0">
                <a:latin typeface="Arial" panose="020B0604020202020204"/>
                <a:cs typeface="Arial" panose="020B0604020202020204"/>
              </a:rPr>
              <a:t> </a:t>
            </a:r>
            <a:r>
              <a:rPr sz="2300" b="1" spc="-25" dirty="0">
                <a:latin typeface="Arial" panose="020B0604020202020204"/>
                <a:cs typeface="Arial" panose="020B0604020202020204"/>
              </a:rPr>
              <a:t>ΣΕ </a:t>
            </a:r>
            <a:r>
              <a:rPr sz="2300" b="1" spc="-20" dirty="0">
                <a:latin typeface="Arial" panose="020B0604020202020204"/>
                <a:cs typeface="Arial" panose="020B0604020202020204"/>
              </a:rPr>
              <a:t>ΑΤΜΟΣΦΑΙΡΙΚΗ</a:t>
            </a:r>
            <a:r>
              <a:rPr sz="2300" b="1" spc="-45" dirty="0">
                <a:latin typeface="Arial" panose="020B0604020202020204"/>
                <a:cs typeface="Arial" panose="020B0604020202020204"/>
              </a:rPr>
              <a:t> </a:t>
            </a:r>
            <a:r>
              <a:rPr sz="2300" b="1">
                <a:latin typeface="Arial" panose="020B0604020202020204"/>
                <a:cs typeface="Arial" panose="020B0604020202020204"/>
              </a:rPr>
              <a:t>ΠΙΕΣΗ</a:t>
            </a:r>
            <a:r>
              <a:rPr sz="2300" b="1" spc="-30">
                <a:latin typeface="Arial" panose="020B0604020202020204"/>
                <a:cs typeface="Arial" panose="020B0604020202020204"/>
              </a:rPr>
              <a:t> </a:t>
            </a:r>
            <a:r>
              <a:rPr lang="el-GR" sz="2300" b="1" spc="-30" dirty="0">
                <a:latin typeface="Arial" panose="020B0604020202020204"/>
                <a:cs typeface="Arial" panose="020B0604020202020204"/>
              </a:rPr>
              <a:t>ΜΕ</a:t>
            </a:r>
            <a:r>
              <a:rPr sz="2300" b="1" spc="-35" dirty="0">
                <a:latin typeface="Arial" panose="020B0604020202020204"/>
                <a:cs typeface="Arial" panose="020B0604020202020204"/>
              </a:rPr>
              <a:t> </a:t>
            </a:r>
            <a:r>
              <a:rPr sz="2300" b="1" spc="-10" dirty="0">
                <a:latin typeface="Arial" panose="020B0604020202020204"/>
                <a:cs typeface="Arial" panose="020B0604020202020204"/>
              </a:rPr>
              <a:t>ΘΕΡΜΟΚΡΑΣΙΑ</a:t>
            </a:r>
            <a:r>
              <a:rPr lang="el-GR" altLang="en-US" sz="2300" b="1" spc="-10" dirty="0">
                <a:latin typeface="Arial" panose="020B0604020202020204"/>
                <a:cs typeface="Arial" panose="020B0604020202020204"/>
              </a:rPr>
              <a:t> ΠΕΡΙΠΟΥ</a:t>
            </a:r>
            <a:r>
              <a:rPr sz="2300" b="1" spc="-30" dirty="0">
                <a:latin typeface="Arial" panose="020B0604020202020204"/>
                <a:cs typeface="Arial" panose="020B0604020202020204"/>
              </a:rPr>
              <a:t> </a:t>
            </a:r>
            <a:r>
              <a:rPr sz="2300" b="1" dirty="0">
                <a:latin typeface="Arial" panose="020B0604020202020204"/>
                <a:cs typeface="Arial" panose="020B0604020202020204"/>
              </a:rPr>
              <a:t>-</a:t>
            </a:r>
            <a:r>
              <a:rPr sz="2300" b="1" spc="-10" dirty="0">
                <a:latin typeface="Arial" panose="020B0604020202020204"/>
                <a:cs typeface="Arial" panose="020B0604020202020204"/>
              </a:rPr>
              <a:t>16</a:t>
            </a:r>
            <a:r>
              <a:rPr lang="el-GR" altLang="en-US" sz="2300" b="1" spc="-10" dirty="0">
                <a:latin typeface="Arial" panose="020B0604020202020204"/>
                <a:cs typeface="Arial" panose="020B0604020202020204"/>
              </a:rPr>
              <a:t>2</a:t>
            </a:r>
            <a:r>
              <a:rPr sz="2300" b="1" spc="-10" dirty="0">
                <a:latin typeface="Arial" panose="020B0604020202020204"/>
                <a:cs typeface="Arial" panose="020B0604020202020204"/>
              </a:rPr>
              <a:t>°C.</a:t>
            </a:r>
            <a:endParaRPr sz="2300">
              <a:latin typeface="Arial" panose="020B0604020202020204"/>
              <a:cs typeface="Arial" panose="020B0604020202020204"/>
            </a:endParaRPr>
          </a:p>
          <a:p>
            <a:pPr marL="12700" marR="197485">
              <a:lnSpc>
                <a:spcPct val="110000"/>
              </a:lnSpc>
              <a:spcBef>
                <a:spcPts val="455"/>
              </a:spcBef>
              <a:tabLst>
                <a:tab pos="1762125" algn="l"/>
              </a:tabLst>
            </a:pPr>
            <a:r>
              <a:rPr sz="2300" b="1" dirty="0">
                <a:latin typeface="Arial" panose="020B0604020202020204"/>
                <a:cs typeface="Arial" panose="020B0604020202020204"/>
              </a:rPr>
              <a:t>ΑΝ</a:t>
            </a:r>
            <a:r>
              <a:rPr sz="2300" b="1" spc="-15" dirty="0">
                <a:latin typeface="Arial" panose="020B0604020202020204"/>
                <a:cs typeface="Arial" panose="020B0604020202020204"/>
              </a:rPr>
              <a:t> </a:t>
            </a:r>
            <a:r>
              <a:rPr sz="2300" b="1" dirty="0">
                <a:latin typeface="Arial" panose="020B0604020202020204"/>
                <a:cs typeface="Arial" panose="020B0604020202020204"/>
              </a:rPr>
              <a:t>ΚΑΙ</a:t>
            </a:r>
            <a:r>
              <a:rPr sz="2300" b="1" spc="-15" dirty="0">
                <a:latin typeface="Arial" panose="020B0604020202020204"/>
                <a:cs typeface="Arial" panose="020B0604020202020204"/>
              </a:rPr>
              <a:t> </a:t>
            </a:r>
            <a:r>
              <a:rPr sz="2300" b="1" dirty="0">
                <a:latin typeface="Arial" panose="020B0604020202020204"/>
                <a:cs typeface="Arial" panose="020B0604020202020204"/>
              </a:rPr>
              <a:t>ΟΙ</a:t>
            </a:r>
            <a:r>
              <a:rPr sz="2300" b="1" spc="-95" dirty="0">
                <a:latin typeface="Arial" panose="020B0604020202020204"/>
                <a:cs typeface="Arial" panose="020B0604020202020204"/>
              </a:rPr>
              <a:t> </a:t>
            </a:r>
            <a:r>
              <a:rPr sz="2300" b="1" dirty="0">
                <a:latin typeface="Arial" panose="020B0604020202020204"/>
                <a:cs typeface="Arial" panose="020B0604020202020204"/>
              </a:rPr>
              <a:t>ΔΕΞΑΜΕΝΕΣ</a:t>
            </a:r>
            <a:r>
              <a:rPr sz="2300" b="1" spc="-15" dirty="0">
                <a:latin typeface="Arial" panose="020B0604020202020204"/>
                <a:cs typeface="Arial" panose="020B0604020202020204"/>
              </a:rPr>
              <a:t> </a:t>
            </a:r>
            <a:r>
              <a:rPr sz="2300" b="1" dirty="0">
                <a:latin typeface="Arial" panose="020B0604020202020204"/>
                <a:cs typeface="Arial" panose="020B0604020202020204"/>
              </a:rPr>
              <a:t>ΕΙΝΑΙ</a:t>
            </a:r>
            <a:r>
              <a:rPr sz="2300" b="1" spc="-5" dirty="0">
                <a:latin typeface="Arial" panose="020B0604020202020204"/>
                <a:cs typeface="Arial" panose="020B0604020202020204"/>
              </a:rPr>
              <a:t> </a:t>
            </a:r>
            <a:r>
              <a:rPr sz="2300" b="1" dirty="0">
                <a:latin typeface="Arial" panose="020B0604020202020204"/>
                <a:cs typeface="Arial" panose="020B0604020202020204"/>
              </a:rPr>
              <a:t>ΚΑΛΑ</a:t>
            </a:r>
            <a:r>
              <a:rPr sz="2300" b="1" spc="-5" dirty="0">
                <a:latin typeface="Arial" panose="020B0604020202020204"/>
                <a:cs typeface="Arial" panose="020B0604020202020204"/>
              </a:rPr>
              <a:t> </a:t>
            </a:r>
            <a:r>
              <a:rPr sz="2300" b="1" dirty="0">
                <a:latin typeface="Arial" panose="020B0604020202020204"/>
                <a:cs typeface="Arial" panose="020B0604020202020204"/>
              </a:rPr>
              <a:t>ΜΟΝΩΜΕΝΕΣ,</a:t>
            </a:r>
            <a:r>
              <a:rPr sz="2300" b="1" spc="-5" dirty="0">
                <a:latin typeface="Arial" panose="020B0604020202020204"/>
                <a:cs typeface="Arial" panose="020B0604020202020204"/>
              </a:rPr>
              <a:t> </a:t>
            </a:r>
            <a:r>
              <a:rPr sz="2300" b="1" spc="-10" dirty="0">
                <a:latin typeface="Arial" panose="020B0604020202020204"/>
                <a:cs typeface="Arial" panose="020B0604020202020204"/>
              </a:rPr>
              <a:t>ΜΙΚΡΗ ΠΟΣΟΤΗΤΑ</a:t>
            </a:r>
            <a:r>
              <a:rPr lang="en-US" altLang="en-US" sz="2300" b="1" spc="-10" dirty="0">
                <a:latin typeface="Arial" panose="020B0604020202020204"/>
                <a:cs typeface="Arial" panose="020B0604020202020204"/>
              </a:rPr>
              <a:t> </a:t>
            </a:r>
            <a:r>
              <a:rPr sz="2300" b="1" dirty="0">
                <a:latin typeface="Arial" panose="020B0604020202020204"/>
                <a:cs typeface="Arial" panose="020B0604020202020204"/>
              </a:rPr>
              <a:t>ΑΠΟ</a:t>
            </a:r>
            <a:r>
              <a:rPr sz="2300" b="1" spc="-40" dirty="0">
                <a:latin typeface="Arial" panose="020B0604020202020204"/>
                <a:cs typeface="Arial" panose="020B0604020202020204"/>
              </a:rPr>
              <a:t> </a:t>
            </a:r>
            <a:r>
              <a:rPr sz="2300" b="1" dirty="0">
                <a:latin typeface="Arial" panose="020B0604020202020204"/>
                <a:cs typeface="Arial" panose="020B0604020202020204"/>
              </a:rPr>
              <a:t>ΤΟ</a:t>
            </a:r>
            <a:r>
              <a:rPr sz="2300" b="1" spc="-114" dirty="0">
                <a:latin typeface="Arial" panose="020B0604020202020204"/>
                <a:cs typeface="Arial" panose="020B0604020202020204"/>
              </a:rPr>
              <a:t> </a:t>
            </a:r>
            <a:r>
              <a:rPr sz="2300" b="1" dirty="0">
                <a:latin typeface="Arial" panose="020B0604020202020204"/>
                <a:cs typeface="Arial" panose="020B0604020202020204"/>
              </a:rPr>
              <a:t>ΑΕΡΙΟ,</a:t>
            </a:r>
            <a:r>
              <a:rPr sz="2300" b="1" spc="-35" dirty="0">
                <a:latin typeface="Arial" panose="020B0604020202020204"/>
                <a:cs typeface="Arial" panose="020B0604020202020204"/>
              </a:rPr>
              <a:t> </a:t>
            </a:r>
            <a:r>
              <a:rPr sz="2300" b="1" dirty="0">
                <a:latin typeface="Arial" panose="020B0604020202020204"/>
                <a:cs typeface="Arial" panose="020B0604020202020204"/>
              </a:rPr>
              <a:t>ΤΟ</a:t>
            </a:r>
            <a:r>
              <a:rPr sz="2300" b="1" spc="-30" dirty="0">
                <a:latin typeface="Arial" panose="020B0604020202020204"/>
                <a:cs typeface="Arial" panose="020B0604020202020204"/>
              </a:rPr>
              <a:t> </a:t>
            </a:r>
            <a:r>
              <a:rPr sz="2300" b="1" dirty="0">
                <a:latin typeface="Arial" panose="020B0604020202020204"/>
                <a:cs typeface="Arial" panose="020B0604020202020204"/>
              </a:rPr>
              <a:t>ΟΠΟΙΟ</a:t>
            </a:r>
            <a:r>
              <a:rPr sz="2300" b="1" spc="-110" dirty="0">
                <a:latin typeface="Arial" panose="020B0604020202020204"/>
                <a:cs typeface="Arial" panose="020B0604020202020204"/>
              </a:rPr>
              <a:t> </a:t>
            </a:r>
            <a:r>
              <a:rPr sz="2300" b="1" spc="-10" dirty="0">
                <a:latin typeface="Arial" panose="020B0604020202020204"/>
                <a:cs typeface="Arial" panose="020B0604020202020204"/>
              </a:rPr>
              <a:t>ΑΠΟΤΕΛΕΙΤΑΙ </a:t>
            </a:r>
            <a:r>
              <a:rPr sz="2300" b="1" dirty="0">
                <a:latin typeface="Arial" panose="020B0604020202020204"/>
                <a:cs typeface="Arial" panose="020B0604020202020204"/>
              </a:rPr>
              <a:t>ΚΥΡΙΩΣ</a:t>
            </a:r>
            <a:r>
              <a:rPr sz="2300" b="1" spc="-135" dirty="0">
                <a:latin typeface="Arial" panose="020B0604020202020204"/>
                <a:cs typeface="Arial" panose="020B0604020202020204"/>
              </a:rPr>
              <a:t> </a:t>
            </a:r>
            <a:r>
              <a:rPr sz="2300" b="1" dirty="0">
                <a:latin typeface="Arial" panose="020B0604020202020204"/>
                <a:cs typeface="Arial" panose="020B0604020202020204"/>
              </a:rPr>
              <a:t>ΑΠΟ</a:t>
            </a:r>
            <a:r>
              <a:rPr sz="2300" b="1" spc="-50" dirty="0">
                <a:latin typeface="Arial" panose="020B0604020202020204"/>
                <a:cs typeface="Arial" panose="020B0604020202020204"/>
              </a:rPr>
              <a:t> </a:t>
            </a:r>
            <a:r>
              <a:rPr sz="2300" b="1" dirty="0">
                <a:latin typeface="Arial" panose="020B0604020202020204"/>
                <a:cs typeface="Arial" panose="020B0604020202020204"/>
              </a:rPr>
              <a:t>ΜΕΘΑΝΙΟ,</a:t>
            </a:r>
            <a:r>
              <a:rPr sz="2300" b="1" spc="-40" dirty="0">
                <a:latin typeface="Arial" panose="020B0604020202020204"/>
                <a:cs typeface="Arial" panose="020B0604020202020204"/>
              </a:rPr>
              <a:t> </a:t>
            </a:r>
            <a:r>
              <a:rPr sz="2300" b="1" dirty="0">
                <a:latin typeface="Arial" panose="020B0604020202020204"/>
                <a:cs typeface="Arial" panose="020B0604020202020204"/>
              </a:rPr>
              <a:t>ΘΑ</a:t>
            </a:r>
            <a:r>
              <a:rPr sz="2300" b="1" spc="-35" dirty="0">
                <a:latin typeface="Arial" panose="020B0604020202020204"/>
                <a:cs typeface="Arial" panose="020B0604020202020204"/>
              </a:rPr>
              <a:t> </a:t>
            </a:r>
            <a:r>
              <a:rPr sz="2300" b="1" spc="-10" dirty="0">
                <a:latin typeface="Arial" panose="020B0604020202020204"/>
                <a:cs typeface="Arial" panose="020B0604020202020204"/>
              </a:rPr>
              <a:t>ΕΞΑΤΜΙΣΤΕΙ.</a:t>
            </a:r>
            <a:endParaRPr sz="2300">
              <a:latin typeface="Arial" panose="020B0604020202020204"/>
              <a:cs typeface="Arial" panose="020B0604020202020204"/>
            </a:endParaRPr>
          </a:p>
          <a:p>
            <a:pPr marL="12700" marR="1036955">
              <a:lnSpc>
                <a:spcPct val="110000"/>
              </a:lnSpc>
              <a:spcBef>
                <a:spcPts val="450"/>
              </a:spcBef>
            </a:pPr>
            <a:r>
              <a:rPr sz="2300" b="1" spc="-30" dirty="0">
                <a:latin typeface="Arial" panose="020B0604020202020204"/>
                <a:cs typeface="Arial" panose="020B0604020202020204"/>
              </a:rPr>
              <a:t>ΑΥΤΟ </a:t>
            </a:r>
            <a:r>
              <a:rPr sz="2300" b="1" dirty="0">
                <a:latin typeface="Arial" panose="020B0604020202020204"/>
                <a:cs typeface="Arial" panose="020B0604020202020204"/>
              </a:rPr>
              <a:t>ΕΙΝΑΙ</a:t>
            </a:r>
            <a:r>
              <a:rPr sz="2300" b="1" spc="-30" dirty="0">
                <a:latin typeface="Arial" panose="020B0604020202020204"/>
                <a:cs typeface="Arial" panose="020B0604020202020204"/>
              </a:rPr>
              <a:t> </a:t>
            </a:r>
            <a:r>
              <a:rPr sz="2300" b="1" dirty="0">
                <a:latin typeface="Arial" panose="020B0604020202020204"/>
                <a:cs typeface="Arial" panose="020B0604020202020204"/>
              </a:rPr>
              <a:t>ΓΝΩΣΤΟ</a:t>
            </a:r>
            <a:r>
              <a:rPr sz="2300" b="1" spc="-30" dirty="0">
                <a:latin typeface="Arial" panose="020B0604020202020204"/>
                <a:cs typeface="Arial" panose="020B0604020202020204"/>
              </a:rPr>
              <a:t> </a:t>
            </a:r>
            <a:r>
              <a:rPr sz="2300" b="1" dirty="0">
                <a:latin typeface="Arial" panose="020B0604020202020204"/>
                <a:cs typeface="Arial" panose="020B0604020202020204"/>
              </a:rPr>
              <a:t>ΣΤΗ</a:t>
            </a:r>
            <a:r>
              <a:rPr sz="2300" b="1" spc="-30" dirty="0">
                <a:latin typeface="Arial" panose="020B0604020202020204"/>
                <a:cs typeface="Arial" panose="020B0604020202020204"/>
              </a:rPr>
              <a:t> </a:t>
            </a:r>
            <a:r>
              <a:rPr sz="2300" b="1" dirty="0">
                <a:latin typeface="Arial" panose="020B0604020202020204"/>
                <a:cs typeface="Arial" panose="020B0604020202020204"/>
              </a:rPr>
              <a:t>ΒΙΟΜΗΧΑΝΙΑ</a:t>
            </a:r>
            <a:r>
              <a:rPr sz="2300" b="1" spc="-30" dirty="0">
                <a:latin typeface="Arial" panose="020B0604020202020204"/>
                <a:cs typeface="Arial" panose="020B0604020202020204"/>
              </a:rPr>
              <a:t> </a:t>
            </a:r>
            <a:r>
              <a:rPr sz="2300" b="1" dirty="0">
                <a:latin typeface="Arial" panose="020B0604020202020204"/>
                <a:cs typeface="Arial" panose="020B0604020202020204"/>
              </a:rPr>
              <a:t>ΩΣ</a:t>
            </a:r>
            <a:r>
              <a:rPr sz="2300" b="1" spc="20" dirty="0">
                <a:latin typeface="Arial" panose="020B0604020202020204"/>
                <a:cs typeface="Arial" panose="020B0604020202020204"/>
              </a:rPr>
              <a:t> </a:t>
            </a:r>
            <a:r>
              <a:rPr sz="2300" b="1" spc="-10" dirty="0">
                <a:solidFill>
                  <a:srgbClr val="FF0000"/>
                </a:solidFill>
                <a:latin typeface="Arial" panose="020B0604020202020204"/>
                <a:cs typeface="Arial" panose="020B0604020202020204"/>
              </a:rPr>
              <a:t>Ν-</a:t>
            </a:r>
            <a:r>
              <a:rPr sz="2300" b="1" dirty="0">
                <a:solidFill>
                  <a:srgbClr val="FF0000"/>
                </a:solidFill>
                <a:latin typeface="Arial" panose="020B0604020202020204"/>
                <a:cs typeface="Arial" panose="020B0604020202020204"/>
              </a:rPr>
              <a:t>BOG</a:t>
            </a:r>
            <a:r>
              <a:rPr sz="2300" b="1" spc="-15" dirty="0">
                <a:solidFill>
                  <a:srgbClr val="FF0000"/>
                </a:solidFill>
                <a:latin typeface="Arial" panose="020B0604020202020204"/>
                <a:cs typeface="Arial" panose="020B0604020202020204"/>
              </a:rPr>
              <a:t> </a:t>
            </a:r>
            <a:r>
              <a:rPr sz="2300" b="1" spc="-50" dirty="0">
                <a:latin typeface="Arial" panose="020B0604020202020204"/>
                <a:cs typeface="Arial" panose="020B0604020202020204"/>
              </a:rPr>
              <a:t>η </a:t>
            </a:r>
            <a:r>
              <a:rPr sz="2300" b="1" spc="-10" dirty="0">
                <a:solidFill>
                  <a:srgbClr val="FF0000"/>
                </a:solidFill>
                <a:latin typeface="Arial" panose="020B0604020202020204"/>
                <a:cs typeface="Arial" panose="020B0604020202020204"/>
              </a:rPr>
              <a:t>NATURAL</a:t>
            </a:r>
            <a:r>
              <a:rPr sz="2300" b="1" spc="-80" dirty="0">
                <a:solidFill>
                  <a:srgbClr val="FF0000"/>
                </a:solidFill>
                <a:latin typeface="Arial" panose="020B0604020202020204"/>
                <a:cs typeface="Arial" panose="020B0604020202020204"/>
              </a:rPr>
              <a:t> </a:t>
            </a:r>
            <a:r>
              <a:rPr sz="2300" b="1" dirty="0">
                <a:solidFill>
                  <a:srgbClr val="FF0000"/>
                </a:solidFill>
                <a:latin typeface="Arial" panose="020B0604020202020204"/>
                <a:cs typeface="Arial" panose="020B0604020202020204"/>
              </a:rPr>
              <a:t>BOIL</a:t>
            </a:r>
            <a:r>
              <a:rPr sz="2300" b="1" spc="-85" dirty="0">
                <a:solidFill>
                  <a:srgbClr val="FF0000"/>
                </a:solidFill>
                <a:latin typeface="Arial" panose="020B0604020202020204"/>
                <a:cs typeface="Arial" panose="020B0604020202020204"/>
              </a:rPr>
              <a:t> </a:t>
            </a:r>
            <a:r>
              <a:rPr sz="2300" b="1" dirty="0">
                <a:solidFill>
                  <a:srgbClr val="FF0000"/>
                </a:solidFill>
                <a:latin typeface="Arial" panose="020B0604020202020204"/>
                <a:cs typeface="Arial" panose="020B0604020202020204"/>
              </a:rPr>
              <a:t>OFF</a:t>
            </a:r>
            <a:r>
              <a:rPr sz="2300" b="1" spc="-40" dirty="0">
                <a:solidFill>
                  <a:srgbClr val="FF0000"/>
                </a:solidFill>
                <a:latin typeface="Arial" panose="020B0604020202020204"/>
                <a:cs typeface="Arial" panose="020B0604020202020204"/>
              </a:rPr>
              <a:t> </a:t>
            </a:r>
            <a:r>
              <a:rPr sz="2300" b="1" spc="-20" dirty="0">
                <a:solidFill>
                  <a:srgbClr val="FF0000"/>
                </a:solidFill>
                <a:latin typeface="Arial" panose="020B0604020202020204"/>
                <a:cs typeface="Arial" panose="020B0604020202020204"/>
              </a:rPr>
              <a:t>GAS</a:t>
            </a:r>
            <a:r>
              <a:rPr sz="2300" b="1" spc="-20" dirty="0">
                <a:latin typeface="Arial" panose="020B0604020202020204"/>
                <a:cs typeface="Arial" panose="020B0604020202020204"/>
              </a:rPr>
              <a:t>.</a:t>
            </a:r>
            <a:endParaRPr sz="2300">
              <a:latin typeface="Arial" panose="020B0604020202020204"/>
              <a:cs typeface="Arial" panose="020B0604020202020204"/>
            </a:endParaRPr>
          </a:p>
          <a:p>
            <a:pPr marL="12700" marR="579755">
              <a:lnSpc>
                <a:spcPct val="110000"/>
              </a:lnSpc>
              <a:spcBef>
                <a:spcPts val="460"/>
              </a:spcBef>
            </a:pPr>
            <a:r>
              <a:rPr sz="2300" b="1" dirty="0">
                <a:latin typeface="Arial" panose="020B0604020202020204"/>
                <a:cs typeface="Arial" panose="020B0604020202020204"/>
              </a:rPr>
              <a:t>ΑΝ</a:t>
            </a:r>
            <a:r>
              <a:rPr sz="2300" b="1" spc="-35" dirty="0">
                <a:latin typeface="Arial" panose="020B0604020202020204"/>
                <a:cs typeface="Arial" panose="020B0604020202020204"/>
              </a:rPr>
              <a:t> </a:t>
            </a:r>
            <a:r>
              <a:rPr sz="2300" b="1" dirty="0">
                <a:latin typeface="Arial" panose="020B0604020202020204"/>
                <a:cs typeface="Arial" panose="020B0604020202020204"/>
              </a:rPr>
              <a:t>ΚΑΙ</a:t>
            </a:r>
            <a:r>
              <a:rPr sz="2300" b="1" spc="-50" dirty="0">
                <a:latin typeface="Arial" panose="020B0604020202020204"/>
                <a:cs typeface="Arial" panose="020B0604020202020204"/>
              </a:rPr>
              <a:t> </a:t>
            </a:r>
            <a:r>
              <a:rPr sz="2300" b="1" dirty="0">
                <a:latin typeface="Arial" panose="020B0604020202020204"/>
                <a:cs typeface="Arial" panose="020B0604020202020204"/>
              </a:rPr>
              <a:t>Η</a:t>
            </a:r>
            <a:r>
              <a:rPr sz="2300" b="1" spc="-35" dirty="0">
                <a:latin typeface="Arial" panose="020B0604020202020204"/>
                <a:cs typeface="Arial" panose="020B0604020202020204"/>
              </a:rPr>
              <a:t> </a:t>
            </a:r>
            <a:r>
              <a:rPr sz="2300" b="1" spc="-10" dirty="0">
                <a:latin typeface="Arial" panose="020B0604020202020204"/>
                <a:cs typeface="Arial" panose="020B0604020202020204"/>
              </a:rPr>
              <a:t>ΠΟΣΟΤΗΤΑ</a:t>
            </a:r>
            <a:r>
              <a:rPr sz="2300" b="1" spc="-35" dirty="0">
                <a:latin typeface="Arial" panose="020B0604020202020204"/>
                <a:cs typeface="Arial" panose="020B0604020202020204"/>
              </a:rPr>
              <a:t> </a:t>
            </a:r>
            <a:r>
              <a:rPr sz="2300" b="1" dirty="0">
                <a:latin typeface="Arial" panose="020B0604020202020204"/>
                <a:cs typeface="Arial" panose="020B0604020202020204"/>
              </a:rPr>
              <a:t>ΤΟΥ</a:t>
            </a:r>
            <a:r>
              <a:rPr sz="2300" b="1" spc="-15" dirty="0">
                <a:latin typeface="Arial" panose="020B0604020202020204"/>
                <a:cs typeface="Arial" panose="020B0604020202020204"/>
              </a:rPr>
              <a:t> </a:t>
            </a:r>
            <a:r>
              <a:rPr sz="2300" b="1">
                <a:solidFill>
                  <a:srgbClr val="FF0000"/>
                </a:solidFill>
                <a:latin typeface="Arial" panose="020B0604020202020204"/>
                <a:cs typeface="Arial" panose="020B0604020202020204"/>
              </a:rPr>
              <a:t>Ν-BOG</a:t>
            </a:r>
            <a:r>
              <a:rPr sz="2300" b="1" spc="-30">
                <a:solidFill>
                  <a:srgbClr val="FF0000"/>
                </a:solidFill>
                <a:latin typeface="Arial" panose="020B0604020202020204"/>
                <a:cs typeface="Arial" panose="020B0604020202020204"/>
              </a:rPr>
              <a:t> </a:t>
            </a:r>
            <a:r>
              <a:rPr sz="2300" b="1" spc="-25" smtClean="0">
                <a:latin typeface="Arial" panose="020B0604020202020204"/>
                <a:cs typeface="Arial" panose="020B0604020202020204"/>
              </a:rPr>
              <a:t>ΜΕΤΑΒΑΛ</a:t>
            </a:r>
            <a:r>
              <a:rPr lang="el-GR" sz="2300" b="1" spc="-25" dirty="0" smtClean="0">
                <a:latin typeface="Arial" panose="020B0604020202020204"/>
                <a:cs typeface="Arial" panose="020B0604020202020204"/>
              </a:rPr>
              <a:t>Λ</a:t>
            </a:r>
            <a:r>
              <a:rPr sz="2300" b="1" spc="-25" smtClean="0">
                <a:latin typeface="Arial" panose="020B0604020202020204"/>
                <a:cs typeface="Arial" panose="020B0604020202020204"/>
              </a:rPr>
              <a:t>ΕΤΑΙ</a:t>
            </a:r>
            <a:r>
              <a:rPr sz="2300" b="1" spc="-25" dirty="0">
                <a:latin typeface="Arial" panose="020B0604020202020204"/>
                <a:cs typeface="Arial" panose="020B0604020202020204"/>
              </a:rPr>
              <a:t>,</a:t>
            </a:r>
            <a:r>
              <a:rPr sz="2300" b="1" spc="-45" dirty="0">
                <a:latin typeface="Arial" panose="020B0604020202020204"/>
                <a:cs typeface="Arial" panose="020B0604020202020204"/>
              </a:rPr>
              <a:t> </a:t>
            </a:r>
            <a:r>
              <a:rPr sz="2300" b="1" spc="-10" dirty="0">
                <a:latin typeface="Arial" panose="020B0604020202020204"/>
                <a:cs typeface="Arial" panose="020B0604020202020204"/>
              </a:rPr>
              <a:t>ΕΙΝΑΙ </a:t>
            </a:r>
            <a:r>
              <a:rPr sz="2300" b="1" dirty="0">
                <a:latin typeface="Arial" panose="020B0604020202020204"/>
                <a:cs typeface="Arial" panose="020B0604020202020204"/>
              </a:rPr>
              <a:t>ΣΥΝΗΘΩΣ</a:t>
            </a:r>
            <a:r>
              <a:rPr sz="2300" b="1" spc="-50" dirty="0">
                <a:latin typeface="Arial" panose="020B0604020202020204"/>
                <a:cs typeface="Arial" panose="020B0604020202020204"/>
              </a:rPr>
              <a:t> </a:t>
            </a:r>
            <a:r>
              <a:rPr sz="2300" b="1" spc="-10" dirty="0">
                <a:latin typeface="Arial" panose="020B0604020202020204"/>
                <a:cs typeface="Arial" panose="020B0604020202020204"/>
              </a:rPr>
              <a:t>ΜΕΤΑΞΥ</a:t>
            </a:r>
            <a:r>
              <a:rPr sz="2300" b="1" spc="-40" dirty="0">
                <a:latin typeface="Arial" panose="020B0604020202020204"/>
                <a:cs typeface="Arial" panose="020B0604020202020204"/>
              </a:rPr>
              <a:t> </a:t>
            </a:r>
            <a:r>
              <a:rPr sz="2300" b="1" dirty="0">
                <a:latin typeface="Arial" panose="020B0604020202020204"/>
                <a:cs typeface="Arial" panose="020B0604020202020204"/>
              </a:rPr>
              <a:t>0,1</a:t>
            </a:r>
            <a:r>
              <a:rPr sz="2300" b="1" spc="-35" dirty="0">
                <a:latin typeface="Arial" panose="020B0604020202020204"/>
                <a:cs typeface="Arial" panose="020B0604020202020204"/>
              </a:rPr>
              <a:t> </a:t>
            </a:r>
            <a:r>
              <a:rPr sz="2300" b="1" dirty="0">
                <a:latin typeface="Arial" panose="020B0604020202020204"/>
                <a:cs typeface="Arial" panose="020B0604020202020204"/>
              </a:rPr>
              <a:t>%</a:t>
            </a:r>
            <a:r>
              <a:rPr sz="2300" b="1" spc="-85" dirty="0">
                <a:latin typeface="Arial" panose="020B0604020202020204"/>
                <a:cs typeface="Arial" panose="020B0604020202020204"/>
              </a:rPr>
              <a:t> </a:t>
            </a:r>
            <a:r>
              <a:rPr sz="2300" b="1" dirty="0">
                <a:latin typeface="Arial" panose="020B0604020202020204"/>
                <a:cs typeface="Arial" panose="020B0604020202020204"/>
              </a:rPr>
              <a:t>ΚΑΙ</a:t>
            </a:r>
            <a:r>
              <a:rPr sz="2300" b="1" spc="-40" dirty="0">
                <a:latin typeface="Arial" panose="020B0604020202020204"/>
                <a:cs typeface="Arial" panose="020B0604020202020204"/>
              </a:rPr>
              <a:t> </a:t>
            </a:r>
            <a:r>
              <a:rPr sz="2300" b="1" dirty="0">
                <a:latin typeface="Arial" panose="020B0604020202020204"/>
                <a:cs typeface="Arial" panose="020B0604020202020204"/>
              </a:rPr>
              <a:t>0,15</a:t>
            </a:r>
            <a:r>
              <a:rPr sz="2300" b="1" spc="-35" dirty="0">
                <a:latin typeface="Arial" panose="020B0604020202020204"/>
                <a:cs typeface="Arial" panose="020B0604020202020204"/>
              </a:rPr>
              <a:t> </a:t>
            </a:r>
            <a:r>
              <a:rPr sz="2300" b="1" dirty="0">
                <a:latin typeface="Arial" panose="020B0604020202020204"/>
                <a:cs typeface="Arial" panose="020B0604020202020204"/>
              </a:rPr>
              <a:t>%</a:t>
            </a:r>
            <a:r>
              <a:rPr sz="2300" b="1" spc="-85" dirty="0">
                <a:latin typeface="Arial" panose="020B0604020202020204"/>
                <a:cs typeface="Arial" panose="020B0604020202020204"/>
              </a:rPr>
              <a:t> </a:t>
            </a:r>
            <a:r>
              <a:rPr sz="2300" b="1" dirty="0">
                <a:latin typeface="Arial" panose="020B0604020202020204"/>
                <a:cs typeface="Arial" panose="020B0604020202020204"/>
              </a:rPr>
              <a:t>ΤΟΥ</a:t>
            </a:r>
            <a:r>
              <a:rPr sz="2300" b="1" spc="-35" dirty="0">
                <a:latin typeface="Arial" panose="020B0604020202020204"/>
                <a:cs typeface="Arial" panose="020B0604020202020204"/>
              </a:rPr>
              <a:t> </a:t>
            </a:r>
            <a:r>
              <a:rPr sz="2300" b="1" spc="-10" dirty="0">
                <a:latin typeface="Arial" panose="020B0604020202020204"/>
                <a:cs typeface="Arial" panose="020B0604020202020204"/>
              </a:rPr>
              <a:t>ΦΟΡΤΙΟΥ ΗΜΕΡΗΣΙΩΣ.</a:t>
            </a:r>
            <a:endParaRPr sz="2300" b="1" spc="-10" dirty="0">
              <a:latin typeface="Arial" panose="020B0604020202020204"/>
              <a:cs typeface="Arial" panose="020B0604020202020204"/>
            </a:endParaRPr>
          </a:p>
        </p:txBody>
      </p:sp>
    </p:spTree>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051560"/>
            <a:ext cx="8597900" cy="5256182"/>
          </a:xfrm>
          <a:prstGeom prst="rect">
            <a:avLst/>
          </a:prstGeom>
        </p:spPr>
        <p:txBody>
          <a:bodyPr vert="horz" wrap="square" lIns="0" tIns="12065" rIns="0" bIns="0" rtlCol="0">
            <a:spAutoFit/>
          </a:bodyPr>
          <a:lstStyle/>
          <a:p>
            <a:pPr marL="12700" marR="241300">
              <a:lnSpc>
                <a:spcPct val="110000"/>
              </a:lnSpc>
              <a:spcBef>
                <a:spcPts val="95"/>
              </a:spcBef>
            </a:pPr>
            <a:r>
              <a:rPr sz="2300" b="1" smtClean="0">
                <a:latin typeface="Arial" panose="020B0604020202020204"/>
                <a:cs typeface="Arial" panose="020B0604020202020204"/>
              </a:rPr>
              <a:t>ΑΝ</a:t>
            </a:r>
            <a:r>
              <a:rPr sz="2300" b="1" spc="-70" smtClean="0">
                <a:latin typeface="Arial" panose="020B0604020202020204"/>
                <a:cs typeface="Arial" panose="020B0604020202020204"/>
              </a:rPr>
              <a:t> </a:t>
            </a:r>
            <a:r>
              <a:rPr sz="2300" b="1" spc="-10">
                <a:latin typeface="Arial" panose="020B0604020202020204"/>
                <a:cs typeface="Arial" panose="020B0604020202020204"/>
              </a:rPr>
              <a:t>ΥΠΟΛΟΓΙΣΟΥΜΕ</a:t>
            </a:r>
            <a:r>
              <a:rPr sz="2300" b="1" spc="-35">
                <a:latin typeface="Arial" panose="020B0604020202020204"/>
                <a:cs typeface="Arial" panose="020B0604020202020204"/>
              </a:rPr>
              <a:t> </a:t>
            </a:r>
            <a:r>
              <a:rPr sz="2300" b="1" spc="-35" smtClean="0">
                <a:latin typeface="Arial" panose="020B0604020202020204"/>
                <a:cs typeface="Arial" panose="020B0604020202020204"/>
              </a:rPr>
              <a:t> </a:t>
            </a:r>
            <a:r>
              <a:rPr sz="2300" b="1" dirty="0">
                <a:latin typeface="Arial" panose="020B0604020202020204"/>
                <a:cs typeface="Arial" panose="020B0604020202020204"/>
              </a:rPr>
              <a:t>ΕΝΑ</a:t>
            </a:r>
            <a:r>
              <a:rPr sz="2300" b="1" spc="-40" dirty="0">
                <a:latin typeface="Arial" panose="020B0604020202020204"/>
                <a:cs typeface="Arial" panose="020B0604020202020204"/>
              </a:rPr>
              <a:t> </a:t>
            </a:r>
            <a:r>
              <a:rPr sz="2300" b="1" dirty="0">
                <a:latin typeface="Arial" panose="020B0604020202020204"/>
                <a:cs typeface="Arial" panose="020B0604020202020204"/>
              </a:rPr>
              <a:t>ΠΛΟΙΟ</a:t>
            </a:r>
            <a:r>
              <a:rPr sz="2300" b="1" spc="-45" dirty="0">
                <a:latin typeface="Arial" panose="020B0604020202020204"/>
                <a:cs typeface="Arial" panose="020B0604020202020204"/>
              </a:rPr>
              <a:t> </a:t>
            </a:r>
            <a:r>
              <a:rPr sz="2300" b="1" dirty="0">
                <a:latin typeface="Arial" panose="020B0604020202020204"/>
                <a:cs typeface="Arial" panose="020B0604020202020204"/>
              </a:rPr>
              <a:t>74000m³,</a:t>
            </a:r>
            <a:r>
              <a:rPr sz="2300" b="1" spc="-35" dirty="0">
                <a:latin typeface="Arial" panose="020B0604020202020204"/>
                <a:cs typeface="Arial" panose="020B0604020202020204"/>
              </a:rPr>
              <a:t> </a:t>
            </a:r>
            <a:r>
              <a:rPr sz="2300" b="1" dirty="0">
                <a:latin typeface="Arial" panose="020B0604020202020204"/>
                <a:cs typeface="Arial" panose="020B0604020202020204"/>
              </a:rPr>
              <a:t>ΤΟΤΕ</a:t>
            </a:r>
            <a:r>
              <a:rPr sz="2300" b="1" spc="-40" dirty="0">
                <a:latin typeface="Arial" panose="020B0604020202020204"/>
                <a:cs typeface="Arial" panose="020B0604020202020204"/>
              </a:rPr>
              <a:t> </a:t>
            </a:r>
            <a:r>
              <a:rPr sz="2300" b="1" spc="-50" dirty="0">
                <a:latin typeface="Arial" panose="020B0604020202020204"/>
                <a:cs typeface="Arial" panose="020B0604020202020204"/>
              </a:rPr>
              <a:t>Η </a:t>
            </a:r>
            <a:r>
              <a:rPr sz="2300" b="1" spc="-20" dirty="0">
                <a:latin typeface="Arial" panose="020B0604020202020204"/>
                <a:cs typeface="Arial" panose="020B0604020202020204"/>
              </a:rPr>
              <a:t>ΕΞΑΤΜΙΣΗ</a:t>
            </a:r>
            <a:r>
              <a:rPr sz="2300" b="1" spc="-105" dirty="0">
                <a:latin typeface="Arial" panose="020B0604020202020204"/>
                <a:cs typeface="Arial" panose="020B0604020202020204"/>
              </a:rPr>
              <a:t> </a:t>
            </a:r>
            <a:r>
              <a:rPr sz="2300" b="1" dirty="0">
                <a:latin typeface="Arial" panose="020B0604020202020204"/>
                <a:cs typeface="Arial" panose="020B0604020202020204"/>
              </a:rPr>
              <a:t>ΑΝΑ</a:t>
            </a:r>
            <a:r>
              <a:rPr sz="2300" b="1" spc="-35" dirty="0">
                <a:latin typeface="Arial" panose="020B0604020202020204"/>
                <a:cs typeface="Arial" panose="020B0604020202020204"/>
              </a:rPr>
              <a:t> </a:t>
            </a:r>
            <a:r>
              <a:rPr sz="2300" b="1" spc="-10" dirty="0">
                <a:latin typeface="Arial" panose="020B0604020202020204"/>
                <a:cs typeface="Arial" panose="020B0604020202020204"/>
              </a:rPr>
              <a:t>ΗΜΕΡΑ</a:t>
            </a:r>
            <a:r>
              <a:rPr sz="2300" b="1" spc="-35" dirty="0">
                <a:latin typeface="Arial" panose="020B0604020202020204"/>
                <a:cs typeface="Arial" panose="020B0604020202020204"/>
              </a:rPr>
              <a:t> </a:t>
            </a:r>
            <a:r>
              <a:rPr sz="2300" b="1" dirty="0">
                <a:latin typeface="Arial" panose="020B0604020202020204"/>
                <a:cs typeface="Arial" panose="020B0604020202020204"/>
              </a:rPr>
              <a:t>ΘΑ</a:t>
            </a:r>
            <a:r>
              <a:rPr sz="2300" b="1" spc="-35" dirty="0">
                <a:latin typeface="Arial" panose="020B0604020202020204"/>
                <a:cs typeface="Arial" panose="020B0604020202020204"/>
              </a:rPr>
              <a:t> </a:t>
            </a:r>
            <a:r>
              <a:rPr sz="2300" b="1" dirty="0">
                <a:latin typeface="Arial" panose="020B0604020202020204"/>
                <a:cs typeface="Arial" panose="020B0604020202020204"/>
              </a:rPr>
              <a:t>ΕΙΝΑΙ</a:t>
            </a:r>
            <a:r>
              <a:rPr sz="2300" b="1" spc="-45" dirty="0">
                <a:latin typeface="Arial" panose="020B0604020202020204"/>
                <a:cs typeface="Arial" panose="020B0604020202020204"/>
              </a:rPr>
              <a:t> </a:t>
            </a:r>
            <a:r>
              <a:rPr sz="2300" b="1" dirty="0">
                <a:latin typeface="Arial" panose="020B0604020202020204"/>
                <a:cs typeface="Arial" panose="020B0604020202020204"/>
              </a:rPr>
              <a:t>74m³.</a:t>
            </a:r>
            <a:r>
              <a:rPr sz="2300" b="1" spc="-45" dirty="0">
                <a:latin typeface="Arial" panose="020B0604020202020204"/>
                <a:cs typeface="Arial" panose="020B0604020202020204"/>
              </a:rPr>
              <a:t> </a:t>
            </a:r>
            <a:r>
              <a:rPr sz="2300" b="1" dirty="0">
                <a:latin typeface="Arial" panose="020B0604020202020204"/>
                <a:cs typeface="Arial" panose="020B0604020202020204"/>
              </a:rPr>
              <a:t>ΕΠΕΙΔΗ</a:t>
            </a:r>
            <a:r>
              <a:rPr sz="2300" b="1" spc="-35" dirty="0">
                <a:latin typeface="Arial" panose="020B0604020202020204"/>
                <a:cs typeface="Arial" panose="020B0604020202020204"/>
              </a:rPr>
              <a:t> </a:t>
            </a:r>
            <a:r>
              <a:rPr sz="2300" b="1" spc="-25" dirty="0">
                <a:latin typeface="Arial" panose="020B0604020202020204"/>
                <a:cs typeface="Arial" panose="020B0604020202020204"/>
              </a:rPr>
              <a:t>ΤΟ </a:t>
            </a:r>
            <a:r>
              <a:rPr sz="2300" b="1">
                <a:latin typeface="Arial" panose="020B0604020202020204"/>
                <a:cs typeface="Arial" panose="020B0604020202020204"/>
              </a:rPr>
              <a:t>ΠΟΣΟΣΤΟ</a:t>
            </a:r>
            <a:r>
              <a:rPr sz="2300" b="1" spc="-40">
                <a:latin typeface="Arial" panose="020B0604020202020204"/>
                <a:cs typeface="Arial" panose="020B0604020202020204"/>
              </a:rPr>
              <a:t> </a:t>
            </a:r>
            <a:r>
              <a:rPr sz="2300" b="1" spc="-20" smtClean="0">
                <a:latin typeface="Arial" panose="020B0604020202020204"/>
                <a:cs typeface="Arial" panose="020B0604020202020204"/>
              </a:rPr>
              <a:t>ΕΞΑΤΜΙΣ</a:t>
            </a:r>
            <a:r>
              <a:rPr lang="en-US" sz="2300" b="1" spc="-20" dirty="0" smtClean="0">
                <a:latin typeface="Arial" panose="020B0604020202020204"/>
                <a:cs typeface="Arial" panose="020B0604020202020204"/>
              </a:rPr>
              <a:t>H</a:t>
            </a:r>
            <a:r>
              <a:rPr sz="2300" b="1" spc="-20" smtClean="0">
                <a:latin typeface="Arial" panose="020B0604020202020204"/>
                <a:cs typeface="Arial" panose="020B0604020202020204"/>
              </a:rPr>
              <a:t>Σ</a:t>
            </a:r>
            <a:r>
              <a:rPr sz="2300" b="1" spc="-105" smtClean="0">
                <a:latin typeface="Arial" panose="020B0604020202020204"/>
                <a:cs typeface="Arial" panose="020B0604020202020204"/>
              </a:rPr>
              <a:t> </a:t>
            </a:r>
            <a:r>
              <a:rPr sz="2300" b="1" dirty="0">
                <a:latin typeface="Arial" panose="020B0604020202020204"/>
                <a:cs typeface="Arial" panose="020B0604020202020204"/>
              </a:rPr>
              <a:t>ΑΠΟ</a:t>
            </a:r>
            <a:r>
              <a:rPr sz="2300" b="1" spc="-55" dirty="0">
                <a:latin typeface="Arial" panose="020B0604020202020204"/>
                <a:cs typeface="Arial" panose="020B0604020202020204"/>
              </a:rPr>
              <a:t> </a:t>
            </a:r>
            <a:r>
              <a:rPr sz="2300" b="1" dirty="0">
                <a:latin typeface="Arial" panose="020B0604020202020204"/>
                <a:cs typeface="Arial" panose="020B0604020202020204"/>
              </a:rPr>
              <a:t>ΥΓΡΟ</a:t>
            </a:r>
            <a:r>
              <a:rPr sz="2300" b="1" spc="-20" dirty="0">
                <a:latin typeface="Arial" panose="020B0604020202020204"/>
                <a:cs typeface="Arial" panose="020B0604020202020204"/>
              </a:rPr>
              <a:t> </a:t>
            </a:r>
            <a:r>
              <a:rPr sz="2300" b="1" dirty="0">
                <a:latin typeface="Arial" panose="020B0604020202020204"/>
                <a:cs typeface="Arial" panose="020B0604020202020204"/>
              </a:rPr>
              <a:t>ΣΕ</a:t>
            </a:r>
            <a:r>
              <a:rPr sz="2300" b="1" spc="-100" dirty="0">
                <a:latin typeface="Arial" panose="020B0604020202020204"/>
                <a:cs typeface="Arial" panose="020B0604020202020204"/>
              </a:rPr>
              <a:t> </a:t>
            </a:r>
            <a:r>
              <a:rPr sz="2300" b="1" dirty="0">
                <a:latin typeface="Arial" panose="020B0604020202020204"/>
                <a:cs typeface="Arial" panose="020B0604020202020204"/>
              </a:rPr>
              <a:t>ΑΕΡΙΟ</a:t>
            </a:r>
            <a:r>
              <a:rPr sz="2300" b="1" spc="-25" dirty="0">
                <a:latin typeface="Arial" panose="020B0604020202020204"/>
                <a:cs typeface="Arial" panose="020B0604020202020204"/>
              </a:rPr>
              <a:t> </a:t>
            </a:r>
            <a:r>
              <a:rPr sz="2300" b="1" spc="-10" dirty="0">
                <a:latin typeface="Arial" panose="020B0604020202020204"/>
                <a:cs typeface="Arial" panose="020B0604020202020204"/>
              </a:rPr>
              <a:t>ΕΙΝΑΙ </a:t>
            </a:r>
            <a:r>
              <a:rPr sz="2300" b="1" dirty="0">
                <a:latin typeface="Arial" panose="020B0604020202020204"/>
                <a:cs typeface="Arial" panose="020B0604020202020204"/>
              </a:rPr>
              <a:t>ΠΕΡΙΠΟΥ</a:t>
            </a:r>
            <a:r>
              <a:rPr sz="2300" b="1" spc="-65" dirty="0">
                <a:latin typeface="Arial" panose="020B0604020202020204"/>
                <a:cs typeface="Arial" panose="020B0604020202020204"/>
              </a:rPr>
              <a:t> </a:t>
            </a:r>
            <a:r>
              <a:rPr sz="2300" b="1" dirty="0">
                <a:latin typeface="Arial" panose="020B0604020202020204"/>
                <a:cs typeface="Arial" panose="020B0604020202020204"/>
              </a:rPr>
              <a:t>600:1,</a:t>
            </a:r>
            <a:r>
              <a:rPr sz="2300" b="1" spc="-135" dirty="0">
                <a:latin typeface="Arial" panose="020B0604020202020204"/>
                <a:cs typeface="Arial" panose="020B0604020202020204"/>
              </a:rPr>
              <a:t> </a:t>
            </a:r>
            <a:r>
              <a:rPr sz="2300" b="1" spc="-40" dirty="0">
                <a:latin typeface="Arial" panose="020B0604020202020204"/>
                <a:cs typeface="Arial" panose="020B0604020202020204"/>
              </a:rPr>
              <a:t>ΑΥΤΟ</a:t>
            </a:r>
            <a:r>
              <a:rPr sz="2300" b="1" spc="-60" dirty="0">
                <a:latin typeface="Arial" panose="020B0604020202020204"/>
                <a:cs typeface="Arial" panose="020B0604020202020204"/>
              </a:rPr>
              <a:t> </a:t>
            </a:r>
            <a:r>
              <a:rPr sz="2300" b="1" spc="-20" dirty="0">
                <a:latin typeface="Arial" panose="020B0604020202020204"/>
                <a:cs typeface="Arial" panose="020B0604020202020204"/>
              </a:rPr>
              <a:t>ΙΣΟΔΥΝΑΜΕΙ</a:t>
            </a:r>
            <a:r>
              <a:rPr sz="2300" b="1" spc="-55" dirty="0">
                <a:latin typeface="Arial" panose="020B0604020202020204"/>
                <a:cs typeface="Arial" panose="020B0604020202020204"/>
              </a:rPr>
              <a:t> </a:t>
            </a:r>
            <a:r>
              <a:rPr sz="2300" b="1" dirty="0">
                <a:latin typeface="Arial" panose="020B0604020202020204"/>
                <a:cs typeface="Arial" panose="020B0604020202020204"/>
              </a:rPr>
              <a:t>ΜΕ</a:t>
            </a:r>
            <a:r>
              <a:rPr sz="2300" b="1" spc="-50" dirty="0">
                <a:latin typeface="Arial" panose="020B0604020202020204"/>
                <a:cs typeface="Arial" panose="020B0604020202020204"/>
              </a:rPr>
              <a:t> </a:t>
            </a:r>
            <a:r>
              <a:rPr sz="2300" b="1" dirty="0">
                <a:latin typeface="Arial" panose="020B0604020202020204"/>
                <a:cs typeface="Arial" panose="020B0604020202020204"/>
              </a:rPr>
              <a:t>44400m³</a:t>
            </a:r>
            <a:r>
              <a:rPr sz="2300" b="1" spc="-130" dirty="0">
                <a:latin typeface="Arial" panose="020B0604020202020204"/>
                <a:cs typeface="Arial" panose="020B0604020202020204"/>
              </a:rPr>
              <a:t> </a:t>
            </a:r>
            <a:r>
              <a:rPr sz="2300" b="1" dirty="0">
                <a:latin typeface="Arial" panose="020B0604020202020204"/>
                <a:cs typeface="Arial" panose="020B0604020202020204"/>
              </a:rPr>
              <a:t>ΑΕΡΙΟΥ</a:t>
            </a:r>
            <a:r>
              <a:rPr sz="2300" b="1" spc="-50" dirty="0">
                <a:latin typeface="Arial" panose="020B0604020202020204"/>
                <a:cs typeface="Arial" panose="020B0604020202020204"/>
              </a:rPr>
              <a:t> </a:t>
            </a:r>
            <a:r>
              <a:rPr sz="2300" b="1" spc="-25" dirty="0">
                <a:latin typeface="Arial" panose="020B0604020202020204"/>
                <a:cs typeface="Arial" panose="020B0604020202020204"/>
              </a:rPr>
              <a:t>ΣΕ </a:t>
            </a:r>
            <a:r>
              <a:rPr sz="2300" b="1" spc="-20" dirty="0">
                <a:latin typeface="Arial" panose="020B0604020202020204"/>
                <a:cs typeface="Arial" panose="020B0604020202020204"/>
              </a:rPr>
              <a:t>ΑΤΜΟΣΦΑΙΡΙΚΗ</a:t>
            </a:r>
            <a:r>
              <a:rPr sz="2300" b="1" spc="-50" dirty="0">
                <a:latin typeface="Arial" panose="020B0604020202020204"/>
                <a:cs typeface="Arial" panose="020B0604020202020204"/>
              </a:rPr>
              <a:t> </a:t>
            </a:r>
            <a:r>
              <a:rPr sz="2300" b="1" spc="-10" dirty="0">
                <a:latin typeface="Arial" panose="020B0604020202020204"/>
                <a:cs typeface="Arial" panose="020B0604020202020204"/>
              </a:rPr>
              <a:t>ΠΙΕΣΗ.</a:t>
            </a:r>
            <a:endParaRPr sz="2300">
              <a:latin typeface="Arial" panose="020B0604020202020204"/>
              <a:cs typeface="Arial" panose="020B0604020202020204"/>
            </a:endParaRPr>
          </a:p>
          <a:p>
            <a:pPr marL="12700" marR="5080">
              <a:lnSpc>
                <a:spcPct val="110000"/>
              </a:lnSpc>
              <a:spcBef>
                <a:spcPts val="455"/>
              </a:spcBef>
            </a:pPr>
            <a:r>
              <a:rPr sz="2300" b="1" dirty="0">
                <a:latin typeface="Arial" panose="020B0604020202020204"/>
                <a:cs typeface="Arial" panose="020B0604020202020204"/>
              </a:rPr>
              <a:t>Η</a:t>
            </a:r>
            <a:r>
              <a:rPr sz="2300" b="1" spc="-75" dirty="0">
                <a:latin typeface="Arial" panose="020B0604020202020204"/>
                <a:cs typeface="Arial" panose="020B0604020202020204"/>
              </a:rPr>
              <a:t> </a:t>
            </a:r>
            <a:r>
              <a:rPr sz="2300" b="1" spc="-20" dirty="0">
                <a:latin typeface="Arial" panose="020B0604020202020204"/>
                <a:cs typeface="Arial" panose="020B0604020202020204"/>
              </a:rPr>
              <a:t>ΚΑΤΩΤΕΡΗ</a:t>
            </a:r>
            <a:r>
              <a:rPr sz="2300" b="1" spc="-65" dirty="0">
                <a:latin typeface="Arial" panose="020B0604020202020204"/>
                <a:cs typeface="Arial" panose="020B0604020202020204"/>
              </a:rPr>
              <a:t> </a:t>
            </a:r>
            <a:r>
              <a:rPr sz="2300" b="1" dirty="0">
                <a:latin typeface="Arial" panose="020B0604020202020204"/>
                <a:cs typeface="Arial" panose="020B0604020202020204"/>
              </a:rPr>
              <a:t>ΘΕΡΜΟΓΟΝΟΣ</a:t>
            </a:r>
            <a:r>
              <a:rPr sz="2300" b="1" spc="-140" dirty="0">
                <a:latin typeface="Arial" panose="020B0604020202020204"/>
                <a:cs typeface="Arial" panose="020B0604020202020204"/>
              </a:rPr>
              <a:t> </a:t>
            </a:r>
            <a:r>
              <a:rPr sz="2300" b="1" spc="-10" dirty="0">
                <a:latin typeface="Arial" panose="020B0604020202020204"/>
                <a:cs typeface="Arial" panose="020B0604020202020204"/>
              </a:rPr>
              <a:t>ΔΥΝΑΜΗ</a:t>
            </a:r>
            <a:r>
              <a:rPr sz="2300" b="1" spc="-65" dirty="0">
                <a:latin typeface="Arial" panose="020B0604020202020204"/>
                <a:cs typeface="Arial" panose="020B0604020202020204"/>
              </a:rPr>
              <a:t> </a:t>
            </a:r>
            <a:r>
              <a:rPr sz="2300" b="1" spc="-20" dirty="0">
                <a:latin typeface="Arial" panose="020B0604020202020204"/>
                <a:cs typeface="Arial" panose="020B0604020202020204"/>
              </a:rPr>
              <a:t>ΤΟΥ</a:t>
            </a:r>
            <a:r>
              <a:rPr sz="2300" b="1" spc="-140" dirty="0">
                <a:latin typeface="Arial" panose="020B0604020202020204"/>
                <a:cs typeface="Arial" panose="020B0604020202020204"/>
              </a:rPr>
              <a:t> </a:t>
            </a:r>
            <a:r>
              <a:rPr sz="2300" b="1" dirty="0">
                <a:latin typeface="Arial" panose="020B0604020202020204"/>
                <a:cs typeface="Arial" panose="020B0604020202020204"/>
              </a:rPr>
              <a:t>ΑΕΡΙΟΥ</a:t>
            </a:r>
            <a:r>
              <a:rPr sz="2300" b="1" spc="-65" dirty="0">
                <a:latin typeface="Arial" panose="020B0604020202020204"/>
                <a:cs typeface="Arial" panose="020B0604020202020204"/>
              </a:rPr>
              <a:t> </a:t>
            </a:r>
            <a:r>
              <a:rPr sz="2300" b="1" spc="-25" dirty="0">
                <a:latin typeface="Arial" panose="020B0604020202020204"/>
                <a:cs typeface="Arial" panose="020B0604020202020204"/>
              </a:rPr>
              <a:t>ΘΑ </a:t>
            </a:r>
            <a:r>
              <a:rPr sz="2300" b="1" dirty="0">
                <a:latin typeface="Arial" panose="020B0604020202020204"/>
                <a:cs typeface="Arial" panose="020B0604020202020204"/>
              </a:rPr>
              <a:t>ΠΟΙΚΙΛΕΙ</a:t>
            </a:r>
            <a:r>
              <a:rPr sz="2300" b="1" spc="-135" dirty="0">
                <a:latin typeface="Arial" panose="020B0604020202020204"/>
                <a:cs typeface="Arial" panose="020B0604020202020204"/>
              </a:rPr>
              <a:t> </a:t>
            </a:r>
            <a:r>
              <a:rPr sz="2300" b="1" spc="-30" dirty="0">
                <a:latin typeface="Arial" panose="020B0604020202020204"/>
                <a:cs typeface="Arial" panose="020B0604020202020204"/>
              </a:rPr>
              <a:t>ΑΝΑΛΟΓΑ</a:t>
            </a:r>
            <a:r>
              <a:rPr sz="2300" b="1" spc="-50" dirty="0">
                <a:latin typeface="Arial" panose="020B0604020202020204"/>
                <a:cs typeface="Arial" panose="020B0604020202020204"/>
              </a:rPr>
              <a:t> </a:t>
            </a:r>
            <a:r>
              <a:rPr sz="2300" b="1" dirty="0">
                <a:latin typeface="Arial" panose="020B0604020202020204"/>
                <a:cs typeface="Arial" panose="020B0604020202020204"/>
              </a:rPr>
              <a:t>ΜΕ</a:t>
            </a:r>
            <a:r>
              <a:rPr sz="2300" b="1" spc="-50" dirty="0">
                <a:latin typeface="Arial" panose="020B0604020202020204"/>
                <a:cs typeface="Arial" panose="020B0604020202020204"/>
              </a:rPr>
              <a:t> </a:t>
            </a:r>
            <a:r>
              <a:rPr sz="2300" b="1" dirty="0">
                <a:latin typeface="Arial" panose="020B0604020202020204"/>
                <a:cs typeface="Arial" panose="020B0604020202020204"/>
              </a:rPr>
              <a:t>ΤΟ</a:t>
            </a:r>
            <a:r>
              <a:rPr sz="2300" b="1" spc="-60" dirty="0">
                <a:latin typeface="Arial" panose="020B0604020202020204"/>
                <a:cs typeface="Arial" panose="020B0604020202020204"/>
              </a:rPr>
              <a:t> </a:t>
            </a:r>
            <a:r>
              <a:rPr sz="2300" b="1" dirty="0">
                <a:latin typeface="Arial" panose="020B0604020202020204"/>
                <a:cs typeface="Arial" panose="020B0604020202020204"/>
              </a:rPr>
              <a:t>ΠΟΣΟ</a:t>
            </a:r>
            <a:r>
              <a:rPr sz="2300" b="1" spc="-60" dirty="0">
                <a:latin typeface="Arial" panose="020B0604020202020204"/>
                <a:cs typeface="Arial" panose="020B0604020202020204"/>
              </a:rPr>
              <a:t> </a:t>
            </a:r>
            <a:r>
              <a:rPr sz="2300" b="1" spc="-20" dirty="0">
                <a:latin typeface="Arial" panose="020B0604020202020204"/>
                <a:cs typeface="Arial" panose="020B0604020202020204"/>
              </a:rPr>
              <a:t>ΤΟΥ</a:t>
            </a:r>
            <a:r>
              <a:rPr sz="2300" b="1" spc="-120" dirty="0">
                <a:latin typeface="Arial" panose="020B0604020202020204"/>
                <a:cs typeface="Arial" panose="020B0604020202020204"/>
              </a:rPr>
              <a:t> </a:t>
            </a:r>
            <a:r>
              <a:rPr sz="2300" b="1" dirty="0">
                <a:latin typeface="Arial" panose="020B0604020202020204"/>
                <a:cs typeface="Arial" panose="020B0604020202020204"/>
              </a:rPr>
              <a:t>ΑΖΩΤΟΥ</a:t>
            </a:r>
            <a:r>
              <a:rPr sz="2300" b="1" spc="-45" dirty="0">
                <a:latin typeface="Arial" panose="020B0604020202020204"/>
                <a:cs typeface="Arial" panose="020B0604020202020204"/>
              </a:rPr>
              <a:t> </a:t>
            </a:r>
            <a:r>
              <a:rPr sz="2300" b="1" spc="-25" dirty="0">
                <a:latin typeface="Arial" panose="020B0604020202020204"/>
                <a:cs typeface="Arial" panose="020B0604020202020204"/>
              </a:rPr>
              <a:t>ΠΟΥ </a:t>
            </a:r>
            <a:r>
              <a:rPr sz="2300" b="1" dirty="0">
                <a:latin typeface="Arial" panose="020B0604020202020204"/>
                <a:cs typeface="Arial" panose="020B0604020202020204"/>
              </a:rPr>
              <a:t>ΥΠΑΡΧΕΙ</a:t>
            </a:r>
            <a:r>
              <a:rPr sz="2300" b="1" spc="-10" dirty="0">
                <a:latin typeface="Arial" panose="020B0604020202020204"/>
                <a:cs typeface="Arial" panose="020B0604020202020204"/>
              </a:rPr>
              <a:t> </a:t>
            </a:r>
            <a:r>
              <a:rPr sz="2300" b="1" dirty="0">
                <a:latin typeface="Arial" panose="020B0604020202020204"/>
                <a:cs typeface="Arial" panose="020B0604020202020204"/>
              </a:rPr>
              <a:t>ΣΤΗΝ</a:t>
            </a:r>
            <a:r>
              <a:rPr sz="2300" b="1" spc="10" dirty="0">
                <a:latin typeface="Arial" panose="020B0604020202020204"/>
                <a:cs typeface="Arial" panose="020B0604020202020204"/>
              </a:rPr>
              <a:t> </a:t>
            </a:r>
            <a:r>
              <a:rPr sz="2300" b="1" dirty="0">
                <a:solidFill>
                  <a:srgbClr val="FF0000"/>
                </a:solidFill>
                <a:latin typeface="Arial" panose="020B0604020202020204"/>
                <a:cs typeface="Arial" panose="020B0604020202020204"/>
              </a:rPr>
              <a:t>ΒΟG</a:t>
            </a:r>
            <a:r>
              <a:rPr sz="2300" b="1" dirty="0">
                <a:latin typeface="Arial" panose="020B0604020202020204"/>
                <a:cs typeface="Arial" panose="020B0604020202020204"/>
              </a:rPr>
              <a:t>,</a:t>
            </a:r>
            <a:r>
              <a:rPr sz="2300" b="1" spc="-20" dirty="0">
                <a:latin typeface="Arial" panose="020B0604020202020204"/>
                <a:cs typeface="Arial" panose="020B0604020202020204"/>
              </a:rPr>
              <a:t> </a:t>
            </a:r>
            <a:r>
              <a:rPr sz="2300" b="1" dirty="0">
                <a:latin typeface="Arial" panose="020B0604020202020204"/>
                <a:cs typeface="Arial" panose="020B0604020202020204"/>
              </a:rPr>
              <a:t>Η</a:t>
            </a:r>
            <a:r>
              <a:rPr sz="2300" b="1" spc="-10" dirty="0">
                <a:latin typeface="Arial" panose="020B0604020202020204"/>
                <a:cs typeface="Arial" panose="020B0604020202020204"/>
              </a:rPr>
              <a:t> </a:t>
            </a:r>
            <a:r>
              <a:rPr sz="2300" b="1" dirty="0">
                <a:latin typeface="Arial" panose="020B0604020202020204"/>
                <a:cs typeface="Arial" panose="020B0604020202020204"/>
              </a:rPr>
              <a:t>ΟΠΟΙΑ</a:t>
            </a:r>
            <a:r>
              <a:rPr sz="2300" b="1" spc="-5" dirty="0">
                <a:latin typeface="Arial" panose="020B0604020202020204"/>
                <a:cs typeface="Arial" panose="020B0604020202020204"/>
              </a:rPr>
              <a:t> </a:t>
            </a:r>
            <a:r>
              <a:rPr sz="2300" b="1" dirty="0">
                <a:latin typeface="Arial" panose="020B0604020202020204"/>
                <a:cs typeface="Arial" panose="020B0604020202020204"/>
              </a:rPr>
              <a:t>ΜΠΟΡΕΙ</a:t>
            </a:r>
            <a:r>
              <a:rPr sz="2300" b="1" spc="-5" dirty="0">
                <a:latin typeface="Arial" panose="020B0604020202020204"/>
                <a:cs typeface="Arial" panose="020B0604020202020204"/>
              </a:rPr>
              <a:t> </a:t>
            </a:r>
            <a:r>
              <a:rPr sz="2300" b="1" dirty="0">
                <a:latin typeface="Arial" panose="020B0604020202020204"/>
                <a:cs typeface="Arial" panose="020B0604020202020204"/>
              </a:rPr>
              <a:t>ΝΑ</a:t>
            </a:r>
            <a:r>
              <a:rPr sz="2300" b="1" spc="-5" dirty="0">
                <a:latin typeface="Arial" panose="020B0604020202020204"/>
                <a:cs typeface="Arial" panose="020B0604020202020204"/>
              </a:rPr>
              <a:t> </a:t>
            </a:r>
            <a:r>
              <a:rPr sz="2300" b="1" dirty="0">
                <a:latin typeface="Arial" panose="020B0604020202020204"/>
                <a:cs typeface="Arial" panose="020B0604020202020204"/>
              </a:rPr>
              <a:t>ΕΙΝΑΙ</a:t>
            </a:r>
            <a:r>
              <a:rPr sz="2300" b="1" spc="-20" dirty="0">
                <a:latin typeface="Arial" panose="020B0604020202020204"/>
                <a:cs typeface="Arial" panose="020B0604020202020204"/>
              </a:rPr>
              <a:t> </a:t>
            </a:r>
            <a:r>
              <a:rPr sz="2300" b="1" dirty="0">
                <a:latin typeface="Arial" panose="020B0604020202020204"/>
                <a:cs typeface="Arial" panose="020B0604020202020204"/>
              </a:rPr>
              <a:t>ΕΩΣ</a:t>
            </a:r>
            <a:r>
              <a:rPr sz="2300" b="1" spc="-10" dirty="0">
                <a:latin typeface="Arial" panose="020B0604020202020204"/>
                <a:cs typeface="Arial" panose="020B0604020202020204"/>
              </a:rPr>
              <a:t> </a:t>
            </a:r>
            <a:r>
              <a:rPr sz="2300" b="1">
                <a:latin typeface="Arial" panose="020B0604020202020204"/>
                <a:cs typeface="Arial" panose="020B0604020202020204"/>
              </a:rPr>
              <a:t>ΚΑΙ</a:t>
            </a:r>
            <a:r>
              <a:rPr sz="2300" b="1" spc="-15">
                <a:latin typeface="Arial" panose="020B0604020202020204"/>
                <a:cs typeface="Arial" panose="020B0604020202020204"/>
              </a:rPr>
              <a:t> </a:t>
            </a:r>
            <a:r>
              <a:rPr sz="2300" b="1" spc="-25" smtClean="0">
                <a:latin typeface="Arial" panose="020B0604020202020204"/>
                <a:cs typeface="Arial" panose="020B0604020202020204"/>
              </a:rPr>
              <a:t>30</a:t>
            </a:r>
            <a:r>
              <a:rPr sz="2300" b="1" smtClean="0">
                <a:latin typeface="Arial" panose="020B0604020202020204"/>
                <a:cs typeface="Arial" panose="020B0604020202020204"/>
              </a:rPr>
              <a:t>%</a:t>
            </a:r>
            <a:r>
              <a:rPr sz="2300" b="1" spc="-105" smtClean="0">
                <a:latin typeface="Arial" panose="020B0604020202020204"/>
                <a:cs typeface="Arial" panose="020B0604020202020204"/>
              </a:rPr>
              <a:t> </a:t>
            </a:r>
            <a:r>
              <a:rPr sz="2300" b="1" spc="-70" dirty="0">
                <a:latin typeface="Arial" panose="020B0604020202020204"/>
                <a:cs typeface="Arial" panose="020B0604020202020204"/>
              </a:rPr>
              <a:t>ΚΑΤΑ</a:t>
            </a:r>
            <a:r>
              <a:rPr sz="2300" b="1" spc="-45" dirty="0">
                <a:latin typeface="Arial" panose="020B0604020202020204"/>
                <a:cs typeface="Arial" panose="020B0604020202020204"/>
              </a:rPr>
              <a:t> </a:t>
            </a:r>
            <a:r>
              <a:rPr sz="2300" b="1" dirty="0">
                <a:latin typeface="Arial" panose="020B0604020202020204"/>
                <a:cs typeface="Arial" panose="020B0604020202020204"/>
              </a:rPr>
              <a:t>ΤΗΝ</a:t>
            </a:r>
            <a:r>
              <a:rPr sz="2300" b="1" spc="-45" dirty="0">
                <a:latin typeface="Arial" panose="020B0604020202020204"/>
                <a:cs typeface="Arial" panose="020B0604020202020204"/>
              </a:rPr>
              <a:t> </a:t>
            </a:r>
            <a:r>
              <a:rPr sz="2300" b="1" dirty="0">
                <a:latin typeface="Arial" panose="020B0604020202020204"/>
                <a:cs typeface="Arial" panose="020B0604020202020204"/>
              </a:rPr>
              <a:t>ΕΝΑΡΞΗ</a:t>
            </a:r>
            <a:r>
              <a:rPr sz="2300" b="1" spc="-45" dirty="0">
                <a:latin typeface="Arial" panose="020B0604020202020204"/>
                <a:cs typeface="Arial" panose="020B0604020202020204"/>
              </a:rPr>
              <a:t> </a:t>
            </a:r>
            <a:r>
              <a:rPr sz="2300" b="1" dirty="0">
                <a:latin typeface="Arial" panose="020B0604020202020204"/>
                <a:cs typeface="Arial" panose="020B0604020202020204"/>
              </a:rPr>
              <a:t>ΤΟΥ</a:t>
            </a:r>
            <a:r>
              <a:rPr sz="2300" b="1" spc="-55" dirty="0">
                <a:latin typeface="Arial" panose="020B0604020202020204"/>
                <a:cs typeface="Arial" panose="020B0604020202020204"/>
              </a:rPr>
              <a:t> </a:t>
            </a:r>
            <a:r>
              <a:rPr sz="2300" b="1" dirty="0">
                <a:latin typeface="Arial" panose="020B0604020202020204"/>
                <a:cs typeface="Arial" panose="020B0604020202020204"/>
              </a:rPr>
              <a:t>ΠΛΟΥ</a:t>
            </a:r>
            <a:r>
              <a:rPr sz="2300" b="1" spc="-45" dirty="0">
                <a:latin typeface="Arial" panose="020B0604020202020204"/>
                <a:cs typeface="Arial" panose="020B0604020202020204"/>
              </a:rPr>
              <a:t> </a:t>
            </a:r>
            <a:r>
              <a:rPr sz="2300" b="1" dirty="0">
                <a:latin typeface="Arial" panose="020B0604020202020204"/>
                <a:cs typeface="Arial" panose="020B0604020202020204"/>
              </a:rPr>
              <a:t>ΕΠΕΙΔΗ</a:t>
            </a:r>
            <a:r>
              <a:rPr sz="2300" b="1" spc="-45" dirty="0">
                <a:latin typeface="Arial" panose="020B0604020202020204"/>
                <a:cs typeface="Arial" panose="020B0604020202020204"/>
              </a:rPr>
              <a:t> </a:t>
            </a:r>
            <a:r>
              <a:rPr sz="2300" b="1" spc="-20" dirty="0">
                <a:latin typeface="Arial" panose="020B0604020202020204"/>
                <a:cs typeface="Arial" panose="020B0604020202020204"/>
              </a:rPr>
              <a:t>ΕΧΕΙ </a:t>
            </a:r>
            <a:r>
              <a:rPr sz="2300" b="1" dirty="0">
                <a:latin typeface="Arial" panose="020B0604020202020204"/>
                <a:cs typeface="Arial" panose="020B0604020202020204"/>
              </a:rPr>
              <a:t>ΧΑΜΗΛΟΤΕΡΟ</a:t>
            </a:r>
            <a:r>
              <a:rPr sz="2300" b="1" spc="-50" dirty="0">
                <a:latin typeface="Arial" panose="020B0604020202020204"/>
                <a:cs typeface="Arial" panose="020B0604020202020204"/>
              </a:rPr>
              <a:t> </a:t>
            </a:r>
            <a:r>
              <a:rPr sz="2300" b="1" dirty="0">
                <a:latin typeface="Arial" panose="020B0604020202020204"/>
                <a:cs typeface="Arial" panose="020B0604020202020204"/>
              </a:rPr>
              <a:t>ΣΗΜΕΙΟ</a:t>
            </a:r>
            <a:r>
              <a:rPr sz="2300" b="1" spc="-30" dirty="0">
                <a:latin typeface="Arial" panose="020B0604020202020204"/>
                <a:cs typeface="Arial" panose="020B0604020202020204"/>
              </a:rPr>
              <a:t> ΒΡΑΣΜΟΥ</a:t>
            </a:r>
            <a:r>
              <a:rPr sz="2300" b="1" spc="-105" dirty="0">
                <a:latin typeface="Arial" panose="020B0604020202020204"/>
                <a:cs typeface="Arial" panose="020B0604020202020204"/>
              </a:rPr>
              <a:t> </a:t>
            </a:r>
            <a:r>
              <a:rPr sz="2300" b="1" dirty="0">
                <a:latin typeface="Arial" panose="020B0604020202020204"/>
                <a:cs typeface="Arial" panose="020B0604020202020204"/>
              </a:rPr>
              <a:t>ΑΠΟ</a:t>
            </a:r>
            <a:r>
              <a:rPr sz="2300" b="1" spc="-30" dirty="0">
                <a:latin typeface="Arial" panose="020B0604020202020204"/>
                <a:cs typeface="Arial" panose="020B0604020202020204"/>
              </a:rPr>
              <a:t> </a:t>
            </a:r>
            <a:r>
              <a:rPr sz="2300" b="1" dirty="0">
                <a:latin typeface="Arial" panose="020B0604020202020204"/>
                <a:cs typeface="Arial" panose="020B0604020202020204"/>
              </a:rPr>
              <a:t>ΤΟ</a:t>
            </a:r>
            <a:r>
              <a:rPr sz="2300" b="1" spc="-25" dirty="0">
                <a:latin typeface="Arial" panose="020B0604020202020204"/>
                <a:cs typeface="Arial" panose="020B0604020202020204"/>
              </a:rPr>
              <a:t> </a:t>
            </a:r>
            <a:r>
              <a:rPr sz="2300" b="1" spc="-10" dirty="0">
                <a:latin typeface="Arial" panose="020B0604020202020204"/>
                <a:cs typeface="Arial" panose="020B0604020202020204"/>
              </a:rPr>
              <a:t>ΜΕΘΑΝΙΟ,</a:t>
            </a:r>
            <a:r>
              <a:rPr sz="2300" b="1" spc="-114" dirty="0">
                <a:latin typeface="Arial" panose="020B0604020202020204"/>
                <a:cs typeface="Arial" panose="020B0604020202020204"/>
              </a:rPr>
              <a:t> </a:t>
            </a:r>
            <a:r>
              <a:rPr sz="2300" b="1" spc="-20" dirty="0">
                <a:latin typeface="Arial" panose="020B0604020202020204"/>
                <a:cs typeface="Arial" panose="020B0604020202020204"/>
              </a:rPr>
              <a:t>ΑΛΛΑ</a:t>
            </a:r>
            <a:endParaRPr sz="2300">
              <a:latin typeface="Arial" panose="020B0604020202020204"/>
              <a:cs typeface="Arial" panose="020B0604020202020204"/>
            </a:endParaRPr>
          </a:p>
          <a:p>
            <a:pPr marL="12700" marR="42545">
              <a:lnSpc>
                <a:spcPct val="110000"/>
              </a:lnSpc>
              <a:spcBef>
                <a:spcPts val="10"/>
              </a:spcBef>
            </a:pPr>
            <a:r>
              <a:rPr sz="2300" b="1" dirty="0">
                <a:latin typeface="Arial" panose="020B0604020202020204"/>
                <a:cs typeface="Arial" panose="020B0604020202020204"/>
              </a:rPr>
              <a:t>ΕΝΑΣ</a:t>
            </a:r>
            <a:r>
              <a:rPr sz="2300" b="1" spc="-130" dirty="0">
                <a:latin typeface="Arial" panose="020B0604020202020204"/>
                <a:cs typeface="Arial" panose="020B0604020202020204"/>
              </a:rPr>
              <a:t> </a:t>
            </a:r>
            <a:r>
              <a:rPr sz="2300" b="1" dirty="0">
                <a:latin typeface="Arial" panose="020B0604020202020204"/>
                <a:cs typeface="Arial" panose="020B0604020202020204"/>
              </a:rPr>
              <a:t>ΑΡΙΘΜΟΣ</a:t>
            </a:r>
            <a:r>
              <a:rPr sz="2300" b="1" spc="-40" dirty="0">
                <a:latin typeface="Arial" panose="020B0604020202020204"/>
                <a:cs typeface="Arial" panose="020B0604020202020204"/>
              </a:rPr>
              <a:t> </a:t>
            </a:r>
            <a:r>
              <a:rPr sz="2300" b="1" dirty="0">
                <a:latin typeface="Arial" panose="020B0604020202020204"/>
                <a:cs typeface="Arial" panose="020B0604020202020204"/>
              </a:rPr>
              <a:t>ΤΟΥ</a:t>
            </a:r>
            <a:r>
              <a:rPr sz="2300" b="1" spc="-45" dirty="0">
                <a:latin typeface="Arial" panose="020B0604020202020204"/>
                <a:cs typeface="Arial" panose="020B0604020202020204"/>
              </a:rPr>
              <a:t> </a:t>
            </a:r>
            <a:r>
              <a:rPr sz="2300" b="1" dirty="0">
                <a:latin typeface="Arial" panose="020B0604020202020204"/>
                <a:cs typeface="Arial" panose="020B0604020202020204"/>
              </a:rPr>
              <a:t>28MJ/m³</a:t>
            </a:r>
            <a:r>
              <a:rPr sz="2300" b="1" spc="-40" dirty="0">
                <a:latin typeface="Arial" panose="020B0604020202020204"/>
                <a:cs typeface="Arial" panose="020B0604020202020204"/>
              </a:rPr>
              <a:t> </a:t>
            </a:r>
            <a:r>
              <a:rPr sz="2300" b="1" dirty="0">
                <a:latin typeface="Arial" panose="020B0604020202020204"/>
                <a:cs typeface="Arial" panose="020B0604020202020204"/>
              </a:rPr>
              <a:t>ΘΑ</a:t>
            </a:r>
            <a:r>
              <a:rPr sz="2300" b="1" spc="-35" dirty="0">
                <a:latin typeface="Arial" panose="020B0604020202020204"/>
                <a:cs typeface="Arial" panose="020B0604020202020204"/>
              </a:rPr>
              <a:t> </a:t>
            </a:r>
            <a:r>
              <a:rPr sz="2300" b="1" dirty="0">
                <a:latin typeface="Arial" panose="020B0604020202020204"/>
                <a:cs typeface="Arial" panose="020B0604020202020204"/>
              </a:rPr>
              <a:t>ΧΡΗΣΙΜΟΠΟΙΗΘΕΙ</a:t>
            </a:r>
            <a:r>
              <a:rPr sz="2300" b="1" spc="-40" dirty="0">
                <a:latin typeface="Arial" panose="020B0604020202020204"/>
                <a:cs typeface="Arial" panose="020B0604020202020204"/>
              </a:rPr>
              <a:t> </a:t>
            </a:r>
            <a:r>
              <a:rPr sz="2300" b="1" dirty="0">
                <a:latin typeface="Arial" panose="020B0604020202020204"/>
                <a:cs typeface="Arial" panose="020B0604020202020204"/>
              </a:rPr>
              <a:t>ΓΙΑ</a:t>
            </a:r>
            <a:r>
              <a:rPr sz="2300" b="1" spc="-30" dirty="0">
                <a:latin typeface="Arial" panose="020B0604020202020204"/>
                <a:cs typeface="Arial" panose="020B0604020202020204"/>
              </a:rPr>
              <a:t> </a:t>
            </a:r>
            <a:r>
              <a:rPr sz="2300" b="1" spc="-25" dirty="0">
                <a:latin typeface="Arial" panose="020B0604020202020204"/>
                <a:cs typeface="Arial" panose="020B0604020202020204"/>
              </a:rPr>
              <a:t>ΤΟΝ </a:t>
            </a:r>
            <a:r>
              <a:rPr sz="2300" b="1" spc="-10" dirty="0">
                <a:latin typeface="Arial" panose="020B0604020202020204"/>
                <a:cs typeface="Arial" panose="020B0604020202020204"/>
              </a:rPr>
              <a:t>ΥΠΟΛΟΓΙΣΜΟ.</a:t>
            </a:r>
            <a:endParaRPr sz="2300">
              <a:latin typeface="Arial" panose="020B0604020202020204"/>
              <a:cs typeface="Arial" panose="020B0604020202020204"/>
            </a:endParaRPr>
          </a:p>
          <a:p>
            <a:pPr marL="12700">
              <a:lnSpc>
                <a:spcPct val="100000"/>
              </a:lnSpc>
              <a:spcBef>
                <a:spcPts val="730"/>
              </a:spcBef>
            </a:pPr>
            <a:r>
              <a:rPr sz="2300" b="1" dirty="0">
                <a:latin typeface="Arial" panose="020B0604020202020204"/>
                <a:cs typeface="Arial" panose="020B0604020202020204"/>
              </a:rPr>
              <a:t>44400</a:t>
            </a:r>
            <a:r>
              <a:rPr sz="2300" b="1" spc="-20" dirty="0">
                <a:latin typeface="Arial" panose="020B0604020202020204"/>
                <a:cs typeface="Arial" panose="020B0604020202020204"/>
              </a:rPr>
              <a:t> </a:t>
            </a:r>
            <a:r>
              <a:rPr sz="2300" b="1" dirty="0">
                <a:latin typeface="Arial" panose="020B0604020202020204"/>
                <a:cs typeface="Arial" panose="020B0604020202020204"/>
              </a:rPr>
              <a:t>×</a:t>
            </a:r>
            <a:r>
              <a:rPr sz="2300" b="1" spc="-5" dirty="0">
                <a:latin typeface="Arial" panose="020B0604020202020204"/>
                <a:cs typeface="Arial" panose="020B0604020202020204"/>
              </a:rPr>
              <a:t> </a:t>
            </a:r>
            <a:r>
              <a:rPr sz="2300" b="1" dirty="0">
                <a:latin typeface="Arial" panose="020B0604020202020204"/>
                <a:cs typeface="Arial" panose="020B0604020202020204"/>
              </a:rPr>
              <a:t>28</a:t>
            </a:r>
            <a:r>
              <a:rPr sz="2300" b="1" spc="-15" dirty="0">
                <a:latin typeface="Arial" panose="020B0604020202020204"/>
                <a:cs typeface="Arial" panose="020B0604020202020204"/>
              </a:rPr>
              <a:t> </a:t>
            </a:r>
            <a:r>
              <a:rPr sz="2300" b="1" dirty="0">
                <a:latin typeface="Arial" panose="020B0604020202020204"/>
                <a:cs typeface="Arial" panose="020B0604020202020204"/>
              </a:rPr>
              <a:t>= 1243200</a:t>
            </a:r>
            <a:r>
              <a:rPr sz="2300" b="1" spc="-10" dirty="0">
                <a:latin typeface="Arial" panose="020B0604020202020204"/>
                <a:cs typeface="Arial" panose="020B0604020202020204"/>
              </a:rPr>
              <a:t> </a:t>
            </a:r>
            <a:r>
              <a:rPr sz="2300" b="1" dirty="0">
                <a:latin typeface="Arial" panose="020B0604020202020204"/>
                <a:cs typeface="Arial" panose="020B0604020202020204"/>
              </a:rPr>
              <a:t>MJ</a:t>
            </a:r>
            <a:r>
              <a:rPr sz="2300" b="1" spc="-5" dirty="0">
                <a:latin typeface="Arial" panose="020B0604020202020204"/>
                <a:cs typeface="Arial" panose="020B0604020202020204"/>
              </a:rPr>
              <a:t> </a:t>
            </a:r>
            <a:r>
              <a:rPr sz="2300" b="1" dirty="0">
                <a:latin typeface="Arial" panose="020B0604020202020204"/>
                <a:cs typeface="Arial" panose="020B0604020202020204"/>
              </a:rPr>
              <a:t>ΤΗΣ</a:t>
            </a:r>
            <a:r>
              <a:rPr sz="2300" b="1" spc="-10" dirty="0">
                <a:latin typeface="Arial" panose="020B0604020202020204"/>
                <a:cs typeface="Arial" panose="020B0604020202020204"/>
              </a:rPr>
              <a:t> </a:t>
            </a:r>
            <a:r>
              <a:rPr sz="2300" b="1" dirty="0">
                <a:latin typeface="Arial" panose="020B0604020202020204"/>
                <a:cs typeface="Arial" panose="020B0604020202020204"/>
              </a:rPr>
              <a:t>ΕΝΕΡΓΕΙΑΣ</a:t>
            </a:r>
            <a:r>
              <a:rPr sz="2300" b="1" spc="-5" dirty="0">
                <a:latin typeface="Arial" panose="020B0604020202020204"/>
                <a:cs typeface="Arial" panose="020B0604020202020204"/>
              </a:rPr>
              <a:t> </a:t>
            </a:r>
            <a:r>
              <a:rPr sz="2300" b="1" spc="-10" dirty="0">
                <a:latin typeface="Arial" panose="020B0604020202020204"/>
                <a:cs typeface="Arial" panose="020B0604020202020204"/>
              </a:rPr>
              <a:t>ΗΜΕΡΗΣΙΩΣ.</a:t>
            </a:r>
            <a:endParaRPr sz="2300">
              <a:latin typeface="Arial" panose="020B0604020202020204"/>
              <a:cs typeface="Arial" panose="020B0604020202020204"/>
            </a:endParaRPr>
          </a:p>
        </p:txBody>
      </p:sp>
    </p:spTree>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257809" y="322579"/>
            <a:ext cx="8402320" cy="5246370"/>
          </a:xfrm>
          <a:prstGeom prst="rect">
            <a:avLst/>
          </a:prstGeom>
        </p:spPr>
        <p:txBody>
          <a:bodyPr vert="horz" wrap="square" lIns="0" tIns="12700" rIns="0" bIns="0" rtlCol="0">
            <a:spAutoFit/>
          </a:bodyPr>
          <a:lstStyle/>
          <a:p>
            <a:pPr marL="225425" algn="ctr">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a:p>
            <a:pPr marL="12700" marR="1254125">
              <a:lnSpc>
                <a:spcPct val="118000"/>
              </a:lnSpc>
              <a:spcBef>
                <a:spcPts val="2025"/>
              </a:spcBef>
            </a:pPr>
            <a:r>
              <a:rPr sz="2800" b="1" dirty="0">
                <a:latin typeface="Arial" panose="020B0604020202020204"/>
                <a:cs typeface="Arial" panose="020B0604020202020204"/>
              </a:rPr>
              <a:t>ΔΕΝ</a:t>
            </a:r>
            <a:r>
              <a:rPr sz="2800" b="1" spc="-85" dirty="0">
                <a:latin typeface="Arial" panose="020B0604020202020204"/>
                <a:cs typeface="Arial" panose="020B0604020202020204"/>
              </a:rPr>
              <a:t> </a:t>
            </a:r>
            <a:r>
              <a:rPr sz="2800" b="1" spc="-10" dirty="0">
                <a:latin typeface="Arial" panose="020B0604020202020204"/>
                <a:cs typeface="Arial" panose="020B0604020202020204"/>
              </a:rPr>
              <a:t>ΕΠΙΤΡΕΠΕΤΑΙ</a:t>
            </a:r>
            <a:r>
              <a:rPr sz="2800" b="1" spc="-65" dirty="0">
                <a:latin typeface="Arial" panose="020B0604020202020204"/>
                <a:cs typeface="Arial" panose="020B0604020202020204"/>
              </a:rPr>
              <a:t> </a:t>
            </a:r>
            <a:r>
              <a:rPr sz="2800" b="1" dirty="0">
                <a:latin typeface="Arial" panose="020B0604020202020204"/>
                <a:cs typeface="Arial" panose="020B0604020202020204"/>
              </a:rPr>
              <a:t>ΣΕ</a:t>
            </a:r>
            <a:r>
              <a:rPr sz="2800" b="1" spc="-180" dirty="0">
                <a:latin typeface="Arial" panose="020B0604020202020204"/>
                <a:cs typeface="Arial" panose="020B0604020202020204"/>
              </a:rPr>
              <a:t> </a:t>
            </a:r>
            <a:r>
              <a:rPr sz="2800" b="1" spc="-55" dirty="0">
                <a:latin typeface="Arial" panose="020B0604020202020204"/>
                <a:cs typeface="Arial" panose="020B0604020202020204"/>
              </a:rPr>
              <a:t>ΑΥΤΟ</a:t>
            </a:r>
            <a:r>
              <a:rPr sz="2800" b="1" spc="-75" dirty="0">
                <a:latin typeface="Arial" panose="020B0604020202020204"/>
                <a:cs typeface="Arial" panose="020B0604020202020204"/>
              </a:rPr>
              <a:t> </a:t>
            </a:r>
            <a:r>
              <a:rPr sz="2800" b="1" dirty="0">
                <a:latin typeface="Arial" panose="020B0604020202020204"/>
                <a:cs typeface="Arial" panose="020B0604020202020204"/>
              </a:rPr>
              <a:t>ΤΟ</a:t>
            </a:r>
            <a:r>
              <a:rPr sz="2800" b="1" spc="-175" dirty="0">
                <a:latin typeface="Arial" panose="020B0604020202020204"/>
                <a:cs typeface="Arial" panose="020B0604020202020204"/>
              </a:rPr>
              <a:t> </a:t>
            </a:r>
            <a:r>
              <a:rPr sz="2800" b="1" dirty="0">
                <a:latin typeface="Arial" panose="020B0604020202020204"/>
                <a:cs typeface="Arial" panose="020B0604020202020204"/>
              </a:rPr>
              <a:t>ΑΕΡΙΟ</a:t>
            </a:r>
            <a:r>
              <a:rPr sz="2800" b="1" spc="-75" dirty="0">
                <a:latin typeface="Arial" panose="020B0604020202020204"/>
                <a:cs typeface="Arial" panose="020B0604020202020204"/>
              </a:rPr>
              <a:t> </a:t>
            </a:r>
            <a:r>
              <a:rPr sz="2800" b="1" spc="-25" dirty="0">
                <a:latin typeface="Arial" panose="020B0604020202020204"/>
                <a:cs typeface="Arial" panose="020B0604020202020204"/>
              </a:rPr>
              <a:t>ΝΑ </a:t>
            </a:r>
            <a:r>
              <a:rPr sz="2800" b="1" spc="-10" dirty="0">
                <a:latin typeface="Arial" panose="020B0604020202020204"/>
                <a:cs typeface="Arial" panose="020B0604020202020204"/>
              </a:rPr>
              <a:t>ΑΠΕΛΕΥΘΕΡΩΘΕΙ</a:t>
            </a:r>
            <a:r>
              <a:rPr sz="2800" b="1" spc="-65" dirty="0">
                <a:latin typeface="Arial" panose="020B0604020202020204"/>
                <a:cs typeface="Arial" panose="020B0604020202020204"/>
              </a:rPr>
              <a:t> </a:t>
            </a:r>
            <a:r>
              <a:rPr sz="2800" b="1" dirty="0">
                <a:latin typeface="Arial" panose="020B0604020202020204"/>
                <a:cs typeface="Arial" panose="020B0604020202020204"/>
              </a:rPr>
              <a:t>ΣΤΗΝ</a:t>
            </a:r>
            <a:r>
              <a:rPr sz="2800" b="1" spc="-170" dirty="0">
                <a:latin typeface="Arial" panose="020B0604020202020204"/>
                <a:cs typeface="Arial" panose="020B0604020202020204"/>
              </a:rPr>
              <a:t> </a:t>
            </a:r>
            <a:r>
              <a:rPr sz="2800" b="1" spc="-10" dirty="0">
                <a:latin typeface="Arial" panose="020B0604020202020204"/>
                <a:cs typeface="Arial" panose="020B0604020202020204"/>
              </a:rPr>
              <a:t>ΑΤΜΟΣΦΑΙΡΑ. </a:t>
            </a:r>
            <a:r>
              <a:rPr sz="2800" b="1" spc="-50" dirty="0">
                <a:latin typeface="Arial" panose="020B0604020202020204"/>
                <a:cs typeface="Arial" panose="020B0604020202020204"/>
              </a:rPr>
              <a:t>ΑΥΤΟ</a:t>
            </a:r>
            <a:r>
              <a:rPr sz="2800" b="1" spc="-105" dirty="0">
                <a:latin typeface="Arial" panose="020B0604020202020204"/>
                <a:cs typeface="Arial" panose="020B0604020202020204"/>
              </a:rPr>
              <a:t> </a:t>
            </a:r>
            <a:r>
              <a:rPr sz="2800" b="1" dirty="0">
                <a:latin typeface="Arial" panose="020B0604020202020204"/>
                <a:cs typeface="Arial" panose="020B0604020202020204"/>
              </a:rPr>
              <a:t>ΜΑΣ</a:t>
            </a:r>
            <a:r>
              <a:rPr sz="2800" b="1" spc="-180" dirty="0">
                <a:latin typeface="Arial" panose="020B0604020202020204"/>
                <a:cs typeface="Arial" panose="020B0604020202020204"/>
              </a:rPr>
              <a:t> </a:t>
            </a:r>
            <a:r>
              <a:rPr sz="2800" b="1" dirty="0">
                <a:latin typeface="Arial" panose="020B0604020202020204"/>
                <a:cs typeface="Arial" panose="020B0604020202020204"/>
              </a:rPr>
              <a:t>ΑΦΗΝΕΙ</a:t>
            </a:r>
            <a:r>
              <a:rPr sz="2800" b="1" spc="-85" dirty="0">
                <a:latin typeface="Arial" panose="020B0604020202020204"/>
                <a:cs typeface="Arial" panose="020B0604020202020204"/>
              </a:rPr>
              <a:t> </a:t>
            </a:r>
            <a:r>
              <a:rPr sz="2800" b="1" dirty="0">
                <a:latin typeface="Arial" panose="020B0604020202020204"/>
                <a:cs typeface="Arial" panose="020B0604020202020204"/>
              </a:rPr>
              <a:t>ΤΡΕΙΣ</a:t>
            </a:r>
            <a:r>
              <a:rPr sz="2800" b="1" spc="-85" dirty="0">
                <a:latin typeface="Arial" panose="020B0604020202020204"/>
                <a:cs typeface="Arial" panose="020B0604020202020204"/>
              </a:rPr>
              <a:t> </a:t>
            </a:r>
            <a:r>
              <a:rPr sz="2800" b="1" dirty="0">
                <a:latin typeface="Arial" panose="020B0604020202020204"/>
                <a:cs typeface="Arial" panose="020B0604020202020204"/>
              </a:rPr>
              <a:t>ΕΠΙΛΟΓΕΣ</a:t>
            </a:r>
            <a:r>
              <a:rPr sz="2800" b="1" spc="-80" dirty="0">
                <a:latin typeface="Arial" panose="020B0604020202020204"/>
                <a:cs typeface="Arial" panose="020B0604020202020204"/>
              </a:rPr>
              <a:t> </a:t>
            </a:r>
            <a:r>
              <a:rPr sz="2800" b="1" spc="-50" dirty="0">
                <a:latin typeface="Arial" panose="020B0604020202020204"/>
                <a:cs typeface="Arial" panose="020B0604020202020204"/>
              </a:rPr>
              <a:t>:</a:t>
            </a:r>
            <a:endParaRPr sz="2800">
              <a:latin typeface="Arial" panose="020B0604020202020204"/>
              <a:cs typeface="Arial" panose="020B0604020202020204"/>
            </a:endParaRPr>
          </a:p>
          <a:p>
            <a:pPr marL="528320" indent="-514985">
              <a:lnSpc>
                <a:spcPct val="100000"/>
              </a:lnSpc>
              <a:spcBef>
                <a:spcPts val="890"/>
              </a:spcBef>
              <a:buClr>
                <a:srgbClr val="FF0000"/>
              </a:buClr>
              <a:buAutoNum type="arabicPeriod"/>
              <a:tabLst>
                <a:tab pos="527685" algn="l"/>
                <a:tab pos="528320" algn="l"/>
              </a:tabLst>
            </a:pPr>
            <a:r>
              <a:rPr sz="2800" b="1" dirty="0">
                <a:latin typeface="Arial" panose="020B0604020202020204"/>
                <a:cs typeface="Arial" panose="020B0604020202020204"/>
              </a:rPr>
              <a:t>ΤΟ</a:t>
            </a:r>
            <a:r>
              <a:rPr sz="2800" b="1" spc="-150" dirty="0">
                <a:latin typeface="Arial" panose="020B0604020202020204"/>
                <a:cs typeface="Arial" panose="020B0604020202020204"/>
              </a:rPr>
              <a:t> </a:t>
            </a:r>
            <a:r>
              <a:rPr sz="2800" b="1" dirty="0">
                <a:latin typeface="Arial" panose="020B0604020202020204"/>
                <a:cs typeface="Arial" panose="020B0604020202020204"/>
              </a:rPr>
              <a:t>ΑΕΡΙΟ</a:t>
            </a:r>
            <a:r>
              <a:rPr sz="2800" b="1" spc="-45" dirty="0">
                <a:latin typeface="Arial" panose="020B0604020202020204"/>
                <a:cs typeface="Arial" panose="020B0604020202020204"/>
              </a:rPr>
              <a:t> </a:t>
            </a:r>
            <a:r>
              <a:rPr sz="2800" b="1" dirty="0">
                <a:latin typeface="Arial" panose="020B0604020202020204"/>
                <a:cs typeface="Arial" panose="020B0604020202020204"/>
              </a:rPr>
              <a:t>ΝΑ</a:t>
            </a:r>
            <a:r>
              <a:rPr sz="2800" b="1" spc="-45" dirty="0">
                <a:latin typeface="Arial" panose="020B0604020202020204"/>
                <a:cs typeface="Arial" panose="020B0604020202020204"/>
              </a:rPr>
              <a:t> </a:t>
            </a:r>
            <a:r>
              <a:rPr sz="2800" b="1" dirty="0">
                <a:latin typeface="Arial" panose="020B0604020202020204"/>
                <a:cs typeface="Arial" panose="020B0604020202020204"/>
              </a:rPr>
              <a:t>ΚΑΕΙ</a:t>
            </a:r>
            <a:r>
              <a:rPr sz="2800" b="1" spc="-30" dirty="0">
                <a:latin typeface="Arial" panose="020B0604020202020204"/>
                <a:cs typeface="Arial" panose="020B0604020202020204"/>
              </a:rPr>
              <a:t> </a:t>
            </a:r>
            <a:r>
              <a:rPr sz="2800" b="1" spc="-50" dirty="0">
                <a:latin typeface="Arial" panose="020B0604020202020204"/>
                <a:cs typeface="Arial" panose="020B0604020202020204"/>
              </a:rPr>
              <a:t>.</a:t>
            </a:r>
            <a:endParaRPr sz="2800">
              <a:latin typeface="Arial" panose="020B0604020202020204"/>
              <a:cs typeface="Arial" panose="020B0604020202020204"/>
            </a:endParaRPr>
          </a:p>
          <a:p>
            <a:pPr marL="527685" marR="5080" indent="-514350">
              <a:lnSpc>
                <a:spcPct val="110000"/>
              </a:lnSpc>
              <a:spcBef>
                <a:spcPts val="565"/>
              </a:spcBef>
              <a:buClr>
                <a:srgbClr val="FF0000"/>
              </a:buClr>
              <a:buAutoNum type="arabicPeriod"/>
              <a:tabLst>
                <a:tab pos="527685" algn="l"/>
                <a:tab pos="528320" algn="l"/>
              </a:tabLst>
            </a:pPr>
            <a:r>
              <a:rPr sz="2800" b="1" dirty="0">
                <a:latin typeface="Arial" panose="020B0604020202020204"/>
                <a:cs typeface="Arial" panose="020B0604020202020204"/>
              </a:rPr>
              <a:t>ΤΟ</a:t>
            </a:r>
            <a:r>
              <a:rPr sz="2800" b="1" spc="-155" dirty="0">
                <a:latin typeface="Arial" panose="020B0604020202020204"/>
                <a:cs typeface="Arial" panose="020B0604020202020204"/>
              </a:rPr>
              <a:t> </a:t>
            </a:r>
            <a:r>
              <a:rPr sz="2800" b="1" dirty="0">
                <a:latin typeface="Arial" panose="020B0604020202020204"/>
                <a:cs typeface="Arial" panose="020B0604020202020204"/>
              </a:rPr>
              <a:t>ΑΕΡΙΟ</a:t>
            </a:r>
            <a:r>
              <a:rPr sz="2800" b="1" spc="-45" dirty="0">
                <a:latin typeface="Arial" panose="020B0604020202020204"/>
                <a:cs typeface="Arial" panose="020B0604020202020204"/>
              </a:rPr>
              <a:t> </a:t>
            </a:r>
            <a:r>
              <a:rPr sz="2800" b="1" dirty="0">
                <a:latin typeface="Arial" panose="020B0604020202020204"/>
                <a:cs typeface="Arial" panose="020B0604020202020204"/>
              </a:rPr>
              <a:t>ΝΑ</a:t>
            </a:r>
            <a:r>
              <a:rPr sz="2800" b="1" spc="-90" dirty="0">
                <a:latin typeface="Arial" panose="020B0604020202020204"/>
                <a:cs typeface="Arial" panose="020B0604020202020204"/>
              </a:rPr>
              <a:t> </a:t>
            </a:r>
            <a:r>
              <a:rPr sz="2800" b="1" dirty="0">
                <a:latin typeface="Arial" panose="020B0604020202020204"/>
                <a:cs typeface="Arial" panose="020B0604020202020204"/>
              </a:rPr>
              <a:t>ΥΓΡΟΠΟΙΗΘΕΙ</a:t>
            </a:r>
            <a:r>
              <a:rPr sz="2800" b="1" spc="-40" dirty="0">
                <a:latin typeface="Arial" panose="020B0604020202020204"/>
                <a:cs typeface="Arial" panose="020B0604020202020204"/>
              </a:rPr>
              <a:t> </a:t>
            </a:r>
            <a:r>
              <a:rPr sz="2800" b="1" dirty="0">
                <a:latin typeface="Arial" panose="020B0604020202020204"/>
                <a:cs typeface="Arial" panose="020B0604020202020204"/>
              </a:rPr>
              <a:t>ΚΑΙ</a:t>
            </a:r>
            <a:r>
              <a:rPr sz="2800" b="1" spc="-35" dirty="0">
                <a:latin typeface="Arial" panose="020B0604020202020204"/>
                <a:cs typeface="Arial" panose="020B0604020202020204"/>
              </a:rPr>
              <a:t> </a:t>
            </a:r>
            <a:r>
              <a:rPr sz="2800" b="1" dirty="0">
                <a:latin typeface="Arial" panose="020B0604020202020204"/>
                <a:cs typeface="Arial" panose="020B0604020202020204"/>
              </a:rPr>
              <a:t>ΝΑ</a:t>
            </a:r>
            <a:r>
              <a:rPr sz="2800" b="1" spc="-40" dirty="0">
                <a:latin typeface="Arial" panose="020B0604020202020204"/>
                <a:cs typeface="Arial" panose="020B0604020202020204"/>
              </a:rPr>
              <a:t> </a:t>
            </a:r>
            <a:r>
              <a:rPr sz="2800" b="1" spc="-35" dirty="0">
                <a:latin typeface="Arial" panose="020B0604020202020204"/>
                <a:cs typeface="Arial" panose="020B0604020202020204"/>
              </a:rPr>
              <a:t>ΕΠΙΣΤΡΑ- </a:t>
            </a:r>
            <a:r>
              <a:rPr sz="2800" b="1" dirty="0">
                <a:latin typeface="Arial" panose="020B0604020202020204"/>
                <a:cs typeface="Arial" panose="020B0604020202020204"/>
              </a:rPr>
              <a:t>ΦΕΙ</a:t>
            </a:r>
            <a:r>
              <a:rPr sz="2800" b="1" spc="-50" dirty="0">
                <a:latin typeface="Arial" panose="020B0604020202020204"/>
                <a:cs typeface="Arial" panose="020B0604020202020204"/>
              </a:rPr>
              <a:t> </a:t>
            </a:r>
            <a:r>
              <a:rPr sz="2800" b="1" dirty="0">
                <a:latin typeface="Arial" panose="020B0604020202020204"/>
                <a:cs typeface="Arial" panose="020B0604020202020204"/>
              </a:rPr>
              <a:t>ΣΤΙΣ</a:t>
            </a:r>
            <a:r>
              <a:rPr sz="2800" b="1" spc="-140" dirty="0">
                <a:latin typeface="Arial" panose="020B0604020202020204"/>
                <a:cs typeface="Arial" panose="020B0604020202020204"/>
              </a:rPr>
              <a:t> </a:t>
            </a:r>
            <a:r>
              <a:rPr sz="2800" b="1" dirty="0">
                <a:latin typeface="Arial" panose="020B0604020202020204"/>
                <a:cs typeface="Arial" panose="020B0604020202020204"/>
              </a:rPr>
              <a:t>ΔΕΞΑΜΕΝΕΣ</a:t>
            </a:r>
            <a:r>
              <a:rPr sz="2800" b="1" spc="-35" dirty="0">
                <a:latin typeface="Arial" panose="020B0604020202020204"/>
                <a:cs typeface="Arial" panose="020B0604020202020204"/>
              </a:rPr>
              <a:t> </a:t>
            </a:r>
            <a:r>
              <a:rPr sz="2800" b="1" spc="-10" dirty="0">
                <a:latin typeface="Arial" panose="020B0604020202020204"/>
                <a:cs typeface="Arial" panose="020B0604020202020204"/>
              </a:rPr>
              <a:t>ΦΟΡΤΙΟΥ (RELIQUIFICATION).</a:t>
            </a:r>
            <a:endParaRPr sz="2800">
              <a:latin typeface="Arial" panose="020B0604020202020204"/>
              <a:cs typeface="Arial" panose="020B0604020202020204"/>
            </a:endParaRPr>
          </a:p>
          <a:p>
            <a:pPr marL="527685" marR="76200" indent="-514350">
              <a:lnSpc>
                <a:spcPct val="110000"/>
              </a:lnSpc>
              <a:spcBef>
                <a:spcPts val="560"/>
              </a:spcBef>
              <a:buClr>
                <a:srgbClr val="FF0000"/>
              </a:buClr>
              <a:buAutoNum type="arabicPeriod"/>
              <a:tabLst>
                <a:tab pos="527685" algn="l"/>
                <a:tab pos="528320" algn="l"/>
              </a:tabLst>
            </a:pPr>
            <a:r>
              <a:rPr sz="2800" b="1" dirty="0">
                <a:latin typeface="Arial" panose="020B0604020202020204"/>
                <a:cs typeface="Arial" panose="020B0604020202020204"/>
              </a:rPr>
              <a:t>ΤΟ</a:t>
            </a:r>
            <a:r>
              <a:rPr sz="2800" b="1" spc="-155" dirty="0">
                <a:latin typeface="Arial" panose="020B0604020202020204"/>
                <a:cs typeface="Arial" panose="020B0604020202020204"/>
              </a:rPr>
              <a:t> </a:t>
            </a:r>
            <a:r>
              <a:rPr sz="2800" b="1" dirty="0">
                <a:latin typeface="Arial" panose="020B0604020202020204"/>
                <a:cs typeface="Arial" panose="020B0604020202020204"/>
              </a:rPr>
              <a:t>ΑΕΡΙΟ</a:t>
            </a:r>
            <a:r>
              <a:rPr sz="2800" b="1" spc="-50" dirty="0">
                <a:latin typeface="Arial" panose="020B0604020202020204"/>
                <a:cs typeface="Arial" panose="020B0604020202020204"/>
              </a:rPr>
              <a:t> </a:t>
            </a:r>
            <a:r>
              <a:rPr sz="2800" b="1" dirty="0">
                <a:latin typeface="Arial" panose="020B0604020202020204"/>
                <a:cs typeface="Arial" panose="020B0604020202020204"/>
              </a:rPr>
              <a:t>ΝΑ</a:t>
            </a:r>
            <a:r>
              <a:rPr sz="2800" b="1" spc="-55" dirty="0">
                <a:latin typeface="Arial" panose="020B0604020202020204"/>
                <a:cs typeface="Arial" panose="020B0604020202020204"/>
              </a:rPr>
              <a:t> </a:t>
            </a:r>
            <a:r>
              <a:rPr sz="2800" b="1" dirty="0">
                <a:latin typeface="Arial" panose="020B0604020202020204"/>
                <a:cs typeface="Arial" panose="020B0604020202020204"/>
              </a:rPr>
              <a:t>ΧΡΗΣΙΜΟΠΟΙΗΘΕΙ</a:t>
            </a:r>
            <a:r>
              <a:rPr sz="2800" b="1" spc="-40" dirty="0">
                <a:latin typeface="Arial" panose="020B0604020202020204"/>
                <a:cs typeface="Arial" panose="020B0604020202020204"/>
              </a:rPr>
              <a:t> </a:t>
            </a:r>
            <a:r>
              <a:rPr sz="2800" b="1" dirty="0">
                <a:latin typeface="Arial" panose="020B0604020202020204"/>
                <a:cs typeface="Arial" panose="020B0604020202020204"/>
              </a:rPr>
              <a:t>ΩΣ</a:t>
            </a:r>
            <a:r>
              <a:rPr sz="2800" b="1" spc="-40" dirty="0">
                <a:latin typeface="Arial" panose="020B0604020202020204"/>
                <a:cs typeface="Arial" panose="020B0604020202020204"/>
              </a:rPr>
              <a:t> </a:t>
            </a:r>
            <a:r>
              <a:rPr sz="2800" b="1" spc="-45" dirty="0">
                <a:latin typeface="Arial" panose="020B0604020202020204"/>
                <a:cs typeface="Arial" panose="020B0604020202020204"/>
              </a:rPr>
              <a:t>ΚΑΥΣΙΜΟ </a:t>
            </a:r>
            <a:r>
              <a:rPr sz="2800" b="1" dirty="0">
                <a:latin typeface="Arial" panose="020B0604020202020204"/>
                <a:cs typeface="Arial" panose="020B0604020202020204"/>
              </a:rPr>
              <a:t>ΣΤΗ</a:t>
            </a:r>
            <a:r>
              <a:rPr sz="2800" b="1" spc="-55" dirty="0">
                <a:latin typeface="Arial" panose="020B0604020202020204"/>
                <a:cs typeface="Arial" panose="020B0604020202020204"/>
              </a:rPr>
              <a:t> </a:t>
            </a:r>
            <a:r>
              <a:rPr sz="2800" b="1" dirty="0">
                <a:latin typeface="Arial" panose="020B0604020202020204"/>
                <a:cs typeface="Arial" panose="020B0604020202020204"/>
              </a:rPr>
              <a:t>ΜΟΝΑΔΑ</a:t>
            </a:r>
            <a:r>
              <a:rPr sz="2800" b="1" spc="-35" dirty="0">
                <a:latin typeface="Arial" panose="020B0604020202020204"/>
                <a:cs typeface="Arial" panose="020B0604020202020204"/>
              </a:rPr>
              <a:t> </a:t>
            </a:r>
            <a:r>
              <a:rPr sz="2800" b="1" spc="-10" dirty="0">
                <a:latin typeface="Arial" panose="020B0604020202020204"/>
                <a:cs typeface="Arial" panose="020B0604020202020204"/>
              </a:rPr>
              <a:t>ΠΡΟΩΣΗΣ.</a:t>
            </a:r>
            <a:endParaRPr sz="2800">
              <a:latin typeface="Arial" panose="020B0604020202020204"/>
              <a:cs typeface="Arial" panose="020B0604020202020204"/>
            </a:endParaRPr>
          </a:p>
        </p:txBody>
      </p:sp>
    </p:spTree>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008379"/>
            <a:ext cx="8573135" cy="5582041"/>
          </a:xfrm>
          <a:prstGeom prst="rect">
            <a:avLst/>
          </a:prstGeom>
        </p:spPr>
        <p:txBody>
          <a:bodyPr vert="horz" wrap="square" lIns="0" tIns="88900" rIns="0" bIns="0" rtlCol="0">
            <a:spAutoFit/>
          </a:bodyPr>
          <a:lstStyle/>
          <a:p>
            <a:pPr marL="12700">
              <a:lnSpc>
                <a:spcPct val="100000"/>
              </a:lnSpc>
              <a:spcBef>
                <a:spcPts val="700"/>
              </a:spcBef>
            </a:pPr>
            <a:r>
              <a:rPr sz="1900" b="1" u="sng" dirty="0">
                <a:solidFill>
                  <a:srgbClr val="FF0000"/>
                </a:solidFill>
                <a:uFill>
                  <a:solidFill>
                    <a:srgbClr val="FF0000"/>
                  </a:solidFill>
                </a:uFill>
                <a:latin typeface="Arial" panose="020B0604020202020204"/>
                <a:cs typeface="Arial" panose="020B0604020202020204"/>
              </a:rPr>
              <a:t>ΕΠΙΛΟΓΗ</a:t>
            </a:r>
            <a:r>
              <a:rPr sz="1900" b="1" u="sng" spc="-85" dirty="0">
                <a:solidFill>
                  <a:srgbClr val="FF0000"/>
                </a:solidFill>
                <a:uFill>
                  <a:solidFill>
                    <a:srgbClr val="FF0000"/>
                  </a:solidFill>
                </a:uFill>
                <a:latin typeface="Arial" panose="020B0604020202020204"/>
                <a:cs typeface="Arial" panose="020B0604020202020204"/>
              </a:rPr>
              <a:t> </a:t>
            </a:r>
            <a:r>
              <a:rPr sz="1900" b="1" u="sng" spc="-25" dirty="0">
                <a:solidFill>
                  <a:srgbClr val="FF0000"/>
                </a:solidFill>
                <a:uFill>
                  <a:solidFill>
                    <a:srgbClr val="FF0000"/>
                  </a:solidFill>
                </a:uFill>
                <a:latin typeface="Arial" panose="020B0604020202020204"/>
                <a:cs typeface="Arial" panose="020B0604020202020204"/>
              </a:rPr>
              <a:t>1.</a:t>
            </a:r>
            <a:endParaRPr sz="1900">
              <a:latin typeface="Arial" panose="020B0604020202020204"/>
              <a:cs typeface="Arial" panose="020B0604020202020204"/>
            </a:endParaRPr>
          </a:p>
          <a:p>
            <a:pPr marL="12700" marR="25400">
              <a:lnSpc>
                <a:spcPct val="110000"/>
              </a:lnSpc>
              <a:spcBef>
                <a:spcPts val="375"/>
              </a:spcBef>
            </a:pPr>
            <a:r>
              <a:rPr sz="1900" b="1" dirty="0">
                <a:latin typeface="Arial" panose="020B0604020202020204"/>
                <a:cs typeface="Arial" panose="020B0604020202020204"/>
              </a:rPr>
              <a:t>ΔΕΝ</a:t>
            </a:r>
            <a:r>
              <a:rPr sz="1900" b="1" spc="-45" dirty="0">
                <a:latin typeface="Arial" panose="020B0604020202020204"/>
                <a:cs typeface="Arial" panose="020B0604020202020204"/>
              </a:rPr>
              <a:t> </a:t>
            </a:r>
            <a:r>
              <a:rPr sz="1900" b="1" dirty="0">
                <a:latin typeface="Arial" panose="020B0604020202020204"/>
                <a:cs typeface="Arial" panose="020B0604020202020204"/>
              </a:rPr>
              <a:t>ΕΙΝΑΙ</a:t>
            </a:r>
            <a:r>
              <a:rPr sz="1900" b="1" spc="-25" dirty="0">
                <a:latin typeface="Arial" panose="020B0604020202020204"/>
                <a:cs typeface="Arial" panose="020B0604020202020204"/>
              </a:rPr>
              <a:t> </a:t>
            </a:r>
            <a:r>
              <a:rPr sz="1900" b="1" dirty="0">
                <a:latin typeface="Arial" panose="020B0604020202020204"/>
                <a:cs typeface="Arial" panose="020B0604020202020204"/>
              </a:rPr>
              <a:t>ΣΩΣΤΗ</a:t>
            </a:r>
            <a:r>
              <a:rPr sz="1900" b="1" spc="-40" dirty="0">
                <a:latin typeface="Arial" panose="020B0604020202020204"/>
                <a:cs typeface="Arial" panose="020B0604020202020204"/>
              </a:rPr>
              <a:t> </a:t>
            </a:r>
            <a:r>
              <a:rPr sz="1900" b="1" dirty="0">
                <a:latin typeface="Arial" panose="020B0604020202020204"/>
                <a:cs typeface="Arial" panose="020B0604020202020204"/>
              </a:rPr>
              <a:t>ΕΠΙΛΟΓΗ</a:t>
            </a:r>
            <a:r>
              <a:rPr sz="1900" b="1" spc="-40" dirty="0">
                <a:latin typeface="Arial" panose="020B0604020202020204"/>
                <a:cs typeface="Arial" panose="020B0604020202020204"/>
              </a:rPr>
              <a:t> </a:t>
            </a:r>
            <a:r>
              <a:rPr sz="1900" b="1" dirty="0">
                <a:latin typeface="Arial" panose="020B0604020202020204"/>
                <a:cs typeface="Arial" panose="020B0604020202020204"/>
              </a:rPr>
              <a:t>ΚΑΙ</a:t>
            </a:r>
            <a:r>
              <a:rPr sz="1900" b="1" spc="-35" dirty="0">
                <a:latin typeface="Arial" panose="020B0604020202020204"/>
                <a:cs typeface="Arial" panose="020B0604020202020204"/>
              </a:rPr>
              <a:t> </a:t>
            </a:r>
            <a:r>
              <a:rPr sz="1900" b="1" spc="-10" dirty="0">
                <a:latin typeface="Arial" panose="020B0604020202020204"/>
                <a:cs typeface="Arial" panose="020B0604020202020204"/>
              </a:rPr>
              <a:t>ΧΡΗΣΙΜΟΠΟΙΕΙΤΑΙ</a:t>
            </a:r>
            <a:r>
              <a:rPr sz="1900" b="1" spc="-40" dirty="0">
                <a:latin typeface="Arial" panose="020B0604020202020204"/>
                <a:cs typeface="Arial" panose="020B0604020202020204"/>
              </a:rPr>
              <a:t> </a:t>
            </a:r>
            <a:r>
              <a:rPr sz="1900" b="1" dirty="0">
                <a:latin typeface="Arial" panose="020B0604020202020204"/>
                <a:cs typeface="Arial" panose="020B0604020202020204"/>
              </a:rPr>
              <a:t>ΜΟΝΟ</a:t>
            </a:r>
            <a:r>
              <a:rPr sz="1900" b="1" spc="-25" dirty="0">
                <a:latin typeface="Arial" panose="020B0604020202020204"/>
                <a:cs typeface="Arial" panose="020B0604020202020204"/>
              </a:rPr>
              <a:t> </a:t>
            </a:r>
            <a:r>
              <a:rPr sz="1900" b="1" dirty="0">
                <a:latin typeface="Arial" panose="020B0604020202020204"/>
                <a:cs typeface="Arial" panose="020B0604020202020204"/>
              </a:rPr>
              <a:t>ΣΕ</a:t>
            </a:r>
            <a:r>
              <a:rPr sz="1900" b="1" spc="-40" dirty="0">
                <a:latin typeface="Arial" panose="020B0604020202020204"/>
                <a:cs typeface="Arial" panose="020B0604020202020204"/>
              </a:rPr>
              <a:t> </a:t>
            </a:r>
            <a:r>
              <a:rPr sz="1900" b="1" spc="-10" dirty="0">
                <a:latin typeface="Arial" panose="020B0604020202020204"/>
                <a:cs typeface="Arial" panose="020B0604020202020204"/>
              </a:rPr>
              <a:t>ΠΕΡΙΠΤΩΣΗ </a:t>
            </a:r>
            <a:r>
              <a:rPr sz="1900" b="1" dirty="0">
                <a:latin typeface="Arial" panose="020B0604020202020204"/>
                <a:cs typeface="Arial" panose="020B0604020202020204"/>
              </a:rPr>
              <a:t>ΑΝΑΓΚΗΣ,</a:t>
            </a:r>
            <a:r>
              <a:rPr sz="1900" b="1" spc="-25" dirty="0">
                <a:latin typeface="Arial" panose="020B0604020202020204"/>
                <a:cs typeface="Arial" panose="020B0604020202020204"/>
              </a:rPr>
              <a:t> </a:t>
            </a:r>
            <a:r>
              <a:rPr sz="1900" b="1" dirty="0">
                <a:latin typeface="Arial" panose="020B0604020202020204"/>
                <a:cs typeface="Arial" panose="020B0604020202020204"/>
              </a:rPr>
              <a:t>ή</a:t>
            </a:r>
            <a:r>
              <a:rPr sz="1900" b="1" spc="-90" dirty="0">
                <a:latin typeface="Arial" panose="020B0604020202020204"/>
                <a:cs typeface="Arial" panose="020B0604020202020204"/>
              </a:rPr>
              <a:t> </a:t>
            </a:r>
            <a:r>
              <a:rPr sz="1900" b="1" dirty="0">
                <a:latin typeface="Arial" panose="020B0604020202020204"/>
                <a:cs typeface="Arial" panose="020B0604020202020204"/>
              </a:rPr>
              <a:t>ΑΝ</a:t>
            </a:r>
            <a:r>
              <a:rPr sz="1900" b="1" spc="-25" dirty="0">
                <a:latin typeface="Arial" panose="020B0604020202020204"/>
                <a:cs typeface="Arial" panose="020B0604020202020204"/>
              </a:rPr>
              <a:t> </a:t>
            </a:r>
            <a:r>
              <a:rPr sz="1900" b="1" dirty="0">
                <a:latin typeface="Arial" panose="020B0604020202020204"/>
                <a:cs typeface="Arial" panose="020B0604020202020204"/>
              </a:rPr>
              <a:t>ΠΕΡΙΣΣΟΤΕΡΟ</a:t>
            </a:r>
            <a:r>
              <a:rPr sz="1900" b="1" spc="-30" dirty="0">
                <a:latin typeface="Arial" panose="020B0604020202020204"/>
                <a:cs typeface="Arial" panose="020B0604020202020204"/>
              </a:rPr>
              <a:t> </a:t>
            </a:r>
            <a:r>
              <a:rPr sz="1900" b="1" spc="-25" dirty="0">
                <a:latin typeface="Arial" panose="020B0604020202020204"/>
                <a:cs typeface="Arial" panose="020B0604020202020204"/>
              </a:rPr>
              <a:t>ΦΥΣΙΚΟ</a:t>
            </a:r>
            <a:r>
              <a:rPr sz="1900" b="1" spc="-95" dirty="0">
                <a:latin typeface="Arial" panose="020B0604020202020204"/>
                <a:cs typeface="Arial" panose="020B0604020202020204"/>
              </a:rPr>
              <a:t> </a:t>
            </a:r>
            <a:r>
              <a:rPr sz="1900" b="1" dirty="0">
                <a:latin typeface="Arial" panose="020B0604020202020204"/>
                <a:cs typeface="Arial" panose="020B0604020202020204"/>
              </a:rPr>
              <a:t>ΑΕΡΙΟ</a:t>
            </a:r>
            <a:r>
              <a:rPr sz="1900" b="1" spc="-20" dirty="0">
                <a:latin typeface="Arial" panose="020B0604020202020204"/>
                <a:cs typeface="Arial" panose="020B0604020202020204"/>
              </a:rPr>
              <a:t> </a:t>
            </a:r>
            <a:r>
              <a:rPr sz="1900" b="1" spc="-40" dirty="0">
                <a:latin typeface="Arial" panose="020B0604020202020204"/>
                <a:cs typeface="Arial" panose="020B0604020202020204"/>
              </a:rPr>
              <a:t>ΠΑΡΑΓΕΤΑΙ</a:t>
            </a:r>
            <a:r>
              <a:rPr sz="1900" b="1" spc="-95" dirty="0">
                <a:latin typeface="Arial" panose="020B0604020202020204"/>
                <a:cs typeface="Arial" panose="020B0604020202020204"/>
              </a:rPr>
              <a:t> </a:t>
            </a:r>
            <a:r>
              <a:rPr sz="1900" b="1">
                <a:latin typeface="Arial" panose="020B0604020202020204"/>
                <a:cs typeface="Arial" panose="020B0604020202020204"/>
              </a:rPr>
              <a:t>ΑΠΟ</a:t>
            </a:r>
            <a:r>
              <a:rPr sz="1900" b="1" spc="-25">
                <a:latin typeface="Arial" panose="020B0604020202020204"/>
                <a:cs typeface="Arial" panose="020B0604020202020204"/>
              </a:rPr>
              <a:t> </a:t>
            </a:r>
            <a:r>
              <a:rPr sz="1900" b="1" spc="-20" smtClean="0">
                <a:latin typeface="Arial" panose="020B0604020202020204"/>
                <a:cs typeface="Arial" panose="020B0604020202020204"/>
              </a:rPr>
              <a:t>ΟΤΙ </a:t>
            </a:r>
            <a:r>
              <a:rPr sz="1900" b="1" dirty="0">
                <a:latin typeface="Arial" panose="020B0604020202020204"/>
                <a:cs typeface="Arial" panose="020B0604020202020204"/>
              </a:rPr>
              <a:t>ΜΠΟΡΕΙ</a:t>
            </a:r>
            <a:r>
              <a:rPr sz="1900" b="1" spc="-40" dirty="0">
                <a:latin typeface="Arial" panose="020B0604020202020204"/>
                <a:cs typeface="Arial" panose="020B0604020202020204"/>
              </a:rPr>
              <a:t> </a:t>
            </a:r>
            <a:r>
              <a:rPr sz="1900" b="1" dirty="0">
                <a:latin typeface="Arial" panose="020B0604020202020204"/>
                <a:cs typeface="Arial" panose="020B0604020202020204"/>
              </a:rPr>
              <a:t>ΝΑ</a:t>
            </a:r>
            <a:r>
              <a:rPr sz="1900" b="1" spc="-45" dirty="0">
                <a:latin typeface="Arial" panose="020B0604020202020204"/>
                <a:cs typeface="Arial" panose="020B0604020202020204"/>
              </a:rPr>
              <a:t> </a:t>
            </a:r>
            <a:r>
              <a:rPr sz="1900" b="1" dirty="0">
                <a:latin typeface="Arial" panose="020B0604020202020204"/>
                <a:cs typeface="Arial" panose="020B0604020202020204"/>
              </a:rPr>
              <a:t>ΧΡΗΣΙΜΟΠΟΙΗΘΕΙ</a:t>
            </a:r>
            <a:r>
              <a:rPr sz="1900" b="1" spc="-30" dirty="0">
                <a:latin typeface="Arial" panose="020B0604020202020204"/>
                <a:cs typeface="Arial" panose="020B0604020202020204"/>
              </a:rPr>
              <a:t> </a:t>
            </a:r>
            <a:r>
              <a:rPr sz="1900" b="1" dirty="0">
                <a:latin typeface="Arial" panose="020B0604020202020204"/>
                <a:cs typeface="Arial" panose="020B0604020202020204"/>
              </a:rPr>
              <a:t>ΣΤΗΝ</a:t>
            </a:r>
            <a:r>
              <a:rPr sz="1900" b="1" spc="-35" dirty="0">
                <a:latin typeface="Arial" panose="020B0604020202020204"/>
                <a:cs typeface="Arial" panose="020B0604020202020204"/>
              </a:rPr>
              <a:t> </a:t>
            </a:r>
            <a:r>
              <a:rPr sz="1900" b="1" dirty="0">
                <a:latin typeface="Arial" panose="020B0604020202020204"/>
                <a:cs typeface="Arial" panose="020B0604020202020204"/>
              </a:rPr>
              <a:t>ΤΡΙΤΗ</a:t>
            </a:r>
            <a:r>
              <a:rPr sz="1900" b="1" spc="-30" dirty="0">
                <a:latin typeface="Arial" panose="020B0604020202020204"/>
                <a:cs typeface="Arial" panose="020B0604020202020204"/>
              </a:rPr>
              <a:t> </a:t>
            </a:r>
            <a:r>
              <a:rPr sz="1900" b="1" spc="-10" dirty="0">
                <a:latin typeface="Arial" panose="020B0604020202020204"/>
                <a:cs typeface="Arial" panose="020B0604020202020204"/>
              </a:rPr>
              <a:t>ΕΠΙΛΟΓΗ.</a:t>
            </a:r>
            <a:endParaRPr sz="1900">
              <a:latin typeface="Arial" panose="020B0604020202020204"/>
              <a:cs typeface="Arial" panose="020B0604020202020204"/>
            </a:endParaRPr>
          </a:p>
          <a:p>
            <a:pPr>
              <a:lnSpc>
                <a:spcPct val="100000"/>
              </a:lnSpc>
              <a:spcBef>
                <a:spcPts val="25"/>
              </a:spcBef>
            </a:pPr>
            <a:endParaRPr sz="3000">
              <a:latin typeface="Arial" panose="020B0604020202020204"/>
              <a:cs typeface="Arial" panose="020B0604020202020204"/>
            </a:endParaRPr>
          </a:p>
          <a:p>
            <a:pPr marL="12700">
              <a:lnSpc>
                <a:spcPct val="100000"/>
              </a:lnSpc>
              <a:spcBef>
                <a:spcPts val="5"/>
              </a:spcBef>
            </a:pPr>
            <a:r>
              <a:rPr sz="1900" b="1" u="sng" dirty="0">
                <a:solidFill>
                  <a:srgbClr val="FF0000"/>
                </a:solidFill>
                <a:uFill>
                  <a:solidFill>
                    <a:srgbClr val="FF0000"/>
                  </a:solidFill>
                </a:uFill>
                <a:latin typeface="Arial" panose="020B0604020202020204"/>
                <a:cs typeface="Arial" panose="020B0604020202020204"/>
              </a:rPr>
              <a:t>ΕΠΙΛΟΓΗ</a:t>
            </a:r>
            <a:r>
              <a:rPr sz="1900" b="1" u="sng" spc="-85" dirty="0">
                <a:solidFill>
                  <a:srgbClr val="FF0000"/>
                </a:solidFill>
                <a:uFill>
                  <a:solidFill>
                    <a:srgbClr val="FF0000"/>
                  </a:solidFill>
                </a:uFill>
                <a:latin typeface="Arial" panose="020B0604020202020204"/>
                <a:cs typeface="Arial" panose="020B0604020202020204"/>
              </a:rPr>
              <a:t> </a:t>
            </a:r>
            <a:r>
              <a:rPr sz="1900" b="1" u="sng" spc="-25" dirty="0">
                <a:solidFill>
                  <a:srgbClr val="FF0000"/>
                </a:solidFill>
                <a:uFill>
                  <a:solidFill>
                    <a:srgbClr val="FF0000"/>
                  </a:solidFill>
                </a:uFill>
                <a:latin typeface="Arial" panose="020B0604020202020204"/>
                <a:cs typeface="Arial" panose="020B0604020202020204"/>
              </a:rPr>
              <a:t>2.</a:t>
            </a:r>
            <a:endParaRPr sz="1900">
              <a:latin typeface="Arial" panose="020B0604020202020204"/>
              <a:cs typeface="Arial" panose="020B0604020202020204"/>
            </a:endParaRPr>
          </a:p>
          <a:p>
            <a:pPr marL="12700" marR="5080">
              <a:lnSpc>
                <a:spcPct val="110000"/>
              </a:lnSpc>
              <a:spcBef>
                <a:spcPts val="380"/>
              </a:spcBef>
            </a:pPr>
            <a:r>
              <a:rPr sz="1900" b="1" dirty="0">
                <a:latin typeface="Arial" panose="020B0604020202020204"/>
                <a:cs typeface="Arial" panose="020B0604020202020204"/>
              </a:rPr>
              <a:t>ΕΙΝΑΙ</a:t>
            </a:r>
            <a:r>
              <a:rPr sz="1900" b="1" spc="-40" dirty="0">
                <a:latin typeface="Arial" panose="020B0604020202020204"/>
                <a:cs typeface="Arial" panose="020B0604020202020204"/>
              </a:rPr>
              <a:t> </a:t>
            </a:r>
            <a:r>
              <a:rPr sz="1900" b="1" dirty="0">
                <a:latin typeface="Arial" panose="020B0604020202020204"/>
                <a:cs typeface="Arial" panose="020B0604020202020204"/>
              </a:rPr>
              <a:t>ΜΙΑ</a:t>
            </a:r>
            <a:r>
              <a:rPr sz="1900" b="1" spc="-45" dirty="0">
                <a:latin typeface="Arial" panose="020B0604020202020204"/>
                <a:cs typeface="Arial" panose="020B0604020202020204"/>
              </a:rPr>
              <a:t> </a:t>
            </a:r>
            <a:r>
              <a:rPr sz="1900" b="1" spc="-10" dirty="0">
                <a:latin typeface="Arial" panose="020B0604020202020204"/>
                <a:cs typeface="Arial" panose="020B0604020202020204"/>
              </a:rPr>
              <a:t>ΕΠΙΛΟΓΗ,</a:t>
            </a:r>
            <a:r>
              <a:rPr sz="1900" b="1" spc="-95" dirty="0">
                <a:latin typeface="Arial" panose="020B0604020202020204"/>
                <a:cs typeface="Arial" panose="020B0604020202020204"/>
              </a:rPr>
              <a:t> </a:t>
            </a:r>
            <a:r>
              <a:rPr sz="1900" b="1" dirty="0">
                <a:latin typeface="Arial" panose="020B0604020202020204"/>
                <a:cs typeface="Arial" panose="020B0604020202020204"/>
              </a:rPr>
              <a:t>ΑΛΛΑ</a:t>
            </a:r>
            <a:r>
              <a:rPr sz="1900" b="1" spc="-45" dirty="0">
                <a:latin typeface="Arial" panose="020B0604020202020204"/>
                <a:cs typeface="Arial" panose="020B0604020202020204"/>
              </a:rPr>
              <a:t> </a:t>
            </a:r>
            <a:r>
              <a:rPr sz="1900" b="1" dirty="0">
                <a:latin typeface="Arial" panose="020B0604020202020204"/>
                <a:cs typeface="Arial" panose="020B0604020202020204"/>
              </a:rPr>
              <a:t>ΕΧΕΙ</a:t>
            </a:r>
            <a:r>
              <a:rPr sz="1900" b="1" spc="-30" dirty="0">
                <a:latin typeface="Arial" panose="020B0604020202020204"/>
                <a:cs typeface="Arial" panose="020B0604020202020204"/>
              </a:rPr>
              <a:t> </a:t>
            </a:r>
            <a:r>
              <a:rPr sz="1900" b="1" spc="-35" dirty="0">
                <a:latin typeface="Arial" panose="020B0604020202020204"/>
                <a:cs typeface="Arial" panose="020B0604020202020204"/>
              </a:rPr>
              <a:t>ΜΕΓΑΛΟ </a:t>
            </a:r>
            <a:r>
              <a:rPr sz="1900" b="1" spc="-10" dirty="0">
                <a:latin typeface="Arial" panose="020B0604020202020204"/>
                <a:cs typeface="Arial" panose="020B0604020202020204"/>
              </a:rPr>
              <a:t>ΚΟΣΤΟΣ</a:t>
            </a:r>
            <a:r>
              <a:rPr sz="1900" b="1" spc="-40" dirty="0">
                <a:latin typeface="Arial" panose="020B0604020202020204"/>
                <a:cs typeface="Arial" panose="020B0604020202020204"/>
              </a:rPr>
              <a:t> </a:t>
            </a:r>
            <a:r>
              <a:rPr sz="1900" b="1" dirty="0">
                <a:latin typeface="Arial" panose="020B0604020202020204"/>
                <a:cs typeface="Arial" panose="020B0604020202020204"/>
              </a:rPr>
              <a:t>ΚΑΙ</a:t>
            </a:r>
            <a:r>
              <a:rPr sz="1900" b="1" spc="-30" dirty="0">
                <a:latin typeface="Arial" panose="020B0604020202020204"/>
                <a:cs typeface="Arial" panose="020B0604020202020204"/>
              </a:rPr>
              <a:t> </a:t>
            </a:r>
            <a:r>
              <a:rPr sz="1900" b="1" dirty="0">
                <a:latin typeface="Arial" panose="020B0604020202020204"/>
                <a:cs typeface="Arial" panose="020B0604020202020204"/>
              </a:rPr>
              <a:t>Η</a:t>
            </a:r>
            <a:r>
              <a:rPr sz="1900" b="1" spc="-40" dirty="0">
                <a:latin typeface="Arial" panose="020B0604020202020204"/>
                <a:cs typeface="Arial" panose="020B0604020202020204"/>
              </a:rPr>
              <a:t> </a:t>
            </a:r>
            <a:r>
              <a:rPr sz="1900" b="1" spc="-10" dirty="0">
                <a:latin typeface="Arial" panose="020B0604020202020204"/>
                <a:cs typeface="Arial" panose="020B0604020202020204"/>
              </a:rPr>
              <a:t>ΚΑΤΑΝΑΛΩΣΗ </a:t>
            </a:r>
            <a:r>
              <a:rPr sz="1900" b="1" spc="-25" dirty="0">
                <a:latin typeface="Arial" panose="020B0604020202020204"/>
                <a:cs typeface="Arial" panose="020B0604020202020204"/>
              </a:rPr>
              <a:t>ΚΑΥΣΙΜΟΥ</a:t>
            </a:r>
            <a:r>
              <a:rPr sz="1900" b="1" spc="-85" dirty="0">
                <a:latin typeface="Arial" panose="020B0604020202020204"/>
                <a:cs typeface="Arial" panose="020B0604020202020204"/>
              </a:rPr>
              <a:t> </a:t>
            </a:r>
            <a:r>
              <a:rPr sz="1900" b="1" dirty="0">
                <a:latin typeface="Arial" panose="020B0604020202020204"/>
                <a:cs typeface="Arial" panose="020B0604020202020204"/>
              </a:rPr>
              <a:t>ΘΑ</a:t>
            </a:r>
            <a:r>
              <a:rPr sz="1900" b="1" spc="-114" dirty="0">
                <a:latin typeface="Arial" panose="020B0604020202020204"/>
                <a:cs typeface="Arial" panose="020B0604020202020204"/>
              </a:rPr>
              <a:t> </a:t>
            </a:r>
            <a:r>
              <a:rPr sz="1900" b="1" spc="-30" dirty="0">
                <a:latin typeface="Arial" panose="020B0604020202020204"/>
                <a:cs typeface="Arial" panose="020B0604020202020204"/>
              </a:rPr>
              <a:t>ΑΥΞΗΘΕΙ</a:t>
            </a:r>
            <a:r>
              <a:rPr sz="1900" b="1" spc="-105" dirty="0">
                <a:latin typeface="Arial" panose="020B0604020202020204"/>
                <a:cs typeface="Arial" panose="020B0604020202020204"/>
              </a:rPr>
              <a:t> </a:t>
            </a:r>
            <a:r>
              <a:rPr sz="1900" b="1" dirty="0">
                <a:latin typeface="Arial" panose="020B0604020202020204"/>
                <a:cs typeface="Arial" panose="020B0604020202020204"/>
              </a:rPr>
              <a:t>ΛΟΓΩ</a:t>
            </a:r>
            <a:r>
              <a:rPr sz="1900" b="1" spc="-50" dirty="0">
                <a:latin typeface="Arial" panose="020B0604020202020204"/>
                <a:cs typeface="Arial" panose="020B0604020202020204"/>
              </a:rPr>
              <a:t> </a:t>
            </a:r>
            <a:r>
              <a:rPr sz="1900" b="1" dirty="0">
                <a:latin typeface="Arial" panose="020B0604020202020204"/>
                <a:cs typeface="Arial" panose="020B0604020202020204"/>
              </a:rPr>
              <a:t>ΤΩΝ</a:t>
            </a:r>
            <a:r>
              <a:rPr sz="1900" b="1" spc="-120" dirty="0">
                <a:latin typeface="Arial" panose="020B0604020202020204"/>
                <a:cs typeface="Arial" panose="020B0604020202020204"/>
              </a:rPr>
              <a:t> </a:t>
            </a:r>
            <a:r>
              <a:rPr sz="1900" b="1" dirty="0">
                <a:latin typeface="Arial" panose="020B0604020202020204"/>
                <a:cs typeface="Arial" panose="020B0604020202020204"/>
              </a:rPr>
              <a:t>ΑΠΑΙΤΗΣΕΩΝ</a:t>
            </a:r>
            <a:r>
              <a:rPr sz="1900" b="1" spc="-50" dirty="0">
                <a:latin typeface="Arial" panose="020B0604020202020204"/>
                <a:cs typeface="Arial" panose="020B0604020202020204"/>
              </a:rPr>
              <a:t> </a:t>
            </a:r>
            <a:r>
              <a:rPr sz="1900" b="1" dirty="0">
                <a:latin typeface="Arial" panose="020B0604020202020204"/>
                <a:cs typeface="Arial" panose="020B0604020202020204"/>
              </a:rPr>
              <a:t>ΙΣΧΥΟΣ</a:t>
            </a:r>
            <a:r>
              <a:rPr sz="1900" b="1" spc="-55" dirty="0">
                <a:latin typeface="Arial" panose="020B0604020202020204"/>
                <a:cs typeface="Arial" panose="020B0604020202020204"/>
              </a:rPr>
              <a:t> </a:t>
            </a:r>
            <a:r>
              <a:rPr sz="1900" b="1" dirty="0">
                <a:latin typeface="Arial" panose="020B0604020202020204"/>
                <a:cs typeface="Arial" panose="020B0604020202020204"/>
              </a:rPr>
              <a:t>ΤΗΣ</a:t>
            </a:r>
            <a:r>
              <a:rPr sz="1900" b="1" spc="-45" dirty="0">
                <a:latin typeface="Arial" panose="020B0604020202020204"/>
                <a:cs typeface="Arial" panose="020B0604020202020204"/>
              </a:rPr>
              <a:t> </a:t>
            </a:r>
            <a:r>
              <a:rPr sz="1900" b="1" spc="-10" dirty="0">
                <a:latin typeface="Arial" panose="020B0604020202020204"/>
                <a:cs typeface="Arial" panose="020B0604020202020204"/>
              </a:rPr>
              <a:t>ΜΟΝΑΔΑΣ.</a:t>
            </a:r>
            <a:endParaRPr sz="1900">
              <a:latin typeface="Arial" panose="020B0604020202020204"/>
              <a:cs typeface="Arial" panose="020B0604020202020204"/>
            </a:endParaRPr>
          </a:p>
          <a:p>
            <a:pPr>
              <a:lnSpc>
                <a:spcPct val="100000"/>
              </a:lnSpc>
              <a:spcBef>
                <a:spcPts val="30"/>
              </a:spcBef>
            </a:pPr>
            <a:endParaRPr sz="3000">
              <a:latin typeface="Arial" panose="020B0604020202020204"/>
              <a:cs typeface="Arial" panose="020B0604020202020204"/>
            </a:endParaRPr>
          </a:p>
          <a:p>
            <a:pPr marL="12700">
              <a:lnSpc>
                <a:spcPct val="100000"/>
              </a:lnSpc>
            </a:pPr>
            <a:r>
              <a:rPr sz="1900" b="1" u="sng" dirty="0">
                <a:solidFill>
                  <a:srgbClr val="FF0000"/>
                </a:solidFill>
                <a:uFill>
                  <a:solidFill>
                    <a:srgbClr val="FF0000"/>
                  </a:solidFill>
                </a:uFill>
                <a:latin typeface="Arial" panose="020B0604020202020204"/>
                <a:cs typeface="Arial" panose="020B0604020202020204"/>
              </a:rPr>
              <a:t>ΕΠΙΛΟΓΗ</a:t>
            </a:r>
            <a:r>
              <a:rPr sz="1900" b="1" u="sng" spc="-85" dirty="0">
                <a:solidFill>
                  <a:srgbClr val="FF0000"/>
                </a:solidFill>
                <a:uFill>
                  <a:solidFill>
                    <a:srgbClr val="FF0000"/>
                  </a:solidFill>
                </a:uFill>
                <a:latin typeface="Arial" panose="020B0604020202020204"/>
                <a:cs typeface="Arial" panose="020B0604020202020204"/>
              </a:rPr>
              <a:t> </a:t>
            </a:r>
            <a:r>
              <a:rPr sz="1900" b="1" u="sng" spc="-25" dirty="0">
                <a:solidFill>
                  <a:srgbClr val="FF0000"/>
                </a:solidFill>
                <a:uFill>
                  <a:solidFill>
                    <a:srgbClr val="FF0000"/>
                  </a:solidFill>
                </a:uFill>
                <a:latin typeface="Arial" panose="020B0604020202020204"/>
                <a:cs typeface="Arial" panose="020B0604020202020204"/>
              </a:rPr>
              <a:t>3.</a:t>
            </a:r>
            <a:endParaRPr sz="1900">
              <a:latin typeface="Arial" panose="020B0604020202020204"/>
              <a:cs typeface="Arial" panose="020B0604020202020204"/>
            </a:endParaRPr>
          </a:p>
          <a:p>
            <a:pPr marL="12700" marR="86360">
              <a:lnSpc>
                <a:spcPct val="110000"/>
              </a:lnSpc>
              <a:spcBef>
                <a:spcPts val="380"/>
              </a:spcBef>
            </a:pPr>
            <a:r>
              <a:rPr sz="1900" b="1" dirty="0">
                <a:latin typeface="Arial" panose="020B0604020202020204"/>
                <a:cs typeface="Arial" panose="020B0604020202020204"/>
              </a:rPr>
              <a:t>ΕΙΝΑΙ</a:t>
            </a:r>
            <a:r>
              <a:rPr sz="1900" b="1" spc="-45" dirty="0">
                <a:latin typeface="Arial" panose="020B0604020202020204"/>
                <a:cs typeface="Arial" panose="020B0604020202020204"/>
              </a:rPr>
              <a:t> </a:t>
            </a:r>
            <a:r>
              <a:rPr sz="1900" b="1" dirty="0">
                <a:latin typeface="Arial" panose="020B0604020202020204"/>
                <a:cs typeface="Arial" panose="020B0604020202020204"/>
              </a:rPr>
              <a:t>ΕΚΕΙΝΗ</a:t>
            </a:r>
            <a:r>
              <a:rPr sz="1900" b="1" spc="-55" dirty="0">
                <a:latin typeface="Arial" panose="020B0604020202020204"/>
                <a:cs typeface="Arial" panose="020B0604020202020204"/>
              </a:rPr>
              <a:t> </a:t>
            </a:r>
            <a:r>
              <a:rPr sz="1900" b="1" dirty="0">
                <a:latin typeface="Arial" panose="020B0604020202020204"/>
                <a:cs typeface="Arial" panose="020B0604020202020204"/>
              </a:rPr>
              <a:t>ΠΟΥ</a:t>
            </a:r>
            <a:r>
              <a:rPr sz="1900" b="1" spc="-55" dirty="0">
                <a:latin typeface="Arial" panose="020B0604020202020204"/>
                <a:cs typeface="Arial" panose="020B0604020202020204"/>
              </a:rPr>
              <a:t> </a:t>
            </a:r>
            <a:r>
              <a:rPr sz="1900" b="1" spc="-10" dirty="0">
                <a:latin typeface="Arial" panose="020B0604020202020204"/>
                <a:cs typeface="Arial" panose="020B0604020202020204"/>
              </a:rPr>
              <a:t>ΧΡΗΣΙΜΟΠΟΙΕΙΤΑΙ</a:t>
            </a:r>
            <a:r>
              <a:rPr sz="1900" b="1" spc="-45" dirty="0">
                <a:latin typeface="Arial" panose="020B0604020202020204"/>
                <a:cs typeface="Arial" panose="020B0604020202020204"/>
              </a:rPr>
              <a:t> </a:t>
            </a:r>
            <a:r>
              <a:rPr sz="1900" b="1" dirty="0">
                <a:latin typeface="Arial" panose="020B0604020202020204"/>
                <a:cs typeface="Arial" panose="020B0604020202020204"/>
              </a:rPr>
              <a:t>ΓΕΝΙΚΑ.</a:t>
            </a:r>
            <a:r>
              <a:rPr sz="1900" b="1" spc="-45" dirty="0">
                <a:latin typeface="Arial" panose="020B0604020202020204"/>
                <a:cs typeface="Arial" panose="020B0604020202020204"/>
              </a:rPr>
              <a:t> </a:t>
            </a:r>
            <a:r>
              <a:rPr sz="1900" b="1">
                <a:latin typeface="Arial" panose="020B0604020202020204"/>
                <a:cs typeface="Arial" panose="020B0604020202020204"/>
              </a:rPr>
              <a:t>ΜΕΧΡΙ</a:t>
            </a:r>
            <a:r>
              <a:rPr sz="1900" b="1" spc="-45">
                <a:latin typeface="Arial" panose="020B0604020202020204"/>
                <a:cs typeface="Arial" panose="020B0604020202020204"/>
              </a:rPr>
              <a:t> </a:t>
            </a:r>
            <a:r>
              <a:rPr sz="1900" b="1" spc="-40" smtClean="0">
                <a:latin typeface="Arial" panose="020B0604020202020204"/>
                <a:cs typeface="Arial" panose="020B0604020202020204"/>
              </a:rPr>
              <a:t>ΠΡΟΣΦΑΤΑ</a:t>
            </a:r>
            <a:r>
              <a:rPr lang="en-US" sz="1900" b="1" spc="-40" dirty="0" smtClean="0">
                <a:latin typeface="Arial" panose="020B0604020202020204"/>
                <a:cs typeface="Arial" panose="020B0604020202020204"/>
              </a:rPr>
              <a:t> </a:t>
            </a:r>
            <a:r>
              <a:rPr lang="el-GR" sz="1900" b="1" spc="-40" dirty="0" smtClean="0">
                <a:latin typeface="Arial" panose="020B0604020202020204"/>
                <a:cs typeface="Arial" panose="020B0604020202020204"/>
              </a:rPr>
              <a:t>ΣΕ</a:t>
            </a:r>
            <a:r>
              <a:rPr sz="1900" b="1" spc="-40" smtClean="0">
                <a:latin typeface="Arial" panose="020B0604020202020204"/>
                <a:cs typeface="Arial" panose="020B0604020202020204"/>
              </a:rPr>
              <a:t> </a:t>
            </a:r>
            <a:r>
              <a:rPr sz="1900" b="1" spc="-25" dirty="0">
                <a:latin typeface="Arial" panose="020B0604020202020204"/>
                <a:cs typeface="Arial" panose="020B0604020202020204"/>
              </a:rPr>
              <a:t>ΟΛΑ </a:t>
            </a:r>
            <a:r>
              <a:rPr sz="1900" b="1" spc="-20" dirty="0">
                <a:latin typeface="Arial" panose="020B0604020202020204"/>
                <a:cs typeface="Arial" panose="020B0604020202020204"/>
              </a:rPr>
              <a:t>ΤΑ</a:t>
            </a:r>
            <a:r>
              <a:rPr sz="1900" b="1" spc="-55" dirty="0">
                <a:latin typeface="Arial" panose="020B0604020202020204"/>
                <a:cs typeface="Arial" panose="020B0604020202020204"/>
              </a:rPr>
              <a:t> </a:t>
            </a:r>
            <a:r>
              <a:rPr sz="1900" b="1" dirty="0">
                <a:latin typeface="Arial" panose="020B0604020202020204"/>
                <a:cs typeface="Arial" panose="020B0604020202020204"/>
              </a:rPr>
              <a:t>ΠΛΟΙΑ</a:t>
            </a:r>
            <a:r>
              <a:rPr sz="1900" b="1" spc="-45" dirty="0">
                <a:latin typeface="Arial" panose="020B0604020202020204"/>
                <a:cs typeface="Arial" panose="020B0604020202020204"/>
              </a:rPr>
              <a:t> </a:t>
            </a:r>
            <a:r>
              <a:rPr sz="1900" b="1" dirty="0">
                <a:latin typeface="Arial" panose="020B0604020202020204"/>
                <a:cs typeface="Arial" panose="020B0604020202020204"/>
              </a:rPr>
              <a:t>LNG</a:t>
            </a:r>
            <a:r>
              <a:rPr sz="1900" b="1" spc="-40" dirty="0">
                <a:latin typeface="Arial" panose="020B0604020202020204"/>
                <a:cs typeface="Arial" panose="020B0604020202020204"/>
              </a:rPr>
              <a:t> </a:t>
            </a:r>
            <a:r>
              <a:rPr sz="1900" b="1" dirty="0">
                <a:latin typeface="Arial" panose="020B0604020202020204"/>
                <a:cs typeface="Arial" panose="020B0604020202020204"/>
              </a:rPr>
              <a:t>ΕΙΧΑΝ</a:t>
            </a:r>
            <a:r>
              <a:rPr sz="1900" b="1" spc="-45" dirty="0">
                <a:latin typeface="Arial" panose="020B0604020202020204"/>
                <a:cs typeface="Arial" panose="020B0604020202020204"/>
              </a:rPr>
              <a:t> </a:t>
            </a:r>
            <a:r>
              <a:rPr sz="1900" b="1" spc="-20" dirty="0">
                <a:latin typeface="Arial" panose="020B0604020202020204"/>
                <a:cs typeface="Arial" panose="020B0604020202020204"/>
              </a:rPr>
              <a:t>ΣΤΡΟΒΙΛΟΥΣ</a:t>
            </a:r>
            <a:r>
              <a:rPr sz="1900" b="1" spc="-110" dirty="0">
                <a:latin typeface="Arial" panose="020B0604020202020204"/>
                <a:cs typeface="Arial" panose="020B0604020202020204"/>
              </a:rPr>
              <a:t> </a:t>
            </a:r>
            <a:r>
              <a:rPr sz="1900" b="1" spc="-70" dirty="0">
                <a:latin typeface="Arial" panose="020B0604020202020204"/>
                <a:cs typeface="Arial" panose="020B0604020202020204"/>
              </a:rPr>
              <a:t>ΑΤΜΟΥ,</a:t>
            </a:r>
            <a:r>
              <a:rPr sz="1900" b="1" spc="-50" dirty="0">
                <a:latin typeface="Arial" panose="020B0604020202020204"/>
                <a:cs typeface="Arial" panose="020B0604020202020204"/>
              </a:rPr>
              <a:t> </a:t>
            </a:r>
            <a:r>
              <a:rPr sz="1900" b="1" dirty="0">
                <a:latin typeface="Arial" panose="020B0604020202020204"/>
                <a:cs typeface="Arial" panose="020B0604020202020204"/>
              </a:rPr>
              <a:t>ΕΠΕΙΔΗ</a:t>
            </a:r>
            <a:r>
              <a:rPr sz="1900" b="1" spc="-55" dirty="0">
                <a:latin typeface="Arial" panose="020B0604020202020204"/>
                <a:cs typeface="Arial" panose="020B0604020202020204"/>
              </a:rPr>
              <a:t> </a:t>
            </a:r>
            <a:r>
              <a:rPr sz="1900" b="1" dirty="0">
                <a:latin typeface="Arial" panose="020B0604020202020204"/>
                <a:cs typeface="Arial" panose="020B0604020202020204"/>
              </a:rPr>
              <a:t>ΣΤΟΥΣ</a:t>
            </a:r>
            <a:r>
              <a:rPr sz="1900" b="1" spc="-45" dirty="0">
                <a:latin typeface="Arial" panose="020B0604020202020204"/>
                <a:cs typeface="Arial" panose="020B0604020202020204"/>
              </a:rPr>
              <a:t> </a:t>
            </a:r>
            <a:r>
              <a:rPr sz="1900" b="1" spc="-10" dirty="0">
                <a:latin typeface="Arial" panose="020B0604020202020204"/>
                <a:cs typeface="Arial" panose="020B0604020202020204"/>
              </a:rPr>
              <a:t>ΚΥΡΙΟΥΣ </a:t>
            </a:r>
            <a:r>
              <a:rPr sz="1900" b="1" dirty="0">
                <a:latin typeface="Arial" panose="020B0604020202020204"/>
                <a:cs typeface="Arial" panose="020B0604020202020204"/>
              </a:rPr>
              <a:t>ΛΕΒΗΤΕΣ</a:t>
            </a:r>
            <a:r>
              <a:rPr sz="1900" b="1" spc="-75" dirty="0">
                <a:latin typeface="Arial" panose="020B0604020202020204"/>
                <a:cs typeface="Arial" panose="020B0604020202020204"/>
              </a:rPr>
              <a:t> </a:t>
            </a:r>
            <a:r>
              <a:rPr sz="1900" b="1" dirty="0">
                <a:latin typeface="Arial" panose="020B0604020202020204"/>
                <a:cs typeface="Arial" panose="020B0604020202020204"/>
              </a:rPr>
              <a:t>ΜΠΟΡΟΥΣΑΝ</a:t>
            </a:r>
            <a:r>
              <a:rPr sz="1900" b="1" spc="-70" dirty="0">
                <a:latin typeface="Arial" panose="020B0604020202020204"/>
                <a:cs typeface="Arial" panose="020B0604020202020204"/>
              </a:rPr>
              <a:t> </a:t>
            </a:r>
            <a:r>
              <a:rPr sz="1900" b="1" dirty="0">
                <a:latin typeface="Arial" panose="020B0604020202020204"/>
                <a:cs typeface="Arial" panose="020B0604020202020204"/>
              </a:rPr>
              <a:t>ΝΑ</a:t>
            </a:r>
            <a:r>
              <a:rPr sz="1900" b="1" spc="-60" dirty="0">
                <a:latin typeface="Arial" panose="020B0604020202020204"/>
                <a:cs typeface="Arial" panose="020B0604020202020204"/>
              </a:rPr>
              <a:t> </a:t>
            </a:r>
            <a:r>
              <a:rPr sz="1900" b="1" spc="-10" dirty="0">
                <a:latin typeface="Arial" panose="020B0604020202020204"/>
                <a:cs typeface="Arial" panose="020B0604020202020204"/>
              </a:rPr>
              <a:t>ΠΡΟΣΑΡΜΟΣΤΟΥΝ</a:t>
            </a:r>
            <a:r>
              <a:rPr sz="1900" b="1" spc="-120" dirty="0">
                <a:latin typeface="Arial" panose="020B0604020202020204"/>
                <a:cs typeface="Arial" panose="020B0604020202020204"/>
              </a:rPr>
              <a:t> </a:t>
            </a:r>
            <a:r>
              <a:rPr sz="1900" b="1" spc="-20" dirty="0">
                <a:latin typeface="Arial" panose="020B0604020202020204"/>
                <a:cs typeface="Arial" panose="020B0604020202020204"/>
              </a:rPr>
              <a:t>ΑΡΚΕΤΑ</a:t>
            </a:r>
            <a:r>
              <a:rPr sz="1900" b="1" spc="-60" dirty="0">
                <a:latin typeface="Arial" panose="020B0604020202020204"/>
                <a:cs typeface="Arial" panose="020B0604020202020204"/>
              </a:rPr>
              <a:t> </a:t>
            </a:r>
            <a:r>
              <a:rPr sz="1900" b="1" spc="-10" dirty="0">
                <a:latin typeface="Arial" panose="020B0604020202020204"/>
                <a:cs typeface="Arial" panose="020B0604020202020204"/>
              </a:rPr>
              <a:t>ΕΥΚΟΛΑ</a:t>
            </a:r>
            <a:r>
              <a:rPr sz="1900" b="1" spc="-60" dirty="0">
                <a:latin typeface="Arial" panose="020B0604020202020204"/>
                <a:cs typeface="Arial" panose="020B0604020202020204"/>
              </a:rPr>
              <a:t> </a:t>
            </a:r>
            <a:r>
              <a:rPr sz="1900" b="1" dirty="0">
                <a:latin typeface="Arial" panose="020B0604020202020204"/>
                <a:cs typeface="Arial" panose="020B0604020202020204"/>
              </a:rPr>
              <a:t>ΣΤΟ</a:t>
            </a:r>
            <a:r>
              <a:rPr sz="1900" b="1" spc="-65" dirty="0">
                <a:latin typeface="Arial" panose="020B0604020202020204"/>
                <a:cs typeface="Arial" panose="020B0604020202020204"/>
              </a:rPr>
              <a:t> </a:t>
            </a:r>
            <a:r>
              <a:rPr sz="1900" b="1" spc="-25" dirty="0">
                <a:latin typeface="Arial" panose="020B0604020202020204"/>
                <a:cs typeface="Arial" panose="020B0604020202020204"/>
              </a:rPr>
              <a:t>ΝΑ </a:t>
            </a:r>
            <a:r>
              <a:rPr sz="1900" b="1">
                <a:latin typeface="Arial" panose="020B0604020202020204"/>
                <a:cs typeface="Arial" panose="020B0604020202020204"/>
              </a:rPr>
              <a:t>ΚΑΙΝΕ</a:t>
            </a:r>
            <a:r>
              <a:rPr sz="1900" b="1" spc="-95">
                <a:latin typeface="Arial" panose="020B0604020202020204"/>
                <a:cs typeface="Arial" panose="020B0604020202020204"/>
              </a:rPr>
              <a:t> </a:t>
            </a:r>
            <a:r>
              <a:rPr sz="1900" b="1" spc="-20" smtClean="0">
                <a:latin typeface="Arial" panose="020B0604020202020204"/>
                <a:cs typeface="Arial" panose="020B0604020202020204"/>
              </a:rPr>
              <a:t>Τ</a:t>
            </a:r>
            <a:r>
              <a:rPr lang="el-GR" sz="1900" b="1" spc="-20" dirty="0" smtClean="0">
                <a:latin typeface="Arial" panose="020B0604020202020204"/>
                <a:cs typeface="Arial" panose="020B0604020202020204"/>
              </a:rPr>
              <a:t>Α ΚΑΥΣΑΕΡΙΑ </a:t>
            </a:r>
            <a:r>
              <a:rPr sz="1900" b="1" spc="-45" smtClean="0">
                <a:latin typeface="Arial" panose="020B0604020202020204"/>
                <a:cs typeface="Arial" panose="020B0604020202020204"/>
              </a:rPr>
              <a:t> </a:t>
            </a:r>
            <a:r>
              <a:rPr sz="1900" b="1" dirty="0">
                <a:latin typeface="Arial" panose="020B0604020202020204"/>
                <a:cs typeface="Arial" panose="020B0604020202020204"/>
              </a:rPr>
              <a:t>ΤΟΥ</a:t>
            </a:r>
            <a:r>
              <a:rPr sz="1900" b="1" spc="-60" dirty="0">
                <a:latin typeface="Arial" panose="020B0604020202020204"/>
                <a:cs typeface="Arial" panose="020B0604020202020204"/>
              </a:rPr>
              <a:t> </a:t>
            </a:r>
            <a:r>
              <a:rPr sz="1900" b="1" spc="-35" dirty="0">
                <a:latin typeface="Arial" panose="020B0604020202020204"/>
                <a:cs typeface="Arial" panose="020B0604020202020204"/>
              </a:rPr>
              <a:t>ΦΥΣΙΚΟΥ</a:t>
            </a:r>
            <a:r>
              <a:rPr sz="1900" b="1" spc="-95" dirty="0">
                <a:latin typeface="Arial" panose="020B0604020202020204"/>
                <a:cs typeface="Arial" panose="020B0604020202020204"/>
              </a:rPr>
              <a:t> </a:t>
            </a:r>
            <a:r>
              <a:rPr sz="1900" b="1" dirty="0">
                <a:latin typeface="Arial" panose="020B0604020202020204"/>
                <a:cs typeface="Arial" panose="020B0604020202020204"/>
              </a:rPr>
              <a:t>ΑΕΡΙΟΥ</a:t>
            </a:r>
            <a:r>
              <a:rPr sz="1900" b="1" spc="-60" dirty="0">
                <a:latin typeface="Arial" panose="020B0604020202020204"/>
                <a:cs typeface="Arial" panose="020B0604020202020204"/>
              </a:rPr>
              <a:t> </a:t>
            </a:r>
            <a:r>
              <a:rPr sz="1900" b="1" dirty="0">
                <a:latin typeface="Arial" panose="020B0604020202020204"/>
                <a:cs typeface="Arial" panose="020B0604020202020204"/>
              </a:rPr>
              <a:t>ΚΑΙ</a:t>
            </a:r>
            <a:r>
              <a:rPr sz="1900" b="1" spc="-50" dirty="0">
                <a:latin typeface="Arial" panose="020B0604020202020204"/>
                <a:cs typeface="Arial" panose="020B0604020202020204"/>
              </a:rPr>
              <a:t> </a:t>
            </a:r>
            <a:r>
              <a:rPr sz="1900" b="1" dirty="0">
                <a:latin typeface="Arial" panose="020B0604020202020204"/>
                <a:cs typeface="Arial" panose="020B0604020202020204"/>
              </a:rPr>
              <a:t>ΜΠΟΡΟΥΣΑΝ</a:t>
            </a:r>
            <a:r>
              <a:rPr sz="1900" b="1" spc="-50" dirty="0">
                <a:latin typeface="Arial" panose="020B0604020202020204"/>
                <a:cs typeface="Arial" panose="020B0604020202020204"/>
              </a:rPr>
              <a:t> </a:t>
            </a:r>
            <a:r>
              <a:rPr sz="1900" b="1" spc="-25" dirty="0">
                <a:latin typeface="Arial" panose="020B0604020202020204"/>
                <a:cs typeface="Arial" panose="020B0604020202020204"/>
              </a:rPr>
              <a:t>ΝΑ </a:t>
            </a:r>
            <a:r>
              <a:rPr sz="1900" b="1" dirty="0">
                <a:latin typeface="Arial" panose="020B0604020202020204"/>
                <a:cs typeface="Arial" panose="020B0604020202020204"/>
              </a:rPr>
              <a:t>ΑΛΛΑΞΟΥΝ</a:t>
            </a:r>
            <a:r>
              <a:rPr sz="1900" b="1" spc="-95" dirty="0">
                <a:latin typeface="Arial" panose="020B0604020202020204"/>
                <a:cs typeface="Arial" panose="020B0604020202020204"/>
              </a:rPr>
              <a:t> </a:t>
            </a:r>
            <a:r>
              <a:rPr sz="1900" b="1" spc="-20">
                <a:latin typeface="Arial" panose="020B0604020202020204"/>
                <a:cs typeface="Arial" panose="020B0604020202020204"/>
              </a:rPr>
              <a:t>ΜΕΤΑΞΥ</a:t>
            </a:r>
            <a:r>
              <a:rPr sz="1900" b="1" spc="-65">
                <a:latin typeface="Arial" panose="020B0604020202020204"/>
                <a:cs typeface="Arial" panose="020B0604020202020204"/>
              </a:rPr>
              <a:t> </a:t>
            </a:r>
            <a:r>
              <a:rPr sz="1900" b="1" smtClean="0">
                <a:latin typeface="Arial" panose="020B0604020202020204"/>
                <a:cs typeface="Arial" panose="020B0604020202020204"/>
              </a:rPr>
              <a:t>ΠΕΤΡΕΛΑΙΟ</a:t>
            </a:r>
            <a:r>
              <a:rPr lang="el-GR" sz="1900" b="1" dirty="0" smtClean="0">
                <a:latin typeface="Arial" panose="020B0604020202020204"/>
                <a:cs typeface="Arial" panose="020B0604020202020204"/>
              </a:rPr>
              <a:t>Υ</a:t>
            </a:r>
            <a:r>
              <a:rPr sz="1900" b="1" spc="-50" smtClean="0">
                <a:latin typeface="Arial" panose="020B0604020202020204"/>
                <a:cs typeface="Arial" panose="020B0604020202020204"/>
              </a:rPr>
              <a:t> </a:t>
            </a:r>
            <a:r>
              <a:rPr sz="1900" b="1" dirty="0">
                <a:latin typeface="Arial" panose="020B0604020202020204"/>
                <a:cs typeface="Arial" panose="020B0604020202020204"/>
              </a:rPr>
              <a:t>ΚΑΙ</a:t>
            </a:r>
            <a:r>
              <a:rPr sz="1900" b="1" spc="-45" dirty="0">
                <a:latin typeface="Arial" panose="020B0604020202020204"/>
                <a:cs typeface="Arial" panose="020B0604020202020204"/>
              </a:rPr>
              <a:t> </a:t>
            </a:r>
            <a:r>
              <a:rPr sz="1900" b="1" spc="-35" dirty="0">
                <a:latin typeface="Arial" panose="020B0604020202020204"/>
                <a:cs typeface="Arial" panose="020B0604020202020204"/>
              </a:rPr>
              <a:t>ΦΥΣΙΚΟΥ</a:t>
            </a:r>
            <a:r>
              <a:rPr sz="1900" b="1" spc="-95" dirty="0">
                <a:latin typeface="Arial" panose="020B0604020202020204"/>
                <a:cs typeface="Arial" panose="020B0604020202020204"/>
              </a:rPr>
              <a:t> </a:t>
            </a:r>
            <a:r>
              <a:rPr sz="1900" b="1" dirty="0">
                <a:latin typeface="Arial" panose="020B0604020202020204"/>
                <a:cs typeface="Arial" panose="020B0604020202020204"/>
              </a:rPr>
              <a:t>ΑΕΡΙΟΥ</a:t>
            </a:r>
            <a:r>
              <a:rPr sz="1900" b="1" spc="-60" dirty="0">
                <a:latin typeface="Arial" panose="020B0604020202020204"/>
                <a:cs typeface="Arial" panose="020B0604020202020204"/>
              </a:rPr>
              <a:t> </a:t>
            </a:r>
            <a:r>
              <a:rPr sz="1900" b="1" spc="-10" dirty="0">
                <a:latin typeface="Arial" panose="020B0604020202020204"/>
                <a:cs typeface="Arial" panose="020B0604020202020204"/>
              </a:rPr>
              <a:t>ΕΥΚΟΛΑ.</a:t>
            </a:r>
            <a:endParaRPr sz="1900">
              <a:latin typeface="Arial" panose="020B0604020202020204"/>
              <a:cs typeface="Arial" panose="020B0604020202020204"/>
            </a:endParaRPr>
          </a:p>
        </p:txBody>
      </p:sp>
    </p:spTree>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257809" y="322579"/>
            <a:ext cx="8435975" cy="5148580"/>
          </a:xfrm>
          <a:prstGeom prst="rect">
            <a:avLst/>
          </a:prstGeom>
        </p:spPr>
        <p:txBody>
          <a:bodyPr vert="horz" wrap="square" lIns="0" tIns="12700" rIns="0" bIns="0" rtlCol="0">
            <a:spAutoFit/>
          </a:bodyPr>
          <a:lstStyle/>
          <a:p>
            <a:pPr marL="191135" algn="ctr">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a:p>
            <a:pPr marL="12700" marR="39370">
              <a:lnSpc>
                <a:spcPct val="110000"/>
              </a:lnSpc>
              <a:spcBef>
                <a:spcPts val="2310"/>
              </a:spcBef>
            </a:pPr>
            <a:r>
              <a:rPr lang="el-GR" altLang="en-US" sz="2800" b="1" dirty="0">
                <a:latin typeface="Arial" panose="020B0604020202020204"/>
                <a:cs typeface="Arial" panose="020B0604020202020204"/>
              </a:rPr>
              <a:t>ΛΟΓΩ ΤΟΥ ΜΕΙΩΜΕΝΟΥ </a:t>
            </a:r>
            <a:r>
              <a:rPr sz="2800" b="1" spc="-25" dirty="0">
                <a:latin typeface="Arial" panose="020B0604020202020204"/>
                <a:cs typeface="Arial" panose="020B0604020202020204"/>
                <a:sym typeface="+mn-ea"/>
              </a:rPr>
              <a:t>ΒΑΘΜΟ</a:t>
            </a:r>
            <a:r>
              <a:rPr lang="el-GR" altLang="en-US" sz="2800" b="1" spc="-25" dirty="0">
                <a:latin typeface="Arial" panose="020B0604020202020204"/>
                <a:cs typeface="Arial" panose="020B0604020202020204"/>
                <a:sym typeface="+mn-ea"/>
              </a:rPr>
              <a:t>Υ</a:t>
            </a:r>
            <a:r>
              <a:rPr sz="2800" b="1" spc="-25" dirty="0">
                <a:latin typeface="Arial" panose="020B0604020202020204"/>
                <a:cs typeface="Arial" panose="020B0604020202020204"/>
                <a:sym typeface="+mn-ea"/>
              </a:rPr>
              <a:t> </a:t>
            </a:r>
            <a:r>
              <a:rPr sz="2800" b="1" spc="-10" dirty="0">
                <a:latin typeface="Arial" panose="020B0604020202020204"/>
                <a:cs typeface="Arial" panose="020B0604020202020204"/>
                <a:sym typeface="+mn-ea"/>
              </a:rPr>
              <a:t>ΑΠΟΔΟΣΗΣ</a:t>
            </a:r>
            <a:r>
              <a:rPr lang="el-GR" altLang="en-US" sz="2800" b="1" dirty="0">
                <a:latin typeface="Arial" panose="020B0604020202020204"/>
                <a:cs typeface="Arial" panose="020B0604020202020204"/>
              </a:rPr>
              <a:t> ΣΤΟΥΣ </a:t>
            </a:r>
            <a:r>
              <a:rPr sz="2800" b="1" spc="-30" dirty="0">
                <a:latin typeface="Arial" panose="020B0604020202020204"/>
                <a:cs typeface="Arial" panose="020B0604020202020204"/>
              </a:rPr>
              <a:t>ΑΤΜΟΣΤΡΟΒΙΛΟ</a:t>
            </a:r>
            <a:r>
              <a:rPr lang="el-GR" altLang="en-US" sz="2800" b="1" spc="-30" dirty="0">
                <a:latin typeface="Arial" panose="020B0604020202020204"/>
                <a:cs typeface="Arial" panose="020B0604020202020204"/>
              </a:rPr>
              <a:t>Υ</a:t>
            </a:r>
            <a:r>
              <a:rPr sz="2800" b="1" spc="-30" dirty="0">
                <a:latin typeface="Arial" panose="020B0604020202020204"/>
                <a:cs typeface="Arial" panose="020B0604020202020204"/>
              </a:rPr>
              <a:t>Σ</a:t>
            </a:r>
            <a:r>
              <a:rPr sz="2800" b="1" spc="-10" dirty="0">
                <a:latin typeface="Arial" panose="020B0604020202020204"/>
                <a:cs typeface="Arial" panose="020B0604020202020204"/>
              </a:rPr>
              <a:t>....</a:t>
            </a:r>
            <a:endParaRPr sz="2800">
              <a:latin typeface="Arial" panose="020B0604020202020204"/>
              <a:cs typeface="Arial" panose="020B0604020202020204"/>
            </a:endParaRPr>
          </a:p>
          <a:p>
            <a:pPr marL="12700" marR="1136650">
              <a:lnSpc>
                <a:spcPct val="110000"/>
              </a:lnSpc>
              <a:spcBef>
                <a:spcPts val="565"/>
              </a:spcBef>
            </a:pPr>
            <a:r>
              <a:rPr lang="el-GR" altLang="en-US" sz="2800" b="1" spc="-70" dirty="0">
                <a:latin typeface="Arial" panose="020B0604020202020204"/>
                <a:cs typeface="Arial" panose="020B0604020202020204"/>
              </a:rPr>
              <a:t>ΑΡΧΙΣΑΝ ΟΙ ΕΡΕΥΝΕΣ ΓΙΑ ΤΗΝ</a:t>
            </a:r>
            <a:r>
              <a:rPr sz="2800" b="1" spc="-70" dirty="0">
                <a:latin typeface="Arial" panose="020B0604020202020204"/>
                <a:cs typeface="Arial" panose="020B0604020202020204"/>
              </a:rPr>
              <a:t> </a:t>
            </a:r>
            <a:r>
              <a:rPr lang="el-GR" altLang="en-US" sz="2800" b="1" spc="-70" dirty="0">
                <a:latin typeface="Arial" panose="020B0604020202020204"/>
                <a:cs typeface="Arial" panose="020B0604020202020204"/>
              </a:rPr>
              <a:t>ΚΑΥΣΗ ΤΟΥ </a:t>
            </a:r>
            <a:r>
              <a:rPr lang="en-US" altLang="en-US" sz="2800" b="1" spc="-70" dirty="0">
                <a:latin typeface="Arial" panose="020B0604020202020204"/>
                <a:cs typeface="Arial" panose="020B0604020202020204"/>
              </a:rPr>
              <a:t>LNG/LPG</a:t>
            </a:r>
            <a:r>
              <a:rPr sz="2800" b="1" spc="-80" dirty="0">
                <a:latin typeface="Arial" panose="020B0604020202020204"/>
                <a:cs typeface="Arial" panose="020B0604020202020204"/>
              </a:rPr>
              <a:t> </a:t>
            </a:r>
            <a:r>
              <a:rPr sz="2800" b="1" spc="-20" dirty="0">
                <a:latin typeface="Arial" panose="020B0604020202020204"/>
                <a:cs typeface="Arial" panose="020B0604020202020204"/>
              </a:rPr>
              <a:t>ΣΤΙΣ </a:t>
            </a:r>
            <a:r>
              <a:rPr sz="2800" b="1" dirty="0">
                <a:latin typeface="Arial" panose="020B0604020202020204"/>
                <a:cs typeface="Arial" panose="020B0604020202020204"/>
              </a:rPr>
              <a:t>ΠΕΤΡΕΛΑΙΟΜΗΧΑΝΕΣ</a:t>
            </a:r>
            <a:r>
              <a:rPr sz="2800" b="1" spc="-100" dirty="0">
                <a:latin typeface="Arial" panose="020B0604020202020204"/>
                <a:cs typeface="Arial" panose="020B0604020202020204"/>
              </a:rPr>
              <a:t> </a:t>
            </a:r>
            <a:r>
              <a:rPr lang="en-US" altLang="en-US" sz="2800" b="1" spc="-100" dirty="0">
                <a:latin typeface="Arial" panose="020B0604020202020204"/>
                <a:cs typeface="Arial" panose="020B0604020202020204"/>
              </a:rPr>
              <a:t>ME TA</a:t>
            </a:r>
            <a:r>
              <a:rPr lang="el-GR" altLang="en-US" sz="2800" b="1" spc="-100" dirty="0">
                <a:latin typeface="Arial" panose="020B0604020202020204"/>
                <a:cs typeface="Arial" panose="020B0604020202020204"/>
              </a:rPr>
              <a:t> ΣΥΣΤΗΜΑΤΑ ΔΙΠΛΟΥ ΚΑΥΣΙΜΟΥ </a:t>
            </a:r>
            <a:r>
              <a:rPr lang="en-US" altLang="en-US" sz="2800" b="1" spc="-100" dirty="0">
                <a:latin typeface="Arial" panose="020B0604020202020204"/>
                <a:cs typeface="Arial" panose="020B0604020202020204"/>
              </a:rPr>
              <a:t>DUAL FUEL</a:t>
            </a:r>
            <a:r>
              <a:rPr sz="2800" b="1" spc="-10" dirty="0">
                <a:latin typeface="Arial" panose="020B0604020202020204"/>
                <a:cs typeface="Arial" panose="020B0604020202020204"/>
              </a:rPr>
              <a:t>.</a:t>
            </a:r>
            <a:endParaRPr sz="2800">
              <a:latin typeface="Arial" panose="020B0604020202020204"/>
              <a:cs typeface="Arial" panose="020B0604020202020204"/>
            </a:endParaRPr>
          </a:p>
          <a:p>
            <a:pPr marL="12700" marR="5080">
              <a:lnSpc>
                <a:spcPct val="110000"/>
              </a:lnSpc>
              <a:spcBef>
                <a:spcPts val="560"/>
              </a:spcBef>
            </a:pPr>
            <a:r>
              <a:rPr sz="2800" b="1" dirty="0">
                <a:latin typeface="Arial" panose="020B0604020202020204"/>
                <a:cs typeface="Arial" panose="020B0604020202020204"/>
              </a:rPr>
              <a:t>ΕΦΑΡΜΟΣΤΗΚΑΝ</a:t>
            </a:r>
            <a:r>
              <a:rPr sz="2800" b="1" spc="-60" dirty="0">
                <a:latin typeface="Arial" panose="020B0604020202020204"/>
                <a:cs typeface="Arial" panose="020B0604020202020204"/>
              </a:rPr>
              <a:t> </a:t>
            </a:r>
            <a:r>
              <a:rPr sz="2800" b="1" dirty="0">
                <a:latin typeface="Arial" panose="020B0604020202020204"/>
                <a:cs typeface="Arial" panose="020B0604020202020204"/>
              </a:rPr>
              <a:t>ΣΤΙΣ</a:t>
            </a:r>
            <a:r>
              <a:rPr sz="2800" b="1" spc="-55" dirty="0">
                <a:latin typeface="Arial" panose="020B0604020202020204"/>
                <a:cs typeface="Arial" panose="020B0604020202020204"/>
              </a:rPr>
              <a:t> </a:t>
            </a:r>
            <a:r>
              <a:rPr sz="2800" b="1" dirty="0">
                <a:latin typeface="Arial" panose="020B0604020202020204"/>
                <a:cs typeface="Arial" panose="020B0604020202020204"/>
              </a:rPr>
              <a:t>2-ΧΡΟΝΕΣ</a:t>
            </a:r>
            <a:r>
              <a:rPr sz="2800" b="1" spc="-55" dirty="0">
                <a:latin typeface="Arial" panose="020B0604020202020204"/>
                <a:cs typeface="Arial" panose="020B0604020202020204"/>
              </a:rPr>
              <a:t> </a:t>
            </a:r>
            <a:r>
              <a:rPr sz="2800" b="1" dirty="0">
                <a:latin typeface="Arial" panose="020B0604020202020204"/>
                <a:cs typeface="Arial" panose="020B0604020202020204"/>
              </a:rPr>
              <a:t>ΚΑΙ</a:t>
            </a:r>
            <a:r>
              <a:rPr sz="2800" b="1" spc="-55" dirty="0">
                <a:latin typeface="Arial" panose="020B0604020202020204"/>
                <a:cs typeface="Arial" panose="020B0604020202020204"/>
              </a:rPr>
              <a:t> </a:t>
            </a:r>
            <a:r>
              <a:rPr sz="2800" b="1" dirty="0">
                <a:latin typeface="Arial" panose="020B0604020202020204"/>
                <a:cs typeface="Arial" panose="020B0604020202020204"/>
              </a:rPr>
              <a:t>ΣΤΙΣ</a:t>
            </a:r>
            <a:r>
              <a:rPr sz="2800" b="1" spc="-50" dirty="0">
                <a:latin typeface="Arial" panose="020B0604020202020204"/>
                <a:cs typeface="Arial" panose="020B0604020202020204"/>
              </a:rPr>
              <a:t> </a:t>
            </a:r>
            <a:r>
              <a:rPr sz="2800" b="1" spc="-25" dirty="0">
                <a:latin typeface="Arial" panose="020B0604020202020204"/>
                <a:cs typeface="Arial" panose="020B0604020202020204"/>
              </a:rPr>
              <a:t>4- </a:t>
            </a:r>
            <a:r>
              <a:rPr sz="2800" b="1" dirty="0">
                <a:latin typeface="Arial" panose="020B0604020202020204"/>
                <a:cs typeface="Arial" panose="020B0604020202020204"/>
              </a:rPr>
              <a:t>ΧΡΟΝΕΣ</a:t>
            </a:r>
            <a:r>
              <a:rPr sz="2800" b="1" spc="-75" dirty="0">
                <a:latin typeface="Arial" panose="020B0604020202020204"/>
                <a:cs typeface="Arial" panose="020B0604020202020204"/>
              </a:rPr>
              <a:t> </a:t>
            </a:r>
            <a:r>
              <a:rPr sz="2800" b="1" dirty="0">
                <a:latin typeface="Arial" panose="020B0604020202020204"/>
                <a:cs typeface="Arial" panose="020B0604020202020204"/>
              </a:rPr>
              <a:t>ΠΕΤΡΕΛΑΙΟΜΗΧΑΝΕΣ</a:t>
            </a:r>
            <a:r>
              <a:rPr sz="2800" b="1" spc="-65" dirty="0">
                <a:latin typeface="Arial" panose="020B0604020202020204"/>
                <a:cs typeface="Arial" panose="020B0604020202020204"/>
              </a:rPr>
              <a:t> </a:t>
            </a:r>
            <a:r>
              <a:rPr sz="2800" b="1" dirty="0">
                <a:latin typeface="Arial" panose="020B0604020202020204"/>
                <a:cs typeface="Arial" panose="020B0604020202020204"/>
              </a:rPr>
              <a:t>ΚΑΙ</a:t>
            </a:r>
            <a:r>
              <a:rPr sz="2800" b="1" spc="-60" dirty="0">
                <a:latin typeface="Arial" panose="020B0604020202020204"/>
                <a:cs typeface="Arial" panose="020B0604020202020204"/>
              </a:rPr>
              <a:t> </a:t>
            </a:r>
            <a:r>
              <a:rPr sz="2800" b="1" spc="-20" dirty="0">
                <a:latin typeface="Arial" panose="020B0604020202020204"/>
                <a:cs typeface="Arial" panose="020B0604020202020204"/>
              </a:rPr>
              <a:t>ΣΥΝΕΧΙΖΟΥΝ </a:t>
            </a:r>
            <a:r>
              <a:rPr sz="2800" b="1" dirty="0">
                <a:latin typeface="Arial" panose="020B0604020202020204"/>
                <a:cs typeface="Arial" panose="020B0604020202020204"/>
              </a:rPr>
              <a:t>ΝΑ</a:t>
            </a:r>
            <a:r>
              <a:rPr sz="2800" b="1" spc="-15" dirty="0">
                <a:latin typeface="Arial" panose="020B0604020202020204"/>
                <a:cs typeface="Arial" panose="020B0604020202020204"/>
              </a:rPr>
              <a:t> </a:t>
            </a:r>
            <a:r>
              <a:rPr sz="2800" b="1">
                <a:latin typeface="Arial" panose="020B0604020202020204"/>
                <a:cs typeface="Arial" panose="020B0604020202020204"/>
              </a:rPr>
              <a:t>ΤΙΣ</a:t>
            </a:r>
            <a:r>
              <a:rPr sz="2800" b="1" spc="-10">
                <a:latin typeface="Arial" panose="020B0604020202020204"/>
                <a:cs typeface="Arial" panose="020B0604020202020204"/>
              </a:rPr>
              <a:t> </a:t>
            </a:r>
            <a:r>
              <a:rPr sz="2800" b="1" spc="-10" smtClean="0">
                <a:latin typeface="Arial" panose="020B0604020202020204"/>
                <a:cs typeface="Arial" panose="020B0604020202020204"/>
              </a:rPr>
              <a:t>ΕΞΕΛΙΣ</a:t>
            </a:r>
            <a:r>
              <a:rPr lang="el-GR" sz="2800" b="1" spc="-10" dirty="0" smtClean="0">
                <a:latin typeface="Arial" panose="020B0604020202020204"/>
                <a:cs typeface="Arial" panose="020B0604020202020204"/>
              </a:rPr>
              <a:t>Σ</a:t>
            </a:r>
            <a:r>
              <a:rPr sz="2800" b="1" spc="-10" smtClean="0">
                <a:latin typeface="Arial" panose="020B0604020202020204"/>
                <a:cs typeface="Arial" panose="020B0604020202020204"/>
              </a:rPr>
              <a:t>ΟΥΝ</a:t>
            </a:r>
            <a:r>
              <a:rPr sz="2800" b="1" spc="-10" dirty="0">
                <a:latin typeface="Arial" panose="020B0604020202020204"/>
                <a:cs typeface="Arial" panose="020B0604020202020204"/>
              </a:rPr>
              <a:t>.</a:t>
            </a:r>
            <a:endParaRPr sz="2800">
              <a:latin typeface="Arial" panose="020B0604020202020204"/>
              <a:cs typeface="Arial" panose="020B0604020202020204"/>
            </a:endParaRPr>
          </a:p>
        </p:txBody>
      </p:sp>
    </p:spTree>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txBox="1"/>
          <p:nvPr/>
        </p:nvSpPr>
        <p:spPr>
          <a:xfrm>
            <a:off x="257809" y="1927859"/>
            <a:ext cx="8296275" cy="4292600"/>
          </a:xfrm>
          <a:prstGeom prst="rect">
            <a:avLst/>
          </a:prstGeom>
        </p:spPr>
        <p:txBody>
          <a:bodyPr vert="horz" wrap="square" lIns="0" tIns="12700" rIns="0" bIns="0" rtlCol="0">
            <a:spAutoFit/>
          </a:bodyPr>
          <a:lstStyle/>
          <a:p>
            <a:pPr marL="12700" marR="5080">
              <a:lnSpc>
                <a:spcPct val="100000"/>
              </a:lnSpc>
              <a:spcBef>
                <a:spcPts val="100"/>
              </a:spcBef>
            </a:pPr>
            <a:r>
              <a:rPr sz="4000" b="1" dirty="0">
                <a:latin typeface="Arial" panose="020B0604020202020204"/>
                <a:cs typeface="Arial" panose="020B0604020202020204"/>
              </a:rPr>
              <a:t>ΜΕ</a:t>
            </a:r>
            <a:r>
              <a:rPr sz="4000" b="1" spc="-45" dirty="0">
                <a:latin typeface="Arial" panose="020B0604020202020204"/>
                <a:cs typeface="Arial" panose="020B0604020202020204"/>
              </a:rPr>
              <a:t> </a:t>
            </a:r>
            <a:r>
              <a:rPr sz="4000" b="1" dirty="0">
                <a:latin typeface="Arial" panose="020B0604020202020204"/>
                <a:cs typeface="Arial" panose="020B0604020202020204"/>
              </a:rPr>
              <a:t>ΤΗΝ</a:t>
            </a:r>
            <a:r>
              <a:rPr sz="4000" b="1" spc="-180" dirty="0">
                <a:latin typeface="Arial" panose="020B0604020202020204"/>
                <a:cs typeface="Arial" panose="020B0604020202020204"/>
              </a:rPr>
              <a:t> </a:t>
            </a:r>
            <a:r>
              <a:rPr sz="4000" b="1" dirty="0">
                <a:latin typeface="Arial" panose="020B0604020202020204"/>
                <a:cs typeface="Arial" panose="020B0604020202020204"/>
              </a:rPr>
              <a:t>ΔΙΧΡΟΝΗ</a:t>
            </a:r>
            <a:r>
              <a:rPr sz="4000" b="1" spc="-40" dirty="0">
                <a:latin typeface="Arial" panose="020B0604020202020204"/>
                <a:cs typeface="Arial" panose="020B0604020202020204"/>
              </a:rPr>
              <a:t> </a:t>
            </a:r>
            <a:r>
              <a:rPr sz="4000" b="1" dirty="0">
                <a:latin typeface="Arial" panose="020B0604020202020204"/>
                <a:cs typeface="Arial" panose="020B0604020202020204"/>
              </a:rPr>
              <a:t>ΜΗΧΑΝΗ</a:t>
            </a:r>
            <a:r>
              <a:rPr sz="4000" b="1" spc="-30" dirty="0">
                <a:latin typeface="Arial" panose="020B0604020202020204"/>
                <a:cs typeface="Arial" panose="020B0604020202020204"/>
              </a:rPr>
              <a:t> </a:t>
            </a:r>
            <a:r>
              <a:rPr sz="4000" b="1" spc="-25" dirty="0">
                <a:latin typeface="Arial" panose="020B0604020202020204"/>
                <a:cs typeface="Arial" panose="020B0604020202020204"/>
              </a:rPr>
              <a:t>ΤΟ </a:t>
            </a:r>
            <a:r>
              <a:rPr sz="4000" b="1" dirty="0">
                <a:latin typeface="Arial" panose="020B0604020202020204"/>
                <a:cs typeface="Arial" panose="020B0604020202020204"/>
              </a:rPr>
              <a:t>ΑΕΡΙΟ</a:t>
            </a:r>
            <a:r>
              <a:rPr sz="4000" b="1" spc="-175" dirty="0">
                <a:latin typeface="Arial" panose="020B0604020202020204"/>
                <a:cs typeface="Arial" panose="020B0604020202020204"/>
              </a:rPr>
              <a:t> </a:t>
            </a:r>
            <a:r>
              <a:rPr sz="4000" b="1" dirty="0">
                <a:latin typeface="Arial" panose="020B0604020202020204"/>
                <a:cs typeface="Arial" panose="020B0604020202020204"/>
              </a:rPr>
              <a:t>ΔΕΝ</a:t>
            </a:r>
            <a:r>
              <a:rPr sz="4000" b="1" spc="-35" dirty="0">
                <a:latin typeface="Arial" panose="020B0604020202020204"/>
                <a:cs typeface="Arial" panose="020B0604020202020204"/>
              </a:rPr>
              <a:t> </a:t>
            </a:r>
            <a:r>
              <a:rPr sz="4000" b="1" dirty="0">
                <a:latin typeface="Arial" panose="020B0604020202020204"/>
                <a:cs typeface="Arial" panose="020B0604020202020204"/>
              </a:rPr>
              <a:t>ΜΠΟΡΕΙ</a:t>
            </a:r>
            <a:r>
              <a:rPr sz="4000" b="1" spc="-25" dirty="0">
                <a:latin typeface="Arial" panose="020B0604020202020204"/>
                <a:cs typeface="Arial" panose="020B0604020202020204"/>
              </a:rPr>
              <a:t> ΝΑ </a:t>
            </a:r>
            <a:r>
              <a:rPr sz="4000" b="1" dirty="0">
                <a:latin typeface="Arial" panose="020B0604020202020204"/>
                <a:cs typeface="Arial" panose="020B0604020202020204"/>
              </a:rPr>
              <a:t>ΑΝΑΜΙΧΘΕΙ</a:t>
            </a:r>
            <a:r>
              <a:rPr sz="4000" b="1" spc="-55" dirty="0">
                <a:latin typeface="Arial" panose="020B0604020202020204"/>
                <a:cs typeface="Arial" panose="020B0604020202020204"/>
              </a:rPr>
              <a:t> </a:t>
            </a:r>
            <a:r>
              <a:rPr sz="4000" b="1" dirty="0">
                <a:latin typeface="Arial" panose="020B0604020202020204"/>
                <a:cs typeface="Arial" panose="020B0604020202020204"/>
              </a:rPr>
              <a:t>ΜΕ</a:t>
            </a:r>
            <a:r>
              <a:rPr sz="4000" b="1" spc="-55" dirty="0">
                <a:latin typeface="Arial" panose="020B0604020202020204"/>
                <a:cs typeface="Arial" panose="020B0604020202020204"/>
              </a:rPr>
              <a:t> </a:t>
            </a:r>
            <a:r>
              <a:rPr sz="4000" b="1" dirty="0">
                <a:latin typeface="Arial" panose="020B0604020202020204"/>
                <a:cs typeface="Arial" panose="020B0604020202020204"/>
              </a:rPr>
              <a:t>ΤΟΝ</a:t>
            </a:r>
            <a:r>
              <a:rPr sz="4000" b="1" spc="-200" dirty="0">
                <a:latin typeface="Arial" panose="020B0604020202020204"/>
                <a:cs typeface="Arial" panose="020B0604020202020204"/>
              </a:rPr>
              <a:t> </a:t>
            </a:r>
            <a:r>
              <a:rPr sz="4000" b="1" spc="-20" dirty="0">
                <a:latin typeface="Arial" panose="020B0604020202020204"/>
                <a:cs typeface="Arial" panose="020B0604020202020204"/>
              </a:rPr>
              <a:t>ΑΕΡΑ </a:t>
            </a:r>
            <a:r>
              <a:rPr sz="4000" b="1" dirty="0">
                <a:latin typeface="Arial" panose="020B0604020202020204"/>
                <a:cs typeface="Arial" panose="020B0604020202020204"/>
              </a:rPr>
              <a:t>ΕΙΣΑΓΩΓΗΣ,</a:t>
            </a:r>
            <a:r>
              <a:rPr sz="4000" b="1" spc="-215" dirty="0">
                <a:latin typeface="Arial" panose="020B0604020202020204"/>
                <a:cs typeface="Arial" panose="020B0604020202020204"/>
              </a:rPr>
              <a:t> </a:t>
            </a:r>
            <a:r>
              <a:rPr sz="4000" b="1" spc="-10" dirty="0">
                <a:latin typeface="Arial" panose="020B0604020202020204"/>
                <a:cs typeface="Arial" panose="020B0604020202020204"/>
              </a:rPr>
              <a:t>ΔΕΔΟΜΕΝΟΥ</a:t>
            </a:r>
            <a:r>
              <a:rPr sz="4000" b="1" spc="-95" dirty="0">
                <a:latin typeface="Arial" panose="020B0604020202020204"/>
                <a:cs typeface="Arial" panose="020B0604020202020204"/>
              </a:rPr>
              <a:t> </a:t>
            </a:r>
            <a:r>
              <a:rPr sz="4000" b="1" dirty="0">
                <a:latin typeface="Arial" panose="020B0604020202020204"/>
                <a:cs typeface="Arial" panose="020B0604020202020204"/>
              </a:rPr>
              <a:t>ΟΤΙ</a:t>
            </a:r>
            <a:r>
              <a:rPr sz="4000" b="1" spc="-85" dirty="0">
                <a:latin typeface="Arial" panose="020B0604020202020204"/>
                <a:cs typeface="Arial" panose="020B0604020202020204"/>
              </a:rPr>
              <a:t> </a:t>
            </a:r>
            <a:r>
              <a:rPr sz="4000" b="1" spc="-65" dirty="0">
                <a:latin typeface="Arial" panose="020B0604020202020204"/>
                <a:cs typeface="Arial" panose="020B0604020202020204"/>
              </a:rPr>
              <a:t>ΘΑ </a:t>
            </a:r>
            <a:r>
              <a:rPr sz="4000" b="1" spc="-50" dirty="0">
                <a:latin typeface="Arial" panose="020B0604020202020204"/>
                <a:cs typeface="Arial" panose="020B0604020202020204"/>
              </a:rPr>
              <a:t>ΜΕΤΑΤΡΕΨΕΙ</a:t>
            </a:r>
            <a:r>
              <a:rPr sz="4000" b="1" spc="-114" dirty="0">
                <a:latin typeface="Arial" panose="020B0604020202020204"/>
                <a:cs typeface="Arial" panose="020B0604020202020204"/>
              </a:rPr>
              <a:t> </a:t>
            </a:r>
            <a:r>
              <a:rPr sz="4000" b="1" dirty="0">
                <a:latin typeface="Arial" panose="020B0604020202020204"/>
                <a:cs typeface="Arial" panose="020B0604020202020204"/>
              </a:rPr>
              <a:t>ΤΟ</a:t>
            </a:r>
            <a:r>
              <a:rPr sz="4000" b="1" spc="-105" dirty="0">
                <a:latin typeface="Arial" panose="020B0604020202020204"/>
                <a:cs typeface="Arial" panose="020B0604020202020204"/>
              </a:rPr>
              <a:t> </a:t>
            </a:r>
            <a:r>
              <a:rPr sz="4000" b="1" dirty="0">
                <a:latin typeface="Arial" panose="020B0604020202020204"/>
                <a:cs typeface="Arial" panose="020B0604020202020204"/>
              </a:rPr>
              <a:t>ΧΩΡΟ</a:t>
            </a:r>
            <a:r>
              <a:rPr sz="4000" b="1" spc="-100" dirty="0">
                <a:latin typeface="Arial" panose="020B0604020202020204"/>
                <a:cs typeface="Arial" panose="020B0604020202020204"/>
              </a:rPr>
              <a:t> </a:t>
            </a:r>
            <a:r>
              <a:rPr sz="4000" b="1" spc="-25" dirty="0">
                <a:latin typeface="Arial" panose="020B0604020202020204"/>
                <a:cs typeface="Arial" panose="020B0604020202020204"/>
              </a:rPr>
              <a:t>ΤΗΣ </a:t>
            </a:r>
            <a:r>
              <a:rPr sz="4000" b="1" dirty="0">
                <a:latin typeface="Arial" panose="020B0604020202020204"/>
                <a:cs typeface="Arial" panose="020B0604020202020204"/>
              </a:rPr>
              <a:t>ΣΑΡΩΣΗΣ</a:t>
            </a:r>
            <a:r>
              <a:rPr sz="4000" b="1" spc="-35" dirty="0">
                <a:latin typeface="Arial" panose="020B0604020202020204"/>
                <a:cs typeface="Arial" panose="020B0604020202020204"/>
              </a:rPr>
              <a:t> </a:t>
            </a:r>
            <a:r>
              <a:rPr sz="4000" b="1" dirty="0">
                <a:latin typeface="Arial" panose="020B0604020202020204"/>
                <a:cs typeface="Arial" panose="020B0604020202020204"/>
              </a:rPr>
              <a:t>ΣΕ</a:t>
            </a:r>
            <a:r>
              <a:rPr sz="4000" b="1" spc="-25" dirty="0">
                <a:latin typeface="Arial" panose="020B0604020202020204"/>
                <a:cs typeface="Arial" panose="020B0604020202020204"/>
              </a:rPr>
              <a:t> </a:t>
            </a:r>
            <a:r>
              <a:rPr sz="4000" b="1" dirty="0">
                <a:latin typeface="Arial" panose="020B0604020202020204"/>
                <a:cs typeface="Arial" panose="020B0604020202020204"/>
              </a:rPr>
              <a:t>ΜΙΑ</a:t>
            </a:r>
            <a:r>
              <a:rPr sz="4000" b="1" spc="-30" dirty="0">
                <a:latin typeface="Arial" panose="020B0604020202020204"/>
                <a:cs typeface="Arial" panose="020B0604020202020204"/>
              </a:rPr>
              <a:t> </a:t>
            </a:r>
            <a:r>
              <a:rPr sz="4000" b="1" spc="-10" dirty="0">
                <a:latin typeface="Arial" panose="020B0604020202020204"/>
                <a:cs typeface="Arial" panose="020B0604020202020204"/>
              </a:rPr>
              <a:t>ΤΕΡΑΣΤΙΑ ΒΟΜΒΑ.</a:t>
            </a:r>
            <a:endParaRPr sz="4000">
              <a:latin typeface="Arial" panose="020B0604020202020204"/>
              <a:cs typeface="Arial" panose="020B0604020202020204"/>
            </a:endParaRPr>
          </a:p>
        </p:txBody>
      </p:sp>
      <p:sp>
        <p:nvSpPr>
          <p:cNvPr id="5" name="object 5"/>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6" name="object 6"/>
          <p:cNvSpPr txBox="1"/>
          <p:nvPr/>
        </p:nvSpPr>
        <p:spPr>
          <a:xfrm>
            <a:off x="739140" y="1013459"/>
            <a:ext cx="7663180" cy="360680"/>
          </a:xfrm>
          <a:prstGeom prst="rect">
            <a:avLst/>
          </a:prstGeom>
        </p:spPr>
        <p:txBody>
          <a:bodyPr vert="horz" wrap="square" lIns="0" tIns="12700" rIns="0" bIns="0" rtlCol="0">
            <a:spAutoFit/>
          </a:bodyPr>
          <a:lstStyle/>
          <a:p>
            <a:pPr marL="1270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2100" y="802640"/>
            <a:ext cx="8504555" cy="5778505"/>
          </a:xfrm>
          <a:prstGeom prst="rect">
            <a:avLst/>
          </a:prstGeom>
        </p:spPr>
        <p:txBody>
          <a:bodyPr vert="horz" wrap="square" lIns="0" tIns="12700" rIns="0" bIns="0" rtlCol="0">
            <a:spAutoFit/>
          </a:bodyPr>
          <a:lstStyle/>
          <a:p>
            <a:pPr marL="12700" marR="5080" indent="85090">
              <a:lnSpc>
                <a:spcPct val="100000"/>
              </a:lnSpc>
              <a:spcBef>
                <a:spcPts val="100"/>
              </a:spcBef>
            </a:pPr>
            <a:r>
              <a:rPr sz="2400" b="1" dirty="0">
                <a:latin typeface="Arial" panose="020B0604020202020204"/>
                <a:cs typeface="Arial" panose="020B0604020202020204"/>
              </a:rPr>
              <a:t>Οι</a:t>
            </a:r>
            <a:r>
              <a:rPr sz="2400" b="1" spc="-45" dirty="0">
                <a:latin typeface="Arial" panose="020B0604020202020204"/>
                <a:cs typeface="Arial" panose="020B0604020202020204"/>
              </a:rPr>
              <a:t> </a:t>
            </a:r>
            <a:r>
              <a:rPr sz="2400" b="1" dirty="0">
                <a:latin typeface="Arial" panose="020B0604020202020204"/>
                <a:cs typeface="Arial" panose="020B0604020202020204"/>
              </a:rPr>
              <a:t>αντλίες</a:t>
            </a:r>
            <a:r>
              <a:rPr sz="2400" b="1" spc="-40" dirty="0">
                <a:latin typeface="Arial" panose="020B0604020202020204"/>
                <a:cs typeface="Arial" panose="020B0604020202020204"/>
              </a:rPr>
              <a:t> </a:t>
            </a:r>
            <a:r>
              <a:rPr sz="2400" b="1" dirty="0">
                <a:latin typeface="Arial" panose="020B0604020202020204"/>
                <a:cs typeface="Arial" panose="020B0604020202020204"/>
              </a:rPr>
              <a:t>παίρνουν</a:t>
            </a:r>
            <a:r>
              <a:rPr sz="2400" b="1" spc="-45" dirty="0">
                <a:latin typeface="Arial" panose="020B0604020202020204"/>
                <a:cs typeface="Arial" panose="020B0604020202020204"/>
              </a:rPr>
              <a:t> </a:t>
            </a:r>
            <a:r>
              <a:rPr sz="2400" b="1" dirty="0">
                <a:latin typeface="Arial" panose="020B0604020202020204"/>
                <a:cs typeface="Arial" panose="020B0604020202020204"/>
              </a:rPr>
              <a:t>κίνηση</a:t>
            </a:r>
            <a:r>
              <a:rPr sz="2400" b="1" spc="-50" dirty="0">
                <a:latin typeface="Arial" panose="020B0604020202020204"/>
                <a:cs typeface="Arial" panose="020B0604020202020204"/>
              </a:rPr>
              <a:t> </a:t>
            </a:r>
            <a:r>
              <a:rPr sz="2400" b="1" dirty="0">
                <a:latin typeface="Arial" panose="020B0604020202020204"/>
                <a:cs typeface="Arial" panose="020B0604020202020204"/>
              </a:rPr>
              <a:t>από</a:t>
            </a:r>
            <a:r>
              <a:rPr sz="2400" b="1" spc="-40" dirty="0">
                <a:latin typeface="Arial" panose="020B0604020202020204"/>
                <a:cs typeface="Arial" panose="020B0604020202020204"/>
              </a:rPr>
              <a:t> </a:t>
            </a:r>
            <a:r>
              <a:rPr sz="2400" b="1" dirty="0">
                <a:latin typeface="Arial" panose="020B0604020202020204"/>
                <a:cs typeface="Arial" panose="020B0604020202020204"/>
              </a:rPr>
              <a:t>τον</a:t>
            </a:r>
            <a:r>
              <a:rPr sz="2400" b="1" spc="-40" dirty="0">
                <a:latin typeface="Arial" panose="020B0604020202020204"/>
                <a:cs typeface="Arial" panose="020B0604020202020204"/>
              </a:rPr>
              <a:t> </a:t>
            </a:r>
            <a:r>
              <a:rPr sz="2400" b="1" dirty="0">
                <a:latin typeface="Arial" panose="020B0604020202020204"/>
                <a:cs typeface="Arial" panose="020B0604020202020204"/>
              </a:rPr>
              <a:t>εκκεντροφόρο</a:t>
            </a:r>
            <a:r>
              <a:rPr sz="2400" b="1" spc="-40" dirty="0">
                <a:latin typeface="Arial" panose="020B0604020202020204"/>
                <a:cs typeface="Arial" panose="020B0604020202020204"/>
              </a:rPr>
              <a:t> </a:t>
            </a:r>
            <a:r>
              <a:rPr sz="2400" b="1" spc="-10" dirty="0">
                <a:latin typeface="Arial" panose="020B0604020202020204"/>
                <a:cs typeface="Arial" panose="020B0604020202020204"/>
              </a:rPr>
              <a:t>άξονα </a:t>
            </a:r>
            <a:r>
              <a:rPr sz="2400" b="1" dirty="0">
                <a:latin typeface="Arial" panose="020B0604020202020204"/>
                <a:cs typeface="Arial" panose="020B0604020202020204"/>
              </a:rPr>
              <a:t>της</a:t>
            </a:r>
            <a:r>
              <a:rPr sz="2400" b="1" spc="-60" dirty="0">
                <a:latin typeface="Arial" panose="020B0604020202020204"/>
                <a:cs typeface="Arial" panose="020B0604020202020204"/>
              </a:rPr>
              <a:t> </a:t>
            </a:r>
            <a:r>
              <a:rPr sz="2400" b="1" dirty="0">
                <a:latin typeface="Arial" panose="020B0604020202020204"/>
                <a:cs typeface="Arial" panose="020B0604020202020204"/>
              </a:rPr>
              <a:t>μηχανής,</a:t>
            </a:r>
            <a:r>
              <a:rPr sz="2400" b="1" spc="-45" dirty="0">
                <a:latin typeface="Arial" panose="020B0604020202020204"/>
                <a:cs typeface="Arial" panose="020B0604020202020204"/>
              </a:rPr>
              <a:t> </a:t>
            </a:r>
            <a:r>
              <a:rPr sz="2400" b="1" dirty="0">
                <a:latin typeface="Arial" panose="020B0604020202020204"/>
                <a:cs typeface="Arial" panose="020B0604020202020204"/>
              </a:rPr>
              <a:t>ο</a:t>
            </a:r>
            <a:r>
              <a:rPr sz="2400" b="1" spc="-45" dirty="0">
                <a:latin typeface="Arial" panose="020B0604020202020204"/>
                <a:cs typeface="Arial" panose="020B0604020202020204"/>
              </a:rPr>
              <a:t> </a:t>
            </a:r>
            <a:r>
              <a:rPr sz="2400" b="1" spc="-10" dirty="0">
                <a:latin typeface="Arial" panose="020B0604020202020204"/>
                <a:cs typeface="Arial" panose="020B0604020202020204"/>
              </a:rPr>
              <a:t>οποίος</a:t>
            </a:r>
            <a:r>
              <a:rPr sz="2400" b="1" spc="-50" dirty="0">
                <a:latin typeface="Arial" panose="020B0604020202020204"/>
                <a:cs typeface="Arial" panose="020B0604020202020204"/>
              </a:rPr>
              <a:t> </a:t>
            </a:r>
            <a:r>
              <a:rPr sz="2400" b="1" dirty="0">
                <a:latin typeface="Arial" panose="020B0604020202020204"/>
                <a:cs typeface="Arial" panose="020B0604020202020204"/>
              </a:rPr>
              <a:t>με</a:t>
            </a:r>
            <a:r>
              <a:rPr sz="2400" b="1" spc="-50" dirty="0">
                <a:latin typeface="Arial" panose="020B0604020202020204"/>
                <a:cs typeface="Arial" panose="020B0604020202020204"/>
              </a:rPr>
              <a:t> </a:t>
            </a:r>
            <a:r>
              <a:rPr sz="2400" b="1" spc="-10" dirty="0">
                <a:latin typeface="Arial" panose="020B0604020202020204"/>
                <a:cs typeface="Arial" panose="020B0604020202020204"/>
              </a:rPr>
              <a:t>κατάλληλα</a:t>
            </a:r>
            <a:r>
              <a:rPr sz="2400" b="1" spc="-45" dirty="0">
                <a:latin typeface="Arial" panose="020B0604020202020204"/>
                <a:cs typeface="Arial" panose="020B0604020202020204"/>
              </a:rPr>
              <a:t> </a:t>
            </a:r>
            <a:r>
              <a:rPr sz="2400" b="1" dirty="0">
                <a:latin typeface="Arial" panose="020B0604020202020204"/>
                <a:cs typeface="Arial" panose="020B0604020202020204"/>
              </a:rPr>
              <a:t>έκκεντρα</a:t>
            </a:r>
            <a:r>
              <a:rPr sz="2400" b="1" spc="-45" dirty="0">
                <a:latin typeface="Arial" panose="020B0604020202020204"/>
                <a:cs typeface="Arial" panose="020B0604020202020204"/>
              </a:rPr>
              <a:t> </a:t>
            </a:r>
            <a:r>
              <a:rPr sz="2400" b="1" dirty="0">
                <a:latin typeface="Arial" panose="020B0604020202020204"/>
                <a:cs typeface="Arial" panose="020B0604020202020204"/>
              </a:rPr>
              <a:t>ρυθμίζει</a:t>
            </a:r>
            <a:r>
              <a:rPr sz="2400" b="1" spc="-45" dirty="0">
                <a:latin typeface="Arial" panose="020B0604020202020204"/>
                <a:cs typeface="Arial" panose="020B0604020202020204"/>
              </a:rPr>
              <a:t> </a:t>
            </a:r>
            <a:r>
              <a:rPr sz="2400" b="1" spc="-25" dirty="0">
                <a:latin typeface="Arial" panose="020B0604020202020204"/>
                <a:cs typeface="Arial" panose="020B0604020202020204"/>
              </a:rPr>
              <a:t>το </a:t>
            </a:r>
            <a:r>
              <a:rPr sz="2400" b="1">
                <a:latin typeface="Arial" panose="020B0604020202020204"/>
                <a:cs typeface="Arial" panose="020B0604020202020204"/>
              </a:rPr>
              <a:t>χρόνο</a:t>
            </a:r>
            <a:r>
              <a:rPr sz="2400" b="1" spc="-60">
                <a:latin typeface="Arial" panose="020B0604020202020204"/>
                <a:cs typeface="Arial" panose="020B0604020202020204"/>
              </a:rPr>
              <a:t> </a:t>
            </a:r>
            <a:r>
              <a:rPr lang="el-GR" sz="2400" b="1" spc="-60" dirty="0">
                <a:latin typeface="Arial" panose="020B0604020202020204"/>
                <a:cs typeface="Arial" panose="020B0604020202020204"/>
              </a:rPr>
              <a:t>έ</a:t>
            </a:r>
            <a:r>
              <a:rPr sz="2400" b="1" smtClean="0">
                <a:latin typeface="Arial" panose="020B0604020202020204"/>
                <a:cs typeface="Arial" panose="020B0604020202020204"/>
              </a:rPr>
              <a:t>ν</a:t>
            </a:r>
            <a:r>
              <a:rPr lang="el-GR" sz="2400" b="1" dirty="0" smtClean="0">
                <a:latin typeface="Arial" panose="020B0604020202020204"/>
                <a:cs typeface="Arial" panose="020B0604020202020204"/>
              </a:rPr>
              <a:t>α</a:t>
            </a:r>
            <a:r>
              <a:rPr sz="2400" b="1" smtClean="0">
                <a:latin typeface="Arial" panose="020B0604020202020204"/>
                <a:cs typeface="Arial" panose="020B0604020202020204"/>
              </a:rPr>
              <a:t>ρξ</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50" smtClean="0">
                <a:latin typeface="Arial" panose="020B0604020202020204"/>
                <a:cs typeface="Arial" panose="020B0604020202020204"/>
              </a:rPr>
              <a:t> </a:t>
            </a:r>
            <a:r>
              <a:rPr sz="2400" b="1">
                <a:latin typeface="Arial" panose="020B0604020202020204"/>
                <a:cs typeface="Arial" panose="020B0604020202020204"/>
              </a:rPr>
              <a:t>της</a:t>
            </a:r>
            <a:r>
              <a:rPr sz="2400" b="1" spc="-40">
                <a:latin typeface="Arial" panose="020B0604020202020204"/>
                <a:cs typeface="Arial" panose="020B0604020202020204"/>
              </a:rPr>
              <a:t> </a:t>
            </a:r>
            <a:r>
              <a:rPr lang="el-GR" sz="2400" b="1" spc="-40" dirty="0">
                <a:latin typeface="Arial" panose="020B0604020202020204"/>
                <a:cs typeface="Arial" panose="020B0604020202020204"/>
              </a:rPr>
              <a:t>έ</a:t>
            </a:r>
            <a:r>
              <a:rPr sz="2400" b="1" smtClean="0">
                <a:latin typeface="Arial" panose="020B0604020202020204"/>
                <a:cs typeface="Arial" panose="020B0604020202020204"/>
              </a:rPr>
              <a:t>γχ</a:t>
            </a:r>
            <a:r>
              <a:rPr lang="el-GR" sz="2400" b="1" dirty="0" smtClean="0">
                <a:latin typeface="Arial" panose="020B0604020202020204"/>
                <a:cs typeface="Arial" panose="020B0604020202020204"/>
              </a:rPr>
              <a:t>υ</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45" smtClean="0">
                <a:latin typeface="Arial" panose="020B0604020202020204"/>
                <a:cs typeface="Arial" panose="020B0604020202020204"/>
              </a:rPr>
              <a:t> </a:t>
            </a:r>
            <a:r>
              <a:rPr sz="2400" b="1" dirty="0">
                <a:latin typeface="Arial" panose="020B0604020202020204"/>
                <a:cs typeface="Arial" panose="020B0604020202020204"/>
              </a:rPr>
              <a:t>στον</a:t>
            </a:r>
            <a:r>
              <a:rPr sz="2400" b="1" spc="-50" dirty="0">
                <a:latin typeface="Arial" panose="020B0604020202020204"/>
                <a:cs typeface="Arial" panose="020B0604020202020204"/>
              </a:rPr>
              <a:t> </a:t>
            </a:r>
            <a:r>
              <a:rPr sz="2400" b="1" spc="-20" dirty="0">
                <a:latin typeface="Arial" panose="020B0604020202020204"/>
                <a:cs typeface="Arial" panose="020B0604020202020204"/>
              </a:rPr>
              <a:t>εκάστοτε</a:t>
            </a:r>
            <a:r>
              <a:rPr sz="2400" b="1" spc="-50" dirty="0">
                <a:latin typeface="Arial" panose="020B0604020202020204"/>
                <a:cs typeface="Arial" panose="020B0604020202020204"/>
              </a:rPr>
              <a:t> </a:t>
            </a:r>
            <a:r>
              <a:rPr sz="2400" b="1" spc="-10" dirty="0">
                <a:latin typeface="Arial" panose="020B0604020202020204"/>
                <a:cs typeface="Arial" panose="020B0604020202020204"/>
              </a:rPr>
              <a:t>κύλινδρο, </a:t>
            </a:r>
            <a:r>
              <a:rPr sz="2400" b="1" dirty="0">
                <a:latin typeface="Arial" panose="020B0604020202020204"/>
                <a:cs typeface="Arial" panose="020B0604020202020204"/>
              </a:rPr>
              <a:t>καθώς</a:t>
            </a:r>
            <a:r>
              <a:rPr sz="2400" b="1" spc="-45" dirty="0">
                <a:latin typeface="Arial" panose="020B0604020202020204"/>
                <a:cs typeface="Arial" panose="020B0604020202020204"/>
              </a:rPr>
              <a:t> </a:t>
            </a:r>
            <a:r>
              <a:rPr sz="2400" b="1" dirty="0">
                <a:latin typeface="Arial" panose="020B0604020202020204"/>
                <a:cs typeface="Arial" panose="020B0604020202020204"/>
              </a:rPr>
              <a:t>και</a:t>
            </a:r>
            <a:r>
              <a:rPr sz="2400" b="1" spc="-35" dirty="0">
                <a:latin typeface="Arial" panose="020B0604020202020204"/>
                <a:cs typeface="Arial" panose="020B0604020202020204"/>
              </a:rPr>
              <a:t> </a:t>
            </a:r>
            <a:r>
              <a:rPr sz="2400" b="1" dirty="0">
                <a:latin typeface="Arial" panose="020B0604020202020204"/>
                <a:cs typeface="Arial" panose="020B0604020202020204"/>
              </a:rPr>
              <a:t>τη</a:t>
            </a:r>
            <a:r>
              <a:rPr sz="2400" b="1" spc="-30" dirty="0">
                <a:latin typeface="Arial" panose="020B0604020202020204"/>
                <a:cs typeface="Arial" panose="020B0604020202020204"/>
              </a:rPr>
              <a:t> </a:t>
            </a:r>
            <a:r>
              <a:rPr sz="2400" b="1" dirty="0">
                <a:latin typeface="Arial" panose="020B0604020202020204"/>
                <a:cs typeface="Arial" panose="020B0604020202020204"/>
              </a:rPr>
              <a:t>μέγιστη</a:t>
            </a:r>
            <a:r>
              <a:rPr sz="2400" b="1" spc="-35" dirty="0">
                <a:latin typeface="Arial" panose="020B0604020202020204"/>
                <a:cs typeface="Arial" panose="020B0604020202020204"/>
              </a:rPr>
              <a:t> </a:t>
            </a:r>
            <a:r>
              <a:rPr sz="2400" b="1">
                <a:latin typeface="Arial" panose="020B0604020202020204"/>
                <a:cs typeface="Arial" panose="020B0604020202020204"/>
              </a:rPr>
              <a:t>διάρκεια</a:t>
            </a:r>
            <a:r>
              <a:rPr sz="2400" b="1" spc="-40">
                <a:latin typeface="Arial" panose="020B0604020202020204"/>
                <a:cs typeface="Arial" panose="020B0604020202020204"/>
              </a:rPr>
              <a:t> </a:t>
            </a:r>
            <a:r>
              <a:rPr sz="2400" b="1" spc="-10" smtClean="0">
                <a:latin typeface="Arial" panose="020B0604020202020204"/>
                <a:cs typeface="Arial" panose="020B0604020202020204"/>
              </a:rPr>
              <a:t>κατ</a:t>
            </a:r>
            <a:r>
              <a:rPr lang="el-GR" sz="2400" b="1" spc="-10" dirty="0" smtClean="0">
                <a:latin typeface="Arial" panose="020B0604020202020204"/>
                <a:cs typeface="Arial" panose="020B0604020202020204"/>
              </a:rPr>
              <a:t>ά</a:t>
            </a:r>
            <a:r>
              <a:rPr sz="2400" b="1" spc="-10" smtClean="0">
                <a:latin typeface="Arial" panose="020B0604020202020204"/>
                <a:cs typeface="Arial" panose="020B0604020202020204"/>
              </a:rPr>
              <a:t>θλ</a:t>
            </a:r>
            <a:r>
              <a:rPr lang="el-GR" sz="2400" b="1" spc="-10" dirty="0" smtClean="0">
                <a:latin typeface="Arial" panose="020B0604020202020204"/>
                <a:cs typeface="Arial" panose="020B0604020202020204"/>
              </a:rPr>
              <a:t>ι</a:t>
            </a:r>
            <a:r>
              <a:rPr sz="2400" b="1" spc="-10" smtClean="0">
                <a:latin typeface="Arial" panose="020B0604020202020204"/>
                <a:cs typeface="Arial" panose="020B0604020202020204"/>
              </a:rPr>
              <a:t>ψ</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a:t>
            </a:r>
            <a:r>
              <a:rPr sz="2400" b="1" spc="-10" dirty="0">
                <a:latin typeface="Arial" panose="020B0604020202020204"/>
                <a:cs typeface="Arial" panose="020B0604020202020204"/>
              </a:rPr>
              <a:t>.</a:t>
            </a:r>
            <a:endParaRPr sz="2400">
              <a:latin typeface="Arial" panose="020B0604020202020204"/>
              <a:cs typeface="Arial" panose="020B0604020202020204"/>
            </a:endParaRPr>
          </a:p>
          <a:p>
            <a:pPr>
              <a:lnSpc>
                <a:spcPct val="100000"/>
              </a:lnSpc>
              <a:spcBef>
                <a:spcPts val="50"/>
              </a:spcBef>
            </a:pPr>
            <a:endParaRPr sz="3050">
              <a:latin typeface="Arial" panose="020B0604020202020204"/>
              <a:cs typeface="Arial" panose="020B0604020202020204"/>
            </a:endParaRPr>
          </a:p>
          <a:p>
            <a:pPr marL="12700" marR="90170" indent="85090">
              <a:lnSpc>
                <a:spcPct val="100000"/>
              </a:lnSpc>
            </a:pPr>
            <a:r>
              <a:rPr sz="2400" b="1" dirty="0">
                <a:latin typeface="Arial" panose="020B0604020202020204"/>
                <a:cs typeface="Arial" panose="020B0604020202020204"/>
              </a:rPr>
              <a:t>Στις</a:t>
            </a:r>
            <a:r>
              <a:rPr sz="2400" b="1" spc="-60" dirty="0">
                <a:latin typeface="Arial" panose="020B0604020202020204"/>
                <a:cs typeface="Arial" panose="020B0604020202020204"/>
              </a:rPr>
              <a:t> </a:t>
            </a:r>
            <a:r>
              <a:rPr sz="2400" b="1" dirty="0">
                <a:latin typeface="Arial" panose="020B0604020202020204"/>
                <a:cs typeface="Arial" panose="020B0604020202020204"/>
              </a:rPr>
              <a:t>αναστρεφόμενες</a:t>
            </a:r>
            <a:r>
              <a:rPr sz="2400" b="1" spc="-45" dirty="0">
                <a:latin typeface="Arial" panose="020B0604020202020204"/>
                <a:cs typeface="Arial" panose="020B0604020202020204"/>
              </a:rPr>
              <a:t> </a:t>
            </a:r>
            <a:r>
              <a:rPr sz="2400" b="1" dirty="0">
                <a:latin typeface="Arial" panose="020B0604020202020204"/>
                <a:cs typeface="Arial" panose="020B0604020202020204"/>
              </a:rPr>
              <a:t>μηχανές</a:t>
            </a:r>
            <a:r>
              <a:rPr sz="2400" b="1" spc="-50" dirty="0">
                <a:latin typeface="Arial" panose="020B0604020202020204"/>
                <a:cs typeface="Arial" panose="020B0604020202020204"/>
              </a:rPr>
              <a:t> </a:t>
            </a:r>
            <a:r>
              <a:rPr sz="2400" b="1" dirty="0">
                <a:latin typeface="Arial" panose="020B0604020202020204"/>
                <a:cs typeface="Arial" panose="020B0604020202020204"/>
              </a:rPr>
              <a:t>σε</a:t>
            </a:r>
            <a:r>
              <a:rPr sz="2400" b="1" spc="-45" dirty="0">
                <a:latin typeface="Arial" panose="020B0604020202020204"/>
                <a:cs typeface="Arial" panose="020B0604020202020204"/>
              </a:rPr>
              <a:t> </a:t>
            </a:r>
            <a:r>
              <a:rPr sz="2400" b="1" dirty="0">
                <a:latin typeface="Arial" panose="020B0604020202020204"/>
                <a:cs typeface="Arial" panose="020B0604020202020204"/>
              </a:rPr>
              <a:t>κάθε</a:t>
            </a:r>
            <a:r>
              <a:rPr sz="2400" b="1" spc="-50" dirty="0">
                <a:latin typeface="Arial" panose="020B0604020202020204"/>
                <a:cs typeface="Arial" panose="020B0604020202020204"/>
              </a:rPr>
              <a:t> </a:t>
            </a:r>
            <a:r>
              <a:rPr sz="2400" b="1" dirty="0">
                <a:latin typeface="Arial" panose="020B0604020202020204"/>
                <a:cs typeface="Arial" panose="020B0604020202020204"/>
              </a:rPr>
              <a:t>αντλία</a:t>
            </a:r>
            <a:r>
              <a:rPr sz="2400" b="1" spc="-45" dirty="0">
                <a:latin typeface="Arial" panose="020B0604020202020204"/>
                <a:cs typeface="Arial" panose="020B0604020202020204"/>
              </a:rPr>
              <a:t> </a:t>
            </a:r>
            <a:r>
              <a:rPr sz="2400" b="1" spc="-10" dirty="0">
                <a:latin typeface="Arial" panose="020B0604020202020204"/>
                <a:cs typeface="Arial" panose="020B0604020202020204"/>
              </a:rPr>
              <a:t>αντιστοι- </a:t>
            </a:r>
            <a:r>
              <a:rPr sz="2400" b="1" dirty="0">
                <a:latin typeface="Arial" panose="020B0604020202020204"/>
                <a:cs typeface="Arial" panose="020B0604020202020204"/>
              </a:rPr>
              <a:t>χούν</a:t>
            </a:r>
            <a:r>
              <a:rPr sz="2400" b="1" spc="-15" dirty="0">
                <a:latin typeface="Arial" panose="020B0604020202020204"/>
                <a:cs typeface="Arial" panose="020B0604020202020204"/>
              </a:rPr>
              <a:t> </a:t>
            </a:r>
            <a:r>
              <a:rPr sz="2400" b="1" dirty="0">
                <a:latin typeface="Arial" panose="020B0604020202020204"/>
                <a:cs typeface="Arial" panose="020B0604020202020204"/>
              </a:rPr>
              <a:t>δύο</a:t>
            </a:r>
            <a:r>
              <a:rPr sz="2400" b="1" spc="-10" dirty="0">
                <a:latin typeface="Arial" panose="020B0604020202020204"/>
                <a:cs typeface="Arial" panose="020B0604020202020204"/>
              </a:rPr>
              <a:t> </a:t>
            </a:r>
            <a:r>
              <a:rPr sz="2400" b="1" dirty="0">
                <a:latin typeface="Arial" panose="020B0604020202020204"/>
                <a:cs typeface="Arial" panose="020B0604020202020204"/>
              </a:rPr>
              <a:t>έκκεντρα,</a:t>
            </a:r>
            <a:r>
              <a:rPr sz="2400" b="1" spc="-10" dirty="0">
                <a:latin typeface="Arial" panose="020B0604020202020204"/>
                <a:cs typeface="Arial" panose="020B0604020202020204"/>
              </a:rPr>
              <a:t> </a:t>
            </a:r>
            <a:r>
              <a:rPr sz="2400" b="1" dirty="0">
                <a:latin typeface="Arial" panose="020B0604020202020204"/>
                <a:cs typeface="Arial" panose="020B0604020202020204"/>
              </a:rPr>
              <a:t>ένα</a:t>
            </a:r>
            <a:r>
              <a:rPr sz="2400" b="1" spc="-20" dirty="0">
                <a:latin typeface="Arial" panose="020B0604020202020204"/>
                <a:cs typeface="Arial" panose="020B0604020202020204"/>
              </a:rPr>
              <a:t> </a:t>
            </a:r>
            <a:r>
              <a:rPr sz="2400" b="1" dirty="0">
                <a:latin typeface="Arial" panose="020B0604020202020204"/>
                <a:cs typeface="Arial" panose="020B0604020202020204"/>
              </a:rPr>
              <a:t>για</a:t>
            </a:r>
            <a:r>
              <a:rPr sz="2400" b="1" spc="-20" dirty="0">
                <a:latin typeface="Arial" panose="020B0604020202020204"/>
                <a:cs typeface="Arial" panose="020B0604020202020204"/>
              </a:rPr>
              <a:t> </a:t>
            </a:r>
            <a:r>
              <a:rPr sz="2400" b="1" dirty="0">
                <a:latin typeface="Arial" panose="020B0604020202020204"/>
                <a:cs typeface="Arial" panose="020B0604020202020204"/>
              </a:rPr>
              <a:t>την</a:t>
            </a:r>
            <a:r>
              <a:rPr sz="2400" b="1" spc="-15" dirty="0">
                <a:latin typeface="Arial" panose="020B0604020202020204"/>
                <a:cs typeface="Arial" panose="020B0604020202020204"/>
              </a:rPr>
              <a:t> </a:t>
            </a:r>
            <a:r>
              <a:rPr sz="2400" b="1" dirty="0">
                <a:latin typeface="Arial" panose="020B0604020202020204"/>
                <a:cs typeface="Arial" panose="020B0604020202020204"/>
              </a:rPr>
              <a:t>πρόσω</a:t>
            </a:r>
            <a:r>
              <a:rPr sz="2400" b="1" spc="-10" dirty="0">
                <a:latin typeface="Arial" panose="020B0604020202020204"/>
                <a:cs typeface="Arial" panose="020B0604020202020204"/>
              </a:rPr>
              <a:t> </a:t>
            </a:r>
            <a:r>
              <a:rPr sz="2400" b="1" dirty="0">
                <a:latin typeface="Arial" panose="020B0604020202020204"/>
                <a:cs typeface="Arial" panose="020B0604020202020204"/>
              </a:rPr>
              <a:t>κίνηση</a:t>
            </a:r>
            <a:r>
              <a:rPr sz="2400" b="1" spc="-10" dirty="0">
                <a:latin typeface="Arial" panose="020B0604020202020204"/>
                <a:cs typeface="Arial" panose="020B0604020202020204"/>
              </a:rPr>
              <a:t> </a:t>
            </a:r>
            <a:r>
              <a:rPr sz="2400" b="1" dirty="0">
                <a:latin typeface="Arial" panose="020B0604020202020204"/>
                <a:cs typeface="Arial" panose="020B0604020202020204"/>
              </a:rPr>
              <a:t>και</a:t>
            </a:r>
            <a:r>
              <a:rPr sz="2400" b="1" spc="-10" dirty="0">
                <a:latin typeface="Arial" panose="020B0604020202020204"/>
                <a:cs typeface="Arial" panose="020B0604020202020204"/>
              </a:rPr>
              <a:t> </a:t>
            </a:r>
            <a:r>
              <a:rPr sz="2400" b="1" dirty="0">
                <a:latin typeface="Arial" panose="020B0604020202020204"/>
                <a:cs typeface="Arial" panose="020B0604020202020204"/>
              </a:rPr>
              <a:t>ένα</a:t>
            </a:r>
            <a:r>
              <a:rPr sz="2400" b="1" spc="-20" dirty="0">
                <a:latin typeface="Arial" panose="020B0604020202020204"/>
                <a:cs typeface="Arial" panose="020B0604020202020204"/>
              </a:rPr>
              <a:t> </a:t>
            </a:r>
            <a:r>
              <a:rPr sz="2400" b="1" spc="-25" dirty="0">
                <a:latin typeface="Arial" panose="020B0604020202020204"/>
                <a:cs typeface="Arial" panose="020B0604020202020204"/>
              </a:rPr>
              <a:t>για </a:t>
            </a:r>
            <a:r>
              <a:rPr sz="2400" b="1" dirty="0">
                <a:latin typeface="Arial" panose="020B0604020202020204"/>
                <a:cs typeface="Arial" panose="020B0604020202020204"/>
              </a:rPr>
              <a:t>την</a:t>
            </a:r>
            <a:r>
              <a:rPr sz="2400" b="1" spc="-70" dirty="0">
                <a:latin typeface="Arial" panose="020B0604020202020204"/>
                <a:cs typeface="Arial" panose="020B0604020202020204"/>
              </a:rPr>
              <a:t> </a:t>
            </a:r>
            <a:r>
              <a:rPr sz="2400" b="1" dirty="0">
                <a:latin typeface="Arial" panose="020B0604020202020204"/>
                <a:cs typeface="Arial" panose="020B0604020202020204"/>
              </a:rPr>
              <a:t>κίνηση</a:t>
            </a:r>
            <a:r>
              <a:rPr sz="2400" b="1" spc="-60" dirty="0">
                <a:latin typeface="Arial" panose="020B0604020202020204"/>
                <a:cs typeface="Arial" panose="020B0604020202020204"/>
              </a:rPr>
              <a:t> </a:t>
            </a:r>
            <a:r>
              <a:rPr sz="2400" b="1" dirty="0">
                <a:latin typeface="Arial" panose="020B0604020202020204"/>
                <a:cs typeface="Arial" panose="020B0604020202020204"/>
              </a:rPr>
              <a:t>ανάποδα.</a:t>
            </a:r>
            <a:r>
              <a:rPr sz="2400" b="1" spc="-60" dirty="0">
                <a:latin typeface="Arial" panose="020B0604020202020204"/>
                <a:cs typeface="Arial" panose="020B0604020202020204"/>
              </a:rPr>
              <a:t> </a:t>
            </a:r>
            <a:r>
              <a:rPr sz="2400" b="1" dirty="0">
                <a:latin typeface="Arial" panose="020B0604020202020204"/>
                <a:cs typeface="Arial" panose="020B0604020202020204"/>
              </a:rPr>
              <a:t>Η</a:t>
            </a:r>
            <a:r>
              <a:rPr sz="2400" b="1" spc="-65" dirty="0">
                <a:latin typeface="Arial" panose="020B0604020202020204"/>
                <a:cs typeface="Arial" panose="020B0604020202020204"/>
              </a:rPr>
              <a:t> </a:t>
            </a:r>
            <a:r>
              <a:rPr sz="2400" b="1" dirty="0">
                <a:latin typeface="Arial" panose="020B0604020202020204"/>
                <a:cs typeface="Arial" panose="020B0604020202020204"/>
              </a:rPr>
              <a:t>εμπλοκή</a:t>
            </a:r>
            <a:r>
              <a:rPr sz="2400" b="1" spc="-70" dirty="0">
                <a:latin typeface="Arial" panose="020B0604020202020204"/>
                <a:cs typeface="Arial" panose="020B0604020202020204"/>
              </a:rPr>
              <a:t> </a:t>
            </a:r>
            <a:r>
              <a:rPr sz="2400" b="1" dirty="0">
                <a:latin typeface="Arial" panose="020B0604020202020204"/>
                <a:cs typeface="Arial" panose="020B0604020202020204"/>
              </a:rPr>
              <a:t>καθενός</a:t>
            </a:r>
            <a:r>
              <a:rPr sz="2400" b="1" spc="-60" dirty="0">
                <a:latin typeface="Arial" panose="020B0604020202020204"/>
                <a:cs typeface="Arial" panose="020B0604020202020204"/>
              </a:rPr>
              <a:t> </a:t>
            </a:r>
            <a:r>
              <a:rPr sz="2400" b="1" dirty="0">
                <a:latin typeface="Arial" panose="020B0604020202020204"/>
                <a:cs typeface="Arial" panose="020B0604020202020204"/>
              </a:rPr>
              <a:t>γίνεται</a:t>
            </a:r>
            <a:r>
              <a:rPr sz="2400" b="1" spc="-60" dirty="0">
                <a:latin typeface="Arial" panose="020B0604020202020204"/>
                <a:cs typeface="Arial" panose="020B0604020202020204"/>
              </a:rPr>
              <a:t> </a:t>
            </a:r>
            <a:r>
              <a:rPr sz="2400" b="1" dirty="0">
                <a:latin typeface="Arial" panose="020B0604020202020204"/>
                <a:cs typeface="Arial" panose="020B0604020202020204"/>
              </a:rPr>
              <a:t>με</a:t>
            </a:r>
            <a:r>
              <a:rPr sz="2400" b="1" spc="-50" dirty="0">
                <a:latin typeface="Arial" panose="020B0604020202020204"/>
                <a:cs typeface="Arial" panose="020B0604020202020204"/>
              </a:rPr>
              <a:t> </a:t>
            </a:r>
            <a:r>
              <a:rPr sz="2400" b="1" spc="-10" dirty="0">
                <a:latin typeface="Arial" panose="020B0604020202020204"/>
                <a:cs typeface="Arial" panose="020B0604020202020204"/>
              </a:rPr>
              <a:t>αξονι- </a:t>
            </a:r>
            <a:r>
              <a:rPr sz="2400" b="1" dirty="0">
                <a:latin typeface="Arial" panose="020B0604020202020204"/>
                <a:cs typeface="Arial" panose="020B0604020202020204"/>
              </a:rPr>
              <a:t>κή</a:t>
            </a:r>
            <a:r>
              <a:rPr sz="2400" b="1" spc="-60" dirty="0">
                <a:latin typeface="Arial" panose="020B0604020202020204"/>
                <a:cs typeface="Arial" panose="020B0604020202020204"/>
              </a:rPr>
              <a:t> </a:t>
            </a:r>
            <a:r>
              <a:rPr sz="2400" b="1" spc="-10" dirty="0">
                <a:latin typeface="Arial" panose="020B0604020202020204"/>
                <a:cs typeface="Arial" panose="020B0604020202020204"/>
              </a:rPr>
              <a:t>μετατόπιση</a:t>
            </a:r>
            <a:r>
              <a:rPr sz="2400" b="1" spc="-65"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εκκεντροφόρου.</a:t>
            </a:r>
            <a:r>
              <a:rPr sz="2400" b="1" spc="-50" dirty="0">
                <a:latin typeface="Arial" panose="020B0604020202020204"/>
                <a:cs typeface="Arial" panose="020B0604020202020204"/>
              </a:rPr>
              <a:t> </a:t>
            </a:r>
            <a:r>
              <a:rPr sz="2400" b="1" spc="-30" dirty="0">
                <a:latin typeface="Arial" panose="020B0604020202020204"/>
                <a:cs typeface="Arial" panose="020B0604020202020204"/>
              </a:rPr>
              <a:t>Το</a:t>
            </a:r>
            <a:r>
              <a:rPr sz="2400" b="1" spc="-55" dirty="0">
                <a:latin typeface="Arial" panose="020B0604020202020204"/>
                <a:cs typeface="Arial" panose="020B0604020202020204"/>
              </a:rPr>
              <a:t> </a:t>
            </a:r>
            <a:r>
              <a:rPr sz="2400" b="1" dirty="0">
                <a:latin typeface="Arial" panose="020B0604020202020204"/>
                <a:cs typeface="Arial" panose="020B0604020202020204"/>
              </a:rPr>
              <a:t>έκκεντρο</a:t>
            </a:r>
            <a:r>
              <a:rPr sz="2400" b="1" spc="-55" dirty="0">
                <a:latin typeface="Arial" panose="020B0604020202020204"/>
                <a:cs typeface="Arial" panose="020B0604020202020204"/>
              </a:rPr>
              <a:t> </a:t>
            </a:r>
            <a:r>
              <a:rPr sz="2400" b="1" spc="-10" dirty="0">
                <a:latin typeface="Arial" panose="020B0604020202020204"/>
                <a:cs typeface="Arial" panose="020B0604020202020204"/>
              </a:rPr>
              <a:t>σχεδιά- </a:t>
            </a:r>
            <a:r>
              <a:rPr sz="2400" b="1" dirty="0">
                <a:latin typeface="Arial" panose="020B0604020202020204"/>
                <a:cs typeface="Arial" panose="020B0604020202020204"/>
              </a:rPr>
              <a:t>ζεται</a:t>
            </a:r>
            <a:r>
              <a:rPr sz="2400" b="1" spc="-75" dirty="0">
                <a:latin typeface="Arial" panose="020B0604020202020204"/>
                <a:cs typeface="Arial" panose="020B0604020202020204"/>
              </a:rPr>
              <a:t> </a:t>
            </a:r>
            <a:r>
              <a:rPr sz="2400" b="1" dirty="0">
                <a:latin typeface="Arial" panose="020B0604020202020204"/>
                <a:cs typeface="Arial" panose="020B0604020202020204"/>
              </a:rPr>
              <a:t>συνήθως</a:t>
            </a:r>
            <a:r>
              <a:rPr sz="2400" b="1" spc="-60" dirty="0">
                <a:latin typeface="Arial" panose="020B0604020202020204"/>
                <a:cs typeface="Arial" panose="020B0604020202020204"/>
              </a:rPr>
              <a:t> </a:t>
            </a:r>
            <a:r>
              <a:rPr sz="2400" b="1" dirty="0">
                <a:latin typeface="Arial" panose="020B0604020202020204"/>
                <a:cs typeface="Arial" panose="020B0604020202020204"/>
              </a:rPr>
              <a:t>με</a:t>
            </a:r>
            <a:r>
              <a:rPr sz="2400" b="1" spc="-65" dirty="0">
                <a:latin typeface="Arial" panose="020B0604020202020204"/>
                <a:cs typeface="Arial" panose="020B0604020202020204"/>
              </a:rPr>
              <a:t> </a:t>
            </a:r>
            <a:r>
              <a:rPr sz="2400" b="1" dirty="0">
                <a:latin typeface="Arial" panose="020B0604020202020204"/>
                <a:cs typeface="Arial" panose="020B0604020202020204"/>
              </a:rPr>
              <a:t>τρόπο</a:t>
            </a:r>
            <a:r>
              <a:rPr sz="2400" b="1" spc="-65" dirty="0">
                <a:latin typeface="Arial" panose="020B0604020202020204"/>
                <a:cs typeface="Arial" panose="020B0604020202020204"/>
              </a:rPr>
              <a:t> </a:t>
            </a:r>
            <a:r>
              <a:rPr sz="2400" b="1" dirty="0">
                <a:latin typeface="Arial" panose="020B0604020202020204"/>
                <a:cs typeface="Arial" panose="020B0604020202020204"/>
              </a:rPr>
              <a:t>ώστε</a:t>
            </a:r>
            <a:r>
              <a:rPr sz="2400" b="1" spc="-65" dirty="0">
                <a:latin typeface="Arial" panose="020B0604020202020204"/>
                <a:cs typeface="Arial" panose="020B0604020202020204"/>
              </a:rPr>
              <a:t> </a:t>
            </a:r>
            <a:r>
              <a:rPr sz="2400" b="1" dirty="0">
                <a:latin typeface="Arial" panose="020B0604020202020204"/>
                <a:cs typeface="Arial" panose="020B0604020202020204"/>
              </a:rPr>
              <a:t>να</a:t>
            </a:r>
            <a:r>
              <a:rPr sz="2400" b="1" spc="-70" dirty="0">
                <a:latin typeface="Arial" panose="020B0604020202020204"/>
                <a:cs typeface="Arial" panose="020B0604020202020204"/>
              </a:rPr>
              <a:t> </a:t>
            </a:r>
            <a:r>
              <a:rPr sz="2400" b="1" dirty="0">
                <a:latin typeface="Arial" panose="020B0604020202020204"/>
                <a:cs typeface="Arial" panose="020B0604020202020204"/>
              </a:rPr>
              <a:t>προκαλεί</a:t>
            </a:r>
            <a:r>
              <a:rPr sz="2400" b="1" spc="-60" dirty="0">
                <a:latin typeface="Arial" panose="020B0604020202020204"/>
                <a:cs typeface="Arial" panose="020B0604020202020204"/>
              </a:rPr>
              <a:t> </a:t>
            </a:r>
            <a:r>
              <a:rPr sz="2400" b="1" dirty="0">
                <a:latin typeface="Arial" panose="020B0604020202020204"/>
                <a:cs typeface="Arial" panose="020B0604020202020204"/>
              </a:rPr>
              <a:t>σταθερή</a:t>
            </a:r>
            <a:r>
              <a:rPr sz="2400" b="1" spc="-60" dirty="0">
                <a:latin typeface="Arial" panose="020B0604020202020204"/>
                <a:cs typeface="Arial" panose="020B0604020202020204"/>
              </a:rPr>
              <a:t> </a:t>
            </a:r>
            <a:r>
              <a:rPr sz="2400" b="1" spc="-10" dirty="0">
                <a:latin typeface="Arial" panose="020B0604020202020204"/>
                <a:cs typeface="Arial" panose="020B0604020202020204"/>
              </a:rPr>
              <a:t>ταχύ- </a:t>
            </a:r>
            <a:r>
              <a:rPr sz="2400" b="1" dirty="0">
                <a:latin typeface="Arial" panose="020B0604020202020204"/>
                <a:cs typeface="Arial" panose="020B0604020202020204"/>
              </a:rPr>
              <a:t>τητα</a:t>
            </a:r>
            <a:r>
              <a:rPr sz="2400" b="1" spc="-8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70" dirty="0">
                <a:latin typeface="Arial" panose="020B0604020202020204"/>
                <a:cs typeface="Arial" panose="020B0604020202020204"/>
              </a:rPr>
              <a:t> </a:t>
            </a:r>
            <a:r>
              <a:rPr sz="2400" b="1" dirty="0">
                <a:latin typeface="Arial" panose="020B0604020202020204"/>
                <a:cs typeface="Arial" panose="020B0604020202020204"/>
              </a:rPr>
              <a:t>κατά</a:t>
            </a:r>
            <a:r>
              <a:rPr sz="2400" b="1" spc="-65" dirty="0">
                <a:latin typeface="Arial" panose="020B0604020202020204"/>
                <a:cs typeface="Arial" panose="020B0604020202020204"/>
              </a:rPr>
              <a:t> </a:t>
            </a:r>
            <a:r>
              <a:rPr sz="2400" b="1" dirty="0">
                <a:latin typeface="Arial" panose="020B0604020202020204"/>
                <a:cs typeface="Arial" panose="020B0604020202020204"/>
              </a:rPr>
              <a:t>τη</a:t>
            </a:r>
            <a:r>
              <a:rPr sz="2400" b="1" spc="-65" dirty="0">
                <a:latin typeface="Arial" panose="020B0604020202020204"/>
                <a:cs typeface="Arial" panose="020B0604020202020204"/>
              </a:rPr>
              <a:t> </a:t>
            </a:r>
            <a:r>
              <a:rPr sz="2400" b="1" dirty="0">
                <a:latin typeface="Arial" panose="020B0604020202020204"/>
                <a:cs typeface="Arial" panose="020B0604020202020204"/>
              </a:rPr>
              <a:t>διάρκεια</a:t>
            </a:r>
            <a:r>
              <a:rPr sz="2400" b="1" spc="-65" dirty="0">
                <a:latin typeface="Arial" panose="020B0604020202020204"/>
                <a:cs typeface="Arial" panose="020B0604020202020204"/>
              </a:rPr>
              <a:t> </a:t>
            </a:r>
            <a:r>
              <a:rPr sz="2400" b="1">
                <a:latin typeface="Arial" panose="020B0604020202020204"/>
                <a:cs typeface="Arial" panose="020B0604020202020204"/>
              </a:rPr>
              <a:t>της</a:t>
            </a:r>
            <a:r>
              <a:rPr sz="2400" b="1" spc="-65">
                <a:latin typeface="Arial" panose="020B0604020202020204"/>
                <a:cs typeface="Arial" panose="020B0604020202020204"/>
              </a:rPr>
              <a:t> </a:t>
            </a:r>
            <a:r>
              <a:rPr lang="el-GR" sz="2400" b="1" spc="-10" dirty="0">
                <a:latin typeface="Arial" panose="020B0604020202020204"/>
                <a:cs typeface="Arial" panose="020B0604020202020204"/>
              </a:rPr>
              <a:t>έ</a:t>
            </a:r>
            <a:r>
              <a:rPr sz="2400" b="1" spc="-10" smtClean="0">
                <a:latin typeface="Arial" panose="020B0604020202020204"/>
                <a:cs typeface="Arial" panose="020B0604020202020204"/>
              </a:rPr>
              <a:t>γχ</a:t>
            </a:r>
            <a:r>
              <a:rPr lang="el-GR" sz="2400" b="1" spc="-10" dirty="0" smtClean="0">
                <a:latin typeface="Arial" panose="020B0604020202020204"/>
                <a:cs typeface="Arial" panose="020B0604020202020204"/>
              </a:rPr>
              <a:t>υ</a:t>
            </a:r>
            <a:r>
              <a:rPr sz="2400" b="1" spc="-10" smtClean="0">
                <a:latin typeface="Arial" panose="020B0604020202020204"/>
                <a:cs typeface="Arial" panose="020B0604020202020204"/>
              </a:rPr>
              <a:t>σ</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a:t>
            </a:r>
            <a:r>
              <a:rPr sz="2400" b="1" spc="-10" dirty="0">
                <a:latin typeface="Arial" panose="020B0604020202020204"/>
                <a:cs typeface="Arial" panose="020B0604020202020204"/>
              </a:rPr>
              <a:t>.</a:t>
            </a:r>
            <a:endParaRPr sz="2400">
              <a:latin typeface="Arial" panose="020B0604020202020204"/>
              <a:cs typeface="Arial" panose="020B0604020202020204"/>
            </a:endParaRPr>
          </a:p>
          <a:p>
            <a:pPr>
              <a:lnSpc>
                <a:spcPct val="100000"/>
              </a:lnSpc>
              <a:spcBef>
                <a:spcPts val="55"/>
              </a:spcBef>
            </a:pPr>
            <a:endParaRPr sz="3050">
              <a:latin typeface="Arial" panose="020B0604020202020204"/>
              <a:cs typeface="Arial" panose="020B0604020202020204"/>
            </a:endParaRPr>
          </a:p>
          <a:p>
            <a:pPr marL="12700" marR="131445" indent="85090">
              <a:lnSpc>
                <a:spcPct val="100000"/>
              </a:lnSpc>
            </a:pPr>
            <a:r>
              <a:rPr sz="2400" b="1" dirty="0">
                <a:latin typeface="Arial" panose="020B0604020202020204"/>
                <a:cs typeface="Arial" panose="020B0604020202020204"/>
              </a:rPr>
              <a:t>Σύγχρονες</a:t>
            </a:r>
            <a:r>
              <a:rPr sz="2400" b="1" spc="-40" dirty="0">
                <a:latin typeface="Arial" panose="020B0604020202020204"/>
                <a:cs typeface="Arial" panose="020B0604020202020204"/>
              </a:rPr>
              <a:t> </a:t>
            </a:r>
            <a:r>
              <a:rPr sz="2400" b="1" dirty="0">
                <a:latin typeface="Arial" panose="020B0604020202020204"/>
                <a:cs typeface="Arial" panose="020B0604020202020204"/>
              </a:rPr>
              <a:t>σχεδιάσεις</a:t>
            </a:r>
            <a:r>
              <a:rPr sz="2400" b="1" spc="-25" dirty="0">
                <a:latin typeface="Arial" panose="020B0604020202020204"/>
                <a:cs typeface="Arial" panose="020B0604020202020204"/>
              </a:rPr>
              <a:t> </a:t>
            </a:r>
            <a:r>
              <a:rPr sz="2400" b="1" dirty="0">
                <a:latin typeface="Arial" panose="020B0604020202020204"/>
                <a:cs typeface="Arial" panose="020B0604020202020204"/>
              </a:rPr>
              <a:t>εκκέντρων</a:t>
            </a:r>
            <a:r>
              <a:rPr sz="2400" b="1" spc="-30" dirty="0">
                <a:latin typeface="Arial" panose="020B0604020202020204"/>
                <a:cs typeface="Arial" panose="020B0604020202020204"/>
              </a:rPr>
              <a:t> </a:t>
            </a:r>
            <a:r>
              <a:rPr sz="2400" b="1" spc="-25" dirty="0">
                <a:latin typeface="Arial" panose="020B0604020202020204"/>
                <a:cs typeface="Arial" panose="020B0604020202020204"/>
              </a:rPr>
              <a:t>αποσκοπούν</a:t>
            </a:r>
            <a:r>
              <a:rPr sz="2400" b="1" spc="-30" dirty="0">
                <a:latin typeface="Arial" panose="020B0604020202020204"/>
                <a:cs typeface="Arial" panose="020B0604020202020204"/>
              </a:rPr>
              <a:t> </a:t>
            </a:r>
            <a:r>
              <a:rPr sz="2400" b="1" dirty="0">
                <a:latin typeface="Arial" panose="020B0604020202020204"/>
                <a:cs typeface="Arial" panose="020B0604020202020204"/>
              </a:rPr>
              <a:t>στην</a:t>
            </a:r>
            <a:r>
              <a:rPr sz="2400" b="1" spc="-30" dirty="0">
                <a:latin typeface="Arial" panose="020B0604020202020204"/>
                <a:cs typeface="Arial" panose="020B0604020202020204"/>
              </a:rPr>
              <a:t> </a:t>
            </a:r>
            <a:r>
              <a:rPr sz="2400" b="1" spc="-20" dirty="0">
                <a:latin typeface="Arial" panose="020B0604020202020204"/>
                <a:cs typeface="Arial" panose="020B0604020202020204"/>
              </a:rPr>
              <a:t>επί- </a:t>
            </a:r>
            <a:r>
              <a:rPr sz="2400" b="1" dirty="0">
                <a:latin typeface="Arial" panose="020B0604020202020204"/>
                <a:cs typeface="Arial" panose="020B0604020202020204"/>
              </a:rPr>
              <a:t>τευξη</a:t>
            </a:r>
            <a:r>
              <a:rPr sz="2400" b="1" spc="-75" dirty="0">
                <a:latin typeface="Arial" panose="020B0604020202020204"/>
                <a:cs typeface="Arial" panose="020B0604020202020204"/>
              </a:rPr>
              <a:t> </a:t>
            </a:r>
            <a:r>
              <a:rPr sz="2400" b="1">
                <a:latin typeface="Arial" panose="020B0604020202020204"/>
                <a:cs typeface="Arial" panose="020B0604020202020204"/>
              </a:rPr>
              <a:t>σταθερής</a:t>
            </a:r>
            <a:r>
              <a:rPr sz="2400" b="1" spc="-60">
                <a:latin typeface="Arial" panose="020B0604020202020204"/>
                <a:cs typeface="Arial" panose="020B0604020202020204"/>
              </a:rPr>
              <a:t> </a:t>
            </a:r>
            <a:r>
              <a:rPr sz="2400" b="1" smtClean="0">
                <a:latin typeface="Arial" panose="020B0604020202020204"/>
                <a:cs typeface="Arial" panose="020B0604020202020204"/>
              </a:rPr>
              <a:t>π</a:t>
            </a:r>
            <a:r>
              <a:rPr lang="el-GR" sz="2400" b="1" dirty="0" err="1" smtClean="0">
                <a:latin typeface="Arial" panose="020B0604020202020204"/>
                <a:cs typeface="Arial" panose="020B0604020202020204"/>
              </a:rPr>
              <a:t>ίε</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55" smtClean="0">
                <a:latin typeface="Arial" panose="020B0604020202020204"/>
                <a:cs typeface="Arial" panose="020B0604020202020204"/>
              </a:rPr>
              <a:t> </a:t>
            </a:r>
            <a:r>
              <a:rPr sz="2400" b="1" dirty="0">
                <a:latin typeface="Arial" panose="020B0604020202020204"/>
                <a:cs typeface="Arial" panose="020B0604020202020204"/>
              </a:rPr>
              <a:t>καυσίμου</a:t>
            </a:r>
            <a:r>
              <a:rPr sz="2400" b="1" spc="-55" dirty="0">
                <a:latin typeface="Arial" panose="020B0604020202020204"/>
                <a:cs typeface="Arial" panose="020B0604020202020204"/>
              </a:rPr>
              <a:t> </a:t>
            </a:r>
            <a:r>
              <a:rPr sz="2400" b="1" dirty="0">
                <a:latin typeface="Arial" panose="020B0604020202020204"/>
                <a:cs typeface="Arial" panose="020B0604020202020204"/>
              </a:rPr>
              <a:t>κατά</a:t>
            </a:r>
            <a:r>
              <a:rPr sz="2400" b="1" spc="-55" dirty="0">
                <a:latin typeface="Arial" panose="020B0604020202020204"/>
                <a:cs typeface="Arial" panose="020B0604020202020204"/>
              </a:rPr>
              <a:t> </a:t>
            </a:r>
            <a:r>
              <a:rPr sz="2400" b="1" dirty="0">
                <a:latin typeface="Arial" panose="020B0604020202020204"/>
                <a:cs typeface="Arial" panose="020B0604020202020204"/>
              </a:rPr>
              <a:t>τη</a:t>
            </a:r>
            <a:r>
              <a:rPr sz="2400" b="1" spc="-55" dirty="0">
                <a:latin typeface="Arial" panose="020B0604020202020204"/>
                <a:cs typeface="Arial" panose="020B0604020202020204"/>
              </a:rPr>
              <a:t> </a:t>
            </a:r>
            <a:r>
              <a:rPr sz="2400" b="1" dirty="0">
                <a:latin typeface="Arial" panose="020B0604020202020204"/>
                <a:cs typeface="Arial" panose="020B0604020202020204"/>
              </a:rPr>
              <a:t>διάρκεια</a:t>
            </a:r>
            <a:r>
              <a:rPr sz="2400" b="1" spc="-55" dirty="0">
                <a:latin typeface="Arial" panose="020B0604020202020204"/>
                <a:cs typeface="Arial" panose="020B0604020202020204"/>
              </a:rPr>
              <a:t> </a:t>
            </a:r>
            <a:r>
              <a:rPr sz="2400" b="1" spc="-25">
                <a:latin typeface="Arial" panose="020B0604020202020204"/>
                <a:cs typeface="Arial" panose="020B0604020202020204"/>
              </a:rPr>
              <a:t>της </a:t>
            </a:r>
            <a:r>
              <a:rPr lang="el-GR" sz="2400" b="1" spc="-10" dirty="0">
                <a:latin typeface="Arial" panose="020B0604020202020204"/>
                <a:cs typeface="Arial" panose="020B0604020202020204"/>
              </a:rPr>
              <a:t>έ</a:t>
            </a:r>
            <a:r>
              <a:rPr sz="2400" b="1" spc="-10" smtClean="0">
                <a:latin typeface="Arial" panose="020B0604020202020204"/>
                <a:cs typeface="Arial" panose="020B0604020202020204"/>
              </a:rPr>
              <a:t>γχ</a:t>
            </a:r>
            <a:r>
              <a:rPr lang="el-GR" sz="2400" b="1" spc="-10" dirty="0">
                <a:latin typeface="Arial" panose="020B0604020202020204"/>
                <a:cs typeface="Arial" panose="020B0604020202020204"/>
              </a:rPr>
              <a:t>υ</a:t>
            </a:r>
            <a:r>
              <a:rPr sz="2400" b="1" spc="-10" smtClean="0">
                <a:latin typeface="Arial" panose="020B0604020202020204"/>
                <a:cs typeface="Arial" panose="020B0604020202020204"/>
              </a:rPr>
              <a:t>σ</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a:t>
            </a:r>
            <a:r>
              <a:rPr sz="2400" b="1" spc="-10" dirty="0">
                <a:latin typeface="Arial" panose="020B0604020202020204"/>
                <a:cs typeface="Arial" panose="020B0604020202020204"/>
              </a:rPr>
              <a:t>.</a:t>
            </a:r>
            <a:endParaRPr sz="2400">
              <a:latin typeface="Arial" panose="020B0604020202020204"/>
              <a:cs typeface="Arial" panose="020B0604020202020204"/>
            </a:endParaRPr>
          </a:p>
        </p:txBody>
      </p:sp>
      <p:grpSp>
        <p:nvGrpSpPr>
          <p:cNvPr id="3" name="object 3"/>
          <p:cNvGrpSpPr/>
          <p:nvPr/>
        </p:nvGrpSpPr>
        <p:grpSpPr>
          <a:xfrm>
            <a:off x="346650" y="-11489"/>
            <a:ext cx="8250555" cy="744855"/>
            <a:chOff x="346650" y="-11489"/>
            <a:chExt cx="8250555" cy="744855"/>
          </a:xfrm>
        </p:grpSpPr>
        <p:sp>
          <p:nvSpPr>
            <p:cNvPr id="4" name="object 4"/>
            <p:cNvSpPr/>
            <p:nvPr/>
          </p:nvSpPr>
          <p:spPr>
            <a:xfrm>
              <a:off x="359409" y="1270"/>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5" name="object 5"/>
            <p:cNvSpPr/>
            <p:nvPr/>
          </p:nvSpPr>
          <p:spPr>
            <a:xfrm>
              <a:off x="359409" y="1270"/>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500034" y="0"/>
            <a:ext cx="7929618" cy="443711"/>
          </a:xfrm>
          <a:prstGeom prst="rect">
            <a:avLst/>
          </a:prstGeom>
        </p:spPr>
        <p:txBody>
          <a:bodyPr vert="horz" wrap="square" lIns="0" tIns="12700" rIns="0" bIns="0" rtlCol="0">
            <a:spAutoFit/>
          </a:bodyPr>
          <a:lstStyle/>
          <a:p>
            <a:pPr marL="12700">
              <a:lnSpc>
                <a:spcPct val="100000"/>
              </a:lnSpc>
              <a:spcBef>
                <a:spcPts val="100"/>
              </a:spcBef>
            </a:pPr>
            <a:r>
              <a:rPr lang="el-GR" b="0" i="1" u="none" spc="-10" dirty="0" smtClean="0">
                <a:solidFill>
                  <a:srgbClr val="FFFFFF"/>
                </a:solidFill>
                <a:latin typeface="Calibri" panose="020F0502020204030204"/>
                <a:cs typeface="Calibri" panose="020F0502020204030204"/>
              </a:rPr>
              <a:t>         1.2. Αντλίες υψηλής πίεσης (συνέχεια).</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1013459"/>
            <a:ext cx="8540115" cy="5219378"/>
          </a:xfrm>
          <a:prstGeom prst="rect">
            <a:avLst/>
          </a:prstGeom>
        </p:spPr>
        <p:txBody>
          <a:bodyPr vert="horz" wrap="square" lIns="0" tIns="12700" rIns="0" bIns="0" rtlCol="0">
            <a:spAutoFit/>
          </a:bodyPr>
          <a:lstStyle/>
          <a:p>
            <a:pPr marL="49403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a:lnSpc>
                <a:spcPct val="100000"/>
              </a:lnSpc>
              <a:spcBef>
                <a:spcPts val="15"/>
              </a:spcBef>
            </a:pPr>
            <a:endParaRPr sz="1900">
              <a:latin typeface="Arial" panose="020B0604020202020204"/>
              <a:cs typeface="Arial" panose="020B0604020202020204"/>
            </a:endParaRPr>
          </a:p>
          <a:p>
            <a:pPr marL="12700" marR="655955">
              <a:lnSpc>
                <a:spcPct val="100000"/>
              </a:lnSpc>
            </a:pPr>
            <a:r>
              <a:rPr sz="2400" b="1" u="sng" spc="-10" dirty="0">
                <a:uFill>
                  <a:solidFill>
                    <a:srgbClr val="000000"/>
                  </a:solidFill>
                </a:uFill>
                <a:latin typeface="Arial" panose="020B0604020202020204"/>
                <a:cs typeface="Arial" panose="020B0604020202020204"/>
              </a:rPr>
              <a:t>ΥΠΑΡΧΟΥΝ</a:t>
            </a:r>
            <a:r>
              <a:rPr sz="2400" b="1" u="sng" spc="-150" dirty="0">
                <a:uFill>
                  <a:solidFill>
                    <a:srgbClr val="000000"/>
                  </a:solidFill>
                </a:uFill>
                <a:latin typeface="Arial" panose="020B0604020202020204"/>
                <a:cs typeface="Arial" panose="020B0604020202020204"/>
              </a:rPr>
              <a:t> </a:t>
            </a:r>
            <a:r>
              <a:rPr sz="2400" b="1" u="sng" spc="-80" dirty="0">
                <a:uFill>
                  <a:solidFill>
                    <a:srgbClr val="000000"/>
                  </a:solidFill>
                </a:uFill>
                <a:latin typeface="Arial" panose="020B0604020202020204"/>
                <a:cs typeface="Arial" panose="020B0604020202020204"/>
              </a:rPr>
              <a:t>ΔΥΟ</a:t>
            </a:r>
            <a:r>
              <a:rPr sz="2400" b="1" u="sng" spc="-65"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ΠΙΘΑΝΕΣ</a:t>
            </a:r>
            <a:r>
              <a:rPr sz="2400" b="1" u="sng" spc="-80"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ΜΕΘΟΔΟΙ</a:t>
            </a:r>
            <a:r>
              <a:rPr sz="2400" b="1" u="sng" spc="-75"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ΕΙΣΑΓΩΓΗΣ</a:t>
            </a:r>
            <a:r>
              <a:rPr sz="2400" b="1" u="sng" spc="-70" dirty="0">
                <a:uFill>
                  <a:solidFill>
                    <a:srgbClr val="000000"/>
                  </a:solidFill>
                </a:uFill>
                <a:latin typeface="Arial" panose="020B0604020202020204"/>
                <a:cs typeface="Arial" panose="020B0604020202020204"/>
              </a:rPr>
              <a:t> </a:t>
            </a:r>
            <a:r>
              <a:rPr sz="2400" b="1" u="sng" spc="-35" dirty="0">
                <a:uFill>
                  <a:solidFill>
                    <a:srgbClr val="000000"/>
                  </a:solidFill>
                </a:uFill>
                <a:latin typeface="Arial" panose="020B0604020202020204"/>
                <a:cs typeface="Arial" panose="020B0604020202020204"/>
              </a:rPr>
              <a:t>ΤΟΥ</a:t>
            </a:r>
            <a:r>
              <a:rPr sz="2400" b="1" spc="-35" dirty="0">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ΑΕΡΙΟΥ</a:t>
            </a:r>
            <a:r>
              <a:rPr sz="2400" b="1" u="sng" spc="-80"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ΜΕΣΑ</a:t>
            </a:r>
            <a:r>
              <a:rPr sz="2400" b="1" u="sng" spc="-50" dirty="0">
                <a:uFill>
                  <a:solidFill>
                    <a:srgbClr val="000000"/>
                  </a:solidFill>
                </a:uFill>
                <a:latin typeface="Arial" panose="020B0604020202020204"/>
                <a:cs typeface="Arial" panose="020B0604020202020204"/>
              </a:rPr>
              <a:t> </a:t>
            </a:r>
            <a:r>
              <a:rPr sz="2400" b="1" u="sng" dirty="0">
                <a:uFill>
                  <a:solidFill>
                    <a:srgbClr val="000000"/>
                  </a:solidFill>
                </a:uFill>
                <a:latin typeface="Arial" panose="020B0604020202020204"/>
                <a:cs typeface="Arial" panose="020B0604020202020204"/>
              </a:rPr>
              <a:t>ΣΤΟΝ</a:t>
            </a:r>
            <a:r>
              <a:rPr sz="2400" b="1" u="sng" spc="-60" dirty="0">
                <a:uFill>
                  <a:solidFill>
                    <a:srgbClr val="000000"/>
                  </a:solidFill>
                </a:uFill>
                <a:latin typeface="Arial" panose="020B0604020202020204"/>
                <a:cs typeface="Arial" panose="020B0604020202020204"/>
              </a:rPr>
              <a:t> </a:t>
            </a:r>
            <a:r>
              <a:rPr sz="2400" b="1" u="sng" spc="-10" dirty="0">
                <a:uFill>
                  <a:solidFill>
                    <a:srgbClr val="000000"/>
                  </a:solidFill>
                </a:uFill>
                <a:latin typeface="Arial" panose="020B0604020202020204"/>
                <a:cs typeface="Arial" panose="020B0604020202020204"/>
              </a:rPr>
              <a:t>ΚΥΛΙΝΔΡΟ:</a:t>
            </a:r>
            <a:endParaRPr sz="2400">
              <a:latin typeface="Arial" panose="020B0604020202020204"/>
              <a:cs typeface="Arial" panose="020B0604020202020204"/>
            </a:endParaRPr>
          </a:p>
          <a:p>
            <a:pPr marL="12700" marR="5080">
              <a:lnSpc>
                <a:spcPct val="100000"/>
              </a:lnSpc>
              <a:spcBef>
                <a:spcPts val="1950"/>
              </a:spcBef>
            </a:pPr>
            <a:r>
              <a:rPr sz="2400" b="1" u="sng" dirty="0">
                <a:solidFill>
                  <a:srgbClr val="FF0000"/>
                </a:solidFill>
                <a:uFill>
                  <a:solidFill>
                    <a:srgbClr val="FF0000"/>
                  </a:solidFill>
                </a:uFill>
                <a:latin typeface="Arial" panose="020B0604020202020204"/>
                <a:cs typeface="Arial" panose="020B0604020202020204"/>
              </a:rPr>
              <a:t>Η</a:t>
            </a:r>
            <a:r>
              <a:rPr sz="2400" b="1" u="sng" spc="-50"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ΠΡΩΤΗ</a:t>
            </a:r>
            <a:r>
              <a:rPr sz="2400" b="1" u="sng" spc="-45" dirty="0">
                <a:solidFill>
                  <a:srgbClr val="FF0000"/>
                </a:solidFill>
                <a:uFill>
                  <a:solidFill>
                    <a:srgbClr val="FF0000"/>
                  </a:solidFill>
                </a:uFill>
                <a:latin typeface="Arial" panose="020B0604020202020204"/>
                <a:cs typeface="Arial" panose="020B0604020202020204"/>
              </a:rPr>
              <a:t> </a:t>
            </a:r>
            <a:r>
              <a:rPr sz="2400" b="1" u="sng" dirty="0">
                <a:solidFill>
                  <a:srgbClr val="FF0000"/>
                </a:solidFill>
                <a:uFill>
                  <a:solidFill>
                    <a:srgbClr val="FF0000"/>
                  </a:solidFill>
                </a:uFill>
                <a:latin typeface="Arial" panose="020B0604020202020204"/>
                <a:cs typeface="Arial" panose="020B0604020202020204"/>
              </a:rPr>
              <a:t>ΜΕΘΟΔΟΣ</a:t>
            </a:r>
            <a:r>
              <a:rPr sz="2400" b="1" spc="-25" dirty="0">
                <a:solidFill>
                  <a:srgbClr val="FF0000"/>
                </a:solidFill>
                <a:latin typeface="Arial" panose="020B0604020202020204"/>
                <a:cs typeface="Arial" panose="020B0604020202020204"/>
              </a:rPr>
              <a:t> </a:t>
            </a:r>
            <a:r>
              <a:rPr sz="2400" b="1" dirty="0">
                <a:latin typeface="Arial" panose="020B0604020202020204"/>
                <a:cs typeface="Arial" panose="020B0604020202020204"/>
              </a:rPr>
              <a:t>ΕΙΣΑΓΕΙ</a:t>
            </a:r>
            <a:r>
              <a:rPr sz="2400" b="1" spc="-110" dirty="0">
                <a:latin typeface="Arial" panose="020B0604020202020204"/>
                <a:cs typeface="Arial" panose="020B0604020202020204"/>
              </a:rPr>
              <a:t> </a:t>
            </a:r>
            <a:r>
              <a:rPr sz="2400" b="1" dirty="0">
                <a:solidFill>
                  <a:srgbClr val="FF0000"/>
                </a:solidFill>
                <a:latin typeface="Arial" panose="020B0604020202020204"/>
                <a:cs typeface="Arial" panose="020B0604020202020204"/>
              </a:rPr>
              <a:t>ΑΕΡΙΟ</a:t>
            </a:r>
            <a:r>
              <a:rPr sz="2400" b="1" spc="-4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ΧΑΜΗΛΗΣ</a:t>
            </a:r>
            <a:r>
              <a:rPr sz="2400" b="1" spc="-35"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ΠΙΕΣΗΣ </a:t>
            </a:r>
            <a:r>
              <a:rPr sz="2400" b="1" dirty="0">
                <a:latin typeface="Arial" panose="020B0604020202020204"/>
                <a:cs typeface="Arial" panose="020B0604020202020204"/>
              </a:rPr>
              <a:t>ΜΕΣΩ</a:t>
            </a:r>
            <a:r>
              <a:rPr sz="2400" b="1" spc="-45" dirty="0">
                <a:latin typeface="Arial" panose="020B0604020202020204"/>
                <a:cs typeface="Arial" panose="020B0604020202020204"/>
              </a:rPr>
              <a:t> </a:t>
            </a:r>
            <a:r>
              <a:rPr sz="2400" b="1" dirty="0">
                <a:latin typeface="Arial" panose="020B0604020202020204"/>
                <a:cs typeface="Arial" panose="020B0604020202020204"/>
              </a:rPr>
              <a:t>ΜΙΑΣ</a:t>
            </a:r>
            <a:r>
              <a:rPr sz="2400" b="1" spc="-35" dirty="0">
                <a:latin typeface="Arial" panose="020B0604020202020204"/>
                <a:cs typeface="Arial" panose="020B0604020202020204"/>
              </a:rPr>
              <a:t> </a:t>
            </a:r>
            <a:r>
              <a:rPr sz="2400" b="1" dirty="0">
                <a:latin typeface="Arial" panose="020B0604020202020204"/>
                <a:cs typeface="Arial" panose="020B0604020202020204"/>
              </a:rPr>
              <a:t>ΒΑΛΒΙΔΑΣ</a:t>
            </a:r>
            <a:r>
              <a:rPr sz="2400" b="1" spc="-35" dirty="0">
                <a:latin typeface="Arial" panose="020B0604020202020204"/>
                <a:cs typeface="Arial" panose="020B0604020202020204"/>
              </a:rPr>
              <a:t> </a:t>
            </a:r>
            <a:r>
              <a:rPr sz="2400" b="1" dirty="0">
                <a:latin typeface="Arial" panose="020B0604020202020204"/>
                <a:cs typeface="Arial" panose="020B0604020202020204"/>
              </a:rPr>
              <a:t>ΕΙΣΑΓΩΓΗΣ</a:t>
            </a:r>
            <a:r>
              <a:rPr sz="2400" b="1" spc="-120" dirty="0">
                <a:latin typeface="Arial" panose="020B0604020202020204"/>
                <a:cs typeface="Arial" panose="020B0604020202020204"/>
              </a:rPr>
              <a:t> </a:t>
            </a:r>
            <a:r>
              <a:rPr sz="2400" b="1" dirty="0">
                <a:latin typeface="Arial" panose="020B0604020202020204"/>
                <a:cs typeface="Arial" panose="020B0604020202020204"/>
              </a:rPr>
              <a:t>ΑΕΡΙΟΥ</a:t>
            </a:r>
            <a:r>
              <a:rPr sz="2400" b="1" spc="-50" dirty="0">
                <a:latin typeface="Arial" panose="020B0604020202020204"/>
                <a:cs typeface="Arial" panose="020B0604020202020204"/>
              </a:rPr>
              <a:t> </a:t>
            </a:r>
            <a:r>
              <a:rPr sz="2400" b="1" spc="-20" dirty="0">
                <a:latin typeface="Arial" panose="020B0604020202020204"/>
                <a:cs typeface="Arial" panose="020B0604020202020204"/>
              </a:rPr>
              <a:t>ΣΤΗΝ </a:t>
            </a:r>
            <a:r>
              <a:rPr sz="2400" b="1" dirty="0">
                <a:latin typeface="Arial" panose="020B0604020202020204"/>
                <a:cs typeface="Arial" panose="020B0604020202020204"/>
              </a:rPr>
              <a:t>ΚΕΦΑΛΗ</a:t>
            </a:r>
            <a:r>
              <a:rPr sz="2400" b="1" spc="-95" dirty="0">
                <a:latin typeface="Arial" panose="020B0604020202020204"/>
                <a:cs typeface="Arial" panose="020B0604020202020204"/>
              </a:rPr>
              <a:t> </a:t>
            </a:r>
            <a:r>
              <a:rPr sz="2400" b="1" dirty="0">
                <a:latin typeface="Arial" panose="020B0604020202020204"/>
                <a:cs typeface="Arial" panose="020B0604020202020204"/>
              </a:rPr>
              <a:t>ΤΟΥ</a:t>
            </a:r>
            <a:r>
              <a:rPr sz="2400" b="1" spc="-80" dirty="0">
                <a:latin typeface="Arial" panose="020B0604020202020204"/>
                <a:cs typeface="Arial" panose="020B0604020202020204"/>
              </a:rPr>
              <a:t> </a:t>
            </a:r>
            <a:r>
              <a:rPr sz="2400" b="1" spc="-50" dirty="0">
                <a:latin typeface="Arial" panose="020B0604020202020204"/>
                <a:cs typeface="Arial" panose="020B0604020202020204"/>
              </a:rPr>
              <a:t>ΚΥΛΙΝΔΡΟΥ, </a:t>
            </a:r>
            <a:r>
              <a:rPr sz="2400" b="1" spc="-20" dirty="0">
                <a:solidFill>
                  <a:srgbClr val="FF0000"/>
                </a:solidFill>
                <a:latin typeface="Arial" panose="020B0604020202020204"/>
                <a:cs typeface="Arial" panose="020B0604020202020204"/>
              </a:rPr>
              <a:t>ΟΤΑΝ</a:t>
            </a:r>
            <a:r>
              <a:rPr sz="2400" b="1" spc="-8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Η</a:t>
            </a:r>
            <a:r>
              <a:rPr sz="2400" b="1" spc="-8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ΒΑΛΒΙΔΑ</a:t>
            </a:r>
            <a:r>
              <a:rPr sz="2400" b="1" spc="-80"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ΕΞΑΓΩΓΗΣ </a:t>
            </a:r>
            <a:r>
              <a:rPr sz="2400" b="1" dirty="0">
                <a:solidFill>
                  <a:srgbClr val="FF0000"/>
                </a:solidFill>
                <a:latin typeface="Arial" panose="020B0604020202020204"/>
                <a:cs typeface="Arial" panose="020B0604020202020204"/>
              </a:rPr>
              <a:t>ΕΧΕΙ</a:t>
            </a:r>
            <a:r>
              <a:rPr sz="2400" b="1" spc="-40"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ΚΛΕΙΣΕΙ</a:t>
            </a:r>
            <a:r>
              <a:rPr sz="2400" b="1" spc="-15" dirty="0">
                <a:solidFill>
                  <a:srgbClr val="FF0000"/>
                </a:solidFill>
                <a:latin typeface="Arial" panose="020B0604020202020204"/>
                <a:cs typeface="Arial" panose="020B0604020202020204"/>
              </a:rPr>
              <a:t> </a:t>
            </a:r>
            <a:r>
              <a:rPr sz="2400" b="1" dirty="0">
                <a:latin typeface="Arial" panose="020B0604020202020204"/>
                <a:cs typeface="Arial" panose="020B0604020202020204"/>
              </a:rPr>
              <a:t>ΚΑΙ</a:t>
            </a:r>
            <a:r>
              <a:rPr sz="2400" b="1" spc="-25" dirty="0">
                <a:latin typeface="Arial" panose="020B0604020202020204"/>
                <a:cs typeface="Arial" panose="020B0604020202020204"/>
              </a:rPr>
              <a:t> </a:t>
            </a:r>
            <a:r>
              <a:rPr sz="2400" b="1" dirty="0">
                <a:latin typeface="Arial" panose="020B0604020202020204"/>
                <a:cs typeface="Arial" panose="020B0604020202020204"/>
              </a:rPr>
              <a:t>Η</a:t>
            </a:r>
            <a:r>
              <a:rPr sz="2400" b="1" spc="-40" dirty="0">
                <a:latin typeface="Arial" panose="020B0604020202020204"/>
                <a:cs typeface="Arial" panose="020B0604020202020204"/>
              </a:rPr>
              <a:t> </a:t>
            </a:r>
            <a:r>
              <a:rPr sz="2400" b="1" dirty="0">
                <a:latin typeface="Arial" panose="020B0604020202020204"/>
                <a:cs typeface="Arial" panose="020B0604020202020204"/>
              </a:rPr>
              <a:t>ΠΙΕΣΗ</a:t>
            </a:r>
            <a:r>
              <a:rPr sz="2400" b="1" spc="-45" dirty="0">
                <a:latin typeface="Arial" panose="020B0604020202020204"/>
                <a:cs typeface="Arial" panose="020B0604020202020204"/>
              </a:rPr>
              <a:t> </a:t>
            </a:r>
            <a:r>
              <a:rPr sz="2400" b="1" dirty="0">
                <a:latin typeface="Arial" panose="020B0604020202020204"/>
                <a:cs typeface="Arial" panose="020B0604020202020204"/>
              </a:rPr>
              <a:t>ΣΤΟΝ</a:t>
            </a:r>
            <a:r>
              <a:rPr sz="2400" b="1" spc="-40" dirty="0">
                <a:latin typeface="Arial" panose="020B0604020202020204"/>
                <a:cs typeface="Arial" panose="020B0604020202020204"/>
              </a:rPr>
              <a:t> </a:t>
            </a:r>
            <a:r>
              <a:rPr sz="2400" b="1" spc="-20" dirty="0">
                <a:latin typeface="Arial" panose="020B0604020202020204"/>
                <a:cs typeface="Arial" panose="020B0604020202020204"/>
              </a:rPr>
              <a:t>ΚΥΛΙΝΔΡΟ</a:t>
            </a:r>
            <a:r>
              <a:rPr sz="2400" b="1" spc="-35" dirty="0">
                <a:latin typeface="Arial" panose="020B0604020202020204"/>
                <a:cs typeface="Arial" panose="020B0604020202020204"/>
              </a:rPr>
              <a:t> </a:t>
            </a:r>
            <a:r>
              <a:rPr sz="2400" b="1" spc="-10" dirty="0">
                <a:latin typeface="Arial" panose="020B0604020202020204"/>
                <a:cs typeface="Arial" panose="020B0604020202020204"/>
              </a:rPr>
              <a:t>ΕΙΝΑΙ </a:t>
            </a:r>
            <a:r>
              <a:rPr sz="2400" b="1" dirty="0">
                <a:latin typeface="Arial" panose="020B0604020202020204"/>
                <a:cs typeface="Arial" panose="020B0604020202020204"/>
              </a:rPr>
              <a:t>ΧΑΜΗΛΗ.</a:t>
            </a:r>
            <a:r>
              <a:rPr sz="2400" b="1" spc="-65" dirty="0">
                <a:latin typeface="Arial" panose="020B0604020202020204"/>
                <a:cs typeface="Arial" panose="020B0604020202020204"/>
              </a:rPr>
              <a:t> </a:t>
            </a:r>
            <a:r>
              <a:rPr sz="2400" b="1" dirty="0">
                <a:latin typeface="Arial" panose="020B0604020202020204"/>
                <a:cs typeface="Arial" panose="020B0604020202020204"/>
              </a:rPr>
              <a:t>ΤΟ</a:t>
            </a:r>
            <a:r>
              <a:rPr sz="2400" b="1" spc="-145" dirty="0">
                <a:latin typeface="Arial" panose="020B0604020202020204"/>
                <a:cs typeface="Arial" panose="020B0604020202020204"/>
              </a:rPr>
              <a:t> </a:t>
            </a:r>
            <a:r>
              <a:rPr sz="2400" b="1" dirty="0">
                <a:latin typeface="Arial" panose="020B0604020202020204"/>
                <a:cs typeface="Arial" panose="020B0604020202020204"/>
              </a:rPr>
              <a:t>ΑΕΡΙΟ</a:t>
            </a:r>
            <a:r>
              <a:rPr sz="2400" b="1" spc="-60" dirty="0">
                <a:latin typeface="Arial" panose="020B0604020202020204"/>
                <a:cs typeface="Arial" panose="020B0604020202020204"/>
              </a:rPr>
              <a:t> </a:t>
            </a:r>
            <a:r>
              <a:rPr sz="2400" b="1" spc="-10" dirty="0">
                <a:latin typeface="Arial" panose="020B0604020202020204"/>
                <a:cs typeface="Arial" panose="020B0604020202020204"/>
              </a:rPr>
              <a:t>ΣΥΜΠΙΕΖΕΤΑΙ</a:t>
            </a:r>
            <a:r>
              <a:rPr sz="2400" b="1" spc="-60" dirty="0">
                <a:latin typeface="Arial" panose="020B0604020202020204"/>
                <a:cs typeface="Arial" panose="020B0604020202020204"/>
              </a:rPr>
              <a:t> </a:t>
            </a:r>
            <a:r>
              <a:rPr sz="2400" b="1" dirty="0">
                <a:latin typeface="Arial" panose="020B0604020202020204"/>
                <a:cs typeface="Arial" panose="020B0604020202020204"/>
              </a:rPr>
              <a:t>ΚΑΙ</a:t>
            </a:r>
            <a:r>
              <a:rPr sz="2400" b="1" spc="-135" dirty="0">
                <a:latin typeface="Arial" panose="020B0604020202020204"/>
                <a:cs typeface="Arial" panose="020B0604020202020204"/>
              </a:rPr>
              <a:t> </a:t>
            </a:r>
            <a:r>
              <a:rPr sz="2400" b="1" spc="-10" dirty="0">
                <a:latin typeface="Arial" panose="020B0604020202020204"/>
                <a:cs typeface="Arial" panose="020B0604020202020204"/>
              </a:rPr>
              <a:t>ΑΝΑΜΙΓΝΥΕΤΑΙ</a:t>
            </a:r>
            <a:r>
              <a:rPr sz="2400" b="1" spc="-60" dirty="0">
                <a:latin typeface="Arial" panose="020B0604020202020204"/>
                <a:cs typeface="Arial" panose="020B0604020202020204"/>
              </a:rPr>
              <a:t> </a:t>
            </a:r>
            <a:r>
              <a:rPr sz="2400" b="1" spc="-25" dirty="0">
                <a:latin typeface="Arial" panose="020B0604020202020204"/>
                <a:cs typeface="Arial" panose="020B0604020202020204"/>
              </a:rPr>
              <a:t>ΜΕ </a:t>
            </a:r>
            <a:r>
              <a:rPr sz="2400" b="1" dirty="0">
                <a:latin typeface="Arial" panose="020B0604020202020204"/>
                <a:cs typeface="Arial" panose="020B0604020202020204"/>
              </a:rPr>
              <a:t>ΤΟΝ</a:t>
            </a:r>
            <a:r>
              <a:rPr sz="2400" b="1" spc="-140" dirty="0">
                <a:latin typeface="Arial" panose="020B0604020202020204"/>
                <a:cs typeface="Arial" panose="020B0604020202020204"/>
              </a:rPr>
              <a:t> </a:t>
            </a:r>
            <a:r>
              <a:rPr sz="2400" b="1" spc="-20" dirty="0">
                <a:latin typeface="Arial" panose="020B0604020202020204"/>
                <a:cs typeface="Arial" panose="020B0604020202020204"/>
              </a:rPr>
              <a:t>ΑΕΡΑ</a:t>
            </a:r>
            <a:r>
              <a:rPr sz="2400" b="1" spc="-55" dirty="0">
                <a:latin typeface="Arial" panose="020B0604020202020204"/>
                <a:cs typeface="Arial" panose="020B0604020202020204"/>
              </a:rPr>
              <a:t> </a:t>
            </a:r>
            <a:r>
              <a:rPr sz="2400" b="1" dirty="0">
                <a:latin typeface="Arial" panose="020B0604020202020204"/>
                <a:cs typeface="Arial" panose="020B0604020202020204"/>
              </a:rPr>
              <a:t>ΚΑΙ</a:t>
            </a:r>
            <a:r>
              <a:rPr sz="2400" b="1" spc="-114" dirty="0">
                <a:latin typeface="Arial" panose="020B0604020202020204"/>
                <a:cs typeface="Arial" panose="020B0604020202020204"/>
              </a:rPr>
              <a:t> </a:t>
            </a:r>
            <a:r>
              <a:rPr sz="2400" b="1" spc="-20" dirty="0">
                <a:latin typeface="Arial" panose="020B0604020202020204"/>
                <a:cs typeface="Arial" panose="020B0604020202020204"/>
              </a:rPr>
              <a:t>ΑΝΑΦΛΕΓΕΤΑΙ</a:t>
            </a:r>
            <a:r>
              <a:rPr sz="2400" b="1" spc="-55" dirty="0">
                <a:latin typeface="Arial" panose="020B0604020202020204"/>
                <a:cs typeface="Arial" panose="020B0604020202020204"/>
              </a:rPr>
              <a:t> </a:t>
            </a:r>
            <a:r>
              <a:rPr sz="2400" b="1" dirty="0">
                <a:latin typeface="Arial" panose="020B0604020202020204"/>
                <a:cs typeface="Arial" panose="020B0604020202020204"/>
              </a:rPr>
              <a:t>ΜΕ</a:t>
            </a:r>
            <a:r>
              <a:rPr sz="2400" b="1" spc="-55" dirty="0">
                <a:latin typeface="Arial" panose="020B0604020202020204"/>
                <a:cs typeface="Arial" panose="020B0604020202020204"/>
              </a:rPr>
              <a:t> </a:t>
            </a:r>
            <a:r>
              <a:rPr sz="2400" b="1" dirty="0">
                <a:latin typeface="Arial" panose="020B0604020202020204"/>
                <a:cs typeface="Arial" panose="020B0604020202020204"/>
              </a:rPr>
              <a:t>ΤΗΝ</a:t>
            </a:r>
            <a:r>
              <a:rPr sz="2400" b="1" spc="-55" dirty="0">
                <a:latin typeface="Arial" panose="020B0604020202020204"/>
                <a:cs typeface="Arial" panose="020B0604020202020204"/>
              </a:rPr>
              <a:t> </a:t>
            </a:r>
            <a:r>
              <a:rPr sz="2400" b="1" spc="-10" dirty="0">
                <a:latin typeface="Arial" panose="020B0604020202020204"/>
                <a:cs typeface="Arial" panose="020B0604020202020204"/>
              </a:rPr>
              <a:t>ΒΟΗΘΕΙΑ </a:t>
            </a:r>
            <a:r>
              <a:rPr sz="2400" b="1" spc="-20" dirty="0">
                <a:latin typeface="Arial" panose="020B0604020202020204"/>
                <a:cs typeface="Arial" panose="020B0604020202020204"/>
              </a:rPr>
              <a:t>ΠΙΛΟΤΙΚΟΥ</a:t>
            </a:r>
            <a:r>
              <a:rPr sz="2400" b="1" spc="-80" dirty="0">
                <a:latin typeface="Arial" panose="020B0604020202020204"/>
                <a:cs typeface="Arial" panose="020B0604020202020204"/>
              </a:rPr>
              <a:t> </a:t>
            </a:r>
            <a:r>
              <a:rPr sz="2400" b="1" spc="-20" dirty="0">
                <a:latin typeface="Arial" panose="020B0604020202020204"/>
                <a:cs typeface="Arial" panose="020B0604020202020204"/>
              </a:rPr>
              <a:t>ΕΓΧΥΤΗΡΑ</a:t>
            </a:r>
            <a:r>
              <a:rPr sz="2400" b="1" spc="-70" dirty="0">
                <a:latin typeface="Arial" panose="020B0604020202020204"/>
                <a:cs typeface="Arial" panose="020B0604020202020204"/>
              </a:rPr>
              <a:t> </a:t>
            </a:r>
            <a:r>
              <a:rPr sz="2400" b="1" dirty="0">
                <a:latin typeface="Arial" panose="020B0604020202020204"/>
                <a:cs typeface="Arial" panose="020B0604020202020204"/>
              </a:rPr>
              <a:t>ΠΟΥ</a:t>
            </a:r>
            <a:r>
              <a:rPr sz="2400" b="1" spc="-70" dirty="0">
                <a:latin typeface="Arial" panose="020B0604020202020204"/>
                <a:cs typeface="Arial" panose="020B0604020202020204"/>
              </a:rPr>
              <a:t> </a:t>
            </a:r>
            <a:r>
              <a:rPr sz="2400" b="1">
                <a:latin typeface="Arial" panose="020B0604020202020204"/>
                <a:cs typeface="Arial" panose="020B0604020202020204"/>
              </a:rPr>
              <a:t>ΨΕΚΑΖΕΙ</a:t>
            </a:r>
            <a:r>
              <a:rPr sz="2400" b="1" spc="-60">
                <a:latin typeface="Arial" panose="020B0604020202020204"/>
                <a:cs typeface="Arial" panose="020B0604020202020204"/>
              </a:rPr>
              <a:t> </a:t>
            </a:r>
            <a:r>
              <a:rPr sz="2400" b="1" spc="-10" smtClean="0">
                <a:latin typeface="Arial" panose="020B0604020202020204"/>
                <a:cs typeface="Arial" panose="020B0604020202020204"/>
              </a:rPr>
              <a:t>ΝΤ</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ΖΕΛ</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marR="38735">
              <a:lnSpc>
                <a:spcPct val="100000"/>
              </a:lnSpc>
              <a:spcBef>
                <a:spcPts val="2020"/>
              </a:spcBef>
            </a:pPr>
            <a:r>
              <a:rPr sz="2400" b="1" dirty="0">
                <a:latin typeface="Arial" panose="020B0604020202020204"/>
                <a:cs typeface="Arial" panose="020B0604020202020204"/>
              </a:rPr>
              <a:t>ΤΟ</a:t>
            </a:r>
            <a:r>
              <a:rPr sz="2400" b="1" spc="-60" dirty="0">
                <a:latin typeface="Arial" panose="020B0604020202020204"/>
                <a:cs typeface="Arial" panose="020B0604020202020204"/>
              </a:rPr>
              <a:t> </a:t>
            </a:r>
            <a:r>
              <a:rPr sz="2400" b="1" dirty="0">
                <a:latin typeface="Arial" panose="020B0604020202020204"/>
                <a:cs typeface="Arial" panose="020B0604020202020204"/>
              </a:rPr>
              <a:t>ΜΕΙΟΝΕΚΤΗΜΑ</a:t>
            </a:r>
            <a:r>
              <a:rPr sz="2400" b="1" spc="-140" dirty="0">
                <a:latin typeface="Arial" panose="020B0604020202020204"/>
                <a:cs typeface="Arial" panose="020B0604020202020204"/>
              </a:rPr>
              <a:t> </a:t>
            </a:r>
            <a:r>
              <a:rPr sz="2400" b="1" spc="-55" dirty="0">
                <a:latin typeface="Arial" panose="020B0604020202020204"/>
                <a:cs typeface="Arial" panose="020B0604020202020204"/>
              </a:rPr>
              <a:t>ΑΥΤΟΥ</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spc="-20" dirty="0">
                <a:latin typeface="Arial" panose="020B0604020202020204"/>
                <a:cs typeface="Arial" panose="020B0604020202020204"/>
              </a:rPr>
              <a:t>ΣΥΣΤΗΜΑΤΟΣ</a:t>
            </a:r>
            <a:r>
              <a:rPr sz="2400" b="1" spc="-60" dirty="0">
                <a:latin typeface="Arial" panose="020B0604020202020204"/>
                <a:cs typeface="Arial" panose="020B0604020202020204"/>
              </a:rPr>
              <a:t> </a:t>
            </a:r>
            <a:r>
              <a:rPr sz="2400" b="1" dirty="0">
                <a:latin typeface="Arial" panose="020B0604020202020204"/>
                <a:cs typeface="Arial" panose="020B0604020202020204"/>
              </a:rPr>
              <a:t>ΕΙΝΑΙ</a:t>
            </a:r>
            <a:r>
              <a:rPr sz="2400" b="1" spc="-55" dirty="0">
                <a:latin typeface="Arial" panose="020B0604020202020204"/>
                <a:cs typeface="Arial" panose="020B0604020202020204"/>
              </a:rPr>
              <a:t> </a:t>
            </a:r>
            <a:r>
              <a:rPr sz="2400" b="1" dirty="0">
                <a:latin typeface="Arial" panose="020B0604020202020204"/>
                <a:cs typeface="Arial" panose="020B0604020202020204"/>
              </a:rPr>
              <a:t>ΟΤΙ</a:t>
            </a:r>
            <a:r>
              <a:rPr sz="2400" b="1" spc="-55" dirty="0">
                <a:latin typeface="Arial" panose="020B0604020202020204"/>
                <a:cs typeface="Arial" panose="020B0604020202020204"/>
              </a:rPr>
              <a:t> </a:t>
            </a:r>
            <a:r>
              <a:rPr sz="2400" b="1" spc="-50" dirty="0">
                <a:latin typeface="Arial" panose="020B0604020202020204"/>
                <a:cs typeface="Arial" panose="020B0604020202020204"/>
              </a:rPr>
              <a:t>Η </a:t>
            </a:r>
            <a:r>
              <a:rPr sz="2400" b="1" spc="-25" dirty="0">
                <a:latin typeface="Arial" panose="020B0604020202020204"/>
                <a:cs typeface="Arial" panose="020B0604020202020204"/>
              </a:rPr>
              <a:t>ΚΑΥΣΗ</a:t>
            </a:r>
            <a:r>
              <a:rPr sz="2400" b="1" spc="-75" dirty="0">
                <a:latin typeface="Arial" panose="020B0604020202020204"/>
                <a:cs typeface="Arial" panose="020B0604020202020204"/>
              </a:rPr>
              <a:t> </a:t>
            </a:r>
            <a:r>
              <a:rPr sz="2400" b="1" dirty="0">
                <a:latin typeface="Arial" panose="020B0604020202020204"/>
                <a:cs typeface="Arial" panose="020B0604020202020204"/>
              </a:rPr>
              <a:t>ΕΧΕΙ</a:t>
            </a:r>
            <a:r>
              <a:rPr sz="2400" b="1" spc="-60" dirty="0">
                <a:latin typeface="Arial" panose="020B0604020202020204"/>
                <a:cs typeface="Arial" panose="020B0604020202020204"/>
              </a:rPr>
              <a:t> </a:t>
            </a:r>
            <a:r>
              <a:rPr sz="2400" b="1" dirty="0">
                <a:latin typeface="Arial" panose="020B0604020202020204"/>
                <a:cs typeface="Arial" panose="020B0604020202020204"/>
              </a:rPr>
              <a:t>ΧΑΜΗΛΗ</a:t>
            </a:r>
            <a:r>
              <a:rPr sz="2400" b="1" spc="-130" dirty="0">
                <a:latin typeface="Arial" panose="020B0604020202020204"/>
                <a:cs typeface="Arial" panose="020B0604020202020204"/>
              </a:rPr>
              <a:t> </a:t>
            </a:r>
            <a:r>
              <a:rPr sz="2400" b="1" spc="-10" dirty="0">
                <a:latin typeface="Arial" panose="020B0604020202020204"/>
                <a:cs typeface="Arial" panose="020B0604020202020204"/>
              </a:rPr>
              <a:t>ΑΠΟΔΟΣΗ.</a:t>
            </a:r>
            <a:endParaRPr sz="2400">
              <a:latin typeface="Arial" panose="020B0604020202020204"/>
              <a:cs typeface="Arial" panose="020B0604020202020204"/>
            </a:endParaRPr>
          </a:p>
        </p:txBody>
      </p:sp>
    </p:spTree>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915152"/>
            <a:ext cx="8538210" cy="5698490"/>
          </a:xfrm>
          <a:prstGeom prst="rect">
            <a:avLst/>
          </a:prstGeom>
        </p:spPr>
        <p:txBody>
          <a:bodyPr vert="horz" wrap="square" lIns="0" tIns="111125" rIns="0" bIns="0" rtlCol="0">
            <a:spAutoFit/>
          </a:bodyPr>
          <a:lstStyle/>
          <a:p>
            <a:pPr marL="494030">
              <a:lnSpc>
                <a:spcPct val="100000"/>
              </a:lnSpc>
              <a:spcBef>
                <a:spcPts val="875"/>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marL="12700" marR="532765">
              <a:lnSpc>
                <a:spcPct val="111000"/>
              </a:lnSpc>
              <a:spcBef>
                <a:spcPts val="495"/>
              </a:spcBef>
            </a:pPr>
            <a:r>
              <a:rPr sz="2150" b="1" u="sng" dirty="0">
                <a:solidFill>
                  <a:srgbClr val="FF0000"/>
                </a:solidFill>
                <a:uFill>
                  <a:solidFill>
                    <a:srgbClr val="FF0000"/>
                  </a:solidFill>
                </a:uFill>
                <a:latin typeface="Arial" panose="020B0604020202020204"/>
                <a:cs typeface="Arial" panose="020B0604020202020204"/>
              </a:rPr>
              <a:t>Η</a:t>
            </a:r>
            <a:r>
              <a:rPr sz="2150" b="1" u="sng" spc="-120" dirty="0">
                <a:solidFill>
                  <a:srgbClr val="FF0000"/>
                </a:solidFill>
                <a:uFill>
                  <a:solidFill>
                    <a:srgbClr val="FF0000"/>
                  </a:solidFill>
                </a:uFill>
                <a:latin typeface="Arial" panose="020B0604020202020204"/>
                <a:cs typeface="Arial" panose="020B0604020202020204"/>
              </a:rPr>
              <a:t> </a:t>
            </a:r>
            <a:r>
              <a:rPr sz="2150" b="1" u="sng" dirty="0">
                <a:solidFill>
                  <a:srgbClr val="FF0000"/>
                </a:solidFill>
                <a:uFill>
                  <a:solidFill>
                    <a:srgbClr val="FF0000"/>
                  </a:solidFill>
                </a:uFill>
                <a:latin typeface="Arial" panose="020B0604020202020204"/>
                <a:cs typeface="Arial" panose="020B0604020202020204"/>
              </a:rPr>
              <a:t>ΔΕΥΤΕΡΗ</a:t>
            </a:r>
            <a:r>
              <a:rPr sz="2150" b="1" u="sng" spc="-40" dirty="0">
                <a:solidFill>
                  <a:srgbClr val="FF0000"/>
                </a:solidFill>
                <a:uFill>
                  <a:solidFill>
                    <a:srgbClr val="FF0000"/>
                  </a:solidFill>
                </a:uFill>
                <a:latin typeface="Arial" panose="020B0604020202020204"/>
                <a:cs typeface="Arial" panose="020B0604020202020204"/>
              </a:rPr>
              <a:t> </a:t>
            </a:r>
            <a:r>
              <a:rPr sz="2150" b="1" u="sng" dirty="0">
                <a:solidFill>
                  <a:srgbClr val="FF0000"/>
                </a:solidFill>
                <a:uFill>
                  <a:solidFill>
                    <a:srgbClr val="FF0000"/>
                  </a:solidFill>
                </a:uFill>
                <a:latin typeface="Arial" panose="020B0604020202020204"/>
                <a:cs typeface="Arial" panose="020B0604020202020204"/>
              </a:rPr>
              <a:t>ΜΕΘΟΔΟΣ</a:t>
            </a:r>
            <a:r>
              <a:rPr sz="2150" b="1" spc="-40" dirty="0">
                <a:solidFill>
                  <a:srgbClr val="FF0000"/>
                </a:solidFill>
                <a:latin typeface="Arial" panose="020B0604020202020204"/>
                <a:cs typeface="Arial" panose="020B0604020202020204"/>
              </a:rPr>
              <a:t> </a:t>
            </a:r>
            <a:r>
              <a:rPr sz="2150" b="1" dirty="0">
                <a:latin typeface="Arial" panose="020B0604020202020204"/>
                <a:cs typeface="Arial" panose="020B0604020202020204"/>
              </a:rPr>
              <a:t>ΕΙΝΑΙ</a:t>
            </a:r>
            <a:r>
              <a:rPr sz="2150" b="1" spc="-50" dirty="0">
                <a:latin typeface="Arial" panose="020B0604020202020204"/>
                <a:cs typeface="Arial" panose="020B0604020202020204"/>
              </a:rPr>
              <a:t> </a:t>
            </a:r>
            <a:r>
              <a:rPr sz="2150" b="1" dirty="0">
                <a:latin typeface="Arial" panose="020B0604020202020204"/>
                <a:cs typeface="Arial" panose="020B0604020202020204"/>
              </a:rPr>
              <a:t>ΝΑ</a:t>
            </a:r>
            <a:r>
              <a:rPr sz="2150" b="1" spc="-40" dirty="0">
                <a:latin typeface="Arial" panose="020B0604020202020204"/>
                <a:cs typeface="Arial" panose="020B0604020202020204"/>
              </a:rPr>
              <a:t> </a:t>
            </a:r>
            <a:r>
              <a:rPr sz="2150" b="1" spc="-10" dirty="0">
                <a:latin typeface="Arial" panose="020B0604020202020204"/>
                <a:cs typeface="Arial" panose="020B0604020202020204"/>
              </a:rPr>
              <a:t>ΣΥΜΠΙΕΖΕΤΑΙ</a:t>
            </a:r>
            <a:r>
              <a:rPr sz="2150" b="1" spc="-50" dirty="0">
                <a:latin typeface="Arial" panose="020B0604020202020204"/>
                <a:cs typeface="Arial" panose="020B0604020202020204"/>
              </a:rPr>
              <a:t> </a:t>
            </a:r>
            <a:r>
              <a:rPr sz="2150" b="1" dirty="0">
                <a:latin typeface="Arial" panose="020B0604020202020204"/>
                <a:cs typeface="Arial" panose="020B0604020202020204"/>
              </a:rPr>
              <a:t>ΤΟ</a:t>
            </a:r>
            <a:r>
              <a:rPr sz="2150" b="1" spc="-125" dirty="0">
                <a:latin typeface="Arial" panose="020B0604020202020204"/>
                <a:cs typeface="Arial" panose="020B0604020202020204"/>
              </a:rPr>
              <a:t> </a:t>
            </a:r>
            <a:r>
              <a:rPr sz="2150" b="1" dirty="0">
                <a:latin typeface="Arial" panose="020B0604020202020204"/>
                <a:cs typeface="Arial" panose="020B0604020202020204"/>
              </a:rPr>
              <a:t>ΑΕΡΙΟ</a:t>
            </a:r>
            <a:r>
              <a:rPr sz="2150" b="1" spc="-45" dirty="0">
                <a:latin typeface="Arial" panose="020B0604020202020204"/>
                <a:cs typeface="Arial" panose="020B0604020202020204"/>
              </a:rPr>
              <a:t> </a:t>
            </a:r>
            <a:r>
              <a:rPr sz="2150" b="1" spc="-25" dirty="0">
                <a:latin typeface="Arial" panose="020B0604020202020204"/>
                <a:cs typeface="Arial" panose="020B0604020202020204"/>
              </a:rPr>
              <a:t>ΣΕ </a:t>
            </a:r>
            <a:r>
              <a:rPr sz="2150" b="1" dirty="0">
                <a:latin typeface="Arial" panose="020B0604020202020204"/>
                <a:cs typeface="Arial" panose="020B0604020202020204"/>
              </a:rPr>
              <a:t>ΥΨΗΛΗ</a:t>
            </a:r>
            <a:r>
              <a:rPr sz="2150" b="1" spc="-35" dirty="0">
                <a:latin typeface="Arial" panose="020B0604020202020204"/>
                <a:cs typeface="Arial" panose="020B0604020202020204"/>
              </a:rPr>
              <a:t> </a:t>
            </a:r>
            <a:r>
              <a:rPr sz="2150" b="1" dirty="0">
                <a:latin typeface="Arial" panose="020B0604020202020204"/>
                <a:cs typeface="Arial" panose="020B0604020202020204"/>
              </a:rPr>
              <a:t>ΠΙΕΣΗ</a:t>
            </a:r>
            <a:r>
              <a:rPr sz="2150" b="1" spc="-20" dirty="0">
                <a:latin typeface="Arial" panose="020B0604020202020204"/>
                <a:cs typeface="Arial" panose="020B0604020202020204"/>
              </a:rPr>
              <a:t> </a:t>
            </a:r>
            <a:r>
              <a:rPr sz="2150" b="1" dirty="0">
                <a:latin typeface="Arial" panose="020B0604020202020204"/>
                <a:cs typeface="Arial" panose="020B0604020202020204"/>
              </a:rPr>
              <a:t>(250-300</a:t>
            </a:r>
            <a:r>
              <a:rPr sz="2150" b="1" spc="-25" dirty="0">
                <a:latin typeface="Arial" panose="020B0604020202020204"/>
                <a:cs typeface="Arial" panose="020B0604020202020204"/>
              </a:rPr>
              <a:t> </a:t>
            </a:r>
            <a:r>
              <a:rPr sz="2150" b="1" dirty="0">
                <a:latin typeface="Arial" panose="020B0604020202020204"/>
                <a:cs typeface="Arial" panose="020B0604020202020204"/>
              </a:rPr>
              <a:t>bar)</a:t>
            </a:r>
            <a:r>
              <a:rPr sz="2150" b="1" spc="-20" dirty="0">
                <a:latin typeface="Arial" panose="020B0604020202020204"/>
                <a:cs typeface="Arial" panose="020B0604020202020204"/>
              </a:rPr>
              <a:t> </a:t>
            </a:r>
            <a:r>
              <a:rPr sz="2150" b="1" dirty="0">
                <a:latin typeface="Arial" panose="020B0604020202020204"/>
                <a:cs typeface="Arial" panose="020B0604020202020204"/>
              </a:rPr>
              <a:t>ΚΑΙ</a:t>
            </a:r>
            <a:r>
              <a:rPr sz="2150" b="1" spc="-25" dirty="0">
                <a:latin typeface="Arial" panose="020B0604020202020204"/>
                <a:cs typeface="Arial" panose="020B0604020202020204"/>
              </a:rPr>
              <a:t> </a:t>
            </a:r>
            <a:r>
              <a:rPr sz="2150" b="1" dirty="0">
                <a:latin typeface="Arial" panose="020B0604020202020204"/>
                <a:cs typeface="Arial" panose="020B0604020202020204"/>
              </a:rPr>
              <a:t>ΝΑ</a:t>
            </a:r>
            <a:r>
              <a:rPr sz="2150" b="1" spc="-25" dirty="0">
                <a:latin typeface="Arial" panose="020B0604020202020204"/>
                <a:cs typeface="Arial" panose="020B0604020202020204"/>
              </a:rPr>
              <a:t> </a:t>
            </a:r>
            <a:r>
              <a:rPr sz="2150" b="1" spc="-10" dirty="0">
                <a:latin typeface="Arial" panose="020B0604020202020204"/>
                <a:cs typeface="Arial" panose="020B0604020202020204"/>
              </a:rPr>
              <a:t>ΕΓΧΕΕΤΑΙ</a:t>
            </a:r>
            <a:r>
              <a:rPr sz="2150" b="1" spc="-25" dirty="0">
                <a:latin typeface="Arial" panose="020B0604020202020204"/>
                <a:cs typeface="Arial" panose="020B0604020202020204"/>
              </a:rPr>
              <a:t> </a:t>
            </a:r>
            <a:r>
              <a:rPr sz="2150" b="1" dirty="0">
                <a:latin typeface="Arial" panose="020B0604020202020204"/>
                <a:cs typeface="Arial" panose="020B0604020202020204"/>
              </a:rPr>
              <a:t>ΜΕΣΑ</a:t>
            </a:r>
            <a:r>
              <a:rPr sz="2150" b="1" spc="-20" dirty="0">
                <a:latin typeface="Arial" panose="020B0604020202020204"/>
                <a:cs typeface="Arial" panose="020B0604020202020204"/>
              </a:rPr>
              <a:t> ΣΤΟΝ ΚΥΛΙΝΔΡΟ</a:t>
            </a:r>
            <a:r>
              <a:rPr sz="2150" b="1" spc="-55" dirty="0">
                <a:latin typeface="Arial" panose="020B0604020202020204"/>
                <a:cs typeface="Arial" panose="020B0604020202020204"/>
              </a:rPr>
              <a:t> </a:t>
            </a:r>
            <a:r>
              <a:rPr sz="2150" b="1" dirty="0">
                <a:latin typeface="Arial" panose="020B0604020202020204"/>
                <a:cs typeface="Arial" panose="020B0604020202020204"/>
              </a:rPr>
              <a:t>ΜΕΣΩ</a:t>
            </a:r>
            <a:r>
              <a:rPr sz="2150" b="1" spc="-50" dirty="0">
                <a:latin typeface="Arial" panose="020B0604020202020204"/>
                <a:cs typeface="Arial" panose="020B0604020202020204"/>
              </a:rPr>
              <a:t> </a:t>
            </a:r>
            <a:r>
              <a:rPr sz="2150" b="1" dirty="0">
                <a:latin typeface="Arial" panose="020B0604020202020204"/>
                <a:cs typeface="Arial" panose="020B0604020202020204"/>
              </a:rPr>
              <a:t>ΕΙΔΙΚΩΝ</a:t>
            </a:r>
            <a:r>
              <a:rPr sz="2150" b="1" spc="-50" dirty="0">
                <a:latin typeface="Arial" panose="020B0604020202020204"/>
                <a:cs typeface="Arial" panose="020B0604020202020204"/>
              </a:rPr>
              <a:t> </a:t>
            </a:r>
            <a:r>
              <a:rPr sz="2150" b="1" dirty="0">
                <a:latin typeface="Arial" panose="020B0604020202020204"/>
                <a:cs typeface="Arial" panose="020B0604020202020204"/>
              </a:rPr>
              <a:t>ΕΓΧΥΤΗΡΩΝ</a:t>
            </a:r>
            <a:r>
              <a:rPr sz="2150" b="1" spc="-130" dirty="0">
                <a:latin typeface="Arial" panose="020B0604020202020204"/>
                <a:cs typeface="Arial" panose="020B0604020202020204"/>
              </a:rPr>
              <a:t> </a:t>
            </a:r>
            <a:r>
              <a:rPr sz="2150" b="1" dirty="0">
                <a:latin typeface="Arial" panose="020B0604020202020204"/>
                <a:cs typeface="Arial" panose="020B0604020202020204"/>
              </a:rPr>
              <a:t>ΑΕΡΙΟΥ</a:t>
            </a:r>
            <a:r>
              <a:rPr sz="2150" b="1" spc="-50" dirty="0">
                <a:latin typeface="Arial" panose="020B0604020202020204"/>
                <a:cs typeface="Arial" panose="020B0604020202020204"/>
              </a:rPr>
              <a:t> </a:t>
            </a:r>
            <a:r>
              <a:rPr sz="2150" b="1" dirty="0">
                <a:latin typeface="Arial" panose="020B0604020202020204"/>
                <a:cs typeface="Arial" panose="020B0604020202020204"/>
              </a:rPr>
              <a:t>ΣΤΟ</a:t>
            </a:r>
            <a:r>
              <a:rPr sz="2150" b="1" spc="-50" dirty="0">
                <a:latin typeface="Arial" panose="020B0604020202020204"/>
                <a:cs typeface="Arial" panose="020B0604020202020204"/>
              </a:rPr>
              <a:t> </a:t>
            </a:r>
            <a:r>
              <a:rPr sz="2150" b="1" spc="-20" dirty="0">
                <a:latin typeface="Arial" panose="020B0604020202020204"/>
                <a:cs typeface="Arial" panose="020B0604020202020204"/>
              </a:rPr>
              <a:t>ΙΔΙΟ </a:t>
            </a:r>
            <a:r>
              <a:rPr sz="2150" b="1" dirty="0">
                <a:latin typeface="Arial" panose="020B0604020202020204"/>
                <a:cs typeface="Arial" panose="020B0604020202020204"/>
              </a:rPr>
              <a:t>ΧΡΟΝΟ</a:t>
            </a:r>
            <a:r>
              <a:rPr sz="2150" b="1" spc="-20" dirty="0">
                <a:latin typeface="Arial" panose="020B0604020202020204"/>
                <a:cs typeface="Arial" panose="020B0604020202020204"/>
              </a:rPr>
              <a:t> </a:t>
            </a:r>
            <a:r>
              <a:rPr sz="2150" b="1" dirty="0">
                <a:latin typeface="Arial" panose="020B0604020202020204"/>
                <a:cs typeface="Arial" panose="020B0604020202020204"/>
              </a:rPr>
              <a:t>ΜΑΖΙ</a:t>
            </a:r>
            <a:r>
              <a:rPr sz="2150" b="1" spc="-10" dirty="0">
                <a:latin typeface="Arial" panose="020B0604020202020204"/>
                <a:cs typeface="Arial" panose="020B0604020202020204"/>
              </a:rPr>
              <a:t> </a:t>
            </a:r>
            <a:r>
              <a:rPr sz="2150" b="1" dirty="0">
                <a:latin typeface="Arial" panose="020B0604020202020204"/>
                <a:cs typeface="Arial" panose="020B0604020202020204"/>
              </a:rPr>
              <a:t>ΜΕ</a:t>
            </a:r>
            <a:r>
              <a:rPr sz="2150" b="1" spc="-25" dirty="0">
                <a:latin typeface="Arial" panose="020B0604020202020204"/>
                <a:cs typeface="Arial" panose="020B0604020202020204"/>
              </a:rPr>
              <a:t> </a:t>
            </a:r>
            <a:r>
              <a:rPr sz="2150" b="1">
                <a:latin typeface="Arial" panose="020B0604020202020204"/>
                <a:cs typeface="Arial" panose="020B0604020202020204"/>
              </a:rPr>
              <a:t>ΤΟ</a:t>
            </a:r>
            <a:r>
              <a:rPr sz="2150" b="1" spc="-15">
                <a:latin typeface="Arial" panose="020B0604020202020204"/>
                <a:cs typeface="Arial" panose="020B0604020202020204"/>
              </a:rPr>
              <a:t> </a:t>
            </a:r>
            <a:r>
              <a:rPr sz="2150" b="1" spc="-10" smtClean="0">
                <a:latin typeface="Arial" panose="020B0604020202020204"/>
                <a:cs typeface="Arial" panose="020B0604020202020204"/>
              </a:rPr>
              <a:t>ΝΤ</a:t>
            </a:r>
            <a:r>
              <a:rPr lang="el-GR" sz="2150" b="1" spc="-10" dirty="0" smtClean="0">
                <a:latin typeface="Arial" panose="020B0604020202020204"/>
                <a:cs typeface="Arial" panose="020B0604020202020204"/>
              </a:rPr>
              <a:t>Η</a:t>
            </a:r>
            <a:r>
              <a:rPr sz="2150" b="1" spc="-10" smtClean="0">
                <a:latin typeface="Arial" panose="020B0604020202020204"/>
                <a:cs typeface="Arial" panose="020B0604020202020204"/>
              </a:rPr>
              <a:t>ΖΕΛ</a:t>
            </a:r>
            <a:r>
              <a:rPr sz="2150" b="1" spc="-10" dirty="0">
                <a:latin typeface="Arial" panose="020B0604020202020204"/>
                <a:cs typeface="Arial" panose="020B0604020202020204"/>
              </a:rPr>
              <a:t>.</a:t>
            </a:r>
            <a:endParaRPr sz="2150">
              <a:latin typeface="Arial" panose="020B0604020202020204"/>
              <a:cs typeface="Arial" panose="020B0604020202020204"/>
            </a:endParaRPr>
          </a:p>
          <a:p>
            <a:pPr marL="12700" marR="78740">
              <a:lnSpc>
                <a:spcPct val="110000"/>
              </a:lnSpc>
              <a:spcBef>
                <a:spcPts val="435"/>
              </a:spcBef>
            </a:pPr>
            <a:r>
              <a:rPr sz="2150" b="1" spc="-20" dirty="0">
                <a:latin typeface="Arial" panose="020B0604020202020204"/>
                <a:cs typeface="Arial" panose="020B0604020202020204"/>
              </a:rPr>
              <a:t>ΑΥΤΗ</a:t>
            </a:r>
            <a:r>
              <a:rPr sz="2150" b="1" spc="-50" dirty="0">
                <a:latin typeface="Arial" panose="020B0604020202020204"/>
                <a:cs typeface="Arial" panose="020B0604020202020204"/>
              </a:rPr>
              <a:t> </a:t>
            </a:r>
            <a:r>
              <a:rPr sz="2150" b="1" dirty="0">
                <a:latin typeface="Arial" panose="020B0604020202020204"/>
                <a:cs typeface="Arial" panose="020B0604020202020204"/>
              </a:rPr>
              <a:t>ΕΙΝΑΙ</a:t>
            </a:r>
            <a:r>
              <a:rPr sz="2150" b="1" spc="-55" dirty="0">
                <a:latin typeface="Arial" panose="020B0604020202020204"/>
                <a:cs typeface="Arial" panose="020B0604020202020204"/>
              </a:rPr>
              <a:t> </a:t>
            </a:r>
            <a:r>
              <a:rPr sz="2150" b="1" dirty="0">
                <a:latin typeface="Arial" panose="020B0604020202020204"/>
                <a:cs typeface="Arial" panose="020B0604020202020204"/>
              </a:rPr>
              <a:t>Η</a:t>
            </a:r>
            <a:r>
              <a:rPr sz="2150" b="1" spc="-50" dirty="0">
                <a:latin typeface="Arial" panose="020B0604020202020204"/>
                <a:cs typeface="Arial" panose="020B0604020202020204"/>
              </a:rPr>
              <a:t> </a:t>
            </a:r>
            <a:r>
              <a:rPr sz="2150" b="1" dirty="0">
                <a:latin typeface="Arial" panose="020B0604020202020204"/>
                <a:cs typeface="Arial" panose="020B0604020202020204"/>
              </a:rPr>
              <a:t>ΜΕΘΟΔΟΣ</a:t>
            </a:r>
            <a:r>
              <a:rPr sz="2150" b="1" spc="-50" dirty="0">
                <a:latin typeface="Arial" panose="020B0604020202020204"/>
                <a:cs typeface="Arial" panose="020B0604020202020204"/>
              </a:rPr>
              <a:t> </a:t>
            </a:r>
            <a:r>
              <a:rPr sz="2150" b="1" dirty="0">
                <a:latin typeface="Arial" panose="020B0604020202020204"/>
                <a:cs typeface="Arial" panose="020B0604020202020204"/>
              </a:rPr>
              <a:t>ΠΟΥ</a:t>
            </a:r>
            <a:r>
              <a:rPr sz="2150" b="1" spc="-55" dirty="0">
                <a:latin typeface="Arial" panose="020B0604020202020204"/>
                <a:cs typeface="Arial" panose="020B0604020202020204"/>
              </a:rPr>
              <a:t> </a:t>
            </a:r>
            <a:r>
              <a:rPr sz="2150" b="1" dirty="0">
                <a:latin typeface="Arial" panose="020B0604020202020204"/>
                <a:cs typeface="Arial" panose="020B0604020202020204"/>
              </a:rPr>
              <a:t>ΕΧΕΙ</a:t>
            </a:r>
            <a:r>
              <a:rPr sz="2150" b="1" spc="-130" dirty="0">
                <a:latin typeface="Arial" panose="020B0604020202020204"/>
                <a:cs typeface="Arial" panose="020B0604020202020204"/>
              </a:rPr>
              <a:t> </a:t>
            </a:r>
            <a:r>
              <a:rPr sz="2150" b="1" dirty="0">
                <a:latin typeface="Arial" panose="020B0604020202020204"/>
                <a:cs typeface="Arial" panose="020B0604020202020204"/>
              </a:rPr>
              <a:t>ΑΝΑΠΤΥΧΘΕΙ</a:t>
            </a:r>
            <a:r>
              <a:rPr sz="2150" b="1" spc="-125" dirty="0">
                <a:latin typeface="Arial" panose="020B0604020202020204"/>
                <a:cs typeface="Arial" panose="020B0604020202020204"/>
              </a:rPr>
              <a:t> </a:t>
            </a:r>
            <a:r>
              <a:rPr sz="2150" b="1" dirty="0">
                <a:latin typeface="Arial" panose="020B0604020202020204"/>
                <a:cs typeface="Arial" panose="020B0604020202020204"/>
              </a:rPr>
              <a:t>ΑΠΟ</a:t>
            </a:r>
            <a:r>
              <a:rPr sz="2150" b="1" spc="-55" dirty="0">
                <a:latin typeface="Arial" panose="020B0604020202020204"/>
                <a:cs typeface="Arial" panose="020B0604020202020204"/>
              </a:rPr>
              <a:t> </a:t>
            </a:r>
            <a:r>
              <a:rPr sz="2150" b="1" dirty="0">
                <a:latin typeface="Arial" panose="020B0604020202020204"/>
                <a:cs typeface="Arial" panose="020B0604020202020204"/>
              </a:rPr>
              <a:t>ΤΗ</a:t>
            </a:r>
            <a:r>
              <a:rPr sz="2150" b="1" spc="5" dirty="0">
                <a:latin typeface="Arial" panose="020B0604020202020204"/>
                <a:cs typeface="Arial" panose="020B0604020202020204"/>
              </a:rPr>
              <a:t> </a:t>
            </a:r>
            <a:r>
              <a:rPr sz="2150" b="1" i="1" spc="-25" dirty="0">
                <a:solidFill>
                  <a:srgbClr val="FF0000"/>
                </a:solidFill>
                <a:latin typeface="Arial" panose="020B0604020202020204"/>
                <a:cs typeface="Arial" panose="020B0604020202020204"/>
              </a:rPr>
              <a:t>MAN </a:t>
            </a:r>
            <a:r>
              <a:rPr sz="2150" b="1" i="1" dirty="0">
                <a:solidFill>
                  <a:srgbClr val="FF0000"/>
                </a:solidFill>
                <a:latin typeface="Arial" panose="020B0604020202020204"/>
                <a:cs typeface="Arial" panose="020B0604020202020204"/>
              </a:rPr>
              <a:t>B&amp;W</a:t>
            </a:r>
            <a:r>
              <a:rPr sz="2150" b="1" i="1" spc="-30" dirty="0">
                <a:solidFill>
                  <a:srgbClr val="FF0000"/>
                </a:solidFill>
                <a:latin typeface="Arial" panose="020B0604020202020204"/>
                <a:cs typeface="Arial" panose="020B0604020202020204"/>
              </a:rPr>
              <a:t> </a:t>
            </a:r>
            <a:r>
              <a:rPr sz="2150" b="1" i="1" dirty="0">
                <a:solidFill>
                  <a:srgbClr val="FF0000"/>
                </a:solidFill>
                <a:latin typeface="Arial" panose="020B0604020202020204"/>
                <a:cs typeface="Arial" panose="020B0604020202020204"/>
              </a:rPr>
              <a:t>ΣΤΗ</a:t>
            </a:r>
            <a:r>
              <a:rPr sz="2150" b="1" i="1" spc="-20" dirty="0">
                <a:solidFill>
                  <a:srgbClr val="FF0000"/>
                </a:solidFill>
                <a:latin typeface="Arial" panose="020B0604020202020204"/>
                <a:cs typeface="Arial" panose="020B0604020202020204"/>
              </a:rPr>
              <a:t> </a:t>
            </a:r>
            <a:r>
              <a:rPr sz="2150" b="1" i="1" dirty="0">
                <a:solidFill>
                  <a:srgbClr val="FF0000"/>
                </a:solidFill>
                <a:latin typeface="Arial" panose="020B0604020202020204"/>
                <a:cs typeface="Arial" panose="020B0604020202020204"/>
              </a:rPr>
              <a:t>ΜΗΧΑΝΗ</a:t>
            </a:r>
            <a:r>
              <a:rPr sz="2150" b="1" i="1" spc="-20" dirty="0">
                <a:solidFill>
                  <a:srgbClr val="FF0000"/>
                </a:solidFill>
                <a:latin typeface="Arial" panose="020B0604020202020204"/>
                <a:cs typeface="Arial" panose="020B0604020202020204"/>
              </a:rPr>
              <a:t> </a:t>
            </a:r>
            <a:r>
              <a:rPr sz="2150" b="1" i="1" spc="-10" dirty="0">
                <a:solidFill>
                  <a:srgbClr val="FF0000"/>
                </a:solidFill>
                <a:latin typeface="Arial" panose="020B0604020202020204"/>
                <a:cs typeface="Arial" panose="020B0604020202020204"/>
              </a:rPr>
              <a:t>ME-</a:t>
            </a:r>
            <a:r>
              <a:rPr sz="2150" b="1" i="1" dirty="0">
                <a:solidFill>
                  <a:srgbClr val="FF0000"/>
                </a:solidFill>
                <a:latin typeface="Arial" panose="020B0604020202020204"/>
                <a:cs typeface="Arial" panose="020B0604020202020204"/>
              </a:rPr>
              <a:t>GI</a:t>
            </a:r>
            <a:r>
              <a:rPr sz="2150" b="1" dirty="0">
                <a:latin typeface="Arial" panose="020B0604020202020204"/>
                <a:cs typeface="Arial" panose="020B0604020202020204"/>
              </a:rPr>
              <a:t>,</a:t>
            </a:r>
            <a:r>
              <a:rPr sz="2150" b="1" spc="-25" dirty="0">
                <a:latin typeface="Arial" panose="020B0604020202020204"/>
                <a:cs typeface="Arial" panose="020B0604020202020204"/>
              </a:rPr>
              <a:t> </a:t>
            </a:r>
            <a:r>
              <a:rPr sz="2150" b="1" dirty="0">
                <a:latin typeface="Arial" panose="020B0604020202020204"/>
                <a:cs typeface="Arial" panose="020B0604020202020204"/>
              </a:rPr>
              <a:t>Η</a:t>
            </a:r>
            <a:r>
              <a:rPr sz="2150" b="1" spc="-20" dirty="0">
                <a:latin typeface="Arial" panose="020B0604020202020204"/>
                <a:cs typeface="Arial" panose="020B0604020202020204"/>
              </a:rPr>
              <a:t> </a:t>
            </a:r>
            <a:r>
              <a:rPr sz="2150" b="1" dirty="0">
                <a:latin typeface="Arial" panose="020B0604020202020204"/>
                <a:cs typeface="Arial" panose="020B0604020202020204"/>
              </a:rPr>
              <a:t>ΟΠΟΙΑ</a:t>
            </a:r>
            <a:r>
              <a:rPr sz="2150" b="1" spc="-20" dirty="0">
                <a:latin typeface="Arial" panose="020B0604020202020204"/>
                <a:cs typeface="Arial" panose="020B0604020202020204"/>
              </a:rPr>
              <a:t> </a:t>
            </a:r>
            <a:r>
              <a:rPr sz="2150" b="1" dirty="0">
                <a:latin typeface="Arial" panose="020B0604020202020204"/>
                <a:cs typeface="Arial" panose="020B0604020202020204"/>
              </a:rPr>
              <a:t>ΕΙΝΑΙ</a:t>
            </a:r>
            <a:r>
              <a:rPr sz="2150" b="1" spc="-25" dirty="0">
                <a:latin typeface="Arial" panose="020B0604020202020204"/>
                <a:cs typeface="Arial" panose="020B0604020202020204"/>
              </a:rPr>
              <a:t> </a:t>
            </a:r>
            <a:r>
              <a:rPr sz="2150" b="1" dirty="0">
                <a:latin typeface="Arial" panose="020B0604020202020204"/>
                <a:cs typeface="Arial" panose="020B0604020202020204"/>
              </a:rPr>
              <a:t>ΟΥΣΙΑΣΤΙΚΑ</a:t>
            </a:r>
            <a:r>
              <a:rPr sz="2150" b="1" spc="-20" dirty="0">
                <a:latin typeface="Arial" panose="020B0604020202020204"/>
                <a:cs typeface="Arial" panose="020B0604020202020204"/>
              </a:rPr>
              <a:t> </a:t>
            </a:r>
            <a:r>
              <a:rPr sz="2150" b="1" spc="-50" dirty="0">
                <a:latin typeface="Arial" panose="020B0604020202020204"/>
                <a:cs typeface="Arial" panose="020B0604020202020204"/>
              </a:rPr>
              <a:t>Η </a:t>
            </a:r>
            <a:r>
              <a:rPr sz="2150" b="1" dirty="0">
                <a:latin typeface="Arial" panose="020B0604020202020204"/>
                <a:cs typeface="Arial" panose="020B0604020202020204"/>
              </a:rPr>
              <a:t>ΚΑΙΝΟΥΡΓΙΑ</a:t>
            </a:r>
            <a:r>
              <a:rPr sz="2150" b="1" spc="-60" dirty="0">
                <a:latin typeface="Arial" panose="020B0604020202020204"/>
                <a:cs typeface="Arial" panose="020B0604020202020204"/>
              </a:rPr>
              <a:t> </a:t>
            </a:r>
            <a:r>
              <a:rPr sz="2150" b="1" dirty="0">
                <a:latin typeface="Arial" panose="020B0604020202020204"/>
                <a:cs typeface="Arial" panose="020B0604020202020204"/>
              </a:rPr>
              <a:t>ΗΛΕΚΤΡΟΝΙΚΗ</a:t>
            </a:r>
            <a:r>
              <a:rPr sz="2150" b="1" spc="-45" dirty="0">
                <a:latin typeface="Arial" panose="020B0604020202020204"/>
                <a:cs typeface="Arial" panose="020B0604020202020204"/>
              </a:rPr>
              <a:t> </a:t>
            </a:r>
            <a:r>
              <a:rPr sz="2150" b="1" dirty="0">
                <a:latin typeface="Arial" panose="020B0604020202020204"/>
                <a:cs typeface="Arial" panose="020B0604020202020204"/>
              </a:rPr>
              <a:t>ΜΗΧΑΝΗ</a:t>
            </a:r>
            <a:r>
              <a:rPr sz="2150" b="1" spc="-50" dirty="0">
                <a:latin typeface="Arial" panose="020B0604020202020204"/>
                <a:cs typeface="Arial" panose="020B0604020202020204"/>
              </a:rPr>
              <a:t> </a:t>
            </a:r>
            <a:r>
              <a:rPr sz="2150" b="1" dirty="0">
                <a:latin typeface="Arial" panose="020B0604020202020204"/>
                <a:cs typeface="Arial" panose="020B0604020202020204"/>
              </a:rPr>
              <a:t>ΧΩΡΙΣ</a:t>
            </a:r>
            <a:r>
              <a:rPr sz="2150" b="1" spc="-45" dirty="0">
                <a:latin typeface="Arial" panose="020B0604020202020204"/>
                <a:cs typeface="Arial" panose="020B0604020202020204"/>
              </a:rPr>
              <a:t> </a:t>
            </a:r>
            <a:r>
              <a:rPr sz="2150" b="1" spc="-10" dirty="0">
                <a:latin typeface="Arial" panose="020B0604020202020204"/>
                <a:cs typeface="Arial" panose="020B0604020202020204"/>
              </a:rPr>
              <a:t>ΕΚΚΕΝΤΡΟΦΟΡΟ, </a:t>
            </a:r>
            <a:r>
              <a:rPr sz="2150" b="1" dirty="0">
                <a:latin typeface="Arial" panose="020B0604020202020204"/>
                <a:cs typeface="Arial" panose="020B0604020202020204"/>
              </a:rPr>
              <a:t>ΜΕ</a:t>
            </a:r>
            <a:r>
              <a:rPr sz="2150" b="1" spc="-35" dirty="0">
                <a:latin typeface="Arial" panose="020B0604020202020204"/>
                <a:cs typeface="Arial" panose="020B0604020202020204"/>
              </a:rPr>
              <a:t> </a:t>
            </a:r>
            <a:r>
              <a:rPr sz="2150" b="1" dirty="0">
                <a:latin typeface="Arial" panose="020B0604020202020204"/>
                <a:cs typeface="Arial" panose="020B0604020202020204"/>
              </a:rPr>
              <a:t>ΤΟΝ</a:t>
            </a:r>
            <a:r>
              <a:rPr sz="2150" b="1" spc="-25" dirty="0">
                <a:latin typeface="Arial" panose="020B0604020202020204"/>
                <a:cs typeface="Arial" panose="020B0604020202020204"/>
              </a:rPr>
              <a:t> </a:t>
            </a:r>
            <a:r>
              <a:rPr sz="2150" b="1" dirty="0">
                <a:latin typeface="Arial" panose="020B0604020202020204"/>
                <a:cs typeface="Arial" panose="020B0604020202020204"/>
              </a:rPr>
              <a:t>ΕΠΙΠΛΕΟΝ</a:t>
            </a:r>
            <a:r>
              <a:rPr sz="2150" b="1" spc="-25" dirty="0">
                <a:latin typeface="Arial" panose="020B0604020202020204"/>
                <a:cs typeface="Arial" panose="020B0604020202020204"/>
              </a:rPr>
              <a:t> </a:t>
            </a:r>
            <a:r>
              <a:rPr sz="2150" b="1" dirty="0">
                <a:latin typeface="Arial" panose="020B0604020202020204"/>
                <a:cs typeface="Arial" panose="020B0604020202020204"/>
              </a:rPr>
              <a:t>ΕΞΟΠΛΙΣΜΟ</a:t>
            </a:r>
            <a:r>
              <a:rPr sz="2150" b="1" spc="-30" dirty="0">
                <a:latin typeface="Arial" panose="020B0604020202020204"/>
                <a:cs typeface="Arial" panose="020B0604020202020204"/>
              </a:rPr>
              <a:t> </a:t>
            </a:r>
            <a:r>
              <a:rPr sz="2150" b="1" dirty="0">
                <a:latin typeface="Arial" panose="020B0604020202020204"/>
                <a:cs typeface="Arial" panose="020B0604020202020204"/>
              </a:rPr>
              <a:t>ΓΙΑ</a:t>
            </a:r>
            <a:r>
              <a:rPr sz="2150" b="1" spc="-25" dirty="0">
                <a:latin typeface="Arial" panose="020B0604020202020204"/>
                <a:cs typeface="Arial" panose="020B0604020202020204"/>
              </a:rPr>
              <a:t> </a:t>
            </a:r>
            <a:r>
              <a:rPr sz="2150" b="1" dirty="0">
                <a:latin typeface="Arial" panose="020B0604020202020204"/>
                <a:cs typeface="Arial" panose="020B0604020202020204"/>
              </a:rPr>
              <a:t>ΤΗΝ</a:t>
            </a:r>
            <a:r>
              <a:rPr sz="2150" b="1" spc="-25" dirty="0">
                <a:latin typeface="Arial" panose="020B0604020202020204"/>
                <a:cs typeface="Arial" panose="020B0604020202020204"/>
              </a:rPr>
              <a:t> </a:t>
            </a:r>
            <a:r>
              <a:rPr sz="2150" b="1" dirty="0">
                <a:latin typeface="Arial" panose="020B0604020202020204"/>
                <a:cs typeface="Arial" panose="020B0604020202020204"/>
              </a:rPr>
              <a:t>ΕΓΧΥΣΗ</a:t>
            </a:r>
            <a:r>
              <a:rPr sz="2150" b="1" spc="-25" dirty="0">
                <a:latin typeface="Arial" panose="020B0604020202020204"/>
                <a:cs typeface="Arial" panose="020B0604020202020204"/>
              </a:rPr>
              <a:t> </a:t>
            </a:r>
            <a:r>
              <a:rPr sz="2150" b="1" spc="-20" dirty="0">
                <a:latin typeface="Arial" panose="020B0604020202020204"/>
                <a:cs typeface="Arial" panose="020B0604020202020204"/>
              </a:rPr>
              <a:t>ΤΟΥ</a:t>
            </a:r>
            <a:r>
              <a:rPr sz="2150" b="1" spc="-110" dirty="0">
                <a:latin typeface="Arial" panose="020B0604020202020204"/>
                <a:cs typeface="Arial" panose="020B0604020202020204"/>
              </a:rPr>
              <a:t> </a:t>
            </a:r>
            <a:r>
              <a:rPr sz="2150" b="1" spc="-10" dirty="0">
                <a:latin typeface="Arial" panose="020B0604020202020204"/>
                <a:cs typeface="Arial" panose="020B0604020202020204"/>
              </a:rPr>
              <a:t>ΑΕΡΙΟΥ </a:t>
            </a:r>
            <a:r>
              <a:rPr sz="2150" b="1" dirty="0">
                <a:latin typeface="Arial" panose="020B0604020202020204"/>
                <a:cs typeface="Arial" panose="020B0604020202020204"/>
              </a:rPr>
              <a:t>ΣΤΟΝ</a:t>
            </a:r>
            <a:r>
              <a:rPr sz="2150" b="1" spc="-45" dirty="0">
                <a:latin typeface="Arial" panose="020B0604020202020204"/>
                <a:cs typeface="Arial" panose="020B0604020202020204"/>
              </a:rPr>
              <a:t> </a:t>
            </a:r>
            <a:r>
              <a:rPr sz="2150" b="1" spc="-10" dirty="0">
                <a:latin typeface="Arial" panose="020B0604020202020204"/>
                <a:cs typeface="Arial" panose="020B0604020202020204"/>
              </a:rPr>
              <a:t>ΚΙΝΗΤΗΡΑ.</a:t>
            </a:r>
            <a:endParaRPr sz="2150">
              <a:latin typeface="Arial" panose="020B0604020202020204"/>
              <a:cs typeface="Arial" panose="020B0604020202020204"/>
            </a:endParaRPr>
          </a:p>
          <a:p>
            <a:pPr marL="12700" marR="5080">
              <a:lnSpc>
                <a:spcPct val="111000"/>
              </a:lnSpc>
              <a:spcBef>
                <a:spcPts val="425"/>
              </a:spcBef>
            </a:pPr>
            <a:r>
              <a:rPr sz="2150" b="1" dirty="0">
                <a:latin typeface="Arial" panose="020B0604020202020204"/>
                <a:cs typeface="Arial" panose="020B0604020202020204"/>
              </a:rPr>
              <a:t>Ο</a:t>
            </a:r>
            <a:r>
              <a:rPr sz="2150" b="1" spc="-50" dirty="0">
                <a:latin typeface="Arial" panose="020B0604020202020204"/>
                <a:cs typeface="Arial" panose="020B0604020202020204"/>
              </a:rPr>
              <a:t> </a:t>
            </a:r>
            <a:r>
              <a:rPr sz="2150" b="1" spc="-10" dirty="0">
                <a:latin typeface="Arial" panose="020B0604020202020204"/>
                <a:cs typeface="Arial" panose="020B0604020202020204"/>
              </a:rPr>
              <a:t>ΚΙΝΗΤΗΡΑΣ</a:t>
            </a:r>
            <a:r>
              <a:rPr sz="2150" b="1" spc="-55" dirty="0">
                <a:latin typeface="Arial" panose="020B0604020202020204"/>
                <a:cs typeface="Arial" panose="020B0604020202020204"/>
              </a:rPr>
              <a:t> </a:t>
            </a:r>
            <a:r>
              <a:rPr sz="2150" b="1" dirty="0">
                <a:latin typeface="Arial" panose="020B0604020202020204"/>
                <a:cs typeface="Arial" panose="020B0604020202020204"/>
              </a:rPr>
              <a:t>ΕΙΝΑΙ</a:t>
            </a:r>
            <a:r>
              <a:rPr sz="2150" b="1" spc="-55" dirty="0">
                <a:latin typeface="Arial" panose="020B0604020202020204"/>
                <a:cs typeface="Arial" panose="020B0604020202020204"/>
              </a:rPr>
              <a:t> </a:t>
            </a:r>
            <a:r>
              <a:rPr sz="2150" b="1" dirty="0">
                <a:latin typeface="Arial" panose="020B0604020202020204"/>
                <a:cs typeface="Arial" panose="020B0604020202020204"/>
              </a:rPr>
              <a:t>ΕΦΟΔΙΑΣΜΕΝΟΣ</a:t>
            </a:r>
            <a:r>
              <a:rPr sz="2150" b="1" spc="-45" dirty="0">
                <a:latin typeface="Arial" panose="020B0604020202020204"/>
                <a:cs typeface="Arial" panose="020B0604020202020204"/>
              </a:rPr>
              <a:t> </a:t>
            </a:r>
            <a:r>
              <a:rPr sz="2150" b="1" dirty="0">
                <a:latin typeface="Arial" panose="020B0604020202020204"/>
                <a:cs typeface="Arial" panose="020B0604020202020204"/>
              </a:rPr>
              <a:t>ΜΕ</a:t>
            </a:r>
            <a:r>
              <a:rPr sz="2150" b="1" spc="-50" dirty="0">
                <a:latin typeface="Arial" panose="020B0604020202020204"/>
                <a:cs typeface="Arial" panose="020B0604020202020204"/>
              </a:rPr>
              <a:t> </a:t>
            </a:r>
            <a:r>
              <a:rPr sz="2150" b="1" dirty="0">
                <a:latin typeface="Arial" panose="020B0604020202020204"/>
                <a:cs typeface="Arial" panose="020B0604020202020204"/>
              </a:rPr>
              <a:t>ΒΑΛΒΙΔΕΣ</a:t>
            </a:r>
            <a:r>
              <a:rPr sz="2150" b="1" spc="-45" dirty="0">
                <a:latin typeface="Arial" panose="020B0604020202020204"/>
                <a:cs typeface="Arial" panose="020B0604020202020204"/>
              </a:rPr>
              <a:t> </a:t>
            </a:r>
            <a:r>
              <a:rPr sz="2150" b="1" spc="-10" dirty="0">
                <a:latin typeface="Arial" panose="020B0604020202020204"/>
                <a:cs typeface="Arial" panose="020B0604020202020204"/>
              </a:rPr>
              <a:t>ΕΓΧΥΣΗΣ </a:t>
            </a:r>
            <a:r>
              <a:rPr sz="2150" b="1" dirty="0">
                <a:latin typeface="Arial" panose="020B0604020202020204"/>
                <a:cs typeface="Arial" panose="020B0604020202020204"/>
              </a:rPr>
              <a:t>ΑΕΡΙΟΥ</a:t>
            </a:r>
            <a:r>
              <a:rPr sz="2150" b="1" spc="-60" dirty="0">
                <a:latin typeface="Arial" panose="020B0604020202020204"/>
                <a:cs typeface="Arial" panose="020B0604020202020204"/>
              </a:rPr>
              <a:t> </a:t>
            </a:r>
            <a:r>
              <a:rPr sz="2150" b="1" dirty="0">
                <a:latin typeface="Arial" panose="020B0604020202020204"/>
                <a:cs typeface="Arial" panose="020B0604020202020204"/>
              </a:rPr>
              <a:t>ΚΑΙ</a:t>
            </a:r>
            <a:r>
              <a:rPr sz="2150" b="1" spc="-45" dirty="0">
                <a:latin typeface="Arial" panose="020B0604020202020204"/>
                <a:cs typeface="Arial" panose="020B0604020202020204"/>
              </a:rPr>
              <a:t> </a:t>
            </a:r>
            <a:r>
              <a:rPr sz="2150" b="1" dirty="0">
                <a:latin typeface="Arial" panose="020B0604020202020204"/>
                <a:cs typeface="Arial" panose="020B0604020202020204"/>
              </a:rPr>
              <a:t>ΕΓΧΥΤΗΡΕΣ</a:t>
            </a:r>
            <a:r>
              <a:rPr sz="2150" b="1" spc="-35" dirty="0">
                <a:latin typeface="Arial" panose="020B0604020202020204"/>
                <a:cs typeface="Arial" panose="020B0604020202020204"/>
              </a:rPr>
              <a:t> </a:t>
            </a:r>
            <a:r>
              <a:rPr sz="2150" b="1" spc="-25" dirty="0">
                <a:latin typeface="Arial" panose="020B0604020202020204"/>
                <a:cs typeface="Arial" panose="020B0604020202020204"/>
              </a:rPr>
              <a:t>ΚΑΥΣΙΜΟΥ</a:t>
            </a:r>
            <a:r>
              <a:rPr sz="2150" b="1" spc="-45" dirty="0">
                <a:latin typeface="Arial" panose="020B0604020202020204"/>
                <a:cs typeface="Arial" panose="020B0604020202020204"/>
              </a:rPr>
              <a:t> </a:t>
            </a:r>
            <a:r>
              <a:rPr sz="2150" b="1" dirty="0">
                <a:latin typeface="Arial" panose="020B0604020202020204"/>
                <a:cs typeface="Arial" panose="020B0604020202020204"/>
              </a:rPr>
              <a:t>ΚΑΙ</a:t>
            </a:r>
            <a:r>
              <a:rPr sz="2150" b="1" spc="-45" dirty="0">
                <a:latin typeface="Arial" panose="020B0604020202020204"/>
                <a:cs typeface="Arial" panose="020B0604020202020204"/>
              </a:rPr>
              <a:t> </a:t>
            </a:r>
            <a:r>
              <a:rPr sz="2150" b="1" dirty="0">
                <a:latin typeface="Arial" panose="020B0604020202020204"/>
                <a:cs typeface="Arial" panose="020B0604020202020204"/>
              </a:rPr>
              <a:t>ΕΠΕΙΔΗ</a:t>
            </a:r>
            <a:r>
              <a:rPr sz="2150" b="1" spc="-35" dirty="0">
                <a:latin typeface="Arial" panose="020B0604020202020204"/>
                <a:cs typeface="Arial" panose="020B0604020202020204"/>
              </a:rPr>
              <a:t> </a:t>
            </a:r>
            <a:r>
              <a:rPr sz="2150" b="1" spc="-10" dirty="0">
                <a:latin typeface="Arial" panose="020B0604020202020204"/>
                <a:cs typeface="Arial" panose="020B0604020202020204"/>
              </a:rPr>
              <a:t>ΕΙΝΑΙ </a:t>
            </a:r>
            <a:r>
              <a:rPr sz="2150" b="1" dirty="0">
                <a:latin typeface="Arial" panose="020B0604020202020204"/>
                <a:cs typeface="Arial" panose="020B0604020202020204"/>
              </a:rPr>
              <a:t>ΗΛΕΚΤΟΝΙΚΑ</a:t>
            </a:r>
            <a:r>
              <a:rPr sz="2150" b="1" spc="-40" dirty="0">
                <a:latin typeface="Arial" panose="020B0604020202020204"/>
                <a:cs typeface="Arial" panose="020B0604020202020204"/>
              </a:rPr>
              <a:t> </a:t>
            </a:r>
            <a:r>
              <a:rPr sz="2150" b="1" dirty="0">
                <a:latin typeface="Arial" panose="020B0604020202020204"/>
                <a:cs typeface="Arial" panose="020B0604020202020204"/>
              </a:rPr>
              <a:t>ΕΛΕΓΧΟΜΕΝΗ</a:t>
            </a:r>
            <a:r>
              <a:rPr sz="2150" b="1" spc="-25" dirty="0">
                <a:latin typeface="Arial" panose="020B0604020202020204"/>
                <a:cs typeface="Arial" panose="020B0604020202020204"/>
              </a:rPr>
              <a:t> </a:t>
            </a:r>
            <a:r>
              <a:rPr sz="2150" b="1" dirty="0">
                <a:latin typeface="Arial" panose="020B0604020202020204"/>
                <a:cs typeface="Arial" panose="020B0604020202020204"/>
              </a:rPr>
              <a:t>ΜΠΟΡΕΙ</a:t>
            </a:r>
            <a:r>
              <a:rPr sz="2150" b="1" spc="-30" dirty="0">
                <a:latin typeface="Arial" panose="020B0604020202020204"/>
                <a:cs typeface="Arial" panose="020B0604020202020204"/>
              </a:rPr>
              <a:t> </a:t>
            </a:r>
            <a:r>
              <a:rPr sz="2150" b="1" dirty="0">
                <a:latin typeface="Arial" panose="020B0604020202020204"/>
                <a:cs typeface="Arial" panose="020B0604020202020204"/>
              </a:rPr>
              <a:t>ΝΑ</a:t>
            </a:r>
            <a:r>
              <a:rPr sz="2150" b="1" spc="-25" dirty="0">
                <a:latin typeface="Arial" panose="020B0604020202020204"/>
                <a:cs typeface="Arial" panose="020B0604020202020204"/>
              </a:rPr>
              <a:t> </a:t>
            </a:r>
            <a:r>
              <a:rPr sz="2150" b="1" dirty="0">
                <a:latin typeface="Arial" panose="020B0604020202020204"/>
                <a:cs typeface="Arial" panose="020B0604020202020204"/>
              </a:rPr>
              <a:t>ΚΑΨΕΙ</a:t>
            </a:r>
            <a:r>
              <a:rPr sz="2150" b="1" spc="-30" dirty="0">
                <a:latin typeface="Arial" panose="020B0604020202020204"/>
                <a:cs typeface="Arial" panose="020B0604020202020204"/>
              </a:rPr>
              <a:t> </a:t>
            </a:r>
            <a:r>
              <a:rPr sz="2150" b="1" spc="-10" dirty="0">
                <a:latin typeface="Arial" panose="020B0604020202020204"/>
                <a:cs typeface="Arial" panose="020B0604020202020204"/>
              </a:rPr>
              <a:t>ΟΠΟΙΑΔΗΠΟΤΕ ΑΝΑΛΟΓΙΑ</a:t>
            </a:r>
            <a:r>
              <a:rPr sz="2150" b="1" spc="-110" dirty="0">
                <a:latin typeface="Arial" panose="020B0604020202020204"/>
                <a:cs typeface="Arial" panose="020B0604020202020204"/>
              </a:rPr>
              <a:t> </a:t>
            </a:r>
            <a:r>
              <a:rPr sz="2150" b="1" dirty="0">
                <a:latin typeface="Arial" panose="020B0604020202020204"/>
                <a:cs typeface="Arial" panose="020B0604020202020204"/>
              </a:rPr>
              <a:t>ΑΕΡΙΟΥ</a:t>
            </a:r>
            <a:r>
              <a:rPr sz="2150" b="1" spc="-35" dirty="0">
                <a:latin typeface="Arial" panose="020B0604020202020204"/>
                <a:cs typeface="Arial" panose="020B0604020202020204"/>
              </a:rPr>
              <a:t> </a:t>
            </a:r>
            <a:r>
              <a:rPr sz="2150" b="1" dirty="0">
                <a:latin typeface="Arial" panose="020B0604020202020204"/>
                <a:cs typeface="Arial" panose="020B0604020202020204"/>
              </a:rPr>
              <a:t>ΚΑΙ</a:t>
            </a:r>
            <a:r>
              <a:rPr sz="2150" b="1" spc="-40" dirty="0">
                <a:latin typeface="Arial" panose="020B0604020202020204"/>
                <a:cs typeface="Arial" panose="020B0604020202020204"/>
              </a:rPr>
              <a:t> </a:t>
            </a:r>
            <a:r>
              <a:rPr sz="2150" b="1" spc="-25" dirty="0">
                <a:latin typeface="Arial" panose="020B0604020202020204"/>
                <a:cs typeface="Arial" panose="020B0604020202020204"/>
              </a:rPr>
              <a:t>ΚΑΥΣΙΜΟΥ</a:t>
            </a:r>
            <a:r>
              <a:rPr sz="2150" b="1" spc="-35" dirty="0">
                <a:latin typeface="Arial" panose="020B0604020202020204"/>
                <a:cs typeface="Arial" panose="020B0604020202020204"/>
              </a:rPr>
              <a:t> </a:t>
            </a:r>
            <a:r>
              <a:rPr sz="2150" b="1" dirty="0">
                <a:latin typeface="Arial" panose="020B0604020202020204"/>
                <a:cs typeface="Arial" panose="020B0604020202020204"/>
              </a:rPr>
              <a:t>ΜΕ</a:t>
            </a:r>
            <a:r>
              <a:rPr sz="2150" b="1" spc="-35" dirty="0">
                <a:latin typeface="Arial" panose="020B0604020202020204"/>
                <a:cs typeface="Arial" panose="020B0604020202020204"/>
              </a:rPr>
              <a:t> </a:t>
            </a:r>
            <a:r>
              <a:rPr sz="2150" b="1" dirty="0">
                <a:latin typeface="Arial" panose="020B0604020202020204"/>
                <a:cs typeface="Arial" panose="020B0604020202020204"/>
              </a:rPr>
              <a:t>ΜΙΑ</a:t>
            </a:r>
            <a:r>
              <a:rPr sz="2150" b="1" spc="-30" dirty="0">
                <a:latin typeface="Arial" panose="020B0604020202020204"/>
                <a:cs typeface="Arial" panose="020B0604020202020204"/>
              </a:rPr>
              <a:t> </a:t>
            </a:r>
            <a:r>
              <a:rPr sz="2150" b="1" spc="-10" dirty="0">
                <a:latin typeface="Arial" panose="020B0604020202020204"/>
                <a:cs typeface="Arial" panose="020B0604020202020204"/>
              </a:rPr>
              <a:t>ΠΡΟΚΑΘΟΡΙΣΜΕΝΗ </a:t>
            </a:r>
            <a:r>
              <a:rPr sz="2150" b="1" dirty="0">
                <a:latin typeface="Arial" panose="020B0604020202020204"/>
                <a:cs typeface="Arial" panose="020B0604020202020204"/>
              </a:rPr>
              <a:t>ΕΛΑΧΙΣΤΗ</a:t>
            </a:r>
            <a:r>
              <a:rPr sz="2150" b="1" spc="-80" dirty="0">
                <a:latin typeface="Arial" panose="020B0604020202020204"/>
                <a:cs typeface="Arial" panose="020B0604020202020204"/>
              </a:rPr>
              <a:t> </a:t>
            </a:r>
            <a:r>
              <a:rPr sz="2150" b="1" spc="-10" dirty="0">
                <a:latin typeface="Arial" panose="020B0604020202020204"/>
                <a:cs typeface="Arial" panose="020B0604020202020204"/>
              </a:rPr>
              <a:t>ΠΟΣΟΤΗΤΑ</a:t>
            </a:r>
            <a:r>
              <a:rPr sz="2150" b="1" spc="-65" dirty="0">
                <a:latin typeface="Arial" panose="020B0604020202020204"/>
                <a:cs typeface="Arial" panose="020B0604020202020204"/>
              </a:rPr>
              <a:t> </a:t>
            </a:r>
            <a:r>
              <a:rPr sz="2150" b="1" spc="-10" dirty="0">
                <a:latin typeface="Arial" panose="020B0604020202020204"/>
                <a:cs typeface="Arial" panose="020B0604020202020204"/>
              </a:rPr>
              <a:t>ΚΑΥΣΙΜΟΥ.</a:t>
            </a:r>
            <a:endParaRPr sz="2150">
              <a:latin typeface="Arial" panose="020B0604020202020204"/>
              <a:cs typeface="Arial" panose="020B0604020202020204"/>
            </a:endParaRPr>
          </a:p>
        </p:txBody>
      </p:sp>
    </p:spTree>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1964689" y="322579"/>
            <a:ext cx="5213985" cy="452120"/>
          </a:xfrm>
          <a:prstGeom prst="rect">
            <a:avLst/>
          </a:prstGeom>
        </p:spPr>
        <p:txBody>
          <a:bodyPr vert="horz" wrap="square" lIns="0" tIns="12700" rIns="0" bIns="0" rtlCol="0">
            <a:spAutoFit/>
          </a:bodyPr>
          <a:lstStyle/>
          <a:p>
            <a:pPr marL="12700">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739140" y="1013459"/>
            <a:ext cx="7663180" cy="360680"/>
          </a:xfrm>
          <a:prstGeom prst="rect">
            <a:avLst/>
          </a:prstGeom>
        </p:spPr>
        <p:txBody>
          <a:bodyPr vert="horz" wrap="square" lIns="0" tIns="12700" rIns="0" bIns="0" rtlCol="0">
            <a:spAutoFit/>
          </a:bodyPr>
          <a:lstStyle/>
          <a:p>
            <a:pPr marL="1270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p:txBody>
      </p:sp>
      <p:pic>
        <p:nvPicPr>
          <p:cNvPr id="6" name="object 6"/>
          <p:cNvPicPr/>
          <p:nvPr/>
        </p:nvPicPr>
        <p:blipFill>
          <a:blip r:embed="rId1" cstate="print"/>
          <a:stretch>
            <a:fillRect/>
          </a:stretch>
        </p:blipFill>
        <p:spPr>
          <a:xfrm>
            <a:off x="179070" y="1628139"/>
            <a:ext cx="8784590" cy="5003800"/>
          </a:xfrm>
          <a:prstGeom prst="rect">
            <a:avLst/>
          </a:prstGeom>
        </p:spPr>
      </p:pic>
    </p:spTree>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1013459"/>
            <a:ext cx="8614410" cy="5288280"/>
          </a:xfrm>
          <a:prstGeom prst="rect">
            <a:avLst/>
          </a:prstGeom>
        </p:spPr>
        <p:txBody>
          <a:bodyPr vert="horz" wrap="square" lIns="0" tIns="12700" rIns="0" bIns="0" rtlCol="0">
            <a:spAutoFit/>
          </a:bodyPr>
          <a:lstStyle/>
          <a:p>
            <a:pPr marL="49403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marL="12700" marR="453390">
              <a:lnSpc>
                <a:spcPct val="109000"/>
              </a:lnSpc>
              <a:spcBef>
                <a:spcPts val="2055"/>
              </a:spcBef>
            </a:pPr>
            <a:r>
              <a:rPr sz="2250" b="1" dirty="0">
                <a:latin typeface="Arial" panose="020B0604020202020204"/>
                <a:cs typeface="Arial" panose="020B0604020202020204"/>
              </a:rPr>
              <a:t>ΤΟ</a:t>
            </a:r>
            <a:r>
              <a:rPr sz="2250" b="1" spc="-140" dirty="0">
                <a:latin typeface="Arial" panose="020B0604020202020204"/>
                <a:cs typeface="Arial" panose="020B0604020202020204"/>
              </a:rPr>
              <a:t> </a:t>
            </a:r>
            <a:r>
              <a:rPr sz="2250" b="1" dirty="0">
                <a:latin typeface="Arial" panose="020B0604020202020204"/>
                <a:cs typeface="Arial" panose="020B0604020202020204"/>
              </a:rPr>
              <a:t>ΑΕΡΙΟ</a:t>
            </a:r>
            <a:r>
              <a:rPr sz="2250" b="1" spc="-70" dirty="0">
                <a:latin typeface="Arial" panose="020B0604020202020204"/>
                <a:cs typeface="Arial" panose="020B0604020202020204"/>
              </a:rPr>
              <a:t> </a:t>
            </a:r>
            <a:r>
              <a:rPr sz="2250" b="1" spc="-25" dirty="0">
                <a:latin typeface="Arial" panose="020B0604020202020204"/>
                <a:cs typeface="Arial" panose="020B0604020202020204"/>
              </a:rPr>
              <a:t>ΣΥΜΠΙΕΖΕΤΑΙ</a:t>
            </a:r>
            <a:r>
              <a:rPr sz="2250" b="1" spc="-55" dirty="0">
                <a:latin typeface="Arial" panose="020B0604020202020204"/>
                <a:cs typeface="Arial" panose="020B0604020202020204"/>
              </a:rPr>
              <a:t> </a:t>
            </a:r>
            <a:r>
              <a:rPr sz="2250" b="1" dirty="0">
                <a:latin typeface="Arial" panose="020B0604020202020204"/>
                <a:cs typeface="Arial" panose="020B0604020202020204"/>
              </a:rPr>
              <a:t>ΜΕ</a:t>
            </a:r>
            <a:r>
              <a:rPr sz="2250" b="1" spc="-55" dirty="0">
                <a:latin typeface="Arial" panose="020B0604020202020204"/>
                <a:cs typeface="Arial" panose="020B0604020202020204"/>
              </a:rPr>
              <a:t> </a:t>
            </a:r>
            <a:r>
              <a:rPr sz="2250" b="1" spc="-10" dirty="0">
                <a:latin typeface="Arial" panose="020B0604020202020204"/>
                <a:cs typeface="Arial" panose="020B0604020202020204"/>
              </a:rPr>
              <a:t>ΣΥΜΠΙΕΣΤΕΣ</a:t>
            </a:r>
            <a:r>
              <a:rPr sz="2250" b="1" spc="-140" dirty="0">
                <a:latin typeface="Arial" panose="020B0604020202020204"/>
                <a:cs typeface="Arial" panose="020B0604020202020204"/>
              </a:rPr>
              <a:t> </a:t>
            </a:r>
            <a:r>
              <a:rPr sz="2250" b="1" dirty="0">
                <a:latin typeface="Arial" panose="020B0604020202020204"/>
                <a:cs typeface="Arial" panose="020B0604020202020204"/>
              </a:rPr>
              <a:t>ΑΠΟ</a:t>
            </a:r>
            <a:r>
              <a:rPr sz="2250" b="1" spc="-55" dirty="0">
                <a:latin typeface="Arial" panose="020B0604020202020204"/>
                <a:cs typeface="Arial" panose="020B0604020202020204"/>
              </a:rPr>
              <a:t> </a:t>
            </a:r>
            <a:r>
              <a:rPr sz="2250" b="1" dirty="0">
                <a:latin typeface="Arial" panose="020B0604020202020204"/>
                <a:cs typeface="Arial" panose="020B0604020202020204"/>
              </a:rPr>
              <a:t>250</a:t>
            </a:r>
            <a:r>
              <a:rPr sz="2250" b="1" spc="-65" dirty="0">
                <a:latin typeface="Arial" panose="020B0604020202020204"/>
                <a:cs typeface="Arial" panose="020B0604020202020204"/>
              </a:rPr>
              <a:t> </a:t>
            </a:r>
            <a:r>
              <a:rPr sz="2250" b="1" dirty="0">
                <a:latin typeface="Arial" panose="020B0604020202020204"/>
                <a:cs typeface="Arial" panose="020B0604020202020204"/>
              </a:rPr>
              <a:t>ΕΩΣ</a:t>
            </a:r>
            <a:r>
              <a:rPr sz="2250" b="1" spc="-60" dirty="0">
                <a:latin typeface="Arial" panose="020B0604020202020204"/>
                <a:cs typeface="Arial" panose="020B0604020202020204"/>
              </a:rPr>
              <a:t> </a:t>
            </a:r>
            <a:r>
              <a:rPr sz="2250" b="1" spc="-25" dirty="0">
                <a:latin typeface="Arial" panose="020B0604020202020204"/>
                <a:cs typeface="Arial" panose="020B0604020202020204"/>
              </a:rPr>
              <a:t>300 </a:t>
            </a:r>
            <a:r>
              <a:rPr sz="2250" b="1" spc="-10" dirty="0">
                <a:latin typeface="Arial" panose="020B0604020202020204"/>
                <a:cs typeface="Arial" panose="020B0604020202020204"/>
              </a:rPr>
              <a:t>bar.</a:t>
            </a:r>
            <a:r>
              <a:rPr sz="2250" b="1" spc="-100" dirty="0">
                <a:latin typeface="Arial" panose="020B0604020202020204"/>
                <a:cs typeface="Arial" panose="020B0604020202020204"/>
              </a:rPr>
              <a:t> </a:t>
            </a:r>
            <a:r>
              <a:rPr sz="2250" b="1" dirty="0">
                <a:latin typeface="Arial" panose="020B0604020202020204"/>
                <a:cs typeface="Arial" panose="020B0604020202020204"/>
              </a:rPr>
              <a:t>ΣΤΗ</a:t>
            </a:r>
            <a:r>
              <a:rPr sz="2250" b="1" spc="-95" dirty="0">
                <a:latin typeface="Arial" panose="020B0604020202020204"/>
                <a:cs typeface="Arial" panose="020B0604020202020204"/>
              </a:rPr>
              <a:t> </a:t>
            </a:r>
            <a:r>
              <a:rPr sz="2250" b="1" dirty="0">
                <a:latin typeface="Arial" panose="020B0604020202020204"/>
                <a:cs typeface="Arial" panose="020B0604020202020204"/>
              </a:rPr>
              <a:t>ΣΥΝΕΧΕΙΑ</a:t>
            </a:r>
            <a:r>
              <a:rPr sz="2250" b="1" spc="-95" dirty="0">
                <a:latin typeface="Arial" panose="020B0604020202020204"/>
                <a:cs typeface="Arial" panose="020B0604020202020204"/>
              </a:rPr>
              <a:t> </a:t>
            </a:r>
            <a:r>
              <a:rPr sz="2250" b="1" spc="-25" dirty="0">
                <a:latin typeface="Arial" panose="020B0604020202020204"/>
                <a:cs typeface="Arial" panose="020B0604020202020204"/>
              </a:rPr>
              <a:t>ΨΥΧΕΤΑΙ</a:t>
            </a:r>
            <a:r>
              <a:rPr sz="2250" b="1" spc="-90" dirty="0">
                <a:latin typeface="Arial" panose="020B0604020202020204"/>
                <a:cs typeface="Arial" panose="020B0604020202020204"/>
              </a:rPr>
              <a:t> </a:t>
            </a:r>
            <a:r>
              <a:rPr sz="2250" b="1" dirty="0">
                <a:latin typeface="Arial" panose="020B0604020202020204"/>
                <a:cs typeface="Arial" panose="020B0604020202020204"/>
              </a:rPr>
              <a:t>ΚΑΙ</a:t>
            </a:r>
            <a:r>
              <a:rPr sz="2250" b="1" spc="-85" dirty="0">
                <a:latin typeface="Arial" panose="020B0604020202020204"/>
                <a:cs typeface="Arial" panose="020B0604020202020204"/>
              </a:rPr>
              <a:t> </a:t>
            </a:r>
            <a:r>
              <a:rPr sz="2250" b="1" spc="-35" dirty="0">
                <a:latin typeface="Arial" panose="020B0604020202020204"/>
                <a:cs typeface="Arial" panose="020B0604020202020204"/>
              </a:rPr>
              <a:t>ΟΔΗΓ</a:t>
            </a:r>
            <a:r>
              <a:rPr lang="el-GR" altLang="en-US" sz="2250" b="1" spc="-35" dirty="0">
                <a:latin typeface="Arial" panose="020B0604020202020204"/>
                <a:cs typeface="Arial" panose="020B0604020202020204"/>
              </a:rPr>
              <a:t>ΕΙ</a:t>
            </a:r>
            <a:r>
              <a:rPr sz="2250" b="1" spc="-35" dirty="0">
                <a:latin typeface="Arial" panose="020B0604020202020204"/>
                <a:cs typeface="Arial" panose="020B0604020202020204"/>
              </a:rPr>
              <a:t>ΤΑΙ</a:t>
            </a:r>
            <a:r>
              <a:rPr sz="2250" b="1" spc="-90" dirty="0">
                <a:latin typeface="Arial" panose="020B0604020202020204"/>
                <a:cs typeface="Arial" panose="020B0604020202020204"/>
              </a:rPr>
              <a:t> </a:t>
            </a:r>
            <a:r>
              <a:rPr sz="2250" b="1" spc="-40" dirty="0">
                <a:latin typeface="Arial" panose="020B0604020202020204"/>
                <a:cs typeface="Arial" panose="020B0604020202020204"/>
              </a:rPr>
              <a:t>ΣΤΑ</a:t>
            </a:r>
            <a:r>
              <a:rPr sz="2250" b="1" spc="-85" dirty="0">
                <a:latin typeface="Arial" panose="020B0604020202020204"/>
                <a:cs typeface="Arial" panose="020B0604020202020204"/>
              </a:rPr>
              <a:t> </a:t>
            </a:r>
            <a:r>
              <a:rPr sz="2250" b="1" spc="-10" dirty="0">
                <a:latin typeface="Arial" panose="020B0604020202020204"/>
                <a:cs typeface="Arial" panose="020B0604020202020204"/>
              </a:rPr>
              <a:t>ΜΠΛΟΚ </a:t>
            </a:r>
            <a:r>
              <a:rPr sz="2250" b="1" dirty="0">
                <a:latin typeface="Arial" panose="020B0604020202020204"/>
                <a:cs typeface="Arial" panose="020B0604020202020204"/>
              </a:rPr>
              <a:t>ΒΑΛΒΙΔΩΝ</a:t>
            </a:r>
            <a:r>
              <a:rPr sz="2250" b="1" spc="-105" dirty="0">
                <a:latin typeface="Arial" panose="020B0604020202020204"/>
                <a:cs typeface="Arial" panose="020B0604020202020204"/>
              </a:rPr>
              <a:t> </a:t>
            </a:r>
            <a:r>
              <a:rPr sz="2250" b="1" dirty="0">
                <a:latin typeface="Arial" panose="020B0604020202020204"/>
                <a:cs typeface="Arial" panose="020B0604020202020204"/>
              </a:rPr>
              <a:t>ΣΕ</a:t>
            </a:r>
            <a:r>
              <a:rPr sz="2250" b="1" spc="-90" dirty="0">
                <a:latin typeface="Arial" panose="020B0604020202020204"/>
                <a:cs typeface="Arial" panose="020B0604020202020204"/>
              </a:rPr>
              <a:t> </a:t>
            </a:r>
            <a:r>
              <a:rPr sz="2250" b="1" dirty="0">
                <a:latin typeface="Arial" panose="020B0604020202020204"/>
                <a:cs typeface="Arial" panose="020B0604020202020204"/>
              </a:rPr>
              <a:t>ΚΑΘΕ</a:t>
            </a:r>
            <a:r>
              <a:rPr sz="2250" b="1" spc="-100" dirty="0">
                <a:latin typeface="Arial" panose="020B0604020202020204"/>
                <a:cs typeface="Arial" panose="020B0604020202020204"/>
              </a:rPr>
              <a:t> </a:t>
            </a:r>
            <a:r>
              <a:rPr sz="2250" b="1" spc="-10" dirty="0">
                <a:latin typeface="Arial" panose="020B0604020202020204"/>
                <a:cs typeface="Arial" panose="020B0604020202020204"/>
              </a:rPr>
              <a:t>ΚΥΛΙΝΔΡΟ.</a:t>
            </a:r>
            <a:endParaRPr sz="2250">
              <a:latin typeface="Arial" panose="020B0604020202020204"/>
              <a:cs typeface="Arial" panose="020B0604020202020204"/>
            </a:endParaRPr>
          </a:p>
          <a:p>
            <a:pPr marL="12700" marR="238125">
              <a:lnSpc>
                <a:spcPct val="110000"/>
              </a:lnSpc>
              <a:spcBef>
                <a:spcPts val="455"/>
              </a:spcBef>
            </a:pPr>
            <a:r>
              <a:rPr sz="2250" b="1" dirty="0">
                <a:latin typeface="Arial" panose="020B0604020202020204"/>
                <a:cs typeface="Arial" panose="020B0604020202020204"/>
              </a:rPr>
              <a:t>ΚΑΘΕ</a:t>
            </a:r>
            <a:r>
              <a:rPr sz="2250" b="1" spc="-110" dirty="0">
                <a:latin typeface="Arial" panose="020B0604020202020204"/>
                <a:cs typeface="Arial" panose="020B0604020202020204"/>
              </a:rPr>
              <a:t> </a:t>
            </a:r>
            <a:r>
              <a:rPr sz="2250" b="1" dirty="0">
                <a:latin typeface="Arial" panose="020B0604020202020204"/>
                <a:cs typeface="Arial" panose="020B0604020202020204"/>
              </a:rPr>
              <a:t>ΜΠΛΟΚ</a:t>
            </a:r>
            <a:r>
              <a:rPr sz="2250" b="1" spc="-110" dirty="0">
                <a:latin typeface="Arial" panose="020B0604020202020204"/>
                <a:cs typeface="Arial" panose="020B0604020202020204"/>
              </a:rPr>
              <a:t> </a:t>
            </a:r>
            <a:r>
              <a:rPr sz="2250" b="1" dirty="0">
                <a:latin typeface="Arial" panose="020B0604020202020204"/>
                <a:cs typeface="Arial" panose="020B0604020202020204"/>
              </a:rPr>
              <a:t>ΒΑΛΒΙΔΩΝ</a:t>
            </a:r>
            <a:r>
              <a:rPr sz="2250" b="1" spc="-110" dirty="0">
                <a:latin typeface="Arial" panose="020B0604020202020204"/>
                <a:cs typeface="Arial" panose="020B0604020202020204"/>
              </a:rPr>
              <a:t> </a:t>
            </a:r>
            <a:r>
              <a:rPr sz="2250" b="1" spc="-30" dirty="0">
                <a:latin typeface="Arial" panose="020B0604020202020204"/>
                <a:cs typeface="Arial" panose="020B0604020202020204"/>
              </a:rPr>
              <a:t>ΕΝΣΩΜΑΤΩΝΕΙ</a:t>
            </a:r>
            <a:r>
              <a:rPr sz="2250" b="1" spc="-110" dirty="0">
                <a:latin typeface="Arial" panose="020B0604020202020204"/>
                <a:cs typeface="Arial" panose="020B0604020202020204"/>
              </a:rPr>
              <a:t> </a:t>
            </a:r>
            <a:r>
              <a:rPr sz="2250" b="1" dirty="0">
                <a:latin typeface="Arial" panose="020B0604020202020204"/>
                <a:cs typeface="Arial" panose="020B0604020202020204"/>
              </a:rPr>
              <a:t>ΕΝΑ</a:t>
            </a:r>
            <a:r>
              <a:rPr sz="2250" b="1" spc="-110" dirty="0">
                <a:latin typeface="Arial" panose="020B0604020202020204"/>
                <a:cs typeface="Arial" panose="020B0604020202020204"/>
              </a:rPr>
              <a:t> </a:t>
            </a:r>
            <a:r>
              <a:rPr sz="2250" b="1" spc="-10" dirty="0">
                <a:latin typeface="Arial" panose="020B0604020202020204"/>
                <a:cs typeface="Arial" panose="020B0604020202020204"/>
              </a:rPr>
              <a:t>ΣΥΣΣΩΡΕΥΤΗ </a:t>
            </a:r>
            <a:r>
              <a:rPr sz="2250" b="1" dirty="0">
                <a:latin typeface="Arial" panose="020B0604020202020204"/>
                <a:cs typeface="Arial" panose="020B0604020202020204"/>
              </a:rPr>
              <a:t>Ο</a:t>
            </a:r>
            <a:r>
              <a:rPr sz="2250" b="1" spc="-90" dirty="0">
                <a:latin typeface="Arial" panose="020B0604020202020204"/>
                <a:cs typeface="Arial" panose="020B0604020202020204"/>
              </a:rPr>
              <a:t> </a:t>
            </a:r>
            <a:r>
              <a:rPr sz="2250" b="1" dirty="0">
                <a:latin typeface="Arial" panose="020B0604020202020204"/>
                <a:cs typeface="Arial" panose="020B0604020202020204"/>
              </a:rPr>
              <a:t>ΟΠΟΙΟΣ</a:t>
            </a:r>
            <a:r>
              <a:rPr sz="2250" b="1" spc="-75" dirty="0">
                <a:latin typeface="Arial" panose="020B0604020202020204"/>
                <a:cs typeface="Arial" panose="020B0604020202020204"/>
              </a:rPr>
              <a:t> </a:t>
            </a:r>
            <a:r>
              <a:rPr sz="2250" b="1" dirty="0">
                <a:latin typeface="Arial" panose="020B0604020202020204"/>
                <a:cs typeface="Arial" panose="020B0604020202020204"/>
              </a:rPr>
              <a:t>ΕΧΕΙ</a:t>
            </a:r>
            <a:r>
              <a:rPr sz="2250" b="1" spc="-70" dirty="0">
                <a:latin typeface="Arial" panose="020B0604020202020204"/>
                <a:cs typeface="Arial" panose="020B0604020202020204"/>
              </a:rPr>
              <a:t> </a:t>
            </a:r>
            <a:r>
              <a:rPr sz="2250" b="1" spc="-20" dirty="0">
                <a:latin typeface="Arial" panose="020B0604020202020204"/>
                <a:cs typeface="Arial" panose="020B0604020202020204"/>
              </a:rPr>
              <a:t>ΟΓΚΟ</a:t>
            </a:r>
            <a:r>
              <a:rPr sz="2250" b="1" spc="-85" dirty="0">
                <a:latin typeface="Arial" panose="020B0604020202020204"/>
                <a:cs typeface="Arial" panose="020B0604020202020204"/>
              </a:rPr>
              <a:t> </a:t>
            </a:r>
            <a:r>
              <a:rPr sz="2250" b="1" spc="-25" dirty="0">
                <a:latin typeface="Arial" panose="020B0604020202020204"/>
                <a:cs typeface="Arial" panose="020B0604020202020204"/>
              </a:rPr>
              <a:t>ΠΟΥ</a:t>
            </a:r>
            <a:r>
              <a:rPr sz="2250" b="1" spc="-130" dirty="0">
                <a:latin typeface="Arial" panose="020B0604020202020204"/>
                <a:cs typeface="Arial" panose="020B0604020202020204"/>
              </a:rPr>
              <a:t> </a:t>
            </a:r>
            <a:r>
              <a:rPr sz="2250" b="1" spc="-10" dirty="0">
                <a:latin typeface="Arial" panose="020B0604020202020204"/>
                <a:cs typeface="Arial" panose="020B0604020202020204"/>
              </a:rPr>
              <a:t>ΑΝΤΙΣΤΟΙΧΕΙ</a:t>
            </a:r>
            <a:r>
              <a:rPr sz="2250" b="1" spc="-75" dirty="0">
                <a:latin typeface="Arial" panose="020B0604020202020204"/>
                <a:cs typeface="Arial" panose="020B0604020202020204"/>
              </a:rPr>
              <a:t> </a:t>
            </a:r>
            <a:r>
              <a:rPr sz="2250" b="1" dirty="0">
                <a:latin typeface="Arial" panose="020B0604020202020204"/>
                <a:cs typeface="Arial" panose="020B0604020202020204"/>
              </a:rPr>
              <a:t>ΣΕ</a:t>
            </a:r>
            <a:r>
              <a:rPr sz="2250" b="1" spc="-65" dirty="0">
                <a:latin typeface="Arial" panose="020B0604020202020204"/>
                <a:cs typeface="Arial" panose="020B0604020202020204"/>
              </a:rPr>
              <a:t> </a:t>
            </a:r>
            <a:r>
              <a:rPr sz="2250" b="1" spc="-10" dirty="0">
                <a:latin typeface="Arial" panose="020B0604020202020204"/>
                <a:cs typeface="Arial" panose="020B0604020202020204"/>
              </a:rPr>
              <a:t>ΠΕΡΙΠΟΥ</a:t>
            </a:r>
            <a:r>
              <a:rPr sz="2250" b="1" spc="-70" dirty="0">
                <a:latin typeface="Arial" panose="020B0604020202020204"/>
                <a:cs typeface="Arial" panose="020B0604020202020204"/>
              </a:rPr>
              <a:t> </a:t>
            </a:r>
            <a:r>
              <a:rPr sz="2250" b="1" spc="-25" dirty="0">
                <a:latin typeface="Arial" panose="020B0604020202020204"/>
                <a:cs typeface="Arial" panose="020B0604020202020204"/>
              </a:rPr>
              <a:t>20 </a:t>
            </a:r>
            <a:r>
              <a:rPr sz="2250" b="1" dirty="0">
                <a:latin typeface="Arial" panose="020B0604020202020204"/>
                <a:cs typeface="Arial" panose="020B0604020202020204"/>
              </a:rPr>
              <a:t>ΦΟΡΕΣ</a:t>
            </a:r>
            <a:r>
              <a:rPr sz="2250" b="1" spc="-150" dirty="0">
                <a:latin typeface="Arial" panose="020B0604020202020204"/>
                <a:cs typeface="Arial" panose="020B0604020202020204"/>
              </a:rPr>
              <a:t> </a:t>
            </a:r>
            <a:r>
              <a:rPr sz="2250" b="1" dirty="0">
                <a:latin typeface="Arial" panose="020B0604020202020204"/>
                <a:cs typeface="Arial" panose="020B0604020202020204"/>
              </a:rPr>
              <a:t>ΤΟ</a:t>
            </a:r>
            <a:r>
              <a:rPr sz="2250" b="1" spc="-90" dirty="0">
                <a:latin typeface="Arial" panose="020B0604020202020204"/>
                <a:cs typeface="Arial" panose="020B0604020202020204"/>
              </a:rPr>
              <a:t> </a:t>
            </a:r>
            <a:r>
              <a:rPr sz="2250" b="1" dirty="0">
                <a:latin typeface="Arial" panose="020B0604020202020204"/>
                <a:cs typeface="Arial" panose="020B0604020202020204"/>
              </a:rPr>
              <a:t>ΠΟΣΟ</a:t>
            </a:r>
            <a:r>
              <a:rPr sz="2250" b="1" spc="-75" dirty="0">
                <a:latin typeface="Arial" panose="020B0604020202020204"/>
                <a:cs typeface="Arial" panose="020B0604020202020204"/>
              </a:rPr>
              <a:t> </a:t>
            </a:r>
            <a:r>
              <a:rPr sz="2250" b="1" spc="-45" dirty="0">
                <a:latin typeface="Arial" panose="020B0604020202020204"/>
                <a:cs typeface="Arial" panose="020B0604020202020204"/>
              </a:rPr>
              <a:t>ΤΟΥ</a:t>
            </a:r>
            <a:r>
              <a:rPr sz="2250" b="1" spc="-114" dirty="0">
                <a:latin typeface="Arial" panose="020B0604020202020204"/>
                <a:cs typeface="Arial" panose="020B0604020202020204"/>
              </a:rPr>
              <a:t> </a:t>
            </a:r>
            <a:r>
              <a:rPr sz="2250" b="1" dirty="0">
                <a:latin typeface="Arial" panose="020B0604020202020204"/>
                <a:cs typeface="Arial" panose="020B0604020202020204"/>
              </a:rPr>
              <a:t>ΑΕΡΙΟΥ</a:t>
            </a:r>
            <a:r>
              <a:rPr sz="2250" b="1" spc="-75" dirty="0">
                <a:latin typeface="Arial" panose="020B0604020202020204"/>
                <a:cs typeface="Arial" panose="020B0604020202020204"/>
              </a:rPr>
              <a:t> </a:t>
            </a:r>
            <a:r>
              <a:rPr sz="2250" b="1" spc="-25" dirty="0">
                <a:latin typeface="Arial" panose="020B0604020202020204"/>
                <a:cs typeface="Arial" panose="020B0604020202020204"/>
              </a:rPr>
              <a:t>ΠΟΥ</a:t>
            </a:r>
            <a:r>
              <a:rPr sz="2250" b="1" spc="-130" dirty="0">
                <a:latin typeface="Arial" panose="020B0604020202020204"/>
                <a:cs typeface="Arial" panose="020B0604020202020204"/>
              </a:rPr>
              <a:t> </a:t>
            </a:r>
            <a:r>
              <a:rPr sz="2250" b="1" spc="-25" dirty="0">
                <a:latin typeface="Arial" panose="020B0604020202020204"/>
                <a:cs typeface="Arial" panose="020B0604020202020204"/>
              </a:rPr>
              <a:t>ΔΙΟΧΕΤΕΥΕΤΑΙ</a:t>
            </a:r>
            <a:r>
              <a:rPr sz="2250" b="1" spc="-80" dirty="0">
                <a:latin typeface="Arial" panose="020B0604020202020204"/>
                <a:cs typeface="Arial" panose="020B0604020202020204"/>
              </a:rPr>
              <a:t> </a:t>
            </a:r>
            <a:r>
              <a:rPr sz="2250" b="1" spc="-25" dirty="0">
                <a:latin typeface="Arial" panose="020B0604020202020204"/>
                <a:cs typeface="Arial" panose="020B0604020202020204"/>
              </a:rPr>
              <a:t>ΣΕ </a:t>
            </a:r>
            <a:r>
              <a:rPr sz="2250" b="1" spc="-20" dirty="0">
                <a:latin typeface="Arial" panose="020B0604020202020204"/>
                <a:cs typeface="Arial" panose="020B0604020202020204"/>
              </a:rPr>
              <a:t>ΛΕΙΤΟΥΡΓΙΑ</a:t>
            </a:r>
            <a:r>
              <a:rPr sz="2250" b="1" spc="-65" dirty="0">
                <a:latin typeface="Arial" panose="020B0604020202020204"/>
                <a:cs typeface="Arial" panose="020B0604020202020204"/>
              </a:rPr>
              <a:t> </a:t>
            </a:r>
            <a:r>
              <a:rPr sz="2250" b="1" dirty="0">
                <a:latin typeface="Arial" panose="020B0604020202020204"/>
                <a:cs typeface="Arial" panose="020B0604020202020204"/>
              </a:rPr>
              <a:t>ΜΕ</a:t>
            </a:r>
            <a:r>
              <a:rPr sz="2250" b="1" spc="-60" dirty="0">
                <a:latin typeface="Arial" panose="020B0604020202020204"/>
                <a:cs typeface="Arial" panose="020B0604020202020204"/>
              </a:rPr>
              <a:t> </a:t>
            </a:r>
            <a:r>
              <a:rPr sz="2250" b="1" dirty="0">
                <a:latin typeface="Arial" panose="020B0604020202020204"/>
                <a:cs typeface="Arial" panose="020B0604020202020204"/>
              </a:rPr>
              <a:t>ΠΛΗΡΕΣ</a:t>
            </a:r>
            <a:r>
              <a:rPr sz="2250" b="1" spc="-60" dirty="0">
                <a:latin typeface="Arial" panose="020B0604020202020204"/>
                <a:cs typeface="Arial" panose="020B0604020202020204"/>
              </a:rPr>
              <a:t> </a:t>
            </a:r>
            <a:r>
              <a:rPr sz="2250" b="1" spc="-10" dirty="0">
                <a:latin typeface="Arial" panose="020B0604020202020204"/>
                <a:cs typeface="Arial" panose="020B0604020202020204"/>
              </a:rPr>
              <a:t>ΦΟΡΤΙΟ.</a:t>
            </a:r>
            <a:endParaRPr sz="2250">
              <a:latin typeface="Arial" panose="020B0604020202020204"/>
              <a:cs typeface="Arial" panose="020B0604020202020204"/>
            </a:endParaRPr>
          </a:p>
          <a:p>
            <a:pPr marL="12700" marR="5080">
              <a:lnSpc>
                <a:spcPct val="110000"/>
              </a:lnSpc>
              <a:spcBef>
                <a:spcPts val="440"/>
              </a:spcBef>
            </a:pPr>
            <a:r>
              <a:rPr sz="2250" b="1" dirty="0">
                <a:latin typeface="Arial" panose="020B0604020202020204"/>
                <a:cs typeface="Arial" panose="020B0604020202020204"/>
              </a:rPr>
              <a:t>Ο</a:t>
            </a:r>
            <a:r>
              <a:rPr sz="2250" b="1" spc="-75" dirty="0">
                <a:latin typeface="Arial" panose="020B0604020202020204"/>
                <a:cs typeface="Arial" panose="020B0604020202020204"/>
              </a:rPr>
              <a:t> </a:t>
            </a:r>
            <a:r>
              <a:rPr sz="2250" b="1" spc="-20" dirty="0">
                <a:latin typeface="Arial" panose="020B0604020202020204"/>
                <a:cs typeface="Arial" panose="020B0604020202020204"/>
              </a:rPr>
              <a:t>ΣΚΟΠΟΣ</a:t>
            </a:r>
            <a:r>
              <a:rPr sz="2250" b="1" spc="-80" dirty="0">
                <a:latin typeface="Arial" panose="020B0604020202020204"/>
                <a:cs typeface="Arial" panose="020B0604020202020204"/>
              </a:rPr>
              <a:t> </a:t>
            </a:r>
            <a:r>
              <a:rPr sz="2250" b="1" dirty="0">
                <a:latin typeface="Arial" panose="020B0604020202020204"/>
                <a:cs typeface="Arial" panose="020B0604020202020204"/>
              </a:rPr>
              <a:t>ΤΟΥ</a:t>
            </a:r>
            <a:r>
              <a:rPr sz="2250" b="1" spc="-75" dirty="0">
                <a:latin typeface="Arial" panose="020B0604020202020204"/>
                <a:cs typeface="Arial" panose="020B0604020202020204"/>
              </a:rPr>
              <a:t> </a:t>
            </a:r>
            <a:r>
              <a:rPr sz="2250" b="1" spc="-10" dirty="0">
                <a:latin typeface="Arial" panose="020B0604020202020204"/>
                <a:cs typeface="Arial" panose="020B0604020202020204"/>
              </a:rPr>
              <a:t>ΣΥΣΣΩΡΕΥΤΗ</a:t>
            </a:r>
            <a:r>
              <a:rPr sz="2250" b="1" spc="-80" dirty="0">
                <a:latin typeface="Arial" panose="020B0604020202020204"/>
                <a:cs typeface="Arial" panose="020B0604020202020204"/>
              </a:rPr>
              <a:t> </a:t>
            </a:r>
            <a:r>
              <a:rPr sz="2250" b="1" dirty="0">
                <a:latin typeface="Arial" panose="020B0604020202020204"/>
                <a:cs typeface="Arial" panose="020B0604020202020204"/>
              </a:rPr>
              <a:t>ΕΙΝΑΙ</a:t>
            </a:r>
            <a:r>
              <a:rPr sz="2250" b="1" spc="-70" dirty="0">
                <a:latin typeface="Arial" panose="020B0604020202020204"/>
                <a:cs typeface="Arial" panose="020B0604020202020204"/>
              </a:rPr>
              <a:t> </a:t>
            </a:r>
            <a:r>
              <a:rPr sz="2250" b="1" dirty="0">
                <a:latin typeface="Arial" panose="020B0604020202020204"/>
                <a:cs typeface="Arial" panose="020B0604020202020204"/>
              </a:rPr>
              <a:t>ΝΑ</a:t>
            </a:r>
            <a:r>
              <a:rPr sz="2250" b="1" spc="-65" dirty="0">
                <a:latin typeface="Arial" panose="020B0604020202020204"/>
                <a:cs typeface="Arial" panose="020B0604020202020204"/>
              </a:rPr>
              <a:t> </a:t>
            </a:r>
            <a:r>
              <a:rPr sz="2250" b="1" spc="-10" dirty="0">
                <a:latin typeface="Arial" panose="020B0604020202020204"/>
                <a:cs typeface="Arial" panose="020B0604020202020204"/>
              </a:rPr>
              <a:t>ΕΛΑΧΙΣΤΟΠΟΙΗΘΕΙ ΟΠΟΙΑΔΗΠΟΤΕ</a:t>
            </a:r>
            <a:r>
              <a:rPr sz="2250" b="1" spc="-140" dirty="0">
                <a:latin typeface="Arial" panose="020B0604020202020204"/>
                <a:cs typeface="Arial" panose="020B0604020202020204"/>
              </a:rPr>
              <a:t> </a:t>
            </a:r>
            <a:r>
              <a:rPr sz="2250" b="1" dirty="0">
                <a:latin typeface="Arial" panose="020B0604020202020204"/>
                <a:cs typeface="Arial" panose="020B0604020202020204"/>
              </a:rPr>
              <a:t>ΠΤΩΣΗ</a:t>
            </a:r>
            <a:r>
              <a:rPr sz="2250" b="1" spc="-95" dirty="0">
                <a:latin typeface="Arial" panose="020B0604020202020204"/>
                <a:cs typeface="Arial" panose="020B0604020202020204"/>
              </a:rPr>
              <a:t> </a:t>
            </a:r>
            <a:r>
              <a:rPr sz="2250" b="1" dirty="0">
                <a:latin typeface="Arial" panose="020B0604020202020204"/>
                <a:cs typeface="Arial" panose="020B0604020202020204"/>
              </a:rPr>
              <a:t>ΠΙΕΣΗΣ</a:t>
            </a:r>
            <a:r>
              <a:rPr sz="2250" b="1" spc="-95" dirty="0">
                <a:latin typeface="Arial" panose="020B0604020202020204"/>
                <a:cs typeface="Arial" panose="020B0604020202020204"/>
              </a:rPr>
              <a:t> ΚΑΤΑ</a:t>
            </a:r>
            <a:r>
              <a:rPr sz="2250" b="1" spc="-60" dirty="0">
                <a:latin typeface="Arial" panose="020B0604020202020204"/>
                <a:cs typeface="Arial" panose="020B0604020202020204"/>
              </a:rPr>
              <a:t> </a:t>
            </a:r>
            <a:r>
              <a:rPr sz="2250" b="1" dirty="0">
                <a:latin typeface="Arial" panose="020B0604020202020204"/>
                <a:cs typeface="Arial" panose="020B0604020202020204"/>
              </a:rPr>
              <a:t>ΤΗ</a:t>
            </a:r>
            <a:r>
              <a:rPr sz="2250" b="1" spc="-155" dirty="0">
                <a:latin typeface="Arial" panose="020B0604020202020204"/>
                <a:cs typeface="Arial" panose="020B0604020202020204"/>
              </a:rPr>
              <a:t> </a:t>
            </a:r>
            <a:r>
              <a:rPr sz="2250" b="1" dirty="0">
                <a:latin typeface="Arial" panose="020B0604020202020204"/>
                <a:cs typeface="Arial" panose="020B0604020202020204"/>
              </a:rPr>
              <a:t>ΔΙΑΡΚΕΙΑ</a:t>
            </a:r>
            <a:r>
              <a:rPr sz="2250" b="1" spc="-100" dirty="0">
                <a:latin typeface="Arial" panose="020B0604020202020204"/>
                <a:cs typeface="Arial" panose="020B0604020202020204"/>
              </a:rPr>
              <a:t> </a:t>
            </a:r>
            <a:r>
              <a:rPr sz="2250" b="1" spc="-25" dirty="0">
                <a:latin typeface="Arial" panose="020B0604020202020204"/>
                <a:cs typeface="Arial" panose="020B0604020202020204"/>
              </a:rPr>
              <a:t>ΤΗΣ </a:t>
            </a:r>
            <a:r>
              <a:rPr sz="2250" b="1" spc="-10" dirty="0">
                <a:latin typeface="Arial" panose="020B0604020202020204"/>
                <a:cs typeface="Arial" panose="020B0604020202020204"/>
              </a:rPr>
              <a:t>ΕΓΧΥΣΗΣ</a:t>
            </a:r>
            <a:r>
              <a:rPr sz="2250" b="1" spc="-140" dirty="0">
                <a:latin typeface="Arial" panose="020B0604020202020204"/>
                <a:cs typeface="Arial" panose="020B0604020202020204"/>
              </a:rPr>
              <a:t> </a:t>
            </a:r>
            <a:r>
              <a:rPr sz="2250" b="1" spc="-45" dirty="0">
                <a:latin typeface="Arial" panose="020B0604020202020204"/>
                <a:cs typeface="Arial" panose="020B0604020202020204"/>
              </a:rPr>
              <a:t>ΑΕΡΙΟΥ,</a:t>
            </a:r>
            <a:r>
              <a:rPr sz="2250" b="1" spc="-65" dirty="0">
                <a:latin typeface="Arial" panose="020B0604020202020204"/>
                <a:cs typeface="Arial" panose="020B0604020202020204"/>
              </a:rPr>
              <a:t> </a:t>
            </a:r>
            <a:r>
              <a:rPr sz="2250" b="1" dirty="0">
                <a:latin typeface="Arial" panose="020B0604020202020204"/>
                <a:cs typeface="Arial" panose="020B0604020202020204"/>
              </a:rPr>
              <a:t>ΚΑΙ</a:t>
            </a:r>
            <a:r>
              <a:rPr sz="2250" b="1" spc="-70" dirty="0">
                <a:latin typeface="Arial" panose="020B0604020202020204"/>
                <a:cs typeface="Arial" panose="020B0604020202020204"/>
              </a:rPr>
              <a:t> </a:t>
            </a:r>
            <a:r>
              <a:rPr sz="2250" b="1" dirty="0">
                <a:latin typeface="Arial" panose="020B0604020202020204"/>
                <a:cs typeface="Arial" panose="020B0604020202020204"/>
              </a:rPr>
              <a:t>ΝΑ</a:t>
            </a:r>
            <a:r>
              <a:rPr sz="2250" b="1" spc="-65" dirty="0">
                <a:latin typeface="Arial" panose="020B0604020202020204"/>
                <a:cs typeface="Arial" panose="020B0604020202020204"/>
              </a:rPr>
              <a:t> </a:t>
            </a:r>
            <a:r>
              <a:rPr sz="2250" b="1" spc="-55" dirty="0">
                <a:latin typeface="Arial" panose="020B0604020202020204"/>
                <a:cs typeface="Arial" panose="020B0604020202020204"/>
              </a:rPr>
              <a:t>ΠΑΡΑΚΟΛΟΥΘΕΙ</a:t>
            </a:r>
            <a:r>
              <a:rPr sz="2250" b="1" spc="-65" dirty="0">
                <a:latin typeface="Arial" panose="020B0604020202020204"/>
                <a:cs typeface="Arial" panose="020B0604020202020204"/>
              </a:rPr>
              <a:t> </a:t>
            </a:r>
            <a:r>
              <a:rPr sz="2250" b="1" dirty="0">
                <a:latin typeface="Arial" panose="020B0604020202020204"/>
                <a:cs typeface="Arial" panose="020B0604020202020204"/>
              </a:rPr>
              <a:t>ΤΗΝ</a:t>
            </a:r>
            <a:r>
              <a:rPr sz="2250" b="1" spc="-65" dirty="0">
                <a:latin typeface="Arial" panose="020B0604020202020204"/>
                <a:cs typeface="Arial" panose="020B0604020202020204"/>
              </a:rPr>
              <a:t> </a:t>
            </a:r>
            <a:r>
              <a:rPr sz="2250" b="1" dirty="0">
                <a:latin typeface="Arial" panose="020B0604020202020204"/>
                <a:cs typeface="Arial" panose="020B0604020202020204"/>
              </a:rPr>
              <a:t>ΜΙΚΡΗ</a:t>
            </a:r>
            <a:r>
              <a:rPr sz="2250" b="1" spc="-65" dirty="0">
                <a:latin typeface="Arial" panose="020B0604020202020204"/>
                <a:cs typeface="Arial" panose="020B0604020202020204"/>
              </a:rPr>
              <a:t> </a:t>
            </a:r>
            <a:r>
              <a:rPr sz="2250" b="1" spc="-10" dirty="0">
                <a:latin typeface="Arial" panose="020B0604020202020204"/>
                <a:cs typeface="Arial" panose="020B0604020202020204"/>
              </a:rPr>
              <a:t>ΠΤΩΣΗ ΠΙΕΣΗΣ,</a:t>
            </a:r>
            <a:r>
              <a:rPr sz="2250" b="1" spc="-150" dirty="0">
                <a:latin typeface="Arial" panose="020B0604020202020204"/>
                <a:cs typeface="Arial" panose="020B0604020202020204"/>
              </a:rPr>
              <a:t> </a:t>
            </a:r>
            <a:r>
              <a:rPr sz="2250" b="1" spc="-25" dirty="0">
                <a:latin typeface="Arial" panose="020B0604020202020204"/>
                <a:cs typeface="Arial" panose="020B0604020202020204"/>
              </a:rPr>
              <a:t>ΔΕΔΟΜΕΝΟΥ</a:t>
            </a:r>
            <a:r>
              <a:rPr sz="2250" b="1" spc="-70" dirty="0">
                <a:latin typeface="Arial" panose="020B0604020202020204"/>
                <a:cs typeface="Arial" panose="020B0604020202020204"/>
              </a:rPr>
              <a:t> </a:t>
            </a:r>
            <a:r>
              <a:rPr sz="2250" b="1" dirty="0">
                <a:latin typeface="Arial" panose="020B0604020202020204"/>
                <a:cs typeface="Arial" panose="020B0604020202020204"/>
              </a:rPr>
              <a:t>ΟΤΙ</a:t>
            </a:r>
            <a:r>
              <a:rPr sz="2250" b="1" spc="-135" dirty="0">
                <a:latin typeface="Arial" panose="020B0604020202020204"/>
                <a:cs typeface="Arial" panose="020B0604020202020204"/>
              </a:rPr>
              <a:t> </a:t>
            </a:r>
            <a:r>
              <a:rPr sz="2250" b="1" dirty="0">
                <a:latin typeface="Arial" panose="020B0604020202020204"/>
                <a:cs typeface="Arial" panose="020B0604020202020204"/>
              </a:rPr>
              <a:t>ΑΠΟΤΕΛΕΙ</a:t>
            </a:r>
            <a:r>
              <a:rPr sz="2250" b="1" spc="-65" dirty="0">
                <a:latin typeface="Arial" panose="020B0604020202020204"/>
                <a:cs typeface="Arial" panose="020B0604020202020204"/>
              </a:rPr>
              <a:t> </a:t>
            </a:r>
            <a:r>
              <a:rPr sz="2250" b="1" dirty="0">
                <a:latin typeface="Arial" panose="020B0604020202020204"/>
                <a:cs typeface="Arial" panose="020B0604020202020204"/>
              </a:rPr>
              <a:t>ΕΝΑ</a:t>
            </a:r>
            <a:r>
              <a:rPr sz="2250" b="1" spc="-70" dirty="0">
                <a:latin typeface="Arial" panose="020B0604020202020204"/>
                <a:cs typeface="Arial" panose="020B0604020202020204"/>
              </a:rPr>
              <a:t> </a:t>
            </a:r>
            <a:r>
              <a:rPr sz="2250" b="1" spc="-10" dirty="0">
                <a:latin typeface="Arial" panose="020B0604020202020204"/>
                <a:cs typeface="Arial" panose="020B0604020202020204"/>
              </a:rPr>
              <a:t>ΣΗΜΑΝΤΙΚΟ</a:t>
            </a:r>
            <a:r>
              <a:rPr sz="2250" b="1" spc="560" dirty="0">
                <a:latin typeface="Arial" panose="020B0604020202020204"/>
                <a:cs typeface="Arial" panose="020B0604020202020204"/>
              </a:rPr>
              <a:t> </a:t>
            </a:r>
            <a:r>
              <a:rPr sz="2250" b="1" dirty="0">
                <a:latin typeface="Arial" panose="020B0604020202020204"/>
                <a:cs typeface="Arial" panose="020B0604020202020204"/>
              </a:rPr>
              <a:t>ΜΕΡΟΣ</a:t>
            </a:r>
            <a:r>
              <a:rPr sz="2250" b="1" spc="-120" dirty="0">
                <a:latin typeface="Arial" panose="020B0604020202020204"/>
                <a:cs typeface="Arial" panose="020B0604020202020204"/>
              </a:rPr>
              <a:t> </a:t>
            </a:r>
            <a:r>
              <a:rPr sz="2250" b="1" dirty="0">
                <a:latin typeface="Arial" panose="020B0604020202020204"/>
                <a:cs typeface="Arial" panose="020B0604020202020204"/>
              </a:rPr>
              <a:t>ΤΟΥ</a:t>
            </a:r>
            <a:r>
              <a:rPr sz="2250" b="1" spc="-75" dirty="0">
                <a:latin typeface="Arial" panose="020B0604020202020204"/>
                <a:cs typeface="Arial" panose="020B0604020202020204"/>
              </a:rPr>
              <a:t> </a:t>
            </a:r>
            <a:r>
              <a:rPr sz="2250" b="1" spc="-40" dirty="0">
                <a:latin typeface="Arial" panose="020B0604020202020204"/>
                <a:cs typeface="Arial" panose="020B0604020202020204"/>
              </a:rPr>
              <a:t>ΣΥΣΤΗΜΑΤΟΣ</a:t>
            </a:r>
            <a:r>
              <a:rPr sz="2250" b="1" spc="-114" dirty="0">
                <a:latin typeface="Arial" panose="020B0604020202020204"/>
                <a:cs typeface="Arial" panose="020B0604020202020204"/>
              </a:rPr>
              <a:t> </a:t>
            </a:r>
            <a:r>
              <a:rPr sz="2250" b="1" spc="-20" dirty="0">
                <a:latin typeface="Arial" panose="020B0604020202020204"/>
                <a:cs typeface="Arial" panose="020B0604020202020204"/>
              </a:rPr>
              <a:t>ΑΣΦΑΛΕΙΑΣ</a:t>
            </a:r>
            <a:r>
              <a:rPr sz="2250" b="1" spc="-75" dirty="0">
                <a:latin typeface="Arial" panose="020B0604020202020204"/>
                <a:cs typeface="Arial" panose="020B0604020202020204"/>
              </a:rPr>
              <a:t> </a:t>
            </a:r>
            <a:r>
              <a:rPr sz="2250" b="1" spc="-10" dirty="0">
                <a:latin typeface="Arial" panose="020B0604020202020204"/>
                <a:cs typeface="Arial" panose="020B0604020202020204"/>
              </a:rPr>
              <a:t>ΚΙΝΗΤΗΡΩΝ.</a:t>
            </a:r>
            <a:endParaRPr sz="2250">
              <a:latin typeface="Arial" panose="020B0604020202020204"/>
              <a:cs typeface="Arial" panose="020B0604020202020204"/>
            </a:endParaRPr>
          </a:p>
        </p:txBody>
      </p:sp>
    </p:spTree>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1964689" y="322579"/>
            <a:ext cx="5213985" cy="452120"/>
          </a:xfrm>
          <a:prstGeom prst="rect">
            <a:avLst/>
          </a:prstGeom>
        </p:spPr>
        <p:txBody>
          <a:bodyPr vert="horz" wrap="square" lIns="0" tIns="12700" rIns="0" bIns="0" rtlCol="0">
            <a:spAutoFit/>
          </a:bodyPr>
          <a:lstStyle/>
          <a:p>
            <a:pPr marL="12700">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739140" y="1013459"/>
            <a:ext cx="7663180" cy="360680"/>
          </a:xfrm>
          <a:prstGeom prst="rect">
            <a:avLst/>
          </a:prstGeom>
        </p:spPr>
        <p:txBody>
          <a:bodyPr vert="horz" wrap="square" lIns="0" tIns="12700" rIns="0" bIns="0" rtlCol="0">
            <a:spAutoFit/>
          </a:bodyPr>
          <a:lstStyle/>
          <a:p>
            <a:pPr marL="1270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p:txBody>
      </p:sp>
      <p:pic>
        <p:nvPicPr>
          <p:cNvPr id="6" name="object 6"/>
          <p:cNvPicPr/>
          <p:nvPr/>
        </p:nvPicPr>
        <p:blipFill>
          <a:blip r:embed="rId1" cstate="print"/>
          <a:stretch>
            <a:fillRect/>
          </a:stretch>
        </p:blipFill>
        <p:spPr>
          <a:xfrm>
            <a:off x="179070" y="1629410"/>
            <a:ext cx="8784590" cy="4966970"/>
          </a:xfrm>
          <a:prstGeom prst="rect">
            <a:avLst/>
          </a:prstGeom>
        </p:spPr>
      </p:pic>
    </p:spTree>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901699"/>
            <a:ext cx="8592820" cy="5140960"/>
          </a:xfrm>
          <a:prstGeom prst="rect">
            <a:avLst/>
          </a:prstGeom>
        </p:spPr>
        <p:txBody>
          <a:bodyPr vert="horz" wrap="square" lIns="0" tIns="59055" rIns="0" bIns="0" rtlCol="0">
            <a:spAutoFit/>
          </a:bodyPr>
          <a:lstStyle/>
          <a:p>
            <a:pPr marL="12700" marR="452755" indent="481330">
              <a:lnSpc>
                <a:spcPct val="119000"/>
              </a:lnSpc>
              <a:spcBef>
                <a:spcPts val="465"/>
              </a:spcBef>
            </a:pPr>
            <a:r>
              <a:rPr sz="2200" b="1" u="sng" dirty="0">
                <a:solidFill>
                  <a:srgbClr val="FF0000"/>
                </a:solidFill>
                <a:uFill>
                  <a:solidFill>
                    <a:srgbClr val="FF0000"/>
                  </a:solidFill>
                </a:uFill>
                <a:latin typeface="Arial" panose="020B0604020202020204"/>
                <a:cs typeface="Arial" panose="020B0604020202020204"/>
              </a:rPr>
              <a:t>ΠΩΣ</a:t>
            </a:r>
            <a:r>
              <a:rPr sz="2200" b="1" u="sng" spc="-13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r>
              <a:rPr sz="2200" b="1" spc="-20" dirty="0">
                <a:solidFill>
                  <a:srgbClr val="FF0000"/>
                </a:solidFill>
                <a:latin typeface="Arial" panose="020B0604020202020204"/>
                <a:cs typeface="Arial" panose="020B0604020202020204"/>
              </a:rPr>
              <a:t> </a:t>
            </a:r>
            <a:r>
              <a:rPr sz="1900" b="1" dirty="0">
                <a:latin typeface="Arial" panose="020B0604020202020204"/>
                <a:cs typeface="Arial" panose="020B0604020202020204"/>
              </a:rPr>
              <a:t>Η</a:t>
            </a:r>
            <a:r>
              <a:rPr sz="1900" b="1" spc="-35" dirty="0">
                <a:latin typeface="Arial" panose="020B0604020202020204"/>
                <a:cs typeface="Arial" panose="020B0604020202020204"/>
              </a:rPr>
              <a:t> </a:t>
            </a:r>
            <a:r>
              <a:rPr sz="1900" b="1" dirty="0">
                <a:latin typeface="Arial" panose="020B0604020202020204"/>
                <a:cs typeface="Arial" panose="020B0604020202020204"/>
              </a:rPr>
              <a:t>ΜΗΧΑΝΗ</a:t>
            </a:r>
            <a:r>
              <a:rPr sz="1900" b="1" spc="-30" dirty="0">
                <a:latin typeface="Arial" panose="020B0604020202020204"/>
                <a:cs typeface="Arial" panose="020B0604020202020204"/>
              </a:rPr>
              <a:t> </a:t>
            </a:r>
            <a:r>
              <a:rPr sz="1900" b="1" dirty="0">
                <a:latin typeface="Arial" panose="020B0604020202020204"/>
                <a:cs typeface="Arial" panose="020B0604020202020204"/>
              </a:rPr>
              <a:t>ΜΠΟΡΕΙ</a:t>
            </a:r>
            <a:r>
              <a:rPr sz="1900" b="1" spc="-20" dirty="0">
                <a:latin typeface="Arial" panose="020B0604020202020204"/>
                <a:cs typeface="Arial" panose="020B0604020202020204"/>
              </a:rPr>
              <a:t> </a:t>
            </a:r>
            <a:r>
              <a:rPr sz="1900" b="1" dirty="0">
                <a:latin typeface="Arial" panose="020B0604020202020204"/>
                <a:cs typeface="Arial" panose="020B0604020202020204"/>
              </a:rPr>
              <a:t>ΝΑ</a:t>
            </a:r>
            <a:r>
              <a:rPr sz="1900" b="1" spc="-95" dirty="0">
                <a:latin typeface="Arial" panose="020B0604020202020204"/>
                <a:cs typeface="Arial" panose="020B0604020202020204"/>
              </a:rPr>
              <a:t> </a:t>
            </a:r>
            <a:r>
              <a:rPr sz="1900" b="1" spc="-10" dirty="0">
                <a:latin typeface="Arial" panose="020B0604020202020204"/>
                <a:cs typeface="Arial" panose="020B0604020202020204"/>
              </a:rPr>
              <a:t>ΛΕΙΤΟΥΡΓΗΣΕΙ</a:t>
            </a:r>
            <a:r>
              <a:rPr sz="1900" b="1" spc="-20" dirty="0">
                <a:latin typeface="Arial" panose="020B0604020202020204"/>
                <a:cs typeface="Arial" panose="020B0604020202020204"/>
              </a:rPr>
              <a:t> </a:t>
            </a:r>
            <a:r>
              <a:rPr sz="1900" b="1" dirty="0">
                <a:latin typeface="Arial" panose="020B0604020202020204"/>
                <a:cs typeface="Arial" panose="020B0604020202020204"/>
              </a:rPr>
              <a:t>ΣΕ</a:t>
            </a:r>
            <a:r>
              <a:rPr sz="1900" b="1" spc="-105" dirty="0">
                <a:latin typeface="Arial" panose="020B0604020202020204"/>
                <a:cs typeface="Arial" panose="020B0604020202020204"/>
              </a:rPr>
              <a:t> </a:t>
            </a:r>
            <a:r>
              <a:rPr sz="1900" b="1" spc="-10" dirty="0">
                <a:latin typeface="Arial" panose="020B0604020202020204"/>
                <a:cs typeface="Arial" panose="020B0604020202020204"/>
              </a:rPr>
              <a:t>ΔΙΑΦΟΡΕΣ</a:t>
            </a:r>
            <a:r>
              <a:rPr sz="1900" b="1" spc="-90" dirty="0">
                <a:latin typeface="Arial" panose="020B0604020202020204"/>
                <a:cs typeface="Arial" panose="020B0604020202020204"/>
              </a:rPr>
              <a:t> </a:t>
            </a:r>
            <a:r>
              <a:rPr sz="1900" b="1" spc="-10" dirty="0">
                <a:latin typeface="Arial" panose="020B0604020202020204"/>
                <a:cs typeface="Arial" panose="020B0604020202020204"/>
              </a:rPr>
              <a:t>ΛΕΙΤΟΥΡΓΙΕΣ </a:t>
            </a:r>
            <a:r>
              <a:rPr sz="1900" b="1" spc="-30" dirty="0">
                <a:latin typeface="Arial" panose="020B0604020202020204"/>
                <a:cs typeface="Arial" panose="020B0604020202020204"/>
              </a:rPr>
              <a:t>ΑΝΑΛΟΓΑ</a:t>
            </a:r>
            <a:r>
              <a:rPr sz="1900" b="1" spc="-55" dirty="0">
                <a:latin typeface="Arial" panose="020B0604020202020204"/>
                <a:cs typeface="Arial" panose="020B0604020202020204"/>
              </a:rPr>
              <a:t> </a:t>
            </a:r>
            <a:r>
              <a:rPr sz="1900" b="1" dirty="0">
                <a:latin typeface="Arial" panose="020B0604020202020204"/>
                <a:cs typeface="Arial" panose="020B0604020202020204"/>
              </a:rPr>
              <a:t>ΜΕ</a:t>
            </a:r>
            <a:r>
              <a:rPr sz="1900" b="1" spc="-55" dirty="0">
                <a:latin typeface="Arial" panose="020B0604020202020204"/>
                <a:cs typeface="Arial" panose="020B0604020202020204"/>
              </a:rPr>
              <a:t> </a:t>
            </a:r>
            <a:r>
              <a:rPr sz="1900" b="1" dirty="0">
                <a:latin typeface="Arial" panose="020B0604020202020204"/>
                <a:cs typeface="Arial" panose="020B0604020202020204"/>
              </a:rPr>
              <a:t>ΤΙΣ</a:t>
            </a:r>
            <a:r>
              <a:rPr sz="1900" b="1" spc="-45" dirty="0">
                <a:latin typeface="Arial" panose="020B0604020202020204"/>
                <a:cs typeface="Arial" panose="020B0604020202020204"/>
              </a:rPr>
              <a:t> </a:t>
            </a:r>
            <a:r>
              <a:rPr sz="1900" b="1" spc="-10" dirty="0">
                <a:latin typeface="Arial" panose="020B0604020202020204"/>
                <a:cs typeface="Arial" panose="020B0604020202020204"/>
              </a:rPr>
              <a:t>ΠΕΡΙΣΤΑΣΕΙΣ</a:t>
            </a:r>
            <a:r>
              <a:rPr sz="1900" b="1" spc="-45" dirty="0">
                <a:latin typeface="Arial" panose="020B0604020202020204"/>
                <a:cs typeface="Arial" panose="020B0604020202020204"/>
              </a:rPr>
              <a:t> </a:t>
            </a:r>
            <a:r>
              <a:rPr sz="1900" b="1" spc="-50" dirty="0">
                <a:latin typeface="Arial" panose="020B0604020202020204"/>
                <a:cs typeface="Arial" panose="020B0604020202020204"/>
              </a:rPr>
              <a:t>.</a:t>
            </a:r>
            <a:endParaRPr sz="1900">
              <a:latin typeface="Arial" panose="020B0604020202020204"/>
              <a:cs typeface="Arial" panose="020B0604020202020204"/>
            </a:endParaRPr>
          </a:p>
          <a:p>
            <a:pPr marL="12700" marR="173990">
              <a:lnSpc>
                <a:spcPct val="110000"/>
              </a:lnSpc>
              <a:spcBef>
                <a:spcPts val="375"/>
              </a:spcBef>
              <a:buClr>
                <a:srgbClr val="FF0000"/>
              </a:buClr>
              <a:buAutoNum type="arabicPlain"/>
              <a:tabLst>
                <a:tab pos="213995" algn="l"/>
                <a:tab pos="1233170" algn="l"/>
              </a:tabLst>
            </a:pPr>
            <a:r>
              <a:rPr sz="1900" b="1" dirty="0">
                <a:latin typeface="Arial" panose="020B0604020202020204"/>
                <a:cs typeface="Arial" panose="020B0604020202020204"/>
              </a:rPr>
              <a:t>.</a:t>
            </a:r>
            <a:r>
              <a:rPr sz="1900" b="1" spc="-35" dirty="0">
                <a:latin typeface="Arial" panose="020B0604020202020204"/>
                <a:cs typeface="Arial" panose="020B0604020202020204"/>
              </a:rPr>
              <a:t> </a:t>
            </a:r>
            <a:r>
              <a:rPr sz="1900" b="1" dirty="0">
                <a:latin typeface="Arial" panose="020B0604020202020204"/>
                <a:cs typeface="Arial" panose="020B0604020202020204"/>
              </a:rPr>
              <a:t>ΚΑΝΟΝΙΚΗ</a:t>
            </a:r>
            <a:r>
              <a:rPr sz="1900" b="1" spc="-25" dirty="0">
                <a:latin typeface="Arial" panose="020B0604020202020204"/>
                <a:cs typeface="Arial" panose="020B0604020202020204"/>
              </a:rPr>
              <a:t> </a:t>
            </a:r>
            <a:r>
              <a:rPr sz="1900" b="1" dirty="0">
                <a:latin typeface="Arial" panose="020B0604020202020204"/>
                <a:cs typeface="Arial" panose="020B0604020202020204"/>
              </a:rPr>
              <a:t>“DUAL</a:t>
            </a:r>
            <a:r>
              <a:rPr sz="1900" b="1" spc="-55" dirty="0">
                <a:latin typeface="Arial" panose="020B0604020202020204"/>
                <a:cs typeface="Arial" panose="020B0604020202020204"/>
              </a:rPr>
              <a:t> </a:t>
            </a:r>
            <a:r>
              <a:rPr sz="1900" b="1" dirty="0">
                <a:latin typeface="Arial" panose="020B0604020202020204"/>
                <a:cs typeface="Arial" panose="020B0604020202020204"/>
              </a:rPr>
              <a:t>FUEL”</a:t>
            </a:r>
            <a:r>
              <a:rPr sz="1900" b="1" spc="-20" dirty="0">
                <a:latin typeface="Arial" panose="020B0604020202020204"/>
                <a:cs typeface="Arial" panose="020B0604020202020204"/>
              </a:rPr>
              <a:t> </a:t>
            </a:r>
            <a:r>
              <a:rPr sz="1900" b="1" dirty="0">
                <a:latin typeface="Arial" panose="020B0604020202020204"/>
                <a:cs typeface="Arial" panose="020B0604020202020204"/>
              </a:rPr>
              <a:t>ΜΕ</a:t>
            </a:r>
            <a:r>
              <a:rPr sz="1900" b="1" spc="-30" dirty="0">
                <a:latin typeface="Arial" panose="020B0604020202020204"/>
                <a:cs typeface="Arial" panose="020B0604020202020204"/>
              </a:rPr>
              <a:t> </a:t>
            </a:r>
            <a:r>
              <a:rPr sz="1900" b="1" dirty="0">
                <a:latin typeface="Arial" panose="020B0604020202020204"/>
                <a:cs typeface="Arial" panose="020B0604020202020204"/>
              </a:rPr>
              <a:t>ΤΗΝ</a:t>
            </a:r>
            <a:r>
              <a:rPr sz="1900" b="1" spc="-25" dirty="0">
                <a:latin typeface="Arial" panose="020B0604020202020204"/>
                <a:cs typeface="Arial" panose="020B0604020202020204"/>
              </a:rPr>
              <a:t> </a:t>
            </a:r>
            <a:r>
              <a:rPr sz="1900" b="1" dirty="0">
                <a:latin typeface="Arial" panose="020B0604020202020204"/>
                <a:cs typeface="Arial" panose="020B0604020202020204"/>
              </a:rPr>
              <a:t>ΟΠΟΙΑ</a:t>
            </a:r>
            <a:r>
              <a:rPr sz="1900" b="1" spc="-25" dirty="0">
                <a:latin typeface="Arial" panose="020B0604020202020204"/>
                <a:cs typeface="Arial" panose="020B0604020202020204"/>
              </a:rPr>
              <a:t> </a:t>
            </a:r>
            <a:r>
              <a:rPr sz="1900" b="1" spc="-20" dirty="0">
                <a:latin typeface="Arial" panose="020B0604020202020204"/>
                <a:cs typeface="Arial" panose="020B0604020202020204"/>
              </a:rPr>
              <a:t>ΕΓΧΕΕΤΑΙ</a:t>
            </a:r>
            <a:r>
              <a:rPr sz="1900" b="1" spc="-30" dirty="0">
                <a:latin typeface="Arial" panose="020B0604020202020204"/>
                <a:cs typeface="Arial" panose="020B0604020202020204"/>
              </a:rPr>
              <a:t> </a:t>
            </a:r>
            <a:r>
              <a:rPr sz="1900" b="1" spc="-10" dirty="0">
                <a:latin typeface="Arial" panose="020B0604020202020204"/>
                <a:cs typeface="Arial" panose="020B0604020202020204"/>
              </a:rPr>
              <a:t>ΠΙΛΟΤΙΚΟ ΚΑΥΣΙΜΟ</a:t>
            </a:r>
            <a:r>
              <a:rPr sz="1900" b="1" dirty="0">
                <a:latin typeface="Arial" panose="020B0604020202020204"/>
                <a:cs typeface="Arial" panose="020B0604020202020204"/>
              </a:rPr>
              <a:t>	ΠΕΡΙΠΟΥ</a:t>
            </a:r>
            <a:r>
              <a:rPr sz="1900" b="1" spc="-65" dirty="0">
                <a:latin typeface="Arial" panose="020B0604020202020204"/>
                <a:cs typeface="Arial" panose="020B0604020202020204"/>
              </a:rPr>
              <a:t> </a:t>
            </a:r>
            <a:r>
              <a:rPr sz="1900" b="1" dirty="0">
                <a:latin typeface="Arial" panose="020B0604020202020204"/>
                <a:cs typeface="Arial" panose="020B0604020202020204"/>
              </a:rPr>
              <a:t>6</a:t>
            </a:r>
            <a:r>
              <a:rPr sz="1900" b="1" spc="-50" dirty="0">
                <a:latin typeface="Arial" panose="020B0604020202020204"/>
                <a:cs typeface="Arial" panose="020B0604020202020204"/>
              </a:rPr>
              <a:t> </a:t>
            </a:r>
            <a:r>
              <a:rPr sz="1900" b="1" dirty="0">
                <a:latin typeface="Arial" panose="020B0604020202020204"/>
                <a:cs typeface="Arial" panose="020B0604020202020204"/>
              </a:rPr>
              <a:t>%</a:t>
            </a:r>
            <a:r>
              <a:rPr sz="1900" b="1" spc="-90" dirty="0">
                <a:latin typeface="Arial" panose="020B0604020202020204"/>
                <a:cs typeface="Arial" panose="020B0604020202020204"/>
              </a:rPr>
              <a:t> </a:t>
            </a:r>
            <a:r>
              <a:rPr sz="1900" b="1" dirty="0">
                <a:latin typeface="Arial" panose="020B0604020202020204"/>
                <a:cs typeface="Arial" panose="020B0604020202020204"/>
              </a:rPr>
              <a:t>ΤΟΥ</a:t>
            </a:r>
            <a:r>
              <a:rPr sz="1900" b="1" spc="-50" dirty="0">
                <a:latin typeface="Arial" panose="020B0604020202020204"/>
                <a:cs typeface="Arial" panose="020B0604020202020204"/>
              </a:rPr>
              <a:t> </a:t>
            </a:r>
            <a:r>
              <a:rPr sz="1900" b="1" spc="-30" dirty="0">
                <a:latin typeface="Arial" panose="020B0604020202020204"/>
                <a:cs typeface="Arial" panose="020B0604020202020204"/>
              </a:rPr>
              <a:t>ΦΟΡΤΙΟΥ.</a:t>
            </a:r>
            <a:r>
              <a:rPr sz="1900" b="1" spc="-55" dirty="0">
                <a:latin typeface="Arial" panose="020B0604020202020204"/>
                <a:cs typeface="Arial" panose="020B0604020202020204"/>
              </a:rPr>
              <a:t> </a:t>
            </a:r>
            <a:r>
              <a:rPr sz="1900" b="1" dirty="0">
                <a:latin typeface="Arial" panose="020B0604020202020204"/>
                <a:cs typeface="Arial" panose="020B0604020202020204"/>
              </a:rPr>
              <a:t>ΕΑΝ</a:t>
            </a:r>
            <a:r>
              <a:rPr sz="1900" b="1" spc="-45" dirty="0">
                <a:latin typeface="Arial" panose="020B0604020202020204"/>
                <a:cs typeface="Arial" panose="020B0604020202020204"/>
              </a:rPr>
              <a:t> </a:t>
            </a:r>
            <a:r>
              <a:rPr sz="1900" b="1" dirty="0">
                <a:latin typeface="Arial" panose="020B0604020202020204"/>
                <a:cs typeface="Arial" panose="020B0604020202020204"/>
              </a:rPr>
              <a:t>Η</a:t>
            </a:r>
            <a:r>
              <a:rPr sz="1900" b="1" spc="-60" dirty="0">
                <a:latin typeface="Arial" panose="020B0604020202020204"/>
                <a:cs typeface="Arial" panose="020B0604020202020204"/>
              </a:rPr>
              <a:t> </a:t>
            </a:r>
            <a:r>
              <a:rPr sz="1900" b="1" dirty="0">
                <a:latin typeface="Arial" panose="020B0604020202020204"/>
                <a:cs typeface="Arial" panose="020B0604020202020204"/>
              </a:rPr>
              <a:t>ΠΑΡΟΧΗ</a:t>
            </a:r>
            <a:r>
              <a:rPr sz="1900" b="1" spc="-110" dirty="0">
                <a:latin typeface="Arial" panose="020B0604020202020204"/>
                <a:cs typeface="Arial" panose="020B0604020202020204"/>
              </a:rPr>
              <a:t> </a:t>
            </a:r>
            <a:r>
              <a:rPr sz="1900" b="1" dirty="0">
                <a:latin typeface="Arial" panose="020B0604020202020204"/>
                <a:cs typeface="Arial" panose="020B0604020202020204"/>
              </a:rPr>
              <a:t>ΑΕΡΙΟΥ</a:t>
            </a:r>
            <a:r>
              <a:rPr sz="1900" b="1" spc="-50" dirty="0">
                <a:latin typeface="Arial" panose="020B0604020202020204"/>
                <a:cs typeface="Arial" panose="020B0604020202020204"/>
              </a:rPr>
              <a:t> </a:t>
            </a:r>
            <a:r>
              <a:rPr sz="1900" b="1" spc="-10" dirty="0">
                <a:latin typeface="Arial" panose="020B0604020202020204"/>
                <a:cs typeface="Arial" panose="020B0604020202020204"/>
              </a:rPr>
              <a:t>ΕΙΝΑΙ </a:t>
            </a:r>
            <a:r>
              <a:rPr sz="1900" b="1" dirty="0">
                <a:latin typeface="Arial" panose="020B0604020202020204"/>
                <a:cs typeface="Arial" panose="020B0604020202020204"/>
              </a:rPr>
              <a:t>ΠΕΡΙΟΡΙΣΜΕΝΗ,</a:t>
            </a:r>
            <a:r>
              <a:rPr sz="1900" b="1" spc="-60" dirty="0">
                <a:latin typeface="Arial" panose="020B0604020202020204"/>
                <a:cs typeface="Arial" panose="020B0604020202020204"/>
              </a:rPr>
              <a:t> </a:t>
            </a:r>
            <a:r>
              <a:rPr sz="1900" b="1" dirty="0">
                <a:latin typeface="Arial" panose="020B0604020202020204"/>
                <a:cs typeface="Arial" panose="020B0604020202020204"/>
              </a:rPr>
              <a:t>ΤΟΤΕ</a:t>
            </a:r>
            <a:r>
              <a:rPr sz="1900" b="1" spc="-55" dirty="0">
                <a:latin typeface="Arial" panose="020B0604020202020204"/>
                <a:cs typeface="Arial" panose="020B0604020202020204"/>
              </a:rPr>
              <a:t> </a:t>
            </a:r>
            <a:r>
              <a:rPr sz="1900" b="1" dirty="0">
                <a:latin typeface="Arial" panose="020B0604020202020204"/>
                <a:cs typeface="Arial" panose="020B0604020202020204"/>
              </a:rPr>
              <a:t>ΕΠΙΠΛΕΟΝ</a:t>
            </a:r>
            <a:r>
              <a:rPr sz="1900" b="1" spc="-55" dirty="0">
                <a:latin typeface="Arial" panose="020B0604020202020204"/>
                <a:cs typeface="Arial" panose="020B0604020202020204"/>
              </a:rPr>
              <a:t> </a:t>
            </a:r>
            <a:r>
              <a:rPr sz="1900" b="1" dirty="0">
                <a:latin typeface="Arial" panose="020B0604020202020204"/>
                <a:cs typeface="Arial" panose="020B0604020202020204"/>
              </a:rPr>
              <a:t>ΠΕΤΡΕΛΑΙΟ</a:t>
            </a:r>
            <a:r>
              <a:rPr sz="1900" b="1" spc="-55" dirty="0">
                <a:latin typeface="Arial" panose="020B0604020202020204"/>
                <a:cs typeface="Arial" panose="020B0604020202020204"/>
              </a:rPr>
              <a:t> </a:t>
            </a:r>
            <a:r>
              <a:rPr sz="1900" b="1" dirty="0">
                <a:latin typeface="Arial" panose="020B0604020202020204"/>
                <a:cs typeface="Arial" panose="020B0604020202020204"/>
              </a:rPr>
              <a:t>ΘΑ</a:t>
            </a:r>
            <a:r>
              <a:rPr sz="1900" b="1" spc="-50" dirty="0">
                <a:latin typeface="Arial" panose="020B0604020202020204"/>
                <a:cs typeface="Arial" panose="020B0604020202020204"/>
              </a:rPr>
              <a:t> </a:t>
            </a:r>
            <a:r>
              <a:rPr sz="1900" b="1" dirty="0">
                <a:latin typeface="Arial" panose="020B0604020202020204"/>
                <a:cs typeface="Arial" panose="020B0604020202020204"/>
              </a:rPr>
              <a:t>ΠΡΕΠΕΙ</a:t>
            </a:r>
            <a:r>
              <a:rPr sz="1900" b="1" spc="-55" dirty="0">
                <a:latin typeface="Arial" panose="020B0604020202020204"/>
                <a:cs typeface="Arial" panose="020B0604020202020204"/>
              </a:rPr>
              <a:t> </a:t>
            </a:r>
            <a:r>
              <a:rPr sz="1900" b="1" dirty="0">
                <a:latin typeface="Arial" panose="020B0604020202020204"/>
                <a:cs typeface="Arial" panose="020B0604020202020204"/>
              </a:rPr>
              <a:t>ΝΑ</a:t>
            </a:r>
            <a:r>
              <a:rPr sz="1900" b="1" spc="-50" dirty="0">
                <a:latin typeface="Arial" panose="020B0604020202020204"/>
                <a:cs typeface="Arial" panose="020B0604020202020204"/>
              </a:rPr>
              <a:t> </a:t>
            </a:r>
            <a:r>
              <a:rPr sz="1900" b="1" spc="-20" dirty="0">
                <a:latin typeface="Arial" panose="020B0604020202020204"/>
                <a:cs typeface="Arial" panose="020B0604020202020204"/>
              </a:rPr>
              <a:t>ΕΓΧΕΕΤΑΙ </a:t>
            </a:r>
            <a:r>
              <a:rPr sz="1900" b="1" dirty="0">
                <a:latin typeface="Arial" panose="020B0604020202020204"/>
                <a:cs typeface="Arial" panose="020B0604020202020204"/>
              </a:rPr>
              <a:t>ΓΙΑ</a:t>
            </a:r>
            <a:r>
              <a:rPr sz="1900" b="1" spc="-50" dirty="0">
                <a:latin typeface="Arial" panose="020B0604020202020204"/>
                <a:cs typeface="Arial" panose="020B0604020202020204"/>
              </a:rPr>
              <a:t> </a:t>
            </a:r>
            <a:r>
              <a:rPr sz="1900" b="1" dirty="0">
                <a:latin typeface="Arial" panose="020B0604020202020204"/>
                <a:cs typeface="Arial" panose="020B0604020202020204"/>
              </a:rPr>
              <a:t>ΝΑ</a:t>
            </a:r>
            <a:r>
              <a:rPr sz="1900" b="1" spc="-105" dirty="0">
                <a:latin typeface="Arial" panose="020B0604020202020204"/>
                <a:cs typeface="Arial" panose="020B0604020202020204"/>
              </a:rPr>
              <a:t> </a:t>
            </a:r>
            <a:r>
              <a:rPr sz="1900" b="1" spc="-10" dirty="0">
                <a:latin typeface="Arial" panose="020B0604020202020204"/>
                <a:cs typeface="Arial" panose="020B0604020202020204"/>
              </a:rPr>
              <a:t>ΔΙΑΤΗΡΗΘΕΙ</a:t>
            </a:r>
            <a:r>
              <a:rPr sz="1900" b="1" spc="-30" dirty="0">
                <a:latin typeface="Arial" panose="020B0604020202020204"/>
                <a:cs typeface="Arial" panose="020B0604020202020204"/>
              </a:rPr>
              <a:t> </a:t>
            </a:r>
            <a:r>
              <a:rPr sz="1900" b="1" dirty="0">
                <a:latin typeface="Arial" panose="020B0604020202020204"/>
                <a:cs typeface="Arial" panose="020B0604020202020204"/>
              </a:rPr>
              <a:t>Η</a:t>
            </a:r>
            <a:r>
              <a:rPr sz="1900" b="1" spc="-35" dirty="0">
                <a:latin typeface="Arial" panose="020B0604020202020204"/>
                <a:cs typeface="Arial" panose="020B0604020202020204"/>
              </a:rPr>
              <a:t> </a:t>
            </a:r>
            <a:r>
              <a:rPr sz="1900" b="1" spc="-10" dirty="0">
                <a:latin typeface="Arial" panose="020B0604020202020204"/>
                <a:cs typeface="Arial" panose="020B0604020202020204"/>
              </a:rPr>
              <a:t>ΙΣΧΥΣ.</a:t>
            </a:r>
            <a:endParaRPr sz="1900">
              <a:latin typeface="Arial" panose="020B0604020202020204"/>
              <a:cs typeface="Arial" panose="020B0604020202020204"/>
            </a:endParaRPr>
          </a:p>
          <a:p>
            <a:pPr marL="12700" marR="220980">
              <a:lnSpc>
                <a:spcPct val="110000"/>
              </a:lnSpc>
              <a:spcBef>
                <a:spcPts val="390"/>
              </a:spcBef>
              <a:buClr>
                <a:srgbClr val="FF0000"/>
              </a:buClr>
              <a:buAutoNum type="arabicPlain"/>
              <a:tabLst>
                <a:tab pos="213995" algn="l"/>
              </a:tabLst>
            </a:pPr>
            <a:r>
              <a:rPr sz="1900" b="1" dirty="0">
                <a:latin typeface="Arial" panose="020B0604020202020204"/>
                <a:cs typeface="Arial" panose="020B0604020202020204"/>
              </a:rPr>
              <a:t>.</a:t>
            </a:r>
            <a:r>
              <a:rPr sz="1900" b="1" spc="-40" dirty="0">
                <a:latin typeface="Arial" panose="020B0604020202020204"/>
                <a:cs typeface="Arial" panose="020B0604020202020204"/>
              </a:rPr>
              <a:t> </a:t>
            </a:r>
            <a:r>
              <a:rPr sz="1900" b="1" dirty="0">
                <a:latin typeface="Arial" panose="020B0604020202020204"/>
                <a:cs typeface="Arial" panose="020B0604020202020204"/>
              </a:rPr>
              <a:t>ΕΑΝ</a:t>
            </a:r>
            <a:r>
              <a:rPr sz="1900" b="1" spc="-30" dirty="0">
                <a:latin typeface="Arial" panose="020B0604020202020204"/>
                <a:cs typeface="Arial" panose="020B0604020202020204"/>
              </a:rPr>
              <a:t> </a:t>
            </a:r>
            <a:r>
              <a:rPr sz="1900" b="1" dirty="0">
                <a:latin typeface="Arial" panose="020B0604020202020204"/>
                <a:cs typeface="Arial" panose="020B0604020202020204"/>
              </a:rPr>
              <a:t>ΜΙΑ</a:t>
            </a:r>
            <a:r>
              <a:rPr sz="1900" b="1" spc="-35" dirty="0">
                <a:latin typeface="Arial" panose="020B0604020202020204"/>
                <a:cs typeface="Arial" panose="020B0604020202020204"/>
              </a:rPr>
              <a:t> </a:t>
            </a:r>
            <a:r>
              <a:rPr sz="1900" b="1" spc="-10" dirty="0">
                <a:latin typeface="Arial" panose="020B0604020202020204"/>
                <a:cs typeface="Arial" panose="020B0604020202020204"/>
              </a:rPr>
              <a:t>ΠΕΡΙΟΡΙΣΜΕΝΗ,</a:t>
            </a:r>
            <a:r>
              <a:rPr sz="1900" b="1" spc="-100" dirty="0">
                <a:latin typeface="Arial" panose="020B0604020202020204"/>
                <a:cs typeface="Arial" panose="020B0604020202020204"/>
              </a:rPr>
              <a:t> </a:t>
            </a:r>
            <a:r>
              <a:rPr sz="1900" b="1" dirty="0">
                <a:latin typeface="Arial" panose="020B0604020202020204"/>
                <a:cs typeface="Arial" panose="020B0604020202020204"/>
              </a:rPr>
              <a:t>ΑΛΛΑ</a:t>
            </a:r>
            <a:r>
              <a:rPr sz="1900" b="1" spc="-40" dirty="0">
                <a:latin typeface="Arial" panose="020B0604020202020204"/>
                <a:cs typeface="Arial" panose="020B0604020202020204"/>
              </a:rPr>
              <a:t> </a:t>
            </a:r>
            <a:r>
              <a:rPr sz="1900" b="1" spc="-20" dirty="0">
                <a:latin typeface="Arial" panose="020B0604020202020204"/>
                <a:cs typeface="Arial" panose="020B0604020202020204"/>
              </a:rPr>
              <a:t>ΣΤΑΘΕΡΗ</a:t>
            </a:r>
            <a:r>
              <a:rPr sz="1900" b="1" spc="-30" dirty="0">
                <a:latin typeface="Arial" panose="020B0604020202020204"/>
                <a:cs typeface="Arial" panose="020B0604020202020204"/>
              </a:rPr>
              <a:t> </a:t>
            </a:r>
            <a:r>
              <a:rPr sz="1900" b="1" spc="-10" dirty="0">
                <a:latin typeface="Arial" panose="020B0604020202020204"/>
                <a:cs typeface="Arial" panose="020B0604020202020204"/>
              </a:rPr>
              <a:t>ΠΟΣΟΤΗΤΑ</a:t>
            </a:r>
            <a:r>
              <a:rPr sz="1900" b="1" spc="-30" dirty="0">
                <a:latin typeface="Arial" panose="020B0604020202020204"/>
                <a:cs typeface="Arial" panose="020B0604020202020204"/>
              </a:rPr>
              <a:t> </a:t>
            </a:r>
            <a:r>
              <a:rPr sz="1900" b="1" spc="-10" dirty="0">
                <a:latin typeface="Arial" panose="020B0604020202020204"/>
                <a:cs typeface="Arial" panose="020B0604020202020204"/>
              </a:rPr>
              <a:t>ΦΥΣΙΚΟΥ </a:t>
            </a:r>
            <a:r>
              <a:rPr sz="1900" b="1" dirty="0">
                <a:latin typeface="Arial" panose="020B0604020202020204"/>
                <a:cs typeface="Arial" panose="020B0604020202020204"/>
              </a:rPr>
              <a:t>ΑΕΡΙΟΥ</a:t>
            </a:r>
            <a:r>
              <a:rPr sz="1900" b="1" spc="-60" dirty="0">
                <a:latin typeface="Arial" panose="020B0604020202020204"/>
                <a:cs typeface="Arial" panose="020B0604020202020204"/>
              </a:rPr>
              <a:t> </a:t>
            </a:r>
            <a:r>
              <a:rPr sz="1900" b="1" dirty="0">
                <a:latin typeface="Arial" panose="020B0604020202020204"/>
                <a:cs typeface="Arial" panose="020B0604020202020204"/>
              </a:rPr>
              <a:t>ΕΙΝΑΙ</a:t>
            </a:r>
            <a:r>
              <a:rPr sz="1900" b="1" spc="-114" dirty="0">
                <a:latin typeface="Arial" panose="020B0604020202020204"/>
                <a:cs typeface="Arial" panose="020B0604020202020204"/>
              </a:rPr>
              <a:t> </a:t>
            </a:r>
            <a:r>
              <a:rPr sz="1900" b="1" dirty="0">
                <a:latin typeface="Arial" panose="020B0604020202020204"/>
                <a:cs typeface="Arial" panose="020B0604020202020204"/>
              </a:rPr>
              <a:t>ΔΙΑΘΕΣΙΜΗ,</a:t>
            </a:r>
            <a:r>
              <a:rPr sz="1900" b="1" spc="-60" dirty="0">
                <a:latin typeface="Arial" panose="020B0604020202020204"/>
                <a:cs typeface="Arial" panose="020B0604020202020204"/>
              </a:rPr>
              <a:t> </a:t>
            </a:r>
            <a:r>
              <a:rPr sz="1900" b="1" dirty="0">
                <a:latin typeface="Arial" panose="020B0604020202020204"/>
                <a:cs typeface="Arial" panose="020B0604020202020204"/>
              </a:rPr>
              <a:t>Ο</a:t>
            </a:r>
            <a:r>
              <a:rPr sz="1900" b="1" spc="-50" dirty="0">
                <a:latin typeface="Arial" panose="020B0604020202020204"/>
                <a:cs typeface="Arial" panose="020B0604020202020204"/>
              </a:rPr>
              <a:t> </a:t>
            </a:r>
            <a:r>
              <a:rPr sz="1900" b="1" spc="-10" dirty="0">
                <a:latin typeface="Arial" panose="020B0604020202020204"/>
                <a:cs typeface="Arial" panose="020B0604020202020204"/>
              </a:rPr>
              <a:t>ΚΙΝΗΤΗΡΑΣ</a:t>
            </a:r>
            <a:r>
              <a:rPr sz="1900" b="1" spc="-50" dirty="0">
                <a:latin typeface="Arial" panose="020B0604020202020204"/>
                <a:cs typeface="Arial" panose="020B0604020202020204"/>
              </a:rPr>
              <a:t> </a:t>
            </a:r>
            <a:r>
              <a:rPr sz="1900" b="1" dirty="0">
                <a:latin typeface="Arial" panose="020B0604020202020204"/>
                <a:cs typeface="Arial" panose="020B0604020202020204"/>
              </a:rPr>
              <a:t>ΜΠΟΡΕΙ</a:t>
            </a:r>
            <a:r>
              <a:rPr sz="1900" b="1" spc="-55" dirty="0">
                <a:latin typeface="Arial" panose="020B0604020202020204"/>
                <a:cs typeface="Arial" panose="020B0604020202020204"/>
              </a:rPr>
              <a:t> </a:t>
            </a:r>
            <a:r>
              <a:rPr sz="1900" b="1" dirty="0">
                <a:latin typeface="Arial" panose="020B0604020202020204"/>
                <a:cs typeface="Arial" panose="020B0604020202020204"/>
              </a:rPr>
              <a:t>ΝΑ</a:t>
            </a:r>
            <a:r>
              <a:rPr sz="1900" b="1" spc="-114" dirty="0">
                <a:latin typeface="Arial" panose="020B0604020202020204"/>
                <a:cs typeface="Arial" panose="020B0604020202020204"/>
              </a:rPr>
              <a:t> </a:t>
            </a:r>
            <a:r>
              <a:rPr sz="1900" b="1" spc="-10" dirty="0">
                <a:latin typeface="Arial" panose="020B0604020202020204"/>
                <a:cs typeface="Arial" panose="020B0604020202020204"/>
              </a:rPr>
              <a:t>ΛΕΙΤΟΥΡΓΗΣΕΙ</a:t>
            </a:r>
            <a:r>
              <a:rPr sz="1900" b="1" spc="-50" dirty="0">
                <a:latin typeface="Arial" panose="020B0604020202020204"/>
                <a:cs typeface="Arial" panose="020B0604020202020204"/>
              </a:rPr>
              <a:t> </a:t>
            </a:r>
            <a:r>
              <a:rPr sz="1900" b="1" spc="-25" dirty="0">
                <a:latin typeface="Arial" panose="020B0604020202020204"/>
                <a:cs typeface="Arial" panose="020B0604020202020204"/>
              </a:rPr>
              <a:t>ΣΕ</a:t>
            </a:r>
            <a:endParaRPr sz="1900">
              <a:latin typeface="Arial" panose="020B0604020202020204"/>
              <a:cs typeface="Arial" panose="020B0604020202020204"/>
            </a:endParaRPr>
          </a:p>
          <a:p>
            <a:pPr marL="12700" marR="5080">
              <a:lnSpc>
                <a:spcPct val="110000"/>
              </a:lnSpc>
              <a:spcBef>
                <a:spcPts val="5"/>
              </a:spcBef>
            </a:pPr>
            <a:r>
              <a:rPr sz="1900" b="1" dirty="0">
                <a:latin typeface="Arial" panose="020B0604020202020204"/>
                <a:cs typeface="Arial" panose="020B0604020202020204"/>
              </a:rPr>
              <a:t>«</a:t>
            </a:r>
            <a:r>
              <a:rPr sz="1900" b="1" spc="-100" dirty="0">
                <a:latin typeface="Arial" panose="020B0604020202020204"/>
                <a:cs typeface="Arial" panose="020B0604020202020204"/>
              </a:rPr>
              <a:t> </a:t>
            </a:r>
            <a:r>
              <a:rPr sz="1900" b="1" dirty="0">
                <a:latin typeface="Arial" panose="020B0604020202020204"/>
                <a:cs typeface="Arial" panose="020B0604020202020204"/>
              </a:rPr>
              <a:t>ΣΥΓΚΕΚΡΙΜΕΝΗ</a:t>
            </a:r>
            <a:r>
              <a:rPr sz="1900" b="1" spc="-55" dirty="0">
                <a:latin typeface="Arial" panose="020B0604020202020204"/>
                <a:cs typeface="Arial" panose="020B0604020202020204"/>
              </a:rPr>
              <a:t> ΚΑΤΑΣΤΑΣΗ</a:t>
            </a:r>
            <a:r>
              <a:rPr sz="1900" b="1" spc="-80" dirty="0">
                <a:latin typeface="Arial" panose="020B0604020202020204"/>
                <a:cs typeface="Arial" panose="020B0604020202020204"/>
              </a:rPr>
              <a:t> </a:t>
            </a:r>
            <a:r>
              <a:rPr sz="1900" b="1" dirty="0">
                <a:latin typeface="Arial" panose="020B0604020202020204"/>
                <a:cs typeface="Arial" panose="020B0604020202020204"/>
              </a:rPr>
              <a:t>ΑΕΡΙΟΥ</a:t>
            </a:r>
            <a:r>
              <a:rPr sz="1900" b="1" spc="-60" dirty="0">
                <a:latin typeface="Arial" panose="020B0604020202020204"/>
                <a:cs typeface="Arial" panose="020B0604020202020204"/>
              </a:rPr>
              <a:t> </a:t>
            </a:r>
            <a:r>
              <a:rPr sz="1900" b="1" dirty="0">
                <a:latin typeface="Arial" panose="020B0604020202020204"/>
                <a:cs typeface="Arial" panose="020B0604020202020204"/>
              </a:rPr>
              <a:t>».</a:t>
            </a:r>
            <a:r>
              <a:rPr sz="1900" b="1" spc="-65" dirty="0">
                <a:latin typeface="Arial" panose="020B0604020202020204"/>
                <a:cs typeface="Arial" panose="020B0604020202020204"/>
              </a:rPr>
              <a:t> </a:t>
            </a:r>
            <a:r>
              <a:rPr sz="1900" b="1" spc="-10" dirty="0">
                <a:latin typeface="Arial" panose="020B0604020202020204"/>
                <a:cs typeface="Arial" panose="020B0604020202020204"/>
              </a:rPr>
              <a:t>ΟΤΑΝ</a:t>
            </a:r>
            <a:r>
              <a:rPr sz="1900" b="1" spc="-60" dirty="0">
                <a:latin typeface="Arial" panose="020B0604020202020204"/>
                <a:cs typeface="Arial" panose="020B0604020202020204"/>
              </a:rPr>
              <a:t> </a:t>
            </a:r>
            <a:r>
              <a:rPr sz="1900" b="1" spc="-10" dirty="0">
                <a:latin typeface="Arial" panose="020B0604020202020204"/>
                <a:cs typeface="Arial" panose="020B0604020202020204"/>
              </a:rPr>
              <a:t>ΒΡΙΣΚΕΤΑΙ</a:t>
            </a:r>
            <a:r>
              <a:rPr sz="1900" b="1" spc="-60" dirty="0">
                <a:latin typeface="Arial" panose="020B0604020202020204"/>
                <a:cs typeface="Arial" panose="020B0604020202020204"/>
              </a:rPr>
              <a:t> </a:t>
            </a:r>
            <a:r>
              <a:rPr sz="1900" b="1" dirty="0">
                <a:latin typeface="Arial" panose="020B0604020202020204"/>
                <a:cs typeface="Arial" panose="020B0604020202020204"/>
              </a:rPr>
              <a:t>ΣΕ</a:t>
            </a:r>
            <a:r>
              <a:rPr sz="1900" b="1" spc="-125" dirty="0">
                <a:latin typeface="Arial" panose="020B0604020202020204"/>
                <a:cs typeface="Arial" panose="020B0604020202020204"/>
              </a:rPr>
              <a:t> </a:t>
            </a:r>
            <a:r>
              <a:rPr sz="1900" b="1" spc="-25" dirty="0">
                <a:latin typeface="Arial" panose="020B0604020202020204"/>
                <a:cs typeface="Arial" panose="020B0604020202020204"/>
              </a:rPr>
              <a:t>ΑΥΤΗ</a:t>
            </a:r>
            <a:r>
              <a:rPr sz="1900" b="1" spc="-55" dirty="0">
                <a:latin typeface="Arial" panose="020B0604020202020204"/>
                <a:cs typeface="Arial" panose="020B0604020202020204"/>
              </a:rPr>
              <a:t> </a:t>
            </a:r>
            <a:r>
              <a:rPr sz="1900" b="1" spc="-25" dirty="0">
                <a:latin typeface="Arial" panose="020B0604020202020204"/>
                <a:cs typeface="Arial" panose="020B0604020202020204"/>
              </a:rPr>
              <a:t>ΤΗΝ </a:t>
            </a:r>
            <a:r>
              <a:rPr sz="1900" b="1" spc="-55" dirty="0">
                <a:latin typeface="Arial" panose="020B0604020202020204"/>
                <a:cs typeface="Arial" panose="020B0604020202020204"/>
              </a:rPr>
              <a:t>ΚΑΤΑΣΤΑΣΗ</a:t>
            </a:r>
            <a:r>
              <a:rPr sz="1900" b="1" spc="-90" dirty="0">
                <a:latin typeface="Arial" panose="020B0604020202020204"/>
                <a:cs typeface="Arial" panose="020B0604020202020204"/>
              </a:rPr>
              <a:t> </a:t>
            </a:r>
            <a:r>
              <a:rPr sz="1900" b="1" spc="-10" dirty="0">
                <a:latin typeface="Arial" panose="020B0604020202020204"/>
                <a:cs typeface="Arial" panose="020B0604020202020204"/>
              </a:rPr>
              <a:t>ΛΕΙΤΟΥΡΓΙΑΣ,</a:t>
            </a:r>
            <a:r>
              <a:rPr sz="1900" b="1" spc="-35" dirty="0">
                <a:latin typeface="Arial" panose="020B0604020202020204"/>
                <a:cs typeface="Arial" panose="020B0604020202020204"/>
              </a:rPr>
              <a:t> </a:t>
            </a:r>
            <a:r>
              <a:rPr sz="1900" b="1" dirty="0">
                <a:latin typeface="Arial" panose="020B0604020202020204"/>
                <a:cs typeface="Arial" panose="020B0604020202020204"/>
              </a:rPr>
              <a:t>Η</a:t>
            </a:r>
            <a:r>
              <a:rPr sz="1900" b="1" spc="-25" dirty="0">
                <a:latin typeface="Arial" panose="020B0604020202020204"/>
                <a:cs typeface="Arial" panose="020B0604020202020204"/>
              </a:rPr>
              <a:t> </a:t>
            </a:r>
            <a:r>
              <a:rPr sz="1900" b="1" dirty="0">
                <a:latin typeface="Arial" panose="020B0604020202020204"/>
                <a:cs typeface="Arial" panose="020B0604020202020204"/>
              </a:rPr>
              <a:t>ΙΔΙΑ</a:t>
            </a:r>
            <a:r>
              <a:rPr sz="1900" b="1" spc="-20" dirty="0">
                <a:latin typeface="Arial" panose="020B0604020202020204"/>
                <a:cs typeface="Arial" panose="020B0604020202020204"/>
              </a:rPr>
              <a:t> </a:t>
            </a:r>
            <a:r>
              <a:rPr sz="1900" b="1" spc="-25" dirty="0">
                <a:latin typeface="Arial" panose="020B0604020202020204"/>
                <a:cs typeface="Arial" panose="020B0604020202020204"/>
              </a:rPr>
              <a:t>ΠΟΣΟΤΗΤΑ</a:t>
            </a:r>
            <a:r>
              <a:rPr sz="1900" b="1" spc="-95" dirty="0">
                <a:latin typeface="Arial" panose="020B0604020202020204"/>
                <a:cs typeface="Arial" panose="020B0604020202020204"/>
              </a:rPr>
              <a:t> </a:t>
            </a:r>
            <a:r>
              <a:rPr sz="1900" b="1" dirty="0">
                <a:latin typeface="Arial" panose="020B0604020202020204"/>
                <a:cs typeface="Arial" panose="020B0604020202020204"/>
              </a:rPr>
              <a:t>ΑΕΡΙΟΥ</a:t>
            </a:r>
            <a:r>
              <a:rPr sz="1900" b="1" spc="-30" dirty="0">
                <a:latin typeface="Arial" panose="020B0604020202020204"/>
                <a:cs typeface="Arial" panose="020B0604020202020204"/>
              </a:rPr>
              <a:t> </a:t>
            </a:r>
            <a:r>
              <a:rPr sz="1900" b="1" spc="-20" dirty="0">
                <a:latin typeface="Arial" panose="020B0604020202020204"/>
                <a:cs typeface="Arial" panose="020B0604020202020204"/>
              </a:rPr>
              <a:t>ΕΓΧΕΕΤΑΙ</a:t>
            </a:r>
            <a:r>
              <a:rPr sz="1900" b="1" spc="-15" dirty="0">
                <a:latin typeface="Arial" panose="020B0604020202020204"/>
                <a:cs typeface="Arial" panose="020B0604020202020204"/>
              </a:rPr>
              <a:t> </a:t>
            </a:r>
            <a:r>
              <a:rPr sz="1900" b="1" spc="-20" dirty="0">
                <a:latin typeface="Arial" panose="020B0604020202020204"/>
                <a:cs typeface="Arial" panose="020B0604020202020204"/>
              </a:rPr>
              <a:t>ΚΑΘΕ ΦΟΡΑ,</a:t>
            </a:r>
            <a:r>
              <a:rPr sz="1900" b="1" spc="-60" dirty="0">
                <a:latin typeface="Arial" panose="020B0604020202020204"/>
                <a:cs typeface="Arial" panose="020B0604020202020204"/>
              </a:rPr>
              <a:t> </a:t>
            </a:r>
            <a:r>
              <a:rPr sz="1900" b="1" dirty="0">
                <a:latin typeface="Arial" panose="020B0604020202020204"/>
                <a:cs typeface="Arial" panose="020B0604020202020204"/>
              </a:rPr>
              <a:t>ΜΕ</a:t>
            </a:r>
            <a:r>
              <a:rPr sz="1900" b="1" spc="-50" dirty="0">
                <a:latin typeface="Arial" panose="020B0604020202020204"/>
                <a:cs typeface="Arial" panose="020B0604020202020204"/>
              </a:rPr>
              <a:t> </a:t>
            </a:r>
            <a:r>
              <a:rPr sz="1900" b="1" dirty="0">
                <a:latin typeface="Arial" panose="020B0604020202020204"/>
                <a:cs typeface="Arial" panose="020B0604020202020204"/>
              </a:rPr>
              <a:t>ΤΟ</a:t>
            </a:r>
            <a:r>
              <a:rPr sz="1900" b="1" spc="-50" dirty="0">
                <a:latin typeface="Arial" panose="020B0604020202020204"/>
                <a:cs typeface="Arial" panose="020B0604020202020204"/>
              </a:rPr>
              <a:t> </a:t>
            </a:r>
            <a:r>
              <a:rPr sz="1900" b="1" dirty="0">
                <a:latin typeface="Arial" panose="020B0604020202020204"/>
                <a:cs typeface="Arial" panose="020B0604020202020204"/>
              </a:rPr>
              <a:t>ΠΟΣΟ</a:t>
            </a:r>
            <a:r>
              <a:rPr sz="1900" b="1" spc="-50" dirty="0">
                <a:latin typeface="Arial" panose="020B0604020202020204"/>
                <a:cs typeface="Arial" panose="020B0604020202020204"/>
              </a:rPr>
              <a:t> </a:t>
            </a:r>
            <a:r>
              <a:rPr sz="1900" b="1" dirty="0">
                <a:latin typeface="Arial" panose="020B0604020202020204"/>
                <a:cs typeface="Arial" panose="020B0604020202020204"/>
              </a:rPr>
              <a:t>ΤΟΥ</a:t>
            </a:r>
            <a:r>
              <a:rPr sz="1900" b="1" spc="-55" dirty="0">
                <a:latin typeface="Arial" panose="020B0604020202020204"/>
                <a:cs typeface="Arial" panose="020B0604020202020204"/>
              </a:rPr>
              <a:t> </a:t>
            </a:r>
            <a:r>
              <a:rPr sz="1900" b="1" dirty="0">
                <a:latin typeface="Arial" panose="020B0604020202020204"/>
                <a:cs typeface="Arial" panose="020B0604020202020204"/>
              </a:rPr>
              <a:t>ΠΕΤΡΕΛΑΙΟΥ</a:t>
            </a:r>
            <a:r>
              <a:rPr sz="1900" b="1" spc="-55" dirty="0">
                <a:latin typeface="Arial" panose="020B0604020202020204"/>
                <a:cs typeface="Arial" panose="020B0604020202020204"/>
              </a:rPr>
              <a:t> </a:t>
            </a:r>
            <a:r>
              <a:rPr sz="1900" b="1" dirty="0">
                <a:latin typeface="Arial" panose="020B0604020202020204"/>
                <a:cs typeface="Arial" panose="020B0604020202020204"/>
              </a:rPr>
              <a:t>ΝΑ</a:t>
            </a:r>
            <a:r>
              <a:rPr sz="1900" b="1" spc="-55" dirty="0">
                <a:latin typeface="Arial" panose="020B0604020202020204"/>
                <a:cs typeface="Arial" panose="020B0604020202020204"/>
              </a:rPr>
              <a:t> </a:t>
            </a:r>
            <a:r>
              <a:rPr sz="1900" b="1" spc="-30" dirty="0">
                <a:latin typeface="Arial" panose="020B0604020202020204"/>
                <a:cs typeface="Arial" panose="020B0604020202020204"/>
              </a:rPr>
              <a:t>ΜΕΤΑΒΑΛΛΕΤΑΙ,</a:t>
            </a:r>
            <a:r>
              <a:rPr sz="1900" b="1" spc="-100" dirty="0">
                <a:latin typeface="Arial" panose="020B0604020202020204"/>
                <a:cs typeface="Arial" panose="020B0604020202020204"/>
              </a:rPr>
              <a:t> </a:t>
            </a:r>
            <a:r>
              <a:rPr sz="1900" b="1" spc="-30" dirty="0">
                <a:latin typeface="Arial" panose="020B0604020202020204"/>
                <a:cs typeface="Arial" panose="020B0604020202020204"/>
              </a:rPr>
              <a:t>ΑΝΑΛΟΓΑ</a:t>
            </a:r>
            <a:r>
              <a:rPr sz="1900" b="1" spc="-45" dirty="0">
                <a:latin typeface="Arial" panose="020B0604020202020204"/>
                <a:cs typeface="Arial" panose="020B0604020202020204"/>
              </a:rPr>
              <a:t> </a:t>
            </a:r>
            <a:r>
              <a:rPr sz="1900" b="1" spc="-25" dirty="0">
                <a:latin typeface="Arial" panose="020B0604020202020204"/>
                <a:cs typeface="Arial" panose="020B0604020202020204"/>
              </a:rPr>
              <a:t>ΜΕ </a:t>
            </a:r>
            <a:r>
              <a:rPr sz="1900" b="1" dirty="0">
                <a:latin typeface="Arial" panose="020B0604020202020204"/>
                <a:cs typeface="Arial" panose="020B0604020202020204"/>
              </a:rPr>
              <a:t>ΤΟ</a:t>
            </a:r>
            <a:r>
              <a:rPr sz="1900" b="1" spc="-30" dirty="0">
                <a:latin typeface="Arial" panose="020B0604020202020204"/>
                <a:cs typeface="Arial" panose="020B0604020202020204"/>
              </a:rPr>
              <a:t> </a:t>
            </a:r>
            <a:r>
              <a:rPr sz="1900" b="1" dirty="0">
                <a:latin typeface="Arial" panose="020B0604020202020204"/>
                <a:cs typeface="Arial" panose="020B0604020202020204"/>
              </a:rPr>
              <a:t>ΦΟΡΤΙΟ</a:t>
            </a:r>
            <a:r>
              <a:rPr sz="1900" b="1" spc="-25" dirty="0">
                <a:latin typeface="Arial" panose="020B0604020202020204"/>
                <a:cs typeface="Arial" panose="020B0604020202020204"/>
              </a:rPr>
              <a:t> </a:t>
            </a:r>
            <a:r>
              <a:rPr sz="1900" b="1" dirty="0">
                <a:latin typeface="Arial" panose="020B0604020202020204"/>
                <a:cs typeface="Arial" panose="020B0604020202020204"/>
              </a:rPr>
              <a:t>ΤΗΣ</a:t>
            </a:r>
            <a:r>
              <a:rPr sz="1900" b="1" spc="-25" dirty="0">
                <a:latin typeface="Arial" panose="020B0604020202020204"/>
                <a:cs typeface="Arial" panose="020B0604020202020204"/>
              </a:rPr>
              <a:t> </a:t>
            </a:r>
            <a:r>
              <a:rPr sz="1900" b="1" spc="-10" dirty="0">
                <a:latin typeface="Arial" panose="020B0604020202020204"/>
                <a:cs typeface="Arial" panose="020B0604020202020204"/>
              </a:rPr>
              <a:t>ΜΗΧΑΝΗΣ.</a:t>
            </a:r>
            <a:endParaRPr sz="1900">
              <a:latin typeface="Arial" panose="020B0604020202020204"/>
              <a:cs typeface="Arial" panose="020B0604020202020204"/>
            </a:endParaRPr>
          </a:p>
          <a:p>
            <a:pPr marL="12700" marR="104140">
              <a:lnSpc>
                <a:spcPct val="110000"/>
              </a:lnSpc>
              <a:spcBef>
                <a:spcPts val="370"/>
              </a:spcBef>
              <a:buClr>
                <a:srgbClr val="FF0000"/>
              </a:buClr>
              <a:buAutoNum type="arabicPlain" startAt="3"/>
              <a:tabLst>
                <a:tab pos="213995" algn="l"/>
              </a:tabLst>
            </a:pPr>
            <a:r>
              <a:rPr sz="1900" b="1" dirty="0">
                <a:latin typeface="Arial" panose="020B0604020202020204"/>
                <a:cs typeface="Arial" panose="020B0604020202020204"/>
              </a:rPr>
              <a:t>.</a:t>
            </a:r>
            <a:r>
              <a:rPr sz="1900" b="1" spc="-114" dirty="0">
                <a:latin typeface="Arial" panose="020B0604020202020204"/>
                <a:cs typeface="Arial" panose="020B0604020202020204"/>
              </a:rPr>
              <a:t> </a:t>
            </a:r>
            <a:r>
              <a:rPr sz="1900" b="1" spc="-10" dirty="0">
                <a:latin typeface="Arial" panose="020B0604020202020204"/>
                <a:cs typeface="Arial" panose="020B0604020202020204"/>
              </a:rPr>
              <a:t>ΛΕΙΤΟΥΡΓΙΑ</a:t>
            </a:r>
            <a:r>
              <a:rPr sz="1900" b="1" spc="-35" dirty="0">
                <a:latin typeface="Arial" panose="020B0604020202020204"/>
                <a:cs typeface="Arial" panose="020B0604020202020204"/>
              </a:rPr>
              <a:t> </a:t>
            </a:r>
            <a:r>
              <a:rPr sz="1900" b="1" dirty="0">
                <a:latin typeface="Arial" panose="020B0604020202020204"/>
                <a:cs typeface="Arial" panose="020B0604020202020204"/>
              </a:rPr>
              <a:t>ΜΕ</a:t>
            </a:r>
            <a:r>
              <a:rPr sz="1900" b="1" spc="-35" dirty="0">
                <a:latin typeface="Arial" panose="020B0604020202020204"/>
                <a:cs typeface="Arial" panose="020B0604020202020204"/>
              </a:rPr>
              <a:t> </a:t>
            </a:r>
            <a:r>
              <a:rPr sz="1900" b="1" dirty="0">
                <a:latin typeface="Arial" panose="020B0604020202020204"/>
                <a:cs typeface="Arial" panose="020B0604020202020204"/>
              </a:rPr>
              <a:t>ΠΕΤΡΕΛΑΙΟ</a:t>
            </a:r>
            <a:r>
              <a:rPr sz="1900" b="1" spc="-35" dirty="0">
                <a:latin typeface="Arial" panose="020B0604020202020204"/>
                <a:cs typeface="Arial" panose="020B0604020202020204"/>
              </a:rPr>
              <a:t> </a:t>
            </a:r>
            <a:r>
              <a:rPr sz="1900" b="1" dirty="0">
                <a:latin typeface="Arial" panose="020B0604020202020204"/>
                <a:cs typeface="Arial" panose="020B0604020202020204"/>
              </a:rPr>
              <a:t>ΜΟΝΟ,</a:t>
            </a:r>
            <a:r>
              <a:rPr sz="1900" b="1" spc="-35" dirty="0">
                <a:latin typeface="Arial" panose="020B0604020202020204"/>
                <a:cs typeface="Arial" panose="020B0604020202020204"/>
              </a:rPr>
              <a:t> </a:t>
            </a:r>
            <a:r>
              <a:rPr sz="1900" b="1" dirty="0">
                <a:latin typeface="Arial" panose="020B0604020202020204"/>
                <a:cs typeface="Arial" panose="020B0604020202020204"/>
              </a:rPr>
              <a:t>ΓΙΑ</a:t>
            </a:r>
            <a:r>
              <a:rPr sz="1900" b="1" spc="-30" dirty="0">
                <a:latin typeface="Arial" panose="020B0604020202020204"/>
                <a:cs typeface="Arial" panose="020B0604020202020204"/>
              </a:rPr>
              <a:t> </a:t>
            </a:r>
            <a:r>
              <a:rPr sz="1900" b="1" dirty="0">
                <a:latin typeface="Arial" panose="020B0604020202020204"/>
                <a:cs typeface="Arial" panose="020B0604020202020204"/>
              </a:rPr>
              <a:t>ΕΛΙΓΜΟΥΣ</a:t>
            </a:r>
            <a:r>
              <a:rPr sz="1900" b="1" spc="-25" dirty="0">
                <a:latin typeface="Arial" panose="020B0604020202020204"/>
                <a:cs typeface="Arial" panose="020B0604020202020204"/>
              </a:rPr>
              <a:t> </a:t>
            </a:r>
            <a:r>
              <a:rPr sz="1900" b="1" dirty="0">
                <a:latin typeface="Arial" panose="020B0604020202020204"/>
                <a:cs typeface="Arial" panose="020B0604020202020204"/>
              </a:rPr>
              <a:t>ή</a:t>
            </a:r>
            <a:r>
              <a:rPr sz="1900" b="1" spc="-25" dirty="0">
                <a:latin typeface="Arial" panose="020B0604020202020204"/>
                <a:cs typeface="Arial" panose="020B0604020202020204"/>
              </a:rPr>
              <a:t> </a:t>
            </a:r>
            <a:r>
              <a:rPr sz="1900" b="1" spc="-35" dirty="0">
                <a:latin typeface="Arial" panose="020B0604020202020204"/>
                <a:cs typeface="Arial" panose="020B0604020202020204"/>
              </a:rPr>
              <a:t>ΟΤΑΝ</a:t>
            </a:r>
            <a:r>
              <a:rPr sz="1900" b="1" spc="-100" dirty="0">
                <a:latin typeface="Arial" panose="020B0604020202020204"/>
                <a:cs typeface="Arial" panose="020B0604020202020204"/>
              </a:rPr>
              <a:t> </a:t>
            </a:r>
            <a:r>
              <a:rPr sz="1900" b="1" dirty="0">
                <a:latin typeface="Arial" panose="020B0604020202020204"/>
                <a:cs typeface="Arial" panose="020B0604020202020204"/>
              </a:rPr>
              <a:t>ΔΕΝ</a:t>
            </a:r>
            <a:r>
              <a:rPr sz="1900" b="1" spc="-25" dirty="0">
                <a:latin typeface="Arial" panose="020B0604020202020204"/>
                <a:cs typeface="Arial" panose="020B0604020202020204"/>
              </a:rPr>
              <a:t> </a:t>
            </a:r>
            <a:r>
              <a:rPr sz="1900" b="1" spc="-10" dirty="0">
                <a:latin typeface="Arial" panose="020B0604020202020204"/>
                <a:cs typeface="Arial" panose="020B0604020202020204"/>
              </a:rPr>
              <a:t>ΕΙΝΑΙ </a:t>
            </a:r>
            <a:r>
              <a:rPr sz="1900" b="1">
                <a:latin typeface="Arial" panose="020B0604020202020204"/>
                <a:cs typeface="Arial" panose="020B0604020202020204"/>
              </a:rPr>
              <a:t>ΔΙΑΘΕΣΙΜΟ</a:t>
            </a:r>
            <a:r>
              <a:rPr sz="1900" b="1" spc="-90">
                <a:latin typeface="Arial" panose="020B0604020202020204"/>
                <a:cs typeface="Arial" panose="020B0604020202020204"/>
              </a:rPr>
              <a:t> </a:t>
            </a:r>
            <a:r>
              <a:rPr sz="1900" b="1" spc="-30" smtClean="0">
                <a:latin typeface="Arial" panose="020B0604020202020204"/>
                <a:cs typeface="Arial" panose="020B0604020202020204"/>
              </a:rPr>
              <a:t>ΦΥΣΙΚΟ</a:t>
            </a:r>
            <a:r>
              <a:rPr sz="1900" b="1" spc="-100" smtClean="0">
                <a:latin typeface="Arial" panose="020B0604020202020204"/>
                <a:cs typeface="Arial" panose="020B0604020202020204"/>
              </a:rPr>
              <a:t> </a:t>
            </a:r>
            <a:r>
              <a:rPr sz="1900" b="1" spc="-10" smtClean="0">
                <a:latin typeface="Arial" panose="020B0604020202020204"/>
                <a:cs typeface="Arial" panose="020B0604020202020204"/>
              </a:rPr>
              <a:t>ΑΕΡΙΟ.</a:t>
            </a:r>
            <a:endParaRPr sz="1900">
              <a:latin typeface="Arial" panose="020B0604020202020204"/>
              <a:cs typeface="Arial" panose="020B0604020202020204"/>
            </a:endParaRPr>
          </a:p>
        </p:txBody>
      </p:sp>
    </p:spTree>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912822"/>
            <a:ext cx="8583295" cy="5572125"/>
          </a:xfrm>
          <a:prstGeom prst="rect">
            <a:avLst/>
          </a:prstGeom>
        </p:spPr>
        <p:txBody>
          <a:bodyPr vert="horz" wrap="square" lIns="0" tIns="113030" rIns="0" bIns="0" rtlCol="0">
            <a:spAutoFit/>
          </a:bodyPr>
          <a:lstStyle/>
          <a:p>
            <a:pPr marL="494030">
              <a:lnSpc>
                <a:spcPct val="100000"/>
              </a:lnSpc>
              <a:spcBef>
                <a:spcPts val="89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marL="12700" marR="222885">
              <a:lnSpc>
                <a:spcPct val="110000"/>
              </a:lnSpc>
              <a:spcBef>
                <a:spcPts val="510"/>
              </a:spcBef>
            </a:pPr>
            <a:r>
              <a:rPr sz="2100" b="1" dirty="0">
                <a:latin typeface="Arial" panose="020B0604020202020204"/>
                <a:cs typeface="Arial" panose="020B0604020202020204"/>
              </a:rPr>
              <a:t>ΟΙ</a:t>
            </a:r>
            <a:r>
              <a:rPr sz="2100" b="1" spc="-75" dirty="0">
                <a:latin typeface="Arial" panose="020B0604020202020204"/>
                <a:cs typeface="Arial" panose="020B0604020202020204"/>
              </a:rPr>
              <a:t> </a:t>
            </a:r>
            <a:r>
              <a:rPr sz="2100" b="1" dirty="0">
                <a:latin typeface="Arial" panose="020B0604020202020204"/>
                <a:cs typeface="Arial" panose="020B0604020202020204"/>
              </a:rPr>
              <a:t>ΣΩΛΗΝΕΣ</a:t>
            </a:r>
            <a:r>
              <a:rPr sz="2100" b="1" spc="-45" dirty="0">
                <a:latin typeface="Arial" panose="020B0604020202020204"/>
                <a:cs typeface="Arial" panose="020B0604020202020204"/>
              </a:rPr>
              <a:t> </a:t>
            </a:r>
            <a:r>
              <a:rPr sz="2100" b="1" dirty="0">
                <a:latin typeface="Arial" panose="020B0604020202020204"/>
                <a:cs typeface="Arial" panose="020B0604020202020204"/>
              </a:rPr>
              <a:t>ΠΑΡΟΧΗΣ</a:t>
            </a:r>
            <a:r>
              <a:rPr sz="2100" b="1" spc="-130" dirty="0">
                <a:latin typeface="Arial" panose="020B0604020202020204"/>
                <a:cs typeface="Arial" panose="020B0604020202020204"/>
              </a:rPr>
              <a:t> </a:t>
            </a:r>
            <a:r>
              <a:rPr sz="2100" b="1" dirty="0">
                <a:latin typeface="Arial" panose="020B0604020202020204"/>
                <a:cs typeface="Arial" panose="020B0604020202020204"/>
              </a:rPr>
              <a:t>ΑΕΡΙΟΥ</a:t>
            </a:r>
            <a:r>
              <a:rPr sz="2100" b="1" spc="-65" dirty="0">
                <a:latin typeface="Arial" panose="020B0604020202020204"/>
                <a:cs typeface="Arial" panose="020B0604020202020204"/>
              </a:rPr>
              <a:t> </a:t>
            </a:r>
            <a:r>
              <a:rPr sz="2100" b="1" dirty="0">
                <a:latin typeface="Arial" panose="020B0604020202020204"/>
                <a:cs typeface="Arial" panose="020B0604020202020204"/>
              </a:rPr>
              <a:t>ΕΙΝΑΙ</a:t>
            </a:r>
            <a:r>
              <a:rPr sz="2100" b="1" spc="-135" dirty="0">
                <a:latin typeface="Arial" panose="020B0604020202020204"/>
                <a:cs typeface="Arial" panose="020B0604020202020204"/>
              </a:rPr>
              <a:t> </a:t>
            </a:r>
            <a:r>
              <a:rPr sz="2100" b="1" dirty="0">
                <a:latin typeface="Arial" panose="020B0604020202020204"/>
                <a:cs typeface="Arial" panose="020B0604020202020204"/>
              </a:rPr>
              <a:t>ΔΙΠΛΟΥ</a:t>
            </a:r>
            <a:r>
              <a:rPr sz="2100" b="1" spc="-65" dirty="0">
                <a:latin typeface="Arial" panose="020B0604020202020204"/>
                <a:cs typeface="Arial" panose="020B0604020202020204"/>
              </a:rPr>
              <a:t> </a:t>
            </a:r>
            <a:r>
              <a:rPr sz="2100" b="1" spc="-10" dirty="0">
                <a:latin typeface="Arial" panose="020B0604020202020204"/>
                <a:cs typeface="Arial" panose="020B0604020202020204"/>
              </a:rPr>
              <a:t>ΤΟΙΧΩΜΑΤΟΣ,</a:t>
            </a:r>
            <a:r>
              <a:rPr sz="2100" b="1" spc="-50" dirty="0">
                <a:latin typeface="Arial" panose="020B0604020202020204"/>
                <a:cs typeface="Arial" panose="020B0604020202020204"/>
              </a:rPr>
              <a:t> </a:t>
            </a:r>
            <a:r>
              <a:rPr sz="2100" b="1" spc="-25" dirty="0">
                <a:latin typeface="Arial" panose="020B0604020202020204"/>
                <a:cs typeface="Arial" panose="020B0604020202020204"/>
              </a:rPr>
              <a:t>ΜΕ </a:t>
            </a:r>
            <a:r>
              <a:rPr sz="2100" b="1" spc="-10" dirty="0">
                <a:latin typeface="Arial" panose="020B0604020202020204"/>
                <a:cs typeface="Arial" panose="020B0604020202020204"/>
              </a:rPr>
              <a:t>ΑΕΡΑ</a:t>
            </a:r>
            <a:r>
              <a:rPr sz="2100" b="1" spc="-70" dirty="0">
                <a:latin typeface="Arial" panose="020B0604020202020204"/>
                <a:cs typeface="Arial" panose="020B0604020202020204"/>
              </a:rPr>
              <a:t> </a:t>
            </a:r>
            <a:r>
              <a:rPr sz="2100" b="1" spc="-10" dirty="0">
                <a:latin typeface="Arial" panose="020B0604020202020204"/>
                <a:cs typeface="Arial" panose="020B0604020202020204"/>
              </a:rPr>
              <a:t>ΣΤΕΓΑΝΟΠΟΙΗΣΗΣ</a:t>
            </a:r>
            <a:r>
              <a:rPr sz="2100" b="1" spc="-55" dirty="0">
                <a:latin typeface="Arial" panose="020B0604020202020204"/>
                <a:cs typeface="Arial" panose="020B0604020202020204"/>
              </a:rPr>
              <a:t> </a:t>
            </a:r>
            <a:r>
              <a:rPr sz="2100" b="1" dirty="0">
                <a:latin typeface="Arial" panose="020B0604020202020204"/>
                <a:cs typeface="Arial" panose="020B0604020202020204"/>
              </a:rPr>
              <a:t>ΠΟΥ</a:t>
            </a:r>
            <a:r>
              <a:rPr sz="2100" b="1" spc="-65" dirty="0">
                <a:latin typeface="Arial" panose="020B0604020202020204"/>
                <a:cs typeface="Arial" panose="020B0604020202020204"/>
              </a:rPr>
              <a:t> </a:t>
            </a:r>
            <a:r>
              <a:rPr sz="2100" b="1" spc="-20" dirty="0">
                <a:latin typeface="Arial" panose="020B0604020202020204"/>
                <a:cs typeface="Arial" panose="020B0604020202020204"/>
              </a:rPr>
              <a:t>ΠΑΡΕΧΕΤΑΙ</a:t>
            </a:r>
            <a:r>
              <a:rPr sz="2100" b="1" spc="-125" dirty="0">
                <a:latin typeface="Arial" panose="020B0604020202020204"/>
                <a:cs typeface="Arial" panose="020B0604020202020204"/>
              </a:rPr>
              <a:t> </a:t>
            </a:r>
            <a:r>
              <a:rPr sz="2100" b="1">
                <a:latin typeface="Arial" panose="020B0604020202020204"/>
                <a:cs typeface="Arial" panose="020B0604020202020204"/>
              </a:rPr>
              <a:t>ΑΝΑΜΕΣΑ</a:t>
            </a:r>
            <a:r>
              <a:rPr sz="2100" b="1" spc="-60">
                <a:latin typeface="Arial" panose="020B0604020202020204"/>
                <a:cs typeface="Arial" panose="020B0604020202020204"/>
              </a:rPr>
              <a:t> </a:t>
            </a:r>
            <a:r>
              <a:rPr lang="el-GR" sz="2100" b="1" spc="-60" dirty="0" smtClean="0">
                <a:latin typeface="Arial" panose="020B0604020202020204"/>
                <a:cs typeface="Arial" panose="020B0604020202020204"/>
              </a:rPr>
              <a:t>ΣΤΟΥΣ </a:t>
            </a:r>
            <a:r>
              <a:rPr lang="el-GR" sz="2100" b="1" spc="-25" dirty="0" smtClean="0">
                <a:latin typeface="Arial" panose="020B0604020202020204"/>
                <a:cs typeface="Arial" panose="020B0604020202020204"/>
              </a:rPr>
              <a:t>ΔΥΟ </a:t>
            </a:r>
            <a:r>
              <a:rPr sz="2100" b="1" spc="-25" smtClean="0">
                <a:latin typeface="Arial" panose="020B0604020202020204"/>
                <a:cs typeface="Arial" panose="020B0604020202020204"/>
              </a:rPr>
              <a:t> </a:t>
            </a:r>
            <a:r>
              <a:rPr sz="2100" b="1" spc="-10" smtClean="0">
                <a:latin typeface="Arial" panose="020B0604020202020204"/>
                <a:cs typeface="Arial" panose="020B0604020202020204"/>
              </a:rPr>
              <a:t>ΣΩΛΗΝ</a:t>
            </a:r>
            <a:r>
              <a:rPr lang="el-GR" sz="2100" b="1" spc="-10" dirty="0" smtClean="0">
                <a:latin typeface="Arial" panose="020B0604020202020204"/>
                <a:cs typeface="Arial" panose="020B0604020202020204"/>
              </a:rPr>
              <a:t>ΕΣ</a:t>
            </a:r>
            <a:r>
              <a:rPr sz="2100" b="1" spc="-10" smtClean="0">
                <a:latin typeface="Arial" panose="020B0604020202020204"/>
                <a:cs typeface="Arial" panose="020B0604020202020204"/>
              </a:rPr>
              <a:t>.</a:t>
            </a:r>
            <a:endParaRPr sz="2100">
              <a:latin typeface="Arial" panose="020B0604020202020204"/>
              <a:cs typeface="Arial" panose="020B0604020202020204"/>
            </a:endParaRPr>
          </a:p>
          <a:p>
            <a:pPr marL="12700" marR="5080">
              <a:lnSpc>
                <a:spcPct val="110000"/>
              </a:lnSpc>
              <a:spcBef>
                <a:spcPts val="410"/>
              </a:spcBef>
            </a:pPr>
            <a:r>
              <a:rPr sz="2100" b="1" dirty="0">
                <a:latin typeface="Arial" panose="020B0604020202020204"/>
                <a:cs typeface="Arial" panose="020B0604020202020204"/>
              </a:rPr>
              <a:t>ΣΥΜΠΙΕΣΜΕΝΟΣ</a:t>
            </a:r>
            <a:r>
              <a:rPr sz="2100" b="1" spc="-130" dirty="0">
                <a:latin typeface="Arial" panose="020B0604020202020204"/>
                <a:cs typeface="Arial" panose="020B0604020202020204"/>
              </a:rPr>
              <a:t> </a:t>
            </a:r>
            <a:r>
              <a:rPr sz="2100" b="1" spc="-10" dirty="0">
                <a:latin typeface="Arial" panose="020B0604020202020204"/>
                <a:cs typeface="Arial" panose="020B0604020202020204"/>
              </a:rPr>
              <a:t>ΑΕΡΑΣ</a:t>
            </a:r>
            <a:r>
              <a:rPr sz="2100" b="1" spc="-35" dirty="0">
                <a:latin typeface="Arial" panose="020B0604020202020204"/>
                <a:cs typeface="Arial" panose="020B0604020202020204"/>
              </a:rPr>
              <a:t> </a:t>
            </a:r>
            <a:r>
              <a:rPr sz="2100" b="1" spc="-20" dirty="0">
                <a:latin typeface="Arial" panose="020B0604020202020204"/>
                <a:cs typeface="Arial" panose="020B0604020202020204"/>
              </a:rPr>
              <a:t>ΠΑΡΕΧΕΤΑΙ</a:t>
            </a:r>
            <a:r>
              <a:rPr sz="2100" b="1" spc="-110" dirty="0">
                <a:latin typeface="Arial" panose="020B0604020202020204"/>
                <a:cs typeface="Arial" panose="020B0604020202020204"/>
              </a:rPr>
              <a:t> </a:t>
            </a:r>
            <a:r>
              <a:rPr sz="2100" b="1" dirty="0">
                <a:latin typeface="Arial" panose="020B0604020202020204"/>
                <a:cs typeface="Arial" panose="020B0604020202020204"/>
              </a:rPr>
              <a:t>ΑΠΟ</a:t>
            </a:r>
            <a:r>
              <a:rPr sz="2100" b="1" spc="-114" dirty="0">
                <a:latin typeface="Arial" panose="020B0604020202020204"/>
                <a:cs typeface="Arial" panose="020B0604020202020204"/>
              </a:rPr>
              <a:t> </a:t>
            </a:r>
            <a:r>
              <a:rPr sz="2100" b="1" dirty="0">
                <a:latin typeface="Arial" panose="020B0604020202020204"/>
                <a:cs typeface="Arial" panose="020B0604020202020204"/>
              </a:rPr>
              <a:t>ΑΝΕΜΙΣΤΗΡΕΣ</a:t>
            </a:r>
            <a:r>
              <a:rPr sz="2100" b="1" spc="-30" dirty="0">
                <a:latin typeface="Arial" panose="020B0604020202020204"/>
                <a:cs typeface="Arial" panose="020B0604020202020204"/>
              </a:rPr>
              <a:t> </a:t>
            </a:r>
            <a:r>
              <a:rPr sz="2100" b="1" spc="-25" dirty="0">
                <a:latin typeface="Arial" panose="020B0604020202020204"/>
                <a:cs typeface="Arial" panose="020B0604020202020204"/>
              </a:rPr>
              <a:t>ΚΑΙ </a:t>
            </a:r>
            <a:r>
              <a:rPr sz="2100" b="1" spc="-45" dirty="0">
                <a:latin typeface="Arial" panose="020B0604020202020204"/>
                <a:cs typeface="Arial" panose="020B0604020202020204"/>
              </a:rPr>
              <a:t>ΠΑΡΑΚΟΛΟΥΘΕΙΤΑΙ</a:t>
            </a:r>
            <a:r>
              <a:rPr sz="2100" b="1" spc="-40" dirty="0">
                <a:latin typeface="Arial" panose="020B0604020202020204"/>
                <a:cs typeface="Arial" panose="020B0604020202020204"/>
              </a:rPr>
              <a:t> </a:t>
            </a:r>
            <a:r>
              <a:rPr sz="2100" b="1" dirty="0">
                <a:latin typeface="Arial" panose="020B0604020202020204"/>
                <a:cs typeface="Arial" panose="020B0604020202020204"/>
              </a:rPr>
              <a:t>ΓΙΑ</a:t>
            </a:r>
            <a:r>
              <a:rPr sz="2100" b="1" spc="-30" dirty="0">
                <a:latin typeface="Arial" panose="020B0604020202020204"/>
                <a:cs typeface="Arial" panose="020B0604020202020204"/>
              </a:rPr>
              <a:t> </a:t>
            </a:r>
            <a:r>
              <a:rPr sz="2100" b="1" dirty="0">
                <a:latin typeface="Arial" panose="020B0604020202020204"/>
                <a:cs typeface="Arial" panose="020B0604020202020204"/>
              </a:rPr>
              <a:t>ΤΥΧΟΝ</a:t>
            </a:r>
            <a:r>
              <a:rPr sz="2100" b="1" spc="-110" dirty="0">
                <a:latin typeface="Arial" panose="020B0604020202020204"/>
                <a:cs typeface="Arial" panose="020B0604020202020204"/>
              </a:rPr>
              <a:t> </a:t>
            </a:r>
            <a:r>
              <a:rPr sz="2100" b="1" dirty="0">
                <a:latin typeface="Arial" panose="020B0604020202020204"/>
                <a:cs typeface="Arial" panose="020B0604020202020204"/>
              </a:rPr>
              <a:t>ΔΙΑΡΡΟΗ</a:t>
            </a:r>
            <a:r>
              <a:rPr sz="2100" b="1" spc="-114" dirty="0">
                <a:latin typeface="Arial" panose="020B0604020202020204"/>
                <a:cs typeface="Arial" panose="020B0604020202020204"/>
              </a:rPr>
              <a:t> </a:t>
            </a:r>
            <a:r>
              <a:rPr sz="2100" b="1" spc="-30" dirty="0">
                <a:latin typeface="Arial" panose="020B0604020202020204"/>
                <a:cs typeface="Arial" panose="020B0604020202020204"/>
              </a:rPr>
              <a:t>ΑΕΡΙΟΥ.</a:t>
            </a:r>
            <a:r>
              <a:rPr sz="2100" b="1" spc="-25" dirty="0">
                <a:latin typeface="Arial" panose="020B0604020202020204"/>
                <a:cs typeface="Arial" panose="020B0604020202020204"/>
              </a:rPr>
              <a:t> </a:t>
            </a:r>
            <a:r>
              <a:rPr sz="2100" b="1" dirty="0">
                <a:latin typeface="Arial" panose="020B0604020202020204"/>
                <a:cs typeface="Arial" panose="020B0604020202020204"/>
              </a:rPr>
              <a:t>ΕΠΕΙΔΗ</a:t>
            </a:r>
            <a:r>
              <a:rPr sz="2100" b="1" spc="-25" dirty="0">
                <a:latin typeface="Arial" panose="020B0604020202020204"/>
                <a:cs typeface="Arial" panose="020B0604020202020204"/>
              </a:rPr>
              <a:t> ΜΙΑ </a:t>
            </a:r>
            <a:r>
              <a:rPr sz="2100" b="1" dirty="0">
                <a:latin typeface="Arial" panose="020B0604020202020204"/>
                <a:cs typeface="Arial" panose="020B0604020202020204"/>
              </a:rPr>
              <a:t>ΑΠΟΤΥΧΙΑ</a:t>
            </a:r>
            <a:r>
              <a:rPr sz="2100" b="1" spc="-75" dirty="0">
                <a:latin typeface="Arial" panose="020B0604020202020204"/>
                <a:cs typeface="Arial" panose="020B0604020202020204"/>
              </a:rPr>
              <a:t> </a:t>
            </a:r>
            <a:r>
              <a:rPr sz="2100" b="1" dirty="0">
                <a:latin typeface="Arial" panose="020B0604020202020204"/>
                <a:cs typeface="Arial" panose="020B0604020202020204"/>
              </a:rPr>
              <a:t>ΤΟΥ</a:t>
            </a:r>
            <a:r>
              <a:rPr sz="2100" b="1" spc="-55" dirty="0">
                <a:latin typeface="Arial" panose="020B0604020202020204"/>
                <a:cs typeface="Arial" panose="020B0604020202020204"/>
              </a:rPr>
              <a:t> </a:t>
            </a:r>
            <a:r>
              <a:rPr sz="2100" b="1" spc="-10" dirty="0">
                <a:latin typeface="Arial" panose="020B0604020202020204"/>
                <a:cs typeface="Arial" panose="020B0604020202020204"/>
              </a:rPr>
              <a:t>ΕΣΩΤΕΡΙΚΟΥ</a:t>
            </a:r>
            <a:r>
              <a:rPr sz="2100" b="1" spc="-70" dirty="0">
                <a:latin typeface="Arial" panose="020B0604020202020204"/>
                <a:cs typeface="Arial" panose="020B0604020202020204"/>
              </a:rPr>
              <a:t> </a:t>
            </a:r>
            <a:r>
              <a:rPr sz="2100" b="1" dirty="0">
                <a:latin typeface="Arial" panose="020B0604020202020204"/>
                <a:cs typeface="Arial" panose="020B0604020202020204"/>
              </a:rPr>
              <a:t>ΣΩΛΗΝΑ</a:t>
            </a:r>
            <a:r>
              <a:rPr sz="2100" b="1" spc="-135" dirty="0">
                <a:latin typeface="Arial" panose="020B0604020202020204"/>
                <a:cs typeface="Arial" panose="020B0604020202020204"/>
              </a:rPr>
              <a:t> </a:t>
            </a:r>
            <a:r>
              <a:rPr sz="2100" b="1" spc="-30" dirty="0">
                <a:latin typeface="Arial" panose="020B0604020202020204"/>
                <a:cs typeface="Arial" panose="020B0604020202020204"/>
              </a:rPr>
              <a:t>ΑΕΡΙΟΥ,</a:t>
            </a:r>
            <a:r>
              <a:rPr sz="2100" b="1" spc="-55" dirty="0">
                <a:latin typeface="Arial" panose="020B0604020202020204"/>
                <a:cs typeface="Arial" panose="020B0604020202020204"/>
              </a:rPr>
              <a:t> </a:t>
            </a:r>
            <a:r>
              <a:rPr sz="2100" b="1" dirty="0">
                <a:latin typeface="Arial" panose="020B0604020202020204"/>
                <a:cs typeface="Arial" panose="020B0604020202020204"/>
              </a:rPr>
              <a:t>ΘΑ</a:t>
            </a:r>
            <a:r>
              <a:rPr sz="2100" b="1" spc="-60" dirty="0">
                <a:latin typeface="Arial" panose="020B0604020202020204"/>
                <a:cs typeface="Arial" panose="020B0604020202020204"/>
              </a:rPr>
              <a:t> </a:t>
            </a:r>
            <a:r>
              <a:rPr sz="2100" b="1" spc="-10" dirty="0">
                <a:latin typeface="Arial" panose="020B0604020202020204"/>
                <a:cs typeface="Arial" panose="020B0604020202020204"/>
              </a:rPr>
              <a:t>ΜΠΟΡΟΥΣΕ</a:t>
            </a:r>
            <a:r>
              <a:rPr sz="2100" b="1" spc="525" dirty="0">
                <a:latin typeface="Arial" panose="020B0604020202020204"/>
                <a:cs typeface="Arial" panose="020B0604020202020204"/>
              </a:rPr>
              <a:t> </a:t>
            </a:r>
            <a:r>
              <a:rPr sz="2100" b="1" dirty="0">
                <a:latin typeface="Arial" panose="020B0604020202020204"/>
                <a:cs typeface="Arial" panose="020B0604020202020204"/>
              </a:rPr>
              <a:t>ΝΑ</a:t>
            </a:r>
            <a:r>
              <a:rPr sz="2100" b="1" spc="-30" dirty="0">
                <a:latin typeface="Arial" panose="020B0604020202020204"/>
                <a:cs typeface="Arial" panose="020B0604020202020204"/>
              </a:rPr>
              <a:t> </a:t>
            </a:r>
            <a:r>
              <a:rPr sz="2100" b="1" dirty="0">
                <a:latin typeface="Arial" panose="020B0604020202020204"/>
                <a:cs typeface="Arial" panose="020B0604020202020204"/>
              </a:rPr>
              <a:t>ΟΔΗΓΗΣΕΙ</a:t>
            </a:r>
            <a:r>
              <a:rPr sz="2100" b="1" spc="-20" dirty="0">
                <a:latin typeface="Arial" panose="020B0604020202020204"/>
                <a:cs typeface="Arial" panose="020B0604020202020204"/>
              </a:rPr>
              <a:t> </a:t>
            </a:r>
            <a:r>
              <a:rPr sz="2100" b="1" dirty="0">
                <a:latin typeface="Arial" panose="020B0604020202020204"/>
                <a:cs typeface="Arial" panose="020B0604020202020204"/>
              </a:rPr>
              <a:t>ΣΕ</a:t>
            </a:r>
            <a:r>
              <a:rPr sz="2100" b="1" spc="-20" dirty="0">
                <a:latin typeface="Arial" panose="020B0604020202020204"/>
                <a:cs typeface="Arial" panose="020B0604020202020204"/>
              </a:rPr>
              <a:t> </a:t>
            </a:r>
            <a:r>
              <a:rPr sz="2100" b="1" spc="-45" dirty="0">
                <a:latin typeface="Arial" panose="020B0604020202020204"/>
                <a:cs typeface="Arial" panose="020B0604020202020204"/>
              </a:rPr>
              <a:t>ΠΟΛΥ</a:t>
            </a:r>
            <a:r>
              <a:rPr sz="2100" b="1" spc="-30" dirty="0">
                <a:latin typeface="Arial" panose="020B0604020202020204"/>
                <a:cs typeface="Arial" panose="020B0604020202020204"/>
              </a:rPr>
              <a:t> </a:t>
            </a:r>
            <a:r>
              <a:rPr sz="2100" b="1" dirty="0">
                <a:latin typeface="Arial" panose="020B0604020202020204"/>
                <a:cs typeface="Arial" panose="020B0604020202020204"/>
              </a:rPr>
              <a:t>ΧΑΜΗΛΕΣ</a:t>
            </a:r>
            <a:r>
              <a:rPr sz="2100" b="1" spc="-20" dirty="0">
                <a:latin typeface="Arial" panose="020B0604020202020204"/>
                <a:cs typeface="Arial" panose="020B0604020202020204"/>
              </a:rPr>
              <a:t> ΘΕΡΜΟΚΡΑΣΙΕΣ</a:t>
            </a:r>
            <a:r>
              <a:rPr sz="2100" b="1" spc="-95" dirty="0">
                <a:latin typeface="Arial" panose="020B0604020202020204"/>
                <a:cs typeface="Arial" panose="020B0604020202020204"/>
              </a:rPr>
              <a:t> </a:t>
            </a:r>
            <a:r>
              <a:rPr sz="2100" b="1" dirty="0">
                <a:latin typeface="Arial" panose="020B0604020202020204"/>
                <a:cs typeface="Arial" panose="020B0604020202020204"/>
              </a:rPr>
              <a:t>ΛΟΓΩ</a:t>
            </a:r>
            <a:r>
              <a:rPr sz="2100" b="1" spc="-25" dirty="0">
                <a:latin typeface="Arial" panose="020B0604020202020204"/>
                <a:cs typeface="Arial" panose="020B0604020202020204"/>
              </a:rPr>
              <a:t> ΤΗΣ </a:t>
            </a:r>
            <a:r>
              <a:rPr sz="2100" b="1" dirty="0">
                <a:latin typeface="Arial" panose="020B0604020202020204"/>
                <a:cs typeface="Arial" panose="020B0604020202020204"/>
              </a:rPr>
              <a:t>ΔΙΑΡΡΟΗΣ</a:t>
            </a:r>
            <a:r>
              <a:rPr sz="2100" b="1" spc="-30" dirty="0">
                <a:latin typeface="Arial" panose="020B0604020202020204"/>
                <a:cs typeface="Arial" panose="020B0604020202020204"/>
              </a:rPr>
              <a:t> </a:t>
            </a:r>
            <a:r>
              <a:rPr sz="2100" b="1" spc="-20" dirty="0">
                <a:latin typeface="Arial" panose="020B0604020202020204"/>
                <a:cs typeface="Arial" panose="020B0604020202020204"/>
              </a:rPr>
              <a:t>ΤΟΥ</a:t>
            </a:r>
            <a:r>
              <a:rPr sz="2100" b="1" spc="-105" dirty="0">
                <a:latin typeface="Arial" panose="020B0604020202020204"/>
                <a:cs typeface="Arial" panose="020B0604020202020204"/>
              </a:rPr>
              <a:t> </a:t>
            </a:r>
            <a:r>
              <a:rPr sz="2100" b="1" dirty="0">
                <a:latin typeface="Arial" panose="020B0604020202020204"/>
                <a:cs typeface="Arial" panose="020B0604020202020204"/>
              </a:rPr>
              <a:t>ΑΕΡΙΟΥ</a:t>
            </a:r>
            <a:r>
              <a:rPr sz="2100" b="1" spc="-55" dirty="0">
                <a:latin typeface="Arial" panose="020B0604020202020204"/>
                <a:cs typeface="Arial" panose="020B0604020202020204"/>
              </a:rPr>
              <a:t> </a:t>
            </a:r>
            <a:r>
              <a:rPr sz="2100" b="1">
                <a:latin typeface="Arial" panose="020B0604020202020204"/>
                <a:cs typeface="Arial" panose="020B0604020202020204"/>
              </a:rPr>
              <a:t>ΥΨΗΛΗΣ</a:t>
            </a:r>
            <a:r>
              <a:rPr sz="2100" b="1" spc="-20">
                <a:latin typeface="Arial" panose="020B0604020202020204"/>
                <a:cs typeface="Arial" panose="020B0604020202020204"/>
              </a:rPr>
              <a:t> </a:t>
            </a:r>
            <a:r>
              <a:rPr sz="2100" b="1" smtClean="0">
                <a:latin typeface="Arial" panose="020B0604020202020204"/>
                <a:cs typeface="Arial" panose="020B0604020202020204"/>
              </a:rPr>
              <a:t>ΠΙΕΣ</a:t>
            </a:r>
            <a:r>
              <a:rPr lang="el-GR" sz="2100" b="1" dirty="0" smtClean="0">
                <a:latin typeface="Arial" panose="020B0604020202020204"/>
                <a:cs typeface="Arial" panose="020B0604020202020204"/>
              </a:rPr>
              <a:t>Η</a:t>
            </a:r>
            <a:r>
              <a:rPr sz="2100" b="1" smtClean="0">
                <a:latin typeface="Arial" panose="020B0604020202020204"/>
                <a:cs typeface="Arial" panose="020B0604020202020204"/>
              </a:rPr>
              <a:t>Σ</a:t>
            </a:r>
            <a:r>
              <a:rPr sz="2100" b="1" dirty="0">
                <a:latin typeface="Arial" panose="020B0604020202020204"/>
                <a:cs typeface="Arial" panose="020B0604020202020204"/>
              </a:rPr>
              <a:t>,</a:t>
            </a:r>
            <a:r>
              <a:rPr sz="2100" b="1" spc="-20" dirty="0">
                <a:latin typeface="Arial" panose="020B0604020202020204"/>
                <a:cs typeface="Arial" panose="020B0604020202020204"/>
              </a:rPr>
              <a:t> </a:t>
            </a:r>
            <a:r>
              <a:rPr sz="2100" b="1" dirty="0">
                <a:latin typeface="Arial" panose="020B0604020202020204"/>
                <a:cs typeface="Arial" panose="020B0604020202020204"/>
              </a:rPr>
              <a:t>ΟΙ</a:t>
            </a:r>
            <a:r>
              <a:rPr sz="2100" b="1" spc="-15" dirty="0">
                <a:latin typeface="Arial" panose="020B0604020202020204"/>
                <a:cs typeface="Arial" panose="020B0604020202020204"/>
              </a:rPr>
              <a:t> </a:t>
            </a:r>
            <a:r>
              <a:rPr sz="2100" b="1" spc="-10" dirty="0">
                <a:latin typeface="Arial" panose="020B0604020202020204"/>
                <a:cs typeface="Arial" panose="020B0604020202020204"/>
              </a:rPr>
              <a:t>ΕΞΩΤΕΡΙΚΕΣ </a:t>
            </a:r>
            <a:r>
              <a:rPr sz="2100" b="1" dirty="0">
                <a:latin typeface="Arial" panose="020B0604020202020204"/>
                <a:cs typeface="Arial" panose="020B0604020202020204"/>
              </a:rPr>
              <a:t>ΣΩΛΗΝΩΣΕΙΣ</a:t>
            </a:r>
            <a:r>
              <a:rPr sz="2100" b="1" spc="-45" dirty="0">
                <a:latin typeface="Arial" panose="020B0604020202020204"/>
                <a:cs typeface="Arial" panose="020B0604020202020204"/>
              </a:rPr>
              <a:t> </a:t>
            </a:r>
            <a:r>
              <a:rPr sz="2100" b="1" spc="-50" dirty="0">
                <a:latin typeface="Arial" panose="020B0604020202020204"/>
                <a:cs typeface="Arial" panose="020B0604020202020204"/>
              </a:rPr>
              <a:t>ΚΑΤΑΣΚΕΥΑΖΟΝΤΑΙ</a:t>
            </a:r>
            <a:r>
              <a:rPr sz="2100" b="1" spc="-95" dirty="0">
                <a:latin typeface="Arial" panose="020B0604020202020204"/>
                <a:cs typeface="Arial" panose="020B0604020202020204"/>
              </a:rPr>
              <a:t> </a:t>
            </a:r>
            <a:r>
              <a:rPr sz="2100" b="1" dirty="0">
                <a:latin typeface="Arial" panose="020B0604020202020204"/>
                <a:cs typeface="Arial" panose="020B0604020202020204"/>
              </a:rPr>
              <a:t>ΑΠΟ</a:t>
            </a:r>
            <a:r>
              <a:rPr sz="2100" b="1" spc="-100" dirty="0">
                <a:latin typeface="Arial" panose="020B0604020202020204"/>
                <a:cs typeface="Arial" panose="020B0604020202020204"/>
              </a:rPr>
              <a:t> </a:t>
            </a:r>
            <a:r>
              <a:rPr sz="2100" b="1" dirty="0">
                <a:latin typeface="Arial" panose="020B0604020202020204"/>
                <a:cs typeface="Arial" panose="020B0604020202020204"/>
              </a:rPr>
              <a:t>ΑΝΟΞΕΙΔΩΤΟ</a:t>
            </a:r>
            <a:r>
              <a:rPr sz="2100" b="1" spc="-25" dirty="0">
                <a:latin typeface="Arial" panose="020B0604020202020204"/>
                <a:cs typeface="Arial" panose="020B0604020202020204"/>
              </a:rPr>
              <a:t> </a:t>
            </a:r>
            <a:r>
              <a:rPr sz="2100" b="1" spc="-20" dirty="0">
                <a:latin typeface="Arial" panose="020B0604020202020204"/>
                <a:cs typeface="Arial" panose="020B0604020202020204"/>
              </a:rPr>
              <a:t>ΧΑΛΥΒΑ</a:t>
            </a:r>
            <a:r>
              <a:rPr sz="2100" b="1" spc="-25" dirty="0">
                <a:latin typeface="Arial" panose="020B0604020202020204"/>
                <a:cs typeface="Arial" panose="020B0604020202020204"/>
              </a:rPr>
              <a:t> ΓΙΑ </a:t>
            </a:r>
            <a:r>
              <a:rPr sz="2100" b="1" dirty="0">
                <a:latin typeface="Arial" panose="020B0604020202020204"/>
                <a:cs typeface="Arial" panose="020B0604020202020204"/>
              </a:rPr>
              <a:t>ΝΑ</a:t>
            </a:r>
            <a:r>
              <a:rPr sz="2100" b="1" spc="-120" dirty="0">
                <a:latin typeface="Arial" panose="020B0604020202020204"/>
                <a:cs typeface="Arial" panose="020B0604020202020204"/>
              </a:rPr>
              <a:t> </a:t>
            </a:r>
            <a:r>
              <a:rPr sz="2100" b="1" dirty="0">
                <a:latin typeface="Arial" panose="020B0604020202020204"/>
                <a:cs typeface="Arial" panose="020B0604020202020204"/>
              </a:rPr>
              <a:t>ΑΝΤΕΞΕΙ</a:t>
            </a:r>
            <a:r>
              <a:rPr sz="2100" b="1" spc="-40" dirty="0">
                <a:latin typeface="Arial" panose="020B0604020202020204"/>
                <a:cs typeface="Arial" panose="020B0604020202020204"/>
              </a:rPr>
              <a:t> </a:t>
            </a:r>
            <a:r>
              <a:rPr sz="2100" b="1" spc="-10" dirty="0">
                <a:latin typeface="Arial" panose="020B0604020202020204"/>
                <a:cs typeface="Arial" panose="020B0604020202020204"/>
              </a:rPr>
              <a:t>Σ’ΑΥΤΕΣ</a:t>
            </a:r>
            <a:r>
              <a:rPr sz="2100" b="1" spc="-30" dirty="0">
                <a:latin typeface="Arial" panose="020B0604020202020204"/>
                <a:cs typeface="Arial" panose="020B0604020202020204"/>
              </a:rPr>
              <a:t> </a:t>
            </a:r>
            <a:r>
              <a:rPr sz="2100" b="1" dirty="0">
                <a:latin typeface="Arial" panose="020B0604020202020204"/>
                <a:cs typeface="Arial" panose="020B0604020202020204"/>
              </a:rPr>
              <a:t>ΤΙΣ</a:t>
            </a:r>
            <a:r>
              <a:rPr sz="2100" b="1" spc="-30" dirty="0">
                <a:latin typeface="Arial" panose="020B0604020202020204"/>
                <a:cs typeface="Arial" panose="020B0604020202020204"/>
              </a:rPr>
              <a:t> </a:t>
            </a:r>
            <a:r>
              <a:rPr sz="2100" b="1" dirty="0">
                <a:latin typeface="Arial" panose="020B0604020202020204"/>
                <a:cs typeface="Arial" panose="020B0604020202020204"/>
              </a:rPr>
              <a:t>ΧΑΜΗΛΕΣ</a:t>
            </a:r>
            <a:r>
              <a:rPr sz="2100" b="1" spc="-35" dirty="0">
                <a:latin typeface="Arial" panose="020B0604020202020204"/>
                <a:cs typeface="Arial" panose="020B0604020202020204"/>
              </a:rPr>
              <a:t> </a:t>
            </a:r>
            <a:r>
              <a:rPr sz="2100" b="1" spc="-10" dirty="0">
                <a:latin typeface="Arial" panose="020B0604020202020204"/>
                <a:cs typeface="Arial" panose="020B0604020202020204"/>
              </a:rPr>
              <a:t>ΘΕΡΜΟΚΡΑΣΙΕΣ.</a:t>
            </a:r>
            <a:endParaRPr sz="2100">
              <a:latin typeface="Arial" panose="020B0604020202020204"/>
              <a:cs typeface="Arial" panose="020B0604020202020204"/>
            </a:endParaRPr>
          </a:p>
          <a:p>
            <a:pPr marL="12700" marR="139700">
              <a:lnSpc>
                <a:spcPct val="110000"/>
              </a:lnSpc>
              <a:spcBef>
                <a:spcPts val="425"/>
              </a:spcBef>
            </a:pPr>
            <a:r>
              <a:rPr sz="2100" b="1" dirty="0">
                <a:latin typeface="Arial" panose="020B0604020202020204"/>
                <a:cs typeface="Arial" panose="020B0604020202020204"/>
              </a:rPr>
              <a:t>Η</a:t>
            </a:r>
            <a:r>
              <a:rPr sz="2100" b="1" spc="-40" dirty="0">
                <a:latin typeface="Arial" panose="020B0604020202020204"/>
                <a:cs typeface="Arial" panose="020B0604020202020204"/>
              </a:rPr>
              <a:t> </a:t>
            </a:r>
            <a:r>
              <a:rPr sz="2100" b="1" dirty="0">
                <a:latin typeface="Arial" panose="020B0604020202020204"/>
                <a:cs typeface="Arial" panose="020B0604020202020204"/>
              </a:rPr>
              <a:t>ΡΟΗ</a:t>
            </a:r>
            <a:r>
              <a:rPr sz="2100" b="1" spc="-30" dirty="0">
                <a:latin typeface="Arial" panose="020B0604020202020204"/>
                <a:cs typeface="Arial" panose="020B0604020202020204"/>
              </a:rPr>
              <a:t> </a:t>
            </a:r>
            <a:r>
              <a:rPr sz="2100" b="1" spc="-20" dirty="0">
                <a:latin typeface="Arial" panose="020B0604020202020204"/>
                <a:cs typeface="Arial" panose="020B0604020202020204"/>
              </a:rPr>
              <a:t>ΤΟΥ</a:t>
            </a:r>
            <a:r>
              <a:rPr sz="2100" b="1" spc="-110" dirty="0">
                <a:latin typeface="Arial" panose="020B0604020202020204"/>
                <a:cs typeface="Arial" panose="020B0604020202020204"/>
              </a:rPr>
              <a:t> </a:t>
            </a:r>
            <a:r>
              <a:rPr sz="2100" b="1" dirty="0">
                <a:latin typeface="Arial" panose="020B0604020202020204"/>
                <a:cs typeface="Arial" panose="020B0604020202020204"/>
              </a:rPr>
              <a:t>ΑΕΡIOY</a:t>
            </a:r>
            <a:r>
              <a:rPr sz="2100" b="1" spc="-70" dirty="0">
                <a:latin typeface="Arial" panose="020B0604020202020204"/>
                <a:cs typeface="Arial" panose="020B0604020202020204"/>
              </a:rPr>
              <a:t> </a:t>
            </a:r>
            <a:r>
              <a:rPr sz="2100" b="1" dirty="0">
                <a:latin typeface="Arial" panose="020B0604020202020204"/>
                <a:cs typeface="Arial" panose="020B0604020202020204"/>
              </a:rPr>
              <a:t>ΜΕΣΑ</a:t>
            </a:r>
            <a:r>
              <a:rPr sz="2100" b="1" spc="-35" dirty="0">
                <a:latin typeface="Arial" panose="020B0604020202020204"/>
                <a:cs typeface="Arial" panose="020B0604020202020204"/>
              </a:rPr>
              <a:t> </a:t>
            </a:r>
            <a:r>
              <a:rPr sz="2100" b="1" dirty="0">
                <a:latin typeface="Arial" panose="020B0604020202020204"/>
                <a:cs typeface="Arial" panose="020B0604020202020204"/>
              </a:rPr>
              <a:t>ΣΤΟ</a:t>
            </a:r>
            <a:r>
              <a:rPr sz="2100" b="1" spc="-110" dirty="0">
                <a:latin typeface="Arial" panose="020B0604020202020204"/>
                <a:cs typeface="Arial" panose="020B0604020202020204"/>
              </a:rPr>
              <a:t> </a:t>
            </a:r>
            <a:r>
              <a:rPr sz="2100" b="1" spc="-10" dirty="0">
                <a:latin typeface="Arial" panose="020B0604020202020204"/>
                <a:cs typeface="Arial" panose="020B0604020202020204"/>
              </a:rPr>
              <a:t>ΑΕΡΑ</a:t>
            </a:r>
            <a:r>
              <a:rPr sz="2100" b="1" spc="-30" dirty="0">
                <a:latin typeface="Arial" panose="020B0604020202020204"/>
                <a:cs typeface="Arial" panose="020B0604020202020204"/>
              </a:rPr>
              <a:t> </a:t>
            </a:r>
            <a:r>
              <a:rPr sz="2100" b="1" spc="-10" dirty="0">
                <a:latin typeface="Arial" panose="020B0604020202020204"/>
                <a:cs typeface="Arial" panose="020B0604020202020204"/>
              </a:rPr>
              <a:t>ΣΤΕΓΑΝΟΠΟΙΗΣΗΣ </a:t>
            </a:r>
            <a:r>
              <a:rPr sz="2100" b="1" spc="-40" dirty="0">
                <a:latin typeface="Arial" panose="020B0604020202020204"/>
                <a:cs typeface="Arial" panose="020B0604020202020204"/>
              </a:rPr>
              <a:t>ΠΑΡΑΚΟΛΟΥΘΕΙΤΑΙ.</a:t>
            </a:r>
            <a:r>
              <a:rPr sz="2100" b="1" spc="-15" dirty="0">
                <a:latin typeface="Arial" panose="020B0604020202020204"/>
                <a:cs typeface="Arial" panose="020B0604020202020204"/>
              </a:rPr>
              <a:t> </a:t>
            </a:r>
            <a:r>
              <a:rPr sz="2100" b="1" dirty="0">
                <a:latin typeface="Arial" panose="020B0604020202020204"/>
                <a:cs typeface="Arial" panose="020B0604020202020204"/>
              </a:rPr>
              <a:t>Η</a:t>
            </a:r>
            <a:r>
              <a:rPr sz="2100" b="1" spc="-15" dirty="0">
                <a:latin typeface="Arial" panose="020B0604020202020204"/>
                <a:cs typeface="Arial" panose="020B0604020202020204"/>
              </a:rPr>
              <a:t> </a:t>
            </a:r>
            <a:r>
              <a:rPr sz="2100" b="1" dirty="0">
                <a:latin typeface="Arial" panose="020B0604020202020204"/>
                <a:cs typeface="Arial" panose="020B0604020202020204"/>
              </a:rPr>
              <a:t>ΕΛΛΕΙΨΗ</a:t>
            </a:r>
            <a:r>
              <a:rPr sz="2100" b="1" spc="-15" dirty="0">
                <a:latin typeface="Arial" panose="020B0604020202020204"/>
                <a:cs typeface="Arial" panose="020B0604020202020204"/>
              </a:rPr>
              <a:t> </a:t>
            </a:r>
            <a:r>
              <a:rPr sz="2100" b="1" dirty="0">
                <a:latin typeface="Arial" panose="020B0604020202020204"/>
                <a:cs typeface="Arial" panose="020B0604020202020204"/>
              </a:rPr>
              <a:t>ΤΗΣ</a:t>
            </a:r>
            <a:r>
              <a:rPr sz="2100" b="1" spc="-15" dirty="0">
                <a:latin typeface="Arial" panose="020B0604020202020204"/>
                <a:cs typeface="Arial" panose="020B0604020202020204"/>
              </a:rPr>
              <a:t> </a:t>
            </a:r>
            <a:r>
              <a:rPr sz="2100" b="1" dirty="0">
                <a:latin typeface="Arial" panose="020B0604020202020204"/>
                <a:cs typeface="Arial" panose="020B0604020202020204"/>
              </a:rPr>
              <a:t>ΡΟΗΣ</a:t>
            </a:r>
            <a:r>
              <a:rPr sz="2100" b="1" spc="-10" dirty="0">
                <a:latin typeface="Arial" panose="020B0604020202020204"/>
                <a:cs typeface="Arial" panose="020B0604020202020204"/>
              </a:rPr>
              <a:t> </a:t>
            </a:r>
            <a:r>
              <a:rPr sz="2100" b="1" dirty="0">
                <a:latin typeface="Arial" panose="020B0604020202020204"/>
                <a:cs typeface="Arial" panose="020B0604020202020204"/>
              </a:rPr>
              <a:t>ΟΔΗΓΕΙ</a:t>
            </a:r>
            <a:r>
              <a:rPr sz="2100" b="1" spc="-20" dirty="0">
                <a:latin typeface="Arial" panose="020B0604020202020204"/>
                <a:cs typeface="Arial" panose="020B0604020202020204"/>
              </a:rPr>
              <a:t> </a:t>
            </a:r>
            <a:r>
              <a:rPr sz="2100" b="1" dirty="0">
                <a:latin typeface="Arial" panose="020B0604020202020204"/>
                <a:cs typeface="Arial" panose="020B0604020202020204"/>
              </a:rPr>
              <a:t>ΣΕ</a:t>
            </a:r>
            <a:r>
              <a:rPr sz="2100" b="1" spc="-20" dirty="0">
                <a:latin typeface="Arial" panose="020B0604020202020204"/>
                <a:cs typeface="Arial" panose="020B0604020202020204"/>
              </a:rPr>
              <a:t> </a:t>
            </a:r>
            <a:r>
              <a:rPr sz="2100" b="1" spc="-10" dirty="0">
                <a:latin typeface="Arial" panose="020B0604020202020204"/>
                <a:cs typeface="Arial" panose="020B0604020202020204"/>
              </a:rPr>
              <a:t>ΚΛΕΙΣΙΜΟ ΤΟΥ</a:t>
            </a:r>
            <a:r>
              <a:rPr sz="2100" b="1" spc="-135" dirty="0">
                <a:latin typeface="Arial" panose="020B0604020202020204"/>
                <a:cs typeface="Arial" panose="020B0604020202020204"/>
              </a:rPr>
              <a:t> </a:t>
            </a:r>
            <a:r>
              <a:rPr sz="2100" b="1" dirty="0">
                <a:latin typeface="Arial" panose="020B0604020202020204"/>
                <a:cs typeface="Arial" panose="020B0604020202020204"/>
              </a:rPr>
              <a:t>ΔΙΑΚΟΠΤΗ</a:t>
            </a:r>
            <a:r>
              <a:rPr sz="2100" b="1" spc="-60" dirty="0">
                <a:latin typeface="Arial" panose="020B0604020202020204"/>
                <a:cs typeface="Arial" panose="020B0604020202020204"/>
              </a:rPr>
              <a:t> </a:t>
            </a:r>
            <a:r>
              <a:rPr sz="2100" b="1" dirty="0">
                <a:latin typeface="Arial" panose="020B0604020202020204"/>
                <a:cs typeface="Arial" panose="020B0604020202020204"/>
              </a:rPr>
              <a:t>ΤΗΣ</a:t>
            </a:r>
            <a:r>
              <a:rPr sz="2100" b="1" spc="-50" dirty="0">
                <a:latin typeface="Arial" panose="020B0604020202020204"/>
                <a:cs typeface="Arial" panose="020B0604020202020204"/>
              </a:rPr>
              <a:t> </a:t>
            </a:r>
            <a:r>
              <a:rPr sz="2100" b="1" dirty="0">
                <a:latin typeface="Arial" panose="020B0604020202020204"/>
                <a:cs typeface="Arial" panose="020B0604020202020204"/>
              </a:rPr>
              <a:t>ΠΑΡΟΧΗΣ</a:t>
            </a:r>
            <a:r>
              <a:rPr sz="2100" b="1" spc="-130" dirty="0">
                <a:latin typeface="Arial" panose="020B0604020202020204"/>
                <a:cs typeface="Arial" panose="020B0604020202020204"/>
              </a:rPr>
              <a:t> </a:t>
            </a:r>
            <a:r>
              <a:rPr sz="2100" b="1" dirty="0">
                <a:latin typeface="Arial" panose="020B0604020202020204"/>
                <a:cs typeface="Arial" panose="020B0604020202020204"/>
              </a:rPr>
              <a:t>ΑΕΡΙΟΥ</a:t>
            </a:r>
            <a:r>
              <a:rPr sz="2100" b="1" spc="-60" dirty="0">
                <a:latin typeface="Arial" panose="020B0604020202020204"/>
                <a:cs typeface="Arial" panose="020B0604020202020204"/>
              </a:rPr>
              <a:t> </a:t>
            </a:r>
            <a:r>
              <a:rPr sz="2100" b="1">
                <a:latin typeface="Arial" panose="020B0604020202020204"/>
                <a:cs typeface="Arial" panose="020B0604020202020204"/>
              </a:rPr>
              <a:t>ΚΑΙ</a:t>
            </a:r>
            <a:r>
              <a:rPr sz="2100" b="1" spc="-55">
                <a:latin typeface="Arial" panose="020B0604020202020204"/>
                <a:cs typeface="Arial" panose="020B0604020202020204"/>
              </a:rPr>
              <a:t> </a:t>
            </a:r>
            <a:r>
              <a:rPr sz="2100" b="1" smtClean="0">
                <a:latin typeface="Arial" panose="020B0604020202020204"/>
                <a:cs typeface="Arial" panose="020B0604020202020204"/>
              </a:rPr>
              <a:t>ΚΑΘΑΡΙΣΜΟ</a:t>
            </a:r>
            <a:r>
              <a:rPr sz="2100" b="1" spc="-45" smtClean="0">
                <a:latin typeface="Arial" panose="020B0604020202020204"/>
                <a:cs typeface="Arial" panose="020B0604020202020204"/>
              </a:rPr>
              <a:t> </a:t>
            </a:r>
            <a:r>
              <a:rPr sz="2100" b="1" spc="-25" dirty="0">
                <a:latin typeface="Arial" panose="020B0604020202020204"/>
                <a:cs typeface="Arial" panose="020B0604020202020204"/>
              </a:rPr>
              <a:t>ΤΩΝ </a:t>
            </a:r>
            <a:r>
              <a:rPr sz="2100" b="1" spc="-10" dirty="0">
                <a:latin typeface="Arial" panose="020B0604020202020204"/>
                <a:cs typeface="Arial" panose="020B0604020202020204"/>
              </a:rPr>
              <a:t>ΓΡΑΜΜΩΝ</a:t>
            </a:r>
            <a:r>
              <a:rPr sz="2100" b="1" spc="-55" dirty="0">
                <a:latin typeface="Arial" panose="020B0604020202020204"/>
                <a:cs typeface="Arial" panose="020B0604020202020204"/>
              </a:rPr>
              <a:t> </a:t>
            </a:r>
            <a:r>
              <a:rPr sz="2100" b="1" dirty="0">
                <a:latin typeface="Arial" panose="020B0604020202020204"/>
                <a:cs typeface="Arial" panose="020B0604020202020204"/>
              </a:rPr>
              <a:t>ΜΕ</a:t>
            </a:r>
            <a:r>
              <a:rPr sz="2100" b="1" spc="-120" dirty="0">
                <a:latin typeface="Arial" panose="020B0604020202020204"/>
                <a:cs typeface="Arial" panose="020B0604020202020204"/>
              </a:rPr>
              <a:t> </a:t>
            </a:r>
            <a:r>
              <a:rPr sz="2100" b="1" spc="-20" dirty="0">
                <a:latin typeface="Arial" panose="020B0604020202020204"/>
                <a:cs typeface="Arial" panose="020B0604020202020204"/>
              </a:rPr>
              <a:t>ΑΔΡΑΝΕΣ</a:t>
            </a:r>
            <a:r>
              <a:rPr sz="2100" b="1" spc="-110" dirty="0">
                <a:latin typeface="Arial" panose="020B0604020202020204"/>
                <a:cs typeface="Arial" panose="020B0604020202020204"/>
              </a:rPr>
              <a:t> </a:t>
            </a:r>
            <a:r>
              <a:rPr sz="2100" b="1" spc="-10" dirty="0">
                <a:latin typeface="Arial" panose="020B0604020202020204"/>
                <a:cs typeface="Arial" panose="020B0604020202020204"/>
              </a:rPr>
              <a:t>ΑΕΡΙΟ.</a:t>
            </a:r>
            <a:endParaRPr sz="2100">
              <a:latin typeface="Arial" panose="020B0604020202020204"/>
              <a:cs typeface="Arial" panose="020B0604020202020204"/>
            </a:endParaRPr>
          </a:p>
        </p:txBody>
      </p:sp>
    </p:spTree>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1964689" y="322579"/>
            <a:ext cx="5213985" cy="452120"/>
          </a:xfrm>
          <a:prstGeom prst="rect">
            <a:avLst/>
          </a:prstGeom>
        </p:spPr>
        <p:txBody>
          <a:bodyPr vert="horz" wrap="square" lIns="0" tIns="12700" rIns="0" bIns="0" rtlCol="0">
            <a:spAutoFit/>
          </a:bodyPr>
          <a:lstStyle/>
          <a:p>
            <a:pPr marL="12700">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739140" y="1013459"/>
            <a:ext cx="7663180" cy="360680"/>
          </a:xfrm>
          <a:prstGeom prst="rect">
            <a:avLst/>
          </a:prstGeom>
        </p:spPr>
        <p:txBody>
          <a:bodyPr vert="horz" wrap="square" lIns="0" tIns="12700" rIns="0" bIns="0" rtlCol="0">
            <a:spAutoFit/>
          </a:bodyPr>
          <a:lstStyle/>
          <a:p>
            <a:pPr marL="1270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p:txBody>
      </p:sp>
      <p:pic>
        <p:nvPicPr>
          <p:cNvPr id="8" name="Picture 7" descr="PARTS 2025-10-08 175818"/>
          <p:cNvPicPr>
            <a:picLocks noChangeAspect="1"/>
          </p:cNvPicPr>
          <p:nvPr/>
        </p:nvPicPr>
        <p:blipFill>
          <a:blip r:embed="rId1"/>
          <a:stretch>
            <a:fillRect/>
          </a:stretch>
        </p:blipFill>
        <p:spPr>
          <a:xfrm>
            <a:off x="179705" y="1425575"/>
            <a:ext cx="3004185" cy="5353685"/>
          </a:xfrm>
          <a:prstGeom prst="rect">
            <a:avLst/>
          </a:prstGeom>
        </p:spPr>
      </p:pic>
      <p:sp>
        <p:nvSpPr>
          <p:cNvPr id="10" name="Text Box 9"/>
          <p:cNvSpPr txBox="1"/>
          <p:nvPr/>
        </p:nvSpPr>
        <p:spPr>
          <a:xfrm>
            <a:off x="3478530" y="1485900"/>
            <a:ext cx="5400675" cy="3722370"/>
          </a:xfrm>
          <a:prstGeom prst="rect">
            <a:avLst/>
          </a:prstGeom>
          <a:noFill/>
        </p:spPr>
        <p:txBody>
          <a:bodyPr wrap="square" rtlCol="0">
            <a:noAutofit/>
          </a:bodyPr>
          <a:p>
            <a:pPr marL="342900" indent="-342900">
              <a:buAutoNum type="arabicPeriod"/>
            </a:pPr>
            <a:r>
              <a:rPr lang="el-GR" sz="2400" b="1"/>
              <a:t>ΕΝΧΥΤΗΡΑΣ </a:t>
            </a:r>
            <a:r>
              <a:rPr lang="en-US" sz="2400" b="1"/>
              <a:t>LNG</a:t>
            </a:r>
            <a:endParaRPr lang="en-US" sz="2400" b="1"/>
          </a:p>
          <a:p>
            <a:pPr marL="342900" indent="-342900">
              <a:buAutoNum type="arabicPeriod"/>
            </a:pPr>
            <a:r>
              <a:rPr lang="el-GR" sz="2400" b="1"/>
              <a:t>ΕΝΧΥΤΗΡΑΣ ΣΥΜΒΑΤΙΚΟΥ ΚΑΥΣΙΜΟΥ</a:t>
            </a:r>
            <a:endParaRPr lang="el-GR" sz="2400" b="1"/>
          </a:p>
          <a:p>
            <a:pPr marL="342900" indent="-342900">
              <a:buAutoNum type="arabicPeriod"/>
            </a:pPr>
            <a:r>
              <a:rPr lang="el-GR" sz="2400" b="1"/>
              <a:t>ΒΑΛΒΙΔΑ ΕΞΑΓΩΓΗΣ</a:t>
            </a:r>
            <a:endParaRPr lang="el-GR" sz="2400" b="1"/>
          </a:p>
          <a:p>
            <a:pPr marL="342900" indent="-342900">
              <a:buAutoNum type="arabicPeriod"/>
            </a:pPr>
            <a:r>
              <a:rPr lang="el-GR" sz="2400" b="1"/>
              <a:t>ΜΟΝΑΔΑ ΕΛΕΓΧΟΥ ΑΕΡΙΟΥ</a:t>
            </a:r>
            <a:endParaRPr lang="el-GR" sz="2400" b="1"/>
          </a:p>
          <a:p>
            <a:pPr marL="342900" indent="-342900">
              <a:buAutoNum type="arabicPeriod"/>
            </a:pPr>
            <a:r>
              <a:rPr lang="el-GR" sz="2400" b="1"/>
              <a:t>ΒΑΚΤΡΟ ΕΜΒΟΛΟΥ</a:t>
            </a:r>
            <a:endParaRPr lang="el-GR" sz="2400" b="1"/>
          </a:p>
          <a:p>
            <a:pPr marL="342900" indent="-342900">
              <a:buAutoNum type="arabicPeriod"/>
            </a:pPr>
            <a:r>
              <a:rPr lang="el-GR" sz="2400" b="1"/>
              <a:t>ΚΑΦΑΛΗ ΕΜΒΟΛΟΥ</a:t>
            </a:r>
            <a:endParaRPr lang="el-GR" sz="2400" b="1"/>
          </a:p>
          <a:p>
            <a:pPr marL="342900" indent="-342900">
              <a:buAutoNum type="arabicPeriod"/>
            </a:pPr>
            <a:r>
              <a:rPr lang="el-GR" sz="2400" b="1"/>
              <a:t>ΧΥΤΩΝΙΟ</a:t>
            </a:r>
            <a:endParaRPr lang="el-GR" sz="2400" b="1"/>
          </a:p>
          <a:p>
            <a:pPr marL="342900" indent="-342900">
              <a:buAutoNum type="arabicPeriod"/>
            </a:pPr>
            <a:r>
              <a:rPr lang="el-GR" sz="2400" b="1"/>
              <a:t>ΣΩΛΗΝΕΣ ΔΙΠΛΟΥ ΤΟΙΧΩΜΑΤΟΣ </a:t>
            </a:r>
            <a:r>
              <a:rPr lang="en-US" sz="2400" b="1"/>
              <a:t>LNG</a:t>
            </a:r>
            <a:endParaRPr lang="el-GR" sz="2400" b="1"/>
          </a:p>
          <a:p>
            <a:pPr marL="342900" indent="-342900">
              <a:buAutoNum type="arabicPeriod"/>
            </a:pPr>
            <a:endParaRPr lang="el-GR" sz="2400" b="1"/>
          </a:p>
        </p:txBody>
      </p:sp>
    </p:spTree>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p:nvPr/>
        </p:nvSpPr>
        <p:spPr>
          <a:xfrm>
            <a:off x="1964689" y="306070"/>
            <a:ext cx="5213985" cy="452120"/>
          </a:xfrm>
          <a:prstGeom prst="rect">
            <a:avLst/>
          </a:prstGeom>
        </p:spPr>
        <p:txBody>
          <a:bodyPr vert="horz" wrap="square" lIns="0" tIns="12700" rIns="0" bIns="0" rtlCol="0">
            <a:spAutoFit/>
          </a:bodyPr>
          <a:lstStyle/>
          <a:p>
            <a:pPr marL="12700">
              <a:lnSpc>
                <a:spcPct val="100000"/>
              </a:lnSpc>
              <a:spcBef>
                <a:spcPts val="100"/>
              </a:spcBef>
            </a:pPr>
            <a:r>
              <a:rPr sz="2800" b="1" u="sng" dirty="0">
                <a:uFill>
                  <a:solidFill>
                    <a:srgbClr val="000000"/>
                  </a:solidFill>
                </a:uFill>
                <a:latin typeface="Arial" panose="020B0604020202020204"/>
                <a:cs typeface="Arial" panose="020B0604020202020204"/>
              </a:rPr>
              <a:t>DUAL</a:t>
            </a:r>
            <a:r>
              <a:rPr sz="2800" b="1" u="sng" spc="-10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FUEL</a:t>
            </a:r>
            <a:r>
              <a:rPr sz="2800" b="1" u="sng" spc="-80" dirty="0">
                <a:uFill>
                  <a:solidFill>
                    <a:srgbClr val="000000"/>
                  </a:solidFill>
                </a:uFill>
                <a:latin typeface="Arial" panose="020B0604020202020204"/>
                <a:cs typeface="Arial" panose="020B0604020202020204"/>
              </a:rPr>
              <a:t> </a:t>
            </a:r>
            <a:r>
              <a:rPr sz="2800" b="1" u="sng" dirty="0">
                <a:uFill>
                  <a:solidFill>
                    <a:srgbClr val="000000"/>
                  </a:solidFill>
                </a:uFill>
                <a:latin typeface="Arial" panose="020B0604020202020204"/>
                <a:cs typeface="Arial" panose="020B0604020202020204"/>
              </a:rPr>
              <a:t>MARINE</a:t>
            </a:r>
            <a:r>
              <a:rPr sz="2800" b="1" u="sng" spc="-35" dirty="0">
                <a:uFill>
                  <a:solidFill>
                    <a:srgbClr val="000000"/>
                  </a:solidFill>
                </a:uFill>
                <a:latin typeface="Arial" panose="020B0604020202020204"/>
                <a:cs typeface="Arial" panose="020B0604020202020204"/>
              </a:rPr>
              <a:t> </a:t>
            </a:r>
            <a:r>
              <a:rPr sz="2800" b="1" u="sng" spc="-10" dirty="0">
                <a:uFill>
                  <a:solidFill>
                    <a:srgbClr val="000000"/>
                  </a:solidFill>
                </a:uFill>
                <a:latin typeface="Arial" panose="020B0604020202020204"/>
                <a:cs typeface="Arial" panose="020B0604020202020204"/>
              </a:rPr>
              <a:t>ENGINES</a:t>
            </a:r>
            <a:endParaRPr sz="2800">
              <a:latin typeface="Arial" panose="020B0604020202020204"/>
              <a:cs typeface="Arial" panose="020B0604020202020204"/>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739140" y="1013459"/>
            <a:ext cx="7663180" cy="360680"/>
          </a:xfrm>
          <a:prstGeom prst="rect">
            <a:avLst/>
          </a:prstGeom>
        </p:spPr>
        <p:txBody>
          <a:bodyPr vert="horz" wrap="square" lIns="0" tIns="12700" rIns="0" bIns="0" rtlCol="0">
            <a:spAutoFit/>
          </a:bodyPr>
          <a:lstStyle/>
          <a:p>
            <a:pPr marL="1270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p:txBody>
      </p:sp>
      <p:pic>
        <p:nvPicPr>
          <p:cNvPr id="6" name="object 6"/>
          <p:cNvPicPr/>
          <p:nvPr/>
        </p:nvPicPr>
        <p:blipFill>
          <a:blip r:embed="rId1" cstate="print"/>
          <a:stretch>
            <a:fillRect/>
          </a:stretch>
        </p:blipFill>
        <p:spPr>
          <a:xfrm>
            <a:off x="302259" y="2278379"/>
            <a:ext cx="4246880" cy="3886200"/>
          </a:xfrm>
          <a:prstGeom prst="rect">
            <a:avLst/>
          </a:prstGeom>
        </p:spPr>
      </p:pic>
      <p:pic>
        <p:nvPicPr>
          <p:cNvPr id="7" name="object 7"/>
          <p:cNvPicPr/>
          <p:nvPr/>
        </p:nvPicPr>
        <p:blipFill>
          <a:blip r:embed="rId2" cstate="print"/>
          <a:stretch>
            <a:fillRect/>
          </a:stretch>
        </p:blipFill>
        <p:spPr>
          <a:xfrm>
            <a:off x="4743450" y="2133600"/>
            <a:ext cx="4220209" cy="3869574"/>
          </a:xfrm>
          <a:prstGeom prst="rect">
            <a:avLst/>
          </a:prstGeom>
        </p:spPr>
      </p:pic>
    </p:spTree>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1013459"/>
            <a:ext cx="8609965" cy="5568832"/>
          </a:xfrm>
          <a:prstGeom prst="rect">
            <a:avLst/>
          </a:prstGeom>
        </p:spPr>
        <p:txBody>
          <a:bodyPr vert="horz" wrap="square" lIns="0" tIns="12700" rIns="0" bIns="0" rtlCol="0">
            <a:spAutoFit/>
          </a:bodyPr>
          <a:lstStyle/>
          <a:p>
            <a:pPr marL="49403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a:lnSpc>
                <a:spcPct val="100000"/>
              </a:lnSpc>
              <a:spcBef>
                <a:spcPts val="25"/>
              </a:spcBef>
            </a:pPr>
            <a:endParaRPr sz="1900">
              <a:latin typeface="Arial" panose="020B0604020202020204"/>
              <a:cs typeface="Arial" panose="020B0604020202020204"/>
            </a:endParaRPr>
          </a:p>
          <a:p>
            <a:pPr marL="12700" marR="5080">
              <a:lnSpc>
                <a:spcPct val="107000"/>
              </a:lnSpc>
              <a:spcBef>
                <a:spcPts val="5"/>
              </a:spcBef>
            </a:pPr>
            <a:r>
              <a:rPr sz="2250" b="1" dirty="0">
                <a:latin typeface="Arial" panose="020B0604020202020204"/>
                <a:cs typeface="Arial" panose="020B0604020202020204"/>
              </a:rPr>
              <a:t>ΓΙΑ</a:t>
            </a:r>
            <a:r>
              <a:rPr sz="2250" b="1" spc="65" dirty="0">
                <a:latin typeface="Arial" panose="020B0604020202020204"/>
                <a:cs typeface="Arial" panose="020B0604020202020204"/>
              </a:rPr>
              <a:t> </a:t>
            </a:r>
            <a:r>
              <a:rPr sz="2250" b="1" dirty="0">
                <a:latin typeface="Arial" panose="020B0604020202020204"/>
                <a:cs typeface="Arial" panose="020B0604020202020204"/>
              </a:rPr>
              <a:t>ΤΗΝ</a:t>
            </a:r>
            <a:r>
              <a:rPr sz="2250" b="1" spc="-25" dirty="0">
                <a:latin typeface="Arial" panose="020B0604020202020204"/>
                <a:cs typeface="Arial" panose="020B0604020202020204"/>
              </a:rPr>
              <a:t> </a:t>
            </a:r>
            <a:r>
              <a:rPr sz="2250" b="1" dirty="0">
                <a:latin typeface="Arial" panose="020B0604020202020204"/>
                <a:cs typeface="Arial" panose="020B0604020202020204"/>
              </a:rPr>
              <a:t>ΑΠΟΦΥΓΗ</a:t>
            </a:r>
            <a:r>
              <a:rPr sz="2250" b="1" spc="-35" dirty="0">
                <a:latin typeface="Arial" panose="020B0604020202020204"/>
                <a:cs typeface="Arial" panose="020B0604020202020204"/>
              </a:rPr>
              <a:t> </a:t>
            </a:r>
            <a:r>
              <a:rPr sz="2250" b="1" dirty="0">
                <a:latin typeface="Arial" panose="020B0604020202020204"/>
                <a:cs typeface="Arial" panose="020B0604020202020204"/>
              </a:rPr>
              <a:t>ΔΙΑΡΡΟΗΣ</a:t>
            </a:r>
            <a:r>
              <a:rPr sz="2250" b="1" spc="-25" dirty="0">
                <a:latin typeface="Arial" panose="020B0604020202020204"/>
                <a:cs typeface="Arial" panose="020B0604020202020204"/>
              </a:rPr>
              <a:t> </a:t>
            </a:r>
            <a:r>
              <a:rPr sz="2250" b="1" dirty="0">
                <a:latin typeface="Arial" panose="020B0604020202020204"/>
                <a:cs typeface="Arial" panose="020B0604020202020204"/>
              </a:rPr>
              <a:t>ΑΕΡΙΟΥ</a:t>
            </a:r>
            <a:r>
              <a:rPr sz="2250" b="1" spc="60" dirty="0">
                <a:latin typeface="Arial" panose="020B0604020202020204"/>
                <a:cs typeface="Arial" panose="020B0604020202020204"/>
              </a:rPr>
              <a:t> </a:t>
            </a:r>
            <a:r>
              <a:rPr sz="2250" b="1" dirty="0">
                <a:latin typeface="Arial" panose="020B0604020202020204"/>
                <a:cs typeface="Arial" panose="020B0604020202020204"/>
              </a:rPr>
              <a:t>ΣΤΑ</a:t>
            </a:r>
            <a:r>
              <a:rPr sz="2250" b="1" spc="65" dirty="0">
                <a:latin typeface="Arial" panose="020B0604020202020204"/>
                <a:cs typeface="Arial" panose="020B0604020202020204"/>
              </a:rPr>
              <a:t> </a:t>
            </a:r>
            <a:r>
              <a:rPr sz="2250" b="1" dirty="0">
                <a:latin typeface="Arial" panose="020B0604020202020204"/>
                <a:cs typeface="Arial" panose="020B0604020202020204"/>
              </a:rPr>
              <a:t>ΜΠΕΚ</a:t>
            </a:r>
            <a:r>
              <a:rPr sz="2250" b="1" spc="65" dirty="0">
                <a:latin typeface="Arial" panose="020B0604020202020204"/>
                <a:cs typeface="Arial" panose="020B0604020202020204"/>
              </a:rPr>
              <a:t> </a:t>
            </a:r>
            <a:r>
              <a:rPr sz="2250" b="1" dirty="0">
                <a:latin typeface="Arial" panose="020B0604020202020204"/>
                <a:cs typeface="Arial" panose="020B0604020202020204"/>
              </a:rPr>
              <a:t>ΚΑΙ</a:t>
            </a:r>
            <a:r>
              <a:rPr sz="2250" b="1" spc="50" dirty="0">
                <a:latin typeface="Arial" panose="020B0604020202020204"/>
                <a:cs typeface="Arial" panose="020B0604020202020204"/>
              </a:rPr>
              <a:t> </a:t>
            </a:r>
            <a:r>
              <a:rPr sz="2250" b="1" dirty="0">
                <a:latin typeface="Arial" panose="020B0604020202020204"/>
                <a:cs typeface="Arial" panose="020B0604020202020204"/>
              </a:rPr>
              <a:t>ΓΙΑ</a:t>
            </a:r>
            <a:r>
              <a:rPr sz="2250" b="1" spc="65" dirty="0">
                <a:latin typeface="Arial" panose="020B0604020202020204"/>
                <a:cs typeface="Arial" panose="020B0604020202020204"/>
              </a:rPr>
              <a:t> </a:t>
            </a:r>
            <a:r>
              <a:rPr sz="2250" b="1" spc="-25" dirty="0">
                <a:latin typeface="Arial" panose="020B0604020202020204"/>
                <a:cs typeface="Arial" panose="020B0604020202020204"/>
              </a:rPr>
              <a:t>ΝΑ </a:t>
            </a:r>
            <a:r>
              <a:rPr sz="2250" b="1" dirty="0">
                <a:latin typeface="Arial" panose="020B0604020202020204"/>
                <a:cs typeface="Arial" panose="020B0604020202020204"/>
              </a:rPr>
              <a:t>ΛΙΠΑΙΝΟΝΤΑΙ</a:t>
            </a:r>
            <a:r>
              <a:rPr sz="2250" b="1" spc="20" dirty="0">
                <a:latin typeface="Arial" panose="020B0604020202020204"/>
                <a:cs typeface="Arial" panose="020B0604020202020204"/>
              </a:rPr>
              <a:t> </a:t>
            </a:r>
            <a:r>
              <a:rPr sz="2250" b="1" dirty="0">
                <a:latin typeface="Arial" panose="020B0604020202020204"/>
                <a:cs typeface="Arial" panose="020B0604020202020204"/>
              </a:rPr>
              <a:t>ΤΑ</a:t>
            </a:r>
            <a:r>
              <a:rPr sz="2250" b="1" spc="20" dirty="0">
                <a:latin typeface="Arial" panose="020B0604020202020204"/>
                <a:cs typeface="Arial" panose="020B0604020202020204"/>
              </a:rPr>
              <a:t> </a:t>
            </a:r>
            <a:r>
              <a:rPr sz="2250" b="1" dirty="0">
                <a:latin typeface="Arial" panose="020B0604020202020204"/>
                <a:cs typeface="Arial" panose="020B0604020202020204"/>
              </a:rPr>
              <a:t>ΚΙΝΟΥΜΕΝΑ</a:t>
            </a:r>
            <a:r>
              <a:rPr sz="2250" b="1" spc="20" dirty="0">
                <a:latin typeface="Arial" panose="020B0604020202020204"/>
                <a:cs typeface="Arial" panose="020B0604020202020204"/>
              </a:rPr>
              <a:t> </a:t>
            </a:r>
            <a:r>
              <a:rPr sz="2250" b="1" dirty="0">
                <a:latin typeface="Arial" panose="020B0604020202020204"/>
                <a:cs typeface="Arial" panose="020B0604020202020204"/>
              </a:rPr>
              <a:t>ΜΕΡΗ,</a:t>
            </a:r>
            <a:r>
              <a:rPr sz="2250" b="1" spc="5" dirty="0">
                <a:latin typeface="Arial" panose="020B0604020202020204"/>
                <a:cs typeface="Arial" panose="020B0604020202020204"/>
              </a:rPr>
              <a:t> </a:t>
            </a:r>
            <a:r>
              <a:rPr sz="2250" b="1" dirty="0">
                <a:latin typeface="Arial" panose="020B0604020202020204"/>
                <a:cs typeface="Arial" panose="020B0604020202020204"/>
              </a:rPr>
              <a:t>ΤΑ</a:t>
            </a:r>
            <a:r>
              <a:rPr sz="2250" b="1" spc="25" dirty="0">
                <a:latin typeface="Arial" panose="020B0604020202020204"/>
                <a:cs typeface="Arial" panose="020B0604020202020204"/>
              </a:rPr>
              <a:t> </a:t>
            </a:r>
            <a:r>
              <a:rPr sz="2250" b="1" dirty="0">
                <a:latin typeface="Arial" panose="020B0604020202020204"/>
                <a:cs typeface="Arial" panose="020B0604020202020204"/>
              </a:rPr>
              <a:t>ΜΠΕΚ</a:t>
            </a:r>
            <a:r>
              <a:rPr sz="2250" b="1" spc="20" dirty="0">
                <a:latin typeface="Arial" panose="020B0604020202020204"/>
                <a:cs typeface="Arial" panose="020B0604020202020204"/>
              </a:rPr>
              <a:t> </a:t>
            </a:r>
            <a:r>
              <a:rPr sz="2250" b="1" spc="-10" dirty="0">
                <a:latin typeface="Arial" panose="020B0604020202020204"/>
                <a:cs typeface="Arial" panose="020B0604020202020204"/>
              </a:rPr>
              <a:t>ΨΕΚΑΣΜΟΥ </a:t>
            </a:r>
            <a:r>
              <a:rPr sz="2250" b="1" dirty="0">
                <a:latin typeface="Arial" panose="020B0604020202020204"/>
                <a:cs typeface="Arial" panose="020B0604020202020204"/>
              </a:rPr>
              <a:t>ΑΕΡΙΟΥ</a:t>
            </a:r>
            <a:r>
              <a:rPr sz="2250" b="1" spc="25" dirty="0">
                <a:latin typeface="Arial" panose="020B0604020202020204"/>
                <a:cs typeface="Arial" panose="020B0604020202020204"/>
              </a:rPr>
              <a:t> </a:t>
            </a:r>
            <a:r>
              <a:rPr sz="2250" b="1" dirty="0">
                <a:latin typeface="Arial" panose="020B0604020202020204"/>
                <a:cs typeface="Arial" panose="020B0604020202020204"/>
              </a:rPr>
              <a:t>ΤΡΟΦΟΔΟΤΟΥΝΤΑΙ</a:t>
            </a:r>
            <a:r>
              <a:rPr sz="2250" b="1" spc="20" dirty="0">
                <a:latin typeface="Arial" panose="020B0604020202020204"/>
                <a:cs typeface="Arial" panose="020B0604020202020204"/>
              </a:rPr>
              <a:t> </a:t>
            </a:r>
            <a:r>
              <a:rPr sz="2250" b="1" dirty="0">
                <a:latin typeface="Arial" panose="020B0604020202020204"/>
                <a:cs typeface="Arial" panose="020B0604020202020204"/>
              </a:rPr>
              <a:t>ΜΕ</a:t>
            </a:r>
            <a:r>
              <a:rPr sz="2250" b="1" spc="-65" dirty="0">
                <a:latin typeface="Arial" panose="020B0604020202020204"/>
                <a:cs typeface="Arial" panose="020B0604020202020204"/>
              </a:rPr>
              <a:t> </a:t>
            </a:r>
            <a:r>
              <a:rPr sz="2250" b="1" dirty="0">
                <a:latin typeface="Arial" panose="020B0604020202020204"/>
                <a:cs typeface="Arial" panose="020B0604020202020204"/>
              </a:rPr>
              <a:t>ΛΑΔΙ</a:t>
            </a:r>
            <a:r>
              <a:rPr sz="2250" b="1" spc="20" dirty="0">
                <a:latin typeface="Arial" panose="020B0604020202020204"/>
                <a:cs typeface="Arial" panose="020B0604020202020204"/>
              </a:rPr>
              <a:t> </a:t>
            </a:r>
            <a:r>
              <a:rPr sz="2250" b="1" dirty="0">
                <a:latin typeface="Arial" panose="020B0604020202020204"/>
                <a:cs typeface="Arial" panose="020B0604020202020204"/>
              </a:rPr>
              <a:t>ΣΤΕΓΑΝΟΠΟΙΗΣΗΣ</a:t>
            </a:r>
            <a:r>
              <a:rPr sz="2250" b="1" spc="25" dirty="0">
                <a:latin typeface="Arial" panose="020B0604020202020204"/>
                <a:cs typeface="Arial" panose="020B0604020202020204"/>
              </a:rPr>
              <a:t> </a:t>
            </a:r>
            <a:r>
              <a:rPr sz="2250" b="1" spc="-25" dirty="0">
                <a:latin typeface="Arial" panose="020B0604020202020204"/>
                <a:cs typeface="Arial" panose="020B0604020202020204"/>
              </a:rPr>
              <a:t>ΤΟ </a:t>
            </a:r>
            <a:r>
              <a:rPr sz="2250" b="1" dirty="0">
                <a:latin typeface="Arial" panose="020B0604020202020204"/>
                <a:cs typeface="Arial" panose="020B0604020202020204"/>
              </a:rPr>
              <a:t>ΟΠΟΙΟ</a:t>
            </a:r>
            <a:r>
              <a:rPr sz="2250" b="1" spc="60" dirty="0">
                <a:latin typeface="Arial" panose="020B0604020202020204"/>
                <a:cs typeface="Arial" panose="020B0604020202020204"/>
              </a:rPr>
              <a:t> </a:t>
            </a:r>
            <a:r>
              <a:rPr sz="2250" b="1" dirty="0">
                <a:latin typeface="Arial" panose="020B0604020202020204"/>
                <a:cs typeface="Arial" panose="020B0604020202020204"/>
              </a:rPr>
              <a:t>ΣΥΜΠΙΕΖΕΤΑΙ</a:t>
            </a:r>
            <a:r>
              <a:rPr sz="2250" b="1" spc="55" dirty="0">
                <a:latin typeface="Arial" panose="020B0604020202020204"/>
                <a:cs typeface="Arial" panose="020B0604020202020204"/>
              </a:rPr>
              <a:t> </a:t>
            </a:r>
            <a:r>
              <a:rPr sz="2250" b="1" dirty="0">
                <a:latin typeface="Arial" panose="020B0604020202020204"/>
                <a:cs typeface="Arial" panose="020B0604020202020204"/>
              </a:rPr>
              <a:t>ΣΕ</a:t>
            </a:r>
            <a:r>
              <a:rPr sz="2250" b="1" spc="55" dirty="0">
                <a:latin typeface="Arial" panose="020B0604020202020204"/>
                <a:cs typeface="Arial" panose="020B0604020202020204"/>
              </a:rPr>
              <a:t> </a:t>
            </a:r>
            <a:r>
              <a:rPr sz="2250" b="1" dirty="0">
                <a:latin typeface="Arial" panose="020B0604020202020204"/>
                <a:cs typeface="Arial" panose="020B0604020202020204"/>
              </a:rPr>
              <a:t>25</a:t>
            </a:r>
            <a:r>
              <a:rPr sz="2250" b="1" spc="50" dirty="0">
                <a:latin typeface="Arial" panose="020B0604020202020204"/>
                <a:cs typeface="Arial" panose="020B0604020202020204"/>
              </a:rPr>
              <a:t> </a:t>
            </a:r>
            <a:r>
              <a:rPr sz="2250" b="1" dirty="0">
                <a:latin typeface="Arial" panose="020B0604020202020204"/>
                <a:cs typeface="Arial" panose="020B0604020202020204"/>
              </a:rPr>
              <a:t>-</a:t>
            </a:r>
            <a:r>
              <a:rPr sz="2250" b="1" spc="55" dirty="0">
                <a:latin typeface="Arial" panose="020B0604020202020204"/>
                <a:cs typeface="Arial" panose="020B0604020202020204"/>
              </a:rPr>
              <a:t> </a:t>
            </a:r>
            <a:r>
              <a:rPr sz="2250" b="1" dirty="0">
                <a:latin typeface="Arial" panose="020B0604020202020204"/>
                <a:cs typeface="Arial" panose="020B0604020202020204"/>
              </a:rPr>
              <a:t>50</a:t>
            </a:r>
            <a:r>
              <a:rPr sz="2250" b="1" spc="55" dirty="0">
                <a:latin typeface="Arial" panose="020B0604020202020204"/>
                <a:cs typeface="Arial" panose="020B0604020202020204"/>
              </a:rPr>
              <a:t> </a:t>
            </a:r>
            <a:r>
              <a:rPr sz="2250" b="1" dirty="0">
                <a:latin typeface="Arial" panose="020B0604020202020204"/>
                <a:cs typeface="Arial" panose="020B0604020202020204"/>
              </a:rPr>
              <a:t>bar</a:t>
            </a:r>
            <a:r>
              <a:rPr sz="2250" b="1" spc="45" dirty="0">
                <a:latin typeface="Arial" panose="020B0604020202020204"/>
                <a:cs typeface="Arial" panose="020B0604020202020204"/>
              </a:rPr>
              <a:t> </a:t>
            </a:r>
            <a:r>
              <a:rPr sz="2250" b="1" dirty="0">
                <a:latin typeface="Arial" panose="020B0604020202020204"/>
                <a:cs typeface="Arial" panose="020B0604020202020204"/>
              </a:rPr>
              <a:t>ΠΑΝΩ</a:t>
            </a:r>
            <a:r>
              <a:rPr sz="2250" b="1" spc="-35" dirty="0">
                <a:latin typeface="Arial" panose="020B0604020202020204"/>
                <a:cs typeface="Arial" panose="020B0604020202020204"/>
              </a:rPr>
              <a:t> </a:t>
            </a:r>
            <a:r>
              <a:rPr sz="2250" b="1" dirty="0">
                <a:latin typeface="Arial" panose="020B0604020202020204"/>
                <a:cs typeface="Arial" panose="020B0604020202020204"/>
              </a:rPr>
              <a:t>ΑΠΟ</a:t>
            </a:r>
            <a:r>
              <a:rPr sz="2250" b="1" spc="60" dirty="0">
                <a:latin typeface="Arial" panose="020B0604020202020204"/>
                <a:cs typeface="Arial" panose="020B0604020202020204"/>
              </a:rPr>
              <a:t> </a:t>
            </a:r>
            <a:r>
              <a:rPr sz="2250" b="1" dirty="0">
                <a:latin typeface="Arial" panose="020B0604020202020204"/>
                <a:cs typeface="Arial" panose="020B0604020202020204"/>
              </a:rPr>
              <a:t>ΤΗΝ</a:t>
            </a:r>
            <a:r>
              <a:rPr sz="2250" b="1" spc="60" dirty="0">
                <a:latin typeface="Arial" panose="020B0604020202020204"/>
                <a:cs typeface="Arial" panose="020B0604020202020204"/>
              </a:rPr>
              <a:t> </a:t>
            </a:r>
            <a:r>
              <a:rPr sz="2250" b="1" spc="-10" dirty="0">
                <a:latin typeface="Arial" panose="020B0604020202020204"/>
                <a:cs typeface="Arial" panose="020B0604020202020204"/>
              </a:rPr>
              <a:t>ΠΙΕΣΗ </a:t>
            </a:r>
            <a:r>
              <a:rPr sz="2250" b="1" dirty="0">
                <a:latin typeface="Arial" panose="020B0604020202020204"/>
                <a:cs typeface="Arial" panose="020B0604020202020204"/>
              </a:rPr>
              <a:t>ΕΓΧΥΣΗΣ</a:t>
            </a:r>
            <a:r>
              <a:rPr sz="2250" b="1" spc="45" dirty="0">
                <a:latin typeface="Arial" panose="020B0604020202020204"/>
                <a:cs typeface="Arial" panose="020B0604020202020204"/>
              </a:rPr>
              <a:t> </a:t>
            </a:r>
            <a:r>
              <a:rPr sz="2250" b="1" spc="-10" dirty="0">
                <a:latin typeface="Arial" panose="020B0604020202020204"/>
                <a:cs typeface="Arial" panose="020B0604020202020204"/>
              </a:rPr>
              <a:t>ΑΕΡΙΟΥ.</a:t>
            </a:r>
            <a:endParaRPr sz="2250">
              <a:latin typeface="Arial" panose="020B0604020202020204"/>
              <a:cs typeface="Arial" panose="020B0604020202020204"/>
            </a:endParaRPr>
          </a:p>
          <a:p>
            <a:pPr marL="12700" marR="59055">
              <a:lnSpc>
                <a:spcPct val="115000"/>
              </a:lnSpc>
              <a:spcBef>
                <a:spcPts val="235"/>
              </a:spcBef>
            </a:pPr>
            <a:r>
              <a:rPr sz="2250" b="1" dirty="0">
                <a:latin typeface="Arial" panose="020B0604020202020204"/>
                <a:cs typeface="Arial" panose="020B0604020202020204"/>
              </a:rPr>
              <a:t>Η</a:t>
            </a:r>
            <a:r>
              <a:rPr sz="2250" b="1" spc="50" dirty="0">
                <a:latin typeface="Arial" panose="020B0604020202020204"/>
                <a:cs typeface="Arial" panose="020B0604020202020204"/>
              </a:rPr>
              <a:t> </a:t>
            </a:r>
            <a:r>
              <a:rPr sz="2250" b="1" dirty="0">
                <a:latin typeface="Arial" panose="020B0604020202020204"/>
                <a:cs typeface="Arial" panose="020B0604020202020204"/>
              </a:rPr>
              <a:t>ΜΙΚΡΗ</a:t>
            </a:r>
            <a:r>
              <a:rPr sz="2250" b="1" spc="45" dirty="0">
                <a:latin typeface="Arial" panose="020B0604020202020204"/>
                <a:cs typeface="Arial" panose="020B0604020202020204"/>
              </a:rPr>
              <a:t> </a:t>
            </a:r>
            <a:r>
              <a:rPr sz="2250" b="1" dirty="0">
                <a:latin typeface="Arial" panose="020B0604020202020204"/>
                <a:cs typeface="Arial" panose="020B0604020202020204"/>
              </a:rPr>
              <a:t>ΠΟΣΟΤΗΤΑ</a:t>
            </a:r>
            <a:r>
              <a:rPr sz="2250" b="1" spc="45" dirty="0">
                <a:latin typeface="Arial" panose="020B0604020202020204"/>
                <a:cs typeface="Arial" panose="020B0604020202020204"/>
              </a:rPr>
              <a:t> </a:t>
            </a:r>
            <a:r>
              <a:rPr sz="2250" b="1" dirty="0">
                <a:latin typeface="Arial" panose="020B0604020202020204"/>
                <a:cs typeface="Arial" panose="020B0604020202020204"/>
              </a:rPr>
              <a:t>ΤΟΥ</a:t>
            </a:r>
            <a:r>
              <a:rPr sz="2250" b="1" spc="40" dirty="0">
                <a:latin typeface="Arial" panose="020B0604020202020204"/>
                <a:cs typeface="Arial" panose="020B0604020202020204"/>
              </a:rPr>
              <a:t> </a:t>
            </a:r>
            <a:r>
              <a:rPr sz="2250" b="1" dirty="0">
                <a:latin typeface="Arial" panose="020B0604020202020204"/>
                <a:cs typeface="Arial" panose="020B0604020202020204"/>
              </a:rPr>
              <a:t>ΕΛΑΙΟΥ</a:t>
            </a:r>
            <a:r>
              <a:rPr sz="2250" b="1" spc="40" dirty="0">
                <a:latin typeface="Arial" panose="020B0604020202020204"/>
                <a:cs typeface="Arial" panose="020B0604020202020204"/>
              </a:rPr>
              <a:t> </a:t>
            </a:r>
            <a:r>
              <a:rPr sz="2250" b="1" dirty="0">
                <a:latin typeface="Arial" panose="020B0604020202020204"/>
                <a:cs typeface="Arial" panose="020B0604020202020204"/>
              </a:rPr>
              <a:t>ΤΟ</a:t>
            </a:r>
            <a:r>
              <a:rPr sz="2250" b="1" spc="55" dirty="0">
                <a:latin typeface="Arial" panose="020B0604020202020204"/>
                <a:cs typeface="Arial" panose="020B0604020202020204"/>
              </a:rPr>
              <a:t> </a:t>
            </a:r>
            <a:r>
              <a:rPr sz="2250" b="1" dirty="0">
                <a:latin typeface="Arial" panose="020B0604020202020204"/>
                <a:cs typeface="Arial" panose="020B0604020202020204"/>
              </a:rPr>
              <a:t>ΟΠΟΙΟ</a:t>
            </a:r>
            <a:r>
              <a:rPr sz="2250" b="1" spc="-35" dirty="0">
                <a:latin typeface="Arial" panose="020B0604020202020204"/>
                <a:cs typeface="Arial" panose="020B0604020202020204"/>
              </a:rPr>
              <a:t> </a:t>
            </a:r>
            <a:r>
              <a:rPr sz="2250" b="1" spc="-10" dirty="0">
                <a:latin typeface="Arial" panose="020B0604020202020204"/>
                <a:cs typeface="Arial" panose="020B0604020202020204"/>
              </a:rPr>
              <a:t>ΔΙΑΡΡΕΕΙ</a:t>
            </a:r>
            <a:r>
              <a:rPr sz="2250" b="1" spc="560" dirty="0">
                <a:latin typeface="Arial" panose="020B0604020202020204"/>
                <a:cs typeface="Arial" panose="020B0604020202020204"/>
              </a:rPr>
              <a:t> </a:t>
            </a:r>
            <a:r>
              <a:rPr sz="2250" b="1" dirty="0">
                <a:latin typeface="Arial" panose="020B0604020202020204"/>
                <a:cs typeface="Arial" panose="020B0604020202020204"/>
              </a:rPr>
              <a:t>ΜΕΣΑ</a:t>
            </a:r>
            <a:r>
              <a:rPr sz="2250" b="1" spc="55" dirty="0">
                <a:latin typeface="Arial" panose="020B0604020202020204"/>
                <a:cs typeface="Arial" panose="020B0604020202020204"/>
              </a:rPr>
              <a:t> </a:t>
            </a:r>
            <a:r>
              <a:rPr sz="2250" b="1" dirty="0">
                <a:latin typeface="Arial" panose="020B0604020202020204"/>
                <a:cs typeface="Arial" panose="020B0604020202020204"/>
              </a:rPr>
              <a:t>ΣΤΟ</a:t>
            </a:r>
            <a:r>
              <a:rPr sz="2250" b="1" spc="-15" dirty="0">
                <a:latin typeface="Arial" panose="020B0604020202020204"/>
                <a:cs typeface="Arial" panose="020B0604020202020204"/>
              </a:rPr>
              <a:t> </a:t>
            </a:r>
            <a:r>
              <a:rPr sz="2250" b="1" dirty="0">
                <a:latin typeface="Arial" panose="020B0604020202020204"/>
                <a:cs typeface="Arial" panose="020B0604020202020204"/>
              </a:rPr>
              <a:t>ΑΕΡΙΟ</a:t>
            </a:r>
            <a:r>
              <a:rPr sz="2250" b="1" spc="70" dirty="0">
                <a:latin typeface="Arial" panose="020B0604020202020204"/>
                <a:cs typeface="Arial" panose="020B0604020202020204"/>
              </a:rPr>
              <a:t> </a:t>
            </a:r>
            <a:r>
              <a:rPr sz="2250" b="1" dirty="0">
                <a:latin typeface="Arial" panose="020B0604020202020204"/>
                <a:cs typeface="Arial" panose="020B0604020202020204"/>
              </a:rPr>
              <a:t>ΣΤΗ</a:t>
            </a:r>
            <a:r>
              <a:rPr sz="2250" b="1" spc="70" dirty="0">
                <a:latin typeface="Arial" panose="020B0604020202020204"/>
                <a:cs typeface="Arial" panose="020B0604020202020204"/>
              </a:rPr>
              <a:t> </a:t>
            </a:r>
            <a:r>
              <a:rPr sz="2250" b="1" dirty="0">
                <a:latin typeface="Arial" panose="020B0604020202020204"/>
                <a:cs typeface="Arial" panose="020B0604020202020204"/>
              </a:rPr>
              <a:t>ΣΥΝΕΧΕΙΑ</a:t>
            </a:r>
            <a:r>
              <a:rPr sz="2250" b="1" spc="65" dirty="0">
                <a:latin typeface="Arial" panose="020B0604020202020204"/>
                <a:cs typeface="Arial" panose="020B0604020202020204"/>
              </a:rPr>
              <a:t> </a:t>
            </a:r>
            <a:r>
              <a:rPr sz="2250" b="1" dirty="0">
                <a:latin typeface="Arial" panose="020B0604020202020204"/>
                <a:cs typeface="Arial" panose="020B0604020202020204"/>
              </a:rPr>
              <a:t>ΚΑΙΓΕΤΑΙ</a:t>
            </a:r>
            <a:r>
              <a:rPr sz="2250" b="1" spc="55" dirty="0">
                <a:latin typeface="Arial" panose="020B0604020202020204"/>
                <a:cs typeface="Arial" panose="020B0604020202020204"/>
              </a:rPr>
              <a:t> </a:t>
            </a:r>
            <a:r>
              <a:rPr sz="2250" b="1" dirty="0">
                <a:latin typeface="Arial" panose="020B0604020202020204"/>
                <a:cs typeface="Arial" panose="020B0604020202020204"/>
              </a:rPr>
              <a:t>ΣΤΟΝ</a:t>
            </a:r>
            <a:r>
              <a:rPr sz="2250" b="1" spc="70" dirty="0">
                <a:latin typeface="Arial" panose="020B0604020202020204"/>
                <a:cs typeface="Arial" panose="020B0604020202020204"/>
              </a:rPr>
              <a:t> </a:t>
            </a:r>
            <a:r>
              <a:rPr sz="2250" b="1" spc="-10" dirty="0">
                <a:latin typeface="Arial" panose="020B0604020202020204"/>
                <a:cs typeface="Arial" panose="020B0604020202020204"/>
              </a:rPr>
              <a:t>ΚΙΝΗΤΗΡΑ. </a:t>
            </a:r>
            <a:r>
              <a:rPr sz="2250" b="1" dirty="0">
                <a:latin typeface="Arial" panose="020B0604020202020204"/>
                <a:cs typeface="Arial" panose="020B0604020202020204"/>
              </a:rPr>
              <a:t>Η</a:t>
            </a:r>
            <a:r>
              <a:rPr sz="2250" b="1" spc="55" dirty="0">
                <a:latin typeface="Arial" panose="020B0604020202020204"/>
                <a:cs typeface="Arial" panose="020B0604020202020204"/>
              </a:rPr>
              <a:t> </a:t>
            </a:r>
            <a:r>
              <a:rPr sz="2250" b="1" dirty="0">
                <a:latin typeface="Arial" panose="020B0604020202020204"/>
                <a:cs typeface="Arial" panose="020B0604020202020204"/>
              </a:rPr>
              <a:t>ΚΑΤΑΝΑΛΩΣΗ</a:t>
            </a:r>
            <a:r>
              <a:rPr sz="2250" b="1" spc="50" dirty="0">
                <a:latin typeface="Arial" panose="020B0604020202020204"/>
                <a:cs typeface="Arial" panose="020B0604020202020204"/>
              </a:rPr>
              <a:t> </a:t>
            </a:r>
            <a:r>
              <a:rPr sz="2250" b="1" dirty="0">
                <a:latin typeface="Arial" panose="020B0604020202020204"/>
                <a:cs typeface="Arial" panose="020B0604020202020204"/>
              </a:rPr>
              <a:t>ΕΙΝΑΙ</a:t>
            </a:r>
            <a:r>
              <a:rPr sz="2250" b="1" spc="45" dirty="0">
                <a:latin typeface="Arial" panose="020B0604020202020204"/>
                <a:cs typeface="Arial" panose="020B0604020202020204"/>
              </a:rPr>
              <a:t> </a:t>
            </a:r>
            <a:r>
              <a:rPr sz="2250" b="1" dirty="0">
                <a:latin typeface="Arial" panose="020B0604020202020204"/>
                <a:cs typeface="Arial" panose="020B0604020202020204"/>
              </a:rPr>
              <a:t>ΧΑΜΗΛΗ</a:t>
            </a:r>
            <a:r>
              <a:rPr sz="2250" b="1" spc="50" dirty="0">
                <a:latin typeface="Arial" panose="020B0604020202020204"/>
                <a:cs typeface="Arial" panose="020B0604020202020204"/>
              </a:rPr>
              <a:t> </a:t>
            </a:r>
            <a:r>
              <a:rPr sz="2250" b="1" dirty="0">
                <a:latin typeface="Arial" panose="020B0604020202020204"/>
                <a:cs typeface="Arial" panose="020B0604020202020204"/>
              </a:rPr>
              <a:t>(ΠΕΡΙΠΟΥ</a:t>
            </a:r>
            <a:r>
              <a:rPr sz="2250" b="1" spc="45" dirty="0">
                <a:latin typeface="Arial" panose="020B0604020202020204"/>
                <a:cs typeface="Arial" panose="020B0604020202020204"/>
              </a:rPr>
              <a:t> </a:t>
            </a:r>
            <a:r>
              <a:rPr sz="2250" b="1" dirty="0">
                <a:latin typeface="Arial" panose="020B0604020202020204"/>
                <a:cs typeface="Arial" panose="020B0604020202020204"/>
              </a:rPr>
              <a:t>0.13g/kWh</a:t>
            </a:r>
            <a:r>
              <a:rPr sz="2250" b="1" spc="45" dirty="0">
                <a:latin typeface="Arial" panose="020B0604020202020204"/>
                <a:cs typeface="Arial" panose="020B0604020202020204"/>
              </a:rPr>
              <a:t> </a:t>
            </a:r>
            <a:r>
              <a:rPr sz="2250" b="1" dirty="0">
                <a:latin typeface="Arial" panose="020B0604020202020204"/>
                <a:cs typeface="Arial" panose="020B0604020202020204"/>
              </a:rPr>
              <a:t>).</a:t>
            </a:r>
            <a:r>
              <a:rPr sz="2250" b="1" spc="40" dirty="0">
                <a:latin typeface="Arial" panose="020B0604020202020204"/>
                <a:cs typeface="Arial" panose="020B0604020202020204"/>
              </a:rPr>
              <a:t> </a:t>
            </a:r>
            <a:r>
              <a:rPr sz="2250" b="1" spc="-25" dirty="0">
                <a:latin typeface="Arial" panose="020B0604020202020204"/>
                <a:cs typeface="Arial" panose="020B0604020202020204"/>
              </a:rPr>
              <a:t>ΤΟ</a:t>
            </a:r>
            <a:endParaRPr sz="2250">
              <a:latin typeface="Arial" panose="020B0604020202020204"/>
              <a:cs typeface="Arial" panose="020B0604020202020204"/>
            </a:endParaRPr>
          </a:p>
          <a:p>
            <a:pPr marL="12700" marR="689610">
              <a:lnSpc>
                <a:spcPct val="107000"/>
              </a:lnSpc>
              <a:spcBef>
                <a:spcPts val="5"/>
              </a:spcBef>
            </a:pPr>
            <a:r>
              <a:rPr sz="2250" b="1" dirty="0">
                <a:latin typeface="Arial" panose="020B0604020202020204"/>
                <a:cs typeface="Arial" panose="020B0604020202020204"/>
              </a:rPr>
              <a:t>ΣΥΣΤΗΜΑ</a:t>
            </a:r>
            <a:r>
              <a:rPr sz="2250" b="1" spc="75" dirty="0">
                <a:latin typeface="Arial" panose="020B0604020202020204"/>
                <a:cs typeface="Arial" panose="020B0604020202020204"/>
              </a:rPr>
              <a:t> </a:t>
            </a:r>
            <a:r>
              <a:rPr sz="2250" b="1" dirty="0">
                <a:latin typeface="Arial" panose="020B0604020202020204"/>
                <a:cs typeface="Arial" panose="020B0604020202020204"/>
              </a:rPr>
              <a:t>ΣΤΕΓΑΝΟΠΟΙΗΣΗΣ</a:t>
            </a:r>
            <a:r>
              <a:rPr sz="2250" b="1" spc="-15" dirty="0">
                <a:latin typeface="Arial" panose="020B0604020202020204"/>
                <a:cs typeface="Arial" panose="020B0604020202020204"/>
              </a:rPr>
              <a:t> </a:t>
            </a:r>
            <a:r>
              <a:rPr sz="2250" b="1" dirty="0">
                <a:latin typeface="Arial" panose="020B0604020202020204"/>
                <a:cs typeface="Arial" panose="020B0604020202020204"/>
              </a:rPr>
              <a:t>ΑΠΟΤΕΛΕΙΤΑΙ</a:t>
            </a:r>
            <a:r>
              <a:rPr sz="2250" b="1" spc="-25" dirty="0">
                <a:latin typeface="Arial" panose="020B0604020202020204"/>
                <a:cs typeface="Arial" panose="020B0604020202020204"/>
              </a:rPr>
              <a:t> </a:t>
            </a:r>
            <a:r>
              <a:rPr sz="2250" b="1" dirty="0">
                <a:latin typeface="Arial" panose="020B0604020202020204"/>
                <a:cs typeface="Arial" panose="020B0604020202020204"/>
              </a:rPr>
              <a:t>ΑΠΟ</a:t>
            </a:r>
            <a:r>
              <a:rPr sz="2250" b="1" spc="-10" dirty="0">
                <a:latin typeface="Arial" panose="020B0604020202020204"/>
                <a:cs typeface="Arial" panose="020B0604020202020204"/>
              </a:rPr>
              <a:t> </a:t>
            </a:r>
            <a:r>
              <a:rPr sz="2250" b="1" spc="-25" dirty="0">
                <a:latin typeface="Arial" panose="020B0604020202020204"/>
                <a:cs typeface="Arial" panose="020B0604020202020204"/>
              </a:rPr>
              <a:t>ΔΥΟ </a:t>
            </a:r>
            <a:r>
              <a:rPr sz="2250" b="1" dirty="0">
                <a:latin typeface="Arial" panose="020B0604020202020204"/>
                <a:cs typeface="Arial" panose="020B0604020202020204"/>
              </a:rPr>
              <a:t>ΑΝΤΛΙΕΣ</a:t>
            </a:r>
            <a:r>
              <a:rPr sz="2250" b="1" spc="45" dirty="0">
                <a:latin typeface="Arial" panose="020B0604020202020204"/>
                <a:cs typeface="Arial" panose="020B0604020202020204"/>
              </a:rPr>
              <a:t> </a:t>
            </a:r>
            <a:r>
              <a:rPr sz="2250" b="1" dirty="0">
                <a:latin typeface="Arial" panose="020B0604020202020204"/>
                <a:cs typeface="Arial" panose="020B0604020202020204"/>
              </a:rPr>
              <a:t>ΓΙΑ</a:t>
            </a:r>
            <a:r>
              <a:rPr sz="2250" b="1" spc="45" dirty="0">
                <a:latin typeface="Arial" panose="020B0604020202020204"/>
                <a:cs typeface="Arial" panose="020B0604020202020204"/>
              </a:rPr>
              <a:t> </a:t>
            </a:r>
            <a:r>
              <a:rPr sz="2250" b="1" dirty="0">
                <a:latin typeface="Arial" panose="020B0604020202020204"/>
                <a:cs typeface="Arial" panose="020B0604020202020204"/>
              </a:rPr>
              <a:t>ΣΚΟΠΟΥΣ</a:t>
            </a:r>
            <a:r>
              <a:rPr sz="2250" b="1" spc="55" dirty="0">
                <a:latin typeface="Arial" panose="020B0604020202020204"/>
                <a:cs typeface="Arial" panose="020B0604020202020204"/>
              </a:rPr>
              <a:t> </a:t>
            </a:r>
            <a:r>
              <a:rPr sz="2250" b="1" dirty="0">
                <a:latin typeface="Arial" panose="020B0604020202020204"/>
                <a:cs typeface="Arial" panose="020B0604020202020204"/>
              </a:rPr>
              <a:t>ΠΛΕΟΝΑΣΜΟΥ</a:t>
            </a:r>
            <a:r>
              <a:rPr sz="2250" b="1" spc="45" dirty="0">
                <a:latin typeface="Arial" panose="020B0604020202020204"/>
                <a:cs typeface="Arial" panose="020B0604020202020204"/>
              </a:rPr>
              <a:t> </a:t>
            </a:r>
            <a:r>
              <a:rPr sz="2250" b="1" dirty="0">
                <a:latin typeface="Arial" panose="020B0604020202020204"/>
                <a:cs typeface="Arial" panose="020B0604020202020204"/>
              </a:rPr>
              <a:t>ΚΑΙ</a:t>
            </a:r>
            <a:r>
              <a:rPr sz="2250" b="1" spc="45" dirty="0">
                <a:latin typeface="Arial" panose="020B0604020202020204"/>
                <a:cs typeface="Arial" panose="020B0604020202020204"/>
              </a:rPr>
              <a:t> </a:t>
            </a:r>
            <a:r>
              <a:rPr sz="2250" b="1" spc="-25" dirty="0">
                <a:latin typeface="Arial" panose="020B0604020202020204"/>
                <a:cs typeface="Arial" panose="020B0604020202020204"/>
              </a:rPr>
              <a:t>ΕΝΑ </a:t>
            </a:r>
            <a:r>
              <a:rPr sz="2250" b="1" dirty="0">
                <a:latin typeface="Arial" panose="020B0604020202020204"/>
                <a:cs typeface="Arial" panose="020B0604020202020204"/>
              </a:rPr>
              <a:t>ΣΥΣΣΩΡΕΥΤΗ.</a:t>
            </a:r>
            <a:r>
              <a:rPr sz="2250" b="1" spc="55" dirty="0">
                <a:latin typeface="Arial" panose="020B0604020202020204"/>
                <a:cs typeface="Arial" panose="020B0604020202020204"/>
              </a:rPr>
              <a:t> </a:t>
            </a:r>
            <a:r>
              <a:rPr sz="2250" b="1" dirty="0">
                <a:latin typeface="Arial" panose="020B0604020202020204"/>
                <a:cs typeface="Arial" panose="020B0604020202020204"/>
              </a:rPr>
              <a:t>ΓΙΑ</a:t>
            </a:r>
            <a:r>
              <a:rPr sz="2250" b="1" spc="85" dirty="0">
                <a:latin typeface="Arial" panose="020B0604020202020204"/>
                <a:cs typeface="Arial" panose="020B0604020202020204"/>
              </a:rPr>
              <a:t> </a:t>
            </a:r>
            <a:r>
              <a:rPr sz="2250" b="1">
                <a:latin typeface="Arial" panose="020B0604020202020204"/>
                <a:cs typeface="Arial" panose="020B0604020202020204"/>
              </a:rPr>
              <a:t>ΝΑ</a:t>
            </a:r>
            <a:r>
              <a:rPr sz="2250" b="1" spc="-15">
                <a:latin typeface="Arial" panose="020B0604020202020204"/>
                <a:cs typeface="Arial" panose="020B0604020202020204"/>
              </a:rPr>
              <a:t> </a:t>
            </a:r>
            <a:r>
              <a:rPr sz="2250" b="1" smtClean="0">
                <a:latin typeface="Arial" panose="020B0604020202020204"/>
                <a:cs typeface="Arial" panose="020B0604020202020204"/>
              </a:rPr>
              <a:t>ΔΙΑΤΗΡΕΙ</a:t>
            </a:r>
            <a:r>
              <a:rPr sz="2250" b="1" spc="70" smtClean="0">
                <a:latin typeface="Arial" panose="020B0604020202020204"/>
                <a:cs typeface="Arial" panose="020B0604020202020204"/>
              </a:rPr>
              <a:t> </a:t>
            </a:r>
            <a:r>
              <a:rPr sz="2250" b="1" dirty="0">
                <a:latin typeface="Arial" panose="020B0604020202020204"/>
                <a:cs typeface="Arial" panose="020B0604020202020204"/>
              </a:rPr>
              <a:t>ΤΗΝ</a:t>
            </a:r>
            <a:r>
              <a:rPr sz="2250" b="1" spc="80" dirty="0">
                <a:latin typeface="Arial" panose="020B0604020202020204"/>
                <a:cs typeface="Arial" panose="020B0604020202020204"/>
              </a:rPr>
              <a:t> </a:t>
            </a:r>
            <a:r>
              <a:rPr sz="2250" b="1" dirty="0">
                <a:latin typeface="Arial" panose="020B0604020202020204"/>
                <a:cs typeface="Arial" panose="020B0604020202020204"/>
              </a:rPr>
              <a:t>ΠΙΕΣΗ,</a:t>
            </a:r>
            <a:r>
              <a:rPr sz="2250" b="1" spc="65" dirty="0">
                <a:latin typeface="Arial" panose="020B0604020202020204"/>
                <a:cs typeface="Arial" panose="020B0604020202020204"/>
              </a:rPr>
              <a:t> </a:t>
            </a:r>
            <a:r>
              <a:rPr sz="2250" b="1" dirty="0">
                <a:latin typeface="Arial" panose="020B0604020202020204"/>
                <a:cs typeface="Arial" panose="020B0604020202020204"/>
              </a:rPr>
              <a:t>ΕΑΝ</a:t>
            </a:r>
            <a:r>
              <a:rPr sz="2250" b="1" spc="85" dirty="0">
                <a:latin typeface="Arial" panose="020B0604020202020204"/>
                <a:cs typeface="Arial" panose="020B0604020202020204"/>
              </a:rPr>
              <a:t> </a:t>
            </a:r>
            <a:r>
              <a:rPr sz="2250" b="1" spc="-25" dirty="0">
                <a:latin typeface="Arial" panose="020B0604020202020204"/>
                <a:cs typeface="Arial" panose="020B0604020202020204"/>
              </a:rPr>
              <a:t>ΜΙΑ </a:t>
            </a:r>
            <a:r>
              <a:rPr sz="2250" b="1" dirty="0">
                <a:latin typeface="Arial" panose="020B0604020202020204"/>
                <a:cs typeface="Arial" panose="020B0604020202020204"/>
              </a:rPr>
              <a:t>ΑΝΤΛΙΑ</a:t>
            </a:r>
            <a:r>
              <a:rPr sz="2250" b="1" spc="50" dirty="0">
                <a:latin typeface="Arial" panose="020B0604020202020204"/>
                <a:cs typeface="Arial" panose="020B0604020202020204"/>
              </a:rPr>
              <a:t> </a:t>
            </a:r>
            <a:r>
              <a:rPr sz="2250" b="1" dirty="0">
                <a:latin typeface="Arial" panose="020B0604020202020204"/>
                <a:cs typeface="Arial" panose="020B0604020202020204"/>
              </a:rPr>
              <a:t>ΠΑΘΕΙ</a:t>
            </a:r>
            <a:r>
              <a:rPr sz="2250" b="1" spc="45" dirty="0">
                <a:latin typeface="Arial" panose="020B0604020202020204"/>
                <a:cs typeface="Arial" panose="020B0604020202020204"/>
              </a:rPr>
              <a:t> </a:t>
            </a:r>
            <a:r>
              <a:rPr sz="2250" b="1" dirty="0">
                <a:latin typeface="Arial" panose="020B0604020202020204"/>
                <a:cs typeface="Arial" panose="020B0604020202020204"/>
              </a:rPr>
              <a:t>ΒΛΑΒΗ,</a:t>
            </a:r>
            <a:r>
              <a:rPr sz="2250" b="1" spc="40" dirty="0">
                <a:latin typeface="Arial" panose="020B0604020202020204"/>
                <a:cs typeface="Arial" panose="020B0604020202020204"/>
              </a:rPr>
              <a:t> </a:t>
            </a:r>
            <a:r>
              <a:rPr sz="2250" b="1" dirty="0">
                <a:latin typeface="Arial" panose="020B0604020202020204"/>
                <a:cs typeface="Arial" panose="020B0604020202020204"/>
              </a:rPr>
              <a:t>Η</a:t>
            </a:r>
            <a:r>
              <a:rPr sz="2250" b="1" spc="-35" dirty="0">
                <a:latin typeface="Arial" panose="020B0604020202020204"/>
                <a:cs typeface="Arial" panose="020B0604020202020204"/>
              </a:rPr>
              <a:t> </a:t>
            </a:r>
            <a:r>
              <a:rPr sz="2250" b="1" dirty="0">
                <a:latin typeface="Arial" panose="020B0604020202020204"/>
                <a:cs typeface="Arial" panose="020B0604020202020204"/>
              </a:rPr>
              <a:t>ΑΝΤΛΙΑ</a:t>
            </a:r>
            <a:r>
              <a:rPr sz="2250" b="1" spc="-45" dirty="0">
                <a:latin typeface="Arial" panose="020B0604020202020204"/>
                <a:cs typeface="Arial" panose="020B0604020202020204"/>
              </a:rPr>
              <a:t> </a:t>
            </a:r>
            <a:r>
              <a:rPr sz="2250" b="1" dirty="0">
                <a:latin typeface="Arial" panose="020B0604020202020204"/>
                <a:cs typeface="Arial" panose="020B0604020202020204"/>
              </a:rPr>
              <a:t>ΑΝΑΜΟΝΗΣ</a:t>
            </a:r>
            <a:r>
              <a:rPr sz="2250" b="1" spc="60" dirty="0">
                <a:latin typeface="Arial" panose="020B0604020202020204"/>
                <a:cs typeface="Arial" panose="020B0604020202020204"/>
              </a:rPr>
              <a:t> </a:t>
            </a:r>
            <a:r>
              <a:rPr sz="2250" b="1" spc="-10" dirty="0">
                <a:latin typeface="Arial" panose="020B0604020202020204"/>
                <a:cs typeface="Arial" panose="020B0604020202020204"/>
              </a:rPr>
              <a:t>(ST/BY) </a:t>
            </a:r>
            <a:r>
              <a:rPr sz="2250" b="1" dirty="0">
                <a:latin typeface="Arial" panose="020B0604020202020204"/>
                <a:cs typeface="Arial" panose="020B0604020202020204"/>
              </a:rPr>
              <a:t>ΠΑΡΕΧΕΙ</a:t>
            </a:r>
            <a:r>
              <a:rPr sz="2250" b="1" spc="90" dirty="0">
                <a:latin typeface="Arial" panose="020B0604020202020204"/>
                <a:cs typeface="Arial" panose="020B0604020202020204"/>
              </a:rPr>
              <a:t> </a:t>
            </a:r>
            <a:r>
              <a:rPr sz="2250" b="1" dirty="0">
                <a:latin typeface="Arial" panose="020B0604020202020204"/>
                <a:cs typeface="Arial" panose="020B0604020202020204"/>
              </a:rPr>
              <a:t>ΤΗΝ</a:t>
            </a:r>
            <a:r>
              <a:rPr sz="2250" b="1" spc="100" dirty="0">
                <a:latin typeface="Arial" panose="020B0604020202020204"/>
                <a:cs typeface="Arial" panose="020B0604020202020204"/>
              </a:rPr>
              <a:t> </a:t>
            </a:r>
            <a:r>
              <a:rPr sz="2250" b="1" spc="-10" dirty="0">
                <a:latin typeface="Arial" panose="020B0604020202020204"/>
                <a:cs typeface="Arial" panose="020B0604020202020204"/>
              </a:rPr>
              <a:t>ΠΙΕΣΗ.</a:t>
            </a:r>
            <a:endParaRPr sz="2250">
              <a:latin typeface="Arial" panose="020B0604020202020204"/>
              <a:cs typeface="Arial" panose="020B0604020202020204"/>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429259" y="81279"/>
            <a:ext cx="8285480" cy="1292662"/>
          </a:xfrm>
        </p:spPr>
        <p:txBody>
          <a:bodyPr/>
          <a:lstStyle/>
          <a:p>
            <a:pPr algn="ctr"/>
            <a:r>
              <a:rPr lang="el-GR" dirty="0" smtClean="0">
                <a:solidFill>
                  <a:srgbClr val="00B050"/>
                </a:solidFill>
                <a:latin typeface="Arial Black" panose="020B0A04020102020204" pitchFamily="34" charset="0"/>
              </a:rPr>
              <a:t>1. ΕΓΧΥΣΗ ΚΑΥΣΙΜΟΥ.</a:t>
            </a:r>
            <a:br>
              <a:rPr lang="el-GR" dirty="0" smtClean="0">
                <a:solidFill>
                  <a:srgbClr val="00B050"/>
                </a:solidFill>
                <a:latin typeface="Arial Black" panose="020B0A04020102020204" pitchFamily="34" charset="0"/>
              </a:rPr>
            </a:br>
            <a:r>
              <a:rPr lang="el-GR" dirty="0" smtClean="0">
                <a:solidFill>
                  <a:srgbClr val="00B050"/>
                </a:solidFill>
                <a:latin typeface="Arial Black" panose="020B0A04020102020204" pitchFamily="34" charset="0"/>
              </a:rPr>
              <a:t>ΜΗΧΑΝΙΣΜΟΙ ΕΛΕΓΧΟΥ ΦΟΡΤΙΟΥ.</a:t>
            </a:r>
            <a:br>
              <a:rPr lang="el-GR" dirty="0" smtClean="0">
                <a:solidFill>
                  <a:srgbClr val="FF0000"/>
                </a:solidFill>
                <a:latin typeface="Arial Black" panose="020B0A04020102020204" pitchFamily="34" charset="0"/>
              </a:rPr>
            </a:br>
            <a:endParaRPr lang="el-GR" dirty="0"/>
          </a:p>
        </p:txBody>
      </p:sp>
      <p:sp>
        <p:nvSpPr>
          <p:cNvPr id="3" name="2 - Θέση κειμένου"/>
          <p:cNvSpPr>
            <a:spLocks noGrp="1"/>
          </p:cNvSpPr>
          <p:nvPr>
            <p:ph type="body" idx="1"/>
          </p:nvPr>
        </p:nvSpPr>
        <p:spPr>
          <a:xfrm>
            <a:off x="113029" y="1041400"/>
            <a:ext cx="8869044" cy="2769989"/>
          </a:xfrm>
        </p:spPr>
        <p:txBody>
          <a:bodyPr/>
          <a:lstStyle/>
          <a:p>
            <a:endParaRPr lang="el-GR" sz="1800" dirty="0" smtClean="0">
              <a:latin typeface="Arial Black" panose="020B0A04020102020204" pitchFamily="34" charset="0"/>
            </a:endParaRPr>
          </a:p>
          <a:p>
            <a:endParaRPr lang="el-GR" sz="1800" dirty="0" smtClean="0">
              <a:latin typeface="Arial Black" panose="020B0A04020102020204" pitchFamily="34" charset="0"/>
            </a:endParaRPr>
          </a:p>
          <a:p>
            <a:r>
              <a:rPr lang="el-GR" sz="1800" dirty="0" smtClean="0">
                <a:latin typeface="+mj-lt"/>
              </a:rPr>
              <a:t>1.1. Έγχυση. Τεχνολογία έγχυσης. Συστήματα έγχυσης, εγχυτήρες, ανωμαλίες και θεραπεία</a:t>
            </a:r>
            <a:endParaRPr lang="el-GR" sz="1800" dirty="0" smtClean="0">
              <a:latin typeface="+mj-lt"/>
            </a:endParaRPr>
          </a:p>
          <a:p>
            <a:r>
              <a:rPr lang="el-GR" sz="1800" dirty="0" smtClean="0">
                <a:latin typeface="+mj-lt"/>
              </a:rPr>
              <a:t>        </a:t>
            </a:r>
            <a:r>
              <a:rPr lang="el-GR" sz="1600" dirty="0" smtClean="0"/>
              <a:t>αυτών. Σύστημα</a:t>
            </a:r>
            <a:r>
              <a:rPr lang="en-US" sz="1600" dirty="0" smtClean="0"/>
              <a:t> </a:t>
            </a:r>
            <a:r>
              <a:rPr lang="el-GR" sz="1600" dirty="0" smtClean="0"/>
              <a:t>κοινού οχετού.</a:t>
            </a:r>
            <a:endParaRPr lang="el-GR" sz="1600" dirty="0" smtClean="0">
              <a:latin typeface="+mj-lt"/>
            </a:endParaRPr>
          </a:p>
          <a:p>
            <a:r>
              <a:rPr lang="el-GR" sz="1800" dirty="0" smtClean="0">
                <a:latin typeface="+mj-lt"/>
              </a:rPr>
              <a:t>1.2. Αντλίες έγχυσης (</a:t>
            </a:r>
            <a:r>
              <a:rPr lang="en-US" sz="1800" dirty="0" smtClean="0">
                <a:latin typeface="+mj-lt"/>
              </a:rPr>
              <a:t>Bosch-</a:t>
            </a:r>
            <a:r>
              <a:rPr lang="en-US" sz="1800" dirty="0" err="1" smtClean="0">
                <a:latin typeface="+mj-lt"/>
              </a:rPr>
              <a:t>Sulzer</a:t>
            </a:r>
            <a:r>
              <a:rPr lang="en-US" sz="1800" dirty="0" smtClean="0">
                <a:latin typeface="+mj-lt"/>
              </a:rPr>
              <a:t>), </a:t>
            </a:r>
            <a:r>
              <a:rPr lang="el-GR" sz="1800" dirty="0" smtClean="0">
                <a:latin typeface="+mj-lt"/>
              </a:rPr>
              <a:t>τύποι αντλιών, λειτουργία, επιθεώρηση, ρύθμιση</a:t>
            </a:r>
            <a:endParaRPr lang="el-GR" sz="1800" dirty="0" smtClean="0">
              <a:latin typeface="+mj-lt"/>
            </a:endParaRPr>
          </a:p>
          <a:p>
            <a:r>
              <a:rPr lang="el-GR" sz="1800" dirty="0" smtClean="0">
                <a:latin typeface="+mj-lt"/>
              </a:rPr>
              <a:t>        </a:t>
            </a:r>
            <a:r>
              <a:rPr lang="el-GR" sz="1600" dirty="0" smtClean="0"/>
              <a:t>αντλιών.</a:t>
            </a:r>
            <a:endParaRPr lang="el-GR" sz="1600" dirty="0" smtClean="0">
              <a:latin typeface="+mj-lt"/>
            </a:endParaRPr>
          </a:p>
          <a:p>
            <a:r>
              <a:rPr lang="el-GR" sz="1800" dirty="0" smtClean="0">
                <a:latin typeface="+mj-lt"/>
              </a:rPr>
              <a:t>1.3. Εγχυτήρες.</a:t>
            </a:r>
            <a:endParaRPr lang="el-GR" sz="1800" dirty="0" smtClean="0">
              <a:latin typeface="+mj-lt"/>
            </a:endParaRPr>
          </a:p>
          <a:p>
            <a:r>
              <a:rPr lang="el-GR" sz="1800" dirty="0" smtClean="0">
                <a:latin typeface="+mj-lt"/>
              </a:rPr>
              <a:t>1.4. Ηλεκτρονικό-υδραυλικό σύστημα έγχυσης χωρίς </a:t>
            </a:r>
            <a:r>
              <a:rPr lang="el-GR" sz="1800" dirty="0" err="1" smtClean="0">
                <a:latin typeface="+mj-lt"/>
              </a:rPr>
              <a:t>κνωδακ</a:t>
            </a:r>
            <a:r>
              <a:rPr lang="en-US" sz="1800" dirty="0" smtClean="0">
                <a:latin typeface="+mj-lt"/>
              </a:rPr>
              <a:t>o</a:t>
            </a:r>
            <a:r>
              <a:rPr lang="el-GR" sz="1800" dirty="0" smtClean="0">
                <a:latin typeface="+mj-lt"/>
              </a:rPr>
              <a:t>φόρο (</a:t>
            </a:r>
            <a:r>
              <a:rPr lang="en-US" sz="1800" dirty="0" smtClean="0">
                <a:latin typeface="+mj-lt"/>
              </a:rPr>
              <a:t>Common Rail).</a:t>
            </a:r>
            <a:r>
              <a:rPr lang="el-GR" sz="1800" dirty="0" smtClean="0">
                <a:latin typeface="+mj-lt"/>
              </a:rPr>
              <a:t>  </a:t>
            </a:r>
            <a:endParaRPr lang="el-GR" sz="1800" dirty="0" smtClean="0">
              <a:latin typeface="+mj-lt"/>
            </a:endParaRPr>
          </a:p>
          <a:p>
            <a:r>
              <a:rPr lang="el-GR" sz="1800" dirty="0" smtClean="0">
                <a:latin typeface="+mj-lt"/>
              </a:rPr>
              <a:t>1.5. Γενικά περί ρυθμιστών, είδη ρυθμιστών, χαρακτηριστικά ρυθμιστών, ρυθμιστές</a:t>
            </a:r>
            <a:endParaRPr lang="el-GR" sz="1800" dirty="0" smtClean="0">
              <a:latin typeface="+mj-lt"/>
            </a:endParaRPr>
          </a:p>
          <a:p>
            <a:r>
              <a:rPr lang="el-GR" sz="1800" dirty="0" smtClean="0">
                <a:latin typeface="+mj-lt"/>
              </a:rPr>
              <a:t>        </a:t>
            </a:r>
            <a:r>
              <a:rPr lang="el-GR" sz="1600" dirty="0" smtClean="0"/>
              <a:t>επιτάχυνσης.</a:t>
            </a:r>
            <a:endParaRPr lang="el-GR" sz="1600" dirty="0">
              <a:latin typeface="+mj-lt"/>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flipV="1">
            <a:off x="0" y="214289"/>
            <a:ext cx="9144000" cy="785819"/>
          </a:xfrm>
        </p:spPr>
        <p:txBody>
          <a:bodyPr/>
          <a:lstStyle/>
          <a:p>
            <a:r>
              <a:rPr lang="el-GR" b="0" i="1" u="none" spc="-10" dirty="0" smtClean="0">
                <a:solidFill>
                  <a:srgbClr val="FFFFFF"/>
                </a:solidFill>
                <a:latin typeface="Calibri" panose="020F0502020204030204"/>
                <a:cs typeface="Calibri" panose="020F0502020204030204"/>
              </a:rPr>
              <a:t>1.2. Αντλίες υψηλής πίεσης (συ 1.2. Αντλίες υψηλής πίεσης (συνέχεια). 1.2. Αντλίες υψηλής πίεσης (συνέχεια). </a:t>
            </a:r>
            <a:r>
              <a:rPr lang="el-GR" b="0" i="1" u="none" spc="-10" dirty="0" err="1" smtClean="0">
                <a:solidFill>
                  <a:srgbClr val="FFFFFF"/>
                </a:solidFill>
                <a:latin typeface="Calibri" panose="020F0502020204030204"/>
                <a:cs typeface="Calibri" panose="020F0502020204030204"/>
              </a:rPr>
              <a:t>νέχεια</a:t>
            </a:r>
            <a:r>
              <a:rPr lang="el-GR" b="0" i="1" u="none" spc="-10" dirty="0" smtClean="0">
                <a:solidFill>
                  <a:srgbClr val="FFFFFF"/>
                </a:solidFill>
                <a:latin typeface="Calibri" panose="020F0502020204030204"/>
                <a:cs typeface="Calibri" panose="020F0502020204030204"/>
              </a:rPr>
              <a:t>).1.2. </a:t>
            </a:r>
            <a:endParaRPr lang="el-GR" dirty="0"/>
          </a:p>
        </p:txBody>
      </p:sp>
      <p:sp>
        <p:nvSpPr>
          <p:cNvPr id="3" name="2 - Θέση κειμένου"/>
          <p:cNvSpPr>
            <a:spLocks noGrp="1"/>
          </p:cNvSpPr>
          <p:nvPr>
            <p:ph type="body" idx="1"/>
          </p:nvPr>
        </p:nvSpPr>
        <p:spPr>
          <a:xfrm>
            <a:off x="113029" y="1041400"/>
            <a:ext cx="8869044" cy="5786199"/>
          </a:xfrm>
        </p:spPr>
        <p:txBody>
          <a:bodyPr/>
          <a:lstStyle/>
          <a:p>
            <a:pPr marL="12700" marR="105410">
              <a:lnSpc>
                <a:spcPct val="95000"/>
              </a:lnSpc>
              <a:spcBef>
                <a:spcPts val="240"/>
              </a:spcBef>
            </a:pPr>
            <a:r>
              <a:rPr lang="el-GR" sz="2400" dirty="0" smtClean="0"/>
              <a:t>Ο</a:t>
            </a:r>
            <a:r>
              <a:rPr lang="el-GR" sz="2400" spc="-30" dirty="0" smtClean="0"/>
              <a:t> </a:t>
            </a:r>
            <a:r>
              <a:rPr lang="el-GR" sz="2400" dirty="0" smtClean="0"/>
              <a:t>εκκεντροφόρος</a:t>
            </a:r>
            <a:r>
              <a:rPr lang="el-GR" sz="2400" spc="-25" dirty="0" smtClean="0"/>
              <a:t> </a:t>
            </a:r>
            <a:r>
              <a:rPr lang="el-GR" sz="2400" dirty="0" smtClean="0"/>
              <a:t>έρχεται</a:t>
            </a:r>
            <a:r>
              <a:rPr lang="el-GR" sz="2400" spc="-25" dirty="0" smtClean="0"/>
              <a:t> </a:t>
            </a:r>
            <a:r>
              <a:rPr lang="el-GR" sz="2400" dirty="0" smtClean="0"/>
              <a:t>συνήθως</a:t>
            </a:r>
            <a:r>
              <a:rPr lang="el-GR" sz="2400" spc="-30" dirty="0" smtClean="0"/>
              <a:t> </a:t>
            </a:r>
            <a:r>
              <a:rPr lang="el-GR" sz="2400" dirty="0" smtClean="0"/>
              <a:t>σε</a:t>
            </a:r>
            <a:r>
              <a:rPr lang="el-GR" sz="2400" spc="-30" dirty="0" smtClean="0"/>
              <a:t> </a:t>
            </a:r>
            <a:r>
              <a:rPr lang="el-GR" sz="2400" dirty="0" smtClean="0"/>
              <a:t>άμεση</a:t>
            </a:r>
            <a:r>
              <a:rPr lang="el-GR" sz="2400" spc="-35" dirty="0" smtClean="0"/>
              <a:t> </a:t>
            </a:r>
            <a:r>
              <a:rPr lang="el-GR" sz="2400" dirty="0" smtClean="0"/>
              <a:t>επαφή</a:t>
            </a:r>
            <a:r>
              <a:rPr lang="el-GR" sz="2400" spc="-35" dirty="0" smtClean="0"/>
              <a:t> </a:t>
            </a:r>
            <a:r>
              <a:rPr lang="el-GR" sz="2400" dirty="0" smtClean="0"/>
              <a:t>με</a:t>
            </a:r>
            <a:r>
              <a:rPr lang="el-GR" sz="2400" spc="-30" dirty="0" smtClean="0"/>
              <a:t> </a:t>
            </a:r>
            <a:r>
              <a:rPr lang="el-GR" sz="2400" spc="-25" dirty="0" smtClean="0"/>
              <a:t>το </a:t>
            </a:r>
            <a:r>
              <a:rPr lang="el-GR" sz="2400" dirty="0" err="1" smtClean="0"/>
              <a:t>ωστήριο</a:t>
            </a:r>
            <a:r>
              <a:rPr lang="el-GR" sz="2400" spc="-75" dirty="0" smtClean="0"/>
              <a:t> </a:t>
            </a:r>
            <a:r>
              <a:rPr lang="el-GR" sz="2400" dirty="0" smtClean="0"/>
              <a:t>της</a:t>
            </a:r>
            <a:r>
              <a:rPr lang="el-GR" sz="2400" spc="-55" dirty="0" smtClean="0"/>
              <a:t> </a:t>
            </a:r>
            <a:r>
              <a:rPr lang="el-GR" sz="2400" dirty="0" smtClean="0"/>
              <a:t>αντλίας,</a:t>
            </a:r>
            <a:r>
              <a:rPr lang="el-GR" sz="2400" spc="-50" dirty="0" smtClean="0"/>
              <a:t> </a:t>
            </a:r>
            <a:r>
              <a:rPr lang="el-GR" sz="2400" dirty="0" smtClean="0"/>
              <a:t>το</a:t>
            </a:r>
            <a:r>
              <a:rPr lang="el-GR" sz="2400" spc="-65" dirty="0" smtClean="0"/>
              <a:t> </a:t>
            </a:r>
            <a:r>
              <a:rPr lang="el-GR" sz="2400" dirty="0" smtClean="0"/>
              <a:t>οποίο</a:t>
            </a:r>
            <a:r>
              <a:rPr lang="el-GR" sz="2400" spc="-50" dirty="0" smtClean="0"/>
              <a:t> </a:t>
            </a:r>
            <a:r>
              <a:rPr lang="el-GR" sz="2400" dirty="0" smtClean="0"/>
              <a:t>φέρει</a:t>
            </a:r>
            <a:r>
              <a:rPr lang="el-GR" sz="2400" spc="-45" dirty="0" smtClean="0"/>
              <a:t> </a:t>
            </a:r>
            <a:r>
              <a:rPr lang="el-GR" sz="2400" spc="-10" dirty="0" smtClean="0"/>
              <a:t>κατάλληλο</a:t>
            </a:r>
            <a:r>
              <a:rPr lang="el-GR" sz="2400" spc="-50" dirty="0" smtClean="0"/>
              <a:t> </a:t>
            </a:r>
            <a:r>
              <a:rPr lang="el-GR" sz="2400" spc="-10" dirty="0" smtClean="0"/>
              <a:t>τροχίσκο </a:t>
            </a:r>
            <a:r>
              <a:rPr lang="el-GR" sz="2400" dirty="0" smtClean="0"/>
              <a:t>για</a:t>
            </a:r>
            <a:r>
              <a:rPr lang="el-GR" sz="2400" spc="-40" dirty="0" smtClean="0"/>
              <a:t> </a:t>
            </a:r>
            <a:r>
              <a:rPr lang="el-GR" sz="2400" dirty="0" smtClean="0"/>
              <a:t>τη</a:t>
            </a:r>
            <a:r>
              <a:rPr lang="el-GR" sz="2400" spc="-30" dirty="0" smtClean="0"/>
              <a:t> </a:t>
            </a:r>
            <a:r>
              <a:rPr lang="el-GR" sz="2400" dirty="0" smtClean="0"/>
              <a:t>μείωση</a:t>
            </a:r>
            <a:r>
              <a:rPr lang="el-GR" sz="2400" spc="-30" dirty="0" smtClean="0"/>
              <a:t> </a:t>
            </a:r>
            <a:r>
              <a:rPr lang="el-GR" sz="2400" dirty="0" smtClean="0"/>
              <a:t>των</a:t>
            </a:r>
            <a:r>
              <a:rPr lang="el-GR" sz="2400" spc="-30" dirty="0" smtClean="0"/>
              <a:t> </a:t>
            </a:r>
            <a:r>
              <a:rPr lang="el-GR" sz="2400" spc="-10" dirty="0" smtClean="0"/>
              <a:t>τριβών.</a:t>
            </a:r>
            <a:endParaRPr lang="el-GR" sz="2400" dirty="0" smtClean="0"/>
          </a:p>
          <a:p>
            <a:pPr marL="12700" marR="34290" indent="85090">
              <a:lnSpc>
                <a:spcPct val="95000"/>
              </a:lnSpc>
            </a:pPr>
            <a:r>
              <a:rPr lang="el-GR" sz="2400" spc="-30" dirty="0" smtClean="0"/>
              <a:t>Το</a:t>
            </a:r>
            <a:r>
              <a:rPr lang="el-GR" sz="2400" spc="-60" dirty="0" smtClean="0"/>
              <a:t> </a:t>
            </a:r>
            <a:r>
              <a:rPr lang="el-GR" sz="2400" dirty="0" err="1" smtClean="0"/>
              <a:t>ωστήριο</a:t>
            </a:r>
            <a:r>
              <a:rPr lang="el-GR" sz="2400" spc="-45" dirty="0" smtClean="0"/>
              <a:t> </a:t>
            </a:r>
            <a:r>
              <a:rPr lang="el-GR" sz="2400" dirty="0" smtClean="0"/>
              <a:t>είναι</a:t>
            </a:r>
            <a:r>
              <a:rPr lang="el-GR" sz="2400" spc="-30" dirty="0" smtClean="0"/>
              <a:t> </a:t>
            </a:r>
            <a:r>
              <a:rPr lang="el-GR" sz="2400" dirty="0" smtClean="0"/>
              <a:t>συνδεδεμένο</a:t>
            </a:r>
            <a:r>
              <a:rPr lang="el-GR" sz="2400" spc="-35" dirty="0" smtClean="0"/>
              <a:t> </a:t>
            </a:r>
            <a:r>
              <a:rPr lang="el-GR" sz="2400" dirty="0" smtClean="0"/>
              <a:t>ή</a:t>
            </a:r>
            <a:r>
              <a:rPr lang="el-GR" sz="2400" spc="-40" dirty="0" smtClean="0"/>
              <a:t> </a:t>
            </a:r>
            <a:r>
              <a:rPr lang="el-GR" sz="2400" spc="-10" dirty="0" smtClean="0"/>
              <a:t>αποτελεί</a:t>
            </a:r>
            <a:r>
              <a:rPr lang="el-GR" sz="2400" spc="-35" dirty="0" smtClean="0"/>
              <a:t> </a:t>
            </a:r>
            <a:r>
              <a:rPr lang="el-GR" sz="2400" dirty="0" smtClean="0"/>
              <a:t>ενιαίο</a:t>
            </a:r>
            <a:r>
              <a:rPr lang="el-GR" sz="2400" spc="-40" dirty="0" smtClean="0"/>
              <a:t> </a:t>
            </a:r>
            <a:r>
              <a:rPr lang="el-GR" sz="2400" dirty="0" smtClean="0"/>
              <a:t>τμήμα</a:t>
            </a:r>
            <a:r>
              <a:rPr lang="el-GR" sz="2400" spc="-35" dirty="0" smtClean="0"/>
              <a:t> </a:t>
            </a:r>
            <a:r>
              <a:rPr lang="el-GR" sz="2400" spc="-25" dirty="0" smtClean="0"/>
              <a:t>με </a:t>
            </a:r>
            <a:r>
              <a:rPr lang="el-GR" sz="2400" dirty="0" smtClean="0"/>
              <a:t>το</a:t>
            </a:r>
            <a:r>
              <a:rPr lang="el-GR" sz="2400" spc="-65" dirty="0" smtClean="0"/>
              <a:t> </a:t>
            </a:r>
            <a:r>
              <a:rPr lang="el-GR" sz="2400" dirty="0" smtClean="0"/>
              <a:t>έμβολο</a:t>
            </a:r>
            <a:r>
              <a:rPr lang="el-GR" sz="2400" spc="-60" dirty="0" smtClean="0"/>
              <a:t> </a:t>
            </a:r>
            <a:r>
              <a:rPr lang="el-GR" sz="2400" dirty="0" smtClean="0"/>
              <a:t>της</a:t>
            </a:r>
            <a:r>
              <a:rPr lang="el-GR" sz="2400" spc="-55" dirty="0" smtClean="0"/>
              <a:t> </a:t>
            </a:r>
            <a:r>
              <a:rPr lang="el-GR" sz="2400" dirty="0" smtClean="0"/>
              <a:t>αντλίας.</a:t>
            </a:r>
            <a:r>
              <a:rPr lang="el-GR" sz="2400" spc="-45" dirty="0" smtClean="0"/>
              <a:t> </a:t>
            </a:r>
            <a:r>
              <a:rPr lang="el-GR" sz="2400" spc="-30" dirty="0" smtClean="0"/>
              <a:t>Το</a:t>
            </a:r>
            <a:r>
              <a:rPr lang="el-GR" sz="2400" spc="-55" dirty="0" smtClean="0"/>
              <a:t> </a:t>
            </a:r>
            <a:r>
              <a:rPr lang="el-GR" sz="2400" dirty="0" err="1" smtClean="0"/>
              <a:t>ωστήριο</a:t>
            </a:r>
            <a:r>
              <a:rPr lang="el-GR" sz="2400" spc="-55" dirty="0" smtClean="0"/>
              <a:t> </a:t>
            </a:r>
            <a:r>
              <a:rPr lang="el-GR" sz="2400" dirty="0" smtClean="0"/>
              <a:t>πιέζεται</a:t>
            </a:r>
            <a:r>
              <a:rPr lang="el-GR" sz="2400" spc="-45" dirty="0" smtClean="0"/>
              <a:t> </a:t>
            </a:r>
            <a:r>
              <a:rPr lang="el-GR" sz="2400" dirty="0" smtClean="0"/>
              <a:t>πάνω</a:t>
            </a:r>
            <a:r>
              <a:rPr lang="el-GR" sz="2400" spc="-55" dirty="0" smtClean="0"/>
              <a:t> </a:t>
            </a:r>
            <a:r>
              <a:rPr lang="el-GR" sz="2400" dirty="0" smtClean="0"/>
              <a:t>στον</a:t>
            </a:r>
            <a:r>
              <a:rPr lang="el-GR" sz="2400" spc="-55" dirty="0" smtClean="0"/>
              <a:t> </a:t>
            </a:r>
            <a:r>
              <a:rPr lang="el-GR" sz="2400" spc="-25" dirty="0" smtClean="0"/>
              <a:t>εκ</a:t>
            </a:r>
            <a:r>
              <a:rPr lang="el-GR" sz="2400" dirty="0" smtClean="0"/>
              <a:t>κεντροφόρο</a:t>
            </a:r>
            <a:r>
              <a:rPr lang="el-GR" sz="2400" spc="-50" dirty="0" smtClean="0"/>
              <a:t> </a:t>
            </a:r>
            <a:r>
              <a:rPr lang="el-GR" sz="2400" dirty="0" smtClean="0"/>
              <a:t>από</a:t>
            </a:r>
            <a:r>
              <a:rPr lang="el-GR" sz="2400" spc="-50" dirty="0" smtClean="0"/>
              <a:t> </a:t>
            </a:r>
            <a:r>
              <a:rPr lang="el-GR" sz="2400" dirty="0" smtClean="0"/>
              <a:t>ισχυρό</a:t>
            </a:r>
            <a:r>
              <a:rPr lang="el-GR" sz="2400" spc="-45" dirty="0" smtClean="0"/>
              <a:t> </a:t>
            </a:r>
            <a:r>
              <a:rPr lang="el-GR" sz="2400" dirty="0" smtClean="0"/>
              <a:t>ελατήριο,</a:t>
            </a:r>
            <a:r>
              <a:rPr lang="el-GR" sz="2400" spc="-50" dirty="0" smtClean="0"/>
              <a:t> </a:t>
            </a:r>
            <a:r>
              <a:rPr lang="el-GR" sz="2400" dirty="0" smtClean="0"/>
              <a:t>το</a:t>
            </a:r>
            <a:r>
              <a:rPr lang="el-GR" sz="2400" spc="-45" dirty="0" smtClean="0"/>
              <a:t> </a:t>
            </a:r>
            <a:r>
              <a:rPr lang="el-GR" sz="2400" spc="-10" dirty="0" smtClean="0"/>
              <a:t>οποίο</a:t>
            </a:r>
            <a:r>
              <a:rPr lang="el-GR" sz="2400" spc="-60" dirty="0" smtClean="0"/>
              <a:t> </a:t>
            </a:r>
            <a:r>
              <a:rPr lang="el-GR" sz="2400" dirty="0" smtClean="0"/>
              <a:t>φροντίζει</a:t>
            </a:r>
            <a:r>
              <a:rPr lang="el-GR" sz="2400" spc="-45" dirty="0" smtClean="0"/>
              <a:t> </a:t>
            </a:r>
            <a:r>
              <a:rPr lang="el-GR" sz="2400" spc="-25" dirty="0" smtClean="0"/>
              <a:t>για </a:t>
            </a:r>
            <a:r>
              <a:rPr lang="el-GR" sz="2400" dirty="0" smtClean="0"/>
              <a:t>την</a:t>
            </a:r>
            <a:r>
              <a:rPr lang="el-GR" sz="2400" spc="-70" dirty="0" smtClean="0"/>
              <a:t> </a:t>
            </a:r>
            <a:r>
              <a:rPr lang="el-GR" sz="2400" dirty="0" smtClean="0"/>
              <a:t>επαναφορά</a:t>
            </a:r>
            <a:r>
              <a:rPr lang="el-GR" sz="2400" spc="-55" dirty="0" smtClean="0"/>
              <a:t> </a:t>
            </a:r>
            <a:r>
              <a:rPr lang="el-GR" sz="2400" dirty="0" smtClean="0"/>
              <a:t>του</a:t>
            </a:r>
            <a:r>
              <a:rPr lang="el-GR" sz="2400" spc="-60" dirty="0" smtClean="0"/>
              <a:t> </a:t>
            </a:r>
            <a:r>
              <a:rPr lang="el-GR" sz="2400" dirty="0" err="1" smtClean="0"/>
              <a:t>ωστηρίου</a:t>
            </a:r>
            <a:r>
              <a:rPr lang="el-GR" sz="2400" spc="-55" dirty="0" smtClean="0"/>
              <a:t> </a:t>
            </a:r>
            <a:r>
              <a:rPr lang="el-GR" sz="2400" dirty="0" smtClean="0"/>
              <a:t>όταν</a:t>
            </a:r>
            <a:r>
              <a:rPr lang="el-GR" sz="2400" spc="-60" dirty="0" smtClean="0"/>
              <a:t> </a:t>
            </a:r>
            <a:r>
              <a:rPr lang="el-GR" sz="2400" dirty="0" smtClean="0"/>
              <a:t>λήξει</a:t>
            </a:r>
            <a:r>
              <a:rPr lang="el-GR" sz="2400" spc="-55" dirty="0" smtClean="0"/>
              <a:t> </a:t>
            </a:r>
            <a:r>
              <a:rPr lang="el-GR" sz="2400" dirty="0" smtClean="0"/>
              <a:t>η</a:t>
            </a:r>
            <a:r>
              <a:rPr lang="el-GR" sz="2400" spc="-55" dirty="0" smtClean="0"/>
              <a:t> </a:t>
            </a:r>
            <a:r>
              <a:rPr lang="el-GR" sz="2400" dirty="0" smtClean="0"/>
              <a:t>επίδραση</a:t>
            </a:r>
            <a:r>
              <a:rPr lang="el-GR" sz="2400" spc="-60" dirty="0" smtClean="0"/>
              <a:t> </a:t>
            </a:r>
            <a:r>
              <a:rPr lang="el-GR" sz="2400" spc="-25" dirty="0" smtClean="0"/>
              <a:t>του </a:t>
            </a:r>
            <a:r>
              <a:rPr lang="el-GR" sz="2400" dirty="0" err="1" smtClean="0"/>
              <a:t>εκκέντρου</a:t>
            </a:r>
            <a:r>
              <a:rPr lang="el-GR" sz="2400" dirty="0" smtClean="0"/>
              <a:t>,</a:t>
            </a:r>
            <a:r>
              <a:rPr lang="el-GR" sz="2400" spc="-60" dirty="0" smtClean="0"/>
              <a:t> </a:t>
            </a:r>
            <a:r>
              <a:rPr lang="el-GR" sz="2400" dirty="0" smtClean="0"/>
              <a:t>διατηρώντας</a:t>
            </a:r>
            <a:r>
              <a:rPr lang="el-GR" sz="2400" spc="-60" dirty="0" smtClean="0"/>
              <a:t> </a:t>
            </a:r>
            <a:r>
              <a:rPr lang="el-GR" sz="2400" dirty="0" smtClean="0"/>
              <a:t>συνεχή</a:t>
            </a:r>
            <a:r>
              <a:rPr lang="el-GR" sz="2400" spc="-75" dirty="0" smtClean="0"/>
              <a:t> </a:t>
            </a:r>
            <a:r>
              <a:rPr lang="el-GR" sz="2400" dirty="0" smtClean="0"/>
              <a:t>επαφή</a:t>
            </a:r>
            <a:r>
              <a:rPr lang="el-GR" sz="2400" spc="-75" dirty="0" smtClean="0"/>
              <a:t> </a:t>
            </a:r>
            <a:r>
              <a:rPr lang="el-GR" sz="2400" dirty="0" smtClean="0"/>
              <a:t>του</a:t>
            </a:r>
            <a:r>
              <a:rPr lang="el-GR" sz="2400" spc="-65" dirty="0" smtClean="0"/>
              <a:t> </a:t>
            </a:r>
            <a:r>
              <a:rPr lang="el-GR" sz="2400" spc="-10" dirty="0" smtClean="0"/>
              <a:t>τροχίσκου</a:t>
            </a:r>
            <a:r>
              <a:rPr lang="el-GR" sz="2400" spc="-70" dirty="0" smtClean="0"/>
              <a:t> </a:t>
            </a:r>
            <a:r>
              <a:rPr lang="el-GR" sz="2400" spc="-25" dirty="0" smtClean="0"/>
              <a:t>με </a:t>
            </a:r>
            <a:r>
              <a:rPr lang="el-GR" sz="2400" dirty="0" smtClean="0"/>
              <a:t>το</a:t>
            </a:r>
            <a:r>
              <a:rPr lang="el-GR" sz="2400" spc="-85" dirty="0" smtClean="0"/>
              <a:t> </a:t>
            </a:r>
            <a:r>
              <a:rPr lang="el-GR" sz="2400" spc="-10" dirty="0" smtClean="0"/>
              <a:t>έκκεντρο.</a:t>
            </a:r>
            <a:endParaRPr lang="el-GR" sz="2400" dirty="0" smtClean="0"/>
          </a:p>
          <a:p>
            <a:pPr marL="12700" marR="5080" indent="85090">
              <a:lnSpc>
                <a:spcPct val="95000"/>
              </a:lnSpc>
            </a:pPr>
            <a:r>
              <a:rPr lang="el-GR" sz="2400" dirty="0" smtClean="0"/>
              <a:t>Οι</a:t>
            </a:r>
            <a:r>
              <a:rPr lang="el-GR" sz="2400" spc="-30" dirty="0" smtClean="0"/>
              <a:t> </a:t>
            </a:r>
            <a:r>
              <a:rPr lang="el-GR" sz="2400" dirty="0" smtClean="0"/>
              <a:t>ισχυρές</a:t>
            </a:r>
            <a:r>
              <a:rPr lang="el-GR" sz="2400" spc="-35" dirty="0" smtClean="0"/>
              <a:t> </a:t>
            </a:r>
            <a:r>
              <a:rPr lang="el-GR" sz="2400" dirty="0" smtClean="0"/>
              <a:t>πιέσεις</a:t>
            </a:r>
            <a:r>
              <a:rPr lang="el-GR" sz="2400" spc="-25" dirty="0" smtClean="0"/>
              <a:t> </a:t>
            </a:r>
            <a:r>
              <a:rPr lang="el-GR" sz="2400" dirty="0" smtClean="0"/>
              <a:t>μεταξύ</a:t>
            </a:r>
            <a:r>
              <a:rPr lang="el-GR" sz="2400" spc="-30" dirty="0" smtClean="0"/>
              <a:t> </a:t>
            </a:r>
            <a:r>
              <a:rPr lang="el-GR" sz="2400" spc="-10" dirty="0" smtClean="0"/>
              <a:t>τροχίσκου</a:t>
            </a:r>
            <a:r>
              <a:rPr lang="el-GR" sz="2400" spc="-25" dirty="0" smtClean="0"/>
              <a:t> </a:t>
            </a:r>
            <a:r>
              <a:rPr lang="el-GR" sz="2400" dirty="0" smtClean="0"/>
              <a:t>και</a:t>
            </a:r>
            <a:r>
              <a:rPr lang="el-GR" sz="2400" spc="-15" dirty="0" smtClean="0"/>
              <a:t>  </a:t>
            </a:r>
            <a:r>
              <a:rPr lang="el-GR" sz="2400" dirty="0" err="1" smtClean="0"/>
              <a:t>εκκέντρου</a:t>
            </a:r>
            <a:r>
              <a:rPr lang="el-GR" sz="2400" spc="-35" dirty="0" smtClean="0"/>
              <a:t> </a:t>
            </a:r>
            <a:r>
              <a:rPr lang="el-GR" sz="2400" spc="-10" dirty="0" smtClean="0"/>
              <a:t>απαι</a:t>
            </a:r>
            <a:r>
              <a:rPr lang="el-GR" sz="2400" dirty="0" smtClean="0"/>
              <a:t>τούν</a:t>
            </a:r>
            <a:r>
              <a:rPr lang="el-GR" sz="2400" spc="-50" dirty="0" smtClean="0"/>
              <a:t> </a:t>
            </a:r>
            <a:r>
              <a:rPr lang="el-GR" sz="2400" dirty="0" smtClean="0"/>
              <a:t>την</a:t>
            </a:r>
            <a:r>
              <a:rPr lang="el-GR" sz="2400" spc="-50" dirty="0" smtClean="0"/>
              <a:t> </a:t>
            </a:r>
            <a:r>
              <a:rPr lang="el-GR" sz="2400" dirty="0" smtClean="0"/>
              <a:t>εφαρμογή</a:t>
            </a:r>
            <a:r>
              <a:rPr lang="el-GR" sz="2400" spc="-45" dirty="0" smtClean="0"/>
              <a:t> </a:t>
            </a:r>
            <a:r>
              <a:rPr lang="el-GR" sz="2400" dirty="0" smtClean="0"/>
              <a:t>καλής</a:t>
            </a:r>
            <a:r>
              <a:rPr lang="el-GR" sz="2400" spc="-50" dirty="0" smtClean="0"/>
              <a:t> </a:t>
            </a:r>
            <a:r>
              <a:rPr lang="el-GR" sz="2400" dirty="0" smtClean="0"/>
              <a:t>λίπανσης</a:t>
            </a:r>
            <a:r>
              <a:rPr lang="el-GR" sz="2400" spc="-45" dirty="0" smtClean="0"/>
              <a:t> </a:t>
            </a:r>
            <a:r>
              <a:rPr lang="el-GR" sz="2400" dirty="0" smtClean="0"/>
              <a:t>για</a:t>
            </a:r>
            <a:r>
              <a:rPr lang="el-GR" sz="2400" spc="-45" dirty="0" smtClean="0"/>
              <a:t> </a:t>
            </a:r>
            <a:r>
              <a:rPr lang="el-GR" sz="2400" dirty="0" smtClean="0"/>
              <a:t>τη</a:t>
            </a:r>
            <a:r>
              <a:rPr lang="el-GR" sz="2400" spc="-55" dirty="0" smtClean="0"/>
              <a:t> </a:t>
            </a:r>
            <a:r>
              <a:rPr lang="el-GR" sz="2400" dirty="0" smtClean="0"/>
              <a:t>μείωση</a:t>
            </a:r>
            <a:r>
              <a:rPr lang="el-GR" sz="2400" spc="-45" dirty="0" smtClean="0"/>
              <a:t> </a:t>
            </a:r>
            <a:r>
              <a:rPr lang="el-GR" sz="2400" spc="-25" dirty="0" smtClean="0"/>
              <a:t>των </a:t>
            </a:r>
            <a:r>
              <a:rPr lang="el-GR" sz="2400" dirty="0" smtClean="0"/>
              <a:t>τριβών</a:t>
            </a:r>
            <a:r>
              <a:rPr lang="el-GR" sz="2400" spc="-60" dirty="0" smtClean="0"/>
              <a:t> </a:t>
            </a:r>
            <a:r>
              <a:rPr lang="el-GR" sz="2400" dirty="0" smtClean="0"/>
              <a:t>και</a:t>
            </a:r>
            <a:r>
              <a:rPr lang="el-GR" sz="2400" spc="-45" dirty="0" smtClean="0"/>
              <a:t> </a:t>
            </a:r>
            <a:r>
              <a:rPr lang="el-GR" sz="2400" dirty="0" smtClean="0"/>
              <a:t>την</a:t>
            </a:r>
            <a:r>
              <a:rPr lang="el-GR" sz="2400" spc="-50" dirty="0" smtClean="0"/>
              <a:t> </a:t>
            </a:r>
            <a:r>
              <a:rPr lang="el-GR" sz="2400" dirty="0" smtClean="0"/>
              <a:t>ψύξη</a:t>
            </a:r>
            <a:r>
              <a:rPr lang="el-GR" sz="2400" spc="-45" dirty="0" smtClean="0"/>
              <a:t> </a:t>
            </a:r>
            <a:r>
              <a:rPr lang="el-GR" sz="2400" dirty="0" smtClean="0"/>
              <a:t>των</a:t>
            </a:r>
            <a:r>
              <a:rPr lang="el-GR" sz="2400" spc="-55" dirty="0" smtClean="0"/>
              <a:t> </a:t>
            </a:r>
            <a:r>
              <a:rPr lang="el-GR" sz="2400" dirty="0" smtClean="0"/>
              <a:t>τριβομένων</a:t>
            </a:r>
            <a:r>
              <a:rPr lang="el-GR" sz="2400" spc="-45" dirty="0" smtClean="0"/>
              <a:t> </a:t>
            </a:r>
            <a:r>
              <a:rPr lang="el-GR" sz="2400" dirty="0" smtClean="0"/>
              <a:t>επιφανειών.</a:t>
            </a:r>
            <a:r>
              <a:rPr lang="el-GR" sz="2400" spc="-35" dirty="0" smtClean="0"/>
              <a:t> </a:t>
            </a:r>
            <a:endParaRPr lang="el-GR" sz="2400" spc="-30" dirty="0" smtClean="0"/>
          </a:p>
          <a:p>
            <a:pPr marL="12700" marR="5080" indent="85090">
              <a:lnSpc>
                <a:spcPct val="95000"/>
              </a:lnSpc>
            </a:pPr>
            <a:r>
              <a:rPr lang="el-GR" sz="2400" spc="-30" dirty="0" smtClean="0"/>
              <a:t>Το</a:t>
            </a:r>
            <a:r>
              <a:rPr lang="el-GR" sz="2400" spc="-45" dirty="0" smtClean="0"/>
              <a:t> </a:t>
            </a:r>
            <a:r>
              <a:rPr lang="el-GR" sz="2400" spc="-10" dirty="0" smtClean="0"/>
              <a:t>λιπα</a:t>
            </a:r>
            <a:r>
              <a:rPr lang="el-GR" sz="2400" dirty="0" smtClean="0"/>
              <a:t>ντικό</a:t>
            </a:r>
            <a:r>
              <a:rPr lang="el-GR" sz="2400" spc="-70" dirty="0" smtClean="0"/>
              <a:t> </a:t>
            </a:r>
            <a:r>
              <a:rPr lang="el-GR" sz="2400" dirty="0" smtClean="0"/>
              <a:t>προσάγεται</a:t>
            </a:r>
            <a:r>
              <a:rPr lang="el-GR" sz="2400" spc="-50" dirty="0" smtClean="0"/>
              <a:t> </a:t>
            </a:r>
            <a:r>
              <a:rPr lang="el-GR" sz="2400" dirty="0" smtClean="0"/>
              <a:t>από</a:t>
            </a:r>
            <a:r>
              <a:rPr lang="el-GR" sz="2400" spc="-70" dirty="0" smtClean="0"/>
              <a:t> </a:t>
            </a:r>
            <a:r>
              <a:rPr lang="el-GR" sz="2400" dirty="0" smtClean="0"/>
              <a:t>το</a:t>
            </a:r>
            <a:r>
              <a:rPr lang="el-GR" sz="2400" spc="-55" dirty="0" smtClean="0"/>
              <a:t> </a:t>
            </a:r>
            <a:r>
              <a:rPr lang="el-GR" sz="2400" dirty="0" smtClean="0"/>
              <a:t>δίκτυο</a:t>
            </a:r>
            <a:r>
              <a:rPr lang="el-GR" sz="2400" spc="-60" dirty="0" smtClean="0"/>
              <a:t> </a:t>
            </a:r>
            <a:r>
              <a:rPr lang="el-GR" sz="2400" dirty="0" smtClean="0"/>
              <a:t>της</a:t>
            </a:r>
            <a:r>
              <a:rPr lang="el-GR" sz="2400" spc="-60" dirty="0" smtClean="0"/>
              <a:t> </a:t>
            </a:r>
            <a:r>
              <a:rPr lang="el-GR" sz="2400" dirty="0" smtClean="0"/>
              <a:t>μηχανής</a:t>
            </a:r>
            <a:r>
              <a:rPr lang="el-GR" sz="2400" spc="-60" dirty="0" smtClean="0"/>
              <a:t> </a:t>
            </a:r>
            <a:r>
              <a:rPr lang="el-GR" sz="2400" dirty="0" smtClean="0"/>
              <a:t>στην</a:t>
            </a:r>
            <a:r>
              <a:rPr lang="el-GR" sz="2400" spc="-55" dirty="0" smtClean="0"/>
              <a:t> </a:t>
            </a:r>
            <a:r>
              <a:rPr lang="el-GR" sz="2400" spc="-10" dirty="0" smtClean="0"/>
              <a:t>αντλία </a:t>
            </a:r>
            <a:r>
              <a:rPr lang="el-GR" sz="2400" dirty="0" smtClean="0"/>
              <a:t>και</a:t>
            </a:r>
            <a:r>
              <a:rPr lang="el-GR" sz="2400" spc="-75" dirty="0" smtClean="0"/>
              <a:t> </a:t>
            </a:r>
            <a:r>
              <a:rPr lang="el-GR" sz="2400" dirty="0" smtClean="0"/>
              <a:t>με</a:t>
            </a:r>
            <a:r>
              <a:rPr lang="el-GR" sz="2400" spc="-70" dirty="0" smtClean="0"/>
              <a:t> </a:t>
            </a:r>
            <a:r>
              <a:rPr lang="el-GR" sz="2400" spc="-10" dirty="0" smtClean="0"/>
              <a:t>εσωτερικούς</a:t>
            </a:r>
            <a:r>
              <a:rPr lang="el-GR" sz="2400" spc="-70" dirty="0" smtClean="0"/>
              <a:t> </a:t>
            </a:r>
            <a:r>
              <a:rPr lang="el-GR" sz="2400" dirty="0" smtClean="0"/>
              <a:t>αγωγούς</a:t>
            </a:r>
            <a:r>
              <a:rPr lang="el-GR" sz="2400" spc="-70" dirty="0" smtClean="0"/>
              <a:t> </a:t>
            </a:r>
            <a:r>
              <a:rPr lang="el-GR" sz="2400" dirty="0" smtClean="0"/>
              <a:t>λιπαίνει</a:t>
            </a:r>
            <a:r>
              <a:rPr lang="el-GR" sz="2400" spc="-65" dirty="0" smtClean="0"/>
              <a:t> </a:t>
            </a:r>
            <a:r>
              <a:rPr lang="el-GR" sz="2400" dirty="0" smtClean="0"/>
              <a:t>τον</a:t>
            </a:r>
            <a:r>
              <a:rPr lang="el-GR" sz="2400" spc="-75" dirty="0" smtClean="0"/>
              <a:t> </a:t>
            </a:r>
            <a:r>
              <a:rPr lang="el-GR" sz="2400" spc="-10" dirty="0" smtClean="0"/>
              <a:t>τροχίσκο</a:t>
            </a:r>
            <a:r>
              <a:rPr lang="el-GR" sz="2400" spc="-70" dirty="0" smtClean="0"/>
              <a:t> </a:t>
            </a:r>
            <a:r>
              <a:rPr lang="el-GR" sz="2400" dirty="0" smtClean="0"/>
              <a:t>και</a:t>
            </a:r>
            <a:r>
              <a:rPr lang="el-GR" sz="2400" spc="-60" dirty="0" smtClean="0"/>
              <a:t> </a:t>
            </a:r>
            <a:r>
              <a:rPr lang="el-GR" sz="2400" spc="-25" dirty="0" smtClean="0"/>
              <a:t>τα </a:t>
            </a:r>
            <a:r>
              <a:rPr lang="el-GR" sz="2400" dirty="0" smtClean="0"/>
              <a:t>έδρανά</a:t>
            </a:r>
            <a:r>
              <a:rPr lang="el-GR" sz="2400" spc="30" dirty="0" smtClean="0"/>
              <a:t> </a:t>
            </a:r>
            <a:r>
              <a:rPr lang="el-GR" sz="2400" spc="-20" dirty="0" smtClean="0"/>
              <a:t>του.</a:t>
            </a:r>
            <a:endParaRPr lang="el-GR" sz="2400" dirty="0" smtClean="0"/>
          </a:p>
          <a:p>
            <a:endParaRPr lang="el-GR" dirty="0"/>
          </a:p>
        </p:txBody>
      </p:sp>
    </p:spTree>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1013459"/>
            <a:ext cx="8616950" cy="5673861"/>
          </a:xfrm>
          <a:prstGeom prst="rect">
            <a:avLst/>
          </a:prstGeom>
        </p:spPr>
        <p:txBody>
          <a:bodyPr vert="horz" wrap="square" lIns="0" tIns="12700" rIns="0" bIns="0" rtlCol="0">
            <a:spAutoFit/>
          </a:bodyPr>
          <a:lstStyle/>
          <a:p>
            <a:pPr marL="49403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2-</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marL="12700" marR="5080">
              <a:lnSpc>
                <a:spcPct val="110000"/>
              </a:lnSpc>
              <a:spcBef>
                <a:spcPts val="1855"/>
              </a:spcBef>
            </a:pPr>
            <a:r>
              <a:rPr sz="1700" b="1" dirty="0">
                <a:latin typeface="Arial" panose="020B0604020202020204"/>
                <a:cs typeface="Arial" panose="020B0604020202020204"/>
              </a:rPr>
              <a:t>ΣΕ</a:t>
            </a:r>
            <a:r>
              <a:rPr sz="1700" b="1" spc="-30" dirty="0">
                <a:latin typeface="Arial" panose="020B0604020202020204"/>
                <a:cs typeface="Arial" panose="020B0604020202020204"/>
              </a:rPr>
              <a:t> </a:t>
            </a:r>
            <a:r>
              <a:rPr sz="1700" b="1" dirty="0">
                <a:latin typeface="Arial" panose="020B0604020202020204"/>
                <a:cs typeface="Arial" panose="020B0604020202020204"/>
              </a:rPr>
              <a:t>ΠΕΡΙΠΤΩΣΗ</a:t>
            </a:r>
            <a:r>
              <a:rPr sz="1700" b="1" spc="-25" dirty="0">
                <a:latin typeface="Arial" panose="020B0604020202020204"/>
                <a:cs typeface="Arial" panose="020B0604020202020204"/>
              </a:rPr>
              <a:t> </a:t>
            </a:r>
            <a:r>
              <a:rPr sz="1700" b="1" dirty="0">
                <a:latin typeface="Arial" panose="020B0604020202020204"/>
                <a:cs typeface="Arial" panose="020B0604020202020204"/>
              </a:rPr>
              <a:t>ΠΟΥ</a:t>
            </a:r>
            <a:r>
              <a:rPr sz="1700" b="1" spc="-20" dirty="0">
                <a:latin typeface="Arial" panose="020B0604020202020204"/>
                <a:cs typeface="Arial" panose="020B0604020202020204"/>
              </a:rPr>
              <a:t> </a:t>
            </a:r>
            <a:r>
              <a:rPr sz="1700" b="1" dirty="0">
                <a:latin typeface="Arial" panose="020B0604020202020204"/>
                <a:cs typeface="Arial" panose="020B0604020202020204"/>
              </a:rPr>
              <a:t>ΕΝΑΣ</a:t>
            </a:r>
            <a:r>
              <a:rPr sz="1700" b="1" spc="-20" dirty="0">
                <a:latin typeface="Arial" panose="020B0604020202020204"/>
                <a:cs typeface="Arial" panose="020B0604020202020204"/>
              </a:rPr>
              <a:t> ΕΓΧΥΤΗΡΑΣ</a:t>
            </a:r>
            <a:r>
              <a:rPr sz="1700" b="1" spc="-80" dirty="0">
                <a:latin typeface="Arial" panose="020B0604020202020204"/>
                <a:cs typeface="Arial" panose="020B0604020202020204"/>
              </a:rPr>
              <a:t> </a:t>
            </a:r>
            <a:r>
              <a:rPr sz="1700" b="1" dirty="0">
                <a:latin typeface="Arial" panose="020B0604020202020204"/>
                <a:cs typeface="Arial" panose="020B0604020202020204"/>
              </a:rPr>
              <a:t>ΑΕΡΙΟΥ</a:t>
            </a:r>
            <a:r>
              <a:rPr sz="1700" b="1" spc="-20" dirty="0">
                <a:latin typeface="Arial" panose="020B0604020202020204"/>
                <a:cs typeface="Arial" panose="020B0604020202020204"/>
              </a:rPr>
              <a:t> </a:t>
            </a:r>
            <a:r>
              <a:rPr sz="1700" b="1" spc="-20">
                <a:latin typeface="Arial" panose="020B0604020202020204"/>
                <a:cs typeface="Arial" panose="020B0604020202020204"/>
              </a:rPr>
              <a:t>ΚΟΛΛΗΣΕΙ</a:t>
            </a:r>
            <a:r>
              <a:rPr sz="1700" b="1" spc="-90">
                <a:latin typeface="Arial" panose="020B0604020202020204"/>
                <a:cs typeface="Arial" panose="020B0604020202020204"/>
              </a:rPr>
              <a:t> </a:t>
            </a:r>
            <a:r>
              <a:rPr sz="1700" b="1" smtClean="0">
                <a:latin typeface="Arial" panose="020B0604020202020204"/>
                <a:cs typeface="Arial" panose="020B0604020202020204"/>
              </a:rPr>
              <a:t>ΑΝΟΙΧΤΟΣ</a:t>
            </a:r>
            <a:r>
              <a:rPr lang="el-GR" sz="1700" b="1" dirty="0" smtClean="0">
                <a:latin typeface="Arial" panose="020B0604020202020204"/>
                <a:cs typeface="Arial" panose="020B0604020202020204"/>
              </a:rPr>
              <a:t>,</a:t>
            </a:r>
            <a:r>
              <a:rPr sz="1700" b="1" spc="-35" smtClean="0">
                <a:latin typeface="Arial" panose="020B0604020202020204"/>
                <a:cs typeface="Arial" panose="020B0604020202020204"/>
              </a:rPr>
              <a:t> </a:t>
            </a:r>
            <a:r>
              <a:rPr sz="1700" b="1" dirty="0">
                <a:latin typeface="Arial" panose="020B0604020202020204"/>
                <a:cs typeface="Arial" panose="020B0604020202020204"/>
              </a:rPr>
              <a:t>Η</a:t>
            </a:r>
            <a:r>
              <a:rPr sz="1700" b="1" spc="-10" dirty="0">
                <a:latin typeface="Arial" panose="020B0604020202020204"/>
                <a:cs typeface="Arial" panose="020B0604020202020204"/>
              </a:rPr>
              <a:t> ΠΤΩΣΗ </a:t>
            </a:r>
            <a:r>
              <a:rPr sz="1700" b="1" dirty="0">
                <a:latin typeface="Arial" panose="020B0604020202020204"/>
                <a:cs typeface="Arial" panose="020B0604020202020204"/>
              </a:rPr>
              <a:t>ΤΗΣ</a:t>
            </a:r>
            <a:r>
              <a:rPr sz="1700" b="1" spc="-30" dirty="0">
                <a:latin typeface="Arial" panose="020B0604020202020204"/>
                <a:cs typeface="Arial" panose="020B0604020202020204"/>
              </a:rPr>
              <a:t> </a:t>
            </a:r>
            <a:r>
              <a:rPr sz="1700" b="1">
                <a:latin typeface="Arial" panose="020B0604020202020204"/>
                <a:cs typeface="Arial" panose="020B0604020202020204"/>
              </a:rPr>
              <a:t>ΠΙΕΣΗΣ</a:t>
            </a:r>
            <a:r>
              <a:rPr sz="1700" b="1" spc="-30">
                <a:latin typeface="Arial" panose="020B0604020202020204"/>
                <a:cs typeface="Arial" panose="020B0604020202020204"/>
              </a:rPr>
              <a:t> </a:t>
            </a:r>
            <a:r>
              <a:rPr sz="1700" b="1" smtClean="0">
                <a:latin typeface="Arial" panose="020B0604020202020204"/>
                <a:cs typeface="Arial" panose="020B0604020202020204"/>
              </a:rPr>
              <a:t>ΣΤΟ</a:t>
            </a:r>
            <a:r>
              <a:rPr lang="el-GR" sz="1700" b="1" dirty="0" smtClean="0">
                <a:latin typeface="Arial" panose="020B0604020202020204"/>
                <a:cs typeface="Arial" panose="020B0604020202020204"/>
              </a:rPr>
              <a:t>Ν</a:t>
            </a:r>
            <a:r>
              <a:rPr sz="1700" b="1" spc="-30" smtClean="0">
                <a:latin typeface="Arial" panose="020B0604020202020204"/>
                <a:cs typeface="Arial" panose="020B0604020202020204"/>
              </a:rPr>
              <a:t> </a:t>
            </a:r>
            <a:r>
              <a:rPr sz="1700" b="1" dirty="0">
                <a:latin typeface="Arial" panose="020B0604020202020204"/>
                <a:cs typeface="Arial" panose="020B0604020202020204"/>
              </a:rPr>
              <a:t>ΣΥΣΣΩΡΕΥΤΗ</a:t>
            </a:r>
            <a:r>
              <a:rPr sz="1700" b="1" spc="-30" dirty="0">
                <a:latin typeface="Arial" panose="020B0604020202020204"/>
                <a:cs typeface="Arial" panose="020B0604020202020204"/>
              </a:rPr>
              <a:t> </a:t>
            </a:r>
            <a:r>
              <a:rPr sz="1700" b="1" dirty="0">
                <a:latin typeface="Arial" panose="020B0604020202020204"/>
                <a:cs typeface="Arial" panose="020B0604020202020204"/>
              </a:rPr>
              <a:t>ΣΤΟ</a:t>
            </a:r>
            <a:r>
              <a:rPr sz="1700" b="1" spc="-30" dirty="0">
                <a:latin typeface="Arial" panose="020B0604020202020204"/>
                <a:cs typeface="Arial" panose="020B0604020202020204"/>
              </a:rPr>
              <a:t> </a:t>
            </a:r>
            <a:r>
              <a:rPr sz="1700" b="1" dirty="0">
                <a:latin typeface="Arial" panose="020B0604020202020204"/>
                <a:cs typeface="Arial" panose="020B0604020202020204"/>
              </a:rPr>
              <a:t>ΜΠΛΟΚ</a:t>
            </a:r>
            <a:r>
              <a:rPr sz="1700" b="1" spc="-20" dirty="0">
                <a:latin typeface="Arial" panose="020B0604020202020204"/>
                <a:cs typeface="Arial" panose="020B0604020202020204"/>
              </a:rPr>
              <a:t> </a:t>
            </a:r>
            <a:r>
              <a:rPr sz="1700" b="1" dirty="0">
                <a:latin typeface="Arial" panose="020B0604020202020204"/>
                <a:cs typeface="Arial" panose="020B0604020202020204"/>
              </a:rPr>
              <a:t>ΒΑΛΒΙΔΩΝ</a:t>
            </a:r>
            <a:r>
              <a:rPr sz="1700" b="1" spc="-25" dirty="0">
                <a:latin typeface="Arial" panose="020B0604020202020204"/>
                <a:cs typeface="Arial" panose="020B0604020202020204"/>
              </a:rPr>
              <a:t> </a:t>
            </a:r>
            <a:r>
              <a:rPr sz="1700" b="1" dirty="0">
                <a:latin typeface="Arial" panose="020B0604020202020204"/>
                <a:cs typeface="Arial" panose="020B0604020202020204"/>
              </a:rPr>
              <a:t>ΘΑ</a:t>
            </a:r>
            <a:r>
              <a:rPr sz="1700" b="1" spc="-70" dirty="0">
                <a:latin typeface="Arial" panose="020B0604020202020204"/>
                <a:cs typeface="Arial" panose="020B0604020202020204"/>
              </a:rPr>
              <a:t> </a:t>
            </a:r>
            <a:r>
              <a:rPr sz="1700" b="1" dirty="0">
                <a:latin typeface="Arial" panose="020B0604020202020204"/>
                <a:cs typeface="Arial" panose="020B0604020202020204"/>
              </a:rPr>
              <a:t>ΕΝΤΟΠΙΣΤΕΙ</a:t>
            </a:r>
            <a:r>
              <a:rPr sz="1700" b="1" spc="-30" dirty="0">
                <a:latin typeface="Arial" panose="020B0604020202020204"/>
                <a:cs typeface="Arial" panose="020B0604020202020204"/>
              </a:rPr>
              <a:t> </a:t>
            </a:r>
            <a:r>
              <a:rPr sz="1700" b="1" dirty="0">
                <a:latin typeface="Arial" panose="020B0604020202020204"/>
                <a:cs typeface="Arial" panose="020B0604020202020204"/>
              </a:rPr>
              <a:t>ΚΑΙ</a:t>
            </a:r>
            <a:r>
              <a:rPr sz="1700" b="1" spc="-35" dirty="0">
                <a:latin typeface="Arial" panose="020B0604020202020204"/>
                <a:cs typeface="Arial" panose="020B0604020202020204"/>
              </a:rPr>
              <a:t> </a:t>
            </a:r>
            <a:r>
              <a:rPr sz="1700" b="1" spc="-25" dirty="0">
                <a:latin typeface="Arial" panose="020B0604020202020204"/>
                <a:cs typeface="Arial" panose="020B0604020202020204"/>
              </a:rPr>
              <a:t>ΤΟ </a:t>
            </a:r>
            <a:r>
              <a:rPr sz="1700" b="1" dirty="0">
                <a:latin typeface="Arial" panose="020B0604020202020204"/>
                <a:cs typeface="Arial" panose="020B0604020202020204"/>
              </a:rPr>
              <a:t>ΣΥΣΤΗΜΑ</a:t>
            </a:r>
            <a:r>
              <a:rPr sz="1700" b="1" spc="-65" dirty="0">
                <a:latin typeface="Arial" panose="020B0604020202020204"/>
                <a:cs typeface="Arial" panose="020B0604020202020204"/>
              </a:rPr>
              <a:t> </a:t>
            </a:r>
            <a:r>
              <a:rPr sz="1700" b="1" dirty="0">
                <a:latin typeface="Arial" panose="020B0604020202020204"/>
                <a:cs typeface="Arial" panose="020B0604020202020204"/>
              </a:rPr>
              <a:t>ΘΑ</a:t>
            </a:r>
            <a:r>
              <a:rPr sz="1700" b="1" spc="-65" dirty="0">
                <a:latin typeface="Arial" panose="020B0604020202020204"/>
                <a:cs typeface="Arial" panose="020B0604020202020204"/>
              </a:rPr>
              <a:t> </a:t>
            </a:r>
            <a:r>
              <a:rPr sz="1700" b="1" dirty="0">
                <a:latin typeface="Arial" panose="020B0604020202020204"/>
                <a:cs typeface="Arial" panose="020B0604020202020204"/>
              </a:rPr>
              <a:t>ΚΛΕΙΣΕΙ,</a:t>
            </a:r>
            <a:r>
              <a:rPr sz="1700" b="1" spc="-45" dirty="0">
                <a:latin typeface="Arial" panose="020B0604020202020204"/>
                <a:cs typeface="Arial" panose="020B0604020202020204"/>
              </a:rPr>
              <a:t> </a:t>
            </a:r>
            <a:r>
              <a:rPr sz="1700" b="1" dirty="0">
                <a:latin typeface="Arial" panose="020B0604020202020204"/>
                <a:cs typeface="Arial" panose="020B0604020202020204"/>
              </a:rPr>
              <a:t>ΚΑΙ</a:t>
            </a:r>
            <a:r>
              <a:rPr sz="1700" b="1" spc="-40" dirty="0">
                <a:latin typeface="Arial" panose="020B0604020202020204"/>
                <a:cs typeface="Arial" panose="020B0604020202020204"/>
              </a:rPr>
              <a:t> </a:t>
            </a:r>
            <a:r>
              <a:rPr sz="1700" b="1" dirty="0">
                <a:latin typeface="Arial" panose="020B0604020202020204"/>
                <a:cs typeface="Arial" panose="020B0604020202020204"/>
              </a:rPr>
              <a:t>ΟΙ</a:t>
            </a:r>
            <a:r>
              <a:rPr sz="1700" b="1" spc="-40" dirty="0">
                <a:latin typeface="Arial" panose="020B0604020202020204"/>
                <a:cs typeface="Arial" panose="020B0604020202020204"/>
              </a:rPr>
              <a:t> </a:t>
            </a:r>
            <a:r>
              <a:rPr sz="1700" b="1" spc="-20" dirty="0">
                <a:latin typeface="Arial" panose="020B0604020202020204"/>
                <a:cs typeface="Arial" panose="020B0604020202020204"/>
              </a:rPr>
              <a:t>ΓΡΑΜΜΕΣ</a:t>
            </a:r>
            <a:r>
              <a:rPr sz="1700" b="1" spc="-50" dirty="0">
                <a:latin typeface="Arial" panose="020B0604020202020204"/>
                <a:cs typeface="Arial" panose="020B0604020202020204"/>
              </a:rPr>
              <a:t> </a:t>
            </a:r>
            <a:r>
              <a:rPr sz="1700" b="1" dirty="0">
                <a:latin typeface="Arial" panose="020B0604020202020204"/>
                <a:cs typeface="Arial" panose="020B0604020202020204"/>
              </a:rPr>
              <a:t>ΤΟΥ</a:t>
            </a:r>
            <a:r>
              <a:rPr sz="1700" b="1" spc="-30" dirty="0">
                <a:latin typeface="Arial" panose="020B0604020202020204"/>
                <a:cs typeface="Arial" panose="020B0604020202020204"/>
              </a:rPr>
              <a:t> </a:t>
            </a:r>
            <a:r>
              <a:rPr sz="1700" b="1" spc="-25" dirty="0">
                <a:latin typeface="Arial" panose="020B0604020202020204"/>
                <a:cs typeface="Arial" panose="020B0604020202020204"/>
              </a:rPr>
              <a:t>ΦΥΣΙΚΟΥ</a:t>
            </a:r>
            <a:r>
              <a:rPr sz="1700" b="1" spc="-90" dirty="0">
                <a:latin typeface="Arial" panose="020B0604020202020204"/>
                <a:cs typeface="Arial" panose="020B0604020202020204"/>
              </a:rPr>
              <a:t> </a:t>
            </a:r>
            <a:r>
              <a:rPr sz="1700" b="1" dirty="0">
                <a:latin typeface="Arial" panose="020B0604020202020204"/>
                <a:cs typeface="Arial" panose="020B0604020202020204"/>
              </a:rPr>
              <a:t>ΑΕΡΙΟΥ</a:t>
            </a:r>
            <a:r>
              <a:rPr sz="1700" b="1" spc="-30" dirty="0">
                <a:latin typeface="Arial" panose="020B0604020202020204"/>
                <a:cs typeface="Arial" panose="020B0604020202020204"/>
              </a:rPr>
              <a:t> </a:t>
            </a:r>
            <a:r>
              <a:rPr sz="1700" b="1" spc="-25" dirty="0">
                <a:latin typeface="Arial" panose="020B0604020202020204"/>
                <a:cs typeface="Arial" panose="020B0604020202020204"/>
              </a:rPr>
              <a:t>ΚΑΘΑΡΙΖΟΝΤΑΙ</a:t>
            </a:r>
            <a:r>
              <a:rPr sz="1700" b="1" spc="-40" dirty="0">
                <a:latin typeface="Arial" panose="020B0604020202020204"/>
                <a:cs typeface="Arial" panose="020B0604020202020204"/>
              </a:rPr>
              <a:t> </a:t>
            </a:r>
            <a:r>
              <a:rPr sz="1700" b="1" spc="-25" dirty="0">
                <a:latin typeface="Arial" panose="020B0604020202020204"/>
                <a:cs typeface="Arial" panose="020B0604020202020204"/>
              </a:rPr>
              <a:t>ΜΕ ΑΔΡΑΝΕΣ</a:t>
            </a:r>
            <a:r>
              <a:rPr sz="1700" b="1" spc="-65" dirty="0">
                <a:latin typeface="Arial" panose="020B0604020202020204"/>
                <a:cs typeface="Arial" panose="020B0604020202020204"/>
              </a:rPr>
              <a:t> </a:t>
            </a:r>
            <a:r>
              <a:rPr sz="1700" b="1" spc="-10" dirty="0">
                <a:latin typeface="Arial" panose="020B0604020202020204"/>
                <a:cs typeface="Arial" panose="020B0604020202020204"/>
              </a:rPr>
              <a:t>ΑΕΡΙΟ.</a:t>
            </a:r>
            <a:endParaRPr sz="1700">
              <a:latin typeface="Arial" panose="020B0604020202020204"/>
              <a:cs typeface="Arial" panose="020B0604020202020204"/>
            </a:endParaRPr>
          </a:p>
          <a:p>
            <a:pPr marL="12700" marR="13970">
              <a:lnSpc>
                <a:spcPct val="110000"/>
              </a:lnSpc>
              <a:spcBef>
                <a:spcPts val="345"/>
              </a:spcBef>
            </a:pPr>
            <a:r>
              <a:rPr sz="1700" b="1" dirty="0">
                <a:latin typeface="Arial" panose="020B0604020202020204"/>
                <a:cs typeface="Arial" panose="020B0604020202020204"/>
              </a:rPr>
              <a:t>ΣΕ</a:t>
            </a:r>
            <a:r>
              <a:rPr sz="1700" b="1" spc="-15" dirty="0">
                <a:latin typeface="Arial" panose="020B0604020202020204"/>
                <a:cs typeface="Arial" panose="020B0604020202020204"/>
              </a:rPr>
              <a:t> </a:t>
            </a:r>
            <a:r>
              <a:rPr sz="1700" b="1" dirty="0">
                <a:latin typeface="Arial" panose="020B0604020202020204"/>
                <a:cs typeface="Arial" panose="020B0604020202020204"/>
              </a:rPr>
              <a:t>ΠΕΡΙΠΤΩΣΗ</a:t>
            </a:r>
            <a:r>
              <a:rPr sz="1700" b="1" spc="-15" dirty="0">
                <a:latin typeface="Arial" panose="020B0604020202020204"/>
                <a:cs typeface="Arial" panose="020B0604020202020204"/>
              </a:rPr>
              <a:t> </a:t>
            </a:r>
            <a:r>
              <a:rPr sz="1700" b="1" dirty="0">
                <a:latin typeface="Arial" panose="020B0604020202020204"/>
                <a:cs typeface="Arial" panose="020B0604020202020204"/>
              </a:rPr>
              <a:t>ΠΟΥ</a:t>
            </a:r>
            <a:r>
              <a:rPr sz="1700" b="1" spc="-75" dirty="0">
                <a:latin typeface="Arial" panose="020B0604020202020204"/>
                <a:cs typeface="Arial" panose="020B0604020202020204"/>
              </a:rPr>
              <a:t> </a:t>
            </a:r>
            <a:r>
              <a:rPr sz="1700" b="1" dirty="0">
                <a:latin typeface="Arial" panose="020B0604020202020204"/>
                <a:cs typeface="Arial" panose="020B0604020202020204"/>
              </a:rPr>
              <a:t>ΔΕΝ</a:t>
            </a:r>
            <a:r>
              <a:rPr sz="1700" b="1" spc="-65" dirty="0">
                <a:latin typeface="Arial" panose="020B0604020202020204"/>
                <a:cs typeface="Arial" panose="020B0604020202020204"/>
              </a:rPr>
              <a:t> </a:t>
            </a:r>
            <a:r>
              <a:rPr sz="1700" b="1" dirty="0">
                <a:latin typeface="Arial" panose="020B0604020202020204"/>
                <a:cs typeface="Arial" panose="020B0604020202020204"/>
              </a:rPr>
              <a:t>ΑΝΙΧΝΕΥΤΕΙ</a:t>
            </a:r>
            <a:r>
              <a:rPr sz="1700" b="1" spc="-20" dirty="0">
                <a:latin typeface="Arial" panose="020B0604020202020204"/>
                <a:cs typeface="Arial" panose="020B0604020202020204"/>
              </a:rPr>
              <a:t> </a:t>
            </a:r>
            <a:r>
              <a:rPr sz="1700" b="1" dirty="0">
                <a:latin typeface="Arial" panose="020B0604020202020204"/>
                <a:cs typeface="Arial" panose="020B0604020202020204"/>
              </a:rPr>
              <a:t>Η</a:t>
            </a:r>
            <a:r>
              <a:rPr sz="1700" b="1" spc="-20" dirty="0">
                <a:latin typeface="Arial" panose="020B0604020202020204"/>
                <a:cs typeface="Arial" panose="020B0604020202020204"/>
              </a:rPr>
              <a:t> </a:t>
            </a:r>
            <a:r>
              <a:rPr sz="1700" b="1" dirty="0">
                <a:latin typeface="Arial" panose="020B0604020202020204"/>
                <a:cs typeface="Arial" panose="020B0604020202020204"/>
              </a:rPr>
              <a:t>ΠΤΩΣΗ</a:t>
            </a:r>
            <a:r>
              <a:rPr sz="1700" b="1" spc="-5" dirty="0">
                <a:latin typeface="Arial" panose="020B0604020202020204"/>
                <a:cs typeface="Arial" panose="020B0604020202020204"/>
              </a:rPr>
              <a:t> </a:t>
            </a:r>
            <a:r>
              <a:rPr sz="1700" b="1" dirty="0">
                <a:latin typeface="Arial" panose="020B0604020202020204"/>
                <a:cs typeface="Arial" panose="020B0604020202020204"/>
              </a:rPr>
              <a:t>ΤΗΣ</a:t>
            </a:r>
            <a:r>
              <a:rPr sz="1700" b="1" spc="-30" dirty="0">
                <a:latin typeface="Arial" panose="020B0604020202020204"/>
                <a:cs typeface="Arial" panose="020B0604020202020204"/>
              </a:rPr>
              <a:t> </a:t>
            </a:r>
            <a:r>
              <a:rPr sz="1700" b="1" dirty="0">
                <a:latin typeface="Arial" panose="020B0604020202020204"/>
                <a:cs typeface="Arial" panose="020B0604020202020204"/>
              </a:rPr>
              <a:t>ΠΙΕΣΗΣ,</a:t>
            </a:r>
            <a:r>
              <a:rPr sz="1700" b="1" spc="-20" dirty="0">
                <a:latin typeface="Arial" panose="020B0604020202020204"/>
                <a:cs typeface="Arial" panose="020B0604020202020204"/>
              </a:rPr>
              <a:t> </a:t>
            </a:r>
            <a:r>
              <a:rPr sz="1700" b="1" dirty="0">
                <a:latin typeface="Arial" panose="020B0604020202020204"/>
                <a:cs typeface="Arial" panose="020B0604020202020204"/>
              </a:rPr>
              <a:t>Η</a:t>
            </a:r>
            <a:r>
              <a:rPr sz="1700" b="1" spc="-15" dirty="0">
                <a:latin typeface="Arial" panose="020B0604020202020204"/>
                <a:cs typeface="Arial" panose="020B0604020202020204"/>
              </a:rPr>
              <a:t> </a:t>
            </a:r>
            <a:r>
              <a:rPr sz="1700" b="1" spc="-10" dirty="0">
                <a:latin typeface="Arial" panose="020B0604020202020204"/>
                <a:cs typeface="Arial" panose="020B0604020202020204"/>
              </a:rPr>
              <a:t>ΠΕΡΙΣΣΕΙΑ</a:t>
            </a:r>
            <a:r>
              <a:rPr sz="1700" b="1" spc="500" dirty="0">
                <a:latin typeface="Arial" panose="020B0604020202020204"/>
                <a:cs typeface="Arial" panose="020B0604020202020204"/>
              </a:rPr>
              <a:t> </a:t>
            </a:r>
            <a:r>
              <a:rPr sz="1700" b="1" dirty="0">
                <a:latin typeface="Arial" panose="020B0604020202020204"/>
                <a:cs typeface="Arial" panose="020B0604020202020204"/>
              </a:rPr>
              <a:t>ΑΕΡΙΟΥ</a:t>
            </a:r>
            <a:r>
              <a:rPr sz="1700" b="1" spc="-60" dirty="0">
                <a:latin typeface="Arial" panose="020B0604020202020204"/>
                <a:cs typeface="Arial" panose="020B0604020202020204"/>
              </a:rPr>
              <a:t> </a:t>
            </a:r>
            <a:r>
              <a:rPr sz="1700" b="1" dirty="0">
                <a:latin typeface="Arial" panose="020B0604020202020204"/>
                <a:cs typeface="Arial" panose="020B0604020202020204"/>
              </a:rPr>
              <a:t>ΠΟΥ</a:t>
            </a:r>
            <a:r>
              <a:rPr sz="1700" b="1" spc="-40" dirty="0">
                <a:latin typeface="Arial" panose="020B0604020202020204"/>
                <a:cs typeface="Arial" panose="020B0604020202020204"/>
              </a:rPr>
              <a:t> </a:t>
            </a:r>
            <a:r>
              <a:rPr sz="1700" b="1" spc="-10" dirty="0">
                <a:latin typeface="Arial" panose="020B0604020202020204"/>
                <a:cs typeface="Arial" panose="020B0604020202020204"/>
              </a:rPr>
              <a:t>ΕΙΣΕΡΧΕΤΑΙ</a:t>
            </a:r>
            <a:r>
              <a:rPr sz="1700" b="1" spc="-50" dirty="0">
                <a:latin typeface="Arial" panose="020B0604020202020204"/>
                <a:cs typeface="Arial" panose="020B0604020202020204"/>
              </a:rPr>
              <a:t> </a:t>
            </a:r>
            <a:r>
              <a:rPr sz="1700" b="1" dirty="0">
                <a:latin typeface="Arial" panose="020B0604020202020204"/>
                <a:cs typeface="Arial" panose="020B0604020202020204"/>
              </a:rPr>
              <a:t>ΣΤΟ</a:t>
            </a:r>
            <a:r>
              <a:rPr sz="1700" b="1" spc="-50" dirty="0">
                <a:latin typeface="Arial" panose="020B0604020202020204"/>
                <a:cs typeface="Arial" panose="020B0604020202020204"/>
              </a:rPr>
              <a:t> </a:t>
            </a:r>
            <a:r>
              <a:rPr sz="1700" b="1" spc="-10" dirty="0">
                <a:latin typeface="Arial" panose="020B0604020202020204"/>
                <a:cs typeface="Arial" panose="020B0604020202020204"/>
              </a:rPr>
              <a:t>ΚΥΛΙΝΔΡΟ</a:t>
            </a:r>
            <a:r>
              <a:rPr sz="1700" b="1" spc="-50" dirty="0">
                <a:latin typeface="Arial" panose="020B0604020202020204"/>
                <a:cs typeface="Arial" panose="020B0604020202020204"/>
              </a:rPr>
              <a:t> </a:t>
            </a:r>
            <a:r>
              <a:rPr sz="1700" b="1" dirty="0">
                <a:latin typeface="Arial" panose="020B0604020202020204"/>
                <a:cs typeface="Arial" panose="020B0604020202020204"/>
              </a:rPr>
              <a:t>ΘΑ</a:t>
            </a:r>
            <a:r>
              <a:rPr sz="1700" b="1" spc="-70" dirty="0">
                <a:latin typeface="Arial" panose="020B0604020202020204"/>
                <a:cs typeface="Arial" panose="020B0604020202020204"/>
              </a:rPr>
              <a:t> </a:t>
            </a:r>
            <a:r>
              <a:rPr sz="1700" b="1" dirty="0">
                <a:latin typeface="Arial" panose="020B0604020202020204"/>
                <a:cs typeface="Arial" panose="020B0604020202020204"/>
              </a:rPr>
              <a:t>ΣΥΝΕΧΙΣΕΙ</a:t>
            </a:r>
            <a:r>
              <a:rPr sz="1700" b="1" spc="-45" dirty="0">
                <a:latin typeface="Arial" panose="020B0604020202020204"/>
                <a:cs typeface="Arial" panose="020B0604020202020204"/>
              </a:rPr>
              <a:t> </a:t>
            </a:r>
            <a:r>
              <a:rPr sz="1700" b="1" dirty="0">
                <a:latin typeface="Arial" panose="020B0604020202020204"/>
                <a:cs typeface="Arial" panose="020B0604020202020204"/>
              </a:rPr>
              <a:t>ΝΑ</a:t>
            </a:r>
            <a:r>
              <a:rPr sz="1700" b="1" spc="-70" dirty="0">
                <a:latin typeface="Arial" panose="020B0604020202020204"/>
                <a:cs typeface="Arial" panose="020B0604020202020204"/>
              </a:rPr>
              <a:t> </a:t>
            </a:r>
            <a:r>
              <a:rPr sz="1700" b="1" spc="-20" dirty="0">
                <a:latin typeface="Arial" panose="020B0604020202020204"/>
                <a:cs typeface="Arial" panose="020B0604020202020204"/>
              </a:rPr>
              <a:t>ΚΑΙΓΕΤΑΙ</a:t>
            </a:r>
            <a:r>
              <a:rPr sz="1700" b="1" spc="-55" dirty="0">
                <a:latin typeface="Arial" panose="020B0604020202020204"/>
                <a:cs typeface="Arial" panose="020B0604020202020204"/>
              </a:rPr>
              <a:t> </a:t>
            </a:r>
            <a:r>
              <a:rPr sz="1700" b="1" dirty="0">
                <a:latin typeface="Arial" panose="020B0604020202020204"/>
                <a:cs typeface="Arial" panose="020B0604020202020204"/>
              </a:rPr>
              <a:t>ΚΑΙ</a:t>
            </a:r>
            <a:r>
              <a:rPr sz="1700" b="1" spc="-50" dirty="0">
                <a:latin typeface="Arial" panose="020B0604020202020204"/>
                <a:cs typeface="Arial" panose="020B0604020202020204"/>
              </a:rPr>
              <a:t> </a:t>
            </a:r>
            <a:r>
              <a:rPr sz="1700" b="1" spc="-25" dirty="0">
                <a:latin typeface="Arial" panose="020B0604020202020204"/>
                <a:cs typeface="Arial" panose="020B0604020202020204"/>
              </a:rPr>
              <a:t>ΘΑ </a:t>
            </a:r>
            <a:r>
              <a:rPr sz="1700" b="1" dirty="0">
                <a:latin typeface="Arial" panose="020B0604020202020204"/>
                <a:cs typeface="Arial" panose="020B0604020202020204"/>
              </a:rPr>
              <a:t>ΟΔΗΓΗΣΕΙ</a:t>
            </a:r>
            <a:r>
              <a:rPr sz="1700" b="1" spc="-40" dirty="0">
                <a:latin typeface="Arial" panose="020B0604020202020204"/>
                <a:cs typeface="Arial" panose="020B0604020202020204"/>
              </a:rPr>
              <a:t> </a:t>
            </a:r>
            <a:r>
              <a:rPr sz="1700" b="1" dirty="0">
                <a:latin typeface="Arial" panose="020B0604020202020204"/>
                <a:cs typeface="Arial" panose="020B0604020202020204"/>
              </a:rPr>
              <a:t>ΣΕ</a:t>
            </a:r>
            <a:r>
              <a:rPr sz="1700" b="1" spc="-25" dirty="0">
                <a:latin typeface="Arial" panose="020B0604020202020204"/>
                <a:cs typeface="Arial" panose="020B0604020202020204"/>
              </a:rPr>
              <a:t> </a:t>
            </a:r>
            <a:r>
              <a:rPr sz="1700" b="1" dirty="0">
                <a:latin typeface="Arial" panose="020B0604020202020204"/>
                <a:cs typeface="Arial" panose="020B0604020202020204"/>
              </a:rPr>
              <a:t>ΜΙΑ</a:t>
            </a:r>
            <a:r>
              <a:rPr sz="1700" b="1" spc="-90" dirty="0">
                <a:latin typeface="Arial" panose="020B0604020202020204"/>
                <a:cs typeface="Arial" panose="020B0604020202020204"/>
              </a:rPr>
              <a:t> </a:t>
            </a:r>
            <a:r>
              <a:rPr sz="1700" b="1" dirty="0">
                <a:latin typeface="Arial" panose="020B0604020202020204"/>
                <a:cs typeface="Arial" panose="020B0604020202020204"/>
              </a:rPr>
              <a:t>ΥΨΗΛΗ</a:t>
            </a:r>
            <a:r>
              <a:rPr sz="1700" b="1" spc="-25" dirty="0">
                <a:latin typeface="Arial" panose="020B0604020202020204"/>
                <a:cs typeface="Arial" panose="020B0604020202020204"/>
              </a:rPr>
              <a:t> </a:t>
            </a:r>
            <a:r>
              <a:rPr sz="1700" b="1" spc="-10" dirty="0">
                <a:latin typeface="Arial" panose="020B0604020202020204"/>
                <a:cs typeface="Arial" panose="020B0604020202020204"/>
              </a:rPr>
              <a:t>ΘΕΡΜΟΚΡΑΣΙΑ</a:t>
            </a:r>
            <a:r>
              <a:rPr sz="1700" b="1" spc="-60" dirty="0">
                <a:latin typeface="Arial" panose="020B0604020202020204"/>
                <a:cs typeface="Arial" panose="020B0604020202020204"/>
              </a:rPr>
              <a:t> </a:t>
            </a:r>
            <a:r>
              <a:rPr sz="1700" b="1" dirty="0">
                <a:latin typeface="Arial" panose="020B0604020202020204"/>
                <a:cs typeface="Arial" panose="020B0604020202020204"/>
              </a:rPr>
              <a:t>ΤΩΝ</a:t>
            </a:r>
            <a:r>
              <a:rPr sz="1700" b="1" spc="-30" dirty="0">
                <a:latin typeface="Arial" panose="020B0604020202020204"/>
                <a:cs typeface="Arial" panose="020B0604020202020204"/>
              </a:rPr>
              <a:t> </a:t>
            </a:r>
            <a:r>
              <a:rPr sz="1700" b="1" spc="-20" dirty="0">
                <a:latin typeface="Arial" panose="020B0604020202020204"/>
                <a:cs typeface="Arial" panose="020B0604020202020204"/>
              </a:rPr>
              <a:t>ΚΑΥΣΑΕΡΙΩΝ</a:t>
            </a:r>
            <a:r>
              <a:rPr sz="1700" b="1" spc="-30" dirty="0">
                <a:latin typeface="Arial" panose="020B0604020202020204"/>
                <a:cs typeface="Arial" panose="020B0604020202020204"/>
              </a:rPr>
              <a:t> </a:t>
            </a:r>
            <a:r>
              <a:rPr sz="1700" b="1" dirty="0">
                <a:latin typeface="Arial" panose="020B0604020202020204"/>
                <a:cs typeface="Arial" panose="020B0604020202020204"/>
              </a:rPr>
              <a:t>ΣΤΟΝ</a:t>
            </a:r>
            <a:r>
              <a:rPr sz="1700" b="1" spc="-30" dirty="0">
                <a:latin typeface="Arial" panose="020B0604020202020204"/>
                <a:cs typeface="Arial" panose="020B0604020202020204"/>
              </a:rPr>
              <a:t> </a:t>
            </a:r>
            <a:r>
              <a:rPr sz="1700" b="1" spc="-10" dirty="0">
                <a:latin typeface="Arial" panose="020B0604020202020204"/>
                <a:cs typeface="Arial" panose="020B0604020202020204"/>
              </a:rPr>
              <a:t>ΚΥΛΙΝΔΡΟ,</a:t>
            </a:r>
            <a:r>
              <a:rPr sz="1700" b="1" spc="-35" dirty="0">
                <a:latin typeface="Arial" panose="020B0604020202020204"/>
                <a:cs typeface="Arial" panose="020B0604020202020204"/>
              </a:rPr>
              <a:t> </a:t>
            </a:r>
            <a:r>
              <a:rPr sz="1700" b="1" spc="-25" dirty="0">
                <a:latin typeface="Arial" panose="020B0604020202020204"/>
                <a:cs typeface="Arial" panose="020B0604020202020204"/>
              </a:rPr>
              <a:t>ΜΕ </a:t>
            </a:r>
            <a:r>
              <a:rPr sz="1700" b="1">
                <a:latin typeface="Arial" panose="020B0604020202020204"/>
                <a:cs typeface="Arial" panose="020B0604020202020204"/>
              </a:rPr>
              <a:t>ΑΠΟΤΕΛΕΣΜΑ</a:t>
            </a:r>
            <a:r>
              <a:rPr sz="1700" b="1" spc="-55">
                <a:latin typeface="Arial" panose="020B0604020202020204"/>
                <a:cs typeface="Arial" panose="020B0604020202020204"/>
              </a:rPr>
              <a:t> </a:t>
            </a:r>
            <a:r>
              <a:rPr lang="el-GR" sz="1700" b="1" spc="-55" dirty="0" smtClean="0">
                <a:latin typeface="Arial" panose="020B0604020202020204"/>
                <a:cs typeface="Arial" panose="020B0604020202020204"/>
              </a:rPr>
              <a:t>Η </a:t>
            </a:r>
            <a:r>
              <a:rPr sz="1700" b="1" smtClean="0">
                <a:latin typeface="Arial" panose="020B0604020202020204"/>
                <a:cs typeface="Arial" panose="020B0604020202020204"/>
              </a:rPr>
              <a:t>ΜΗΧΑΝΗ</a:t>
            </a:r>
            <a:r>
              <a:rPr sz="1700" b="1" spc="-20" smtClean="0">
                <a:latin typeface="Arial" panose="020B0604020202020204"/>
                <a:cs typeface="Arial" panose="020B0604020202020204"/>
              </a:rPr>
              <a:t> </a:t>
            </a:r>
            <a:r>
              <a:rPr sz="1700" b="1" dirty="0">
                <a:latin typeface="Arial" panose="020B0604020202020204"/>
                <a:cs typeface="Arial" panose="020B0604020202020204"/>
              </a:rPr>
              <a:t>ΝΑ</a:t>
            </a:r>
            <a:r>
              <a:rPr sz="1700" b="1" spc="-60" dirty="0">
                <a:latin typeface="Arial" panose="020B0604020202020204"/>
                <a:cs typeface="Arial" panose="020B0604020202020204"/>
              </a:rPr>
              <a:t> </a:t>
            </a:r>
            <a:r>
              <a:rPr sz="1700" b="1" spc="-25" dirty="0">
                <a:latin typeface="Arial" panose="020B0604020202020204"/>
                <a:cs typeface="Arial" panose="020B0604020202020204"/>
              </a:rPr>
              <a:t>ΕΠΙΒΡΑΔΥΝΘΕΙ</a:t>
            </a:r>
            <a:r>
              <a:rPr sz="1700" b="1" spc="-30" dirty="0">
                <a:latin typeface="Arial" panose="020B0604020202020204"/>
                <a:cs typeface="Arial" panose="020B0604020202020204"/>
              </a:rPr>
              <a:t> </a:t>
            </a:r>
            <a:r>
              <a:rPr sz="1700" b="1" dirty="0">
                <a:latin typeface="Arial" panose="020B0604020202020204"/>
                <a:cs typeface="Arial" panose="020B0604020202020204"/>
              </a:rPr>
              <a:t>(SLOW</a:t>
            </a:r>
            <a:r>
              <a:rPr sz="1700" b="1" spc="-20" dirty="0">
                <a:latin typeface="Arial" panose="020B0604020202020204"/>
                <a:cs typeface="Arial" panose="020B0604020202020204"/>
              </a:rPr>
              <a:t> </a:t>
            </a:r>
            <a:r>
              <a:rPr sz="1700" b="1" dirty="0">
                <a:latin typeface="Arial" panose="020B0604020202020204"/>
                <a:cs typeface="Arial" panose="020B0604020202020204"/>
              </a:rPr>
              <a:t>DOWN),</a:t>
            </a:r>
            <a:r>
              <a:rPr sz="1700" b="1" spc="-30" dirty="0">
                <a:latin typeface="Arial" panose="020B0604020202020204"/>
                <a:cs typeface="Arial" panose="020B0604020202020204"/>
              </a:rPr>
              <a:t> </a:t>
            </a:r>
            <a:r>
              <a:rPr sz="1700" b="1" dirty="0">
                <a:latin typeface="Arial" panose="020B0604020202020204"/>
                <a:cs typeface="Arial" panose="020B0604020202020204"/>
              </a:rPr>
              <a:t>ΚΑΙ</a:t>
            </a:r>
            <a:r>
              <a:rPr sz="1700" b="1" spc="-25" dirty="0">
                <a:latin typeface="Arial" panose="020B0604020202020204"/>
                <a:cs typeface="Arial" panose="020B0604020202020204"/>
              </a:rPr>
              <a:t> </a:t>
            </a:r>
            <a:r>
              <a:rPr sz="1700" b="1" dirty="0">
                <a:latin typeface="Arial" panose="020B0604020202020204"/>
                <a:cs typeface="Arial" panose="020B0604020202020204"/>
              </a:rPr>
              <a:t>ΘΑ</a:t>
            </a:r>
            <a:r>
              <a:rPr sz="1700" b="1" spc="-50" dirty="0">
                <a:latin typeface="Arial" panose="020B0604020202020204"/>
                <a:cs typeface="Arial" panose="020B0604020202020204"/>
              </a:rPr>
              <a:t> </a:t>
            </a:r>
            <a:r>
              <a:rPr sz="1700" b="1" spc="-10" dirty="0">
                <a:latin typeface="Arial" panose="020B0604020202020204"/>
                <a:cs typeface="Arial" panose="020B0604020202020204"/>
              </a:rPr>
              <a:t>ΕΠΕΛΘΕΙ </a:t>
            </a:r>
            <a:r>
              <a:rPr sz="1700" b="1" dirty="0">
                <a:latin typeface="Arial" panose="020B0604020202020204"/>
                <a:cs typeface="Arial" panose="020B0604020202020204"/>
              </a:rPr>
              <a:t>ΔΙΑΚΟΠΗ</a:t>
            </a:r>
            <a:r>
              <a:rPr sz="1700" b="1" spc="-55" dirty="0">
                <a:latin typeface="Arial" panose="020B0604020202020204"/>
                <a:cs typeface="Arial" panose="020B0604020202020204"/>
              </a:rPr>
              <a:t> </a:t>
            </a:r>
            <a:r>
              <a:rPr sz="1700" b="1" dirty="0">
                <a:latin typeface="Arial" panose="020B0604020202020204"/>
                <a:cs typeface="Arial" panose="020B0604020202020204"/>
              </a:rPr>
              <a:t>ΤΗΣ</a:t>
            </a:r>
            <a:r>
              <a:rPr sz="1700" b="1" spc="-50" dirty="0">
                <a:latin typeface="Arial" panose="020B0604020202020204"/>
                <a:cs typeface="Arial" panose="020B0604020202020204"/>
              </a:rPr>
              <a:t> </a:t>
            </a:r>
            <a:r>
              <a:rPr sz="1700" b="1" dirty="0">
                <a:latin typeface="Arial" panose="020B0604020202020204"/>
                <a:cs typeface="Arial" panose="020B0604020202020204"/>
              </a:rPr>
              <a:t>ΠΑΡΟΧΗΣ</a:t>
            </a:r>
            <a:r>
              <a:rPr sz="1700" b="1" spc="-100" dirty="0">
                <a:latin typeface="Arial" panose="020B0604020202020204"/>
                <a:cs typeface="Arial" panose="020B0604020202020204"/>
              </a:rPr>
              <a:t> </a:t>
            </a:r>
            <a:r>
              <a:rPr sz="1700" b="1" spc="-10" dirty="0">
                <a:latin typeface="Arial" panose="020B0604020202020204"/>
                <a:cs typeface="Arial" panose="020B0604020202020204"/>
              </a:rPr>
              <a:t>ΑΕΡΙΟΥ.</a:t>
            </a:r>
            <a:endParaRPr sz="1700">
              <a:latin typeface="Arial" panose="020B0604020202020204"/>
              <a:cs typeface="Arial" panose="020B0604020202020204"/>
            </a:endParaRPr>
          </a:p>
          <a:p>
            <a:pPr marL="12700" marR="12065">
              <a:lnSpc>
                <a:spcPct val="110000"/>
              </a:lnSpc>
              <a:spcBef>
                <a:spcPts val="345"/>
              </a:spcBef>
            </a:pPr>
            <a:r>
              <a:rPr sz="1700" b="1" dirty="0">
                <a:latin typeface="Arial" panose="020B0604020202020204"/>
                <a:cs typeface="Arial" panose="020B0604020202020204"/>
              </a:rPr>
              <a:t>ΣΤΗΝ</a:t>
            </a:r>
            <a:r>
              <a:rPr sz="1700" b="1" spc="-100" dirty="0">
                <a:latin typeface="Arial" panose="020B0604020202020204"/>
                <a:cs typeface="Arial" panose="020B0604020202020204"/>
              </a:rPr>
              <a:t> </a:t>
            </a:r>
            <a:r>
              <a:rPr sz="1700" b="1" spc="-10" dirty="0">
                <a:latin typeface="Arial" panose="020B0604020202020204"/>
                <a:cs typeface="Arial" panose="020B0604020202020204"/>
              </a:rPr>
              <a:t>ΑΠΙΘΑΝΗ</a:t>
            </a:r>
            <a:r>
              <a:rPr sz="1700" b="1" spc="-35" dirty="0">
                <a:latin typeface="Arial" panose="020B0604020202020204"/>
                <a:cs typeface="Arial" panose="020B0604020202020204"/>
              </a:rPr>
              <a:t> </a:t>
            </a:r>
            <a:r>
              <a:rPr sz="1700" b="1" dirty="0">
                <a:latin typeface="Arial" panose="020B0604020202020204"/>
                <a:cs typeface="Arial" panose="020B0604020202020204"/>
              </a:rPr>
              <a:t>ΠΕΡΙΠΤΩΣΗ</a:t>
            </a:r>
            <a:r>
              <a:rPr sz="1700" b="1" spc="-30" dirty="0">
                <a:latin typeface="Arial" panose="020B0604020202020204"/>
                <a:cs typeface="Arial" panose="020B0604020202020204"/>
              </a:rPr>
              <a:t> </a:t>
            </a:r>
            <a:r>
              <a:rPr sz="1700" b="1" spc="-10">
                <a:latin typeface="Arial" panose="020B0604020202020204"/>
                <a:cs typeface="Arial" panose="020B0604020202020204"/>
              </a:rPr>
              <a:t>ΚΑΘΥΣΤΕΡΗΜΕΝΗΣ</a:t>
            </a:r>
            <a:r>
              <a:rPr sz="1700" b="1" spc="-95">
                <a:latin typeface="Arial" panose="020B0604020202020204"/>
                <a:cs typeface="Arial" panose="020B0604020202020204"/>
              </a:rPr>
              <a:t> </a:t>
            </a:r>
            <a:r>
              <a:rPr sz="1700" b="1" smtClean="0">
                <a:latin typeface="Arial" panose="020B0604020202020204"/>
                <a:cs typeface="Arial" panose="020B0604020202020204"/>
              </a:rPr>
              <a:t>ΑΝΑΦΛΕΞΗ</a:t>
            </a:r>
            <a:r>
              <a:rPr lang="el-GR" sz="1700" b="1" dirty="0" smtClean="0">
                <a:latin typeface="Arial" panose="020B0604020202020204"/>
                <a:cs typeface="Arial" panose="020B0604020202020204"/>
              </a:rPr>
              <a:t>Σ</a:t>
            </a:r>
            <a:r>
              <a:rPr sz="1700" b="1" spc="-40" smtClean="0">
                <a:latin typeface="Arial" panose="020B0604020202020204"/>
                <a:cs typeface="Arial" panose="020B0604020202020204"/>
              </a:rPr>
              <a:t> </a:t>
            </a:r>
            <a:r>
              <a:rPr sz="1700" b="1" spc="-20" dirty="0">
                <a:latin typeface="Arial" panose="020B0604020202020204"/>
                <a:cs typeface="Arial" panose="020B0604020202020204"/>
              </a:rPr>
              <a:t>ΤΟΥ</a:t>
            </a:r>
            <a:r>
              <a:rPr sz="1700" b="1" spc="-90" dirty="0">
                <a:latin typeface="Arial" panose="020B0604020202020204"/>
                <a:cs typeface="Arial" panose="020B0604020202020204"/>
              </a:rPr>
              <a:t> </a:t>
            </a:r>
            <a:r>
              <a:rPr sz="1700" b="1" dirty="0">
                <a:latin typeface="Arial" panose="020B0604020202020204"/>
                <a:cs typeface="Arial" panose="020B0604020202020204"/>
              </a:rPr>
              <a:t>ΑΕΡΙΟΥ</a:t>
            </a:r>
            <a:r>
              <a:rPr sz="1700" b="1" spc="-40" dirty="0">
                <a:latin typeface="Arial" panose="020B0604020202020204"/>
                <a:cs typeface="Arial" panose="020B0604020202020204"/>
              </a:rPr>
              <a:t> </a:t>
            </a:r>
            <a:r>
              <a:rPr sz="1700" b="1" spc="-20" dirty="0">
                <a:latin typeface="Arial" panose="020B0604020202020204"/>
                <a:cs typeface="Arial" panose="020B0604020202020204"/>
              </a:rPr>
              <a:t>ΣΤΟΝ </a:t>
            </a:r>
            <a:r>
              <a:rPr sz="1700" b="1" dirty="0">
                <a:latin typeface="Arial" panose="020B0604020202020204"/>
                <a:cs typeface="Arial" panose="020B0604020202020204"/>
              </a:rPr>
              <a:t>ΟΧΕΤΟ</a:t>
            </a:r>
            <a:r>
              <a:rPr sz="1700" b="1" spc="-50" dirty="0">
                <a:latin typeface="Arial" panose="020B0604020202020204"/>
                <a:cs typeface="Arial" panose="020B0604020202020204"/>
              </a:rPr>
              <a:t> </a:t>
            </a:r>
            <a:r>
              <a:rPr sz="1700" b="1" dirty="0">
                <a:latin typeface="Arial" panose="020B0604020202020204"/>
                <a:cs typeface="Arial" panose="020B0604020202020204"/>
              </a:rPr>
              <a:t>ΕΞΑΓΩΓΗΣ,</a:t>
            </a:r>
            <a:r>
              <a:rPr sz="1700" b="1" spc="-35" dirty="0">
                <a:latin typeface="Arial" panose="020B0604020202020204"/>
                <a:cs typeface="Arial" panose="020B0604020202020204"/>
              </a:rPr>
              <a:t> </a:t>
            </a:r>
            <a:r>
              <a:rPr sz="1700" b="1" dirty="0">
                <a:latin typeface="Arial" panose="020B0604020202020204"/>
                <a:cs typeface="Arial" panose="020B0604020202020204"/>
              </a:rPr>
              <a:t>ΠΟΥ</a:t>
            </a:r>
            <a:r>
              <a:rPr sz="1700" b="1" spc="-20" dirty="0">
                <a:latin typeface="Arial" panose="020B0604020202020204"/>
                <a:cs typeface="Arial" panose="020B0604020202020204"/>
              </a:rPr>
              <a:t> </a:t>
            </a:r>
            <a:r>
              <a:rPr sz="1700" b="1" dirty="0">
                <a:latin typeface="Arial" panose="020B0604020202020204"/>
                <a:cs typeface="Arial" panose="020B0604020202020204"/>
              </a:rPr>
              <a:t>ΟΔΗΓΕΙ</a:t>
            </a:r>
            <a:r>
              <a:rPr sz="1700" b="1" spc="-35" dirty="0">
                <a:latin typeface="Arial" panose="020B0604020202020204"/>
                <a:cs typeface="Arial" panose="020B0604020202020204"/>
              </a:rPr>
              <a:t> </a:t>
            </a:r>
            <a:r>
              <a:rPr sz="1700" b="1" dirty="0">
                <a:latin typeface="Arial" panose="020B0604020202020204"/>
                <a:cs typeface="Arial" panose="020B0604020202020204"/>
              </a:rPr>
              <a:t>ΣΕ</a:t>
            </a:r>
            <a:r>
              <a:rPr sz="1700" b="1" spc="-30" dirty="0">
                <a:latin typeface="Arial" panose="020B0604020202020204"/>
                <a:cs typeface="Arial" panose="020B0604020202020204"/>
              </a:rPr>
              <a:t> ΤΑΧΕΙΑ</a:t>
            </a:r>
            <a:r>
              <a:rPr sz="1700" b="1" spc="-95" dirty="0">
                <a:latin typeface="Arial" panose="020B0604020202020204"/>
                <a:cs typeface="Arial" panose="020B0604020202020204"/>
              </a:rPr>
              <a:t> </a:t>
            </a:r>
            <a:r>
              <a:rPr sz="1700" b="1" spc="-20" dirty="0">
                <a:latin typeface="Arial" panose="020B0604020202020204"/>
                <a:cs typeface="Arial" panose="020B0604020202020204"/>
              </a:rPr>
              <a:t>ΑΥΞΗΣΗ</a:t>
            </a:r>
            <a:r>
              <a:rPr sz="1700" b="1" spc="-25" dirty="0">
                <a:latin typeface="Arial" panose="020B0604020202020204"/>
                <a:cs typeface="Arial" panose="020B0604020202020204"/>
              </a:rPr>
              <a:t> </a:t>
            </a:r>
            <a:r>
              <a:rPr sz="1700" b="1" dirty="0">
                <a:latin typeface="Arial" panose="020B0604020202020204"/>
                <a:cs typeface="Arial" panose="020B0604020202020204"/>
              </a:rPr>
              <a:t>ΤΗΣ</a:t>
            </a:r>
            <a:r>
              <a:rPr sz="1700" b="1" spc="-25" dirty="0">
                <a:latin typeface="Arial" panose="020B0604020202020204"/>
                <a:cs typeface="Arial" panose="020B0604020202020204"/>
              </a:rPr>
              <a:t> </a:t>
            </a:r>
            <a:r>
              <a:rPr sz="1700" b="1" dirty="0">
                <a:latin typeface="Arial" panose="020B0604020202020204"/>
                <a:cs typeface="Arial" panose="020B0604020202020204"/>
              </a:rPr>
              <a:t>ΠΙΕΣΗΣ,</a:t>
            </a:r>
            <a:r>
              <a:rPr sz="1700" b="1" spc="-35" dirty="0">
                <a:latin typeface="Arial" panose="020B0604020202020204"/>
                <a:cs typeface="Arial" panose="020B0604020202020204"/>
              </a:rPr>
              <a:t> </a:t>
            </a:r>
            <a:r>
              <a:rPr sz="1700" b="1" dirty="0">
                <a:latin typeface="Arial" panose="020B0604020202020204"/>
                <a:cs typeface="Arial" panose="020B0604020202020204"/>
              </a:rPr>
              <a:t>Ο</a:t>
            </a:r>
            <a:r>
              <a:rPr sz="1700" b="1" spc="-30" dirty="0">
                <a:latin typeface="Arial" panose="020B0604020202020204"/>
                <a:cs typeface="Arial" panose="020B0604020202020204"/>
              </a:rPr>
              <a:t> </a:t>
            </a:r>
            <a:r>
              <a:rPr sz="1700" b="1" dirty="0">
                <a:latin typeface="Arial" panose="020B0604020202020204"/>
                <a:cs typeface="Arial" panose="020B0604020202020204"/>
              </a:rPr>
              <a:t>ΟΧΕΤΟΣ</a:t>
            </a:r>
            <a:r>
              <a:rPr sz="1700" b="1" spc="-25" dirty="0">
                <a:latin typeface="Arial" panose="020B0604020202020204"/>
                <a:cs typeface="Arial" panose="020B0604020202020204"/>
              </a:rPr>
              <a:t> </a:t>
            </a:r>
            <a:r>
              <a:rPr sz="1700" b="1" spc="-20" dirty="0">
                <a:latin typeface="Arial" panose="020B0604020202020204"/>
                <a:cs typeface="Arial" panose="020B0604020202020204"/>
              </a:rPr>
              <a:t>ΕΧΕΙ </a:t>
            </a:r>
            <a:r>
              <a:rPr sz="1700" b="1" dirty="0">
                <a:latin typeface="Arial" panose="020B0604020202020204"/>
                <a:cs typeface="Arial" panose="020B0604020202020204"/>
              </a:rPr>
              <a:t>ΣΧΕΔΙΑΣΤΕΙ</a:t>
            </a:r>
            <a:r>
              <a:rPr sz="1700" b="1" spc="-20" dirty="0">
                <a:latin typeface="Arial" panose="020B0604020202020204"/>
                <a:cs typeface="Arial" panose="020B0604020202020204"/>
              </a:rPr>
              <a:t> </a:t>
            </a:r>
            <a:r>
              <a:rPr sz="1700" b="1" dirty="0">
                <a:latin typeface="Arial" panose="020B0604020202020204"/>
                <a:cs typeface="Arial" panose="020B0604020202020204"/>
              </a:rPr>
              <a:t>ΓΙΑ</a:t>
            </a:r>
            <a:r>
              <a:rPr sz="1700" b="1" spc="-45" dirty="0">
                <a:latin typeface="Arial" panose="020B0604020202020204"/>
                <a:cs typeface="Arial" panose="020B0604020202020204"/>
              </a:rPr>
              <a:t> </a:t>
            </a:r>
            <a:r>
              <a:rPr sz="1700" b="1" dirty="0">
                <a:latin typeface="Arial" panose="020B0604020202020204"/>
                <a:cs typeface="Arial" panose="020B0604020202020204"/>
              </a:rPr>
              <a:t>ΝΑ</a:t>
            </a:r>
            <a:r>
              <a:rPr sz="1700" b="1" spc="-100" dirty="0">
                <a:latin typeface="Arial" panose="020B0604020202020204"/>
                <a:cs typeface="Arial" panose="020B0604020202020204"/>
              </a:rPr>
              <a:t> </a:t>
            </a:r>
            <a:r>
              <a:rPr sz="1700" b="1" dirty="0">
                <a:latin typeface="Arial" panose="020B0604020202020204"/>
                <a:cs typeface="Arial" panose="020B0604020202020204"/>
              </a:rPr>
              <a:t>ΑΝΤΕΧΕΙ</a:t>
            </a:r>
            <a:r>
              <a:rPr sz="1700" b="1" spc="-20" dirty="0">
                <a:latin typeface="Arial" panose="020B0604020202020204"/>
                <a:cs typeface="Arial" panose="020B0604020202020204"/>
              </a:rPr>
              <a:t> </a:t>
            </a:r>
            <a:r>
              <a:rPr sz="1700" b="1" dirty="0">
                <a:latin typeface="Arial" panose="020B0604020202020204"/>
                <a:cs typeface="Arial" panose="020B0604020202020204"/>
              </a:rPr>
              <a:t>ΠΙΕΣΗ</a:t>
            </a:r>
            <a:r>
              <a:rPr sz="1700" b="1" spc="-15" dirty="0">
                <a:latin typeface="Arial" panose="020B0604020202020204"/>
                <a:cs typeface="Arial" panose="020B0604020202020204"/>
              </a:rPr>
              <a:t> </a:t>
            </a:r>
            <a:r>
              <a:rPr sz="1700" b="1" dirty="0">
                <a:latin typeface="Arial" panose="020B0604020202020204"/>
                <a:cs typeface="Arial" panose="020B0604020202020204"/>
              </a:rPr>
              <a:t>15</a:t>
            </a:r>
            <a:r>
              <a:rPr sz="1700" b="1" spc="-15" dirty="0">
                <a:latin typeface="Arial" panose="020B0604020202020204"/>
                <a:cs typeface="Arial" panose="020B0604020202020204"/>
              </a:rPr>
              <a:t> </a:t>
            </a:r>
            <a:r>
              <a:rPr sz="1700" b="1" spc="-20" dirty="0">
                <a:latin typeface="Arial" panose="020B0604020202020204"/>
                <a:cs typeface="Arial" panose="020B0604020202020204"/>
              </a:rPr>
              <a:t>BAR.</a:t>
            </a:r>
            <a:endParaRPr sz="1700">
              <a:latin typeface="Arial" panose="020B0604020202020204"/>
              <a:cs typeface="Arial" panose="020B0604020202020204"/>
            </a:endParaRPr>
          </a:p>
          <a:p>
            <a:pPr>
              <a:lnSpc>
                <a:spcPct val="100000"/>
              </a:lnSpc>
              <a:spcBef>
                <a:spcPts val="50"/>
              </a:spcBef>
            </a:pPr>
            <a:endParaRPr sz="2500">
              <a:latin typeface="Arial" panose="020B0604020202020204"/>
              <a:cs typeface="Arial" panose="020B0604020202020204"/>
            </a:endParaRPr>
          </a:p>
          <a:p>
            <a:pPr marL="12700" marR="499110">
              <a:lnSpc>
                <a:spcPct val="110000"/>
              </a:lnSpc>
              <a:spcBef>
                <a:spcPts val="5"/>
              </a:spcBef>
            </a:pPr>
            <a:r>
              <a:rPr sz="1700" b="1" dirty="0">
                <a:latin typeface="Arial" panose="020B0604020202020204"/>
                <a:cs typeface="Arial" panose="020B0604020202020204"/>
              </a:rPr>
              <a:t>ΟΠΟΙΑΔΗΠΟΤΕ</a:t>
            </a:r>
            <a:r>
              <a:rPr sz="1700" b="1" spc="-110" dirty="0">
                <a:latin typeface="Arial" panose="020B0604020202020204"/>
                <a:cs typeface="Arial" panose="020B0604020202020204"/>
              </a:rPr>
              <a:t> </a:t>
            </a:r>
            <a:r>
              <a:rPr sz="1700" b="1" dirty="0">
                <a:latin typeface="Arial" panose="020B0604020202020204"/>
                <a:cs typeface="Arial" panose="020B0604020202020204"/>
              </a:rPr>
              <a:t>ΑΠΟΤΥΧΙΑ</a:t>
            </a:r>
            <a:r>
              <a:rPr sz="1700" b="1" spc="-80" dirty="0">
                <a:latin typeface="Arial" panose="020B0604020202020204"/>
                <a:cs typeface="Arial" panose="020B0604020202020204"/>
              </a:rPr>
              <a:t> </a:t>
            </a:r>
            <a:r>
              <a:rPr sz="1700" b="1" dirty="0">
                <a:latin typeface="Arial" panose="020B0604020202020204"/>
                <a:cs typeface="Arial" panose="020B0604020202020204"/>
              </a:rPr>
              <a:t>ΕΓΧΥΣΗΣ</a:t>
            </a:r>
            <a:r>
              <a:rPr sz="1700" b="1" spc="-50" dirty="0">
                <a:latin typeface="Arial" panose="020B0604020202020204"/>
                <a:cs typeface="Arial" panose="020B0604020202020204"/>
              </a:rPr>
              <a:t> </a:t>
            </a:r>
            <a:r>
              <a:rPr sz="1700" b="1" dirty="0">
                <a:latin typeface="Arial" panose="020B0604020202020204"/>
                <a:cs typeface="Arial" panose="020B0604020202020204"/>
              </a:rPr>
              <a:t>ΤΟΥ</a:t>
            </a:r>
            <a:r>
              <a:rPr sz="1700" b="1" spc="-40" dirty="0">
                <a:latin typeface="Arial" panose="020B0604020202020204"/>
                <a:cs typeface="Arial" panose="020B0604020202020204"/>
              </a:rPr>
              <a:t> </a:t>
            </a:r>
            <a:r>
              <a:rPr sz="1700" b="1" spc="-10" dirty="0">
                <a:latin typeface="Arial" panose="020B0604020202020204"/>
                <a:cs typeface="Arial" panose="020B0604020202020204"/>
              </a:rPr>
              <a:t>ΠΙΛΟΤΙΚΟΥ</a:t>
            </a:r>
            <a:r>
              <a:rPr sz="1700" b="1" spc="-40" dirty="0">
                <a:latin typeface="Arial" panose="020B0604020202020204"/>
                <a:cs typeface="Arial" panose="020B0604020202020204"/>
              </a:rPr>
              <a:t> </a:t>
            </a:r>
            <a:r>
              <a:rPr sz="1700" b="1" spc="-35" dirty="0">
                <a:latin typeface="Arial" panose="020B0604020202020204"/>
                <a:cs typeface="Arial" panose="020B0604020202020204"/>
              </a:rPr>
              <a:t>ΚΑΥΣΤΗΡΑ,</a:t>
            </a:r>
            <a:r>
              <a:rPr sz="1700" b="1" spc="-50" dirty="0">
                <a:latin typeface="Arial" panose="020B0604020202020204"/>
                <a:cs typeface="Arial" panose="020B0604020202020204"/>
              </a:rPr>
              <a:t> </a:t>
            </a:r>
            <a:r>
              <a:rPr sz="1700" b="1" spc="-25" dirty="0">
                <a:latin typeface="Arial" panose="020B0604020202020204"/>
                <a:cs typeface="Arial" panose="020B0604020202020204"/>
              </a:rPr>
              <a:t>ΜΕ </a:t>
            </a:r>
            <a:r>
              <a:rPr sz="1700" b="1" dirty="0">
                <a:latin typeface="Arial" panose="020B0604020202020204"/>
                <a:cs typeface="Arial" panose="020B0604020202020204"/>
              </a:rPr>
              <a:t>ΑΠΟΤΕΛΕΣΜΑ</a:t>
            </a:r>
            <a:r>
              <a:rPr sz="1700" b="1" spc="-70" dirty="0">
                <a:latin typeface="Arial" panose="020B0604020202020204"/>
                <a:cs typeface="Arial" panose="020B0604020202020204"/>
              </a:rPr>
              <a:t> </a:t>
            </a:r>
            <a:r>
              <a:rPr sz="1700" b="1" dirty="0">
                <a:latin typeface="Arial" panose="020B0604020202020204"/>
                <a:cs typeface="Arial" panose="020B0604020202020204"/>
              </a:rPr>
              <a:t>ΝΑ</a:t>
            </a:r>
            <a:r>
              <a:rPr sz="1700" b="1" spc="-70" dirty="0">
                <a:latin typeface="Arial" panose="020B0604020202020204"/>
                <a:cs typeface="Arial" panose="020B0604020202020204"/>
              </a:rPr>
              <a:t> </a:t>
            </a:r>
            <a:r>
              <a:rPr sz="1700" b="1" dirty="0">
                <a:latin typeface="Arial" panose="020B0604020202020204"/>
                <a:cs typeface="Arial" panose="020B0604020202020204"/>
              </a:rPr>
              <a:t>ΜΗ</a:t>
            </a:r>
            <a:r>
              <a:rPr sz="1700" b="1" spc="-30" dirty="0">
                <a:latin typeface="Arial" panose="020B0604020202020204"/>
                <a:cs typeface="Arial" panose="020B0604020202020204"/>
              </a:rPr>
              <a:t> </a:t>
            </a:r>
            <a:r>
              <a:rPr sz="1700" b="1" spc="-20" dirty="0">
                <a:latin typeface="Arial" panose="020B0604020202020204"/>
                <a:cs typeface="Arial" panose="020B0604020202020204"/>
              </a:rPr>
              <a:t>ΚΑΙΓΕΤΑΙ</a:t>
            </a:r>
            <a:r>
              <a:rPr sz="1700" b="1" spc="-35" dirty="0">
                <a:latin typeface="Arial" panose="020B0604020202020204"/>
                <a:cs typeface="Arial" panose="020B0604020202020204"/>
              </a:rPr>
              <a:t> </a:t>
            </a:r>
            <a:r>
              <a:rPr sz="1700" b="1" dirty="0">
                <a:latin typeface="Arial" panose="020B0604020202020204"/>
                <a:cs typeface="Arial" panose="020B0604020202020204"/>
              </a:rPr>
              <a:t>ΤΟ</a:t>
            </a:r>
            <a:r>
              <a:rPr sz="1700" b="1" spc="-90" dirty="0">
                <a:latin typeface="Arial" panose="020B0604020202020204"/>
                <a:cs typeface="Arial" panose="020B0604020202020204"/>
              </a:rPr>
              <a:t> </a:t>
            </a:r>
            <a:r>
              <a:rPr sz="1700" b="1" dirty="0">
                <a:latin typeface="Arial" panose="020B0604020202020204"/>
                <a:cs typeface="Arial" panose="020B0604020202020204"/>
              </a:rPr>
              <a:t>ΑΕΡΙΟ</a:t>
            </a:r>
            <a:r>
              <a:rPr sz="1700" b="1" spc="-40" dirty="0">
                <a:latin typeface="Arial" panose="020B0604020202020204"/>
                <a:cs typeface="Arial" panose="020B0604020202020204"/>
              </a:rPr>
              <a:t> </a:t>
            </a:r>
            <a:r>
              <a:rPr sz="1700" b="1" dirty="0">
                <a:latin typeface="Arial" panose="020B0604020202020204"/>
                <a:cs typeface="Arial" panose="020B0604020202020204"/>
              </a:rPr>
              <a:t>ΠΟΥ</a:t>
            </a:r>
            <a:r>
              <a:rPr sz="1700" b="1" spc="-25" dirty="0">
                <a:latin typeface="Arial" panose="020B0604020202020204"/>
                <a:cs typeface="Arial" panose="020B0604020202020204"/>
              </a:rPr>
              <a:t> </a:t>
            </a:r>
            <a:r>
              <a:rPr sz="1700" b="1" dirty="0">
                <a:latin typeface="Arial" panose="020B0604020202020204"/>
                <a:cs typeface="Arial" panose="020B0604020202020204"/>
              </a:rPr>
              <a:t>ΕΧΕΙ</a:t>
            </a:r>
            <a:r>
              <a:rPr sz="1700" b="1" spc="-35" dirty="0">
                <a:latin typeface="Arial" panose="020B0604020202020204"/>
                <a:cs typeface="Arial" panose="020B0604020202020204"/>
              </a:rPr>
              <a:t> </a:t>
            </a:r>
            <a:r>
              <a:rPr sz="1700" b="1" dirty="0">
                <a:latin typeface="Arial" panose="020B0604020202020204"/>
                <a:cs typeface="Arial" panose="020B0604020202020204"/>
              </a:rPr>
              <a:t>ΕΙΣΑΧΘΕΙ,</a:t>
            </a:r>
            <a:r>
              <a:rPr sz="1700" b="1" spc="-40" dirty="0">
                <a:latin typeface="Arial" panose="020B0604020202020204"/>
                <a:cs typeface="Arial" panose="020B0604020202020204"/>
              </a:rPr>
              <a:t> </a:t>
            </a:r>
            <a:r>
              <a:rPr sz="1700" b="1" dirty="0">
                <a:latin typeface="Arial" panose="020B0604020202020204"/>
                <a:cs typeface="Arial" panose="020B0604020202020204"/>
              </a:rPr>
              <a:t>ΘΑ</a:t>
            </a:r>
            <a:r>
              <a:rPr sz="1700" b="1" spc="-55" dirty="0">
                <a:latin typeface="Arial" panose="020B0604020202020204"/>
                <a:cs typeface="Arial" panose="020B0604020202020204"/>
              </a:rPr>
              <a:t> </a:t>
            </a:r>
            <a:r>
              <a:rPr sz="1700" b="1" spc="-10" dirty="0">
                <a:latin typeface="Arial" panose="020B0604020202020204"/>
                <a:cs typeface="Arial" panose="020B0604020202020204"/>
              </a:rPr>
              <a:t>ΟΔΗΓΗΣΕΙ </a:t>
            </a:r>
            <a:r>
              <a:rPr sz="1700" b="1" dirty="0">
                <a:latin typeface="Arial" panose="020B0604020202020204"/>
                <a:cs typeface="Arial" panose="020B0604020202020204"/>
              </a:rPr>
              <a:t>ΣΤΗΝ</a:t>
            </a:r>
            <a:r>
              <a:rPr sz="1700" b="1" spc="-100" dirty="0">
                <a:latin typeface="Arial" panose="020B0604020202020204"/>
                <a:cs typeface="Arial" panose="020B0604020202020204"/>
              </a:rPr>
              <a:t> </a:t>
            </a:r>
            <a:r>
              <a:rPr sz="1700" b="1" spc="-10" dirty="0">
                <a:latin typeface="Arial" panose="020B0604020202020204"/>
                <a:cs typeface="Arial" panose="020B0604020202020204"/>
              </a:rPr>
              <a:t>ΔΙΑΚΟΠΗ</a:t>
            </a:r>
            <a:r>
              <a:rPr sz="1700" b="1" spc="-40" dirty="0">
                <a:latin typeface="Arial" panose="020B0604020202020204"/>
                <a:cs typeface="Arial" panose="020B0604020202020204"/>
              </a:rPr>
              <a:t> </a:t>
            </a:r>
            <a:r>
              <a:rPr sz="1700" b="1" dirty="0">
                <a:latin typeface="Arial" panose="020B0604020202020204"/>
                <a:cs typeface="Arial" panose="020B0604020202020204"/>
              </a:rPr>
              <a:t>ΤΗΣ</a:t>
            </a:r>
            <a:r>
              <a:rPr sz="1700" b="1" spc="-40" dirty="0">
                <a:latin typeface="Arial" panose="020B0604020202020204"/>
                <a:cs typeface="Arial" panose="020B0604020202020204"/>
              </a:rPr>
              <a:t> </a:t>
            </a:r>
            <a:r>
              <a:rPr sz="1700" b="1" dirty="0">
                <a:latin typeface="Arial" panose="020B0604020202020204"/>
                <a:cs typeface="Arial" panose="020B0604020202020204"/>
              </a:rPr>
              <a:t>ΠΑΡΟΧΗΣ</a:t>
            </a:r>
            <a:r>
              <a:rPr sz="1700" b="1" spc="-95" dirty="0">
                <a:latin typeface="Arial" panose="020B0604020202020204"/>
                <a:cs typeface="Arial" panose="020B0604020202020204"/>
              </a:rPr>
              <a:t> </a:t>
            </a:r>
            <a:r>
              <a:rPr sz="1700" b="1" dirty="0">
                <a:latin typeface="Arial" panose="020B0604020202020204"/>
                <a:cs typeface="Arial" panose="020B0604020202020204"/>
              </a:rPr>
              <a:t>ΑΕΡΙΟΥ</a:t>
            </a:r>
            <a:r>
              <a:rPr sz="1700" b="1" spc="-35" dirty="0">
                <a:latin typeface="Arial" panose="020B0604020202020204"/>
                <a:cs typeface="Arial" panose="020B0604020202020204"/>
              </a:rPr>
              <a:t> </a:t>
            </a:r>
            <a:r>
              <a:rPr sz="1700" b="1" dirty="0">
                <a:latin typeface="Arial" panose="020B0604020202020204"/>
                <a:cs typeface="Arial" panose="020B0604020202020204"/>
              </a:rPr>
              <a:t>ΚΑΙ</a:t>
            </a:r>
            <a:r>
              <a:rPr sz="1700" b="1" spc="-45" dirty="0">
                <a:latin typeface="Arial" panose="020B0604020202020204"/>
                <a:cs typeface="Arial" panose="020B0604020202020204"/>
              </a:rPr>
              <a:t> </a:t>
            </a:r>
            <a:r>
              <a:rPr sz="1700" b="1" dirty="0">
                <a:latin typeface="Arial" panose="020B0604020202020204"/>
                <a:cs typeface="Arial" panose="020B0604020202020204"/>
              </a:rPr>
              <a:t>ΣΤΟ</a:t>
            </a:r>
            <a:r>
              <a:rPr sz="1700" b="1" spc="-45" dirty="0">
                <a:latin typeface="Arial" panose="020B0604020202020204"/>
                <a:cs typeface="Arial" panose="020B0604020202020204"/>
              </a:rPr>
              <a:t> </a:t>
            </a:r>
            <a:r>
              <a:rPr sz="1700" b="1" spc="-10" dirty="0">
                <a:latin typeface="Arial" panose="020B0604020202020204"/>
                <a:cs typeface="Arial" panose="020B0604020202020204"/>
              </a:rPr>
              <a:t>ΚΑΘΑΡΙΣΜΟ</a:t>
            </a:r>
            <a:r>
              <a:rPr sz="1700" b="1" spc="-45" dirty="0">
                <a:latin typeface="Arial" panose="020B0604020202020204"/>
                <a:cs typeface="Arial" panose="020B0604020202020204"/>
              </a:rPr>
              <a:t> </a:t>
            </a:r>
            <a:r>
              <a:rPr sz="1700" b="1" dirty="0">
                <a:latin typeface="Arial" panose="020B0604020202020204"/>
                <a:cs typeface="Arial" panose="020B0604020202020204"/>
              </a:rPr>
              <a:t>ΤΩΝ</a:t>
            </a:r>
            <a:r>
              <a:rPr sz="1700" b="1" spc="-35" dirty="0">
                <a:latin typeface="Arial" panose="020B0604020202020204"/>
                <a:cs typeface="Arial" panose="020B0604020202020204"/>
              </a:rPr>
              <a:t> </a:t>
            </a:r>
            <a:r>
              <a:rPr sz="1700" b="1" spc="-10" dirty="0">
                <a:latin typeface="Arial" panose="020B0604020202020204"/>
                <a:cs typeface="Arial" panose="020B0604020202020204"/>
              </a:rPr>
              <a:t>ΓΡΑΜΜΩΝ </a:t>
            </a:r>
            <a:r>
              <a:rPr sz="1700" b="1" dirty="0">
                <a:latin typeface="Arial" panose="020B0604020202020204"/>
                <a:cs typeface="Arial" panose="020B0604020202020204"/>
              </a:rPr>
              <a:t>ΑΕΡΙΟΥ</a:t>
            </a:r>
            <a:r>
              <a:rPr sz="1700" b="1" spc="-50" dirty="0">
                <a:latin typeface="Arial" panose="020B0604020202020204"/>
                <a:cs typeface="Arial" panose="020B0604020202020204"/>
              </a:rPr>
              <a:t> </a:t>
            </a:r>
            <a:r>
              <a:rPr sz="1700" b="1" dirty="0">
                <a:latin typeface="Arial" panose="020B0604020202020204"/>
                <a:cs typeface="Arial" panose="020B0604020202020204"/>
              </a:rPr>
              <a:t>ΜΕ</a:t>
            </a:r>
            <a:r>
              <a:rPr sz="1700" b="1" spc="-85" dirty="0">
                <a:latin typeface="Arial" panose="020B0604020202020204"/>
                <a:cs typeface="Arial" panose="020B0604020202020204"/>
              </a:rPr>
              <a:t> </a:t>
            </a:r>
            <a:r>
              <a:rPr sz="1700" b="1" spc="-25" dirty="0">
                <a:latin typeface="Arial" panose="020B0604020202020204"/>
                <a:cs typeface="Arial" panose="020B0604020202020204"/>
              </a:rPr>
              <a:t>ΑΔΡΑΝΕΣ</a:t>
            </a:r>
            <a:r>
              <a:rPr sz="1700" b="1" spc="-90" dirty="0">
                <a:latin typeface="Arial" panose="020B0604020202020204"/>
                <a:cs typeface="Arial" panose="020B0604020202020204"/>
              </a:rPr>
              <a:t> </a:t>
            </a:r>
            <a:r>
              <a:rPr sz="1700" b="1" spc="-10" dirty="0">
                <a:latin typeface="Arial" panose="020B0604020202020204"/>
                <a:cs typeface="Arial" panose="020B0604020202020204"/>
              </a:rPr>
              <a:t>ΑΕΡΙΟ.</a:t>
            </a:r>
            <a:endParaRPr sz="1700">
              <a:latin typeface="Arial" panose="020B0604020202020204"/>
              <a:cs typeface="Arial" panose="020B0604020202020204"/>
            </a:endParaRPr>
          </a:p>
        </p:txBody>
      </p:sp>
    </p:spTree>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pic>
        <p:nvPicPr>
          <p:cNvPr id="4" name="object 4"/>
          <p:cNvPicPr/>
          <p:nvPr/>
        </p:nvPicPr>
        <p:blipFill>
          <a:blip r:embed="rId1" cstate="print"/>
          <a:stretch>
            <a:fillRect/>
          </a:stretch>
        </p:blipFill>
        <p:spPr>
          <a:xfrm>
            <a:off x="251459" y="1200164"/>
            <a:ext cx="8641080" cy="5396215"/>
          </a:xfrm>
          <a:prstGeom prst="rect">
            <a:avLst/>
          </a:prstGeom>
        </p:spPr>
      </p:pic>
    </p:spTree>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pic>
        <p:nvPicPr>
          <p:cNvPr id="5" name="Picture 4" descr="DUAL FUEL WARTSILA WINGD ENGINE"/>
          <p:cNvPicPr>
            <a:picLocks noChangeAspect="1"/>
          </p:cNvPicPr>
          <p:nvPr/>
        </p:nvPicPr>
        <p:blipFill>
          <a:blip r:embed="rId1"/>
          <a:stretch>
            <a:fillRect/>
          </a:stretch>
        </p:blipFill>
        <p:spPr>
          <a:xfrm>
            <a:off x="2123440" y="908050"/>
            <a:ext cx="4463415" cy="5891530"/>
          </a:xfrm>
          <a:prstGeom prst="rect">
            <a:avLst/>
          </a:prstGeom>
        </p:spPr>
      </p:pic>
    </p:spTree>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962236"/>
            <a:ext cx="8540750" cy="5330825"/>
          </a:xfrm>
          <a:prstGeom prst="rect">
            <a:avLst/>
          </a:prstGeom>
        </p:spPr>
        <p:txBody>
          <a:bodyPr vert="horz" wrap="square" lIns="0" tIns="63500" rIns="0" bIns="0" rtlCol="0">
            <a:spAutoFit/>
          </a:bodyPr>
          <a:lstStyle/>
          <a:p>
            <a:pPr marL="494030">
              <a:lnSpc>
                <a:spcPct val="100000"/>
              </a:lnSpc>
              <a:spcBef>
                <a:spcPts val="5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4-</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marL="12700" marR="5080">
              <a:lnSpc>
                <a:spcPct val="105000"/>
              </a:lnSpc>
              <a:spcBef>
                <a:spcPts val="375"/>
              </a:spcBef>
            </a:pPr>
            <a:r>
              <a:rPr sz="3000" b="1" dirty="0">
                <a:latin typeface="Arial" panose="020B0604020202020204"/>
                <a:cs typeface="Arial" panose="020B0604020202020204"/>
              </a:rPr>
              <a:t>Η</a:t>
            </a:r>
            <a:r>
              <a:rPr sz="3000" b="1" spc="-215" dirty="0">
                <a:latin typeface="Arial" panose="020B0604020202020204"/>
                <a:cs typeface="Arial" panose="020B0604020202020204"/>
              </a:rPr>
              <a:t> </a:t>
            </a:r>
            <a:r>
              <a:rPr sz="3000" b="1" dirty="0">
                <a:latin typeface="Arial" panose="020B0604020202020204"/>
                <a:cs typeface="Arial" panose="020B0604020202020204"/>
              </a:rPr>
              <a:t>ΑΠΟΔΟΣΗ</a:t>
            </a:r>
            <a:r>
              <a:rPr sz="3000" b="1" spc="-114" dirty="0">
                <a:latin typeface="Arial" panose="020B0604020202020204"/>
                <a:cs typeface="Arial" panose="020B0604020202020204"/>
              </a:rPr>
              <a:t> </a:t>
            </a:r>
            <a:r>
              <a:rPr sz="3000" b="1" dirty="0">
                <a:latin typeface="Arial" panose="020B0604020202020204"/>
                <a:cs typeface="Arial" panose="020B0604020202020204"/>
              </a:rPr>
              <a:t>ΤΟΥ</a:t>
            </a:r>
            <a:r>
              <a:rPr sz="3000" b="1" spc="-120" dirty="0">
                <a:latin typeface="Arial" panose="020B0604020202020204"/>
                <a:cs typeface="Arial" panose="020B0604020202020204"/>
              </a:rPr>
              <a:t> </a:t>
            </a:r>
            <a:r>
              <a:rPr sz="3000" b="1" spc="-10">
                <a:latin typeface="Arial" panose="020B0604020202020204"/>
                <a:cs typeface="Arial" panose="020B0604020202020204"/>
              </a:rPr>
              <a:t>ΚΙΝΗΤΗΡΑ</a:t>
            </a:r>
            <a:r>
              <a:rPr sz="3000" b="1" spc="-114">
                <a:latin typeface="Arial" panose="020B0604020202020204"/>
                <a:cs typeface="Arial" panose="020B0604020202020204"/>
              </a:rPr>
              <a:t> </a:t>
            </a:r>
            <a:r>
              <a:rPr sz="3000" b="1" smtClean="0">
                <a:latin typeface="Arial" panose="020B0604020202020204"/>
                <a:cs typeface="Arial" panose="020B0604020202020204"/>
              </a:rPr>
              <a:t>ΝΤ</a:t>
            </a:r>
            <a:r>
              <a:rPr lang="el-GR" sz="3000" b="1" dirty="0" smtClean="0">
                <a:latin typeface="Arial" panose="020B0604020202020204"/>
                <a:cs typeface="Arial" panose="020B0604020202020204"/>
              </a:rPr>
              <a:t>Η</a:t>
            </a:r>
            <a:r>
              <a:rPr sz="3000" b="1" smtClean="0">
                <a:latin typeface="Arial" panose="020B0604020202020204"/>
                <a:cs typeface="Arial" panose="020B0604020202020204"/>
              </a:rPr>
              <a:t>ΖΕΛ</a:t>
            </a:r>
            <a:r>
              <a:rPr sz="3000" b="1" spc="-110" smtClean="0">
                <a:latin typeface="Arial" panose="020B0604020202020204"/>
                <a:cs typeface="Arial" panose="020B0604020202020204"/>
              </a:rPr>
              <a:t> </a:t>
            </a:r>
            <a:r>
              <a:rPr sz="3000" b="1" spc="-20" dirty="0">
                <a:latin typeface="Arial" panose="020B0604020202020204"/>
                <a:cs typeface="Arial" panose="020B0604020202020204"/>
              </a:rPr>
              <a:t>ΣΤΗΝ </a:t>
            </a:r>
            <a:r>
              <a:rPr sz="3000" b="1" dirty="0">
                <a:latin typeface="Arial" panose="020B0604020202020204"/>
                <a:cs typeface="Arial" panose="020B0604020202020204"/>
              </a:rPr>
              <a:t>ΕΝΝΟΙΑ</a:t>
            </a:r>
            <a:r>
              <a:rPr sz="3000" b="1" spc="-210" dirty="0">
                <a:latin typeface="Arial" panose="020B0604020202020204"/>
                <a:cs typeface="Arial" panose="020B0604020202020204"/>
              </a:rPr>
              <a:t> </a:t>
            </a:r>
            <a:r>
              <a:rPr sz="3000" b="1" dirty="0">
                <a:latin typeface="Arial" panose="020B0604020202020204"/>
                <a:cs typeface="Arial" panose="020B0604020202020204"/>
              </a:rPr>
              <a:t>ΔΙΠΛΟΥ</a:t>
            </a:r>
            <a:r>
              <a:rPr sz="3000" b="1" spc="-95" dirty="0">
                <a:latin typeface="Arial" panose="020B0604020202020204"/>
                <a:cs typeface="Arial" panose="020B0604020202020204"/>
              </a:rPr>
              <a:t> </a:t>
            </a:r>
            <a:r>
              <a:rPr sz="3000" b="1" spc="-30" dirty="0">
                <a:latin typeface="Arial" panose="020B0604020202020204"/>
                <a:cs typeface="Arial" panose="020B0604020202020204"/>
              </a:rPr>
              <a:t>ΚΑΥΣΙΜΟΥ</a:t>
            </a:r>
            <a:r>
              <a:rPr sz="3000" b="1" spc="-100" dirty="0">
                <a:latin typeface="Arial" panose="020B0604020202020204"/>
                <a:cs typeface="Arial" panose="020B0604020202020204"/>
              </a:rPr>
              <a:t> </a:t>
            </a:r>
            <a:r>
              <a:rPr sz="3000" b="1" dirty="0">
                <a:latin typeface="Arial" panose="020B0604020202020204"/>
                <a:cs typeface="Arial" panose="020B0604020202020204"/>
              </a:rPr>
              <a:t>ΠΛΗΣΙΑΖΕΙ</a:t>
            </a:r>
            <a:r>
              <a:rPr sz="3000" b="1" spc="-110" dirty="0">
                <a:latin typeface="Arial" panose="020B0604020202020204"/>
                <a:cs typeface="Arial" panose="020B0604020202020204"/>
              </a:rPr>
              <a:t> </a:t>
            </a:r>
            <a:r>
              <a:rPr sz="3000" b="1" spc="-25" dirty="0">
                <a:latin typeface="Arial" panose="020B0604020202020204"/>
                <a:cs typeface="Arial" panose="020B0604020202020204"/>
              </a:rPr>
              <a:t>ΤΟ </a:t>
            </a:r>
            <a:r>
              <a:rPr sz="3000" b="1" dirty="0">
                <a:latin typeface="Arial" panose="020B0604020202020204"/>
                <a:cs typeface="Arial" panose="020B0604020202020204"/>
              </a:rPr>
              <a:t>50%.</a:t>
            </a:r>
            <a:r>
              <a:rPr sz="3000" b="1" spc="-95" dirty="0">
                <a:latin typeface="Arial" panose="020B0604020202020204"/>
                <a:cs typeface="Arial" panose="020B0604020202020204"/>
              </a:rPr>
              <a:t> </a:t>
            </a:r>
            <a:r>
              <a:rPr sz="3000" b="1" spc="-20" dirty="0">
                <a:latin typeface="Arial" panose="020B0604020202020204"/>
                <a:cs typeface="Arial" panose="020B0604020202020204"/>
              </a:rPr>
              <a:t>ΟΤΑΝ</a:t>
            </a:r>
            <a:r>
              <a:rPr sz="3000" b="1" spc="-80" dirty="0">
                <a:latin typeface="Arial" panose="020B0604020202020204"/>
                <a:cs typeface="Arial" panose="020B0604020202020204"/>
              </a:rPr>
              <a:t> </a:t>
            </a:r>
            <a:r>
              <a:rPr sz="3000" b="1" spc="-60">
                <a:latin typeface="Arial" panose="020B0604020202020204"/>
                <a:cs typeface="Arial" panose="020B0604020202020204"/>
              </a:rPr>
              <a:t>ΕΓΚΑΤΑΣΤΑΘΕΙ</a:t>
            </a:r>
            <a:r>
              <a:rPr sz="3000" b="1" spc="-95">
                <a:latin typeface="Arial" panose="020B0604020202020204"/>
                <a:cs typeface="Arial" panose="020B0604020202020204"/>
              </a:rPr>
              <a:t> </a:t>
            </a:r>
            <a:r>
              <a:rPr sz="3000" b="1" smtClean="0">
                <a:latin typeface="Arial" panose="020B0604020202020204"/>
                <a:cs typeface="Arial" panose="020B0604020202020204"/>
              </a:rPr>
              <a:t>Σ</a:t>
            </a:r>
            <a:r>
              <a:rPr lang="el-GR" sz="3000" b="1" dirty="0" smtClean="0">
                <a:latin typeface="Arial" panose="020B0604020202020204"/>
                <a:cs typeface="Arial" panose="020B0604020202020204"/>
              </a:rPr>
              <a:t>ΑΝ</a:t>
            </a:r>
            <a:r>
              <a:rPr sz="3000" b="1" spc="-80" smtClean="0">
                <a:latin typeface="Arial" panose="020B0604020202020204"/>
                <a:cs typeface="Arial" panose="020B0604020202020204"/>
              </a:rPr>
              <a:t> </a:t>
            </a:r>
            <a:r>
              <a:rPr sz="3000" b="1" dirty="0">
                <a:latin typeface="Arial" panose="020B0604020202020204"/>
                <a:cs typeface="Arial" panose="020B0604020202020204"/>
              </a:rPr>
              <a:t>ΜΕΡΟΣ</a:t>
            </a:r>
            <a:r>
              <a:rPr sz="3000" b="1" spc="-80" dirty="0">
                <a:latin typeface="Arial" panose="020B0604020202020204"/>
                <a:cs typeface="Arial" panose="020B0604020202020204"/>
              </a:rPr>
              <a:t> </a:t>
            </a:r>
            <a:r>
              <a:rPr sz="3000" b="1" spc="-25">
                <a:latin typeface="Arial" panose="020B0604020202020204"/>
                <a:cs typeface="Arial" panose="020B0604020202020204"/>
              </a:rPr>
              <a:t>ΤΗΣ </a:t>
            </a:r>
            <a:r>
              <a:rPr sz="3000" b="1" smtClean="0">
                <a:latin typeface="Arial" panose="020B0604020202020204"/>
                <a:cs typeface="Arial" panose="020B0604020202020204"/>
              </a:rPr>
              <a:t>ΝΤ</a:t>
            </a:r>
            <a:r>
              <a:rPr lang="el-GR" sz="3000" b="1" dirty="0" smtClean="0">
                <a:latin typeface="Arial" panose="020B0604020202020204"/>
                <a:cs typeface="Arial" panose="020B0604020202020204"/>
              </a:rPr>
              <a:t>Η</a:t>
            </a:r>
            <a:r>
              <a:rPr sz="3000" b="1" smtClean="0">
                <a:latin typeface="Arial" panose="020B0604020202020204"/>
                <a:cs typeface="Arial" panose="020B0604020202020204"/>
              </a:rPr>
              <a:t>ΖΕΛOΗΛΕΚΤΡΙΚΗΣ</a:t>
            </a:r>
            <a:r>
              <a:rPr sz="3000" b="1" spc="-45" smtClean="0">
                <a:latin typeface="Arial" panose="020B0604020202020204"/>
                <a:cs typeface="Arial" panose="020B0604020202020204"/>
              </a:rPr>
              <a:t> </a:t>
            </a:r>
            <a:r>
              <a:rPr sz="3000" b="1" dirty="0">
                <a:latin typeface="Arial" panose="020B0604020202020204"/>
                <a:cs typeface="Arial" panose="020B0604020202020204"/>
              </a:rPr>
              <a:t>ΠΡΟΩΣΗΣ</a:t>
            </a:r>
            <a:r>
              <a:rPr sz="3000" b="1" spc="-30" dirty="0">
                <a:latin typeface="Arial" panose="020B0604020202020204"/>
                <a:cs typeface="Arial" panose="020B0604020202020204"/>
              </a:rPr>
              <a:t> </a:t>
            </a:r>
            <a:r>
              <a:rPr sz="3000" b="1" dirty="0">
                <a:latin typeface="Arial" panose="020B0604020202020204"/>
                <a:cs typeface="Arial" panose="020B0604020202020204"/>
              </a:rPr>
              <a:t>(ME</a:t>
            </a:r>
            <a:r>
              <a:rPr sz="3000" b="1" spc="-30" dirty="0">
                <a:latin typeface="Arial" panose="020B0604020202020204"/>
                <a:cs typeface="Arial" panose="020B0604020202020204"/>
              </a:rPr>
              <a:t> </a:t>
            </a:r>
            <a:r>
              <a:rPr sz="3000" b="1" spc="-10" dirty="0">
                <a:latin typeface="Arial" panose="020B0604020202020204"/>
                <a:cs typeface="Arial" panose="020B0604020202020204"/>
              </a:rPr>
              <a:t>ΣΚΟΠΟ </a:t>
            </a:r>
            <a:r>
              <a:rPr sz="3000" b="1" dirty="0">
                <a:latin typeface="Arial" panose="020B0604020202020204"/>
                <a:cs typeface="Arial" panose="020B0604020202020204"/>
              </a:rPr>
              <a:t>ΤΗΝ</a:t>
            </a:r>
            <a:r>
              <a:rPr sz="3000" b="1" spc="-110" dirty="0">
                <a:latin typeface="Arial" panose="020B0604020202020204"/>
                <a:cs typeface="Arial" panose="020B0604020202020204"/>
              </a:rPr>
              <a:t> </a:t>
            </a:r>
            <a:r>
              <a:rPr sz="3000" b="1" dirty="0">
                <a:latin typeface="Arial" panose="020B0604020202020204"/>
                <a:cs typeface="Arial" panose="020B0604020202020204"/>
              </a:rPr>
              <a:t>ΟΙΚΟΝΟΜΙΚΗ,</a:t>
            </a:r>
            <a:r>
              <a:rPr sz="3000" b="1" spc="-95" dirty="0">
                <a:latin typeface="Arial" panose="020B0604020202020204"/>
                <a:cs typeface="Arial" panose="020B0604020202020204"/>
              </a:rPr>
              <a:t> </a:t>
            </a:r>
            <a:r>
              <a:rPr sz="3000" b="1" spc="-10" dirty="0">
                <a:latin typeface="Arial" panose="020B0604020202020204"/>
                <a:cs typeface="Arial" panose="020B0604020202020204"/>
              </a:rPr>
              <a:t>ΠΡΑΚΤΙΚΗ</a:t>
            </a:r>
            <a:r>
              <a:rPr sz="3000" b="1" spc="-95" dirty="0">
                <a:latin typeface="Arial" panose="020B0604020202020204"/>
                <a:cs typeface="Arial" panose="020B0604020202020204"/>
              </a:rPr>
              <a:t> </a:t>
            </a:r>
            <a:r>
              <a:rPr sz="3000" b="1" dirty="0">
                <a:latin typeface="Arial" panose="020B0604020202020204"/>
                <a:cs typeface="Arial" panose="020B0604020202020204"/>
              </a:rPr>
              <a:t>ΚΑΙ</a:t>
            </a:r>
            <a:r>
              <a:rPr sz="3000" b="1" spc="-95" dirty="0">
                <a:latin typeface="Arial" panose="020B0604020202020204"/>
                <a:cs typeface="Arial" panose="020B0604020202020204"/>
              </a:rPr>
              <a:t> </a:t>
            </a:r>
            <a:r>
              <a:rPr sz="3000" b="1" spc="-10" dirty="0">
                <a:latin typeface="Arial" panose="020B0604020202020204"/>
                <a:cs typeface="Arial" panose="020B0604020202020204"/>
              </a:rPr>
              <a:t>ΕΦΕΔΡΕΙΑ) </a:t>
            </a:r>
            <a:r>
              <a:rPr sz="3000" b="1" dirty="0">
                <a:latin typeface="Arial" panose="020B0604020202020204"/>
                <a:cs typeface="Arial" panose="020B0604020202020204"/>
              </a:rPr>
              <a:t>Η</a:t>
            </a:r>
            <a:r>
              <a:rPr sz="3000" b="1" spc="-85" dirty="0">
                <a:latin typeface="Arial" panose="020B0604020202020204"/>
                <a:cs typeface="Arial" panose="020B0604020202020204"/>
              </a:rPr>
              <a:t> </a:t>
            </a:r>
            <a:r>
              <a:rPr sz="3000" b="1" dirty="0">
                <a:latin typeface="Arial" panose="020B0604020202020204"/>
                <a:cs typeface="Arial" panose="020B0604020202020204"/>
              </a:rPr>
              <a:t>ΓΕΝΙΚΗ</a:t>
            </a:r>
            <a:r>
              <a:rPr sz="3000" b="1" spc="-170" dirty="0">
                <a:latin typeface="Arial" panose="020B0604020202020204"/>
                <a:cs typeface="Arial" panose="020B0604020202020204"/>
              </a:rPr>
              <a:t> </a:t>
            </a:r>
            <a:r>
              <a:rPr sz="3000" b="1" dirty="0">
                <a:latin typeface="Arial" panose="020B0604020202020204"/>
                <a:cs typeface="Arial" panose="020B0604020202020204"/>
              </a:rPr>
              <a:t>ΑΠΟΔΟΣΗ</a:t>
            </a:r>
            <a:r>
              <a:rPr sz="3000" b="1" spc="-70" dirty="0">
                <a:latin typeface="Arial" panose="020B0604020202020204"/>
                <a:cs typeface="Arial" panose="020B0604020202020204"/>
              </a:rPr>
              <a:t> </a:t>
            </a:r>
            <a:r>
              <a:rPr sz="3000" b="1" dirty="0">
                <a:latin typeface="Arial" panose="020B0604020202020204"/>
                <a:cs typeface="Arial" panose="020B0604020202020204"/>
              </a:rPr>
              <a:t>ΕΙΝΑΙ</a:t>
            </a:r>
            <a:r>
              <a:rPr sz="3000" b="1" spc="-70" dirty="0">
                <a:latin typeface="Arial" panose="020B0604020202020204"/>
                <a:cs typeface="Arial" panose="020B0604020202020204"/>
              </a:rPr>
              <a:t> </a:t>
            </a:r>
            <a:r>
              <a:rPr sz="3000" b="1" dirty="0">
                <a:latin typeface="Arial" panose="020B0604020202020204"/>
                <a:cs typeface="Arial" panose="020B0604020202020204"/>
              </a:rPr>
              <a:t>ΠΕΡΙΠΟΥ</a:t>
            </a:r>
            <a:r>
              <a:rPr sz="3000" b="1" spc="-75" dirty="0">
                <a:latin typeface="Arial" panose="020B0604020202020204"/>
                <a:cs typeface="Arial" panose="020B0604020202020204"/>
              </a:rPr>
              <a:t> </a:t>
            </a:r>
            <a:r>
              <a:rPr sz="3000" b="1" spc="-25" dirty="0">
                <a:latin typeface="Arial" panose="020B0604020202020204"/>
                <a:cs typeface="Arial" panose="020B0604020202020204"/>
              </a:rPr>
              <a:t>43% </a:t>
            </a:r>
            <a:r>
              <a:rPr sz="3000" b="1" spc="-10" dirty="0">
                <a:latin typeface="Arial" panose="020B0604020202020204"/>
                <a:cs typeface="Arial" panose="020B0604020202020204"/>
              </a:rPr>
              <a:t>ΛΟΓΩ</a:t>
            </a:r>
            <a:r>
              <a:rPr sz="3000" b="1" spc="-175" dirty="0">
                <a:latin typeface="Arial" panose="020B0604020202020204"/>
                <a:cs typeface="Arial" panose="020B0604020202020204"/>
              </a:rPr>
              <a:t> </a:t>
            </a:r>
            <a:r>
              <a:rPr sz="3000" b="1" spc="-10" dirty="0">
                <a:latin typeface="Arial" panose="020B0604020202020204"/>
                <a:cs typeface="Arial" panose="020B0604020202020204"/>
              </a:rPr>
              <a:t>ΑΠΩΛΕΙΩΝ.</a:t>
            </a:r>
            <a:endParaRPr sz="3000">
              <a:latin typeface="Arial" panose="020B0604020202020204"/>
              <a:cs typeface="Arial" panose="020B0604020202020204"/>
            </a:endParaRPr>
          </a:p>
          <a:p>
            <a:pPr marL="12700" marR="934720">
              <a:lnSpc>
                <a:spcPct val="105000"/>
              </a:lnSpc>
              <a:spcBef>
                <a:spcPts val="605"/>
              </a:spcBef>
            </a:pPr>
            <a:r>
              <a:rPr sz="3000" b="1" dirty="0">
                <a:latin typeface="Arial" panose="020B0604020202020204"/>
                <a:cs typeface="Arial" panose="020B0604020202020204"/>
              </a:rPr>
              <a:t>ΩΣΤΟΣΟ,</a:t>
            </a:r>
            <a:r>
              <a:rPr sz="3000" b="1" spc="-80" dirty="0">
                <a:latin typeface="Arial" panose="020B0604020202020204"/>
                <a:cs typeface="Arial" panose="020B0604020202020204"/>
              </a:rPr>
              <a:t> </a:t>
            </a:r>
            <a:r>
              <a:rPr sz="3000" b="1" dirty="0">
                <a:latin typeface="Arial" panose="020B0604020202020204"/>
                <a:cs typeface="Arial" panose="020B0604020202020204"/>
              </a:rPr>
              <a:t>Η</a:t>
            </a:r>
            <a:r>
              <a:rPr sz="3000" b="1" spc="-165" dirty="0">
                <a:latin typeface="Arial" panose="020B0604020202020204"/>
                <a:cs typeface="Arial" panose="020B0604020202020204"/>
              </a:rPr>
              <a:t> </a:t>
            </a:r>
            <a:r>
              <a:rPr sz="3000" b="1" spc="-10" dirty="0">
                <a:latin typeface="Arial" panose="020B0604020202020204"/>
                <a:cs typeface="Arial" panose="020B0604020202020204"/>
              </a:rPr>
              <a:t>ΑΠΟΔΟΣΗ</a:t>
            </a:r>
            <a:r>
              <a:rPr sz="3000" b="1" spc="-114" dirty="0">
                <a:latin typeface="Arial" panose="020B0604020202020204"/>
                <a:cs typeface="Arial" panose="020B0604020202020204"/>
              </a:rPr>
              <a:t> </a:t>
            </a:r>
            <a:r>
              <a:rPr sz="3000" b="1" dirty="0">
                <a:latin typeface="Arial" panose="020B0604020202020204"/>
                <a:cs typeface="Arial" panose="020B0604020202020204"/>
              </a:rPr>
              <a:t>ΥΠΕΡΒΑΙΝΕΙ</a:t>
            </a:r>
            <a:r>
              <a:rPr sz="3000" b="1" spc="-75" dirty="0">
                <a:latin typeface="Arial" panose="020B0604020202020204"/>
                <a:cs typeface="Arial" panose="020B0604020202020204"/>
              </a:rPr>
              <a:t> </a:t>
            </a:r>
            <a:r>
              <a:rPr sz="3000" b="1" spc="-114" dirty="0">
                <a:latin typeface="Arial" panose="020B0604020202020204"/>
                <a:cs typeface="Arial" panose="020B0604020202020204"/>
              </a:rPr>
              <a:t>ΚΑΤΑ </a:t>
            </a:r>
            <a:r>
              <a:rPr sz="3000" b="1" spc="-55" dirty="0">
                <a:latin typeface="Arial" panose="020B0604020202020204"/>
                <a:cs typeface="Arial" panose="020B0604020202020204"/>
              </a:rPr>
              <a:t>ΠΟΛΥ</a:t>
            </a:r>
            <a:r>
              <a:rPr sz="3000" b="1" spc="-75" dirty="0">
                <a:latin typeface="Arial" panose="020B0604020202020204"/>
                <a:cs typeface="Arial" panose="020B0604020202020204"/>
              </a:rPr>
              <a:t> </a:t>
            </a:r>
            <a:r>
              <a:rPr sz="3000" b="1" dirty="0">
                <a:latin typeface="Arial" panose="020B0604020202020204"/>
                <a:cs typeface="Arial" panose="020B0604020202020204"/>
              </a:rPr>
              <a:t>ΕΚΕΙΝΗ</a:t>
            </a:r>
            <a:r>
              <a:rPr sz="3000" b="1" spc="-55" dirty="0">
                <a:latin typeface="Arial" panose="020B0604020202020204"/>
                <a:cs typeface="Arial" panose="020B0604020202020204"/>
              </a:rPr>
              <a:t> </a:t>
            </a:r>
            <a:r>
              <a:rPr sz="3000" b="1" dirty="0">
                <a:latin typeface="Arial" panose="020B0604020202020204"/>
                <a:cs typeface="Arial" panose="020B0604020202020204"/>
              </a:rPr>
              <a:t>ΤΗΣ</a:t>
            </a:r>
            <a:r>
              <a:rPr sz="3000" b="1" spc="-55" dirty="0">
                <a:latin typeface="Arial" panose="020B0604020202020204"/>
                <a:cs typeface="Arial" panose="020B0604020202020204"/>
              </a:rPr>
              <a:t> </a:t>
            </a:r>
            <a:r>
              <a:rPr sz="3000" b="1" spc="-10" dirty="0">
                <a:latin typeface="Arial" panose="020B0604020202020204"/>
                <a:cs typeface="Arial" panose="020B0604020202020204"/>
              </a:rPr>
              <a:t>ΜΟΝΑΔΑΣ ΑΤΜΟΣΤΡΟΒΙΛΟΥ.</a:t>
            </a:r>
            <a:endParaRPr sz="3000">
              <a:latin typeface="Arial" panose="020B0604020202020204"/>
              <a:cs typeface="Arial" panose="020B0604020202020204"/>
            </a:endParaRPr>
          </a:p>
        </p:txBody>
      </p:sp>
    </p:spTree>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sp>
        <p:nvSpPr>
          <p:cNvPr id="4" name="object 4"/>
          <p:cNvSpPr/>
          <p:nvPr/>
        </p:nvSpPr>
        <p:spPr>
          <a:xfrm>
            <a:off x="179070" y="980439"/>
            <a:ext cx="8785860" cy="425450"/>
          </a:xfrm>
          <a:custGeom>
            <a:avLst/>
            <a:gdLst/>
            <a:ahLst/>
            <a:cxnLst/>
            <a:rect l="l" t="t" r="r" b="b"/>
            <a:pathLst>
              <a:path w="8785860" h="425450">
                <a:moveTo>
                  <a:pt x="8785860" y="0"/>
                </a:moveTo>
                <a:lnTo>
                  <a:pt x="0" y="0"/>
                </a:lnTo>
                <a:lnTo>
                  <a:pt x="0" y="425450"/>
                </a:lnTo>
                <a:lnTo>
                  <a:pt x="4392930" y="425450"/>
                </a:lnTo>
                <a:lnTo>
                  <a:pt x="8785860" y="425450"/>
                </a:lnTo>
                <a:lnTo>
                  <a:pt x="8785860" y="0"/>
                </a:lnTo>
                <a:close/>
              </a:path>
            </a:pathLst>
          </a:custGeom>
          <a:solidFill>
            <a:srgbClr val="FFFF00"/>
          </a:solidFill>
        </p:spPr>
        <p:txBody>
          <a:bodyPr wrap="square" lIns="0" tIns="0" rIns="0" bIns="0" rtlCol="0"/>
          <a:lstStyle/>
          <a:p/>
        </p:txBody>
      </p:sp>
      <p:sp>
        <p:nvSpPr>
          <p:cNvPr id="5" name="object 5"/>
          <p:cNvSpPr txBox="1"/>
          <p:nvPr/>
        </p:nvSpPr>
        <p:spPr>
          <a:xfrm>
            <a:off x="257809" y="1013459"/>
            <a:ext cx="8605520" cy="5518150"/>
          </a:xfrm>
          <a:prstGeom prst="rect">
            <a:avLst/>
          </a:prstGeom>
        </p:spPr>
        <p:txBody>
          <a:bodyPr vert="horz" wrap="square" lIns="0" tIns="12700" rIns="0" bIns="0" rtlCol="0">
            <a:spAutoFit/>
          </a:bodyPr>
          <a:lstStyle/>
          <a:p>
            <a:pPr marL="494030">
              <a:lnSpc>
                <a:spcPct val="100000"/>
              </a:lnSpc>
              <a:spcBef>
                <a:spcPts val="100"/>
              </a:spcBef>
            </a:pPr>
            <a:r>
              <a:rPr sz="2200" b="1" u="sng" dirty="0">
                <a:solidFill>
                  <a:srgbClr val="FF0000"/>
                </a:solidFill>
                <a:uFill>
                  <a:solidFill>
                    <a:srgbClr val="FF0000"/>
                  </a:solidFill>
                </a:uFill>
                <a:latin typeface="Arial" panose="020B0604020202020204"/>
                <a:cs typeface="Arial" panose="020B0604020202020204"/>
              </a:rPr>
              <a:t>ΠΩΣ</a:t>
            </a:r>
            <a:r>
              <a:rPr sz="2200" b="1" u="sng" spc="-1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ΛΕΙΤΟΥΡΓEI</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ΜΙΑ</a:t>
            </a:r>
            <a:r>
              <a:rPr sz="2200" b="1" u="sng" spc="-50" dirty="0">
                <a:solidFill>
                  <a:srgbClr val="FF0000"/>
                </a:solidFill>
                <a:uFill>
                  <a:solidFill>
                    <a:srgbClr val="FF0000"/>
                  </a:solidFill>
                </a:uFill>
                <a:latin typeface="Arial" panose="020B0604020202020204"/>
                <a:cs typeface="Arial" panose="020B0604020202020204"/>
              </a:rPr>
              <a:t> </a:t>
            </a:r>
            <a:r>
              <a:rPr sz="2200" b="1" u="sng" spc="-10" dirty="0">
                <a:solidFill>
                  <a:srgbClr val="FF0000"/>
                </a:solidFill>
                <a:uFill>
                  <a:solidFill>
                    <a:srgbClr val="FF0000"/>
                  </a:solidFill>
                </a:uFill>
                <a:latin typeface="Arial" panose="020B0604020202020204"/>
                <a:cs typeface="Arial" panose="020B0604020202020204"/>
              </a:rPr>
              <a:t>4-</a:t>
            </a:r>
            <a:r>
              <a:rPr sz="2200" b="1" u="sng" dirty="0">
                <a:solidFill>
                  <a:srgbClr val="FF0000"/>
                </a:solidFill>
                <a:uFill>
                  <a:solidFill>
                    <a:srgbClr val="FF0000"/>
                  </a:solidFill>
                </a:uFill>
                <a:latin typeface="Arial" panose="020B0604020202020204"/>
                <a:cs typeface="Arial" panose="020B0604020202020204"/>
              </a:rPr>
              <a:t>ΧΡΟΝΗ</a:t>
            </a:r>
            <a:r>
              <a:rPr sz="2200" b="1" u="sng" spc="-5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ΜΗΧΑΝΗ</a:t>
            </a:r>
            <a:r>
              <a:rPr sz="2200" b="1" u="sng" spc="-40"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ΜΕ</a:t>
            </a:r>
            <a:r>
              <a:rPr sz="2200" b="1" u="sng" spc="-45" dirty="0">
                <a:solidFill>
                  <a:srgbClr val="FF0000"/>
                </a:solidFill>
                <a:uFill>
                  <a:solidFill>
                    <a:srgbClr val="FF0000"/>
                  </a:solidFill>
                </a:uFill>
                <a:latin typeface="Arial" panose="020B0604020202020204"/>
                <a:cs typeface="Arial" panose="020B0604020202020204"/>
              </a:rPr>
              <a:t> </a:t>
            </a:r>
            <a:r>
              <a:rPr sz="2200" b="1" u="sng" dirty="0">
                <a:solidFill>
                  <a:srgbClr val="FF0000"/>
                </a:solidFill>
                <a:uFill>
                  <a:solidFill>
                    <a:srgbClr val="FF0000"/>
                  </a:solidFill>
                </a:uFill>
                <a:latin typeface="Arial" panose="020B0604020202020204"/>
                <a:cs typeface="Arial" panose="020B0604020202020204"/>
              </a:rPr>
              <a:t>DUAL</a:t>
            </a:r>
            <a:r>
              <a:rPr sz="2200" b="1" u="sng" spc="-70" dirty="0">
                <a:solidFill>
                  <a:srgbClr val="FF0000"/>
                </a:solidFill>
                <a:uFill>
                  <a:solidFill>
                    <a:srgbClr val="FF0000"/>
                  </a:solidFill>
                </a:uFill>
                <a:latin typeface="Arial" panose="020B0604020202020204"/>
                <a:cs typeface="Arial" panose="020B0604020202020204"/>
              </a:rPr>
              <a:t> </a:t>
            </a:r>
            <a:r>
              <a:rPr sz="2200" b="1" u="sng" spc="-20" dirty="0">
                <a:solidFill>
                  <a:srgbClr val="FF0000"/>
                </a:solidFill>
                <a:uFill>
                  <a:solidFill>
                    <a:srgbClr val="FF0000"/>
                  </a:solidFill>
                </a:uFill>
                <a:latin typeface="Arial" panose="020B0604020202020204"/>
                <a:cs typeface="Arial" panose="020B0604020202020204"/>
              </a:rPr>
              <a:t>FUEL</a:t>
            </a:r>
            <a:endParaRPr sz="2200">
              <a:latin typeface="Arial" panose="020B0604020202020204"/>
              <a:cs typeface="Arial" panose="020B0604020202020204"/>
            </a:endParaRPr>
          </a:p>
          <a:p>
            <a:pPr>
              <a:lnSpc>
                <a:spcPct val="100000"/>
              </a:lnSpc>
              <a:spcBef>
                <a:spcPts val="55"/>
              </a:spcBef>
            </a:pPr>
            <a:endParaRPr sz="2050">
              <a:latin typeface="Arial" panose="020B0604020202020204"/>
              <a:cs typeface="Arial" panose="020B0604020202020204"/>
            </a:endParaRPr>
          </a:p>
          <a:p>
            <a:pPr marL="12700" marR="535305">
              <a:lnSpc>
                <a:spcPct val="111000"/>
              </a:lnSpc>
            </a:pPr>
            <a:r>
              <a:rPr sz="3050" b="1" dirty="0">
                <a:latin typeface="Arial" panose="020B0604020202020204"/>
                <a:cs typeface="Arial" panose="020B0604020202020204"/>
              </a:rPr>
              <a:t>ΤΟ</a:t>
            </a:r>
            <a:r>
              <a:rPr sz="3050" b="1" spc="-65" dirty="0">
                <a:latin typeface="Arial" panose="020B0604020202020204"/>
                <a:cs typeface="Arial" panose="020B0604020202020204"/>
              </a:rPr>
              <a:t> </a:t>
            </a:r>
            <a:r>
              <a:rPr sz="3050" b="1" dirty="0">
                <a:solidFill>
                  <a:srgbClr val="FF0000"/>
                </a:solidFill>
                <a:latin typeface="Arial" panose="020B0604020202020204"/>
                <a:cs typeface="Arial" panose="020B0604020202020204"/>
              </a:rPr>
              <a:t>BOG</a:t>
            </a:r>
            <a:r>
              <a:rPr sz="3050" b="1" spc="-35" dirty="0">
                <a:solidFill>
                  <a:srgbClr val="FF0000"/>
                </a:solidFill>
                <a:latin typeface="Arial" panose="020B0604020202020204"/>
                <a:cs typeface="Arial" panose="020B0604020202020204"/>
              </a:rPr>
              <a:t> </a:t>
            </a:r>
            <a:r>
              <a:rPr sz="3050" b="1" spc="-10" dirty="0">
                <a:latin typeface="Arial" panose="020B0604020202020204"/>
                <a:cs typeface="Arial" panose="020B0604020202020204"/>
              </a:rPr>
              <a:t>ΣΥΜΠΙΕΖΕΤΑΙ</a:t>
            </a:r>
            <a:r>
              <a:rPr sz="3050" b="1" spc="-55" dirty="0">
                <a:latin typeface="Arial" panose="020B0604020202020204"/>
                <a:cs typeface="Arial" panose="020B0604020202020204"/>
              </a:rPr>
              <a:t> </a:t>
            </a:r>
            <a:r>
              <a:rPr sz="3050" b="1" dirty="0">
                <a:latin typeface="Arial" panose="020B0604020202020204"/>
                <a:cs typeface="Arial" panose="020B0604020202020204"/>
              </a:rPr>
              <a:t>ΣΕ</a:t>
            </a:r>
            <a:r>
              <a:rPr sz="3050" b="1" spc="-50" dirty="0">
                <a:latin typeface="Arial" panose="020B0604020202020204"/>
                <a:cs typeface="Arial" panose="020B0604020202020204"/>
              </a:rPr>
              <a:t> </a:t>
            </a:r>
            <a:r>
              <a:rPr sz="3050" b="1" dirty="0">
                <a:latin typeface="Arial" panose="020B0604020202020204"/>
                <a:cs typeface="Arial" panose="020B0604020202020204"/>
              </a:rPr>
              <a:t>ΠΕΡΙΠΟΥ</a:t>
            </a:r>
            <a:r>
              <a:rPr sz="3050" b="1" spc="-60" dirty="0">
                <a:latin typeface="Arial" panose="020B0604020202020204"/>
                <a:cs typeface="Arial" panose="020B0604020202020204"/>
              </a:rPr>
              <a:t> </a:t>
            </a:r>
            <a:r>
              <a:rPr sz="3050" b="1" dirty="0">
                <a:latin typeface="Arial" panose="020B0604020202020204"/>
                <a:cs typeface="Arial" panose="020B0604020202020204"/>
              </a:rPr>
              <a:t>5,5</a:t>
            </a:r>
            <a:r>
              <a:rPr sz="3050" b="1" spc="-55" dirty="0">
                <a:latin typeface="Arial" panose="020B0604020202020204"/>
                <a:cs typeface="Arial" panose="020B0604020202020204"/>
              </a:rPr>
              <a:t> </a:t>
            </a:r>
            <a:r>
              <a:rPr sz="3050" b="1" spc="-25" dirty="0">
                <a:latin typeface="Arial" panose="020B0604020202020204"/>
                <a:cs typeface="Arial" panose="020B0604020202020204"/>
              </a:rPr>
              <a:t>bar </a:t>
            </a:r>
            <a:r>
              <a:rPr sz="3050" b="1" dirty="0">
                <a:latin typeface="Arial" panose="020B0604020202020204"/>
                <a:cs typeface="Arial" panose="020B0604020202020204"/>
              </a:rPr>
              <a:t>ΑΠΟ</a:t>
            </a:r>
            <a:r>
              <a:rPr sz="3050" b="1" spc="-10" dirty="0">
                <a:latin typeface="Arial" panose="020B0604020202020204"/>
                <a:cs typeface="Arial" panose="020B0604020202020204"/>
              </a:rPr>
              <a:t> </a:t>
            </a:r>
            <a:r>
              <a:rPr sz="3050" b="1" dirty="0">
                <a:latin typeface="Arial" panose="020B0604020202020204"/>
                <a:cs typeface="Arial" panose="020B0604020202020204"/>
              </a:rPr>
              <a:t>ΣΥΜΠΙΕΣΤΕΣ</a:t>
            </a:r>
            <a:r>
              <a:rPr sz="3050" b="1" spc="-5" dirty="0">
                <a:latin typeface="Arial" panose="020B0604020202020204"/>
                <a:cs typeface="Arial" panose="020B0604020202020204"/>
              </a:rPr>
              <a:t> </a:t>
            </a:r>
            <a:r>
              <a:rPr sz="3050" b="1" dirty="0">
                <a:latin typeface="Arial" panose="020B0604020202020204"/>
                <a:cs typeface="Arial" panose="020B0604020202020204"/>
              </a:rPr>
              <a:t>ΚΑΙ</a:t>
            </a:r>
            <a:r>
              <a:rPr sz="3050" b="1" spc="-10" dirty="0">
                <a:latin typeface="Arial" panose="020B0604020202020204"/>
                <a:cs typeface="Arial" panose="020B0604020202020204"/>
              </a:rPr>
              <a:t> </a:t>
            </a:r>
            <a:r>
              <a:rPr sz="3050" b="1" dirty="0">
                <a:latin typeface="Arial" panose="020B0604020202020204"/>
                <a:cs typeface="Arial" panose="020B0604020202020204"/>
              </a:rPr>
              <a:t>ΣΤΗ </a:t>
            </a:r>
            <a:r>
              <a:rPr sz="3050" b="1" spc="-10" dirty="0">
                <a:latin typeface="Arial" panose="020B0604020202020204"/>
                <a:cs typeface="Arial" panose="020B0604020202020204"/>
              </a:rPr>
              <a:t>ΣΥΝΕΧΕΙΑ ΘΕΡΜΑΙΝΕΤΑΙ</a:t>
            </a:r>
            <a:r>
              <a:rPr sz="3050" b="1" spc="-135" dirty="0">
                <a:latin typeface="Arial" panose="020B0604020202020204"/>
                <a:cs typeface="Arial" panose="020B0604020202020204"/>
              </a:rPr>
              <a:t> </a:t>
            </a:r>
            <a:r>
              <a:rPr sz="3050" b="1" dirty="0">
                <a:latin typeface="Arial" panose="020B0604020202020204"/>
                <a:cs typeface="Arial" panose="020B0604020202020204"/>
              </a:rPr>
              <a:t>ΣΤΟΥΣ</a:t>
            </a:r>
            <a:r>
              <a:rPr sz="3050" b="1" spc="-130" dirty="0">
                <a:latin typeface="Arial" panose="020B0604020202020204"/>
                <a:cs typeface="Arial" panose="020B0604020202020204"/>
              </a:rPr>
              <a:t> </a:t>
            </a:r>
            <a:r>
              <a:rPr sz="3050" b="1" dirty="0">
                <a:latin typeface="Arial" panose="020B0604020202020204"/>
                <a:cs typeface="Arial" panose="020B0604020202020204"/>
              </a:rPr>
              <a:t>ΠΕΡΙΠΟΥ</a:t>
            </a:r>
            <a:r>
              <a:rPr sz="3050" b="1" spc="-125" dirty="0">
                <a:latin typeface="Arial" panose="020B0604020202020204"/>
                <a:cs typeface="Arial" panose="020B0604020202020204"/>
              </a:rPr>
              <a:t> </a:t>
            </a:r>
            <a:r>
              <a:rPr sz="3050" b="1" spc="-10" dirty="0">
                <a:latin typeface="Arial" panose="020B0604020202020204"/>
                <a:cs typeface="Arial" panose="020B0604020202020204"/>
              </a:rPr>
              <a:t>30°C.</a:t>
            </a:r>
            <a:endParaRPr sz="3050">
              <a:latin typeface="Arial" panose="020B0604020202020204"/>
              <a:cs typeface="Arial" panose="020B0604020202020204"/>
            </a:endParaRPr>
          </a:p>
          <a:p>
            <a:pPr marL="12700" marR="5080">
              <a:lnSpc>
                <a:spcPct val="111000"/>
              </a:lnSpc>
              <a:spcBef>
                <a:spcPts val="615"/>
              </a:spcBef>
            </a:pPr>
            <a:r>
              <a:rPr sz="3050" b="1" dirty="0">
                <a:latin typeface="Arial" panose="020B0604020202020204"/>
                <a:cs typeface="Arial" panose="020B0604020202020204"/>
              </a:rPr>
              <a:t>ΤΟ</a:t>
            </a:r>
            <a:r>
              <a:rPr sz="3050" b="1" spc="-155" dirty="0">
                <a:latin typeface="Arial" panose="020B0604020202020204"/>
                <a:cs typeface="Arial" panose="020B0604020202020204"/>
              </a:rPr>
              <a:t> </a:t>
            </a:r>
            <a:r>
              <a:rPr sz="3050" b="1" dirty="0">
                <a:latin typeface="Arial" panose="020B0604020202020204"/>
                <a:cs typeface="Arial" panose="020B0604020202020204"/>
              </a:rPr>
              <a:t>ΑΕΡΙΟ</a:t>
            </a:r>
            <a:r>
              <a:rPr sz="3050" b="1" spc="-30" dirty="0">
                <a:latin typeface="Arial" panose="020B0604020202020204"/>
                <a:cs typeface="Arial" panose="020B0604020202020204"/>
              </a:rPr>
              <a:t> </a:t>
            </a:r>
            <a:r>
              <a:rPr sz="3050" b="1" dirty="0">
                <a:latin typeface="Arial" panose="020B0604020202020204"/>
                <a:cs typeface="Arial" panose="020B0604020202020204"/>
              </a:rPr>
              <a:t>ΣΤΗ</a:t>
            </a:r>
            <a:r>
              <a:rPr sz="3050" b="1" spc="-20" dirty="0">
                <a:latin typeface="Arial" panose="020B0604020202020204"/>
                <a:cs typeface="Arial" panose="020B0604020202020204"/>
              </a:rPr>
              <a:t> </a:t>
            </a:r>
            <a:r>
              <a:rPr sz="3050" b="1" dirty="0">
                <a:latin typeface="Arial" panose="020B0604020202020204"/>
                <a:cs typeface="Arial" panose="020B0604020202020204"/>
              </a:rPr>
              <a:t>ΣΥΝΕΧΕΙΑ</a:t>
            </a:r>
            <a:r>
              <a:rPr sz="3050" b="1" spc="-135" dirty="0">
                <a:latin typeface="Arial" panose="020B0604020202020204"/>
                <a:cs typeface="Arial" panose="020B0604020202020204"/>
              </a:rPr>
              <a:t> </a:t>
            </a:r>
            <a:r>
              <a:rPr sz="3050" b="1" spc="-10" dirty="0">
                <a:latin typeface="Arial" panose="020B0604020202020204"/>
                <a:cs typeface="Arial" panose="020B0604020202020204"/>
              </a:rPr>
              <a:t>ΔΙΟΧΕΤΕΥΕΤΑΙ </a:t>
            </a:r>
            <a:r>
              <a:rPr sz="3050" b="1" dirty="0">
                <a:latin typeface="Arial" panose="020B0604020202020204"/>
                <a:cs typeface="Arial" panose="020B0604020202020204"/>
              </a:rPr>
              <a:t>ΠΡΟΣ</a:t>
            </a:r>
            <a:r>
              <a:rPr sz="3050" b="1" spc="-65" dirty="0">
                <a:latin typeface="Arial" panose="020B0604020202020204"/>
                <a:cs typeface="Arial" panose="020B0604020202020204"/>
              </a:rPr>
              <a:t> </a:t>
            </a:r>
            <a:r>
              <a:rPr sz="3050" b="1" dirty="0">
                <a:latin typeface="Arial" panose="020B0604020202020204"/>
                <a:cs typeface="Arial" panose="020B0604020202020204"/>
              </a:rPr>
              <a:t>ΤΙΣ</a:t>
            </a:r>
            <a:r>
              <a:rPr sz="3050" b="1" spc="-60" dirty="0">
                <a:latin typeface="Arial" panose="020B0604020202020204"/>
                <a:cs typeface="Arial" panose="020B0604020202020204"/>
              </a:rPr>
              <a:t> </a:t>
            </a:r>
            <a:r>
              <a:rPr sz="3050" b="1" dirty="0">
                <a:latin typeface="Arial" panose="020B0604020202020204"/>
                <a:cs typeface="Arial" panose="020B0604020202020204"/>
              </a:rPr>
              <a:t>ΜΗΧΑΝΕΣ,</a:t>
            </a:r>
            <a:r>
              <a:rPr sz="3050" b="1" spc="-55" dirty="0">
                <a:latin typeface="Arial" panose="020B0604020202020204"/>
                <a:cs typeface="Arial" panose="020B0604020202020204"/>
              </a:rPr>
              <a:t> </a:t>
            </a:r>
            <a:r>
              <a:rPr sz="3050" b="1" dirty="0">
                <a:latin typeface="Arial" panose="020B0604020202020204"/>
                <a:cs typeface="Arial" panose="020B0604020202020204"/>
              </a:rPr>
              <a:t>ΟΠΟΥ</a:t>
            </a:r>
            <a:r>
              <a:rPr sz="3050" b="1" spc="-45" dirty="0">
                <a:latin typeface="Arial" panose="020B0604020202020204"/>
                <a:cs typeface="Arial" panose="020B0604020202020204"/>
              </a:rPr>
              <a:t> </a:t>
            </a:r>
            <a:r>
              <a:rPr sz="3050" b="1" spc="-10">
                <a:latin typeface="Arial" panose="020B0604020202020204"/>
                <a:cs typeface="Arial" panose="020B0604020202020204"/>
              </a:rPr>
              <a:t>ΕΓΧΕΕΤΑΙ</a:t>
            </a:r>
            <a:r>
              <a:rPr sz="3050" b="1" spc="-55">
                <a:latin typeface="Arial" panose="020B0604020202020204"/>
                <a:cs typeface="Arial" panose="020B0604020202020204"/>
              </a:rPr>
              <a:t> </a:t>
            </a:r>
            <a:r>
              <a:rPr lang="el-GR" sz="3050" b="1" spc="-10" dirty="0" smtClean="0">
                <a:latin typeface="Arial" panose="020B0604020202020204"/>
                <a:cs typeface="Arial" panose="020B0604020202020204"/>
              </a:rPr>
              <a:t>ΜΕΣΑ </a:t>
            </a:r>
            <a:r>
              <a:rPr sz="3050" b="1" spc="-10" smtClean="0">
                <a:latin typeface="Arial" panose="020B0604020202020204"/>
                <a:cs typeface="Arial" panose="020B0604020202020204"/>
              </a:rPr>
              <a:t> </a:t>
            </a:r>
            <a:r>
              <a:rPr lang="el-GR" sz="3050" b="1" spc="-10" dirty="0" smtClean="0">
                <a:latin typeface="Arial" panose="020B0604020202020204"/>
                <a:cs typeface="Arial" panose="020B0604020202020204"/>
              </a:rPr>
              <a:t>Σ</a:t>
            </a:r>
            <a:r>
              <a:rPr sz="3050" b="1" smtClean="0">
                <a:latin typeface="Arial" panose="020B0604020202020204"/>
                <a:cs typeface="Arial" panose="020B0604020202020204"/>
              </a:rPr>
              <a:t>ΤΟ</a:t>
            </a:r>
            <a:r>
              <a:rPr lang="el-GR" sz="3050" b="1" dirty="0" smtClean="0">
                <a:latin typeface="Arial" panose="020B0604020202020204"/>
                <a:cs typeface="Arial" panose="020B0604020202020204"/>
              </a:rPr>
              <a:t>Ν</a:t>
            </a:r>
            <a:r>
              <a:rPr sz="3050" b="1" spc="-135" smtClean="0">
                <a:latin typeface="Arial" panose="020B0604020202020204"/>
                <a:cs typeface="Arial" panose="020B0604020202020204"/>
              </a:rPr>
              <a:t> </a:t>
            </a:r>
            <a:r>
              <a:rPr sz="3050" b="1" smtClean="0">
                <a:latin typeface="Arial" panose="020B0604020202020204"/>
                <a:cs typeface="Arial" panose="020B0604020202020204"/>
              </a:rPr>
              <a:t>ΟΧΕΤΟ</a:t>
            </a:r>
            <a:r>
              <a:rPr sz="3050" b="1" spc="-95" smtClean="0">
                <a:latin typeface="Arial" panose="020B0604020202020204"/>
                <a:cs typeface="Arial" panose="020B0604020202020204"/>
              </a:rPr>
              <a:t> </a:t>
            </a:r>
            <a:r>
              <a:rPr sz="3050" b="1" spc="-35" dirty="0">
                <a:latin typeface="Arial" panose="020B0604020202020204"/>
                <a:cs typeface="Arial" panose="020B0604020202020204"/>
              </a:rPr>
              <a:t>ΤΟΥ</a:t>
            </a:r>
            <a:r>
              <a:rPr sz="3050" b="1" spc="-175" dirty="0">
                <a:latin typeface="Arial" panose="020B0604020202020204"/>
                <a:cs typeface="Arial" panose="020B0604020202020204"/>
              </a:rPr>
              <a:t> </a:t>
            </a:r>
            <a:r>
              <a:rPr sz="3050" b="1" spc="-10" dirty="0">
                <a:latin typeface="Arial" panose="020B0604020202020204"/>
                <a:cs typeface="Arial" panose="020B0604020202020204"/>
              </a:rPr>
              <a:t>ΑΕΡΑ</a:t>
            </a:r>
            <a:r>
              <a:rPr sz="3050" b="1" spc="-90" dirty="0">
                <a:latin typeface="Arial" panose="020B0604020202020204"/>
                <a:cs typeface="Arial" panose="020B0604020202020204"/>
              </a:rPr>
              <a:t> </a:t>
            </a:r>
            <a:r>
              <a:rPr sz="3050" b="1" dirty="0">
                <a:latin typeface="Arial" panose="020B0604020202020204"/>
                <a:cs typeface="Arial" panose="020B0604020202020204"/>
              </a:rPr>
              <a:t>ΕΙΣΑΓΩΓΗΣ,</a:t>
            </a:r>
            <a:r>
              <a:rPr sz="3050" b="1" spc="-100" dirty="0">
                <a:latin typeface="Arial" panose="020B0604020202020204"/>
                <a:cs typeface="Arial" panose="020B0604020202020204"/>
              </a:rPr>
              <a:t> </a:t>
            </a:r>
            <a:r>
              <a:rPr sz="3050" b="1" dirty="0">
                <a:latin typeface="Arial" panose="020B0604020202020204"/>
                <a:cs typeface="Arial" panose="020B0604020202020204"/>
              </a:rPr>
              <a:t>ΠΡΙΝ</a:t>
            </a:r>
            <a:r>
              <a:rPr sz="3050" b="1" spc="-85" dirty="0">
                <a:latin typeface="Arial" panose="020B0604020202020204"/>
                <a:cs typeface="Arial" panose="020B0604020202020204"/>
              </a:rPr>
              <a:t> </a:t>
            </a:r>
            <a:r>
              <a:rPr sz="3050" b="1" spc="-50" dirty="0">
                <a:latin typeface="Arial" panose="020B0604020202020204"/>
                <a:cs typeface="Arial" panose="020B0604020202020204"/>
              </a:rPr>
              <a:t>Ο </a:t>
            </a:r>
            <a:r>
              <a:rPr sz="3050" b="1" spc="-10" dirty="0">
                <a:latin typeface="Arial" panose="020B0604020202020204"/>
                <a:cs typeface="Arial" panose="020B0604020202020204"/>
              </a:rPr>
              <a:t>ΑΕΡΑΣ</a:t>
            </a:r>
            <a:r>
              <a:rPr sz="3050" b="1" spc="-175" dirty="0">
                <a:latin typeface="Arial" panose="020B0604020202020204"/>
                <a:cs typeface="Arial" panose="020B0604020202020204"/>
              </a:rPr>
              <a:t> </a:t>
            </a:r>
            <a:r>
              <a:rPr sz="3050" b="1" spc="-10" dirty="0">
                <a:latin typeface="Arial" panose="020B0604020202020204"/>
                <a:cs typeface="Arial" panose="020B0604020202020204"/>
              </a:rPr>
              <a:t>ΕΙΣΕ</a:t>
            </a:r>
            <a:r>
              <a:rPr lang="el-GR" altLang="en-US" sz="3050" b="1" spc="-10" dirty="0">
                <a:latin typeface="Arial" panose="020B0604020202020204"/>
                <a:cs typeface="Arial" panose="020B0604020202020204"/>
              </a:rPr>
              <a:t>ΛΘΕΙ</a:t>
            </a:r>
            <a:r>
              <a:rPr sz="3050" b="1" spc="-170" dirty="0">
                <a:latin typeface="Arial" panose="020B0604020202020204"/>
                <a:cs typeface="Arial" panose="020B0604020202020204"/>
              </a:rPr>
              <a:t> </a:t>
            </a:r>
            <a:r>
              <a:rPr sz="3050" b="1" dirty="0">
                <a:latin typeface="Arial" panose="020B0604020202020204"/>
                <a:cs typeface="Arial" panose="020B0604020202020204"/>
              </a:rPr>
              <a:t>ΣΤΟΥΣ</a:t>
            </a:r>
            <a:r>
              <a:rPr sz="3050" b="1" spc="-165" dirty="0">
                <a:latin typeface="Arial" panose="020B0604020202020204"/>
                <a:cs typeface="Arial" panose="020B0604020202020204"/>
              </a:rPr>
              <a:t> </a:t>
            </a:r>
            <a:r>
              <a:rPr sz="3050" b="1" spc="-10" dirty="0">
                <a:latin typeface="Arial" panose="020B0604020202020204"/>
                <a:cs typeface="Arial" panose="020B0604020202020204"/>
              </a:rPr>
              <a:t>ΚΥΛΙΝΔΡΟΥΣ.</a:t>
            </a:r>
            <a:endParaRPr sz="3050">
              <a:latin typeface="Arial" panose="020B0604020202020204"/>
              <a:cs typeface="Arial" panose="020B0604020202020204"/>
            </a:endParaRPr>
          </a:p>
          <a:p>
            <a:pPr marL="12700" marR="92710">
              <a:lnSpc>
                <a:spcPct val="111000"/>
              </a:lnSpc>
              <a:spcBef>
                <a:spcPts val="620"/>
              </a:spcBef>
            </a:pPr>
            <a:r>
              <a:rPr sz="3050" b="1" dirty="0">
                <a:latin typeface="Arial" panose="020B0604020202020204"/>
                <a:cs typeface="Arial" panose="020B0604020202020204"/>
              </a:rPr>
              <a:t>Η</a:t>
            </a:r>
            <a:r>
              <a:rPr sz="3050" b="1" spc="-190" dirty="0">
                <a:latin typeface="Arial" panose="020B0604020202020204"/>
                <a:cs typeface="Arial" panose="020B0604020202020204"/>
              </a:rPr>
              <a:t> </a:t>
            </a:r>
            <a:r>
              <a:rPr sz="3050" b="1" dirty="0">
                <a:latin typeface="Arial" panose="020B0604020202020204"/>
                <a:cs typeface="Arial" panose="020B0604020202020204"/>
              </a:rPr>
              <a:t>ΑΝΑΦΛΕΞΗ</a:t>
            </a:r>
            <a:r>
              <a:rPr sz="3050" b="1" spc="-75" dirty="0">
                <a:latin typeface="Arial" panose="020B0604020202020204"/>
                <a:cs typeface="Arial" panose="020B0604020202020204"/>
              </a:rPr>
              <a:t> </a:t>
            </a:r>
            <a:r>
              <a:rPr sz="3050" b="1" spc="-10" dirty="0">
                <a:latin typeface="Arial" panose="020B0604020202020204"/>
                <a:cs typeface="Arial" panose="020B0604020202020204"/>
              </a:rPr>
              <a:t>ΓΙΝΕΤΑΙ</a:t>
            </a:r>
            <a:r>
              <a:rPr sz="3050" b="1" spc="-75" dirty="0">
                <a:latin typeface="Arial" panose="020B0604020202020204"/>
                <a:cs typeface="Arial" panose="020B0604020202020204"/>
              </a:rPr>
              <a:t> </a:t>
            </a:r>
            <a:r>
              <a:rPr sz="3050" b="1" dirty="0">
                <a:latin typeface="Arial" panose="020B0604020202020204"/>
                <a:cs typeface="Arial" panose="020B0604020202020204"/>
              </a:rPr>
              <a:t>ΜΕ</a:t>
            </a:r>
            <a:r>
              <a:rPr sz="3050" b="1" spc="-75" dirty="0">
                <a:latin typeface="Arial" panose="020B0604020202020204"/>
                <a:cs typeface="Arial" panose="020B0604020202020204"/>
              </a:rPr>
              <a:t> </a:t>
            </a:r>
            <a:r>
              <a:rPr sz="3050" b="1" dirty="0">
                <a:latin typeface="Arial" panose="020B0604020202020204"/>
                <a:cs typeface="Arial" panose="020B0604020202020204"/>
              </a:rPr>
              <a:t>ΠΙΛΟΤΙΚΗ</a:t>
            </a:r>
            <a:r>
              <a:rPr sz="3050" b="1" spc="-70" dirty="0">
                <a:latin typeface="Arial" panose="020B0604020202020204"/>
                <a:cs typeface="Arial" panose="020B0604020202020204"/>
              </a:rPr>
              <a:t> </a:t>
            </a:r>
            <a:r>
              <a:rPr sz="3050" b="1" spc="-10" dirty="0">
                <a:latin typeface="Arial" panose="020B0604020202020204"/>
                <a:cs typeface="Arial" panose="020B0604020202020204"/>
              </a:rPr>
              <a:t>ΕΓΧΥΣΗ </a:t>
            </a:r>
            <a:r>
              <a:rPr sz="3050" b="1" spc="-25">
                <a:latin typeface="Arial" panose="020B0604020202020204"/>
                <a:cs typeface="Arial" panose="020B0604020202020204"/>
              </a:rPr>
              <a:t>ΚΑΥΣΙΜΟΥ</a:t>
            </a:r>
            <a:r>
              <a:rPr sz="3050" b="1" spc="-170">
                <a:latin typeface="Arial" panose="020B0604020202020204"/>
                <a:cs typeface="Arial" panose="020B0604020202020204"/>
              </a:rPr>
              <a:t> </a:t>
            </a:r>
            <a:r>
              <a:rPr sz="3050" b="1" spc="-10" smtClean="0">
                <a:latin typeface="Arial" panose="020B0604020202020204"/>
                <a:cs typeface="Arial" panose="020B0604020202020204"/>
              </a:rPr>
              <a:t>ΝΤ</a:t>
            </a:r>
            <a:r>
              <a:rPr lang="el-GR" sz="3050" b="1" spc="-10" dirty="0" smtClean="0">
                <a:latin typeface="Arial" panose="020B0604020202020204"/>
                <a:cs typeface="Arial" panose="020B0604020202020204"/>
              </a:rPr>
              <a:t>Η</a:t>
            </a:r>
            <a:r>
              <a:rPr sz="3050" b="1" spc="-10" smtClean="0">
                <a:latin typeface="Arial" panose="020B0604020202020204"/>
                <a:cs typeface="Arial" panose="020B0604020202020204"/>
              </a:rPr>
              <a:t>ΖΕΛ</a:t>
            </a:r>
            <a:r>
              <a:rPr sz="3050" b="1" spc="-10" dirty="0">
                <a:latin typeface="Arial" panose="020B0604020202020204"/>
                <a:cs typeface="Arial" panose="020B0604020202020204"/>
              </a:rPr>
              <a:t>.</a:t>
            </a:r>
            <a:endParaRPr sz="3050">
              <a:latin typeface="Arial" panose="020B0604020202020204"/>
              <a:cs typeface="Arial" panose="020B0604020202020204"/>
            </a:endParaRPr>
          </a:p>
        </p:txBody>
      </p:sp>
    </p:spTree>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547495">
              <a:lnSpc>
                <a:spcPct val="100000"/>
              </a:lnSpc>
              <a:spcBef>
                <a:spcPts val="100"/>
              </a:spcBef>
            </a:pPr>
            <a:r>
              <a:rPr u="sng" dirty="0">
                <a:solidFill>
                  <a:srgbClr val="000000"/>
                </a:solidFill>
                <a:uFill>
                  <a:solidFill>
                    <a:srgbClr val="000000"/>
                  </a:solidFill>
                </a:uFill>
              </a:rPr>
              <a:t>DUAL</a:t>
            </a:r>
            <a:r>
              <a:rPr u="sng" spc="-100" dirty="0">
                <a:solidFill>
                  <a:srgbClr val="000000"/>
                </a:solidFill>
                <a:uFill>
                  <a:solidFill>
                    <a:srgbClr val="000000"/>
                  </a:solidFill>
                </a:uFill>
              </a:rPr>
              <a:t> </a:t>
            </a:r>
            <a:r>
              <a:rPr u="sng" dirty="0">
                <a:solidFill>
                  <a:srgbClr val="000000"/>
                </a:solidFill>
                <a:uFill>
                  <a:solidFill>
                    <a:srgbClr val="000000"/>
                  </a:solidFill>
                </a:uFill>
              </a:rPr>
              <a:t>FUEL</a:t>
            </a:r>
            <a:r>
              <a:rPr u="sng" spc="-80" dirty="0">
                <a:solidFill>
                  <a:srgbClr val="000000"/>
                </a:solidFill>
                <a:uFill>
                  <a:solidFill>
                    <a:srgbClr val="000000"/>
                  </a:solidFill>
                </a:uFill>
              </a:rPr>
              <a:t> </a:t>
            </a:r>
            <a:r>
              <a:rPr u="sng" dirty="0">
                <a:solidFill>
                  <a:srgbClr val="000000"/>
                </a:solidFill>
                <a:uFill>
                  <a:solidFill>
                    <a:srgbClr val="000000"/>
                  </a:solidFill>
                </a:uFill>
              </a:rPr>
              <a:t>MARINE</a:t>
            </a:r>
            <a:r>
              <a:rPr u="sng" spc="-35" dirty="0">
                <a:solidFill>
                  <a:srgbClr val="000000"/>
                </a:solidFill>
                <a:uFill>
                  <a:solidFill>
                    <a:srgbClr val="000000"/>
                  </a:solidFill>
                </a:uFill>
              </a:rPr>
              <a:t> </a:t>
            </a:r>
            <a:r>
              <a:rPr u="sng" spc="-10" dirty="0">
                <a:solidFill>
                  <a:srgbClr val="000000"/>
                </a:solidFill>
                <a:uFill>
                  <a:solidFill>
                    <a:srgbClr val="000000"/>
                  </a:solidFill>
                </a:uFill>
              </a:rPr>
              <a:t>ENGINES</a:t>
            </a:r>
            <a:endParaRPr u="sng" spc="-10" dirty="0">
              <a:solidFill>
                <a:srgbClr val="000000"/>
              </a:solidFill>
              <a:uFill>
                <a:solidFill>
                  <a:srgbClr val="000000"/>
                </a:solidFill>
              </a:uFill>
            </a:endParaRPr>
          </a:p>
        </p:txBody>
      </p:sp>
      <p:grpSp>
        <p:nvGrpSpPr>
          <p:cNvPr id="4" name="object 4"/>
          <p:cNvGrpSpPr/>
          <p:nvPr/>
        </p:nvGrpSpPr>
        <p:grpSpPr>
          <a:xfrm>
            <a:off x="533400" y="1125219"/>
            <a:ext cx="7854950" cy="5632450"/>
            <a:chOff x="533400" y="1125219"/>
            <a:chExt cx="7854950" cy="5632450"/>
          </a:xfrm>
        </p:grpSpPr>
        <p:pic>
          <p:nvPicPr>
            <p:cNvPr id="5" name="object 5"/>
            <p:cNvPicPr/>
            <p:nvPr/>
          </p:nvPicPr>
          <p:blipFill>
            <a:blip r:embed="rId1" cstate="print"/>
            <a:stretch>
              <a:fillRect/>
            </a:stretch>
          </p:blipFill>
          <p:spPr>
            <a:xfrm>
              <a:off x="533400" y="1125219"/>
              <a:ext cx="7854950" cy="5632450"/>
            </a:xfrm>
            <a:prstGeom prst="rect">
              <a:avLst/>
            </a:prstGeom>
          </p:spPr>
        </p:pic>
        <p:sp>
          <p:nvSpPr>
            <p:cNvPr id="6" name="object 6"/>
            <p:cNvSpPr/>
            <p:nvPr/>
          </p:nvSpPr>
          <p:spPr>
            <a:xfrm>
              <a:off x="3420110" y="1700529"/>
              <a:ext cx="3649979" cy="1824989"/>
            </a:xfrm>
            <a:custGeom>
              <a:avLst/>
              <a:gdLst/>
              <a:ahLst/>
              <a:cxnLst/>
              <a:rect l="l" t="t" r="r" b="b"/>
              <a:pathLst>
                <a:path w="3649979" h="1824989">
                  <a:moveTo>
                    <a:pt x="0" y="0"/>
                  </a:moveTo>
                  <a:lnTo>
                    <a:pt x="3649980" y="1824990"/>
                  </a:lnTo>
                </a:path>
              </a:pathLst>
            </a:custGeom>
            <a:ln w="22283">
              <a:solidFill>
                <a:srgbClr val="FF0000"/>
              </a:solidFill>
            </a:ln>
          </p:spPr>
          <p:txBody>
            <a:bodyPr wrap="square" lIns="0" tIns="0" rIns="0" bIns="0" rtlCol="0"/>
            <a:lstStyle/>
            <a:p/>
          </p:txBody>
        </p:sp>
        <p:pic>
          <p:nvPicPr>
            <p:cNvPr id="7" name="object 7"/>
            <p:cNvPicPr/>
            <p:nvPr/>
          </p:nvPicPr>
          <p:blipFill>
            <a:blip r:embed="rId2" cstate="print"/>
            <a:stretch>
              <a:fillRect/>
            </a:stretch>
          </p:blipFill>
          <p:spPr>
            <a:xfrm>
              <a:off x="7044690" y="3475990"/>
              <a:ext cx="119379" cy="101600"/>
            </a:xfrm>
            <a:prstGeom prst="rect">
              <a:avLst/>
            </a:prstGeom>
          </p:spPr>
        </p:pic>
        <p:sp>
          <p:nvSpPr>
            <p:cNvPr id="8" name="object 8"/>
            <p:cNvSpPr/>
            <p:nvPr/>
          </p:nvSpPr>
          <p:spPr>
            <a:xfrm>
              <a:off x="3636010" y="2061209"/>
              <a:ext cx="2286000" cy="1454150"/>
            </a:xfrm>
            <a:custGeom>
              <a:avLst/>
              <a:gdLst/>
              <a:ahLst/>
              <a:cxnLst/>
              <a:rect l="l" t="t" r="r" b="b"/>
              <a:pathLst>
                <a:path w="2286000" h="1454150">
                  <a:moveTo>
                    <a:pt x="0" y="0"/>
                  </a:moveTo>
                  <a:lnTo>
                    <a:pt x="2286000" y="1454150"/>
                  </a:lnTo>
                </a:path>
              </a:pathLst>
            </a:custGeom>
            <a:ln w="25518">
              <a:solidFill>
                <a:srgbClr val="FF0000"/>
              </a:solidFill>
            </a:ln>
          </p:spPr>
          <p:txBody>
            <a:bodyPr wrap="square" lIns="0" tIns="0" rIns="0" bIns="0" rtlCol="0"/>
            <a:lstStyle/>
            <a:p/>
          </p:txBody>
        </p:sp>
        <p:pic>
          <p:nvPicPr>
            <p:cNvPr id="9" name="object 9"/>
            <p:cNvPicPr/>
            <p:nvPr/>
          </p:nvPicPr>
          <p:blipFill>
            <a:blip r:embed="rId3" cstate="print"/>
            <a:stretch>
              <a:fillRect/>
            </a:stretch>
          </p:blipFill>
          <p:spPr>
            <a:xfrm>
              <a:off x="5894070" y="3468369"/>
              <a:ext cx="118109" cy="104139"/>
            </a:xfrm>
            <a:prstGeom prst="rect">
              <a:avLst/>
            </a:prstGeom>
          </p:spPr>
        </p:pic>
      </p:grpSp>
      <p:sp>
        <p:nvSpPr>
          <p:cNvPr id="10" name="object 10"/>
          <p:cNvSpPr txBox="1"/>
          <p:nvPr/>
        </p:nvSpPr>
        <p:spPr>
          <a:xfrm>
            <a:off x="617219" y="1541779"/>
            <a:ext cx="3142615" cy="1280160"/>
          </a:xfrm>
          <a:prstGeom prst="rect">
            <a:avLst/>
          </a:prstGeom>
        </p:spPr>
        <p:txBody>
          <a:bodyPr vert="horz" wrap="square" lIns="0" tIns="0" rIns="0" bIns="0" rtlCol="0">
            <a:spAutoFit/>
          </a:bodyPr>
          <a:lstStyle/>
          <a:p>
            <a:pPr marL="127000" indent="-114935">
              <a:lnSpc>
                <a:spcPts val="2060"/>
              </a:lnSpc>
              <a:buSzPct val="106000"/>
              <a:buChar char="•"/>
              <a:tabLst>
                <a:tab pos="127635" algn="l"/>
              </a:tabLst>
            </a:pPr>
            <a:r>
              <a:rPr sz="1600" b="1" dirty="0">
                <a:solidFill>
                  <a:srgbClr val="FF0000"/>
                </a:solidFill>
                <a:latin typeface="Calibri" panose="020F0502020204030204"/>
                <a:cs typeface="Calibri" panose="020F0502020204030204"/>
              </a:rPr>
              <a:t>Gas</a:t>
            </a:r>
            <a:r>
              <a:rPr sz="1600" b="1" spc="-40"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valve</a:t>
            </a:r>
            <a:r>
              <a:rPr sz="1600" b="1" spc="-40"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electrical</a:t>
            </a:r>
            <a:r>
              <a:rPr sz="1600" b="1" spc="-35" dirty="0">
                <a:solidFill>
                  <a:srgbClr val="FF0000"/>
                </a:solidFill>
                <a:latin typeface="Calibri" panose="020F0502020204030204"/>
                <a:cs typeface="Calibri" panose="020F0502020204030204"/>
              </a:rPr>
              <a:t> </a:t>
            </a:r>
            <a:r>
              <a:rPr sz="1600" b="1" spc="-10" dirty="0">
                <a:solidFill>
                  <a:srgbClr val="FF0000"/>
                </a:solidFill>
                <a:latin typeface="Calibri" panose="020F0502020204030204"/>
                <a:cs typeface="Calibri" panose="020F0502020204030204"/>
              </a:rPr>
              <a:t>connection</a:t>
            </a:r>
            <a:endParaRPr sz="1600">
              <a:latin typeface="Calibri" panose="020F0502020204030204"/>
              <a:cs typeface="Calibri" panose="020F0502020204030204"/>
            </a:endParaRPr>
          </a:p>
          <a:p>
            <a:pPr marL="114300" indent="-102235">
              <a:lnSpc>
                <a:spcPct val="100000"/>
              </a:lnSpc>
              <a:buSzPct val="94000"/>
              <a:buChar char="•"/>
              <a:tabLst>
                <a:tab pos="114935" algn="l"/>
              </a:tabLst>
            </a:pPr>
            <a:r>
              <a:rPr sz="1600" b="1" dirty="0">
                <a:solidFill>
                  <a:srgbClr val="FF0000"/>
                </a:solidFill>
                <a:latin typeface="Calibri" panose="020F0502020204030204"/>
                <a:cs typeface="Calibri" panose="020F0502020204030204"/>
              </a:rPr>
              <a:t>Injection</a:t>
            </a:r>
            <a:r>
              <a:rPr sz="1600" b="1" spc="-60"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valve</a:t>
            </a:r>
            <a:r>
              <a:rPr sz="1600" b="1" spc="-4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electrical</a:t>
            </a:r>
            <a:r>
              <a:rPr sz="1600" b="1" spc="-50" dirty="0">
                <a:solidFill>
                  <a:srgbClr val="FF0000"/>
                </a:solidFill>
                <a:latin typeface="Calibri" panose="020F0502020204030204"/>
                <a:cs typeface="Calibri" panose="020F0502020204030204"/>
              </a:rPr>
              <a:t> </a:t>
            </a:r>
            <a:r>
              <a:rPr sz="1600" b="1" spc="-10" dirty="0">
                <a:solidFill>
                  <a:srgbClr val="FF0000"/>
                </a:solidFill>
                <a:latin typeface="Calibri" panose="020F0502020204030204"/>
                <a:cs typeface="Calibri" panose="020F0502020204030204"/>
              </a:rPr>
              <a:t>connection</a:t>
            </a:r>
            <a:endParaRPr sz="1600">
              <a:latin typeface="Calibri" panose="020F0502020204030204"/>
              <a:cs typeface="Calibri" panose="020F0502020204030204"/>
            </a:endParaRPr>
          </a:p>
          <a:p>
            <a:pPr>
              <a:lnSpc>
                <a:spcPct val="100000"/>
              </a:lnSpc>
              <a:spcBef>
                <a:spcPts val="20"/>
              </a:spcBef>
              <a:buFont typeface="Calibri" panose="020F0502020204030204"/>
              <a:buChar char="•"/>
            </a:pPr>
            <a:endParaRPr sz="1750">
              <a:latin typeface="Calibri" panose="020F0502020204030204"/>
              <a:cs typeface="Calibri" panose="020F0502020204030204"/>
            </a:endParaRPr>
          </a:p>
          <a:p>
            <a:pPr marL="114300" indent="-102235">
              <a:lnSpc>
                <a:spcPct val="100000"/>
              </a:lnSpc>
              <a:buSzPct val="94000"/>
              <a:buChar char="•"/>
              <a:tabLst>
                <a:tab pos="114935" algn="l"/>
              </a:tabLst>
            </a:pPr>
            <a:r>
              <a:rPr sz="1600" b="1" dirty="0">
                <a:solidFill>
                  <a:srgbClr val="FF0000"/>
                </a:solidFill>
                <a:latin typeface="Calibri" panose="020F0502020204030204"/>
                <a:cs typeface="Calibri" panose="020F0502020204030204"/>
              </a:rPr>
              <a:t>Main</a:t>
            </a:r>
            <a:r>
              <a:rPr sz="1600" b="1" spc="-3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fuel</a:t>
            </a:r>
            <a:r>
              <a:rPr sz="1600" b="1" spc="-1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quill</a:t>
            </a:r>
            <a:r>
              <a:rPr sz="1600" b="1" spc="-15" dirty="0">
                <a:solidFill>
                  <a:srgbClr val="FF0000"/>
                </a:solidFill>
                <a:latin typeface="Calibri" panose="020F0502020204030204"/>
                <a:cs typeface="Calibri" panose="020F0502020204030204"/>
              </a:rPr>
              <a:t> </a:t>
            </a:r>
            <a:r>
              <a:rPr sz="1600" b="1" spc="-20" dirty="0">
                <a:solidFill>
                  <a:srgbClr val="FF0000"/>
                </a:solidFill>
                <a:latin typeface="Calibri" panose="020F0502020204030204"/>
                <a:cs typeface="Calibri" panose="020F0502020204030204"/>
              </a:rPr>
              <a:t>pipe</a:t>
            </a:r>
            <a:endParaRPr sz="1600">
              <a:latin typeface="Calibri" panose="020F0502020204030204"/>
              <a:cs typeface="Calibri" panose="020F0502020204030204"/>
            </a:endParaRPr>
          </a:p>
          <a:p>
            <a:pPr marL="114300" indent="-102235">
              <a:lnSpc>
                <a:spcPct val="100000"/>
              </a:lnSpc>
              <a:buSzPct val="94000"/>
              <a:buChar char="•"/>
              <a:tabLst>
                <a:tab pos="114935" algn="l"/>
              </a:tabLst>
            </a:pPr>
            <a:r>
              <a:rPr sz="1600" b="1" dirty="0">
                <a:solidFill>
                  <a:srgbClr val="FF0000"/>
                </a:solidFill>
                <a:latin typeface="Calibri" panose="020F0502020204030204"/>
                <a:cs typeface="Calibri" panose="020F0502020204030204"/>
              </a:rPr>
              <a:t>Pilot</a:t>
            </a:r>
            <a:r>
              <a:rPr sz="1600" b="1" spc="-30"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fuel</a:t>
            </a:r>
            <a:r>
              <a:rPr sz="1600" b="1" spc="-15" dirty="0">
                <a:solidFill>
                  <a:srgbClr val="FF0000"/>
                </a:solidFill>
                <a:latin typeface="Calibri" panose="020F0502020204030204"/>
                <a:cs typeface="Calibri" panose="020F0502020204030204"/>
              </a:rPr>
              <a:t> </a:t>
            </a:r>
            <a:r>
              <a:rPr sz="1600" b="1" dirty="0">
                <a:solidFill>
                  <a:srgbClr val="FF0000"/>
                </a:solidFill>
                <a:latin typeface="Calibri" panose="020F0502020204030204"/>
                <a:cs typeface="Calibri" panose="020F0502020204030204"/>
              </a:rPr>
              <a:t>quill</a:t>
            </a:r>
            <a:r>
              <a:rPr sz="1600" b="1" spc="-10" dirty="0">
                <a:solidFill>
                  <a:srgbClr val="FF0000"/>
                </a:solidFill>
                <a:latin typeface="Calibri" panose="020F0502020204030204"/>
                <a:cs typeface="Calibri" panose="020F0502020204030204"/>
              </a:rPr>
              <a:t> </a:t>
            </a:r>
            <a:r>
              <a:rPr sz="1600" b="1" spc="-20" dirty="0">
                <a:solidFill>
                  <a:srgbClr val="FF0000"/>
                </a:solidFill>
                <a:latin typeface="Calibri" panose="020F0502020204030204"/>
                <a:cs typeface="Calibri" panose="020F0502020204030204"/>
              </a:rPr>
              <a:t>pipe</a:t>
            </a:r>
            <a:endParaRPr sz="1600">
              <a:latin typeface="Calibri" panose="020F0502020204030204"/>
              <a:cs typeface="Calibri" panose="020F0502020204030204"/>
            </a:endParaRPr>
          </a:p>
        </p:txBody>
      </p:sp>
      <p:grpSp>
        <p:nvGrpSpPr>
          <p:cNvPr id="11" name="object 11"/>
          <p:cNvGrpSpPr/>
          <p:nvPr/>
        </p:nvGrpSpPr>
        <p:grpSpPr>
          <a:xfrm>
            <a:off x="2182812" y="2407602"/>
            <a:ext cx="1459865" cy="2893695"/>
            <a:chOff x="2182812" y="2407602"/>
            <a:chExt cx="1459865" cy="2893695"/>
          </a:xfrm>
        </p:grpSpPr>
        <p:sp>
          <p:nvSpPr>
            <p:cNvPr id="12" name="object 12"/>
            <p:cNvSpPr/>
            <p:nvPr/>
          </p:nvSpPr>
          <p:spPr>
            <a:xfrm>
              <a:off x="2411729" y="2420619"/>
              <a:ext cx="1177290" cy="2495550"/>
            </a:xfrm>
            <a:custGeom>
              <a:avLst/>
              <a:gdLst/>
              <a:ahLst/>
              <a:cxnLst/>
              <a:rect l="l" t="t" r="r" b="b"/>
              <a:pathLst>
                <a:path w="1177289" h="2495550">
                  <a:moveTo>
                    <a:pt x="0" y="0"/>
                  </a:moveTo>
                  <a:lnTo>
                    <a:pt x="1177290" y="2495549"/>
                  </a:lnTo>
                </a:path>
              </a:pathLst>
            </a:custGeom>
            <a:ln w="25518">
              <a:solidFill>
                <a:srgbClr val="FF0000"/>
              </a:solidFill>
            </a:ln>
          </p:spPr>
          <p:txBody>
            <a:bodyPr wrap="square" lIns="0" tIns="0" rIns="0" bIns="0" rtlCol="0"/>
            <a:lstStyle/>
            <a:p/>
          </p:txBody>
        </p:sp>
        <p:pic>
          <p:nvPicPr>
            <p:cNvPr id="13" name="object 13"/>
            <p:cNvPicPr/>
            <p:nvPr/>
          </p:nvPicPr>
          <p:blipFill>
            <a:blip r:embed="rId4" cstate="print"/>
            <a:stretch>
              <a:fillRect/>
            </a:stretch>
          </p:blipFill>
          <p:spPr>
            <a:xfrm>
              <a:off x="3538219" y="4892039"/>
              <a:ext cx="104139" cy="121920"/>
            </a:xfrm>
            <a:prstGeom prst="rect">
              <a:avLst/>
            </a:prstGeom>
          </p:spPr>
        </p:pic>
        <p:sp>
          <p:nvSpPr>
            <p:cNvPr id="14" name="object 14"/>
            <p:cNvSpPr/>
            <p:nvPr/>
          </p:nvSpPr>
          <p:spPr>
            <a:xfrm>
              <a:off x="2195829" y="2781299"/>
              <a:ext cx="1245870" cy="2424430"/>
            </a:xfrm>
            <a:custGeom>
              <a:avLst/>
              <a:gdLst/>
              <a:ahLst/>
              <a:cxnLst/>
              <a:rect l="l" t="t" r="r" b="b"/>
              <a:pathLst>
                <a:path w="1245870" h="2424429">
                  <a:moveTo>
                    <a:pt x="0" y="0"/>
                  </a:moveTo>
                  <a:lnTo>
                    <a:pt x="1245870" y="2424430"/>
                  </a:lnTo>
                </a:path>
              </a:pathLst>
            </a:custGeom>
            <a:ln w="25518">
              <a:solidFill>
                <a:srgbClr val="FF0000"/>
              </a:solidFill>
            </a:ln>
          </p:spPr>
          <p:txBody>
            <a:bodyPr wrap="square" lIns="0" tIns="0" rIns="0" bIns="0" rtlCol="0"/>
            <a:lstStyle/>
            <a:p/>
          </p:txBody>
        </p:sp>
        <p:pic>
          <p:nvPicPr>
            <p:cNvPr id="15" name="object 15"/>
            <p:cNvPicPr/>
            <p:nvPr/>
          </p:nvPicPr>
          <p:blipFill>
            <a:blip r:embed="rId5" cstate="print"/>
            <a:stretch>
              <a:fillRect/>
            </a:stretch>
          </p:blipFill>
          <p:spPr>
            <a:xfrm>
              <a:off x="3392169" y="5180329"/>
              <a:ext cx="102869" cy="120650"/>
            </a:xfrm>
            <a:prstGeom prst="rect">
              <a:avLst/>
            </a:prstGeom>
          </p:spPr>
        </p:pic>
      </p:grpSp>
      <p:sp>
        <p:nvSpPr>
          <p:cNvPr id="16" name="object 16"/>
          <p:cNvSpPr txBox="1"/>
          <p:nvPr/>
        </p:nvSpPr>
        <p:spPr>
          <a:xfrm>
            <a:off x="7529830" y="5621020"/>
            <a:ext cx="1247140" cy="755650"/>
          </a:xfrm>
          <a:prstGeom prst="rect">
            <a:avLst/>
          </a:prstGeom>
        </p:spPr>
        <p:txBody>
          <a:bodyPr vert="horz" wrap="square" lIns="0" tIns="12700" rIns="0" bIns="0" rtlCol="0">
            <a:spAutoFit/>
          </a:bodyPr>
          <a:lstStyle/>
          <a:p>
            <a:pPr marL="12700" marR="5080">
              <a:lnSpc>
                <a:spcPct val="100000"/>
              </a:lnSpc>
              <a:spcBef>
                <a:spcPts val="100"/>
              </a:spcBef>
              <a:buSzPct val="94000"/>
              <a:buChar char="•"/>
              <a:tabLst>
                <a:tab pos="114935" algn="l"/>
              </a:tabLst>
            </a:pPr>
            <a:r>
              <a:rPr sz="1600" b="1" dirty="0">
                <a:solidFill>
                  <a:srgbClr val="FF0000"/>
                </a:solidFill>
                <a:latin typeface="Calibri" panose="020F0502020204030204"/>
                <a:cs typeface="Calibri" panose="020F0502020204030204"/>
              </a:rPr>
              <a:t>Twin</a:t>
            </a:r>
            <a:r>
              <a:rPr sz="1600" b="1" spc="-70" dirty="0">
                <a:solidFill>
                  <a:srgbClr val="FF0000"/>
                </a:solidFill>
                <a:latin typeface="Calibri" panose="020F0502020204030204"/>
                <a:cs typeface="Calibri" panose="020F0502020204030204"/>
              </a:rPr>
              <a:t> </a:t>
            </a:r>
            <a:r>
              <a:rPr sz="1600" b="1" spc="-10" dirty="0">
                <a:solidFill>
                  <a:srgbClr val="FF0000"/>
                </a:solidFill>
                <a:latin typeface="Calibri" panose="020F0502020204030204"/>
                <a:cs typeface="Calibri" panose="020F0502020204030204"/>
              </a:rPr>
              <a:t>nozzle </a:t>
            </a:r>
            <a:r>
              <a:rPr sz="1600" b="1" dirty="0">
                <a:solidFill>
                  <a:srgbClr val="FF0000"/>
                </a:solidFill>
                <a:latin typeface="Calibri" panose="020F0502020204030204"/>
                <a:cs typeface="Calibri" panose="020F0502020204030204"/>
              </a:rPr>
              <a:t>injection</a:t>
            </a:r>
            <a:r>
              <a:rPr sz="1600" b="1" spc="-55" dirty="0">
                <a:solidFill>
                  <a:srgbClr val="FF0000"/>
                </a:solidFill>
                <a:latin typeface="Calibri" panose="020F0502020204030204"/>
                <a:cs typeface="Calibri" panose="020F0502020204030204"/>
              </a:rPr>
              <a:t> </a:t>
            </a:r>
            <a:r>
              <a:rPr sz="1600" b="1" spc="-20" dirty="0">
                <a:solidFill>
                  <a:srgbClr val="FF0000"/>
                </a:solidFill>
                <a:latin typeface="Calibri" panose="020F0502020204030204"/>
                <a:cs typeface="Calibri" panose="020F0502020204030204"/>
              </a:rPr>
              <a:t>valve</a:t>
            </a:r>
            <a:endParaRPr sz="1600">
              <a:latin typeface="Calibri" panose="020F0502020204030204"/>
              <a:cs typeface="Calibri" panose="020F0502020204030204"/>
            </a:endParaRPr>
          </a:p>
          <a:p>
            <a:pPr marL="114300" indent="-102235">
              <a:lnSpc>
                <a:spcPts val="1910"/>
              </a:lnSpc>
              <a:buSzPct val="94000"/>
              <a:buChar char="•"/>
              <a:tabLst>
                <a:tab pos="114935" algn="l"/>
              </a:tabLst>
            </a:pPr>
            <a:r>
              <a:rPr sz="1600" b="1" dirty="0">
                <a:solidFill>
                  <a:srgbClr val="FF0000"/>
                </a:solidFill>
                <a:latin typeface="Calibri" panose="020F0502020204030204"/>
                <a:cs typeface="Calibri" panose="020F0502020204030204"/>
              </a:rPr>
              <a:t>Inlet</a:t>
            </a:r>
            <a:r>
              <a:rPr sz="1600" b="1" spc="-45" dirty="0">
                <a:solidFill>
                  <a:srgbClr val="FF0000"/>
                </a:solidFill>
                <a:latin typeface="Calibri" panose="020F0502020204030204"/>
                <a:cs typeface="Calibri" panose="020F0502020204030204"/>
              </a:rPr>
              <a:t> </a:t>
            </a:r>
            <a:r>
              <a:rPr sz="1600" b="1" spc="-10" dirty="0">
                <a:solidFill>
                  <a:srgbClr val="FF0000"/>
                </a:solidFill>
                <a:latin typeface="Calibri" panose="020F0502020204030204"/>
                <a:cs typeface="Calibri" panose="020F0502020204030204"/>
              </a:rPr>
              <a:t>valve</a:t>
            </a:r>
            <a:endParaRPr sz="1600">
              <a:latin typeface="Calibri" panose="020F0502020204030204"/>
              <a:cs typeface="Calibri" panose="020F0502020204030204"/>
            </a:endParaRPr>
          </a:p>
        </p:txBody>
      </p:sp>
      <p:grpSp>
        <p:nvGrpSpPr>
          <p:cNvPr id="17" name="object 17"/>
          <p:cNvGrpSpPr/>
          <p:nvPr/>
        </p:nvGrpSpPr>
        <p:grpSpPr>
          <a:xfrm>
            <a:off x="4787900" y="5792152"/>
            <a:ext cx="2748915" cy="414655"/>
            <a:chOff x="4787900" y="5792152"/>
            <a:chExt cx="2748915" cy="414655"/>
          </a:xfrm>
        </p:grpSpPr>
        <p:sp>
          <p:nvSpPr>
            <p:cNvPr id="18" name="object 18"/>
            <p:cNvSpPr/>
            <p:nvPr/>
          </p:nvSpPr>
          <p:spPr>
            <a:xfrm>
              <a:off x="5614669" y="5989320"/>
              <a:ext cx="1908810" cy="204470"/>
            </a:xfrm>
            <a:custGeom>
              <a:avLst/>
              <a:gdLst/>
              <a:ahLst/>
              <a:cxnLst/>
              <a:rect l="l" t="t" r="r" b="b"/>
              <a:pathLst>
                <a:path w="1908809" h="204470">
                  <a:moveTo>
                    <a:pt x="1908809" y="204469"/>
                  </a:moveTo>
                  <a:lnTo>
                    <a:pt x="0" y="0"/>
                  </a:lnTo>
                </a:path>
              </a:pathLst>
            </a:custGeom>
            <a:ln w="25518">
              <a:solidFill>
                <a:srgbClr val="FF0000"/>
              </a:solidFill>
            </a:ln>
          </p:spPr>
          <p:txBody>
            <a:bodyPr wrap="square" lIns="0" tIns="0" rIns="0" bIns="0" rtlCol="0"/>
            <a:lstStyle/>
            <a:p/>
          </p:txBody>
        </p:sp>
        <p:pic>
          <p:nvPicPr>
            <p:cNvPr id="19" name="object 19"/>
            <p:cNvPicPr/>
            <p:nvPr/>
          </p:nvPicPr>
          <p:blipFill>
            <a:blip r:embed="rId6" cstate="print"/>
            <a:stretch>
              <a:fillRect/>
            </a:stretch>
          </p:blipFill>
          <p:spPr>
            <a:xfrm>
              <a:off x="5507990" y="5930900"/>
              <a:ext cx="118110" cy="114300"/>
            </a:xfrm>
            <a:prstGeom prst="rect">
              <a:avLst/>
            </a:prstGeom>
          </p:spPr>
        </p:pic>
        <p:sp>
          <p:nvSpPr>
            <p:cNvPr id="20" name="object 20"/>
            <p:cNvSpPr/>
            <p:nvPr/>
          </p:nvSpPr>
          <p:spPr>
            <a:xfrm>
              <a:off x="4894579" y="5805170"/>
              <a:ext cx="2628900" cy="138430"/>
            </a:xfrm>
            <a:custGeom>
              <a:avLst/>
              <a:gdLst/>
              <a:ahLst/>
              <a:cxnLst/>
              <a:rect l="l" t="t" r="r" b="b"/>
              <a:pathLst>
                <a:path w="2628900" h="138429">
                  <a:moveTo>
                    <a:pt x="2628900" y="0"/>
                  </a:moveTo>
                  <a:lnTo>
                    <a:pt x="0" y="138429"/>
                  </a:lnTo>
                </a:path>
              </a:pathLst>
            </a:custGeom>
            <a:ln w="25518">
              <a:solidFill>
                <a:srgbClr val="FF0000"/>
              </a:solidFill>
            </a:ln>
          </p:spPr>
          <p:txBody>
            <a:bodyPr wrap="square" lIns="0" tIns="0" rIns="0" bIns="0" rtlCol="0"/>
            <a:lstStyle/>
            <a:p/>
          </p:txBody>
        </p:sp>
        <p:pic>
          <p:nvPicPr>
            <p:cNvPr id="21" name="object 21"/>
            <p:cNvPicPr/>
            <p:nvPr/>
          </p:nvPicPr>
          <p:blipFill>
            <a:blip r:embed="rId7" cstate="print"/>
            <a:stretch>
              <a:fillRect/>
            </a:stretch>
          </p:blipFill>
          <p:spPr>
            <a:xfrm>
              <a:off x="4787900" y="5886450"/>
              <a:ext cx="116839" cy="114300"/>
            </a:xfrm>
            <a:prstGeom prst="rect">
              <a:avLst/>
            </a:prstGeom>
          </p:spPr>
        </p:pic>
      </p:grpSp>
      <p:sp>
        <p:nvSpPr>
          <p:cNvPr id="22" name="object 22"/>
          <p:cNvSpPr txBox="1"/>
          <p:nvPr/>
        </p:nvSpPr>
        <p:spPr>
          <a:xfrm>
            <a:off x="8211819" y="3101340"/>
            <a:ext cx="824230" cy="1729739"/>
          </a:xfrm>
          <a:prstGeom prst="rect">
            <a:avLst/>
          </a:prstGeom>
        </p:spPr>
        <p:txBody>
          <a:bodyPr vert="horz" wrap="square" lIns="0" tIns="12700" rIns="0" bIns="0" rtlCol="0">
            <a:spAutoFit/>
          </a:bodyPr>
          <a:lstStyle/>
          <a:p>
            <a:pPr marL="12700" marR="140970">
              <a:lnSpc>
                <a:spcPct val="100000"/>
              </a:lnSpc>
              <a:spcBef>
                <a:spcPts val="100"/>
              </a:spcBef>
              <a:buSzPct val="93000"/>
              <a:buChar char="•"/>
              <a:tabLst>
                <a:tab pos="102235" algn="l"/>
              </a:tabLst>
            </a:pPr>
            <a:r>
              <a:rPr sz="1400" b="1" spc="-25" dirty="0">
                <a:solidFill>
                  <a:srgbClr val="FF0000"/>
                </a:solidFill>
                <a:latin typeface="Calibri" panose="020F0502020204030204"/>
                <a:cs typeface="Calibri" panose="020F0502020204030204"/>
              </a:rPr>
              <a:t>Gas </a:t>
            </a:r>
            <a:r>
              <a:rPr sz="1400" b="1" spc="-10" dirty="0">
                <a:solidFill>
                  <a:srgbClr val="FF0000"/>
                </a:solidFill>
                <a:latin typeface="Calibri" panose="020F0502020204030204"/>
                <a:cs typeface="Calibri" panose="020F0502020204030204"/>
              </a:rPr>
              <a:t>manifold</a:t>
            </a:r>
            <a:endParaRPr sz="1400">
              <a:latin typeface="Calibri" panose="020F0502020204030204"/>
              <a:cs typeface="Calibri" panose="020F0502020204030204"/>
            </a:endParaRPr>
          </a:p>
          <a:p>
            <a:pPr marL="12700" marR="231140">
              <a:lnSpc>
                <a:spcPts val="1680"/>
              </a:lnSpc>
              <a:spcBef>
                <a:spcPts val="45"/>
              </a:spcBef>
              <a:buSzPct val="93000"/>
              <a:buChar char="•"/>
              <a:tabLst>
                <a:tab pos="102235" algn="l"/>
              </a:tabLst>
            </a:pPr>
            <a:r>
              <a:rPr sz="1400" b="1" spc="-25" dirty="0">
                <a:solidFill>
                  <a:srgbClr val="FF0000"/>
                </a:solidFill>
                <a:latin typeface="Calibri" panose="020F0502020204030204"/>
                <a:cs typeface="Calibri" panose="020F0502020204030204"/>
              </a:rPr>
              <a:t>Gas </a:t>
            </a:r>
            <a:r>
              <a:rPr sz="1400" b="1" spc="-10" dirty="0">
                <a:solidFill>
                  <a:srgbClr val="FF0000"/>
                </a:solidFill>
                <a:latin typeface="Calibri" panose="020F0502020204030204"/>
                <a:cs typeface="Calibri" panose="020F0502020204030204"/>
              </a:rPr>
              <a:t>bellows</a:t>
            </a:r>
            <a:endParaRPr sz="1400">
              <a:latin typeface="Calibri" panose="020F0502020204030204"/>
              <a:cs typeface="Calibri" panose="020F0502020204030204"/>
            </a:endParaRPr>
          </a:p>
          <a:p>
            <a:pPr marL="101600" indent="-89535">
              <a:lnSpc>
                <a:spcPts val="1625"/>
              </a:lnSpc>
              <a:buSzPct val="93000"/>
              <a:buChar char="•"/>
              <a:tabLst>
                <a:tab pos="102235" algn="l"/>
              </a:tabLst>
            </a:pPr>
            <a:r>
              <a:rPr sz="1400" b="1" dirty="0">
                <a:solidFill>
                  <a:srgbClr val="FF0000"/>
                </a:solidFill>
                <a:latin typeface="Calibri" panose="020F0502020204030204"/>
                <a:cs typeface="Calibri" panose="020F0502020204030204"/>
              </a:rPr>
              <a:t>Fine</a:t>
            </a:r>
            <a:r>
              <a:rPr sz="1400" b="1" spc="-15" dirty="0">
                <a:solidFill>
                  <a:srgbClr val="FF0000"/>
                </a:solidFill>
                <a:latin typeface="Calibri" panose="020F0502020204030204"/>
                <a:cs typeface="Calibri" panose="020F0502020204030204"/>
              </a:rPr>
              <a:t> </a:t>
            </a:r>
            <a:r>
              <a:rPr sz="1400" b="1" spc="-10" dirty="0">
                <a:solidFill>
                  <a:srgbClr val="FF0000"/>
                </a:solidFill>
                <a:latin typeface="Calibri" panose="020F0502020204030204"/>
                <a:cs typeface="Calibri" panose="020F0502020204030204"/>
              </a:rPr>
              <a:t>filter</a:t>
            </a:r>
            <a:endParaRPr sz="1400">
              <a:latin typeface="Calibri" panose="020F0502020204030204"/>
              <a:cs typeface="Calibri" panose="020F0502020204030204"/>
            </a:endParaRPr>
          </a:p>
          <a:p>
            <a:pPr marL="101600" indent="-89535">
              <a:lnSpc>
                <a:spcPct val="100000"/>
              </a:lnSpc>
              <a:buSzPct val="93000"/>
              <a:buChar char="•"/>
              <a:tabLst>
                <a:tab pos="102235" algn="l"/>
              </a:tabLst>
            </a:pPr>
            <a:r>
              <a:rPr sz="1400" b="1" dirty="0">
                <a:solidFill>
                  <a:srgbClr val="FF0000"/>
                </a:solidFill>
                <a:latin typeface="Calibri" panose="020F0502020204030204"/>
                <a:cs typeface="Calibri" panose="020F0502020204030204"/>
              </a:rPr>
              <a:t>Gas</a:t>
            </a:r>
            <a:r>
              <a:rPr sz="1400" b="1" spc="-10" dirty="0">
                <a:solidFill>
                  <a:srgbClr val="FF0000"/>
                </a:solidFill>
                <a:latin typeface="Calibri" panose="020F0502020204030204"/>
                <a:cs typeface="Calibri" panose="020F0502020204030204"/>
              </a:rPr>
              <a:t> valve</a:t>
            </a:r>
            <a:endParaRPr sz="1400">
              <a:latin typeface="Calibri" panose="020F0502020204030204"/>
              <a:cs typeface="Calibri" panose="020F0502020204030204"/>
            </a:endParaRPr>
          </a:p>
          <a:p>
            <a:pPr marL="12700" marR="335915">
              <a:lnSpc>
                <a:spcPct val="100000"/>
              </a:lnSpc>
              <a:buSzPct val="93000"/>
              <a:buChar char="•"/>
              <a:tabLst>
                <a:tab pos="102235" algn="l"/>
              </a:tabLst>
            </a:pPr>
            <a:r>
              <a:rPr sz="1400" b="1" spc="-25" dirty="0">
                <a:solidFill>
                  <a:srgbClr val="FF0000"/>
                </a:solidFill>
                <a:latin typeface="Calibri" panose="020F0502020204030204"/>
                <a:cs typeface="Calibri" panose="020F0502020204030204"/>
              </a:rPr>
              <a:t>Gas </a:t>
            </a:r>
            <a:r>
              <a:rPr sz="1400" b="1" spc="-10" dirty="0">
                <a:solidFill>
                  <a:srgbClr val="FF0000"/>
                </a:solidFill>
                <a:latin typeface="Calibri" panose="020F0502020204030204"/>
                <a:cs typeface="Calibri" panose="020F0502020204030204"/>
              </a:rPr>
              <a:t>nozzle</a:t>
            </a:r>
            <a:endParaRPr sz="1400">
              <a:latin typeface="Calibri" panose="020F0502020204030204"/>
              <a:cs typeface="Calibri" panose="020F0502020204030204"/>
            </a:endParaRPr>
          </a:p>
        </p:txBody>
      </p:sp>
      <p:grpSp>
        <p:nvGrpSpPr>
          <p:cNvPr id="23" name="object 23"/>
          <p:cNvGrpSpPr/>
          <p:nvPr/>
        </p:nvGrpSpPr>
        <p:grpSpPr>
          <a:xfrm>
            <a:off x="7407909" y="2232660"/>
            <a:ext cx="805815" cy="2334260"/>
            <a:chOff x="7407909" y="2232660"/>
            <a:chExt cx="805815" cy="2334260"/>
          </a:xfrm>
        </p:grpSpPr>
        <p:sp>
          <p:nvSpPr>
            <p:cNvPr id="24" name="object 24"/>
            <p:cNvSpPr/>
            <p:nvPr/>
          </p:nvSpPr>
          <p:spPr>
            <a:xfrm>
              <a:off x="7750809" y="2325370"/>
              <a:ext cx="449580" cy="772160"/>
            </a:xfrm>
            <a:custGeom>
              <a:avLst/>
              <a:gdLst/>
              <a:ahLst/>
              <a:cxnLst/>
              <a:rect l="l" t="t" r="r" b="b"/>
              <a:pathLst>
                <a:path w="449579" h="772160">
                  <a:moveTo>
                    <a:pt x="449580" y="772159"/>
                  </a:moveTo>
                  <a:lnTo>
                    <a:pt x="0" y="0"/>
                  </a:lnTo>
                </a:path>
              </a:pathLst>
            </a:custGeom>
            <a:ln w="25518">
              <a:solidFill>
                <a:srgbClr val="FF0000"/>
              </a:solidFill>
            </a:ln>
          </p:spPr>
          <p:txBody>
            <a:bodyPr wrap="square" lIns="0" tIns="0" rIns="0" bIns="0" rtlCol="0"/>
            <a:lstStyle/>
            <a:p/>
          </p:txBody>
        </p:sp>
        <p:pic>
          <p:nvPicPr>
            <p:cNvPr id="25" name="object 25"/>
            <p:cNvPicPr/>
            <p:nvPr/>
          </p:nvPicPr>
          <p:blipFill>
            <a:blip r:embed="rId8" cstate="print"/>
            <a:stretch>
              <a:fillRect/>
            </a:stretch>
          </p:blipFill>
          <p:spPr>
            <a:xfrm>
              <a:off x="7696199" y="2232660"/>
              <a:ext cx="102870" cy="119379"/>
            </a:xfrm>
            <a:prstGeom prst="rect">
              <a:avLst/>
            </a:prstGeom>
          </p:spPr>
        </p:pic>
        <p:sp>
          <p:nvSpPr>
            <p:cNvPr id="26" name="object 26"/>
            <p:cNvSpPr/>
            <p:nvPr/>
          </p:nvSpPr>
          <p:spPr>
            <a:xfrm>
              <a:off x="7767319" y="3105150"/>
              <a:ext cx="433070" cy="495300"/>
            </a:xfrm>
            <a:custGeom>
              <a:avLst/>
              <a:gdLst/>
              <a:ahLst/>
              <a:cxnLst/>
              <a:rect l="l" t="t" r="r" b="b"/>
              <a:pathLst>
                <a:path w="433070" h="495300">
                  <a:moveTo>
                    <a:pt x="433070" y="495300"/>
                  </a:moveTo>
                  <a:lnTo>
                    <a:pt x="0" y="0"/>
                  </a:lnTo>
                </a:path>
              </a:pathLst>
            </a:custGeom>
            <a:ln w="25518">
              <a:solidFill>
                <a:srgbClr val="FF0000"/>
              </a:solidFill>
            </a:ln>
          </p:spPr>
          <p:txBody>
            <a:bodyPr wrap="square" lIns="0" tIns="0" rIns="0" bIns="0" rtlCol="0"/>
            <a:lstStyle/>
            <a:p/>
          </p:txBody>
        </p:sp>
        <p:pic>
          <p:nvPicPr>
            <p:cNvPr id="27" name="object 27"/>
            <p:cNvPicPr/>
            <p:nvPr/>
          </p:nvPicPr>
          <p:blipFill>
            <a:blip r:embed="rId9" cstate="print"/>
            <a:stretch>
              <a:fillRect/>
            </a:stretch>
          </p:blipFill>
          <p:spPr>
            <a:xfrm>
              <a:off x="7696199" y="3025140"/>
              <a:ext cx="111759" cy="116839"/>
            </a:xfrm>
            <a:prstGeom prst="rect">
              <a:avLst/>
            </a:prstGeom>
          </p:spPr>
        </p:pic>
        <p:sp>
          <p:nvSpPr>
            <p:cNvPr id="28" name="object 28"/>
            <p:cNvSpPr/>
            <p:nvPr/>
          </p:nvSpPr>
          <p:spPr>
            <a:xfrm>
              <a:off x="7636509" y="3595370"/>
              <a:ext cx="563880" cy="438150"/>
            </a:xfrm>
            <a:custGeom>
              <a:avLst/>
              <a:gdLst/>
              <a:ahLst/>
              <a:cxnLst/>
              <a:rect l="l" t="t" r="r" b="b"/>
              <a:pathLst>
                <a:path w="563879" h="438150">
                  <a:moveTo>
                    <a:pt x="563880" y="438149"/>
                  </a:moveTo>
                  <a:lnTo>
                    <a:pt x="0" y="0"/>
                  </a:lnTo>
                </a:path>
              </a:pathLst>
            </a:custGeom>
            <a:ln w="25518">
              <a:solidFill>
                <a:srgbClr val="FF0000"/>
              </a:solidFill>
            </a:ln>
          </p:spPr>
          <p:txBody>
            <a:bodyPr wrap="square" lIns="0" tIns="0" rIns="0" bIns="0" rtlCol="0"/>
            <a:lstStyle/>
            <a:p/>
          </p:txBody>
        </p:sp>
        <p:pic>
          <p:nvPicPr>
            <p:cNvPr id="29" name="object 29"/>
            <p:cNvPicPr/>
            <p:nvPr/>
          </p:nvPicPr>
          <p:blipFill>
            <a:blip r:embed="rId10" cstate="print"/>
            <a:stretch>
              <a:fillRect/>
            </a:stretch>
          </p:blipFill>
          <p:spPr>
            <a:xfrm>
              <a:off x="7552689" y="3529330"/>
              <a:ext cx="116839" cy="109220"/>
            </a:xfrm>
            <a:prstGeom prst="rect">
              <a:avLst/>
            </a:prstGeom>
          </p:spPr>
        </p:pic>
        <p:sp>
          <p:nvSpPr>
            <p:cNvPr id="30" name="object 30"/>
            <p:cNvSpPr/>
            <p:nvPr/>
          </p:nvSpPr>
          <p:spPr>
            <a:xfrm>
              <a:off x="7501889" y="3868420"/>
              <a:ext cx="698500" cy="381000"/>
            </a:xfrm>
            <a:custGeom>
              <a:avLst/>
              <a:gdLst/>
              <a:ahLst/>
              <a:cxnLst/>
              <a:rect l="l" t="t" r="r" b="b"/>
              <a:pathLst>
                <a:path w="698500" h="381000">
                  <a:moveTo>
                    <a:pt x="698500" y="380999"/>
                  </a:moveTo>
                  <a:lnTo>
                    <a:pt x="0" y="0"/>
                  </a:lnTo>
                </a:path>
              </a:pathLst>
            </a:custGeom>
            <a:ln w="25518">
              <a:solidFill>
                <a:srgbClr val="FF0000"/>
              </a:solidFill>
            </a:ln>
          </p:spPr>
          <p:txBody>
            <a:bodyPr wrap="square" lIns="0" tIns="0" rIns="0" bIns="0" rtlCol="0"/>
            <a:lstStyle/>
            <a:p/>
          </p:txBody>
        </p:sp>
        <p:pic>
          <p:nvPicPr>
            <p:cNvPr id="31" name="object 31"/>
            <p:cNvPicPr/>
            <p:nvPr/>
          </p:nvPicPr>
          <p:blipFill>
            <a:blip r:embed="rId11" cstate="print"/>
            <a:stretch>
              <a:fillRect/>
            </a:stretch>
          </p:blipFill>
          <p:spPr>
            <a:xfrm>
              <a:off x="7407909" y="3816350"/>
              <a:ext cx="120650" cy="101600"/>
            </a:xfrm>
            <a:prstGeom prst="rect">
              <a:avLst/>
            </a:prstGeom>
          </p:spPr>
        </p:pic>
        <p:sp>
          <p:nvSpPr>
            <p:cNvPr id="32" name="object 32"/>
            <p:cNvSpPr/>
            <p:nvPr/>
          </p:nvSpPr>
          <p:spPr>
            <a:xfrm>
              <a:off x="7515859" y="4508500"/>
              <a:ext cx="684530" cy="1270"/>
            </a:xfrm>
            <a:custGeom>
              <a:avLst/>
              <a:gdLst/>
              <a:ahLst/>
              <a:cxnLst/>
              <a:rect l="l" t="t" r="r" b="b"/>
              <a:pathLst>
                <a:path w="684529" h="1270">
                  <a:moveTo>
                    <a:pt x="684530" y="0"/>
                  </a:moveTo>
                  <a:lnTo>
                    <a:pt x="0" y="1269"/>
                  </a:lnTo>
                </a:path>
              </a:pathLst>
            </a:custGeom>
            <a:ln w="25518">
              <a:solidFill>
                <a:srgbClr val="FF0000"/>
              </a:solidFill>
            </a:ln>
          </p:spPr>
          <p:txBody>
            <a:bodyPr wrap="square" lIns="0" tIns="0" rIns="0" bIns="0" rtlCol="0"/>
            <a:lstStyle/>
            <a:p/>
          </p:txBody>
        </p:sp>
        <p:pic>
          <p:nvPicPr>
            <p:cNvPr id="33" name="object 33"/>
            <p:cNvPicPr/>
            <p:nvPr/>
          </p:nvPicPr>
          <p:blipFill>
            <a:blip r:embed="rId12" cstate="print"/>
            <a:stretch>
              <a:fillRect/>
            </a:stretch>
          </p:blipFill>
          <p:spPr>
            <a:xfrm>
              <a:off x="7407909" y="4451350"/>
              <a:ext cx="115570" cy="115569"/>
            </a:xfrm>
            <a:prstGeom prst="rect">
              <a:avLst/>
            </a:prstGeom>
          </p:spPr>
        </p:pic>
      </p:grpSp>
      <p:sp>
        <p:nvSpPr>
          <p:cNvPr id="34" name="object 34"/>
          <p:cNvSpPr txBox="1"/>
          <p:nvPr/>
        </p:nvSpPr>
        <p:spPr>
          <a:xfrm>
            <a:off x="615950" y="3244850"/>
            <a:ext cx="1145540" cy="1517650"/>
          </a:xfrm>
          <a:prstGeom prst="rect">
            <a:avLst/>
          </a:prstGeom>
        </p:spPr>
        <p:txBody>
          <a:bodyPr vert="horz" wrap="square" lIns="0" tIns="12700" rIns="0" bIns="0" rtlCol="0">
            <a:spAutoFit/>
          </a:bodyPr>
          <a:lstStyle/>
          <a:p>
            <a:pPr marL="12700" marR="198755">
              <a:lnSpc>
                <a:spcPct val="100000"/>
              </a:lnSpc>
              <a:spcBef>
                <a:spcPts val="100"/>
              </a:spcBef>
              <a:buSzPct val="93000"/>
              <a:buChar char="•"/>
              <a:tabLst>
                <a:tab pos="102235" algn="l"/>
              </a:tabLst>
            </a:pPr>
            <a:r>
              <a:rPr sz="1400" b="1" dirty="0">
                <a:solidFill>
                  <a:srgbClr val="FF0000"/>
                </a:solidFill>
                <a:latin typeface="Calibri" panose="020F0502020204030204"/>
                <a:cs typeface="Calibri" panose="020F0502020204030204"/>
              </a:rPr>
              <a:t>Pilot</a:t>
            </a:r>
            <a:r>
              <a:rPr sz="1400" b="1" spc="-5"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fuel </a:t>
            </a:r>
            <a:r>
              <a:rPr sz="1400" b="1" dirty="0">
                <a:solidFill>
                  <a:srgbClr val="FF0000"/>
                </a:solidFill>
                <a:latin typeface="Calibri" panose="020F0502020204030204"/>
                <a:cs typeface="Calibri" panose="020F0502020204030204"/>
              </a:rPr>
              <a:t>common</a:t>
            </a:r>
            <a:r>
              <a:rPr sz="1400" b="1" spc="-30"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rail </a:t>
            </a:r>
            <a:r>
              <a:rPr sz="1400" b="1" spc="-10" dirty="0">
                <a:solidFill>
                  <a:srgbClr val="FF0000"/>
                </a:solidFill>
                <a:latin typeface="Calibri" panose="020F0502020204030204"/>
                <a:cs typeface="Calibri" panose="020F0502020204030204"/>
              </a:rPr>
              <a:t>900bar</a:t>
            </a:r>
            <a:endParaRPr sz="1400">
              <a:latin typeface="Calibri" panose="020F0502020204030204"/>
              <a:cs typeface="Calibri" panose="020F0502020204030204"/>
            </a:endParaRPr>
          </a:p>
          <a:p>
            <a:pPr marL="12700" marR="111125">
              <a:lnSpc>
                <a:spcPct val="100000"/>
              </a:lnSpc>
              <a:buSzPct val="93000"/>
              <a:buChar char="•"/>
              <a:tabLst>
                <a:tab pos="102235" algn="l"/>
              </a:tabLst>
            </a:pPr>
            <a:r>
              <a:rPr sz="1400" b="1" dirty="0">
                <a:solidFill>
                  <a:srgbClr val="FF0000"/>
                </a:solidFill>
                <a:latin typeface="Calibri" panose="020F0502020204030204"/>
                <a:cs typeface="Calibri" panose="020F0502020204030204"/>
              </a:rPr>
              <a:t>Main</a:t>
            </a:r>
            <a:r>
              <a:rPr sz="1400" b="1" spc="-10"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fuel </a:t>
            </a:r>
            <a:r>
              <a:rPr sz="1400" b="1" dirty="0">
                <a:solidFill>
                  <a:srgbClr val="FF0000"/>
                </a:solidFill>
                <a:latin typeface="Calibri" panose="020F0502020204030204"/>
                <a:cs typeface="Calibri" panose="020F0502020204030204"/>
              </a:rPr>
              <a:t>injection</a:t>
            </a:r>
            <a:r>
              <a:rPr sz="1400" b="1" spc="-5"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pipe</a:t>
            </a:r>
            <a:endParaRPr sz="1400">
              <a:latin typeface="Calibri" panose="020F0502020204030204"/>
              <a:cs typeface="Calibri" panose="020F0502020204030204"/>
            </a:endParaRPr>
          </a:p>
          <a:p>
            <a:pPr marL="12700" marR="5080">
              <a:lnSpc>
                <a:spcPts val="1680"/>
              </a:lnSpc>
              <a:spcBef>
                <a:spcPts val="45"/>
              </a:spcBef>
              <a:buSzPct val="93000"/>
              <a:buChar char="•"/>
              <a:tabLst>
                <a:tab pos="102235" algn="l"/>
              </a:tabLst>
            </a:pPr>
            <a:r>
              <a:rPr sz="1400" b="1" dirty="0">
                <a:solidFill>
                  <a:srgbClr val="FF0000"/>
                </a:solidFill>
                <a:latin typeface="Calibri" panose="020F0502020204030204"/>
                <a:cs typeface="Calibri" panose="020F0502020204030204"/>
              </a:rPr>
              <a:t>Main</a:t>
            </a:r>
            <a:r>
              <a:rPr sz="1400" b="1" spc="-10"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fuel </a:t>
            </a:r>
            <a:r>
              <a:rPr sz="1400" b="1" dirty="0">
                <a:solidFill>
                  <a:srgbClr val="FF0000"/>
                </a:solidFill>
                <a:latin typeface="Calibri" panose="020F0502020204030204"/>
                <a:cs typeface="Calibri" panose="020F0502020204030204"/>
              </a:rPr>
              <a:t>injection</a:t>
            </a:r>
            <a:r>
              <a:rPr sz="1400" b="1" spc="-5" dirty="0">
                <a:solidFill>
                  <a:srgbClr val="FF0000"/>
                </a:solidFill>
                <a:latin typeface="Calibri" panose="020F0502020204030204"/>
                <a:cs typeface="Calibri" panose="020F0502020204030204"/>
              </a:rPr>
              <a:t> </a:t>
            </a:r>
            <a:r>
              <a:rPr sz="1400" b="1" spc="-20" dirty="0">
                <a:solidFill>
                  <a:srgbClr val="FF0000"/>
                </a:solidFill>
                <a:latin typeface="Calibri" panose="020F0502020204030204"/>
                <a:cs typeface="Calibri" panose="020F0502020204030204"/>
              </a:rPr>
              <a:t>pump</a:t>
            </a:r>
            <a:endParaRPr sz="1400">
              <a:latin typeface="Calibri" panose="020F0502020204030204"/>
              <a:cs typeface="Calibri" panose="020F0502020204030204"/>
            </a:endParaRPr>
          </a:p>
        </p:txBody>
      </p:sp>
      <p:grpSp>
        <p:nvGrpSpPr>
          <p:cNvPr id="35" name="object 35"/>
          <p:cNvGrpSpPr/>
          <p:nvPr/>
        </p:nvGrpSpPr>
        <p:grpSpPr>
          <a:xfrm>
            <a:off x="598110" y="3416241"/>
            <a:ext cx="1279525" cy="2460625"/>
            <a:chOff x="598110" y="3416241"/>
            <a:chExt cx="1279525" cy="2460625"/>
          </a:xfrm>
        </p:grpSpPr>
        <p:sp>
          <p:nvSpPr>
            <p:cNvPr id="36" name="object 36"/>
            <p:cNvSpPr/>
            <p:nvPr/>
          </p:nvSpPr>
          <p:spPr>
            <a:xfrm>
              <a:off x="1619249" y="3429000"/>
              <a:ext cx="200660" cy="1405890"/>
            </a:xfrm>
            <a:custGeom>
              <a:avLst/>
              <a:gdLst/>
              <a:ahLst/>
              <a:cxnLst/>
              <a:rect l="l" t="t" r="r" b="b"/>
              <a:pathLst>
                <a:path w="200660" h="1405889">
                  <a:moveTo>
                    <a:pt x="0" y="0"/>
                  </a:moveTo>
                  <a:lnTo>
                    <a:pt x="200660" y="1405889"/>
                  </a:lnTo>
                </a:path>
              </a:pathLst>
            </a:custGeom>
            <a:ln w="25518">
              <a:solidFill>
                <a:srgbClr val="FF0000"/>
              </a:solidFill>
            </a:ln>
          </p:spPr>
          <p:txBody>
            <a:bodyPr wrap="square" lIns="0" tIns="0" rIns="0" bIns="0" rtlCol="0"/>
            <a:lstStyle/>
            <a:p/>
          </p:txBody>
        </p:sp>
        <p:pic>
          <p:nvPicPr>
            <p:cNvPr id="37" name="object 37"/>
            <p:cNvPicPr/>
            <p:nvPr/>
          </p:nvPicPr>
          <p:blipFill>
            <a:blip r:embed="rId13" cstate="print"/>
            <a:stretch>
              <a:fillRect/>
            </a:stretch>
          </p:blipFill>
          <p:spPr>
            <a:xfrm>
              <a:off x="1764029" y="4820920"/>
              <a:ext cx="113030" cy="119380"/>
            </a:xfrm>
            <a:prstGeom prst="rect">
              <a:avLst/>
            </a:prstGeom>
          </p:spPr>
        </p:pic>
        <p:sp>
          <p:nvSpPr>
            <p:cNvPr id="38" name="object 38"/>
            <p:cNvSpPr/>
            <p:nvPr/>
          </p:nvSpPr>
          <p:spPr>
            <a:xfrm>
              <a:off x="610869" y="4076700"/>
              <a:ext cx="66040" cy="1188720"/>
            </a:xfrm>
            <a:custGeom>
              <a:avLst/>
              <a:gdLst/>
              <a:ahLst/>
              <a:cxnLst/>
              <a:rect l="l" t="t" r="r" b="b"/>
              <a:pathLst>
                <a:path w="66040" h="1188720">
                  <a:moveTo>
                    <a:pt x="0" y="0"/>
                  </a:moveTo>
                  <a:lnTo>
                    <a:pt x="66039" y="1188720"/>
                  </a:lnTo>
                </a:path>
              </a:pathLst>
            </a:custGeom>
            <a:ln w="25518">
              <a:solidFill>
                <a:srgbClr val="FF0000"/>
              </a:solidFill>
            </a:ln>
          </p:spPr>
          <p:txBody>
            <a:bodyPr wrap="square" lIns="0" tIns="0" rIns="0" bIns="0" rtlCol="0"/>
            <a:lstStyle/>
            <a:p/>
          </p:txBody>
        </p:sp>
        <p:pic>
          <p:nvPicPr>
            <p:cNvPr id="39" name="object 39"/>
            <p:cNvPicPr/>
            <p:nvPr/>
          </p:nvPicPr>
          <p:blipFill>
            <a:blip r:embed="rId14" cstate="print"/>
            <a:stretch>
              <a:fillRect/>
            </a:stretch>
          </p:blipFill>
          <p:spPr>
            <a:xfrm>
              <a:off x="619759" y="5255260"/>
              <a:ext cx="115570" cy="116840"/>
            </a:xfrm>
            <a:prstGeom prst="rect">
              <a:avLst/>
            </a:prstGeom>
          </p:spPr>
        </p:pic>
        <p:sp>
          <p:nvSpPr>
            <p:cNvPr id="40" name="object 40"/>
            <p:cNvSpPr/>
            <p:nvPr/>
          </p:nvSpPr>
          <p:spPr>
            <a:xfrm>
              <a:off x="1042669" y="4796790"/>
              <a:ext cx="525780" cy="985519"/>
            </a:xfrm>
            <a:custGeom>
              <a:avLst/>
              <a:gdLst/>
              <a:ahLst/>
              <a:cxnLst/>
              <a:rect l="l" t="t" r="r" b="b"/>
              <a:pathLst>
                <a:path w="525780" h="985520">
                  <a:moveTo>
                    <a:pt x="0" y="0"/>
                  </a:moveTo>
                  <a:lnTo>
                    <a:pt x="525780" y="985520"/>
                  </a:lnTo>
                </a:path>
              </a:pathLst>
            </a:custGeom>
            <a:ln w="25518">
              <a:solidFill>
                <a:srgbClr val="FF0000"/>
              </a:solidFill>
            </a:ln>
          </p:spPr>
          <p:txBody>
            <a:bodyPr wrap="square" lIns="0" tIns="0" rIns="0" bIns="0" rtlCol="0"/>
            <a:lstStyle/>
            <a:p/>
          </p:txBody>
        </p:sp>
        <p:pic>
          <p:nvPicPr>
            <p:cNvPr id="41" name="object 41"/>
            <p:cNvPicPr/>
            <p:nvPr/>
          </p:nvPicPr>
          <p:blipFill>
            <a:blip r:embed="rId15" cstate="print"/>
            <a:stretch>
              <a:fillRect/>
            </a:stretch>
          </p:blipFill>
          <p:spPr>
            <a:xfrm>
              <a:off x="1520190" y="5756910"/>
              <a:ext cx="100329" cy="119380"/>
            </a:xfrm>
            <a:prstGeom prst="rect">
              <a:avLst/>
            </a:prstGeom>
          </p:spPr>
        </p:pic>
      </p:grpSp>
    </p:spTree>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57158" y="1643049"/>
            <a:ext cx="7230457" cy="4708525"/>
          </a:xfrm>
          <a:prstGeom prst="rect">
            <a:avLst/>
          </a:prstGeom>
        </p:spPr>
        <p:txBody>
          <a:bodyPr vert="horz" wrap="square" lIns="0" tIns="11430" rIns="0" bIns="0" rtlCol="0">
            <a:spAutoFit/>
          </a:bodyPr>
          <a:lstStyle/>
          <a:p>
            <a:pPr marL="289560" indent="-276860">
              <a:lnSpc>
                <a:spcPct val="100000"/>
              </a:lnSpc>
              <a:spcBef>
                <a:spcPts val="90"/>
              </a:spcBef>
              <a:buClr>
                <a:srgbClr val="FF0000"/>
              </a:buClr>
              <a:buFont typeface="Wingdings" panose="05000000000000000000"/>
              <a:buChar char=""/>
              <a:tabLst>
                <a:tab pos="289560" algn="l"/>
              </a:tabLst>
            </a:pPr>
            <a:endParaRPr lang="el-GR" sz="2000" dirty="0" smtClean="0">
              <a:latin typeface="Arial Black" panose="020B0A04020102020204"/>
              <a:cs typeface="Arial Black" panose="020B0A04020102020204"/>
            </a:endParaRPr>
          </a:p>
          <a:p>
            <a:pPr marL="289560" indent="-276860">
              <a:lnSpc>
                <a:spcPct val="100000"/>
              </a:lnSpc>
              <a:spcBef>
                <a:spcPts val="90"/>
              </a:spcBef>
              <a:buClr>
                <a:srgbClr val="FF0000"/>
              </a:buClr>
              <a:buFont typeface="Wingdings" panose="05000000000000000000"/>
              <a:buChar char=""/>
              <a:tabLst>
                <a:tab pos="289560" algn="l"/>
              </a:tabLst>
            </a:pPr>
            <a:r>
              <a:rPr sz="2000" smtClean="0">
                <a:latin typeface="Arial Black" panose="020B0A04020102020204"/>
                <a:cs typeface="Arial Black" panose="020B0A04020102020204"/>
              </a:rPr>
              <a:t>ΜΗΧΑΝΕΣ</a:t>
            </a:r>
            <a:r>
              <a:rPr sz="2000" spc="-60" smtClean="0">
                <a:latin typeface="Arial Black" panose="020B0A04020102020204"/>
                <a:cs typeface="Arial Black" panose="020B0A04020102020204"/>
              </a:rPr>
              <a:t> </a:t>
            </a:r>
            <a:r>
              <a:rPr sz="2000" dirty="0">
                <a:latin typeface="Arial Black" panose="020B0A04020102020204"/>
                <a:cs typeface="Arial Black" panose="020B0A04020102020204"/>
              </a:rPr>
              <a:t>ΤΥΠΟΥ</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“V”</a:t>
            </a:r>
            <a:r>
              <a:rPr sz="2000" spc="-75" dirty="0">
                <a:latin typeface="Arial Black" panose="020B0A04020102020204"/>
                <a:cs typeface="Arial Black" panose="020B0A04020102020204"/>
              </a:rPr>
              <a:t> </a:t>
            </a:r>
            <a:r>
              <a:rPr sz="2000">
                <a:latin typeface="Arial Black" panose="020B0A04020102020204"/>
                <a:cs typeface="Arial Black" panose="020B0A04020102020204"/>
              </a:rPr>
              <a:t>ΚΑΙ</a:t>
            </a:r>
            <a:r>
              <a:rPr sz="2000" spc="-70">
                <a:latin typeface="Arial Black" panose="020B0A04020102020204"/>
                <a:cs typeface="Arial Black" panose="020B0A04020102020204"/>
              </a:rPr>
              <a:t> </a:t>
            </a:r>
            <a:r>
              <a:rPr sz="2000" smtClean="0">
                <a:latin typeface="Arial Black" panose="020B0A04020102020204"/>
                <a:cs typeface="Arial Black" panose="020B0A04020102020204"/>
              </a:rPr>
              <a:t>“</a:t>
            </a:r>
            <a:r>
              <a:rPr lang="el-GR" sz="2000" dirty="0" smtClean="0">
                <a:latin typeface="Arial Black" panose="020B0A04020102020204"/>
                <a:cs typeface="Arial Black" panose="020B0A04020102020204"/>
              </a:rPr>
              <a:t>ΣΕ</a:t>
            </a:r>
            <a:r>
              <a:rPr sz="2000" spc="-70" smtClean="0">
                <a:latin typeface="Arial Black" panose="020B0A04020102020204"/>
                <a:cs typeface="Arial Black" panose="020B0A04020102020204"/>
              </a:rPr>
              <a:t> </a:t>
            </a:r>
            <a:r>
              <a:rPr sz="2000" spc="-10" dirty="0">
                <a:latin typeface="Arial Black" panose="020B0A04020102020204"/>
                <a:cs typeface="Arial Black" panose="020B0A04020102020204"/>
              </a:rPr>
              <a:t>ΣΕΙΡΑ”.</a:t>
            </a:r>
            <a:endParaRPr sz="200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2000">
              <a:latin typeface="Arial Black" panose="020B0A04020102020204"/>
              <a:cs typeface="Arial Black" panose="020B0A04020102020204"/>
            </a:endParaRPr>
          </a:p>
          <a:p>
            <a:pPr marL="12700" marR="5080">
              <a:lnSpc>
                <a:spcPct val="100000"/>
              </a:lnSpc>
              <a:buClr>
                <a:srgbClr val="FF0000"/>
              </a:buClr>
              <a:buFont typeface="Wingdings" panose="05000000000000000000"/>
              <a:buChar char=""/>
              <a:tabLst>
                <a:tab pos="289560" algn="l"/>
              </a:tabLst>
            </a:pPr>
            <a:r>
              <a:rPr sz="2000" dirty="0">
                <a:latin typeface="Arial Black" panose="020B0A04020102020204"/>
                <a:cs typeface="Arial Black" panose="020B0A04020102020204"/>
              </a:rPr>
              <a:t>ΟΙ</a:t>
            </a:r>
            <a:r>
              <a:rPr sz="2000" spc="-95" dirty="0">
                <a:latin typeface="Arial Black" panose="020B0A04020102020204"/>
                <a:cs typeface="Arial Black" panose="020B0A04020102020204"/>
              </a:rPr>
              <a:t> </a:t>
            </a:r>
            <a:r>
              <a:rPr sz="2000" dirty="0">
                <a:latin typeface="Arial Black" panose="020B0A04020102020204"/>
                <a:cs typeface="Arial Black" panose="020B0A04020102020204"/>
              </a:rPr>
              <a:t>ΑΡΓΟΣΤΡΟΦΕΣ</a:t>
            </a:r>
            <a:r>
              <a:rPr sz="2000" spc="-90" dirty="0">
                <a:latin typeface="Arial Black" panose="020B0A04020102020204"/>
                <a:cs typeface="Arial Black" panose="020B0A04020102020204"/>
              </a:rPr>
              <a:t> </a:t>
            </a:r>
            <a:r>
              <a:rPr sz="2000" dirty="0">
                <a:latin typeface="Arial Black" panose="020B0A04020102020204"/>
                <a:cs typeface="Arial Black" panose="020B0A04020102020204"/>
              </a:rPr>
              <a:t>ΔΙΧΡΟΝΕΣ</a:t>
            </a:r>
            <a:r>
              <a:rPr sz="2000" spc="-85" dirty="0">
                <a:latin typeface="Arial Black" panose="020B0A04020102020204"/>
                <a:cs typeface="Arial Black" panose="020B0A04020102020204"/>
              </a:rPr>
              <a:t> </a:t>
            </a:r>
            <a:r>
              <a:rPr sz="2000" spc="-10" dirty="0">
                <a:latin typeface="Arial Black" panose="020B0A04020102020204"/>
                <a:cs typeface="Arial Black" panose="020B0A04020102020204"/>
              </a:rPr>
              <a:t>ΠΕΤΡΕΛΑΙΟ- ΜΗΧΑΝΕΣ.</a:t>
            </a:r>
            <a:r>
              <a:rPr lang="el-GR" altLang="en-US" sz="2000" spc="-10" dirty="0">
                <a:latin typeface="Arial Black" panose="020B0A04020102020204"/>
                <a:cs typeface="Arial Black" panose="020B0A04020102020204"/>
              </a:rPr>
              <a:t> &lt; 350 </a:t>
            </a:r>
            <a:r>
              <a:rPr lang="en-US" altLang="en-US" sz="2000" spc="-10" dirty="0">
                <a:latin typeface="Arial Black" panose="020B0A04020102020204"/>
                <a:cs typeface="Arial Black" panose="020B0A04020102020204"/>
              </a:rPr>
              <a:t>rpm</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000">
              <a:latin typeface="Arial Black" panose="020B0A04020102020204"/>
              <a:cs typeface="Arial Black" panose="020B0A04020102020204"/>
            </a:endParaRPr>
          </a:p>
          <a:p>
            <a:pPr marL="12700" marR="15875">
              <a:lnSpc>
                <a:spcPts val="2810"/>
              </a:lnSpc>
              <a:buClr>
                <a:srgbClr val="FF0000"/>
              </a:buClr>
              <a:buFont typeface="Wingdings" panose="05000000000000000000"/>
              <a:buChar char=""/>
              <a:tabLst>
                <a:tab pos="289560" algn="l"/>
              </a:tabLst>
            </a:pPr>
            <a:r>
              <a:rPr sz="2000" dirty="0">
                <a:latin typeface="Arial Black" panose="020B0A04020102020204"/>
                <a:cs typeface="Arial Black" panose="020B0A04020102020204"/>
              </a:rPr>
              <a:t>ΟΙ</a:t>
            </a:r>
            <a:r>
              <a:rPr sz="2000" spc="-105" dirty="0">
                <a:latin typeface="Arial Black" panose="020B0A04020102020204"/>
                <a:cs typeface="Arial Black" panose="020B0A04020102020204"/>
              </a:rPr>
              <a:t> </a:t>
            </a:r>
            <a:r>
              <a:rPr sz="2000" dirty="0">
                <a:latin typeface="Arial Black" panose="020B0A04020102020204"/>
                <a:cs typeface="Arial Black" panose="020B0A04020102020204"/>
              </a:rPr>
              <a:t>ΜΕΣΟΣΤΡΟΦΕΣ</a:t>
            </a:r>
            <a:r>
              <a:rPr sz="2000" spc="-95" dirty="0">
                <a:latin typeface="Arial Black" panose="020B0A04020102020204"/>
                <a:cs typeface="Arial Black" panose="020B0A04020102020204"/>
              </a:rPr>
              <a:t> </a:t>
            </a:r>
            <a:r>
              <a:rPr sz="2000" dirty="0">
                <a:latin typeface="Arial Black" panose="020B0A04020102020204"/>
                <a:cs typeface="Arial Black" panose="020B0A04020102020204"/>
              </a:rPr>
              <a:t>ΤΕΤΡΑΧΡΟΝΕΣ</a:t>
            </a:r>
            <a:r>
              <a:rPr sz="2000" spc="-95" dirty="0">
                <a:latin typeface="Arial Black" panose="020B0A04020102020204"/>
                <a:cs typeface="Arial Black" panose="020B0A04020102020204"/>
              </a:rPr>
              <a:t> </a:t>
            </a:r>
            <a:r>
              <a:rPr sz="2000" spc="-10" dirty="0">
                <a:latin typeface="Arial Black" panose="020B0A04020102020204"/>
                <a:cs typeface="Arial Black" panose="020B0A04020102020204"/>
              </a:rPr>
              <a:t>ΠΕΤΡΕ- ΛΑΙΟΜΗΧΑΝΕΣ.</a:t>
            </a:r>
            <a:r>
              <a:rPr lang="en-US" altLang="en-US" sz="2000" spc="-10" dirty="0">
                <a:latin typeface="Arial Black" panose="020B0A04020102020204"/>
                <a:cs typeface="Arial Black" panose="020B0A04020102020204"/>
              </a:rPr>
              <a:t> &lt; 1500 rpm</a:t>
            </a:r>
            <a:endParaRPr sz="2000">
              <a:latin typeface="Arial Black" panose="020B0A04020102020204"/>
              <a:cs typeface="Arial Black" panose="020B0A04020102020204"/>
            </a:endParaRPr>
          </a:p>
          <a:p>
            <a:pPr>
              <a:lnSpc>
                <a:spcPct val="100000"/>
              </a:lnSpc>
              <a:spcBef>
                <a:spcPts val="25"/>
              </a:spcBef>
              <a:buClr>
                <a:srgbClr val="FF0000"/>
              </a:buClr>
              <a:buFont typeface="Wingdings" panose="05000000000000000000"/>
              <a:buChar char=""/>
            </a:pPr>
            <a:endParaRPr sz="2000">
              <a:latin typeface="Arial Black" panose="020B0A04020102020204"/>
              <a:cs typeface="Arial Black" panose="020B0A04020102020204"/>
            </a:endParaRPr>
          </a:p>
          <a:p>
            <a:pPr marL="12700" marR="67310">
              <a:lnSpc>
                <a:spcPts val="2810"/>
              </a:lnSpc>
              <a:buClr>
                <a:srgbClr val="FF0000"/>
              </a:buClr>
              <a:buFont typeface="Wingdings" panose="05000000000000000000"/>
              <a:buChar char=""/>
              <a:tabLst>
                <a:tab pos="289560" algn="l"/>
              </a:tabLst>
            </a:pPr>
            <a:r>
              <a:rPr sz="2000" dirty="0">
                <a:latin typeface="Arial Black" panose="020B0A04020102020204"/>
                <a:cs typeface="Arial Black" panose="020B0A04020102020204"/>
              </a:rPr>
              <a:t>ΟΙ</a:t>
            </a:r>
            <a:r>
              <a:rPr sz="2000" spc="-110" dirty="0">
                <a:latin typeface="Arial Black" panose="020B0A04020102020204"/>
                <a:cs typeface="Arial Black" panose="020B0A04020102020204"/>
              </a:rPr>
              <a:t> </a:t>
            </a:r>
            <a:r>
              <a:rPr sz="2000" dirty="0">
                <a:latin typeface="Arial Black" panose="020B0A04020102020204"/>
                <a:cs typeface="Arial Black" panose="020B0A04020102020204"/>
              </a:rPr>
              <a:t>ΤΑΧΥΣΤΡΟΦΕΣ</a:t>
            </a:r>
            <a:r>
              <a:rPr sz="2000" spc="-100" dirty="0">
                <a:latin typeface="Arial Black" panose="020B0A04020102020204"/>
                <a:cs typeface="Arial Black" panose="020B0A04020102020204"/>
              </a:rPr>
              <a:t> </a:t>
            </a:r>
            <a:r>
              <a:rPr sz="2000" dirty="0">
                <a:latin typeface="Arial Black" panose="020B0A04020102020204"/>
                <a:cs typeface="Arial Black" panose="020B0A04020102020204"/>
              </a:rPr>
              <a:t>ΤΕΤΡΑΧΡΟΝΕΣ</a:t>
            </a:r>
            <a:r>
              <a:rPr sz="2000" spc="-100" dirty="0">
                <a:latin typeface="Arial Black" panose="020B0A04020102020204"/>
                <a:cs typeface="Arial Black" panose="020B0A04020102020204"/>
              </a:rPr>
              <a:t> </a:t>
            </a:r>
            <a:r>
              <a:rPr sz="2000" spc="-10" dirty="0">
                <a:latin typeface="Arial Black" panose="020B0A04020102020204"/>
                <a:cs typeface="Arial Black" panose="020B0A04020102020204"/>
              </a:rPr>
              <a:t>ΠΕΤΡΕ- ΛΑΙΟΜΗΧΑΝΕΣ.</a:t>
            </a:r>
            <a:r>
              <a:rPr lang="en-US" altLang="en-US" sz="2000">
                <a:latin typeface="Arial Black" panose="020B0A04020102020204"/>
                <a:cs typeface="Arial Black" panose="020B0A04020102020204"/>
              </a:rPr>
              <a:t> &lt; 5000 rpm</a:t>
            </a:r>
            <a:endParaRPr lang="en-US" altLang="en-US" sz="2000">
              <a:latin typeface="Arial Black" panose="020B0A04020102020204"/>
              <a:cs typeface="Arial Black" panose="020B0A04020102020204"/>
            </a:endParaRPr>
          </a:p>
          <a:p>
            <a:pPr marL="12700" marR="67310" indent="0">
              <a:lnSpc>
                <a:spcPts val="2810"/>
              </a:lnSpc>
              <a:buClr>
                <a:srgbClr val="FF0000"/>
              </a:buClr>
              <a:buFont typeface="Wingdings" panose="05000000000000000000"/>
              <a:buNone/>
              <a:tabLst>
                <a:tab pos="289560" algn="l"/>
              </a:tabLst>
            </a:pPr>
            <a:endParaRPr sz="2000">
              <a:latin typeface="Arial Black" panose="020B0A04020102020204"/>
              <a:cs typeface="Arial Black" panose="020B0A04020102020204"/>
            </a:endParaRPr>
          </a:p>
          <a:p>
            <a:pPr marL="12700" marR="81915">
              <a:lnSpc>
                <a:spcPts val="2810"/>
              </a:lnSpc>
              <a:buClr>
                <a:srgbClr val="FF0000"/>
              </a:buClr>
              <a:buFont typeface="Wingdings" panose="05000000000000000000"/>
              <a:buChar char=""/>
              <a:tabLst>
                <a:tab pos="289560" algn="l"/>
              </a:tabLst>
            </a:pPr>
            <a:r>
              <a:rPr sz="2000" dirty="0">
                <a:latin typeface="Arial Black" panose="020B0A04020102020204"/>
                <a:cs typeface="Arial Black" panose="020B0A04020102020204"/>
              </a:rPr>
              <a:t>ΟΙ</a:t>
            </a:r>
            <a:r>
              <a:rPr sz="2000" spc="-100" dirty="0">
                <a:latin typeface="Arial Black" panose="020B0A04020102020204"/>
                <a:cs typeface="Arial Black" panose="020B0A04020102020204"/>
              </a:rPr>
              <a:t> </a:t>
            </a:r>
            <a:r>
              <a:rPr sz="2000" dirty="0">
                <a:latin typeface="Arial Black" panose="020B0A04020102020204"/>
                <a:cs typeface="Arial Black" panose="020B0A04020102020204"/>
              </a:rPr>
              <a:t>ΑΡΓΟΣΤΡΟΦΕΣ</a:t>
            </a:r>
            <a:r>
              <a:rPr sz="2000" spc="-100" dirty="0">
                <a:latin typeface="Arial Black" panose="020B0A04020102020204"/>
                <a:cs typeface="Arial Black" panose="020B0A04020102020204"/>
              </a:rPr>
              <a:t> </a:t>
            </a:r>
            <a:r>
              <a:rPr sz="2000" dirty="0">
                <a:latin typeface="Arial Black" panose="020B0A04020102020204"/>
                <a:cs typeface="Arial Black" panose="020B0A04020102020204"/>
              </a:rPr>
              <a:t>ΤΕΤΡΑΧΡΟΝΕΣ</a:t>
            </a:r>
            <a:r>
              <a:rPr sz="2000" spc="-85" dirty="0">
                <a:latin typeface="Arial Black" panose="020B0A04020102020204"/>
                <a:cs typeface="Arial Black" panose="020B0A04020102020204"/>
              </a:rPr>
              <a:t> </a:t>
            </a:r>
            <a:r>
              <a:rPr sz="2000" spc="-10" dirty="0">
                <a:latin typeface="Arial Black" panose="020B0A04020102020204"/>
                <a:cs typeface="Arial Black" panose="020B0A04020102020204"/>
              </a:rPr>
              <a:t>ΠΕΤΡΕ- ΛΑΙΟΜΗΧΑΝΕΣ.</a:t>
            </a:r>
            <a:r>
              <a:rPr lang="en-US" altLang="en-US" sz="2000" spc="-10" dirty="0">
                <a:latin typeface="Arial Black" panose="020B0A04020102020204"/>
                <a:cs typeface="Arial Black" panose="020B0A04020102020204"/>
              </a:rPr>
              <a:t> &gt;5000 rpm</a:t>
            </a:r>
            <a:endParaRPr lang="en-US" altLang="en-US" sz="2000" spc="-10" dirty="0">
              <a:latin typeface="Arial Black" panose="020B0A04020102020204"/>
              <a:cs typeface="Arial Black" panose="020B0A04020102020204"/>
            </a:endParaRPr>
          </a:p>
        </p:txBody>
      </p:sp>
      <p:sp>
        <p:nvSpPr>
          <p:cNvPr id="3" name="object 3"/>
          <p:cNvSpPr/>
          <p:nvPr/>
        </p:nvSpPr>
        <p:spPr>
          <a:xfrm>
            <a:off x="0" y="214628"/>
            <a:ext cx="8858250" cy="164273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0" y="0"/>
            <a:ext cx="8786842" cy="1787669"/>
          </a:xfrm>
          <a:prstGeom prst="rect">
            <a:avLst/>
          </a:prstGeom>
        </p:spPr>
        <p:txBody>
          <a:bodyPr vert="horz" wrap="square" lIns="0" tIns="307340" rIns="0" bIns="0" rtlCol="0">
            <a:spAutoFit/>
          </a:bodyPr>
          <a:lstStyle/>
          <a:p>
            <a:pPr marL="3578860">
              <a:lnSpc>
                <a:spcPct val="100000"/>
              </a:lnSpc>
              <a:spcBef>
                <a:spcPts val="100"/>
              </a:spcBef>
            </a:pPr>
            <a:r>
              <a:rPr lang="el-GR" sz="2400" u="none" spc="-10" dirty="0" smtClean="0">
                <a:solidFill>
                  <a:srgbClr val="FFFFFF"/>
                </a:solidFill>
                <a:uFill>
                  <a:solidFill>
                    <a:srgbClr val="FFFFFF"/>
                  </a:solidFill>
                </a:uFill>
              </a:rPr>
              <a:t>5.2. ΠΕΡΙΓΡΑΦ</a:t>
            </a:r>
            <a:r>
              <a:rPr sz="2400" u="none" spc="-10" smtClean="0">
                <a:solidFill>
                  <a:srgbClr val="FFFFFF"/>
                </a:solidFill>
                <a:uFill>
                  <a:solidFill>
                    <a:srgbClr val="FFFFFF"/>
                  </a:solidFill>
                </a:uFill>
              </a:rPr>
              <a:t>ΙΚΑ</a:t>
            </a:r>
            <a:r>
              <a:rPr lang="el-GR" sz="2400" u="none" spc="-10" dirty="0" smtClean="0">
                <a:solidFill>
                  <a:srgbClr val="FFFFFF"/>
                </a:solidFill>
                <a:uFill>
                  <a:solidFill>
                    <a:srgbClr val="FFFFFF"/>
                  </a:solidFill>
                </a:uFill>
              </a:rPr>
              <a:t> ΣΤΟΙΧΕΙΑ, ΧΑΡΑΚΤΗΡΙΣΤΙΚΑ ΜΕΤΑΞΥ ΤΩΝ ΚΑΤΑΣΚΕΥΑΣΤΩΝ (ΚΑΤΑΚΟΡΥΦΩΝ ΚΑΙ ΤΥΠΟΥ ΄</a:t>
            </a:r>
            <a:r>
              <a:rPr lang="en-US" sz="2400" u="none" spc="-10" dirty="0" smtClean="0">
                <a:solidFill>
                  <a:srgbClr val="FFFFFF"/>
                </a:solidFill>
                <a:uFill>
                  <a:solidFill>
                    <a:srgbClr val="FFFFFF"/>
                  </a:solidFill>
                </a:uFill>
              </a:rPr>
              <a:t>V</a:t>
            </a:r>
            <a:r>
              <a:rPr lang="el-GR" sz="2400" u="none" spc="-10" dirty="0" smtClean="0">
                <a:solidFill>
                  <a:srgbClr val="FFFFFF"/>
                </a:solidFill>
                <a:uFill>
                  <a:solidFill>
                    <a:srgbClr val="FFFFFF"/>
                  </a:solidFill>
                </a:uFill>
              </a:rPr>
              <a:t>΄)</a:t>
            </a:r>
            <a:endParaRPr sz="2400" u="none"/>
          </a:p>
        </p:txBody>
      </p:sp>
    </p:spTree>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22"/>
            <a:ext cx="9144000" cy="199992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36195" y="43815"/>
            <a:ext cx="8669020" cy="2001520"/>
          </a:xfrm>
          <a:prstGeom prst="rect">
            <a:avLst/>
          </a:prstGeom>
        </p:spPr>
        <p:txBody>
          <a:bodyPr vert="horz" wrap="square" lIns="0" tIns="307340" rIns="0" bIns="0" rtlCol="0">
            <a:noAutofit/>
          </a:bodyPr>
          <a:lstStyle/>
          <a:p>
            <a:pPr marL="3578860">
              <a:lnSpc>
                <a:spcPct val="100000"/>
              </a:lnSpc>
              <a:spcBef>
                <a:spcPts val="100"/>
              </a:spcBef>
            </a:pPr>
            <a:r>
              <a:rPr lang="el-GR" sz="2400" u="none" spc="-10" dirty="0" smtClean="0">
                <a:solidFill>
                  <a:srgbClr val="FFFFFF"/>
                </a:solidFill>
                <a:uFill>
                  <a:solidFill>
                    <a:srgbClr val="FFFFFF"/>
                  </a:solidFill>
                </a:uFill>
              </a:rPr>
              <a:t>5.2. ΠΕΡΙΓΡΑΦΙΚΑ ΣΤΟΙΧΕΙΑ, ΧΑΡΑΚΤΗΡΙΣΤΙΚΑ ΜΕΤΑΞΥ ΤΩΝ ΚΑΤΑΣΚΕΥΑΣΤΩΝ </a:t>
            </a:r>
            <a:br>
              <a:rPr lang="el-GR" sz="2400" u="none" spc="-10" dirty="0" smtClean="0">
                <a:solidFill>
                  <a:srgbClr val="FFFFFF"/>
                </a:solidFill>
                <a:uFill>
                  <a:solidFill>
                    <a:srgbClr val="FFFFFF"/>
                  </a:solidFill>
                </a:uFill>
              </a:rPr>
            </a:br>
            <a:r>
              <a:rPr lang="el-GR" sz="2400" u="none" spc="-10" dirty="0" smtClean="0">
                <a:solidFill>
                  <a:srgbClr val="FFFFFF"/>
                </a:solidFill>
                <a:uFill>
                  <a:solidFill>
                    <a:srgbClr val="FFFFFF"/>
                  </a:solidFill>
                </a:uFill>
              </a:rPr>
              <a:t>(ΚΑΤΑΚΟΡΥΦΩΝ ΚΑΙ ΤΥΠΟΥ ΄</a:t>
            </a:r>
            <a:r>
              <a:rPr lang="en-US" sz="2400" u="none" spc="-10" dirty="0" smtClean="0">
                <a:solidFill>
                  <a:srgbClr val="FFFFFF"/>
                </a:solidFill>
                <a:uFill>
                  <a:solidFill>
                    <a:srgbClr val="FFFFFF"/>
                  </a:solidFill>
                </a:uFill>
              </a:rPr>
              <a:t>V</a:t>
            </a:r>
            <a:r>
              <a:rPr lang="el-GR" sz="2400" u="none" spc="-10" dirty="0" smtClean="0">
                <a:solidFill>
                  <a:srgbClr val="FFFFFF"/>
                </a:solidFill>
                <a:uFill>
                  <a:solidFill>
                    <a:srgbClr val="FFFFFF"/>
                  </a:solidFill>
                </a:uFill>
              </a:rPr>
              <a:t>΄)  </a:t>
            </a:r>
            <a:endParaRPr sz="2400" u="none"/>
          </a:p>
        </p:txBody>
      </p:sp>
      <p:sp>
        <p:nvSpPr>
          <p:cNvPr id="4" name="object 4"/>
          <p:cNvSpPr txBox="1"/>
          <p:nvPr/>
        </p:nvSpPr>
        <p:spPr>
          <a:xfrm>
            <a:off x="0" y="1714488"/>
            <a:ext cx="8357234" cy="4857740"/>
          </a:xfrm>
          <a:prstGeom prst="rect">
            <a:avLst/>
          </a:prstGeom>
        </p:spPr>
        <p:txBody>
          <a:bodyPr vert="horz" wrap="square" lIns="0" tIns="12700" rIns="0" bIns="0" rtlCol="0">
            <a:spAutoFit/>
          </a:bodyPr>
          <a:lstStyle/>
          <a:p>
            <a:pPr marL="213995" algn="ctr">
              <a:lnSpc>
                <a:spcPct val="100000"/>
              </a:lnSpc>
              <a:spcBef>
                <a:spcPts val="100"/>
              </a:spcBef>
            </a:pPr>
            <a:endParaRPr lang="el-GR" sz="2600" b="1" dirty="0" smtClean="0">
              <a:solidFill>
                <a:srgbClr val="FF0000"/>
              </a:solidFill>
              <a:latin typeface="Arial" panose="020B0604020202020204"/>
              <a:cs typeface="Arial" panose="020B0604020202020204"/>
            </a:endParaRPr>
          </a:p>
          <a:p>
            <a:pPr marL="213995" algn="ctr">
              <a:lnSpc>
                <a:spcPct val="100000"/>
              </a:lnSpc>
              <a:spcBef>
                <a:spcPts val="100"/>
              </a:spcBef>
            </a:pPr>
            <a:endParaRPr lang="el-GR" sz="2600" b="1" dirty="0">
              <a:solidFill>
                <a:srgbClr val="FF0000"/>
              </a:solidFill>
              <a:latin typeface="Arial" panose="020B0604020202020204"/>
              <a:cs typeface="Arial" panose="020B0604020202020204"/>
            </a:endParaRPr>
          </a:p>
          <a:p>
            <a:pPr marL="213995" algn="ctr">
              <a:lnSpc>
                <a:spcPct val="100000"/>
              </a:lnSpc>
              <a:spcBef>
                <a:spcPts val="100"/>
              </a:spcBef>
            </a:pPr>
            <a:r>
              <a:rPr sz="2600" b="1" smtClean="0">
                <a:solidFill>
                  <a:srgbClr val="FF0000"/>
                </a:solidFill>
                <a:latin typeface="Arial" panose="020B0604020202020204"/>
                <a:cs typeface="Arial" panose="020B0604020202020204"/>
              </a:rPr>
              <a:t>Μηχανές</a:t>
            </a:r>
            <a:r>
              <a:rPr sz="2600" b="1" spc="-25" smtClean="0">
                <a:solidFill>
                  <a:srgbClr val="FF0000"/>
                </a:solidFill>
                <a:latin typeface="Arial" panose="020B0604020202020204"/>
                <a:cs typeface="Arial" panose="020B0604020202020204"/>
              </a:rPr>
              <a:t> </a:t>
            </a:r>
            <a:r>
              <a:rPr sz="2600" b="1" smtClean="0">
                <a:solidFill>
                  <a:srgbClr val="FF0000"/>
                </a:solidFill>
                <a:latin typeface="Arial" panose="020B0604020202020204"/>
                <a:cs typeface="Arial" panose="020B0604020202020204"/>
              </a:rPr>
              <a:t>“</a:t>
            </a:r>
            <a:r>
              <a:rPr lang="el-GR" sz="2600" b="1" dirty="0" smtClean="0">
                <a:solidFill>
                  <a:srgbClr val="FF0000"/>
                </a:solidFill>
                <a:latin typeface="Arial" panose="020B0604020202020204"/>
                <a:cs typeface="Arial" panose="020B0604020202020204"/>
              </a:rPr>
              <a:t>Σε </a:t>
            </a:r>
            <a:r>
              <a:rPr sz="2600" b="1" smtClean="0">
                <a:solidFill>
                  <a:srgbClr val="FF0000"/>
                </a:solidFill>
                <a:latin typeface="Arial" panose="020B0604020202020204"/>
                <a:cs typeface="Arial" panose="020B0604020202020204"/>
              </a:rPr>
              <a:t>Σειρά</a:t>
            </a:r>
            <a:r>
              <a:rPr sz="2600" b="1" dirty="0">
                <a:solidFill>
                  <a:srgbClr val="FF0000"/>
                </a:solidFill>
                <a:latin typeface="Arial" panose="020B0604020202020204"/>
                <a:cs typeface="Arial" panose="020B0604020202020204"/>
              </a:rPr>
              <a:t>”</a:t>
            </a:r>
            <a:r>
              <a:rPr sz="2600" b="1" spc="-15" dirty="0">
                <a:solidFill>
                  <a:srgbClr val="FF0000"/>
                </a:solidFill>
                <a:latin typeface="Arial" panose="020B0604020202020204"/>
                <a:cs typeface="Arial" panose="020B0604020202020204"/>
              </a:rPr>
              <a:t> </a:t>
            </a:r>
            <a:r>
              <a:rPr sz="2600" b="1" dirty="0">
                <a:solidFill>
                  <a:srgbClr val="FF0000"/>
                </a:solidFill>
                <a:latin typeface="Arial" panose="020B0604020202020204"/>
                <a:cs typeface="Arial" panose="020B0604020202020204"/>
              </a:rPr>
              <a:t>vs</a:t>
            </a:r>
            <a:r>
              <a:rPr sz="2600" b="1" spc="-5" dirty="0">
                <a:solidFill>
                  <a:srgbClr val="FF0000"/>
                </a:solidFill>
                <a:latin typeface="Arial" panose="020B0604020202020204"/>
                <a:cs typeface="Arial" panose="020B0604020202020204"/>
              </a:rPr>
              <a:t> </a:t>
            </a:r>
            <a:r>
              <a:rPr sz="2600" b="1" spc="-25" dirty="0">
                <a:solidFill>
                  <a:srgbClr val="FF0000"/>
                </a:solidFill>
                <a:latin typeface="Arial" panose="020B0604020202020204"/>
                <a:cs typeface="Arial" panose="020B0604020202020204"/>
              </a:rPr>
              <a:t>“V”</a:t>
            </a:r>
            <a:endParaRPr sz="2600">
              <a:latin typeface="Arial" panose="020B0604020202020204"/>
              <a:cs typeface="Arial" panose="020B0604020202020204"/>
            </a:endParaRPr>
          </a:p>
          <a:p>
            <a:pPr marL="12700" marR="158115" indent="91440">
              <a:lnSpc>
                <a:spcPts val="2980"/>
              </a:lnSpc>
              <a:spcBef>
                <a:spcPts val="2255"/>
              </a:spcBef>
            </a:pPr>
            <a:r>
              <a:rPr sz="2600" b="1" dirty="0">
                <a:latin typeface="Arial" panose="020B0604020202020204"/>
                <a:cs typeface="Arial" panose="020B0604020202020204"/>
              </a:rPr>
              <a:t>Η</a:t>
            </a:r>
            <a:r>
              <a:rPr sz="2600" b="1" spc="-25" dirty="0">
                <a:latin typeface="Arial" panose="020B0604020202020204"/>
                <a:cs typeface="Arial" panose="020B0604020202020204"/>
              </a:rPr>
              <a:t> </a:t>
            </a:r>
            <a:r>
              <a:rPr sz="2600" b="1" dirty="0">
                <a:latin typeface="Arial" panose="020B0604020202020204"/>
                <a:cs typeface="Arial" panose="020B0604020202020204"/>
              </a:rPr>
              <a:t>κύρια</a:t>
            </a:r>
            <a:r>
              <a:rPr sz="2600" b="1" spc="-20" dirty="0">
                <a:latin typeface="Arial" panose="020B0604020202020204"/>
                <a:cs typeface="Arial" panose="020B0604020202020204"/>
              </a:rPr>
              <a:t> </a:t>
            </a:r>
            <a:r>
              <a:rPr sz="2600" b="1" dirty="0">
                <a:latin typeface="Arial" panose="020B0604020202020204"/>
                <a:cs typeface="Arial" panose="020B0604020202020204"/>
              </a:rPr>
              <a:t>διαφορά</a:t>
            </a:r>
            <a:r>
              <a:rPr sz="2600" b="1" spc="-20" dirty="0">
                <a:latin typeface="Arial" panose="020B0604020202020204"/>
                <a:cs typeface="Arial" panose="020B0604020202020204"/>
              </a:rPr>
              <a:t> </a:t>
            </a:r>
            <a:r>
              <a:rPr sz="2600" b="1" dirty="0">
                <a:latin typeface="Arial" panose="020B0604020202020204"/>
                <a:cs typeface="Arial" panose="020B0604020202020204"/>
              </a:rPr>
              <a:t>ανάμεσα</a:t>
            </a:r>
            <a:r>
              <a:rPr sz="2600" b="1" spc="-25" dirty="0">
                <a:latin typeface="Arial" panose="020B0604020202020204"/>
                <a:cs typeface="Arial" panose="020B0604020202020204"/>
              </a:rPr>
              <a:t> </a:t>
            </a:r>
            <a:r>
              <a:rPr sz="2600" b="1" dirty="0">
                <a:latin typeface="Arial" panose="020B0604020202020204"/>
                <a:cs typeface="Arial" panose="020B0604020202020204"/>
              </a:rPr>
              <a:t>στις</a:t>
            </a:r>
            <a:r>
              <a:rPr sz="2600" b="1" spc="-15" dirty="0">
                <a:latin typeface="Arial" panose="020B0604020202020204"/>
                <a:cs typeface="Arial" panose="020B0604020202020204"/>
              </a:rPr>
              <a:t> </a:t>
            </a:r>
            <a:r>
              <a:rPr sz="2600" b="1" dirty="0">
                <a:latin typeface="Arial" panose="020B0604020202020204"/>
                <a:cs typeface="Arial" panose="020B0604020202020204"/>
              </a:rPr>
              <a:t>μηχανές</a:t>
            </a:r>
            <a:r>
              <a:rPr sz="2600" b="1" spc="-20" dirty="0">
                <a:latin typeface="Arial" panose="020B0604020202020204"/>
                <a:cs typeface="Arial" panose="020B0604020202020204"/>
              </a:rPr>
              <a:t> </a:t>
            </a:r>
            <a:r>
              <a:rPr sz="2600" b="1" dirty="0">
                <a:latin typeface="Arial" panose="020B0604020202020204"/>
                <a:cs typeface="Arial" panose="020B0604020202020204"/>
              </a:rPr>
              <a:t>με</a:t>
            </a:r>
            <a:r>
              <a:rPr sz="2600" b="1" spc="-15" dirty="0">
                <a:latin typeface="Arial" panose="020B0604020202020204"/>
                <a:cs typeface="Arial" panose="020B0604020202020204"/>
              </a:rPr>
              <a:t> </a:t>
            </a:r>
            <a:r>
              <a:rPr sz="2600" b="1" spc="-10" dirty="0">
                <a:latin typeface="Arial" panose="020B0604020202020204"/>
                <a:cs typeface="Arial" panose="020B0604020202020204"/>
              </a:rPr>
              <a:t>διάταξη </a:t>
            </a:r>
            <a:r>
              <a:rPr sz="2600" b="1" dirty="0">
                <a:latin typeface="Arial" panose="020B0604020202020204"/>
                <a:cs typeface="Arial" panose="020B0604020202020204"/>
              </a:rPr>
              <a:t>κυλίνδρων</a:t>
            </a:r>
            <a:r>
              <a:rPr sz="2600" b="1" spc="-30" dirty="0">
                <a:latin typeface="Arial" panose="020B0604020202020204"/>
                <a:cs typeface="Arial" panose="020B0604020202020204"/>
              </a:rPr>
              <a:t> </a:t>
            </a:r>
            <a:r>
              <a:rPr sz="2600" b="1" dirty="0">
                <a:latin typeface="Arial" panose="020B0604020202020204"/>
                <a:cs typeface="Arial" panose="020B0604020202020204"/>
              </a:rPr>
              <a:t>σε</a:t>
            </a:r>
            <a:r>
              <a:rPr sz="2600" b="1" spc="-30" dirty="0">
                <a:latin typeface="Arial" panose="020B0604020202020204"/>
                <a:cs typeface="Arial" panose="020B0604020202020204"/>
              </a:rPr>
              <a:t> </a:t>
            </a:r>
            <a:r>
              <a:rPr sz="2600" b="1" dirty="0">
                <a:latin typeface="Arial" panose="020B0604020202020204"/>
                <a:cs typeface="Arial" panose="020B0604020202020204"/>
              </a:rPr>
              <a:t>σειρά</a:t>
            </a:r>
            <a:r>
              <a:rPr sz="2600" b="1" spc="-25" dirty="0">
                <a:latin typeface="Arial" panose="020B0604020202020204"/>
                <a:cs typeface="Arial" panose="020B0604020202020204"/>
              </a:rPr>
              <a:t> </a:t>
            </a:r>
            <a:r>
              <a:rPr sz="2600" b="1" dirty="0">
                <a:latin typeface="Arial" panose="020B0604020202020204"/>
                <a:cs typeface="Arial" panose="020B0604020202020204"/>
              </a:rPr>
              <a:t>με</a:t>
            </a:r>
            <a:r>
              <a:rPr sz="2600" b="1" spc="-30" dirty="0">
                <a:latin typeface="Arial" panose="020B0604020202020204"/>
                <a:cs typeface="Arial" panose="020B0604020202020204"/>
              </a:rPr>
              <a:t> </a:t>
            </a:r>
            <a:r>
              <a:rPr sz="2600" b="1" dirty="0">
                <a:latin typeface="Arial" panose="020B0604020202020204"/>
                <a:cs typeface="Arial" panose="020B0604020202020204"/>
              </a:rPr>
              <a:t>τις</a:t>
            </a:r>
            <a:r>
              <a:rPr sz="2600" b="1" spc="-15" dirty="0">
                <a:latin typeface="Arial" panose="020B0604020202020204"/>
                <a:cs typeface="Arial" panose="020B0604020202020204"/>
              </a:rPr>
              <a:t> </a:t>
            </a:r>
            <a:r>
              <a:rPr sz="2600" b="1" dirty="0">
                <a:latin typeface="Arial" panose="020B0604020202020204"/>
                <a:cs typeface="Arial" panose="020B0604020202020204"/>
              </a:rPr>
              <a:t>“V”</a:t>
            </a:r>
            <a:r>
              <a:rPr sz="2600" b="1" spc="-15" dirty="0">
                <a:latin typeface="Arial" panose="020B0604020202020204"/>
                <a:cs typeface="Arial" panose="020B0604020202020204"/>
              </a:rPr>
              <a:t> </a:t>
            </a:r>
            <a:r>
              <a:rPr sz="2600" b="1" dirty="0">
                <a:latin typeface="Arial" panose="020B0604020202020204"/>
                <a:cs typeface="Arial" panose="020B0604020202020204"/>
              </a:rPr>
              <a:t>είναι</a:t>
            </a:r>
            <a:r>
              <a:rPr sz="2600" b="1" spc="-25" dirty="0">
                <a:latin typeface="Arial" panose="020B0604020202020204"/>
                <a:cs typeface="Arial" panose="020B0604020202020204"/>
              </a:rPr>
              <a:t> </a:t>
            </a:r>
            <a:r>
              <a:rPr sz="2600" b="1" dirty="0">
                <a:latin typeface="Arial" panose="020B0604020202020204"/>
                <a:cs typeface="Arial" panose="020B0604020202020204"/>
              </a:rPr>
              <a:t>ο</a:t>
            </a:r>
            <a:r>
              <a:rPr sz="2600" b="1" spc="-15" dirty="0">
                <a:latin typeface="Arial" panose="020B0604020202020204"/>
                <a:cs typeface="Arial" panose="020B0604020202020204"/>
              </a:rPr>
              <a:t> </a:t>
            </a:r>
            <a:r>
              <a:rPr sz="2600" b="1" dirty="0">
                <a:latin typeface="Arial" panose="020B0604020202020204"/>
                <a:cs typeface="Arial" panose="020B0604020202020204"/>
              </a:rPr>
              <a:t>τρόπος</a:t>
            </a:r>
            <a:r>
              <a:rPr sz="2600" b="1" spc="-25" dirty="0">
                <a:latin typeface="Arial" panose="020B0604020202020204"/>
                <a:cs typeface="Arial" panose="020B0604020202020204"/>
              </a:rPr>
              <a:t> </a:t>
            </a:r>
            <a:r>
              <a:rPr sz="2600" b="1" dirty="0">
                <a:latin typeface="Arial" panose="020B0604020202020204"/>
                <a:cs typeface="Arial" panose="020B0604020202020204"/>
              </a:rPr>
              <a:t>με</a:t>
            </a:r>
            <a:r>
              <a:rPr sz="2600" b="1" spc="-15" dirty="0">
                <a:latin typeface="Arial" panose="020B0604020202020204"/>
                <a:cs typeface="Arial" panose="020B0604020202020204"/>
              </a:rPr>
              <a:t> </a:t>
            </a:r>
            <a:r>
              <a:rPr sz="2600" b="1" spc="-25" dirty="0">
                <a:latin typeface="Arial" panose="020B0604020202020204"/>
                <a:cs typeface="Arial" panose="020B0604020202020204"/>
              </a:rPr>
              <a:t>τον </a:t>
            </a:r>
            <a:r>
              <a:rPr sz="2600" b="1" dirty="0">
                <a:latin typeface="Arial" panose="020B0604020202020204"/>
                <a:cs typeface="Arial" panose="020B0604020202020204"/>
              </a:rPr>
              <a:t>οποίο</a:t>
            </a:r>
            <a:r>
              <a:rPr sz="2600" b="1" spc="-85" dirty="0">
                <a:latin typeface="Arial" panose="020B0604020202020204"/>
                <a:cs typeface="Arial" panose="020B0604020202020204"/>
              </a:rPr>
              <a:t> </a:t>
            </a:r>
            <a:r>
              <a:rPr sz="2600" b="1" dirty="0">
                <a:latin typeface="Arial" panose="020B0604020202020204"/>
                <a:cs typeface="Arial" panose="020B0604020202020204"/>
              </a:rPr>
              <a:t>είναι</a:t>
            </a:r>
            <a:r>
              <a:rPr sz="2600" b="1" spc="-80" dirty="0">
                <a:latin typeface="Arial" panose="020B0604020202020204"/>
                <a:cs typeface="Arial" panose="020B0604020202020204"/>
              </a:rPr>
              <a:t> </a:t>
            </a:r>
            <a:r>
              <a:rPr sz="2600" b="1" dirty="0">
                <a:latin typeface="Arial" panose="020B0604020202020204"/>
                <a:cs typeface="Arial" panose="020B0604020202020204"/>
              </a:rPr>
              <a:t>τοποθετημένοι</a:t>
            </a:r>
            <a:r>
              <a:rPr sz="2600" b="1" spc="-80" dirty="0">
                <a:latin typeface="Arial" panose="020B0604020202020204"/>
                <a:cs typeface="Arial" panose="020B0604020202020204"/>
              </a:rPr>
              <a:t> </a:t>
            </a:r>
            <a:r>
              <a:rPr sz="2600" b="1" dirty="0">
                <a:latin typeface="Arial" panose="020B0604020202020204"/>
                <a:cs typeface="Arial" panose="020B0604020202020204"/>
              </a:rPr>
              <a:t>οι</a:t>
            </a:r>
            <a:r>
              <a:rPr sz="2600" b="1" spc="-75" dirty="0">
                <a:latin typeface="Arial" panose="020B0604020202020204"/>
                <a:cs typeface="Arial" panose="020B0604020202020204"/>
              </a:rPr>
              <a:t> </a:t>
            </a:r>
            <a:r>
              <a:rPr sz="2600" b="1" spc="-10" dirty="0">
                <a:latin typeface="Arial" panose="020B0604020202020204"/>
                <a:cs typeface="Arial" panose="020B0604020202020204"/>
              </a:rPr>
              <a:t>κύλινδροι.</a:t>
            </a:r>
            <a:endParaRPr sz="2600">
              <a:latin typeface="Arial" panose="020B0604020202020204"/>
              <a:cs typeface="Arial" panose="020B0604020202020204"/>
            </a:endParaRPr>
          </a:p>
          <a:p>
            <a:pPr marL="12700" marR="5080" indent="91440">
              <a:lnSpc>
                <a:spcPct val="95000"/>
              </a:lnSpc>
              <a:spcBef>
                <a:spcPts val="2095"/>
              </a:spcBef>
            </a:pPr>
            <a:r>
              <a:rPr sz="2600" b="1" dirty="0">
                <a:latin typeface="Arial" panose="020B0604020202020204"/>
                <a:cs typeface="Arial" panose="020B0604020202020204"/>
              </a:rPr>
              <a:t>Οι</a:t>
            </a:r>
            <a:r>
              <a:rPr sz="2600" b="1" spc="-30" dirty="0">
                <a:latin typeface="Arial" panose="020B0604020202020204"/>
                <a:cs typeface="Arial" panose="020B0604020202020204"/>
              </a:rPr>
              <a:t> </a:t>
            </a:r>
            <a:r>
              <a:rPr sz="2600" b="1" dirty="0">
                <a:latin typeface="Arial" panose="020B0604020202020204"/>
                <a:cs typeface="Arial" panose="020B0604020202020204"/>
              </a:rPr>
              <a:t>μηχανές</a:t>
            </a:r>
            <a:r>
              <a:rPr sz="2600" b="1" spc="-25" dirty="0">
                <a:latin typeface="Arial" panose="020B0604020202020204"/>
                <a:cs typeface="Arial" panose="020B0604020202020204"/>
              </a:rPr>
              <a:t> </a:t>
            </a:r>
            <a:r>
              <a:rPr sz="2600" b="1" dirty="0">
                <a:latin typeface="Arial" panose="020B0604020202020204"/>
                <a:cs typeface="Arial" panose="020B0604020202020204"/>
              </a:rPr>
              <a:t>“σε</a:t>
            </a:r>
            <a:r>
              <a:rPr sz="2600" b="1" spc="-25" dirty="0">
                <a:latin typeface="Arial" panose="020B0604020202020204"/>
                <a:cs typeface="Arial" panose="020B0604020202020204"/>
              </a:rPr>
              <a:t> </a:t>
            </a:r>
            <a:r>
              <a:rPr sz="2600" b="1" dirty="0">
                <a:latin typeface="Arial" panose="020B0604020202020204"/>
                <a:cs typeface="Arial" panose="020B0604020202020204"/>
              </a:rPr>
              <a:t>σειρά”</a:t>
            </a:r>
            <a:r>
              <a:rPr sz="2600" b="1" spc="-20" dirty="0">
                <a:latin typeface="Arial" panose="020B0604020202020204"/>
                <a:cs typeface="Arial" panose="020B0604020202020204"/>
              </a:rPr>
              <a:t> </a:t>
            </a:r>
            <a:r>
              <a:rPr sz="2600" b="1" dirty="0">
                <a:latin typeface="Arial" panose="020B0604020202020204"/>
                <a:cs typeface="Arial" panose="020B0604020202020204"/>
              </a:rPr>
              <a:t>έχουν</a:t>
            </a:r>
            <a:r>
              <a:rPr sz="2600" b="1" spc="-25" dirty="0">
                <a:latin typeface="Arial" panose="020B0604020202020204"/>
                <a:cs typeface="Arial" panose="020B0604020202020204"/>
              </a:rPr>
              <a:t> </a:t>
            </a:r>
            <a:r>
              <a:rPr sz="2600" b="1" dirty="0">
                <a:latin typeface="Arial" panose="020B0604020202020204"/>
                <a:cs typeface="Arial" panose="020B0604020202020204"/>
              </a:rPr>
              <a:t>τους</a:t>
            </a:r>
            <a:r>
              <a:rPr sz="2600" b="1" spc="-25" dirty="0">
                <a:latin typeface="Arial" panose="020B0604020202020204"/>
                <a:cs typeface="Arial" panose="020B0604020202020204"/>
              </a:rPr>
              <a:t> </a:t>
            </a:r>
            <a:r>
              <a:rPr sz="2600" b="1" dirty="0">
                <a:latin typeface="Arial" panose="020B0604020202020204"/>
                <a:cs typeface="Arial" panose="020B0604020202020204"/>
              </a:rPr>
              <a:t>κυλίνδρους</a:t>
            </a:r>
            <a:r>
              <a:rPr sz="2600" b="1" spc="-25" dirty="0">
                <a:latin typeface="Arial" panose="020B0604020202020204"/>
                <a:cs typeface="Arial" panose="020B0604020202020204"/>
              </a:rPr>
              <a:t> </a:t>
            </a:r>
            <a:r>
              <a:rPr sz="2600" b="1" dirty="0">
                <a:latin typeface="Arial" panose="020B0604020202020204"/>
                <a:cs typeface="Arial" panose="020B0604020202020204"/>
              </a:rPr>
              <a:t>σε</a:t>
            </a:r>
            <a:r>
              <a:rPr sz="2600" b="1" spc="-30" dirty="0">
                <a:latin typeface="Arial" panose="020B0604020202020204"/>
                <a:cs typeface="Arial" panose="020B0604020202020204"/>
              </a:rPr>
              <a:t> </a:t>
            </a:r>
            <a:r>
              <a:rPr sz="2600" b="1" spc="-25" dirty="0">
                <a:latin typeface="Arial" panose="020B0604020202020204"/>
                <a:cs typeface="Arial" panose="020B0604020202020204"/>
              </a:rPr>
              <a:t>ευ- </a:t>
            </a:r>
            <a:r>
              <a:rPr sz="2600" b="1" dirty="0">
                <a:latin typeface="Arial" panose="020B0604020202020204"/>
                <a:cs typeface="Arial" panose="020B0604020202020204"/>
              </a:rPr>
              <a:t>θεία</a:t>
            </a:r>
            <a:r>
              <a:rPr sz="2600" b="1" spc="-35" dirty="0">
                <a:latin typeface="Arial" panose="020B0604020202020204"/>
                <a:cs typeface="Arial" panose="020B0604020202020204"/>
              </a:rPr>
              <a:t> </a:t>
            </a:r>
            <a:r>
              <a:rPr sz="2600" b="1" dirty="0">
                <a:latin typeface="Arial" panose="020B0604020202020204"/>
                <a:cs typeface="Arial" panose="020B0604020202020204"/>
              </a:rPr>
              <a:t>γραμμή,</a:t>
            </a:r>
            <a:r>
              <a:rPr sz="2600" b="1" spc="-25" dirty="0">
                <a:latin typeface="Arial" panose="020B0604020202020204"/>
                <a:cs typeface="Arial" panose="020B0604020202020204"/>
              </a:rPr>
              <a:t> </a:t>
            </a:r>
            <a:r>
              <a:rPr sz="2600" b="1" dirty="0">
                <a:latin typeface="Arial" panose="020B0604020202020204"/>
                <a:cs typeface="Arial" panose="020B0604020202020204"/>
              </a:rPr>
              <a:t>ενώ</a:t>
            </a:r>
            <a:r>
              <a:rPr sz="2600" b="1" spc="-25" dirty="0">
                <a:latin typeface="Arial" panose="020B0604020202020204"/>
                <a:cs typeface="Arial" panose="020B0604020202020204"/>
              </a:rPr>
              <a:t> </a:t>
            </a:r>
            <a:r>
              <a:rPr sz="2600" b="1" dirty="0">
                <a:latin typeface="Arial" panose="020B0604020202020204"/>
                <a:cs typeface="Arial" panose="020B0604020202020204"/>
              </a:rPr>
              <a:t>οι</a:t>
            </a:r>
            <a:r>
              <a:rPr sz="2600" b="1" spc="-25" dirty="0">
                <a:latin typeface="Arial" panose="020B0604020202020204"/>
                <a:cs typeface="Arial" panose="020B0604020202020204"/>
              </a:rPr>
              <a:t> </a:t>
            </a:r>
            <a:r>
              <a:rPr sz="2600" b="1" dirty="0">
                <a:latin typeface="Arial" panose="020B0604020202020204"/>
                <a:cs typeface="Arial" panose="020B0604020202020204"/>
              </a:rPr>
              <a:t>μηχανές</a:t>
            </a:r>
            <a:r>
              <a:rPr sz="2600" b="1" spc="-20" dirty="0">
                <a:latin typeface="Arial" panose="020B0604020202020204"/>
                <a:cs typeface="Arial" panose="020B0604020202020204"/>
              </a:rPr>
              <a:t> </a:t>
            </a:r>
            <a:r>
              <a:rPr sz="2600" b="1" dirty="0">
                <a:latin typeface="Arial" panose="020B0604020202020204"/>
                <a:cs typeface="Arial" panose="020B0604020202020204"/>
              </a:rPr>
              <a:t>τύπου</a:t>
            </a:r>
            <a:r>
              <a:rPr sz="2600" b="1" spc="-25" dirty="0">
                <a:latin typeface="Arial" panose="020B0604020202020204"/>
                <a:cs typeface="Arial" panose="020B0604020202020204"/>
              </a:rPr>
              <a:t> </a:t>
            </a:r>
            <a:r>
              <a:rPr sz="2600" b="1" dirty="0">
                <a:latin typeface="Arial" panose="020B0604020202020204"/>
                <a:cs typeface="Arial" panose="020B0604020202020204"/>
              </a:rPr>
              <a:t>“V”</a:t>
            </a:r>
            <a:r>
              <a:rPr sz="2600" b="1" spc="-15" dirty="0">
                <a:latin typeface="Arial" panose="020B0604020202020204"/>
                <a:cs typeface="Arial" panose="020B0604020202020204"/>
              </a:rPr>
              <a:t> </a:t>
            </a:r>
            <a:r>
              <a:rPr sz="2600" b="1" dirty="0">
                <a:latin typeface="Arial" panose="020B0604020202020204"/>
                <a:cs typeface="Arial" panose="020B0604020202020204"/>
              </a:rPr>
              <a:t>έχουν</a:t>
            </a:r>
            <a:r>
              <a:rPr sz="2600" b="1" spc="-20" dirty="0">
                <a:latin typeface="Arial" panose="020B0604020202020204"/>
                <a:cs typeface="Arial" panose="020B0604020202020204"/>
              </a:rPr>
              <a:t> τους </a:t>
            </a:r>
            <a:r>
              <a:rPr sz="2600" b="1" dirty="0">
                <a:latin typeface="Arial" panose="020B0604020202020204"/>
                <a:cs typeface="Arial" panose="020B0604020202020204"/>
              </a:rPr>
              <a:t>κυλίνδρους</a:t>
            </a:r>
            <a:r>
              <a:rPr sz="2600" b="1" spc="-10" dirty="0">
                <a:latin typeface="Arial" panose="020B0604020202020204"/>
                <a:cs typeface="Arial" panose="020B0604020202020204"/>
              </a:rPr>
              <a:t> </a:t>
            </a:r>
            <a:r>
              <a:rPr sz="2600" b="1" dirty="0">
                <a:latin typeface="Arial" panose="020B0604020202020204"/>
                <a:cs typeface="Arial" panose="020B0604020202020204"/>
              </a:rPr>
              <a:t>ομαδοποιημένους</a:t>
            </a:r>
            <a:r>
              <a:rPr sz="2600" b="1" spc="-15" dirty="0">
                <a:latin typeface="Arial" panose="020B0604020202020204"/>
                <a:cs typeface="Arial" panose="020B0604020202020204"/>
              </a:rPr>
              <a:t> </a:t>
            </a:r>
            <a:r>
              <a:rPr sz="2600" b="1" dirty="0">
                <a:latin typeface="Arial" panose="020B0604020202020204"/>
                <a:cs typeface="Arial" panose="020B0604020202020204"/>
              </a:rPr>
              <a:t>σε</a:t>
            </a:r>
            <a:r>
              <a:rPr sz="2600" b="1" spc="-10" dirty="0">
                <a:latin typeface="Arial" panose="020B0604020202020204"/>
                <a:cs typeface="Arial" panose="020B0604020202020204"/>
              </a:rPr>
              <a:t> </a:t>
            </a:r>
            <a:r>
              <a:rPr sz="2600" b="1" dirty="0">
                <a:latin typeface="Arial" panose="020B0604020202020204"/>
                <a:cs typeface="Arial" panose="020B0604020202020204"/>
              </a:rPr>
              <a:t>δύο</a:t>
            </a:r>
            <a:r>
              <a:rPr sz="2600" b="1" spc="-5" dirty="0">
                <a:latin typeface="Arial" panose="020B0604020202020204"/>
                <a:cs typeface="Arial" panose="020B0604020202020204"/>
              </a:rPr>
              <a:t> </a:t>
            </a:r>
            <a:r>
              <a:rPr sz="2600" b="1" dirty="0">
                <a:latin typeface="Arial" panose="020B0604020202020204"/>
                <a:cs typeface="Arial" panose="020B0604020202020204"/>
              </a:rPr>
              <a:t>γραμμές</a:t>
            </a:r>
            <a:r>
              <a:rPr sz="2600" b="1" spc="-5" dirty="0">
                <a:latin typeface="Arial" panose="020B0604020202020204"/>
                <a:cs typeface="Arial" panose="020B0604020202020204"/>
              </a:rPr>
              <a:t> </a:t>
            </a:r>
            <a:r>
              <a:rPr sz="2600" b="1" spc="-25" dirty="0">
                <a:latin typeface="Arial" panose="020B0604020202020204"/>
                <a:cs typeface="Arial" panose="020B0604020202020204"/>
              </a:rPr>
              <a:t>και </a:t>
            </a:r>
            <a:r>
              <a:rPr sz="2600" b="1" dirty="0">
                <a:latin typeface="Arial" panose="020B0604020202020204"/>
                <a:cs typeface="Arial" panose="020B0604020202020204"/>
              </a:rPr>
              <a:t>τοποθετημένους</a:t>
            </a:r>
            <a:r>
              <a:rPr sz="2600" b="1" spc="-60" dirty="0">
                <a:latin typeface="Arial" panose="020B0604020202020204"/>
                <a:cs typeface="Arial" panose="020B0604020202020204"/>
              </a:rPr>
              <a:t> </a:t>
            </a:r>
            <a:r>
              <a:rPr sz="2600" b="1" dirty="0">
                <a:latin typeface="Arial" panose="020B0604020202020204"/>
                <a:cs typeface="Arial" panose="020B0604020202020204"/>
              </a:rPr>
              <a:t>σε</a:t>
            </a:r>
            <a:r>
              <a:rPr sz="2600" b="1" spc="-50" dirty="0">
                <a:latin typeface="Arial" panose="020B0604020202020204"/>
                <a:cs typeface="Arial" panose="020B0604020202020204"/>
              </a:rPr>
              <a:t> </a:t>
            </a:r>
            <a:r>
              <a:rPr sz="2600" b="1" dirty="0">
                <a:latin typeface="Arial" panose="020B0604020202020204"/>
                <a:cs typeface="Arial" panose="020B0604020202020204"/>
              </a:rPr>
              <a:t>μία</a:t>
            </a:r>
            <a:r>
              <a:rPr sz="2600" b="1" spc="-50" dirty="0">
                <a:latin typeface="Arial" panose="020B0604020202020204"/>
                <a:cs typeface="Arial" panose="020B0604020202020204"/>
              </a:rPr>
              <a:t> </a:t>
            </a:r>
            <a:r>
              <a:rPr sz="2600" b="1" dirty="0">
                <a:latin typeface="Arial" panose="020B0604020202020204"/>
                <a:cs typeface="Arial" panose="020B0604020202020204"/>
              </a:rPr>
              <a:t>διάταξη</a:t>
            </a:r>
            <a:r>
              <a:rPr sz="2600" b="1" spc="-35" dirty="0">
                <a:latin typeface="Arial" panose="020B0604020202020204"/>
                <a:cs typeface="Arial" panose="020B0604020202020204"/>
              </a:rPr>
              <a:t> </a:t>
            </a:r>
            <a:r>
              <a:rPr sz="2600" b="1" dirty="0">
                <a:latin typeface="Arial" panose="020B0604020202020204"/>
                <a:cs typeface="Arial" panose="020B0604020202020204"/>
              </a:rPr>
              <a:t>V</a:t>
            </a:r>
            <a:r>
              <a:rPr sz="2600" b="1" spc="-45" dirty="0">
                <a:latin typeface="Arial" panose="020B0604020202020204"/>
                <a:cs typeface="Arial" panose="020B0604020202020204"/>
              </a:rPr>
              <a:t> </a:t>
            </a:r>
            <a:r>
              <a:rPr sz="2600" b="1" dirty="0">
                <a:latin typeface="Arial" panose="020B0604020202020204"/>
                <a:cs typeface="Arial" panose="020B0604020202020204"/>
              </a:rPr>
              <a:t>υπό</a:t>
            </a:r>
            <a:r>
              <a:rPr sz="2600" b="1" spc="-35" dirty="0">
                <a:latin typeface="Arial" panose="020B0604020202020204"/>
                <a:cs typeface="Arial" panose="020B0604020202020204"/>
              </a:rPr>
              <a:t> </a:t>
            </a:r>
            <a:r>
              <a:rPr sz="2600" b="1" spc="-10">
                <a:latin typeface="Arial" panose="020B0604020202020204"/>
                <a:cs typeface="Arial" panose="020B0604020202020204"/>
              </a:rPr>
              <a:t>συγκεκριμένη </a:t>
            </a:r>
            <a:r>
              <a:rPr sz="2600" b="1" spc="-10" smtClean="0">
                <a:latin typeface="Arial" panose="020B0604020202020204"/>
                <a:cs typeface="Arial" panose="020B0604020202020204"/>
              </a:rPr>
              <a:t>γωνία</a:t>
            </a:r>
            <a:r>
              <a:rPr lang="el-GR" sz="2600" b="1" spc="-10" dirty="0" smtClean="0">
                <a:latin typeface="Arial" panose="020B0604020202020204"/>
                <a:cs typeface="Arial" panose="020B0604020202020204"/>
              </a:rPr>
              <a:t> (2 μπλοκ κυλίνδρων)</a:t>
            </a:r>
            <a:r>
              <a:rPr sz="2600" b="1" spc="-10" smtClean="0">
                <a:latin typeface="Arial" panose="020B0604020202020204"/>
                <a:cs typeface="Arial" panose="020B0604020202020204"/>
              </a:rPr>
              <a:t>.</a:t>
            </a:r>
            <a:endParaRPr sz="2600">
              <a:latin typeface="Arial" panose="020B0604020202020204"/>
              <a:cs typeface="Arial" panose="020B0604020202020204"/>
            </a:endParaRPr>
          </a:p>
        </p:txBody>
      </p:sp>
    </p:spTree>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 name="object 2"/>
          <p:cNvSpPr/>
          <p:nvPr/>
        </p:nvSpPr>
        <p:spPr>
          <a:xfrm>
            <a:off x="0" y="-22"/>
            <a:ext cx="9144000" cy="199992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p/>
        </p:txBody>
      </p:sp>
      <p:sp>
        <p:nvSpPr>
          <p:cNvPr id="2" name="Title 1"/>
          <p:cNvSpPr>
            <a:spLocks noGrp="1"/>
          </p:cNvSpPr>
          <p:nvPr>
            <p:ph type="title"/>
          </p:nvPr>
        </p:nvSpPr>
        <p:spPr/>
        <p:txBody>
          <a:bodyPr/>
          <a:p>
            <a:endParaRPr lang="en-US"/>
          </a:p>
        </p:txBody>
      </p:sp>
      <p:sp>
        <p:nvSpPr>
          <p:cNvPr id="3" name="Text Placeholder 2"/>
          <p:cNvSpPr>
            <a:spLocks noGrp="1"/>
          </p:cNvSpPr>
          <p:nvPr>
            <p:ph type="body" idx="1"/>
          </p:nvPr>
        </p:nvSpPr>
        <p:spPr>
          <a:xfrm>
            <a:off x="113030" y="2089150"/>
            <a:ext cx="8869045" cy="4712970"/>
          </a:xfrm>
        </p:spPr>
        <p:txBody>
          <a:bodyPr>
            <a:noAutofit/>
          </a:bodyPr>
          <a:p>
            <a:endParaRPr lang="en-US"/>
          </a:p>
        </p:txBody>
      </p:sp>
      <p:sp>
        <p:nvSpPr>
          <p:cNvPr id="4" name="object 3"/>
          <p:cNvSpPr txBox="1">
            <a:spLocks noGrp="1"/>
          </p:cNvSpPr>
          <p:nvPr/>
        </p:nvSpPr>
        <p:spPr>
          <a:xfrm>
            <a:off x="113030" y="0"/>
            <a:ext cx="9144000" cy="2450465"/>
          </a:xfrm>
          <a:prstGeom prst="rect">
            <a:avLst/>
          </a:prstGeom>
        </p:spPr>
        <p:txBody>
          <a:bodyPr vert="horz" wrap="square" lIns="0" tIns="307340" rIns="0" bIns="0" rtlCol="0">
            <a:noAutofit/>
          </a:bodyPr>
          <a:lstStyle>
            <a:lvl1pPr>
              <a:defRPr sz="2800" b="1" i="0" u="sng">
                <a:solidFill>
                  <a:srgbClr val="FFFF00"/>
                </a:solidFill>
                <a:latin typeface="Arial" panose="020B0604020202020204"/>
                <a:ea typeface="+mj-ea"/>
                <a:cs typeface="Arial" panose="020B0604020202020204"/>
              </a:defRPr>
            </a:lvl1pPr>
          </a:lstStyle>
          <a:p>
            <a:pPr marL="3578860">
              <a:lnSpc>
                <a:spcPct val="100000"/>
              </a:lnSpc>
              <a:spcBef>
                <a:spcPts val="100"/>
              </a:spcBef>
            </a:pPr>
            <a:r>
              <a:rPr lang="el-GR" sz="2400" u="none" spc="-10" dirty="0" smtClean="0">
                <a:solidFill>
                  <a:srgbClr val="FFFFFF"/>
                </a:solidFill>
                <a:uFill>
                  <a:solidFill>
                    <a:srgbClr val="FFFFFF"/>
                  </a:solidFill>
                </a:uFill>
              </a:rPr>
              <a:t>5.2. ΠΕΡΙΓΡΑΦΙΚΑ ΣΤΟΙΧΕΙΑ, ΧΑΡΑΚΤΗΡΙΣΤΙΚΑ ΜΕΤΑΞΥ ΤΩΝ ΚΑΤΑΣΚΕΥΑΣΤΩΝ </a:t>
            </a:r>
            <a:br>
              <a:rPr lang="el-GR" sz="2400" u="none" spc="-10" dirty="0" smtClean="0">
                <a:solidFill>
                  <a:srgbClr val="FFFFFF"/>
                </a:solidFill>
                <a:uFill>
                  <a:solidFill>
                    <a:srgbClr val="FFFFFF"/>
                  </a:solidFill>
                </a:uFill>
              </a:rPr>
            </a:br>
            <a:r>
              <a:rPr lang="el-GR" sz="2400" u="none" spc="-10" dirty="0" smtClean="0">
                <a:solidFill>
                  <a:srgbClr val="FFFFFF"/>
                </a:solidFill>
                <a:uFill>
                  <a:solidFill>
                    <a:srgbClr val="FFFFFF"/>
                  </a:solidFill>
                </a:uFill>
              </a:rPr>
              <a:t>(ΚΑΤΑΚΟΡΥΦΩΝ ΚΑΙ ΤΥΠΟΥ ΄</a:t>
            </a:r>
            <a:r>
              <a:rPr lang="en-US" sz="2400" u="none" spc="-10" dirty="0" smtClean="0">
                <a:solidFill>
                  <a:srgbClr val="FFFFFF"/>
                </a:solidFill>
                <a:uFill>
                  <a:solidFill>
                    <a:srgbClr val="FFFFFF"/>
                  </a:solidFill>
                </a:uFill>
              </a:rPr>
              <a:t>V</a:t>
            </a:r>
            <a:r>
              <a:rPr lang="el-GR" sz="2400" u="none" spc="-10" dirty="0" smtClean="0">
                <a:solidFill>
                  <a:srgbClr val="FFFFFF"/>
                </a:solidFill>
                <a:uFill>
                  <a:solidFill>
                    <a:srgbClr val="FFFFFF"/>
                  </a:solidFill>
                </a:uFill>
              </a:rPr>
              <a:t>΄)  </a:t>
            </a:r>
            <a:endParaRPr sz="2400" u="none"/>
          </a:p>
        </p:txBody>
      </p:sp>
    </p:spTree>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36830" y="908685"/>
            <a:ext cx="8982073" cy="6102376"/>
          </a:xfrm>
          <a:prstGeom prst="rect">
            <a:avLst/>
          </a:prstGeom>
        </p:spPr>
        <p:txBody>
          <a:bodyPr vert="horz" wrap="square" lIns="0" tIns="80010" rIns="0" bIns="0" rtlCol="0">
            <a:spAutoFit/>
          </a:bodyPr>
          <a:lstStyle/>
          <a:p>
            <a:pPr marL="264795" marR="5080" indent="77470">
              <a:lnSpc>
                <a:spcPct val="95000"/>
              </a:lnSpc>
              <a:spcBef>
                <a:spcPts val="230"/>
              </a:spcBef>
            </a:pPr>
            <a:endParaRPr lang="el-GR" sz="2200" spc="-30" dirty="0" smtClean="0"/>
          </a:p>
          <a:p>
            <a:pPr marL="264795" marR="5080" indent="77470">
              <a:lnSpc>
                <a:spcPct val="95000"/>
              </a:lnSpc>
              <a:spcBef>
                <a:spcPts val="230"/>
              </a:spcBef>
            </a:pPr>
            <a:r>
              <a:rPr sz="2200" spc="-10" smtClean="0"/>
              <a:t> </a:t>
            </a:r>
            <a:endParaRPr lang="el-GR" sz="2200" spc="-10" dirty="0" smtClean="0"/>
          </a:p>
          <a:p>
            <a:pPr marL="264795" marR="5080" indent="77470">
              <a:lnSpc>
                <a:spcPct val="95000"/>
              </a:lnSpc>
              <a:spcBef>
                <a:spcPts val="230"/>
              </a:spcBef>
            </a:pPr>
            <a:endParaRPr lang="el-GR" sz="2200" spc="-10" dirty="0" smtClean="0"/>
          </a:p>
          <a:p>
            <a:pPr marL="264795" marR="5080" indent="77470">
              <a:lnSpc>
                <a:spcPct val="95000"/>
              </a:lnSpc>
              <a:spcBef>
                <a:spcPts val="230"/>
              </a:spcBef>
            </a:pPr>
            <a:r>
              <a:rPr lang="el-GR" sz="2200" dirty="0" smtClean="0"/>
              <a:t>Το κύριο πλεονέκτημα μιας μηχανής </a:t>
            </a:r>
            <a:r>
              <a:rPr lang="en-US" sz="2200" dirty="0" smtClean="0"/>
              <a:t>V</a:t>
            </a:r>
            <a:r>
              <a:rPr lang="el-GR" sz="2200" dirty="0" smtClean="0"/>
              <a:t> είναι η συμπαγής κατά-</a:t>
            </a:r>
            <a:endParaRPr lang="el-GR" sz="2200" dirty="0" smtClean="0"/>
          </a:p>
          <a:p>
            <a:pPr marL="264795" marR="5080" indent="77470">
              <a:lnSpc>
                <a:spcPct val="95000"/>
              </a:lnSpc>
              <a:spcBef>
                <a:spcPts val="230"/>
              </a:spcBef>
            </a:pPr>
            <a:r>
              <a:rPr sz="2200" smtClean="0"/>
              <a:t>σκευή</a:t>
            </a:r>
            <a:r>
              <a:rPr sz="2200" dirty="0"/>
              <a:t>.</a:t>
            </a:r>
            <a:r>
              <a:rPr sz="2200" spc="-45" dirty="0"/>
              <a:t> </a:t>
            </a:r>
            <a:r>
              <a:rPr sz="2200" dirty="0"/>
              <a:t>Μηχανές</a:t>
            </a:r>
            <a:r>
              <a:rPr sz="2200" spc="-45" dirty="0"/>
              <a:t> </a:t>
            </a:r>
            <a:r>
              <a:rPr sz="2200" dirty="0"/>
              <a:t>τύπου</a:t>
            </a:r>
            <a:r>
              <a:rPr sz="2200" spc="-40" dirty="0"/>
              <a:t> </a:t>
            </a:r>
            <a:r>
              <a:rPr sz="2200" dirty="0"/>
              <a:t>V</a:t>
            </a:r>
            <a:r>
              <a:rPr sz="2200" spc="-40" dirty="0"/>
              <a:t> </a:t>
            </a:r>
            <a:r>
              <a:rPr sz="2200" dirty="0"/>
              <a:t>με</a:t>
            </a:r>
            <a:r>
              <a:rPr sz="2200" spc="-40" dirty="0"/>
              <a:t> </a:t>
            </a:r>
            <a:r>
              <a:rPr sz="2200" dirty="0"/>
              <a:t>τον</a:t>
            </a:r>
            <a:r>
              <a:rPr sz="2200" spc="-40" dirty="0"/>
              <a:t> </a:t>
            </a:r>
            <a:r>
              <a:rPr sz="2200" dirty="0"/>
              <a:t>ίδιο</a:t>
            </a:r>
            <a:r>
              <a:rPr sz="2200" spc="-35" dirty="0"/>
              <a:t> </a:t>
            </a:r>
            <a:r>
              <a:rPr sz="2200" dirty="0"/>
              <a:t>αριθμό</a:t>
            </a:r>
            <a:r>
              <a:rPr sz="2200" spc="-45" dirty="0"/>
              <a:t> </a:t>
            </a:r>
            <a:r>
              <a:rPr sz="2200" dirty="0"/>
              <a:t>κυλίνδρων</a:t>
            </a:r>
            <a:r>
              <a:rPr sz="2200" spc="-35" dirty="0"/>
              <a:t> </a:t>
            </a:r>
            <a:r>
              <a:rPr sz="2200" spc="-10" dirty="0"/>
              <a:t>έχουν </a:t>
            </a:r>
            <a:r>
              <a:rPr sz="2200" dirty="0"/>
              <a:t>σχεδόν</a:t>
            </a:r>
            <a:r>
              <a:rPr sz="2200" spc="-40" dirty="0"/>
              <a:t> </a:t>
            </a:r>
            <a:r>
              <a:rPr sz="2200" dirty="0"/>
              <a:t>το</a:t>
            </a:r>
            <a:r>
              <a:rPr sz="2200" spc="-35" dirty="0"/>
              <a:t> </a:t>
            </a:r>
            <a:r>
              <a:rPr sz="2200" dirty="0"/>
              <a:t>μισό</a:t>
            </a:r>
            <a:r>
              <a:rPr sz="2200" spc="-35" dirty="0"/>
              <a:t> </a:t>
            </a:r>
            <a:r>
              <a:rPr sz="2200" dirty="0"/>
              <a:t>μέγεθος</a:t>
            </a:r>
            <a:r>
              <a:rPr sz="2200" spc="-25" dirty="0"/>
              <a:t> </a:t>
            </a:r>
            <a:r>
              <a:rPr sz="2200" dirty="0"/>
              <a:t>σε</a:t>
            </a:r>
            <a:r>
              <a:rPr sz="2200" spc="-20" dirty="0"/>
              <a:t> </a:t>
            </a:r>
            <a:r>
              <a:rPr sz="2200" dirty="0"/>
              <a:t>σύγκριση</a:t>
            </a:r>
            <a:r>
              <a:rPr sz="2200" spc="-25" dirty="0"/>
              <a:t> </a:t>
            </a:r>
            <a:r>
              <a:rPr sz="2200" dirty="0"/>
              <a:t>με</a:t>
            </a:r>
            <a:r>
              <a:rPr sz="2200" spc="-25" dirty="0"/>
              <a:t> </a:t>
            </a:r>
            <a:r>
              <a:rPr sz="2200" dirty="0"/>
              <a:t>τις</a:t>
            </a:r>
            <a:r>
              <a:rPr sz="2200" spc="-25" dirty="0"/>
              <a:t> </a:t>
            </a:r>
            <a:r>
              <a:rPr sz="2200" dirty="0"/>
              <a:t>“εν</a:t>
            </a:r>
            <a:r>
              <a:rPr sz="2200" spc="-25" dirty="0"/>
              <a:t> </a:t>
            </a:r>
            <a:r>
              <a:rPr sz="2200" dirty="0"/>
              <a:t>σειρά”.</a:t>
            </a:r>
            <a:r>
              <a:rPr sz="2200" spc="-105" dirty="0"/>
              <a:t> </a:t>
            </a:r>
            <a:r>
              <a:rPr sz="2200" dirty="0"/>
              <a:t>Αν</a:t>
            </a:r>
            <a:r>
              <a:rPr sz="2200" spc="-20" dirty="0"/>
              <a:t> </a:t>
            </a:r>
            <a:r>
              <a:rPr sz="2200" spc="-25" dirty="0"/>
              <a:t>και </a:t>
            </a:r>
            <a:r>
              <a:rPr sz="2200" dirty="0"/>
              <a:t>αυξάνει</a:t>
            </a:r>
            <a:r>
              <a:rPr sz="2200" spc="-75" dirty="0"/>
              <a:t> </a:t>
            </a:r>
            <a:r>
              <a:rPr sz="2200" dirty="0"/>
              <a:t>ελαφρώς</a:t>
            </a:r>
            <a:r>
              <a:rPr sz="2200" spc="-65" dirty="0"/>
              <a:t> </a:t>
            </a:r>
            <a:r>
              <a:rPr sz="2200" dirty="0"/>
              <a:t>το</a:t>
            </a:r>
            <a:r>
              <a:rPr sz="2200" spc="-70" dirty="0"/>
              <a:t> </a:t>
            </a:r>
            <a:r>
              <a:rPr sz="2200" spc="-10" dirty="0"/>
              <a:t>πλάτος,</a:t>
            </a:r>
            <a:r>
              <a:rPr sz="2200" spc="-55" dirty="0"/>
              <a:t> </a:t>
            </a:r>
            <a:r>
              <a:rPr sz="2200" dirty="0"/>
              <a:t>το</a:t>
            </a:r>
            <a:r>
              <a:rPr sz="2200" spc="-55" dirty="0"/>
              <a:t> </a:t>
            </a:r>
            <a:r>
              <a:rPr sz="2200" dirty="0"/>
              <a:t>συνολικό</a:t>
            </a:r>
            <a:r>
              <a:rPr sz="2200" spc="-70" dirty="0"/>
              <a:t> </a:t>
            </a:r>
            <a:r>
              <a:rPr sz="2200" dirty="0"/>
              <a:t>μέγεθος</a:t>
            </a:r>
            <a:r>
              <a:rPr sz="2200" spc="-65" dirty="0"/>
              <a:t> </a:t>
            </a:r>
            <a:r>
              <a:rPr sz="2200" dirty="0"/>
              <a:t>είναι</a:t>
            </a:r>
            <a:r>
              <a:rPr sz="2200" spc="-60" dirty="0"/>
              <a:t> </a:t>
            </a:r>
            <a:r>
              <a:rPr sz="2200" spc="-10" dirty="0"/>
              <a:t>συγκριτι- </a:t>
            </a:r>
            <a:r>
              <a:rPr sz="2200" dirty="0"/>
              <a:t>κά</a:t>
            </a:r>
            <a:r>
              <a:rPr sz="2200" spc="-80" dirty="0"/>
              <a:t> </a:t>
            </a:r>
            <a:r>
              <a:rPr sz="2200" dirty="0"/>
              <a:t>πολύ</a:t>
            </a:r>
            <a:r>
              <a:rPr sz="2200" spc="-65" dirty="0"/>
              <a:t> </a:t>
            </a:r>
            <a:r>
              <a:rPr sz="2200" dirty="0"/>
              <a:t>μικρότερο.</a:t>
            </a:r>
            <a:r>
              <a:rPr sz="2200" spc="-70" dirty="0"/>
              <a:t> </a:t>
            </a:r>
            <a:r>
              <a:rPr sz="2200" dirty="0"/>
              <a:t>Οπότε</a:t>
            </a:r>
            <a:r>
              <a:rPr sz="2200" spc="-70" dirty="0"/>
              <a:t> </a:t>
            </a:r>
            <a:r>
              <a:rPr sz="2200" dirty="0"/>
              <a:t>“V”</a:t>
            </a:r>
            <a:r>
              <a:rPr sz="2200" spc="-60" dirty="0"/>
              <a:t> </a:t>
            </a:r>
            <a:r>
              <a:rPr sz="2200" dirty="0"/>
              <a:t>μηχανές</a:t>
            </a:r>
            <a:r>
              <a:rPr sz="2200" spc="-60" dirty="0"/>
              <a:t> </a:t>
            </a:r>
            <a:r>
              <a:rPr sz="2200" dirty="0"/>
              <a:t>ίδιων</a:t>
            </a:r>
            <a:r>
              <a:rPr sz="2200" spc="-65" dirty="0"/>
              <a:t> </a:t>
            </a:r>
            <a:r>
              <a:rPr sz="2200" dirty="0"/>
              <a:t>διαστάσεων</a:t>
            </a:r>
            <a:r>
              <a:rPr sz="2200" spc="-65" dirty="0"/>
              <a:t> </a:t>
            </a:r>
            <a:r>
              <a:rPr sz="2200" dirty="0"/>
              <a:t>με</a:t>
            </a:r>
            <a:r>
              <a:rPr sz="2200" spc="-70" dirty="0"/>
              <a:t> </a:t>
            </a:r>
            <a:r>
              <a:rPr sz="2200" spc="-25" dirty="0"/>
              <a:t>“εν </a:t>
            </a:r>
            <a:r>
              <a:rPr sz="2200" dirty="0"/>
              <a:t>σειρά”</a:t>
            </a:r>
            <a:r>
              <a:rPr sz="2200" spc="-80" dirty="0"/>
              <a:t> </a:t>
            </a:r>
            <a:r>
              <a:rPr sz="2200" dirty="0"/>
              <a:t>έχουν</a:t>
            </a:r>
            <a:r>
              <a:rPr sz="2200" spc="-75" dirty="0"/>
              <a:t> </a:t>
            </a:r>
            <a:r>
              <a:rPr sz="2200" dirty="0"/>
              <a:t>μεγαλύτερη</a:t>
            </a:r>
            <a:r>
              <a:rPr sz="2200" spc="-70" dirty="0"/>
              <a:t> </a:t>
            </a:r>
            <a:r>
              <a:rPr sz="2200" dirty="0"/>
              <a:t>ισχύ</a:t>
            </a:r>
            <a:r>
              <a:rPr sz="2200"/>
              <a:t>,</a:t>
            </a:r>
            <a:r>
              <a:rPr sz="2200" spc="-75"/>
              <a:t> </a:t>
            </a:r>
            <a:r>
              <a:rPr lang="el-GR" sz="2200" spc="-75" dirty="0" smtClean="0"/>
              <a:t>αν και έχουν </a:t>
            </a:r>
            <a:r>
              <a:rPr sz="2200" spc="-65" smtClean="0"/>
              <a:t> </a:t>
            </a:r>
            <a:r>
              <a:rPr sz="2200" smtClean="0"/>
              <a:t>περισσότερο</a:t>
            </a:r>
            <a:r>
              <a:rPr lang="el-GR" sz="2200" dirty="0" err="1" smtClean="0"/>
              <a:t>υς</a:t>
            </a:r>
            <a:r>
              <a:rPr lang="el-GR" sz="2200" dirty="0" smtClean="0"/>
              <a:t> </a:t>
            </a:r>
            <a:r>
              <a:rPr sz="2200" spc="-10" smtClean="0"/>
              <a:t>κύλινδρο</a:t>
            </a:r>
            <a:r>
              <a:rPr lang="el-GR" sz="2200" spc="-10" dirty="0" err="1" smtClean="0"/>
              <a:t>υς</a:t>
            </a:r>
            <a:r>
              <a:rPr sz="2200" spc="-10" smtClean="0"/>
              <a:t>.</a:t>
            </a:r>
            <a:endParaRPr sz="2200"/>
          </a:p>
          <a:p>
            <a:pPr marL="264795" marR="31115" indent="77470">
              <a:lnSpc>
                <a:spcPct val="95000"/>
              </a:lnSpc>
            </a:pPr>
            <a:r>
              <a:rPr sz="2200" spc="-20" smtClean="0"/>
              <a:t>Το</a:t>
            </a:r>
            <a:r>
              <a:rPr sz="2200" spc="-65" smtClean="0"/>
              <a:t> </a:t>
            </a:r>
            <a:r>
              <a:rPr sz="2200" dirty="0">
                <a:solidFill>
                  <a:srgbClr val="FF0000"/>
                </a:solidFill>
              </a:rPr>
              <a:t>μειονέκτημα</a:t>
            </a:r>
            <a:r>
              <a:rPr sz="2200" spc="-45" dirty="0">
                <a:solidFill>
                  <a:srgbClr val="FF0000"/>
                </a:solidFill>
              </a:rPr>
              <a:t> </a:t>
            </a:r>
            <a:r>
              <a:rPr sz="2200" dirty="0"/>
              <a:t>μιας</a:t>
            </a:r>
            <a:r>
              <a:rPr sz="2200" spc="-55" dirty="0"/>
              <a:t> </a:t>
            </a:r>
            <a:r>
              <a:rPr sz="2200" dirty="0"/>
              <a:t>μηχανής</a:t>
            </a:r>
            <a:r>
              <a:rPr sz="2200" spc="-60" dirty="0"/>
              <a:t> </a:t>
            </a:r>
            <a:r>
              <a:rPr sz="2200" dirty="0"/>
              <a:t>V</a:t>
            </a:r>
            <a:r>
              <a:rPr sz="2200" spc="-50" dirty="0"/>
              <a:t> </a:t>
            </a:r>
            <a:r>
              <a:rPr sz="2200" dirty="0"/>
              <a:t>είναι</a:t>
            </a:r>
            <a:r>
              <a:rPr sz="2200" spc="-55" dirty="0"/>
              <a:t> </a:t>
            </a:r>
            <a:r>
              <a:rPr sz="2200"/>
              <a:t>η</a:t>
            </a:r>
            <a:r>
              <a:rPr sz="2200" spc="-45"/>
              <a:t> </a:t>
            </a:r>
            <a:r>
              <a:rPr sz="2200" spc="-60" smtClean="0"/>
              <a:t> </a:t>
            </a:r>
            <a:r>
              <a:rPr sz="2200" spc="-10" dirty="0"/>
              <a:t>δόνηση </a:t>
            </a:r>
            <a:r>
              <a:rPr sz="2200" dirty="0"/>
              <a:t>που</a:t>
            </a:r>
            <a:r>
              <a:rPr sz="2200" spc="-75" dirty="0"/>
              <a:t> </a:t>
            </a:r>
            <a:r>
              <a:rPr sz="2200" dirty="0"/>
              <a:t>συμβαίνει</a:t>
            </a:r>
            <a:r>
              <a:rPr sz="2200" spc="-60" dirty="0"/>
              <a:t> </a:t>
            </a:r>
            <a:r>
              <a:rPr sz="2200" dirty="0"/>
              <a:t>όταν</a:t>
            </a:r>
            <a:r>
              <a:rPr sz="2200" spc="-65" dirty="0"/>
              <a:t> </a:t>
            </a:r>
            <a:r>
              <a:rPr sz="2200" dirty="0"/>
              <a:t>υπάρχει</a:t>
            </a:r>
            <a:r>
              <a:rPr sz="2200" spc="-60" dirty="0"/>
              <a:t> </a:t>
            </a:r>
            <a:r>
              <a:rPr sz="2200" dirty="0"/>
              <a:t>περιττός</a:t>
            </a:r>
            <a:r>
              <a:rPr sz="2200" spc="-70" dirty="0"/>
              <a:t> </a:t>
            </a:r>
            <a:r>
              <a:rPr sz="2200" dirty="0"/>
              <a:t>αριθμός</a:t>
            </a:r>
            <a:r>
              <a:rPr sz="2200" spc="-75" dirty="0"/>
              <a:t> </a:t>
            </a:r>
            <a:r>
              <a:rPr sz="2200" dirty="0"/>
              <a:t>κυλίνδρων</a:t>
            </a:r>
            <a:r>
              <a:rPr sz="2200" spc="-65" dirty="0"/>
              <a:t> </a:t>
            </a:r>
            <a:r>
              <a:rPr sz="2200" spc="-25" dirty="0"/>
              <a:t>σε </a:t>
            </a:r>
            <a:r>
              <a:rPr sz="2200" dirty="0"/>
              <a:t>κάθε</a:t>
            </a:r>
            <a:r>
              <a:rPr sz="2200" spc="-60" dirty="0"/>
              <a:t> </a:t>
            </a:r>
            <a:r>
              <a:rPr sz="2200" dirty="0"/>
              <a:t>πλευρά.</a:t>
            </a:r>
            <a:r>
              <a:rPr sz="2200" spc="-55" dirty="0"/>
              <a:t> </a:t>
            </a:r>
            <a:r>
              <a:rPr sz="2200" dirty="0"/>
              <a:t>Ο</a:t>
            </a:r>
            <a:r>
              <a:rPr sz="2200" spc="-75" dirty="0"/>
              <a:t> </a:t>
            </a:r>
            <a:r>
              <a:rPr sz="2200" dirty="0"/>
              <a:t>περιττός</a:t>
            </a:r>
            <a:r>
              <a:rPr sz="2200" spc="-70" dirty="0"/>
              <a:t> </a:t>
            </a:r>
            <a:r>
              <a:rPr sz="2200" dirty="0"/>
              <a:t>αριθμός</a:t>
            </a:r>
            <a:r>
              <a:rPr sz="2200" spc="-65" dirty="0"/>
              <a:t> </a:t>
            </a:r>
            <a:r>
              <a:rPr sz="2200" dirty="0"/>
              <a:t>σε</a:t>
            </a:r>
            <a:r>
              <a:rPr sz="2200" spc="-60" dirty="0"/>
              <a:t> </a:t>
            </a:r>
            <a:r>
              <a:rPr sz="2200" dirty="0"/>
              <a:t>κάθε</a:t>
            </a:r>
            <a:r>
              <a:rPr sz="2200" spc="-60" dirty="0"/>
              <a:t> </a:t>
            </a:r>
            <a:r>
              <a:rPr sz="2200" dirty="0"/>
              <a:t>πλευρά</a:t>
            </a:r>
            <a:r>
              <a:rPr sz="2200" spc="-65" dirty="0"/>
              <a:t> </a:t>
            </a:r>
            <a:r>
              <a:rPr sz="2200" dirty="0"/>
              <a:t>σημαίνει</a:t>
            </a:r>
            <a:r>
              <a:rPr sz="2200" spc="-65" dirty="0"/>
              <a:t> </a:t>
            </a:r>
            <a:r>
              <a:rPr sz="2200" dirty="0"/>
              <a:t>ότι</a:t>
            </a:r>
            <a:r>
              <a:rPr sz="2200" spc="-50" dirty="0"/>
              <a:t> </a:t>
            </a:r>
            <a:r>
              <a:rPr sz="2200" spc="-25" dirty="0"/>
              <a:t>οι </a:t>
            </a:r>
            <a:r>
              <a:rPr sz="2200" dirty="0"/>
              <a:t>δονήσεις</a:t>
            </a:r>
            <a:r>
              <a:rPr sz="2200" spc="-65" dirty="0"/>
              <a:t> </a:t>
            </a:r>
            <a:r>
              <a:rPr sz="2200"/>
              <a:t>που</a:t>
            </a:r>
            <a:r>
              <a:rPr sz="2200" spc="-40"/>
              <a:t> </a:t>
            </a:r>
            <a:r>
              <a:rPr sz="2200" spc="-10" smtClean="0"/>
              <a:t>προκαλούνται</a:t>
            </a:r>
            <a:r>
              <a:rPr sz="2200" spc="-50" smtClean="0"/>
              <a:t> </a:t>
            </a:r>
            <a:r>
              <a:rPr sz="2200" dirty="0"/>
              <a:t>από</a:t>
            </a:r>
            <a:r>
              <a:rPr sz="2200" spc="-50" dirty="0"/>
              <a:t> </a:t>
            </a:r>
            <a:r>
              <a:rPr sz="2200" dirty="0"/>
              <a:t>κάθε</a:t>
            </a:r>
            <a:r>
              <a:rPr sz="2200" spc="-40" dirty="0"/>
              <a:t> </a:t>
            </a:r>
            <a:r>
              <a:rPr sz="2200" dirty="0"/>
              <a:t>κύλινδρο</a:t>
            </a:r>
            <a:r>
              <a:rPr sz="2200" spc="-55" dirty="0"/>
              <a:t> </a:t>
            </a:r>
            <a:r>
              <a:rPr sz="2200" dirty="0"/>
              <a:t>δεν</a:t>
            </a:r>
            <a:r>
              <a:rPr sz="2200" spc="-45" dirty="0"/>
              <a:t> </a:t>
            </a:r>
            <a:r>
              <a:rPr sz="2200"/>
              <a:t>είναι</a:t>
            </a:r>
            <a:r>
              <a:rPr sz="2200" spc="-45"/>
              <a:t> </a:t>
            </a:r>
            <a:r>
              <a:rPr sz="2200" spc="-10" smtClean="0"/>
              <a:t>ισορ</a:t>
            </a:r>
            <a:r>
              <a:rPr sz="2200" smtClean="0"/>
              <a:t>ροπημένες</a:t>
            </a:r>
            <a:r>
              <a:rPr sz="2200" spc="-45" smtClean="0"/>
              <a:t> </a:t>
            </a:r>
            <a:r>
              <a:rPr sz="2200" dirty="0"/>
              <a:t>και</a:t>
            </a:r>
            <a:r>
              <a:rPr sz="2200" spc="-25" dirty="0"/>
              <a:t> </a:t>
            </a:r>
            <a:r>
              <a:rPr sz="2200"/>
              <a:t>θα</a:t>
            </a:r>
            <a:r>
              <a:rPr sz="2200" spc="-45"/>
              <a:t> </a:t>
            </a:r>
            <a:r>
              <a:rPr sz="2200" spc="-25" smtClean="0"/>
              <a:t>προκα</a:t>
            </a:r>
            <a:r>
              <a:rPr sz="2200" smtClean="0"/>
              <a:t>λέσουν</a:t>
            </a:r>
            <a:r>
              <a:rPr sz="2200" spc="-35" smtClean="0"/>
              <a:t> </a:t>
            </a:r>
            <a:r>
              <a:rPr sz="2200" dirty="0"/>
              <a:t>ρωγμές</a:t>
            </a:r>
            <a:r>
              <a:rPr sz="2200" spc="-40" dirty="0"/>
              <a:t> </a:t>
            </a:r>
            <a:r>
              <a:rPr sz="2200" dirty="0"/>
              <a:t>και</a:t>
            </a:r>
            <a:r>
              <a:rPr sz="2200" spc="-35" dirty="0"/>
              <a:t> </a:t>
            </a:r>
            <a:r>
              <a:rPr sz="2200" spc="-10" dirty="0"/>
              <a:t>καταστροφή</a:t>
            </a:r>
            <a:r>
              <a:rPr sz="2200" spc="-40" dirty="0"/>
              <a:t> </a:t>
            </a:r>
            <a:r>
              <a:rPr sz="2200" spc="-25" dirty="0"/>
              <a:t>της </a:t>
            </a:r>
            <a:r>
              <a:rPr sz="2200" dirty="0"/>
              <a:t>μηχανής.</a:t>
            </a:r>
            <a:r>
              <a:rPr sz="2200" spc="-40" dirty="0"/>
              <a:t> </a:t>
            </a:r>
            <a:r>
              <a:rPr sz="2200" dirty="0"/>
              <a:t>Για</a:t>
            </a:r>
            <a:r>
              <a:rPr sz="2200" spc="-55" dirty="0"/>
              <a:t> </a:t>
            </a:r>
            <a:r>
              <a:rPr sz="2200" dirty="0"/>
              <a:t>να</a:t>
            </a:r>
            <a:r>
              <a:rPr sz="2200" spc="-55" dirty="0"/>
              <a:t> </a:t>
            </a:r>
            <a:r>
              <a:rPr sz="2200" dirty="0"/>
              <a:t>μπορέσουν</a:t>
            </a:r>
            <a:r>
              <a:rPr sz="2200" spc="-45" dirty="0"/>
              <a:t> </a:t>
            </a:r>
            <a:r>
              <a:rPr sz="2200" dirty="0"/>
              <a:t>να</a:t>
            </a:r>
            <a:r>
              <a:rPr sz="2200" spc="-55" dirty="0"/>
              <a:t> </a:t>
            </a:r>
            <a:r>
              <a:rPr sz="2200" dirty="0"/>
              <a:t>λειτουργήσουν</a:t>
            </a:r>
            <a:r>
              <a:rPr sz="2200" spc="-45" dirty="0"/>
              <a:t> </a:t>
            </a:r>
            <a:r>
              <a:rPr sz="2200" dirty="0"/>
              <a:t>θα</a:t>
            </a:r>
            <a:r>
              <a:rPr sz="2200" spc="-45" dirty="0"/>
              <a:t> </a:t>
            </a:r>
            <a:r>
              <a:rPr sz="2200" dirty="0"/>
              <a:t>πρέπει</a:t>
            </a:r>
            <a:r>
              <a:rPr sz="2200" spc="-35" dirty="0"/>
              <a:t> </a:t>
            </a:r>
            <a:r>
              <a:rPr sz="2200" spc="-25" dirty="0"/>
              <a:t>από </a:t>
            </a:r>
            <a:r>
              <a:rPr sz="2200" spc="-10" dirty="0"/>
              <a:t>κατασκευής</a:t>
            </a:r>
            <a:r>
              <a:rPr sz="2200" spc="-55" dirty="0"/>
              <a:t> </a:t>
            </a:r>
            <a:r>
              <a:rPr sz="2200" dirty="0"/>
              <a:t>τους</a:t>
            </a:r>
            <a:r>
              <a:rPr sz="2200" spc="-40" dirty="0"/>
              <a:t> </a:t>
            </a:r>
            <a:r>
              <a:rPr sz="2200" dirty="0"/>
              <a:t>να</a:t>
            </a:r>
            <a:r>
              <a:rPr sz="2200" spc="-45" dirty="0"/>
              <a:t> </a:t>
            </a:r>
            <a:r>
              <a:rPr sz="2200" dirty="0"/>
              <a:t>είναι</a:t>
            </a:r>
            <a:r>
              <a:rPr sz="2200" spc="-40" dirty="0"/>
              <a:t> </a:t>
            </a:r>
            <a:r>
              <a:rPr sz="2200" dirty="0"/>
              <a:t>εφοδιασμένες</a:t>
            </a:r>
            <a:r>
              <a:rPr sz="2200" spc="-40" dirty="0"/>
              <a:t> </a:t>
            </a:r>
            <a:r>
              <a:rPr sz="2200" dirty="0"/>
              <a:t>με</a:t>
            </a:r>
            <a:r>
              <a:rPr sz="2200" spc="-40" dirty="0"/>
              <a:t> </a:t>
            </a:r>
            <a:r>
              <a:rPr sz="2200" spc="-10" dirty="0"/>
              <a:t>αντικραδασμικούς </a:t>
            </a:r>
            <a:r>
              <a:rPr sz="2200" dirty="0"/>
              <a:t>άξονες</a:t>
            </a:r>
            <a:r>
              <a:rPr sz="2200" spc="-65" dirty="0"/>
              <a:t> </a:t>
            </a:r>
            <a:r>
              <a:rPr sz="2200" dirty="0"/>
              <a:t>ή</a:t>
            </a:r>
            <a:r>
              <a:rPr sz="2200" spc="-45" dirty="0"/>
              <a:t> </a:t>
            </a:r>
            <a:r>
              <a:rPr sz="2200" spc="-10" dirty="0"/>
              <a:t>κατάλληλο</a:t>
            </a:r>
            <a:r>
              <a:rPr sz="2200" spc="-55" dirty="0"/>
              <a:t> </a:t>
            </a:r>
            <a:r>
              <a:rPr sz="2200" dirty="0"/>
              <a:t>τέτοιο</a:t>
            </a:r>
            <a:r>
              <a:rPr sz="2200" spc="-50" dirty="0"/>
              <a:t> </a:t>
            </a:r>
            <a:r>
              <a:rPr sz="2200" spc="-10" dirty="0"/>
              <a:t>εξοπλισμό.</a:t>
            </a:r>
            <a:endParaRPr sz="2200"/>
          </a:p>
        </p:txBody>
      </p:sp>
      <p:sp>
        <p:nvSpPr>
          <p:cNvPr id="3" name="object 3"/>
          <p:cNvSpPr/>
          <p:nvPr/>
        </p:nvSpPr>
        <p:spPr>
          <a:xfrm>
            <a:off x="0" y="0"/>
            <a:ext cx="9144000" cy="1801495"/>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0" y="81279"/>
            <a:ext cx="9144000" cy="1636344"/>
          </a:xfrm>
          <a:prstGeom prst="rect">
            <a:avLst/>
          </a:prstGeom>
        </p:spPr>
        <p:txBody>
          <a:bodyPr vert="horz" wrap="square" lIns="0" tIns="157479" rIns="0" bIns="0" rtlCol="0">
            <a:spAutoFit/>
          </a:bodyPr>
          <a:lstStyle/>
          <a:p>
            <a:pPr marL="3719830" algn="l">
              <a:lnSpc>
                <a:spcPct val="100000"/>
              </a:lnSpc>
              <a:spcBef>
                <a:spcPts val="100"/>
              </a:spcBef>
            </a:pPr>
            <a:r>
              <a:rPr lang="el-GR" sz="2400" u="none" spc="-10" dirty="0" smtClean="0">
                <a:solidFill>
                  <a:srgbClr val="FFFFFF"/>
                </a:solidFill>
                <a:uFill>
                  <a:solidFill>
                    <a:srgbClr val="FFFFFF"/>
                  </a:solidFill>
                </a:uFill>
              </a:rPr>
              <a:t>5.2. ΠΕΡΙΓΡΑΦΙΚΑ ΣΤΟΙΧΕΙΑ, ΧΑΡΑΚΤΗΡΙΣΤΙΚΑ ΜΕΤΑΞΥ ΤΩΝ</a:t>
            </a:r>
            <a:br>
              <a:rPr lang="el-GR" sz="2400" u="none" spc="-10" dirty="0" smtClean="0">
                <a:solidFill>
                  <a:srgbClr val="FFFFFF"/>
                </a:solidFill>
                <a:uFill>
                  <a:solidFill>
                    <a:srgbClr val="FFFFFF"/>
                  </a:solidFill>
                </a:uFill>
              </a:rPr>
            </a:br>
            <a:r>
              <a:rPr lang="el-GR" sz="2400" u="none" spc="-10" dirty="0" smtClean="0">
                <a:solidFill>
                  <a:srgbClr val="FFFFFF"/>
                </a:solidFill>
                <a:uFill>
                  <a:solidFill>
                    <a:srgbClr val="FFFFFF"/>
                  </a:solidFill>
                </a:uFill>
              </a:rPr>
              <a:t>ΚΑΤΑΣΚΕΥΑΣΤΩΝ </a:t>
            </a:r>
            <a:br>
              <a:rPr lang="el-GR" sz="2400" u="none" spc="-10" dirty="0" smtClean="0">
                <a:solidFill>
                  <a:srgbClr val="FFFFFF"/>
                </a:solidFill>
                <a:uFill>
                  <a:solidFill>
                    <a:srgbClr val="FFFFFF"/>
                  </a:solidFill>
                </a:uFill>
              </a:rPr>
            </a:br>
            <a:r>
              <a:rPr lang="el-GR" sz="2400" u="none" spc="-10" dirty="0" smtClean="0">
                <a:solidFill>
                  <a:srgbClr val="FFFFFF"/>
                </a:solidFill>
                <a:uFill>
                  <a:solidFill>
                    <a:srgbClr val="FFFFFF"/>
                  </a:solidFill>
                </a:uFill>
              </a:rPr>
              <a:t>(ΚΑΤΑΚΟΡΥΦΩΝ ΚΑΙ ΤΥΠΟΥ ΄</a:t>
            </a:r>
            <a:r>
              <a:rPr lang="en-US" sz="2400" u="none" spc="-10" dirty="0" smtClean="0">
                <a:solidFill>
                  <a:srgbClr val="FFFFFF"/>
                </a:solidFill>
                <a:uFill>
                  <a:solidFill>
                    <a:srgbClr val="FFFFFF"/>
                  </a:solidFill>
                </a:uFill>
              </a:rPr>
              <a:t>V</a:t>
            </a:r>
            <a:r>
              <a:rPr lang="el-GR" sz="2400" u="none" spc="-10" dirty="0" smtClean="0">
                <a:solidFill>
                  <a:srgbClr val="FFFFFF"/>
                </a:solidFill>
                <a:uFill>
                  <a:solidFill>
                    <a:srgbClr val="FFFFFF"/>
                  </a:solidFill>
                </a:uFill>
              </a:rPr>
              <a:t>΄)  </a:t>
            </a:r>
            <a:endParaRPr sz="2400" u="none"/>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224280" y="114300"/>
            <a:ext cx="6767830" cy="6706870"/>
          </a:xfrm>
          <a:prstGeom prst="rect">
            <a:avLst/>
          </a:prstGeom>
        </p:spPr>
      </p:pic>
    </p:spTree>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85720" y="142852"/>
            <a:ext cx="8643998" cy="2071726"/>
          </a:xfrm>
          <a:custGeom>
            <a:avLst/>
            <a:gdLst/>
            <a:ahLst/>
            <a:cxnLst/>
            <a:rect l="l" t="t" r="r" b="b"/>
            <a:pathLst>
              <a:path w="8572500" h="713740">
                <a:moveTo>
                  <a:pt x="8572500" y="0"/>
                </a:moveTo>
                <a:lnTo>
                  <a:pt x="0" y="0"/>
                </a:lnTo>
                <a:lnTo>
                  <a:pt x="0" y="713739"/>
                </a:lnTo>
                <a:lnTo>
                  <a:pt x="4286250" y="713739"/>
                </a:lnTo>
                <a:lnTo>
                  <a:pt x="8572500" y="713739"/>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214282" y="81279"/>
            <a:ext cx="8500457" cy="1697900"/>
          </a:xfrm>
          <a:prstGeom prst="rect">
            <a:avLst/>
          </a:prstGeom>
        </p:spPr>
        <p:txBody>
          <a:bodyPr vert="horz" wrap="square" lIns="0" tIns="157479" rIns="0" bIns="0" rtlCol="0">
            <a:spAutoFit/>
          </a:bodyPr>
          <a:lstStyle/>
          <a:p>
            <a:pPr marL="3719830" algn="l">
              <a:lnSpc>
                <a:spcPct val="100000"/>
              </a:lnSpc>
              <a:spcBef>
                <a:spcPts val="100"/>
              </a:spcBef>
            </a:pPr>
            <a:br>
              <a:rPr lang="el-GR" sz="2000" u="none" spc="-10" dirty="0" smtClean="0">
                <a:solidFill>
                  <a:srgbClr val="FFFFFF"/>
                </a:solidFill>
                <a:uFill>
                  <a:solidFill>
                    <a:srgbClr val="FFFFFF"/>
                  </a:solidFill>
                </a:uFill>
              </a:rPr>
            </a:br>
            <a:r>
              <a:rPr lang="el-GR" sz="2000" u="none" spc="-10" dirty="0" smtClean="0">
                <a:solidFill>
                  <a:srgbClr val="FFFFFF"/>
                </a:solidFill>
                <a:uFill>
                  <a:solidFill>
                    <a:srgbClr val="FFFFFF"/>
                  </a:solidFill>
                </a:uFill>
              </a:rPr>
              <a:t>5.2. ΠΕΡΙΓΡΑΦΙΚΑ ΣΤΟΙΧΕΙΑ, ΧΑΡΑΚΤΗΡΙΣΤΙΚΑ ΜΕΤΑΞΥ ΤΩΝ ΚΑΤΑΣΚΕΥΑΣΤΩΝ  </a:t>
            </a:r>
            <a:br>
              <a:rPr lang="el-GR" sz="2000" u="none" spc="-10" dirty="0" smtClean="0">
                <a:solidFill>
                  <a:srgbClr val="FFFFFF"/>
                </a:solidFill>
                <a:uFill>
                  <a:solidFill>
                    <a:srgbClr val="FFFFFF"/>
                  </a:solidFill>
                </a:uFill>
              </a:rPr>
            </a:br>
            <a:r>
              <a:rPr lang="el-GR" sz="2000" u="none" spc="-10" dirty="0" smtClean="0">
                <a:solidFill>
                  <a:srgbClr val="FFFFFF"/>
                </a:solidFill>
                <a:uFill>
                  <a:solidFill>
                    <a:srgbClr val="FFFFFF"/>
                  </a:solidFill>
                </a:uFill>
              </a:rPr>
              <a:t>(ΚΑΤΑΚΟΡΥΦΩΝ ΚΑΙ ΤΥΠΟΥ ΄</a:t>
            </a:r>
            <a:r>
              <a:rPr lang="en-US" sz="2000" u="none" spc="-10" dirty="0" smtClean="0">
                <a:solidFill>
                  <a:srgbClr val="FFFFFF"/>
                </a:solidFill>
                <a:uFill>
                  <a:solidFill>
                    <a:srgbClr val="FFFFFF"/>
                  </a:solidFill>
                </a:uFill>
              </a:rPr>
              <a:t>V</a:t>
            </a:r>
            <a:r>
              <a:rPr lang="el-GR" sz="2000" u="none" spc="-10" dirty="0" smtClean="0">
                <a:solidFill>
                  <a:srgbClr val="FFFFFF"/>
                </a:solidFill>
                <a:uFill>
                  <a:solidFill>
                    <a:srgbClr val="FFFFFF"/>
                  </a:solidFill>
                </a:uFill>
              </a:rPr>
              <a:t>΄)</a:t>
            </a:r>
            <a:endParaRPr sz="2000" u="none"/>
          </a:p>
        </p:txBody>
      </p:sp>
      <p:sp>
        <p:nvSpPr>
          <p:cNvPr id="4" name="object 4"/>
          <p:cNvSpPr txBox="1"/>
          <p:nvPr/>
        </p:nvSpPr>
        <p:spPr>
          <a:xfrm>
            <a:off x="212090" y="1101090"/>
            <a:ext cx="8649970" cy="5156835"/>
          </a:xfrm>
          <a:prstGeom prst="rect">
            <a:avLst/>
          </a:prstGeom>
        </p:spPr>
        <p:txBody>
          <a:bodyPr vert="horz" wrap="square" lIns="0" tIns="12700" rIns="0" bIns="0" rtlCol="0">
            <a:spAutoFit/>
          </a:bodyPr>
          <a:lstStyle/>
          <a:p>
            <a:pPr marL="327025" algn="ctr">
              <a:lnSpc>
                <a:spcPct val="100000"/>
              </a:lnSpc>
              <a:spcBef>
                <a:spcPts val="100"/>
              </a:spcBef>
            </a:pPr>
            <a:r>
              <a:rPr lang="el-GR" sz="2200" b="1" spc="-10" dirty="0" smtClean="0">
                <a:solidFill>
                  <a:srgbClr val="FF0000"/>
                </a:solidFill>
                <a:latin typeface="Arial" panose="020B0604020202020204"/>
                <a:cs typeface="Arial" panose="020B0604020202020204"/>
              </a:rPr>
              <a:t> </a:t>
            </a:r>
            <a:endParaRPr sz="2200">
              <a:latin typeface="Arial" panose="020B0604020202020204"/>
              <a:cs typeface="Arial" panose="020B0604020202020204"/>
            </a:endParaRPr>
          </a:p>
          <a:p>
            <a:pPr>
              <a:lnSpc>
                <a:spcPct val="100000"/>
              </a:lnSpc>
              <a:spcBef>
                <a:spcPts val="55"/>
              </a:spcBef>
            </a:pPr>
            <a:endParaRPr sz="1900">
              <a:latin typeface="Arial" panose="020B0604020202020204"/>
              <a:cs typeface="Arial" panose="020B0604020202020204"/>
            </a:endParaRPr>
          </a:p>
          <a:p>
            <a:pPr marL="12700" marR="234315">
              <a:lnSpc>
                <a:spcPts val="2510"/>
              </a:lnSpc>
              <a:buAutoNum type="arabicPeriod"/>
              <a:tabLst>
                <a:tab pos="323850" algn="l"/>
              </a:tabLst>
            </a:pPr>
            <a:endParaRPr lang="el-GR" sz="2200" b="1" dirty="0" smtClean="0">
              <a:latin typeface="Arial" panose="020B0604020202020204"/>
              <a:cs typeface="Arial" panose="020B0604020202020204"/>
            </a:endParaRPr>
          </a:p>
          <a:p>
            <a:pPr marL="12700" marR="234315">
              <a:lnSpc>
                <a:spcPts val="2510"/>
              </a:lnSpc>
              <a:buAutoNum type="arabicPeriod"/>
              <a:tabLst>
                <a:tab pos="323850" algn="l"/>
              </a:tabLst>
            </a:pPr>
            <a:endParaRPr lang="el-GR" sz="2200" b="1" dirty="0">
              <a:latin typeface="Arial" panose="020B0604020202020204"/>
              <a:cs typeface="Arial" panose="020B0604020202020204"/>
            </a:endParaRPr>
          </a:p>
          <a:p>
            <a:pPr marL="12700" marR="234315" algn="ctr">
              <a:lnSpc>
                <a:spcPts val="2510"/>
              </a:lnSpc>
              <a:tabLst>
                <a:tab pos="323850" algn="l"/>
              </a:tabLst>
            </a:pPr>
            <a:r>
              <a:rPr lang="el-GR" sz="2200" b="1" dirty="0" err="1" smtClean="0">
                <a:solidFill>
                  <a:srgbClr val="FF0000"/>
                </a:solidFill>
                <a:latin typeface="Arial" panose="020B0604020202020204"/>
                <a:cs typeface="Arial" panose="020B0604020202020204"/>
              </a:rPr>
              <a:t>Συνοπτικα</a:t>
            </a:r>
            <a:r>
              <a:rPr lang="el-GR" sz="2200" b="1" dirty="0" smtClean="0">
                <a:solidFill>
                  <a:srgbClr val="FF0000"/>
                </a:solidFill>
                <a:latin typeface="Arial" panose="020B0604020202020204"/>
                <a:cs typeface="Arial" panose="020B0604020202020204"/>
              </a:rPr>
              <a:t> </a:t>
            </a:r>
            <a:r>
              <a:rPr lang="en-US" sz="2200" b="1" dirty="0" smtClean="0">
                <a:solidFill>
                  <a:srgbClr val="FF0000"/>
                </a:solidFill>
                <a:latin typeface="Arial" panose="020B0604020202020204"/>
                <a:cs typeface="Arial" panose="020B0604020202020204"/>
              </a:rPr>
              <a:t>:</a:t>
            </a:r>
            <a:endParaRPr lang="el-GR" sz="2200" b="1" dirty="0">
              <a:solidFill>
                <a:srgbClr val="FF0000"/>
              </a:solidFill>
              <a:latin typeface="Arial" panose="020B0604020202020204"/>
              <a:cs typeface="Arial" panose="020B0604020202020204"/>
            </a:endParaRPr>
          </a:p>
          <a:p>
            <a:pPr marL="12700" marR="234315">
              <a:lnSpc>
                <a:spcPts val="2510"/>
              </a:lnSpc>
              <a:buAutoNum type="arabicPeriod"/>
              <a:tabLst>
                <a:tab pos="323850" algn="l"/>
              </a:tabLst>
            </a:pPr>
            <a:r>
              <a:rPr sz="2200" b="1" smtClean="0">
                <a:latin typeface="Arial" panose="020B0604020202020204"/>
                <a:cs typeface="Arial" panose="020B0604020202020204"/>
              </a:rPr>
              <a:t>Οι</a:t>
            </a:r>
            <a:r>
              <a:rPr sz="2200" b="1" spc="-40" smtClean="0">
                <a:latin typeface="Arial" panose="020B0604020202020204"/>
                <a:cs typeface="Arial" panose="020B0604020202020204"/>
              </a:rPr>
              <a:t> </a:t>
            </a:r>
            <a:r>
              <a:rPr sz="2200" b="1" smtClean="0">
                <a:latin typeface="Arial" panose="020B0604020202020204"/>
                <a:cs typeface="Arial" panose="020B0604020202020204"/>
              </a:rPr>
              <a:t>μηχανές</a:t>
            </a:r>
            <a:r>
              <a:rPr sz="2200" b="1" spc="-55" smtClean="0">
                <a:latin typeface="Arial" panose="020B0604020202020204"/>
                <a:cs typeface="Arial" panose="020B0604020202020204"/>
              </a:rPr>
              <a:t> </a:t>
            </a:r>
            <a:r>
              <a:rPr lang="el-GR" sz="2200" b="1" spc="-40" dirty="0" smtClean="0">
                <a:latin typeface="Arial" panose="020B0604020202020204"/>
                <a:cs typeface="Arial" panose="020B0604020202020204"/>
              </a:rPr>
              <a:t>σε</a:t>
            </a:r>
            <a:r>
              <a:rPr lang="el-GR" sz="2200" b="1" dirty="0" smtClean="0">
                <a:latin typeface="Arial" panose="020B0604020202020204"/>
                <a:cs typeface="Arial" panose="020B0604020202020204"/>
              </a:rPr>
              <a:t> σειρά</a:t>
            </a:r>
            <a:r>
              <a:rPr lang="el-GR" sz="2200" b="1" spc="-60" dirty="0" smtClean="0">
                <a:latin typeface="Arial" panose="020B0604020202020204"/>
                <a:cs typeface="Arial" panose="020B0604020202020204"/>
              </a:rPr>
              <a:t> </a:t>
            </a:r>
            <a:r>
              <a:rPr sz="2200" b="1" smtClean="0">
                <a:latin typeface="Arial" panose="020B0604020202020204"/>
                <a:cs typeface="Arial" panose="020B0604020202020204"/>
              </a:rPr>
              <a:t>έχουν</a:t>
            </a:r>
            <a:r>
              <a:rPr sz="2200" b="1" spc="-45" smtClean="0">
                <a:latin typeface="Arial" panose="020B0604020202020204"/>
                <a:cs typeface="Arial" panose="020B0604020202020204"/>
              </a:rPr>
              <a:t> </a:t>
            </a:r>
            <a:r>
              <a:rPr sz="2200" b="1" dirty="0">
                <a:latin typeface="Arial" panose="020B0604020202020204"/>
                <a:cs typeface="Arial" panose="020B0604020202020204"/>
              </a:rPr>
              <a:t>τα</a:t>
            </a:r>
            <a:r>
              <a:rPr sz="2200" b="1" spc="-50" dirty="0">
                <a:latin typeface="Arial" panose="020B0604020202020204"/>
                <a:cs typeface="Arial" panose="020B0604020202020204"/>
              </a:rPr>
              <a:t> </a:t>
            </a:r>
            <a:r>
              <a:rPr sz="2200" b="1" dirty="0">
                <a:latin typeface="Arial" panose="020B0604020202020204"/>
                <a:cs typeface="Arial" panose="020B0604020202020204"/>
              </a:rPr>
              <a:t>έμβολα</a:t>
            </a:r>
            <a:r>
              <a:rPr sz="2200" b="1" spc="-50" dirty="0">
                <a:latin typeface="Arial" panose="020B0604020202020204"/>
                <a:cs typeface="Arial" panose="020B0604020202020204"/>
              </a:rPr>
              <a:t> </a:t>
            </a:r>
            <a:r>
              <a:rPr sz="2200" b="1" dirty="0">
                <a:latin typeface="Arial" panose="020B0604020202020204"/>
                <a:cs typeface="Arial" panose="020B0604020202020204"/>
              </a:rPr>
              <a:t>τους</a:t>
            </a:r>
            <a:r>
              <a:rPr sz="2200" b="1" spc="-55" dirty="0">
                <a:latin typeface="Arial" panose="020B0604020202020204"/>
                <a:cs typeface="Arial" panose="020B0604020202020204"/>
              </a:rPr>
              <a:t> </a:t>
            </a:r>
            <a:r>
              <a:rPr sz="2200" b="1" dirty="0">
                <a:latin typeface="Arial" panose="020B0604020202020204"/>
                <a:cs typeface="Arial" panose="020B0604020202020204"/>
              </a:rPr>
              <a:t>διατεταγμένα</a:t>
            </a:r>
            <a:r>
              <a:rPr sz="2200" b="1" spc="-45" dirty="0">
                <a:latin typeface="Arial" panose="020B0604020202020204"/>
                <a:cs typeface="Arial" panose="020B0604020202020204"/>
              </a:rPr>
              <a:t> </a:t>
            </a:r>
            <a:r>
              <a:rPr sz="2200" b="1" spc="-25" dirty="0">
                <a:latin typeface="Arial" panose="020B0604020202020204"/>
                <a:cs typeface="Arial" panose="020B0604020202020204"/>
              </a:rPr>
              <a:t>σε </a:t>
            </a:r>
            <a:r>
              <a:rPr sz="2200" b="1" dirty="0">
                <a:latin typeface="Arial" panose="020B0604020202020204"/>
                <a:cs typeface="Arial" panose="020B0604020202020204"/>
              </a:rPr>
              <a:t>ευθεία</a:t>
            </a:r>
            <a:r>
              <a:rPr sz="2200" b="1" spc="-45" dirty="0">
                <a:latin typeface="Arial" panose="020B0604020202020204"/>
                <a:cs typeface="Arial" panose="020B0604020202020204"/>
              </a:rPr>
              <a:t> </a:t>
            </a:r>
            <a:r>
              <a:rPr sz="2200" b="1" dirty="0">
                <a:latin typeface="Arial" panose="020B0604020202020204"/>
                <a:cs typeface="Arial" panose="020B0604020202020204"/>
              </a:rPr>
              <a:t>γραμμή</a:t>
            </a:r>
            <a:r>
              <a:rPr sz="2200" b="1" spc="-30" dirty="0">
                <a:latin typeface="Arial" panose="020B0604020202020204"/>
                <a:cs typeface="Arial" panose="020B0604020202020204"/>
              </a:rPr>
              <a:t> </a:t>
            </a:r>
            <a:r>
              <a:rPr sz="2200" b="1" dirty="0">
                <a:latin typeface="Arial" panose="020B0604020202020204"/>
                <a:cs typeface="Arial" panose="020B0604020202020204"/>
              </a:rPr>
              <a:t>ενώ</a:t>
            </a:r>
            <a:r>
              <a:rPr sz="2200" b="1" spc="-25" dirty="0">
                <a:latin typeface="Arial" panose="020B0604020202020204"/>
                <a:cs typeface="Arial" panose="020B0604020202020204"/>
              </a:rPr>
              <a:t> </a:t>
            </a:r>
            <a:r>
              <a:rPr sz="2200" b="1" dirty="0">
                <a:latin typeface="Arial" panose="020B0604020202020204"/>
                <a:cs typeface="Arial" panose="020B0604020202020204"/>
              </a:rPr>
              <a:t>οι</a:t>
            </a:r>
            <a:r>
              <a:rPr sz="2200" b="1" spc="-35" dirty="0">
                <a:latin typeface="Arial" panose="020B0604020202020204"/>
                <a:cs typeface="Arial" panose="020B0604020202020204"/>
              </a:rPr>
              <a:t> </a:t>
            </a:r>
            <a:r>
              <a:rPr sz="2200" b="1" dirty="0">
                <a:latin typeface="Arial" panose="020B0604020202020204"/>
                <a:cs typeface="Arial" panose="020B0604020202020204"/>
              </a:rPr>
              <a:t>μηχανές</a:t>
            </a:r>
            <a:r>
              <a:rPr sz="2200" b="1" spc="-35" dirty="0">
                <a:latin typeface="Arial" panose="020B0604020202020204"/>
                <a:cs typeface="Arial" panose="020B0604020202020204"/>
              </a:rPr>
              <a:t> </a:t>
            </a:r>
            <a:r>
              <a:rPr sz="2200" b="1">
                <a:latin typeface="Arial" panose="020B0604020202020204"/>
                <a:cs typeface="Arial" panose="020B0604020202020204"/>
              </a:rPr>
              <a:t>V</a:t>
            </a:r>
            <a:r>
              <a:rPr sz="2200" b="1" spc="-35">
                <a:latin typeface="Arial" panose="020B0604020202020204"/>
                <a:cs typeface="Arial" panose="020B0604020202020204"/>
              </a:rPr>
              <a:t> </a:t>
            </a:r>
            <a:r>
              <a:rPr sz="2200" b="1" smtClean="0">
                <a:latin typeface="Arial" panose="020B0604020202020204"/>
                <a:cs typeface="Arial" panose="020B0604020202020204"/>
              </a:rPr>
              <a:t>τ</a:t>
            </a:r>
            <a:r>
              <a:rPr lang="el-GR" sz="2200" b="1" dirty="0" smtClean="0">
                <a:latin typeface="Arial" panose="020B0604020202020204"/>
                <a:cs typeface="Arial" panose="020B0604020202020204"/>
              </a:rPr>
              <a:t>α</a:t>
            </a:r>
            <a:r>
              <a:rPr sz="2200" b="1" spc="-40" smtClean="0">
                <a:latin typeface="Arial" panose="020B0604020202020204"/>
                <a:cs typeface="Arial" panose="020B0604020202020204"/>
              </a:rPr>
              <a:t> </a:t>
            </a:r>
            <a:r>
              <a:rPr sz="2200" b="1" dirty="0">
                <a:latin typeface="Arial" panose="020B0604020202020204"/>
                <a:cs typeface="Arial" panose="020B0604020202020204"/>
              </a:rPr>
              <a:t>έχουν</a:t>
            </a:r>
            <a:r>
              <a:rPr sz="2200" b="1" spc="-30" dirty="0">
                <a:latin typeface="Arial" panose="020B0604020202020204"/>
                <a:cs typeface="Arial" panose="020B0604020202020204"/>
              </a:rPr>
              <a:t> </a:t>
            </a:r>
            <a:r>
              <a:rPr sz="2200" b="1" dirty="0">
                <a:latin typeface="Arial" panose="020B0604020202020204"/>
                <a:cs typeface="Arial" panose="020B0604020202020204"/>
              </a:rPr>
              <a:t>σε</a:t>
            </a:r>
            <a:r>
              <a:rPr sz="2200" b="1" spc="-35" dirty="0">
                <a:latin typeface="Arial" panose="020B0604020202020204"/>
                <a:cs typeface="Arial" panose="020B0604020202020204"/>
              </a:rPr>
              <a:t> </a:t>
            </a:r>
            <a:r>
              <a:rPr sz="2200" b="1" spc="-10">
                <a:latin typeface="Arial" panose="020B0604020202020204"/>
                <a:cs typeface="Arial" panose="020B0604020202020204"/>
              </a:rPr>
              <a:t>εναλλασσόμενο </a:t>
            </a:r>
            <a:r>
              <a:rPr sz="2200" b="1" spc="-20" smtClean="0">
                <a:latin typeface="Arial" panose="020B0604020202020204"/>
                <a:cs typeface="Arial" panose="020B0604020202020204"/>
              </a:rPr>
              <a:t> </a:t>
            </a:r>
            <a:r>
              <a:rPr sz="2200" b="1">
                <a:latin typeface="Arial" panose="020B0604020202020204"/>
                <a:cs typeface="Arial" panose="020B0604020202020204"/>
              </a:rPr>
              <a:t>σχήμα</a:t>
            </a:r>
            <a:r>
              <a:rPr sz="2200" b="1" spc="-20">
                <a:latin typeface="Arial" panose="020B0604020202020204"/>
                <a:cs typeface="Arial" panose="020B0604020202020204"/>
              </a:rPr>
              <a:t> </a:t>
            </a:r>
            <a:r>
              <a:rPr sz="2200" b="1" spc="-50" smtClean="0">
                <a:latin typeface="Arial" panose="020B0604020202020204"/>
                <a:cs typeface="Arial" panose="020B0604020202020204"/>
              </a:rPr>
              <a:t>V</a:t>
            </a:r>
            <a:endParaRPr lang="el-GR" sz="2200" b="1" spc="-50" dirty="0">
              <a:latin typeface="Arial" panose="020B0604020202020204"/>
              <a:cs typeface="Arial" panose="020B0604020202020204"/>
            </a:endParaRPr>
          </a:p>
          <a:p>
            <a:pPr marL="12700" marR="234315">
              <a:lnSpc>
                <a:spcPts val="2510"/>
              </a:lnSpc>
              <a:buAutoNum type="arabicPeriod"/>
              <a:tabLst>
                <a:tab pos="323850" algn="l"/>
              </a:tabLst>
            </a:pPr>
            <a:r>
              <a:rPr sz="2200" b="1" smtClean="0">
                <a:latin typeface="Arial" panose="020B0604020202020204"/>
                <a:cs typeface="Arial" panose="020B0604020202020204"/>
              </a:rPr>
              <a:t>Οι</a:t>
            </a:r>
            <a:r>
              <a:rPr sz="2200" b="1" spc="-30" smtClean="0">
                <a:latin typeface="Arial" panose="020B0604020202020204"/>
                <a:cs typeface="Arial" panose="020B0604020202020204"/>
              </a:rPr>
              <a:t> </a:t>
            </a:r>
            <a:r>
              <a:rPr sz="2200" b="1" dirty="0">
                <a:latin typeface="Arial" panose="020B0604020202020204"/>
                <a:cs typeface="Arial" panose="020B0604020202020204"/>
              </a:rPr>
              <a:t>εν</a:t>
            </a:r>
            <a:r>
              <a:rPr sz="2200" b="1" spc="-25" dirty="0">
                <a:latin typeface="Arial" panose="020B0604020202020204"/>
                <a:cs typeface="Arial" panose="020B0604020202020204"/>
              </a:rPr>
              <a:t> </a:t>
            </a:r>
            <a:r>
              <a:rPr sz="2200" b="1" dirty="0">
                <a:latin typeface="Arial" panose="020B0604020202020204"/>
                <a:cs typeface="Arial" panose="020B0604020202020204"/>
              </a:rPr>
              <a:t>σειρά</a:t>
            </a:r>
            <a:r>
              <a:rPr sz="2200" b="1" spc="-40" dirty="0">
                <a:latin typeface="Arial" panose="020B0604020202020204"/>
                <a:cs typeface="Arial" panose="020B0604020202020204"/>
              </a:rPr>
              <a:t> </a:t>
            </a:r>
            <a:r>
              <a:rPr sz="2200" b="1" dirty="0">
                <a:latin typeface="Arial" panose="020B0604020202020204"/>
                <a:cs typeface="Arial" panose="020B0604020202020204"/>
              </a:rPr>
              <a:t>είναι</a:t>
            </a:r>
            <a:r>
              <a:rPr sz="2200" b="1" spc="-30" dirty="0">
                <a:latin typeface="Arial" panose="020B0604020202020204"/>
                <a:cs typeface="Arial" panose="020B0604020202020204"/>
              </a:rPr>
              <a:t> </a:t>
            </a:r>
            <a:r>
              <a:rPr sz="2200" b="1" dirty="0">
                <a:latin typeface="Arial" panose="020B0604020202020204"/>
                <a:cs typeface="Arial" panose="020B0604020202020204"/>
              </a:rPr>
              <a:t>πολύ</a:t>
            </a:r>
            <a:r>
              <a:rPr sz="2200" b="1" spc="-25" dirty="0">
                <a:latin typeface="Arial" panose="020B0604020202020204"/>
                <a:cs typeface="Arial" panose="020B0604020202020204"/>
              </a:rPr>
              <a:t> </a:t>
            </a:r>
            <a:r>
              <a:rPr sz="2200" b="1" dirty="0">
                <a:latin typeface="Arial" panose="020B0604020202020204"/>
                <a:cs typeface="Arial" panose="020B0604020202020204"/>
              </a:rPr>
              <a:t>μακρύτερες</a:t>
            </a:r>
            <a:r>
              <a:rPr sz="2200" b="1" spc="-30" dirty="0">
                <a:latin typeface="Arial" panose="020B0604020202020204"/>
                <a:cs typeface="Arial" panose="020B0604020202020204"/>
              </a:rPr>
              <a:t> </a:t>
            </a:r>
            <a:r>
              <a:rPr sz="2200" b="1" dirty="0">
                <a:latin typeface="Arial" panose="020B0604020202020204"/>
                <a:cs typeface="Arial" panose="020B0604020202020204"/>
              </a:rPr>
              <a:t>ενώ</a:t>
            </a:r>
            <a:r>
              <a:rPr sz="2200" b="1" spc="-30" dirty="0">
                <a:latin typeface="Arial" panose="020B0604020202020204"/>
                <a:cs typeface="Arial" panose="020B0604020202020204"/>
              </a:rPr>
              <a:t> </a:t>
            </a:r>
            <a:r>
              <a:rPr sz="2200" b="1" dirty="0">
                <a:latin typeface="Arial" panose="020B0604020202020204"/>
                <a:cs typeface="Arial" panose="020B0604020202020204"/>
              </a:rPr>
              <a:t>οι</a:t>
            </a:r>
            <a:r>
              <a:rPr sz="2200" b="1" spc="-30" dirty="0">
                <a:latin typeface="Arial" panose="020B0604020202020204"/>
                <a:cs typeface="Arial" panose="020B0604020202020204"/>
              </a:rPr>
              <a:t> </a:t>
            </a:r>
            <a:r>
              <a:rPr sz="2200" b="1" dirty="0">
                <a:latin typeface="Arial" panose="020B0604020202020204"/>
                <a:cs typeface="Arial" panose="020B0604020202020204"/>
              </a:rPr>
              <a:t>V</a:t>
            </a:r>
            <a:r>
              <a:rPr sz="2200" b="1" spc="-25" dirty="0">
                <a:latin typeface="Arial" panose="020B0604020202020204"/>
                <a:cs typeface="Arial" panose="020B0604020202020204"/>
              </a:rPr>
              <a:t> </a:t>
            </a:r>
            <a:r>
              <a:rPr sz="2200" b="1">
                <a:latin typeface="Arial" panose="020B0604020202020204"/>
                <a:cs typeface="Arial" panose="020B0604020202020204"/>
              </a:rPr>
              <a:t>λίγο</a:t>
            </a:r>
            <a:r>
              <a:rPr sz="2200" b="1" spc="-20">
                <a:latin typeface="Arial" panose="020B0604020202020204"/>
                <a:cs typeface="Arial" panose="020B0604020202020204"/>
              </a:rPr>
              <a:t> </a:t>
            </a:r>
            <a:r>
              <a:rPr sz="2200" b="1" spc="-10" smtClean="0">
                <a:latin typeface="Arial" panose="020B0604020202020204"/>
                <a:cs typeface="Arial" panose="020B0604020202020204"/>
              </a:rPr>
              <a:t>πλατύτερες</a:t>
            </a:r>
            <a:endParaRPr lang="el-GR" sz="2200" b="1" spc="-10" dirty="0">
              <a:latin typeface="Arial" panose="020B0604020202020204"/>
              <a:cs typeface="Arial" panose="020B0604020202020204"/>
            </a:endParaRPr>
          </a:p>
          <a:p>
            <a:pPr marL="12700" marR="234315">
              <a:lnSpc>
                <a:spcPts val="2510"/>
              </a:lnSpc>
              <a:buAutoNum type="arabicPeriod"/>
              <a:tabLst>
                <a:tab pos="323850" algn="l"/>
              </a:tabLst>
            </a:pPr>
            <a:r>
              <a:rPr sz="2200" b="1" smtClean="0">
                <a:latin typeface="Arial" panose="020B0604020202020204"/>
                <a:cs typeface="Arial" panose="020B0604020202020204"/>
              </a:rPr>
              <a:t>Οι</a:t>
            </a:r>
            <a:r>
              <a:rPr sz="2200" b="1" spc="-50" smtClean="0">
                <a:latin typeface="Arial" panose="020B0604020202020204"/>
                <a:cs typeface="Arial" panose="020B0604020202020204"/>
              </a:rPr>
              <a:t> </a:t>
            </a:r>
            <a:r>
              <a:rPr sz="2200" b="1" dirty="0">
                <a:latin typeface="Arial" panose="020B0604020202020204"/>
                <a:cs typeface="Arial" panose="020B0604020202020204"/>
              </a:rPr>
              <a:t>V</a:t>
            </a:r>
            <a:r>
              <a:rPr sz="2200" b="1" spc="-50" dirty="0">
                <a:latin typeface="Arial" panose="020B0604020202020204"/>
                <a:cs typeface="Arial" panose="020B0604020202020204"/>
              </a:rPr>
              <a:t> </a:t>
            </a:r>
            <a:r>
              <a:rPr sz="2200" b="1" dirty="0">
                <a:latin typeface="Arial" panose="020B0604020202020204"/>
                <a:cs typeface="Arial" panose="020B0604020202020204"/>
              </a:rPr>
              <a:t>μπορούν</a:t>
            </a:r>
            <a:r>
              <a:rPr sz="2200" b="1" spc="-40" dirty="0">
                <a:latin typeface="Arial" panose="020B0604020202020204"/>
                <a:cs typeface="Arial" panose="020B0604020202020204"/>
              </a:rPr>
              <a:t> </a:t>
            </a:r>
            <a:r>
              <a:rPr sz="2200" b="1" dirty="0">
                <a:latin typeface="Arial" panose="020B0604020202020204"/>
                <a:cs typeface="Arial" panose="020B0604020202020204"/>
              </a:rPr>
              <a:t>να</a:t>
            </a:r>
            <a:r>
              <a:rPr sz="2200" b="1" spc="-45" dirty="0">
                <a:latin typeface="Arial" panose="020B0604020202020204"/>
                <a:cs typeface="Arial" panose="020B0604020202020204"/>
              </a:rPr>
              <a:t> </a:t>
            </a:r>
            <a:r>
              <a:rPr sz="2200" b="1" dirty="0">
                <a:latin typeface="Arial" panose="020B0604020202020204"/>
                <a:cs typeface="Arial" panose="020B0604020202020204"/>
              </a:rPr>
              <a:t>έχουν</a:t>
            </a:r>
            <a:r>
              <a:rPr sz="2200" b="1" spc="-45" dirty="0">
                <a:latin typeface="Arial" panose="020B0604020202020204"/>
                <a:cs typeface="Arial" panose="020B0604020202020204"/>
              </a:rPr>
              <a:t> </a:t>
            </a:r>
            <a:r>
              <a:rPr sz="2200" b="1" dirty="0">
                <a:latin typeface="Arial" panose="020B0604020202020204"/>
                <a:cs typeface="Arial" panose="020B0604020202020204"/>
              </a:rPr>
              <a:t>περισσότερους</a:t>
            </a:r>
            <a:r>
              <a:rPr sz="2200" b="1" spc="-50" dirty="0">
                <a:latin typeface="Arial" panose="020B0604020202020204"/>
                <a:cs typeface="Arial" panose="020B0604020202020204"/>
              </a:rPr>
              <a:t> </a:t>
            </a:r>
            <a:r>
              <a:rPr sz="2200" b="1" dirty="0">
                <a:latin typeface="Arial" panose="020B0604020202020204"/>
                <a:cs typeface="Arial" panose="020B0604020202020204"/>
              </a:rPr>
              <a:t>κυλίνδρους</a:t>
            </a:r>
            <a:r>
              <a:rPr sz="2200" b="1" spc="-45" dirty="0">
                <a:latin typeface="Arial" panose="020B0604020202020204"/>
                <a:cs typeface="Arial" panose="020B0604020202020204"/>
              </a:rPr>
              <a:t> </a:t>
            </a:r>
            <a:r>
              <a:rPr sz="2200" b="1">
                <a:latin typeface="Arial" panose="020B0604020202020204"/>
                <a:cs typeface="Arial" panose="020B0604020202020204"/>
              </a:rPr>
              <a:t>από</a:t>
            </a:r>
            <a:r>
              <a:rPr sz="2200" b="1" spc="-40">
                <a:latin typeface="Arial" panose="020B0604020202020204"/>
                <a:cs typeface="Arial" panose="020B0604020202020204"/>
              </a:rPr>
              <a:t> </a:t>
            </a:r>
            <a:r>
              <a:rPr sz="2200" b="1" spc="-25" smtClean="0">
                <a:latin typeface="Arial" panose="020B0604020202020204"/>
                <a:cs typeface="Arial" panose="020B0604020202020204"/>
              </a:rPr>
              <a:t>τ</a:t>
            </a:r>
            <a:r>
              <a:rPr lang="el-GR" sz="2200" b="1" spc="-25" dirty="0" smtClean="0">
                <a:latin typeface="Arial" panose="020B0604020202020204"/>
                <a:cs typeface="Arial" panose="020B0604020202020204"/>
              </a:rPr>
              <a:t>ου</a:t>
            </a:r>
            <a:r>
              <a:rPr sz="2200" b="1" spc="-25" smtClean="0">
                <a:latin typeface="Arial" panose="020B0604020202020204"/>
                <a:cs typeface="Arial" panose="020B0604020202020204"/>
              </a:rPr>
              <a:t>ς </a:t>
            </a:r>
            <a:r>
              <a:rPr sz="2200" b="1" spc="-10" smtClean="0">
                <a:latin typeface="Arial" panose="020B0604020202020204"/>
                <a:cs typeface="Arial" panose="020B0604020202020204"/>
              </a:rPr>
              <a:t>εν</a:t>
            </a:r>
            <a:r>
              <a:rPr lang="el-GR" sz="2200" b="1" spc="-10" dirty="0" smtClean="0">
                <a:latin typeface="Arial" panose="020B0604020202020204"/>
                <a:cs typeface="Arial" panose="020B0604020202020204"/>
              </a:rPr>
              <a:t> </a:t>
            </a:r>
            <a:r>
              <a:rPr sz="2200" b="1" spc="-10" smtClean="0">
                <a:latin typeface="Arial" panose="020B0604020202020204"/>
                <a:cs typeface="Arial" panose="020B0604020202020204"/>
              </a:rPr>
              <a:t>σειρά</a:t>
            </a:r>
            <a:endParaRPr lang="el-GR" sz="2200" b="1" spc="-10" dirty="0">
              <a:latin typeface="Arial" panose="020B0604020202020204"/>
              <a:cs typeface="Arial" panose="020B0604020202020204"/>
            </a:endParaRPr>
          </a:p>
          <a:p>
            <a:pPr marL="12700" marR="234315">
              <a:lnSpc>
                <a:spcPts val="2510"/>
              </a:lnSpc>
              <a:buAutoNum type="arabicPeriod"/>
              <a:tabLst>
                <a:tab pos="323850" algn="l"/>
              </a:tabLst>
            </a:pPr>
            <a:r>
              <a:rPr sz="2200" b="1" smtClean="0">
                <a:latin typeface="Arial" panose="020B0604020202020204"/>
                <a:cs typeface="Arial" panose="020B0604020202020204"/>
              </a:rPr>
              <a:t>Οι</a:t>
            </a:r>
            <a:r>
              <a:rPr sz="2200" b="1" spc="-55" smtClean="0">
                <a:latin typeface="Arial" panose="020B0604020202020204"/>
                <a:cs typeface="Arial" panose="020B0604020202020204"/>
              </a:rPr>
              <a:t> </a:t>
            </a:r>
            <a:r>
              <a:rPr sz="2200" b="1" dirty="0">
                <a:latin typeface="Arial" panose="020B0604020202020204"/>
                <a:cs typeface="Arial" panose="020B0604020202020204"/>
              </a:rPr>
              <a:t>V</a:t>
            </a:r>
            <a:r>
              <a:rPr sz="2200" b="1" spc="-55" dirty="0">
                <a:latin typeface="Arial" panose="020B0604020202020204"/>
                <a:cs typeface="Arial" panose="020B0604020202020204"/>
              </a:rPr>
              <a:t> </a:t>
            </a:r>
            <a:r>
              <a:rPr sz="2200" b="1" dirty="0">
                <a:latin typeface="Arial" panose="020B0604020202020204"/>
                <a:cs typeface="Arial" panose="020B0604020202020204"/>
              </a:rPr>
              <a:t>μπορεί</a:t>
            </a:r>
            <a:r>
              <a:rPr sz="2200" b="1" spc="-50" dirty="0">
                <a:latin typeface="Arial" panose="020B0604020202020204"/>
                <a:cs typeface="Arial" panose="020B0604020202020204"/>
              </a:rPr>
              <a:t> </a:t>
            </a:r>
            <a:r>
              <a:rPr sz="2200" b="1" dirty="0">
                <a:latin typeface="Arial" panose="020B0604020202020204"/>
                <a:cs typeface="Arial" panose="020B0604020202020204"/>
              </a:rPr>
              <a:t>να</a:t>
            </a:r>
            <a:r>
              <a:rPr sz="2200" b="1" spc="-60" dirty="0">
                <a:latin typeface="Arial" panose="020B0604020202020204"/>
                <a:cs typeface="Arial" panose="020B0604020202020204"/>
              </a:rPr>
              <a:t> </a:t>
            </a:r>
            <a:r>
              <a:rPr sz="2200" b="1" dirty="0">
                <a:latin typeface="Arial" panose="020B0604020202020204"/>
                <a:cs typeface="Arial" panose="020B0604020202020204"/>
              </a:rPr>
              <a:t>υπόκεινται</a:t>
            </a:r>
            <a:r>
              <a:rPr sz="2200" b="1" spc="-40" dirty="0">
                <a:latin typeface="Arial" panose="020B0604020202020204"/>
                <a:cs typeface="Arial" panose="020B0604020202020204"/>
              </a:rPr>
              <a:t> </a:t>
            </a:r>
            <a:r>
              <a:rPr sz="2200" b="1" dirty="0">
                <a:latin typeface="Arial" panose="020B0604020202020204"/>
                <a:cs typeface="Arial" panose="020B0604020202020204"/>
              </a:rPr>
              <a:t>σε</a:t>
            </a:r>
            <a:r>
              <a:rPr sz="2200" b="1" spc="-55" dirty="0">
                <a:latin typeface="Arial" panose="020B0604020202020204"/>
                <a:cs typeface="Arial" panose="020B0604020202020204"/>
              </a:rPr>
              <a:t> </a:t>
            </a:r>
            <a:r>
              <a:rPr sz="2200" b="1" dirty="0">
                <a:latin typeface="Arial" panose="020B0604020202020204"/>
                <a:cs typeface="Arial" panose="020B0604020202020204"/>
              </a:rPr>
              <a:t>περισσότερους</a:t>
            </a:r>
            <a:r>
              <a:rPr sz="2200" b="1" spc="-55" dirty="0">
                <a:latin typeface="Arial" panose="020B0604020202020204"/>
                <a:cs typeface="Arial" panose="020B0604020202020204"/>
              </a:rPr>
              <a:t> </a:t>
            </a:r>
            <a:r>
              <a:rPr sz="2200" b="1" dirty="0">
                <a:latin typeface="Arial" panose="020B0604020202020204"/>
                <a:cs typeface="Arial" panose="020B0604020202020204"/>
              </a:rPr>
              <a:t>κραδασμούς</a:t>
            </a:r>
            <a:r>
              <a:rPr sz="2200" b="1" spc="-55" dirty="0">
                <a:latin typeface="Arial" panose="020B0604020202020204"/>
                <a:cs typeface="Arial" panose="020B0604020202020204"/>
              </a:rPr>
              <a:t> </a:t>
            </a:r>
            <a:r>
              <a:rPr sz="2200" b="1" spc="-25" dirty="0">
                <a:latin typeface="Arial" panose="020B0604020202020204"/>
                <a:cs typeface="Arial" panose="020B0604020202020204"/>
              </a:rPr>
              <a:t>από </a:t>
            </a:r>
            <a:r>
              <a:rPr sz="2200" b="1">
                <a:latin typeface="Arial" panose="020B0604020202020204"/>
                <a:cs typeface="Arial" panose="020B0604020202020204"/>
              </a:rPr>
              <a:t>τις</a:t>
            </a:r>
            <a:r>
              <a:rPr sz="2200" b="1" spc="-10">
                <a:latin typeface="Arial" panose="020B0604020202020204"/>
                <a:cs typeface="Arial" panose="020B0604020202020204"/>
              </a:rPr>
              <a:t> </a:t>
            </a:r>
            <a:r>
              <a:rPr lang="el-GR" sz="2200" b="1" spc="-10" dirty="0" smtClean="0">
                <a:latin typeface="Arial" panose="020B0604020202020204"/>
                <a:cs typeface="Arial" panose="020B0604020202020204"/>
              </a:rPr>
              <a:t>μηχανές με κυλίνδρους σε </a:t>
            </a:r>
            <a:r>
              <a:rPr sz="2200" b="1" spc="-10" smtClean="0">
                <a:latin typeface="Arial" panose="020B0604020202020204"/>
                <a:cs typeface="Arial" panose="020B0604020202020204"/>
              </a:rPr>
              <a:t>σειρά.</a:t>
            </a:r>
            <a:endParaRPr lang="el-GR" sz="2200" b="1" spc="-10" dirty="0">
              <a:latin typeface="Arial" panose="020B0604020202020204"/>
              <a:cs typeface="Arial" panose="020B0604020202020204"/>
            </a:endParaRPr>
          </a:p>
          <a:p>
            <a:pPr marL="12700" marR="234315">
              <a:lnSpc>
                <a:spcPts val="2510"/>
              </a:lnSpc>
              <a:buAutoNum type="arabicPeriod"/>
              <a:tabLst>
                <a:tab pos="323850" algn="l"/>
              </a:tabLst>
            </a:pPr>
            <a:r>
              <a:rPr sz="2200" b="1" smtClean="0">
                <a:latin typeface="Arial" panose="020B0604020202020204"/>
                <a:cs typeface="Arial" panose="020B0604020202020204"/>
              </a:rPr>
              <a:t>Η</a:t>
            </a:r>
            <a:r>
              <a:rPr sz="2200" b="1" spc="-80" smtClean="0">
                <a:latin typeface="Arial" panose="020B0604020202020204"/>
                <a:cs typeface="Arial" panose="020B0604020202020204"/>
              </a:rPr>
              <a:t> </a:t>
            </a:r>
            <a:r>
              <a:rPr sz="2200" b="1" dirty="0">
                <a:latin typeface="Arial" panose="020B0604020202020204"/>
                <a:cs typeface="Arial" panose="020B0604020202020204"/>
              </a:rPr>
              <a:t>V</a:t>
            </a:r>
            <a:r>
              <a:rPr sz="2200" b="1" spc="-60" dirty="0">
                <a:latin typeface="Arial" panose="020B0604020202020204"/>
                <a:cs typeface="Arial" panose="020B0604020202020204"/>
              </a:rPr>
              <a:t> </a:t>
            </a:r>
            <a:r>
              <a:rPr sz="2200" b="1" dirty="0">
                <a:latin typeface="Arial" panose="020B0604020202020204"/>
                <a:cs typeface="Arial" panose="020B0604020202020204"/>
              </a:rPr>
              <a:t>παράγει</a:t>
            </a:r>
            <a:r>
              <a:rPr sz="2200" b="1" spc="-50" dirty="0">
                <a:latin typeface="Arial" panose="020B0604020202020204"/>
                <a:cs typeface="Arial" panose="020B0604020202020204"/>
              </a:rPr>
              <a:t> </a:t>
            </a:r>
            <a:r>
              <a:rPr sz="2200" b="1" dirty="0">
                <a:latin typeface="Arial" panose="020B0604020202020204"/>
                <a:cs typeface="Arial" panose="020B0604020202020204"/>
              </a:rPr>
              <a:t>περισσότερη</a:t>
            </a:r>
            <a:r>
              <a:rPr sz="2200" b="1" spc="-65" dirty="0">
                <a:latin typeface="Arial" panose="020B0604020202020204"/>
                <a:cs typeface="Arial" panose="020B0604020202020204"/>
              </a:rPr>
              <a:t> </a:t>
            </a:r>
            <a:r>
              <a:rPr sz="2200" b="1" dirty="0">
                <a:latin typeface="Arial" panose="020B0604020202020204"/>
                <a:cs typeface="Arial" panose="020B0604020202020204"/>
              </a:rPr>
              <a:t>ροπή</a:t>
            </a:r>
            <a:r>
              <a:rPr sz="2200" b="1" spc="-55" dirty="0">
                <a:latin typeface="Arial" panose="020B0604020202020204"/>
                <a:cs typeface="Arial" panose="020B0604020202020204"/>
              </a:rPr>
              <a:t> </a:t>
            </a:r>
            <a:r>
              <a:rPr sz="2200" b="1" dirty="0">
                <a:latin typeface="Arial" panose="020B0604020202020204"/>
                <a:cs typeface="Arial" panose="020B0604020202020204"/>
              </a:rPr>
              <a:t>σε</a:t>
            </a:r>
            <a:r>
              <a:rPr sz="2200" b="1" spc="-65" dirty="0">
                <a:latin typeface="Arial" panose="020B0604020202020204"/>
                <a:cs typeface="Arial" panose="020B0604020202020204"/>
              </a:rPr>
              <a:t> </a:t>
            </a:r>
            <a:r>
              <a:rPr sz="2200" b="1" spc="-10" dirty="0">
                <a:latin typeface="Arial" panose="020B0604020202020204"/>
                <a:cs typeface="Arial" panose="020B0604020202020204"/>
              </a:rPr>
              <a:t>χαμηλότερες</a:t>
            </a:r>
            <a:r>
              <a:rPr sz="2200" b="1" spc="-60" dirty="0">
                <a:latin typeface="Arial" panose="020B0604020202020204"/>
                <a:cs typeface="Arial" panose="020B0604020202020204"/>
              </a:rPr>
              <a:t> </a:t>
            </a:r>
            <a:r>
              <a:rPr sz="2200" b="1" spc="-10" dirty="0">
                <a:latin typeface="Arial" panose="020B0604020202020204"/>
                <a:cs typeface="Arial" panose="020B0604020202020204"/>
              </a:rPr>
              <a:t>στροφές,</a:t>
            </a:r>
            <a:r>
              <a:rPr sz="2200" b="1" spc="-45" dirty="0">
                <a:latin typeface="Arial" panose="020B0604020202020204"/>
                <a:cs typeface="Arial" panose="020B0604020202020204"/>
              </a:rPr>
              <a:t> </a:t>
            </a:r>
            <a:r>
              <a:rPr sz="2200" b="1" dirty="0">
                <a:latin typeface="Arial" panose="020B0604020202020204"/>
                <a:cs typeface="Arial" panose="020B0604020202020204"/>
              </a:rPr>
              <a:t>λόγω</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dirty="0">
                <a:latin typeface="Arial" panose="020B0604020202020204"/>
                <a:cs typeface="Arial" panose="020B0604020202020204"/>
              </a:rPr>
              <a:t>διαδρομής</a:t>
            </a:r>
            <a:r>
              <a:rPr sz="2200" b="1" spc="-40" dirty="0">
                <a:latin typeface="Arial" panose="020B0604020202020204"/>
                <a:cs typeface="Arial" panose="020B0604020202020204"/>
              </a:rPr>
              <a:t> </a:t>
            </a:r>
            <a:r>
              <a:rPr sz="2200" b="1" dirty="0">
                <a:latin typeface="Arial" panose="020B0604020202020204"/>
                <a:cs typeface="Arial" panose="020B0604020202020204"/>
              </a:rPr>
              <a:t>ισχύος</a:t>
            </a:r>
            <a:r>
              <a:rPr sz="2200" b="1" spc="-45" dirty="0">
                <a:latin typeface="Arial" panose="020B0604020202020204"/>
                <a:cs typeface="Arial" panose="020B0604020202020204"/>
              </a:rPr>
              <a:t> </a:t>
            </a:r>
            <a:r>
              <a:rPr sz="2200" b="1" dirty="0">
                <a:latin typeface="Arial" panose="020B0604020202020204"/>
                <a:cs typeface="Arial" panose="020B0604020202020204"/>
              </a:rPr>
              <a:t>που</a:t>
            </a:r>
            <a:r>
              <a:rPr sz="2200" b="1" spc="-40" dirty="0">
                <a:latin typeface="Arial" panose="020B0604020202020204"/>
                <a:cs typeface="Arial" panose="020B0604020202020204"/>
              </a:rPr>
              <a:t> </a:t>
            </a:r>
            <a:r>
              <a:rPr sz="2200" b="1" dirty="0">
                <a:latin typeface="Arial" panose="020B0604020202020204"/>
                <a:cs typeface="Arial" panose="020B0604020202020204"/>
              </a:rPr>
              <a:t>προέρχεται</a:t>
            </a:r>
            <a:r>
              <a:rPr sz="2200" b="1" spc="-40" dirty="0">
                <a:latin typeface="Arial" panose="020B0604020202020204"/>
                <a:cs typeface="Arial" panose="020B0604020202020204"/>
              </a:rPr>
              <a:t> </a:t>
            </a:r>
            <a:r>
              <a:rPr sz="2200" b="1" dirty="0">
                <a:latin typeface="Arial" panose="020B0604020202020204"/>
                <a:cs typeface="Arial" panose="020B0604020202020204"/>
              </a:rPr>
              <a:t>από</a:t>
            </a:r>
            <a:r>
              <a:rPr sz="2200" b="1" spc="-30" dirty="0">
                <a:latin typeface="Arial" panose="020B0604020202020204"/>
                <a:cs typeface="Arial" panose="020B0604020202020204"/>
              </a:rPr>
              <a:t> </a:t>
            </a:r>
            <a:r>
              <a:rPr sz="2200" b="1" spc="-25" dirty="0">
                <a:latin typeface="Arial" panose="020B0604020202020204"/>
                <a:cs typeface="Arial" panose="020B0604020202020204"/>
              </a:rPr>
              <a:t>τις </a:t>
            </a:r>
            <a:r>
              <a:rPr sz="2200" b="1" dirty="0">
                <a:latin typeface="Arial" panose="020B0604020202020204"/>
                <a:cs typeface="Arial" panose="020B0604020202020204"/>
              </a:rPr>
              <a:t>δύο</a:t>
            </a:r>
            <a:r>
              <a:rPr sz="2200" b="1" spc="-85" dirty="0">
                <a:latin typeface="Arial" panose="020B0604020202020204"/>
                <a:cs typeface="Arial" panose="020B0604020202020204"/>
              </a:rPr>
              <a:t> </a:t>
            </a:r>
            <a:r>
              <a:rPr sz="2200" b="1" dirty="0">
                <a:latin typeface="Arial" panose="020B0604020202020204"/>
                <a:cs typeface="Arial" panose="020B0604020202020204"/>
              </a:rPr>
              <a:t>πλευρές</a:t>
            </a:r>
            <a:r>
              <a:rPr sz="2200" b="1" spc="-70"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dirty="0">
                <a:latin typeface="Arial" panose="020B0604020202020204"/>
                <a:cs typeface="Arial" panose="020B0604020202020204"/>
              </a:rPr>
              <a:t>στροφαλοφόρου</a:t>
            </a:r>
            <a:r>
              <a:rPr sz="2200" b="1" spc="-55" dirty="0">
                <a:latin typeface="Arial" panose="020B0604020202020204"/>
                <a:cs typeface="Arial" panose="020B0604020202020204"/>
              </a:rPr>
              <a:t> </a:t>
            </a:r>
            <a:r>
              <a:rPr sz="2200" b="1" spc="-10" dirty="0">
                <a:latin typeface="Arial" panose="020B0604020202020204"/>
                <a:cs typeface="Arial" panose="020B0604020202020204"/>
              </a:rPr>
              <a:t>άξονα.</a:t>
            </a:r>
            <a:endParaRPr sz="2200">
              <a:latin typeface="Arial" panose="020B0604020202020204"/>
              <a:cs typeface="Arial" panose="020B0604020202020204"/>
            </a:endParaRPr>
          </a:p>
        </p:txBody>
      </p:sp>
    </p:spTree>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64490" y="1035215"/>
            <a:ext cx="8276590" cy="5480475"/>
          </a:xfrm>
          <a:prstGeom prst="rect">
            <a:avLst/>
          </a:prstGeom>
        </p:spPr>
        <p:txBody>
          <a:bodyPr vert="horz" wrap="square" lIns="0" tIns="109855" rIns="0" bIns="0" rtlCol="0">
            <a:spAutoFit/>
          </a:bodyPr>
          <a:lstStyle/>
          <a:p>
            <a:pPr marL="966470">
              <a:lnSpc>
                <a:spcPct val="100000"/>
              </a:lnSpc>
              <a:spcBef>
                <a:spcPts val="865"/>
              </a:spcBef>
            </a:pPr>
            <a:endParaRPr lang="el-GR" sz="1750" u="heavy" dirty="0" smtClean="0">
              <a:solidFill>
                <a:srgbClr val="FF0000"/>
              </a:solidFill>
              <a:uFill>
                <a:solidFill>
                  <a:srgbClr val="FF0000"/>
                </a:solidFill>
              </a:uFill>
              <a:latin typeface="Arial Black" panose="020B0A04020102020204"/>
              <a:cs typeface="Arial Black" panose="020B0A04020102020204"/>
            </a:endParaRPr>
          </a:p>
          <a:p>
            <a:pPr marL="966470">
              <a:lnSpc>
                <a:spcPct val="100000"/>
              </a:lnSpc>
              <a:spcBef>
                <a:spcPts val="865"/>
              </a:spcBef>
            </a:pPr>
            <a:endParaRPr lang="el-GR" sz="1750" u="heavy" dirty="0">
              <a:solidFill>
                <a:srgbClr val="FF0000"/>
              </a:solidFill>
              <a:uFill>
                <a:solidFill>
                  <a:srgbClr val="FF0000"/>
                </a:solidFill>
              </a:uFill>
              <a:latin typeface="Arial Black" panose="020B0A04020102020204"/>
              <a:cs typeface="Arial Black" panose="020B0A04020102020204"/>
            </a:endParaRPr>
          </a:p>
          <a:p>
            <a:pPr marL="966470">
              <a:lnSpc>
                <a:spcPct val="100000"/>
              </a:lnSpc>
              <a:spcBef>
                <a:spcPts val="865"/>
              </a:spcBef>
            </a:pPr>
            <a:endParaRPr lang="el-GR" sz="1750" u="heavy" dirty="0" smtClean="0">
              <a:solidFill>
                <a:srgbClr val="FF0000"/>
              </a:solidFill>
              <a:uFill>
                <a:solidFill>
                  <a:srgbClr val="FF0000"/>
                </a:solidFill>
              </a:uFill>
              <a:latin typeface="Arial Black" panose="020B0A04020102020204"/>
              <a:cs typeface="Arial Black" panose="020B0A04020102020204"/>
            </a:endParaRPr>
          </a:p>
          <a:p>
            <a:pPr marL="966470">
              <a:lnSpc>
                <a:spcPct val="100000"/>
              </a:lnSpc>
              <a:spcBef>
                <a:spcPts val="865"/>
              </a:spcBef>
            </a:pPr>
            <a:r>
              <a:rPr sz="1750" u="heavy" smtClean="0">
                <a:solidFill>
                  <a:srgbClr val="FF0000"/>
                </a:solidFill>
                <a:uFill>
                  <a:solidFill>
                    <a:srgbClr val="FF0000"/>
                  </a:solidFill>
                </a:uFill>
                <a:latin typeface="Arial Black" panose="020B0A04020102020204"/>
                <a:cs typeface="Arial Black" panose="020B0A04020102020204"/>
              </a:rPr>
              <a:t>ΟΙ</a:t>
            </a:r>
            <a:r>
              <a:rPr sz="1750" u="heavy" spc="125" smtClean="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ΑΡΓΟΣΤΡΟΦΕΣ</a:t>
            </a:r>
            <a:r>
              <a:rPr sz="1750" u="heavy" spc="12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ΔΙΧΡΟΝΕΣ</a:t>
            </a:r>
            <a:r>
              <a:rPr sz="1750" u="heavy" spc="140"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ΠΕΤΡΕΛΑΙΟΜΗΧΑΝΕΣ.</a:t>
            </a:r>
            <a:endParaRPr sz="1750">
              <a:latin typeface="Arial Black" panose="020B0A04020102020204"/>
              <a:cs typeface="Arial Black" panose="020B0A04020102020204"/>
            </a:endParaRPr>
          </a:p>
          <a:p>
            <a:pPr marL="12700">
              <a:lnSpc>
                <a:spcPct val="100000"/>
              </a:lnSpc>
              <a:spcBef>
                <a:spcPts val="670"/>
              </a:spcBef>
            </a:pPr>
            <a:r>
              <a:rPr sz="2400" spc="-30" baseline="3000" dirty="0">
                <a:solidFill>
                  <a:srgbClr val="FF0000"/>
                </a:solidFill>
                <a:latin typeface="Wingdings" panose="05000000000000000000"/>
                <a:cs typeface="Wingdings" panose="05000000000000000000"/>
              </a:rPr>
              <a:t></a:t>
            </a:r>
            <a:r>
              <a:rPr sz="1600" spc="-20" dirty="0">
                <a:latin typeface="Arial Black" panose="020B0A04020102020204"/>
                <a:cs typeface="Arial Black" panose="020B0A04020102020204"/>
              </a:rPr>
              <a:t>ΚΥΡΙΑΡΧΟΥΝ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ΠΡΟΩΣΗ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ΜΕΓΑΛΩΝ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ΠΟΝΤΟΠΟΡΩΝ</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ΠΛΟΙΩΝ.</a:t>
            </a:r>
            <a:endParaRPr sz="1600">
              <a:latin typeface="Arial Black" panose="020B0A04020102020204"/>
              <a:cs typeface="Arial Black" panose="020B0A04020102020204"/>
            </a:endParaRPr>
          </a:p>
          <a:p>
            <a:pPr marL="12700" marR="389890">
              <a:lnSpc>
                <a:spcPct val="117000"/>
              </a:lnSpc>
            </a:pPr>
            <a:r>
              <a:rPr lang="el-GR" sz="2000" spc="-20" dirty="0">
                <a:latin typeface="Arial Black" panose="020B0A04020102020204"/>
                <a:cs typeface="Arial Black" panose="020B0A04020102020204"/>
              </a:rPr>
              <a:t>-</a:t>
            </a:r>
            <a:r>
              <a:rPr sz="1600" spc="-20" smtClean="0">
                <a:latin typeface="Arial Black" panose="020B0A04020102020204"/>
                <a:cs typeface="Arial Black" panose="020B0A04020102020204"/>
              </a:rPr>
              <a:t>ΟΛ</a:t>
            </a:r>
            <a:r>
              <a:rPr lang="el-GR" sz="1600" spc="-20" dirty="0" smtClean="0">
                <a:latin typeface="Arial Black" panose="020B0A04020102020204"/>
                <a:cs typeface="Arial Black" panose="020B0A04020102020204"/>
              </a:rPr>
              <a:t>ΕΣ </a:t>
            </a:r>
            <a:r>
              <a:rPr sz="1600" spc="-75" smtClean="0">
                <a:latin typeface="Arial Black" panose="020B0A04020102020204"/>
                <a:cs typeface="Arial Black" panose="020B0A04020102020204"/>
              </a:rPr>
              <a:t> </a:t>
            </a:r>
            <a:r>
              <a:rPr sz="1600" dirty="0">
                <a:latin typeface="Arial Black" panose="020B0A04020102020204"/>
                <a:cs typeface="Arial Black" panose="020B0A04020102020204"/>
              </a:rPr>
              <a:t>ΔΙΑΘΕΤΟΥΝ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ΚΟΙΝΑ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ΧΑΡΑΚΤΗΡΙΣΤΙΚΑ: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ΣΤΑΥΡΟ,</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ΕΥΘΥΓΡΑΜΜΗ </a:t>
            </a:r>
            <a:r>
              <a:rPr sz="1600" dirty="0">
                <a:latin typeface="Arial Black" panose="020B0A04020102020204"/>
                <a:cs typeface="Arial Black" panose="020B0A04020102020204"/>
              </a:rPr>
              <a:t>ΣΑΡΩΣΗ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ΒΑΛΒΙΔΑ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ΕΞΑΓΩΓΗΣ,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ΣΥΣΤΗΜΑ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ΚΑΥΣΑΕΡΙΩΝ</a:t>
            </a:r>
            <a:r>
              <a:rPr sz="1600" spc="-45" dirty="0">
                <a:latin typeface="Arial Black" panose="020B0A04020102020204"/>
                <a:cs typeface="Arial Black" panose="020B0A04020102020204"/>
              </a:rPr>
              <a:t> </a:t>
            </a:r>
            <a:r>
              <a:rPr sz="1600" spc="-10">
                <a:latin typeface="Arial Black" panose="020B0A04020102020204"/>
                <a:cs typeface="Arial Black" panose="020B0A04020102020204"/>
              </a:rPr>
              <a:t>ΣΤΑΘΕΡΗΣ </a:t>
            </a:r>
            <a:r>
              <a:rPr sz="1600" smtClean="0">
                <a:latin typeface="Arial Black" panose="020B0A04020102020204"/>
                <a:cs typeface="Arial Black" panose="020B0A04020102020204"/>
              </a:rPr>
              <a:t>ΠΙΕΣ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ΜΕΓΑΛΟΥΣ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ΛΟΓΟΥΣ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ΔΙΑΔΡΟΜΗΣ</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ΠΡΟΣ</a:t>
            </a:r>
            <a:r>
              <a:rPr sz="1600" spc="-35">
                <a:latin typeface="Arial Black" panose="020B0A04020102020204"/>
                <a:cs typeface="Arial Black" panose="020B0A04020102020204"/>
              </a:rPr>
              <a:t> </a:t>
            </a:r>
            <a:r>
              <a:rPr sz="1600" spc="-10" smtClean="0">
                <a:latin typeface="Arial Black" panose="020B0A04020102020204"/>
                <a:cs typeface="Arial Black" panose="020B0A04020102020204"/>
              </a:rPr>
              <a:t>ΔΙΑΜΕΤΡΟ</a:t>
            </a:r>
            <a:r>
              <a:rPr sz="1600" smtClean="0">
                <a:latin typeface="Arial Black" panose="020B0A04020102020204"/>
                <a:cs typeface="Arial Black" panose="020B0A04020102020204"/>
              </a:rPr>
              <a:t>ΕΜΒΟΛΟΥ</a:t>
            </a:r>
            <a:r>
              <a:rPr sz="1600" spc="-30" smtClean="0">
                <a:latin typeface="Arial Black" panose="020B0A04020102020204"/>
                <a:cs typeface="Arial Black" panose="020B0A04020102020204"/>
              </a:rPr>
              <a:t> </a:t>
            </a:r>
            <a:r>
              <a:rPr sz="1600" dirty="0">
                <a:latin typeface="Arial Black" panose="020B0A04020102020204"/>
                <a:cs typeface="Arial Black" panose="020B0A04020102020204"/>
              </a:rPr>
              <a:t>(</a:t>
            </a:r>
            <a:r>
              <a:rPr sz="1400" dirty="0">
                <a:solidFill>
                  <a:srgbClr val="FF0000"/>
                </a:solidFill>
                <a:latin typeface="Arial Black" panose="020B0A04020102020204"/>
                <a:cs typeface="Arial Black" panose="020B0A04020102020204"/>
              </a:rPr>
              <a:t>4,2:1</a:t>
            </a:r>
            <a:r>
              <a:rPr sz="1600" dirty="0">
                <a:latin typeface="Arial Black" panose="020B0A04020102020204"/>
                <a:cs typeface="Arial Black" panose="020B0A04020102020204"/>
              </a:rPr>
              <a:t>).</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a:t>
            </a:r>
            <a:r>
              <a:rPr sz="1600" spc="-10" dirty="0">
                <a:solidFill>
                  <a:srgbClr val="FF0000"/>
                </a:solidFill>
                <a:latin typeface="Arial Black" panose="020B0A04020102020204"/>
                <a:cs typeface="Arial Black" panose="020B0A04020102020204"/>
              </a:rPr>
              <a:t>Stroke/Diameter</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494030">
              <a:lnSpc>
                <a:spcPct val="117000"/>
              </a:lnSpc>
            </a:pPr>
            <a:r>
              <a:rPr lang="el-GR" sz="2050" spc="-25" dirty="0">
                <a:latin typeface="Arial Black" panose="020B0A04020102020204"/>
                <a:cs typeface="Arial Black" panose="020B0A04020102020204"/>
              </a:rPr>
              <a:t>-</a:t>
            </a:r>
            <a:r>
              <a:rPr sz="1600" spc="-25" smtClean="0">
                <a:latin typeface="Arial Black" panose="020B0A04020102020204"/>
                <a:cs typeface="Arial Black" panose="020B0A04020102020204"/>
              </a:rPr>
              <a:t>ΤΟ</a:t>
            </a:r>
            <a:r>
              <a:rPr sz="1600" spc="-70" smtClean="0">
                <a:latin typeface="Arial Black" panose="020B0A04020102020204"/>
                <a:cs typeface="Arial Black" panose="020B0A04020102020204"/>
              </a:rPr>
              <a:t> </a:t>
            </a:r>
            <a:r>
              <a:rPr sz="1600" dirty="0">
                <a:latin typeface="Arial Black" panose="020B0A04020102020204"/>
                <a:cs typeface="Arial Black" panose="020B0A04020102020204"/>
              </a:rPr>
              <a:t>ΧΑΜΗΛΟΤΕΡΟ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ΟΡΙΟ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ΤΑΧΥΤΗΤΑΣ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ΠΕΡΙΣΤΡΟΦΗΣ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55" dirty="0">
                <a:latin typeface="Arial Black" panose="020B0A04020102020204"/>
                <a:cs typeface="Arial Black" panose="020B0A04020102020204"/>
              </a:rPr>
              <a:t> </a:t>
            </a:r>
            <a:r>
              <a:rPr sz="1600" spc="-20" dirty="0">
                <a:latin typeface="Arial Black" panose="020B0A04020102020204"/>
                <a:cs typeface="Arial Black" panose="020B0A04020102020204"/>
              </a:rPr>
              <a:t>ΕΧΕΙ </a:t>
            </a:r>
            <a:r>
              <a:rPr sz="1600" dirty="0">
                <a:latin typeface="Arial Black" panose="020B0A04020102020204"/>
                <a:cs typeface="Arial Black" panose="020B0A04020102020204"/>
              </a:rPr>
              <a:t>ΦΤΑΣΕΙ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ΣΤΙΣ</a:t>
            </a:r>
            <a:r>
              <a:rPr sz="1600" spc="-3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55</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ΣΤΡΟΦΕΣ</a:t>
            </a:r>
            <a:r>
              <a:rPr sz="1600" spc="-30" dirty="0">
                <a:solidFill>
                  <a:srgbClr val="FF0000"/>
                </a:solidFill>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ΤΟ</a:t>
            </a:r>
            <a:r>
              <a:rPr sz="1600" spc="-25">
                <a:solidFill>
                  <a:srgbClr val="FF0000"/>
                </a:solidFill>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ΛΕΠΤΟ</a:t>
            </a:r>
            <a:r>
              <a:rPr lang="el-GR" sz="1600" spc="-10" dirty="0" smtClean="0">
                <a:solidFill>
                  <a:srgbClr val="FF0000"/>
                </a:solidFill>
                <a:latin typeface="Arial Black" panose="020B0A04020102020204"/>
                <a:cs typeface="Arial Black" panose="020B0A04020102020204"/>
              </a:rPr>
              <a:t> (ΣΕ </a:t>
            </a:r>
            <a:r>
              <a:rPr lang="en-US" sz="1600" spc="-10" dirty="0" smtClean="0">
                <a:solidFill>
                  <a:srgbClr val="FF0000"/>
                </a:solidFill>
                <a:latin typeface="Arial Black" panose="020B0A04020102020204"/>
                <a:cs typeface="Arial Black" panose="020B0A04020102020204"/>
              </a:rPr>
              <a:t>FULL AWAY)</a:t>
            </a:r>
            <a:r>
              <a:rPr sz="1600" spc="-10" smtClean="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5080">
              <a:lnSpc>
                <a:spcPct val="117000"/>
              </a:lnSpc>
            </a:pPr>
            <a:r>
              <a:rPr lang="el-GR" sz="1600" spc="-20" dirty="0" smtClean="0">
                <a:latin typeface="Arial Black" panose="020B0A04020102020204"/>
                <a:cs typeface="Arial Black" panose="020B0A04020102020204"/>
              </a:rPr>
              <a:t>-</a:t>
            </a:r>
            <a:r>
              <a:rPr sz="1600" spc="-20" smtClean="0">
                <a:latin typeface="Arial Black" panose="020B0A04020102020204"/>
                <a:cs typeface="Arial Black" panose="020B0A04020102020204"/>
              </a:rPr>
              <a:t>ΣΗΜΕΡΑ</a:t>
            </a:r>
            <a:r>
              <a:rPr sz="1600" spc="-65" smtClean="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ΚΑΤΑΣΚΕΥΑΣΤΕΣ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ΕΧΟΥ</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ΕΠΙΒΙΩΣΕΙ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ΜΟΝΟ</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ΤΡΕΙΣ: </a:t>
            </a:r>
            <a:r>
              <a:rPr sz="1600" dirty="0">
                <a:solidFill>
                  <a:srgbClr val="FF0000"/>
                </a:solidFill>
                <a:latin typeface="Arial Black" panose="020B0A04020102020204"/>
                <a:cs typeface="Arial Black" panose="020B0A04020102020204"/>
              </a:rPr>
              <a:t>MAN</a:t>
            </a:r>
            <a:r>
              <a:rPr sz="1600" spc="-6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B&amp;W</a:t>
            </a:r>
            <a:r>
              <a:rPr sz="1600">
                <a:latin typeface="Arial Black" panose="020B0A04020102020204"/>
                <a:cs typeface="Arial Black" panose="020B0A04020102020204"/>
              </a:rPr>
              <a:t>,</a:t>
            </a:r>
            <a:r>
              <a:rPr sz="1600" spc="-60">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WARTSILA</a:t>
            </a:r>
            <a:r>
              <a:rPr lang="en-US" sz="1600" dirty="0" smtClean="0">
                <a:solidFill>
                  <a:srgbClr val="FF0000"/>
                </a:solidFill>
                <a:latin typeface="Arial Black" panose="020B0A04020102020204"/>
                <a:cs typeface="Arial Black" panose="020B0A04020102020204"/>
              </a:rPr>
              <a:t>,</a:t>
            </a:r>
            <a:r>
              <a:rPr sz="1600" spc="-60" smtClean="0">
                <a:solidFill>
                  <a:srgbClr val="FF0000"/>
                </a:solidFill>
                <a:latin typeface="Arial Black" panose="020B0A04020102020204"/>
                <a:cs typeface="Arial Black" panose="020B0A04020102020204"/>
              </a:rPr>
              <a:t> </a:t>
            </a:r>
            <a:r>
              <a:rPr sz="1600" smtClean="0">
                <a:solidFill>
                  <a:srgbClr val="FF0000"/>
                </a:solidFill>
                <a:latin typeface="Arial Black" panose="020B0A04020102020204"/>
                <a:cs typeface="Arial Black" panose="020B0A04020102020204"/>
              </a:rPr>
              <a:t>SULZER</a:t>
            </a:r>
            <a:r>
              <a:rPr sz="1600" spc="-40" smtClean="0">
                <a:latin typeface="Arial Black" panose="020B0A04020102020204"/>
                <a:cs typeface="Arial Black" panose="020B0A04020102020204"/>
              </a:rPr>
              <a:t> </a:t>
            </a:r>
            <a:r>
              <a:rPr sz="1600" dirty="0">
                <a:latin typeface="Arial Black" panose="020B0A04020102020204"/>
                <a:cs typeface="Arial Black" panose="020B0A04020102020204"/>
              </a:rPr>
              <a:t>KAI</a:t>
            </a:r>
            <a:r>
              <a:rPr sz="1600" spc="-40"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MITSUBISHI</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114935">
              <a:lnSpc>
                <a:spcPct val="117000"/>
              </a:lnSpc>
              <a:spcBef>
                <a:spcPts val="5"/>
              </a:spcBef>
            </a:pPr>
            <a:r>
              <a:rPr lang="el-GR" sz="1600" spc="-30" dirty="0" smtClean="0">
                <a:latin typeface="Arial Black" panose="020B0A04020102020204"/>
                <a:cs typeface="Arial Black" panose="020B0A04020102020204"/>
              </a:rPr>
              <a:t>-</a:t>
            </a:r>
            <a:r>
              <a:rPr sz="1600" spc="-30" smtClean="0">
                <a:latin typeface="Arial Black" panose="020B0A04020102020204"/>
                <a:cs typeface="Arial Black" panose="020B0A04020102020204"/>
              </a:rPr>
              <a:t>ΟΙ</a:t>
            </a:r>
            <a:r>
              <a:rPr sz="1600" spc="-90" smtClean="0">
                <a:latin typeface="Arial Black" panose="020B0A04020102020204"/>
                <a:cs typeface="Arial Black" panose="020B0A04020102020204"/>
              </a:rPr>
              <a:t> </a:t>
            </a:r>
            <a:r>
              <a:rPr sz="1600" dirty="0">
                <a:latin typeface="Arial Black" panose="020B0A04020102020204"/>
                <a:cs typeface="Arial Black" panose="020B0A04020102020204"/>
              </a:rPr>
              <a:t>ΚΑΤΑΣΚΕΥΑΣΤΕΣ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ΠΡΟΣΦΕΡΟΥΝ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ΔΙΑΦΟΡΕΤΙΚΕΣ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ΟΙΚΟΓΕΝΕΙΕΣ </a:t>
            </a:r>
            <a:r>
              <a:rPr sz="1600" dirty="0">
                <a:latin typeface="Arial Black" panose="020B0A04020102020204"/>
                <a:cs typeface="Arial Black" panose="020B0A04020102020204"/>
              </a:rPr>
              <a:t>ΔΙΧΡΟΝΩΝ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ΑΡΓΟΣΤΡΟΦΩΝ</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ΠΕΤΡΕΛΑΙΟΜΗΧΑΝΩΝ,</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ΔΙΑΜΕΤΡΟΥΣ </a:t>
            </a:r>
            <a:r>
              <a:rPr sz="1600" dirty="0">
                <a:latin typeface="Arial Black" panose="020B0A04020102020204"/>
                <a:cs typeface="Arial Black" panose="020B0A04020102020204"/>
              </a:rPr>
              <a:t>ΚΥΛΙΝΔΡΩΝ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260</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ΕΩΣ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980</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mm</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1080</a:t>
            </a:r>
            <a:r>
              <a:rPr sz="1600" spc="-2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mm</a:t>
            </a:r>
            <a:r>
              <a:rPr sz="1600" dirty="0">
                <a:latin typeface="Arial Black" panose="020B0A04020102020204"/>
                <a:cs typeface="Arial Black" panose="020B0A04020102020204"/>
              </a:rPr>
              <a:t>),</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ΑΡΙΘΜΟ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ΚΥΛΙΝΔΡΩΝ</a:t>
            </a:r>
            <a:r>
              <a:rPr sz="1600" spc="-25" dirty="0">
                <a:latin typeface="Arial Black" panose="020B0A04020102020204"/>
                <a:cs typeface="Arial Black" panose="020B0A04020102020204"/>
              </a:rPr>
              <a:t> ΕΩΣ </a:t>
            </a:r>
            <a:r>
              <a:rPr sz="1600" dirty="0">
                <a:latin typeface="Arial Black" panose="020B0A04020102020204"/>
                <a:cs typeface="Arial Black" panose="020B0A04020102020204"/>
              </a:rPr>
              <a:t>12</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14</a:t>
            </a:r>
            <a:r>
              <a:rPr sz="1600" spc="-2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,18</a:t>
            </a:r>
            <a:r>
              <a:rPr sz="1600" dirty="0">
                <a:latin typeface="Arial Black" panose="020B0A04020102020204"/>
                <a:cs typeface="Arial Black" panose="020B0A04020102020204"/>
              </a:rPr>
              <a:t>)</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ΤΑΧΥΤΗΤΕΣ</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55</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ΕΩΣ</a:t>
            </a:r>
            <a:r>
              <a:rPr sz="1600" spc="-25" dirty="0">
                <a:latin typeface="Arial Black" panose="020B0A04020102020204"/>
                <a:cs typeface="Arial Black" panose="020B0A04020102020204"/>
              </a:rPr>
              <a:t> </a:t>
            </a:r>
            <a:r>
              <a:rPr sz="1600">
                <a:latin typeface="Arial Black" panose="020B0A04020102020204"/>
                <a:cs typeface="Arial Black" panose="020B0A04020102020204"/>
              </a:rPr>
              <a:t>250</a:t>
            </a:r>
            <a:r>
              <a:rPr sz="1600" spc="-25">
                <a:latin typeface="Arial Black" panose="020B0A04020102020204"/>
                <a:cs typeface="Arial Black" panose="020B0A04020102020204"/>
              </a:rPr>
              <a:t> </a:t>
            </a:r>
            <a:r>
              <a:rPr sz="1600" spc="-10" smtClean="0">
                <a:latin typeface="Arial Black" panose="020B0A04020102020204"/>
                <a:cs typeface="Arial Black" panose="020B0A04020102020204"/>
              </a:rPr>
              <a:t>ΣΤΡ/ΛΕΠΤΟ</a:t>
            </a:r>
            <a:r>
              <a:rPr lang="en-US" sz="1600" spc="-10" dirty="0" smtClean="0">
                <a:latin typeface="Arial Black" panose="020B0A04020102020204"/>
                <a:cs typeface="Arial Black" panose="020B0A04020102020204"/>
              </a:rPr>
              <a:t> (RPM/MIN</a:t>
            </a:r>
            <a:r>
              <a:rPr sz="1600" spc="-10" smtClean="0">
                <a:latin typeface="Arial Black" panose="020B0A04020102020204"/>
                <a:cs typeface="Arial Black" panose="020B0A04020102020204"/>
              </a:rPr>
              <a:t>.</a:t>
            </a:r>
            <a:r>
              <a:rPr lang="en-US" sz="1600" spc="-10" dirty="0" smtClean="0">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3" name="object 3"/>
          <p:cNvSpPr/>
          <p:nvPr/>
        </p:nvSpPr>
        <p:spPr>
          <a:xfrm>
            <a:off x="285750" y="214628"/>
            <a:ext cx="8643968" cy="1928487"/>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8" y="81279"/>
            <a:ext cx="8357583" cy="1527341"/>
          </a:xfrm>
          <a:prstGeom prst="rect">
            <a:avLst/>
          </a:prstGeom>
        </p:spPr>
        <p:txBody>
          <a:bodyPr vert="horz" wrap="square" lIns="0" tIns="293370" rIns="0" bIns="0" rtlCol="0">
            <a:spAutoFit/>
          </a:bodyPr>
          <a:lstStyle/>
          <a:p>
            <a:pPr marL="3578860" algn="l">
              <a:lnSpc>
                <a:spcPct val="100000"/>
              </a:lnSpc>
              <a:spcBef>
                <a:spcPts val="100"/>
              </a:spcBef>
            </a:pPr>
            <a:br>
              <a:rPr lang="el-GR" sz="2000" u="none" dirty="0" smtClean="0"/>
            </a:br>
            <a:r>
              <a:rPr lang="el-GR" sz="2000" u="none" dirty="0" smtClean="0"/>
              <a:t>5.2. ΠΕΡΙΓΡΑΦΙΚΑ ΣΤΟΙΧΕΙΑ, ΧΑΡΑΚΤΗΡΙΣΤΙΚΑ ΚΑΤΑΣΚΕΥΑΣΤΩΝ (ΚΑΤΑΚΟΡΥΦΩΝ ΚΑΙ ΤΥΠΟΥ ΄</a:t>
            </a:r>
            <a:r>
              <a:rPr lang="en-US" sz="2000" u="none" dirty="0" smtClean="0"/>
              <a:t>V</a:t>
            </a:r>
            <a:r>
              <a:rPr lang="el-GR" sz="2000" u="none" dirty="0" smtClean="0"/>
              <a:t>΄)</a:t>
            </a:r>
            <a:endParaRPr sz="2000" u="none"/>
          </a:p>
        </p:txBody>
      </p:sp>
    </p:spTree>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64490" y="961412"/>
            <a:ext cx="8345805" cy="5620834"/>
          </a:xfrm>
          <a:prstGeom prst="rect">
            <a:avLst/>
          </a:prstGeom>
        </p:spPr>
        <p:txBody>
          <a:bodyPr vert="horz" wrap="square" lIns="0" tIns="111760" rIns="0" bIns="0" rtlCol="0">
            <a:spAutoFit/>
          </a:bodyPr>
          <a:lstStyle/>
          <a:p>
            <a:pPr marL="654685">
              <a:lnSpc>
                <a:spcPct val="100000"/>
              </a:lnSpc>
              <a:spcBef>
                <a:spcPts val="880"/>
              </a:spcBef>
            </a:pPr>
            <a:endParaRPr lang="el-GR" sz="1750" u="heavy" dirty="0" smtClean="0">
              <a:solidFill>
                <a:srgbClr val="FF0000"/>
              </a:solidFill>
              <a:uFill>
                <a:solidFill>
                  <a:srgbClr val="FF0000"/>
                </a:solidFill>
              </a:uFill>
              <a:latin typeface="Arial Black" panose="020B0A04020102020204"/>
              <a:cs typeface="Arial Black" panose="020B0A04020102020204"/>
            </a:endParaRPr>
          </a:p>
          <a:p>
            <a:pPr marL="654685">
              <a:lnSpc>
                <a:spcPct val="100000"/>
              </a:lnSpc>
              <a:spcBef>
                <a:spcPts val="880"/>
              </a:spcBef>
            </a:pPr>
            <a:endParaRPr lang="el-GR" sz="1750" u="heavy" dirty="0">
              <a:solidFill>
                <a:srgbClr val="FF0000"/>
              </a:solidFill>
              <a:uFill>
                <a:solidFill>
                  <a:srgbClr val="FF0000"/>
                </a:solidFill>
              </a:uFill>
              <a:latin typeface="Arial Black" panose="020B0A04020102020204"/>
              <a:cs typeface="Arial Black" panose="020B0A04020102020204"/>
            </a:endParaRPr>
          </a:p>
          <a:p>
            <a:pPr marL="654685">
              <a:lnSpc>
                <a:spcPct val="100000"/>
              </a:lnSpc>
              <a:spcBef>
                <a:spcPts val="880"/>
              </a:spcBef>
            </a:pPr>
            <a:endParaRPr lang="el-GR" sz="1750" u="heavy" dirty="0" smtClean="0">
              <a:solidFill>
                <a:srgbClr val="FF0000"/>
              </a:solidFill>
              <a:uFill>
                <a:solidFill>
                  <a:srgbClr val="FF0000"/>
                </a:solidFill>
              </a:uFill>
              <a:latin typeface="Arial Black" panose="020B0A04020102020204"/>
              <a:cs typeface="Arial Black" panose="020B0A04020102020204"/>
            </a:endParaRPr>
          </a:p>
          <a:p>
            <a:pPr marL="654685">
              <a:lnSpc>
                <a:spcPct val="100000"/>
              </a:lnSpc>
              <a:spcBef>
                <a:spcPts val="880"/>
              </a:spcBef>
            </a:pPr>
            <a:r>
              <a:rPr sz="1750" u="heavy" smtClean="0">
                <a:solidFill>
                  <a:srgbClr val="FF0000"/>
                </a:solidFill>
                <a:uFill>
                  <a:solidFill>
                    <a:srgbClr val="FF0000"/>
                  </a:solidFill>
                </a:uFill>
                <a:latin typeface="Arial Black" panose="020B0A04020102020204"/>
                <a:cs typeface="Arial Black" panose="020B0A04020102020204"/>
              </a:rPr>
              <a:t>ΟΙ</a:t>
            </a:r>
            <a:r>
              <a:rPr sz="1750" u="heavy" spc="155" smtClean="0">
                <a:solidFill>
                  <a:srgbClr val="FF0000"/>
                </a:solidFill>
                <a:uFill>
                  <a:solidFill>
                    <a:srgbClr val="FF0000"/>
                  </a:solidFill>
                </a:uFill>
                <a:latin typeface="Arial Black" panose="020B0A04020102020204"/>
                <a:cs typeface="Arial Black" panose="020B0A04020102020204"/>
              </a:rPr>
              <a:t> </a:t>
            </a:r>
            <a:r>
              <a:rPr sz="1750" u="heavy">
                <a:solidFill>
                  <a:srgbClr val="FF0000"/>
                </a:solidFill>
                <a:uFill>
                  <a:solidFill>
                    <a:srgbClr val="FF0000"/>
                  </a:solidFill>
                </a:uFill>
                <a:latin typeface="Arial Black" panose="020B0A04020102020204"/>
                <a:cs typeface="Arial Black" panose="020B0A04020102020204"/>
              </a:rPr>
              <a:t>ΜΕΣΟΣΤΡΟΦΕΣ</a:t>
            </a:r>
            <a:r>
              <a:rPr sz="1750" u="heavy" spc="155">
                <a:solidFill>
                  <a:srgbClr val="FF0000"/>
                </a:solidFill>
                <a:uFill>
                  <a:solidFill>
                    <a:srgbClr val="FF0000"/>
                  </a:solidFill>
                </a:uFill>
                <a:latin typeface="Arial Black" panose="020B0A04020102020204"/>
                <a:cs typeface="Arial Black" panose="020B0A04020102020204"/>
              </a:rPr>
              <a:t> </a:t>
            </a:r>
            <a:r>
              <a:rPr lang="en-US" sz="1750" u="heavy" spc="155" dirty="0">
                <a:solidFill>
                  <a:srgbClr val="FF0000"/>
                </a:solidFill>
                <a:uFill>
                  <a:solidFill>
                    <a:srgbClr val="FF0000"/>
                  </a:solidFill>
                </a:uFill>
                <a:latin typeface="Arial Black" panose="020B0A04020102020204"/>
                <a:cs typeface="Arial Black" panose="020B0A04020102020204"/>
              </a:rPr>
              <a:t>4</a:t>
            </a:r>
            <a:r>
              <a:rPr sz="1750" u="heavy" smtClean="0">
                <a:solidFill>
                  <a:srgbClr val="FF0000"/>
                </a:solidFill>
                <a:uFill>
                  <a:solidFill>
                    <a:srgbClr val="FF0000"/>
                  </a:solidFill>
                </a:uFill>
                <a:latin typeface="Arial Black" panose="020B0A04020102020204"/>
                <a:cs typeface="Arial Black" panose="020B0A04020102020204"/>
              </a:rPr>
              <a:t>ΧΡΟΝΕΣ</a:t>
            </a:r>
            <a:r>
              <a:rPr sz="1750" u="heavy" spc="160" smtClean="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ΠΕΤΡΕΛΑΙΟΜΗΧΑΝΕΣ.</a:t>
            </a:r>
            <a:endParaRPr sz="1750">
              <a:latin typeface="Arial Black" panose="020B0A04020102020204"/>
              <a:cs typeface="Arial Black" panose="020B0A04020102020204"/>
            </a:endParaRPr>
          </a:p>
          <a:p>
            <a:pPr marL="12700" marR="132715">
              <a:lnSpc>
                <a:spcPct val="117000"/>
              </a:lnSpc>
              <a:spcBef>
                <a:spcPts val="355"/>
              </a:spcBef>
            </a:pPr>
            <a:r>
              <a:rPr sz="2400" spc="-15" baseline="3000" dirty="0">
                <a:solidFill>
                  <a:srgbClr val="FF0000"/>
                </a:solidFill>
                <a:latin typeface="Wingdings" panose="05000000000000000000"/>
                <a:cs typeface="Wingdings" panose="05000000000000000000"/>
              </a:rPr>
              <a:t></a:t>
            </a:r>
            <a:r>
              <a:rPr sz="1600" spc="-10" dirty="0">
                <a:latin typeface="Arial Black" panose="020B0A04020102020204"/>
                <a:cs typeface="Arial Black" panose="020B0A04020102020204"/>
              </a:rPr>
              <a:t>ΧΡΗΣΙΜΟΠΟΙΟΥΝΤΑΙ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ΚΥΡΙΩΣ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ΚΙΝΗΣΗ</a:t>
            </a:r>
            <a:r>
              <a:rPr sz="1600" spc="-25" dirty="0">
                <a:latin typeface="Arial Black" panose="020B0A04020102020204"/>
                <a:cs typeface="Arial Black" panose="020B0A04020102020204"/>
              </a:rPr>
              <a:t> </a:t>
            </a:r>
            <a:r>
              <a:rPr sz="1600">
                <a:solidFill>
                  <a:srgbClr val="006FBF"/>
                </a:solidFill>
                <a:latin typeface="Arial Black" panose="020B0A04020102020204"/>
                <a:cs typeface="Arial Black" panose="020B0A04020102020204"/>
              </a:rPr>
              <a:t>ΜΙΚΡΟΤΕΡΩΝ</a:t>
            </a:r>
            <a:r>
              <a:rPr sz="1600" spc="-35">
                <a:solidFill>
                  <a:srgbClr val="006FBF"/>
                </a:solidFill>
                <a:latin typeface="Arial Black" panose="020B0A04020102020204"/>
                <a:cs typeface="Arial Black" panose="020B0A04020102020204"/>
              </a:rPr>
              <a:t> </a:t>
            </a:r>
            <a:r>
              <a:rPr sz="1600" smtClean="0">
                <a:latin typeface="Arial Black" panose="020B0A04020102020204"/>
                <a:cs typeface="Arial Black" panose="020B0A04020102020204"/>
              </a:rPr>
              <a:t>ΠΛΟΙΩΝ</a:t>
            </a:r>
            <a:r>
              <a:rPr lang="el-GR" sz="1600" dirty="0" smtClean="0">
                <a:latin typeface="Arial Black" panose="020B0A04020102020204"/>
                <a:cs typeface="Arial Black" panose="020B0A04020102020204"/>
              </a:rPr>
              <a:t> </a:t>
            </a:r>
            <a:r>
              <a:rPr lang="el-GR" sz="1600" spc="-35" dirty="0" smtClean="0">
                <a:latin typeface="Arial Black" panose="020B0A04020102020204"/>
                <a:cs typeface="Arial Black" panose="020B0A04020102020204"/>
              </a:rPr>
              <a:t>ή</a:t>
            </a:r>
            <a:r>
              <a:rPr sz="1600" spc="-50" smtClean="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ΚΙΝΗΣΗ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ΕΙΔΙΚΩΝ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ΤΥΠΩΝ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ΜΕΓΑΛΩΝ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ΠΛΟΙΩΝ,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ΟΠΩΣ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ΠΛΟΙΑ </a:t>
            </a:r>
            <a:r>
              <a:rPr sz="1600">
                <a:solidFill>
                  <a:srgbClr val="FF0000"/>
                </a:solidFill>
                <a:latin typeface="Arial Black" panose="020B0A04020102020204"/>
                <a:cs typeface="Arial Black" panose="020B0A04020102020204"/>
              </a:rPr>
              <a:t>ΑΝΑΨΥΧΗΣ</a:t>
            </a:r>
            <a:r>
              <a:rPr sz="1600" spc="-50">
                <a:solidFill>
                  <a:srgbClr val="FF0000"/>
                </a:solidFill>
                <a:latin typeface="Arial Black" panose="020B0A04020102020204"/>
                <a:cs typeface="Arial Black" panose="020B0A04020102020204"/>
              </a:rPr>
              <a:t> </a:t>
            </a:r>
            <a:r>
              <a:rPr sz="1600" smtClean="0">
                <a:latin typeface="Arial Black" panose="020B0A04020102020204"/>
                <a:cs typeface="Arial Black" panose="020B0A04020102020204"/>
              </a:rPr>
              <a:t>ΚΑΙ</a:t>
            </a:r>
            <a:r>
              <a:rPr lang="el-GR" sz="1600" dirty="0" smtClean="0">
                <a:latin typeface="Arial Black" panose="020B0A04020102020204"/>
                <a:cs typeface="Arial Black" panose="020B0A04020102020204"/>
              </a:rPr>
              <a:t> ΤΑ</a:t>
            </a:r>
            <a:r>
              <a:rPr sz="1600" spc="-35" smtClean="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ΟΧΗΜΑΤΑΓΩΓΑ</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535940">
              <a:lnSpc>
                <a:spcPct val="117000"/>
              </a:lnSpc>
              <a:spcBef>
                <a:spcPts val="5"/>
              </a:spcBef>
            </a:pPr>
            <a:r>
              <a:rPr lang="el-GR" sz="2000" spc="-30" dirty="0">
                <a:latin typeface="Arial Black" panose="020B0A04020102020204"/>
                <a:cs typeface="Arial Black" panose="020B0A04020102020204"/>
              </a:rPr>
              <a:t>-</a:t>
            </a:r>
            <a:r>
              <a:rPr sz="1600" spc="-30" smtClean="0">
                <a:latin typeface="Arial Black" panose="020B0A04020102020204"/>
                <a:cs typeface="Arial Black" panose="020B0A04020102020204"/>
              </a:rPr>
              <a:t>ΟΙ</a:t>
            </a:r>
            <a:r>
              <a:rPr sz="1600" spc="-70" smtClean="0">
                <a:latin typeface="Arial Black" panose="020B0A04020102020204"/>
                <a:cs typeface="Arial Black" panose="020B0A04020102020204"/>
              </a:rPr>
              <a:t> </a:t>
            </a:r>
            <a:r>
              <a:rPr sz="1600" dirty="0">
                <a:latin typeface="Arial Black" panose="020B0A04020102020204"/>
                <a:cs typeface="Arial Black" panose="020B0A04020102020204"/>
              </a:rPr>
              <a:t>ΜΕΓΑΛΥΤΕΡΕΣ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ΜΗΧΑΝΕΣ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ΚΑΤΗΓΟΡΙΑΣ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ΣΤΟΧΕΥΟΥΝ</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ΠΛΕΟΝ </a:t>
            </a:r>
            <a:r>
              <a:rPr sz="1600" dirty="0">
                <a:latin typeface="Arial Black" panose="020B0A04020102020204"/>
                <a:cs typeface="Arial Black" panose="020B0A04020102020204"/>
              </a:rPr>
              <a:t>ΣΤΗΝ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ΠΕΡΙΟΧΗ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ΕΠΙΚΡΑΤΟΥΝ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ΔΙΧΡΟΝΕΣ</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ΑΡΓΟΣΤΡΟΦΕΣ.</a:t>
            </a:r>
            <a:endParaRPr sz="1600">
              <a:latin typeface="Arial Black" panose="020B0A04020102020204"/>
              <a:cs typeface="Arial Black" panose="020B0A04020102020204"/>
            </a:endParaRPr>
          </a:p>
          <a:p>
            <a:pPr marL="12700" marR="293370">
              <a:lnSpc>
                <a:spcPct val="117000"/>
              </a:lnSpc>
            </a:pPr>
            <a:r>
              <a:rPr lang="el-GR" sz="2000" spc="-10" dirty="0">
                <a:latin typeface="Arial Black" panose="020B0A04020102020204"/>
                <a:cs typeface="Arial Black" panose="020B0A04020102020204"/>
              </a:rPr>
              <a:t>-</a:t>
            </a:r>
            <a:r>
              <a:rPr sz="1600" spc="-10" smtClean="0">
                <a:latin typeface="Arial Black" panose="020B0A04020102020204"/>
                <a:cs typeface="Arial Black" panose="020B0A04020102020204"/>
              </a:rPr>
              <a:t>ΚΑΤΑΣΚΕΥΑΖΟΝΤΑΙ</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ΔΙΑΤΑΞΗ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ΕΝ</a:t>
            </a:r>
            <a:r>
              <a:rPr sz="1600" spc="-25" dirty="0">
                <a:latin typeface="Arial Black" panose="020B0A04020102020204"/>
                <a:cs typeface="Arial Black" panose="020B0A04020102020204"/>
              </a:rPr>
              <a:t> </a:t>
            </a:r>
            <a:r>
              <a:rPr sz="1600">
                <a:solidFill>
                  <a:srgbClr val="FF0000"/>
                </a:solidFill>
                <a:latin typeface="Arial Black" panose="020B0A04020102020204"/>
                <a:cs typeface="Arial Black" panose="020B0A04020102020204"/>
              </a:rPr>
              <a:t>ΣΕΙΡΑ</a:t>
            </a:r>
            <a:r>
              <a:rPr sz="1600" spc="-40">
                <a:solidFill>
                  <a:srgbClr val="FF0000"/>
                </a:solidFill>
                <a:latin typeface="Arial Black" panose="020B0A04020102020204"/>
                <a:cs typeface="Arial Black" panose="020B0A04020102020204"/>
              </a:rPr>
              <a:t> </a:t>
            </a:r>
            <a:r>
              <a:rPr lang="el-GR" sz="1600" spc="-40" dirty="0">
                <a:solidFill>
                  <a:schemeClr val="tx1"/>
                </a:solidFill>
                <a:latin typeface="Arial Black" panose="020B0A04020102020204"/>
                <a:cs typeface="Arial Black" panose="020B0A04020102020204"/>
              </a:rPr>
              <a:t>ή</a:t>
            </a:r>
            <a:r>
              <a:rPr sz="1600" spc="-30" smtClean="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ΔΙΑΤΑΞΗ</a:t>
            </a:r>
            <a:r>
              <a:rPr sz="1600" spc="-2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V</a:t>
            </a:r>
            <a:r>
              <a:rPr sz="1600" spc="-45"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ΕΙΝΑΙ </a:t>
            </a:r>
            <a:r>
              <a:rPr sz="1600" dirty="0">
                <a:latin typeface="Arial Black" panose="020B0A04020102020204"/>
                <a:cs typeface="Arial Black" panose="020B0A04020102020204"/>
              </a:rPr>
              <a:t>ΟΛΕΣ</a:t>
            </a:r>
            <a:r>
              <a:rPr sz="1600" spc="-40" dirty="0">
                <a:latin typeface="Arial Black" panose="020B0A04020102020204"/>
                <a:cs typeface="Arial Black" panose="020B0A04020102020204"/>
              </a:rPr>
              <a:t> </a:t>
            </a:r>
            <a:r>
              <a:rPr sz="1600" spc="-10" dirty="0">
                <a:solidFill>
                  <a:srgbClr val="006FBF"/>
                </a:solidFill>
                <a:latin typeface="Arial Black" panose="020B0A04020102020204"/>
                <a:cs typeface="Arial Black" panose="020B0A04020102020204"/>
              </a:rPr>
              <a:t>ΥΠΕΡΠΛΗΡΟΥΜΕΝΕΣ</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457835" algn="just">
              <a:lnSpc>
                <a:spcPct val="117000"/>
              </a:lnSpc>
              <a:spcBef>
                <a:spcPts val="5"/>
              </a:spcBef>
            </a:pPr>
            <a:r>
              <a:rPr lang="el-GR" sz="2000" spc="-25" dirty="0">
                <a:latin typeface="Arial Black" panose="020B0A04020102020204"/>
                <a:cs typeface="Arial Black" panose="020B0A04020102020204"/>
              </a:rPr>
              <a:t>-</a:t>
            </a:r>
            <a:r>
              <a:rPr sz="1600" spc="-25" smtClean="0">
                <a:latin typeface="Arial Black" panose="020B0A04020102020204"/>
                <a:cs typeface="Arial Black" panose="020B0A04020102020204"/>
              </a:rPr>
              <a:t>ΤΟ</a:t>
            </a:r>
            <a:r>
              <a:rPr sz="1600" spc="-65" smtClean="0">
                <a:latin typeface="Arial Black" panose="020B0A04020102020204"/>
                <a:cs typeface="Arial Black" panose="020B0A04020102020204"/>
              </a:rPr>
              <a:t> </a:t>
            </a:r>
            <a:r>
              <a:rPr sz="1600" dirty="0">
                <a:latin typeface="Arial Black" panose="020B0A04020102020204"/>
                <a:cs typeface="Arial Black" panose="020B0A04020102020204"/>
              </a:rPr>
              <a:t>ΣΥΣΤΗΜΑ</a:t>
            </a:r>
            <a:r>
              <a:rPr sz="1600" spc="-6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ΠΡΟΣΑΓΩΓΗΣ</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ΤΩΝ</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ΚΑΥΣΑΕΡΙΩΝ</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ΣΤΟ</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ΣΤΡΟΒΙΛΟ</a:t>
            </a:r>
            <a:r>
              <a:rPr sz="1600" spc="-40" dirty="0">
                <a:solidFill>
                  <a:srgbClr val="FF0000"/>
                </a:solidFill>
                <a:latin typeface="Arial Black" panose="020B0A04020102020204"/>
                <a:cs typeface="Arial Black" panose="020B0A04020102020204"/>
              </a:rPr>
              <a:t> </a:t>
            </a:r>
            <a:r>
              <a:rPr sz="1600" spc="-10" dirty="0">
                <a:latin typeface="Arial Black" panose="020B0A04020102020204"/>
                <a:cs typeface="Arial Black" panose="020B0A04020102020204"/>
              </a:rPr>
              <a:t>ΕΙΝΑΙ </a:t>
            </a:r>
            <a:r>
              <a:rPr sz="1600" dirty="0">
                <a:latin typeface="Arial Black" panose="020B0A04020102020204"/>
                <a:cs typeface="Arial Black" panose="020B0A04020102020204"/>
              </a:rPr>
              <a:t>ΣΥΝΗΘΩΣ</a:t>
            </a:r>
            <a:r>
              <a:rPr sz="1600" spc="-4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ΣΥΣΤΗΜΑ</a:t>
            </a:r>
            <a:r>
              <a:rPr sz="1600" spc="-3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ΠΑΛΜΩΝ</a:t>
            </a:r>
            <a:r>
              <a:rPr sz="1600">
                <a:latin typeface="Arial Black" panose="020B0A04020102020204"/>
                <a:cs typeface="Arial Black" panose="020B0A04020102020204"/>
              </a:rPr>
              <a:t>,</a:t>
            </a:r>
            <a:r>
              <a:rPr sz="1600" spc="-40">
                <a:latin typeface="Arial Black" panose="020B0A04020102020204"/>
                <a:cs typeface="Arial Black" panose="020B0A04020102020204"/>
              </a:rPr>
              <a:t> </a:t>
            </a:r>
            <a:r>
              <a:rPr lang="el-GR" sz="1600" spc="-40" dirty="0">
                <a:latin typeface="Arial Black" panose="020B0A04020102020204"/>
                <a:cs typeface="Arial Black" panose="020B0A04020102020204"/>
              </a:rPr>
              <a:t>ή</a:t>
            </a:r>
            <a:r>
              <a:rPr sz="1600" spc="-30" smtClean="0">
                <a:latin typeface="Arial Black" panose="020B0A04020102020204"/>
                <a:cs typeface="Arial Black" panose="020B0A04020102020204"/>
              </a:rPr>
              <a:t> </a:t>
            </a:r>
            <a:r>
              <a:rPr sz="1600">
                <a:solidFill>
                  <a:srgbClr val="6F2F9F"/>
                </a:solidFill>
                <a:latin typeface="Arial Black" panose="020B0A04020102020204"/>
                <a:cs typeface="Arial Black" panose="020B0A04020102020204"/>
              </a:rPr>
              <a:t>ΣΤΑΘΕΡΗΣ</a:t>
            </a:r>
            <a:r>
              <a:rPr sz="1600" spc="-35">
                <a:solidFill>
                  <a:srgbClr val="6F2F9F"/>
                </a:solidFill>
                <a:latin typeface="Arial Black" panose="020B0A04020102020204"/>
                <a:cs typeface="Arial Black" panose="020B0A04020102020204"/>
              </a:rPr>
              <a:t> </a:t>
            </a:r>
            <a:r>
              <a:rPr sz="1600" smtClean="0">
                <a:solidFill>
                  <a:srgbClr val="6F2F9F"/>
                </a:solidFill>
                <a:latin typeface="Arial Black" panose="020B0A04020102020204"/>
                <a:cs typeface="Arial Black" panose="020B0A04020102020204"/>
              </a:rPr>
              <a:t>ΠΙΕΣ</a:t>
            </a:r>
            <a:r>
              <a:rPr lang="el-GR" sz="1600" dirty="0" smtClean="0">
                <a:solidFill>
                  <a:srgbClr val="6F2F9F"/>
                </a:solidFill>
                <a:latin typeface="Arial Black" panose="020B0A04020102020204"/>
                <a:cs typeface="Arial Black" panose="020B0A04020102020204"/>
              </a:rPr>
              <a:t>Η</a:t>
            </a:r>
            <a:r>
              <a:rPr sz="1600" smtClean="0">
                <a:solidFill>
                  <a:srgbClr val="6F2F9F"/>
                </a:solidFill>
                <a:latin typeface="Arial Black" panose="020B0A04020102020204"/>
                <a:cs typeface="Arial Black" panose="020B0A04020102020204"/>
              </a:rPr>
              <a:t>Σ</a:t>
            </a:r>
            <a:r>
              <a:rPr sz="1600" spc="-25" smtClean="0">
                <a:solidFill>
                  <a:srgbClr val="6F2F9F"/>
                </a:solidFill>
                <a:latin typeface="Arial Black" panose="020B0A04020102020204"/>
                <a:cs typeface="Arial Black" panose="020B0A04020102020204"/>
              </a:rPr>
              <a:t> </a:t>
            </a:r>
            <a:r>
              <a:rPr lang="el-GR" sz="1600" spc="-25" dirty="0">
                <a:solidFill>
                  <a:schemeClr val="tx1"/>
                </a:solidFill>
                <a:latin typeface="Arial Black" panose="020B0A04020102020204"/>
                <a:cs typeface="Arial Black" panose="020B0A04020102020204"/>
              </a:rPr>
              <a:t>ή</a:t>
            </a:r>
            <a:r>
              <a:rPr sz="1600" spc="-30"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5" dirty="0">
                <a:latin typeface="Arial Black" panose="020B0A04020102020204"/>
                <a:cs typeface="Arial Black" panose="020B0A04020102020204"/>
              </a:rPr>
              <a:t> </a:t>
            </a:r>
            <a:r>
              <a:rPr sz="1600" spc="-10" dirty="0">
                <a:solidFill>
                  <a:srgbClr val="6F2F9F"/>
                </a:solidFill>
                <a:latin typeface="Arial Black" panose="020B0A04020102020204"/>
                <a:cs typeface="Arial Black" panose="020B0A04020102020204"/>
              </a:rPr>
              <a:t>ΥΒΡΙΔΙΚΑ ΣΥΣΤΗΜΑΤΑ</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5080">
              <a:lnSpc>
                <a:spcPct val="117000"/>
              </a:lnSpc>
              <a:spcBef>
                <a:spcPts val="5"/>
              </a:spcBef>
            </a:pPr>
            <a:r>
              <a:rPr lang="el-GR" sz="2000" spc="-30" dirty="0">
                <a:latin typeface="Arial Black" panose="020B0A04020102020204"/>
                <a:cs typeface="Arial Black" panose="020B0A04020102020204"/>
              </a:rPr>
              <a:t>-</a:t>
            </a:r>
            <a:r>
              <a:rPr sz="1600" spc="-30" smtClean="0">
                <a:latin typeface="Arial Black" panose="020B0A04020102020204"/>
                <a:cs typeface="Arial Black" panose="020B0A04020102020204"/>
              </a:rPr>
              <a:t>ΟΙ</a:t>
            </a:r>
            <a:r>
              <a:rPr sz="1600" spc="-60" smtClean="0">
                <a:latin typeface="Arial Black" panose="020B0A04020102020204"/>
                <a:cs typeface="Arial Black" panose="020B0A04020102020204"/>
              </a:rPr>
              <a:t> </a:t>
            </a:r>
            <a:r>
              <a:rPr sz="1600" dirty="0">
                <a:latin typeface="Arial Black" panose="020B0A04020102020204"/>
                <a:cs typeface="Arial Black" panose="020B0A04020102020204"/>
              </a:rPr>
              <a:t>ΚΑΤΑΣΚΕΥΑΣΤΕΣ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ΕΧΟΥΝ</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ΕΠΙΒΙΩΣΕΙ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4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WARTSILA</a:t>
            </a:r>
            <a:r>
              <a:rPr sz="1600" dirty="0">
                <a:latin typeface="Arial Black" panose="020B0A04020102020204"/>
                <a:cs typeface="Arial Black" panose="020B0A04020102020204"/>
              </a:rPr>
              <a:t>,</a:t>
            </a:r>
            <a:r>
              <a:rPr sz="1600" spc="-65" dirty="0">
                <a:latin typeface="Arial Black" panose="020B0A04020102020204"/>
                <a:cs typeface="Arial Black" panose="020B0A04020102020204"/>
              </a:rPr>
              <a:t> </a:t>
            </a:r>
            <a:r>
              <a:rPr sz="1600" spc="-25" dirty="0">
                <a:solidFill>
                  <a:srgbClr val="FF0000"/>
                </a:solidFill>
                <a:latin typeface="Arial Black" panose="020B0A04020102020204"/>
                <a:cs typeface="Arial Black" panose="020B0A04020102020204"/>
              </a:rPr>
              <a:t>ΜΑΝ </a:t>
            </a:r>
            <a:r>
              <a:rPr sz="1600" dirty="0">
                <a:solidFill>
                  <a:srgbClr val="FF0000"/>
                </a:solidFill>
                <a:latin typeface="Arial Black" panose="020B0A04020102020204"/>
                <a:cs typeface="Arial Black" panose="020B0A04020102020204"/>
              </a:rPr>
              <a:t>Β&amp;W</a:t>
            </a:r>
            <a:r>
              <a:rPr sz="1600" dirty="0">
                <a:latin typeface="Arial Black" panose="020B0A04020102020204"/>
                <a:cs typeface="Arial Black" panose="020B0A04020102020204"/>
              </a:rPr>
              <a:t>,</a:t>
            </a:r>
            <a:r>
              <a:rPr sz="1600" spc="-7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MTU</a:t>
            </a:r>
            <a:r>
              <a:rPr sz="1600">
                <a:latin typeface="Arial Black" panose="020B0A04020102020204"/>
                <a:cs typeface="Arial Black" panose="020B0A04020102020204"/>
              </a:rPr>
              <a:t>,</a:t>
            </a:r>
            <a:r>
              <a:rPr sz="1600" spc="-50">
                <a:latin typeface="Arial Black" panose="020B0A04020102020204"/>
                <a:cs typeface="Arial Black" panose="020B0A04020102020204"/>
              </a:rPr>
              <a:t> </a:t>
            </a:r>
            <a:r>
              <a:rPr sz="1600" spc="-10" smtClean="0">
                <a:solidFill>
                  <a:srgbClr val="FF0000"/>
                </a:solidFill>
                <a:latin typeface="Arial Black" panose="020B0A04020102020204"/>
                <a:cs typeface="Arial Black" panose="020B0A04020102020204"/>
              </a:rPr>
              <a:t>CATERPILL</a:t>
            </a:r>
            <a:r>
              <a:rPr lang="el-GR" sz="1600" spc="-10" dirty="0" smtClean="0">
                <a:solidFill>
                  <a:srgbClr val="FF0000"/>
                </a:solidFill>
                <a:latin typeface="Arial Black" panose="020B0A04020102020204"/>
                <a:cs typeface="Arial Black" panose="020B0A04020102020204"/>
              </a:rPr>
              <a:t>Α</a:t>
            </a:r>
            <a:r>
              <a:rPr sz="1600" spc="-10" smtClean="0">
                <a:solidFill>
                  <a:srgbClr val="FF0000"/>
                </a:solidFill>
                <a:latin typeface="Arial Black" panose="020B0A04020102020204"/>
                <a:cs typeface="Arial Black" panose="020B0A04020102020204"/>
              </a:rPr>
              <a:t>R</a:t>
            </a:r>
            <a:r>
              <a:rPr sz="1600" spc="-1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DEUTZ</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MWM</a:t>
            </a:r>
            <a:r>
              <a:rPr sz="160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W</a:t>
            </a:r>
            <a:r>
              <a:rPr sz="1600" spc="-5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H</a:t>
            </a:r>
            <a:r>
              <a:rPr sz="1600" spc="-5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ALLEN</a:t>
            </a:r>
            <a:r>
              <a:rPr sz="160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MaK</a:t>
            </a:r>
            <a:r>
              <a:rPr sz="1600" dirty="0">
                <a:latin typeface="Arial Black" panose="020B0A04020102020204"/>
                <a:cs typeface="Arial Black" panose="020B0A04020102020204"/>
              </a:rPr>
              <a:t>,</a:t>
            </a:r>
            <a:r>
              <a:rPr sz="1600" spc="-5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RUSTON</a:t>
            </a:r>
            <a:r>
              <a:rPr sz="1600" dirty="0">
                <a:latin typeface="Arial Black" panose="020B0A04020102020204"/>
                <a:cs typeface="Arial Black" panose="020B0A04020102020204"/>
              </a:rPr>
              <a:t>,</a:t>
            </a:r>
            <a:r>
              <a:rPr sz="1600" spc="-45"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SEMT- </a:t>
            </a:r>
            <a:r>
              <a:rPr sz="1600" dirty="0">
                <a:solidFill>
                  <a:srgbClr val="FF0000"/>
                </a:solidFill>
                <a:latin typeface="Arial Black" panose="020B0A04020102020204"/>
                <a:cs typeface="Arial Black" panose="020B0A04020102020204"/>
              </a:rPr>
              <a:t>PIELSTICK</a:t>
            </a:r>
            <a:r>
              <a:rPr sz="1600" dirty="0">
                <a:latin typeface="Arial Black" panose="020B0A04020102020204"/>
                <a:cs typeface="Arial Black" panose="020B0A04020102020204"/>
              </a:rPr>
              <a:t>,</a:t>
            </a:r>
            <a:r>
              <a:rPr sz="1600" spc="-7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ULSTEIN</a:t>
            </a:r>
            <a:r>
              <a:rPr sz="1600" spc="-65"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BERGEN,</a:t>
            </a:r>
            <a:r>
              <a:rPr sz="1600" spc="-75" dirty="0">
                <a:solidFill>
                  <a:srgbClr val="FF0000"/>
                </a:solidFill>
                <a:latin typeface="Arial Black" panose="020B0A04020102020204"/>
                <a:cs typeface="Arial Black" panose="020B0A04020102020204"/>
              </a:rPr>
              <a:t> </a:t>
            </a:r>
            <a:r>
              <a:rPr sz="1600" spc="-20" dirty="0">
                <a:solidFill>
                  <a:srgbClr val="FF0000"/>
                </a:solidFill>
                <a:latin typeface="Arial Black" panose="020B0A04020102020204"/>
                <a:cs typeface="Arial Black" panose="020B0A04020102020204"/>
              </a:rPr>
              <a:t>DAIHATSU</a:t>
            </a:r>
            <a:r>
              <a:rPr sz="1600" spc="-20" dirty="0">
                <a:latin typeface="Arial Black" panose="020B0A04020102020204"/>
                <a:cs typeface="Arial Black" panose="020B0A04020102020204"/>
              </a:rPr>
              <a:t>,</a:t>
            </a:r>
            <a:r>
              <a:rPr sz="1600" spc="-65" dirty="0">
                <a:latin typeface="Arial Black" panose="020B0A04020102020204"/>
                <a:cs typeface="Arial Black" panose="020B0A04020102020204"/>
              </a:rPr>
              <a:t> </a:t>
            </a:r>
            <a:r>
              <a:rPr sz="1600" spc="-20" dirty="0">
                <a:solidFill>
                  <a:srgbClr val="FF0000"/>
                </a:solidFill>
                <a:latin typeface="Arial Black" panose="020B0A04020102020204"/>
                <a:cs typeface="Arial Black" panose="020B0A04020102020204"/>
              </a:rPr>
              <a:t>YANMAR</a:t>
            </a:r>
            <a:r>
              <a:rPr sz="1600" spc="-20" dirty="0">
                <a:latin typeface="Arial Black" panose="020B0A04020102020204"/>
                <a:cs typeface="Arial Black" panose="020B0A04020102020204"/>
              </a:rPr>
              <a:t>,</a:t>
            </a:r>
            <a:r>
              <a:rPr sz="1600" spc="-70" dirty="0">
                <a:latin typeface="Arial Black" panose="020B0A04020102020204"/>
                <a:cs typeface="Arial Black" panose="020B0A04020102020204"/>
              </a:rPr>
              <a:t> </a:t>
            </a:r>
            <a:r>
              <a:rPr sz="1600" spc="-20" dirty="0">
                <a:latin typeface="Arial Black" panose="020B0A04020102020204"/>
                <a:cs typeface="Arial Black" panose="020B0A04020102020204"/>
              </a:rPr>
              <a:t>κ.α.</a:t>
            </a:r>
            <a:endParaRPr sz="1600">
              <a:latin typeface="Arial Black" panose="020B0A04020102020204"/>
              <a:cs typeface="Arial Black" panose="020B0A04020102020204"/>
            </a:endParaRPr>
          </a:p>
        </p:txBody>
      </p:sp>
      <p:sp>
        <p:nvSpPr>
          <p:cNvPr id="3" name="object 3"/>
          <p:cNvSpPr/>
          <p:nvPr/>
        </p:nvSpPr>
        <p:spPr>
          <a:xfrm>
            <a:off x="285720" y="285728"/>
            <a:ext cx="8643998" cy="178595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1527341"/>
          </a:xfrm>
          <a:prstGeom prst="rect">
            <a:avLst/>
          </a:prstGeom>
        </p:spPr>
        <p:txBody>
          <a:bodyPr vert="horz" wrap="square" lIns="0" tIns="293370" rIns="0" bIns="0" rtlCol="0">
            <a:spAutoFit/>
          </a:bodyPr>
          <a:lstStyle/>
          <a:p>
            <a:pPr marL="3578860" algn="l">
              <a:lnSpc>
                <a:spcPct val="100000"/>
              </a:lnSpc>
              <a:spcBef>
                <a:spcPts val="100"/>
              </a:spcBef>
            </a:pPr>
            <a:br>
              <a:rPr lang="el-GR" sz="2000" u="none" spc="-10" dirty="0" smtClean="0">
                <a:solidFill>
                  <a:srgbClr val="FFFFFF"/>
                </a:solidFill>
                <a:uFill>
                  <a:solidFill>
                    <a:srgbClr val="FFFFFF"/>
                  </a:solidFill>
                </a:uFill>
              </a:rPr>
            </a:br>
            <a:r>
              <a:rPr lang="el-GR" sz="2000" u="none" spc="-10" dirty="0" smtClean="0">
                <a:solidFill>
                  <a:srgbClr val="FFFFFF"/>
                </a:solidFill>
                <a:uFill>
                  <a:solidFill>
                    <a:srgbClr val="FFFFFF"/>
                  </a:solidFill>
                </a:uFill>
              </a:rPr>
              <a:t>5.2. ΠΕΡΙΓΡΑΦΙΚΑ ΣΤΟΙΧΕΙΑ, ΧΑΡΑΚΤΗΡΙΣΤΙΚΑ ΚΑΤΑΣΚΕΥΑΣΤΩΝ (ΚΑΤΑΚΟΡΥΦΩΝ ΚΑΙ ΤΥΠΟΥ ΄</a:t>
            </a:r>
            <a:r>
              <a:rPr lang="en-US" sz="2000" u="none" spc="-10" dirty="0" smtClean="0">
                <a:solidFill>
                  <a:srgbClr val="FFFFFF"/>
                </a:solidFill>
                <a:uFill>
                  <a:solidFill>
                    <a:srgbClr val="FFFFFF"/>
                  </a:solidFill>
                </a:uFill>
              </a:rPr>
              <a:t>V</a:t>
            </a:r>
            <a:r>
              <a:rPr lang="el-GR" sz="2000" u="none" spc="-10" dirty="0" smtClean="0">
                <a:solidFill>
                  <a:srgbClr val="FFFFFF"/>
                </a:solidFill>
                <a:uFill>
                  <a:solidFill>
                    <a:srgbClr val="FFFFFF"/>
                  </a:solidFill>
                </a:uFill>
              </a:rPr>
              <a:t>΄)</a:t>
            </a:r>
            <a:endParaRPr sz="2000" u="none"/>
          </a:p>
        </p:txBody>
      </p:sp>
    </p:spTree>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64490" y="1131570"/>
            <a:ext cx="8473440" cy="5301451"/>
          </a:xfrm>
          <a:prstGeom prst="rect">
            <a:avLst/>
          </a:prstGeom>
        </p:spPr>
        <p:txBody>
          <a:bodyPr vert="horz" wrap="square" lIns="0" tIns="12700" rIns="0" bIns="0" rtlCol="0">
            <a:spAutoFit/>
          </a:bodyPr>
          <a:lstStyle/>
          <a:p>
            <a:pPr marL="260985">
              <a:lnSpc>
                <a:spcPct val="100000"/>
              </a:lnSpc>
              <a:spcBef>
                <a:spcPts val="100"/>
              </a:spcBef>
            </a:pPr>
            <a:endParaRPr lang="el-GR" sz="2000" u="heavy" dirty="0" smtClean="0">
              <a:solidFill>
                <a:srgbClr val="FF0000"/>
              </a:solidFill>
              <a:uFill>
                <a:solidFill>
                  <a:srgbClr val="FF0000"/>
                </a:solidFill>
              </a:uFill>
              <a:latin typeface="Arial Black" panose="020B0A04020102020204"/>
              <a:cs typeface="Arial Black" panose="020B0A04020102020204"/>
            </a:endParaRPr>
          </a:p>
          <a:p>
            <a:pPr marL="260985">
              <a:lnSpc>
                <a:spcPct val="100000"/>
              </a:lnSpc>
              <a:spcBef>
                <a:spcPts val="100"/>
              </a:spcBef>
            </a:pPr>
            <a:endParaRPr lang="el-GR" sz="2000" u="heavy" dirty="0">
              <a:solidFill>
                <a:srgbClr val="FF0000"/>
              </a:solidFill>
              <a:uFill>
                <a:solidFill>
                  <a:srgbClr val="FF0000"/>
                </a:solidFill>
              </a:uFill>
              <a:latin typeface="Arial Black" panose="020B0A04020102020204"/>
              <a:cs typeface="Arial Black" panose="020B0A04020102020204"/>
            </a:endParaRPr>
          </a:p>
          <a:p>
            <a:pPr marL="260985">
              <a:lnSpc>
                <a:spcPct val="100000"/>
              </a:lnSpc>
              <a:spcBef>
                <a:spcPts val="100"/>
              </a:spcBef>
            </a:pPr>
            <a:endParaRPr lang="el-GR" sz="2000" u="heavy" dirty="0" smtClean="0">
              <a:solidFill>
                <a:srgbClr val="FF0000"/>
              </a:solidFill>
              <a:uFill>
                <a:solidFill>
                  <a:srgbClr val="FF0000"/>
                </a:solidFill>
              </a:uFill>
              <a:latin typeface="Arial Black" panose="020B0A04020102020204"/>
              <a:cs typeface="Arial Black" panose="020B0A04020102020204"/>
            </a:endParaRPr>
          </a:p>
          <a:p>
            <a:pPr marL="260985">
              <a:lnSpc>
                <a:spcPct val="100000"/>
              </a:lnSpc>
              <a:spcBef>
                <a:spcPts val="100"/>
              </a:spcBef>
            </a:pPr>
            <a:endParaRPr lang="el-GR" sz="2000" u="heavy" dirty="0">
              <a:solidFill>
                <a:srgbClr val="FF0000"/>
              </a:solidFill>
              <a:uFill>
                <a:solidFill>
                  <a:srgbClr val="FF0000"/>
                </a:solidFill>
              </a:uFill>
              <a:latin typeface="Arial Black" panose="020B0A04020102020204"/>
              <a:cs typeface="Arial Black" panose="020B0A04020102020204"/>
            </a:endParaRPr>
          </a:p>
          <a:p>
            <a:pPr marL="260985">
              <a:lnSpc>
                <a:spcPct val="100000"/>
              </a:lnSpc>
              <a:spcBef>
                <a:spcPts val="100"/>
              </a:spcBef>
            </a:pPr>
            <a:r>
              <a:rPr sz="2000" u="heavy" smtClean="0">
                <a:solidFill>
                  <a:srgbClr val="FF0000"/>
                </a:solidFill>
                <a:uFill>
                  <a:solidFill>
                    <a:srgbClr val="FF0000"/>
                  </a:solidFill>
                </a:uFill>
                <a:latin typeface="Arial Black" panose="020B0A04020102020204"/>
                <a:cs typeface="Arial Black" panose="020B0A04020102020204"/>
              </a:rPr>
              <a:t>ΟΙ</a:t>
            </a:r>
            <a:r>
              <a:rPr lang="el-GR" sz="2000" u="heavy" dirty="0" smtClean="0">
                <a:solidFill>
                  <a:srgbClr val="FF0000"/>
                </a:solidFill>
                <a:uFill>
                  <a:solidFill>
                    <a:srgbClr val="FF0000"/>
                  </a:solidFill>
                </a:uFill>
                <a:latin typeface="Arial Black" panose="020B0A04020102020204"/>
                <a:cs typeface="Arial Black" panose="020B0A04020102020204"/>
              </a:rPr>
              <a:t> </a:t>
            </a:r>
            <a:r>
              <a:rPr sz="2000" u="heavy" spc="-20" smtClean="0">
                <a:solidFill>
                  <a:srgbClr val="FF0000"/>
                </a:solidFill>
                <a:uFill>
                  <a:solidFill>
                    <a:srgbClr val="FF0000"/>
                  </a:solidFill>
                </a:uFill>
                <a:latin typeface="Arial Black" panose="020B0A04020102020204"/>
                <a:cs typeface="Arial Black" panose="020B0A04020102020204"/>
              </a:rPr>
              <a:t> </a:t>
            </a:r>
            <a:r>
              <a:rPr sz="2000" u="heavy">
                <a:solidFill>
                  <a:srgbClr val="FF0000"/>
                </a:solidFill>
                <a:uFill>
                  <a:solidFill>
                    <a:srgbClr val="FF0000"/>
                  </a:solidFill>
                </a:uFill>
                <a:latin typeface="Arial Black" panose="020B0A04020102020204"/>
                <a:cs typeface="Arial Black" panose="020B0A04020102020204"/>
              </a:rPr>
              <a:t>ΤΑΧΥΣΤΡΟΦΕΣ</a:t>
            </a:r>
            <a:r>
              <a:rPr sz="2000" u="heavy" spc="-30">
                <a:solidFill>
                  <a:srgbClr val="FF0000"/>
                </a:solidFill>
                <a:uFill>
                  <a:solidFill>
                    <a:srgbClr val="FF0000"/>
                  </a:solidFill>
                </a:uFill>
                <a:latin typeface="Arial Black" panose="020B0A04020102020204"/>
                <a:cs typeface="Arial Black" panose="020B0A04020102020204"/>
              </a:rPr>
              <a:t> </a:t>
            </a:r>
            <a:r>
              <a:rPr lang="el-GR" sz="2000" u="heavy" spc="-30" dirty="0" smtClean="0">
                <a:solidFill>
                  <a:srgbClr val="FF0000"/>
                </a:solidFill>
                <a:uFill>
                  <a:solidFill>
                    <a:srgbClr val="FF0000"/>
                  </a:solidFill>
                </a:uFill>
                <a:latin typeface="Arial Black" panose="020B0A04020102020204"/>
                <a:cs typeface="Arial Black" panose="020B0A04020102020204"/>
              </a:rPr>
              <a:t> 4</a:t>
            </a:r>
            <a:r>
              <a:rPr sz="2000" u="heavy" smtClean="0">
                <a:solidFill>
                  <a:srgbClr val="FF0000"/>
                </a:solidFill>
                <a:uFill>
                  <a:solidFill>
                    <a:srgbClr val="FF0000"/>
                  </a:solidFill>
                </a:uFill>
                <a:latin typeface="Arial Black" panose="020B0A04020102020204"/>
                <a:cs typeface="Arial Black" panose="020B0A04020102020204"/>
              </a:rPr>
              <a:t>ΧΡΟΝΕΣ</a:t>
            </a:r>
            <a:r>
              <a:rPr sz="2000" u="heavy" spc="-25" smtClean="0">
                <a:solidFill>
                  <a:srgbClr val="FF0000"/>
                </a:solidFill>
                <a:uFill>
                  <a:solidFill>
                    <a:srgbClr val="FF0000"/>
                  </a:solidFill>
                </a:uFill>
                <a:latin typeface="Arial Black" panose="020B0A04020102020204"/>
                <a:cs typeface="Arial Black" panose="020B0A04020102020204"/>
              </a:rPr>
              <a:t> </a:t>
            </a:r>
            <a:r>
              <a:rPr lang="el-GR" sz="2000" u="heavy" spc="-25" dirty="0" smtClean="0">
                <a:solidFill>
                  <a:srgbClr val="FF0000"/>
                </a:solidFill>
                <a:uFill>
                  <a:solidFill>
                    <a:srgbClr val="FF0000"/>
                  </a:solidFill>
                </a:uFill>
                <a:latin typeface="Arial Black" panose="020B0A04020102020204"/>
                <a:cs typeface="Arial Black" panose="020B0A04020102020204"/>
              </a:rPr>
              <a:t> </a:t>
            </a:r>
            <a:r>
              <a:rPr sz="2000" u="heavy" spc="-10" smtClean="0">
                <a:solidFill>
                  <a:srgbClr val="FF0000"/>
                </a:solidFill>
                <a:uFill>
                  <a:solidFill>
                    <a:srgbClr val="FF0000"/>
                  </a:solidFill>
                </a:uFill>
                <a:latin typeface="Arial Black" panose="020B0A04020102020204"/>
                <a:cs typeface="Arial Black" panose="020B0A04020102020204"/>
              </a:rPr>
              <a:t>ΠΕΤΡΕΛΑΙΟΜΗΧΑΝΕΣ</a:t>
            </a:r>
            <a:r>
              <a:rPr sz="2000" u="heavy" spc="-10" dirty="0">
                <a:solidFill>
                  <a:srgbClr val="FF0000"/>
                </a:solidFill>
                <a:uFill>
                  <a:solidFill>
                    <a:srgbClr val="FF0000"/>
                  </a:solidFill>
                </a:uFill>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10"/>
              </a:spcBef>
            </a:pPr>
            <a:endParaRPr sz="2550">
              <a:latin typeface="Arial Black" panose="020B0A04020102020204"/>
              <a:cs typeface="Arial Black" panose="020B0A04020102020204"/>
            </a:endParaRPr>
          </a:p>
          <a:p>
            <a:pPr marL="12700" marR="153670">
              <a:lnSpc>
                <a:spcPct val="118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ΧΡΗΣΗ ΤΟΥΣ ΕΙΝΑΙ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ΠΡΟΩΣΗ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ΜΙΚΡΩΝ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ΠΛΟΙΩΝ,</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ΑΛΛΑ </a:t>
            </a:r>
            <a:r>
              <a:rPr sz="1800" dirty="0">
                <a:latin typeface="Arial Black" panose="020B0A04020102020204"/>
                <a:cs typeface="Arial Black" panose="020B0A04020102020204"/>
              </a:rPr>
              <a:t>ΚΑΙ</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ΩΣ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ΗΛΕΚΤΡΟΠΑΡΑΓΩΓΑ</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ΖΕΥΓΗ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dirty="0">
                <a:solidFill>
                  <a:srgbClr val="FF0000"/>
                </a:solidFill>
                <a:latin typeface="Arial Black" panose="020B0A04020102020204"/>
                <a:cs typeface="Arial Black" panose="020B0A04020102020204"/>
              </a:rPr>
              <a:t>GENERATING</a:t>
            </a:r>
            <a:r>
              <a:rPr sz="1800" spc="-2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SETS</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20"/>
              </a:spcBef>
              <a:buClr>
                <a:srgbClr val="FF0000"/>
              </a:buClr>
              <a:buFont typeface="Wingdings" panose="05000000000000000000"/>
              <a:buChar char=""/>
            </a:pPr>
            <a:endParaRPr sz="2300">
              <a:latin typeface="Arial Black" panose="020B0A04020102020204"/>
              <a:cs typeface="Arial Black" panose="020B0A04020102020204"/>
            </a:endParaRPr>
          </a:p>
          <a:p>
            <a:pPr marL="12700" marR="100330">
              <a:lnSpc>
                <a:spcPct val="117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ΣΥΝΗΘΩΣ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ΩΣ ΟΡΙΟ </a:t>
            </a:r>
            <a:r>
              <a:rPr sz="1800">
                <a:latin typeface="Arial Black" panose="020B0A04020102020204"/>
                <a:cs typeface="Arial Black" panose="020B0A04020102020204"/>
              </a:rPr>
              <a:t>ΜΕΤΑΞΥ </a:t>
            </a:r>
            <a:r>
              <a:rPr sz="1800" smtClean="0">
                <a:latin typeface="Arial Black" panose="020B0A04020102020204"/>
                <a:cs typeface="Arial Black" panose="020B0A04020102020204"/>
              </a:rPr>
              <a:t>ΜΕΣΟΣΤΡΟΦ</a:t>
            </a:r>
            <a:r>
              <a:rPr lang="el-GR" sz="1800" dirty="0" smtClean="0">
                <a:latin typeface="Arial Black" panose="020B0A04020102020204"/>
                <a:cs typeface="Arial Black" panose="020B0A04020102020204"/>
              </a:rPr>
              <a:t>ΩΝ</a:t>
            </a:r>
            <a:r>
              <a:rPr sz="1800" spc="10" smtClean="0">
                <a:latin typeface="Arial Black" panose="020B0A04020102020204"/>
                <a:cs typeface="Arial Black" panose="020B0A04020102020204"/>
              </a:rPr>
              <a:t> </a:t>
            </a:r>
            <a:r>
              <a:rPr sz="1800">
                <a:latin typeface="Arial Black" panose="020B0A04020102020204"/>
                <a:cs typeface="Arial Black" panose="020B0A04020102020204"/>
              </a:rPr>
              <a:t>ΚΑΙ</a:t>
            </a:r>
            <a:r>
              <a:rPr sz="1800" spc="-10">
                <a:latin typeface="Arial Black" panose="020B0A04020102020204"/>
                <a:cs typeface="Arial Black" panose="020B0A04020102020204"/>
              </a:rPr>
              <a:t> </a:t>
            </a:r>
            <a:r>
              <a:rPr sz="1800" spc="-10" smtClean="0">
                <a:latin typeface="Arial Black" panose="020B0A04020102020204"/>
                <a:cs typeface="Arial Black" panose="020B0A04020102020204"/>
              </a:rPr>
              <a:t>ΤΑΧΥΣΤΡΟΦ</a:t>
            </a:r>
            <a:r>
              <a:rPr lang="el-GR" sz="1800" spc="-10" dirty="0" smtClean="0">
                <a:latin typeface="Arial Black" panose="020B0A04020102020204"/>
                <a:cs typeface="Arial Black" panose="020B0A04020102020204"/>
              </a:rPr>
              <a:t>ΩΝ</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ΛΑΜΒΑΝΟΝΤΑΙ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1000</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ΣΤΡΟΦΕΣ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ΛΕΠΤΟ.</a:t>
            </a:r>
            <a:endParaRPr sz="1800">
              <a:latin typeface="Arial Black" panose="020B0A04020102020204"/>
              <a:cs typeface="Arial Black" panose="020B0A04020102020204"/>
            </a:endParaRPr>
          </a:p>
          <a:p>
            <a:pPr>
              <a:lnSpc>
                <a:spcPct val="100000"/>
              </a:lnSpc>
              <a:spcBef>
                <a:spcPts val="10"/>
              </a:spcBef>
              <a:buClr>
                <a:srgbClr val="FF0000"/>
              </a:buClr>
              <a:buFont typeface="Wingdings" panose="05000000000000000000"/>
              <a:buChar char=""/>
            </a:pPr>
            <a:endParaRPr sz="2300">
              <a:latin typeface="Arial Black" panose="020B0A04020102020204"/>
              <a:cs typeface="Arial Black" panose="020B0A04020102020204"/>
            </a:endParaRPr>
          </a:p>
          <a:p>
            <a:pPr marL="12700" marR="5080">
              <a:lnSpc>
                <a:spcPct val="117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ΟΙ</a:t>
            </a:r>
            <a:r>
              <a:rPr sz="1800" spc="-45" dirty="0">
                <a:latin typeface="Arial Black" panose="020B0A04020102020204"/>
                <a:cs typeface="Arial Black" panose="020B0A04020102020204"/>
              </a:rPr>
              <a:t> </a:t>
            </a:r>
            <a:r>
              <a:rPr sz="1800" dirty="0">
                <a:latin typeface="Arial Black" panose="020B0A04020102020204"/>
                <a:cs typeface="Arial Black" panose="020B0A04020102020204"/>
              </a:rPr>
              <a:t>ΚΥΡΙΟΤΕΡΟΙ</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ΚΑΤΑΣΚΕΥΑΣΤΕΣ:</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CATERPILLAR</a:t>
            </a:r>
            <a:r>
              <a:rPr sz="1800">
                <a:latin typeface="Arial Black" panose="020B0A04020102020204"/>
                <a:cs typeface="Arial Black" panose="020B0A04020102020204"/>
              </a:rPr>
              <a:t>,</a:t>
            </a:r>
            <a:r>
              <a:rPr sz="1800" spc="-40">
                <a:latin typeface="Arial Black" panose="020B0A04020102020204"/>
                <a:cs typeface="Arial Black" panose="020B0A04020102020204"/>
              </a:rPr>
              <a:t> </a:t>
            </a:r>
            <a:r>
              <a:rPr sz="1800" spc="-10" smtClean="0">
                <a:latin typeface="Arial Black" panose="020B0A04020102020204"/>
                <a:cs typeface="Arial Black" panose="020B0A04020102020204"/>
              </a:rPr>
              <a:t>CUM</a:t>
            </a:r>
            <a:r>
              <a:rPr lang="el-GR" sz="1800" spc="-10" dirty="0" smtClean="0">
                <a:latin typeface="Arial Black" panose="020B0A04020102020204"/>
                <a:cs typeface="Arial Black" panose="020B0A04020102020204"/>
              </a:rPr>
              <a:t>Μ</a:t>
            </a:r>
            <a:r>
              <a:rPr sz="1800" spc="-10" smtClean="0">
                <a:latin typeface="Arial Black" panose="020B0A04020102020204"/>
                <a:cs typeface="Arial Black" panose="020B0A04020102020204"/>
              </a:rPr>
              <a:t>INS</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DEUTZ</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MWM,</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WARTSILA,</a:t>
            </a:r>
            <a:r>
              <a:rPr sz="1800" spc="-25" dirty="0">
                <a:latin typeface="Arial Black" panose="020B0A04020102020204"/>
                <a:cs typeface="Arial Black" panose="020B0A04020102020204"/>
              </a:rPr>
              <a:t> </a:t>
            </a:r>
            <a:r>
              <a:rPr sz="1800" spc="-10" dirty="0">
                <a:latin typeface="Arial Black" panose="020B0A04020102020204"/>
                <a:cs typeface="Arial Black" panose="020B0A04020102020204"/>
              </a:rPr>
              <a:t>ISOTTA</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FRANSCHINI</a:t>
            </a:r>
            <a:r>
              <a:rPr sz="1800">
                <a:latin typeface="Arial Black" panose="020B0A04020102020204"/>
                <a:cs typeface="Arial Black" panose="020B0A04020102020204"/>
              </a:rPr>
              <a:t>,</a:t>
            </a:r>
            <a:r>
              <a:rPr sz="1800" spc="-25">
                <a:latin typeface="Arial Black" panose="020B0A04020102020204"/>
                <a:cs typeface="Arial Black" panose="020B0A04020102020204"/>
              </a:rPr>
              <a:t> </a:t>
            </a:r>
            <a:r>
              <a:rPr sz="1800" smtClean="0">
                <a:latin typeface="Arial Black" panose="020B0A04020102020204"/>
                <a:cs typeface="Arial Black" panose="020B0A04020102020204"/>
              </a:rPr>
              <a:t>MAN</a:t>
            </a:r>
            <a:r>
              <a:rPr sz="1800" spc="-25" smtClean="0">
                <a:latin typeface="Arial Black" panose="020B0A04020102020204"/>
                <a:cs typeface="Arial Black" panose="020B0A04020102020204"/>
              </a:rPr>
              <a:t> </a:t>
            </a:r>
            <a:r>
              <a:rPr sz="1800" dirty="0">
                <a:latin typeface="Arial Black" panose="020B0A04020102020204"/>
                <a:cs typeface="Arial Black" panose="020B0A04020102020204"/>
              </a:rPr>
              <a:t>B&amp;W</a:t>
            </a:r>
            <a:r>
              <a:rPr sz="1800" spc="-20" dirty="0">
                <a:latin typeface="Arial Black" panose="020B0A04020102020204"/>
                <a:cs typeface="Arial Black" panose="020B0A04020102020204"/>
              </a:rPr>
              <a:t> </a:t>
            </a:r>
            <a:r>
              <a:rPr sz="1800" spc="-35" dirty="0">
                <a:latin typeface="Arial Black" panose="020B0A04020102020204"/>
                <a:cs typeface="Arial Black" panose="020B0A04020102020204"/>
              </a:rPr>
              <a:t>HOLEBY, </a:t>
            </a:r>
            <a:r>
              <a:rPr sz="1800" dirty="0">
                <a:latin typeface="Arial Black" panose="020B0A04020102020204"/>
                <a:cs typeface="Arial Black" panose="020B0A04020102020204"/>
              </a:rPr>
              <a:t>MITSUBISHI,</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MTU,</a:t>
            </a:r>
            <a:r>
              <a:rPr sz="1800" spc="-65" dirty="0">
                <a:latin typeface="Arial Black" panose="020B0A04020102020204"/>
                <a:cs typeface="Arial Black" panose="020B0A04020102020204"/>
              </a:rPr>
              <a:t> </a:t>
            </a:r>
            <a:r>
              <a:rPr sz="1800" spc="-20" dirty="0">
                <a:latin typeface="Arial Black" panose="020B0A04020102020204"/>
                <a:cs typeface="Arial Black" panose="020B0A04020102020204"/>
              </a:rPr>
              <a:t>NIGATA</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ENGINEERING,</a:t>
            </a:r>
            <a:r>
              <a:rPr sz="1800" spc="-60" dirty="0">
                <a:latin typeface="Arial Black" panose="020B0A04020102020204"/>
                <a:cs typeface="Arial Black" panose="020B0A04020102020204"/>
              </a:rPr>
              <a:t> </a:t>
            </a:r>
            <a:r>
              <a:rPr sz="1800" spc="-10" dirty="0">
                <a:latin typeface="Arial Black" panose="020B0A04020102020204"/>
                <a:cs typeface="Arial Black" panose="020B0A04020102020204"/>
              </a:rPr>
              <a:t>PAXMAN,</a:t>
            </a:r>
            <a:r>
              <a:rPr sz="1800" spc="-55" dirty="0">
                <a:latin typeface="Arial Black" panose="020B0A04020102020204"/>
                <a:cs typeface="Arial Black" panose="020B0A04020102020204"/>
              </a:rPr>
              <a:t> </a:t>
            </a:r>
            <a:r>
              <a:rPr sz="1800" spc="-10" dirty="0">
                <a:latin typeface="Arial Black" panose="020B0A04020102020204"/>
                <a:cs typeface="Arial Black" panose="020B0A04020102020204"/>
              </a:rPr>
              <a:t>SEMT- </a:t>
            </a:r>
            <a:r>
              <a:rPr sz="1800" dirty="0">
                <a:latin typeface="Arial Black" panose="020B0A04020102020204"/>
                <a:cs typeface="Arial Black" panose="020B0A04020102020204"/>
              </a:rPr>
              <a:t>PIELSTICK,</a:t>
            </a:r>
            <a:r>
              <a:rPr sz="1800" spc="-60" dirty="0">
                <a:latin typeface="Arial Black" panose="020B0A04020102020204"/>
                <a:cs typeface="Arial Black" panose="020B0A04020102020204"/>
              </a:rPr>
              <a:t> </a:t>
            </a:r>
            <a:r>
              <a:rPr sz="1800" spc="-25" dirty="0">
                <a:latin typeface="Arial Black" panose="020B0A04020102020204"/>
                <a:cs typeface="Arial Black" panose="020B0A04020102020204"/>
              </a:rPr>
              <a:t>VOLVO</a:t>
            </a:r>
            <a:r>
              <a:rPr sz="1800" spc="-55" dirty="0">
                <a:latin typeface="Arial Black" panose="020B0A04020102020204"/>
                <a:cs typeface="Arial Black" panose="020B0A04020102020204"/>
              </a:rPr>
              <a:t> </a:t>
            </a:r>
            <a:r>
              <a:rPr sz="1800" spc="-10" dirty="0">
                <a:latin typeface="Arial Black" panose="020B0A04020102020204"/>
                <a:cs typeface="Arial Black" panose="020B0A04020102020204"/>
              </a:rPr>
              <a:t>PENTA.</a:t>
            </a:r>
            <a:endParaRPr sz="1800">
              <a:latin typeface="Arial Black" panose="020B0A04020102020204"/>
              <a:cs typeface="Arial Black" panose="020B0A04020102020204"/>
            </a:endParaRPr>
          </a:p>
        </p:txBody>
      </p:sp>
      <p:sp>
        <p:nvSpPr>
          <p:cNvPr id="3" name="object 3"/>
          <p:cNvSpPr/>
          <p:nvPr/>
        </p:nvSpPr>
        <p:spPr>
          <a:xfrm>
            <a:off x="357158" y="285728"/>
            <a:ext cx="8643998" cy="1928826"/>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8" y="81279"/>
            <a:ext cx="8286145" cy="1527341"/>
          </a:xfrm>
          <a:prstGeom prst="rect">
            <a:avLst/>
          </a:prstGeom>
        </p:spPr>
        <p:txBody>
          <a:bodyPr vert="horz" wrap="square" lIns="0" tIns="293370" rIns="0" bIns="0" rtlCol="0">
            <a:spAutoFit/>
          </a:bodyPr>
          <a:lstStyle/>
          <a:p>
            <a:pPr marL="3578860" algn="l">
              <a:lnSpc>
                <a:spcPct val="100000"/>
              </a:lnSpc>
              <a:spcBef>
                <a:spcPts val="100"/>
              </a:spcBef>
            </a:pPr>
            <a:br>
              <a:rPr lang="el-GR" sz="2000" u="none" spc="-10" dirty="0" smtClean="0">
                <a:solidFill>
                  <a:srgbClr val="FFFFFF"/>
                </a:solidFill>
                <a:uFill>
                  <a:solidFill>
                    <a:srgbClr val="FFFFFF"/>
                  </a:solidFill>
                </a:uFill>
              </a:rPr>
            </a:br>
            <a:r>
              <a:rPr lang="el-GR" sz="2000" u="none" spc="-10" dirty="0" smtClean="0">
                <a:solidFill>
                  <a:srgbClr val="FFFFFF"/>
                </a:solidFill>
                <a:uFill>
                  <a:solidFill>
                    <a:srgbClr val="FFFFFF"/>
                  </a:solidFill>
                </a:uFill>
              </a:rPr>
              <a:t>5.2. ΠΕΡΙΓΡΑΦΙΚΑ ΣΤΟΙΧΕΙΑ, ΧΑΡΑΚΤΗΡΙΣΤΙΚΑ ΚΑΤΑΣΚΕΥΑΣΤΩΝ (ΚΑΤΑΚΟΡΥΦΩΝ ΚΑΙ ΤΥΠΟΥ ΄</a:t>
            </a:r>
            <a:r>
              <a:rPr lang="en-US" sz="2000" u="none" spc="-10" dirty="0" smtClean="0">
                <a:solidFill>
                  <a:srgbClr val="FFFFFF"/>
                </a:solidFill>
                <a:uFill>
                  <a:solidFill>
                    <a:srgbClr val="FFFFFF"/>
                  </a:solidFill>
                </a:uFill>
              </a:rPr>
              <a:t>V</a:t>
            </a:r>
            <a:r>
              <a:rPr lang="el-GR" sz="2000" u="none" spc="-10" dirty="0" smtClean="0">
                <a:solidFill>
                  <a:srgbClr val="FFFFFF"/>
                </a:solidFill>
                <a:uFill>
                  <a:solidFill>
                    <a:srgbClr val="FFFFFF"/>
                  </a:solidFill>
                </a:uFill>
              </a:rPr>
              <a:t>΄)</a:t>
            </a:r>
            <a:endParaRPr sz="2000" u="none"/>
          </a:p>
        </p:txBody>
      </p:sp>
    </p:spTree>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364490" y="1024325"/>
            <a:ext cx="8268334" cy="5491119"/>
          </a:xfrm>
          <a:prstGeom prst="rect">
            <a:avLst/>
          </a:prstGeom>
        </p:spPr>
        <p:txBody>
          <a:bodyPr vert="horz" wrap="square" lIns="0" tIns="120015" rIns="0" bIns="0" rtlCol="0">
            <a:spAutoFit/>
          </a:bodyPr>
          <a:lstStyle/>
          <a:p>
            <a:pPr marL="269240">
              <a:lnSpc>
                <a:spcPct val="100000"/>
              </a:lnSpc>
              <a:spcBef>
                <a:spcPts val="945"/>
              </a:spcBef>
            </a:pPr>
            <a:endParaRPr lang="el-GR" sz="2000" u="heavy" dirty="0" smtClean="0">
              <a:solidFill>
                <a:srgbClr val="FF0000"/>
              </a:solidFill>
              <a:uFill>
                <a:solidFill>
                  <a:srgbClr val="FF0000"/>
                </a:solidFill>
              </a:uFill>
              <a:latin typeface="Arial Black" panose="020B0A04020102020204"/>
              <a:cs typeface="Arial Black" panose="020B0A04020102020204"/>
            </a:endParaRPr>
          </a:p>
          <a:p>
            <a:pPr marL="269240">
              <a:lnSpc>
                <a:spcPct val="100000"/>
              </a:lnSpc>
              <a:spcBef>
                <a:spcPts val="945"/>
              </a:spcBef>
            </a:pPr>
            <a:endParaRPr lang="el-GR" sz="2000" u="heavy" dirty="0">
              <a:solidFill>
                <a:srgbClr val="FF0000"/>
              </a:solidFill>
              <a:uFill>
                <a:solidFill>
                  <a:srgbClr val="FF0000"/>
                </a:solidFill>
              </a:uFill>
              <a:latin typeface="Arial Black" panose="020B0A04020102020204"/>
              <a:cs typeface="Arial Black" panose="020B0A04020102020204"/>
            </a:endParaRPr>
          </a:p>
          <a:p>
            <a:pPr marL="269240">
              <a:lnSpc>
                <a:spcPct val="100000"/>
              </a:lnSpc>
              <a:spcBef>
                <a:spcPts val="945"/>
              </a:spcBef>
            </a:pPr>
            <a:r>
              <a:rPr sz="2000" u="heavy" smtClean="0">
                <a:solidFill>
                  <a:srgbClr val="FF0000"/>
                </a:solidFill>
                <a:uFill>
                  <a:solidFill>
                    <a:srgbClr val="FF0000"/>
                  </a:solidFill>
                </a:uFill>
                <a:latin typeface="Arial Black" panose="020B0A04020102020204"/>
                <a:cs typeface="Arial Black" panose="020B0A04020102020204"/>
              </a:rPr>
              <a:t>ΟΙ</a:t>
            </a:r>
            <a:r>
              <a:rPr sz="2000" u="heavy" spc="-30" smtClean="0">
                <a:solidFill>
                  <a:srgbClr val="FF0000"/>
                </a:solidFill>
                <a:uFill>
                  <a:solidFill>
                    <a:srgbClr val="FF0000"/>
                  </a:solidFill>
                </a:uFill>
                <a:latin typeface="Arial Black" panose="020B0A04020102020204"/>
                <a:cs typeface="Arial Black" panose="020B0A04020102020204"/>
              </a:rPr>
              <a:t> </a:t>
            </a:r>
            <a:r>
              <a:rPr lang="el-GR" sz="2000" u="heavy" spc="-30" dirty="0" smtClean="0">
                <a:solidFill>
                  <a:srgbClr val="FF0000"/>
                </a:solidFill>
                <a:uFill>
                  <a:solidFill>
                    <a:srgbClr val="FF0000"/>
                  </a:solidFill>
                </a:uFill>
                <a:latin typeface="Arial Black" panose="020B0A04020102020204"/>
                <a:cs typeface="Arial Black" panose="020B0A04020102020204"/>
              </a:rPr>
              <a:t> </a:t>
            </a:r>
            <a:r>
              <a:rPr sz="2000" u="heavy" smtClean="0">
                <a:solidFill>
                  <a:srgbClr val="FF0000"/>
                </a:solidFill>
                <a:uFill>
                  <a:solidFill>
                    <a:srgbClr val="FF0000"/>
                  </a:solidFill>
                </a:uFill>
                <a:latin typeface="Arial Black" panose="020B0A04020102020204"/>
                <a:cs typeface="Arial Black" panose="020B0A04020102020204"/>
              </a:rPr>
              <a:t>ΑΡΓΟΣΤΡΟΦΕΣ</a:t>
            </a:r>
            <a:r>
              <a:rPr sz="2000" u="heavy" spc="-30" smtClean="0">
                <a:solidFill>
                  <a:srgbClr val="FF0000"/>
                </a:solidFill>
                <a:uFill>
                  <a:solidFill>
                    <a:srgbClr val="FF0000"/>
                  </a:solidFill>
                </a:uFill>
                <a:latin typeface="Arial Black" panose="020B0A04020102020204"/>
                <a:cs typeface="Arial Black" panose="020B0A04020102020204"/>
              </a:rPr>
              <a:t> </a:t>
            </a:r>
            <a:r>
              <a:rPr lang="el-GR" sz="2000" u="heavy" spc="-30" dirty="0" smtClean="0">
                <a:solidFill>
                  <a:srgbClr val="FF0000"/>
                </a:solidFill>
                <a:uFill>
                  <a:solidFill>
                    <a:srgbClr val="FF0000"/>
                  </a:solidFill>
                </a:uFill>
                <a:latin typeface="Arial Black" panose="020B0A04020102020204"/>
                <a:cs typeface="Arial Black" panose="020B0A04020102020204"/>
              </a:rPr>
              <a:t> 4</a:t>
            </a:r>
            <a:r>
              <a:rPr sz="2000" u="heavy" smtClean="0">
                <a:solidFill>
                  <a:srgbClr val="FF0000"/>
                </a:solidFill>
                <a:uFill>
                  <a:solidFill>
                    <a:srgbClr val="FF0000"/>
                  </a:solidFill>
                </a:uFill>
                <a:latin typeface="Arial Black" panose="020B0A04020102020204"/>
                <a:cs typeface="Arial Black" panose="020B0A04020102020204"/>
              </a:rPr>
              <a:t>ΧΡΟΝΕΣ</a:t>
            </a:r>
            <a:r>
              <a:rPr sz="2000" u="heavy" spc="-30" smtClean="0">
                <a:solidFill>
                  <a:srgbClr val="FF0000"/>
                </a:solidFill>
                <a:uFill>
                  <a:solidFill>
                    <a:srgbClr val="FF0000"/>
                  </a:solidFill>
                </a:uFill>
                <a:latin typeface="Arial Black" panose="020B0A04020102020204"/>
                <a:cs typeface="Arial Black" panose="020B0A04020102020204"/>
              </a:rPr>
              <a:t> </a:t>
            </a:r>
            <a:r>
              <a:rPr lang="el-GR" sz="2000" u="heavy" spc="-30" dirty="0" smtClean="0">
                <a:solidFill>
                  <a:srgbClr val="FF0000"/>
                </a:solidFill>
                <a:uFill>
                  <a:solidFill>
                    <a:srgbClr val="FF0000"/>
                  </a:solidFill>
                </a:uFill>
                <a:latin typeface="Arial Black" panose="020B0A04020102020204"/>
                <a:cs typeface="Arial Black" panose="020B0A04020102020204"/>
              </a:rPr>
              <a:t> </a:t>
            </a:r>
            <a:r>
              <a:rPr sz="2000" u="heavy" spc="-10" smtClean="0">
                <a:solidFill>
                  <a:srgbClr val="FF0000"/>
                </a:solidFill>
                <a:uFill>
                  <a:solidFill>
                    <a:srgbClr val="FF0000"/>
                  </a:solidFill>
                </a:uFill>
                <a:latin typeface="Arial Black" panose="020B0A04020102020204"/>
                <a:cs typeface="Arial Black" panose="020B0A04020102020204"/>
              </a:rPr>
              <a:t>ΠΕΤΡΕΛΑΙΟΜΗΧΑΝΕΣ</a:t>
            </a:r>
            <a:r>
              <a:rPr sz="2000" u="heavy" spc="-10" dirty="0">
                <a:solidFill>
                  <a:srgbClr val="FF0000"/>
                </a:solidFill>
                <a:uFill>
                  <a:solidFill>
                    <a:srgbClr val="FF0000"/>
                  </a:solidFill>
                </a:uFill>
                <a:latin typeface="Arial Black" panose="020B0A04020102020204"/>
                <a:cs typeface="Arial Black" panose="020B0A04020102020204"/>
              </a:rPr>
              <a:t>.</a:t>
            </a:r>
            <a:endParaRPr sz="2000">
              <a:latin typeface="Arial Black" panose="020B0A04020102020204"/>
              <a:cs typeface="Arial Black" panose="020B0A04020102020204"/>
            </a:endParaRPr>
          </a:p>
          <a:p>
            <a:pPr marL="12700" marR="5080">
              <a:lnSpc>
                <a:spcPct val="118000"/>
              </a:lnSpc>
              <a:spcBef>
                <a:spcPts val="38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ΚΑΤΑΣΚΕΥΗ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 ΧΡΗΣΗ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ΠΕΡΙΟΡΙΖΕΤΑΙ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ΣΤΗΝ </a:t>
            </a:r>
            <a:r>
              <a:rPr sz="1800" spc="-10" dirty="0">
                <a:latin typeface="Arial Black" panose="020B0A04020102020204"/>
                <a:cs typeface="Arial Black" panose="020B0A04020102020204"/>
              </a:rPr>
              <a:t>ΑΓΟΡΑ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ΙΑΠΩΝΙΑΣ</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ΚΑΙ</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ΤΗΣ ΑΠΩ</a:t>
            </a:r>
            <a:r>
              <a:rPr sz="1800" spc="-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ΑΝΑΤΟΛΗΣ</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740410">
              <a:lnSpc>
                <a:spcPct val="117000"/>
              </a:lnSpc>
              <a:buClr>
                <a:srgbClr val="FF0000"/>
              </a:buClr>
              <a:buSzPct val="94000"/>
              <a:tabLst>
                <a:tab pos="217170" algn="l"/>
              </a:tabLst>
            </a:pPr>
            <a:r>
              <a:rPr lang="el-GR" sz="2300" dirty="0">
                <a:latin typeface="Arial Black" panose="020B0A04020102020204"/>
                <a:cs typeface="Arial Black" panose="020B0A04020102020204"/>
              </a:rPr>
              <a:t>-</a:t>
            </a:r>
            <a:r>
              <a:rPr sz="1800" smtClean="0">
                <a:latin typeface="Arial Black" panose="020B0A04020102020204"/>
                <a:cs typeface="Arial Black" panose="020B0A04020102020204"/>
              </a:rPr>
              <a:t>ΜΕ</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ΤΑΧΥΤΗΤΕΣ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ΚΑΤΩ</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3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200</a:t>
            </a:r>
            <a:r>
              <a:rPr sz="1800" spc="-5" dirty="0">
                <a:solidFill>
                  <a:srgbClr val="FF0000"/>
                </a:solidFill>
                <a:latin typeface="Arial Black" panose="020B0A04020102020204"/>
                <a:cs typeface="Arial Black" panose="020B0A04020102020204"/>
              </a:rPr>
              <a:t> </a:t>
            </a:r>
            <a:r>
              <a:rPr sz="1800" spc="-25" dirty="0">
                <a:solidFill>
                  <a:srgbClr val="FF0000"/>
                </a:solidFill>
                <a:latin typeface="Arial Black" panose="020B0A04020102020204"/>
                <a:cs typeface="Arial Black" panose="020B0A04020102020204"/>
              </a:rPr>
              <a:t>RPM </a:t>
            </a:r>
            <a:r>
              <a:rPr sz="1800" dirty="0">
                <a:latin typeface="Arial Black" panose="020B0A04020102020204"/>
                <a:cs typeface="Arial Black" panose="020B0A04020102020204"/>
              </a:rPr>
              <a:t>ΕΠΙΤΡΕΠΟΥΝ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ΑΠ’ΕΥΘΕΙΑΣ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ΣΥΝΔΕΣΗ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ΕΛΙΚΑΣ </a:t>
            </a:r>
            <a:r>
              <a:rPr sz="1800" spc="-25" smtClean="0">
                <a:latin typeface="Arial Black" panose="020B0A04020102020204"/>
                <a:cs typeface="Arial Black" panose="020B0A04020102020204"/>
              </a:rPr>
              <a:t>ΤΗ </a:t>
            </a:r>
            <a:r>
              <a:rPr sz="1800" spc="-10" dirty="0">
                <a:latin typeface="Arial Black" panose="020B0A04020102020204"/>
                <a:cs typeface="Arial Black" panose="020B0A04020102020204"/>
              </a:rPr>
              <a:t>ΜΗΧΑΝΗ.</a:t>
            </a:r>
            <a:endParaRPr sz="1800">
              <a:latin typeface="Arial Black" panose="020B0A04020102020204"/>
              <a:cs typeface="Arial Black" panose="020B0A04020102020204"/>
            </a:endParaRPr>
          </a:p>
          <a:p>
            <a:pPr marL="12700" marR="234950">
              <a:lnSpc>
                <a:spcPct val="117000"/>
              </a:lnSpc>
              <a:buClr>
                <a:srgbClr val="FF0000"/>
              </a:buClr>
              <a:buSzPct val="94000"/>
              <a:tabLst>
                <a:tab pos="217170" algn="l"/>
              </a:tabLst>
            </a:pPr>
            <a:r>
              <a:rPr lang="el-GR" sz="2300" dirty="0">
                <a:latin typeface="Arial Black" panose="020B0A04020102020204"/>
                <a:cs typeface="Arial Black" panose="020B0A04020102020204"/>
              </a:rPr>
              <a:t>-</a:t>
            </a:r>
            <a:r>
              <a:rPr sz="1800" smtClean="0">
                <a:latin typeface="Arial Black" panose="020B0A04020102020204"/>
                <a:cs typeface="Arial Black" panose="020B0A04020102020204"/>
              </a:rPr>
              <a:t>ΣΕ</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ΣΧΕΣΗ ΜΕ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ΤΙΣ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ΜΕΣΟΣΤΡΟΦΕΣ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ΤΕΤΡΑΧΡΟΝΕΣ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ΕΧΟΥΝ </a:t>
            </a:r>
            <a:r>
              <a:rPr sz="1800" dirty="0">
                <a:solidFill>
                  <a:srgbClr val="FF0000"/>
                </a:solidFill>
                <a:latin typeface="Arial Black" panose="020B0A04020102020204"/>
                <a:cs typeface="Arial Black" panose="020B0A04020102020204"/>
              </a:rPr>
              <a:t>ΜΕΓΑΛΥΤΕΡΟ</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ΒΑΡΟΣ</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ΚΑΙ</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ΟΓΚΟ</a:t>
            </a:r>
            <a:r>
              <a:rPr sz="1800" dirty="0">
                <a:latin typeface="Arial Black" panose="020B0A04020102020204"/>
                <a:cs typeface="Arial Black" panose="020B0A04020102020204"/>
              </a:rPr>
              <a:t>, ΕΝΩ ΛΟΓΩ</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ΑΠΟΥΣΙΑΣ </a:t>
            </a:r>
            <a:r>
              <a:rPr sz="1800" dirty="0">
                <a:latin typeface="Arial Black" panose="020B0A04020102020204"/>
                <a:cs typeface="Arial Black" panose="020B0A04020102020204"/>
              </a:rPr>
              <a:t>ΜΕΙΩΤΗΡΑ,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ΤΑΧΥΤΗΤΑ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ΠΡΟΠΕΛΑΣ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ΕΙΝΑΙ ΔΕΔΟΜΕΝΗ.</a:t>
            </a:r>
            <a:endParaRPr sz="1800">
              <a:latin typeface="Arial Black" panose="020B0A04020102020204"/>
              <a:cs typeface="Arial Black" panose="020B0A04020102020204"/>
            </a:endParaRPr>
          </a:p>
          <a:p>
            <a:pPr marL="12700" marR="267335">
              <a:lnSpc>
                <a:spcPct val="117000"/>
              </a:lnSpc>
              <a:buClr>
                <a:srgbClr val="FF0000"/>
              </a:buClr>
              <a:buSzPct val="94000"/>
              <a:tabLst>
                <a:tab pos="217170" algn="l"/>
              </a:tabLst>
            </a:pPr>
            <a:r>
              <a:rPr lang="el-GR" sz="2300" dirty="0">
                <a:latin typeface="Arial Black" panose="020B0A04020102020204"/>
                <a:cs typeface="Arial Black" panose="020B0A04020102020204"/>
              </a:rPr>
              <a:t>-</a:t>
            </a:r>
            <a:r>
              <a:rPr sz="1800" smtClean="0">
                <a:latin typeface="Arial Black" panose="020B0A04020102020204"/>
                <a:cs typeface="Arial Black" panose="020B0A04020102020204"/>
              </a:rPr>
              <a:t>ΚΥΡΙΟΙ</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ΚΑΤΑΣΚΕΥΑΣΤΕΣ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HANSHIN</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DIESEL</a:t>
            </a:r>
            <a:r>
              <a:rPr sz="1800" dirty="0">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AKASAKA </a:t>
            </a:r>
            <a:r>
              <a:rPr sz="1800" dirty="0">
                <a:solidFill>
                  <a:srgbClr val="FF0000"/>
                </a:solidFill>
                <a:latin typeface="Arial Black" panose="020B0A04020102020204"/>
                <a:cs typeface="Arial Black" panose="020B0A04020102020204"/>
              </a:rPr>
              <a:t>DIESELS</a:t>
            </a:r>
            <a:r>
              <a:rPr sz="1800" dirty="0">
                <a:latin typeface="Arial Black" panose="020B0A04020102020204"/>
                <a:cs typeface="Arial Black" panose="020B0A04020102020204"/>
              </a:rPr>
              <a:t>,</a:t>
            </a:r>
            <a:r>
              <a:rPr sz="1800" spc="-5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MAKITA</a:t>
            </a:r>
            <a:r>
              <a:rPr sz="1800" dirty="0">
                <a:latin typeface="Arial Black" panose="020B0A04020102020204"/>
                <a:cs typeface="Arial Black" panose="020B0A04020102020204"/>
              </a:rPr>
              <a:t>,</a:t>
            </a:r>
            <a:r>
              <a:rPr sz="1800" spc="-5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MATSUI</a:t>
            </a:r>
            <a:r>
              <a:rPr sz="1800" spc="-5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IRON</a:t>
            </a:r>
            <a:r>
              <a:rPr sz="1800" spc="-6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WORKS</a:t>
            </a:r>
            <a:r>
              <a:rPr sz="1800" spc="-3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KAI</a:t>
            </a:r>
            <a:r>
              <a:rPr sz="1800" spc="-50" dirty="0">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NIGATA ENGINEERING</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3" name="object 3"/>
          <p:cNvSpPr/>
          <p:nvPr/>
        </p:nvSpPr>
        <p:spPr>
          <a:xfrm>
            <a:off x="214282" y="142853"/>
            <a:ext cx="8643998" cy="1643074"/>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1527341"/>
          </a:xfrm>
          <a:prstGeom prst="rect">
            <a:avLst/>
          </a:prstGeom>
        </p:spPr>
        <p:txBody>
          <a:bodyPr vert="horz" wrap="square" lIns="0" tIns="293370" rIns="0" bIns="0" rtlCol="0">
            <a:spAutoFit/>
          </a:bodyPr>
          <a:lstStyle/>
          <a:p>
            <a:pPr marL="3578860" algn="l">
              <a:lnSpc>
                <a:spcPct val="100000"/>
              </a:lnSpc>
              <a:spcBef>
                <a:spcPts val="100"/>
              </a:spcBef>
            </a:pPr>
            <a:br>
              <a:rPr lang="el-GR" sz="2000" u="none" dirty="0" smtClean="0">
                <a:solidFill>
                  <a:schemeClr val="bg1"/>
                </a:solidFill>
              </a:rPr>
            </a:br>
            <a:r>
              <a:rPr lang="el-GR" sz="2000" u="none" dirty="0" smtClean="0">
                <a:solidFill>
                  <a:schemeClr val="bg1"/>
                </a:solidFill>
              </a:rPr>
              <a:t>5.2. ΠΕΡΙΓΡΑΦΙΚΑ ΣΤΟΙΧΕΙΑ, ΧΑΡΑΚΤΗΡΙΣΤΙΚΑ ΚΑΤΑΣΚΕΥΑΣΤΩΝ (ΚΑΤΑΚΟΡΥΦΩΝ ΚΑΙ ΤΥΠΟΥ ΄</a:t>
            </a:r>
            <a:r>
              <a:rPr lang="en-US" sz="2000" u="none" dirty="0" smtClean="0">
                <a:solidFill>
                  <a:schemeClr val="bg1"/>
                </a:solidFill>
              </a:rPr>
              <a:t>V</a:t>
            </a:r>
            <a:r>
              <a:rPr lang="el-GR" sz="2000" u="none" dirty="0" smtClean="0">
                <a:solidFill>
                  <a:schemeClr val="bg1"/>
                </a:solidFill>
              </a:rPr>
              <a:t>΄)</a:t>
            </a:r>
            <a:endParaRPr sz="2000" u="none">
              <a:solidFill>
                <a:schemeClr val="bg1"/>
              </a:solidFill>
            </a:endParaRPr>
          </a:p>
        </p:txBody>
      </p:sp>
    </p:spTree>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85800" y="356870"/>
            <a:ext cx="7772400" cy="2857500"/>
          </a:xfrm>
          <a:custGeom>
            <a:avLst/>
            <a:gdLst/>
            <a:ahLst/>
            <a:cxnLst/>
            <a:rect l="l" t="t" r="r" b="b"/>
            <a:pathLst>
              <a:path w="7772400" h="2857500">
                <a:moveTo>
                  <a:pt x="7772400" y="0"/>
                </a:moveTo>
                <a:lnTo>
                  <a:pt x="0" y="0"/>
                </a:lnTo>
                <a:lnTo>
                  <a:pt x="0" y="2857500"/>
                </a:lnTo>
                <a:lnTo>
                  <a:pt x="3886200" y="2857500"/>
                </a:lnTo>
                <a:lnTo>
                  <a:pt x="7772400" y="2857500"/>
                </a:lnTo>
                <a:lnTo>
                  <a:pt x="7772400" y="0"/>
                </a:lnTo>
                <a:close/>
              </a:path>
            </a:pathLst>
          </a:custGeom>
          <a:solidFill>
            <a:srgbClr val="001F5F"/>
          </a:solidFill>
        </p:spPr>
        <p:txBody>
          <a:bodyPr wrap="square" lIns="0" tIns="0" rIns="0" bIns="0" rtlCol="0"/>
          <a:lstStyle/>
          <a:p/>
        </p:txBody>
      </p:sp>
      <p:sp>
        <p:nvSpPr>
          <p:cNvPr id="3" name="object 3"/>
          <p:cNvSpPr txBox="1">
            <a:spLocks noGrp="1"/>
          </p:cNvSpPr>
          <p:nvPr>
            <p:ph type="title"/>
          </p:nvPr>
        </p:nvSpPr>
        <p:spPr>
          <a:xfrm>
            <a:off x="1553210" y="422909"/>
            <a:ext cx="6033770" cy="2644140"/>
          </a:xfrm>
          <a:prstGeom prst="rect">
            <a:avLst/>
          </a:prstGeom>
        </p:spPr>
        <p:txBody>
          <a:bodyPr vert="horz" wrap="square" lIns="0" tIns="87630" rIns="0" bIns="0" rtlCol="0">
            <a:spAutoFit/>
          </a:bodyPr>
          <a:lstStyle/>
          <a:p>
            <a:pPr marL="12065" marR="5080" algn="ctr">
              <a:lnSpc>
                <a:spcPts val="6710"/>
              </a:lnSpc>
              <a:spcBef>
                <a:spcPts val="690"/>
              </a:spcBef>
            </a:pPr>
            <a:r>
              <a:rPr sz="6000" u="sng" spc="-30" dirty="0">
                <a:solidFill>
                  <a:srgbClr val="FFFFFF"/>
                </a:solidFill>
                <a:uFill>
                  <a:solidFill>
                    <a:srgbClr val="FFFFFF"/>
                  </a:solidFill>
                </a:uFill>
              </a:rPr>
              <a:t>Ε</a:t>
            </a:r>
            <a:r>
              <a:rPr sz="6000" u="sng" dirty="0">
                <a:solidFill>
                  <a:srgbClr val="FFFFFF"/>
                </a:solidFill>
                <a:uFill>
                  <a:solidFill>
                    <a:srgbClr val="FFFFFF"/>
                  </a:solidFill>
                </a:uFill>
              </a:rPr>
              <a:t>Γ</a:t>
            </a:r>
            <a:r>
              <a:rPr sz="6000" u="sng" spc="-20" dirty="0">
                <a:solidFill>
                  <a:srgbClr val="FFFFFF"/>
                </a:solidFill>
                <a:uFill>
                  <a:solidFill>
                    <a:srgbClr val="FFFFFF"/>
                  </a:solidFill>
                </a:uFill>
              </a:rPr>
              <a:t>Κ</a:t>
            </a:r>
            <a:r>
              <a:rPr sz="6000" u="sng" spc="-500" dirty="0">
                <a:solidFill>
                  <a:srgbClr val="FFFFFF"/>
                </a:solidFill>
                <a:uFill>
                  <a:solidFill>
                    <a:srgbClr val="FFFFFF"/>
                  </a:solidFill>
                </a:uFill>
              </a:rPr>
              <a:t>Α</a:t>
            </a:r>
            <a:r>
              <a:rPr sz="6000" u="sng" spc="-465" dirty="0">
                <a:solidFill>
                  <a:srgbClr val="FFFFFF"/>
                </a:solidFill>
                <a:uFill>
                  <a:solidFill>
                    <a:srgbClr val="FFFFFF"/>
                  </a:solidFill>
                </a:uFill>
              </a:rPr>
              <a:t>Τ</a:t>
            </a:r>
            <a:r>
              <a:rPr sz="6000" u="sng" spc="-10" dirty="0">
                <a:solidFill>
                  <a:srgbClr val="FFFFFF"/>
                </a:solidFill>
                <a:uFill>
                  <a:solidFill>
                    <a:srgbClr val="FFFFFF"/>
                  </a:solidFill>
                </a:uFill>
              </a:rPr>
              <a:t>ΑΣ</a:t>
            </a:r>
            <a:r>
              <a:rPr sz="6000" u="sng" spc="-465" dirty="0">
                <a:solidFill>
                  <a:srgbClr val="FFFFFF"/>
                </a:solidFill>
                <a:uFill>
                  <a:solidFill>
                    <a:srgbClr val="FFFFFF"/>
                  </a:solidFill>
                </a:uFill>
              </a:rPr>
              <a:t>Τ</a:t>
            </a:r>
            <a:r>
              <a:rPr sz="6000" u="sng" spc="-30" dirty="0">
                <a:solidFill>
                  <a:srgbClr val="FFFFFF"/>
                </a:solidFill>
                <a:uFill>
                  <a:solidFill>
                    <a:srgbClr val="FFFFFF"/>
                  </a:solidFill>
                </a:uFill>
              </a:rPr>
              <a:t>Α</a:t>
            </a:r>
            <a:r>
              <a:rPr sz="6000" u="sng" spc="-10" dirty="0">
                <a:solidFill>
                  <a:srgbClr val="FFFFFF"/>
                </a:solidFill>
                <a:uFill>
                  <a:solidFill>
                    <a:srgbClr val="FFFFFF"/>
                  </a:solidFill>
                </a:uFill>
              </a:rPr>
              <a:t>Σ</a:t>
            </a:r>
            <a:r>
              <a:rPr sz="6000" u="sng" spc="-20" dirty="0">
                <a:solidFill>
                  <a:srgbClr val="FFFFFF"/>
                </a:solidFill>
                <a:uFill>
                  <a:solidFill>
                    <a:srgbClr val="FFFFFF"/>
                  </a:solidFill>
                </a:uFill>
              </a:rPr>
              <a:t>Ε</a:t>
            </a:r>
            <a:r>
              <a:rPr sz="6000" u="sng" spc="-10" dirty="0">
                <a:solidFill>
                  <a:srgbClr val="FFFFFF"/>
                </a:solidFill>
                <a:uFill>
                  <a:solidFill>
                    <a:srgbClr val="FFFFFF"/>
                  </a:solidFill>
                </a:uFill>
              </a:rPr>
              <a:t>Ι</a:t>
            </a:r>
            <a:r>
              <a:rPr sz="6000" u="sng" spc="-5" dirty="0">
                <a:solidFill>
                  <a:srgbClr val="FFFFFF"/>
                </a:solidFill>
                <a:uFill>
                  <a:solidFill>
                    <a:srgbClr val="FFFFFF"/>
                  </a:solidFill>
                </a:uFill>
              </a:rPr>
              <a:t>Σ</a:t>
            </a:r>
            <a:r>
              <a:rPr sz="6000" u="none" spc="-125" dirty="0">
                <a:solidFill>
                  <a:srgbClr val="FFFFFF"/>
                </a:solidFill>
              </a:rPr>
              <a:t> </a:t>
            </a:r>
            <a:r>
              <a:rPr sz="6000" u="sng" spc="-10" dirty="0">
                <a:solidFill>
                  <a:srgbClr val="FFFFFF"/>
                </a:solidFill>
                <a:uFill>
                  <a:solidFill>
                    <a:srgbClr val="FFFFFF"/>
                  </a:solidFill>
                </a:uFill>
              </a:rPr>
              <a:t>ΠΡΟΩΣΤΗΡΙΩΝ</a:t>
            </a:r>
            <a:r>
              <a:rPr sz="6000" u="none" spc="-10" dirty="0">
                <a:solidFill>
                  <a:srgbClr val="FFFFFF"/>
                </a:solidFill>
              </a:rPr>
              <a:t> </a:t>
            </a:r>
            <a:r>
              <a:rPr sz="6000" u="sng" spc="-10" dirty="0">
                <a:solidFill>
                  <a:srgbClr val="FFFFFF"/>
                </a:solidFill>
                <a:uFill>
                  <a:solidFill>
                    <a:srgbClr val="FFFFFF"/>
                  </a:solidFill>
                </a:uFill>
              </a:rPr>
              <a:t>ΜΗΧΑΝΩΝ</a:t>
            </a:r>
            <a:endParaRPr sz="6000"/>
          </a:p>
        </p:txBody>
      </p:sp>
      <p:sp>
        <p:nvSpPr>
          <p:cNvPr id="4" name="object 4"/>
          <p:cNvSpPr/>
          <p:nvPr/>
        </p:nvSpPr>
        <p:spPr>
          <a:xfrm>
            <a:off x="642619" y="3429000"/>
            <a:ext cx="7857490" cy="3072130"/>
          </a:xfrm>
          <a:custGeom>
            <a:avLst/>
            <a:gdLst/>
            <a:ahLst/>
            <a:cxnLst/>
            <a:rect l="l" t="t" r="r" b="b"/>
            <a:pathLst>
              <a:path w="7857490" h="3072129">
                <a:moveTo>
                  <a:pt x="7857489" y="0"/>
                </a:moveTo>
                <a:lnTo>
                  <a:pt x="0" y="0"/>
                </a:lnTo>
                <a:lnTo>
                  <a:pt x="0" y="3072130"/>
                </a:lnTo>
                <a:lnTo>
                  <a:pt x="3929379" y="3072130"/>
                </a:lnTo>
                <a:lnTo>
                  <a:pt x="7857489" y="3072130"/>
                </a:lnTo>
                <a:lnTo>
                  <a:pt x="7857489" y="0"/>
                </a:lnTo>
                <a:close/>
              </a:path>
            </a:pathLst>
          </a:custGeom>
          <a:solidFill>
            <a:srgbClr val="FF0000"/>
          </a:solidFill>
        </p:spPr>
        <p:txBody>
          <a:bodyPr wrap="square" lIns="0" tIns="0" rIns="0" bIns="0" rtlCol="0"/>
          <a:lstStyle/>
          <a:p/>
        </p:txBody>
      </p:sp>
      <p:sp>
        <p:nvSpPr>
          <p:cNvPr id="5" name="object 5"/>
          <p:cNvSpPr txBox="1"/>
          <p:nvPr/>
        </p:nvSpPr>
        <p:spPr>
          <a:xfrm>
            <a:off x="1637029" y="3379470"/>
            <a:ext cx="5861685" cy="3060700"/>
          </a:xfrm>
          <a:prstGeom prst="rect">
            <a:avLst/>
          </a:prstGeom>
        </p:spPr>
        <p:txBody>
          <a:bodyPr vert="horz" wrap="square" lIns="0" tIns="96520" rIns="0" bIns="0" rtlCol="0">
            <a:spAutoFit/>
          </a:bodyPr>
          <a:lstStyle/>
          <a:p>
            <a:pPr marL="12065" marR="5080" indent="2540" algn="ctr">
              <a:lnSpc>
                <a:spcPts val="7780"/>
              </a:lnSpc>
              <a:spcBef>
                <a:spcPts val="760"/>
              </a:spcBef>
            </a:pPr>
            <a:r>
              <a:rPr sz="6950" b="1" u="sng" spc="-10" dirty="0">
                <a:solidFill>
                  <a:srgbClr val="FFFFFF"/>
                </a:solidFill>
                <a:uFill>
                  <a:solidFill>
                    <a:srgbClr val="FFFFFF"/>
                  </a:solidFill>
                </a:uFill>
                <a:latin typeface="Arial" panose="020B0604020202020204"/>
                <a:cs typeface="Arial" panose="020B0604020202020204"/>
              </a:rPr>
              <a:t>ENGINES</a:t>
            </a:r>
            <a:r>
              <a:rPr sz="6950" b="1" spc="-10" dirty="0">
                <a:solidFill>
                  <a:srgbClr val="FFFFFF"/>
                </a:solidFill>
                <a:latin typeface="Arial" panose="020B0604020202020204"/>
                <a:cs typeface="Arial" panose="020B0604020202020204"/>
              </a:rPr>
              <a:t> </a:t>
            </a:r>
            <a:r>
              <a:rPr sz="6950" b="1" u="sng" spc="-10" dirty="0">
                <a:solidFill>
                  <a:srgbClr val="FFFFFF"/>
                </a:solidFill>
                <a:uFill>
                  <a:solidFill>
                    <a:srgbClr val="FFFFFF"/>
                  </a:solidFill>
                </a:uFill>
                <a:latin typeface="Arial" panose="020B0604020202020204"/>
                <a:cs typeface="Arial" panose="020B0604020202020204"/>
              </a:rPr>
              <a:t>PROPULSION</a:t>
            </a:r>
            <a:r>
              <a:rPr sz="6950" b="1" spc="-10" dirty="0">
                <a:solidFill>
                  <a:srgbClr val="FFFFFF"/>
                </a:solidFill>
                <a:latin typeface="Arial" panose="020B0604020202020204"/>
                <a:cs typeface="Arial" panose="020B0604020202020204"/>
              </a:rPr>
              <a:t> </a:t>
            </a:r>
            <a:r>
              <a:rPr sz="6950" b="1" u="sng" spc="-10" dirty="0">
                <a:solidFill>
                  <a:srgbClr val="FFFFFF"/>
                </a:solidFill>
                <a:uFill>
                  <a:solidFill>
                    <a:srgbClr val="FFFFFF"/>
                  </a:solidFill>
                </a:uFill>
                <a:latin typeface="Arial" panose="020B0604020202020204"/>
                <a:cs typeface="Arial" panose="020B0604020202020204"/>
              </a:rPr>
              <a:t>FACILITIES</a:t>
            </a:r>
            <a:endParaRPr sz="6950">
              <a:latin typeface="Arial" panose="020B0604020202020204"/>
              <a:cs typeface="Arial" panose="020B0604020202020204"/>
            </a:endParaRPr>
          </a:p>
        </p:txBody>
      </p:sp>
    </p:spTree>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356360" y="999489"/>
            <a:ext cx="6725920" cy="3900170"/>
          </a:xfrm>
          <a:custGeom>
            <a:avLst/>
            <a:gdLst/>
            <a:ahLst/>
            <a:cxnLst/>
            <a:rect l="l" t="t" r="r" b="b"/>
            <a:pathLst>
              <a:path w="6725920" h="3900170">
                <a:moveTo>
                  <a:pt x="6725920" y="0"/>
                </a:moveTo>
                <a:lnTo>
                  <a:pt x="0" y="0"/>
                </a:lnTo>
                <a:lnTo>
                  <a:pt x="0" y="3900170"/>
                </a:lnTo>
                <a:lnTo>
                  <a:pt x="3364229" y="3900170"/>
                </a:lnTo>
                <a:lnTo>
                  <a:pt x="6725920" y="3900170"/>
                </a:lnTo>
                <a:lnTo>
                  <a:pt x="6725920" y="0"/>
                </a:lnTo>
                <a:close/>
              </a:path>
            </a:pathLst>
          </a:custGeom>
          <a:solidFill>
            <a:srgbClr val="00AFEF"/>
          </a:solidFill>
        </p:spPr>
        <p:txBody>
          <a:bodyPr wrap="square" lIns="0" tIns="0" rIns="0" bIns="0" rtlCol="0"/>
          <a:lstStyle/>
          <a:p/>
        </p:txBody>
      </p:sp>
      <p:sp>
        <p:nvSpPr>
          <p:cNvPr id="3" name="object 3"/>
          <p:cNvSpPr txBox="1"/>
          <p:nvPr/>
        </p:nvSpPr>
        <p:spPr>
          <a:xfrm>
            <a:off x="2590800" y="1031239"/>
            <a:ext cx="4254500" cy="3835400"/>
          </a:xfrm>
          <a:prstGeom prst="rect">
            <a:avLst/>
          </a:prstGeom>
        </p:spPr>
        <p:txBody>
          <a:bodyPr vert="horz" wrap="square" lIns="0" tIns="12700" rIns="0" bIns="0" rtlCol="0">
            <a:spAutoFit/>
          </a:bodyPr>
          <a:lstStyle/>
          <a:p>
            <a:pPr marL="12700" algn="ctr">
              <a:lnSpc>
                <a:spcPct val="100000"/>
              </a:lnSpc>
              <a:spcBef>
                <a:spcPts val="100"/>
              </a:spcBef>
            </a:pPr>
            <a:r>
              <a:rPr lang="el-GR" sz="25000" spc="-25" dirty="0">
                <a:solidFill>
                  <a:srgbClr val="FF0000"/>
                </a:solidFill>
                <a:latin typeface="Arial Black" panose="020B0A04020102020204"/>
                <a:cs typeface="Arial Black" panose="020B0A04020102020204"/>
              </a:rPr>
              <a:t>6</a:t>
            </a:r>
            <a:endParaRPr sz="25000">
              <a:latin typeface="Arial Black" panose="020B0A04020102020204"/>
              <a:cs typeface="Arial Black" panose="020B0A04020102020204"/>
            </a:endParaRPr>
          </a:p>
        </p:txBody>
      </p:sp>
    </p:spTree>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357120"/>
            <a:ext cx="8500110" cy="2286000"/>
            <a:chOff x="285750" y="2357120"/>
            <a:chExt cx="8500110" cy="2286000"/>
          </a:xfrm>
        </p:grpSpPr>
        <p:pic>
          <p:nvPicPr>
            <p:cNvPr id="3" name="object 3"/>
            <p:cNvPicPr/>
            <p:nvPr/>
          </p:nvPicPr>
          <p:blipFill>
            <a:blip r:embed="rId1" cstate="print"/>
            <a:stretch>
              <a:fillRect/>
            </a:stretch>
          </p:blipFill>
          <p:spPr>
            <a:xfrm>
              <a:off x="285750" y="2357120"/>
              <a:ext cx="8500110" cy="1560829"/>
            </a:xfrm>
            <a:prstGeom prst="rect">
              <a:avLst/>
            </a:prstGeom>
          </p:spPr>
        </p:pic>
        <p:pic>
          <p:nvPicPr>
            <p:cNvPr id="4" name="object 4"/>
            <p:cNvPicPr/>
            <p:nvPr/>
          </p:nvPicPr>
          <p:blipFill>
            <a:blip r:embed="rId2" cstate="print"/>
            <a:stretch>
              <a:fillRect/>
            </a:stretch>
          </p:blipFill>
          <p:spPr>
            <a:xfrm>
              <a:off x="285750" y="3916680"/>
              <a:ext cx="8500110" cy="726440"/>
            </a:xfrm>
            <a:prstGeom prst="rect">
              <a:avLst/>
            </a:prstGeom>
          </p:spPr>
        </p:pic>
      </p:grpSp>
      <p:sp>
        <p:nvSpPr>
          <p:cNvPr id="5" name="object 5"/>
          <p:cNvSpPr txBox="1">
            <a:spLocks noGrp="1"/>
          </p:cNvSpPr>
          <p:nvPr>
            <p:ph type="title"/>
          </p:nvPr>
        </p:nvSpPr>
        <p:spPr>
          <a:xfrm>
            <a:off x="2165350" y="2481579"/>
            <a:ext cx="4505960" cy="2037080"/>
          </a:xfrm>
          <a:prstGeom prst="rect">
            <a:avLst/>
          </a:prstGeom>
        </p:spPr>
        <p:txBody>
          <a:bodyPr vert="horz" wrap="square" lIns="0" tIns="12700" rIns="0" bIns="0" rtlCol="0">
            <a:spAutoFit/>
          </a:bodyPr>
          <a:lstStyle/>
          <a:p>
            <a:pPr marL="646430" marR="5080" indent="-633730">
              <a:lnSpc>
                <a:spcPct val="100000"/>
              </a:lnSpc>
              <a:spcBef>
                <a:spcPts val="100"/>
              </a:spcBef>
            </a:pPr>
            <a:r>
              <a:rPr sz="6600" u="sng" spc="-40">
                <a:solidFill>
                  <a:srgbClr val="FFFFFF"/>
                </a:solidFill>
                <a:uFill>
                  <a:solidFill>
                    <a:srgbClr val="FFFFFF"/>
                  </a:solidFill>
                </a:uFill>
              </a:rPr>
              <a:t>ΚΕΦΑΛΑΙΟ</a:t>
            </a:r>
            <a:r>
              <a:rPr sz="6600" u="none" spc="-40">
                <a:solidFill>
                  <a:srgbClr val="FFFFFF"/>
                </a:solidFill>
              </a:rPr>
              <a:t> </a:t>
            </a:r>
            <a:r>
              <a:rPr lang="el-GR" sz="6600" spc="100" dirty="0" smtClean="0">
                <a:solidFill>
                  <a:srgbClr val="FFFFFF"/>
                </a:solidFill>
                <a:uFill>
                  <a:solidFill>
                    <a:srgbClr val="FFFFFF"/>
                  </a:solidFill>
                </a:uFill>
              </a:rPr>
              <a:t> </a:t>
            </a:r>
            <a:r>
              <a:rPr sz="6600" u="sng" spc="95" smtClean="0">
                <a:solidFill>
                  <a:srgbClr val="FFFFFF"/>
                </a:solidFill>
                <a:uFill>
                  <a:solidFill>
                    <a:srgbClr val="FFFFFF"/>
                  </a:solidFill>
                </a:uFill>
              </a:rPr>
              <a:t>ΕΚ</a:t>
            </a:r>
            <a:r>
              <a:rPr sz="6600" u="sng" spc="-10" smtClean="0">
                <a:solidFill>
                  <a:srgbClr val="FFFFFF"/>
                </a:solidFill>
                <a:uFill>
                  <a:solidFill>
                    <a:srgbClr val="FFFFFF"/>
                  </a:solidFill>
                </a:uFill>
              </a:rPr>
              <a:t>Τ</a:t>
            </a:r>
            <a:r>
              <a:rPr sz="6600" u="sng" spc="105" smtClean="0">
                <a:solidFill>
                  <a:srgbClr val="FFFFFF"/>
                </a:solidFill>
                <a:uFill>
                  <a:solidFill>
                    <a:srgbClr val="FFFFFF"/>
                  </a:solidFill>
                </a:uFill>
              </a:rPr>
              <a:t>Ο</a:t>
            </a:r>
            <a:endParaRPr sz="6600"/>
          </a:p>
        </p:txBody>
      </p:sp>
    </p:spTree>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title"/>
          </p:nvPr>
        </p:nvSpPr>
        <p:spPr>
          <a:xfrm>
            <a:off x="214282" y="81278"/>
            <a:ext cx="8500457" cy="369332"/>
          </a:xfrm>
        </p:spPr>
        <p:txBody>
          <a:bodyPr/>
          <a:lstStyle/>
          <a:p>
            <a:pPr algn="ctr"/>
            <a:r>
              <a:rPr lang="el-GR" sz="2400" dirty="0" smtClean="0">
                <a:solidFill>
                  <a:srgbClr val="FF0000"/>
                </a:solidFill>
                <a:latin typeface="Arial Black" panose="020B0A04020102020204" pitchFamily="34" charset="0"/>
              </a:rPr>
              <a:t>6. ΕΓΚΑΤΑΣΤΑΣΕΙΣ  ΠΡΟΩΣΤΗΡΙΩΝ  ΜΗΧΑΝΩΝ</a:t>
            </a:r>
            <a:endParaRPr lang="el-GR" sz="2400" dirty="0">
              <a:solidFill>
                <a:srgbClr val="FF0000"/>
              </a:solidFill>
              <a:latin typeface="Arial Black" panose="020B0A04020102020204" pitchFamily="34" charset="0"/>
            </a:endParaRPr>
          </a:p>
        </p:txBody>
      </p:sp>
      <p:sp>
        <p:nvSpPr>
          <p:cNvPr id="3" name="2 - Θέση κειμένου"/>
          <p:cNvSpPr>
            <a:spLocks noGrp="1"/>
          </p:cNvSpPr>
          <p:nvPr>
            <p:ph type="body" idx="1"/>
          </p:nvPr>
        </p:nvSpPr>
        <p:spPr>
          <a:xfrm>
            <a:off x="285720" y="1041400"/>
            <a:ext cx="8696353" cy="3378041"/>
          </a:xfrm>
        </p:spPr>
        <p:txBody>
          <a:bodyPr/>
          <a:lstStyle/>
          <a:p>
            <a:pPr>
              <a:lnSpc>
                <a:spcPct val="200000"/>
              </a:lnSpc>
            </a:pPr>
            <a:r>
              <a:rPr lang="el-GR" sz="1600" dirty="0" smtClean="0">
                <a:latin typeface="Arial Black" panose="020B0A04020102020204" pitchFamily="34" charset="0"/>
              </a:rPr>
              <a:t>6.1. Κριτήρια επιλογής </a:t>
            </a:r>
            <a:r>
              <a:rPr lang="el-GR" sz="1600" dirty="0" err="1" smtClean="0">
                <a:latin typeface="Arial Black" panose="020B0A04020102020204" pitchFamily="34" charset="0"/>
              </a:rPr>
              <a:t>προωστήριας</a:t>
            </a:r>
            <a:r>
              <a:rPr lang="el-GR" sz="1600" dirty="0" smtClean="0">
                <a:latin typeface="Arial Black" panose="020B0A04020102020204" pitchFamily="34" charset="0"/>
              </a:rPr>
              <a:t> μηχανής.</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6.2. Γενικές αρχές και εξοπλισμός </a:t>
            </a:r>
            <a:r>
              <a:rPr lang="el-GR" sz="1600" dirty="0" err="1" smtClean="0">
                <a:latin typeface="Arial Black" panose="020B0A04020102020204" pitchFamily="34" charset="0"/>
              </a:rPr>
              <a:t>προωστήριας</a:t>
            </a:r>
            <a:r>
              <a:rPr lang="el-GR" sz="1600" dirty="0" smtClean="0">
                <a:latin typeface="Arial Black" panose="020B0A04020102020204" pitchFamily="34" charset="0"/>
              </a:rPr>
              <a:t> εγκατάστασης ΜΕΚ.</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6.3. Μετάδοση κίνησης προς την έλικα (άμεση-</a:t>
            </a:r>
            <a:r>
              <a:rPr lang="el-GR" sz="1600" dirty="0" err="1" smtClean="0">
                <a:latin typeface="Arial Black" panose="020B0A04020102020204" pitchFamily="34" charset="0"/>
              </a:rPr>
              <a:t>έμμεσ</a:t>
            </a:r>
            <a:r>
              <a:rPr lang="el-GR" sz="1600" dirty="0" smtClean="0">
                <a:latin typeface="Arial Black" panose="020B0A04020102020204" pitchFamily="34" charset="0"/>
              </a:rPr>
              <a:t>η).</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6.4. Σύνδεσμοι</a:t>
            </a:r>
            <a:r>
              <a:rPr lang="en-US" sz="1600" dirty="0" smtClean="0">
                <a:latin typeface="Arial Black" panose="020B0A04020102020204" pitchFamily="34" charset="0"/>
              </a:rPr>
              <a:t> </a:t>
            </a:r>
            <a:r>
              <a:rPr lang="el-GR" sz="1600" dirty="0" smtClean="0">
                <a:latin typeface="Arial Black" panose="020B0A04020102020204" pitchFamily="34" charset="0"/>
              </a:rPr>
              <a:t>-</a:t>
            </a:r>
            <a:r>
              <a:rPr lang="en-US" sz="1600" dirty="0" smtClean="0">
                <a:latin typeface="Arial Black" panose="020B0A04020102020204" pitchFamily="34" charset="0"/>
              </a:rPr>
              <a:t> </a:t>
            </a:r>
            <a:r>
              <a:rPr lang="el-GR" sz="1600" dirty="0" smtClean="0">
                <a:latin typeface="Arial Black" panose="020B0A04020102020204" pitchFamily="34" charset="0"/>
              </a:rPr>
              <a:t>Είδη συνδέσμων (υδραυλικός</a:t>
            </a:r>
            <a:r>
              <a:rPr lang="en-US" sz="1600" dirty="0" smtClean="0">
                <a:latin typeface="Arial Black" panose="020B0A04020102020204" pitchFamily="34" charset="0"/>
              </a:rPr>
              <a:t> </a:t>
            </a:r>
            <a:r>
              <a:rPr lang="el-GR" sz="1600" dirty="0" smtClean="0">
                <a:latin typeface="Arial Black" panose="020B0A04020102020204" pitchFamily="34" charset="0"/>
              </a:rPr>
              <a:t>-</a:t>
            </a:r>
            <a:r>
              <a:rPr lang="en-US" sz="1600" dirty="0" smtClean="0">
                <a:latin typeface="Arial Black" panose="020B0A04020102020204" pitchFamily="34" charset="0"/>
              </a:rPr>
              <a:t> </a:t>
            </a:r>
            <a:r>
              <a:rPr lang="el-GR" sz="1600" dirty="0" smtClean="0">
                <a:latin typeface="Arial Black" panose="020B0A04020102020204" pitchFamily="34" charset="0"/>
              </a:rPr>
              <a:t>ηλεκτρομαγνητικός, τύπου</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       </a:t>
            </a:r>
            <a:r>
              <a:rPr lang="en-US" sz="1600" dirty="0" err="1" smtClean="0">
                <a:latin typeface="Arial Black" panose="020B0A04020102020204" pitchFamily="34" charset="0"/>
              </a:rPr>
              <a:t>Vulkan</a:t>
            </a:r>
            <a:r>
              <a:rPr lang="en-US" sz="1600" dirty="0" smtClean="0">
                <a:latin typeface="Arial Black" panose="020B0A04020102020204" pitchFamily="34" charset="0"/>
              </a:rPr>
              <a:t> </a:t>
            </a:r>
            <a:r>
              <a:rPr lang="en-US" sz="1600" dirty="0" err="1" smtClean="0">
                <a:latin typeface="Arial Black" panose="020B0A04020102020204" pitchFamily="34" charset="0"/>
              </a:rPr>
              <a:t>Airflex</a:t>
            </a:r>
            <a:r>
              <a:rPr lang="en-US" sz="1600" dirty="0" smtClean="0">
                <a:latin typeface="Arial Black" panose="020B0A04020102020204" pitchFamily="34" charset="0"/>
              </a:rPr>
              <a:t>) – M</a:t>
            </a:r>
            <a:r>
              <a:rPr lang="el-GR" sz="1600" dirty="0" err="1" smtClean="0">
                <a:latin typeface="Arial Black" panose="020B0A04020102020204" pitchFamily="34" charset="0"/>
              </a:rPr>
              <a:t>ειωτήρες</a:t>
            </a:r>
            <a:r>
              <a:rPr lang="en-US" sz="1600" dirty="0" smtClean="0">
                <a:latin typeface="Arial Black" panose="020B0A04020102020204" pitchFamily="34" charset="0"/>
              </a:rPr>
              <a:t>.</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6.5. </a:t>
            </a:r>
            <a:r>
              <a:rPr lang="el-GR" sz="1600" dirty="0" err="1" smtClean="0">
                <a:latin typeface="Arial Black" panose="020B0A04020102020204" pitchFamily="34" charset="0"/>
              </a:rPr>
              <a:t>΄Οργανα</a:t>
            </a:r>
            <a:r>
              <a:rPr lang="el-GR" sz="1600" dirty="0" smtClean="0">
                <a:latin typeface="Arial Black" panose="020B0A04020102020204" pitchFamily="34" charset="0"/>
              </a:rPr>
              <a:t> ελέγχου, ασφαλιστικές διατάξεις.</a:t>
            </a:r>
            <a:endParaRPr lang="el-GR" sz="1600" dirty="0" smtClean="0">
              <a:latin typeface="Arial Black" panose="020B0A04020102020204" pitchFamily="34" charset="0"/>
            </a:endParaRPr>
          </a:p>
          <a:p>
            <a:pPr>
              <a:lnSpc>
                <a:spcPct val="200000"/>
              </a:lnSpc>
            </a:pPr>
            <a:r>
              <a:rPr lang="el-GR" sz="1600" dirty="0" smtClean="0">
                <a:latin typeface="Arial Black" panose="020B0A04020102020204" pitchFamily="34" charset="0"/>
              </a:rPr>
              <a:t>6.6. Ωστικός τριβέας - Ελικοφόροι άξονες - </a:t>
            </a:r>
            <a:r>
              <a:rPr lang="el-GR" sz="1600" dirty="0" err="1" smtClean="0">
                <a:latin typeface="Arial Black" panose="020B0A04020102020204" pitchFamily="34" charset="0"/>
              </a:rPr>
              <a:t>΄Ελικες</a:t>
            </a:r>
            <a:r>
              <a:rPr lang="el-GR" sz="1600" dirty="0" smtClean="0">
                <a:latin typeface="Arial Black" panose="020B0A04020102020204" pitchFamily="34" charset="0"/>
              </a:rPr>
              <a:t> - </a:t>
            </a:r>
            <a:r>
              <a:rPr lang="el-GR" sz="1600" dirty="0" err="1" smtClean="0">
                <a:latin typeface="Arial Black" panose="020B0A04020102020204" pitchFamily="34" charset="0"/>
              </a:rPr>
              <a:t>Ακροπρυμναία</a:t>
            </a:r>
            <a:r>
              <a:rPr lang="el-GR" sz="1600" dirty="0" smtClean="0">
                <a:latin typeface="Arial Black" panose="020B0A04020102020204" pitchFamily="34" charset="0"/>
              </a:rPr>
              <a:t> έδρανα.</a:t>
            </a:r>
            <a:endParaRPr lang="el-GR" sz="1600" dirty="0">
              <a:latin typeface="Arial Black" panose="020B0A04020102020204" pitchFamily="34" charset="0"/>
            </a:endParaRPr>
          </a:p>
        </p:txBody>
      </p:sp>
    </p:spTree>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39785" cy="5255285"/>
          </a:xfrm>
          <a:prstGeom prst="rect">
            <a:avLst/>
          </a:prstGeom>
        </p:spPr>
        <p:txBody>
          <a:bodyPr vert="horz" wrap="square" lIns="0" tIns="12700" rIns="0" bIns="0" rtlCol="0">
            <a:spAutoFit/>
          </a:bodyPr>
          <a:lstStyle/>
          <a:p>
            <a:pPr marL="12700" marR="438150">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ΕΠΙΛΟΓΗ</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ΤΟΥ</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ΚΑΤΑΛΛΗΛΟΥ </a:t>
            </a:r>
            <a:r>
              <a:rPr sz="1800" u="heavy">
                <a:uFill>
                  <a:solidFill>
                    <a:srgbClr val="000000"/>
                  </a:solidFill>
                </a:uFill>
                <a:latin typeface="Arial Black" panose="020B0A04020102020204"/>
                <a:cs typeface="Arial Black" panose="020B0A04020102020204"/>
              </a:rPr>
              <a:t>ΣΥΣΤΗΜΑΤΟΣ </a:t>
            </a:r>
            <a:r>
              <a:rPr sz="1800" u="heavy" smtClean="0">
                <a:uFill>
                  <a:solidFill>
                    <a:srgbClr val="000000"/>
                  </a:solidFill>
                </a:uFill>
                <a:latin typeface="Arial Black" panose="020B0A04020102020204"/>
                <a:cs typeface="Arial Black" panose="020B0A04020102020204"/>
              </a:rPr>
              <a:t>ΠΡΟΩΣ</a:t>
            </a:r>
            <a:r>
              <a:rPr lang="el-GR" u="heavy" dirty="0">
                <a:uFill>
                  <a:solidFill>
                    <a:srgbClr val="000000"/>
                  </a:solidFill>
                </a:uFill>
                <a:latin typeface="Arial Black" panose="020B0A04020102020204"/>
                <a:cs typeface="Arial Black" panose="020B0A04020102020204"/>
              </a:rPr>
              <a:t>Η</a:t>
            </a:r>
            <a:r>
              <a:rPr sz="1800" u="heavy" smtClean="0">
                <a:uFill>
                  <a:solidFill>
                    <a:srgbClr val="000000"/>
                  </a:solidFill>
                </a:uFill>
                <a:latin typeface="Arial Black" panose="020B0A04020102020204"/>
                <a:cs typeface="Arial Black" panose="020B0A04020102020204"/>
              </a:rPr>
              <a:t>Σ</a:t>
            </a:r>
            <a:r>
              <a:rPr sz="1800" spc="50" smtClean="0">
                <a:latin typeface="Arial Black" panose="020B0A04020102020204"/>
                <a:cs typeface="Arial Black" panose="020B0A04020102020204"/>
              </a:rPr>
              <a:t> </a:t>
            </a:r>
            <a:r>
              <a:rPr sz="1800" spc="-25" dirty="0">
                <a:latin typeface="Arial Black" panose="020B0A04020102020204"/>
                <a:cs typeface="Arial Black" panose="020B0A04020102020204"/>
              </a:rPr>
              <a:t>ΓΙΑ </a:t>
            </a:r>
            <a:r>
              <a:rPr sz="1800" dirty="0">
                <a:latin typeface="Arial Black" panose="020B0A04020102020204"/>
                <a:cs typeface="Arial Black" panose="020B0A04020102020204"/>
              </a:rPr>
              <a:t>ΕΝΑ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ΣΥΓΚΕΚΡΙΜΕΝΟ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ΣΚΑΦΟΣ ΕΙΝΑΙ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ΔΙΑΔΙΚΑΣΙΑ</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ΠΟΥ </a:t>
            </a:r>
            <a:r>
              <a:rPr sz="1800" dirty="0">
                <a:latin typeface="Arial Black" panose="020B0A04020102020204"/>
                <a:cs typeface="Arial Black" panose="020B0A04020102020204"/>
              </a:rPr>
              <a:t>ΑΠΑΙΤΕΙ</a:t>
            </a:r>
            <a:r>
              <a:rPr sz="1800" spc="-10" dirty="0">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ΓΝΩΣΗ</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ΚΑΙ</a:t>
            </a:r>
            <a:r>
              <a:rPr sz="1800" u="heavy" spc="-15"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ΕΜΠΕΙΡΙΑ</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113665">
              <a:lnSpc>
                <a:spcPct val="100000"/>
              </a:lnSpc>
              <a:spcBef>
                <a:spcPts val="360"/>
              </a:spcBef>
              <a:buClr>
                <a:srgbClr val="FF0000"/>
              </a:buClr>
              <a:buSzPct val="94000"/>
              <a:buFont typeface="Wingdings" panose="05000000000000000000"/>
              <a:buChar char=""/>
              <a:tabLst>
                <a:tab pos="217170" algn="l"/>
              </a:tabLst>
            </a:pPr>
            <a:r>
              <a:rPr sz="1800" smtClean="0">
                <a:latin typeface="Arial Black" panose="020B0A04020102020204"/>
                <a:cs typeface="Arial Black" panose="020B0A04020102020204"/>
              </a:rPr>
              <a:t>ΠΡΟ</a:t>
            </a:r>
            <a:r>
              <a:rPr lang="el-GR" sz="1800" dirty="0" smtClean="0">
                <a:latin typeface="Arial Black" panose="020B0A04020102020204"/>
                <a:cs typeface="Arial Black" panose="020B0A04020102020204"/>
              </a:rPr>
              <a:t>Ϋ</a:t>
            </a:r>
            <a:r>
              <a:rPr sz="1800" smtClean="0">
                <a:latin typeface="Arial Black" panose="020B0A04020102020204"/>
                <a:cs typeface="Arial Black" panose="020B0A04020102020204"/>
              </a:rPr>
              <a:t>ΠΟΘΕΤΕΙ</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ΕΞΕΤΑΣΗ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ΠΟΛΛΩΝ</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ΕΝΑΛ</a:t>
            </a:r>
            <a:r>
              <a:rPr lang="el-GR" sz="1800" dirty="0" smtClean="0">
                <a:latin typeface="Arial Black" panose="020B0A04020102020204"/>
                <a:cs typeface="Arial Black" panose="020B0A04020102020204"/>
              </a:rPr>
              <a:t>Λ</a:t>
            </a:r>
            <a:r>
              <a:rPr sz="1800" smtClean="0">
                <a:latin typeface="Arial Black" panose="020B0A04020102020204"/>
                <a:cs typeface="Arial Black" panose="020B0A04020102020204"/>
              </a:rPr>
              <a:t>ΑΚΤΙΚΩΝ </a:t>
            </a:r>
            <a:r>
              <a:rPr sz="1800" spc="-10" dirty="0">
                <a:latin typeface="Arial Black" panose="020B0A04020102020204"/>
                <a:cs typeface="Arial Black" panose="020B0A04020102020204"/>
              </a:rPr>
              <a:t>ΛΥΣΕΩΝ </a:t>
            </a:r>
            <a:r>
              <a:rPr sz="1800" dirty="0">
                <a:latin typeface="Arial Black" panose="020B0A04020102020204"/>
                <a:cs typeface="Arial Black" panose="020B0A04020102020204"/>
              </a:rPr>
              <a:t>ΠΟΥ</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ΤΕΧΝΟΛΟΓΙΚΑ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ΔΙΑΘΕΣΙΜΕΣ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ΤΗ</a:t>
            </a:r>
            <a:r>
              <a:rPr lang="el-GR" sz="1800" dirty="0" smtClean="0">
                <a:latin typeface="Arial Black" panose="020B0A04020102020204"/>
                <a:cs typeface="Arial Black" panose="020B0A04020102020204"/>
              </a:rPr>
              <a:t>Ν</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ΔΕΔΟΜΕΝΗ</a:t>
            </a:r>
            <a:r>
              <a:rPr sz="1800" spc="-10" dirty="0">
                <a:latin typeface="Arial Black" panose="020B0A04020102020204"/>
                <a:cs typeface="Arial Black" panose="020B0A04020102020204"/>
              </a:rPr>
              <a:t> ΧΡΟΝΙΚΗ ΣΤΙΓΜΗ.</a:t>
            </a:r>
            <a:endParaRPr sz="18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ΓΙΑ 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ΦΑΝΕΙ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ΣΗΜΑΣΙΑ ΤΗΣ ΣΩΣΤΗΣ ΕΠΙΛΟΓΗΣ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a:latin typeface="Arial Black" panose="020B0A04020102020204"/>
                <a:cs typeface="Arial Black" panose="020B0A04020102020204"/>
              </a:rPr>
              <a:t>ΣΥΣΤΗΜΑΤΟΣ</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ΠΡΟΩΣ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Σ,ΠΡΕΠΕΙ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ΣΗΜΕΙΩΘΕΙ ΟΤΙ</a:t>
            </a:r>
            <a:r>
              <a:rPr sz="1800" spc="30" dirty="0">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ΤΟ</a:t>
            </a:r>
            <a:r>
              <a:rPr sz="1800" u="heavy" spc="5" dirty="0">
                <a:solidFill>
                  <a:srgbClr val="0000FF"/>
                </a:solidFill>
                <a:uFill>
                  <a:solidFill>
                    <a:srgbClr val="0000FF"/>
                  </a:solidFill>
                </a:uFill>
                <a:latin typeface="Arial Black" panose="020B0A04020102020204"/>
                <a:cs typeface="Arial Black" panose="020B0A04020102020204"/>
              </a:rPr>
              <a:t> </a:t>
            </a:r>
            <a:r>
              <a:rPr sz="1800" u="heavy" spc="-10" dirty="0">
                <a:solidFill>
                  <a:srgbClr val="0000FF"/>
                </a:solidFill>
                <a:uFill>
                  <a:solidFill>
                    <a:srgbClr val="0000FF"/>
                  </a:solidFill>
                </a:uFill>
                <a:latin typeface="Arial Black" panose="020B0A04020102020204"/>
                <a:cs typeface="Arial Black" panose="020B0A04020102020204"/>
              </a:rPr>
              <a:t>ΚΟΣΤΟΣ</a:t>
            </a:r>
            <a:r>
              <a:rPr sz="1800" spc="-10" dirty="0">
                <a:solidFill>
                  <a:srgbClr val="0000FF"/>
                </a:solidFill>
                <a:latin typeface="Arial Black" panose="020B0A04020102020204"/>
                <a:cs typeface="Arial Black" panose="020B0A04020102020204"/>
              </a:rPr>
              <a:t> </a:t>
            </a:r>
            <a:r>
              <a:rPr sz="1800" u="heavy">
                <a:solidFill>
                  <a:srgbClr val="0000FF"/>
                </a:solidFill>
                <a:uFill>
                  <a:solidFill>
                    <a:srgbClr val="0000FF"/>
                  </a:solidFill>
                </a:uFill>
                <a:latin typeface="Arial Black" panose="020B0A04020102020204"/>
                <a:cs typeface="Arial Black" panose="020B0A04020102020204"/>
              </a:rPr>
              <a:t>ΤΗΣ</a:t>
            </a:r>
            <a:r>
              <a:rPr sz="1800" u="heavy" spc="5">
                <a:solidFill>
                  <a:srgbClr val="0000FF"/>
                </a:solidFill>
                <a:uFill>
                  <a:solidFill>
                    <a:srgbClr val="0000FF"/>
                  </a:solidFill>
                </a:uFill>
                <a:latin typeface="Arial Black" panose="020B0A04020102020204"/>
                <a:cs typeface="Arial Black" panose="020B0A04020102020204"/>
              </a:rPr>
              <a:t> </a:t>
            </a:r>
            <a:r>
              <a:rPr sz="1800" u="heavy" smtClean="0">
                <a:solidFill>
                  <a:srgbClr val="0000FF"/>
                </a:solidFill>
                <a:uFill>
                  <a:solidFill>
                    <a:srgbClr val="0000FF"/>
                  </a:solidFill>
                </a:uFill>
                <a:latin typeface="Arial Black" panose="020B0A04020102020204"/>
                <a:cs typeface="Arial Black" panose="020B0A04020102020204"/>
              </a:rPr>
              <a:t>ΕΓΚΑΤΑΣΤΑΣ</a:t>
            </a:r>
            <a:r>
              <a:rPr lang="el-GR" sz="1800" u="heavy" dirty="0" smtClean="0">
                <a:solidFill>
                  <a:srgbClr val="0000FF"/>
                </a:solidFill>
                <a:uFill>
                  <a:solidFill>
                    <a:srgbClr val="0000FF"/>
                  </a:solidFill>
                </a:uFill>
                <a:latin typeface="Arial Black" panose="020B0A04020102020204"/>
                <a:cs typeface="Arial Black" panose="020B0A04020102020204"/>
              </a:rPr>
              <a:t>Η</a:t>
            </a:r>
            <a:r>
              <a:rPr sz="1800" u="heavy" smtClean="0">
                <a:solidFill>
                  <a:srgbClr val="0000FF"/>
                </a:solidFill>
                <a:uFill>
                  <a:solidFill>
                    <a:srgbClr val="0000FF"/>
                  </a:solidFill>
                </a:uFill>
                <a:latin typeface="Arial Black" panose="020B0A04020102020204"/>
                <a:cs typeface="Arial Black" panose="020B0A04020102020204"/>
              </a:rPr>
              <a:t>Σ</a:t>
            </a:r>
            <a:r>
              <a:rPr sz="1800" u="heavy" spc="-5" smtClean="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ΜΠΟΡΕΙ ΝΑ</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ΦΘΑΝΕΙ</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ΚΑΙ</a:t>
            </a:r>
            <a:r>
              <a:rPr sz="1800" u="heavy" spc="-10"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ΤΟ</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25% </a:t>
            </a:r>
            <a:r>
              <a:rPr sz="1800" u="heavy" spc="-25" dirty="0">
                <a:solidFill>
                  <a:srgbClr val="0000FF"/>
                </a:solidFill>
                <a:uFill>
                  <a:solidFill>
                    <a:srgbClr val="0000FF"/>
                  </a:solidFill>
                </a:uFill>
                <a:latin typeface="Arial Black" panose="020B0A04020102020204"/>
                <a:cs typeface="Arial Black" panose="020B0A04020102020204"/>
              </a:rPr>
              <a:t>ΤΟΥ</a:t>
            </a:r>
            <a:r>
              <a:rPr sz="1800" spc="-25" dirty="0">
                <a:solidFill>
                  <a:srgbClr val="0000FF"/>
                </a:solid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ΣΥΝΟΛΙΚΟΥ</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ΚΟΣΤΟΥΣ</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ΤΟΥ</a:t>
            </a:r>
            <a:r>
              <a:rPr sz="1800" u="heavy" spc="10" dirty="0">
                <a:solidFill>
                  <a:srgbClr val="0000FF"/>
                </a:solidFill>
                <a:uFill>
                  <a:solidFill>
                    <a:srgbClr val="0000FF"/>
                  </a:solidFill>
                </a:uFill>
                <a:latin typeface="Arial Black" panose="020B0A04020102020204"/>
                <a:cs typeface="Arial Black" panose="020B0A04020102020204"/>
              </a:rPr>
              <a:t> </a:t>
            </a:r>
            <a:r>
              <a:rPr sz="1800" u="heavy" spc="-10" dirty="0">
                <a:solidFill>
                  <a:srgbClr val="0000FF"/>
                </a:solidFill>
                <a:uFill>
                  <a:solidFill>
                    <a:srgbClr val="0000FF"/>
                  </a:solidFill>
                </a:uFill>
                <a:latin typeface="Arial Black" panose="020B0A04020102020204"/>
                <a:cs typeface="Arial Black" panose="020B0A04020102020204"/>
              </a:rPr>
              <a:t>ΠΛΟΙΟΥ</a:t>
            </a:r>
            <a:r>
              <a:rPr sz="1800" spc="-10" dirty="0">
                <a:solidFill>
                  <a:srgbClr val="0000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17208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ΟΜΩΣ ΤΟ</a:t>
            </a:r>
            <a:r>
              <a:rPr sz="1800" spc="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ΚΟΣΤΟΣ ΛΕΙΤΟΥΡΓΙΑΣ</a:t>
            </a:r>
            <a:r>
              <a:rPr sz="1800" spc="20" dirty="0">
                <a:solidFill>
                  <a:srgbClr val="0000FF"/>
                </a:solidFill>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ΔΙΑΡΚΕΙΑ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 ΖΩΗΣ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ΠΛΟΙΟΥ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ΥΠΕΡΒΑΙΝΕΙ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5" dirty="0">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20ΠΛΑΣΙΟ</a:t>
            </a:r>
            <a:r>
              <a:rPr sz="1800" spc="10" dirty="0">
                <a:solidFill>
                  <a:srgbClr val="0000FF"/>
                </a:solidFill>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dirty="0">
                <a:solidFill>
                  <a:srgbClr val="0000FF"/>
                </a:solidFill>
                <a:latin typeface="Arial Black" panose="020B0A04020102020204"/>
                <a:cs typeface="Arial Black" panose="020B0A04020102020204"/>
              </a:rPr>
              <a:t>ΚΟΣΤΟΥΣ</a:t>
            </a:r>
            <a:r>
              <a:rPr sz="1800" spc="-5" dirty="0">
                <a:solidFill>
                  <a:srgbClr val="0000FF"/>
                </a:solidFill>
                <a:latin typeface="Arial Black" panose="020B0A04020102020204"/>
                <a:cs typeface="Arial Black" panose="020B0A04020102020204"/>
              </a:rPr>
              <a:t> </a:t>
            </a:r>
            <a:r>
              <a:rPr sz="1800" spc="-25" dirty="0">
                <a:solidFill>
                  <a:srgbClr val="0000FF"/>
                </a:solidFill>
                <a:latin typeface="Arial Black" panose="020B0A04020102020204"/>
                <a:cs typeface="Arial Black" panose="020B0A04020102020204"/>
              </a:rPr>
              <a:t>ΤΗΣ </a:t>
            </a:r>
            <a:r>
              <a:rPr sz="1800" spc="-10" dirty="0">
                <a:solidFill>
                  <a:srgbClr val="0000FF"/>
                </a:solidFill>
                <a:latin typeface="Arial Black" panose="020B0A04020102020204"/>
                <a:cs typeface="Arial Black" panose="020B0A04020102020204"/>
              </a:rPr>
              <a:t>ΕΓΚΑΤΑΣΤΑΣΕΩΣ.</a:t>
            </a:r>
            <a:endParaRPr sz="1800">
              <a:latin typeface="Arial Black" panose="020B0A04020102020204"/>
              <a:cs typeface="Arial Black" panose="020B0A04020102020204"/>
            </a:endParaRPr>
          </a:p>
          <a:p>
            <a:pPr marL="12700" marR="4953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ΕΙΝΑΙ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ΠΡΟΦΑΝΕΣ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ΟΤΙ</a:t>
            </a:r>
            <a:r>
              <a:rPr sz="1800" spc="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Η</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ΕΠΙΛΟΓΗ</a:t>
            </a:r>
            <a:r>
              <a:rPr sz="1800" spc="-10" dirty="0">
                <a:solidFill>
                  <a:srgbClr val="0000FF"/>
                </a:solidFill>
                <a:latin typeface="Arial Black" panose="020B0A04020102020204"/>
                <a:cs typeface="Arial Black" panose="020B0A04020102020204"/>
              </a:rPr>
              <a:t> </a:t>
            </a:r>
            <a:r>
              <a:rPr sz="1800">
                <a:solidFill>
                  <a:srgbClr val="0000FF"/>
                </a:solidFill>
                <a:latin typeface="Arial Black" panose="020B0A04020102020204"/>
                <a:cs typeface="Arial Black" panose="020B0A04020102020204"/>
              </a:rPr>
              <a:t>ΣΥΣΤΗΜΑΤΟΣ</a:t>
            </a:r>
            <a:r>
              <a:rPr sz="1800" spc="5">
                <a:solidFill>
                  <a:srgbClr val="0000FF"/>
                </a:solidFill>
                <a:latin typeface="Arial Black" panose="020B0A04020102020204"/>
                <a:cs typeface="Arial Black" panose="020B0A04020102020204"/>
              </a:rPr>
              <a:t> </a:t>
            </a:r>
            <a:r>
              <a:rPr sz="1800" smtClean="0">
                <a:solidFill>
                  <a:srgbClr val="0000FF"/>
                </a:solidFill>
                <a:latin typeface="Arial Black" panose="020B0A04020102020204"/>
                <a:cs typeface="Arial Black" panose="020B0A04020102020204"/>
              </a:rPr>
              <a:t>ΠΡΟΩΣ</a:t>
            </a:r>
            <a:r>
              <a:rPr lang="el-GR" sz="1800" dirty="0" smtClean="0">
                <a:solidFill>
                  <a:srgbClr val="0000FF"/>
                </a:solidFill>
                <a:latin typeface="Arial Black" panose="020B0A04020102020204"/>
                <a:cs typeface="Arial Black" panose="020B0A04020102020204"/>
              </a:rPr>
              <a:t>Η</a:t>
            </a:r>
            <a:r>
              <a:rPr sz="1800" smtClean="0">
                <a:solidFill>
                  <a:srgbClr val="0000FF"/>
                </a:solidFill>
                <a:latin typeface="Arial Black" panose="020B0A04020102020204"/>
                <a:cs typeface="Arial Black" panose="020B0A04020102020204"/>
              </a:rPr>
              <a:t>Σ</a:t>
            </a:r>
            <a:r>
              <a:rPr sz="1800" spc="5" smtClean="0">
                <a:solidFill>
                  <a:srgbClr val="0000FF"/>
                </a:solidFill>
                <a:latin typeface="Arial Black" panose="020B0A04020102020204"/>
                <a:cs typeface="Arial Black" panose="020B0A04020102020204"/>
              </a:rPr>
              <a:t> </a:t>
            </a:r>
            <a:r>
              <a:rPr sz="1800" spc="-25" dirty="0">
                <a:solidFill>
                  <a:srgbClr val="0000FF"/>
                </a:solidFill>
                <a:latin typeface="Arial Black" panose="020B0A04020102020204"/>
                <a:cs typeface="Arial Black" panose="020B0A04020102020204"/>
              </a:rPr>
              <a:t>ΜΕ </a:t>
            </a:r>
            <a:r>
              <a:rPr sz="1800" u="heavy" dirty="0">
                <a:solidFill>
                  <a:srgbClr val="0000FF"/>
                </a:solidFill>
                <a:uFill>
                  <a:solidFill>
                    <a:srgbClr val="0000FF"/>
                  </a:solidFill>
                </a:uFill>
                <a:latin typeface="Arial Black" panose="020B0A04020102020204"/>
                <a:cs typeface="Arial Black" panose="020B0A04020102020204"/>
              </a:rPr>
              <a:t>ΜΙΚΡΟ</a:t>
            </a:r>
            <a:r>
              <a:rPr sz="1800" u="heavy" spc="-10"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ΚΟΣΤΟΣ ΛΕΙΤΟΥΡΓΙΑΣ</a:t>
            </a:r>
            <a:r>
              <a:rPr sz="1800" spc="2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ΕΙΝΑΙ</a:t>
            </a:r>
            <a:r>
              <a:rPr sz="1800" spc="-1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ΠΟΛΥ</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ΣΗΜΑΝΤΙΚΟΤΕΡΗ</a:t>
            </a:r>
            <a:r>
              <a:rPr sz="1800" spc="-5" dirty="0">
                <a:solidFill>
                  <a:srgbClr val="0000FF"/>
                </a:solidFill>
                <a:latin typeface="Arial Black" panose="020B0A04020102020204"/>
                <a:cs typeface="Arial Black" panose="020B0A04020102020204"/>
              </a:rPr>
              <a:t> </a:t>
            </a:r>
            <a:r>
              <a:rPr sz="1800" spc="-25" dirty="0">
                <a:solidFill>
                  <a:srgbClr val="0000FF"/>
                </a:solidFill>
                <a:latin typeface="Arial Black" panose="020B0A04020102020204"/>
                <a:cs typeface="Arial Black" panose="020B0A04020102020204"/>
              </a:rPr>
              <a:t>ΑΠΟ </a:t>
            </a:r>
            <a:r>
              <a:rPr sz="1800" dirty="0">
                <a:solidFill>
                  <a:srgbClr val="0000FF"/>
                </a:solidFill>
                <a:latin typeface="Arial Black" panose="020B0A04020102020204"/>
                <a:cs typeface="Arial Black" panose="020B0A04020102020204"/>
              </a:rPr>
              <a:t>ΤΗΝ</a:t>
            </a:r>
            <a:r>
              <a:rPr sz="1800" spc="-2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ΕΠΙΛΟΓΗ</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ΣΥΣΤΗΜΑΤΟΣ</a:t>
            </a:r>
            <a:r>
              <a:rPr sz="1800" spc="30" dirty="0">
                <a:solidFill>
                  <a:srgbClr val="0000FF"/>
                </a:solid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ΜΕ</a:t>
            </a:r>
            <a:r>
              <a:rPr sz="1800" u="heavy" spc="5" dirty="0">
                <a:solidFill>
                  <a:srgbClr val="0000FF"/>
                </a:solidFill>
                <a:uFill>
                  <a:solidFill>
                    <a:srgbClr val="0000FF"/>
                  </a:solidFill>
                </a:uFill>
                <a:latin typeface="Arial Black" panose="020B0A04020102020204"/>
                <a:cs typeface="Arial Black" panose="020B0A04020102020204"/>
              </a:rPr>
              <a:t> </a:t>
            </a:r>
            <a:r>
              <a:rPr sz="1800" u="heavy" dirty="0">
                <a:solidFill>
                  <a:srgbClr val="0000FF"/>
                </a:solidFill>
                <a:uFill>
                  <a:solidFill>
                    <a:srgbClr val="0000FF"/>
                  </a:solidFill>
                </a:uFill>
                <a:latin typeface="Arial Black" panose="020B0A04020102020204"/>
                <a:cs typeface="Arial Black" panose="020B0A04020102020204"/>
              </a:rPr>
              <a:t>ΜΙΚΡΟ</a:t>
            </a:r>
            <a:r>
              <a:rPr sz="1800" u="heavy" spc="-5" dirty="0">
                <a:solidFill>
                  <a:srgbClr val="0000FF"/>
                </a:solidFill>
                <a:uFill>
                  <a:solidFill>
                    <a:srgbClr val="0000FF"/>
                  </a:solidFill>
                </a:uFill>
                <a:latin typeface="Arial Black" panose="020B0A04020102020204"/>
                <a:cs typeface="Arial Black" panose="020B0A04020102020204"/>
              </a:rPr>
              <a:t> </a:t>
            </a:r>
            <a:r>
              <a:rPr sz="1800" u="heavy">
                <a:solidFill>
                  <a:srgbClr val="0000FF"/>
                </a:solidFill>
                <a:uFill>
                  <a:solidFill>
                    <a:srgbClr val="0000FF"/>
                  </a:solidFill>
                </a:uFill>
                <a:latin typeface="Arial Black" panose="020B0A04020102020204"/>
                <a:cs typeface="Arial Black" panose="020B0A04020102020204"/>
              </a:rPr>
              <a:t>ΚΟΣΤΟΣ</a:t>
            </a:r>
            <a:r>
              <a:rPr sz="1800" u="heavy" spc="-5">
                <a:solidFill>
                  <a:srgbClr val="0000FF"/>
                </a:solidFill>
                <a:uFill>
                  <a:solidFill>
                    <a:srgbClr val="0000FF"/>
                  </a:solidFill>
                </a:uFill>
                <a:latin typeface="Arial Black" panose="020B0A04020102020204"/>
                <a:cs typeface="Arial Black" panose="020B0A04020102020204"/>
              </a:rPr>
              <a:t> </a:t>
            </a:r>
            <a:r>
              <a:rPr sz="1800" u="heavy" spc="-10" smtClean="0">
                <a:solidFill>
                  <a:srgbClr val="0000FF"/>
                </a:solidFill>
                <a:uFill>
                  <a:solidFill>
                    <a:srgbClr val="0000FF"/>
                  </a:solidFill>
                </a:uFill>
                <a:latin typeface="Arial Black" panose="020B0A04020102020204"/>
                <a:cs typeface="Arial Black" panose="020B0A04020102020204"/>
              </a:rPr>
              <a:t>ΚΤΗΣ</a:t>
            </a:r>
            <a:r>
              <a:rPr lang="el-GR" sz="1800" u="heavy" spc="-10" dirty="0" smtClean="0">
                <a:solidFill>
                  <a:srgbClr val="0000FF"/>
                </a:solidFill>
                <a:uFill>
                  <a:solidFill>
                    <a:srgbClr val="0000FF"/>
                  </a:solidFill>
                </a:uFill>
                <a:latin typeface="Arial Black" panose="020B0A04020102020204"/>
                <a:cs typeface="Arial Black" panose="020B0A04020102020204"/>
              </a:rPr>
              <a:t>Η</a:t>
            </a:r>
            <a:r>
              <a:rPr sz="1800" u="heavy" spc="-10" smtClean="0">
                <a:solidFill>
                  <a:srgbClr val="0000FF"/>
                </a:solidFill>
                <a:uFill>
                  <a:solidFill>
                    <a:srgbClr val="0000FF"/>
                  </a:solidFill>
                </a:uFill>
                <a:latin typeface="Arial Black" panose="020B0A04020102020204"/>
                <a:cs typeface="Arial Black" panose="020B0A04020102020204"/>
              </a:rPr>
              <a:t>Σ</a:t>
            </a:r>
            <a:r>
              <a:rPr sz="1800" spc="-10" dirty="0">
                <a:solidFill>
                  <a:srgbClr val="0000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2700" marR="2692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ΚΟΣΤΟΣ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ΜΟΝΑΔΙΚΟ</a:t>
            </a:r>
            <a:r>
              <a:rPr sz="1800" spc="-10" dirty="0">
                <a:latin typeface="Arial Black" panose="020B0A04020102020204"/>
                <a:cs typeface="Arial Black" panose="020B0A04020102020204"/>
              </a:rPr>
              <a:t> ΚΡΙΤΗΡΙΟ </a:t>
            </a:r>
            <a:r>
              <a:rPr sz="1800" dirty="0">
                <a:latin typeface="Arial Black" panose="020B0A04020102020204"/>
                <a:cs typeface="Arial Black" panose="020B0A04020102020204"/>
              </a:rPr>
              <a:t>ΕΠΙΛΟΓΗΣ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ΚΑΤΑΛΛΗΛΟΥ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ΣΥΣΤΗΜΑΤΟΣ.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78860">
              <a:lnSpc>
                <a:spcPct val="100000"/>
              </a:lnSpc>
              <a:spcBef>
                <a:spcPts val="100"/>
              </a:spcBef>
            </a:pPr>
            <a:r>
              <a:rPr sz="2400" u="sng" spc="-10" dirty="0">
                <a:solidFill>
                  <a:srgbClr val="FFFFFF"/>
                </a:solidFill>
                <a:uFill>
                  <a:solidFill>
                    <a:srgbClr val="FFFFFF"/>
                  </a:solidFill>
                </a:uFill>
              </a:rPr>
              <a:t>ΓΕΝΙΚΑ</a:t>
            </a:r>
            <a:endParaRPr sz="240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546700" y="2540"/>
            <a:ext cx="6787981" cy="6794500"/>
          </a:xfrm>
          <a:prstGeom prst="rect">
            <a:avLst/>
          </a:prstGeom>
        </p:spPr>
      </p:pic>
    </p:spTree>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4640" y="1041400"/>
            <a:ext cx="8441055" cy="4323080"/>
          </a:xfrm>
          <a:prstGeom prst="rect">
            <a:avLst/>
          </a:prstGeom>
        </p:spPr>
        <p:txBody>
          <a:bodyPr vert="horz" wrap="square" lIns="0" tIns="12700" rIns="0" bIns="0" rtlCol="0">
            <a:spAutoFit/>
          </a:bodyPr>
          <a:lstStyle/>
          <a:p>
            <a:pPr marL="12700" marR="207645">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ΠΑΡΑΔΟΣΙΑΚΑ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ΟΙ </a:t>
            </a:r>
            <a:r>
              <a:rPr sz="1800" dirty="0">
                <a:solidFill>
                  <a:srgbClr val="0000FF"/>
                </a:solidFill>
                <a:latin typeface="Arial Black" panose="020B0A04020102020204"/>
                <a:cs typeface="Arial Black" panose="020B0A04020102020204"/>
              </a:rPr>
              <a:t>ΜΕΓΑΛΕΣ ΔΙΧΡΟΝΕΣ</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ΑΡΓΟΣΤΡΟΦΕΣ </a:t>
            </a:r>
            <a:r>
              <a:rPr sz="1800" dirty="0">
                <a:latin typeface="Arial Black" panose="020B0A04020102020204"/>
                <a:cs typeface="Arial Black" panose="020B0A04020102020204"/>
              </a:rPr>
              <a:t>ΠΕΤΡΕΛΑΙΟΜΗΧΑΝΕΣ ΚΥΡΙΑΡΧΟΥΝ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ΠΟΝΤΟΠΟΡΑ </a:t>
            </a:r>
            <a:r>
              <a:rPr sz="1800" dirty="0">
                <a:latin typeface="Arial Black" panose="020B0A04020102020204"/>
                <a:cs typeface="Arial Black" panose="020B0A04020102020204"/>
              </a:rPr>
              <a:t>ΔΕΞΑΜΕΝΟΠΛΟΙΑ,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ΑΝΤΙΣΤΟΙΧΑ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ΜΕΤΑΦΟΡΑΣ</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ΧΥ</a:t>
            </a:r>
            <a:r>
              <a:rPr lang="el-GR" sz="1800" spc="-10" dirty="0" smtClean="0">
                <a:latin typeface="Arial Black" panose="020B0A04020102020204"/>
                <a:cs typeface="Arial Black" panose="020B0A04020102020204"/>
              </a:rPr>
              <a:t>ΜΑ</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ΦΟΡΤΙΟΥ</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ΠΟΝΤΟΠΟΡΑ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ΜΕΤΑΦΟΡΑΣ ΕΜΠΟΡΕΥΜΑΤΟΚΙΒΩΤΙΩΝ.</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2700" marR="508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ΑΝΤΙΣΤΟΙΧΑ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ΜΕΣΟΣΤΡΟΦΕΣ</a:t>
            </a:r>
            <a:r>
              <a:rPr sz="1800" spc="25" dirty="0">
                <a:solidFill>
                  <a:srgbClr val="0000FF"/>
                </a:solidFill>
                <a:latin typeface="Arial Black" panose="020B0A04020102020204"/>
                <a:cs typeface="Arial Black" panose="020B0A04020102020204"/>
              </a:rPr>
              <a:t> </a:t>
            </a:r>
            <a:r>
              <a:rPr sz="1800" spc="-10" dirty="0">
                <a:latin typeface="Arial Black" panose="020B0A04020102020204"/>
                <a:cs typeface="Arial Black" panose="020B0A04020102020204"/>
              </a:rPr>
              <a:t>ΠΕΤΡΕΛΑΙΟΜΗΧΑΝΕΣ </a:t>
            </a:r>
            <a:r>
              <a:rPr sz="1800" dirty="0">
                <a:latin typeface="Arial Black" panose="020B0A04020102020204"/>
                <a:cs typeface="Arial Black" panose="020B0A04020102020204"/>
              </a:rPr>
              <a:t>ΚΥΡΙΑΡΧΟΥΝ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ΠΕΡΙΟΧΗ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ΜΙΚΡΟΤΕΡΩΝ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ΕΜΠΟΡΙΚΩΝ </a:t>
            </a:r>
            <a:r>
              <a:rPr sz="1800" dirty="0">
                <a:latin typeface="Arial Black" panose="020B0A04020102020204"/>
                <a:cs typeface="Arial Black" panose="020B0A04020102020204"/>
              </a:rPr>
              <a:t>ΠΛΟΙΩΝ,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ΟΧΗΜΑΤΑΓΩΓΑ,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ΑΝΑΨΥΧΗΣ,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ΠΛΟΙΑ </a:t>
            </a:r>
            <a:r>
              <a:rPr sz="1800">
                <a:latin typeface="Arial Black" panose="020B0A04020102020204"/>
                <a:cs typeface="Arial Black" panose="020B0A04020102020204"/>
              </a:rPr>
              <a:t>ΤΩΝ</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ΑΚΤΟΠΛΟ</a:t>
            </a:r>
            <a:r>
              <a:rPr lang="el-GR" sz="1800" dirty="0" smtClean="0">
                <a:latin typeface="Arial Black" panose="020B0A04020102020204"/>
                <a:cs typeface="Arial Black" panose="020B0A04020102020204"/>
              </a:rPr>
              <a:t>Ϊ</a:t>
            </a:r>
            <a:r>
              <a:rPr sz="1800" smtClean="0">
                <a:latin typeface="Arial Black" panose="020B0A04020102020204"/>
                <a:cs typeface="Arial Black" panose="020B0A04020102020204"/>
              </a:rPr>
              <a:t>ΚΩΝ</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ΓΡΑΜΜΩΝ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ΚΑΘΩΣ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ΕΙΔΙΚΩΝ </a:t>
            </a:r>
            <a:r>
              <a:rPr sz="1800" dirty="0">
                <a:latin typeface="Arial Black" panose="020B0A04020102020204"/>
                <a:cs typeface="Arial Black" panose="020B0A04020102020204"/>
              </a:rPr>
              <a:t>ΧΡΗΣΕΩΝ,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ΟΠΩΣ ΠΛΟΙΑ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ΨΥΓΕΙΑ,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ΠΑΓΟΘΡΑΥΣΤΙΚΑ</a:t>
            </a:r>
            <a:r>
              <a:rPr sz="1800" spc="-5">
                <a:latin typeface="Arial Black" panose="020B0A04020102020204"/>
                <a:cs typeface="Arial Black" panose="020B0A04020102020204"/>
              </a:rPr>
              <a:t> </a:t>
            </a:r>
            <a:r>
              <a:rPr sz="1800" spc="-25" smtClean="0">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2700" marR="49276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ΠΛΕΟΝ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ΜΕΓΑΛΗ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ΠΟΙΚΙΛΙΑ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ΜΙΚΡΩΝ </a:t>
            </a:r>
            <a:r>
              <a:rPr sz="1800" spc="-10" dirty="0">
                <a:latin typeface="Arial Black" panose="020B0A04020102020204"/>
                <a:cs typeface="Arial Black" panose="020B0A04020102020204"/>
              </a:rPr>
              <a:t>ΑΡΓΟΣΤΡΟΦΩΝ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ΜΕΓΑΛΩΝ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ΜΕΣΟΣΤΡΟΦΩΝ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ΜΠΟΡΟΥΝ</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ΤΟΠΟΘΕΤΗΘΟΥΝ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ΑΝΤΙΣΤΡΟΦΑ.</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0199" rIns="0" bIns="0" rtlCol="0">
            <a:spAutoFit/>
          </a:bodyPr>
          <a:lstStyle/>
          <a:p>
            <a:pPr>
              <a:lnSpc>
                <a:spcPct val="100000"/>
              </a:lnSpc>
              <a:spcBef>
                <a:spcPts val="110"/>
              </a:spcBef>
            </a:pPr>
            <a:r>
              <a:rPr sz="2100" u="sng" dirty="0">
                <a:solidFill>
                  <a:srgbClr val="FFFFFF"/>
                </a:solidFill>
                <a:uFill>
                  <a:solidFill>
                    <a:srgbClr val="FFFFFF"/>
                  </a:solidFill>
                </a:uFill>
              </a:rPr>
              <a:t>ΓΕΝΙΚΑ</a:t>
            </a:r>
            <a:r>
              <a:rPr sz="2100" u="sng" spc="-65" dirty="0">
                <a:solidFill>
                  <a:srgbClr val="FFFFFF"/>
                </a:solidFill>
                <a:uFill>
                  <a:solidFill>
                    <a:srgbClr val="FFFFFF"/>
                  </a:solidFill>
                </a:uFill>
              </a:rPr>
              <a:t> </a:t>
            </a:r>
            <a:r>
              <a:rPr sz="2100" u="sng" dirty="0">
                <a:solidFill>
                  <a:srgbClr val="FFFFFF"/>
                </a:solidFill>
                <a:uFill>
                  <a:solidFill>
                    <a:srgbClr val="FFFFFF"/>
                  </a:solidFill>
                </a:uFill>
              </a:rPr>
              <a:t>ΚΡΙΤΗΡΙΑ</a:t>
            </a:r>
            <a:r>
              <a:rPr sz="2100" u="sng" spc="-50" dirty="0">
                <a:solidFill>
                  <a:srgbClr val="FFFFFF"/>
                </a:solidFill>
                <a:uFill>
                  <a:solidFill>
                    <a:srgbClr val="FFFFFF"/>
                  </a:solidFill>
                </a:uFill>
              </a:rPr>
              <a:t> </a:t>
            </a:r>
            <a:r>
              <a:rPr sz="2100" u="sng" dirty="0">
                <a:solidFill>
                  <a:srgbClr val="FFFFFF"/>
                </a:solidFill>
                <a:uFill>
                  <a:solidFill>
                    <a:srgbClr val="FFFFFF"/>
                  </a:solidFill>
                </a:uFill>
              </a:rPr>
              <a:t>ΕΠΙΛΟΓΗΣ</a:t>
            </a:r>
            <a:r>
              <a:rPr sz="2100" u="sng" spc="-50" dirty="0">
                <a:solidFill>
                  <a:srgbClr val="FFFFFF"/>
                </a:solidFill>
                <a:uFill>
                  <a:solidFill>
                    <a:srgbClr val="FFFFFF"/>
                  </a:solidFill>
                </a:uFill>
              </a:rPr>
              <a:t> </a:t>
            </a:r>
            <a:r>
              <a:rPr sz="2100" u="sng" spc="-10" dirty="0">
                <a:solidFill>
                  <a:srgbClr val="FFFFFF"/>
                </a:solidFill>
                <a:uFill>
                  <a:solidFill>
                    <a:srgbClr val="FFFFFF"/>
                  </a:solidFill>
                </a:uFill>
              </a:rPr>
              <a:t>ΣΥΣΤΗΜΑΤΟΣ</a:t>
            </a:r>
            <a:r>
              <a:rPr sz="2100" u="sng" spc="-45" dirty="0">
                <a:solidFill>
                  <a:srgbClr val="FFFFFF"/>
                </a:solidFill>
                <a:uFill>
                  <a:solidFill>
                    <a:srgbClr val="FFFFFF"/>
                  </a:solidFill>
                </a:uFill>
              </a:rPr>
              <a:t> </a:t>
            </a:r>
            <a:r>
              <a:rPr sz="2100" u="sng" dirty="0">
                <a:solidFill>
                  <a:srgbClr val="FFFFFF"/>
                </a:solidFill>
                <a:uFill>
                  <a:solidFill>
                    <a:srgbClr val="FFFFFF"/>
                  </a:solidFill>
                </a:uFill>
              </a:rPr>
              <a:t>ΠΡΟΩΣΕΩΣ</a:t>
            </a:r>
            <a:r>
              <a:rPr sz="2100" u="sng" spc="-45" dirty="0">
                <a:solidFill>
                  <a:srgbClr val="FFFFFF"/>
                </a:solidFill>
                <a:uFill>
                  <a:solidFill>
                    <a:srgbClr val="FFFFFF"/>
                  </a:solidFill>
                </a:uFill>
              </a:rPr>
              <a:t> </a:t>
            </a:r>
            <a:r>
              <a:rPr sz="2100" u="sng" spc="-10" dirty="0">
                <a:solidFill>
                  <a:srgbClr val="FFFFFF"/>
                </a:solidFill>
                <a:uFill>
                  <a:solidFill>
                    <a:srgbClr val="FFFFFF"/>
                  </a:solidFill>
                </a:uFill>
              </a:rPr>
              <a:t>ΠΛΟΙΟΥ</a:t>
            </a:r>
            <a:endParaRPr sz="2100"/>
          </a:p>
        </p:txBody>
      </p:sp>
    </p:spTree>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153400" cy="4026743"/>
          </a:xfrm>
          <a:prstGeom prst="rect">
            <a:avLst/>
          </a:prstGeom>
        </p:spPr>
        <p:txBody>
          <a:bodyPr vert="horz" wrap="square" lIns="0" tIns="12700" rIns="0" bIns="0" rtlCol="0">
            <a:spAutoFit/>
          </a:bodyPr>
          <a:lstStyle/>
          <a:p>
            <a:pPr marL="12700" marR="228600">
              <a:lnSpc>
                <a:spcPct val="100000"/>
              </a:lnSpc>
              <a:spcBef>
                <a:spcPts val="100"/>
              </a:spcBef>
              <a:buClr>
                <a:srgbClr val="FF0000"/>
              </a:buClr>
              <a:buSzPct val="94000"/>
              <a:buFont typeface="Wingdings" panose="05000000000000000000"/>
              <a:buChar char=""/>
              <a:tabLst>
                <a:tab pos="217170" algn="l"/>
              </a:tabLst>
            </a:pPr>
            <a:r>
              <a:rPr sz="2000" dirty="0">
                <a:latin typeface="Arial Black" panose="020B0A04020102020204"/>
                <a:cs typeface="Arial Black" panose="020B0A04020102020204"/>
              </a:rPr>
              <a:t>ΕΙΝΑΙ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ΠΛΕΟΝ ΦΑΝΕΡΟ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ΟΤΙ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ΔΕΝ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ΠΡΕΠΕΙ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 </a:t>
            </a:r>
            <a:r>
              <a:rPr sz="2000" spc="-10" dirty="0">
                <a:latin typeface="Arial Black" panose="020B0A04020102020204"/>
                <a:cs typeface="Arial Black" panose="020B0A04020102020204"/>
              </a:rPr>
              <a:t>ΥΠΑΡΧΟΥΝ </a:t>
            </a:r>
            <a:r>
              <a:rPr sz="2000" dirty="0">
                <a:latin typeface="Arial Black" panose="020B0A04020102020204"/>
                <a:cs typeface="Arial Black" panose="020B0A04020102020204"/>
              </a:rPr>
              <a:t>ΠΡΟΚΑΤΑΛΗΨΕΙΣ</a:t>
            </a:r>
            <a:r>
              <a:rPr sz="2000" spc="5" dirty="0">
                <a:latin typeface="Arial Black" panose="020B0A04020102020204"/>
                <a:cs typeface="Arial Black" panose="020B0A04020102020204"/>
              </a:rPr>
              <a:t> </a:t>
            </a:r>
            <a:r>
              <a:rPr sz="2000">
                <a:latin typeface="Arial Black" panose="020B0A04020102020204"/>
                <a:cs typeface="Arial Black" panose="020B0A04020102020204"/>
              </a:rPr>
              <a:t>ΣΤΗΝ</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ΕΓΚΑΤΑΣΤΑΣ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 </a:t>
            </a:r>
            <a:r>
              <a:rPr sz="2000" dirty="0">
                <a:latin typeface="Arial Black" panose="020B0A04020102020204"/>
                <a:cs typeface="Arial Black" panose="020B0A04020102020204"/>
              </a:rPr>
              <a:t>ΑΛΛΑ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ΠΡΕΠΕΙ </a:t>
            </a:r>
            <a:r>
              <a:rPr sz="2000" spc="-25" dirty="0">
                <a:latin typeface="Arial Black" panose="020B0A04020102020204"/>
                <a:cs typeface="Arial Black" panose="020B0A04020102020204"/>
              </a:rPr>
              <a:t>ΤΑ </a:t>
            </a:r>
            <a:r>
              <a:rPr sz="2000" dirty="0">
                <a:latin typeface="Arial Black" panose="020B0A04020102020204"/>
                <a:cs typeface="Arial Black" panose="020B0A04020102020204"/>
              </a:rPr>
              <a:t>ΤΕΧΝΟΟΙΚΟΝΟΜΙΚΑ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ΚΡΙΤΗΡΙΑ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ΑΥΤΑ ΠΟΥ</a:t>
            </a:r>
            <a:r>
              <a:rPr sz="2000" spc="-10" dirty="0">
                <a:latin typeface="Arial Black" panose="020B0A04020102020204"/>
                <a:cs typeface="Arial Black" panose="020B0A04020102020204"/>
              </a:rPr>
              <a:t> ΟΔΗΓΟΥΝ </a:t>
            </a:r>
            <a:r>
              <a:rPr sz="2000" dirty="0">
                <a:latin typeface="Arial Black" panose="020B0A04020102020204"/>
                <a:cs typeface="Arial Black" panose="020B0A04020102020204"/>
              </a:rPr>
              <a:t>ΣΤΗΝ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ΕΠΙΛΟΓΗ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5" dirty="0">
                <a:latin typeface="Arial Black" panose="020B0A04020102020204"/>
                <a:cs typeface="Arial Black" panose="020B0A04020102020204"/>
              </a:rPr>
              <a:t> </a:t>
            </a:r>
            <a:r>
              <a:rPr sz="2000">
                <a:latin typeface="Arial Black" panose="020B0A04020102020204"/>
                <a:cs typeface="Arial Black" panose="020B0A04020102020204"/>
              </a:rPr>
              <a:t>ΚΑΤΑΛΛΗΛΟΥ</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ΣΥΣΤΗΜΑ</a:t>
            </a:r>
            <a:r>
              <a:rPr lang="el-GR" sz="2000" dirty="0" smtClean="0">
                <a:latin typeface="Arial Black" panose="020B0A04020102020204"/>
                <a:cs typeface="Arial Black" panose="020B0A04020102020204"/>
              </a:rPr>
              <a:t>ΤΟΣ</a:t>
            </a:r>
            <a:r>
              <a:rPr sz="2000" spc="-5" smtClean="0">
                <a:latin typeface="Arial Black" panose="020B0A04020102020204"/>
                <a:cs typeface="Arial Black" panose="020B0A04020102020204"/>
              </a:rPr>
              <a:t> </a:t>
            </a:r>
            <a:r>
              <a:rPr sz="2000" spc="-10" smtClean="0">
                <a:latin typeface="Arial Black" panose="020B0A04020102020204"/>
                <a:cs typeface="Arial Black" panose="020B0A04020102020204"/>
              </a:rPr>
              <a:t>ΠΡΟΩΣ</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Σ</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2700" marR="5080">
              <a:lnSpc>
                <a:spcPct val="100000"/>
              </a:lnSpc>
              <a:spcBef>
                <a:spcPts val="5"/>
              </a:spcBef>
              <a:buClr>
                <a:srgbClr val="FF0000"/>
              </a:buClr>
              <a:buSzPct val="94000"/>
              <a:buFont typeface="Wingdings" panose="05000000000000000000"/>
              <a:buChar char=""/>
              <a:tabLst>
                <a:tab pos="217170" algn="l"/>
              </a:tabLst>
            </a:pPr>
            <a:r>
              <a:rPr sz="2000" dirty="0">
                <a:latin typeface="Arial Black" panose="020B0A04020102020204"/>
                <a:cs typeface="Arial Black" panose="020B0A04020102020204"/>
              </a:rPr>
              <a:t>ΕΝΑΣ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ΛΟΓΟΣ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ΠΟΥ </a:t>
            </a:r>
            <a:r>
              <a:rPr sz="2000">
                <a:latin typeface="Arial Black" panose="020B0A04020102020204"/>
                <a:cs typeface="Arial Black" panose="020B0A04020102020204"/>
              </a:rPr>
              <a:t>ΕΠΕΤΡΕΨΕ</a:t>
            </a:r>
            <a:r>
              <a:rPr sz="2000" spc="-5">
                <a:latin typeface="Arial Black" panose="020B0A04020102020204"/>
                <a:cs typeface="Arial Black" panose="020B0A04020102020204"/>
              </a:rPr>
              <a:t> </a:t>
            </a:r>
            <a:r>
              <a:rPr sz="2000" smtClean="0">
                <a:latin typeface="Arial Black" panose="020B0A04020102020204"/>
                <a:cs typeface="Arial Black" panose="020B0A04020102020204"/>
              </a:rPr>
              <a:t>ΤΗ</a:t>
            </a:r>
            <a:r>
              <a:rPr lang="el-GR" sz="2000" dirty="0" smtClean="0">
                <a:latin typeface="Arial Black" panose="020B0A04020102020204"/>
                <a:cs typeface="Arial Black" panose="020B0A04020102020204"/>
              </a:rPr>
              <a:t>Ν</a:t>
            </a:r>
            <a:r>
              <a:rPr sz="2000" smtClean="0">
                <a:latin typeface="Arial Black" panose="020B0A04020102020204"/>
                <a:cs typeface="Arial Black" panose="020B0A04020102020204"/>
              </a:rPr>
              <a:t> </a:t>
            </a:r>
            <a:r>
              <a:rPr sz="2000" dirty="0">
                <a:latin typeface="Arial Black" panose="020B0A04020102020204"/>
                <a:cs typeface="Arial Black" panose="020B0A04020102020204"/>
              </a:rPr>
              <a:t>ΔΙΕΥΡΥΝΣΗ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a:t>
            </a:r>
            <a:r>
              <a:rPr sz="2000" spc="-10" dirty="0">
                <a:latin typeface="Arial Black" panose="020B0A04020102020204"/>
                <a:cs typeface="Arial Black" panose="020B0A04020102020204"/>
              </a:rPr>
              <a:t>ΠΕΔΙΟΥ </a:t>
            </a:r>
            <a:r>
              <a:rPr sz="2000" dirty="0">
                <a:latin typeface="Arial Black" panose="020B0A04020102020204"/>
                <a:cs typeface="Arial Black" panose="020B0A04020102020204"/>
              </a:rPr>
              <a:t>ΕΦΑΡΜΟΓΗΣ ΤΩΝ ΤΕΤΡΑΧΡΟΝΩΝ</a:t>
            </a:r>
            <a:r>
              <a:rPr sz="2000" spc="5" dirty="0">
                <a:latin typeface="Arial Black" panose="020B0A04020102020204"/>
                <a:cs typeface="Arial Black" panose="020B0A04020102020204"/>
              </a:rPr>
              <a:t> </a:t>
            </a:r>
            <a:r>
              <a:rPr sz="2000" spc="-10">
                <a:latin typeface="Arial Black" panose="020B0A04020102020204"/>
                <a:cs typeface="Arial Black" panose="020B0A04020102020204"/>
              </a:rPr>
              <a:t>ΜΕΣΟΣΤΡΟΦΩΝ </a:t>
            </a:r>
            <a:r>
              <a:rPr sz="2000" smtClean="0">
                <a:latin typeface="Arial Black" panose="020B0A04020102020204"/>
                <a:cs typeface="Arial Black" panose="020B0A04020102020204"/>
              </a:rPr>
              <a:t>ΠΕΤΡΕΛΑΙΟΜΗΧΑΝ</a:t>
            </a:r>
            <a:r>
              <a:rPr lang="el-GR" sz="2000" dirty="0" smtClean="0">
                <a:latin typeface="Arial Black" panose="020B0A04020102020204"/>
                <a:cs typeface="Arial Black" panose="020B0A04020102020204"/>
              </a:rPr>
              <a:t>ΩΝ,</a:t>
            </a:r>
            <a:r>
              <a:rPr sz="2000" spc="-5" smtClean="0">
                <a:latin typeface="Arial Black" panose="020B0A04020102020204"/>
                <a:cs typeface="Arial Black" panose="020B0A04020102020204"/>
              </a:rPr>
              <a:t> </a:t>
            </a:r>
            <a:r>
              <a:rPr sz="2000" dirty="0">
                <a:latin typeface="Arial Black" panose="020B0A04020102020204"/>
                <a:cs typeface="Arial Black" panose="020B0A04020102020204"/>
              </a:rPr>
              <a:t>ΗΤΑΝ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ΑΝΑΠΤΥΞΗ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ΙΚΑΝΟΤΗΤΑΣ </a:t>
            </a:r>
            <a:r>
              <a:rPr sz="2000" dirty="0">
                <a:latin typeface="Arial Black" panose="020B0A04020102020204"/>
                <a:cs typeface="Arial Black" panose="020B0A04020102020204"/>
              </a:rPr>
              <a:t>ΤΟΥΣ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ΚΑΥΣΗ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ΧΑΜΗΛΗΣ </a:t>
            </a:r>
            <a:r>
              <a:rPr sz="2000">
                <a:latin typeface="Arial Black" panose="020B0A04020102020204"/>
                <a:cs typeface="Arial Black" panose="020B0A04020102020204"/>
              </a:rPr>
              <a:t>ΠΟΙΟΤΗΤΑΣ </a:t>
            </a:r>
            <a:r>
              <a:rPr sz="2000" smtClean="0">
                <a:latin typeface="Arial Black" panose="020B0A04020102020204"/>
                <a:cs typeface="Arial Black" panose="020B0A04020102020204"/>
              </a:rPr>
              <a:t>ΚΑΥΣΙΜΩΝ</a:t>
            </a:r>
            <a:r>
              <a:rPr lang="el-GR" sz="2000" dirty="0" smtClean="0">
                <a:latin typeface="Arial Black" panose="020B0A04020102020204"/>
                <a:cs typeface="Arial Black" panose="020B0A04020102020204"/>
              </a:rPr>
              <a:t>,</a:t>
            </a:r>
            <a:r>
              <a:rPr sz="2000" spc="-5" smtClean="0">
                <a:latin typeface="Arial Black" panose="020B0A04020102020204"/>
                <a:cs typeface="Arial Black" panose="020B0A04020102020204"/>
              </a:rPr>
              <a:t> </a:t>
            </a:r>
            <a:r>
              <a:rPr sz="2000" spc="-10" dirty="0">
                <a:latin typeface="Arial Black" panose="020B0A04020102020204"/>
                <a:cs typeface="Arial Black" panose="020B0A04020102020204"/>
              </a:rPr>
              <a:t>ΧΩΡΙΣ </a:t>
            </a:r>
            <a:r>
              <a:rPr sz="2000" dirty="0">
                <a:latin typeface="Arial Black" panose="020B0A04020102020204"/>
                <a:cs typeface="Arial Black" panose="020B0A04020102020204"/>
              </a:rPr>
              <a:t>ΠΕΡΙΟΡΙΣΜΟΥΣ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ΛΕΙΤΟΥΡΓΙΑ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ΧΩΡΙΣ</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ΑΥΞΗΣΗ</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a:latin typeface="Arial Black" panose="020B0A04020102020204"/>
                <a:cs typeface="Arial Black" panose="020B0A04020102020204"/>
              </a:rPr>
              <a:t>ΚΟΣΤΟΥΣ</a:t>
            </a:r>
            <a:r>
              <a:rPr sz="2000" spc="10">
                <a:latin typeface="Arial Black" panose="020B0A04020102020204"/>
                <a:cs typeface="Arial Black" panose="020B0A04020102020204"/>
              </a:rPr>
              <a:t> </a:t>
            </a:r>
            <a:r>
              <a:rPr sz="2000" spc="-10" smtClean="0">
                <a:latin typeface="Arial Black" panose="020B0A04020102020204"/>
                <a:cs typeface="Arial Black" panose="020B0A04020102020204"/>
              </a:rPr>
              <a:t>ΣΥΝΤΗΡΗΣ</a:t>
            </a:r>
            <a:r>
              <a:rPr lang="el-GR" sz="2000" spc="-10" dirty="0" smtClean="0">
                <a:latin typeface="Arial Black" panose="020B0A04020102020204"/>
                <a:cs typeface="Arial Black" panose="020B0A04020102020204"/>
              </a:rPr>
              <a:t>Η</a:t>
            </a:r>
            <a:r>
              <a:rPr sz="2000" spc="-10" smtClean="0">
                <a:latin typeface="Arial Black" panose="020B0A04020102020204"/>
                <a:cs typeface="Arial Black" panose="020B0A04020102020204"/>
              </a:rPr>
              <a:t>Σ</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0199" rIns="0" bIns="0" rtlCol="0">
            <a:spAutoFit/>
          </a:bodyPr>
          <a:lstStyle/>
          <a:p>
            <a:pPr>
              <a:lnSpc>
                <a:spcPct val="100000"/>
              </a:lnSpc>
              <a:spcBef>
                <a:spcPts val="110"/>
              </a:spcBef>
            </a:pPr>
            <a:r>
              <a:rPr sz="2100" u="sng" dirty="0">
                <a:solidFill>
                  <a:srgbClr val="FFFFFF"/>
                </a:solidFill>
                <a:uFill>
                  <a:solidFill>
                    <a:srgbClr val="FFFFFF"/>
                  </a:solidFill>
                </a:uFill>
              </a:rPr>
              <a:t>ΓΕΝΙΚΑ</a:t>
            </a:r>
            <a:r>
              <a:rPr sz="2100" u="sng" spc="-65" dirty="0">
                <a:solidFill>
                  <a:srgbClr val="FFFFFF"/>
                </a:solidFill>
                <a:uFill>
                  <a:solidFill>
                    <a:srgbClr val="FFFFFF"/>
                  </a:solidFill>
                </a:uFill>
              </a:rPr>
              <a:t> </a:t>
            </a:r>
            <a:r>
              <a:rPr sz="2100" u="sng" dirty="0">
                <a:solidFill>
                  <a:srgbClr val="FFFFFF"/>
                </a:solidFill>
                <a:uFill>
                  <a:solidFill>
                    <a:srgbClr val="FFFFFF"/>
                  </a:solidFill>
                </a:uFill>
              </a:rPr>
              <a:t>ΚΡΙΤΗΡΙΑ</a:t>
            </a:r>
            <a:r>
              <a:rPr sz="2100" u="sng" spc="-50" dirty="0">
                <a:solidFill>
                  <a:srgbClr val="FFFFFF"/>
                </a:solidFill>
                <a:uFill>
                  <a:solidFill>
                    <a:srgbClr val="FFFFFF"/>
                  </a:solidFill>
                </a:uFill>
              </a:rPr>
              <a:t> </a:t>
            </a:r>
            <a:r>
              <a:rPr sz="2100" u="sng" dirty="0">
                <a:solidFill>
                  <a:srgbClr val="FFFFFF"/>
                </a:solidFill>
                <a:uFill>
                  <a:solidFill>
                    <a:srgbClr val="FFFFFF"/>
                  </a:solidFill>
                </a:uFill>
              </a:rPr>
              <a:t>ΕΠΙΛΟΓΗΣ</a:t>
            </a:r>
            <a:r>
              <a:rPr sz="2100" u="sng" spc="-50" dirty="0">
                <a:solidFill>
                  <a:srgbClr val="FFFFFF"/>
                </a:solidFill>
                <a:uFill>
                  <a:solidFill>
                    <a:srgbClr val="FFFFFF"/>
                  </a:solidFill>
                </a:uFill>
              </a:rPr>
              <a:t> </a:t>
            </a:r>
            <a:r>
              <a:rPr sz="2100" u="sng" spc="-10" dirty="0">
                <a:solidFill>
                  <a:srgbClr val="FFFFFF"/>
                </a:solidFill>
                <a:uFill>
                  <a:solidFill>
                    <a:srgbClr val="FFFFFF"/>
                  </a:solidFill>
                </a:uFill>
              </a:rPr>
              <a:t>ΣΥΣΤΗΜΑΤΟΣ</a:t>
            </a:r>
            <a:r>
              <a:rPr sz="2100" u="sng" spc="-45" dirty="0">
                <a:solidFill>
                  <a:srgbClr val="FFFFFF"/>
                </a:solidFill>
                <a:uFill>
                  <a:solidFill>
                    <a:srgbClr val="FFFFFF"/>
                  </a:solidFill>
                </a:uFill>
              </a:rPr>
              <a:t> </a:t>
            </a:r>
            <a:r>
              <a:rPr sz="2100" u="sng" dirty="0">
                <a:solidFill>
                  <a:srgbClr val="FFFFFF"/>
                </a:solidFill>
                <a:uFill>
                  <a:solidFill>
                    <a:srgbClr val="FFFFFF"/>
                  </a:solidFill>
                </a:uFill>
              </a:rPr>
              <a:t>ΠΡΟΩΣΕΩΣ</a:t>
            </a:r>
            <a:r>
              <a:rPr sz="2100" u="sng" spc="-45" dirty="0">
                <a:solidFill>
                  <a:srgbClr val="FFFFFF"/>
                </a:solidFill>
                <a:uFill>
                  <a:solidFill>
                    <a:srgbClr val="FFFFFF"/>
                  </a:solidFill>
                </a:uFill>
              </a:rPr>
              <a:t> </a:t>
            </a:r>
            <a:r>
              <a:rPr sz="2100" u="sng" spc="-10" dirty="0">
                <a:solidFill>
                  <a:srgbClr val="FFFFFF"/>
                </a:solidFill>
                <a:uFill>
                  <a:solidFill>
                    <a:srgbClr val="FFFFFF"/>
                  </a:solidFill>
                </a:uFill>
              </a:rPr>
              <a:t>ΠΛΟΙΟΥ</a:t>
            </a:r>
            <a:endParaRPr sz="2100"/>
          </a:p>
        </p:txBody>
      </p:sp>
    </p:spTree>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59470" cy="5634876"/>
          </a:xfrm>
          <a:prstGeom prst="rect">
            <a:avLst/>
          </a:prstGeom>
        </p:spPr>
        <p:txBody>
          <a:bodyPr vert="horz" wrap="square" lIns="0" tIns="12700" rIns="0" bIns="0" rtlCol="0">
            <a:spAutoFit/>
          </a:bodyPr>
          <a:lstStyle/>
          <a:p>
            <a:pPr marL="12700" marR="148590">
              <a:lnSpc>
                <a:spcPct val="100000"/>
              </a:lnSpc>
              <a:spcBef>
                <a:spcPts val="100"/>
              </a:spcBef>
            </a:pPr>
            <a:r>
              <a:rPr sz="1800" u="heavy" dirty="0">
                <a:uFill>
                  <a:solidFill>
                    <a:srgbClr val="000000"/>
                  </a:solidFill>
                </a:uFill>
                <a:latin typeface="Arial Black" panose="020B0A04020102020204"/>
                <a:cs typeface="Arial Black" panose="020B0A04020102020204"/>
              </a:rPr>
              <a:t>ΟΙ</a:t>
            </a:r>
            <a:r>
              <a:rPr sz="1800" u="heavy" spc="-1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ΚΥΡΙΕΣ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ΑΠΑΙΤΗΣΕΙΣ,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ΟΣΟΝ</a:t>
            </a:r>
            <a:r>
              <a:rPr sz="1800" u="heavy" spc="-5" dirty="0">
                <a:uFill>
                  <a:solidFill>
                    <a:srgbClr val="000000"/>
                  </a:solidFill>
                </a:uFill>
                <a:latin typeface="Arial Black" panose="020B0A04020102020204"/>
                <a:cs typeface="Arial Black" panose="020B0A04020102020204"/>
              </a:rPr>
              <a:t> </a:t>
            </a:r>
            <a:r>
              <a:rPr sz="1800" u="heavy">
                <a:uFill>
                  <a:solidFill>
                    <a:srgbClr val="000000"/>
                  </a:solidFill>
                </a:uFill>
                <a:latin typeface="Arial Black" panose="020B0A04020102020204"/>
                <a:cs typeface="Arial Black" panose="020B0A04020102020204"/>
              </a:rPr>
              <a:t>ΑΦΟΡΑ</a:t>
            </a:r>
            <a:r>
              <a:rPr sz="1800" u="heavy" spc="-5">
                <a:uFill>
                  <a:solidFill>
                    <a:srgbClr val="000000"/>
                  </a:solidFill>
                </a:uFill>
                <a:latin typeface="Arial Black" panose="020B0A04020102020204"/>
                <a:cs typeface="Arial Black" panose="020B0A04020102020204"/>
              </a:rPr>
              <a:t> </a:t>
            </a:r>
            <a:r>
              <a:rPr sz="1800" u="heavy" smtClean="0">
                <a:uFill>
                  <a:solidFill>
                    <a:srgbClr val="000000"/>
                  </a:solidFill>
                </a:uFill>
                <a:latin typeface="Arial Black" panose="020B0A04020102020204"/>
                <a:cs typeface="Arial Black" panose="020B0A04020102020204"/>
              </a:rPr>
              <a:t>ΤΟ</a:t>
            </a:r>
            <a:r>
              <a:rPr sz="1800" u="heavy" spc="-5" smtClean="0">
                <a:uFill>
                  <a:solidFill>
                    <a:srgbClr val="000000"/>
                  </a:solidFill>
                </a:uFill>
                <a:latin typeface="Arial Black" panose="020B0A04020102020204"/>
                <a:cs typeface="Arial Black" panose="020B0A04020102020204"/>
              </a:rPr>
              <a:t> </a:t>
            </a:r>
            <a:r>
              <a:rPr sz="1800" u="heavy">
                <a:uFill>
                  <a:solidFill>
                    <a:srgbClr val="000000"/>
                  </a:solidFill>
                </a:uFill>
                <a:latin typeface="Arial Black" panose="020B0A04020102020204"/>
                <a:cs typeface="Arial Black" panose="020B0A04020102020204"/>
              </a:rPr>
              <a:t>ΣΥΣΤΗΜΑ</a:t>
            </a:r>
            <a:r>
              <a:rPr sz="1800" u="heavy" spc="5">
                <a:uFill>
                  <a:solidFill>
                    <a:srgbClr val="000000"/>
                  </a:solidFill>
                </a:uFill>
                <a:latin typeface="Arial Black" panose="020B0A04020102020204"/>
                <a:cs typeface="Arial Black" panose="020B0A04020102020204"/>
              </a:rPr>
              <a:t> </a:t>
            </a:r>
            <a:r>
              <a:rPr sz="1800" u="heavy" spc="-10" smtClean="0">
                <a:uFill>
                  <a:solidFill>
                    <a:srgbClr val="000000"/>
                  </a:solidFill>
                </a:uFill>
                <a:latin typeface="Arial Black" panose="020B0A04020102020204"/>
                <a:cs typeface="Arial Black" panose="020B0A04020102020204"/>
              </a:rPr>
              <a:t>ΠΡΟΩΣ</a:t>
            </a:r>
            <a:r>
              <a:rPr lang="el-GR" sz="1800" u="heavy" spc="-10" dirty="0" smtClean="0">
                <a:uFill>
                  <a:solidFill>
                    <a:srgbClr val="000000"/>
                  </a:solidFill>
                </a:uFill>
                <a:latin typeface="Arial Black" panose="020B0A04020102020204"/>
                <a:cs typeface="Arial Black" panose="020B0A04020102020204"/>
              </a:rPr>
              <a:t>Η</a:t>
            </a:r>
            <a:r>
              <a:rPr sz="1800" u="heavy" spc="-10" smtClean="0">
                <a:uFill>
                  <a:solidFill>
                    <a:srgbClr val="000000"/>
                  </a:solidFill>
                </a:uFill>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ΕΙΝΑΙ:</a:t>
            </a:r>
            <a:endParaRPr sz="1800">
              <a:latin typeface="Arial Black" panose="020B0A04020102020204"/>
              <a:cs typeface="Arial Black" panose="020B0A04020102020204"/>
            </a:endParaRPr>
          </a:p>
          <a:p>
            <a:pPr marL="193040" marR="4889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ΠΡΕΠΕΙ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ΚΑΤΑΛΑΜΒΑΝΕΙ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2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ΜΙΚΡΟΤΕΡΟ ΔΥΝΑΤΟ</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ΧΩΡΟ</a:t>
            </a:r>
            <a:r>
              <a:rPr sz="1800" spc="25" dirty="0">
                <a:solidFill>
                  <a:srgbClr val="0000FF"/>
                </a:solidFill>
                <a:latin typeface="Arial Black" panose="020B0A04020102020204"/>
                <a:cs typeface="Arial Black" panose="020B0A04020102020204"/>
              </a:rPr>
              <a:t> </a:t>
            </a:r>
            <a:r>
              <a:rPr sz="1800" spc="-25" dirty="0">
                <a:latin typeface="Arial Black" panose="020B0A04020102020204"/>
                <a:cs typeface="Arial Black" panose="020B0A04020102020204"/>
              </a:rPr>
              <a:t>ΣΤΟ </a:t>
            </a:r>
            <a:r>
              <a:rPr sz="1800" dirty="0">
                <a:latin typeface="Arial Black" panose="020B0A04020102020204"/>
                <a:cs typeface="Arial Black" panose="020B0A04020102020204"/>
              </a:rPr>
              <a:t>ΠΛΟΙΟ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ΕΧΕΙ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ΜΙΚΡΟΤΕΡΟ</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ΔΥΝΑΤΟ</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ΒΑΡΟΣ.</a:t>
            </a:r>
            <a:endParaRPr sz="1800">
              <a:latin typeface="Arial Black" panose="020B0A04020102020204"/>
              <a:cs typeface="Arial Black" panose="020B0A04020102020204"/>
            </a:endParaRPr>
          </a:p>
          <a:p>
            <a:pPr marL="193040" marR="126301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ΠΡΕΠΕΙ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ΟΔΗΓΕΙ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20"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ΜΙΚΡΟΤΕΡΟ</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ΔΥΝΑΤΟ</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ΚΟΣΤΟΣ </a:t>
            </a:r>
            <a:r>
              <a:rPr sz="1800" dirty="0">
                <a:solidFill>
                  <a:srgbClr val="0000FF"/>
                </a:solidFill>
                <a:latin typeface="Arial Black" panose="020B0A04020102020204"/>
                <a:cs typeface="Arial Black" panose="020B0A04020102020204"/>
              </a:rPr>
              <a:t>ΛΕΙΤΟΥΡΓΙΑΣ</a:t>
            </a:r>
            <a:r>
              <a:rPr sz="1800" spc="-25" dirty="0">
                <a:solidFill>
                  <a:srgbClr val="0000FF"/>
                </a:solidFill>
                <a:latin typeface="Arial Black" panose="020B0A04020102020204"/>
                <a:cs typeface="Arial Black" panose="020B0A04020102020204"/>
              </a:rPr>
              <a:t> </a:t>
            </a:r>
            <a:r>
              <a:rPr sz="1800">
                <a:solidFill>
                  <a:srgbClr val="0000FF"/>
                </a:solidFill>
                <a:latin typeface="Arial Black" panose="020B0A04020102020204"/>
                <a:cs typeface="Arial Black" panose="020B0A04020102020204"/>
              </a:rPr>
              <a:t>ΚΑΙ</a:t>
            </a:r>
            <a:r>
              <a:rPr sz="1800" spc="-10">
                <a:solidFill>
                  <a:srgbClr val="0000FF"/>
                </a:solidFill>
                <a:latin typeface="Arial Black" panose="020B0A04020102020204"/>
                <a:cs typeface="Arial Black" panose="020B0A04020102020204"/>
              </a:rPr>
              <a:t> </a:t>
            </a:r>
            <a:r>
              <a:rPr sz="1800" spc="-10" smtClean="0">
                <a:solidFill>
                  <a:srgbClr val="0000FF"/>
                </a:solidFill>
                <a:latin typeface="Arial Black" panose="020B0A04020102020204"/>
                <a:cs typeface="Arial Black" panose="020B0A04020102020204"/>
              </a:rPr>
              <a:t>ΣΥΝΤΗΡΗΣ</a:t>
            </a:r>
            <a:r>
              <a:rPr lang="el-GR" sz="1800" spc="-10" dirty="0" smtClean="0">
                <a:solidFill>
                  <a:srgbClr val="0000FF"/>
                </a:solidFill>
                <a:latin typeface="Arial Black" panose="020B0A04020102020204"/>
                <a:cs typeface="Arial Black" panose="020B0A04020102020204"/>
              </a:rPr>
              <a:t>Η</a:t>
            </a:r>
            <a:r>
              <a:rPr sz="1800" spc="-10" smtClean="0">
                <a:solidFill>
                  <a:srgbClr val="0000FF"/>
                </a:solidFill>
                <a:latin typeface="Arial Black" panose="020B0A04020102020204"/>
                <a:cs typeface="Arial Black" panose="020B0A04020102020204"/>
              </a:rPr>
              <a:t>Σ</a:t>
            </a:r>
            <a:r>
              <a:rPr sz="1800" spc="-10" dirty="0">
                <a:solidFill>
                  <a:srgbClr val="0000FF"/>
                </a:solidFill>
                <a:latin typeface="Arial Black" panose="020B0A04020102020204"/>
                <a:cs typeface="Arial Black" panose="020B0A04020102020204"/>
              </a:rPr>
              <a:t>.</a:t>
            </a:r>
            <a:endParaRPr sz="1800">
              <a:latin typeface="Arial Black" panose="020B0A04020102020204"/>
              <a:cs typeface="Arial Black" panose="020B0A04020102020204"/>
            </a:endParaRPr>
          </a:p>
          <a:p>
            <a:pPr marL="193040" marR="65405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ΠΡΕΠΕΙ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ΔΥΝΑΤΗ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ΚΑΥΣΗ</a:t>
            </a:r>
            <a:r>
              <a:rPr sz="1800" spc="25" dirty="0">
                <a:latin typeface="Arial Black" panose="020B0A04020102020204"/>
                <a:cs typeface="Arial Black" panose="020B0A04020102020204"/>
              </a:rPr>
              <a:t> </a:t>
            </a:r>
            <a:r>
              <a:rPr sz="1800" dirty="0">
                <a:solidFill>
                  <a:srgbClr val="0000CC"/>
                </a:solidFill>
                <a:latin typeface="Arial Black" panose="020B0A04020102020204"/>
                <a:cs typeface="Arial Black" panose="020B0A04020102020204"/>
              </a:rPr>
              <a:t>ΧΑΜΗΛΗΣ</a:t>
            </a:r>
            <a:r>
              <a:rPr sz="1800" spc="5" dirty="0">
                <a:solidFill>
                  <a:srgbClr val="0000CC"/>
                </a:solidFill>
                <a:latin typeface="Arial Black" panose="020B0A04020102020204"/>
                <a:cs typeface="Arial Black" panose="020B0A04020102020204"/>
              </a:rPr>
              <a:t> </a:t>
            </a:r>
            <a:r>
              <a:rPr sz="1800" spc="-10" dirty="0">
                <a:solidFill>
                  <a:srgbClr val="0000CC"/>
                </a:solidFill>
                <a:latin typeface="Arial Black" panose="020B0A04020102020204"/>
                <a:cs typeface="Arial Black" panose="020B0A04020102020204"/>
              </a:rPr>
              <a:t>ΠΟΙΟΤΗΤΑΣ </a:t>
            </a:r>
            <a:r>
              <a:rPr sz="1800" dirty="0">
                <a:solidFill>
                  <a:srgbClr val="0000CC"/>
                </a:solidFill>
                <a:latin typeface="Arial Black" panose="020B0A04020102020204"/>
                <a:cs typeface="Arial Black" panose="020B0A04020102020204"/>
              </a:rPr>
              <a:t>ΠΕΤΡΕΛΑΙΟΥ</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ΧΩΡΙΣ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ΣΗΜΑΝΤΙΚΕΣ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ΕΠΙΠΤΩΣΕΙΣ</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ΣΤΗΝ </a:t>
            </a:r>
            <a:r>
              <a:rPr sz="1800" dirty="0">
                <a:latin typeface="Arial Black" panose="020B0A04020102020204"/>
                <a:cs typeface="Arial Black" panose="020B0A04020102020204"/>
              </a:rPr>
              <a:t>ΑΞΙΟΠΙΣΤΙΑ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ΕΓΚΑΤΑΣΤΑΣ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 </a:t>
            </a:r>
            <a:r>
              <a:rPr sz="1800" spc="-10">
                <a:latin typeface="Arial Black" panose="020B0A04020102020204"/>
                <a:cs typeface="Arial Black" panose="020B0A04020102020204"/>
              </a:rPr>
              <a:t>ΚΟΣΤΟΣ </a:t>
            </a:r>
            <a:r>
              <a:rPr sz="1800" spc="-10" smtClean="0">
                <a:latin typeface="Arial Black" panose="020B0A04020102020204"/>
                <a:cs typeface="Arial Black" panose="020B0A04020102020204"/>
              </a:rPr>
              <a:t>ΣΥΝΤΗΡΗΣ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93040" marR="44640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ΕΓΚΑΤΑΣΤΑΣΗ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25" dirty="0">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ΑΠΛΟΥΣΤΕΡΗ </a:t>
            </a:r>
            <a:r>
              <a:rPr sz="1800" spc="-10" dirty="0">
                <a:solidFill>
                  <a:srgbClr val="0000FF"/>
                </a:solidFill>
                <a:latin typeface="Arial Black" panose="020B0A04020102020204"/>
                <a:cs typeface="Arial Black" panose="020B0A04020102020204"/>
              </a:rPr>
              <a:t>ΔΥΝΑΤΗ, </a:t>
            </a:r>
            <a:r>
              <a:rPr sz="1800" dirty="0">
                <a:latin typeface="Arial Black" panose="020B0A04020102020204"/>
                <a:cs typeface="Arial Black" panose="020B0A04020102020204"/>
              </a:rPr>
              <a:t>ΓΙΑ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ΑΥΞΗΣΗ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ΑΞΙΟΠΙΣΤΙΑΣ 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spc="-10">
                <a:latin typeface="Arial Black" panose="020B0A04020102020204"/>
                <a:cs typeface="Arial Black" panose="020B0A04020102020204"/>
              </a:rPr>
              <a:t>ΚΟΣΤΟΥΣ </a:t>
            </a:r>
            <a:r>
              <a:rPr sz="1800" spc="-10" smtClean="0">
                <a:latin typeface="Arial Black" panose="020B0A04020102020204"/>
                <a:cs typeface="Arial Black" panose="020B0A04020102020204"/>
              </a:rPr>
              <a:t>ΣΥΝΤΗΡΗΣ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193040" marR="21018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ΕΓΚΑΤΑΣΤΑΣΗ ΠΡΕΠΕΙ ΝΑ ΜΠΟΡΕΙ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ΝΑ ΛΕΙΤΟΥΡΓΕΙ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dirty="0">
                <a:solidFill>
                  <a:srgbClr val="0000FF"/>
                </a:solidFill>
                <a:latin typeface="Arial Black" panose="020B0A04020102020204"/>
                <a:cs typeface="Arial Black" panose="020B0A04020102020204"/>
              </a:rPr>
              <a:t>ΜΙΚΡΟΤΕΡΟ</a:t>
            </a:r>
            <a:r>
              <a:rPr sz="1800" spc="-2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ΔΥΝΑΤΟ</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ΑΡΙΘΜΟ</a:t>
            </a:r>
            <a:r>
              <a:rPr sz="1800" spc="-10"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ΕΚΠΑΙΔΕΥΜΕΝΟΥ</a:t>
            </a:r>
            <a:r>
              <a:rPr sz="1800" spc="-10" dirty="0">
                <a:solidFill>
                  <a:srgbClr val="0000FF"/>
                </a:solidFill>
                <a:latin typeface="Arial Black" panose="020B0A04020102020204"/>
                <a:cs typeface="Arial Black" panose="020B0A04020102020204"/>
              </a:rPr>
              <a:t> ΠΡΟΣΩΠΙΚΟΥ.</a:t>
            </a:r>
            <a:endParaRPr sz="1800">
              <a:latin typeface="Arial Black" panose="020B0A04020102020204"/>
              <a:cs typeface="Arial Black" panose="020B0A04020102020204"/>
            </a:endParaRPr>
          </a:p>
          <a:p>
            <a:pPr marL="193040" marR="508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ΕΓΚΑΤΑΣΤΑΣΗ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ΚΙΝΕΙ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ΕΛΙΚΑ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 </a:t>
            </a:r>
            <a:r>
              <a:rPr sz="1800" spc="-10" dirty="0">
                <a:latin typeface="Arial Black" panose="020B0A04020102020204"/>
                <a:cs typeface="Arial Black" panose="020B0A04020102020204"/>
              </a:rPr>
              <a:t>ΚΑΛΥΤΕΡΗ </a:t>
            </a:r>
            <a:r>
              <a:rPr sz="1800" dirty="0">
                <a:latin typeface="Arial Black" panose="020B0A04020102020204"/>
                <a:cs typeface="Arial Black" panose="020B0A04020102020204"/>
              </a:rPr>
              <a:t>ΔΥΝΑΤΗ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ΣΧΕΔΙΑΣΗ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ΤΥΠΟ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ΚΑΛΥΤΕΡΗ </a:t>
            </a:r>
            <a:r>
              <a:rPr sz="1800" dirty="0">
                <a:latin typeface="Arial Black" panose="020B0A04020102020204"/>
                <a:cs typeface="Arial Black" panose="020B0A04020102020204"/>
              </a:rPr>
              <a:t>ΠΕΡΙΟΧΗ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ΡΟΠΗΣ.</a:t>
            </a:r>
            <a:endParaRPr sz="1800">
              <a:latin typeface="Arial Black" panose="020B0A04020102020204"/>
              <a:cs typeface="Arial Black" panose="020B0A04020102020204"/>
            </a:endParaRPr>
          </a:p>
          <a:p>
            <a:pPr marL="217170" indent="-2044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a:solidFill>
                  <a:srgbClr val="000099"/>
                </a:solidFill>
                <a:latin typeface="Arial Black" panose="020B0A04020102020204"/>
                <a:cs typeface="Arial Black" panose="020B0A04020102020204"/>
              </a:rPr>
              <a:t>ΚΟΣΤΟΣ</a:t>
            </a:r>
            <a:r>
              <a:rPr sz="1800" spc="5">
                <a:solidFill>
                  <a:srgbClr val="000099"/>
                </a:solidFill>
                <a:latin typeface="Arial Black" panose="020B0A04020102020204"/>
                <a:cs typeface="Arial Black" panose="020B0A04020102020204"/>
              </a:rPr>
              <a:t> </a:t>
            </a:r>
            <a:r>
              <a:rPr sz="1800" smtClean="0">
                <a:solidFill>
                  <a:srgbClr val="000099"/>
                </a:solidFill>
                <a:latin typeface="Arial Black" panose="020B0A04020102020204"/>
                <a:cs typeface="Arial Black" panose="020B0A04020102020204"/>
              </a:rPr>
              <a:t>ΚΤΗΣ</a:t>
            </a:r>
            <a:r>
              <a:rPr lang="el-GR" sz="1800" dirty="0" smtClean="0">
                <a:solidFill>
                  <a:srgbClr val="000099"/>
                </a:solidFill>
                <a:latin typeface="Arial Black" panose="020B0A04020102020204"/>
                <a:cs typeface="Arial Black" panose="020B0A04020102020204"/>
              </a:rPr>
              <a:t>Η</a:t>
            </a:r>
            <a:r>
              <a:rPr sz="1800" smtClean="0">
                <a:solidFill>
                  <a:srgbClr val="000099"/>
                </a:solidFill>
                <a:latin typeface="Arial Black" panose="020B0A04020102020204"/>
                <a:cs typeface="Arial Black" panose="020B0A04020102020204"/>
              </a:rPr>
              <a:t>Σ</a:t>
            </a:r>
            <a:r>
              <a:rPr sz="1800" spc="10" smtClean="0">
                <a:solidFill>
                  <a:srgbClr val="000099"/>
                </a:solidFill>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ΝΑ ΕΙΝΑΙ</a:t>
            </a:r>
            <a:r>
              <a:rPr sz="1800" spc="10" dirty="0">
                <a:latin typeface="Arial Black" panose="020B0A04020102020204"/>
                <a:cs typeface="Arial Black" panose="020B0A04020102020204"/>
              </a:rPr>
              <a:t> </a:t>
            </a:r>
            <a:r>
              <a:rPr sz="1800" dirty="0">
                <a:solidFill>
                  <a:srgbClr val="000099"/>
                </a:solidFill>
                <a:latin typeface="Arial Black" panose="020B0A04020102020204"/>
                <a:cs typeface="Arial Black" panose="020B0A04020102020204"/>
              </a:rPr>
              <a:t>ΣΧΕΤΙΚΑ</a:t>
            </a:r>
            <a:r>
              <a:rPr sz="1800" spc="5" dirty="0">
                <a:solidFill>
                  <a:srgbClr val="000099"/>
                </a:solidFill>
                <a:latin typeface="Arial Black" panose="020B0A04020102020204"/>
                <a:cs typeface="Arial Black" panose="020B0A04020102020204"/>
              </a:rPr>
              <a:t> </a:t>
            </a:r>
            <a:r>
              <a:rPr sz="1800" spc="-10" dirty="0">
                <a:solidFill>
                  <a:srgbClr val="000099"/>
                </a:solidFill>
                <a:latin typeface="Arial Black" panose="020B0A04020102020204"/>
                <a:cs typeface="Arial Black" panose="020B0A04020102020204"/>
              </a:rPr>
              <a:t>ΧΑΜΗΛΟ</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0199" rIns="0" bIns="0" rtlCol="0">
            <a:spAutoFit/>
          </a:bodyPr>
          <a:lstStyle/>
          <a:p>
            <a:pPr>
              <a:lnSpc>
                <a:spcPct val="100000"/>
              </a:lnSpc>
              <a:spcBef>
                <a:spcPts val="110"/>
              </a:spcBef>
            </a:pPr>
            <a:r>
              <a:rPr sz="2100" u="sng" dirty="0">
                <a:solidFill>
                  <a:srgbClr val="FFFFFF"/>
                </a:solidFill>
                <a:uFill>
                  <a:solidFill>
                    <a:srgbClr val="FFFFFF"/>
                  </a:solidFill>
                </a:uFill>
              </a:rPr>
              <a:t>ΓΕΝΙΚΑ</a:t>
            </a:r>
            <a:r>
              <a:rPr sz="2100" u="sng" spc="-65" dirty="0">
                <a:solidFill>
                  <a:srgbClr val="FFFFFF"/>
                </a:solidFill>
                <a:uFill>
                  <a:solidFill>
                    <a:srgbClr val="FFFFFF"/>
                  </a:solidFill>
                </a:uFill>
              </a:rPr>
              <a:t> </a:t>
            </a:r>
            <a:r>
              <a:rPr sz="2100" u="sng" dirty="0">
                <a:solidFill>
                  <a:srgbClr val="FFFFFF"/>
                </a:solidFill>
                <a:uFill>
                  <a:solidFill>
                    <a:srgbClr val="FFFFFF"/>
                  </a:solidFill>
                </a:uFill>
              </a:rPr>
              <a:t>ΚΡΙΤΗΡΙΑ</a:t>
            </a:r>
            <a:r>
              <a:rPr sz="2100" u="sng" spc="-50" dirty="0">
                <a:solidFill>
                  <a:srgbClr val="FFFFFF"/>
                </a:solidFill>
                <a:uFill>
                  <a:solidFill>
                    <a:srgbClr val="FFFFFF"/>
                  </a:solidFill>
                </a:uFill>
              </a:rPr>
              <a:t> </a:t>
            </a:r>
            <a:r>
              <a:rPr sz="2100" u="sng" dirty="0">
                <a:solidFill>
                  <a:srgbClr val="FFFFFF"/>
                </a:solidFill>
                <a:uFill>
                  <a:solidFill>
                    <a:srgbClr val="FFFFFF"/>
                  </a:solidFill>
                </a:uFill>
              </a:rPr>
              <a:t>ΕΠΙΛΟΓΗΣ</a:t>
            </a:r>
            <a:r>
              <a:rPr sz="2100" u="sng" spc="-50" dirty="0">
                <a:solidFill>
                  <a:srgbClr val="FFFFFF"/>
                </a:solidFill>
                <a:uFill>
                  <a:solidFill>
                    <a:srgbClr val="FFFFFF"/>
                  </a:solidFill>
                </a:uFill>
              </a:rPr>
              <a:t> </a:t>
            </a:r>
            <a:r>
              <a:rPr sz="2100" u="sng" spc="-10" dirty="0">
                <a:solidFill>
                  <a:srgbClr val="FFFFFF"/>
                </a:solidFill>
                <a:uFill>
                  <a:solidFill>
                    <a:srgbClr val="FFFFFF"/>
                  </a:solidFill>
                </a:uFill>
              </a:rPr>
              <a:t>ΣΥΣΤΗΜΑΤΟΣ</a:t>
            </a:r>
            <a:r>
              <a:rPr sz="2100" u="sng" spc="-45" dirty="0">
                <a:solidFill>
                  <a:srgbClr val="FFFFFF"/>
                </a:solidFill>
                <a:uFill>
                  <a:solidFill>
                    <a:srgbClr val="FFFFFF"/>
                  </a:solidFill>
                </a:uFill>
              </a:rPr>
              <a:t> </a:t>
            </a:r>
            <a:r>
              <a:rPr sz="2100" u="sng" dirty="0">
                <a:solidFill>
                  <a:srgbClr val="FFFFFF"/>
                </a:solidFill>
                <a:uFill>
                  <a:solidFill>
                    <a:srgbClr val="FFFFFF"/>
                  </a:solidFill>
                </a:uFill>
              </a:rPr>
              <a:t>ΠΡΟΩΣΕΩΣ</a:t>
            </a:r>
            <a:r>
              <a:rPr sz="2100" u="sng" spc="-45" dirty="0">
                <a:solidFill>
                  <a:srgbClr val="FFFFFF"/>
                </a:solidFill>
                <a:uFill>
                  <a:solidFill>
                    <a:srgbClr val="FFFFFF"/>
                  </a:solidFill>
                </a:uFill>
              </a:rPr>
              <a:t> </a:t>
            </a:r>
            <a:r>
              <a:rPr sz="2100" u="sng" spc="-10" dirty="0">
                <a:solidFill>
                  <a:srgbClr val="FFFFFF"/>
                </a:solidFill>
                <a:uFill>
                  <a:solidFill>
                    <a:srgbClr val="FFFFFF"/>
                  </a:solidFill>
                </a:uFill>
              </a:rPr>
              <a:t>ΠΛΟΙΟΥ</a:t>
            </a:r>
            <a:endParaRPr sz="2100"/>
          </a:p>
        </p:txBody>
      </p:sp>
    </p:spTree>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9434"/>
            <a:ext cx="8434705" cy="5650136"/>
          </a:xfrm>
          <a:prstGeom prst="rect">
            <a:avLst/>
          </a:prstGeom>
        </p:spPr>
        <p:txBody>
          <a:bodyPr vert="horz" wrap="square" lIns="0" tIns="59055" rIns="0" bIns="0" rtlCol="0">
            <a:spAutoFit/>
          </a:bodyPr>
          <a:lstStyle/>
          <a:p>
            <a:pPr marL="12700">
              <a:lnSpc>
                <a:spcPct val="100000"/>
              </a:lnSpc>
              <a:spcBef>
                <a:spcPts val="465"/>
              </a:spcBef>
            </a:pPr>
            <a:r>
              <a:rPr sz="1750" u="heavy" dirty="0">
                <a:solidFill>
                  <a:srgbClr val="FF0000"/>
                </a:solidFill>
                <a:uFill>
                  <a:solidFill>
                    <a:srgbClr val="FF0000"/>
                  </a:solidFill>
                </a:uFill>
                <a:latin typeface="Arial Black" panose="020B0A04020102020204"/>
                <a:cs typeface="Arial Black" panose="020B0A04020102020204"/>
              </a:rPr>
              <a:t>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ΠΡΩΤΗ</a:t>
            </a:r>
            <a:r>
              <a:rPr sz="1750" u="heavy" spc="-5"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ΑΠΑΙΤΗΣΗ</a:t>
            </a:r>
            <a:endParaRPr sz="1750">
              <a:latin typeface="Arial Black" panose="020B0A04020102020204"/>
              <a:cs typeface="Arial Black" panose="020B0A04020102020204"/>
            </a:endParaRPr>
          </a:p>
          <a:p>
            <a:pPr marL="12700" marR="403225">
              <a:lnSpc>
                <a:spcPct val="101000"/>
              </a:lnSpc>
              <a:spcBef>
                <a:spcPts val="355"/>
              </a:spcBef>
            </a:pPr>
            <a:r>
              <a:rPr sz="1750" dirty="0">
                <a:latin typeface="Arial Black" panose="020B0A04020102020204"/>
                <a:cs typeface="Arial Black" panose="020B0A04020102020204"/>
              </a:rPr>
              <a:t>ΣΥΝΔΕΕΤΑΙ</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ΤΗΝ</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ΙΚΑΝΟΤΗΤΑ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25" dirty="0">
                <a:latin typeface="Arial Black" panose="020B0A04020102020204"/>
                <a:cs typeface="Arial Black" panose="020B0A04020102020204"/>
              </a:rPr>
              <a:t> </a:t>
            </a:r>
            <a:r>
              <a:rPr sz="1750">
                <a:latin typeface="Arial Black" panose="020B0A04020102020204"/>
                <a:cs typeface="Arial Black" panose="020B0A04020102020204"/>
              </a:rPr>
              <a:t>ΠΛΟΙΟΥ</a:t>
            </a:r>
            <a:r>
              <a:rPr sz="1750" spc="-25">
                <a:latin typeface="Arial Black" panose="020B0A04020102020204"/>
                <a:cs typeface="Arial Black" panose="020B0A04020102020204"/>
              </a:rPr>
              <a:t> </a:t>
            </a:r>
            <a:r>
              <a:rPr lang="el-GR" sz="1750" spc="-25" dirty="0" smtClean="0">
                <a:latin typeface="Arial Black" panose="020B0A04020102020204"/>
                <a:cs typeface="Arial Black" panose="020B0A04020102020204"/>
              </a:rPr>
              <a:t>ΝΑ</a:t>
            </a:r>
            <a:r>
              <a:rPr sz="1750" spc="-15" smtClean="0">
                <a:latin typeface="Arial Black" panose="020B0A04020102020204"/>
                <a:cs typeface="Arial Black" panose="020B0A04020102020204"/>
              </a:rPr>
              <a:t> </a:t>
            </a:r>
            <a:r>
              <a:rPr sz="1750" spc="-10" smtClean="0">
                <a:latin typeface="Arial Black" panose="020B0A04020102020204"/>
                <a:cs typeface="Arial Black" panose="020B0A04020102020204"/>
              </a:rPr>
              <a:t>ΜΕΤΑΦ</a:t>
            </a:r>
            <a:r>
              <a:rPr lang="el-GR" sz="1750" spc="-10" dirty="0" smtClean="0">
                <a:latin typeface="Arial Black" panose="020B0A04020102020204"/>
                <a:cs typeface="Arial Black" panose="020B0A04020102020204"/>
              </a:rPr>
              <a:t>Ε</a:t>
            </a:r>
            <a:r>
              <a:rPr sz="1750" spc="-10" smtClean="0">
                <a:latin typeface="Arial Black" panose="020B0A04020102020204"/>
                <a:cs typeface="Arial Black" panose="020B0A04020102020204"/>
              </a:rPr>
              <a:t>Ρ</a:t>
            </a:r>
            <a:r>
              <a:rPr lang="el-GR" sz="1750" spc="-10" dirty="0" smtClean="0">
                <a:latin typeface="Arial Black" panose="020B0A04020102020204"/>
                <a:cs typeface="Arial Black" panose="020B0A04020102020204"/>
              </a:rPr>
              <a:t>ΕΙ</a:t>
            </a:r>
            <a:r>
              <a:rPr sz="1750" spc="-10" smtClean="0">
                <a:latin typeface="Arial Black" panose="020B0A04020102020204"/>
                <a:cs typeface="Arial Black" panose="020B0A04020102020204"/>
              </a:rPr>
              <a:t> </a:t>
            </a:r>
            <a:r>
              <a:rPr sz="1750" smtClean="0">
                <a:latin typeface="Arial Black" panose="020B0A04020102020204"/>
                <a:cs typeface="Arial Black" panose="020B0A04020102020204"/>
              </a:rPr>
              <a:t>ΕΜΠΟΡΕΥΜΑΤ</a:t>
            </a:r>
            <a:r>
              <a:rPr lang="el-GR" sz="1750" dirty="0" smtClean="0">
                <a:latin typeface="Arial Black" panose="020B0A04020102020204"/>
                <a:cs typeface="Arial Black" panose="020B0A04020102020204"/>
              </a:rPr>
              <a:t>Α</a:t>
            </a:r>
            <a:r>
              <a:rPr sz="1750" smtClean="0">
                <a:latin typeface="Arial Black" panose="020B0A04020102020204"/>
                <a:cs typeface="Arial Black" panose="020B0A04020102020204"/>
              </a:rPr>
              <a:t>,</a:t>
            </a:r>
            <a:r>
              <a:rPr sz="1750" spc="-45" smtClean="0">
                <a:latin typeface="Arial Black" panose="020B0A04020102020204"/>
                <a:cs typeface="Arial Black" panose="020B0A04020102020204"/>
              </a:rPr>
              <a:t> </a:t>
            </a:r>
            <a:r>
              <a:rPr lang="el-GR" sz="1750" spc="-45" dirty="0" smtClean="0">
                <a:latin typeface="Arial Black" panose="020B0A04020102020204"/>
                <a:cs typeface="Arial Black" panose="020B0A04020102020204"/>
              </a:rPr>
              <a:t>ΤΟΝ </a:t>
            </a:r>
            <a:r>
              <a:rPr sz="1750" smtClean="0">
                <a:latin typeface="Arial Black" panose="020B0A04020102020204"/>
                <a:cs typeface="Arial Black" panose="020B0A04020102020204"/>
              </a:rPr>
              <a:t>ΤΥΠΟ</a:t>
            </a:r>
            <a:r>
              <a:rPr sz="1750" spc="-30" smtClean="0">
                <a:latin typeface="Arial Black" panose="020B0A04020102020204"/>
                <a:cs typeface="Arial Black" panose="020B0A04020102020204"/>
              </a:rPr>
              <a:t> </a:t>
            </a:r>
            <a:r>
              <a:rPr lang="el-GR" sz="1750" spc="-30" dirty="0" smtClean="0">
                <a:latin typeface="Arial Black" panose="020B0A04020102020204"/>
                <a:cs typeface="Arial Black" panose="020B0A04020102020204"/>
              </a:rPr>
              <a:t>ΤΟΥ </a:t>
            </a:r>
            <a:r>
              <a:rPr sz="1750" smtClean="0">
                <a:latin typeface="Arial Black" panose="020B0A04020102020204"/>
                <a:cs typeface="Arial Black" panose="020B0A04020102020204"/>
              </a:rPr>
              <a:t>ΠΛΟΙΟΥ</a:t>
            </a:r>
            <a:r>
              <a:rPr sz="1750">
                <a:latin typeface="Arial Black" panose="020B0A04020102020204"/>
                <a:cs typeface="Arial Black" panose="020B0A04020102020204"/>
              </a:rPr>
              <a:t>,</a:t>
            </a:r>
            <a:r>
              <a:rPr sz="1750" spc="-20">
                <a:latin typeface="Arial Black" panose="020B0A04020102020204"/>
                <a:cs typeface="Arial Black" panose="020B0A04020102020204"/>
              </a:rPr>
              <a:t> </a:t>
            </a:r>
            <a:r>
              <a:rPr lang="el-GR" sz="1750" spc="-20" dirty="0" smtClean="0">
                <a:latin typeface="Arial Black" panose="020B0A04020102020204"/>
                <a:cs typeface="Arial Black" panose="020B0A04020102020204"/>
              </a:rPr>
              <a:t>ΤΗΝ </a:t>
            </a:r>
            <a:r>
              <a:rPr sz="1750" smtClean="0">
                <a:latin typeface="Arial Black" panose="020B0A04020102020204"/>
                <a:cs typeface="Arial Black" panose="020B0A04020102020204"/>
              </a:rPr>
              <a:t>ΧΡΗΣΗ</a:t>
            </a:r>
            <a:r>
              <a:rPr sz="1750" spc="-20" smtClean="0">
                <a:latin typeface="Arial Black" panose="020B0A04020102020204"/>
                <a:cs typeface="Arial Black" panose="020B0A04020102020204"/>
              </a:rPr>
              <a:t> </a:t>
            </a:r>
            <a:r>
              <a:rPr lang="el-GR" sz="1750" spc="-20" dirty="0" smtClean="0">
                <a:latin typeface="Arial Black" panose="020B0A04020102020204"/>
                <a:cs typeface="Arial Black" panose="020B0A04020102020204"/>
              </a:rPr>
              <a:t>ΤΟΥ </a:t>
            </a:r>
            <a:r>
              <a:rPr sz="1750" smtClean="0">
                <a:latin typeface="Arial Black" panose="020B0A04020102020204"/>
                <a:cs typeface="Arial Black" panose="020B0A04020102020204"/>
              </a:rPr>
              <a:t>ΠΛΟΙΟΥ</a:t>
            </a:r>
            <a:r>
              <a:rPr sz="1750" spc="-30" smtClean="0">
                <a:latin typeface="Arial Black" panose="020B0A04020102020204"/>
                <a:cs typeface="Arial Black" panose="020B0A04020102020204"/>
              </a:rPr>
              <a:t> </a:t>
            </a:r>
            <a:r>
              <a:rPr sz="1750">
                <a:latin typeface="Arial Black" panose="020B0A04020102020204"/>
                <a:cs typeface="Arial Black" panose="020B0A04020102020204"/>
              </a:rPr>
              <a:t>ΚΑΙ</a:t>
            </a:r>
            <a:r>
              <a:rPr sz="1750" spc="-30">
                <a:latin typeface="Arial Black" panose="020B0A04020102020204"/>
                <a:cs typeface="Arial Black" panose="020B0A04020102020204"/>
              </a:rPr>
              <a:t> </a:t>
            </a:r>
            <a:r>
              <a:rPr lang="el-GR" sz="1750" spc="-30" dirty="0" smtClean="0">
                <a:latin typeface="Arial Black" panose="020B0A04020102020204"/>
                <a:cs typeface="Arial Black" panose="020B0A04020102020204"/>
              </a:rPr>
              <a:t>ΤΟ </a:t>
            </a:r>
            <a:r>
              <a:rPr sz="1750" spc="-10" smtClean="0">
                <a:latin typeface="Arial Black" panose="020B0A04020102020204"/>
                <a:cs typeface="Arial Black" panose="020B0A04020102020204"/>
              </a:rPr>
              <a:t>ΚΕΡΔΟΣ</a:t>
            </a:r>
            <a:r>
              <a:rPr lang="el-GR" sz="1750" spc="-10" dirty="0" smtClean="0">
                <a:latin typeface="Arial Black" panose="020B0A04020102020204"/>
                <a:cs typeface="Arial Black" panose="020B0A04020102020204"/>
              </a:rPr>
              <a:t> ΤΟΥ</a:t>
            </a:r>
            <a:r>
              <a:rPr sz="1750" spc="-10" smtClean="0">
                <a:latin typeface="Arial Black" panose="020B0A04020102020204"/>
                <a:cs typeface="Arial Black" panose="020B0A04020102020204"/>
              </a:rPr>
              <a:t> </a:t>
            </a:r>
            <a:r>
              <a:rPr sz="1750" spc="-10" dirty="0">
                <a:latin typeface="Arial Black" panose="020B0A04020102020204"/>
                <a:cs typeface="Arial Black" panose="020B0A04020102020204"/>
              </a:rPr>
              <a:t>ΠΛΟΙΟΚΤΗΤΗ.</a:t>
            </a:r>
            <a:endParaRPr sz="1750">
              <a:latin typeface="Arial Black" panose="020B0A04020102020204"/>
              <a:cs typeface="Arial Black" panose="020B0A04020102020204"/>
            </a:endParaRPr>
          </a:p>
          <a:p>
            <a:pPr marL="12700">
              <a:lnSpc>
                <a:spcPct val="100000"/>
              </a:lnSpc>
              <a:spcBef>
                <a:spcPts val="360"/>
              </a:spcBef>
            </a:pPr>
            <a:r>
              <a:rPr sz="1750" u="heavy" dirty="0">
                <a:solidFill>
                  <a:srgbClr val="FF0000"/>
                </a:solidFill>
                <a:uFill>
                  <a:solidFill>
                    <a:srgbClr val="FF0000"/>
                  </a:solidFill>
                </a:uFill>
                <a:latin typeface="Arial Black" panose="020B0A04020102020204"/>
                <a:cs typeface="Arial Black" panose="020B0A04020102020204"/>
              </a:rPr>
              <a:t>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ΔΕΥΤΕΡΗ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ΑΠΑΙΤΗΣΗ</a:t>
            </a:r>
            <a:endParaRPr sz="1750">
              <a:latin typeface="Arial Black" panose="020B0A04020102020204"/>
              <a:cs typeface="Arial Black" panose="020B0A04020102020204"/>
            </a:endParaRPr>
          </a:p>
          <a:p>
            <a:pPr marL="12700" marR="5080">
              <a:lnSpc>
                <a:spcPct val="101000"/>
              </a:lnSpc>
              <a:spcBef>
                <a:spcPts val="355"/>
              </a:spcBef>
            </a:pPr>
            <a:r>
              <a:rPr sz="1750" dirty="0">
                <a:latin typeface="Arial Black" panose="020B0A04020102020204"/>
                <a:cs typeface="Arial Black" panose="020B0A04020102020204"/>
              </a:rPr>
              <a:t>ΣΥΝΔΕΕΤΑΙ</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ΣΥΝΟΛΙΚΟ</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ΚΥΚΛΟ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ΖΩΗΣ</a:t>
            </a:r>
            <a:r>
              <a:rPr sz="1750" spc="-15" dirty="0">
                <a:latin typeface="Arial Black" panose="020B0A04020102020204"/>
                <a:cs typeface="Arial Black" panose="020B0A04020102020204"/>
              </a:rPr>
              <a:t> </a:t>
            </a:r>
            <a:r>
              <a:rPr sz="1750">
                <a:latin typeface="Arial Black" panose="020B0A04020102020204"/>
                <a:cs typeface="Arial Black" panose="020B0A04020102020204"/>
              </a:rPr>
              <a:t>ΤΟΥ</a:t>
            </a:r>
            <a:r>
              <a:rPr sz="1750" spc="-20">
                <a:latin typeface="Arial Black" panose="020B0A04020102020204"/>
                <a:cs typeface="Arial Black" panose="020B0A04020102020204"/>
              </a:rPr>
              <a:t> </a:t>
            </a:r>
            <a:r>
              <a:rPr sz="1750" smtClean="0">
                <a:latin typeface="Arial Black" panose="020B0A04020102020204"/>
                <a:cs typeface="Arial Black" panose="020B0A04020102020204"/>
              </a:rPr>
              <a:t>ΠΛΟΙΟΥ</a:t>
            </a:r>
            <a:r>
              <a:rPr lang="el-GR" sz="1750" dirty="0" smtClean="0">
                <a:latin typeface="Arial Black" panose="020B0A04020102020204"/>
                <a:cs typeface="Arial Black" panose="020B0A04020102020204"/>
              </a:rPr>
              <a:t>.</a:t>
            </a:r>
            <a:r>
              <a:rPr sz="1750" spc="-20" smtClean="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0" dirty="0">
                <a:latin typeface="Arial Black" panose="020B0A04020102020204"/>
                <a:cs typeface="Arial Black" panose="020B0A04020102020204"/>
              </a:rPr>
              <a:t> </a:t>
            </a:r>
            <a:r>
              <a:rPr sz="1750" spc="-10" dirty="0">
                <a:latin typeface="Arial Black" panose="020B0A04020102020204"/>
                <a:cs typeface="Arial Black" panose="020B0A04020102020204"/>
              </a:rPr>
              <a:t>ΚΑΙΕΙ </a:t>
            </a:r>
            <a:r>
              <a:rPr sz="1750" dirty="0">
                <a:latin typeface="Arial Black" panose="020B0A04020102020204"/>
                <a:cs typeface="Arial Black" panose="020B0A04020102020204"/>
              </a:rPr>
              <a:t>ΛΙΓΟ</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ΦΘΗΝΟ</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ΚΑΥΣΙΜΟ,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ΕΙΝΑΙ</a:t>
            </a:r>
            <a:r>
              <a:rPr sz="1750" spc="-15" dirty="0">
                <a:latin typeface="Arial Black" panose="020B0A04020102020204"/>
                <a:cs typeface="Arial Black" panose="020B0A04020102020204"/>
              </a:rPr>
              <a:t> </a:t>
            </a:r>
            <a:r>
              <a:rPr sz="1750">
                <a:latin typeface="Arial Black" panose="020B0A04020102020204"/>
                <a:cs typeface="Arial Black" panose="020B0A04020102020204"/>
              </a:rPr>
              <a:t>ΑΞΙΟΠΙΣΤΗ</a:t>
            </a:r>
            <a:r>
              <a:rPr sz="1750" smtClean="0">
                <a:latin typeface="Arial Black" panose="020B0A04020102020204"/>
                <a:cs typeface="Arial Black" panose="020B0A04020102020204"/>
              </a:rPr>
              <a:t>,</a:t>
            </a:r>
            <a:r>
              <a:rPr lang="el-GR" sz="1750" dirty="0" smtClean="0">
                <a:latin typeface="Arial Black" panose="020B0A04020102020204"/>
                <a:cs typeface="Arial Black" panose="020B0A04020102020204"/>
              </a:rPr>
              <a:t> ΝΑ ΠΑΡΟΥΣΙΑΖΕΙ</a:t>
            </a:r>
            <a:r>
              <a:rPr sz="1750" spc="-25" smtClean="0">
                <a:latin typeface="Arial Black" panose="020B0A04020102020204"/>
                <a:cs typeface="Arial Black" panose="020B0A04020102020204"/>
              </a:rPr>
              <a:t> </a:t>
            </a:r>
            <a:r>
              <a:rPr sz="1750" dirty="0">
                <a:latin typeface="Arial Black" panose="020B0A04020102020204"/>
                <a:cs typeface="Arial Black" panose="020B0A04020102020204"/>
              </a:rPr>
              <a:t>ΛΙΓΕΣ</a:t>
            </a:r>
            <a:r>
              <a:rPr sz="1750" spc="-5" dirty="0">
                <a:latin typeface="Arial Black" panose="020B0A04020102020204"/>
                <a:cs typeface="Arial Black" panose="020B0A04020102020204"/>
              </a:rPr>
              <a:t> </a:t>
            </a:r>
            <a:r>
              <a:rPr sz="1750" spc="-10" dirty="0">
                <a:latin typeface="Arial Black" panose="020B0A04020102020204"/>
                <a:cs typeface="Arial Black" panose="020B0A04020102020204"/>
              </a:rPr>
              <a:t>ΦΘΟΡΕΣ </a:t>
            </a:r>
            <a:r>
              <a:rPr sz="1750" dirty="0">
                <a:latin typeface="Arial Black" panose="020B0A04020102020204"/>
                <a:cs typeface="Arial Black" panose="020B0A04020102020204"/>
              </a:rPr>
              <a:t>ΚΑΙ</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5" dirty="0">
                <a:latin typeface="Arial Black" panose="020B0A04020102020204"/>
                <a:cs typeface="Arial Black" panose="020B0A04020102020204"/>
              </a:rPr>
              <a:t> </a:t>
            </a:r>
            <a:r>
              <a:rPr sz="1750">
                <a:latin typeface="Arial Black" panose="020B0A04020102020204"/>
                <a:cs typeface="Arial Black" panose="020B0A04020102020204"/>
              </a:rPr>
              <a:t>ΛEΙΤΟΥΡΓΕΙ</a:t>
            </a:r>
            <a:r>
              <a:rPr sz="1750" spc="-20">
                <a:latin typeface="Arial Black" panose="020B0A04020102020204"/>
                <a:cs typeface="Arial Black" panose="020B0A04020102020204"/>
              </a:rPr>
              <a:t> </a:t>
            </a:r>
            <a:r>
              <a:rPr lang="el-GR" sz="1750" spc="-20" dirty="0">
                <a:latin typeface="Arial Black" panose="020B0A04020102020204"/>
                <a:cs typeface="Arial Black" panose="020B0A04020102020204"/>
              </a:rPr>
              <a:t> </a:t>
            </a:r>
            <a:r>
              <a:rPr lang="el-GR" sz="1750" spc="-20" dirty="0" smtClean="0">
                <a:latin typeface="Arial Black" panose="020B0A04020102020204"/>
                <a:cs typeface="Arial Black" panose="020B0A04020102020204"/>
              </a:rPr>
              <a:t>ΑΞΙΟΠΙΣΤΑ</a:t>
            </a:r>
            <a:r>
              <a:rPr sz="1750" spc="-10" smtClean="0">
                <a:latin typeface="Arial Black" panose="020B0A04020102020204"/>
                <a:cs typeface="Arial Black" panose="020B0A04020102020204"/>
              </a:rPr>
              <a:t>.</a:t>
            </a:r>
            <a:endParaRPr sz="1750">
              <a:latin typeface="Arial Black" panose="020B0A04020102020204"/>
              <a:cs typeface="Arial Black" panose="020B0A04020102020204"/>
            </a:endParaRPr>
          </a:p>
          <a:p>
            <a:pPr marL="12700">
              <a:lnSpc>
                <a:spcPct val="100000"/>
              </a:lnSpc>
              <a:spcBef>
                <a:spcPts val="370"/>
              </a:spcBef>
            </a:pPr>
            <a:r>
              <a:rPr sz="1750" u="heavy" dirty="0">
                <a:solidFill>
                  <a:srgbClr val="FF0000"/>
                </a:solidFill>
                <a:uFill>
                  <a:solidFill>
                    <a:srgbClr val="FF0000"/>
                  </a:solidFill>
                </a:uFill>
                <a:latin typeface="Arial Black" panose="020B0A04020102020204"/>
                <a:cs typeface="Arial Black" panose="020B0A04020102020204"/>
              </a:rPr>
              <a:t>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ΤΡΙΤΗ</a:t>
            </a:r>
            <a:r>
              <a:rPr sz="1750" u="heavy" spc="-10" dirty="0">
                <a:solidFill>
                  <a:srgbClr val="FF0000"/>
                </a:solidFill>
                <a:uFill>
                  <a:solidFill>
                    <a:srgbClr val="FF0000"/>
                  </a:solidFill>
                </a:uFill>
                <a:latin typeface="Arial Black" panose="020B0A04020102020204"/>
                <a:cs typeface="Arial Black" panose="020B0A04020102020204"/>
              </a:rPr>
              <a:t> ΑΠΑΙΤΗΣΗ</a:t>
            </a:r>
            <a:endParaRPr sz="1750">
              <a:latin typeface="Arial Black" panose="020B0A04020102020204"/>
              <a:cs typeface="Arial Black" panose="020B0A04020102020204"/>
            </a:endParaRPr>
          </a:p>
          <a:p>
            <a:pPr marL="12700" marR="598805">
              <a:lnSpc>
                <a:spcPct val="101000"/>
              </a:lnSpc>
              <a:spcBef>
                <a:spcPts val="345"/>
              </a:spcBef>
            </a:pPr>
            <a:r>
              <a:rPr sz="1750" dirty="0">
                <a:latin typeface="Arial Black" panose="020B0A04020102020204"/>
                <a:cs typeface="Arial Black" panose="020B0A04020102020204"/>
              </a:rPr>
              <a:t>ΣΥΝΔΕΕΤΑΙ</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ΤΗΝ</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ΚΑΥΣΗ</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ΚΑΥΣΙΜΟΥ</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ΣΕ</a:t>
            </a:r>
            <a:r>
              <a:rPr sz="1750" spc="-15" dirty="0">
                <a:latin typeface="Arial Black" panose="020B0A04020102020204"/>
                <a:cs typeface="Arial Black" panose="020B0A04020102020204"/>
              </a:rPr>
              <a:t> </a:t>
            </a:r>
            <a:r>
              <a:rPr sz="1750" spc="-10" dirty="0">
                <a:latin typeface="Arial Black" panose="020B0A04020102020204"/>
                <a:cs typeface="Arial Black" panose="020B0A04020102020204"/>
              </a:rPr>
              <a:t>ΟΠΟΙΑΔΗΠΟΤΕ </a:t>
            </a:r>
            <a:r>
              <a:rPr sz="1750" dirty="0">
                <a:latin typeface="Arial Black" panose="020B0A04020102020204"/>
                <a:cs typeface="Arial Black" panose="020B0A04020102020204"/>
              </a:rPr>
              <a:t>ΠΟΙΟΤΗΤΑ,</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ΚΟΣΤΟΣ</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ΚΑΥΣΙΜΟΥ,</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ΚΟΣΤΟΣ</a:t>
            </a:r>
            <a:r>
              <a:rPr sz="1750" spc="-20" dirty="0">
                <a:latin typeface="Arial Black" panose="020B0A04020102020204"/>
                <a:cs typeface="Arial Black" panose="020B0A04020102020204"/>
              </a:rPr>
              <a:t> </a:t>
            </a:r>
            <a:r>
              <a:rPr sz="1750" spc="-25" dirty="0">
                <a:latin typeface="Arial Black" panose="020B0A04020102020204"/>
                <a:cs typeface="Arial Black" panose="020B0A04020102020204"/>
              </a:rPr>
              <a:t>ΤΩΝ </a:t>
            </a:r>
            <a:r>
              <a:rPr sz="1750" dirty="0">
                <a:latin typeface="Arial Black" panose="020B0A04020102020204"/>
                <a:cs typeface="Arial Black" panose="020B0A04020102020204"/>
              </a:rPr>
              <a:t>ΑΝΤΑΛΛΑΚΤΙΚΩΝ</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Η</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ΑΞΙΟΠΙΣΤΙΑ</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ΤΗΣ</a:t>
            </a:r>
            <a:r>
              <a:rPr sz="1750" spc="-20" dirty="0">
                <a:latin typeface="Arial Black" panose="020B0A04020102020204"/>
                <a:cs typeface="Arial Black" panose="020B0A04020102020204"/>
              </a:rPr>
              <a:t> </a:t>
            </a:r>
            <a:r>
              <a:rPr sz="1750" spc="-10" dirty="0">
                <a:latin typeface="Arial Black" panose="020B0A04020102020204"/>
                <a:cs typeface="Arial Black" panose="020B0A04020102020204"/>
              </a:rPr>
              <a:t>ΕΓΚΑΤΑΣΤΑΣΗΣ.</a:t>
            </a:r>
            <a:endParaRPr sz="1750">
              <a:latin typeface="Arial Black" panose="020B0A04020102020204"/>
              <a:cs typeface="Arial Black" panose="020B0A04020102020204"/>
            </a:endParaRPr>
          </a:p>
          <a:p>
            <a:pPr marL="12700">
              <a:lnSpc>
                <a:spcPct val="100000"/>
              </a:lnSpc>
              <a:spcBef>
                <a:spcPts val="370"/>
              </a:spcBef>
            </a:pPr>
            <a:r>
              <a:rPr sz="1750" u="heavy" dirty="0">
                <a:solidFill>
                  <a:srgbClr val="FF0000"/>
                </a:solidFill>
                <a:uFill>
                  <a:solidFill>
                    <a:srgbClr val="FF0000"/>
                  </a:solidFill>
                </a:uFill>
                <a:latin typeface="Arial Black" panose="020B0A04020102020204"/>
                <a:cs typeface="Arial Black" panose="020B0A04020102020204"/>
              </a:rPr>
              <a:t>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ΤΕΤΑΡΤΗ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spc="-10" dirty="0">
                <a:solidFill>
                  <a:srgbClr val="FF0000"/>
                </a:solidFill>
                <a:uFill>
                  <a:solidFill>
                    <a:srgbClr val="FF0000"/>
                  </a:solidFill>
                </a:uFill>
                <a:latin typeface="Arial Black" panose="020B0A04020102020204"/>
                <a:cs typeface="Arial Black" panose="020B0A04020102020204"/>
              </a:rPr>
              <a:t>ΑΠΑΙΤΗΣΗ</a:t>
            </a:r>
            <a:endParaRPr sz="1750">
              <a:latin typeface="Arial Black" panose="020B0A04020102020204"/>
              <a:cs typeface="Arial Black" panose="020B0A04020102020204"/>
            </a:endParaRPr>
          </a:p>
          <a:p>
            <a:pPr marL="12700" marR="683895">
              <a:lnSpc>
                <a:spcPct val="101000"/>
              </a:lnSpc>
              <a:spcBef>
                <a:spcPts val="340"/>
              </a:spcBef>
            </a:pPr>
            <a:r>
              <a:rPr sz="1750" dirty="0">
                <a:latin typeface="Arial Black" panose="020B0A04020102020204"/>
                <a:cs typeface="Arial Black" panose="020B0A04020102020204"/>
              </a:rPr>
              <a:t>ΣΥΝΔΕΕΤΑΙ</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ΤΗΝ</a:t>
            </a:r>
            <a:r>
              <a:rPr sz="1750" spc="-10" dirty="0">
                <a:latin typeface="Arial Black" panose="020B0A04020102020204"/>
                <a:cs typeface="Arial Black" panose="020B0A04020102020204"/>
              </a:rPr>
              <a:t> </a:t>
            </a:r>
            <a:r>
              <a:rPr sz="1750" dirty="0">
                <a:latin typeface="Arial Black" panose="020B0A04020102020204"/>
                <a:cs typeface="Arial Black" panose="020B0A04020102020204"/>
              </a:rPr>
              <a:t>ΧΡΗΣΗ</a:t>
            </a:r>
            <a:r>
              <a:rPr sz="1750" spc="-25" dirty="0">
                <a:latin typeface="Arial Black" panose="020B0A04020102020204"/>
                <a:cs typeface="Arial Black" panose="020B0A04020102020204"/>
              </a:rPr>
              <a:t> </a:t>
            </a:r>
            <a:r>
              <a:rPr sz="1750">
                <a:latin typeface="Arial Black" panose="020B0A04020102020204"/>
                <a:cs typeface="Arial Black" panose="020B0A04020102020204"/>
              </a:rPr>
              <a:t>ΙΔΙΩΝ</a:t>
            </a:r>
            <a:r>
              <a:rPr sz="1750" spc="-10">
                <a:latin typeface="Arial Black" panose="020B0A04020102020204"/>
                <a:cs typeface="Arial Black" panose="020B0A04020102020204"/>
              </a:rPr>
              <a:t> </a:t>
            </a:r>
            <a:r>
              <a:rPr lang="el-GR" sz="1750" spc="-10" dirty="0" smtClean="0">
                <a:latin typeface="Arial Black" panose="020B0A04020102020204"/>
                <a:cs typeface="Arial Black" panose="020B0A04020102020204"/>
              </a:rPr>
              <a:t>΄</a:t>
            </a:r>
            <a:r>
              <a:rPr sz="1750" smtClean="0">
                <a:latin typeface="Arial Black" panose="020B0A04020102020204"/>
                <a:cs typeface="Arial Black" panose="020B0A04020102020204"/>
              </a:rPr>
              <a:t>Η</a:t>
            </a:r>
            <a:r>
              <a:rPr sz="1750" spc="-25" smtClean="0">
                <a:latin typeface="Arial Black" panose="020B0A04020102020204"/>
                <a:cs typeface="Arial Black" panose="020B0A04020102020204"/>
              </a:rPr>
              <a:t> </a:t>
            </a:r>
            <a:r>
              <a:rPr sz="1750" dirty="0">
                <a:latin typeface="Arial Black" panose="020B0A04020102020204"/>
                <a:cs typeface="Arial Black" panose="020B0A04020102020204"/>
              </a:rPr>
              <a:t>ΣΥΓΚΕΚΡΙΜΕΝΩΝ</a:t>
            </a:r>
            <a:r>
              <a:rPr sz="1750" spc="-20" dirty="0">
                <a:latin typeface="Arial Black" panose="020B0A04020102020204"/>
                <a:cs typeface="Arial Black" panose="020B0A04020102020204"/>
              </a:rPr>
              <a:t> </a:t>
            </a:r>
            <a:r>
              <a:rPr sz="1750" spc="-10" dirty="0">
                <a:latin typeface="Arial Black" panose="020B0A04020102020204"/>
                <a:cs typeface="Arial Black" panose="020B0A04020102020204"/>
              </a:rPr>
              <a:t>ΤΥΠΩΝ ΜΗΧΑΝΩΝ.</a:t>
            </a:r>
            <a:endParaRPr sz="1750">
              <a:latin typeface="Arial Black" panose="020B0A04020102020204"/>
              <a:cs typeface="Arial Black" panose="020B0A04020102020204"/>
            </a:endParaRPr>
          </a:p>
          <a:p>
            <a:pPr marL="12700">
              <a:lnSpc>
                <a:spcPct val="100000"/>
              </a:lnSpc>
              <a:spcBef>
                <a:spcPts val="360"/>
              </a:spcBef>
            </a:pPr>
            <a:r>
              <a:rPr sz="1750" u="heavy" dirty="0">
                <a:solidFill>
                  <a:srgbClr val="FF0000"/>
                </a:solidFill>
                <a:uFill>
                  <a:solidFill>
                    <a:srgbClr val="FF0000"/>
                  </a:solidFill>
                </a:uFill>
                <a:latin typeface="Arial Black" panose="020B0A04020102020204"/>
                <a:cs typeface="Arial Black" panose="020B0A04020102020204"/>
              </a:rPr>
              <a:t>Η</a:t>
            </a:r>
            <a:r>
              <a:rPr sz="1750" u="heavy" spc="-15" dirty="0">
                <a:solidFill>
                  <a:srgbClr val="FF0000"/>
                </a:solidFill>
                <a:uFill>
                  <a:solidFill>
                    <a:srgbClr val="FF0000"/>
                  </a:solidFill>
                </a:uFill>
                <a:latin typeface="Arial Black" panose="020B0A04020102020204"/>
                <a:cs typeface="Arial Black" panose="020B0A04020102020204"/>
              </a:rPr>
              <a:t> </a:t>
            </a:r>
            <a:r>
              <a:rPr sz="1750" u="heavy" dirty="0">
                <a:solidFill>
                  <a:srgbClr val="FF0000"/>
                </a:solidFill>
                <a:uFill>
                  <a:solidFill>
                    <a:srgbClr val="FF0000"/>
                  </a:solidFill>
                </a:uFill>
                <a:latin typeface="Arial Black" panose="020B0A04020102020204"/>
                <a:cs typeface="Arial Black" panose="020B0A04020102020204"/>
              </a:rPr>
              <a:t>ΠΕΜΠΤΗ </a:t>
            </a:r>
            <a:r>
              <a:rPr sz="1750" u="heavy" spc="-10" dirty="0">
                <a:solidFill>
                  <a:srgbClr val="FF0000"/>
                </a:solidFill>
                <a:uFill>
                  <a:solidFill>
                    <a:srgbClr val="FF0000"/>
                  </a:solidFill>
                </a:uFill>
                <a:latin typeface="Arial Black" panose="020B0A04020102020204"/>
                <a:cs typeface="Arial Black" panose="020B0A04020102020204"/>
              </a:rPr>
              <a:t>ΑΠΑΙΤΗΣΗ</a:t>
            </a:r>
            <a:endParaRPr sz="1750">
              <a:latin typeface="Arial Black" panose="020B0A04020102020204"/>
              <a:cs typeface="Arial Black" panose="020B0A04020102020204"/>
            </a:endParaRPr>
          </a:p>
          <a:p>
            <a:pPr marL="12700" marR="287020">
              <a:lnSpc>
                <a:spcPct val="101000"/>
              </a:lnSpc>
              <a:spcBef>
                <a:spcPts val="355"/>
              </a:spcBef>
            </a:pPr>
            <a:r>
              <a:rPr sz="1750" dirty="0">
                <a:latin typeface="Arial Black" panose="020B0A04020102020204"/>
                <a:cs typeface="Arial Black" panose="020B0A04020102020204"/>
              </a:rPr>
              <a:t>ΣΥΝΔΕΕΤΑΙ</a:t>
            </a:r>
            <a:r>
              <a:rPr sz="1750" spc="-4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ΤΟΝ</a:t>
            </a:r>
            <a:r>
              <a:rPr sz="1750" spc="-20" dirty="0">
                <a:latin typeface="Arial Black" panose="020B0A04020102020204"/>
                <a:cs typeface="Arial Black" panose="020B0A04020102020204"/>
              </a:rPr>
              <a:t> </a:t>
            </a:r>
            <a:r>
              <a:rPr sz="1750">
                <a:latin typeface="Arial Black" panose="020B0A04020102020204"/>
                <a:cs typeface="Arial Black" panose="020B0A04020102020204"/>
              </a:rPr>
              <a:t>ΑΝΘΡΩΠΙΝΟ</a:t>
            </a:r>
            <a:r>
              <a:rPr sz="1750" spc="-30">
                <a:latin typeface="Arial Black" panose="020B0A04020102020204"/>
                <a:cs typeface="Arial Black" panose="020B0A04020102020204"/>
              </a:rPr>
              <a:t> </a:t>
            </a:r>
            <a:r>
              <a:rPr sz="1750" smtClean="0">
                <a:latin typeface="Arial Black" panose="020B0A04020102020204"/>
                <a:cs typeface="Arial Black" panose="020B0A04020102020204"/>
              </a:rPr>
              <a:t>ΣΤΟΙΧΕΙΟ</a:t>
            </a:r>
            <a:r>
              <a:rPr lang="el-GR" sz="1750" dirty="0" smtClean="0">
                <a:latin typeface="Arial Black" panose="020B0A04020102020204"/>
                <a:cs typeface="Arial Black" panose="020B0A04020102020204"/>
              </a:rPr>
              <a:t>. ΟΙ</a:t>
            </a:r>
            <a:r>
              <a:rPr sz="1750" spc="-20" smtClean="0">
                <a:latin typeface="Arial Black" panose="020B0A04020102020204"/>
                <a:cs typeface="Arial Black" panose="020B0A04020102020204"/>
              </a:rPr>
              <a:t> </a:t>
            </a:r>
            <a:r>
              <a:rPr sz="1750" spc="-10" smtClean="0">
                <a:latin typeface="Arial Black" panose="020B0A04020102020204"/>
                <a:cs typeface="Arial Black" panose="020B0A04020102020204"/>
              </a:rPr>
              <a:t>ΜΗΧΑΝΕΣ</a:t>
            </a:r>
            <a:r>
              <a:rPr lang="el-GR" sz="1750" spc="-10" dirty="0" smtClean="0">
                <a:latin typeface="Arial Black" panose="020B0A04020102020204"/>
                <a:cs typeface="Arial Black" panose="020B0A04020102020204"/>
              </a:rPr>
              <a:t> ΝΑ ΕΊΝΑΙ ΑΠΛΕΣ</a:t>
            </a:r>
            <a:r>
              <a:rPr sz="1750" spc="-10" smtClean="0">
                <a:latin typeface="Arial Black" panose="020B0A04020102020204"/>
                <a:cs typeface="Arial Black" panose="020B0A04020102020204"/>
              </a:rPr>
              <a:t>, </a:t>
            </a:r>
            <a:r>
              <a:rPr lang="el-GR" sz="1750" spc="-10" dirty="0" smtClean="0">
                <a:latin typeface="Arial Black" panose="020B0A04020102020204"/>
                <a:cs typeface="Arial Black" panose="020B0A04020102020204"/>
              </a:rPr>
              <a:t>ΜΕ </a:t>
            </a:r>
            <a:r>
              <a:rPr sz="1750" smtClean="0">
                <a:latin typeface="Arial Black" panose="020B0A04020102020204"/>
                <a:cs typeface="Arial Black" panose="020B0A04020102020204"/>
              </a:rPr>
              <a:t>ΛΙΓΕΣ</a:t>
            </a:r>
            <a:r>
              <a:rPr sz="1750" spc="-30" smtClean="0">
                <a:latin typeface="Arial Black" panose="020B0A04020102020204"/>
                <a:cs typeface="Arial Black" panose="020B0A04020102020204"/>
              </a:rPr>
              <a:t> </a:t>
            </a:r>
            <a:r>
              <a:rPr sz="1750" dirty="0">
                <a:latin typeface="Arial Black" panose="020B0A04020102020204"/>
                <a:cs typeface="Arial Black" panose="020B0A04020102020204"/>
              </a:rPr>
              <a:t>ΖΗΜΙΕΣ</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ΚΑΙ</a:t>
            </a:r>
            <a:r>
              <a:rPr sz="1750" spc="-20" dirty="0">
                <a:latin typeface="Arial Black" panose="020B0A04020102020204"/>
                <a:cs typeface="Arial Black" panose="020B0A04020102020204"/>
              </a:rPr>
              <a:t> </a:t>
            </a:r>
            <a:r>
              <a:rPr sz="1750">
                <a:latin typeface="Arial Black" panose="020B0A04020102020204"/>
                <a:cs typeface="Arial Black" panose="020B0A04020102020204"/>
              </a:rPr>
              <a:t>ΜΕΙΩΣΗ</a:t>
            </a:r>
            <a:r>
              <a:rPr sz="1750" spc="-10">
                <a:latin typeface="Arial Black" panose="020B0A04020102020204"/>
                <a:cs typeface="Arial Black" panose="020B0A04020102020204"/>
              </a:rPr>
              <a:t> </a:t>
            </a:r>
            <a:r>
              <a:rPr lang="el-GR" sz="1750" spc="-10" dirty="0" smtClean="0">
                <a:latin typeface="Arial Black" panose="020B0A04020102020204"/>
                <a:cs typeface="Arial Black" panose="020B0A04020102020204"/>
              </a:rPr>
              <a:t>Σ</a:t>
            </a:r>
            <a:r>
              <a:rPr sz="1750" smtClean="0">
                <a:latin typeface="Arial Black" panose="020B0A04020102020204"/>
                <a:cs typeface="Arial Black" panose="020B0A04020102020204"/>
              </a:rPr>
              <a:t>Τ</a:t>
            </a:r>
            <a:r>
              <a:rPr lang="el-GR" sz="1750" dirty="0" smtClean="0">
                <a:latin typeface="Arial Black" panose="020B0A04020102020204"/>
                <a:cs typeface="Arial Black" panose="020B0A04020102020204"/>
              </a:rPr>
              <a:t>Ο ΚΟΣΤΟΣ</a:t>
            </a:r>
            <a:r>
              <a:rPr sz="1750" spc="-25" smtClean="0">
                <a:latin typeface="Arial Black" panose="020B0A04020102020204"/>
                <a:cs typeface="Arial Black" panose="020B0A04020102020204"/>
              </a:rPr>
              <a:t> </a:t>
            </a:r>
            <a:r>
              <a:rPr sz="1750" smtClean="0">
                <a:latin typeface="Arial Black" panose="020B0A04020102020204"/>
                <a:cs typeface="Arial Black" panose="020B0A04020102020204"/>
              </a:rPr>
              <a:t>ΕΞ</a:t>
            </a:r>
            <a:r>
              <a:rPr lang="el-GR" sz="1750" dirty="0" smtClean="0">
                <a:latin typeface="Arial Black" panose="020B0A04020102020204"/>
                <a:cs typeface="Arial Black" panose="020B0A04020102020204"/>
              </a:rPr>
              <a:t>Ε</a:t>
            </a:r>
            <a:r>
              <a:rPr sz="1750" smtClean="0">
                <a:latin typeface="Arial Black" panose="020B0A04020102020204"/>
                <a:cs typeface="Arial Black" panose="020B0A04020102020204"/>
              </a:rPr>
              <a:t>ΙΔΙΚΕΥΣΗ</a:t>
            </a:r>
            <a:r>
              <a:rPr lang="el-GR" sz="1750" dirty="0" smtClean="0">
                <a:latin typeface="Arial Black" panose="020B0A04020102020204"/>
                <a:cs typeface="Arial Black" panose="020B0A04020102020204"/>
              </a:rPr>
              <a:t>Σ</a:t>
            </a:r>
            <a:r>
              <a:rPr sz="1750" spc="-25" smtClean="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20" dirty="0">
                <a:latin typeface="Arial Black" panose="020B0A04020102020204"/>
                <a:cs typeface="Arial Black" panose="020B0A04020102020204"/>
              </a:rPr>
              <a:t> </a:t>
            </a:r>
            <a:r>
              <a:rPr sz="1750" spc="-10" dirty="0">
                <a:latin typeface="Arial Black" panose="020B0A04020102020204"/>
                <a:cs typeface="Arial Black" panose="020B0A04020102020204"/>
              </a:rPr>
              <a:t>ΠΡΟΣΩΠΙΚΟΥ </a:t>
            </a:r>
            <a:r>
              <a:rPr sz="1750" dirty="0">
                <a:latin typeface="Arial Black" panose="020B0A04020102020204"/>
                <a:cs typeface="Arial Black" panose="020B0A04020102020204"/>
              </a:rPr>
              <a:t>ΓΙΑ</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ΟΙΚΟΝΟΜΙΚΟΥΣ</a:t>
            </a:r>
            <a:r>
              <a:rPr sz="1750" spc="-35" dirty="0">
                <a:latin typeface="Arial Black" panose="020B0A04020102020204"/>
                <a:cs typeface="Arial Black" panose="020B0A04020102020204"/>
              </a:rPr>
              <a:t> </a:t>
            </a:r>
            <a:r>
              <a:rPr sz="1750" spc="-10" dirty="0">
                <a:latin typeface="Arial Black" panose="020B0A04020102020204"/>
                <a:cs typeface="Arial Black" panose="020B0A04020102020204"/>
              </a:rPr>
              <a:t>ΛΟΓΟΥΣ.</a:t>
            </a:r>
            <a:endParaRPr sz="17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0199" rIns="0" bIns="0" rtlCol="0">
            <a:spAutoFit/>
          </a:bodyPr>
          <a:lstStyle/>
          <a:p>
            <a:pPr>
              <a:lnSpc>
                <a:spcPct val="100000"/>
              </a:lnSpc>
              <a:spcBef>
                <a:spcPts val="110"/>
              </a:spcBef>
            </a:pPr>
            <a:r>
              <a:rPr sz="2100" u="sng" dirty="0">
                <a:solidFill>
                  <a:srgbClr val="FFFFFF"/>
                </a:solidFill>
                <a:uFill>
                  <a:solidFill>
                    <a:srgbClr val="FFFFFF"/>
                  </a:solidFill>
                </a:uFill>
              </a:rPr>
              <a:t>ΓΕΝΙΚΑ</a:t>
            </a:r>
            <a:r>
              <a:rPr sz="2100" u="sng" spc="-65" dirty="0">
                <a:solidFill>
                  <a:srgbClr val="FFFFFF"/>
                </a:solidFill>
                <a:uFill>
                  <a:solidFill>
                    <a:srgbClr val="FFFFFF"/>
                  </a:solidFill>
                </a:uFill>
              </a:rPr>
              <a:t> </a:t>
            </a:r>
            <a:r>
              <a:rPr sz="2100" u="sng" dirty="0">
                <a:solidFill>
                  <a:srgbClr val="FFFFFF"/>
                </a:solidFill>
                <a:uFill>
                  <a:solidFill>
                    <a:srgbClr val="FFFFFF"/>
                  </a:solidFill>
                </a:uFill>
              </a:rPr>
              <a:t>ΚΡΙΤΗΡΙΑ</a:t>
            </a:r>
            <a:r>
              <a:rPr sz="2100" u="sng" spc="-50" dirty="0">
                <a:solidFill>
                  <a:srgbClr val="FFFFFF"/>
                </a:solidFill>
                <a:uFill>
                  <a:solidFill>
                    <a:srgbClr val="FFFFFF"/>
                  </a:solidFill>
                </a:uFill>
              </a:rPr>
              <a:t> </a:t>
            </a:r>
            <a:r>
              <a:rPr sz="2100" u="sng" dirty="0">
                <a:solidFill>
                  <a:srgbClr val="FFFFFF"/>
                </a:solidFill>
                <a:uFill>
                  <a:solidFill>
                    <a:srgbClr val="FFFFFF"/>
                  </a:solidFill>
                </a:uFill>
              </a:rPr>
              <a:t>ΕΠΙΛΟΓΗΣ</a:t>
            </a:r>
            <a:r>
              <a:rPr sz="2100" u="sng" spc="-50" dirty="0">
                <a:solidFill>
                  <a:srgbClr val="FFFFFF"/>
                </a:solidFill>
                <a:uFill>
                  <a:solidFill>
                    <a:srgbClr val="FFFFFF"/>
                  </a:solidFill>
                </a:uFill>
              </a:rPr>
              <a:t> </a:t>
            </a:r>
            <a:r>
              <a:rPr sz="2100" u="sng" spc="-10" dirty="0">
                <a:solidFill>
                  <a:srgbClr val="FFFFFF"/>
                </a:solidFill>
                <a:uFill>
                  <a:solidFill>
                    <a:srgbClr val="FFFFFF"/>
                  </a:solidFill>
                </a:uFill>
              </a:rPr>
              <a:t>ΣΥΣΤΗΜΑΤΟΣ</a:t>
            </a:r>
            <a:r>
              <a:rPr sz="2100" u="sng" spc="-45" dirty="0">
                <a:solidFill>
                  <a:srgbClr val="FFFFFF"/>
                </a:solidFill>
                <a:uFill>
                  <a:solidFill>
                    <a:srgbClr val="FFFFFF"/>
                  </a:solidFill>
                </a:uFill>
              </a:rPr>
              <a:t> </a:t>
            </a:r>
            <a:r>
              <a:rPr sz="2100" u="sng" dirty="0">
                <a:solidFill>
                  <a:srgbClr val="FFFFFF"/>
                </a:solidFill>
                <a:uFill>
                  <a:solidFill>
                    <a:srgbClr val="FFFFFF"/>
                  </a:solidFill>
                </a:uFill>
              </a:rPr>
              <a:t>ΠΡΟΩΣΕΩΣ</a:t>
            </a:r>
            <a:r>
              <a:rPr sz="2100" u="sng" spc="-45" dirty="0">
                <a:solidFill>
                  <a:srgbClr val="FFFFFF"/>
                </a:solidFill>
                <a:uFill>
                  <a:solidFill>
                    <a:srgbClr val="FFFFFF"/>
                  </a:solidFill>
                </a:uFill>
              </a:rPr>
              <a:t> </a:t>
            </a:r>
            <a:r>
              <a:rPr sz="2100" u="sng" spc="-10" dirty="0">
                <a:solidFill>
                  <a:srgbClr val="FFFFFF"/>
                </a:solidFill>
                <a:uFill>
                  <a:solidFill>
                    <a:srgbClr val="FFFFFF"/>
                  </a:solidFill>
                </a:uFill>
              </a:rPr>
              <a:t>ΠΛΟΙΟΥ</a:t>
            </a:r>
            <a:endParaRPr sz="2100"/>
          </a:p>
        </p:txBody>
      </p:sp>
    </p:spTree>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113029" y="1041400"/>
            <a:ext cx="8869044" cy="2151870"/>
          </a:xfrm>
          <a:prstGeom prst="rect">
            <a:avLst/>
          </a:prstGeom>
        </p:spPr>
        <p:txBody>
          <a:bodyPr vert="horz" wrap="square" lIns="0" tIns="58419" rIns="0" bIns="0" rtlCol="0">
            <a:spAutoFit/>
          </a:bodyPr>
          <a:lstStyle/>
          <a:p>
            <a:pPr marL="264160">
              <a:lnSpc>
                <a:spcPct val="100000"/>
              </a:lnSpc>
              <a:spcBef>
                <a:spcPts val="460"/>
              </a:spcBef>
            </a:pPr>
            <a:r>
              <a:rPr sz="1800" b="0" u="heavy" dirty="0">
                <a:solidFill>
                  <a:srgbClr val="FF0000"/>
                </a:solidFill>
                <a:uFill>
                  <a:solidFill>
                    <a:srgbClr val="FF0000"/>
                  </a:solidFill>
                </a:uFill>
                <a:latin typeface="Arial Black" panose="020B0A04020102020204"/>
                <a:cs typeface="Arial Black" panose="020B0A04020102020204"/>
              </a:rPr>
              <a:t>Η ΕΚΤΗ </a:t>
            </a:r>
            <a:r>
              <a:rPr sz="1800" b="0" u="heavy" spc="-10" dirty="0">
                <a:solidFill>
                  <a:srgbClr val="FF0000"/>
                </a:solidFill>
                <a:uFill>
                  <a:solidFill>
                    <a:srgbClr val="FF0000"/>
                  </a:solidFill>
                </a:uFill>
                <a:latin typeface="Arial Black" panose="020B0A04020102020204"/>
                <a:cs typeface="Arial Black" panose="020B0A04020102020204"/>
              </a:rPr>
              <a:t>ΑΠΑΙΤΗΣΗ</a:t>
            </a:r>
            <a:endParaRPr sz="1800">
              <a:latin typeface="Arial Black" panose="020B0A04020102020204"/>
              <a:cs typeface="Arial Black" panose="020B0A04020102020204"/>
            </a:endParaRPr>
          </a:p>
          <a:p>
            <a:pPr marL="264160" marR="5080">
              <a:lnSpc>
                <a:spcPct val="100000"/>
              </a:lnSpc>
              <a:spcBef>
                <a:spcPts val="360"/>
              </a:spcBef>
            </a:pPr>
            <a:r>
              <a:rPr sz="1800" b="0" dirty="0">
                <a:latin typeface="Arial Black" panose="020B0A04020102020204"/>
                <a:cs typeface="Arial Black" panose="020B0A04020102020204"/>
              </a:rPr>
              <a:t>ΣΥΝΔΕΕΤΑΙ</a:t>
            </a:r>
            <a:r>
              <a:rPr sz="1800" b="0" spc="-25" dirty="0">
                <a:latin typeface="Arial Black" panose="020B0A04020102020204"/>
                <a:cs typeface="Arial Black" panose="020B0A04020102020204"/>
              </a:rPr>
              <a:t> </a:t>
            </a:r>
            <a:r>
              <a:rPr sz="1800" b="0" dirty="0">
                <a:latin typeface="Arial Black" panose="020B0A04020102020204"/>
                <a:cs typeface="Arial Black" panose="020B0A04020102020204"/>
              </a:rPr>
              <a:t>ΜΕ</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ΤΟ ΜΕΓΕΘΟΣ</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ΚΑΙ ΤΑΧΥΤΗΤΑ</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ΠΕΡΙΣΤΡΟΦΗΣ</a:t>
            </a:r>
            <a:r>
              <a:rPr sz="1800" b="0" spc="10" dirty="0">
                <a:latin typeface="Arial Black" panose="020B0A04020102020204"/>
                <a:cs typeface="Arial Black" panose="020B0A04020102020204"/>
              </a:rPr>
              <a:t> </a:t>
            </a:r>
            <a:r>
              <a:rPr sz="1800" b="0" spc="-25" dirty="0">
                <a:latin typeface="Arial Black" panose="020B0A04020102020204"/>
                <a:cs typeface="Arial Black" panose="020B0A04020102020204"/>
              </a:rPr>
              <a:t>ΤΗΣ </a:t>
            </a:r>
            <a:r>
              <a:rPr sz="1800" b="0">
                <a:latin typeface="Arial Black" panose="020B0A04020102020204"/>
                <a:cs typeface="Arial Black" panose="020B0A04020102020204"/>
              </a:rPr>
              <a:t>ΕΛΙΚΑΣ</a:t>
            </a:r>
            <a:r>
              <a:rPr sz="1800" b="0" spc="-10">
                <a:latin typeface="Arial Black" panose="020B0A04020102020204"/>
                <a:cs typeface="Arial Black" panose="020B0A04020102020204"/>
              </a:rPr>
              <a:t> </a:t>
            </a:r>
            <a:r>
              <a:rPr sz="1800" b="0" smtClean="0">
                <a:latin typeface="Arial Black" panose="020B0A04020102020204"/>
                <a:cs typeface="Arial Black" panose="020B0A04020102020204"/>
              </a:rPr>
              <a:t>(</a:t>
            </a:r>
            <a:r>
              <a:rPr lang="el-GR" sz="1800" b="0" dirty="0" smtClean="0">
                <a:latin typeface="Arial Black" panose="020B0A04020102020204"/>
                <a:cs typeface="Arial Black" panose="020B0A04020102020204"/>
              </a:rPr>
              <a:t>ΜΕ </a:t>
            </a:r>
            <a:r>
              <a:rPr sz="1800" b="0" smtClean="0">
                <a:latin typeface="Arial Black" panose="020B0A04020102020204"/>
                <a:cs typeface="Arial Black" panose="020B0A04020102020204"/>
              </a:rPr>
              <a:t>ΜΕΙΩΤΗΡΑ</a:t>
            </a:r>
            <a:r>
              <a:rPr sz="1800" b="0" dirty="0">
                <a:latin typeface="Arial Black" panose="020B0A04020102020204"/>
                <a:cs typeface="Arial Black" panose="020B0A04020102020204"/>
              </a:rPr>
              <a:t>,</a:t>
            </a:r>
            <a:r>
              <a:rPr sz="1800" b="0" spc="-10" dirty="0">
                <a:latin typeface="Arial Black" panose="020B0A04020102020204"/>
                <a:cs typeface="Arial Black" panose="020B0A04020102020204"/>
              </a:rPr>
              <a:t> </a:t>
            </a:r>
            <a:r>
              <a:rPr sz="1800" b="0" dirty="0">
                <a:latin typeface="Arial Black" panose="020B0A04020102020204"/>
                <a:cs typeface="Arial Black" panose="020B0A04020102020204"/>
              </a:rPr>
              <a:t>ΣΥΓΧΡΟΝΕΣ</a:t>
            </a:r>
            <a:r>
              <a:rPr sz="1800" b="0" spc="-10" dirty="0">
                <a:latin typeface="Arial Black" panose="020B0A04020102020204"/>
                <a:cs typeface="Arial Black" panose="020B0A04020102020204"/>
              </a:rPr>
              <a:t> </a:t>
            </a:r>
            <a:r>
              <a:rPr sz="1800" b="0" dirty="0">
                <a:latin typeface="Arial Black" panose="020B0A04020102020204"/>
                <a:cs typeface="Arial Black" panose="020B0A04020102020204"/>
              </a:rPr>
              <a:t>ΜΗΧΑΝΕΣ ΜΕ</a:t>
            </a:r>
            <a:r>
              <a:rPr sz="1800" b="0" spc="5" dirty="0">
                <a:latin typeface="Arial Black" panose="020B0A04020102020204"/>
                <a:cs typeface="Arial Black" panose="020B0A04020102020204"/>
              </a:rPr>
              <a:t> </a:t>
            </a:r>
            <a:r>
              <a:rPr sz="1800" b="0" spc="-10" dirty="0">
                <a:latin typeface="Arial Black" panose="020B0A04020102020204"/>
                <a:cs typeface="Arial Black" panose="020B0A04020102020204"/>
              </a:rPr>
              <a:t>ΤΑΧΥΤΗΤΑ </a:t>
            </a:r>
            <a:r>
              <a:rPr sz="1800" b="0" dirty="0">
                <a:latin typeface="Arial Black" panose="020B0A04020102020204"/>
                <a:cs typeface="Arial Black" panose="020B0A04020102020204"/>
              </a:rPr>
              <a:t>ΠΕΡΙΣΤΡΟΦΗΣ</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60 </a:t>
            </a:r>
            <a:r>
              <a:rPr sz="1800" b="0" spc="-20" dirty="0">
                <a:latin typeface="Arial Black" panose="020B0A04020102020204"/>
                <a:cs typeface="Arial Black" panose="020B0A04020102020204"/>
              </a:rPr>
              <a:t>RPM).</a:t>
            </a:r>
            <a:endParaRPr sz="1800">
              <a:latin typeface="Arial Black" panose="020B0A04020102020204"/>
              <a:cs typeface="Arial Black" panose="020B0A04020102020204"/>
            </a:endParaRPr>
          </a:p>
          <a:p>
            <a:pPr marL="264160">
              <a:lnSpc>
                <a:spcPct val="100000"/>
              </a:lnSpc>
              <a:spcBef>
                <a:spcPts val="360"/>
              </a:spcBef>
            </a:pPr>
            <a:r>
              <a:rPr sz="1800" b="0" u="heavy" dirty="0">
                <a:solidFill>
                  <a:srgbClr val="FF0000"/>
                </a:solidFill>
                <a:uFill>
                  <a:solidFill>
                    <a:srgbClr val="FF0000"/>
                  </a:solidFill>
                </a:uFill>
                <a:latin typeface="Arial Black" panose="020B0A04020102020204"/>
                <a:cs typeface="Arial Black" panose="020B0A04020102020204"/>
              </a:rPr>
              <a:t>Η</a:t>
            </a:r>
            <a:r>
              <a:rPr sz="1800" b="0" u="heavy" spc="-5" dirty="0">
                <a:solidFill>
                  <a:srgbClr val="FF0000"/>
                </a:solidFill>
                <a:uFill>
                  <a:solidFill>
                    <a:srgbClr val="FF0000"/>
                  </a:solidFill>
                </a:uFill>
                <a:latin typeface="Arial Black" panose="020B0A04020102020204"/>
                <a:cs typeface="Arial Black" panose="020B0A04020102020204"/>
              </a:rPr>
              <a:t> </a:t>
            </a:r>
            <a:r>
              <a:rPr sz="1800" b="0" u="heavy" dirty="0">
                <a:solidFill>
                  <a:srgbClr val="FF0000"/>
                </a:solidFill>
                <a:uFill>
                  <a:solidFill>
                    <a:srgbClr val="FF0000"/>
                  </a:solidFill>
                </a:uFill>
                <a:latin typeface="Arial Black" panose="020B0A04020102020204"/>
                <a:cs typeface="Arial Black" panose="020B0A04020102020204"/>
              </a:rPr>
              <a:t>ΕΒΔΟΜΗ</a:t>
            </a:r>
            <a:r>
              <a:rPr sz="1800" b="0" u="heavy" spc="-5" dirty="0">
                <a:solidFill>
                  <a:srgbClr val="FF0000"/>
                </a:solidFill>
                <a:uFill>
                  <a:solidFill>
                    <a:srgbClr val="FF0000"/>
                  </a:solidFill>
                </a:uFill>
                <a:latin typeface="Arial Black" panose="020B0A04020102020204"/>
                <a:cs typeface="Arial Black" panose="020B0A04020102020204"/>
              </a:rPr>
              <a:t> </a:t>
            </a:r>
            <a:r>
              <a:rPr sz="1800" b="0" u="heavy" spc="-10" dirty="0">
                <a:solidFill>
                  <a:srgbClr val="FF0000"/>
                </a:solidFill>
                <a:uFill>
                  <a:solidFill>
                    <a:srgbClr val="FF0000"/>
                  </a:solidFill>
                </a:uFill>
                <a:latin typeface="Arial Black" panose="020B0A04020102020204"/>
                <a:cs typeface="Arial Black" panose="020B0A04020102020204"/>
              </a:rPr>
              <a:t>ΑΠΑΙΤΗΣΗ</a:t>
            </a:r>
            <a:endParaRPr sz="1800">
              <a:latin typeface="Arial Black" panose="020B0A04020102020204"/>
              <a:cs typeface="Arial Black" panose="020B0A04020102020204"/>
            </a:endParaRPr>
          </a:p>
          <a:p>
            <a:pPr marL="264160" marR="94615">
              <a:lnSpc>
                <a:spcPct val="100000"/>
              </a:lnSpc>
              <a:spcBef>
                <a:spcPts val="360"/>
              </a:spcBef>
            </a:pPr>
            <a:r>
              <a:rPr sz="1800" b="0" dirty="0">
                <a:latin typeface="Arial Black" panose="020B0A04020102020204"/>
                <a:cs typeface="Arial Black" panose="020B0A04020102020204"/>
              </a:rPr>
              <a:t>ΣΥΝΔΕΕΤΑΙ</a:t>
            </a:r>
            <a:r>
              <a:rPr sz="1800" b="0" spc="-25" dirty="0">
                <a:latin typeface="Arial Black" panose="020B0A04020102020204"/>
                <a:cs typeface="Arial Black" panose="020B0A04020102020204"/>
              </a:rPr>
              <a:t> </a:t>
            </a:r>
            <a:r>
              <a:rPr sz="1800" b="0" dirty="0">
                <a:latin typeface="Arial Black" panose="020B0A04020102020204"/>
                <a:cs typeface="Arial Black" panose="020B0A04020102020204"/>
              </a:rPr>
              <a:t>ΜΕ</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ΤΟΝ</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ΤΥΠΟ</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ΤΗΣ</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ΜΗΧΑΝΗΣ</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ΓΙΑ</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ΔΕΔΟΜΕΝΗ</a:t>
            </a:r>
            <a:r>
              <a:rPr sz="1800" b="0" spc="-5" dirty="0">
                <a:latin typeface="Arial Black" panose="020B0A04020102020204"/>
                <a:cs typeface="Arial Black" panose="020B0A04020102020204"/>
              </a:rPr>
              <a:t> </a:t>
            </a:r>
            <a:r>
              <a:rPr sz="1800" b="0" spc="-10" dirty="0">
                <a:latin typeface="Arial Black" panose="020B0A04020102020204"/>
                <a:cs typeface="Arial Black" panose="020B0A04020102020204"/>
              </a:rPr>
              <a:t>ΙΣΧΥ, </a:t>
            </a:r>
            <a:r>
              <a:rPr sz="1800" b="0">
                <a:latin typeface="Arial Black" panose="020B0A04020102020204"/>
                <a:cs typeface="Arial Black" panose="020B0A04020102020204"/>
              </a:rPr>
              <a:t>ΚΟΣΤΟΣ</a:t>
            </a:r>
            <a:r>
              <a:rPr sz="1800" b="0" spc="-15">
                <a:latin typeface="Arial Black" panose="020B0A04020102020204"/>
                <a:cs typeface="Arial Black" panose="020B0A04020102020204"/>
              </a:rPr>
              <a:t> </a:t>
            </a:r>
            <a:r>
              <a:rPr sz="1800" b="0" smtClean="0">
                <a:latin typeface="Arial Black" panose="020B0A04020102020204"/>
                <a:cs typeface="Arial Black" panose="020B0A04020102020204"/>
              </a:rPr>
              <a:t>ΜΗΧΑΝΗ</a:t>
            </a:r>
            <a:r>
              <a:rPr lang="el-GR" sz="1800" b="0" dirty="0" smtClean="0">
                <a:latin typeface="Arial Black" panose="020B0A04020102020204"/>
                <a:cs typeface="Arial Black" panose="020B0A04020102020204"/>
              </a:rPr>
              <a:t>Σ</a:t>
            </a:r>
            <a:r>
              <a:rPr sz="1800" b="0" smtClean="0">
                <a:latin typeface="Arial Black" panose="020B0A04020102020204"/>
                <a:cs typeface="Arial Black" panose="020B0A04020102020204"/>
              </a:rPr>
              <a:t> </a:t>
            </a:r>
            <a:r>
              <a:rPr sz="1800" b="0" dirty="0">
                <a:latin typeface="Arial Black" panose="020B0A04020102020204"/>
                <a:cs typeface="Arial Black" panose="020B0A04020102020204"/>
              </a:rPr>
              <a:t>ΚΑΙ</a:t>
            </a:r>
            <a:r>
              <a:rPr sz="1800" b="0" spc="-5" dirty="0">
                <a:latin typeface="Arial Black" panose="020B0A04020102020204"/>
                <a:cs typeface="Arial Black" panose="020B0A04020102020204"/>
              </a:rPr>
              <a:t> </a:t>
            </a:r>
            <a:r>
              <a:rPr sz="1800" b="0" dirty="0">
                <a:latin typeface="Arial Black" panose="020B0A04020102020204"/>
                <a:cs typeface="Arial Black" panose="020B0A04020102020204"/>
              </a:rPr>
              <a:t>ΥΠΑΡΞΗ </a:t>
            </a:r>
            <a:r>
              <a:rPr sz="1800" b="0" spc="-10" dirty="0">
                <a:latin typeface="Arial Black" panose="020B0A04020102020204"/>
                <a:cs typeface="Arial Black" panose="020B0A04020102020204"/>
              </a:rPr>
              <a:t>ΜΕΙΩΤΗΡΑ.</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30199" rIns="0" bIns="0" rtlCol="0">
            <a:spAutoFit/>
          </a:bodyPr>
          <a:lstStyle/>
          <a:p>
            <a:pPr>
              <a:lnSpc>
                <a:spcPct val="100000"/>
              </a:lnSpc>
              <a:spcBef>
                <a:spcPts val="110"/>
              </a:spcBef>
            </a:pPr>
            <a:r>
              <a:rPr sz="2100" u="sng" dirty="0">
                <a:solidFill>
                  <a:srgbClr val="FFFFFF"/>
                </a:solidFill>
                <a:uFill>
                  <a:solidFill>
                    <a:srgbClr val="FFFFFF"/>
                  </a:solidFill>
                </a:uFill>
              </a:rPr>
              <a:t>ΓΕΝΙΚΑ</a:t>
            </a:r>
            <a:r>
              <a:rPr sz="2100" u="sng" spc="-65" dirty="0">
                <a:solidFill>
                  <a:srgbClr val="FFFFFF"/>
                </a:solidFill>
                <a:uFill>
                  <a:solidFill>
                    <a:srgbClr val="FFFFFF"/>
                  </a:solidFill>
                </a:uFill>
              </a:rPr>
              <a:t> </a:t>
            </a:r>
            <a:r>
              <a:rPr sz="2100" u="sng" dirty="0">
                <a:solidFill>
                  <a:srgbClr val="FFFFFF"/>
                </a:solidFill>
                <a:uFill>
                  <a:solidFill>
                    <a:srgbClr val="FFFFFF"/>
                  </a:solidFill>
                </a:uFill>
              </a:rPr>
              <a:t>ΚΡΙΤΗΡΙΑ</a:t>
            </a:r>
            <a:r>
              <a:rPr sz="2100" u="sng" spc="-50" dirty="0">
                <a:solidFill>
                  <a:srgbClr val="FFFFFF"/>
                </a:solidFill>
                <a:uFill>
                  <a:solidFill>
                    <a:srgbClr val="FFFFFF"/>
                  </a:solidFill>
                </a:uFill>
              </a:rPr>
              <a:t> </a:t>
            </a:r>
            <a:r>
              <a:rPr sz="2100" u="sng" dirty="0">
                <a:solidFill>
                  <a:srgbClr val="FFFFFF"/>
                </a:solidFill>
                <a:uFill>
                  <a:solidFill>
                    <a:srgbClr val="FFFFFF"/>
                  </a:solidFill>
                </a:uFill>
              </a:rPr>
              <a:t>ΕΠΙΛΟΓΗΣ</a:t>
            </a:r>
            <a:r>
              <a:rPr sz="2100" u="sng" spc="-50" dirty="0">
                <a:solidFill>
                  <a:srgbClr val="FFFFFF"/>
                </a:solidFill>
                <a:uFill>
                  <a:solidFill>
                    <a:srgbClr val="FFFFFF"/>
                  </a:solidFill>
                </a:uFill>
              </a:rPr>
              <a:t> </a:t>
            </a:r>
            <a:r>
              <a:rPr sz="2100" u="sng" spc="-10" dirty="0">
                <a:solidFill>
                  <a:srgbClr val="FFFFFF"/>
                </a:solidFill>
                <a:uFill>
                  <a:solidFill>
                    <a:srgbClr val="FFFFFF"/>
                  </a:solidFill>
                </a:uFill>
              </a:rPr>
              <a:t>ΣΥΣΤΗΜΑΤΟΣ</a:t>
            </a:r>
            <a:r>
              <a:rPr sz="2100" u="sng" spc="-45" dirty="0">
                <a:solidFill>
                  <a:srgbClr val="FFFFFF"/>
                </a:solidFill>
                <a:uFill>
                  <a:solidFill>
                    <a:srgbClr val="FFFFFF"/>
                  </a:solidFill>
                </a:uFill>
              </a:rPr>
              <a:t> </a:t>
            </a:r>
            <a:r>
              <a:rPr sz="2100" u="sng" dirty="0">
                <a:solidFill>
                  <a:srgbClr val="FFFFFF"/>
                </a:solidFill>
                <a:uFill>
                  <a:solidFill>
                    <a:srgbClr val="FFFFFF"/>
                  </a:solidFill>
                </a:uFill>
              </a:rPr>
              <a:t>ΠΡΟΩΣΕΩΣ</a:t>
            </a:r>
            <a:r>
              <a:rPr sz="2100" u="sng" spc="-45" dirty="0">
                <a:solidFill>
                  <a:srgbClr val="FFFFFF"/>
                </a:solidFill>
                <a:uFill>
                  <a:solidFill>
                    <a:srgbClr val="FFFFFF"/>
                  </a:solidFill>
                </a:uFill>
              </a:rPr>
              <a:t> </a:t>
            </a:r>
            <a:r>
              <a:rPr sz="2100" u="sng" spc="-10" dirty="0">
                <a:solidFill>
                  <a:srgbClr val="FFFFFF"/>
                </a:solidFill>
                <a:uFill>
                  <a:solidFill>
                    <a:srgbClr val="FFFFFF"/>
                  </a:solidFill>
                </a:uFill>
              </a:rPr>
              <a:t>ΠΛΟΙΟΥ</a:t>
            </a:r>
            <a:endParaRPr sz="2100"/>
          </a:p>
        </p:txBody>
      </p:sp>
    </p:spTree>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3629"/>
            <a:ext cx="8306434" cy="4276090"/>
          </a:xfrm>
          <a:prstGeom prst="rect">
            <a:avLst/>
          </a:prstGeom>
        </p:spPr>
        <p:txBody>
          <a:bodyPr vert="horz" wrap="square" lIns="0" tIns="12700" rIns="0" bIns="0" rtlCol="0">
            <a:spAutoFit/>
          </a:bodyPr>
          <a:lstStyle/>
          <a:p>
            <a:pPr marL="12700" marR="161290">
              <a:lnSpc>
                <a:spcPct val="100000"/>
              </a:lnSpc>
              <a:spcBef>
                <a:spcPts val="100"/>
              </a:spcBef>
            </a:pPr>
            <a:r>
              <a:rPr sz="1600" dirty="0">
                <a:latin typeface="Arial Black" panose="020B0A04020102020204"/>
                <a:cs typeface="Arial Black" panose="020B0A04020102020204"/>
              </a:rPr>
              <a:t>OI</a:t>
            </a:r>
            <a:r>
              <a:rPr sz="1600" spc="-90" dirty="0">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ΑΡΓΟΣΤΡΟΦΕΣ</a:t>
            </a:r>
            <a:r>
              <a:rPr sz="1600" spc="-8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ΔΙΧΡΟΝΕΣ</a:t>
            </a:r>
            <a:r>
              <a:rPr sz="1600" spc="-8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ΠΕΤΡΕΛΑΙΟΜΗΧΑΝΕΣ</a:t>
            </a:r>
            <a:r>
              <a:rPr sz="1600" spc="-8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a:t>
            </a:r>
            <a:r>
              <a:rPr sz="1600" spc="-8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ΖΥΓΩΜΑ</a:t>
            </a:r>
            <a:r>
              <a:rPr sz="1600" spc="-75" dirty="0">
                <a:solidFill>
                  <a:srgbClr val="0000FF"/>
                </a:solidFill>
                <a:latin typeface="Arial Black" panose="020B0A04020102020204"/>
                <a:cs typeface="Arial Black" panose="020B0A04020102020204"/>
              </a:rPr>
              <a:t> </a:t>
            </a:r>
            <a:r>
              <a:rPr sz="1600" spc="-20" dirty="0">
                <a:solidFill>
                  <a:srgbClr val="0000FF"/>
                </a:solidFill>
                <a:latin typeface="Arial Black" panose="020B0A04020102020204"/>
                <a:cs typeface="Arial Black" panose="020B0A04020102020204"/>
              </a:rPr>
              <a:t>ΟΠΟΥ </a:t>
            </a:r>
            <a:r>
              <a:rPr sz="1600" spc="-10" dirty="0">
                <a:solidFill>
                  <a:srgbClr val="0000FF"/>
                </a:solidFill>
                <a:latin typeface="Arial Black" panose="020B0A04020102020204"/>
                <a:cs typeface="Arial Black" panose="020B0A04020102020204"/>
              </a:rPr>
              <a:t>ΣΥΝΔΕΟΥΝΤΑΙ</a:t>
            </a:r>
            <a:r>
              <a:rPr sz="1600" spc="-65"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ΑΠ’ΕΥΘΕΙΑΣ</a:t>
            </a:r>
            <a:r>
              <a:rPr sz="1600" spc="-55"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a:t>
            </a:r>
            <a:r>
              <a:rPr sz="1600" spc="-6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ΤΗΝ</a:t>
            </a:r>
            <a:r>
              <a:rPr sz="1600" spc="-50" dirty="0">
                <a:solidFill>
                  <a:srgbClr val="0000FF"/>
                </a:solidFill>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ΕΛΙΚΑ</a:t>
            </a:r>
            <a:r>
              <a:rPr sz="1600" spc="-45" dirty="0">
                <a:solidFill>
                  <a:srgbClr val="0000FF"/>
                </a:solidFill>
                <a:latin typeface="Arial Black" panose="020B0A04020102020204"/>
                <a:cs typeface="Arial Black" panose="020B0A04020102020204"/>
              </a:rPr>
              <a:t> </a:t>
            </a:r>
            <a:r>
              <a:rPr sz="1600" spc="-10" dirty="0">
                <a:latin typeface="Arial Black" panose="020B0A04020102020204"/>
                <a:cs typeface="Arial Black" panose="020B0A04020102020204"/>
              </a:rPr>
              <a:t>ΚΥΡΙΑΡΧΟΥΝ</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ΧΩΡΟ</a:t>
            </a:r>
            <a:r>
              <a:rPr sz="1600" spc="-50" dirty="0">
                <a:latin typeface="Arial Black" panose="020B0A04020102020204"/>
                <a:cs typeface="Arial Black" panose="020B0A04020102020204"/>
              </a:rPr>
              <a:t> </a:t>
            </a:r>
            <a:r>
              <a:rPr sz="1600" spc="-25">
                <a:latin typeface="Arial Black" panose="020B0A04020102020204"/>
                <a:cs typeface="Arial Black" panose="020B0A04020102020204"/>
              </a:rPr>
              <a:t>ΤΗΣ </a:t>
            </a:r>
            <a:r>
              <a:rPr sz="1600" spc="-10" smtClean="0">
                <a:latin typeface="Arial Black" panose="020B0A04020102020204"/>
                <a:cs typeface="Arial Black" panose="020B0A04020102020204"/>
              </a:rPr>
              <a:t>ΠΡΟΩΣ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75" smtClean="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dirty="0">
                <a:solidFill>
                  <a:srgbClr val="0000FF"/>
                </a:solidFill>
                <a:latin typeface="Arial Black" panose="020B0A04020102020204"/>
                <a:cs typeface="Arial Black" panose="020B0A04020102020204"/>
              </a:rPr>
              <a:t>ΜΕΓΑΛΩΝ</a:t>
            </a:r>
            <a:r>
              <a:rPr sz="1600" spc="-7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ΠΟΝΤΟΠΟΡΩΝ</a:t>
            </a:r>
            <a:r>
              <a:rPr sz="1600" spc="-7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ΕΜΠΟΡΙΚΩΝ</a:t>
            </a:r>
            <a:r>
              <a:rPr sz="1600" spc="-70" dirty="0">
                <a:solidFill>
                  <a:srgbClr val="0000FF"/>
                </a:solidFill>
                <a:latin typeface="Arial Black" panose="020B0A04020102020204"/>
                <a:cs typeface="Arial Black" panose="020B0A04020102020204"/>
              </a:rPr>
              <a:t> </a:t>
            </a:r>
            <a:r>
              <a:rPr sz="1600" spc="-10" dirty="0">
                <a:solidFill>
                  <a:srgbClr val="0000FF"/>
                </a:solidFill>
                <a:latin typeface="Arial Black" panose="020B0A04020102020204"/>
                <a:cs typeface="Arial Black" panose="020B0A04020102020204"/>
              </a:rPr>
              <a:t>ΠΛΟΙΩΝ.</a:t>
            </a:r>
            <a:endParaRPr sz="1600">
              <a:latin typeface="Arial Black" panose="020B0A04020102020204"/>
              <a:cs typeface="Arial Black" panose="020B0A04020102020204"/>
            </a:endParaRPr>
          </a:p>
          <a:p>
            <a:pPr>
              <a:lnSpc>
                <a:spcPct val="100000"/>
              </a:lnSpc>
              <a:spcBef>
                <a:spcPts val="40"/>
              </a:spcBef>
            </a:pPr>
            <a:endParaRPr sz="1800">
              <a:latin typeface="Arial Black" panose="020B0A04020102020204"/>
              <a:cs typeface="Arial Black" panose="020B0A04020102020204"/>
            </a:endParaRPr>
          </a:p>
          <a:p>
            <a:pPr marL="12700">
              <a:lnSpc>
                <a:spcPct val="100000"/>
              </a:lnSpc>
            </a:pPr>
            <a:r>
              <a:rPr sz="1800" dirty="0">
                <a:solidFill>
                  <a:srgbClr val="FF0000"/>
                </a:solidFill>
                <a:latin typeface="Arial Black" panose="020B0A04020102020204"/>
                <a:cs typeface="Arial Black" panose="020B0A04020102020204"/>
              </a:rPr>
              <a:t>ΤΑ</a:t>
            </a:r>
            <a:r>
              <a:rPr sz="1800" spc="-1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ΠΛΕΟΝΕΚΤΗΜΑΤΑ</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ΤΩΝ</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ΑΡΓΟΣΤΡΟΦΩΝ</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ΕΙΝΑΙ </a:t>
            </a:r>
            <a:r>
              <a:rPr sz="1800" spc="-10" dirty="0">
                <a:solidFill>
                  <a:srgbClr val="FF0000"/>
                </a:solidFill>
                <a:latin typeface="Arial Black" panose="020B0A04020102020204"/>
                <a:cs typeface="Arial Black" panose="020B0A04020102020204"/>
              </a:rPr>
              <a:t>ΚΥΡΙΩΣ:</a:t>
            </a:r>
            <a:endParaRPr sz="1800">
              <a:latin typeface="Arial Black" panose="020B0A04020102020204"/>
              <a:cs typeface="Arial Black" panose="020B0A04020102020204"/>
            </a:endParaRPr>
          </a:p>
          <a:p>
            <a:pPr marL="12700" marR="1043940">
              <a:lnSpc>
                <a:spcPct val="100000"/>
              </a:lnSpc>
              <a:spcBef>
                <a:spcPts val="32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Η</a:t>
            </a:r>
            <a:r>
              <a:rPr sz="1600" spc="-100" dirty="0">
                <a:latin typeface="Arial Black" panose="020B0A04020102020204"/>
                <a:cs typeface="Arial Black" panose="020B0A04020102020204"/>
              </a:rPr>
              <a:t> </a:t>
            </a:r>
            <a:r>
              <a:rPr sz="1600">
                <a:latin typeface="Arial Black" panose="020B0A04020102020204"/>
                <a:cs typeface="Arial Black" panose="020B0A04020102020204"/>
              </a:rPr>
              <a:t>ΙΚΑΝΟΤΗΤΑ</a:t>
            </a:r>
            <a:r>
              <a:rPr sz="1600" spc="-75">
                <a:latin typeface="Arial Black" panose="020B0A04020102020204"/>
                <a:cs typeface="Arial Black" panose="020B0A04020102020204"/>
              </a:rPr>
              <a:t> </a:t>
            </a:r>
            <a:r>
              <a:rPr sz="1600" smtClean="0">
                <a:latin typeface="Arial Black" panose="020B0A04020102020204"/>
                <a:cs typeface="Arial Black" panose="020B0A04020102020204"/>
              </a:rPr>
              <a:t>ΚΑΥΣ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95" smtClean="0">
                <a:latin typeface="Arial Black" panose="020B0A04020102020204"/>
                <a:cs typeface="Arial Black" panose="020B0A04020102020204"/>
              </a:rPr>
              <a:t> </a:t>
            </a:r>
            <a:r>
              <a:rPr sz="1600" dirty="0">
                <a:latin typeface="Arial Black" panose="020B0A04020102020204"/>
                <a:cs typeface="Arial Black" panose="020B0A04020102020204"/>
              </a:rPr>
              <a:t>ΚΑΚΗΣ</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ΠΟΙΟΤΗΤΑΣ</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ΚΑΥΣΙΜΟΥ</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ΧΩΡΙΣ ΠΡΟΒΛΗΜΑ.</a:t>
            </a:r>
            <a:endParaRPr sz="1600">
              <a:latin typeface="Arial Black" panose="020B0A04020102020204"/>
              <a:cs typeface="Arial Black" panose="020B0A04020102020204"/>
            </a:endParaRPr>
          </a:p>
          <a:p>
            <a:pPr marL="12700" marR="208915">
              <a:lnSpc>
                <a:spcPct val="100000"/>
              </a:lnSpc>
              <a:spcBef>
                <a:spcPts val="31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ΑΠΛΟΤΗΤΑ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ΚΑΤΑΣΚΕΥΗΣ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(ΜΙΚΡΟΤΕΡΟΣ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ΑΡΙΘΜΟΣ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ΚΥΛΙΝΔΡΩΝ, </a:t>
            </a:r>
            <a:r>
              <a:rPr sz="1600" dirty="0">
                <a:latin typeface="Arial Black" panose="020B0A04020102020204"/>
                <a:cs typeface="Arial Black" panose="020B0A04020102020204"/>
              </a:rPr>
              <a:t>ΑΠΟΥΣΙΑ</a:t>
            </a:r>
            <a:r>
              <a:rPr sz="1600" spc="-95" dirty="0">
                <a:latin typeface="Arial Black" panose="020B0A04020102020204"/>
                <a:cs typeface="Arial Black" panose="020B0A04020102020204"/>
              </a:rPr>
              <a:t> </a:t>
            </a:r>
            <a:r>
              <a:rPr sz="1600" spc="-10" dirty="0">
                <a:latin typeface="Arial Black" panose="020B0A04020102020204"/>
                <a:cs typeface="Arial Black" panose="020B0A04020102020204"/>
              </a:rPr>
              <a:t>ΜΕΙΩΤΗΡΑ):</a:t>
            </a:r>
            <a:endParaRPr sz="1600">
              <a:latin typeface="Arial Black" panose="020B0A04020102020204"/>
              <a:cs typeface="Arial Black" panose="020B0A04020102020204"/>
            </a:endParaRPr>
          </a:p>
          <a:p>
            <a:pPr marL="930275" lvl="1" indent="-162560">
              <a:lnSpc>
                <a:spcPct val="100000"/>
              </a:lnSpc>
              <a:spcBef>
                <a:spcPts val="300"/>
              </a:spcBef>
              <a:buClr>
                <a:srgbClr val="FF0000"/>
              </a:buClr>
              <a:buSzPct val="94000"/>
              <a:buFont typeface="Wingdings" panose="05000000000000000000"/>
              <a:buChar char=""/>
              <a:tabLst>
                <a:tab pos="930910" algn="l"/>
              </a:tabLst>
            </a:pPr>
            <a:r>
              <a:rPr sz="1600" spc="-10" dirty="0">
                <a:latin typeface="Arial Black" panose="020B0A04020102020204"/>
                <a:cs typeface="Arial Black" panose="020B0A04020102020204"/>
              </a:rPr>
              <a:t>ΜΙΚΡΟΤΕΡΟ</a:t>
            </a:r>
            <a:r>
              <a:rPr sz="1600" spc="-105" dirty="0">
                <a:latin typeface="Arial Black" panose="020B0A04020102020204"/>
                <a:cs typeface="Arial Black" panose="020B0A04020102020204"/>
              </a:rPr>
              <a:t> </a:t>
            </a:r>
            <a:r>
              <a:rPr sz="1600" dirty="0">
                <a:latin typeface="Arial Black" panose="020B0A04020102020204"/>
                <a:cs typeface="Arial Black" panose="020B0A04020102020204"/>
              </a:rPr>
              <a:t>ΚΟΣΤΟΣ</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ΚΑΥΣΙΜΟΥ.</a:t>
            </a:r>
            <a:endParaRPr sz="1600">
              <a:latin typeface="Arial Black" panose="020B0A04020102020204"/>
              <a:cs typeface="Arial Black" panose="020B0A04020102020204"/>
            </a:endParaRPr>
          </a:p>
          <a:p>
            <a:pPr marL="930275" lvl="1" indent="-162560">
              <a:lnSpc>
                <a:spcPct val="100000"/>
              </a:lnSpc>
              <a:spcBef>
                <a:spcPts val="320"/>
              </a:spcBef>
              <a:buClr>
                <a:srgbClr val="FF0000"/>
              </a:buClr>
              <a:buSzPct val="94000"/>
              <a:buFont typeface="Wingdings" panose="05000000000000000000"/>
              <a:buChar char=""/>
              <a:tabLst>
                <a:tab pos="930910" algn="l"/>
              </a:tabLst>
            </a:pPr>
            <a:r>
              <a:rPr sz="1600" spc="-10" dirty="0">
                <a:latin typeface="Arial Black" panose="020B0A04020102020204"/>
                <a:cs typeface="Arial Black" panose="020B0A04020102020204"/>
              </a:rPr>
              <a:t>ΜΙΚΡΟΤΕΡΟ</a:t>
            </a:r>
            <a:r>
              <a:rPr sz="1600" spc="-105" dirty="0">
                <a:latin typeface="Arial Black" panose="020B0A04020102020204"/>
                <a:cs typeface="Arial Black" panose="020B0A04020102020204"/>
              </a:rPr>
              <a:t> </a:t>
            </a:r>
            <a:r>
              <a:rPr sz="1600">
                <a:latin typeface="Arial Black" panose="020B0A04020102020204"/>
                <a:cs typeface="Arial Black" panose="020B0A04020102020204"/>
              </a:rPr>
              <a:t>ΚΟΣΤΟΣ</a:t>
            </a:r>
            <a:r>
              <a:rPr sz="1600" spc="-85">
                <a:latin typeface="Arial Black" panose="020B0A04020102020204"/>
                <a:cs typeface="Arial Black" panose="020B0A04020102020204"/>
              </a:rPr>
              <a:t> </a:t>
            </a:r>
            <a:r>
              <a:rPr sz="1600" spc="-10" smtClean="0">
                <a:latin typeface="Arial Black" panose="020B0A04020102020204"/>
                <a:cs typeface="Arial Black" panose="020B0A04020102020204"/>
              </a:rPr>
              <a:t>ΣΥΝΤΗΡΗ</a:t>
            </a:r>
            <a:r>
              <a:rPr lang="el-GR" sz="1600" spc="-10" dirty="0" smtClean="0">
                <a:latin typeface="Arial Black" panose="020B0A04020102020204"/>
                <a:cs typeface="Arial Black" panose="020B0A04020102020204"/>
              </a:rPr>
              <a:t>ΣΗ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930275" lvl="1" indent="-162560">
              <a:lnSpc>
                <a:spcPct val="100000"/>
              </a:lnSpc>
              <a:spcBef>
                <a:spcPts val="310"/>
              </a:spcBef>
              <a:buClr>
                <a:srgbClr val="FF0000"/>
              </a:buClr>
              <a:buSzPct val="94000"/>
              <a:buFont typeface="Wingdings" panose="05000000000000000000"/>
              <a:buChar char=""/>
              <a:tabLst>
                <a:tab pos="930910" algn="l"/>
              </a:tabLst>
            </a:pPr>
            <a:r>
              <a:rPr sz="1600" spc="-10" dirty="0">
                <a:latin typeface="Arial Black" panose="020B0A04020102020204"/>
                <a:cs typeface="Arial Black" panose="020B0A04020102020204"/>
              </a:rPr>
              <a:t>ΜΕΓΑΛΥΤΕΡΗ</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ΑΞΙΟΠΙΣΤΙΑ.</a:t>
            </a:r>
            <a:endParaRPr sz="1600">
              <a:latin typeface="Arial Black" panose="020B0A04020102020204"/>
              <a:cs typeface="Arial Black" panose="020B0A04020102020204"/>
            </a:endParaRPr>
          </a:p>
          <a:p>
            <a:pPr marL="12700" marR="5080">
              <a:lnSpc>
                <a:spcPct val="100000"/>
              </a:lnSpc>
              <a:spcBef>
                <a:spcPts val="315"/>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ΧΡΗΣΗ</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ΖΥΓΩΜΑΤΟΣ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ΒΑΚΤΡΟΥ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ΕΠΙΤΡΕΠΕΙ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ΑΠΟΜΟΝΩΣΗ</a:t>
            </a:r>
            <a:r>
              <a:rPr sz="1600" spc="-6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spc="-10" dirty="0">
                <a:latin typeface="Arial Black" panose="020B0A04020102020204"/>
                <a:cs typeface="Arial Black" panose="020B0A04020102020204"/>
              </a:rPr>
              <a:t>ΣΤΡΟΦΑΛΟΘΑΛΑΜΟΥ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0" dirty="0">
                <a:latin typeface="Arial Black" panose="020B0A04020102020204"/>
                <a:cs typeface="Arial Black" panose="020B0A04020102020204"/>
              </a:rPr>
              <a:t> </a:t>
            </a:r>
            <a:r>
              <a:rPr sz="1600">
                <a:latin typeface="Arial Black" panose="020B0A04020102020204"/>
                <a:cs typeface="Arial Black" panose="020B0A04020102020204"/>
              </a:rPr>
              <a:t>ΚΙΒΩΤΙΟ</a:t>
            </a:r>
            <a:r>
              <a:rPr sz="1600" spc="-75">
                <a:latin typeface="Arial Black" panose="020B0A04020102020204"/>
                <a:cs typeface="Arial Black" panose="020B0A04020102020204"/>
              </a:rPr>
              <a:t> </a:t>
            </a:r>
            <a:r>
              <a:rPr sz="1600" spc="-10" smtClean="0">
                <a:latin typeface="Arial Black" panose="020B0A04020102020204"/>
                <a:cs typeface="Arial Black" panose="020B0A04020102020204"/>
              </a:rPr>
              <a:t>ΣΑΡΩΣ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10" dirty="0">
                <a:latin typeface="Arial Black" panose="020B0A04020102020204"/>
                <a:cs typeface="Arial Black" panose="020B0A04020102020204"/>
              </a:rPr>
              <a:t>(</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ΧΡΗΣΗ</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ΕΙΔΙΚΩΝ </a:t>
            </a:r>
            <a:r>
              <a:rPr sz="1600" dirty="0">
                <a:latin typeface="Arial Black" panose="020B0A04020102020204"/>
                <a:cs typeface="Arial Black" panose="020B0A04020102020204"/>
              </a:rPr>
              <a:t>ΑΛΚΑΛΙΚΩΝ</a:t>
            </a:r>
            <a:r>
              <a:rPr sz="1600" spc="-95" dirty="0">
                <a:latin typeface="Arial Black" panose="020B0A04020102020204"/>
                <a:cs typeface="Arial Black" panose="020B0A04020102020204"/>
              </a:rPr>
              <a:t> </a:t>
            </a:r>
            <a:r>
              <a:rPr sz="1600" spc="-10" dirty="0">
                <a:latin typeface="Arial Black" panose="020B0A04020102020204"/>
                <a:cs typeface="Arial Black" panose="020B0A04020102020204"/>
              </a:rPr>
              <a:t>ΚΥΛΙΝΔΡΕΛΑΙΩΝ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ΑΝΤΙΜΕΤΩΠΙΖΟΝΤΑΙ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ΟΞΙΝΑ</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ΚΑΤΑΛΟΙΠΑ </a:t>
            </a:r>
            <a:r>
              <a:rPr sz="1600" dirty="0">
                <a:latin typeface="Arial Black" panose="020B0A04020102020204"/>
                <a:cs typeface="Arial Black" panose="020B0A04020102020204"/>
              </a:rPr>
              <a:t>ΑΠΟ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ΚΑΥΣΗ</a:t>
            </a:r>
            <a:r>
              <a:rPr sz="1600" spc="-70" dirty="0">
                <a:latin typeface="Arial Black" panose="020B0A04020102020204"/>
                <a:cs typeface="Arial Black" panose="020B0A04020102020204"/>
              </a:rPr>
              <a:t> </a:t>
            </a:r>
            <a:r>
              <a:rPr sz="1600">
                <a:latin typeface="Arial Black" panose="020B0A04020102020204"/>
                <a:cs typeface="Arial Black" panose="020B0A04020102020204"/>
              </a:rPr>
              <a:t>ΒΑΡΕΩΝ</a:t>
            </a:r>
            <a:r>
              <a:rPr sz="1600" spc="-65">
                <a:latin typeface="Arial Black" panose="020B0A04020102020204"/>
                <a:cs typeface="Arial Black" panose="020B0A04020102020204"/>
              </a:rPr>
              <a:t> </a:t>
            </a:r>
            <a:r>
              <a:rPr sz="1600" spc="-10" smtClean="0">
                <a:latin typeface="Arial Black" panose="020B0A04020102020204"/>
                <a:cs typeface="Arial Black" panose="020B0A04020102020204"/>
              </a:rPr>
              <a:t>ΠΕΤΡ</a:t>
            </a:r>
            <a:r>
              <a:rPr lang="el-GR" sz="1600" spc="-10" dirty="0" smtClean="0">
                <a:latin typeface="Arial Black" panose="020B0A04020102020204"/>
                <a:cs typeface="Arial Black" panose="020B0A04020102020204"/>
              </a:rPr>
              <a:t>Ε</a:t>
            </a:r>
            <a:r>
              <a:rPr sz="1600" spc="-10" smtClean="0">
                <a:latin typeface="Arial Black" panose="020B0A04020102020204"/>
                <a:cs typeface="Arial Black" panose="020B0A04020102020204"/>
              </a:rPr>
              <a:t>ΛΑΙΩΝ</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1475740">
              <a:lnSpc>
                <a:spcPct val="100000"/>
              </a:lnSpc>
              <a:spcBef>
                <a:spcPts val="100"/>
              </a:spcBef>
            </a:pPr>
            <a:r>
              <a:rPr sz="2400" u="sng">
                <a:solidFill>
                  <a:srgbClr val="FFFFFF"/>
                </a:solidFill>
                <a:uFill>
                  <a:solidFill>
                    <a:srgbClr val="FFFFFF"/>
                  </a:solidFill>
                </a:uFill>
              </a:rPr>
              <a:t>ΕΠΙΛΟΓΗ</a:t>
            </a:r>
            <a:r>
              <a:rPr sz="2400" u="sng" spc="-85">
                <a:solidFill>
                  <a:srgbClr val="FFFFFF"/>
                </a:solidFill>
                <a:uFill>
                  <a:solidFill>
                    <a:srgbClr val="FFFFFF"/>
                  </a:solidFill>
                </a:uFill>
              </a:rPr>
              <a:t> </a:t>
            </a:r>
            <a:r>
              <a:rPr lang="el-GR" sz="2400" u="sng" spc="-85" dirty="0" smtClean="0">
                <a:solidFill>
                  <a:srgbClr val="FFFFFF"/>
                </a:solidFill>
                <a:uFill>
                  <a:solidFill>
                    <a:srgbClr val="FFFFFF"/>
                  </a:solidFill>
                </a:uFill>
              </a:rPr>
              <a:t> </a:t>
            </a:r>
            <a:r>
              <a:rPr sz="2400" u="sng" smtClean="0">
                <a:solidFill>
                  <a:srgbClr val="FFFFFF"/>
                </a:solidFill>
                <a:uFill>
                  <a:solidFill>
                    <a:srgbClr val="FFFFFF"/>
                  </a:solidFill>
                </a:uFill>
              </a:rPr>
              <a:t>ΠΡΟΩΣΤΗΡΙΩΝ</a:t>
            </a:r>
            <a:r>
              <a:rPr lang="el-GR" sz="2400" u="sng" dirty="0" smtClean="0">
                <a:solidFill>
                  <a:srgbClr val="FFFFFF"/>
                </a:solidFill>
                <a:uFill>
                  <a:solidFill>
                    <a:srgbClr val="FFFFFF"/>
                  </a:solidFill>
                </a:uFill>
              </a:rPr>
              <a:t> </a:t>
            </a:r>
            <a:r>
              <a:rPr sz="2400" u="sng" spc="-80" smtClean="0">
                <a:solidFill>
                  <a:srgbClr val="FFFFFF"/>
                </a:solidFill>
                <a:uFill>
                  <a:solidFill>
                    <a:srgbClr val="FFFFFF"/>
                  </a:solidFill>
                </a:uFill>
              </a:rPr>
              <a:t> </a:t>
            </a:r>
            <a:r>
              <a:rPr sz="2400" u="sng" spc="-10" dirty="0">
                <a:solidFill>
                  <a:srgbClr val="FFFFFF"/>
                </a:solidFill>
                <a:uFill>
                  <a:solidFill>
                    <a:srgbClr val="FFFFFF"/>
                  </a:solidFill>
                </a:uFill>
              </a:rPr>
              <a:t>ΜΗΧΑΝΩΝ</a:t>
            </a:r>
            <a:endParaRPr sz="2400"/>
          </a:p>
        </p:txBody>
      </p:sp>
    </p:spTree>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47470"/>
            <a:ext cx="8256270" cy="2818130"/>
          </a:xfrm>
          <a:prstGeom prst="rect">
            <a:avLst/>
          </a:prstGeom>
        </p:spPr>
        <p:txBody>
          <a:bodyPr vert="horz" wrap="square" lIns="0" tIns="58419" rIns="0" bIns="0" rtlCol="0">
            <a:spAutoFit/>
          </a:bodyPr>
          <a:lstStyle/>
          <a:p>
            <a:pPr marL="12700">
              <a:lnSpc>
                <a:spcPct val="100000"/>
              </a:lnSpc>
              <a:spcBef>
                <a:spcPts val="460"/>
              </a:spcBef>
            </a:pPr>
            <a:r>
              <a:rPr sz="1800" dirty="0">
                <a:solidFill>
                  <a:srgbClr val="FF0000"/>
                </a:solidFill>
                <a:latin typeface="Arial Black" panose="020B0A04020102020204"/>
                <a:cs typeface="Arial Black" panose="020B0A04020102020204"/>
              </a:rPr>
              <a:t>ΤΑ</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ΜΕΙΟΝΕΚΤΗΜΑΤΑ</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ΤΩΝ</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ΑΡΓΟΣΤΡΟΦΩΝ</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ΕΙΝΑΙ</a:t>
            </a:r>
            <a:r>
              <a:rPr sz="1800" spc="-1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ΚΥΡΙΩΣ:</a:t>
            </a:r>
            <a:endParaRPr sz="1800">
              <a:latin typeface="Arial Black" panose="020B0A04020102020204"/>
              <a:cs typeface="Arial Black" panose="020B0A04020102020204"/>
            </a:endParaRPr>
          </a:p>
          <a:p>
            <a:pPr marL="194310" indent="-182245">
              <a:lnSpc>
                <a:spcPct val="100000"/>
              </a:lnSpc>
              <a:spcBef>
                <a:spcPts val="32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ΕΧΟΥΝ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ΜΕΓΑΛΟ</a:t>
            </a:r>
            <a:r>
              <a:rPr sz="1600" spc="-85" dirty="0">
                <a:latin typeface="Arial Black" panose="020B0A04020102020204"/>
                <a:cs typeface="Arial Black" panose="020B0A04020102020204"/>
              </a:rPr>
              <a:t> </a:t>
            </a:r>
            <a:r>
              <a:rPr sz="1600" spc="-20" dirty="0">
                <a:latin typeface="Arial Black" panose="020B0A04020102020204"/>
                <a:cs typeface="Arial Black" panose="020B0A04020102020204"/>
              </a:rPr>
              <a:t>ΥΨΟΣ.</a:t>
            </a:r>
            <a:endParaRPr sz="1600">
              <a:latin typeface="Arial Black" panose="020B0A04020102020204"/>
              <a:cs typeface="Arial Black" panose="020B0A04020102020204"/>
            </a:endParaRPr>
          </a:p>
          <a:p>
            <a:pPr marL="194310" indent="-182245">
              <a:lnSpc>
                <a:spcPct val="100000"/>
              </a:lnSpc>
              <a:spcBef>
                <a:spcPts val="31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ΕΧΟΥΝ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ΜΕΓΑΛΟ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ΒΑΡΟΣ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ΑΝΑ</a:t>
            </a:r>
            <a:r>
              <a:rPr sz="1600" spc="-65" dirty="0">
                <a:latin typeface="Arial Black" panose="020B0A04020102020204"/>
                <a:cs typeface="Arial Black" panose="020B0A04020102020204"/>
              </a:rPr>
              <a:t> </a:t>
            </a:r>
            <a:r>
              <a:rPr sz="1600" spc="-10">
                <a:latin typeface="Arial Black" panose="020B0A04020102020204"/>
                <a:cs typeface="Arial Black" panose="020B0A04020102020204"/>
              </a:rPr>
              <a:t>ΠΑΡΑΓΟΜΕΝΟ</a:t>
            </a:r>
            <a:r>
              <a:rPr sz="1600" spc="-60">
                <a:latin typeface="Arial Black" panose="020B0A04020102020204"/>
                <a:cs typeface="Arial Black" panose="020B0A04020102020204"/>
              </a:rPr>
              <a:t> </a:t>
            </a:r>
            <a:r>
              <a:rPr sz="1600" spc="-10" smtClean="0">
                <a:latin typeface="Arial Black" panose="020B0A04020102020204"/>
                <a:cs typeface="Arial Black" panose="020B0A04020102020204"/>
              </a:rPr>
              <a:t>ΙΠΠΟ.</a:t>
            </a:r>
            <a:endParaRPr sz="1600">
              <a:latin typeface="Arial Black" panose="020B0A04020102020204"/>
              <a:cs typeface="Arial Black" panose="020B0A04020102020204"/>
            </a:endParaRPr>
          </a:p>
          <a:p>
            <a:pPr marL="194310" indent="-182245">
              <a:lnSpc>
                <a:spcPct val="100000"/>
              </a:lnSpc>
              <a:spcBef>
                <a:spcPts val="320"/>
              </a:spcBef>
              <a:buClr>
                <a:srgbClr val="FF0000"/>
              </a:buClr>
              <a:buSzPct val="94000"/>
              <a:buFont typeface="Wingdings" panose="05000000000000000000"/>
              <a:buChar char=""/>
              <a:tabLst>
                <a:tab pos="194945" algn="l"/>
              </a:tabLst>
            </a:pPr>
            <a:r>
              <a:rPr sz="1600" spc="-10" dirty="0">
                <a:latin typeface="Arial Black" panose="020B0A04020102020204"/>
                <a:cs typeface="Arial Black" panose="020B0A04020102020204"/>
              </a:rPr>
              <a:t>ΚΑΤΑΛΑΜΒΑΝΟΥΝ</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ΜΕΓΑΛΥΤΕΡΟ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ΧΩΡΟ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ΜΗΧΑΝΟΣΤΑΣΙΟ.</a:t>
            </a:r>
            <a:endParaRPr sz="1600">
              <a:latin typeface="Arial Black" panose="020B0A04020102020204"/>
              <a:cs typeface="Arial Black" panose="020B0A04020102020204"/>
            </a:endParaRPr>
          </a:p>
          <a:p>
            <a:pPr marL="194310" indent="-182245">
              <a:lnSpc>
                <a:spcPct val="100000"/>
              </a:lnSpc>
              <a:spcBef>
                <a:spcPts val="310"/>
              </a:spcBef>
              <a:buClr>
                <a:srgbClr val="FF0000"/>
              </a:buClr>
              <a:buSzPct val="94000"/>
              <a:buFont typeface="Wingdings" panose="05000000000000000000"/>
              <a:buChar char=""/>
              <a:tabLst>
                <a:tab pos="194945" algn="l"/>
              </a:tabLst>
            </a:pPr>
            <a:r>
              <a:rPr sz="1600" dirty="0">
                <a:latin typeface="Arial Black" panose="020B0A04020102020204"/>
                <a:cs typeface="Arial Black" panose="020B0A04020102020204"/>
              </a:rPr>
              <a:t>ΕΙΝΑΙ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ΠΙΟ</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ΑΚΡΙΒΕΣ.</a:t>
            </a:r>
            <a:endParaRPr sz="1600">
              <a:latin typeface="Arial Black" panose="020B0A04020102020204"/>
              <a:cs typeface="Arial Black" panose="020B0A04020102020204"/>
            </a:endParaRPr>
          </a:p>
          <a:p>
            <a:pPr>
              <a:lnSpc>
                <a:spcPct val="100000"/>
              </a:lnSpc>
              <a:buClr>
                <a:srgbClr val="FF0000"/>
              </a:buClr>
              <a:buFont typeface="Wingdings" panose="05000000000000000000"/>
              <a:buChar char=""/>
            </a:pPr>
            <a:endParaRPr sz="2200">
              <a:latin typeface="Arial Black" panose="020B0A04020102020204"/>
              <a:cs typeface="Arial Black" panose="020B0A04020102020204"/>
            </a:endParaRPr>
          </a:p>
          <a:p>
            <a:pPr marL="12700" marR="5080">
              <a:lnSpc>
                <a:spcPct val="100000"/>
              </a:lnSpc>
              <a:spcBef>
                <a:spcPts val="1675"/>
              </a:spcBef>
              <a:buClr>
                <a:srgbClr val="FF0000"/>
              </a:buClr>
              <a:buSzPct val="94000"/>
              <a:buFont typeface="Wingdings" panose="05000000000000000000"/>
              <a:buChar char=""/>
              <a:tabLst>
                <a:tab pos="194945" algn="l"/>
              </a:tabLst>
            </a:pPr>
            <a:r>
              <a:rPr sz="1600" dirty="0">
                <a:solidFill>
                  <a:srgbClr val="3333FF"/>
                </a:solidFill>
                <a:latin typeface="Arial Black" panose="020B0A04020102020204"/>
                <a:cs typeface="Arial Black" panose="020B0A04020102020204"/>
              </a:rPr>
              <a:t>ΟΜΩΣ</a:t>
            </a:r>
            <a:r>
              <a:rPr sz="1600" spc="-8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ΣΕ</a:t>
            </a:r>
            <a:r>
              <a:rPr sz="1600" spc="-7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ΣΥΝΔΥΑΣΜΟ</a:t>
            </a:r>
            <a:r>
              <a:rPr sz="1600" spc="-7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ΜΕ</a:t>
            </a:r>
            <a:r>
              <a:rPr sz="1600" spc="-7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ΤΟ</a:t>
            </a:r>
            <a:r>
              <a:rPr sz="1600" spc="-75" dirty="0">
                <a:solidFill>
                  <a:srgbClr val="3333FF"/>
                </a:solidFill>
                <a:latin typeface="Arial Black" panose="020B0A04020102020204"/>
                <a:cs typeface="Arial Black" panose="020B0A04020102020204"/>
              </a:rPr>
              <a:t> </a:t>
            </a:r>
            <a:r>
              <a:rPr sz="1600" spc="-10" dirty="0">
                <a:solidFill>
                  <a:srgbClr val="3333FF"/>
                </a:solidFill>
                <a:latin typeface="Arial Black" panose="020B0A04020102020204"/>
                <a:cs typeface="Arial Black" panose="020B0A04020102020204"/>
              </a:rPr>
              <a:t>ΜΙΚΡΟΤΕΡΟ</a:t>
            </a:r>
            <a:r>
              <a:rPr sz="1600" spc="-70" dirty="0">
                <a:solidFill>
                  <a:srgbClr val="3333FF"/>
                </a:solidFill>
                <a:latin typeface="Arial Black" panose="020B0A04020102020204"/>
                <a:cs typeface="Arial Black" panose="020B0A04020102020204"/>
              </a:rPr>
              <a:t> </a:t>
            </a:r>
            <a:r>
              <a:rPr sz="1600">
                <a:solidFill>
                  <a:srgbClr val="3333FF"/>
                </a:solidFill>
                <a:latin typeface="Arial Black" panose="020B0A04020102020204"/>
                <a:cs typeface="Arial Black" panose="020B0A04020102020204"/>
              </a:rPr>
              <a:t>ΚΟΣΤΟΣ</a:t>
            </a:r>
            <a:r>
              <a:rPr sz="1600" spc="-80">
                <a:solidFill>
                  <a:srgbClr val="3333FF"/>
                </a:solidFill>
                <a:latin typeface="Arial Black" panose="020B0A04020102020204"/>
                <a:cs typeface="Arial Black" panose="020B0A04020102020204"/>
              </a:rPr>
              <a:t> </a:t>
            </a:r>
            <a:r>
              <a:rPr sz="1600" smtClean="0">
                <a:solidFill>
                  <a:srgbClr val="3333FF"/>
                </a:solidFill>
                <a:latin typeface="Arial Black" panose="020B0A04020102020204"/>
                <a:cs typeface="Arial Black" panose="020B0A04020102020204"/>
              </a:rPr>
              <a:t>ΧΡΗΣ</a:t>
            </a:r>
            <a:r>
              <a:rPr lang="el-GR" sz="1600" dirty="0" smtClean="0">
                <a:solidFill>
                  <a:srgbClr val="3333FF"/>
                </a:solidFill>
                <a:latin typeface="Arial Black" panose="020B0A04020102020204"/>
                <a:cs typeface="Arial Black" panose="020B0A04020102020204"/>
              </a:rPr>
              <a:t>Η</a:t>
            </a:r>
            <a:r>
              <a:rPr sz="1600" smtClean="0">
                <a:solidFill>
                  <a:srgbClr val="3333FF"/>
                </a:solidFill>
                <a:latin typeface="Arial Black" panose="020B0A04020102020204"/>
                <a:cs typeface="Arial Black" panose="020B0A04020102020204"/>
              </a:rPr>
              <a:t>Σ</a:t>
            </a:r>
            <a:r>
              <a:rPr sz="1600" spc="-75" smtClean="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ΚΑΙ</a:t>
            </a:r>
            <a:r>
              <a:rPr sz="1600" spc="-70" dirty="0">
                <a:solidFill>
                  <a:srgbClr val="3333FF"/>
                </a:solidFill>
                <a:latin typeface="Arial Black" panose="020B0A04020102020204"/>
                <a:cs typeface="Arial Black" panose="020B0A04020102020204"/>
              </a:rPr>
              <a:t> </a:t>
            </a:r>
            <a:r>
              <a:rPr sz="1600" spc="-25" dirty="0">
                <a:solidFill>
                  <a:srgbClr val="3333FF"/>
                </a:solidFill>
                <a:latin typeface="Arial Black" panose="020B0A04020102020204"/>
                <a:cs typeface="Arial Black" panose="020B0A04020102020204"/>
              </a:rPr>
              <a:t>ΤΗ </a:t>
            </a:r>
            <a:r>
              <a:rPr sz="1600" spc="-10" dirty="0">
                <a:solidFill>
                  <a:srgbClr val="3333FF"/>
                </a:solidFill>
                <a:latin typeface="Arial Black" panose="020B0A04020102020204"/>
                <a:cs typeface="Arial Black" panose="020B0A04020102020204"/>
              </a:rPr>
              <a:t>ΜΕΓΑΛΥΤΕΡΗ</a:t>
            </a:r>
            <a:r>
              <a:rPr sz="1600" spc="-75" dirty="0">
                <a:solidFill>
                  <a:srgbClr val="3333FF"/>
                </a:solidFill>
                <a:latin typeface="Arial Black" panose="020B0A04020102020204"/>
                <a:cs typeface="Arial Black" panose="020B0A04020102020204"/>
              </a:rPr>
              <a:t> </a:t>
            </a:r>
            <a:r>
              <a:rPr sz="1600" spc="-10" dirty="0">
                <a:solidFill>
                  <a:srgbClr val="3333FF"/>
                </a:solidFill>
                <a:latin typeface="Arial Black" panose="020B0A04020102020204"/>
                <a:cs typeface="Arial Black" panose="020B0A04020102020204"/>
              </a:rPr>
              <a:t>ΑΞΙΟΠΙΣΤΙΑ,</a:t>
            </a:r>
            <a:r>
              <a:rPr sz="1600" spc="-6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ΟΔΗΓΟΥΝ</a:t>
            </a:r>
            <a:r>
              <a:rPr sz="1600" spc="-7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ΣΕ</a:t>
            </a:r>
            <a:r>
              <a:rPr sz="1600" spc="-75" dirty="0">
                <a:solidFill>
                  <a:srgbClr val="3333FF"/>
                </a:solidFill>
                <a:latin typeface="Arial Black" panose="020B0A04020102020204"/>
                <a:cs typeface="Arial Black" panose="020B0A04020102020204"/>
              </a:rPr>
              <a:t> </a:t>
            </a:r>
            <a:r>
              <a:rPr sz="1600" spc="-10" dirty="0">
                <a:solidFill>
                  <a:srgbClr val="3333FF"/>
                </a:solidFill>
                <a:latin typeface="Arial Black" panose="020B0A04020102020204"/>
                <a:cs typeface="Arial Black" panose="020B0A04020102020204"/>
              </a:rPr>
              <a:t>ΜΙΚΡΟΤΕΡΟ</a:t>
            </a:r>
            <a:r>
              <a:rPr sz="1600" spc="-75"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ΣΥΝΟΛΙΚΟ</a:t>
            </a:r>
            <a:r>
              <a:rPr sz="1600" spc="-80" dirty="0">
                <a:solidFill>
                  <a:srgbClr val="3333FF"/>
                </a:solidFill>
                <a:latin typeface="Arial Black" panose="020B0A04020102020204"/>
                <a:cs typeface="Arial Black" panose="020B0A04020102020204"/>
              </a:rPr>
              <a:t> </a:t>
            </a:r>
            <a:r>
              <a:rPr sz="1600" spc="-10" dirty="0">
                <a:solidFill>
                  <a:srgbClr val="3333FF"/>
                </a:solidFill>
                <a:latin typeface="Arial Black" panose="020B0A04020102020204"/>
                <a:cs typeface="Arial Black" panose="020B0A04020102020204"/>
              </a:rPr>
              <a:t>ΚΟΣΤΟΣ </a:t>
            </a:r>
            <a:r>
              <a:rPr sz="1600" dirty="0">
                <a:solidFill>
                  <a:srgbClr val="3333FF"/>
                </a:solidFill>
                <a:latin typeface="Arial Black" panose="020B0A04020102020204"/>
                <a:cs typeface="Arial Black" panose="020B0A04020102020204"/>
              </a:rPr>
              <a:t>ΣΤΟΝ</a:t>
            </a:r>
            <a:r>
              <a:rPr sz="1600" spc="-80"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ΚΥΚΛΟ</a:t>
            </a:r>
            <a:r>
              <a:rPr sz="1600" spc="-70"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ΖΩΗΣ</a:t>
            </a:r>
            <a:r>
              <a:rPr sz="1600" spc="-70" dirty="0">
                <a:solidFill>
                  <a:srgbClr val="3333FF"/>
                </a:solidFill>
                <a:latin typeface="Arial Black" panose="020B0A04020102020204"/>
                <a:cs typeface="Arial Black" panose="020B0A04020102020204"/>
              </a:rPr>
              <a:t> </a:t>
            </a:r>
            <a:r>
              <a:rPr sz="1600" dirty="0">
                <a:solidFill>
                  <a:srgbClr val="3333FF"/>
                </a:solidFill>
                <a:latin typeface="Arial Black" panose="020B0A04020102020204"/>
                <a:cs typeface="Arial Black" panose="020B0A04020102020204"/>
              </a:rPr>
              <a:t>ΤΟΥ</a:t>
            </a:r>
            <a:r>
              <a:rPr sz="1600" spc="-65" dirty="0">
                <a:solidFill>
                  <a:srgbClr val="3333FF"/>
                </a:solidFill>
                <a:latin typeface="Arial Black" panose="020B0A04020102020204"/>
                <a:cs typeface="Arial Black" panose="020B0A04020102020204"/>
              </a:rPr>
              <a:t> </a:t>
            </a:r>
            <a:r>
              <a:rPr sz="1600" spc="-10" dirty="0">
                <a:solidFill>
                  <a:srgbClr val="3333FF"/>
                </a:solidFill>
                <a:latin typeface="Arial Black" panose="020B0A04020102020204"/>
                <a:cs typeface="Arial Black" panose="020B0A04020102020204"/>
              </a:rPr>
              <a:t>ΠΛΟΙΟΥ.</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1475740">
              <a:lnSpc>
                <a:spcPct val="100000"/>
              </a:lnSpc>
              <a:spcBef>
                <a:spcPts val="100"/>
              </a:spcBef>
            </a:pPr>
            <a:r>
              <a:rPr sz="2400" u="sng" smtClean="0">
                <a:solidFill>
                  <a:srgbClr val="FFFFFF"/>
                </a:solidFill>
                <a:uFill>
                  <a:solidFill>
                    <a:srgbClr val="FFFFFF"/>
                  </a:solidFill>
                </a:uFill>
              </a:rPr>
              <a:t>ΕΠΙΛΟΓΗ</a:t>
            </a:r>
            <a:r>
              <a:rPr lang="el-GR" sz="2400" u="sng" dirty="0" smtClean="0">
                <a:solidFill>
                  <a:srgbClr val="FFFFFF"/>
                </a:solidFill>
                <a:uFill>
                  <a:solidFill>
                    <a:srgbClr val="FFFFFF"/>
                  </a:solidFill>
                </a:uFill>
              </a:rPr>
              <a:t> </a:t>
            </a:r>
            <a:r>
              <a:rPr sz="2400" u="sng" spc="-85" smtClean="0">
                <a:solidFill>
                  <a:srgbClr val="FFFFFF"/>
                </a:solidFill>
                <a:uFill>
                  <a:solidFill>
                    <a:srgbClr val="FFFFFF"/>
                  </a:solidFill>
                </a:uFill>
              </a:rPr>
              <a:t> </a:t>
            </a:r>
            <a:r>
              <a:rPr sz="2400" u="sng">
                <a:solidFill>
                  <a:srgbClr val="FFFFFF"/>
                </a:solidFill>
                <a:uFill>
                  <a:solidFill>
                    <a:srgbClr val="FFFFFF"/>
                  </a:solidFill>
                </a:uFill>
              </a:rPr>
              <a:t>ΠΡΟΩΣΤΗΡΙΩΝ</a:t>
            </a:r>
            <a:r>
              <a:rPr sz="2400" u="sng" spc="-80">
                <a:solidFill>
                  <a:srgbClr val="FFFFFF"/>
                </a:solidFill>
                <a:uFill>
                  <a:solidFill>
                    <a:srgbClr val="FFFFFF"/>
                  </a:solidFill>
                </a:uFill>
              </a:rPr>
              <a:t> </a:t>
            </a:r>
            <a:r>
              <a:rPr lang="el-GR" sz="2400" u="sng" spc="-80" dirty="0" smtClean="0">
                <a:solidFill>
                  <a:srgbClr val="FFFFFF"/>
                </a:solidFill>
                <a:uFill>
                  <a:solidFill>
                    <a:srgbClr val="FFFFFF"/>
                  </a:solidFill>
                </a:uFill>
              </a:rPr>
              <a:t> </a:t>
            </a:r>
            <a:r>
              <a:rPr sz="2400" u="sng" spc="-10" smtClean="0">
                <a:solidFill>
                  <a:srgbClr val="FFFFFF"/>
                </a:solidFill>
                <a:uFill>
                  <a:solidFill>
                    <a:srgbClr val="FFFFFF"/>
                  </a:solidFill>
                </a:uFill>
              </a:rPr>
              <a:t>ΜΗΧΑΝΩΝ</a:t>
            </a:r>
            <a:endParaRPr sz="2400"/>
          </a:p>
        </p:txBody>
      </p:sp>
    </p:spTree>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93190"/>
            <a:ext cx="8371840" cy="5321935"/>
          </a:xfrm>
          <a:prstGeom prst="rect">
            <a:avLst/>
          </a:prstGeom>
        </p:spPr>
        <p:txBody>
          <a:bodyPr vert="horz" wrap="square" lIns="0" tIns="12700" rIns="0" bIns="0" rtlCol="0">
            <a:spAutoFit/>
          </a:bodyPr>
          <a:lstStyle/>
          <a:p>
            <a:pPr marL="12700" marR="357505">
              <a:lnSpc>
                <a:spcPct val="100000"/>
              </a:lnSpc>
              <a:spcBef>
                <a:spcPts val="100"/>
              </a:spcBef>
            </a:pPr>
            <a:r>
              <a:rPr sz="1800" dirty="0">
                <a:latin typeface="Arial Black" panose="020B0A04020102020204"/>
                <a:cs typeface="Arial Black" panose="020B0A04020102020204"/>
              </a:rPr>
              <a:t>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ΚΥΡΙΟΙ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ΣΤΟΧΟΙ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ΤΙΘΕΝΤΑΙ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ΣΧΕΔΙΑΣΗ</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solidFill>
                  <a:srgbClr val="0000FF"/>
                </a:solidFill>
                <a:latin typeface="Arial Black" panose="020B0A04020102020204"/>
                <a:cs typeface="Arial Black" panose="020B0A04020102020204"/>
              </a:rPr>
              <a:t>ΣΥΓΧΡΟΝΩΝ</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ΔΙΧΡΟΝΩΝ</a:t>
            </a:r>
            <a:r>
              <a:rPr sz="1800" spc="-5" dirty="0">
                <a:solidFill>
                  <a:srgbClr val="0000FF"/>
                </a:solidFill>
                <a:latin typeface="Arial Black" panose="020B0A04020102020204"/>
                <a:cs typeface="Arial Black" panose="020B0A04020102020204"/>
              </a:rPr>
              <a:t> </a:t>
            </a:r>
            <a:r>
              <a:rPr sz="1800" dirty="0">
                <a:solidFill>
                  <a:srgbClr val="0000FF"/>
                </a:solidFill>
                <a:latin typeface="Arial Black" panose="020B0A04020102020204"/>
                <a:cs typeface="Arial Black" panose="020B0A04020102020204"/>
              </a:rPr>
              <a:t>ΑΡΓΟΣΤΡΟΦΩΝ</a:t>
            </a:r>
            <a:r>
              <a:rPr sz="1800" spc="-5" dirty="0">
                <a:solidFill>
                  <a:srgbClr val="0000FF"/>
                </a:solidFill>
                <a:latin typeface="Arial Black" panose="020B0A04020102020204"/>
                <a:cs typeface="Arial Black" panose="020B0A04020102020204"/>
              </a:rPr>
              <a:t> </a:t>
            </a:r>
            <a:r>
              <a:rPr sz="1800" spc="-10" dirty="0">
                <a:solidFill>
                  <a:srgbClr val="0000FF"/>
                </a:solidFill>
                <a:latin typeface="Arial Black" panose="020B0A04020102020204"/>
                <a:cs typeface="Arial Black" panose="020B0A04020102020204"/>
              </a:rPr>
              <a:t>ΠΕΤΡΕΛΑΙΟΜΗΧΑΝΩΝ </a:t>
            </a:r>
            <a:r>
              <a:rPr sz="1800" spc="-10" dirty="0">
                <a:latin typeface="Arial Black" panose="020B0A04020102020204"/>
                <a:cs typeface="Arial Black" panose="020B0A04020102020204"/>
              </a:rPr>
              <a:t>ΕΙΝΑΙ:</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ΕΥΚΟΛΙΑ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10" dirty="0">
                <a:latin typeface="Arial Black" panose="020B0A04020102020204"/>
                <a:cs typeface="Arial Black" panose="020B0A04020102020204"/>
              </a:rPr>
              <a:t> ΣΥΝΤΗΡΗΣΗ.</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ΚΟΣΤΟΥΣ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ΚΤΗΣ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ΚΑΙ </a:t>
            </a:r>
            <a:r>
              <a:rPr sz="1800" spc="-10" smtClean="0">
                <a:latin typeface="Arial Black" panose="020B0A04020102020204"/>
                <a:cs typeface="Arial Black" panose="020B0A04020102020204"/>
              </a:rPr>
              <a:t>ΕΓΚΑΤΑΣΤΑΣ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355600" marR="50673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ΕΙΔΙΚΗΣ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ΚΑΤΑΝΑΛΩΣ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ΚΑΥΣΙΜΟΥ ΚΑΙ</a:t>
            </a:r>
            <a:r>
              <a:rPr sz="1800" spc="-20" dirty="0">
                <a:latin typeface="Arial Black" panose="020B0A04020102020204"/>
                <a:cs typeface="Arial Black" panose="020B0A04020102020204"/>
              </a:rPr>
              <a:t> </a:t>
            </a:r>
            <a:r>
              <a:rPr sz="1800" spc="-50" dirty="0">
                <a:latin typeface="Arial Black" panose="020B0A04020102020204"/>
                <a:cs typeface="Arial Black" panose="020B0A04020102020204"/>
              </a:rPr>
              <a:t>Η </a:t>
            </a:r>
            <a:r>
              <a:rPr sz="1800" dirty="0">
                <a:latin typeface="Arial Black" panose="020B0A04020102020204"/>
                <a:cs typeface="Arial Black" panose="020B0A04020102020204"/>
              </a:rPr>
              <a:t>ΑΥΞΗΣΗ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ΣΥΝΟΛΙΚΟΥ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ΒΑΘΜΟΥ</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ΑΠΟΔΟΣ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25">
                <a:latin typeface="Arial Black" panose="020B0A04020102020204"/>
                <a:cs typeface="Arial Black" panose="020B0A04020102020204"/>
              </a:rPr>
              <a:t>ΤΗΣ </a:t>
            </a:r>
            <a:r>
              <a:rPr sz="1800" spc="-10" smtClean="0">
                <a:latin typeface="Arial Black" panose="020B0A04020102020204"/>
                <a:cs typeface="Arial Black" panose="020B0A04020102020204"/>
              </a:rPr>
              <a:t>ΕΓΚΑΤΑΣΤΑΣ</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355600" marR="45085"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ΑΠΡΟΒΛΗΜΑΤΙΣΤΗ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ΚΑΥΣΗ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ΔΙΑΦΟΡΕΤΙΚΗΣ ΚΑΙ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ΑΜΦΙΒΟΛΟΥ </a:t>
            </a:r>
            <a:r>
              <a:rPr sz="1800" dirty="0">
                <a:latin typeface="Arial Black" panose="020B0A04020102020204"/>
                <a:cs typeface="Arial Black" panose="020B0A04020102020204"/>
              </a:rPr>
              <a:t>ΠΟΙΟΤΗΤΑΣ </a:t>
            </a:r>
            <a:r>
              <a:rPr sz="1800" spc="-10" dirty="0">
                <a:latin typeface="Arial Black" panose="020B0A04020102020204"/>
                <a:cs typeface="Arial Black" panose="020B0A04020102020204"/>
              </a:rPr>
              <a:t>ΚΑΥΣΙΜΩΝ.</a:t>
            </a:r>
            <a:endParaRPr sz="1800">
              <a:latin typeface="Arial Black" panose="020B0A04020102020204"/>
              <a:cs typeface="Arial Black" panose="020B0A04020102020204"/>
            </a:endParaRPr>
          </a:p>
          <a:p>
            <a:pPr marL="35560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a:latin typeface="Arial Black" panose="020B0A04020102020204"/>
                <a:cs typeface="Arial Black" panose="020B0A04020102020204"/>
              </a:rPr>
              <a:t>ΕΥΚΟΛΙΑ</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ΕΓΚΑΤΑΣΤΑΣ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ΠΛΟΙΟ.</a:t>
            </a:r>
            <a:endParaRPr sz="1800">
              <a:latin typeface="Arial Black" panose="020B0A04020102020204"/>
              <a:cs typeface="Arial Black" panose="020B0A04020102020204"/>
            </a:endParaRPr>
          </a:p>
          <a:p>
            <a:pPr marL="355600" marR="824865"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ΤΗΡΗΣΗ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ΟΛΟ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ΑΥΣΤΗΡΟΤΕΡΩΝ </a:t>
            </a:r>
            <a:r>
              <a:rPr sz="1800" spc="-10" dirty="0">
                <a:latin typeface="Arial Black" panose="020B0A04020102020204"/>
                <a:cs typeface="Arial Black" panose="020B0A04020102020204"/>
              </a:rPr>
              <a:t>ΚΑΝΟΝΙΣΜΩΝ </a:t>
            </a:r>
            <a:r>
              <a:rPr sz="1800">
                <a:latin typeface="Arial Black" panose="020B0A04020102020204"/>
                <a:cs typeface="Arial Black" panose="020B0A04020102020204"/>
              </a:rPr>
              <a:t>ΕΚΠΟΜΠΗΣ</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ΡΥΠΩΝ</a:t>
            </a:r>
            <a:r>
              <a:rPr lang="el-GR" sz="1800" spc="-10" dirty="0" smtClean="0">
                <a:latin typeface="Arial Black" panose="020B0A04020102020204"/>
                <a:cs typeface="Arial Black" panose="020B0A04020102020204"/>
              </a:rPr>
              <a:t> </a:t>
            </a:r>
            <a:r>
              <a:rPr lang="en-US" sz="1800" spc="-10" dirty="0" smtClean="0">
                <a:latin typeface="Arial Black" panose="020B0A04020102020204"/>
                <a:cs typeface="Arial Black" panose="020B0A04020102020204"/>
              </a:rPr>
              <a:t>(TIER III)</a:t>
            </a:r>
            <a:r>
              <a:rPr sz="1800" spc="-10" smtClean="0">
                <a:latin typeface="Arial Black" panose="020B0A04020102020204"/>
                <a:cs typeface="Arial Black" panose="020B0A04020102020204"/>
              </a:rPr>
              <a:t>.</a:t>
            </a:r>
            <a:endParaRPr lang="en-US" altLang="en-US" sz="1800">
              <a:latin typeface="Arial Black" panose="020B0A04020102020204"/>
              <a:cs typeface="Arial Black" panose="020B0A04020102020204"/>
            </a:endParaRPr>
          </a:p>
          <a:p>
            <a:pPr marL="355600" marR="5080" indent="-342900">
              <a:lnSpc>
                <a:spcPct val="100000"/>
              </a:lnSpc>
              <a:spcBef>
                <a:spcPts val="360"/>
              </a:spcBef>
              <a:buClr>
                <a:srgbClr val="FF0000"/>
              </a:buClr>
              <a:buAutoNum type="arabicPeriod"/>
              <a:tabLst>
                <a:tab pos="35560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ΥΙΟΘΕΤΗΣΗ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ΑΥΤΟΜΑΤΙΣΜΩΝ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ΗΛΕΚΤΡΟΝΙΚΩΝ </a:t>
            </a:r>
            <a:r>
              <a:rPr sz="1800" dirty="0">
                <a:latin typeface="Arial Black" panose="020B0A04020102020204"/>
                <a:cs typeface="Arial Black" panose="020B0A04020102020204"/>
              </a:rPr>
              <a:t>ΣΥΣΤΗΜΑΤΩΝ ΓΙΑ ΤΗΝ ΑΥΞΗΣΗ </a:t>
            </a:r>
            <a:r>
              <a:rPr sz="1800">
                <a:latin typeface="Arial Black" panose="020B0A04020102020204"/>
                <a:cs typeface="Arial Black" panose="020B0A04020102020204"/>
              </a:rPr>
              <a:t>ΤΗΣ </a:t>
            </a:r>
            <a:r>
              <a:rPr sz="1800" smtClean="0">
                <a:latin typeface="Arial Black" panose="020B0A04020102020204"/>
                <a:cs typeface="Arial Black" panose="020B0A04020102020204"/>
              </a:rPr>
              <a:t>ΑΠΟΔΟΣ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dirty="0">
                <a:latin typeface="Arial Black" panose="020B0A04020102020204"/>
                <a:cs typeface="Arial Black" panose="020B0A04020102020204"/>
              </a:rPr>
              <a:t>, </a:t>
            </a:r>
            <a:r>
              <a:rPr sz="1800" spc="-25" dirty="0">
                <a:latin typeface="Arial Black" panose="020B0A04020102020204"/>
                <a:cs typeface="Arial Black" panose="020B0A04020102020204"/>
              </a:rPr>
              <a:t>ΤΗΝ </a:t>
            </a:r>
            <a:r>
              <a:rPr sz="1800" dirty="0">
                <a:latin typeface="Arial Black" panose="020B0A04020102020204"/>
                <a:cs typeface="Arial Black" panose="020B0A04020102020204"/>
              </a:rPr>
              <a:t>ΑΥΞΗΣΗ</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ΑΞΙΟΠΙΣΤΙΑΣ,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ΑΥΞΗΣΗ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ΔΙΑΣΤΗΜΑΤΩΝ </a:t>
            </a:r>
            <a:r>
              <a:rPr sz="1800" dirty="0">
                <a:latin typeface="Arial Black" panose="020B0A04020102020204"/>
                <a:cs typeface="Arial Black" panose="020B0A04020102020204"/>
              </a:rPr>
              <a:t>ΜΕΤΑΞΥ</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ΠΡΟΓΡΑΜΑΤΙΣΜΕΝΗΣ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ΣΥΝΤΗΡΗΣ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 </a:t>
            </a:r>
            <a:r>
              <a:rPr sz="1800" spc="-10" dirty="0">
                <a:latin typeface="Arial Black" panose="020B0A04020102020204"/>
                <a:cs typeface="Arial Black" panose="020B0A04020102020204"/>
              </a:rPr>
              <a:t>ΜΕΙΩΣΗ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ΠΟΛΥΠΛΟΚΟΤΗΤΑΣ.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1475740">
              <a:lnSpc>
                <a:spcPct val="100000"/>
              </a:lnSpc>
              <a:spcBef>
                <a:spcPts val="100"/>
              </a:spcBef>
            </a:pPr>
            <a:r>
              <a:rPr sz="2400" u="sng">
                <a:solidFill>
                  <a:srgbClr val="FFFFFF"/>
                </a:solidFill>
                <a:uFill>
                  <a:solidFill>
                    <a:srgbClr val="FFFFFF"/>
                  </a:solidFill>
                </a:uFill>
              </a:rPr>
              <a:t>ΕΠΙΛΟΓΗ</a:t>
            </a:r>
            <a:r>
              <a:rPr sz="2400" u="sng" spc="-85">
                <a:solidFill>
                  <a:srgbClr val="FFFFFF"/>
                </a:solidFill>
                <a:uFill>
                  <a:solidFill>
                    <a:srgbClr val="FFFFFF"/>
                  </a:solidFill>
                </a:uFill>
              </a:rPr>
              <a:t> </a:t>
            </a:r>
            <a:r>
              <a:rPr lang="el-GR" sz="2400" u="sng" spc="-85" dirty="0" smtClean="0">
                <a:solidFill>
                  <a:srgbClr val="FFFFFF"/>
                </a:solidFill>
                <a:uFill>
                  <a:solidFill>
                    <a:srgbClr val="FFFFFF"/>
                  </a:solidFill>
                </a:uFill>
              </a:rPr>
              <a:t> </a:t>
            </a:r>
            <a:r>
              <a:rPr sz="2400" u="sng" smtClean="0">
                <a:solidFill>
                  <a:srgbClr val="FFFFFF"/>
                </a:solidFill>
                <a:uFill>
                  <a:solidFill>
                    <a:srgbClr val="FFFFFF"/>
                  </a:solidFill>
                </a:uFill>
              </a:rPr>
              <a:t>ΠΡΟΩΣΤΗΡΙΩΝ</a:t>
            </a:r>
            <a:r>
              <a:rPr lang="el-GR" sz="2400" u="sng" dirty="0" smtClean="0">
                <a:solidFill>
                  <a:srgbClr val="FFFFFF"/>
                </a:solidFill>
                <a:uFill>
                  <a:solidFill>
                    <a:srgbClr val="FFFFFF"/>
                  </a:solidFill>
                </a:uFill>
              </a:rPr>
              <a:t> </a:t>
            </a:r>
            <a:r>
              <a:rPr sz="2400" u="sng" spc="-80" smtClean="0">
                <a:solidFill>
                  <a:srgbClr val="FFFFFF"/>
                </a:solidFill>
                <a:uFill>
                  <a:solidFill>
                    <a:srgbClr val="FFFFFF"/>
                  </a:solidFill>
                </a:uFill>
              </a:rPr>
              <a:t> </a:t>
            </a:r>
            <a:r>
              <a:rPr sz="2400" u="sng" spc="-10" dirty="0">
                <a:solidFill>
                  <a:srgbClr val="FFFFFF"/>
                </a:solidFill>
                <a:uFill>
                  <a:solidFill>
                    <a:srgbClr val="FFFFFF"/>
                  </a:solidFill>
                </a:uFill>
              </a:rPr>
              <a:t>ΜΗΧΑΝΩΝ</a:t>
            </a:r>
            <a:endParaRPr sz="2400"/>
          </a:p>
        </p:txBody>
      </p:sp>
    </p:spTree>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61770"/>
            <a:ext cx="8460105" cy="3585210"/>
          </a:xfrm>
          <a:prstGeom prst="rect">
            <a:avLst/>
          </a:prstGeom>
        </p:spPr>
        <p:txBody>
          <a:bodyPr vert="horz" wrap="square" lIns="0" tIns="12065" rIns="0" bIns="0" rtlCol="0">
            <a:spAutoFit/>
          </a:bodyPr>
          <a:lstStyle/>
          <a:p>
            <a:pPr marL="156210" marR="56515" indent="-143510">
              <a:lnSpc>
                <a:spcPct val="100000"/>
              </a:lnSpc>
              <a:spcBef>
                <a:spcPts val="9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ΜΕΣΟΣΤΡΟΦΕΣ</a:t>
            </a:r>
            <a:r>
              <a:rPr sz="2000" spc="-2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ΜΗΧΑΝΕΣ</a:t>
            </a:r>
            <a:r>
              <a:rPr sz="2000" spc="-2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ΕΙΝΑΙ</a:t>
            </a:r>
            <a:r>
              <a:rPr sz="2000" spc="-2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ΤΕΤΡΑΧΡΟΝΕΣ</a:t>
            </a:r>
            <a:r>
              <a:rPr sz="2000" spc="20" dirty="0">
                <a:solidFill>
                  <a:srgbClr val="0000FF"/>
                </a:solidFill>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ΧΡΗΣΙΜΟΠΟΙΟΥΝΤΑΙ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ΚΥΡΙΩΣ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ΚΙΝΗΣΗ </a:t>
            </a:r>
            <a:r>
              <a:rPr sz="2000" dirty="0">
                <a:latin typeface="Arial Black" panose="020B0A04020102020204"/>
                <a:cs typeface="Arial Black" panose="020B0A04020102020204"/>
              </a:rPr>
              <a:t>ΜΙΚΡΟΤΕΡΩΝ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ΠΛΟΙΩΝ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ΟΙ </a:t>
            </a:r>
            <a:r>
              <a:rPr sz="2000" spc="-10" dirty="0">
                <a:latin typeface="Arial Black" panose="020B0A04020102020204"/>
                <a:cs typeface="Arial Black" panose="020B0A04020102020204"/>
              </a:rPr>
              <a:t>ΜΕΓΑΛΥΤΕΡΕΣ </a:t>
            </a:r>
            <a:r>
              <a:rPr sz="2000" dirty="0">
                <a:latin typeface="Arial Black" panose="020B0A04020102020204"/>
                <a:cs typeface="Arial Black" panose="020B0A04020102020204"/>
              </a:rPr>
              <a:t>ΜΗΧΑΝΕΣ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ΚΑΤΗΓΟΡΙΑΣ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ΣΤΟΧΕΥΟΥΝ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ΠΛΕΟΝ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ΣΤΗ </a:t>
            </a:r>
            <a:r>
              <a:rPr sz="2000" dirty="0">
                <a:latin typeface="Arial Black" panose="020B0A04020102020204"/>
                <a:cs typeface="Arial Black" panose="020B0A04020102020204"/>
              </a:rPr>
              <a:t>ΠΕΡΙΟΧΗ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ΕΠΙΚΡΑΤΟΥΝ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ΔΙΧΡΟΝΕΣ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ΑΡΓΟΣΤΡΟΦΕΣ.</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56210" marR="663575" indent="-143510">
              <a:lnSpc>
                <a:spcPct val="100000"/>
              </a:lnSpc>
              <a:spcBef>
                <a:spcPts val="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ΕΧΟΥΝ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ΚΑΛΥΤΕΡΗ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ΕΚΜΕΤΑΛΛΕΥΣΗ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ΧΩΡΟΥ</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spc="-10" dirty="0">
                <a:latin typeface="Arial Black" panose="020B0A04020102020204"/>
                <a:cs typeface="Arial Black" panose="020B0A04020102020204"/>
              </a:rPr>
              <a:t>ΠΛΟΙΟΥ.</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56210" marR="5080" indent="-143510">
              <a:lnSpc>
                <a:spcPct val="100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Η</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ΧΡΗΣΗ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ΜΕΙΩΤΗΡΑ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ΕΠΙΤΡΕΠΕΙ</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ΚΑΛΥΤΕΡΗ</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ΕΠΙΛΟΓΗ </a:t>
            </a:r>
            <a:r>
              <a:rPr sz="2000" dirty="0">
                <a:latin typeface="Arial Black" panose="020B0A04020102020204"/>
                <a:cs typeface="Arial Black" panose="020B0A04020102020204"/>
              </a:rPr>
              <a:t>ΤΑΧΥΤΗΤΑΣ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ΠΕΡΙΣΤΡΟΦΗΣ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ΕΛΙΚΑ.</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1475740">
              <a:lnSpc>
                <a:spcPct val="100000"/>
              </a:lnSpc>
              <a:spcBef>
                <a:spcPts val="100"/>
              </a:spcBef>
            </a:pPr>
            <a:r>
              <a:rPr sz="2400" u="sng">
                <a:solidFill>
                  <a:srgbClr val="FFFFFF"/>
                </a:solidFill>
                <a:uFill>
                  <a:solidFill>
                    <a:srgbClr val="FFFFFF"/>
                  </a:solidFill>
                </a:uFill>
              </a:rPr>
              <a:t>ΕΠΙΛΟΓΗ</a:t>
            </a:r>
            <a:r>
              <a:rPr sz="2400" u="sng" spc="-85">
                <a:solidFill>
                  <a:srgbClr val="FFFFFF"/>
                </a:solidFill>
                <a:uFill>
                  <a:solidFill>
                    <a:srgbClr val="FFFFFF"/>
                  </a:solidFill>
                </a:uFill>
              </a:rPr>
              <a:t> </a:t>
            </a:r>
            <a:r>
              <a:rPr lang="el-GR" sz="2400" u="sng" spc="-85" dirty="0" smtClean="0">
                <a:solidFill>
                  <a:srgbClr val="FFFFFF"/>
                </a:solidFill>
                <a:uFill>
                  <a:solidFill>
                    <a:srgbClr val="FFFFFF"/>
                  </a:solidFill>
                </a:uFill>
              </a:rPr>
              <a:t> </a:t>
            </a:r>
            <a:r>
              <a:rPr sz="2400" u="sng" smtClean="0">
                <a:solidFill>
                  <a:srgbClr val="FFFFFF"/>
                </a:solidFill>
                <a:uFill>
                  <a:solidFill>
                    <a:srgbClr val="FFFFFF"/>
                  </a:solidFill>
                </a:uFill>
              </a:rPr>
              <a:t>ΠΡΟΩΣΤΗΡΙΩΝ</a:t>
            </a:r>
            <a:r>
              <a:rPr lang="el-GR" sz="2400" u="sng" dirty="0" smtClean="0">
                <a:solidFill>
                  <a:srgbClr val="FFFFFF"/>
                </a:solidFill>
                <a:uFill>
                  <a:solidFill>
                    <a:srgbClr val="FFFFFF"/>
                  </a:solidFill>
                </a:uFill>
              </a:rPr>
              <a:t> </a:t>
            </a:r>
            <a:r>
              <a:rPr sz="2400" u="sng" spc="-80" smtClean="0">
                <a:solidFill>
                  <a:srgbClr val="FFFFFF"/>
                </a:solidFill>
                <a:uFill>
                  <a:solidFill>
                    <a:srgbClr val="FFFFFF"/>
                  </a:solidFill>
                </a:uFill>
              </a:rPr>
              <a:t> </a:t>
            </a:r>
            <a:r>
              <a:rPr sz="2400" u="sng" spc="-10" dirty="0">
                <a:solidFill>
                  <a:srgbClr val="FFFFFF"/>
                </a:solidFill>
                <a:uFill>
                  <a:solidFill>
                    <a:srgbClr val="FFFFFF"/>
                  </a:solidFill>
                </a:uFill>
              </a:rPr>
              <a:t>ΜΗΧΑΝΩΝ</a:t>
            </a:r>
            <a:endParaRPr sz="2400"/>
          </a:p>
        </p:txBody>
      </p:sp>
    </p:spTree>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99540"/>
            <a:ext cx="8436610" cy="4196080"/>
          </a:xfrm>
          <a:prstGeom prst="rect">
            <a:avLst/>
          </a:prstGeom>
        </p:spPr>
        <p:txBody>
          <a:bodyPr vert="horz" wrap="square" lIns="0" tIns="12700" rIns="0" bIns="0" rtlCol="0">
            <a:spAutoFit/>
          </a:bodyPr>
          <a:lstStyle/>
          <a:p>
            <a:pPr marL="156210" marR="5080" indent="-143510">
              <a:lnSpc>
                <a:spcPct val="100000"/>
              </a:lnSpc>
              <a:spcBef>
                <a:spcPts val="100"/>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ΣΥΝΟΛΙΚΗ</a:t>
            </a:r>
            <a:r>
              <a:rPr sz="2000" spc="5" dirty="0">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ΕΓΚΑΤΑΣΤΑΣΗ</a:t>
            </a:r>
            <a:r>
              <a:rPr sz="2000" spc="-1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ΤΗΣ</a:t>
            </a:r>
            <a:r>
              <a:rPr sz="2000" spc="-15" dirty="0">
                <a:solidFill>
                  <a:srgbClr val="0000FF"/>
                </a:solidFill>
                <a:latin typeface="Arial Black" panose="020B0A04020102020204"/>
                <a:cs typeface="Arial Black" panose="020B0A04020102020204"/>
              </a:rPr>
              <a:t> </a:t>
            </a:r>
            <a:r>
              <a:rPr sz="2000" spc="-10" dirty="0">
                <a:solidFill>
                  <a:srgbClr val="0000FF"/>
                </a:solidFill>
                <a:latin typeface="Arial Black" panose="020B0A04020102020204"/>
                <a:cs typeface="Arial Black" panose="020B0A04020102020204"/>
              </a:rPr>
              <a:t>ΤΕΤΡΑΧΡΟΝΗΣ </a:t>
            </a:r>
            <a:r>
              <a:rPr sz="2000" dirty="0">
                <a:latin typeface="Arial Black" panose="020B0A04020102020204"/>
                <a:cs typeface="Arial Black" panose="020B0A04020102020204"/>
              </a:rPr>
              <a:t>ΜΗΧΑΝΗΣ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(ΜΑΖΙ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ΠΑΡΕΛΚΟΜΕΝΑ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ΚΑΙ </a:t>
            </a:r>
            <a:r>
              <a:rPr sz="2000" spc="-20" dirty="0">
                <a:latin typeface="Arial Black" panose="020B0A04020102020204"/>
                <a:cs typeface="Arial Black" panose="020B0A04020102020204"/>
              </a:rPr>
              <a:t>ΤΟΥΣ </a:t>
            </a:r>
            <a:r>
              <a:rPr sz="2000" dirty="0">
                <a:latin typeface="Arial Black" panose="020B0A04020102020204"/>
                <a:cs typeface="Arial Black" panose="020B0A04020102020204"/>
              </a:rPr>
              <a:t>ΜΕΙΩΤΗΡΕΣ)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ΠΕΡΙΠΟΥ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ΚΑΤΑ</a:t>
            </a:r>
            <a:r>
              <a:rPr sz="2000" spc="25" dirty="0">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20%</a:t>
            </a:r>
            <a:r>
              <a:rPr sz="2000" spc="-1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ΕΩΣ</a:t>
            </a:r>
            <a:r>
              <a:rPr sz="2000" spc="-15" dirty="0">
                <a:solidFill>
                  <a:srgbClr val="0000FF"/>
                </a:solidFill>
                <a:latin typeface="Arial Black" panose="020B0A04020102020204"/>
                <a:cs typeface="Arial Black" panose="020B0A04020102020204"/>
              </a:rPr>
              <a:t> </a:t>
            </a:r>
            <a:r>
              <a:rPr sz="2000" spc="-25" dirty="0">
                <a:solidFill>
                  <a:srgbClr val="0000FF"/>
                </a:solidFill>
                <a:latin typeface="Arial Black" panose="020B0A04020102020204"/>
                <a:cs typeface="Arial Black" panose="020B0A04020102020204"/>
              </a:rPr>
              <a:t>30% </a:t>
            </a:r>
            <a:r>
              <a:rPr sz="2000" dirty="0">
                <a:solidFill>
                  <a:srgbClr val="0000FF"/>
                </a:solidFill>
                <a:latin typeface="Arial Black" panose="020B0A04020102020204"/>
                <a:cs typeface="Arial Black" panose="020B0A04020102020204"/>
              </a:rPr>
              <a:t>ΕΛΑΦΡΥΤΕΡΗ</a:t>
            </a:r>
            <a:r>
              <a:rPr sz="2000" spc="-2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ΤΗΣ</a:t>
            </a:r>
            <a:r>
              <a:rPr sz="2000" spc="-20"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ΑΝΤΙΣΤΟΙΧΗΣ</a:t>
            </a:r>
            <a:r>
              <a:rPr sz="2000" spc="-25" dirty="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ΔΙΧΡΟΝΗΣ</a:t>
            </a:r>
            <a:r>
              <a:rPr sz="2000" spc="30" dirty="0">
                <a:solidFill>
                  <a:srgbClr val="0000FF"/>
                </a:solidFill>
                <a:latin typeface="Arial Black" panose="020B0A04020102020204"/>
                <a:cs typeface="Arial Black" panose="020B0A04020102020204"/>
              </a:rPr>
              <a:t> </a:t>
            </a:r>
            <a:r>
              <a:rPr sz="2000" dirty="0">
                <a:latin typeface="Arial Black" panose="020B0A04020102020204"/>
                <a:cs typeface="Arial Black" panose="020B0A04020102020204"/>
              </a:rPr>
              <a:t>ΙΔΙΑΣ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ΙΣΧΥΟΣ </a:t>
            </a:r>
            <a:r>
              <a:rPr sz="2000" dirty="0">
                <a:latin typeface="Arial Black" panose="020B0A04020102020204"/>
                <a:cs typeface="Arial Black" panose="020B0A04020102020204"/>
              </a:rPr>
              <a:t>ΜΕ</a:t>
            </a:r>
            <a:r>
              <a:rPr sz="2000" spc="-25" dirty="0">
                <a:latin typeface="Arial Black" panose="020B0A04020102020204"/>
                <a:cs typeface="Arial Black" panose="020B0A04020102020204"/>
              </a:rPr>
              <a:t> </a:t>
            </a:r>
            <a:r>
              <a:rPr sz="2000">
                <a:solidFill>
                  <a:srgbClr val="0000FF"/>
                </a:solidFill>
                <a:latin typeface="Arial Black" panose="020B0A04020102020204"/>
                <a:cs typeface="Arial Black" panose="020B0A04020102020204"/>
              </a:rPr>
              <a:t>ΚΟΣΤΟΣ</a:t>
            </a:r>
            <a:r>
              <a:rPr sz="2000" spc="-10">
                <a:solidFill>
                  <a:srgbClr val="0000FF"/>
                </a:solidFill>
                <a:latin typeface="Arial Black" panose="020B0A04020102020204"/>
                <a:cs typeface="Arial Black" panose="020B0A04020102020204"/>
              </a:rPr>
              <a:t> </a:t>
            </a:r>
            <a:r>
              <a:rPr sz="2000" smtClean="0">
                <a:solidFill>
                  <a:srgbClr val="0000FF"/>
                </a:solidFill>
                <a:latin typeface="Arial Black" panose="020B0A04020102020204"/>
                <a:cs typeface="Arial Black" panose="020B0A04020102020204"/>
              </a:rPr>
              <a:t>ΚΤΗΣ</a:t>
            </a:r>
            <a:r>
              <a:rPr lang="el-GR" sz="2000" dirty="0" smtClean="0">
                <a:solidFill>
                  <a:srgbClr val="0000FF"/>
                </a:solidFill>
                <a:latin typeface="Arial Black" panose="020B0A04020102020204"/>
                <a:cs typeface="Arial Black" panose="020B0A04020102020204"/>
              </a:rPr>
              <a:t>Η</a:t>
            </a:r>
            <a:r>
              <a:rPr sz="2000" smtClean="0">
                <a:solidFill>
                  <a:srgbClr val="0000FF"/>
                </a:solidFill>
                <a:latin typeface="Arial Black" panose="020B0A04020102020204"/>
                <a:cs typeface="Arial Black" panose="020B0A04020102020204"/>
              </a:rPr>
              <a:t>Σ</a:t>
            </a:r>
            <a:r>
              <a:rPr sz="2000" spc="-20" smtClean="0">
                <a:solidFill>
                  <a:srgbClr val="0000FF"/>
                </a:solidFill>
                <a:latin typeface="Arial Black" panose="020B0A04020102020204"/>
                <a:cs typeface="Arial Black" panose="020B0A04020102020204"/>
              </a:rPr>
              <a:t> </a:t>
            </a:r>
            <a:r>
              <a:rPr sz="2000" dirty="0">
                <a:solidFill>
                  <a:srgbClr val="0000FF"/>
                </a:solidFill>
                <a:latin typeface="Arial Black" panose="020B0A04020102020204"/>
                <a:cs typeface="Arial Black" panose="020B0A04020102020204"/>
              </a:rPr>
              <a:t>ΕΛΑΦΡΑ</a:t>
            </a:r>
            <a:r>
              <a:rPr sz="2000" spc="-10" dirty="0">
                <a:solidFill>
                  <a:srgbClr val="0000FF"/>
                </a:solidFill>
                <a:latin typeface="Arial Black" panose="020B0A04020102020204"/>
                <a:cs typeface="Arial Black" panose="020B0A04020102020204"/>
              </a:rPr>
              <a:t> ΜΙΚΡΟΤΕΡΟ</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0"/>
              </a:spcBef>
              <a:buClr>
                <a:srgbClr val="FF0000"/>
              </a:buClr>
              <a:buFont typeface="Wingdings" panose="05000000000000000000"/>
              <a:buChar char=""/>
            </a:pPr>
            <a:endParaRPr sz="2250">
              <a:latin typeface="Arial Black" panose="020B0A04020102020204"/>
              <a:cs typeface="Arial Black" panose="020B0A04020102020204"/>
            </a:endParaRPr>
          </a:p>
          <a:p>
            <a:pPr marL="156210" marR="236220" indent="-143510">
              <a:lnSpc>
                <a:spcPct val="100000"/>
              </a:lnSpc>
              <a:spcBef>
                <a:spcPts val="5"/>
              </a:spcBef>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ΣΥΝΟΛΙΚΗ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ΕΓΚΑΤΑΣΤΑΣΗ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ΠΙΟ</a:t>
            </a:r>
            <a:r>
              <a:rPr sz="2000" spc="40" dirty="0">
                <a:latin typeface="Arial Black" panose="020B0A04020102020204"/>
                <a:cs typeface="Arial Black" panose="020B0A04020102020204"/>
              </a:rPr>
              <a:t> </a:t>
            </a:r>
            <a:r>
              <a:rPr sz="2000" spc="-10" dirty="0">
                <a:solidFill>
                  <a:srgbClr val="0000FF"/>
                </a:solidFill>
                <a:latin typeface="Arial Black" panose="020B0A04020102020204"/>
                <a:cs typeface="Arial Black" panose="020B0A04020102020204"/>
              </a:rPr>
              <a:t>ΠΟΛΥΠΛΟΚΗ </a:t>
            </a:r>
            <a:r>
              <a:rPr sz="2000" dirty="0">
                <a:latin typeface="Arial Black" panose="020B0A04020102020204"/>
                <a:cs typeface="Arial Black" panose="020B0A04020102020204"/>
              </a:rPr>
              <a:t>(ΠΕΡΙΣΣΟΤΕΡΑ</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ΚΙΝΟΥΜΕΝΑ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ΜΕΡΗ)</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ΟΜΩΣ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0" dirty="0">
                <a:latin typeface="Arial Black" panose="020B0A04020102020204"/>
                <a:cs typeface="Arial Black" panose="020B0A04020102020204"/>
              </a:rPr>
              <a:t> ΧΡΗΣΗ </a:t>
            </a:r>
            <a:r>
              <a:rPr sz="2000" dirty="0">
                <a:latin typeface="Arial Black" panose="020B0A04020102020204"/>
                <a:cs typeface="Arial Black" panose="020B0A04020102020204"/>
              </a:rPr>
              <a:t>ΠΕΡΙΣΣΟΤΕΡΩΝ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ΜΙΑΣ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ΜΗΧΑΝΩΝ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ΕΚΜΗΔΕΝΙΖΕΙ</a:t>
            </a:r>
            <a:r>
              <a:rPr sz="2000" spc="-20" dirty="0">
                <a:latin typeface="Arial Black" panose="020B0A04020102020204"/>
                <a:cs typeface="Arial Black" panose="020B0A04020102020204"/>
              </a:rPr>
              <a:t> </a:t>
            </a:r>
            <a:r>
              <a:rPr sz="2000" spc="-25" dirty="0">
                <a:latin typeface="Arial Black" panose="020B0A04020102020204"/>
                <a:cs typeface="Arial Black" panose="020B0A04020102020204"/>
              </a:rPr>
              <a:t>ΤΟΝ </a:t>
            </a:r>
            <a:r>
              <a:rPr sz="2000" dirty="0">
                <a:latin typeface="Arial Black" panose="020B0A04020102020204"/>
                <a:cs typeface="Arial Black" panose="020B0A04020102020204"/>
              </a:rPr>
              <a:t>ΚΙΝΔΥΝΟ</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ΠΛΗΡΟΥΣ</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ΑΠΩΛΕΙΑ</a:t>
            </a:r>
            <a:r>
              <a:rPr lang="el-GR" sz="2000" dirty="0" smtClean="0">
                <a:latin typeface="Arial Black" panose="020B0A04020102020204"/>
                <a:cs typeface="Arial Black" panose="020B0A04020102020204"/>
              </a:rPr>
              <a:t>Σ</a:t>
            </a:r>
            <a:r>
              <a:rPr sz="2000" spc="-10" smtClean="0">
                <a:latin typeface="Arial Black" panose="020B0A04020102020204"/>
                <a:cs typeface="Arial Black" panose="020B0A04020102020204"/>
              </a:rPr>
              <a:t> </a:t>
            </a:r>
            <a:r>
              <a:rPr sz="2000" spc="-10" dirty="0">
                <a:latin typeface="Arial Black" panose="020B0A04020102020204"/>
                <a:cs typeface="Arial Black" panose="020B0A04020102020204"/>
              </a:rPr>
              <a:t>ΙΣΧΥΟΣ.</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56210" marR="284480" indent="-143510">
              <a:lnSpc>
                <a:spcPct val="100000"/>
              </a:lnSpc>
              <a:buClr>
                <a:srgbClr val="FF0000"/>
              </a:buClr>
              <a:buSzPct val="95000"/>
              <a:buFont typeface="Wingdings" panose="05000000000000000000"/>
              <a:buChar char=""/>
              <a:tabLst>
                <a:tab pos="239395" algn="l"/>
              </a:tabLst>
            </a:pPr>
            <a:r>
              <a:rPr sz="2000" dirty="0">
                <a:latin typeface="Arial Black" panose="020B0A04020102020204"/>
                <a:cs typeface="Arial Black" panose="020B0A04020102020204"/>
              </a:rPr>
              <a:t>ΕΙΝΑΙ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ΠΙΟ</a:t>
            </a:r>
            <a:r>
              <a:rPr sz="2000" spc="5" dirty="0">
                <a:latin typeface="Arial Black" panose="020B0A04020102020204"/>
                <a:cs typeface="Arial Black" panose="020B0A04020102020204"/>
              </a:rPr>
              <a:t> </a:t>
            </a:r>
            <a:r>
              <a:rPr sz="2000" dirty="0">
                <a:solidFill>
                  <a:srgbClr val="0000CC"/>
                </a:solidFill>
                <a:latin typeface="Arial Black" panose="020B0A04020102020204"/>
                <a:cs typeface="Arial Black" panose="020B0A04020102020204"/>
              </a:rPr>
              <a:t>ΕΥΠΑΘΕΙΣ</a:t>
            </a:r>
            <a:r>
              <a:rPr sz="2000" spc="-5" dirty="0">
                <a:solidFill>
                  <a:srgbClr val="0000CC"/>
                </a:solidFill>
                <a:latin typeface="Arial Black" panose="020B0A04020102020204"/>
                <a:cs typeface="Arial Black" panose="020B0A04020102020204"/>
              </a:rPr>
              <a:t> </a:t>
            </a:r>
            <a:r>
              <a:rPr sz="2000" dirty="0">
                <a:latin typeface="Arial Black" panose="020B0A04020102020204"/>
                <a:cs typeface="Arial Black" panose="020B0A04020102020204"/>
              </a:rPr>
              <a:t>ΣΤΗ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ΧΡΗΣΗ</a:t>
            </a:r>
            <a:r>
              <a:rPr sz="2000" spc="-5" dirty="0">
                <a:latin typeface="Arial Black" panose="020B0A04020102020204"/>
                <a:cs typeface="Arial Black" panose="020B0A04020102020204"/>
              </a:rPr>
              <a:t> </a:t>
            </a:r>
            <a:r>
              <a:rPr sz="2000" dirty="0">
                <a:solidFill>
                  <a:srgbClr val="0000CC"/>
                </a:solidFill>
                <a:latin typeface="Arial Black" panose="020B0A04020102020204"/>
                <a:cs typeface="Arial Black" panose="020B0A04020102020204"/>
              </a:rPr>
              <a:t>ΒΑΡΕΩΝ</a:t>
            </a:r>
            <a:r>
              <a:rPr sz="2000" spc="-10" dirty="0">
                <a:solidFill>
                  <a:srgbClr val="0000CC"/>
                </a:solidFill>
                <a:latin typeface="Arial Black" panose="020B0A04020102020204"/>
                <a:cs typeface="Arial Black" panose="020B0A04020102020204"/>
              </a:rPr>
              <a:t> ΠΕΤΡΕΛΑΙΩΝ </a:t>
            </a:r>
            <a:r>
              <a:rPr sz="2000" dirty="0">
                <a:latin typeface="Arial Black" panose="020B0A04020102020204"/>
                <a:cs typeface="Arial Black" panose="020B0A04020102020204"/>
              </a:rPr>
              <a:t>(</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ΑΠΟΥΣΙΑ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ΣΤΑΥΡΟΥ,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ΜΗ</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ΧΡΗΣΗ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ΚΥΛΙΝΔΡΕΛΑΙΟΥ)</a:t>
            </a:r>
            <a:r>
              <a:rPr sz="2000" spc="-10" dirty="0">
                <a:latin typeface="Arial Black" panose="020B0A04020102020204"/>
                <a:cs typeface="Arial Black" panose="020B0A04020102020204"/>
              </a:rPr>
              <a:t> </a:t>
            </a:r>
            <a:r>
              <a:rPr sz="2000" spc="-50" dirty="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1475740">
              <a:lnSpc>
                <a:spcPct val="100000"/>
              </a:lnSpc>
              <a:spcBef>
                <a:spcPts val="100"/>
              </a:spcBef>
            </a:pPr>
            <a:r>
              <a:rPr sz="2400" u="sng">
                <a:solidFill>
                  <a:srgbClr val="FFFFFF"/>
                </a:solidFill>
                <a:uFill>
                  <a:solidFill>
                    <a:srgbClr val="FFFFFF"/>
                  </a:solidFill>
                </a:uFill>
              </a:rPr>
              <a:t>ΕΠΙΛΟΓΗ</a:t>
            </a:r>
            <a:r>
              <a:rPr sz="2400" u="sng" spc="-85">
                <a:solidFill>
                  <a:srgbClr val="FFFFFF"/>
                </a:solidFill>
                <a:uFill>
                  <a:solidFill>
                    <a:srgbClr val="FFFFFF"/>
                  </a:solidFill>
                </a:uFill>
              </a:rPr>
              <a:t> </a:t>
            </a:r>
            <a:r>
              <a:rPr lang="el-GR" sz="2400" u="sng" spc="-85" dirty="0" smtClean="0">
                <a:solidFill>
                  <a:srgbClr val="FFFFFF"/>
                </a:solidFill>
                <a:uFill>
                  <a:solidFill>
                    <a:srgbClr val="FFFFFF"/>
                  </a:solidFill>
                </a:uFill>
              </a:rPr>
              <a:t> </a:t>
            </a:r>
            <a:r>
              <a:rPr sz="2400" u="sng" smtClean="0">
                <a:solidFill>
                  <a:srgbClr val="FFFFFF"/>
                </a:solidFill>
                <a:uFill>
                  <a:solidFill>
                    <a:srgbClr val="FFFFFF"/>
                  </a:solidFill>
                </a:uFill>
              </a:rPr>
              <a:t>ΠΡΟΩΣΤΗΡΙΩΝ</a:t>
            </a:r>
            <a:r>
              <a:rPr lang="el-GR" sz="2400" u="sng" dirty="0" smtClean="0">
                <a:solidFill>
                  <a:srgbClr val="FFFFFF"/>
                </a:solidFill>
                <a:uFill>
                  <a:solidFill>
                    <a:srgbClr val="FFFFFF"/>
                  </a:solidFill>
                </a:uFill>
              </a:rPr>
              <a:t> </a:t>
            </a:r>
            <a:r>
              <a:rPr sz="2400" u="sng" spc="-80" smtClean="0">
                <a:solidFill>
                  <a:srgbClr val="FFFFFF"/>
                </a:solidFill>
                <a:uFill>
                  <a:solidFill>
                    <a:srgbClr val="FFFFFF"/>
                  </a:solidFill>
                </a:uFill>
              </a:rPr>
              <a:t> </a:t>
            </a:r>
            <a:r>
              <a:rPr sz="2400" u="sng" spc="-10" dirty="0">
                <a:solidFill>
                  <a:srgbClr val="FFFFFF"/>
                </a:solidFill>
                <a:uFill>
                  <a:solidFill>
                    <a:srgbClr val="FFFFFF"/>
                  </a:solidFill>
                </a:uFill>
              </a:rPr>
              <a:t>ΜΗΧΑΝΩΝ</a:t>
            </a:r>
            <a:endParaRPr sz="2400"/>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07009" y="802640"/>
            <a:ext cx="8601710" cy="5763629"/>
          </a:xfrm>
          <a:prstGeom prst="rect">
            <a:avLst/>
          </a:prstGeom>
        </p:spPr>
        <p:txBody>
          <a:bodyPr vert="horz" wrap="square" lIns="0" tIns="12700" rIns="0" bIns="0" rtlCol="0">
            <a:spAutoFit/>
          </a:bodyPr>
          <a:lstStyle/>
          <a:p>
            <a:pPr marL="31750" marR="5080">
              <a:lnSpc>
                <a:spcPct val="100000"/>
              </a:lnSpc>
              <a:spcBef>
                <a:spcPts val="100"/>
              </a:spcBef>
            </a:pPr>
            <a:r>
              <a:rPr sz="2400" b="1" dirty="0">
                <a:latin typeface="Arial" panose="020B0604020202020204"/>
                <a:cs typeface="Arial" panose="020B0604020202020204"/>
              </a:rPr>
              <a:t>Ο</a:t>
            </a:r>
            <a:r>
              <a:rPr sz="2400" b="1" spc="-20" dirty="0">
                <a:latin typeface="Arial" panose="020B0604020202020204"/>
                <a:cs typeface="Arial" panose="020B0604020202020204"/>
              </a:rPr>
              <a:t> </a:t>
            </a:r>
            <a:r>
              <a:rPr sz="2400" b="1" dirty="0">
                <a:latin typeface="Arial" panose="020B0604020202020204"/>
                <a:cs typeface="Arial" panose="020B0604020202020204"/>
              </a:rPr>
              <a:t>κύλινδρος</a:t>
            </a:r>
            <a:r>
              <a:rPr sz="2400" b="1" spc="-10" dirty="0">
                <a:latin typeface="Arial" panose="020B0604020202020204"/>
                <a:cs typeface="Arial" panose="020B0604020202020204"/>
              </a:rPr>
              <a:t> </a:t>
            </a:r>
            <a:r>
              <a:rPr sz="2400" b="1" dirty="0">
                <a:latin typeface="Arial" panose="020B0604020202020204"/>
                <a:cs typeface="Arial" panose="020B0604020202020204"/>
              </a:rPr>
              <a:t>της</a:t>
            </a:r>
            <a:r>
              <a:rPr sz="2400" b="1" spc="-10" dirty="0">
                <a:latin typeface="Arial" panose="020B0604020202020204"/>
                <a:cs typeface="Arial" panose="020B0604020202020204"/>
              </a:rPr>
              <a:t> </a:t>
            </a:r>
            <a:r>
              <a:rPr sz="2400" b="1" dirty="0">
                <a:latin typeface="Arial" panose="020B0604020202020204"/>
                <a:cs typeface="Arial" panose="020B0604020202020204"/>
              </a:rPr>
              <a:t>αντλίας</a:t>
            </a:r>
            <a:r>
              <a:rPr sz="2400" b="1" spc="-10" dirty="0">
                <a:latin typeface="Arial" panose="020B0604020202020204"/>
                <a:cs typeface="Arial" panose="020B0604020202020204"/>
              </a:rPr>
              <a:t> </a:t>
            </a:r>
            <a:r>
              <a:rPr sz="2400" b="1" dirty="0">
                <a:latin typeface="Arial" panose="020B0604020202020204"/>
                <a:cs typeface="Arial" panose="020B0604020202020204"/>
              </a:rPr>
              <a:t>έχει</a:t>
            </a:r>
            <a:r>
              <a:rPr sz="2400" b="1" spc="-5" dirty="0">
                <a:latin typeface="Arial" panose="020B0604020202020204"/>
                <a:cs typeface="Arial" panose="020B0604020202020204"/>
              </a:rPr>
              <a:t> </a:t>
            </a:r>
            <a:r>
              <a:rPr sz="2400" b="1" dirty="0">
                <a:latin typeface="Arial" panose="020B0604020202020204"/>
                <a:cs typeface="Arial" panose="020B0604020202020204"/>
              </a:rPr>
              <a:t>δύο</a:t>
            </a:r>
            <a:r>
              <a:rPr sz="2400" b="1" spc="-20" dirty="0">
                <a:latin typeface="Arial" panose="020B0604020202020204"/>
                <a:cs typeface="Arial" panose="020B0604020202020204"/>
              </a:rPr>
              <a:t> </a:t>
            </a:r>
            <a:r>
              <a:rPr sz="2400" b="1" dirty="0">
                <a:latin typeface="Arial" panose="020B0604020202020204"/>
                <a:cs typeface="Arial" panose="020B0604020202020204"/>
              </a:rPr>
              <a:t>αντιδιαμετρικές</a:t>
            </a:r>
            <a:r>
              <a:rPr sz="2400" b="1" spc="-10" dirty="0">
                <a:latin typeface="Arial" panose="020B0604020202020204"/>
                <a:cs typeface="Arial" panose="020B0604020202020204"/>
              </a:rPr>
              <a:t> </a:t>
            </a:r>
            <a:r>
              <a:rPr sz="2400" b="1" dirty="0">
                <a:latin typeface="Arial" panose="020B0604020202020204"/>
                <a:cs typeface="Arial" panose="020B0604020202020204"/>
              </a:rPr>
              <a:t>οπές,</a:t>
            </a:r>
            <a:r>
              <a:rPr sz="2400" b="1" spc="-5" dirty="0">
                <a:latin typeface="Arial" panose="020B0604020202020204"/>
                <a:cs typeface="Arial" panose="020B0604020202020204"/>
              </a:rPr>
              <a:t> </a:t>
            </a:r>
            <a:r>
              <a:rPr sz="2400" b="1" spc="-25" dirty="0">
                <a:latin typeface="Arial" panose="020B0604020202020204"/>
                <a:cs typeface="Arial" panose="020B0604020202020204"/>
              </a:rPr>
              <a:t>για </a:t>
            </a:r>
            <a:r>
              <a:rPr sz="2400" b="1" dirty="0">
                <a:latin typeface="Arial" panose="020B0604020202020204"/>
                <a:cs typeface="Arial" panose="020B0604020202020204"/>
              </a:rPr>
              <a:t>την</a:t>
            </a:r>
            <a:r>
              <a:rPr sz="2400" b="1" spc="-65" dirty="0">
                <a:latin typeface="Arial" panose="020B0604020202020204"/>
                <a:cs typeface="Arial" panose="020B0604020202020204"/>
              </a:rPr>
              <a:t> </a:t>
            </a:r>
            <a:r>
              <a:rPr sz="2400" b="1" dirty="0">
                <a:latin typeface="Arial" panose="020B0604020202020204"/>
                <a:cs typeface="Arial" panose="020B0604020202020204"/>
              </a:rPr>
              <a:t>προσαγωγή</a:t>
            </a:r>
            <a:r>
              <a:rPr sz="2400" b="1" spc="-45" dirty="0">
                <a:latin typeface="Arial" panose="020B0604020202020204"/>
                <a:cs typeface="Arial" panose="020B0604020202020204"/>
              </a:rPr>
              <a:t> </a:t>
            </a:r>
            <a:r>
              <a:rPr sz="2400" b="1" dirty="0">
                <a:latin typeface="Arial" panose="020B0604020202020204"/>
                <a:cs typeface="Arial" panose="020B0604020202020204"/>
              </a:rPr>
              <a:t>και</a:t>
            </a:r>
            <a:r>
              <a:rPr sz="2400" b="1" spc="-45" dirty="0">
                <a:latin typeface="Arial" panose="020B0604020202020204"/>
                <a:cs typeface="Arial" panose="020B0604020202020204"/>
              </a:rPr>
              <a:t> </a:t>
            </a:r>
            <a:r>
              <a:rPr sz="2400" b="1" dirty="0">
                <a:latin typeface="Arial" panose="020B0604020202020204"/>
                <a:cs typeface="Arial" panose="020B0604020202020204"/>
              </a:rPr>
              <a:t>την</a:t>
            </a:r>
            <a:r>
              <a:rPr sz="2400" b="1" spc="-45" dirty="0">
                <a:latin typeface="Arial" panose="020B0604020202020204"/>
                <a:cs typeface="Arial" panose="020B0604020202020204"/>
              </a:rPr>
              <a:t> </a:t>
            </a:r>
            <a:r>
              <a:rPr sz="2400" b="1" dirty="0">
                <a:latin typeface="Arial" panose="020B0604020202020204"/>
                <a:cs typeface="Arial" panose="020B0604020202020204"/>
              </a:rPr>
              <a:t>απαγωγή</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45" dirty="0">
                <a:latin typeface="Arial" panose="020B0604020202020204"/>
                <a:cs typeface="Arial" panose="020B0604020202020204"/>
              </a:rPr>
              <a:t> </a:t>
            </a:r>
            <a:r>
              <a:rPr sz="2400" b="1" dirty="0">
                <a:latin typeface="Arial" panose="020B0604020202020204"/>
                <a:cs typeface="Arial" panose="020B0604020202020204"/>
              </a:rPr>
              <a:t>περίσσειας</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spc="-20" dirty="0">
                <a:latin typeface="Arial" panose="020B0604020202020204"/>
                <a:cs typeface="Arial" panose="020B0604020202020204"/>
              </a:rPr>
              <a:t>καυ- </a:t>
            </a:r>
            <a:r>
              <a:rPr sz="2400" b="1" dirty="0">
                <a:latin typeface="Arial" panose="020B0604020202020204"/>
                <a:cs typeface="Arial" panose="020B0604020202020204"/>
              </a:rPr>
              <a:t>σίμου.</a:t>
            </a:r>
            <a:r>
              <a:rPr sz="2400" b="1" spc="-45" dirty="0">
                <a:latin typeface="Arial" panose="020B0604020202020204"/>
                <a:cs typeface="Arial" panose="020B0604020202020204"/>
              </a:rPr>
              <a:t> </a:t>
            </a:r>
            <a:r>
              <a:rPr sz="2400" b="1" dirty="0">
                <a:latin typeface="Arial" panose="020B0604020202020204"/>
                <a:cs typeface="Arial" panose="020B0604020202020204"/>
              </a:rPr>
              <a:t>Η</a:t>
            </a:r>
            <a:r>
              <a:rPr sz="2400" b="1" spc="-35" dirty="0">
                <a:latin typeface="Arial" panose="020B0604020202020204"/>
                <a:cs typeface="Arial" panose="020B0604020202020204"/>
              </a:rPr>
              <a:t> </a:t>
            </a:r>
            <a:r>
              <a:rPr sz="2400" b="1" dirty="0">
                <a:latin typeface="Arial" panose="020B0604020202020204"/>
                <a:cs typeface="Arial" panose="020B0604020202020204"/>
              </a:rPr>
              <a:t>έξοδος</a:t>
            </a:r>
            <a:r>
              <a:rPr sz="2400" b="1" spc="-35" dirty="0">
                <a:latin typeface="Arial" panose="020B0604020202020204"/>
                <a:cs typeface="Arial" panose="020B0604020202020204"/>
              </a:rPr>
              <a:t> </a:t>
            </a:r>
            <a:r>
              <a:rPr sz="2400" b="1" dirty="0">
                <a:latin typeface="Arial" panose="020B0604020202020204"/>
                <a:cs typeface="Arial" panose="020B0604020202020204"/>
              </a:rPr>
              <a:t>του</a:t>
            </a:r>
            <a:r>
              <a:rPr sz="2400" b="1" spc="-30" dirty="0">
                <a:latin typeface="Arial" panose="020B0604020202020204"/>
                <a:cs typeface="Arial" panose="020B0604020202020204"/>
              </a:rPr>
              <a:t> </a:t>
            </a:r>
            <a:r>
              <a:rPr sz="2400" b="1" dirty="0">
                <a:latin typeface="Arial" panose="020B0604020202020204"/>
                <a:cs typeface="Arial" panose="020B0604020202020204"/>
              </a:rPr>
              <a:t>συμπιεσμένου</a:t>
            </a:r>
            <a:r>
              <a:rPr sz="2400" b="1" spc="-4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40" dirty="0">
                <a:latin typeface="Arial" panose="020B0604020202020204"/>
                <a:cs typeface="Arial" panose="020B0604020202020204"/>
              </a:rPr>
              <a:t> </a:t>
            </a:r>
            <a:r>
              <a:rPr sz="2400" b="1" spc="-10" dirty="0">
                <a:latin typeface="Arial" panose="020B0604020202020204"/>
                <a:cs typeface="Arial" panose="020B0604020202020204"/>
              </a:rPr>
              <a:t>πραγματο- </a:t>
            </a:r>
            <a:r>
              <a:rPr sz="2400" b="1" dirty="0">
                <a:latin typeface="Arial" panose="020B0604020202020204"/>
                <a:cs typeface="Arial" panose="020B0604020202020204"/>
              </a:rPr>
              <a:t>ποιείται</a:t>
            </a:r>
            <a:r>
              <a:rPr sz="2400" b="1" spc="-60" dirty="0">
                <a:latin typeface="Arial" panose="020B0604020202020204"/>
                <a:cs typeface="Arial" panose="020B0604020202020204"/>
              </a:rPr>
              <a:t> </a:t>
            </a:r>
            <a:r>
              <a:rPr sz="2400" b="1" dirty="0">
                <a:latin typeface="Arial" panose="020B0604020202020204"/>
                <a:cs typeface="Arial" panose="020B0604020202020204"/>
              </a:rPr>
              <a:t>από</a:t>
            </a:r>
            <a:r>
              <a:rPr sz="2400" b="1" spc="-60" dirty="0">
                <a:latin typeface="Arial" panose="020B0604020202020204"/>
                <a:cs typeface="Arial" panose="020B0604020202020204"/>
              </a:rPr>
              <a:t> </a:t>
            </a:r>
            <a:r>
              <a:rPr sz="2400" b="1" dirty="0">
                <a:latin typeface="Arial" panose="020B0604020202020204"/>
                <a:cs typeface="Arial" panose="020B0604020202020204"/>
              </a:rPr>
              <a:t>οπή</a:t>
            </a:r>
            <a:r>
              <a:rPr sz="2400" b="1" spc="-55" dirty="0">
                <a:latin typeface="Arial" panose="020B0604020202020204"/>
                <a:cs typeface="Arial" panose="020B0604020202020204"/>
              </a:rPr>
              <a:t> </a:t>
            </a:r>
            <a:r>
              <a:rPr sz="2400" b="1" dirty="0">
                <a:latin typeface="Arial" panose="020B0604020202020204"/>
                <a:cs typeface="Arial" panose="020B0604020202020204"/>
              </a:rPr>
              <a:t>στην</a:t>
            </a:r>
            <a:r>
              <a:rPr sz="2400" b="1" spc="-60" dirty="0">
                <a:latin typeface="Arial" panose="020B0604020202020204"/>
                <a:cs typeface="Arial" panose="020B0604020202020204"/>
              </a:rPr>
              <a:t> </a:t>
            </a:r>
            <a:r>
              <a:rPr sz="2400" b="1" dirty="0">
                <a:latin typeface="Arial" panose="020B0604020202020204"/>
                <a:cs typeface="Arial" panose="020B0604020202020204"/>
              </a:rPr>
              <a:t>κεφαλή</a:t>
            </a:r>
            <a:r>
              <a:rPr sz="2400" b="1" spc="-65"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κυλίνδρου</a:t>
            </a:r>
            <a:r>
              <a:rPr sz="2400" b="1" spc="-55"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spc="-10" dirty="0">
                <a:latin typeface="Arial" panose="020B0604020202020204"/>
                <a:cs typeface="Arial" panose="020B0604020202020204"/>
              </a:rPr>
              <a:t>αντλίας.</a:t>
            </a:r>
            <a:endParaRPr sz="2400">
              <a:latin typeface="Arial" panose="020B0604020202020204"/>
              <a:cs typeface="Arial" panose="020B0604020202020204"/>
            </a:endParaRPr>
          </a:p>
          <a:p>
            <a:pPr>
              <a:lnSpc>
                <a:spcPct val="100000"/>
              </a:lnSpc>
              <a:spcBef>
                <a:spcPts val="10"/>
              </a:spcBef>
            </a:pPr>
            <a:endParaRPr sz="3000">
              <a:latin typeface="Arial" panose="020B0604020202020204"/>
              <a:cs typeface="Arial" panose="020B0604020202020204"/>
            </a:endParaRPr>
          </a:p>
          <a:p>
            <a:pPr marL="31750" marR="33655">
              <a:lnSpc>
                <a:spcPct val="100000"/>
              </a:lnSpc>
            </a:pPr>
            <a:r>
              <a:rPr sz="2400" b="1" dirty="0">
                <a:latin typeface="Arial" panose="020B0604020202020204"/>
                <a:cs typeface="Arial" panose="020B0604020202020204"/>
              </a:rPr>
              <a:t>Στην</a:t>
            </a:r>
            <a:r>
              <a:rPr sz="2400" b="1" spc="-40" dirty="0">
                <a:latin typeface="Arial" panose="020B0604020202020204"/>
                <a:cs typeface="Arial" panose="020B0604020202020204"/>
              </a:rPr>
              <a:t> </a:t>
            </a:r>
            <a:r>
              <a:rPr sz="2400" b="1" spc="-20" dirty="0">
                <a:latin typeface="Arial" panose="020B0604020202020204"/>
                <a:cs typeface="Arial" panose="020B0604020202020204"/>
              </a:rPr>
              <a:t>κατάσταση</a:t>
            </a:r>
            <a:r>
              <a:rPr sz="2400" b="1" spc="-45" dirty="0">
                <a:latin typeface="Arial" panose="020B0604020202020204"/>
                <a:cs typeface="Arial" panose="020B0604020202020204"/>
              </a:rPr>
              <a:t> </a:t>
            </a:r>
            <a:r>
              <a:rPr sz="2400" b="1" dirty="0">
                <a:latin typeface="Arial" panose="020B0604020202020204"/>
                <a:cs typeface="Arial" panose="020B0604020202020204"/>
              </a:rPr>
              <a:t>ηρεμίας</a:t>
            </a:r>
            <a:r>
              <a:rPr sz="2400" b="1" spc="-35" dirty="0">
                <a:latin typeface="Arial" panose="020B0604020202020204"/>
                <a:cs typeface="Arial" panose="020B0604020202020204"/>
              </a:rPr>
              <a:t> </a:t>
            </a:r>
            <a:r>
              <a:rPr sz="2400" b="1" dirty="0">
                <a:latin typeface="Arial" panose="020B0604020202020204"/>
                <a:cs typeface="Arial" panose="020B0604020202020204"/>
              </a:rPr>
              <a:t>το</a:t>
            </a:r>
            <a:r>
              <a:rPr sz="2400" b="1" spc="-35" dirty="0">
                <a:latin typeface="Arial" panose="020B0604020202020204"/>
                <a:cs typeface="Arial" panose="020B0604020202020204"/>
              </a:rPr>
              <a:t> </a:t>
            </a:r>
            <a:r>
              <a:rPr sz="2400" b="1" dirty="0">
                <a:latin typeface="Arial" panose="020B0604020202020204"/>
                <a:cs typeface="Arial" panose="020B0604020202020204"/>
              </a:rPr>
              <a:t>έμβολο</a:t>
            </a:r>
            <a:r>
              <a:rPr sz="2400" b="1" spc="-35" dirty="0">
                <a:latin typeface="Arial" panose="020B0604020202020204"/>
                <a:cs typeface="Arial" panose="020B0604020202020204"/>
              </a:rPr>
              <a:t> </a:t>
            </a:r>
            <a:r>
              <a:rPr sz="2400" b="1" dirty="0">
                <a:latin typeface="Arial" panose="020B0604020202020204"/>
                <a:cs typeface="Arial" panose="020B0604020202020204"/>
              </a:rPr>
              <a:t>της</a:t>
            </a:r>
            <a:r>
              <a:rPr sz="2400" b="1" spc="-35" dirty="0">
                <a:latin typeface="Arial" panose="020B0604020202020204"/>
                <a:cs typeface="Arial" panose="020B0604020202020204"/>
              </a:rPr>
              <a:t> </a:t>
            </a:r>
            <a:r>
              <a:rPr sz="2400" b="1" dirty="0">
                <a:latin typeface="Arial" panose="020B0604020202020204"/>
                <a:cs typeface="Arial" panose="020B0604020202020204"/>
              </a:rPr>
              <a:t>αντλίας</a:t>
            </a:r>
            <a:r>
              <a:rPr sz="2400" b="1" spc="-35" dirty="0">
                <a:latin typeface="Arial" panose="020B0604020202020204"/>
                <a:cs typeface="Arial" panose="020B0604020202020204"/>
              </a:rPr>
              <a:t> </a:t>
            </a:r>
            <a:r>
              <a:rPr sz="2400" b="1">
                <a:latin typeface="Arial" panose="020B0604020202020204"/>
                <a:cs typeface="Arial" panose="020B0604020202020204"/>
              </a:rPr>
              <a:t>φθάνει</a:t>
            </a:r>
            <a:r>
              <a:rPr sz="2400" b="1" spc="-25">
                <a:latin typeface="Arial" panose="020B0604020202020204"/>
                <a:cs typeface="Arial" panose="020B0604020202020204"/>
              </a:rPr>
              <a:t> </a:t>
            </a:r>
            <a:r>
              <a:rPr lang="el-GR" sz="2400" b="1" spc="-25" dirty="0" smtClean="0">
                <a:latin typeface="Arial" panose="020B0604020202020204"/>
                <a:cs typeface="Arial" panose="020B0604020202020204"/>
              </a:rPr>
              <a:t> </a:t>
            </a:r>
            <a:r>
              <a:rPr sz="2400" b="1" spc="-25" smtClean="0">
                <a:latin typeface="Arial" panose="020B0604020202020204"/>
                <a:cs typeface="Arial" panose="020B0604020202020204"/>
              </a:rPr>
              <a:t>ως </a:t>
            </a:r>
            <a:r>
              <a:rPr sz="2400" b="1">
                <a:latin typeface="Arial" panose="020B0604020202020204"/>
                <a:cs typeface="Arial" panose="020B0604020202020204"/>
              </a:rPr>
              <a:t>την</a:t>
            </a:r>
            <a:r>
              <a:rPr sz="2400" b="1" spc="-100">
                <a:latin typeface="Arial" panose="020B0604020202020204"/>
                <a:cs typeface="Arial" panose="020B0604020202020204"/>
              </a:rPr>
              <a:t> </a:t>
            </a:r>
            <a:r>
              <a:rPr sz="2400" b="1" smtClean="0">
                <a:latin typeface="Arial" panose="020B0604020202020204"/>
                <a:cs typeface="Arial" panose="020B0604020202020204"/>
              </a:rPr>
              <a:t>ρίζα</a:t>
            </a:r>
            <a:r>
              <a:rPr lang="el-GR" sz="2400" b="1" dirty="0" smtClean="0">
                <a:latin typeface="Arial" panose="020B0604020202020204"/>
                <a:cs typeface="Arial" panose="020B0604020202020204"/>
              </a:rPr>
              <a:t> (κάτω άκρο)</a:t>
            </a:r>
            <a:r>
              <a:rPr sz="2400" b="1" spc="-90" smtClean="0">
                <a:latin typeface="Arial" panose="020B0604020202020204"/>
                <a:cs typeface="Arial" panose="020B0604020202020204"/>
              </a:rPr>
              <a:t> </a:t>
            </a:r>
            <a:r>
              <a:rPr sz="2400" b="1" dirty="0">
                <a:latin typeface="Arial" panose="020B0604020202020204"/>
                <a:cs typeface="Arial" panose="020B0604020202020204"/>
              </a:rPr>
              <a:t>των</a:t>
            </a:r>
            <a:r>
              <a:rPr sz="2400" b="1" spc="-95" dirty="0">
                <a:latin typeface="Arial" panose="020B0604020202020204"/>
                <a:cs typeface="Arial" panose="020B0604020202020204"/>
              </a:rPr>
              <a:t> </a:t>
            </a:r>
            <a:r>
              <a:rPr sz="2400" b="1" dirty="0">
                <a:latin typeface="Arial" panose="020B0604020202020204"/>
                <a:cs typeface="Arial" panose="020B0604020202020204"/>
              </a:rPr>
              <a:t>δύο</a:t>
            </a:r>
            <a:r>
              <a:rPr sz="2400" b="1" spc="-100" dirty="0">
                <a:latin typeface="Arial" panose="020B0604020202020204"/>
                <a:cs typeface="Arial" panose="020B0604020202020204"/>
              </a:rPr>
              <a:t> </a:t>
            </a:r>
            <a:r>
              <a:rPr sz="2400" b="1" dirty="0">
                <a:latin typeface="Arial" panose="020B0604020202020204"/>
                <a:cs typeface="Arial" panose="020B0604020202020204"/>
              </a:rPr>
              <a:t>αντιδιαμετρικών</a:t>
            </a:r>
            <a:r>
              <a:rPr sz="2400" b="1" spc="-95" dirty="0">
                <a:latin typeface="Arial" panose="020B0604020202020204"/>
                <a:cs typeface="Arial" panose="020B0604020202020204"/>
              </a:rPr>
              <a:t> </a:t>
            </a:r>
            <a:r>
              <a:rPr sz="2400" b="1" dirty="0">
                <a:latin typeface="Arial" panose="020B0604020202020204"/>
                <a:cs typeface="Arial" panose="020B0604020202020204"/>
              </a:rPr>
              <a:t>οπών,</a:t>
            </a:r>
            <a:r>
              <a:rPr sz="2400" b="1" spc="-80" dirty="0">
                <a:latin typeface="Arial" panose="020B0604020202020204"/>
                <a:cs typeface="Arial" panose="020B0604020202020204"/>
              </a:rPr>
              <a:t> </a:t>
            </a:r>
            <a:r>
              <a:rPr sz="2400" b="1" spc="-10" dirty="0">
                <a:latin typeface="Arial" panose="020B0604020202020204"/>
                <a:cs typeface="Arial" panose="020B0604020202020204"/>
              </a:rPr>
              <a:t>οπότε</a:t>
            </a:r>
            <a:r>
              <a:rPr sz="2400" b="1" spc="-85" dirty="0">
                <a:latin typeface="Arial" panose="020B0604020202020204"/>
                <a:cs typeface="Arial" panose="020B0604020202020204"/>
              </a:rPr>
              <a:t> </a:t>
            </a:r>
            <a:r>
              <a:rPr sz="2400" b="1" dirty="0">
                <a:latin typeface="Arial" panose="020B0604020202020204"/>
                <a:cs typeface="Arial" panose="020B0604020202020204"/>
              </a:rPr>
              <a:t>το</a:t>
            </a:r>
            <a:r>
              <a:rPr sz="2400" b="1" spc="-90" dirty="0">
                <a:latin typeface="Arial" panose="020B0604020202020204"/>
                <a:cs typeface="Arial" panose="020B0604020202020204"/>
              </a:rPr>
              <a:t> </a:t>
            </a:r>
            <a:r>
              <a:rPr sz="2400" b="1" spc="-10" dirty="0">
                <a:latin typeface="Arial" panose="020B0604020202020204"/>
                <a:cs typeface="Arial" panose="020B0604020202020204"/>
              </a:rPr>
              <a:t>καύσιμο </a:t>
            </a:r>
            <a:r>
              <a:rPr sz="2400" b="1" dirty="0">
                <a:latin typeface="Arial" panose="020B0604020202020204"/>
                <a:cs typeface="Arial" panose="020B0604020202020204"/>
              </a:rPr>
              <a:t>γεμίζει</a:t>
            </a:r>
            <a:r>
              <a:rPr sz="2400" b="1" spc="-45" dirty="0">
                <a:latin typeface="Arial" panose="020B0604020202020204"/>
                <a:cs typeface="Arial" panose="020B0604020202020204"/>
              </a:rPr>
              <a:t> </a:t>
            </a:r>
            <a:r>
              <a:rPr sz="2400" b="1" dirty="0">
                <a:latin typeface="Arial" panose="020B0604020202020204"/>
                <a:cs typeface="Arial" panose="020B0604020202020204"/>
              </a:rPr>
              <a:t>τον</a:t>
            </a:r>
            <a:r>
              <a:rPr sz="2400" b="1" spc="-45" dirty="0">
                <a:latin typeface="Arial" panose="020B0604020202020204"/>
                <a:cs typeface="Arial" panose="020B0604020202020204"/>
              </a:rPr>
              <a:t> </a:t>
            </a:r>
            <a:r>
              <a:rPr sz="2400" b="1" dirty="0">
                <a:latin typeface="Arial" panose="020B0604020202020204"/>
                <a:cs typeface="Arial" panose="020B0604020202020204"/>
              </a:rPr>
              <a:t>κύλινδρο</a:t>
            </a:r>
            <a:r>
              <a:rPr sz="2400" b="1" spc="-45" dirty="0">
                <a:latin typeface="Arial" panose="020B0604020202020204"/>
                <a:cs typeface="Arial" panose="020B0604020202020204"/>
              </a:rPr>
              <a:t> </a:t>
            </a:r>
            <a:r>
              <a:rPr sz="2400" b="1" dirty="0">
                <a:latin typeface="Arial" panose="020B0604020202020204"/>
                <a:cs typeface="Arial" panose="020B0604020202020204"/>
              </a:rPr>
              <a:t>και</a:t>
            </a:r>
            <a:r>
              <a:rPr sz="2400" b="1" spc="-35" dirty="0">
                <a:latin typeface="Arial" panose="020B0604020202020204"/>
                <a:cs typeface="Arial" panose="020B0604020202020204"/>
              </a:rPr>
              <a:t> </a:t>
            </a:r>
            <a:r>
              <a:rPr sz="2400" b="1" dirty="0">
                <a:latin typeface="Arial" panose="020B0604020202020204"/>
                <a:cs typeface="Arial" panose="020B0604020202020204"/>
              </a:rPr>
              <a:t>συνεχίζει</a:t>
            </a:r>
            <a:r>
              <a:rPr sz="2400" b="1" spc="-35" dirty="0">
                <a:latin typeface="Arial" panose="020B0604020202020204"/>
                <a:cs typeface="Arial" panose="020B0604020202020204"/>
              </a:rPr>
              <a:t> </a:t>
            </a:r>
            <a:r>
              <a:rPr sz="2400" b="1" dirty="0">
                <a:latin typeface="Arial" panose="020B0604020202020204"/>
                <a:cs typeface="Arial" panose="020B0604020202020204"/>
              </a:rPr>
              <a:t>να</a:t>
            </a:r>
            <a:r>
              <a:rPr sz="2400" b="1" spc="-45" dirty="0">
                <a:latin typeface="Arial" panose="020B0604020202020204"/>
                <a:cs typeface="Arial" panose="020B0604020202020204"/>
              </a:rPr>
              <a:t> </a:t>
            </a:r>
            <a:r>
              <a:rPr sz="2400" b="1" dirty="0">
                <a:latin typeface="Arial" panose="020B0604020202020204"/>
                <a:cs typeface="Arial" panose="020B0604020202020204"/>
              </a:rPr>
              <a:t>κυκλοφορεί</a:t>
            </a:r>
            <a:r>
              <a:rPr sz="2400" b="1" spc="-45" dirty="0">
                <a:latin typeface="Arial" panose="020B0604020202020204"/>
                <a:cs typeface="Arial" panose="020B0604020202020204"/>
              </a:rPr>
              <a:t> </a:t>
            </a:r>
            <a:r>
              <a:rPr sz="2400" b="1" dirty="0">
                <a:latin typeface="Arial" panose="020B0604020202020204"/>
                <a:cs typeface="Arial" panose="020B0604020202020204"/>
              </a:rPr>
              <a:t>από</a:t>
            </a:r>
            <a:r>
              <a:rPr sz="2400" b="1" spc="-40" dirty="0">
                <a:latin typeface="Arial" panose="020B0604020202020204"/>
                <a:cs typeface="Arial" panose="020B0604020202020204"/>
              </a:rPr>
              <a:t> </a:t>
            </a:r>
            <a:r>
              <a:rPr sz="2400" b="1" spc="-25" dirty="0">
                <a:latin typeface="Arial" panose="020B0604020202020204"/>
                <a:cs typeface="Arial" panose="020B0604020202020204"/>
              </a:rPr>
              <a:t>την </a:t>
            </a:r>
            <a:r>
              <a:rPr sz="2400" b="1" dirty="0">
                <a:latin typeface="Arial" panose="020B0604020202020204"/>
                <a:cs typeface="Arial" panose="020B0604020202020204"/>
              </a:rPr>
              <a:t>οπή</a:t>
            </a:r>
            <a:r>
              <a:rPr sz="2400" b="1" spc="-85"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55" dirty="0">
                <a:latin typeface="Arial" panose="020B0604020202020204"/>
                <a:cs typeface="Arial" panose="020B0604020202020204"/>
              </a:rPr>
              <a:t> </a:t>
            </a:r>
            <a:r>
              <a:rPr sz="2400" b="1" dirty="0">
                <a:latin typeface="Arial" panose="020B0604020202020204"/>
                <a:cs typeface="Arial" panose="020B0604020202020204"/>
              </a:rPr>
              <a:t>προς</a:t>
            </a:r>
            <a:r>
              <a:rPr sz="2400" b="1" spc="-65" dirty="0">
                <a:latin typeface="Arial" panose="020B0604020202020204"/>
                <a:cs typeface="Arial" panose="020B0604020202020204"/>
              </a:rPr>
              <a:t> </a:t>
            </a:r>
            <a:r>
              <a:rPr sz="2400" b="1" dirty="0">
                <a:latin typeface="Arial" panose="020B0604020202020204"/>
                <a:cs typeface="Arial" panose="020B0604020202020204"/>
              </a:rPr>
              <a:t>κοινό</a:t>
            </a:r>
            <a:r>
              <a:rPr sz="2400" b="1" spc="-60" dirty="0">
                <a:latin typeface="Arial" panose="020B0604020202020204"/>
                <a:cs typeface="Arial" panose="020B0604020202020204"/>
              </a:rPr>
              <a:t> </a:t>
            </a:r>
            <a:r>
              <a:rPr sz="2400" b="1" dirty="0">
                <a:latin typeface="Arial" panose="020B0604020202020204"/>
                <a:cs typeface="Arial" panose="020B0604020202020204"/>
              </a:rPr>
              <a:t>θάλαμο</a:t>
            </a:r>
            <a:r>
              <a:rPr sz="2400" b="1" spc="-75" dirty="0">
                <a:latin typeface="Arial" panose="020B0604020202020204"/>
                <a:cs typeface="Arial" panose="020B0604020202020204"/>
              </a:rPr>
              <a:t> </a:t>
            </a:r>
            <a:r>
              <a:rPr sz="2400" b="1" dirty="0">
                <a:latin typeface="Arial" panose="020B0604020202020204"/>
                <a:cs typeface="Arial" panose="020B0604020202020204"/>
              </a:rPr>
              <a:t>με</a:t>
            </a:r>
            <a:r>
              <a:rPr sz="2400" b="1" spc="-65" dirty="0">
                <a:latin typeface="Arial" panose="020B0604020202020204"/>
                <a:cs typeface="Arial" panose="020B0604020202020204"/>
              </a:rPr>
              <a:t> </a:t>
            </a:r>
            <a:r>
              <a:rPr sz="2400" b="1" dirty="0">
                <a:latin typeface="Arial" panose="020B0604020202020204"/>
                <a:cs typeface="Arial" panose="020B0604020202020204"/>
              </a:rPr>
              <a:t>τον</a:t>
            </a:r>
            <a:r>
              <a:rPr sz="2400" b="1" spc="-70" dirty="0">
                <a:latin typeface="Arial" panose="020B0604020202020204"/>
                <a:cs typeface="Arial" panose="020B0604020202020204"/>
              </a:rPr>
              <a:t> </a:t>
            </a:r>
            <a:r>
              <a:rPr sz="2400" b="1">
                <a:latin typeface="Arial" panose="020B0604020202020204"/>
                <a:cs typeface="Arial" panose="020B0604020202020204"/>
              </a:rPr>
              <a:t>οποίο</a:t>
            </a:r>
            <a:r>
              <a:rPr sz="2400" b="1" spc="-70">
                <a:latin typeface="Arial" panose="020B0604020202020204"/>
                <a:cs typeface="Arial" panose="020B0604020202020204"/>
              </a:rPr>
              <a:t> </a:t>
            </a:r>
            <a:r>
              <a:rPr sz="2400" b="1" spc="-20" smtClean="0">
                <a:latin typeface="Arial" panose="020B0604020202020204"/>
                <a:cs typeface="Arial" panose="020B0604020202020204"/>
              </a:rPr>
              <a:t>συν</a:t>
            </a:r>
            <a:r>
              <a:rPr sz="2400" b="1" smtClean="0">
                <a:latin typeface="Arial" panose="020B0604020202020204"/>
                <a:cs typeface="Arial" panose="020B0604020202020204"/>
              </a:rPr>
              <a:t>δέονται</a:t>
            </a:r>
            <a:r>
              <a:rPr sz="2400" b="1" spc="-65" smtClean="0">
                <a:latin typeface="Arial" panose="020B0604020202020204"/>
                <a:cs typeface="Arial" panose="020B0604020202020204"/>
              </a:rPr>
              <a:t> </a:t>
            </a:r>
            <a:r>
              <a:rPr sz="2400" b="1" dirty="0">
                <a:latin typeface="Arial" panose="020B0604020202020204"/>
                <a:cs typeface="Arial" panose="020B0604020202020204"/>
              </a:rPr>
              <a:t>και</a:t>
            </a:r>
            <a:r>
              <a:rPr sz="2400" b="1" spc="-50" dirty="0">
                <a:latin typeface="Arial" panose="020B0604020202020204"/>
                <a:cs typeface="Arial" panose="020B0604020202020204"/>
              </a:rPr>
              <a:t> </a:t>
            </a:r>
            <a:r>
              <a:rPr sz="2400" b="1" dirty="0">
                <a:latin typeface="Arial" panose="020B0604020202020204"/>
                <a:cs typeface="Arial" panose="020B0604020202020204"/>
              </a:rPr>
              <a:t>οι</a:t>
            </a:r>
            <a:r>
              <a:rPr sz="2400" b="1" spc="-50" dirty="0">
                <a:latin typeface="Arial" panose="020B0604020202020204"/>
                <a:cs typeface="Arial" panose="020B0604020202020204"/>
              </a:rPr>
              <a:t> </a:t>
            </a:r>
            <a:r>
              <a:rPr sz="2400" b="1" dirty="0">
                <a:latin typeface="Arial" panose="020B0604020202020204"/>
                <a:cs typeface="Arial" panose="020B0604020202020204"/>
              </a:rPr>
              <a:t>δύο</a:t>
            </a:r>
            <a:r>
              <a:rPr sz="2400" b="1" spc="-50" dirty="0">
                <a:latin typeface="Arial" panose="020B0604020202020204"/>
                <a:cs typeface="Arial" panose="020B0604020202020204"/>
              </a:rPr>
              <a:t> </a:t>
            </a:r>
            <a:r>
              <a:rPr sz="2400" b="1" dirty="0">
                <a:latin typeface="Arial" panose="020B0604020202020204"/>
                <a:cs typeface="Arial" panose="020B0604020202020204"/>
              </a:rPr>
              <a:t>οπές</a:t>
            </a:r>
            <a:r>
              <a:rPr sz="2400" b="1" spc="-55" dirty="0">
                <a:latin typeface="Arial" panose="020B0604020202020204"/>
                <a:cs typeface="Arial" panose="020B0604020202020204"/>
              </a:rPr>
              <a:t> </a:t>
            </a:r>
            <a:r>
              <a:rPr sz="2400" b="1" dirty="0">
                <a:latin typeface="Arial" panose="020B0604020202020204"/>
                <a:cs typeface="Arial" panose="020B0604020202020204"/>
              </a:rPr>
              <a:t>περιμετρικά</a:t>
            </a:r>
            <a:r>
              <a:rPr sz="2400" b="1" spc="-50"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dirty="0">
                <a:latin typeface="Arial" panose="020B0604020202020204"/>
                <a:cs typeface="Arial" panose="020B0604020202020204"/>
              </a:rPr>
              <a:t>κυλίνδρου</a:t>
            </a:r>
            <a:r>
              <a:rPr sz="2400" b="1" spc="-50" dirty="0">
                <a:latin typeface="Arial" panose="020B0604020202020204"/>
                <a:cs typeface="Arial" panose="020B0604020202020204"/>
              </a:rPr>
              <a:t> </a:t>
            </a:r>
            <a:r>
              <a:rPr sz="2400" b="1" spc="-25" dirty="0">
                <a:latin typeface="Arial" panose="020B0604020202020204"/>
                <a:cs typeface="Arial" panose="020B0604020202020204"/>
              </a:rPr>
              <a:t>της </a:t>
            </a:r>
            <a:r>
              <a:rPr sz="2400" b="1" spc="-10" dirty="0">
                <a:latin typeface="Arial" panose="020B0604020202020204"/>
                <a:cs typeface="Arial" panose="020B0604020202020204"/>
              </a:rPr>
              <a:t>αντλίας.</a:t>
            </a:r>
            <a:endParaRPr sz="2400">
              <a:latin typeface="Arial" panose="020B0604020202020204"/>
              <a:cs typeface="Arial" panose="020B0604020202020204"/>
            </a:endParaRPr>
          </a:p>
          <a:p>
            <a:pPr marL="12700" marR="113030">
              <a:lnSpc>
                <a:spcPct val="95000"/>
              </a:lnSpc>
              <a:spcBef>
                <a:spcPts val="1535"/>
              </a:spcBef>
            </a:pPr>
            <a:r>
              <a:rPr sz="2400" b="1" dirty="0">
                <a:latin typeface="Arial" panose="020B0604020202020204"/>
                <a:cs typeface="Arial" panose="020B0604020202020204"/>
              </a:rPr>
              <a:t>Με</a:t>
            </a:r>
            <a:r>
              <a:rPr sz="2400" b="1" spc="-65" dirty="0">
                <a:latin typeface="Arial" panose="020B0604020202020204"/>
                <a:cs typeface="Arial" panose="020B0604020202020204"/>
              </a:rPr>
              <a:t> </a:t>
            </a:r>
            <a:r>
              <a:rPr sz="2400" b="1" dirty="0">
                <a:latin typeface="Arial" panose="020B0604020202020204"/>
                <a:cs typeface="Arial" panose="020B0604020202020204"/>
              </a:rPr>
              <a:t>την</a:t>
            </a:r>
            <a:r>
              <a:rPr sz="2400" b="1" spc="-45" dirty="0">
                <a:latin typeface="Arial" panose="020B0604020202020204"/>
                <a:cs typeface="Arial" panose="020B0604020202020204"/>
              </a:rPr>
              <a:t> </a:t>
            </a:r>
            <a:r>
              <a:rPr sz="2400" b="1" dirty="0">
                <a:latin typeface="Arial" panose="020B0604020202020204"/>
                <a:cs typeface="Arial" panose="020B0604020202020204"/>
              </a:rPr>
              <a:t>επίδραση</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dirty="0">
                <a:latin typeface="Arial" panose="020B0604020202020204"/>
                <a:cs typeface="Arial" panose="020B0604020202020204"/>
              </a:rPr>
              <a:t>εκκέντρου</a:t>
            </a:r>
            <a:r>
              <a:rPr sz="2400" b="1" spc="-55" dirty="0">
                <a:latin typeface="Arial" panose="020B0604020202020204"/>
                <a:cs typeface="Arial" panose="020B0604020202020204"/>
              </a:rPr>
              <a:t> </a:t>
            </a:r>
            <a:r>
              <a:rPr sz="2400" b="1" dirty="0">
                <a:latin typeface="Arial" panose="020B0604020202020204"/>
                <a:cs typeface="Arial" panose="020B0604020202020204"/>
              </a:rPr>
              <a:t>στον</a:t>
            </a:r>
            <a:r>
              <a:rPr sz="2400" b="1" spc="-45" dirty="0">
                <a:latin typeface="Arial" panose="020B0604020202020204"/>
                <a:cs typeface="Arial" panose="020B0604020202020204"/>
              </a:rPr>
              <a:t> </a:t>
            </a:r>
            <a:r>
              <a:rPr sz="2400" b="1" spc="-10" dirty="0">
                <a:latin typeface="Arial" panose="020B0604020202020204"/>
                <a:cs typeface="Arial" panose="020B0604020202020204"/>
              </a:rPr>
              <a:t>τροχίσκο</a:t>
            </a:r>
            <a:r>
              <a:rPr sz="2400" b="1" spc="-45" dirty="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spc="-10" dirty="0">
                <a:latin typeface="Arial" panose="020B0604020202020204"/>
                <a:cs typeface="Arial" panose="020B0604020202020204"/>
              </a:rPr>
              <a:t>ωστη- </a:t>
            </a:r>
            <a:r>
              <a:rPr sz="2400" b="1" dirty="0">
                <a:latin typeface="Arial" panose="020B0604020202020204"/>
                <a:cs typeface="Arial" panose="020B0604020202020204"/>
              </a:rPr>
              <a:t>ρίου</a:t>
            </a:r>
            <a:r>
              <a:rPr sz="2400" b="1" spc="-40" dirty="0">
                <a:latin typeface="Arial" panose="020B0604020202020204"/>
                <a:cs typeface="Arial" panose="020B0604020202020204"/>
              </a:rPr>
              <a:t> </a:t>
            </a:r>
            <a:r>
              <a:rPr sz="2400" b="1" dirty="0">
                <a:latin typeface="Arial" panose="020B0604020202020204"/>
                <a:cs typeface="Arial" panose="020B0604020202020204"/>
              </a:rPr>
              <a:t>το</a:t>
            </a:r>
            <a:r>
              <a:rPr sz="2400" b="1" spc="-30" dirty="0">
                <a:latin typeface="Arial" panose="020B0604020202020204"/>
                <a:cs typeface="Arial" panose="020B0604020202020204"/>
              </a:rPr>
              <a:t> </a:t>
            </a:r>
            <a:r>
              <a:rPr sz="2400" b="1" dirty="0">
                <a:latin typeface="Arial" panose="020B0604020202020204"/>
                <a:cs typeface="Arial" panose="020B0604020202020204"/>
              </a:rPr>
              <a:t>έμβολο</a:t>
            </a:r>
            <a:r>
              <a:rPr sz="2400" b="1" spc="-40" dirty="0">
                <a:latin typeface="Arial" panose="020B0604020202020204"/>
                <a:cs typeface="Arial" panose="020B0604020202020204"/>
              </a:rPr>
              <a:t> </a:t>
            </a:r>
            <a:r>
              <a:rPr sz="2400" b="1" dirty="0">
                <a:latin typeface="Arial" panose="020B0604020202020204"/>
                <a:cs typeface="Arial" panose="020B0604020202020204"/>
              </a:rPr>
              <a:t>της</a:t>
            </a:r>
            <a:r>
              <a:rPr sz="2400" b="1" spc="-20" dirty="0">
                <a:latin typeface="Arial" panose="020B0604020202020204"/>
                <a:cs typeface="Arial" panose="020B0604020202020204"/>
              </a:rPr>
              <a:t> </a:t>
            </a:r>
            <a:r>
              <a:rPr sz="2400" b="1" dirty="0">
                <a:latin typeface="Arial" panose="020B0604020202020204"/>
                <a:cs typeface="Arial" panose="020B0604020202020204"/>
              </a:rPr>
              <a:t>αντλίας</a:t>
            </a:r>
            <a:r>
              <a:rPr sz="2400" b="1" spc="-25" dirty="0">
                <a:latin typeface="Arial" panose="020B0604020202020204"/>
                <a:cs typeface="Arial" panose="020B0604020202020204"/>
              </a:rPr>
              <a:t> </a:t>
            </a:r>
            <a:r>
              <a:rPr sz="2400" b="1" dirty="0">
                <a:latin typeface="Arial" panose="020B0604020202020204"/>
                <a:cs typeface="Arial" panose="020B0604020202020204"/>
              </a:rPr>
              <a:t>κλείνει</a:t>
            </a:r>
            <a:r>
              <a:rPr sz="2400" b="1" spc="-30" dirty="0">
                <a:latin typeface="Arial" panose="020B0604020202020204"/>
                <a:cs typeface="Arial" panose="020B0604020202020204"/>
              </a:rPr>
              <a:t> </a:t>
            </a:r>
            <a:r>
              <a:rPr sz="2400" b="1" dirty="0">
                <a:latin typeface="Arial" panose="020B0604020202020204"/>
                <a:cs typeface="Arial" panose="020B0604020202020204"/>
              </a:rPr>
              <a:t>τις</a:t>
            </a:r>
            <a:r>
              <a:rPr sz="2400" b="1" spc="-20" dirty="0">
                <a:latin typeface="Arial" panose="020B0604020202020204"/>
                <a:cs typeface="Arial" panose="020B0604020202020204"/>
              </a:rPr>
              <a:t> </a:t>
            </a:r>
            <a:r>
              <a:rPr sz="2400" b="1" dirty="0">
                <a:latin typeface="Arial" panose="020B0604020202020204"/>
                <a:cs typeface="Arial" panose="020B0604020202020204"/>
              </a:rPr>
              <a:t>δύο</a:t>
            </a:r>
            <a:r>
              <a:rPr sz="2400" b="1" spc="-40" dirty="0">
                <a:latin typeface="Arial" panose="020B0604020202020204"/>
                <a:cs typeface="Arial" panose="020B0604020202020204"/>
              </a:rPr>
              <a:t> </a:t>
            </a:r>
            <a:r>
              <a:rPr sz="2400" b="1" dirty="0">
                <a:latin typeface="Arial" panose="020B0604020202020204"/>
                <a:cs typeface="Arial" panose="020B0604020202020204"/>
              </a:rPr>
              <a:t>οπές</a:t>
            </a:r>
            <a:r>
              <a:rPr sz="2400" b="1" spc="-30" dirty="0">
                <a:latin typeface="Arial" panose="020B0604020202020204"/>
                <a:cs typeface="Arial" panose="020B0604020202020204"/>
              </a:rPr>
              <a:t> </a:t>
            </a:r>
            <a:r>
              <a:rPr sz="2400" b="1" dirty="0">
                <a:latin typeface="Arial" panose="020B0604020202020204"/>
                <a:cs typeface="Arial" panose="020B0604020202020204"/>
              </a:rPr>
              <a:t>και</a:t>
            </a:r>
            <a:r>
              <a:rPr sz="2400" b="1" spc="-25" dirty="0">
                <a:latin typeface="Arial" panose="020B0604020202020204"/>
                <a:cs typeface="Arial" panose="020B0604020202020204"/>
              </a:rPr>
              <a:t> συ- </a:t>
            </a:r>
            <a:r>
              <a:rPr sz="2400" b="1" dirty="0">
                <a:latin typeface="Arial" panose="020B0604020202020204"/>
                <a:cs typeface="Arial" panose="020B0604020202020204"/>
              </a:rPr>
              <a:t>μπιέζει</a:t>
            </a:r>
            <a:r>
              <a:rPr sz="2400" b="1" spc="-65" dirty="0">
                <a:latin typeface="Arial" panose="020B0604020202020204"/>
                <a:cs typeface="Arial" panose="020B0604020202020204"/>
              </a:rPr>
              <a:t> </a:t>
            </a:r>
            <a:r>
              <a:rPr sz="2400" b="1" dirty="0">
                <a:latin typeface="Arial" panose="020B0604020202020204"/>
                <a:cs typeface="Arial" panose="020B0604020202020204"/>
              </a:rPr>
              <a:t>το</a:t>
            </a:r>
            <a:r>
              <a:rPr sz="2400" b="1" spc="-65"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70" dirty="0">
                <a:latin typeface="Arial" panose="020B0604020202020204"/>
                <a:cs typeface="Arial" panose="020B0604020202020204"/>
              </a:rPr>
              <a:t> </a:t>
            </a:r>
            <a:r>
              <a:rPr sz="2400" b="1" dirty="0">
                <a:latin typeface="Arial" panose="020B0604020202020204"/>
                <a:cs typeface="Arial" panose="020B0604020202020204"/>
              </a:rPr>
              <a:t>στο</a:t>
            </a:r>
            <a:r>
              <a:rPr sz="2400" b="1" spc="-60" dirty="0">
                <a:latin typeface="Arial" panose="020B0604020202020204"/>
                <a:cs typeface="Arial" panose="020B0604020202020204"/>
              </a:rPr>
              <a:t> </a:t>
            </a:r>
            <a:r>
              <a:rPr sz="2400" b="1" spc="-10" dirty="0">
                <a:latin typeface="Arial" panose="020B0604020202020204"/>
                <a:cs typeface="Arial" panose="020B0604020202020204"/>
              </a:rPr>
              <a:t>εσωτερικό</a:t>
            </a:r>
            <a:r>
              <a:rPr sz="2400" b="1" spc="-75"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dirty="0">
                <a:latin typeface="Arial" panose="020B0604020202020204"/>
                <a:cs typeface="Arial" panose="020B0604020202020204"/>
              </a:rPr>
              <a:t>κυλίνδρου</a:t>
            </a:r>
            <a:r>
              <a:rPr sz="2400" b="1" spc="-60" dirty="0">
                <a:latin typeface="Arial" panose="020B0604020202020204"/>
                <a:cs typeface="Arial" panose="020B0604020202020204"/>
              </a:rPr>
              <a:t> </a:t>
            </a:r>
            <a:r>
              <a:rPr sz="2400" b="1" spc="-10" dirty="0">
                <a:latin typeface="Arial" panose="020B0604020202020204"/>
                <a:cs typeface="Arial" panose="020B0604020202020204"/>
              </a:rPr>
              <a:t>(</a:t>
            </a:r>
            <a:r>
              <a:rPr sz="2400" b="1" spc="-10">
                <a:latin typeface="Arial" panose="020B0604020202020204"/>
                <a:cs typeface="Arial" panose="020B0604020202020204"/>
              </a:rPr>
              <a:t>θάλαμος </a:t>
            </a:r>
            <a:r>
              <a:rPr sz="2400" b="1" spc="-10" smtClean="0">
                <a:latin typeface="Arial" panose="020B0604020202020204"/>
                <a:cs typeface="Arial" panose="020B0604020202020204"/>
              </a:rPr>
              <a:t>κατ</a:t>
            </a:r>
            <a:r>
              <a:rPr lang="el-GR" sz="2400" b="1" spc="-10" dirty="0" smtClean="0">
                <a:latin typeface="Arial" panose="020B0604020202020204"/>
                <a:cs typeface="Arial" panose="020B0604020202020204"/>
              </a:rPr>
              <a:t>ά</a:t>
            </a:r>
            <a:r>
              <a:rPr sz="2400" b="1" spc="-10" smtClean="0">
                <a:latin typeface="Arial" panose="020B0604020202020204"/>
                <a:cs typeface="Arial" panose="020B0604020202020204"/>
              </a:rPr>
              <a:t>θλ</a:t>
            </a:r>
            <a:r>
              <a:rPr lang="el-GR" sz="2400" b="1" spc="-10" dirty="0" smtClean="0">
                <a:latin typeface="Arial" panose="020B0604020202020204"/>
                <a:cs typeface="Arial" panose="020B0604020202020204"/>
              </a:rPr>
              <a:t>ι</a:t>
            </a:r>
            <a:r>
              <a:rPr sz="2400" b="1" spc="-10" smtClean="0">
                <a:latin typeface="Arial" panose="020B0604020202020204"/>
                <a:cs typeface="Arial" panose="020B0604020202020204"/>
              </a:rPr>
              <a:t>ψ</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a:t>
            </a:r>
            <a:r>
              <a:rPr sz="2400" b="1" spc="-10" dirty="0">
                <a:latin typeface="Arial" panose="020B0604020202020204"/>
                <a:cs typeface="Arial" panose="020B0604020202020204"/>
              </a:rPr>
              <a:t>).</a:t>
            </a:r>
            <a:endParaRPr sz="2400">
              <a:latin typeface="Arial" panose="020B0604020202020204"/>
              <a:cs typeface="Arial" panose="020B0604020202020204"/>
            </a:endParaRPr>
          </a:p>
        </p:txBody>
      </p:sp>
      <p:grpSp>
        <p:nvGrpSpPr>
          <p:cNvPr id="3" name="object 3"/>
          <p:cNvGrpSpPr/>
          <p:nvPr/>
        </p:nvGrpSpPr>
        <p:grpSpPr>
          <a:xfrm>
            <a:off x="285720" y="0"/>
            <a:ext cx="8250555" cy="747395"/>
            <a:chOff x="346650" y="-12759"/>
            <a:chExt cx="8250555" cy="747395"/>
          </a:xfrm>
        </p:grpSpPr>
        <p:sp>
          <p:nvSpPr>
            <p:cNvPr id="4" name="object 4"/>
            <p:cNvSpPr/>
            <p:nvPr/>
          </p:nvSpPr>
          <p:spPr>
            <a:xfrm>
              <a:off x="359409" y="0"/>
              <a:ext cx="8224520" cy="718820"/>
            </a:xfrm>
            <a:custGeom>
              <a:avLst/>
              <a:gdLst/>
              <a:ahLst/>
              <a:cxnLst/>
              <a:rect l="l" t="t" r="r" b="b"/>
              <a:pathLst>
                <a:path w="8224520" h="718820">
                  <a:moveTo>
                    <a:pt x="8117840" y="717550"/>
                  </a:moveTo>
                  <a:lnTo>
                    <a:pt x="106680" y="717550"/>
                  </a:lnTo>
                  <a:lnTo>
                    <a:pt x="113030" y="718820"/>
                  </a:lnTo>
                  <a:lnTo>
                    <a:pt x="8111490" y="718820"/>
                  </a:lnTo>
                  <a:lnTo>
                    <a:pt x="8117840" y="717550"/>
                  </a:lnTo>
                  <a:close/>
                </a:path>
                <a:path w="8224520" h="718820">
                  <a:moveTo>
                    <a:pt x="8124190" y="1270"/>
                  </a:moveTo>
                  <a:lnTo>
                    <a:pt x="101599" y="1270"/>
                  </a:lnTo>
                  <a:lnTo>
                    <a:pt x="88899" y="3809"/>
                  </a:lnTo>
                  <a:lnTo>
                    <a:pt x="82549" y="6350"/>
                  </a:lnTo>
                  <a:lnTo>
                    <a:pt x="77469" y="7620"/>
                  </a:lnTo>
                  <a:lnTo>
                    <a:pt x="39369" y="30479"/>
                  </a:lnTo>
                  <a:lnTo>
                    <a:pt x="16510" y="59690"/>
                  </a:lnTo>
                  <a:lnTo>
                    <a:pt x="12700" y="64770"/>
                  </a:lnTo>
                  <a:lnTo>
                    <a:pt x="10160" y="71120"/>
                  </a:lnTo>
                  <a:lnTo>
                    <a:pt x="7619" y="76200"/>
                  </a:lnTo>
                  <a:lnTo>
                    <a:pt x="6350" y="82550"/>
                  </a:lnTo>
                  <a:lnTo>
                    <a:pt x="3810" y="88900"/>
                  </a:lnTo>
                  <a:lnTo>
                    <a:pt x="2539" y="95250"/>
                  </a:lnTo>
                  <a:lnTo>
                    <a:pt x="1269" y="100329"/>
                  </a:lnTo>
                  <a:lnTo>
                    <a:pt x="1269" y="106679"/>
                  </a:lnTo>
                  <a:lnTo>
                    <a:pt x="0" y="113029"/>
                  </a:lnTo>
                  <a:lnTo>
                    <a:pt x="0" y="605789"/>
                  </a:lnTo>
                  <a:lnTo>
                    <a:pt x="1269" y="612139"/>
                  </a:lnTo>
                  <a:lnTo>
                    <a:pt x="1269" y="618489"/>
                  </a:lnTo>
                  <a:lnTo>
                    <a:pt x="2539" y="624839"/>
                  </a:lnTo>
                  <a:lnTo>
                    <a:pt x="5079" y="629920"/>
                  </a:lnTo>
                  <a:lnTo>
                    <a:pt x="7619" y="642620"/>
                  </a:lnTo>
                  <a:lnTo>
                    <a:pt x="10160" y="647700"/>
                  </a:lnTo>
                  <a:lnTo>
                    <a:pt x="13969" y="652779"/>
                  </a:lnTo>
                  <a:lnTo>
                    <a:pt x="16510" y="659129"/>
                  </a:lnTo>
                  <a:lnTo>
                    <a:pt x="19050" y="664210"/>
                  </a:lnTo>
                  <a:lnTo>
                    <a:pt x="26669" y="674370"/>
                  </a:lnTo>
                  <a:lnTo>
                    <a:pt x="35560" y="683260"/>
                  </a:lnTo>
                  <a:lnTo>
                    <a:pt x="39369" y="688339"/>
                  </a:lnTo>
                  <a:lnTo>
                    <a:pt x="54610" y="699770"/>
                  </a:lnTo>
                  <a:lnTo>
                    <a:pt x="59689" y="702310"/>
                  </a:lnTo>
                  <a:lnTo>
                    <a:pt x="66039" y="706120"/>
                  </a:lnTo>
                  <a:lnTo>
                    <a:pt x="71119" y="708660"/>
                  </a:lnTo>
                  <a:lnTo>
                    <a:pt x="77469" y="711200"/>
                  </a:lnTo>
                  <a:lnTo>
                    <a:pt x="82549" y="712470"/>
                  </a:lnTo>
                  <a:lnTo>
                    <a:pt x="88899" y="715010"/>
                  </a:lnTo>
                  <a:lnTo>
                    <a:pt x="101599" y="717550"/>
                  </a:lnTo>
                  <a:lnTo>
                    <a:pt x="8124190" y="717550"/>
                  </a:lnTo>
                  <a:lnTo>
                    <a:pt x="8130540" y="716279"/>
                  </a:lnTo>
                  <a:lnTo>
                    <a:pt x="8135620" y="713739"/>
                  </a:lnTo>
                  <a:lnTo>
                    <a:pt x="8148320" y="711200"/>
                  </a:lnTo>
                  <a:lnTo>
                    <a:pt x="8153400" y="708660"/>
                  </a:lnTo>
                  <a:lnTo>
                    <a:pt x="8159750" y="704850"/>
                  </a:lnTo>
                  <a:lnTo>
                    <a:pt x="8164830" y="702310"/>
                  </a:lnTo>
                  <a:lnTo>
                    <a:pt x="8169910" y="698500"/>
                  </a:lnTo>
                  <a:lnTo>
                    <a:pt x="8174990" y="695960"/>
                  </a:lnTo>
                  <a:lnTo>
                    <a:pt x="8180070" y="692150"/>
                  </a:lnTo>
                  <a:lnTo>
                    <a:pt x="8188960" y="683260"/>
                  </a:lnTo>
                  <a:lnTo>
                    <a:pt x="8194040" y="679450"/>
                  </a:lnTo>
                  <a:lnTo>
                    <a:pt x="8205470" y="664210"/>
                  </a:lnTo>
                  <a:lnTo>
                    <a:pt x="8208010" y="659129"/>
                  </a:lnTo>
                  <a:lnTo>
                    <a:pt x="8211820" y="652779"/>
                  </a:lnTo>
                  <a:lnTo>
                    <a:pt x="8214360" y="647700"/>
                  </a:lnTo>
                  <a:lnTo>
                    <a:pt x="8216900" y="641350"/>
                  </a:lnTo>
                  <a:lnTo>
                    <a:pt x="8218170" y="636270"/>
                  </a:lnTo>
                  <a:lnTo>
                    <a:pt x="8220710" y="629920"/>
                  </a:lnTo>
                  <a:lnTo>
                    <a:pt x="8223250" y="617220"/>
                  </a:lnTo>
                  <a:lnTo>
                    <a:pt x="8223250" y="612139"/>
                  </a:lnTo>
                  <a:lnTo>
                    <a:pt x="8224520" y="605789"/>
                  </a:lnTo>
                  <a:lnTo>
                    <a:pt x="8224520" y="113029"/>
                  </a:lnTo>
                  <a:lnTo>
                    <a:pt x="8223250" y="106679"/>
                  </a:lnTo>
                  <a:lnTo>
                    <a:pt x="8223250" y="100329"/>
                  </a:lnTo>
                  <a:lnTo>
                    <a:pt x="8221980" y="95250"/>
                  </a:lnTo>
                  <a:lnTo>
                    <a:pt x="8220710" y="88900"/>
                  </a:lnTo>
                  <a:lnTo>
                    <a:pt x="8218170" y="82550"/>
                  </a:lnTo>
                  <a:lnTo>
                    <a:pt x="8216900" y="76200"/>
                  </a:lnTo>
                  <a:lnTo>
                    <a:pt x="8214360" y="71120"/>
                  </a:lnTo>
                  <a:lnTo>
                    <a:pt x="8211820" y="64770"/>
                  </a:lnTo>
                  <a:lnTo>
                    <a:pt x="8208010" y="59690"/>
                  </a:lnTo>
                  <a:lnTo>
                    <a:pt x="8205470" y="54609"/>
                  </a:lnTo>
                  <a:lnTo>
                    <a:pt x="8194040" y="39370"/>
                  </a:lnTo>
                  <a:lnTo>
                    <a:pt x="8185150" y="30479"/>
                  </a:lnTo>
                  <a:lnTo>
                    <a:pt x="8164830" y="15240"/>
                  </a:lnTo>
                  <a:lnTo>
                    <a:pt x="8159750" y="12700"/>
                  </a:lnTo>
                  <a:lnTo>
                    <a:pt x="8153400" y="10159"/>
                  </a:lnTo>
                  <a:lnTo>
                    <a:pt x="8148320" y="7620"/>
                  </a:lnTo>
                  <a:lnTo>
                    <a:pt x="8141970" y="6350"/>
                  </a:lnTo>
                  <a:lnTo>
                    <a:pt x="8135620" y="3809"/>
                  </a:lnTo>
                  <a:lnTo>
                    <a:pt x="8129270" y="2540"/>
                  </a:lnTo>
                  <a:lnTo>
                    <a:pt x="8124190" y="1270"/>
                  </a:lnTo>
                  <a:close/>
                </a:path>
                <a:path w="8224520" h="718820">
                  <a:moveTo>
                    <a:pt x="8111490" y="0"/>
                  </a:moveTo>
                  <a:lnTo>
                    <a:pt x="113030" y="0"/>
                  </a:lnTo>
                  <a:lnTo>
                    <a:pt x="106680" y="1270"/>
                  </a:lnTo>
                  <a:lnTo>
                    <a:pt x="8117840" y="1270"/>
                  </a:lnTo>
                  <a:lnTo>
                    <a:pt x="8111490" y="0"/>
                  </a:lnTo>
                  <a:close/>
                </a:path>
              </a:pathLst>
            </a:custGeom>
            <a:solidFill>
              <a:srgbClr val="009900"/>
            </a:solidFill>
          </p:spPr>
          <p:txBody>
            <a:bodyPr wrap="square" lIns="0" tIns="0" rIns="0" bIns="0" rtlCol="0"/>
            <a:lstStyle/>
            <a:p/>
          </p:txBody>
        </p:sp>
        <p:sp>
          <p:nvSpPr>
            <p:cNvPr id="5" name="object 5"/>
            <p:cNvSpPr/>
            <p:nvPr/>
          </p:nvSpPr>
          <p:spPr>
            <a:xfrm>
              <a:off x="359409" y="0"/>
              <a:ext cx="8224520" cy="718820"/>
            </a:xfrm>
            <a:custGeom>
              <a:avLst/>
              <a:gdLst/>
              <a:ahLst/>
              <a:cxnLst/>
              <a:rect l="l" t="t" r="r" b="b"/>
              <a:pathLst>
                <a:path w="8224520" h="718820">
                  <a:moveTo>
                    <a:pt x="0" y="119379"/>
                  </a:moveTo>
                  <a:lnTo>
                    <a:pt x="0" y="113029"/>
                  </a:lnTo>
                  <a:lnTo>
                    <a:pt x="1269" y="106679"/>
                  </a:lnTo>
                  <a:lnTo>
                    <a:pt x="1269" y="100329"/>
                  </a:lnTo>
                  <a:lnTo>
                    <a:pt x="2539" y="95250"/>
                  </a:lnTo>
                  <a:lnTo>
                    <a:pt x="3810" y="88900"/>
                  </a:lnTo>
                  <a:lnTo>
                    <a:pt x="6350" y="82550"/>
                  </a:lnTo>
                  <a:lnTo>
                    <a:pt x="7619" y="76200"/>
                  </a:lnTo>
                  <a:lnTo>
                    <a:pt x="10160" y="71120"/>
                  </a:lnTo>
                  <a:lnTo>
                    <a:pt x="12700" y="64770"/>
                  </a:lnTo>
                  <a:lnTo>
                    <a:pt x="16510" y="59690"/>
                  </a:lnTo>
                  <a:lnTo>
                    <a:pt x="19050" y="54609"/>
                  </a:lnTo>
                  <a:lnTo>
                    <a:pt x="22860" y="49529"/>
                  </a:lnTo>
                  <a:lnTo>
                    <a:pt x="26669" y="44450"/>
                  </a:lnTo>
                  <a:lnTo>
                    <a:pt x="30479" y="39370"/>
                  </a:lnTo>
                  <a:lnTo>
                    <a:pt x="35560" y="34290"/>
                  </a:lnTo>
                  <a:lnTo>
                    <a:pt x="39369" y="30479"/>
                  </a:lnTo>
                  <a:lnTo>
                    <a:pt x="44450" y="26670"/>
                  </a:lnTo>
                  <a:lnTo>
                    <a:pt x="49530" y="22859"/>
                  </a:lnTo>
                  <a:lnTo>
                    <a:pt x="54610" y="19050"/>
                  </a:lnTo>
                  <a:lnTo>
                    <a:pt x="59689" y="15240"/>
                  </a:lnTo>
                  <a:lnTo>
                    <a:pt x="64769" y="12700"/>
                  </a:lnTo>
                  <a:lnTo>
                    <a:pt x="71119" y="10159"/>
                  </a:lnTo>
                  <a:lnTo>
                    <a:pt x="77469" y="7620"/>
                  </a:lnTo>
                  <a:lnTo>
                    <a:pt x="82549" y="6350"/>
                  </a:lnTo>
                  <a:lnTo>
                    <a:pt x="88899" y="3809"/>
                  </a:lnTo>
                  <a:lnTo>
                    <a:pt x="95249" y="2540"/>
                  </a:lnTo>
                  <a:lnTo>
                    <a:pt x="101599" y="1270"/>
                  </a:lnTo>
                  <a:lnTo>
                    <a:pt x="106680" y="1270"/>
                  </a:lnTo>
                  <a:lnTo>
                    <a:pt x="113030" y="0"/>
                  </a:lnTo>
                  <a:lnTo>
                    <a:pt x="119380" y="0"/>
                  </a:lnTo>
                  <a:lnTo>
                    <a:pt x="8105140" y="0"/>
                  </a:lnTo>
                  <a:lnTo>
                    <a:pt x="8111490" y="0"/>
                  </a:lnTo>
                  <a:lnTo>
                    <a:pt x="8117840" y="1270"/>
                  </a:lnTo>
                  <a:lnTo>
                    <a:pt x="8124190" y="1270"/>
                  </a:lnTo>
                  <a:lnTo>
                    <a:pt x="8129270" y="2540"/>
                  </a:lnTo>
                  <a:lnTo>
                    <a:pt x="8135620" y="3809"/>
                  </a:lnTo>
                  <a:lnTo>
                    <a:pt x="8141970" y="6350"/>
                  </a:lnTo>
                  <a:lnTo>
                    <a:pt x="8148320" y="7620"/>
                  </a:lnTo>
                  <a:lnTo>
                    <a:pt x="8153400" y="10159"/>
                  </a:lnTo>
                  <a:lnTo>
                    <a:pt x="8159750" y="12700"/>
                  </a:lnTo>
                  <a:lnTo>
                    <a:pt x="8164830" y="15240"/>
                  </a:lnTo>
                  <a:lnTo>
                    <a:pt x="8169910" y="19050"/>
                  </a:lnTo>
                  <a:lnTo>
                    <a:pt x="8174990" y="22859"/>
                  </a:lnTo>
                  <a:lnTo>
                    <a:pt x="8180070" y="26670"/>
                  </a:lnTo>
                  <a:lnTo>
                    <a:pt x="8185150" y="30479"/>
                  </a:lnTo>
                  <a:lnTo>
                    <a:pt x="8188960" y="34290"/>
                  </a:lnTo>
                  <a:lnTo>
                    <a:pt x="8194040" y="39370"/>
                  </a:lnTo>
                  <a:lnTo>
                    <a:pt x="8197850" y="44450"/>
                  </a:lnTo>
                  <a:lnTo>
                    <a:pt x="8201660" y="49529"/>
                  </a:lnTo>
                  <a:lnTo>
                    <a:pt x="8205470" y="54609"/>
                  </a:lnTo>
                  <a:lnTo>
                    <a:pt x="8208010" y="59690"/>
                  </a:lnTo>
                  <a:lnTo>
                    <a:pt x="8211820" y="64770"/>
                  </a:lnTo>
                  <a:lnTo>
                    <a:pt x="8214360" y="71120"/>
                  </a:lnTo>
                  <a:lnTo>
                    <a:pt x="8216900" y="76200"/>
                  </a:lnTo>
                  <a:lnTo>
                    <a:pt x="8218170" y="82550"/>
                  </a:lnTo>
                  <a:lnTo>
                    <a:pt x="8220710" y="88900"/>
                  </a:lnTo>
                  <a:lnTo>
                    <a:pt x="8221980" y="95250"/>
                  </a:lnTo>
                  <a:lnTo>
                    <a:pt x="8223250" y="100329"/>
                  </a:lnTo>
                  <a:lnTo>
                    <a:pt x="8223250" y="106679"/>
                  </a:lnTo>
                  <a:lnTo>
                    <a:pt x="8224520" y="113029"/>
                  </a:lnTo>
                  <a:lnTo>
                    <a:pt x="8224520" y="119379"/>
                  </a:lnTo>
                  <a:lnTo>
                    <a:pt x="8224520" y="599439"/>
                  </a:lnTo>
                  <a:lnTo>
                    <a:pt x="8224520" y="605789"/>
                  </a:lnTo>
                  <a:lnTo>
                    <a:pt x="8223250" y="612139"/>
                  </a:lnTo>
                  <a:lnTo>
                    <a:pt x="8223250" y="617220"/>
                  </a:lnTo>
                  <a:lnTo>
                    <a:pt x="8221980" y="623570"/>
                  </a:lnTo>
                  <a:lnTo>
                    <a:pt x="8220710" y="629920"/>
                  </a:lnTo>
                  <a:lnTo>
                    <a:pt x="8218170" y="636270"/>
                  </a:lnTo>
                  <a:lnTo>
                    <a:pt x="8216900" y="641350"/>
                  </a:lnTo>
                  <a:lnTo>
                    <a:pt x="8214360" y="647700"/>
                  </a:lnTo>
                  <a:lnTo>
                    <a:pt x="8211820" y="652779"/>
                  </a:lnTo>
                  <a:lnTo>
                    <a:pt x="8208010" y="659129"/>
                  </a:lnTo>
                  <a:lnTo>
                    <a:pt x="8205470" y="664210"/>
                  </a:lnTo>
                  <a:lnTo>
                    <a:pt x="8201660" y="669289"/>
                  </a:lnTo>
                  <a:lnTo>
                    <a:pt x="8197850" y="674370"/>
                  </a:lnTo>
                  <a:lnTo>
                    <a:pt x="8194040" y="679450"/>
                  </a:lnTo>
                  <a:lnTo>
                    <a:pt x="8188960" y="683260"/>
                  </a:lnTo>
                  <a:lnTo>
                    <a:pt x="8185150" y="687070"/>
                  </a:lnTo>
                  <a:lnTo>
                    <a:pt x="8180070" y="692150"/>
                  </a:lnTo>
                  <a:lnTo>
                    <a:pt x="8174990" y="695960"/>
                  </a:lnTo>
                  <a:lnTo>
                    <a:pt x="8169910" y="698500"/>
                  </a:lnTo>
                  <a:lnTo>
                    <a:pt x="8164830" y="702310"/>
                  </a:lnTo>
                  <a:lnTo>
                    <a:pt x="8159750" y="704850"/>
                  </a:lnTo>
                  <a:lnTo>
                    <a:pt x="8153400" y="708660"/>
                  </a:lnTo>
                  <a:lnTo>
                    <a:pt x="8148320" y="711200"/>
                  </a:lnTo>
                  <a:lnTo>
                    <a:pt x="8141970" y="712470"/>
                  </a:lnTo>
                  <a:lnTo>
                    <a:pt x="8135620" y="713739"/>
                  </a:lnTo>
                  <a:lnTo>
                    <a:pt x="8130540" y="716279"/>
                  </a:lnTo>
                  <a:lnTo>
                    <a:pt x="8124190" y="717550"/>
                  </a:lnTo>
                  <a:lnTo>
                    <a:pt x="8117840" y="717550"/>
                  </a:lnTo>
                  <a:lnTo>
                    <a:pt x="8111490" y="718820"/>
                  </a:lnTo>
                  <a:lnTo>
                    <a:pt x="8105140" y="718820"/>
                  </a:lnTo>
                  <a:lnTo>
                    <a:pt x="119380" y="718820"/>
                  </a:lnTo>
                  <a:lnTo>
                    <a:pt x="113030" y="718820"/>
                  </a:lnTo>
                  <a:lnTo>
                    <a:pt x="106680" y="717550"/>
                  </a:lnTo>
                  <a:lnTo>
                    <a:pt x="101599" y="717550"/>
                  </a:lnTo>
                  <a:lnTo>
                    <a:pt x="95249" y="716279"/>
                  </a:lnTo>
                  <a:lnTo>
                    <a:pt x="88899" y="715010"/>
                  </a:lnTo>
                  <a:lnTo>
                    <a:pt x="82549" y="712470"/>
                  </a:lnTo>
                  <a:lnTo>
                    <a:pt x="77469" y="711200"/>
                  </a:lnTo>
                  <a:lnTo>
                    <a:pt x="71119" y="708660"/>
                  </a:lnTo>
                  <a:lnTo>
                    <a:pt x="66039" y="706120"/>
                  </a:lnTo>
                  <a:lnTo>
                    <a:pt x="59689" y="702310"/>
                  </a:lnTo>
                  <a:lnTo>
                    <a:pt x="54610" y="699770"/>
                  </a:lnTo>
                  <a:lnTo>
                    <a:pt x="49530" y="695960"/>
                  </a:lnTo>
                  <a:lnTo>
                    <a:pt x="44450" y="692150"/>
                  </a:lnTo>
                  <a:lnTo>
                    <a:pt x="39369" y="688339"/>
                  </a:lnTo>
                  <a:lnTo>
                    <a:pt x="35560" y="683260"/>
                  </a:lnTo>
                  <a:lnTo>
                    <a:pt x="31750" y="679450"/>
                  </a:lnTo>
                  <a:lnTo>
                    <a:pt x="26669" y="674370"/>
                  </a:lnTo>
                  <a:lnTo>
                    <a:pt x="22860" y="669289"/>
                  </a:lnTo>
                  <a:lnTo>
                    <a:pt x="19050" y="664210"/>
                  </a:lnTo>
                  <a:lnTo>
                    <a:pt x="16510" y="659129"/>
                  </a:lnTo>
                  <a:lnTo>
                    <a:pt x="13969" y="652779"/>
                  </a:lnTo>
                  <a:lnTo>
                    <a:pt x="10160" y="647700"/>
                  </a:lnTo>
                  <a:lnTo>
                    <a:pt x="7619" y="642620"/>
                  </a:lnTo>
                  <a:lnTo>
                    <a:pt x="6350" y="636270"/>
                  </a:lnTo>
                  <a:lnTo>
                    <a:pt x="5079" y="629920"/>
                  </a:lnTo>
                  <a:lnTo>
                    <a:pt x="2539" y="624839"/>
                  </a:lnTo>
                  <a:lnTo>
                    <a:pt x="1269" y="618489"/>
                  </a:lnTo>
                  <a:lnTo>
                    <a:pt x="1269" y="612139"/>
                  </a:lnTo>
                  <a:lnTo>
                    <a:pt x="0" y="605789"/>
                  </a:lnTo>
                  <a:lnTo>
                    <a:pt x="0" y="599439"/>
                  </a:lnTo>
                  <a:lnTo>
                    <a:pt x="0" y="119379"/>
                  </a:lnTo>
                  <a:close/>
                </a:path>
              </a:pathLst>
            </a:custGeom>
            <a:ln w="25518">
              <a:solidFill>
                <a:srgbClr val="FFFFFF"/>
              </a:solidFill>
            </a:ln>
          </p:spPr>
          <p:txBody>
            <a:bodyPr wrap="square" lIns="0" tIns="0" rIns="0" bIns="0" rtlCol="0"/>
            <a:lstStyle/>
            <a:p/>
          </p:txBody>
        </p:sp>
        <p:sp>
          <p:nvSpPr>
            <p:cNvPr id="6" name="object 6"/>
            <p:cNvSpPr/>
            <p:nvPr/>
          </p:nvSpPr>
          <p:spPr>
            <a:xfrm>
              <a:off x="346646" y="-1275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sp>
          <p:nvSpPr>
            <p:cNvPr id="7" name="object 7"/>
            <p:cNvSpPr/>
            <p:nvPr/>
          </p:nvSpPr>
          <p:spPr>
            <a:xfrm>
              <a:off x="359409" y="2540"/>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8" name="object 8"/>
            <p:cNvSpPr/>
            <p:nvPr/>
          </p:nvSpPr>
          <p:spPr>
            <a:xfrm>
              <a:off x="359409" y="2540"/>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9" name="object 9"/>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561340" y="0"/>
            <a:ext cx="8011188" cy="443711"/>
          </a:xfrm>
          <a:prstGeom prst="rect">
            <a:avLst/>
          </a:prstGeom>
        </p:spPr>
        <p:txBody>
          <a:bodyPr vert="horz" wrap="square" lIns="0" tIns="12700" rIns="0" bIns="0" rtlCol="0">
            <a:spAutoFit/>
          </a:bodyPr>
          <a:lstStyle/>
          <a:p>
            <a:pPr marL="12700">
              <a:lnSpc>
                <a:spcPct val="100000"/>
              </a:lnSpc>
              <a:spcBef>
                <a:spcPts val="100"/>
              </a:spcBef>
              <a:tabLst>
                <a:tab pos="2919095" algn="l"/>
              </a:tabLst>
            </a:pPr>
            <a:r>
              <a:rPr lang="el-GR" b="0" i="1" u="none" dirty="0" smtClean="0">
                <a:solidFill>
                  <a:srgbClr val="FFFFFF"/>
                </a:solidFill>
                <a:latin typeface="Calibri" panose="020F0502020204030204"/>
                <a:cs typeface="Calibri" panose="020F0502020204030204"/>
              </a:rPr>
              <a:t>     1.2. Αντλίες υψηλής πίεσης (συνέχεια).</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18590"/>
            <a:ext cx="8355965" cy="4001770"/>
          </a:xfrm>
          <a:prstGeom prst="rect">
            <a:avLst/>
          </a:prstGeom>
        </p:spPr>
        <p:txBody>
          <a:bodyPr vert="horz" wrap="square" lIns="0" tIns="12700" rIns="0" bIns="0" rtlCol="0">
            <a:spAutoFit/>
          </a:bodyPr>
          <a:lstStyle/>
          <a:p>
            <a:pPr marL="12700" marR="5080" algn="just">
              <a:lnSpc>
                <a:spcPct val="100000"/>
              </a:lnSpc>
              <a:spcBef>
                <a:spcPts val="100"/>
              </a:spcBef>
              <a:buClr>
                <a:srgbClr val="FF0000"/>
              </a:buClr>
              <a:buSzPct val="96000"/>
              <a:buFont typeface="Wingdings" panose="05000000000000000000"/>
              <a:buChar char=""/>
              <a:tabLst>
                <a:tab pos="330835" algn="l"/>
              </a:tabLst>
            </a:pPr>
            <a:r>
              <a:rPr sz="2800" dirty="0">
                <a:latin typeface="Arial Black" panose="020B0A04020102020204"/>
                <a:cs typeface="Arial Black" panose="020B0A04020102020204"/>
              </a:rPr>
              <a:t>Η ΜΕΤΑΔΟΣΗ</a:t>
            </a:r>
            <a:r>
              <a:rPr sz="2800" spc="15" dirty="0">
                <a:latin typeface="Arial Black" panose="020B0A04020102020204"/>
                <a:cs typeface="Arial Black" panose="020B0A04020102020204"/>
              </a:rPr>
              <a:t> </a:t>
            </a:r>
            <a:r>
              <a:rPr sz="2800">
                <a:latin typeface="Arial Black" panose="020B0A04020102020204"/>
                <a:cs typeface="Arial Black" panose="020B0A04020102020204"/>
              </a:rPr>
              <a:t>ΤΗΣ</a:t>
            </a:r>
            <a:r>
              <a:rPr sz="2800" spc="15">
                <a:latin typeface="Arial Black" panose="020B0A04020102020204"/>
                <a:cs typeface="Arial Black" panose="020B0A04020102020204"/>
              </a:rPr>
              <a:t> </a:t>
            </a:r>
            <a:r>
              <a:rPr sz="2800" smtClean="0">
                <a:latin typeface="Arial Black" panose="020B0A04020102020204"/>
                <a:cs typeface="Arial Black" panose="020B0A04020102020204"/>
              </a:rPr>
              <a:t>ΚΙΝΗΣ</a:t>
            </a:r>
            <a:r>
              <a:rPr lang="el-GR" sz="2800" dirty="0" smtClean="0">
                <a:latin typeface="Arial Black" panose="020B0A04020102020204"/>
                <a:cs typeface="Arial Black" panose="020B0A04020102020204"/>
              </a:rPr>
              <a:t>Η</a:t>
            </a:r>
            <a:r>
              <a:rPr sz="2800" smtClean="0">
                <a:latin typeface="Arial Black" panose="020B0A04020102020204"/>
                <a:cs typeface="Arial Black" panose="020B0A04020102020204"/>
              </a:rPr>
              <a:t>Σ</a:t>
            </a:r>
            <a:r>
              <a:rPr sz="2800" spc="10" smtClean="0">
                <a:latin typeface="Arial Black" panose="020B0A04020102020204"/>
                <a:cs typeface="Arial Black" panose="020B0A04020102020204"/>
              </a:rPr>
              <a:t> </a:t>
            </a:r>
            <a:r>
              <a:rPr sz="2800" dirty="0">
                <a:latin typeface="Arial Black" panose="020B0A04020102020204"/>
                <a:cs typeface="Arial Black" panose="020B0A04020102020204"/>
              </a:rPr>
              <a:t>ΠΡΟΣ</a:t>
            </a:r>
            <a:r>
              <a:rPr sz="2800" spc="20" dirty="0">
                <a:latin typeface="Arial Black" panose="020B0A04020102020204"/>
                <a:cs typeface="Arial Black" panose="020B0A04020102020204"/>
              </a:rPr>
              <a:t> </a:t>
            </a:r>
            <a:r>
              <a:rPr sz="2800" spc="-25" dirty="0">
                <a:latin typeface="Arial Black" panose="020B0A04020102020204"/>
                <a:cs typeface="Arial Black" panose="020B0A04020102020204"/>
              </a:rPr>
              <a:t>ΤΗΝ </a:t>
            </a:r>
            <a:r>
              <a:rPr sz="2800" dirty="0">
                <a:latin typeface="Arial Black" panose="020B0A04020102020204"/>
                <a:cs typeface="Arial Black" panose="020B0A04020102020204"/>
              </a:rPr>
              <a:t>ΕΛΙΚΑ</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ΜΠΟΡΕΙ</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ΝΑ</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ΓΙΝΕΙ</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ΜΕ</a:t>
            </a:r>
            <a:r>
              <a:rPr sz="2800" spc="50" dirty="0">
                <a:latin typeface="Arial Black" panose="020B0A04020102020204"/>
                <a:cs typeface="Arial Black" panose="020B0A04020102020204"/>
              </a:rPr>
              <a:t> </a:t>
            </a:r>
            <a:r>
              <a:rPr sz="2800" dirty="0">
                <a:solidFill>
                  <a:srgbClr val="0000CC"/>
                </a:solidFill>
                <a:latin typeface="Arial Black" panose="020B0A04020102020204"/>
                <a:cs typeface="Arial Black" panose="020B0A04020102020204"/>
              </a:rPr>
              <a:t>ΜΗΧΑΝΙΚΟ</a:t>
            </a:r>
            <a:r>
              <a:rPr sz="2800" spc="30" dirty="0">
                <a:solidFill>
                  <a:srgbClr val="0000CC"/>
                </a:solidFill>
                <a:latin typeface="Arial Black" panose="020B0A04020102020204"/>
                <a:cs typeface="Arial Black" panose="020B0A04020102020204"/>
              </a:rPr>
              <a:t> </a:t>
            </a:r>
            <a:r>
              <a:rPr sz="2800" spc="-50" dirty="0">
                <a:latin typeface="Arial Black" panose="020B0A04020102020204"/>
                <a:cs typeface="Arial Black" panose="020B0A04020102020204"/>
              </a:rPr>
              <a:t>ή </a:t>
            </a:r>
            <a:r>
              <a:rPr sz="2800" dirty="0">
                <a:latin typeface="Arial Black" panose="020B0A04020102020204"/>
                <a:cs typeface="Arial Black" panose="020B0A04020102020204"/>
              </a:rPr>
              <a:t>ΜΕ</a:t>
            </a:r>
            <a:r>
              <a:rPr sz="2800" spc="-5" dirty="0">
                <a:latin typeface="Arial Black" panose="020B0A04020102020204"/>
                <a:cs typeface="Arial Black" panose="020B0A04020102020204"/>
              </a:rPr>
              <a:t> </a:t>
            </a:r>
            <a:r>
              <a:rPr sz="2800" dirty="0">
                <a:solidFill>
                  <a:srgbClr val="0000CC"/>
                </a:solidFill>
                <a:latin typeface="Arial Black" panose="020B0A04020102020204"/>
                <a:cs typeface="Arial Black" panose="020B0A04020102020204"/>
              </a:rPr>
              <a:t>ΗΛΕΚΤΡΙΚΟ</a:t>
            </a:r>
            <a:r>
              <a:rPr sz="2800" spc="35" dirty="0">
                <a:solidFill>
                  <a:srgbClr val="0000CC"/>
                </a:solidFill>
                <a:latin typeface="Arial Black" panose="020B0A04020102020204"/>
                <a:cs typeface="Arial Black" panose="020B0A04020102020204"/>
              </a:rPr>
              <a:t> </a:t>
            </a:r>
            <a:r>
              <a:rPr sz="2800" spc="-10" dirty="0">
                <a:latin typeface="Arial Black" panose="020B0A04020102020204"/>
                <a:cs typeface="Arial Black" panose="020B0A04020102020204"/>
              </a:rPr>
              <a:t>ΤΡΟΠΟ.</a:t>
            </a:r>
            <a:endParaRPr sz="2800">
              <a:latin typeface="Arial Black" panose="020B0A04020102020204"/>
              <a:cs typeface="Arial Black" panose="020B0A04020102020204"/>
            </a:endParaRPr>
          </a:p>
          <a:p>
            <a:pPr>
              <a:lnSpc>
                <a:spcPct val="100000"/>
              </a:lnSpc>
              <a:spcBef>
                <a:spcPts val="20"/>
              </a:spcBef>
              <a:buClr>
                <a:srgbClr val="FF0000"/>
              </a:buClr>
              <a:buFont typeface="Wingdings" panose="05000000000000000000"/>
              <a:buChar char=""/>
            </a:pPr>
            <a:endParaRPr sz="3150">
              <a:latin typeface="Arial Black" panose="020B0A04020102020204"/>
              <a:cs typeface="Arial Black" panose="020B0A04020102020204"/>
            </a:endParaRPr>
          </a:p>
          <a:p>
            <a:pPr marL="12700" marR="259080">
              <a:lnSpc>
                <a:spcPct val="100000"/>
              </a:lnSpc>
              <a:buClr>
                <a:srgbClr val="FF0000"/>
              </a:buClr>
              <a:buSzPct val="96000"/>
              <a:buFont typeface="Wingdings" panose="05000000000000000000"/>
              <a:buChar char=""/>
              <a:tabLst>
                <a:tab pos="330835" algn="l"/>
              </a:tabLst>
            </a:pPr>
            <a:r>
              <a:rPr sz="2800" dirty="0">
                <a:latin typeface="Arial Black" panose="020B0A04020102020204"/>
                <a:cs typeface="Arial Black" panose="020B0A04020102020204"/>
              </a:rPr>
              <a:t>Η</a:t>
            </a:r>
            <a:r>
              <a:rPr sz="2800" spc="5" dirty="0">
                <a:latin typeface="Arial Black" panose="020B0A04020102020204"/>
                <a:cs typeface="Arial Black" panose="020B0A04020102020204"/>
              </a:rPr>
              <a:t> </a:t>
            </a:r>
            <a:r>
              <a:rPr sz="2800" dirty="0">
                <a:solidFill>
                  <a:srgbClr val="0000CC"/>
                </a:solidFill>
                <a:latin typeface="Arial Black" panose="020B0A04020102020204"/>
                <a:cs typeface="Arial Black" panose="020B0A04020102020204"/>
              </a:rPr>
              <a:t>ΜΗΧΑΝΙΚΗ</a:t>
            </a:r>
            <a:r>
              <a:rPr sz="2800" spc="10" dirty="0">
                <a:solidFill>
                  <a:srgbClr val="0000CC"/>
                </a:solidFill>
                <a:latin typeface="Arial Black" panose="020B0A04020102020204"/>
                <a:cs typeface="Arial Black" panose="020B0A04020102020204"/>
              </a:rPr>
              <a:t> </a:t>
            </a:r>
            <a:r>
              <a:rPr sz="2800" dirty="0">
                <a:solidFill>
                  <a:srgbClr val="0000CC"/>
                </a:solidFill>
                <a:latin typeface="Arial Black" panose="020B0A04020102020204"/>
                <a:cs typeface="Arial Black" panose="020B0A04020102020204"/>
              </a:rPr>
              <a:t>ΜΕΤΑΔΟΣΗ</a:t>
            </a:r>
            <a:r>
              <a:rPr sz="2800" spc="40" dirty="0">
                <a:solidFill>
                  <a:srgbClr val="0000CC"/>
                </a:solidFill>
                <a:latin typeface="Arial Black" panose="020B0A04020102020204"/>
                <a:cs typeface="Arial Black" panose="020B0A04020102020204"/>
              </a:rPr>
              <a:t> </a:t>
            </a:r>
            <a:r>
              <a:rPr sz="2800" dirty="0">
                <a:latin typeface="Arial Black" panose="020B0A04020102020204"/>
                <a:cs typeface="Arial Black" panose="020B0A04020102020204"/>
              </a:rPr>
              <a:t>ΓΙΝΕΤΑΙ</a:t>
            </a:r>
            <a:r>
              <a:rPr sz="2800" spc="10" dirty="0">
                <a:latin typeface="Arial Black" panose="020B0A04020102020204"/>
                <a:cs typeface="Arial Black" panose="020B0A04020102020204"/>
              </a:rPr>
              <a:t> </a:t>
            </a:r>
            <a:r>
              <a:rPr sz="2800" spc="-20" dirty="0">
                <a:latin typeface="Arial Black" panose="020B0A04020102020204"/>
                <a:cs typeface="Arial Black" panose="020B0A04020102020204"/>
              </a:rPr>
              <a:t>ΕΙΤΕ </a:t>
            </a:r>
            <a:r>
              <a:rPr sz="2800" dirty="0">
                <a:latin typeface="Arial Black" panose="020B0A04020102020204"/>
                <a:cs typeface="Arial Black" panose="020B0A04020102020204"/>
              </a:rPr>
              <a:t>ΑΜΕΣΑ,</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ΜΕ</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ΑΠ’ΕΥΘΕΙΑΣ</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ΣΥΝΔΕΣΗ</a:t>
            </a:r>
            <a:r>
              <a:rPr sz="2800" spc="10" dirty="0">
                <a:latin typeface="Arial Black" panose="020B0A04020102020204"/>
                <a:cs typeface="Arial Black" panose="020B0A04020102020204"/>
              </a:rPr>
              <a:t> </a:t>
            </a:r>
            <a:r>
              <a:rPr sz="2800" spc="-25" dirty="0">
                <a:latin typeface="Arial Black" panose="020B0A04020102020204"/>
                <a:cs typeface="Arial Black" panose="020B0A04020102020204"/>
              </a:rPr>
              <a:t>ΤΗΣ </a:t>
            </a:r>
            <a:r>
              <a:rPr sz="2800" dirty="0">
                <a:latin typeface="Arial Black" panose="020B0A04020102020204"/>
                <a:cs typeface="Arial Black" panose="020B0A04020102020204"/>
              </a:rPr>
              <a:t>ΑΤΡΑΚΤΟΥ</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ΤΗΣ</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ΕΛΙΚΑΣ</a:t>
            </a:r>
            <a:r>
              <a:rPr sz="2800" spc="15" dirty="0">
                <a:latin typeface="Arial Black" panose="020B0A04020102020204"/>
                <a:cs typeface="Arial Black" panose="020B0A04020102020204"/>
              </a:rPr>
              <a:t> </a:t>
            </a:r>
            <a:r>
              <a:rPr sz="2800" dirty="0">
                <a:latin typeface="Arial Black" panose="020B0A04020102020204"/>
                <a:cs typeface="Arial Black" panose="020B0A04020102020204"/>
              </a:rPr>
              <a:t>ΣΤΗΝ</a:t>
            </a:r>
            <a:r>
              <a:rPr sz="2800" spc="20" dirty="0">
                <a:latin typeface="Arial Black" panose="020B0A04020102020204"/>
                <a:cs typeface="Arial Black" panose="020B0A04020102020204"/>
              </a:rPr>
              <a:t> </a:t>
            </a:r>
            <a:r>
              <a:rPr sz="2800" spc="-10" dirty="0">
                <a:latin typeface="Arial Black" panose="020B0A04020102020204"/>
                <a:cs typeface="Arial Black" panose="020B0A04020102020204"/>
              </a:rPr>
              <a:t>ΚΥΡΙΑ </a:t>
            </a:r>
            <a:r>
              <a:rPr sz="2800" dirty="0">
                <a:latin typeface="Arial Black" panose="020B0A04020102020204"/>
                <a:cs typeface="Arial Black" panose="020B0A04020102020204"/>
              </a:rPr>
              <a:t>ΜΗΧΑΝΗ</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ΕΙΤΕ</a:t>
            </a:r>
            <a:r>
              <a:rPr sz="2800" spc="10" dirty="0">
                <a:latin typeface="Arial Black" panose="020B0A04020102020204"/>
                <a:cs typeface="Arial Black" panose="020B0A04020102020204"/>
              </a:rPr>
              <a:t> </a:t>
            </a:r>
            <a:r>
              <a:rPr sz="2800" dirty="0">
                <a:latin typeface="Arial Black" panose="020B0A04020102020204"/>
                <a:cs typeface="Arial Black" panose="020B0A04020102020204"/>
              </a:rPr>
              <a:t>ΜΕ</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ΤΗΝ</a:t>
            </a:r>
            <a:r>
              <a:rPr sz="2800" spc="5" dirty="0">
                <a:latin typeface="Arial Black" panose="020B0A04020102020204"/>
                <a:cs typeface="Arial Black" panose="020B0A04020102020204"/>
              </a:rPr>
              <a:t> </a:t>
            </a:r>
            <a:r>
              <a:rPr sz="2800" spc="-10" dirty="0">
                <a:latin typeface="Arial Black" panose="020B0A04020102020204"/>
                <a:cs typeface="Arial Black" panose="020B0A04020102020204"/>
              </a:rPr>
              <a:t>ΠΑΡΕΜΒΟΛΗ </a:t>
            </a:r>
            <a:r>
              <a:rPr sz="2800" dirty="0">
                <a:latin typeface="Arial Black" panose="020B0A04020102020204"/>
                <a:cs typeface="Arial Black" panose="020B0A04020102020204"/>
              </a:rPr>
              <a:t>ΜΕΙΩΤΗΡΑ</a:t>
            </a:r>
            <a:r>
              <a:rPr sz="2800" spc="5" dirty="0">
                <a:latin typeface="Arial Black" panose="020B0A04020102020204"/>
                <a:cs typeface="Arial Black" panose="020B0A04020102020204"/>
              </a:rPr>
              <a:t> </a:t>
            </a:r>
            <a:r>
              <a:rPr sz="2800" spc="-10" dirty="0">
                <a:latin typeface="Arial Black" panose="020B0A04020102020204"/>
                <a:cs typeface="Arial Black" panose="020B0A04020102020204"/>
              </a:rPr>
              <a:t>ΣΤΡΟΦΩΝ.</a:t>
            </a:r>
            <a:endParaRPr sz="2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spc="-20" dirty="0"/>
              <a:t>ΜΕΤΑΔΟΣΗ</a:t>
            </a:r>
            <a:r>
              <a:rPr sz="2400" spc="-40" dirty="0"/>
              <a:t> </a:t>
            </a:r>
            <a:r>
              <a:rPr sz="2400"/>
              <a:t>ΤΗΣ</a:t>
            </a:r>
            <a:r>
              <a:rPr sz="2400" spc="-35"/>
              <a:t> </a:t>
            </a:r>
            <a:r>
              <a:rPr sz="2400" smtClean="0"/>
              <a:t>ΚΙΝΗΣ</a:t>
            </a:r>
            <a:r>
              <a:rPr lang="el-GR" sz="2400" dirty="0" smtClean="0"/>
              <a:t>Η</a:t>
            </a:r>
            <a:r>
              <a:rPr sz="2400" smtClean="0"/>
              <a:t>Σ</a:t>
            </a:r>
            <a:r>
              <a:rPr sz="2400" spc="-35" smtClean="0"/>
              <a:t> </a:t>
            </a:r>
            <a:r>
              <a:rPr sz="2400" dirty="0"/>
              <a:t>ΠΡΟΣ</a:t>
            </a:r>
            <a:r>
              <a:rPr sz="2400" spc="-35" dirty="0"/>
              <a:t> </a:t>
            </a:r>
            <a:r>
              <a:rPr sz="2400" dirty="0"/>
              <a:t>ΤΗΝ</a:t>
            </a:r>
            <a:r>
              <a:rPr sz="2400" spc="-35" dirty="0"/>
              <a:t> </a:t>
            </a:r>
            <a:r>
              <a:rPr sz="2400" spc="-10" dirty="0"/>
              <a:t>ΕΛΙΚΑ</a:t>
            </a:r>
            <a:endParaRPr sz="2400"/>
          </a:p>
        </p:txBody>
      </p:sp>
    </p:spTree>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2089150"/>
            <a:ext cx="7759065" cy="2274982"/>
          </a:xfrm>
          <a:prstGeom prst="rect">
            <a:avLst/>
          </a:prstGeom>
        </p:spPr>
        <p:txBody>
          <a:bodyPr vert="horz" wrap="square" lIns="0" tIns="12700" rIns="0" bIns="0" rtlCol="0">
            <a:spAutoFit/>
          </a:bodyPr>
          <a:lstStyle/>
          <a:p>
            <a:pPr marL="368935" indent="-356235">
              <a:lnSpc>
                <a:spcPct val="100000"/>
              </a:lnSpc>
              <a:spcBef>
                <a:spcPts val="100"/>
              </a:spcBef>
              <a:buClr>
                <a:srgbClr val="FF0000"/>
              </a:buClr>
              <a:buSzPct val="96000"/>
              <a:buAutoNum type="arabicPeriod"/>
              <a:tabLst>
                <a:tab pos="368935" algn="l"/>
              </a:tabLst>
            </a:pPr>
            <a:r>
              <a:rPr sz="2800" dirty="0">
                <a:latin typeface="Arial Black" panose="020B0A04020102020204"/>
                <a:cs typeface="Arial Black" panose="020B0A04020102020204"/>
              </a:rPr>
              <a:t>ΑΜΕΣΗ</a:t>
            </a:r>
            <a:r>
              <a:rPr sz="2800" spc="-5" dirty="0">
                <a:latin typeface="Arial Black" panose="020B0A04020102020204"/>
                <a:cs typeface="Arial Black" panose="020B0A04020102020204"/>
              </a:rPr>
              <a:t> </a:t>
            </a:r>
            <a:r>
              <a:rPr sz="2800" dirty="0">
                <a:latin typeface="Arial Black" panose="020B0A04020102020204"/>
                <a:cs typeface="Arial Black" panose="020B0A04020102020204"/>
              </a:rPr>
              <a:t>ΜΕΤΑΔΟΣΗ</a:t>
            </a:r>
            <a:r>
              <a:rPr sz="2800" spc="15" dirty="0">
                <a:latin typeface="Arial Black" panose="020B0A04020102020204"/>
                <a:cs typeface="Arial Black" panose="020B0A04020102020204"/>
              </a:rPr>
              <a:t> </a:t>
            </a:r>
            <a:r>
              <a:rPr sz="2800">
                <a:latin typeface="Arial Black" panose="020B0A04020102020204"/>
                <a:cs typeface="Arial Black" panose="020B0A04020102020204"/>
              </a:rPr>
              <a:t>ΤΗΣ</a:t>
            </a:r>
            <a:r>
              <a:rPr sz="2800" spc="10">
                <a:latin typeface="Arial Black" panose="020B0A04020102020204"/>
                <a:cs typeface="Arial Black" panose="020B0A04020102020204"/>
              </a:rPr>
              <a:t> </a:t>
            </a:r>
            <a:r>
              <a:rPr sz="2800" spc="-10" smtClean="0">
                <a:latin typeface="Arial Black" panose="020B0A04020102020204"/>
                <a:cs typeface="Arial Black" panose="020B0A04020102020204"/>
              </a:rPr>
              <a:t>ΚΙΝΗΣ</a:t>
            </a:r>
            <a:r>
              <a:rPr lang="el-GR" sz="2800" spc="-10" dirty="0" smtClean="0">
                <a:latin typeface="Arial Black" panose="020B0A04020102020204"/>
                <a:cs typeface="Arial Black" panose="020B0A04020102020204"/>
              </a:rPr>
              <a:t>Η</a:t>
            </a:r>
            <a:r>
              <a:rPr sz="2800" spc="-10" smtClean="0">
                <a:latin typeface="Arial Black" panose="020B0A04020102020204"/>
                <a:cs typeface="Arial Black" panose="020B0A04020102020204"/>
              </a:rPr>
              <a:t>Σ</a:t>
            </a:r>
            <a:r>
              <a:rPr sz="2800" spc="-10" dirty="0">
                <a:latin typeface="Arial Black" panose="020B0A04020102020204"/>
                <a:cs typeface="Arial Black" panose="020B0A04020102020204"/>
              </a:rPr>
              <a:t>.</a:t>
            </a:r>
            <a:endParaRPr sz="2800">
              <a:latin typeface="Arial Black" panose="020B0A04020102020204"/>
              <a:cs typeface="Arial Black" panose="020B0A04020102020204"/>
            </a:endParaRPr>
          </a:p>
          <a:p>
            <a:pPr>
              <a:lnSpc>
                <a:spcPct val="100000"/>
              </a:lnSpc>
              <a:spcBef>
                <a:spcPts val="25"/>
              </a:spcBef>
              <a:buClr>
                <a:srgbClr val="FF0000"/>
              </a:buClr>
              <a:buFont typeface="Arial Black" panose="020B0A04020102020204"/>
              <a:buAutoNum type="arabicPeriod"/>
            </a:pPr>
            <a:endParaRPr sz="3150">
              <a:latin typeface="Arial Black" panose="020B0A04020102020204"/>
              <a:cs typeface="Arial Black" panose="020B0A04020102020204"/>
            </a:endParaRPr>
          </a:p>
          <a:p>
            <a:pPr marL="368935" indent="-356235">
              <a:lnSpc>
                <a:spcPct val="100000"/>
              </a:lnSpc>
              <a:buClr>
                <a:srgbClr val="FF0000"/>
              </a:buClr>
              <a:buSzPct val="96000"/>
              <a:buAutoNum type="arabicPeriod"/>
              <a:tabLst>
                <a:tab pos="368935" algn="l"/>
              </a:tabLst>
            </a:pPr>
            <a:r>
              <a:rPr sz="2800" dirty="0">
                <a:latin typeface="Arial Black" panose="020B0A04020102020204"/>
                <a:cs typeface="Arial Black" panose="020B0A04020102020204"/>
              </a:rPr>
              <a:t>ΕΜΜΕΣΗ ΜΕΤΑΔΟΣΗ</a:t>
            </a:r>
            <a:r>
              <a:rPr sz="2800" spc="5" dirty="0">
                <a:latin typeface="Arial Black" panose="020B0A04020102020204"/>
                <a:cs typeface="Arial Black" panose="020B0A04020102020204"/>
              </a:rPr>
              <a:t> </a:t>
            </a:r>
            <a:r>
              <a:rPr sz="2800">
                <a:latin typeface="Arial Black" panose="020B0A04020102020204"/>
                <a:cs typeface="Arial Black" panose="020B0A04020102020204"/>
              </a:rPr>
              <a:t>ΤΗΣ</a:t>
            </a:r>
            <a:r>
              <a:rPr sz="2800" spc="10">
                <a:latin typeface="Arial Black" panose="020B0A04020102020204"/>
                <a:cs typeface="Arial Black" panose="020B0A04020102020204"/>
              </a:rPr>
              <a:t> </a:t>
            </a:r>
            <a:r>
              <a:rPr sz="2800" spc="-10" smtClean="0">
                <a:latin typeface="Arial Black" panose="020B0A04020102020204"/>
                <a:cs typeface="Arial Black" panose="020B0A04020102020204"/>
              </a:rPr>
              <a:t>ΚΙΝΗΣ</a:t>
            </a:r>
            <a:r>
              <a:rPr lang="el-GR" sz="2800" spc="-10" dirty="0" smtClean="0">
                <a:latin typeface="Arial Black" panose="020B0A04020102020204"/>
                <a:cs typeface="Arial Black" panose="020B0A04020102020204"/>
              </a:rPr>
              <a:t>Η</a:t>
            </a:r>
            <a:r>
              <a:rPr sz="2800" spc="-10" smtClean="0">
                <a:latin typeface="Arial Black" panose="020B0A04020102020204"/>
                <a:cs typeface="Arial Black" panose="020B0A04020102020204"/>
              </a:rPr>
              <a:t>Σ</a:t>
            </a:r>
            <a:r>
              <a:rPr sz="2800" spc="-10" dirty="0">
                <a:latin typeface="Arial Black" panose="020B0A04020102020204"/>
                <a:cs typeface="Arial Black" panose="020B0A04020102020204"/>
              </a:rPr>
              <a:t>.</a:t>
            </a:r>
            <a:endParaRPr sz="2800">
              <a:latin typeface="Arial Black" panose="020B0A04020102020204"/>
              <a:cs typeface="Arial Black" panose="020B0A04020102020204"/>
            </a:endParaRPr>
          </a:p>
          <a:p>
            <a:pPr>
              <a:lnSpc>
                <a:spcPct val="100000"/>
              </a:lnSpc>
              <a:spcBef>
                <a:spcPts val="30"/>
              </a:spcBef>
              <a:buClr>
                <a:srgbClr val="FF0000"/>
              </a:buClr>
              <a:buFont typeface="Arial Black" panose="020B0A04020102020204"/>
              <a:buAutoNum type="arabicPeriod"/>
            </a:pPr>
            <a:endParaRPr sz="3150">
              <a:latin typeface="Arial Black" panose="020B0A04020102020204"/>
              <a:cs typeface="Arial Black" panose="020B0A04020102020204"/>
            </a:endParaRPr>
          </a:p>
          <a:p>
            <a:pPr marL="368935" indent="-356235">
              <a:lnSpc>
                <a:spcPct val="100000"/>
              </a:lnSpc>
              <a:buClr>
                <a:srgbClr val="FF0000"/>
              </a:buClr>
              <a:buSzPct val="96000"/>
              <a:buAutoNum type="arabicPeriod"/>
              <a:tabLst>
                <a:tab pos="368935" algn="l"/>
              </a:tabLst>
            </a:pPr>
            <a:r>
              <a:rPr sz="2800" dirty="0">
                <a:latin typeface="Arial Black" panose="020B0A04020102020204"/>
                <a:cs typeface="Arial Black" panose="020B0A04020102020204"/>
              </a:rPr>
              <a:t>ΝΤΗΖΕΛΟΗΛΕΚΤΡΙΚΗ</a:t>
            </a:r>
            <a:r>
              <a:rPr sz="2800" spc="35" dirty="0">
                <a:latin typeface="Arial Black" panose="020B0A04020102020204"/>
                <a:cs typeface="Arial Black" panose="020B0A04020102020204"/>
              </a:rPr>
              <a:t> </a:t>
            </a:r>
            <a:r>
              <a:rPr sz="2800" spc="-10" dirty="0">
                <a:latin typeface="Arial Black" panose="020B0A04020102020204"/>
                <a:cs typeface="Arial Black" panose="020B0A04020102020204"/>
              </a:rPr>
              <a:t>ΠΡΟΩΣΗ.</a:t>
            </a:r>
            <a:endParaRPr sz="2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dirty="0">
                <a:solidFill>
                  <a:srgbClr val="FFFFFF"/>
                </a:solidFill>
                <a:uFill>
                  <a:solidFill>
                    <a:srgbClr val="FFFFFF"/>
                  </a:solidFill>
                </a:uFill>
              </a:rPr>
              <a:t>ΤΗΣ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ΚΙΝΗΣΕΩΣ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9179"/>
            <a:ext cx="8465820" cy="4419157"/>
          </a:xfrm>
          <a:prstGeom prst="rect">
            <a:avLst/>
          </a:prstGeom>
        </p:spPr>
        <p:txBody>
          <a:bodyPr vert="horz" wrap="square" lIns="0" tIns="58419" rIns="0" bIns="0" rtlCol="0">
            <a:spAutoFit/>
          </a:bodyPr>
          <a:lstStyle/>
          <a:p>
            <a:pPr marL="2007870">
              <a:lnSpc>
                <a:spcPct val="100000"/>
              </a:lnSpc>
              <a:spcBef>
                <a:spcPts val="460"/>
              </a:spcBef>
            </a:pPr>
            <a:r>
              <a:rPr sz="1800" u="heavy" dirty="0">
                <a:solidFill>
                  <a:srgbClr val="FF0000"/>
                </a:solidFill>
                <a:uFill>
                  <a:solidFill>
                    <a:srgbClr val="FF0000"/>
                  </a:solidFill>
                </a:uFill>
                <a:latin typeface="Arial Black" panose="020B0A04020102020204"/>
                <a:cs typeface="Arial Black" panose="020B0A04020102020204"/>
              </a:rPr>
              <a:t>ΑΜΕΣΗ</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ΜΕΤΑΔΟΣΗ </a:t>
            </a:r>
            <a:r>
              <a:rPr sz="1800" u="heavy">
                <a:solidFill>
                  <a:srgbClr val="FF0000"/>
                </a:solidFill>
                <a:uFill>
                  <a:solidFill>
                    <a:srgbClr val="FF0000"/>
                  </a:solidFill>
                </a:uFill>
                <a:latin typeface="Arial Black" panose="020B0A04020102020204"/>
                <a:cs typeface="Arial Black" panose="020B0A04020102020204"/>
              </a:rPr>
              <a:t>ΤΗΣ</a:t>
            </a:r>
            <a:r>
              <a:rPr sz="1800" u="heavy" spc="15">
                <a:solidFill>
                  <a:srgbClr val="FF0000"/>
                </a:solidFill>
                <a:uFill>
                  <a:solidFill>
                    <a:srgbClr val="FF0000"/>
                  </a:solidFill>
                </a:uFill>
                <a:latin typeface="Arial Black" panose="020B0A04020102020204"/>
                <a:cs typeface="Arial Black" panose="020B0A04020102020204"/>
              </a:rPr>
              <a:t> </a:t>
            </a:r>
            <a:r>
              <a:rPr sz="1800" u="heavy" spc="-10" smtClean="0">
                <a:solidFill>
                  <a:srgbClr val="FF0000"/>
                </a:solidFill>
                <a:uFill>
                  <a:solidFill>
                    <a:srgbClr val="FF0000"/>
                  </a:solidFill>
                </a:uFill>
                <a:latin typeface="Arial Black" panose="020B0A04020102020204"/>
                <a:cs typeface="Arial Black" panose="020B0A04020102020204"/>
              </a:rPr>
              <a:t>ΚΙΝΗΣ</a:t>
            </a:r>
            <a:r>
              <a:rPr lang="el-GR" sz="1800" u="heavy" spc="-10" dirty="0" smtClean="0">
                <a:solidFill>
                  <a:srgbClr val="FF0000"/>
                </a:solidFill>
                <a:uFill>
                  <a:solidFill>
                    <a:srgbClr val="FF0000"/>
                  </a:solidFill>
                </a:uFill>
                <a:latin typeface="Arial Black" panose="020B0A04020102020204"/>
                <a:cs typeface="Arial Black" panose="020B0A04020102020204"/>
              </a:rPr>
              <a:t>Η</a:t>
            </a:r>
            <a:r>
              <a:rPr sz="1800" u="heavy" spc="-10" smtClean="0">
                <a:solidFill>
                  <a:srgbClr val="FF0000"/>
                </a:solidFill>
                <a:uFill>
                  <a:solidFill>
                    <a:srgbClr val="FF0000"/>
                  </a:solidFill>
                </a:uFill>
                <a:latin typeface="Arial Black" panose="020B0A04020102020204"/>
                <a:cs typeface="Arial Black" panose="020B0A04020102020204"/>
              </a:rPr>
              <a:t>Σ</a:t>
            </a:r>
            <a:endParaRPr sz="1800">
              <a:latin typeface="Arial Black" panose="020B0A04020102020204"/>
              <a:cs typeface="Arial Black" panose="020B0A04020102020204"/>
            </a:endParaRPr>
          </a:p>
          <a:p>
            <a:pPr marL="217170" indent="-20447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ΕΦΑΡΜΟΖΕΤΑΙ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ΜΟΝΟ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ΣΤΙΣ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ΑΡΓΟΣΤΡΟΦΕΣ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ΠΕΤΡΕΛΑΙΟΗΧΑΝΕΣ.</a:t>
            </a:r>
            <a:endParaRPr sz="1800">
              <a:latin typeface="Arial Black" panose="020B0A04020102020204"/>
              <a:cs typeface="Arial Black" panose="020B0A04020102020204"/>
            </a:endParaRPr>
          </a:p>
          <a:p>
            <a:pPr marL="12700" marR="37465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ΟΦΕΙΛΕΤΑΙ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ΓΕΓΟΝΟΣ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ΟΤΙ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ΥΨΗΛΗ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ΑΠΟΔΟΣΗ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ΕΛΙΚΑΣ </a:t>
            </a:r>
            <a:r>
              <a:rPr sz="1800" dirty="0">
                <a:latin typeface="Arial Black" panose="020B0A04020102020204"/>
                <a:cs typeface="Arial Black" panose="020B0A04020102020204"/>
              </a:rPr>
              <a:t>ΠΑΡΟΥΣΙΑΖΕΤΑΙ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ΜΟΝΟ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ΧΑΜΗΛΕΣ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ΤΑΧΥΤΗΤΕΣ ΠΕΡΙΣΤΡΟΦΗΣ.</a:t>
            </a:r>
            <a:endParaRPr sz="1800">
              <a:latin typeface="Arial Black" panose="020B0A04020102020204"/>
              <a:cs typeface="Arial Black" panose="020B0A04020102020204"/>
            </a:endParaRPr>
          </a:p>
          <a:p>
            <a:pPr marL="12700" marR="12636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ΠΑΛΑΙΟΤΕΡΕΣ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ΣΧΕΔΙΑΣΕΙΣ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ΑΡΓΟΣΤΡΟΦΩΝ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ΕΠΕΤΡΕΠΑΝ </a:t>
            </a:r>
            <a:r>
              <a:rPr sz="1800" dirty="0">
                <a:latin typeface="Arial Black" panose="020B0A04020102020204"/>
                <a:cs typeface="Arial Black" panose="020B0A04020102020204"/>
              </a:rPr>
              <a:t>ΣΤΙΣ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ΣΤΡΟΦΕΣ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ΠΕΣΟΥΝ </a:t>
            </a:r>
            <a:r>
              <a:rPr sz="1800" spc="-10" smtClean="0">
                <a:latin typeface="Arial Black" panose="020B0A04020102020204"/>
                <a:cs typeface="Arial Black" panose="020B0A04020102020204"/>
              </a:rPr>
              <a:t>ΑΡΚΕΤΑ</a:t>
            </a:r>
            <a:r>
              <a:rPr lang="el-GR" sz="1800" spc="-10" dirty="0" smtClean="0">
                <a:latin typeface="Arial Black" panose="020B0A04020102020204"/>
                <a:cs typeface="Arial Black" panose="020B0A04020102020204"/>
              </a:rPr>
              <a:t> </a:t>
            </a:r>
            <a:r>
              <a:rPr sz="1800" smtClean="0">
                <a:latin typeface="Arial Black" panose="020B0A04020102020204"/>
                <a:cs typeface="Arial Black" panose="020B0A04020102020204"/>
              </a:rPr>
              <a:t>ΧΑΜΗΛΑ,ΩΣΤΕ</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 ΛΕΙΤΟΥΡΓΕΙ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ΚΑΛΥΤΕΡΟ </a:t>
            </a:r>
            <a:r>
              <a:rPr sz="1800" spc="-10">
                <a:latin typeface="Arial Black" panose="020B0A04020102020204"/>
                <a:cs typeface="Arial Black" panose="020B0A04020102020204"/>
              </a:rPr>
              <a:t>ΣΗΜΕΙΟ </a:t>
            </a:r>
            <a:r>
              <a:rPr sz="1800" smtClean="0">
                <a:latin typeface="Arial Black" panose="020B0A04020102020204"/>
                <a:cs typeface="Arial Black" panose="020B0A04020102020204"/>
              </a:rPr>
              <a:t>ΣΧΕΔΙΑΣ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dirty="0">
                <a:latin typeface="Arial Black" panose="020B0A04020102020204"/>
                <a:cs typeface="Arial Black" panose="020B0A04020102020204"/>
              </a:rPr>
              <a:t>.</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 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ΛΟΓΟ</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ΑΥΤΟ</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ΧΡΗΣΙΜΟΠΟΙΟΥ</a:t>
            </a:r>
            <a:r>
              <a:rPr lang="el-GR" sz="1800" spc="-10" dirty="0" smtClean="0">
                <a:latin typeface="Arial Black" panose="020B0A04020102020204"/>
                <a:cs typeface="Arial Black" panose="020B0A04020102020204"/>
              </a:rPr>
              <a:t>Σ</a:t>
            </a:r>
            <a:r>
              <a:rPr sz="1800" spc="-10" smtClean="0">
                <a:latin typeface="Arial Black" panose="020B0A04020102020204"/>
                <a:cs typeface="Arial Black" panose="020B0A04020102020204"/>
              </a:rPr>
              <a:t>ΑΝ </a:t>
            </a:r>
            <a:r>
              <a:rPr sz="1800" dirty="0">
                <a:latin typeface="Arial Black" panose="020B0A04020102020204"/>
                <a:cs typeface="Arial Black" panose="020B0A04020102020204"/>
              </a:rPr>
              <a:t>ΜΙΚΡΟΤΕΡΕΣ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ΕΛΙΚΕΣ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ΜΕΓΑΛΥΤΕΡΗ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ΤΑΧΥΤΗΤΑ ΠΕΡΙΣΤΡΟΦΗΣ.</a:t>
            </a:r>
            <a:endParaRPr sz="18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ΑΝΑΠΤΥΞΗ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ΣΥΓΧΡΟΝΩΝ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ΚΙΝΗΤΗΡΩΝ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ΠΟΛΥ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ΜΕΓΑΛΟ</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ΛΟΓΟ </a:t>
            </a:r>
            <a:r>
              <a:rPr sz="1800" dirty="0">
                <a:latin typeface="Arial Black" panose="020B0A04020102020204"/>
                <a:cs typeface="Arial Black" panose="020B0A04020102020204"/>
              </a:rPr>
              <a:t>ΔΙΑΔΡΟΜΗΣ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ΕΜΒΟΛΟΥ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ΠΡΟΣ ΔΙΑΜΕΤΡΟ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ΚΥΛΙΝΔΡΟΥ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ΕΠΕΤΡΕΨΕ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ΑΞΟΝΑ 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ΕΛΙΚΑΣ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ΤΑΧΥΤΗΤΑ </a:t>
            </a:r>
            <a:r>
              <a:rPr sz="1800" dirty="0">
                <a:latin typeface="Arial Black" panose="020B0A04020102020204"/>
                <a:cs typeface="Arial Black" panose="020B0A04020102020204"/>
              </a:rPr>
              <a:t>ΠΕΡΙΣΤΡΟΦΗΣ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ΑΚΟΜΗ 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55 </a:t>
            </a:r>
            <a:r>
              <a:rPr sz="1800" spc="-20" dirty="0">
                <a:latin typeface="Arial Black" panose="020B0A04020102020204"/>
                <a:cs typeface="Arial Black" panose="020B0A04020102020204"/>
              </a:rPr>
              <a:t>RPM.</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0572"/>
            <a:ext cx="8366759" cy="4894580"/>
          </a:xfrm>
          <a:prstGeom prst="rect">
            <a:avLst/>
          </a:prstGeom>
        </p:spPr>
        <p:txBody>
          <a:bodyPr vert="horz" wrap="square" lIns="0" tIns="66675" rIns="0" bIns="0" rtlCol="0">
            <a:spAutoFit/>
          </a:bodyPr>
          <a:lstStyle/>
          <a:p>
            <a:pPr marL="118745" algn="ctr">
              <a:lnSpc>
                <a:spcPct val="100000"/>
              </a:lnSpc>
              <a:spcBef>
                <a:spcPts val="525"/>
              </a:spcBef>
            </a:pPr>
            <a:r>
              <a:rPr sz="2200" u="heavy" dirty="0">
                <a:solidFill>
                  <a:srgbClr val="0000FF"/>
                </a:solidFill>
                <a:uFill>
                  <a:solidFill>
                    <a:srgbClr val="0000FF"/>
                  </a:solidFill>
                </a:uFill>
                <a:latin typeface="Arial Black" panose="020B0A04020102020204"/>
                <a:cs typeface="Arial Black" panose="020B0A04020102020204"/>
              </a:rPr>
              <a:t>ΑΜΕΣΗ</a:t>
            </a:r>
            <a:r>
              <a:rPr sz="2200" u="heavy" spc="-65" dirty="0">
                <a:solidFill>
                  <a:srgbClr val="0000FF"/>
                </a:solidFill>
                <a:uFill>
                  <a:solidFill>
                    <a:srgbClr val="0000FF"/>
                  </a:solidFill>
                </a:uFill>
                <a:latin typeface="Arial Black" panose="020B0A04020102020204"/>
                <a:cs typeface="Arial Black" panose="020B0A04020102020204"/>
              </a:rPr>
              <a:t> </a:t>
            </a:r>
            <a:r>
              <a:rPr sz="2200" u="heavy" dirty="0">
                <a:solidFill>
                  <a:srgbClr val="0000FF"/>
                </a:solidFill>
                <a:uFill>
                  <a:solidFill>
                    <a:srgbClr val="0000FF"/>
                  </a:solidFill>
                </a:uFill>
                <a:latin typeface="Arial Black" panose="020B0A04020102020204"/>
                <a:cs typeface="Arial Black" panose="020B0A04020102020204"/>
              </a:rPr>
              <a:t>ΜΕΤΑΔΟΣΗ</a:t>
            </a:r>
            <a:r>
              <a:rPr sz="2200" u="heavy" spc="-45" dirty="0">
                <a:solidFill>
                  <a:srgbClr val="0000FF"/>
                </a:solidFill>
                <a:uFill>
                  <a:solidFill>
                    <a:srgbClr val="0000FF"/>
                  </a:solidFill>
                </a:uFill>
                <a:latin typeface="Arial Black" panose="020B0A04020102020204"/>
                <a:cs typeface="Arial Black" panose="020B0A04020102020204"/>
              </a:rPr>
              <a:t> </a:t>
            </a:r>
            <a:r>
              <a:rPr sz="2200" u="heavy">
                <a:solidFill>
                  <a:srgbClr val="0000FF"/>
                </a:solidFill>
                <a:uFill>
                  <a:solidFill>
                    <a:srgbClr val="0000FF"/>
                  </a:solidFill>
                </a:uFill>
                <a:latin typeface="Arial Black" panose="020B0A04020102020204"/>
                <a:cs typeface="Arial Black" panose="020B0A04020102020204"/>
              </a:rPr>
              <a:t>ΤΗΣ</a:t>
            </a:r>
            <a:r>
              <a:rPr sz="2200" u="heavy" spc="-50">
                <a:solidFill>
                  <a:srgbClr val="0000FF"/>
                </a:solidFill>
                <a:uFill>
                  <a:solidFill>
                    <a:srgbClr val="0000FF"/>
                  </a:solidFill>
                </a:uFill>
                <a:latin typeface="Arial Black" panose="020B0A04020102020204"/>
                <a:cs typeface="Arial Black" panose="020B0A04020102020204"/>
              </a:rPr>
              <a:t> </a:t>
            </a:r>
            <a:r>
              <a:rPr sz="2200" u="heavy" spc="-10" smtClean="0">
                <a:solidFill>
                  <a:srgbClr val="0000FF"/>
                </a:solidFill>
                <a:uFill>
                  <a:solidFill>
                    <a:srgbClr val="0000FF"/>
                  </a:solidFill>
                </a:uFill>
                <a:latin typeface="Arial Black" panose="020B0A04020102020204"/>
                <a:cs typeface="Arial Black" panose="020B0A04020102020204"/>
              </a:rPr>
              <a:t>ΚΙΝΗΣ</a:t>
            </a:r>
            <a:r>
              <a:rPr lang="el-GR" sz="2200" u="heavy" spc="-10" dirty="0" smtClean="0">
                <a:solidFill>
                  <a:srgbClr val="0000FF"/>
                </a:solidFill>
                <a:uFill>
                  <a:solidFill>
                    <a:srgbClr val="0000FF"/>
                  </a:solidFill>
                </a:uFill>
                <a:latin typeface="Arial Black" panose="020B0A04020102020204"/>
                <a:cs typeface="Arial Black" panose="020B0A04020102020204"/>
              </a:rPr>
              <a:t>Η</a:t>
            </a:r>
            <a:r>
              <a:rPr sz="2200" u="heavy" spc="-10" smtClean="0">
                <a:solidFill>
                  <a:srgbClr val="0000FF"/>
                </a:solidFill>
                <a:uFill>
                  <a:solidFill>
                    <a:srgbClr val="0000FF"/>
                  </a:solidFill>
                </a:uFill>
                <a:latin typeface="Arial Black" panose="020B0A04020102020204"/>
                <a:cs typeface="Arial Black" panose="020B0A04020102020204"/>
              </a:rPr>
              <a:t>Σ</a:t>
            </a:r>
            <a:endParaRPr sz="2200">
              <a:latin typeface="Arial Black" panose="020B0A04020102020204"/>
              <a:cs typeface="Arial Black" panose="020B0A04020102020204"/>
            </a:endParaRPr>
          </a:p>
          <a:p>
            <a:pPr marL="217170" indent="-204470">
              <a:lnSpc>
                <a:spcPct val="100000"/>
              </a:lnSpc>
              <a:spcBef>
                <a:spcPts val="350"/>
              </a:spcBef>
              <a:buClr>
                <a:srgbClr val="FF0000"/>
              </a:buClr>
              <a:buSzPct val="94000"/>
              <a:buFont typeface="Wingdings" panose="05000000000000000000"/>
              <a:buChar char=""/>
              <a:tabLst>
                <a:tab pos="217170" algn="l"/>
              </a:tabLst>
            </a:pPr>
            <a:r>
              <a:rPr sz="1800" dirty="0">
                <a:solidFill>
                  <a:srgbClr val="0000FF"/>
                </a:solidFill>
                <a:latin typeface="Arial Black" panose="020B0A04020102020204"/>
                <a:cs typeface="Arial Black" panose="020B0A04020102020204"/>
              </a:rPr>
              <a:t>ΠΛΕΟΝΕΚΤΗΜΑ</a:t>
            </a:r>
            <a:r>
              <a:rPr sz="1800" spc="5" dirty="0">
                <a:solidFill>
                  <a:srgbClr val="0000FF"/>
                </a:solidFill>
                <a:latin typeface="Arial Black" panose="020B0A04020102020204"/>
                <a:cs typeface="Arial Black" panose="020B0A04020102020204"/>
              </a:rPr>
              <a:t> </a:t>
            </a:r>
            <a:r>
              <a:rPr sz="1800">
                <a:latin typeface="Arial Black" panose="020B0A04020102020204"/>
                <a:cs typeface="Arial Black" panose="020B0A04020102020204"/>
              </a:rPr>
              <a:t>ΤΗΣ</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ΑΜΕΣΗ</a:t>
            </a:r>
            <a:r>
              <a:rPr lang="el-GR" sz="1800" dirty="0" smtClean="0">
                <a:latin typeface="Arial Black" panose="020B0A04020102020204"/>
                <a:cs typeface="Arial Black" panose="020B0A04020102020204"/>
              </a:rPr>
              <a:t>Σ</a:t>
            </a:r>
            <a:r>
              <a:rPr sz="1800" smtClean="0">
                <a:latin typeface="Arial Black" panose="020B0A04020102020204"/>
                <a:cs typeface="Arial Black" panose="020B0A04020102020204"/>
              </a:rPr>
              <a:t> ΜΕΤΑΔΟΣΗ</a:t>
            </a:r>
            <a:r>
              <a:rPr lang="el-GR" sz="1800" dirty="0" smtClean="0">
                <a:latin typeface="Arial Black" panose="020B0A04020102020204"/>
                <a:cs typeface="Arial Black" panose="020B0A04020102020204"/>
              </a:rPr>
              <a:t>Σ</a:t>
            </a:r>
            <a:r>
              <a:rPr sz="1800" smtClean="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a:t>
            </a:r>
            <a:r>
              <a:rPr sz="1800" spc="-50" dirty="0">
                <a:latin typeface="Arial Black" panose="020B0A04020102020204"/>
                <a:cs typeface="Arial Black" panose="020B0A04020102020204"/>
              </a:rPr>
              <a:t>:</a:t>
            </a:r>
            <a:endParaRPr sz="1800">
              <a:latin typeface="Arial Black" panose="020B0A04020102020204"/>
              <a:cs typeface="Arial Black" panose="020B0A04020102020204"/>
            </a:endParaRPr>
          </a:p>
          <a:p>
            <a:pPr marL="732790" marR="5080" lvl="1">
              <a:lnSpc>
                <a:spcPct val="100000"/>
              </a:lnSpc>
              <a:spcBef>
                <a:spcPts val="360"/>
              </a:spcBef>
              <a:buClr>
                <a:srgbClr val="FF0000"/>
              </a:buClr>
              <a:buSzPct val="94000"/>
              <a:buFont typeface="Wingdings" panose="05000000000000000000"/>
              <a:buChar char=""/>
              <a:tabLst>
                <a:tab pos="915035"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ΧΡΗΣΗ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ΜΕΙΩΤΗΡΑ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(ΒΑΡΥ,</a:t>
            </a:r>
            <a:r>
              <a:rPr sz="1800" spc="-10" dirty="0">
                <a:latin typeface="Arial Black" panose="020B0A04020102020204"/>
                <a:cs typeface="Arial Black" panose="020B0A04020102020204"/>
              </a:rPr>
              <a:t> ΟΓΚΩΔΕΣ, </a:t>
            </a:r>
            <a:r>
              <a:rPr sz="1800">
                <a:latin typeface="Arial Black" panose="020B0A04020102020204"/>
                <a:cs typeface="Arial Black" panose="020B0A04020102020204"/>
              </a:rPr>
              <a:t>ΑΥΞΗΣΗ</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ΚΟΣΤΟ</a:t>
            </a:r>
            <a:r>
              <a:rPr lang="el-GR" sz="1800" dirty="0" smtClean="0">
                <a:latin typeface="Arial Black" panose="020B0A04020102020204"/>
                <a:cs typeface="Arial Black" panose="020B0A04020102020204"/>
              </a:rPr>
              <a:t>Υ</a:t>
            </a:r>
            <a:r>
              <a:rPr sz="1800" spc="15" smtClean="0">
                <a:latin typeface="Arial Black" panose="020B0A04020102020204"/>
                <a:cs typeface="Arial Black" panose="020B0A04020102020204"/>
              </a:rPr>
              <a:t> </a:t>
            </a:r>
            <a:r>
              <a:rPr sz="1800" smtClean="0">
                <a:latin typeface="Arial Black" panose="020B0A04020102020204"/>
                <a:cs typeface="Arial Black" panose="020B0A04020102020204"/>
              </a:rPr>
              <a:t>ΚΤΗΣ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ΚΑΙ ΣΥΝΤΗΡΗΣΗΣ, </a:t>
            </a:r>
            <a:r>
              <a:rPr sz="1800">
                <a:latin typeface="Arial Black" panose="020B0A04020102020204"/>
                <a:cs typeface="Arial Black" panose="020B0A04020102020204"/>
              </a:rPr>
              <a:t>ΑΥΞΗΣΗ</a:t>
            </a:r>
            <a:r>
              <a:rPr sz="1800" spc="5">
                <a:latin typeface="Arial Black" panose="020B0A04020102020204"/>
                <a:cs typeface="Arial Black" panose="020B0A04020102020204"/>
              </a:rPr>
              <a:t> </a:t>
            </a:r>
            <a:r>
              <a:rPr sz="1800" spc="-25" smtClean="0">
                <a:latin typeface="Arial Black" panose="020B0A04020102020204"/>
                <a:cs typeface="Arial Black" panose="020B0A04020102020204"/>
              </a:rPr>
              <a:t>Τ</a:t>
            </a:r>
            <a:r>
              <a:rPr lang="el-GR" sz="1800" spc="-25" dirty="0" smtClean="0">
                <a:latin typeface="Arial Black" panose="020B0A04020102020204"/>
                <a:cs typeface="Arial Black" panose="020B0A04020102020204"/>
              </a:rPr>
              <a:t>ΩΝ</a:t>
            </a:r>
            <a:r>
              <a:rPr sz="1800" spc="-25" smtClean="0">
                <a:latin typeface="Arial Black" panose="020B0A04020102020204"/>
                <a:cs typeface="Arial Black" panose="020B0A04020102020204"/>
              </a:rPr>
              <a:t> </a:t>
            </a:r>
            <a:r>
              <a:rPr sz="1800" smtClean="0">
                <a:latin typeface="Arial Black" panose="020B0A04020102020204"/>
                <a:cs typeface="Arial Black" panose="020B0A04020102020204"/>
              </a:rPr>
              <a:t>ΤΡΙΒ</a:t>
            </a:r>
            <a:r>
              <a:rPr lang="el-GR" sz="1800" dirty="0" smtClean="0">
                <a:latin typeface="Arial Black" panose="020B0A04020102020204"/>
                <a:cs typeface="Arial Black" panose="020B0A04020102020204"/>
              </a:rPr>
              <a:t>ΩΝ</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ΤΗΣ</a:t>
            </a:r>
            <a:r>
              <a:rPr sz="1800" spc="5">
                <a:latin typeface="Arial Black" panose="020B0A04020102020204"/>
                <a:cs typeface="Arial Black" panose="020B0A04020102020204"/>
              </a:rPr>
              <a:t> </a:t>
            </a:r>
            <a:r>
              <a:rPr sz="1800" spc="-10" smtClean="0">
                <a:latin typeface="Arial Black" panose="020B0A04020102020204"/>
                <a:cs typeface="Arial Black" panose="020B0A04020102020204"/>
              </a:rPr>
              <a:t>ΙΣΧΥ</a:t>
            </a:r>
            <a:r>
              <a:rPr lang="el-GR" sz="1800" spc="-10" dirty="0" smtClean="0">
                <a:latin typeface="Arial Black" panose="020B0A04020102020204"/>
                <a:cs typeface="Arial Black" panose="020B0A04020102020204"/>
              </a:rPr>
              <a:t>Ο</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marL="732790" marR="445135" lvl="1">
              <a:lnSpc>
                <a:spcPct val="100000"/>
              </a:lnSpc>
              <a:spcBef>
                <a:spcPts val="360"/>
              </a:spcBef>
              <a:buClr>
                <a:srgbClr val="FF0000"/>
              </a:buClr>
              <a:buSzPct val="94000"/>
              <a:buFont typeface="Wingdings" panose="05000000000000000000"/>
              <a:buChar char=""/>
              <a:tabLst>
                <a:tab pos="915035" algn="l"/>
              </a:tabLst>
            </a:pPr>
            <a:r>
              <a:rPr sz="1800" dirty="0">
                <a:latin typeface="Arial Black" panose="020B0A04020102020204"/>
                <a:cs typeface="Arial Black" panose="020B0A04020102020204"/>
              </a:rPr>
              <a:t>ΜΕ 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ΚΑΥΣΑΕΡΙΑ ΕΧΟΥΜΕ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ΔΙΑΘΕΣΙΜΗ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ΥΨΗΛΗ </a:t>
            </a:r>
            <a:r>
              <a:rPr sz="1800">
                <a:latin typeface="Arial Black" panose="020B0A04020102020204"/>
                <a:cs typeface="Arial Black" panose="020B0A04020102020204"/>
              </a:rPr>
              <a:t>ΠΟΙΟΤΗΤΑ </a:t>
            </a:r>
            <a:r>
              <a:rPr sz="1800" smtClean="0">
                <a:latin typeface="Arial Black" panose="020B0A04020102020204"/>
                <a:cs typeface="Arial Black" panose="020B0A04020102020204"/>
              </a:rPr>
              <a:t>ΕΝΕΡΓΕΙΑ</a:t>
            </a:r>
            <a:r>
              <a:rPr lang="el-GR" sz="1800" dirty="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ΧΡΗΣΙΜΟΠΟΙΕΙΤΑΙ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 </a:t>
            </a:r>
            <a:r>
              <a:rPr sz="1800" spc="-10" dirty="0">
                <a:latin typeface="Arial Black" panose="020B0A04020102020204"/>
                <a:cs typeface="Arial Black" panose="020B0A04020102020204"/>
              </a:rPr>
              <a:t>POWER </a:t>
            </a:r>
            <a:r>
              <a:rPr sz="1800" dirty="0">
                <a:latin typeface="Arial Black" panose="020B0A04020102020204"/>
                <a:cs typeface="Arial Black" panose="020B0A04020102020204"/>
              </a:rPr>
              <a:t>TURBINE</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ΓΙΑ</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ΗΛΕΚΤΡΙΚΗ</a:t>
            </a:r>
            <a:r>
              <a:rPr sz="1800" spc="-10" smtClean="0">
                <a:latin typeface="Arial Black" panose="020B0A04020102020204"/>
                <a:cs typeface="Arial Black" panose="020B0A04020102020204"/>
              </a:rPr>
              <a:t> ΙΣΧΥ.</a:t>
            </a:r>
            <a:endParaRPr sz="1800">
              <a:latin typeface="Arial Black" panose="020B0A04020102020204"/>
              <a:cs typeface="Arial Black" panose="020B0A04020102020204"/>
            </a:endParaRPr>
          </a:p>
          <a:p>
            <a:pPr lvl="1">
              <a:lnSpc>
                <a:spcPct val="100000"/>
              </a:lnSpc>
              <a:spcBef>
                <a:spcPts val="60"/>
              </a:spcBef>
              <a:buClr>
                <a:srgbClr val="FF0000"/>
              </a:buClr>
              <a:buFont typeface="Wingdings" panose="05000000000000000000"/>
              <a:buChar char=""/>
            </a:pPr>
            <a:endParaRPr sz="2000">
              <a:latin typeface="Arial Black" panose="020B0A04020102020204"/>
              <a:cs typeface="Arial Black" panose="020B0A04020102020204"/>
            </a:endParaRPr>
          </a:p>
          <a:p>
            <a:pPr marL="217170" indent="-204470">
              <a:lnSpc>
                <a:spcPct val="100000"/>
              </a:lnSpc>
              <a:buClr>
                <a:srgbClr val="FF0000"/>
              </a:buClr>
              <a:buSzPct val="94000"/>
              <a:buFont typeface="Wingdings" panose="05000000000000000000"/>
              <a:buChar char=""/>
              <a:tabLst>
                <a:tab pos="217170" algn="l"/>
              </a:tabLst>
            </a:pPr>
            <a:r>
              <a:rPr sz="1800" dirty="0">
                <a:solidFill>
                  <a:srgbClr val="0000FF"/>
                </a:solidFill>
                <a:latin typeface="Arial Black" panose="020B0A04020102020204"/>
                <a:cs typeface="Arial Black" panose="020B0A04020102020204"/>
              </a:rPr>
              <a:t>ΜΕΙΟΝΕΚΤΗΜΑ</a:t>
            </a:r>
            <a:r>
              <a:rPr sz="1800" spc="15" dirty="0">
                <a:solidFill>
                  <a:srgbClr val="0000FF"/>
                </a:solidFill>
                <a:latin typeface="Arial Black" panose="020B0A04020102020204"/>
                <a:cs typeface="Arial Black" panose="020B0A04020102020204"/>
              </a:rPr>
              <a:t> </a:t>
            </a:r>
            <a:r>
              <a:rPr sz="1800">
                <a:latin typeface="Arial Black" panose="020B0A04020102020204"/>
                <a:cs typeface="Arial Black" panose="020B0A04020102020204"/>
              </a:rPr>
              <a:t>ΤΗΣ </a:t>
            </a:r>
            <a:r>
              <a:rPr sz="1800" smtClean="0">
                <a:latin typeface="Arial Black" panose="020B0A04020102020204"/>
                <a:cs typeface="Arial Black" panose="020B0A04020102020204"/>
              </a:rPr>
              <a:t>ΑΜΕΣΗ</a:t>
            </a:r>
            <a:r>
              <a:rPr lang="el-GR" sz="1800" dirty="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smtClean="0">
                <a:latin typeface="Arial Black" panose="020B0A04020102020204"/>
                <a:cs typeface="Arial Black" panose="020B0A04020102020204"/>
              </a:rPr>
              <a:t>ΜΕΤΑΔΟΣΗ</a:t>
            </a:r>
            <a:r>
              <a:rPr lang="el-GR" sz="1800" dirty="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5" dirty="0">
                <a:latin typeface="Arial Black" panose="020B0A04020102020204"/>
                <a:cs typeface="Arial Black" panose="020B0A04020102020204"/>
              </a:rPr>
              <a:t> </a:t>
            </a:r>
            <a:r>
              <a:rPr sz="1800" spc="-50" dirty="0">
                <a:latin typeface="Arial Black" panose="020B0A04020102020204"/>
                <a:cs typeface="Arial Black" panose="020B0A04020102020204"/>
              </a:rPr>
              <a:t>:</a:t>
            </a:r>
            <a:endParaRPr sz="1800">
              <a:latin typeface="Arial Black" panose="020B0A04020102020204"/>
              <a:cs typeface="Arial Black" panose="020B0A04020102020204"/>
            </a:endParaRPr>
          </a:p>
          <a:p>
            <a:pPr marL="732790" marR="400685" lvl="1">
              <a:lnSpc>
                <a:spcPct val="100000"/>
              </a:lnSpc>
              <a:spcBef>
                <a:spcPts val="360"/>
              </a:spcBef>
              <a:buClr>
                <a:srgbClr val="FF0000"/>
              </a:buClr>
              <a:buSzPct val="94000"/>
              <a:buFont typeface="Wingdings" panose="05000000000000000000"/>
              <a:buChar char=""/>
              <a:tabLst>
                <a:tab pos="99060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ΑΠΟΥΣΙΑ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ΕΠΙΛΟΓΗΣ ΣΤΗΝ ΠΕΡΙΠΤΩΣΗ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ΒΛΑΒΗΣ </a:t>
            </a:r>
            <a:r>
              <a:rPr sz="1800" spc="-25" dirty="0">
                <a:latin typeface="Arial Black" panose="020B0A04020102020204"/>
                <a:cs typeface="Arial Black" panose="020B0A04020102020204"/>
              </a:rPr>
              <a:t>ΤΟΥ </a:t>
            </a:r>
            <a:r>
              <a:rPr sz="1800" spc="-10" dirty="0">
                <a:latin typeface="Arial Black" panose="020B0A04020102020204"/>
                <a:cs typeface="Arial Black" panose="020B0A04020102020204"/>
              </a:rPr>
              <a:t>ΚΙΝΗΤΗΡΑ.</a:t>
            </a:r>
            <a:endParaRPr sz="1800">
              <a:latin typeface="Arial Black" panose="020B0A04020102020204"/>
              <a:cs typeface="Arial Black" panose="020B0A04020102020204"/>
            </a:endParaRPr>
          </a:p>
          <a:p>
            <a:pPr marL="732790" marR="843280" lvl="1">
              <a:lnSpc>
                <a:spcPct val="100000"/>
              </a:lnSpc>
              <a:spcBef>
                <a:spcPts val="360"/>
              </a:spcBef>
              <a:buClr>
                <a:srgbClr val="FF0000"/>
              </a:buClr>
              <a:buSzPct val="94000"/>
              <a:buFont typeface="Wingdings" panose="05000000000000000000"/>
              <a:buChar char=""/>
              <a:tabLst>
                <a:tab pos="915035" algn="l"/>
              </a:tabLst>
            </a:pPr>
            <a:r>
              <a:rPr sz="1800" dirty="0">
                <a:latin typeface="Arial Black" panose="020B0A04020102020204"/>
                <a:cs typeface="Arial Black" panose="020B0A04020102020204"/>
              </a:rPr>
              <a:t>ΔΕΝ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ΥΠΑΡΧΕΙ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ΕΛΕΥΘΕΡΙΑ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ΕΠΙΛΟΓΗΣ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ΣΥΝΔΥΑΣΜΟΥ </a:t>
            </a:r>
            <a:r>
              <a:rPr sz="1800" dirty="0">
                <a:latin typeface="Arial Black" panose="020B0A04020102020204"/>
                <a:cs typeface="Arial Black" panose="020B0A04020102020204"/>
              </a:rPr>
              <a:t>ΚΙΝΗΤΗΡΩΝ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 ΜΕΡΙΚΑ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ΦΟΡΤΙΑ.</a:t>
            </a:r>
            <a:endParaRPr sz="1800">
              <a:latin typeface="Arial Black" panose="020B0A04020102020204"/>
              <a:cs typeface="Arial Black" panose="020B0A04020102020204"/>
            </a:endParaRPr>
          </a:p>
          <a:p>
            <a:pPr marL="732790" marR="974090" lvl="1">
              <a:lnSpc>
                <a:spcPct val="100000"/>
              </a:lnSpc>
              <a:spcBef>
                <a:spcPts val="360"/>
              </a:spcBef>
              <a:buClr>
                <a:srgbClr val="FF0000"/>
              </a:buClr>
              <a:buSzPct val="94000"/>
              <a:buFont typeface="Wingdings" panose="05000000000000000000"/>
              <a:buChar char=""/>
              <a:tabLst>
                <a:tab pos="915035" algn="l"/>
              </a:tabLst>
            </a:pPr>
            <a:r>
              <a:rPr sz="1800" dirty="0">
                <a:latin typeface="Arial Black" panose="020B0A04020102020204"/>
                <a:cs typeface="Arial Black" panose="020B0A04020102020204"/>
              </a:rPr>
              <a:t>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ΜΟΝΑΔΙΚΗ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ΕΛΙΚΑ ΕΧΕΙ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ΛΙΓΟΤΕΡΗ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ΔΥΝΑΤΟΤΗΤΑ </a:t>
            </a:r>
            <a:r>
              <a:rPr sz="1800" dirty="0">
                <a:latin typeface="Arial Black" panose="020B0A04020102020204"/>
                <a:cs typeface="Arial Black" panose="020B0A04020102020204"/>
              </a:rPr>
              <a:t>ΕΛΙΓΜΩΝ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ΠΛΟΙΟΥ.</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9179"/>
            <a:ext cx="8458835" cy="5352746"/>
          </a:xfrm>
          <a:prstGeom prst="rect">
            <a:avLst/>
          </a:prstGeom>
        </p:spPr>
        <p:txBody>
          <a:bodyPr vert="horz" wrap="square" lIns="0" tIns="58419" rIns="0" bIns="0" rtlCol="0">
            <a:spAutoFit/>
          </a:bodyPr>
          <a:lstStyle/>
          <a:p>
            <a:pPr marL="1906270">
              <a:lnSpc>
                <a:spcPct val="100000"/>
              </a:lnSpc>
              <a:spcBef>
                <a:spcPts val="460"/>
              </a:spcBef>
            </a:pPr>
            <a:r>
              <a:rPr sz="1800" u="heavy" dirty="0">
                <a:solidFill>
                  <a:srgbClr val="FF0000"/>
                </a:solidFill>
                <a:uFill>
                  <a:solidFill>
                    <a:srgbClr val="FF0000"/>
                  </a:solidFill>
                </a:uFill>
                <a:latin typeface="Arial Black" panose="020B0A04020102020204"/>
                <a:cs typeface="Arial Black" panose="020B0A04020102020204"/>
              </a:rPr>
              <a:t>ΕΜΜΕΣΗ ΜΕΤΑΔΟΣΗ</a:t>
            </a:r>
            <a:r>
              <a:rPr sz="1800" u="heavy" spc="-5" dirty="0">
                <a:solidFill>
                  <a:srgbClr val="FF0000"/>
                </a:solidFill>
                <a:uFill>
                  <a:solidFill>
                    <a:srgbClr val="FF0000"/>
                  </a:solidFill>
                </a:uFill>
                <a:latin typeface="Arial Black" panose="020B0A04020102020204"/>
                <a:cs typeface="Arial Black" panose="020B0A04020102020204"/>
              </a:rPr>
              <a:t> </a:t>
            </a:r>
            <a:r>
              <a:rPr sz="1800" u="heavy">
                <a:solidFill>
                  <a:srgbClr val="FF0000"/>
                </a:solidFill>
                <a:uFill>
                  <a:solidFill>
                    <a:srgbClr val="FF0000"/>
                  </a:solidFill>
                </a:uFill>
                <a:latin typeface="Arial Black" panose="020B0A04020102020204"/>
                <a:cs typeface="Arial Black" panose="020B0A04020102020204"/>
              </a:rPr>
              <a:t>ΤΗΣ</a:t>
            </a:r>
            <a:r>
              <a:rPr sz="1800" u="heavy" spc="15">
                <a:solidFill>
                  <a:srgbClr val="FF0000"/>
                </a:solidFill>
                <a:uFill>
                  <a:solidFill>
                    <a:srgbClr val="FF0000"/>
                  </a:solidFill>
                </a:uFill>
                <a:latin typeface="Arial Black" panose="020B0A04020102020204"/>
                <a:cs typeface="Arial Black" panose="020B0A04020102020204"/>
              </a:rPr>
              <a:t> </a:t>
            </a:r>
            <a:r>
              <a:rPr sz="1800" u="heavy" spc="-10" smtClean="0">
                <a:solidFill>
                  <a:srgbClr val="FF0000"/>
                </a:solidFill>
                <a:uFill>
                  <a:solidFill>
                    <a:srgbClr val="FF0000"/>
                  </a:solidFill>
                </a:uFill>
                <a:latin typeface="Arial Black" panose="020B0A04020102020204"/>
                <a:cs typeface="Arial Black" panose="020B0A04020102020204"/>
              </a:rPr>
              <a:t>ΚΙΝΗΣ</a:t>
            </a:r>
            <a:r>
              <a:rPr lang="el-GR" sz="1800" u="heavy" spc="-10" dirty="0" smtClean="0">
                <a:solidFill>
                  <a:srgbClr val="FF0000"/>
                </a:solidFill>
                <a:uFill>
                  <a:solidFill>
                    <a:srgbClr val="FF0000"/>
                  </a:solidFill>
                </a:uFill>
                <a:latin typeface="Arial Black" panose="020B0A04020102020204"/>
                <a:cs typeface="Arial Black" panose="020B0A04020102020204"/>
              </a:rPr>
              <a:t>Η</a:t>
            </a:r>
            <a:r>
              <a:rPr sz="1800" u="heavy" spc="-10" smtClean="0">
                <a:solidFill>
                  <a:srgbClr val="FF0000"/>
                </a:solidFill>
                <a:uFill>
                  <a:solidFill>
                    <a:srgbClr val="FF0000"/>
                  </a:solidFill>
                </a:uFill>
                <a:latin typeface="Arial Black" panose="020B0A04020102020204"/>
                <a:cs typeface="Arial Black" panose="020B0A04020102020204"/>
              </a:rPr>
              <a:t>Σ</a:t>
            </a:r>
            <a:endParaRPr sz="1800">
              <a:latin typeface="Arial Black" panose="020B0A04020102020204"/>
              <a:cs typeface="Arial Black" panose="020B0A04020102020204"/>
            </a:endParaRPr>
          </a:p>
          <a:p>
            <a:pPr marL="12700" marR="3225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ΕΜΜΕΣΗ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ΜΕΤΑΔΟΣΗ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ΤΗΣ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ΚΙΝΗΣ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ΧΡΗΣΗ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ΜΙΑΣ</a:t>
            </a:r>
            <a:r>
              <a:rPr sz="1800" spc="10">
                <a:latin typeface="Arial Black" panose="020B0A04020102020204"/>
                <a:cs typeface="Arial Black" panose="020B0A04020102020204"/>
              </a:rPr>
              <a:t> </a:t>
            </a:r>
            <a:r>
              <a:rPr lang="el-GR" sz="1800" spc="-50" dirty="0">
                <a:latin typeface="Arial Black" panose="020B0A04020102020204"/>
                <a:cs typeface="Arial Black" panose="020B0A04020102020204"/>
              </a:rPr>
              <a:t>ή</a:t>
            </a:r>
            <a:r>
              <a:rPr sz="1800" spc="-50" smtClean="0">
                <a:latin typeface="Arial Black" panose="020B0A04020102020204"/>
                <a:cs typeface="Arial Black" panose="020B0A04020102020204"/>
              </a:rPr>
              <a:t> </a:t>
            </a:r>
            <a:r>
              <a:rPr sz="1800" dirty="0">
                <a:latin typeface="Arial Black" panose="020B0A04020102020204"/>
                <a:cs typeface="Arial Black" panose="020B0A04020102020204"/>
              </a:rPr>
              <a:t>ΠΕΡΙΣΣΟΤΕΡΩΝ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ΜΕΣΟΣΤΡΟΦΩΝ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ΣΥΝΔΕΔΕΜΕΝΩΝ </a:t>
            </a:r>
            <a:r>
              <a:rPr sz="1800" dirty="0">
                <a:latin typeface="Arial Black" panose="020B0A04020102020204"/>
                <a:cs typeface="Arial Black" panose="020B0A04020102020204"/>
              </a:rPr>
              <a:t>ΜΕΣΩ</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ΜΕΙΩΤΗΡΑ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ΑΤΡΑΚΤΟ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ΕΛΙΚΑΣ.</a:t>
            </a:r>
            <a:endParaRPr sz="1800">
              <a:latin typeface="Arial Black" panose="020B0A04020102020204"/>
              <a:cs typeface="Arial Black" panose="020B0A04020102020204"/>
            </a:endParaRPr>
          </a:p>
          <a:p>
            <a:pPr marL="12700" marR="508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ΕΛΙΚΑ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ΕΧΕΙ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ΠΤΕΡΥΓΙΑ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ΣΤΑΘΕΡΟΥ</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mtClean="0">
                <a:latin typeface="Arial Black" panose="020B0A04020102020204"/>
                <a:cs typeface="Arial Black" panose="020B0A04020102020204"/>
              </a:rPr>
              <a:t> </a:t>
            </a:r>
            <a:r>
              <a:rPr sz="1800" spc="-10" dirty="0">
                <a:latin typeface="Arial Black" panose="020B0A04020102020204"/>
                <a:cs typeface="Arial Black" panose="020B0A04020102020204"/>
              </a:rPr>
              <a:t>ΜΕΤΑΒΛΗΤΟΥ ΒΗΜΑΤΟΣ.</a:t>
            </a:r>
            <a:endParaRPr sz="1800">
              <a:latin typeface="Arial Black" panose="020B0A04020102020204"/>
              <a:cs typeface="Arial Black" panose="020B0A04020102020204"/>
            </a:endParaRPr>
          </a:p>
          <a:p>
            <a:pPr marL="12700" marR="92202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ΠΑΡΟΥΣΙΑ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ΜΕΙΩΤΗΡΑ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ΣΤΡΟΦΩΝ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ΣΥΝΔΕΕΤΑΙ</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ΜΕ </a:t>
            </a:r>
            <a:r>
              <a:rPr sz="1800" dirty="0">
                <a:latin typeface="Arial Black" panose="020B0A04020102020204"/>
                <a:cs typeface="Arial Black" panose="020B0A04020102020204"/>
              </a:rPr>
              <a:t>ΑΥΞΗΜΕΝΕΣ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ΑΠΩΛΕΙΕΣ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ΤΡΙΒΩΝ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ΜΕΙΩΣΗ ΤΟΥ</a:t>
            </a:r>
            <a:r>
              <a:rPr sz="1800" spc="5" dirty="0">
                <a:latin typeface="Arial Black" panose="020B0A04020102020204"/>
                <a:cs typeface="Arial Black" panose="020B0A04020102020204"/>
              </a:rPr>
              <a:t> </a:t>
            </a:r>
            <a:r>
              <a:rPr sz="1800" spc="-10">
                <a:latin typeface="Arial Black" panose="020B0A04020102020204"/>
                <a:cs typeface="Arial Black" panose="020B0A04020102020204"/>
              </a:rPr>
              <a:t>ΒΑΘΜΟΥ </a:t>
            </a:r>
            <a:r>
              <a:rPr sz="1800" smtClean="0">
                <a:latin typeface="Arial Black" panose="020B0A04020102020204"/>
                <a:cs typeface="Arial Black" panose="020B0A04020102020204"/>
              </a:rPr>
              <a:t>ΑΠΟΔΟΣ</a:t>
            </a:r>
            <a:r>
              <a:rPr lang="el-GR" dirty="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ΕΓΚΑΤΑΣΤΑΣΗΣ.</a:t>
            </a:r>
            <a:endParaRPr sz="1800">
              <a:latin typeface="Arial Black" panose="020B0A04020102020204"/>
              <a:cs typeface="Arial Black" panose="020B0A04020102020204"/>
            </a:endParaRPr>
          </a:p>
          <a:p>
            <a:pPr marL="12700" marR="27114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ΑΚΟΜΑ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ΜΑΖΙ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ΜΕΓΑΛΥΤΕΡΟ</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ΚΟΣΤΟΣ </a:t>
            </a:r>
            <a:r>
              <a:rPr sz="1800" smtClean="0">
                <a:latin typeface="Arial Black" panose="020B0A04020102020204"/>
                <a:cs typeface="Arial Black" panose="020B0A04020102020204"/>
              </a:rPr>
              <a:t>ΚΤΗΣ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ΜΕΙΩΤΗΡΑ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ΣΥΝΟΛΙΚΟ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ΚΟΣΤΟΣ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ΕΓΚΑΤΑΣΤΑΣΗΣ</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ΕΙΝΑΙ </a:t>
            </a:r>
            <a:r>
              <a:rPr sz="1800" dirty="0">
                <a:latin typeface="Arial Black" panose="020B0A04020102020204"/>
                <a:cs typeface="Arial Black" panose="020B0A04020102020204"/>
              </a:rPr>
              <a:t>ΜΙΚΡΟΤΕΡΟ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ΔΙΧΡΟΝΗΣ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ΑΜΕΣΗ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ΜΕΤΑΔΟΣΗ.</a:t>
            </a:r>
            <a:endParaRPr sz="1800">
              <a:latin typeface="Arial Black" panose="020B0A04020102020204"/>
              <a:cs typeface="Arial Black" panose="020B0A04020102020204"/>
            </a:endParaRPr>
          </a:p>
          <a:p>
            <a:pPr marL="12700" marR="18605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 ΧΡΗΣΙΜΟΠΟΙΗΣΗ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ΠΕΡΙΣΣΟΤΕΡΩΝ ΜΕΣΟΣΤΡΟΦΩΝ</a:t>
            </a:r>
            <a:r>
              <a:rPr sz="1800" spc="5" dirty="0">
                <a:latin typeface="Arial Black" panose="020B0A04020102020204"/>
                <a:cs typeface="Arial Black" panose="020B0A04020102020204"/>
              </a:rPr>
              <a:t> </a:t>
            </a:r>
            <a:r>
              <a:rPr sz="1800" spc="-25">
                <a:latin typeface="Arial Black" panose="020B0A04020102020204"/>
                <a:cs typeface="Arial Black" panose="020B0A04020102020204"/>
              </a:rPr>
              <a:t>ΜΕ </a:t>
            </a:r>
            <a:r>
              <a:rPr sz="1800" smtClean="0">
                <a:latin typeface="Arial Black" panose="020B0A04020102020204"/>
                <a:cs typeface="Arial Black" panose="020B0A04020102020204"/>
              </a:rPr>
              <a:t>ΜΕΙΩΤΗΡΑ</a:t>
            </a:r>
            <a:r>
              <a:rPr lang="el-GR" sz="1800" dirty="0" smtClean="0">
                <a:latin typeface="Arial Black" panose="020B0A04020102020204"/>
                <a:cs typeface="Arial Black" panose="020B0A04020102020204"/>
              </a:rPr>
              <a:t>,</a:t>
            </a:r>
            <a:r>
              <a:rPr sz="1800" smtClean="0">
                <a:latin typeface="Arial Black" panose="020B0A04020102020204"/>
                <a:cs typeface="Arial Black" panose="020B0A04020102020204"/>
              </a:rPr>
              <a:t> </a:t>
            </a:r>
            <a:r>
              <a:rPr sz="1800" dirty="0">
                <a:latin typeface="Arial Black" panose="020B0A04020102020204"/>
                <a:cs typeface="Arial Black" panose="020B0A04020102020204"/>
              </a:rPr>
              <a:t>ΠΡΟΣΔΙΔΕΙ</a:t>
            </a:r>
            <a:r>
              <a:rPr sz="1800" spc="-15" dirty="0">
                <a:latin typeface="Arial Black" panose="020B0A04020102020204"/>
                <a:cs typeface="Arial Black" panose="020B0A04020102020204"/>
              </a:rPr>
              <a:t> </a:t>
            </a:r>
            <a:r>
              <a:rPr sz="1800">
                <a:latin typeface="Arial Black" panose="020B0A04020102020204"/>
                <a:cs typeface="Arial Black" panose="020B0A04020102020204"/>
              </a:rPr>
              <a:t>ΣΗΜΑΝΤΙΚΑ</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ΠΛΕΟΝΕΚΤΗΜΑΤΑ</a:t>
            </a:r>
            <a:r>
              <a:rPr sz="1800" spc="-5" smtClean="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ΠΕΡΙΠΤΩΣΗ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ΒΛΑΒΗΣ</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ΜΙΑΣ</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ΜΗΧΑΝΗΣ</a:t>
            </a:r>
            <a:r>
              <a:rPr lang="el-GR" sz="1800" dirty="0" smtClean="0">
                <a:latin typeface="Arial Black" panose="020B0A04020102020204"/>
                <a:cs typeface="Arial Black" panose="020B0A04020102020204"/>
              </a:rPr>
              <a:t>.</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ΥΠΟΛΟΙΠΕΣ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ΠΑΡΕΧΟΥΝ </a:t>
            </a:r>
            <a:r>
              <a:rPr sz="1800" dirty="0">
                <a:latin typeface="Arial Black" panose="020B0A04020102020204"/>
                <a:cs typeface="Arial Black" panose="020B0A04020102020204"/>
              </a:rPr>
              <a:t>ΚΙΝΗΣΗ ΣΤΟ </a:t>
            </a:r>
            <a:r>
              <a:rPr sz="1800" spc="-10" dirty="0">
                <a:latin typeface="Arial Black" panose="020B0A04020102020204"/>
                <a:cs typeface="Arial Black" panose="020B0A04020102020204"/>
              </a:rPr>
              <a:t>ΠΛΟΙΟ.</a:t>
            </a:r>
            <a:endParaRPr sz="1800">
              <a:latin typeface="Arial Black" panose="020B0A04020102020204"/>
              <a:cs typeface="Arial Black" panose="020B0A04020102020204"/>
            </a:endParaRPr>
          </a:p>
          <a:p>
            <a:pPr marL="12700" marR="153035">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ΕΠΙΣΗΣ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ΔΙΝΟΥΝ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ΔΥΝΑΤΟΤΗΤΑ ΤΗΣ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ΣΥΝΤΗΡΗΣΗΣ </a:t>
            </a:r>
            <a:r>
              <a:rPr sz="1800" dirty="0">
                <a:latin typeface="Arial Black" panose="020B0A04020102020204"/>
                <a:cs typeface="Arial Black" panose="020B0A04020102020204"/>
              </a:rPr>
              <a:t>ΚΑΠΟΙΩΝ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ΠΛΩ</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ΕΝΩ</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ΥΠΟΛΟΙΠΕΣ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ΛΕΙΤΟΥΡΓΟΥΝ.</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pic>
        <p:nvPicPr>
          <p:cNvPr id="4" name="object 4"/>
          <p:cNvPicPr/>
          <p:nvPr/>
        </p:nvPicPr>
        <p:blipFill>
          <a:blip r:embed="rId1" cstate="print"/>
          <a:stretch>
            <a:fillRect/>
          </a:stretch>
        </p:blipFill>
        <p:spPr>
          <a:xfrm>
            <a:off x="786130" y="1141730"/>
            <a:ext cx="3214370" cy="5429250"/>
          </a:xfrm>
          <a:prstGeom prst="rect">
            <a:avLst/>
          </a:prstGeom>
        </p:spPr>
      </p:pic>
      <p:pic>
        <p:nvPicPr>
          <p:cNvPr id="5" name="object 5"/>
          <p:cNvPicPr/>
          <p:nvPr/>
        </p:nvPicPr>
        <p:blipFill>
          <a:blip r:embed="rId2" cstate="print"/>
          <a:stretch>
            <a:fillRect/>
          </a:stretch>
        </p:blipFill>
        <p:spPr>
          <a:xfrm>
            <a:off x="5285740" y="1143000"/>
            <a:ext cx="3357879" cy="5285740"/>
          </a:xfrm>
          <a:prstGeom prst="rect">
            <a:avLst/>
          </a:prstGeom>
        </p:spPr>
      </p:pic>
      <p:sp>
        <p:nvSpPr>
          <p:cNvPr id="6" name="object 6"/>
          <p:cNvSpPr txBox="1"/>
          <p:nvPr/>
        </p:nvSpPr>
        <p:spPr>
          <a:xfrm>
            <a:off x="2604770" y="960120"/>
            <a:ext cx="4157345" cy="269240"/>
          </a:xfrm>
          <a:prstGeom prst="rect">
            <a:avLst/>
          </a:prstGeom>
        </p:spPr>
        <p:txBody>
          <a:bodyPr vert="horz" wrap="square" lIns="0" tIns="12700" rIns="0" bIns="0" rtlCol="0">
            <a:spAutoFit/>
          </a:bodyPr>
          <a:lstStyle/>
          <a:p>
            <a:pPr marL="12700">
              <a:lnSpc>
                <a:spcPct val="100000"/>
              </a:lnSpc>
              <a:spcBef>
                <a:spcPts val="100"/>
              </a:spcBef>
            </a:pPr>
            <a:r>
              <a:rPr sz="1600" u="heavy" dirty="0">
                <a:solidFill>
                  <a:srgbClr val="FF0000"/>
                </a:solidFill>
                <a:uFill>
                  <a:solidFill>
                    <a:srgbClr val="FF0000"/>
                  </a:solidFill>
                </a:uFill>
                <a:latin typeface="Arial Black" panose="020B0A04020102020204"/>
                <a:cs typeface="Arial Black" panose="020B0A04020102020204"/>
              </a:rPr>
              <a:t>ΕΜΜΕΣΗ</a:t>
            </a:r>
            <a:r>
              <a:rPr sz="1600" u="heavy" spc="-55" dirty="0">
                <a:solidFill>
                  <a:srgbClr val="FF0000"/>
                </a:solidFill>
                <a:uFill>
                  <a:solidFill>
                    <a:srgbClr val="FF0000"/>
                  </a:solidFill>
                </a:uFill>
                <a:latin typeface="Arial Black" panose="020B0A04020102020204"/>
                <a:cs typeface="Arial Black" panose="020B0A04020102020204"/>
              </a:rPr>
              <a:t> </a:t>
            </a:r>
            <a:r>
              <a:rPr sz="1600" u="heavy" dirty="0">
                <a:solidFill>
                  <a:srgbClr val="FF0000"/>
                </a:solidFill>
                <a:uFill>
                  <a:solidFill>
                    <a:srgbClr val="FF0000"/>
                  </a:solidFill>
                </a:uFill>
                <a:latin typeface="Arial Black" panose="020B0A04020102020204"/>
                <a:cs typeface="Arial Black" panose="020B0A04020102020204"/>
              </a:rPr>
              <a:t>ΜΕΤΑΔΟΣΗ</a:t>
            </a:r>
            <a:r>
              <a:rPr sz="1600" u="heavy" spc="-40" dirty="0">
                <a:solidFill>
                  <a:srgbClr val="FF0000"/>
                </a:solidFill>
                <a:uFill>
                  <a:solidFill>
                    <a:srgbClr val="FF0000"/>
                  </a:solidFill>
                </a:uFill>
                <a:latin typeface="Arial Black" panose="020B0A04020102020204"/>
                <a:cs typeface="Arial Black" panose="020B0A04020102020204"/>
              </a:rPr>
              <a:t> </a:t>
            </a:r>
            <a:r>
              <a:rPr sz="1600" u="heavy">
                <a:solidFill>
                  <a:srgbClr val="FF0000"/>
                </a:solidFill>
                <a:uFill>
                  <a:solidFill>
                    <a:srgbClr val="FF0000"/>
                  </a:solidFill>
                </a:uFill>
                <a:latin typeface="Arial Black" panose="020B0A04020102020204"/>
                <a:cs typeface="Arial Black" panose="020B0A04020102020204"/>
              </a:rPr>
              <a:t>ΤΗΣ</a:t>
            </a:r>
            <a:r>
              <a:rPr sz="1600" u="heavy" spc="-45">
                <a:solidFill>
                  <a:srgbClr val="FF0000"/>
                </a:solidFill>
                <a:uFill>
                  <a:solidFill>
                    <a:srgbClr val="FF0000"/>
                  </a:solidFill>
                </a:uFill>
                <a:latin typeface="Arial Black" panose="020B0A04020102020204"/>
                <a:cs typeface="Arial Black" panose="020B0A04020102020204"/>
              </a:rPr>
              <a:t> </a:t>
            </a:r>
            <a:r>
              <a:rPr sz="1600" u="heavy" spc="-10" smtClean="0">
                <a:solidFill>
                  <a:srgbClr val="FF0000"/>
                </a:solidFill>
                <a:uFill>
                  <a:solidFill>
                    <a:srgbClr val="FF0000"/>
                  </a:solidFill>
                </a:uFill>
                <a:latin typeface="Arial Black" panose="020B0A04020102020204"/>
                <a:cs typeface="Arial Black" panose="020B0A04020102020204"/>
              </a:rPr>
              <a:t>ΚΙΝΗΣ</a:t>
            </a:r>
            <a:r>
              <a:rPr lang="el-GR" sz="1600" u="heavy" spc="-10" dirty="0" smtClean="0">
                <a:solidFill>
                  <a:srgbClr val="FF0000"/>
                </a:solidFill>
                <a:uFill>
                  <a:solidFill>
                    <a:srgbClr val="FF0000"/>
                  </a:solidFill>
                </a:uFill>
                <a:latin typeface="Arial Black" panose="020B0A04020102020204"/>
                <a:cs typeface="Arial Black" panose="020B0A04020102020204"/>
              </a:rPr>
              <a:t>Η</a:t>
            </a:r>
            <a:r>
              <a:rPr sz="1600" u="heavy" spc="-10" smtClean="0">
                <a:solidFill>
                  <a:srgbClr val="FF0000"/>
                </a:solidFill>
                <a:uFill>
                  <a:solidFill>
                    <a:srgbClr val="FF0000"/>
                  </a:solidFill>
                </a:uFill>
                <a:latin typeface="Arial Black" panose="020B0A04020102020204"/>
                <a:cs typeface="Arial Black" panose="020B0A04020102020204"/>
              </a:rPr>
              <a:t>Σ</a:t>
            </a:r>
            <a:endParaRPr sz="1600">
              <a:latin typeface="Arial Black" panose="020B0A04020102020204"/>
              <a:cs typeface="Arial Black" panose="020B0A04020102020204"/>
            </a:endParaRPr>
          </a:p>
        </p:txBody>
      </p:sp>
      <p:sp>
        <p:nvSpPr>
          <p:cNvPr id="7" name="object 7"/>
          <p:cNvSpPr txBox="1"/>
          <p:nvPr/>
        </p:nvSpPr>
        <p:spPr>
          <a:xfrm>
            <a:off x="2741929" y="5123179"/>
            <a:ext cx="1964055"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Arial" panose="020B0604020202020204"/>
                <a:cs typeface="Arial" panose="020B0604020202020204"/>
              </a:rPr>
              <a:t>Oil</a:t>
            </a:r>
            <a:r>
              <a:rPr sz="1800" spc="-40" dirty="0">
                <a:latin typeface="Arial" panose="020B0604020202020204"/>
                <a:cs typeface="Arial" panose="020B0604020202020204"/>
              </a:rPr>
              <a:t> </a:t>
            </a:r>
            <a:r>
              <a:rPr sz="1800" dirty="0">
                <a:latin typeface="Arial" panose="020B0604020202020204"/>
                <a:cs typeface="Arial" panose="020B0604020202020204"/>
              </a:rPr>
              <a:t>Distribution</a:t>
            </a:r>
            <a:r>
              <a:rPr sz="1800" spc="-40" dirty="0">
                <a:latin typeface="Arial" panose="020B0604020202020204"/>
                <a:cs typeface="Arial" panose="020B0604020202020204"/>
              </a:rPr>
              <a:t> </a:t>
            </a:r>
            <a:r>
              <a:rPr sz="1800" spc="-25" dirty="0">
                <a:latin typeface="Arial" panose="020B0604020202020204"/>
                <a:cs typeface="Arial" panose="020B0604020202020204"/>
              </a:rPr>
              <a:t>Box</a:t>
            </a:r>
            <a:endParaRPr sz="1800">
              <a:latin typeface="Arial" panose="020B0604020202020204"/>
              <a:cs typeface="Arial" panose="020B0604020202020204"/>
            </a:endParaRPr>
          </a:p>
        </p:txBody>
      </p:sp>
    </p:spTree>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33018"/>
            <a:ext cx="8338820" cy="5764783"/>
          </a:xfrm>
          <a:prstGeom prst="rect">
            <a:avLst/>
          </a:prstGeom>
        </p:spPr>
        <p:txBody>
          <a:bodyPr vert="horz" wrap="square" lIns="0" tIns="109855" rIns="0" bIns="0" rtlCol="0">
            <a:spAutoFit/>
          </a:bodyPr>
          <a:lstStyle/>
          <a:p>
            <a:pPr marL="1878330">
              <a:lnSpc>
                <a:spcPct val="100000"/>
              </a:lnSpc>
              <a:spcBef>
                <a:spcPts val="865"/>
              </a:spcBef>
            </a:pPr>
            <a:r>
              <a:rPr sz="1800" u="heavy" dirty="0">
                <a:solidFill>
                  <a:srgbClr val="FF0000"/>
                </a:solidFill>
                <a:uFill>
                  <a:solidFill>
                    <a:srgbClr val="FF0000"/>
                  </a:solidFill>
                </a:uFill>
                <a:latin typeface="Arial Black" panose="020B0A04020102020204"/>
                <a:cs typeface="Arial Black" panose="020B0A04020102020204"/>
              </a:rPr>
              <a:t>ΕΜΜΕΣΗ</a:t>
            </a:r>
            <a:r>
              <a:rPr sz="1800" u="heavy" spc="8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ΜΕΤΑΔΟΣΗ</a:t>
            </a:r>
            <a:r>
              <a:rPr sz="1800" u="heavy" spc="95" dirty="0">
                <a:solidFill>
                  <a:srgbClr val="FF0000"/>
                </a:solidFill>
                <a:uFill>
                  <a:solidFill>
                    <a:srgbClr val="FF0000"/>
                  </a:solidFill>
                </a:uFill>
                <a:latin typeface="Arial Black" panose="020B0A04020102020204"/>
                <a:cs typeface="Arial Black" panose="020B0A04020102020204"/>
              </a:rPr>
              <a:t> </a:t>
            </a:r>
            <a:r>
              <a:rPr sz="1800" u="heavy">
                <a:solidFill>
                  <a:srgbClr val="FF0000"/>
                </a:solidFill>
                <a:uFill>
                  <a:solidFill>
                    <a:srgbClr val="FF0000"/>
                  </a:solidFill>
                </a:uFill>
                <a:latin typeface="Arial Black" panose="020B0A04020102020204"/>
                <a:cs typeface="Arial Black" panose="020B0A04020102020204"/>
              </a:rPr>
              <a:t>ΤΗΣ</a:t>
            </a:r>
            <a:r>
              <a:rPr sz="1800" u="heavy" spc="100">
                <a:solidFill>
                  <a:srgbClr val="FF0000"/>
                </a:solidFill>
                <a:uFill>
                  <a:solidFill>
                    <a:srgbClr val="FF0000"/>
                  </a:solidFill>
                </a:uFill>
                <a:latin typeface="Arial Black" panose="020B0A04020102020204"/>
                <a:cs typeface="Arial Black" panose="020B0A04020102020204"/>
              </a:rPr>
              <a:t> </a:t>
            </a:r>
            <a:r>
              <a:rPr sz="1800" u="heavy" spc="-10" smtClean="0">
                <a:solidFill>
                  <a:srgbClr val="FF0000"/>
                </a:solidFill>
                <a:uFill>
                  <a:solidFill>
                    <a:srgbClr val="FF0000"/>
                  </a:solidFill>
                </a:uFill>
                <a:latin typeface="Arial Black" panose="020B0A04020102020204"/>
                <a:cs typeface="Arial Black" panose="020B0A04020102020204"/>
              </a:rPr>
              <a:t>ΚΙΝΗΣ</a:t>
            </a:r>
            <a:r>
              <a:rPr lang="el-GR" sz="1800" u="heavy" spc="-10" dirty="0" smtClean="0">
                <a:solidFill>
                  <a:srgbClr val="FF0000"/>
                </a:solidFill>
                <a:uFill>
                  <a:solidFill>
                    <a:srgbClr val="FF0000"/>
                  </a:solidFill>
                </a:uFill>
                <a:latin typeface="Arial Black" panose="020B0A04020102020204"/>
                <a:cs typeface="Arial Black" panose="020B0A04020102020204"/>
              </a:rPr>
              <a:t>Η</a:t>
            </a:r>
            <a:r>
              <a:rPr sz="1800" u="heavy" spc="-10" smtClean="0">
                <a:solidFill>
                  <a:srgbClr val="FF0000"/>
                </a:solidFill>
                <a:uFill>
                  <a:solidFill>
                    <a:srgbClr val="FF0000"/>
                  </a:solidFill>
                </a:uFill>
                <a:latin typeface="Arial Black" panose="020B0A04020102020204"/>
                <a:cs typeface="Arial Black" panose="020B0A04020102020204"/>
              </a:rPr>
              <a:t>Σ</a:t>
            </a:r>
            <a:endParaRPr sz="1800">
              <a:latin typeface="Arial Black" panose="020B0A04020102020204"/>
              <a:cs typeface="Arial Black" panose="020B0A04020102020204"/>
            </a:endParaRPr>
          </a:p>
          <a:p>
            <a:pPr marL="12700" marR="5080">
              <a:lnSpc>
                <a:spcPct val="119000"/>
              </a:lnSpc>
              <a:spcBef>
                <a:spcPts val="360"/>
              </a:spcBef>
            </a:pPr>
            <a:r>
              <a:rPr sz="2700" baseline="3000" dirty="0">
                <a:solidFill>
                  <a:srgbClr val="FF0000"/>
                </a:solidFill>
                <a:latin typeface="Wingdings" panose="05000000000000000000"/>
                <a:cs typeface="Wingdings" panose="05000000000000000000"/>
              </a:rPr>
              <a:t></a:t>
            </a:r>
            <a:r>
              <a:rPr sz="1800" dirty="0">
                <a:latin typeface="Arial Black" panose="020B0A04020102020204"/>
                <a:cs typeface="Arial Black" panose="020B0A04020102020204"/>
              </a:rPr>
              <a:t>ΣΤΙΣ</a:t>
            </a:r>
            <a:r>
              <a:rPr sz="1800" spc="35" dirty="0">
                <a:latin typeface="Arial Black" panose="020B0A04020102020204"/>
                <a:cs typeface="Arial Black" panose="020B0A04020102020204"/>
              </a:rPr>
              <a:t> </a:t>
            </a:r>
            <a:r>
              <a:rPr sz="1800" dirty="0">
                <a:latin typeface="Arial Black" panose="020B0A04020102020204"/>
                <a:cs typeface="Arial Black" panose="020B0A04020102020204"/>
              </a:rPr>
              <a:t>ΠΕΡΙΠΤΩΣΕΙΣ</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ΠΟΥ</a:t>
            </a:r>
            <a:r>
              <a:rPr sz="1800" spc="40" dirty="0">
                <a:latin typeface="Arial Black" panose="020B0A04020102020204"/>
                <a:cs typeface="Arial Black" panose="020B0A04020102020204"/>
              </a:rPr>
              <a:t> </a:t>
            </a:r>
            <a:r>
              <a:rPr sz="1800" dirty="0">
                <a:latin typeface="Arial Black" panose="020B0A04020102020204"/>
                <a:cs typeface="Arial Black" panose="020B0A04020102020204"/>
              </a:rPr>
              <a:t>ΚΑΤΩ</a:t>
            </a:r>
            <a:r>
              <a:rPr sz="1800" spc="4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5" dirty="0">
                <a:latin typeface="Arial Black" panose="020B0A04020102020204"/>
                <a:cs typeface="Arial Black" panose="020B0A04020102020204"/>
              </a:rPr>
              <a:t> </a:t>
            </a:r>
            <a:r>
              <a:rPr sz="1800" dirty="0">
                <a:latin typeface="Arial Black" panose="020B0A04020102020204"/>
                <a:cs typeface="Arial Black" panose="020B0A04020102020204"/>
              </a:rPr>
              <a:t>ΤΟΝ</a:t>
            </a:r>
            <a:r>
              <a:rPr sz="1800" spc="60" dirty="0">
                <a:latin typeface="Arial Black" panose="020B0A04020102020204"/>
                <a:cs typeface="Arial Black" panose="020B0A04020102020204"/>
              </a:rPr>
              <a:t> </a:t>
            </a:r>
            <a:r>
              <a:rPr sz="1800" dirty="0">
                <a:latin typeface="Arial Black" panose="020B0A04020102020204"/>
                <a:cs typeface="Arial Black" panose="020B0A04020102020204"/>
              </a:rPr>
              <a:t>ΙΔΙΟ</a:t>
            </a:r>
            <a:r>
              <a:rPr sz="1800" spc="60" dirty="0">
                <a:latin typeface="Arial Black" panose="020B0A04020102020204"/>
                <a:cs typeface="Arial Black" panose="020B0A04020102020204"/>
              </a:rPr>
              <a:t> </a:t>
            </a:r>
            <a:r>
              <a:rPr sz="1800" spc="-10" dirty="0">
                <a:latin typeface="Arial Black" panose="020B0A04020102020204"/>
                <a:cs typeface="Arial Black" panose="020B0A04020102020204"/>
              </a:rPr>
              <a:t>ΣΤΟΛΟ </a:t>
            </a:r>
            <a:r>
              <a:rPr sz="1800" dirty="0">
                <a:latin typeface="Arial Black" panose="020B0A04020102020204"/>
                <a:cs typeface="Arial Black" panose="020B0A04020102020204"/>
              </a:rPr>
              <a:t>ΥΠΑΡΧΟΥΝ</a:t>
            </a:r>
            <a:r>
              <a:rPr sz="1800" spc="13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ΔΙΑΦΟΡΕΤΙΚΟΥ</a:t>
            </a:r>
            <a:r>
              <a:rPr sz="1800" spc="125" dirty="0">
                <a:latin typeface="Arial Black" panose="020B0A04020102020204"/>
                <a:cs typeface="Arial Black" panose="020B0A04020102020204"/>
              </a:rPr>
              <a:t> </a:t>
            </a:r>
            <a:r>
              <a:rPr sz="1800" dirty="0">
                <a:latin typeface="Arial Black" panose="020B0A04020102020204"/>
                <a:cs typeface="Arial Black" panose="020B0A04020102020204"/>
              </a:rPr>
              <a:t>ΕΚΤΟΠΙΣΜΑΤΟΣ</a:t>
            </a:r>
            <a:r>
              <a:rPr sz="1800" spc="135"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dirty="0">
                <a:latin typeface="Arial Black" panose="020B0A04020102020204"/>
                <a:cs typeface="Arial Black" panose="020B0A04020102020204"/>
              </a:rPr>
              <a:t>ΔΙΑΦΟΡΕΤΙΚΩΝ</a:t>
            </a:r>
            <a:r>
              <a:rPr sz="1800" spc="114" dirty="0">
                <a:latin typeface="Arial Black" panose="020B0A04020102020204"/>
                <a:cs typeface="Arial Black" panose="020B0A04020102020204"/>
              </a:rPr>
              <a:t> </a:t>
            </a:r>
            <a:r>
              <a:rPr sz="1800" dirty="0">
                <a:latin typeface="Arial Black" panose="020B0A04020102020204"/>
                <a:cs typeface="Arial Black" panose="020B0A04020102020204"/>
              </a:rPr>
              <a:t>ΑΝΑΓΚΩΝ</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ΙΣΧΥΟΣ,</a:t>
            </a:r>
            <a:r>
              <a:rPr sz="1800" spc="120" dirty="0">
                <a:latin typeface="Arial Black" panose="020B0A04020102020204"/>
                <a:cs typeface="Arial Black" panose="020B0A04020102020204"/>
              </a:rPr>
              <a:t> </a:t>
            </a:r>
            <a:r>
              <a:rPr sz="1800" dirty="0">
                <a:latin typeface="Arial Black" panose="020B0A04020102020204"/>
                <a:cs typeface="Arial Black" panose="020B0A04020102020204"/>
              </a:rPr>
              <a:t>ΜΠΟΡΕΙ</a:t>
            </a:r>
            <a:r>
              <a:rPr sz="1800" spc="100" dirty="0">
                <a:latin typeface="Arial Black" panose="020B0A04020102020204"/>
                <a:cs typeface="Arial Black" panose="020B0A04020102020204"/>
              </a:rPr>
              <a:t>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ΧΡΗΣΙΜΟΠΟΙΗΘΕΙ</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5" dirty="0">
                <a:latin typeface="Arial Black" panose="020B0A04020102020204"/>
                <a:cs typeface="Arial Black" panose="020B0A04020102020204"/>
              </a:rPr>
              <a:t> </a:t>
            </a:r>
            <a:r>
              <a:rPr sz="1800" dirty="0">
                <a:latin typeface="Arial Black" panose="020B0A04020102020204"/>
                <a:cs typeface="Arial Black" panose="020B0A04020102020204"/>
              </a:rPr>
              <a:t>ΙΔΙΑ</a:t>
            </a:r>
            <a:r>
              <a:rPr sz="1800" spc="95" dirty="0">
                <a:latin typeface="Arial Black" panose="020B0A04020102020204"/>
                <a:cs typeface="Arial Black" panose="020B0A04020102020204"/>
              </a:rPr>
              <a:t> </a:t>
            </a:r>
            <a:r>
              <a:rPr sz="1800" dirty="0">
                <a:latin typeface="Arial Black" panose="020B0A04020102020204"/>
                <a:cs typeface="Arial Black" panose="020B0A04020102020204"/>
              </a:rPr>
              <a:t>ΟΙΚΟΓΕΝΕΙΑ</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ΚΙΝΗΤΗΡΩΝ</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90" dirty="0">
                <a:latin typeface="Arial Black" panose="020B0A04020102020204"/>
                <a:cs typeface="Arial Black" panose="020B0A04020102020204"/>
              </a:rPr>
              <a:t>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ΜΕΤΑΒΑΛΛΕΤΑΙ</a:t>
            </a:r>
            <a:r>
              <a:rPr sz="1800" spc="6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ΠΛΟΙΟ</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ΠΛΟΙΟ</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65" dirty="0">
                <a:latin typeface="Arial Black" panose="020B0A04020102020204"/>
                <a:cs typeface="Arial Black" panose="020B0A04020102020204"/>
              </a:rPr>
              <a:t> </a:t>
            </a:r>
            <a:r>
              <a:rPr sz="1800" dirty="0">
                <a:latin typeface="Arial Black" panose="020B0A04020102020204"/>
                <a:cs typeface="Arial Black" panose="020B0A04020102020204"/>
              </a:rPr>
              <a:t>ΑΡΙΘΜΟΣ</a:t>
            </a:r>
            <a:r>
              <a:rPr sz="1800" spc="70"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ΕΓΚΑΤΕΣΤΗΜΕΝΩΝ</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95" dirty="0">
                <a:latin typeface="Arial Black" panose="020B0A04020102020204"/>
                <a:cs typeface="Arial Black" panose="020B0A04020102020204"/>
              </a:rPr>
              <a:t> </a:t>
            </a:r>
            <a:r>
              <a:rPr sz="1800" dirty="0">
                <a:latin typeface="Arial Black" panose="020B0A04020102020204"/>
                <a:cs typeface="Arial Black" panose="020B0A04020102020204"/>
              </a:rPr>
              <a:t>ΑΡΙΘΜΟΣ</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75" dirty="0">
                <a:latin typeface="Arial Black" panose="020B0A04020102020204"/>
                <a:cs typeface="Arial Black" panose="020B0A04020102020204"/>
              </a:rPr>
              <a:t> </a:t>
            </a:r>
            <a:r>
              <a:rPr sz="1800" spc="-10" dirty="0">
                <a:latin typeface="Arial Black" panose="020B0A04020102020204"/>
                <a:cs typeface="Arial Black" panose="020B0A04020102020204"/>
              </a:rPr>
              <a:t>ΔΙΑΤΑΞΗ </a:t>
            </a:r>
            <a:r>
              <a:rPr sz="1800" dirty="0">
                <a:latin typeface="Arial Black" panose="020B0A04020102020204"/>
                <a:cs typeface="Arial Black" panose="020B0A04020102020204"/>
              </a:rPr>
              <a:t>ΤΩΝ</a:t>
            </a:r>
            <a:r>
              <a:rPr sz="1800" spc="105" dirty="0">
                <a:latin typeface="Arial Black" panose="020B0A04020102020204"/>
                <a:cs typeface="Arial Black" panose="020B0A04020102020204"/>
              </a:rPr>
              <a:t> </a:t>
            </a:r>
            <a:r>
              <a:rPr sz="1800" dirty="0">
                <a:latin typeface="Arial Black" panose="020B0A04020102020204"/>
                <a:cs typeface="Arial Black" panose="020B0A04020102020204"/>
              </a:rPr>
              <a:t>ΚΥΛΙΝΔΡΩΝ</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105" dirty="0">
                <a:latin typeface="Arial Black" panose="020B0A04020102020204"/>
                <a:cs typeface="Arial Black" panose="020B0A04020102020204"/>
              </a:rPr>
              <a:t> </a:t>
            </a:r>
            <a:r>
              <a:rPr sz="1800">
                <a:latin typeface="Arial Black" panose="020B0A04020102020204"/>
                <a:cs typeface="Arial Black" panose="020B0A04020102020204"/>
              </a:rPr>
              <a:t>ΚΑΘΕ</a:t>
            </a:r>
            <a:r>
              <a:rPr sz="1800" spc="95">
                <a:latin typeface="Arial Black" panose="020B0A04020102020204"/>
                <a:cs typeface="Arial Black" panose="020B0A04020102020204"/>
              </a:rPr>
              <a:t> </a:t>
            </a:r>
            <a:r>
              <a:rPr sz="1800" smtClean="0">
                <a:latin typeface="Arial Black" panose="020B0A04020102020204"/>
                <a:cs typeface="Arial Black" panose="020B0A04020102020204"/>
              </a:rPr>
              <a:t>ΜΗΧΑΝΗ</a:t>
            </a:r>
            <a:r>
              <a:rPr lang="el-GR" sz="1800" dirty="0" smtClean="0">
                <a:latin typeface="Arial Black" panose="020B0A04020102020204"/>
                <a:cs typeface="Arial Black" panose="020B0A04020102020204"/>
              </a:rPr>
              <a:t>,</a:t>
            </a:r>
            <a:r>
              <a:rPr sz="1800" spc="105" smtClean="0">
                <a:latin typeface="Arial Black" panose="020B0A04020102020204"/>
                <a:cs typeface="Arial Black" panose="020B0A04020102020204"/>
              </a:rPr>
              <a:t> </a:t>
            </a:r>
            <a:r>
              <a:rPr sz="1800" dirty="0">
                <a:latin typeface="Arial Black" panose="020B0A04020102020204"/>
                <a:cs typeface="Arial Black" panose="020B0A04020102020204"/>
              </a:rPr>
              <a:t>ΕΠΙΤΡΕΠΟΝΤΑΣ</a:t>
            </a:r>
            <a:r>
              <a:rPr sz="1800" spc="95" dirty="0">
                <a:latin typeface="Arial Black" panose="020B0A04020102020204"/>
                <a:cs typeface="Arial Black" panose="020B0A04020102020204"/>
              </a:rPr>
              <a:t> </a:t>
            </a:r>
            <a:r>
              <a:rPr sz="1800" spc="-25" dirty="0">
                <a:latin typeface="Arial Black" panose="020B0A04020102020204"/>
                <a:cs typeface="Arial Black" panose="020B0A04020102020204"/>
              </a:rPr>
              <a:t>TΗΝ </a:t>
            </a:r>
            <a:r>
              <a:rPr sz="1800" dirty="0">
                <a:latin typeface="Arial Black" panose="020B0A04020102020204"/>
                <a:cs typeface="Arial Black" panose="020B0A04020102020204"/>
              </a:rPr>
              <a:t>ΕΥΚΟΛΙΑ</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100" dirty="0">
                <a:latin typeface="Arial Black" panose="020B0A04020102020204"/>
                <a:cs typeface="Arial Black" panose="020B0A04020102020204"/>
              </a:rPr>
              <a:t> </a:t>
            </a:r>
            <a:r>
              <a:rPr sz="1800" dirty="0">
                <a:latin typeface="Arial Black" panose="020B0A04020102020204"/>
                <a:cs typeface="Arial Black" panose="020B0A04020102020204"/>
              </a:rPr>
              <a:t>ΕΚΠΑΙΔΕΥΣΗ</a:t>
            </a:r>
            <a:r>
              <a:rPr sz="1800">
                <a:latin typeface="Arial Black" panose="020B0A04020102020204"/>
                <a:cs typeface="Arial Black" panose="020B0A04020102020204"/>
              </a:rPr>
              <a:t>,</a:t>
            </a:r>
            <a:r>
              <a:rPr sz="1800" spc="100">
                <a:latin typeface="Arial Black" panose="020B0A04020102020204"/>
                <a:cs typeface="Arial Black" panose="020B0A04020102020204"/>
              </a:rPr>
              <a:t> </a:t>
            </a:r>
            <a:r>
              <a:rPr sz="1800" smtClean="0">
                <a:latin typeface="Arial Black" panose="020B0A04020102020204"/>
                <a:cs typeface="Arial Black" panose="020B0A04020102020204"/>
              </a:rPr>
              <a:t>ΣΥΝΤΗΡΗΣΗ,</a:t>
            </a:r>
            <a:r>
              <a:rPr sz="1800" spc="100" smtClean="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100" dirty="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a:latin typeface="Arial Black" panose="020B0A04020102020204"/>
                <a:cs typeface="Arial Black" panose="020B0A04020102020204"/>
              </a:rPr>
              <a:t>ΑΠΟΘΕΜΑΤΟΣ</a:t>
            </a:r>
            <a:r>
              <a:rPr sz="1800" spc="120">
                <a:latin typeface="Arial Black" panose="020B0A04020102020204"/>
                <a:cs typeface="Arial Black" panose="020B0A04020102020204"/>
              </a:rPr>
              <a:t> </a:t>
            </a:r>
            <a:r>
              <a:rPr sz="1800" smtClean="0">
                <a:latin typeface="Arial Black" panose="020B0A04020102020204"/>
                <a:cs typeface="Arial Black" panose="020B0A04020102020204"/>
              </a:rPr>
              <a:t>ΑΝΤΑΛΛΑΚΤΙΚΩΝ</a:t>
            </a:r>
            <a:r>
              <a:rPr lang="el-GR" sz="1800" dirty="0" smtClean="0">
                <a:latin typeface="Arial Black" panose="020B0A04020102020204"/>
                <a:cs typeface="Arial Black" panose="020B0A04020102020204"/>
              </a:rPr>
              <a:t>,</a:t>
            </a:r>
            <a:r>
              <a:rPr sz="1800" spc="125" smtClean="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25" dirty="0">
                <a:latin typeface="Arial Black" panose="020B0A04020102020204"/>
                <a:cs typeface="Arial Black" panose="020B0A04020102020204"/>
              </a:rPr>
              <a:t> </a:t>
            </a:r>
            <a:r>
              <a:rPr sz="1800" dirty="0">
                <a:latin typeface="Arial Black" panose="020B0A04020102020204"/>
                <a:cs typeface="Arial Black" panose="020B0A04020102020204"/>
              </a:rPr>
              <a:t>ΕΠΙΠΤΩΣΕΙΣ</a:t>
            </a:r>
            <a:r>
              <a:rPr sz="1800" spc="110" dirty="0">
                <a:latin typeface="Arial Black" panose="020B0A04020102020204"/>
                <a:cs typeface="Arial Black" panose="020B0A04020102020204"/>
              </a:rPr>
              <a:t> </a:t>
            </a:r>
            <a:r>
              <a:rPr sz="1800" dirty="0">
                <a:latin typeface="Arial Black" panose="020B0A04020102020204"/>
                <a:cs typeface="Arial Black" panose="020B0A04020102020204"/>
              </a:rPr>
              <a:t>ΣΤΗΝ</a:t>
            </a:r>
            <a:r>
              <a:rPr sz="1800" spc="125" dirty="0">
                <a:latin typeface="Arial Black" panose="020B0A04020102020204"/>
                <a:cs typeface="Arial Black" panose="020B0A04020102020204"/>
              </a:rPr>
              <a:t> </a:t>
            </a:r>
            <a:r>
              <a:rPr sz="1800" spc="-10" dirty="0">
                <a:latin typeface="Arial Black" panose="020B0A04020102020204"/>
                <a:cs typeface="Arial Black" panose="020B0A04020102020204"/>
              </a:rPr>
              <a:t>ΑΥΞΗΣΗ </a:t>
            </a:r>
            <a:r>
              <a:rPr sz="1800" dirty="0">
                <a:latin typeface="Arial Black" panose="020B0A04020102020204"/>
                <a:cs typeface="Arial Black" panose="020B0A04020102020204"/>
              </a:rPr>
              <a:t>ΤΗΣ</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ΑΞΙΟΠΙΣΤΙΑΣ</a:t>
            </a:r>
            <a:r>
              <a:rPr sz="1800" spc="7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ΜΕΙΩΣΗ</a:t>
            </a:r>
            <a:r>
              <a:rPr sz="1800" spc="7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60" dirty="0">
                <a:latin typeface="Arial Black" panose="020B0A04020102020204"/>
                <a:cs typeface="Arial Black" panose="020B0A04020102020204"/>
              </a:rPr>
              <a:t> </a:t>
            </a:r>
            <a:r>
              <a:rPr sz="1800" dirty="0">
                <a:latin typeface="Arial Black" panose="020B0A04020102020204"/>
                <a:cs typeface="Arial Black" panose="020B0A04020102020204"/>
              </a:rPr>
              <a:t>ΚΟΣΤΟΣ</a:t>
            </a:r>
            <a:r>
              <a:rPr sz="1800" spc="75" dirty="0">
                <a:latin typeface="Arial Black" panose="020B0A04020102020204"/>
                <a:cs typeface="Arial Black" panose="020B0A04020102020204"/>
              </a:rPr>
              <a:t> </a:t>
            </a:r>
            <a:r>
              <a:rPr sz="1800" spc="-10" dirty="0">
                <a:latin typeface="Arial Black" panose="020B0A04020102020204"/>
                <a:cs typeface="Arial Black" panose="020B0A04020102020204"/>
              </a:rPr>
              <a:t>ΛΕΙΤΟΥΡΓΙΑΣ.</a:t>
            </a:r>
            <a:endParaRPr sz="1800">
              <a:latin typeface="Arial Black" panose="020B0A04020102020204"/>
              <a:cs typeface="Arial Black" panose="020B0A04020102020204"/>
            </a:endParaRPr>
          </a:p>
          <a:p>
            <a:pPr marL="12700" marR="872490">
              <a:lnSpc>
                <a:spcPct val="119000"/>
              </a:lnSpc>
              <a:spcBef>
                <a:spcPts val="365"/>
              </a:spcBef>
            </a:pPr>
            <a:r>
              <a:rPr sz="2700" baseline="3000" dirty="0">
                <a:solidFill>
                  <a:srgbClr val="FF0000"/>
                </a:solidFill>
                <a:latin typeface="Wingdings" panose="05000000000000000000"/>
                <a:cs typeface="Wingdings" panose="05000000000000000000"/>
              </a:rPr>
              <a:t></a:t>
            </a:r>
            <a:r>
              <a:rPr sz="1800" dirty="0">
                <a:latin typeface="Arial Black" panose="020B0A04020102020204"/>
                <a:cs typeface="Arial Black" panose="020B0A04020102020204"/>
              </a:rPr>
              <a:t>ΕΦΑΡΜΟΖΕΤΑΙ</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ΤΕΛΕΥΤΑΙΑ</a:t>
            </a:r>
            <a:r>
              <a:rPr sz="1800" spc="50" dirty="0">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55" dirty="0">
                <a:latin typeface="Arial Black" panose="020B0A04020102020204"/>
                <a:cs typeface="Arial Black" panose="020B0A04020102020204"/>
              </a:rPr>
              <a:t> </a:t>
            </a:r>
            <a:r>
              <a:rPr sz="1800" spc="-10" dirty="0">
                <a:latin typeface="Arial Black" panose="020B0A04020102020204"/>
                <a:cs typeface="Arial Black" panose="020B0A04020102020204"/>
              </a:rPr>
              <a:t>ΧΡΗΣΙΜΟΠΟΙΗΣΗ </a:t>
            </a:r>
            <a:r>
              <a:rPr sz="1800" dirty="0">
                <a:latin typeface="Arial Black" panose="020B0A04020102020204"/>
                <a:cs typeface="Arial Black" panose="020B0A04020102020204"/>
              </a:rPr>
              <a:t>ΜΕΣΟΣΤΡΟΦΩΝ</a:t>
            </a:r>
            <a:r>
              <a:rPr sz="1800" spc="110"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114"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105" dirty="0">
                <a:latin typeface="Arial Black" panose="020B0A04020102020204"/>
                <a:cs typeface="Arial Black" panose="020B0A04020102020204"/>
              </a:rPr>
              <a:t> </a:t>
            </a:r>
            <a:r>
              <a:rPr sz="1800" dirty="0">
                <a:latin typeface="Arial Black" panose="020B0A04020102020204"/>
                <a:cs typeface="Arial Black" panose="020B0A04020102020204"/>
              </a:rPr>
              <a:t>ΕΜΜΕΣΗ</a:t>
            </a:r>
            <a:r>
              <a:rPr sz="1800" spc="114" dirty="0">
                <a:latin typeface="Arial Black" panose="020B0A04020102020204"/>
                <a:cs typeface="Arial Black" panose="020B0A04020102020204"/>
              </a:rPr>
              <a:t> </a:t>
            </a:r>
            <a:r>
              <a:rPr sz="1800" dirty="0">
                <a:latin typeface="Arial Black" panose="020B0A04020102020204"/>
                <a:cs typeface="Arial Black" panose="020B0A04020102020204"/>
              </a:rPr>
              <a:t>ΜΕΤΑΔΟΣΗ</a:t>
            </a:r>
            <a:r>
              <a:rPr sz="1800" spc="100" dirty="0">
                <a:latin typeface="Arial Black" panose="020B0A04020102020204"/>
                <a:cs typeface="Arial Black" panose="020B0A04020102020204"/>
              </a:rPr>
              <a:t> </a:t>
            </a:r>
            <a:r>
              <a:rPr sz="1800" spc="-25">
                <a:latin typeface="Arial Black" panose="020B0A04020102020204"/>
                <a:cs typeface="Arial Black" panose="020B0A04020102020204"/>
              </a:rPr>
              <a:t>ΤΗΣ </a:t>
            </a:r>
            <a:r>
              <a:rPr sz="1800" smtClean="0">
                <a:latin typeface="Arial Black" panose="020B0A04020102020204"/>
                <a:cs typeface="Arial Black" panose="020B0A04020102020204"/>
              </a:rPr>
              <a:t>ΚΙΝΗΣ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dirty="0">
                <a:latin typeface="Arial Black" panose="020B0A04020102020204"/>
                <a:cs typeface="Arial Black" panose="020B0A04020102020204"/>
              </a:rPr>
              <a:t>,</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ΣΥΝΔΥΑΣΜΟΣ</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ΔΥΟ</a:t>
            </a:r>
            <a:r>
              <a:rPr sz="1800" spc="75" dirty="0">
                <a:latin typeface="Arial Black" panose="020B0A04020102020204"/>
                <a:cs typeface="Arial Black" panose="020B0A04020102020204"/>
              </a:rPr>
              <a:t> </a:t>
            </a:r>
            <a:r>
              <a:rPr sz="1800" spc="-10" dirty="0">
                <a:latin typeface="Arial Black" panose="020B0A04020102020204"/>
                <a:cs typeface="Arial Black" panose="020B0A04020102020204"/>
              </a:rPr>
              <a:t>ΜΗΧΑΝΩΝ </a:t>
            </a:r>
            <a:r>
              <a:rPr sz="1800" dirty="0">
                <a:latin typeface="Arial Black" panose="020B0A04020102020204"/>
                <a:cs typeface="Arial Black" panose="020B0A04020102020204"/>
              </a:rPr>
              <a:t>ΔΙΑΦΟΡΕΤΙΚΗΣ</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ΙΣΧΥΟΣ</a:t>
            </a:r>
            <a:r>
              <a:rPr sz="1800" spc="8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85" dirty="0">
                <a:latin typeface="Arial Black" panose="020B0A04020102020204"/>
                <a:cs typeface="Arial Black" panose="020B0A04020102020204"/>
              </a:rPr>
              <a:t> </a:t>
            </a:r>
            <a:r>
              <a:rPr sz="1800" dirty="0">
                <a:latin typeface="Arial Black" panose="020B0A04020102020204"/>
                <a:cs typeface="Arial Black" panose="020B0A04020102020204"/>
              </a:rPr>
              <a:t>ΚΟΙΝΟ</a:t>
            </a:r>
            <a:r>
              <a:rPr sz="1800" spc="90" dirty="0">
                <a:latin typeface="Arial Black" panose="020B0A04020102020204"/>
                <a:cs typeface="Arial Black" panose="020B0A04020102020204"/>
              </a:rPr>
              <a:t> </a:t>
            </a:r>
            <a:r>
              <a:rPr sz="1800" dirty="0">
                <a:latin typeface="Arial Black" panose="020B0A04020102020204"/>
                <a:cs typeface="Arial Black" panose="020B0A04020102020204"/>
              </a:rPr>
              <a:t>ΜΕΙΩΤΗΡΑ,</a:t>
            </a:r>
            <a:r>
              <a:rPr sz="1800" spc="15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&lt;</a:t>
            </a:r>
            <a:r>
              <a:rPr sz="1800" spc="75" dirty="0">
                <a:solidFill>
                  <a:srgbClr val="FF0000"/>
                </a:solidFill>
                <a:latin typeface="Arial Black" panose="020B0A04020102020204"/>
                <a:cs typeface="Arial Black" panose="020B0A04020102020204"/>
              </a:rPr>
              <a:t> </a:t>
            </a:r>
            <a:r>
              <a:rPr sz="1800" spc="-10" dirty="0">
                <a:solidFill>
                  <a:srgbClr val="FF0000"/>
                </a:solidFill>
                <a:latin typeface="Arial Black" panose="020B0A04020102020204"/>
                <a:cs typeface="Arial Black" panose="020B0A04020102020204"/>
              </a:rPr>
              <a:t>MOTHER- </a:t>
            </a:r>
            <a:r>
              <a:rPr sz="1800" dirty="0">
                <a:solidFill>
                  <a:srgbClr val="FF0000"/>
                </a:solidFill>
                <a:latin typeface="Arial Black" panose="020B0A04020102020204"/>
                <a:cs typeface="Arial Black" panose="020B0A04020102020204"/>
              </a:rPr>
              <a:t>DAUGHTER</a:t>
            </a:r>
            <a:r>
              <a:rPr sz="1800" spc="-5"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&gt;</a:t>
            </a:r>
            <a:r>
              <a:rPr sz="1800" spc="10" dirty="0">
                <a:solidFill>
                  <a:srgbClr val="FF0000"/>
                </a:solidFill>
                <a:latin typeface="Arial Black" panose="020B0A04020102020204"/>
                <a:cs typeface="Arial Black" panose="020B0A04020102020204"/>
              </a:rPr>
              <a:t> </a:t>
            </a:r>
            <a:r>
              <a:rPr sz="1800" spc="-50" dirty="0">
                <a:latin typeface="Arial Black" panose="020B0A04020102020204"/>
                <a:cs typeface="Arial Black" panose="020B0A04020102020204"/>
              </a:rPr>
              <a:t>.</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5567"/>
          </a:xfrm>
          <a:prstGeom prst="rect">
            <a:avLst/>
          </a:prstGeom>
        </p:spPr>
        <p:txBody>
          <a:bodyPr vert="horz" wrap="square" lIns="0" tIns="29337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27759"/>
            <a:ext cx="8425815" cy="4916346"/>
          </a:xfrm>
          <a:prstGeom prst="rect">
            <a:avLst/>
          </a:prstGeom>
        </p:spPr>
        <p:txBody>
          <a:bodyPr vert="horz" wrap="square" lIns="0" tIns="12700" rIns="0" bIns="0" rtlCol="0">
            <a:spAutoFit/>
          </a:bodyPr>
          <a:lstStyle/>
          <a:p>
            <a:pPr marL="57785"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a:p>
            <a:pPr>
              <a:lnSpc>
                <a:spcPct val="100000"/>
              </a:lnSpc>
              <a:spcBef>
                <a:spcPts val="10"/>
              </a:spcBef>
            </a:pPr>
            <a:endParaRPr sz="2300">
              <a:latin typeface="Arial Black" panose="020B0A04020102020204"/>
              <a:cs typeface="Arial Black" panose="020B0A04020102020204"/>
            </a:endParaRPr>
          </a:p>
          <a:p>
            <a:pPr marL="12700" marR="22225">
              <a:lnSpc>
                <a:spcPct val="117000"/>
              </a:lnSpc>
              <a:buClr>
                <a:srgbClr val="FF0000"/>
              </a:buClr>
              <a:buSzPct val="94000"/>
              <a:buFont typeface="Wingdings" panose="05000000000000000000"/>
              <a:buChar char=""/>
              <a:tabLst>
                <a:tab pos="217170" algn="l"/>
              </a:tabLst>
            </a:pPr>
            <a:r>
              <a:rPr lang="el-GR" sz="1800" dirty="0" smtClean="0">
                <a:latin typeface="Arial Black" panose="020B0A04020102020204"/>
                <a:cs typeface="Arial Black" panose="020B0A04020102020204"/>
              </a:rPr>
              <a:t>Η </a:t>
            </a:r>
            <a:r>
              <a:rPr sz="1800" smtClean="0">
                <a:latin typeface="Arial Black" panose="020B0A04020102020204"/>
                <a:cs typeface="Arial Black" panose="020B0A04020102020204"/>
              </a:rPr>
              <a:t>ΝΤ</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ΖΕΛΟΗΛΕΚΤΡΙΚΗ</a:t>
            </a:r>
            <a:r>
              <a:rPr sz="1800" spc="-15" smtClean="0">
                <a:latin typeface="Arial Black" panose="020B0A04020102020204"/>
                <a:cs typeface="Arial Black" panose="020B0A04020102020204"/>
              </a:rPr>
              <a:t> </a:t>
            </a:r>
            <a:r>
              <a:rPr sz="1800" dirty="0">
                <a:latin typeface="Arial Black" panose="020B0A04020102020204"/>
                <a:cs typeface="Arial Black" panose="020B0A04020102020204"/>
              </a:rPr>
              <a:t>ΠΡΟΩΣΗ</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ΒΑΣΙΖΕΤΑΙ</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ΣΤΗ</a:t>
            </a:r>
            <a:r>
              <a:rPr lang="el-GR" sz="1800" dirty="0" smtClean="0">
                <a:latin typeface="Arial Black" panose="020B0A04020102020204"/>
                <a:cs typeface="Arial Black" panose="020B0A04020102020204"/>
              </a:rPr>
              <a:t>Ν</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ΧΡΗΣΙΜΟΠΟΙΗΣΗ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ΠΕΤΡΕΛΑΙΟΚΙΝΗΤΗΡΩΝ </a:t>
            </a:r>
            <a:r>
              <a:rPr sz="1800" smtClean="0">
                <a:latin typeface="Arial Black" panose="020B0A04020102020204"/>
                <a:cs typeface="Arial Black" panose="020B0A04020102020204"/>
              </a:rPr>
              <a:t>Σ</a:t>
            </a:r>
            <a:r>
              <a:rPr lang="el-GR" sz="1800" dirty="0" smtClean="0">
                <a:latin typeface="Arial Black" panose="020B0A04020102020204"/>
                <a:cs typeface="Arial Black" panose="020B0A04020102020204"/>
              </a:rPr>
              <a:t>ΑΝ</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ΗΛΕΚΤΡΟΠΑΡΑΓΩΓ</a:t>
            </a:r>
            <a:r>
              <a:rPr lang="el-GR" sz="1800" dirty="0" smtClean="0">
                <a:latin typeface="Arial Black" panose="020B0A04020102020204"/>
                <a:cs typeface="Arial Black" panose="020B0A04020102020204"/>
              </a:rPr>
              <a:t>Α</a:t>
            </a:r>
            <a:r>
              <a:rPr sz="1800" smtClean="0">
                <a:latin typeface="Arial Black" panose="020B0A04020102020204"/>
                <a:cs typeface="Arial Black" panose="020B0A04020102020204"/>
              </a:rPr>
              <a:t> </a:t>
            </a:r>
            <a:r>
              <a:rPr sz="1800" spc="-10" smtClean="0">
                <a:latin typeface="Arial Black" panose="020B0A04020102020204"/>
                <a:cs typeface="Arial Black" panose="020B0A04020102020204"/>
              </a:rPr>
              <a:t>ΖΕΥΓ</a:t>
            </a:r>
            <a:r>
              <a:rPr lang="el-GR" sz="1800" spc="-10" dirty="0" smtClean="0">
                <a:latin typeface="Arial Black" panose="020B0A04020102020204"/>
                <a:cs typeface="Arial Black" panose="020B0A04020102020204"/>
              </a:rPr>
              <a:t>Η</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ΙΣΧΥ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ΟΠΟΙΩΝ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ΠΑΡΑΛΑΜΒΑΝΟΥΝ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ΗΛΕΚΤΡΟΚΙΝΗΤΗΡΕΣ </a:t>
            </a:r>
            <a:r>
              <a:rPr sz="1800" dirty="0">
                <a:latin typeface="Arial Black" panose="020B0A04020102020204"/>
                <a:cs typeface="Arial Black" panose="020B0A04020102020204"/>
              </a:rPr>
              <a:t>ΟΙ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ΟΠΟΙΟΙ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ΚΙΝΟΥΝ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ΕΛΙΚΕΣ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ΠΛΟΙΟΥ.</a:t>
            </a:r>
            <a:endParaRPr sz="1800">
              <a:latin typeface="Arial Black" panose="020B0A04020102020204"/>
              <a:cs typeface="Arial Black" panose="020B0A04020102020204"/>
            </a:endParaRPr>
          </a:p>
          <a:p>
            <a:pPr>
              <a:lnSpc>
                <a:spcPct val="100000"/>
              </a:lnSpc>
              <a:spcBef>
                <a:spcPts val="15"/>
              </a:spcBef>
              <a:buClr>
                <a:srgbClr val="FF0000"/>
              </a:buClr>
              <a:buFont typeface="Wingdings" panose="05000000000000000000"/>
              <a:buChar char=""/>
            </a:pPr>
            <a:endParaRPr sz="2300">
              <a:latin typeface="Arial Black" panose="020B0A04020102020204"/>
              <a:cs typeface="Arial Black" panose="020B0A04020102020204"/>
            </a:endParaRPr>
          </a:p>
          <a:p>
            <a:pPr marL="12700" marR="90805">
              <a:lnSpc>
                <a:spcPct val="117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ΣΥΓΚΕΚΡΙΜΕΝΗ </a:t>
            </a:r>
            <a:r>
              <a:rPr sz="1800">
                <a:latin typeface="Arial Black" panose="020B0A04020102020204"/>
                <a:cs typeface="Arial Black" panose="020B0A04020102020204"/>
              </a:rPr>
              <a:t>ΜΕΘΟΔΟΣ</a:t>
            </a:r>
            <a:r>
              <a:rPr sz="1800" spc="10">
                <a:latin typeface="Arial Black" panose="020B0A04020102020204"/>
                <a:cs typeface="Arial Black" panose="020B0A04020102020204"/>
              </a:rPr>
              <a:t> </a:t>
            </a:r>
            <a:r>
              <a:rPr sz="1800" smtClean="0">
                <a:latin typeface="Arial Black" panose="020B0A04020102020204"/>
                <a:cs typeface="Arial Black" panose="020B0A04020102020204"/>
              </a:rPr>
              <a:t>ΠΡΟΩΣ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ΕΦΑΡΜΟΖΕΤΑΙ</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ΕΙΔΙΚΕΣ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ΚΑΤΗΓΟΡΙΕΣ ΠΛΟΙΩΝ,</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ΟΠΩΣ ΕΡΕΥΝΗΤΙΚΑ </a:t>
            </a:r>
            <a:r>
              <a:rPr sz="1800" spc="-10" dirty="0">
                <a:latin typeface="Arial Black" panose="020B0A04020102020204"/>
                <a:cs typeface="Arial Black" panose="020B0A04020102020204"/>
              </a:rPr>
              <a:t>ΣΚΑΦΗ, </a:t>
            </a:r>
            <a:r>
              <a:rPr sz="1800" dirty="0">
                <a:latin typeface="Arial Black" panose="020B0A04020102020204"/>
                <a:cs typeface="Arial Black" panose="020B0A04020102020204"/>
              </a:rPr>
              <a:t>ΠΑΓΟΘΡΑΥΣΤΙΚΑ,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ΑΝΑΨΥΧΗΣ,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ΜΕΡΙΚΑ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ΠΟΛΕΜΙΚΑ</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ΣΥΜΒΑΤΙΚΑ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ΥΠΟΒΡΥΧΙΑ.</a:t>
            </a:r>
            <a:endParaRPr sz="1800">
              <a:latin typeface="Arial Black" panose="020B0A04020102020204"/>
              <a:cs typeface="Arial Black" panose="020B0A04020102020204"/>
            </a:endParaRPr>
          </a:p>
          <a:p>
            <a:pPr>
              <a:lnSpc>
                <a:spcPct val="100000"/>
              </a:lnSpc>
              <a:spcBef>
                <a:spcPts val="15"/>
              </a:spcBef>
              <a:buClr>
                <a:srgbClr val="FF0000"/>
              </a:buClr>
              <a:buFont typeface="Wingdings" panose="05000000000000000000"/>
              <a:buChar char=""/>
            </a:pPr>
            <a:endParaRPr sz="2300">
              <a:latin typeface="Arial Black" panose="020B0A04020102020204"/>
              <a:cs typeface="Arial Black" panose="020B0A04020102020204"/>
            </a:endParaRPr>
          </a:p>
          <a:p>
            <a:pPr marL="12700" marR="5080">
              <a:lnSpc>
                <a:spcPct val="117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ΧΡΗΣΙΜΟΠΟΙΟΥΜΕΝΟΙ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ΚΙΝΗΤΗΡΕΣ ΕΙΝΑΙ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ΜΕΣΟΣΤΡΟΦΕΣ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dirty="0">
                <a:latin typeface="Arial Black" panose="020B0A04020102020204"/>
                <a:cs typeface="Arial Black" panose="020B0A04020102020204"/>
              </a:rPr>
              <a:t>ΤΑΧΥΣΤΡΟΦΕΣ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ΤΕΤΡΑΧΡΟΝΕΣ</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ΠΕΤΡΕΛΑΙΟΜΗΧΑΝΕΣ.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5567"/>
          </a:xfrm>
          <a:prstGeom prst="rect">
            <a:avLst/>
          </a:prstGeom>
        </p:spPr>
        <p:txBody>
          <a:bodyPr vert="horz" wrap="square" lIns="0" tIns="29337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20979"/>
            <a:ext cx="8387080" cy="5583067"/>
          </a:xfrm>
          <a:prstGeom prst="rect">
            <a:avLst/>
          </a:prstGeom>
        </p:spPr>
        <p:txBody>
          <a:bodyPr vert="horz" wrap="square" lIns="0" tIns="121920" rIns="0" bIns="0" rtlCol="0">
            <a:spAutoFit/>
          </a:bodyPr>
          <a:lstStyle/>
          <a:p>
            <a:pPr marL="97155" algn="ctr">
              <a:lnSpc>
                <a:spcPct val="100000"/>
              </a:lnSpc>
              <a:spcBef>
                <a:spcPts val="960"/>
              </a:spcBef>
            </a:pPr>
            <a:r>
              <a:rPr sz="2000" u="heavy" spc="-10" dirty="0">
                <a:solidFill>
                  <a:srgbClr val="0000FF"/>
                </a:solidFill>
                <a:uFill>
                  <a:solidFill>
                    <a:srgbClr val="0000FF"/>
                  </a:solidFill>
                </a:uFill>
                <a:latin typeface="Arial Black" panose="020B0A04020102020204"/>
                <a:cs typeface="Arial Black" panose="020B0A04020102020204"/>
              </a:rPr>
              <a:t>ΝΤΗΖΕΛΟΗΛΕΚΤΡΙΚΗ</a:t>
            </a:r>
            <a:r>
              <a:rPr sz="2000" u="heavy" spc="-130" dirty="0">
                <a:solidFill>
                  <a:srgbClr val="0000FF"/>
                </a:solidFill>
                <a:uFill>
                  <a:solidFill>
                    <a:srgbClr val="0000FF"/>
                  </a:solidFill>
                </a:uFill>
                <a:latin typeface="Arial Black" panose="020B0A04020102020204"/>
                <a:cs typeface="Arial Black" panose="020B0A04020102020204"/>
              </a:rPr>
              <a:t> </a:t>
            </a:r>
            <a:r>
              <a:rPr sz="2000" u="heavy" spc="-10" dirty="0">
                <a:solidFill>
                  <a:srgbClr val="0000FF"/>
                </a:solidFill>
                <a:uFill>
                  <a:solidFill>
                    <a:srgbClr val="0000FF"/>
                  </a:solidFill>
                </a:uFill>
                <a:latin typeface="Arial Black" panose="020B0A04020102020204"/>
                <a:cs typeface="Arial Black" panose="020B0A04020102020204"/>
              </a:rPr>
              <a:t>ΠΡΟΩΣΗ</a:t>
            </a:r>
            <a:endParaRPr sz="2000">
              <a:latin typeface="Arial Black" panose="020B0A04020102020204"/>
              <a:cs typeface="Arial Black" panose="020B0A04020102020204"/>
            </a:endParaRPr>
          </a:p>
          <a:p>
            <a:pPr marL="12700">
              <a:lnSpc>
                <a:spcPct val="100000"/>
              </a:lnSpc>
              <a:spcBef>
                <a:spcPts val="640"/>
              </a:spcBef>
            </a:pPr>
            <a:r>
              <a:rPr sz="1500" dirty="0">
                <a:latin typeface="Arial Black" panose="020B0A04020102020204"/>
                <a:cs typeface="Arial Black" panose="020B0A04020102020204"/>
              </a:rPr>
              <a:t>ΤΑ</a:t>
            </a:r>
            <a:r>
              <a:rPr sz="1500" spc="-70" dirty="0">
                <a:latin typeface="Arial Black" panose="020B0A04020102020204"/>
                <a:cs typeface="Arial Black" panose="020B0A04020102020204"/>
              </a:rPr>
              <a:t> </a:t>
            </a:r>
            <a:r>
              <a:rPr sz="1500" spc="-10" dirty="0">
                <a:latin typeface="Arial Black" panose="020B0A04020102020204"/>
                <a:cs typeface="Arial Black" panose="020B0A04020102020204"/>
              </a:rPr>
              <a:t>ΚΥΡΙΟΤΕΡΑ</a:t>
            </a:r>
            <a:r>
              <a:rPr sz="1500" spc="-65" dirty="0">
                <a:latin typeface="Arial Black" panose="020B0A04020102020204"/>
                <a:cs typeface="Arial Black" panose="020B0A04020102020204"/>
              </a:rPr>
              <a:t> </a:t>
            </a:r>
            <a:r>
              <a:rPr sz="1500" spc="-10" dirty="0">
                <a:solidFill>
                  <a:srgbClr val="0000FF"/>
                </a:solidFill>
                <a:latin typeface="Arial Black" panose="020B0A04020102020204"/>
                <a:cs typeface="Arial Black" panose="020B0A04020102020204"/>
              </a:rPr>
              <a:t>ΠΛΕΟΝΕΚΤΗΜΑΤΑ</a:t>
            </a:r>
            <a:r>
              <a:rPr sz="1500" spc="-60" dirty="0">
                <a:solidFill>
                  <a:srgbClr val="0000FF"/>
                </a:solidFill>
                <a:latin typeface="Arial Black" panose="020B0A04020102020204"/>
                <a:cs typeface="Arial Black" panose="020B0A04020102020204"/>
              </a:rPr>
              <a:t> </a:t>
            </a:r>
            <a:r>
              <a:rPr sz="1500" spc="-10" dirty="0">
                <a:latin typeface="Arial Black" panose="020B0A04020102020204"/>
                <a:cs typeface="Arial Black" panose="020B0A04020102020204"/>
              </a:rPr>
              <a:t>ΕΙΝΑΙ:</a:t>
            </a:r>
            <a:endParaRPr sz="1500">
              <a:latin typeface="Arial Black" panose="020B0A04020102020204"/>
              <a:cs typeface="Arial Black" panose="020B0A04020102020204"/>
            </a:endParaRPr>
          </a:p>
          <a:p>
            <a:pPr marL="12700">
              <a:lnSpc>
                <a:spcPct val="100000"/>
              </a:lnSpc>
              <a:spcBef>
                <a:spcPts val="590"/>
              </a:spcBef>
            </a:pPr>
            <a:r>
              <a:rPr sz="2250" spc="-209" baseline="4000" dirty="0">
                <a:solidFill>
                  <a:srgbClr val="FF0000"/>
                </a:solidFill>
                <a:latin typeface="Wingdings" panose="05000000000000000000"/>
                <a:cs typeface="Wingdings" panose="05000000000000000000"/>
              </a:rPr>
              <a:t></a:t>
            </a:r>
            <a:r>
              <a:rPr sz="1500" spc="-140" dirty="0">
                <a:latin typeface="Arial Black" panose="020B0A04020102020204"/>
                <a:cs typeface="Arial Black" panose="020B0A04020102020204"/>
              </a:rPr>
              <a:t>Ο</a:t>
            </a:r>
            <a:r>
              <a:rPr sz="1500" spc="-15" dirty="0">
                <a:latin typeface="Arial Black" panose="020B0A04020102020204"/>
                <a:cs typeface="Arial Black" panose="020B0A04020102020204"/>
              </a:rPr>
              <a:t> </a:t>
            </a:r>
            <a:r>
              <a:rPr sz="1500" spc="-10" dirty="0">
                <a:latin typeface="Arial Black" panose="020B0A04020102020204"/>
                <a:cs typeface="Arial Black" panose="020B0A04020102020204"/>
              </a:rPr>
              <a:t>ΑΚΡΙΒΗΣ</a:t>
            </a:r>
            <a:r>
              <a:rPr sz="1500" spc="-105" dirty="0">
                <a:latin typeface="Arial Black" panose="020B0A04020102020204"/>
                <a:cs typeface="Arial Black" panose="020B0A04020102020204"/>
              </a:rPr>
              <a:t> </a:t>
            </a:r>
            <a:r>
              <a:rPr sz="1500" dirty="0">
                <a:latin typeface="Arial Black" panose="020B0A04020102020204"/>
                <a:cs typeface="Arial Black" panose="020B0A04020102020204"/>
              </a:rPr>
              <a:t>ΕΛΕΓΧΟΣ</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ΤΗΣ</a:t>
            </a:r>
            <a:r>
              <a:rPr sz="1500" spc="-55" dirty="0">
                <a:latin typeface="Arial Black" panose="020B0A04020102020204"/>
                <a:cs typeface="Arial Black" panose="020B0A04020102020204"/>
              </a:rPr>
              <a:t> </a:t>
            </a:r>
            <a:r>
              <a:rPr sz="1500" spc="-10" dirty="0">
                <a:latin typeface="Arial Black" panose="020B0A04020102020204"/>
                <a:cs typeface="Arial Black" panose="020B0A04020102020204"/>
              </a:rPr>
              <a:t>ΤΑΧΥΤΗΤΑΣ</a:t>
            </a:r>
            <a:r>
              <a:rPr sz="1500" spc="-50" dirty="0">
                <a:latin typeface="Arial Black" panose="020B0A04020102020204"/>
                <a:cs typeface="Arial Black" panose="020B0A04020102020204"/>
              </a:rPr>
              <a:t> </a:t>
            </a:r>
            <a:r>
              <a:rPr sz="1500" dirty="0">
                <a:latin typeface="Arial Black" panose="020B0A04020102020204"/>
                <a:cs typeface="Arial Black" panose="020B0A04020102020204"/>
              </a:rPr>
              <a:t>ΤΟΥ</a:t>
            </a:r>
            <a:r>
              <a:rPr sz="1500" spc="-55" dirty="0">
                <a:latin typeface="Arial Black" panose="020B0A04020102020204"/>
                <a:cs typeface="Arial Black" panose="020B0A04020102020204"/>
              </a:rPr>
              <a:t> </a:t>
            </a:r>
            <a:r>
              <a:rPr sz="1500" spc="-10" dirty="0">
                <a:latin typeface="Arial Black" panose="020B0A04020102020204"/>
                <a:cs typeface="Arial Black" panose="020B0A04020102020204"/>
              </a:rPr>
              <a:t>ΠΛΟΙΟΥ.</a:t>
            </a:r>
            <a:endParaRPr sz="1500">
              <a:latin typeface="Arial Black" panose="020B0A04020102020204"/>
              <a:cs typeface="Arial Black" panose="020B0A04020102020204"/>
            </a:endParaRPr>
          </a:p>
          <a:p>
            <a:pPr marL="12700">
              <a:lnSpc>
                <a:spcPct val="100000"/>
              </a:lnSpc>
              <a:spcBef>
                <a:spcPts val="580"/>
              </a:spcBef>
            </a:pPr>
            <a:r>
              <a:rPr sz="2250" spc="-209" baseline="4000" dirty="0">
                <a:solidFill>
                  <a:srgbClr val="FF0000"/>
                </a:solidFill>
                <a:latin typeface="Wingdings" panose="05000000000000000000"/>
                <a:cs typeface="Wingdings" panose="05000000000000000000"/>
              </a:rPr>
              <a:t></a:t>
            </a:r>
            <a:r>
              <a:rPr sz="1500" spc="-140" dirty="0">
                <a:latin typeface="Arial Black" panose="020B0A04020102020204"/>
                <a:cs typeface="Arial Black" panose="020B0A04020102020204"/>
              </a:rPr>
              <a:t>Η</a:t>
            </a:r>
            <a:r>
              <a:rPr sz="1500" spc="-15" dirty="0">
                <a:latin typeface="Arial Black" panose="020B0A04020102020204"/>
                <a:cs typeface="Arial Black" panose="020B0A04020102020204"/>
              </a:rPr>
              <a:t> </a:t>
            </a:r>
            <a:r>
              <a:rPr sz="1500" spc="-10" dirty="0">
                <a:latin typeface="Arial Black" panose="020B0A04020102020204"/>
                <a:cs typeface="Arial Black" panose="020B0A04020102020204"/>
              </a:rPr>
              <a:t>ΙΚΑΝΟΤΗΤΑ</a:t>
            </a:r>
            <a:r>
              <a:rPr sz="1500" spc="-120" dirty="0">
                <a:latin typeface="Arial Black" panose="020B0A04020102020204"/>
                <a:cs typeface="Arial Black" panose="020B0A04020102020204"/>
              </a:rPr>
              <a:t> </a:t>
            </a:r>
            <a:r>
              <a:rPr sz="1500" dirty="0">
                <a:latin typeface="Arial Black" panose="020B0A04020102020204"/>
                <a:cs typeface="Arial Black" panose="020B0A04020102020204"/>
              </a:rPr>
              <a:t>ΓΡΗΓΟΡΗΣ</a:t>
            </a:r>
            <a:r>
              <a:rPr sz="1500" spc="-70" dirty="0">
                <a:latin typeface="Arial Black" panose="020B0A04020102020204"/>
                <a:cs typeface="Arial Black" panose="020B0A04020102020204"/>
              </a:rPr>
              <a:t> </a:t>
            </a:r>
            <a:r>
              <a:rPr sz="1500" spc="-10" dirty="0">
                <a:latin typeface="Arial Black" panose="020B0A04020102020204"/>
                <a:cs typeface="Arial Black" panose="020B0A04020102020204"/>
              </a:rPr>
              <a:t>ΑΝΑΣΤΡΟΦΗΣ.</a:t>
            </a:r>
            <a:endParaRPr sz="1500">
              <a:latin typeface="Arial Black" panose="020B0A04020102020204"/>
              <a:cs typeface="Arial Black" panose="020B0A04020102020204"/>
            </a:endParaRPr>
          </a:p>
          <a:p>
            <a:pPr marL="12700">
              <a:lnSpc>
                <a:spcPct val="100000"/>
              </a:lnSpc>
              <a:spcBef>
                <a:spcPts val="590"/>
              </a:spcBef>
            </a:pPr>
            <a:r>
              <a:rPr sz="2250" spc="-209" baseline="4000" dirty="0">
                <a:solidFill>
                  <a:srgbClr val="FF0000"/>
                </a:solidFill>
                <a:latin typeface="Wingdings" panose="05000000000000000000"/>
                <a:cs typeface="Wingdings" panose="05000000000000000000"/>
              </a:rPr>
              <a:t></a:t>
            </a:r>
            <a:r>
              <a:rPr sz="1500" spc="-140">
                <a:latin typeface="Arial Black" panose="020B0A04020102020204"/>
                <a:cs typeface="Arial Black" panose="020B0A04020102020204"/>
              </a:rPr>
              <a:t>Η</a:t>
            </a:r>
            <a:r>
              <a:rPr sz="1500" spc="-15">
                <a:latin typeface="Arial Black" panose="020B0A04020102020204"/>
                <a:cs typeface="Arial Black" panose="020B0A04020102020204"/>
              </a:rPr>
              <a:t> </a:t>
            </a:r>
            <a:r>
              <a:rPr sz="1500" spc="-10" smtClean="0">
                <a:latin typeface="Arial Black" panose="020B0A04020102020204"/>
                <a:cs typeface="Arial Black" panose="020B0A04020102020204"/>
              </a:rPr>
              <a:t>ΧΑΜΗΛΗ</a:t>
            </a:r>
            <a:r>
              <a:rPr sz="1500" spc="-110" smtClean="0">
                <a:latin typeface="Arial Black" panose="020B0A04020102020204"/>
                <a:cs typeface="Arial Black" panose="020B0A04020102020204"/>
              </a:rPr>
              <a:t> </a:t>
            </a:r>
            <a:r>
              <a:rPr sz="1500" dirty="0">
                <a:latin typeface="Arial Black" panose="020B0A04020102020204"/>
                <a:cs typeface="Arial Black" panose="020B0A04020102020204"/>
              </a:rPr>
              <a:t>ΣΤΑΘΜΗ</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ΘΟΡΥΒΟΥ</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ΤΩΝ</a:t>
            </a:r>
            <a:r>
              <a:rPr sz="1500" spc="-65" dirty="0">
                <a:latin typeface="Arial Black" panose="020B0A04020102020204"/>
                <a:cs typeface="Arial Black" panose="020B0A04020102020204"/>
              </a:rPr>
              <a:t> </a:t>
            </a:r>
            <a:r>
              <a:rPr sz="1500" spc="-10" dirty="0">
                <a:latin typeface="Arial Black" panose="020B0A04020102020204"/>
                <a:cs typeface="Arial Black" panose="020B0A04020102020204"/>
              </a:rPr>
              <a:t>ΜΗΧΑΝΩΝ.</a:t>
            </a:r>
            <a:endParaRPr sz="1500">
              <a:latin typeface="Arial Black" panose="020B0A04020102020204"/>
              <a:cs typeface="Arial Black" panose="020B0A04020102020204"/>
            </a:endParaRPr>
          </a:p>
          <a:p>
            <a:pPr marL="12700" marR="941705">
              <a:lnSpc>
                <a:spcPct val="116000"/>
              </a:lnSpc>
              <a:spcBef>
                <a:spcPts val="310"/>
              </a:spcBef>
            </a:pPr>
            <a:r>
              <a:rPr sz="2250" spc="-209" baseline="4000" dirty="0">
                <a:solidFill>
                  <a:srgbClr val="FF0000"/>
                </a:solidFill>
                <a:latin typeface="Wingdings" panose="05000000000000000000"/>
                <a:cs typeface="Wingdings" panose="05000000000000000000"/>
              </a:rPr>
              <a:t></a:t>
            </a:r>
            <a:r>
              <a:rPr sz="1500" spc="-140" dirty="0">
                <a:latin typeface="Arial Black" panose="020B0A04020102020204"/>
                <a:cs typeface="Arial Black" panose="020B0A04020102020204"/>
              </a:rPr>
              <a:t>Η</a:t>
            </a:r>
            <a:r>
              <a:rPr sz="1500" spc="-15" dirty="0">
                <a:latin typeface="Arial Black" panose="020B0A04020102020204"/>
                <a:cs typeface="Arial Black" panose="020B0A04020102020204"/>
              </a:rPr>
              <a:t> </a:t>
            </a:r>
            <a:r>
              <a:rPr sz="1500" dirty="0">
                <a:latin typeface="Arial Black" panose="020B0A04020102020204"/>
                <a:cs typeface="Arial Black" panose="020B0A04020102020204"/>
              </a:rPr>
              <a:t>ΥΨΗΛΗ</a:t>
            </a:r>
            <a:r>
              <a:rPr sz="1500" spc="-130" dirty="0">
                <a:latin typeface="Arial Black" panose="020B0A04020102020204"/>
                <a:cs typeface="Arial Black" panose="020B0A04020102020204"/>
              </a:rPr>
              <a:t> </a:t>
            </a:r>
            <a:r>
              <a:rPr sz="1500">
                <a:latin typeface="Arial Black" panose="020B0A04020102020204"/>
                <a:cs typeface="Arial Black" panose="020B0A04020102020204"/>
              </a:rPr>
              <a:t>ΡΟΠΗ</a:t>
            </a:r>
            <a:r>
              <a:rPr sz="1500" spc="-85">
                <a:latin typeface="Arial Black" panose="020B0A04020102020204"/>
                <a:cs typeface="Arial Black" panose="020B0A04020102020204"/>
              </a:rPr>
              <a:t> </a:t>
            </a:r>
            <a:r>
              <a:rPr sz="1500" smtClean="0">
                <a:latin typeface="Arial Black" panose="020B0A04020102020204"/>
                <a:cs typeface="Arial Black" panose="020B0A04020102020204"/>
              </a:rPr>
              <a:t>ΣΤΡΕΨ</a:t>
            </a:r>
            <a:r>
              <a:rPr lang="el-GR" sz="1500" dirty="0" smtClean="0">
                <a:latin typeface="Arial Black" panose="020B0A04020102020204"/>
                <a:cs typeface="Arial Black" panose="020B0A04020102020204"/>
              </a:rPr>
              <a:t>Η</a:t>
            </a:r>
            <a:r>
              <a:rPr sz="1500" smtClean="0">
                <a:latin typeface="Arial Black" panose="020B0A04020102020204"/>
                <a:cs typeface="Arial Black" panose="020B0A04020102020204"/>
              </a:rPr>
              <a:t>Σ</a:t>
            </a:r>
            <a:r>
              <a:rPr sz="1500" spc="-75" smtClean="0">
                <a:latin typeface="Arial Black" panose="020B0A04020102020204"/>
                <a:cs typeface="Arial Black" panose="020B0A04020102020204"/>
              </a:rPr>
              <a:t> </a:t>
            </a:r>
            <a:r>
              <a:rPr sz="1500" dirty="0">
                <a:latin typeface="Arial Black" panose="020B0A04020102020204"/>
                <a:cs typeface="Arial Black" panose="020B0A04020102020204"/>
              </a:rPr>
              <a:t>ΠΟΥ</a:t>
            </a:r>
            <a:r>
              <a:rPr sz="1500" spc="-80" dirty="0">
                <a:latin typeface="Arial Black" panose="020B0A04020102020204"/>
                <a:cs typeface="Arial Black" panose="020B0A04020102020204"/>
              </a:rPr>
              <a:t> </a:t>
            </a:r>
            <a:r>
              <a:rPr sz="1500" spc="-10" dirty="0">
                <a:latin typeface="Arial Black" panose="020B0A04020102020204"/>
                <a:cs typeface="Arial Black" panose="020B0A04020102020204"/>
              </a:rPr>
              <a:t>ΔΙΝΟΥΝ</a:t>
            </a:r>
            <a:r>
              <a:rPr sz="1500" spc="-75" dirty="0">
                <a:latin typeface="Arial Black" panose="020B0A04020102020204"/>
                <a:cs typeface="Arial Black" panose="020B0A04020102020204"/>
              </a:rPr>
              <a:t> </a:t>
            </a:r>
            <a:r>
              <a:rPr sz="1500" dirty="0">
                <a:latin typeface="Arial Black" panose="020B0A04020102020204"/>
                <a:cs typeface="Arial Black" panose="020B0A04020102020204"/>
              </a:rPr>
              <a:t>ΟΙ</a:t>
            </a:r>
            <a:r>
              <a:rPr sz="1500" spc="-80" dirty="0">
                <a:latin typeface="Arial Black" panose="020B0A04020102020204"/>
                <a:cs typeface="Arial Black" panose="020B0A04020102020204"/>
              </a:rPr>
              <a:t> </a:t>
            </a:r>
            <a:r>
              <a:rPr sz="1500" spc="-10" dirty="0">
                <a:latin typeface="Arial Black" panose="020B0A04020102020204"/>
                <a:cs typeface="Arial Black" panose="020B0A04020102020204"/>
              </a:rPr>
              <a:t>ΗΛΕΚΤΡΟΚΙΝΗΤΗΡΕΣ</a:t>
            </a:r>
            <a:r>
              <a:rPr sz="1500" spc="-65" dirty="0">
                <a:latin typeface="Arial Black" panose="020B0A04020102020204"/>
                <a:cs typeface="Arial Black" panose="020B0A04020102020204"/>
              </a:rPr>
              <a:t> </a:t>
            </a:r>
            <a:r>
              <a:rPr sz="1500" spc="-25" dirty="0">
                <a:latin typeface="Arial Black" panose="020B0A04020102020204"/>
                <a:cs typeface="Arial Black" panose="020B0A04020102020204"/>
              </a:rPr>
              <a:t>ΣΕ </a:t>
            </a:r>
            <a:r>
              <a:rPr sz="1500" spc="-10" dirty="0">
                <a:latin typeface="Arial Black" panose="020B0A04020102020204"/>
                <a:cs typeface="Arial Black" panose="020B0A04020102020204"/>
              </a:rPr>
              <a:t>ΧΑΜΗΛΕΣ</a:t>
            </a:r>
            <a:r>
              <a:rPr sz="1500" spc="-75" dirty="0">
                <a:latin typeface="Arial Black" panose="020B0A04020102020204"/>
                <a:cs typeface="Arial Black" panose="020B0A04020102020204"/>
              </a:rPr>
              <a:t> </a:t>
            </a:r>
            <a:r>
              <a:rPr sz="1500" dirty="0">
                <a:latin typeface="Arial Black" panose="020B0A04020102020204"/>
                <a:cs typeface="Arial Black" panose="020B0A04020102020204"/>
              </a:rPr>
              <a:t>ΣΤΡΟΦΕΣ</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ΤΗΣ</a:t>
            </a:r>
            <a:r>
              <a:rPr sz="1500" spc="-75" dirty="0">
                <a:latin typeface="Arial Black" panose="020B0A04020102020204"/>
                <a:cs typeface="Arial Black" panose="020B0A04020102020204"/>
              </a:rPr>
              <a:t> </a:t>
            </a:r>
            <a:r>
              <a:rPr sz="1500" spc="-10" dirty="0">
                <a:latin typeface="Arial Black" panose="020B0A04020102020204"/>
                <a:cs typeface="Arial Black" panose="020B0A04020102020204"/>
              </a:rPr>
              <a:t>ΕΛΙΚΑΣ.</a:t>
            </a:r>
            <a:endParaRPr sz="1500">
              <a:latin typeface="Arial Black" panose="020B0A04020102020204"/>
              <a:cs typeface="Arial Black" panose="020B0A04020102020204"/>
            </a:endParaRPr>
          </a:p>
          <a:p>
            <a:pPr marL="12700" marR="5080">
              <a:lnSpc>
                <a:spcPct val="116000"/>
              </a:lnSpc>
              <a:spcBef>
                <a:spcPts val="300"/>
              </a:spcBef>
            </a:pPr>
            <a:r>
              <a:rPr sz="2250" spc="-209" baseline="4000" dirty="0">
                <a:solidFill>
                  <a:srgbClr val="FF0000"/>
                </a:solidFill>
                <a:latin typeface="Wingdings" panose="05000000000000000000"/>
                <a:cs typeface="Wingdings" panose="05000000000000000000"/>
              </a:rPr>
              <a:t></a:t>
            </a:r>
            <a:r>
              <a:rPr sz="1500" spc="-140" dirty="0">
                <a:latin typeface="Arial Black" panose="020B0A04020102020204"/>
                <a:cs typeface="Arial Black" panose="020B0A04020102020204"/>
              </a:rPr>
              <a:t>Η</a:t>
            </a:r>
            <a:r>
              <a:rPr sz="1500" spc="-15" dirty="0">
                <a:latin typeface="Arial Black" panose="020B0A04020102020204"/>
                <a:cs typeface="Arial Black" panose="020B0A04020102020204"/>
              </a:rPr>
              <a:t> </a:t>
            </a:r>
            <a:r>
              <a:rPr sz="1500" dirty="0">
                <a:latin typeface="Arial Black" panose="020B0A04020102020204"/>
                <a:cs typeface="Arial Black" panose="020B0A04020102020204"/>
              </a:rPr>
              <a:t>ΜΕΓΑΛΗ</a:t>
            </a:r>
            <a:r>
              <a:rPr sz="1500" spc="-125" dirty="0">
                <a:latin typeface="Arial Black" panose="020B0A04020102020204"/>
                <a:cs typeface="Arial Black" panose="020B0A04020102020204"/>
              </a:rPr>
              <a:t> </a:t>
            </a:r>
            <a:r>
              <a:rPr sz="1500" spc="-10" dirty="0">
                <a:latin typeface="Arial Black" panose="020B0A04020102020204"/>
                <a:cs typeface="Arial Black" panose="020B0A04020102020204"/>
              </a:rPr>
              <a:t>ΕΥΕΛΙΞΙΑ</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ΩΣ</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ΠΡΟΣ</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ΤΟ</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ΜΕΓΕΘΟΣ,</a:t>
            </a:r>
            <a:r>
              <a:rPr sz="1500" spc="-60" dirty="0">
                <a:latin typeface="Arial Black" panose="020B0A04020102020204"/>
                <a:cs typeface="Arial Black" panose="020B0A04020102020204"/>
              </a:rPr>
              <a:t> </a:t>
            </a:r>
            <a:r>
              <a:rPr sz="1500" dirty="0">
                <a:latin typeface="Arial Black" panose="020B0A04020102020204"/>
                <a:cs typeface="Arial Black" panose="020B0A04020102020204"/>
              </a:rPr>
              <a:t>ΤΗ</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ΔΙΑΤΑΞΗ</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ΤΩΝ</a:t>
            </a:r>
            <a:r>
              <a:rPr sz="1500" spc="-65" dirty="0">
                <a:latin typeface="Arial Black" panose="020B0A04020102020204"/>
                <a:cs typeface="Arial Black" panose="020B0A04020102020204"/>
              </a:rPr>
              <a:t> </a:t>
            </a:r>
            <a:r>
              <a:rPr sz="1500" spc="-10" dirty="0">
                <a:latin typeface="Arial Black" panose="020B0A04020102020204"/>
                <a:cs typeface="Arial Black" panose="020B0A04020102020204"/>
              </a:rPr>
              <a:t>ΜΗΧΑΝΩΝ</a:t>
            </a:r>
            <a:r>
              <a:rPr sz="1500" spc="-70" dirty="0">
                <a:latin typeface="Arial Black" panose="020B0A04020102020204"/>
                <a:cs typeface="Arial Black" panose="020B0A04020102020204"/>
              </a:rPr>
              <a:t> </a:t>
            </a:r>
            <a:r>
              <a:rPr sz="1500" spc="-25" dirty="0">
                <a:latin typeface="Arial Black" panose="020B0A04020102020204"/>
                <a:cs typeface="Arial Black" panose="020B0A04020102020204"/>
              </a:rPr>
              <a:t>ΚΑΙ </a:t>
            </a:r>
            <a:r>
              <a:rPr sz="1500" dirty="0">
                <a:latin typeface="Arial Black" panose="020B0A04020102020204"/>
                <a:cs typeface="Arial Black" panose="020B0A04020102020204"/>
              </a:rPr>
              <a:t>ΤΟ</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ΧΩΡΟ</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ΤΟΥ</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ΜΗΧΑΝΟΣΤΑΣΙΟΥ</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(Η</a:t>
            </a:r>
            <a:r>
              <a:rPr sz="1500" spc="-75" dirty="0">
                <a:latin typeface="Arial Black" panose="020B0A04020102020204"/>
                <a:cs typeface="Arial Black" panose="020B0A04020102020204"/>
              </a:rPr>
              <a:t> </a:t>
            </a:r>
            <a:r>
              <a:rPr sz="1500" spc="-10" dirty="0">
                <a:latin typeface="Arial Black" panose="020B0A04020102020204"/>
                <a:cs typeface="Arial Black" panose="020B0A04020102020204"/>
              </a:rPr>
              <a:t>ΤΟΠΟΘΕΤΗΣΗ</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ΣΕ</a:t>
            </a:r>
            <a:r>
              <a:rPr sz="1500" spc="-65" dirty="0">
                <a:latin typeface="Arial Black" panose="020B0A04020102020204"/>
                <a:cs typeface="Arial Black" panose="020B0A04020102020204"/>
              </a:rPr>
              <a:t> </a:t>
            </a:r>
            <a:r>
              <a:rPr sz="1500" spc="-10" dirty="0">
                <a:latin typeface="Arial Black" panose="020B0A04020102020204"/>
                <a:cs typeface="Arial Black" panose="020B0A04020102020204"/>
              </a:rPr>
              <a:t>ΔΙΑΦΟΡΕΤΙΚΟΥΣ</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ΧΩΡΟΥΣ </a:t>
            </a:r>
            <a:r>
              <a:rPr sz="1500" dirty="0">
                <a:latin typeface="Arial Black" panose="020B0A04020102020204"/>
                <a:cs typeface="Arial Black" panose="020B0A04020102020204"/>
              </a:rPr>
              <a:t>ΤΩΝ</a:t>
            </a:r>
            <a:r>
              <a:rPr sz="1500" spc="-60" dirty="0">
                <a:latin typeface="Arial Black" panose="020B0A04020102020204"/>
                <a:cs typeface="Arial Black" panose="020B0A04020102020204"/>
              </a:rPr>
              <a:t> </a:t>
            </a:r>
            <a:r>
              <a:rPr sz="1500" spc="-20" dirty="0">
                <a:latin typeface="Arial Black" panose="020B0A04020102020204"/>
                <a:cs typeface="Arial Black" panose="020B0A04020102020204"/>
              </a:rPr>
              <a:t>ΗΛΕΚΤΡΟΠΑΡΑΓΩΓΩΝ</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ΖΕΥΓΩΝ</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ΑΠΟ</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ΤΟΥΣ</a:t>
            </a:r>
            <a:r>
              <a:rPr sz="1500" spc="-40" dirty="0">
                <a:latin typeface="Arial Black" panose="020B0A04020102020204"/>
                <a:cs typeface="Arial Black" panose="020B0A04020102020204"/>
              </a:rPr>
              <a:t> </a:t>
            </a:r>
            <a:r>
              <a:rPr sz="1500" spc="-10">
                <a:latin typeface="Arial Black" panose="020B0A04020102020204"/>
                <a:cs typeface="Arial Black" panose="020B0A04020102020204"/>
              </a:rPr>
              <a:t>ΗΛΕΚΤΡΟΚΙΝΗΤΗΡΕΣ </a:t>
            </a:r>
            <a:r>
              <a:rPr sz="1500" spc="-10" smtClean="0">
                <a:latin typeface="Arial Black" panose="020B0A04020102020204"/>
                <a:cs typeface="Arial Black" panose="020B0A04020102020204"/>
              </a:rPr>
              <a:t>ΠΡΟΩΣ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10" dirty="0">
                <a:latin typeface="Arial Black" panose="020B0A04020102020204"/>
                <a:cs typeface="Arial Black" panose="020B0A04020102020204"/>
              </a:rPr>
              <a:t>).</a:t>
            </a:r>
            <a:endParaRPr sz="1500">
              <a:latin typeface="Arial Black" panose="020B0A04020102020204"/>
              <a:cs typeface="Arial Black" panose="020B0A04020102020204"/>
            </a:endParaRPr>
          </a:p>
          <a:p>
            <a:pPr>
              <a:lnSpc>
                <a:spcPct val="100000"/>
              </a:lnSpc>
              <a:spcBef>
                <a:spcPts val="5"/>
              </a:spcBef>
            </a:pPr>
            <a:endParaRPr sz="2100">
              <a:latin typeface="Arial Black" panose="020B0A04020102020204"/>
              <a:cs typeface="Arial Black" panose="020B0A04020102020204"/>
            </a:endParaRPr>
          </a:p>
          <a:p>
            <a:pPr marL="12700">
              <a:lnSpc>
                <a:spcPct val="100000"/>
              </a:lnSpc>
            </a:pPr>
            <a:r>
              <a:rPr sz="1500" dirty="0">
                <a:latin typeface="Arial Black" panose="020B0A04020102020204"/>
                <a:cs typeface="Arial Black" panose="020B0A04020102020204"/>
              </a:rPr>
              <a:t>ΤΑ</a:t>
            </a:r>
            <a:r>
              <a:rPr sz="1500" spc="-75" dirty="0">
                <a:latin typeface="Arial Black" panose="020B0A04020102020204"/>
                <a:cs typeface="Arial Black" panose="020B0A04020102020204"/>
              </a:rPr>
              <a:t> </a:t>
            </a:r>
            <a:r>
              <a:rPr sz="1500" spc="-10" dirty="0">
                <a:solidFill>
                  <a:srgbClr val="0000FF"/>
                </a:solidFill>
                <a:latin typeface="Arial Black" panose="020B0A04020102020204"/>
                <a:cs typeface="Arial Black" panose="020B0A04020102020204"/>
              </a:rPr>
              <a:t>ΜΕΙΟΝΕΚΤΗΜΑΤΑ</a:t>
            </a:r>
            <a:r>
              <a:rPr sz="1500" spc="-60" dirty="0">
                <a:solidFill>
                  <a:srgbClr val="0000FF"/>
                </a:solidFill>
                <a:latin typeface="Arial Black" panose="020B0A04020102020204"/>
                <a:cs typeface="Arial Black" panose="020B0A04020102020204"/>
              </a:rPr>
              <a:t> </a:t>
            </a:r>
            <a:r>
              <a:rPr sz="1500" spc="-10" dirty="0">
                <a:latin typeface="Arial Black" panose="020B0A04020102020204"/>
                <a:cs typeface="Arial Black" panose="020B0A04020102020204"/>
              </a:rPr>
              <a:t>ΕΙΝΑΙ:</a:t>
            </a:r>
            <a:endParaRPr sz="1500">
              <a:latin typeface="Arial Black" panose="020B0A04020102020204"/>
              <a:cs typeface="Arial Black" panose="020B0A04020102020204"/>
            </a:endParaRPr>
          </a:p>
          <a:p>
            <a:pPr marL="12700" marR="549910">
              <a:lnSpc>
                <a:spcPct val="116000"/>
              </a:lnSpc>
              <a:spcBef>
                <a:spcPts val="305"/>
              </a:spcBef>
            </a:pPr>
            <a:r>
              <a:rPr sz="2250" spc="-135" baseline="4000" dirty="0">
                <a:solidFill>
                  <a:srgbClr val="FF0000"/>
                </a:solidFill>
                <a:latin typeface="Wingdings" panose="05000000000000000000"/>
                <a:cs typeface="Wingdings" panose="05000000000000000000"/>
              </a:rPr>
              <a:t></a:t>
            </a:r>
            <a:r>
              <a:rPr sz="1500" spc="-90" dirty="0">
                <a:latin typeface="Arial Black" panose="020B0A04020102020204"/>
                <a:cs typeface="Arial Black" panose="020B0A04020102020204"/>
              </a:rPr>
              <a:t>ΤΑ</a:t>
            </a:r>
            <a:r>
              <a:rPr sz="1500" spc="-40" dirty="0">
                <a:latin typeface="Arial Black" panose="020B0A04020102020204"/>
                <a:cs typeface="Arial Black" panose="020B0A04020102020204"/>
              </a:rPr>
              <a:t> </a:t>
            </a:r>
            <a:r>
              <a:rPr sz="1500" spc="-10" dirty="0">
                <a:latin typeface="Arial Black" panose="020B0A04020102020204"/>
                <a:cs typeface="Arial Black" panose="020B0A04020102020204"/>
              </a:rPr>
              <a:t>ΣΥΣΤΗΜΑΤΑ</a:t>
            </a:r>
            <a:r>
              <a:rPr sz="1500" spc="-100" dirty="0">
                <a:latin typeface="Arial Black" panose="020B0A04020102020204"/>
                <a:cs typeface="Arial Black" panose="020B0A04020102020204"/>
              </a:rPr>
              <a:t> </a:t>
            </a:r>
            <a:r>
              <a:rPr sz="1500" spc="-10">
                <a:latin typeface="Arial Black" panose="020B0A04020102020204"/>
                <a:cs typeface="Arial Black" panose="020B0A04020102020204"/>
              </a:rPr>
              <a:t>ΝΤΗΖΕΛΟΗΛΕΚΤΡΙΚΗΣ</a:t>
            </a:r>
            <a:r>
              <a:rPr sz="1500" spc="-60">
                <a:latin typeface="Arial Black" panose="020B0A04020102020204"/>
                <a:cs typeface="Arial Black" panose="020B0A04020102020204"/>
              </a:rPr>
              <a:t> </a:t>
            </a:r>
            <a:r>
              <a:rPr sz="1500" spc="-10" smtClean="0">
                <a:latin typeface="Arial Black" panose="020B0A04020102020204"/>
                <a:cs typeface="Arial Black" panose="020B0A04020102020204"/>
              </a:rPr>
              <a:t>ΠΡΟΩΣ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55" smtClean="0">
                <a:latin typeface="Arial Black" panose="020B0A04020102020204"/>
                <a:cs typeface="Arial Black" panose="020B0A04020102020204"/>
              </a:rPr>
              <a:t> </a:t>
            </a:r>
            <a:r>
              <a:rPr sz="1500" dirty="0">
                <a:latin typeface="Arial Black" panose="020B0A04020102020204"/>
                <a:cs typeface="Arial Black" panose="020B0A04020102020204"/>
              </a:rPr>
              <a:t>ΕΙΝΑΙ</a:t>
            </a:r>
            <a:r>
              <a:rPr sz="1500" spc="-70" dirty="0">
                <a:latin typeface="Arial Black" panose="020B0A04020102020204"/>
                <a:cs typeface="Arial Black" panose="020B0A04020102020204"/>
              </a:rPr>
              <a:t> </a:t>
            </a:r>
            <a:r>
              <a:rPr sz="1500" spc="-10" dirty="0">
                <a:latin typeface="Arial Black" panose="020B0A04020102020204"/>
                <a:cs typeface="Arial Black" panose="020B0A04020102020204"/>
              </a:rPr>
              <a:t>ΒΑΡΥΤΕΡΑ</a:t>
            </a:r>
            <a:r>
              <a:rPr sz="1500" spc="-60" dirty="0">
                <a:latin typeface="Arial Black" panose="020B0A04020102020204"/>
                <a:cs typeface="Arial Black" panose="020B0A04020102020204"/>
              </a:rPr>
              <a:t> </a:t>
            </a:r>
            <a:r>
              <a:rPr sz="1500" spc="-25" dirty="0">
                <a:latin typeface="Arial Black" panose="020B0A04020102020204"/>
                <a:cs typeface="Arial Black" panose="020B0A04020102020204"/>
              </a:rPr>
              <a:t>ΚΑΙ </a:t>
            </a:r>
            <a:r>
              <a:rPr sz="1500" spc="-10" dirty="0">
                <a:latin typeface="Arial Black" panose="020B0A04020102020204"/>
                <a:cs typeface="Arial Black" panose="020B0A04020102020204"/>
              </a:rPr>
              <a:t>ΑΚΡΙΒΟΤΕΡΑ</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ΑΠΟ</a:t>
            </a:r>
            <a:r>
              <a:rPr sz="1500" spc="-70" dirty="0">
                <a:latin typeface="Arial Black" panose="020B0A04020102020204"/>
                <a:cs typeface="Arial Black" panose="020B0A04020102020204"/>
              </a:rPr>
              <a:t> </a:t>
            </a:r>
            <a:r>
              <a:rPr sz="1500" dirty="0">
                <a:latin typeface="Arial Black" panose="020B0A04020102020204"/>
                <a:cs typeface="Arial Black" panose="020B0A04020102020204"/>
              </a:rPr>
              <a:t>ΤΑ</a:t>
            </a:r>
            <a:r>
              <a:rPr sz="1500" spc="-65" dirty="0">
                <a:latin typeface="Arial Black" panose="020B0A04020102020204"/>
                <a:cs typeface="Arial Black" panose="020B0A04020102020204"/>
              </a:rPr>
              <a:t> </a:t>
            </a:r>
            <a:r>
              <a:rPr sz="1500" spc="-10" dirty="0">
                <a:latin typeface="Arial Black" panose="020B0A04020102020204"/>
                <a:cs typeface="Arial Black" panose="020B0A04020102020204"/>
              </a:rPr>
              <a:t>ΑΝΤΙΣΤΟΙΧΑ</a:t>
            </a:r>
            <a:r>
              <a:rPr sz="1500" spc="-65" dirty="0">
                <a:latin typeface="Arial Black" panose="020B0A04020102020204"/>
                <a:cs typeface="Arial Black" panose="020B0A04020102020204"/>
              </a:rPr>
              <a:t> </a:t>
            </a:r>
            <a:r>
              <a:rPr sz="1500" spc="-10" dirty="0">
                <a:latin typeface="Arial Black" panose="020B0A04020102020204"/>
                <a:cs typeface="Arial Black" panose="020B0A04020102020204"/>
              </a:rPr>
              <a:t>ΣΥΣΤΗΜΑΤΑ</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ΑΜΕΣΗΣ</a:t>
            </a:r>
            <a:r>
              <a:rPr sz="1500" spc="-65" dirty="0">
                <a:latin typeface="Arial Black" panose="020B0A04020102020204"/>
                <a:cs typeface="Arial Black" panose="020B0A04020102020204"/>
              </a:rPr>
              <a:t> </a:t>
            </a:r>
            <a:r>
              <a:rPr sz="1500" dirty="0">
                <a:latin typeface="Arial Black" panose="020B0A04020102020204"/>
                <a:cs typeface="Arial Black" panose="020B0A04020102020204"/>
              </a:rPr>
              <a:t>ΚΑΙ</a:t>
            </a:r>
            <a:r>
              <a:rPr sz="1500" spc="-70" dirty="0">
                <a:latin typeface="Arial Black" panose="020B0A04020102020204"/>
                <a:cs typeface="Arial Black" panose="020B0A04020102020204"/>
              </a:rPr>
              <a:t> </a:t>
            </a:r>
            <a:r>
              <a:rPr sz="1500" spc="-10">
                <a:latin typeface="Arial Black" panose="020B0A04020102020204"/>
                <a:cs typeface="Arial Black" panose="020B0A04020102020204"/>
              </a:rPr>
              <a:t>ΕΜΜΕΣΗΣ </a:t>
            </a:r>
            <a:r>
              <a:rPr sz="1500" spc="-10" smtClean="0">
                <a:latin typeface="Arial Black" panose="020B0A04020102020204"/>
                <a:cs typeface="Arial Black" panose="020B0A04020102020204"/>
              </a:rPr>
              <a:t>ΜΕΤΑΔΟΣ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60" smtClean="0">
                <a:latin typeface="Arial Black" panose="020B0A04020102020204"/>
                <a:cs typeface="Arial Black" panose="020B0A04020102020204"/>
              </a:rPr>
              <a:t> </a:t>
            </a:r>
            <a:r>
              <a:rPr sz="1500">
                <a:latin typeface="Arial Black" panose="020B0A04020102020204"/>
                <a:cs typeface="Arial Black" panose="020B0A04020102020204"/>
              </a:rPr>
              <a:t>ΤΗΣ</a:t>
            </a:r>
            <a:r>
              <a:rPr sz="1500" spc="-60">
                <a:latin typeface="Arial Black" panose="020B0A04020102020204"/>
                <a:cs typeface="Arial Black" panose="020B0A04020102020204"/>
              </a:rPr>
              <a:t> </a:t>
            </a:r>
            <a:r>
              <a:rPr sz="1500" spc="-10" smtClean="0">
                <a:latin typeface="Arial Black" panose="020B0A04020102020204"/>
                <a:cs typeface="Arial Black" panose="020B0A04020102020204"/>
              </a:rPr>
              <a:t>ΚΙΝΗΣ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10" dirty="0">
                <a:latin typeface="Arial Black" panose="020B0A04020102020204"/>
                <a:cs typeface="Arial Black" panose="020B0A04020102020204"/>
              </a:rPr>
              <a:t>.</a:t>
            </a:r>
            <a:endParaRPr sz="1500">
              <a:latin typeface="Arial Black" panose="020B0A04020102020204"/>
              <a:cs typeface="Arial Black" panose="020B0A04020102020204"/>
            </a:endParaRPr>
          </a:p>
          <a:p>
            <a:pPr marL="12700" marR="239395">
              <a:lnSpc>
                <a:spcPct val="116000"/>
              </a:lnSpc>
              <a:spcBef>
                <a:spcPts val="290"/>
              </a:spcBef>
            </a:pPr>
            <a:r>
              <a:rPr sz="2250" spc="-52" baseline="4000" dirty="0">
                <a:solidFill>
                  <a:srgbClr val="FF0000"/>
                </a:solidFill>
                <a:latin typeface="Wingdings" panose="05000000000000000000"/>
                <a:cs typeface="Wingdings" panose="05000000000000000000"/>
              </a:rPr>
              <a:t></a:t>
            </a:r>
            <a:r>
              <a:rPr sz="1500" spc="-35" dirty="0">
                <a:latin typeface="Arial Black" panose="020B0A04020102020204"/>
                <a:cs typeface="Arial Black" panose="020B0A04020102020204"/>
              </a:rPr>
              <a:t>ΕΜΦΑΝΙΖΟΥΝ</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ΜΙΚΡΟΤΕΡΟ</a:t>
            </a:r>
            <a:r>
              <a:rPr sz="1500" spc="-60" dirty="0">
                <a:latin typeface="Arial Black" panose="020B0A04020102020204"/>
                <a:cs typeface="Arial Black" panose="020B0A04020102020204"/>
              </a:rPr>
              <a:t> </a:t>
            </a:r>
            <a:r>
              <a:rPr sz="1500">
                <a:latin typeface="Arial Black" panose="020B0A04020102020204"/>
                <a:cs typeface="Arial Black" panose="020B0A04020102020204"/>
              </a:rPr>
              <a:t>ΒΑΘΜΟ</a:t>
            </a:r>
            <a:r>
              <a:rPr sz="1500" spc="-60">
                <a:latin typeface="Arial Black" panose="020B0A04020102020204"/>
                <a:cs typeface="Arial Black" panose="020B0A04020102020204"/>
              </a:rPr>
              <a:t> </a:t>
            </a:r>
            <a:r>
              <a:rPr sz="1500" spc="-10" smtClean="0">
                <a:latin typeface="Arial Black" panose="020B0A04020102020204"/>
                <a:cs typeface="Arial Black" panose="020B0A04020102020204"/>
              </a:rPr>
              <a:t>ΑΠΟΔΟΣ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60" smtClean="0">
                <a:latin typeface="Arial Black" panose="020B0A04020102020204"/>
                <a:cs typeface="Arial Black" panose="020B0A04020102020204"/>
              </a:rPr>
              <a:t> </a:t>
            </a:r>
            <a:r>
              <a:rPr sz="1500" dirty="0">
                <a:latin typeface="Arial Black" panose="020B0A04020102020204"/>
                <a:cs typeface="Arial Black" panose="020B0A04020102020204"/>
              </a:rPr>
              <a:t>ΚΑΤΑ</a:t>
            </a:r>
            <a:r>
              <a:rPr sz="1500" spc="-60" dirty="0">
                <a:latin typeface="Arial Black" panose="020B0A04020102020204"/>
                <a:cs typeface="Arial Black" panose="020B0A04020102020204"/>
              </a:rPr>
              <a:t> </a:t>
            </a:r>
            <a:r>
              <a:rPr sz="1500" dirty="0">
                <a:latin typeface="Arial Black" panose="020B0A04020102020204"/>
                <a:cs typeface="Arial Black" panose="020B0A04020102020204"/>
              </a:rPr>
              <a:t>5</a:t>
            </a:r>
            <a:r>
              <a:rPr sz="1500" spc="-60" dirty="0">
                <a:latin typeface="Arial Black" panose="020B0A04020102020204"/>
                <a:cs typeface="Arial Black" panose="020B0A04020102020204"/>
              </a:rPr>
              <a:t> </a:t>
            </a:r>
            <a:r>
              <a:rPr sz="1500" dirty="0">
                <a:latin typeface="Arial Black" panose="020B0A04020102020204"/>
                <a:cs typeface="Arial Black" panose="020B0A04020102020204"/>
              </a:rPr>
              <a:t>ΕΩΣ</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10%</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ΣΕ</a:t>
            </a:r>
            <a:r>
              <a:rPr sz="1500" spc="-55" dirty="0">
                <a:latin typeface="Arial Black" panose="020B0A04020102020204"/>
                <a:cs typeface="Arial Black" panose="020B0A04020102020204"/>
              </a:rPr>
              <a:t> </a:t>
            </a:r>
            <a:r>
              <a:rPr sz="1500" spc="-10" dirty="0">
                <a:latin typeface="Arial Black" panose="020B0A04020102020204"/>
                <a:cs typeface="Arial Black" panose="020B0A04020102020204"/>
              </a:rPr>
              <a:t>ΣΧΕΣΗ </a:t>
            </a:r>
            <a:r>
              <a:rPr sz="1500" dirty="0">
                <a:latin typeface="Arial Black" panose="020B0A04020102020204"/>
                <a:cs typeface="Arial Black" panose="020B0A04020102020204"/>
              </a:rPr>
              <a:t>ΜΕ</a:t>
            </a:r>
            <a:r>
              <a:rPr sz="1500" spc="-50" dirty="0">
                <a:latin typeface="Arial Black" panose="020B0A04020102020204"/>
                <a:cs typeface="Arial Black" panose="020B0A04020102020204"/>
              </a:rPr>
              <a:t> </a:t>
            </a:r>
            <a:r>
              <a:rPr sz="1500" dirty="0">
                <a:latin typeface="Arial Black" panose="020B0A04020102020204"/>
                <a:cs typeface="Arial Black" panose="020B0A04020102020204"/>
              </a:rPr>
              <a:t>ΤΑ</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ΣΥΣΤΗΜΑΤΑ</a:t>
            </a:r>
            <a:r>
              <a:rPr sz="1500" spc="-55" dirty="0">
                <a:latin typeface="Arial Black" panose="020B0A04020102020204"/>
                <a:cs typeface="Arial Black" panose="020B0A04020102020204"/>
              </a:rPr>
              <a:t> </a:t>
            </a:r>
            <a:r>
              <a:rPr sz="1500" dirty="0">
                <a:latin typeface="Arial Black" panose="020B0A04020102020204"/>
                <a:cs typeface="Arial Black" panose="020B0A04020102020204"/>
              </a:rPr>
              <a:t>ΜΕ</a:t>
            </a:r>
            <a:r>
              <a:rPr sz="1500" spc="-45" dirty="0">
                <a:latin typeface="Arial Black" panose="020B0A04020102020204"/>
                <a:cs typeface="Arial Black" panose="020B0A04020102020204"/>
              </a:rPr>
              <a:t> </a:t>
            </a:r>
            <a:r>
              <a:rPr sz="1500" dirty="0">
                <a:latin typeface="Arial Black" panose="020B0A04020102020204"/>
                <a:cs typeface="Arial Black" panose="020B0A04020102020204"/>
              </a:rPr>
              <a:t>ΕΜΜΕΣΗ</a:t>
            </a:r>
            <a:r>
              <a:rPr sz="1500" spc="-60" dirty="0">
                <a:latin typeface="Arial Black" panose="020B0A04020102020204"/>
                <a:cs typeface="Arial Black" panose="020B0A04020102020204"/>
              </a:rPr>
              <a:t> </a:t>
            </a:r>
            <a:r>
              <a:rPr sz="1500" spc="-10" dirty="0">
                <a:latin typeface="Arial Black" panose="020B0A04020102020204"/>
                <a:cs typeface="Arial Black" panose="020B0A04020102020204"/>
              </a:rPr>
              <a:t>ΜΕΤΑΔΟΣΗ</a:t>
            </a:r>
            <a:r>
              <a:rPr sz="1500" spc="-60" dirty="0">
                <a:latin typeface="Arial Black" panose="020B0A04020102020204"/>
                <a:cs typeface="Arial Black" panose="020B0A04020102020204"/>
              </a:rPr>
              <a:t> </a:t>
            </a:r>
            <a:r>
              <a:rPr sz="1500">
                <a:latin typeface="Arial Black" panose="020B0A04020102020204"/>
                <a:cs typeface="Arial Black" panose="020B0A04020102020204"/>
              </a:rPr>
              <a:t>ΤΗΣ</a:t>
            </a:r>
            <a:r>
              <a:rPr sz="1500" spc="-50">
                <a:latin typeface="Arial Black" panose="020B0A04020102020204"/>
                <a:cs typeface="Arial Black" panose="020B0A04020102020204"/>
              </a:rPr>
              <a:t> </a:t>
            </a:r>
            <a:r>
              <a:rPr sz="1500" spc="-10" smtClean="0">
                <a:latin typeface="Arial Black" panose="020B0A04020102020204"/>
                <a:cs typeface="Arial Black" panose="020B0A04020102020204"/>
              </a:rPr>
              <a:t>ΚΙΝΗΣ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55" smtClean="0">
                <a:latin typeface="Arial Black" panose="020B0A04020102020204"/>
                <a:cs typeface="Arial Black" panose="020B0A04020102020204"/>
              </a:rPr>
              <a:t> </a:t>
            </a:r>
            <a:r>
              <a:rPr sz="1500" dirty="0">
                <a:latin typeface="Arial Black" panose="020B0A04020102020204"/>
                <a:cs typeface="Arial Black" panose="020B0A04020102020204"/>
              </a:rPr>
              <a:t>ΜΕ</a:t>
            </a:r>
            <a:r>
              <a:rPr sz="1500" spc="-55" dirty="0">
                <a:latin typeface="Arial Black" panose="020B0A04020102020204"/>
                <a:cs typeface="Arial Black" panose="020B0A04020102020204"/>
              </a:rPr>
              <a:t> </a:t>
            </a:r>
            <a:r>
              <a:rPr sz="1500" spc="-10" dirty="0">
                <a:latin typeface="Arial Black" panose="020B0A04020102020204"/>
                <a:cs typeface="Arial Black" panose="020B0A04020102020204"/>
              </a:rPr>
              <a:t>ΧΡΗΣΗ ΜΕΙΩΤΗΡΑ.</a:t>
            </a:r>
            <a:endParaRPr sz="15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65567"/>
          </a:xfrm>
          <a:prstGeom prst="rect">
            <a:avLst/>
          </a:prstGeom>
        </p:spPr>
        <p:txBody>
          <a:bodyPr vert="horz" wrap="square" lIns="0" tIns="29337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00380" y="1356360"/>
            <a:ext cx="8072120" cy="5285740"/>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ctrTitle"/>
          </p:nvPr>
        </p:nvSpPr>
        <p:spPr>
          <a:xfrm>
            <a:off x="441959" y="389889"/>
            <a:ext cx="8260080" cy="382156"/>
          </a:xfrm>
          <a:prstGeom prst="rect">
            <a:avLst/>
          </a:prstGeom>
        </p:spPr>
        <p:txBody>
          <a:bodyPr vert="horz" wrap="square" lIns="0" tIns="12700" rIns="0" bIns="0" rtlCol="0">
            <a:spAutoFit/>
          </a:bodyPr>
          <a:lstStyle/>
          <a:p>
            <a:pPr marL="800100">
              <a:lnSpc>
                <a:spcPct val="100000"/>
              </a:lnSpc>
              <a:spcBef>
                <a:spcPts val="100"/>
              </a:spcBef>
            </a:pPr>
            <a:r>
              <a:rPr spc="-20" dirty="0"/>
              <a:t>ΜΕΤΑΔΟΣΗ</a:t>
            </a:r>
            <a:r>
              <a:rPr spc="-40" dirty="0"/>
              <a:t> </a:t>
            </a:r>
            <a:r>
              <a:t>ΤΗΣ</a:t>
            </a:r>
            <a:r>
              <a:rPr spc="-35"/>
              <a:t> </a:t>
            </a:r>
            <a:r>
              <a:rPr smtClean="0"/>
              <a:t>ΚΙΝΗΣ</a:t>
            </a:r>
            <a:r>
              <a:rPr lang="el-GR" dirty="0" smtClean="0"/>
              <a:t>Η</a:t>
            </a:r>
            <a:r>
              <a:rPr smtClean="0"/>
              <a:t>Σ</a:t>
            </a:r>
            <a:r>
              <a:rPr spc="-35" smtClean="0"/>
              <a:t> </a:t>
            </a:r>
            <a:r>
              <a:rPr dirty="0"/>
              <a:t>ΠΡΟΣ</a:t>
            </a:r>
            <a:r>
              <a:rPr spc="-35" dirty="0"/>
              <a:t> </a:t>
            </a:r>
            <a:r>
              <a:rPr dirty="0"/>
              <a:t>ΤΗΝ</a:t>
            </a:r>
            <a:r>
              <a:rPr spc="-35" dirty="0"/>
              <a:t> </a:t>
            </a:r>
            <a:r>
              <a:rPr spc="-10" dirty="0"/>
              <a:t>ΕΛΙΚΑ</a:t>
            </a:r>
            <a:endParaRPr spc="-10" dirty="0"/>
          </a:p>
        </p:txBody>
      </p:sp>
      <p:sp>
        <p:nvSpPr>
          <p:cNvPr id="5" name="object 5"/>
          <p:cNvSpPr txBox="1"/>
          <p:nvPr/>
        </p:nvSpPr>
        <p:spPr>
          <a:xfrm>
            <a:off x="2649220" y="1032509"/>
            <a:ext cx="3957320"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a:t>
            </a:r>
            <a:r>
              <a:rPr sz="1800" u="heavy" spc="-60"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6793230" y="1013459"/>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b="1" dirty="0">
                <a:latin typeface="Arial" panose="020B0604020202020204"/>
                <a:cs typeface="Arial" panose="020B0604020202020204"/>
              </a:rPr>
              <a:t>.</a:t>
            </a:r>
            <a:endParaRPr sz="100">
              <a:latin typeface="Arial" panose="020B0604020202020204"/>
              <a:cs typeface="Arial" panose="020B0604020202020204"/>
            </a:endParaRPr>
          </a:p>
        </p:txBody>
      </p:sp>
      <p:grpSp>
        <p:nvGrpSpPr>
          <p:cNvPr id="5" name="object 5"/>
          <p:cNvGrpSpPr/>
          <p:nvPr/>
        </p:nvGrpSpPr>
        <p:grpSpPr>
          <a:xfrm>
            <a:off x="346392" y="-11747"/>
            <a:ext cx="8250555" cy="744855"/>
            <a:chOff x="346392" y="-11747"/>
            <a:chExt cx="8250555" cy="744855"/>
          </a:xfrm>
        </p:grpSpPr>
        <p:sp>
          <p:nvSpPr>
            <p:cNvPr id="6" name="object 6"/>
            <p:cNvSpPr/>
            <p:nvPr/>
          </p:nvSpPr>
          <p:spPr>
            <a:xfrm>
              <a:off x="359409" y="1269"/>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7" name="object 7"/>
            <p:cNvSpPr/>
            <p:nvPr/>
          </p:nvSpPr>
          <p:spPr>
            <a:xfrm>
              <a:off x="359409" y="1269"/>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8" name="object 8"/>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9" name="object 9"/>
          <p:cNvSpPr txBox="1">
            <a:spLocks noGrp="1"/>
          </p:cNvSpPr>
          <p:nvPr>
            <p:ph type="title"/>
          </p:nvPr>
        </p:nvSpPr>
        <p:spPr>
          <a:xfrm>
            <a:off x="561340" y="224790"/>
            <a:ext cx="2013585" cy="452120"/>
          </a:xfrm>
          <a:prstGeom prst="rect">
            <a:avLst/>
          </a:prstGeom>
        </p:spPr>
        <p:txBody>
          <a:bodyPr vert="horz" wrap="square" lIns="0" tIns="12700" rIns="0" bIns="0" rtlCol="0">
            <a:spAutoFit/>
          </a:bodyPr>
          <a:lstStyle/>
          <a:p>
            <a:pPr marL="12700">
              <a:lnSpc>
                <a:spcPct val="100000"/>
              </a:lnSpc>
              <a:spcBef>
                <a:spcPts val="100"/>
              </a:spcBef>
            </a:pPr>
            <a:r>
              <a:rPr b="0" i="1" u="none" dirty="0">
                <a:solidFill>
                  <a:srgbClr val="FFFFFF"/>
                </a:solidFill>
                <a:latin typeface="Calibri" panose="020F0502020204030204"/>
                <a:cs typeface="Calibri" panose="020F0502020204030204"/>
              </a:rPr>
              <a:t>β)</a:t>
            </a:r>
            <a:r>
              <a:rPr b="0" i="1" u="none" spc="-10" dirty="0">
                <a:solidFill>
                  <a:srgbClr val="FFFFFF"/>
                </a:solidFill>
                <a:latin typeface="Calibri" panose="020F0502020204030204"/>
                <a:cs typeface="Calibri" panose="020F0502020204030204"/>
              </a:rPr>
              <a:t> Περιγραφή</a:t>
            </a:r>
            <a:endParaRPr b="0" i="1" u="none" spc="-10" dirty="0">
              <a:solidFill>
                <a:srgbClr val="FFFFFF"/>
              </a:solidFill>
              <a:latin typeface="Calibri" panose="020F0502020204030204"/>
              <a:cs typeface="Calibri" panose="020F0502020204030204"/>
            </a:endParaRPr>
          </a:p>
        </p:txBody>
      </p:sp>
      <p:grpSp>
        <p:nvGrpSpPr>
          <p:cNvPr id="10" name="object 10"/>
          <p:cNvGrpSpPr/>
          <p:nvPr/>
        </p:nvGrpSpPr>
        <p:grpSpPr>
          <a:xfrm>
            <a:off x="346650" y="-10219"/>
            <a:ext cx="8250555" cy="744855"/>
            <a:chOff x="346650" y="-10219"/>
            <a:chExt cx="8250555" cy="744855"/>
          </a:xfrm>
        </p:grpSpPr>
        <p:sp>
          <p:nvSpPr>
            <p:cNvPr id="11" name="object 11"/>
            <p:cNvSpPr/>
            <p:nvPr/>
          </p:nvSpPr>
          <p:spPr>
            <a:xfrm>
              <a:off x="359409" y="2539"/>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12" name="object 12"/>
            <p:cNvSpPr/>
            <p:nvPr/>
          </p:nvSpPr>
          <p:spPr>
            <a:xfrm>
              <a:off x="359409" y="2539"/>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13" name="object 13"/>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4" name="object 14"/>
          <p:cNvSpPr txBox="1"/>
          <p:nvPr/>
        </p:nvSpPr>
        <p:spPr>
          <a:xfrm>
            <a:off x="428596" y="0"/>
            <a:ext cx="8143932" cy="443711"/>
          </a:xfrm>
          <a:prstGeom prst="rect">
            <a:avLst/>
          </a:prstGeom>
        </p:spPr>
        <p:txBody>
          <a:bodyPr vert="horz" wrap="square" lIns="0" tIns="12700" rIns="0" bIns="0" rtlCol="0">
            <a:spAutoFit/>
          </a:bodyPr>
          <a:lstStyle/>
          <a:p>
            <a:pPr marL="12700">
              <a:lnSpc>
                <a:spcPct val="100000"/>
              </a:lnSpc>
              <a:spcBef>
                <a:spcPts val="100"/>
              </a:spcBef>
            </a:pPr>
            <a:r>
              <a:rPr lang="el-GR" sz="2800" i="1" spc="-10" dirty="0">
                <a:solidFill>
                  <a:srgbClr val="FFFFFF"/>
                </a:solidFill>
                <a:latin typeface="Calibri" panose="020F0502020204030204"/>
                <a:cs typeface="Calibri" panose="020F0502020204030204"/>
              </a:rPr>
              <a:t> </a:t>
            </a:r>
            <a:r>
              <a:rPr lang="el-GR" sz="2800" i="1" spc="-10" dirty="0" smtClean="0">
                <a:solidFill>
                  <a:srgbClr val="FFFFFF"/>
                </a:solidFill>
                <a:latin typeface="Calibri" panose="020F0502020204030204"/>
                <a:cs typeface="Calibri" panose="020F0502020204030204"/>
              </a:rPr>
              <a:t>       1.2. Αντλίες υψηλής πίεσης (συνέχεια). </a:t>
            </a:r>
            <a:endParaRPr sz="2800">
              <a:latin typeface="Calibri" panose="020F0502020204030204"/>
              <a:cs typeface="Calibri" panose="020F0502020204030204"/>
            </a:endParaRPr>
          </a:p>
        </p:txBody>
      </p:sp>
      <p:pic>
        <p:nvPicPr>
          <p:cNvPr id="15" name="Picture 14" descr="Screenshot 2025-10-19 133309"/>
          <p:cNvPicPr>
            <a:picLocks noChangeAspect="1"/>
          </p:cNvPicPr>
          <p:nvPr/>
        </p:nvPicPr>
        <p:blipFill>
          <a:blip r:embed="rId1"/>
          <a:stretch>
            <a:fillRect/>
          </a:stretch>
        </p:blipFill>
        <p:spPr>
          <a:xfrm>
            <a:off x="0" y="1145540"/>
            <a:ext cx="9144000" cy="4566920"/>
          </a:xfrm>
          <a:prstGeom prst="rect">
            <a:avLst/>
          </a:prstGeom>
        </p:spPr>
      </p:pic>
    </p:spTree>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ctrTitle"/>
          </p:nvPr>
        </p:nvSpPr>
        <p:spPr>
          <a:xfrm>
            <a:off x="441959" y="389889"/>
            <a:ext cx="8260080" cy="382156"/>
          </a:xfrm>
          <a:prstGeom prst="rect">
            <a:avLst/>
          </a:prstGeom>
        </p:spPr>
        <p:txBody>
          <a:bodyPr vert="horz" wrap="square" lIns="0" tIns="12700" rIns="0" bIns="0" rtlCol="0">
            <a:spAutoFit/>
          </a:bodyPr>
          <a:lstStyle/>
          <a:p>
            <a:pPr marL="800100">
              <a:lnSpc>
                <a:spcPct val="100000"/>
              </a:lnSpc>
              <a:spcBef>
                <a:spcPts val="100"/>
              </a:spcBef>
            </a:pPr>
            <a:r>
              <a:rPr spc="-20" dirty="0"/>
              <a:t>ΜΕΤΑΔΟΣΗ</a:t>
            </a:r>
            <a:r>
              <a:rPr spc="-40" dirty="0"/>
              <a:t> </a:t>
            </a:r>
            <a:r>
              <a:t>ΤΗΣ</a:t>
            </a:r>
            <a:r>
              <a:rPr spc="-35"/>
              <a:t> </a:t>
            </a:r>
            <a:r>
              <a:rPr smtClean="0"/>
              <a:t>ΚΙΝΗΣ</a:t>
            </a:r>
            <a:r>
              <a:rPr lang="el-GR" dirty="0" smtClean="0"/>
              <a:t>Η</a:t>
            </a:r>
            <a:r>
              <a:rPr smtClean="0"/>
              <a:t>Σ</a:t>
            </a:r>
            <a:r>
              <a:rPr spc="-35" smtClean="0"/>
              <a:t> </a:t>
            </a:r>
            <a:r>
              <a:rPr dirty="0"/>
              <a:t>ΠΡΟΣ</a:t>
            </a:r>
            <a:r>
              <a:rPr spc="-35" dirty="0"/>
              <a:t> </a:t>
            </a:r>
            <a:r>
              <a:rPr dirty="0"/>
              <a:t>ΤΗΝ</a:t>
            </a:r>
            <a:r>
              <a:rPr spc="-35" dirty="0"/>
              <a:t> </a:t>
            </a:r>
            <a:r>
              <a:rPr spc="-10" dirty="0"/>
              <a:t>ΕΛΙΚΑ</a:t>
            </a:r>
            <a:endParaRPr spc="-10" dirty="0"/>
          </a:p>
        </p:txBody>
      </p:sp>
      <p:pic>
        <p:nvPicPr>
          <p:cNvPr id="4" name="object 4"/>
          <p:cNvPicPr/>
          <p:nvPr/>
        </p:nvPicPr>
        <p:blipFill>
          <a:blip r:embed="rId1" cstate="print"/>
          <a:stretch>
            <a:fillRect/>
          </a:stretch>
        </p:blipFill>
        <p:spPr>
          <a:xfrm>
            <a:off x="571500" y="1428750"/>
            <a:ext cx="8143240" cy="5214620"/>
          </a:xfrm>
          <a:prstGeom prst="rect">
            <a:avLst/>
          </a:prstGeom>
        </p:spPr>
      </p:pic>
      <p:sp>
        <p:nvSpPr>
          <p:cNvPr id="5" name="object 5"/>
          <p:cNvSpPr txBox="1"/>
          <p:nvPr/>
        </p:nvSpPr>
        <p:spPr>
          <a:xfrm>
            <a:off x="2814320" y="1032509"/>
            <a:ext cx="3957954"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a:t>
            </a:r>
            <a:r>
              <a:rPr sz="1800" u="heavy" spc="-5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p:txBody>
      </p:sp>
    </p:spTree>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ctrTitle"/>
          </p:nvPr>
        </p:nvSpPr>
        <p:spPr>
          <a:xfrm>
            <a:off x="441959" y="389889"/>
            <a:ext cx="8260080" cy="382156"/>
          </a:xfrm>
          <a:prstGeom prst="rect">
            <a:avLst/>
          </a:prstGeom>
        </p:spPr>
        <p:txBody>
          <a:bodyPr vert="horz" wrap="square" lIns="0" tIns="12700" rIns="0" bIns="0" rtlCol="0">
            <a:spAutoFit/>
          </a:bodyPr>
          <a:lstStyle/>
          <a:p>
            <a:pPr marL="800100">
              <a:lnSpc>
                <a:spcPct val="100000"/>
              </a:lnSpc>
              <a:spcBef>
                <a:spcPts val="100"/>
              </a:spcBef>
            </a:pPr>
            <a:r>
              <a:rPr spc="-20" dirty="0"/>
              <a:t>ΜΕΤΑΔΟΣΗ</a:t>
            </a:r>
            <a:r>
              <a:rPr spc="-40" dirty="0"/>
              <a:t> </a:t>
            </a:r>
            <a:r>
              <a:t>ΤΗΣ</a:t>
            </a:r>
            <a:r>
              <a:rPr spc="-35"/>
              <a:t> </a:t>
            </a:r>
            <a:r>
              <a:rPr smtClean="0"/>
              <a:t>ΚΙΝΗΣ</a:t>
            </a:r>
            <a:r>
              <a:rPr lang="el-GR" dirty="0" smtClean="0"/>
              <a:t>Η</a:t>
            </a:r>
            <a:r>
              <a:rPr smtClean="0"/>
              <a:t>Σ</a:t>
            </a:r>
            <a:r>
              <a:rPr spc="-35" smtClean="0"/>
              <a:t> </a:t>
            </a:r>
            <a:r>
              <a:rPr dirty="0"/>
              <a:t>ΠΡΟΣ</a:t>
            </a:r>
            <a:r>
              <a:rPr spc="-35" dirty="0"/>
              <a:t> </a:t>
            </a:r>
            <a:r>
              <a:rPr dirty="0"/>
              <a:t>ΤΗΝ</a:t>
            </a:r>
            <a:r>
              <a:rPr spc="-35" dirty="0"/>
              <a:t> </a:t>
            </a:r>
            <a:r>
              <a:rPr spc="-10" dirty="0"/>
              <a:t>ΕΛΙΚΑ</a:t>
            </a:r>
            <a:endParaRPr spc="-10" dirty="0"/>
          </a:p>
        </p:txBody>
      </p:sp>
      <p:sp>
        <p:nvSpPr>
          <p:cNvPr id="4" name="object 4"/>
          <p:cNvSpPr txBox="1"/>
          <p:nvPr/>
        </p:nvSpPr>
        <p:spPr>
          <a:xfrm>
            <a:off x="1500166" y="1000108"/>
            <a:ext cx="6143668" cy="289823"/>
          </a:xfrm>
          <a:prstGeom prst="rect">
            <a:avLst/>
          </a:prstGeom>
        </p:spPr>
        <p:txBody>
          <a:bodyPr vert="horz" wrap="square" lIns="0" tIns="12700" rIns="0" bIns="0" rtlCol="0">
            <a:spAutoFit/>
          </a:bodyPr>
          <a:lstStyle/>
          <a:p>
            <a:pPr marL="12700">
              <a:lnSpc>
                <a:spcPct val="100000"/>
              </a:lnSpc>
              <a:spcBef>
                <a:spcPts val="100"/>
              </a:spcBef>
            </a:pPr>
            <a:r>
              <a:rPr sz="1800" u="heavy">
                <a:solidFill>
                  <a:srgbClr val="FF0000"/>
                </a:solidFill>
                <a:uFill>
                  <a:solidFill>
                    <a:srgbClr val="FF0000"/>
                  </a:solidFill>
                </a:uFill>
                <a:latin typeface="Arial Black" panose="020B0A04020102020204"/>
                <a:cs typeface="Arial Black" panose="020B0A04020102020204"/>
              </a:rPr>
              <a:t>ΝΤΗΖΕΛΟΗΛΕΚΤΡΙΚΗ</a:t>
            </a:r>
            <a:r>
              <a:rPr sz="1800" u="heavy" spc="-55">
                <a:solidFill>
                  <a:srgbClr val="FF0000"/>
                </a:solidFill>
                <a:uFill>
                  <a:solidFill>
                    <a:srgbClr val="FF0000"/>
                  </a:solidFill>
                </a:uFill>
                <a:latin typeface="Arial Black" panose="020B0A04020102020204"/>
                <a:cs typeface="Arial Black" panose="020B0A04020102020204"/>
              </a:rPr>
              <a:t> </a:t>
            </a:r>
            <a:r>
              <a:rPr sz="1800" u="heavy" spc="-10" smtClean="0">
                <a:solidFill>
                  <a:srgbClr val="FF0000"/>
                </a:solidFill>
                <a:uFill>
                  <a:solidFill>
                    <a:srgbClr val="FF0000"/>
                  </a:solidFill>
                </a:uFill>
                <a:latin typeface="Arial Black" panose="020B0A04020102020204"/>
                <a:cs typeface="Arial Black" panose="020B0A04020102020204"/>
              </a:rPr>
              <a:t>ΠΡΟΩΣΗ</a:t>
            </a:r>
            <a:r>
              <a:rPr lang="el-GR" sz="1800" u="heavy" spc="-10" dirty="0" smtClean="0">
                <a:solidFill>
                  <a:srgbClr val="FF0000"/>
                </a:solidFill>
                <a:uFill>
                  <a:solidFill>
                    <a:srgbClr val="FF0000"/>
                  </a:solidFill>
                </a:uFill>
                <a:latin typeface="Arial Black" panose="020B0A04020102020204"/>
                <a:cs typeface="Arial Black" panose="020B0A04020102020204"/>
              </a:rPr>
              <a:t> </a:t>
            </a:r>
            <a:r>
              <a:rPr lang="en-US" sz="1800" u="heavy" spc="-10" dirty="0" smtClean="0">
                <a:solidFill>
                  <a:srgbClr val="FF0000"/>
                </a:solidFill>
                <a:uFill>
                  <a:solidFill>
                    <a:srgbClr val="FF0000"/>
                  </a:solidFill>
                </a:uFill>
                <a:latin typeface="Arial Black" panose="020B0A04020102020204"/>
                <a:cs typeface="Arial Black" panose="020B0A04020102020204"/>
              </a:rPr>
              <a:t>   </a:t>
            </a:r>
            <a:r>
              <a:rPr lang="el-GR" sz="1800" u="heavy" spc="-10" dirty="0" smtClean="0">
                <a:solidFill>
                  <a:srgbClr val="FF0000"/>
                </a:solidFill>
                <a:uFill>
                  <a:solidFill>
                    <a:srgbClr val="FF0000"/>
                  </a:solidFill>
                </a:uFill>
                <a:latin typeface="Arial Black" panose="020B0A04020102020204"/>
                <a:cs typeface="Arial Black" panose="020B0A04020102020204"/>
              </a:rPr>
              <a:t>(</a:t>
            </a:r>
            <a:r>
              <a:rPr lang="en-US" sz="1800" u="heavy" spc="-10" dirty="0" smtClean="0">
                <a:solidFill>
                  <a:srgbClr val="FF0000"/>
                </a:solidFill>
                <a:uFill>
                  <a:solidFill>
                    <a:srgbClr val="FF0000"/>
                  </a:solidFill>
                </a:uFill>
                <a:latin typeface="Arial Black" panose="020B0A04020102020204"/>
                <a:cs typeface="Arial Black" panose="020B0A04020102020204"/>
              </a:rPr>
              <a:t>ME AZIPOD)</a:t>
            </a:r>
            <a:endParaRPr sz="18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571500" y="1498600"/>
            <a:ext cx="7857490" cy="5073650"/>
          </a:xfrm>
          <a:prstGeom prst="rect">
            <a:avLst/>
          </a:prstGeom>
        </p:spPr>
      </p:pic>
    </p:spTree>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ctrTitle"/>
          </p:nvPr>
        </p:nvSpPr>
        <p:spPr>
          <a:xfrm>
            <a:off x="441959" y="389889"/>
            <a:ext cx="8260080" cy="382156"/>
          </a:xfrm>
          <a:prstGeom prst="rect">
            <a:avLst/>
          </a:prstGeom>
        </p:spPr>
        <p:txBody>
          <a:bodyPr vert="horz" wrap="square" lIns="0" tIns="12700" rIns="0" bIns="0" rtlCol="0">
            <a:spAutoFit/>
          </a:bodyPr>
          <a:lstStyle/>
          <a:p>
            <a:pPr marL="800100">
              <a:lnSpc>
                <a:spcPct val="100000"/>
              </a:lnSpc>
              <a:spcBef>
                <a:spcPts val="100"/>
              </a:spcBef>
            </a:pPr>
            <a:r>
              <a:rPr spc="-20" dirty="0"/>
              <a:t>ΜΕΤΑΔΟΣΗ</a:t>
            </a:r>
            <a:r>
              <a:rPr spc="-40" dirty="0"/>
              <a:t> </a:t>
            </a:r>
            <a:r>
              <a:t>ΤΗΣ</a:t>
            </a:r>
            <a:r>
              <a:rPr spc="-35"/>
              <a:t> </a:t>
            </a:r>
            <a:r>
              <a:rPr smtClean="0"/>
              <a:t>ΚΙΝΗΣ</a:t>
            </a:r>
            <a:r>
              <a:rPr lang="el-GR" dirty="0" smtClean="0"/>
              <a:t>Η</a:t>
            </a:r>
            <a:r>
              <a:rPr smtClean="0"/>
              <a:t>Σ</a:t>
            </a:r>
            <a:r>
              <a:rPr spc="-35" smtClean="0"/>
              <a:t> </a:t>
            </a:r>
            <a:r>
              <a:rPr dirty="0"/>
              <a:t>ΠΡΟΣ</a:t>
            </a:r>
            <a:r>
              <a:rPr spc="-35" dirty="0"/>
              <a:t> </a:t>
            </a:r>
            <a:r>
              <a:rPr dirty="0"/>
              <a:t>ΤΗΝ</a:t>
            </a:r>
            <a:r>
              <a:rPr spc="-35" dirty="0"/>
              <a:t> </a:t>
            </a:r>
            <a:r>
              <a:rPr spc="-10" dirty="0"/>
              <a:t>ΕΛΙΚΑ</a:t>
            </a:r>
            <a:endParaRPr spc="-10" dirty="0"/>
          </a:p>
        </p:txBody>
      </p:sp>
      <p:sp>
        <p:nvSpPr>
          <p:cNvPr id="4" name="object 4"/>
          <p:cNvSpPr txBox="1"/>
          <p:nvPr/>
        </p:nvSpPr>
        <p:spPr>
          <a:xfrm>
            <a:off x="1285852" y="1071546"/>
            <a:ext cx="6357982" cy="289823"/>
          </a:xfrm>
          <a:prstGeom prst="rect">
            <a:avLst/>
          </a:prstGeom>
        </p:spPr>
        <p:txBody>
          <a:bodyPr vert="horz" wrap="square" lIns="0" tIns="12700" rIns="0" bIns="0" rtlCol="0">
            <a:spAutoFit/>
          </a:bodyPr>
          <a:lstStyle/>
          <a:p>
            <a:pPr marL="12700">
              <a:lnSpc>
                <a:spcPct val="100000"/>
              </a:lnSpc>
              <a:spcBef>
                <a:spcPts val="100"/>
              </a:spcBef>
            </a:pPr>
            <a:r>
              <a:rPr sz="1800" u="heavy">
                <a:solidFill>
                  <a:srgbClr val="FF0000"/>
                </a:solidFill>
                <a:uFill>
                  <a:solidFill>
                    <a:srgbClr val="FF0000"/>
                  </a:solidFill>
                </a:uFill>
                <a:latin typeface="Arial Black" panose="020B0A04020102020204"/>
                <a:cs typeface="Arial Black" panose="020B0A04020102020204"/>
              </a:rPr>
              <a:t>ΝΤΗΖΕΛΟΗΛΕΚΤΡΙΚΗ</a:t>
            </a:r>
            <a:r>
              <a:rPr sz="1800" u="heavy" spc="-55">
                <a:solidFill>
                  <a:srgbClr val="FF0000"/>
                </a:solidFill>
                <a:uFill>
                  <a:solidFill>
                    <a:srgbClr val="FF0000"/>
                  </a:solidFill>
                </a:uFill>
                <a:latin typeface="Arial Black" panose="020B0A04020102020204"/>
                <a:cs typeface="Arial Black" panose="020B0A04020102020204"/>
              </a:rPr>
              <a:t> </a:t>
            </a:r>
            <a:r>
              <a:rPr sz="1800" u="heavy" spc="-10" smtClean="0">
                <a:solidFill>
                  <a:srgbClr val="FF0000"/>
                </a:solidFill>
                <a:uFill>
                  <a:solidFill>
                    <a:srgbClr val="FF0000"/>
                  </a:solidFill>
                </a:uFill>
                <a:latin typeface="Arial Black" panose="020B0A04020102020204"/>
                <a:cs typeface="Arial Black" panose="020B0A04020102020204"/>
              </a:rPr>
              <a:t>ΠΡΟΩΣΗ</a:t>
            </a:r>
            <a:r>
              <a:rPr lang="en-US" sz="1800" u="heavy" spc="-10" dirty="0" smtClean="0">
                <a:solidFill>
                  <a:srgbClr val="FF0000"/>
                </a:solidFill>
                <a:uFill>
                  <a:solidFill>
                    <a:srgbClr val="FF0000"/>
                  </a:solidFill>
                </a:uFill>
                <a:latin typeface="Arial Black" panose="020B0A04020102020204"/>
                <a:cs typeface="Arial Black" panose="020B0A04020102020204"/>
              </a:rPr>
              <a:t> (ME AZIPOD).</a:t>
            </a:r>
            <a:endParaRPr sz="18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429259" y="1499869"/>
            <a:ext cx="8286750" cy="5143500"/>
          </a:xfrm>
          <a:prstGeom prst="rect">
            <a:avLst/>
          </a:prstGeom>
        </p:spPr>
      </p:pic>
    </p:spTree>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ctrTitle"/>
          </p:nvPr>
        </p:nvSpPr>
        <p:spPr>
          <a:xfrm>
            <a:off x="441959" y="389889"/>
            <a:ext cx="8260080" cy="382156"/>
          </a:xfrm>
          <a:prstGeom prst="rect">
            <a:avLst/>
          </a:prstGeom>
        </p:spPr>
        <p:txBody>
          <a:bodyPr vert="horz" wrap="square" lIns="0" tIns="12700" rIns="0" bIns="0" rtlCol="0">
            <a:spAutoFit/>
          </a:bodyPr>
          <a:lstStyle/>
          <a:p>
            <a:pPr marL="800100">
              <a:lnSpc>
                <a:spcPct val="100000"/>
              </a:lnSpc>
              <a:spcBef>
                <a:spcPts val="100"/>
              </a:spcBef>
            </a:pPr>
            <a:r>
              <a:rPr spc="-20" dirty="0"/>
              <a:t>ΜΕΤΑΔΟΣΗ</a:t>
            </a:r>
            <a:r>
              <a:rPr spc="-40" dirty="0"/>
              <a:t> </a:t>
            </a:r>
            <a:r>
              <a:t>ΤΗΣ</a:t>
            </a:r>
            <a:r>
              <a:rPr spc="-35"/>
              <a:t> </a:t>
            </a:r>
            <a:r>
              <a:rPr smtClean="0"/>
              <a:t>ΚΙΝΗΣ</a:t>
            </a:r>
            <a:r>
              <a:rPr lang="en-US" dirty="0" smtClean="0"/>
              <a:t>H</a:t>
            </a:r>
            <a:r>
              <a:rPr smtClean="0"/>
              <a:t>Σ</a:t>
            </a:r>
            <a:r>
              <a:rPr spc="-35" smtClean="0"/>
              <a:t> </a:t>
            </a:r>
            <a:r>
              <a:rPr dirty="0"/>
              <a:t>ΠΡΟΣ</a:t>
            </a:r>
            <a:r>
              <a:rPr spc="-35" dirty="0"/>
              <a:t> </a:t>
            </a:r>
            <a:r>
              <a:rPr dirty="0"/>
              <a:t>ΤΗΝ</a:t>
            </a:r>
            <a:r>
              <a:rPr spc="-35" dirty="0"/>
              <a:t> </a:t>
            </a:r>
            <a:r>
              <a:rPr spc="-10" dirty="0"/>
              <a:t>ΕΛΙΚΑ</a:t>
            </a:r>
            <a:endParaRPr spc="-10" dirty="0"/>
          </a:p>
        </p:txBody>
      </p:sp>
      <p:sp>
        <p:nvSpPr>
          <p:cNvPr id="4" name="object 4"/>
          <p:cNvSpPr txBox="1"/>
          <p:nvPr/>
        </p:nvSpPr>
        <p:spPr>
          <a:xfrm>
            <a:off x="2814320" y="1032509"/>
            <a:ext cx="3957954"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a:t>
            </a:r>
            <a:r>
              <a:rPr sz="1800" u="heavy" spc="-55" dirty="0">
                <a:solidFill>
                  <a:srgbClr val="FF0000"/>
                </a:solidFill>
                <a:uFill>
                  <a:solidFill>
                    <a:srgbClr val="FF0000"/>
                  </a:solidFill>
                </a:uFill>
                <a:latin typeface="Arial Black" panose="020B0A04020102020204"/>
                <a:cs typeface="Arial Black" panose="020B0A04020102020204"/>
              </a:rPr>
              <a:t>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2554515" y="1572231"/>
            <a:ext cx="3832182" cy="4848232"/>
          </a:xfrm>
          <a:prstGeom prst="rect">
            <a:avLst/>
          </a:prstGeom>
        </p:spPr>
      </p:pic>
    </p:spTree>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094345" cy="3511218"/>
          </a:xfrm>
          <a:prstGeom prst="rect">
            <a:avLst/>
          </a:prstGeom>
        </p:spPr>
        <p:txBody>
          <a:bodyPr vert="horz" wrap="square" lIns="0" tIns="12700" rIns="0" bIns="0" rtlCol="0">
            <a:spAutoFit/>
          </a:bodyPr>
          <a:lstStyle/>
          <a:p>
            <a:pPr marL="389255"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12700" marR="5080">
              <a:lnSpc>
                <a:spcPct val="100000"/>
              </a:lnSpc>
              <a:spcBef>
                <a:spcPts val="5"/>
              </a:spcBef>
            </a:pPr>
            <a:r>
              <a:rPr sz="1800" dirty="0">
                <a:latin typeface="Arial Black" panose="020B0A04020102020204"/>
                <a:cs typeface="Arial Black" panose="020B0A04020102020204"/>
              </a:rPr>
              <a:t>ΤΑ ΣΥΣΤΗΜΑΤΑ</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ΝΤΗΖΕΛΟΗΛΕΚΤΡΙΚΗΣ</a:t>
            </a:r>
            <a:r>
              <a:rPr sz="1800" spc="15">
                <a:latin typeface="Arial Black" panose="020B0A04020102020204"/>
                <a:cs typeface="Arial Black" panose="020B0A04020102020204"/>
              </a:rPr>
              <a:t> </a:t>
            </a:r>
            <a:r>
              <a:rPr sz="1800" spc="-10" smtClean="0">
                <a:latin typeface="Arial Black" panose="020B0A04020102020204"/>
                <a:cs typeface="Arial Black" panose="020B0A04020102020204"/>
              </a:rPr>
              <a:t>ΠΡΟΩΣ</a:t>
            </a:r>
            <a:r>
              <a:rPr lang="en-US" sz="1800" spc="-10" dirty="0" smtClean="0">
                <a:latin typeface="Arial Black" panose="020B0A04020102020204"/>
                <a:cs typeface="Arial Black" panose="020B0A04020102020204"/>
              </a:rPr>
              <a:t>H</a:t>
            </a:r>
            <a:r>
              <a:rPr sz="1800" spc="-10" smtClean="0">
                <a:latin typeface="Arial Black" panose="020B0A04020102020204"/>
                <a:cs typeface="Arial Black" panose="020B0A04020102020204"/>
              </a:rPr>
              <a:t>Σ </a:t>
            </a:r>
            <a:r>
              <a:rPr sz="1800" dirty="0">
                <a:latin typeface="Arial Black" panose="020B0A04020102020204"/>
                <a:cs typeface="Arial Black" panose="020B0A04020102020204"/>
              </a:rPr>
              <a:t>ΔΙΑΚΡΙΝΟΝΤΑΙ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ΣΕ ΤΡΕΙΣ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ΚΑΤΗΓΟΡΙΕΣ</a:t>
            </a:r>
            <a:r>
              <a:rPr sz="1800" spc="30"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ΑΝΑΛΟΓΑ</a:t>
            </a:r>
            <a:r>
              <a:rPr sz="1800" spc="-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ΤΟΝ</a:t>
            </a:r>
            <a:r>
              <a:rPr sz="1800" spc="-10" dirty="0">
                <a:solidFill>
                  <a:srgbClr val="FF0000"/>
                </a:solidFill>
                <a:latin typeface="Arial Black" panose="020B0A04020102020204"/>
                <a:cs typeface="Arial Black" panose="020B0A04020102020204"/>
              </a:rPr>
              <a:t> </a:t>
            </a:r>
            <a:r>
              <a:rPr sz="1800" spc="-20" dirty="0">
                <a:solidFill>
                  <a:srgbClr val="FF0000"/>
                </a:solidFill>
                <a:latin typeface="Arial Black" panose="020B0A04020102020204"/>
                <a:cs typeface="Arial Black" panose="020B0A04020102020204"/>
              </a:rPr>
              <a:t>ΤΥΠΟ </a:t>
            </a:r>
            <a:r>
              <a:rPr sz="1800" u="heavy" dirty="0">
                <a:solidFill>
                  <a:srgbClr val="FF0000"/>
                </a:solidFill>
                <a:uFill>
                  <a:solidFill>
                    <a:srgbClr val="FF0000"/>
                  </a:solidFill>
                </a:uFill>
                <a:latin typeface="Arial Black" panose="020B0A04020102020204"/>
                <a:cs typeface="Arial Black" panose="020B0A04020102020204"/>
              </a:rPr>
              <a:t>ΤΩΝ</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ΓΕΝΝΗΤΡΙΩΝ</a:t>
            </a:r>
            <a:r>
              <a:rPr sz="1800" spc="5"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ΚΑΙ </a:t>
            </a:r>
            <a:r>
              <a:rPr sz="1800" u="heavy" dirty="0">
                <a:solidFill>
                  <a:srgbClr val="FF0000"/>
                </a:solidFill>
                <a:uFill>
                  <a:solidFill>
                    <a:srgbClr val="FF0000"/>
                  </a:solidFill>
                </a:uFill>
                <a:latin typeface="Arial Black" panose="020B0A04020102020204"/>
                <a:cs typeface="Arial Black" panose="020B0A04020102020204"/>
              </a:rPr>
              <a:t>ΤΩΝ</a:t>
            </a:r>
            <a:r>
              <a:rPr sz="1800" u="heavy" spc="-10" dirty="0">
                <a:solidFill>
                  <a:srgbClr val="FF0000"/>
                </a:solidFill>
                <a:uFill>
                  <a:solidFill>
                    <a:srgbClr val="FF0000"/>
                  </a:solidFill>
                </a:uFill>
                <a:latin typeface="Arial Black" panose="020B0A04020102020204"/>
                <a:cs typeface="Arial Black" panose="020B0A04020102020204"/>
              </a:rPr>
              <a:t> </a:t>
            </a:r>
            <a:r>
              <a:rPr sz="1800" u="heavy" dirty="0">
                <a:solidFill>
                  <a:srgbClr val="FF0000"/>
                </a:solidFill>
                <a:uFill>
                  <a:solidFill>
                    <a:srgbClr val="FF0000"/>
                  </a:solidFill>
                </a:uFill>
                <a:latin typeface="Arial Black" panose="020B0A04020102020204"/>
                <a:cs typeface="Arial Black" panose="020B0A04020102020204"/>
              </a:rPr>
              <a:t>ΚΙΝΗΤΗΡΩΝ</a:t>
            </a:r>
            <a:r>
              <a:rPr sz="1800" spc="5" dirty="0">
                <a:solidFill>
                  <a:srgbClr val="FF0000"/>
                </a:solidFill>
                <a:latin typeface="Arial Black" panose="020B0A04020102020204"/>
                <a:cs typeface="Arial Black" panose="020B0A04020102020204"/>
              </a:rPr>
              <a:t> </a:t>
            </a:r>
            <a:r>
              <a:rPr sz="1800" spc="-25" dirty="0">
                <a:latin typeface="Arial Black" panose="020B0A04020102020204"/>
                <a:cs typeface="Arial Black" panose="020B0A04020102020204"/>
              </a:rPr>
              <a:t>ΠΟΥ </a:t>
            </a:r>
            <a:r>
              <a:rPr sz="1800" spc="-10" dirty="0">
                <a:latin typeface="Arial Black" panose="020B0A04020102020204"/>
                <a:cs typeface="Arial Black" panose="020B0A04020102020204"/>
              </a:rPr>
              <a:t>ΧΡΗΣΙΜΟΠΟΙΟΥΝΤΑΙ:</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355600" indent="-342900">
              <a:lnSpc>
                <a:spcPct val="100000"/>
              </a:lnSpc>
              <a:spcBef>
                <a:spcPts val="5"/>
              </a:spcBef>
              <a:buClr>
                <a:srgbClr val="FF0000"/>
              </a:buClr>
              <a:buAutoNum type="arabicPeriod"/>
              <a:tabLst>
                <a:tab pos="355600" algn="l"/>
              </a:tabLst>
            </a:pPr>
            <a:r>
              <a:rPr sz="1800" smtClean="0">
                <a:latin typeface="Arial Black" panose="020B0A04020102020204"/>
                <a:cs typeface="Arial Black" panose="020B0A04020102020204"/>
              </a:rPr>
              <a:t>ΕΝΑΛΛΑΣΣΟΜΕΝΟ</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ΕΝΑΛΛΑΣΣΟΜΕΝΟ</a:t>
            </a:r>
            <a:r>
              <a:rPr sz="1800" spc="10" smtClean="0">
                <a:latin typeface="Arial Black" panose="020B0A04020102020204"/>
                <a:cs typeface="Arial Black" panose="020B0A04020102020204"/>
              </a:rPr>
              <a:t> </a:t>
            </a:r>
            <a:r>
              <a:rPr sz="1800" spc="-10" smtClean="0">
                <a:latin typeface="Arial Black" panose="020B0A04020102020204"/>
                <a:cs typeface="Arial Black" panose="020B0A04020102020204"/>
              </a:rPr>
              <a:t>ΡΕΥΜΑ.</a:t>
            </a:r>
            <a:endParaRPr sz="18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eriod"/>
            </a:pPr>
            <a:endParaRPr sz="2000">
              <a:latin typeface="Arial Black" panose="020B0A04020102020204"/>
              <a:cs typeface="Arial Black" panose="020B0A04020102020204"/>
            </a:endParaRPr>
          </a:p>
          <a:p>
            <a:pPr marL="355600" indent="-342900">
              <a:lnSpc>
                <a:spcPct val="100000"/>
              </a:lnSpc>
              <a:spcBef>
                <a:spcPts val="5"/>
              </a:spcBef>
              <a:buClr>
                <a:srgbClr val="FF0000"/>
              </a:buClr>
              <a:buAutoNum type="arabicPeriod"/>
              <a:tabLst>
                <a:tab pos="355600" algn="l"/>
              </a:tabLst>
            </a:pPr>
            <a:r>
              <a:rPr sz="1800" smtClean="0">
                <a:latin typeface="Arial Black" panose="020B0A04020102020204"/>
                <a:cs typeface="Arial Black" panose="020B0A04020102020204"/>
              </a:rPr>
              <a:t>ΣΥΝΕΧ</a:t>
            </a:r>
            <a:r>
              <a:rPr lang="en-US" sz="1800" dirty="0" smtClean="0">
                <a:latin typeface="Arial Black" panose="020B0A04020102020204"/>
                <a:cs typeface="Arial Black" panose="020B0A04020102020204"/>
              </a:rPr>
              <a:t>E</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ΣΥΝΕΧ</a:t>
            </a:r>
            <a:r>
              <a:rPr lang="en-US" sz="1800" dirty="0" smtClean="0">
                <a:latin typeface="Arial Black" panose="020B0A04020102020204"/>
                <a:cs typeface="Arial Black" panose="020B0A04020102020204"/>
              </a:rPr>
              <a:t>E</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spc="-10" smtClean="0">
                <a:latin typeface="Arial Black" panose="020B0A04020102020204"/>
                <a:cs typeface="Arial Black" panose="020B0A04020102020204"/>
              </a:rPr>
              <a:t>ΡΕΥΜΑ.</a:t>
            </a:r>
            <a:endParaRPr sz="18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eriod"/>
            </a:pPr>
            <a:endParaRPr sz="2000">
              <a:latin typeface="Arial Black" panose="020B0A04020102020204"/>
              <a:cs typeface="Arial Black" panose="020B0A04020102020204"/>
            </a:endParaRPr>
          </a:p>
          <a:p>
            <a:pPr marL="355600" indent="-342900">
              <a:lnSpc>
                <a:spcPct val="100000"/>
              </a:lnSpc>
              <a:buClr>
                <a:srgbClr val="FF0000"/>
              </a:buClr>
              <a:buAutoNum type="arabicPeriod"/>
              <a:tabLst>
                <a:tab pos="355600" algn="l"/>
              </a:tabLst>
            </a:pPr>
            <a:r>
              <a:rPr sz="1800" smtClean="0">
                <a:latin typeface="Arial Black" panose="020B0A04020102020204"/>
                <a:cs typeface="Arial Black" panose="020B0A04020102020204"/>
              </a:rPr>
              <a:t>ΕΝΑΛΛΑΣΣΟΜΕΝΟ</a:t>
            </a:r>
            <a:r>
              <a:rPr sz="1800" spc="-5" smtClean="0">
                <a:latin typeface="Arial Black" panose="020B0A04020102020204"/>
                <a:cs typeface="Arial Black" panose="020B0A04020102020204"/>
              </a:rPr>
              <a:t> </a:t>
            </a:r>
            <a:r>
              <a:rPr sz="1800">
                <a:latin typeface="Arial Black" panose="020B0A04020102020204"/>
                <a:cs typeface="Arial Black" panose="020B0A04020102020204"/>
              </a:rPr>
              <a:t>/</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ΣΥΝΕΧ</a:t>
            </a:r>
            <a:r>
              <a:rPr lang="en-US" sz="1800" dirty="0" smtClean="0">
                <a:latin typeface="Arial Black" panose="020B0A04020102020204"/>
                <a:cs typeface="Arial Black" panose="020B0A04020102020204"/>
              </a:rPr>
              <a:t>E</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spc="-10" smtClean="0">
                <a:latin typeface="Arial Black" panose="020B0A04020102020204"/>
                <a:cs typeface="Arial Black" panose="020B0A04020102020204"/>
              </a:rPr>
              <a:t>ΡΕΥΜΑ.</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n-US" sz="2400" u="sng" dirty="0" smtClean="0">
                <a:solidFill>
                  <a:srgbClr val="FFFFFF"/>
                </a:solidFill>
                <a:uFill>
                  <a:solidFill>
                    <a:srgbClr val="FFFFFF"/>
                  </a:solidFill>
                </a:uFill>
              </a:rPr>
              <a:t>H</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56930" cy="3865879"/>
          </a:xfrm>
          <a:prstGeom prst="rect">
            <a:avLst/>
          </a:prstGeom>
        </p:spPr>
        <p:txBody>
          <a:bodyPr vert="horz" wrap="square" lIns="0" tIns="12700" rIns="0" bIns="0" rtlCol="0">
            <a:spAutoFit/>
          </a:bodyPr>
          <a:lstStyle/>
          <a:p>
            <a:pPr marL="26670"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355600" indent="-342900">
              <a:lnSpc>
                <a:spcPct val="100000"/>
              </a:lnSpc>
              <a:spcBef>
                <a:spcPts val="5"/>
              </a:spcBef>
              <a:buClr>
                <a:srgbClr val="FF0000"/>
              </a:buClr>
              <a:buAutoNum type="arabicPeriod"/>
              <a:tabLst>
                <a:tab pos="355600" algn="l"/>
              </a:tabLst>
            </a:pPr>
            <a:r>
              <a:rPr sz="1800" u="heavy" dirty="0">
                <a:uFill>
                  <a:solidFill>
                    <a:srgbClr val="000000"/>
                  </a:solidFill>
                </a:uFill>
                <a:latin typeface="Arial Black" panose="020B0A04020102020204"/>
                <a:cs typeface="Arial Black" panose="020B0A04020102020204"/>
              </a:rPr>
              <a:t>ΕΝΑΛΛΑΣΣΟΜΕΝΟΥ</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ΕΝΑΛΛΑΣΣΟΜΕΝΟΥ</a:t>
            </a:r>
            <a:r>
              <a:rPr sz="1800" u="heavy" spc="10"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ΡΕΥΜΑΤΟΣ.</a:t>
            </a:r>
            <a:endParaRPr sz="18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eriod"/>
            </a:pPr>
            <a:endParaRPr sz="2000">
              <a:latin typeface="Arial Black" panose="020B0A04020102020204"/>
              <a:cs typeface="Arial Black" panose="020B0A04020102020204"/>
            </a:endParaRPr>
          </a:p>
          <a:p>
            <a:pPr marL="355600" marR="593725" lvl="1" indent="-342900">
              <a:lnSpc>
                <a:spcPct val="100000"/>
              </a:lnSpc>
              <a:spcBef>
                <a:spcPts val="5"/>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ΠΕΡΙΛΑΜΒΑΝΕΙ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ΔΙΑΦΟΡΕΤΙΚΑ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ΗΛΕΚΤΡΟΠΑΡΑΓΩΓΑ</a:t>
            </a:r>
            <a:r>
              <a:rPr sz="1800" spc="-10" dirty="0">
                <a:latin typeface="Arial Black" panose="020B0A04020102020204"/>
                <a:cs typeface="Arial Black" panose="020B0A04020102020204"/>
              </a:rPr>
              <a:t> ΖΕΥΓΗ </a:t>
            </a:r>
            <a:r>
              <a:rPr sz="1800" dirty="0">
                <a:latin typeface="Arial Black" panose="020B0A04020102020204"/>
                <a:cs typeface="Arial Black" panose="020B0A04020102020204"/>
              </a:rPr>
              <a:t>ΕΝΑΛΛΑΣΣΟΜΕΝΟΥ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ΡΕΥΜΑΤΟΣ,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 </a:t>
            </a:r>
            <a:r>
              <a:rPr sz="1800" spc="-10" dirty="0">
                <a:latin typeface="Arial Black" panose="020B0A04020102020204"/>
                <a:cs typeface="Arial Black" panose="020B0A04020102020204"/>
              </a:rPr>
              <a:t>ΣΥΓΧΡΟΝΕΣ </a:t>
            </a:r>
            <a:r>
              <a:rPr sz="1800" dirty="0">
                <a:latin typeface="Arial Black" panose="020B0A04020102020204"/>
                <a:cs typeface="Arial Black" panose="020B0A04020102020204"/>
              </a:rPr>
              <a:t>ΗΛΕΚΤΡΟΓΕΝΝΗΤΡΙΕΣ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ΕΝΑ </a:t>
            </a:r>
            <a:r>
              <a:rPr sz="1800" spc="-10" dirty="0">
                <a:latin typeface="Arial Black" panose="020B0A04020102020204"/>
                <a:cs typeface="Arial Black" panose="020B0A04020102020204"/>
              </a:rPr>
              <a:t>ΗΛΕΚΤΡΟΚΙΝΗΤΗΡΑ </a:t>
            </a:r>
            <a:r>
              <a:rPr sz="1800" dirty="0">
                <a:latin typeface="Arial Black" panose="020B0A04020102020204"/>
                <a:cs typeface="Arial Black" panose="020B0A04020102020204"/>
              </a:rPr>
              <a:t>ΕΝΑΛΛΑΣΣΟΜΕΝΟΥ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ΡΕΥΜΑΤΟΣ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ΧΑΜΗΛΗΣ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ΤΑΧΥΤΗΤΑΣ </a:t>
            </a:r>
            <a:r>
              <a:rPr sz="1800" dirty="0">
                <a:latin typeface="Arial Black" panose="020B0A04020102020204"/>
                <a:cs typeface="Arial Black" panose="020B0A04020102020204"/>
              </a:rPr>
              <a:t>ΠΕΡΙΣΤΡΟΦΗΣ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ΚΑΘΕ</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ΕΛΙΚΑ.</a:t>
            </a:r>
            <a:endParaRPr sz="1800">
              <a:latin typeface="Arial Black" panose="020B0A04020102020204"/>
              <a:cs typeface="Arial Black" panose="020B0A04020102020204"/>
            </a:endParaRPr>
          </a:p>
          <a:p>
            <a:pPr lvl="1">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355600" marR="5080" lvl="1" indent="-342900">
              <a:lnSpc>
                <a:spcPct val="100000"/>
              </a:lnSpc>
              <a:spcBef>
                <a:spcPts val="5"/>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ΚΑΤΗΓΟΡΙΑ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ΑΥΤΗ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ΕΜΦΑΝΙΖΕΙ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ΜΙΚΡΟΤΕΡΟ</a:t>
            </a:r>
            <a:r>
              <a:rPr sz="1800" spc="-5" dirty="0">
                <a:latin typeface="Arial Black" panose="020B0A04020102020204"/>
                <a:cs typeface="Arial Black" panose="020B0A04020102020204"/>
              </a:rPr>
              <a:t> </a:t>
            </a:r>
            <a:r>
              <a:rPr sz="1800" spc="-10">
                <a:latin typeface="Arial Black" panose="020B0A04020102020204"/>
                <a:cs typeface="Arial Black" panose="020B0A04020102020204"/>
              </a:rPr>
              <a:t>ΚΟΣΤΟΣ </a:t>
            </a:r>
            <a:r>
              <a:rPr sz="1800" smtClean="0">
                <a:latin typeface="Arial Black" panose="020B0A04020102020204"/>
                <a:cs typeface="Arial Black" panose="020B0A04020102020204"/>
              </a:rPr>
              <a:t>ΚΤΗΣ</a:t>
            </a:r>
            <a:r>
              <a:rPr lang="en-US" sz="1800" dirty="0" smtClean="0">
                <a:latin typeface="Arial Black" panose="020B0A04020102020204"/>
                <a:cs typeface="Arial Black" panose="020B0A04020102020204"/>
              </a:rPr>
              <a:t>H</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ΚΑΘΩΣ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ΜΙΚΡΟΤΕΡΟ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ΒΑΡΟΣ </a:t>
            </a:r>
            <a:r>
              <a:rPr sz="1800" dirty="0">
                <a:latin typeface="Arial Black" panose="020B0A04020102020204"/>
                <a:cs typeface="Arial Black" panose="020B0A04020102020204"/>
              </a:rPr>
              <a:t>ΑΝΑ ΕΓΚΑΤΑΣΤΗΜΕΝΟ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ΙΠΠΟ.</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n-US" sz="2400" u="sng" dirty="0" smtClean="0">
                <a:solidFill>
                  <a:srgbClr val="FFFFFF"/>
                </a:solidFill>
                <a:uFill>
                  <a:solidFill>
                    <a:srgbClr val="FFFFFF"/>
                  </a:solidFill>
                </a:uFill>
              </a:rPr>
              <a:t>H</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305800" cy="5146040"/>
          </a:xfrm>
          <a:prstGeom prst="rect">
            <a:avLst/>
          </a:prstGeom>
        </p:spPr>
        <p:txBody>
          <a:bodyPr vert="horz" wrap="square" lIns="0" tIns="12700" rIns="0" bIns="0" rtlCol="0">
            <a:spAutoFit/>
          </a:bodyPr>
          <a:lstStyle/>
          <a:p>
            <a:pPr marL="178435"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355600" indent="-342900">
              <a:lnSpc>
                <a:spcPct val="100000"/>
              </a:lnSpc>
              <a:spcBef>
                <a:spcPts val="5"/>
              </a:spcBef>
              <a:buClr>
                <a:srgbClr val="FF0000"/>
              </a:buClr>
              <a:buAutoNum type="arabicPeriod" startAt="2"/>
              <a:tabLst>
                <a:tab pos="355600" algn="l"/>
              </a:tabLst>
            </a:pPr>
            <a:r>
              <a:rPr sz="1800" u="heavy" dirty="0">
                <a:uFill>
                  <a:solidFill>
                    <a:srgbClr val="000000"/>
                  </a:solidFill>
                </a:uFill>
                <a:latin typeface="Arial Black" panose="020B0A04020102020204"/>
                <a:cs typeface="Arial Black" panose="020B0A04020102020204"/>
              </a:rPr>
              <a:t>ΣΥΝΕΧΟΥΣ</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ΣΥΝΕΧΟΥΣ</a:t>
            </a:r>
            <a:r>
              <a:rPr sz="1800" u="heavy" spc="10"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ΡΕΥΜΑΤΟΣ.</a:t>
            </a:r>
            <a:endParaRPr sz="1800">
              <a:latin typeface="Arial Black" panose="020B0A04020102020204"/>
              <a:cs typeface="Arial Black" panose="020B0A04020102020204"/>
            </a:endParaRPr>
          </a:p>
          <a:p>
            <a:pPr>
              <a:lnSpc>
                <a:spcPct val="100000"/>
              </a:lnSpc>
              <a:spcBef>
                <a:spcPts val="55"/>
              </a:spcBef>
              <a:buClr>
                <a:srgbClr val="FF0000"/>
              </a:buClr>
              <a:buFont typeface="Arial Black" panose="020B0A04020102020204"/>
              <a:buAutoNum type="arabicPeriod" startAt="2"/>
            </a:pPr>
            <a:endParaRPr sz="2000">
              <a:latin typeface="Arial Black" panose="020B0A04020102020204"/>
              <a:cs typeface="Arial Black" panose="020B0A04020102020204"/>
            </a:endParaRPr>
          </a:p>
          <a:p>
            <a:pPr marL="355600" marR="310515" lvl="1" indent="-342900">
              <a:lnSpc>
                <a:spcPct val="100000"/>
              </a:lnSpc>
              <a:spcBef>
                <a:spcPts val="5"/>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ΤΑ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ΣΥΣΤΗΜΑΤΑ ΑΥΤΑ ΕΜΦΑΝΙΖΟΥΝ ΜΕΓΑΛΥΤΕΡΟ </a:t>
            </a:r>
            <a:r>
              <a:rPr sz="1800" spc="-10">
                <a:latin typeface="Arial Black" panose="020B0A04020102020204"/>
                <a:cs typeface="Arial Black" panose="020B0A04020102020204"/>
              </a:rPr>
              <a:t>ΚΟΣΤΟΣ </a:t>
            </a:r>
            <a:r>
              <a:rPr sz="1800" smtClean="0">
                <a:latin typeface="Arial Black" panose="020B0A04020102020204"/>
                <a:cs typeface="Arial Black" panose="020B0A04020102020204"/>
              </a:rPr>
              <a:t>ΚΤΗΣ</a:t>
            </a:r>
            <a:r>
              <a:rPr lang="en-US" sz="1800" dirty="0" smtClean="0">
                <a:latin typeface="Arial Black" panose="020B0A04020102020204"/>
                <a:cs typeface="Arial Black" panose="020B0A04020102020204"/>
              </a:rPr>
              <a:t>H</a:t>
            </a:r>
            <a:r>
              <a:rPr sz="1800" smtClean="0">
                <a:latin typeface="Arial Black" panose="020B0A04020102020204"/>
                <a:cs typeface="Arial Black" panose="020B0A04020102020204"/>
              </a:rPr>
              <a:t>Σ</a:t>
            </a:r>
            <a:r>
              <a:rPr sz="1800" spc="-20" smtClean="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ΛΕΙΤΟΥΡΓΙΑΣ ΕΝΩ</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ΔΙΑΘΕΤΟΥΝ</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ΚΑΙ </a:t>
            </a:r>
            <a:r>
              <a:rPr sz="1800" dirty="0">
                <a:latin typeface="Arial Black" panose="020B0A04020102020204"/>
                <a:cs typeface="Arial Black" panose="020B0A04020102020204"/>
              </a:rPr>
              <a:t>ΜΙΚΡΟΤΕΡΟΥΣ</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ΒΑΘΜΟΥΣ </a:t>
            </a:r>
            <a:r>
              <a:rPr sz="1800" spc="-10" smtClean="0">
                <a:latin typeface="Arial Black" panose="020B0A04020102020204"/>
                <a:cs typeface="Arial Black" panose="020B0A04020102020204"/>
              </a:rPr>
              <a:t>ΑΠΟΔΟΣ</a:t>
            </a:r>
            <a:r>
              <a:rPr lang="en-US" sz="1800" spc="-10" dirty="0" smtClean="0">
                <a:latin typeface="Arial Black" panose="020B0A04020102020204"/>
                <a:cs typeface="Arial Black" panose="020B0A04020102020204"/>
              </a:rPr>
              <a:t>H</a:t>
            </a:r>
            <a:r>
              <a:rPr sz="1800" spc="-10" smtClean="0">
                <a:latin typeface="Arial Black" panose="020B0A04020102020204"/>
                <a:cs typeface="Arial Black" panose="020B0A04020102020204"/>
              </a:rPr>
              <a:t>Σ</a:t>
            </a:r>
            <a:r>
              <a:rPr sz="1800" spc="-10" dirty="0">
                <a:latin typeface="Arial Black" panose="020B0A04020102020204"/>
                <a:cs typeface="Arial Black" panose="020B0A04020102020204"/>
              </a:rPr>
              <a:t>.</a:t>
            </a:r>
            <a:endParaRPr sz="1800">
              <a:latin typeface="Arial Black" panose="020B0A04020102020204"/>
              <a:cs typeface="Arial Black" panose="020B0A04020102020204"/>
            </a:endParaRPr>
          </a:p>
          <a:p>
            <a:pPr lvl="1">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355600" marR="121920" lvl="1" indent="-342900">
              <a:lnSpc>
                <a:spcPct val="100000"/>
              </a:lnSpc>
              <a:spcBef>
                <a:spcPts val="5"/>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ΟΜΩΣ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ΕΠΙΤΡΕΠΟΥΝ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ΙΔΙΑΙΤΕΡΑ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ΑΚΡΙΒΗ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ΡΥΘΜΙΣΗ</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ΤΑΧΥΤΗΤΑΣ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ΠΕΡΙΣΤΡΟΦΗΣ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ΕΛΙΚΑΣ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ΜΕΤΑΦΕΡΟΝΤΑΣ</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dirty="0">
                <a:latin typeface="Arial Black" panose="020B0A04020102020204"/>
                <a:cs typeface="Arial Black" panose="020B0A04020102020204"/>
              </a:rPr>
              <a:t>100%</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 </a:t>
            </a:r>
            <a:r>
              <a:rPr sz="1800" spc="-10" dirty="0">
                <a:latin typeface="Arial Black" panose="020B0A04020102020204"/>
                <a:cs typeface="Arial Black" panose="020B0A04020102020204"/>
              </a:rPr>
              <a:t>ΙΣΧΥΟΣ.</a:t>
            </a:r>
            <a:endParaRPr sz="1800">
              <a:latin typeface="Arial Black" panose="020B0A04020102020204"/>
              <a:cs typeface="Arial Black" panose="020B0A04020102020204"/>
            </a:endParaRPr>
          </a:p>
          <a:p>
            <a:pPr lvl="1">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355600" lvl="1" indent="-342900">
              <a:lnSpc>
                <a:spcPct val="100000"/>
              </a:lnSpc>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ΑΠΟΤΕΛΟΥΝ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ΙΔΑΝΙΚΗ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ΛΥΣΗ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ΠΑΓΟΘΡΑΥΣΤΙΚΑ</a:t>
            </a:r>
            <a:r>
              <a:rPr sz="1800" spc="-10" dirty="0">
                <a:latin typeface="Arial Black" panose="020B0A04020102020204"/>
                <a:cs typeface="Arial Black" panose="020B0A04020102020204"/>
              </a:rPr>
              <a:t> ΣΚΑΦΗ.</a:t>
            </a:r>
            <a:endParaRPr sz="1800">
              <a:latin typeface="Arial Black" panose="020B0A04020102020204"/>
              <a:cs typeface="Arial Black" panose="020B0A04020102020204"/>
            </a:endParaRPr>
          </a:p>
          <a:p>
            <a:pPr marL="355600" marR="5080" lvl="1"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ΤΑ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ΣΥΣΤΗΜΑΤΑ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ΧΡΗΣΙΜΟΠΟΙΟΥΝΤΑΙ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ΜΕΓΑΛΕΣ </a:t>
            </a:r>
            <a:r>
              <a:rPr sz="1800">
                <a:latin typeface="Arial Black" panose="020B0A04020102020204"/>
                <a:cs typeface="Arial Black" panose="020B0A04020102020204"/>
              </a:rPr>
              <a:t>ΤΙΜΕΣ</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ΕΓΚΑΤΕΣΤΗΜΕΝΗ</a:t>
            </a:r>
            <a:r>
              <a:rPr lang="el-GR" dirty="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ΙΣΧΥΟΣ.</a:t>
            </a:r>
            <a:endParaRPr sz="1800">
              <a:latin typeface="Arial Black" panose="020B0A04020102020204"/>
              <a:cs typeface="Arial Black" panose="020B0A04020102020204"/>
            </a:endParaRPr>
          </a:p>
          <a:p>
            <a:pPr marL="355600" marR="1000760" lvl="1"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ΛΟΙΠΕΣ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ΑΝΑΓΚΕΣ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ΠΛΟΙΟΥ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ΚΑΛΥΠΤΟΝΤΑΙ</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ΑΠΟ </a:t>
            </a:r>
            <a:r>
              <a:rPr sz="1800" dirty="0">
                <a:latin typeface="Arial Black" panose="020B0A04020102020204"/>
                <a:cs typeface="Arial Black" panose="020B0A04020102020204"/>
              </a:rPr>
              <a:t>ΓΕΝΝΗΤΡΙΕΣ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ΕΝΑΛΛΑΣΣΟΜΕΝΟΥ </a:t>
            </a:r>
            <a:r>
              <a:rPr sz="1800" spc="-10" dirty="0">
                <a:latin typeface="Arial Black" panose="020B0A04020102020204"/>
                <a:cs typeface="Arial Black" panose="020B0A04020102020204"/>
              </a:rPr>
              <a:t>ΡΕΥΜΑΤΟΣ.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n-US" sz="2400" u="sng" dirty="0" smtClean="0">
                <a:solidFill>
                  <a:srgbClr val="FFFFFF"/>
                </a:solidFill>
                <a:uFill>
                  <a:solidFill>
                    <a:srgbClr val="FFFFFF"/>
                  </a:solidFill>
                </a:uFill>
              </a:rPr>
              <a:t>H</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003540" cy="2402840"/>
          </a:xfrm>
          <a:prstGeom prst="rect">
            <a:avLst/>
          </a:prstGeom>
        </p:spPr>
        <p:txBody>
          <a:bodyPr vert="horz" wrap="square" lIns="0" tIns="12700" rIns="0" bIns="0" rtlCol="0">
            <a:spAutoFit/>
          </a:bodyPr>
          <a:lstStyle/>
          <a:p>
            <a:pPr marL="480695" algn="ctr">
              <a:lnSpc>
                <a:spcPct val="100000"/>
              </a:lnSpc>
              <a:spcBef>
                <a:spcPts val="100"/>
              </a:spcBef>
            </a:pPr>
            <a:r>
              <a:rPr sz="1800" u="heavy" dirty="0">
                <a:solidFill>
                  <a:srgbClr val="FF0000"/>
                </a:solidFill>
                <a:uFill>
                  <a:solidFill>
                    <a:srgbClr val="FF0000"/>
                  </a:solidFill>
                </a:uFill>
                <a:latin typeface="Arial Black" panose="020B0A04020102020204"/>
                <a:cs typeface="Arial Black" panose="020B0A04020102020204"/>
              </a:rPr>
              <a:t>ΝΤΗΖΕΛΟΗΛΕΚΤΡΙΚΗ </a:t>
            </a:r>
            <a:r>
              <a:rPr sz="1800" u="heavy" spc="-10" dirty="0">
                <a:solidFill>
                  <a:srgbClr val="FF0000"/>
                </a:solidFill>
                <a:uFill>
                  <a:solidFill>
                    <a:srgbClr val="FF0000"/>
                  </a:solidFill>
                </a:uFill>
                <a:latin typeface="Arial Black" panose="020B0A04020102020204"/>
                <a:cs typeface="Arial Black" panose="020B0A04020102020204"/>
              </a:rPr>
              <a:t>ΠΡΟΩΣΗ</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12700">
              <a:lnSpc>
                <a:spcPct val="100000"/>
              </a:lnSpc>
              <a:spcBef>
                <a:spcPts val="5"/>
              </a:spcBef>
            </a:pPr>
            <a:r>
              <a:rPr sz="1800" dirty="0">
                <a:solidFill>
                  <a:srgbClr val="FF0000"/>
                </a:solidFill>
                <a:latin typeface="Arial Black" panose="020B0A04020102020204"/>
                <a:cs typeface="Arial Black" panose="020B0A04020102020204"/>
              </a:rPr>
              <a:t>3.</a:t>
            </a:r>
            <a:r>
              <a:rPr sz="1800" spc="280" dirty="0">
                <a:solidFill>
                  <a:srgbClr val="FF0000"/>
                </a:solid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ΕΝΑΛΛΑΣΣΟΜΕΝΟΥ</a:t>
            </a:r>
            <a:r>
              <a:rPr sz="1800" u="heavy" spc="10"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a:t>
            </a:r>
            <a:r>
              <a:rPr sz="1800" u="heavy" spc="-5" dirty="0">
                <a:uFill>
                  <a:solidFill>
                    <a:srgbClr val="000000"/>
                  </a:solidFill>
                </a:uFill>
                <a:latin typeface="Arial Black" panose="020B0A04020102020204"/>
                <a:cs typeface="Arial Black" panose="020B0A04020102020204"/>
              </a:rPr>
              <a:t> </a:t>
            </a:r>
            <a:r>
              <a:rPr sz="1800" u="heavy" dirty="0">
                <a:uFill>
                  <a:solidFill>
                    <a:srgbClr val="000000"/>
                  </a:solidFill>
                </a:uFill>
                <a:latin typeface="Arial Black" panose="020B0A04020102020204"/>
                <a:cs typeface="Arial Black" panose="020B0A04020102020204"/>
              </a:rPr>
              <a:t>ΣΥΝΕΧΟΥΣ</a:t>
            </a:r>
            <a:r>
              <a:rPr sz="1800" u="heavy" spc="10" dirty="0">
                <a:uFill>
                  <a:solidFill>
                    <a:srgbClr val="000000"/>
                  </a:solidFill>
                </a:uFill>
                <a:latin typeface="Arial Black" panose="020B0A04020102020204"/>
                <a:cs typeface="Arial Black" panose="020B0A04020102020204"/>
              </a:rPr>
              <a:t> </a:t>
            </a:r>
            <a:r>
              <a:rPr sz="1800" u="heavy" spc="-10" dirty="0">
                <a:uFill>
                  <a:solidFill>
                    <a:srgbClr val="000000"/>
                  </a:solidFill>
                </a:uFill>
                <a:latin typeface="Arial Black" panose="020B0A04020102020204"/>
                <a:cs typeface="Arial Black" panose="020B0A04020102020204"/>
              </a:rPr>
              <a:t>ΡΕΥΜΑΤΟΣ.</a:t>
            </a:r>
            <a:endParaRPr sz="1800">
              <a:latin typeface="Arial Black" panose="020B0A04020102020204"/>
              <a:cs typeface="Arial Black" panose="020B0A04020102020204"/>
            </a:endParaRPr>
          </a:p>
          <a:p>
            <a:pPr>
              <a:lnSpc>
                <a:spcPct val="100000"/>
              </a:lnSpc>
              <a:spcBef>
                <a:spcPts val="55"/>
              </a:spcBef>
            </a:pPr>
            <a:endParaRPr sz="2000">
              <a:latin typeface="Arial Black" panose="020B0A04020102020204"/>
              <a:cs typeface="Arial Black" panose="020B0A04020102020204"/>
            </a:endParaRPr>
          </a:p>
          <a:p>
            <a:pPr marL="355600" marR="5080" indent="-342900">
              <a:lnSpc>
                <a:spcPct val="100000"/>
              </a:lnSpc>
              <a:spcBef>
                <a:spcPts val="5"/>
              </a:spcBef>
            </a:pPr>
            <a:r>
              <a:rPr sz="1800" dirty="0">
                <a:latin typeface="Arial Black" panose="020B0A04020102020204"/>
                <a:cs typeface="Arial Black" panose="020B0A04020102020204"/>
              </a:rPr>
              <a:t>ΤΟ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ΣΥΣΤΗΜΑ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ΠΡΟΤΙΜΟΤΕΡΟ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ΤΑ </a:t>
            </a:r>
            <a:r>
              <a:rPr sz="1800" spc="-10" dirty="0">
                <a:latin typeface="Arial Black" panose="020B0A04020102020204"/>
                <a:cs typeface="Arial Black" panose="020B0A04020102020204"/>
              </a:rPr>
              <a:t>ΣΥΣΤΗΜΑΤΑ </a:t>
            </a:r>
            <a:r>
              <a:rPr sz="1800" dirty="0">
                <a:latin typeface="Arial Black" panose="020B0A04020102020204"/>
                <a:cs typeface="Arial Black" panose="020B0A04020102020204"/>
              </a:rPr>
              <a:t>ΣΥΝΕΧΟΥΣ /</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ΣΥΝΕΧΟΥΣ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 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ΠΕΡΙΣΣΟΤΕΡΕΣ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ΕΓΚΑΤΑΣΤΑΣΕΩΝ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ΛΟΓΩ</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ΜΙΚΡΟΤΕΡΟΥ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ΚΟΣΤΟΥΣ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ΓΕΝΝΗΤΡΙΩΝ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ΕΝΑΛΛΑΣΣΟΜΕΝΟΥ </a:t>
            </a:r>
            <a:r>
              <a:rPr sz="1800" spc="-10" dirty="0">
                <a:latin typeface="Arial Black" panose="020B0A04020102020204"/>
                <a:cs typeface="Arial Black" panose="020B0A04020102020204"/>
              </a:rPr>
              <a:t>ΡΕΥΜΑΤΟΣ.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812800">
              <a:lnSpc>
                <a:spcPct val="100000"/>
              </a:lnSpc>
              <a:spcBef>
                <a:spcPts val="100"/>
              </a:spcBef>
            </a:pPr>
            <a:r>
              <a:rPr sz="2400" u="sng" spc="-20" dirty="0">
                <a:solidFill>
                  <a:srgbClr val="FFFFFF"/>
                </a:solidFill>
                <a:uFill>
                  <a:solidFill>
                    <a:srgbClr val="FFFFFF"/>
                  </a:solidFill>
                </a:uFill>
              </a:rPr>
              <a:t>ΜΕΤΑΔΟΣΗ</a:t>
            </a:r>
            <a:r>
              <a:rPr sz="2400" u="sng" spc="-40" dirty="0">
                <a:solidFill>
                  <a:srgbClr val="FFFFFF"/>
                </a:solidFill>
                <a:uFill>
                  <a:solidFill>
                    <a:srgbClr val="FFFFFF"/>
                  </a:solidFill>
                </a:uFill>
              </a:rPr>
              <a:t> </a:t>
            </a:r>
            <a:r>
              <a:rPr sz="2400" u="sng">
                <a:solidFill>
                  <a:srgbClr val="FFFFFF"/>
                </a:solidFill>
                <a:uFill>
                  <a:solidFill>
                    <a:srgbClr val="FFFFFF"/>
                  </a:solidFill>
                </a:uFill>
              </a:rPr>
              <a:t>ΤΗΣ</a:t>
            </a:r>
            <a:r>
              <a:rPr sz="2400" u="sng" spc="-35">
                <a:solidFill>
                  <a:srgbClr val="FFFFFF"/>
                </a:solidFill>
                <a:uFill>
                  <a:solidFill>
                    <a:srgbClr val="FFFFFF"/>
                  </a:solidFill>
                </a:uFill>
              </a:rPr>
              <a:t> </a:t>
            </a:r>
            <a:r>
              <a:rPr sz="2400" u="sng" smtClean="0">
                <a:solidFill>
                  <a:srgbClr val="FFFFFF"/>
                </a:solidFill>
                <a:uFill>
                  <a:solidFill>
                    <a:srgbClr val="FFFFFF"/>
                  </a:solidFill>
                </a:uFill>
              </a:rPr>
              <a:t>ΚΙΝΗΣ</a:t>
            </a:r>
            <a:r>
              <a:rPr lang="el-GR" sz="2400" u="sng" dirty="0" smtClean="0">
                <a:solidFill>
                  <a:srgbClr val="FFFFFF"/>
                </a:solidFill>
                <a:uFill>
                  <a:solidFill>
                    <a:srgbClr val="FFFFFF"/>
                  </a:solidFill>
                </a:uFill>
              </a:rPr>
              <a:t>Η</a:t>
            </a:r>
            <a:r>
              <a:rPr sz="2400" u="sng" smtClean="0">
                <a:solidFill>
                  <a:srgbClr val="FFFFFF"/>
                </a:solidFill>
                <a:uFill>
                  <a:solidFill>
                    <a:srgbClr val="FFFFFF"/>
                  </a:solidFill>
                </a:uFill>
              </a:rPr>
              <a:t>Σ</a:t>
            </a:r>
            <a:r>
              <a:rPr sz="2400" u="sng" spc="-35" smtClean="0">
                <a:solidFill>
                  <a:srgbClr val="FFFFFF"/>
                </a:solidFill>
                <a:uFill>
                  <a:solidFill>
                    <a:srgbClr val="FFFFFF"/>
                  </a:solidFill>
                </a:uFill>
              </a:rPr>
              <a:t> </a:t>
            </a:r>
            <a:r>
              <a:rPr sz="2400" u="sng" dirty="0">
                <a:solidFill>
                  <a:srgbClr val="FFFFFF"/>
                </a:solidFill>
                <a:uFill>
                  <a:solidFill>
                    <a:srgbClr val="FFFFFF"/>
                  </a:solidFill>
                </a:uFill>
              </a:rPr>
              <a:t>ΠΡΟΣ</a:t>
            </a:r>
            <a:r>
              <a:rPr sz="2400" u="sng" spc="-35" dirty="0">
                <a:solidFill>
                  <a:srgbClr val="FFFFFF"/>
                </a:solidFill>
                <a:uFill>
                  <a:solidFill>
                    <a:srgbClr val="FFFFFF"/>
                  </a:solidFill>
                </a:uFill>
              </a:rPr>
              <a:t> </a:t>
            </a:r>
            <a:r>
              <a:rPr sz="2400" u="sng" dirty="0">
                <a:solidFill>
                  <a:srgbClr val="FFFFFF"/>
                </a:solidFill>
                <a:uFill>
                  <a:solidFill>
                    <a:srgbClr val="FFFFFF"/>
                  </a:solidFill>
                </a:uFill>
              </a:rPr>
              <a:t>ΤΗΝ</a:t>
            </a:r>
            <a:r>
              <a:rPr sz="2400" u="sng" spc="-35" dirty="0">
                <a:solidFill>
                  <a:srgbClr val="FFFFFF"/>
                </a:solidFill>
                <a:uFill>
                  <a:solidFill>
                    <a:srgbClr val="FFFFFF"/>
                  </a:solidFill>
                </a:uFill>
              </a:rPr>
              <a:t> </a:t>
            </a:r>
            <a:r>
              <a:rPr sz="2400" u="sng" spc="-10" dirty="0">
                <a:solidFill>
                  <a:srgbClr val="FFFFFF"/>
                </a:solidFill>
                <a:uFill>
                  <a:solidFill>
                    <a:srgbClr val="FFFFFF"/>
                  </a:solidFill>
                </a:uFill>
              </a:rPr>
              <a:t>ΕΛΙΚΑ</a:t>
            </a:r>
            <a:endParaRPr sz="2400"/>
          </a:p>
        </p:txBody>
      </p:sp>
    </p:spTree>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929640"/>
            <a:ext cx="8399145" cy="5598160"/>
          </a:xfrm>
          <a:prstGeom prst="rect">
            <a:avLst/>
          </a:prstGeom>
        </p:spPr>
        <p:txBody>
          <a:bodyPr vert="horz" wrap="square" lIns="0" tIns="43180" rIns="0" bIns="0" rtlCol="0">
            <a:spAutoFit/>
          </a:bodyPr>
          <a:lstStyle/>
          <a:p>
            <a:pPr marL="12700">
              <a:lnSpc>
                <a:spcPct val="100000"/>
              </a:lnSpc>
              <a:spcBef>
                <a:spcPts val="340"/>
              </a:spcBef>
            </a:pPr>
            <a:r>
              <a:rPr sz="1650" u="heavy" spc="-10" dirty="0">
                <a:solidFill>
                  <a:srgbClr val="FF0000"/>
                </a:solidFill>
                <a:uFill>
                  <a:solidFill>
                    <a:srgbClr val="FF0000"/>
                  </a:solidFill>
                </a:uFill>
                <a:latin typeface="Arial Black" panose="020B0A04020102020204"/>
                <a:cs typeface="Arial Black" panose="020B0A04020102020204"/>
              </a:rPr>
              <a:t>ΜΗΧΑΝΟΣΤΑΣΙΟ:</a:t>
            </a:r>
            <a:endParaRPr sz="1650">
              <a:latin typeface="Arial Black" panose="020B0A04020102020204"/>
              <a:cs typeface="Arial Black" panose="020B0A04020102020204"/>
            </a:endParaRPr>
          </a:p>
          <a:p>
            <a:pPr marL="269240" marR="25400" indent="-256540">
              <a:lnSpc>
                <a:spcPct val="100000"/>
              </a:lnSpc>
              <a:spcBef>
                <a:spcPts val="24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ΣΤΑ</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ΕΜΠΟΡΙΚΑ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ΠΛΟΙΑ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Η</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ΜΗΧΑΝΗ</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ΤΟΠΟΘΕΤΕΙΤΑΙ</a:t>
            </a:r>
            <a:r>
              <a:rPr sz="1650" spc="-20" dirty="0">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ΠΡΥΜΑ</a:t>
            </a:r>
            <a:r>
              <a:rPr sz="1650" dirty="0">
                <a:latin typeface="Arial Black" panose="020B0A04020102020204"/>
                <a:cs typeface="Arial Black" panose="020B0A04020102020204"/>
              </a:rPr>
              <a:t>,</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ΣΕ</a:t>
            </a:r>
            <a:r>
              <a:rPr sz="1650" spc="-30" dirty="0">
                <a:latin typeface="Arial Black" panose="020B0A04020102020204"/>
                <a:cs typeface="Arial Black" panose="020B0A04020102020204"/>
              </a:rPr>
              <a:t> </a:t>
            </a:r>
            <a:r>
              <a:rPr sz="1650" spc="-25" dirty="0">
                <a:latin typeface="Arial Black" panose="020B0A04020102020204"/>
                <a:cs typeface="Arial Black" panose="020B0A04020102020204"/>
              </a:rPr>
              <a:t>ΑΛ- </a:t>
            </a:r>
            <a:r>
              <a:rPr sz="1650" dirty="0">
                <a:latin typeface="Arial Black" panose="020B0A04020102020204"/>
                <a:cs typeface="Arial Black" panose="020B0A04020102020204"/>
              </a:rPr>
              <a:t>ΛΟΥΣ</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ΤΥΠΟΥΣ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ΠΛΟΙΩΝ</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ΜΠΟΡΕΙ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ΝΑ</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ΒΡΙΣΚΕΤΑΙ</a:t>
            </a:r>
            <a:r>
              <a:rPr sz="1650" spc="-30" dirty="0">
                <a:latin typeface="Arial Black" panose="020B0A04020102020204"/>
                <a:cs typeface="Arial Black" panose="020B0A04020102020204"/>
              </a:rPr>
              <a:t> </a:t>
            </a:r>
            <a:r>
              <a:rPr sz="1650">
                <a:latin typeface="Arial Black" panose="020B0A04020102020204"/>
                <a:cs typeface="Arial Black" panose="020B0A04020102020204"/>
              </a:rPr>
              <a:t>ΠΙΟ</a:t>
            </a:r>
            <a:r>
              <a:rPr sz="1650" spc="-25">
                <a:latin typeface="Arial Black" panose="020B0A04020102020204"/>
                <a:cs typeface="Arial Black" panose="020B0A04020102020204"/>
              </a:rPr>
              <a:t> </a:t>
            </a:r>
            <a:r>
              <a:rPr sz="1650" spc="-10" smtClean="0">
                <a:latin typeface="Arial Black" panose="020B0A04020102020204"/>
                <a:cs typeface="Arial Black" panose="020B0A04020102020204"/>
              </a:rPr>
              <a:t>ΜΕΤΑΤΟΠΙΣΜΕΝΟ</a:t>
            </a:r>
            <a:r>
              <a:rPr lang="el-GR" sz="1650" spc="-10" dirty="0" smtClean="0">
                <a:latin typeface="Arial Black" panose="020B0A04020102020204"/>
                <a:cs typeface="Arial Black" panose="020B0A04020102020204"/>
              </a:rPr>
              <a:t>,</a:t>
            </a:r>
            <a:r>
              <a:rPr sz="1650" spc="-10" smtClean="0">
                <a:latin typeface="Arial Black" panose="020B0A04020102020204"/>
                <a:cs typeface="Arial Black" panose="020B0A04020102020204"/>
              </a:rPr>
              <a:t> </a:t>
            </a:r>
            <a:r>
              <a:rPr sz="1650" dirty="0">
                <a:latin typeface="Arial Black" panose="020B0A04020102020204"/>
                <a:cs typeface="Arial Black" panose="020B0A04020102020204"/>
              </a:rPr>
              <a:t>ΠΡΟΣ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ΤΟ</a:t>
            </a:r>
            <a:r>
              <a:rPr sz="1650" spc="-25" dirty="0">
                <a:latin typeface="Arial Black" panose="020B0A04020102020204"/>
                <a:cs typeface="Arial Black" panose="020B0A04020102020204"/>
              </a:rPr>
              <a:t> </a:t>
            </a:r>
            <a:r>
              <a:rPr sz="1650" u="heavy" dirty="0">
                <a:solidFill>
                  <a:srgbClr val="FF0000"/>
                </a:solidFill>
                <a:uFill>
                  <a:solidFill>
                    <a:srgbClr val="FF0000"/>
                  </a:solidFill>
                </a:uFill>
                <a:latin typeface="Arial Black" panose="020B0A04020102020204"/>
                <a:cs typeface="Arial Black" panose="020B0A04020102020204"/>
              </a:rPr>
              <a:t>ΜΕΣΟΝ</a:t>
            </a:r>
            <a:r>
              <a:rPr sz="1650" spc="-2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25" dirty="0">
                <a:latin typeface="Arial Black" panose="020B0A04020102020204"/>
                <a:cs typeface="Arial Black" panose="020B0A04020102020204"/>
              </a:rPr>
              <a:t> </a:t>
            </a:r>
            <a:r>
              <a:rPr sz="1650">
                <a:latin typeface="Arial Black" panose="020B0A04020102020204"/>
                <a:cs typeface="Arial Black" panose="020B0A04020102020204"/>
              </a:rPr>
              <a:t>ΠΛΟΙΟΥ</a:t>
            </a:r>
            <a:r>
              <a:rPr sz="1650" spc="-20">
                <a:latin typeface="Arial Black" panose="020B0A04020102020204"/>
                <a:cs typeface="Arial Black" panose="020B0A04020102020204"/>
              </a:rPr>
              <a:t> </a:t>
            </a:r>
            <a:r>
              <a:rPr lang="el-GR" sz="1650" spc="-20" dirty="0">
                <a:latin typeface="Arial Black" panose="020B0A04020102020204"/>
                <a:cs typeface="Arial Black" panose="020B0A04020102020204"/>
              </a:rPr>
              <a:t>ή</a:t>
            </a:r>
            <a:r>
              <a:rPr sz="1650" spc="-25" smtClean="0">
                <a:latin typeface="Arial Black" panose="020B0A04020102020204"/>
                <a:cs typeface="Arial Black" panose="020B0A04020102020204"/>
              </a:rPr>
              <a:t> </a:t>
            </a:r>
            <a:r>
              <a:rPr sz="1650" dirty="0">
                <a:latin typeface="Arial Black" panose="020B0A04020102020204"/>
                <a:cs typeface="Arial Black" panose="020B0A04020102020204"/>
              </a:rPr>
              <a:t>ΝΑ</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ΥΠΑΡΧΟΥΝ</a:t>
            </a:r>
            <a:r>
              <a:rPr sz="1650" spc="-30" dirty="0">
                <a:latin typeface="Arial Black" panose="020B0A04020102020204"/>
                <a:cs typeface="Arial Black" panose="020B0A04020102020204"/>
              </a:rPr>
              <a:t> </a:t>
            </a:r>
            <a:r>
              <a:rPr sz="1650">
                <a:latin typeface="Arial Black" panose="020B0A04020102020204"/>
                <a:cs typeface="Arial Black" panose="020B0A04020102020204"/>
              </a:rPr>
              <a:t>ΧΩΡΙΣΤΑ</a:t>
            </a:r>
            <a:r>
              <a:rPr sz="1650" spc="-15">
                <a:latin typeface="Arial Black" panose="020B0A04020102020204"/>
                <a:cs typeface="Arial Black" panose="020B0A04020102020204"/>
              </a:rPr>
              <a:t> </a:t>
            </a:r>
            <a:r>
              <a:rPr sz="1650" spc="-10" smtClean="0">
                <a:latin typeface="Arial Black" panose="020B0A04020102020204"/>
                <a:cs typeface="Arial Black" panose="020B0A04020102020204"/>
              </a:rPr>
              <a:t>ΜΗΧΑΝΟ</a:t>
            </a:r>
            <a:r>
              <a:rPr sz="1650" smtClean="0">
                <a:latin typeface="Arial Black" panose="020B0A04020102020204"/>
                <a:cs typeface="Arial Black" panose="020B0A04020102020204"/>
              </a:rPr>
              <a:t>ΣΤΑΣΙΑ</a:t>
            </a:r>
            <a:r>
              <a:rPr sz="1650" spc="-40" smtClean="0">
                <a:latin typeface="Arial Black" panose="020B0A04020102020204"/>
                <a:cs typeface="Arial Black" panose="020B0A04020102020204"/>
              </a:rPr>
              <a:t> </a:t>
            </a:r>
            <a:r>
              <a:rPr sz="1650" dirty="0">
                <a:latin typeface="Arial Black" panose="020B0A04020102020204"/>
                <a:cs typeface="Arial Black" panose="020B0A04020102020204"/>
              </a:rPr>
              <a:t>ΑΡΙΣΤΕΡΑ</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ΔΕΞΙΑ</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ΠΛΟΙΟΥ.</a:t>
            </a:r>
            <a:endParaRPr sz="1650">
              <a:latin typeface="Arial Black" panose="020B0A04020102020204"/>
              <a:cs typeface="Arial Black" panose="020B0A04020102020204"/>
            </a:endParaRPr>
          </a:p>
          <a:p>
            <a:pPr marL="269240" indent="-256540">
              <a:lnSpc>
                <a:spcPct val="100000"/>
              </a:lnSpc>
              <a:spcBef>
                <a:spcPts val="22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ΟΙ</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ΑΡΓΟΣΤΡΟΦΕΣ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ΑΠΑΙΤΟΥΝ</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ΜΗΧΑΝΟΣΤΑΣΙΟ</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ΜΕ</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ΜΕΓΑΛΟΣ</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ΥΨΟΣ.</a:t>
            </a:r>
            <a:endParaRPr sz="1650">
              <a:latin typeface="Arial Black" panose="020B0A04020102020204"/>
              <a:cs typeface="Arial Black" panose="020B0A04020102020204"/>
            </a:endParaRPr>
          </a:p>
          <a:p>
            <a:pPr marL="269240" marR="121920" indent="-256540">
              <a:lnSpc>
                <a:spcPct val="100000"/>
              </a:lnSpc>
              <a:spcBef>
                <a:spcPts val="23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ΟΙ</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ΜΕΣΟΣΤΡΟΦΕΣ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ΤΟΠΟΘΕΤΟΥΝΤΑΙ</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ΣΕ</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ΜΗΧΑΝΟΣΤΑΣΙΑ</a:t>
            </a:r>
            <a:r>
              <a:rPr sz="1650" spc="-45" dirty="0">
                <a:latin typeface="Arial Black" panose="020B0A04020102020204"/>
                <a:cs typeface="Arial Black" panose="020B0A04020102020204"/>
              </a:rPr>
              <a:t> </a:t>
            </a:r>
            <a:r>
              <a:rPr sz="1650">
                <a:latin typeface="Arial Black" panose="020B0A04020102020204"/>
                <a:cs typeface="Arial Black" panose="020B0A04020102020204"/>
              </a:rPr>
              <a:t>ΜΕ</a:t>
            </a:r>
            <a:r>
              <a:rPr sz="1650" spc="-40">
                <a:latin typeface="Arial Black" panose="020B0A04020102020204"/>
                <a:cs typeface="Arial Black" panose="020B0A04020102020204"/>
              </a:rPr>
              <a:t> </a:t>
            </a:r>
            <a:r>
              <a:rPr sz="1650" spc="-10" smtClean="0">
                <a:latin typeface="Arial Black" panose="020B0A04020102020204"/>
                <a:cs typeface="Arial Black" panose="020B0A04020102020204"/>
              </a:rPr>
              <a:t>ΜΙΚΡΟ </a:t>
            </a:r>
            <a:r>
              <a:rPr sz="1650" dirty="0">
                <a:latin typeface="Arial Black" panose="020B0A04020102020204"/>
                <a:cs typeface="Arial Black" panose="020B0A04020102020204"/>
              </a:rPr>
              <a:t>ΥΨΟΣ</a:t>
            </a:r>
            <a:r>
              <a:rPr sz="1650" spc="-40" dirty="0">
                <a:latin typeface="Arial Black" panose="020B0A04020102020204"/>
                <a:cs typeface="Arial Black" panose="020B0A04020102020204"/>
              </a:rPr>
              <a:t> </a:t>
            </a:r>
            <a:r>
              <a:rPr sz="1650">
                <a:latin typeface="Arial Black" panose="020B0A04020102020204"/>
                <a:cs typeface="Arial Black" panose="020B0A04020102020204"/>
              </a:rPr>
              <a:t>ΚΑΙ</a:t>
            </a:r>
            <a:r>
              <a:rPr sz="1650" spc="-25">
                <a:latin typeface="Arial Black" panose="020B0A04020102020204"/>
                <a:cs typeface="Arial Black" panose="020B0A04020102020204"/>
              </a:rPr>
              <a:t> </a:t>
            </a:r>
            <a:r>
              <a:rPr lang="el-GR" sz="1650" spc="-25" dirty="0" smtClean="0">
                <a:latin typeface="Arial Black" panose="020B0A04020102020204"/>
                <a:cs typeface="Arial Black" panose="020B0A04020102020204"/>
              </a:rPr>
              <a:t>ΟΙ </a:t>
            </a:r>
            <a:r>
              <a:rPr sz="1650" smtClean="0">
                <a:latin typeface="Arial Black" panose="020B0A04020102020204"/>
                <a:cs typeface="Arial Black" panose="020B0A04020102020204"/>
              </a:rPr>
              <a:t>ΤΥΠΟΥ</a:t>
            </a:r>
            <a:r>
              <a:rPr sz="1650" spc="-20" smtClean="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V</a:t>
            </a:r>
            <a:r>
              <a:rPr sz="1650" spc="-2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ΟΙ</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ΟΠΟΙΕΣ</a:t>
            </a:r>
            <a:r>
              <a:rPr sz="1650" spc="-25" dirty="0">
                <a:latin typeface="Arial Black" panose="020B0A04020102020204"/>
                <a:cs typeface="Arial Black" panose="020B0A04020102020204"/>
              </a:rPr>
              <a:t> </a:t>
            </a:r>
            <a:r>
              <a:rPr sz="1650" dirty="0">
                <a:latin typeface="Arial Black" panose="020B0A04020102020204"/>
                <a:cs typeface="Arial Black" panose="020B0A04020102020204"/>
              </a:rPr>
              <a:t>ΕΧΟΥΝ</a:t>
            </a:r>
            <a:r>
              <a:rPr sz="1650" spc="-20" dirty="0">
                <a:latin typeface="Arial Black" panose="020B0A04020102020204"/>
                <a:cs typeface="Arial Black" panose="020B0A04020102020204"/>
              </a:rPr>
              <a:t> </a:t>
            </a:r>
            <a:r>
              <a:rPr sz="1650" dirty="0">
                <a:latin typeface="Arial Black" panose="020B0A04020102020204"/>
                <a:cs typeface="Arial Black" panose="020B0A04020102020204"/>
              </a:rPr>
              <a:t>ΜΙΚΡΟΤΕΡΟ</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ΥΨΟΣ</a:t>
            </a:r>
            <a:r>
              <a:rPr sz="1650" spc="-25" dirty="0">
                <a:latin typeface="Arial Black" panose="020B0A04020102020204"/>
                <a:cs typeface="Arial Black" panose="020B0A04020102020204"/>
              </a:rPr>
              <a:t> </a:t>
            </a:r>
            <a:r>
              <a:rPr sz="1650" spc="-50" dirty="0">
                <a:latin typeface="Arial Black" panose="020B0A04020102020204"/>
                <a:cs typeface="Arial Black" panose="020B0A04020102020204"/>
              </a:rPr>
              <a:t>.</a:t>
            </a:r>
            <a:endParaRPr sz="1650">
              <a:latin typeface="Arial Black" panose="020B0A04020102020204"/>
              <a:cs typeface="Arial Black" panose="020B0A04020102020204"/>
            </a:endParaRPr>
          </a:p>
          <a:p>
            <a:pPr marL="269240" marR="860425" indent="-256540">
              <a:lnSpc>
                <a:spcPct val="100000"/>
              </a:lnSpc>
              <a:spcBef>
                <a:spcPts val="23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ΣΥΜΜΕΤΡΙΚΗ</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ΚΑΤΑΝΟΜΗ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ΤΩΝ</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ΒΑΡΩΝ</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ΤΟΠΟΘΕΤΗΣΗ</a:t>
            </a:r>
            <a:r>
              <a:rPr sz="1650" spc="-40" dirty="0">
                <a:latin typeface="Arial Black" panose="020B0A04020102020204"/>
                <a:cs typeface="Arial Black" panose="020B0A04020102020204"/>
              </a:rPr>
              <a:t> </a:t>
            </a:r>
            <a:r>
              <a:rPr sz="1650" spc="-25" dirty="0">
                <a:latin typeface="Arial Black" panose="020B0A04020102020204"/>
                <a:cs typeface="Arial Black" panose="020B0A04020102020204"/>
              </a:rPr>
              <a:t>ΤΩΝ </a:t>
            </a:r>
            <a:r>
              <a:rPr sz="1650" dirty="0">
                <a:latin typeface="Arial Black" panose="020B0A04020102020204"/>
                <a:cs typeface="Arial Black" panose="020B0A04020102020204"/>
              </a:rPr>
              <a:t>ΔΕΞΑΜΕΝΩΝ</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ΓΙΑ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ΚΑΛΥΤΕΡΗ</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ΕΥΣΤΑΘΕΙΑ.</a:t>
            </a:r>
            <a:endParaRPr sz="1650">
              <a:latin typeface="Arial Black" panose="020B0A04020102020204"/>
              <a:cs typeface="Arial Black" panose="020B0A04020102020204"/>
            </a:endParaRPr>
          </a:p>
          <a:p>
            <a:pPr marL="12700">
              <a:lnSpc>
                <a:spcPct val="100000"/>
              </a:lnSpc>
              <a:spcBef>
                <a:spcPts val="230"/>
              </a:spcBef>
            </a:pPr>
            <a:r>
              <a:rPr sz="1650" u="heavy" spc="-10" dirty="0">
                <a:solidFill>
                  <a:srgbClr val="FF0000"/>
                </a:solidFill>
                <a:uFill>
                  <a:solidFill>
                    <a:srgbClr val="FF0000"/>
                  </a:solidFill>
                </a:uFill>
                <a:latin typeface="Arial Black" panose="020B0A04020102020204"/>
                <a:cs typeface="Arial Black" panose="020B0A04020102020204"/>
              </a:rPr>
              <a:t>ΜΗΧΑΝΗ:</a:t>
            </a:r>
            <a:endParaRPr sz="1650">
              <a:latin typeface="Arial Black" panose="020B0A04020102020204"/>
              <a:cs typeface="Arial Black" panose="020B0A04020102020204"/>
            </a:endParaRPr>
          </a:p>
          <a:p>
            <a:pPr marL="269240" marR="5080" indent="-256540">
              <a:lnSpc>
                <a:spcPct val="100000"/>
              </a:lnSpc>
              <a:spcBef>
                <a:spcPts val="245"/>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ΝΑ</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ΕΞΑΣΦΑΛΙΖΕΙ</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ΑΣΦΑΛΕΙΑ.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ΑΞΙΟΠΙΣΤΙΑ,</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ΜΙΚΡΟΣ</a:t>
            </a:r>
            <a:r>
              <a:rPr sz="1650" spc="-40" dirty="0">
                <a:latin typeface="Arial Black" panose="020B0A04020102020204"/>
                <a:cs typeface="Arial Black" panose="020B0A04020102020204"/>
              </a:rPr>
              <a:t> </a:t>
            </a:r>
            <a:r>
              <a:rPr sz="1650">
                <a:latin typeface="Arial Black" panose="020B0A04020102020204"/>
                <a:cs typeface="Arial Black" panose="020B0A04020102020204"/>
              </a:rPr>
              <a:t>ΚΟΣΤΟΣ</a:t>
            </a:r>
            <a:r>
              <a:rPr sz="1650" spc="-40">
                <a:latin typeface="Arial Black" panose="020B0A04020102020204"/>
                <a:cs typeface="Arial Black" panose="020B0A04020102020204"/>
              </a:rPr>
              <a:t> </a:t>
            </a:r>
            <a:r>
              <a:rPr sz="1650" spc="-10" smtClean="0">
                <a:latin typeface="Arial Black" panose="020B0A04020102020204"/>
                <a:cs typeface="Arial Black" panose="020B0A04020102020204"/>
              </a:rPr>
              <a:t>ΚΤΗΣ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 </a:t>
            </a:r>
            <a:r>
              <a:rPr sz="1650">
                <a:latin typeface="Arial Black" panose="020B0A04020102020204"/>
                <a:cs typeface="Arial Black" panose="020B0A04020102020204"/>
              </a:rPr>
              <a:t>ΚΑΙ</a:t>
            </a:r>
            <a:r>
              <a:rPr sz="1650" spc="-45">
                <a:latin typeface="Arial Black" panose="020B0A04020102020204"/>
                <a:cs typeface="Arial Black" panose="020B0A04020102020204"/>
              </a:rPr>
              <a:t> </a:t>
            </a:r>
            <a:r>
              <a:rPr sz="1650" smtClean="0">
                <a:latin typeface="Arial Black" panose="020B0A04020102020204"/>
                <a:cs typeface="Arial Black" panose="020B0A04020102020204"/>
              </a:rPr>
              <a:t>ΛΕΙΤΟΥΡΓΙΑ</a:t>
            </a:r>
            <a:r>
              <a:rPr lang="el-GR" sz="1650" dirty="0" smtClean="0">
                <a:latin typeface="Arial Black" panose="020B0A04020102020204"/>
                <a:cs typeface="Arial Black" panose="020B0A04020102020204"/>
              </a:rPr>
              <a:t>Σ</a:t>
            </a:r>
            <a:r>
              <a:rPr sz="1650" smtClean="0">
                <a:latin typeface="Arial Black" panose="020B0A04020102020204"/>
                <a:cs typeface="Arial Black" panose="020B0A04020102020204"/>
              </a:rPr>
              <a:t>,</a:t>
            </a:r>
            <a:r>
              <a:rPr sz="1650" spc="-20" smtClean="0">
                <a:latin typeface="Arial Black" panose="020B0A04020102020204"/>
                <a:cs typeface="Arial Black" panose="020B0A04020102020204"/>
              </a:rPr>
              <a:t> </a:t>
            </a:r>
            <a:r>
              <a:rPr sz="1650" dirty="0">
                <a:latin typeface="Arial Black" panose="020B0A04020102020204"/>
                <a:cs typeface="Arial Black" panose="020B0A04020102020204"/>
              </a:rPr>
              <a:t>ΜΙΚΡΕΣ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ΔΙΑΣΤΑΣΕΙΣ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ΒΑΡΟΣ</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ΑΝΑ</a:t>
            </a:r>
            <a:r>
              <a:rPr sz="1650" spc="-30" dirty="0">
                <a:latin typeface="Arial Black" panose="020B0A04020102020204"/>
                <a:cs typeface="Arial Black" panose="020B0A04020102020204"/>
              </a:rPr>
              <a:t> </a:t>
            </a:r>
            <a:r>
              <a:rPr sz="1650" spc="-10" dirty="0">
                <a:latin typeface="Arial Black" panose="020B0A04020102020204"/>
                <a:cs typeface="Arial Black" panose="020B0A04020102020204"/>
              </a:rPr>
              <a:t>ΠΑΡΑΓΟΜΕΝΟ </a:t>
            </a:r>
            <a:r>
              <a:rPr sz="1650" dirty="0">
                <a:latin typeface="Arial Black" panose="020B0A04020102020204"/>
                <a:cs typeface="Arial Black" panose="020B0A04020102020204"/>
              </a:rPr>
              <a:t>ΙΠΠΟ</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ΕΥΚΟΛΙΑ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ΣΤΙΣ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ΕΠΙΘΕΩΡΗΣΕΙΣ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ΕΛΕΓΧΟΥΣ,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ΜΙΚΡΗ</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ΕΙΔΙΚΗ </a:t>
            </a:r>
            <a:r>
              <a:rPr sz="1650" dirty="0">
                <a:latin typeface="Arial Black" panose="020B0A04020102020204"/>
                <a:cs typeface="Arial Black" panose="020B0A04020102020204"/>
              </a:rPr>
              <a:t>ΚΑΤΑΝΑΛΩΣΗ</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ΜΙΚΡΟ</a:t>
            </a:r>
            <a:r>
              <a:rPr sz="1650" spc="-40" dirty="0">
                <a:latin typeface="Arial Black" panose="020B0A04020102020204"/>
                <a:cs typeface="Arial Black" panose="020B0A04020102020204"/>
              </a:rPr>
              <a:t> </a:t>
            </a:r>
            <a:r>
              <a:rPr sz="1650">
                <a:latin typeface="Arial Black" panose="020B0A04020102020204"/>
                <a:cs typeface="Arial Black" panose="020B0A04020102020204"/>
              </a:rPr>
              <a:t>ΚΟΣΤΟΣ</a:t>
            </a:r>
            <a:r>
              <a:rPr sz="1650" spc="-30">
                <a:latin typeface="Arial Black" panose="020B0A04020102020204"/>
                <a:cs typeface="Arial Black" panose="020B0A04020102020204"/>
              </a:rPr>
              <a:t> </a:t>
            </a:r>
            <a:r>
              <a:rPr sz="1650" spc="-10" smtClean="0">
                <a:latin typeface="Arial Black" panose="020B0A04020102020204"/>
                <a:cs typeface="Arial Black" panose="020B0A04020102020204"/>
              </a:rPr>
              <a:t>ΣΥΝΤΗΡΗΣ</a:t>
            </a:r>
            <a:r>
              <a:rPr lang="el-GR" sz="1650" spc="-10" dirty="0" smtClean="0">
                <a:latin typeface="Arial Black" panose="020B0A04020102020204"/>
                <a:cs typeface="Arial Black" panose="020B0A04020102020204"/>
              </a:rPr>
              <a:t>Η</a:t>
            </a:r>
            <a:r>
              <a:rPr sz="1650" spc="-10" smtClean="0">
                <a:latin typeface="Arial Black" panose="020B0A04020102020204"/>
                <a:cs typeface="Arial Black" panose="020B0A04020102020204"/>
              </a:rPr>
              <a:t>Σ</a:t>
            </a:r>
            <a:r>
              <a:rPr sz="1650" spc="-10" dirty="0">
                <a:latin typeface="Arial Black" panose="020B0A04020102020204"/>
                <a:cs typeface="Arial Black" panose="020B0A04020102020204"/>
              </a:rPr>
              <a:t>.</a:t>
            </a:r>
            <a:endParaRPr sz="1650">
              <a:latin typeface="Arial Black" panose="020B0A04020102020204"/>
              <a:cs typeface="Arial Black" panose="020B0A04020102020204"/>
            </a:endParaRPr>
          </a:p>
          <a:p>
            <a:pPr marL="12700">
              <a:lnSpc>
                <a:spcPct val="100000"/>
              </a:lnSpc>
              <a:spcBef>
                <a:spcPts val="240"/>
              </a:spcBef>
            </a:pPr>
            <a:r>
              <a:rPr sz="1650" u="heavy" spc="-10" dirty="0">
                <a:solidFill>
                  <a:srgbClr val="FF0000"/>
                </a:solidFill>
                <a:uFill>
                  <a:solidFill>
                    <a:srgbClr val="FF0000"/>
                  </a:solidFill>
                </a:uFill>
                <a:latin typeface="Arial Black" panose="020B0A04020102020204"/>
                <a:cs typeface="Arial Black" panose="020B0A04020102020204"/>
              </a:rPr>
              <a:t>ΠΡΟΩΣΗ:</a:t>
            </a:r>
            <a:endParaRPr sz="1650">
              <a:latin typeface="Arial Black" panose="020B0A04020102020204"/>
              <a:cs typeface="Arial Black" panose="020B0A04020102020204"/>
            </a:endParaRPr>
          </a:p>
          <a:p>
            <a:pPr marL="269240" marR="488315" indent="-256540">
              <a:lnSpc>
                <a:spcPct val="100000"/>
              </a:lnSpc>
              <a:spcBef>
                <a:spcPts val="23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ΑΝ</a:t>
            </a:r>
            <a:r>
              <a:rPr sz="1650" spc="-55" dirty="0">
                <a:latin typeface="Arial Black" panose="020B0A04020102020204"/>
                <a:cs typeface="Arial Black" panose="020B0A04020102020204"/>
              </a:rPr>
              <a:t> </a:t>
            </a:r>
            <a:r>
              <a:rPr sz="1650" dirty="0">
                <a:latin typeface="Arial Black" panose="020B0A04020102020204"/>
                <a:cs typeface="Arial Black" panose="020B0A04020102020204"/>
              </a:rPr>
              <a:t>ΑΠΑΙΤΕΙΤΑΙ</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ΜΕΓΑΛΗ</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ΙΚΑΝΟΤΗΤΑ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ΕΛΙΓΜΩΝ,</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ΤΟΠΟΘΕΤΟΥΝΤΑΙ </a:t>
            </a:r>
            <a:r>
              <a:rPr sz="1650" dirty="0">
                <a:latin typeface="Arial Black" panose="020B0A04020102020204"/>
                <a:cs typeface="Arial Black" panose="020B0A04020102020204"/>
              </a:rPr>
              <a:t>ΠΕΡΙΣΣΟΤΕΡΕΣ</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ΑΠΟ</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ΜΙΑ</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ΕΛΙΚΕΣ,</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ΚΑΤΑ</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ΚΑΝΟΝΑ</a:t>
            </a:r>
            <a:r>
              <a:rPr sz="1650" spc="-25" dirty="0">
                <a:latin typeface="Arial Black" panose="020B0A04020102020204"/>
                <a:cs typeface="Arial Black" panose="020B0A04020102020204"/>
              </a:rPr>
              <a:t> </a:t>
            </a:r>
            <a:r>
              <a:rPr sz="1650" spc="-10" dirty="0">
                <a:latin typeface="Arial Black" panose="020B0A04020102020204"/>
                <a:cs typeface="Arial Black" panose="020B0A04020102020204"/>
              </a:rPr>
              <a:t>ΜΕΤΑΒΛΗΤΟΥ ΒΗΜΑΤΟΣ.</a:t>
            </a:r>
            <a:endParaRPr sz="1650">
              <a:latin typeface="Arial Black" panose="020B0A04020102020204"/>
              <a:cs typeface="Arial Black" panose="020B0A04020102020204"/>
            </a:endParaRPr>
          </a:p>
          <a:p>
            <a:pPr marL="269240" marR="465455" indent="-256540">
              <a:lnSpc>
                <a:spcPct val="100000"/>
              </a:lnSpc>
              <a:spcBef>
                <a:spcPts val="230"/>
              </a:spcBef>
              <a:buClr>
                <a:srgbClr val="FF0000"/>
              </a:buClr>
              <a:buFont typeface="Wingdings" panose="05000000000000000000"/>
              <a:buChar char=""/>
              <a:tabLst>
                <a:tab pos="269240" algn="l"/>
              </a:tabLst>
            </a:pPr>
            <a:r>
              <a:rPr sz="1650" dirty="0">
                <a:latin typeface="Arial Black" panose="020B0A04020102020204"/>
                <a:cs typeface="Arial Black" panose="020B0A04020102020204"/>
              </a:rPr>
              <a:t>ΓΙΑ</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ΑΥΞΗΣΗ</a:t>
            </a:r>
            <a:r>
              <a:rPr sz="1650" spc="-50" dirty="0">
                <a:latin typeface="Arial Black" panose="020B0A04020102020204"/>
                <a:cs typeface="Arial Black" panose="020B0A04020102020204"/>
              </a:rPr>
              <a:t> </a:t>
            </a:r>
            <a:r>
              <a:rPr sz="1650" dirty="0">
                <a:latin typeface="Arial Black" panose="020B0A04020102020204"/>
                <a:cs typeface="Arial Black" panose="020B0A04020102020204"/>
              </a:rPr>
              <a:t>ΙΚΑΝΟΤΗΤΑΣ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ΕΛΙΓΜΩΝ</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ΤΟΠΟΘΕΤΕΙΤΑΙ</a:t>
            </a:r>
            <a:r>
              <a:rPr sz="1650" spc="-45" dirty="0">
                <a:latin typeface="Arial Black" panose="020B0A04020102020204"/>
                <a:cs typeface="Arial Black" panose="020B0A04020102020204"/>
              </a:rPr>
              <a:t> </a:t>
            </a:r>
            <a:r>
              <a:rPr sz="1650" dirty="0">
                <a:latin typeface="Arial Black" panose="020B0A04020102020204"/>
                <a:cs typeface="Arial Black" panose="020B0A04020102020204"/>
              </a:rPr>
              <a:t>ΚΑΙ</a:t>
            </a:r>
            <a:r>
              <a:rPr sz="1650" spc="-40" dirty="0">
                <a:latin typeface="Arial Black" panose="020B0A04020102020204"/>
                <a:cs typeface="Arial Black" panose="020B0A04020102020204"/>
              </a:rPr>
              <a:t> </a:t>
            </a:r>
            <a:r>
              <a:rPr sz="1650" spc="-10" dirty="0">
                <a:latin typeface="Arial Black" panose="020B0A04020102020204"/>
                <a:cs typeface="Arial Black" panose="020B0A04020102020204"/>
              </a:rPr>
              <a:t>ΠΡΩΡΑΙΑ </a:t>
            </a:r>
            <a:r>
              <a:rPr sz="1650" dirty="0">
                <a:latin typeface="Arial Black" panose="020B0A04020102020204"/>
                <a:cs typeface="Arial Black" panose="020B0A04020102020204"/>
              </a:rPr>
              <a:t>ΕΛΙΚΑ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ΧΕΙΡΙΣΜΟΥ</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a:t>
            </a:r>
            <a:r>
              <a:rPr sz="1650" spc="-35"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BOW</a:t>
            </a:r>
            <a:r>
              <a:rPr sz="1650" spc="-45" dirty="0">
                <a:solidFill>
                  <a:srgbClr val="FF0000"/>
                </a:solidFill>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THRUSTER</a:t>
            </a:r>
            <a:r>
              <a:rPr sz="1650" spc="-30" dirty="0">
                <a:solidFill>
                  <a:srgbClr val="FF0000"/>
                </a:solidFill>
                <a:latin typeface="Arial Black" panose="020B0A04020102020204"/>
                <a:cs typeface="Arial Black" panose="020B0A04020102020204"/>
              </a:rPr>
              <a:t> </a:t>
            </a:r>
            <a:r>
              <a:rPr sz="1650" spc="-25" dirty="0">
                <a:latin typeface="Arial Black" panose="020B0A04020102020204"/>
                <a:cs typeface="Arial Black" panose="020B0A04020102020204"/>
              </a:rPr>
              <a:t>).</a:t>
            </a:r>
            <a:endParaRPr sz="16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365759" y="397509"/>
            <a:ext cx="8406130" cy="347345"/>
          </a:xfrm>
          <a:prstGeom prst="rect">
            <a:avLst/>
          </a:prstGeom>
        </p:spPr>
        <p:txBody>
          <a:bodyPr vert="horz" wrap="square" lIns="0" tIns="13970" rIns="0" bIns="0" rtlCol="0">
            <a:spAutoFit/>
          </a:bodyPr>
          <a:lstStyle/>
          <a:p>
            <a:pPr marL="12700">
              <a:lnSpc>
                <a:spcPct val="100000"/>
              </a:lnSpc>
              <a:spcBef>
                <a:spcPts val="110"/>
              </a:spcBef>
            </a:pPr>
            <a:r>
              <a:rPr sz="2100" dirty="0"/>
              <a:t>ΓΕΝΙΚΕΣ</a:t>
            </a:r>
            <a:r>
              <a:rPr sz="2100" spc="-110" dirty="0"/>
              <a:t> </a:t>
            </a:r>
            <a:r>
              <a:rPr sz="2100" dirty="0"/>
              <a:t>ΑΡΧΕΣ</a:t>
            </a:r>
            <a:r>
              <a:rPr sz="2100" spc="-20" dirty="0"/>
              <a:t> </a:t>
            </a:r>
            <a:r>
              <a:rPr sz="2100" dirty="0"/>
              <a:t>ΚΑΙ</a:t>
            </a:r>
            <a:r>
              <a:rPr sz="2100" spc="-25" dirty="0"/>
              <a:t> </a:t>
            </a:r>
            <a:r>
              <a:rPr sz="2100"/>
              <a:t>ΕΞΟΠΛΙΣΜΟΣ</a:t>
            </a:r>
            <a:r>
              <a:rPr sz="2100" spc="-20"/>
              <a:t> </a:t>
            </a:r>
            <a:r>
              <a:rPr sz="2100" spc="-35" smtClean="0"/>
              <a:t>ΕΓΚΑΤΑΣΤΑΣ</a:t>
            </a:r>
            <a:r>
              <a:rPr lang="el-GR" sz="2100" spc="-35" dirty="0" smtClean="0"/>
              <a:t>Η</a:t>
            </a:r>
            <a:r>
              <a:rPr sz="2100" spc="-35" smtClean="0"/>
              <a:t>Σ</a:t>
            </a:r>
            <a:r>
              <a:rPr sz="2100" spc="-20" smtClean="0"/>
              <a:t> </a:t>
            </a:r>
            <a:r>
              <a:rPr sz="2100" spc="-10" smtClean="0"/>
              <a:t>ΠΡΟΩΣ</a:t>
            </a:r>
            <a:r>
              <a:rPr lang="el-GR" sz="2100" spc="-10" dirty="0" smtClean="0"/>
              <a:t>Η</a:t>
            </a:r>
            <a:r>
              <a:rPr sz="2100" spc="-10" smtClean="0"/>
              <a:t>Σ</a:t>
            </a:r>
            <a:endParaRPr sz="2100"/>
          </a:p>
        </p:txBody>
      </p:sp>
    </p:spTree>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52829"/>
            <a:ext cx="8419465" cy="4960620"/>
          </a:xfrm>
          <a:prstGeom prst="rect">
            <a:avLst/>
          </a:prstGeom>
        </p:spPr>
        <p:txBody>
          <a:bodyPr vert="horz" wrap="square" lIns="0" tIns="64769" rIns="0" bIns="0" rtlCol="0">
            <a:spAutoFit/>
          </a:bodyPr>
          <a:lstStyle/>
          <a:p>
            <a:pPr marL="12700">
              <a:lnSpc>
                <a:spcPct val="100000"/>
              </a:lnSpc>
              <a:spcBef>
                <a:spcPts val="510"/>
              </a:spcBef>
            </a:pPr>
            <a:r>
              <a:rPr sz="2000" u="heavy" dirty="0">
                <a:solidFill>
                  <a:srgbClr val="FF0000"/>
                </a:solidFill>
                <a:uFill>
                  <a:solidFill>
                    <a:srgbClr val="FF0000"/>
                  </a:solidFill>
                </a:uFill>
                <a:latin typeface="Arial Black" panose="020B0A04020102020204"/>
                <a:cs typeface="Arial Black" panose="020B0A04020102020204"/>
              </a:rPr>
              <a:t>ΑΝΤΛΙΕΣ</a:t>
            </a:r>
            <a:r>
              <a:rPr sz="2000" u="heavy" spc="-20" dirty="0">
                <a:solidFill>
                  <a:srgbClr val="FF0000"/>
                </a:solidFill>
                <a:uFill>
                  <a:solidFill>
                    <a:srgbClr val="FF0000"/>
                  </a:solidFill>
                </a:u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ΘΑΛΑΣΣΗΣ:</a:t>
            </a:r>
            <a:endParaRPr sz="2000">
              <a:latin typeface="Arial Black" panose="020B0A04020102020204"/>
              <a:cs typeface="Arial Black" panose="020B0A04020102020204"/>
            </a:endParaRPr>
          </a:p>
          <a:p>
            <a:pPr marL="355600" marR="153035" indent="-342900">
              <a:lnSpc>
                <a:spcPct val="100000"/>
              </a:lnSpc>
              <a:spcBef>
                <a:spcPts val="41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ΘΑ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ΠΡΕΠΕΙ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ΤΟΠΟΘΕΤΟΥΝΤΑΙ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ΚΑΤΩ</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ΙΣΑΛΟ </a:t>
            </a:r>
            <a:r>
              <a:rPr sz="2000" dirty="0">
                <a:latin typeface="Arial Black" panose="020B0A04020102020204"/>
                <a:cs typeface="Arial Black" panose="020B0A04020102020204"/>
              </a:rPr>
              <a:t>ΓΡΑΜΜΗ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ΠΛΟΙΟΥ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ΟΤΑΝ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ΚΕΝΟ</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ΦΟΡΤΙΟΥ.</a:t>
            </a:r>
            <a:endParaRPr sz="2000">
              <a:latin typeface="Arial Black" panose="020B0A04020102020204"/>
              <a:cs typeface="Arial Black" panose="020B0A04020102020204"/>
            </a:endParaRPr>
          </a:p>
          <a:p>
            <a:pPr marL="355600" marR="269240" indent="-342900">
              <a:lnSpc>
                <a:spcPct val="100000"/>
              </a:lnSpc>
              <a:spcBef>
                <a:spcPts val="395"/>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ΤΑ</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ΟΠΟΙΑ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ΜΗΧΑΝΗΜΑΤΑ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ΤΟΠΟΘΕΤΟΥΝΤΑΙ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ΜΙΚΡΗ </a:t>
            </a:r>
            <a:r>
              <a:rPr sz="2000" dirty="0">
                <a:latin typeface="Arial Black" panose="020B0A04020102020204"/>
                <a:cs typeface="Arial Black" panose="020B0A04020102020204"/>
              </a:rPr>
              <a:t>ΑΠΟΣΤΑΣΗ</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ΜΕΤΑΞΥ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ΤΟΥΣ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ΩΣΤΕ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ΥΠΑΡΧΕΙ</a:t>
            </a:r>
            <a:r>
              <a:rPr sz="2000" spc="-10" dirty="0">
                <a:latin typeface="Arial Black" panose="020B0A04020102020204"/>
                <a:cs typeface="Arial Black" panose="020B0A04020102020204"/>
              </a:rPr>
              <a:t> ΕΥΚΟΛΙΑ </a:t>
            </a:r>
            <a:r>
              <a:rPr sz="2000" dirty="0">
                <a:latin typeface="Arial Black" panose="020B0A04020102020204"/>
                <a:cs typeface="Arial Black" panose="020B0A04020102020204"/>
              </a:rPr>
              <a:t>ΣΤΟΥΣ</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ΧΕΙΡΙΣΜΟΥΣ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ΠΕΡΙΟΡΙΣΜΟΣ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ΤΟΥ</a:t>
            </a:r>
            <a:r>
              <a:rPr sz="2000" spc="-10" dirty="0">
                <a:latin typeface="Arial Black" panose="020B0A04020102020204"/>
                <a:cs typeface="Arial Black" panose="020B0A04020102020204"/>
              </a:rPr>
              <a:t> ΜΗΚΟΥΣ </a:t>
            </a:r>
            <a:r>
              <a:rPr sz="2000" dirty="0">
                <a:latin typeface="Arial Black" panose="020B0A04020102020204"/>
                <a:cs typeface="Arial Black" panose="020B0A04020102020204"/>
              </a:rPr>
              <a:t>ΤΩΝ</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ΣΩΛΗΝΩΣΕΩΝ.</a:t>
            </a:r>
            <a:endParaRPr sz="2000">
              <a:latin typeface="Arial Black" panose="020B0A04020102020204"/>
              <a:cs typeface="Arial Black" panose="020B0A04020102020204"/>
            </a:endParaRPr>
          </a:p>
          <a:p>
            <a:pPr marL="355600" marR="240030" indent="-342900" algn="just">
              <a:lnSpc>
                <a:spcPct val="100000"/>
              </a:lnSpc>
              <a:spcBef>
                <a:spcPts val="41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ΟΙ</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ΣΩΛΗΝΩΣΕΙΣ</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ΔΙΚΤΥΩΝ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ΒΡΙΣΚΟΝΤΑΙ</a:t>
            </a:r>
            <a:r>
              <a:rPr sz="2000" spc="-10" dirty="0">
                <a:latin typeface="Arial Black" panose="020B0A04020102020204"/>
                <a:cs typeface="Arial Black" panose="020B0A04020102020204"/>
              </a:rPr>
              <a:t> </a:t>
            </a:r>
            <a:r>
              <a:rPr sz="2000" spc="-20" dirty="0">
                <a:latin typeface="Arial Black" panose="020B0A04020102020204"/>
                <a:cs typeface="Arial Black" panose="020B0A04020102020204"/>
              </a:rPr>
              <a:t>ΚΑΤΩ </a:t>
            </a:r>
            <a:r>
              <a:rPr sz="2000" dirty="0">
                <a:latin typeface="Arial Black" panose="020B0A04020102020204"/>
                <a:cs typeface="Arial Black" panose="020B0A04020102020204"/>
              </a:rPr>
              <a:t>ΑΠΟ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ΔΑΠΕΔΑ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ΔΕΝ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ΠΡΕΠΕΙ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ΠΕΡΝΟΥΝ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ΜΕΣΑ</a:t>
            </a:r>
            <a:r>
              <a:rPr sz="2000" spc="-5" dirty="0">
                <a:latin typeface="Arial Black" panose="020B0A04020102020204"/>
                <a:cs typeface="Arial Black" panose="020B0A04020102020204"/>
              </a:rPr>
              <a:t> </a:t>
            </a:r>
            <a:r>
              <a:rPr sz="2000" spc="-25" dirty="0">
                <a:latin typeface="Arial Black" panose="020B0A04020102020204"/>
                <a:cs typeface="Arial Black" panose="020B0A04020102020204"/>
              </a:rPr>
              <a:t>ΑΠΟ </a:t>
            </a:r>
            <a:r>
              <a:rPr sz="2000" spc="-10" dirty="0">
                <a:latin typeface="Arial Black" panose="020B0A04020102020204"/>
                <a:cs typeface="Arial Black" panose="020B0A04020102020204"/>
              </a:rPr>
              <a:t>ΔΕΞΑΜΕΝΕΣ.</a:t>
            </a:r>
            <a:endParaRPr sz="2000">
              <a:latin typeface="Arial Black" panose="020B0A04020102020204"/>
              <a:cs typeface="Arial Black" panose="020B0A04020102020204"/>
            </a:endParaRPr>
          </a:p>
          <a:p>
            <a:pPr>
              <a:lnSpc>
                <a:spcPct val="100000"/>
              </a:lnSpc>
              <a:spcBef>
                <a:spcPts val="35"/>
              </a:spcBef>
              <a:buClr>
                <a:srgbClr val="FF0000"/>
              </a:buClr>
              <a:buFont typeface="Wingdings" panose="05000000000000000000"/>
              <a:buChar char=""/>
            </a:pPr>
            <a:endParaRPr sz="2250">
              <a:latin typeface="Arial Black" panose="020B0A04020102020204"/>
              <a:cs typeface="Arial Black" panose="020B0A04020102020204"/>
            </a:endParaRPr>
          </a:p>
          <a:p>
            <a:pPr marL="12700">
              <a:lnSpc>
                <a:spcPct val="100000"/>
              </a:lnSpc>
              <a:spcBef>
                <a:spcPts val="5"/>
              </a:spcBef>
            </a:pPr>
            <a:r>
              <a:rPr sz="2000" u="heavy" dirty="0">
                <a:solidFill>
                  <a:srgbClr val="FF0000"/>
                </a:solidFill>
                <a:uFill>
                  <a:solidFill>
                    <a:srgbClr val="FF0000"/>
                  </a:solidFill>
                </a:uFill>
                <a:latin typeface="Arial Black" panose="020B0A04020102020204"/>
                <a:cs typeface="Arial Black" panose="020B0A04020102020204"/>
              </a:rPr>
              <a:t>ΤΑ</a:t>
            </a:r>
            <a:r>
              <a:rPr sz="2000" u="heavy" spc="-5" dirty="0">
                <a:solidFill>
                  <a:srgbClr val="FF0000"/>
                </a:solidFill>
                <a:uFill>
                  <a:solidFill>
                    <a:srgbClr val="FF0000"/>
                  </a:solidFill>
                </a:uFill>
                <a:latin typeface="Arial Black" panose="020B0A04020102020204"/>
                <a:cs typeface="Arial Black" panose="020B0A04020102020204"/>
              </a:rPr>
              <a:t> </a:t>
            </a:r>
            <a:r>
              <a:rPr sz="2000" u="heavy" spc="-10" dirty="0">
                <a:solidFill>
                  <a:srgbClr val="FF0000"/>
                </a:solidFill>
                <a:uFill>
                  <a:solidFill>
                    <a:srgbClr val="FF0000"/>
                  </a:solidFill>
                </a:uFill>
                <a:latin typeface="Arial Black" panose="020B0A04020102020204"/>
                <a:cs typeface="Arial Black" panose="020B0A04020102020204"/>
              </a:rPr>
              <a:t>ΑΕΡΟΦΥΛΑΚΙΑ:</a:t>
            </a:r>
            <a:endParaRPr sz="2000">
              <a:latin typeface="Arial Black" panose="020B0A04020102020204"/>
              <a:cs typeface="Arial Black" panose="020B0A04020102020204"/>
            </a:endParaRPr>
          </a:p>
          <a:p>
            <a:pPr marL="355600" marR="5080" indent="-342900">
              <a:lnSpc>
                <a:spcPct val="100000"/>
              </a:lnSpc>
              <a:spcBef>
                <a:spcPts val="41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ΤΟΥ</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ΣΥΣΤΗΜΑΤΟΣ</a:t>
            </a:r>
            <a:r>
              <a:rPr sz="2000" spc="-25" dirty="0">
                <a:latin typeface="Arial Black" panose="020B0A04020102020204"/>
                <a:cs typeface="Arial Black" panose="020B0A04020102020204"/>
              </a:rPr>
              <a:t> </a:t>
            </a:r>
            <a:r>
              <a:rPr sz="2000">
                <a:latin typeface="Arial Black" panose="020B0A04020102020204"/>
                <a:cs typeface="Arial Black" panose="020B0A04020102020204"/>
              </a:rPr>
              <a:t>ΑΕΡΑ</a:t>
            </a:r>
            <a:r>
              <a:rPr sz="2000" spc="-10">
                <a:latin typeface="Arial Black" panose="020B0A04020102020204"/>
                <a:cs typeface="Arial Black" panose="020B0A04020102020204"/>
              </a:rPr>
              <a:t> </a:t>
            </a:r>
            <a:r>
              <a:rPr sz="2000" smtClean="0">
                <a:latin typeface="Arial Black" panose="020B0A04020102020204"/>
                <a:cs typeface="Arial Black" panose="020B0A04020102020204"/>
              </a:rPr>
              <a:t>ΕΚΚΙΝΗΣ</a:t>
            </a:r>
            <a:r>
              <a:rPr lang="el-GR" sz="2000" dirty="0" smtClean="0">
                <a:latin typeface="Arial Black" panose="020B0A04020102020204"/>
                <a:cs typeface="Arial Black" panose="020B0A04020102020204"/>
              </a:rPr>
              <a:t>Η</a:t>
            </a:r>
            <a:r>
              <a:rPr sz="2000" smtClean="0">
                <a:latin typeface="Arial Black" panose="020B0A04020102020204"/>
                <a:cs typeface="Arial Black" panose="020B0A04020102020204"/>
              </a:rPr>
              <a:t>Σ</a:t>
            </a:r>
            <a:r>
              <a:rPr sz="2000" spc="-20" smtClean="0">
                <a:latin typeface="Arial Black" panose="020B0A04020102020204"/>
                <a:cs typeface="Arial Black" panose="020B0A04020102020204"/>
              </a:rPr>
              <a:t> </a:t>
            </a:r>
            <a:r>
              <a:rPr sz="2000" spc="-10" dirty="0">
                <a:latin typeface="Arial Black" panose="020B0A04020102020204"/>
                <a:cs typeface="Arial Black" panose="020B0A04020102020204"/>
              </a:rPr>
              <a:t>ΤΟΠΟΘΕΤΟΥΝΤΑΙ </a:t>
            </a:r>
            <a:r>
              <a:rPr sz="2000" dirty="0">
                <a:latin typeface="Arial Black" panose="020B0A04020102020204"/>
                <a:cs typeface="Arial Black" panose="020B0A04020102020204"/>
              </a:rPr>
              <a:t>ΜΕ</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ΣΧΕΤΙΚΗ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ΚΛΙΣΗ</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ΩΣΤΕ</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10" dirty="0">
                <a:latin typeface="Arial Black" panose="020B0A04020102020204"/>
                <a:cs typeface="Arial Black" panose="020B0A04020102020204"/>
              </a:rPr>
              <a:t> ΠΡΑΓΜΑΤΟΠΟΙΕΙΤΑΙ </a:t>
            </a:r>
            <a:r>
              <a:rPr sz="2000" dirty="0">
                <a:latin typeface="Arial Black" panose="020B0A04020102020204"/>
                <a:cs typeface="Arial Black" panose="020B0A04020102020204"/>
              </a:rPr>
              <a:t>ΕΥΚΟΛΑ</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Η</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ΕΞΥΔΑΤΩΣΗ</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ΤΟΥΣ.</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365759" y="397509"/>
            <a:ext cx="8406130" cy="347345"/>
          </a:xfrm>
          <a:prstGeom prst="rect">
            <a:avLst/>
          </a:prstGeom>
        </p:spPr>
        <p:txBody>
          <a:bodyPr vert="horz" wrap="square" lIns="0" tIns="13970" rIns="0" bIns="0" rtlCol="0">
            <a:spAutoFit/>
          </a:bodyPr>
          <a:lstStyle/>
          <a:p>
            <a:pPr marL="12700">
              <a:lnSpc>
                <a:spcPct val="100000"/>
              </a:lnSpc>
              <a:spcBef>
                <a:spcPts val="110"/>
              </a:spcBef>
            </a:pPr>
            <a:r>
              <a:rPr sz="2100" u="sng" dirty="0">
                <a:solidFill>
                  <a:srgbClr val="FFFFFF"/>
                </a:solidFill>
                <a:uFill>
                  <a:solidFill>
                    <a:srgbClr val="FFFFFF"/>
                  </a:solidFill>
                </a:uFill>
              </a:rPr>
              <a:t>ΓΕΝΙΚΕΣ</a:t>
            </a:r>
            <a:r>
              <a:rPr sz="2100" u="sng" spc="-110" dirty="0">
                <a:solidFill>
                  <a:srgbClr val="FFFFFF"/>
                </a:solidFill>
                <a:uFill>
                  <a:solidFill>
                    <a:srgbClr val="FFFFFF"/>
                  </a:solidFill>
                </a:uFill>
              </a:rPr>
              <a:t> </a:t>
            </a:r>
            <a:r>
              <a:rPr sz="2100" u="sng" dirty="0">
                <a:solidFill>
                  <a:srgbClr val="FFFFFF"/>
                </a:solidFill>
                <a:uFill>
                  <a:solidFill>
                    <a:srgbClr val="FFFFFF"/>
                  </a:solidFill>
                </a:uFill>
              </a:rPr>
              <a:t>ΑΡΧΕΣ</a:t>
            </a:r>
            <a:r>
              <a:rPr sz="2100" u="sng" spc="-20" dirty="0">
                <a:solidFill>
                  <a:srgbClr val="FFFFFF"/>
                </a:solidFill>
                <a:uFill>
                  <a:solidFill>
                    <a:srgbClr val="FFFFFF"/>
                  </a:solidFill>
                </a:uFill>
              </a:rPr>
              <a:t> </a:t>
            </a:r>
            <a:r>
              <a:rPr sz="2100" u="sng" dirty="0">
                <a:solidFill>
                  <a:srgbClr val="FFFFFF"/>
                </a:solidFill>
                <a:uFill>
                  <a:solidFill>
                    <a:srgbClr val="FFFFFF"/>
                  </a:solidFill>
                </a:uFill>
              </a:rPr>
              <a:t>ΚΑΙ</a:t>
            </a:r>
            <a:r>
              <a:rPr sz="2100" u="sng" spc="-25" dirty="0">
                <a:solidFill>
                  <a:srgbClr val="FFFFFF"/>
                </a:solidFill>
                <a:uFill>
                  <a:solidFill>
                    <a:srgbClr val="FFFFFF"/>
                  </a:solidFill>
                </a:uFill>
              </a:rPr>
              <a:t> </a:t>
            </a:r>
            <a:r>
              <a:rPr sz="2100" u="sng">
                <a:solidFill>
                  <a:srgbClr val="FFFFFF"/>
                </a:solidFill>
                <a:uFill>
                  <a:solidFill>
                    <a:srgbClr val="FFFFFF"/>
                  </a:solidFill>
                </a:uFill>
              </a:rPr>
              <a:t>ΕΞΟΠΛΙΣΜΟΣ</a:t>
            </a:r>
            <a:r>
              <a:rPr sz="2100" u="sng" spc="-20">
                <a:solidFill>
                  <a:srgbClr val="FFFFFF"/>
                </a:solidFill>
                <a:uFill>
                  <a:solidFill>
                    <a:srgbClr val="FFFFFF"/>
                  </a:solidFill>
                </a:uFill>
              </a:rPr>
              <a:t> </a:t>
            </a:r>
            <a:r>
              <a:rPr sz="2100" u="sng" spc="-35" smtClean="0">
                <a:solidFill>
                  <a:srgbClr val="FFFFFF"/>
                </a:solidFill>
                <a:uFill>
                  <a:solidFill>
                    <a:srgbClr val="FFFFFF"/>
                  </a:solidFill>
                </a:uFill>
              </a:rPr>
              <a:t>ΕΓΚΑΤΑΣΤΑΣ</a:t>
            </a:r>
            <a:r>
              <a:rPr lang="el-GR" sz="2100" u="sng" spc="-35" dirty="0" smtClean="0">
                <a:solidFill>
                  <a:srgbClr val="FFFFFF"/>
                </a:solidFill>
                <a:uFill>
                  <a:solidFill>
                    <a:srgbClr val="FFFFFF"/>
                  </a:solidFill>
                </a:uFill>
              </a:rPr>
              <a:t>Η</a:t>
            </a:r>
            <a:r>
              <a:rPr sz="2100" u="sng" spc="-35" smtClean="0">
                <a:solidFill>
                  <a:srgbClr val="FFFFFF"/>
                </a:solidFill>
                <a:uFill>
                  <a:solidFill>
                    <a:srgbClr val="FFFFFF"/>
                  </a:solidFill>
                </a:uFill>
              </a:rPr>
              <a:t>Σ</a:t>
            </a:r>
            <a:r>
              <a:rPr sz="2100" u="sng" spc="-20" smtClean="0">
                <a:solidFill>
                  <a:srgbClr val="FFFFFF"/>
                </a:solidFill>
                <a:uFill>
                  <a:solidFill>
                    <a:srgbClr val="FFFFFF"/>
                  </a:solidFill>
                </a:uFill>
              </a:rPr>
              <a:t> </a:t>
            </a:r>
            <a:r>
              <a:rPr sz="2100" u="sng" spc="-10" smtClean="0">
                <a:solidFill>
                  <a:srgbClr val="FFFFFF"/>
                </a:solidFill>
                <a:uFill>
                  <a:solidFill>
                    <a:srgbClr val="FFFFFF"/>
                  </a:solidFill>
                </a:uFill>
              </a:rPr>
              <a:t>ΠΡΟΩΣ</a:t>
            </a:r>
            <a:r>
              <a:rPr lang="el-GR" sz="2100" u="sng" spc="-10" dirty="0" smtClean="0">
                <a:solidFill>
                  <a:srgbClr val="FFFFFF"/>
                </a:solidFill>
                <a:uFill>
                  <a:solidFill>
                    <a:srgbClr val="FFFFFF"/>
                  </a:solidFill>
                </a:uFill>
              </a:rPr>
              <a:t>Η</a:t>
            </a:r>
            <a:r>
              <a:rPr sz="2100" u="sng" spc="-10" smtClean="0">
                <a:solidFill>
                  <a:srgbClr val="FFFFFF"/>
                </a:solidFill>
                <a:uFill>
                  <a:solidFill>
                    <a:srgbClr val="FFFFFF"/>
                  </a:solidFill>
                </a:uFill>
              </a:rPr>
              <a:t>Σ</a:t>
            </a:r>
            <a:endParaRPr sz="2100"/>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0679" y="777240"/>
            <a:ext cx="8250555" cy="5750805"/>
          </a:xfrm>
          <a:prstGeom prst="rect">
            <a:avLst/>
          </a:prstGeom>
        </p:spPr>
        <p:txBody>
          <a:bodyPr vert="horz" wrap="square" lIns="0" tIns="30480" rIns="0" bIns="0" rtlCol="0">
            <a:spAutoFit/>
          </a:bodyPr>
          <a:lstStyle/>
          <a:p>
            <a:pPr marL="12700" marR="5080" indent="85090">
              <a:lnSpc>
                <a:spcPct val="95000"/>
              </a:lnSpc>
              <a:spcBef>
                <a:spcPts val="240"/>
              </a:spcBef>
            </a:pPr>
            <a:r>
              <a:rPr sz="2400" b="1" spc="-20" dirty="0">
                <a:latin typeface="Arial" panose="020B0604020202020204"/>
                <a:cs typeface="Arial" panose="020B0604020202020204"/>
              </a:rPr>
              <a:t>Το</a:t>
            </a:r>
            <a:r>
              <a:rPr sz="2400" b="1" spc="-70" dirty="0">
                <a:latin typeface="Arial" panose="020B0604020202020204"/>
                <a:cs typeface="Arial" panose="020B0604020202020204"/>
              </a:rPr>
              <a:t> </a:t>
            </a:r>
            <a:r>
              <a:rPr sz="2400" b="1" dirty="0">
                <a:latin typeface="Arial" panose="020B0604020202020204"/>
                <a:cs typeface="Arial" panose="020B0604020202020204"/>
              </a:rPr>
              <a:t>συμπιεσμένο</a:t>
            </a:r>
            <a:r>
              <a:rPr sz="2400" b="1" spc="-60"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70" dirty="0">
                <a:latin typeface="Arial" panose="020B0604020202020204"/>
                <a:cs typeface="Arial" panose="020B0604020202020204"/>
              </a:rPr>
              <a:t> </a:t>
            </a:r>
            <a:r>
              <a:rPr sz="2400" b="1" dirty="0">
                <a:latin typeface="Arial" panose="020B0604020202020204"/>
                <a:cs typeface="Arial" panose="020B0604020202020204"/>
              </a:rPr>
              <a:t>οδηγείται</a:t>
            </a:r>
            <a:r>
              <a:rPr sz="2400" b="1" spc="-60" dirty="0">
                <a:latin typeface="Arial" panose="020B0604020202020204"/>
                <a:cs typeface="Arial" panose="020B0604020202020204"/>
              </a:rPr>
              <a:t> </a:t>
            </a:r>
            <a:r>
              <a:rPr sz="2400" b="1" dirty="0">
                <a:latin typeface="Arial" panose="020B0604020202020204"/>
                <a:cs typeface="Arial" panose="020B0604020202020204"/>
              </a:rPr>
              <a:t>μέσω</a:t>
            </a:r>
            <a:r>
              <a:rPr sz="2400" b="1" spc="-55" dirty="0">
                <a:latin typeface="Arial" panose="020B0604020202020204"/>
                <a:cs typeface="Arial" panose="020B0604020202020204"/>
              </a:rPr>
              <a:t> </a:t>
            </a:r>
            <a:r>
              <a:rPr sz="2400" b="1" spc="-10" dirty="0">
                <a:latin typeface="Arial" panose="020B0604020202020204"/>
                <a:cs typeface="Arial" panose="020B0604020202020204"/>
              </a:rPr>
              <a:t>ανεπίστροφης </a:t>
            </a:r>
            <a:r>
              <a:rPr sz="2400" b="1" dirty="0">
                <a:latin typeface="Arial" panose="020B0604020202020204"/>
                <a:cs typeface="Arial" panose="020B0604020202020204"/>
              </a:rPr>
              <a:t>βαλβίδας</a:t>
            </a:r>
            <a:r>
              <a:rPr sz="2400" b="1" spc="-55" dirty="0">
                <a:latin typeface="Arial" panose="020B0604020202020204"/>
                <a:cs typeface="Arial" panose="020B0604020202020204"/>
              </a:rPr>
              <a:t> </a:t>
            </a:r>
            <a:r>
              <a:rPr sz="2400" b="1" dirty="0">
                <a:latin typeface="Arial" panose="020B0604020202020204"/>
                <a:cs typeface="Arial" panose="020B0604020202020204"/>
              </a:rPr>
              <a:t>στον</a:t>
            </a:r>
            <a:r>
              <a:rPr sz="2400" b="1" spc="-40" dirty="0">
                <a:latin typeface="Arial" panose="020B0604020202020204"/>
                <a:cs typeface="Arial" panose="020B0604020202020204"/>
              </a:rPr>
              <a:t> </a:t>
            </a:r>
            <a:r>
              <a:rPr sz="2400" b="1" dirty="0">
                <a:latin typeface="Arial" panose="020B0604020202020204"/>
                <a:cs typeface="Arial" panose="020B0604020202020204"/>
              </a:rPr>
              <a:t>αγωγό</a:t>
            </a:r>
            <a:r>
              <a:rPr sz="2400" b="1" spc="-5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40" dirty="0">
                <a:latin typeface="Arial" panose="020B0604020202020204"/>
                <a:cs typeface="Arial" panose="020B0604020202020204"/>
              </a:rPr>
              <a:t> </a:t>
            </a:r>
            <a:r>
              <a:rPr sz="2400" b="1">
                <a:latin typeface="Arial" panose="020B0604020202020204"/>
                <a:cs typeface="Arial" panose="020B0604020202020204"/>
              </a:rPr>
              <a:t>υψηλής</a:t>
            </a:r>
            <a:r>
              <a:rPr sz="2400" b="1" spc="-40">
                <a:latin typeface="Arial" panose="020B0604020202020204"/>
                <a:cs typeface="Arial" panose="020B0604020202020204"/>
              </a:rPr>
              <a:t> </a:t>
            </a:r>
            <a:r>
              <a:rPr sz="2400" b="1" smtClean="0">
                <a:latin typeface="Arial" panose="020B0604020202020204"/>
                <a:cs typeface="Arial" panose="020B0604020202020204"/>
              </a:rPr>
              <a:t>π</a:t>
            </a:r>
            <a:r>
              <a:rPr lang="el-GR" sz="2400" b="1" dirty="0" err="1" smtClean="0">
                <a:latin typeface="Arial" panose="020B0604020202020204"/>
                <a:cs typeface="Arial" panose="020B0604020202020204"/>
              </a:rPr>
              <a:t>ίε</a:t>
            </a: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ς</a:t>
            </a:r>
            <a:r>
              <a:rPr sz="2400" b="1" spc="-40" smtClean="0">
                <a:latin typeface="Arial" panose="020B0604020202020204"/>
                <a:cs typeface="Arial" panose="020B0604020202020204"/>
              </a:rPr>
              <a:t> </a:t>
            </a:r>
            <a:r>
              <a:rPr sz="2400" b="1" spc="-25" dirty="0">
                <a:latin typeface="Arial" panose="020B0604020202020204"/>
                <a:cs typeface="Arial" panose="020B0604020202020204"/>
              </a:rPr>
              <a:t>και</a:t>
            </a:r>
            <a:r>
              <a:rPr sz="2400" b="1" spc="600" dirty="0">
                <a:latin typeface="Arial" panose="020B0604020202020204"/>
                <a:cs typeface="Arial" panose="020B0604020202020204"/>
              </a:rPr>
              <a:t> </a:t>
            </a:r>
            <a:r>
              <a:rPr sz="2400" b="1" dirty="0">
                <a:latin typeface="Arial" panose="020B0604020202020204"/>
                <a:cs typeface="Arial" panose="020B0604020202020204"/>
              </a:rPr>
              <a:t>στη</a:t>
            </a:r>
            <a:r>
              <a:rPr sz="2400" b="1" spc="-60" dirty="0">
                <a:latin typeface="Arial" panose="020B0604020202020204"/>
                <a:cs typeface="Arial" panose="020B0604020202020204"/>
              </a:rPr>
              <a:t> </a:t>
            </a:r>
            <a:r>
              <a:rPr sz="2400" b="1" dirty="0">
                <a:latin typeface="Arial" panose="020B0604020202020204"/>
                <a:cs typeface="Arial" panose="020B0604020202020204"/>
              </a:rPr>
              <a:t>συνέχεια</a:t>
            </a:r>
            <a:r>
              <a:rPr sz="2400" b="1" spc="-40" dirty="0">
                <a:latin typeface="Arial" panose="020B0604020202020204"/>
                <a:cs typeface="Arial" panose="020B0604020202020204"/>
              </a:rPr>
              <a:t> </a:t>
            </a:r>
            <a:r>
              <a:rPr sz="2400" b="1" dirty="0">
                <a:latin typeface="Arial" panose="020B0604020202020204"/>
                <a:cs typeface="Arial" panose="020B0604020202020204"/>
              </a:rPr>
              <a:t>στον</a:t>
            </a:r>
            <a:r>
              <a:rPr sz="2400" b="1" spc="-40" dirty="0">
                <a:latin typeface="Arial" panose="020B0604020202020204"/>
                <a:cs typeface="Arial" panose="020B0604020202020204"/>
              </a:rPr>
              <a:t> </a:t>
            </a:r>
            <a:r>
              <a:rPr sz="2400" b="1" spc="-10" dirty="0">
                <a:latin typeface="Arial" panose="020B0604020202020204"/>
                <a:cs typeface="Arial" panose="020B0604020202020204"/>
              </a:rPr>
              <a:t>αντίστοιχο</a:t>
            </a:r>
            <a:r>
              <a:rPr sz="2400" b="1" spc="-45" dirty="0">
                <a:latin typeface="Arial" panose="020B0604020202020204"/>
                <a:cs typeface="Arial" panose="020B0604020202020204"/>
              </a:rPr>
              <a:t> </a:t>
            </a:r>
            <a:r>
              <a:rPr sz="2400" b="1" spc="-10" dirty="0">
                <a:latin typeface="Arial" panose="020B0604020202020204"/>
                <a:cs typeface="Arial" panose="020B0604020202020204"/>
              </a:rPr>
              <a:t>εγχυτήρα.</a:t>
            </a:r>
            <a:endParaRPr sz="2400">
              <a:latin typeface="Arial" panose="020B0604020202020204"/>
              <a:cs typeface="Arial" panose="020B0604020202020204"/>
            </a:endParaRPr>
          </a:p>
          <a:p>
            <a:pPr>
              <a:lnSpc>
                <a:spcPct val="100000"/>
              </a:lnSpc>
            </a:pPr>
            <a:endParaRPr sz="2300">
              <a:latin typeface="Arial" panose="020B0604020202020204"/>
              <a:cs typeface="Arial" panose="020B0604020202020204"/>
            </a:endParaRPr>
          </a:p>
          <a:p>
            <a:pPr marL="12700" marR="199390" indent="85090">
              <a:lnSpc>
                <a:spcPct val="95000"/>
              </a:lnSpc>
            </a:pPr>
            <a:r>
              <a:rPr sz="2400" b="1" spc="-20" dirty="0">
                <a:latin typeface="Arial" panose="020B0604020202020204"/>
                <a:cs typeface="Arial" panose="020B0604020202020204"/>
              </a:rPr>
              <a:t>Το</a:t>
            </a:r>
            <a:r>
              <a:rPr sz="2400" b="1" spc="-60" dirty="0">
                <a:latin typeface="Arial" panose="020B0604020202020204"/>
                <a:cs typeface="Arial" panose="020B0604020202020204"/>
              </a:rPr>
              <a:t> </a:t>
            </a:r>
            <a:r>
              <a:rPr sz="2400" b="1" dirty="0">
                <a:latin typeface="Arial" panose="020B0604020202020204"/>
                <a:cs typeface="Arial" panose="020B0604020202020204"/>
              </a:rPr>
              <a:t>έμβολο</a:t>
            </a:r>
            <a:r>
              <a:rPr sz="2400" b="1" spc="-60"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dirty="0">
                <a:latin typeface="Arial" panose="020B0604020202020204"/>
                <a:cs typeface="Arial" panose="020B0604020202020204"/>
              </a:rPr>
              <a:t>αντλίας</a:t>
            </a:r>
            <a:r>
              <a:rPr sz="2400" b="1" spc="-45" dirty="0">
                <a:latin typeface="Arial" panose="020B0604020202020204"/>
                <a:cs typeface="Arial" panose="020B0604020202020204"/>
              </a:rPr>
              <a:t> </a:t>
            </a:r>
            <a:r>
              <a:rPr sz="2400" b="1" dirty="0">
                <a:latin typeface="Arial" panose="020B0604020202020204"/>
                <a:cs typeface="Arial" panose="020B0604020202020204"/>
              </a:rPr>
              <a:t>φέρει</a:t>
            </a:r>
            <a:r>
              <a:rPr sz="2400" b="1" spc="-40" dirty="0">
                <a:latin typeface="Arial" panose="020B0604020202020204"/>
                <a:cs typeface="Arial" panose="020B0604020202020204"/>
              </a:rPr>
              <a:t> </a:t>
            </a:r>
            <a:r>
              <a:rPr sz="2400" b="1" dirty="0">
                <a:latin typeface="Arial" panose="020B0604020202020204"/>
                <a:cs typeface="Arial" panose="020B0604020202020204"/>
              </a:rPr>
              <a:t>στα</a:t>
            </a:r>
            <a:r>
              <a:rPr sz="2400" b="1" spc="-60" dirty="0">
                <a:latin typeface="Arial" panose="020B0604020202020204"/>
                <a:cs typeface="Arial" panose="020B0604020202020204"/>
              </a:rPr>
              <a:t> </a:t>
            </a:r>
            <a:r>
              <a:rPr sz="2400" b="1" dirty="0">
                <a:latin typeface="Arial" panose="020B0604020202020204"/>
                <a:cs typeface="Arial" panose="020B0604020202020204"/>
              </a:rPr>
              <a:t>πλάγια</a:t>
            </a:r>
            <a:r>
              <a:rPr sz="2400" b="1" spc="-45" dirty="0">
                <a:latin typeface="Arial" panose="020B0604020202020204"/>
                <a:cs typeface="Arial" panose="020B0604020202020204"/>
              </a:rPr>
              <a:t> </a:t>
            </a:r>
            <a:r>
              <a:rPr sz="2400" b="1" spc="-10" dirty="0">
                <a:latin typeface="Arial" panose="020B0604020202020204"/>
                <a:cs typeface="Arial" panose="020B0604020202020204"/>
              </a:rPr>
              <a:t>κατακόρυφη εγκοπή,</a:t>
            </a:r>
            <a:r>
              <a:rPr sz="2400" b="1" spc="-65" dirty="0">
                <a:latin typeface="Arial" panose="020B0604020202020204"/>
                <a:cs typeface="Arial" panose="020B0604020202020204"/>
              </a:rPr>
              <a:t> </a:t>
            </a:r>
            <a:r>
              <a:rPr sz="2400" b="1" dirty="0">
                <a:latin typeface="Arial" panose="020B0604020202020204"/>
                <a:cs typeface="Arial" panose="020B0604020202020204"/>
              </a:rPr>
              <a:t>η</a:t>
            </a:r>
            <a:r>
              <a:rPr sz="2400" b="1" spc="-55" dirty="0">
                <a:latin typeface="Arial" panose="020B0604020202020204"/>
                <a:cs typeface="Arial" panose="020B0604020202020204"/>
              </a:rPr>
              <a:t> </a:t>
            </a:r>
            <a:r>
              <a:rPr sz="2400" b="1" dirty="0">
                <a:latin typeface="Arial" panose="020B0604020202020204"/>
                <a:cs typeface="Arial" panose="020B0604020202020204"/>
              </a:rPr>
              <a:t>οποία</a:t>
            </a:r>
            <a:r>
              <a:rPr sz="2400" b="1" spc="-50" dirty="0">
                <a:latin typeface="Arial" panose="020B0604020202020204"/>
                <a:cs typeface="Arial" panose="020B0604020202020204"/>
              </a:rPr>
              <a:t> </a:t>
            </a:r>
            <a:r>
              <a:rPr sz="2400" b="1" dirty="0">
                <a:latin typeface="Arial" panose="020B0604020202020204"/>
                <a:cs typeface="Arial" panose="020B0604020202020204"/>
              </a:rPr>
              <a:t>έχει</a:t>
            </a:r>
            <a:r>
              <a:rPr sz="2400" b="1" spc="-55" dirty="0">
                <a:latin typeface="Arial" panose="020B0604020202020204"/>
                <a:cs typeface="Arial" panose="020B0604020202020204"/>
              </a:rPr>
              <a:t> </a:t>
            </a:r>
            <a:r>
              <a:rPr sz="2400" b="1" dirty="0">
                <a:latin typeface="Arial" panose="020B0604020202020204"/>
                <a:cs typeface="Arial" panose="020B0604020202020204"/>
              </a:rPr>
              <a:t>μήκος</a:t>
            </a:r>
            <a:r>
              <a:rPr sz="2400" b="1" spc="-50" dirty="0">
                <a:latin typeface="Arial" panose="020B0604020202020204"/>
                <a:cs typeface="Arial" panose="020B0604020202020204"/>
              </a:rPr>
              <a:t> </a:t>
            </a:r>
            <a:r>
              <a:rPr sz="2400" b="1" dirty="0">
                <a:latin typeface="Arial" panose="020B0604020202020204"/>
                <a:cs typeface="Arial" panose="020B0604020202020204"/>
              </a:rPr>
              <a:t>μεγαλύτερο</a:t>
            </a:r>
            <a:r>
              <a:rPr sz="2400" b="1" spc="-55" dirty="0">
                <a:latin typeface="Arial" panose="020B0604020202020204"/>
                <a:cs typeface="Arial" panose="020B0604020202020204"/>
              </a:rPr>
              <a:t> </a:t>
            </a:r>
            <a:r>
              <a:rPr sz="2400" b="1" dirty="0">
                <a:latin typeface="Arial" panose="020B0604020202020204"/>
                <a:cs typeface="Arial" panose="020B0604020202020204"/>
              </a:rPr>
              <a:t>από</a:t>
            </a:r>
            <a:r>
              <a:rPr sz="2400" b="1" spc="-60" dirty="0">
                <a:latin typeface="Arial" panose="020B0604020202020204"/>
                <a:cs typeface="Arial" panose="020B0604020202020204"/>
              </a:rPr>
              <a:t> </a:t>
            </a:r>
            <a:r>
              <a:rPr sz="2400" b="1" dirty="0">
                <a:latin typeface="Arial" panose="020B0604020202020204"/>
                <a:cs typeface="Arial" panose="020B0604020202020204"/>
              </a:rPr>
              <a:t>τη</a:t>
            </a:r>
            <a:r>
              <a:rPr sz="2400" b="1" spc="-50" dirty="0">
                <a:latin typeface="Arial" panose="020B0604020202020204"/>
                <a:cs typeface="Arial" panose="020B0604020202020204"/>
              </a:rPr>
              <a:t> </a:t>
            </a:r>
            <a:r>
              <a:rPr sz="2400" b="1" spc="-10" dirty="0">
                <a:latin typeface="Arial" panose="020B0604020202020204"/>
                <a:cs typeface="Arial" panose="020B0604020202020204"/>
              </a:rPr>
              <a:t>διαδρο- </a:t>
            </a:r>
            <a:r>
              <a:rPr sz="2400" b="1" dirty="0">
                <a:latin typeface="Arial" panose="020B0604020202020204"/>
                <a:cs typeface="Arial" panose="020B0604020202020204"/>
              </a:rPr>
              <a:t>μή</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40" dirty="0">
                <a:latin typeface="Arial" panose="020B0604020202020204"/>
                <a:cs typeface="Arial" panose="020B0604020202020204"/>
              </a:rPr>
              <a:t> </a:t>
            </a:r>
            <a:r>
              <a:rPr sz="2400" b="1" spc="-10" dirty="0">
                <a:latin typeface="Arial" panose="020B0604020202020204"/>
                <a:cs typeface="Arial" panose="020B0604020202020204"/>
              </a:rPr>
              <a:t>εμβόλου.</a:t>
            </a:r>
            <a:endParaRPr sz="2400">
              <a:latin typeface="Arial" panose="020B0604020202020204"/>
              <a:cs typeface="Arial" panose="020B0604020202020204"/>
            </a:endParaRPr>
          </a:p>
          <a:p>
            <a:pPr>
              <a:lnSpc>
                <a:spcPct val="100000"/>
              </a:lnSpc>
              <a:spcBef>
                <a:spcPts val="25"/>
              </a:spcBef>
            </a:pPr>
            <a:endParaRPr sz="2950">
              <a:latin typeface="Arial" panose="020B0604020202020204"/>
              <a:cs typeface="Arial" panose="020B0604020202020204"/>
            </a:endParaRPr>
          </a:p>
          <a:p>
            <a:pPr marL="12700" marR="24765" indent="85090">
              <a:lnSpc>
                <a:spcPct val="95000"/>
              </a:lnSpc>
            </a:pPr>
            <a:r>
              <a:rPr sz="2400" b="1" dirty="0">
                <a:latin typeface="Arial" panose="020B0604020202020204"/>
                <a:cs typeface="Arial" panose="020B0604020202020204"/>
              </a:rPr>
              <a:t>Η</a:t>
            </a:r>
            <a:r>
              <a:rPr sz="2400" b="1" spc="-70" dirty="0">
                <a:latin typeface="Arial" panose="020B0604020202020204"/>
                <a:cs typeface="Arial" panose="020B0604020202020204"/>
              </a:rPr>
              <a:t> </a:t>
            </a:r>
            <a:r>
              <a:rPr sz="2400" b="1" spc="-20" dirty="0">
                <a:latin typeface="Arial" panose="020B0604020202020204"/>
                <a:cs typeface="Arial" panose="020B0604020202020204"/>
              </a:rPr>
              <a:t>κατακόρυφη</a:t>
            </a:r>
            <a:r>
              <a:rPr sz="2400" b="1" spc="-60" dirty="0">
                <a:latin typeface="Arial" panose="020B0604020202020204"/>
                <a:cs typeface="Arial" panose="020B0604020202020204"/>
              </a:rPr>
              <a:t> </a:t>
            </a:r>
            <a:r>
              <a:rPr sz="2400" b="1" spc="-10" dirty="0">
                <a:latin typeface="Arial" panose="020B0604020202020204"/>
                <a:cs typeface="Arial" panose="020B0604020202020204"/>
              </a:rPr>
              <a:t>εγκοπή</a:t>
            </a:r>
            <a:r>
              <a:rPr sz="2400" b="1" spc="-65" dirty="0">
                <a:latin typeface="Arial" panose="020B0604020202020204"/>
                <a:cs typeface="Arial" panose="020B0604020202020204"/>
              </a:rPr>
              <a:t> </a:t>
            </a:r>
            <a:r>
              <a:rPr sz="2400" b="1" dirty="0">
                <a:latin typeface="Arial" panose="020B0604020202020204"/>
                <a:cs typeface="Arial" panose="020B0604020202020204"/>
              </a:rPr>
              <a:t>οδηγεί</a:t>
            </a:r>
            <a:r>
              <a:rPr sz="2400" b="1" spc="-60" dirty="0">
                <a:latin typeface="Arial" panose="020B0604020202020204"/>
                <a:cs typeface="Arial" panose="020B0604020202020204"/>
              </a:rPr>
              <a:t> </a:t>
            </a:r>
            <a:r>
              <a:rPr sz="2400" b="1" dirty="0">
                <a:latin typeface="Arial" panose="020B0604020202020204"/>
                <a:cs typeface="Arial" panose="020B0604020202020204"/>
              </a:rPr>
              <a:t>σε</a:t>
            </a:r>
            <a:r>
              <a:rPr sz="2400" b="1" spc="-60" dirty="0">
                <a:latin typeface="Arial" panose="020B0604020202020204"/>
                <a:cs typeface="Arial" panose="020B0604020202020204"/>
              </a:rPr>
              <a:t> </a:t>
            </a:r>
            <a:r>
              <a:rPr sz="2400" b="1" dirty="0">
                <a:latin typeface="Arial" panose="020B0604020202020204"/>
                <a:cs typeface="Arial" panose="020B0604020202020204"/>
              </a:rPr>
              <a:t>ειδικό</a:t>
            </a:r>
            <a:r>
              <a:rPr sz="2400" b="1" spc="-60" dirty="0">
                <a:latin typeface="Arial" panose="020B0604020202020204"/>
                <a:cs typeface="Arial" panose="020B0604020202020204"/>
              </a:rPr>
              <a:t> </a:t>
            </a:r>
            <a:r>
              <a:rPr sz="2400" b="1" dirty="0">
                <a:latin typeface="Arial" panose="020B0604020202020204"/>
                <a:cs typeface="Arial" panose="020B0604020202020204"/>
              </a:rPr>
              <a:t>ελικοειδή</a:t>
            </a:r>
            <a:r>
              <a:rPr sz="2400" b="1" spc="-60" dirty="0">
                <a:latin typeface="Arial" panose="020B0604020202020204"/>
                <a:cs typeface="Arial" panose="020B0604020202020204"/>
              </a:rPr>
              <a:t> </a:t>
            </a:r>
            <a:r>
              <a:rPr sz="2400" b="1" spc="-10" dirty="0">
                <a:latin typeface="Arial" panose="020B0604020202020204"/>
                <a:cs typeface="Arial" panose="020B0604020202020204"/>
              </a:rPr>
              <a:t>αύλα- </a:t>
            </a:r>
            <a:r>
              <a:rPr sz="2400" b="1" dirty="0">
                <a:latin typeface="Arial" panose="020B0604020202020204"/>
                <a:cs typeface="Arial" panose="020B0604020202020204"/>
              </a:rPr>
              <a:t>κα</a:t>
            </a:r>
            <a:r>
              <a:rPr sz="2400" b="1" spc="-85" dirty="0">
                <a:latin typeface="Arial" panose="020B0604020202020204"/>
                <a:cs typeface="Arial" panose="020B0604020202020204"/>
              </a:rPr>
              <a:t> </a:t>
            </a:r>
            <a:r>
              <a:rPr sz="2400" b="1" dirty="0">
                <a:latin typeface="Arial" panose="020B0604020202020204"/>
                <a:cs typeface="Arial" panose="020B0604020202020204"/>
              </a:rPr>
              <a:t>ή</a:t>
            </a:r>
            <a:r>
              <a:rPr sz="2400" b="1" spc="-70" dirty="0">
                <a:latin typeface="Arial" panose="020B0604020202020204"/>
                <a:cs typeface="Arial" panose="020B0604020202020204"/>
              </a:rPr>
              <a:t> </a:t>
            </a:r>
            <a:r>
              <a:rPr sz="2400" b="1" dirty="0">
                <a:latin typeface="Arial" panose="020B0604020202020204"/>
                <a:cs typeface="Arial" panose="020B0604020202020204"/>
              </a:rPr>
              <a:t>ελικοειδή</a:t>
            </a:r>
            <a:r>
              <a:rPr sz="2400" b="1" spc="-80" dirty="0">
                <a:latin typeface="Arial" panose="020B0604020202020204"/>
                <a:cs typeface="Arial" panose="020B0604020202020204"/>
              </a:rPr>
              <a:t> </a:t>
            </a:r>
            <a:r>
              <a:rPr sz="2400" b="1" spc="-10" dirty="0">
                <a:latin typeface="Arial" panose="020B0604020202020204"/>
                <a:cs typeface="Arial" panose="020B0604020202020204"/>
              </a:rPr>
              <a:t>εγκοπή,</a:t>
            </a:r>
            <a:r>
              <a:rPr sz="2400" b="1" spc="-70" dirty="0">
                <a:latin typeface="Arial" panose="020B0604020202020204"/>
                <a:cs typeface="Arial" panose="020B0604020202020204"/>
              </a:rPr>
              <a:t> </a:t>
            </a:r>
            <a:r>
              <a:rPr sz="2400" b="1" dirty="0">
                <a:latin typeface="Arial" panose="020B0604020202020204"/>
                <a:cs typeface="Arial" panose="020B0604020202020204"/>
              </a:rPr>
              <a:t>που</a:t>
            </a:r>
            <a:r>
              <a:rPr sz="2400" b="1" spc="-70" dirty="0">
                <a:latin typeface="Arial" panose="020B0604020202020204"/>
                <a:cs typeface="Arial" panose="020B0604020202020204"/>
              </a:rPr>
              <a:t> </a:t>
            </a:r>
            <a:r>
              <a:rPr sz="2400" b="1" dirty="0">
                <a:latin typeface="Arial" panose="020B0604020202020204"/>
                <a:cs typeface="Arial" panose="020B0604020202020204"/>
              </a:rPr>
              <a:t>επικοινωνεί</a:t>
            </a:r>
            <a:r>
              <a:rPr sz="2400" b="1" spc="-70" dirty="0">
                <a:latin typeface="Arial" panose="020B0604020202020204"/>
                <a:cs typeface="Arial" panose="020B0604020202020204"/>
              </a:rPr>
              <a:t> </a:t>
            </a:r>
            <a:r>
              <a:rPr sz="2400" b="1" dirty="0">
                <a:latin typeface="Arial" panose="020B0604020202020204"/>
                <a:cs typeface="Arial" panose="020B0604020202020204"/>
              </a:rPr>
              <a:t>με</a:t>
            </a:r>
            <a:r>
              <a:rPr sz="2400" b="1" spc="-80" dirty="0">
                <a:latin typeface="Arial" panose="020B0604020202020204"/>
                <a:cs typeface="Arial" panose="020B0604020202020204"/>
              </a:rPr>
              <a:t> </a:t>
            </a:r>
            <a:r>
              <a:rPr sz="2400" b="1" dirty="0">
                <a:latin typeface="Arial" panose="020B0604020202020204"/>
                <a:cs typeface="Arial" panose="020B0604020202020204"/>
              </a:rPr>
              <a:t>το</a:t>
            </a:r>
            <a:r>
              <a:rPr sz="2400" b="1" spc="-75" dirty="0">
                <a:latin typeface="Arial" panose="020B0604020202020204"/>
                <a:cs typeface="Arial" panose="020B0604020202020204"/>
              </a:rPr>
              <a:t> </a:t>
            </a:r>
            <a:r>
              <a:rPr sz="2400" b="1" spc="-10">
                <a:latin typeface="Arial" panose="020B0604020202020204"/>
                <a:cs typeface="Arial" panose="020B0604020202020204"/>
              </a:rPr>
              <a:t>θάλαμο </a:t>
            </a:r>
            <a:r>
              <a:rPr sz="2400" b="1" spc="-10" smtClean="0">
                <a:latin typeface="Arial" panose="020B0604020202020204"/>
                <a:cs typeface="Arial" panose="020B0604020202020204"/>
              </a:rPr>
              <a:t>κατ</a:t>
            </a:r>
            <a:r>
              <a:rPr lang="el-GR" sz="2400" b="1" spc="-10" dirty="0" smtClean="0">
                <a:latin typeface="Arial" panose="020B0604020202020204"/>
                <a:cs typeface="Arial" panose="020B0604020202020204"/>
              </a:rPr>
              <a:t>ά</a:t>
            </a:r>
            <a:r>
              <a:rPr sz="2400" b="1" spc="-10" smtClean="0">
                <a:latin typeface="Arial" panose="020B0604020202020204"/>
                <a:cs typeface="Arial" panose="020B0604020202020204"/>
              </a:rPr>
              <a:t>θλ</a:t>
            </a:r>
            <a:r>
              <a:rPr lang="el-GR" sz="2400" b="1" spc="-10" dirty="0" smtClean="0">
                <a:latin typeface="Arial" panose="020B0604020202020204"/>
                <a:cs typeface="Arial" panose="020B0604020202020204"/>
              </a:rPr>
              <a:t>ι</a:t>
            </a:r>
            <a:r>
              <a:rPr sz="2400" b="1" spc="-10" smtClean="0">
                <a:latin typeface="Arial" panose="020B0604020202020204"/>
                <a:cs typeface="Arial" panose="020B0604020202020204"/>
              </a:rPr>
              <a:t>ψ</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ς</a:t>
            </a:r>
            <a:r>
              <a:rPr sz="2400" b="1" spc="-60" smtClean="0">
                <a:latin typeface="Arial" panose="020B0604020202020204"/>
                <a:cs typeface="Arial" panose="020B0604020202020204"/>
              </a:rPr>
              <a:t>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55" dirty="0">
                <a:latin typeface="Arial" panose="020B0604020202020204"/>
                <a:cs typeface="Arial" panose="020B0604020202020204"/>
              </a:rPr>
              <a:t> </a:t>
            </a:r>
            <a:r>
              <a:rPr sz="2400" b="1" dirty="0">
                <a:latin typeface="Arial" panose="020B0604020202020204"/>
                <a:cs typeface="Arial" panose="020B0604020202020204"/>
              </a:rPr>
              <a:t>μέσω</a:t>
            </a:r>
            <a:r>
              <a:rPr sz="2400" b="1" spc="-50" dirty="0">
                <a:latin typeface="Arial" panose="020B0604020202020204"/>
                <a:cs typeface="Arial" panose="020B0604020202020204"/>
              </a:rPr>
              <a:t> </a:t>
            </a:r>
            <a:r>
              <a:rPr sz="2400" b="1" dirty="0">
                <a:latin typeface="Arial" panose="020B0604020202020204"/>
                <a:cs typeface="Arial" panose="020B0604020202020204"/>
              </a:rPr>
              <a:t>της</a:t>
            </a:r>
            <a:r>
              <a:rPr sz="2400" b="1" spc="-45" dirty="0">
                <a:latin typeface="Arial" panose="020B0604020202020204"/>
                <a:cs typeface="Arial" panose="020B0604020202020204"/>
              </a:rPr>
              <a:t> </a:t>
            </a:r>
            <a:r>
              <a:rPr sz="2400" b="1" spc="-20" dirty="0">
                <a:latin typeface="Arial" panose="020B0604020202020204"/>
                <a:cs typeface="Arial" panose="020B0604020202020204"/>
              </a:rPr>
              <a:t>κατακόρυφης</a:t>
            </a:r>
            <a:r>
              <a:rPr sz="2400" b="1" spc="-45" dirty="0">
                <a:latin typeface="Arial" panose="020B0604020202020204"/>
                <a:cs typeface="Arial" panose="020B0604020202020204"/>
              </a:rPr>
              <a:t> </a:t>
            </a:r>
            <a:r>
              <a:rPr sz="2400" b="1" spc="-10" dirty="0">
                <a:latin typeface="Arial" panose="020B0604020202020204"/>
                <a:cs typeface="Arial" panose="020B0604020202020204"/>
              </a:rPr>
              <a:t>εγκο- </a:t>
            </a:r>
            <a:r>
              <a:rPr sz="2400" b="1" dirty="0">
                <a:latin typeface="Arial" panose="020B0604020202020204"/>
                <a:cs typeface="Arial" panose="020B0604020202020204"/>
              </a:rPr>
              <a:t>πής.</a:t>
            </a:r>
            <a:r>
              <a:rPr sz="2400" b="1" spc="-40" dirty="0">
                <a:latin typeface="Arial" panose="020B0604020202020204"/>
                <a:cs typeface="Arial" panose="020B0604020202020204"/>
              </a:rPr>
              <a:t> </a:t>
            </a:r>
            <a:r>
              <a:rPr sz="2400" b="1" dirty="0">
                <a:latin typeface="Arial" panose="020B0604020202020204"/>
                <a:cs typeface="Arial" panose="020B0604020202020204"/>
              </a:rPr>
              <a:t>Με</a:t>
            </a:r>
            <a:r>
              <a:rPr sz="2400" b="1" spc="-45" dirty="0">
                <a:latin typeface="Arial" panose="020B0604020202020204"/>
                <a:cs typeface="Arial" panose="020B0604020202020204"/>
              </a:rPr>
              <a:t> </a:t>
            </a:r>
            <a:r>
              <a:rPr sz="2400" b="1" dirty="0">
                <a:latin typeface="Arial" panose="020B0604020202020204"/>
                <a:cs typeface="Arial" panose="020B0604020202020204"/>
              </a:rPr>
              <a:t>την</a:t>
            </a:r>
            <a:r>
              <a:rPr sz="2400" b="1" spc="-35" dirty="0">
                <a:latin typeface="Arial" panose="020B0604020202020204"/>
                <a:cs typeface="Arial" panose="020B0604020202020204"/>
              </a:rPr>
              <a:t> </a:t>
            </a:r>
            <a:r>
              <a:rPr sz="2400" b="1" dirty="0">
                <a:latin typeface="Arial" panose="020B0604020202020204"/>
                <a:cs typeface="Arial" panose="020B0604020202020204"/>
              </a:rPr>
              <a:t>άνοδο</a:t>
            </a:r>
            <a:r>
              <a:rPr sz="2400" b="1" spc="-40"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35" dirty="0">
                <a:latin typeface="Arial" panose="020B0604020202020204"/>
                <a:cs typeface="Arial" panose="020B0604020202020204"/>
              </a:rPr>
              <a:t> </a:t>
            </a:r>
            <a:r>
              <a:rPr sz="2400" b="1" dirty="0">
                <a:latin typeface="Arial" panose="020B0604020202020204"/>
                <a:cs typeface="Arial" panose="020B0604020202020204"/>
              </a:rPr>
              <a:t>ο</a:t>
            </a:r>
            <a:r>
              <a:rPr sz="2400" b="1" spc="-50" dirty="0">
                <a:latin typeface="Arial" panose="020B0604020202020204"/>
                <a:cs typeface="Arial" panose="020B0604020202020204"/>
              </a:rPr>
              <a:t> </a:t>
            </a:r>
            <a:r>
              <a:rPr sz="2400" b="1" dirty="0">
                <a:latin typeface="Arial" panose="020B0604020202020204"/>
                <a:cs typeface="Arial" panose="020B0604020202020204"/>
              </a:rPr>
              <a:t>ελικοειδής</a:t>
            </a:r>
            <a:r>
              <a:rPr sz="2400" b="1" spc="-35" dirty="0">
                <a:latin typeface="Arial" panose="020B0604020202020204"/>
                <a:cs typeface="Arial" panose="020B0604020202020204"/>
              </a:rPr>
              <a:t> </a:t>
            </a:r>
            <a:r>
              <a:rPr sz="2400" b="1" spc="-10" dirty="0">
                <a:latin typeface="Arial" panose="020B0604020202020204"/>
                <a:cs typeface="Arial" panose="020B0604020202020204"/>
              </a:rPr>
              <a:t>αύλακας </a:t>
            </a:r>
            <a:r>
              <a:rPr sz="2400" b="1" dirty="0">
                <a:latin typeface="Arial" panose="020B0604020202020204"/>
                <a:cs typeface="Arial" panose="020B0604020202020204"/>
              </a:rPr>
              <a:t>κάποια</a:t>
            </a:r>
            <a:r>
              <a:rPr sz="2400" b="1" spc="-65" dirty="0">
                <a:latin typeface="Arial" panose="020B0604020202020204"/>
                <a:cs typeface="Arial" panose="020B0604020202020204"/>
              </a:rPr>
              <a:t> </a:t>
            </a:r>
            <a:r>
              <a:rPr sz="2400" b="1" dirty="0">
                <a:latin typeface="Arial" panose="020B0604020202020204"/>
                <a:cs typeface="Arial" panose="020B0604020202020204"/>
              </a:rPr>
              <a:t>στιγμή</a:t>
            </a:r>
            <a:r>
              <a:rPr sz="2400" b="1" spc="-60" dirty="0">
                <a:latin typeface="Arial" panose="020B0604020202020204"/>
                <a:cs typeface="Arial" panose="020B0604020202020204"/>
              </a:rPr>
              <a:t> </a:t>
            </a:r>
            <a:r>
              <a:rPr sz="2400" b="1" dirty="0">
                <a:latin typeface="Arial" panose="020B0604020202020204"/>
                <a:cs typeface="Arial" panose="020B0604020202020204"/>
              </a:rPr>
              <a:t>διέρχεται</a:t>
            </a:r>
            <a:r>
              <a:rPr sz="2400" b="1" spc="-50" dirty="0">
                <a:latin typeface="Arial" panose="020B0604020202020204"/>
                <a:cs typeface="Arial" panose="020B0604020202020204"/>
              </a:rPr>
              <a:t> </a:t>
            </a:r>
            <a:r>
              <a:rPr sz="2400" b="1" dirty="0">
                <a:latin typeface="Arial" panose="020B0604020202020204"/>
                <a:cs typeface="Arial" panose="020B0604020202020204"/>
              </a:rPr>
              <a:t>από</a:t>
            </a:r>
            <a:r>
              <a:rPr sz="2400" b="1" spc="-50" dirty="0">
                <a:latin typeface="Arial" panose="020B0604020202020204"/>
                <a:cs typeface="Arial" panose="020B0604020202020204"/>
              </a:rPr>
              <a:t> </a:t>
            </a:r>
            <a:r>
              <a:rPr sz="2400" b="1" dirty="0">
                <a:latin typeface="Arial" panose="020B0604020202020204"/>
                <a:cs typeface="Arial" panose="020B0604020202020204"/>
              </a:rPr>
              <a:t>την</a:t>
            </a:r>
            <a:r>
              <a:rPr sz="2400" b="1" spc="-55" dirty="0">
                <a:latin typeface="Arial" panose="020B0604020202020204"/>
                <a:cs typeface="Arial" panose="020B0604020202020204"/>
              </a:rPr>
              <a:t> </a:t>
            </a:r>
            <a:r>
              <a:rPr sz="2400" b="1" dirty="0">
                <a:latin typeface="Arial" panose="020B0604020202020204"/>
                <a:cs typeface="Arial" panose="020B0604020202020204"/>
              </a:rPr>
              <a:t>οπή</a:t>
            </a:r>
            <a:r>
              <a:rPr sz="2400" b="1" spc="-50"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50" dirty="0">
                <a:latin typeface="Arial" panose="020B0604020202020204"/>
                <a:cs typeface="Arial" panose="020B0604020202020204"/>
              </a:rPr>
              <a:t> </a:t>
            </a:r>
            <a:r>
              <a:rPr sz="2400" b="1" spc="-20" dirty="0">
                <a:latin typeface="Arial" panose="020B0604020202020204"/>
                <a:cs typeface="Arial" panose="020B0604020202020204"/>
              </a:rPr>
              <a:t>οπό- </a:t>
            </a:r>
            <a:r>
              <a:rPr sz="2400" b="1" dirty="0">
                <a:latin typeface="Arial" panose="020B0604020202020204"/>
                <a:cs typeface="Arial" panose="020B0604020202020204"/>
              </a:rPr>
              <a:t>τε</a:t>
            </a:r>
            <a:r>
              <a:rPr sz="2400" b="1" spc="-55" dirty="0">
                <a:latin typeface="Arial" panose="020B0604020202020204"/>
                <a:cs typeface="Arial" panose="020B0604020202020204"/>
              </a:rPr>
              <a:t> </a:t>
            </a:r>
            <a:r>
              <a:rPr sz="2400" b="1" dirty="0">
                <a:latin typeface="Arial" panose="020B0604020202020204"/>
                <a:cs typeface="Arial" panose="020B0604020202020204"/>
              </a:rPr>
              <a:t>το</a:t>
            </a:r>
            <a:r>
              <a:rPr sz="2400" b="1" spc="-45" dirty="0">
                <a:latin typeface="Arial" panose="020B0604020202020204"/>
                <a:cs typeface="Arial" panose="020B0604020202020204"/>
              </a:rPr>
              <a:t> </a:t>
            </a:r>
            <a:r>
              <a:rPr sz="2400" b="1" spc="-10" dirty="0">
                <a:latin typeface="Arial" panose="020B0604020202020204"/>
                <a:cs typeface="Arial" panose="020B0604020202020204"/>
              </a:rPr>
              <a:t>συμπιεζόμενο</a:t>
            </a:r>
            <a:r>
              <a:rPr sz="2400" b="1" spc="-35"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45" dirty="0">
                <a:latin typeface="Arial" panose="020B0604020202020204"/>
                <a:cs typeface="Arial" panose="020B0604020202020204"/>
              </a:rPr>
              <a:t> </a:t>
            </a:r>
            <a:r>
              <a:rPr sz="2400" b="1" dirty="0">
                <a:latin typeface="Arial" panose="020B0604020202020204"/>
                <a:cs typeface="Arial" panose="020B0604020202020204"/>
              </a:rPr>
              <a:t>βρίσκει</a:t>
            </a:r>
            <a:r>
              <a:rPr sz="2400" b="1" spc="-35" dirty="0">
                <a:latin typeface="Arial" panose="020B0604020202020204"/>
                <a:cs typeface="Arial" panose="020B0604020202020204"/>
              </a:rPr>
              <a:t> </a:t>
            </a:r>
            <a:r>
              <a:rPr sz="2400" b="1" dirty="0">
                <a:latin typeface="Arial" panose="020B0604020202020204"/>
                <a:cs typeface="Arial" panose="020B0604020202020204"/>
              </a:rPr>
              <a:t>διέξοδο</a:t>
            </a:r>
            <a:r>
              <a:rPr sz="2400" b="1" spc="-35" dirty="0">
                <a:latin typeface="Arial" panose="020B0604020202020204"/>
                <a:cs typeface="Arial" panose="020B0604020202020204"/>
              </a:rPr>
              <a:t> </a:t>
            </a:r>
            <a:r>
              <a:rPr sz="2400" b="1" dirty="0">
                <a:latin typeface="Arial" panose="020B0604020202020204"/>
                <a:cs typeface="Arial" panose="020B0604020202020204"/>
              </a:rPr>
              <a:t>προς</a:t>
            </a:r>
            <a:r>
              <a:rPr sz="2400" b="1" spc="-35" dirty="0">
                <a:latin typeface="Arial" panose="020B0604020202020204"/>
                <a:cs typeface="Arial" panose="020B0604020202020204"/>
              </a:rPr>
              <a:t> </a:t>
            </a:r>
            <a:r>
              <a:rPr sz="2400" b="1" spc="-25" dirty="0">
                <a:latin typeface="Arial" panose="020B0604020202020204"/>
                <a:cs typeface="Arial" panose="020B0604020202020204"/>
              </a:rPr>
              <a:t>την </a:t>
            </a:r>
            <a:r>
              <a:rPr sz="2400" b="1" dirty="0">
                <a:latin typeface="Arial" panose="020B0604020202020204"/>
                <a:cs typeface="Arial" panose="020B0604020202020204"/>
              </a:rPr>
              <a:t>οπή</a:t>
            </a:r>
            <a:r>
              <a:rPr sz="2400" b="1" spc="-75"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65" dirty="0">
                <a:latin typeface="Arial" panose="020B0604020202020204"/>
                <a:cs typeface="Arial" panose="020B0604020202020204"/>
              </a:rPr>
              <a:t> </a:t>
            </a:r>
            <a:r>
              <a:rPr sz="2400" b="1" spc="-35" dirty="0">
                <a:latin typeface="Arial" panose="020B0604020202020204"/>
                <a:cs typeface="Arial" panose="020B0604020202020204"/>
              </a:rPr>
              <a:t>Τότε</a:t>
            </a:r>
            <a:r>
              <a:rPr sz="2400" b="1" spc="-65" dirty="0">
                <a:latin typeface="Arial" panose="020B0604020202020204"/>
                <a:cs typeface="Arial" panose="020B0604020202020204"/>
              </a:rPr>
              <a:t> </a:t>
            </a:r>
            <a:r>
              <a:rPr sz="2400" b="1" dirty="0">
                <a:latin typeface="Arial" panose="020B0604020202020204"/>
                <a:cs typeface="Arial" panose="020B0604020202020204"/>
              </a:rPr>
              <a:t>τερματίζεται</a:t>
            </a:r>
            <a:r>
              <a:rPr sz="2400" b="1" spc="-65" dirty="0">
                <a:latin typeface="Arial" panose="020B0604020202020204"/>
                <a:cs typeface="Arial" panose="020B0604020202020204"/>
              </a:rPr>
              <a:t> </a:t>
            </a:r>
            <a:r>
              <a:rPr sz="2400" b="1" dirty="0">
                <a:latin typeface="Arial" panose="020B0604020202020204"/>
                <a:cs typeface="Arial" panose="020B0604020202020204"/>
              </a:rPr>
              <a:t>η</a:t>
            </a:r>
            <a:r>
              <a:rPr sz="2400" b="1" spc="-65" dirty="0">
                <a:latin typeface="Arial" panose="020B0604020202020204"/>
                <a:cs typeface="Arial" panose="020B0604020202020204"/>
              </a:rPr>
              <a:t> </a:t>
            </a:r>
            <a:r>
              <a:rPr sz="2400" b="1" dirty="0">
                <a:latin typeface="Arial" panose="020B0604020202020204"/>
                <a:cs typeface="Arial" panose="020B0604020202020204"/>
              </a:rPr>
              <a:t>ενεργή</a:t>
            </a:r>
            <a:r>
              <a:rPr sz="2400" b="1" spc="-60" dirty="0">
                <a:latin typeface="Arial" panose="020B0604020202020204"/>
                <a:cs typeface="Arial" panose="020B0604020202020204"/>
              </a:rPr>
              <a:t> </a:t>
            </a:r>
            <a:r>
              <a:rPr sz="2400" b="1" spc="-10" dirty="0">
                <a:latin typeface="Arial" panose="020B0604020202020204"/>
                <a:cs typeface="Arial" panose="020B0604020202020204"/>
              </a:rPr>
              <a:t>διαδρομή </a:t>
            </a:r>
            <a:r>
              <a:rPr sz="2400" b="1" dirty="0">
                <a:latin typeface="Arial" panose="020B0604020202020204"/>
                <a:cs typeface="Arial" panose="020B0604020202020204"/>
              </a:rPr>
              <a:t>του</a:t>
            </a:r>
            <a:r>
              <a:rPr sz="2400" b="1" spc="-55"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45" dirty="0">
                <a:latin typeface="Arial" panose="020B0604020202020204"/>
                <a:cs typeface="Arial" panose="020B0604020202020204"/>
              </a:rPr>
              <a:t> </a:t>
            </a:r>
            <a:r>
              <a:rPr sz="2400" b="1" spc="-25" dirty="0">
                <a:latin typeface="Arial" panose="020B0604020202020204"/>
                <a:cs typeface="Arial" panose="020B0604020202020204"/>
              </a:rPr>
              <a:t>αντλίας</a:t>
            </a:r>
            <a:r>
              <a:rPr sz="2400" b="1" spc="-25">
                <a:latin typeface="Arial" panose="020B0604020202020204"/>
                <a:cs typeface="Arial" panose="020B0604020202020204"/>
              </a:rPr>
              <a:t>.(</a:t>
            </a:r>
            <a:r>
              <a:rPr sz="2400" b="1" spc="-25" smtClean="0">
                <a:latin typeface="Arial" panose="020B0604020202020204"/>
                <a:cs typeface="Arial" panose="020B0604020202020204"/>
              </a:rPr>
              <a:t>ΑΚΟΛΟΥΘΕΙ</a:t>
            </a:r>
            <a:r>
              <a:rPr lang="el-GR" sz="2400" b="1" spc="-25" dirty="0" smtClean="0">
                <a:latin typeface="Arial" panose="020B0604020202020204"/>
                <a:cs typeface="Arial" panose="020B0604020202020204"/>
              </a:rPr>
              <a:t> </a:t>
            </a:r>
            <a:r>
              <a:rPr sz="2400" b="1" spc="-40" smtClean="0">
                <a:latin typeface="Arial" panose="020B0604020202020204"/>
                <a:cs typeface="Arial" panose="020B0604020202020204"/>
              </a:rPr>
              <a:t> </a:t>
            </a:r>
            <a:r>
              <a:rPr sz="2400" b="1" spc="-10" dirty="0">
                <a:latin typeface="Arial" panose="020B0604020202020204"/>
                <a:cs typeface="Arial" panose="020B0604020202020204"/>
              </a:rPr>
              <a:t>ΕΙΚΟΝΑ)</a:t>
            </a:r>
            <a:endParaRPr sz="2400">
              <a:latin typeface="Arial" panose="020B0604020202020204"/>
              <a:cs typeface="Arial" panose="020B0604020202020204"/>
            </a:endParaRPr>
          </a:p>
        </p:txBody>
      </p:sp>
      <p:grpSp>
        <p:nvGrpSpPr>
          <p:cNvPr id="3" name="object 3"/>
          <p:cNvGrpSpPr/>
          <p:nvPr/>
        </p:nvGrpSpPr>
        <p:grpSpPr>
          <a:xfrm>
            <a:off x="346650" y="-11489"/>
            <a:ext cx="8250555" cy="746125"/>
            <a:chOff x="346650" y="-11489"/>
            <a:chExt cx="8250555" cy="746125"/>
          </a:xfrm>
        </p:grpSpPr>
        <p:sp>
          <p:nvSpPr>
            <p:cNvPr id="4" name="object 4"/>
            <p:cNvSpPr/>
            <p:nvPr/>
          </p:nvSpPr>
          <p:spPr>
            <a:xfrm>
              <a:off x="359409" y="1270"/>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5" name="object 5"/>
            <p:cNvSpPr/>
            <p:nvPr/>
          </p:nvSpPr>
          <p:spPr>
            <a:xfrm>
              <a:off x="359409" y="1270"/>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sp>
          <p:nvSpPr>
            <p:cNvPr id="7" name="object 7"/>
            <p:cNvSpPr/>
            <p:nvPr/>
          </p:nvSpPr>
          <p:spPr>
            <a:xfrm>
              <a:off x="359409" y="2540"/>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8" name="object 8"/>
            <p:cNvSpPr/>
            <p:nvPr/>
          </p:nvSpPr>
          <p:spPr>
            <a:xfrm>
              <a:off x="359409" y="2540"/>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9" name="object 9"/>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561340" y="0"/>
            <a:ext cx="7939750" cy="443711"/>
          </a:xfrm>
          <a:prstGeom prst="rect">
            <a:avLst/>
          </a:prstGeom>
        </p:spPr>
        <p:txBody>
          <a:bodyPr vert="horz" wrap="square" lIns="0" tIns="12700" rIns="0" bIns="0" rtlCol="0">
            <a:spAutoFit/>
          </a:bodyPr>
          <a:lstStyle/>
          <a:p>
            <a:pPr marL="12700">
              <a:lnSpc>
                <a:spcPct val="100000"/>
              </a:lnSpc>
              <a:spcBef>
                <a:spcPts val="100"/>
              </a:spcBef>
              <a:tabLst>
                <a:tab pos="2919095" algn="l"/>
              </a:tabLst>
            </a:pPr>
            <a:r>
              <a:rPr lang="el-GR" b="0" i="1" u="none" dirty="0" smtClean="0">
                <a:solidFill>
                  <a:srgbClr val="FFFFFF"/>
                </a:solidFill>
                <a:latin typeface="Calibri" panose="020F0502020204030204"/>
                <a:cs typeface="Calibri" panose="020F0502020204030204"/>
              </a:rPr>
              <a:t>    1.2. Αντλίες υψηλής πίεσης (συνέχεια). </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113029" y="1041400"/>
            <a:ext cx="8869044" cy="4846197"/>
          </a:xfrm>
          <a:prstGeom prst="rect">
            <a:avLst/>
          </a:prstGeom>
        </p:spPr>
        <p:txBody>
          <a:bodyPr vert="horz" wrap="square" lIns="0" tIns="410209" rIns="0" bIns="0" rtlCol="0">
            <a:spAutoFit/>
          </a:bodyPr>
          <a:lstStyle/>
          <a:p>
            <a:pPr marL="264160" marR="5080">
              <a:lnSpc>
                <a:spcPct val="100000"/>
              </a:lnSpc>
              <a:spcBef>
                <a:spcPts val="100"/>
              </a:spcBef>
            </a:pPr>
            <a:r>
              <a:rPr sz="3600" b="0" dirty="0">
                <a:latin typeface="Arial Black" panose="020B0A04020102020204"/>
                <a:cs typeface="Arial Black" panose="020B0A04020102020204"/>
              </a:rPr>
              <a:t>ΟΤΑΝ </a:t>
            </a:r>
            <a:r>
              <a:rPr sz="3600" b="0" spc="-10" dirty="0">
                <a:latin typeface="Arial Black" panose="020B0A04020102020204"/>
                <a:cs typeface="Arial Black" panose="020B0A04020102020204"/>
              </a:rPr>
              <a:t>ΧΡΗΣΙΜΟΠΟΙΕΙΤΑΙ </a:t>
            </a:r>
            <a:r>
              <a:rPr sz="3600" b="0" dirty="0">
                <a:latin typeface="Arial Black" panose="020B0A04020102020204"/>
                <a:cs typeface="Arial Black" panose="020B0A04020102020204"/>
              </a:rPr>
              <a:t>ΜΕΙΩΤΗΡΑΣ ΜΕΤΑΞΥ</a:t>
            </a:r>
            <a:r>
              <a:rPr sz="3600" b="0" spc="10" dirty="0">
                <a:latin typeface="Arial Black" panose="020B0A04020102020204"/>
                <a:cs typeface="Arial Black" panose="020B0A04020102020204"/>
              </a:rPr>
              <a:t> </a:t>
            </a:r>
            <a:r>
              <a:rPr sz="3600" b="0" spc="-10" dirty="0">
                <a:latin typeface="Arial Black" panose="020B0A04020102020204"/>
                <a:cs typeface="Arial Black" panose="020B0A04020102020204"/>
              </a:rPr>
              <a:t>ΚΙΝΗΤΗΡΑ </a:t>
            </a:r>
            <a:r>
              <a:rPr sz="3600" b="0" dirty="0">
                <a:latin typeface="Arial Black" panose="020B0A04020102020204"/>
                <a:cs typeface="Arial Black" panose="020B0A04020102020204"/>
              </a:rPr>
              <a:t>ΚΑΙ</a:t>
            </a:r>
            <a:r>
              <a:rPr sz="3600" b="0" spc="-5" dirty="0">
                <a:latin typeface="Arial Black" panose="020B0A04020102020204"/>
                <a:cs typeface="Arial Black" panose="020B0A04020102020204"/>
              </a:rPr>
              <a:t> </a:t>
            </a:r>
            <a:r>
              <a:rPr sz="3600" b="0" dirty="0">
                <a:latin typeface="Arial Black" panose="020B0A04020102020204"/>
                <a:cs typeface="Arial Black" panose="020B0A04020102020204"/>
              </a:rPr>
              <a:t>ΕΛΙΚΟΦΟΡΟΥ</a:t>
            </a:r>
            <a:r>
              <a:rPr sz="3600" b="0" spc="10" dirty="0">
                <a:latin typeface="Arial Black" panose="020B0A04020102020204"/>
                <a:cs typeface="Arial Black" panose="020B0A04020102020204"/>
              </a:rPr>
              <a:t> </a:t>
            </a:r>
            <a:r>
              <a:rPr sz="3600" b="0" spc="-10" dirty="0">
                <a:latin typeface="Arial Black" panose="020B0A04020102020204"/>
                <a:cs typeface="Arial Black" panose="020B0A04020102020204"/>
              </a:rPr>
              <a:t>ΑΞΟΝΑ, </a:t>
            </a:r>
            <a:r>
              <a:rPr sz="3600" b="0" dirty="0">
                <a:latin typeface="Arial Black" panose="020B0A04020102020204"/>
                <a:cs typeface="Arial Black" panose="020B0A04020102020204"/>
              </a:rPr>
              <a:t>ΣΥΝΗΘΩΣ</a:t>
            </a:r>
            <a:r>
              <a:rPr sz="3600" b="0" spc="-5" dirty="0">
                <a:latin typeface="Arial Black" panose="020B0A04020102020204"/>
                <a:cs typeface="Arial Black" panose="020B0A04020102020204"/>
              </a:rPr>
              <a:t> </a:t>
            </a:r>
            <a:r>
              <a:rPr sz="3600" b="0" spc="-10" dirty="0">
                <a:latin typeface="Arial Black" panose="020B0A04020102020204"/>
                <a:cs typeface="Arial Black" panose="020B0A04020102020204"/>
              </a:rPr>
              <a:t>ΠΑΡΕΜΒΑΛΛΕΤΑΙ </a:t>
            </a:r>
            <a:r>
              <a:rPr sz="3600" b="0" dirty="0">
                <a:latin typeface="Arial Black" panose="020B0A04020102020204"/>
                <a:cs typeface="Arial Black" panose="020B0A04020102020204"/>
              </a:rPr>
              <a:t>ΚΑΠΟΙΟΥ </a:t>
            </a:r>
            <a:r>
              <a:rPr sz="3600" b="0">
                <a:latin typeface="Arial Black" panose="020B0A04020102020204"/>
                <a:cs typeface="Arial Black" panose="020B0A04020102020204"/>
              </a:rPr>
              <a:t>ΕΙΔΟΣ </a:t>
            </a:r>
            <a:r>
              <a:rPr sz="3600" b="0" spc="-10" smtClean="0">
                <a:latin typeface="Arial Black" panose="020B0A04020102020204"/>
                <a:cs typeface="Arial Black" panose="020B0A04020102020204"/>
              </a:rPr>
              <a:t>ΕΛΑΣΤΙΚΟ</a:t>
            </a:r>
            <a:r>
              <a:rPr lang="el-GR" sz="3600" b="0" spc="-10" dirty="0" smtClean="0">
                <a:latin typeface="Arial Black" panose="020B0A04020102020204"/>
                <a:cs typeface="Arial Black" panose="020B0A04020102020204"/>
              </a:rPr>
              <a:t>Υ </a:t>
            </a:r>
            <a:r>
              <a:rPr sz="3600" b="0" smtClean="0">
                <a:latin typeface="Arial Black" panose="020B0A04020102020204"/>
                <a:cs typeface="Arial Black" panose="020B0A04020102020204"/>
              </a:rPr>
              <a:t>ΣΥΝΔΕΣΜΟ</a:t>
            </a:r>
            <a:r>
              <a:rPr lang="el-GR" sz="3600" b="0" dirty="0" smtClean="0">
                <a:latin typeface="Arial Black" panose="020B0A04020102020204"/>
                <a:cs typeface="Arial Black" panose="020B0A04020102020204"/>
              </a:rPr>
              <a:t>Υ,</a:t>
            </a:r>
            <a:r>
              <a:rPr sz="3600" b="0" spc="-10" smtClean="0">
                <a:latin typeface="Arial Black" panose="020B0A04020102020204"/>
                <a:cs typeface="Arial Black" panose="020B0A04020102020204"/>
              </a:rPr>
              <a:t> </a:t>
            </a:r>
            <a:r>
              <a:rPr sz="3600" b="0" dirty="0">
                <a:latin typeface="Arial Black" panose="020B0A04020102020204"/>
                <a:cs typeface="Arial Black" panose="020B0A04020102020204"/>
              </a:rPr>
              <a:t>ΜΕΤΑ</a:t>
            </a:r>
            <a:r>
              <a:rPr sz="3600" b="0" spc="5" dirty="0">
                <a:latin typeface="Arial Black" panose="020B0A04020102020204"/>
                <a:cs typeface="Arial Black" panose="020B0A04020102020204"/>
              </a:rPr>
              <a:t> </a:t>
            </a:r>
            <a:r>
              <a:rPr sz="3600" b="0" spc="-25" dirty="0">
                <a:latin typeface="Arial Black" panose="020B0A04020102020204"/>
                <a:cs typeface="Arial Black" panose="020B0A04020102020204"/>
              </a:rPr>
              <a:t>ΤΟΝ </a:t>
            </a:r>
            <a:r>
              <a:rPr sz="3600" b="0" dirty="0">
                <a:latin typeface="Arial Black" panose="020B0A04020102020204"/>
                <a:cs typeface="Arial Black" panose="020B0A04020102020204"/>
              </a:rPr>
              <a:t>ΚΙΝΗΤΗΡΑ</a:t>
            </a:r>
            <a:r>
              <a:rPr sz="3600" b="0" spc="5" dirty="0">
                <a:latin typeface="Arial Black" panose="020B0A04020102020204"/>
                <a:cs typeface="Arial Black" panose="020B0A04020102020204"/>
              </a:rPr>
              <a:t> </a:t>
            </a:r>
            <a:r>
              <a:rPr sz="3600" b="0" dirty="0">
                <a:latin typeface="Arial Black" panose="020B0A04020102020204"/>
                <a:cs typeface="Arial Black" panose="020B0A04020102020204"/>
              </a:rPr>
              <a:t>ΚΑΙ</a:t>
            </a:r>
            <a:r>
              <a:rPr sz="3600" b="0" spc="-5" dirty="0">
                <a:latin typeface="Arial Black" panose="020B0A04020102020204"/>
                <a:cs typeface="Arial Black" panose="020B0A04020102020204"/>
              </a:rPr>
              <a:t> </a:t>
            </a:r>
            <a:r>
              <a:rPr sz="3600" b="0" dirty="0">
                <a:latin typeface="Arial Black" panose="020B0A04020102020204"/>
                <a:cs typeface="Arial Black" panose="020B0A04020102020204"/>
              </a:rPr>
              <a:t>ΠΡΙΝ </a:t>
            </a:r>
            <a:r>
              <a:rPr sz="3600" b="0" spc="-25" dirty="0">
                <a:latin typeface="Arial Black" panose="020B0A04020102020204"/>
                <a:cs typeface="Arial Black" panose="020B0A04020102020204"/>
              </a:rPr>
              <a:t>ΤΟ </a:t>
            </a:r>
            <a:r>
              <a:rPr sz="3600" b="0" spc="-10" dirty="0">
                <a:latin typeface="Arial Black" panose="020B0A04020102020204"/>
                <a:cs typeface="Arial Black" panose="020B0A04020102020204"/>
              </a:rPr>
              <a:t>ΜΕΙΩΤΗΡΑ.</a:t>
            </a:r>
            <a:endParaRPr sz="3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248660">
              <a:lnSpc>
                <a:spcPct val="100000"/>
              </a:lnSpc>
              <a:spcBef>
                <a:spcPts val="100"/>
              </a:spcBef>
            </a:pPr>
            <a:r>
              <a:rPr sz="2400" spc="-10" dirty="0"/>
              <a:t>ΣΥΝΔΕΣΜΟΙ</a:t>
            </a:r>
            <a:endParaRPr sz="2400"/>
          </a:p>
        </p:txBody>
      </p:sp>
    </p:spTree>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99540"/>
            <a:ext cx="8423275" cy="4536440"/>
          </a:xfrm>
          <a:prstGeom prst="rect">
            <a:avLst/>
          </a:prstGeom>
        </p:spPr>
        <p:txBody>
          <a:bodyPr vert="horz" wrap="square" lIns="0" tIns="12700" rIns="0" bIns="0" rtlCol="0">
            <a:spAutoFit/>
          </a:bodyPr>
          <a:lstStyle/>
          <a:p>
            <a:pPr marL="235585">
              <a:lnSpc>
                <a:spcPct val="100000"/>
              </a:lnSpc>
              <a:spcBef>
                <a:spcPts val="100"/>
              </a:spcBef>
            </a:pPr>
            <a:r>
              <a:rPr sz="2000" u="heavy" dirty="0">
                <a:solidFill>
                  <a:srgbClr val="006FBF"/>
                </a:solidFill>
                <a:uFill>
                  <a:solidFill>
                    <a:srgbClr val="006FBF"/>
                  </a:solidFill>
                </a:uFill>
                <a:latin typeface="Arial Black" panose="020B0A04020102020204"/>
                <a:cs typeface="Arial Black" panose="020B0A04020102020204"/>
              </a:rPr>
              <a:t>Ο</a:t>
            </a:r>
            <a:r>
              <a:rPr sz="2000" u="heavy" spc="-25" dirty="0">
                <a:solidFill>
                  <a:srgbClr val="006FBF"/>
                </a:solidFill>
                <a:uFill>
                  <a:solidFill>
                    <a:srgbClr val="006FBF"/>
                  </a:solidFill>
                </a:uFill>
                <a:latin typeface="Arial Black" panose="020B0A04020102020204"/>
                <a:cs typeface="Arial Black" panose="020B0A04020102020204"/>
              </a:rPr>
              <a:t> </a:t>
            </a:r>
            <a:r>
              <a:rPr sz="2000" u="heavy">
                <a:solidFill>
                  <a:srgbClr val="006FBF"/>
                </a:solidFill>
                <a:uFill>
                  <a:solidFill>
                    <a:srgbClr val="006FBF"/>
                  </a:solidFill>
                </a:uFill>
                <a:latin typeface="Arial Black" panose="020B0A04020102020204"/>
                <a:cs typeface="Arial Black" panose="020B0A04020102020204"/>
              </a:rPr>
              <a:t>ΣΥΝΔΕΣΜΟΣ</a:t>
            </a:r>
            <a:r>
              <a:rPr sz="2000" u="heavy" spc="-15">
                <a:solidFill>
                  <a:srgbClr val="006FBF"/>
                </a:solidFill>
                <a:uFill>
                  <a:solidFill>
                    <a:srgbClr val="006FBF"/>
                  </a:solidFill>
                </a:uFill>
                <a:latin typeface="Arial Black" panose="020B0A04020102020204"/>
                <a:cs typeface="Arial Black" panose="020B0A04020102020204"/>
              </a:rPr>
              <a:t> </a:t>
            </a:r>
            <a:r>
              <a:rPr lang="el-GR" sz="2000" u="heavy" spc="-15" dirty="0" smtClean="0">
                <a:solidFill>
                  <a:srgbClr val="006FBF"/>
                </a:solidFill>
                <a:uFill>
                  <a:solidFill>
                    <a:srgbClr val="006FBF"/>
                  </a:solidFill>
                </a:uFill>
                <a:latin typeface="Arial Black" panose="020B0A04020102020204"/>
                <a:cs typeface="Arial Black" panose="020B0A04020102020204"/>
              </a:rPr>
              <a:t>ΕΚ</a:t>
            </a:r>
            <a:r>
              <a:rPr sz="2000" u="heavy" smtClean="0">
                <a:solidFill>
                  <a:srgbClr val="006FBF"/>
                </a:solidFill>
                <a:uFill>
                  <a:solidFill>
                    <a:srgbClr val="006FBF"/>
                  </a:solidFill>
                </a:uFill>
                <a:latin typeface="Arial Black" panose="020B0A04020102020204"/>
                <a:cs typeface="Arial Black" panose="020B0A04020102020204"/>
              </a:rPr>
              <a:t>ΤΕΛΕΙ</a:t>
            </a:r>
            <a:r>
              <a:rPr sz="2000" u="heavy" spc="-15" smtClean="0">
                <a:solidFill>
                  <a:srgbClr val="006FBF"/>
                </a:solidFill>
                <a:uFill>
                  <a:solidFill>
                    <a:srgbClr val="006FBF"/>
                  </a:solidFill>
                </a:uFill>
                <a:latin typeface="Arial Black" panose="020B0A04020102020204"/>
                <a:cs typeface="Arial Black" panose="020B0A04020102020204"/>
              </a:rPr>
              <a:t> </a:t>
            </a:r>
            <a:r>
              <a:rPr sz="2000" u="heavy" dirty="0">
                <a:solidFill>
                  <a:srgbClr val="006FBF"/>
                </a:solidFill>
                <a:uFill>
                  <a:solidFill>
                    <a:srgbClr val="006FBF"/>
                  </a:solidFill>
                </a:uFill>
                <a:latin typeface="Arial Black" panose="020B0A04020102020204"/>
                <a:cs typeface="Arial Black" panose="020B0A04020102020204"/>
              </a:rPr>
              <a:t>ΤΙΣ</a:t>
            </a:r>
            <a:r>
              <a:rPr sz="2000" u="heavy" spc="-20" dirty="0">
                <a:solidFill>
                  <a:srgbClr val="006FBF"/>
                </a:solidFill>
                <a:uFill>
                  <a:solidFill>
                    <a:srgbClr val="006FBF"/>
                  </a:solidFill>
                </a:uFill>
                <a:latin typeface="Arial Black" panose="020B0A04020102020204"/>
                <a:cs typeface="Arial Black" panose="020B0A04020102020204"/>
              </a:rPr>
              <a:t> </a:t>
            </a:r>
            <a:r>
              <a:rPr sz="2000" u="heavy" dirty="0">
                <a:solidFill>
                  <a:srgbClr val="006FBF"/>
                </a:solidFill>
                <a:uFill>
                  <a:solidFill>
                    <a:srgbClr val="006FBF"/>
                  </a:solidFill>
                </a:uFill>
                <a:latin typeface="Arial Black" panose="020B0A04020102020204"/>
                <a:cs typeface="Arial Black" panose="020B0A04020102020204"/>
              </a:rPr>
              <a:t>ΑΚΟΛΟΥΘΕΣ</a:t>
            </a:r>
            <a:r>
              <a:rPr sz="2000" u="heavy" spc="-10" dirty="0">
                <a:solidFill>
                  <a:srgbClr val="006FBF"/>
                </a:solidFill>
                <a:uFill>
                  <a:solidFill>
                    <a:srgbClr val="006FBF"/>
                  </a:solidFill>
                </a:uFill>
                <a:latin typeface="Arial Black" panose="020B0A04020102020204"/>
                <a:cs typeface="Arial Black" panose="020B0A04020102020204"/>
              </a:rPr>
              <a:t> ΛΕΙΤΟΥΡΓΙΕΣ:</a:t>
            </a:r>
            <a:endParaRPr sz="2000">
              <a:latin typeface="Arial Black" panose="020B0A04020102020204"/>
              <a:cs typeface="Arial Black" panose="020B0A04020102020204"/>
            </a:endParaRPr>
          </a:p>
          <a:p>
            <a:pPr>
              <a:lnSpc>
                <a:spcPct val="100000"/>
              </a:lnSpc>
            </a:pPr>
            <a:endParaRPr sz="2300">
              <a:latin typeface="Arial Black" panose="020B0A04020102020204"/>
              <a:cs typeface="Arial Black" panose="020B0A04020102020204"/>
            </a:endParaRPr>
          </a:p>
          <a:p>
            <a:pPr marL="355600" marR="66040" indent="-342900">
              <a:lnSpc>
                <a:spcPct val="100000"/>
              </a:lnSpc>
              <a:spcBef>
                <a:spcPts val="5"/>
              </a:spcBef>
              <a:buClr>
                <a:srgbClr val="FF0000"/>
              </a:buClr>
              <a:buFont typeface="Wingdings" panose="05000000000000000000"/>
              <a:buChar char=""/>
              <a:tabLst>
                <a:tab pos="355600" algn="l"/>
              </a:tabLst>
            </a:pPr>
            <a:r>
              <a:rPr sz="2200" dirty="0">
                <a:latin typeface="Arial Black" panose="020B0A04020102020204"/>
                <a:cs typeface="Arial Black" panose="020B0A04020102020204"/>
              </a:rPr>
              <a:t>ΛΕΙΤΟΥΡΓΕΙ</a:t>
            </a:r>
            <a:r>
              <a:rPr sz="2200" spc="-95" dirty="0">
                <a:latin typeface="Arial Black" panose="020B0A04020102020204"/>
                <a:cs typeface="Arial Black" panose="020B0A04020102020204"/>
              </a:rPr>
              <a:t> </a:t>
            </a:r>
            <a:r>
              <a:rPr sz="2200" dirty="0">
                <a:latin typeface="Arial Black" panose="020B0A04020102020204"/>
                <a:cs typeface="Arial Black" panose="020B0A04020102020204"/>
              </a:rPr>
              <a:t>ΩΣ</a:t>
            </a:r>
            <a:r>
              <a:rPr sz="2200" spc="-75" dirty="0">
                <a:latin typeface="Arial Black" panose="020B0A04020102020204"/>
                <a:cs typeface="Arial Black" panose="020B0A04020102020204"/>
              </a:rPr>
              <a:t> </a:t>
            </a:r>
            <a:r>
              <a:rPr sz="2200" dirty="0">
                <a:latin typeface="Arial Black" panose="020B0A04020102020204"/>
                <a:cs typeface="Arial Black" panose="020B0A04020102020204"/>
              </a:rPr>
              <a:t>ΑΠΟΣΒΕΣΤΗΡΑΣ</a:t>
            </a:r>
            <a:r>
              <a:rPr sz="2200" spc="-70" dirty="0">
                <a:latin typeface="Arial Black" panose="020B0A04020102020204"/>
                <a:cs typeface="Arial Black" panose="020B0A04020102020204"/>
              </a:rPr>
              <a:t> </a:t>
            </a:r>
            <a:r>
              <a:rPr sz="2200" spc="-10" dirty="0">
                <a:latin typeface="Arial Black" panose="020B0A04020102020204"/>
                <a:cs typeface="Arial Black" panose="020B0A04020102020204"/>
              </a:rPr>
              <a:t>ΕΞΟΜΑΛΥΝΟΝΤΑΣ </a:t>
            </a:r>
            <a:r>
              <a:rPr sz="2200" dirty="0">
                <a:latin typeface="Arial Black" panose="020B0A04020102020204"/>
                <a:cs typeface="Arial Black" panose="020B0A04020102020204"/>
              </a:rPr>
              <a:t>ΤΙΣ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ΑΠΟΤΟΜΕΣ</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ΜΕΤΑΒΟΛΕΣ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ΤΗΣ</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ΡΟΠΗΣ</a:t>
            </a:r>
            <a:r>
              <a:rPr sz="2200" spc="-50" dirty="0">
                <a:latin typeface="Arial Black" panose="020B0A04020102020204"/>
                <a:cs typeface="Arial Black" panose="020B0A04020102020204"/>
              </a:rPr>
              <a:t> </a:t>
            </a:r>
            <a:r>
              <a:rPr sz="2200" spc="-25" dirty="0">
                <a:latin typeface="Arial Black" panose="020B0A04020102020204"/>
                <a:cs typeface="Arial Black" panose="020B0A04020102020204"/>
              </a:rPr>
              <a:t>ΤΟΥ </a:t>
            </a:r>
            <a:r>
              <a:rPr sz="2200" dirty="0">
                <a:latin typeface="Arial Black" panose="020B0A04020102020204"/>
                <a:cs typeface="Arial Black" panose="020B0A04020102020204"/>
              </a:rPr>
              <a:t>ΚΙΝΗΤΗΡΑ</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ΩΣΤΕ</a:t>
            </a:r>
            <a:r>
              <a:rPr sz="2200" spc="-45"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ΠΡΟΣΤΑΤΕΥΘΕΙ</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Ο</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ΜΕΙΩΤΗΡΑΣ ΣΤΡΟΦΩΝ.</a:t>
            </a:r>
            <a:endParaRPr sz="2200">
              <a:latin typeface="Arial Black" panose="020B0A04020102020204"/>
              <a:cs typeface="Arial Black" panose="020B0A04020102020204"/>
            </a:endParaRPr>
          </a:p>
          <a:p>
            <a:pPr marL="355600" marR="5080" indent="-342900">
              <a:lnSpc>
                <a:spcPct val="100000"/>
              </a:lnSpc>
              <a:spcBef>
                <a:spcPts val="440"/>
              </a:spcBef>
              <a:buClr>
                <a:srgbClr val="FF0000"/>
              </a:buClr>
              <a:buFont typeface="Wingdings" panose="05000000000000000000"/>
              <a:buChar char=""/>
              <a:tabLst>
                <a:tab pos="355600" algn="l"/>
              </a:tabLst>
            </a:pPr>
            <a:r>
              <a:rPr sz="2200" dirty="0">
                <a:latin typeface="Arial Black" panose="020B0A04020102020204"/>
                <a:cs typeface="Arial Black" panose="020B0A04020102020204"/>
              </a:rPr>
              <a:t>ΜΠΟΡΕΙ</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ΝΑ</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ΧΡΗΣΙΜΟΠΟΙΗΘΕΙ</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ΩΣ</a:t>
            </a:r>
            <a:r>
              <a:rPr sz="2200" spc="-55" dirty="0">
                <a:latin typeface="Arial Black" panose="020B0A04020102020204"/>
                <a:cs typeface="Arial Black" panose="020B0A04020102020204"/>
              </a:rPr>
              <a:t> </a:t>
            </a:r>
            <a:r>
              <a:rPr sz="2200" spc="-10" dirty="0">
                <a:latin typeface="Arial Black" panose="020B0A04020102020204"/>
                <a:cs typeface="Arial Black" panose="020B0A04020102020204"/>
              </a:rPr>
              <a:t>ΠΑΧΥΣ </a:t>
            </a:r>
            <a:r>
              <a:rPr sz="2200">
                <a:latin typeface="Arial Black" panose="020B0A04020102020204"/>
                <a:cs typeface="Arial Black" panose="020B0A04020102020204"/>
              </a:rPr>
              <a:t>ΣΥΜΠΛΕΚΤΗΣ</a:t>
            </a:r>
            <a:r>
              <a:rPr sz="2200" spc="-95">
                <a:latin typeface="Arial Black" panose="020B0A04020102020204"/>
                <a:cs typeface="Arial Black" panose="020B0A04020102020204"/>
              </a:rPr>
              <a:t> </a:t>
            </a:r>
            <a:r>
              <a:rPr sz="2200" smtClean="0">
                <a:latin typeface="Arial Black" panose="020B0A04020102020204"/>
                <a:cs typeface="Arial Black" panose="020B0A04020102020204"/>
              </a:rPr>
              <a:t>ΣΥΝΔΕΣ</a:t>
            </a:r>
            <a:r>
              <a:rPr lang="el-GR" sz="2200" dirty="0" smtClean="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80" smtClean="0">
                <a:latin typeface="Arial Black" panose="020B0A04020102020204"/>
                <a:cs typeface="Arial Black" panose="020B0A04020102020204"/>
              </a:rPr>
              <a:t> </a:t>
            </a:r>
            <a:r>
              <a:rPr sz="2200">
                <a:latin typeface="Arial Black" panose="020B0A04020102020204"/>
                <a:cs typeface="Arial Black" panose="020B0A04020102020204"/>
              </a:rPr>
              <a:t>–</a:t>
            </a:r>
            <a:r>
              <a:rPr sz="2200" spc="-75">
                <a:latin typeface="Arial Black" panose="020B0A04020102020204"/>
                <a:cs typeface="Arial Black" panose="020B0A04020102020204"/>
              </a:rPr>
              <a:t> </a:t>
            </a:r>
            <a:r>
              <a:rPr sz="2200" smtClean="0">
                <a:latin typeface="Arial Black" panose="020B0A04020102020204"/>
                <a:cs typeface="Arial Black" panose="020B0A04020102020204"/>
              </a:rPr>
              <a:t>ΑΠΟΣΥΝΔΕΣ</a:t>
            </a:r>
            <a:r>
              <a:rPr lang="el-GR" sz="2200" dirty="0" smtClean="0">
                <a:latin typeface="Arial Black" panose="020B0A04020102020204"/>
                <a:cs typeface="Arial Black" panose="020B0A04020102020204"/>
              </a:rPr>
              <a:t>Η</a:t>
            </a:r>
            <a:r>
              <a:rPr sz="2200" smtClean="0">
                <a:latin typeface="Arial Black" panose="020B0A04020102020204"/>
                <a:cs typeface="Arial Black" panose="020B0A04020102020204"/>
              </a:rPr>
              <a:t>Σ</a:t>
            </a:r>
            <a:r>
              <a:rPr sz="2200" spc="-70" smtClean="0">
                <a:latin typeface="Arial Black" panose="020B0A04020102020204"/>
                <a:cs typeface="Arial Black" panose="020B0A04020102020204"/>
              </a:rPr>
              <a:t> </a:t>
            </a:r>
            <a:r>
              <a:rPr sz="2200" spc="-20" dirty="0">
                <a:latin typeface="Arial Black" panose="020B0A04020102020204"/>
                <a:cs typeface="Arial Black" panose="020B0A04020102020204"/>
              </a:rPr>
              <a:t>ΚΑΤΑ </a:t>
            </a:r>
            <a:r>
              <a:rPr sz="2200" dirty="0">
                <a:latin typeface="Arial Black" panose="020B0A04020102020204"/>
                <a:cs typeface="Arial Black" panose="020B0A04020102020204"/>
              </a:rPr>
              <a:t>ΤΗΝ</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ΔΙΑΡΚΕΙΑ</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ΤΩΝ</a:t>
            </a:r>
            <a:r>
              <a:rPr sz="2200" spc="-45" dirty="0">
                <a:latin typeface="Arial Black" panose="020B0A04020102020204"/>
                <a:cs typeface="Arial Black" panose="020B0A04020102020204"/>
              </a:rPr>
              <a:t> </a:t>
            </a:r>
            <a:r>
              <a:rPr sz="2200" spc="-10" dirty="0">
                <a:latin typeface="Arial Black" panose="020B0A04020102020204"/>
                <a:cs typeface="Arial Black" panose="020B0A04020102020204"/>
              </a:rPr>
              <a:t>ΕΛΙΓΜΩΝ.</a:t>
            </a:r>
            <a:endParaRPr sz="2200">
              <a:latin typeface="Arial Black" panose="020B0A04020102020204"/>
              <a:cs typeface="Arial Black" panose="020B0A04020102020204"/>
            </a:endParaRPr>
          </a:p>
          <a:p>
            <a:pPr marL="355600" marR="762635" indent="-342900">
              <a:lnSpc>
                <a:spcPct val="100000"/>
              </a:lnSpc>
              <a:spcBef>
                <a:spcPts val="430"/>
              </a:spcBef>
              <a:buClr>
                <a:srgbClr val="FF0000"/>
              </a:buClr>
              <a:buFont typeface="Wingdings" panose="05000000000000000000"/>
              <a:buChar char=""/>
              <a:tabLst>
                <a:tab pos="355600" algn="l"/>
              </a:tabLst>
            </a:pPr>
            <a:r>
              <a:rPr sz="2200" dirty="0">
                <a:latin typeface="Arial Black" panose="020B0A04020102020204"/>
                <a:cs typeface="Arial Black" panose="020B0A04020102020204"/>
              </a:rPr>
              <a:t>ΛΕΙΤΟΥΡΓΕΙ</a:t>
            </a:r>
            <a:r>
              <a:rPr sz="2200" spc="-80" dirty="0">
                <a:latin typeface="Arial Black" panose="020B0A04020102020204"/>
                <a:cs typeface="Arial Black" panose="020B0A04020102020204"/>
              </a:rPr>
              <a:t> </a:t>
            </a:r>
            <a:r>
              <a:rPr sz="2200" dirty="0">
                <a:latin typeface="Arial Black" panose="020B0A04020102020204"/>
                <a:cs typeface="Arial Black" panose="020B0A04020102020204"/>
              </a:rPr>
              <a:t>ΩΣ</a:t>
            </a:r>
            <a:r>
              <a:rPr sz="2200" spc="-55" dirty="0">
                <a:latin typeface="Arial Black" panose="020B0A04020102020204"/>
                <a:cs typeface="Arial Black" panose="020B0A04020102020204"/>
              </a:rPr>
              <a:t> </a:t>
            </a:r>
            <a:r>
              <a:rPr sz="2200" dirty="0">
                <a:latin typeface="Arial Black" panose="020B0A04020102020204"/>
                <a:cs typeface="Arial Black" panose="020B0A04020102020204"/>
              </a:rPr>
              <a:t>ΣΥΣΤΗΜΑ</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ΑΣΦΑΛΕΙΑΣ</a:t>
            </a:r>
            <a:r>
              <a:rPr sz="2200" spc="-65" dirty="0">
                <a:latin typeface="Arial Black" panose="020B0A04020102020204"/>
                <a:cs typeface="Arial Black" panose="020B0A04020102020204"/>
              </a:rPr>
              <a:t> </a:t>
            </a:r>
            <a:r>
              <a:rPr sz="2200" spc="-25">
                <a:latin typeface="Arial Black" panose="020B0A04020102020204"/>
                <a:cs typeface="Arial Black" panose="020B0A04020102020204"/>
              </a:rPr>
              <a:t>ΤΗΣ </a:t>
            </a:r>
            <a:r>
              <a:rPr sz="2200" smtClean="0">
                <a:latin typeface="Arial Black" panose="020B0A04020102020204"/>
                <a:cs typeface="Arial Black" panose="020B0A04020102020204"/>
              </a:rPr>
              <a:t>ΜΕΓΙΣΤΗΣ</a:t>
            </a:r>
            <a:r>
              <a:rPr lang="el-GR" sz="2200" dirty="0" smtClean="0">
                <a:latin typeface="Arial Black" panose="020B0A04020102020204"/>
                <a:cs typeface="Arial Black" panose="020B0A04020102020204"/>
              </a:rPr>
              <a:t> </a:t>
            </a:r>
            <a:r>
              <a:rPr sz="2200" spc="-65" smtClean="0">
                <a:latin typeface="Arial Black" panose="020B0A04020102020204"/>
                <a:cs typeface="Arial Black" panose="020B0A04020102020204"/>
              </a:rPr>
              <a:t> </a:t>
            </a:r>
            <a:r>
              <a:rPr sz="2200" smtClean="0">
                <a:latin typeface="Arial Black" panose="020B0A04020102020204"/>
                <a:cs typeface="Arial Black" panose="020B0A04020102020204"/>
              </a:rPr>
              <a:t>ΡΟΠΗΣ</a:t>
            </a:r>
            <a:r>
              <a:rPr lang="el-GR" sz="2200" dirty="0" smtClean="0">
                <a:latin typeface="Arial Black" panose="020B0A04020102020204"/>
                <a:cs typeface="Arial Black" panose="020B0A04020102020204"/>
              </a:rPr>
              <a:t> </a:t>
            </a:r>
            <a:r>
              <a:rPr sz="2200" spc="-45" smtClean="0">
                <a:latin typeface="Arial Black" panose="020B0A04020102020204"/>
                <a:cs typeface="Arial Black" panose="020B0A04020102020204"/>
              </a:rPr>
              <a:t> </a:t>
            </a:r>
            <a:r>
              <a:rPr sz="2200">
                <a:latin typeface="Arial Black" panose="020B0A04020102020204"/>
                <a:cs typeface="Arial Black" panose="020B0A04020102020204"/>
              </a:rPr>
              <a:t>ΠΟΥ</a:t>
            </a:r>
            <a:r>
              <a:rPr sz="2200" spc="-50">
                <a:latin typeface="Arial Black" panose="020B0A04020102020204"/>
                <a:cs typeface="Arial Black" panose="020B0A04020102020204"/>
              </a:rPr>
              <a:t> </a:t>
            </a:r>
            <a:r>
              <a:rPr lang="el-GR" sz="2200" spc="-50" dirty="0" smtClean="0">
                <a:latin typeface="Arial Black" panose="020B0A04020102020204"/>
                <a:cs typeface="Arial Black" panose="020B0A04020102020204"/>
              </a:rPr>
              <a:t> </a:t>
            </a:r>
            <a:r>
              <a:rPr sz="2200" spc="-10" smtClean="0">
                <a:latin typeface="Arial Black" panose="020B0A04020102020204"/>
                <a:cs typeface="Arial Black" panose="020B0A04020102020204"/>
              </a:rPr>
              <a:t>ΜΕΤΑΦΕΡΕΤΑΙ </a:t>
            </a:r>
            <a:r>
              <a:rPr sz="2200" dirty="0">
                <a:latin typeface="Arial Black" panose="020B0A04020102020204"/>
                <a:cs typeface="Arial Black" panose="020B0A04020102020204"/>
              </a:rPr>
              <a:t>ΠΕΡΙΟΡΙΖΟΝΤΑΣ</a:t>
            </a:r>
            <a:r>
              <a:rPr sz="2200" spc="-65" dirty="0">
                <a:latin typeface="Arial Black" panose="020B0A04020102020204"/>
                <a:cs typeface="Arial Black" panose="020B0A04020102020204"/>
              </a:rPr>
              <a:t> </a:t>
            </a:r>
            <a:r>
              <a:rPr sz="2200" dirty="0">
                <a:latin typeface="Arial Black" panose="020B0A04020102020204"/>
                <a:cs typeface="Arial Black" panose="020B0A04020102020204"/>
              </a:rPr>
              <a:t>ΤΗΝ</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ΚΑΤΩ</a:t>
            </a:r>
            <a:r>
              <a:rPr sz="2200" spc="-60" dirty="0">
                <a:latin typeface="Arial Black" panose="020B0A04020102020204"/>
                <a:cs typeface="Arial Black" panose="020B0A04020102020204"/>
              </a:rPr>
              <a:t> </a:t>
            </a:r>
            <a:r>
              <a:rPr sz="2200" dirty="0">
                <a:latin typeface="Arial Black" panose="020B0A04020102020204"/>
                <a:cs typeface="Arial Black" panose="020B0A04020102020204"/>
              </a:rPr>
              <a:t>ΑΠΟ</a:t>
            </a:r>
            <a:r>
              <a:rPr sz="2200" spc="-50" dirty="0">
                <a:latin typeface="Arial Black" panose="020B0A04020102020204"/>
                <a:cs typeface="Arial Black" panose="020B0A04020102020204"/>
              </a:rPr>
              <a:t> </a:t>
            </a:r>
            <a:r>
              <a:rPr sz="2200" dirty="0">
                <a:latin typeface="Arial Black" panose="020B0A04020102020204"/>
                <a:cs typeface="Arial Black" panose="020B0A04020102020204"/>
              </a:rPr>
              <a:t>ΕΝΑ</a:t>
            </a:r>
            <a:r>
              <a:rPr sz="2200" spc="-50" dirty="0">
                <a:latin typeface="Arial Black" panose="020B0A04020102020204"/>
                <a:cs typeface="Arial Black" panose="020B0A04020102020204"/>
              </a:rPr>
              <a:t> </a:t>
            </a:r>
            <a:r>
              <a:rPr sz="2200" spc="-10" dirty="0">
                <a:latin typeface="Arial Black" panose="020B0A04020102020204"/>
                <a:cs typeface="Arial Black" panose="020B0A04020102020204"/>
              </a:rPr>
              <a:t>ΜΕΓΙΣΤΟ ΟΡΙΟ.</a:t>
            </a:r>
            <a:endParaRPr sz="22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248660">
              <a:lnSpc>
                <a:spcPct val="100000"/>
              </a:lnSpc>
              <a:spcBef>
                <a:spcPts val="100"/>
              </a:spcBef>
            </a:pPr>
            <a:r>
              <a:rPr sz="2400" u="sng" spc="-10" dirty="0">
                <a:solidFill>
                  <a:srgbClr val="FFFFFF"/>
                </a:solidFill>
                <a:uFill>
                  <a:solidFill>
                    <a:srgbClr val="FFFFFF"/>
                  </a:solidFill>
                </a:uFill>
              </a:rPr>
              <a:t>ΣΥΝΔΕΣΜΟΙ</a:t>
            </a:r>
            <a:endParaRPr sz="2400"/>
          </a:p>
        </p:txBody>
      </p:sp>
    </p:spTree>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901189" y="1701800"/>
            <a:ext cx="5407660" cy="2938780"/>
          </a:xfrm>
          <a:prstGeom prst="rect">
            <a:avLst/>
          </a:prstGeom>
        </p:spPr>
        <p:txBody>
          <a:bodyPr vert="horz" wrap="square" lIns="0" tIns="12700" rIns="0" bIns="0" rtlCol="0">
            <a:spAutoFit/>
          </a:bodyPr>
          <a:lstStyle/>
          <a:p>
            <a:pPr marL="12700">
              <a:lnSpc>
                <a:spcPct val="100000"/>
              </a:lnSpc>
              <a:spcBef>
                <a:spcPts val="100"/>
              </a:spcBef>
            </a:pPr>
            <a:r>
              <a:rPr sz="2800" u="heavy" dirty="0">
                <a:solidFill>
                  <a:srgbClr val="006FBF"/>
                </a:solidFill>
                <a:uFill>
                  <a:solidFill>
                    <a:srgbClr val="006FBF"/>
                  </a:solidFill>
                </a:uFill>
                <a:latin typeface="Arial Black" panose="020B0A04020102020204"/>
                <a:cs typeface="Arial Black" panose="020B0A04020102020204"/>
              </a:rPr>
              <a:t>ΤΑ</a:t>
            </a:r>
            <a:r>
              <a:rPr sz="2800" u="heavy" spc="-5" dirty="0">
                <a:solidFill>
                  <a:srgbClr val="006FBF"/>
                </a:solidFill>
                <a:uFill>
                  <a:solidFill>
                    <a:srgbClr val="006FBF"/>
                  </a:solidFill>
                </a:uFill>
                <a:latin typeface="Arial Black" panose="020B0A04020102020204"/>
                <a:cs typeface="Arial Black" panose="020B0A04020102020204"/>
              </a:rPr>
              <a:t> </a:t>
            </a:r>
            <a:r>
              <a:rPr sz="2800" u="heavy" dirty="0">
                <a:solidFill>
                  <a:srgbClr val="006FBF"/>
                </a:solidFill>
                <a:uFill>
                  <a:solidFill>
                    <a:srgbClr val="006FBF"/>
                  </a:solidFill>
                </a:uFill>
                <a:latin typeface="Arial Black" panose="020B0A04020102020204"/>
                <a:cs typeface="Arial Black" panose="020B0A04020102020204"/>
              </a:rPr>
              <a:t>ΕΙΔΗ</a:t>
            </a:r>
            <a:r>
              <a:rPr sz="2800" u="heavy" spc="10" dirty="0">
                <a:solidFill>
                  <a:srgbClr val="006FBF"/>
                </a:solidFill>
                <a:uFill>
                  <a:solidFill>
                    <a:srgbClr val="006FBF"/>
                  </a:solidFill>
                </a:uFill>
                <a:latin typeface="Arial Black" panose="020B0A04020102020204"/>
                <a:cs typeface="Arial Black" panose="020B0A04020102020204"/>
              </a:rPr>
              <a:t> </a:t>
            </a:r>
            <a:r>
              <a:rPr sz="2800" u="heavy" dirty="0">
                <a:solidFill>
                  <a:srgbClr val="006FBF"/>
                </a:solidFill>
                <a:uFill>
                  <a:solidFill>
                    <a:srgbClr val="006FBF"/>
                  </a:solidFill>
                </a:uFill>
                <a:latin typeface="Arial Black" panose="020B0A04020102020204"/>
                <a:cs typeface="Arial Black" panose="020B0A04020102020204"/>
              </a:rPr>
              <a:t>ΤΩΝ</a:t>
            </a:r>
            <a:r>
              <a:rPr sz="2800" u="heavy" spc="10" dirty="0">
                <a:solidFill>
                  <a:srgbClr val="006FBF"/>
                </a:solidFill>
                <a:uFill>
                  <a:solidFill>
                    <a:srgbClr val="006FBF"/>
                  </a:solidFill>
                </a:uFill>
                <a:latin typeface="Arial Black" panose="020B0A04020102020204"/>
                <a:cs typeface="Arial Black" panose="020B0A04020102020204"/>
              </a:rPr>
              <a:t> </a:t>
            </a:r>
            <a:r>
              <a:rPr sz="2800" u="heavy" spc="-10" dirty="0">
                <a:solidFill>
                  <a:srgbClr val="006FBF"/>
                </a:solidFill>
                <a:uFill>
                  <a:solidFill>
                    <a:srgbClr val="006FBF"/>
                  </a:solidFill>
                </a:uFill>
                <a:latin typeface="Arial Black" panose="020B0A04020102020204"/>
                <a:cs typeface="Arial Black" panose="020B0A04020102020204"/>
              </a:rPr>
              <a:t>ΣΥΝΔΕΣΜΩΝ:</a:t>
            </a:r>
            <a:endParaRPr sz="2800">
              <a:latin typeface="Arial Black" panose="020B0A04020102020204"/>
              <a:cs typeface="Arial Black" panose="020B0A04020102020204"/>
            </a:endParaRPr>
          </a:p>
          <a:p>
            <a:pPr>
              <a:lnSpc>
                <a:spcPct val="100000"/>
              </a:lnSpc>
              <a:spcBef>
                <a:spcPts val="25"/>
              </a:spcBef>
            </a:pPr>
            <a:endParaRPr sz="3150">
              <a:latin typeface="Arial Black" panose="020B0A04020102020204"/>
              <a:cs typeface="Arial Black" panose="020B0A04020102020204"/>
            </a:endParaRPr>
          </a:p>
          <a:p>
            <a:pPr marL="396875" indent="-355600">
              <a:lnSpc>
                <a:spcPct val="100000"/>
              </a:lnSpc>
              <a:buClr>
                <a:srgbClr val="FF0000"/>
              </a:buClr>
              <a:buSzPct val="96000"/>
              <a:buAutoNum type="arabicPeriod"/>
              <a:tabLst>
                <a:tab pos="397510" algn="l"/>
              </a:tabLst>
            </a:pPr>
            <a:r>
              <a:rPr sz="2800" spc="-10" dirty="0">
                <a:latin typeface="Arial Black" panose="020B0A04020102020204"/>
                <a:cs typeface="Arial Black" panose="020B0A04020102020204"/>
              </a:rPr>
              <a:t>ΗΛΕΚΤΡΟΜΑΓΝΗΤΙΚΟΙ.</a:t>
            </a:r>
            <a:endParaRPr sz="2800">
              <a:latin typeface="Arial Black" panose="020B0A04020102020204"/>
              <a:cs typeface="Arial Black" panose="020B0A04020102020204"/>
            </a:endParaRPr>
          </a:p>
          <a:p>
            <a:pPr marL="396875" indent="-355600">
              <a:lnSpc>
                <a:spcPct val="100000"/>
              </a:lnSpc>
              <a:spcBef>
                <a:spcPts val="560"/>
              </a:spcBef>
              <a:buClr>
                <a:srgbClr val="FF0000"/>
              </a:buClr>
              <a:buSzPct val="96000"/>
              <a:buAutoNum type="arabicPeriod"/>
              <a:tabLst>
                <a:tab pos="397510" algn="l"/>
              </a:tabLst>
            </a:pPr>
            <a:r>
              <a:rPr sz="2800" spc="-10" dirty="0">
                <a:latin typeface="Arial Black" panose="020B0A04020102020204"/>
                <a:cs typeface="Arial Black" panose="020B0A04020102020204"/>
              </a:rPr>
              <a:t>ΥΔΡΑΥΛΙΚΟΙ.</a:t>
            </a:r>
            <a:endParaRPr sz="2800">
              <a:latin typeface="Arial Black" panose="020B0A04020102020204"/>
              <a:cs typeface="Arial Black" panose="020B0A04020102020204"/>
            </a:endParaRPr>
          </a:p>
          <a:p>
            <a:pPr marL="396875" indent="-355600">
              <a:lnSpc>
                <a:spcPct val="100000"/>
              </a:lnSpc>
              <a:spcBef>
                <a:spcPts val="550"/>
              </a:spcBef>
              <a:buClr>
                <a:srgbClr val="FF0000"/>
              </a:buClr>
              <a:buSzPct val="96000"/>
              <a:buAutoNum type="arabicPeriod"/>
              <a:tabLst>
                <a:tab pos="397510" algn="l"/>
              </a:tabLst>
            </a:pPr>
            <a:r>
              <a:rPr sz="2800" spc="-10" dirty="0">
                <a:latin typeface="Arial Black" panose="020B0A04020102020204"/>
                <a:cs typeface="Arial Black" panose="020B0A04020102020204"/>
              </a:rPr>
              <a:t>ΠΝΕΥΜΑΤΙΚΟΙ.</a:t>
            </a:r>
            <a:endParaRPr sz="2800">
              <a:latin typeface="Arial Black" panose="020B0A04020102020204"/>
              <a:cs typeface="Arial Black" panose="020B0A04020102020204"/>
            </a:endParaRPr>
          </a:p>
          <a:p>
            <a:pPr marL="396875" indent="-355600">
              <a:lnSpc>
                <a:spcPct val="100000"/>
              </a:lnSpc>
              <a:spcBef>
                <a:spcPts val="560"/>
              </a:spcBef>
              <a:buClr>
                <a:srgbClr val="FF0000"/>
              </a:buClr>
              <a:buSzPct val="96000"/>
              <a:buAutoNum type="arabicPeriod"/>
              <a:tabLst>
                <a:tab pos="397510" algn="l"/>
              </a:tabLst>
            </a:pPr>
            <a:r>
              <a:rPr sz="2800" spc="-10" dirty="0">
                <a:latin typeface="Arial Black" panose="020B0A04020102020204"/>
                <a:cs typeface="Arial Black" panose="020B0A04020102020204"/>
              </a:rPr>
              <a:t>ΜΗΧΑΝΙΚΟΙ.</a:t>
            </a:r>
            <a:endParaRPr sz="2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248660">
              <a:lnSpc>
                <a:spcPct val="100000"/>
              </a:lnSpc>
              <a:spcBef>
                <a:spcPts val="100"/>
              </a:spcBef>
            </a:pPr>
            <a:r>
              <a:rPr sz="2400" u="sng" spc="-10" dirty="0">
                <a:solidFill>
                  <a:srgbClr val="FFFFFF"/>
                </a:solidFill>
                <a:uFill>
                  <a:solidFill>
                    <a:srgbClr val="FFFFFF"/>
                  </a:solidFill>
                </a:uFill>
              </a:rPr>
              <a:t>ΣΥΝΔΕΣΜΟΙ</a:t>
            </a:r>
            <a:endParaRPr sz="2400"/>
          </a:p>
        </p:txBody>
      </p:sp>
    </p:spTree>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457200" y="274320"/>
            <a:ext cx="8229600" cy="725170"/>
          </a:xfrm>
          <a:custGeom>
            <a:avLst/>
            <a:gdLst/>
            <a:ahLst/>
            <a:cxnLst/>
            <a:rect l="l" t="t" r="r" b="b"/>
            <a:pathLst>
              <a:path w="8229600" h="725169">
                <a:moveTo>
                  <a:pt x="8229600" y="0"/>
                </a:moveTo>
                <a:lnTo>
                  <a:pt x="0" y="0"/>
                </a:lnTo>
                <a:lnTo>
                  <a:pt x="0" y="725169"/>
                </a:lnTo>
                <a:lnTo>
                  <a:pt x="4114800" y="725169"/>
                </a:lnTo>
                <a:lnTo>
                  <a:pt x="8229600" y="725169"/>
                </a:lnTo>
                <a:lnTo>
                  <a:pt x="82296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73379" rIns="0" bIns="0" rtlCol="0">
            <a:spAutoFit/>
          </a:bodyPr>
          <a:lstStyle/>
          <a:p>
            <a:pPr marL="3248660">
              <a:lnSpc>
                <a:spcPct val="100000"/>
              </a:lnSpc>
              <a:spcBef>
                <a:spcPts val="100"/>
              </a:spcBef>
            </a:pPr>
            <a:r>
              <a:rPr sz="2400" u="sng" spc="-10" dirty="0">
                <a:solidFill>
                  <a:srgbClr val="FFFFFF"/>
                </a:solidFill>
                <a:uFill>
                  <a:solidFill>
                    <a:srgbClr val="FFFFFF"/>
                  </a:solidFill>
                </a:uFill>
              </a:rPr>
              <a:t>ΣΥΝΔΕΣΜΟΙ</a:t>
            </a:r>
            <a:endParaRPr sz="2400"/>
          </a:p>
        </p:txBody>
      </p:sp>
      <p:pic>
        <p:nvPicPr>
          <p:cNvPr id="4" name="object 4"/>
          <p:cNvPicPr/>
          <p:nvPr/>
        </p:nvPicPr>
        <p:blipFill>
          <a:blip r:embed="rId1" cstate="print"/>
          <a:stretch>
            <a:fillRect/>
          </a:stretch>
        </p:blipFill>
        <p:spPr>
          <a:xfrm>
            <a:off x="363736" y="1071880"/>
            <a:ext cx="8458953" cy="5571490"/>
          </a:xfrm>
          <a:prstGeom prst="rect">
            <a:avLst/>
          </a:prstGeom>
        </p:spPr>
      </p:pic>
    </p:spTree>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116579" y="1388109"/>
            <a:ext cx="2983230" cy="269240"/>
          </a:xfrm>
          <a:prstGeom prst="rect">
            <a:avLst/>
          </a:prstGeom>
        </p:spPr>
        <p:txBody>
          <a:bodyPr vert="horz" wrap="square" lIns="0" tIns="12700" rIns="0" bIns="0" rtlCol="0">
            <a:spAutoFit/>
          </a:bodyPr>
          <a:lstStyle/>
          <a:p>
            <a:pPr marL="12700">
              <a:lnSpc>
                <a:spcPct val="100000"/>
              </a:lnSpc>
              <a:spcBef>
                <a:spcPts val="100"/>
              </a:spcBef>
              <a:tabLst>
                <a:tab pos="354965" algn="l"/>
              </a:tabLst>
            </a:pPr>
            <a:r>
              <a:rPr sz="1600" spc="-25" dirty="0">
                <a:solidFill>
                  <a:srgbClr val="FF0000"/>
                </a:solidFill>
                <a:latin typeface="Arial Black" panose="020B0A04020102020204"/>
                <a:cs typeface="Arial Black" panose="020B0A04020102020204"/>
              </a:rPr>
              <a:t>1.</a:t>
            </a:r>
            <a:r>
              <a:rPr sz="160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ΗΛΕΚΤΡΟΜΑΓΝΗΤΙΚΟΙ.</a:t>
            </a:r>
            <a:endParaRPr sz="1600">
              <a:latin typeface="Arial Black" panose="020B0A04020102020204"/>
              <a:cs typeface="Arial Black" panose="020B0A04020102020204"/>
            </a:endParaRPr>
          </a:p>
        </p:txBody>
      </p:sp>
      <p:sp>
        <p:nvSpPr>
          <p:cNvPr id="3" name="object 3"/>
          <p:cNvSpPr txBox="1"/>
          <p:nvPr/>
        </p:nvSpPr>
        <p:spPr>
          <a:xfrm>
            <a:off x="364490" y="194310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4" name="object 4"/>
          <p:cNvSpPr txBox="1"/>
          <p:nvPr/>
        </p:nvSpPr>
        <p:spPr>
          <a:xfrm>
            <a:off x="707390" y="1955800"/>
            <a:ext cx="8031480" cy="4036060"/>
          </a:xfrm>
          <a:prstGeom prst="rect">
            <a:avLst/>
          </a:prstGeom>
        </p:spPr>
        <p:txBody>
          <a:bodyPr vert="horz" wrap="square" lIns="0" tIns="12700" rIns="0" bIns="0" rtlCol="0">
            <a:spAutoFit/>
          </a:bodyPr>
          <a:lstStyle/>
          <a:p>
            <a:pPr marL="12700" marR="452755">
              <a:lnSpc>
                <a:spcPct val="100000"/>
              </a:lnSpc>
              <a:spcBef>
                <a:spcPts val="100"/>
              </a:spcBef>
            </a:pPr>
            <a:r>
              <a:rPr sz="1600" dirty="0">
                <a:latin typeface="Arial Black" panose="020B0A04020102020204"/>
                <a:cs typeface="Arial Black" panose="020B0A04020102020204"/>
              </a:rPr>
              <a:t>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ΒΑΣΙΚΗ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ΑΡΧΗ</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ΛΕΙΤΟΥΡΓΙΑΣ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ΗΛΕΚΤΡΟΜΑΓΝΗΤΙΚΩΝ ΣΥΝΔΕΣΜΩΝ</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ΒΑΣΙΖΕΤΑΙ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ΜΕΤΑΦΟΡΑ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ΡΟΠΗΣ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ΙΣΧΥΟΣ</a:t>
            </a:r>
            <a:r>
              <a:rPr sz="1600" spc="-65" dirty="0">
                <a:latin typeface="Arial Black" panose="020B0A04020102020204"/>
                <a:cs typeface="Arial Black" panose="020B0A04020102020204"/>
              </a:rPr>
              <a:t> </a:t>
            </a:r>
            <a:r>
              <a:rPr sz="1600" spc="-20" dirty="0">
                <a:latin typeface="Arial Black" panose="020B0A04020102020204"/>
                <a:cs typeface="Arial Black" panose="020B0A04020102020204"/>
              </a:rPr>
              <a:t>ΜΕΣΩ </a:t>
            </a:r>
            <a:r>
              <a:rPr sz="1600" dirty="0">
                <a:latin typeface="Arial Black" panose="020B0A04020102020204"/>
                <a:cs typeface="Arial Black" panose="020B0A04020102020204"/>
              </a:rPr>
              <a:t>ΕΝΟΣ</a:t>
            </a:r>
            <a:r>
              <a:rPr sz="1600" spc="-110" dirty="0">
                <a:latin typeface="Arial Black" panose="020B0A04020102020204"/>
                <a:cs typeface="Arial Black" panose="020B0A04020102020204"/>
              </a:rPr>
              <a:t> </a:t>
            </a:r>
            <a:r>
              <a:rPr sz="1600" dirty="0">
                <a:latin typeface="Arial Black" panose="020B0A04020102020204"/>
                <a:cs typeface="Arial Black" panose="020B0A04020102020204"/>
              </a:rPr>
              <a:t>ΙΣΧΥΡΟΥ</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ΗΛΕΚΤΡΟΜΑΓΝΗΤΙΚΟΥ</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ΠΕΔΙΟΥ.</a:t>
            </a:r>
            <a:endParaRPr sz="1600">
              <a:latin typeface="Arial Black" panose="020B0A04020102020204"/>
              <a:cs typeface="Arial Black" panose="020B0A04020102020204"/>
            </a:endParaRPr>
          </a:p>
          <a:p>
            <a:pPr marL="12700" marR="141605">
              <a:lnSpc>
                <a:spcPct val="100000"/>
              </a:lnSpc>
              <a:spcBef>
                <a:spcPts val="305"/>
              </a:spcBef>
            </a:pPr>
            <a:r>
              <a:rPr sz="1600" dirty="0">
                <a:latin typeface="Arial Black" panose="020B0A04020102020204"/>
                <a:cs typeface="Arial Black" panose="020B0A04020102020204"/>
              </a:rPr>
              <a:t>ΣΤΗΝ</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ΠΕΡΙΠΤΩΣΗ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ΜΙΑΣ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ΗΛΕΚΤΡΟΓΕΝΝΗΤΡΙΑΣ,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Ο</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ΡΟΤΟΡΑΣ ΠΕΡΙΣΤΡΕΦΕΤΑΙ</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ΑΝΑΜΕΣΑ</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ΣΤΟΥΣ</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ΠΟΛΟΥΣ</a:t>
            </a:r>
            <a:r>
              <a:rPr sz="1600" spc="-10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ΑΚΙΝΗΤΟΥ</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ΣΤΑΤΟΡΑ, ΜΕΤΑΤΡΕΠΟΝΤΑΣ</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ΜΗΧΑΝΙΚΗ</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ΕΝΕΡΓΕΙΑ</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ΠΕΡΙΣΤΡΟΦΗΣ</a:t>
            </a:r>
            <a:r>
              <a:rPr sz="1600" spc="-80" dirty="0">
                <a:latin typeface="Arial Black" panose="020B0A04020102020204"/>
                <a:cs typeface="Arial Black" panose="020B0A04020102020204"/>
              </a:rPr>
              <a:t> </a:t>
            </a:r>
            <a:r>
              <a:rPr sz="1600" spc="-25" dirty="0">
                <a:latin typeface="Arial Black" panose="020B0A04020102020204"/>
                <a:cs typeface="Arial Black" panose="020B0A04020102020204"/>
              </a:rPr>
              <a:t>ΣΕ </a:t>
            </a:r>
            <a:r>
              <a:rPr sz="1600" spc="-10" dirty="0">
                <a:latin typeface="Arial Black" panose="020B0A04020102020204"/>
                <a:cs typeface="Arial Black" panose="020B0A04020102020204"/>
              </a:rPr>
              <a:t>ΗΛΕΚΤΡΙΚΗ</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ΙΣΧΥ.</a:t>
            </a:r>
            <a:endParaRPr sz="1600">
              <a:latin typeface="Arial Black" panose="020B0A04020102020204"/>
              <a:cs typeface="Arial Black" panose="020B0A04020102020204"/>
            </a:endParaRPr>
          </a:p>
          <a:p>
            <a:pPr marL="12700" marR="5080">
              <a:lnSpc>
                <a:spcPct val="100000"/>
              </a:lnSpc>
              <a:spcBef>
                <a:spcPts val="315"/>
              </a:spcBef>
            </a:pPr>
            <a:r>
              <a:rPr sz="1600" dirty="0">
                <a:latin typeface="Arial Black" panose="020B0A04020102020204"/>
                <a:cs typeface="Arial Black" panose="020B0A04020102020204"/>
              </a:rPr>
              <a:t>ΣΤΗΝ</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ΠΕΡΙΠΤΩΣΗ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ΗΛΕΚΤΡΟΜΑΓΝΗΤΙΚΟΥ</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ΣΥΝΔΕΣΜΟΥ,</a:t>
            </a:r>
            <a:r>
              <a:rPr sz="1600" spc="-65" dirty="0">
                <a:latin typeface="Arial Black" panose="020B0A04020102020204"/>
                <a:cs typeface="Arial Black" panose="020B0A04020102020204"/>
              </a:rPr>
              <a:t> </a:t>
            </a:r>
            <a:r>
              <a:rPr sz="1600" spc="-25" dirty="0">
                <a:latin typeface="Arial Black" panose="020B0A04020102020204"/>
                <a:cs typeface="Arial Black" panose="020B0A04020102020204"/>
              </a:rPr>
              <a:t>ΔΕΝ </a:t>
            </a:r>
            <a:r>
              <a:rPr sz="1600" dirty="0">
                <a:latin typeface="Arial Black" panose="020B0A04020102020204"/>
                <a:cs typeface="Arial Black" panose="020B0A04020102020204"/>
              </a:rPr>
              <a:t>ΥΠΑΡΧΕΙ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ΑΚΙΝΗΤΟΣ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ΣΤΑΤΟΡΑΣ,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ΑΛΛΑ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ΑΝΤΙΣΤΟΙΧΗ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ΠΕΡΙΜΕΤΡΙΚΗ </a:t>
            </a:r>
            <a:r>
              <a:rPr sz="1600" dirty="0">
                <a:latin typeface="Arial Black" panose="020B0A04020102020204"/>
                <a:cs typeface="Arial Black" panose="020B0A04020102020204"/>
              </a:rPr>
              <a:t>ΔΙΑΤΑΞΗ</a:t>
            </a:r>
            <a:r>
              <a:rPr sz="1600" spc="-95" dirty="0">
                <a:latin typeface="Arial Black" panose="020B0A04020102020204"/>
                <a:cs typeface="Arial Black" panose="020B0A04020102020204"/>
              </a:rPr>
              <a:t> </a:t>
            </a:r>
            <a:r>
              <a:rPr sz="1600" dirty="0">
                <a:latin typeface="Arial Black" panose="020B0A04020102020204"/>
                <a:cs typeface="Arial Black" panose="020B0A04020102020204"/>
              </a:rPr>
              <a:t>ΜΑΓΝΗΤΩΝ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ΜΠΟΡΕΙ</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ΠΕΡΙΣΤΡΕΦΕΤΑΙ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ΑΥΤΗ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ΓΥΡΩ</a:t>
            </a:r>
            <a:r>
              <a:rPr sz="1600" spc="-80" dirty="0">
                <a:latin typeface="Arial Black" panose="020B0A04020102020204"/>
                <a:cs typeface="Arial Black" panose="020B0A04020102020204"/>
              </a:rPr>
              <a:t> </a:t>
            </a:r>
            <a:r>
              <a:rPr sz="1600" spc="-25" dirty="0">
                <a:latin typeface="Arial Black" panose="020B0A04020102020204"/>
                <a:cs typeface="Arial Black" panose="020B0A04020102020204"/>
              </a:rPr>
              <a:t>ΑΠΟ </a:t>
            </a:r>
            <a:r>
              <a:rPr sz="1600" dirty="0">
                <a:latin typeface="Arial Black" panose="020B0A04020102020204"/>
                <a:cs typeface="Arial Black" panose="020B0A04020102020204"/>
              </a:rPr>
              <a:t>ΑΞΟΝΑ</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ΠΕΡΙΣΤΡΟΦΗΣ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ΟΜΟΑΞΟΝΙΚΟ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ΑΞΟΝΑ</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ΠΕΡΙΣΤΡΟΦΗΣ </a:t>
            </a:r>
            <a:r>
              <a:rPr sz="1600" dirty="0">
                <a:latin typeface="Arial Black" panose="020B0A04020102020204"/>
                <a:cs typeface="Arial Black" panose="020B0A04020102020204"/>
              </a:rPr>
              <a:t>ΤΟΥ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ΚΕΝΤΡΙΚΟΥ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ΜΑΓΝΗΤΗ.</a:t>
            </a:r>
            <a:endParaRPr sz="1600">
              <a:latin typeface="Arial Black" panose="020B0A04020102020204"/>
              <a:cs typeface="Arial Black" panose="020B0A04020102020204"/>
            </a:endParaRPr>
          </a:p>
          <a:p>
            <a:pPr marL="12700" marR="277495">
              <a:lnSpc>
                <a:spcPct val="100000"/>
              </a:lnSpc>
              <a:spcBef>
                <a:spcPts val="330"/>
              </a:spcBef>
            </a:pPr>
            <a:r>
              <a:rPr sz="1600" dirty="0">
                <a:latin typeface="Arial Black" panose="020B0A04020102020204"/>
                <a:cs typeface="Arial Black" panose="020B0A04020102020204"/>
              </a:rPr>
              <a:t>ΜΕΣΩ</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ΜΑΓΝΗΤΙΚΟΥ</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ΠΕΔΙΟΥ,</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ΑΝΑΠΤΥΣΣΕΤΑΙ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ΜΕΤΑΞΥ</a:t>
            </a:r>
            <a:r>
              <a:rPr sz="1600" spc="-70" dirty="0">
                <a:latin typeface="Arial Black" panose="020B0A04020102020204"/>
                <a:cs typeface="Arial Black" panose="020B0A04020102020204"/>
              </a:rPr>
              <a:t> </a:t>
            </a:r>
            <a:r>
              <a:rPr sz="1600" spc="-25" dirty="0">
                <a:latin typeface="Arial Black" panose="020B0A04020102020204"/>
                <a:cs typeface="Arial Black" panose="020B0A04020102020204"/>
              </a:rPr>
              <a:t>ΤΩΝ </a:t>
            </a:r>
            <a:r>
              <a:rPr sz="1600" spc="-10" dirty="0">
                <a:latin typeface="Arial Black" panose="020B0A04020102020204"/>
                <a:cs typeface="Arial Black" panose="020B0A04020102020204"/>
              </a:rPr>
              <a:t>ΚΕΝΤΡΙΚΩΝ</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ΠΕΡΙΦΕΡΕΙΑΚΩΝ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ΜΑΓΝΗΤΩΝ,</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ΜΕΤΑΦΕΡΕΤΑΙ </a:t>
            </a:r>
            <a:r>
              <a:rPr sz="1600" dirty="0">
                <a:latin typeface="Arial Black" panose="020B0A04020102020204"/>
                <a:cs typeface="Arial Black" panose="020B0A04020102020204"/>
              </a:rPr>
              <a:t>ΜΗΧΑΝΙΚΗ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ΙΣΧΥΣ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ΚΙΝΗΤΗΡΙΟ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ΑΞΟΝΑ</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ΣΤΟΝ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ΑΞΟΝΑ</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spc="-25" dirty="0">
                <a:latin typeface="Arial Black" panose="020B0A04020102020204"/>
                <a:cs typeface="Arial Black" panose="020B0A04020102020204"/>
              </a:rPr>
              <a:t>ΤΟ </a:t>
            </a:r>
            <a:r>
              <a:rPr sz="1600" spc="-10" dirty="0">
                <a:latin typeface="Arial Black" panose="020B0A04020102020204"/>
                <a:cs typeface="Arial Black" panose="020B0A04020102020204"/>
              </a:rPr>
              <a:t>ΦΟΡΤΙΟ.</a:t>
            </a:r>
            <a:endParaRPr sz="1600">
              <a:latin typeface="Arial Black" panose="020B0A04020102020204"/>
              <a:cs typeface="Arial Black" panose="020B0A04020102020204"/>
            </a:endParaRPr>
          </a:p>
        </p:txBody>
      </p:sp>
      <p:sp>
        <p:nvSpPr>
          <p:cNvPr id="5" name="object 5"/>
          <p:cNvSpPr txBox="1"/>
          <p:nvPr/>
        </p:nvSpPr>
        <p:spPr>
          <a:xfrm>
            <a:off x="364490" y="271272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37249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364490" y="498094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8" name="object 8"/>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9" name="object 9"/>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dirty="0"/>
              <a:t>ΣΥΝΔΕΣΜΟΙ</a:t>
            </a:r>
            <a:r>
              <a:rPr sz="2400" spc="-70" dirty="0"/>
              <a:t> </a:t>
            </a:r>
            <a:r>
              <a:rPr sz="2400" dirty="0"/>
              <a:t>-</a:t>
            </a:r>
            <a:r>
              <a:rPr sz="2400" spc="-20" dirty="0"/>
              <a:t>ΤΑ</a:t>
            </a:r>
            <a:r>
              <a:rPr sz="2400" spc="-65" dirty="0"/>
              <a:t> </a:t>
            </a:r>
            <a:r>
              <a:rPr sz="2400" dirty="0"/>
              <a:t>ΕΙΔΗ</a:t>
            </a:r>
            <a:r>
              <a:rPr sz="2400" spc="-65" dirty="0"/>
              <a:t> </a:t>
            </a:r>
            <a:r>
              <a:rPr sz="2400" dirty="0"/>
              <a:t>ΤΩΝ</a:t>
            </a:r>
            <a:r>
              <a:rPr sz="2400" spc="-60" dirty="0"/>
              <a:t> </a:t>
            </a:r>
            <a:r>
              <a:rPr sz="2400" spc="-10" dirty="0"/>
              <a:t>ΣΥΝΔΕΣΜΩΝ</a:t>
            </a:r>
            <a:endParaRPr sz="2400"/>
          </a:p>
        </p:txBody>
      </p:sp>
    </p:spTree>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116579" y="1388109"/>
            <a:ext cx="2983230" cy="269240"/>
          </a:xfrm>
          <a:prstGeom prst="rect">
            <a:avLst/>
          </a:prstGeom>
        </p:spPr>
        <p:txBody>
          <a:bodyPr vert="horz" wrap="square" lIns="0" tIns="12700" rIns="0" bIns="0" rtlCol="0">
            <a:spAutoFit/>
          </a:bodyPr>
          <a:lstStyle/>
          <a:p>
            <a:pPr marL="12700">
              <a:lnSpc>
                <a:spcPct val="100000"/>
              </a:lnSpc>
              <a:spcBef>
                <a:spcPts val="100"/>
              </a:spcBef>
              <a:tabLst>
                <a:tab pos="354965" algn="l"/>
              </a:tabLst>
            </a:pPr>
            <a:r>
              <a:rPr sz="1600" spc="-25" dirty="0">
                <a:solidFill>
                  <a:srgbClr val="FF0000"/>
                </a:solidFill>
                <a:latin typeface="Arial Black" panose="020B0A04020102020204"/>
                <a:cs typeface="Arial Black" panose="020B0A04020102020204"/>
              </a:rPr>
              <a:t>1.</a:t>
            </a:r>
            <a:r>
              <a:rPr sz="160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ΗΛΕΚΤΡΟΜΑΓΝΗΤΙΚΟΙ.</a:t>
            </a:r>
            <a:endParaRPr sz="1600">
              <a:latin typeface="Arial Black" panose="020B0A04020102020204"/>
              <a:cs typeface="Arial Black" panose="020B0A04020102020204"/>
            </a:endParaRPr>
          </a:p>
        </p:txBody>
      </p:sp>
      <p:sp>
        <p:nvSpPr>
          <p:cNvPr id="3" name="object 3"/>
          <p:cNvSpPr txBox="1"/>
          <p:nvPr/>
        </p:nvSpPr>
        <p:spPr>
          <a:xfrm>
            <a:off x="364490" y="194310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4" name="object 4"/>
          <p:cNvSpPr txBox="1"/>
          <p:nvPr/>
        </p:nvSpPr>
        <p:spPr>
          <a:xfrm>
            <a:off x="707390" y="1955800"/>
            <a:ext cx="7988934" cy="3611245"/>
          </a:xfrm>
          <a:prstGeom prst="rect">
            <a:avLst/>
          </a:prstGeom>
        </p:spPr>
        <p:txBody>
          <a:bodyPr vert="horz" wrap="square" lIns="0" tIns="12700" rIns="0" bIns="0" rtlCol="0">
            <a:spAutoFit/>
          </a:bodyPr>
          <a:lstStyle/>
          <a:p>
            <a:pPr marL="12700" marR="937895">
              <a:lnSpc>
                <a:spcPct val="100000"/>
              </a:lnSpc>
              <a:spcBef>
                <a:spcPts val="100"/>
              </a:spcBef>
            </a:pPr>
            <a:r>
              <a:rPr sz="1600" dirty="0">
                <a:latin typeface="Arial Black" panose="020B0A04020102020204"/>
                <a:cs typeface="Arial Black" panose="020B0A04020102020204"/>
              </a:rPr>
              <a:t>ΤΑ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ΔΥΟ</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ΣΥΓΚΡΟΤΗΜΑΤΑ</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ΗΛΕΚΤΡΟΜΑΓΝΗΤΩΝ</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ΟΝΟΜΑΖΟΝΤΑΙ </a:t>
            </a:r>
            <a:r>
              <a:rPr sz="1600" spc="-10" dirty="0">
                <a:solidFill>
                  <a:srgbClr val="FF0000"/>
                </a:solidFill>
                <a:latin typeface="Arial Black" panose="020B0A04020102020204"/>
                <a:cs typeface="Arial Black" panose="020B0A04020102020204"/>
              </a:rPr>
              <a:t>ΠΡΩΤΕΥΟΝ</a:t>
            </a:r>
            <a:r>
              <a:rPr sz="1600" spc="-60" dirty="0">
                <a:solidFill>
                  <a:srgbClr val="FF0000"/>
                </a:solidFill>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5"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ΔΕΥΤΕΡΕΥΟΝ.</a:t>
            </a:r>
            <a:endParaRPr sz="1600">
              <a:latin typeface="Arial Black" panose="020B0A04020102020204"/>
              <a:cs typeface="Arial Black" panose="020B0A04020102020204"/>
            </a:endParaRPr>
          </a:p>
          <a:p>
            <a:pPr marL="12700" marR="265430">
              <a:lnSpc>
                <a:spcPct val="100000"/>
              </a:lnSpc>
              <a:spcBef>
                <a:spcPts val="305"/>
              </a:spcBef>
            </a:pPr>
            <a:r>
              <a:rPr sz="1600" dirty="0">
                <a:solidFill>
                  <a:srgbClr val="006FBF"/>
                </a:solidFill>
                <a:latin typeface="Arial Black" panose="020B0A04020102020204"/>
                <a:cs typeface="Arial Black" panose="020B0A04020102020204"/>
              </a:rPr>
              <a:t>ΤΟ</a:t>
            </a:r>
            <a:r>
              <a:rPr sz="1600" spc="-80" dirty="0">
                <a:solidFill>
                  <a:srgbClr val="006FBF"/>
                </a:solidFill>
                <a:latin typeface="Arial Black" panose="020B0A04020102020204"/>
                <a:cs typeface="Arial Black" panose="020B0A04020102020204"/>
              </a:rPr>
              <a:t> </a:t>
            </a:r>
            <a:r>
              <a:rPr sz="1600" dirty="0">
                <a:solidFill>
                  <a:srgbClr val="006FBF"/>
                </a:solidFill>
                <a:latin typeface="Arial Black" panose="020B0A04020102020204"/>
                <a:cs typeface="Arial Black" panose="020B0A04020102020204"/>
              </a:rPr>
              <a:t>ΠΡΩΤΕΥΟΝ</a:t>
            </a:r>
            <a:r>
              <a:rPr sz="1600" spc="-75" dirty="0">
                <a:solidFill>
                  <a:srgbClr val="006FBF"/>
                </a:solidFill>
                <a:latin typeface="Arial Black" panose="020B0A04020102020204"/>
                <a:cs typeface="Arial Black" panose="020B0A04020102020204"/>
              </a:rPr>
              <a:t> </a:t>
            </a:r>
            <a:r>
              <a:rPr sz="1600" spc="-10" dirty="0">
                <a:latin typeface="Arial Black" panose="020B0A04020102020204"/>
                <a:cs typeface="Arial Black" panose="020B0A04020102020204"/>
              </a:rPr>
              <a:t>ΣΥΝΔΕΕΤΑΙ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ΣΥΝΗΘΩΣ</a:t>
            </a:r>
            <a:r>
              <a:rPr sz="1600" spc="-75" dirty="0">
                <a:latin typeface="Arial Black" panose="020B0A04020102020204"/>
                <a:cs typeface="Arial Black" panose="020B0A04020102020204"/>
              </a:rPr>
              <a:t> </a:t>
            </a:r>
            <a:r>
              <a:rPr sz="1600" dirty="0">
                <a:solidFill>
                  <a:srgbClr val="006FBF"/>
                </a:solidFill>
                <a:latin typeface="Arial Black" panose="020B0A04020102020204"/>
                <a:cs typeface="Arial Black" panose="020B0A04020102020204"/>
              </a:rPr>
              <a:t>ΜΕ</a:t>
            </a:r>
            <a:r>
              <a:rPr sz="1600" spc="-85" dirty="0">
                <a:solidFill>
                  <a:srgbClr val="006FBF"/>
                </a:solidFill>
                <a:latin typeface="Arial Black" panose="020B0A04020102020204"/>
                <a:cs typeface="Arial Black" panose="020B0A04020102020204"/>
              </a:rPr>
              <a:t> </a:t>
            </a:r>
            <a:r>
              <a:rPr sz="1600" dirty="0">
                <a:solidFill>
                  <a:srgbClr val="006FBF"/>
                </a:solidFill>
                <a:latin typeface="Arial Black" panose="020B0A04020102020204"/>
                <a:cs typeface="Arial Black" panose="020B0A04020102020204"/>
              </a:rPr>
              <a:t>ΤΟ</a:t>
            </a:r>
            <a:r>
              <a:rPr sz="1600" spc="-85" dirty="0">
                <a:solidFill>
                  <a:srgbClr val="006FBF"/>
                </a:solidFill>
                <a:latin typeface="Arial Black" panose="020B0A04020102020204"/>
                <a:cs typeface="Arial Black" panose="020B0A04020102020204"/>
              </a:rPr>
              <a:t> </a:t>
            </a:r>
            <a:r>
              <a:rPr sz="1600" dirty="0">
                <a:solidFill>
                  <a:srgbClr val="006FBF"/>
                </a:solidFill>
                <a:latin typeface="Arial Black" panose="020B0A04020102020204"/>
                <a:cs typeface="Arial Black" panose="020B0A04020102020204"/>
              </a:rPr>
              <a:t>ΜΕΙΩΤΗΡΑ</a:t>
            </a:r>
            <a:r>
              <a:rPr sz="1600" spc="-75" dirty="0">
                <a:solidFill>
                  <a:srgbClr val="006FBF"/>
                </a:solidFill>
                <a:latin typeface="Arial Black" panose="020B0A04020102020204"/>
                <a:cs typeface="Arial Black" panose="020B0A04020102020204"/>
              </a:rPr>
              <a:t> </a:t>
            </a:r>
            <a:r>
              <a:rPr sz="1600" spc="-10" dirty="0">
                <a:solidFill>
                  <a:srgbClr val="006FBF"/>
                </a:solidFill>
                <a:latin typeface="Arial Black" panose="020B0A04020102020204"/>
                <a:cs typeface="Arial Black" panose="020B0A04020102020204"/>
              </a:rPr>
              <a:t>ΣΤΡΟΦΩΝ</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ΩΣΤΕ</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ΔΙΑΤΗΡΕΙ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ΟΣΟ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ΔΥΝΑΤΟΝ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ΠΙΟ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ΣΤΑΘΕΡΗ</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ΤΑΧΥΤΗΤΑ ΠΕΡΙΣΤΡΟΦΗΣ,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ΑΝΤΙΔΡΩΝΤΑΣ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ΟΜΑΛΑ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ΣΤΙΣ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ΑΠΟΤΟΜΕΣ</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ΜΕΤΑΒΟΛΕΣ </a:t>
            </a:r>
            <a:r>
              <a:rPr sz="1600" dirty="0">
                <a:latin typeface="Arial Black" panose="020B0A04020102020204"/>
                <a:cs typeface="Arial Black" panose="020B0A04020102020204"/>
              </a:rPr>
              <a:t>ΤΩΝ</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ΣΤΡΟΦΩΝ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ΚΙΝΗΤΗΡΑ.</a:t>
            </a:r>
            <a:endParaRPr sz="1600">
              <a:latin typeface="Arial Black" panose="020B0A04020102020204"/>
              <a:cs typeface="Arial Black" panose="020B0A04020102020204"/>
            </a:endParaRPr>
          </a:p>
          <a:p>
            <a:pPr marL="12700" marR="5080">
              <a:lnSpc>
                <a:spcPts val="1910"/>
              </a:lnSpc>
              <a:spcBef>
                <a:spcPts val="390"/>
              </a:spcBef>
            </a:pPr>
            <a:r>
              <a:rPr sz="1600" dirty="0">
                <a:latin typeface="Arial Black" panose="020B0A04020102020204"/>
                <a:cs typeface="Arial Black" panose="020B0A04020102020204"/>
              </a:rPr>
              <a:t>ΤΟ</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ΠΡΩΤΕΥΟΝ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ΣΥΓΚΡΟΤΗΜΑ</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ΕΝΑΣ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ΗΛΕΚΤΟΜΑΓΝΗΤΗΣ </a:t>
            </a:r>
            <a:r>
              <a:rPr sz="1600" dirty="0">
                <a:latin typeface="Arial Black" panose="020B0A04020102020204"/>
                <a:cs typeface="Arial Black" panose="020B0A04020102020204"/>
              </a:rPr>
              <a:t>ΠΟΛΛΑΠΛΩΝ</a:t>
            </a:r>
            <a:r>
              <a:rPr sz="1600" spc="-100" dirty="0">
                <a:latin typeface="Arial Black" panose="020B0A04020102020204"/>
                <a:cs typeface="Arial Black" panose="020B0A04020102020204"/>
              </a:rPr>
              <a:t> </a:t>
            </a:r>
            <a:r>
              <a:rPr sz="1600" dirty="0">
                <a:latin typeface="Arial Black" panose="020B0A04020102020204"/>
                <a:cs typeface="Arial Black" panose="020B0A04020102020204"/>
              </a:rPr>
              <a:t>ΠΟΛΩΝ,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Ο</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ΟΠΟΙΟΣ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ΤΡΟΦΟΔΟΤΕΙΤΑΙ</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ΣΥΝΕΧΕΣ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ΡΕΥΜΑ </a:t>
            </a:r>
            <a:r>
              <a:rPr sz="1600" dirty="0">
                <a:latin typeface="Arial Black" panose="020B0A04020102020204"/>
                <a:cs typeface="Arial Black" panose="020B0A04020102020204"/>
              </a:rPr>
              <a:t>ΑΠΟ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ΕΓΚΑΤΑΣΤΑΣΗ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ΠΛΟΙΟΥ.</a:t>
            </a:r>
            <a:endParaRPr sz="1600">
              <a:latin typeface="Arial Black" panose="020B0A04020102020204"/>
              <a:cs typeface="Arial Black" panose="020B0A04020102020204"/>
            </a:endParaRPr>
          </a:p>
          <a:p>
            <a:pPr marL="12700" marR="429260">
              <a:lnSpc>
                <a:spcPts val="1910"/>
              </a:lnSpc>
              <a:spcBef>
                <a:spcPts val="330"/>
              </a:spcBef>
            </a:pPr>
            <a:r>
              <a:rPr sz="1600" dirty="0">
                <a:solidFill>
                  <a:srgbClr val="006FBF"/>
                </a:solidFill>
                <a:latin typeface="Arial Black" panose="020B0A04020102020204"/>
                <a:cs typeface="Arial Black" panose="020B0A04020102020204"/>
              </a:rPr>
              <a:t>ΤΟ</a:t>
            </a:r>
            <a:r>
              <a:rPr sz="1600" spc="-70" dirty="0">
                <a:solidFill>
                  <a:srgbClr val="006FBF"/>
                </a:solidFill>
                <a:latin typeface="Arial Black" panose="020B0A04020102020204"/>
                <a:cs typeface="Arial Black" panose="020B0A04020102020204"/>
              </a:rPr>
              <a:t> </a:t>
            </a:r>
            <a:r>
              <a:rPr sz="1600" spc="-10" dirty="0">
                <a:solidFill>
                  <a:srgbClr val="006FBF"/>
                </a:solidFill>
                <a:latin typeface="Arial Black" panose="020B0A04020102020204"/>
                <a:cs typeface="Arial Black" panose="020B0A04020102020204"/>
              </a:rPr>
              <a:t>ΔΕΥΤΕΡΕΥΟΝ</a:t>
            </a:r>
            <a:r>
              <a:rPr sz="1600" spc="-65" dirty="0">
                <a:solidFill>
                  <a:srgbClr val="006FBF"/>
                </a:solidFill>
                <a:latin typeface="Arial Black" panose="020B0A04020102020204"/>
                <a:cs typeface="Arial Black" panose="020B0A04020102020204"/>
              </a:rPr>
              <a:t> </a:t>
            </a:r>
            <a:r>
              <a:rPr sz="1600" spc="-10" dirty="0">
                <a:latin typeface="Arial Black" panose="020B0A04020102020204"/>
                <a:cs typeface="Arial Black" panose="020B0A04020102020204"/>
              </a:rPr>
              <a:t>ΣΥΝΔΕΕΤΑΙ</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ΣΥΝΗΘΩΣ</a:t>
            </a:r>
            <a:r>
              <a:rPr sz="1600" spc="-70">
                <a:latin typeface="Arial Black" panose="020B0A04020102020204"/>
                <a:cs typeface="Arial Black" panose="020B0A04020102020204"/>
              </a:rPr>
              <a:t> </a:t>
            </a:r>
            <a:r>
              <a:rPr sz="1600" smtClean="0">
                <a:solidFill>
                  <a:srgbClr val="006FBF"/>
                </a:solidFill>
                <a:latin typeface="Arial Black" panose="020B0A04020102020204"/>
                <a:cs typeface="Arial Black" panose="020B0A04020102020204"/>
              </a:rPr>
              <a:t>ΣΤ</a:t>
            </a:r>
            <a:r>
              <a:rPr lang="el-GR" sz="1600" dirty="0" smtClean="0">
                <a:solidFill>
                  <a:srgbClr val="006FBF"/>
                </a:solidFill>
                <a:latin typeface="Arial Black" panose="020B0A04020102020204"/>
                <a:cs typeface="Arial Black" panose="020B0A04020102020204"/>
              </a:rPr>
              <a:t>Η</a:t>
            </a:r>
            <a:r>
              <a:rPr sz="1600" smtClean="0">
                <a:solidFill>
                  <a:srgbClr val="006FBF"/>
                </a:solidFill>
                <a:latin typeface="Arial Black" panose="020B0A04020102020204"/>
                <a:cs typeface="Arial Black" panose="020B0A04020102020204"/>
              </a:rPr>
              <a:t>Ν</a:t>
            </a:r>
            <a:r>
              <a:rPr lang="el-GR" sz="1600" dirty="0" smtClean="0">
                <a:solidFill>
                  <a:srgbClr val="006FBF"/>
                </a:solidFill>
                <a:latin typeface="Arial Black" panose="020B0A04020102020204"/>
                <a:cs typeface="Arial Black" panose="020B0A04020102020204"/>
              </a:rPr>
              <a:t> ΠΛΕΥΡΑ ΤΟΥ </a:t>
            </a:r>
            <a:r>
              <a:rPr sz="1600" spc="-65" smtClean="0">
                <a:solidFill>
                  <a:srgbClr val="006FBF"/>
                </a:solidFill>
                <a:latin typeface="Arial Black" panose="020B0A04020102020204"/>
                <a:cs typeface="Arial Black" panose="020B0A04020102020204"/>
              </a:rPr>
              <a:t> </a:t>
            </a:r>
            <a:r>
              <a:rPr sz="1600" spc="-10" dirty="0">
                <a:solidFill>
                  <a:srgbClr val="006FBF"/>
                </a:solidFill>
                <a:latin typeface="Arial Black" panose="020B0A04020102020204"/>
                <a:cs typeface="Arial Black" panose="020B0A04020102020204"/>
              </a:rPr>
              <a:t>ΚΙΝΗΤΗΡΑ</a:t>
            </a:r>
            <a:r>
              <a:rPr sz="1600" spc="-10" dirty="0">
                <a:latin typeface="Arial Black" panose="020B0A04020102020204"/>
                <a:cs typeface="Arial Black" panose="020B0A04020102020204"/>
              </a:rPr>
              <a:t>,</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ΩΣΤΕ</a:t>
            </a:r>
            <a:r>
              <a:rPr sz="1600" spc="-70" dirty="0">
                <a:latin typeface="Arial Black" panose="020B0A04020102020204"/>
                <a:cs typeface="Arial Black" panose="020B0A04020102020204"/>
              </a:rPr>
              <a:t> </a:t>
            </a:r>
            <a:r>
              <a:rPr sz="1600" spc="-25" dirty="0">
                <a:latin typeface="Arial Black" panose="020B0A04020102020204"/>
                <a:cs typeface="Arial Black" panose="020B0A04020102020204"/>
              </a:rPr>
              <a:t>ΝΑ </a:t>
            </a:r>
            <a:r>
              <a:rPr sz="1600" dirty="0">
                <a:latin typeface="Arial Black" panose="020B0A04020102020204"/>
                <a:cs typeface="Arial Black" panose="020B0A04020102020204"/>
              </a:rPr>
              <a:t>ΜΗΝ</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ΕΜΠΟΔΙΖΕΤΑΙ</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Η</a:t>
            </a:r>
            <a:r>
              <a:rPr sz="1600" spc="-65">
                <a:latin typeface="Arial Black" panose="020B0A04020102020204"/>
                <a:cs typeface="Arial Black" panose="020B0A04020102020204"/>
              </a:rPr>
              <a:t> </a:t>
            </a:r>
            <a:r>
              <a:rPr lang="el-GR" sz="1600" spc="-65" dirty="0" smtClean="0">
                <a:latin typeface="Arial Black" panose="020B0A04020102020204"/>
                <a:cs typeface="Arial Black" panose="020B0A04020102020204"/>
              </a:rPr>
              <a:t>ΓΡΗΓΟΡΗ</a:t>
            </a:r>
            <a:r>
              <a:rPr sz="1600" spc="-65" smtClean="0">
                <a:latin typeface="Arial Black" panose="020B0A04020102020204"/>
                <a:cs typeface="Arial Black" panose="020B0A04020102020204"/>
              </a:rPr>
              <a:t> </a:t>
            </a:r>
            <a:r>
              <a:rPr sz="1600" spc="-10" dirty="0">
                <a:latin typeface="Arial Black" panose="020B0A04020102020204"/>
                <a:cs typeface="Arial Black" panose="020B0A04020102020204"/>
              </a:rPr>
              <a:t>ΑΥΞΟΜΕΙΩΣΗ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ΣΤΡΟΦΩΝ</a:t>
            </a:r>
            <a:r>
              <a:rPr sz="1600" spc="-70" dirty="0">
                <a:latin typeface="Arial Black" panose="020B0A04020102020204"/>
                <a:cs typeface="Arial Black" panose="020B0A04020102020204"/>
              </a:rPr>
              <a:t> </a:t>
            </a:r>
            <a:r>
              <a:rPr sz="1600" spc="-20" dirty="0">
                <a:latin typeface="Arial Black" panose="020B0A04020102020204"/>
                <a:cs typeface="Arial Black" panose="020B0A04020102020204"/>
              </a:rPr>
              <a:t>ΤΟΥ.</a:t>
            </a:r>
            <a:endParaRPr sz="1600">
              <a:latin typeface="Arial Black" panose="020B0A04020102020204"/>
              <a:cs typeface="Arial Black" panose="020B0A04020102020204"/>
            </a:endParaRPr>
          </a:p>
          <a:p>
            <a:pPr marL="12700" marR="149225">
              <a:lnSpc>
                <a:spcPct val="100000"/>
              </a:lnSpc>
              <a:spcBef>
                <a:spcPts val="250"/>
              </a:spcBef>
            </a:pPr>
            <a:r>
              <a:rPr sz="1600" dirty="0">
                <a:latin typeface="Arial Black" panose="020B0A04020102020204"/>
                <a:cs typeface="Arial Black" panose="020B0A04020102020204"/>
              </a:rPr>
              <a:t>ΟΙ</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ΗΛΕΚΤΡΟΜΑΓΝΗΤΕΣ</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ΤΟΥ</a:t>
            </a:r>
            <a:r>
              <a:rPr sz="1600" spc="-55">
                <a:latin typeface="Arial Black" panose="020B0A04020102020204"/>
                <a:cs typeface="Arial Black" panose="020B0A04020102020204"/>
              </a:rPr>
              <a:t> </a:t>
            </a:r>
            <a:r>
              <a:rPr sz="1600" spc="-10" smtClean="0">
                <a:latin typeface="Arial Black" panose="020B0A04020102020204"/>
                <a:cs typeface="Arial Black" panose="020B0A04020102020204"/>
              </a:rPr>
              <a:t>ΔΕΥΤΕΡΕΥΟΝ</a:t>
            </a:r>
            <a:r>
              <a:rPr lang="el-GR" sz="1600" spc="-10" dirty="0" smtClean="0">
                <a:latin typeface="Arial Black" panose="020B0A04020102020204"/>
                <a:cs typeface="Arial Black" panose="020B0A04020102020204"/>
              </a:rPr>
              <a:t>ΤΟΣ </a:t>
            </a:r>
            <a:r>
              <a:rPr sz="1600" spc="-60" smtClean="0">
                <a:latin typeface="Arial Black" panose="020B0A04020102020204"/>
                <a:cs typeface="Arial Black" panose="020B0A04020102020204"/>
              </a:rPr>
              <a:t> </a:t>
            </a:r>
            <a:r>
              <a:rPr sz="1600" spc="-10" dirty="0">
                <a:latin typeface="Arial Black" panose="020B0A04020102020204"/>
                <a:cs typeface="Arial Black" panose="020B0A04020102020204"/>
              </a:rPr>
              <a:t>ΔΙΑΡΡΕΟΝΤΑΙ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ΡΕΥΜΑ </a:t>
            </a:r>
            <a:r>
              <a:rPr sz="1600" dirty="0">
                <a:latin typeface="Arial Black" panose="020B0A04020102020204"/>
                <a:cs typeface="Arial Black" panose="020B0A04020102020204"/>
              </a:rPr>
              <a:t>ΕΞ</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ΕΠΑΓΩΓΗΣ,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ΕΠΑΓΕΤΑΙ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ΠΡΩΤΕΥΟΝ.</a:t>
            </a:r>
            <a:endParaRPr sz="1600">
              <a:latin typeface="Arial Black" panose="020B0A04020102020204"/>
              <a:cs typeface="Arial Black" panose="020B0A04020102020204"/>
            </a:endParaRPr>
          </a:p>
        </p:txBody>
      </p:sp>
      <p:sp>
        <p:nvSpPr>
          <p:cNvPr id="5" name="object 5"/>
          <p:cNvSpPr txBox="1"/>
          <p:nvPr/>
        </p:nvSpPr>
        <p:spPr>
          <a:xfrm>
            <a:off x="364490" y="246887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348234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364490" y="425195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8" name="object 8"/>
          <p:cNvSpPr txBox="1"/>
          <p:nvPr/>
        </p:nvSpPr>
        <p:spPr>
          <a:xfrm>
            <a:off x="364490" y="47790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616551" y="1631921"/>
            <a:ext cx="7491648" cy="4106942"/>
          </a:xfrm>
          <a:prstGeom prst="rect">
            <a:avLst/>
          </a:prstGeom>
        </p:spPr>
      </p:pic>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642109"/>
            <a:ext cx="201295" cy="261620"/>
          </a:xfrm>
          <a:prstGeom prst="rect">
            <a:avLst/>
          </a:prstGeom>
        </p:spPr>
        <p:txBody>
          <a:bodyPr vert="horz" wrap="square" lIns="0" tIns="12700" rIns="0" bIns="0" rtlCol="0">
            <a:spAutoFit/>
          </a:bodyPr>
          <a:lstStyle/>
          <a:p>
            <a:pPr marL="12700">
              <a:lnSpc>
                <a:spcPct val="100000"/>
              </a:lnSpc>
              <a:spcBef>
                <a:spcPts val="100"/>
              </a:spcBef>
            </a:pPr>
            <a:r>
              <a:rPr sz="1550" dirty="0">
                <a:solidFill>
                  <a:srgbClr val="FF0000"/>
                </a:solidFill>
                <a:latin typeface="Wingdings" panose="05000000000000000000"/>
                <a:cs typeface="Wingdings" panose="05000000000000000000"/>
              </a:rPr>
              <a:t></a:t>
            </a:r>
            <a:endParaRPr sz="1550">
              <a:latin typeface="Wingdings" panose="05000000000000000000"/>
              <a:cs typeface="Wingdings" panose="05000000000000000000"/>
            </a:endParaRPr>
          </a:p>
        </p:txBody>
      </p:sp>
      <p:sp>
        <p:nvSpPr>
          <p:cNvPr id="3" name="object 3"/>
          <p:cNvSpPr txBox="1"/>
          <p:nvPr/>
        </p:nvSpPr>
        <p:spPr>
          <a:xfrm>
            <a:off x="353059" y="1104900"/>
            <a:ext cx="8505825" cy="5566410"/>
          </a:xfrm>
          <a:prstGeom prst="rect">
            <a:avLst/>
          </a:prstGeom>
        </p:spPr>
        <p:txBody>
          <a:bodyPr vert="horz" wrap="square" lIns="0" tIns="12700" rIns="0" bIns="0" rtlCol="0">
            <a:spAutoFit/>
          </a:bodyPr>
          <a:lstStyle/>
          <a:p>
            <a:pPr marL="2720340">
              <a:lnSpc>
                <a:spcPct val="100000"/>
              </a:lnSpc>
              <a:spcBef>
                <a:spcPts val="100"/>
              </a:spcBef>
              <a:tabLst>
                <a:tab pos="3146425" algn="l"/>
              </a:tabLst>
            </a:pPr>
            <a:r>
              <a:rPr sz="1550" spc="-25" dirty="0">
                <a:solidFill>
                  <a:srgbClr val="FF0000"/>
                </a:solidFill>
                <a:latin typeface="Arial Black" panose="020B0A04020102020204"/>
                <a:cs typeface="Arial Black" panose="020B0A04020102020204"/>
              </a:rPr>
              <a:t>1.</a:t>
            </a:r>
            <a:r>
              <a:rPr sz="1550" dirty="0">
                <a:solidFill>
                  <a:srgbClr val="FF0000"/>
                </a:solidFill>
                <a:latin typeface="Arial Black" panose="020B0A04020102020204"/>
                <a:cs typeface="Arial Black" panose="020B0A04020102020204"/>
              </a:rPr>
              <a:t>	</a:t>
            </a:r>
            <a:r>
              <a:rPr sz="1550" u="heavy" spc="-10" dirty="0">
                <a:uFill>
                  <a:solidFill>
                    <a:srgbClr val="000000"/>
                  </a:solidFill>
                </a:uFill>
                <a:latin typeface="Arial Black" panose="020B0A04020102020204"/>
                <a:cs typeface="Arial Black" panose="020B0A04020102020204"/>
              </a:rPr>
              <a:t>ΗΛΕΚΤΡΟΜΑΓΝΗΤΙΚΟΙ.</a:t>
            </a:r>
            <a:endParaRPr sz="1550">
              <a:latin typeface="Arial Black" panose="020B0A04020102020204"/>
              <a:cs typeface="Arial Black" panose="020B0A04020102020204"/>
            </a:endParaRPr>
          </a:p>
          <a:p>
            <a:pPr>
              <a:lnSpc>
                <a:spcPct val="100000"/>
              </a:lnSpc>
            </a:pPr>
            <a:endParaRPr sz="1750">
              <a:latin typeface="Arial Black" panose="020B0A04020102020204"/>
              <a:cs typeface="Arial Black" panose="020B0A04020102020204"/>
            </a:endParaRPr>
          </a:p>
          <a:p>
            <a:pPr marL="356235">
              <a:lnSpc>
                <a:spcPct val="100000"/>
              </a:lnSpc>
            </a:pPr>
            <a:r>
              <a:rPr sz="1550" dirty="0">
                <a:latin typeface="Arial Black" panose="020B0A04020102020204"/>
                <a:cs typeface="Arial Black" panose="020B0A04020102020204"/>
              </a:rPr>
              <a:t>ΔΙΑΚΡΙΝΟΝΤΑΙ</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ΔΥΟ</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ΕΙΔΗ</a:t>
            </a:r>
            <a:r>
              <a:rPr sz="1550" spc="-45" dirty="0">
                <a:latin typeface="Arial Black" panose="020B0A04020102020204"/>
                <a:cs typeface="Arial Black" panose="020B0A04020102020204"/>
              </a:rPr>
              <a:t> </a:t>
            </a:r>
            <a:r>
              <a:rPr sz="1550" spc="-10" dirty="0">
                <a:latin typeface="Arial Black" panose="020B0A04020102020204"/>
                <a:cs typeface="Arial Black" panose="020B0A04020102020204"/>
              </a:rPr>
              <a:t>ΗΛΕΚΤΡΟΜΑΓΝΗΤΙΚΩΝ</a:t>
            </a:r>
            <a:r>
              <a:rPr sz="1550" spc="-40" dirty="0">
                <a:latin typeface="Arial Black" panose="020B0A04020102020204"/>
                <a:cs typeface="Arial Black" panose="020B0A04020102020204"/>
              </a:rPr>
              <a:t> </a:t>
            </a:r>
            <a:r>
              <a:rPr sz="1550" spc="-10" dirty="0">
                <a:latin typeface="Arial Black" panose="020B0A04020102020204"/>
                <a:cs typeface="Arial Black" panose="020B0A04020102020204"/>
              </a:rPr>
              <a:t>ΣΥΝΔΕΣΜΩΝ:</a:t>
            </a:r>
            <a:endParaRPr sz="1550">
              <a:latin typeface="Arial Black" panose="020B0A04020102020204"/>
              <a:cs typeface="Arial Black" panose="020B0A04020102020204"/>
            </a:endParaRPr>
          </a:p>
          <a:p>
            <a:pPr marL="356235" marR="520065" indent="-139700">
              <a:lnSpc>
                <a:spcPct val="100000"/>
              </a:lnSpc>
              <a:spcBef>
                <a:spcPts val="30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ΣΤΟ</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ΠΡΩΤΟ</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ΕΙΔΟΣ</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ΤΟ</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ΠΡΩΤΕΥΟΝ</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ΒΡΙΣΚΕΤΑΙ</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ΣΤΟ</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ΕΣΩΤΕΡΙΚΟ</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45" dirty="0">
                <a:latin typeface="Arial Black" panose="020B0A04020102020204"/>
                <a:cs typeface="Arial Black" panose="020B0A04020102020204"/>
              </a:rPr>
              <a:t> </a:t>
            </a:r>
            <a:r>
              <a:rPr sz="1550" spc="-25" dirty="0">
                <a:latin typeface="Arial Black" panose="020B0A04020102020204"/>
                <a:cs typeface="Arial Black" panose="020B0A04020102020204"/>
              </a:rPr>
              <a:t>ΤΟ </a:t>
            </a:r>
            <a:r>
              <a:rPr sz="1550" dirty="0">
                <a:latin typeface="Arial Black" panose="020B0A04020102020204"/>
                <a:cs typeface="Arial Black" panose="020B0A04020102020204"/>
              </a:rPr>
              <a:t>ΔΕΥΤΕΡΕΥΟΝ</a:t>
            </a:r>
            <a:r>
              <a:rPr sz="1550" spc="-95" dirty="0">
                <a:latin typeface="Arial Black" panose="020B0A04020102020204"/>
                <a:cs typeface="Arial Black" panose="020B0A04020102020204"/>
              </a:rPr>
              <a:t> </a:t>
            </a:r>
            <a:r>
              <a:rPr sz="1550" spc="-10" dirty="0">
                <a:latin typeface="Arial Black" panose="020B0A04020102020204"/>
                <a:cs typeface="Arial Black" panose="020B0A04020102020204"/>
              </a:rPr>
              <a:t>ΠΕΡΙΦΕΡΕΙΑΚΑ.</a:t>
            </a:r>
            <a:endParaRPr sz="1550">
              <a:latin typeface="Arial Black" panose="020B0A04020102020204"/>
              <a:cs typeface="Arial Black" panose="020B0A04020102020204"/>
            </a:endParaRPr>
          </a:p>
          <a:p>
            <a:pPr marL="356235" marR="640080" indent="-139700">
              <a:lnSpc>
                <a:spcPts val="1850"/>
              </a:lnSpc>
              <a:spcBef>
                <a:spcPts val="38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ΣΤΟ</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ΔΕΥΤΕΡΟ</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ΕΙΔΟΣ</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ΤΟ</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ΔΕΥΤΕΡΕΥΟΝ</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ΒΡΙΣΚΕΤΑΙ</a:t>
            </a:r>
            <a:r>
              <a:rPr sz="1550" spc="-55" dirty="0">
                <a:latin typeface="Arial Black" panose="020B0A04020102020204"/>
                <a:cs typeface="Arial Black" panose="020B0A04020102020204"/>
              </a:rPr>
              <a:t> </a:t>
            </a:r>
            <a:r>
              <a:rPr sz="1550" dirty="0">
                <a:latin typeface="Arial Black" panose="020B0A04020102020204"/>
                <a:cs typeface="Arial Black" panose="020B0A04020102020204"/>
              </a:rPr>
              <a:t>ΚΕΝΤΡΙΚΑ</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40" dirty="0">
                <a:latin typeface="Arial Black" panose="020B0A04020102020204"/>
                <a:cs typeface="Arial Black" panose="020B0A04020102020204"/>
              </a:rPr>
              <a:t> </a:t>
            </a:r>
            <a:r>
              <a:rPr sz="1550" spc="-25" dirty="0">
                <a:latin typeface="Arial Black" panose="020B0A04020102020204"/>
                <a:cs typeface="Arial Black" panose="020B0A04020102020204"/>
              </a:rPr>
              <a:t>ΤΟ </a:t>
            </a:r>
            <a:r>
              <a:rPr sz="1550" dirty="0">
                <a:latin typeface="Arial Black" panose="020B0A04020102020204"/>
                <a:cs typeface="Arial Black" panose="020B0A04020102020204"/>
              </a:rPr>
              <a:t>ΠΡΩΤΕΥΟΝ</a:t>
            </a:r>
            <a:r>
              <a:rPr sz="1550" spc="-95" dirty="0">
                <a:latin typeface="Arial Black" panose="020B0A04020102020204"/>
                <a:cs typeface="Arial Black" panose="020B0A04020102020204"/>
              </a:rPr>
              <a:t> </a:t>
            </a:r>
            <a:r>
              <a:rPr sz="1550" spc="-10" dirty="0">
                <a:latin typeface="Arial Black" panose="020B0A04020102020204"/>
                <a:cs typeface="Arial Black" panose="020B0A04020102020204"/>
              </a:rPr>
              <a:t>ΠΕΡΙΦΕΡΕΙΑΚΑ.</a:t>
            </a:r>
            <a:endParaRPr sz="1550">
              <a:latin typeface="Arial Black" panose="020B0A04020102020204"/>
              <a:cs typeface="Arial Black" panose="020B0A04020102020204"/>
            </a:endParaRPr>
          </a:p>
          <a:p>
            <a:pPr marL="356235" marR="205740" indent="-139700">
              <a:lnSpc>
                <a:spcPts val="1850"/>
              </a:lnSpc>
              <a:spcBef>
                <a:spcPts val="32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ΜΕΤΑΞΥ</a:t>
            </a:r>
            <a:r>
              <a:rPr sz="1550" spc="-50"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40">
                <a:latin typeface="Arial Black" panose="020B0A04020102020204"/>
                <a:cs typeface="Arial Black" panose="020B0A04020102020204"/>
              </a:rPr>
              <a:t> </a:t>
            </a:r>
            <a:r>
              <a:rPr sz="1550" smtClean="0">
                <a:solidFill>
                  <a:srgbClr val="FF0000"/>
                </a:solidFill>
                <a:latin typeface="Arial Black" panose="020B0A04020102020204"/>
                <a:cs typeface="Arial Black" panose="020B0A04020102020204"/>
              </a:rPr>
              <a:t>1</a:t>
            </a:r>
            <a:r>
              <a:rPr sz="1350" baseline="15000" smtClean="0">
                <a:solidFill>
                  <a:srgbClr val="FF0000"/>
                </a:solidFill>
                <a:latin typeface="Arial Black" panose="020B0A04020102020204"/>
                <a:cs typeface="Arial Black" panose="020B0A04020102020204"/>
              </a:rPr>
              <a:t>Ο</a:t>
            </a:r>
            <a:r>
              <a:rPr lang="el-GR" sz="1350" baseline="15000" dirty="0" smtClean="0">
                <a:solidFill>
                  <a:srgbClr val="FF0000"/>
                </a:solidFill>
                <a:latin typeface="Arial Black" panose="020B0A04020102020204"/>
                <a:cs typeface="Arial Black" panose="020B0A04020102020204"/>
              </a:rPr>
              <a:t>Υ</a:t>
            </a:r>
            <a:r>
              <a:rPr sz="1350" spc="262" baseline="15000" smtClean="0">
                <a:solidFill>
                  <a:srgbClr val="FF0000"/>
                </a:solidFill>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30"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40">
                <a:latin typeface="Arial Black" panose="020B0A04020102020204"/>
                <a:cs typeface="Arial Black" panose="020B0A04020102020204"/>
              </a:rPr>
              <a:t> </a:t>
            </a:r>
            <a:r>
              <a:rPr sz="1550" smtClean="0">
                <a:solidFill>
                  <a:srgbClr val="FF0000"/>
                </a:solidFill>
                <a:latin typeface="Arial Black" panose="020B0A04020102020204"/>
                <a:cs typeface="Arial Black" panose="020B0A04020102020204"/>
              </a:rPr>
              <a:t>2</a:t>
            </a:r>
            <a:r>
              <a:rPr sz="1350" baseline="15000" smtClean="0">
                <a:solidFill>
                  <a:srgbClr val="FF0000"/>
                </a:solidFill>
                <a:latin typeface="Arial Black" panose="020B0A04020102020204"/>
                <a:cs typeface="Arial Black" panose="020B0A04020102020204"/>
              </a:rPr>
              <a:t>Ο</a:t>
            </a:r>
            <a:r>
              <a:rPr lang="el-GR" sz="1350" baseline="15000" dirty="0" smtClean="0">
                <a:solidFill>
                  <a:srgbClr val="FF0000"/>
                </a:solidFill>
                <a:latin typeface="Arial Black" panose="020B0A04020102020204"/>
                <a:cs typeface="Arial Black" panose="020B0A04020102020204"/>
              </a:rPr>
              <a:t>Υ</a:t>
            </a:r>
            <a:r>
              <a:rPr sz="1350" spc="262" baseline="15000" smtClean="0">
                <a:solidFill>
                  <a:srgbClr val="FF0000"/>
                </a:solidFill>
                <a:latin typeface="Arial Black" panose="020B0A04020102020204"/>
                <a:cs typeface="Arial Black" panose="020B0A04020102020204"/>
              </a:rPr>
              <a:t> </a:t>
            </a:r>
            <a:r>
              <a:rPr sz="1550" dirty="0">
                <a:latin typeface="Arial Black" panose="020B0A04020102020204"/>
                <a:cs typeface="Arial Black" panose="020B0A04020102020204"/>
              </a:rPr>
              <a:t>ΥΠΑΡΧΕΙ</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ΑΚΤΙΝΙΚΟ</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ΔΙΑΚΕΝΟ</a:t>
            </a:r>
            <a:r>
              <a:rPr sz="1550" spc="-40" dirty="0">
                <a:latin typeface="Arial Black" panose="020B0A04020102020204"/>
                <a:cs typeface="Arial Black" panose="020B0A04020102020204"/>
              </a:rPr>
              <a:t> </a:t>
            </a:r>
            <a:r>
              <a:rPr sz="1550">
                <a:latin typeface="Arial Black" panose="020B0A04020102020204"/>
                <a:cs typeface="Arial Black" panose="020B0A04020102020204"/>
              </a:rPr>
              <a:t>ΤΗΣ</a:t>
            </a:r>
            <a:r>
              <a:rPr sz="1550" spc="-25">
                <a:latin typeface="Arial Black" panose="020B0A04020102020204"/>
                <a:cs typeface="Arial Black" panose="020B0A04020102020204"/>
              </a:rPr>
              <a:t> </a:t>
            </a:r>
            <a:r>
              <a:rPr sz="1550" spc="-10" smtClean="0">
                <a:latin typeface="Arial Black" panose="020B0A04020102020204"/>
                <a:cs typeface="Arial Black" panose="020B0A04020102020204"/>
              </a:rPr>
              <a:t>ΤΑΞ</a:t>
            </a:r>
            <a:r>
              <a:rPr lang="el-GR" sz="1550" spc="-10" dirty="0" smtClean="0">
                <a:latin typeface="Arial Black" panose="020B0A04020102020204"/>
                <a:cs typeface="Arial Black" panose="020B0A04020102020204"/>
              </a:rPr>
              <a:t>Η</a:t>
            </a:r>
            <a:r>
              <a:rPr sz="1550" spc="-10" smtClean="0">
                <a:latin typeface="Arial Black" panose="020B0A04020102020204"/>
                <a:cs typeface="Arial Black" panose="020B0A04020102020204"/>
              </a:rPr>
              <a:t>Σ </a:t>
            </a:r>
            <a:r>
              <a:rPr sz="1550" dirty="0">
                <a:latin typeface="Arial Black" panose="020B0A04020102020204"/>
                <a:cs typeface="Arial Black" panose="020B0A04020102020204"/>
              </a:rPr>
              <a:t>ΤΩΝ</a:t>
            </a:r>
            <a:r>
              <a:rPr sz="1550" spc="-25" dirty="0">
                <a:latin typeface="Arial Black" panose="020B0A04020102020204"/>
                <a:cs typeface="Arial Black" panose="020B0A04020102020204"/>
              </a:rPr>
              <a:t> </a:t>
            </a:r>
            <a:r>
              <a:rPr sz="1550">
                <a:latin typeface="Arial Black" panose="020B0A04020102020204"/>
                <a:cs typeface="Arial Black" panose="020B0A04020102020204"/>
              </a:rPr>
              <a:t>5</a:t>
            </a:r>
            <a:r>
              <a:rPr sz="1550" spc="-15">
                <a:latin typeface="Arial Black" panose="020B0A04020102020204"/>
                <a:cs typeface="Arial Black" panose="020B0A04020102020204"/>
              </a:rPr>
              <a:t> </a:t>
            </a:r>
            <a:r>
              <a:rPr sz="1550" smtClean="0">
                <a:latin typeface="Arial Black" panose="020B0A04020102020204"/>
                <a:cs typeface="Arial Black" panose="020B0A04020102020204"/>
              </a:rPr>
              <a:t>ΩΣ</a:t>
            </a:r>
            <a:r>
              <a:rPr sz="1550" spc="-20" smtClean="0">
                <a:latin typeface="Arial Black" panose="020B0A04020102020204"/>
                <a:cs typeface="Arial Black" panose="020B0A04020102020204"/>
              </a:rPr>
              <a:t> </a:t>
            </a:r>
            <a:r>
              <a:rPr sz="1550" dirty="0">
                <a:latin typeface="Arial Black" panose="020B0A04020102020204"/>
                <a:cs typeface="Arial Black" panose="020B0A04020102020204"/>
              </a:rPr>
              <a:t>10</a:t>
            </a:r>
            <a:r>
              <a:rPr sz="1550" spc="-15" dirty="0">
                <a:latin typeface="Arial Black" panose="020B0A04020102020204"/>
                <a:cs typeface="Arial Black" panose="020B0A04020102020204"/>
              </a:rPr>
              <a:t> </a:t>
            </a:r>
            <a:r>
              <a:rPr sz="1550" spc="-25" dirty="0">
                <a:latin typeface="Arial Black" panose="020B0A04020102020204"/>
                <a:cs typeface="Arial Black" panose="020B0A04020102020204"/>
              </a:rPr>
              <a:t>mm.</a:t>
            </a:r>
            <a:endParaRPr sz="1550">
              <a:latin typeface="Arial Black" panose="020B0A04020102020204"/>
              <a:cs typeface="Arial Black" panose="020B0A04020102020204"/>
            </a:endParaRPr>
          </a:p>
          <a:p>
            <a:pPr marL="356235" marR="17780" indent="-139700">
              <a:lnSpc>
                <a:spcPct val="100000"/>
              </a:lnSpc>
              <a:spcBef>
                <a:spcPts val="25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ΚΑΤΑ</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ΤΗ</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ΔΙΑΡΡΟΗ</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ΡΕΥΜΑΤΟΣ</a:t>
            </a:r>
            <a:r>
              <a:rPr sz="1550" spc="-35" dirty="0">
                <a:latin typeface="Arial Black" panose="020B0A04020102020204"/>
                <a:cs typeface="Arial Black" panose="020B0A04020102020204"/>
              </a:rPr>
              <a:t> </a:t>
            </a:r>
            <a:r>
              <a:rPr sz="1550" dirty="0">
                <a:latin typeface="Arial Black" panose="020B0A04020102020204"/>
                <a:cs typeface="Arial Black" panose="020B0A04020102020204"/>
              </a:rPr>
              <a:t>ΑΠΟ</a:t>
            </a:r>
            <a:r>
              <a:rPr sz="1550" spc="-50" dirty="0">
                <a:latin typeface="Arial Black" panose="020B0A04020102020204"/>
                <a:cs typeface="Arial Black" panose="020B0A04020102020204"/>
              </a:rPr>
              <a:t> </a:t>
            </a:r>
            <a:r>
              <a:rPr sz="1550">
                <a:latin typeface="Arial Black" panose="020B0A04020102020204"/>
                <a:cs typeface="Arial Black" panose="020B0A04020102020204"/>
              </a:rPr>
              <a:t>ΤΟ</a:t>
            </a:r>
            <a:r>
              <a:rPr sz="1550" spc="-30">
                <a:latin typeface="Arial Black" panose="020B0A04020102020204"/>
                <a:cs typeface="Arial Black" panose="020B0A04020102020204"/>
              </a:rPr>
              <a:t> </a:t>
            </a:r>
            <a:r>
              <a:rPr sz="1550" smtClean="0">
                <a:solidFill>
                  <a:srgbClr val="FF0000"/>
                </a:solidFill>
                <a:latin typeface="Arial Black" panose="020B0A04020102020204"/>
                <a:cs typeface="Arial Black" panose="020B0A04020102020204"/>
              </a:rPr>
              <a:t>1</a:t>
            </a:r>
            <a:r>
              <a:rPr sz="1350" baseline="15000" smtClean="0">
                <a:solidFill>
                  <a:srgbClr val="FF0000"/>
                </a:solidFill>
                <a:latin typeface="Arial Black" panose="020B0A04020102020204"/>
                <a:cs typeface="Arial Black" panose="020B0A04020102020204"/>
              </a:rPr>
              <a:t>Ο</a:t>
            </a:r>
            <a:r>
              <a:rPr sz="1350" spc="262" baseline="15000" smtClean="0">
                <a:solidFill>
                  <a:srgbClr val="FF0000"/>
                </a:solidFill>
                <a:latin typeface="Arial Black" panose="020B0A04020102020204"/>
                <a:cs typeface="Arial Black" panose="020B0A04020102020204"/>
              </a:rPr>
              <a:t> </a:t>
            </a:r>
            <a:r>
              <a:rPr sz="1550" dirty="0">
                <a:latin typeface="Arial Black" panose="020B0A04020102020204"/>
                <a:cs typeface="Arial Black" panose="020B0A04020102020204"/>
              </a:rPr>
              <a:t>ΔΗΜΙΟΥΡΓΕΙΤΑΙ</a:t>
            </a:r>
            <a:r>
              <a:rPr sz="1550" spc="-35" dirty="0">
                <a:latin typeface="Arial Black" panose="020B0A04020102020204"/>
                <a:cs typeface="Arial Black" panose="020B0A04020102020204"/>
              </a:rPr>
              <a:t> </a:t>
            </a:r>
            <a:r>
              <a:rPr sz="1550" spc="-10" dirty="0">
                <a:latin typeface="Arial Black" panose="020B0A04020102020204"/>
                <a:cs typeface="Arial Black" panose="020B0A04020102020204"/>
              </a:rPr>
              <a:t>ΜΑΓΝΗΤΙΚΟ </a:t>
            </a:r>
            <a:r>
              <a:rPr sz="1550" dirty="0">
                <a:latin typeface="Arial Black" panose="020B0A04020102020204"/>
                <a:cs typeface="Arial Black" panose="020B0A04020102020204"/>
              </a:rPr>
              <a:t>ΠΕΔΙΟ,</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35" dirty="0">
                <a:latin typeface="Arial Black" panose="020B0A04020102020204"/>
                <a:cs typeface="Arial Black" panose="020B0A04020102020204"/>
              </a:rPr>
              <a:t> </a:t>
            </a:r>
            <a:r>
              <a:rPr sz="1550" dirty="0">
                <a:latin typeface="Arial Black" panose="020B0A04020102020204"/>
                <a:cs typeface="Arial Black" panose="020B0A04020102020204"/>
              </a:rPr>
              <a:t>ΟΠΟΙΟΥ</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ΟΙ</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ΔΥΝΑΜΙΚΕΣ</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ΓΡΑΜΜΕΣ</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ΠΕΡΝΟΥΝ</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ΜΕΣΑ</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ΑΠΟ</a:t>
            </a:r>
            <a:r>
              <a:rPr sz="1550" spc="-45" dirty="0">
                <a:latin typeface="Arial Black" panose="020B0A04020102020204"/>
                <a:cs typeface="Arial Black" panose="020B0A04020102020204"/>
              </a:rPr>
              <a:t> </a:t>
            </a:r>
            <a:r>
              <a:rPr sz="1550" spc="-20" dirty="0">
                <a:latin typeface="Arial Black" panose="020B0A04020102020204"/>
                <a:cs typeface="Arial Black" panose="020B0A04020102020204"/>
              </a:rPr>
              <a:t>ΤΟΥΣ </a:t>
            </a:r>
            <a:r>
              <a:rPr sz="1550" spc="-10" dirty="0">
                <a:latin typeface="Arial Black" panose="020B0A04020102020204"/>
                <a:cs typeface="Arial Black" panose="020B0A04020102020204"/>
              </a:rPr>
              <a:t>ΗΛΕΚΤΡΟΜΑΓΝΗΤΕΣ</a:t>
            </a:r>
            <a:r>
              <a:rPr sz="1550" spc="-5"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5">
                <a:latin typeface="Arial Black" panose="020B0A04020102020204"/>
                <a:cs typeface="Arial Black" panose="020B0A04020102020204"/>
              </a:rPr>
              <a:t> </a:t>
            </a:r>
            <a:r>
              <a:rPr sz="1550" spc="-20" smtClean="0">
                <a:solidFill>
                  <a:srgbClr val="FF0000"/>
                </a:solidFill>
                <a:latin typeface="Arial Black" panose="020B0A04020102020204"/>
                <a:cs typeface="Arial Black" panose="020B0A04020102020204"/>
              </a:rPr>
              <a:t>2</a:t>
            </a:r>
            <a:r>
              <a:rPr sz="1350" spc="-30" baseline="15000" smtClean="0">
                <a:solidFill>
                  <a:srgbClr val="FF0000"/>
                </a:solidFill>
                <a:latin typeface="Arial Black" panose="020B0A04020102020204"/>
                <a:cs typeface="Arial Black" panose="020B0A04020102020204"/>
              </a:rPr>
              <a:t>Ο</a:t>
            </a:r>
            <a:r>
              <a:rPr lang="el-GR" sz="1350" spc="-30" baseline="15000" dirty="0" smtClean="0">
                <a:solidFill>
                  <a:srgbClr val="FF0000"/>
                </a:solidFill>
                <a:latin typeface="Arial Black" panose="020B0A04020102020204"/>
                <a:cs typeface="Arial Black" panose="020B0A04020102020204"/>
              </a:rPr>
              <a:t>Υ</a:t>
            </a:r>
            <a:r>
              <a:rPr sz="1550" spc="-20" smtClean="0">
                <a:latin typeface="Arial Black" panose="020B0A04020102020204"/>
                <a:cs typeface="Arial Black" panose="020B0A04020102020204"/>
              </a:rPr>
              <a:t>.</a:t>
            </a:r>
            <a:endParaRPr sz="1550">
              <a:latin typeface="Arial Black" panose="020B0A04020102020204"/>
              <a:cs typeface="Arial Black" panose="020B0A04020102020204"/>
            </a:endParaRPr>
          </a:p>
          <a:p>
            <a:pPr marL="356235" marR="142240" indent="-139700">
              <a:lnSpc>
                <a:spcPct val="100000"/>
              </a:lnSpc>
              <a:spcBef>
                <a:spcPts val="30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ΜΕ</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ΤΗ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ΣΧΕΤΙΚΗ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ΚΙΝΗΣΗ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ΤΟΥ</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ΔΕΥΤΕΡΕΥΟΝΤΟΣ</a:t>
            </a:r>
            <a:r>
              <a:rPr sz="1550" spc="-30" dirty="0">
                <a:latin typeface="Arial Black" panose="020B0A04020102020204"/>
                <a:cs typeface="Arial Black" panose="020B0A04020102020204"/>
              </a:rPr>
              <a:t> </a:t>
            </a:r>
            <a:r>
              <a:rPr sz="1550" dirty="0">
                <a:latin typeface="Arial Black" panose="020B0A04020102020204"/>
                <a:cs typeface="Arial Black" panose="020B0A04020102020204"/>
              </a:rPr>
              <a:t>ΩΣ</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ΠΡΟΣ</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ΤΟ</a:t>
            </a:r>
            <a:r>
              <a:rPr sz="1550" spc="-45" dirty="0">
                <a:latin typeface="Arial Black" panose="020B0A04020102020204"/>
                <a:cs typeface="Arial Black" panose="020B0A04020102020204"/>
              </a:rPr>
              <a:t> </a:t>
            </a:r>
            <a:r>
              <a:rPr sz="1550" spc="-10" dirty="0">
                <a:latin typeface="Arial Black" panose="020B0A04020102020204"/>
                <a:cs typeface="Arial Black" panose="020B0A04020102020204"/>
              </a:rPr>
              <a:t>ΠΡΩΤΕΥΟΝ, </a:t>
            </a:r>
            <a:r>
              <a:rPr sz="1550" dirty="0">
                <a:latin typeface="Arial Black" panose="020B0A04020102020204"/>
                <a:cs typeface="Arial Black" panose="020B0A04020102020204"/>
              </a:rPr>
              <a:t>ΑΝΑΠΤΥΣΣΟΝΤΑΙ</a:t>
            </a:r>
            <a:r>
              <a:rPr sz="1550" spc="-80" dirty="0">
                <a:latin typeface="Arial Black" panose="020B0A04020102020204"/>
                <a:cs typeface="Arial Black" panose="020B0A04020102020204"/>
              </a:rPr>
              <a:t> </a:t>
            </a:r>
            <a:r>
              <a:rPr sz="1550" dirty="0">
                <a:latin typeface="Arial Black" panose="020B0A04020102020204"/>
                <a:cs typeface="Arial Black" panose="020B0A04020102020204"/>
              </a:rPr>
              <a:t>ΡΕΥΜΑΤΑ</a:t>
            </a:r>
            <a:r>
              <a:rPr sz="1550" spc="-75" dirty="0">
                <a:latin typeface="Arial Black" panose="020B0A04020102020204"/>
                <a:cs typeface="Arial Black" panose="020B0A04020102020204"/>
              </a:rPr>
              <a:t> </a:t>
            </a:r>
            <a:r>
              <a:rPr sz="1550" dirty="0">
                <a:latin typeface="Arial Black" panose="020B0A04020102020204"/>
                <a:cs typeface="Arial Black" panose="020B0A04020102020204"/>
              </a:rPr>
              <a:t>ΕΞ</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ΕΠΑΓΩΓΗΣ</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ΧΑΜΗΛΗΣ</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ΣΥΧΝΟΤΗΤΑΣ</a:t>
            </a:r>
            <a:r>
              <a:rPr sz="1550" spc="-70" dirty="0">
                <a:latin typeface="Arial Black" panose="020B0A04020102020204"/>
                <a:cs typeface="Arial Black" panose="020B0A04020102020204"/>
              </a:rPr>
              <a:t> </a:t>
            </a:r>
            <a:r>
              <a:rPr sz="1550" spc="-25" dirty="0">
                <a:latin typeface="Arial Black" panose="020B0A04020102020204"/>
                <a:cs typeface="Arial Black" panose="020B0A04020102020204"/>
              </a:rPr>
              <a:t>ΣΤΑ </a:t>
            </a:r>
            <a:r>
              <a:rPr sz="1550" dirty="0">
                <a:latin typeface="Arial Black" panose="020B0A04020102020204"/>
                <a:cs typeface="Arial Black" panose="020B0A04020102020204"/>
              </a:rPr>
              <a:t>ΤΥΛΙΓΜΑΤΑ</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ΤΩΝ</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ΑΝΤΙΣΤΟΙΧΩΝ</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ΗΛΕΚΤΡΟΜΑΓΝΗΤΩΝ</a:t>
            </a:r>
            <a:r>
              <a:rPr sz="1550" spc="-45"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50">
                <a:latin typeface="Arial Black" panose="020B0A04020102020204"/>
                <a:cs typeface="Arial Black" panose="020B0A04020102020204"/>
              </a:rPr>
              <a:t> </a:t>
            </a:r>
            <a:r>
              <a:rPr sz="1550" smtClean="0">
                <a:latin typeface="Arial Black" panose="020B0A04020102020204"/>
                <a:cs typeface="Arial Black" panose="020B0A04020102020204"/>
              </a:rPr>
              <a:t>2</a:t>
            </a:r>
            <a:r>
              <a:rPr sz="1350" baseline="15000" smtClean="0">
                <a:latin typeface="Arial Black" panose="020B0A04020102020204"/>
                <a:cs typeface="Arial Black" panose="020B0A04020102020204"/>
              </a:rPr>
              <a:t>Ο</a:t>
            </a:r>
            <a:r>
              <a:rPr lang="el-GR" sz="1350" baseline="15000" dirty="0" smtClean="0">
                <a:latin typeface="Arial Black" panose="020B0A04020102020204"/>
                <a:cs typeface="Arial Black" panose="020B0A04020102020204"/>
              </a:rPr>
              <a:t>Υ</a:t>
            </a:r>
            <a:r>
              <a:rPr sz="1350" spc="254" baseline="15000" smtClean="0">
                <a:latin typeface="Arial Black" panose="020B0A04020102020204"/>
                <a:cs typeface="Arial Black" panose="020B0A04020102020204"/>
              </a:rPr>
              <a:t> </a:t>
            </a:r>
            <a:r>
              <a:rPr sz="1550" dirty="0">
                <a:latin typeface="Arial Black" panose="020B0A04020102020204"/>
                <a:cs typeface="Arial Black" panose="020B0A04020102020204"/>
              </a:rPr>
              <a:t>,</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ΤΑ</a:t>
            </a:r>
            <a:r>
              <a:rPr sz="1550" spc="-45" dirty="0">
                <a:latin typeface="Arial Black" panose="020B0A04020102020204"/>
                <a:cs typeface="Arial Black" panose="020B0A04020102020204"/>
              </a:rPr>
              <a:t> </a:t>
            </a:r>
            <a:r>
              <a:rPr sz="1550" spc="-10" dirty="0">
                <a:latin typeface="Arial Black" panose="020B0A04020102020204"/>
                <a:cs typeface="Arial Black" panose="020B0A04020102020204"/>
              </a:rPr>
              <a:t>ΟΠΟΙΑ </a:t>
            </a:r>
            <a:r>
              <a:rPr sz="1550" dirty="0">
                <a:latin typeface="Arial Black" panose="020B0A04020102020204"/>
                <a:cs typeface="Arial Black" panose="020B0A04020102020204"/>
              </a:rPr>
              <a:t>ΔΙΕΓΕΙΡΟΥΝ</a:t>
            </a:r>
            <a:r>
              <a:rPr sz="1550" spc="-85" dirty="0">
                <a:latin typeface="Arial Black" panose="020B0A04020102020204"/>
                <a:cs typeface="Arial Black" panose="020B0A04020102020204"/>
              </a:rPr>
              <a:t> </a:t>
            </a:r>
            <a:r>
              <a:rPr sz="1550" dirty="0">
                <a:latin typeface="Arial Black" panose="020B0A04020102020204"/>
                <a:cs typeface="Arial Black" panose="020B0A04020102020204"/>
              </a:rPr>
              <a:t>ΤΟΥΣ</a:t>
            </a:r>
            <a:r>
              <a:rPr sz="1550" spc="-70" dirty="0">
                <a:latin typeface="Arial Black" panose="020B0A04020102020204"/>
                <a:cs typeface="Arial Black" panose="020B0A04020102020204"/>
              </a:rPr>
              <a:t> </a:t>
            </a:r>
            <a:r>
              <a:rPr sz="1550" dirty="0">
                <a:latin typeface="Arial Black" panose="020B0A04020102020204"/>
                <a:cs typeface="Arial Black" panose="020B0A04020102020204"/>
              </a:rPr>
              <a:t>ΑΝΤΙΣΤΟΙΧΟΥΣ</a:t>
            </a:r>
            <a:r>
              <a:rPr sz="1550" spc="-70" dirty="0">
                <a:latin typeface="Arial Black" panose="020B0A04020102020204"/>
                <a:cs typeface="Arial Black" panose="020B0A04020102020204"/>
              </a:rPr>
              <a:t> </a:t>
            </a:r>
            <a:r>
              <a:rPr sz="1550" spc="-10" dirty="0">
                <a:latin typeface="Arial Black" panose="020B0A04020102020204"/>
                <a:cs typeface="Arial Black" panose="020B0A04020102020204"/>
              </a:rPr>
              <a:t>ΗΛΕΚΤΡΟΜΑΓΝΗΤΕΣ.</a:t>
            </a:r>
            <a:endParaRPr sz="1550">
              <a:latin typeface="Arial Black" panose="020B0A04020102020204"/>
              <a:cs typeface="Arial Black" panose="020B0A04020102020204"/>
            </a:endParaRPr>
          </a:p>
          <a:p>
            <a:pPr marL="356235" marR="21590" indent="-139700">
              <a:lnSpc>
                <a:spcPct val="100000"/>
              </a:lnSpc>
              <a:spcBef>
                <a:spcPts val="300"/>
              </a:spcBef>
              <a:buClr>
                <a:srgbClr val="FF0000"/>
              </a:buClr>
              <a:buFont typeface="Wingdings" panose="05000000000000000000"/>
              <a:buChar char=""/>
              <a:tabLst>
                <a:tab pos="356870" algn="l"/>
              </a:tabLst>
            </a:pPr>
            <a:r>
              <a:rPr sz="1550" dirty="0">
                <a:latin typeface="Arial Black" panose="020B0A04020102020204"/>
                <a:cs typeface="Arial Black" panose="020B0A04020102020204"/>
              </a:rPr>
              <a:t>Η</a:t>
            </a:r>
            <a:r>
              <a:rPr sz="1550" spc="-60" dirty="0">
                <a:latin typeface="Arial Black" panose="020B0A04020102020204"/>
                <a:cs typeface="Arial Black" panose="020B0A04020102020204"/>
              </a:rPr>
              <a:t> </a:t>
            </a:r>
            <a:r>
              <a:rPr sz="1550" dirty="0">
                <a:latin typeface="Arial Black" panose="020B0A04020102020204"/>
                <a:cs typeface="Arial Black" panose="020B0A04020102020204"/>
              </a:rPr>
              <a:t>ΑΛΛΗΛΕΠΙΔΡΑΣΗ</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ΤΩΝ</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ΔΥΟ</a:t>
            </a:r>
            <a:r>
              <a:rPr sz="1550" spc="-45" dirty="0">
                <a:latin typeface="Arial Black" panose="020B0A04020102020204"/>
                <a:cs typeface="Arial Black" panose="020B0A04020102020204"/>
              </a:rPr>
              <a:t> </a:t>
            </a:r>
            <a:r>
              <a:rPr sz="1550" spc="-10" dirty="0">
                <a:latin typeface="Arial Black" panose="020B0A04020102020204"/>
                <a:cs typeface="Arial Black" panose="020B0A04020102020204"/>
              </a:rPr>
              <a:t>ΗΛΕΚΤΡΟΜΑΓΝΗΤΩΝ</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ΠΡΟΚΑΛΕΙ</a:t>
            </a:r>
            <a:r>
              <a:rPr sz="1550" spc="-35" dirty="0">
                <a:latin typeface="Arial Black" panose="020B0A04020102020204"/>
                <a:cs typeface="Arial Black" panose="020B0A04020102020204"/>
              </a:rPr>
              <a:t> </a:t>
            </a:r>
            <a:r>
              <a:rPr sz="1550" spc="-10" dirty="0">
                <a:latin typeface="Arial Black" panose="020B0A04020102020204"/>
                <a:cs typeface="Arial Black" panose="020B0A04020102020204"/>
              </a:rPr>
              <a:t>ΚΙΝΗΤΗΡΙΑ </a:t>
            </a:r>
            <a:r>
              <a:rPr sz="1550" dirty="0">
                <a:latin typeface="Arial Black" panose="020B0A04020102020204"/>
                <a:cs typeface="Arial Black" panose="020B0A04020102020204"/>
              </a:rPr>
              <a:t>ΣΤΡΕΠΤΙΚΗ</a:t>
            </a:r>
            <a:r>
              <a:rPr sz="1550" spc="-65" dirty="0">
                <a:latin typeface="Arial Black" panose="020B0A04020102020204"/>
                <a:cs typeface="Arial Black" panose="020B0A04020102020204"/>
              </a:rPr>
              <a:t> </a:t>
            </a:r>
            <a:r>
              <a:rPr sz="1550" dirty="0">
                <a:latin typeface="Arial Black" panose="020B0A04020102020204"/>
                <a:cs typeface="Arial Black" panose="020B0A04020102020204"/>
              </a:rPr>
              <a:t>ΡΟΠΗ</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ΣΤΟ</a:t>
            </a:r>
            <a:r>
              <a:rPr sz="1550" spc="-45" dirty="0">
                <a:latin typeface="Arial Black" panose="020B0A04020102020204"/>
                <a:cs typeface="Arial Black" panose="020B0A04020102020204"/>
              </a:rPr>
              <a:t> </a:t>
            </a:r>
            <a:r>
              <a:rPr sz="1550" dirty="0">
                <a:latin typeface="Arial Black" panose="020B0A04020102020204"/>
                <a:cs typeface="Arial Black" panose="020B0A04020102020204"/>
              </a:rPr>
              <a:t>ΠΡΩΤΕΥΟΝ</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ΤΗΝ</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ΑΝΤΙΣΤΟΙΧΗ</a:t>
            </a:r>
            <a:r>
              <a:rPr sz="1550" spc="-50" dirty="0">
                <a:latin typeface="Arial Black" panose="020B0A04020102020204"/>
                <a:cs typeface="Arial Black" panose="020B0A04020102020204"/>
              </a:rPr>
              <a:t> </a:t>
            </a:r>
            <a:r>
              <a:rPr sz="1550" spc="-10" dirty="0">
                <a:latin typeface="Arial Black" panose="020B0A04020102020204"/>
                <a:cs typeface="Arial Black" panose="020B0A04020102020204"/>
              </a:rPr>
              <a:t>ΑΝΘΙΣΤΑΜΕΝΗ </a:t>
            </a:r>
            <a:r>
              <a:rPr sz="1550" dirty="0">
                <a:latin typeface="Arial Black" panose="020B0A04020102020204"/>
                <a:cs typeface="Arial Black" panose="020B0A04020102020204"/>
              </a:rPr>
              <a:t>ΣΤΟ</a:t>
            </a:r>
            <a:r>
              <a:rPr sz="1550" spc="-30" dirty="0">
                <a:latin typeface="Arial Black" panose="020B0A04020102020204"/>
                <a:cs typeface="Arial Black" panose="020B0A04020102020204"/>
              </a:rPr>
              <a:t> </a:t>
            </a:r>
            <a:r>
              <a:rPr sz="1550" spc="-10" dirty="0">
                <a:latin typeface="Arial Black" panose="020B0A04020102020204"/>
                <a:cs typeface="Arial Black" panose="020B0A04020102020204"/>
              </a:rPr>
              <a:t>ΔΕΥΤΕΡΕΥΟΝ.</a:t>
            </a:r>
            <a:endParaRPr sz="1550">
              <a:latin typeface="Arial Black" panose="020B0A04020102020204"/>
              <a:cs typeface="Arial Black" panose="020B0A04020102020204"/>
            </a:endParaRPr>
          </a:p>
          <a:p>
            <a:pPr marL="356235" marR="359410" indent="-331470">
              <a:lnSpc>
                <a:spcPct val="100000"/>
              </a:lnSpc>
              <a:spcBef>
                <a:spcPts val="290"/>
              </a:spcBef>
              <a:buClr>
                <a:srgbClr val="FF0000"/>
              </a:buClr>
              <a:buFont typeface="Wingdings" panose="05000000000000000000"/>
              <a:buChar char=""/>
              <a:tabLst>
                <a:tab pos="356235" algn="l"/>
                <a:tab pos="356870" algn="l"/>
              </a:tabLst>
            </a:pPr>
            <a:r>
              <a:rPr sz="1550" dirty="0">
                <a:latin typeface="Arial Black" panose="020B0A04020102020204"/>
                <a:cs typeface="Arial Black" panose="020B0A04020102020204"/>
              </a:rPr>
              <a:t>ΓΙΑ</a:t>
            </a:r>
            <a:r>
              <a:rPr sz="1550" spc="-50" dirty="0">
                <a:latin typeface="Arial Black" panose="020B0A04020102020204"/>
                <a:cs typeface="Arial Black" panose="020B0A04020102020204"/>
              </a:rPr>
              <a:t> </a:t>
            </a:r>
            <a:r>
              <a:rPr sz="1550" dirty="0">
                <a:latin typeface="Arial Black" panose="020B0A04020102020204"/>
                <a:cs typeface="Arial Black" panose="020B0A04020102020204"/>
              </a:rPr>
              <a:t>ΝΑ</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ΥΠΑΡΧΕΙ</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ΜΕΤΑΒΙΒΑΣΗ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ΤΗΣ</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ΡΟΠΗΣ</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ΠΡΕΠΕΙ</a:t>
            </a:r>
            <a:r>
              <a:rPr sz="1550" spc="-35" dirty="0">
                <a:latin typeface="Arial Black" panose="020B0A04020102020204"/>
                <a:cs typeface="Arial Black" panose="020B0A04020102020204"/>
              </a:rPr>
              <a:t> </a:t>
            </a:r>
            <a:r>
              <a:rPr sz="1550" dirty="0">
                <a:latin typeface="Arial Black" panose="020B0A04020102020204"/>
                <a:cs typeface="Arial Black" panose="020B0A04020102020204"/>
              </a:rPr>
              <a:t>ΝΑ</a:t>
            </a:r>
            <a:r>
              <a:rPr sz="1550" spc="-40" dirty="0">
                <a:latin typeface="Arial Black" panose="020B0A04020102020204"/>
                <a:cs typeface="Arial Black" panose="020B0A04020102020204"/>
              </a:rPr>
              <a:t> </a:t>
            </a:r>
            <a:r>
              <a:rPr sz="1550" spc="-10" dirty="0">
                <a:latin typeface="Arial Black" panose="020B0A04020102020204"/>
                <a:cs typeface="Arial Black" panose="020B0A04020102020204"/>
              </a:rPr>
              <a:t>ΕΜΦΑΝΙΖΕΤΑΙ </a:t>
            </a:r>
            <a:r>
              <a:rPr sz="1550" dirty="0">
                <a:latin typeface="Arial Black" panose="020B0A04020102020204"/>
                <a:cs typeface="Arial Black" panose="020B0A04020102020204"/>
              </a:rPr>
              <a:t>ΣΧΕΤΙΚΗ</a:t>
            </a:r>
            <a:r>
              <a:rPr sz="1550" spc="-40" dirty="0">
                <a:latin typeface="Arial Black" panose="020B0A04020102020204"/>
                <a:cs typeface="Arial Black" panose="020B0A04020102020204"/>
              </a:rPr>
              <a:t> </a:t>
            </a:r>
            <a:r>
              <a:rPr sz="1550" dirty="0">
                <a:latin typeface="Arial Black" panose="020B0A04020102020204"/>
                <a:cs typeface="Arial Black" panose="020B0A04020102020204"/>
              </a:rPr>
              <a:t>ΚΙΝΗΣΗ</a:t>
            </a:r>
            <a:r>
              <a:rPr sz="1550" spc="-35" dirty="0">
                <a:latin typeface="Arial Black" panose="020B0A04020102020204"/>
                <a:cs typeface="Arial Black" panose="020B0A04020102020204"/>
              </a:rPr>
              <a:t> </a:t>
            </a:r>
            <a:r>
              <a:rPr sz="1550" dirty="0">
                <a:latin typeface="Arial Black" panose="020B0A04020102020204"/>
                <a:cs typeface="Arial Black" panose="020B0A04020102020204"/>
              </a:rPr>
              <a:t>ΜΕΤΑΞΥ</a:t>
            </a:r>
            <a:r>
              <a:rPr sz="1550" spc="-30"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35">
                <a:latin typeface="Arial Black" panose="020B0A04020102020204"/>
                <a:cs typeface="Arial Black" panose="020B0A04020102020204"/>
              </a:rPr>
              <a:t> </a:t>
            </a:r>
            <a:r>
              <a:rPr sz="1550" smtClean="0">
                <a:latin typeface="Arial Black" panose="020B0A04020102020204"/>
                <a:cs typeface="Arial Black" panose="020B0A04020102020204"/>
              </a:rPr>
              <a:t>1</a:t>
            </a:r>
            <a:r>
              <a:rPr sz="1350" baseline="15000" smtClean="0">
                <a:latin typeface="Arial Black" panose="020B0A04020102020204"/>
                <a:cs typeface="Arial Black" panose="020B0A04020102020204"/>
              </a:rPr>
              <a:t>Ο</a:t>
            </a:r>
            <a:r>
              <a:rPr lang="el-GR" sz="1350" baseline="15000" dirty="0" smtClean="0">
                <a:latin typeface="Arial Black" panose="020B0A04020102020204"/>
                <a:cs typeface="Arial Black" panose="020B0A04020102020204"/>
              </a:rPr>
              <a:t>Υ</a:t>
            </a:r>
            <a:r>
              <a:rPr sz="1350" spc="277" baseline="15000" smtClean="0">
                <a:latin typeface="Arial Black" panose="020B0A04020102020204"/>
                <a:cs typeface="Arial Black" panose="020B0A04020102020204"/>
              </a:rPr>
              <a:t> </a:t>
            </a:r>
            <a:r>
              <a:rPr sz="1550" dirty="0">
                <a:latin typeface="Arial Black" panose="020B0A04020102020204"/>
                <a:cs typeface="Arial Black" panose="020B0A04020102020204"/>
              </a:rPr>
              <a:t>ΚΑΙ</a:t>
            </a:r>
            <a:r>
              <a:rPr sz="1550" spc="-25" dirty="0">
                <a:latin typeface="Arial Black" panose="020B0A04020102020204"/>
                <a:cs typeface="Arial Black" panose="020B0A04020102020204"/>
              </a:rPr>
              <a:t> </a:t>
            </a:r>
            <a:r>
              <a:rPr sz="1550">
                <a:latin typeface="Arial Black" panose="020B0A04020102020204"/>
                <a:cs typeface="Arial Black" panose="020B0A04020102020204"/>
              </a:rPr>
              <a:t>ΤΟΥ</a:t>
            </a:r>
            <a:r>
              <a:rPr sz="1550" spc="-30">
                <a:latin typeface="Arial Black" panose="020B0A04020102020204"/>
                <a:cs typeface="Arial Black" panose="020B0A04020102020204"/>
              </a:rPr>
              <a:t> </a:t>
            </a:r>
            <a:r>
              <a:rPr sz="1550" smtClean="0">
                <a:latin typeface="Arial Black" panose="020B0A04020102020204"/>
                <a:cs typeface="Arial Black" panose="020B0A04020102020204"/>
              </a:rPr>
              <a:t>2</a:t>
            </a:r>
            <a:r>
              <a:rPr sz="1350" baseline="15000" smtClean="0">
                <a:latin typeface="Arial Black" panose="020B0A04020102020204"/>
                <a:cs typeface="Arial Black" panose="020B0A04020102020204"/>
              </a:rPr>
              <a:t>Ο</a:t>
            </a:r>
            <a:r>
              <a:rPr lang="el-GR" sz="1350" baseline="15000" dirty="0" smtClean="0">
                <a:latin typeface="Arial Black" panose="020B0A04020102020204"/>
                <a:cs typeface="Arial Black" panose="020B0A04020102020204"/>
              </a:rPr>
              <a:t>Υ</a:t>
            </a:r>
            <a:r>
              <a:rPr sz="1350" spc="284" baseline="15000" smtClean="0">
                <a:latin typeface="Arial Black" panose="020B0A04020102020204"/>
                <a:cs typeface="Arial Black" panose="020B0A04020102020204"/>
              </a:rPr>
              <a:t> </a:t>
            </a:r>
            <a:r>
              <a:rPr sz="1550" dirty="0">
                <a:latin typeface="Arial Black" panose="020B0A04020102020204"/>
                <a:cs typeface="Arial Black" panose="020B0A04020102020204"/>
              </a:rPr>
              <a:t>,</a:t>
            </a:r>
            <a:r>
              <a:rPr sz="1550" spc="-30" dirty="0">
                <a:latin typeface="Arial Black" panose="020B0A04020102020204"/>
                <a:cs typeface="Arial Black" panose="020B0A04020102020204"/>
              </a:rPr>
              <a:t> </a:t>
            </a:r>
            <a:r>
              <a:rPr sz="1550" dirty="0">
                <a:latin typeface="Arial Black" panose="020B0A04020102020204"/>
                <a:cs typeface="Arial Black" panose="020B0A04020102020204"/>
              </a:rPr>
              <a:t>Η</a:t>
            </a:r>
            <a:r>
              <a:rPr sz="1550" spc="-25" dirty="0">
                <a:latin typeface="Arial Black" panose="020B0A04020102020204"/>
                <a:cs typeface="Arial Black" panose="020B0A04020102020204"/>
              </a:rPr>
              <a:t> </a:t>
            </a:r>
            <a:r>
              <a:rPr sz="1550" spc="-10" dirty="0">
                <a:latin typeface="Arial Black" panose="020B0A04020102020204"/>
                <a:cs typeface="Arial Black" panose="020B0A04020102020204"/>
              </a:rPr>
              <a:t>ΛΕΓΟΜΕΝΗ </a:t>
            </a:r>
            <a:r>
              <a:rPr sz="1550" spc="-10" dirty="0">
                <a:solidFill>
                  <a:srgbClr val="FF0000"/>
                </a:solidFill>
                <a:latin typeface="Arial Black" panose="020B0A04020102020204"/>
                <a:cs typeface="Arial Black" panose="020B0A04020102020204"/>
              </a:rPr>
              <a:t>ΟΛΙΣΘΗΣΗ</a:t>
            </a:r>
            <a:r>
              <a:rPr sz="1550" spc="-10" dirty="0">
                <a:latin typeface="Arial Black" panose="020B0A04020102020204"/>
                <a:cs typeface="Arial Black" panose="020B0A04020102020204"/>
              </a:rPr>
              <a:t>.</a:t>
            </a:r>
            <a:endParaRPr sz="1550">
              <a:latin typeface="Arial Black" panose="020B0A04020102020204"/>
              <a:cs typeface="Arial Black" panose="020B0A04020102020204"/>
            </a:endParaRPr>
          </a:p>
        </p:txBody>
      </p:sp>
      <p:sp>
        <p:nvSpPr>
          <p:cNvPr id="4" name="object 4"/>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5" name="object 5"/>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116579" y="1103629"/>
            <a:ext cx="2983230" cy="269240"/>
          </a:xfrm>
          <a:prstGeom prst="rect">
            <a:avLst/>
          </a:prstGeom>
        </p:spPr>
        <p:txBody>
          <a:bodyPr vert="horz" wrap="square" lIns="0" tIns="12700" rIns="0" bIns="0" rtlCol="0">
            <a:spAutoFit/>
          </a:bodyPr>
          <a:lstStyle/>
          <a:p>
            <a:pPr marL="12700">
              <a:lnSpc>
                <a:spcPct val="100000"/>
              </a:lnSpc>
              <a:spcBef>
                <a:spcPts val="100"/>
              </a:spcBef>
              <a:tabLst>
                <a:tab pos="354965" algn="l"/>
              </a:tabLst>
            </a:pPr>
            <a:r>
              <a:rPr sz="1600" spc="-25" dirty="0">
                <a:solidFill>
                  <a:srgbClr val="FF0000"/>
                </a:solidFill>
                <a:latin typeface="Arial Black" panose="020B0A04020102020204"/>
                <a:cs typeface="Arial Black" panose="020B0A04020102020204"/>
              </a:rPr>
              <a:t>1.</a:t>
            </a:r>
            <a:r>
              <a:rPr sz="160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ΗΛΕΚΤΡΟΜΑΓΝΗΤΙΚΟΙ.</a:t>
            </a:r>
            <a:endParaRPr sz="1600">
              <a:latin typeface="Arial Black" panose="020B0A04020102020204"/>
              <a:cs typeface="Arial Black" panose="020B0A04020102020204"/>
            </a:endParaRPr>
          </a:p>
        </p:txBody>
      </p:sp>
      <p:sp>
        <p:nvSpPr>
          <p:cNvPr id="3" name="object 3"/>
          <p:cNvSpPr txBox="1"/>
          <p:nvPr/>
        </p:nvSpPr>
        <p:spPr>
          <a:xfrm>
            <a:off x="364490" y="165862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4" name="object 4"/>
          <p:cNvSpPr txBox="1"/>
          <p:nvPr/>
        </p:nvSpPr>
        <p:spPr>
          <a:xfrm>
            <a:off x="707390" y="1671320"/>
            <a:ext cx="8100695" cy="4479175"/>
          </a:xfrm>
          <a:prstGeom prst="rect">
            <a:avLst/>
          </a:prstGeom>
        </p:spPr>
        <p:txBody>
          <a:bodyPr vert="horz" wrap="square" lIns="0" tIns="12700" rIns="0" bIns="0" rtlCol="0">
            <a:spAutoFit/>
          </a:bodyPr>
          <a:lstStyle/>
          <a:p>
            <a:pPr marL="12700" marR="373380">
              <a:lnSpc>
                <a:spcPct val="100000"/>
              </a:lnSpc>
              <a:spcBef>
                <a:spcPts val="100"/>
              </a:spcBef>
            </a:pPr>
            <a:r>
              <a:rPr sz="1600" dirty="0">
                <a:latin typeface="Arial Black" panose="020B0A04020102020204"/>
                <a:cs typeface="Arial Black" panose="020B0A04020102020204"/>
              </a:rPr>
              <a:t>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ΟΛΙΣΘΗΣΗ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ΑΠΟΤΕΛΕΣΜΑ</a:t>
            </a:r>
            <a:r>
              <a:rPr sz="1600" spc="-70"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70">
                <a:latin typeface="Arial Black" panose="020B0A04020102020204"/>
                <a:cs typeface="Arial Black" panose="020B0A04020102020204"/>
              </a:rPr>
              <a:t> </a:t>
            </a:r>
            <a:r>
              <a:rPr sz="1600" spc="-10" smtClean="0">
                <a:latin typeface="Arial Black" panose="020B0A04020102020204"/>
                <a:cs typeface="Arial Black" panose="020B0A04020102020204"/>
              </a:rPr>
              <a:t>ΜΕΤΑΒΙΒΑΣ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65" smtClean="0">
                <a:latin typeface="Arial Black" panose="020B0A04020102020204"/>
                <a:cs typeface="Arial Black" panose="020B0A04020102020204"/>
              </a:rPr>
              <a:t> </a:t>
            </a:r>
            <a:r>
              <a:rPr sz="1600" spc="-10" dirty="0">
                <a:latin typeface="Arial Black" panose="020B0A04020102020204"/>
                <a:cs typeface="Arial Black" panose="020B0A04020102020204"/>
              </a:rPr>
              <a:t>ΜΙΚΡΟΤΕΡΗΣ </a:t>
            </a:r>
            <a:r>
              <a:rPr sz="1600" dirty="0">
                <a:latin typeface="Arial Black" panose="020B0A04020102020204"/>
                <a:cs typeface="Arial Black" panose="020B0A04020102020204"/>
              </a:rPr>
              <a:t>ΙΣΧΥΟΣ</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ΑΤΡΑΚΤΟ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ΜΕΙΩΤΗΡΑ</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ΙΣΧΥ</a:t>
            </a:r>
            <a:r>
              <a:rPr sz="1600" spc="-75" dirty="0">
                <a:latin typeface="Arial Black" panose="020B0A04020102020204"/>
                <a:cs typeface="Arial Black" panose="020B0A04020102020204"/>
              </a:rPr>
              <a:t> </a:t>
            </a:r>
            <a:r>
              <a:rPr sz="1600" spc="-25">
                <a:latin typeface="Arial Black" panose="020B0A04020102020204"/>
                <a:cs typeface="Arial Black" panose="020B0A04020102020204"/>
              </a:rPr>
              <a:t>ΠΟΥ </a:t>
            </a:r>
            <a:r>
              <a:rPr lang="el-GR" sz="1600" spc="-10" dirty="0" smtClean="0">
                <a:latin typeface="Arial Black" panose="020B0A04020102020204"/>
                <a:cs typeface="Arial Black" panose="020B0A04020102020204"/>
              </a:rPr>
              <a:t>ΜΠΑΙΝΕΙ </a:t>
            </a:r>
            <a:r>
              <a:rPr sz="1600" spc="-85" smtClean="0">
                <a:latin typeface="Arial Black" panose="020B0A04020102020204"/>
                <a:cs typeface="Arial Black" panose="020B0A04020102020204"/>
              </a:rPr>
              <a:t> </a:t>
            </a:r>
            <a:r>
              <a:rPr sz="1600" smtClean="0">
                <a:latin typeface="Arial Black" panose="020B0A04020102020204"/>
                <a:cs typeface="Arial Black" panose="020B0A04020102020204"/>
              </a:rPr>
              <a:t>ΣΤΟ</a:t>
            </a:r>
            <a:r>
              <a:rPr lang="el-GR" sz="1600" dirty="0" smtClean="0">
                <a:latin typeface="Arial Black" panose="020B0A04020102020204"/>
                <a:cs typeface="Arial Black" panose="020B0A04020102020204"/>
              </a:rPr>
              <a:t>Ν</a:t>
            </a:r>
            <a:r>
              <a:rPr sz="1600" spc="-70" smtClean="0">
                <a:latin typeface="Arial Black" panose="020B0A04020102020204"/>
                <a:cs typeface="Arial Black" panose="020B0A04020102020204"/>
              </a:rPr>
              <a:t> </a:t>
            </a:r>
            <a:r>
              <a:rPr sz="1600" spc="-10" dirty="0">
                <a:latin typeface="Arial Black" panose="020B0A04020102020204"/>
                <a:cs typeface="Arial Black" panose="020B0A04020102020204"/>
              </a:rPr>
              <a:t>ΣΥΝΔΕΣΜΟ,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ΑΠΩΛΕΙΩΝ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ΙΣΧΥΟΣ</a:t>
            </a:r>
            <a:r>
              <a:rPr sz="1600" spc="-80" dirty="0">
                <a:latin typeface="Arial Black" panose="020B0A04020102020204"/>
                <a:cs typeface="Arial Black" panose="020B0A04020102020204"/>
              </a:rPr>
              <a:t> </a:t>
            </a:r>
            <a:r>
              <a:rPr sz="1600" spc="-25" dirty="0">
                <a:latin typeface="Arial Black" panose="020B0A04020102020204"/>
                <a:cs typeface="Arial Black" panose="020B0A04020102020204"/>
              </a:rPr>
              <a:t>ΠΟΥ </a:t>
            </a:r>
            <a:r>
              <a:rPr sz="1600" spc="-10" dirty="0">
                <a:latin typeface="Arial Black" panose="020B0A04020102020204"/>
                <a:cs typeface="Arial Black" panose="020B0A04020102020204"/>
              </a:rPr>
              <a:t>ΕΜΦΑΝΙΖΟΝΤΑΙ.</a:t>
            </a:r>
            <a:endParaRPr sz="1600">
              <a:latin typeface="Arial Black" panose="020B0A04020102020204"/>
              <a:cs typeface="Arial Black" panose="020B0A04020102020204"/>
            </a:endParaRPr>
          </a:p>
          <a:p>
            <a:pPr marL="12700" marR="208915">
              <a:lnSpc>
                <a:spcPct val="108000"/>
              </a:lnSpc>
              <a:spcBef>
                <a:spcPts val="150"/>
              </a:spcBef>
            </a:pPr>
            <a:r>
              <a:rPr sz="1600" dirty="0">
                <a:latin typeface="Arial Black" panose="020B0A04020102020204"/>
                <a:cs typeface="Arial Black" panose="020B0A04020102020204"/>
              </a:rPr>
              <a:t>Ο</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ΗΛΕΚΤΡΟΜΑΓΝΗΤΙΚΟΣ</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ΣΥΝΔΕΣΜΟΣ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ΕΧΕΙ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ΙΚΑΝΟΤΗΤΑ</a:t>
            </a:r>
            <a:r>
              <a:rPr sz="1600" spc="-55" dirty="0">
                <a:latin typeface="Arial Black" panose="020B0A04020102020204"/>
                <a:cs typeface="Arial Black" panose="020B0A04020102020204"/>
              </a:rPr>
              <a:t> </a:t>
            </a:r>
            <a:r>
              <a:rPr sz="1600" spc="-25" dirty="0">
                <a:latin typeface="Arial Black" panose="020B0A04020102020204"/>
                <a:cs typeface="Arial Black" panose="020B0A04020102020204"/>
              </a:rPr>
              <a:t>ΝΑ </a:t>
            </a:r>
            <a:r>
              <a:rPr sz="1600" spc="-10" dirty="0">
                <a:latin typeface="Arial Black" panose="020B0A04020102020204"/>
                <a:cs typeface="Arial Black" panose="020B0A04020102020204"/>
              </a:rPr>
              <a:t>ΑΠΟΣΒΕΝΕΙ</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ΑΠΟΤΟΜΕΣ</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ΜΕΤΑΒΟΛΕΣ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ΡΟΠΗΣ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ΚΙΝΗΤΗΡΑ. </a:t>
            </a:r>
            <a:r>
              <a:rPr sz="1600" dirty="0">
                <a:latin typeface="Arial Black" panose="020B0A04020102020204"/>
                <a:cs typeface="Arial Black" panose="020B0A04020102020204"/>
              </a:rPr>
              <a:t>ΤΟ</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ΑΝΤΙΣΤΟΙΧΟ</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ΣΥΜΒΑΙΝΕΙ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ΑΥΞΟΜΕΙΩΣΗ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ΦΟΡΤΙΟΥ</a:t>
            </a:r>
            <a:r>
              <a:rPr sz="1600" spc="-55" dirty="0">
                <a:latin typeface="Arial Black" panose="020B0A04020102020204"/>
                <a:cs typeface="Arial Black" panose="020B0A04020102020204"/>
              </a:rPr>
              <a:t> </a:t>
            </a:r>
            <a:r>
              <a:rPr sz="1600" spc="-25" dirty="0">
                <a:latin typeface="Arial Black" panose="020B0A04020102020204"/>
                <a:cs typeface="Arial Black" panose="020B0A04020102020204"/>
              </a:rPr>
              <a:t>ΑΠΟ</a:t>
            </a:r>
            <a:endParaRPr sz="1600">
              <a:latin typeface="Arial Black" panose="020B0A04020102020204"/>
              <a:cs typeface="Arial Black" panose="020B0A04020102020204"/>
            </a:endParaRPr>
          </a:p>
          <a:p>
            <a:pPr marL="12700">
              <a:lnSpc>
                <a:spcPct val="100000"/>
              </a:lnSpc>
            </a:pPr>
            <a:r>
              <a:rPr sz="1600" dirty="0">
                <a:latin typeface="Arial Black" panose="020B0A04020102020204"/>
                <a:cs typeface="Arial Black" panose="020B0A04020102020204"/>
              </a:rPr>
              <a:t>ΤΗΝ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ΠΛΕΥΡΑ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ΕΛΙΚΑΣ.</a:t>
            </a:r>
            <a:endParaRPr sz="1600">
              <a:latin typeface="Arial Black" panose="020B0A04020102020204"/>
              <a:cs typeface="Arial Black" panose="020B0A04020102020204"/>
            </a:endParaRPr>
          </a:p>
          <a:p>
            <a:pPr marL="12700" marR="93345">
              <a:lnSpc>
                <a:spcPct val="108000"/>
              </a:lnSpc>
              <a:spcBef>
                <a:spcPts val="155"/>
              </a:spcBef>
            </a:pPr>
            <a:r>
              <a:rPr sz="1600" dirty="0">
                <a:latin typeface="Arial Black" panose="020B0A04020102020204"/>
                <a:cs typeface="Arial Black" panose="020B0A04020102020204"/>
              </a:rPr>
              <a:t>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ΑΥΞΗΣΗ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ΟΛΙΣΘΗΣΗΣ</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ΣΥΜΒΑΙΝΕΙ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ΜΟΝΟ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ΜΕΧΡΙ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ΜΙΑ</a:t>
            </a:r>
            <a:r>
              <a:rPr sz="1600" spc="-55" dirty="0">
                <a:latin typeface="Arial Black" panose="020B0A04020102020204"/>
                <a:cs typeface="Arial Black" panose="020B0A04020102020204"/>
              </a:rPr>
              <a:t> </a:t>
            </a:r>
            <a:r>
              <a:rPr sz="1600" spc="-10">
                <a:latin typeface="Arial Black" panose="020B0A04020102020204"/>
                <a:cs typeface="Arial Black" panose="020B0A04020102020204"/>
              </a:rPr>
              <a:t>ΜΕΓΙΣΤΗ </a:t>
            </a:r>
            <a:r>
              <a:rPr sz="1600" smtClean="0">
                <a:latin typeface="Arial Black" panose="020B0A04020102020204"/>
                <a:cs typeface="Arial Black" panose="020B0A04020102020204"/>
              </a:rPr>
              <a:t>ΤΙΜΗ</a:t>
            </a:r>
            <a:r>
              <a:rPr lang="el-GR" sz="1600" dirty="0" smtClean="0">
                <a:latin typeface="Arial Black" panose="020B0A04020102020204"/>
                <a:cs typeface="Arial Black" panose="020B0A04020102020204"/>
              </a:rPr>
              <a:t>,</a:t>
            </a:r>
            <a:r>
              <a:rPr sz="1600" spc="-75" smtClean="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ΚΑΘΟΡΙΖΕΤΑΙ</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ΣΧΕΔΙΑΣΗ</a:t>
            </a:r>
            <a:r>
              <a:rPr sz="1600" spc="-65">
                <a:latin typeface="Arial Black" panose="020B0A04020102020204"/>
                <a:cs typeface="Arial Black" panose="020B0A04020102020204"/>
              </a:rPr>
              <a:t> </a:t>
            </a:r>
            <a:r>
              <a:rPr sz="1600" smtClean="0">
                <a:latin typeface="Arial Black" panose="020B0A04020102020204"/>
                <a:cs typeface="Arial Black" panose="020B0A04020102020204"/>
              </a:rPr>
              <a:t>Τ</a:t>
            </a:r>
            <a:r>
              <a:rPr lang="el-GR" sz="1600" dirty="0" smtClean="0">
                <a:latin typeface="Arial Black" panose="020B0A04020102020204"/>
                <a:cs typeface="Arial Black" panose="020B0A04020102020204"/>
              </a:rPr>
              <a:t>ΩΝ</a:t>
            </a:r>
            <a:r>
              <a:rPr sz="1600" spc="-60" smtClean="0">
                <a:latin typeface="Arial Black" panose="020B0A04020102020204"/>
                <a:cs typeface="Arial Black" panose="020B0A04020102020204"/>
              </a:rPr>
              <a:t> </a:t>
            </a:r>
            <a:r>
              <a:rPr sz="1600" spc="-10" dirty="0">
                <a:latin typeface="Arial Black" panose="020B0A04020102020204"/>
                <a:cs typeface="Arial Black" panose="020B0A04020102020204"/>
              </a:rPr>
              <a:t>ΗΛΕΚΤΡΟΜΑΓΝΗΤΩΝ. </a:t>
            </a:r>
            <a:r>
              <a:rPr sz="1600" dirty="0">
                <a:latin typeface="Arial Black" panose="020B0A04020102020204"/>
                <a:cs typeface="Arial Black" panose="020B0A04020102020204"/>
              </a:rPr>
              <a:t>ΣΕ</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ΠΕΡΙΠΤΩΣΗ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ΑΥΞΗΣΗΣ</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60">
                <a:latin typeface="Arial Black" panose="020B0A04020102020204"/>
                <a:cs typeface="Arial Black" panose="020B0A04020102020204"/>
              </a:rPr>
              <a:t> </a:t>
            </a:r>
            <a:r>
              <a:rPr sz="1600" spc="-10" smtClean="0">
                <a:latin typeface="Arial Black" panose="020B0A04020102020204"/>
                <a:cs typeface="Arial Black" panose="020B0A04020102020204"/>
              </a:rPr>
              <a:t>ΟΛΙΣΘΗΣΗΣ</a:t>
            </a:r>
            <a:r>
              <a:rPr sz="1600" smtClean="0">
                <a:latin typeface="Arial Black" panose="020B0A04020102020204"/>
                <a:cs typeface="Arial Black" panose="020B0A04020102020204"/>
              </a:rPr>
              <a:t>,</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60" dirty="0">
                <a:latin typeface="Arial Black" panose="020B0A04020102020204"/>
                <a:cs typeface="Arial Black" panose="020B0A04020102020204"/>
              </a:rPr>
              <a:t> </a:t>
            </a:r>
            <a:r>
              <a:rPr sz="1600" spc="-10">
                <a:latin typeface="Arial Black" panose="020B0A04020102020204"/>
                <a:cs typeface="Arial Black" panose="020B0A04020102020204"/>
              </a:rPr>
              <a:t>ΜΕΤΑΦΕΡΟΜΕΝΗ</a:t>
            </a:r>
            <a:r>
              <a:rPr sz="1600" spc="-55">
                <a:latin typeface="Arial Black" panose="020B0A04020102020204"/>
                <a:cs typeface="Arial Black" panose="020B0A04020102020204"/>
              </a:rPr>
              <a:t> </a:t>
            </a:r>
            <a:r>
              <a:rPr sz="1600" spc="-20" smtClean="0">
                <a:latin typeface="Arial Black" panose="020B0A04020102020204"/>
                <a:cs typeface="Arial Black" panose="020B0A04020102020204"/>
              </a:rPr>
              <a:t>ΡΟΠΗ</a:t>
            </a:r>
            <a:r>
              <a:rPr lang="el-GR" sz="1600" spc="-20" dirty="0">
                <a:latin typeface="Arial Black" panose="020B0A04020102020204"/>
                <a:cs typeface="Arial Black" panose="020B0A04020102020204"/>
              </a:rPr>
              <a:t> </a:t>
            </a:r>
            <a:r>
              <a:rPr sz="1600" spc="-10" smtClean="0">
                <a:latin typeface="Arial Black" panose="020B0A04020102020204"/>
                <a:cs typeface="Arial Black" panose="020B0A04020102020204"/>
              </a:rPr>
              <a:t>ΜΕΙΩΝΕΤΑΙ</a:t>
            </a:r>
            <a:r>
              <a:rPr sz="1600" spc="-65" smtClean="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ΣΥΣΤΗΜΑ</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ΕΠΙΒΡΑΔΥΝΕΙ</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ΠΡΟΣΤΑΤΕΥΟΝΤΑΣ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65" dirty="0">
                <a:latin typeface="Arial Black" panose="020B0A04020102020204"/>
                <a:cs typeface="Arial Black" panose="020B0A04020102020204"/>
              </a:rPr>
              <a:t> </a:t>
            </a:r>
            <a:r>
              <a:rPr sz="1600" spc="-25" dirty="0">
                <a:latin typeface="Arial Black" panose="020B0A04020102020204"/>
                <a:cs typeface="Arial Black" panose="020B0A04020102020204"/>
              </a:rPr>
              <a:t>ΑΠΟ </a:t>
            </a:r>
            <a:r>
              <a:rPr sz="1600" spc="-10" dirty="0">
                <a:latin typeface="Arial Black" panose="020B0A04020102020204"/>
                <a:cs typeface="Arial Black" panose="020B0A04020102020204"/>
              </a:rPr>
              <a:t>ΥΠΕΡΦΟΡΤΙΣΗ.</a:t>
            </a:r>
            <a:endParaRPr sz="1600">
              <a:latin typeface="Arial Black" panose="020B0A04020102020204"/>
              <a:cs typeface="Arial Black" panose="020B0A04020102020204"/>
            </a:endParaRPr>
          </a:p>
          <a:p>
            <a:pPr marL="12700" marR="1582420">
              <a:lnSpc>
                <a:spcPts val="1910"/>
              </a:lnSpc>
              <a:spcBef>
                <a:spcPts val="330"/>
              </a:spcBef>
            </a:pPr>
            <a:r>
              <a:rPr sz="1600" dirty="0">
                <a:latin typeface="Arial Black" panose="020B0A04020102020204"/>
                <a:cs typeface="Arial Black" panose="020B0A04020102020204"/>
              </a:rPr>
              <a:t>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ΥΠΑΡΞΗ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ΑΠΩΛΕΙΩΝ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ΙΣΧΥΟΣ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ΕΜΦΑΝΙΖΕΤΑΙ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ΩΣ</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ΑΠΩΛΕΙΑ ΘΕΡΜΟΤΗΤΑΣ.</a:t>
            </a:r>
            <a:endParaRPr sz="1600">
              <a:latin typeface="Arial Black" panose="020B0A04020102020204"/>
              <a:cs typeface="Arial Black" panose="020B0A04020102020204"/>
            </a:endParaRPr>
          </a:p>
          <a:p>
            <a:pPr marL="12700" marR="241300">
              <a:lnSpc>
                <a:spcPct val="100000"/>
              </a:lnSpc>
              <a:spcBef>
                <a:spcPts val="250"/>
              </a:spcBef>
            </a:pPr>
            <a:r>
              <a:rPr sz="1600" dirty="0">
                <a:latin typeface="Arial Black" panose="020B0A04020102020204"/>
                <a:cs typeface="Arial Black" panose="020B0A04020102020204"/>
              </a:rPr>
              <a:t>Ο</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ΣΥΝΔΕΣΜΟΣ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ΑΕΡΟΨΥΚΤΟΣ,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ΚΥΚΛΟΦΟΡΙΑ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0" dirty="0">
                <a:latin typeface="Arial Black" panose="020B0A04020102020204"/>
                <a:cs typeface="Arial Black" panose="020B0A04020102020204"/>
              </a:rPr>
              <a:t> </a:t>
            </a:r>
            <a:r>
              <a:rPr sz="1600" spc="-20" dirty="0">
                <a:latin typeface="Arial Black" panose="020B0A04020102020204"/>
                <a:cs typeface="Arial Black" panose="020B0A04020102020204"/>
              </a:rPr>
              <a:t>ΑΕΡΑ </a:t>
            </a:r>
            <a:r>
              <a:rPr sz="1600" dirty="0">
                <a:latin typeface="Arial Black" panose="020B0A04020102020204"/>
                <a:cs typeface="Arial Black" panose="020B0A04020102020204"/>
              </a:rPr>
              <a:t>MΕ</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ΧΡΗΣΗ</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ΑΝΕΜΙΣΤΗΡΑ.</a:t>
            </a:r>
            <a:endParaRPr sz="1600">
              <a:latin typeface="Arial Black" panose="020B0A04020102020204"/>
              <a:cs typeface="Arial Black" panose="020B0A04020102020204"/>
            </a:endParaRPr>
          </a:p>
        </p:txBody>
      </p:sp>
      <p:sp>
        <p:nvSpPr>
          <p:cNvPr id="5" name="object 5"/>
          <p:cNvSpPr txBox="1"/>
          <p:nvPr/>
        </p:nvSpPr>
        <p:spPr>
          <a:xfrm>
            <a:off x="364490" y="267207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319785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364490" y="37249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9" name="object 9"/>
          <p:cNvSpPr txBox="1"/>
          <p:nvPr/>
        </p:nvSpPr>
        <p:spPr>
          <a:xfrm>
            <a:off x="364490" y="502157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10" name="object 10"/>
          <p:cNvSpPr txBox="1"/>
          <p:nvPr/>
        </p:nvSpPr>
        <p:spPr>
          <a:xfrm>
            <a:off x="364490" y="554862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11" name="object 11"/>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2" name="object 12"/>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80459" y="1103629"/>
            <a:ext cx="1856105" cy="269240"/>
          </a:xfrm>
          <a:prstGeom prst="rect">
            <a:avLst/>
          </a:prstGeom>
        </p:spPr>
        <p:txBody>
          <a:bodyPr vert="horz" wrap="square" lIns="0" tIns="12700" rIns="0" bIns="0" rtlCol="0">
            <a:spAutoFit/>
          </a:bodyPr>
          <a:lstStyle/>
          <a:p>
            <a:pPr marL="12700">
              <a:lnSpc>
                <a:spcPct val="100000"/>
              </a:lnSpc>
              <a:spcBef>
                <a:spcPts val="100"/>
              </a:spcBef>
              <a:tabLst>
                <a:tab pos="354965" algn="l"/>
              </a:tabLst>
            </a:pPr>
            <a:r>
              <a:rPr sz="1600" spc="-25" dirty="0">
                <a:solidFill>
                  <a:srgbClr val="FF0000"/>
                </a:solidFill>
                <a:latin typeface="Arial Black" panose="020B0A04020102020204"/>
                <a:cs typeface="Arial Black" panose="020B0A04020102020204"/>
              </a:rPr>
              <a:t>2.</a:t>
            </a:r>
            <a:r>
              <a:rPr sz="160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ΥΔΡΑΥΛΙΚΟΙ.</a:t>
            </a:r>
            <a:endParaRPr sz="1600">
              <a:latin typeface="Arial Black" panose="020B0A04020102020204"/>
              <a:cs typeface="Arial Black" panose="020B0A04020102020204"/>
            </a:endParaRPr>
          </a:p>
        </p:txBody>
      </p:sp>
      <p:sp>
        <p:nvSpPr>
          <p:cNvPr id="3" name="object 3"/>
          <p:cNvSpPr txBox="1"/>
          <p:nvPr/>
        </p:nvSpPr>
        <p:spPr>
          <a:xfrm>
            <a:off x="364490" y="165862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4" name="object 4"/>
          <p:cNvSpPr txBox="1"/>
          <p:nvPr/>
        </p:nvSpPr>
        <p:spPr>
          <a:xfrm>
            <a:off x="707390" y="1671320"/>
            <a:ext cx="8047355" cy="4483100"/>
          </a:xfrm>
          <a:prstGeom prst="rect">
            <a:avLst/>
          </a:prstGeom>
        </p:spPr>
        <p:txBody>
          <a:bodyPr vert="horz" wrap="square" lIns="0" tIns="12700" rIns="0" bIns="0" rtlCol="0">
            <a:spAutoFit/>
          </a:bodyPr>
          <a:lstStyle/>
          <a:p>
            <a:pPr marL="12700" marR="5080" algn="just">
              <a:lnSpc>
                <a:spcPct val="100000"/>
              </a:lnSpc>
              <a:spcBef>
                <a:spcPts val="100"/>
              </a:spcBef>
            </a:pPr>
            <a:r>
              <a:rPr sz="1600" dirty="0">
                <a:latin typeface="Arial Black" panose="020B0A04020102020204"/>
                <a:cs typeface="Arial Black" panose="020B0A04020102020204"/>
              </a:rPr>
              <a:t>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ΑΡΧΗ</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ΥΔΡΟΔΥΝΑΜΙΚΗΣ</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ΜΕΤΑΔΟΣΗΣ</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55">
                <a:latin typeface="Arial Black" panose="020B0A04020102020204"/>
                <a:cs typeface="Arial Black" panose="020B0A04020102020204"/>
              </a:rPr>
              <a:t> </a:t>
            </a:r>
            <a:r>
              <a:rPr sz="1600" spc="-10" smtClean="0">
                <a:latin typeface="Arial Black" panose="020B0A04020102020204"/>
                <a:cs typeface="Arial Black" panose="020B0A04020102020204"/>
              </a:rPr>
              <a:t>ΚΙΝΗΣ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50" smtClean="0">
                <a:latin typeface="Arial Black" panose="020B0A04020102020204"/>
                <a:cs typeface="Arial Black" panose="020B0A04020102020204"/>
              </a:rPr>
              <a:t> </a:t>
            </a:r>
            <a:r>
              <a:rPr sz="1600" spc="-10" dirty="0">
                <a:latin typeface="Arial Black" panose="020B0A04020102020204"/>
                <a:cs typeface="Arial Black" panose="020B0A04020102020204"/>
              </a:rPr>
              <a:t>ΒΑΣΙΖΕΤΑΙ </a:t>
            </a:r>
            <a:r>
              <a:rPr sz="1600" dirty="0">
                <a:latin typeface="Arial Black" panose="020B0A04020102020204"/>
                <a:cs typeface="Arial Black" panose="020B0A04020102020204"/>
              </a:rPr>
              <a:t>ΣΤΟ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ΣΥΝΔΥΑΣΜΟ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ΜΙΑΣ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ΦΥΓΟΚΕΝΤΡΗΣ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ΥΔΡΟΔΥΝΑΜΙΚΗΣ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ΑΝΤΛΙΑΣ</a:t>
            </a:r>
            <a:r>
              <a:rPr sz="1600" spc="-80" dirty="0">
                <a:latin typeface="Arial Black" panose="020B0A04020102020204"/>
                <a:cs typeface="Arial Black" panose="020B0A04020102020204"/>
              </a:rPr>
              <a:t> </a:t>
            </a:r>
            <a:r>
              <a:rPr sz="1600" spc="-25" dirty="0">
                <a:latin typeface="Arial Black" panose="020B0A04020102020204"/>
                <a:cs typeface="Arial Black" panose="020B0A04020102020204"/>
              </a:rPr>
              <a:t>ΚΑΙ </a:t>
            </a:r>
            <a:r>
              <a:rPr sz="1600" dirty="0">
                <a:latin typeface="Arial Black" panose="020B0A04020102020204"/>
                <a:cs typeface="Arial Black" panose="020B0A04020102020204"/>
              </a:rPr>
              <a:t>ΕΝΟΣ</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ΥΔΡΟΣΤΡΟΒΙΛΟΥ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ΑΚΤΙΝΙΚΗΣ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ΡΟΗΣ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ΚΟΙΝΟ</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ΚΕΛΥΦΟΣ.</a:t>
            </a:r>
            <a:endParaRPr sz="1600">
              <a:latin typeface="Arial Black" panose="020B0A04020102020204"/>
              <a:cs typeface="Arial Black" panose="020B0A04020102020204"/>
            </a:endParaRPr>
          </a:p>
          <a:p>
            <a:pPr marL="12700" algn="just">
              <a:lnSpc>
                <a:spcPct val="100000"/>
              </a:lnSpc>
              <a:spcBef>
                <a:spcPts val="300"/>
              </a:spcBef>
            </a:pPr>
            <a:r>
              <a:rPr sz="1600" dirty="0">
                <a:latin typeface="Arial Black" panose="020B0A04020102020204"/>
                <a:cs typeface="Arial Black" panose="020B0A04020102020204"/>
              </a:rPr>
              <a:t>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ΠΤΕΡΩΤΗ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0" dirty="0">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ΑΝΤΛΙΑΣ</a:t>
            </a:r>
            <a:r>
              <a:rPr sz="1600" spc="-75" dirty="0">
                <a:solidFill>
                  <a:srgbClr val="FF0000"/>
                </a:solidFill>
                <a:latin typeface="Arial Black" panose="020B0A04020102020204"/>
                <a:cs typeface="Arial Black" panose="020B0A04020102020204"/>
              </a:rPr>
              <a:t> </a:t>
            </a:r>
            <a:r>
              <a:rPr sz="1600" spc="-10" dirty="0">
                <a:latin typeface="Arial Black" panose="020B0A04020102020204"/>
                <a:cs typeface="Arial Black" panose="020B0A04020102020204"/>
              </a:rPr>
              <a:t>ΟΝΟΜΑΖΕΤΑΙ</a:t>
            </a:r>
            <a:r>
              <a:rPr sz="1600" spc="-65"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ΠΡΩΤΕΥΟΝ</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algn="just">
              <a:lnSpc>
                <a:spcPct val="100000"/>
              </a:lnSpc>
              <a:spcBef>
                <a:spcPts val="320"/>
              </a:spcBef>
            </a:pPr>
            <a:r>
              <a:rPr sz="1600" dirty="0">
                <a:latin typeface="Arial Black" panose="020B0A04020102020204"/>
                <a:cs typeface="Arial Black" panose="020B0A04020102020204"/>
              </a:rPr>
              <a:t>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ΠΤΕΡΩΤΗ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ΣΤΡΟΒΙΛΟΥ</a:t>
            </a:r>
            <a:r>
              <a:rPr sz="1600" spc="-60" dirty="0">
                <a:solidFill>
                  <a:srgbClr val="FF0000"/>
                </a:solidFill>
                <a:latin typeface="Arial Black" panose="020B0A04020102020204"/>
                <a:cs typeface="Arial Black" panose="020B0A04020102020204"/>
              </a:rPr>
              <a:t> </a:t>
            </a:r>
            <a:r>
              <a:rPr sz="1600" spc="-10" dirty="0">
                <a:latin typeface="Arial Black" panose="020B0A04020102020204"/>
                <a:cs typeface="Arial Black" panose="020B0A04020102020204"/>
              </a:rPr>
              <a:t>ΟΝΟΜΑΖΕΤΑΙ</a:t>
            </a:r>
            <a:r>
              <a:rPr sz="1600" spc="-55" dirty="0">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ΔΕΥΤΕΡΕΥΟΝ</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a:p>
            <a:pPr marL="12700" marR="775970">
              <a:lnSpc>
                <a:spcPct val="100000"/>
              </a:lnSpc>
              <a:spcBef>
                <a:spcPts val="310"/>
              </a:spcBef>
            </a:pPr>
            <a:r>
              <a:rPr sz="1600" dirty="0">
                <a:latin typeface="Arial Black" panose="020B0A04020102020204"/>
                <a:cs typeface="Arial Black" panose="020B0A04020102020204"/>
              </a:rPr>
              <a:t>Η</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ΠΤΕΡΩΤΗ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ΑΝΤΛΙΑΣ</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ΠΕΡΙΣΤΡΕΦΕΤΑΙ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ΚΙΝΗΤΗΡΙΑ </a:t>
            </a:r>
            <a:r>
              <a:rPr sz="1600" dirty="0">
                <a:latin typeface="Arial Black" panose="020B0A04020102020204"/>
                <a:cs typeface="Arial Black" panose="020B0A04020102020204"/>
              </a:rPr>
              <a:t>ΑΤΡΑΚΤΟ</a:t>
            </a:r>
            <a:r>
              <a:rPr sz="1600" spc="-9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ΜΗΧΑΝΗΣ.</a:t>
            </a:r>
            <a:endParaRPr sz="1600">
              <a:latin typeface="Arial Black" panose="020B0A04020102020204"/>
              <a:cs typeface="Arial Black" panose="020B0A04020102020204"/>
            </a:endParaRPr>
          </a:p>
          <a:p>
            <a:pPr marL="12700" marR="368935">
              <a:lnSpc>
                <a:spcPct val="116000"/>
              </a:lnSpc>
            </a:pPr>
            <a:r>
              <a:rPr sz="1600" dirty="0">
                <a:latin typeface="Arial Black" panose="020B0A04020102020204"/>
                <a:cs typeface="Arial Black" panose="020B0A04020102020204"/>
              </a:rPr>
              <a:t>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ΠΤΕΡΩΤΗ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ΣΤΡΟΒΙΛΟΥ</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ΠΕΡΙΣΤΡΕΦΕΙ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ΦΟΡΤΙΟ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ΜΕΙΩΤΗΡΑ. </a:t>
            </a:r>
            <a:r>
              <a:rPr sz="1600" dirty="0">
                <a:latin typeface="Arial Black" panose="020B0A04020102020204"/>
                <a:cs typeface="Arial Black" panose="020B0A04020102020204"/>
              </a:rPr>
              <a:t>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ΑΝΤΛΙΑ</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ΠΡΟΣΔΙΔΕΙ</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ΕΝΕΡΓΕΙΑ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ΡΕΥΣΤΟ.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ΕΝΕΡΓΕΙΑ</a:t>
            </a:r>
            <a:endParaRPr sz="1600">
              <a:latin typeface="Arial Black" panose="020B0A04020102020204"/>
              <a:cs typeface="Arial Black" panose="020B0A04020102020204"/>
            </a:endParaRPr>
          </a:p>
          <a:p>
            <a:pPr marL="12700" marR="398780">
              <a:lnSpc>
                <a:spcPts val="1920"/>
              </a:lnSpc>
              <a:spcBef>
                <a:spcPts val="55"/>
              </a:spcBef>
            </a:pPr>
            <a:r>
              <a:rPr sz="1600" spc="-10" dirty="0">
                <a:latin typeface="Arial Black" panose="020B0A04020102020204"/>
                <a:cs typeface="Arial Black" panose="020B0A04020102020204"/>
              </a:rPr>
              <a:t>ΑΠΟΡΡΟΦΑΤΑΙ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ΣΤΡΟΒΙΛΟ</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ΜΕΤΑΔΙΔΕΤΑΙ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ΩΣ</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ΜΗΧΑΝΙΚΗ ΕΝΕΡΓΕΙΑ.</a:t>
            </a:r>
            <a:endParaRPr sz="1600">
              <a:latin typeface="Arial Black" panose="020B0A04020102020204"/>
              <a:cs typeface="Arial Black" panose="020B0A04020102020204"/>
            </a:endParaRPr>
          </a:p>
          <a:p>
            <a:pPr marL="12700" marR="502285">
              <a:lnSpc>
                <a:spcPct val="108000"/>
              </a:lnSpc>
              <a:spcBef>
                <a:spcPts val="90"/>
              </a:spcBef>
            </a:pPr>
            <a:r>
              <a:rPr sz="1600" dirty="0">
                <a:latin typeface="Arial Black" panose="020B0A04020102020204"/>
                <a:cs typeface="Arial Black" panose="020B0A04020102020204"/>
              </a:rPr>
              <a:t>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ΒΑΘΜΟΣ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ΑΠΟΔΟΣΗΣ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75">
                <a:latin typeface="Arial Black" panose="020B0A04020102020204"/>
                <a:cs typeface="Arial Black" panose="020B0A04020102020204"/>
              </a:rPr>
              <a:t> </a:t>
            </a:r>
            <a:r>
              <a:rPr sz="1600" smtClean="0">
                <a:latin typeface="Arial Black" panose="020B0A04020102020204"/>
                <a:cs typeface="Arial Black" panose="020B0A04020102020204"/>
              </a:rPr>
              <a:t>ΤΑΞ</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80" smtClean="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97%,</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spc="-25" dirty="0">
                <a:latin typeface="Arial Black" panose="020B0A04020102020204"/>
                <a:cs typeface="Arial Black" panose="020B0A04020102020204"/>
              </a:rPr>
              <a:t>ΤΟ </a:t>
            </a:r>
            <a:r>
              <a:rPr sz="1600" dirty="0">
                <a:latin typeface="Arial Black" panose="020B0A04020102020204"/>
                <a:cs typeface="Arial Black" panose="020B0A04020102020204"/>
              </a:rPr>
              <a:t>ΥΠΟΛΟΙΠΟ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3%</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ΑΠΟΤΕΛΕΙ</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ΜΗΧΑΝΙΚΕΣ</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ΑΠΩΛΕΙΕΣ</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ΤΟΥΣ. </a:t>
            </a:r>
            <a:r>
              <a:rPr sz="1600" dirty="0">
                <a:latin typeface="Arial Black" panose="020B0A04020102020204"/>
                <a:cs typeface="Arial Black" panose="020B0A04020102020204"/>
              </a:rPr>
              <a:t>ΑΥΤΟ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ΤΜΗΜΑ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ΕΝΕΡΓΕΙΑΣ</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ΜΕΤΑΤΡΕΠΕΤΑΙ</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ΘΕΡΜΟΤΗΤΑ,</a:t>
            </a:r>
            <a:endParaRPr sz="1600">
              <a:latin typeface="Arial Black" panose="020B0A04020102020204"/>
              <a:cs typeface="Arial Black" panose="020B0A04020102020204"/>
            </a:endParaRPr>
          </a:p>
          <a:p>
            <a:pPr marL="12700">
              <a:lnSpc>
                <a:spcPts val="1910"/>
              </a:lnSpc>
            </a:pPr>
            <a:r>
              <a:rPr sz="1600" dirty="0">
                <a:latin typeface="Arial Black" panose="020B0A04020102020204"/>
                <a:cs typeface="Arial Black" panose="020B0A04020102020204"/>
              </a:rPr>
              <a:t>ΛΟΓΩ</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ΤΡΙΒΩΝ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ΡΕΥΣΤΟΥ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ΠΤΕΡΥΓΙΑ.</a:t>
            </a:r>
            <a:endParaRPr sz="1600">
              <a:latin typeface="Arial Black" panose="020B0A04020102020204"/>
              <a:cs typeface="Arial Black" panose="020B0A04020102020204"/>
            </a:endParaRPr>
          </a:p>
          <a:p>
            <a:pPr marL="12700" marR="246380">
              <a:lnSpc>
                <a:spcPts val="1910"/>
              </a:lnSpc>
              <a:spcBef>
                <a:spcPts val="390"/>
              </a:spcBef>
            </a:pPr>
            <a:r>
              <a:rPr sz="1600" dirty="0">
                <a:latin typeface="Arial Black" panose="020B0A04020102020204"/>
                <a:cs typeface="Arial Black" panose="020B0A04020102020204"/>
              </a:rPr>
              <a:t>ΓΙΑ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ΛΟΓΟ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ΑΥΤΟ</a:t>
            </a:r>
            <a:r>
              <a:rPr sz="1600" spc="-65" dirty="0">
                <a:latin typeface="Arial Black" panose="020B0A04020102020204"/>
                <a:cs typeface="Arial Black" panose="020B0A04020102020204"/>
              </a:rPr>
              <a:t> </a:t>
            </a:r>
            <a:r>
              <a:rPr sz="1600">
                <a:latin typeface="Arial Black" panose="020B0A04020102020204"/>
                <a:cs typeface="Arial Black" panose="020B0A04020102020204"/>
              </a:rPr>
              <a:t>ΥΠΑΡΧΕΙ</a:t>
            </a:r>
            <a:r>
              <a:rPr sz="1600" spc="-70">
                <a:latin typeface="Arial Black" panose="020B0A04020102020204"/>
                <a:cs typeface="Arial Black" panose="020B0A04020102020204"/>
              </a:rPr>
              <a:t> </a:t>
            </a:r>
            <a:r>
              <a:rPr sz="1600" smtClean="0">
                <a:latin typeface="Arial Black" panose="020B0A04020102020204"/>
                <a:cs typeface="Arial Black" panose="020B0A04020102020204"/>
              </a:rPr>
              <a:t>ΚΥΚΛΩΜΑ</a:t>
            </a:r>
            <a:r>
              <a:rPr sz="1600" spc="-70" smtClean="0">
                <a:latin typeface="Arial Black" panose="020B0A04020102020204"/>
                <a:cs typeface="Arial Black" panose="020B0A04020102020204"/>
              </a:rPr>
              <a:t> </a:t>
            </a:r>
            <a:r>
              <a:rPr sz="1600" smtClean="0">
                <a:latin typeface="Arial Black" panose="020B0A04020102020204"/>
                <a:cs typeface="Arial Black" panose="020B0A04020102020204"/>
              </a:rPr>
              <a:t>ΨΥΞ</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70" smtClean="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ΥΓΡΟ</a:t>
            </a:r>
            <a:r>
              <a:rPr sz="1600" spc="-65"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dirty="0">
                <a:latin typeface="Arial Black" panose="020B0A04020102020204"/>
                <a:cs typeface="Arial Black" panose="020B0A04020102020204"/>
              </a:rPr>
              <a:t>ΥΔΡΑΥΛΙΚΟΥ</a:t>
            </a:r>
            <a:r>
              <a:rPr sz="1600" spc="-120" dirty="0">
                <a:latin typeface="Arial Black" panose="020B0A04020102020204"/>
                <a:cs typeface="Arial Black" panose="020B0A04020102020204"/>
              </a:rPr>
              <a:t> </a:t>
            </a:r>
            <a:r>
              <a:rPr sz="1600" spc="-10" dirty="0">
                <a:latin typeface="Arial Black" panose="020B0A04020102020204"/>
                <a:cs typeface="Arial Black" panose="020B0A04020102020204"/>
              </a:rPr>
              <a:t>ΣΥΝΔΕΣΜΟΥ.</a:t>
            </a:r>
            <a:endParaRPr sz="1600">
              <a:latin typeface="Arial Black" panose="020B0A04020102020204"/>
              <a:cs typeface="Arial Black" panose="020B0A04020102020204"/>
            </a:endParaRPr>
          </a:p>
        </p:txBody>
      </p:sp>
      <p:sp>
        <p:nvSpPr>
          <p:cNvPr id="5" name="object 5"/>
          <p:cNvSpPr txBox="1"/>
          <p:nvPr/>
        </p:nvSpPr>
        <p:spPr>
          <a:xfrm>
            <a:off x="364490" y="2387600"/>
            <a:ext cx="207010" cy="877569"/>
          </a:xfrm>
          <a:prstGeom prst="rect">
            <a:avLst/>
          </a:prstGeom>
        </p:spPr>
        <p:txBody>
          <a:bodyPr vert="horz" wrap="square" lIns="0" tIns="53340" rIns="0" bIns="0" rtlCol="0">
            <a:spAutoFit/>
          </a:bodyPr>
          <a:lstStyle/>
          <a:p>
            <a:pPr marL="12700">
              <a:lnSpc>
                <a:spcPct val="100000"/>
              </a:lnSpc>
              <a:spcBef>
                <a:spcPts val="42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a:p>
            <a:pPr marL="12700">
              <a:lnSpc>
                <a:spcPct val="100000"/>
              </a:lnSpc>
              <a:spcBef>
                <a:spcPts val="32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a:p>
            <a:pPr marL="12700">
              <a:lnSpc>
                <a:spcPct val="100000"/>
              </a:lnSpc>
              <a:spcBef>
                <a:spcPts val="31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3483609"/>
            <a:ext cx="207010" cy="591820"/>
          </a:xfrm>
          <a:prstGeom prst="rect">
            <a:avLst/>
          </a:prstGeom>
        </p:spPr>
        <p:txBody>
          <a:bodyPr vert="horz" wrap="square" lIns="0" tIns="52069" rIns="0" bIns="0" rtlCol="0">
            <a:spAutoFit/>
          </a:bodyPr>
          <a:lstStyle/>
          <a:p>
            <a:pPr marL="12700">
              <a:lnSpc>
                <a:spcPct val="100000"/>
              </a:lnSpc>
              <a:spcBef>
                <a:spcPts val="41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a:p>
            <a:pPr marL="12700">
              <a:lnSpc>
                <a:spcPct val="100000"/>
              </a:lnSpc>
              <a:spcBef>
                <a:spcPts val="31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364490" y="45758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8" name="object 8"/>
          <p:cNvSpPr txBox="1"/>
          <p:nvPr/>
        </p:nvSpPr>
        <p:spPr>
          <a:xfrm>
            <a:off x="364490" y="510285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9" name="object 9"/>
          <p:cNvSpPr txBox="1"/>
          <p:nvPr/>
        </p:nvSpPr>
        <p:spPr>
          <a:xfrm>
            <a:off x="364490" y="56299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10" name="object 10"/>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1" name="object 11"/>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98111" y="437567"/>
            <a:ext cx="9045888" cy="5479105"/>
          </a:xfrm>
          <a:prstGeom prst="rect">
            <a:avLst/>
          </a:prstGeom>
        </p:spPr>
      </p:pic>
    </p:spTree>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pic>
        <p:nvPicPr>
          <p:cNvPr id="4" name="object 4"/>
          <p:cNvPicPr/>
          <p:nvPr/>
        </p:nvPicPr>
        <p:blipFill>
          <a:blip r:embed="rId1" cstate="print"/>
          <a:stretch>
            <a:fillRect/>
          </a:stretch>
        </p:blipFill>
        <p:spPr>
          <a:xfrm>
            <a:off x="402189" y="1143000"/>
            <a:ext cx="8209010" cy="5097009"/>
          </a:xfrm>
          <a:prstGeom prst="rect">
            <a:avLst/>
          </a:prstGeom>
        </p:spPr>
      </p:pic>
    </p:spTree>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pic>
        <p:nvPicPr>
          <p:cNvPr id="4" name="object 4"/>
          <p:cNvPicPr/>
          <p:nvPr/>
        </p:nvPicPr>
        <p:blipFill>
          <a:blip r:embed="rId1" cstate="print"/>
          <a:stretch>
            <a:fillRect/>
          </a:stretch>
        </p:blipFill>
        <p:spPr>
          <a:xfrm>
            <a:off x="391415" y="1159182"/>
            <a:ext cx="8361169" cy="5264189"/>
          </a:xfrm>
          <a:prstGeom prst="rect">
            <a:avLst/>
          </a:prstGeom>
        </p:spPr>
      </p:pic>
      <p:sp>
        <p:nvSpPr>
          <p:cNvPr id="5" name="object 5"/>
          <p:cNvSpPr txBox="1"/>
          <p:nvPr/>
        </p:nvSpPr>
        <p:spPr>
          <a:xfrm>
            <a:off x="435609" y="1633220"/>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dirty="0">
                <a:latin typeface="Calibri" panose="020F0502020204030204"/>
                <a:cs typeface="Calibri" panose="020F0502020204030204"/>
              </a:rPr>
              <a:t>.</a:t>
            </a:r>
            <a:endParaRPr sz="100">
              <a:latin typeface="Calibri" panose="020F0502020204030204"/>
              <a:cs typeface="Calibri" panose="020F0502020204030204"/>
            </a:endParaRPr>
          </a:p>
        </p:txBody>
      </p:sp>
    </p:spTree>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80459" y="1103629"/>
            <a:ext cx="1856105" cy="269240"/>
          </a:xfrm>
          <a:prstGeom prst="rect">
            <a:avLst/>
          </a:prstGeom>
        </p:spPr>
        <p:txBody>
          <a:bodyPr vert="horz" wrap="square" lIns="0" tIns="12700" rIns="0" bIns="0" rtlCol="0">
            <a:spAutoFit/>
          </a:bodyPr>
          <a:lstStyle/>
          <a:p>
            <a:pPr marL="12700">
              <a:lnSpc>
                <a:spcPct val="100000"/>
              </a:lnSpc>
              <a:spcBef>
                <a:spcPts val="100"/>
              </a:spcBef>
              <a:tabLst>
                <a:tab pos="354965" algn="l"/>
              </a:tabLst>
            </a:pPr>
            <a:r>
              <a:rPr sz="1600" spc="-25" dirty="0">
                <a:solidFill>
                  <a:srgbClr val="FF0000"/>
                </a:solidFill>
                <a:latin typeface="Arial Black" panose="020B0A04020102020204"/>
                <a:cs typeface="Arial Black" panose="020B0A04020102020204"/>
              </a:rPr>
              <a:t>2.</a:t>
            </a:r>
            <a:r>
              <a:rPr sz="1600" dirty="0">
                <a:solidFill>
                  <a:srgbClr val="FF0000"/>
                </a:solidFill>
                <a:latin typeface="Arial Black" panose="020B0A04020102020204"/>
                <a:cs typeface="Arial Black" panose="020B0A04020102020204"/>
              </a:rPr>
              <a:t>	</a:t>
            </a:r>
            <a:r>
              <a:rPr sz="1600" u="heavy" spc="-10" dirty="0">
                <a:uFill>
                  <a:solidFill>
                    <a:srgbClr val="000000"/>
                  </a:solidFill>
                </a:uFill>
                <a:latin typeface="Arial Black" panose="020B0A04020102020204"/>
                <a:cs typeface="Arial Black" panose="020B0A04020102020204"/>
              </a:rPr>
              <a:t>ΥΔΡΑΥΛΙΚΟΙ.</a:t>
            </a:r>
            <a:endParaRPr sz="1600">
              <a:latin typeface="Arial Black" panose="020B0A04020102020204"/>
              <a:cs typeface="Arial Black" panose="020B0A04020102020204"/>
            </a:endParaRPr>
          </a:p>
        </p:txBody>
      </p:sp>
      <p:sp>
        <p:nvSpPr>
          <p:cNvPr id="3" name="object 3"/>
          <p:cNvSpPr txBox="1"/>
          <p:nvPr/>
        </p:nvSpPr>
        <p:spPr>
          <a:xfrm>
            <a:off x="364490" y="165862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4" name="object 4"/>
          <p:cNvSpPr txBox="1"/>
          <p:nvPr/>
        </p:nvSpPr>
        <p:spPr>
          <a:xfrm>
            <a:off x="681990" y="1671320"/>
            <a:ext cx="8131175" cy="3930178"/>
          </a:xfrm>
          <a:prstGeom prst="rect">
            <a:avLst/>
          </a:prstGeom>
        </p:spPr>
        <p:txBody>
          <a:bodyPr vert="horz" wrap="square" lIns="0" tIns="12700" rIns="0" bIns="0" rtlCol="0">
            <a:spAutoFit/>
          </a:bodyPr>
          <a:lstStyle/>
          <a:p>
            <a:pPr marL="38100" marR="704215">
              <a:lnSpc>
                <a:spcPct val="100000"/>
              </a:lnSpc>
              <a:spcBef>
                <a:spcPts val="100"/>
              </a:spcBef>
            </a:pPr>
            <a:r>
              <a:rPr sz="1600" spc="-10" dirty="0">
                <a:latin typeface="Arial Black" panose="020B0A04020102020204"/>
                <a:cs typeface="Arial Black" panose="020B0A04020102020204"/>
              </a:rPr>
              <a:t>ΑΠΟΤΕΛΕΙΤΑΙ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ΔΥΟ</a:t>
            </a:r>
            <a:r>
              <a:rPr sz="1600" spc="-55">
                <a:latin typeface="Arial Black" panose="020B0A04020102020204"/>
                <a:cs typeface="Arial Black" panose="020B0A04020102020204"/>
              </a:rPr>
              <a:t> </a:t>
            </a:r>
            <a:r>
              <a:rPr lang="el-GR" sz="1600" spc="-10" dirty="0">
                <a:latin typeface="Arial Black" panose="020B0A04020102020204"/>
                <a:cs typeface="Arial Black" panose="020B0A04020102020204"/>
              </a:rPr>
              <a:t>Φ</a:t>
            </a:r>
            <a:r>
              <a:rPr sz="1600" spc="-10" smtClean="0">
                <a:latin typeface="Arial Black" panose="020B0A04020102020204"/>
                <a:cs typeface="Arial Black" panose="020B0A04020102020204"/>
              </a:rPr>
              <a:t>ΤΕΡΩΤΕΣ</a:t>
            </a:r>
            <a:r>
              <a:rPr sz="1600" spc="-70" smtClean="0">
                <a:latin typeface="Arial Black" panose="020B0A04020102020204"/>
                <a:cs typeface="Arial Black" panose="020B0A04020102020204"/>
              </a:rPr>
              <a:t> </a:t>
            </a:r>
            <a:r>
              <a:rPr sz="1600" spc="-10" dirty="0">
                <a:latin typeface="Arial Black" panose="020B0A04020102020204"/>
                <a:cs typeface="Arial Black" panose="020B0A04020102020204"/>
              </a:rPr>
              <a:t>ΠΡΟΣΑΡΜΟΣΜΕΝΕΣ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ΚΟΙΝΟ </a:t>
            </a:r>
            <a:r>
              <a:rPr sz="1600" dirty="0">
                <a:latin typeface="Arial Black" panose="020B0A04020102020204"/>
                <a:cs typeface="Arial Black" panose="020B0A04020102020204"/>
              </a:rPr>
              <a:t>ΚΕΛΥΦΟΣ,</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ΕΝΩ</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ΑΠΟΥΣΙΑΖΟΥΝ</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ΣΤΑΘΕΡΑ</a:t>
            </a:r>
            <a:r>
              <a:rPr sz="1600" spc="-70" dirty="0">
                <a:latin typeface="Arial Black" panose="020B0A04020102020204"/>
                <a:cs typeface="Arial Black" panose="020B0A04020102020204"/>
              </a:rPr>
              <a:t> </a:t>
            </a:r>
            <a:r>
              <a:rPr sz="1600" spc="-10" dirty="0">
                <a:latin typeface="Arial Black" panose="020B0A04020102020204"/>
                <a:cs typeface="Arial Black" panose="020B0A04020102020204"/>
              </a:rPr>
              <a:t>ΠΤΕΡΥΓΙΑ.</a:t>
            </a:r>
            <a:endParaRPr sz="1600">
              <a:latin typeface="Arial Black" panose="020B0A04020102020204"/>
              <a:cs typeface="Arial Black" panose="020B0A04020102020204"/>
            </a:endParaRPr>
          </a:p>
          <a:p>
            <a:pPr marL="38100" marR="85725">
              <a:lnSpc>
                <a:spcPct val="92000"/>
              </a:lnSpc>
              <a:spcBef>
                <a:spcPts val="455"/>
              </a:spcBef>
            </a:pPr>
            <a:r>
              <a:rPr sz="1600" dirty="0">
                <a:latin typeface="Arial Black" panose="020B0A04020102020204"/>
                <a:cs typeface="Arial Black" panose="020B0A04020102020204"/>
              </a:rPr>
              <a:t>ΤΟ</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ΡΕΥΣΤΟ</a:t>
            </a:r>
            <a:r>
              <a:rPr sz="1600" spc="-60">
                <a:latin typeface="Arial Black" panose="020B0A04020102020204"/>
                <a:cs typeface="Arial Black" panose="020B0A04020102020204"/>
              </a:rPr>
              <a:t> </a:t>
            </a:r>
            <a:r>
              <a:rPr lang="el-GR" sz="1600" spc="-10" dirty="0" smtClean="0">
                <a:latin typeface="Arial Black" panose="020B0A04020102020204"/>
                <a:cs typeface="Arial Black" panose="020B0A04020102020204"/>
              </a:rPr>
              <a:t>ΒΓΑΙΝΕΙ</a:t>
            </a:r>
            <a:r>
              <a:rPr sz="1600" spc="-50" smtClean="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0" dirty="0">
                <a:latin typeface="Arial Black" panose="020B0A04020102020204"/>
                <a:cs typeface="Arial Black" panose="020B0A04020102020204"/>
              </a:rPr>
              <a:t> </a:t>
            </a:r>
            <a:r>
              <a:rPr sz="1600">
                <a:latin typeface="Arial Black" panose="020B0A04020102020204"/>
                <a:cs typeface="Arial Black" panose="020B0A04020102020204"/>
              </a:rPr>
              <a:t>ΤΟ</a:t>
            </a:r>
            <a:r>
              <a:rPr sz="1600" spc="-50">
                <a:latin typeface="Arial Black" panose="020B0A04020102020204"/>
                <a:cs typeface="Arial Black" panose="020B0A04020102020204"/>
              </a:rPr>
              <a:t> </a:t>
            </a:r>
            <a:r>
              <a:rPr sz="1600" smtClean="0">
                <a:latin typeface="Arial Black" panose="020B0A04020102020204"/>
                <a:cs typeface="Arial Black" panose="020B0A04020102020204"/>
              </a:rPr>
              <a:t>1</a:t>
            </a:r>
            <a:r>
              <a:rPr sz="1350" baseline="19000" smtClean="0">
                <a:latin typeface="Arial Black" panose="020B0A04020102020204"/>
                <a:cs typeface="Arial Black" panose="020B0A04020102020204"/>
              </a:rPr>
              <a:t>Ο</a:t>
            </a:r>
            <a:r>
              <a:rPr sz="1350" spc="307" baseline="19000" smtClean="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ΥΨΗΛΗ</a:t>
            </a:r>
            <a:r>
              <a:rPr sz="1600" spc="-50" dirty="0">
                <a:latin typeface="Arial Black" panose="020B0A04020102020204"/>
                <a:cs typeface="Arial Black" panose="020B0A04020102020204"/>
              </a:rPr>
              <a:t> </a:t>
            </a:r>
            <a:r>
              <a:rPr sz="1600" spc="-10" dirty="0">
                <a:latin typeface="Arial Black" panose="020B0A04020102020204"/>
                <a:cs typeface="Arial Black" panose="020B0A04020102020204"/>
              </a:rPr>
              <a:t>ΕΝΕΡΓΕΙΑ</a:t>
            </a:r>
            <a:r>
              <a:rPr sz="1600" spc="-45" dirty="0">
                <a:latin typeface="Arial Black" panose="020B0A04020102020204"/>
                <a:cs typeface="Arial Black" panose="020B0A04020102020204"/>
              </a:rPr>
              <a:t> </a:t>
            </a:r>
            <a:r>
              <a:rPr sz="1600" spc="-25">
                <a:latin typeface="Arial Black" panose="020B0A04020102020204"/>
                <a:cs typeface="Arial Black" panose="020B0A04020102020204"/>
              </a:rPr>
              <a:t>ΚΑΙ </a:t>
            </a:r>
            <a:r>
              <a:rPr lang="el-GR" sz="1600" spc="-10" dirty="0" smtClean="0">
                <a:latin typeface="Arial Black" panose="020B0A04020102020204"/>
                <a:cs typeface="Arial Black" panose="020B0A04020102020204"/>
              </a:rPr>
              <a:t>ΜΠΑΙΝΕΙ</a:t>
            </a:r>
            <a:r>
              <a:rPr sz="1600" spc="-55" smtClean="0">
                <a:latin typeface="Arial Black" panose="020B0A04020102020204"/>
                <a:cs typeface="Arial Black" panose="020B0A04020102020204"/>
              </a:rPr>
              <a:t> </a:t>
            </a:r>
            <a:r>
              <a:rPr sz="1600">
                <a:latin typeface="Arial Black" panose="020B0A04020102020204"/>
                <a:cs typeface="Arial Black" panose="020B0A04020102020204"/>
              </a:rPr>
              <a:t>ΣΤΟ</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2</a:t>
            </a:r>
            <a:r>
              <a:rPr sz="1350" baseline="19000" smtClean="0">
                <a:latin typeface="Arial Black" panose="020B0A04020102020204"/>
                <a:cs typeface="Arial Black" panose="020B0A04020102020204"/>
              </a:rPr>
              <a:t>Ο</a:t>
            </a:r>
            <a:r>
              <a:rPr sz="1350" spc="322" baseline="19000" smtClean="0">
                <a:latin typeface="Arial Black" panose="020B0A04020102020204"/>
                <a:cs typeface="Arial Black" panose="020B0A04020102020204"/>
              </a:rPr>
              <a:t> </a:t>
            </a:r>
            <a:r>
              <a:rPr sz="1600">
                <a:latin typeface="Arial Black" panose="020B0A04020102020204"/>
                <a:cs typeface="Arial Black" panose="020B0A04020102020204"/>
              </a:rPr>
              <a:t>.</a:t>
            </a:r>
            <a:r>
              <a:rPr sz="1600" spc="-45">
                <a:latin typeface="Arial Black" panose="020B0A04020102020204"/>
                <a:cs typeface="Arial Black" panose="020B0A04020102020204"/>
              </a:rPr>
              <a:t> </a:t>
            </a:r>
            <a:r>
              <a:rPr lang="el-GR" sz="1600" spc="-10" dirty="0" smtClean="0">
                <a:latin typeface="Arial Black" panose="020B0A04020102020204"/>
                <a:cs typeface="Arial Black" panose="020B0A04020102020204"/>
              </a:rPr>
              <a:t>ΒΓΑΙΝΟΝΤΑΣ</a:t>
            </a:r>
            <a:r>
              <a:rPr sz="1600" spc="-40" smtClean="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40" dirty="0">
                <a:latin typeface="Arial Black" panose="020B0A04020102020204"/>
                <a:cs typeface="Arial Black" panose="020B0A04020102020204"/>
              </a:rPr>
              <a:t> </a:t>
            </a:r>
            <a:r>
              <a:rPr sz="1600">
                <a:latin typeface="Arial Black" panose="020B0A04020102020204"/>
                <a:cs typeface="Arial Black" panose="020B0A04020102020204"/>
              </a:rPr>
              <a:t>ΤΟ</a:t>
            </a:r>
            <a:r>
              <a:rPr sz="1600" spc="-40">
                <a:latin typeface="Arial Black" panose="020B0A04020102020204"/>
                <a:cs typeface="Arial Black" panose="020B0A04020102020204"/>
              </a:rPr>
              <a:t> </a:t>
            </a:r>
            <a:r>
              <a:rPr sz="1600" smtClean="0">
                <a:latin typeface="Arial Black" panose="020B0A04020102020204"/>
                <a:cs typeface="Arial Black" panose="020B0A04020102020204"/>
              </a:rPr>
              <a:t>2</a:t>
            </a:r>
            <a:r>
              <a:rPr sz="1350" baseline="19000" smtClean="0">
                <a:latin typeface="Arial Black" panose="020B0A04020102020204"/>
                <a:cs typeface="Arial Black" panose="020B0A04020102020204"/>
              </a:rPr>
              <a:t>Ο</a:t>
            </a:r>
            <a:r>
              <a:rPr sz="1350" spc="315" baseline="19000" smtClean="0">
                <a:latin typeface="Arial Black" panose="020B0A04020102020204"/>
                <a:cs typeface="Arial Black" panose="020B0A04020102020204"/>
              </a:rPr>
              <a:t> </a:t>
            </a:r>
            <a:r>
              <a:rPr lang="el-GR" sz="1600" spc="-10" dirty="0" smtClean="0">
                <a:latin typeface="Arial Black" panose="020B0A04020102020204"/>
                <a:cs typeface="Arial Black" panose="020B0A04020102020204"/>
              </a:rPr>
              <a:t>ΜΠΑΙΝΕΙ</a:t>
            </a:r>
            <a:r>
              <a:rPr sz="1600" spc="-40" smtClean="0">
                <a:latin typeface="Arial Black" panose="020B0A04020102020204"/>
                <a:cs typeface="Arial Black" panose="020B0A04020102020204"/>
              </a:rPr>
              <a:t> </a:t>
            </a:r>
            <a:r>
              <a:rPr sz="1600" dirty="0">
                <a:latin typeface="Arial Black" panose="020B0A04020102020204"/>
                <a:cs typeface="Arial Black" panose="020B0A04020102020204"/>
              </a:rPr>
              <a:t>ΞΑΝΑ</a:t>
            </a:r>
            <a:r>
              <a:rPr sz="1600" spc="-30" dirty="0">
                <a:latin typeface="Arial Black" panose="020B0A04020102020204"/>
                <a:cs typeface="Arial Black" panose="020B0A04020102020204"/>
              </a:rPr>
              <a:t> </a:t>
            </a:r>
            <a:r>
              <a:rPr sz="1600" spc="-25">
                <a:latin typeface="Arial Black" panose="020B0A04020102020204"/>
                <a:cs typeface="Arial Black" panose="020B0A04020102020204"/>
              </a:rPr>
              <a:t>ΣΤΟ </a:t>
            </a:r>
            <a:r>
              <a:rPr sz="2400" spc="-30" baseline="-10000" smtClean="0">
                <a:latin typeface="Arial Black" panose="020B0A04020102020204"/>
                <a:cs typeface="Arial Black" panose="020B0A04020102020204"/>
              </a:rPr>
              <a:t>1</a:t>
            </a:r>
            <a:r>
              <a:rPr sz="900" spc="-20" smtClean="0">
                <a:latin typeface="Arial Black" panose="020B0A04020102020204"/>
                <a:cs typeface="Arial Black" panose="020B0A04020102020204"/>
              </a:rPr>
              <a:t>Ο</a:t>
            </a:r>
            <a:r>
              <a:rPr sz="2400" spc="-30" baseline="-10000" smtClean="0">
                <a:latin typeface="Arial Black" panose="020B0A04020102020204"/>
                <a:cs typeface="Arial Black" panose="020B0A04020102020204"/>
              </a:rPr>
              <a:t>.</a:t>
            </a:r>
            <a:endParaRPr sz="2400" baseline="-10000">
              <a:latin typeface="Arial Black" panose="020B0A04020102020204"/>
              <a:cs typeface="Arial Black" panose="020B0A04020102020204"/>
            </a:endParaRPr>
          </a:p>
          <a:p>
            <a:pPr marL="38100" marR="334010">
              <a:lnSpc>
                <a:spcPct val="100000"/>
              </a:lnSpc>
              <a:spcBef>
                <a:spcPts val="595"/>
              </a:spcBef>
            </a:pPr>
            <a:r>
              <a:rPr sz="1600" dirty="0">
                <a:latin typeface="Arial Black" panose="020B0A04020102020204"/>
                <a:cs typeface="Arial Black" panose="020B0A04020102020204"/>
              </a:rPr>
              <a:t>Η</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ΡΟΠΗ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ΑΝΑΠΤΥΣΣΕΤΑΙ</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ΣΤΙΣ</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ΔΥΟ</a:t>
            </a:r>
            <a:r>
              <a:rPr sz="1600" spc="-55">
                <a:latin typeface="Arial Black" panose="020B0A04020102020204"/>
                <a:cs typeface="Arial Black" panose="020B0A04020102020204"/>
              </a:rPr>
              <a:t> </a:t>
            </a:r>
            <a:r>
              <a:rPr lang="el-GR" sz="1600" spc="-10" dirty="0">
                <a:latin typeface="Arial Black" panose="020B0A04020102020204"/>
                <a:cs typeface="Arial Black" panose="020B0A04020102020204"/>
              </a:rPr>
              <a:t>Φ</a:t>
            </a:r>
            <a:r>
              <a:rPr sz="1600" spc="-10" smtClean="0">
                <a:latin typeface="Arial Black" panose="020B0A04020102020204"/>
                <a:cs typeface="Arial Black" panose="020B0A04020102020204"/>
              </a:rPr>
              <a:t>ΤΕΡΩΤΕΣ</a:t>
            </a:r>
            <a:r>
              <a:rPr sz="1600" spc="-65"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ΙΣΗ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ΑΛΛΑ</a:t>
            </a:r>
            <a:r>
              <a:rPr sz="1600" spc="-55" dirty="0">
                <a:latin typeface="Arial Black" panose="020B0A04020102020204"/>
                <a:cs typeface="Arial Black" panose="020B0A04020102020204"/>
              </a:rPr>
              <a:t> </a:t>
            </a:r>
            <a:r>
              <a:rPr sz="1600" spc="-50" dirty="0">
                <a:latin typeface="Arial Black" panose="020B0A04020102020204"/>
                <a:cs typeface="Arial Black" panose="020B0A04020102020204"/>
              </a:rPr>
              <a:t>Η </a:t>
            </a:r>
            <a:r>
              <a:rPr sz="1600" dirty="0">
                <a:latin typeface="Arial Black" panose="020B0A04020102020204"/>
                <a:cs typeface="Arial Black" panose="020B0A04020102020204"/>
              </a:rPr>
              <a:t>ΤΑΧΥΤΗΤΑ</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ΠΕΡΙΣΤΡΟΦΗΣ</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ΤΟΥ</a:t>
            </a:r>
            <a:r>
              <a:rPr sz="1600" spc="-50">
                <a:latin typeface="Arial Black" panose="020B0A04020102020204"/>
                <a:cs typeface="Arial Black" panose="020B0A04020102020204"/>
              </a:rPr>
              <a:t> </a:t>
            </a:r>
            <a:r>
              <a:rPr sz="1600" smtClean="0">
                <a:latin typeface="Arial Black" panose="020B0A04020102020204"/>
                <a:cs typeface="Arial Black" panose="020B0A04020102020204"/>
              </a:rPr>
              <a:t>2</a:t>
            </a:r>
            <a:r>
              <a:rPr sz="1350" baseline="15000" smtClean="0">
                <a:latin typeface="Arial Black" panose="020B0A04020102020204"/>
                <a:cs typeface="Arial Black" panose="020B0A04020102020204"/>
              </a:rPr>
              <a:t>Ο</a:t>
            </a:r>
            <a:r>
              <a:rPr lang="el-GR" sz="1350" baseline="15000" dirty="0" smtClean="0">
                <a:latin typeface="Arial Black" panose="020B0A04020102020204"/>
                <a:cs typeface="Arial Black" panose="020B0A04020102020204"/>
              </a:rPr>
              <a:t>Υ</a:t>
            </a:r>
            <a:r>
              <a:rPr sz="1350" spc="284" baseline="15000"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5" dirty="0">
                <a:latin typeface="Arial Black" panose="020B0A04020102020204"/>
                <a:cs typeface="Arial Black" panose="020B0A04020102020204"/>
              </a:rPr>
              <a:t> </a:t>
            </a:r>
            <a:r>
              <a:rPr sz="1600" spc="-10" dirty="0">
                <a:latin typeface="Arial Black" panose="020B0A04020102020204"/>
                <a:cs typeface="Arial Black" panose="020B0A04020102020204"/>
              </a:rPr>
              <a:t>ΜΙΚΡΟΤΕΡΗ</a:t>
            </a:r>
            <a:r>
              <a:rPr sz="1600" spc="-50" dirty="0">
                <a:latin typeface="Arial Black" panose="020B0A04020102020204"/>
                <a:cs typeface="Arial Black" panose="020B0A04020102020204"/>
              </a:rPr>
              <a:t> </a:t>
            </a:r>
            <a:r>
              <a:rPr sz="1600">
                <a:latin typeface="Arial Black" panose="020B0A04020102020204"/>
                <a:cs typeface="Arial Black" panose="020B0A04020102020204"/>
              </a:rPr>
              <a:t>ΤΟΥ</a:t>
            </a:r>
            <a:r>
              <a:rPr sz="1600" spc="-45">
                <a:latin typeface="Arial Black" panose="020B0A04020102020204"/>
                <a:cs typeface="Arial Black" panose="020B0A04020102020204"/>
              </a:rPr>
              <a:t> </a:t>
            </a:r>
            <a:r>
              <a:rPr sz="1600" smtClean="0">
                <a:latin typeface="Arial Black" panose="020B0A04020102020204"/>
                <a:cs typeface="Arial Black" panose="020B0A04020102020204"/>
              </a:rPr>
              <a:t>1</a:t>
            </a:r>
            <a:r>
              <a:rPr sz="1350" baseline="15000" smtClean="0">
                <a:latin typeface="Arial Black" panose="020B0A04020102020204"/>
                <a:cs typeface="Arial Black" panose="020B0A04020102020204"/>
              </a:rPr>
              <a:t>Ο</a:t>
            </a:r>
            <a:r>
              <a:rPr lang="el-GR" sz="1350" baseline="15000" dirty="0" smtClean="0">
                <a:latin typeface="Arial Black" panose="020B0A04020102020204"/>
                <a:cs typeface="Arial Black" panose="020B0A04020102020204"/>
              </a:rPr>
              <a:t>Υ</a:t>
            </a:r>
            <a:r>
              <a:rPr sz="1600" smtClean="0">
                <a:latin typeface="Arial Black" panose="020B0A04020102020204"/>
                <a:cs typeface="Arial Black" panose="020B0A04020102020204"/>
              </a:rPr>
              <a:t>,</a:t>
            </a:r>
            <a:r>
              <a:rPr sz="1600" spc="-40" smtClean="0">
                <a:latin typeface="Arial Black" panose="020B0A04020102020204"/>
                <a:cs typeface="Arial Black" panose="020B0A04020102020204"/>
              </a:rPr>
              <a:t> </a:t>
            </a:r>
            <a:r>
              <a:rPr sz="1600" spc="-25" smtClean="0">
                <a:latin typeface="Arial Black" panose="020B0A04020102020204"/>
                <a:cs typeface="Arial Black" panose="020B0A04020102020204"/>
              </a:rPr>
              <a:t>Σ</a:t>
            </a:r>
            <a:r>
              <a:rPr lang="el-GR" sz="1600" spc="-25" dirty="0" smtClean="0">
                <a:latin typeface="Arial Black" panose="020B0A04020102020204"/>
                <a:cs typeface="Arial Black" panose="020B0A04020102020204"/>
              </a:rPr>
              <a:t>ΑΝ</a:t>
            </a:r>
            <a:r>
              <a:rPr sz="1600" spc="-25" smtClean="0">
                <a:latin typeface="Arial Black" panose="020B0A04020102020204"/>
                <a:cs typeface="Arial Black" panose="020B0A04020102020204"/>
              </a:rPr>
              <a:t> </a:t>
            </a:r>
            <a:r>
              <a:rPr sz="1600" spc="-10" dirty="0">
                <a:latin typeface="Arial Black" panose="020B0A04020102020204"/>
                <a:cs typeface="Arial Black" panose="020B0A04020102020204"/>
              </a:rPr>
              <a:t>ΑΠΟΤΕΛΕΣΜΑ</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ΑΠΩΛΕΙΩΝ</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ΙΣΧΥΟΣ</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ΛΟΓΩ</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ΤΡΙΒΩΝ.</a:t>
            </a:r>
            <a:endParaRPr sz="1600">
              <a:latin typeface="Arial Black" panose="020B0A04020102020204"/>
              <a:cs typeface="Arial Black" panose="020B0A04020102020204"/>
            </a:endParaRPr>
          </a:p>
          <a:p>
            <a:pPr marL="38100" marR="332740">
              <a:lnSpc>
                <a:spcPct val="100000"/>
              </a:lnSpc>
              <a:spcBef>
                <a:spcPts val="315"/>
              </a:spcBef>
            </a:pPr>
            <a:r>
              <a:rPr sz="1600" dirty="0">
                <a:latin typeface="Arial Black" panose="020B0A04020102020204"/>
                <a:cs typeface="Arial Black" panose="020B0A04020102020204"/>
              </a:rPr>
              <a:t>Η</a:t>
            </a:r>
            <a:r>
              <a:rPr sz="1600" spc="-85" dirty="0">
                <a:latin typeface="Arial Black" panose="020B0A04020102020204"/>
                <a:cs typeface="Arial Black" panose="020B0A04020102020204"/>
              </a:rPr>
              <a:t> </a:t>
            </a:r>
            <a:r>
              <a:rPr sz="1600" dirty="0">
                <a:latin typeface="Arial Black" panose="020B0A04020102020204"/>
                <a:cs typeface="Arial Black" panose="020B0A04020102020204"/>
              </a:rPr>
              <a:t>ΜΙΚΡΗ</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ΔΙΑΦΟΡΑ</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ΤΑΧΥΤΗΤΑ</a:t>
            </a:r>
            <a:r>
              <a:rPr sz="1600" spc="-80" dirty="0">
                <a:latin typeface="Arial Black" panose="020B0A04020102020204"/>
                <a:cs typeface="Arial Black" panose="020B0A04020102020204"/>
              </a:rPr>
              <a:t> </a:t>
            </a:r>
            <a:r>
              <a:rPr sz="1600" spc="-10" dirty="0">
                <a:latin typeface="Arial Black" panose="020B0A04020102020204"/>
                <a:cs typeface="Arial Black" panose="020B0A04020102020204"/>
              </a:rPr>
              <a:t>ΠΕΡΙΣΤΡΟΦΗΣ</a:t>
            </a:r>
            <a:r>
              <a:rPr sz="1600" spc="-85" dirty="0">
                <a:latin typeface="Arial Black" panose="020B0A04020102020204"/>
                <a:cs typeface="Arial Black" panose="020B0A04020102020204"/>
              </a:rPr>
              <a:t> </a:t>
            </a:r>
            <a:r>
              <a:rPr sz="1600" spc="-10" dirty="0">
                <a:latin typeface="Arial Black" panose="020B0A04020102020204"/>
                <a:cs typeface="Arial Black" panose="020B0A04020102020204"/>
              </a:rPr>
              <a:t>(ΟΛΙΣΘΗΣΗ) </a:t>
            </a:r>
            <a:r>
              <a:rPr sz="1600" dirty="0">
                <a:latin typeface="Arial Black" panose="020B0A04020102020204"/>
                <a:cs typeface="Arial Black" panose="020B0A04020102020204"/>
              </a:rPr>
              <a:t>ΜΕΤΑΞΥ</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ΔΥΟ</a:t>
            </a:r>
            <a:r>
              <a:rPr sz="1600" spc="-55">
                <a:latin typeface="Arial Black" panose="020B0A04020102020204"/>
                <a:cs typeface="Arial Black" panose="020B0A04020102020204"/>
              </a:rPr>
              <a:t> </a:t>
            </a:r>
            <a:r>
              <a:rPr lang="el-GR" sz="1600" spc="-10" dirty="0">
                <a:latin typeface="Arial Black" panose="020B0A04020102020204"/>
                <a:cs typeface="Arial Black" panose="020B0A04020102020204"/>
              </a:rPr>
              <a:t>Φ</a:t>
            </a:r>
            <a:r>
              <a:rPr sz="1600" spc="-10" smtClean="0">
                <a:latin typeface="Arial Black" panose="020B0A04020102020204"/>
                <a:cs typeface="Arial Black" panose="020B0A04020102020204"/>
              </a:rPr>
              <a:t>ΤΕΡΩΤΩΝ</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ΒΑΣΗ</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ΛΕΙΤΟΥΡΓΙΑ</a:t>
            </a:r>
            <a:r>
              <a:rPr sz="1600" spc="-5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dirty="0">
                <a:latin typeface="Arial Black" panose="020B0A04020102020204"/>
                <a:cs typeface="Arial Black" panose="020B0A04020102020204"/>
              </a:rPr>
              <a:t>ΥΔΡΑΥΛΙΚΟΥ</a:t>
            </a:r>
            <a:r>
              <a:rPr sz="1600" spc="-120" dirty="0">
                <a:latin typeface="Arial Black" panose="020B0A04020102020204"/>
                <a:cs typeface="Arial Black" panose="020B0A04020102020204"/>
              </a:rPr>
              <a:t> </a:t>
            </a:r>
            <a:r>
              <a:rPr sz="1600" spc="-10" dirty="0">
                <a:latin typeface="Arial Black" panose="020B0A04020102020204"/>
                <a:cs typeface="Arial Black" panose="020B0A04020102020204"/>
              </a:rPr>
              <a:t>ΣΥΝΔΕΣΜΟΥ.</a:t>
            </a:r>
            <a:endParaRPr sz="1600">
              <a:latin typeface="Arial Black" panose="020B0A04020102020204"/>
              <a:cs typeface="Arial Black" panose="020B0A04020102020204"/>
            </a:endParaRPr>
          </a:p>
          <a:p>
            <a:pPr marL="38100" marR="30480">
              <a:lnSpc>
                <a:spcPct val="116000"/>
              </a:lnSpc>
            </a:pPr>
            <a:r>
              <a:rPr sz="1600" dirty="0">
                <a:latin typeface="Arial Black" panose="020B0A04020102020204"/>
                <a:cs typeface="Arial Black" panose="020B0A04020102020204"/>
              </a:rPr>
              <a:t>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ΟΛΙΣΘΗΣΗ</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(ΜΕΙΩΣΗ</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65" dirty="0">
                <a:latin typeface="Arial Black" panose="020B0A04020102020204"/>
                <a:cs typeface="Arial Black" panose="020B0A04020102020204"/>
              </a:rPr>
              <a:t> </a:t>
            </a:r>
            <a:r>
              <a:rPr sz="1600" spc="-10" dirty="0">
                <a:latin typeface="Arial Black" panose="020B0A04020102020204"/>
                <a:cs typeface="Arial Black" panose="020B0A04020102020204"/>
              </a:rPr>
              <a:t>ΣΤΡΟΦΩΝ)</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0" dirty="0">
                <a:latin typeface="Arial Black" panose="020B0A04020102020204"/>
                <a:cs typeface="Arial Black" panose="020B0A04020102020204"/>
              </a:rPr>
              <a:t> </a:t>
            </a:r>
            <a:r>
              <a:rPr sz="1600">
                <a:latin typeface="Arial Black" panose="020B0A04020102020204"/>
                <a:cs typeface="Arial Black" panose="020B0A04020102020204"/>
              </a:rPr>
              <a:t>ΤΗΣ</a:t>
            </a:r>
            <a:r>
              <a:rPr sz="1600" spc="-70">
                <a:latin typeface="Arial Black" panose="020B0A04020102020204"/>
                <a:cs typeface="Arial Black" panose="020B0A04020102020204"/>
              </a:rPr>
              <a:t> </a:t>
            </a:r>
            <a:r>
              <a:rPr sz="1600" smtClean="0">
                <a:latin typeface="Arial Black" panose="020B0A04020102020204"/>
                <a:cs typeface="Arial Black" panose="020B0A04020102020204"/>
              </a:rPr>
              <a:t>ΤΑΞ</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70" smtClean="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70" dirty="0">
                <a:latin typeface="Arial Black" panose="020B0A04020102020204"/>
                <a:cs typeface="Arial Black" panose="020B0A04020102020204"/>
              </a:rPr>
              <a:t> </a:t>
            </a:r>
            <a:r>
              <a:rPr sz="1600">
                <a:latin typeface="Arial Black" panose="020B0A04020102020204"/>
                <a:cs typeface="Arial Black" panose="020B0A04020102020204"/>
              </a:rPr>
              <a:t>2</a:t>
            </a:r>
            <a:r>
              <a:rPr sz="1600" spc="-60">
                <a:latin typeface="Arial Black" panose="020B0A04020102020204"/>
                <a:cs typeface="Arial Black" panose="020B0A04020102020204"/>
              </a:rPr>
              <a:t> </a:t>
            </a:r>
            <a:r>
              <a:rPr lang="el-GR" sz="1600" spc="-60" dirty="0">
                <a:latin typeface="Arial Black" panose="020B0A04020102020204"/>
                <a:cs typeface="Arial Black" panose="020B0A04020102020204"/>
              </a:rPr>
              <a:t>-</a:t>
            </a:r>
            <a:r>
              <a:rPr sz="1600" spc="-70" smtClean="0">
                <a:latin typeface="Arial Black" panose="020B0A04020102020204"/>
                <a:cs typeface="Arial Black" panose="020B0A04020102020204"/>
              </a:rPr>
              <a:t> </a:t>
            </a:r>
            <a:r>
              <a:rPr sz="1600" spc="-25" dirty="0">
                <a:latin typeface="Arial Black" panose="020B0A04020102020204"/>
                <a:cs typeface="Arial Black" panose="020B0A04020102020204"/>
              </a:rPr>
              <a:t>4%. </a:t>
            </a:r>
            <a:r>
              <a:rPr sz="1600" dirty="0">
                <a:latin typeface="Arial Black" panose="020B0A04020102020204"/>
                <a:cs typeface="Arial Black" panose="020B0A04020102020204"/>
              </a:rPr>
              <a:t>ΤΟ</a:t>
            </a:r>
            <a:r>
              <a:rPr sz="1600" spc="-80" dirty="0">
                <a:latin typeface="Arial Black" panose="020B0A04020102020204"/>
                <a:cs typeface="Arial Black" panose="020B0A04020102020204"/>
              </a:rPr>
              <a:t> </a:t>
            </a:r>
            <a:r>
              <a:rPr sz="1600" dirty="0">
                <a:latin typeface="Arial Black" panose="020B0A04020102020204"/>
                <a:cs typeface="Arial Black" panose="020B0A04020102020204"/>
              </a:rPr>
              <a:t>ΥΔΡΑΥΛΙΚΟ</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ΥΓΡΟ</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ΣΥΝΗΘΩΣ</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ΛΑΔΙ,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75" dirty="0">
                <a:latin typeface="Arial Black" panose="020B0A04020102020204"/>
                <a:cs typeface="Arial Black" panose="020B0A04020102020204"/>
              </a:rPr>
              <a:t> </a:t>
            </a:r>
            <a:r>
              <a:rPr sz="1600" spc="-10" dirty="0">
                <a:latin typeface="Arial Black" panose="020B0A04020102020204"/>
                <a:cs typeface="Arial Black" panose="020B0A04020102020204"/>
              </a:rPr>
              <a:t>ΔΕΞΑΜΕΝΗ</a:t>
            </a:r>
            <a:endParaRPr sz="1600">
              <a:latin typeface="Arial Black" panose="020B0A04020102020204"/>
              <a:cs typeface="Arial Black" panose="020B0A04020102020204"/>
            </a:endParaRPr>
          </a:p>
          <a:p>
            <a:pPr marL="38100" marR="760730">
              <a:lnSpc>
                <a:spcPts val="1910"/>
              </a:lnSpc>
              <a:spcBef>
                <a:spcPts val="75"/>
              </a:spcBef>
            </a:pPr>
            <a:r>
              <a:rPr sz="1600" spc="-10" dirty="0">
                <a:latin typeface="Arial Black" panose="020B0A04020102020204"/>
                <a:cs typeface="Arial Black" panose="020B0A04020102020204"/>
              </a:rPr>
              <a:t>ΑΝΑΚΥΚΛΟΦΟΡΙΑΣ</a:t>
            </a:r>
            <a:r>
              <a:rPr sz="1600" spc="-6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55" dirty="0">
                <a:latin typeface="Arial Black" panose="020B0A04020102020204"/>
                <a:cs typeface="Arial Black" panose="020B0A04020102020204"/>
              </a:rPr>
              <a:t> </a:t>
            </a:r>
            <a:r>
              <a:rPr sz="1600">
                <a:latin typeface="Arial Black" panose="020B0A04020102020204"/>
                <a:cs typeface="Arial Black" panose="020B0A04020102020204"/>
              </a:rPr>
              <a:t>ΝΑ</a:t>
            </a:r>
            <a:r>
              <a:rPr sz="1600" spc="-40">
                <a:latin typeface="Arial Black" panose="020B0A04020102020204"/>
                <a:cs typeface="Arial Black" panose="020B0A04020102020204"/>
              </a:rPr>
              <a:t> </a:t>
            </a:r>
            <a:r>
              <a:rPr sz="1600" spc="-10" smtClean="0">
                <a:latin typeface="Arial Black" panose="020B0A04020102020204"/>
                <a:cs typeface="Arial Black" panose="020B0A04020102020204"/>
              </a:rPr>
              <a:t>ΣΥΝΔΕΕΤΑΙ</a:t>
            </a:r>
            <a:r>
              <a:rPr lang="el-GR" sz="1600" spc="-10" dirty="0" smtClean="0">
                <a:latin typeface="Arial Black" panose="020B0A04020102020204"/>
                <a:cs typeface="Arial Black" panose="020B0A04020102020204"/>
              </a:rPr>
              <a:t>,</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ΕΙΤΕ</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50" dirty="0">
                <a:latin typeface="Arial Black" panose="020B0A04020102020204"/>
                <a:cs typeface="Arial Black" panose="020B0A04020102020204"/>
              </a:rPr>
              <a:t> </a:t>
            </a:r>
            <a:r>
              <a:rPr sz="1600" spc="-10">
                <a:latin typeface="Arial Black" panose="020B0A04020102020204"/>
                <a:cs typeface="Arial Black" panose="020B0A04020102020204"/>
              </a:rPr>
              <a:t>ΣΥΣΤΗΜΑ </a:t>
            </a:r>
            <a:r>
              <a:rPr sz="1600" spc="-10" smtClean="0">
                <a:latin typeface="Arial Black" panose="020B0A04020102020204"/>
                <a:cs typeface="Arial Black" panose="020B0A04020102020204"/>
              </a:rPr>
              <a:t>ΛΙΠΑΝΣ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75" smtClean="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60" dirty="0">
                <a:latin typeface="Arial Black" panose="020B0A04020102020204"/>
                <a:cs typeface="Arial Black" panose="020B0A04020102020204"/>
              </a:rPr>
              <a:t> </a:t>
            </a:r>
            <a:r>
              <a:rPr sz="1600" spc="-10" dirty="0">
                <a:latin typeface="Arial Black" panose="020B0A04020102020204"/>
                <a:cs typeface="Arial Black" panose="020B0A04020102020204"/>
              </a:rPr>
              <a:t>ΜΕΙΩΤΗΡΑ</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ΕΙΤΕ</a:t>
            </a:r>
            <a:r>
              <a:rPr sz="1600" spc="-70" dirty="0">
                <a:latin typeface="Arial Black" panose="020B0A04020102020204"/>
                <a:cs typeface="Arial Black" panose="020B0A04020102020204"/>
              </a:rPr>
              <a:t> </a:t>
            </a:r>
            <a:r>
              <a:rPr sz="1600" dirty="0">
                <a:latin typeface="Arial Black" panose="020B0A04020102020204"/>
                <a:cs typeface="Arial Black" panose="020B0A04020102020204"/>
              </a:rPr>
              <a:t>ΣΤΟ</a:t>
            </a:r>
            <a:r>
              <a:rPr sz="1600" spc="-60" dirty="0">
                <a:latin typeface="Arial Black" panose="020B0A04020102020204"/>
                <a:cs typeface="Arial Black" panose="020B0A04020102020204"/>
              </a:rPr>
              <a:t> </a:t>
            </a:r>
            <a:r>
              <a:rPr sz="1600">
                <a:latin typeface="Arial Black" panose="020B0A04020102020204"/>
                <a:cs typeface="Arial Black" panose="020B0A04020102020204"/>
              </a:rPr>
              <a:t>ΣΥΣΤΗΜΑ</a:t>
            </a:r>
            <a:r>
              <a:rPr sz="1600" spc="-60">
                <a:latin typeface="Arial Black" panose="020B0A04020102020204"/>
                <a:cs typeface="Arial Black" panose="020B0A04020102020204"/>
              </a:rPr>
              <a:t> </a:t>
            </a:r>
            <a:r>
              <a:rPr sz="1600" spc="-10" smtClean="0">
                <a:latin typeface="Arial Black" panose="020B0A04020102020204"/>
                <a:cs typeface="Arial Black" panose="020B0A04020102020204"/>
              </a:rPr>
              <a:t>ΛΙΠΑΝΣ</a:t>
            </a:r>
            <a:r>
              <a:rPr lang="el-GR" sz="1600" spc="-10" dirty="0" smtClean="0">
                <a:latin typeface="Arial Black" panose="020B0A04020102020204"/>
                <a:cs typeface="Arial Black" panose="020B0A04020102020204"/>
              </a:rPr>
              <a:t>Η</a:t>
            </a:r>
            <a:r>
              <a:rPr sz="1600" spc="-10" smtClean="0">
                <a:latin typeface="Arial Black" panose="020B0A04020102020204"/>
                <a:cs typeface="Arial Black" panose="020B0A04020102020204"/>
              </a:rPr>
              <a:t>Σ</a:t>
            </a:r>
            <a:r>
              <a:rPr sz="1600" spc="-70" smtClean="0">
                <a:latin typeface="Arial Black" panose="020B0A04020102020204"/>
                <a:cs typeface="Arial Black" panose="020B0A04020102020204"/>
              </a:rPr>
              <a:t> </a:t>
            </a:r>
            <a:r>
              <a:rPr sz="1600" spc="-25" dirty="0">
                <a:latin typeface="Arial Black" panose="020B0A04020102020204"/>
                <a:cs typeface="Arial Black" panose="020B0A04020102020204"/>
              </a:rPr>
              <a:t>ΤΗΣ </a:t>
            </a:r>
            <a:r>
              <a:rPr sz="1600" dirty="0">
                <a:latin typeface="Arial Black" panose="020B0A04020102020204"/>
                <a:cs typeface="Arial Black" panose="020B0A04020102020204"/>
              </a:rPr>
              <a:t>ΚΥΡΙΑΣ</a:t>
            </a:r>
            <a:r>
              <a:rPr sz="1600" spc="-90" dirty="0">
                <a:latin typeface="Arial Black" panose="020B0A04020102020204"/>
                <a:cs typeface="Arial Black" panose="020B0A04020102020204"/>
              </a:rPr>
              <a:t> </a:t>
            </a:r>
            <a:r>
              <a:rPr sz="1600" spc="-10" dirty="0">
                <a:latin typeface="Arial Black" panose="020B0A04020102020204"/>
                <a:cs typeface="Arial Black" panose="020B0A04020102020204"/>
              </a:rPr>
              <a:t>ΜΗΧΑΝΗΣ.</a:t>
            </a:r>
            <a:endParaRPr sz="1600">
              <a:latin typeface="Arial Black" panose="020B0A04020102020204"/>
              <a:cs typeface="Arial Black" panose="020B0A04020102020204"/>
            </a:endParaRPr>
          </a:p>
        </p:txBody>
      </p:sp>
      <p:sp>
        <p:nvSpPr>
          <p:cNvPr id="5" name="object 5"/>
          <p:cNvSpPr txBox="1"/>
          <p:nvPr/>
        </p:nvSpPr>
        <p:spPr>
          <a:xfrm>
            <a:off x="364490" y="218567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6" name="object 6"/>
          <p:cNvSpPr txBox="1"/>
          <p:nvPr/>
        </p:nvSpPr>
        <p:spPr>
          <a:xfrm>
            <a:off x="364490" y="2955290"/>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7" name="object 7"/>
          <p:cNvSpPr txBox="1"/>
          <p:nvPr/>
        </p:nvSpPr>
        <p:spPr>
          <a:xfrm>
            <a:off x="364490" y="3724909"/>
            <a:ext cx="207010" cy="269240"/>
          </a:xfrm>
          <a:prstGeom prst="rect">
            <a:avLst/>
          </a:prstGeom>
        </p:spPr>
        <p:txBody>
          <a:bodyPr vert="horz" wrap="square" lIns="0" tIns="12700" rIns="0" bIns="0" rtlCol="0">
            <a:spAutoFit/>
          </a:bodyPr>
          <a:lstStyle/>
          <a:p>
            <a:pPr marL="12700">
              <a:lnSpc>
                <a:spcPct val="100000"/>
              </a:lnSpc>
              <a:spcBef>
                <a:spcPts val="100"/>
              </a:spcBef>
            </a:pPr>
            <a:r>
              <a:rPr sz="1600" dirty="0">
                <a:solidFill>
                  <a:srgbClr val="FF0000"/>
                </a:solidFill>
                <a:latin typeface="Wingdings" panose="05000000000000000000"/>
                <a:cs typeface="Wingdings" panose="05000000000000000000"/>
              </a:rPr>
              <a:t></a:t>
            </a:r>
            <a:endParaRPr sz="1600">
              <a:latin typeface="Wingdings" panose="05000000000000000000"/>
              <a:cs typeface="Wingdings" panose="05000000000000000000"/>
            </a:endParaRPr>
          </a:p>
        </p:txBody>
      </p:sp>
      <p:sp>
        <p:nvSpPr>
          <p:cNvPr id="8" name="object 8"/>
          <p:cNvSpPr txBox="1"/>
          <p:nvPr/>
        </p:nvSpPr>
        <p:spPr>
          <a:xfrm>
            <a:off x="364490" y="4453889"/>
            <a:ext cx="207010" cy="594360"/>
          </a:xfrm>
          <a:prstGeom prst="rect">
            <a:avLst/>
          </a:prstGeom>
        </p:spPr>
        <p:txBody>
          <a:bodyPr vert="horz" wrap="square" lIns="0" tIns="53340" rIns="0" bIns="0" rtlCol="0">
            <a:spAutoFit/>
          </a:bodyPr>
          <a:lstStyle/>
          <a:p>
            <a:pPr marL="12700">
              <a:lnSpc>
                <a:spcPct val="100000"/>
              </a:lnSpc>
              <a:spcBef>
                <a:spcPts val="420"/>
              </a:spcBef>
            </a:pPr>
            <a:r>
              <a:rPr lang="el-GR" sz="1600" dirty="0" smtClean="0">
                <a:solidFill>
                  <a:srgbClr val="FF0000"/>
                </a:solidFill>
                <a:latin typeface="Wingdings" panose="05000000000000000000"/>
                <a:cs typeface="Wingdings" panose="05000000000000000000"/>
              </a:rPr>
              <a:t> </a:t>
            </a:r>
            <a:endParaRPr sz="1600">
              <a:latin typeface="Wingdings" panose="05000000000000000000"/>
              <a:cs typeface="Wingdings" panose="05000000000000000000"/>
            </a:endParaRPr>
          </a:p>
          <a:p>
            <a:pPr marL="12700">
              <a:lnSpc>
                <a:spcPct val="100000"/>
              </a:lnSpc>
              <a:spcBef>
                <a:spcPts val="320"/>
              </a:spcBef>
            </a:pPr>
            <a:r>
              <a:rPr lang="el-GR" sz="1600" dirty="0" smtClean="0">
                <a:solidFill>
                  <a:srgbClr val="FF0000"/>
                </a:solidFill>
                <a:latin typeface="Wingdings" panose="05000000000000000000"/>
                <a:cs typeface="Wingdings" panose="05000000000000000000"/>
              </a:rPr>
              <a:t>  </a:t>
            </a:r>
            <a:endParaRPr sz="1600">
              <a:latin typeface="Wingdings" panose="05000000000000000000"/>
              <a:cs typeface="Wingdings" panose="05000000000000000000"/>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7340" rIns="0" bIns="0" rtlCol="0">
            <a:spAutoFit/>
          </a:bodyPr>
          <a:lstStyle/>
          <a:p>
            <a:pPr marL="1144270">
              <a:lnSpc>
                <a:spcPct val="100000"/>
              </a:lnSpc>
              <a:spcBef>
                <a:spcPts val="100"/>
              </a:spcBef>
            </a:pPr>
            <a:r>
              <a:rPr sz="2400" u="sng" dirty="0">
                <a:solidFill>
                  <a:srgbClr val="FFFFFF"/>
                </a:solidFill>
                <a:uFill>
                  <a:solidFill>
                    <a:srgbClr val="FFFFFF"/>
                  </a:solidFill>
                </a:uFill>
              </a:rPr>
              <a:t>ΣΥΝΔΕΣΜΟΙ</a:t>
            </a:r>
            <a:r>
              <a:rPr sz="2400" u="sng" spc="-70" dirty="0">
                <a:solidFill>
                  <a:srgbClr val="FFFFFF"/>
                </a:solidFill>
                <a:uFill>
                  <a:solidFill>
                    <a:srgbClr val="FFFFFF"/>
                  </a:solidFill>
                </a:uFill>
              </a:rPr>
              <a:t> </a:t>
            </a:r>
            <a:r>
              <a:rPr sz="2400" u="sng" dirty="0">
                <a:solidFill>
                  <a:srgbClr val="FFFFFF"/>
                </a:solidFill>
                <a:uFill>
                  <a:solidFill>
                    <a:srgbClr val="FFFFFF"/>
                  </a:solidFill>
                </a:uFill>
              </a:rPr>
              <a:t>-</a:t>
            </a:r>
            <a:r>
              <a:rPr sz="2400" u="sng" spc="-20" dirty="0">
                <a:solidFill>
                  <a:srgbClr val="FFFFFF"/>
                </a:solidFill>
                <a:uFill>
                  <a:solidFill>
                    <a:srgbClr val="FFFFFF"/>
                  </a:solidFill>
                </a:uFill>
              </a:rPr>
              <a:t>ΤΑ</a:t>
            </a:r>
            <a:r>
              <a:rPr sz="2400" u="sng" spc="-65" dirty="0">
                <a:solidFill>
                  <a:srgbClr val="FFFFFF"/>
                </a:solidFill>
                <a:uFill>
                  <a:solidFill>
                    <a:srgbClr val="FFFFFF"/>
                  </a:solidFill>
                </a:uFill>
              </a:rPr>
              <a:t> </a:t>
            </a:r>
            <a:r>
              <a:rPr sz="2400" u="sng" dirty="0">
                <a:solidFill>
                  <a:srgbClr val="FFFFFF"/>
                </a:solidFill>
                <a:uFill>
                  <a:solidFill>
                    <a:srgbClr val="FFFFFF"/>
                  </a:solidFill>
                </a:uFill>
              </a:rPr>
              <a:t>ΕΙΔΗ</a:t>
            </a:r>
            <a:r>
              <a:rPr sz="2400" u="sng" spc="-65" dirty="0">
                <a:solidFill>
                  <a:srgbClr val="FFFFFF"/>
                </a:solidFill>
                <a:uFill>
                  <a:solidFill>
                    <a:srgbClr val="FFFFFF"/>
                  </a:solidFill>
                </a:uFill>
              </a:rPr>
              <a:t> </a:t>
            </a:r>
            <a:r>
              <a:rPr sz="2400" u="sng" dirty="0">
                <a:solidFill>
                  <a:srgbClr val="FFFFFF"/>
                </a:solidFill>
                <a:uFill>
                  <a:solidFill>
                    <a:srgbClr val="FFFFFF"/>
                  </a:solidFill>
                </a:uFill>
              </a:rPr>
              <a:t>ΤΩΝ</a:t>
            </a:r>
            <a:r>
              <a:rPr sz="2400" u="sng" spc="-60" dirty="0">
                <a:solidFill>
                  <a:srgbClr val="FFFFFF"/>
                </a:solidFill>
                <a:uFill>
                  <a:solidFill>
                    <a:srgbClr val="FFFFFF"/>
                  </a:solidFill>
                </a:uFill>
              </a:rPr>
              <a:t> </a:t>
            </a:r>
            <a:r>
              <a:rPr sz="2400" u="sng" spc="-10" dirty="0">
                <a:solidFill>
                  <a:srgbClr val="FFFFFF"/>
                </a:solidFill>
                <a:uFill>
                  <a:solidFill>
                    <a:srgbClr val="FFFFFF"/>
                  </a:solidFill>
                </a:uFill>
              </a:rPr>
              <a:t>ΣΥΝΔΕΣΜΩΝ</a:t>
            </a:r>
            <a:endParaRPr sz="2400"/>
          </a:p>
        </p:txBody>
      </p:sp>
    </p:spTree>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9220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3" name="object 3"/>
          <p:cNvSpPr txBox="1"/>
          <p:nvPr/>
        </p:nvSpPr>
        <p:spPr>
          <a:xfrm>
            <a:off x="707390" y="1104900"/>
            <a:ext cx="8093709" cy="4999990"/>
          </a:xfrm>
          <a:prstGeom prst="rect">
            <a:avLst/>
          </a:prstGeom>
        </p:spPr>
        <p:txBody>
          <a:bodyPr vert="horz" wrap="square" lIns="0" tIns="12065" rIns="0" bIns="0" rtlCol="0">
            <a:spAutoFit/>
          </a:bodyPr>
          <a:lstStyle/>
          <a:p>
            <a:pPr marL="12700" marR="5080">
              <a:lnSpc>
                <a:spcPct val="100000"/>
              </a:lnSpc>
              <a:spcBef>
                <a:spcPts val="95"/>
              </a:spcBef>
            </a:pPr>
            <a:r>
              <a:rPr sz="1700" dirty="0">
                <a:latin typeface="Arial Black" panose="020B0A04020102020204"/>
                <a:cs typeface="Arial Black" panose="020B0A04020102020204"/>
              </a:rPr>
              <a:t>OI</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ΜΕΙΩΤΗΡΕΣ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ΣΤΡΟΦΩΝ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ΧΡΗΣΙΜΟΠΟΙΟΥΝΤΑΙ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ΜΕΙΩΣΗ</a:t>
            </a:r>
            <a:r>
              <a:rPr sz="1700" spc="-40" dirty="0">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dirty="0">
                <a:latin typeface="Arial Black" panose="020B0A04020102020204"/>
                <a:cs typeface="Arial Black" panose="020B0A04020102020204"/>
              </a:rPr>
              <a:t>ΤΑΧΥΤΗΤΑΣ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ΠΕΡΙΣΤΡΟΦΗΣ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ΑΞΟΝΑ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ΚΙΝΗΤΗΡΑ</a:t>
            </a:r>
            <a:r>
              <a:rPr sz="1700" spc="-40" dirty="0">
                <a:latin typeface="Arial Black" panose="020B0A04020102020204"/>
                <a:cs typeface="Arial Black" panose="020B0A04020102020204"/>
              </a:rPr>
              <a:t> </a:t>
            </a:r>
            <a:r>
              <a:rPr sz="1700" spc="-25" dirty="0">
                <a:latin typeface="Arial Black" panose="020B0A04020102020204"/>
                <a:cs typeface="Arial Black" panose="020B0A04020102020204"/>
              </a:rPr>
              <a:t>ΣΕ </a:t>
            </a:r>
            <a:r>
              <a:rPr sz="1700" dirty="0">
                <a:latin typeface="Arial Black" panose="020B0A04020102020204"/>
                <a:cs typeface="Arial Black" panose="020B0A04020102020204"/>
              </a:rPr>
              <a:t>ΤΑΧΥΤΗΤΑ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ΚΑΤΑΛΛΗΛΗ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ΜΕΓΙΣΤΗ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ΑΠΟΔΟΣΗ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ΕΛΙΚΑΣ </a:t>
            </a:r>
            <a:r>
              <a:rPr sz="1700" dirty="0">
                <a:latin typeface="Arial Black" panose="020B0A04020102020204"/>
                <a:cs typeface="Arial Black" panose="020B0A04020102020204"/>
              </a:rPr>
              <a:t>ΤΟΥ</a:t>
            </a:r>
            <a:r>
              <a:rPr sz="1700" spc="-15" dirty="0">
                <a:latin typeface="Arial Black" panose="020B0A04020102020204"/>
                <a:cs typeface="Arial Black" panose="020B0A04020102020204"/>
              </a:rPr>
              <a:t> </a:t>
            </a:r>
            <a:r>
              <a:rPr sz="1700" spc="-10" dirty="0">
                <a:latin typeface="Arial Black" panose="020B0A04020102020204"/>
                <a:cs typeface="Arial Black" panose="020B0A04020102020204"/>
              </a:rPr>
              <a:t>ΠΛΟΙΟΥ.</a:t>
            </a:r>
            <a:endParaRPr sz="1700">
              <a:latin typeface="Arial Black" panose="020B0A04020102020204"/>
              <a:cs typeface="Arial Black" panose="020B0A04020102020204"/>
            </a:endParaRPr>
          </a:p>
          <a:p>
            <a:pPr marL="12700" marR="38735" algn="just">
              <a:lnSpc>
                <a:spcPct val="109000"/>
              </a:lnSpc>
              <a:spcBef>
                <a:spcPts val="175"/>
              </a:spcBef>
            </a:pPr>
            <a:r>
              <a:rPr sz="1700" dirty="0">
                <a:latin typeface="Arial Black" panose="020B0A04020102020204"/>
                <a:cs typeface="Arial Black" panose="020B0A04020102020204"/>
              </a:rPr>
              <a:t>ΧΡΗΣΙΜΟΠΟΙΟΥΝ</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ΖΕΥΓΗ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ΟΔΟΝΤΩΤΩΝ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ΤΡΟΧΩΝ,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40" dirty="0">
                <a:latin typeface="Arial Black" panose="020B0A04020102020204"/>
                <a:cs typeface="Arial Black" panose="020B0A04020102020204"/>
              </a:rPr>
              <a:t> </a:t>
            </a:r>
            <a:r>
              <a:rPr sz="1700" spc="-10" dirty="0">
                <a:latin typeface="Arial Black" panose="020B0A04020102020204"/>
                <a:cs typeface="Arial Black" panose="020B0A04020102020204"/>
              </a:rPr>
              <a:t>ΔΙΑΦΟΡΕΤΙΚΟ </a:t>
            </a:r>
            <a:r>
              <a:rPr sz="1700" dirty="0">
                <a:latin typeface="Arial Black" panose="020B0A04020102020204"/>
                <a:cs typeface="Arial Black" panose="020B0A04020102020204"/>
              </a:rPr>
              <a:t>ΑΡΙΘΜΟ</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ΔΟΝΤΙΩΝ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ΔΙΑΦΟΡΕΤΙΚΗ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ΔΙΑΜΕΤΡΟ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ΚΑΘΕ</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ΤΡΟΧΟ. </a:t>
            </a:r>
            <a:r>
              <a:rPr sz="1700" dirty="0">
                <a:latin typeface="Arial Black" panose="020B0A04020102020204"/>
                <a:cs typeface="Arial Black" panose="020B0A04020102020204"/>
              </a:rPr>
              <a:t>Η</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ΜΕΙΩΣΗ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ΣΤΡΟΦΩΝ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ΣΥΝΟΔΕΥΕΤΑΙ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ΑΥΞΗΣΗ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ΡΟΠΗΣ</a:t>
            </a:r>
            <a:endParaRPr sz="1700">
              <a:latin typeface="Arial Black" panose="020B0A04020102020204"/>
              <a:cs typeface="Arial Black" panose="020B0A04020102020204"/>
            </a:endParaRPr>
          </a:p>
          <a:p>
            <a:pPr marL="12700">
              <a:lnSpc>
                <a:spcPct val="100000"/>
              </a:lnSpc>
            </a:pPr>
            <a:r>
              <a:rPr sz="1700" dirty="0">
                <a:latin typeface="Arial Black" panose="020B0A04020102020204"/>
                <a:cs typeface="Arial Black" panose="020B0A04020102020204"/>
              </a:rPr>
              <a:t>ΩΣΤΕ</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ΜΕΤΑΦΕΡΟΜΕΝΗ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ΙΣΧΥΣ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ΕΙΝΑΙ</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ΣΤΑΘΕΡΗ.</a:t>
            </a:r>
            <a:endParaRPr sz="1700">
              <a:latin typeface="Arial Black" panose="020B0A04020102020204"/>
              <a:cs typeface="Arial Black" panose="020B0A04020102020204"/>
            </a:endParaRPr>
          </a:p>
          <a:p>
            <a:pPr marL="12700" marR="111125">
              <a:lnSpc>
                <a:spcPct val="100000"/>
              </a:lnSpc>
              <a:spcBef>
                <a:spcPts val="340"/>
              </a:spcBef>
            </a:pPr>
            <a:r>
              <a:rPr sz="1700" dirty="0">
                <a:latin typeface="Arial Black" panose="020B0A04020102020204"/>
                <a:cs typeface="Arial Black" panose="020B0A04020102020204"/>
              </a:rPr>
              <a:t>ΟΙ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ΜΕΙΩΤΗΡΕΣ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ΣΤΡΟΦΩΝ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ΣΤΙΣ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ΜΕΣΟΣΤΡΟΦΕΣ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ΜΗΧΑΝΕΣ</a:t>
            </a:r>
            <a:r>
              <a:rPr sz="1700" spc="-40" dirty="0">
                <a:latin typeface="Arial Black" panose="020B0A04020102020204"/>
                <a:cs typeface="Arial Black" panose="020B0A04020102020204"/>
              </a:rPr>
              <a:t> </a:t>
            </a:r>
            <a:r>
              <a:rPr sz="1700" spc="-10" dirty="0">
                <a:latin typeface="Arial Black" panose="020B0A04020102020204"/>
                <a:cs typeface="Arial Black" panose="020B0A04020102020204"/>
              </a:rPr>
              <a:t>ΦΕΡΟΥΝ </a:t>
            </a:r>
            <a:r>
              <a:rPr sz="1700" dirty="0">
                <a:latin typeface="Arial Black" panose="020B0A04020102020204"/>
                <a:cs typeface="Arial Black" panose="020B0A04020102020204"/>
              </a:rPr>
              <a:t>ΜΙΑ</a:t>
            </a:r>
            <a:r>
              <a:rPr sz="1700" spc="-40" dirty="0">
                <a:latin typeface="Arial Black" panose="020B0A04020102020204"/>
                <a:cs typeface="Arial Black" panose="020B0A04020102020204"/>
              </a:rPr>
              <a:t> </a:t>
            </a:r>
            <a:r>
              <a:rPr sz="1700">
                <a:latin typeface="Arial Black" panose="020B0A04020102020204"/>
                <a:cs typeface="Arial Black" panose="020B0A04020102020204"/>
              </a:rPr>
              <a:t>ΒΑΘΜΙΔΑ</a:t>
            </a:r>
            <a:r>
              <a:rPr sz="1700" spc="-25">
                <a:latin typeface="Arial Black" panose="020B0A04020102020204"/>
                <a:cs typeface="Arial Black" panose="020B0A04020102020204"/>
              </a:rPr>
              <a:t> </a:t>
            </a:r>
            <a:r>
              <a:rPr sz="1700" spc="-10" smtClean="0">
                <a:latin typeface="Arial Black" panose="020B0A04020102020204"/>
                <a:cs typeface="Arial Black" panose="020B0A04020102020204"/>
              </a:rPr>
              <a:t>ΜΕΙΩΣ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a:p>
            <a:pPr marL="12700">
              <a:lnSpc>
                <a:spcPct val="100000"/>
              </a:lnSpc>
              <a:spcBef>
                <a:spcPts val="350"/>
              </a:spcBef>
            </a:pPr>
            <a:r>
              <a:rPr sz="1700" dirty="0">
                <a:latin typeface="Arial Black" panose="020B0A04020102020204"/>
                <a:cs typeface="Arial Black" panose="020B0A04020102020204"/>
              </a:rPr>
              <a:t>ΟΙ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ΟΔΟΝΤΩΣΕΙΣ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ΕΙΝΑΙ</a:t>
            </a:r>
            <a:r>
              <a:rPr sz="1700" spc="-25" dirty="0">
                <a:latin typeface="Arial Black" panose="020B0A04020102020204"/>
                <a:cs typeface="Arial Black" panose="020B0A04020102020204"/>
              </a:rPr>
              <a:t> </a:t>
            </a:r>
            <a:r>
              <a:rPr sz="1700">
                <a:latin typeface="Arial Black" panose="020B0A04020102020204"/>
                <a:cs typeface="Arial Black" panose="020B0A04020102020204"/>
              </a:rPr>
              <a:t>ΑΠΛΕΣ</a:t>
            </a:r>
            <a:r>
              <a:rPr sz="1700" spc="-30">
                <a:latin typeface="Arial Black" panose="020B0A04020102020204"/>
                <a:cs typeface="Arial Black" panose="020B0A04020102020204"/>
              </a:rPr>
              <a:t> </a:t>
            </a:r>
            <a:r>
              <a:rPr lang="el-GR" sz="1700" spc="-30" dirty="0">
                <a:latin typeface="Arial Black" panose="020B0A04020102020204"/>
                <a:cs typeface="Arial Black" panose="020B0A04020102020204"/>
              </a:rPr>
              <a:t>ή</a:t>
            </a:r>
            <a:r>
              <a:rPr sz="1700" spc="-30" smtClean="0">
                <a:latin typeface="Arial Black" panose="020B0A04020102020204"/>
                <a:cs typeface="Arial Black" panose="020B0A04020102020204"/>
              </a:rPr>
              <a:t> </a:t>
            </a:r>
            <a:r>
              <a:rPr sz="1700" dirty="0">
                <a:latin typeface="Arial Black" panose="020B0A04020102020204"/>
                <a:cs typeface="Arial Black" panose="020B0A04020102020204"/>
              </a:rPr>
              <a:t>ΔΙΠΛΕΣ</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ΕΛΙΚΟΕΙΔΕΙΣ.</a:t>
            </a:r>
            <a:endParaRPr sz="1700">
              <a:latin typeface="Arial Black" panose="020B0A04020102020204"/>
              <a:cs typeface="Arial Black" panose="020B0A04020102020204"/>
            </a:endParaRPr>
          </a:p>
          <a:p>
            <a:pPr marL="12700" marR="287020">
              <a:lnSpc>
                <a:spcPct val="109000"/>
              </a:lnSpc>
              <a:spcBef>
                <a:spcPts val="165"/>
              </a:spcBef>
            </a:pPr>
            <a:r>
              <a:rPr sz="1700" dirty="0">
                <a:solidFill>
                  <a:srgbClr val="FF0000"/>
                </a:solidFill>
                <a:latin typeface="Arial Black" panose="020B0A04020102020204"/>
                <a:cs typeface="Arial Black" panose="020B0A04020102020204"/>
              </a:rPr>
              <a:t>Ο</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ΟΔΟΝΤΩΤΟΣ</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ΤΡΟΧΟΣ</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ΜΕ</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ΤΟ</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ΜΙΚΡΟ</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ΑΡΙΘΜΟ</a:t>
            </a:r>
            <a:r>
              <a:rPr sz="1700" spc="-3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ΟΔΟΝΤΩΝ</a:t>
            </a:r>
            <a:r>
              <a:rPr sz="1700" spc="-15" dirty="0">
                <a:solidFill>
                  <a:srgbClr val="FF0000"/>
                </a:solidFill>
                <a:latin typeface="Arial Black" panose="020B0A04020102020204"/>
                <a:cs typeface="Arial Black" panose="020B0A04020102020204"/>
              </a:rPr>
              <a:t> </a:t>
            </a:r>
            <a:r>
              <a:rPr sz="1700" spc="-25" dirty="0">
                <a:solidFill>
                  <a:srgbClr val="FF0000"/>
                </a:solidFill>
                <a:latin typeface="Arial Black" panose="020B0A04020102020204"/>
                <a:cs typeface="Arial Black" panose="020B0A04020102020204"/>
              </a:rPr>
              <a:t>ΚΑΙ </a:t>
            </a:r>
            <a:r>
              <a:rPr sz="1700" dirty="0">
                <a:solidFill>
                  <a:srgbClr val="FF0000"/>
                </a:solidFill>
                <a:latin typeface="Arial Black" panose="020B0A04020102020204"/>
                <a:cs typeface="Arial Black" panose="020B0A04020102020204"/>
              </a:rPr>
              <a:t>ΜΙΚΡΗ</a:t>
            </a:r>
            <a:r>
              <a:rPr sz="1700" spc="-4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ΔΙΑΜΕΤΡΟ</a:t>
            </a:r>
            <a:r>
              <a:rPr sz="1700" spc="-3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ΣΥΝΔΕΕΤΑΙ</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ΑΠΟ</a:t>
            </a:r>
            <a:r>
              <a:rPr sz="1700" spc="-35"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ΤΗΝ</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ΠΛΕΥΡΑ</a:t>
            </a:r>
            <a:r>
              <a:rPr sz="1700" spc="-3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ΤΗΣ</a:t>
            </a:r>
            <a:r>
              <a:rPr sz="1700" spc="-35" dirty="0">
                <a:solidFill>
                  <a:srgbClr val="FF0000"/>
                </a:solidFill>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ΜΗΧΑΝΗΣ. </a:t>
            </a:r>
            <a:r>
              <a:rPr sz="1700" dirty="0">
                <a:solidFill>
                  <a:srgbClr val="006FBF"/>
                </a:solidFill>
                <a:latin typeface="Arial Black" panose="020B0A04020102020204"/>
                <a:cs typeface="Arial Black" panose="020B0A04020102020204"/>
              </a:rPr>
              <a:t>ΕΝΩ</a:t>
            </a:r>
            <a:r>
              <a:rPr sz="1700" spc="-4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Ο</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ΟΔΟΝΤΩΤΟΣ</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ΤΡΟΧΟΣ</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ΜΕ</a:t>
            </a:r>
            <a:r>
              <a:rPr sz="1700" spc="-25"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ΤΗ</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ΜΕΓΑΛΗ</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ΔΙΑΜΕΤΡΟ</a:t>
            </a:r>
            <a:r>
              <a:rPr sz="1700" spc="-30"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ΚΑΙ</a:t>
            </a:r>
            <a:r>
              <a:rPr sz="1700" spc="-25" dirty="0">
                <a:solidFill>
                  <a:srgbClr val="006FBF"/>
                </a:solidFill>
                <a:latin typeface="Arial Black" panose="020B0A04020102020204"/>
                <a:cs typeface="Arial Black" panose="020B0A04020102020204"/>
              </a:rPr>
              <a:t> ΤΟ</a:t>
            </a:r>
            <a:endParaRPr sz="1700">
              <a:latin typeface="Arial Black" panose="020B0A04020102020204"/>
              <a:cs typeface="Arial Black" panose="020B0A04020102020204"/>
            </a:endParaRPr>
          </a:p>
          <a:p>
            <a:pPr marL="12700" marR="620395">
              <a:lnSpc>
                <a:spcPct val="100000"/>
              </a:lnSpc>
              <a:spcBef>
                <a:spcPts val="10"/>
              </a:spcBef>
            </a:pPr>
            <a:r>
              <a:rPr sz="1700" dirty="0">
                <a:solidFill>
                  <a:srgbClr val="006FBF"/>
                </a:solidFill>
                <a:latin typeface="Arial Black" panose="020B0A04020102020204"/>
                <a:cs typeface="Arial Black" panose="020B0A04020102020204"/>
              </a:rPr>
              <a:t>ΜΕΓΑΛΟ</a:t>
            </a:r>
            <a:r>
              <a:rPr sz="1700" spc="-45" dirty="0">
                <a:solidFill>
                  <a:srgbClr val="006FBF"/>
                </a:solidFill>
                <a:latin typeface="Arial Black" panose="020B0A04020102020204"/>
                <a:cs typeface="Arial Black" panose="020B0A04020102020204"/>
              </a:rPr>
              <a:t> </a:t>
            </a:r>
            <a:r>
              <a:rPr sz="1700">
                <a:solidFill>
                  <a:srgbClr val="006FBF"/>
                </a:solidFill>
                <a:latin typeface="Arial Black" panose="020B0A04020102020204"/>
                <a:cs typeface="Arial Black" panose="020B0A04020102020204"/>
              </a:rPr>
              <a:t>ΑΡΙΘΜΟ</a:t>
            </a:r>
            <a:r>
              <a:rPr sz="1700" spc="-25">
                <a:solidFill>
                  <a:srgbClr val="006FBF"/>
                </a:solidFill>
                <a:latin typeface="Arial Black" panose="020B0A04020102020204"/>
                <a:cs typeface="Arial Black" panose="020B0A04020102020204"/>
              </a:rPr>
              <a:t> </a:t>
            </a:r>
            <a:r>
              <a:rPr sz="1700" smtClean="0">
                <a:solidFill>
                  <a:srgbClr val="006FBF"/>
                </a:solidFill>
                <a:latin typeface="Arial Black" panose="020B0A04020102020204"/>
                <a:cs typeface="Arial Black" panose="020B0A04020102020204"/>
              </a:rPr>
              <a:t>ΔΟΝΤ</a:t>
            </a:r>
            <a:r>
              <a:rPr lang="el-GR" sz="1700" dirty="0" smtClean="0">
                <a:solidFill>
                  <a:srgbClr val="006FBF"/>
                </a:solidFill>
                <a:latin typeface="Arial Black" panose="020B0A04020102020204"/>
                <a:cs typeface="Arial Black" panose="020B0A04020102020204"/>
              </a:rPr>
              <a:t>Ι</a:t>
            </a:r>
            <a:r>
              <a:rPr sz="1700" smtClean="0">
                <a:solidFill>
                  <a:srgbClr val="006FBF"/>
                </a:solidFill>
                <a:latin typeface="Arial Black" panose="020B0A04020102020204"/>
                <a:cs typeface="Arial Black" panose="020B0A04020102020204"/>
              </a:rPr>
              <a:t>ΩΝ</a:t>
            </a:r>
            <a:r>
              <a:rPr sz="1700" spc="-40" smtClean="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ΣΥΝΔΕΕΤΑΙ</a:t>
            </a:r>
            <a:r>
              <a:rPr sz="1700" spc="-35"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ΑΠΟ</a:t>
            </a:r>
            <a:r>
              <a:rPr sz="1700" spc="-35"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ΤΗ</a:t>
            </a:r>
            <a:r>
              <a:rPr sz="1700" spc="-35" dirty="0">
                <a:solidFill>
                  <a:srgbClr val="006FBF"/>
                </a:solidFill>
                <a:latin typeface="Arial Black" panose="020B0A04020102020204"/>
                <a:cs typeface="Arial Black" panose="020B0A04020102020204"/>
              </a:rPr>
              <a:t> </a:t>
            </a:r>
            <a:r>
              <a:rPr sz="1700" dirty="0">
                <a:solidFill>
                  <a:srgbClr val="006FBF"/>
                </a:solidFill>
                <a:latin typeface="Arial Black" panose="020B0A04020102020204"/>
                <a:cs typeface="Arial Black" panose="020B0A04020102020204"/>
              </a:rPr>
              <a:t>ΠΛΕΥΡΑ</a:t>
            </a:r>
            <a:r>
              <a:rPr sz="1700" spc="-25" dirty="0">
                <a:solidFill>
                  <a:srgbClr val="006FBF"/>
                </a:solidFill>
                <a:latin typeface="Arial Black" panose="020B0A04020102020204"/>
                <a:cs typeface="Arial Black" panose="020B0A04020102020204"/>
              </a:rPr>
              <a:t> ΤΟΥ </a:t>
            </a:r>
            <a:r>
              <a:rPr sz="1700" dirty="0">
                <a:solidFill>
                  <a:srgbClr val="006FBF"/>
                </a:solidFill>
                <a:latin typeface="Arial Black" panose="020B0A04020102020204"/>
                <a:cs typeface="Arial Black" panose="020B0A04020102020204"/>
              </a:rPr>
              <a:t>ΕΛΙΚΟΦΟΡΟΥ</a:t>
            </a:r>
            <a:r>
              <a:rPr sz="1700" spc="-55" dirty="0">
                <a:solidFill>
                  <a:srgbClr val="006FBF"/>
                </a:solidFill>
                <a:latin typeface="Arial Black" panose="020B0A04020102020204"/>
                <a:cs typeface="Arial Black" panose="020B0A04020102020204"/>
              </a:rPr>
              <a:t> </a:t>
            </a:r>
            <a:r>
              <a:rPr sz="1700" spc="-10" dirty="0">
                <a:solidFill>
                  <a:srgbClr val="006FBF"/>
                </a:solidFill>
                <a:latin typeface="Arial Black" panose="020B0A04020102020204"/>
                <a:cs typeface="Arial Black" panose="020B0A04020102020204"/>
              </a:rPr>
              <a:t>ΑΞΟΝΑ.</a:t>
            </a:r>
            <a:endParaRPr sz="1700">
              <a:latin typeface="Arial Black" panose="020B0A04020102020204"/>
              <a:cs typeface="Arial Black" panose="020B0A04020102020204"/>
            </a:endParaRPr>
          </a:p>
          <a:p>
            <a:pPr marL="12700" marR="316230">
              <a:lnSpc>
                <a:spcPct val="100000"/>
              </a:lnSpc>
              <a:spcBef>
                <a:spcPts val="340"/>
              </a:spcBef>
            </a:pPr>
            <a:r>
              <a:rPr sz="1700" dirty="0">
                <a:latin typeface="Arial Black" panose="020B0A04020102020204"/>
                <a:cs typeface="Arial Black" panose="020B0A04020102020204"/>
              </a:rPr>
              <a:t>Ο</a:t>
            </a:r>
            <a:r>
              <a:rPr sz="1700" spc="-45" dirty="0">
                <a:latin typeface="Arial Black" panose="020B0A04020102020204"/>
                <a:cs typeface="Arial Black" panose="020B0A04020102020204"/>
              </a:rPr>
              <a:t> </a:t>
            </a:r>
            <a:r>
              <a:rPr sz="1700">
                <a:latin typeface="Arial Black" panose="020B0A04020102020204"/>
                <a:cs typeface="Arial Black" panose="020B0A04020102020204"/>
              </a:rPr>
              <a:t>ΛΟΓΟΣ</a:t>
            </a:r>
            <a:r>
              <a:rPr sz="1700" spc="-35">
                <a:latin typeface="Arial Black" panose="020B0A04020102020204"/>
                <a:cs typeface="Arial Black" panose="020B0A04020102020204"/>
              </a:rPr>
              <a:t> </a:t>
            </a:r>
            <a:r>
              <a:rPr sz="1700" smtClean="0">
                <a:latin typeface="Arial Black" panose="020B0A04020102020204"/>
                <a:cs typeface="Arial Black" panose="020B0A04020102020204"/>
              </a:rPr>
              <a:t>ΜΕΙΩΣ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35" smtClean="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ΣΤΡΟΦΩΝ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ΣΠΑΝΙΑ</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ΥΠΕΡΒΑΙΝΕΙ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20" dirty="0">
                <a:latin typeface="Arial Black" panose="020B0A04020102020204"/>
                <a:cs typeface="Arial Black" panose="020B0A04020102020204"/>
              </a:rPr>
              <a:t> 4:1, </a:t>
            </a:r>
            <a:r>
              <a:rPr sz="1700" dirty="0">
                <a:latin typeface="Arial Black" panose="020B0A04020102020204"/>
                <a:cs typeface="Arial Black" panose="020B0A04020102020204"/>
              </a:rPr>
              <a:t>ΕΝΩ</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ΣΥΝΗΘΩΣ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ΒΡΙΣΚΕΤΑΙ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ΜΕΤΑΞΥ</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2:1</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20" dirty="0">
                <a:latin typeface="Arial Black" panose="020B0A04020102020204"/>
                <a:cs typeface="Arial Black" panose="020B0A04020102020204"/>
              </a:rPr>
              <a:t> </a:t>
            </a:r>
            <a:r>
              <a:rPr sz="1700" spc="-10" dirty="0">
                <a:latin typeface="Arial Black" panose="020B0A04020102020204"/>
                <a:cs typeface="Arial Black" panose="020B0A04020102020204"/>
              </a:rPr>
              <a:t>2,5:1.</a:t>
            </a:r>
            <a:endParaRPr sz="1700">
              <a:latin typeface="Arial Black" panose="020B0A04020102020204"/>
              <a:cs typeface="Arial Black" panose="020B0A04020102020204"/>
            </a:endParaRPr>
          </a:p>
        </p:txBody>
      </p:sp>
      <p:sp>
        <p:nvSpPr>
          <p:cNvPr id="4" name="object 4"/>
          <p:cNvSpPr txBox="1"/>
          <p:nvPr/>
        </p:nvSpPr>
        <p:spPr>
          <a:xfrm>
            <a:off x="364490" y="217424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273557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329819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7" name="object 7"/>
          <p:cNvSpPr txBox="1"/>
          <p:nvPr/>
        </p:nvSpPr>
        <p:spPr>
          <a:xfrm>
            <a:off x="364490" y="3817620"/>
            <a:ext cx="217804" cy="629920"/>
          </a:xfrm>
          <a:prstGeom prst="rect">
            <a:avLst/>
          </a:prstGeom>
        </p:spPr>
        <p:txBody>
          <a:bodyPr vert="horz" wrap="square" lIns="0" tIns="55880" rIns="0" bIns="0" rtlCol="0">
            <a:spAutoFit/>
          </a:bodyPr>
          <a:lstStyle/>
          <a:p>
            <a:pPr marL="12700">
              <a:lnSpc>
                <a:spcPct val="100000"/>
              </a:lnSpc>
              <a:spcBef>
                <a:spcPts val="4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a:p>
            <a:pPr marL="12700">
              <a:lnSpc>
                <a:spcPct val="100000"/>
              </a:lnSpc>
              <a:spcBef>
                <a:spcPts val="34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8" name="object 8"/>
          <p:cNvSpPr txBox="1"/>
          <p:nvPr/>
        </p:nvSpPr>
        <p:spPr>
          <a:xfrm>
            <a:off x="364490" y="472567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9" name="object 9"/>
          <p:cNvSpPr txBox="1"/>
          <p:nvPr/>
        </p:nvSpPr>
        <p:spPr>
          <a:xfrm>
            <a:off x="364490" y="554735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10" name="object 10"/>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1" name="object 11"/>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spc="-10" dirty="0"/>
              <a:t>ΜΕΙΩΤΗΡΕΣ</a:t>
            </a:r>
            <a:endParaRPr sz="2400"/>
          </a:p>
        </p:txBody>
      </p:sp>
    </p:spTree>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9220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3" name="object 3"/>
          <p:cNvSpPr txBox="1"/>
          <p:nvPr/>
        </p:nvSpPr>
        <p:spPr>
          <a:xfrm>
            <a:off x="707390" y="1104900"/>
            <a:ext cx="8060690" cy="5500865"/>
          </a:xfrm>
          <a:prstGeom prst="rect">
            <a:avLst/>
          </a:prstGeom>
        </p:spPr>
        <p:txBody>
          <a:bodyPr vert="horz" wrap="square" lIns="0" tIns="12065" rIns="0" bIns="0" rtlCol="0">
            <a:spAutoFit/>
          </a:bodyPr>
          <a:lstStyle/>
          <a:p>
            <a:pPr marL="12700" marR="63500">
              <a:lnSpc>
                <a:spcPct val="100000"/>
              </a:lnSpc>
              <a:spcBef>
                <a:spcPts val="95"/>
              </a:spcBef>
            </a:pPr>
            <a:r>
              <a:rPr sz="1700" dirty="0">
                <a:latin typeface="Arial Black" panose="020B0A04020102020204"/>
                <a:cs typeface="Arial Black" panose="020B0A04020102020204"/>
              </a:rPr>
              <a:t>ΟΙ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ΟΔΟΝΤΩΤΟΙ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ΤΡΟΧΟΙ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ΚΑΤΑΣΚΕΥΑΖΟΝΤΑΙ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ΧΑΛΥΒΕΣ </a:t>
            </a:r>
            <a:r>
              <a:rPr sz="1700" dirty="0">
                <a:latin typeface="Arial Black" panose="020B0A04020102020204"/>
                <a:cs typeface="Arial Black" panose="020B0A04020102020204"/>
              </a:rPr>
              <a:t>ΥΨΗΛΗΣ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ΠΟΙΟΤΗΤΑΣ,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ΟΙ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ΟΠΟΙΟΙ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ΥΠΟΒΑΛΟΝΤΑΙ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ΣΕ</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ΕΠΙΦΑΝΕΙΑΚΗ ΣΚΛΗΡΥΝΣΗ.</a:t>
            </a:r>
            <a:endParaRPr sz="1700">
              <a:latin typeface="Arial Black" panose="020B0A04020102020204"/>
              <a:cs typeface="Arial Black" panose="020B0A04020102020204"/>
            </a:endParaRPr>
          </a:p>
          <a:p>
            <a:pPr marL="12700" marR="111760">
              <a:lnSpc>
                <a:spcPct val="100000"/>
              </a:lnSpc>
              <a:spcBef>
                <a:spcPts val="335"/>
              </a:spcBef>
            </a:pPr>
            <a:r>
              <a:rPr sz="1700" dirty="0">
                <a:latin typeface="Arial Black" panose="020B0A04020102020204"/>
                <a:cs typeface="Arial Black" panose="020B0A04020102020204"/>
              </a:rPr>
              <a:t>Η</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ΕΠΙΦΑΝΕΙΑΚΗ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ΣΚΛΗΡΟΤΗΤΑ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ΕΠΙΤΡΕΠΕΙ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ΔΙΑΤΗΡΗΣΗ</a:t>
            </a:r>
            <a:r>
              <a:rPr sz="1700" spc="-40" dirty="0">
                <a:latin typeface="Arial Black" panose="020B0A04020102020204"/>
                <a:cs typeface="Arial Black" panose="020B0A04020102020204"/>
              </a:rPr>
              <a:t> </a:t>
            </a:r>
            <a:r>
              <a:rPr sz="1700" spc="-10" dirty="0">
                <a:latin typeface="Arial Black" panose="020B0A04020102020204"/>
                <a:cs typeface="Arial Black" panose="020B0A04020102020204"/>
              </a:rPr>
              <a:t>ΚΑΛΗΣ </a:t>
            </a:r>
            <a:r>
              <a:rPr sz="1700" dirty="0">
                <a:latin typeface="Arial Black" panose="020B0A04020102020204"/>
                <a:cs typeface="Arial Black" panose="020B0A04020102020204"/>
              </a:rPr>
              <a:t>ΕΠΑΦΗΣ,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ΜΕΙΩΣΗ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ΑΠΩΛΕΙΩΝ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ΛΟΓΩ</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ΤΡΙΒΩΝ,</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ΟΜΑΛΗ </a:t>
            </a:r>
            <a:r>
              <a:rPr sz="1700" dirty="0">
                <a:latin typeface="Arial Black" panose="020B0A04020102020204"/>
                <a:cs typeface="Arial Black" panose="020B0A04020102020204"/>
              </a:rPr>
              <a:t>ΛΕΙΤΟΥΡΓΙΑ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ΜΕΓΑΛΗ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ΔΙΑΡΚΕΙΑ</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ΖΩΗΣ.</a:t>
            </a:r>
            <a:endParaRPr sz="1700">
              <a:latin typeface="Arial Black" panose="020B0A04020102020204"/>
              <a:cs typeface="Arial Black" panose="020B0A04020102020204"/>
            </a:endParaRPr>
          </a:p>
          <a:p>
            <a:pPr marL="12700" marR="266700">
              <a:lnSpc>
                <a:spcPct val="100000"/>
              </a:lnSpc>
              <a:spcBef>
                <a:spcPts val="345"/>
              </a:spcBef>
            </a:pPr>
            <a:r>
              <a:rPr sz="1700" dirty="0">
                <a:latin typeface="Arial Black" panose="020B0A04020102020204"/>
                <a:cs typeface="Arial Black" panose="020B0A04020102020204"/>
              </a:rPr>
              <a:t>ΣΕ</a:t>
            </a:r>
            <a:r>
              <a:rPr sz="1700" spc="-35" dirty="0">
                <a:latin typeface="Arial Black" panose="020B0A04020102020204"/>
                <a:cs typeface="Arial Black" panose="020B0A04020102020204"/>
              </a:rPr>
              <a:t> </a:t>
            </a:r>
            <a:r>
              <a:rPr sz="1700">
                <a:latin typeface="Arial Black" panose="020B0A04020102020204"/>
                <a:cs typeface="Arial Black" panose="020B0A04020102020204"/>
              </a:rPr>
              <a:t>ΠΕΡΙΠΤΩΣΗ</a:t>
            </a:r>
            <a:r>
              <a:rPr sz="1700" spc="-30">
                <a:latin typeface="Arial Black" panose="020B0A04020102020204"/>
                <a:cs typeface="Arial Black" panose="020B0A04020102020204"/>
              </a:rPr>
              <a:t> </a:t>
            </a:r>
            <a:r>
              <a:rPr sz="1700" smtClean="0">
                <a:latin typeface="Arial Black" panose="020B0A04020102020204"/>
                <a:cs typeface="Arial Black" panose="020B0A04020102020204"/>
              </a:rPr>
              <a:t>ΣΥΝΔΕΣ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35" smtClean="0">
                <a:latin typeface="Arial Black" panose="020B0A04020102020204"/>
                <a:cs typeface="Arial Black" panose="020B0A04020102020204"/>
              </a:rPr>
              <a:t> </a:t>
            </a:r>
            <a:r>
              <a:rPr sz="1700" dirty="0">
                <a:latin typeface="Arial Black" panose="020B0A04020102020204"/>
                <a:cs typeface="Arial Black" panose="020B0A04020102020204"/>
              </a:rPr>
              <a:t>ΔΥΟ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ΚΙΝΗΤΗΡΩΝ</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ΣΕ</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ΚΟΙΝΟ </a:t>
            </a:r>
            <a:r>
              <a:rPr sz="1700" dirty="0">
                <a:latin typeface="Arial Black" panose="020B0A04020102020204"/>
                <a:cs typeface="Arial Black" panose="020B0A04020102020204"/>
              </a:rPr>
              <a:t>ΕΛΙΚΟΦΟΡΟ</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ΑΞΟΝΑ,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ΔΥΟ</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ΚΙΝΗΤΗΡΙΟΙ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ΤΡΟΧΟΙ</a:t>
            </a:r>
            <a:r>
              <a:rPr sz="1700" spc="-40" dirty="0">
                <a:latin typeface="Arial Black" panose="020B0A04020102020204"/>
                <a:cs typeface="Arial Black" panose="020B0A04020102020204"/>
              </a:rPr>
              <a:t> </a:t>
            </a:r>
            <a:r>
              <a:rPr sz="1700" spc="-10">
                <a:latin typeface="Arial Black" panose="020B0A04020102020204"/>
                <a:cs typeface="Arial Black" panose="020B0A04020102020204"/>
              </a:rPr>
              <a:t>ΤΟΠΟΘΕΤΟΥΝΤΑΙ </a:t>
            </a:r>
            <a:r>
              <a:rPr lang="el-GR" sz="1700" spc="-10" dirty="0" smtClean="0">
                <a:latin typeface="Arial Black" panose="020B0A04020102020204"/>
                <a:cs typeface="Arial Black" panose="020B0A04020102020204"/>
              </a:rPr>
              <a:t>ΚΑΙ ΣΤΙΣ ΔΥΟ ΠΛΕΥΡΕΣ</a:t>
            </a:r>
            <a:r>
              <a:rPr sz="1700" spc="-65" smtClean="0">
                <a:latin typeface="Arial Black" panose="020B0A04020102020204"/>
                <a:cs typeface="Arial Black" panose="020B0A04020102020204"/>
              </a:rPr>
              <a:t> </a:t>
            </a:r>
            <a:r>
              <a:rPr sz="1700" dirty="0">
                <a:latin typeface="Arial Black" panose="020B0A04020102020204"/>
                <a:cs typeface="Arial Black" panose="020B0A04020102020204"/>
              </a:rPr>
              <a:t>ΑΝΤΙΔΙΑΜΕΤΡΙΚΑ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ΕΝΟΣ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ΚΕΝΤΡΙΚΟΥ</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ΟΔΟΝΤΩΤΟΥ ΤΡΟΧΟΥ.</a:t>
            </a:r>
            <a:endParaRPr sz="1700">
              <a:latin typeface="Arial Black" panose="020B0A04020102020204"/>
              <a:cs typeface="Arial Black" panose="020B0A04020102020204"/>
            </a:endParaRPr>
          </a:p>
          <a:p>
            <a:pPr marL="12700" marR="311150">
              <a:lnSpc>
                <a:spcPct val="100000"/>
              </a:lnSpc>
              <a:spcBef>
                <a:spcPts val="340"/>
              </a:spcBef>
            </a:pPr>
            <a:r>
              <a:rPr sz="1700" dirty="0">
                <a:latin typeface="Arial Black" panose="020B0A04020102020204"/>
                <a:cs typeface="Arial Black" panose="020B0A04020102020204"/>
              </a:rPr>
              <a:t>ΣΤΟ</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ΣΥΝΔΕΟΝΤΑΙ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ΒΟΗΘΗΤΙΚΑ</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ΜΗΧΑΝΗΜΑΤΑ,</a:t>
            </a:r>
            <a:r>
              <a:rPr sz="1700" spc="-45" dirty="0">
                <a:latin typeface="Arial Black" panose="020B0A04020102020204"/>
                <a:cs typeface="Arial Black" panose="020B0A04020102020204"/>
              </a:rPr>
              <a:t> </a:t>
            </a:r>
            <a:r>
              <a:rPr sz="1700" spc="-20" dirty="0">
                <a:latin typeface="Arial Black" panose="020B0A04020102020204"/>
                <a:cs typeface="Arial Black" panose="020B0A04020102020204"/>
              </a:rPr>
              <a:t>ΟΠΩΣ </a:t>
            </a:r>
            <a:r>
              <a:rPr sz="1700">
                <a:latin typeface="Arial Black" panose="020B0A04020102020204"/>
                <a:cs typeface="Arial Black" panose="020B0A04020102020204"/>
              </a:rPr>
              <a:t>ΗΛΕΚΤΡΟΓΕΝΝΗΤΡΙΑ</a:t>
            </a:r>
            <a:r>
              <a:rPr sz="1700" spc="-65">
                <a:latin typeface="Arial Black" panose="020B0A04020102020204"/>
                <a:cs typeface="Arial Black" panose="020B0A04020102020204"/>
              </a:rPr>
              <a:t> </a:t>
            </a:r>
            <a:r>
              <a:rPr lang="el-GR" sz="1700" spc="-65" dirty="0">
                <a:latin typeface="Arial Black" panose="020B0A04020102020204"/>
                <a:cs typeface="Arial Black" panose="020B0A04020102020204"/>
              </a:rPr>
              <a:t>ή</a:t>
            </a:r>
            <a:r>
              <a:rPr sz="1700" spc="-40" smtClean="0">
                <a:latin typeface="Arial Black" panose="020B0A04020102020204"/>
                <a:cs typeface="Arial Black" panose="020B0A04020102020204"/>
              </a:rPr>
              <a:t> </a:t>
            </a:r>
            <a:r>
              <a:rPr sz="1700" dirty="0">
                <a:latin typeface="Arial Black" panose="020B0A04020102020204"/>
                <a:cs typeface="Arial Black" panose="020B0A04020102020204"/>
              </a:rPr>
              <a:t>ΑΝΤΛΙΕΣ</a:t>
            </a:r>
            <a:r>
              <a:rPr sz="1700" spc="-45" dirty="0">
                <a:latin typeface="Arial Black" panose="020B0A04020102020204"/>
                <a:cs typeface="Arial Black" panose="020B0A04020102020204"/>
              </a:rPr>
              <a:t> </a:t>
            </a:r>
            <a:r>
              <a:rPr sz="1700" spc="-10" dirty="0">
                <a:latin typeface="Arial Black" panose="020B0A04020102020204"/>
                <a:cs typeface="Arial Black" panose="020B0A04020102020204"/>
              </a:rPr>
              <a:t>ΦΟΡΤΙΟΥ.</a:t>
            </a:r>
            <a:endParaRPr sz="1700">
              <a:latin typeface="Arial Black" panose="020B0A04020102020204"/>
              <a:cs typeface="Arial Black" panose="020B0A04020102020204"/>
            </a:endParaRPr>
          </a:p>
          <a:p>
            <a:pPr marL="12700" marR="1174115">
              <a:lnSpc>
                <a:spcPct val="100000"/>
              </a:lnSpc>
              <a:spcBef>
                <a:spcPts val="350"/>
              </a:spcBef>
            </a:pPr>
            <a:r>
              <a:rPr sz="1700" dirty="0">
                <a:latin typeface="Arial Black" panose="020B0A04020102020204"/>
                <a:cs typeface="Arial Black" panose="020B0A04020102020204"/>
              </a:rPr>
              <a:t>ΠΑΝΩ</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ΣΤΟΥΣ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ΜΕΙΩΤΗΡΕΣ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ΣΥΝΔΕΕΤΑΙ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ΚΡΙΚΟΣ</a:t>
            </a:r>
            <a:r>
              <a:rPr sz="1700" spc="-35" dirty="0">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spc="-10" dirty="0">
                <a:latin typeface="Arial Black" panose="020B0A04020102020204"/>
                <a:cs typeface="Arial Black" panose="020B0A04020102020204"/>
              </a:rPr>
              <a:t>ΜΗΧΑΝΗΣ.</a:t>
            </a:r>
            <a:endParaRPr sz="1700">
              <a:latin typeface="Arial Black" panose="020B0A04020102020204"/>
              <a:cs typeface="Arial Black" panose="020B0A04020102020204"/>
            </a:endParaRPr>
          </a:p>
          <a:p>
            <a:pPr marL="12700" marR="5080">
              <a:lnSpc>
                <a:spcPct val="100000"/>
              </a:lnSpc>
              <a:spcBef>
                <a:spcPts val="350"/>
              </a:spcBef>
            </a:pPr>
            <a:r>
              <a:rPr sz="1700" dirty="0">
                <a:latin typeface="Arial Black" panose="020B0A04020102020204"/>
                <a:cs typeface="Arial Black" panose="020B0A04020102020204"/>
              </a:rPr>
              <a:t>ΟΙ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ΟΔΟΝΤΩΤΟΙ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ΤΡΟΧΟΙ</a:t>
            </a:r>
            <a:r>
              <a:rPr sz="1700" spc="-40" dirty="0">
                <a:latin typeface="Arial Black" panose="020B0A04020102020204"/>
                <a:cs typeface="Arial Black" panose="020B0A04020102020204"/>
              </a:rPr>
              <a:t> </a:t>
            </a:r>
            <a:r>
              <a:rPr sz="1700">
                <a:latin typeface="Arial Black" panose="020B0A04020102020204"/>
                <a:cs typeface="Arial Black" panose="020B0A04020102020204"/>
              </a:rPr>
              <a:t>ΠΕΡΙΚΛΕΙΟΝΤΑΙ</a:t>
            </a:r>
            <a:r>
              <a:rPr sz="1700" spc="-40">
                <a:latin typeface="Arial Black" panose="020B0A04020102020204"/>
                <a:cs typeface="Arial Black" panose="020B0A04020102020204"/>
              </a:rPr>
              <a:t> </a:t>
            </a:r>
            <a:r>
              <a:rPr lang="el-GR" sz="1700" spc="-40" dirty="0" smtClean="0">
                <a:latin typeface="Arial Black" panose="020B0A04020102020204"/>
                <a:cs typeface="Arial Black" panose="020B0A04020102020204"/>
              </a:rPr>
              <a:t>ΜΕΣΑ ΣΕ</a:t>
            </a:r>
            <a:r>
              <a:rPr sz="1700" spc="-35" smtClean="0">
                <a:latin typeface="Arial Black" panose="020B0A04020102020204"/>
                <a:cs typeface="Arial Black" panose="020B0A04020102020204"/>
              </a:rPr>
              <a:t> </a:t>
            </a:r>
            <a:r>
              <a:rPr sz="1700" dirty="0">
                <a:latin typeface="Arial Black" panose="020B0A04020102020204"/>
                <a:cs typeface="Arial Black" panose="020B0A04020102020204"/>
              </a:rPr>
              <a:t>ΚΕΛΥΦΟΣ,</a:t>
            </a:r>
            <a:r>
              <a:rPr sz="1700" spc="-40" dirty="0">
                <a:latin typeface="Arial Black" panose="020B0A04020102020204"/>
                <a:cs typeface="Arial Black" panose="020B0A04020102020204"/>
              </a:rPr>
              <a:t> </a:t>
            </a:r>
            <a:r>
              <a:rPr sz="1700" spc="-20" dirty="0">
                <a:latin typeface="Arial Black" panose="020B0A04020102020204"/>
                <a:cs typeface="Arial Black" panose="020B0A04020102020204"/>
              </a:rPr>
              <a:t>ΟΠΟΥ </a:t>
            </a:r>
            <a:r>
              <a:rPr sz="1700" dirty="0">
                <a:latin typeface="Arial Black" panose="020B0A04020102020204"/>
                <a:cs typeface="Arial Black" panose="020B0A04020102020204"/>
              </a:rPr>
              <a:t>ΔΙΑΜΟΡΦΩΝΕΤΑΙ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ΤΟΠΟΘΕΤΗΣΗ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ΕΔΡΑΝΩΝ</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ΣΤΗΡΙΞΗΣ </a:t>
            </a:r>
            <a:r>
              <a:rPr sz="1700" dirty="0">
                <a:latin typeface="Arial Black" panose="020B0A04020102020204"/>
                <a:cs typeface="Arial Black" panose="020B0A04020102020204"/>
              </a:rPr>
              <a:t>ΤΩΝ</a:t>
            </a:r>
            <a:r>
              <a:rPr sz="1700" spc="-20" dirty="0">
                <a:latin typeface="Arial Black" panose="020B0A04020102020204"/>
                <a:cs typeface="Arial Black" panose="020B0A04020102020204"/>
              </a:rPr>
              <a:t> </a:t>
            </a:r>
            <a:r>
              <a:rPr sz="1700" spc="-10" dirty="0">
                <a:latin typeface="Arial Black" panose="020B0A04020102020204"/>
                <a:cs typeface="Arial Black" panose="020B0A04020102020204"/>
              </a:rPr>
              <a:t>ΑΞΟΝΩΝ.</a:t>
            </a:r>
            <a:endParaRPr sz="1700">
              <a:latin typeface="Arial Black" panose="020B0A04020102020204"/>
              <a:cs typeface="Arial Black" panose="020B0A04020102020204"/>
            </a:endParaRPr>
          </a:p>
          <a:p>
            <a:pPr marL="12700" marR="1076960">
              <a:lnSpc>
                <a:spcPct val="100000"/>
              </a:lnSpc>
              <a:spcBef>
                <a:spcPts val="345"/>
              </a:spcBef>
            </a:pPr>
            <a:r>
              <a:rPr sz="1700" dirty="0">
                <a:latin typeface="Arial Black" panose="020B0A04020102020204"/>
                <a:cs typeface="Arial Black" panose="020B0A04020102020204"/>
              </a:rPr>
              <a:t>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ΚΕΛΥΦΟΣ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ΕΙΝΑΙ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ΔΙΑΙΡΟΥΜΕΝΟ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a:t>
            </a:r>
            <a:r>
              <a:rPr sz="1700" spc="-35" dirty="0">
                <a:latin typeface="Arial Black" panose="020B0A04020102020204"/>
                <a:cs typeface="Arial Black" panose="020B0A04020102020204"/>
              </a:rPr>
              <a:t> </a:t>
            </a:r>
            <a:r>
              <a:rPr sz="1700">
                <a:latin typeface="Arial Black" panose="020B0A04020102020204"/>
                <a:cs typeface="Arial Black" panose="020B0A04020102020204"/>
              </a:rPr>
              <a:t>ΜΕΣΑ</a:t>
            </a:r>
            <a:r>
              <a:rPr sz="1700" spc="-25">
                <a:latin typeface="Arial Black" panose="020B0A04020102020204"/>
                <a:cs typeface="Arial Black" panose="020B0A04020102020204"/>
              </a:rPr>
              <a:t> </a:t>
            </a:r>
            <a:r>
              <a:rPr sz="1700" smtClean="0">
                <a:latin typeface="Arial Black" panose="020B0A04020102020204"/>
                <a:cs typeface="Arial Black" panose="020B0A04020102020204"/>
              </a:rPr>
              <a:t>ΣΤΟ</a:t>
            </a:r>
            <a:r>
              <a:rPr sz="1700" spc="-30" smtClean="0">
                <a:latin typeface="Arial Black" panose="020B0A04020102020204"/>
                <a:cs typeface="Arial Black" panose="020B0A04020102020204"/>
              </a:rPr>
              <a:t> </a:t>
            </a:r>
            <a:r>
              <a:rPr sz="1700" spc="-20" dirty="0">
                <a:latin typeface="Arial Black" panose="020B0A04020102020204"/>
                <a:cs typeface="Arial Black" panose="020B0A04020102020204"/>
              </a:rPr>
              <a:t>ΟΠΟΙΟ </a:t>
            </a:r>
            <a:r>
              <a:rPr sz="1700" dirty="0">
                <a:latin typeface="Arial Black" panose="020B0A04020102020204"/>
                <a:cs typeface="Arial Black" panose="020B0A04020102020204"/>
              </a:rPr>
              <a:t>ΤΟΠΟΘΕΤΕΙΤΑΙ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ΩΣΤΙΚΟΣ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ΤΡΙΒΕΑΣ,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Ο</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ΟΠΟΙΟΣ </a:t>
            </a:r>
            <a:r>
              <a:rPr sz="1700" dirty="0">
                <a:latin typeface="Arial Black" panose="020B0A04020102020204"/>
                <a:cs typeface="Arial Black" panose="020B0A04020102020204"/>
              </a:rPr>
              <a:t>ΠΑΡΑΛΑΜΒΑΝΕΙ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ΑΞΟΝΙΚΗ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ΔΥΝΑΜΗ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ΕΛΙΚΑ.</a:t>
            </a:r>
            <a:endParaRPr sz="1700">
              <a:latin typeface="Arial Black" panose="020B0A04020102020204"/>
              <a:cs typeface="Arial Black" panose="020B0A04020102020204"/>
            </a:endParaRPr>
          </a:p>
        </p:txBody>
      </p:sp>
      <p:sp>
        <p:nvSpPr>
          <p:cNvPr id="4" name="object 4"/>
          <p:cNvSpPr txBox="1"/>
          <p:nvPr/>
        </p:nvSpPr>
        <p:spPr>
          <a:xfrm>
            <a:off x="364490" y="191389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273557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381762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7" name="object 7"/>
          <p:cNvSpPr txBox="1"/>
          <p:nvPr/>
        </p:nvSpPr>
        <p:spPr>
          <a:xfrm>
            <a:off x="364490" y="438022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8" name="object 8"/>
          <p:cNvSpPr txBox="1"/>
          <p:nvPr/>
        </p:nvSpPr>
        <p:spPr>
          <a:xfrm>
            <a:off x="364490" y="494157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9" name="object 9"/>
          <p:cNvSpPr txBox="1"/>
          <p:nvPr/>
        </p:nvSpPr>
        <p:spPr>
          <a:xfrm>
            <a:off x="364490" y="576452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10" name="object 10"/>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1" name="object 11"/>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spTree>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908042" y="1200852"/>
            <a:ext cx="7354705" cy="5177314"/>
          </a:xfrm>
          <a:prstGeom prst="rect">
            <a:avLst/>
          </a:prstGeom>
        </p:spPr>
      </p:pic>
    </p:spTree>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702320" y="1499139"/>
            <a:ext cx="8014449" cy="4956270"/>
          </a:xfrm>
          <a:prstGeom prst="rect">
            <a:avLst/>
          </a:prstGeom>
        </p:spPr>
      </p:pic>
    </p:spTree>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1637029" y="1143000"/>
            <a:ext cx="5599464" cy="5025252"/>
          </a:xfrm>
          <a:prstGeom prst="rect">
            <a:avLst/>
          </a:prstGeom>
        </p:spPr>
      </p:pic>
      <p:sp>
        <p:nvSpPr>
          <p:cNvPr id="5" name="object 5"/>
          <p:cNvSpPr txBox="1"/>
          <p:nvPr/>
        </p:nvSpPr>
        <p:spPr>
          <a:xfrm>
            <a:off x="7221219" y="4103370"/>
            <a:ext cx="1644650" cy="999490"/>
          </a:xfrm>
          <a:prstGeom prst="rect">
            <a:avLst/>
          </a:prstGeom>
        </p:spPr>
        <p:txBody>
          <a:bodyPr vert="horz" wrap="square" lIns="0" tIns="12700" rIns="0" bIns="0" rtlCol="0">
            <a:spAutoFit/>
          </a:bodyPr>
          <a:lstStyle/>
          <a:p>
            <a:pPr marL="12700" marR="5080">
              <a:lnSpc>
                <a:spcPct val="100000"/>
              </a:lnSpc>
              <a:spcBef>
                <a:spcPts val="100"/>
              </a:spcBef>
            </a:pPr>
            <a:r>
              <a:rPr sz="1600" b="1" spc="-10" dirty="0">
                <a:latin typeface="Calibri" panose="020F0502020204030204"/>
                <a:cs typeface="Calibri" panose="020F0502020204030204"/>
              </a:rPr>
              <a:t>ΣΥΝΔΕΣΗ </a:t>
            </a:r>
            <a:r>
              <a:rPr sz="1600" b="1" spc="-20" dirty="0">
                <a:latin typeface="Calibri" panose="020F0502020204030204"/>
                <a:cs typeface="Calibri" panose="020F0502020204030204"/>
              </a:rPr>
              <a:t>ΣΡΤΟΦΑΛΟΦΟΡΟΥ </a:t>
            </a:r>
            <a:r>
              <a:rPr sz="1600" b="1" spc="-10" dirty="0">
                <a:latin typeface="Calibri" panose="020F0502020204030204"/>
                <a:cs typeface="Calibri" panose="020F0502020204030204"/>
              </a:rPr>
              <a:t>ΑΞΟΝΑ</a:t>
            </a:r>
            <a:endParaRPr sz="1600">
              <a:latin typeface="Calibri" panose="020F0502020204030204"/>
              <a:cs typeface="Calibri" panose="020F0502020204030204"/>
            </a:endParaRPr>
          </a:p>
          <a:p>
            <a:pPr marL="12700">
              <a:lnSpc>
                <a:spcPts val="1910"/>
              </a:lnSpc>
            </a:pPr>
            <a:r>
              <a:rPr sz="1600" b="1" spc="-10" dirty="0">
                <a:latin typeface="Calibri" panose="020F0502020204030204"/>
                <a:cs typeface="Calibri" panose="020F0502020204030204"/>
              </a:rPr>
              <a:t>ΜΗΧΑΝΗΣ</a:t>
            </a:r>
            <a:endParaRPr sz="1600">
              <a:latin typeface="Calibri" panose="020F0502020204030204"/>
              <a:cs typeface="Calibri" panose="020F0502020204030204"/>
            </a:endParaRPr>
          </a:p>
        </p:txBody>
      </p:sp>
      <p:sp>
        <p:nvSpPr>
          <p:cNvPr id="6" name="object 6"/>
          <p:cNvSpPr txBox="1"/>
          <p:nvPr/>
        </p:nvSpPr>
        <p:spPr>
          <a:xfrm>
            <a:off x="869950" y="4032250"/>
            <a:ext cx="896619" cy="1122680"/>
          </a:xfrm>
          <a:prstGeom prst="rect">
            <a:avLst/>
          </a:prstGeom>
        </p:spPr>
        <p:txBody>
          <a:bodyPr vert="horz" wrap="square" lIns="0" tIns="12700" rIns="0" bIns="0" rtlCol="0">
            <a:spAutoFit/>
          </a:bodyPr>
          <a:lstStyle/>
          <a:p>
            <a:pPr marL="12700" marR="5080">
              <a:lnSpc>
                <a:spcPct val="100000"/>
              </a:lnSpc>
              <a:spcBef>
                <a:spcPts val="100"/>
              </a:spcBef>
            </a:pPr>
            <a:r>
              <a:rPr sz="1800" b="1" spc="-10" dirty="0">
                <a:latin typeface="Calibri" panose="020F0502020204030204"/>
                <a:cs typeface="Calibri" panose="020F0502020204030204"/>
              </a:rPr>
              <a:t>ΣΥΝΔΕΣΗ </a:t>
            </a:r>
            <a:r>
              <a:rPr sz="1800" b="1" spc="-25" dirty="0">
                <a:latin typeface="Calibri" panose="020F0502020204030204"/>
                <a:cs typeface="Calibri" panose="020F0502020204030204"/>
              </a:rPr>
              <a:t>ΜΕ </a:t>
            </a:r>
            <a:r>
              <a:rPr sz="1800" b="1" spc="-10" dirty="0">
                <a:latin typeface="Calibri" panose="020F0502020204030204"/>
                <a:cs typeface="Calibri" panose="020F0502020204030204"/>
              </a:rPr>
              <a:t>ΕΛΙΚΑ ΠΛΟΙΟΥ</a:t>
            </a:r>
            <a:endParaRPr sz="1800">
              <a:latin typeface="Calibri" panose="020F0502020204030204"/>
              <a:cs typeface="Calibri" panose="020F0502020204030204"/>
            </a:endParaRPr>
          </a:p>
        </p:txBody>
      </p:sp>
      <p:sp>
        <p:nvSpPr>
          <p:cNvPr id="7" name="object 7"/>
          <p:cNvSpPr txBox="1"/>
          <p:nvPr/>
        </p:nvSpPr>
        <p:spPr>
          <a:xfrm>
            <a:off x="868680" y="2032000"/>
            <a:ext cx="710565" cy="299720"/>
          </a:xfrm>
          <a:prstGeom prst="rect">
            <a:avLst/>
          </a:prstGeom>
        </p:spPr>
        <p:txBody>
          <a:bodyPr vert="horz" wrap="square" lIns="0" tIns="12700" rIns="0" bIns="0" rtlCol="0">
            <a:spAutoFit/>
          </a:bodyPr>
          <a:lstStyle/>
          <a:p>
            <a:pPr marL="12700">
              <a:lnSpc>
                <a:spcPct val="100000"/>
              </a:lnSpc>
              <a:spcBef>
                <a:spcPts val="100"/>
              </a:spcBef>
            </a:pPr>
            <a:r>
              <a:rPr sz="1800" b="1" spc="-10" dirty="0">
                <a:latin typeface="Calibri" panose="020F0502020204030204"/>
                <a:cs typeface="Calibri" panose="020F0502020204030204"/>
              </a:rPr>
              <a:t>ΚΡΙΚΟΣ</a:t>
            </a:r>
            <a:endParaRPr sz="1800">
              <a:latin typeface="Calibri" panose="020F0502020204030204"/>
              <a:cs typeface="Calibri" panose="020F0502020204030204"/>
            </a:endParaRPr>
          </a:p>
        </p:txBody>
      </p:sp>
    </p:spTree>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1286510" y="1286510"/>
            <a:ext cx="6643370" cy="4785360"/>
          </a:xfrm>
          <a:prstGeom prst="rect">
            <a:avLst/>
          </a:prstGeom>
        </p:spPr>
      </p:pic>
    </p:spTree>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323850" y="1268730"/>
            <a:ext cx="8496300" cy="5256530"/>
          </a:xfrm>
          <a:prstGeom prst="rect">
            <a:avLst/>
          </a:prstGeom>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4640" y="944879"/>
            <a:ext cx="8470900" cy="5875968"/>
          </a:xfrm>
          <a:prstGeom prst="rect">
            <a:avLst/>
          </a:prstGeom>
        </p:spPr>
        <p:txBody>
          <a:bodyPr vert="horz" wrap="square" lIns="0" tIns="12700" rIns="0" bIns="0" rtlCol="0">
            <a:spAutoFit/>
          </a:bodyPr>
          <a:lstStyle/>
          <a:p>
            <a:pPr marL="12700" marR="205105" indent="77470">
              <a:lnSpc>
                <a:spcPct val="100000"/>
              </a:lnSpc>
              <a:spcBef>
                <a:spcPts val="100"/>
              </a:spcBef>
            </a:pPr>
            <a:r>
              <a:rPr sz="2200" b="1" spc="-20" dirty="0">
                <a:latin typeface="Arial" panose="020B0604020202020204"/>
                <a:cs typeface="Arial" panose="020B0604020202020204"/>
              </a:rPr>
              <a:t>Το</a:t>
            </a:r>
            <a:r>
              <a:rPr sz="2200" b="1" spc="-45" dirty="0">
                <a:latin typeface="Arial" panose="020B0604020202020204"/>
                <a:cs typeface="Arial" panose="020B0604020202020204"/>
              </a:rPr>
              <a:t> </a:t>
            </a:r>
            <a:r>
              <a:rPr sz="2200" b="1" dirty="0">
                <a:latin typeface="Arial" panose="020B0604020202020204"/>
                <a:cs typeface="Arial" panose="020B0604020202020204"/>
              </a:rPr>
              <a:t>έμβολο</a:t>
            </a:r>
            <a:r>
              <a:rPr sz="2200" b="1" spc="-40" dirty="0">
                <a:latin typeface="Arial" panose="020B0604020202020204"/>
                <a:cs typeface="Arial" panose="020B0604020202020204"/>
              </a:rPr>
              <a:t> </a:t>
            </a:r>
            <a:r>
              <a:rPr sz="2200" b="1" dirty="0">
                <a:latin typeface="Arial" panose="020B0604020202020204"/>
                <a:cs typeface="Arial" panose="020B0604020202020204"/>
              </a:rPr>
              <a:t>της</a:t>
            </a:r>
            <a:r>
              <a:rPr sz="2200" b="1" spc="-40" dirty="0">
                <a:latin typeface="Arial" panose="020B0604020202020204"/>
                <a:cs typeface="Arial" panose="020B0604020202020204"/>
              </a:rPr>
              <a:t> </a:t>
            </a:r>
            <a:r>
              <a:rPr sz="2200" b="1" dirty="0">
                <a:latin typeface="Arial" panose="020B0604020202020204"/>
                <a:cs typeface="Arial" panose="020B0604020202020204"/>
              </a:rPr>
              <a:t>αντλίας</a:t>
            </a:r>
            <a:r>
              <a:rPr sz="2200" b="1" spc="-50" dirty="0">
                <a:latin typeface="Arial" panose="020B0604020202020204"/>
                <a:cs typeface="Arial" panose="020B0604020202020204"/>
              </a:rPr>
              <a:t> </a:t>
            </a:r>
            <a:r>
              <a:rPr sz="2200" b="1" dirty="0">
                <a:latin typeface="Arial" panose="020B0604020202020204"/>
                <a:cs typeface="Arial" panose="020B0604020202020204"/>
              </a:rPr>
              <a:t>έχει</a:t>
            </a:r>
            <a:r>
              <a:rPr sz="2200" b="1" spc="-45" dirty="0">
                <a:latin typeface="Arial" panose="020B0604020202020204"/>
                <a:cs typeface="Arial" panose="020B0604020202020204"/>
              </a:rPr>
              <a:t> </a:t>
            </a:r>
            <a:r>
              <a:rPr sz="2200" b="1" dirty="0">
                <a:latin typeface="Arial" panose="020B0604020202020204"/>
                <a:cs typeface="Arial" panose="020B0604020202020204"/>
              </a:rPr>
              <a:t>τη</a:t>
            </a:r>
            <a:r>
              <a:rPr sz="2200" b="1" spc="-50" dirty="0">
                <a:latin typeface="Arial" panose="020B0604020202020204"/>
                <a:cs typeface="Arial" panose="020B0604020202020204"/>
              </a:rPr>
              <a:t> </a:t>
            </a:r>
            <a:r>
              <a:rPr sz="2200" b="1" dirty="0">
                <a:latin typeface="Arial" panose="020B0604020202020204"/>
                <a:cs typeface="Arial" panose="020B0604020202020204"/>
              </a:rPr>
              <a:t>δυνατότητα</a:t>
            </a:r>
            <a:r>
              <a:rPr sz="2200" b="1" spc="-55" dirty="0">
                <a:latin typeface="Arial" panose="020B0604020202020204"/>
                <a:cs typeface="Arial" panose="020B0604020202020204"/>
              </a:rPr>
              <a:t> </a:t>
            </a:r>
            <a:r>
              <a:rPr sz="2200" b="1" dirty="0">
                <a:latin typeface="Arial" panose="020B0604020202020204"/>
                <a:cs typeface="Arial" panose="020B0604020202020204"/>
              </a:rPr>
              <a:t>περιστροφής</a:t>
            </a:r>
            <a:r>
              <a:rPr sz="2200" b="1" spc="-50" dirty="0">
                <a:latin typeface="Arial" panose="020B0604020202020204"/>
                <a:cs typeface="Arial" panose="020B0604020202020204"/>
              </a:rPr>
              <a:t> </a:t>
            </a:r>
            <a:r>
              <a:rPr sz="2200" b="1" spc="-20" dirty="0">
                <a:latin typeface="Arial" panose="020B0604020202020204"/>
                <a:cs typeface="Arial" panose="020B0604020202020204"/>
              </a:rPr>
              <a:t>γύρω </a:t>
            </a:r>
            <a:r>
              <a:rPr sz="2200" b="1" dirty="0">
                <a:latin typeface="Arial" panose="020B0604020202020204"/>
                <a:cs typeface="Arial" panose="020B0604020202020204"/>
              </a:rPr>
              <a:t>από</a:t>
            </a:r>
            <a:r>
              <a:rPr sz="2200" b="1" spc="-60" dirty="0">
                <a:latin typeface="Arial" panose="020B0604020202020204"/>
                <a:cs typeface="Arial" panose="020B0604020202020204"/>
              </a:rPr>
              <a:t> </a:t>
            </a:r>
            <a:r>
              <a:rPr sz="2200" b="1" dirty="0">
                <a:latin typeface="Arial" panose="020B0604020202020204"/>
                <a:cs typeface="Arial" panose="020B0604020202020204"/>
              </a:rPr>
              <a:t>τον</a:t>
            </a:r>
            <a:r>
              <a:rPr sz="2200" b="1" spc="-40" dirty="0">
                <a:latin typeface="Arial" panose="020B0604020202020204"/>
                <a:cs typeface="Arial" panose="020B0604020202020204"/>
              </a:rPr>
              <a:t> </a:t>
            </a:r>
            <a:r>
              <a:rPr sz="2200" b="1" dirty="0">
                <a:latin typeface="Arial" panose="020B0604020202020204"/>
                <a:cs typeface="Arial" panose="020B0604020202020204"/>
              </a:rPr>
              <a:t>άξονά</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40" dirty="0">
                <a:latin typeface="Arial" panose="020B0604020202020204"/>
                <a:cs typeface="Arial" panose="020B0604020202020204"/>
              </a:rPr>
              <a:t> </a:t>
            </a:r>
            <a:r>
              <a:rPr sz="2200" b="1" dirty="0">
                <a:latin typeface="Arial" panose="020B0604020202020204"/>
                <a:cs typeface="Arial" panose="020B0604020202020204"/>
              </a:rPr>
              <a:t>με</a:t>
            </a:r>
            <a:r>
              <a:rPr sz="2200" b="1" spc="-50" dirty="0">
                <a:latin typeface="Arial" panose="020B0604020202020204"/>
                <a:cs typeface="Arial" panose="020B0604020202020204"/>
              </a:rPr>
              <a:t> </a:t>
            </a:r>
            <a:r>
              <a:rPr sz="2200" b="1" dirty="0">
                <a:latin typeface="Arial" panose="020B0604020202020204"/>
                <a:cs typeface="Arial" panose="020B0604020202020204"/>
              </a:rPr>
              <a:t>τη</a:t>
            </a:r>
            <a:r>
              <a:rPr sz="2200" b="1" spc="-40" dirty="0">
                <a:latin typeface="Arial" panose="020B0604020202020204"/>
                <a:cs typeface="Arial" panose="020B0604020202020204"/>
              </a:rPr>
              <a:t> </a:t>
            </a:r>
            <a:r>
              <a:rPr sz="2200" b="1" dirty="0">
                <a:latin typeface="Arial" panose="020B0604020202020204"/>
                <a:cs typeface="Arial" panose="020B0604020202020204"/>
              </a:rPr>
              <a:t>βοήθεια</a:t>
            </a:r>
            <a:r>
              <a:rPr sz="2200" b="1" spc="-50" dirty="0">
                <a:latin typeface="Arial" panose="020B0604020202020204"/>
                <a:cs typeface="Arial" panose="020B0604020202020204"/>
              </a:rPr>
              <a:t> </a:t>
            </a:r>
            <a:r>
              <a:rPr sz="2200" b="1" dirty="0">
                <a:latin typeface="Arial" panose="020B0604020202020204"/>
                <a:cs typeface="Arial" panose="020B0604020202020204"/>
              </a:rPr>
              <a:t>ειδικού</a:t>
            </a:r>
            <a:r>
              <a:rPr sz="2200" b="1" spc="-35" dirty="0">
                <a:latin typeface="Arial" panose="020B0604020202020204"/>
                <a:cs typeface="Arial" panose="020B0604020202020204"/>
              </a:rPr>
              <a:t> </a:t>
            </a:r>
            <a:r>
              <a:rPr sz="2200" b="1" spc="-10" dirty="0">
                <a:latin typeface="Arial" panose="020B0604020202020204"/>
                <a:cs typeface="Arial" panose="020B0604020202020204"/>
              </a:rPr>
              <a:t>μηχανισμού.</a:t>
            </a:r>
            <a:endParaRPr sz="2200">
              <a:latin typeface="Arial" panose="020B0604020202020204"/>
              <a:cs typeface="Arial" panose="020B0604020202020204"/>
            </a:endParaRPr>
          </a:p>
          <a:p>
            <a:pPr marL="12700" marR="34925" indent="77470">
              <a:lnSpc>
                <a:spcPct val="100000"/>
              </a:lnSpc>
              <a:spcBef>
                <a:spcPts val="320"/>
              </a:spcBef>
            </a:pPr>
            <a:r>
              <a:rPr sz="2200" b="1" spc="-20" dirty="0">
                <a:latin typeface="Arial" panose="020B0604020202020204"/>
                <a:cs typeface="Arial" panose="020B0604020202020204"/>
              </a:rPr>
              <a:t>Το</a:t>
            </a:r>
            <a:r>
              <a:rPr sz="2200" b="1" spc="-50" dirty="0">
                <a:latin typeface="Arial" panose="020B0604020202020204"/>
                <a:cs typeface="Arial" panose="020B0604020202020204"/>
              </a:rPr>
              <a:t> </a:t>
            </a:r>
            <a:r>
              <a:rPr sz="2200" b="1" dirty="0">
                <a:latin typeface="Arial" panose="020B0604020202020204"/>
                <a:cs typeface="Arial" panose="020B0604020202020204"/>
              </a:rPr>
              <a:t>βάκτρο</a:t>
            </a:r>
            <a:r>
              <a:rPr sz="2200" b="1" spc="-50" dirty="0">
                <a:latin typeface="Arial" panose="020B0604020202020204"/>
                <a:cs typeface="Arial" panose="020B0604020202020204"/>
              </a:rPr>
              <a:t> </a:t>
            </a:r>
            <a:r>
              <a:rPr sz="2200" b="1" dirty="0">
                <a:latin typeface="Arial" panose="020B0604020202020204"/>
                <a:cs typeface="Arial" panose="020B0604020202020204"/>
              </a:rPr>
              <a:t>του</a:t>
            </a:r>
            <a:r>
              <a:rPr sz="2200" b="1" spc="-40" dirty="0">
                <a:latin typeface="Arial" panose="020B0604020202020204"/>
                <a:cs typeface="Arial" panose="020B0604020202020204"/>
              </a:rPr>
              <a:t> </a:t>
            </a:r>
            <a:r>
              <a:rPr sz="2200" b="1" dirty="0">
                <a:latin typeface="Arial" panose="020B0604020202020204"/>
                <a:cs typeface="Arial" panose="020B0604020202020204"/>
              </a:rPr>
              <a:t>εμβόλου</a:t>
            </a:r>
            <a:r>
              <a:rPr sz="2200" b="1" spc="-45" dirty="0">
                <a:latin typeface="Arial" panose="020B0604020202020204"/>
                <a:cs typeface="Arial" panose="020B0604020202020204"/>
              </a:rPr>
              <a:t> </a:t>
            </a:r>
            <a:r>
              <a:rPr sz="2200" b="1" dirty="0">
                <a:latin typeface="Arial" panose="020B0604020202020204"/>
                <a:cs typeface="Arial" panose="020B0604020202020204"/>
              </a:rPr>
              <a:t>φέρει</a:t>
            </a:r>
            <a:r>
              <a:rPr sz="2200" b="1" spc="-45" dirty="0">
                <a:latin typeface="Arial" panose="020B0604020202020204"/>
                <a:cs typeface="Arial" panose="020B0604020202020204"/>
              </a:rPr>
              <a:t> </a:t>
            </a:r>
            <a:r>
              <a:rPr sz="2200" b="1" dirty="0">
                <a:latin typeface="Arial" panose="020B0604020202020204"/>
                <a:cs typeface="Arial" panose="020B0604020202020204"/>
              </a:rPr>
              <a:t>δύο</a:t>
            </a:r>
            <a:r>
              <a:rPr sz="2200" b="1" spc="-40" dirty="0">
                <a:latin typeface="Arial" panose="020B0604020202020204"/>
                <a:cs typeface="Arial" panose="020B0604020202020204"/>
              </a:rPr>
              <a:t> </a:t>
            </a:r>
            <a:r>
              <a:rPr sz="2200" b="1" dirty="0">
                <a:latin typeface="Arial" panose="020B0604020202020204"/>
                <a:cs typeface="Arial" panose="020B0604020202020204"/>
              </a:rPr>
              <a:t>αντιδιαμετρικές</a:t>
            </a:r>
            <a:r>
              <a:rPr sz="2200" b="1" spc="-45" dirty="0">
                <a:latin typeface="Arial" panose="020B0604020202020204"/>
                <a:cs typeface="Arial" panose="020B0604020202020204"/>
              </a:rPr>
              <a:t> </a:t>
            </a:r>
            <a:r>
              <a:rPr sz="2200" b="1" spc="-10" dirty="0">
                <a:latin typeface="Arial" panose="020B0604020202020204"/>
                <a:cs typeface="Arial" panose="020B0604020202020204"/>
              </a:rPr>
              <a:t>προεξοχές </a:t>
            </a:r>
            <a:r>
              <a:rPr sz="2200" b="1" dirty="0">
                <a:latin typeface="Arial" panose="020B0604020202020204"/>
                <a:cs typeface="Arial" panose="020B0604020202020204"/>
              </a:rPr>
              <a:t>οι</a:t>
            </a:r>
            <a:r>
              <a:rPr sz="2200" b="1" spc="-90" dirty="0">
                <a:latin typeface="Arial" panose="020B0604020202020204"/>
                <a:cs typeface="Arial" panose="020B0604020202020204"/>
              </a:rPr>
              <a:t> </a:t>
            </a:r>
            <a:r>
              <a:rPr sz="2200" b="1" dirty="0">
                <a:latin typeface="Arial" panose="020B0604020202020204"/>
                <a:cs typeface="Arial" panose="020B0604020202020204"/>
              </a:rPr>
              <a:t>οποίες</a:t>
            </a:r>
            <a:r>
              <a:rPr sz="2200" b="1" spc="-85" dirty="0">
                <a:latin typeface="Arial" panose="020B0604020202020204"/>
                <a:cs typeface="Arial" panose="020B0604020202020204"/>
              </a:rPr>
              <a:t> </a:t>
            </a:r>
            <a:r>
              <a:rPr sz="2200" b="1" spc="-10" dirty="0">
                <a:latin typeface="Arial" panose="020B0604020202020204"/>
                <a:cs typeface="Arial" panose="020B0604020202020204"/>
              </a:rPr>
              <a:t>εμπλέκονται</a:t>
            </a:r>
            <a:r>
              <a:rPr sz="2200" b="1" spc="-90" dirty="0">
                <a:latin typeface="Arial" panose="020B0604020202020204"/>
                <a:cs typeface="Arial" panose="020B0604020202020204"/>
              </a:rPr>
              <a:t> </a:t>
            </a:r>
            <a:r>
              <a:rPr sz="2200" b="1" dirty="0">
                <a:latin typeface="Arial" panose="020B0604020202020204"/>
                <a:cs typeface="Arial" panose="020B0604020202020204"/>
              </a:rPr>
              <a:t>σε</a:t>
            </a:r>
            <a:r>
              <a:rPr sz="2200" b="1" spc="-95" dirty="0">
                <a:latin typeface="Arial" panose="020B0604020202020204"/>
                <a:cs typeface="Arial" panose="020B0604020202020204"/>
              </a:rPr>
              <a:t> </a:t>
            </a:r>
            <a:r>
              <a:rPr sz="2200" b="1" dirty="0">
                <a:latin typeface="Arial" panose="020B0604020202020204"/>
                <a:cs typeface="Arial" panose="020B0604020202020204"/>
              </a:rPr>
              <a:t>αντίστοιχες</a:t>
            </a:r>
            <a:r>
              <a:rPr sz="2200" b="1" spc="-90" dirty="0">
                <a:latin typeface="Arial" panose="020B0604020202020204"/>
                <a:cs typeface="Arial" panose="020B0604020202020204"/>
              </a:rPr>
              <a:t> </a:t>
            </a:r>
            <a:r>
              <a:rPr sz="2200" b="1" dirty="0">
                <a:latin typeface="Arial" panose="020B0604020202020204"/>
                <a:cs typeface="Arial" panose="020B0604020202020204"/>
              </a:rPr>
              <a:t>υποδοχές</a:t>
            </a:r>
            <a:r>
              <a:rPr sz="2200" b="1" spc="-95" dirty="0">
                <a:latin typeface="Arial" panose="020B0604020202020204"/>
                <a:cs typeface="Arial" panose="020B0604020202020204"/>
              </a:rPr>
              <a:t> </a:t>
            </a:r>
            <a:r>
              <a:rPr sz="2200" b="1" dirty="0">
                <a:latin typeface="Arial" panose="020B0604020202020204"/>
                <a:cs typeface="Arial" panose="020B0604020202020204"/>
              </a:rPr>
              <a:t>(εγκοπές)</a:t>
            </a:r>
            <a:r>
              <a:rPr sz="2200" b="1" spc="-80" dirty="0">
                <a:latin typeface="Arial" panose="020B0604020202020204"/>
                <a:cs typeface="Arial" panose="020B0604020202020204"/>
              </a:rPr>
              <a:t> </a:t>
            </a:r>
            <a:r>
              <a:rPr sz="2200" b="1" spc="-20" dirty="0">
                <a:latin typeface="Arial" panose="020B0604020202020204"/>
                <a:cs typeface="Arial" panose="020B0604020202020204"/>
              </a:rPr>
              <a:t>ενός </a:t>
            </a:r>
            <a:r>
              <a:rPr sz="2200" b="1" dirty="0">
                <a:latin typeface="Arial" panose="020B0604020202020204"/>
                <a:cs typeface="Arial" panose="020B0604020202020204"/>
              </a:rPr>
              <a:t>χιτωνίου</a:t>
            </a:r>
            <a:r>
              <a:rPr sz="2200" b="1" spc="-100" dirty="0">
                <a:latin typeface="Arial" panose="020B0604020202020204"/>
                <a:cs typeface="Arial" panose="020B0604020202020204"/>
              </a:rPr>
              <a:t> </a:t>
            </a:r>
            <a:r>
              <a:rPr sz="2200" b="1" dirty="0">
                <a:latin typeface="Arial" panose="020B0604020202020204"/>
                <a:cs typeface="Arial" panose="020B0604020202020204"/>
              </a:rPr>
              <a:t>(ρυθμιστικό</a:t>
            </a:r>
            <a:r>
              <a:rPr sz="2200" b="1" spc="-90" dirty="0">
                <a:latin typeface="Arial" panose="020B0604020202020204"/>
                <a:cs typeface="Arial" panose="020B0604020202020204"/>
              </a:rPr>
              <a:t> </a:t>
            </a:r>
            <a:r>
              <a:rPr sz="2200" b="1" dirty="0">
                <a:latin typeface="Arial" panose="020B0604020202020204"/>
                <a:cs typeface="Arial" panose="020B0604020202020204"/>
              </a:rPr>
              <a:t>χιτώνιο),</a:t>
            </a:r>
            <a:r>
              <a:rPr sz="2200" b="1" spc="-85" dirty="0">
                <a:latin typeface="Arial" panose="020B0604020202020204"/>
                <a:cs typeface="Arial" panose="020B0604020202020204"/>
              </a:rPr>
              <a:t> </a:t>
            </a:r>
            <a:r>
              <a:rPr sz="2200" b="1" dirty="0">
                <a:latin typeface="Arial" panose="020B0604020202020204"/>
                <a:cs typeface="Arial" panose="020B0604020202020204"/>
              </a:rPr>
              <a:t>το</a:t>
            </a:r>
            <a:r>
              <a:rPr sz="2200" b="1" spc="-90" dirty="0">
                <a:latin typeface="Arial" panose="020B0604020202020204"/>
                <a:cs typeface="Arial" panose="020B0604020202020204"/>
              </a:rPr>
              <a:t> </a:t>
            </a:r>
            <a:r>
              <a:rPr sz="2200" b="1" dirty="0">
                <a:latin typeface="Arial" panose="020B0604020202020204"/>
                <a:cs typeface="Arial" panose="020B0604020202020204"/>
              </a:rPr>
              <a:t>οποίο</a:t>
            </a:r>
            <a:r>
              <a:rPr sz="2200" b="1" spc="-85" dirty="0">
                <a:latin typeface="Arial" panose="020B0604020202020204"/>
                <a:cs typeface="Arial" panose="020B0604020202020204"/>
              </a:rPr>
              <a:t> </a:t>
            </a:r>
            <a:r>
              <a:rPr sz="2200" b="1" dirty="0">
                <a:latin typeface="Arial" panose="020B0604020202020204"/>
                <a:cs typeface="Arial" panose="020B0604020202020204"/>
              </a:rPr>
              <a:t>περιβάλλει</a:t>
            </a:r>
            <a:r>
              <a:rPr sz="2200" b="1" spc="-75" dirty="0">
                <a:latin typeface="Arial" panose="020B0604020202020204"/>
                <a:cs typeface="Arial" panose="020B0604020202020204"/>
              </a:rPr>
              <a:t> </a:t>
            </a:r>
            <a:r>
              <a:rPr sz="2200" b="1" dirty="0">
                <a:latin typeface="Arial" panose="020B0604020202020204"/>
                <a:cs typeface="Arial" panose="020B0604020202020204"/>
              </a:rPr>
              <a:t>τα</a:t>
            </a:r>
            <a:r>
              <a:rPr sz="2200" b="1" spc="-85" dirty="0">
                <a:latin typeface="Arial" panose="020B0604020202020204"/>
                <a:cs typeface="Arial" panose="020B0604020202020204"/>
              </a:rPr>
              <a:t> </a:t>
            </a:r>
            <a:r>
              <a:rPr sz="2200" b="1" spc="-10" dirty="0">
                <a:latin typeface="Arial" panose="020B0604020202020204"/>
                <a:cs typeface="Arial" panose="020B0604020202020204"/>
              </a:rPr>
              <a:t>τοιχώμα- </a:t>
            </a:r>
            <a:r>
              <a:rPr sz="2200" b="1" dirty="0">
                <a:latin typeface="Arial" panose="020B0604020202020204"/>
                <a:cs typeface="Arial" panose="020B0604020202020204"/>
              </a:rPr>
              <a:t>τα</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dirty="0">
                <a:latin typeface="Arial" panose="020B0604020202020204"/>
                <a:cs typeface="Arial" panose="020B0604020202020204"/>
              </a:rPr>
              <a:t>κυλίνδρου</a:t>
            </a:r>
            <a:r>
              <a:rPr sz="2200" b="1" spc="-45" dirty="0">
                <a:latin typeface="Arial" panose="020B0604020202020204"/>
                <a:cs typeface="Arial" panose="020B0604020202020204"/>
              </a:rPr>
              <a:t> </a:t>
            </a:r>
            <a:r>
              <a:rPr sz="2200" b="1" dirty="0">
                <a:latin typeface="Arial" panose="020B0604020202020204"/>
                <a:cs typeface="Arial" panose="020B0604020202020204"/>
              </a:rPr>
              <a:t>της</a:t>
            </a:r>
            <a:r>
              <a:rPr sz="2200" b="1" spc="-45" dirty="0">
                <a:latin typeface="Arial" panose="020B0604020202020204"/>
                <a:cs typeface="Arial" panose="020B0604020202020204"/>
              </a:rPr>
              <a:t> </a:t>
            </a:r>
            <a:r>
              <a:rPr sz="2200" b="1" spc="-10" dirty="0">
                <a:latin typeface="Arial" panose="020B0604020202020204"/>
                <a:cs typeface="Arial" panose="020B0604020202020204"/>
              </a:rPr>
              <a:t>αντλίας.</a:t>
            </a:r>
            <a:endParaRPr sz="2200">
              <a:latin typeface="Arial" panose="020B0604020202020204"/>
              <a:cs typeface="Arial" panose="020B0604020202020204"/>
            </a:endParaRPr>
          </a:p>
          <a:p>
            <a:pPr marL="12700" marR="5080" indent="77470">
              <a:lnSpc>
                <a:spcPct val="100000"/>
              </a:lnSpc>
              <a:spcBef>
                <a:spcPts val="330"/>
              </a:spcBef>
            </a:pPr>
            <a:r>
              <a:rPr sz="2200" b="1" dirty="0">
                <a:latin typeface="Arial" panose="020B0604020202020204"/>
                <a:cs typeface="Arial" panose="020B0604020202020204"/>
              </a:rPr>
              <a:t>Οι</a:t>
            </a:r>
            <a:r>
              <a:rPr sz="2200" b="1" spc="-75" dirty="0">
                <a:latin typeface="Arial" panose="020B0604020202020204"/>
                <a:cs typeface="Arial" panose="020B0604020202020204"/>
              </a:rPr>
              <a:t> </a:t>
            </a:r>
            <a:r>
              <a:rPr sz="2200" b="1" dirty="0">
                <a:latin typeface="Arial" panose="020B0604020202020204"/>
                <a:cs typeface="Arial" panose="020B0604020202020204"/>
              </a:rPr>
              <a:t>προεξοχές</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60" dirty="0">
                <a:latin typeface="Arial" panose="020B0604020202020204"/>
                <a:cs typeface="Arial" panose="020B0604020202020204"/>
              </a:rPr>
              <a:t> </a:t>
            </a:r>
            <a:r>
              <a:rPr sz="2200" b="1" dirty="0">
                <a:latin typeface="Arial" panose="020B0604020202020204"/>
                <a:cs typeface="Arial" panose="020B0604020202020204"/>
              </a:rPr>
              <a:t>βάκτρου</a:t>
            </a:r>
            <a:r>
              <a:rPr sz="2200" b="1" spc="-55" dirty="0">
                <a:latin typeface="Arial" panose="020B0604020202020204"/>
                <a:cs typeface="Arial" panose="020B0604020202020204"/>
              </a:rPr>
              <a:t> </a:t>
            </a:r>
            <a:r>
              <a:rPr sz="2200" b="1" dirty="0">
                <a:latin typeface="Arial" panose="020B0604020202020204"/>
                <a:cs typeface="Arial" panose="020B0604020202020204"/>
              </a:rPr>
              <a:t>μπορούν</a:t>
            </a:r>
            <a:r>
              <a:rPr sz="2200" b="1" spc="-60" dirty="0">
                <a:latin typeface="Arial" panose="020B0604020202020204"/>
                <a:cs typeface="Arial" panose="020B0604020202020204"/>
              </a:rPr>
              <a:t> </a:t>
            </a:r>
            <a:r>
              <a:rPr sz="2200" b="1" dirty="0">
                <a:latin typeface="Arial" panose="020B0604020202020204"/>
                <a:cs typeface="Arial" panose="020B0604020202020204"/>
              </a:rPr>
              <a:t>να</a:t>
            </a:r>
            <a:r>
              <a:rPr sz="2200" b="1" spc="-70" dirty="0">
                <a:latin typeface="Arial" panose="020B0604020202020204"/>
                <a:cs typeface="Arial" panose="020B0604020202020204"/>
              </a:rPr>
              <a:t> </a:t>
            </a:r>
            <a:r>
              <a:rPr sz="2200" b="1" dirty="0">
                <a:latin typeface="Arial" panose="020B0604020202020204"/>
                <a:cs typeface="Arial" panose="020B0604020202020204"/>
              </a:rPr>
              <a:t>παλινδρομούν</a:t>
            </a:r>
            <a:r>
              <a:rPr sz="2200" b="1" spc="-55" dirty="0">
                <a:latin typeface="Arial" panose="020B0604020202020204"/>
                <a:cs typeface="Arial" panose="020B0604020202020204"/>
              </a:rPr>
              <a:t> </a:t>
            </a:r>
            <a:r>
              <a:rPr sz="2200" b="1" spc="-10" dirty="0">
                <a:latin typeface="Arial" panose="020B0604020202020204"/>
                <a:cs typeface="Arial" panose="020B0604020202020204"/>
              </a:rPr>
              <a:t>εντός </a:t>
            </a:r>
            <a:r>
              <a:rPr sz="2200" b="1" dirty="0">
                <a:latin typeface="Arial" panose="020B0604020202020204"/>
                <a:cs typeface="Arial" panose="020B0604020202020204"/>
              </a:rPr>
              <a:t>των</a:t>
            </a:r>
            <a:r>
              <a:rPr sz="2200" b="1" spc="-65" dirty="0">
                <a:latin typeface="Arial" panose="020B0604020202020204"/>
                <a:cs typeface="Arial" panose="020B0604020202020204"/>
              </a:rPr>
              <a:t> </a:t>
            </a:r>
            <a:r>
              <a:rPr sz="2200" b="1" spc="-20" dirty="0">
                <a:latin typeface="Arial" panose="020B0604020202020204"/>
                <a:cs typeface="Arial" panose="020B0604020202020204"/>
              </a:rPr>
              <a:t>εγκοπών</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50" dirty="0">
                <a:latin typeface="Arial" panose="020B0604020202020204"/>
                <a:cs typeface="Arial" panose="020B0604020202020204"/>
              </a:rPr>
              <a:t> </a:t>
            </a:r>
            <a:r>
              <a:rPr sz="2200" b="1" dirty="0">
                <a:latin typeface="Arial" panose="020B0604020202020204"/>
                <a:cs typeface="Arial" panose="020B0604020202020204"/>
              </a:rPr>
              <a:t>ρυθμιστικού</a:t>
            </a:r>
            <a:r>
              <a:rPr sz="2200" b="1" spc="-55" dirty="0">
                <a:latin typeface="Arial" panose="020B0604020202020204"/>
                <a:cs typeface="Arial" panose="020B0604020202020204"/>
              </a:rPr>
              <a:t> </a:t>
            </a:r>
            <a:r>
              <a:rPr sz="2200" b="1" dirty="0">
                <a:latin typeface="Arial" panose="020B0604020202020204"/>
                <a:cs typeface="Arial" panose="020B0604020202020204"/>
              </a:rPr>
              <a:t>χιτωνίου,</a:t>
            </a:r>
            <a:r>
              <a:rPr sz="2200" b="1" spc="-60" dirty="0">
                <a:latin typeface="Arial" panose="020B0604020202020204"/>
                <a:cs typeface="Arial" panose="020B0604020202020204"/>
              </a:rPr>
              <a:t> </a:t>
            </a:r>
            <a:r>
              <a:rPr sz="2200" b="1" dirty="0">
                <a:latin typeface="Arial" panose="020B0604020202020204"/>
                <a:cs typeface="Arial" panose="020B0604020202020204"/>
              </a:rPr>
              <a:t>ενώ</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55" dirty="0">
                <a:latin typeface="Arial" panose="020B0604020202020204"/>
                <a:cs typeface="Arial" panose="020B0604020202020204"/>
              </a:rPr>
              <a:t> </a:t>
            </a:r>
            <a:r>
              <a:rPr sz="2200" b="1" dirty="0">
                <a:latin typeface="Arial" panose="020B0604020202020204"/>
                <a:cs typeface="Arial" panose="020B0604020202020204"/>
              </a:rPr>
              <a:t>την</a:t>
            </a:r>
            <a:r>
              <a:rPr sz="2200" b="1" spc="-55" dirty="0">
                <a:latin typeface="Arial" panose="020B0604020202020204"/>
                <a:cs typeface="Arial" panose="020B0604020202020204"/>
              </a:rPr>
              <a:t> </a:t>
            </a:r>
            <a:r>
              <a:rPr sz="2200" b="1" spc="-10" dirty="0">
                <a:latin typeface="Arial" panose="020B0604020202020204"/>
                <a:cs typeface="Arial" panose="020B0604020202020204"/>
              </a:rPr>
              <a:t>περιστρο- </a:t>
            </a:r>
            <a:r>
              <a:rPr sz="2200" b="1" dirty="0">
                <a:latin typeface="Arial" panose="020B0604020202020204"/>
                <a:cs typeface="Arial" panose="020B0604020202020204"/>
              </a:rPr>
              <a:t>φή</a:t>
            </a:r>
            <a:r>
              <a:rPr sz="2200" b="1" spc="-70" dirty="0">
                <a:latin typeface="Arial" panose="020B0604020202020204"/>
                <a:cs typeface="Arial" panose="020B0604020202020204"/>
              </a:rPr>
              <a:t> </a:t>
            </a:r>
            <a:r>
              <a:rPr sz="2200" b="1" dirty="0">
                <a:latin typeface="Arial" panose="020B0604020202020204"/>
                <a:cs typeface="Arial" panose="020B0604020202020204"/>
              </a:rPr>
              <a:t>του</a:t>
            </a:r>
            <a:r>
              <a:rPr sz="2200" b="1" spc="-50" dirty="0">
                <a:latin typeface="Arial" panose="020B0604020202020204"/>
                <a:cs typeface="Arial" panose="020B0604020202020204"/>
              </a:rPr>
              <a:t> </a:t>
            </a:r>
            <a:r>
              <a:rPr sz="2200" b="1" dirty="0">
                <a:latin typeface="Arial" panose="020B0604020202020204"/>
                <a:cs typeface="Arial" panose="020B0604020202020204"/>
              </a:rPr>
              <a:t>χιτωνίου</a:t>
            </a:r>
            <a:r>
              <a:rPr sz="2200" b="1" spc="-55" dirty="0">
                <a:latin typeface="Arial" panose="020B0604020202020204"/>
                <a:cs typeface="Arial" panose="020B0604020202020204"/>
              </a:rPr>
              <a:t> </a:t>
            </a:r>
            <a:r>
              <a:rPr sz="2200" b="1" dirty="0">
                <a:latin typeface="Arial" panose="020B0604020202020204"/>
                <a:cs typeface="Arial" panose="020B0604020202020204"/>
              </a:rPr>
              <a:t>περιστρέφεται</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55"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έμβολο.</a:t>
            </a:r>
            <a:r>
              <a:rPr sz="2200" b="1" spc="-55" dirty="0">
                <a:latin typeface="Arial" panose="020B0604020202020204"/>
                <a:cs typeface="Arial" panose="020B0604020202020204"/>
              </a:rPr>
              <a:t> </a:t>
            </a:r>
            <a:r>
              <a:rPr sz="2200" b="1" dirty="0">
                <a:latin typeface="Arial" panose="020B0604020202020204"/>
                <a:cs typeface="Arial" panose="020B0604020202020204"/>
              </a:rPr>
              <a:t>Η</a:t>
            </a:r>
            <a:r>
              <a:rPr sz="2200" b="1" spc="-50" dirty="0">
                <a:latin typeface="Arial" panose="020B0604020202020204"/>
                <a:cs typeface="Arial" panose="020B0604020202020204"/>
              </a:rPr>
              <a:t> </a:t>
            </a:r>
            <a:r>
              <a:rPr sz="2200" b="1" spc="-10" dirty="0">
                <a:latin typeface="Arial" panose="020B0604020202020204"/>
                <a:cs typeface="Arial" panose="020B0604020202020204"/>
              </a:rPr>
              <a:t>περιστροφή </a:t>
            </a:r>
            <a:r>
              <a:rPr sz="2200" b="1" dirty="0">
                <a:latin typeface="Arial" panose="020B0604020202020204"/>
                <a:cs typeface="Arial" panose="020B0604020202020204"/>
              </a:rPr>
              <a:t>του</a:t>
            </a:r>
            <a:r>
              <a:rPr sz="2200" b="1" spc="-70" dirty="0">
                <a:latin typeface="Arial" panose="020B0604020202020204"/>
                <a:cs typeface="Arial" panose="020B0604020202020204"/>
              </a:rPr>
              <a:t> </a:t>
            </a:r>
            <a:r>
              <a:rPr sz="2200" b="1" dirty="0">
                <a:latin typeface="Arial" panose="020B0604020202020204"/>
                <a:cs typeface="Arial" panose="020B0604020202020204"/>
              </a:rPr>
              <a:t>ρυθμιστικού</a:t>
            </a:r>
            <a:r>
              <a:rPr sz="2200" b="1" spc="-50" dirty="0">
                <a:latin typeface="Arial" panose="020B0604020202020204"/>
                <a:cs typeface="Arial" panose="020B0604020202020204"/>
              </a:rPr>
              <a:t> </a:t>
            </a:r>
            <a:r>
              <a:rPr sz="2200" b="1" dirty="0">
                <a:latin typeface="Arial" panose="020B0604020202020204"/>
                <a:cs typeface="Arial" panose="020B0604020202020204"/>
              </a:rPr>
              <a:t>χιτωνίου</a:t>
            </a:r>
            <a:r>
              <a:rPr sz="2200" b="1" spc="-55" dirty="0">
                <a:latin typeface="Arial" panose="020B0604020202020204"/>
                <a:cs typeface="Arial" panose="020B0604020202020204"/>
              </a:rPr>
              <a:t> </a:t>
            </a:r>
            <a:r>
              <a:rPr sz="2200" b="1" spc="-10" dirty="0">
                <a:latin typeface="Arial" panose="020B0604020202020204"/>
                <a:cs typeface="Arial" panose="020B0604020202020204"/>
              </a:rPr>
              <a:t>επιτυγχάνεται</a:t>
            </a:r>
            <a:r>
              <a:rPr sz="2200" b="1" spc="-50" dirty="0">
                <a:latin typeface="Arial" panose="020B0604020202020204"/>
                <a:cs typeface="Arial" panose="020B0604020202020204"/>
              </a:rPr>
              <a:t> </a:t>
            </a:r>
            <a:r>
              <a:rPr sz="2200" b="1" dirty="0">
                <a:latin typeface="Arial" panose="020B0604020202020204"/>
                <a:cs typeface="Arial" panose="020B0604020202020204"/>
              </a:rPr>
              <a:t>με</a:t>
            </a:r>
            <a:r>
              <a:rPr sz="2200" b="1" spc="-55" dirty="0">
                <a:latin typeface="Arial" panose="020B0604020202020204"/>
                <a:cs typeface="Arial" panose="020B0604020202020204"/>
              </a:rPr>
              <a:t> </a:t>
            </a:r>
            <a:r>
              <a:rPr sz="2200" b="1" dirty="0">
                <a:latin typeface="Arial" panose="020B0604020202020204"/>
                <a:cs typeface="Arial" panose="020B0604020202020204"/>
              </a:rPr>
              <a:t>τη</a:t>
            </a:r>
            <a:r>
              <a:rPr sz="2200" b="1" spc="-55" dirty="0">
                <a:latin typeface="Arial" panose="020B0604020202020204"/>
                <a:cs typeface="Arial" panose="020B0604020202020204"/>
              </a:rPr>
              <a:t> </a:t>
            </a:r>
            <a:r>
              <a:rPr sz="2200" b="1">
                <a:latin typeface="Arial" panose="020B0604020202020204"/>
                <a:cs typeface="Arial" panose="020B0604020202020204"/>
              </a:rPr>
              <a:t>βοήθεια</a:t>
            </a:r>
            <a:r>
              <a:rPr sz="2200" b="1" spc="-55">
                <a:latin typeface="Arial" panose="020B0604020202020204"/>
                <a:cs typeface="Arial" panose="020B0604020202020204"/>
              </a:rPr>
              <a:t> </a:t>
            </a:r>
            <a:r>
              <a:rPr sz="2200" b="1" spc="-10" smtClean="0">
                <a:latin typeface="Arial" panose="020B0604020202020204"/>
                <a:cs typeface="Arial" panose="020B0604020202020204"/>
              </a:rPr>
              <a:t>ευθύ</a:t>
            </a:r>
            <a:r>
              <a:rPr sz="2200" b="1" smtClean="0">
                <a:latin typeface="Arial" panose="020B0604020202020204"/>
                <a:cs typeface="Arial" panose="020B0604020202020204"/>
              </a:rPr>
              <a:t>γραμμου</a:t>
            </a:r>
            <a:r>
              <a:rPr sz="2200" b="1" spc="-95" smtClean="0">
                <a:latin typeface="Arial" panose="020B0604020202020204"/>
                <a:cs typeface="Arial" panose="020B0604020202020204"/>
              </a:rPr>
              <a:t> </a:t>
            </a:r>
            <a:r>
              <a:rPr sz="2200" b="1" spc="-10" dirty="0">
                <a:latin typeface="Arial" panose="020B0604020202020204"/>
                <a:cs typeface="Arial" panose="020B0604020202020204"/>
              </a:rPr>
              <a:t>οδοντωτού</a:t>
            </a:r>
            <a:r>
              <a:rPr sz="2200" b="1" spc="-75" dirty="0">
                <a:latin typeface="Arial" panose="020B0604020202020204"/>
                <a:cs typeface="Arial" panose="020B0604020202020204"/>
              </a:rPr>
              <a:t> </a:t>
            </a:r>
            <a:r>
              <a:rPr sz="2200" b="1" i="1" dirty="0">
                <a:solidFill>
                  <a:srgbClr val="0000CC"/>
                </a:solidFill>
                <a:latin typeface="Arial" panose="020B0604020202020204"/>
                <a:cs typeface="Arial" panose="020B0604020202020204"/>
              </a:rPr>
              <a:t>ρυθμιστικού</a:t>
            </a:r>
            <a:r>
              <a:rPr sz="2200" b="1" i="1" spc="-80" dirty="0">
                <a:solidFill>
                  <a:srgbClr val="0000CC"/>
                </a:solidFill>
                <a:latin typeface="Arial" panose="020B0604020202020204"/>
                <a:cs typeface="Arial" panose="020B0604020202020204"/>
              </a:rPr>
              <a:t> </a:t>
            </a:r>
            <a:r>
              <a:rPr sz="2200" b="1" i="1" dirty="0">
                <a:solidFill>
                  <a:srgbClr val="0000CC"/>
                </a:solidFill>
                <a:latin typeface="Arial" panose="020B0604020202020204"/>
                <a:cs typeface="Arial" panose="020B0604020202020204"/>
              </a:rPr>
              <a:t>κανόνα</a:t>
            </a:r>
            <a:r>
              <a:rPr sz="2200" b="1" dirty="0">
                <a:latin typeface="Arial" panose="020B0604020202020204"/>
                <a:cs typeface="Arial" panose="020B0604020202020204"/>
              </a:rPr>
              <a:t>,</a:t>
            </a:r>
            <a:r>
              <a:rPr sz="2200" b="1" spc="-85" dirty="0">
                <a:latin typeface="Arial" panose="020B0604020202020204"/>
                <a:cs typeface="Arial" panose="020B0604020202020204"/>
              </a:rPr>
              <a:t> </a:t>
            </a:r>
            <a:r>
              <a:rPr sz="2200" b="1" dirty="0">
                <a:latin typeface="Arial" panose="020B0604020202020204"/>
                <a:cs typeface="Arial" panose="020B0604020202020204"/>
              </a:rPr>
              <a:t>ο</a:t>
            </a:r>
            <a:r>
              <a:rPr sz="2200" b="1" spc="-75" dirty="0">
                <a:latin typeface="Arial" panose="020B0604020202020204"/>
                <a:cs typeface="Arial" panose="020B0604020202020204"/>
              </a:rPr>
              <a:t> </a:t>
            </a:r>
            <a:r>
              <a:rPr sz="2200" b="1" spc="-10">
                <a:latin typeface="Arial" panose="020B0604020202020204"/>
                <a:cs typeface="Arial" panose="020B0604020202020204"/>
              </a:rPr>
              <a:t>οποίος</a:t>
            </a:r>
            <a:r>
              <a:rPr sz="2200" b="1" spc="-85">
                <a:latin typeface="Arial" panose="020B0604020202020204"/>
                <a:cs typeface="Arial" panose="020B0604020202020204"/>
              </a:rPr>
              <a:t> </a:t>
            </a:r>
            <a:r>
              <a:rPr sz="2200" b="1" spc="-10" smtClean="0">
                <a:latin typeface="Arial" panose="020B0604020202020204"/>
                <a:cs typeface="Arial" panose="020B0604020202020204"/>
              </a:rPr>
              <a:t>συνεργά</a:t>
            </a:r>
            <a:r>
              <a:rPr sz="2200" b="1" smtClean="0">
                <a:latin typeface="Arial" panose="020B0604020202020204"/>
                <a:cs typeface="Arial" panose="020B0604020202020204"/>
              </a:rPr>
              <a:t>ζεται</a:t>
            </a:r>
            <a:r>
              <a:rPr sz="2200" b="1" spc="-60" smtClean="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dirty="0">
                <a:latin typeface="Arial" panose="020B0604020202020204"/>
                <a:cs typeface="Arial" panose="020B0604020202020204"/>
              </a:rPr>
              <a:t>αντίστοιχη</a:t>
            </a:r>
            <a:r>
              <a:rPr sz="2200" b="1" spc="-55" dirty="0">
                <a:latin typeface="Arial" panose="020B0604020202020204"/>
                <a:cs typeface="Arial" panose="020B0604020202020204"/>
              </a:rPr>
              <a:t> </a:t>
            </a:r>
            <a:r>
              <a:rPr sz="2200" b="1" dirty="0">
                <a:latin typeface="Arial" panose="020B0604020202020204"/>
                <a:cs typeface="Arial" panose="020B0604020202020204"/>
              </a:rPr>
              <a:t>οδόντωση</a:t>
            </a:r>
            <a:r>
              <a:rPr sz="2200" b="1" spc="-50" dirty="0">
                <a:latin typeface="Arial" panose="020B0604020202020204"/>
                <a:cs typeface="Arial" panose="020B0604020202020204"/>
              </a:rPr>
              <a:t> </a:t>
            </a:r>
            <a:r>
              <a:rPr sz="2200" b="1" dirty="0">
                <a:latin typeface="Arial" panose="020B0604020202020204"/>
                <a:cs typeface="Arial" panose="020B0604020202020204"/>
              </a:rPr>
              <a:t>στην</a:t>
            </a:r>
            <a:r>
              <a:rPr sz="2200" b="1" spc="-60" dirty="0">
                <a:latin typeface="Arial" panose="020B0604020202020204"/>
                <a:cs typeface="Arial" panose="020B0604020202020204"/>
              </a:rPr>
              <a:t> </a:t>
            </a:r>
            <a:r>
              <a:rPr sz="2200" b="1" dirty="0">
                <a:latin typeface="Arial" panose="020B0604020202020204"/>
                <a:cs typeface="Arial" panose="020B0604020202020204"/>
              </a:rPr>
              <a:t>περιφέρεια</a:t>
            </a:r>
            <a:r>
              <a:rPr sz="2200" b="1" spc="-65" dirty="0">
                <a:latin typeface="Arial" panose="020B0604020202020204"/>
                <a:cs typeface="Arial" panose="020B0604020202020204"/>
              </a:rPr>
              <a:t> </a:t>
            </a:r>
            <a:r>
              <a:rPr sz="2200" b="1" dirty="0">
                <a:latin typeface="Arial" panose="020B0604020202020204"/>
                <a:cs typeface="Arial" panose="020B0604020202020204"/>
              </a:rPr>
              <a:t>του</a:t>
            </a:r>
            <a:r>
              <a:rPr sz="2200" b="1" spc="-50" dirty="0">
                <a:latin typeface="Arial" panose="020B0604020202020204"/>
                <a:cs typeface="Arial" panose="020B0604020202020204"/>
              </a:rPr>
              <a:t> </a:t>
            </a:r>
            <a:r>
              <a:rPr sz="2200" b="1" spc="-10" dirty="0">
                <a:latin typeface="Arial" panose="020B0604020202020204"/>
                <a:cs typeface="Arial" panose="020B0604020202020204"/>
              </a:rPr>
              <a:t>ρυθμιστικού </a:t>
            </a:r>
            <a:r>
              <a:rPr sz="2200" b="1" dirty="0">
                <a:latin typeface="Arial" panose="020B0604020202020204"/>
                <a:cs typeface="Arial" panose="020B0604020202020204"/>
              </a:rPr>
              <a:t>χιτωνίου.</a:t>
            </a:r>
            <a:r>
              <a:rPr sz="2200" b="1" spc="-100" dirty="0">
                <a:latin typeface="Arial" panose="020B0604020202020204"/>
                <a:cs typeface="Arial" panose="020B0604020202020204"/>
              </a:rPr>
              <a:t> </a:t>
            </a:r>
            <a:r>
              <a:rPr sz="2200" b="1" spc="-35">
                <a:latin typeface="Arial" panose="020B0604020202020204"/>
                <a:cs typeface="Arial" panose="020B0604020202020204"/>
              </a:rPr>
              <a:t>(</a:t>
            </a:r>
            <a:r>
              <a:rPr sz="2200" b="1" spc="-35" smtClean="0">
                <a:latin typeface="Arial" panose="020B0604020202020204"/>
                <a:cs typeface="Arial" panose="020B0604020202020204"/>
              </a:rPr>
              <a:t>ΑΚΟΛΟΥΘΕΙ</a:t>
            </a:r>
            <a:r>
              <a:rPr lang="el-GR" sz="2200" b="1" spc="-35" dirty="0" smtClean="0">
                <a:latin typeface="Arial" panose="020B0604020202020204"/>
                <a:cs typeface="Arial" panose="020B0604020202020204"/>
              </a:rPr>
              <a:t> </a:t>
            </a:r>
            <a:r>
              <a:rPr sz="2200" b="1" spc="-85" smtClean="0">
                <a:latin typeface="Arial" panose="020B0604020202020204"/>
                <a:cs typeface="Arial" panose="020B0604020202020204"/>
              </a:rPr>
              <a:t> </a:t>
            </a:r>
            <a:r>
              <a:rPr sz="2200" b="1" spc="-10" dirty="0">
                <a:latin typeface="Arial" panose="020B0604020202020204"/>
                <a:cs typeface="Arial" panose="020B0604020202020204"/>
              </a:rPr>
              <a:t>ΕΙΚΟΝΑ)</a:t>
            </a:r>
            <a:endParaRPr sz="2200">
              <a:latin typeface="Arial" panose="020B0604020202020204"/>
              <a:cs typeface="Arial" panose="020B0604020202020204"/>
            </a:endParaRPr>
          </a:p>
          <a:p>
            <a:pPr marL="12700" marR="52705" indent="77470" algn="just">
              <a:lnSpc>
                <a:spcPct val="100000"/>
              </a:lnSpc>
              <a:spcBef>
                <a:spcPts val="320"/>
              </a:spcBef>
            </a:pPr>
            <a:r>
              <a:rPr sz="2200" b="1" dirty="0">
                <a:latin typeface="Arial" panose="020B0604020202020204"/>
                <a:cs typeface="Arial" panose="020B0604020202020204"/>
              </a:rPr>
              <a:t>Ο</a:t>
            </a:r>
            <a:r>
              <a:rPr sz="2200" b="1" spc="-60" dirty="0">
                <a:latin typeface="Arial" panose="020B0604020202020204"/>
                <a:cs typeface="Arial" panose="020B0604020202020204"/>
              </a:rPr>
              <a:t> </a:t>
            </a:r>
            <a:r>
              <a:rPr sz="2200" b="1" dirty="0">
                <a:latin typeface="Arial" panose="020B0604020202020204"/>
                <a:cs typeface="Arial" panose="020B0604020202020204"/>
              </a:rPr>
              <a:t>ρυθμιστικός</a:t>
            </a:r>
            <a:r>
              <a:rPr sz="2200" b="1" spc="-45" dirty="0">
                <a:latin typeface="Arial" panose="020B0604020202020204"/>
                <a:cs typeface="Arial" panose="020B0604020202020204"/>
              </a:rPr>
              <a:t> </a:t>
            </a:r>
            <a:r>
              <a:rPr sz="2200" b="1" dirty="0">
                <a:latin typeface="Arial" panose="020B0604020202020204"/>
                <a:cs typeface="Arial" panose="020B0604020202020204"/>
              </a:rPr>
              <a:t>κανόνας</a:t>
            </a:r>
            <a:r>
              <a:rPr sz="2200" b="1" spc="-55" dirty="0">
                <a:latin typeface="Arial" panose="020B0604020202020204"/>
                <a:cs typeface="Arial" panose="020B0604020202020204"/>
              </a:rPr>
              <a:t> </a:t>
            </a:r>
            <a:r>
              <a:rPr sz="2200" b="1" dirty="0">
                <a:latin typeface="Arial" panose="020B0604020202020204"/>
                <a:cs typeface="Arial" panose="020B0604020202020204"/>
              </a:rPr>
              <a:t>ελέγχεται</a:t>
            </a:r>
            <a:r>
              <a:rPr sz="2200" b="1" spc="-45" dirty="0">
                <a:latin typeface="Arial" panose="020B0604020202020204"/>
                <a:cs typeface="Arial" panose="020B0604020202020204"/>
              </a:rPr>
              <a:t> </a:t>
            </a:r>
            <a:r>
              <a:rPr sz="2200" b="1" dirty="0">
                <a:latin typeface="Arial" panose="020B0604020202020204"/>
                <a:cs typeface="Arial" panose="020B0604020202020204"/>
              </a:rPr>
              <a:t>με</a:t>
            </a:r>
            <a:r>
              <a:rPr sz="2200" b="1" spc="-55" dirty="0">
                <a:latin typeface="Arial" panose="020B0604020202020204"/>
                <a:cs typeface="Arial" panose="020B0604020202020204"/>
              </a:rPr>
              <a:t> </a:t>
            </a:r>
            <a:r>
              <a:rPr sz="2200" b="1" dirty="0">
                <a:latin typeface="Arial" panose="020B0604020202020204"/>
                <a:cs typeface="Arial" panose="020B0604020202020204"/>
              </a:rPr>
              <a:t>τη</a:t>
            </a:r>
            <a:r>
              <a:rPr sz="2200" b="1" spc="-55" dirty="0">
                <a:latin typeface="Arial" panose="020B0604020202020204"/>
                <a:cs typeface="Arial" panose="020B0604020202020204"/>
              </a:rPr>
              <a:t> </a:t>
            </a:r>
            <a:r>
              <a:rPr sz="2200" b="1" dirty="0">
                <a:latin typeface="Arial" panose="020B0604020202020204"/>
                <a:cs typeface="Arial" panose="020B0604020202020204"/>
              </a:rPr>
              <a:t>χρήση</a:t>
            </a:r>
            <a:r>
              <a:rPr sz="2200" b="1" spc="-45" dirty="0">
                <a:latin typeface="Arial" panose="020B0604020202020204"/>
                <a:cs typeface="Arial" panose="020B0604020202020204"/>
              </a:rPr>
              <a:t> </a:t>
            </a:r>
            <a:r>
              <a:rPr sz="2200" b="1" dirty="0">
                <a:latin typeface="Arial" panose="020B0604020202020204"/>
                <a:cs typeface="Arial" panose="020B0604020202020204"/>
              </a:rPr>
              <a:t>χειριστηρίου</a:t>
            </a:r>
            <a:r>
              <a:rPr sz="2200" b="1" spc="-40" dirty="0">
                <a:latin typeface="Arial" panose="020B0604020202020204"/>
                <a:cs typeface="Arial" panose="020B0604020202020204"/>
              </a:rPr>
              <a:t> </a:t>
            </a:r>
            <a:r>
              <a:rPr sz="2200" b="1" spc="-25">
                <a:latin typeface="Arial" panose="020B0604020202020204"/>
                <a:cs typeface="Arial" panose="020B0604020202020204"/>
              </a:rPr>
              <a:t>και </a:t>
            </a:r>
            <a:r>
              <a:rPr lang="el-GR" sz="2200" b="1" spc="-25" dirty="0" smtClean="0">
                <a:latin typeface="Arial" panose="020B0604020202020204"/>
                <a:cs typeface="Arial" panose="020B0604020202020204"/>
              </a:rPr>
              <a:t>με</a:t>
            </a:r>
            <a:r>
              <a:rPr sz="2200" b="1" spc="-50" smtClean="0">
                <a:latin typeface="Arial" panose="020B0604020202020204"/>
                <a:cs typeface="Arial" panose="020B0604020202020204"/>
              </a:rPr>
              <a:t> </a:t>
            </a:r>
            <a:r>
              <a:rPr sz="2200" b="1" smtClean="0">
                <a:latin typeface="Arial" panose="020B0604020202020204"/>
                <a:cs typeface="Arial" panose="020B0604020202020204"/>
              </a:rPr>
              <a:t>τη</a:t>
            </a:r>
            <a:r>
              <a:rPr lang="el-GR" sz="2200" b="1" dirty="0" smtClean="0">
                <a:latin typeface="Arial" panose="020B0604020202020204"/>
                <a:cs typeface="Arial" panose="020B0604020202020204"/>
              </a:rPr>
              <a:t>ν</a:t>
            </a:r>
            <a:r>
              <a:rPr sz="2200" b="1" spc="-35" smtClean="0">
                <a:latin typeface="Arial" panose="020B0604020202020204"/>
                <a:cs typeface="Arial" panose="020B0604020202020204"/>
              </a:rPr>
              <a:t> </a:t>
            </a:r>
            <a:r>
              <a:rPr sz="2200" b="1" dirty="0">
                <a:latin typeface="Arial" panose="020B0604020202020204"/>
                <a:cs typeface="Arial" panose="020B0604020202020204"/>
              </a:rPr>
              <a:t>συνδυασμένη</a:t>
            </a:r>
            <a:r>
              <a:rPr sz="2200" b="1" spc="-25" dirty="0">
                <a:latin typeface="Arial" panose="020B0604020202020204"/>
                <a:cs typeface="Arial" panose="020B0604020202020204"/>
              </a:rPr>
              <a:t> </a:t>
            </a:r>
            <a:r>
              <a:rPr sz="2200" b="1" dirty="0">
                <a:latin typeface="Arial" panose="020B0604020202020204"/>
                <a:cs typeface="Arial" panose="020B0604020202020204"/>
              </a:rPr>
              <a:t>επίδραση</a:t>
            </a:r>
            <a:r>
              <a:rPr sz="2200" b="1" spc="-35" dirty="0">
                <a:latin typeface="Arial" panose="020B0604020202020204"/>
                <a:cs typeface="Arial" panose="020B0604020202020204"/>
              </a:rPr>
              <a:t> </a:t>
            </a:r>
            <a:r>
              <a:rPr sz="2200" b="1" dirty="0">
                <a:latin typeface="Arial" panose="020B0604020202020204"/>
                <a:cs typeface="Arial" panose="020B0604020202020204"/>
              </a:rPr>
              <a:t>του</a:t>
            </a:r>
            <a:r>
              <a:rPr sz="2200" b="1" spc="-25" dirty="0">
                <a:latin typeface="Arial" panose="020B0604020202020204"/>
                <a:cs typeface="Arial" panose="020B0604020202020204"/>
              </a:rPr>
              <a:t> </a:t>
            </a:r>
            <a:r>
              <a:rPr sz="2200" b="1" dirty="0">
                <a:latin typeface="Arial" panose="020B0604020202020204"/>
                <a:cs typeface="Arial" panose="020B0604020202020204"/>
              </a:rPr>
              <a:t>ρυθμιστή</a:t>
            </a:r>
            <a:r>
              <a:rPr sz="2200" b="1" spc="-25" dirty="0">
                <a:latin typeface="Arial" panose="020B0604020202020204"/>
                <a:cs typeface="Arial" panose="020B0604020202020204"/>
              </a:rPr>
              <a:t> </a:t>
            </a:r>
            <a:r>
              <a:rPr sz="2200" b="1">
                <a:latin typeface="Arial" panose="020B0604020202020204"/>
                <a:cs typeface="Arial" panose="020B0604020202020204"/>
              </a:rPr>
              <a:t>στροφών</a:t>
            </a:r>
            <a:r>
              <a:rPr sz="2200" b="1" spc="-25">
                <a:latin typeface="Arial" panose="020B0604020202020204"/>
                <a:cs typeface="Arial" panose="020B0604020202020204"/>
              </a:rPr>
              <a:t> </a:t>
            </a:r>
            <a:endParaRPr lang="el-GR" sz="2200" b="1" spc="-25" dirty="0" smtClean="0">
              <a:latin typeface="Arial" panose="020B0604020202020204"/>
              <a:cs typeface="Arial" panose="020B0604020202020204"/>
            </a:endParaRPr>
          </a:p>
          <a:p>
            <a:pPr marL="12700" marR="52705" indent="77470" algn="just">
              <a:lnSpc>
                <a:spcPct val="100000"/>
              </a:lnSpc>
              <a:spcBef>
                <a:spcPts val="320"/>
              </a:spcBef>
            </a:pPr>
            <a:r>
              <a:rPr sz="2200" b="1" spc="-10" smtClean="0">
                <a:latin typeface="Arial" panose="020B0604020202020204"/>
                <a:cs typeface="Arial" panose="020B0604020202020204"/>
              </a:rPr>
              <a:t>(governor</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a:lnSpc>
                <a:spcPct val="100000"/>
              </a:lnSpc>
              <a:spcBef>
                <a:spcPts val="330"/>
              </a:spcBef>
            </a:pPr>
            <a:r>
              <a:rPr sz="1650" b="1" dirty="0">
                <a:latin typeface="Arial" panose="020B0604020202020204"/>
                <a:cs typeface="Arial" panose="020B0604020202020204"/>
              </a:rPr>
              <a:t>.</a:t>
            </a:r>
            <a:endParaRPr sz="1650">
              <a:latin typeface="Arial" panose="020B0604020202020204"/>
              <a:cs typeface="Arial" panose="020B0604020202020204"/>
            </a:endParaRPr>
          </a:p>
        </p:txBody>
      </p:sp>
      <p:grpSp>
        <p:nvGrpSpPr>
          <p:cNvPr id="3" name="object 3"/>
          <p:cNvGrpSpPr/>
          <p:nvPr/>
        </p:nvGrpSpPr>
        <p:grpSpPr>
          <a:xfrm>
            <a:off x="346650" y="-10219"/>
            <a:ext cx="8250555" cy="744855"/>
            <a:chOff x="346650" y="-10219"/>
            <a:chExt cx="8250555" cy="744855"/>
          </a:xfrm>
        </p:grpSpPr>
        <p:sp>
          <p:nvSpPr>
            <p:cNvPr id="4" name="object 4"/>
            <p:cNvSpPr/>
            <p:nvPr/>
          </p:nvSpPr>
          <p:spPr>
            <a:xfrm>
              <a:off x="359409" y="2539"/>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5" name="object 5"/>
            <p:cNvSpPr/>
            <p:nvPr/>
          </p:nvSpPr>
          <p:spPr>
            <a:xfrm>
              <a:off x="359409" y="2539"/>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6" name="object 6"/>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1"/>
            <a:ext cx="8285480" cy="589904"/>
          </a:xfrm>
          <a:prstGeom prst="rect">
            <a:avLst/>
          </a:prstGeom>
        </p:spPr>
        <p:txBody>
          <a:bodyPr vert="horz" wrap="square" lIns="0" tIns="157479" rIns="0" bIns="0" rtlCol="0">
            <a:spAutoFit/>
          </a:bodyPr>
          <a:lstStyle/>
          <a:p>
            <a:pPr marL="3051810">
              <a:lnSpc>
                <a:spcPct val="100000"/>
              </a:lnSpc>
              <a:spcBef>
                <a:spcPts val="100"/>
              </a:spcBef>
            </a:pPr>
            <a:r>
              <a:rPr lang="el-GR" b="0" i="1" u="none" spc="-10" dirty="0" smtClean="0">
                <a:solidFill>
                  <a:srgbClr val="FFFFFF"/>
                </a:solidFill>
                <a:latin typeface="Calibri" panose="020F0502020204030204"/>
                <a:cs typeface="Calibri" panose="020F0502020204030204"/>
              </a:rPr>
              <a:t>1.2. Αντλίες υψηλής πίεσης.</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1714500" y="1642110"/>
            <a:ext cx="5857240" cy="4262033"/>
          </a:xfrm>
          <a:prstGeom prst="rect">
            <a:avLst/>
          </a:prstGeom>
        </p:spPr>
      </p:pic>
    </p:spTree>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pic>
        <p:nvPicPr>
          <p:cNvPr id="4" name="object 4"/>
          <p:cNvPicPr/>
          <p:nvPr/>
        </p:nvPicPr>
        <p:blipFill>
          <a:blip r:embed="rId1" cstate="print"/>
          <a:stretch>
            <a:fillRect/>
          </a:stretch>
        </p:blipFill>
        <p:spPr>
          <a:xfrm>
            <a:off x="1071880" y="1285239"/>
            <a:ext cx="7071359" cy="5143500"/>
          </a:xfrm>
          <a:prstGeom prst="rect">
            <a:avLst/>
          </a:prstGeom>
        </p:spPr>
      </p:pic>
    </p:spTree>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9220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3" name="object 3"/>
          <p:cNvSpPr txBox="1"/>
          <p:nvPr/>
        </p:nvSpPr>
        <p:spPr>
          <a:xfrm>
            <a:off x="707390" y="1104900"/>
            <a:ext cx="7881620" cy="5431790"/>
          </a:xfrm>
          <a:prstGeom prst="rect">
            <a:avLst/>
          </a:prstGeom>
        </p:spPr>
        <p:txBody>
          <a:bodyPr vert="horz" wrap="square" lIns="0" tIns="11430" rIns="0" bIns="0" rtlCol="0">
            <a:spAutoFit/>
          </a:bodyPr>
          <a:lstStyle/>
          <a:p>
            <a:pPr marL="12700" marR="252095">
              <a:lnSpc>
                <a:spcPct val="100000"/>
              </a:lnSpc>
              <a:spcBef>
                <a:spcPts val="90"/>
              </a:spcBef>
            </a:pPr>
            <a:r>
              <a:rPr sz="1700" dirty="0">
                <a:latin typeface="Arial Black" panose="020B0A04020102020204"/>
                <a:cs typeface="Arial Black" panose="020B0A04020102020204"/>
              </a:rPr>
              <a:t>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ΛΙΠΑΝΣΗ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ΟΔΟΝΤΩΤΩΝ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ΤΡΟΧΩΝ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ΠΡΑΓΜΑΤΟΠΟΙΕΙΤΑΙ</a:t>
            </a:r>
            <a:r>
              <a:rPr sz="1700" spc="-40" dirty="0">
                <a:latin typeface="Arial Black" panose="020B0A04020102020204"/>
                <a:cs typeface="Arial Black" panose="020B0A04020102020204"/>
              </a:rPr>
              <a:t> </a:t>
            </a:r>
            <a:r>
              <a:rPr sz="1700" spc="-25" dirty="0">
                <a:latin typeface="Arial Black" panose="020B0A04020102020204"/>
                <a:cs typeface="Arial Black" panose="020B0A04020102020204"/>
              </a:rPr>
              <a:t>ΜΕ </a:t>
            </a:r>
            <a:r>
              <a:rPr sz="1700" dirty="0">
                <a:latin typeface="Arial Black" panose="020B0A04020102020204"/>
                <a:cs typeface="Arial Black" panose="020B0A04020102020204"/>
              </a:rPr>
              <a:t>ΧΡΗΣΗ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ΕΙΔΙΚΟΥ</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ΛΙΠΑΝΤΙΚΟΥ.</a:t>
            </a:r>
            <a:endParaRPr sz="1700">
              <a:latin typeface="Arial Black" panose="020B0A04020102020204"/>
              <a:cs typeface="Arial Black" panose="020B0A04020102020204"/>
            </a:endParaRPr>
          </a:p>
          <a:p>
            <a:pPr marL="12700" marR="791210">
              <a:lnSpc>
                <a:spcPct val="100000"/>
              </a:lnSpc>
              <a:spcBef>
                <a:spcPts val="340"/>
              </a:spcBef>
            </a:pPr>
            <a:r>
              <a:rPr sz="1700" dirty="0">
                <a:latin typeface="Arial Black" panose="020B0A04020102020204"/>
                <a:cs typeface="Arial Black" panose="020B0A04020102020204"/>
              </a:rPr>
              <a:t>ΧΡΗΣΙΜΟΠΟΙΕΙΤΑΙ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ΨΥΓΕΙΟ</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ΛΑΔΙΟΥ</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ΑΠΑΓΩΓΗ</a:t>
            </a:r>
            <a:r>
              <a:rPr sz="1700" spc="-35" dirty="0">
                <a:latin typeface="Arial Black" panose="020B0A04020102020204"/>
                <a:cs typeface="Arial Black" panose="020B0A04020102020204"/>
              </a:rPr>
              <a:t> </a:t>
            </a:r>
            <a:r>
              <a:rPr sz="1700" spc="-25">
                <a:latin typeface="Arial Black" panose="020B0A04020102020204"/>
                <a:cs typeface="Arial Black" panose="020B0A04020102020204"/>
              </a:rPr>
              <a:t>ΤΗΣ </a:t>
            </a:r>
            <a:r>
              <a:rPr sz="1700" smtClean="0">
                <a:latin typeface="Arial Black" panose="020B0A04020102020204"/>
                <a:cs typeface="Arial Black" panose="020B0A04020102020204"/>
              </a:rPr>
              <a:t>ΘΕΡΜΟΤΗΤΑ</a:t>
            </a:r>
            <a:r>
              <a:rPr lang="el-GR" sz="1700" dirty="0" smtClean="0">
                <a:latin typeface="Arial Black" panose="020B0A04020102020204"/>
                <a:cs typeface="Arial Black" panose="020B0A04020102020204"/>
              </a:rPr>
              <a:t>Σ </a:t>
            </a:r>
            <a:r>
              <a:rPr sz="1700" spc="-55" smtClean="0">
                <a:latin typeface="Arial Black" panose="020B0A04020102020204"/>
                <a:cs typeface="Arial Black" panose="020B0A04020102020204"/>
              </a:rPr>
              <a:t> </a:t>
            </a:r>
            <a:r>
              <a:rPr sz="1700" dirty="0">
                <a:latin typeface="Arial Black" panose="020B0A04020102020204"/>
                <a:cs typeface="Arial Black" panose="020B0A04020102020204"/>
              </a:rPr>
              <a:t>ΠΟΥ</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ΑΝΑΠΤΥΣΣΕΤΑΙ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ΤΡΙΒΗ.</a:t>
            </a:r>
            <a:endParaRPr sz="1700">
              <a:latin typeface="Arial Black" panose="020B0A04020102020204"/>
              <a:cs typeface="Arial Black" panose="020B0A04020102020204"/>
            </a:endParaRPr>
          </a:p>
          <a:p>
            <a:pPr marL="12700" marR="62230">
              <a:lnSpc>
                <a:spcPct val="100000"/>
              </a:lnSpc>
              <a:spcBef>
                <a:spcPts val="345"/>
              </a:spcBef>
            </a:pPr>
            <a:r>
              <a:rPr sz="1700" dirty="0">
                <a:latin typeface="Arial Black" panose="020B0A04020102020204"/>
                <a:cs typeface="Arial Black" panose="020B0A04020102020204"/>
              </a:rPr>
              <a:t>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ΕΙΣΟΔΟΣ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ΛΙΠΑΝΤΙΚΟΥ</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ΣΤΟ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ΚΙΒΩΤΙΟ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ΜΕΙΩΤΗΡΑ </a:t>
            </a:r>
            <a:r>
              <a:rPr sz="1700" dirty="0">
                <a:latin typeface="Arial Black" panose="020B0A04020102020204"/>
                <a:cs typeface="Arial Black" panose="020B0A04020102020204"/>
              </a:rPr>
              <a:t>ΓΙΝΕΤΑΙ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ΚΑΤΩΤΕΡΟ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ΣΗΜΕΙΟ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20"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ΕΞΟΔΟΣ</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15" dirty="0">
                <a:latin typeface="Arial Black" panose="020B0A04020102020204"/>
                <a:cs typeface="Arial Black" panose="020B0A04020102020204"/>
              </a:rPr>
              <a:t> </a:t>
            </a:r>
            <a:r>
              <a:rPr sz="1700" spc="-25" dirty="0">
                <a:latin typeface="Arial Black" panose="020B0A04020102020204"/>
                <a:cs typeface="Arial Black" panose="020B0A04020102020204"/>
              </a:rPr>
              <a:t>ΤΟ </a:t>
            </a:r>
            <a:r>
              <a:rPr sz="1700" spc="-10" dirty="0">
                <a:latin typeface="Arial Black" panose="020B0A04020102020204"/>
                <a:cs typeface="Arial Black" panose="020B0A04020102020204"/>
              </a:rPr>
              <a:t>ΑΝΩΤΕΡΟ.</a:t>
            </a:r>
            <a:endParaRPr sz="1700">
              <a:latin typeface="Arial Black" panose="020B0A04020102020204"/>
              <a:cs typeface="Arial Black" panose="020B0A04020102020204"/>
            </a:endParaRPr>
          </a:p>
          <a:p>
            <a:pPr marL="12700" marR="1384935">
              <a:lnSpc>
                <a:spcPct val="100000"/>
              </a:lnSpc>
              <a:spcBef>
                <a:spcPts val="340"/>
              </a:spcBef>
            </a:pPr>
            <a:r>
              <a:rPr sz="1700" dirty="0">
                <a:latin typeface="Arial Black" panose="020B0A04020102020204"/>
                <a:cs typeface="Arial Black" panose="020B0A04020102020204"/>
              </a:rPr>
              <a:t>ΟΙ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ΜΕΙΩΤΗΡΕΣ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ΚΑΤΑΝΑΛΩΝΟΥΝ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ΠΕΡΙΠΟΥ</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 </a:t>
            </a:r>
            <a:r>
              <a:rPr sz="1700" dirty="0">
                <a:solidFill>
                  <a:srgbClr val="FF0000"/>
                </a:solidFill>
                <a:latin typeface="Arial Black" panose="020B0A04020102020204"/>
                <a:cs typeface="Arial Black" panose="020B0A04020102020204"/>
              </a:rPr>
              <a:t>1%</a:t>
            </a:r>
            <a:r>
              <a:rPr sz="1700" spc="-30" dirty="0">
                <a:solidFill>
                  <a:srgbClr val="FF0000"/>
                </a:solidFill>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dirty="0">
                <a:latin typeface="Arial Black" panose="020B0A04020102020204"/>
                <a:cs typeface="Arial Black" panose="020B0A04020102020204"/>
              </a:rPr>
              <a:t>ΠΡΟΣΔΙΔΟΜΕΝΗΣ</a:t>
            </a:r>
            <a:r>
              <a:rPr sz="1700" spc="-70" dirty="0">
                <a:latin typeface="Arial Black" panose="020B0A04020102020204"/>
                <a:cs typeface="Arial Black" panose="020B0A04020102020204"/>
              </a:rPr>
              <a:t> </a:t>
            </a:r>
            <a:r>
              <a:rPr sz="1700" spc="-10" dirty="0">
                <a:latin typeface="Arial Black" panose="020B0A04020102020204"/>
                <a:cs typeface="Arial Black" panose="020B0A04020102020204"/>
              </a:rPr>
              <a:t>ΙΣΧΥΟΣ.</a:t>
            </a:r>
            <a:endParaRPr sz="1700">
              <a:latin typeface="Arial Black" panose="020B0A04020102020204"/>
              <a:cs typeface="Arial Black" panose="020B0A04020102020204"/>
            </a:endParaRPr>
          </a:p>
          <a:p>
            <a:pPr marL="12700" marR="5080">
              <a:lnSpc>
                <a:spcPct val="100000"/>
              </a:lnSpc>
              <a:spcBef>
                <a:spcPts val="350"/>
              </a:spcBef>
            </a:pPr>
            <a:r>
              <a:rPr sz="1700" dirty="0">
                <a:latin typeface="Arial Black" panose="020B0A04020102020204"/>
                <a:cs typeface="Arial Black" panose="020B0A04020102020204"/>
              </a:rPr>
              <a:t>ΣΤΑ</a:t>
            </a:r>
            <a:r>
              <a:rPr sz="1700" spc="-55" dirty="0">
                <a:latin typeface="Arial Black" panose="020B0A04020102020204"/>
                <a:cs typeface="Arial Black" panose="020B0A04020102020204"/>
              </a:rPr>
              <a:t> </a:t>
            </a:r>
            <a:r>
              <a:rPr sz="1700">
                <a:latin typeface="Arial Black" panose="020B0A04020102020204"/>
                <a:cs typeface="Arial Black" panose="020B0A04020102020204"/>
              </a:rPr>
              <a:t>ΣΥΣΤΗΜΑΤΑ</a:t>
            </a:r>
            <a:r>
              <a:rPr sz="1700" spc="-30">
                <a:latin typeface="Arial Black" panose="020B0A04020102020204"/>
                <a:cs typeface="Arial Black" panose="020B0A04020102020204"/>
              </a:rPr>
              <a:t> </a:t>
            </a:r>
            <a:r>
              <a:rPr sz="1700" smtClean="0">
                <a:latin typeface="Arial Black" panose="020B0A04020102020204"/>
                <a:cs typeface="Arial Black" panose="020B0A04020102020204"/>
              </a:rPr>
              <a:t>ΠΡΟΩΣ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35" smtClean="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ΣΤΡΟΦΩΝ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5" dirty="0">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ΕΛΙΚΑ </a:t>
            </a:r>
            <a:r>
              <a:rPr sz="1700" dirty="0">
                <a:solidFill>
                  <a:srgbClr val="FF0000"/>
                </a:solidFill>
                <a:latin typeface="Arial Black" panose="020B0A04020102020204"/>
                <a:cs typeface="Arial Black" panose="020B0A04020102020204"/>
              </a:rPr>
              <a:t>ΣΤΑΘΕΡΟΥ</a:t>
            </a:r>
            <a:r>
              <a:rPr sz="1700" spc="-40" dirty="0">
                <a:solidFill>
                  <a:srgbClr val="FF0000"/>
                </a:solidFill>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ΒΗΜΑΤΟΣ</a:t>
            </a:r>
            <a:r>
              <a:rPr sz="1700" dirty="0">
                <a:latin typeface="Arial Black" panose="020B0A04020102020204"/>
                <a:cs typeface="Arial Black" panose="020B0A04020102020204"/>
              </a:rPr>
              <a:t>,</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ΟΤΑΝ</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ΜΗΧΑΝΗ</a:t>
            </a:r>
            <a:r>
              <a:rPr sz="1700" spc="-10" dirty="0">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ΔΕΝ</a:t>
            </a:r>
            <a:r>
              <a:rPr sz="1700" spc="-25" dirty="0">
                <a:solidFill>
                  <a:srgbClr val="FF0000"/>
                </a:solidFill>
                <a:latin typeface="Arial Black" panose="020B0A04020102020204"/>
                <a:cs typeface="Arial Black" panose="020B0A04020102020204"/>
              </a:rPr>
              <a:t> </a:t>
            </a:r>
            <a:r>
              <a:rPr sz="1700" spc="-10" dirty="0">
                <a:latin typeface="Arial Black" panose="020B0A04020102020204"/>
                <a:cs typeface="Arial Black" panose="020B0A04020102020204"/>
              </a:rPr>
              <a:t>ΑΝΑΣΤΡΕΦΕΙ </a:t>
            </a:r>
            <a:r>
              <a:rPr sz="1700" dirty="0">
                <a:latin typeface="Arial Black" panose="020B0A04020102020204"/>
                <a:cs typeface="Arial Black" panose="020B0A04020102020204"/>
              </a:rPr>
              <a:t>ΕΝΣΩΜΑΤΩΝΕΤΑΙ</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ΖΕΥΓΟΣ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ΟΔΟΝΤΩΤΩΝ</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ΤΡΟΧΩΝ</a:t>
            </a:r>
            <a:r>
              <a:rPr sz="1700" spc="-50" dirty="0">
                <a:latin typeface="Arial Black" panose="020B0A04020102020204"/>
                <a:cs typeface="Arial Black" panose="020B0A04020102020204"/>
              </a:rPr>
              <a:t> </a:t>
            </a:r>
            <a:r>
              <a:rPr sz="1700" spc="-10" dirty="0">
                <a:latin typeface="Arial Black" panose="020B0A04020102020204"/>
                <a:cs typeface="Arial Black" panose="020B0A04020102020204"/>
              </a:rPr>
              <a:t>ΑΝΑΣΤΡΟΦΗΣ </a:t>
            </a:r>
            <a:r>
              <a:rPr sz="1700" dirty="0">
                <a:latin typeface="Arial Black" panose="020B0A04020102020204"/>
                <a:cs typeface="Arial Black" panose="020B0A04020102020204"/>
              </a:rPr>
              <a:t>ΣΤΟ</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a:t>
            </a:r>
            <a:r>
              <a:rPr sz="1700" dirty="0">
                <a:solidFill>
                  <a:srgbClr val="FF0000"/>
                </a:solidFill>
                <a:latin typeface="Arial Black" panose="020B0A04020102020204"/>
                <a:cs typeface="Arial Black" panose="020B0A04020102020204"/>
              </a:rPr>
              <a:t>ΡΕΒΕΡΣΑ</a:t>
            </a:r>
            <a:r>
              <a:rPr sz="1700" dirty="0">
                <a:latin typeface="Arial Black" panose="020B0A04020102020204"/>
                <a:cs typeface="Arial Black" panose="020B0A04020102020204"/>
              </a:rPr>
              <a:t>),</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ΚΙΝΗΣΗ</a:t>
            </a:r>
            <a:r>
              <a:rPr sz="1700" spc="-30" dirty="0">
                <a:latin typeface="Arial Black" panose="020B0A04020102020204"/>
                <a:cs typeface="Arial Black" panose="020B0A04020102020204"/>
              </a:rPr>
              <a:t> </a:t>
            </a:r>
            <a:r>
              <a:rPr sz="1700">
                <a:latin typeface="Arial Black" panose="020B0A04020102020204"/>
                <a:cs typeface="Arial Black" panose="020B0A04020102020204"/>
              </a:rPr>
              <a:t>ΠΡΟΣΩ</a:t>
            </a:r>
            <a:r>
              <a:rPr sz="1700" spc="-30">
                <a:latin typeface="Arial Black" panose="020B0A04020102020204"/>
                <a:cs typeface="Arial Black" panose="020B0A04020102020204"/>
              </a:rPr>
              <a:t> </a:t>
            </a:r>
            <a:r>
              <a:rPr lang="el-GR" sz="1700" spc="-30" dirty="0">
                <a:latin typeface="Arial Black" panose="020B0A04020102020204"/>
                <a:cs typeface="Arial Black" panose="020B0A04020102020204"/>
              </a:rPr>
              <a:t>ή</a:t>
            </a:r>
            <a:r>
              <a:rPr sz="1700" spc="-20" smtClean="0">
                <a:latin typeface="Arial Black" panose="020B0A04020102020204"/>
                <a:cs typeface="Arial Black" panose="020B0A04020102020204"/>
              </a:rPr>
              <a:t> </a:t>
            </a:r>
            <a:r>
              <a:rPr sz="1700" spc="-10" dirty="0">
                <a:latin typeface="Arial Black" panose="020B0A04020102020204"/>
                <a:cs typeface="Arial Black" panose="020B0A04020102020204"/>
              </a:rPr>
              <a:t>ΑΝΑΠΟΔΑ </a:t>
            </a:r>
            <a:r>
              <a:rPr sz="1700" dirty="0">
                <a:latin typeface="Arial Black" panose="020B0A04020102020204"/>
                <a:cs typeface="Arial Black" panose="020B0A04020102020204"/>
              </a:rPr>
              <a:t>ΠΡΑΓΜΑΤΟΠΟΙΕΙΤΑΙ</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ΕΠΙΛΟΓΗ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10" dirty="0">
                <a:latin typeface="Arial Black" panose="020B0A04020102020204"/>
                <a:cs typeface="Arial Black" panose="020B0A04020102020204"/>
              </a:rPr>
              <a:t> </a:t>
            </a:r>
            <a:r>
              <a:rPr sz="1700" spc="-10" dirty="0">
                <a:solidFill>
                  <a:srgbClr val="FF0000"/>
                </a:solidFill>
                <a:latin typeface="Arial Black" panose="020B0A04020102020204"/>
                <a:cs typeface="Arial Black" panose="020B0A04020102020204"/>
              </a:rPr>
              <a:t>ΑΝΤΙΣΤΟΙΧΟΥ ΣΥΜΠΛΕΚΤΗ</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a:p>
            <a:pPr marL="12700" marR="236220">
              <a:lnSpc>
                <a:spcPct val="100000"/>
              </a:lnSpc>
              <a:spcBef>
                <a:spcPts val="360"/>
              </a:spcBef>
            </a:pPr>
            <a:r>
              <a:rPr sz="1700" dirty="0">
                <a:latin typeface="Arial Black" panose="020B0A04020102020204"/>
                <a:cs typeface="Arial Black" panose="020B0A04020102020204"/>
              </a:rPr>
              <a:t>ΣΕ</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ΕΓΚΑΤΑΣΤΑΣΗ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ΕΛΙΚΑ</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ΣΤΑΘΕΡΟΥ</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ΒΗΜΑΤΟΣ,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ΟΤΑΝ</a:t>
            </a:r>
            <a:r>
              <a:rPr sz="1700" spc="-35" dirty="0">
                <a:latin typeface="Arial Black" panose="020B0A04020102020204"/>
                <a:cs typeface="Arial Black" panose="020B0A04020102020204"/>
              </a:rPr>
              <a:t> </a:t>
            </a:r>
            <a:r>
              <a:rPr sz="1700" spc="-25" dirty="0">
                <a:latin typeface="Arial Black" panose="020B0A04020102020204"/>
                <a:cs typeface="Arial Black" panose="020B0A04020102020204"/>
              </a:rPr>
              <a:t>ΤΟ </a:t>
            </a:r>
            <a:r>
              <a:rPr sz="1700" dirty="0">
                <a:latin typeface="Arial Black" panose="020B0A04020102020204"/>
                <a:cs typeface="Arial Black" panose="020B0A04020102020204"/>
              </a:rPr>
              <a:t>ΠΛΟΙΟ</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ΑΝΑΜΕΝΕΤΑΙ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ΛΕΙΤΟΥΡΓΕΙ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ΓΙΑ</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ΣΗΜΑΝΤΙΚΑ</a:t>
            </a:r>
            <a:r>
              <a:rPr sz="1700" spc="-40" dirty="0">
                <a:latin typeface="Arial Black" panose="020B0A04020102020204"/>
                <a:cs typeface="Arial Black" panose="020B0A04020102020204"/>
              </a:rPr>
              <a:t> </a:t>
            </a:r>
            <a:r>
              <a:rPr sz="1700" spc="-10" dirty="0">
                <a:latin typeface="Arial Black" panose="020B0A04020102020204"/>
                <a:cs typeface="Arial Black" panose="020B0A04020102020204"/>
              </a:rPr>
              <a:t>ΧΡΟΝΙΚΑ </a:t>
            </a:r>
            <a:r>
              <a:rPr sz="1700" dirty="0">
                <a:latin typeface="Arial Black" panose="020B0A04020102020204"/>
                <a:cs typeface="Arial Black" panose="020B0A04020102020204"/>
              </a:rPr>
              <a:t>ΔΙΑΣΤΗΜΑΤΑ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ΣΕ</a:t>
            </a:r>
            <a:r>
              <a:rPr sz="1700" spc="-35" dirty="0">
                <a:latin typeface="Arial Black" panose="020B0A04020102020204"/>
                <a:cs typeface="Arial Black" panose="020B0A04020102020204"/>
              </a:rPr>
              <a:t> </a:t>
            </a:r>
            <a:r>
              <a:rPr sz="1700">
                <a:latin typeface="Arial Black" panose="020B0A04020102020204"/>
                <a:cs typeface="Arial Black" panose="020B0A04020102020204"/>
              </a:rPr>
              <a:t>ΔΥΟ</a:t>
            </a:r>
            <a:r>
              <a:rPr sz="1700" spc="-40">
                <a:latin typeface="Arial Black" panose="020B0A04020102020204"/>
                <a:cs typeface="Arial Black" panose="020B0A04020102020204"/>
              </a:rPr>
              <a:t> </a:t>
            </a:r>
            <a:r>
              <a:rPr lang="el-GR" sz="1700" spc="-40" dirty="0">
                <a:latin typeface="Arial Black" panose="020B0A04020102020204"/>
                <a:cs typeface="Arial Black" panose="020B0A04020102020204"/>
              </a:rPr>
              <a:t>ή</a:t>
            </a:r>
            <a:r>
              <a:rPr sz="1700" spc="-40" smtClean="0">
                <a:latin typeface="Arial Black" panose="020B0A04020102020204"/>
                <a:cs typeface="Arial Black" panose="020B0A04020102020204"/>
              </a:rPr>
              <a:t> </a:t>
            </a:r>
            <a:r>
              <a:rPr sz="1700" dirty="0">
                <a:latin typeface="Arial Black" panose="020B0A04020102020204"/>
                <a:cs typeface="Arial Black" panose="020B0A04020102020204"/>
              </a:rPr>
              <a:t>ΠΕΡΙΣΣΟΤΕΡΕΣ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ΠΕΡΙΟΧΕΣ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ΣΤΟΦΩΝ</a:t>
            </a:r>
            <a:r>
              <a:rPr sz="1700" spc="-35" dirty="0">
                <a:latin typeface="Arial Black" panose="020B0A04020102020204"/>
                <a:cs typeface="Arial Black" panose="020B0A04020102020204"/>
              </a:rPr>
              <a:t> </a:t>
            </a:r>
            <a:r>
              <a:rPr sz="1700" spc="-25" dirty="0">
                <a:latin typeface="Arial Black" panose="020B0A04020102020204"/>
                <a:cs typeface="Arial Black" panose="020B0A04020102020204"/>
              </a:rPr>
              <a:t>ΚΑΙ </a:t>
            </a:r>
            <a:r>
              <a:rPr sz="1700" dirty="0">
                <a:latin typeface="Arial Black" panose="020B0A04020102020204"/>
                <a:cs typeface="Arial Black" panose="020B0A04020102020204"/>
              </a:rPr>
              <a:t>ΙΣΧΥΟΣ,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ΧΡΗΣΙΜΟΠΟΙΟΥΝΤΑΙ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ΜΕΙΩΤΗΡΕΣ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ΔΥΟ</a:t>
            </a:r>
            <a:r>
              <a:rPr sz="1700" spc="-40" dirty="0">
                <a:latin typeface="Arial Black" panose="020B0A04020102020204"/>
                <a:cs typeface="Arial Black" panose="020B0A04020102020204"/>
              </a:rPr>
              <a:t> </a:t>
            </a:r>
            <a:r>
              <a:rPr sz="1700" spc="-10">
                <a:latin typeface="Arial Black" panose="020B0A04020102020204"/>
                <a:cs typeface="Arial Black" panose="020B0A04020102020204"/>
              </a:rPr>
              <a:t>ΛΟΓΟΥΣ </a:t>
            </a:r>
            <a:r>
              <a:rPr sz="1700" spc="-10" smtClean="0">
                <a:latin typeface="Arial Black" panose="020B0A04020102020204"/>
                <a:cs typeface="Arial Black" panose="020B0A04020102020204"/>
              </a:rPr>
              <a:t>ΜΕΙΩΣ</a:t>
            </a:r>
            <a:r>
              <a:rPr lang="el-GR" sz="1700" spc="-10" dirty="0" smtClean="0">
                <a:latin typeface="Arial Black" panose="020B0A04020102020204"/>
                <a:cs typeface="Arial Black" panose="020B0A04020102020204"/>
              </a:rPr>
              <a:t>Η</a:t>
            </a:r>
            <a:r>
              <a:rPr sz="1700" spc="-10" smtClean="0">
                <a:latin typeface="Arial Black" panose="020B0A04020102020204"/>
                <a:cs typeface="Arial Black" panose="020B0A04020102020204"/>
              </a:rPr>
              <a:t>Σ</a:t>
            </a:r>
            <a:r>
              <a:rPr sz="1700" spc="-10" dirty="0">
                <a:latin typeface="Arial Black" panose="020B0A04020102020204"/>
                <a:cs typeface="Arial Black" panose="020B0A04020102020204"/>
              </a:rPr>
              <a:t>.</a:t>
            </a:r>
            <a:endParaRPr sz="1700">
              <a:latin typeface="Arial Black" panose="020B0A04020102020204"/>
              <a:cs typeface="Arial Black" panose="020B0A04020102020204"/>
            </a:endParaRPr>
          </a:p>
        </p:txBody>
      </p:sp>
      <p:sp>
        <p:nvSpPr>
          <p:cNvPr id="4" name="object 4"/>
          <p:cNvSpPr txBox="1"/>
          <p:nvPr/>
        </p:nvSpPr>
        <p:spPr>
          <a:xfrm>
            <a:off x="364490" y="165480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221742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303910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7" name="object 7"/>
          <p:cNvSpPr txBox="1"/>
          <p:nvPr/>
        </p:nvSpPr>
        <p:spPr>
          <a:xfrm>
            <a:off x="364490" y="360045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8" name="object 8"/>
          <p:cNvSpPr txBox="1"/>
          <p:nvPr/>
        </p:nvSpPr>
        <p:spPr>
          <a:xfrm>
            <a:off x="364490" y="520192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7340" rIns="0" bIns="0" rtlCol="0">
            <a:spAutoFit/>
          </a:bodyPr>
          <a:lstStyle/>
          <a:p>
            <a:pPr marL="3251835">
              <a:lnSpc>
                <a:spcPct val="100000"/>
              </a:lnSpc>
              <a:spcBef>
                <a:spcPts val="100"/>
              </a:spcBef>
            </a:pPr>
            <a:r>
              <a:rPr sz="2400" u="sng" spc="-10" dirty="0">
                <a:solidFill>
                  <a:srgbClr val="FFFFFF"/>
                </a:solidFill>
                <a:uFill>
                  <a:solidFill>
                    <a:srgbClr val="FFFFFF"/>
                  </a:solidFill>
                </a:uFill>
              </a:rPr>
              <a:t>ΜΕΙΩΤΗΡΕΣ</a:t>
            </a:r>
            <a:endParaRPr sz="2400"/>
          </a:p>
        </p:txBody>
      </p:sp>
    </p:spTree>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7795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3" name="object 3"/>
          <p:cNvSpPr txBox="1"/>
          <p:nvPr/>
        </p:nvSpPr>
        <p:spPr>
          <a:xfrm>
            <a:off x="707390" y="1391920"/>
            <a:ext cx="8016875" cy="4653280"/>
          </a:xfrm>
          <a:prstGeom prst="rect">
            <a:avLst/>
          </a:prstGeom>
        </p:spPr>
        <p:txBody>
          <a:bodyPr vert="horz" wrap="square" lIns="0" tIns="12700" rIns="0" bIns="0" rtlCol="0">
            <a:spAutoFit/>
          </a:bodyPr>
          <a:lstStyle/>
          <a:p>
            <a:pPr marL="12700" marR="221615">
              <a:lnSpc>
                <a:spcPct val="100000"/>
              </a:lnSpc>
              <a:spcBef>
                <a:spcPts val="100"/>
              </a:spcBef>
            </a:pPr>
            <a:r>
              <a:rPr sz="1700" dirty="0">
                <a:latin typeface="Arial Black" panose="020B0A04020102020204"/>
                <a:cs typeface="Arial Black" panose="020B0A04020102020204"/>
              </a:rPr>
              <a:t>Ο</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ΩΣΤΙΚΟΣ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ΤΡΙΒΕΑΣ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ΠΑΡΑΛΑΜΒΑΝΕΙ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ΩΣΤΙΚΗ</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ΔΥΝΑΜΗ</a:t>
            </a:r>
            <a:r>
              <a:rPr sz="1700" spc="-35" dirty="0">
                <a:latin typeface="Arial Black" panose="020B0A04020102020204"/>
                <a:cs typeface="Arial Black" panose="020B0A04020102020204"/>
              </a:rPr>
              <a:t> </a:t>
            </a:r>
            <a:r>
              <a:rPr sz="1700" spc="-25" dirty="0">
                <a:latin typeface="Arial Black" panose="020B0A04020102020204"/>
                <a:cs typeface="Arial Black" panose="020B0A04020102020204"/>
              </a:rPr>
              <a:t>ΤΗΣ </a:t>
            </a:r>
            <a:r>
              <a:rPr sz="1700" dirty="0">
                <a:latin typeface="Arial Black" panose="020B0A04020102020204"/>
                <a:cs typeface="Arial Black" panose="020B0A04020102020204"/>
              </a:rPr>
              <a:t>ΕΛΙΚΑΣ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ΚΑΙ</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ΜΕΤΑΦΕΡΕΙ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ΣΤΟ</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ΣΚΑΦΟΣ.</a:t>
            </a:r>
            <a:endParaRPr sz="1700">
              <a:latin typeface="Arial Black" panose="020B0A04020102020204"/>
              <a:cs typeface="Arial Black" panose="020B0A04020102020204"/>
            </a:endParaRPr>
          </a:p>
          <a:p>
            <a:pPr marL="12700" marR="162560">
              <a:lnSpc>
                <a:spcPct val="100000"/>
              </a:lnSpc>
              <a:spcBef>
                <a:spcPts val="330"/>
              </a:spcBef>
            </a:pPr>
            <a:r>
              <a:rPr sz="1700" dirty="0">
                <a:latin typeface="Arial Black" panose="020B0A04020102020204"/>
                <a:cs typeface="Arial Black" panose="020B0A04020102020204"/>
              </a:rPr>
              <a:t>Η</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ΚΑΤΑΣΚΕΥΗ</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ΓΑΣΤΡΑΣ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ΣΥΓΚΕΚΡΙΜΕΝΟ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ΣΗΜΕΙΟ</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ΕΙΝΑΙ </a:t>
            </a:r>
            <a:r>
              <a:rPr sz="1700" dirty="0">
                <a:latin typeface="Arial Black" panose="020B0A04020102020204"/>
                <a:cs typeface="Arial Black" panose="020B0A04020102020204"/>
              </a:rPr>
              <a:t>ΙΔΙΑΙΤΕΡΑ</a:t>
            </a:r>
            <a:r>
              <a:rPr sz="1700" spc="-50" dirty="0">
                <a:latin typeface="Arial Black" panose="020B0A04020102020204"/>
                <a:cs typeface="Arial Black" panose="020B0A04020102020204"/>
              </a:rPr>
              <a:t> </a:t>
            </a:r>
            <a:r>
              <a:rPr sz="1700" spc="-10" dirty="0">
                <a:latin typeface="Arial Black" panose="020B0A04020102020204"/>
                <a:cs typeface="Arial Black" panose="020B0A04020102020204"/>
              </a:rPr>
              <a:t>ΕΝΙΣΧΥΜΕΝΗ.</a:t>
            </a:r>
            <a:endParaRPr sz="1700">
              <a:latin typeface="Arial Black" panose="020B0A04020102020204"/>
              <a:cs typeface="Arial Black" panose="020B0A04020102020204"/>
            </a:endParaRPr>
          </a:p>
          <a:p>
            <a:pPr marL="12700" marR="746125">
              <a:lnSpc>
                <a:spcPct val="100000"/>
              </a:lnSpc>
              <a:spcBef>
                <a:spcPts val="330"/>
              </a:spcBef>
            </a:pPr>
            <a:r>
              <a:rPr sz="1700" dirty="0">
                <a:latin typeface="Arial Black" panose="020B0A04020102020204"/>
                <a:cs typeface="Arial Black" panose="020B0A04020102020204"/>
              </a:rPr>
              <a:t>ΣΕ</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ΕΓΚΑΤΑΣΤΑΣΕΙΣ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ΠΟΛΛΑΠΛΩΝ</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ΑΞΟΝΩΝ,</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ΑΠΑΙΤΕΙΤΑΙ</a:t>
            </a:r>
            <a:r>
              <a:rPr sz="1700" spc="-45" dirty="0">
                <a:latin typeface="Arial Black" panose="020B0A04020102020204"/>
                <a:cs typeface="Arial Black" panose="020B0A04020102020204"/>
              </a:rPr>
              <a:t> </a:t>
            </a:r>
            <a:r>
              <a:rPr sz="1700" spc="-25" dirty="0">
                <a:latin typeface="Arial Black" panose="020B0A04020102020204"/>
                <a:cs typeface="Arial Black" panose="020B0A04020102020204"/>
              </a:rPr>
              <a:t>ΕΝΑ </a:t>
            </a:r>
            <a:r>
              <a:rPr sz="1700" dirty="0">
                <a:latin typeface="Arial Black" panose="020B0A04020102020204"/>
                <a:cs typeface="Arial Black" panose="020B0A04020102020204"/>
              </a:rPr>
              <a:t>ΩΣΤΙΚΟ</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ΕΔΡΑΝΟ</a:t>
            </a:r>
            <a:r>
              <a:rPr sz="1700" spc="-25" dirty="0">
                <a:latin typeface="Arial Black" panose="020B0A04020102020204"/>
                <a:cs typeface="Arial Black" panose="020B0A04020102020204"/>
              </a:rPr>
              <a:t> </a:t>
            </a:r>
            <a:r>
              <a:rPr sz="1700" dirty="0">
                <a:latin typeface="Arial Black" panose="020B0A04020102020204"/>
                <a:cs typeface="Arial Black" panose="020B0A04020102020204"/>
              </a:rPr>
              <a:t>ΑΝΑ</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ΑΞΟΝΑ.</a:t>
            </a:r>
            <a:endParaRPr sz="1700">
              <a:latin typeface="Arial Black" panose="020B0A04020102020204"/>
              <a:cs typeface="Arial Black" panose="020B0A04020102020204"/>
            </a:endParaRPr>
          </a:p>
          <a:p>
            <a:pPr marL="12700" marR="507365">
              <a:lnSpc>
                <a:spcPct val="100000"/>
              </a:lnSpc>
              <a:spcBef>
                <a:spcPts val="335"/>
              </a:spcBef>
            </a:pPr>
            <a:r>
              <a:rPr sz="1700" dirty="0">
                <a:latin typeface="Arial Black" panose="020B0A04020102020204"/>
                <a:cs typeface="Arial Black" panose="020B0A04020102020204"/>
              </a:rPr>
              <a:t>ΣΕ</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ΑΜΕΣΗ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ΚΙΝΗΣΗ</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ΕΛΙΚΑΣ,</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ΩΣΤΙΚΟ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ΕΔΡΑΝΟ</a:t>
            </a:r>
            <a:r>
              <a:rPr sz="1700" spc="-25" dirty="0">
                <a:latin typeface="Arial Black" panose="020B0A04020102020204"/>
                <a:cs typeface="Arial Black" panose="020B0A04020102020204"/>
              </a:rPr>
              <a:t> </a:t>
            </a:r>
            <a:r>
              <a:rPr sz="1700" spc="-10" dirty="0">
                <a:latin typeface="Arial Black" panose="020B0A04020102020204"/>
                <a:cs typeface="Arial Black" panose="020B0A04020102020204"/>
              </a:rPr>
              <a:t>ΕΙΝΑΙ </a:t>
            </a:r>
            <a:r>
              <a:rPr sz="1700" dirty="0">
                <a:latin typeface="Arial Black" panose="020B0A04020102020204"/>
                <a:cs typeface="Arial Black" panose="020B0A04020102020204"/>
              </a:rPr>
              <a:t>ΣΥΝΗΘΩΣ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ΕΝΣΩΜΑΤΩΜΕΝΟ</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ΣΤΟΝ</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ΚΙΝΗΤΗΡΑ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(ΣΤΟ</a:t>
            </a:r>
            <a:r>
              <a:rPr sz="1700" spc="-40" dirty="0">
                <a:latin typeface="Arial Black" panose="020B0A04020102020204"/>
                <a:cs typeface="Arial Black" panose="020B0A04020102020204"/>
              </a:rPr>
              <a:t> </a:t>
            </a:r>
            <a:r>
              <a:rPr sz="1700" spc="-10" dirty="0">
                <a:latin typeface="Arial Black" panose="020B0A04020102020204"/>
                <a:cs typeface="Arial Black" panose="020B0A04020102020204"/>
              </a:rPr>
              <a:t>ΠΡΥΜΝΑΙΟ </a:t>
            </a:r>
            <a:r>
              <a:rPr sz="1700" dirty="0">
                <a:latin typeface="Arial Black" panose="020B0A04020102020204"/>
                <a:cs typeface="Arial Black" panose="020B0A04020102020204"/>
              </a:rPr>
              <a:t>ΑΚΡΟ</a:t>
            </a:r>
            <a:r>
              <a:rPr sz="1700" spc="-35" dirty="0">
                <a:latin typeface="Arial Black" panose="020B0A04020102020204"/>
                <a:cs typeface="Arial Black" panose="020B0A04020102020204"/>
              </a:rPr>
              <a:t> </a:t>
            </a:r>
            <a:r>
              <a:rPr sz="1700" spc="-20" dirty="0">
                <a:latin typeface="Arial Black" panose="020B0A04020102020204"/>
                <a:cs typeface="Arial Black" panose="020B0A04020102020204"/>
              </a:rPr>
              <a:t>ΤΟΥ).</a:t>
            </a:r>
            <a:endParaRPr sz="1700">
              <a:latin typeface="Arial Black" panose="020B0A04020102020204"/>
              <a:cs typeface="Arial Black" panose="020B0A04020102020204"/>
            </a:endParaRPr>
          </a:p>
          <a:p>
            <a:pPr marL="12700" marR="292735">
              <a:lnSpc>
                <a:spcPct val="100000"/>
              </a:lnSpc>
              <a:spcBef>
                <a:spcPts val="340"/>
              </a:spcBef>
            </a:pPr>
            <a:r>
              <a:rPr sz="1700" dirty="0">
                <a:latin typeface="Arial Black" panose="020B0A04020102020204"/>
                <a:cs typeface="Arial Black" panose="020B0A04020102020204"/>
              </a:rPr>
              <a:t>ΣΕ</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ΜΕΡΙΚΕΣ</a:t>
            </a:r>
            <a:r>
              <a:rPr sz="1700" spc="-65" dirty="0">
                <a:latin typeface="Arial Black" panose="020B0A04020102020204"/>
                <a:cs typeface="Arial Black" panose="020B0A04020102020204"/>
              </a:rPr>
              <a:t> </a:t>
            </a:r>
            <a:r>
              <a:rPr sz="1700">
                <a:latin typeface="Arial Black" panose="020B0A04020102020204"/>
                <a:cs typeface="Arial Black" panose="020B0A04020102020204"/>
              </a:rPr>
              <a:t>ΕΓΚΑΤΑΣΤΑΣΕΙΣ</a:t>
            </a:r>
            <a:r>
              <a:rPr sz="1700" spc="-65">
                <a:latin typeface="Arial Black" panose="020B0A04020102020204"/>
                <a:cs typeface="Arial Black" panose="020B0A04020102020204"/>
              </a:rPr>
              <a:t> </a:t>
            </a:r>
            <a:r>
              <a:rPr sz="1700" smtClean="0">
                <a:latin typeface="Arial Black" panose="020B0A04020102020204"/>
                <a:cs typeface="Arial Black" panose="020B0A04020102020204"/>
              </a:rPr>
              <a:t>ΝΤΗΖΕΛΟ</a:t>
            </a:r>
            <a:r>
              <a:rPr lang="el-GR" sz="1700" dirty="0" smtClean="0">
                <a:latin typeface="Arial Black" panose="020B0A04020102020204"/>
                <a:cs typeface="Arial Black" panose="020B0A04020102020204"/>
              </a:rPr>
              <a:t>-</a:t>
            </a:r>
            <a:r>
              <a:rPr sz="1700" smtClean="0">
                <a:latin typeface="Arial Black" panose="020B0A04020102020204"/>
                <a:cs typeface="Arial Black" panose="020B0A04020102020204"/>
              </a:rPr>
              <a:t>ΗΛΕΚΤΡΟΚΙΝΗΣ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dirty="0">
                <a:latin typeface="Arial Black" panose="020B0A04020102020204"/>
                <a:cs typeface="Arial Black" panose="020B0A04020102020204"/>
              </a:rPr>
              <a:t>,</a:t>
            </a:r>
            <a:r>
              <a:rPr sz="1700" spc="-65" dirty="0">
                <a:latin typeface="Arial Black" panose="020B0A04020102020204"/>
                <a:cs typeface="Arial Black" panose="020B0A04020102020204"/>
              </a:rPr>
              <a:t> </a:t>
            </a:r>
            <a:r>
              <a:rPr sz="1700" spc="-25" dirty="0">
                <a:latin typeface="Arial Black" panose="020B0A04020102020204"/>
                <a:cs typeface="Arial Black" panose="020B0A04020102020204"/>
              </a:rPr>
              <a:t>ΤΟ </a:t>
            </a:r>
            <a:r>
              <a:rPr sz="1700" dirty="0">
                <a:latin typeface="Arial Black" panose="020B0A04020102020204"/>
                <a:cs typeface="Arial Black" panose="020B0A04020102020204"/>
              </a:rPr>
              <a:t>ΩΣΤΙΚΟ</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ΕΔΡΑΝΟ</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ΤΟΠΟΘΕΤΕΙΤΑΙ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ΠΡΥΜΑ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ΠΡΟΩΣΤΗΡΙΟΥ ΗΛΕΚΤΡΟΚΙΝΗΤΗΡΑ.</a:t>
            </a:r>
            <a:endParaRPr sz="1700">
              <a:latin typeface="Arial Black" panose="020B0A04020102020204"/>
              <a:cs typeface="Arial Black" panose="020B0A04020102020204"/>
            </a:endParaRPr>
          </a:p>
          <a:p>
            <a:pPr marL="12700" marR="5080">
              <a:lnSpc>
                <a:spcPct val="100000"/>
              </a:lnSpc>
              <a:spcBef>
                <a:spcPts val="350"/>
              </a:spcBef>
            </a:pPr>
            <a:r>
              <a:rPr sz="1700" dirty="0">
                <a:latin typeface="Arial Black" panose="020B0A04020102020204"/>
                <a:cs typeface="Arial Black" panose="020B0A04020102020204"/>
              </a:rPr>
              <a:t>Ο</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ΩΣΤΙΚΟΣ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ΤΡΙΒΕΑΣ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ΣΤΙΣ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ΠΕΡΙΠΤΩΣΕΙΣ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ΠΑΡΟΥΣΙΑΣ</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ΜΕΙΩΤΗΡΑ </a:t>
            </a:r>
            <a:r>
              <a:rPr sz="1700" dirty="0">
                <a:latin typeface="Arial Black" panose="020B0A04020102020204"/>
                <a:cs typeface="Arial Black" panose="020B0A04020102020204"/>
              </a:rPr>
              <a:t>ΣΤΡΟΦΩΝ,</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ΒΡΙΣΚΕΤΑΙ</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ΕΝΤΟΣ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0" dirty="0">
                <a:latin typeface="Arial Black" panose="020B0A04020102020204"/>
                <a:cs typeface="Arial Black" panose="020B0A04020102020204"/>
              </a:rPr>
              <a:t> </a:t>
            </a:r>
            <a:r>
              <a:rPr sz="1700" dirty="0">
                <a:latin typeface="Arial Black" panose="020B0A04020102020204"/>
                <a:cs typeface="Arial Black" panose="020B0A04020102020204"/>
              </a:rPr>
              <a:t>ΚΕΛΥΦΟΥΣ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40" dirty="0">
                <a:latin typeface="Arial Black" panose="020B0A04020102020204"/>
                <a:cs typeface="Arial Black" panose="020B0A04020102020204"/>
              </a:rPr>
              <a:t> </a:t>
            </a:r>
            <a:r>
              <a:rPr sz="1700" spc="-25" dirty="0">
                <a:latin typeface="Arial Black" panose="020B0A04020102020204"/>
                <a:cs typeface="Arial Black" panose="020B0A04020102020204"/>
              </a:rPr>
              <a:t>ΚΑΙ </a:t>
            </a:r>
            <a:r>
              <a:rPr sz="1700" dirty="0">
                <a:latin typeface="Arial Black" panose="020B0A04020102020204"/>
                <a:cs typeface="Arial Black" panose="020B0A04020102020204"/>
              </a:rPr>
              <a:t>ΛΙΠΑΙΝΕΤΑΙ</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ΑΠΟ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ΛΙΠΑΝΤΙΚΟ</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ΜΕΙΩΤΗΡΑ.</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ΚΑΤΑΝΑΛΩΝΕΙ </a:t>
            </a:r>
            <a:r>
              <a:rPr sz="1700" dirty="0">
                <a:latin typeface="Arial Black" panose="020B0A04020102020204"/>
                <a:cs typeface="Arial Black" panose="020B0A04020102020204"/>
              </a:rPr>
              <a:t>ΠΕΡΙΠΟΥ</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ΤΟ</a:t>
            </a:r>
            <a:r>
              <a:rPr sz="1700" spc="-15" dirty="0">
                <a:latin typeface="Arial Black" panose="020B0A04020102020204"/>
                <a:cs typeface="Arial Black" panose="020B0A04020102020204"/>
              </a:rPr>
              <a:t> </a:t>
            </a:r>
            <a:r>
              <a:rPr sz="1700" dirty="0">
                <a:solidFill>
                  <a:srgbClr val="FF0000"/>
                </a:solidFill>
                <a:latin typeface="Arial Black" panose="020B0A04020102020204"/>
                <a:cs typeface="Arial Black" panose="020B0A04020102020204"/>
              </a:rPr>
              <a:t>0,5%</a:t>
            </a:r>
            <a:r>
              <a:rPr sz="1700" spc="-45" dirty="0">
                <a:solidFill>
                  <a:srgbClr val="FF0000"/>
                </a:solidFill>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ΠΡΟΣΔΙΔΟΜΕΝΗΣ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ΙΣΧΥΟΣ,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30" dirty="0">
                <a:latin typeface="Arial Black" panose="020B0A04020102020204"/>
                <a:cs typeface="Arial Black" panose="020B0A04020102020204"/>
              </a:rPr>
              <a:t> </a:t>
            </a:r>
            <a:r>
              <a:rPr sz="1700" spc="-10" dirty="0">
                <a:latin typeface="Arial Black" panose="020B0A04020102020204"/>
                <a:cs typeface="Arial Black" panose="020B0A04020102020204"/>
              </a:rPr>
              <a:t>ΟΠΟΙΑ </a:t>
            </a:r>
            <a:r>
              <a:rPr sz="1700" dirty="0">
                <a:latin typeface="Arial Black" panose="020B0A04020102020204"/>
                <a:cs typeface="Arial Black" panose="020B0A04020102020204"/>
              </a:rPr>
              <a:t>ΜΕΤΑΤΡΕΠΕΙ</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ΣΕ</a:t>
            </a:r>
            <a:r>
              <a:rPr sz="1700" spc="-35" dirty="0">
                <a:latin typeface="Arial Black" panose="020B0A04020102020204"/>
                <a:cs typeface="Arial Black" panose="020B0A04020102020204"/>
              </a:rPr>
              <a:t> </a:t>
            </a:r>
            <a:r>
              <a:rPr sz="1700" spc="-10" dirty="0">
                <a:latin typeface="Arial Black" panose="020B0A04020102020204"/>
                <a:cs typeface="Arial Black" panose="020B0A04020102020204"/>
              </a:rPr>
              <a:t>ΘΕΡΜΟΤΗΤΑ.</a:t>
            </a:r>
            <a:endParaRPr sz="1700">
              <a:latin typeface="Arial Black" panose="020B0A04020102020204"/>
              <a:cs typeface="Arial Black" panose="020B0A04020102020204"/>
            </a:endParaRPr>
          </a:p>
        </p:txBody>
      </p:sp>
      <p:sp>
        <p:nvSpPr>
          <p:cNvPr id="4" name="object 4"/>
          <p:cNvSpPr txBox="1"/>
          <p:nvPr/>
        </p:nvSpPr>
        <p:spPr>
          <a:xfrm>
            <a:off x="364490" y="194055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5" name="object 5"/>
          <p:cNvSpPr txBox="1"/>
          <p:nvPr/>
        </p:nvSpPr>
        <p:spPr>
          <a:xfrm>
            <a:off x="364490" y="250317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6" name="object 6"/>
          <p:cNvSpPr txBox="1"/>
          <p:nvPr/>
        </p:nvSpPr>
        <p:spPr>
          <a:xfrm>
            <a:off x="364490" y="306577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7" name="object 7"/>
          <p:cNvSpPr txBox="1"/>
          <p:nvPr/>
        </p:nvSpPr>
        <p:spPr>
          <a:xfrm>
            <a:off x="364490" y="3887470"/>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8" name="object 8"/>
          <p:cNvSpPr txBox="1"/>
          <p:nvPr/>
        </p:nvSpPr>
        <p:spPr>
          <a:xfrm>
            <a:off x="364490" y="4709159"/>
            <a:ext cx="217804" cy="284480"/>
          </a:xfrm>
          <a:prstGeom prst="rect">
            <a:avLst/>
          </a:prstGeom>
        </p:spPr>
        <p:txBody>
          <a:bodyPr vert="horz" wrap="square" lIns="0" tIns="12700" rIns="0" bIns="0" rtlCol="0">
            <a:spAutoFit/>
          </a:bodyPr>
          <a:lstStyle/>
          <a:p>
            <a:pPr marL="12700">
              <a:lnSpc>
                <a:spcPct val="100000"/>
              </a:lnSpc>
              <a:spcBef>
                <a:spcPts val="100"/>
              </a:spcBef>
            </a:pPr>
            <a:r>
              <a:rPr sz="1700" dirty="0">
                <a:solidFill>
                  <a:srgbClr val="FF0000"/>
                </a:solidFill>
                <a:latin typeface="Wingdings" panose="05000000000000000000"/>
                <a:cs typeface="Wingdings" panose="05000000000000000000"/>
              </a:rPr>
              <a:t></a:t>
            </a:r>
            <a:endParaRPr sz="1700">
              <a:latin typeface="Wingdings" panose="05000000000000000000"/>
              <a:cs typeface="Wingdings" panose="05000000000000000000"/>
            </a:endParaRPr>
          </a:p>
        </p:txBody>
      </p:sp>
      <p:sp>
        <p:nvSpPr>
          <p:cNvPr id="9" name="object 9"/>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10" name="object 10"/>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dirty="0"/>
              <a:t>ΩΣΤΙΚΟΣ</a:t>
            </a:r>
            <a:r>
              <a:rPr sz="2400" spc="-125" dirty="0"/>
              <a:t> </a:t>
            </a:r>
            <a:r>
              <a:rPr sz="2400" spc="-10" dirty="0"/>
              <a:t>ΤΡΙΒΕΑΣ</a:t>
            </a:r>
            <a:endParaRPr sz="2400"/>
          </a:p>
        </p:txBody>
      </p:sp>
    </p:spTree>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61770"/>
            <a:ext cx="8338184" cy="4450080"/>
          </a:xfrm>
          <a:prstGeom prst="rect">
            <a:avLst/>
          </a:prstGeom>
        </p:spPr>
        <p:txBody>
          <a:bodyPr vert="horz" wrap="square" lIns="0" tIns="12700" rIns="0" bIns="0" rtlCol="0">
            <a:spAutoFit/>
          </a:bodyPr>
          <a:lstStyle/>
          <a:p>
            <a:pPr marL="355600" marR="530860" indent="-342900">
              <a:lnSpc>
                <a:spcPct val="100000"/>
              </a:lnSpc>
              <a:spcBef>
                <a:spcPts val="10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ΤΟ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ΙΔΙΑΙΤΕΡΟ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ΤΜΗΜΑ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ΑΤΡΑΚΤΟΥ,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ΣΤΟ</a:t>
            </a:r>
            <a:r>
              <a:rPr sz="2000" spc="-10" dirty="0">
                <a:latin typeface="Arial Black" panose="020B0A04020102020204"/>
                <a:cs typeface="Arial Black" panose="020B0A04020102020204"/>
              </a:rPr>
              <a:t> ΟΠΟΙΟ </a:t>
            </a:r>
            <a:r>
              <a:rPr sz="2000" dirty="0">
                <a:latin typeface="Arial Black" panose="020B0A04020102020204"/>
                <a:cs typeface="Arial Black" panose="020B0A04020102020204"/>
              </a:rPr>
              <a:t>ΠΡΟΣΑΡΜΟΖΕΤΑΙ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ΩΣΤΙΚΟΣ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ΤΡΙΒΕΑΣ</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ΟΝΟΜΑΖΕΤΑΙ </a:t>
            </a:r>
            <a:r>
              <a:rPr sz="2000" dirty="0">
                <a:latin typeface="Arial Black" panose="020B0A04020102020204"/>
                <a:cs typeface="Arial Black" panose="020B0A04020102020204"/>
              </a:rPr>
              <a:t>ΩΣΤΙΚΗ</a:t>
            </a:r>
            <a:r>
              <a:rPr sz="2000" spc="-20" dirty="0">
                <a:latin typeface="Arial Black" panose="020B0A04020102020204"/>
                <a:cs typeface="Arial Black" panose="020B0A04020102020204"/>
              </a:rPr>
              <a:t> </a:t>
            </a:r>
            <a:r>
              <a:rPr sz="2000" spc="-10" dirty="0">
                <a:latin typeface="Arial Black" panose="020B0A04020102020204"/>
                <a:cs typeface="Arial Black" panose="020B0A04020102020204"/>
              </a:rPr>
              <a:t>ΑΤΡΑΚΤΟΣ.</a:t>
            </a:r>
            <a:endParaRPr sz="2000">
              <a:latin typeface="Arial Black" panose="020B0A04020102020204"/>
              <a:cs typeface="Arial Black" panose="020B0A04020102020204"/>
            </a:endParaRPr>
          </a:p>
          <a:p>
            <a:pPr marL="355600" marR="278765" indent="-342900">
              <a:lnSpc>
                <a:spcPct val="100000"/>
              </a:lnSpc>
              <a:spcBef>
                <a:spcPts val="41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ΣΤΟ</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ΤΜΗΜΑ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ΑΥΤΟ</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ΑΤΡΑΚΤΟΥ</a:t>
            </a:r>
            <a:r>
              <a:rPr sz="2000" spc="-10" dirty="0">
                <a:latin typeface="Arial Black" panose="020B0A04020102020204"/>
                <a:cs typeface="Arial Black" panose="020B0A04020102020204"/>
              </a:rPr>
              <a:t> ΔΙΑΜΟΡΦΩΝΟΝΤΑΙ </a:t>
            </a:r>
            <a:r>
              <a:rPr sz="2000" dirty="0">
                <a:latin typeface="Arial Black" panose="020B0A04020102020204"/>
                <a:cs typeface="Arial Black" panose="020B0A04020102020204"/>
              </a:rPr>
              <a:t>ΕΠΙΠΕΔΟΙ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ΔΑΚΤΥΛΙΟΙ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ΚΑΘΕΤΟΙ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ΣΤΟΝ</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ΑΞΟΝΑ.</a:t>
            </a:r>
            <a:endParaRPr sz="2000">
              <a:latin typeface="Arial Black" panose="020B0A04020102020204"/>
              <a:cs typeface="Arial Black" panose="020B0A04020102020204"/>
            </a:endParaRPr>
          </a:p>
          <a:p>
            <a:pPr marL="355600" marR="5080" indent="-342900">
              <a:lnSpc>
                <a:spcPct val="100000"/>
              </a:lnSpc>
              <a:spcBef>
                <a:spcPts val="400"/>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ΟΙ</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ΔΑΚΤΥΛΙΟΙ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ΑΥΤΟΙ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ΠΕΡΙΣΤΡΕΦΟΝΤΑΙ</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ΕΝΤΟΣ </a:t>
            </a:r>
            <a:r>
              <a:rPr sz="2000" dirty="0">
                <a:latin typeface="Arial Black" panose="020B0A04020102020204"/>
                <a:cs typeface="Arial Black" panose="020B0A04020102020204"/>
              </a:rPr>
              <a:t>ΕΞΩΤΕΡΙΚΟΥ</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ΠΛΑΙΣΙΟΥ,</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ΟΠΟΙΟ</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ΦΕΡΕΙ </a:t>
            </a:r>
            <a:r>
              <a:rPr sz="2000" dirty="0">
                <a:latin typeface="Arial Black" panose="020B0A04020102020204"/>
                <a:cs typeface="Arial Black" panose="020B0A04020102020204"/>
              </a:rPr>
              <a:t>ΑΝΤΙΣΤΟΙΧΟΥΣ</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ΔΑΚΤΥΛΙΟΕΙΔΕΙΣ</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ΑΥΛΑΚΕΣ,</a:t>
            </a:r>
            <a:r>
              <a:rPr sz="2000" spc="-30" dirty="0">
                <a:latin typeface="Arial Black" panose="020B0A04020102020204"/>
                <a:cs typeface="Arial Black" panose="020B0A04020102020204"/>
              </a:rPr>
              <a:t> </a:t>
            </a:r>
            <a:r>
              <a:rPr sz="2000" dirty="0">
                <a:latin typeface="Arial Black" panose="020B0A04020102020204"/>
                <a:cs typeface="Arial Black" panose="020B0A04020102020204"/>
              </a:rPr>
              <a:t>ΕΝΤΟΣ</a:t>
            </a:r>
            <a:r>
              <a:rPr sz="2000" spc="-25" dirty="0">
                <a:latin typeface="Arial Black" panose="020B0A04020102020204"/>
                <a:cs typeface="Arial Black" panose="020B0A04020102020204"/>
              </a:rPr>
              <a:t> ΤΩΝ </a:t>
            </a:r>
            <a:r>
              <a:rPr sz="2000" dirty="0">
                <a:latin typeface="Arial Black" panose="020B0A04020102020204"/>
                <a:cs typeface="Arial Black" panose="020B0A04020102020204"/>
              </a:rPr>
              <a:t>ΟΠΟΙΩΝ</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ΟΛΙΣΘΑΙΝΟΥΝ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ΟΙ</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ΔΑΚΤΥΛΙΟΙ</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ΤΗΣ</a:t>
            </a:r>
            <a:r>
              <a:rPr sz="2000" spc="-15" dirty="0">
                <a:latin typeface="Arial Black" panose="020B0A04020102020204"/>
                <a:cs typeface="Arial Black" panose="020B0A04020102020204"/>
              </a:rPr>
              <a:t> </a:t>
            </a:r>
            <a:r>
              <a:rPr sz="2000" spc="-10" dirty="0">
                <a:latin typeface="Arial Black" panose="020B0A04020102020204"/>
                <a:cs typeface="Arial Black" panose="020B0A04020102020204"/>
              </a:rPr>
              <a:t>ΩΣΤΙΚΗΣ ΑΤΡΑΚΤΟΥ.</a:t>
            </a:r>
            <a:endParaRPr sz="2000">
              <a:latin typeface="Arial Black" panose="020B0A04020102020204"/>
              <a:cs typeface="Arial Black" panose="020B0A04020102020204"/>
            </a:endParaRPr>
          </a:p>
          <a:p>
            <a:pPr marL="355600" marR="241300" indent="-342900">
              <a:lnSpc>
                <a:spcPct val="100000"/>
              </a:lnSpc>
              <a:spcBef>
                <a:spcPts val="415"/>
              </a:spcBef>
              <a:buClr>
                <a:srgbClr val="FF0000"/>
              </a:buClr>
              <a:buFont typeface="Wingdings" panose="05000000000000000000"/>
              <a:buChar char=""/>
              <a:tabLst>
                <a:tab pos="355600" algn="l"/>
              </a:tabLst>
            </a:pPr>
            <a:r>
              <a:rPr sz="2000" dirty="0">
                <a:latin typeface="Arial Black" panose="020B0A04020102020204"/>
                <a:cs typeface="Arial Black" panose="020B0A04020102020204"/>
              </a:rPr>
              <a:t>ΤΟ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ΑΞΟΝΙΚΟ</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ΔΙΑΚΕΝΟ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ΜΕΤΑΞΥ</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ΔΑΚΤΥΛΙΩΝ</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ΚΑΙ </a:t>
            </a:r>
            <a:r>
              <a:rPr sz="2000" dirty="0">
                <a:latin typeface="Arial Black" panose="020B0A04020102020204"/>
                <a:cs typeface="Arial Black" panose="020B0A04020102020204"/>
              </a:rPr>
              <a:t>ΤΩΝ</a:t>
            </a:r>
            <a:r>
              <a:rPr sz="2000" spc="-20" dirty="0">
                <a:latin typeface="Arial Black" panose="020B0A04020102020204"/>
                <a:cs typeface="Arial Black" panose="020B0A04020102020204"/>
              </a:rPr>
              <a:t> </a:t>
            </a:r>
            <a:r>
              <a:rPr sz="2000" dirty="0">
                <a:latin typeface="Arial Black" panose="020B0A04020102020204"/>
                <a:cs typeface="Arial Black" panose="020B0A04020102020204"/>
              </a:rPr>
              <a:t>ΤΟΙΧΩΜΑΤΩΝ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ΤΩΝ</a:t>
            </a:r>
            <a:r>
              <a:rPr sz="2000" spc="-5" dirty="0">
                <a:latin typeface="Arial Black" panose="020B0A04020102020204"/>
                <a:cs typeface="Arial Black" panose="020B0A04020102020204"/>
              </a:rPr>
              <a:t> </a:t>
            </a:r>
            <a:r>
              <a:rPr sz="2000" dirty="0">
                <a:latin typeface="Arial Black" panose="020B0A04020102020204"/>
                <a:cs typeface="Arial Black" panose="020B0A04020102020204"/>
              </a:rPr>
              <a:t>ΑΥΛΑΚΩΝ</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ΠΟΛΥ</a:t>
            </a:r>
            <a:r>
              <a:rPr sz="2000" spc="-5" dirty="0">
                <a:latin typeface="Arial Black" panose="020B0A04020102020204"/>
                <a:cs typeface="Arial Black" panose="020B0A04020102020204"/>
              </a:rPr>
              <a:t> </a:t>
            </a:r>
            <a:r>
              <a:rPr sz="2000" spc="-10" dirty="0">
                <a:latin typeface="Arial Black" panose="020B0A04020102020204"/>
                <a:cs typeface="Arial Black" panose="020B0A04020102020204"/>
              </a:rPr>
              <a:t>ΜΙΚΡΟ, </a:t>
            </a:r>
            <a:r>
              <a:rPr sz="2000" dirty="0">
                <a:latin typeface="Arial Black" panose="020B0A04020102020204"/>
                <a:cs typeface="Arial Black" panose="020B0A04020102020204"/>
              </a:rPr>
              <a:t>ΤΟΣΟ</a:t>
            </a:r>
            <a:r>
              <a:rPr sz="2000" spc="-25" dirty="0">
                <a:latin typeface="Arial Black" panose="020B0A04020102020204"/>
                <a:cs typeface="Arial Black" panose="020B0A04020102020204"/>
              </a:rPr>
              <a:t> </a:t>
            </a:r>
            <a:r>
              <a:rPr sz="2000" dirty="0">
                <a:latin typeface="Arial Black" panose="020B0A04020102020204"/>
                <a:cs typeface="Arial Black" panose="020B0A04020102020204"/>
              </a:rPr>
              <a:t>ΟΣΟ</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ΧΡΕΙΑΖΕΤΑΙ</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15" dirty="0">
                <a:latin typeface="Arial Black" panose="020B0A04020102020204"/>
                <a:cs typeface="Arial Black" panose="020B0A04020102020204"/>
              </a:rPr>
              <a:t> </a:t>
            </a:r>
            <a:r>
              <a:rPr sz="2000" dirty="0">
                <a:latin typeface="Arial Black" panose="020B0A04020102020204"/>
                <a:cs typeface="Arial Black" panose="020B0A04020102020204"/>
              </a:rPr>
              <a:t>ΠΑΡΕΜΒΟΛΗ</a:t>
            </a:r>
            <a:r>
              <a:rPr sz="2000" spc="-10"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spc="-10" dirty="0">
                <a:latin typeface="Arial Black" panose="020B0A04020102020204"/>
                <a:cs typeface="Arial Black" panose="020B0A04020102020204"/>
              </a:rPr>
              <a:t>ΛΙΠΑΝΤΙΚΟΥ.</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spTree>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pic>
        <p:nvPicPr>
          <p:cNvPr id="4" name="object 4"/>
          <p:cNvPicPr/>
          <p:nvPr/>
        </p:nvPicPr>
        <p:blipFill>
          <a:blip r:embed="rId1" cstate="print"/>
          <a:stretch>
            <a:fillRect/>
          </a:stretch>
        </p:blipFill>
        <p:spPr>
          <a:xfrm>
            <a:off x="1046181" y="1253942"/>
            <a:ext cx="7267780" cy="4937334"/>
          </a:xfrm>
          <a:prstGeom prst="rect">
            <a:avLst/>
          </a:prstGeom>
        </p:spPr>
      </p:pic>
    </p:spTree>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55420"/>
            <a:ext cx="8415020" cy="4093428"/>
          </a:xfrm>
          <a:prstGeom prst="rect">
            <a:avLst/>
          </a:prstGeom>
        </p:spPr>
        <p:txBody>
          <a:bodyPr vert="horz" wrap="square" lIns="0" tIns="12700" rIns="0" bIns="0" rtlCol="0">
            <a:spAutoFit/>
          </a:bodyPr>
          <a:lstStyle/>
          <a:p>
            <a:pPr marL="355600" marR="83185" indent="-342900">
              <a:lnSpc>
                <a:spcPct val="100000"/>
              </a:lnSpc>
              <a:spcBef>
                <a:spcPts val="10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ΣΤΙΣ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ΣΥΓΧΡΟΝΕΣ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ΕΓΚΑΤΑΣΤΑΣΕΙΣ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ΔΕΝ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ΧΡΗΣΙΜΟΠΟΙΟΥΝΤΑΙ </a:t>
            </a:r>
            <a:r>
              <a:rPr sz="1800" dirty="0">
                <a:latin typeface="Arial Black" panose="020B0A04020102020204"/>
                <a:cs typeface="Arial Black" panose="020B0A04020102020204"/>
              </a:rPr>
              <a:t>ΠΟΛΛΑΠΛΟΙ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ΔΑΚΤΥΛΙΟΙ,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ΑΛΛΑ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ΕΝΑΣ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ΜΟΝΑΔΙΚΟΣ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ΔΑΚΤΥΛΙΟΣ </a:t>
            </a:r>
            <a:r>
              <a:rPr sz="1800" dirty="0">
                <a:latin typeface="Arial Black" panose="020B0A04020102020204"/>
                <a:cs typeface="Arial Black" panose="020B0A04020102020204"/>
              </a:rPr>
              <a:t>ΩΣΤΙΚΟΥ </a:t>
            </a:r>
            <a:r>
              <a:rPr sz="1800" spc="-10" dirty="0">
                <a:latin typeface="Arial Black" panose="020B0A04020102020204"/>
                <a:cs typeface="Arial Black" panose="020B0A04020102020204"/>
              </a:rPr>
              <a:t>ΤΡΙΒΕΑ.</a:t>
            </a:r>
            <a:endParaRPr sz="1800">
              <a:latin typeface="Arial Black" panose="020B0A04020102020204"/>
              <a:cs typeface="Arial Black" panose="020B0A04020102020204"/>
            </a:endParaRPr>
          </a:p>
          <a:p>
            <a:pPr marL="355600" marR="303530"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ΑΠΟΒΟΛΗ 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ΑΝΑΠΤΥΣΣΟΜΕΝΗΣ ΘΕΡΜΟΤΗΤΑΣ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ΓΙΝΕΤΑΙ </a:t>
            </a:r>
            <a:r>
              <a:rPr sz="1800" dirty="0">
                <a:latin typeface="Arial Black" panose="020B0A04020102020204"/>
                <a:cs typeface="Arial Black" panose="020B0A04020102020204"/>
              </a:rPr>
              <a:t>ΜΕ</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ΚΥΚΛΟΦΟΡΙΑ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ΝΕΡΟΥ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ΜΕΣΑ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spc="-10" dirty="0">
                <a:latin typeface="Arial Black" panose="020B0A04020102020204"/>
                <a:cs typeface="Arial Black" panose="020B0A04020102020204"/>
              </a:rPr>
              <a:t>ΚΑΤΑΛΛΗΛΕΣ </a:t>
            </a:r>
            <a:r>
              <a:rPr sz="1800" dirty="0">
                <a:latin typeface="Arial Black" panose="020B0A04020102020204"/>
                <a:cs typeface="Arial Black" panose="020B0A04020102020204"/>
              </a:rPr>
              <a:t>ΚΟΙΛΟΤΗΤΕΣ 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ΚΕΛΥΦΟΥΣ</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ΤΟΥ.</a:t>
            </a:r>
            <a:endParaRPr sz="1800">
              <a:latin typeface="Arial Black" panose="020B0A04020102020204"/>
              <a:cs typeface="Arial Black" panose="020B0A04020102020204"/>
            </a:endParaRPr>
          </a:p>
          <a:p>
            <a:pPr marL="355600" marR="5080"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ΕΠΙΦΑΝΕΙΕΣ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ΕΠΑΦΗΣ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ΔΑΚΤΥΛΙΩΝ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ΑΥΛΑΚΩΝ </a:t>
            </a:r>
            <a:r>
              <a:rPr sz="1800" dirty="0">
                <a:latin typeface="Arial Black" panose="020B0A04020102020204"/>
                <a:cs typeface="Arial Black" panose="020B0A04020102020204"/>
              </a:rPr>
              <a:t>ΦΕΡΟΥΝ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ΕΠΙΣΤΡΩΣΕΙΣ 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ΕΙΔΙΚΑ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ΜΕΤΑΛΛΑ (ΑΝΤΙΣΤΟΙΧΑ</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ΜΕ </a:t>
            </a:r>
            <a:r>
              <a:rPr sz="1800" dirty="0">
                <a:latin typeface="Arial Black" panose="020B0A04020102020204"/>
                <a:cs typeface="Arial Black" panose="020B0A04020102020204"/>
              </a:rPr>
              <a:t>ΕΚΕΙΝΑ,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ΚΥΡΙΑ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ΕΔΡΑΝΑ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ΜΗΧΑΝΗΣ).</a:t>
            </a:r>
            <a:endParaRPr sz="1800">
              <a:latin typeface="Arial Black" panose="020B0A04020102020204"/>
              <a:cs typeface="Arial Black" panose="020B0A04020102020204"/>
            </a:endParaRPr>
          </a:p>
          <a:p>
            <a:pPr marL="355600" marR="843280" indent="-342900">
              <a:lnSpc>
                <a:spcPts val="2160"/>
              </a:lnSpc>
              <a:spcBef>
                <a:spcPts val="43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ΕΝΑΣ ΔΙΑΦΟΡΕΤΙΚΟΣ ΤΥΠΟΣ ΩΣΤΙΚΟΥ ΤΡΙΒΕΑ ΕΙΝΑΙ</a:t>
            </a:r>
            <a:r>
              <a:rPr sz="1800" spc="-15" dirty="0">
                <a:latin typeface="Arial Black" panose="020B0A04020102020204"/>
                <a:cs typeface="Arial Black" panose="020B0A04020102020204"/>
              </a:rPr>
              <a:t> </a:t>
            </a:r>
            <a:r>
              <a:rPr sz="1800" spc="-25" dirty="0">
                <a:latin typeface="Arial Black" panose="020B0A04020102020204"/>
                <a:cs typeface="Arial Black" panose="020B0A04020102020204"/>
              </a:rPr>
              <a:t>ΤΟ </a:t>
            </a:r>
            <a:r>
              <a:rPr sz="1800" dirty="0">
                <a:latin typeface="Arial Black" panose="020B0A04020102020204"/>
                <a:cs typeface="Arial Black" panose="020B0A04020102020204"/>
              </a:rPr>
              <a:t>ΕΔΡΑΝΟ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ΤΥΠΟΥ</a:t>
            </a:r>
            <a:r>
              <a:rPr sz="1800" spc="20" dirty="0">
                <a:latin typeface="Arial Black" panose="020B0A04020102020204"/>
                <a:cs typeface="Arial Black" panose="020B0A04020102020204"/>
              </a:rPr>
              <a:t> </a:t>
            </a:r>
            <a:r>
              <a:rPr sz="1850" i="1" spc="-10" dirty="0">
                <a:solidFill>
                  <a:srgbClr val="FF0000"/>
                </a:solidFill>
                <a:latin typeface="Arial Black" panose="020B0A04020102020204"/>
                <a:cs typeface="Arial Black" panose="020B0A04020102020204"/>
              </a:rPr>
              <a:t>MITCHELL</a:t>
            </a:r>
            <a:r>
              <a:rPr sz="1850" i="1" spc="-10" dirty="0">
                <a:latin typeface="Arial Black" panose="020B0A04020102020204"/>
                <a:cs typeface="Arial Black" panose="020B0A04020102020204"/>
              </a:rPr>
              <a:t>.</a:t>
            </a:r>
            <a:endParaRPr sz="1850">
              <a:latin typeface="Arial Black" panose="020B0A04020102020204"/>
              <a:cs typeface="Arial Black" panose="020B0A04020102020204"/>
            </a:endParaRPr>
          </a:p>
          <a:p>
            <a:pPr marL="355600" marR="156210" indent="-342900">
              <a:lnSpc>
                <a:spcPct val="100000"/>
              </a:lnSpc>
              <a:spcBef>
                <a:spcPts val="29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ΣΥΓΚΕΚΡΙΜΕΝΟ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ΕΔΡΑΝΟ</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ΧΡΗΣΙΜΟΠΟΙΕΙΤΑΙ</a:t>
            </a:r>
            <a:r>
              <a:rPr sz="1800" spc="-15">
                <a:latin typeface="Arial Black" panose="020B0A04020102020204"/>
                <a:cs typeface="Arial Black" panose="020B0A04020102020204"/>
              </a:rPr>
              <a:t> </a:t>
            </a:r>
            <a:r>
              <a:rPr lang="el-GR" sz="1800" spc="-15" dirty="0" smtClean="0">
                <a:latin typeface="Arial Black" panose="020B0A04020102020204"/>
                <a:cs typeface="Arial Black" panose="020B0A04020102020204"/>
              </a:rPr>
              <a:t>ΕΝΑΣ </a:t>
            </a:r>
            <a:r>
              <a:rPr sz="1800" spc="-10" smtClean="0">
                <a:latin typeface="Arial Black" panose="020B0A04020102020204"/>
                <a:cs typeface="Arial Black" panose="020B0A04020102020204"/>
              </a:rPr>
              <a:t>ΜΟΝΑΔΙΚΟΣ </a:t>
            </a:r>
            <a:r>
              <a:rPr sz="1800" dirty="0">
                <a:latin typeface="Arial Black" panose="020B0A04020102020204"/>
                <a:cs typeface="Arial Black" panose="020B0A04020102020204"/>
              </a:rPr>
              <a:t>ΩΣΤΙΚΟΣ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ΔΑΚΤΥΛΙΟΣ,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 ΟΠΟΙΟΣ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ΠΕΡΙΣΤΡΕΦΕΤΑΙ</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ΚΑΤΑΛΛΗΛΟ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ΑΥΛΑΚΑ.</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spTree>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24940"/>
            <a:ext cx="8475980" cy="4048760"/>
          </a:xfrm>
          <a:prstGeom prst="rect">
            <a:avLst/>
          </a:prstGeom>
        </p:spPr>
        <p:txBody>
          <a:bodyPr vert="horz" wrap="square" lIns="0" tIns="12700" rIns="0" bIns="0" rtlCol="0">
            <a:spAutoFit/>
          </a:bodyPr>
          <a:lstStyle/>
          <a:p>
            <a:pPr marL="355600" marR="363855" indent="-342900">
              <a:lnSpc>
                <a:spcPct val="100000"/>
              </a:lnSpc>
              <a:spcBef>
                <a:spcPts val="10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ΣΤΟΝ</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ΑΥΛΑΚΑ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(ΣΤΙΣ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ΔΥΟ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ΠΛΕΥΡΕΣ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ΠΡΟΣΑΡΜΟΖΟΝΤΑΙ </a:t>
            </a:r>
            <a:r>
              <a:rPr sz="1800" dirty="0">
                <a:latin typeface="Arial Black" panose="020B0A04020102020204"/>
                <a:cs typeface="Arial Black" panose="020B0A04020102020204"/>
              </a:rPr>
              <a:t>ΕΙΔΙΚΑ</a:t>
            </a:r>
            <a:r>
              <a:rPr sz="1800" spc="-20" dirty="0">
                <a:latin typeface="Arial Black" panose="020B0A04020102020204"/>
                <a:cs typeface="Arial Black" panose="020B0A04020102020204"/>
              </a:rPr>
              <a:t> </a:t>
            </a:r>
            <a:r>
              <a:rPr sz="1800" spc="-10" dirty="0">
                <a:latin typeface="Arial Black" panose="020B0A04020102020204"/>
                <a:cs typeface="Arial Black" panose="020B0A04020102020204"/>
              </a:rPr>
              <a:t>ΠΕΔΙΛΑ.</a:t>
            </a:r>
            <a:endParaRPr sz="1800">
              <a:latin typeface="Arial Black" panose="020B0A04020102020204"/>
              <a:cs typeface="Arial Black" panose="020B0A04020102020204"/>
            </a:endParaRPr>
          </a:p>
          <a:p>
            <a:pPr marL="355600" marR="5080"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ΚΑΘΕ</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ΠΕΔΙΛΟ ΕΔΡΑΖΕΤΑΙ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 ΕΙΔΙΚΗ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ΣΦΑΙΡΙΚΗ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ΒΑΣΗ,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ΟΠΟΙΑ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ΕΠΙΤΡΕΠΕΙ ΤΟΣΟ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 ΠΕΡΙΣΤΡΟΦΗ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ΟΣΟ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ΜΙΚΡΗ </a:t>
            </a:r>
            <a:r>
              <a:rPr sz="1800" dirty="0">
                <a:latin typeface="Arial Black" panose="020B0A04020102020204"/>
                <a:cs typeface="Arial Black" panose="020B0A04020102020204"/>
              </a:rPr>
              <a:t>ΓΩΝΙΑΚΗ</a:t>
            </a:r>
            <a:r>
              <a:rPr sz="1800" spc="-15" dirty="0">
                <a:latin typeface="Arial Black" panose="020B0A04020102020204"/>
                <a:cs typeface="Arial Black" panose="020B0A04020102020204"/>
              </a:rPr>
              <a:t> </a:t>
            </a:r>
            <a:r>
              <a:rPr sz="1800" spc="-10" dirty="0">
                <a:latin typeface="Arial Black" panose="020B0A04020102020204"/>
                <a:cs typeface="Arial Black" panose="020B0A04020102020204"/>
              </a:rPr>
              <a:t>ΜΕΤΑΤΟΠΙΣΗ.</a:t>
            </a:r>
            <a:endParaRPr sz="1800">
              <a:latin typeface="Arial Black" panose="020B0A04020102020204"/>
              <a:cs typeface="Arial Black" panose="020B0A04020102020204"/>
            </a:endParaRPr>
          </a:p>
          <a:p>
            <a:pPr marL="355600" marR="430530"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ΣΤΟ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ΧΩΡΟ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ΜΕΤΑΞΥ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ΔΑΚΤΥΛΙΟΥ,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ΑΥΛΑΚΑ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ΠΕΔΙΛΩΝ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ΠΑΡΕΜΒΑΛΛΕΤΑΙ</a:t>
            </a:r>
            <a:r>
              <a:rPr sz="1800" spc="-10" dirty="0">
                <a:latin typeface="Arial Black" panose="020B0A04020102020204"/>
                <a:cs typeface="Arial Black" panose="020B0A04020102020204"/>
              </a:rPr>
              <a:t> ΛΙΠΑΝΤΙΚΟ.</a:t>
            </a:r>
            <a:endParaRPr sz="1800">
              <a:latin typeface="Arial Black" panose="020B0A04020102020204"/>
              <a:cs typeface="Arial Black" panose="020B0A04020102020204"/>
            </a:endParaRPr>
          </a:p>
          <a:p>
            <a:pPr marL="355600" marR="902970"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ΜΕ</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ΤΗΝ ΠΕΡΙΣΤΡΟΦΗ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ΔΑΚΤΥΛΙΟΥ,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ΤΑ </a:t>
            </a:r>
            <a:r>
              <a:rPr sz="1800" spc="-10" dirty="0">
                <a:latin typeface="Arial Black" panose="020B0A04020102020204"/>
                <a:cs typeface="Arial Black" panose="020B0A04020102020204"/>
              </a:rPr>
              <a:t>ΠΕΔΙΛΑ </a:t>
            </a:r>
            <a:r>
              <a:rPr sz="1800" dirty="0">
                <a:latin typeface="Arial Black" panose="020B0A04020102020204"/>
                <a:cs typeface="Arial Black" panose="020B0A04020102020204"/>
              </a:rPr>
              <a:t>ΜΕΤΑΚΙΝΟΥΝΤΑΙ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ΠΙΕΣΗ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ΛΑΔΙΟΥ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ΩΣΤΕ</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ΝΑ </a:t>
            </a:r>
            <a:r>
              <a:rPr sz="1800" dirty="0">
                <a:latin typeface="Arial Black" panose="020B0A04020102020204"/>
                <a:cs typeface="Arial Black" panose="020B0A04020102020204"/>
              </a:rPr>
              <a:t>ΣΧΗΜΑΤΙΖΟΥΝ</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ΓΩΝΙΑ 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ΕΠΙΠΕΔΟ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ΔΑΚΤΥΛΙΟΥ.</a:t>
            </a:r>
            <a:endParaRPr sz="1800">
              <a:latin typeface="Arial Black" panose="020B0A04020102020204"/>
              <a:cs typeface="Arial Black" panose="020B0A04020102020204"/>
            </a:endParaRPr>
          </a:p>
          <a:p>
            <a:pPr marL="355600" marR="133985" indent="-342900">
              <a:lnSpc>
                <a:spcPct val="100000"/>
              </a:lnSpc>
              <a:spcBef>
                <a:spcPts val="360"/>
              </a:spcBef>
              <a:buClr>
                <a:srgbClr val="FF0000"/>
              </a:buClr>
              <a:buFont typeface="Wingdings" panose="05000000000000000000"/>
              <a:buChar char=""/>
              <a:tabLst>
                <a:tab pos="354965" algn="l"/>
                <a:tab pos="355600" algn="l"/>
              </a:tabLst>
            </a:pPr>
            <a:r>
              <a:rPr sz="1800" dirty="0">
                <a:latin typeface="Arial Black" panose="020B0A04020102020204"/>
                <a:cs typeface="Arial Black" panose="020B0A04020102020204"/>
              </a:rPr>
              <a:t>ΛΟΓΩ</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ΤΗΣ ΓΩΝΙΑΣ ΑΥΤΗΣ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ΔΗΜΙΟΥΡΓΕΙΤΑΙ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ΛΙΠΑΝΤΙΚΗ</a:t>
            </a:r>
            <a:r>
              <a:rPr sz="1800" spc="-10" dirty="0">
                <a:latin typeface="Arial Black" panose="020B0A04020102020204"/>
                <a:cs typeface="Arial Black" panose="020B0A04020102020204"/>
              </a:rPr>
              <a:t> ΣΦΗΝΑ </a:t>
            </a:r>
            <a:r>
              <a:rPr sz="1800" dirty="0">
                <a:latin typeface="Arial Black" panose="020B0A04020102020204"/>
                <a:cs typeface="Arial Black" panose="020B0A04020102020204"/>
              </a:rPr>
              <a:t>(ΥΔΡΟΔΥΝΑΜΙΚΗ</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ΛΙΠΑΝΣΗ),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ΟΠΟΙΑ</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ΠΑΡΑΛΑΜΒΑΝΕΙ</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ΤΗΝ </a:t>
            </a:r>
            <a:r>
              <a:rPr sz="1800" dirty="0">
                <a:latin typeface="Arial Black" panose="020B0A04020102020204"/>
                <a:cs typeface="Arial Black" panose="020B0A04020102020204"/>
              </a:rPr>
              <a:t>ΩΣΤΙΚΗ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ΔΥΝΑΜΗ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ΑΠΟΤΡΕΠΕΙ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ΕΠΑΦΗ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ΔΑΚΤΥΛΙΟΥ</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ΜΕ ΤΙΣ ΕΠΙΦΑΝΕΙΕΣ ΤΩΝ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ΠΕΔΙΛΩΝ.</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spTree>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sp>
        <p:nvSpPr>
          <p:cNvPr id="4" name="object 4"/>
          <p:cNvSpPr txBox="1"/>
          <p:nvPr/>
        </p:nvSpPr>
        <p:spPr>
          <a:xfrm>
            <a:off x="2242820" y="6247129"/>
            <a:ext cx="4210050" cy="299720"/>
          </a:xfrm>
          <a:prstGeom prst="rect">
            <a:avLst/>
          </a:prstGeom>
        </p:spPr>
        <p:txBody>
          <a:bodyPr vert="horz" wrap="square" lIns="0" tIns="12700" rIns="0" bIns="0" rtlCol="0">
            <a:spAutoFit/>
          </a:bodyPr>
          <a:lstStyle/>
          <a:p>
            <a:pPr marL="12700">
              <a:lnSpc>
                <a:spcPct val="100000"/>
              </a:lnSpc>
              <a:spcBef>
                <a:spcPts val="100"/>
              </a:spcBef>
            </a:pPr>
            <a:r>
              <a:rPr sz="1800" dirty="0">
                <a:latin typeface="Arial Black" panose="020B0A04020102020204"/>
                <a:cs typeface="Arial Black" panose="020B0A04020102020204"/>
              </a:rPr>
              <a:t>ΩΣΤΙΚΟ</a:t>
            </a:r>
            <a:r>
              <a:rPr sz="1800" spc="-30" dirty="0">
                <a:latin typeface="Arial Black" panose="020B0A04020102020204"/>
                <a:cs typeface="Arial Black" panose="020B0A04020102020204"/>
              </a:rPr>
              <a:t> </a:t>
            </a:r>
            <a:r>
              <a:rPr sz="1800" dirty="0">
                <a:latin typeface="Arial Black" panose="020B0A04020102020204"/>
                <a:cs typeface="Arial Black" panose="020B0A04020102020204"/>
              </a:rPr>
              <a:t>ΕΔΡΑΝΟ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ΤΥΠΟΥ </a:t>
            </a:r>
            <a:r>
              <a:rPr sz="1800" spc="-10" dirty="0">
                <a:solidFill>
                  <a:srgbClr val="FF0000"/>
                </a:solidFill>
                <a:latin typeface="Arial Black" panose="020B0A04020102020204"/>
                <a:cs typeface="Arial Black" panose="020B0A04020102020204"/>
              </a:rPr>
              <a:t>Mitchell</a:t>
            </a:r>
            <a:endParaRPr sz="1800">
              <a:latin typeface="Arial Black" panose="020B0A04020102020204"/>
              <a:cs typeface="Arial Black" panose="020B0A04020102020204"/>
            </a:endParaRPr>
          </a:p>
        </p:txBody>
      </p:sp>
      <p:pic>
        <p:nvPicPr>
          <p:cNvPr id="5" name="object 5"/>
          <p:cNvPicPr/>
          <p:nvPr/>
        </p:nvPicPr>
        <p:blipFill>
          <a:blip r:embed="rId1" cstate="print"/>
          <a:stretch>
            <a:fillRect/>
          </a:stretch>
        </p:blipFill>
        <p:spPr>
          <a:xfrm>
            <a:off x="1143000" y="1286510"/>
            <a:ext cx="6858000" cy="4714240"/>
          </a:xfrm>
          <a:prstGeom prst="rect">
            <a:avLst/>
          </a:prstGeom>
        </p:spPr>
      </p:pic>
    </p:spTree>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pic>
        <p:nvPicPr>
          <p:cNvPr id="4" name="object 4"/>
          <p:cNvPicPr/>
          <p:nvPr/>
        </p:nvPicPr>
        <p:blipFill>
          <a:blip r:embed="rId1" cstate="print"/>
          <a:stretch>
            <a:fillRect/>
          </a:stretch>
        </p:blipFill>
        <p:spPr>
          <a:xfrm>
            <a:off x="1043939" y="1123950"/>
            <a:ext cx="7002745" cy="5514340"/>
          </a:xfrm>
          <a:prstGeom prst="rect">
            <a:avLst/>
          </a:prstGeom>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793230" y="1013459"/>
            <a:ext cx="29209" cy="40640"/>
          </a:xfrm>
          <a:prstGeom prst="rect">
            <a:avLst/>
          </a:prstGeom>
        </p:spPr>
        <p:txBody>
          <a:bodyPr vert="horz" wrap="square" lIns="0" tIns="0" rIns="0" bIns="0" rtlCol="0">
            <a:spAutoFit/>
          </a:bodyPr>
          <a:lstStyle/>
          <a:p>
            <a:pPr>
              <a:lnSpc>
                <a:spcPct val="100000"/>
              </a:lnSpc>
            </a:pPr>
            <a:endParaRPr sz="100">
              <a:latin typeface="Times New Roman" panose="02020603050405020304"/>
              <a:cs typeface="Times New Roman" panose="02020603050405020304"/>
            </a:endParaRPr>
          </a:p>
          <a:p>
            <a:pPr algn="ctr">
              <a:lnSpc>
                <a:spcPct val="100000"/>
              </a:lnSpc>
            </a:pPr>
            <a:r>
              <a:rPr sz="100" b="1" dirty="0">
                <a:latin typeface="Arial" panose="020B0604020202020204"/>
                <a:cs typeface="Arial" panose="020B0604020202020204"/>
              </a:rPr>
              <a:t>.</a:t>
            </a:r>
            <a:endParaRPr sz="1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457200" y="979169"/>
            <a:ext cx="8074659" cy="5328920"/>
          </a:xfrm>
          <a:prstGeom prst="rect">
            <a:avLst/>
          </a:prstGeom>
        </p:spPr>
      </p:pic>
      <p:sp>
        <p:nvSpPr>
          <p:cNvPr id="4" name="object 4"/>
          <p:cNvSpPr txBox="1"/>
          <p:nvPr/>
        </p:nvSpPr>
        <p:spPr>
          <a:xfrm>
            <a:off x="3670300" y="979170"/>
            <a:ext cx="1303655" cy="452120"/>
          </a:xfrm>
          <a:prstGeom prst="rect">
            <a:avLst/>
          </a:prstGeom>
        </p:spPr>
        <p:txBody>
          <a:bodyPr vert="horz" wrap="square" lIns="0" tIns="12700" rIns="0" bIns="0" rtlCol="0">
            <a:spAutoFit/>
          </a:bodyPr>
          <a:lstStyle/>
          <a:p>
            <a:pPr marL="12700">
              <a:lnSpc>
                <a:spcPct val="100000"/>
              </a:lnSpc>
              <a:spcBef>
                <a:spcPts val="100"/>
              </a:spcBef>
            </a:pPr>
            <a:r>
              <a:rPr sz="2800" b="1" dirty="0">
                <a:latin typeface="Arial" panose="020B0604020202020204"/>
                <a:cs typeface="Arial" panose="020B0604020202020204"/>
              </a:rPr>
              <a:t>Σχ.</a:t>
            </a:r>
            <a:r>
              <a:rPr sz="2800" b="1" spc="-10" dirty="0">
                <a:latin typeface="Arial" panose="020B0604020202020204"/>
                <a:cs typeface="Arial" panose="020B0604020202020204"/>
              </a:rPr>
              <a:t> </a:t>
            </a:r>
            <a:r>
              <a:rPr sz="2800" b="1" spc="-20" dirty="0">
                <a:latin typeface="Arial" panose="020B0604020202020204"/>
                <a:cs typeface="Arial" panose="020B0604020202020204"/>
              </a:rPr>
              <a:t>9.4ε</a:t>
            </a:r>
            <a:endParaRPr sz="2800">
              <a:latin typeface="Arial" panose="020B0604020202020204"/>
              <a:cs typeface="Arial" panose="020B0604020202020204"/>
            </a:endParaRPr>
          </a:p>
        </p:txBody>
      </p:sp>
      <p:grpSp>
        <p:nvGrpSpPr>
          <p:cNvPr id="5" name="object 5"/>
          <p:cNvGrpSpPr/>
          <p:nvPr/>
        </p:nvGrpSpPr>
        <p:grpSpPr>
          <a:xfrm>
            <a:off x="346392" y="-11747"/>
            <a:ext cx="8250555" cy="744855"/>
            <a:chOff x="346392" y="-11747"/>
            <a:chExt cx="8250555" cy="744855"/>
          </a:xfrm>
        </p:grpSpPr>
        <p:sp>
          <p:nvSpPr>
            <p:cNvPr id="6" name="object 6"/>
            <p:cNvSpPr/>
            <p:nvPr/>
          </p:nvSpPr>
          <p:spPr>
            <a:xfrm>
              <a:off x="359409" y="1269"/>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7" name="object 7"/>
            <p:cNvSpPr/>
            <p:nvPr/>
          </p:nvSpPr>
          <p:spPr>
            <a:xfrm>
              <a:off x="359409" y="1269"/>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8" name="object 8"/>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9" name="object 9"/>
          <p:cNvSpPr txBox="1"/>
          <p:nvPr/>
        </p:nvSpPr>
        <p:spPr>
          <a:xfrm>
            <a:off x="561340" y="224790"/>
            <a:ext cx="2013585" cy="452120"/>
          </a:xfrm>
          <a:prstGeom prst="rect">
            <a:avLst/>
          </a:prstGeom>
        </p:spPr>
        <p:txBody>
          <a:bodyPr vert="horz" wrap="square" lIns="0" tIns="12700" rIns="0" bIns="0" rtlCol="0">
            <a:spAutoFit/>
          </a:bodyPr>
          <a:lstStyle/>
          <a:p>
            <a:pPr marL="12700">
              <a:lnSpc>
                <a:spcPct val="100000"/>
              </a:lnSpc>
              <a:spcBef>
                <a:spcPts val="100"/>
              </a:spcBef>
            </a:pPr>
            <a:r>
              <a:rPr sz="2800" i="1" dirty="0">
                <a:solidFill>
                  <a:srgbClr val="FFFFFF"/>
                </a:solidFill>
                <a:latin typeface="Calibri" panose="020F0502020204030204"/>
                <a:cs typeface="Calibri" panose="020F0502020204030204"/>
              </a:rPr>
              <a:t>β)</a:t>
            </a:r>
            <a:r>
              <a:rPr sz="2800" i="1" spc="-10" dirty="0">
                <a:solidFill>
                  <a:srgbClr val="FFFFFF"/>
                </a:solidFill>
                <a:latin typeface="Calibri" panose="020F0502020204030204"/>
                <a:cs typeface="Calibri" panose="020F0502020204030204"/>
              </a:rPr>
              <a:t> Περιγραφή</a:t>
            </a:r>
            <a:endParaRPr sz="2800">
              <a:latin typeface="Calibri" panose="020F0502020204030204"/>
              <a:cs typeface="Calibri" panose="020F0502020204030204"/>
            </a:endParaRPr>
          </a:p>
        </p:txBody>
      </p:sp>
      <p:grpSp>
        <p:nvGrpSpPr>
          <p:cNvPr id="10" name="object 10"/>
          <p:cNvGrpSpPr/>
          <p:nvPr/>
        </p:nvGrpSpPr>
        <p:grpSpPr>
          <a:xfrm>
            <a:off x="346650" y="-10219"/>
            <a:ext cx="8250555" cy="744855"/>
            <a:chOff x="346650" y="-10219"/>
            <a:chExt cx="8250555" cy="744855"/>
          </a:xfrm>
        </p:grpSpPr>
        <p:sp>
          <p:nvSpPr>
            <p:cNvPr id="11" name="object 11"/>
            <p:cNvSpPr/>
            <p:nvPr/>
          </p:nvSpPr>
          <p:spPr>
            <a:xfrm>
              <a:off x="359409" y="2539"/>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12" name="object 12"/>
            <p:cNvSpPr/>
            <p:nvPr/>
          </p:nvSpPr>
          <p:spPr>
            <a:xfrm>
              <a:off x="359409" y="2539"/>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13" name="object 13"/>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4" name="object 14"/>
          <p:cNvSpPr txBox="1"/>
          <p:nvPr/>
        </p:nvSpPr>
        <p:spPr>
          <a:xfrm>
            <a:off x="357158" y="0"/>
            <a:ext cx="8286808" cy="443711"/>
          </a:xfrm>
          <a:prstGeom prst="rect">
            <a:avLst/>
          </a:prstGeom>
        </p:spPr>
        <p:txBody>
          <a:bodyPr vert="horz" wrap="square" lIns="0" tIns="12700" rIns="0" bIns="0" rtlCol="0">
            <a:spAutoFit/>
          </a:bodyPr>
          <a:lstStyle/>
          <a:p>
            <a:pPr marL="12700">
              <a:lnSpc>
                <a:spcPct val="100000"/>
              </a:lnSpc>
              <a:spcBef>
                <a:spcPts val="100"/>
              </a:spcBef>
            </a:pPr>
            <a:r>
              <a:rPr lang="el-GR" sz="2800" i="1" dirty="0">
                <a:solidFill>
                  <a:srgbClr val="FFFFFF"/>
                </a:solidFill>
                <a:latin typeface="Calibri" panose="020F0502020204030204"/>
                <a:cs typeface="Calibri" panose="020F0502020204030204"/>
              </a:rPr>
              <a:t> </a:t>
            </a:r>
            <a:r>
              <a:rPr lang="el-GR" sz="2800" i="1" dirty="0" smtClean="0">
                <a:solidFill>
                  <a:srgbClr val="FFFFFF"/>
                </a:solidFill>
                <a:latin typeface="Calibri" panose="020F0502020204030204"/>
                <a:cs typeface="Calibri" panose="020F0502020204030204"/>
              </a:rPr>
              <a:t>        1.2. Αντλίες υψηλής πίεσης (συνέχεια</a:t>
            </a:r>
            <a:r>
              <a:rPr lang="el-GR" sz="2800" i="1" dirty="0">
                <a:solidFill>
                  <a:srgbClr val="FFFFFF"/>
                </a:solidFill>
                <a:latin typeface="Calibri" panose="020F0502020204030204"/>
                <a:cs typeface="Calibri" panose="020F0502020204030204"/>
              </a:rPr>
              <a:t>}</a:t>
            </a:r>
            <a:r>
              <a:rPr lang="el-GR" sz="2800" i="1" dirty="0" smtClean="0">
                <a:solidFill>
                  <a:srgbClr val="FFFFFF"/>
                </a:solidFill>
                <a:latin typeface="Calibri" panose="020F0502020204030204"/>
                <a:cs typeface="Calibri" panose="020F0502020204030204"/>
              </a:rPr>
              <a:t>.</a:t>
            </a:r>
            <a:endParaRPr sz="2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pic>
        <p:nvPicPr>
          <p:cNvPr id="4" name="object 4"/>
          <p:cNvPicPr/>
          <p:nvPr/>
        </p:nvPicPr>
        <p:blipFill>
          <a:blip r:embed="rId1" cstate="print"/>
          <a:stretch>
            <a:fillRect/>
          </a:stretch>
        </p:blipFill>
        <p:spPr>
          <a:xfrm>
            <a:off x="323850" y="1412239"/>
            <a:ext cx="4103370" cy="4895850"/>
          </a:xfrm>
          <a:prstGeom prst="rect">
            <a:avLst/>
          </a:prstGeom>
        </p:spPr>
      </p:pic>
      <p:pic>
        <p:nvPicPr>
          <p:cNvPr id="5" name="object 5"/>
          <p:cNvPicPr/>
          <p:nvPr/>
        </p:nvPicPr>
        <p:blipFill>
          <a:blip r:embed="rId2" cstate="print"/>
          <a:stretch>
            <a:fillRect/>
          </a:stretch>
        </p:blipFill>
        <p:spPr>
          <a:xfrm>
            <a:off x="4644390" y="1412239"/>
            <a:ext cx="4175760" cy="4845050"/>
          </a:xfrm>
          <a:prstGeom prst="rect">
            <a:avLst/>
          </a:prstGeom>
        </p:spPr>
      </p:pic>
    </p:spTree>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dirty="0">
                <a:solidFill>
                  <a:srgbClr val="FFFFFF"/>
                </a:solidFill>
                <a:uFill>
                  <a:solidFill>
                    <a:srgbClr val="FFFFFF"/>
                  </a:solidFill>
                </a:uFill>
              </a:rPr>
              <a:t>ΩΣΤΙΚΟΣ</a:t>
            </a:r>
            <a:r>
              <a:rPr sz="2400" u="sng" spc="-125" dirty="0">
                <a:solidFill>
                  <a:srgbClr val="FFFFFF"/>
                </a:solidFill>
                <a:uFill>
                  <a:solidFill>
                    <a:srgbClr val="FFFFFF"/>
                  </a:solidFill>
                </a:uFill>
              </a:rPr>
              <a:t> </a:t>
            </a:r>
            <a:r>
              <a:rPr sz="2400" u="sng" spc="-10" dirty="0">
                <a:solidFill>
                  <a:srgbClr val="FFFFFF"/>
                </a:solidFill>
                <a:uFill>
                  <a:solidFill>
                    <a:srgbClr val="FFFFFF"/>
                  </a:solidFill>
                </a:uFill>
              </a:rPr>
              <a:t>ΤΡΙΒΕΑΣ</a:t>
            </a:r>
            <a:endParaRPr sz="2400"/>
          </a:p>
        </p:txBody>
      </p:sp>
      <p:pic>
        <p:nvPicPr>
          <p:cNvPr id="4" name="object 4"/>
          <p:cNvPicPr/>
          <p:nvPr/>
        </p:nvPicPr>
        <p:blipFill>
          <a:blip r:embed="rId1" cstate="print"/>
          <a:stretch>
            <a:fillRect/>
          </a:stretch>
        </p:blipFill>
        <p:spPr>
          <a:xfrm>
            <a:off x="4499609" y="1267460"/>
            <a:ext cx="4248149" cy="5113020"/>
          </a:xfrm>
          <a:prstGeom prst="rect">
            <a:avLst/>
          </a:prstGeom>
        </p:spPr>
      </p:pic>
      <p:pic>
        <p:nvPicPr>
          <p:cNvPr id="5" name="object 5"/>
          <p:cNvPicPr/>
          <p:nvPr/>
        </p:nvPicPr>
        <p:blipFill>
          <a:blip r:embed="rId2" cstate="print"/>
          <a:stretch>
            <a:fillRect/>
          </a:stretch>
        </p:blipFill>
        <p:spPr>
          <a:xfrm>
            <a:off x="323850" y="1268730"/>
            <a:ext cx="3959860" cy="5111750"/>
          </a:xfrm>
          <a:prstGeom prst="rect">
            <a:avLst/>
          </a:prstGeom>
        </p:spPr>
      </p:pic>
    </p:spTree>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ctrTitle"/>
          </p:nvPr>
        </p:nvSpPr>
        <p:spPr>
          <a:prstGeom prst="rect">
            <a:avLst/>
          </a:prstGeom>
        </p:spPr>
        <p:txBody>
          <a:bodyPr vert="horz" wrap="square" lIns="0" tIns="12700" rIns="0" bIns="0" rtlCol="0">
            <a:spAutoFit/>
          </a:bodyPr>
          <a:lstStyle/>
          <a:p>
            <a:pPr marL="2775585">
              <a:lnSpc>
                <a:spcPct val="100000"/>
              </a:lnSpc>
              <a:spcBef>
                <a:spcPts val="100"/>
              </a:spcBef>
            </a:pPr>
            <a:r>
              <a:rPr dirty="0"/>
              <a:t>ΩΣΤΙΚΟΣ</a:t>
            </a:r>
            <a:r>
              <a:rPr spc="-125" dirty="0"/>
              <a:t> </a:t>
            </a:r>
            <a:r>
              <a:rPr spc="-10" dirty="0"/>
              <a:t>ΤΡΙΒΕΑΣ</a:t>
            </a:r>
            <a:endParaRPr spc="-10" dirty="0"/>
          </a:p>
        </p:txBody>
      </p:sp>
      <p:sp>
        <p:nvSpPr>
          <p:cNvPr id="4" name="object 4"/>
          <p:cNvSpPr txBox="1"/>
          <p:nvPr/>
        </p:nvSpPr>
        <p:spPr>
          <a:xfrm>
            <a:off x="401320" y="1661159"/>
            <a:ext cx="8171815" cy="452120"/>
          </a:xfrm>
          <a:prstGeom prst="rect">
            <a:avLst/>
          </a:prstGeom>
        </p:spPr>
        <p:txBody>
          <a:bodyPr vert="horz" wrap="square" lIns="0" tIns="12700" rIns="0" bIns="0" rtlCol="0">
            <a:spAutoFit/>
          </a:bodyPr>
          <a:lstStyle/>
          <a:p>
            <a:pPr marL="12700">
              <a:lnSpc>
                <a:spcPct val="100000"/>
              </a:lnSpc>
              <a:spcBef>
                <a:spcPts val="100"/>
              </a:spcBef>
            </a:pPr>
            <a:r>
              <a:rPr sz="2800" u="sng" spc="-20" dirty="0">
                <a:solidFill>
                  <a:srgbClr val="0000FF"/>
                </a:solidFill>
                <a:uFill>
                  <a:solidFill>
                    <a:srgbClr val="0000FF"/>
                  </a:solidFill>
                </a:uFill>
                <a:latin typeface="Calibri" panose="020F0502020204030204"/>
                <a:cs typeface="Calibri" panose="020F0502020204030204"/>
                <a:hlinkClick r:id="rId1"/>
              </a:rPr>
              <a:t>http://www.marinediesels.info/repairs/main_thrust.htm</a:t>
            </a:r>
            <a:endParaRPr sz="2800">
              <a:latin typeface="Calibri" panose="020F0502020204030204"/>
              <a:cs typeface="Calibri" panose="020F0502020204030204"/>
            </a:endParaRPr>
          </a:p>
        </p:txBody>
      </p:sp>
    </p:spTree>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424940"/>
            <a:ext cx="8469630" cy="5203989"/>
          </a:xfrm>
          <a:prstGeom prst="rect">
            <a:avLst/>
          </a:prstGeom>
        </p:spPr>
        <p:txBody>
          <a:bodyPr vert="horz" wrap="square" lIns="0" tIns="12700" rIns="0" bIns="0" rtlCol="0">
            <a:spAutoFit/>
          </a:bodyPr>
          <a:lstStyle/>
          <a:p>
            <a:pPr marL="193040" marR="5080" indent="-180340">
              <a:lnSpc>
                <a:spcPct val="100000"/>
              </a:lnSpc>
              <a:spcBef>
                <a:spcPts val="100"/>
              </a:spcBef>
              <a:buClr>
                <a:srgbClr val="FF0000"/>
              </a:buClr>
              <a:buSzPct val="94000"/>
              <a:buFont typeface="Wingdings" panose="05000000000000000000"/>
              <a:buChar char=""/>
              <a:tabLst>
                <a:tab pos="217170" algn="l"/>
              </a:tabLst>
            </a:pPr>
            <a:r>
              <a:rPr sz="1800">
                <a:latin typeface="Arial Black" panose="020B0A04020102020204"/>
                <a:cs typeface="Arial Black" panose="020B0A04020102020204"/>
              </a:rPr>
              <a:t>Η</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ΕΛΙΚΟΦΟΡ</a:t>
            </a:r>
            <a:r>
              <a:rPr lang="el-GR" sz="1800" dirty="0" smtClean="0">
                <a:latin typeface="Arial Black" panose="020B0A04020102020204"/>
                <a:cs typeface="Arial Black" panose="020B0A04020102020204"/>
              </a:rPr>
              <a:t>Α</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ΑΤΡΑΚΤΟΣ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ΤΜΗΜΑ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ΜΕΤΑ ΤΗΝ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ΩΣΤΙΚΗ </a:t>
            </a:r>
            <a:r>
              <a:rPr sz="1800" dirty="0">
                <a:latin typeface="Arial Black" panose="020B0A04020102020204"/>
                <a:cs typeface="Arial Black" panose="020B0A04020102020204"/>
              </a:rPr>
              <a:t>ΑΤΡΑΚΤΟ,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ΜΕΧΡΙ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ΕΛΙΚΑ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 </a:t>
            </a:r>
            <a:r>
              <a:rPr sz="1800" spc="-10" dirty="0">
                <a:latin typeface="Arial Black" panose="020B0A04020102020204"/>
                <a:cs typeface="Arial Black" panose="020B0A04020102020204"/>
              </a:rPr>
              <a:t>ΠΛΟΙΟΥ.</a:t>
            </a:r>
            <a:endParaRPr sz="1800">
              <a:latin typeface="Arial Black" panose="020B0A04020102020204"/>
              <a:cs typeface="Arial Black" panose="020B0A04020102020204"/>
            </a:endParaRPr>
          </a:p>
          <a:p>
            <a:pPr marL="193040" marR="81089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ΦΕΡΕΙ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ΚΩΝΙΚΗ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ΔΙΑΜΟΡΦΩΣΗ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ΓΙΑ ΤΗΝ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ΠΡΟΣΑΡΜΟΓΗ</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ΕΛΙΚΑΣ,</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ΟΠΟΙΑ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ΦΕΡΕΙ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ΑΝΤΙΣΤΟΙΧΗ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ΕΣΩΤΕΡΙΚΗ</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ΚΩΝΙΚΗ </a:t>
            </a:r>
            <a:r>
              <a:rPr sz="1800" dirty="0">
                <a:latin typeface="Arial Black" panose="020B0A04020102020204"/>
                <a:cs typeface="Arial Black" panose="020B0A04020102020204"/>
              </a:rPr>
              <a:t>ΔΙΑΜΟΡΦΩΣΗ</a:t>
            </a:r>
            <a:r>
              <a:rPr sz="1800" spc="-10" dirty="0">
                <a:latin typeface="Arial Black" panose="020B0A04020102020204"/>
                <a:cs typeface="Arial Black" panose="020B0A04020102020204"/>
              </a:rPr>
              <a:t> (ΦΩΛΙΑ).</a:t>
            </a:r>
            <a:endParaRPr sz="1800">
              <a:latin typeface="Arial Black" panose="020B0A04020102020204"/>
              <a:cs typeface="Arial Black" panose="020B0A04020102020204"/>
            </a:endParaRPr>
          </a:p>
          <a:p>
            <a:pPr marL="193040" marR="287655"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ΚΑΤΑΛΗΓΕΙ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ΣΕ ΚΑΤΑΛΛΗΛΟ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ΣΠΕΙΡΩΜΑ ΓΙΑ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ΣΥΣΦΙΓΞΗ</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ΤΗΣ </a:t>
            </a:r>
            <a:r>
              <a:rPr sz="1800" dirty="0">
                <a:latin typeface="Arial Black" panose="020B0A04020102020204"/>
                <a:cs typeface="Arial Black" panose="020B0A04020102020204"/>
              </a:rPr>
              <a:t>ΕΛΙΚΑΣ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ΠΑΝΩ</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ΣΤΟΝ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ΚΩΝΟ 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ΑΤΡΑΚΤΟΥ,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 </a:t>
            </a:r>
            <a:r>
              <a:rPr sz="1800" spc="-10" dirty="0">
                <a:latin typeface="Arial Black" panose="020B0A04020102020204"/>
                <a:cs typeface="Arial Black" panose="020B0A04020102020204"/>
              </a:rPr>
              <a:t>ΧΡΗΣΗ </a:t>
            </a:r>
            <a:r>
              <a:rPr sz="1800" dirty="0">
                <a:latin typeface="Arial Black" panose="020B0A04020102020204"/>
                <a:cs typeface="Arial Black" panose="020B0A04020102020204"/>
              </a:rPr>
              <a:t>ΑΝΕΞΑΡΤΗΤΟΥ </a:t>
            </a:r>
            <a:r>
              <a:rPr sz="1800" spc="-10" dirty="0">
                <a:latin typeface="Arial Black" panose="020B0A04020102020204"/>
                <a:cs typeface="Arial Black" panose="020B0A04020102020204"/>
              </a:rPr>
              <a:t>ΠΕΡΙΚΟΧΛΙΟΥ.</a:t>
            </a:r>
            <a:endParaRPr sz="1800">
              <a:latin typeface="Arial Black" panose="020B0A04020102020204"/>
              <a:cs typeface="Arial Black" panose="020B0A04020102020204"/>
            </a:endParaRPr>
          </a:p>
          <a:p>
            <a:pPr marL="193040" marR="14224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ΦΟΡΑ</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ΣΥΣΦΙΞ</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10" smtClean="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ΠΕΡΙΚΟΧΛΙΟΥ ΕΙΝΑΙ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ΑΝΤΙΘΕΤΗ</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ΑΠΟ </a:t>
            </a:r>
            <a:r>
              <a:rPr sz="1800" dirty="0">
                <a:latin typeface="Arial Black" panose="020B0A04020102020204"/>
                <a:cs typeface="Arial Black" panose="020B0A04020102020204"/>
              </a:rPr>
              <a:t>ΤΗ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ΦΟΡΑ ΠΕΡΙΣΤΡΟΦΗΣ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ΕΛΙΚΑΣ</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ΚΑΤΑ ΤΗΝ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ΠΡΟΣΩ </a:t>
            </a:r>
            <a:r>
              <a:rPr sz="1800" dirty="0">
                <a:latin typeface="Arial Black" panose="020B0A04020102020204"/>
                <a:cs typeface="Arial Black" panose="020B0A04020102020204"/>
              </a:rPr>
              <a:t>ΚΙΝΗΣΗ</a:t>
            </a:r>
            <a:r>
              <a:rPr sz="1800">
                <a:latin typeface="Arial Black" panose="020B0A04020102020204"/>
                <a:cs typeface="Arial Black" panose="020B0A04020102020204"/>
              </a:rPr>
              <a:t>.</a:t>
            </a:r>
            <a:r>
              <a:rPr sz="1800" spc="-20">
                <a:latin typeface="Arial Black" panose="020B0A04020102020204"/>
                <a:cs typeface="Arial Black" panose="020B0A04020102020204"/>
              </a:rPr>
              <a:t> </a:t>
            </a:r>
            <a:r>
              <a:rPr sz="1800" smtClean="0">
                <a:latin typeface="Arial Black" panose="020B0A04020102020204"/>
                <a:cs typeface="Arial Black" panose="020B0A04020102020204"/>
              </a:rPr>
              <a:t>ΑΝ </a:t>
            </a:r>
            <a:r>
              <a:rPr sz="1800" dirty="0">
                <a:latin typeface="Arial Black" panose="020B0A04020102020204"/>
                <a:cs typeface="Arial Black" panose="020B0A04020102020204"/>
              </a:rPr>
              <a:t>ΤΟ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ΜΗΚΟΣ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 ΑΤΡΑΚΤΟΥ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ΕΙΝΑΙ</a:t>
            </a:r>
            <a:r>
              <a:rPr sz="1800" spc="-10" dirty="0">
                <a:latin typeface="Arial Black" panose="020B0A04020102020204"/>
                <a:cs typeface="Arial Black" panose="020B0A04020102020204"/>
              </a:rPr>
              <a:t> ΑΡΚΕΤΑ </a:t>
            </a:r>
            <a:r>
              <a:rPr sz="1800" dirty="0">
                <a:latin typeface="Arial Black" panose="020B0A04020102020204"/>
                <a:cs typeface="Arial Black" panose="020B0A04020102020204"/>
              </a:rPr>
              <a:t>ΜΕΓΑΛΟ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a:t>
            </a:r>
            <a:r>
              <a:rPr sz="1800">
                <a:latin typeface="Arial Black" panose="020B0A04020102020204"/>
                <a:cs typeface="Arial Black" panose="020B0A04020102020204"/>
              </a:rPr>
              <a:t>ΛΟΓΩ</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ΘΕΣ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ΜΗΧΑΝΩΝ),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ΣΤΗΡΙΖΕΤΑΙ</a:t>
            </a:r>
            <a:r>
              <a:rPr sz="1800" spc="-15" dirty="0">
                <a:latin typeface="Arial Black" panose="020B0A04020102020204"/>
                <a:cs typeface="Arial Black" panose="020B0A04020102020204"/>
              </a:rPr>
              <a:t> </a:t>
            </a:r>
            <a:r>
              <a:rPr sz="1800" spc="-25" dirty="0">
                <a:latin typeface="Arial Black" panose="020B0A04020102020204"/>
                <a:cs typeface="Arial Black" panose="020B0A04020102020204"/>
              </a:rPr>
              <a:t>ΣΕ </a:t>
            </a:r>
            <a:r>
              <a:rPr sz="1800" dirty="0">
                <a:latin typeface="Arial Black" panose="020B0A04020102020204"/>
                <a:cs typeface="Arial Black" panose="020B0A04020102020204"/>
              </a:rPr>
              <a:t>ΕΝΔΙΑΜΕΣΑ</a:t>
            </a:r>
            <a:r>
              <a:rPr sz="1800" spc="-10" dirty="0">
                <a:latin typeface="Arial Black" panose="020B0A04020102020204"/>
                <a:cs typeface="Arial Black" panose="020B0A04020102020204"/>
              </a:rPr>
              <a:t> </a:t>
            </a:r>
            <a:r>
              <a:rPr sz="1800">
                <a:latin typeface="Arial Black" panose="020B0A04020102020204"/>
                <a:cs typeface="Arial Black" panose="020B0A04020102020204"/>
              </a:rPr>
              <a:t>ΕΔΡΑΝΑ</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ΟΛΙΣΘΗ</a:t>
            </a:r>
            <a:r>
              <a:rPr lang="el-GR" dirty="0" smtClean="0">
                <a:latin typeface="Arial Black" panose="020B0A04020102020204"/>
                <a:cs typeface="Arial Black" panose="020B0A04020102020204"/>
              </a:rPr>
              <a:t>ΣΗ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(ΕΔΡΑΝΑ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ΑΞΟΝΑ),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ΟΠΟΙΑ </a:t>
            </a:r>
            <a:r>
              <a:rPr sz="1800" dirty="0">
                <a:latin typeface="Arial Black" panose="020B0A04020102020204"/>
                <a:cs typeface="Arial Black" panose="020B0A04020102020204"/>
              </a:rPr>
              <a:t>ΕΙΝΑΙ</a:t>
            </a:r>
            <a:r>
              <a:rPr sz="1800" spc="-35" dirty="0">
                <a:latin typeface="Arial Black" panose="020B0A04020102020204"/>
                <a:cs typeface="Arial Black" panose="020B0A04020102020204"/>
              </a:rPr>
              <a:t> </a:t>
            </a:r>
            <a:r>
              <a:rPr sz="1800" spc="-10" dirty="0">
                <a:latin typeface="Arial Black" panose="020B0A04020102020204"/>
                <a:cs typeface="Arial Black" panose="020B0A04020102020204"/>
              </a:rPr>
              <a:t>ΑΥΤΟΛΙΠΑΙΝΟΜΕΝΑ.</a:t>
            </a:r>
            <a:endParaRPr sz="1800">
              <a:latin typeface="Arial Black" panose="020B0A04020102020204"/>
              <a:cs typeface="Arial Black" panose="020B0A04020102020204"/>
            </a:endParaRPr>
          </a:p>
          <a:p>
            <a:pPr marL="193040" marR="613410" indent="-180340">
              <a:lnSpc>
                <a:spcPct val="100000"/>
              </a:lnSpc>
              <a:spcBef>
                <a:spcPts val="36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ΕΔΡΑΝΑ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ΣΥΝΕΧΩΣ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ΕΛΕΓΧΟΝΤΑΙ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ΠΙΘΑΝΗ </a:t>
            </a:r>
            <a:r>
              <a:rPr sz="1800" dirty="0">
                <a:latin typeface="Arial Black" panose="020B0A04020102020204"/>
                <a:cs typeface="Arial Black" panose="020B0A04020102020204"/>
              </a:rPr>
              <a:t>ΥΠΕΡΘΕΡΜΑΝΣΗ</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ΜΕΤΑΒΟΛΗ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ΤΩΝ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ΔΙΑΚΕΝΩΝ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ΤΟΥΣ, </a:t>
            </a:r>
            <a:r>
              <a:rPr sz="1800" dirty="0">
                <a:latin typeface="Arial Black" panose="020B0A04020102020204"/>
                <a:cs typeface="Arial Black" panose="020B0A04020102020204"/>
              </a:rPr>
              <a:t>ΕΝΩ</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ΠΡΕΠΕΙ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ΝΑ ΕΛΕΓΧΕΤΑΙ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ΕΥΘΥΓΡΑΜΜΙΣΗ</a:t>
            </a:r>
            <a:r>
              <a:rPr sz="1800" spc="-5" dirty="0">
                <a:latin typeface="Arial Black" panose="020B0A04020102020204"/>
                <a:cs typeface="Arial Black" panose="020B0A04020102020204"/>
              </a:rPr>
              <a:t> </a:t>
            </a:r>
            <a:r>
              <a:rPr sz="1800" spc="-25">
                <a:latin typeface="Arial Black" panose="020B0A04020102020204"/>
                <a:cs typeface="Arial Black" panose="020B0A04020102020204"/>
              </a:rPr>
              <a:t>ΤΗΣ </a:t>
            </a:r>
            <a:r>
              <a:rPr sz="1800" smtClean="0">
                <a:latin typeface="Arial Black" panose="020B0A04020102020204"/>
                <a:cs typeface="Arial Black" panose="020B0A04020102020204"/>
              </a:rPr>
              <a:t>ΕΛΙΚΟΦΟΡ</a:t>
            </a:r>
            <a:r>
              <a:rPr lang="el-GR" sz="1800" dirty="0" smtClean="0">
                <a:latin typeface="Arial Black" panose="020B0A04020102020204"/>
                <a:cs typeface="Arial Black" panose="020B0A04020102020204"/>
              </a:rPr>
              <a:t>ΑΣ</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ΑΤΡΑΚΤΟΥ.</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2283460">
              <a:lnSpc>
                <a:spcPct val="100000"/>
              </a:lnSpc>
              <a:spcBef>
                <a:spcPts val="100"/>
              </a:spcBef>
            </a:pPr>
            <a:r>
              <a:rPr sz="2400" spc="-10" smtClean="0"/>
              <a:t>ΕΛΙΚΟΦΟΡ</a:t>
            </a:r>
            <a:r>
              <a:rPr lang="el-GR" sz="2400" spc="-10" dirty="0" smtClean="0"/>
              <a:t>Α </a:t>
            </a:r>
            <a:r>
              <a:rPr sz="2400" spc="-125" smtClean="0"/>
              <a:t> </a:t>
            </a:r>
            <a:r>
              <a:rPr sz="2400" spc="-55" dirty="0"/>
              <a:t>ΑΤΡΑΚΤΟΣ</a:t>
            </a:r>
            <a:endParaRPr sz="2400"/>
          </a:p>
        </p:txBody>
      </p:sp>
    </p:spTree>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20" y="285728"/>
            <a:ext cx="8572500" cy="715010"/>
          </a:xfrm>
          <a:custGeom>
            <a:avLst/>
            <a:gdLst/>
            <a:ahLst/>
            <a:cxnLst/>
            <a:rect l="l" t="t" r="r" b="b"/>
            <a:pathLst>
              <a:path w="8572500" h="715010">
                <a:moveTo>
                  <a:pt x="8572500" y="0"/>
                </a:moveTo>
                <a:lnTo>
                  <a:pt x="0" y="0"/>
                </a:lnTo>
                <a:lnTo>
                  <a:pt x="0" y="1270"/>
                </a:lnTo>
                <a:lnTo>
                  <a:pt x="0" y="713740"/>
                </a:lnTo>
                <a:lnTo>
                  <a:pt x="0" y="715010"/>
                </a:lnTo>
                <a:lnTo>
                  <a:pt x="4286250" y="715010"/>
                </a:lnTo>
                <a:lnTo>
                  <a:pt x="8572500" y="715010"/>
                </a:lnTo>
                <a:lnTo>
                  <a:pt x="8572500" y="713740"/>
                </a:lnTo>
                <a:lnTo>
                  <a:pt x="8572500" y="127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429259" y="81279"/>
            <a:ext cx="8285480" cy="679673"/>
          </a:xfrm>
          <a:prstGeom prst="rect">
            <a:avLst/>
          </a:prstGeom>
        </p:spPr>
        <p:txBody>
          <a:bodyPr vert="horz" wrap="square" lIns="0" tIns="307340" rIns="0" bIns="0" rtlCol="0">
            <a:spAutoFit/>
          </a:bodyPr>
          <a:lstStyle/>
          <a:p>
            <a:pPr marL="2283460">
              <a:lnSpc>
                <a:spcPct val="100000"/>
              </a:lnSpc>
              <a:spcBef>
                <a:spcPts val="100"/>
              </a:spcBef>
            </a:pPr>
            <a:r>
              <a:rPr lang="el-GR" sz="2400" u="sng" spc="-5" dirty="0" smtClean="0">
                <a:solidFill>
                  <a:srgbClr val="FFFFFF"/>
                </a:solidFill>
                <a:uFill>
                  <a:solidFill>
                    <a:srgbClr val="FFFFFF"/>
                  </a:solidFill>
                </a:uFill>
              </a:rPr>
              <a:t> ΕΛΙΚΟΦΟΡΑ ΑΤΡΑΚΤΟΣ</a:t>
            </a:r>
            <a:endParaRPr sz="2400"/>
          </a:p>
        </p:txBody>
      </p:sp>
      <p:pic>
        <p:nvPicPr>
          <p:cNvPr id="4" name="object 4"/>
          <p:cNvPicPr/>
          <p:nvPr/>
        </p:nvPicPr>
        <p:blipFill>
          <a:blip r:embed="rId1" cstate="print"/>
          <a:stretch>
            <a:fillRect/>
          </a:stretch>
        </p:blipFill>
        <p:spPr>
          <a:xfrm>
            <a:off x="1403350" y="1339850"/>
            <a:ext cx="6480809" cy="4464050"/>
          </a:xfrm>
          <a:prstGeom prst="rect">
            <a:avLst/>
          </a:prstGeom>
        </p:spPr>
      </p:pic>
    </p:spTree>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380730" cy="5054600"/>
          </a:xfrm>
          <a:prstGeom prst="rect">
            <a:avLst/>
          </a:prstGeom>
        </p:spPr>
        <p:txBody>
          <a:bodyPr vert="horz" wrap="square" lIns="0" tIns="12700" rIns="0" bIns="0" rtlCol="0">
            <a:spAutoFit/>
          </a:bodyPr>
          <a:lstStyle/>
          <a:p>
            <a:pPr marL="193040" marR="5080" indent="-180340">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Η</a:t>
            </a:r>
            <a:r>
              <a:rPr sz="1800" spc="-1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ΧΟΑΝΗ </a:t>
            </a:r>
            <a:r>
              <a:rPr sz="1800" dirty="0">
                <a:latin typeface="Arial Black" panose="020B0A04020102020204"/>
                <a:cs typeface="Arial Black" panose="020B0A04020102020204"/>
              </a:rPr>
              <a:t>ΕΙΝΑΙ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ΤΜΗΜΑ ΕΚΕΙΝΟ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ΓΑΣΤΡΑΣ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ΠΛΟΙΟΥ, </a:t>
            </a:r>
            <a:r>
              <a:rPr sz="1800" dirty="0">
                <a:latin typeface="Arial Black" panose="020B0A04020102020204"/>
                <a:cs typeface="Arial Black" panose="020B0A04020102020204"/>
              </a:rPr>
              <a:t>ΑΠΟ</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ΟΠΟΙΟ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ΕΞΕΡΧΕΤΑΙ</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Η</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ΕΛΙΚΟΦΟΡ</a:t>
            </a:r>
            <a:r>
              <a:rPr lang="el-GR" sz="1800" dirty="0" smtClean="0">
                <a:latin typeface="Arial Black" panose="020B0A04020102020204"/>
                <a:cs typeface="Arial Black" panose="020B0A04020102020204"/>
              </a:rPr>
              <a:t>Α</a:t>
            </a:r>
            <a:r>
              <a:rPr sz="1800" spc="10" smtClean="0">
                <a:latin typeface="Arial Black" panose="020B0A04020102020204"/>
                <a:cs typeface="Arial Black" panose="020B0A04020102020204"/>
              </a:rPr>
              <a:t> </a:t>
            </a:r>
            <a:r>
              <a:rPr sz="1800" spc="-10" dirty="0">
                <a:latin typeface="Arial Black" panose="020B0A04020102020204"/>
                <a:cs typeface="Arial Black" panose="020B0A04020102020204"/>
              </a:rPr>
              <a:t>ΑΤΡΑΚΤΟΣ.</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480695" indent="-180340" algn="just">
              <a:lnSpc>
                <a:spcPct val="100000"/>
              </a:lnSpc>
              <a:spcBef>
                <a:spcPts val="5"/>
              </a:spcBef>
              <a:buClr>
                <a:srgbClr val="FF0000"/>
              </a:buClr>
              <a:buSzPct val="94000"/>
              <a:buFont typeface="Wingdings" panose="05000000000000000000"/>
              <a:buChar char=""/>
              <a:tabLst>
                <a:tab pos="217170" algn="l"/>
              </a:tabLst>
            </a:pPr>
            <a:r>
              <a:rPr lang="el-GR" dirty="0" smtClean="0">
                <a:latin typeface="Arial Black" panose="020B0A04020102020204"/>
                <a:cs typeface="Arial Black" panose="020B0A04020102020204"/>
              </a:rPr>
              <a:t>ΜΕΣΑ </a:t>
            </a:r>
            <a:r>
              <a:rPr sz="1800" smtClean="0">
                <a:latin typeface="Arial Black" panose="020B0A04020102020204"/>
                <a:cs typeface="Arial Black" panose="020B0A04020102020204"/>
              </a:rPr>
              <a:t> </a:t>
            </a:r>
            <a:r>
              <a:rPr lang="el-GR" sz="1800" dirty="0" smtClean="0">
                <a:latin typeface="Arial Black" panose="020B0A04020102020204"/>
                <a:cs typeface="Arial Black" panose="020B0A04020102020204"/>
              </a:rPr>
              <a:t>Σ</a:t>
            </a:r>
            <a:r>
              <a:rPr sz="1800" smtClean="0">
                <a:latin typeface="Arial Black" panose="020B0A04020102020204"/>
                <a:cs typeface="Arial Black" panose="020B0A04020102020204"/>
              </a:rPr>
              <a:t>ΤΗ</a:t>
            </a:r>
            <a:r>
              <a:rPr lang="el-GR" sz="1800" dirty="0" smtClean="0">
                <a:latin typeface="Arial Black" panose="020B0A04020102020204"/>
                <a:cs typeface="Arial Black" panose="020B0A04020102020204"/>
              </a:rPr>
              <a:t>Ν</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ΧΟΑΝΗ</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ΤΟΠΟΘΕΤΕΙΤΑΙ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25" dirty="0">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ΣΤΥΠΕΙΟΘΛΙΠΤΗΣ</a:t>
            </a:r>
            <a:r>
              <a:rPr sz="1800" dirty="0">
                <a:latin typeface="Arial Black" panose="020B0A04020102020204"/>
                <a:cs typeface="Arial Black" panose="020B0A04020102020204"/>
              </a:rPr>
              <a:t>,</a:t>
            </a:r>
            <a:r>
              <a:rPr sz="1800" spc="-5" dirty="0">
                <a:latin typeface="Arial Black" panose="020B0A04020102020204"/>
                <a:cs typeface="Arial Black" panose="020B0A04020102020204"/>
              </a:rPr>
              <a:t> </a:t>
            </a:r>
            <a:r>
              <a:rPr sz="1800" spc="-50" dirty="0">
                <a:latin typeface="Arial Black" panose="020B0A04020102020204"/>
                <a:cs typeface="Arial Black" panose="020B0A04020102020204"/>
              </a:rPr>
              <a:t>Ο </a:t>
            </a:r>
            <a:r>
              <a:rPr sz="1800" dirty="0">
                <a:latin typeface="Arial Black" panose="020B0A04020102020204"/>
                <a:cs typeface="Arial Black" panose="020B0A04020102020204"/>
              </a:rPr>
              <a:t>ΟΠΟΙΟΣ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ΕΜΠΟΔΙΖΕΙ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ΤΗΝ ΕΙΣΡΟΗ</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ΥΔΑΤΩΝ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ΔΙΑΚΕΝΟ </a:t>
            </a:r>
            <a:r>
              <a:rPr sz="1800" dirty="0">
                <a:latin typeface="Arial Black" panose="020B0A04020102020204"/>
                <a:cs typeface="Arial Black" panose="020B0A04020102020204"/>
              </a:rPr>
              <a:t>ΜΕΤΑΞΥ</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ΧΟΑΝΗΣ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ΑΤΡΑΚΤΟΥ.</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908050" indent="-18034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ΣΤΥΠΕΙΟΘΛΙΠΤΗΣ ΑΠΟΤΕΛΕΙΤΑΙ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ΔΑΚΤΥΛΙΟΥΣ,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ΟΙ </a:t>
            </a:r>
            <a:r>
              <a:rPr sz="1800">
                <a:latin typeface="Arial Black" panose="020B0A04020102020204"/>
                <a:cs typeface="Arial Black" panose="020B0A04020102020204"/>
              </a:rPr>
              <a:t>ΟΠΟΙΟΙ</a:t>
            </a:r>
            <a:r>
              <a:rPr sz="1800" spc="-20">
                <a:latin typeface="Arial Black" panose="020B0A04020102020204"/>
                <a:cs typeface="Arial Black" panose="020B0A04020102020204"/>
              </a:rPr>
              <a:t> </a:t>
            </a:r>
            <a:r>
              <a:rPr lang="el-GR" sz="1800" spc="-20" dirty="0" smtClean="0">
                <a:latin typeface="Arial Black" panose="020B0A04020102020204"/>
                <a:cs typeface="Arial Black" panose="020B0A04020102020204"/>
              </a:rPr>
              <a:t>ΑΝ </a:t>
            </a:r>
            <a:r>
              <a:rPr sz="1800" smtClean="0">
                <a:latin typeface="Arial Black" panose="020B0A04020102020204"/>
                <a:cs typeface="Arial Black" panose="020B0A04020102020204"/>
              </a:rPr>
              <a:t>ΦΘ</a:t>
            </a:r>
            <a:r>
              <a:rPr lang="el-GR" sz="1800" dirty="0" smtClean="0">
                <a:latin typeface="Arial Black" panose="020B0A04020102020204"/>
                <a:cs typeface="Arial Black" panose="020B0A04020102020204"/>
              </a:rPr>
              <a:t>ΑΡΟΥΝ</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ΑΝΤΙΚΑΘΙΣΤΑΝΤΑΙ.</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791210" indent="-18034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ΛΙΠΑΙΝΕΤΑΙ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ΑΝΕΞΑΡΤΗΤΟ</a:t>
            </a:r>
            <a:r>
              <a:rPr sz="1800" spc="-5" dirty="0">
                <a:latin typeface="Arial Black" panose="020B0A04020102020204"/>
                <a:cs typeface="Arial Black" panose="020B0A04020102020204"/>
              </a:rPr>
              <a:t> </a:t>
            </a:r>
            <a:r>
              <a:rPr sz="1800">
                <a:latin typeface="Arial Black" panose="020B0A04020102020204"/>
                <a:cs typeface="Arial Black" panose="020B0A04020102020204"/>
              </a:rPr>
              <a:t>ΣΥΣΤΗΜΑ</a:t>
            </a:r>
            <a:r>
              <a:rPr sz="1800" spc="-5">
                <a:latin typeface="Arial Black" panose="020B0A04020102020204"/>
                <a:cs typeface="Arial Black" panose="020B0A04020102020204"/>
              </a:rPr>
              <a:t> </a:t>
            </a:r>
            <a:r>
              <a:rPr sz="1800" smtClean="0">
                <a:latin typeface="Arial Black" panose="020B0A04020102020204"/>
                <a:cs typeface="Arial Black" panose="020B0A04020102020204"/>
              </a:rPr>
              <a:t>ΛΙΠΑΝΣ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25" dirty="0">
                <a:latin typeface="Arial Black" panose="020B0A04020102020204"/>
                <a:cs typeface="Arial Black" panose="020B0A04020102020204"/>
              </a:rPr>
              <a:t>ΜΕ </a:t>
            </a:r>
            <a:r>
              <a:rPr sz="1800" dirty="0">
                <a:latin typeface="Arial Black" panose="020B0A04020102020204"/>
                <a:cs typeface="Arial Black" panose="020B0A04020102020204"/>
              </a:rPr>
              <a:t>ΠΑΧΥΡΡΕΥΣΤΟ</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ΛΙΠΑΝΤΙΚΟ.</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443865" indent="-180340">
              <a:lnSpc>
                <a:spcPct val="100000"/>
              </a:lnSpc>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ΑΠΟ</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ΠΤΩΣΗ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ΤΗΣ ΣΤΑΘΜΗΣ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ΛΙΠΑΝΤΙΚΟΥ</a:t>
            </a:r>
            <a:r>
              <a:rPr sz="1800" spc="-5" dirty="0">
                <a:latin typeface="Arial Black" panose="020B0A04020102020204"/>
                <a:cs typeface="Arial Black" panose="020B0A04020102020204"/>
              </a:rPr>
              <a:t> </a:t>
            </a:r>
            <a:r>
              <a:rPr sz="1800" spc="-20" dirty="0">
                <a:latin typeface="Arial Black" panose="020B0A04020102020204"/>
                <a:cs typeface="Arial Black" panose="020B0A04020102020204"/>
              </a:rPr>
              <a:t>ΣΤΗΝ </a:t>
            </a:r>
            <a:r>
              <a:rPr sz="1800" dirty="0">
                <a:latin typeface="Arial Black" panose="020B0A04020102020204"/>
                <a:cs typeface="Arial Black" panose="020B0A04020102020204"/>
              </a:rPr>
              <a:t>ΑΝΤΙΣΤΟΙΧΗ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ΔΕΞΑΜΕΝΗ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ΦΑΙΝΕΤΑΙ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ΒΑΘΜΟΣ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ΦΘΟΡΑΣ</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ΤΩΝ </a:t>
            </a:r>
            <a:r>
              <a:rPr sz="1800" dirty="0">
                <a:latin typeface="Arial Black" panose="020B0A04020102020204"/>
                <a:cs typeface="Arial Black" panose="020B0A04020102020204"/>
              </a:rPr>
              <a:t>ΔΑΚΤΥΛΙΩΝ</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ΤΟΥ</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ΣΤΥΠΕΙΟΘΛΙΠΤΗ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ΚΑΙ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Η</a:t>
            </a:r>
            <a:r>
              <a:rPr sz="1800" spc="-5" dirty="0">
                <a:latin typeface="Arial Black" panose="020B0A04020102020204"/>
                <a:cs typeface="Arial Black" panose="020B0A04020102020204"/>
              </a:rPr>
              <a:t> </a:t>
            </a:r>
            <a:r>
              <a:rPr sz="1800" spc="-10">
                <a:latin typeface="Arial Black" panose="020B0A04020102020204"/>
                <a:cs typeface="Arial Black" panose="020B0A04020102020204"/>
              </a:rPr>
              <a:t>ΑΝΑΓΚΗ </a:t>
            </a:r>
            <a:r>
              <a:rPr sz="1800" smtClean="0">
                <a:latin typeface="Arial Black" panose="020B0A04020102020204"/>
                <a:cs typeface="Arial Black" panose="020B0A04020102020204"/>
              </a:rPr>
              <a:t>ΑΝΤΙΚΑΤΑΣΤΑΣ</a:t>
            </a:r>
            <a:r>
              <a:rPr lang="el-GR" sz="1800" dirty="0" smtClean="0">
                <a:latin typeface="Arial Black" panose="020B0A04020102020204"/>
                <a:cs typeface="Arial Black" panose="020B0A04020102020204"/>
              </a:rPr>
              <a:t>Η</a:t>
            </a:r>
            <a:r>
              <a:rPr sz="1800" smtClean="0">
                <a:latin typeface="Arial Black" panose="020B0A04020102020204"/>
                <a:cs typeface="Arial Black" panose="020B0A04020102020204"/>
              </a:rPr>
              <a:t>Σ</a:t>
            </a:r>
            <a:r>
              <a:rPr sz="1800" spc="5" smtClean="0">
                <a:latin typeface="Arial Black" panose="020B0A04020102020204"/>
                <a:cs typeface="Arial Black" panose="020B0A04020102020204"/>
              </a:rPr>
              <a:t> </a:t>
            </a:r>
            <a:r>
              <a:rPr sz="1800" spc="-10" dirty="0">
                <a:latin typeface="Arial Black" panose="020B0A04020102020204"/>
                <a:cs typeface="Arial Black" panose="020B0A04020102020204"/>
              </a:rPr>
              <a:t>ΤΟΥΣ.</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22579" rIns="0" bIns="0" rtlCol="0">
            <a:spAutoFit/>
          </a:bodyPr>
          <a:lstStyle/>
          <a:p>
            <a:pPr>
              <a:lnSpc>
                <a:spcPct val="100000"/>
              </a:lnSpc>
              <a:spcBef>
                <a:spcPts val="110"/>
              </a:spcBef>
            </a:pPr>
            <a:r>
              <a:rPr sz="2200" b="0" u="none" dirty="0">
                <a:latin typeface="Arial Black" panose="020B0A04020102020204"/>
                <a:cs typeface="Arial Black" panose="020B0A04020102020204"/>
              </a:rPr>
              <a:t>ΧΟΑΝΗ,</a:t>
            </a:r>
            <a:r>
              <a:rPr sz="2200" b="0" u="none" spc="-80" dirty="0">
                <a:latin typeface="Arial Black" panose="020B0A04020102020204"/>
                <a:cs typeface="Arial Black" panose="020B0A04020102020204"/>
              </a:rPr>
              <a:t> </a:t>
            </a:r>
            <a:r>
              <a:rPr sz="2200" b="0" u="none" dirty="0">
                <a:latin typeface="Arial Black" panose="020B0A04020102020204"/>
                <a:cs typeface="Arial Black" panose="020B0A04020102020204"/>
              </a:rPr>
              <a:t>ΣΤΥΠΕΙΟΘΛΙΠΤΗΣ,</a:t>
            </a:r>
            <a:r>
              <a:rPr sz="2200" b="0" u="none" spc="-60" dirty="0">
                <a:latin typeface="Arial Black" panose="020B0A04020102020204"/>
                <a:cs typeface="Arial Black" panose="020B0A04020102020204"/>
              </a:rPr>
              <a:t> </a:t>
            </a:r>
            <a:r>
              <a:rPr sz="2200" b="0" u="none" dirty="0">
                <a:latin typeface="Arial Black" panose="020B0A04020102020204"/>
                <a:cs typeface="Arial Black" panose="020B0A04020102020204"/>
              </a:rPr>
              <a:t>ΑΚΡΟΠΡΥΜΝΑΙΑ</a:t>
            </a:r>
            <a:r>
              <a:rPr sz="2200" b="0" u="none" spc="-60" dirty="0">
                <a:latin typeface="Arial Black" panose="020B0A04020102020204"/>
                <a:cs typeface="Arial Black" panose="020B0A04020102020204"/>
              </a:rPr>
              <a:t> </a:t>
            </a:r>
            <a:r>
              <a:rPr sz="2200" b="0" u="none" spc="-10" dirty="0">
                <a:latin typeface="Arial Black" panose="020B0A04020102020204"/>
                <a:cs typeface="Arial Black" panose="020B0A04020102020204"/>
              </a:rPr>
              <a:t>ΕΔΡΑΝΑ</a:t>
            </a:r>
            <a:endParaRPr sz="2200">
              <a:latin typeface="Arial Black" panose="020B0A04020102020204"/>
              <a:cs typeface="Arial Black" panose="020B0A04020102020204"/>
            </a:endParaRPr>
          </a:p>
        </p:txBody>
      </p:sp>
    </p:spTree>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744979"/>
            <a:ext cx="7886065" cy="3225800"/>
          </a:xfrm>
          <a:prstGeom prst="rect">
            <a:avLst/>
          </a:prstGeom>
        </p:spPr>
        <p:txBody>
          <a:bodyPr vert="horz" wrap="square" lIns="0" tIns="12700" rIns="0" bIns="0" rtlCol="0">
            <a:spAutoFit/>
          </a:bodyPr>
          <a:lstStyle/>
          <a:p>
            <a:pPr marL="193040" marR="5080" indent="-180340">
              <a:lnSpc>
                <a:spcPct val="100000"/>
              </a:lnSpc>
              <a:spcBef>
                <a:spcPts val="100"/>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ΤΑ </a:t>
            </a:r>
            <a:r>
              <a:rPr sz="1800" dirty="0">
                <a:solidFill>
                  <a:srgbClr val="FF0000"/>
                </a:solidFill>
                <a:latin typeface="Arial Black" panose="020B0A04020102020204"/>
                <a:cs typeface="Arial Black" panose="020B0A04020102020204"/>
              </a:rPr>
              <a:t>ΑΚΡΟΠΡΥΜΝΑΙΑ</a:t>
            </a:r>
            <a:r>
              <a:rPr sz="1800" spc="-10" dirty="0">
                <a:solidFill>
                  <a:srgbClr val="FF0000"/>
                </a:solidFill>
                <a:latin typeface="Arial Black" panose="020B0A04020102020204"/>
                <a:cs typeface="Arial Black" panose="020B0A04020102020204"/>
              </a:rPr>
              <a:t> </a:t>
            </a:r>
            <a:r>
              <a:rPr sz="1800" dirty="0">
                <a:solidFill>
                  <a:srgbClr val="FF0000"/>
                </a:solidFill>
                <a:latin typeface="Arial Black" panose="020B0A04020102020204"/>
                <a:cs typeface="Arial Black" panose="020B0A04020102020204"/>
              </a:rPr>
              <a:t>ΕΔΡΑΝΑ</a:t>
            </a:r>
            <a:r>
              <a:rPr sz="1800" spc="10" dirty="0">
                <a:solidFill>
                  <a:srgbClr val="FF0000"/>
                </a:solidFill>
                <a:latin typeface="Arial Black" panose="020B0A04020102020204"/>
                <a:cs typeface="Arial Black" panose="020B0A04020102020204"/>
              </a:rPr>
              <a:t> </a:t>
            </a:r>
            <a:r>
              <a:rPr sz="1800" dirty="0">
                <a:latin typeface="Arial Black" panose="020B0A04020102020204"/>
                <a:cs typeface="Arial Black" panose="020B0A04020102020204"/>
              </a:rPr>
              <a:t>ΧΡΗΣΙΜΟΠΟΙΟΥΝΤΑΙ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ΓΙΑ </a:t>
            </a:r>
            <a:r>
              <a:rPr sz="1800" spc="-25" dirty="0">
                <a:latin typeface="Arial Black" panose="020B0A04020102020204"/>
                <a:cs typeface="Arial Black" panose="020B0A04020102020204"/>
              </a:rPr>
              <a:t>ΤΗΝ </a:t>
            </a:r>
            <a:r>
              <a:rPr sz="1800" dirty="0">
                <a:latin typeface="Arial Black" panose="020B0A04020102020204"/>
                <a:cs typeface="Arial Black" panose="020B0A04020102020204"/>
              </a:rPr>
              <a:t>ΤΕΛΙΚΗ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ΕΔΡΑΣΗ</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ΤΗΣ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ΕΛΙΚΟΦΟΡΟΥ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ΑΤΡΑΚΤΟΥ,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ΚΟΝΤΑ</a:t>
            </a:r>
            <a:r>
              <a:rPr sz="1800" spc="5" dirty="0">
                <a:latin typeface="Arial Black" panose="020B0A04020102020204"/>
                <a:cs typeface="Arial Black" panose="020B0A04020102020204"/>
              </a:rPr>
              <a:t> </a:t>
            </a:r>
            <a:r>
              <a:rPr sz="1800" spc="-25" dirty="0">
                <a:latin typeface="Arial Black" panose="020B0A04020102020204"/>
                <a:cs typeface="Arial Black" panose="020B0A04020102020204"/>
              </a:rPr>
              <a:t>ΣΤΟ </a:t>
            </a:r>
            <a:r>
              <a:rPr sz="1800" dirty="0">
                <a:latin typeface="Arial Black" panose="020B0A04020102020204"/>
                <a:cs typeface="Arial Black" panose="020B0A04020102020204"/>
              </a:rPr>
              <a:t>ΣΗΜΕΙΟ ΠΟΥ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ΕΝΩΝΕΤΑΙ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ΜΕ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ΤΗΝ</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ΕΛΙΚΑ.</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1068070" indent="-18034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ΣΤΑ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ΠΟΥ ΚΙΝΟΥΝΤΑΙ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ΜΟΝΑΔΙΚΗ</a:t>
            </a:r>
            <a:r>
              <a:rPr sz="1800" spc="-10" dirty="0">
                <a:latin typeface="Arial Black" panose="020B0A04020102020204"/>
                <a:cs typeface="Arial Black" panose="020B0A04020102020204"/>
              </a:rPr>
              <a:t> ΕΛΙΚΑ </a:t>
            </a:r>
            <a:r>
              <a:rPr sz="1800" dirty="0">
                <a:latin typeface="Arial Black" panose="020B0A04020102020204"/>
                <a:cs typeface="Arial Black" panose="020B0A04020102020204"/>
              </a:rPr>
              <a:t>ΤΟΠΟΘΕΤΟΥΝΤΑΙ</a:t>
            </a:r>
            <a:r>
              <a:rPr sz="1800" spc="-25" dirty="0">
                <a:latin typeface="Arial Black" panose="020B0A04020102020204"/>
                <a:cs typeface="Arial Black" panose="020B0A04020102020204"/>
              </a:rPr>
              <a:t> </a:t>
            </a:r>
            <a:r>
              <a:rPr sz="1800" dirty="0">
                <a:latin typeface="Arial Black" panose="020B0A04020102020204"/>
                <a:cs typeface="Arial Black" panose="020B0A04020102020204"/>
              </a:rPr>
              <a:t>ΕΝΤΟΣ ΤΗΣ</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ΧΟΑΝΗΣ </a:t>
            </a:r>
            <a:r>
              <a:rPr sz="1800" spc="-50" dirty="0">
                <a:latin typeface="Arial Black" panose="020B0A04020102020204"/>
                <a:cs typeface="Arial Black" panose="020B0A04020102020204"/>
              </a:rPr>
              <a:t>.</a:t>
            </a:r>
            <a:endParaRPr sz="1800">
              <a:latin typeface="Arial Black" panose="020B0A04020102020204"/>
              <a:cs typeface="Arial Black" panose="020B0A04020102020204"/>
            </a:endParaRPr>
          </a:p>
          <a:p>
            <a:pPr>
              <a:lnSpc>
                <a:spcPct val="100000"/>
              </a:lnSpc>
              <a:spcBef>
                <a:spcPts val="55"/>
              </a:spcBef>
              <a:buClr>
                <a:srgbClr val="FF0000"/>
              </a:buClr>
              <a:buFont typeface="Wingdings" panose="05000000000000000000"/>
              <a:buChar char=""/>
            </a:pPr>
            <a:endParaRPr sz="2000">
              <a:latin typeface="Arial Black" panose="020B0A04020102020204"/>
              <a:cs typeface="Arial Black" panose="020B0A04020102020204"/>
            </a:endParaRPr>
          </a:p>
          <a:p>
            <a:pPr marL="193040" marR="290195" indent="-180340">
              <a:lnSpc>
                <a:spcPct val="100000"/>
              </a:lnSpc>
              <a:spcBef>
                <a:spcPts val="5"/>
              </a:spcBef>
              <a:buClr>
                <a:srgbClr val="FF0000"/>
              </a:buClr>
              <a:buSzPct val="94000"/>
              <a:buFont typeface="Wingdings" panose="05000000000000000000"/>
              <a:buChar char=""/>
              <a:tabLst>
                <a:tab pos="217170" algn="l"/>
              </a:tabLst>
            </a:pPr>
            <a:r>
              <a:rPr sz="1800" dirty="0">
                <a:latin typeface="Arial Black" panose="020B0A04020102020204"/>
                <a:cs typeface="Arial Black" panose="020B0A04020102020204"/>
              </a:rPr>
              <a:t>ΕΝΩ</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ΠΛΟΙΑ</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ΜΕ ΠΕΡΙΣΣΟΤΕΡΕΣ</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ΑΠΟ</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ΜΙΑ</a:t>
            </a:r>
            <a:r>
              <a:rPr sz="1800" spc="-5" dirty="0">
                <a:latin typeface="Arial Black" panose="020B0A04020102020204"/>
                <a:cs typeface="Arial Black" panose="020B0A04020102020204"/>
              </a:rPr>
              <a:t> </a:t>
            </a:r>
            <a:r>
              <a:rPr sz="1800" spc="-10" dirty="0">
                <a:latin typeface="Arial Black" panose="020B0A04020102020204"/>
                <a:cs typeface="Arial Black" panose="020B0A04020102020204"/>
              </a:rPr>
              <a:t>ΕΛΙΚΕΣ </a:t>
            </a:r>
            <a:r>
              <a:rPr sz="1800" dirty="0">
                <a:latin typeface="Arial Black" panose="020B0A04020102020204"/>
                <a:cs typeface="Arial Black" panose="020B0A04020102020204"/>
              </a:rPr>
              <a:t>ΤΟΠΟΘΕΤΟΥΝΤΑΙ</a:t>
            </a:r>
            <a:r>
              <a:rPr sz="1800" spc="-20" dirty="0">
                <a:latin typeface="Arial Black" panose="020B0A04020102020204"/>
                <a:cs typeface="Arial Black" panose="020B0A04020102020204"/>
              </a:rPr>
              <a:t> </a:t>
            </a:r>
            <a:r>
              <a:rPr sz="1800" dirty="0">
                <a:latin typeface="Arial Black" panose="020B0A04020102020204"/>
                <a:cs typeface="Arial Black" panose="020B0A04020102020204"/>
              </a:rPr>
              <a:t>ΣΕ</a:t>
            </a:r>
            <a:r>
              <a:rPr sz="1800" spc="5" dirty="0">
                <a:latin typeface="Arial Black" panose="020B0A04020102020204"/>
                <a:cs typeface="Arial Black" panose="020B0A04020102020204"/>
              </a:rPr>
              <a:t> </a:t>
            </a:r>
            <a:r>
              <a:rPr sz="1800">
                <a:latin typeface="Arial Black" panose="020B0A04020102020204"/>
                <a:cs typeface="Arial Black" panose="020B0A04020102020204"/>
              </a:rPr>
              <a:t>ΘΥΛΑΚΕΣ</a:t>
            </a:r>
            <a:r>
              <a:rPr sz="1800" spc="5">
                <a:latin typeface="Arial Black" panose="020B0A04020102020204"/>
                <a:cs typeface="Arial Black" panose="020B0A04020102020204"/>
              </a:rPr>
              <a:t> </a:t>
            </a:r>
            <a:r>
              <a:rPr lang="el-GR" spc="5" dirty="0" smtClean="0">
                <a:latin typeface="Arial Black" panose="020B0A04020102020204"/>
                <a:cs typeface="Arial Black" panose="020B0A04020102020204"/>
              </a:rPr>
              <a:t>ΕΞΩ ΑΠΟ</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ΤΗ</a:t>
            </a:r>
            <a:r>
              <a:rPr lang="el-GR" sz="1800" dirty="0" smtClean="0">
                <a:latin typeface="Arial Black" panose="020B0A04020102020204"/>
                <a:cs typeface="Arial Black" panose="020B0A04020102020204"/>
              </a:rPr>
              <a:t>Ν</a:t>
            </a:r>
            <a:r>
              <a:rPr sz="1800" spc="5" smtClean="0">
                <a:latin typeface="Arial Black" panose="020B0A04020102020204"/>
                <a:cs typeface="Arial Black" panose="020B0A04020102020204"/>
              </a:rPr>
              <a:t> </a:t>
            </a:r>
            <a:r>
              <a:rPr sz="1800" smtClean="0">
                <a:latin typeface="Arial Black" panose="020B0A04020102020204"/>
                <a:cs typeface="Arial Black" panose="020B0A04020102020204"/>
              </a:rPr>
              <a:t>ΓΑΣΤΡΑ</a:t>
            </a:r>
            <a:r>
              <a:rPr sz="1800" spc="5" smtClean="0">
                <a:latin typeface="Arial Black" panose="020B0A04020102020204"/>
                <a:cs typeface="Arial Black" panose="020B0A04020102020204"/>
              </a:rPr>
              <a:t> </a:t>
            </a:r>
            <a:r>
              <a:rPr sz="1800" spc="-25" dirty="0">
                <a:latin typeface="Arial Black" panose="020B0A04020102020204"/>
                <a:cs typeface="Arial Black" panose="020B0A04020102020204"/>
              </a:rPr>
              <a:t>ΤΟΥ </a:t>
            </a:r>
            <a:r>
              <a:rPr sz="1800" dirty="0">
                <a:latin typeface="Arial Black" panose="020B0A04020102020204"/>
                <a:cs typeface="Arial Black" panose="020B0A04020102020204"/>
              </a:rPr>
              <a:t>ΠΛΟΙΟΥ,</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ΟΙ</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ΟΠΟΙΟΙ</a:t>
            </a:r>
            <a:r>
              <a:rPr sz="1800" spc="-10" dirty="0">
                <a:latin typeface="Arial Black" panose="020B0A04020102020204"/>
                <a:cs typeface="Arial Black" panose="020B0A04020102020204"/>
              </a:rPr>
              <a:t> </a:t>
            </a:r>
            <a:r>
              <a:rPr sz="1800" dirty="0">
                <a:latin typeface="Arial Black" panose="020B0A04020102020204"/>
                <a:cs typeface="Arial Black" panose="020B0A04020102020204"/>
              </a:rPr>
              <a:t>ΣΤΗΡΙΖΟΝΤΑΙ</a:t>
            </a:r>
            <a:r>
              <a:rPr sz="1800" spc="-15" dirty="0">
                <a:latin typeface="Arial Black" panose="020B0A04020102020204"/>
                <a:cs typeface="Arial Black" panose="020B0A04020102020204"/>
              </a:rPr>
              <a:t> </a:t>
            </a:r>
            <a:r>
              <a:rPr sz="1800" dirty="0">
                <a:latin typeface="Arial Black" panose="020B0A04020102020204"/>
                <a:cs typeface="Arial Black" panose="020B0A04020102020204"/>
              </a:rPr>
              <a:t>ΣΤΗ</a:t>
            </a:r>
            <a:r>
              <a:rPr sz="1800" spc="-5" dirty="0">
                <a:latin typeface="Arial Black" panose="020B0A04020102020204"/>
                <a:cs typeface="Arial Black" panose="020B0A04020102020204"/>
              </a:rPr>
              <a:t> </a:t>
            </a:r>
            <a:r>
              <a:rPr sz="1800" dirty="0">
                <a:latin typeface="Arial Black" panose="020B0A04020102020204"/>
                <a:cs typeface="Arial Black" panose="020B0A04020102020204"/>
              </a:rPr>
              <a:t>ΓΑΣΤΡΑ </a:t>
            </a:r>
            <a:r>
              <a:rPr sz="1800" spc="-25" dirty="0">
                <a:latin typeface="Arial Black" panose="020B0A04020102020204"/>
                <a:cs typeface="Arial Black" panose="020B0A04020102020204"/>
              </a:rPr>
              <a:t>ΜΕ </a:t>
            </a:r>
            <a:r>
              <a:rPr sz="1800" dirty="0">
                <a:latin typeface="Arial Black" panose="020B0A04020102020204"/>
                <a:cs typeface="Arial Black" panose="020B0A04020102020204"/>
              </a:rPr>
              <a:t>ΚΑΤΑΚΟΡΥΦΑ </a:t>
            </a:r>
            <a:r>
              <a:rPr sz="1800">
                <a:latin typeface="Arial Black" panose="020B0A04020102020204"/>
                <a:cs typeface="Arial Black" panose="020B0A04020102020204"/>
              </a:rPr>
              <a:t>ΣΤΗΡΙΓΜΑΤΑ</a:t>
            </a:r>
            <a:r>
              <a:rPr sz="1800" spc="-5">
                <a:latin typeface="Arial Black" panose="020B0A04020102020204"/>
                <a:cs typeface="Arial Black" panose="020B0A04020102020204"/>
              </a:rPr>
              <a:t> </a:t>
            </a:r>
            <a:r>
              <a:rPr lang="el-GR" spc="-5" dirty="0">
                <a:latin typeface="Arial Black" panose="020B0A04020102020204"/>
                <a:cs typeface="Arial Black" panose="020B0A04020102020204"/>
              </a:rPr>
              <a:t>ή</a:t>
            </a:r>
            <a:r>
              <a:rPr sz="1800" spc="-5" smtClean="0">
                <a:latin typeface="Arial Black" panose="020B0A04020102020204"/>
                <a:cs typeface="Arial Black" panose="020B0A04020102020204"/>
              </a:rPr>
              <a:t> </a:t>
            </a:r>
            <a:r>
              <a:rPr sz="1800" dirty="0">
                <a:latin typeface="Arial Black" panose="020B0A04020102020204"/>
                <a:cs typeface="Arial Black" panose="020B0A04020102020204"/>
              </a:rPr>
              <a:t>ΣΤΗΡΙΓΜΑΤΑ ΤΥΠΟΥ</a:t>
            </a:r>
            <a:r>
              <a:rPr sz="1800" spc="-10" dirty="0">
                <a:latin typeface="Arial Black" panose="020B0A04020102020204"/>
                <a:cs typeface="Arial Black" panose="020B0A04020102020204"/>
              </a:rPr>
              <a:t> </a:t>
            </a:r>
            <a:r>
              <a:rPr sz="1800" spc="-25" dirty="0">
                <a:latin typeface="Arial Black" panose="020B0A04020102020204"/>
                <a:cs typeface="Arial Black" panose="020B0A04020102020204"/>
              </a:rPr>
              <a:t>V.</a:t>
            </a:r>
            <a:endParaRPr sz="18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22579" rIns="0" bIns="0" rtlCol="0">
            <a:spAutoFit/>
          </a:bodyPr>
          <a:lstStyle/>
          <a:p>
            <a:pPr>
              <a:lnSpc>
                <a:spcPct val="100000"/>
              </a:lnSpc>
              <a:spcBef>
                <a:spcPts val="110"/>
              </a:spcBef>
            </a:pPr>
            <a:r>
              <a:rPr sz="2200" b="0" u="none" dirty="0">
                <a:solidFill>
                  <a:srgbClr val="FFFFFF"/>
                </a:solidFill>
                <a:latin typeface="Arial Black" panose="020B0A04020102020204"/>
                <a:cs typeface="Arial Black" panose="020B0A04020102020204"/>
              </a:rPr>
              <a:t>ΧΟΑΝΗ,</a:t>
            </a:r>
            <a:r>
              <a:rPr sz="2200" b="0" u="none" spc="-80" dirty="0">
                <a:solidFill>
                  <a:srgbClr val="FFFFFF"/>
                </a:solidFill>
                <a:latin typeface="Arial Black" panose="020B0A04020102020204"/>
                <a:cs typeface="Arial Black" panose="020B0A04020102020204"/>
              </a:rPr>
              <a:t> </a:t>
            </a:r>
            <a:r>
              <a:rPr sz="2200" b="0" u="none" dirty="0">
                <a:solidFill>
                  <a:srgbClr val="FFFFFF"/>
                </a:solidFill>
                <a:latin typeface="Arial Black" panose="020B0A04020102020204"/>
                <a:cs typeface="Arial Black" panose="020B0A04020102020204"/>
              </a:rPr>
              <a:t>ΣΤΥΠΕΙΟΘΛΙΠΤΗΣ,</a:t>
            </a:r>
            <a:r>
              <a:rPr sz="2200" b="0" u="none" spc="-60" dirty="0">
                <a:solidFill>
                  <a:srgbClr val="FFFFFF"/>
                </a:solidFill>
                <a:latin typeface="Arial Black" panose="020B0A04020102020204"/>
                <a:cs typeface="Arial Black" panose="020B0A04020102020204"/>
              </a:rPr>
              <a:t> </a:t>
            </a:r>
            <a:r>
              <a:rPr sz="2200" b="0" u="none" dirty="0">
                <a:solidFill>
                  <a:srgbClr val="FFFFFF"/>
                </a:solidFill>
                <a:latin typeface="Arial Black" panose="020B0A04020102020204"/>
                <a:cs typeface="Arial Black" panose="020B0A04020102020204"/>
              </a:rPr>
              <a:t>ΑΚΡΟΠΡΥΜΝΑΙΑ</a:t>
            </a:r>
            <a:r>
              <a:rPr sz="2200" b="0" u="none" spc="-60" dirty="0">
                <a:solidFill>
                  <a:srgbClr val="FFFFFF"/>
                </a:solidFill>
                <a:latin typeface="Arial Black" panose="020B0A04020102020204"/>
                <a:cs typeface="Arial Black" panose="020B0A04020102020204"/>
              </a:rPr>
              <a:t> </a:t>
            </a:r>
            <a:r>
              <a:rPr sz="2200" b="0" u="none" spc="-10" dirty="0">
                <a:solidFill>
                  <a:srgbClr val="FFFFFF"/>
                </a:solidFill>
                <a:latin typeface="Arial Black" panose="020B0A04020102020204"/>
                <a:cs typeface="Arial Black" panose="020B0A04020102020204"/>
              </a:rPr>
              <a:t>ΕΔΡΑΝΑ</a:t>
            </a:r>
            <a:endParaRPr sz="2200">
              <a:latin typeface="Arial Black" panose="020B0A04020102020204"/>
              <a:cs typeface="Arial Black" panose="020B0A04020102020204"/>
            </a:endParaRPr>
          </a:p>
        </p:txBody>
      </p:sp>
    </p:spTree>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4290"/>
            <a:ext cx="8858250" cy="786749"/>
          </a:xfrm>
          <a:custGeom>
            <a:avLst/>
            <a:gdLst/>
            <a:ahLst/>
            <a:cxnLst/>
            <a:rect l="l" t="t" r="r" b="b"/>
            <a:pathLst>
              <a:path w="8572500" h="715010">
                <a:moveTo>
                  <a:pt x="8572500" y="0"/>
                </a:moveTo>
                <a:lnTo>
                  <a:pt x="0" y="0"/>
                </a:lnTo>
                <a:lnTo>
                  <a:pt x="0" y="1270"/>
                </a:lnTo>
                <a:lnTo>
                  <a:pt x="0" y="713740"/>
                </a:lnTo>
                <a:lnTo>
                  <a:pt x="0" y="715010"/>
                </a:lnTo>
                <a:lnTo>
                  <a:pt x="4286250" y="715010"/>
                </a:lnTo>
                <a:lnTo>
                  <a:pt x="8572500" y="715010"/>
                </a:lnTo>
                <a:lnTo>
                  <a:pt x="8572500" y="713740"/>
                </a:lnTo>
                <a:lnTo>
                  <a:pt x="8572500" y="127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xfrm>
            <a:off x="429258" y="81278"/>
            <a:ext cx="8714741" cy="648896"/>
          </a:xfrm>
          <a:prstGeom prst="rect">
            <a:avLst/>
          </a:prstGeom>
        </p:spPr>
        <p:txBody>
          <a:bodyPr vert="horz" wrap="square" lIns="0" tIns="307340" rIns="0" bIns="0" rtlCol="0">
            <a:spAutoFit/>
          </a:bodyPr>
          <a:lstStyle/>
          <a:p>
            <a:pPr>
              <a:lnSpc>
                <a:spcPct val="100000"/>
              </a:lnSpc>
              <a:spcBef>
                <a:spcPts val="100"/>
              </a:spcBef>
            </a:pPr>
            <a:r>
              <a:rPr lang="el-GR" sz="3300" b="0" u="none" baseline="3000" dirty="0" smtClean="0">
                <a:solidFill>
                  <a:srgbClr val="FFFFFF"/>
                </a:solidFill>
                <a:latin typeface="Arial Black" panose="020B0A04020102020204"/>
                <a:cs typeface="Arial Black" panose="020B0A04020102020204"/>
              </a:rPr>
              <a:t>    </a:t>
            </a:r>
            <a:r>
              <a:rPr lang="el-GR" sz="2000" b="0" u="none" dirty="0" smtClean="0">
                <a:solidFill>
                  <a:srgbClr val="FFFFFF"/>
                </a:solidFill>
                <a:latin typeface="Arial Black" panose="020B0A04020102020204"/>
                <a:cs typeface="Arial Black" panose="020B0A04020102020204"/>
              </a:rPr>
              <a:t>ΧΟΑΝΗ,</a:t>
            </a:r>
            <a:r>
              <a:rPr lang="el-GR" sz="2000" b="0" u="none" spc="-80" dirty="0" smtClean="0">
                <a:solidFill>
                  <a:srgbClr val="FFFFFF"/>
                </a:solidFill>
                <a:latin typeface="Arial Black" panose="020B0A04020102020204"/>
                <a:cs typeface="Arial Black" panose="020B0A04020102020204"/>
              </a:rPr>
              <a:t> </a:t>
            </a:r>
            <a:r>
              <a:rPr lang="el-GR" sz="2000" b="0" u="none" dirty="0" smtClean="0">
                <a:solidFill>
                  <a:srgbClr val="FFFFFF"/>
                </a:solidFill>
                <a:latin typeface="Arial Black" panose="020B0A04020102020204"/>
                <a:cs typeface="Arial Black" panose="020B0A04020102020204"/>
              </a:rPr>
              <a:t>ΣΤΥΠΕΙΟΘΛΙΠΤΗΣ,</a:t>
            </a:r>
            <a:r>
              <a:rPr lang="el-GR" sz="2000" b="0" u="none" spc="-60" dirty="0" smtClean="0">
                <a:solidFill>
                  <a:srgbClr val="FFFFFF"/>
                </a:solidFill>
                <a:latin typeface="Arial Black" panose="020B0A04020102020204"/>
                <a:cs typeface="Arial Black" panose="020B0A04020102020204"/>
              </a:rPr>
              <a:t> </a:t>
            </a:r>
            <a:r>
              <a:rPr lang="el-GR" sz="2000" b="0" u="none" dirty="0" smtClean="0">
                <a:solidFill>
                  <a:srgbClr val="FFFFFF"/>
                </a:solidFill>
                <a:latin typeface="Arial Black" panose="020B0A04020102020204"/>
                <a:cs typeface="Arial Black" panose="020B0A04020102020204"/>
              </a:rPr>
              <a:t>ΑΚΡΟΠΡΥΜΝΑΙΑ</a:t>
            </a:r>
            <a:r>
              <a:rPr lang="el-GR" sz="2000" b="0" u="none" spc="-60" dirty="0" smtClean="0">
                <a:solidFill>
                  <a:srgbClr val="FFFFFF"/>
                </a:solidFill>
                <a:latin typeface="Arial Black" panose="020B0A04020102020204"/>
                <a:cs typeface="Arial Black" panose="020B0A04020102020204"/>
              </a:rPr>
              <a:t>  </a:t>
            </a:r>
            <a:r>
              <a:rPr lang="el-GR" sz="2000" b="0" u="none" spc="-10" dirty="0" smtClean="0">
                <a:solidFill>
                  <a:srgbClr val="FFFFFF"/>
                </a:solidFill>
                <a:latin typeface="Arial Black" panose="020B0A04020102020204"/>
                <a:cs typeface="Arial Black" panose="020B0A04020102020204"/>
              </a:rPr>
              <a:t>ΕΔΡΑΝΑ</a:t>
            </a:r>
            <a:endParaRPr sz="2000" baseline="30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539750" y="1196339"/>
            <a:ext cx="8209280" cy="5040630"/>
          </a:xfrm>
          <a:prstGeom prst="rect">
            <a:avLst/>
          </a:prstGeom>
        </p:spPr>
      </p:pic>
    </p:spTree>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377950"/>
            <a:ext cx="8356600" cy="4076757"/>
          </a:xfrm>
          <a:prstGeom prst="rect">
            <a:avLst/>
          </a:prstGeom>
        </p:spPr>
        <p:txBody>
          <a:bodyPr vert="horz" wrap="square" lIns="0" tIns="13970" rIns="0" bIns="0" rtlCol="0">
            <a:spAutoFit/>
          </a:bodyPr>
          <a:lstStyle/>
          <a:p>
            <a:pPr marL="165735" marR="79375" indent="-153670">
              <a:lnSpc>
                <a:spcPct val="100000"/>
              </a:lnSpc>
              <a:spcBef>
                <a:spcPts val="110"/>
              </a:spcBef>
            </a:pPr>
            <a:r>
              <a:rPr sz="2400" spc="-75" baseline="3000" dirty="0">
                <a:solidFill>
                  <a:srgbClr val="FF0000"/>
                </a:solidFill>
                <a:latin typeface="Wingdings" panose="05000000000000000000"/>
                <a:cs typeface="Wingdings" panose="05000000000000000000"/>
              </a:rPr>
              <a:t></a:t>
            </a:r>
            <a:r>
              <a:rPr sz="1600" spc="-50" dirty="0">
                <a:latin typeface="Arial Black" panose="020B0A04020102020204"/>
                <a:cs typeface="Arial Black" panose="020B0A04020102020204"/>
              </a:rPr>
              <a:t>ΟΙ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ΕΛΙΚΕΣ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ΜΕΤΑΤΡΕΠΟΥΝ</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ΜΗΧΑΝΙΚΗ</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ΕΝΕΡΓΕΙΑ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ΣΤΟΝ</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ΕΛΙΚΟΦΟΡΟ </a:t>
            </a:r>
            <a:r>
              <a:rPr sz="1600" dirty="0">
                <a:latin typeface="Arial Black" panose="020B0A04020102020204"/>
                <a:cs typeface="Arial Black" panose="020B0A04020102020204"/>
              </a:rPr>
              <a:t>ΑΞΟΝΑ</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ΚΙΝΗΤΙΚΗ</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ΕΝΕΡΓΕΙΑ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0" dirty="0">
                <a:latin typeface="Arial Black" panose="020B0A04020102020204"/>
                <a:cs typeface="Arial Black" panose="020B0A04020102020204"/>
              </a:rPr>
              <a:t> ΝΕΡΟΥ.</a:t>
            </a:r>
            <a:endParaRPr sz="1600">
              <a:latin typeface="Arial Black" panose="020B0A04020102020204"/>
              <a:cs typeface="Arial Black" panose="020B0A04020102020204"/>
            </a:endParaRPr>
          </a:p>
          <a:p>
            <a:pPr>
              <a:lnSpc>
                <a:spcPct val="100000"/>
              </a:lnSpc>
              <a:spcBef>
                <a:spcPts val="40"/>
              </a:spcBef>
            </a:pPr>
            <a:endParaRPr sz="1800">
              <a:latin typeface="Arial Black" panose="020B0A04020102020204"/>
              <a:cs typeface="Arial Black" panose="020B0A04020102020204"/>
            </a:endParaRPr>
          </a:p>
          <a:p>
            <a:pPr marL="165735" marR="722630" indent="-153670">
              <a:lnSpc>
                <a:spcPct val="100000"/>
              </a:lnSpc>
              <a:buClr>
                <a:srgbClr val="FF0000"/>
              </a:buClr>
              <a:buFont typeface="Wingdings" panose="05000000000000000000"/>
              <a:buChar char=""/>
              <a:tabLst>
                <a:tab pos="236220" algn="l"/>
              </a:tabLst>
            </a:pPr>
            <a:r>
              <a:rPr sz="1600" dirty="0">
                <a:latin typeface="Arial Black" panose="020B0A04020102020204"/>
                <a:cs typeface="Arial Black" panose="020B0A04020102020204"/>
              </a:rPr>
              <a:t>Η</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ΠΕΡΙΣΤΡΟΦΙΚΗ</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ΚΙΝΗΣΗ</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ΕΛΙΚΑΣ ΑΥΞΑΝΕΙ</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ΟΡΜΗ</a:t>
            </a:r>
            <a:r>
              <a:rPr sz="1600" spc="-10" dirty="0">
                <a:latin typeface="Arial Black" panose="020B0A04020102020204"/>
                <a:cs typeface="Arial Black" panose="020B0A04020102020204"/>
              </a:rPr>
              <a:t> </a:t>
            </a:r>
            <a:r>
              <a:rPr sz="1600" spc="-25" dirty="0">
                <a:latin typeface="Arial Black" panose="020B0A04020102020204"/>
                <a:cs typeface="Arial Black" panose="020B0A04020102020204"/>
              </a:rPr>
              <a:t>ΤΟΥ </a:t>
            </a:r>
            <a:r>
              <a:rPr sz="1600" dirty="0">
                <a:latin typeface="Arial Black" panose="020B0A04020102020204"/>
                <a:cs typeface="Arial Black" panose="020B0A04020102020204"/>
              </a:rPr>
              <a:t>ΝΕΡΟΥ,</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ΡΕΕΙ</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ΑΝΑΜΕΣΑ</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ΣΤΑ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ΠΤΕΡΥΓΙΑ</a:t>
            </a:r>
            <a:r>
              <a:rPr sz="1600" spc="-10" dirty="0">
                <a:latin typeface="Arial Black" panose="020B0A04020102020204"/>
                <a:cs typeface="Arial Black" panose="020B0A04020102020204"/>
              </a:rPr>
              <a:t> </a:t>
            </a:r>
            <a:r>
              <a:rPr sz="1600" spc="-20" dirty="0">
                <a:latin typeface="Arial Black" panose="020B0A04020102020204"/>
                <a:cs typeface="Arial Black" panose="020B0A04020102020204"/>
              </a:rPr>
              <a:t>ΤΗΣ.</a:t>
            </a:r>
            <a:endParaRPr sz="1600">
              <a:latin typeface="Arial Black" panose="020B0A04020102020204"/>
              <a:cs typeface="Arial Black" panose="020B0A04020102020204"/>
            </a:endParaRPr>
          </a:p>
          <a:p>
            <a:pPr>
              <a:lnSpc>
                <a:spcPct val="100000"/>
              </a:lnSpc>
              <a:spcBef>
                <a:spcPts val="30"/>
              </a:spcBef>
            </a:pPr>
            <a:endParaRPr sz="1800">
              <a:latin typeface="Arial Black" panose="020B0A04020102020204"/>
              <a:cs typeface="Arial Black" panose="020B0A04020102020204"/>
            </a:endParaRPr>
          </a:p>
          <a:p>
            <a:pPr marL="165735" marR="278765" indent="-153670">
              <a:lnSpc>
                <a:spcPct val="100000"/>
              </a:lnSpc>
              <a:spcBef>
                <a:spcPts val="5"/>
              </a:spcBef>
            </a:pPr>
            <a:r>
              <a:rPr sz="2400" spc="-75" baseline="3000" dirty="0">
                <a:solidFill>
                  <a:srgbClr val="FF0000"/>
                </a:solidFill>
                <a:latin typeface="Wingdings" panose="05000000000000000000"/>
                <a:cs typeface="Wingdings" panose="05000000000000000000"/>
              </a:rPr>
              <a:t></a:t>
            </a:r>
            <a:r>
              <a:rPr sz="1600" spc="-50" dirty="0">
                <a:latin typeface="Arial Black" panose="020B0A04020102020204"/>
                <a:cs typeface="Arial Black" panose="020B0A04020102020204"/>
              </a:rPr>
              <a:t>ΟΙ</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ΕΛΙΚΕΣ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ΚΑΤΑΣΚΕΥΑΖΟΝΤΑΙ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ΧΥΤΕΥΣΗ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ΜΑΓΓΑΝΙΟΥΧΟ </a:t>
            </a:r>
            <a:r>
              <a:rPr sz="1600" dirty="0">
                <a:latin typeface="Arial Black" panose="020B0A04020102020204"/>
                <a:cs typeface="Arial Black" panose="020B0A04020102020204"/>
              </a:rPr>
              <a:t>ΟΡΕΙΧΑΛΚΟ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ΣΤΗ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ΣΥΝΕΧΕΙΑ</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ΔΙΑΜΟΡΦΩΝΟΝΤΑΙ</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ΜΕ</a:t>
            </a:r>
            <a:r>
              <a:rPr sz="1600" spc="-15" dirty="0">
                <a:latin typeface="Arial Black" panose="020B0A04020102020204"/>
                <a:cs typeface="Arial Black" panose="020B0A04020102020204"/>
              </a:rPr>
              <a:t> </a:t>
            </a:r>
            <a:r>
              <a:rPr sz="1600" spc="-10" dirty="0">
                <a:latin typeface="Arial Black" panose="020B0A04020102020204"/>
                <a:cs typeface="Arial Black" panose="020B0A04020102020204"/>
              </a:rPr>
              <a:t>ΚΑΤΕΡΓΑΣΙΕΣ </a:t>
            </a:r>
            <a:r>
              <a:rPr sz="1600" dirty="0">
                <a:latin typeface="Arial Black" panose="020B0A04020102020204"/>
                <a:cs typeface="Arial Black" panose="020B0A04020102020204"/>
              </a:rPr>
              <a:t>ΑΦΑΙΡΕΣΕΩΣ</a:t>
            </a:r>
            <a:r>
              <a:rPr sz="1600" spc="-25" dirty="0">
                <a:latin typeface="Arial Black" panose="020B0A04020102020204"/>
                <a:cs typeface="Arial Black" panose="020B0A04020102020204"/>
              </a:rPr>
              <a:t> </a:t>
            </a:r>
            <a:r>
              <a:rPr sz="1600" spc="-10" dirty="0">
                <a:latin typeface="Arial Black" panose="020B0A04020102020204"/>
                <a:cs typeface="Arial Black" panose="020B0A04020102020204"/>
              </a:rPr>
              <a:t>ΥΛΙΚΟΥ.</a:t>
            </a:r>
            <a:endParaRPr sz="1600">
              <a:latin typeface="Arial Black" panose="020B0A04020102020204"/>
              <a:cs typeface="Arial Black" panose="020B0A04020102020204"/>
            </a:endParaRPr>
          </a:p>
          <a:p>
            <a:pPr>
              <a:lnSpc>
                <a:spcPct val="100000"/>
              </a:lnSpc>
              <a:spcBef>
                <a:spcPts val="40"/>
              </a:spcBef>
            </a:pPr>
            <a:endParaRPr sz="1800">
              <a:latin typeface="Arial Black" panose="020B0A04020102020204"/>
              <a:cs typeface="Arial Black" panose="020B0A04020102020204"/>
            </a:endParaRPr>
          </a:p>
          <a:p>
            <a:pPr marL="165735" marR="9525" indent="-153670">
              <a:lnSpc>
                <a:spcPct val="100000"/>
              </a:lnSpc>
            </a:pPr>
            <a:r>
              <a:rPr sz="2400" spc="-135" baseline="3000" dirty="0">
                <a:solidFill>
                  <a:srgbClr val="FF0000"/>
                </a:solidFill>
                <a:latin typeface="Wingdings" panose="05000000000000000000"/>
                <a:cs typeface="Wingdings" panose="05000000000000000000"/>
              </a:rPr>
              <a:t></a:t>
            </a:r>
            <a:r>
              <a:rPr sz="1600" spc="-90" dirty="0">
                <a:latin typeface="Arial Black" panose="020B0A04020102020204"/>
                <a:cs typeface="Arial Black" panose="020B0A04020102020204"/>
              </a:rPr>
              <a:t>Ο</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ΑΡΙΘΜΟΣ</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ΤΩΝ</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ΠΤΕΡΥΓΙΩΝ</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ΣΧΗΜΑ</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ΤΟΥΣ</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ΠΟΙΚΙΛΛΕΙ</a:t>
            </a:r>
            <a:r>
              <a:rPr sz="1600" spc="-10" dirty="0">
                <a:latin typeface="Arial Black" panose="020B0A04020102020204"/>
                <a:cs typeface="Arial Black" panose="020B0A04020102020204"/>
              </a:rPr>
              <a:t> ΑΝΑΛΟΓΑ </a:t>
            </a:r>
            <a:r>
              <a:rPr sz="1600" dirty="0">
                <a:latin typeface="Arial Black" panose="020B0A04020102020204"/>
                <a:cs typeface="Arial Black" panose="020B0A04020102020204"/>
              </a:rPr>
              <a:t>ΜΕ</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ΤΟ ΕΙΔΟΣ</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ΠΛΟΙΟΥ,</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ΜΕΓΕΘΟΣ</a:t>
            </a:r>
            <a:r>
              <a:rPr sz="1600" spc="-1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ΤΙΣ</a:t>
            </a:r>
            <a:r>
              <a:rPr sz="1600" spc="-5" dirty="0">
                <a:latin typeface="Arial Black" panose="020B0A04020102020204"/>
                <a:cs typeface="Arial Black" panose="020B0A04020102020204"/>
              </a:rPr>
              <a:t> </a:t>
            </a:r>
            <a:r>
              <a:rPr sz="1600" spc="-10" dirty="0">
                <a:latin typeface="Arial Black" panose="020B0A04020102020204"/>
                <a:cs typeface="Arial Black" panose="020B0A04020102020204"/>
              </a:rPr>
              <a:t>ΕΠΙΘΥΜΗΤΕΣ </a:t>
            </a:r>
            <a:r>
              <a:rPr sz="1600" dirty="0">
                <a:latin typeface="Arial Black" panose="020B0A04020102020204"/>
                <a:cs typeface="Arial Black" panose="020B0A04020102020204"/>
              </a:rPr>
              <a:t>ΕΠΙΔΟΣΕΙΣ</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15" dirty="0">
                <a:latin typeface="Arial Black" panose="020B0A04020102020204"/>
                <a:cs typeface="Arial Black" panose="020B0A04020102020204"/>
              </a:rPr>
              <a:t> </a:t>
            </a:r>
            <a:r>
              <a:rPr sz="1600" spc="-50" dirty="0">
                <a:latin typeface="Arial Black" panose="020B0A04020102020204"/>
                <a:cs typeface="Arial Black" panose="020B0A04020102020204"/>
              </a:rPr>
              <a:t>.</a:t>
            </a:r>
            <a:endParaRPr sz="1600">
              <a:latin typeface="Arial Black" panose="020B0A04020102020204"/>
              <a:cs typeface="Arial Black" panose="020B0A04020102020204"/>
            </a:endParaRPr>
          </a:p>
          <a:p>
            <a:pPr>
              <a:lnSpc>
                <a:spcPct val="100000"/>
              </a:lnSpc>
              <a:spcBef>
                <a:spcPts val="30"/>
              </a:spcBef>
            </a:pPr>
            <a:endParaRPr sz="1800">
              <a:latin typeface="Arial Black" panose="020B0A04020102020204"/>
              <a:cs typeface="Arial Black" panose="020B0A04020102020204"/>
            </a:endParaRPr>
          </a:p>
          <a:p>
            <a:pPr marL="165735" marR="5080" indent="-153670">
              <a:lnSpc>
                <a:spcPct val="100000"/>
              </a:lnSpc>
            </a:pPr>
            <a:r>
              <a:rPr sz="2400" spc="-135" baseline="3000" dirty="0">
                <a:solidFill>
                  <a:srgbClr val="FF0000"/>
                </a:solidFill>
                <a:latin typeface="Wingdings" panose="05000000000000000000"/>
                <a:cs typeface="Wingdings" panose="05000000000000000000"/>
              </a:rPr>
              <a:t></a:t>
            </a:r>
            <a:r>
              <a:rPr sz="1600" spc="-90" dirty="0">
                <a:latin typeface="Arial Black" panose="020B0A04020102020204"/>
                <a:cs typeface="Arial Black" panose="020B0A04020102020204"/>
              </a:rPr>
              <a:t>Η</a:t>
            </a:r>
            <a:r>
              <a:rPr sz="1600" spc="-5" dirty="0">
                <a:latin typeface="Arial Black" panose="020B0A04020102020204"/>
                <a:cs typeface="Arial Black" panose="020B0A04020102020204"/>
              </a:rPr>
              <a:t> </a:t>
            </a:r>
            <a:r>
              <a:rPr sz="1600" dirty="0">
                <a:latin typeface="Arial Black" panose="020B0A04020102020204"/>
                <a:cs typeface="Arial Black" panose="020B0A04020102020204"/>
              </a:rPr>
              <a:t>ΕΛΙΚΑ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ΜΠΟΡΕΙ</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ΝΑ</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15" dirty="0">
                <a:latin typeface="Arial Black" panose="020B0A04020102020204"/>
                <a:cs typeface="Arial Black" panose="020B0A04020102020204"/>
              </a:rPr>
              <a:t> </a:t>
            </a:r>
            <a:r>
              <a:rPr sz="1600" dirty="0">
                <a:latin typeface="Arial Black" panose="020B0A04020102020204"/>
                <a:cs typeface="Arial Black" panose="020B0A04020102020204"/>
              </a:rPr>
              <a:t>ΣΤΑΘΕΡΟΥ</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FIXED</a:t>
            </a:r>
            <a:r>
              <a:rPr sz="1600" spc="-1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PITCH</a:t>
            </a:r>
            <a:r>
              <a:rPr sz="1600" spc="-5"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PROPELLER-</a:t>
            </a:r>
            <a:r>
              <a:rPr sz="1600" dirty="0">
                <a:solidFill>
                  <a:srgbClr val="FF0000"/>
                </a:solidFill>
                <a:latin typeface="Arial Black" panose="020B0A04020102020204"/>
                <a:cs typeface="Arial Black" panose="020B0A04020102020204"/>
              </a:rPr>
              <a:t>FPP</a:t>
            </a:r>
            <a:r>
              <a:rPr sz="1600">
                <a:latin typeface="Arial Black" panose="020B0A04020102020204"/>
                <a:cs typeface="Arial Black" panose="020B0A04020102020204"/>
              </a:rPr>
              <a:t>)</a:t>
            </a:r>
            <a:r>
              <a:rPr sz="1600" spc="-15">
                <a:latin typeface="Arial Black" panose="020B0A04020102020204"/>
                <a:cs typeface="Arial Black" panose="020B0A04020102020204"/>
              </a:rPr>
              <a:t> </a:t>
            </a:r>
            <a:r>
              <a:rPr lang="el-GR" sz="1600" spc="-50" dirty="0">
                <a:latin typeface="Arial Black" panose="020B0A04020102020204"/>
                <a:cs typeface="Arial Black" panose="020B0A04020102020204"/>
              </a:rPr>
              <a:t>ή</a:t>
            </a:r>
            <a:r>
              <a:rPr sz="1600" spc="-50" smtClean="0">
                <a:latin typeface="Arial Black" panose="020B0A04020102020204"/>
                <a:cs typeface="Arial Black" panose="020B0A04020102020204"/>
              </a:rPr>
              <a:t> </a:t>
            </a:r>
            <a:r>
              <a:rPr sz="1600" dirty="0">
                <a:latin typeface="Arial Black" panose="020B0A04020102020204"/>
                <a:cs typeface="Arial Black" panose="020B0A04020102020204"/>
              </a:rPr>
              <a:t>ΜΕΤΑΒΛΗΤΟΥ</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ΒΗΜΑΤΟΣ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a:t>
            </a:r>
            <a:r>
              <a:rPr sz="1600" dirty="0">
                <a:solidFill>
                  <a:srgbClr val="FF0000"/>
                </a:solidFill>
                <a:latin typeface="Arial Black" panose="020B0A04020102020204"/>
                <a:cs typeface="Arial Black" panose="020B0A04020102020204"/>
              </a:rPr>
              <a:t>CONTROLLABLE</a:t>
            </a:r>
            <a:r>
              <a:rPr sz="1600" spc="-30" dirty="0">
                <a:solidFill>
                  <a:srgbClr val="FF0000"/>
                </a:solidFill>
                <a:latin typeface="Arial Black" panose="020B0A04020102020204"/>
                <a:cs typeface="Arial Black" panose="020B0A04020102020204"/>
              </a:rPr>
              <a:t> </a:t>
            </a:r>
            <a:r>
              <a:rPr sz="1600" dirty="0">
                <a:solidFill>
                  <a:srgbClr val="FF0000"/>
                </a:solidFill>
                <a:latin typeface="Arial Black" panose="020B0A04020102020204"/>
                <a:cs typeface="Arial Black" panose="020B0A04020102020204"/>
              </a:rPr>
              <a:t>PITCH</a:t>
            </a:r>
            <a:r>
              <a:rPr sz="1600" spc="-40" dirty="0">
                <a:solidFill>
                  <a:srgbClr val="FF0000"/>
                </a:solidFill>
                <a:latin typeface="Arial Black" panose="020B0A04020102020204"/>
                <a:cs typeface="Arial Black" panose="020B0A04020102020204"/>
              </a:rPr>
              <a:t> </a:t>
            </a:r>
            <a:r>
              <a:rPr sz="1600" spc="-10" dirty="0">
                <a:solidFill>
                  <a:srgbClr val="FF0000"/>
                </a:solidFill>
                <a:latin typeface="Arial Black" panose="020B0A04020102020204"/>
                <a:cs typeface="Arial Black" panose="020B0A04020102020204"/>
              </a:rPr>
              <a:t>PROPELLER-CPP</a:t>
            </a:r>
            <a:r>
              <a:rPr sz="1600" spc="-10" dirty="0">
                <a:latin typeface="Arial Black" panose="020B0A04020102020204"/>
                <a:cs typeface="Arial Black" panose="020B0A04020102020204"/>
              </a:rPr>
              <a:t>).</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09010">
              <a:lnSpc>
                <a:spcPct val="100000"/>
              </a:lnSpc>
              <a:spcBef>
                <a:spcPts val="100"/>
              </a:spcBef>
            </a:pPr>
            <a:r>
              <a:rPr sz="2400" b="0" u="none" spc="-10" dirty="0">
                <a:latin typeface="Arial Black" panose="020B0A04020102020204"/>
                <a:cs typeface="Arial Black" panose="020B0A04020102020204"/>
              </a:rPr>
              <a:t>ΕΛΙΚΕΣ</a:t>
            </a:r>
            <a:endParaRPr sz="2400">
              <a:latin typeface="Arial Black" panose="020B0A04020102020204"/>
              <a:cs typeface="Arial Black" panose="020B0A04020102020204"/>
            </a:endParaRPr>
          </a:p>
        </p:txBody>
      </p:sp>
    </p:spTree>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104900"/>
            <a:ext cx="8408670" cy="4444365"/>
          </a:xfrm>
          <a:prstGeom prst="rect">
            <a:avLst/>
          </a:prstGeom>
        </p:spPr>
        <p:txBody>
          <a:bodyPr vert="horz" wrap="square" lIns="0" tIns="13335" rIns="0" bIns="0" rtlCol="0">
            <a:spAutoFit/>
          </a:bodyPr>
          <a:lstStyle/>
          <a:p>
            <a:pPr marL="175260" marR="5080" indent="-162560">
              <a:lnSpc>
                <a:spcPct val="100000"/>
              </a:lnSpc>
              <a:spcBef>
                <a:spcPts val="105"/>
              </a:spcBef>
            </a:pPr>
            <a:r>
              <a:rPr sz="2550" spc="-30" baseline="3000" dirty="0">
                <a:solidFill>
                  <a:srgbClr val="FF0000"/>
                </a:solidFill>
                <a:latin typeface="Wingdings" panose="05000000000000000000"/>
                <a:cs typeface="Wingdings" panose="05000000000000000000"/>
              </a:rPr>
              <a:t></a:t>
            </a:r>
            <a:r>
              <a:rPr sz="1700" spc="-20" dirty="0">
                <a:latin typeface="Arial Black" panose="020B0A04020102020204"/>
                <a:cs typeface="Arial Black" panose="020B0A04020102020204"/>
              </a:rPr>
              <a:t>ΣΤΗΝ</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ΠΡΩΤΗ</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ΠΕΡΙΠΤΩΣΗ,</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ΚΙΝΗΣΗ</a:t>
            </a:r>
            <a:r>
              <a:rPr sz="1700" spc="-85" dirty="0">
                <a:latin typeface="Arial Black" panose="020B0A04020102020204"/>
                <a:cs typeface="Arial Black" panose="020B0A04020102020204"/>
              </a:rPr>
              <a:t> </a:t>
            </a:r>
            <a:r>
              <a:rPr sz="1700" dirty="0">
                <a:latin typeface="Arial Black" panose="020B0A04020102020204"/>
                <a:cs typeface="Arial Black" panose="020B0A04020102020204"/>
              </a:rPr>
              <a:t>ΑΝΑΠΟΔΑ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ΕΠΙΤΥΓΧΑΝΕΤΑΙ</a:t>
            </a:r>
            <a:r>
              <a:rPr sz="1700" spc="-65" dirty="0">
                <a:latin typeface="Arial Black" panose="020B0A04020102020204"/>
                <a:cs typeface="Arial Black" panose="020B0A04020102020204"/>
              </a:rPr>
              <a:t> </a:t>
            </a:r>
            <a:r>
              <a:rPr sz="1700" spc="-25" dirty="0">
                <a:latin typeface="Arial Black" panose="020B0A04020102020204"/>
                <a:cs typeface="Arial Black" panose="020B0A04020102020204"/>
              </a:rPr>
              <a:t>ΜΕ </a:t>
            </a:r>
            <a:r>
              <a:rPr sz="1700" dirty="0">
                <a:latin typeface="Arial Black" panose="020B0A04020102020204"/>
                <a:cs typeface="Arial Black" panose="020B0A04020102020204"/>
              </a:rPr>
              <a:t>ΑΝΑΣΤΡΟΦΗ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ΦΟΡΑΣ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ΠΕΡΙΣΤΡΟΦΗΣ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ΜΗΧΑΝΗΣ,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45" dirty="0">
                <a:latin typeface="Arial Black" panose="020B0A04020102020204"/>
                <a:cs typeface="Arial Black" panose="020B0A04020102020204"/>
              </a:rPr>
              <a:t> </a:t>
            </a:r>
            <a:r>
              <a:rPr sz="1700" spc="-20" dirty="0">
                <a:latin typeface="Arial Black" panose="020B0A04020102020204"/>
                <a:cs typeface="Arial Black" panose="020B0A04020102020204"/>
              </a:rPr>
              <a:t>ΚΑΚΟ </a:t>
            </a:r>
            <a:r>
              <a:rPr sz="1700">
                <a:latin typeface="Arial Black" panose="020B0A04020102020204"/>
                <a:cs typeface="Arial Black" panose="020B0A04020102020204"/>
              </a:rPr>
              <a:t>ΒΑΘΜΟ</a:t>
            </a:r>
            <a:r>
              <a:rPr sz="1700" spc="-60">
                <a:latin typeface="Arial Black" panose="020B0A04020102020204"/>
                <a:cs typeface="Arial Black" panose="020B0A04020102020204"/>
              </a:rPr>
              <a:t> </a:t>
            </a:r>
            <a:r>
              <a:rPr sz="1700" smtClean="0">
                <a:latin typeface="Arial Black" panose="020B0A04020102020204"/>
                <a:cs typeface="Arial Black" panose="020B0A04020102020204"/>
              </a:rPr>
              <a:t>ΑΠΟΔΟΣ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45" smtClean="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ΕΛΙΚΑΣ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ΚΑΤΑ</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ΚΙΝΗΣΗ</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ΑΝΑΠΟΔΑ.</a:t>
            </a:r>
            <a:endParaRPr sz="1700">
              <a:latin typeface="Arial Black" panose="020B0A04020102020204"/>
              <a:cs typeface="Arial Black" panose="020B0A04020102020204"/>
            </a:endParaRPr>
          </a:p>
          <a:p>
            <a:pPr>
              <a:lnSpc>
                <a:spcPct val="100000"/>
              </a:lnSpc>
              <a:spcBef>
                <a:spcPts val="45"/>
              </a:spcBef>
            </a:pPr>
            <a:endParaRPr sz="1900">
              <a:latin typeface="Arial Black" panose="020B0A04020102020204"/>
              <a:cs typeface="Arial Black" panose="020B0A04020102020204"/>
            </a:endParaRPr>
          </a:p>
          <a:p>
            <a:pPr marL="175260" marR="88900" indent="-162560">
              <a:lnSpc>
                <a:spcPct val="100000"/>
              </a:lnSpc>
            </a:pPr>
            <a:r>
              <a:rPr sz="2550" spc="-15" baseline="3000" dirty="0">
                <a:solidFill>
                  <a:srgbClr val="FF0000"/>
                </a:solidFill>
                <a:latin typeface="Wingdings" panose="05000000000000000000"/>
                <a:cs typeface="Wingdings" panose="05000000000000000000"/>
              </a:rPr>
              <a:t></a:t>
            </a:r>
            <a:r>
              <a:rPr sz="1700" spc="-10" dirty="0">
                <a:latin typeface="Arial Black" panose="020B0A04020102020204"/>
                <a:cs typeface="Arial Black" panose="020B0A04020102020204"/>
              </a:rPr>
              <a:t>ΣΤΗ</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ΔΕΥΤΕΡΗ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ΠΕΡΙΠΤΩΣΗ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ΤΑ</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ΠΤΕΡΥΓΙΑ</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ΕΧΟΥΝ</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ΤΗ</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ΔΥΝΑΤΟΤΗΤΑ </a:t>
            </a:r>
            <a:r>
              <a:rPr sz="1700" dirty="0">
                <a:latin typeface="Arial Black" panose="020B0A04020102020204"/>
                <a:cs typeface="Arial Black" panose="020B0A04020102020204"/>
              </a:rPr>
              <a:t>ΜΕΤΑΒΟΛΗΣ</a:t>
            </a:r>
            <a:r>
              <a:rPr sz="1700" spc="-50"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40">
                <a:latin typeface="Arial Black" panose="020B0A04020102020204"/>
                <a:cs typeface="Arial Black" panose="020B0A04020102020204"/>
              </a:rPr>
              <a:t> </a:t>
            </a:r>
            <a:r>
              <a:rPr sz="1700" smtClean="0">
                <a:latin typeface="Arial Black" panose="020B0A04020102020204"/>
                <a:cs typeface="Arial Black" panose="020B0A04020102020204"/>
              </a:rPr>
              <a:t>ΚΛΙΣ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35" smtClean="0">
                <a:latin typeface="Arial Black" panose="020B0A04020102020204"/>
                <a:cs typeface="Arial Black" panose="020B0A04020102020204"/>
              </a:rPr>
              <a:t> </a:t>
            </a:r>
            <a:r>
              <a:rPr sz="1700" dirty="0">
                <a:latin typeface="Arial Black" panose="020B0A04020102020204"/>
                <a:cs typeface="Arial Black" panose="020B0A04020102020204"/>
              </a:rPr>
              <a:t>ΤΟΥΣ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ΩΣ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ΠΡΟΣ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ΤΟΝ</a:t>
            </a:r>
            <a:r>
              <a:rPr sz="1700" spc="-45" dirty="0">
                <a:latin typeface="Arial Black" panose="020B0A04020102020204"/>
                <a:cs typeface="Arial Black" panose="020B0A04020102020204"/>
              </a:rPr>
              <a:t> </a:t>
            </a:r>
            <a:r>
              <a:rPr sz="1700" spc="-10" dirty="0">
                <a:latin typeface="Arial Black" panose="020B0A04020102020204"/>
                <a:cs typeface="Arial Black" panose="020B0A04020102020204"/>
              </a:rPr>
              <a:t>ΑΞΟΝΑ </a:t>
            </a:r>
            <a:r>
              <a:rPr sz="1700" dirty="0">
                <a:latin typeface="Arial Black" panose="020B0A04020102020204"/>
                <a:cs typeface="Arial Black" panose="020B0A04020102020204"/>
              </a:rPr>
              <a:t>ΠΕΡΙΣΤΡΟΦΗΣ,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ΟΠΟΤΕ</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ΜΠΟΡΕΙ</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ΝΑ</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ΒΕΛΤΙΣΤΟΠΟΙΕΙΤΑΙ</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Η</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ΑΠΟΔΟΣΗ </a:t>
            </a:r>
            <a:r>
              <a:rPr sz="1700" dirty="0">
                <a:latin typeface="Arial Black" panose="020B0A04020102020204"/>
                <a:cs typeface="Arial Black" panose="020B0A04020102020204"/>
              </a:rPr>
              <a:t>ΤΗΣ</a:t>
            </a:r>
            <a:r>
              <a:rPr sz="1700" spc="-40" dirty="0">
                <a:latin typeface="Arial Black" panose="020B0A04020102020204"/>
                <a:cs typeface="Arial Black" panose="020B0A04020102020204"/>
              </a:rPr>
              <a:t> </a:t>
            </a:r>
            <a:r>
              <a:rPr sz="1700" dirty="0">
                <a:latin typeface="Arial Black" panose="020B0A04020102020204"/>
                <a:cs typeface="Arial Black" panose="020B0A04020102020204"/>
              </a:rPr>
              <a:t>ΕΛΙΚΑΣ</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ΑΝΑΛΟΓΑ</a:t>
            </a:r>
            <a:r>
              <a:rPr sz="1700" spc="-45" dirty="0">
                <a:latin typeface="Arial Black" panose="020B0A04020102020204"/>
                <a:cs typeface="Arial Black" panose="020B0A04020102020204"/>
              </a:rPr>
              <a:t> </a:t>
            </a:r>
            <a:r>
              <a:rPr sz="1700" dirty="0">
                <a:latin typeface="Arial Black" panose="020B0A04020102020204"/>
                <a:cs typeface="Arial Black" panose="020B0A04020102020204"/>
              </a:rPr>
              <a:t>ΜΕ</a:t>
            </a:r>
            <a:r>
              <a:rPr sz="1700" spc="-35"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ΤΑΧΥΤΗΤΑ</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50" dirty="0">
                <a:latin typeface="Arial Black" panose="020B0A04020102020204"/>
                <a:cs typeface="Arial Black" panose="020B0A04020102020204"/>
              </a:rPr>
              <a:t> </a:t>
            </a:r>
            <a:r>
              <a:rPr sz="1700" spc="-10" dirty="0">
                <a:latin typeface="Arial Black" panose="020B0A04020102020204"/>
                <a:cs typeface="Arial Black" panose="020B0A04020102020204"/>
              </a:rPr>
              <a:t>ΠΛΟΙΟΥ.</a:t>
            </a:r>
            <a:endParaRPr sz="1700">
              <a:latin typeface="Arial Black" panose="020B0A04020102020204"/>
              <a:cs typeface="Arial Black" panose="020B0A04020102020204"/>
            </a:endParaRPr>
          </a:p>
          <a:p>
            <a:pPr>
              <a:lnSpc>
                <a:spcPct val="100000"/>
              </a:lnSpc>
              <a:spcBef>
                <a:spcPts val="60"/>
              </a:spcBef>
            </a:pPr>
            <a:endParaRPr sz="1900">
              <a:latin typeface="Arial Black" panose="020B0A04020102020204"/>
              <a:cs typeface="Arial Black" panose="020B0A04020102020204"/>
            </a:endParaRPr>
          </a:p>
          <a:p>
            <a:pPr marL="175260" marR="697230" indent="-162560">
              <a:lnSpc>
                <a:spcPct val="100000"/>
              </a:lnSpc>
            </a:pPr>
            <a:r>
              <a:rPr sz="2550" spc="-30" baseline="3000" dirty="0">
                <a:solidFill>
                  <a:srgbClr val="FF0000"/>
                </a:solidFill>
                <a:latin typeface="Wingdings" panose="05000000000000000000"/>
                <a:cs typeface="Wingdings" panose="05000000000000000000"/>
              </a:rPr>
              <a:t></a:t>
            </a:r>
            <a:r>
              <a:rPr sz="1700" spc="-20" dirty="0">
                <a:latin typeface="Arial Black" panose="020B0A04020102020204"/>
                <a:cs typeface="Arial Black" panose="020B0A04020102020204"/>
              </a:rPr>
              <a:t>ΜΕ</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ΑΝΑΣΤΡΟΦΗ</a:t>
            </a:r>
            <a:r>
              <a:rPr sz="1700" spc="-65" dirty="0">
                <a:latin typeface="Arial Black" panose="020B0A04020102020204"/>
                <a:cs typeface="Arial Black" panose="020B0A04020102020204"/>
              </a:rPr>
              <a:t> </a:t>
            </a:r>
            <a:r>
              <a:rPr sz="1700">
                <a:latin typeface="Arial Black" panose="020B0A04020102020204"/>
                <a:cs typeface="Arial Black" panose="020B0A04020102020204"/>
              </a:rPr>
              <a:t>ΤΗΣ</a:t>
            </a:r>
            <a:r>
              <a:rPr sz="1700" spc="-55">
                <a:latin typeface="Arial Black" panose="020B0A04020102020204"/>
                <a:cs typeface="Arial Black" panose="020B0A04020102020204"/>
              </a:rPr>
              <a:t> </a:t>
            </a:r>
            <a:r>
              <a:rPr sz="1700" smtClean="0">
                <a:latin typeface="Arial Black" panose="020B0A04020102020204"/>
                <a:cs typeface="Arial Black" panose="020B0A04020102020204"/>
              </a:rPr>
              <a:t>ΚΛΙΣ</a:t>
            </a:r>
            <a:r>
              <a:rPr lang="el-GR" sz="1700" dirty="0" smtClean="0">
                <a:latin typeface="Arial Black" panose="020B0A04020102020204"/>
                <a:cs typeface="Arial Black" panose="020B0A04020102020204"/>
              </a:rPr>
              <a:t>Η</a:t>
            </a:r>
            <a:r>
              <a:rPr sz="1700" smtClean="0">
                <a:latin typeface="Arial Black" panose="020B0A04020102020204"/>
                <a:cs typeface="Arial Black" panose="020B0A04020102020204"/>
              </a:rPr>
              <a:t>Σ</a:t>
            </a:r>
            <a:r>
              <a:rPr sz="1700" spc="-55" smtClean="0">
                <a:latin typeface="Arial Black" panose="020B0A04020102020204"/>
                <a:cs typeface="Arial Black" panose="020B0A04020102020204"/>
              </a:rPr>
              <a:t> </a:t>
            </a:r>
            <a:r>
              <a:rPr sz="1700" dirty="0">
                <a:latin typeface="Arial Black" panose="020B0A04020102020204"/>
                <a:cs typeface="Arial Black" panose="020B0A04020102020204"/>
              </a:rPr>
              <a:t>ΤΟΥΣ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ΕΠΙΤΥΓΧΑΝΕΤΑΙ</a:t>
            </a:r>
            <a:r>
              <a:rPr sz="1700" spc="-65" dirty="0">
                <a:latin typeface="Arial Black" panose="020B0A04020102020204"/>
                <a:cs typeface="Arial Black" panose="020B0A04020102020204"/>
              </a:rPr>
              <a:t> </a:t>
            </a:r>
            <a:r>
              <a:rPr sz="1700" spc="-50" dirty="0">
                <a:latin typeface="Arial Black" panose="020B0A04020102020204"/>
                <a:cs typeface="Arial Black" panose="020B0A04020102020204"/>
              </a:rPr>
              <a:t>Η </a:t>
            </a:r>
            <a:r>
              <a:rPr sz="1700" dirty="0">
                <a:latin typeface="Arial Black" panose="020B0A04020102020204"/>
                <a:cs typeface="Arial Black" panose="020B0A04020102020204"/>
              </a:rPr>
              <a:t>ΚΙΝΗΣΗ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ΑΝΑΠΟΔΑ,</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ΧΩΡΙΣ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ΤΗΝ</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ΑΝΑΓΚΗ</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ΑΛΛΑΓΗΣ</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45" dirty="0">
                <a:latin typeface="Arial Black" panose="020B0A04020102020204"/>
                <a:cs typeface="Arial Black" panose="020B0A04020102020204"/>
              </a:rPr>
              <a:t> </a:t>
            </a:r>
            <a:r>
              <a:rPr sz="1700" spc="-10" dirty="0">
                <a:latin typeface="Arial Black" panose="020B0A04020102020204"/>
                <a:cs typeface="Arial Black" panose="020B0A04020102020204"/>
              </a:rPr>
              <a:t>ΦΟΡΑΣ </a:t>
            </a:r>
            <a:r>
              <a:rPr sz="1700" dirty="0">
                <a:latin typeface="Arial Black" panose="020B0A04020102020204"/>
                <a:cs typeface="Arial Black" panose="020B0A04020102020204"/>
              </a:rPr>
              <a:t>ΠΕΡΙΣΤΡΟΦΗΣ</a:t>
            </a:r>
            <a:r>
              <a:rPr sz="1700" spc="-55" dirty="0">
                <a:latin typeface="Arial Black" panose="020B0A04020102020204"/>
                <a:cs typeface="Arial Black" panose="020B0A04020102020204"/>
              </a:rPr>
              <a:t> </a:t>
            </a:r>
            <a:r>
              <a:rPr sz="1700" dirty="0">
                <a:latin typeface="Arial Black" panose="020B0A04020102020204"/>
                <a:cs typeface="Arial Black" panose="020B0A04020102020204"/>
              </a:rPr>
              <a:t>ΤΗΣ</a:t>
            </a:r>
            <a:r>
              <a:rPr sz="1700" spc="-50" dirty="0">
                <a:latin typeface="Arial Black" panose="020B0A04020102020204"/>
                <a:cs typeface="Arial Black" panose="020B0A04020102020204"/>
              </a:rPr>
              <a:t> </a:t>
            </a:r>
            <a:r>
              <a:rPr sz="1700" spc="-10" dirty="0">
                <a:latin typeface="Arial Black" panose="020B0A04020102020204"/>
                <a:cs typeface="Arial Black" panose="020B0A04020102020204"/>
              </a:rPr>
              <a:t>ΜΗΧΑΝΗΣ.</a:t>
            </a:r>
            <a:endParaRPr sz="1700">
              <a:latin typeface="Arial Black" panose="020B0A04020102020204"/>
              <a:cs typeface="Arial Black" panose="020B0A04020102020204"/>
            </a:endParaRPr>
          </a:p>
          <a:p>
            <a:pPr>
              <a:lnSpc>
                <a:spcPct val="100000"/>
              </a:lnSpc>
              <a:spcBef>
                <a:spcPts val="60"/>
              </a:spcBef>
            </a:pPr>
            <a:endParaRPr sz="1900">
              <a:latin typeface="Arial Black" panose="020B0A04020102020204"/>
              <a:cs typeface="Arial Black" panose="020B0A04020102020204"/>
            </a:endParaRPr>
          </a:p>
          <a:p>
            <a:pPr marL="175260" marR="133985" indent="-162560">
              <a:lnSpc>
                <a:spcPct val="100000"/>
              </a:lnSpc>
            </a:pPr>
            <a:r>
              <a:rPr sz="2550" spc="-44" baseline="3000" dirty="0">
                <a:solidFill>
                  <a:srgbClr val="FF0000"/>
                </a:solidFill>
                <a:latin typeface="Wingdings" panose="05000000000000000000"/>
                <a:cs typeface="Wingdings" panose="05000000000000000000"/>
              </a:rPr>
              <a:t></a:t>
            </a:r>
            <a:r>
              <a:rPr sz="1700" spc="-30" dirty="0">
                <a:latin typeface="Arial Black" panose="020B0A04020102020204"/>
                <a:cs typeface="Arial Black" panose="020B0A04020102020204"/>
              </a:rPr>
              <a:t>Η</a:t>
            </a:r>
            <a:r>
              <a:rPr sz="1700" spc="-75" dirty="0">
                <a:latin typeface="Arial Black" panose="020B0A04020102020204"/>
                <a:cs typeface="Arial Black" panose="020B0A04020102020204"/>
              </a:rPr>
              <a:t> </a:t>
            </a:r>
            <a:r>
              <a:rPr sz="1700" dirty="0">
                <a:latin typeface="Arial Black" panose="020B0A04020102020204"/>
                <a:cs typeface="Arial Black" panose="020B0A04020102020204"/>
              </a:rPr>
              <a:t>ΜΕΤΑΒΟΛΗ</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ΤΟΥ</a:t>
            </a:r>
            <a:r>
              <a:rPr sz="1700" spc="-70" dirty="0">
                <a:latin typeface="Arial Black" panose="020B0A04020102020204"/>
                <a:cs typeface="Arial Black" panose="020B0A04020102020204"/>
              </a:rPr>
              <a:t> </a:t>
            </a:r>
            <a:r>
              <a:rPr sz="1700" dirty="0">
                <a:latin typeface="Arial Black" panose="020B0A04020102020204"/>
                <a:cs typeface="Arial Black" panose="020B0A04020102020204"/>
              </a:rPr>
              <a:t>ΒΗΜΑΤΟΣ</a:t>
            </a:r>
            <a:r>
              <a:rPr sz="1700" spc="-60" dirty="0">
                <a:latin typeface="Arial Black" panose="020B0A04020102020204"/>
                <a:cs typeface="Arial Black" panose="020B0A04020102020204"/>
              </a:rPr>
              <a:t> </a:t>
            </a:r>
            <a:r>
              <a:rPr sz="1700" dirty="0">
                <a:latin typeface="Arial Black" panose="020B0A04020102020204"/>
                <a:cs typeface="Arial Black" panose="020B0A04020102020204"/>
              </a:rPr>
              <a:t>ΤΩΝ</a:t>
            </a:r>
            <a:r>
              <a:rPr sz="1700" spc="-65" dirty="0">
                <a:latin typeface="Arial Black" panose="020B0A04020102020204"/>
                <a:cs typeface="Arial Black" panose="020B0A04020102020204"/>
              </a:rPr>
              <a:t> </a:t>
            </a:r>
            <a:r>
              <a:rPr sz="1700" dirty="0">
                <a:latin typeface="Arial Black" panose="020B0A04020102020204"/>
                <a:cs typeface="Arial Black" panose="020B0A04020102020204"/>
              </a:rPr>
              <a:t>ΠΤΕΡΥΓΙΩΝ</a:t>
            </a:r>
            <a:r>
              <a:rPr sz="1700" spc="-60" dirty="0">
                <a:latin typeface="Arial Black" panose="020B0A04020102020204"/>
                <a:cs typeface="Arial Black" panose="020B0A04020102020204"/>
              </a:rPr>
              <a:t> </a:t>
            </a:r>
            <a:r>
              <a:rPr sz="1700" spc="-10" dirty="0">
                <a:latin typeface="Arial Black" panose="020B0A04020102020204"/>
                <a:cs typeface="Arial Black" panose="020B0A04020102020204"/>
              </a:rPr>
              <a:t>ΠΡΑΓΜΑΤΟΠΟΙΕΙΤΑΙ </a:t>
            </a:r>
            <a:r>
              <a:rPr sz="1700" dirty="0">
                <a:latin typeface="Arial Black" panose="020B0A04020102020204"/>
                <a:cs typeface="Arial Black" panose="020B0A04020102020204"/>
              </a:rPr>
              <a:t>ΜΕ</a:t>
            </a:r>
            <a:r>
              <a:rPr sz="1700" spc="-50" dirty="0">
                <a:latin typeface="Arial Black" panose="020B0A04020102020204"/>
                <a:cs typeface="Arial Black" panose="020B0A04020102020204"/>
              </a:rPr>
              <a:t> </a:t>
            </a:r>
            <a:r>
              <a:rPr sz="1700" dirty="0">
                <a:latin typeface="Arial Black" panose="020B0A04020102020204"/>
                <a:cs typeface="Arial Black" panose="020B0A04020102020204"/>
              </a:rPr>
              <a:t>ΧΡΗΣΗ</a:t>
            </a:r>
            <a:r>
              <a:rPr sz="1700" spc="-60" dirty="0">
                <a:latin typeface="Arial Black" panose="020B0A04020102020204"/>
                <a:cs typeface="Arial Black" panose="020B0A04020102020204"/>
              </a:rPr>
              <a:t> </a:t>
            </a:r>
            <a:r>
              <a:rPr sz="1700">
                <a:latin typeface="Arial Black" panose="020B0A04020102020204"/>
                <a:cs typeface="Arial Black" panose="020B0A04020102020204"/>
              </a:rPr>
              <a:t>ΥΔΡΑΥΛΙΚΩΝ</a:t>
            </a:r>
            <a:r>
              <a:rPr sz="1700" spc="-55">
                <a:latin typeface="Arial Black" panose="020B0A04020102020204"/>
                <a:cs typeface="Arial Black" panose="020B0A04020102020204"/>
              </a:rPr>
              <a:t> </a:t>
            </a:r>
            <a:r>
              <a:rPr lang="el-GR" sz="1700" spc="-55" dirty="0">
                <a:latin typeface="Arial Black" panose="020B0A04020102020204"/>
                <a:cs typeface="Arial Black" panose="020B0A04020102020204"/>
              </a:rPr>
              <a:t>ή</a:t>
            </a:r>
            <a:r>
              <a:rPr sz="1700" spc="-55" smtClean="0">
                <a:latin typeface="Arial Black" panose="020B0A04020102020204"/>
                <a:cs typeface="Arial Black" panose="020B0A04020102020204"/>
              </a:rPr>
              <a:t> </a:t>
            </a:r>
            <a:r>
              <a:rPr sz="1700" dirty="0">
                <a:latin typeface="Arial Black" panose="020B0A04020102020204"/>
                <a:cs typeface="Arial Black" panose="020B0A04020102020204"/>
              </a:rPr>
              <a:t>(ΣΠΑΝΙΟΤΕΡΑ)</a:t>
            </a:r>
            <a:r>
              <a:rPr sz="1700" spc="-55" dirty="0">
                <a:latin typeface="Arial Black" panose="020B0A04020102020204"/>
                <a:cs typeface="Arial Black" panose="020B0A04020102020204"/>
              </a:rPr>
              <a:t> </a:t>
            </a:r>
            <a:r>
              <a:rPr sz="1700" spc="-10" dirty="0">
                <a:latin typeface="Arial Black" panose="020B0A04020102020204"/>
                <a:cs typeface="Arial Black" panose="020B0A04020102020204"/>
              </a:rPr>
              <a:t>ΗΛΕΚΤΡΙΚΩΝ ΣΕΡΒΟΜΗΧΑΝΙΣΜΩΝ.</a:t>
            </a:r>
            <a:endParaRPr sz="17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09010">
              <a:lnSpc>
                <a:spcPct val="100000"/>
              </a:lnSpc>
              <a:spcBef>
                <a:spcPts val="100"/>
              </a:spcBef>
            </a:pPr>
            <a:r>
              <a:rPr sz="2400" b="0" u="none" spc="-10" dirty="0">
                <a:solidFill>
                  <a:srgbClr val="FFFFFF"/>
                </a:solidFill>
                <a:latin typeface="Arial Black" panose="020B0A04020102020204"/>
                <a:cs typeface="Arial Black" panose="020B0A04020102020204"/>
              </a:rPr>
              <a:t>ΕΛΙΚΕΣ</a:t>
            </a:r>
            <a:endParaRPr sz="2400">
              <a:latin typeface="Arial Black" panose="020B0A04020102020204"/>
              <a:cs typeface="Arial Black" panose="020B0A04020102020204"/>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46709" y="939800"/>
            <a:ext cx="8348980" cy="5339080"/>
          </a:xfrm>
          <a:prstGeom prst="rect">
            <a:avLst/>
          </a:prstGeom>
        </p:spPr>
        <p:txBody>
          <a:bodyPr vert="horz" wrap="square" lIns="0" tIns="30480" rIns="0" bIns="0" rtlCol="0">
            <a:spAutoFit/>
          </a:bodyPr>
          <a:lstStyle/>
          <a:p>
            <a:pPr marL="12700" marR="107315">
              <a:lnSpc>
                <a:spcPct val="95000"/>
              </a:lnSpc>
              <a:spcBef>
                <a:spcPts val="240"/>
              </a:spcBef>
            </a:pPr>
            <a:r>
              <a:rPr sz="2400" b="1" dirty="0">
                <a:latin typeface="Arial" panose="020B0604020202020204"/>
                <a:cs typeface="Arial" panose="020B0604020202020204"/>
              </a:rPr>
              <a:t>Όταν</a:t>
            </a:r>
            <a:r>
              <a:rPr sz="2400" b="1" spc="-60" dirty="0">
                <a:latin typeface="Arial" panose="020B0604020202020204"/>
                <a:cs typeface="Arial" panose="020B0604020202020204"/>
              </a:rPr>
              <a:t> </a:t>
            </a:r>
            <a:r>
              <a:rPr sz="2400" b="1" dirty="0">
                <a:latin typeface="Arial" panose="020B0604020202020204"/>
                <a:cs typeface="Arial" panose="020B0604020202020204"/>
              </a:rPr>
              <a:t>η</a:t>
            </a:r>
            <a:r>
              <a:rPr sz="2400" b="1" spc="-50" dirty="0">
                <a:latin typeface="Arial" panose="020B0604020202020204"/>
                <a:cs typeface="Arial" panose="020B0604020202020204"/>
              </a:rPr>
              <a:t> </a:t>
            </a:r>
            <a:r>
              <a:rPr sz="2400" b="1" spc="-20" dirty="0">
                <a:latin typeface="Arial" panose="020B0604020202020204"/>
                <a:cs typeface="Arial" panose="020B0604020202020204"/>
              </a:rPr>
              <a:t>κατακόρυφη</a:t>
            </a:r>
            <a:r>
              <a:rPr sz="2400" b="1" spc="-60" dirty="0">
                <a:latin typeface="Arial" panose="020B0604020202020204"/>
                <a:cs typeface="Arial" panose="020B0604020202020204"/>
              </a:rPr>
              <a:t> </a:t>
            </a:r>
            <a:r>
              <a:rPr sz="2400" b="1" spc="-10" dirty="0">
                <a:latin typeface="Arial" panose="020B0604020202020204"/>
                <a:cs typeface="Arial" panose="020B0604020202020204"/>
              </a:rPr>
              <a:t>εγκοπή</a:t>
            </a:r>
            <a:r>
              <a:rPr sz="2400" b="1" spc="-55" dirty="0">
                <a:latin typeface="Arial" panose="020B0604020202020204"/>
                <a:cs typeface="Arial" panose="020B0604020202020204"/>
              </a:rPr>
              <a:t> </a:t>
            </a:r>
            <a:r>
              <a:rPr sz="2400" b="1" dirty="0">
                <a:latin typeface="Arial" panose="020B0604020202020204"/>
                <a:cs typeface="Arial" panose="020B0604020202020204"/>
              </a:rPr>
              <a:t>βρίσκεται</a:t>
            </a:r>
            <a:r>
              <a:rPr sz="2400" b="1" spc="-50" dirty="0">
                <a:latin typeface="Arial" panose="020B0604020202020204"/>
                <a:cs typeface="Arial" panose="020B0604020202020204"/>
              </a:rPr>
              <a:t> </a:t>
            </a:r>
            <a:r>
              <a:rPr sz="2400" b="1" dirty="0">
                <a:latin typeface="Arial" panose="020B0604020202020204"/>
                <a:cs typeface="Arial" panose="020B0604020202020204"/>
              </a:rPr>
              <a:t>στη</a:t>
            </a:r>
            <a:r>
              <a:rPr sz="2400" b="1" spc="-60" dirty="0">
                <a:latin typeface="Arial" panose="020B0604020202020204"/>
                <a:cs typeface="Arial" panose="020B0604020202020204"/>
              </a:rPr>
              <a:t> </a:t>
            </a:r>
            <a:r>
              <a:rPr sz="2400" b="1" dirty="0">
                <a:latin typeface="Arial" panose="020B0604020202020204"/>
                <a:cs typeface="Arial" panose="020B0604020202020204"/>
              </a:rPr>
              <a:t>γωνία</a:t>
            </a:r>
            <a:r>
              <a:rPr sz="2400" b="1" spc="-60" dirty="0">
                <a:latin typeface="Arial" panose="020B0604020202020204"/>
                <a:cs typeface="Arial" panose="020B0604020202020204"/>
              </a:rPr>
              <a:t> </a:t>
            </a:r>
            <a:r>
              <a:rPr sz="2400" b="1" spc="-25" dirty="0">
                <a:latin typeface="Arial" panose="020B0604020202020204"/>
                <a:cs typeface="Arial" panose="020B0604020202020204"/>
              </a:rPr>
              <a:t>της </a:t>
            </a:r>
            <a:r>
              <a:rPr sz="2400" b="1" dirty="0">
                <a:latin typeface="Arial" panose="020B0604020202020204"/>
                <a:cs typeface="Arial" panose="020B0604020202020204"/>
              </a:rPr>
              <a:t>οπής</a:t>
            </a:r>
            <a:r>
              <a:rPr sz="2400" b="1" spc="-50"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35" dirty="0">
                <a:latin typeface="Arial" panose="020B0604020202020204"/>
                <a:cs typeface="Arial" panose="020B0604020202020204"/>
              </a:rPr>
              <a:t> </a:t>
            </a:r>
            <a:r>
              <a:rPr sz="2400" b="1" dirty="0">
                <a:latin typeface="Arial" panose="020B0604020202020204"/>
                <a:cs typeface="Arial" panose="020B0604020202020204"/>
              </a:rPr>
              <a:t>σε</a:t>
            </a:r>
            <a:r>
              <a:rPr sz="2400" b="1" spc="-40" dirty="0">
                <a:latin typeface="Arial" panose="020B0604020202020204"/>
                <a:cs typeface="Arial" panose="020B0604020202020204"/>
              </a:rPr>
              <a:t> </a:t>
            </a:r>
            <a:r>
              <a:rPr sz="2400" b="1" dirty="0">
                <a:latin typeface="Arial" panose="020B0604020202020204"/>
                <a:cs typeface="Arial" panose="020B0604020202020204"/>
              </a:rPr>
              <a:t>όλη</a:t>
            </a:r>
            <a:r>
              <a:rPr sz="2400" b="1" spc="-35" dirty="0">
                <a:latin typeface="Arial" panose="020B0604020202020204"/>
                <a:cs typeface="Arial" panose="020B0604020202020204"/>
              </a:rPr>
              <a:t> </a:t>
            </a:r>
            <a:r>
              <a:rPr sz="2400" b="1" dirty="0">
                <a:latin typeface="Arial" panose="020B0604020202020204"/>
                <a:cs typeface="Arial" panose="020B0604020202020204"/>
              </a:rPr>
              <a:t>τη</a:t>
            </a:r>
            <a:r>
              <a:rPr sz="2400" b="1" spc="-45" dirty="0">
                <a:latin typeface="Arial" panose="020B0604020202020204"/>
                <a:cs typeface="Arial" panose="020B0604020202020204"/>
              </a:rPr>
              <a:t> </a:t>
            </a:r>
            <a:r>
              <a:rPr sz="2400" b="1" dirty="0">
                <a:latin typeface="Arial" panose="020B0604020202020204"/>
                <a:cs typeface="Arial" panose="020B0604020202020204"/>
              </a:rPr>
              <a:t>διαδρομή</a:t>
            </a:r>
            <a:r>
              <a:rPr sz="2400" b="1" spc="-40"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35" dirty="0">
                <a:latin typeface="Arial" panose="020B0604020202020204"/>
                <a:cs typeface="Arial" panose="020B0604020202020204"/>
              </a:rPr>
              <a:t> </a:t>
            </a:r>
            <a:r>
              <a:rPr sz="2400" b="1" spc="-25" dirty="0">
                <a:latin typeface="Arial" panose="020B0604020202020204"/>
                <a:cs typeface="Arial" panose="020B0604020202020204"/>
              </a:rPr>
              <a:t>το </a:t>
            </a:r>
            <a:r>
              <a:rPr sz="2400" b="1" dirty="0">
                <a:latin typeface="Arial" panose="020B0604020202020204"/>
                <a:cs typeface="Arial" panose="020B0604020202020204"/>
              </a:rPr>
              <a:t>καύσιμο</a:t>
            </a:r>
            <a:r>
              <a:rPr sz="2400" b="1" spc="-60" dirty="0">
                <a:latin typeface="Arial" panose="020B0604020202020204"/>
                <a:cs typeface="Arial" panose="020B0604020202020204"/>
              </a:rPr>
              <a:t> </a:t>
            </a:r>
            <a:r>
              <a:rPr sz="2400" b="1" spc="-10" dirty="0">
                <a:latin typeface="Arial" panose="020B0604020202020204"/>
                <a:cs typeface="Arial" panose="020B0604020202020204"/>
              </a:rPr>
              <a:t>παροχετεύεται</a:t>
            </a:r>
            <a:r>
              <a:rPr sz="2400" b="1" spc="-50" dirty="0">
                <a:latin typeface="Arial" panose="020B0604020202020204"/>
                <a:cs typeface="Arial" panose="020B0604020202020204"/>
              </a:rPr>
              <a:t> </a:t>
            </a:r>
            <a:r>
              <a:rPr sz="2400" b="1" dirty="0">
                <a:latin typeface="Arial" panose="020B0604020202020204"/>
                <a:cs typeface="Arial" panose="020B0604020202020204"/>
              </a:rPr>
              <a:t>μέσα</a:t>
            </a:r>
            <a:r>
              <a:rPr sz="2400" b="1" spc="-50" dirty="0">
                <a:latin typeface="Arial" panose="020B0604020202020204"/>
                <a:cs typeface="Arial" panose="020B0604020202020204"/>
              </a:rPr>
              <a:t> </a:t>
            </a:r>
            <a:r>
              <a:rPr sz="2400" b="1" dirty="0">
                <a:latin typeface="Arial" panose="020B0604020202020204"/>
                <a:cs typeface="Arial" panose="020B0604020202020204"/>
              </a:rPr>
              <a:t>από</a:t>
            </a:r>
            <a:r>
              <a:rPr sz="2400" b="1" spc="-50" dirty="0">
                <a:latin typeface="Arial" panose="020B0604020202020204"/>
                <a:cs typeface="Arial" panose="020B0604020202020204"/>
              </a:rPr>
              <a:t> </a:t>
            </a:r>
            <a:r>
              <a:rPr sz="2400" b="1" dirty="0">
                <a:latin typeface="Arial" panose="020B0604020202020204"/>
                <a:cs typeface="Arial" panose="020B0604020202020204"/>
              </a:rPr>
              <a:t>την</a:t>
            </a:r>
            <a:r>
              <a:rPr sz="2400" b="1" spc="-55" dirty="0">
                <a:latin typeface="Arial" panose="020B0604020202020204"/>
                <a:cs typeface="Arial" panose="020B0604020202020204"/>
              </a:rPr>
              <a:t> </a:t>
            </a:r>
            <a:r>
              <a:rPr sz="2400" b="1" spc="-20" dirty="0">
                <a:latin typeface="Arial" panose="020B0604020202020204"/>
                <a:cs typeface="Arial" panose="020B0604020202020204"/>
              </a:rPr>
              <a:t>κατακόρυφη</a:t>
            </a:r>
            <a:r>
              <a:rPr sz="2400" b="1" spc="-45" dirty="0">
                <a:latin typeface="Arial" panose="020B0604020202020204"/>
                <a:cs typeface="Arial" panose="020B0604020202020204"/>
              </a:rPr>
              <a:t> </a:t>
            </a:r>
            <a:r>
              <a:rPr sz="2400" b="1" spc="-10" dirty="0">
                <a:latin typeface="Arial" panose="020B0604020202020204"/>
                <a:cs typeface="Arial" panose="020B0604020202020204"/>
              </a:rPr>
              <a:t>εγκο- </a:t>
            </a:r>
            <a:r>
              <a:rPr sz="2400" b="1" dirty="0">
                <a:latin typeface="Arial" panose="020B0604020202020204"/>
                <a:cs typeface="Arial" panose="020B0604020202020204"/>
              </a:rPr>
              <a:t>πή</a:t>
            </a:r>
            <a:r>
              <a:rPr sz="2400" b="1" spc="-50" dirty="0">
                <a:latin typeface="Arial" panose="020B0604020202020204"/>
                <a:cs typeface="Arial" panose="020B0604020202020204"/>
              </a:rPr>
              <a:t> </a:t>
            </a:r>
            <a:r>
              <a:rPr sz="2400" b="1" dirty="0">
                <a:latin typeface="Arial" panose="020B0604020202020204"/>
                <a:cs typeface="Arial" panose="020B0604020202020204"/>
              </a:rPr>
              <a:t>προς</a:t>
            </a:r>
            <a:r>
              <a:rPr sz="2400" b="1" spc="-25" dirty="0">
                <a:latin typeface="Arial" panose="020B0604020202020204"/>
                <a:cs typeface="Arial" panose="020B0604020202020204"/>
              </a:rPr>
              <a:t> </a:t>
            </a:r>
            <a:r>
              <a:rPr sz="2400" b="1" dirty="0">
                <a:latin typeface="Arial" panose="020B0604020202020204"/>
                <a:cs typeface="Arial" panose="020B0604020202020204"/>
              </a:rPr>
              <a:t>την</a:t>
            </a:r>
            <a:r>
              <a:rPr sz="2400" b="1" spc="-40" dirty="0">
                <a:latin typeface="Arial" panose="020B0604020202020204"/>
                <a:cs typeface="Arial" panose="020B0604020202020204"/>
              </a:rPr>
              <a:t> </a:t>
            </a:r>
            <a:r>
              <a:rPr sz="2400" b="1" dirty="0">
                <a:latin typeface="Arial" panose="020B0604020202020204"/>
                <a:cs typeface="Arial" panose="020B0604020202020204"/>
              </a:rPr>
              <a:t>οπή</a:t>
            </a:r>
            <a:r>
              <a:rPr sz="2400" b="1" spc="-40"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30" dirty="0">
                <a:latin typeface="Arial" panose="020B0604020202020204"/>
                <a:cs typeface="Arial" panose="020B0604020202020204"/>
              </a:rPr>
              <a:t> </a:t>
            </a:r>
            <a:r>
              <a:rPr sz="2400" b="1" spc="-10" dirty="0">
                <a:latin typeface="Arial" panose="020B0604020202020204"/>
                <a:cs typeface="Arial" panose="020B0604020202020204"/>
              </a:rPr>
              <a:t>οπότε</a:t>
            </a:r>
            <a:r>
              <a:rPr sz="2400" b="1" spc="-40" dirty="0">
                <a:latin typeface="Arial" panose="020B0604020202020204"/>
                <a:cs typeface="Arial" panose="020B0604020202020204"/>
              </a:rPr>
              <a:t> </a:t>
            </a:r>
            <a:r>
              <a:rPr sz="2400" b="1" dirty="0">
                <a:latin typeface="Arial" panose="020B0604020202020204"/>
                <a:cs typeface="Arial" panose="020B0604020202020204"/>
              </a:rPr>
              <a:t>η</a:t>
            </a:r>
            <a:r>
              <a:rPr sz="2400" b="1" spc="-35" dirty="0">
                <a:latin typeface="Arial" panose="020B0604020202020204"/>
                <a:cs typeface="Arial" panose="020B0604020202020204"/>
              </a:rPr>
              <a:t> </a:t>
            </a:r>
            <a:r>
              <a:rPr sz="2400" b="1" dirty="0">
                <a:latin typeface="Arial" panose="020B0604020202020204"/>
                <a:cs typeface="Arial" panose="020B0604020202020204"/>
              </a:rPr>
              <a:t>ενεργή</a:t>
            </a:r>
            <a:r>
              <a:rPr sz="2400" b="1" spc="-40" dirty="0">
                <a:latin typeface="Arial" panose="020B0604020202020204"/>
                <a:cs typeface="Arial" panose="020B0604020202020204"/>
              </a:rPr>
              <a:t> </a:t>
            </a:r>
            <a:r>
              <a:rPr sz="2400" b="1" spc="-10" dirty="0">
                <a:latin typeface="Arial" panose="020B0604020202020204"/>
                <a:cs typeface="Arial" panose="020B0604020202020204"/>
              </a:rPr>
              <a:t>διαδρομή </a:t>
            </a:r>
            <a:r>
              <a:rPr sz="2400" b="1" dirty="0">
                <a:latin typeface="Arial" panose="020B0604020202020204"/>
                <a:cs typeface="Arial" panose="020B0604020202020204"/>
              </a:rPr>
              <a:t>του</a:t>
            </a:r>
            <a:r>
              <a:rPr sz="2400" b="1" spc="-70"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50" dirty="0">
                <a:latin typeface="Arial" panose="020B0604020202020204"/>
                <a:cs typeface="Arial" panose="020B0604020202020204"/>
              </a:rPr>
              <a:t> </a:t>
            </a:r>
            <a:r>
              <a:rPr sz="2400" b="1" dirty="0">
                <a:latin typeface="Arial" panose="020B0604020202020204"/>
                <a:cs typeface="Arial" panose="020B0604020202020204"/>
              </a:rPr>
              <a:t>είναι</a:t>
            </a:r>
            <a:r>
              <a:rPr sz="2400" b="1" spc="-50" dirty="0">
                <a:latin typeface="Arial" panose="020B0604020202020204"/>
                <a:cs typeface="Arial" panose="020B0604020202020204"/>
              </a:rPr>
              <a:t> </a:t>
            </a:r>
            <a:r>
              <a:rPr sz="2400" b="1" spc="-10" dirty="0">
                <a:latin typeface="Arial" panose="020B0604020202020204"/>
                <a:cs typeface="Arial" panose="020B0604020202020204"/>
              </a:rPr>
              <a:t>μηδενική.</a:t>
            </a:r>
            <a:endParaRPr sz="2400">
              <a:latin typeface="Arial" panose="020B0604020202020204"/>
              <a:cs typeface="Arial" panose="020B0604020202020204"/>
            </a:endParaRPr>
          </a:p>
          <a:p>
            <a:pPr>
              <a:lnSpc>
                <a:spcPct val="100000"/>
              </a:lnSpc>
              <a:spcBef>
                <a:spcPts val="50"/>
              </a:spcBef>
            </a:pPr>
            <a:endParaRPr sz="2900">
              <a:latin typeface="Arial" panose="020B0604020202020204"/>
              <a:cs typeface="Arial" panose="020B0604020202020204"/>
            </a:endParaRPr>
          </a:p>
          <a:p>
            <a:pPr marL="12700" marR="5080" indent="86360">
              <a:lnSpc>
                <a:spcPct val="95000"/>
              </a:lnSpc>
            </a:pPr>
            <a:r>
              <a:rPr sz="2400" b="1" dirty="0">
                <a:latin typeface="Arial" panose="020B0604020202020204"/>
                <a:cs typeface="Arial" panose="020B0604020202020204"/>
              </a:rPr>
              <a:t>Περιστρέφοντας</a:t>
            </a:r>
            <a:r>
              <a:rPr sz="2400" b="1" spc="-60" dirty="0">
                <a:latin typeface="Arial" panose="020B0604020202020204"/>
                <a:cs typeface="Arial" panose="020B0604020202020204"/>
              </a:rPr>
              <a:t> </a:t>
            </a:r>
            <a:r>
              <a:rPr sz="2400" b="1" dirty="0">
                <a:latin typeface="Arial" panose="020B0604020202020204"/>
                <a:cs typeface="Arial" panose="020B0604020202020204"/>
              </a:rPr>
              <a:t>το</a:t>
            </a:r>
            <a:r>
              <a:rPr sz="2400" b="1" spc="-45" dirty="0">
                <a:latin typeface="Arial" panose="020B0604020202020204"/>
                <a:cs typeface="Arial" panose="020B0604020202020204"/>
              </a:rPr>
              <a:t> </a:t>
            </a:r>
            <a:r>
              <a:rPr sz="2400" b="1" dirty="0">
                <a:latin typeface="Arial" panose="020B0604020202020204"/>
                <a:cs typeface="Arial" panose="020B0604020202020204"/>
              </a:rPr>
              <a:t>έμβολο</a:t>
            </a:r>
            <a:r>
              <a:rPr sz="2400" b="1" spc="-45" dirty="0">
                <a:latin typeface="Arial" panose="020B0604020202020204"/>
                <a:cs typeface="Arial" panose="020B0604020202020204"/>
              </a:rPr>
              <a:t> </a:t>
            </a:r>
            <a:r>
              <a:rPr sz="2400" b="1" dirty="0">
                <a:latin typeface="Arial" panose="020B0604020202020204"/>
                <a:cs typeface="Arial" panose="020B0604020202020204"/>
              </a:rPr>
              <a:t>γύρω</a:t>
            </a:r>
            <a:r>
              <a:rPr sz="2400" b="1" spc="-50" dirty="0">
                <a:latin typeface="Arial" panose="020B0604020202020204"/>
                <a:cs typeface="Arial" panose="020B0604020202020204"/>
              </a:rPr>
              <a:t> </a:t>
            </a:r>
            <a:r>
              <a:rPr sz="2400" b="1" dirty="0">
                <a:latin typeface="Arial" panose="020B0604020202020204"/>
                <a:cs typeface="Arial" panose="020B0604020202020204"/>
              </a:rPr>
              <a:t>από</a:t>
            </a:r>
            <a:r>
              <a:rPr sz="2400" b="1" spc="-45" dirty="0">
                <a:latin typeface="Arial" panose="020B0604020202020204"/>
                <a:cs typeface="Arial" panose="020B0604020202020204"/>
              </a:rPr>
              <a:t> </a:t>
            </a:r>
            <a:r>
              <a:rPr sz="2400" b="1" dirty="0">
                <a:latin typeface="Arial" panose="020B0604020202020204"/>
                <a:cs typeface="Arial" panose="020B0604020202020204"/>
              </a:rPr>
              <a:t>τον</a:t>
            </a:r>
            <a:r>
              <a:rPr sz="2400" b="1" spc="-50" dirty="0">
                <a:latin typeface="Arial" panose="020B0604020202020204"/>
                <a:cs typeface="Arial" panose="020B0604020202020204"/>
              </a:rPr>
              <a:t> </a:t>
            </a:r>
            <a:r>
              <a:rPr sz="2400" b="1" dirty="0">
                <a:latin typeface="Arial" panose="020B0604020202020204"/>
                <a:cs typeface="Arial" panose="020B0604020202020204"/>
              </a:rPr>
              <a:t>άξονα</a:t>
            </a:r>
            <a:r>
              <a:rPr sz="2400" b="1" spc="-55" dirty="0">
                <a:latin typeface="Arial" panose="020B0604020202020204"/>
                <a:cs typeface="Arial" panose="020B0604020202020204"/>
              </a:rPr>
              <a:t> </a:t>
            </a:r>
            <a:r>
              <a:rPr sz="2400" b="1" dirty="0">
                <a:latin typeface="Arial" panose="020B0604020202020204"/>
                <a:cs typeface="Arial" panose="020B0604020202020204"/>
              </a:rPr>
              <a:t>του</a:t>
            </a:r>
            <a:r>
              <a:rPr sz="2400" b="1" spc="-45" dirty="0">
                <a:latin typeface="Arial" panose="020B0604020202020204"/>
                <a:cs typeface="Arial" panose="020B0604020202020204"/>
              </a:rPr>
              <a:t> </a:t>
            </a:r>
            <a:r>
              <a:rPr sz="2400" b="1" spc="-25" dirty="0">
                <a:latin typeface="Arial" panose="020B0604020202020204"/>
                <a:cs typeface="Arial" panose="020B0604020202020204"/>
              </a:rPr>
              <a:t>(με </a:t>
            </a:r>
            <a:r>
              <a:rPr sz="2400" b="1" dirty="0">
                <a:latin typeface="Arial" panose="020B0604020202020204"/>
                <a:cs typeface="Arial" panose="020B0604020202020204"/>
              </a:rPr>
              <a:t>τη</a:t>
            </a:r>
            <a:r>
              <a:rPr sz="2400" b="1" spc="-65" dirty="0">
                <a:latin typeface="Arial" panose="020B0604020202020204"/>
                <a:cs typeface="Arial" panose="020B0604020202020204"/>
              </a:rPr>
              <a:t> </a:t>
            </a:r>
            <a:r>
              <a:rPr sz="2400" b="1" dirty="0">
                <a:latin typeface="Arial" panose="020B0604020202020204"/>
                <a:cs typeface="Arial" panose="020B0604020202020204"/>
              </a:rPr>
              <a:t>βοήθεια</a:t>
            </a:r>
            <a:r>
              <a:rPr sz="2400" b="1" spc="-50" dirty="0">
                <a:latin typeface="Arial" panose="020B0604020202020204"/>
                <a:cs typeface="Arial" panose="020B0604020202020204"/>
              </a:rPr>
              <a:t> </a:t>
            </a:r>
            <a:r>
              <a:rPr sz="2400" b="1" dirty="0">
                <a:latin typeface="Arial" panose="020B0604020202020204"/>
                <a:cs typeface="Arial" panose="020B0604020202020204"/>
              </a:rPr>
              <a:t>του</a:t>
            </a:r>
            <a:r>
              <a:rPr sz="2400" b="1" spc="-60" dirty="0">
                <a:latin typeface="Arial" panose="020B0604020202020204"/>
                <a:cs typeface="Arial" panose="020B0604020202020204"/>
              </a:rPr>
              <a:t> </a:t>
            </a:r>
            <a:r>
              <a:rPr sz="2400" b="1" dirty="0">
                <a:latin typeface="Arial" panose="020B0604020202020204"/>
                <a:cs typeface="Arial" panose="020B0604020202020204"/>
              </a:rPr>
              <a:t>ρυθμιστικού</a:t>
            </a:r>
            <a:r>
              <a:rPr sz="2400" b="1" spc="-50" dirty="0">
                <a:latin typeface="Arial" panose="020B0604020202020204"/>
                <a:cs typeface="Arial" panose="020B0604020202020204"/>
              </a:rPr>
              <a:t> </a:t>
            </a:r>
            <a:r>
              <a:rPr sz="2400" b="1" dirty="0">
                <a:latin typeface="Arial" panose="020B0604020202020204"/>
                <a:cs typeface="Arial" panose="020B0604020202020204"/>
              </a:rPr>
              <a:t>κανόνα)</a:t>
            </a:r>
            <a:r>
              <a:rPr sz="2400" b="1" spc="-50" dirty="0">
                <a:latin typeface="Arial" panose="020B0604020202020204"/>
                <a:cs typeface="Arial" panose="020B0604020202020204"/>
              </a:rPr>
              <a:t> </a:t>
            </a:r>
            <a:r>
              <a:rPr sz="2400" b="1" dirty="0">
                <a:latin typeface="Arial" panose="020B0604020202020204"/>
                <a:cs typeface="Arial" panose="020B0604020202020204"/>
              </a:rPr>
              <a:t>αλλάζει</a:t>
            </a:r>
            <a:r>
              <a:rPr sz="2400" b="1" spc="-50" dirty="0">
                <a:latin typeface="Arial" panose="020B0604020202020204"/>
                <a:cs typeface="Arial" panose="020B0604020202020204"/>
              </a:rPr>
              <a:t> </a:t>
            </a:r>
            <a:r>
              <a:rPr sz="2400" b="1" dirty="0">
                <a:latin typeface="Arial" panose="020B0604020202020204"/>
                <a:cs typeface="Arial" panose="020B0604020202020204"/>
              </a:rPr>
              <a:t>η</a:t>
            </a:r>
            <a:r>
              <a:rPr sz="2400" b="1" spc="-50" dirty="0">
                <a:latin typeface="Arial" panose="020B0604020202020204"/>
                <a:cs typeface="Arial" panose="020B0604020202020204"/>
              </a:rPr>
              <a:t> </a:t>
            </a:r>
            <a:r>
              <a:rPr sz="2400" b="1" dirty="0">
                <a:latin typeface="Arial" panose="020B0604020202020204"/>
                <a:cs typeface="Arial" panose="020B0604020202020204"/>
              </a:rPr>
              <a:t>σχετική</a:t>
            </a:r>
            <a:r>
              <a:rPr sz="2400" b="1" spc="-50" dirty="0">
                <a:latin typeface="Arial" panose="020B0604020202020204"/>
                <a:cs typeface="Arial" panose="020B0604020202020204"/>
              </a:rPr>
              <a:t> </a:t>
            </a:r>
            <a:r>
              <a:rPr sz="2400" b="1" spc="-25" dirty="0">
                <a:latin typeface="Arial" panose="020B0604020202020204"/>
                <a:cs typeface="Arial" panose="020B0604020202020204"/>
              </a:rPr>
              <a:t>θέ- </a:t>
            </a:r>
            <a:r>
              <a:rPr sz="2400" b="1" dirty="0">
                <a:latin typeface="Arial" panose="020B0604020202020204"/>
                <a:cs typeface="Arial" panose="020B0604020202020204"/>
              </a:rPr>
              <a:t>ση</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35" dirty="0">
                <a:latin typeface="Arial" panose="020B0604020202020204"/>
                <a:cs typeface="Arial" panose="020B0604020202020204"/>
              </a:rPr>
              <a:t> </a:t>
            </a:r>
            <a:r>
              <a:rPr sz="2400" b="1" spc="-10" dirty="0">
                <a:latin typeface="Arial" panose="020B0604020202020204"/>
                <a:cs typeface="Arial" panose="020B0604020202020204"/>
              </a:rPr>
              <a:t>εγκοπής</a:t>
            </a:r>
            <a:r>
              <a:rPr sz="2400" b="1" spc="-30" dirty="0">
                <a:latin typeface="Arial" panose="020B0604020202020204"/>
                <a:cs typeface="Arial" panose="020B0604020202020204"/>
              </a:rPr>
              <a:t> </a:t>
            </a:r>
            <a:r>
              <a:rPr sz="2400" b="1" dirty="0">
                <a:latin typeface="Arial" panose="020B0604020202020204"/>
                <a:cs typeface="Arial" panose="020B0604020202020204"/>
              </a:rPr>
              <a:t>ως</a:t>
            </a:r>
            <a:r>
              <a:rPr sz="2400" b="1" spc="-35" dirty="0">
                <a:latin typeface="Arial" panose="020B0604020202020204"/>
                <a:cs typeface="Arial" panose="020B0604020202020204"/>
              </a:rPr>
              <a:t> </a:t>
            </a:r>
            <a:r>
              <a:rPr sz="2400" b="1" dirty="0">
                <a:latin typeface="Arial" panose="020B0604020202020204"/>
                <a:cs typeface="Arial" panose="020B0604020202020204"/>
              </a:rPr>
              <a:t>προς</a:t>
            </a:r>
            <a:r>
              <a:rPr sz="2400" b="1" spc="-35" dirty="0">
                <a:latin typeface="Arial" panose="020B0604020202020204"/>
                <a:cs typeface="Arial" panose="020B0604020202020204"/>
              </a:rPr>
              <a:t> </a:t>
            </a:r>
            <a:r>
              <a:rPr sz="2400" b="1" dirty="0">
                <a:latin typeface="Arial" panose="020B0604020202020204"/>
                <a:cs typeface="Arial" panose="020B0604020202020204"/>
              </a:rPr>
              <a:t>την</a:t>
            </a:r>
            <a:r>
              <a:rPr sz="2400" b="1" spc="-35" dirty="0">
                <a:latin typeface="Arial" panose="020B0604020202020204"/>
                <a:cs typeface="Arial" panose="020B0604020202020204"/>
              </a:rPr>
              <a:t> </a:t>
            </a:r>
            <a:r>
              <a:rPr sz="2400" b="1" dirty="0">
                <a:latin typeface="Arial" panose="020B0604020202020204"/>
                <a:cs typeface="Arial" panose="020B0604020202020204"/>
              </a:rPr>
              <a:t>οπή</a:t>
            </a:r>
            <a:r>
              <a:rPr sz="2400" b="1" spc="-35"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105" dirty="0">
                <a:latin typeface="Arial" panose="020B0604020202020204"/>
                <a:cs typeface="Arial" panose="020B0604020202020204"/>
              </a:rPr>
              <a:t> </a:t>
            </a:r>
            <a:r>
              <a:rPr sz="2400" b="1" spc="-10" dirty="0">
                <a:latin typeface="Arial" panose="020B0604020202020204"/>
                <a:cs typeface="Arial" panose="020B0604020202020204"/>
              </a:rPr>
              <a:t>Ανάλογα </a:t>
            </a:r>
            <a:r>
              <a:rPr sz="2400" b="1" dirty="0">
                <a:latin typeface="Arial" panose="020B0604020202020204"/>
                <a:cs typeface="Arial" panose="020B0604020202020204"/>
              </a:rPr>
              <a:t>με</a:t>
            </a:r>
            <a:r>
              <a:rPr sz="2400" b="1" spc="-65" dirty="0">
                <a:latin typeface="Arial" panose="020B0604020202020204"/>
                <a:cs typeface="Arial" panose="020B0604020202020204"/>
              </a:rPr>
              <a:t> </a:t>
            </a:r>
            <a:r>
              <a:rPr sz="2400" b="1" dirty="0">
                <a:latin typeface="Arial" panose="020B0604020202020204"/>
                <a:cs typeface="Arial" panose="020B0604020202020204"/>
              </a:rPr>
              <a:t>τη</a:t>
            </a:r>
            <a:r>
              <a:rPr sz="2400" b="1" spc="-55" dirty="0">
                <a:latin typeface="Arial" panose="020B0604020202020204"/>
                <a:cs typeface="Arial" panose="020B0604020202020204"/>
              </a:rPr>
              <a:t> </a:t>
            </a:r>
            <a:r>
              <a:rPr sz="2400" b="1" dirty="0">
                <a:latin typeface="Arial" panose="020B0604020202020204"/>
                <a:cs typeface="Arial" panose="020B0604020202020204"/>
              </a:rPr>
              <a:t>γωνία</a:t>
            </a:r>
            <a:r>
              <a:rPr sz="2400" b="1" spc="-45" dirty="0">
                <a:latin typeface="Arial" panose="020B0604020202020204"/>
                <a:cs typeface="Arial" panose="020B0604020202020204"/>
              </a:rPr>
              <a:t> </a:t>
            </a:r>
            <a:r>
              <a:rPr sz="2400" b="1" dirty="0">
                <a:latin typeface="Arial" panose="020B0604020202020204"/>
                <a:cs typeface="Arial" panose="020B0604020202020204"/>
              </a:rPr>
              <a:t>κατά</a:t>
            </a:r>
            <a:r>
              <a:rPr sz="2400" b="1" spc="-50" dirty="0">
                <a:latin typeface="Arial" panose="020B0604020202020204"/>
                <a:cs typeface="Arial" panose="020B0604020202020204"/>
              </a:rPr>
              <a:t> </a:t>
            </a:r>
            <a:r>
              <a:rPr sz="2400" b="1" dirty="0">
                <a:latin typeface="Arial" panose="020B0604020202020204"/>
                <a:cs typeface="Arial" panose="020B0604020202020204"/>
              </a:rPr>
              <a:t>την</a:t>
            </a:r>
            <a:r>
              <a:rPr sz="2400" b="1" spc="-50" dirty="0">
                <a:latin typeface="Arial" panose="020B0604020202020204"/>
                <a:cs typeface="Arial" panose="020B0604020202020204"/>
              </a:rPr>
              <a:t> </a:t>
            </a:r>
            <a:r>
              <a:rPr sz="2400" b="1" dirty="0">
                <a:latin typeface="Arial" panose="020B0604020202020204"/>
                <a:cs typeface="Arial" panose="020B0604020202020204"/>
              </a:rPr>
              <a:t>οποία</a:t>
            </a:r>
            <a:r>
              <a:rPr sz="2400" b="1" spc="-55" dirty="0">
                <a:latin typeface="Arial" panose="020B0604020202020204"/>
                <a:cs typeface="Arial" panose="020B0604020202020204"/>
              </a:rPr>
              <a:t> </a:t>
            </a:r>
            <a:r>
              <a:rPr sz="2400" b="1" dirty="0">
                <a:latin typeface="Arial" panose="020B0604020202020204"/>
                <a:cs typeface="Arial" panose="020B0604020202020204"/>
              </a:rPr>
              <a:t>έχει</a:t>
            </a:r>
            <a:r>
              <a:rPr sz="2400" b="1" spc="-40" dirty="0">
                <a:latin typeface="Arial" panose="020B0604020202020204"/>
                <a:cs typeface="Arial" panose="020B0604020202020204"/>
              </a:rPr>
              <a:t> </a:t>
            </a:r>
            <a:r>
              <a:rPr sz="2400" b="1" dirty="0">
                <a:latin typeface="Arial" panose="020B0604020202020204"/>
                <a:cs typeface="Arial" panose="020B0604020202020204"/>
              </a:rPr>
              <a:t>περιστραφεί</a:t>
            </a:r>
            <a:r>
              <a:rPr sz="2400" b="1" spc="-35" dirty="0">
                <a:latin typeface="Arial" panose="020B0604020202020204"/>
                <a:cs typeface="Arial" panose="020B0604020202020204"/>
              </a:rPr>
              <a:t> </a:t>
            </a:r>
            <a:r>
              <a:rPr sz="2400" b="1" dirty="0">
                <a:latin typeface="Arial" panose="020B0604020202020204"/>
                <a:cs typeface="Arial" panose="020B0604020202020204"/>
              </a:rPr>
              <a:t>το</a:t>
            </a:r>
            <a:r>
              <a:rPr sz="2400" b="1" spc="-55" dirty="0">
                <a:latin typeface="Arial" panose="020B0604020202020204"/>
                <a:cs typeface="Arial" panose="020B0604020202020204"/>
              </a:rPr>
              <a:t> </a:t>
            </a:r>
            <a:r>
              <a:rPr sz="2400" b="1" spc="-10" dirty="0">
                <a:latin typeface="Arial" panose="020B0604020202020204"/>
                <a:cs typeface="Arial" panose="020B0604020202020204"/>
              </a:rPr>
              <a:t>έμβολο επιτυγχάνεται</a:t>
            </a:r>
            <a:r>
              <a:rPr sz="2400" b="1" spc="-70" dirty="0">
                <a:latin typeface="Arial" panose="020B0604020202020204"/>
                <a:cs typeface="Arial" panose="020B0604020202020204"/>
              </a:rPr>
              <a:t> </a:t>
            </a:r>
            <a:r>
              <a:rPr sz="2400" b="1" dirty="0">
                <a:latin typeface="Arial" panose="020B0604020202020204"/>
                <a:cs typeface="Arial" panose="020B0604020202020204"/>
              </a:rPr>
              <a:t>μεγαλύτερη</a:t>
            </a:r>
            <a:r>
              <a:rPr sz="2400" b="1" spc="-70" dirty="0">
                <a:latin typeface="Arial" panose="020B0604020202020204"/>
                <a:cs typeface="Arial" panose="020B0604020202020204"/>
              </a:rPr>
              <a:t> </a:t>
            </a:r>
            <a:r>
              <a:rPr sz="2400" b="1" dirty="0">
                <a:latin typeface="Arial" panose="020B0604020202020204"/>
                <a:cs typeface="Arial" panose="020B0604020202020204"/>
              </a:rPr>
              <a:t>διαδρομή</a:t>
            </a:r>
            <a:r>
              <a:rPr sz="2400" b="1" spc="-80" dirty="0">
                <a:latin typeface="Arial" panose="020B0604020202020204"/>
                <a:cs typeface="Arial" panose="020B0604020202020204"/>
              </a:rPr>
              <a:t> </a:t>
            </a:r>
            <a:r>
              <a:rPr sz="2400" b="1" dirty="0">
                <a:latin typeface="Arial" panose="020B0604020202020204"/>
                <a:cs typeface="Arial" panose="020B0604020202020204"/>
              </a:rPr>
              <a:t>του</a:t>
            </a:r>
            <a:r>
              <a:rPr sz="2400" b="1" spc="-75"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75" dirty="0">
                <a:latin typeface="Arial" panose="020B0604020202020204"/>
                <a:cs typeface="Arial" panose="020B0604020202020204"/>
              </a:rPr>
              <a:t> </a:t>
            </a:r>
            <a:r>
              <a:rPr sz="2400" b="1" spc="-25" dirty="0">
                <a:latin typeface="Arial" panose="020B0604020202020204"/>
                <a:cs typeface="Arial" panose="020B0604020202020204"/>
              </a:rPr>
              <a:t>έως </a:t>
            </a:r>
            <a:r>
              <a:rPr sz="2400" b="1" dirty="0">
                <a:latin typeface="Arial" panose="020B0604020202020204"/>
                <a:cs typeface="Arial" panose="020B0604020202020204"/>
              </a:rPr>
              <a:t>ότου</a:t>
            </a:r>
            <a:r>
              <a:rPr sz="2400" b="1" spc="-80" dirty="0">
                <a:latin typeface="Arial" panose="020B0604020202020204"/>
                <a:cs typeface="Arial" panose="020B0604020202020204"/>
              </a:rPr>
              <a:t> </a:t>
            </a:r>
            <a:r>
              <a:rPr sz="2400" b="1" spc="-10" dirty="0">
                <a:latin typeface="Arial" panose="020B0604020202020204"/>
                <a:cs typeface="Arial" panose="020B0604020202020204"/>
              </a:rPr>
              <a:t>αποκαλυφθεί</a:t>
            </a:r>
            <a:r>
              <a:rPr sz="2400" b="1" spc="-50" dirty="0">
                <a:latin typeface="Arial" panose="020B0604020202020204"/>
                <a:cs typeface="Arial" panose="020B0604020202020204"/>
              </a:rPr>
              <a:t> </a:t>
            </a:r>
            <a:r>
              <a:rPr sz="2400" b="1" dirty="0">
                <a:latin typeface="Arial" panose="020B0604020202020204"/>
                <a:cs typeface="Arial" panose="020B0604020202020204"/>
              </a:rPr>
              <a:t>η</a:t>
            </a:r>
            <a:r>
              <a:rPr sz="2400" b="1" spc="-70" dirty="0">
                <a:latin typeface="Arial" panose="020B0604020202020204"/>
                <a:cs typeface="Arial" panose="020B0604020202020204"/>
              </a:rPr>
              <a:t> </a:t>
            </a:r>
            <a:r>
              <a:rPr sz="2400" b="1" dirty="0">
                <a:latin typeface="Arial" panose="020B0604020202020204"/>
                <a:cs typeface="Arial" panose="020B0604020202020204"/>
              </a:rPr>
              <a:t>οπή</a:t>
            </a:r>
            <a:r>
              <a:rPr sz="2400" b="1" spc="-55"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60" dirty="0">
                <a:latin typeface="Arial" panose="020B0604020202020204"/>
                <a:cs typeface="Arial" panose="020B0604020202020204"/>
              </a:rPr>
              <a:t> </a:t>
            </a:r>
            <a:r>
              <a:rPr sz="2400" b="1" dirty="0">
                <a:latin typeface="Arial" panose="020B0604020202020204"/>
                <a:cs typeface="Arial" panose="020B0604020202020204"/>
              </a:rPr>
              <a:t>από</a:t>
            </a:r>
            <a:r>
              <a:rPr sz="2400" b="1" spc="-60" dirty="0">
                <a:latin typeface="Arial" panose="020B0604020202020204"/>
                <a:cs typeface="Arial" panose="020B0604020202020204"/>
              </a:rPr>
              <a:t> </a:t>
            </a:r>
            <a:r>
              <a:rPr sz="2400" b="1" dirty="0">
                <a:latin typeface="Arial" panose="020B0604020202020204"/>
                <a:cs typeface="Arial" panose="020B0604020202020204"/>
              </a:rPr>
              <a:t>την</a:t>
            </a:r>
            <a:r>
              <a:rPr sz="2400" b="1" spc="-60" dirty="0">
                <a:latin typeface="Arial" panose="020B0604020202020204"/>
                <a:cs typeface="Arial" panose="020B0604020202020204"/>
              </a:rPr>
              <a:t> </a:t>
            </a:r>
            <a:r>
              <a:rPr sz="2400" b="1" spc="-10" dirty="0">
                <a:latin typeface="Arial" panose="020B0604020202020204"/>
                <a:cs typeface="Arial" panose="020B0604020202020204"/>
              </a:rPr>
              <a:t>ελικοειδή εγκοπή</a:t>
            </a:r>
            <a:r>
              <a:rPr sz="2400" b="1" spc="-80" dirty="0">
                <a:latin typeface="Arial" panose="020B0604020202020204"/>
                <a:cs typeface="Arial" panose="020B0604020202020204"/>
              </a:rPr>
              <a:t> </a:t>
            </a:r>
            <a:r>
              <a:rPr sz="2400" b="1" dirty="0">
                <a:latin typeface="Arial" panose="020B0604020202020204"/>
                <a:cs typeface="Arial" panose="020B0604020202020204"/>
              </a:rPr>
              <a:t>(ή</a:t>
            </a:r>
            <a:r>
              <a:rPr sz="2400" b="1" spc="-80" dirty="0">
                <a:latin typeface="Arial" panose="020B0604020202020204"/>
                <a:cs typeface="Arial" panose="020B0604020202020204"/>
              </a:rPr>
              <a:t> </a:t>
            </a:r>
            <a:r>
              <a:rPr sz="2400" b="1" dirty="0">
                <a:latin typeface="Arial" panose="020B0604020202020204"/>
                <a:cs typeface="Arial" panose="020B0604020202020204"/>
              </a:rPr>
              <a:t>τον</a:t>
            </a:r>
            <a:r>
              <a:rPr sz="2400" b="1" spc="-70" dirty="0">
                <a:latin typeface="Arial" panose="020B0604020202020204"/>
                <a:cs typeface="Arial" panose="020B0604020202020204"/>
              </a:rPr>
              <a:t> </a:t>
            </a:r>
            <a:r>
              <a:rPr sz="2400" b="1" dirty="0">
                <a:latin typeface="Arial" panose="020B0604020202020204"/>
                <a:cs typeface="Arial" panose="020B0604020202020204"/>
              </a:rPr>
              <a:t>ελικοειδή</a:t>
            </a:r>
            <a:r>
              <a:rPr sz="2400" b="1" spc="-80" dirty="0">
                <a:latin typeface="Arial" panose="020B0604020202020204"/>
                <a:cs typeface="Arial" panose="020B0604020202020204"/>
              </a:rPr>
              <a:t> </a:t>
            </a:r>
            <a:r>
              <a:rPr sz="2400" b="1" dirty="0">
                <a:latin typeface="Arial" panose="020B0604020202020204"/>
                <a:cs typeface="Arial" panose="020B0604020202020204"/>
              </a:rPr>
              <a:t>αύλακα).</a:t>
            </a:r>
            <a:r>
              <a:rPr sz="2400" b="1" spc="-70" dirty="0">
                <a:latin typeface="Arial" panose="020B0604020202020204"/>
                <a:cs typeface="Arial" panose="020B0604020202020204"/>
              </a:rPr>
              <a:t> </a:t>
            </a:r>
            <a:r>
              <a:rPr sz="2400" b="1" dirty="0">
                <a:latin typeface="Arial" panose="020B0604020202020204"/>
                <a:cs typeface="Arial" panose="020B0604020202020204"/>
              </a:rPr>
              <a:t>Συνεπώς,</a:t>
            </a:r>
            <a:r>
              <a:rPr sz="2400" b="1" spc="-60" dirty="0">
                <a:latin typeface="Arial" panose="020B0604020202020204"/>
                <a:cs typeface="Arial" panose="020B0604020202020204"/>
              </a:rPr>
              <a:t> </a:t>
            </a:r>
            <a:r>
              <a:rPr sz="2400" b="1" dirty="0">
                <a:latin typeface="Arial" panose="020B0604020202020204"/>
                <a:cs typeface="Arial" panose="020B0604020202020204"/>
              </a:rPr>
              <a:t>με</a:t>
            </a:r>
            <a:r>
              <a:rPr sz="2400" b="1" spc="-75" dirty="0">
                <a:latin typeface="Arial" panose="020B0604020202020204"/>
                <a:cs typeface="Arial" panose="020B0604020202020204"/>
              </a:rPr>
              <a:t> </a:t>
            </a:r>
            <a:r>
              <a:rPr sz="2400" b="1" dirty="0">
                <a:latin typeface="Arial" panose="020B0604020202020204"/>
                <a:cs typeface="Arial" panose="020B0604020202020204"/>
              </a:rPr>
              <a:t>την</a:t>
            </a:r>
            <a:r>
              <a:rPr sz="2400" b="1" spc="-65" dirty="0">
                <a:latin typeface="Arial" panose="020B0604020202020204"/>
                <a:cs typeface="Arial" panose="020B0604020202020204"/>
              </a:rPr>
              <a:t> </a:t>
            </a:r>
            <a:r>
              <a:rPr sz="2400" b="1" spc="-10" dirty="0">
                <a:latin typeface="Arial" panose="020B0604020202020204"/>
                <a:cs typeface="Arial" panose="020B0604020202020204"/>
              </a:rPr>
              <a:t>περι- </a:t>
            </a:r>
            <a:r>
              <a:rPr sz="2400" b="1" dirty="0">
                <a:latin typeface="Arial" panose="020B0604020202020204"/>
                <a:cs typeface="Arial" panose="020B0604020202020204"/>
              </a:rPr>
              <a:t>στροφή</a:t>
            </a:r>
            <a:r>
              <a:rPr sz="2400" b="1" spc="-60" dirty="0">
                <a:latin typeface="Arial" panose="020B0604020202020204"/>
                <a:cs typeface="Arial" panose="020B0604020202020204"/>
              </a:rPr>
              <a:t> </a:t>
            </a:r>
            <a:r>
              <a:rPr sz="2400" b="1" dirty="0">
                <a:latin typeface="Arial" panose="020B0604020202020204"/>
                <a:cs typeface="Arial" panose="020B0604020202020204"/>
              </a:rPr>
              <a:t>του</a:t>
            </a:r>
            <a:r>
              <a:rPr sz="2400" b="1" spc="-50"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50" dirty="0">
                <a:latin typeface="Arial" panose="020B0604020202020204"/>
                <a:cs typeface="Arial" panose="020B0604020202020204"/>
              </a:rPr>
              <a:t> </a:t>
            </a:r>
            <a:r>
              <a:rPr sz="2400" b="1" spc="-10" dirty="0">
                <a:latin typeface="Arial" panose="020B0604020202020204"/>
                <a:cs typeface="Arial" panose="020B0604020202020204"/>
              </a:rPr>
              <a:t>μεταβάλλεται</a:t>
            </a:r>
            <a:r>
              <a:rPr sz="2400" b="1" spc="-40" dirty="0">
                <a:latin typeface="Arial" panose="020B0604020202020204"/>
                <a:cs typeface="Arial" panose="020B0604020202020204"/>
              </a:rPr>
              <a:t> </a:t>
            </a:r>
            <a:r>
              <a:rPr sz="2400" b="1" dirty="0">
                <a:latin typeface="Arial" panose="020B0604020202020204"/>
                <a:cs typeface="Arial" panose="020B0604020202020204"/>
              </a:rPr>
              <a:t>η</a:t>
            </a:r>
            <a:r>
              <a:rPr sz="2400" b="1" spc="-50" dirty="0">
                <a:latin typeface="Arial" panose="020B0604020202020204"/>
                <a:cs typeface="Arial" panose="020B0604020202020204"/>
              </a:rPr>
              <a:t> </a:t>
            </a:r>
            <a:r>
              <a:rPr sz="2400" b="1" dirty="0">
                <a:latin typeface="Arial" panose="020B0604020202020204"/>
                <a:cs typeface="Arial" panose="020B0604020202020204"/>
              </a:rPr>
              <a:t>ενεργή</a:t>
            </a:r>
            <a:r>
              <a:rPr sz="2400" b="1" spc="-45" dirty="0">
                <a:latin typeface="Arial" panose="020B0604020202020204"/>
                <a:cs typeface="Arial" panose="020B0604020202020204"/>
              </a:rPr>
              <a:t> </a:t>
            </a:r>
            <a:r>
              <a:rPr sz="2400" b="1" spc="-10" dirty="0">
                <a:latin typeface="Arial" panose="020B0604020202020204"/>
                <a:cs typeface="Arial" panose="020B0604020202020204"/>
              </a:rPr>
              <a:t>διαδρομή </a:t>
            </a:r>
            <a:r>
              <a:rPr sz="2400" b="1" spc="-20" dirty="0">
                <a:latin typeface="Arial" panose="020B0604020202020204"/>
                <a:cs typeface="Arial" panose="020B0604020202020204"/>
              </a:rPr>
              <a:t>του.</a:t>
            </a:r>
            <a:endParaRPr sz="2400">
              <a:latin typeface="Arial" panose="020B0604020202020204"/>
              <a:cs typeface="Arial" panose="020B0604020202020204"/>
            </a:endParaRPr>
          </a:p>
        </p:txBody>
      </p:sp>
      <p:grpSp>
        <p:nvGrpSpPr>
          <p:cNvPr id="3" name="object 3"/>
          <p:cNvGrpSpPr/>
          <p:nvPr/>
        </p:nvGrpSpPr>
        <p:grpSpPr>
          <a:xfrm>
            <a:off x="346646" y="-11481"/>
            <a:ext cx="8250555" cy="746125"/>
            <a:chOff x="346646" y="-11481"/>
            <a:chExt cx="8250555" cy="746125"/>
          </a:xfrm>
        </p:grpSpPr>
        <p:sp>
          <p:nvSpPr>
            <p:cNvPr id="4" name="object 4"/>
            <p:cNvSpPr/>
            <p:nvPr/>
          </p:nvSpPr>
          <p:spPr>
            <a:xfrm>
              <a:off x="359409" y="1270"/>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5" name="object 5"/>
            <p:cNvSpPr/>
            <p:nvPr/>
          </p:nvSpPr>
          <p:spPr>
            <a:xfrm>
              <a:off x="359409" y="1270"/>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sp>
          <p:nvSpPr>
            <p:cNvPr id="7" name="object 7"/>
            <p:cNvSpPr/>
            <p:nvPr/>
          </p:nvSpPr>
          <p:spPr>
            <a:xfrm>
              <a:off x="359409" y="2540"/>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8" name="object 8"/>
            <p:cNvSpPr/>
            <p:nvPr/>
          </p:nvSpPr>
          <p:spPr>
            <a:xfrm>
              <a:off x="359409" y="2540"/>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9" name="object 9"/>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561340" y="226059"/>
            <a:ext cx="4921250" cy="452120"/>
          </a:xfrm>
          <a:prstGeom prst="rect">
            <a:avLst/>
          </a:prstGeom>
        </p:spPr>
        <p:txBody>
          <a:bodyPr vert="horz" wrap="square" lIns="0" tIns="12700" rIns="0" bIns="0" rtlCol="0">
            <a:spAutoFit/>
          </a:bodyPr>
          <a:lstStyle/>
          <a:p>
            <a:pPr marL="12700">
              <a:lnSpc>
                <a:spcPct val="100000"/>
              </a:lnSpc>
              <a:spcBef>
                <a:spcPts val="100"/>
              </a:spcBef>
              <a:tabLst>
                <a:tab pos="2919095" algn="l"/>
              </a:tabLst>
            </a:pPr>
            <a:r>
              <a:rPr lang="el-GR" b="0" i="1" u="none" dirty="0" smtClean="0">
                <a:solidFill>
                  <a:srgbClr val="FFFFFF"/>
                </a:solidFill>
                <a:latin typeface="Calibri" panose="020F0502020204030204"/>
                <a:cs typeface="Calibri" panose="020F0502020204030204"/>
              </a:rPr>
              <a:t> </a:t>
            </a:r>
            <a:r>
              <a:rPr b="0" i="1" u="none" smtClean="0">
                <a:solidFill>
                  <a:srgbClr val="FFFFFF"/>
                </a:solidFill>
                <a:latin typeface="Calibri" panose="020F0502020204030204"/>
                <a:cs typeface="Calibri" panose="020F0502020204030204"/>
              </a:rPr>
              <a:t>	β)</a:t>
            </a:r>
            <a:r>
              <a:rPr b="0" i="1" u="none" spc="-10" smtClean="0">
                <a:solidFill>
                  <a:srgbClr val="FFFFFF"/>
                </a:solidFill>
                <a:latin typeface="Calibri" panose="020F0502020204030204"/>
                <a:cs typeface="Calibri" panose="020F0502020204030204"/>
              </a:rPr>
              <a:t> Περιγραφή</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200150"/>
            <a:ext cx="8299450" cy="5094605"/>
          </a:xfrm>
          <a:prstGeom prst="rect">
            <a:avLst/>
          </a:prstGeom>
        </p:spPr>
        <p:txBody>
          <a:bodyPr vert="horz" wrap="square" lIns="0" tIns="13970" rIns="0" bIns="0" rtlCol="0">
            <a:spAutoFit/>
          </a:bodyPr>
          <a:lstStyle/>
          <a:p>
            <a:pPr marL="51435" marR="956945" indent="-39370">
              <a:lnSpc>
                <a:spcPct val="100000"/>
              </a:lnSpc>
              <a:spcBef>
                <a:spcPts val="110"/>
              </a:spcBef>
            </a:pPr>
            <a:r>
              <a:rPr sz="2100" spc="-292" baseline="4000" dirty="0">
                <a:solidFill>
                  <a:srgbClr val="FF0000"/>
                </a:solidFill>
                <a:latin typeface="Wingdings" panose="05000000000000000000"/>
                <a:cs typeface="Wingdings" panose="05000000000000000000"/>
              </a:rPr>
              <a:t></a:t>
            </a:r>
            <a:r>
              <a:rPr sz="1400" spc="-195" dirty="0">
                <a:latin typeface="Arial Black" panose="020B0A04020102020204"/>
                <a:cs typeface="Arial Black" panose="020B0A04020102020204"/>
              </a:rPr>
              <a:t>ΛΟΓΩ</a:t>
            </a:r>
            <a:r>
              <a:rPr sz="1400" spc="-5" dirty="0">
                <a:latin typeface="Arial Black" panose="020B0A04020102020204"/>
                <a:cs typeface="Arial Black" panose="020B0A04020102020204"/>
              </a:rPr>
              <a:t> </a:t>
            </a:r>
            <a:r>
              <a:rPr sz="1400">
                <a:latin typeface="Arial Black" panose="020B0A04020102020204"/>
                <a:cs typeface="Arial Black" panose="020B0A04020102020204"/>
              </a:rPr>
              <a:t>ΤΗΣ</a:t>
            </a:r>
            <a:r>
              <a:rPr sz="1400" spc="-110">
                <a:latin typeface="Arial Black" panose="020B0A04020102020204"/>
                <a:cs typeface="Arial Black" panose="020B0A04020102020204"/>
              </a:rPr>
              <a:t> </a:t>
            </a:r>
            <a:r>
              <a:rPr sz="1400" smtClean="0">
                <a:latin typeface="Arial Black" panose="020B0A04020102020204"/>
                <a:cs typeface="Arial Black" panose="020B0A04020102020204"/>
              </a:rPr>
              <a:t>ΥΠΑΡΞ</a:t>
            </a:r>
            <a:r>
              <a:rPr lang="el-GR" sz="1400" dirty="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55" smtClean="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ΜΗΧΑΝΙΣΜΟΥ</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ΑΝΑΣΤΡΟΦΗΣ,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ΠΛΗΜΝΗ</a:t>
            </a:r>
            <a:r>
              <a:rPr sz="1400" spc="-60" dirty="0">
                <a:latin typeface="Arial Black" panose="020B0A04020102020204"/>
                <a:cs typeface="Arial Black" panose="020B0A04020102020204"/>
              </a:rPr>
              <a:t> </a:t>
            </a:r>
            <a:r>
              <a:rPr sz="1400" spc="-20" dirty="0">
                <a:latin typeface="Arial Black" panose="020B0A04020102020204"/>
                <a:cs typeface="Arial Black" panose="020B0A04020102020204"/>
              </a:rPr>
              <a:t>ΣΤΙΣ </a:t>
            </a:r>
            <a:r>
              <a:rPr sz="1400" dirty="0">
                <a:latin typeface="Arial Black" panose="020B0A04020102020204"/>
                <a:cs typeface="Arial Black" panose="020B0A04020102020204"/>
              </a:rPr>
              <a:t>ΑΝΤΙΣΤΟΙΧΕΣ</a:t>
            </a:r>
            <a:r>
              <a:rPr sz="1400" spc="-90" dirty="0">
                <a:latin typeface="Arial Black" panose="020B0A04020102020204"/>
                <a:cs typeface="Arial Black" panose="020B0A04020102020204"/>
              </a:rPr>
              <a:t> </a:t>
            </a:r>
            <a:r>
              <a:rPr sz="1400" dirty="0">
                <a:latin typeface="Arial Black" panose="020B0A04020102020204"/>
                <a:cs typeface="Arial Black" panose="020B0A04020102020204"/>
              </a:rPr>
              <a:t>ΕΛΙΚΕΣ</a:t>
            </a:r>
            <a:r>
              <a:rPr sz="1400" spc="-75" dirty="0">
                <a:latin typeface="Arial Black" panose="020B0A04020102020204"/>
                <a:cs typeface="Arial Black" panose="020B0A04020102020204"/>
              </a:rPr>
              <a:t> </a:t>
            </a:r>
            <a:r>
              <a:rPr sz="1400" dirty="0">
                <a:latin typeface="Arial Black" panose="020B0A04020102020204"/>
                <a:cs typeface="Arial Black" panose="020B0A04020102020204"/>
              </a:rPr>
              <a:t>ΕΧΕΙ</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ΜΕΓΑΛΥΤΕΡΗ</a:t>
            </a:r>
            <a:r>
              <a:rPr sz="1400" spc="-80" dirty="0">
                <a:latin typeface="Arial Black" panose="020B0A04020102020204"/>
                <a:cs typeface="Arial Black" panose="020B0A04020102020204"/>
              </a:rPr>
              <a:t> </a:t>
            </a:r>
            <a:r>
              <a:rPr sz="1400" spc="-10" dirty="0">
                <a:latin typeface="Arial Black" panose="020B0A04020102020204"/>
                <a:cs typeface="Arial Black" panose="020B0A04020102020204"/>
              </a:rPr>
              <a:t>ΔΙΑΜΕΤΡΟ.</a:t>
            </a:r>
            <a:endParaRPr sz="1400">
              <a:latin typeface="Arial Black" panose="020B0A04020102020204"/>
              <a:cs typeface="Arial Black" panose="020B0A04020102020204"/>
            </a:endParaRPr>
          </a:p>
          <a:p>
            <a:pPr>
              <a:lnSpc>
                <a:spcPct val="100000"/>
              </a:lnSpc>
            </a:pPr>
            <a:endParaRPr sz="1600">
              <a:latin typeface="Arial Black" panose="020B0A04020102020204"/>
              <a:cs typeface="Arial Black" panose="020B0A04020102020204"/>
            </a:endParaRPr>
          </a:p>
          <a:p>
            <a:pPr marL="51435" marR="5080" indent="-39370">
              <a:lnSpc>
                <a:spcPct val="100000"/>
              </a:lnSpc>
            </a:pPr>
            <a:r>
              <a:rPr sz="2100" spc="-150" baseline="4000" dirty="0">
                <a:solidFill>
                  <a:srgbClr val="FF0000"/>
                </a:solidFill>
                <a:latin typeface="Wingdings" panose="05000000000000000000"/>
                <a:cs typeface="Wingdings" panose="05000000000000000000"/>
              </a:rPr>
              <a:t></a:t>
            </a:r>
            <a:r>
              <a:rPr sz="1400" spc="-100" dirty="0">
                <a:latin typeface="Arial Black" panose="020B0A04020102020204"/>
                <a:cs typeface="Arial Black" panose="020B0A04020102020204"/>
              </a:rPr>
              <a:t>ΑΝΤΙΣΤΟΙΧΑ</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ΜΕΓΑΛΥΤΕΡΟ</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ΕΙΝΑΙ</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0" dirty="0">
                <a:latin typeface="Arial Black" panose="020B0A04020102020204"/>
                <a:cs typeface="Arial Black" panose="020B0A04020102020204"/>
              </a:rPr>
              <a:t> </a:t>
            </a:r>
            <a:r>
              <a:rPr sz="1400">
                <a:latin typeface="Arial Black" panose="020B0A04020102020204"/>
                <a:cs typeface="Arial Black" panose="020B0A04020102020204"/>
              </a:rPr>
              <a:t>ΚΟΣΤΟΣ</a:t>
            </a:r>
            <a:r>
              <a:rPr sz="1400" spc="-50">
                <a:latin typeface="Arial Black" panose="020B0A04020102020204"/>
                <a:cs typeface="Arial Black" panose="020B0A04020102020204"/>
              </a:rPr>
              <a:t> </a:t>
            </a:r>
            <a:r>
              <a:rPr sz="1400" smtClean="0">
                <a:latin typeface="Arial Black" panose="020B0A04020102020204"/>
                <a:cs typeface="Arial Black" panose="020B0A04020102020204"/>
              </a:rPr>
              <a:t>ΚΤΗΣ</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dirty="0">
                <a:latin typeface="Arial Black" panose="020B0A04020102020204"/>
                <a:cs typeface="Arial Black" panose="020B0A04020102020204"/>
              </a:rPr>
              <a:t>,</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ΟΠΟΙΟ</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ΜΠΟΡΕΙ</a:t>
            </a:r>
            <a:r>
              <a:rPr sz="1400" spc="-30" dirty="0">
                <a:latin typeface="Arial Black" panose="020B0A04020102020204"/>
                <a:cs typeface="Arial Black" panose="020B0A04020102020204"/>
              </a:rPr>
              <a:t> </a:t>
            </a:r>
            <a:r>
              <a:rPr sz="1400" spc="-25" dirty="0">
                <a:latin typeface="Arial Black" panose="020B0A04020102020204"/>
                <a:cs typeface="Arial Black" panose="020B0A04020102020204"/>
              </a:rPr>
              <a:t>ΝΑ </a:t>
            </a:r>
            <a:r>
              <a:rPr sz="1400" dirty="0">
                <a:latin typeface="Arial Black" panose="020B0A04020102020204"/>
                <a:cs typeface="Arial Black" panose="020B0A04020102020204"/>
              </a:rPr>
              <a:t>ΦΤΑΣΕΙ</a:t>
            </a:r>
            <a:r>
              <a:rPr sz="1400" spc="-45" dirty="0">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ΕΩΣ</a:t>
            </a:r>
            <a:r>
              <a:rPr sz="1400" spc="-50"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ΚΑΙ</a:t>
            </a:r>
            <a:r>
              <a:rPr sz="1400" spc="-3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4</a:t>
            </a:r>
            <a:r>
              <a:rPr sz="1400" spc="-45" dirty="0">
                <a:solidFill>
                  <a:srgbClr val="FF0000"/>
                </a:solidFill>
                <a:latin typeface="Arial Black" panose="020B0A04020102020204"/>
                <a:cs typeface="Arial Black" panose="020B0A04020102020204"/>
              </a:rPr>
              <a:t> </a:t>
            </a:r>
            <a:r>
              <a:rPr sz="1400" dirty="0">
                <a:solidFill>
                  <a:srgbClr val="FF0000"/>
                </a:solidFill>
                <a:latin typeface="Arial Black" panose="020B0A04020102020204"/>
                <a:cs typeface="Arial Black" panose="020B0A04020102020204"/>
              </a:rPr>
              <a:t>ΦΟΡΕΣ</a:t>
            </a:r>
            <a:r>
              <a:rPr sz="1400" spc="-40" dirty="0">
                <a:solidFill>
                  <a:srgbClr val="FF0000"/>
                </a:solidFill>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ΚΟΣΤΟΣ</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ΑΝΤΙΣΤΟΙΧΗΣ</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ΕΛΙΚΑΣ</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ΠΤΕΡΥΓΙΑ </a:t>
            </a:r>
            <a:r>
              <a:rPr sz="1400" dirty="0">
                <a:latin typeface="Arial Black" panose="020B0A04020102020204"/>
                <a:cs typeface="Arial Black" panose="020B0A04020102020204"/>
              </a:rPr>
              <a:t>ΣΤΑΘΕΡΟΥ</a:t>
            </a:r>
            <a:r>
              <a:rPr sz="1400" spc="-90" dirty="0">
                <a:latin typeface="Arial Black" panose="020B0A04020102020204"/>
                <a:cs typeface="Arial Black" panose="020B0A04020102020204"/>
              </a:rPr>
              <a:t> </a:t>
            </a:r>
            <a:r>
              <a:rPr sz="1400" spc="-10" dirty="0">
                <a:latin typeface="Arial Black" panose="020B0A04020102020204"/>
                <a:cs typeface="Arial Black" panose="020B0A04020102020204"/>
              </a:rPr>
              <a:t>ΒΗΜΑΤΟΣ.</a:t>
            </a:r>
            <a:endParaRPr sz="1400">
              <a:latin typeface="Arial Black" panose="020B0A04020102020204"/>
              <a:cs typeface="Arial Black" panose="020B0A04020102020204"/>
            </a:endParaRPr>
          </a:p>
          <a:p>
            <a:pPr>
              <a:lnSpc>
                <a:spcPct val="100000"/>
              </a:lnSpc>
              <a:spcBef>
                <a:spcPts val="65"/>
              </a:spcBef>
            </a:pPr>
            <a:endParaRPr sz="1550">
              <a:latin typeface="Arial Black" panose="020B0A04020102020204"/>
              <a:cs typeface="Arial Black" panose="020B0A04020102020204"/>
            </a:endParaRPr>
          </a:p>
          <a:p>
            <a:pPr marL="51435" marR="243840" indent="-39370">
              <a:lnSpc>
                <a:spcPct val="101000"/>
              </a:lnSpc>
            </a:pPr>
            <a:r>
              <a:rPr sz="2100" spc="-292" baseline="4000" dirty="0">
                <a:solidFill>
                  <a:srgbClr val="FF0000"/>
                </a:solidFill>
                <a:latin typeface="Wingdings" panose="05000000000000000000"/>
                <a:cs typeface="Wingdings" panose="05000000000000000000"/>
              </a:rPr>
              <a:t></a:t>
            </a:r>
            <a:r>
              <a:rPr sz="1400" spc="-195" dirty="0">
                <a:latin typeface="Arial Black" panose="020B0A04020102020204"/>
                <a:cs typeface="Arial Black" panose="020B0A04020102020204"/>
              </a:rPr>
              <a:t>ΛΟΓΩ</a:t>
            </a:r>
            <a:r>
              <a:rPr sz="1400" spc="-1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75" dirty="0">
                <a:latin typeface="Arial Black" panose="020B0A04020102020204"/>
                <a:cs typeface="Arial Black" panose="020B0A04020102020204"/>
              </a:rPr>
              <a:t> </a:t>
            </a:r>
            <a:r>
              <a:rPr sz="1400" spc="-10" dirty="0">
                <a:latin typeface="Arial Black" panose="020B0A04020102020204"/>
                <a:cs typeface="Arial Black" panose="020B0A04020102020204"/>
              </a:rPr>
              <a:t>ΜΕΓΑΛΥΤΕΡΗΣ</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ΠΛΗΜΝΗΣ,</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ΑΠΟΔΟΣΗ</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ΕΛΙΚΑΣ</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ΜΕΤΑΒΛΗΤΟΥ </a:t>
            </a:r>
            <a:r>
              <a:rPr sz="1400" dirty="0">
                <a:latin typeface="Arial Black" panose="020B0A04020102020204"/>
                <a:cs typeface="Arial Black" panose="020B0A04020102020204"/>
              </a:rPr>
              <a:t>ΒΗΜΑΤΟΣ</a:t>
            </a:r>
            <a:r>
              <a:rPr sz="1400" spc="-85" dirty="0">
                <a:latin typeface="Arial Black" panose="020B0A04020102020204"/>
                <a:cs typeface="Arial Black" panose="020B0A04020102020204"/>
              </a:rPr>
              <a:t> </a:t>
            </a:r>
            <a:r>
              <a:rPr sz="1400" dirty="0">
                <a:latin typeface="Arial Black" panose="020B0A04020102020204"/>
                <a:cs typeface="Arial Black" panose="020B0A04020102020204"/>
              </a:rPr>
              <a:t>ΕΙΝΑΙ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ΕΛΑΦΡΑ</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ΜΙΚΡΟΤΕΡΗ</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ΣΤΟ</a:t>
            </a:r>
            <a:r>
              <a:rPr sz="1400" spc="-75" dirty="0">
                <a:latin typeface="Arial Black" panose="020B0A04020102020204"/>
                <a:cs typeface="Arial Black" panose="020B0A04020102020204"/>
              </a:rPr>
              <a:t> </a:t>
            </a:r>
            <a:r>
              <a:rPr sz="1400" dirty="0">
                <a:latin typeface="Arial Black" panose="020B0A04020102020204"/>
                <a:cs typeface="Arial Black" panose="020B0A04020102020204"/>
              </a:rPr>
              <a:t>ΚΑΝΟΝΙΚΟ</a:t>
            </a:r>
            <a:r>
              <a:rPr sz="1400" spc="-75" dirty="0">
                <a:latin typeface="Arial Black" panose="020B0A04020102020204"/>
                <a:cs typeface="Arial Black" panose="020B0A04020102020204"/>
              </a:rPr>
              <a:t> </a:t>
            </a:r>
            <a:r>
              <a:rPr sz="1400" dirty="0">
                <a:latin typeface="Arial Black" panose="020B0A04020102020204"/>
                <a:cs typeface="Arial Black" panose="020B0A04020102020204"/>
              </a:rPr>
              <a:t>ΣΗΜΕΙΟ</a:t>
            </a:r>
            <a:r>
              <a:rPr sz="1400" spc="-75" dirty="0">
                <a:latin typeface="Arial Black" panose="020B0A04020102020204"/>
                <a:cs typeface="Arial Black" panose="020B0A04020102020204"/>
              </a:rPr>
              <a:t> </a:t>
            </a:r>
            <a:r>
              <a:rPr sz="1400" dirty="0">
                <a:latin typeface="Arial Black" panose="020B0A04020102020204"/>
                <a:cs typeface="Arial Black" panose="020B0A04020102020204"/>
              </a:rPr>
              <a:t>ΛΕΙΤΟΥΡΓΙΑΣ,</a:t>
            </a:r>
            <a:r>
              <a:rPr sz="1400" spc="-60" dirty="0">
                <a:latin typeface="Arial Black" panose="020B0A04020102020204"/>
                <a:cs typeface="Arial Black" panose="020B0A04020102020204"/>
              </a:rPr>
              <a:t> </a:t>
            </a:r>
            <a:r>
              <a:rPr sz="1400" spc="-25" dirty="0">
                <a:latin typeface="Arial Black" panose="020B0A04020102020204"/>
                <a:cs typeface="Arial Black" panose="020B0A04020102020204"/>
              </a:rPr>
              <a:t>ΣΕ </a:t>
            </a:r>
            <a:r>
              <a:rPr sz="1400" dirty="0">
                <a:latin typeface="Arial Black" panose="020B0A04020102020204"/>
                <a:cs typeface="Arial Black" panose="020B0A04020102020204"/>
              </a:rPr>
              <a:t>ΣΧΕΣΗ</a:t>
            </a:r>
            <a:r>
              <a:rPr sz="1400" spc="-7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ΤΗΝ</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ΑΝΤΙΣΤΟΙΧΗ</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ΣΤΑΘΕΡΟΥ</a:t>
            </a:r>
            <a:r>
              <a:rPr sz="1400" spc="-60" dirty="0">
                <a:latin typeface="Arial Black" panose="020B0A04020102020204"/>
                <a:cs typeface="Arial Black" panose="020B0A04020102020204"/>
              </a:rPr>
              <a:t> </a:t>
            </a:r>
            <a:r>
              <a:rPr sz="1400" spc="-10" dirty="0">
                <a:latin typeface="Arial Black" panose="020B0A04020102020204"/>
                <a:cs typeface="Arial Black" panose="020B0A04020102020204"/>
              </a:rPr>
              <a:t>ΒΗΜΑΤΟΣ.</a:t>
            </a:r>
            <a:endParaRPr sz="1400">
              <a:latin typeface="Arial Black" panose="020B0A04020102020204"/>
              <a:cs typeface="Arial Black" panose="020B0A04020102020204"/>
            </a:endParaRPr>
          </a:p>
          <a:p>
            <a:pPr>
              <a:lnSpc>
                <a:spcPct val="100000"/>
              </a:lnSpc>
              <a:spcBef>
                <a:spcPts val="55"/>
              </a:spcBef>
            </a:pPr>
            <a:endParaRPr sz="1550">
              <a:latin typeface="Arial Black" panose="020B0A04020102020204"/>
              <a:cs typeface="Arial Black" panose="020B0A04020102020204"/>
            </a:endParaRPr>
          </a:p>
          <a:p>
            <a:pPr marL="51435" marR="419735" indent="-39370">
              <a:lnSpc>
                <a:spcPct val="101000"/>
              </a:lnSpc>
            </a:pPr>
            <a:r>
              <a:rPr sz="2100" spc="-225" baseline="4000" dirty="0">
                <a:solidFill>
                  <a:srgbClr val="FF0000"/>
                </a:solidFill>
                <a:latin typeface="Wingdings" panose="05000000000000000000"/>
                <a:cs typeface="Wingdings" panose="05000000000000000000"/>
              </a:rPr>
              <a:t></a:t>
            </a:r>
            <a:r>
              <a:rPr sz="1400" spc="-150" dirty="0">
                <a:latin typeface="Arial Black" panose="020B0A04020102020204"/>
                <a:cs typeface="Arial Black" panose="020B0A04020102020204"/>
              </a:rPr>
              <a:t>ΕΛΙΚΕΣ</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ΜΕΤΑΒΛΗΤΟΥ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ΒΗΜΑΤΟΣ</a:t>
            </a:r>
            <a:r>
              <a:rPr sz="1400" spc="-30" dirty="0">
                <a:latin typeface="Arial Black" panose="020B0A04020102020204"/>
                <a:cs typeface="Arial Black" panose="020B0A04020102020204"/>
              </a:rPr>
              <a:t> </a:t>
            </a:r>
            <a:r>
              <a:rPr sz="1400" spc="-10" dirty="0">
                <a:latin typeface="Arial Black" panose="020B0A04020102020204"/>
                <a:cs typeface="Arial Black" panose="020B0A04020102020204"/>
              </a:rPr>
              <a:t>ΧΡΗΣΙΜΟΠΟΙΟΥΝΤΑΙ</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30" dirty="0">
                <a:latin typeface="Arial Black" panose="020B0A04020102020204"/>
                <a:cs typeface="Arial Black" panose="020B0A04020102020204"/>
              </a:rPr>
              <a:t> </a:t>
            </a:r>
            <a:r>
              <a:rPr sz="1400" spc="-10" dirty="0">
                <a:latin typeface="Arial Black" panose="020B0A04020102020204"/>
                <a:cs typeface="Arial Black" panose="020B0A04020102020204"/>
              </a:rPr>
              <a:t>ΕΠΙΒΑΤΗΓΑ- </a:t>
            </a:r>
            <a:r>
              <a:rPr sz="1400" dirty="0">
                <a:latin typeface="Arial Black" panose="020B0A04020102020204"/>
                <a:cs typeface="Arial Black" panose="020B0A04020102020204"/>
              </a:rPr>
              <a:t>ΟΧΗΜΑΤΑΓΩΓΑ</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ΠΛΟΙΑ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ΓΕΝΙΚΑ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ΠΛΟΙΑ,</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ΣΤΑ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ΟΠΟΙΑ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ΑΠΑΙΤΕΙΤΑΙ</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ΜΕΓΑΛΗ </a:t>
            </a:r>
            <a:r>
              <a:rPr sz="1400" dirty="0">
                <a:latin typeface="Arial Black" panose="020B0A04020102020204"/>
                <a:cs typeface="Arial Black" panose="020B0A04020102020204"/>
              </a:rPr>
              <a:t>ΙΚΑΝΟΤΗΤΑ</a:t>
            </a:r>
            <a:r>
              <a:rPr sz="1400" spc="-80" dirty="0">
                <a:latin typeface="Arial Black" panose="020B0A04020102020204"/>
                <a:cs typeface="Arial Black" panose="020B0A04020102020204"/>
              </a:rPr>
              <a:t> </a:t>
            </a:r>
            <a:r>
              <a:rPr sz="1400" spc="-10" dirty="0">
                <a:latin typeface="Arial Black" panose="020B0A04020102020204"/>
                <a:cs typeface="Arial Black" panose="020B0A04020102020204"/>
              </a:rPr>
              <a:t>ΕΛΙΓΜΩΝ.</a:t>
            </a:r>
            <a:endParaRPr sz="1400">
              <a:latin typeface="Arial Black" panose="020B0A04020102020204"/>
              <a:cs typeface="Arial Black" panose="020B0A04020102020204"/>
            </a:endParaRPr>
          </a:p>
          <a:p>
            <a:pPr>
              <a:lnSpc>
                <a:spcPct val="100000"/>
              </a:lnSpc>
              <a:spcBef>
                <a:spcPts val="65"/>
              </a:spcBef>
            </a:pPr>
            <a:endParaRPr sz="1550">
              <a:latin typeface="Arial Black" panose="020B0A04020102020204"/>
              <a:cs typeface="Arial Black" panose="020B0A04020102020204"/>
            </a:endParaRPr>
          </a:p>
          <a:p>
            <a:pPr marL="51435" marR="873125" indent="-39370">
              <a:lnSpc>
                <a:spcPct val="100000"/>
              </a:lnSpc>
            </a:pPr>
            <a:r>
              <a:rPr sz="2100" spc="-165" baseline="4000" dirty="0">
                <a:solidFill>
                  <a:srgbClr val="FF0000"/>
                </a:solidFill>
                <a:latin typeface="Wingdings" panose="05000000000000000000"/>
                <a:cs typeface="Wingdings" panose="05000000000000000000"/>
              </a:rPr>
              <a:t></a:t>
            </a:r>
            <a:r>
              <a:rPr sz="1400" spc="-110" dirty="0">
                <a:latin typeface="Arial Black" panose="020B0A04020102020204"/>
                <a:cs typeface="Arial Black" panose="020B0A04020102020204"/>
              </a:rPr>
              <a:t>ΑΝΤΙΘΕΤΩΣ</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ΣΤΑ</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ΠΟΝΤΟΠΟΡΑ</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ΠΛΟΙΑ,</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ΤΑ</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ΟΠΟΙΑ</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ΚΙΝΟΥΝΤΑΙ</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ΑΝΟΙΚΤΕΣ </a:t>
            </a:r>
            <a:r>
              <a:rPr sz="1400" dirty="0">
                <a:latin typeface="Arial Black" panose="020B0A04020102020204"/>
                <a:cs typeface="Arial Black" panose="020B0A04020102020204"/>
              </a:rPr>
              <a:t>ΘΑΛΑΣΣΕΣ</a:t>
            </a:r>
            <a:r>
              <a:rPr sz="1400" spc="-80"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ΣΤΑΘΕΡΗ</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ΤΑΧΥΤΗΤΑ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ΓΙΑ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ΜΕΓΑΛΑ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ΧΡΟΝΙΚΑ</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ΔΙΑΣΤΗΜΑΤΑ, ΧΡΗΣΙΜΟΠΟΙΟΥΝΤΑΙ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ΕΛΙΚΕΣ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ΣΤΑΘΕΡΟΥ</a:t>
            </a:r>
            <a:r>
              <a:rPr sz="1400" spc="-40" dirty="0">
                <a:latin typeface="Arial Black" panose="020B0A04020102020204"/>
                <a:cs typeface="Arial Black" panose="020B0A04020102020204"/>
              </a:rPr>
              <a:t> </a:t>
            </a:r>
            <a:r>
              <a:rPr sz="1400" spc="-10" dirty="0">
                <a:latin typeface="Arial Black" panose="020B0A04020102020204"/>
                <a:cs typeface="Arial Black" panose="020B0A04020102020204"/>
              </a:rPr>
              <a:t>ΒΗΜΑΤΟΣ.</a:t>
            </a:r>
            <a:endParaRPr sz="1400">
              <a:latin typeface="Arial Black" panose="020B0A04020102020204"/>
              <a:cs typeface="Arial Black" panose="020B0A04020102020204"/>
            </a:endParaRPr>
          </a:p>
          <a:p>
            <a:pPr>
              <a:lnSpc>
                <a:spcPct val="100000"/>
              </a:lnSpc>
              <a:spcBef>
                <a:spcPts val="15"/>
              </a:spcBef>
            </a:pPr>
            <a:endParaRPr sz="1600">
              <a:latin typeface="Arial Black" panose="020B0A04020102020204"/>
              <a:cs typeface="Arial Black" panose="020B0A04020102020204"/>
            </a:endParaRPr>
          </a:p>
          <a:p>
            <a:pPr marL="51435" marR="706120" indent="-39370">
              <a:lnSpc>
                <a:spcPct val="100000"/>
              </a:lnSpc>
            </a:pPr>
            <a:r>
              <a:rPr sz="2100" spc="-359" baseline="4000" dirty="0">
                <a:solidFill>
                  <a:srgbClr val="FF0000"/>
                </a:solidFill>
                <a:latin typeface="Wingdings" panose="05000000000000000000"/>
                <a:cs typeface="Wingdings" panose="05000000000000000000"/>
              </a:rPr>
              <a:t></a:t>
            </a:r>
            <a:r>
              <a:rPr sz="1400" spc="-240" dirty="0">
                <a:latin typeface="Arial Black" panose="020B0A04020102020204"/>
                <a:cs typeface="Arial Black" panose="020B0A04020102020204"/>
              </a:rPr>
              <a:t>Η</a:t>
            </a:r>
            <a:r>
              <a:rPr sz="1400" spc="-25" dirty="0">
                <a:latin typeface="Arial Black" panose="020B0A04020102020204"/>
                <a:cs typeface="Arial Black" panose="020B0A04020102020204"/>
              </a:rPr>
              <a:t> </a:t>
            </a:r>
            <a:r>
              <a:rPr sz="1400" spc="-10" dirty="0">
                <a:latin typeface="Arial Black" panose="020B0A04020102020204"/>
                <a:cs typeface="Arial Black" panose="020B0A04020102020204"/>
              </a:rPr>
              <a:t>ΧΡΗΣΙΜΟΠΟΙΗΣΗ</a:t>
            </a:r>
            <a:r>
              <a:rPr sz="1400" spc="-85" dirty="0">
                <a:latin typeface="Arial Black" panose="020B0A04020102020204"/>
                <a:cs typeface="Arial Black" panose="020B0A04020102020204"/>
              </a:rPr>
              <a:t> </a:t>
            </a:r>
            <a:r>
              <a:rPr sz="1400" dirty="0">
                <a:latin typeface="Arial Black" panose="020B0A04020102020204"/>
                <a:cs typeface="Arial Black" panose="020B0A04020102020204"/>
              </a:rPr>
              <a:t>ΕΛΙΚΑΣ</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ΜΕΤΑΒΛΗΤΟΥ</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ΒΗΜΑΤΟΣ</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ΣΕ</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ΠΛΟΙΑ</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ΑΥΤΗΣ</a:t>
            </a:r>
            <a:r>
              <a:rPr sz="1400" spc="-45" dirty="0">
                <a:latin typeface="Arial Black" panose="020B0A04020102020204"/>
                <a:cs typeface="Arial Black" panose="020B0A04020102020204"/>
              </a:rPr>
              <a:t> </a:t>
            </a:r>
            <a:r>
              <a:rPr sz="1400" spc="-25" dirty="0">
                <a:latin typeface="Arial Black" panose="020B0A04020102020204"/>
                <a:cs typeface="Arial Black" panose="020B0A04020102020204"/>
              </a:rPr>
              <a:t>ΤΗΣ </a:t>
            </a:r>
            <a:r>
              <a:rPr sz="1400" dirty="0">
                <a:latin typeface="Arial Black" panose="020B0A04020102020204"/>
                <a:cs typeface="Arial Black" panose="020B0A04020102020204"/>
              </a:rPr>
              <a:t>ΚΑΤΗΓΟΡΙΑΣ</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ΔΕΝ</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ΕΝΔΕΙΚΝΥΤΑΙ,</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ΓΙΑ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ΛΟΓΟΥΣ</a:t>
            </a:r>
            <a:r>
              <a:rPr sz="1400" spc="350" dirty="0">
                <a:latin typeface="Arial Black" panose="020B0A04020102020204"/>
                <a:cs typeface="Arial Black" panose="020B0A04020102020204"/>
              </a:rPr>
              <a:t> </a:t>
            </a:r>
            <a:r>
              <a:rPr sz="1400" dirty="0">
                <a:latin typeface="Arial Black" panose="020B0A04020102020204"/>
                <a:cs typeface="Arial Black" panose="020B0A04020102020204"/>
              </a:rPr>
              <a:t>ΑΥΞΗΜΕΝΟΥ</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ΚΟΣΤΟΥΣ</a:t>
            </a:r>
            <a:r>
              <a:rPr sz="1400" spc="-65" dirty="0">
                <a:latin typeface="Arial Black" panose="020B0A04020102020204"/>
                <a:cs typeface="Arial Black" panose="020B0A04020102020204"/>
              </a:rPr>
              <a:t> </a:t>
            </a:r>
            <a:r>
              <a:rPr sz="1400" spc="-25" dirty="0">
                <a:latin typeface="Arial Black" panose="020B0A04020102020204"/>
                <a:cs typeface="Arial Black" panose="020B0A04020102020204"/>
              </a:rPr>
              <a:t>ΚΑΙ </a:t>
            </a:r>
            <a:r>
              <a:rPr sz="1400" spc="-10" dirty="0">
                <a:latin typeface="Arial Black" panose="020B0A04020102020204"/>
                <a:cs typeface="Arial Black" panose="020B0A04020102020204"/>
              </a:rPr>
              <a:t>ΠΟΛΥΠΛΟΚΟΤΗΤΑΣ.</a:t>
            </a:r>
            <a:endParaRPr sz="14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09010">
              <a:lnSpc>
                <a:spcPct val="100000"/>
              </a:lnSpc>
              <a:spcBef>
                <a:spcPts val="100"/>
              </a:spcBef>
            </a:pPr>
            <a:r>
              <a:rPr sz="2400" b="0" u="none" spc="-10" dirty="0">
                <a:solidFill>
                  <a:srgbClr val="FFFFFF"/>
                </a:solidFill>
                <a:latin typeface="Arial Black" panose="020B0A04020102020204"/>
                <a:cs typeface="Arial Black" panose="020B0A04020102020204"/>
              </a:rPr>
              <a:t>ΕΛΙΚΕΣ</a:t>
            </a:r>
            <a:endParaRPr sz="2400">
              <a:latin typeface="Arial Black" panose="020B0A04020102020204"/>
              <a:cs typeface="Arial Black" panose="020B0A04020102020204"/>
            </a:endParaRPr>
          </a:p>
        </p:txBody>
      </p:sp>
    </p:spTree>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235709"/>
            <a:ext cx="8475980" cy="4161790"/>
          </a:xfrm>
          <a:prstGeom prst="rect">
            <a:avLst/>
          </a:prstGeom>
        </p:spPr>
        <p:txBody>
          <a:bodyPr vert="horz" wrap="square" lIns="0" tIns="12700" rIns="0" bIns="0" rtlCol="0">
            <a:spAutoFit/>
          </a:bodyPr>
          <a:lstStyle/>
          <a:p>
            <a:pPr marL="55880" marR="552450" indent="-43180">
              <a:lnSpc>
                <a:spcPct val="100000"/>
              </a:lnSpc>
              <a:spcBef>
                <a:spcPts val="100"/>
              </a:spcBef>
            </a:pPr>
            <a:r>
              <a:rPr sz="2400" spc="-817" baseline="3000" dirty="0">
                <a:solidFill>
                  <a:srgbClr val="FF0000"/>
                </a:solidFill>
                <a:latin typeface="Wingdings" panose="05000000000000000000"/>
                <a:cs typeface="Wingdings" panose="05000000000000000000"/>
              </a:rPr>
              <a:t></a:t>
            </a:r>
            <a:r>
              <a:rPr sz="1600" spc="-545">
                <a:latin typeface="Arial Black" panose="020B0A04020102020204"/>
                <a:cs typeface="Arial Black" panose="020B0A04020102020204"/>
              </a:rPr>
              <a:t>Η</a:t>
            </a:r>
            <a:r>
              <a:rPr sz="1600" spc="-20">
                <a:latin typeface="Arial Black" panose="020B0A04020102020204"/>
                <a:cs typeface="Arial Black" panose="020B0A04020102020204"/>
              </a:rPr>
              <a:t> </a:t>
            </a:r>
            <a:r>
              <a:rPr lang="el-GR" sz="1600" spc="-20" dirty="0" smtClean="0">
                <a:latin typeface="Arial Black" panose="020B0A04020102020204"/>
                <a:cs typeface="Arial Black" panose="020B0A04020102020204"/>
              </a:rPr>
              <a:t> </a:t>
            </a:r>
            <a:r>
              <a:rPr sz="1600" smtClean="0">
                <a:latin typeface="Arial Black" panose="020B0A04020102020204"/>
                <a:cs typeface="Arial Black" panose="020B0A04020102020204"/>
              </a:rPr>
              <a:t>ΜΟΡΦΗ</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ΠΤΕΡΥΓΙΟΥ</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ΕΞΑΡΤΑΤΑΙ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20" dirty="0">
                <a:latin typeface="Arial Black" panose="020B0A04020102020204"/>
                <a:cs typeface="Arial Black" panose="020B0A04020102020204"/>
              </a:rPr>
              <a:t> </a:t>
            </a:r>
            <a:r>
              <a:rPr sz="1600" spc="-10" dirty="0">
                <a:latin typeface="Arial Black" panose="020B0A04020102020204"/>
                <a:cs typeface="Arial Black" panose="020B0A04020102020204"/>
              </a:rPr>
              <a:t>ΤΑΧΥΤΗΤΑ </a:t>
            </a:r>
            <a:r>
              <a:rPr sz="1600" dirty="0">
                <a:latin typeface="Arial Black" panose="020B0A04020102020204"/>
                <a:cs typeface="Arial Black" panose="020B0A04020102020204"/>
              </a:rPr>
              <a:t>ΠΕΡΙΣΤΡΟΦΗΣ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ΕΛΙΚΑΣ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ΕΦΑΡΜΟΓΗ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ΓΙΑ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ΟΠΟΙΑ ΠΡΟΟΡΙΖΕΤΑΙ.</a:t>
            </a:r>
            <a:endParaRPr sz="1600">
              <a:latin typeface="Arial Black" panose="020B0A04020102020204"/>
              <a:cs typeface="Arial Black" panose="020B0A04020102020204"/>
            </a:endParaRPr>
          </a:p>
          <a:p>
            <a:pPr>
              <a:lnSpc>
                <a:spcPct val="100000"/>
              </a:lnSpc>
            </a:pPr>
            <a:endParaRPr sz="1800">
              <a:latin typeface="Arial Black" panose="020B0A04020102020204"/>
              <a:cs typeface="Arial Black" panose="020B0A04020102020204"/>
            </a:endParaRPr>
          </a:p>
          <a:p>
            <a:pPr marL="55880" marR="5080" indent="-43180">
              <a:lnSpc>
                <a:spcPct val="100000"/>
              </a:lnSpc>
            </a:pPr>
            <a:r>
              <a:rPr sz="2400" spc="-817" baseline="3000" dirty="0">
                <a:solidFill>
                  <a:srgbClr val="FF0000"/>
                </a:solidFill>
                <a:latin typeface="Wingdings" panose="05000000000000000000"/>
                <a:cs typeface="Wingdings" panose="05000000000000000000"/>
              </a:rPr>
              <a:t></a:t>
            </a:r>
            <a:r>
              <a:rPr sz="1600" spc="-545" dirty="0">
                <a:latin typeface="Arial Black" panose="020B0A04020102020204"/>
                <a:cs typeface="Arial Black" panose="020B0A04020102020204"/>
              </a:rPr>
              <a:t>Η</a:t>
            </a:r>
            <a:r>
              <a:rPr sz="1600" spc="-20" dirty="0">
                <a:latin typeface="Arial Black" panose="020B0A04020102020204"/>
                <a:cs typeface="Arial Black" panose="020B0A04020102020204"/>
              </a:rPr>
              <a:t> </a:t>
            </a:r>
            <a:r>
              <a:rPr sz="1600" dirty="0">
                <a:latin typeface="Arial Black" panose="020B0A04020102020204"/>
                <a:cs typeface="Arial Black" panose="020B0A04020102020204"/>
              </a:rPr>
              <a:t>ΙΣΧΥΣ</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ΠΟΥ</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ΑΠΟΡΡΟΦΑ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ΕΛΙΚΑ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ΣΕ</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ΔΕΔΟΜΕΝΗ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ΤΑΧΥΤΗΤΑ</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ΠΛΟΙΟΥ </a:t>
            </a:r>
            <a:r>
              <a:rPr sz="1600" dirty="0">
                <a:latin typeface="Arial Black" panose="020B0A04020102020204"/>
                <a:cs typeface="Arial Black" panose="020B0A04020102020204"/>
              </a:rPr>
              <a:t>ΕΞΑΡΤΑΤΑΙ</a:t>
            </a:r>
            <a:r>
              <a:rPr sz="1600" spc="-55"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ΚΑΤΑΣΤΑΣΗ</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ΕΛΙΚΑΣ,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ΚΑΤΑΣΤΑΣΗ</a:t>
            </a:r>
            <a:r>
              <a:rPr sz="1600" spc="-45" dirty="0">
                <a:latin typeface="Arial Black" panose="020B0A04020102020204"/>
                <a:cs typeface="Arial Black" panose="020B0A04020102020204"/>
              </a:rPr>
              <a:t> </a:t>
            </a:r>
            <a:r>
              <a:rPr sz="1600" spc="-25" dirty="0">
                <a:latin typeface="Arial Black" panose="020B0A04020102020204"/>
                <a:cs typeface="Arial Black" panose="020B0A04020102020204"/>
              </a:rPr>
              <a:t>ΤΗΣ </a:t>
            </a:r>
            <a:r>
              <a:rPr sz="1600" dirty="0">
                <a:latin typeface="Arial Black" panose="020B0A04020102020204"/>
                <a:cs typeface="Arial Black" panose="020B0A04020102020204"/>
              </a:rPr>
              <a:t>ΓΑΣΤΡΑΣ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ΠΛΟΙΟΥ,</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ΒΥΘΙΣΜΑ,</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ΚΑΤΑΣΤΑΣΗ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ΘΑΛΑΣΣΑΣ, </a:t>
            </a:r>
            <a:r>
              <a:rPr sz="1600" dirty="0">
                <a:latin typeface="Arial Black" panose="020B0A04020102020204"/>
                <a:cs typeface="Arial Black" panose="020B0A04020102020204"/>
              </a:rPr>
              <a:t>ΤΑ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ΡΕΥΜΑΤΑ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ΤΑΧΥΤΗΤΑ</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ΔΙΕΥΘΥΝΣΗ</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ΑΝΕΜΟΥ.</a:t>
            </a:r>
            <a:endParaRPr sz="1600">
              <a:latin typeface="Arial Black" panose="020B0A04020102020204"/>
              <a:cs typeface="Arial Black" panose="020B0A04020102020204"/>
            </a:endParaRPr>
          </a:p>
          <a:p>
            <a:pPr>
              <a:lnSpc>
                <a:spcPct val="100000"/>
              </a:lnSpc>
            </a:pPr>
            <a:endParaRPr sz="1800">
              <a:latin typeface="Arial Black" panose="020B0A04020102020204"/>
              <a:cs typeface="Arial Black" panose="020B0A04020102020204"/>
            </a:endParaRPr>
          </a:p>
          <a:p>
            <a:pPr marL="55880" marR="84455" indent="-43180" algn="just">
              <a:lnSpc>
                <a:spcPct val="100000"/>
              </a:lnSpc>
            </a:pPr>
            <a:r>
              <a:rPr sz="2400" spc="-179" baseline="3000" dirty="0">
                <a:solidFill>
                  <a:srgbClr val="FF0000"/>
                </a:solidFill>
                <a:latin typeface="Wingdings" panose="05000000000000000000"/>
                <a:cs typeface="Wingdings" panose="05000000000000000000"/>
              </a:rPr>
              <a:t></a:t>
            </a:r>
            <a:r>
              <a:rPr sz="1600" spc="-120" dirty="0">
                <a:latin typeface="Arial Black" panose="020B0A04020102020204"/>
                <a:cs typeface="Arial Black" panose="020B0A04020102020204"/>
              </a:rPr>
              <a:t>ΣΗΜΑΝΤΙΚΗ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ΠΑΡΑΜΕΤΡΟΣ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ΣΩΣΤΗΣ</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ΛΕΙΤΟΥΡΓΙΑΣ</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ΤΟΥ</a:t>
            </a:r>
            <a:r>
              <a:rPr sz="1600" spc="-30" dirty="0">
                <a:latin typeface="Arial Black" panose="020B0A04020102020204"/>
                <a:cs typeface="Arial Black" panose="020B0A04020102020204"/>
              </a:rPr>
              <a:t> </a:t>
            </a:r>
            <a:r>
              <a:rPr sz="1600" spc="-10">
                <a:latin typeface="Arial Black" panose="020B0A04020102020204"/>
                <a:cs typeface="Arial Black" panose="020B0A04020102020204"/>
              </a:rPr>
              <a:t>ΣΥΣΤΗΜΑΤΟΣ </a:t>
            </a:r>
            <a:r>
              <a:rPr sz="1600" smtClean="0">
                <a:latin typeface="Arial Black" panose="020B0A04020102020204"/>
                <a:cs typeface="Arial Black" panose="020B0A04020102020204"/>
              </a:rPr>
              <a:t>ΠΡΟΩΣ</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55" smtClean="0">
                <a:latin typeface="Arial Black" panose="020B0A04020102020204"/>
                <a:cs typeface="Arial Black" panose="020B0A04020102020204"/>
              </a:rPr>
              <a:t> </a:t>
            </a:r>
            <a:r>
              <a:rPr sz="1600" dirty="0">
                <a:latin typeface="Arial Black" panose="020B0A04020102020204"/>
                <a:cs typeface="Arial Black" panose="020B0A04020102020204"/>
              </a:rPr>
              <a:t>ΕΙΝΑΙ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ΣΩΣΤΗ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ΖΥΓΟΣΤΑΘΜΙΣΗ</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ΕΛΙΚΑΣ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Η</a:t>
            </a:r>
            <a:r>
              <a:rPr sz="1600" spc="-30" dirty="0">
                <a:latin typeface="Arial Black" panose="020B0A04020102020204"/>
                <a:cs typeface="Arial Black" panose="020B0A04020102020204"/>
              </a:rPr>
              <a:t> </a:t>
            </a:r>
            <a:r>
              <a:rPr sz="1600" spc="-10">
                <a:latin typeface="Arial Black" panose="020B0A04020102020204"/>
                <a:cs typeface="Arial Black" panose="020B0A04020102020204"/>
              </a:rPr>
              <a:t>ΑΠΟΦΥΓΗ </a:t>
            </a:r>
            <a:r>
              <a:rPr sz="1600" smtClean="0">
                <a:latin typeface="Arial Black" panose="020B0A04020102020204"/>
                <a:cs typeface="Arial Black" panose="020B0A04020102020204"/>
              </a:rPr>
              <a:t>ΑΠΟΚΑΛΥΨ</a:t>
            </a:r>
            <a:r>
              <a:rPr lang="el-GR" sz="1600" dirty="0" smtClean="0">
                <a:latin typeface="Arial Black" panose="020B0A04020102020204"/>
                <a:cs typeface="Arial Black" panose="020B0A04020102020204"/>
              </a:rPr>
              <a:t>Η</a:t>
            </a:r>
            <a:r>
              <a:rPr sz="1600" smtClean="0">
                <a:latin typeface="Arial Black" panose="020B0A04020102020204"/>
                <a:cs typeface="Arial Black" panose="020B0A04020102020204"/>
              </a:rPr>
              <a:t>Σ</a:t>
            </a:r>
            <a:r>
              <a:rPr sz="1600" spc="-45" smtClean="0">
                <a:latin typeface="Arial Black" panose="020B0A04020102020204"/>
                <a:cs typeface="Arial Black" panose="020B0A04020102020204"/>
              </a:rPr>
              <a:t> </a:t>
            </a:r>
            <a:r>
              <a:rPr sz="1600" dirty="0">
                <a:latin typeface="Arial Black" panose="020B0A04020102020204"/>
                <a:cs typeface="Arial Black" panose="020B0A04020102020204"/>
              </a:rPr>
              <a:t>ΤΗΣ</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ΑΠΟ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ΤΟ</a:t>
            </a:r>
            <a:r>
              <a:rPr sz="1600" spc="-30" dirty="0">
                <a:latin typeface="Arial Black" panose="020B0A04020102020204"/>
                <a:cs typeface="Arial Black" panose="020B0A04020102020204"/>
              </a:rPr>
              <a:t> </a:t>
            </a:r>
            <a:r>
              <a:rPr sz="1600" dirty="0">
                <a:latin typeface="Arial Black" panose="020B0A04020102020204"/>
                <a:cs typeface="Arial Black" panose="020B0A04020102020204"/>
              </a:rPr>
              <a:t>ΝΕΡΟ</a:t>
            </a:r>
            <a:r>
              <a:rPr sz="1600" spc="-30" dirty="0">
                <a:latin typeface="Arial Black" panose="020B0A04020102020204"/>
                <a:cs typeface="Arial Black" panose="020B0A04020102020204"/>
              </a:rPr>
              <a:t> </a:t>
            </a:r>
            <a:r>
              <a:rPr sz="1600" spc="-10" dirty="0">
                <a:latin typeface="Arial Black" panose="020B0A04020102020204"/>
                <a:cs typeface="Arial Black" panose="020B0A04020102020204"/>
              </a:rPr>
              <a:t>(ΞΕΝΕΡΙΣΜΑ).</a:t>
            </a:r>
            <a:endParaRPr sz="1600">
              <a:latin typeface="Arial Black" panose="020B0A04020102020204"/>
              <a:cs typeface="Arial Black" panose="020B0A04020102020204"/>
            </a:endParaRPr>
          </a:p>
          <a:p>
            <a:pPr>
              <a:lnSpc>
                <a:spcPct val="100000"/>
              </a:lnSpc>
              <a:spcBef>
                <a:spcPts val="5"/>
              </a:spcBef>
            </a:pPr>
            <a:endParaRPr sz="1800">
              <a:latin typeface="Arial Black" panose="020B0A04020102020204"/>
              <a:cs typeface="Arial Black" panose="020B0A04020102020204"/>
            </a:endParaRPr>
          </a:p>
          <a:p>
            <a:pPr marL="55880" marR="128270" indent="-43180">
              <a:lnSpc>
                <a:spcPct val="100000"/>
              </a:lnSpc>
            </a:pPr>
            <a:r>
              <a:rPr sz="2400" spc="-555" baseline="3000" dirty="0">
                <a:solidFill>
                  <a:srgbClr val="FF0000"/>
                </a:solidFill>
                <a:latin typeface="Wingdings" panose="05000000000000000000"/>
                <a:cs typeface="Wingdings" panose="05000000000000000000"/>
              </a:rPr>
              <a:t></a:t>
            </a:r>
            <a:r>
              <a:rPr sz="1600" spc="-370" dirty="0">
                <a:latin typeface="Arial Black" panose="020B0A04020102020204"/>
                <a:cs typeface="Arial Black" panose="020B0A04020102020204"/>
              </a:rPr>
              <a:t>ΣΕ</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ΑΝΤΙΘΕΤΗ</a:t>
            </a:r>
            <a:r>
              <a:rPr sz="1600" spc="-75" dirty="0">
                <a:latin typeface="Arial Black" panose="020B0A04020102020204"/>
                <a:cs typeface="Arial Black" panose="020B0A04020102020204"/>
              </a:rPr>
              <a:t> </a:t>
            </a:r>
            <a:r>
              <a:rPr sz="1600" dirty="0">
                <a:latin typeface="Arial Black" panose="020B0A04020102020204"/>
                <a:cs typeface="Arial Black" panose="020B0A04020102020204"/>
              </a:rPr>
              <a:t>ΠΕΡΙΠΤΩΣΗ</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ΠΡΟΚΑΛΟΥΝΤΑΙ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ΚΑΜΠΤΙΚΕΣ</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spc="-10" dirty="0">
                <a:latin typeface="Arial Black" panose="020B0A04020102020204"/>
                <a:cs typeface="Arial Black" panose="020B0A04020102020204"/>
              </a:rPr>
              <a:t>ΣΤΡΕΠΤΙΚΕΣ </a:t>
            </a:r>
            <a:r>
              <a:rPr sz="1600" dirty="0">
                <a:latin typeface="Arial Black" panose="020B0A04020102020204"/>
                <a:cs typeface="Arial Black" panose="020B0A04020102020204"/>
              </a:rPr>
              <a:t>ΤΑΛΑΝΤΩΣΕΙΣ</a:t>
            </a:r>
            <a:r>
              <a:rPr sz="1600" spc="-60" dirty="0">
                <a:latin typeface="Arial Black" panose="020B0A04020102020204"/>
                <a:cs typeface="Arial Black" panose="020B0A04020102020204"/>
              </a:rPr>
              <a:t> </a:t>
            </a:r>
            <a:r>
              <a:rPr sz="1600" dirty="0">
                <a:latin typeface="Arial Black" panose="020B0A04020102020204"/>
                <a:cs typeface="Arial Black" panose="020B0A04020102020204"/>
              </a:rPr>
              <a:t>ΣΤΗΝ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ΑΤΡΑΚΤΟ,</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ΟΙ</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ΟΠΟΙΕΣ</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ΚΑΤΑΠΟΝΟΥΝ</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ΤΑ</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ΕΔΡΑΝΑ </a:t>
            </a:r>
            <a:r>
              <a:rPr sz="1600" dirty="0">
                <a:latin typeface="Arial Black" panose="020B0A04020102020204"/>
                <a:cs typeface="Arial Black" panose="020B0A04020102020204"/>
              </a:rPr>
              <a:t>(ΚΥΡΙΩΣ</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ΑΚΡΟΠΡΥΜΝΑΙΑ</a:t>
            </a:r>
            <a:r>
              <a:rPr sz="1600" spc="-50" dirty="0">
                <a:latin typeface="Arial Black" panose="020B0A04020102020204"/>
                <a:cs typeface="Arial Black" panose="020B0A04020102020204"/>
              </a:rPr>
              <a:t> </a:t>
            </a:r>
            <a:r>
              <a:rPr sz="1600" dirty="0">
                <a:latin typeface="Arial Black" panose="020B0A04020102020204"/>
                <a:cs typeface="Arial Black" panose="020B0A04020102020204"/>
              </a:rPr>
              <a:t>ΕΔΡΑΣΗ)</a:t>
            </a:r>
            <a:r>
              <a:rPr sz="1600" spc="-25" dirty="0">
                <a:latin typeface="Arial Black" panose="020B0A04020102020204"/>
                <a:cs typeface="Arial Black" panose="020B0A04020102020204"/>
              </a:rPr>
              <a:t> </a:t>
            </a:r>
            <a:r>
              <a:rPr sz="1600" dirty="0">
                <a:latin typeface="Arial Black" panose="020B0A04020102020204"/>
                <a:cs typeface="Arial Black" panose="020B0A04020102020204"/>
              </a:rPr>
              <a:t>ΑΛΛΑ</a:t>
            </a:r>
            <a:r>
              <a:rPr sz="1600" spc="-45" dirty="0">
                <a:latin typeface="Arial Black" panose="020B0A04020102020204"/>
                <a:cs typeface="Arial Black" panose="020B0A04020102020204"/>
              </a:rPr>
              <a:t> </a:t>
            </a:r>
            <a:r>
              <a:rPr sz="1600" dirty="0">
                <a:latin typeface="Arial Black" panose="020B0A04020102020204"/>
                <a:cs typeface="Arial Black" panose="020B0A04020102020204"/>
              </a:rPr>
              <a:t>ΚΑΙ</a:t>
            </a:r>
            <a:r>
              <a:rPr sz="1600" spc="-40" dirty="0">
                <a:latin typeface="Arial Black" panose="020B0A04020102020204"/>
                <a:cs typeface="Arial Black" panose="020B0A04020102020204"/>
              </a:rPr>
              <a:t> </a:t>
            </a:r>
            <a:r>
              <a:rPr sz="1600" dirty="0">
                <a:latin typeface="Arial Black" panose="020B0A04020102020204"/>
                <a:cs typeface="Arial Black" panose="020B0A04020102020204"/>
              </a:rPr>
              <a:t>ΤΗΝ</a:t>
            </a:r>
            <a:r>
              <a:rPr sz="1600" spc="-35" dirty="0">
                <a:latin typeface="Arial Black" panose="020B0A04020102020204"/>
                <a:cs typeface="Arial Black" panose="020B0A04020102020204"/>
              </a:rPr>
              <a:t> </a:t>
            </a:r>
            <a:r>
              <a:rPr sz="1600" dirty="0">
                <a:latin typeface="Arial Black" panose="020B0A04020102020204"/>
                <a:cs typeface="Arial Black" panose="020B0A04020102020204"/>
              </a:rPr>
              <a:t>ΚΥΡΙΑ</a:t>
            </a:r>
            <a:r>
              <a:rPr sz="1600" spc="-45" dirty="0">
                <a:latin typeface="Arial Black" panose="020B0A04020102020204"/>
                <a:cs typeface="Arial Black" panose="020B0A04020102020204"/>
              </a:rPr>
              <a:t> </a:t>
            </a:r>
            <a:r>
              <a:rPr sz="1600" spc="-10" dirty="0">
                <a:latin typeface="Arial Black" panose="020B0A04020102020204"/>
                <a:cs typeface="Arial Black" panose="020B0A04020102020204"/>
              </a:rPr>
              <a:t>ΜΗΧΑΝΗ.</a:t>
            </a:r>
            <a:endParaRPr sz="16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307340" rIns="0" bIns="0" rtlCol="0">
            <a:spAutoFit/>
          </a:bodyPr>
          <a:lstStyle/>
          <a:p>
            <a:pPr marL="3509010">
              <a:lnSpc>
                <a:spcPct val="100000"/>
              </a:lnSpc>
              <a:spcBef>
                <a:spcPts val="100"/>
              </a:spcBef>
            </a:pPr>
            <a:r>
              <a:rPr sz="2400" b="0" u="none" spc="-10" dirty="0">
                <a:solidFill>
                  <a:srgbClr val="FFFFFF"/>
                </a:solidFill>
                <a:latin typeface="Arial Black" panose="020B0A04020102020204"/>
                <a:cs typeface="Arial Black" panose="020B0A04020102020204"/>
              </a:rPr>
              <a:t>ΕΛΙΚΕΣ</a:t>
            </a:r>
            <a:endParaRPr sz="2400">
              <a:latin typeface="Arial Black" panose="020B0A04020102020204"/>
              <a:cs typeface="Arial Black" panose="020B0A04020102020204"/>
            </a:endParaRPr>
          </a:p>
        </p:txBody>
      </p:sp>
    </p:spTree>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3359"/>
            <a:ext cx="8572500" cy="715010"/>
          </a:xfrm>
          <a:custGeom>
            <a:avLst/>
            <a:gdLst/>
            <a:ahLst/>
            <a:cxnLst/>
            <a:rect l="l" t="t" r="r" b="b"/>
            <a:pathLst>
              <a:path w="8572500" h="715010">
                <a:moveTo>
                  <a:pt x="8572500" y="0"/>
                </a:moveTo>
                <a:lnTo>
                  <a:pt x="0" y="0"/>
                </a:lnTo>
                <a:lnTo>
                  <a:pt x="0" y="1270"/>
                </a:lnTo>
                <a:lnTo>
                  <a:pt x="0" y="713740"/>
                </a:lnTo>
                <a:lnTo>
                  <a:pt x="0" y="715010"/>
                </a:lnTo>
                <a:lnTo>
                  <a:pt x="4286250" y="715010"/>
                </a:lnTo>
                <a:lnTo>
                  <a:pt x="8572500" y="715010"/>
                </a:lnTo>
                <a:lnTo>
                  <a:pt x="8572500" y="713740"/>
                </a:lnTo>
                <a:lnTo>
                  <a:pt x="8572500" y="127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spc="-15" dirty="0">
                <a:solidFill>
                  <a:srgbClr val="FFFFFF"/>
                </a:solidFill>
                <a:uFill>
                  <a:solidFill>
                    <a:srgbClr val="FFFFFF"/>
                  </a:solidFill>
                </a:uFill>
              </a:rPr>
              <a:t>ΩΣ</a:t>
            </a:r>
            <a:r>
              <a:rPr sz="2400" u="sng" spc="-20" dirty="0">
                <a:solidFill>
                  <a:srgbClr val="FFFFFF"/>
                </a:solidFill>
                <a:uFill>
                  <a:solidFill>
                    <a:srgbClr val="FFFFFF"/>
                  </a:solidFill>
                </a:uFill>
              </a:rPr>
              <a:t>Τ</a:t>
            </a:r>
            <a:r>
              <a:rPr sz="2400" u="sng" dirty="0">
                <a:solidFill>
                  <a:srgbClr val="FFFFFF"/>
                </a:solidFill>
                <a:uFill>
                  <a:solidFill>
                    <a:srgbClr val="FFFFFF"/>
                  </a:solidFill>
                </a:uFill>
              </a:rPr>
              <a:t>Ι</a:t>
            </a:r>
            <a:r>
              <a:rPr sz="2400" u="sng" spc="-1560" dirty="0">
                <a:solidFill>
                  <a:srgbClr val="FFFFFF"/>
                </a:solidFill>
                <a:uFill>
                  <a:solidFill>
                    <a:srgbClr val="FFFFFF"/>
                  </a:solidFill>
                </a:uFill>
              </a:rPr>
              <a:t>Κ</a:t>
            </a:r>
            <a:r>
              <a:rPr sz="2400" b="0" u="sng" spc="-320" dirty="0">
                <a:solidFill>
                  <a:srgbClr val="FFFFFF"/>
                </a:solidFill>
                <a:uFill>
                  <a:solidFill>
                    <a:srgbClr val="FFFFFF"/>
                  </a:solidFill>
                </a:uFill>
                <a:latin typeface="Arial Black" panose="020B0A04020102020204"/>
                <a:cs typeface="Arial Black" panose="020B0A04020102020204"/>
              </a:rPr>
              <a:t>Ε</a:t>
            </a:r>
            <a:r>
              <a:rPr sz="2400" u="sng" spc="-1575" dirty="0">
                <a:solidFill>
                  <a:srgbClr val="FFFFFF"/>
                </a:solidFill>
                <a:uFill>
                  <a:solidFill>
                    <a:srgbClr val="FFFFFF"/>
                  </a:solidFill>
                </a:uFill>
              </a:rPr>
              <a:t>Ο</a:t>
            </a:r>
            <a:r>
              <a:rPr sz="2400" b="0" u="sng" spc="-305" dirty="0">
                <a:solidFill>
                  <a:srgbClr val="FFFFFF"/>
                </a:solidFill>
                <a:uFill>
                  <a:solidFill>
                    <a:srgbClr val="FFFFFF"/>
                  </a:solidFill>
                </a:uFill>
                <a:latin typeface="Arial Black" panose="020B0A04020102020204"/>
                <a:cs typeface="Arial Black" panose="020B0A04020102020204"/>
              </a:rPr>
              <a:t>Λ</a:t>
            </a:r>
            <a:r>
              <a:rPr sz="2400" u="sng" spc="-1165" dirty="0">
                <a:solidFill>
                  <a:srgbClr val="FFFFFF"/>
                </a:solidFill>
                <a:uFill>
                  <a:solidFill>
                    <a:srgbClr val="FFFFFF"/>
                  </a:solidFill>
                </a:uFill>
              </a:rPr>
              <a:t>Σ</a:t>
            </a:r>
            <a:r>
              <a:rPr sz="2400" b="0" u="sng" spc="-20" dirty="0">
                <a:solidFill>
                  <a:srgbClr val="FFFFFF"/>
                </a:solidFill>
                <a:uFill>
                  <a:solidFill>
                    <a:srgbClr val="FFFFFF"/>
                  </a:solidFill>
                </a:uFill>
                <a:latin typeface="Arial Black" panose="020B0A04020102020204"/>
                <a:cs typeface="Arial Black" panose="020B0A04020102020204"/>
              </a:rPr>
              <a:t>Ι</a:t>
            </a:r>
            <a:r>
              <a:rPr sz="2400" b="0" u="sng" spc="-1120" dirty="0">
                <a:solidFill>
                  <a:srgbClr val="FFFFFF"/>
                </a:solidFill>
                <a:uFill>
                  <a:solidFill>
                    <a:srgbClr val="FFFFFF"/>
                  </a:solidFill>
                </a:uFill>
                <a:latin typeface="Arial Black" panose="020B0A04020102020204"/>
                <a:cs typeface="Arial Black" panose="020B0A04020102020204"/>
              </a:rPr>
              <a:t>Κ</a:t>
            </a:r>
            <a:r>
              <a:rPr sz="2400" u="sng" spc="-380" dirty="0">
                <a:solidFill>
                  <a:srgbClr val="FFFFFF"/>
                </a:solidFill>
                <a:uFill>
                  <a:solidFill>
                    <a:srgbClr val="FFFFFF"/>
                  </a:solidFill>
                </a:uFill>
              </a:rPr>
              <a:t>Τ</a:t>
            </a:r>
            <a:r>
              <a:rPr sz="2400" b="0" u="sng" spc="-1385" dirty="0">
                <a:solidFill>
                  <a:srgbClr val="FFFFFF"/>
                </a:solidFill>
                <a:uFill>
                  <a:solidFill>
                    <a:srgbClr val="FFFFFF"/>
                  </a:solidFill>
                </a:uFill>
                <a:latin typeface="Arial Black" panose="020B0A04020102020204"/>
                <a:cs typeface="Arial Black" panose="020B0A04020102020204"/>
              </a:rPr>
              <a:t>Ε</a:t>
            </a:r>
            <a:r>
              <a:rPr sz="2400" u="sng" spc="-245" dirty="0">
                <a:solidFill>
                  <a:srgbClr val="FFFFFF"/>
                </a:solidFill>
                <a:uFill>
                  <a:solidFill>
                    <a:srgbClr val="FFFFFF"/>
                  </a:solidFill>
                </a:uFill>
              </a:rPr>
              <a:t>Ρ</a:t>
            </a:r>
            <a:r>
              <a:rPr sz="2400" b="0" u="sng" spc="-1515" dirty="0">
                <a:solidFill>
                  <a:srgbClr val="FFFFFF"/>
                </a:solidFill>
                <a:uFill>
                  <a:solidFill>
                    <a:srgbClr val="FFFFFF"/>
                  </a:solidFill>
                </a:uFill>
                <a:latin typeface="Arial Black" panose="020B0A04020102020204"/>
                <a:cs typeface="Arial Black" panose="020B0A04020102020204"/>
              </a:rPr>
              <a:t>Σ</a:t>
            </a:r>
            <a:r>
              <a:rPr sz="2400" u="sng" spc="-10" dirty="0">
                <a:solidFill>
                  <a:srgbClr val="FFFFFF"/>
                </a:solidFill>
                <a:uFill>
                  <a:solidFill>
                    <a:srgbClr val="FFFFFF"/>
                  </a:solidFill>
                </a:uFill>
              </a:rPr>
              <a:t>Ι</a:t>
            </a:r>
            <a:r>
              <a:rPr sz="2400" u="sng" spc="-15" dirty="0">
                <a:solidFill>
                  <a:srgbClr val="FFFFFF"/>
                </a:solidFill>
                <a:uFill>
                  <a:solidFill>
                    <a:srgbClr val="FFFFFF"/>
                  </a:solidFill>
                </a:uFill>
              </a:rPr>
              <a:t>Β</a:t>
            </a:r>
            <a:r>
              <a:rPr sz="2400" u="sng" spc="-25" dirty="0">
                <a:solidFill>
                  <a:srgbClr val="FFFFFF"/>
                </a:solidFill>
                <a:uFill>
                  <a:solidFill>
                    <a:srgbClr val="FFFFFF"/>
                  </a:solidFill>
                </a:uFill>
              </a:rPr>
              <a:t>Ε</a:t>
            </a:r>
            <a:r>
              <a:rPr sz="2400" u="sng" spc="-15" dirty="0">
                <a:solidFill>
                  <a:srgbClr val="FFFFFF"/>
                </a:solidFill>
                <a:uFill>
                  <a:solidFill>
                    <a:srgbClr val="FFFFFF"/>
                  </a:solidFill>
                </a:uFill>
              </a:rPr>
              <a:t>Α</a:t>
            </a:r>
            <a:r>
              <a:rPr sz="2400" u="sng" spc="-10" dirty="0">
                <a:solidFill>
                  <a:srgbClr val="FFFFFF"/>
                </a:solidFill>
                <a:uFill>
                  <a:solidFill>
                    <a:srgbClr val="FFFFFF"/>
                  </a:solidFill>
                </a:uFill>
              </a:rPr>
              <a:t>Σ</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417076" y="1071880"/>
            <a:ext cx="8458953" cy="5571490"/>
          </a:xfrm>
          <a:prstGeom prst="rect">
            <a:avLst/>
          </a:prstGeom>
        </p:spPr>
      </p:pic>
    </p:spTree>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85750" y="213359"/>
            <a:ext cx="8572500" cy="715010"/>
          </a:xfrm>
          <a:custGeom>
            <a:avLst/>
            <a:gdLst/>
            <a:ahLst/>
            <a:cxnLst/>
            <a:rect l="l" t="t" r="r" b="b"/>
            <a:pathLst>
              <a:path w="8572500" h="715010">
                <a:moveTo>
                  <a:pt x="8572500" y="0"/>
                </a:moveTo>
                <a:lnTo>
                  <a:pt x="0" y="0"/>
                </a:lnTo>
                <a:lnTo>
                  <a:pt x="0" y="1270"/>
                </a:lnTo>
                <a:lnTo>
                  <a:pt x="0" y="713740"/>
                </a:lnTo>
                <a:lnTo>
                  <a:pt x="0" y="715010"/>
                </a:lnTo>
                <a:lnTo>
                  <a:pt x="4286250" y="715010"/>
                </a:lnTo>
                <a:lnTo>
                  <a:pt x="8572500" y="715010"/>
                </a:lnTo>
                <a:lnTo>
                  <a:pt x="8572500" y="713740"/>
                </a:lnTo>
                <a:lnTo>
                  <a:pt x="8572500" y="1270"/>
                </a:lnTo>
                <a:lnTo>
                  <a:pt x="8572500" y="0"/>
                </a:lnTo>
                <a:close/>
              </a:path>
            </a:pathLst>
          </a:custGeom>
          <a:solidFill>
            <a:srgbClr val="6F2F9F"/>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307340" rIns="0" bIns="0" rtlCol="0">
            <a:spAutoFit/>
          </a:bodyPr>
          <a:lstStyle/>
          <a:p>
            <a:pPr marL="2788285">
              <a:lnSpc>
                <a:spcPct val="100000"/>
              </a:lnSpc>
              <a:spcBef>
                <a:spcPts val="100"/>
              </a:spcBef>
            </a:pPr>
            <a:r>
              <a:rPr sz="2400" u="sng" spc="-15" dirty="0">
                <a:solidFill>
                  <a:srgbClr val="FFFFFF"/>
                </a:solidFill>
                <a:uFill>
                  <a:solidFill>
                    <a:srgbClr val="FFFFFF"/>
                  </a:solidFill>
                </a:uFill>
              </a:rPr>
              <a:t>ΩΣ</a:t>
            </a:r>
            <a:r>
              <a:rPr sz="2400" u="sng" spc="-20" dirty="0">
                <a:solidFill>
                  <a:srgbClr val="FFFFFF"/>
                </a:solidFill>
                <a:uFill>
                  <a:solidFill>
                    <a:srgbClr val="FFFFFF"/>
                  </a:solidFill>
                </a:uFill>
              </a:rPr>
              <a:t>Τ</a:t>
            </a:r>
            <a:r>
              <a:rPr sz="2400" u="sng" dirty="0">
                <a:solidFill>
                  <a:srgbClr val="FFFFFF"/>
                </a:solidFill>
                <a:uFill>
                  <a:solidFill>
                    <a:srgbClr val="FFFFFF"/>
                  </a:solidFill>
                </a:uFill>
              </a:rPr>
              <a:t>Ι</a:t>
            </a:r>
            <a:r>
              <a:rPr sz="2400" u="sng" spc="-1560" dirty="0">
                <a:solidFill>
                  <a:srgbClr val="FFFFFF"/>
                </a:solidFill>
                <a:uFill>
                  <a:solidFill>
                    <a:srgbClr val="FFFFFF"/>
                  </a:solidFill>
                </a:uFill>
              </a:rPr>
              <a:t>Κ</a:t>
            </a:r>
            <a:r>
              <a:rPr sz="2400" b="0" u="sng" spc="-320" dirty="0">
                <a:solidFill>
                  <a:srgbClr val="FFFFFF"/>
                </a:solidFill>
                <a:uFill>
                  <a:solidFill>
                    <a:srgbClr val="FFFFFF"/>
                  </a:solidFill>
                </a:uFill>
                <a:latin typeface="Arial Black" panose="020B0A04020102020204"/>
                <a:cs typeface="Arial Black" panose="020B0A04020102020204"/>
              </a:rPr>
              <a:t>Ε</a:t>
            </a:r>
            <a:r>
              <a:rPr sz="2400" u="sng" spc="-1575" dirty="0">
                <a:solidFill>
                  <a:srgbClr val="FFFFFF"/>
                </a:solidFill>
                <a:uFill>
                  <a:solidFill>
                    <a:srgbClr val="FFFFFF"/>
                  </a:solidFill>
                </a:uFill>
              </a:rPr>
              <a:t>Ο</a:t>
            </a:r>
            <a:r>
              <a:rPr sz="2400" b="0" u="sng" spc="-305" dirty="0">
                <a:solidFill>
                  <a:srgbClr val="FFFFFF"/>
                </a:solidFill>
                <a:uFill>
                  <a:solidFill>
                    <a:srgbClr val="FFFFFF"/>
                  </a:solidFill>
                </a:uFill>
                <a:latin typeface="Arial Black" panose="020B0A04020102020204"/>
                <a:cs typeface="Arial Black" panose="020B0A04020102020204"/>
              </a:rPr>
              <a:t>Λ</a:t>
            </a:r>
            <a:r>
              <a:rPr sz="2400" u="sng" spc="-1165" dirty="0">
                <a:solidFill>
                  <a:srgbClr val="FFFFFF"/>
                </a:solidFill>
                <a:uFill>
                  <a:solidFill>
                    <a:srgbClr val="FFFFFF"/>
                  </a:solidFill>
                </a:uFill>
              </a:rPr>
              <a:t>Σ</a:t>
            </a:r>
            <a:r>
              <a:rPr sz="2400" b="0" u="sng" spc="-20" dirty="0">
                <a:solidFill>
                  <a:srgbClr val="FFFFFF"/>
                </a:solidFill>
                <a:uFill>
                  <a:solidFill>
                    <a:srgbClr val="FFFFFF"/>
                  </a:solidFill>
                </a:uFill>
                <a:latin typeface="Arial Black" panose="020B0A04020102020204"/>
                <a:cs typeface="Arial Black" panose="020B0A04020102020204"/>
              </a:rPr>
              <a:t>Ι</a:t>
            </a:r>
            <a:r>
              <a:rPr sz="2400" b="0" u="sng" spc="-1120" dirty="0">
                <a:solidFill>
                  <a:srgbClr val="FFFFFF"/>
                </a:solidFill>
                <a:uFill>
                  <a:solidFill>
                    <a:srgbClr val="FFFFFF"/>
                  </a:solidFill>
                </a:uFill>
                <a:latin typeface="Arial Black" panose="020B0A04020102020204"/>
                <a:cs typeface="Arial Black" panose="020B0A04020102020204"/>
              </a:rPr>
              <a:t>Κ</a:t>
            </a:r>
            <a:r>
              <a:rPr sz="2400" u="sng" spc="-380" dirty="0">
                <a:solidFill>
                  <a:srgbClr val="FFFFFF"/>
                </a:solidFill>
                <a:uFill>
                  <a:solidFill>
                    <a:srgbClr val="FFFFFF"/>
                  </a:solidFill>
                </a:uFill>
              </a:rPr>
              <a:t>Τ</a:t>
            </a:r>
            <a:r>
              <a:rPr sz="2400" b="0" u="sng" spc="-1385" dirty="0">
                <a:solidFill>
                  <a:srgbClr val="FFFFFF"/>
                </a:solidFill>
                <a:uFill>
                  <a:solidFill>
                    <a:srgbClr val="FFFFFF"/>
                  </a:solidFill>
                </a:uFill>
                <a:latin typeface="Arial Black" panose="020B0A04020102020204"/>
                <a:cs typeface="Arial Black" panose="020B0A04020102020204"/>
              </a:rPr>
              <a:t>Ε</a:t>
            </a:r>
            <a:r>
              <a:rPr sz="2400" u="sng" spc="-245" dirty="0">
                <a:solidFill>
                  <a:srgbClr val="FFFFFF"/>
                </a:solidFill>
                <a:uFill>
                  <a:solidFill>
                    <a:srgbClr val="FFFFFF"/>
                  </a:solidFill>
                </a:uFill>
              </a:rPr>
              <a:t>Ρ</a:t>
            </a:r>
            <a:r>
              <a:rPr sz="2400" b="0" u="sng" spc="-1515" dirty="0">
                <a:solidFill>
                  <a:srgbClr val="FFFFFF"/>
                </a:solidFill>
                <a:uFill>
                  <a:solidFill>
                    <a:srgbClr val="FFFFFF"/>
                  </a:solidFill>
                </a:uFill>
                <a:latin typeface="Arial Black" panose="020B0A04020102020204"/>
                <a:cs typeface="Arial Black" panose="020B0A04020102020204"/>
              </a:rPr>
              <a:t>Σ</a:t>
            </a:r>
            <a:r>
              <a:rPr sz="2400" u="sng" spc="-10" dirty="0">
                <a:solidFill>
                  <a:srgbClr val="FFFFFF"/>
                </a:solidFill>
                <a:uFill>
                  <a:solidFill>
                    <a:srgbClr val="FFFFFF"/>
                  </a:solidFill>
                </a:uFill>
              </a:rPr>
              <a:t>Ι</a:t>
            </a:r>
            <a:r>
              <a:rPr sz="2400" u="sng" spc="-15" dirty="0">
                <a:solidFill>
                  <a:srgbClr val="FFFFFF"/>
                </a:solidFill>
                <a:uFill>
                  <a:solidFill>
                    <a:srgbClr val="FFFFFF"/>
                  </a:solidFill>
                </a:uFill>
              </a:rPr>
              <a:t>Β</a:t>
            </a:r>
            <a:r>
              <a:rPr sz="2400" u="sng" spc="-25" dirty="0">
                <a:solidFill>
                  <a:srgbClr val="FFFFFF"/>
                </a:solidFill>
                <a:uFill>
                  <a:solidFill>
                    <a:srgbClr val="FFFFFF"/>
                  </a:solidFill>
                </a:uFill>
              </a:rPr>
              <a:t>Ε</a:t>
            </a:r>
            <a:r>
              <a:rPr sz="2400" u="sng" spc="-15" dirty="0">
                <a:solidFill>
                  <a:srgbClr val="FFFFFF"/>
                </a:solidFill>
                <a:uFill>
                  <a:solidFill>
                    <a:srgbClr val="FFFFFF"/>
                  </a:solidFill>
                </a:uFill>
              </a:rPr>
              <a:t>Α</a:t>
            </a:r>
            <a:r>
              <a:rPr sz="2400" u="sng" spc="-10" dirty="0">
                <a:solidFill>
                  <a:srgbClr val="FFFFFF"/>
                </a:solidFill>
                <a:uFill>
                  <a:solidFill>
                    <a:srgbClr val="FFFFFF"/>
                  </a:solidFill>
                </a:uFill>
              </a:rPr>
              <a:t>Σ</a:t>
            </a:r>
            <a:endParaRPr sz="2400">
              <a:latin typeface="Arial Black" panose="020B0A04020102020204"/>
              <a:cs typeface="Arial Black" panose="020B0A04020102020204"/>
            </a:endParaRPr>
          </a:p>
        </p:txBody>
      </p:sp>
      <p:pic>
        <p:nvPicPr>
          <p:cNvPr id="4" name="object 4"/>
          <p:cNvPicPr/>
          <p:nvPr/>
        </p:nvPicPr>
        <p:blipFill>
          <a:blip r:embed="rId1" cstate="print"/>
          <a:stretch>
            <a:fillRect/>
          </a:stretch>
        </p:blipFill>
        <p:spPr>
          <a:xfrm>
            <a:off x="1623060" y="1127760"/>
            <a:ext cx="5612129" cy="5472430"/>
          </a:xfrm>
          <a:prstGeom prst="rect">
            <a:avLst/>
          </a:prstGeom>
        </p:spPr>
      </p:pic>
    </p:spTree>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519428"/>
            <a:ext cx="8270875" cy="4136389"/>
          </a:xfrm>
          <a:prstGeom prst="rect">
            <a:avLst/>
          </a:prstGeom>
        </p:spPr>
        <p:txBody>
          <a:bodyPr vert="horz" wrap="square" lIns="0" tIns="12065" rIns="0" bIns="0" rtlCol="0">
            <a:spAutoFit/>
          </a:bodyPr>
          <a:lstStyle/>
          <a:p>
            <a:pPr marL="50800" marR="5080" indent="-38100">
              <a:lnSpc>
                <a:spcPct val="121000"/>
              </a:lnSpc>
              <a:spcBef>
                <a:spcPts val="95"/>
              </a:spcBef>
            </a:pPr>
            <a:r>
              <a:rPr sz="3000" spc="-517" baseline="3000" dirty="0">
                <a:solidFill>
                  <a:srgbClr val="FF0000"/>
                </a:solidFill>
                <a:latin typeface="Wingdings" panose="05000000000000000000"/>
                <a:cs typeface="Wingdings" panose="05000000000000000000"/>
              </a:rPr>
              <a:t></a:t>
            </a:r>
            <a:r>
              <a:rPr sz="2000" spc="-345" dirty="0">
                <a:latin typeface="Arial Black" panose="020B0A04020102020204"/>
                <a:cs typeface="Arial Black" panose="020B0A04020102020204"/>
              </a:rPr>
              <a:t>ΕΝΑ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ΣΥΓΧΡΟΝΟ</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ΣΥΣΤΗΜΑ,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ΟΠΟΙΟ</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ΒΡΙΣΚΕΙ</a:t>
            </a:r>
            <a:r>
              <a:rPr sz="2000" spc="45" dirty="0">
                <a:latin typeface="Arial Black" panose="020B0A04020102020204"/>
                <a:cs typeface="Arial Black" panose="020B0A04020102020204"/>
              </a:rPr>
              <a:t> </a:t>
            </a:r>
            <a:r>
              <a:rPr sz="2000" spc="-10" dirty="0">
                <a:latin typeface="Arial Black" panose="020B0A04020102020204"/>
                <a:cs typeface="Arial Black" panose="020B0A04020102020204"/>
              </a:rPr>
              <a:t>ΣΥΝΕΧΩΣ </a:t>
            </a:r>
            <a:r>
              <a:rPr sz="2000" dirty="0">
                <a:latin typeface="Arial Black" panose="020B0A04020102020204"/>
                <a:cs typeface="Arial Black" panose="020B0A04020102020204"/>
              </a:rPr>
              <a:t>ΚΑΙ</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ΠΕΡΙΣΣΟΤΕΡΕΣ</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ΕΦΑΡΜΟΓΕΣ</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ΓΙΑ</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50" dirty="0">
                <a:latin typeface="Arial Black" panose="020B0A04020102020204"/>
                <a:cs typeface="Arial Black" panose="020B0A04020102020204"/>
              </a:rPr>
              <a:t> </a:t>
            </a:r>
            <a:r>
              <a:rPr sz="2000" spc="-10" dirty="0">
                <a:latin typeface="Arial Black" panose="020B0A04020102020204"/>
                <a:cs typeface="Arial Black" panose="020B0A04020102020204"/>
              </a:rPr>
              <a:t>ΠΡΟΩΣΗ </a:t>
            </a:r>
            <a:r>
              <a:rPr sz="2000" dirty="0">
                <a:latin typeface="Arial Black" panose="020B0A04020102020204"/>
                <a:cs typeface="Arial Black" panose="020B0A04020102020204"/>
              </a:rPr>
              <a:t>ΠΛΟΙΩΝ,</a:t>
            </a:r>
            <a:r>
              <a:rPr sz="2000" spc="75" dirty="0">
                <a:latin typeface="Arial Black" panose="020B0A04020102020204"/>
                <a:cs typeface="Arial Black" panose="020B0A04020102020204"/>
              </a:rPr>
              <a:t> </a:t>
            </a:r>
            <a:r>
              <a:rPr sz="2000" dirty="0">
                <a:latin typeface="Arial Black" panose="020B0A04020102020204"/>
                <a:cs typeface="Arial Black" panose="020B0A04020102020204"/>
              </a:rPr>
              <a:t>ΑΠΟΤΕΛΕΙΤΑΙ</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ΑΠΟ</a:t>
            </a:r>
            <a:r>
              <a:rPr sz="2000" spc="70" dirty="0">
                <a:latin typeface="Arial Black" panose="020B0A04020102020204"/>
                <a:cs typeface="Arial Black" panose="020B0A04020102020204"/>
              </a:rPr>
              <a:t> </a:t>
            </a:r>
            <a:r>
              <a:rPr sz="2000" dirty="0">
                <a:solidFill>
                  <a:srgbClr val="FF0000"/>
                </a:solidFill>
                <a:latin typeface="Arial Black" panose="020B0A04020102020204"/>
                <a:cs typeface="Arial Black" panose="020B0A04020102020204"/>
              </a:rPr>
              <a:t>ΑΤΡΑΚΤΟΕΙΔΕΣ</a:t>
            </a:r>
            <a:r>
              <a:rPr sz="2000" spc="70" dirty="0">
                <a:solidFill>
                  <a:srgbClr val="FF0000"/>
                </a:solidFill>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ΕΞΩΤΕΡΙΚΟ </a:t>
            </a:r>
            <a:r>
              <a:rPr sz="2000" dirty="0">
                <a:latin typeface="Arial Black" panose="020B0A04020102020204"/>
                <a:cs typeface="Arial Black" panose="020B0A04020102020204"/>
              </a:rPr>
              <a:t>ΚΕΛΥΦΟΣ,</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ΟΠΟΙΟ</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ΠΕΡΙΒΑΛΛΕΙ</a:t>
            </a:r>
            <a:r>
              <a:rPr sz="2000" spc="50" dirty="0">
                <a:latin typeface="Arial Black" panose="020B0A04020102020204"/>
                <a:cs typeface="Arial Black" panose="020B0A04020102020204"/>
              </a:rPr>
              <a:t> </a:t>
            </a:r>
            <a:r>
              <a:rPr sz="2000" spc="-10" dirty="0">
                <a:solidFill>
                  <a:srgbClr val="FF0000"/>
                </a:solidFill>
                <a:latin typeface="Arial Black" panose="020B0A04020102020204"/>
                <a:cs typeface="Arial Black" panose="020B0A04020102020204"/>
              </a:rPr>
              <a:t>ΗΛΕΚΤΡΟΚΙΝΗΤΗΡΑ</a:t>
            </a:r>
            <a:r>
              <a:rPr sz="2000" spc="-10" dirty="0">
                <a:latin typeface="Arial Black" panose="020B0A04020102020204"/>
                <a:cs typeface="Arial Black" panose="020B0A04020102020204"/>
              </a:rPr>
              <a:t>, </a:t>
            </a:r>
            <a:r>
              <a:rPr sz="2000" dirty="0">
                <a:latin typeface="Arial Black" panose="020B0A04020102020204"/>
                <a:cs typeface="Arial Black" panose="020B0A04020102020204"/>
              </a:rPr>
              <a:t>ΑΜΕΣΑ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ΣΥΝΔΕΔΕΜΕΝΟ</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40" dirty="0">
                <a:latin typeface="Arial Black" panose="020B0A04020102020204"/>
                <a:cs typeface="Arial Black" panose="020B0A04020102020204"/>
              </a:rPr>
              <a:t> </a:t>
            </a:r>
            <a:r>
              <a:rPr sz="2000">
                <a:solidFill>
                  <a:srgbClr val="006FBF"/>
                </a:solidFill>
                <a:latin typeface="Arial Black" panose="020B0A04020102020204"/>
                <a:cs typeface="Arial Black" panose="020B0A04020102020204"/>
              </a:rPr>
              <a:t>ΜΙΑ</a:t>
            </a:r>
            <a:r>
              <a:rPr sz="2000" spc="45">
                <a:solidFill>
                  <a:srgbClr val="006FBF"/>
                </a:solidFill>
                <a:latin typeface="Arial Black" panose="020B0A04020102020204"/>
                <a:cs typeface="Arial Black" panose="020B0A04020102020204"/>
              </a:rPr>
              <a:t> </a:t>
            </a:r>
            <a:r>
              <a:rPr lang="el-GR" sz="2000" spc="45" dirty="0">
                <a:solidFill>
                  <a:srgbClr val="006FBF"/>
                </a:solidFill>
                <a:latin typeface="Arial Black" panose="020B0A04020102020204"/>
                <a:cs typeface="Arial Black" panose="020B0A04020102020204"/>
              </a:rPr>
              <a:t>ή</a:t>
            </a:r>
            <a:r>
              <a:rPr sz="2000" spc="50" smtClean="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ΔΥΟ</a:t>
            </a:r>
            <a:r>
              <a:rPr sz="2000" spc="50" dirty="0">
                <a:solidFill>
                  <a:srgbClr val="006FBF"/>
                </a:solidFill>
                <a:latin typeface="Arial Black" panose="020B0A04020102020204"/>
                <a:cs typeface="Arial Black" panose="020B0A04020102020204"/>
              </a:rPr>
              <a:t> </a:t>
            </a:r>
            <a:r>
              <a:rPr sz="2000" dirty="0">
                <a:solidFill>
                  <a:srgbClr val="006FBF"/>
                </a:solidFill>
                <a:latin typeface="Arial Black" panose="020B0A04020102020204"/>
                <a:cs typeface="Arial Black" panose="020B0A04020102020204"/>
              </a:rPr>
              <a:t>ΕΛΙΚΕΣ</a:t>
            </a:r>
            <a:r>
              <a:rPr sz="2000" spc="55" dirty="0">
                <a:solidFill>
                  <a:srgbClr val="006FBF"/>
                </a:solidFill>
                <a:latin typeface="Arial Black" panose="020B0A04020102020204"/>
                <a:cs typeface="Arial Black" panose="020B0A04020102020204"/>
              </a:rPr>
              <a:t> </a:t>
            </a:r>
            <a:r>
              <a:rPr sz="2000" spc="-10">
                <a:solidFill>
                  <a:srgbClr val="974706"/>
                </a:solidFill>
                <a:latin typeface="Arial Black" panose="020B0A04020102020204"/>
                <a:cs typeface="Arial Black" panose="020B0A04020102020204"/>
              </a:rPr>
              <a:t>ΣΤΑΘΕΡΟΥ </a:t>
            </a:r>
            <a:r>
              <a:rPr lang="el-GR" sz="2000" spc="-10" dirty="0">
                <a:solidFill>
                  <a:srgbClr val="974706"/>
                </a:solidFill>
                <a:latin typeface="Arial Black" panose="020B0A04020102020204"/>
                <a:cs typeface="Arial Black" panose="020B0A04020102020204"/>
              </a:rPr>
              <a:t>ή</a:t>
            </a:r>
            <a:r>
              <a:rPr sz="2000" spc="50" smtClean="0">
                <a:solidFill>
                  <a:srgbClr val="974706"/>
                </a:solidFill>
                <a:latin typeface="Arial Black" panose="020B0A04020102020204"/>
                <a:cs typeface="Arial Black" panose="020B0A04020102020204"/>
              </a:rPr>
              <a:t> </a:t>
            </a:r>
            <a:r>
              <a:rPr sz="2000" dirty="0">
                <a:solidFill>
                  <a:srgbClr val="974706"/>
                </a:solidFill>
                <a:latin typeface="Arial Black" panose="020B0A04020102020204"/>
                <a:cs typeface="Arial Black" panose="020B0A04020102020204"/>
              </a:rPr>
              <a:t>ΜΕΤΑΒΛΗΤΟΥ</a:t>
            </a:r>
            <a:r>
              <a:rPr sz="2000" spc="75" dirty="0">
                <a:solidFill>
                  <a:srgbClr val="974706"/>
                </a:solidFill>
                <a:latin typeface="Arial Black" panose="020B0A04020102020204"/>
                <a:cs typeface="Arial Black" panose="020B0A04020102020204"/>
              </a:rPr>
              <a:t> </a:t>
            </a:r>
            <a:r>
              <a:rPr sz="2000" spc="-10" dirty="0">
                <a:solidFill>
                  <a:srgbClr val="974706"/>
                </a:solidFill>
                <a:latin typeface="Arial Black" panose="020B0A04020102020204"/>
                <a:cs typeface="Arial Black" panose="020B0A04020102020204"/>
              </a:rPr>
              <a:t>ΒΗΜΑΤΟΣ</a:t>
            </a:r>
            <a:r>
              <a:rPr sz="2000" spc="-10" dirty="0">
                <a:latin typeface="Arial Black" panose="020B0A04020102020204"/>
                <a:cs typeface="Arial Black" panose="020B0A04020102020204"/>
              </a:rPr>
              <a:t>.</a:t>
            </a:r>
            <a:endParaRPr sz="2000">
              <a:latin typeface="Arial Black" panose="020B0A04020102020204"/>
              <a:cs typeface="Arial Black" panose="020B0A04020102020204"/>
            </a:endParaRPr>
          </a:p>
          <a:p>
            <a:pPr>
              <a:lnSpc>
                <a:spcPct val="100000"/>
              </a:lnSpc>
              <a:spcBef>
                <a:spcPts val="45"/>
              </a:spcBef>
            </a:pPr>
            <a:endParaRPr sz="2600">
              <a:latin typeface="Arial Black" panose="020B0A04020102020204"/>
              <a:cs typeface="Arial Black" panose="020B0A04020102020204"/>
            </a:endParaRPr>
          </a:p>
          <a:p>
            <a:pPr marL="50800" marR="28575" indent="-38100">
              <a:lnSpc>
                <a:spcPct val="121000"/>
              </a:lnSpc>
            </a:pPr>
            <a:r>
              <a:rPr sz="3000" spc="-209" baseline="4000" dirty="0">
                <a:solidFill>
                  <a:srgbClr val="FF0000"/>
                </a:solidFill>
                <a:latin typeface="Wingdings" panose="05000000000000000000"/>
                <a:cs typeface="Wingdings" panose="05000000000000000000"/>
              </a:rPr>
              <a:t></a:t>
            </a:r>
            <a:r>
              <a:rPr sz="2000" spc="-140" dirty="0">
                <a:latin typeface="Arial Black" panose="020B0A04020102020204"/>
                <a:cs typeface="Arial Black" panose="020B0A04020102020204"/>
              </a:rPr>
              <a:t>ΣΤΗΝ</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ΠΕΡΙΠΤΩΣΗ</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ΠΟΥ</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ΥΠΑΡΧΟΥΝ</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ΔΥΟ</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ΕΛΙΚΕΣ,</a:t>
            </a:r>
            <a:r>
              <a:rPr sz="2000" spc="55" dirty="0">
                <a:latin typeface="Arial Black" panose="020B0A04020102020204"/>
                <a:cs typeface="Arial Black" panose="020B0A04020102020204"/>
              </a:rPr>
              <a:t> </a:t>
            </a:r>
            <a:r>
              <a:rPr sz="2000" spc="-10" dirty="0">
                <a:latin typeface="Arial Black" panose="020B0A04020102020204"/>
                <a:cs typeface="Arial Black" panose="020B0A04020102020204"/>
              </a:rPr>
              <a:t>ΑΥΤΕΣ </a:t>
            </a:r>
            <a:r>
              <a:rPr sz="2000" dirty="0">
                <a:latin typeface="Arial Black" panose="020B0A04020102020204"/>
                <a:cs typeface="Arial Black" panose="020B0A04020102020204"/>
              </a:rPr>
              <a:t>ΜΠΟΡΕΙ</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50" dirty="0">
                <a:latin typeface="Arial Black" panose="020B0A04020102020204"/>
                <a:cs typeface="Arial Black" panose="020B0A04020102020204"/>
              </a:rPr>
              <a:t> </a:t>
            </a:r>
            <a:r>
              <a:rPr sz="2000" dirty="0">
                <a:latin typeface="Arial Black" panose="020B0A04020102020204"/>
                <a:cs typeface="Arial Black" panose="020B0A04020102020204"/>
              </a:rPr>
              <a:t>ΠΕΡΙΣΤΡΕΦΟΝΤΑΙ</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ΚΑΤΑ</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ΤΗΝ</a:t>
            </a:r>
            <a:r>
              <a:rPr sz="2000" spc="45" dirty="0">
                <a:latin typeface="Arial Black" panose="020B0A04020102020204"/>
                <a:cs typeface="Arial Black" panose="020B0A04020102020204"/>
              </a:rPr>
              <a:t> </a:t>
            </a:r>
            <a:r>
              <a:rPr sz="2000">
                <a:latin typeface="Arial Black" panose="020B0A04020102020204"/>
                <a:cs typeface="Arial Black" panose="020B0A04020102020204"/>
              </a:rPr>
              <a:t>ΙΔΙΑ</a:t>
            </a:r>
            <a:r>
              <a:rPr sz="2000" spc="40">
                <a:latin typeface="Arial Black" panose="020B0A04020102020204"/>
                <a:cs typeface="Arial Black" panose="020B0A04020102020204"/>
              </a:rPr>
              <a:t> </a:t>
            </a:r>
            <a:r>
              <a:rPr lang="el-GR" sz="2000" spc="40" dirty="0" smtClean="0">
                <a:latin typeface="Arial Black" panose="020B0A04020102020204"/>
                <a:cs typeface="Arial Black" panose="020B0A04020102020204"/>
              </a:rPr>
              <a:t>ΦΟΡΑ ή</a:t>
            </a:r>
            <a:r>
              <a:rPr sz="2000" spc="40" smtClean="0">
                <a:latin typeface="Arial Black" panose="020B0A04020102020204"/>
                <a:cs typeface="Arial Black" panose="020B0A04020102020204"/>
              </a:rPr>
              <a:t> </a:t>
            </a:r>
            <a:r>
              <a:rPr sz="2000" dirty="0">
                <a:latin typeface="Arial Black" panose="020B0A04020102020204"/>
                <a:cs typeface="Arial Black" panose="020B0A04020102020204"/>
              </a:rPr>
              <a:t>ΝΑ</a:t>
            </a:r>
            <a:r>
              <a:rPr sz="2000" spc="40" dirty="0">
                <a:latin typeface="Arial Black" panose="020B0A04020102020204"/>
                <a:cs typeface="Arial Black" panose="020B0A04020102020204"/>
              </a:rPr>
              <a:t> </a:t>
            </a:r>
            <a:r>
              <a:rPr sz="2000" spc="-10">
                <a:latin typeface="Arial Black" panose="020B0A04020102020204"/>
                <a:cs typeface="Arial Black" panose="020B0A04020102020204"/>
              </a:rPr>
              <a:t>ΕΙΝΑΙ </a:t>
            </a:r>
            <a:r>
              <a:rPr sz="2000" spc="-10" smtClean="0">
                <a:latin typeface="Arial Black" panose="020B0A04020102020204"/>
                <a:cs typeface="Arial Black" panose="020B0A04020102020204"/>
              </a:rPr>
              <a:t>ΑΝΤΙΠΕΡΙΣΤΡΕΦΟΜΕΝΕΣ</a:t>
            </a:r>
            <a:r>
              <a:rPr lang="el-GR" sz="2000" spc="-10" dirty="0" smtClean="0">
                <a:latin typeface="Arial Black" panose="020B0A04020102020204"/>
                <a:cs typeface="Arial Black" panose="020B0A04020102020204"/>
              </a:rPr>
              <a:t> (Η ΜΙΑ ΑΡΙΣΤΕΡΟΣΤΡΟΦΑ ΚΑΙ Η ΆΛΛΗ ΔΕΞΙΟΣΤΡΟΦΑ}.</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15900" rIns="0" bIns="0" rtlCol="0">
            <a:spAutoFit/>
          </a:bodyPr>
          <a:lstStyle/>
          <a:p>
            <a:pPr marL="1750695" marR="5080" indent="-1469390">
              <a:lnSpc>
                <a:spcPct val="100000"/>
              </a:lnSpc>
              <a:spcBef>
                <a:spcPts val="100"/>
              </a:spcBef>
            </a:pPr>
            <a:r>
              <a:rPr sz="1800" b="0" u="none" dirty="0">
                <a:solidFill>
                  <a:srgbClr val="FFFFFF"/>
                </a:solidFill>
                <a:latin typeface="Arial Black" panose="020B0A04020102020204"/>
                <a:cs typeface="Arial Black" panose="020B0A04020102020204"/>
              </a:rPr>
              <a:t>ΗΛΕΚΤΡΟΚΙΝΗΤΕΣ</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ΕΛΙΚΕΣ</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ΣΕ</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ΠΕΡΙΣΤΡΕΦΟΜΕΝΟ </a:t>
            </a:r>
            <a:r>
              <a:rPr sz="1800" b="0" u="heavy" spc="-10" dirty="0">
                <a:solidFill>
                  <a:srgbClr val="FFFFFF"/>
                </a:solidFill>
                <a:uFill>
                  <a:solidFill>
                    <a:srgbClr val="FFFFFF"/>
                  </a:solidFill>
                </a:uFill>
                <a:latin typeface="Arial Black" panose="020B0A04020102020204"/>
                <a:cs typeface="Arial Black" panose="020B0A04020102020204"/>
              </a:rPr>
              <a:t>ΚΕΛΥΦΟΣ</a:t>
            </a:r>
            <a:r>
              <a:rPr sz="1800" b="0" u="none" spc="-1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STEERABLE</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AZIMUTH</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DRIVE</a:t>
            </a:r>
            <a:r>
              <a:rPr sz="1800" b="0" u="none" spc="5" dirty="0">
                <a:solidFill>
                  <a:srgbClr val="FFFFFF"/>
                </a:solidFill>
                <a:uFill>
                  <a:solidFill>
                    <a:srgbClr val="FFFFFF"/>
                  </a:solidFill>
                </a:uFill>
                <a:latin typeface="Arial Black" panose="020B0A04020102020204"/>
                <a:cs typeface="Arial Black" panose="020B0A04020102020204"/>
              </a:rPr>
              <a:t> </a:t>
            </a:r>
            <a:r>
              <a:rPr sz="1800" b="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spTree>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248664"/>
            <a:ext cx="8357870" cy="4156710"/>
          </a:xfrm>
          <a:prstGeom prst="rect">
            <a:avLst/>
          </a:prstGeom>
        </p:spPr>
        <p:txBody>
          <a:bodyPr vert="horz" wrap="square" lIns="0" tIns="13335" rIns="0" bIns="0" rtlCol="0">
            <a:spAutoFit/>
          </a:bodyPr>
          <a:lstStyle/>
          <a:p>
            <a:pPr marL="51435" marR="27940" indent="-39370">
              <a:lnSpc>
                <a:spcPct val="121000"/>
              </a:lnSpc>
              <a:spcBef>
                <a:spcPts val="105"/>
              </a:spcBef>
            </a:pPr>
            <a:r>
              <a:rPr sz="2625" spc="-615" baseline="3000" dirty="0">
                <a:solidFill>
                  <a:srgbClr val="FF0000"/>
                </a:solidFill>
                <a:latin typeface="Wingdings" panose="05000000000000000000"/>
                <a:cs typeface="Wingdings" panose="05000000000000000000"/>
              </a:rPr>
              <a:t></a:t>
            </a:r>
            <a:r>
              <a:rPr sz="1750" spc="-409" dirty="0">
                <a:latin typeface="Arial Black" panose="020B0A04020102020204"/>
                <a:cs typeface="Arial Black" panose="020B0A04020102020204"/>
              </a:rPr>
              <a:t>ΤΟ</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ΚΕΛΥΦΟΣ</a:t>
            </a:r>
            <a:r>
              <a:rPr sz="1750" spc="-45" dirty="0">
                <a:latin typeface="Arial Black" panose="020B0A04020102020204"/>
                <a:cs typeface="Arial Black" panose="020B0A04020102020204"/>
              </a:rPr>
              <a:t> </a:t>
            </a:r>
            <a:r>
              <a:rPr sz="1750" dirty="0">
                <a:latin typeface="Arial Black" panose="020B0A04020102020204"/>
                <a:cs typeface="Arial Black" panose="020B0A04020102020204"/>
              </a:rPr>
              <a:t>ΣΤΡΙΖΕΤΑΙ</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ΣΕ</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ΠΡΟΒΟΛΟ</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ΜΟΡΦΗΣ</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ΠΤΕΡΥΓΙΟΥ,</a:t>
            </a:r>
            <a:r>
              <a:rPr sz="1750" spc="-20" dirty="0">
                <a:latin typeface="Arial Black" panose="020B0A04020102020204"/>
                <a:cs typeface="Arial Black" panose="020B0A04020102020204"/>
              </a:rPr>
              <a:t> </a:t>
            </a:r>
            <a:r>
              <a:rPr sz="1750" spc="-25" dirty="0">
                <a:latin typeface="Arial Black" panose="020B0A04020102020204"/>
                <a:cs typeface="Arial Black" panose="020B0A04020102020204"/>
              </a:rPr>
              <a:t>ΤΟ </a:t>
            </a:r>
            <a:r>
              <a:rPr sz="1750" dirty="0">
                <a:latin typeface="Arial Black" panose="020B0A04020102020204"/>
                <a:cs typeface="Arial Black" panose="020B0A04020102020204"/>
              </a:rPr>
              <a:t>ΟΠΟΙΟ</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ΜΠΟΡΕΙ</a:t>
            </a:r>
            <a:r>
              <a:rPr sz="1750" spc="-10"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ΠΕΡΙΣΤΡΕΦΕΤΑΙ</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ΜΑΖΙ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ΜΕ</a:t>
            </a:r>
            <a:r>
              <a:rPr sz="1750" spc="-10" dirty="0">
                <a:latin typeface="Arial Black" panose="020B0A04020102020204"/>
                <a:cs typeface="Arial Black" panose="020B0A04020102020204"/>
              </a:rPr>
              <a:t> </a:t>
            </a:r>
            <a:r>
              <a:rPr sz="1750" dirty="0">
                <a:latin typeface="Arial Black" panose="020B0A04020102020204"/>
                <a:cs typeface="Arial Black" panose="020B0A04020102020204"/>
              </a:rPr>
              <a:t>ΤΟ</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ΚΕΛΥΦΟΣ</a:t>
            </a:r>
            <a:r>
              <a:rPr sz="1750" spc="-10" dirty="0">
                <a:latin typeface="Arial Black" panose="020B0A04020102020204"/>
                <a:cs typeface="Arial Black" panose="020B0A04020102020204"/>
              </a:rPr>
              <a:t> </a:t>
            </a:r>
            <a:r>
              <a:rPr sz="1750" spc="-20" dirty="0">
                <a:latin typeface="Arial Black" panose="020B0A04020102020204"/>
                <a:cs typeface="Arial Black" panose="020B0A04020102020204"/>
              </a:rPr>
              <a:t>ΓΥΡΩ </a:t>
            </a:r>
            <a:r>
              <a:rPr sz="1750" dirty="0">
                <a:latin typeface="Arial Black" panose="020B0A04020102020204"/>
                <a:cs typeface="Arial Black" panose="020B0A04020102020204"/>
              </a:rPr>
              <a:t>ΑΠΟ</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ΚΑΤΑΚΟΡΥΦΟ</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ΑΞΟΝΑ,</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ΕΠΙΤΡΕΠΟΝΤΑΣ</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ΤΗ</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ΓΡΗΓΟΡΗ</a:t>
            </a:r>
            <a:r>
              <a:rPr sz="1750" spc="-30" dirty="0">
                <a:latin typeface="Arial Black" panose="020B0A04020102020204"/>
                <a:cs typeface="Arial Black" panose="020B0A04020102020204"/>
              </a:rPr>
              <a:t> </a:t>
            </a:r>
            <a:r>
              <a:rPr sz="1750" spc="-10" dirty="0">
                <a:latin typeface="Arial Black" panose="020B0A04020102020204"/>
                <a:cs typeface="Arial Black" panose="020B0A04020102020204"/>
              </a:rPr>
              <a:t>ΑΛΛΑΓΗ </a:t>
            </a:r>
            <a:r>
              <a:rPr sz="1750" dirty="0">
                <a:latin typeface="Arial Black" panose="020B0A04020102020204"/>
                <a:cs typeface="Arial Black" panose="020B0A04020102020204"/>
              </a:rPr>
              <a:t>ΣΤΗ</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ΔΙΕΥΘΥΝΣΗ</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ΤΗΣ</a:t>
            </a:r>
            <a:r>
              <a:rPr sz="1750" spc="-20" dirty="0">
                <a:latin typeface="Arial Black" panose="020B0A04020102020204"/>
                <a:cs typeface="Arial Black" panose="020B0A04020102020204"/>
              </a:rPr>
              <a:t> </a:t>
            </a:r>
            <a:r>
              <a:rPr sz="1750">
                <a:latin typeface="Arial Black" panose="020B0A04020102020204"/>
                <a:cs typeface="Arial Black" panose="020B0A04020102020204"/>
              </a:rPr>
              <a:t>ΠΑΡΕΧΟΜΕΝΗΣ</a:t>
            </a:r>
            <a:r>
              <a:rPr sz="1750" spc="-20">
                <a:latin typeface="Arial Black" panose="020B0A04020102020204"/>
                <a:cs typeface="Arial Black" panose="020B0A04020102020204"/>
              </a:rPr>
              <a:t> </a:t>
            </a:r>
            <a:r>
              <a:rPr sz="1750" smtClean="0">
                <a:latin typeface="Arial Black" panose="020B0A04020102020204"/>
                <a:cs typeface="Arial Black" panose="020B0A04020102020204"/>
              </a:rPr>
              <a:t>ΩΣ</a:t>
            </a:r>
            <a:r>
              <a:rPr lang="el-GR" sz="1750" dirty="0" smtClean="0">
                <a:latin typeface="Arial Black" panose="020B0A04020102020204"/>
                <a:cs typeface="Arial Black" panose="020B0A04020102020204"/>
              </a:rPr>
              <a:t>Η</a:t>
            </a:r>
            <a:r>
              <a:rPr sz="1750" smtClean="0">
                <a:latin typeface="Arial Black" panose="020B0A04020102020204"/>
                <a:cs typeface="Arial Black" panose="020B0A04020102020204"/>
              </a:rPr>
              <a:t>Σ</a:t>
            </a:r>
            <a:r>
              <a:rPr sz="1750" spc="-10" smtClean="0">
                <a:latin typeface="Arial Black" panose="020B0A04020102020204"/>
                <a:cs typeface="Arial Black" panose="020B0A04020102020204"/>
              </a:rPr>
              <a:t> </a:t>
            </a:r>
            <a:r>
              <a:rPr sz="1750" dirty="0">
                <a:latin typeface="Arial Black" panose="020B0A04020102020204"/>
                <a:cs typeface="Arial Black" panose="020B0A04020102020204"/>
              </a:rPr>
              <a:t>ΑΠΟ</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ΤΙΣ</a:t>
            </a:r>
            <a:r>
              <a:rPr sz="1750" spc="-15" dirty="0">
                <a:latin typeface="Arial Black" panose="020B0A04020102020204"/>
                <a:cs typeface="Arial Black" panose="020B0A04020102020204"/>
              </a:rPr>
              <a:t> </a:t>
            </a:r>
            <a:r>
              <a:rPr sz="1750" spc="-10" dirty="0">
                <a:latin typeface="Arial Black" panose="020B0A04020102020204"/>
                <a:cs typeface="Arial Black" panose="020B0A04020102020204"/>
              </a:rPr>
              <a:t>ΕΛΙΚΕΣ.</a:t>
            </a:r>
            <a:endParaRPr sz="1750">
              <a:latin typeface="Arial Black" panose="020B0A04020102020204"/>
              <a:cs typeface="Arial Black" panose="020B0A04020102020204"/>
            </a:endParaRPr>
          </a:p>
          <a:p>
            <a:pPr>
              <a:lnSpc>
                <a:spcPct val="100000"/>
              </a:lnSpc>
            </a:pPr>
            <a:endParaRPr sz="2600">
              <a:latin typeface="Arial Black" panose="020B0A04020102020204"/>
              <a:cs typeface="Arial Black" panose="020B0A04020102020204"/>
            </a:endParaRPr>
          </a:p>
          <a:p>
            <a:pPr marL="12700">
              <a:lnSpc>
                <a:spcPct val="100000"/>
              </a:lnSpc>
            </a:pPr>
            <a:r>
              <a:rPr sz="2625" spc="-382" baseline="3000" dirty="0">
                <a:solidFill>
                  <a:srgbClr val="FF0000"/>
                </a:solidFill>
                <a:latin typeface="Wingdings" panose="05000000000000000000"/>
                <a:cs typeface="Wingdings" panose="05000000000000000000"/>
              </a:rPr>
              <a:t></a:t>
            </a:r>
            <a:r>
              <a:rPr sz="1750" spc="-254" dirty="0">
                <a:latin typeface="Arial Black" panose="020B0A04020102020204"/>
                <a:cs typeface="Arial Black" panose="020B0A04020102020204"/>
              </a:rPr>
              <a:t>ΕΤΣΙ</a:t>
            </a:r>
            <a:r>
              <a:rPr sz="1750" spc="-10" dirty="0">
                <a:latin typeface="Arial Black" panose="020B0A04020102020204"/>
                <a:cs typeface="Arial Black" panose="020B0A04020102020204"/>
              </a:rPr>
              <a:t> </a:t>
            </a:r>
            <a:r>
              <a:rPr sz="1750" dirty="0">
                <a:latin typeface="Arial Black" panose="020B0A04020102020204"/>
                <a:cs typeface="Arial Black" panose="020B0A04020102020204"/>
              </a:rPr>
              <a:t>ΔΕΝ</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ΑΠΑΙΤΕΙΤΑΙ</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Η</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ΥΠΑΡΞΗ</a:t>
            </a:r>
            <a:r>
              <a:rPr sz="1750" spc="-10" dirty="0">
                <a:latin typeface="Arial Black" panose="020B0A04020102020204"/>
                <a:cs typeface="Arial Black" panose="020B0A04020102020204"/>
              </a:rPr>
              <a:t> </a:t>
            </a:r>
            <a:r>
              <a:rPr sz="1750" dirty="0">
                <a:latin typeface="Arial Black" panose="020B0A04020102020204"/>
                <a:cs typeface="Arial Black" panose="020B0A04020102020204"/>
              </a:rPr>
              <a:t>ΑΝΕΞΑΡΤΗΤΟΥ</a:t>
            </a:r>
            <a:r>
              <a:rPr sz="1750" spc="-15" dirty="0">
                <a:latin typeface="Arial Black" panose="020B0A04020102020204"/>
                <a:cs typeface="Arial Black" panose="020B0A04020102020204"/>
              </a:rPr>
              <a:t> </a:t>
            </a:r>
            <a:r>
              <a:rPr sz="1750" spc="-10" dirty="0">
                <a:latin typeface="Arial Black" panose="020B0A04020102020204"/>
                <a:cs typeface="Arial Black" panose="020B0A04020102020204"/>
              </a:rPr>
              <a:t>ΠΗΔΑΛΙΟΥ.</a:t>
            </a:r>
            <a:endParaRPr sz="1750">
              <a:latin typeface="Arial Black" panose="020B0A04020102020204"/>
              <a:cs typeface="Arial Black" panose="020B0A04020102020204"/>
            </a:endParaRPr>
          </a:p>
          <a:p>
            <a:pPr>
              <a:lnSpc>
                <a:spcPct val="100000"/>
              </a:lnSpc>
              <a:spcBef>
                <a:spcPts val="10"/>
              </a:spcBef>
            </a:pPr>
            <a:endParaRPr sz="2300">
              <a:latin typeface="Arial Black" panose="020B0A04020102020204"/>
              <a:cs typeface="Arial Black" panose="020B0A04020102020204"/>
            </a:endParaRPr>
          </a:p>
          <a:p>
            <a:pPr marL="51435" marR="5080" indent="-39370">
              <a:lnSpc>
                <a:spcPct val="121000"/>
              </a:lnSpc>
            </a:pPr>
            <a:r>
              <a:rPr sz="2625" spc="-922" baseline="3000" dirty="0">
                <a:solidFill>
                  <a:srgbClr val="FF0000"/>
                </a:solidFill>
                <a:latin typeface="Wingdings" panose="05000000000000000000"/>
                <a:cs typeface="Wingdings" panose="05000000000000000000"/>
              </a:rPr>
              <a:t></a:t>
            </a:r>
            <a:r>
              <a:rPr sz="1750" spc="-615">
                <a:latin typeface="Arial Black" panose="020B0A04020102020204"/>
                <a:cs typeface="Arial Black" panose="020B0A04020102020204"/>
              </a:rPr>
              <a:t>Η</a:t>
            </a:r>
            <a:r>
              <a:rPr sz="1750" spc="-5">
                <a:latin typeface="Arial Black" panose="020B0A04020102020204"/>
                <a:cs typeface="Arial Black" panose="020B0A04020102020204"/>
              </a:rPr>
              <a:t> </a:t>
            </a:r>
            <a:r>
              <a:rPr lang="el-GR" sz="1750" spc="-5" dirty="0" smtClean="0">
                <a:latin typeface="Arial Black" panose="020B0A04020102020204"/>
                <a:cs typeface="Arial Black" panose="020B0A04020102020204"/>
              </a:rPr>
              <a:t> </a:t>
            </a:r>
            <a:r>
              <a:rPr sz="1750" smtClean="0">
                <a:latin typeface="Arial Black" panose="020B0A04020102020204"/>
                <a:cs typeface="Arial Black" panose="020B0A04020102020204"/>
              </a:rPr>
              <a:t>ΠΛΗΡΗΣ</a:t>
            </a:r>
            <a:r>
              <a:rPr sz="1750" spc="-40" smtClean="0">
                <a:latin typeface="Arial Black" panose="020B0A04020102020204"/>
                <a:cs typeface="Arial Black" panose="020B0A04020102020204"/>
              </a:rPr>
              <a:t> </a:t>
            </a:r>
            <a:r>
              <a:rPr sz="1750" dirty="0">
                <a:latin typeface="Arial Black" panose="020B0A04020102020204"/>
                <a:cs typeface="Arial Black" panose="020B0A04020102020204"/>
              </a:rPr>
              <a:t>ΠΕΡΙΣΤΡΟΦΗ</a:t>
            </a:r>
            <a:r>
              <a:rPr sz="1750" spc="-25" dirty="0">
                <a:latin typeface="Arial Black" panose="020B0A04020102020204"/>
                <a:cs typeface="Arial Black" panose="020B0A04020102020204"/>
              </a:rPr>
              <a:t> </a:t>
            </a:r>
            <a:r>
              <a:rPr sz="1750" dirty="0">
                <a:latin typeface="Arial Black" panose="020B0A04020102020204"/>
                <a:cs typeface="Arial Black" panose="020B0A04020102020204"/>
              </a:rPr>
              <a:t>ΤΟΥ</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ΣΥΣΤΗΜΑΤΟΣ</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ΚΑΤΑ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360°</a:t>
            </a:r>
            <a:r>
              <a:rPr sz="1750" spc="-10" dirty="0">
                <a:latin typeface="Arial Black" panose="020B0A04020102020204"/>
                <a:cs typeface="Arial Black" panose="020B0A04020102020204"/>
              </a:rPr>
              <a:t> ΠΡΟΣΔΙΔΕΙ </a:t>
            </a:r>
            <a:r>
              <a:rPr sz="1750" dirty="0">
                <a:latin typeface="Arial Black" panose="020B0A04020102020204"/>
                <a:cs typeface="Arial Black" panose="020B0A04020102020204"/>
              </a:rPr>
              <a:t>ΕΝΤΥΠΩΣΙΑΚΕΣ</a:t>
            </a:r>
            <a:r>
              <a:rPr sz="1750" spc="-45" dirty="0">
                <a:latin typeface="Arial Black" panose="020B0A04020102020204"/>
                <a:cs typeface="Arial Black" panose="020B0A04020102020204"/>
              </a:rPr>
              <a:t> </a:t>
            </a:r>
            <a:r>
              <a:rPr sz="1750" dirty="0">
                <a:latin typeface="Arial Black" panose="020B0A04020102020204"/>
                <a:cs typeface="Arial Black" panose="020B0A04020102020204"/>
              </a:rPr>
              <a:t>ΔΥΝΑΤΟΤΗΤΕΣ</a:t>
            </a:r>
            <a:r>
              <a:rPr sz="1750" spc="-30" dirty="0">
                <a:latin typeface="Arial Black" panose="020B0A04020102020204"/>
                <a:cs typeface="Arial Black" panose="020B0A04020102020204"/>
              </a:rPr>
              <a:t> </a:t>
            </a:r>
            <a:r>
              <a:rPr sz="1750" dirty="0">
                <a:latin typeface="Arial Black" panose="020B0A04020102020204"/>
                <a:cs typeface="Arial Black" panose="020B0A04020102020204"/>
              </a:rPr>
              <a:t>ΕΛΙΓΜΩΝ</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ΣΤΟ</a:t>
            </a:r>
            <a:r>
              <a:rPr sz="1750" spc="-35" dirty="0">
                <a:latin typeface="Arial Black" panose="020B0A04020102020204"/>
                <a:cs typeface="Arial Black" panose="020B0A04020102020204"/>
              </a:rPr>
              <a:t> </a:t>
            </a:r>
            <a:r>
              <a:rPr sz="1750" spc="-10" dirty="0">
                <a:latin typeface="Arial Black" panose="020B0A04020102020204"/>
                <a:cs typeface="Arial Black" panose="020B0A04020102020204"/>
              </a:rPr>
              <a:t>ΠΛΟΙΟ.</a:t>
            </a:r>
            <a:endParaRPr sz="1750">
              <a:latin typeface="Arial Black" panose="020B0A04020102020204"/>
              <a:cs typeface="Arial Black" panose="020B0A04020102020204"/>
            </a:endParaRPr>
          </a:p>
          <a:p>
            <a:pPr>
              <a:lnSpc>
                <a:spcPct val="100000"/>
              </a:lnSpc>
              <a:spcBef>
                <a:spcPts val="55"/>
              </a:spcBef>
            </a:pPr>
            <a:endParaRPr sz="2250">
              <a:latin typeface="Arial Black" panose="020B0A04020102020204"/>
              <a:cs typeface="Arial Black" panose="020B0A04020102020204"/>
            </a:endParaRPr>
          </a:p>
          <a:p>
            <a:pPr marL="51435" marR="316230" indent="-39370">
              <a:lnSpc>
                <a:spcPct val="121000"/>
              </a:lnSpc>
            </a:pPr>
            <a:r>
              <a:rPr sz="2625" spc="-615" baseline="3000" smtClean="0">
                <a:solidFill>
                  <a:srgbClr val="FF0000"/>
                </a:solidFill>
                <a:latin typeface="Wingdings" panose="05000000000000000000"/>
                <a:cs typeface="Wingdings" panose="05000000000000000000"/>
              </a:rPr>
              <a:t></a:t>
            </a:r>
            <a:r>
              <a:rPr lang="el-GR" sz="1750" spc="-409" baseline="3000" dirty="0">
                <a:solidFill>
                  <a:srgbClr val="FF0000"/>
                </a:solidFill>
                <a:latin typeface="Arial Black" panose="020B0A04020102020204"/>
                <a:cs typeface="Wingdings" panose="05000000000000000000"/>
              </a:rPr>
              <a:t> </a:t>
            </a:r>
            <a:r>
              <a:rPr lang="el-GR" sz="1750" spc="-409" dirty="0" smtClean="0">
                <a:solidFill>
                  <a:srgbClr val="FF0000"/>
                </a:solidFill>
                <a:latin typeface="Arial Black" panose="020B0A04020102020204"/>
                <a:cs typeface="Wingdings" panose="05000000000000000000"/>
              </a:rPr>
              <a:t>    </a:t>
            </a:r>
            <a:r>
              <a:rPr lang="el-GR" sz="1750" spc="-15" dirty="0" smtClean="0">
                <a:latin typeface="Arial Black" panose="020B0A04020102020204"/>
                <a:cs typeface="Arial Black" panose="020B0A04020102020204"/>
              </a:rPr>
              <a:t>ΟΙ </a:t>
            </a:r>
            <a:r>
              <a:rPr sz="1750" smtClean="0">
                <a:latin typeface="Arial Black" panose="020B0A04020102020204"/>
                <a:cs typeface="Arial Black" panose="020B0A04020102020204"/>
              </a:rPr>
              <a:t>ΕΛΙΚΕΣ</a:t>
            </a:r>
            <a:r>
              <a:rPr sz="1750" spc="-30" smtClean="0">
                <a:latin typeface="Arial Black" panose="020B0A04020102020204"/>
                <a:cs typeface="Arial Black" panose="020B0A04020102020204"/>
              </a:rPr>
              <a:t> </a:t>
            </a:r>
            <a:r>
              <a:rPr sz="1750" dirty="0">
                <a:latin typeface="Arial Black" panose="020B0A04020102020204"/>
                <a:cs typeface="Arial Black" panose="020B0A04020102020204"/>
              </a:rPr>
              <a:t>ΜΠΟΡΕΙ</a:t>
            </a:r>
            <a:r>
              <a:rPr sz="1750" spc="-15" dirty="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20" dirty="0">
                <a:latin typeface="Arial Black" panose="020B0A04020102020204"/>
                <a:cs typeface="Arial Black" panose="020B0A04020102020204"/>
              </a:rPr>
              <a:t> </a:t>
            </a:r>
            <a:r>
              <a:rPr sz="1750" dirty="0">
                <a:latin typeface="Arial Black" panose="020B0A04020102020204"/>
                <a:cs typeface="Arial Black" panose="020B0A04020102020204"/>
              </a:rPr>
              <a:t>ΕΙΝΑΙ</a:t>
            </a:r>
            <a:r>
              <a:rPr sz="1750" spc="-20" dirty="0">
                <a:latin typeface="Arial Black" panose="020B0A04020102020204"/>
                <a:cs typeface="Arial Black" panose="020B0A04020102020204"/>
              </a:rPr>
              <a:t> </a:t>
            </a:r>
            <a:r>
              <a:rPr sz="1750">
                <a:latin typeface="Arial Black" panose="020B0A04020102020204"/>
                <a:cs typeface="Arial Black" panose="020B0A04020102020204"/>
              </a:rPr>
              <a:t>ΕΛΕΥΘΕΡΕΣ</a:t>
            </a:r>
            <a:r>
              <a:rPr sz="1750" spc="-10">
                <a:latin typeface="Arial Black" panose="020B0A04020102020204"/>
                <a:cs typeface="Arial Black" panose="020B0A04020102020204"/>
              </a:rPr>
              <a:t> </a:t>
            </a:r>
            <a:r>
              <a:rPr lang="el-GR" sz="1750" spc="-10" dirty="0">
                <a:latin typeface="Arial Black" panose="020B0A04020102020204"/>
                <a:cs typeface="Arial Black" panose="020B0A04020102020204"/>
              </a:rPr>
              <a:t>ή</a:t>
            </a:r>
            <a:r>
              <a:rPr sz="1750" spc="-10" smtClean="0">
                <a:latin typeface="Arial Black" panose="020B0A04020102020204"/>
                <a:cs typeface="Arial Black" panose="020B0A04020102020204"/>
              </a:rPr>
              <a:t> </a:t>
            </a:r>
            <a:r>
              <a:rPr sz="1750" dirty="0">
                <a:latin typeface="Arial Black" panose="020B0A04020102020204"/>
                <a:cs typeface="Arial Black" panose="020B0A04020102020204"/>
              </a:rPr>
              <a:t>ΝΑ</a:t>
            </a:r>
            <a:r>
              <a:rPr sz="1750" spc="-15" dirty="0">
                <a:latin typeface="Arial Black" panose="020B0A04020102020204"/>
                <a:cs typeface="Arial Black" panose="020B0A04020102020204"/>
              </a:rPr>
              <a:t> </a:t>
            </a:r>
            <a:r>
              <a:rPr sz="1750" spc="-10" dirty="0">
                <a:latin typeface="Arial Black" panose="020B0A04020102020204"/>
                <a:cs typeface="Arial Black" panose="020B0A04020102020204"/>
              </a:rPr>
              <a:t>ΠΕΡΙΒΑΛΛΟΝΤΑΙ </a:t>
            </a:r>
            <a:r>
              <a:rPr sz="1750" dirty="0">
                <a:latin typeface="Arial Black" panose="020B0A04020102020204"/>
                <a:cs typeface="Arial Black" panose="020B0A04020102020204"/>
              </a:rPr>
              <a:t>ΑΠΟ</a:t>
            </a:r>
            <a:r>
              <a:rPr sz="1750" spc="-35" dirty="0">
                <a:latin typeface="Arial Black" panose="020B0A04020102020204"/>
                <a:cs typeface="Arial Black" panose="020B0A04020102020204"/>
              </a:rPr>
              <a:t> </a:t>
            </a:r>
            <a:r>
              <a:rPr sz="1750" dirty="0">
                <a:latin typeface="Arial Black" panose="020B0A04020102020204"/>
                <a:cs typeface="Arial Black" panose="020B0A04020102020204"/>
              </a:rPr>
              <a:t>ΚΥΛΙΝΔΡΙΚΟ</a:t>
            </a:r>
            <a:r>
              <a:rPr sz="1750" spc="-40" dirty="0">
                <a:latin typeface="Arial Black" panose="020B0A04020102020204"/>
                <a:cs typeface="Arial Black" panose="020B0A04020102020204"/>
              </a:rPr>
              <a:t> </a:t>
            </a:r>
            <a:r>
              <a:rPr sz="1750" spc="-10" dirty="0">
                <a:latin typeface="Arial Black" panose="020B0A04020102020204"/>
                <a:cs typeface="Arial Black" panose="020B0A04020102020204"/>
              </a:rPr>
              <a:t>ΑΓΩΓΟ.</a:t>
            </a:r>
            <a:endParaRPr sz="175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15900" rIns="0" bIns="0" rtlCol="0">
            <a:spAutoFit/>
          </a:bodyPr>
          <a:lstStyle/>
          <a:p>
            <a:pPr marL="1750695" marR="5080" indent="-1469390">
              <a:lnSpc>
                <a:spcPct val="100000"/>
              </a:lnSpc>
              <a:spcBef>
                <a:spcPts val="100"/>
              </a:spcBef>
            </a:pPr>
            <a:r>
              <a:rPr sz="1800" b="0" u="none" dirty="0">
                <a:solidFill>
                  <a:srgbClr val="FFFFFF"/>
                </a:solidFill>
                <a:latin typeface="Arial Black" panose="020B0A04020102020204"/>
                <a:cs typeface="Arial Black" panose="020B0A04020102020204"/>
              </a:rPr>
              <a:t>ΗΛΕΚΤΡΟΚΙΝΗΤΕΣ</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ΕΛΙΚΕΣ</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ΣΕ</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ΠΕΡΙΣΤΡΕΦΟΜΕΝΟ </a:t>
            </a:r>
            <a:r>
              <a:rPr sz="1800" b="0" u="heavy" spc="-10" dirty="0">
                <a:solidFill>
                  <a:srgbClr val="FFFFFF"/>
                </a:solidFill>
                <a:uFill>
                  <a:solidFill>
                    <a:srgbClr val="FFFFFF"/>
                  </a:solidFill>
                </a:uFill>
                <a:latin typeface="Arial Black" panose="020B0A04020102020204"/>
                <a:cs typeface="Arial Black" panose="020B0A04020102020204"/>
              </a:rPr>
              <a:t>ΚΕΛΥΦΟΣ</a:t>
            </a:r>
            <a:r>
              <a:rPr sz="1800" b="0" u="none" spc="-1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STEERABLE</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AZIMUTH</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DRIVE</a:t>
            </a:r>
            <a:r>
              <a:rPr sz="1800" b="0" u="none" spc="5" dirty="0">
                <a:solidFill>
                  <a:srgbClr val="FFFFFF"/>
                </a:solidFill>
                <a:uFill>
                  <a:solidFill>
                    <a:srgbClr val="FFFFFF"/>
                  </a:solidFill>
                </a:uFill>
                <a:latin typeface="Arial Black" panose="020B0A04020102020204"/>
                <a:cs typeface="Arial Black" panose="020B0A04020102020204"/>
              </a:rPr>
              <a:t> </a:t>
            </a:r>
            <a:r>
              <a:rPr sz="1800" b="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spTree>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673100" y="208279"/>
            <a:ext cx="8185180" cy="1305486"/>
          </a:xfrm>
          <a:prstGeom prst="rect">
            <a:avLst/>
          </a:prstGeom>
        </p:spPr>
        <p:txBody>
          <a:bodyPr vert="horz" wrap="square" lIns="0" tIns="12700" rIns="0" bIns="0" rtlCol="0">
            <a:spAutoFit/>
          </a:bodyPr>
          <a:lstStyle/>
          <a:p>
            <a:pPr marL="38100">
              <a:lnSpc>
                <a:spcPct val="100000"/>
              </a:lnSpc>
              <a:spcBef>
                <a:spcPts val="100"/>
              </a:spcBef>
            </a:pPr>
            <a:r>
              <a:rPr lang="el-GR" sz="1800" b="0" u="none" dirty="0" smtClean="0">
                <a:solidFill>
                  <a:srgbClr val="FFFFFF"/>
                </a:solidFill>
                <a:latin typeface="Arial Black" panose="020B0A04020102020204"/>
                <a:cs typeface="Arial Black" panose="020B0A04020102020204"/>
              </a:rPr>
              <a:t> ΗΛΕΚΤΡΟΚΙΝΗΤΕΣ ΕΛΙΚΕΣ ΣΕ ΠΕΡΙΣΤΡΕΦΟΜΕΝΟ ΚΕΛΥΦΟΣ </a:t>
            </a:r>
            <a:br>
              <a:rPr lang="el-GR" sz="3600" u="none" spc="-225" baseline="-30000" dirty="0" smtClean="0">
                <a:solidFill>
                  <a:srgbClr val="FFFFFF"/>
                </a:solidFill>
              </a:rPr>
            </a:br>
            <a:br>
              <a:rPr lang="el-GR" sz="3600" u="none" spc="-225" baseline="-30000" dirty="0" smtClean="0">
                <a:solidFill>
                  <a:srgbClr val="FFFFFF"/>
                </a:solidFill>
              </a:rPr>
            </a:br>
            <a:br>
              <a:rPr lang="el-GR" sz="3600" u="none" spc="-225" baseline="-30000" dirty="0" smtClean="0">
                <a:solidFill>
                  <a:srgbClr val="FFFFFF"/>
                </a:solidFill>
              </a:rPr>
            </a:br>
            <a:r>
              <a:rPr sz="1800" b="0" u="none" spc="5" smtClean="0">
                <a:solidFill>
                  <a:srgbClr val="FFFFFF"/>
                </a:solidFill>
                <a:latin typeface="Arial Black" panose="020B0A04020102020204"/>
                <a:cs typeface="Arial Black" panose="020B0A04020102020204"/>
              </a:rPr>
              <a:t>Φ</a:t>
            </a:r>
            <a:r>
              <a:rPr sz="1800" b="0" u="none" smtClean="0">
                <a:solidFill>
                  <a:srgbClr val="FFFFFF"/>
                </a:solidFill>
                <a:latin typeface="Arial Black" panose="020B0A04020102020204"/>
                <a:cs typeface="Arial Black" panose="020B0A04020102020204"/>
              </a:rPr>
              <a:t>Ο</a:t>
            </a:r>
            <a:r>
              <a:rPr sz="1800" b="0" u="none" spc="5" smtClean="0">
                <a:solidFill>
                  <a:srgbClr val="FFFFFF"/>
                </a:solidFill>
                <a:latin typeface="Arial Black" panose="020B0A04020102020204"/>
                <a:cs typeface="Arial Black" panose="020B0A04020102020204"/>
              </a:rPr>
              <a:t>Μ</a:t>
            </a:r>
            <a:r>
              <a:rPr sz="1800" b="0" u="none" spc="-5" smtClean="0">
                <a:solidFill>
                  <a:srgbClr val="FFFFFF"/>
                </a:solidFill>
                <a:latin typeface="Arial Black" panose="020B0A04020102020204"/>
                <a:cs typeface="Arial Black" panose="020B0A04020102020204"/>
              </a:rPr>
              <a:t>ΕΝ</a:t>
            </a:r>
            <a:r>
              <a:rPr sz="1800" b="0" u="none" smtClean="0">
                <a:solidFill>
                  <a:srgbClr val="FFFFFF"/>
                </a:solidFill>
                <a:latin typeface="Arial Black" panose="020B0A04020102020204"/>
                <a:cs typeface="Arial Black" panose="020B0A04020102020204"/>
              </a:rPr>
              <a:t>Ο </a:t>
            </a:r>
            <a:r>
              <a:rPr sz="1800" b="0" u="none" spc="-10" dirty="0">
                <a:solidFill>
                  <a:srgbClr val="FFFFFF"/>
                </a:solidFill>
                <a:latin typeface="Arial Black" panose="020B0A04020102020204"/>
                <a:cs typeface="Arial Black" panose="020B0A04020102020204"/>
              </a:rPr>
              <a:t>ΚΕΛΥΦΟΣ</a:t>
            </a:r>
            <a:endParaRPr sz="1800">
              <a:latin typeface="Arial Black" panose="020B0A04020102020204"/>
              <a:cs typeface="Arial Black" panose="020B0A04020102020204"/>
            </a:endParaRPr>
          </a:p>
        </p:txBody>
      </p:sp>
      <p:sp>
        <p:nvSpPr>
          <p:cNvPr id="7" name="object 7"/>
          <p:cNvSpPr/>
          <p:nvPr/>
        </p:nvSpPr>
        <p:spPr>
          <a:xfrm>
            <a:off x="711200" y="553719"/>
            <a:ext cx="7721600" cy="0"/>
          </a:xfrm>
          <a:custGeom>
            <a:avLst/>
            <a:gdLst/>
            <a:ahLst/>
            <a:cxnLst/>
            <a:rect l="l" t="t" r="r" b="b"/>
            <a:pathLst>
              <a:path w="7721600">
                <a:moveTo>
                  <a:pt x="0" y="0"/>
                </a:moveTo>
                <a:lnTo>
                  <a:pt x="7721600" y="0"/>
                </a:lnTo>
              </a:path>
            </a:pathLst>
          </a:custGeom>
          <a:ln w="17780">
            <a:solidFill>
              <a:srgbClr val="FFFFFF"/>
            </a:solidFill>
          </a:ln>
        </p:spPr>
        <p:txBody>
          <a:bodyPr wrap="square" lIns="0" tIns="0" rIns="0" bIns="0" rtlCol="0"/>
          <a:lstStyle/>
          <a:p/>
        </p:txBody>
      </p:sp>
      <p:sp>
        <p:nvSpPr>
          <p:cNvPr id="8" name="object 8"/>
          <p:cNvSpPr txBox="1"/>
          <p:nvPr/>
        </p:nvSpPr>
        <p:spPr>
          <a:xfrm>
            <a:off x="285720" y="214290"/>
            <a:ext cx="8572560" cy="579646"/>
          </a:xfrm>
          <a:prstGeom prst="rect">
            <a:avLst/>
          </a:prstGeom>
        </p:spPr>
        <p:txBody>
          <a:bodyPr vert="horz" wrap="square" lIns="0" tIns="12700" rIns="0" bIns="0" rtlCol="0">
            <a:spAutoFit/>
          </a:bodyPr>
          <a:lstStyle/>
          <a:p>
            <a:pPr marL="12700">
              <a:lnSpc>
                <a:spcPct val="100000"/>
              </a:lnSpc>
              <a:spcBef>
                <a:spcPts val="100"/>
              </a:spcBef>
            </a:pPr>
            <a:endParaRPr lang="el-GR" sz="1800" u="heavy"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100"/>
              </a:spcBef>
            </a:pPr>
            <a:r>
              <a:rPr lang="el-GR" dirty="0">
                <a:solidFill>
                  <a:srgbClr val="FFFFFF"/>
                </a:solidFill>
                <a:uFill>
                  <a:solidFill>
                    <a:srgbClr val="FFFFFF"/>
                  </a:solidFill>
                </a:uFill>
                <a:latin typeface="Arial Black" panose="020B0A04020102020204"/>
                <a:cs typeface="Arial Black" panose="020B0A04020102020204"/>
              </a:rPr>
              <a:t> </a:t>
            </a:r>
            <a:r>
              <a:rPr lang="el-GR" dirty="0" smtClean="0">
                <a:solidFill>
                  <a:srgbClr val="FFFFFF"/>
                </a:solidFill>
                <a:uFill>
                  <a:solidFill>
                    <a:srgbClr val="FFFFFF"/>
                  </a:solidFill>
                </a:uFill>
                <a:latin typeface="Arial Black" panose="020B0A04020102020204"/>
                <a:cs typeface="Arial Black" panose="020B0A04020102020204"/>
              </a:rPr>
              <a:t>                </a:t>
            </a:r>
            <a:r>
              <a:rPr lang="el-GR" u="heavy" dirty="0" smtClean="0">
                <a:solidFill>
                  <a:srgbClr val="FFFFFF"/>
                </a:solidFill>
                <a:uFill>
                  <a:solidFill>
                    <a:srgbClr val="FFFFFF"/>
                  </a:solidFill>
                </a:uFill>
                <a:latin typeface="Arial Black" panose="020B0A04020102020204"/>
                <a:cs typeface="Arial Black" panose="020B0A04020102020204"/>
              </a:rPr>
              <a:t> </a:t>
            </a:r>
            <a:r>
              <a:rPr sz="1800" u="heavy" smtClean="0">
                <a:solidFill>
                  <a:srgbClr val="FFFFFF"/>
                </a:solidFill>
                <a:uFill>
                  <a:solidFill>
                    <a:srgbClr val="FFFFFF"/>
                  </a:solidFill>
                </a:uFill>
                <a:latin typeface="Arial Black" panose="020B0A04020102020204"/>
                <a:cs typeface="Arial Black" panose="020B0A04020102020204"/>
              </a:rPr>
              <a:t>STEERABLE</a:t>
            </a:r>
            <a:r>
              <a:rPr sz="1800" u="heavy" spc="-5" smtClean="0">
                <a:solidFill>
                  <a:srgbClr val="FFFFFF"/>
                </a:solidFill>
                <a:uFill>
                  <a:solidFill>
                    <a:srgbClr val="FFFFFF"/>
                  </a:solidFill>
                </a:uFill>
                <a:latin typeface="Arial Black" panose="020B0A04020102020204"/>
                <a:cs typeface="Arial Black" panose="020B0A04020102020204"/>
              </a:rPr>
              <a:t> </a:t>
            </a:r>
            <a:r>
              <a:rPr sz="1800" u="heavy" dirty="0">
                <a:solidFill>
                  <a:srgbClr val="FFFFFF"/>
                </a:solidFill>
                <a:uFill>
                  <a:solidFill>
                    <a:srgbClr val="FFFFFF"/>
                  </a:solidFill>
                </a:uFill>
                <a:latin typeface="Arial Black" panose="020B0A04020102020204"/>
                <a:cs typeface="Arial Black" panose="020B0A04020102020204"/>
              </a:rPr>
              <a:t>AZIMUTH</a:t>
            </a:r>
            <a:r>
              <a:rPr sz="1800" u="heavy" spc="-15" dirty="0">
                <a:solidFill>
                  <a:srgbClr val="FFFFFF"/>
                </a:solidFill>
                <a:uFill>
                  <a:solidFill>
                    <a:srgbClr val="FFFFFF"/>
                  </a:solidFill>
                </a:uFill>
                <a:latin typeface="Arial Black" panose="020B0A04020102020204"/>
                <a:cs typeface="Arial Black" panose="020B0A04020102020204"/>
              </a:rPr>
              <a:t> </a:t>
            </a:r>
            <a:r>
              <a:rPr sz="1800" u="heavy" dirty="0">
                <a:solidFill>
                  <a:srgbClr val="FFFFFF"/>
                </a:solidFill>
                <a:uFill>
                  <a:solidFill>
                    <a:srgbClr val="FFFFFF"/>
                  </a:solidFill>
                </a:uFill>
                <a:latin typeface="Arial Black" panose="020B0A04020102020204"/>
                <a:cs typeface="Arial Black" panose="020B0A04020102020204"/>
              </a:rPr>
              <a:t>DRIVE </a:t>
            </a:r>
            <a:r>
              <a:rPr sz="180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674369" y="1158239"/>
            <a:ext cx="7299959" cy="5477510"/>
          </a:xfrm>
          <a:prstGeom prst="rect">
            <a:avLst/>
          </a:prstGeom>
        </p:spPr>
      </p:pic>
    </p:spTree>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4629"/>
            <a:ext cx="8643908" cy="784839"/>
            <a:chOff x="285750" y="214629"/>
            <a:chExt cx="8643908" cy="784839"/>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357158" y="285728"/>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285720" y="214290"/>
            <a:ext cx="8572560" cy="720710"/>
          </a:xfrm>
          <a:prstGeom prst="rect">
            <a:avLst/>
          </a:prstGeom>
        </p:spPr>
        <p:txBody>
          <a:bodyPr vert="horz" wrap="square" lIns="0" tIns="12700" rIns="0" bIns="0" rtlCol="0">
            <a:spAutoFit/>
          </a:bodyPr>
          <a:lstStyle/>
          <a:p>
            <a:pPr marL="38100">
              <a:lnSpc>
                <a:spcPct val="100000"/>
              </a:lnSpc>
              <a:spcBef>
                <a:spcPts val="100"/>
              </a:spcBef>
            </a:pPr>
            <a:r>
              <a:rPr lang="el-GR" sz="1800" b="0" u="none" dirty="0" smtClean="0">
                <a:solidFill>
                  <a:srgbClr val="FFFFFF"/>
                </a:solidFill>
                <a:latin typeface="Arial Black" panose="020B0A04020102020204"/>
                <a:cs typeface="Arial Black" panose="020B0A04020102020204"/>
              </a:rPr>
              <a:t>     ΗΛΕΚΤΡΟΚΙΝΗΤΕΣ ΕΛΙΚΕΣ ΣΕ ΠΕΡΙΣΤΡΕΦΟΜΕΝΟ ΚΕΛΥΦΟΣ </a:t>
            </a:r>
            <a:br>
              <a:rPr lang="el-GR" sz="3600" u="none" spc="-225" baseline="-30000" dirty="0" smtClean="0">
                <a:solidFill>
                  <a:srgbClr val="FFFFFF"/>
                </a:solidFill>
              </a:rPr>
            </a:br>
            <a:r>
              <a:rPr lang="en-US" u="none" spc="-225" baseline="-30000" dirty="0" smtClean="0">
                <a:solidFill>
                  <a:srgbClr val="FFFFFF"/>
                </a:solidFill>
              </a:rPr>
              <a:t>                                                      STEERABLE  AZIMUTH  DRIVE  SYSTEM</a:t>
            </a:r>
            <a:endParaRPr>
              <a:latin typeface="Arial Black" panose="020B0A04020102020204"/>
              <a:cs typeface="Arial Black" panose="020B0A04020102020204"/>
            </a:endParaRPr>
          </a:p>
        </p:txBody>
      </p:sp>
      <p:sp>
        <p:nvSpPr>
          <p:cNvPr id="7" name="object 7"/>
          <p:cNvSpPr/>
          <p:nvPr/>
        </p:nvSpPr>
        <p:spPr>
          <a:xfrm>
            <a:off x="711200" y="553719"/>
            <a:ext cx="7721600" cy="0"/>
          </a:xfrm>
          <a:custGeom>
            <a:avLst/>
            <a:gdLst/>
            <a:ahLst/>
            <a:cxnLst/>
            <a:rect l="l" t="t" r="r" b="b"/>
            <a:pathLst>
              <a:path w="7721600">
                <a:moveTo>
                  <a:pt x="0" y="0"/>
                </a:moveTo>
                <a:lnTo>
                  <a:pt x="7721600" y="0"/>
                </a:lnTo>
              </a:path>
            </a:pathLst>
          </a:custGeom>
          <a:ln w="17780">
            <a:solidFill>
              <a:srgbClr val="FFFFFF"/>
            </a:solidFill>
          </a:ln>
        </p:spPr>
        <p:txBody>
          <a:bodyPr wrap="square" lIns="0" tIns="0" rIns="0" bIns="0" rtlCol="0"/>
          <a:lstStyle/>
          <a:p/>
        </p:txBody>
      </p:sp>
      <p:sp>
        <p:nvSpPr>
          <p:cNvPr id="8" name="object 8"/>
          <p:cNvSpPr txBox="1"/>
          <p:nvPr/>
        </p:nvSpPr>
        <p:spPr>
          <a:xfrm>
            <a:off x="357158" y="214290"/>
            <a:ext cx="8501122" cy="289823"/>
          </a:xfrm>
          <a:prstGeom prst="rect">
            <a:avLst/>
          </a:prstGeom>
        </p:spPr>
        <p:txBody>
          <a:bodyPr vert="horz" wrap="square" lIns="0" tIns="12700" rIns="0" bIns="0" rtlCol="0">
            <a:spAutoFit/>
          </a:bodyPr>
          <a:lstStyle/>
          <a:p>
            <a:pPr marL="12700">
              <a:lnSpc>
                <a:spcPct val="100000"/>
              </a:lnSpc>
              <a:spcBef>
                <a:spcPts val="100"/>
              </a:spcBef>
            </a:pPr>
            <a:r>
              <a:rPr lang="el-GR" sz="1800" u="heavy" dirty="0" smtClean="0">
                <a:solidFill>
                  <a:srgbClr val="FFFFFF"/>
                </a:solidFill>
                <a:uFill>
                  <a:solidFill>
                    <a:srgbClr val="FFFFFF"/>
                  </a:solidFill>
                </a:uFill>
                <a:latin typeface="Arial Black" panose="020B0A04020102020204"/>
                <a:cs typeface="Arial Black" panose="020B0A04020102020204"/>
              </a:rPr>
              <a:t> </a:t>
            </a:r>
            <a:endParaRPr sz="180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787400" y="1219200"/>
            <a:ext cx="7073900" cy="5353050"/>
          </a:xfrm>
          <a:prstGeom prst="rect">
            <a:avLst/>
          </a:prstGeom>
        </p:spPr>
      </p:pic>
    </p:spTree>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20" y="214629"/>
            <a:ext cx="8572530" cy="784839"/>
            <a:chOff x="285720" y="214629"/>
            <a:chExt cx="8572530" cy="784839"/>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20" y="285728"/>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673100" y="208279"/>
            <a:ext cx="7792084" cy="289823"/>
          </a:xfrm>
          <a:prstGeom prst="rect">
            <a:avLst/>
          </a:prstGeom>
        </p:spPr>
        <p:txBody>
          <a:bodyPr vert="horz" wrap="square" lIns="0" tIns="12700" rIns="0" bIns="0" rtlCol="0">
            <a:spAutoFit/>
          </a:bodyPr>
          <a:lstStyle/>
          <a:p>
            <a:pPr marL="38100">
              <a:lnSpc>
                <a:spcPct val="100000"/>
              </a:lnSpc>
              <a:spcBef>
                <a:spcPts val="100"/>
              </a:spcBef>
            </a:pPr>
            <a:r>
              <a:rPr lang="el-GR" sz="1800" b="0" u="none" dirty="0" smtClean="0">
                <a:solidFill>
                  <a:srgbClr val="FFFFFF"/>
                </a:solidFill>
                <a:latin typeface="Arial Black" panose="020B0A04020102020204"/>
                <a:cs typeface="Arial Black" panose="020B0A04020102020204"/>
              </a:rPr>
              <a:t> </a:t>
            </a:r>
            <a:endParaRPr sz="1800">
              <a:latin typeface="Arial Black" panose="020B0A04020102020204"/>
              <a:cs typeface="Arial Black" panose="020B0A04020102020204"/>
            </a:endParaRPr>
          </a:p>
        </p:txBody>
      </p:sp>
      <p:sp>
        <p:nvSpPr>
          <p:cNvPr id="7" name="object 7"/>
          <p:cNvSpPr/>
          <p:nvPr/>
        </p:nvSpPr>
        <p:spPr>
          <a:xfrm>
            <a:off x="711200" y="553719"/>
            <a:ext cx="7721600" cy="0"/>
          </a:xfrm>
          <a:custGeom>
            <a:avLst/>
            <a:gdLst/>
            <a:ahLst/>
            <a:cxnLst/>
            <a:rect l="l" t="t" r="r" b="b"/>
            <a:pathLst>
              <a:path w="7721600">
                <a:moveTo>
                  <a:pt x="0" y="0"/>
                </a:moveTo>
                <a:lnTo>
                  <a:pt x="7721600" y="0"/>
                </a:lnTo>
              </a:path>
            </a:pathLst>
          </a:custGeom>
          <a:ln w="17780">
            <a:solidFill>
              <a:srgbClr val="FFFFFF"/>
            </a:solidFill>
          </a:ln>
        </p:spPr>
        <p:txBody>
          <a:bodyPr wrap="square" lIns="0" tIns="0" rIns="0" bIns="0" rtlCol="0"/>
          <a:lstStyle/>
          <a:p/>
        </p:txBody>
      </p:sp>
      <p:sp>
        <p:nvSpPr>
          <p:cNvPr id="8" name="object 8"/>
          <p:cNvSpPr txBox="1"/>
          <p:nvPr/>
        </p:nvSpPr>
        <p:spPr>
          <a:xfrm>
            <a:off x="2169160" y="558800"/>
            <a:ext cx="4802505" cy="289823"/>
          </a:xfrm>
          <a:prstGeom prst="rect">
            <a:avLst/>
          </a:prstGeom>
        </p:spPr>
        <p:txBody>
          <a:bodyPr vert="horz" wrap="square" lIns="0" tIns="12700" rIns="0" bIns="0" rtlCol="0">
            <a:spAutoFit/>
          </a:bodyPr>
          <a:lstStyle/>
          <a:p>
            <a:pPr marL="12700">
              <a:lnSpc>
                <a:spcPct val="100000"/>
              </a:lnSpc>
              <a:spcBef>
                <a:spcPts val="100"/>
              </a:spcBef>
            </a:pPr>
            <a:r>
              <a:rPr lang="el-GR" sz="1800" u="heavy" dirty="0" smtClean="0">
                <a:solidFill>
                  <a:srgbClr val="FFFFFF"/>
                </a:solidFill>
                <a:uFill>
                  <a:solidFill>
                    <a:srgbClr val="FFFFFF"/>
                  </a:solidFill>
                </a:uFill>
                <a:latin typeface="Arial Black" panose="020B0A04020102020204"/>
                <a:cs typeface="Arial Black" panose="020B0A04020102020204"/>
              </a:rPr>
              <a:t> </a:t>
            </a:r>
            <a:endParaRPr sz="180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1855470" y="1071880"/>
            <a:ext cx="5215889" cy="5499100"/>
          </a:xfrm>
          <a:prstGeom prst="rect">
            <a:avLst/>
          </a:prstGeom>
        </p:spPr>
      </p:pic>
      <p:sp>
        <p:nvSpPr>
          <p:cNvPr id="10" name="object 5"/>
          <p:cNvSpPr/>
          <p:nvPr/>
        </p:nvSpPr>
        <p:spPr>
          <a:xfrm>
            <a:off x="285720" y="214290"/>
            <a:ext cx="8572500" cy="785818"/>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a:r>
              <a:rPr lang="el-GR" dirty="0"/>
              <a:t> </a:t>
            </a:r>
            <a:r>
              <a:rPr lang="el-GR" dirty="0" smtClean="0"/>
              <a:t>    </a:t>
            </a:r>
            <a:r>
              <a:rPr lang="el-GR" u="sng" dirty="0" smtClean="0">
                <a:solidFill>
                  <a:schemeClr val="bg1"/>
                </a:solidFill>
                <a:latin typeface="Arial Black" panose="020B0A04020102020204" pitchFamily="34" charset="0"/>
              </a:rPr>
              <a:t>ΗΛΕΚΤΡΟΚΙΝΗΤΕΣ  ΕΛΙΚΕΣ ΣΕ ΠΕΡΙΣΤΡΕΦΟΜΕΝΟ ΚΕΛΥΦΟΣ</a:t>
            </a:r>
            <a:endParaRPr lang="en-US" u="sng" dirty="0" smtClean="0">
              <a:solidFill>
                <a:schemeClr val="bg1"/>
              </a:solidFill>
              <a:latin typeface="Arial Black" panose="020B0A04020102020204" pitchFamily="34" charset="0"/>
            </a:endParaRPr>
          </a:p>
          <a:p>
            <a:r>
              <a:rPr lang="en-US" dirty="0">
                <a:solidFill>
                  <a:schemeClr val="bg1"/>
                </a:solidFill>
                <a:latin typeface="Arial Black" panose="020B0A04020102020204" pitchFamily="34" charset="0"/>
              </a:rPr>
              <a:t> </a:t>
            </a:r>
            <a:r>
              <a:rPr lang="en-US" dirty="0" smtClean="0">
                <a:solidFill>
                  <a:schemeClr val="bg1"/>
                </a:solidFill>
                <a:latin typeface="Arial Black" panose="020B0A04020102020204" pitchFamily="34" charset="0"/>
              </a:rPr>
              <a:t>              </a:t>
            </a:r>
            <a:r>
              <a:rPr lang="en-US" u="sng" dirty="0" smtClean="0">
                <a:solidFill>
                  <a:schemeClr val="bg1"/>
                </a:solidFill>
                <a:latin typeface="Arial Black" panose="020B0A04020102020204" pitchFamily="34" charset="0"/>
              </a:rPr>
              <a:t> STEERABLE AZIMUTH DRIVE SYSTEM</a:t>
            </a:r>
            <a:endParaRPr u="sng">
              <a:latin typeface="Arial Black" panose="020B0A04020102020204" pitchFamily="34" charset="0"/>
            </a:endParaRPr>
          </a:p>
        </p:txBody>
      </p:sp>
    </p:spTree>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4290"/>
            <a:ext cx="8643908" cy="714079"/>
            <a:chOff x="285750" y="214290"/>
            <a:chExt cx="8643908" cy="714079"/>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357158" y="214290"/>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673100" y="208279"/>
            <a:ext cx="7792084" cy="391160"/>
          </a:xfrm>
          <a:prstGeom prst="rect">
            <a:avLst/>
          </a:prstGeom>
        </p:spPr>
        <p:txBody>
          <a:bodyPr vert="horz" wrap="square" lIns="0" tIns="12700" rIns="0" bIns="0" rtlCol="0">
            <a:spAutoFit/>
          </a:bodyPr>
          <a:lstStyle/>
          <a:p>
            <a:pPr marL="38100">
              <a:lnSpc>
                <a:spcPct val="100000"/>
              </a:lnSpc>
              <a:spcBef>
                <a:spcPts val="100"/>
              </a:spcBef>
            </a:pPr>
            <a:r>
              <a:rPr sz="1800" b="0" u="none">
                <a:solidFill>
                  <a:srgbClr val="FFFFFF"/>
                </a:solidFill>
                <a:latin typeface="Arial Black" panose="020B0A04020102020204"/>
                <a:cs typeface="Arial Black" panose="020B0A04020102020204"/>
              </a:rPr>
              <a:t>ΗΛΕΚΤΡΟΚΙΝΗΤΕΣ</a:t>
            </a:r>
            <a:r>
              <a:rPr sz="1800" b="0" u="none" spc="-5">
                <a:solidFill>
                  <a:srgbClr val="FFFFFF"/>
                </a:solidFill>
                <a:latin typeface="Arial Black" panose="020B0A04020102020204"/>
                <a:cs typeface="Arial Black" panose="020B0A04020102020204"/>
              </a:rPr>
              <a:t> </a:t>
            </a:r>
            <a:r>
              <a:rPr sz="1800" b="0" u="none" spc="-1100" smtClean="0">
                <a:solidFill>
                  <a:srgbClr val="FFFFFF"/>
                </a:solidFill>
                <a:latin typeface="Arial Black" panose="020B0A04020102020204"/>
                <a:cs typeface="Arial Black" panose="020B0A04020102020204"/>
              </a:rPr>
              <a:t>Ε</a:t>
            </a:r>
            <a:r>
              <a:rPr sz="3600" u="none" spc="-1230" baseline="-30000" smtClean="0">
                <a:solidFill>
                  <a:srgbClr val="FFFFFF"/>
                </a:solidFill>
              </a:rPr>
              <a:t>Ω</a:t>
            </a:r>
            <a:r>
              <a:rPr sz="1800" b="0" u="none" spc="-590" smtClean="0">
                <a:solidFill>
                  <a:srgbClr val="FFFFFF"/>
                </a:solidFill>
                <a:latin typeface="Arial Black" panose="020B0A04020102020204"/>
                <a:cs typeface="Arial Black" panose="020B0A04020102020204"/>
              </a:rPr>
              <a:t>Λ</a:t>
            </a:r>
            <a:r>
              <a:rPr sz="3600" u="none" spc="-1289" baseline="-30000" smtClean="0">
                <a:solidFill>
                  <a:srgbClr val="FFFFFF"/>
                </a:solidFill>
              </a:rPr>
              <a:t>Σ</a:t>
            </a:r>
            <a:r>
              <a:rPr sz="1800" b="0" u="none" spc="-5" smtClean="0">
                <a:solidFill>
                  <a:srgbClr val="FFFFFF"/>
                </a:solidFill>
                <a:latin typeface="Arial Black" panose="020B0A04020102020204"/>
                <a:cs typeface="Arial Black" panose="020B0A04020102020204"/>
              </a:rPr>
              <a:t>Ι</a:t>
            </a:r>
            <a:r>
              <a:rPr sz="1800" b="0" u="none" spc="-1345" smtClean="0">
                <a:solidFill>
                  <a:srgbClr val="FFFFFF"/>
                </a:solidFill>
                <a:latin typeface="Arial Black" panose="020B0A04020102020204"/>
                <a:cs typeface="Arial Black" panose="020B0A04020102020204"/>
              </a:rPr>
              <a:t>Κ</a:t>
            </a:r>
            <a:r>
              <a:rPr sz="3600" u="none" spc="-187" baseline="-30000" smtClean="0">
                <a:solidFill>
                  <a:srgbClr val="FFFFFF"/>
                </a:solidFill>
              </a:rPr>
              <a:t>Τ</a:t>
            </a:r>
            <a:r>
              <a:rPr sz="1800" b="0" u="none" spc="-1185" smtClean="0">
                <a:solidFill>
                  <a:srgbClr val="FFFFFF"/>
                </a:solidFill>
                <a:latin typeface="Arial Black" panose="020B0A04020102020204"/>
                <a:cs typeface="Arial Black" panose="020B0A04020102020204"/>
              </a:rPr>
              <a:t>Ε</a:t>
            </a:r>
            <a:r>
              <a:rPr sz="3600" u="none" spc="15" baseline="-30000" smtClean="0">
                <a:solidFill>
                  <a:srgbClr val="FFFFFF"/>
                </a:solidFill>
              </a:rPr>
              <a:t>Ι</a:t>
            </a:r>
            <a:r>
              <a:rPr sz="3600" u="none" spc="-1829" baseline="-30000" smtClean="0">
                <a:solidFill>
                  <a:srgbClr val="FFFFFF"/>
                </a:solidFill>
              </a:rPr>
              <a:t>Κ</a:t>
            </a:r>
            <a:r>
              <a:rPr sz="1800" b="0" u="none" spc="-210" smtClean="0">
                <a:solidFill>
                  <a:srgbClr val="FFFFFF"/>
                </a:solidFill>
                <a:latin typeface="Arial Black" panose="020B0A04020102020204"/>
                <a:cs typeface="Arial Black" panose="020B0A04020102020204"/>
              </a:rPr>
              <a:t>Σ</a:t>
            </a:r>
            <a:r>
              <a:rPr sz="3600" u="none" spc="-1597" baseline="-30000" smtClean="0">
                <a:solidFill>
                  <a:srgbClr val="FFFFFF"/>
                </a:solidFill>
              </a:rPr>
              <a:t>Ο</a:t>
            </a:r>
            <a:r>
              <a:rPr sz="1800" b="0" u="none" spc="-229" smtClean="0">
                <a:solidFill>
                  <a:srgbClr val="FFFFFF"/>
                </a:solidFill>
                <a:latin typeface="Arial Black" panose="020B0A04020102020204"/>
                <a:cs typeface="Arial Black" panose="020B0A04020102020204"/>
              </a:rPr>
              <a:t>Σ</a:t>
            </a:r>
            <a:r>
              <a:rPr sz="3600" u="none" spc="-1807" baseline="-30000" smtClean="0">
                <a:solidFill>
                  <a:srgbClr val="FFFFFF"/>
                </a:solidFill>
              </a:rPr>
              <a:t>Σ</a:t>
            </a:r>
            <a:r>
              <a:rPr sz="1800" b="0" u="none" smtClean="0">
                <a:solidFill>
                  <a:srgbClr val="FFFFFF"/>
                </a:solidFill>
                <a:latin typeface="Arial Black" panose="020B0A04020102020204"/>
                <a:cs typeface="Arial Black" panose="020B0A04020102020204"/>
              </a:rPr>
              <a:t>Ε</a:t>
            </a:r>
            <a:r>
              <a:rPr sz="1800" b="0" u="none" spc="-25" smtClean="0">
                <a:solidFill>
                  <a:srgbClr val="FFFFFF"/>
                </a:solidFill>
                <a:latin typeface="Arial Black" panose="020B0A04020102020204"/>
                <a:cs typeface="Arial Black" panose="020B0A04020102020204"/>
              </a:rPr>
              <a:t> </a:t>
            </a:r>
            <a:r>
              <a:rPr sz="3600" u="none" spc="-2145" baseline="-30000" smtClean="0">
                <a:solidFill>
                  <a:srgbClr val="FFFFFF"/>
                </a:solidFill>
              </a:rPr>
              <a:t>Τ</a:t>
            </a:r>
            <a:r>
              <a:rPr sz="1800" b="0" u="none" spc="-80" smtClean="0">
                <a:solidFill>
                  <a:srgbClr val="FFFFFF"/>
                </a:solidFill>
                <a:latin typeface="Arial Black" panose="020B0A04020102020204"/>
                <a:cs typeface="Arial Black" panose="020B0A04020102020204"/>
              </a:rPr>
              <a:t>Π</a:t>
            </a:r>
            <a:r>
              <a:rPr sz="3600" u="none" spc="-2287" baseline="-30000" smtClean="0">
                <a:solidFill>
                  <a:srgbClr val="FFFFFF"/>
                </a:solidFill>
              </a:rPr>
              <a:t>Ρ</a:t>
            </a:r>
            <a:r>
              <a:rPr sz="1800" b="0" u="none" spc="5" smtClean="0">
                <a:solidFill>
                  <a:srgbClr val="FFFFFF"/>
                </a:solidFill>
                <a:latin typeface="Arial Black" panose="020B0A04020102020204"/>
                <a:cs typeface="Arial Black" panose="020B0A04020102020204"/>
              </a:rPr>
              <a:t>Ε</a:t>
            </a:r>
            <a:r>
              <a:rPr sz="1800" b="0" u="none" spc="-1090" smtClean="0">
                <a:solidFill>
                  <a:srgbClr val="FFFFFF"/>
                </a:solidFill>
                <a:latin typeface="Arial Black" panose="020B0A04020102020204"/>
                <a:cs typeface="Arial Black" panose="020B0A04020102020204"/>
              </a:rPr>
              <a:t>Ρ</a:t>
            </a:r>
            <a:r>
              <a:rPr sz="3600" u="none" baseline="-30000" smtClean="0">
                <a:solidFill>
                  <a:srgbClr val="FFFFFF"/>
                </a:solidFill>
              </a:rPr>
              <a:t>Ι</a:t>
            </a:r>
            <a:r>
              <a:rPr sz="3600" u="none" spc="-1957" baseline="-30000" smtClean="0">
                <a:solidFill>
                  <a:srgbClr val="FFFFFF"/>
                </a:solidFill>
              </a:rPr>
              <a:t>Β</a:t>
            </a:r>
            <a:r>
              <a:rPr sz="1800" b="0" u="none" spc="-15" smtClean="0">
                <a:solidFill>
                  <a:srgbClr val="FFFFFF"/>
                </a:solidFill>
                <a:latin typeface="Arial Black" panose="020B0A04020102020204"/>
                <a:cs typeface="Arial Black" panose="020B0A04020102020204"/>
              </a:rPr>
              <a:t>Ι</a:t>
            </a:r>
            <a:r>
              <a:rPr sz="1800" b="0" u="none" spc="-690" smtClean="0">
                <a:solidFill>
                  <a:srgbClr val="FFFFFF"/>
                </a:solidFill>
                <a:latin typeface="Arial Black" panose="020B0A04020102020204"/>
                <a:cs typeface="Arial Black" panose="020B0A04020102020204"/>
              </a:rPr>
              <a:t>Σ</a:t>
            </a:r>
            <a:r>
              <a:rPr sz="3600" u="none" spc="-1357" baseline="-30000" smtClean="0">
                <a:solidFill>
                  <a:srgbClr val="FFFFFF"/>
                </a:solidFill>
              </a:rPr>
              <a:t>Ε</a:t>
            </a:r>
            <a:r>
              <a:rPr sz="1800" b="0" u="none" spc="-409" smtClean="0">
                <a:solidFill>
                  <a:srgbClr val="FFFFFF"/>
                </a:solidFill>
                <a:latin typeface="Arial Black" panose="020B0A04020102020204"/>
                <a:cs typeface="Arial Black" panose="020B0A04020102020204"/>
              </a:rPr>
              <a:t>Τ</a:t>
            </a:r>
            <a:r>
              <a:rPr sz="3600" u="none" spc="-1979" baseline="-30000" smtClean="0">
                <a:solidFill>
                  <a:srgbClr val="FFFFFF"/>
                </a:solidFill>
              </a:rPr>
              <a:t>Α</a:t>
            </a:r>
            <a:r>
              <a:rPr sz="1800" b="0" u="none" spc="-5" smtClean="0">
                <a:solidFill>
                  <a:srgbClr val="FFFFFF"/>
                </a:solidFill>
                <a:latin typeface="Arial Black" panose="020B0A04020102020204"/>
                <a:cs typeface="Arial Black" panose="020B0A04020102020204"/>
              </a:rPr>
              <a:t>Ρ</a:t>
            </a:r>
            <a:r>
              <a:rPr sz="1800" b="0" u="none" spc="-1290" smtClean="0">
                <a:solidFill>
                  <a:srgbClr val="FFFFFF"/>
                </a:solidFill>
                <a:latin typeface="Arial Black" panose="020B0A04020102020204"/>
                <a:cs typeface="Arial Black" panose="020B0A04020102020204"/>
              </a:rPr>
              <a:t>Ε</a:t>
            </a:r>
            <a:r>
              <a:rPr sz="3600" u="none" spc="-225" baseline="-30000" smtClean="0">
                <a:solidFill>
                  <a:srgbClr val="FFFFFF"/>
                </a:solidFill>
              </a:rPr>
              <a:t>Σ</a:t>
            </a:r>
            <a:r>
              <a:rPr sz="1800" b="0" u="none" spc="5" smtClean="0">
                <a:solidFill>
                  <a:srgbClr val="FFFFFF"/>
                </a:solidFill>
                <a:latin typeface="Arial Black" panose="020B0A04020102020204"/>
                <a:cs typeface="Arial Black" panose="020B0A04020102020204"/>
              </a:rPr>
              <a:t>Φ</a:t>
            </a:r>
            <a:r>
              <a:rPr sz="1800" b="0" u="none" smtClean="0">
                <a:solidFill>
                  <a:srgbClr val="FFFFFF"/>
                </a:solidFill>
                <a:latin typeface="Arial Black" panose="020B0A04020102020204"/>
                <a:cs typeface="Arial Black" panose="020B0A04020102020204"/>
              </a:rPr>
              <a:t>Ο</a:t>
            </a:r>
            <a:r>
              <a:rPr sz="1800" b="0" u="none" spc="5" smtClean="0">
                <a:solidFill>
                  <a:srgbClr val="FFFFFF"/>
                </a:solidFill>
                <a:latin typeface="Arial Black" panose="020B0A04020102020204"/>
                <a:cs typeface="Arial Black" panose="020B0A04020102020204"/>
              </a:rPr>
              <a:t>Μ</a:t>
            </a:r>
            <a:r>
              <a:rPr sz="1800" b="0" u="none" spc="-5" smtClean="0">
                <a:solidFill>
                  <a:srgbClr val="FFFFFF"/>
                </a:solidFill>
                <a:latin typeface="Arial Black" panose="020B0A04020102020204"/>
                <a:cs typeface="Arial Black" panose="020B0A04020102020204"/>
              </a:rPr>
              <a:t>ΕΝ</a:t>
            </a:r>
            <a:r>
              <a:rPr sz="1800" b="0" u="none" smtClean="0">
                <a:solidFill>
                  <a:srgbClr val="FFFFFF"/>
                </a:solidFill>
                <a:latin typeface="Arial Black" panose="020B0A04020102020204"/>
                <a:cs typeface="Arial Black" panose="020B0A04020102020204"/>
              </a:rPr>
              <a:t>Ο </a:t>
            </a:r>
            <a:r>
              <a:rPr sz="1800" b="0" u="none" spc="-10" dirty="0">
                <a:solidFill>
                  <a:srgbClr val="FFFFFF"/>
                </a:solidFill>
                <a:latin typeface="Arial Black" panose="020B0A04020102020204"/>
                <a:cs typeface="Arial Black" panose="020B0A04020102020204"/>
              </a:rPr>
              <a:t>ΚΕΛΥΦΟΣ</a:t>
            </a:r>
            <a:endParaRPr sz="1800">
              <a:latin typeface="Arial Black" panose="020B0A04020102020204"/>
              <a:cs typeface="Arial Black" panose="020B0A04020102020204"/>
            </a:endParaRPr>
          </a:p>
        </p:txBody>
      </p:sp>
      <p:sp>
        <p:nvSpPr>
          <p:cNvPr id="7" name="object 7"/>
          <p:cNvSpPr/>
          <p:nvPr/>
        </p:nvSpPr>
        <p:spPr>
          <a:xfrm>
            <a:off x="711200" y="553719"/>
            <a:ext cx="7721600" cy="0"/>
          </a:xfrm>
          <a:custGeom>
            <a:avLst/>
            <a:gdLst/>
            <a:ahLst/>
            <a:cxnLst/>
            <a:rect l="l" t="t" r="r" b="b"/>
            <a:pathLst>
              <a:path w="7721600">
                <a:moveTo>
                  <a:pt x="0" y="0"/>
                </a:moveTo>
                <a:lnTo>
                  <a:pt x="7721600" y="0"/>
                </a:lnTo>
              </a:path>
            </a:pathLst>
          </a:custGeom>
          <a:ln w="17780">
            <a:solidFill>
              <a:srgbClr val="FFFFFF"/>
            </a:solidFill>
          </a:ln>
        </p:spPr>
        <p:txBody>
          <a:bodyPr wrap="square" lIns="0" tIns="0" rIns="0" bIns="0" rtlCol="0"/>
          <a:lstStyle/>
          <a:p/>
        </p:txBody>
      </p:sp>
      <p:sp>
        <p:nvSpPr>
          <p:cNvPr id="8" name="object 8"/>
          <p:cNvSpPr txBox="1"/>
          <p:nvPr/>
        </p:nvSpPr>
        <p:spPr>
          <a:xfrm>
            <a:off x="2169160" y="558800"/>
            <a:ext cx="4802505" cy="299720"/>
          </a:xfrm>
          <a:prstGeom prst="rect">
            <a:avLst/>
          </a:prstGeom>
        </p:spPr>
        <p:txBody>
          <a:bodyPr vert="horz" wrap="square" lIns="0" tIns="12700" rIns="0" bIns="0" rtlCol="0">
            <a:spAutoFit/>
          </a:bodyPr>
          <a:lstStyle/>
          <a:p>
            <a:pPr marL="12700">
              <a:lnSpc>
                <a:spcPct val="100000"/>
              </a:lnSpc>
              <a:spcBef>
                <a:spcPts val="100"/>
              </a:spcBef>
            </a:pPr>
            <a:r>
              <a:rPr sz="1800" u="heavy" dirty="0">
                <a:solidFill>
                  <a:srgbClr val="FFFFFF"/>
                </a:solidFill>
                <a:uFill>
                  <a:solidFill>
                    <a:srgbClr val="FFFFFF"/>
                  </a:solidFill>
                </a:uFill>
                <a:latin typeface="Arial Black" panose="020B0A04020102020204"/>
                <a:cs typeface="Arial Black" panose="020B0A04020102020204"/>
              </a:rPr>
              <a:t>STEERABLE</a:t>
            </a:r>
            <a:r>
              <a:rPr sz="1800" u="heavy" spc="-5" dirty="0">
                <a:solidFill>
                  <a:srgbClr val="FFFFFF"/>
                </a:solidFill>
                <a:uFill>
                  <a:solidFill>
                    <a:srgbClr val="FFFFFF"/>
                  </a:solidFill>
                </a:uFill>
                <a:latin typeface="Arial Black" panose="020B0A04020102020204"/>
                <a:cs typeface="Arial Black" panose="020B0A04020102020204"/>
              </a:rPr>
              <a:t> </a:t>
            </a:r>
            <a:r>
              <a:rPr sz="1800" u="heavy" dirty="0">
                <a:solidFill>
                  <a:srgbClr val="FFFFFF"/>
                </a:solidFill>
                <a:uFill>
                  <a:solidFill>
                    <a:srgbClr val="FFFFFF"/>
                  </a:solidFill>
                </a:uFill>
                <a:latin typeface="Arial Black" panose="020B0A04020102020204"/>
                <a:cs typeface="Arial Black" panose="020B0A04020102020204"/>
              </a:rPr>
              <a:t>AZIMUTH</a:t>
            </a:r>
            <a:r>
              <a:rPr sz="1800" u="heavy" spc="-15" dirty="0">
                <a:solidFill>
                  <a:srgbClr val="FFFFFF"/>
                </a:solidFill>
                <a:uFill>
                  <a:solidFill>
                    <a:srgbClr val="FFFFFF"/>
                  </a:solidFill>
                </a:uFill>
                <a:latin typeface="Arial Black" panose="020B0A04020102020204"/>
                <a:cs typeface="Arial Black" panose="020B0A04020102020204"/>
              </a:rPr>
              <a:t> </a:t>
            </a:r>
            <a:r>
              <a:rPr sz="1800" u="heavy" dirty="0">
                <a:solidFill>
                  <a:srgbClr val="FFFFFF"/>
                </a:solidFill>
                <a:uFill>
                  <a:solidFill>
                    <a:srgbClr val="FFFFFF"/>
                  </a:solidFill>
                </a:uFill>
                <a:latin typeface="Arial Black" panose="020B0A04020102020204"/>
                <a:cs typeface="Arial Black" panose="020B0A04020102020204"/>
              </a:rPr>
              <a:t>DRIVE </a:t>
            </a:r>
            <a:r>
              <a:rPr sz="180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2554515" y="1149098"/>
            <a:ext cx="3832182" cy="5258728"/>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1334770"/>
            <a:ext cx="8669655" cy="5306581"/>
          </a:xfrm>
          <a:prstGeom prst="rect">
            <a:avLst/>
          </a:prstGeom>
        </p:spPr>
        <p:txBody>
          <a:bodyPr vert="horz" wrap="square" lIns="0" tIns="12700" rIns="0" bIns="0" rtlCol="0">
            <a:spAutoFit/>
          </a:bodyPr>
          <a:lstStyle/>
          <a:p>
            <a:pPr marL="228600" marR="513715" indent="-215900">
              <a:lnSpc>
                <a:spcPct val="100000"/>
              </a:lnSpc>
              <a:spcBef>
                <a:spcPts val="100"/>
              </a:spcBef>
              <a:buFont typeface="Wingdings" panose="05000000000000000000"/>
              <a:buChar char=""/>
              <a:tabLst>
                <a:tab pos="228600" algn="l"/>
              </a:tabLst>
            </a:pPr>
            <a:r>
              <a:rPr sz="2500" b="1" dirty="0">
                <a:latin typeface="Arial" panose="020B0604020202020204"/>
                <a:cs typeface="Arial" panose="020B0604020202020204"/>
              </a:rPr>
              <a:t>ΤΟ</a:t>
            </a:r>
            <a:r>
              <a:rPr sz="2500" b="1" spc="-65" dirty="0">
                <a:latin typeface="Arial" panose="020B0604020202020204"/>
                <a:cs typeface="Arial" panose="020B0604020202020204"/>
              </a:rPr>
              <a:t> </a:t>
            </a:r>
            <a:r>
              <a:rPr sz="2500" b="1">
                <a:latin typeface="Arial" panose="020B0604020202020204"/>
                <a:cs typeface="Arial" panose="020B0604020202020204"/>
              </a:rPr>
              <a:t>ΣΥΣΤΗΜΑ</a:t>
            </a:r>
            <a:r>
              <a:rPr sz="2500" b="1" spc="-65">
                <a:latin typeface="Arial" panose="020B0604020202020204"/>
                <a:cs typeface="Arial" panose="020B0604020202020204"/>
              </a:rPr>
              <a:t> </a:t>
            </a:r>
            <a:r>
              <a:rPr sz="2500" b="1" smtClean="0">
                <a:latin typeface="Arial" panose="020B0604020202020204"/>
                <a:cs typeface="Arial" panose="020B0604020202020204"/>
              </a:rPr>
              <a:t>ΕΓΧΥΣ</a:t>
            </a:r>
            <a:r>
              <a:rPr lang="el-GR" sz="2500" b="1" dirty="0" smtClean="0">
                <a:latin typeface="Arial" panose="020B0604020202020204"/>
                <a:cs typeface="Arial" panose="020B0604020202020204"/>
              </a:rPr>
              <a:t>Η</a:t>
            </a:r>
            <a:r>
              <a:rPr sz="2500" b="1" smtClean="0">
                <a:latin typeface="Arial" panose="020B0604020202020204"/>
                <a:cs typeface="Arial" panose="020B0604020202020204"/>
              </a:rPr>
              <a:t>Σ</a:t>
            </a:r>
            <a:r>
              <a:rPr sz="2500" b="1" spc="-60" smtClean="0">
                <a:latin typeface="Arial" panose="020B0604020202020204"/>
                <a:cs typeface="Arial" panose="020B0604020202020204"/>
              </a:rPr>
              <a:t> </a:t>
            </a:r>
            <a:r>
              <a:rPr sz="2500" b="1" spc="-25">
                <a:latin typeface="Arial" panose="020B0604020202020204"/>
                <a:cs typeface="Arial" panose="020B0604020202020204"/>
              </a:rPr>
              <a:t>ΚΑΥΣΙΜΟΥ</a:t>
            </a:r>
            <a:r>
              <a:rPr sz="2500" b="1" spc="-35">
                <a:latin typeface="Arial" panose="020B0604020202020204"/>
                <a:cs typeface="Arial" panose="020B0604020202020204"/>
              </a:rPr>
              <a:t> </a:t>
            </a:r>
            <a:r>
              <a:rPr sz="2500" b="1" u="sng" smtClean="0">
                <a:solidFill>
                  <a:srgbClr val="0000FF"/>
                </a:solidFill>
                <a:uFill>
                  <a:solidFill>
                    <a:srgbClr val="0000FF"/>
                  </a:solidFill>
                </a:uFill>
                <a:latin typeface="Arial" panose="020B0604020202020204"/>
                <a:cs typeface="Arial" panose="020B0604020202020204"/>
              </a:rPr>
              <a:t>ΦΡΟΝΤΙΖΕΙ</a:t>
            </a:r>
            <a:r>
              <a:rPr lang="el-GR" sz="2500" b="1" u="sng" dirty="0" smtClean="0">
                <a:solidFill>
                  <a:srgbClr val="0000FF"/>
                </a:solidFill>
                <a:uFill>
                  <a:solidFill>
                    <a:srgbClr val="0000FF"/>
                  </a:solidFill>
                </a:uFill>
                <a:latin typeface="Arial" panose="020B0604020202020204"/>
                <a:cs typeface="Arial" panose="020B0604020202020204"/>
              </a:rPr>
              <a:t> </a:t>
            </a:r>
            <a:r>
              <a:rPr sz="2500" b="1" u="sng" spc="-60" smtClean="0">
                <a:solidFill>
                  <a:srgbClr val="0000FF"/>
                </a:solidFill>
                <a:uFill>
                  <a:solidFill>
                    <a:srgbClr val="0000FF"/>
                  </a:solidFill>
                </a:uFill>
                <a:latin typeface="Arial" panose="020B0604020202020204"/>
                <a:cs typeface="Arial" panose="020B0604020202020204"/>
              </a:rPr>
              <a:t> </a:t>
            </a:r>
            <a:r>
              <a:rPr sz="2500" b="1" u="sng" spc="-25" dirty="0">
                <a:solidFill>
                  <a:srgbClr val="0000FF"/>
                </a:solidFill>
                <a:uFill>
                  <a:solidFill>
                    <a:srgbClr val="0000FF"/>
                  </a:solidFill>
                </a:uFill>
                <a:latin typeface="Arial" panose="020B0604020202020204"/>
                <a:cs typeface="Arial" panose="020B0604020202020204"/>
              </a:rPr>
              <a:t>ΓΙΑ</a:t>
            </a:r>
            <a:r>
              <a:rPr sz="2500" b="1" spc="-25" dirty="0">
                <a:solidFill>
                  <a:srgbClr val="0000FF"/>
                </a:solidFill>
                <a:latin typeface="Arial" panose="020B0604020202020204"/>
                <a:cs typeface="Arial" panose="020B0604020202020204"/>
              </a:rPr>
              <a:t> </a:t>
            </a:r>
            <a:r>
              <a:rPr sz="2500" b="1" u="sng" dirty="0">
                <a:solidFill>
                  <a:srgbClr val="0000FF"/>
                </a:solidFill>
                <a:uFill>
                  <a:solidFill>
                    <a:srgbClr val="0000FF"/>
                  </a:solidFill>
                </a:uFill>
                <a:latin typeface="Arial" panose="020B0604020202020204"/>
                <a:cs typeface="Arial" panose="020B0604020202020204"/>
              </a:rPr>
              <a:t>ΤΗΝ</a:t>
            </a:r>
            <a:r>
              <a:rPr sz="2500" b="1" u="sng" spc="-75" dirty="0">
                <a:solidFill>
                  <a:srgbClr val="0000FF"/>
                </a:solidFill>
                <a:uFill>
                  <a:solidFill>
                    <a:srgbClr val="0000FF"/>
                  </a:solidFill>
                </a:uFill>
                <a:latin typeface="Arial" panose="020B0604020202020204"/>
                <a:cs typeface="Arial" panose="020B0604020202020204"/>
              </a:rPr>
              <a:t> </a:t>
            </a:r>
            <a:r>
              <a:rPr sz="2500" b="1" u="sng" dirty="0">
                <a:solidFill>
                  <a:srgbClr val="0000FF"/>
                </a:solidFill>
                <a:uFill>
                  <a:solidFill>
                    <a:srgbClr val="0000FF"/>
                  </a:solidFill>
                </a:uFill>
                <a:latin typeface="Arial" panose="020B0604020202020204"/>
                <a:cs typeface="Arial" panose="020B0604020202020204"/>
              </a:rPr>
              <a:t>ΣΩΣΤΗ</a:t>
            </a:r>
            <a:r>
              <a:rPr sz="2500" b="1" u="sng" spc="-150" dirty="0">
                <a:solidFill>
                  <a:srgbClr val="0000FF"/>
                </a:solidFill>
                <a:uFill>
                  <a:solidFill>
                    <a:srgbClr val="0000FF"/>
                  </a:solidFill>
                </a:uFill>
                <a:latin typeface="Arial" panose="020B0604020202020204"/>
                <a:cs typeface="Arial" panose="020B0604020202020204"/>
              </a:rPr>
              <a:t> </a:t>
            </a:r>
            <a:r>
              <a:rPr sz="2500" b="1" u="sng" dirty="0">
                <a:solidFill>
                  <a:srgbClr val="0000FF"/>
                </a:solidFill>
                <a:uFill>
                  <a:solidFill>
                    <a:srgbClr val="0000FF"/>
                  </a:solidFill>
                </a:uFill>
                <a:latin typeface="Arial" panose="020B0604020202020204"/>
                <a:cs typeface="Arial" panose="020B0604020202020204"/>
              </a:rPr>
              <a:t>ΑΝΑΜΕΙΞΗ</a:t>
            </a:r>
            <a:r>
              <a:rPr sz="2500" b="1" spc="-60" dirty="0">
                <a:solidFill>
                  <a:srgbClr val="0000FF"/>
                </a:solidFill>
                <a:latin typeface="Arial" panose="020B0604020202020204"/>
                <a:cs typeface="Arial" panose="020B0604020202020204"/>
              </a:rPr>
              <a:t> </a:t>
            </a:r>
            <a:r>
              <a:rPr sz="2500" b="1" dirty="0">
                <a:solidFill>
                  <a:srgbClr val="0000FF"/>
                </a:solidFill>
                <a:latin typeface="Arial" panose="020B0604020202020204"/>
                <a:cs typeface="Arial" panose="020B0604020202020204"/>
              </a:rPr>
              <a:t>ΤΟΥ</a:t>
            </a:r>
            <a:r>
              <a:rPr sz="2500" b="1" spc="-60" dirty="0">
                <a:solidFill>
                  <a:srgbClr val="0000FF"/>
                </a:solidFill>
                <a:latin typeface="Arial" panose="020B0604020202020204"/>
                <a:cs typeface="Arial" panose="020B0604020202020204"/>
              </a:rPr>
              <a:t> </a:t>
            </a:r>
            <a:r>
              <a:rPr sz="2500" b="1" dirty="0">
                <a:solidFill>
                  <a:srgbClr val="0000FF"/>
                </a:solidFill>
                <a:latin typeface="Arial" panose="020B0604020202020204"/>
                <a:cs typeface="Arial" panose="020B0604020202020204"/>
              </a:rPr>
              <a:t>ΠΕΤΡΕΛΑΙΟΥ</a:t>
            </a:r>
            <a:r>
              <a:rPr sz="2500" b="1" spc="-60" dirty="0">
                <a:solidFill>
                  <a:srgbClr val="0000FF"/>
                </a:solidFill>
                <a:latin typeface="Arial" panose="020B0604020202020204"/>
                <a:cs typeface="Arial" panose="020B0604020202020204"/>
              </a:rPr>
              <a:t> </a:t>
            </a:r>
            <a:r>
              <a:rPr sz="2500" b="1" dirty="0">
                <a:solidFill>
                  <a:srgbClr val="0000FF"/>
                </a:solidFill>
                <a:latin typeface="Arial" panose="020B0604020202020204"/>
                <a:cs typeface="Arial" panose="020B0604020202020204"/>
              </a:rPr>
              <a:t>ΜΕ</a:t>
            </a:r>
            <a:r>
              <a:rPr sz="2500" b="1" spc="-55" dirty="0">
                <a:solidFill>
                  <a:srgbClr val="0000FF"/>
                </a:solidFill>
                <a:latin typeface="Arial" panose="020B0604020202020204"/>
                <a:cs typeface="Arial" panose="020B0604020202020204"/>
              </a:rPr>
              <a:t> </a:t>
            </a:r>
            <a:r>
              <a:rPr sz="2500" b="1" spc="-25" dirty="0">
                <a:solidFill>
                  <a:srgbClr val="0000FF"/>
                </a:solidFill>
                <a:latin typeface="Arial" panose="020B0604020202020204"/>
                <a:cs typeface="Arial" panose="020B0604020202020204"/>
              </a:rPr>
              <a:t>ΤΟ </a:t>
            </a:r>
            <a:r>
              <a:rPr sz="2500" b="1" dirty="0">
                <a:solidFill>
                  <a:srgbClr val="0000FF"/>
                </a:solidFill>
                <a:latin typeface="Arial" panose="020B0604020202020204"/>
                <a:cs typeface="Arial" panose="020B0604020202020204"/>
              </a:rPr>
              <a:t>ΣΥΜΠΙΕΣΜΕΝΟ</a:t>
            </a:r>
            <a:r>
              <a:rPr sz="2500" b="1" spc="-55" dirty="0">
                <a:solidFill>
                  <a:srgbClr val="0000FF"/>
                </a:solidFill>
                <a:latin typeface="Arial" panose="020B0604020202020204"/>
                <a:cs typeface="Arial" panose="020B0604020202020204"/>
              </a:rPr>
              <a:t> </a:t>
            </a:r>
            <a:r>
              <a:rPr sz="2500" b="1" dirty="0">
                <a:solidFill>
                  <a:srgbClr val="0000FF"/>
                </a:solidFill>
                <a:latin typeface="Arial" panose="020B0604020202020204"/>
                <a:cs typeface="Arial" panose="020B0604020202020204"/>
              </a:rPr>
              <a:t>ΜΕΣΑ</a:t>
            </a:r>
            <a:r>
              <a:rPr sz="2500" b="1" spc="-45" dirty="0">
                <a:solidFill>
                  <a:srgbClr val="0000FF"/>
                </a:solidFill>
                <a:latin typeface="Arial" panose="020B0604020202020204"/>
                <a:cs typeface="Arial" panose="020B0604020202020204"/>
              </a:rPr>
              <a:t> </a:t>
            </a:r>
            <a:r>
              <a:rPr sz="2500" b="1" dirty="0">
                <a:solidFill>
                  <a:srgbClr val="0000FF"/>
                </a:solidFill>
                <a:latin typeface="Arial" panose="020B0604020202020204"/>
                <a:cs typeface="Arial" panose="020B0604020202020204"/>
              </a:rPr>
              <a:t>ΣΤΟΝ</a:t>
            </a:r>
            <a:r>
              <a:rPr sz="2500" b="1" spc="-50" dirty="0">
                <a:solidFill>
                  <a:srgbClr val="0000FF"/>
                </a:solidFill>
                <a:latin typeface="Arial" panose="020B0604020202020204"/>
                <a:cs typeface="Arial" panose="020B0604020202020204"/>
              </a:rPr>
              <a:t> </a:t>
            </a:r>
            <a:r>
              <a:rPr sz="2500" b="1" spc="-30" dirty="0">
                <a:solidFill>
                  <a:srgbClr val="0000FF"/>
                </a:solidFill>
                <a:latin typeface="Arial" panose="020B0604020202020204"/>
                <a:cs typeface="Arial" panose="020B0604020202020204"/>
              </a:rPr>
              <a:t>ΚΥΛΙΝΔΡΟ</a:t>
            </a:r>
            <a:r>
              <a:rPr sz="2500" b="1" spc="-130" dirty="0">
                <a:solidFill>
                  <a:srgbClr val="0000FF"/>
                </a:solidFill>
                <a:latin typeface="Arial" panose="020B0604020202020204"/>
                <a:cs typeface="Arial" panose="020B0604020202020204"/>
              </a:rPr>
              <a:t> </a:t>
            </a:r>
            <a:r>
              <a:rPr sz="2500" b="1" spc="-10" dirty="0">
                <a:solidFill>
                  <a:srgbClr val="0000FF"/>
                </a:solidFill>
                <a:latin typeface="Arial" panose="020B0604020202020204"/>
                <a:cs typeface="Arial" panose="020B0604020202020204"/>
              </a:rPr>
              <a:t>ΑΕΡΑ.</a:t>
            </a:r>
            <a:endParaRPr sz="2500" dirty="0">
              <a:latin typeface="Arial" panose="020B0604020202020204"/>
              <a:cs typeface="Arial" panose="020B0604020202020204"/>
            </a:endParaRPr>
          </a:p>
          <a:p>
            <a:pPr>
              <a:lnSpc>
                <a:spcPct val="100000"/>
              </a:lnSpc>
              <a:spcBef>
                <a:spcPts val="20"/>
              </a:spcBef>
              <a:buFont typeface="Wingdings" panose="05000000000000000000"/>
              <a:buChar char=""/>
            </a:pPr>
            <a:endParaRPr sz="3450" dirty="0">
              <a:latin typeface="Arial" panose="020B0604020202020204"/>
              <a:cs typeface="Arial" panose="020B0604020202020204"/>
            </a:endParaRPr>
          </a:p>
          <a:p>
            <a:pPr marL="228600" marR="211455" indent="-215900">
              <a:lnSpc>
                <a:spcPct val="100000"/>
              </a:lnSpc>
              <a:buFont typeface="Wingdings" panose="05000000000000000000"/>
              <a:buChar char=""/>
              <a:tabLst>
                <a:tab pos="228600" algn="l"/>
              </a:tabLst>
            </a:pPr>
            <a:r>
              <a:rPr sz="2500" b="1" dirty="0">
                <a:latin typeface="Arial" panose="020B0604020202020204"/>
                <a:cs typeface="Arial" panose="020B0604020202020204"/>
              </a:rPr>
              <a:t>Η</a:t>
            </a:r>
            <a:r>
              <a:rPr sz="2500" b="1" spc="-70" dirty="0">
                <a:latin typeface="Arial" panose="020B0604020202020204"/>
                <a:cs typeface="Arial" panose="020B0604020202020204"/>
              </a:rPr>
              <a:t> </a:t>
            </a:r>
            <a:r>
              <a:rPr sz="2500" b="1">
                <a:latin typeface="Arial" panose="020B0604020202020204"/>
                <a:cs typeface="Arial" panose="020B0604020202020204"/>
              </a:rPr>
              <a:t>ΚΑΛΗ</a:t>
            </a:r>
            <a:r>
              <a:rPr sz="2500" b="1" spc="-140">
                <a:latin typeface="Arial" panose="020B0604020202020204"/>
                <a:cs typeface="Arial" panose="020B0604020202020204"/>
              </a:rPr>
              <a:t> </a:t>
            </a:r>
            <a:r>
              <a:rPr sz="2500" b="1" smtClean="0">
                <a:latin typeface="Arial" panose="020B0604020202020204"/>
                <a:cs typeface="Arial" panose="020B0604020202020204"/>
              </a:rPr>
              <a:t>ΑΝΑΜ</a:t>
            </a:r>
            <a:r>
              <a:rPr lang="el-GR" sz="2500" b="1" dirty="0" smtClean="0">
                <a:latin typeface="Arial" panose="020B0604020202020204"/>
                <a:cs typeface="Arial" panose="020B0604020202020204"/>
              </a:rPr>
              <a:t>Ε</a:t>
            </a:r>
            <a:r>
              <a:rPr sz="2500" b="1" smtClean="0">
                <a:latin typeface="Arial" panose="020B0604020202020204"/>
                <a:cs typeface="Arial" panose="020B0604020202020204"/>
              </a:rPr>
              <a:t>ΙΞΗ</a:t>
            </a:r>
            <a:r>
              <a:rPr sz="2500" b="1" spc="-50" smtClean="0">
                <a:latin typeface="Arial" panose="020B0604020202020204"/>
                <a:cs typeface="Arial" panose="020B0604020202020204"/>
              </a:rPr>
              <a:t> </a:t>
            </a:r>
            <a:r>
              <a:rPr sz="2500" b="1" dirty="0">
                <a:latin typeface="Arial" panose="020B0604020202020204"/>
                <a:cs typeface="Arial" panose="020B0604020202020204"/>
              </a:rPr>
              <a:t>ΤΟΥΣ</a:t>
            </a:r>
            <a:r>
              <a:rPr sz="2500" b="1" spc="-45" dirty="0">
                <a:latin typeface="Arial" panose="020B0604020202020204"/>
                <a:cs typeface="Arial" panose="020B0604020202020204"/>
              </a:rPr>
              <a:t> </a:t>
            </a:r>
            <a:r>
              <a:rPr sz="2500" b="1" dirty="0">
                <a:latin typeface="Arial" panose="020B0604020202020204"/>
                <a:cs typeface="Arial" panose="020B0604020202020204"/>
              </a:rPr>
              <a:t>ΕΙΝΑΙ</a:t>
            </a:r>
            <a:r>
              <a:rPr sz="2500" b="1" spc="-40" dirty="0">
                <a:latin typeface="Arial" panose="020B0604020202020204"/>
                <a:cs typeface="Arial" panose="020B0604020202020204"/>
              </a:rPr>
              <a:t> </a:t>
            </a:r>
            <a:r>
              <a:rPr sz="2500" b="1">
                <a:latin typeface="Arial" panose="020B0604020202020204"/>
                <a:cs typeface="Arial" panose="020B0604020202020204"/>
              </a:rPr>
              <a:t>ΒΑΣΙΚΗ</a:t>
            </a:r>
            <a:r>
              <a:rPr sz="2500" b="1" spc="-50">
                <a:latin typeface="Arial" panose="020B0604020202020204"/>
                <a:cs typeface="Arial" panose="020B0604020202020204"/>
              </a:rPr>
              <a:t> </a:t>
            </a:r>
            <a:r>
              <a:rPr sz="2500" b="1" spc="-10" smtClean="0">
                <a:latin typeface="Arial" panose="020B0604020202020204"/>
                <a:cs typeface="Arial" panose="020B0604020202020204"/>
              </a:rPr>
              <a:t>ΠΡΟ</a:t>
            </a:r>
            <a:r>
              <a:rPr lang="el-GR" sz="2500" b="1" spc="-10" dirty="0" smtClean="0">
                <a:latin typeface="Arial" panose="020B0604020202020204"/>
                <a:cs typeface="Arial" panose="020B0604020202020204"/>
              </a:rPr>
              <a:t>Ϋ</a:t>
            </a:r>
            <a:r>
              <a:rPr sz="2500" b="1" spc="-10" smtClean="0">
                <a:latin typeface="Arial" panose="020B0604020202020204"/>
                <a:cs typeface="Arial" panose="020B0604020202020204"/>
              </a:rPr>
              <a:t>ΠΟΘΕΣΗ </a:t>
            </a:r>
            <a:r>
              <a:rPr sz="2500" b="1" dirty="0">
                <a:latin typeface="Arial" panose="020B0604020202020204"/>
                <a:cs typeface="Arial" panose="020B0604020202020204"/>
              </a:rPr>
              <a:t>ΓΙΑ</a:t>
            </a:r>
            <a:r>
              <a:rPr sz="2500" b="1" spc="-40" dirty="0">
                <a:latin typeface="Arial" panose="020B0604020202020204"/>
                <a:cs typeface="Arial" panose="020B0604020202020204"/>
              </a:rPr>
              <a:t> </a:t>
            </a:r>
            <a:r>
              <a:rPr sz="2500" b="1" dirty="0">
                <a:latin typeface="Arial" panose="020B0604020202020204"/>
                <a:cs typeface="Arial" panose="020B0604020202020204"/>
              </a:rPr>
              <a:t>ΤΗΝ</a:t>
            </a:r>
            <a:r>
              <a:rPr sz="2500" b="1" spc="-25" dirty="0">
                <a:latin typeface="Arial" panose="020B0604020202020204"/>
                <a:cs typeface="Arial" panose="020B0604020202020204"/>
              </a:rPr>
              <a:t> </a:t>
            </a:r>
            <a:r>
              <a:rPr sz="2500" b="1" dirty="0">
                <a:latin typeface="Arial" panose="020B0604020202020204"/>
                <a:cs typeface="Arial" panose="020B0604020202020204"/>
              </a:rPr>
              <a:t>ΕΠΙΤΕΥΞΗ</a:t>
            </a:r>
            <a:r>
              <a:rPr sz="2500" b="1" spc="-25" dirty="0">
                <a:latin typeface="Arial" panose="020B0604020202020204"/>
                <a:cs typeface="Arial" panose="020B0604020202020204"/>
              </a:rPr>
              <a:t> </a:t>
            </a:r>
            <a:r>
              <a:rPr sz="2500" b="1">
                <a:latin typeface="Arial" panose="020B0604020202020204"/>
                <a:cs typeface="Arial" panose="020B0604020202020204"/>
              </a:rPr>
              <a:t>ΣΩΣΤΗΣ</a:t>
            </a:r>
            <a:r>
              <a:rPr sz="2500" b="1" spc="-30">
                <a:latin typeface="Arial" panose="020B0604020202020204"/>
                <a:cs typeface="Arial" panose="020B0604020202020204"/>
              </a:rPr>
              <a:t> </a:t>
            </a:r>
            <a:r>
              <a:rPr sz="2500" b="1" spc="-10" smtClean="0">
                <a:latin typeface="Arial" panose="020B0604020202020204"/>
                <a:cs typeface="Arial" panose="020B0604020202020204"/>
              </a:rPr>
              <a:t>ΚΑΥΣ</a:t>
            </a:r>
            <a:r>
              <a:rPr lang="el-GR" sz="2500" b="1" spc="-10" dirty="0" smtClean="0">
                <a:latin typeface="Arial" panose="020B0604020202020204"/>
                <a:cs typeface="Arial" panose="020B0604020202020204"/>
              </a:rPr>
              <a:t>Η</a:t>
            </a:r>
            <a:r>
              <a:rPr sz="2500" b="1" spc="-10" smtClean="0">
                <a:latin typeface="Arial" panose="020B0604020202020204"/>
                <a:cs typeface="Arial" panose="020B0604020202020204"/>
              </a:rPr>
              <a:t>Σ</a:t>
            </a:r>
            <a:r>
              <a:rPr sz="2500" b="1" spc="-10" dirty="0">
                <a:latin typeface="Arial" panose="020B0604020202020204"/>
                <a:cs typeface="Arial" panose="020B0604020202020204"/>
              </a:rPr>
              <a:t>.</a:t>
            </a:r>
            <a:endParaRPr sz="2500">
              <a:latin typeface="Arial" panose="020B0604020202020204"/>
              <a:cs typeface="Arial" panose="020B0604020202020204"/>
            </a:endParaRPr>
          </a:p>
          <a:p>
            <a:pPr>
              <a:lnSpc>
                <a:spcPct val="100000"/>
              </a:lnSpc>
              <a:spcBef>
                <a:spcPts val="35"/>
              </a:spcBef>
              <a:buFont typeface="Wingdings" panose="05000000000000000000"/>
              <a:buChar char=""/>
            </a:pPr>
            <a:endParaRPr sz="3450" dirty="0">
              <a:latin typeface="Arial" panose="020B0604020202020204"/>
              <a:cs typeface="Arial" panose="020B0604020202020204"/>
            </a:endParaRPr>
          </a:p>
          <a:p>
            <a:pPr marL="228600" marR="5080" indent="-215900">
              <a:lnSpc>
                <a:spcPct val="100000"/>
              </a:lnSpc>
              <a:buFont typeface="Wingdings" panose="05000000000000000000"/>
              <a:buChar char=""/>
              <a:tabLst>
                <a:tab pos="228600" algn="l"/>
              </a:tabLst>
            </a:pPr>
            <a:r>
              <a:rPr sz="2500" b="1" dirty="0">
                <a:latin typeface="Arial" panose="020B0604020202020204"/>
                <a:cs typeface="Arial" panose="020B0604020202020204"/>
              </a:rPr>
              <a:t>ΑΠΟΤΕΛΕΣΜΑ</a:t>
            </a:r>
            <a:r>
              <a:rPr sz="2500" b="1" spc="-60" dirty="0">
                <a:latin typeface="Arial" panose="020B0604020202020204"/>
                <a:cs typeface="Arial" panose="020B0604020202020204"/>
              </a:rPr>
              <a:t> </a:t>
            </a:r>
            <a:r>
              <a:rPr sz="2500" b="1" dirty="0">
                <a:latin typeface="Arial" panose="020B0604020202020204"/>
                <a:cs typeface="Arial" panose="020B0604020202020204"/>
              </a:rPr>
              <a:t>ΤΗΣ</a:t>
            </a:r>
            <a:r>
              <a:rPr sz="2500" b="1" spc="-40" dirty="0">
                <a:latin typeface="Arial" panose="020B0604020202020204"/>
                <a:cs typeface="Arial" panose="020B0604020202020204"/>
              </a:rPr>
              <a:t> </a:t>
            </a:r>
            <a:r>
              <a:rPr sz="2500" b="1">
                <a:latin typeface="Arial" panose="020B0604020202020204"/>
                <a:cs typeface="Arial" panose="020B0604020202020204"/>
              </a:rPr>
              <a:t>ΣΩΣΤΗΣ</a:t>
            </a:r>
            <a:r>
              <a:rPr sz="2500" b="1" spc="-50">
                <a:latin typeface="Arial" panose="020B0604020202020204"/>
                <a:cs typeface="Arial" panose="020B0604020202020204"/>
              </a:rPr>
              <a:t> </a:t>
            </a:r>
            <a:r>
              <a:rPr sz="2500" b="1" spc="-20" smtClean="0">
                <a:latin typeface="Arial" panose="020B0604020202020204"/>
                <a:cs typeface="Arial" panose="020B0604020202020204"/>
              </a:rPr>
              <a:t>ΚΑΥΣ</a:t>
            </a:r>
            <a:r>
              <a:rPr lang="el-GR" sz="2500" b="1" spc="-20" dirty="0" smtClean="0">
                <a:latin typeface="Arial" panose="020B0604020202020204"/>
                <a:cs typeface="Arial" panose="020B0604020202020204"/>
              </a:rPr>
              <a:t>Η</a:t>
            </a:r>
            <a:r>
              <a:rPr sz="2500" b="1" spc="-20" smtClean="0">
                <a:latin typeface="Arial" panose="020B0604020202020204"/>
                <a:cs typeface="Arial" panose="020B0604020202020204"/>
              </a:rPr>
              <a:t>Σ</a:t>
            </a:r>
            <a:r>
              <a:rPr sz="2500" b="1" spc="-45" smtClean="0">
                <a:latin typeface="Arial" panose="020B0604020202020204"/>
                <a:cs typeface="Arial" panose="020B0604020202020204"/>
              </a:rPr>
              <a:t> </a:t>
            </a:r>
            <a:r>
              <a:rPr sz="2500" b="1" dirty="0">
                <a:latin typeface="Arial" panose="020B0604020202020204"/>
                <a:cs typeface="Arial" panose="020B0604020202020204"/>
              </a:rPr>
              <a:t>ΕΙΝΑΙ</a:t>
            </a:r>
            <a:r>
              <a:rPr sz="2500" b="1" spc="-45" dirty="0">
                <a:latin typeface="Arial" panose="020B0604020202020204"/>
                <a:cs typeface="Arial" panose="020B0604020202020204"/>
              </a:rPr>
              <a:t> </a:t>
            </a:r>
            <a:r>
              <a:rPr sz="2500" b="1" dirty="0">
                <a:latin typeface="Arial" panose="020B0604020202020204"/>
                <a:cs typeface="Arial" panose="020B0604020202020204"/>
              </a:rPr>
              <a:t>ΝΑ</a:t>
            </a:r>
            <a:r>
              <a:rPr sz="2500" b="1" spc="-135" dirty="0">
                <a:latin typeface="Arial" panose="020B0604020202020204"/>
                <a:cs typeface="Arial" panose="020B0604020202020204"/>
              </a:rPr>
              <a:t> </a:t>
            </a:r>
            <a:r>
              <a:rPr sz="2500" b="1" spc="-35" dirty="0">
                <a:latin typeface="Arial" panose="020B0604020202020204"/>
                <a:cs typeface="Arial" panose="020B0604020202020204"/>
              </a:rPr>
              <a:t>ΔΙΑΤΗ- </a:t>
            </a:r>
            <a:r>
              <a:rPr sz="2500" b="1" spc="-25" dirty="0">
                <a:latin typeface="Arial" panose="020B0604020202020204"/>
                <a:cs typeface="Arial" panose="020B0604020202020204"/>
              </a:rPr>
              <a:t>ΡΟΥΝΤΑΙ</a:t>
            </a:r>
            <a:r>
              <a:rPr sz="2500" b="1" spc="-110" dirty="0">
                <a:latin typeface="Arial" panose="020B0604020202020204"/>
                <a:cs typeface="Arial" panose="020B0604020202020204"/>
              </a:rPr>
              <a:t> </a:t>
            </a:r>
            <a:r>
              <a:rPr sz="2500" b="1" spc="-40" dirty="0">
                <a:latin typeface="Arial" panose="020B0604020202020204"/>
                <a:cs typeface="Arial" panose="020B0604020202020204"/>
              </a:rPr>
              <a:t>ΚΑΘΑΡΑ</a:t>
            </a:r>
            <a:r>
              <a:rPr sz="2500" b="1" spc="-105" dirty="0">
                <a:latin typeface="Arial" panose="020B0604020202020204"/>
                <a:cs typeface="Arial" panose="020B0604020202020204"/>
              </a:rPr>
              <a:t> </a:t>
            </a:r>
            <a:r>
              <a:rPr sz="2500" b="1" spc="-20" dirty="0">
                <a:latin typeface="Arial" panose="020B0604020202020204"/>
                <a:cs typeface="Arial" panose="020B0604020202020204"/>
              </a:rPr>
              <a:t>ΤΑ</a:t>
            </a:r>
            <a:r>
              <a:rPr sz="2500" b="1" spc="-100" dirty="0">
                <a:latin typeface="Arial" panose="020B0604020202020204"/>
                <a:cs typeface="Arial" panose="020B0604020202020204"/>
              </a:rPr>
              <a:t> </a:t>
            </a:r>
            <a:r>
              <a:rPr sz="2500" b="1" spc="-10" dirty="0">
                <a:latin typeface="Arial" panose="020B0604020202020204"/>
                <a:cs typeface="Arial" panose="020B0604020202020204"/>
              </a:rPr>
              <a:t>ΕΜΠΛΕΚΟΜΕΝΑ</a:t>
            </a:r>
            <a:r>
              <a:rPr sz="2500" b="1" spc="-100" dirty="0">
                <a:latin typeface="Arial" panose="020B0604020202020204"/>
                <a:cs typeface="Arial" panose="020B0604020202020204"/>
              </a:rPr>
              <a:t> </a:t>
            </a:r>
            <a:r>
              <a:rPr sz="2500" b="1" dirty="0">
                <a:latin typeface="Arial" panose="020B0604020202020204"/>
                <a:cs typeface="Arial" panose="020B0604020202020204"/>
              </a:rPr>
              <a:t>ΣΤΗΝ</a:t>
            </a:r>
            <a:r>
              <a:rPr sz="2500" b="1" spc="-95" dirty="0">
                <a:latin typeface="Arial" panose="020B0604020202020204"/>
                <a:cs typeface="Arial" panose="020B0604020202020204"/>
              </a:rPr>
              <a:t> </a:t>
            </a:r>
            <a:r>
              <a:rPr sz="2500" b="1" spc="-10" dirty="0">
                <a:latin typeface="Arial" panose="020B0604020202020204"/>
                <a:cs typeface="Arial" panose="020B0604020202020204"/>
              </a:rPr>
              <a:t>ΚΑΥΣΗ </a:t>
            </a:r>
            <a:r>
              <a:rPr sz="2500" b="1" spc="-35" dirty="0">
                <a:latin typeface="Arial" panose="020B0604020202020204"/>
                <a:cs typeface="Arial" panose="020B0604020202020204"/>
              </a:rPr>
              <a:t>ΕΞΑΡΤΗΜΑΤΑ</a:t>
            </a:r>
            <a:r>
              <a:rPr sz="2500" b="1" spc="-114" dirty="0">
                <a:latin typeface="Arial" panose="020B0604020202020204"/>
                <a:cs typeface="Arial" panose="020B0604020202020204"/>
              </a:rPr>
              <a:t> </a:t>
            </a:r>
            <a:r>
              <a:rPr sz="2500" b="1" dirty="0">
                <a:latin typeface="Arial" panose="020B0604020202020204"/>
                <a:cs typeface="Arial" panose="020B0604020202020204"/>
              </a:rPr>
              <a:t>ΤΟΥ</a:t>
            </a:r>
            <a:r>
              <a:rPr sz="2500" b="1" spc="-100" dirty="0">
                <a:latin typeface="Arial" panose="020B0604020202020204"/>
                <a:cs typeface="Arial" panose="020B0604020202020204"/>
              </a:rPr>
              <a:t> </a:t>
            </a:r>
            <a:r>
              <a:rPr sz="2500" b="1" spc="-10" dirty="0">
                <a:latin typeface="Arial" panose="020B0604020202020204"/>
                <a:cs typeface="Arial" panose="020B0604020202020204"/>
              </a:rPr>
              <a:t>ΚΙΝΗΤΗΡΑ,</a:t>
            </a:r>
            <a:r>
              <a:rPr sz="2500" b="1" spc="-100" dirty="0">
                <a:latin typeface="Arial" panose="020B0604020202020204"/>
                <a:cs typeface="Arial" panose="020B0604020202020204"/>
              </a:rPr>
              <a:t> </a:t>
            </a:r>
            <a:r>
              <a:rPr sz="2500" b="1" dirty="0">
                <a:latin typeface="Arial" panose="020B0604020202020204"/>
                <a:cs typeface="Arial" panose="020B0604020202020204"/>
              </a:rPr>
              <a:t>ΕΝΩ</a:t>
            </a:r>
            <a:r>
              <a:rPr sz="2500" b="1" spc="-100" dirty="0">
                <a:latin typeface="Arial" panose="020B0604020202020204"/>
                <a:cs typeface="Arial" panose="020B0604020202020204"/>
              </a:rPr>
              <a:t> </a:t>
            </a:r>
            <a:r>
              <a:rPr sz="2500" b="1" spc="-10" dirty="0">
                <a:latin typeface="Arial" panose="020B0604020202020204"/>
                <a:cs typeface="Arial" panose="020B0604020202020204"/>
              </a:rPr>
              <a:t>ΜΕΓΙΣΤΟΠΟΙΕΙΤΑΙ </a:t>
            </a:r>
            <a:r>
              <a:rPr sz="2500" b="1" dirty="0">
                <a:latin typeface="Arial" panose="020B0604020202020204"/>
                <a:cs typeface="Arial" panose="020B0604020202020204"/>
              </a:rPr>
              <a:t>Η</a:t>
            </a:r>
            <a:r>
              <a:rPr sz="2500" b="1" spc="-75" dirty="0">
                <a:latin typeface="Arial" panose="020B0604020202020204"/>
                <a:cs typeface="Arial" panose="020B0604020202020204"/>
              </a:rPr>
              <a:t> </a:t>
            </a:r>
            <a:r>
              <a:rPr sz="2500" b="1" spc="-10" dirty="0">
                <a:latin typeface="Arial" panose="020B0604020202020204"/>
                <a:cs typeface="Arial" panose="020B0604020202020204"/>
              </a:rPr>
              <a:t>ΠΑΡΑΓΟΜΕΝΗ</a:t>
            </a:r>
            <a:r>
              <a:rPr sz="2500" b="1" spc="-60" dirty="0">
                <a:latin typeface="Arial" panose="020B0604020202020204"/>
                <a:cs typeface="Arial" panose="020B0604020202020204"/>
              </a:rPr>
              <a:t> </a:t>
            </a:r>
            <a:r>
              <a:rPr sz="2500" b="1" dirty="0">
                <a:latin typeface="Arial" panose="020B0604020202020204"/>
                <a:cs typeface="Arial" panose="020B0604020202020204"/>
              </a:rPr>
              <a:t>ΙΣΧΥΣ</a:t>
            </a:r>
            <a:r>
              <a:rPr sz="2500" b="1" spc="-55" dirty="0">
                <a:latin typeface="Arial" panose="020B0604020202020204"/>
                <a:cs typeface="Arial" panose="020B0604020202020204"/>
              </a:rPr>
              <a:t> </a:t>
            </a:r>
            <a:r>
              <a:rPr sz="2500" b="1" dirty="0">
                <a:latin typeface="Arial" panose="020B0604020202020204"/>
                <a:cs typeface="Arial" panose="020B0604020202020204"/>
              </a:rPr>
              <a:t>ΓΙΑ</a:t>
            </a:r>
            <a:r>
              <a:rPr sz="2500" b="1" spc="-145" dirty="0">
                <a:latin typeface="Arial" panose="020B0604020202020204"/>
                <a:cs typeface="Arial" panose="020B0604020202020204"/>
              </a:rPr>
              <a:t> </a:t>
            </a:r>
            <a:r>
              <a:rPr sz="2500" b="1" dirty="0">
                <a:latin typeface="Arial" panose="020B0604020202020204"/>
                <a:cs typeface="Arial" panose="020B0604020202020204"/>
              </a:rPr>
              <a:t>ΔΕΔΟΜΕΝΗ</a:t>
            </a:r>
            <a:r>
              <a:rPr sz="2500" b="1" spc="-55" dirty="0">
                <a:latin typeface="Arial" panose="020B0604020202020204"/>
                <a:cs typeface="Arial" panose="020B0604020202020204"/>
              </a:rPr>
              <a:t> </a:t>
            </a:r>
            <a:r>
              <a:rPr sz="2500" b="1" spc="-10" dirty="0">
                <a:latin typeface="Arial" panose="020B0604020202020204"/>
                <a:cs typeface="Arial" panose="020B0604020202020204"/>
              </a:rPr>
              <a:t>ΠΟΣΟΤΗΤΑ </a:t>
            </a:r>
            <a:r>
              <a:rPr sz="2500" b="1" spc="-65" dirty="0">
                <a:latin typeface="Arial" panose="020B0604020202020204"/>
                <a:cs typeface="Arial" panose="020B0604020202020204"/>
              </a:rPr>
              <a:t>ΚΑΥΣΙΜΟΥ,</a:t>
            </a:r>
            <a:r>
              <a:rPr sz="2500" b="1" spc="-35" dirty="0">
                <a:latin typeface="Arial" panose="020B0604020202020204"/>
                <a:cs typeface="Arial" panose="020B0604020202020204"/>
              </a:rPr>
              <a:t> </a:t>
            </a:r>
            <a:r>
              <a:rPr sz="2500" b="1" spc="-20" dirty="0">
                <a:latin typeface="Arial" panose="020B0604020202020204"/>
                <a:cs typeface="Arial" panose="020B0604020202020204"/>
              </a:rPr>
              <a:t>ΕΞΑΣΦΑΛΙΖΟΝΤΑΣ</a:t>
            </a:r>
            <a:r>
              <a:rPr sz="2500" b="1" spc="-35" dirty="0">
                <a:latin typeface="Arial" panose="020B0604020202020204"/>
                <a:cs typeface="Arial" panose="020B0604020202020204"/>
              </a:rPr>
              <a:t> </a:t>
            </a:r>
            <a:r>
              <a:rPr sz="2500" b="1" dirty="0">
                <a:latin typeface="Arial" panose="020B0604020202020204"/>
                <a:cs typeface="Arial" panose="020B0604020202020204"/>
              </a:rPr>
              <a:t>ΕΤΣΙ</a:t>
            </a:r>
            <a:r>
              <a:rPr sz="2500" b="1" spc="-25" dirty="0">
                <a:latin typeface="Arial" panose="020B0604020202020204"/>
                <a:cs typeface="Arial" panose="020B0604020202020204"/>
              </a:rPr>
              <a:t> </a:t>
            </a:r>
            <a:r>
              <a:rPr sz="2500" b="1" dirty="0">
                <a:latin typeface="Arial" panose="020B0604020202020204"/>
                <a:cs typeface="Arial" panose="020B0604020202020204"/>
              </a:rPr>
              <a:t>ΤΗΝ</a:t>
            </a:r>
            <a:r>
              <a:rPr sz="2500" b="1" spc="-30" dirty="0">
                <a:latin typeface="Arial" panose="020B0604020202020204"/>
                <a:cs typeface="Arial" panose="020B0604020202020204"/>
              </a:rPr>
              <a:t> </a:t>
            </a:r>
            <a:r>
              <a:rPr sz="2500" b="1" spc="-10" dirty="0">
                <a:latin typeface="Arial" panose="020B0604020202020204"/>
                <a:cs typeface="Arial" panose="020B0604020202020204"/>
              </a:rPr>
              <a:t>ΟΙΚΟΝΟΜΙΚΗ </a:t>
            </a:r>
            <a:r>
              <a:rPr sz="2500" b="1" dirty="0">
                <a:latin typeface="Arial" panose="020B0604020202020204"/>
                <a:cs typeface="Arial" panose="020B0604020202020204"/>
              </a:rPr>
              <a:t>ΛΕΙΤΟΥΡΓΙΑ</a:t>
            </a:r>
            <a:r>
              <a:rPr sz="2500" b="1" spc="-100" dirty="0">
                <a:latin typeface="Arial" panose="020B0604020202020204"/>
                <a:cs typeface="Arial" panose="020B0604020202020204"/>
              </a:rPr>
              <a:t> </a:t>
            </a:r>
            <a:r>
              <a:rPr sz="2500" b="1" dirty="0">
                <a:latin typeface="Arial" panose="020B0604020202020204"/>
                <a:cs typeface="Arial" panose="020B0604020202020204"/>
              </a:rPr>
              <a:t>ΤΗΣ</a:t>
            </a:r>
            <a:r>
              <a:rPr sz="2500" b="1" spc="-90" dirty="0">
                <a:latin typeface="Arial" panose="020B0604020202020204"/>
                <a:cs typeface="Arial" panose="020B0604020202020204"/>
              </a:rPr>
              <a:t> </a:t>
            </a:r>
            <a:r>
              <a:rPr sz="2500" b="1" spc="-10" dirty="0">
                <a:latin typeface="Arial" panose="020B0604020202020204"/>
                <a:cs typeface="Arial" panose="020B0604020202020204"/>
              </a:rPr>
              <a:t>ΜΗΧΑΝΗΣ.</a:t>
            </a:r>
            <a:endParaRPr sz="2500" dirty="0">
              <a:latin typeface="Arial" panose="020B0604020202020204"/>
              <a:cs typeface="Arial" panose="020B0604020202020204"/>
            </a:endParaRPr>
          </a:p>
        </p:txBody>
      </p:sp>
      <p:grpSp>
        <p:nvGrpSpPr>
          <p:cNvPr id="3" name="object 3"/>
          <p:cNvGrpSpPr/>
          <p:nvPr/>
        </p:nvGrpSpPr>
        <p:grpSpPr>
          <a:xfrm>
            <a:off x="491430" y="-12759"/>
            <a:ext cx="8250555" cy="1184275"/>
            <a:chOff x="491430" y="-12759"/>
            <a:chExt cx="8250555" cy="1184275"/>
          </a:xfrm>
        </p:grpSpPr>
        <p:sp>
          <p:nvSpPr>
            <p:cNvPr id="4" name="object 4"/>
            <p:cNvSpPr/>
            <p:nvPr/>
          </p:nvSpPr>
          <p:spPr>
            <a:xfrm>
              <a:off x="504190" y="0"/>
              <a:ext cx="8224520" cy="1158240"/>
            </a:xfrm>
            <a:custGeom>
              <a:avLst/>
              <a:gdLst/>
              <a:ahLst/>
              <a:cxnLst/>
              <a:rect l="l" t="t" r="r" b="b"/>
              <a:pathLst>
                <a:path w="8224520" h="1158240">
                  <a:moveTo>
                    <a:pt x="8041639" y="0"/>
                  </a:moveTo>
                  <a:lnTo>
                    <a:pt x="182879" y="0"/>
                  </a:lnTo>
                  <a:lnTo>
                    <a:pt x="152400" y="3809"/>
                  </a:lnTo>
                  <a:lnTo>
                    <a:pt x="105409" y="20320"/>
                  </a:lnTo>
                  <a:lnTo>
                    <a:pt x="78739" y="36829"/>
                  </a:lnTo>
                  <a:lnTo>
                    <a:pt x="71119" y="41909"/>
                  </a:lnTo>
                  <a:lnTo>
                    <a:pt x="63500" y="49529"/>
                  </a:lnTo>
                  <a:lnTo>
                    <a:pt x="55879" y="55879"/>
                  </a:lnTo>
                  <a:lnTo>
                    <a:pt x="36829" y="78740"/>
                  </a:lnTo>
                  <a:lnTo>
                    <a:pt x="12700" y="123190"/>
                  </a:lnTo>
                  <a:lnTo>
                    <a:pt x="0" y="182879"/>
                  </a:lnTo>
                  <a:lnTo>
                    <a:pt x="0" y="975360"/>
                  </a:lnTo>
                  <a:lnTo>
                    <a:pt x="6350" y="1016000"/>
                  </a:lnTo>
                  <a:lnTo>
                    <a:pt x="21589" y="1052829"/>
                  </a:lnTo>
                  <a:lnTo>
                    <a:pt x="25400" y="1062989"/>
                  </a:lnTo>
                  <a:lnTo>
                    <a:pt x="31750" y="1070610"/>
                  </a:lnTo>
                  <a:lnTo>
                    <a:pt x="36829" y="1079500"/>
                  </a:lnTo>
                  <a:lnTo>
                    <a:pt x="55879" y="1102360"/>
                  </a:lnTo>
                  <a:lnTo>
                    <a:pt x="87629" y="1127760"/>
                  </a:lnTo>
                  <a:lnTo>
                    <a:pt x="123189" y="1145539"/>
                  </a:lnTo>
                  <a:lnTo>
                    <a:pt x="182879" y="1158239"/>
                  </a:lnTo>
                  <a:lnTo>
                    <a:pt x="8041639" y="1158239"/>
                  </a:lnTo>
                  <a:lnTo>
                    <a:pt x="8082280" y="1151889"/>
                  </a:lnTo>
                  <a:lnTo>
                    <a:pt x="8119109" y="1136650"/>
                  </a:lnTo>
                  <a:lnTo>
                    <a:pt x="8128000" y="1132839"/>
                  </a:lnTo>
                  <a:lnTo>
                    <a:pt x="8161019" y="1108710"/>
                  </a:lnTo>
                  <a:lnTo>
                    <a:pt x="8187689" y="1079500"/>
                  </a:lnTo>
                  <a:lnTo>
                    <a:pt x="8197850" y="1061720"/>
                  </a:lnTo>
                  <a:lnTo>
                    <a:pt x="8208009" y="1043939"/>
                  </a:lnTo>
                  <a:lnTo>
                    <a:pt x="8211819" y="1035050"/>
                  </a:lnTo>
                  <a:lnTo>
                    <a:pt x="8215630" y="1024889"/>
                  </a:lnTo>
                  <a:lnTo>
                    <a:pt x="8218169" y="1016000"/>
                  </a:lnTo>
                  <a:lnTo>
                    <a:pt x="8219439" y="1005839"/>
                  </a:lnTo>
                  <a:lnTo>
                    <a:pt x="8221980" y="995679"/>
                  </a:lnTo>
                  <a:lnTo>
                    <a:pt x="8224519" y="975360"/>
                  </a:lnTo>
                  <a:lnTo>
                    <a:pt x="8224519" y="182879"/>
                  </a:lnTo>
                  <a:lnTo>
                    <a:pt x="8221980" y="162559"/>
                  </a:lnTo>
                  <a:lnTo>
                    <a:pt x="8219439" y="152400"/>
                  </a:lnTo>
                  <a:lnTo>
                    <a:pt x="8218169" y="142240"/>
                  </a:lnTo>
                  <a:lnTo>
                    <a:pt x="8215630" y="133350"/>
                  </a:lnTo>
                  <a:lnTo>
                    <a:pt x="8211819" y="123190"/>
                  </a:lnTo>
                  <a:lnTo>
                    <a:pt x="8208009" y="114300"/>
                  </a:lnTo>
                  <a:lnTo>
                    <a:pt x="8197850" y="96520"/>
                  </a:lnTo>
                  <a:lnTo>
                    <a:pt x="8194039" y="87629"/>
                  </a:lnTo>
                  <a:lnTo>
                    <a:pt x="8161019" y="49529"/>
                  </a:lnTo>
                  <a:lnTo>
                    <a:pt x="8144509" y="36829"/>
                  </a:lnTo>
                  <a:lnTo>
                    <a:pt x="8136889" y="30479"/>
                  </a:lnTo>
                  <a:lnTo>
                    <a:pt x="8119109" y="20320"/>
                  </a:lnTo>
                  <a:lnTo>
                    <a:pt x="8110219" y="16509"/>
                  </a:lnTo>
                  <a:lnTo>
                    <a:pt x="8100059" y="12700"/>
                  </a:lnTo>
                  <a:lnTo>
                    <a:pt x="8091169" y="8890"/>
                  </a:lnTo>
                  <a:lnTo>
                    <a:pt x="8070850" y="3809"/>
                  </a:lnTo>
                  <a:lnTo>
                    <a:pt x="8061959" y="2540"/>
                  </a:lnTo>
                  <a:lnTo>
                    <a:pt x="8041639" y="0"/>
                  </a:lnTo>
                  <a:close/>
                </a:path>
              </a:pathLst>
            </a:custGeom>
            <a:solidFill>
              <a:srgbClr val="009933"/>
            </a:solidFill>
          </p:spPr>
          <p:txBody>
            <a:bodyPr wrap="square" lIns="0" tIns="0" rIns="0" bIns="0" rtlCol="0"/>
            <a:lstStyle/>
            <a:p/>
          </p:txBody>
        </p:sp>
        <p:sp>
          <p:nvSpPr>
            <p:cNvPr id="5" name="object 5"/>
            <p:cNvSpPr/>
            <p:nvPr/>
          </p:nvSpPr>
          <p:spPr>
            <a:xfrm>
              <a:off x="504190" y="0"/>
              <a:ext cx="8224520" cy="1158240"/>
            </a:xfrm>
            <a:custGeom>
              <a:avLst/>
              <a:gdLst/>
              <a:ahLst/>
              <a:cxnLst/>
              <a:rect l="l" t="t" r="r" b="b"/>
              <a:pathLst>
                <a:path w="8224520" h="1158240">
                  <a:moveTo>
                    <a:pt x="0" y="193040"/>
                  </a:moveTo>
                  <a:lnTo>
                    <a:pt x="0" y="182879"/>
                  </a:lnTo>
                  <a:lnTo>
                    <a:pt x="1269" y="172720"/>
                  </a:lnTo>
                  <a:lnTo>
                    <a:pt x="8889" y="133350"/>
                  </a:lnTo>
                  <a:lnTo>
                    <a:pt x="16509" y="114300"/>
                  </a:lnTo>
                  <a:lnTo>
                    <a:pt x="20319" y="105409"/>
                  </a:lnTo>
                  <a:lnTo>
                    <a:pt x="25400" y="96520"/>
                  </a:lnTo>
                  <a:lnTo>
                    <a:pt x="30479" y="87629"/>
                  </a:lnTo>
                  <a:lnTo>
                    <a:pt x="36829" y="78740"/>
                  </a:lnTo>
                  <a:lnTo>
                    <a:pt x="43179" y="71120"/>
                  </a:lnTo>
                  <a:lnTo>
                    <a:pt x="49529" y="63500"/>
                  </a:lnTo>
                  <a:lnTo>
                    <a:pt x="55879" y="55879"/>
                  </a:lnTo>
                  <a:lnTo>
                    <a:pt x="63500" y="49529"/>
                  </a:lnTo>
                  <a:lnTo>
                    <a:pt x="71119" y="41909"/>
                  </a:lnTo>
                  <a:lnTo>
                    <a:pt x="78739" y="36829"/>
                  </a:lnTo>
                  <a:lnTo>
                    <a:pt x="87629" y="30479"/>
                  </a:lnTo>
                  <a:lnTo>
                    <a:pt x="123189" y="12700"/>
                  </a:lnTo>
                  <a:lnTo>
                    <a:pt x="162559" y="2540"/>
                  </a:lnTo>
                  <a:lnTo>
                    <a:pt x="172719" y="1270"/>
                  </a:lnTo>
                  <a:lnTo>
                    <a:pt x="182879" y="0"/>
                  </a:lnTo>
                  <a:lnTo>
                    <a:pt x="193039" y="0"/>
                  </a:lnTo>
                  <a:lnTo>
                    <a:pt x="8031480" y="0"/>
                  </a:lnTo>
                  <a:lnTo>
                    <a:pt x="8041639" y="0"/>
                  </a:lnTo>
                  <a:lnTo>
                    <a:pt x="8051800" y="1270"/>
                  </a:lnTo>
                  <a:lnTo>
                    <a:pt x="8061959" y="2540"/>
                  </a:lnTo>
                  <a:lnTo>
                    <a:pt x="8070850" y="3809"/>
                  </a:lnTo>
                  <a:lnTo>
                    <a:pt x="8081009" y="6350"/>
                  </a:lnTo>
                  <a:lnTo>
                    <a:pt x="8091169" y="8890"/>
                  </a:lnTo>
                  <a:lnTo>
                    <a:pt x="8100059" y="12700"/>
                  </a:lnTo>
                  <a:lnTo>
                    <a:pt x="8110219" y="16509"/>
                  </a:lnTo>
                  <a:lnTo>
                    <a:pt x="8119109" y="20320"/>
                  </a:lnTo>
                  <a:lnTo>
                    <a:pt x="8128000" y="25400"/>
                  </a:lnTo>
                  <a:lnTo>
                    <a:pt x="8136889" y="30479"/>
                  </a:lnTo>
                  <a:lnTo>
                    <a:pt x="8144509" y="36829"/>
                  </a:lnTo>
                  <a:lnTo>
                    <a:pt x="8152130" y="41909"/>
                  </a:lnTo>
                  <a:lnTo>
                    <a:pt x="8161019" y="49529"/>
                  </a:lnTo>
                  <a:lnTo>
                    <a:pt x="8167369" y="55879"/>
                  </a:lnTo>
                  <a:lnTo>
                    <a:pt x="8174989" y="63500"/>
                  </a:lnTo>
                  <a:lnTo>
                    <a:pt x="8181339" y="71120"/>
                  </a:lnTo>
                  <a:lnTo>
                    <a:pt x="8187689" y="78740"/>
                  </a:lnTo>
                  <a:lnTo>
                    <a:pt x="8194039" y="87629"/>
                  </a:lnTo>
                  <a:lnTo>
                    <a:pt x="8197850" y="96520"/>
                  </a:lnTo>
                  <a:lnTo>
                    <a:pt x="8202930" y="105409"/>
                  </a:lnTo>
                  <a:lnTo>
                    <a:pt x="8208009" y="114300"/>
                  </a:lnTo>
                  <a:lnTo>
                    <a:pt x="8211819" y="123190"/>
                  </a:lnTo>
                  <a:lnTo>
                    <a:pt x="8215630" y="133350"/>
                  </a:lnTo>
                  <a:lnTo>
                    <a:pt x="8218169" y="142240"/>
                  </a:lnTo>
                  <a:lnTo>
                    <a:pt x="8219439" y="152400"/>
                  </a:lnTo>
                  <a:lnTo>
                    <a:pt x="8221980" y="162559"/>
                  </a:lnTo>
                  <a:lnTo>
                    <a:pt x="8223250" y="172720"/>
                  </a:lnTo>
                  <a:lnTo>
                    <a:pt x="8224519" y="182879"/>
                  </a:lnTo>
                  <a:lnTo>
                    <a:pt x="8224519" y="193040"/>
                  </a:lnTo>
                  <a:lnTo>
                    <a:pt x="8224519" y="965200"/>
                  </a:lnTo>
                  <a:lnTo>
                    <a:pt x="8224519" y="975360"/>
                  </a:lnTo>
                  <a:lnTo>
                    <a:pt x="8223250" y="985520"/>
                  </a:lnTo>
                  <a:lnTo>
                    <a:pt x="8221980" y="995679"/>
                  </a:lnTo>
                  <a:lnTo>
                    <a:pt x="8219439" y="1005839"/>
                  </a:lnTo>
                  <a:lnTo>
                    <a:pt x="8218169" y="1016000"/>
                  </a:lnTo>
                  <a:lnTo>
                    <a:pt x="8215630" y="1024889"/>
                  </a:lnTo>
                  <a:lnTo>
                    <a:pt x="8211819" y="1035050"/>
                  </a:lnTo>
                  <a:lnTo>
                    <a:pt x="8208009" y="1043939"/>
                  </a:lnTo>
                  <a:lnTo>
                    <a:pt x="8202930" y="1052829"/>
                  </a:lnTo>
                  <a:lnTo>
                    <a:pt x="8197850" y="1061720"/>
                  </a:lnTo>
                  <a:lnTo>
                    <a:pt x="8174989" y="1094739"/>
                  </a:lnTo>
                  <a:lnTo>
                    <a:pt x="8167369" y="1102360"/>
                  </a:lnTo>
                  <a:lnTo>
                    <a:pt x="8161019" y="1108710"/>
                  </a:lnTo>
                  <a:lnTo>
                    <a:pt x="8128000" y="1132839"/>
                  </a:lnTo>
                  <a:lnTo>
                    <a:pt x="8119109" y="1136650"/>
                  </a:lnTo>
                  <a:lnTo>
                    <a:pt x="8110219" y="1141729"/>
                  </a:lnTo>
                  <a:lnTo>
                    <a:pt x="8072119" y="1154429"/>
                  </a:lnTo>
                  <a:lnTo>
                    <a:pt x="8061959" y="1155700"/>
                  </a:lnTo>
                  <a:lnTo>
                    <a:pt x="8051800" y="1156970"/>
                  </a:lnTo>
                  <a:lnTo>
                    <a:pt x="8041639" y="1158239"/>
                  </a:lnTo>
                  <a:lnTo>
                    <a:pt x="8031480" y="1158239"/>
                  </a:lnTo>
                  <a:lnTo>
                    <a:pt x="193039" y="1158239"/>
                  </a:lnTo>
                  <a:lnTo>
                    <a:pt x="182879" y="1158239"/>
                  </a:lnTo>
                  <a:lnTo>
                    <a:pt x="172719" y="1156970"/>
                  </a:lnTo>
                  <a:lnTo>
                    <a:pt x="162559" y="1155700"/>
                  </a:lnTo>
                  <a:lnTo>
                    <a:pt x="152400" y="1154429"/>
                  </a:lnTo>
                  <a:lnTo>
                    <a:pt x="142239" y="1151889"/>
                  </a:lnTo>
                  <a:lnTo>
                    <a:pt x="133350" y="1149350"/>
                  </a:lnTo>
                  <a:lnTo>
                    <a:pt x="123189" y="1145539"/>
                  </a:lnTo>
                  <a:lnTo>
                    <a:pt x="114300" y="1141729"/>
                  </a:lnTo>
                  <a:lnTo>
                    <a:pt x="105409" y="1137920"/>
                  </a:lnTo>
                  <a:lnTo>
                    <a:pt x="96519" y="1132839"/>
                  </a:lnTo>
                  <a:lnTo>
                    <a:pt x="87629" y="1127760"/>
                  </a:lnTo>
                  <a:lnTo>
                    <a:pt x="78739" y="1121410"/>
                  </a:lnTo>
                  <a:lnTo>
                    <a:pt x="71119" y="1115060"/>
                  </a:lnTo>
                  <a:lnTo>
                    <a:pt x="63500" y="1108710"/>
                  </a:lnTo>
                  <a:lnTo>
                    <a:pt x="55879" y="1102360"/>
                  </a:lnTo>
                  <a:lnTo>
                    <a:pt x="49529" y="1094739"/>
                  </a:lnTo>
                  <a:lnTo>
                    <a:pt x="43179" y="1087120"/>
                  </a:lnTo>
                  <a:lnTo>
                    <a:pt x="36829" y="1079500"/>
                  </a:lnTo>
                  <a:lnTo>
                    <a:pt x="31750" y="1070610"/>
                  </a:lnTo>
                  <a:lnTo>
                    <a:pt x="25400" y="1062989"/>
                  </a:lnTo>
                  <a:lnTo>
                    <a:pt x="21589" y="1052829"/>
                  </a:lnTo>
                  <a:lnTo>
                    <a:pt x="6350" y="1016000"/>
                  </a:lnTo>
                  <a:lnTo>
                    <a:pt x="2539" y="995679"/>
                  </a:lnTo>
                  <a:lnTo>
                    <a:pt x="1269" y="985520"/>
                  </a:lnTo>
                  <a:lnTo>
                    <a:pt x="0" y="975360"/>
                  </a:lnTo>
                  <a:lnTo>
                    <a:pt x="0" y="966470"/>
                  </a:lnTo>
                  <a:lnTo>
                    <a:pt x="0" y="193040"/>
                  </a:lnTo>
                  <a:close/>
                </a:path>
              </a:pathLst>
            </a:custGeom>
            <a:ln w="25518">
              <a:solidFill>
                <a:srgbClr val="FFFFFF"/>
              </a:solidFill>
            </a:ln>
          </p:spPr>
          <p:txBody>
            <a:bodyPr wrap="square" lIns="0" tIns="0" rIns="0" bIns="0" rtlCol="0"/>
            <a:lstStyle/>
            <a:p/>
          </p:txBody>
        </p:sp>
        <p:sp>
          <p:nvSpPr>
            <p:cNvPr id="6" name="object 6"/>
            <p:cNvSpPr/>
            <p:nvPr/>
          </p:nvSpPr>
          <p:spPr>
            <a:xfrm>
              <a:off x="491426" y="-12751"/>
              <a:ext cx="8250555" cy="1184275"/>
            </a:xfrm>
            <a:custGeom>
              <a:avLst/>
              <a:gdLst/>
              <a:ahLst/>
              <a:cxnLst/>
              <a:rect l="l" t="t" r="r" b="b"/>
              <a:pathLst>
                <a:path w="8250555" h="118427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184275">
                  <a:moveTo>
                    <a:pt x="8250034" y="1170990"/>
                  </a:moveTo>
                  <a:lnTo>
                    <a:pt x="8246300" y="1161973"/>
                  </a:lnTo>
                  <a:lnTo>
                    <a:pt x="8237283" y="1158240"/>
                  </a:lnTo>
                  <a:lnTo>
                    <a:pt x="8228254" y="1161973"/>
                  </a:lnTo>
                  <a:lnTo>
                    <a:pt x="8224520" y="1170990"/>
                  </a:lnTo>
                  <a:lnTo>
                    <a:pt x="8228254" y="1180020"/>
                  </a:lnTo>
                  <a:lnTo>
                    <a:pt x="8237283" y="1183754"/>
                  </a:lnTo>
                  <a:lnTo>
                    <a:pt x="8246300" y="1180020"/>
                  </a:lnTo>
                  <a:lnTo>
                    <a:pt x="8250034" y="117099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2829560" y="233679"/>
            <a:ext cx="3734435" cy="848360"/>
          </a:xfrm>
          <a:prstGeom prst="rect">
            <a:avLst/>
          </a:prstGeom>
        </p:spPr>
        <p:txBody>
          <a:bodyPr vert="horz" wrap="square" lIns="0" tIns="12700" rIns="0" bIns="0" rtlCol="0">
            <a:spAutoFit/>
          </a:bodyPr>
          <a:lstStyle/>
          <a:p>
            <a:pPr marL="12700">
              <a:lnSpc>
                <a:spcPct val="100000"/>
              </a:lnSpc>
              <a:spcBef>
                <a:spcPts val="100"/>
              </a:spcBef>
            </a:pPr>
            <a:r>
              <a:rPr sz="5400" b="0" u="none" spc="-295" smtClean="0">
                <a:solidFill>
                  <a:srgbClr val="FFFFFF"/>
                </a:solidFill>
                <a:latin typeface="Calibri" panose="020F0502020204030204"/>
                <a:cs typeface="Calibri" panose="020F0502020204030204"/>
              </a:rPr>
              <a:t> </a:t>
            </a:r>
            <a:r>
              <a:rPr sz="5400" b="0" u="none" spc="-10" dirty="0">
                <a:solidFill>
                  <a:srgbClr val="FFFFFF"/>
                </a:solidFill>
                <a:latin typeface="Calibri" panose="020F0502020204030204"/>
                <a:cs typeface="Calibri" panose="020F0502020204030204"/>
              </a:rPr>
              <a:t>Εισαγωγή</a:t>
            </a:r>
            <a:endParaRPr sz="5400">
              <a:latin typeface="Calibri" panose="020F0502020204030204"/>
              <a:cs typeface="Calibri" panose="020F0502020204030204"/>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04190" y="502919"/>
            <a:ext cx="8064500" cy="5892614"/>
          </a:xfrm>
          <a:prstGeom prst="rect">
            <a:avLst/>
          </a:prstGeom>
        </p:spPr>
      </p:pic>
    </p:spTree>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79729" y="1043178"/>
            <a:ext cx="8428355" cy="3442970"/>
          </a:xfrm>
          <a:prstGeom prst="rect">
            <a:avLst/>
          </a:prstGeom>
        </p:spPr>
        <p:txBody>
          <a:bodyPr vert="horz" wrap="square" lIns="0" tIns="12065" rIns="0" bIns="0" rtlCol="0">
            <a:spAutoFit/>
          </a:bodyPr>
          <a:lstStyle/>
          <a:p>
            <a:pPr marL="50800" marR="31115" indent="-38100">
              <a:lnSpc>
                <a:spcPct val="121000"/>
              </a:lnSpc>
              <a:spcBef>
                <a:spcPts val="95"/>
              </a:spcBef>
            </a:pPr>
            <a:r>
              <a:rPr sz="3000" spc="-697" baseline="3000" dirty="0">
                <a:solidFill>
                  <a:srgbClr val="FF0000"/>
                </a:solidFill>
                <a:latin typeface="Wingdings" panose="05000000000000000000"/>
                <a:cs typeface="Wingdings" panose="05000000000000000000"/>
              </a:rPr>
              <a:t></a:t>
            </a:r>
            <a:r>
              <a:rPr sz="2000" spc="-465" dirty="0">
                <a:latin typeface="Arial Black" panose="020B0A04020102020204"/>
                <a:cs typeface="Arial Black" panose="020B0A04020102020204"/>
              </a:rPr>
              <a:t>ΤΟ</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ΣΥΣΤΗΜΑ</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ΣΤΗΝ</a:t>
            </a:r>
            <a:r>
              <a:rPr sz="2000" spc="35" dirty="0">
                <a:latin typeface="Arial Black" panose="020B0A04020102020204"/>
                <a:cs typeface="Arial Black" panose="020B0A04020102020204"/>
              </a:rPr>
              <a:t> </a:t>
            </a:r>
            <a:r>
              <a:rPr sz="2000" dirty="0">
                <a:latin typeface="Arial Black" panose="020B0A04020102020204"/>
                <a:cs typeface="Arial Black" panose="020B0A04020102020204"/>
              </a:rPr>
              <a:t>ΟΥΣΙΑ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ΕΙΝΑΙ</a:t>
            </a:r>
            <a:r>
              <a:rPr sz="2000" spc="35" dirty="0">
                <a:latin typeface="Arial Black" panose="020B0A04020102020204"/>
                <a:cs typeface="Arial Black" panose="020B0A04020102020204"/>
              </a:rPr>
              <a:t> </a:t>
            </a:r>
            <a:r>
              <a:rPr sz="2000" spc="-10" dirty="0">
                <a:latin typeface="Arial Black" panose="020B0A04020102020204"/>
                <a:cs typeface="Arial Black" panose="020B0A04020102020204"/>
              </a:rPr>
              <a:t>ΣΥΣΤΗΜΑ </a:t>
            </a:r>
            <a:r>
              <a:rPr sz="2000">
                <a:latin typeface="Arial Black" panose="020B0A04020102020204"/>
                <a:cs typeface="Arial Black" panose="020B0A04020102020204"/>
              </a:rPr>
              <a:t>ΝΤΗΖΕΛΟΗΛΕΚΤΡΙΚΗΣ</a:t>
            </a:r>
            <a:r>
              <a:rPr sz="2000" spc="55">
                <a:latin typeface="Arial Black" panose="020B0A04020102020204"/>
                <a:cs typeface="Arial Black" panose="020B0A04020102020204"/>
              </a:rPr>
              <a:t> </a:t>
            </a:r>
            <a:r>
              <a:rPr sz="2000" smtClean="0">
                <a:latin typeface="Arial Black" panose="020B0A04020102020204"/>
                <a:cs typeface="Arial Black" panose="020B0A04020102020204"/>
              </a:rPr>
              <a:t>ΠΡΟΩΣ</a:t>
            </a:r>
            <a:r>
              <a:rPr lang="en-US" sz="2000" dirty="0" smtClean="0">
                <a:latin typeface="Arial Black" panose="020B0A04020102020204"/>
                <a:cs typeface="Arial Black" panose="020B0A04020102020204"/>
              </a:rPr>
              <a:t>H</a:t>
            </a:r>
            <a:r>
              <a:rPr sz="2000" smtClean="0">
                <a:latin typeface="Arial Black" panose="020B0A04020102020204"/>
                <a:cs typeface="Arial Black" panose="020B0A04020102020204"/>
              </a:rPr>
              <a:t>Σ</a:t>
            </a:r>
            <a:r>
              <a:rPr sz="2000" dirty="0">
                <a:latin typeface="Arial Black" panose="020B0A04020102020204"/>
                <a:cs typeface="Arial Black" panose="020B0A04020102020204"/>
              </a:rPr>
              <a:t>,</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ΜΕ</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ΤΗ</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ΔΙΑΦΟΡΑ</a:t>
            </a:r>
            <a:r>
              <a:rPr sz="2000" spc="70" dirty="0">
                <a:latin typeface="Arial Black" panose="020B0A04020102020204"/>
                <a:cs typeface="Arial Black" panose="020B0A04020102020204"/>
              </a:rPr>
              <a:t> </a:t>
            </a:r>
            <a:r>
              <a:rPr sz="2000" dirty="0">
                <a:latin typeface="Arial Black" panose="020B0A04020102020204"/>
                <a:cs typeface="Arial Black" panose="020B0A04020102020204"/>
              </a:rPr>
              <a:t>ΟΤΙ</a:t>
            </a:r>
            <a:r>
              <a:rPr sz="2000" spc="55" dirty="0">
                <a:latin typeface="Arial Black" panose="020B0A04020102020204"/>
                <a:cs typeface="Arial Black" panose="020B0A04020102020204"/>
              </a:rPr>
              <a:t> </a:t>
            </a:r>
            <a:r>
              <a:rPr sz="2000" spc="-50" dirty="0">
                <a:latin typeface="Arial Black" panose="020B0A04020102020204"/>
                <a:cs typeface="Arial Black" panose="020B0A04020102020204"/>
              </a:rPr>
              <a:t>Ο </a:t>
            </a:r>
            <a:r>
              <a:rPr sz="2000" dirty="0">
                <a:latin typeface="Arial Black" panose="020B0A04020102020204"/>
                <a:cs typeface="Arial Black" panose="020B0A04020102020204"/>
              </a:rPr>
              <a:t>ΗΛΕΚΤΡΟΚΙΝΗΤΗΡΑΣ</a:t>
            </a:r>
            <a:r>
              <a:rPr sz="2000" spc="85" dirty="0">
                <a:latin typeface="Arial Black" panose="020B0A04020102020204"/>
                <a:cs typeface="Arial Black" panose="020B0A04020102020204"/>
              </a:rPr>
              <a:t> </a:t>
            </a:r>
            <a:r>
              <a:rPr sz="2000" dirty="0">
                <a:latin typeface="Arial Black" panose="020B0A04020102020204"/>
                <a:cs typeface="Arial Black" panose="020B0A04020102020204"/>
              </a:rPr>
              <a:t>ΒΡΙΣΚΕΤΑΙ</a:t>
            </a:r>
            <a:r>
              <a:rPr sz="2000" spc="85" dirty="0">
                <a:latin typeface="Arial Black" panose="020B0A04020102020204"/>
                <a:cs typeface="Arial Black" panose="020B0A04020102020204"/>
              </a:rPr>
              <a:t> </a:t>
            </a:r>
            <a:r>
              <a:rPr sz="2000" dirty="0">
                <a:latin typeface="Arial Black" panose="020B0A04020102020204"/>
                <a:cs typeface="Arial Black" panose="020B0A04020102020204"/>
              </a:rPr>
              <a:t>ΕΞΩΤΕΡΙΚΑ</a:t>
            </a:r>
            <a:r>
              <a:rPr sz="2000" spc="90" dirty="0">
                <a:latin typeface="Arial Black" panose="020B0A04020102020204"/>
                <a:cs typeface="Arial Black" panose="020B0A04020102020204"/>
              </a:rPr>
              <a:t> </a:t>
            </a:r>
            <a:r>
              <a:rPr sz="2000" spc="-25" dirty="0">
                <a:latin typeface="Arial Black" panose="020B0A04020102020204"/>
                <a:cs typeface="Arial Black" panose="020B0A04020102020204"/>
              </a:rPr>
              <a:t>ΤΟΥ </a:t>
            </a:r>
            <a:r>
              <a:rPr sz="2000" spc="-10" dirty="0">
                <a:latin typeface="Arial Black" panose="020B0A04020102020204"/>
                <a:cs typeface="Arial Black" panose="020B0A04020102020204"/>
              </a:rPr>
              <a:t>ΣΚΑΦΟΥΣ.</a:t>
            </a:r>
            <a:endParaRPr sz="2000">
              <a:latin typeface="Arial Black" panose="020B0A04020102020204"/>
              <a:cs typeface="Arial Black" panose="020B0A04020102020204"/>
            </a:endParaRPr>
          </a:p>
          <a:p>
            <a:pPr>
              <a:lnSpc>
                <a:spcPct val="100000"/>
              </a:lnSpc>
              <a:spcBef>
                <a:spcPts val="45"/>
              </a:spcBef>
            </a:pPr>
            <a:endParaRPr sz="2600">
              <a:latin typeface="Arial Black" panose="020B0A04020102020204"/>
              <a:cs typeface="Arial Black" panose="020B0A04020102020204"/>
            </a:endParaRPr>
          </a:p>
          <a:p>
            <a:pPr marL="50800" marR="5080" indent="-38100">
              <a:lnSpc>
                <a:spcPct val="121000"/>
              </a:lnSpc>
            </a:pPr>
            <a:r>
              <a:rPr sz="3000" spc="-412" baseline="4000" dirty="0">
                <a:solidFill>
                  <a:srgbClr val="FF0000"/>
                </a:solidFill>
                <a:latin typeface="Wingdings" panose="05000000000000000000"/>
                <a:cs typeface="Wingdings" panose="05000000000000000000"/>
              </a:rPr>
              <a:t></a:t>
            </a:r>
            <a:r>
              <a:rPr sz="2000" spc="-275" dirty="0">
                <a:latin typeface="Arial Black" panose="020B0A04020102020204"/>
                <a:cs typeface="Arial Black" panose="020B0A04020102020204"/>
              </a:rPr>
              <a:t>ΑΥΤΟ</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ΤΟ</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ΣΥΣΤΗΜΑ</a:t>
            </a:r>
            <a:r>
              <a:rPr sz="2000" spc="55" dirty="0">
                <a:latin typeface="Arial Black" panose="020B0A04020102020204"/>
                <a:cs typeface="Arial Black" panose="020B0A04020102020204"/>
              </a:rPr>
              <a:t> </a:t>
            </a:r>
            <a:r>
              <a:rPr sz="2000" dirty="0">
                <a:latin typeface="Arial Black" panose="020B0A04020102020204"/>
                <a:cs typeface="Arial Black" panose="020B0A04020102020204"/>
              </a:rPr>
              <a:t>ΒΡΙΣΚΕΙ</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ΗΔΗ</a:t>
            </a:r>
            <a:r>
              <a:rPr sz="2000" spc="40" dirty="0">
                <a:latin typeface="Arial Black" panose="020B0A04020102020204"/>
                <a:cs typeface="Arial Black" panose="020B0A04020102020204"/>
              </a:rPr>
              <a:t> </a:t>
            </a:r>
            <a:r>
              <a:rPr sz="2000" dirty="0">
                <a:latin typeface="Arial Black" panose="020B0A04020102020204"/>
                <a:cs typeface="Arial Black" panose="020B0A04020102020204"/>
              </a:rPr>
              <a:t>ΕΦΑΡΜΟΓΕΣ</a:t>
            </a:r>
            <a:r>
              <a:rPr sz="2000" spc="45" dirty="0">
                <a:latin typeface="Arial Black" panose="020B0A04020102020204"/>
                <a:cs typeface="Arial Black" panose="020B0A04020102020204"/>
              </a:rPr>
              <a:t> </a:t>
            </a:r>
            <a:r>
              <a:rPr sz="2000" dirty="0">
                <a:latin typeface="Arial Black" panose="020B0A04020102020204"/>
                <a:cs typeface="Arial Black" panose="020B0A04020102020204"/>
              </a:rPr>
              <a:t>ΣΕ</a:t>
            </a:r>
            <a:r>
              <a:rPr sz="2000" spc="40" dirty="0">
                <a:latin typeface="Arial Black" panose="020B0A04020102020204"/>
                <a:cs typeface="Arial Black" panose="020B0A04020102020204"/>
              </a:rPr>
              <a:t> </a:t>
            </a:r>
            <a:r>
              <a:rPr sz="2000" spc="-10" dirty="0">
                <a:latin typeface="Arial Black" panose="020B0A04020102020204"/>
                <a:cs typeface="Arial Black" panose="020B0A04020102020204"/>
              </a:rPr>
              <a:t>ΜΕΓΑΛΑ </a:t>
            </a:r>
            <a:r>
              <a:rPr sz="2000" dirty="0">
                <a:latin typeface="Arial Black" panose="020B0A04020102020204"/>
                <a:cs typeface="Arial Black" panose="020B0A04020102020204"/>
              </a:rPr>
              <a:t>ΠΛΟΙΑ</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ΑΝΑΨΥΧΗΣ</a:t>
            </a:r>
            <a:r>
              <a:rPr sz="2000" spc="60" dirty="0">
                <a:latin typeface="Arial Black" panose="020B0A04020102020204"/>
                <a:cs typeface="Arial Black" panose="020B0A04020102020204"/>
              </a:rPr>
              <a:t> </a:t>
            </a:r>
            <a:r>
              <a:rPr sz="2000" dirty="0">
                <a:latin typeface="Arial Black" panose="020B0A04020102020204"/>
                <a:cs typeface="Arial Black" panose="020B0A04020102020204"/>
              </a:rPr>
              <a:t>ΚΑΙ</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ΠΛΟΙΑ</a:t>
            </a:r>
            <a:r>
              <a:rPr sz="2000" spc="65" dirty="0">
                <a:latin typeface="Arial Black" panose="020B0A04020102020204"/>
                <a:cs typeface="Arial Black" panose="020B0A04020102020204"/>
              </a:rPr>
              <a:t> </a:t>
            </a:r>
            <a:r>
              <a:rPr sz="2000" dirty="0">
                <a:latin typeface="Arial Black" panose="020B0A04020102020204"/>
                <a:cs typeface="Arial Black" panose="020B0A04020102020204"/>
              </a:rPr>
              <a:t>ΜΕΤΑΦΟΡΑΣ</a:t>
            </a:r>
            <a:r>
              <a:rPr sz="2000" spc="70" dirty="0">
                <a:latin typeface="Arial Black" panose="020B0A04020102020204"/>
                <a:cs typeface="Arial Black" panose="020B0A04020102020204"/>
              </a:rPr>
              <a:t> </a:t>
            </a:r>
            <a:r>
              <a:rPr sz="2000" spc="-10" dirty="0">
                <a:latin typeface="Arial Black" panose="020B0A04020102020204"/>
                <a:cs typeface="Arial Black" panose="020B0A04020102020204"/>
              </a:rPr>
              <a:t>ΟΧΗΜΑΤΩΝ, </a:t>
            </a:r>
            <a:r>
              <a:rPr sz="2000" dirty="0">
                <a:latin typeface="Arial Black" panose="020B0A04020102020204"/>
                <a:cs typeface="Arial Black" panose="020B0A04020102020204"/>
              </a:rPr>
              <a:t>ΣΕ</a:t>
            </a:r>
            <a:r>
              <a:rPr sz="2000" spc="80" dirty="0">
                <a:latin typeface="Arial Black" panose="020B0A04020102020204"/>
                <a:cs typeface="Arial Black" panose="020B0A04020102020204"/>
              </a:rPr>
              <a:t> </a:t>
            </a:r>
            <a:r>
              <a:rPr sz="2000" dirty="0">
                <a:latin typeface="Arial Black" panose="020B0A04020102020204"/>
                <a:cs typeface="Arial Black" panose="020B0A04020102020204"/>
              </a:rPr>
              <a:t>ΠΛΟΙΑ</a:t>
            </a:r>
            <a:r>
              <a:rPr sz="2000" spc="90" dirty="0">
                <a:latin typeface="Arial Black" panose="020B0A04020102020204"/>
                <a:cs typeface="Arial Black" panose="020B0A04020102020204"/>
              </a:rPr>
              <a:t> </a:t>
            </a:r>
            <a:r>
              <a:rPr sz="2000" dirty="0">
                <a:latin typeface="Arial Black" panose="020B0A04020102020204"/>
                <a:cs typeface="Arial Black" panose="020B0A04020102020204"/>
              </a:rPr>
              <a:t>ΜΕΤΑΦΟΡΑΣ</a:t>
            </a:r>
            <a:r>
              <a:rPr sz="2000" spc="85" dirty="0">
                <a:latin typeface="Arial Black" panose="020B0A04020102020204"/>
                <a:cs typeface="Arial Black" panose="020B0A04020102020204"/>
              </a:rPr>
              <a:t> </a:t>
            </a:r>
            <a:r>
              <a:rPr sz="2000" dirty="0">
                <a:latin typeface="Arial Black" panose="020B0A04020102020204"/>
                <a:cs typeface="Arial Black" panose="020B0A04020102020204"/>
              </a:rPr>
              <a:t>ΕΜΠΟΡΕΥΜΑΤΟΚΙΒΩΤΙΩΝ,</a:t>
            </a:r>
            <a:r>
              <a:rPr sz="2000" spc="95" dirty="0">
                <a:latin typeface="Arial Black" panose="020B0A04020102020204"/>
                <a:cs typeface="Arial Black" panose="020B0A04020102020204"/>
              </a:rPr>
              <a:t> </a:t>
            </a:r>
            <a:r>
              <a:rPr sz="2000" spc="-25" dirty="0">
                <a:latin typeface="Arial Black" panose="020B0A04020102020204"/>
                <a:cs typeface="Arial Black" panose="020B0A04020102020204"/>
              </a:rPr>
              <a:t>ΣΕ </a:t>
            </a:r>
            <a:r>
              <a:rPr sz="2000">
                <a:latin typeface="Arial Black" panose="020B0A04020102020204"/>
                <a:cs typeface="Arial Black" panose="020B0A04020102020204"/>
              </a:rPr>
              <a:t>ΕΞΕΔΡΕΣ</a:t>
            </a:r>
            <a:r>
              <a:rPr sz="2000" spc="65">
                <a:latin typeface="Arial Black" panose="020B0A04020102020204"/>
                <a:cs typeface="Arial Black" panose="020B0A04020102020204"/>
              </a:rPr>
              <a:t> </a:t>
            </a:r>
            <a:r>
              <a:rPr sz="2000" smtClean="0">
                <a:latin typeface="Arial Black" panose="020B0A04020102020204"/>
                <a:cs typeface="Arial Black" panose="020B0A04020102020204"/>
              </a:rPr>
              <a:t>ΑΝΤΛΗΣ</a:t>
            </a:r>
            <a:r>
              <a:rPr lang="en-US" sz="2000" dirty="0" smtClean="0">
                <a:latin typeface="Arial Black" panose="020B0A04020102020204"/>
                <a:cs typeface="Arial Black" panose="020B0A04020102020204"/>
              </a:rPr>
              <a:t>H</a:t>
            </a:r>
            <a:r>
              <a:rPr sz="2000" smtClean="0">
                <a:latin typeface="Arial Black" panose="020B0A04020102020204"/>
                <a:cs typeface="Arial Black" panose="020B0A04020102020204"/>
              </a:rPr>
              <a:t>Σ</a:t>
            </a:r>
            <a:r>
              <a:rPr sz="2000" spc="75" smtClean="0">
                <a:latin typeface="Arial Black" panose="020B0A04020102020204"/>
                <a:cs typeface="Arial Black" panose="020B0A04020102020204"/>
              </a:rPr>
              <a:t> </a:t>
            </a:r>
            <a:r>
              <a:rPr sz="2000">
                <a:latin typeface="Arial Black" panose="020B0A04020102020204"/>
                <a:cs typeface="Arial Black" panose="020B0A04020102020204"/>
              </a:rPr>
              <a:t>ΠΕΤΡΕΛΑΙΟΥ</a:t>
            </a:r>
            <a:r>
              <a:rPr sz="2000" spc="75">
                <a:latin typeface="Arial Black" panose="020B0A04020102020204"/>
                <a:cs typeface="Arial Black" panose="020B0A04020102020204"/>
              </a:rPr>
              <a:t> </a:t>
            </a:r>
            <a:r>
              <a:rPr lang="el-GR" sz="2000" spc="-20" dirty="0" smtClean="0">
                <a:latin typeface="Arial Black" panose="020B0A04020102020204"/>
                <a:cs typeface="Arial Black" panose="020B0A04020102020204"/>
              </a:rPr>
              <a:t>κ</a:t>
            </a:r>
            <a:r>
              <a:rPr sz="2000" spc="-20" smtClean="0">
                <a:latin typeface="Arial Black" panose="020B0A04020102020204"/>
                <a:cs typeface="Arial Black" panose="020B0A04020102020204"/>
              </a:rPr>
              <a:t>.</a:t>
            </a:r>
            <a:r>
              <a:rPr lang="el-GR" sz="2000" spc="-20" dirty="0">
                <a:latin typeface="Arial Black" panose="020B0A04020102020204"/>
                <a:cs typeface="Arial Black" panose="020B0A04020102020204"/>
              </a:rPr>
              <a:t>α</a:t>
            </a:r>
            <a:r>
              <a:rPr sz="2000" spc="-20" smtClean="0">
                <a:latin typeface="Arial Black" panose="020B0A04020102020204"/>
                <a:cs typeface="Arial Black" panose="020B0A04020102020204"/>
              </a:rPr>
              <a:t>.</a:t>
            </a:r>
            <a:endParaRPr sz="20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15900" rIns="0" bIns="0" rtlCol="0">
            <a:spAutoFit/>
          </a:bodyPr>
          <a:lstStyle/>
          <a:p>
            <a:pPr marL="1750695" marR="5080" indent="-1469390">
              <a:lnSpc>
                <a:spcPct val="100000"/>
              </a:lnSpc>
              <a:spcBef>
                <a:spcPts val="100"/>
              </a:spcBef>
            </a:pPr>
            <a:r>
              <a:rPr sz="1800" b="0" u="none" dirty="0">
                <a:solidFill>
                  <a:srgbClr val="FFFFFF"/>
                </a:solidFill>
                <a:latin typeface="Arial Black" panose="020B0A04020102020204"/>
                <a:cs typeface="Arial Black" panose="020B0A04020102020204"/>
              </a:rPr>
              <a:t>ΗΛΕΚΤΡΟΚΙΝΗΤΕΣ</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ΕΛΙΚΕΣ</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ΣΕ</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ΠΕΡΙΣΤΡΕΦΟΜΕΝΟ </a:t>
            </a:r>
            <a:r>
              <a:rPr sz="1800" b="0" u="heavy" spc="-10" dirty="0">
                <a:solidFill>
                  <a:srgbClr val="FFFFFF"/>
                </a:solidFill>
                <a:uFill>
                  <a:solidFill>
                    <a:srgbClr val="FFFFFF"/>
                  </a:solidFill>
                </a:uFill>
                <a:latin typeface="Arial Black" panose="020B0A04020102020204"/>
                <a:cs typeface="Arial Black" panose="020B0A04020102020204"/>
              </a:rPr>
              <a:t>ΚΕΛΥΦΟΣ</a:t>
            </a:r>
            <a:r>
              <a:rPr sz="1800" b="0" u="none" spc="-1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STEERABLE</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AZIMUTH</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DRIVE</a:t>
            </a:r>
            <a:r>
              <a:rPr sz="1800" b="0" u="none" spc="5" dirty="0">
                <a:solidFill>
                  <a:srgbClr val="FFFFFF"/>
                </a:solidFill>
                <a:uFill>
                  <a:solidFill>
                    <a:srgbClr val="FFFFFF"/>
                  </a:solidFill>
                </a:uFill>
                <a:latin typeface="Arial Black" panose="020B0A04020102020204"/>
                <a:cs typeface="Arial Black" panose="020B0A04020102020204"/>
              </a:rPr>
              <a:t> </a:t>
            </a:r>
            <a:r>
              <a:rPr sz="1800" b="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spTree>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12438"/>
            <a:ext cx="8367395" cy="4818380"/>
          </a:xfrm>
          <a:prstGeom prst="rect">
            <a:avLst/>
          </a:prstGeom>
        </p:spPr>
        <p:txBody>
          <a:bodyPr vert="horz" wrap="square" lIns="0" tIns="104775" rIns="0" bIns="0" rtlCol="0">
            <a:spAutoFit/>
          </a:bodyPr>
          <a:lstStyle/>
          <a:p>
            <a:pPr marL="12700">
              <a:lnSpc>
                <a:spcPct val="100000"/>
              </a:lnSpc>
              <a:spcBef>
                <a:spcPts val="825"/>
              </a:spcBef>
            </a:pPr>
            <a:r>
              <a:rPr sz="1650" dirty="0">
                <a:latin typeface="Arial Black" panose="020B0A04020102020204"/>
                <a:cs typeface="Arial Black" panose="020B0A04020102020204"/>
              </a:rPr>
              <a:t>ΤΑ</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ΚΥΡΙΟΤΕΡΑ</a:t>
            </a:r>
            <a:r>
              <a:rPr sz="1650" spc="-25" dirty="0">
                <a:latin typeface="Arial Black" panose="020B0A04020102020204"/>
                <a:cs typeface="Arial Black" panose="020B0A04020102020204"/>
              </a:rPr>
              <a:t> </a:t>
            </a:r>
            <a:r>
              <a:rPr sz="1650" dirty="0">
                <a:solidFill>
                  <a:srgbClr val="FF0000"/>
                </a:solidFill>
                <a:latin typeface="Arial Black" panose="020B0A04020102020204"/>
                <a:cs typeface="Arial Black" panose="020B0A04020102020204"/>
              </a:rPr>
              <a:t>ΠΛΕΟΝΕΚΤΗΜΑΤΑ</a:t>
            </a:r>
            <a:r>
              <a:rPr sz="1650" spc="-40" dirty="0">
                <a:solidFill>
                  <a:srgbClr val="FF0000"/>
                </a:solidFill>
                <a:latin typeface="Arial Black" panose="020B0A04020102020204"/>
                <a:cs typeface="Arial Black" panose="020B0A04020102020204"/>
              </a:rPr>
              <a:t> </a:t>
            </a:r>
            <a:r>
              <a:rPr sz="1650" dirty="0">
                <a:latin typeface="Arial Black" panose="020B0A04020102020204"/>
                <a:cs typeface="Arial Black" panose="020B0A04020102020204"/>
              </a:rPr>
              <a:t>ΤΟΥ</a:t>
            </a:r>
            <a:r>
              <a:rPr sz="1650" spc="-35" dirty="0">
                <a:latin typeface="Arial Black" panose="020B0A04020102020204"/>
                <a:cs typeface="Arial Black" panose="020B0A04020102020204"/>
              </a:rPr>
              <a:t> </a:t>
            </a:r>
            <a:r>
              <a:rPr sz="1650" dirty="0">
                <a:latin typeface="Arial Black" panose="020B0A04020102020204"/>
                <a:cs typeface="Arial Black" panose="020B0A04020102020204"/>
              </a:rPr>
              <a:t>ΣΥΣΤΗΜΑΤΟΣ</a:t>
            </a:r>
            <a:r>
              <a:rPr sz="1650" spc="-40" dirty="0">
                <a:latin typeface="Arial Black" panose="020B0A04020102020204"/>
                <a:cs typeface="Arial Black" panose="020B0A04020102020204"/>
              </a:rPr>
              <a:t> </a:t>
            </a:r>
            <a:r>
              <a:rPr sz="1650" dirty="0">
                <a:latin typeface="Arial Black" panose="020B0A04020102020204"/>
                <a:cs typeface="Arial Black" panose="020B0A04020102020204"/>
              </a:rPr>
              <a:t>ΕΙΝΑΙ</a:t>
            </a:r>
            <a:r>
              <a:rPr sz="1650" spc="-30" dirty="0">
                <a:latin typeface="Arial Black" panose="020B0A04020102020204"/>
                <a:cs typeface="Arial Black" panose="020B0A04020102020204"/>
              </a:rPr>
              <a:t> </a:t>
            </a:r>
            <a:r>
              <a:rPr sz="1650" dirty="0">
                <a:latin typeface="Arial Black" panose="020B0A04020102020204"/>
                <a:cs typeface="Arial Black" panose="020B0A04020102020204"/>
              </a:rPr>
              <a:t>ΤΑ</a:t>
            </a:r>
            <a:r>
              <a:rPr sz="1650" spc="-35" dirty="0">
                <a:latin typeface="Arial Black" panose="020B0A04020102020204"/>
                <a:cs typeface="Arial Black" panose="020B0A04020102020204"/>
              </a:rPr>
              <a:t> </a:t>
            </a:r>
            <a:r>
              <a:rPr sz="1650" spc="-10" dirty="0">
                <a:latin typeface="Arial Black" panose="020B0A04020102020204"/>
                <a:cs typeface="Arial Black" panose="020B0A04020102020204"/>
              </a:rPr>
              <a:t>ΕΞΗΣ:</a:t>
            </a:r>
            <a:endParaRPr sz="1650">
              <a:latin typeface="Arial Black" panose="020B0A04020102020204"/>
              <a:cs typeface="Arial Black" panose="020B0A04020102020204"/>
            </a:endParaRPr>
          </a:p>
          <a:p>
            <a:pPr marL="12700">
              <a:lnSpc>
                <a:spcPct val="100000"/>
              </a:lnSpc>
              <a:spcBef>
                <a:spcPts val="550"/>
              </a:spcBef>
            </a:pPr>
            <a:r>
              <a:rPr sz="1950" spc="-172" baseline="4000" dirty="0">
                <a:solidFill>
                  <a:srgbClr val="FF0000"/>
                </a:solidFill>
                <a:latin typeface="Wingdings" panose="05000000000000000000"/>
                <a:cs typeface="Wingdings" panose="05000000000000000000"/>
              </a:rPr>
              <a:t></a:t>
            </a:r>
            <a:r>
              <a:rPr sz="1300" spc="-114" dirty="0">
                <a:latin typeface="Arial Black" panose="020B0A04020102020204"/>
                <a:cs typeface="Arial Black" panose="020B0A04020102020204"/>
              </a:rPr>
              <a:t>ΑΥΞΗΜΕΝΗ</a:t>
            </a:r>
            <a:r>
              <a:rPr sz="1300" spc="-20" dirty="0">
                <a:latin typeface="Arial Black" panose="020B0A04020102020204"/>
                <a:cs typeface="Arial Black" panose="020B0A04020102020204"/>
              </a:rPr>
              <a:t> </a:t>
            </a:r>
            <a:r>
              <a:rPr sz="1300" spc="-10" dirty="0">
                <a:latin typeface="Arial Black" panose="020B0A04020102020204"/>
                <a:cs typeface="Arial Black" panose="020B0A04020102020204"/>
              </a:rPr>
              <a:t>ΙΚΑΝΟΤΗΤΑ</a:t>
            </a:r>
            <a:r>
              <a:rPr sz="1300" spc="-40" dirty="0">
                <a:latin typeface="Arial Black" panose="020B0A04020102020204"/>
                <a:cs typeface="Arial Black" panose="020B0A04020102020204"/>
              </a:rPr>
              <a:t> </a:t>
            </a:r>
            <a:r>
              <a:rPr sz="1300" spc="-10" dirty="0">
                <a:latin typeface="Arial Black" panose="020B0A04020102020204"/>
                <a:cs typeface="Arial Black" panose="020B0A04020102020204"/>
              </a:rPr>
              <a:t>ΕΛΙΓΜΩΝ.</a:t>
            </a:r>
            <a:endParaRPr sz="1300">
              <a:latin typeface="Arial Black" panose="020B0A04020102020204"/>
              <a:cs typeface="Arial Black" panose="020B0A04020102020204"/>
            </a:endParaRPr>
          </a:p>
          <a:p>
            <a:pPr marL="12700">
              <a:lnSpc>
                <a:spcPct val="100000"/>
              </a:lnSpc>
              <a:spcBef>
                <a:spcPts val="430"/>
              </a:spcBef>
            </a:pPr>
            <a:r>
              <a:rPr sz="1950" spc="-150" baseline="4000" dirty="0">
                <a:solidFill>
                  <a:srgbClr val="FF0000"/>
                </a:solidFill>
                <a:latin typeface="Wingdings" panose="05000000000000000000"/>
                <a:cs typeface="Wingdings" panose="05000000000000000000"/>
              </a:rPr>
              <a:t></a:t>
            </a:r>
            <a:r>
              <a:rPr sz="1300" spc="-100" dirty="0">
                <a:latin typeface="Arial Black" panose="020B0A04020102020204"/>
                <a:cs typeface="Arial Black" panose="020B0A04020102020204"/>
              </a:rPr>
              <a:t>ΜΙΚΡΟΤΕΡΟΣ</a:t>
            </a:r>
            <a:r>
              <a:rPr sz="1300" spc="-10" dirty="0">
                <a:latin typeface="Arial Black" panose="020B0A04020102020204"/>
                <a:cs typeface="Arial Black" panose="020B0A04020102020204"/>
              </a:rPr>
              <a:t> </a:t>
            </a:r>
            <a:r>
              <a:rPr sz="1300" spc="-10">
                <a:latin typeface="Arial Black" panose="020B0A04020102020204"/>
                <a:cs typeface="Arial Black" panose="020B0A04020102020204"/>
              </a:rPr>
              <a:t>ΧΡΟΝΟΣ</a:t>
            </a:r>
            <a:r>
              <a:rPr sz="1300" spc="-25">
                <a:latin typeface="Arial Black" panose="020B0A04020102020204"/>
                <a:cs typeface="Arial Black" panose="020B0A04020102020204"/>
              </a:rPr>
              <a:t> </a:t>
            </a:r>
            <a:r>
              <a:rPr sz="1300" spc="-20" smtClean="0">
                <a:latin typeface="Arial Black" panose="020B0A04020102020204"/>
                <a:cs typeface="Arial Black" panose="020B0A04020102020204"/>
              </a:rPr>
              <a:t>ΕΠΙΤΑΧΥΝΣ</a:t>
            </a:r>
            <a:r>
              <a:rPr lang="el-GR" sz="1300" spc="-20" dirty="0">
                <a:latin typeface="Arial Black" panose="020B0A04020102020204"/>
                <a:cs typeface="Arial Black" panose="020B0A04020102020204"/>
              </a:rPr>
              <a:t>Η</a:t>
            </a:r>
            <a:r>
              <a:rPr sz="1300" spc="-20" smtClean="0">
                <a:latin typeface="Arial Black" panose="020B0A04020102020204"/>
                <a:cs typeface="Arial Black" panose="020B0A04020102020204"/>
              </a:rPr>
              <a:t>Σ </a:t>
            </a:r>
            <a:r>
              <a:rPr sz="1300">
                <a:latin typeface="Arial Black" panose="020B0A04020102020204"/>
                <a:cs typeface="Arial Black" panose="020B0A04020102020204"/>
              </a:rPr>
              <a:t>ΚΑΙ</a:t>
            </a:r>
            <a:r>
              <a:rPr sz="1300" spc="-5">
                <a:latin typeface="Arial Black" panose="020B0A04020102020204"/>
                <a:cs typeface="Arial Black" panose="020B0A04020102020204"/>
              </a:rPr>
              <a:t> </a:t>
            </a:r>
            <a:r>
              <a:rPr sz="1300" spc="-20" smtClean="0">
                <a:latin typeface="Arial Black" panose="020B0A04020102020204"/>
                <a:cs typeface="Arial Black" panose="020B0A04020102020204"/>
              </a:rPr>
              <a:t>ΕΠΙΒΡΑΔΥΝΣ</a:t>
            </a:r>
            <a:r>
              <a:rPr lang="el-GR" sz="1300" spc="-20" dirty="0" smtClean="0">
                <a:latin typeface="Arial Black" panose="020B0A04020102020204"/>
                <a:cs typeface="Arial Black" panose="020B0A04020102020204"/>
              </a:rPr>
              <a:t>Η</a:t>
            </a:r>
            <a:r>
              <a:rPr sz="1300" spc="-20" smtClean="0">
                <a:latin typeface="Arial Black" panose="020B0A04020102020204"/>
                <a:cs typeface="Arial Black" panose="020B0A04020102020204"/>
              </a:rPr>
              <a:t>Σ</a:t>
            </a:r>
            <a:r>
              <a:rPr sz="1300" spc="-15" smtClean="0">
                <a:latin typeface="Arial Black" panose="020B0A04020102020204"/>
                <a:cs typeface="Arial Black" panose="020B0A04020102020204"/>
              </a:rPr>
              <a:t> </a:t>
            </a:r>
            <a:r>
              <a:rPr sz="1300" dirty="0">
                <a:latin typeface="Arial Black" panose="020B0A04020102020204"/>
                <a:cs typeface="Arial Black" panose="020B0A04020102020204"/>
              </a:rPr>
              <a:t>ΤΟΥ</a:t>
            </a:r>
            <a:r>
              <a:rPr sz="1300" spc="-20" dirty="0">
                <a:latin typeface="Arial Black" panose="020B0A04020102020204"/>
                <a:cs typeface="Arial Black" panose="020B0A04020102020204"/>
              </a:rPr>
              <a:t> </a:t>
            </a:r>
            <a:r>
              <a:rPr sz="1300" spc="-10" dirty="0">
                <a:latin typeface="Arial Black" panose="020B0A04020102020204"/>
                <a:cs typeface="Arial Black" panose="020B0A04020102020204"/>
              </a:rPr>
              <a:t>ΣΚΑΦΟΥΣ.</a:t>
            </a:r>
            <a:endParaRPr sz="1300">
              <a:latin typeface="Arial Black" panose="020B0A04020102020204"/>
              <a:cs typeface="Arial Black" panose="020B0A04020102020204"/>
            </a:endParaRPr>
          </a:p>
          <a:p>
            <a:pPr marL="54610" marR="236220" indent="-41910">
              <a:lnSpc>
                <a:spcPct val="119000"/>
              </a:lnSpc>
              <a:spcBef>
                <a:spcPts val="130"/>
              </a:spcBef>
            </a:pPr>
            <a:r>
              <a:rPr sz="1950" spc="-172" baseline="4000" dirty="0">
                <a:solidFill>
                  <a:srgbClr val="FF0000"/>
                </a:solidFill>
                <a:latin typeface="Wingdings" panose="05000000000000000000"/>
                <a:cs typeface="Wingdings" panose="05000000000000000000"/>
              </a:rPr>
              <a:t></a:t>
            </a:r>
            <a:r>
              <a:rPr sz="1300" spc="-114" dirty="0">
                <a:latin typeface="Arial Black" panose="020B0A04020102020204"/>
                <a:cs typeface="Arial Black" panose="020B0A04020102020204"/>
              </a:rPr>
              <a:t>ΑΥΞΗΜΕΝΗ</a:t>
            </a:r>
            <a:r>
              <a:rPr sz="1300" spc="-20" dirty="0">
                <a:latin typeface="Arial Black" panose="020B0A04020102020204"/>
                <a:cs typeface="Arial Black" panose="020B0A04020102020204"/>
              </a:rPr>
              <a:t> </a:t>
            </a:r>
            <a:r>
              <a:rPr sz="1300" spc="-10" dirty="0">
                <a:latin typeface="Arial Black" panose="020B0A04020102020204"/>
                <a:cs typeface="Arial Black" panose="020B0A04020102020204"/>
              </a:rPr>
              <a:t>ΠΡΟΩΣΤΙΚΗ</a:t>
            </a:r>
            <a:r>
              <a:rPr sz="1300" spc="-100" dirty="0">
                <a:latin typeface="Arial Black" panose="020B0A04020102020204"/>
                <a:cs typeface="Arial Black" panose="020B0A04020102020204"/>
              </a:rPr>
              <a:t> </a:t>
            </a:r>
            <a:r>
              <a:rPr sz="1300" spc="-10" dirty="0">
                <a:latin typeface="Arial Black" panose="020B0A04020102020204"/>
                <a:cs typeface="Arial Black" panose="020B0A04020102020204"/>
              </a:rPr>
              <a:t>ΑΠΟΔΟΣΗ</a:t>
            </a:r>
            <a:r>
              <a:rPr sz="1300" spc="-75" dirty="0">
                <a:latin typeface="Arial Black" panose="020B0A04020102020204"/>
                <a:cs typeface="Arial Black" panose="020B0A04020102020204"/>
              </a:rPr>
              <a:t> </a:t>
            </a:r>
            <a:r>
              <a:rPr sz="1300" dirty="0">
                <a:latin typeface="Arial Black" panose="020B0A04020102020204"/>
                <a:cs typeface="Arial Black" panose="020B0A04020102020204"/>
              </a:rPr>
              <a:t>(ΜΕΧΡΙ</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ΚΑΙ</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10%</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ΣΕ</a:t>
            </a:r>
            <a:r>
              <a:rPr sz="1300" spc="-65" dirty="0">
                <a:latin typeface="Arial Black" panose="020B0A04020102020204"/>
                <a:cs typeface="Arial Black" panose="020B0A04020102020204"/>
              </a:rPr>
              <a:t> </a:t>
            </a:r>
            <a:r>
              <a:rPr sz="1300" dirty="0">
                <a:latin typeface="Arial Black" panose="020B0A04020102020204"/>
                <a:cs typeface="Arial Black" panose="020B0A04020102020204"/>
              </a:rPr>
              <a:t>ΣΧΕΣΗ</a:t>
            </a:r>
            <a:r>
              <a:rPr sz="1300" spc="-60" dirty="0">
                <a:latin typeface="Arial Black" panose="020B0A04020102020204"/>
                <a:cs typeface="Arial Black" panose="020B0A04020102020204"/>
              </a:rPr>
              <a:t> </a:t>
            </a:r>
            <a:r>
              <a:rPr sz="1300" dirty="0">
                <a:latin typeface="Arial Black" panose="020B0A04020102020204"/>
                <a:cs typeface="Arial Black" panose="020B0A04020102020204"/>
              </a:rPr>
              <a:t>ΜΕ</a:t>
            </a:r>
            <a:r>
              <a:rPr sz="1300" spc="-70" dirty="0">
                <a:latin typeface="Arial Black" panose="020B0A04020102020204"/>
                <a:cs typeface="Arial Black" panose="020B0A04020102020204"/>
              </a:rPr>
              <a:t> </a:t>
            </a:r>
            <a:r>
              <a:rPr sz="1300" spc="-10" dirty="0">
                <a:latin typeface="Arial Black" panose="020B0A04020102020204"/>
                <a:cs typeface="Arial Black" panose="020B0A04020102020204"/>
              </a:rPr>
              <a:t>ΣΥΜΒΑΤΙΚΟ</a:t>
            </a:r>
            <a:r>
              <a:rPr sz="1300" spc="-60" dirty="0">
                <a:latin typeface="Arial Black" panose="020B0A04020102020204"/>
                <a:cs typeface="Arial Black" panose="020B0A04020102020204"/>
              </a:rPr>
              <a:t> </a:t>
            </a:r>
            <a:r>
              <a:rPr sz="1300" spc="-10" dirty="0">
                <a:latin typeface="Arial Black" panose="020B0A04020102020204"/>
                <a:cs typeface="Arial Black" panose="020B0A04020102020204"/>
              </a:rPr>
              <a:t>ΣΥΣΤΗΜΑ ΕΛΙΚΩΝ).</a:t>
            </a:r>
            <a:endParaRPr sz="1300">
              <a:latin typeface="Arial Black" panose="020B0A04020102020204"/>
              <a:cs typeface="Arial Black" panose="020B0A04020102020204"/>
            </a:endParaRPr>
          </a:p>
          <a:p>
            <a:pPr marL="12700">
              <a:lnSpc>
                <a:spcPct val="100000"/>
              </a:lnSpc>
              <a:spcBef>
                <a:spcPts val="420"/>
              </a:spcBef>
            </a:pPr>
            <a:r>
              <a:rPr sz="1950" spc="-187" baseline="4000" dirty="0">
                <a:solidFill>
                  <a:srgbClr val="FF0000"/>
                </a:solidFill>
                <a:latin typeface="Wingdings" panose="05000000000000000000"/>
                <a:cs typeface="Wingdings" panose="05000000000000000000"/>
              </a:rPr>
              <a:t></a:t>
            </a:r>
            <a:r>
              <a:rPr sz="1300" spc="-125">
                <a:latin typeface="Arial Black" panose="020B0A04020102020204"/>
                <a:cs typeface="Arial Black" panose="020B0A04020102020204"/>
              </a:rPr>
              <a:t>ΑΠΟΥΣΙΑ</a:t>
            </a:r>
            <a:r>
              <a:rPr sz="1300" spc="-10">
                <a:latin typeface="Arial Black" panose="020B0A04020102020204"/>
                <a:cs typeface="Arial Black" panose="020B0A04020102020204"/>
              </a:rPr>
              <a:t> </a:t>
            </a:r>
            <a:r>
              <a:rPr lang="el-GR" sz="1300" spc="-10" dirty="0" smtClean="0">
                <a:latin typeface="Arial Black" panose="020B0A04020102020204"/>
                <a:cs typeface="Arial Black" panose="020B0A04020102020204"/>
              </a:rPr>
              <a:t> </a:t>
            </a:r>
            <a:r>
              <a:rPr sz="1300" spc="-10" smtClean="0">
                <a:latin typeface="Arial Black" panose="020B0A04020102020204"/>
                <a:cs typeface="Arial Black" panose="020B0A04020102020204"/>
              </a:rPr>
              <a:t>ΑΤΡΑΚΤΩΝ</a:t>
            </a:r>
            <a:r>
              <a:rPr sz="1300" spc="-50" smtClean="0">
                <a:latin typeface="Arial Black" panose="020B0A04020102020204"/>
                <a:cs typeface="Arial Black" panose="020B0A04020102020204"/>
              </a:rPr>
              <a:t> </a:t>
            </a:r>
            <a:r>
              <a:rPr sz="1300" spc="-20" smtClean="0">
                <a:latin typeface="Arial Black" panose="020B0A04020102020204"/>
                <a:cs typeface="Arial Black" panose="020B0A04020102020204"/>
              </a:rPr>
              <a:t>ΜΕΤΑΔΟΣ</a:t>
            </a:r>
            <a:r>
              <a:rPr lang="el-GR" sz="1300" spc="-20" dirty="0" smtClean="0">
                <a:latin typeface="Arial Black" panose="020B0A04020102020204"/>
                <a:cs typeface="Arial Black" panose="020B0A04020102020204"/>
              </a:rPr>
              <a:t>Η</a:t>
            </a:r>
            <a:r>
              <a:rPr sz="1300" spc="-20" smtClean="0">
                <a:latin typeface="Arial Black" panose="020B0A04020102020204"/>
                <a:cs typeface="Arial Black" panose="020B0A04020102020204"/>
              </a:rPr>
              <a:t>Σ</a:t>
            </a:r>
            <a:r>
              <a:rPr sz="1300" spc="-40" smtClean="0">
                <a:latin typeface="Arial Black" panose="020B0A04020102020204"/>
                <a:cs typeface="Arial Black" panose="020B0A04020102020204"/>
              </a:rPr>
              <a:t> </a:t>
            </a:r>
            <a:r>
              <a:rPr sz="1300">
                <a:latin typeface="Arial Black" panose="020B0A04020102020204"/>
                <a:cs typeface="Arial Black" panose="020B0A04020102020204"/>
              </a:rPr>
              <a:t>ΤΗΣ</a:t>
            </a:r>
            <a:r>
              <a:rPr sz="1300" spc="-25">
                <a:latin typeface="Arial Black" panose="020B0A04020102020204"/>
                <a:cs typeface="Arial Black" panose="020B0A04020102020204"/>
              </a:rPr>
              <a:t> </a:t>
            </a:r>
            <a:r>
              <a:rPr sz="1300" spc="-10" smtClean="0">
                <a:latin typeface="Arial Black" panose="020B0A04020102020204"/>
                <a:cs typeface="Arial Black" panose="020B0A04020102020204"/>
              </a:rPr>
              <a:t>ΚΙΝΗΣ</a:t>
            </a:r>
            <a:r>
              <a:rPr lang="el-GR" sz="1300" spc="-10" dirty="0" smtClean="0">
                <a:latin typeface="Arial Black" panose="020B0A04020102020204"/>
                <a:cs typeface="Arial Black" panose="020B0A04020102020204"/>
              </a:rPr>
              <a:t>Η</a:t>
            </a:r>
            <a:r>
              <a:rPr sz="1300" spc="-10" smtClean="0">
                <a:latin typeface="Arial Black" panose="020B0A04020102020204"/>
                <a:cs typeface="Arial Black" panose="020B0A04020102020204"/>
              </a:rPr>
              <a:t>Σ</a:t>
            </a:r>
            <a:r>
              <a:rPr sz="1300" spc="-10" dirty="0">
                <a:latin typeface="Arial Black" panose="020B0A04020102020204"/>
                <a:cs typeface="Arial Black" panose="020B0A04020102020204"/>
              </a:rPr>
              <a:t>.</a:t>
            </a:r>
            <a:endParaRPr sz="1300">
              <a:latin typeface="Arial Black" panose="020B0A04020102020204"/>
              <a:cs typeface="Arial Black" panose="020B0A04020102020204"/>
            </a:endParaRPr>
          </a:p>
          <a:p>
            <a:pPr marL="12700">
              <a:lnSpc>
                <a:spcPct val="100000"/>
              </a:lnSpc>
              <a:spcBef>
                <a:spcPts val="430"/>
              </a:spcBef>
            </a:pPr>
            <a:r>
              <a:rPr sz="1950" spc="-187" baseline="4000">
                <a:solidFill>
                  <a:srgbClr val="FF0000"/>
                </a:solidFill>
                <a:latin typeface="Wingdings" panose="05000000000000000000"/>
                <a:cs typeface="Wingdings" panose="05000000000000000000"/>
              </a:rPr>
              <a:t></a:t>
            </a:r>
            <a:r>
              <a:rPr sz="1300" spc="-125" smtClean="0">
                <a:latin typeface="Arial Black" panose="020B0A04020102020204"/>
                <a:cs typeface="Arial Black" panose="020B0A04020102020204"/>
              </a:rPr>
              <a:t>ΑΠΟΥΣΙΑ</a:t>
            </a:r>
            <a:r>
              <a:rPr lang="el-GR" sz="1300" spc="-125" dirty="0" smtClean="0">
                <a:latin typeface="Arial Black" panose="020B0A04020102020204"/>
                <a:cs typeface="Arial Black" panose="020B0A04020102020204"/>
              </a:rPr>
              <a:t> </a:t>
            </a:r>
            <a:r>
              <a:rPr sz="1300" spc="15" smtClean="0">
                <a:latin typeface="Arial Black" panose="020B0A04020102020204"/>
                <a:cs typeface="Arial Black" panose="020B0A04020102020204"/>
              </a:rPr>
              <a:t> </a:t>
            </a:r>
            <a:r>
              <a:rPr sz="1300" spc="-20" smtClean="0">
                <a:latin typeface="Arial Black" panose="020B0A04020102020204"/>
                <a:cs typeface="Arial Black" panose="020B0A04020102020204"/>
              </a:rPr>
              <a:t>ΑΝΕΞΑΡΤΗΤΩΝ</a:t>
            </a:r>
            <a:r>
              <a:rPr lang="el-GR" sz="1300" spc="-20" dirty="0" smtClean="0">
                <a:latin typeface="Arial Black" panose="020B0A04020102020204"/>
                <a:cs typeface="Arial Black" panose="020B0A04020102020204"/>
              </a:rPr>
              <a:t> </a:t>
            </a:r>
            <a:r>
              <a:rPr sz="1300" spc="20" smtClean="0">
                <a:latin typeface="Arial Black" panose="020B0A04020102020204"/>
                <a:cs typeface="Arial Black" panose="020B0A04020102020204"/>
              </a:rPr>
              <a:t> </a:t>
            </a:r>
            <a:r>
              <a:rPr sz="1300" spc="-10" dirty="0">
                <a:latin typeface="Arial Black" panose="020B0A04020102020204"/>
                <a:cs typeface="Arial Black" panose="020B0A04020102020204"/>
              </a:rPr>
              <a:t>ΠΗΔΑΛΙΩΝ.</a:t>
            </a:r>
            <a:endParaRPr sz="1300">
              <a:latin typeface="Arial Black" panose="020B0A04020102020204"/>
              <a:cs typeface="Arial Black" panose="020B0A04020102020204"/>
            </a:endParaRPr>
          </a:p>
          <a:p>
            <a:pPr marL="54610" marR="47625" indent="-41910">
              <a:lnSpc>
                <a:spcPct val="119000"/>
              </a:lnSpc>
              <a:spcBef>
                <a:spcPts val="130"/>
              </a:spcBef>
            </a:pPr>
            <a:r>
              <a:rPr sz="1950" spc="-284" baseline="4000" dirty="0">
                <a:solidFill>
                  <a:srgbClr val="FF0000"/>
                </a:solidFill>
                <a:latin typeface="Wingdings" panose="05000000000000000000"/>
                <a:cs typeface="Wingdings" panose="05000000000000000000"/>
              </a:rPr>
              <a:t></a:t>
            </a:r>
            <a:r>
              <a:rPr sz="1300" spc="-190" dirty="0">
                <a:latin typeface="Arial Black" panose="020B0A04020102020204"/>
                <a:cs typeface="Arial Black" panose="020B0A04020102020204"/>
              </a:rPr>
              <a:t>ΠΟΛΥ</a:t>
            </a:r>
            <a:r>
              <a:rPr sz="1300" spc="-10" dirty="0">
                <a:latin typeface="Arial Black" panose="020B0A04020102020204"/>
                <a:cs typeface="Arial Black" panose="020B0A04020102020204"/>
              </a:rPr>
              <a:t> </a:t>
            </a:r>
            <a:r>
              <a:rPr sz="1300" dirty="0">
                <a:latin typeface="Arial Black" panose="020B0A04020102020204"/>
                <a:cs typeface="Arial Black" panose="020B0A04020102020204"/>
              </a:rPr>
              <a:t>ΚΑΛΗ</a:t>
            </a:r>
            <a:r>
              <a:rPr sz="1300" spc="-95" dirty="0">
                <a:latin typeface="Arial Black" panose="020B0A04020102020204"/>
                <a:cs typeface="Arial Black" panose="020B0A04020102020204"/>
              </a:rPr>
              <a:t> </a:t>
            </a:r>
            <a:r>
              <a:rPr sz="1300" dirty="0">
                <a:latin typeface="Arial Black" panose="020B0A04020102020204"/>
                <a:cs typeface="Arial Black" panose="020B0A04020102020204"/>
              </a:rPr>
              <a:t>ΨΥΞΗ</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ΤΟΥ</a:t>
            </a:r>
            <a:r>
              <a:rPr sz="1300" spc="-50" dirty="0">
                <a:latin typeface="Arial Black" panose="020B0A04020102020204"/>
                <a:cs typeface="Arial Black" panose="020B0A04020102020204"/>
              </a:rPr>
              <a:t> </a:t>
            </a:r>
            <a:r>
              <a:rPr sz="1300" spc="-20" dirty="0">
                <a:latin typeface="Arial Black" panose="020B0A04020102020204"/>
                <a:cs typeface="Arial Black" panose="020B0A04020102020204"/>
              </a:rPr>
              <a:t>ΗΛΕΚΤΡΟΚΙΝΗΤΗΡΑ</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ΑΠΟ</a:t>
            </a:r>
            <a:r>
              <a:rPr sz="1300" spc="-40" dirty="0">
                <a:latin typeface="Arial Black" panose="020B0A04020102020204"/>
                <a:cs typeface="Arial Black" panose="020B0A04020102020204"/>
              </a:rPr>
              <a:t> </a:t>
            </a:r>
            <a:r>
              <a:rPr sz="1300" dirty="0">
                <a:latin typeface="Arial Black" panose="020B0A04020102020204"/>
                <a:cs typeface="Arial Black" panose="020B0A04020102020204"/>
              </a:rPr>
              <a:t>ΤΟ</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ΝΕΡΟ</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ΠΟΥ</a:t>
            </a:r>
            <a:r>
              <a:rPr sz="1300" spc="-50" dirty="0">
                <a:latin typeface="Arial Black" panose="020B0A04020102020204"/>
                <a:cs typeface="Arial Black" panose="020B0A04020102020204"/>
              </a:rPr>
              <a:t> </a:t>
            </a:r>
            <a:r>
              <a:rPr sz="1300" spc="-10" dirty="0">
                <a:latin typeface="Arial Black" panose="020B0A04020102020204"/>
                <a:cs typeface="Arial Black" panose="020B0A04020102020204"/>
              </a:rPr>
              <a:t>ΠΕΡΙΒΑΛΛΕΙ</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ΤΟ</a:t>
            </a:r>
            <a:r>
              <a:rPr sz="1300" spc="-55" dirty="0">
                <a:latin typeface="Arial Black" panose="020B0A04020102020204"/>
                <a:cs typeface="Arial Black" panose="020B0A04020102020204"/>
              </a:rPr>
              <a:t> </a:t>
            </a:r>
            <a:r>
              <a:rPr sz="1300" spc="-10" dirty="0">
                <a:latin typeface="Arial Black" panose="020B0A04020102020204"/>
                <a:cs typeface="Arial Black" panose="020B0A04020102020204"/>
              </a:rPr>
              <a:t>ΚΕΛΥΦΟΣ </a:t>
            </a:r>
            <a:r>
              <a:rPr sz="1300" dirty="0">
                <a:latin typeface="Arial Black" panose="020B0A04020102020204"/>
                <a:cs typeface="Arial Black" panose="020B0A04020102020204"/>
              </a:rPr>
              <a:t>ΚΑΙ</a:t>
            </a:r>
            <a:r>
              <a:rPr sz="1300" spc="-40" dirty="0">
                <a:latin typeface="Arial Black" panose="020B0A04020102020204"/>
                <a:cs typeface="Arial Black" panose="020B0A04020102020204"/>
              </a:rPr>
              <a:t> </a:t>
            </a:r>
            <a:r>
              <a:rPr sz="1300" spc="-10" dirty="0">
                <a:latin typeface="Arial Black" panose="020B0A04020102020204"/>
                <a:cs typeface="Arial Black" panose="020B0A04020102020204"/>
              </a:rPr>
              <a:t>ΑΠΟΥΣΙΑ</a:t>
            </a:r>
            <a:r>
              <a:rPr sz="1300" spc="-50" dirty="0">
                <a:latin typeface="Arial Black" panose="020B0A04020102020204"/>
                <a:cs typeface="Arial Black" panose="020B0A04020102020204"/>
              </a:rPr>
              <a:t> </a:t>
            </a:r>
            <a:r>
              <a:rPr sz="1300" spc="-20">
                <a:latin typeface="Arial Black" panose="020B0A04020102020204"/>
                <a:cs typeface="Arial Black" panose="020B0A04020102020204"/>
              </a:rPr>
              <a:t>ΣΥΣΤΗΜΑΤΟΣ</a:t>
            </a:r>
            <a:r>
              <a:rPr sz="1300" spc="-55">
                <a:latin typeface="Arial Black" panose="020B0A04020102020204"/>
                <a:cs typeface="Arial Black" panose="020B0A04020102020204"/>
              </a:rPr>
              <a:t> </a:t>
            </a:r>
            <a:r>
              <a:rPr sz="1300" spc="-10" smtClean="0">
                <a:latin typeface="Arial Black" panose="020B0A04020102020204"/>
                <a:cs typeface="Arial Black" panose="020B0A04020102020204"/>
              </a:rPr>
              <a:t>ΨΥΞ</a:t>
            </a:r>
            <a:r>
              <a:rPr lang="el-GR" sz="1300" spc="-10" dirty="0" smtClean="0">
                <a:latin typeface="Arial Black" panose="020B0A04020102020204"/>
                <a:cs typeface="Arial Black" panose="020B0A04020102020204"/>
              </a:rPr>
              <a:t>Η</a:t>
            </a:r>
            <a:r>
              <a:rPr sz="1300" spc="-10" smtClean="0">
                <a:latin typeface="Arial Black" panose="020B0A04020102020204"/>
                <a:cs typeface="Arial Black" panose="020B0A04020102020204"/>
              </a:rPr>
              <a:t>Σ</a:t>
            </a:r>
            <a:r>
              <a:rPr sz="1300" spc="-55" smtClean="0">
                <a:latin typeface="Arial Black" panose="020B0A04020102020204"/>
                <a:cs typeface="Arial Black" panose="020B0A04020102020204"/>
              </a:rPr>
              <a:t> </a:t>
            </a:r>
            <a:r>
              <a:rPr sz="1300" spc="-20" dirty="0">
                <a:latin typeface="Arial Black" panose="020B0A04020102020204"/>
                <a:cs typeface="Arial Black" panose="020B0A04020102020204"/>
              </a:rPr>
              <a:t>ΤΟΥ.</a:t>
            </a:r>
            <a:endParaRPr sz="1300">
              <a:latin typeface="Arial Black" panose="020B0A04020102020204"/>
              <a:cs typeface="Arial Black" panose="020B0A04020102020204"/>
            </a:endParaRPr>
          </a:p>
          <a:p>
            <a:pPr marL="12700">
              <a:lnSpc>
                <a:spcPct val="100000"/>
              </a:lnSpc>
              <a:spcBef>
                <a:spcPts val="420"/>
              </a:spcBef>
            </a:pPr>
            <a:r>
              <a:rPr sz="1950" spc="-217" baseline="4000" dirty="0">
                <a:solidFill>
                  <a:srgbClr val="FF0000"/>
                </a:solidFill>
                <a:latin typeface="Wingdings" panose="05000000000000000000"/>
                <a:cs typeface="Wingdings" panose="05000000000000000000"/>
              </a:rPr>
              <a:t></a:t>
            </a:r>
            <a:r>
              <a:rPr sz="1300" spc="-145" dirty="0">
                <a:latin typeface="Arial Black" panose="020B0A04020102020204"/>
                <a:cs typeface="Arial Black" panose="020B0A04020102020204"/>
              </a:rPr>
              <a:t>ΧΑΜΗΛΗ</a:t>
            </a:r>
            <a:r>
              <a:rPr sz="1300" spc="-5" dirty="0">
                <a:latin typeface="Arial Black" panose="020B0A04020102020204"/>
                <a:cs typeface="Arial Black" panose="020B0A04020102020204"/>
              </a:rPr>
              <a:t> </a:t>
            </a:r>
            <a:r>
              <a:rPr sz="1300" spc="-10" dirty="0">
                <a:latin typeface="Arial Black" panose="020B0A04020102020204"/>
                <a:cs typeface="Arial Black" panose="020B0A04020102020204"/>
              </a:rPr>
              <a:t>ΣΤΑΘΜΗ</a:t>
            </a:r>
            <a:r>
              <a:rPr sz="1300" spc="-65" dirty="0">
                <a:latin typeface="Arial Black" panose="020B0A04020102020204"/>
                <a:cs typeface="Arial Black" panose="020B0A04020102020204"/>
              </a:rPr>
              <a:t> </a:t>
            </a:r>
            <a:r>
              <a:rPr sz="1300" spc="-10" dirty="0">
                <a:latin typeface="Arial Black" panose="020B0A04020102020204"/>
                <a:cs typeface="Arial Black" panose="020B0A04020102020204"/>
              </a:rPr>
              <a:t>ΘΟΡΥΒΟΥ</a:t>
            </a:r>
            <a:r>
              <a:rPr sz="1300" spc="-35" dirty="0">
                <a:latin typeface="Arial Black" panose="020B0A04020102020204"/>
                <a:cs typeface="Arial Black" panose="020B0A04020102020204"/>
              </a:rPr>
              <a:t> </a:t>
            </a:r>
            <a:r>
              <a:rPr sz="1300" dirty="0">
                <a:latin typeface="Arial Black" panose="020B0A04020102020204"/>
                <a:cs typeface="Arial Black" panose="020B0A04020102020204"/>
              </a:rPr>
              <a:t>ΚΑΙ</a:t>
            </a:r>
            <a:r>
              <a:rPr sz="1300" spc="-25" dirty="0">
                <a:latin typeface="Arial Black" panose="020B0A04020102020204"/>
                <a:cs typeface="Arial Black" panose="020B0A04020102020204"/>
              </a:rPr>
              <a:t> </a:t>
            </a:r>
            <a:r>
              <a:rPr sz="1300" spc="-10" dirty="0">
                <a:latin typeface="Arial Black" panose="020B0A04020102020204"/>
                <a:cs typeface="Arial Black" panose="020B0A04020102020204"/>
              </a:rPr>
              <a:t>ΤΑΛΑΝΤΩΣΕΩΝ.</a:t>
            </a:r>
            <a:endParaRPr sz="1300">
              <a:latin typeface="Arial Black" panose="020B0A04020102020204"/>
              <a:cs typeface="Arial Black" panose="020B0A04020102020204"/>
            </a:endParaRPr>
          </a:p>
          <a:p>
            <a:pPr marL="12700">
              <a:lnSpc>
                <a:spcPct val="100000"/>
              </a:lnSpc>
              <a:spcBef>
                <a:spcPts val="430"/>
              </a:spcBef>
            </a:pPr>
            <a:r>
              <a:rPr sz="1950" spc="-150" baseline="4000" dirty="0">
                <a:solidFill>
                  <a:srgbClr val="FF0000"/>
                </a:solidFill>
                <a:latin typeface="Wingdings" panose="05000000000000000000"/>
                <a:cs typeface="Wingdings" panose="05000000000000000000"/>
              </a:rPr>
              <a:t></a:t>
            </a:r>
            <a:r>
              <a:rPr sz="1300" spc="-100" dirty="0">
                <a:latin typeface="Arial Black" panose="020B0A04020102020204"/>
                <a:cs typeface="Arial Black" panose="020B0A04020102020204"/>
              </a:rPr>
              <a:t>ΜΕΙΩΜΕΝΟΣ</a:t>
            </a:r>
            <a:r>
              <a:rPr sz="1300" spc="-20" dirty="0">
                <a:latin typeface="Arial Black" panose="020B0A04020102020204"/>
                <a:cs typeface="Arial Black" panose="020B0A04020102020204"/>
              </a:rPr>
              <a:t> </a:t>
            </a:r>
            <a:r>
              <a:rPr sz="1300" spc="-10" dirty="0">
                <a:latin typeface="Arial Black" panose="020B0A04020102020204"/>
                <a:cs typeface="Arial Black" panose="020B0A04020102020204"/>
              </a:rPr>
              <a:t>ΑΡΙΘΜΟΣ</a:t>
            </a:r>
            <a:r>
              <a:rPr sz="1300" spc="-90" dirty="0">
                <a:latin typeface="Arial Black" panose="020B0A04020102020204"/>
                <a:cs typeface="Arial Black" panose="020B0A04020102020204"/>
              </a:rPr>
              <a:t> </a:t>
            </a:r>
            <a:r>
              <a:rPr sz="1300" spc="-10" dirty="0">
                <a:latin typeface="Arial Black" panose="020B0A04020102020204"/>
                <a:cs typeface="Arial Black" panose="020B0A04020102020204"/>
              </a:rPr>
              <a:t>ΜΗΧΑΝΙΚΩΝ</a:t>
            </a:r>
            <a:r>
              <a:rPr sz="1300" spc="-45" dirty="0">
                <a:latin typeface="Arial Black" panose="020B0A04020102020204"/>
                <a:cs typeface="Arial Black" panose="020B0A04020102020204"/>
              </a:rPr>
              <a:t> </a:t>
            </a:r>
            <a:r>
              <a:rPr sz="1300" spc="-10" dirty="0">
                <a:latin typeface="Arial Black" panose="020B0A04020102020204"/>
                <a:cs typeface="Arial Black" panose="020B0A04020102020204"/>
              </a:rPr>
              <a:t>ΜΕΡΩΝ.</a:t>
            </a:r>
            <a:endParaRPr sz="1300">
              <a:latin typeface="Arial Black" panose="020B0A04020102020204"/>
              <a:cs typeface="Arial Black" panose="020B0A04020102020204"/>
            </a:endParaRPr>
          </a:p>
          <a:p>
            <a:pPr marL="54610" marR="5080" indent="-41910">
              <a:lnSpc>
                <a:spcPct val="119000"/>
              </a:lnSpc>
              <a:spcBef>
                <a:spcPts val="130"/>
              </a:spcBef>
            </a:pPr>
            <a:r>
              <a:rPr sz="1950" spc="-150" baseline="4000" dirty="0">
                <a:solidFill>
                  <a:srgbClr val="FF0000"/>
                </a:solidFill>
                <a:latin typeface="Wingdings" panose="05000000000000000000"/>
                <a:cs typeface="Wingdings" panose="05000000000000000000"/>
              </a:rPr>
              <a:t></a:t>
            </a:r>
            <a:r>
              <a:rPr sz="1300" spc="-100" dirty="0">
                <a:latin typeface="Arial Black" panose="020B0A04020102020204"/>
                <a:cs typeface="Arial Black" panose="020B0A04020102020204"/>
              </a:rPr>
              <a:t>ΑΠΛΟΥΣΤΕΡΗ</a:t>
            </a:r>
            <a:r>
              <a:rPr sz="1300" spc="-10" dirty="0">
                <a:latin typeface="Arial Black" panose="020B0A04020102020204"/>
                <a:cs typeface="Arial Black" panose="020B0A04020102020204"/>
              </a:rPr>
              <a:t> </a:t>
            </a:r>
            <a:r>
              <a:rPr sz="1300" spc="-10">
                <a:latin typeface="Arial Black" panose="020B0A04020102020204"/>
                <a:cs typeface="Arial Black" panose="020B0A04020102020204"/>
              </a:rPr>
              <a:t>ΔΙΑΔΙΚΑΣΙΑ</a:t>
            </a:r>
            <a:r>
              <a:rPr sz="1300" spc="-35">
                <a:latin typeface="Arial Black" panose="020B0A04020102020204"/>
                <a:cs typeface="Arial Black" panose="020B0A04020102020204"/>
              </a:rPr>
              <a:t> </a:t>
            </a:r>
            <a:r>
              <a:rPr sz="1300" spc="-20" smtClean="0">
                <a:latin typeface="Arial Black" panose="020B0A04020102020204"/>
                <a:cs typeface="Arial Black" panose="020B0A04020102020204"/>
              </a:rPr>
              <a:t>ΣΥΝΤΗΡΗΣ</a:t>
            </a:r>
            <a:r>
              <a:rPr lang="el-GR" sz="1300" spc="-20" dirty="0" smtClean="0">
                <a:latin typeface="Arial Black" panose="020B0A04020102020204"/>
                <a:cs typeface="Arial Black" panose="020B0A04020102020204"/>
              </a:rPr>
              <a:t>Η</a:t>
            </a:r>
            <a:r>
              <a:rPr sz="1300" spc="-20" smtClean="0">
                <a:latin typeface="Arial Black" panose="020B0A04020102020204"/>
                <a:cs typeface="Arial Black" panose="020B0A04020102020204"/>
              </a:rPr>
              <a:t>Σ </a:t>
            </a:r>
            <a:r>
              <a:rPr sz="1300" dirty="0">
                <a:latin typeface="Arial Black" panose="020B0A04020102020204"/>
                <a:cs typeface="Arial Black" panose="020B0A04020102020204"/>
              </a:rPr>
              <a:t>ΚΑΙ</a:t>
            </a:r>
            <a:r>
              <a:rPr sz="1300" spc="-10" dirty="0">
                <a:latin typeface="Arial Black" panose="020B0A04020102020204"/>
                <a:cs typeface="Arial Black" panose="020B0A04020102020204"/>
              </a:rPr>
              <a:t> </a:t>
            </a:r>
            <a:r>
              <a:rPr sz="1300" spc="-20">
                <a:latin typeface="Arial Black" panose="020B0A04020102020204"/>
                <a:cs typeface="Arial Black" panose="020B0A04020102020204"/>
              </a:rPr>
              <a:t>ΔΥΝΑΤΟΤΗΤΑ </a:t>
            </a:r>
            <a:r>
              <a:rPr sz="1300" spc="-20" smtClean="0">
                <a:latin typeface="Arial Black" panose="020B0A04020102020204"/>
                <a:cs typeface="Arial Black" panose="020B0A04020102020204"/>
              </a:rPr>
              <a:t>ΤΟΠΟΘΕΤΗΣ</a:t>
            </a:r>
            <a:r>
              <a:rPr lang="el-GR" sz="1300" spc="-20" dirty="0" smtClean="0">
                <a:latin typeface="Arial Black" panose="020B0A04020102020204"/>
                <a:cs typeface="Arial Black" panose="020B0A04020102020204"/>
              </a:rPr>
              <a:t>Η</a:t>
            </a:r>
            <a:r>
              <a:rPr sz="1300" spc="-20" smtClean="0">
                <a:latin typeface="Arial Black" panose="020B0A04020102020204"/>
                <a:cs typeface="Arial Black" panose="020B0A04020102020204"/>
              </a:rPr>
              <a:t>Σ</a:t>
            </a:r>
            <a:r>
              <a:rPr sz="1300" spc="-30" smtClean="0">
                <a:latin typeface="Arial Black" panose="020B0A04020102020204"/>
                <a:cs typeface="Arial Black" panose="020B0A04020102020204"/>
              </a:rPr>
              <a:t> </a:t>
            </a:r>
            <a:r>
              <a:rPr sz="1300" dirty="0">
                <a:latin typeface="Arial Black" panose="020B0A04020102020204"/>
                <a:cs typeface="Arial Black" panose="020B0A04020102020204"/>
              </a:rPr>
              <a:t>ΤΩΝ</a:t>
            </a:r>
            <a:r>
              <a:rPr sz="1300" spc="-20" dirty="0">
                <a:latin typeface="Arial Black" panose="020B0A04020102020204"/>
                <a:cs typeface="Arial Black" panose="020B0A04020102020204"/>
              </a:rPr>
              <a:t> </a:t>
            </a:r>
            <a:r>
              <a:rPr sz="1300" spc="-10" dirty="0">
                <a:latin typeface="Arial Black" panose="020B0A04020102020204"/>
                <a:cs typeface="Arial Black" panose="020B0A04020102020204"/>
              </a:rPr>
              <a:t>ΚΥΡΙΩΝ ΜΗΧΑΝΩΝ</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ΣΕ</a:t>
            </a:r>
            <a:r>
              <a:rPr sz="1300" spc="-60" dirty="0">
                <a:latin typeface="Arial Black" panose="020B0A04020102020204"/>
                <a:cs typeface="Arial Black" panose="020B0A04020102020204"/>
              </a:rPr>
              <a:t> </a:t>
            </a:r>
            <a:r>
              <a:rPr sz="1300" spc="-20" dirty="0">
                <a:latin typeface="Arial Black" panose="020B0A04020102020204"/>
                <a:cs typeface="Arial Black" panose="020B0A04020102020204"/>
              </a:rPr>
              <a:t>ΟΠΟΙΑΔΗΠΟΤΕ</a:t>
            </a:r>
            <a:r>
              <a:rPr sz="1300" spc="-55" dirty="0">
                <a:latin typeface="Arial Black" panose="020B0A04020102020204"/>
                <a:cs typeface="Arial Black" panose="020B0A04020102020204"/>
              </a:rPr>
              <a:t> </a:t>
            </a:r>
            <a:r>
              <a:rPr sz="1300">
                <a:latin typeface="Arial Black" panose="020B0A04020102020204"/>
                <a:cs typeface="Arial Black" panose="020B0A04020102020204"/>
              </a:rPr>
              <a:t>ΘΕΣΗ</a:t>
            </a:r>
            <a:r>
              <a:rPr sz="1300" spc="-50">
                <a:latin typeface="Arial Black" panose="020B0A04020102020204"/>
                <a:cs typeface="Arial Black" panose="020B0A04020102020204"/>
              </a:rPr>
              <a:t> </a:t>
            </a:r>
            <a:r>
              <a:rPr lang="el-GR" sz="1300" spc="-10" dirty="0" smtClean="0">
                <a:latin typeface="Arial Black" panose="020B0A04020102020204"/>
                <a:cs typeface="Arial Black" panose="020B0A04020102020204"/>
              </a:rPr>
              <a:t>ΜΕΣΑ </a:t>
            </a:r>
            <a:r>
              <a:rPr lang="el-GR" sz="1300" spc="-10" dirty="0">
                <a:latin typeface="Arial Black" panose="020B0A04020102020204"/>
                <a:cs typeface="Arial Black" panose="020B0A04020102020204"/>
              </a:rPr>
              <a:t> </a:t>
            </a:r>
            <a:r>
              <a:rPr lang="el-GR" sz="1300" spc="-10" dirty="0" smtClean="0">
                <a:latin typeface="Arial Black" panose="020B0A04020102020204"/>
                <a:cs typeface="Arial Black" panose="020B0A04020102020204"/>
              </a:rPr>
              <a:t>ΣΤ</a:t>
            </a:r>
            <a:r>
              <a:rPr sz="1300" smtClean="0">
                <a:latin typeface="Arial Black" panose="020B0A04020102020204"/>
                <a:cs typeface="Arial Black" panose="020B0A04020102020204"/>
              </a:rPr>
              <a:t>Ο</a:t>
            </a:r>
            <a:r>
              <a:rPr sz="1300" spc="-50" smtClean="0">
                <a:latin typeface="Arial Black" panose="020B0A04020102020204"/>
                <a:cs typeface="Arial Black" panose="020B0A04020102020204"/>
              </a:rPr>
              <a:t> </a:t>
            </a:r>
            <a:r>
              <a:rPr sz="1300" spc="-10" smtClean="0">
                <a:latin typeface="Arial Black" panose="020B0A04020102020204"/>
                <a:cs typeface="Arial Black" panose="020B0A04020102020204"/>
              </a:rPr>
              <a:t>ΣΚΑΦΟΣ</a:t>
            </a:r>
            <a:r>
              <a:rPr sz="1300" spc="-10" dirty="0">
                <a:latin typeface="Arial Black" panose="020B0A04020102020204"/>
                <a:cs typeface="Arial Black" panose="020B0A04020102020204"/>
              </a:rPr>
              <a:t>.</a:t>
            </a:r>
            <a:endParaRPr sz="1300">
              <a:latin typeface="Arial Black" panose="020B0A04020102020204"/>
              <a:cs typeface="Arial Black" panose="020B0A04020102020204"/>
            </a:endParaRPr>
          </a:p>
          <a:p>
            <a:pPr marL="54610" marR="141605" indent="-41910">
              <a:lnSpc>
                <a:spcPct val="119000"/>
              </a:lnSpc>
              <a:spcBef>
                <a:spcPts val="130"/>
              </a:spcBef>
            </a:pPr>
            <a:r>
              <a:rPr sz="1950" spc="-637" baseline="4000" dirty="0">
                <a:solidFill>
                  <a:srgbClr val="FF0000"/>
                </a:solidFill>
                <a:latin typeface="Wingdings" panose="05000000000000000000"/>
                <a:cs typeface="Wingdings" panose="05000000000000000000"/>
              </a:rPr>
              <a:t></a:t>
            </a:r>
            <a:r>
              <a:rPr sz="1300" spc="-425" dirty="0">
                <a:latin typeface="Arial Black" panose="020B0A04020102020204"/>
                <a:cs typeface="Arial Black" panose="020B0A04020102020204"/>
              </a:rPr>
              <a:t>Η</a:t>
            </a:r>
            <a:r>
              <a:rPr sz="1300" spc="-10" dirty="0">
                <a:latin typeface="Arial Black" panose="020B0A04020102020204"/>
                <a:cs typeface="Arial Black" panose="020B0A04020102020204"/>
              </a:rPr>
              <a:t> </a:t>
            </a:r>
            <a:r>
              <a:rPr sz="1300" spc="-20" dirty="0">
                <a:latin typeface="Arial Black" panose="020B0A04020102020204"/>
                <a:cs typeface="Arial Black" panose="020B0A04020102020204"/>
              </a:rPr>
              <a:t>ΤΟΠΟΘΕΤΗΣΗ</a:t>
            </a:r>
            <a:r>
              <a:rPr sz="1300" spc="-70" dirty="0">
                <a:latin typeface="Arial Black" panose="020B0A04020102020204"/>
                <a:cs typeface="Arial Black" panose="020B0A04020102020204"/>
              </a:rPr>
              <a:t> </a:t>
            </a:r>
            <a:r>
              <a:rPr sz="1300" dirty="0">
                <a:latin typeface="Arial Black" panose="020B0A04020102020204"/>
                <a:cs typeface="Arial Black" panose="020B0A04020102020204"/>
              </a:rPr>
              <a:t>ΤΟΥ</a:t>
            </a:r>
            <a:r>
              <a:rPr sz="1300" spc="-50" dirty="0">
                <a:latin typeface="Arial Black" panose="020B0A04020102020204"/>
                <a:cs typeface="Arial Black" panose="020B0A04020102020204"/>
              </a:rPr>
              <a:t> </a:t>
            </a:r>
            <a:r>
              <a:rPr sz="1300" spc="-20">
                <a:latin typeface="Arial Black" panose="020B0A04020102020204"/>
                <a:cs typeface="Arial Black" panose="020B0A04020102020204"/>
              </a:rPr>
              <a:t>ΗΛΕΚΤΡΟΚΙΝΗΤΗΡΑ</a:t>
            </a:r>
            <a:r>
              <a:rPr sz="1300" spc="-40">
                <a:latin typeface="Arial Black" panose="020B0A04020102020204"/>
                <a:cs typeface="Arial Black" panose="020B0A04020102020204"/>
              </a:rPr>
              <a:t> </a:t>
            </a:r>
            <a:r>
              <a:rPr sz="1300" spc="-10" smtClean="0">
                <a:latin typeface="Arial Black" panose="020B0A04020102020204"/>
                <a:cs typeface="Arial Black" panose="020B0A04020102020204"/>
              </a:rPr>
              <a:t>Ε</a:t>
            </a:r>
            <a:r>
              <a:rPr lang="el-GR" sz="1300" spc="-10" dirty="0" smtClean="0">
                <a:latin typeface="Arial Black" panose="020B0A04020102020204"/>
                <a:cs typeface="Arial Black" panose="020B0A04020102020204"/>
              </a:rPr>
              <a:t>ΞΩ ΑΠΌ </a:t>
            </a:r>
            <a:r>
              <a:rPr sz="1300" smtClean="0">
                <a:latin typeface="Arial Black" panose="020B0A04020102020204"/>
                <a:cs typeface="Arial Black" panose="020B0A04020102020204"/>
              </a:rPr>
              <a:t>ΤΟ</a:t>
            </a:r>
            <a:r>
              <a:rPr sz="1300" spc="-35" smtClean="0">
                <a:latin typeface="Arial Black" panose="020B0A04020102020204"/>
                <a:cs typeface="Arial Black" panose="020B0A04020102020204"/>
              </a:rPr>
              <a:t> </a:t>
            </a:r>
            <a:r>
              <a:rPr sz="1300" spc="-10" smtClean="0">
                <a:latin typeface="Arial Black" panose="020B0A04020102020204"/>
                <a:cs typeface="Arial Black" panose="020B0A04020102020204"/>
              </a:rPr>
              <a:t>ΣΚΑΦΟΣ</a:t>
            </a:r>
            <a:r>
              <a:rPr lang="el-GR" sz="1300" spc="-10" dirty="0" smtClean="0">
                <a:latin typeface="Arial Black" panose="020B0A04020102020204"/>
                <a:cs typeface="Arial Black" panose="020B0A04020102020204"/>
              </a:rPr>
              <a:t>.</a:t>
            </a:r>
            <a:r>
              <a:rPr sz="1300" spc="-50" smtClean="0">
                <a:latin typeface="Arial Black" panose="020B0A04020102020204"/>
                <a:cs typeface="Arial Black" panose="020B0A04020102020204"/>
              </a:rPr>
              <a:t> </a:t>
            </a:r>
            <a:r>
              <a:rPr sz="1300" spc="-10" dirty="0">
                <a:latin typeface="Arial Black" panose="020B0A04020102020204"/>
                <a:cs typeface="Arial Black" panose="020B0A04020102020204"/>
              </a:rPr>
              <a:t>ΑΥΞΑΝΕΙ</a:t>
            </a:r>
            <a:r>
              <a:rPr sz="1300" spc="-40" dirty="0">
                <a:latin typeface="Arial Black" panose="020B0A04020102020204"/>
                <a:cs typeface="Arial Black" panose="020B0A04020102020204"/>
              </a:rPr>
              <a:t> </a:t>
            </a:r>
            <a:r>
              <a:rPr sz="1300" dirty="0">
                <a:latin typeface="Arial Black" panose="020B0A04020102020204"/>
                <a:cs typeface="Arial Black" panose="020B0A04020102020204"/>
              </a:rPr>
              <a:t>ΤΟ</a:t>
            </a:r>
            <a:r>
              <a:rPr sz="1300" spc="-40" dirty="0">
                <a:latin typeface="Arial Black" panose="020B0A04020102020204"/>
                <a:cs typeface="Arial Black" panose="020B0A04020102020204"/>
              </a:rPr>
              <a:t> </a:t>
            </a:r>
            <a:r>
              <a:rPr sz="1300" spc="-10" dirty="0">
                <a:latin typeface="Arial Black" panose="020B0A04020102020204"/>
                <a:cs typeface="Arial Black" panose="020B0A04020102020204"/>
              </a:rPr>
              <a:t>ΔΙΑΘΕΣΙΜΟ </a:t>
            </a:r>
            <a:r>
              <a:rPr sz="1300" dirty="0">
                <a:latin typeface="Arial Black" panose="020B0A04020102020204"/>
                <a:cs typeface="Arial Black" panose="020B0A04020102020204"/>
              </a:rPr>
              <a:t>ΧΩΡΟ</a:t>
            </a:r>
            <a:r>
              <a:rPr sz="1300" spc="-70" dirty="0">
                <a:latin typeface="Arial Black" panose="020B0A04020102020204"/>
                <a:cs typeface="Arial Black" panose="020B0A04020102020204"/>
              </a:rPr>
              <a:t> </a:t>
            </a:r>
            <a:r>
              <a:rPr sz="1300" dirty="0">
                <a:latin typeface="Arial Black" panose="020B0A04020102020204"/>
                <a:cs typeface="Arial Black" panose="020B0A04020102020204"/>
              </a:rPr>
              <a:t>ΓΙΑ</a:t>
            </a:r>
            <a:r>
              <a:rPr sz="1300" spc="-65" dirty="0">
                <a:latin typeface="Arial Black" panose="020B0A04020102020204"/>
                <a:cs typeface="Arial Black" panose="020B0A04020102020204"/>
              </a:rPr>
              <a:t> </a:t>
            </a:r>
            <a:r>
              <a:rPr sz="1300" spc="-10" dirty="0">
                <a:latin typeface="Arial Black" panose="020B0A04020102020204"/>
                <a:cs typeface="Arial Black" panose="020B0A04020102020204"/>
              </a:rPr>
              <a:t>ΕΚΜΕΤΑΛΛΕΥΣΗ.</a:t>
            </a:r>
            <a:endParaRPr sz="1300">
              <a:latin typeface="Arial Black" panose="020B0A04020102020204"/>
              <a:cs typeface="Arial Black" panose="020B0A04020102020204"/>
            </a:endParaRPr>
          </a:p>
          <a:p>
            <a:pPr marL="54610" marR="361315" indent="-41910">
              <a:lnSpc>
                <a:spcPct val="118000"/>
              </a:lnSpc>
              <a:spcBef>
                <a:spcPts val="150"/>
              </a:spcBef>
            </a:pPr>
            <a:r>
              <a:rPr sz="1950" spc="-637" baseline="4000" dirty="0">
                <a:solidFill>
                  <a:srgbClr val="FF0000"/>
                </a:solidFill>
                <a:latin typeface="Wingdings" panose="05000000000000000000"/>
                <a:cs typeface="Wingdings" panose="05000000000000000000"/>
              </a:rPr>
              <a:t></a:t>
            </a:r>
            <a:r>
              <a:rPr sz="1300" spc="-425" dirty="0">
                <a:latin typeface="Arial Black" panose="020B0A04020102020204"/>
                <a:cs typeface="Arial Black" panose="020B0A04020102020204"/>
              </a:rPr>
              <a:t>Η</a:t>
            </a:r>
            <a:r>
              <a:rPr sz="1300" spc="-10" dirty="0">
                <a:latin typeface="Arial Black" panose="020B0A04020102020204"/>
                <a:cs typeface="Arial Black" panose="020B0A04020102020204"/>
              </a:rPr>
              <a:t> ΜΕΓΑΛΗ</a:t>
            </a:r>
            <a:r>
              <a:rPr sz="1300" spc="-100" dirty="0">
                <a:latin typeface="Arial Black" panose="020B0A04020102020204"/>
                <a:cs typeface="Arial Black" panose="020B0A04020102020204"/>
              </a:rPr>
              <a:t> </a:t>
            </a:r>
            <a:r>
              <a:rPr sz="1300" spc="-10" dirty="0">
                <a:latin typeface="Arial Black" panose="020B0A04020102020204"/>
                <a:cs typeface="Arial Black" panose="020B0A04020102020204"/>
              </a:rPr>
              <a:t>ΙΚΑΝΟΤΗΤΑ</a:t>
            </a:r>
            <a:r>
              <a:rPr sz="1300" spc="-65" dirty="0">
                <a:latin typeface="Arial Black" panose="020B0A04020102020204"/>
                <a:cs typeface="Arial Black" panose="020B0A04020102020204"/>
              </a:rPr>
              <a:t> </a:t>
            </a:r>
            <a:r>
              <a:rPr sz="1300" spc="-10" dirty="0">
                <a:latin typeface="Arial Black" panose="020B0A04020102020204"/>
                <a:cs typeface="Arial Black" panose="020B0A04020102020204"/>
              </a:rPr>
              <a:t>ΕΛΙΓΜΩΝ</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ΚΑΝΕΙ</a:t>
            </a:r>
            <a:r>
              <a:rPr sz="1300" spc="-55" dirty="0">
                <a:latin typeface="Arial Black" panose="020B0A04020102020204"/>
                <a:cs typeface="Arial Black" panose="020B0A04020102020204"/>
              </a:rPr>
              <a:t> </a:t>
            </a:r>
            <a:r>
              <a:rPr sz="1300" spc="-10" dirty="0">
                <a:latin typeface="Arial Black" panose="020B0A04020102020204"/>
                <a:cs typeface="Arial Black" panose="020B0A04020102020204"/>
              </a:rPr>
              <a:t>ΠΕΡΙΤΤΗ</a:t>
            </a:r>
            <a:r>
              <a:rPr sz="1300" spc="-60" dirty="0">
                <a:latin typeface="Arial Black" panose="020B0A04020102020204"/>
                <a:cs typeface="Arial Black" panose="020B0A04020102020204"/>
              </a:rPr>
              <a:t> </a:t>
            </a:r>
            <a:r>
              <a:rPr sz="1300" dirty="0">
                <a:latin typeface="Arial Black" panose="020B0A04020102020204"/>
                <a:cs typeface="Arial Black" panose="020B0A04020102020204"/>
              </a:rPr>
              <a:t>ΤΗΝ</a:t>
            </a:r>
            <a:r>
              <a:rPr sz="1300" spc="-55" dirty="0">
                <a:latin typeface="Arial Black" panose="020B0A04020102020204"/>
                <a:cs typeface="Arial Black" panose="020B0A04020102020204"/>
              </a:rPr>
              <a:t> </a:t>
            </a:r>
            <a:r>
              <a:rPr sz="1300" spc="-20" dirty="0">
                <a:latin typeface="Arial Black" panose="020B0A04020102020204"/>
                <a:cs typeface="Arial Black" panose="020B0A04020102020204"/>
              </a:rPr>
              <a:t>ΤΟΠΟΘΕΤΗΣΗ</a:t>
            </a:r>
            <a:r>
              <a:rPr sz="1300" spc="-55" dirty="0">
                <a:latin typeface="Arial Black" panose="020B0A04020102020204"/>
                <a:cs typeface="Arial Black" panose="020B0A04020102020204"/>
              </a:rPr>
              <a:t> </a:t>
            </a:r>
            <a:r>
              <a:rPr sz="1300" spc="-10" dirty="0">
                <a:latin typeface="Arial Black" panose="020B0A04020102020204"/>
                <a:cs typeface="Arial Black" panose="020B0A04020102020204"/>
              </a:rPr>
              <a:t>ΩΣΤΙΚΩΝ</a:t>
            </a:r>
            <a:r>
              <a:rPr sz="1300" spc="-60" dirty="0">
                <a:latin typeface="Arial Black" panose="020B0A04020102020204"/>
                <a:cs typeface="Arial Black" panose="020B0A04020102020204"/>
              </a:rPr>
              <a:t> </a:t>
            </a:r>
            <a:r>
              <a:rPr sz="1300" spc="-10" dirty="0">
                <a:latin typeface="Arial Black" panose="020B0A04020102020204"/>
                <a:cs typeface="Arial Black" panose="020B0A04020102020204"/>
              </a:rPr>
              <a:t>ΕΛΙΚΩΝ ΕΛΙΓΜΩΝ</a:t>
            </a:r>
            <a:r>
              <a:rPr sz="1300" spc="-70" dirty="0">
                <a:latin typeface="Arial Black" panose="020B0A04020102020204"/>
                <a:cs typeface="Arial Black" panose="020B0A04020102020204"/>
              </a:rPr>
              <a:t> </a:t>
            </a:r>
            <a:r>
              <a:rPr sz="1300" dirty="0">
                <a:latin typeface="Arial Black" panose="020B0A04020102020204"/>
                <a:cs typeface="Arial Black" panose="020B0A04020102020204"/>
              </a:rPr>
              <a:t>ΣΤΗΝ</a:t>
            </a:r>
            <a:r>
              <a:rPr sz="1300" spc="-70" dirty="0">
                <a:latin typeface="Arial Black" panose="020B0A04020102020204"/>
                <a:cs typeface="Arial Black" panose="020B0A04020102020204"/>
              </a:rPr>
              <a:t> </a:t>
            </a:r>
            <a:r>
              <a:rPr sz="1300" spc="-10" dirty="0">
                <a:latin typeface="Arial Black" panose="020B0A04020102020204"/>
                <a:cs typeface="Arial Black" panose="020B0A04020102020204"/>
              </a:rPr>
              <a:t>ΠΡΥΜΝΗ</a:t>
            </a:r>
            <a:r>
              <a:rPr sz="1300" spc="-70" dirty="0">
                <a:latin typeface="Arial Black" panose="020B0A04020102020204"/>
                <a:cs typeface="Arial Black" panose="020B0A04020102020204"/>
              </a:rPr>
              <a:t> </a:t>
            </a:r>
            <a:r>
              <a:rPr sz="1300">
                <a:latin typeface="Arial Black" panose="020B0A04020102020204"/>
                <a:cs typeface="Arial Black" panose="020B0A04020102020204"/>
              </a:rPr>
              <a:t>ΤΟΥ</a:t>
            </a:r>
            <a:r>
              <a:rPr sz="1300" spc="-70">
                <a:latin typeface="Arial Black" panose="020B0A04020102020204"/>
                <a:cs typeface="Arial Black" panose="020B0A04020102020204"/>
              </a:rPr>
              <a:t> </a:t>
            </a:r>
            <a:r>
              <a:rPr sz="1300" spc="-10" smtClean="0">
                <a:latin typeface="Arial Black" panose="020B0A04020102020204"/>
                <a:cs typeface="Arial Black" panose="020B0A04020102020204"/>
              </a:rPr>
              <a:t>ΠΛΟΙΟΥ</a:t>
            </a:r>
            <a:r>
              <a:rPr lang="el-GR" sz="1300" spc="-10" dirty="0" smtClean="0">
                <a:latin typeface="Arial Black" panose="020B0A04020102020204"/>
                <a:cs typeface="Arial Black" panose="020B0A04020102020204"/>
              </a:rPr>
              <a:t> (</a:t>
            </a:r>
            <a:r>
              <a:rPr lang="en-US" sz="1300" spc="-10" dirty="0" smtClean="0">
                <a:latin typeface="Arial Black" panose="020B0A04020102020204"/>
                <a:cs typeface="Arial Black" panose="020B0A04020102020204"/>
              </a:rPr>
              <a:t>BOW THRUSTERS).</a:t>
            </a:r>
            <a:endParaRPr sz="1300">
              <a:latin typeface="Arial Black" panose="020B0A04020102020204"/>
              <a:cs typeface="Arial Black" panose="020B0A04020102020204"/>
            </a:endParaRPr>
          </a:p>
          <a:p>
            <a:pPr marL="54610" marR="255270" indent="-41910">
              <a:lnSpc>
                <a:spcPct val="119000"/>
              </a:lnSpc>
              <a:spcBef>
                <a:spcPts val="140"/>
              </a:spcBef>
            </a:pPr>
            <a:r>
              <a:rPr sz="1950" spc="-434" baseline="4000" dirty="0">
                <a:solidFill>
                  <a:srgbClr val="FF0000"/>
                </a:solidFill>
                <a:latin typeface="Wingdings" panose="05000000000000000000"/>
                <a:cs typeface="Wingdings" panose="05000000000000000000"/>
              </a:rPr>
              <a:t></a:t>
            </a:r>
            <a:r>
              <a:rPr sz="1300" spc="-290" dirty="0">
                <a:latin typeface="Arial Black" panose="020B0A04020102020204"/>
                <a:cs typeface="Arial Black" panose="020B0A04020102020204"/>
              </a:rPr>
              <a:t>ΤΟ</a:t>
            </a:r>
            <a:r>
              <a:rPr sz="1300" spc="-10" dirty="0">
                <a:latin typeface="Arial Black" panose="020B0A04020102020204"/>
                <a:cs typeface="Arial Black" panose="020B0A04020102020204"/>
              </a:rPr>
              <a:t> ΣΥΣΤΗΜΑ</a:t>
            </a:r>
            <a:r>
              <a:rPr sz="1300" spc="-100" dirty="0">
                <a:latin typeface="Arial Black" panose="020B0A04020102020204"/>
                <a:cs typeface="Arial Black" panose="020B0A04020102020204"/>
              </a:rPr>
              <a:t> </a:t>
            </a:r>
            <a:r>
              <a:rPr sz="1300" spc="-10" dirty="0">
                <a:latin typeface="Arial Black" panose="020B0A04020102020204"/>
                <a:cs typeface="Arial Black" panose="020B0A04020102020204"/>
              </a:rPr>
              <a:t>ΜΠΟΡΕΙ</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ΝΑ</a:t>
            </a:r>
            <a:r>
              <a:rPr sz="1300" spc="-60" dirty="0">
                <a:latin typeface="Arial Black" panose="020B0A04020102020204"/>
                <a:cs typeface="Arial Black" panose="020B0A04020102020204"/>
              </a:rPr>
              <a:t> </a:t>
            </a:r>
            <a:r>
              <a:rPr sz="1300" spc="-20" dirty="0">
                <a:latin typeface="Arial Black" panose="020B0A04020102020204"/>
                <a:cs typeface="Arial Black" panose="020B0A04020102020204"/>
              </a:rPr>
              <a:t>ΤΟΠΟΘΕΤΗΘΕΙ</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ΚΑΙ</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ΝΑ</a:t>
            </a:r>
            <a:r>
              <a:rPr sz="1300" spc="-55" dirty="0">
                <a:latin typeface="Arial Black" panose="020B0A04020102020204"/>
                <a:cs typeface="Arial Black" panose="020B0A04020102020204"/>
              </a:rPr>
              <a:t> </a:t>
            </a:r>
            <a:r>
              <a:rPr sz="1300" spc="-10" dirty="0">
                <a:latin typeface="Arial Black" panose="020B0A04020102020204"/>
                <a:cs typeface="Arial Black" panose="020B0A04020102020204"/>
              </a:rPr>
              <a:t>ΑΦΑΙΡΕΘΕΙ</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ΠΟΛΥ</a:t>
            </a:r>
            <a:r>
              <a:rPr sz="1300" spc="-50" dirty="0">
                <a:latin typeface="Arial Black" panose="020B0A04020102020204"/>
                <a:cs typeface="Arial Black" panose="020B0A04020102020204"/>
              </a:rPr>
              <a:t> </a:t>
            </a:r>
            <a:r>
              <a:rPr sz="1300" spc="-10" dirty="0">
                <a:latin typeface="Arial Black" panose="020B0A04020102020204"/>
                <a:cs typeface="Arial Black" panose="020B0A04020102020204"/>
              </a:rPr>
              <a:t>ΕΥΚΟΛΑ,</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ΑΚΟΜΗ</a:t>
            </a:r>
            <a:r>
              <a:rPr sz="1300" spc="-55" dirty="0">
                <a:latin typeface="Arial Black" panose="020B0A04020102020204"/>
                <a:cs typeface="Arial Black" panose="020B0A04020102020204"/>
              </a:rPr>
              <a:t> </a:t>
            </a:r>
            <a:r>
              <a:rPr sz="1300" spc="-25" dirty="0">
                <a:latin typeface="Arial Black" panose="020B0A04020102020204"/>
                <a:cs typeface="Arial Black" panose="020B0A04020102020204"/>
              </a:rPr>
              <a:t>ΚΑΙ </a:t>
            </a:r>
            <a:r>
              <a:rPr sz="1300" dirty="0">
                <a:latin typeface="Arial Black" panose="020B0A04020102020204"/>
                <a:cs typeface="Arial Black" panose="020B0A04020102020204"/>
              </a:rPr>
              <a:t>ΧΩΡΙΣ</a:t>
            </a:r>
            <a:r>
              <a:rPr sz="1300" spc="-95" dirty="0">
                <a:latin typeface="Arial Black" panose="020B0A04020102020204"/>
                <a:cs typeface="Arial Black" panose="020B0A04020102020204"/>
              </a:rPr>
              <a:t> </a:t>
            </a:r>
            <a:r>
              <a:rPr sz="1300" spc="-10" dirty="0">
                <a:latin typeface="Arial Black" panose="020B0A04020102020204"/>
                <a:cs typeface="Arial Black" panose="020B0A04020102020204"/>
              </a:rPr>
              <a:t>ΔΕΞΑΜΕΝΙΣΜΟ</a:t>
            </a:r>
            <a:r>
              <a:rPr sz="1300" spc="-85" dirty="0">
                <a:latin typeface="Arial Black" panose="020B0A04020102020204"/>
                <a:cs typeface="Arial Black" panose="020B0A04020102020204"/>
              </a:rPr>
              <a:t> </a:t>
            </a:r>
            <a:r>
              <a:rPr sz="1300" dirty="0">
                <a:latin typeface="Arial Black" panose="020B0A04020102020204"/>
                <a:cs typeface="Arial Black" panose="020B0A04020102020204"/>
              </a:rPr>
              <a:t>ΤΟΥ</a:t>
            </a:r>
            <a:r>
              <a:rPr sz="1300" spc="-80" dirty="0">
                <a:latin typeface="Arial Black" panose="020B0A04020102020204"/>
                <a:cs typeface="Arial Black" panose="020B0A04020102020204"/>
              </a:rPr>
              <a:t> </a:t>
            </a:r>
            <a:r>
              <a:rPr sz="1300" spc="-10" dirty="0">
                <a:latin typeface="Arial Black" panose="020B0A04020102020204"/>
                <a:cs typeface="Arial Black" panose="020B0A04020102020204"/>
              </a:rPr>
              <a:t>ΣΚΑΦΟΥΣ.</a:t>
            </a:r>
            <a:endParaRPr sz="13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prstGeom prst="rect">
            <a:avLst/>
          </a:prstGeom>
        </p:spPr>
        <p:txBody>
          <a:bodyPr vert="horz" wrap="square" lIns="0" tIns="215900" rIns="0" bIns="0" rtlCol="0">
            <a:spAutoFit/>
          </a:bodyPr>
          <a:lstStyle/>
          <a:p>
            <a:pPr marL="1750695" marR="5080" indent="-1469390">
              <a:lnSpc>
                <a:spcPct val="100000"/>
              </a:lnSpc>
              <a:spcBef>
                <a:spcPts val="100"/>
              </a:spcBef>
            </a:pPr>
            <a:r>
              <a:rPr sz="1800" b="0" u="none" dirty="0">
                <a:solidFill>
                  <a:srgbClr val="FFFFFF"/>
                </a:solidFill>
                <a:latin typeface="Arial Black" panose="020B0A04020102020204"/>
                <a:cs typeface="Arial Black" panose="020B0A04020102020204"/>
              </a:rPr>
              <a:t>ΗΛΕΚΤΡΟΚΙΝΗΤΕΣ</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ΕΛΙΚΕΣ</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ΣΕ</a:t>
            </a:r>
            <a:r>
              <a:rPr sz="1800" b="0" u="none" spc="5"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ΠΕΡΙΣΤΡΕΦΟΜΕΝΟ </a:t>
            </a:r>
            <a:r>
              <a:rPr sz="1800" b="0" u="heavy" spc="-10" dirty="0">
                <a:solidFill>
                  <a:srgbClr val="FFFFFF"/>
                </a:solidFill>
                <a:uFill>
                  <a:solidFill>
                    <a:srgbClr val="FFFFFF"/>
                  </a:solidFill>
                </a:uFill>
                <a:latin typeface="Arial Black" panose="020B0A04020102020204"/>
                <a:cs typeface="Arial Black" panose="020B0A04020102020204"/>
              </a:rPr>
              <a:t>ΚΕΛΥΦΟΣ</a:t>
            </a:r>
            <a:r>
              <a:rPr sz="1800" b="0" u="none" spc="-10" dirty="0">
                <a:solidFill>
                  <a:srgbClr val="FFFFFF"/>
                </a:solid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STEERABLE</a:t>
            </a:r>
            <a:r>
              <a:rPr sz="1800" b="0" u="none" spc="-2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AZIMUTH</a:t>
            </a:r>
            <a:r>
              <a:rPr sz="1800" b="0" u="none" spc="-10" dirty="0">
                <a:solidFill>
                  <a:srgbClr val="FFFFFF"/>
                </a:solidFill>
                <a:uFill>
                  <a:solidFill>
                    <a:srgbClr val="FFFFFF"/>
                  </a:solidFill>
                </a:uFill>
                <a:latin typeface="Arial Black" panose="020B0A04020102020204"/>
                <a:cs typeface="Arial Black" panose="020B0A04020102020204"/>
              </a:rPr>
              <a:t> </a:t>
            </a:r>
            <a:r>
              <a:rPr sz="1800" b="0" u="none" dirty="0">
                <a:solidFill>
                  <a:srgbClr val="FFFFFF"/>
                </a:solidFill>
                <a:latin typeface="Arial Black" panose="020B0A04020102020204"/>
                <a:cs typeface="Arial Black" panose="020B0A04020102020204"/>
              </a:rPr>
              <a:t>DRIVE</a:t>
            </a:r>
            <a:r>
              <a:rPr sz="1800" b="0" u="none" spc="5" dirty="0">
                <a:solidFill>
                  <a:srgbClr val="FFFFFF"/>
                </a:solidFill>
                <a:uFill>
                  <a:solidFill>
                    <a:srgbClr val="FFFFFF"/>
                  </a:solidFill>
                </a:uFill>
                <a:latin typeface="Arial Black" panose="020B0A04020102020204"/>
                <a:cs typeface="Arial Black" panose="020B0A04020102020204"/>
              </a:rPr>
              <a:t> </a:t>
            </a:r>
            <a:r>
              <a:rPr sz="1800" b="0" u="heavy" spc="-10" dirty="0">
                <a:solidFill>
                  <a:srgbClr val="FFFFFF"/>
                </a:solidFill>
                <a:uFill>
                  <a:solidFill>
                    <a:srgbClr val="FFFFFF"/>
                  </a:solidFill>
                </a:uFill>
                <a:latin typeface="Arial Black" panose="020B0A04020102020204"/>
                <a:cs typeface="Arial Black" panose="020B0A04020102020204"/>
              </a:rPr>
              <a:t>SYSTEM</a:t>
            </a:r>
            <a:endParaRPr sz="1800">
              <a:latin typeface="Arial Black" panose="020B0A04020102020204"/>
              <a:cs typeface="Arial Black" panose="020B0A04020102020204"/>
            </a:endParaRPr>
          </a:p>
        </p:txBody>
      </p:sp>
    </p:spTree>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60704"/>
            <a:ext cx="8362315" cy="4462780"/>
          </a:xfrm>
          <a:prstGeom prst="rect">
            <a:avLst/>
          </a:prstGeom>
        </p:spPr>
        <p:txBody>
          <a:bodyPr vert="horz" wrap="square" lIns="0" tIns="12065" rIns="0" bIns="0" rtlCol="0">
            <a:spAutoFit/>
          </a:bodyPr>
          <a:lstStyle/>
          <a:p>
            <a:pPr marL="51435" marR="626745" indent="-39370">
              <a:lnSpc>
                <a:spcPct val="121000"/>
              </a:lnSpc>
              <a:spcBef>
                <a:spcPts val="95"/>
              </a:spcBef>
            </a:pPr>
            <a:r>
              <a:rPr sz="2100" spc="-712" baseline="4000" dirty="0">
                <a:solidFill>
                  <a:srgbClr val="FF0000"/>
                </a:solidFill>
                <a:latin typeface="Wingdings" panose="05000000000000000000"/>
                <a:cs typeface="Wingdings" panose="05000000000000000000"/>
              </a:rPr>
              <a:t></a:t>
            </a:r>
            <a:r>
              <a:rPr sz="1400" spc="-475" dirty="0">
                <a:latin typeface="Arial Black" panose="020B0A04020102020204"/>
                <a:cs typeface="Arial Black" panose="020B0A04020102020204"/>
              </a:rPr>
              <a:t>Η</a:t>
            </a:r>
            <a:r>
              <a:rPr sz="1400" spc="-5" dirty="0">
                <a:latin typeface="Arial Black" panose="020B0A04020102020204"/>
                <a:cs typeface="Arial Black" panose="020B0A04020102020204"/>
              </a:rPr>
              <a:t> </a:t>
            </a:r>
            <a:r>
              <a:rPr sz="1400" dirty="0">
                <a:latin typeface="Arial Black" panose="020B0A04020102020204"/>
                <a:cs typeface="Arial Black" panose="020B0A04020102020204"/>
              </a:rPr>
              <a:t>ΠΡΟΩΣΗ</a:t>
            </a:r>
            <a:r>
              <a:rPr sz="1400" spc="-8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ΧΡΗΣΗ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ΔΕΣΜΗΣ</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ΝΕΡΟΥ</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ΣΤΗΡΙΖΕΤΑΙ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ΣΤΗΝ</a:t>
            </a:r>
            <a:r>
              <a:rPr sz="1400" spc="-55" dirty="0">
                <a:latin typeface="Arial Black" panose="020B0A04020102020204"/>
                <a:cs typeface="Arial Black" panose="020B0A04020102020204"/>
              </a:rPr>
              <a:t> </a:t>
            </a:r>
            <a:r>
              <a:rPr sz="1400">
                <a:latin typeface="Arial Black" panose="020B0A04020102020204"/>
                <a:cs typeface="Arial Black" panose="020B0A04020102020204"/>
              </a:rPr>
              <a:t>ΑΡΧΗ</a:t>
            </a:r>
            <a:r>
              <a:rPr sz="1400" spc="-50">
                <a:latin typeface="Arial Black" panose="020B0A04020102020204"/>
                <a:cs typeface="Arial Black" panose="020B0A04020102020204"/>
              </a:rPr>
              <a:t> </a:t>
            </a:r>
            <a:r>
              <a:rPr sz="1400" spc="-10" smtClean="0">
                <a:latin typeface="Arial Black" panose="020B0A04020102020204"/>
                <a:cs typeface="Arial Black" panose="020B0A04020102020204"/>
              </a:rPr>
              <a:t>ΔΡΑΣ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 ΑΝΤΙΔΡΑΣ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51435" marR="354965" indent="-39370">
              <a:lnSpc>
                <a:spcPct val="121000"/>
              </a:lnSpc>
              <a:spcBef>
                <a:spcPts val="130"/>
              </a:spcBef>
            </a:pPr>
            <a:r>
              <a:rPr sz="2100" spc="-195" baseline="4000" dirty="0">
                <a:solidFill>
                  <a:srgbClr val="FF0000"/>
                </a:solidFill>
                <a:latin typeface="Wingdings" panose="05000000000000000000"/>
                <a:cs typeface="Wingdings" panose="05000000000000000000"/>
              </a:rPr>
              <a:t></a:t>
            </a:r>
            <a:r>
              <a:rPr sz="1400" spc="-130" dirty="0">
                <a:latin typeface="Arial Black" panose="020B0A04020102020204"/>
                <a:cs typeface="Arial Black" panose="020B0A04020102020204"/>
              </a:rPr>
              <a:t>ΜΙΑ</a:t>
            </a:r>
            <a:r>
              <a:rPr sz="1400" spc="-20" dirty="0">
                <a:latin typeface="Arial Black" panose="020B0A04020102020204"/>
                <a:cs typeface="Arial Black" panose="020B0A04020102020204"/>
              </a:rPr>
              <a:t> </a:t>
            </a:r>
            <a:r>
              <a:rPr sz="1400" dirty="0">
                <a:latin typeface="Arial Black" panose="020B0A04020102020204"/>
                <a:cs typeface="Arial Black" panose="020B0A04020102020204"/>
              </a:rPr>
              <a:t>ΥΔΡΟΔΥΝΑΜΙΚΗ</a:t>
            </a:r>
            <a:r>
              <a:rPr sz="1400" spc="-95" dirty="0">
                <a:latin typeface="Arial Black" panose="020B0A04020102020204"/>
                <a:cs typeface="Arial Black" panose="020B0A04020102020204"/>
              </a:rPr>
              <a:t> </a:t>
            </a:r>
            <a:r>
              <a:rPr sz="1400" dirty="0">
                <a:latin typeface="Arial Black" panose="020B0A04020102020204"/>
                <a:cs typeface="Arial Black" panose="020B0A04020102020204"/>
              </a:rPr>
              <a:t>ΑΝΤΛΙΑ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ΑΞΟΝΙΚΗΣ</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ΡΟΗΣ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ΑΝΑΡΡΟΦΑ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ΝΕΡΟ</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45" dirty="0">
                <a:latin typeface="Arial Black" panose="020B0A04020102020204"/>
                <a:cs typeface="Arial Black" panose="020B0A04020102020204"/>
              </a:rPr>
              <a:t> </a:t>
            </a:r>
            <a:r>
              <a:rPr sz="1400" spc="-20" dirty="0">
                <a:latin typeface="Arial Black" panose="020B0A04020102020204"/>
                <a:cs typeface="Arial Black" panose="020B0A04020102020204"/>
              </a:rPr>
              <a:t>ΚΑΤΩ </a:t>
            </a:r>
            <a:r>
              <a:rPr sz="1400" dirty="0">
                <a:latin typeface="Arial Black" panose="020B0A04020102020204"/>
                <a:cs typeface="Arial Black" panose="020B0A04020102020204"/>
              </a:rPr>
              <a:t>ΜΕΡΟΣ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ΓΑΣΤΡΑΣ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ΕΚΤΟΞΕΥΕΙ,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ΜΕΣΩ</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ΕΝΟΣ</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ΡΥΘΜΙΖΟΜΕΝΟΥ </a:t>
            </a:r>
            <a:r>
              <a:rPr sz="1400" dirty="0">
                <a:latin typeface="Arial Black" panose="020B0A04020102020204"/>
                <a:cs typeface="Arial Black" panose="020B0A04020102020204"/>
              </a:rPr>
              <a:t>ΑΚΡΟΦΥΣΙΟΥ,</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ΜΕΓΑΛΗ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ΤΑΧΥΤΗΤΑ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ΠΡΟΣ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ΤΑ</a:t>
            </a:r>
            <a:r>
              <a:rPr sz="1400" spc="-50" dirty="0">
                <a:latin typeface="Arial Black" panose="020B0A04020102020204"/>
                <a:cs typeface="Arial Black" panose="020B0A04020102020204"/>
              </a:rPr>
              <a:t> </a:t>
            </a:r>
            <a:r>
              <a:rPr sz="1400" spc="-10" dirty="0">
                <a:latin typeface="Arial Black" panose="020B0A04020102020204"/>
                <a:cs typeface="Arial Black" panose="020B0A04020102020204"/>
              </a:rPr>
              <a:t>ΠΙΣΩ.</a:t>
            </a:r>
            <a:endParaRPr sz="1400">
              <a:latin typeface="Arial Black" panose="020B0A04020102020204"/>
              <a:cs typeface="Arial Black" panose="020B0A04020102020204"/>
            </a:endParaRPr>
          </a:p>
          <a:p>
            <a:pPr marL="51435" marR="168275" indent="-39370">
              <a:lnSpc>
                <a:spcPct val="120000"/>
              </a:lnSpc>
              <a:spcBef>
                <a:spcPts val="135"/>
              </a:spcBef>
            </a:pPr>
            <a:r>
              <a:rPr sz="2100" spc="-292" baseline="4000" dirty="0">
                <a:solidFill>
                  <a:srgbClr val="FF0000"/>
                </a:solidFill>
                <a:latin typeface="Wingdings" panose="05000000000000000000"/>
                <a:cs typeface="Wingdings" panose="05000000000000000000"/>
              </a:rPr>
              <a:t></a:t>
            </a:r>
            <a:r>
              <a:rPr sz="1400" spc="-195" dirty="0">
                <a:latin typeface="Arial Black" panose="020B0A04020102020204"/>
                <a:cs typeface="Arial Black" panose="020B0A04020102020204"/>
              </a:rPr>
              <a:t>ΛΟΓΩ</a:t>
            </a:r>
            <a:r>
              <a:rPr sz="1400" spc="-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105" dirty="0">
                <a:latin typeface="Arial Black" panose="020B0A04020102020204"/>
                <a:cs typeface="Arial Black" panose="020B0A04020102020204"/>
              </a:rPr>
              <a:t> </a:t>
            </a:r>
            <a:r>
              <a:rPr sz="1400" dirty="0">
                <a:latin typeface="Arial Black" panose="020B0A04020102020204"/>
                <a:cs typeface="Arial Black" panose="020B0A04020102020204"/>
              </a:rPr>
              <a:t>ΜΕΤΑΒΟΛΗΣ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ΟΡΜΗΣ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ΤΟΥ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ΝΕΡΟΥ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ΔΗΜΙΟΥΡΓΕΙΤΑΙ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ΩΘΗΣΗ</a:t>
            </a:r>
            <a:r>
              <a:rPr sz="1400" spc="-50" dirty="0">
                <a:latin typeface="Arial Black" panose="020B0A04020102020204"/>
                <a:cs typeface="Arial Black" panose="020B0A04020102020204"/>
              </a:rPr>
              <a:t> </a:t>
            </a:r>
            <a:r>
              <a:rPr sz="1400" spc="-25" dirty="0">
                <a:latin typeface="Arial Black" panose="020B0A04020102020204"/>
                <a:cs typeface="Arial Black" panose="020B0A04020102020204"/>
              </a:rPr>
              <a:t>ΤΟΥ </a:t>
            </a:r>
            <a:r>
              <a:rPr sz="1400" dirty="0">
                <a:latin typeface="Arial Black" panose="020B0A04020102020204"/>
                <a:cs typeface="Arial Black" panose="020B0A04020102020204"/>
              </a:rPr>
              <a:t>ΣΚΑΦΟΥΣ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ΠΡΟΣ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ΤΑ</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ΕΜΠΡΟΣ.</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ΜΕ</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ΒΟΗΘΕΙΑ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ΠΤΕΡΥΓΙΩΝ,</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ΔΕΣΜΗ</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ΜΠΟΡΕΙ</a:t>
            </a:r>
            <a:r>
              <a:rPr sz="1400" spc="-40" dirty="0">
                <a:latin typeface="Arial Black" panose="020B0A04020102020204"/>
                <a:cs typeface="Arial Black" panose="020B0A04020102020204"/>
              </a:rPr>
              <a:t> </a:t>
            </a:r>
            <a:r>
              <a:rPr sz="1400" spc="-25" dirty="0">
                <a:latin typeface="Arial Black" panose="020B0A04020102020204"/>
                <a:cs typeface="Arial Black" panose="020B0A04020102020204"/>
              </a:rPr>
              <a:t>ΝΑ </a:t>
            </a:r>
            <a:r>
              <a:rPr sz="1400" dirty="0">
                <a:latin typeface="Arial Black" panose="020B0A04020102020204"/>
                <a:cs typeface="Arial Black" panose="020B0A04020102020204"/>
              </a:rPr>
              <a:t>ΚΑΤΕΥΘΥΝΘΕΙ</a:t>
            </a:r>
            <a:r>
              <a:rPr sz="1400" spc="-60" dirty="0">
                <a:latin typeface="Arial Black" panose="020B0A04020102020204"/>
                <a:cs typeface="Arial Black" panose="020B0A04020102020204"/>
              </a:rPr>
              <a:t> </a:t>
            </a:r>
            <a:r>
              <a:rPr sz="1400" spc="-10" dirty="0">
                <a:latin typeface="Arial Black" panose="020B0A04020102020204"/>
                <a:cs typeface="Arial Black" panose="020B0A04020102020204"/>
              </a:rPr>
              <a:t>ΑΡΙΣΤΕΡΑ-</a:t>
            </a:r>
            <a:r>
              <a:rPr sz="1400" dirty="0">
                <a:latin typeface="Arial Black" panose="020B0A04020102020204"/>
                <a:cs typeface="Arial Black" panose="020B0A04020102020204"/>
              </a:rPr>
              <a:t>ΔΕΞΙΑ,</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ΩΘΩΝΤΑΣ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ΑΝΤΙΣΤΟΙΧΑ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ΣΚΑΦΟΣ,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ΕΝΩ</a:t>
            </a:r>
            <a:r>
              <a:rPr sz="1400" spc="-60" dirty="0">
                <a:latin typeface="Arial Black" panose="020B0A04020102020204"/>
                <a:cs typeface="Arial Black" panose="020B0A04020102020204"/>
              </a:rPr>
              <a:t> </a:t>
            </a:r>
            <a:r>
              <a:rPr sz="1400" spc="-25" dirty="0">
                <a:latin typeface="Arial Black" panose="020B0A04020102020204"/>
                <a:cs typeface="Arial Black" panose="020B0A04020102020204"/>
              </a:rPr>
              <a:t>ΜΕ </a:t>
            </a:r>
            <a:r>
              <a:rPr sz="1400" dirty="0">
                <a:latin typeface="Arial Black" panose="020B0A04020102020204"/>
                <a:cs typeface="Arial Black" panose="020B0A04020102020204"/>
              </a:rPr>
              <a:t>ΤΗΝ</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ΚΑΘΟΔΟ</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ΕΙΔΙΚΟΥ</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ΕΚΤΡΟΠΕΑ,</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ΔΕΣΜΗ</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ΚΑΤΕΥΘΥΝΕΤΑΙ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ΠΡΟΣ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ΤΑ</a:t>
            </a:r>
            <a:r>
              <a:rPr sz="1400" spc="-55" dirty="0">
                <a:latin typeface="Arial Black" panose="020B0A04020102020204"/>
                <a:cs typeface="Arial Black" panose="020B0A04020102020204"/>
              </a:rPr>
              <a:t> </a:t>
            </a:r>
            <a:r>
              <a:rPr sz="1400" spc="-10" dirty="0">
                <a:latin typeface="Arial Black" panose="020B0A04020102020204"/>
                <a:cs typeface="Arial Black" panose="020B0A04020102020204"/>
              </a:rPr>
              <a:t>ΕΜΠΡΟΣ, </a:t>
            </a:r>
            <a:r>
              <a:rPr sz="1400" dirty="0">
                <a:latin typeface="Arial Black" panose="020B0A04020102020204"/>
                <a:cs typeface="Arial Black" panose="020B0A04020102020204"/>
              </a:rPr>
              <a:t>ΩΘΩΝΤΑΣ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ΤΟ</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ΣΚΑΦΟΣ</a:t>
            </a:r>
            <a:r>
              <a:rPr sz="1400" spc="-55" dirty="0">
                <a:latin typeface="Arial Black" panose="020B0A04020102020204"/>
                <a:cs typeface="Arial Black" panose="020B0A04020102020204"/>
              </a:rPr>
              <a:t> </a:t>
            </a:r>
            <a:r>
              <a:rPr sz="1400" spc="-10" dirty="0">
                <a:latin typeface="Arial Black" panose="020B0A04020102020204"/>
                <a:cs typeface="Arial Black" panose="020B0A04020102020204"/>
              </a:rPr>
              <a:t>ΑΝΑΠΟΔΑ.</a:t>
            </a:r>
            <a:endParaRPr sz="1400">
              <a:latin typeface="Arial Black" panose="020B0A04020102020204"/>
              <a:cs typeface="Arial Black" panose="020B0A04020102020204"/>
            </a:endParaRPr>
          </a:p>
          <a:p>
            <a:pPr marL="51435" marR="161290" indent="-39370">
              <a:lnSpc>
                <a:spcPct val="120000"/>
              </a:lnSpc>
              <a:spcBef>
                <a:spcPts val="135"/>
              </a:spcBef>
            </a:pPr>
            <a:r>
              <a:rPr sz="2100" spc="-712" baseline="4000" dirty="0">
                <a:solidFill>
                  <a:srgbClr val="FF0000"/>
                </a:solidFill>
                <a:latin typeface="Wingdings" panose="05000000000000000000"/>
                <a:cs typeface="Wingdings" panose="05000000000000000000"/>
              </a:rPr>
              <a:t></a:t>
            </a:r>
            <a:r>
              <a:rPr sz="1400" spc="-475">
                <a:latin typeface="Arial Black" panose="020B0A04020102020204"/>
                <a:cs typeface="Arial Black" panose="020B0A04020102020204"/>
              </a:rPr>
              <a:t>Η</a:t>
            </a:r>
            <a:r>
              <a:rPr sz="1400" spc="-15">
                <a:latin typeface="Arial Black" panose="020B0A04020102020204"/>
                <a:cs typeface="Arial Black" panose="020B0A04020102020204"/>
              </a:rPr>
              <a:t> </a:t>
            </a:r>
            <a:r>
              <a:rPr lang="el-GR" sz="1400" spc="-15" dirty="0" smtClean="0">
                <a:latin typeface="Arial Black" panose="020B0A04020102020204"/>
                <a:cs typeface="Arial Black" panose="020B0A04020102020204"/>
              </a:rPr>
              <a:t> </a:t>
            </a:r>
            <a:r>
              <a:rPr sz="1400" smtClean="0">
                <a:latin typeface="Arial Black" panose="020B0A04020102020204"/>
                <a:cs typeface="Arial Black" panose="020B0A04020102020204"/>
              </a:rPr>
              <a:t>ΕΥΚΟΛΗ</a:t>
            </a:r>
            <a:r>
              <a:rPr sz="1400" spc="-100" smtClean="0">
                <a:latin typeface="Arial Black" panose="020B0A04020102020204"/>
                <a:cs typeface="Arial Black" panose="020B0A04020102020204"/>
              </a:rPr>
              <a:t> </a:t>
            </a:r>
            <a:r>
              <a:rPr sz="1400" dirty="0">
                <a:latin typeface="Arial Black" panose="020B0A04020102020204"/>
                <a:cs typeface="Arial Black" panose="020B0A04020102020204"/>
              </a:rPr>
              <a:t>ΚΑΤΕΥΘΥΝΣΗ</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ΕΚΤΡΟΠΗ</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ΔΕΣΜΗΣ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ΕΠΙΤΡΕΠΕΙ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ΤΗΝ</a:t>
            </a:r>
            <a:r>
              <a:rPr sz="1400" spc="-60" dirty="0">
                <a:latin typeface="Arial Black" panose="020B0A04020102020204"/>
                <a:cs typeface="Arial Black" panose="020B0A04020102020204"/>
              </a:rPr>
              <a:t> </a:t>
            </a:r>
            <a:r>
              <a:rPr sz="1400" spc="-10" dirty="0">
                <a:latin typeface="Arial Black" panose="020B0A04020102020204"/>
                <a:cs typeface="Arial Black" panose="020B0A04020102020204"/>
              </a:rPr>
              <a:t>ΑΥΞΗΜΕΝΗ </a:t>
            </a:r>
            <a:r>
              <a:rPr sz="1400" dirty="0">
                <a:latin typeface="Arial Black" panose="020B0A04020102020204"/>
                <a:cs typeface="Arial Black" panose="020B0A04020102020204"/>
              </a:rPr>
              <a:t>ΙΚΑΝΟΤΗΤΑ</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ΕΛΙΓΜΩΝ,</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ΕΝΩ</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ΜΕΓΑΛΗ</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ΤΑΧΥΤΗΤΑ</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ΤΗΣ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ΔΕΣΜΗΣ</a:t>
            </a:r>
            <a:r>
              <a:rPr sz="1400" spc="-5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0" dirty="0">
                <a:latin typeface="Arial Black" panose="020B0A04020102020204"/>
                <a:cs typeface="Arial Black" panose="020B0A04020102020204"/>
              </a:rPr>
              <a:t> </a:t>
            </a:r>
            <a:r>
              <a:rPr sz="1400" dirty="0">
                <a:latin typeface="Arial Black" panose="020B0A04020102020204"/>
                <a:cs typeface="Arial Black" panose="020B0A04020102020204"/>
              </a:rPr>
              <a:t>Η</a:t>
            </a:r>
            <a:r>
              <a:rPr sz="1400" spc="-45" dirty="0">
                <a:latin typeface="Arial Black" panose="020B0A04020102020204"/>
                <a:cs typeface="Arial Black" panose="020B0A04020102020204"/>
              </a:rPr>
              <a:t> </a:t>
            </a:r>
            <a:r>
              <a:rPr sz="1400" spc="-10" dirty="0">
                <a:latin typeface="Arial Black" panose="020B0A04020102020204"/>
                <a:cs typeface="Arial Black" panose="020B0A04020102020204"/>
              </a:rPr>
              <a:t>ΑΠΟΥΣΙΑ </a:t>
            </a:r>
            <a:r>
              <a:rPr sz="1400" dirty="0">
                <a:latin typeface="Arial Black" panose="020B0A04020102020204"/>
                <a:cs typeface="Arial Black" panose="020B0A04020102020204"/>
              </a:rPr>
              <a:t>ΕΞΩΤΕΡΙΚΗΣ</a:t>
            </a:r>
            <a:r>
              <a:rPr sz="1400" spc="-85" dirty="0">
                <a:latin typeface="Arial Black" panose="020B0A04020102020204"/>
                <a:cs typeface="Arial Black" panose="020B0A04020102020204"/>
              </a:rPr>
              <a:t> </a:t>
            </a:r>
            <a:r>
              <a:rPr sz="1400" dirty="0">
                <a:latin typeface="Arial Black" panose="020B0A04020102020204"/>
                <a:cs typeface="Arial Black" panose="020B0A04020102020204"/>
              </a:rPr>
              <a:t>ΕΛΙΚΑΣ</a:t>
            </a:r>
            <a:r>
              <a:rPr sz="1400" spc="-65" dirty="0">
                <a:latin typeface="Arial Black" panose="020B0A04020102020204"/>
                <a:cs typeface="Arial Black" panose="020B0A04020102020204"/>
              </a:rPr>
              <a:t> </a:t>
            </a:r>
            <a:r>
              <a:rPr sz="1400" dirty="0">
                <a:latin typeface="Arial Black" panose="020B0A04020102020204"/>
                <a:cs typeface="Arial Black" panose="020B0A04020102020204"/>
              </a:rPr>
              <a:t>ΕΠΙΤΡΕΠΕΙ</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ΤΗΝ</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ΑΝΑΠΤΥΞΗ</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ΠΟΛΥ</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ΥΨΗΛΩΝ</a:t>
            </a:r>
            <a:r>
              <a:rPr sz="1400" spc="-65" dirty="0">
                <a:latin typeface="Arial Black" panose="020B0A04020102020204"/>
                <a:cs typeface="Arial Black" panose="020B0A04020102020204"/>
              </a:rPr>
              <a:t> </a:t>
            </a:r>
            <a:r>
              <a:rPr sz="1400" spc="-10" dirty="0">
                <a:latin typeface="Arial Black" panose="020B0A04020102020204"/>
                <a:cs typeface="Arial Black" panose="020B0A04020102020204"/>
              </a:rPr>
              <a:t>ΤΑΧΥΤΗΤΩΝ, </a:t>
            </a:r>
            <a:r>
              <a:rPr sz="1400" dirty="0">
                <a:latin typeface="Arial Black" panose="020B0A04020102020204"/>
                <a:cs typeface="Arial Black" panose="020B0A04020102020204"/>
              </a:rPr>
              <a:t>ΧΩΡΙΣ</a:t>
            </a:r>
            <a:r>
              <a:rPr sz="1400" spc="-90" dirty="0">
                <a:latin typeface="Arial Black" panose="020B0A04020102020204"/>
                <a:cs typeface="Arial Black" panose="020B0A04020102020204"/>
              </a:rPr>
              <a:t> </a:t>
            </a:r>
            <a:r>
              <a:rPr sz="1400">
                <a:latin typeface="Arial Black" panose="020B0A04020102020204"/>
                <a:cs typeface="Arial Black" panose="020B0A04020102020204"/>
              </a:rPr>
              <a:t>ΚΙΝΔΥΝΟ</a:t>
            </a:r>
            <a:r>
              <a:rPr sz="1400" spc="-65">
                <a:latin typeface="Arial Black" panose="020B0A04020102020204"/>
                <a:cs typeface="Arial Black" panose="020B0A04020102020204"/>
              </a:rPr>
              <a:t> </a:t>
            </a:r>
            <a:r>
              <a:rPr sz="1400" smtClean="0">
                <a:latin typeface="Arial Black" panose="020B0A04020102020204"/>
                <a:cs typeface="Arial Black" panose="020B0A04020102020204"/>
              </a:rPr>
              <a:t>ΕΜΦΑΝΙΣ</a:t>
            </a:r>
            <a:r>
              <a:rPr lang="el-GR" sz="1400" dirty="0" smtClean="0">
                <a:latin typeface="Arial Black" panose="020B0A04020102020204"/>
                <a:cs typeface="Arial Black" panose="020B0A04020102020204"/>
              </a:rPr>
              <a:t>Η</a:t>
            </a:r>
            <a:r>
              <a:rPr sz="1400" smtClean="0">
                <a:latin typeface="Arial Black" panose="020B0A04020102020204"/>
                <a:cs typeface="Arial Black" panose="020B0A04020102020204"/>
              </a:rPr>
              <a:t>Σ</a:t>
            </a:r>
            <a:r>
              <a:rPr sz="1400" spc="-75" smtClean="0">
                <a:latin typeface="Arial Black" panose="020B0A04020102020204"/>
                <a:cs typeface="Arial Black" panose="020B0A04020102020204"/>
              </a:rPr>
              <a:t> </a:t>
            </a:r>
            <a:r>
              <a:rPr sz="1400" spc="-10" smtClean="0">
                <a:latin typeface="Arial Black" panose="020B0A04020102020204"/>
                <a:cs typeface="Arial Black" panose="020B0A04020102020204"/>
              </a:rPr>
              <a:t>ΣΠΗΛΑΙΩΣ</a:t>
            </a:r>
            <a:r>
              <a:rPr lang="el-GR" sz="1400" spc="-10" dirty="0" smtClean="0">
                <a:latin typeface="Arial Black" panose="020B0A04020102020204"/>
                <a:cs typeface="Arial Black" panose="020B0A04020102020204"/>
              </a:rPr>
              <a:t>Η</a:t>
            </a:r>
            <a:r>
              <a:rPr sz="1400" spc="-10" smtClean="0">
                <a:latin typeface="Arial Black" panose="020B0A04020102020204"/>
                <a:cs typeface="Arial Black" panose="020B0A04020102020204"/>
              </a:rPr>
              <a:t>Σ</a:t>
            </a:r>
            <a:r>
              <a:rPr sz="1400" spc="-10" dirty="0">
                <a:latin typeface="Arial Black" panose="020B0A04020102020204"/>
                <a:cs typeface="Arial Black" panose="020B0A04020102020204"/>
              </a:rPr>
              <a:t>.</a:t>
            </a:r>
            <a:endParaRPr sz="1400">
              <a:latin typeface="Arial Black" panose="020B0A04020102020204"/>
              <a:cs typeface="Arial Black" panose="020B0A04020102020204"/>
            </a:endParaRPr>
          </a:p>
          <a:p>
            <a:pPr marL="51435" marR="5080" indent="-39370">
              <a:lnSpc>
                <a:spcPct val="121000"/>
              </a:lnSpc>
              <a:spcBef>
                <a:spcPts val="130"/>
              </a:spcBef>
            </a:pPr>
            <a:r>
              <a:rPr sz="2100" spc="-254" baseline="4000" dirty="0">
                <a:solidFill>
                  <a:srgbClr val="FF0000"/>
                </a:solidFill>
                <a:latin typeface="Wingdings" panose="05000000000000000000"/>
                <a:cs typeface="Wingdings" panose="05000000000000000000"/>
              </a:rPr>
              <a:t></a:t>
            </a:r>
            <a:r>
              <a:rPr sz="1400" spc="-170" dirty="0">
                <a:latin typeface="Arial Black" panose="020B0A04020102020204"/>
                <a:cs typeface="Arial Black" panose="020B0A04020102020204"/>
              </a:rPr>
              <a:t>ΤΟ</a:t>
            </a:r>
            <a:r>
              <a:rPr sz="1400" spc="-25" dirty="0">
                <a:latin typeface="Arial Black" panose="020B0A04020102020204"/>
                <a:cs typeface="Arial Black" panose="020B0A04020102020204"/>
              </a:rPr>
              <a:t> </a:t>
            </a:r>
            <a:r>
              <a:rPr sz="1400" dirty="0">
                <a:latin typeface="Arial Black" panose="020B0A04020102020204"/>
                <a:cs typeface="Arial Black" panose="020B0A04020102020204"/>
              </a:rPr>
              <a:t>ΣΥΣΤΗΜΑ</a:t>
            </a:r>
            <a:r>
              <a:rPr sz="1400" spc="-65" dirty="0">
                <a:latin typeface="Arial Black" panose="020B0A04020102020204"/>
                <a:cs typeface="Arial Black" panose="020B0A04020102020204"/>
              </a:rPr>
              <a:t> </a:t>
            </a:r>
            <a:r>
              <a:rPr sz="1400" spc="-10" dirty="0">
                <a:latin typeface="Arial Black" panose="020B0A04020102020204"/>
                <a:cs typeface="Arial Black" panose="020B0A04020102020204"/>
              </a:rPr>
              <a:t>ΧΡΗΣΙΜΟΠΟΙΕΙΤΑΙ</a:t>
            </a:r>
            <a:r>
              <a:rPr sz="1400" spc="-30" dirty="0">
                <a:latin typeface="Arial Black" panose="020B0A04020102020204"/>
                <a:cs typeface="Arial Black" panose="020B0A04020102020204"/>
              </a:rPr>
              <a:t> </a:t>
            </a:r>
            <a:r>
              <a:rPr sz="1400" dirty="0">
                <a:latin typeface="Arial Black" panose="020B0A04020102020204"/>
                <a:cs typeface="Arial Black" panose="020B0A04020102020204"/>
              </a:rPr>
              <a:t>ΑΠΟ</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ΜΙΚΡΑ</a:t>
            </a:r>
            <a:r>
              <a:rPr sz="1400" spc="-35" dirty="0">
                <a:latin typeface="Arial Black" panose="020B0A04020102020204"/>
                <a:cs typeface="Arial Black" panose="020B0A04020102020204"/>
              </a:rPr>
              <a:t> </a:t>
            </a:r>
            <a:r>
              <a:rPr sz="1400" dirty="0">
                <a:latin typeface="Arial Black" panose="020B0A04020102020204"/>
                <a:cs typeface="Arial Black" panose="020B0A04020102020204"/>
              </a:rPr>
              <a:t>ΤΑΧΥΠΛΟΑ</a:t>
            </a:r>
            <a:r>
              <a:rPr sz="1400" spc="-40" dirty="0">
                <a:latin typeface="Arial Black" panose="020B0A04020102020204"/>
                <a:cs typeface="Arial Black" panose="020B0A04020102020204"/>
              </a:rPr>
              <a:t> </a:t>
            </a:r>
            <a:r>
              <a:rPr sz="1400">
                <a:latin typeface="Arial Black" panose="020B0A04020102020204"/>
                <a:cs typeface="Arial Black" panose="020B0A04020102020204"/>
              </a:rPr>
              <a:t>ΣΚΑΦΗ</a:t>
            </a:r>
            <a:r>
              <a:rPr sz="1400" spc="-35">
                <a:latin typeface="Arial Black" panose="020B0A04020102020204"/>
                <a:cs typeface="Arial Black" panose="020B0A04020102020204"/>
              </a:rPr>
              <a:t> </a:t>
            </a:r>
            <a:r>
              <a:rPr sz="1400" smtClean="0">
                <a:latin typeface="Arial Black" panose="020B0A04020102020204"/>
                <a:cs typeface="Arial Black" panose="020B0A04020102020204"/>
              </a:rPr>
              <a:t>ΩΣ</a:t>
            </a:r>
            <a:r>
              <a:rPr sz="1400" spc="-45" smtClean="0">
                <a:latin typeface="Arial Black" panose="020B0A04020102020204"/>
                <a:cs typeface="Arial Black" panose="020B0A04020102020204"/>
              </a:rPr>
              <a:t> </a:t>
            </a:r>
            <a:r>
              <a:rPr sz="1400" spc="-10" dirty="0">
                <a:latin typeface="Arial Black" panose="020B0A04020102020204"/>
                <a:cs typeface="Arial Black" panose="020B0A04020102020204"/>
              </a:rPr>
              <a:t>ΜΕΓΑΛΟΥ </a:t>
            </a:r>
            <a:r>
              <a:rPr sz="1400" dirty="0">
                <a:latin typeface="Arial Black" panose="020B0A04020102020204"/>
                <a:cs typeface="Arial Black" panose="020B0A04020102020204"/>
              </a:rPr>
              <a:t>ΜΕΓΕΘΟΥΣ</a:t>
            </a:r>
            <a:r>
              <a:rPr sz="1400" spc="-80" dirty="0">
                <a:latin typeface="Arial Black" panose="020B0A04020102020204"/>
                <a:cs typeface="Arial Black" panose="020B0A04020102020204"/>
              </a:rPr>
              <a:t> </a:t>
            </a:r>
            <a:r>
              <a:rPr sz="1400" dirty="0">
                <a:latin typeface="Arial Black" panose="020B0A04020102020204"/>
                <a:cs typeface="Arial Black" panose="020B0A04020102020204"/>
              </a:rPr>
              <a:t>ΠΛΟΙΑ</a:t>
            </a:r>
            <a:r>
              <a:rPr sz="1400" spc="-55" dirty="0">
                <a:latin typeface="Arial Black" panose="020B0A04020102020204"/>
                <a:cs typeface="Arial Black" panose="020B0A04020102020204"/>
              </a:rPr>
              <a:t> </a:t>
            </a:r>
            <a:r>
              <a:rPr sz="1400" dirty="0">
                <a:latin typeface="Arial Black" panose="020B0A04020102020204"/>
                <a:cs typeface="Arial Black" panose="020B0A04020102020204"/>
              </a:rPr>
              <a:t>ΑΠΛΗΣ</a:t>
            </a:r>
            <a:r>
              <a:rPr sz="1400" spc="-70" dirty="0">
                <a:latin typeface="Arial Black" panose="020B0A04020102020204"/>
                <a:cs typeface="Arial Black" panose="020B0A04020102020204"/>
              </a:rPr>
              <a:t> </a:t>
            </a:r>
            <a:r>
              <a:rPr sz="1400" dirty="0">
                <a:latin typeface="Arial Black" panose="020B0A04020102020204"/>
                <a:cs typeface="Arial Black" panose="020B0A04020102020204"/>
              </a:rPr>
              <a:t>ΚΑΙ</a:t>
            </a:r>
            <a:r>
              <a:rPr sz="1400" spc="-45" dirty="0">
                <a:latin typeface="Arial Black" panose="020B0A04020102020204"/>
                <a:cs typeface="Arial Black" panose="020B0A04020102020204"/>
              </a:rPr>
              <a:t> </a:t>
            </a:r>
            <a:r>
              <a:rPr sz="1400" dirty="0">
                <a:latin typeface="Arial Black" panose="020B0A04020102020204"/>
                <a:cs typeface="Arial Black" panose="020B0A04020102020204"/>
              </a:rPr>
              <a:t>ΔΙΠΛΗΣ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ΓΑΣΤΡΑΣ,</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ΥΨΗΛΩΝ</a:t>
            </a:r>
            <a:r>
              <a:rPr sz="1400" spc="-60" dirty="0">
                <a:latin typeface="Arial Black" panose="020B0A04020102020204"/>
                <a:cs typeface="Arial Black" panose="020B0A04020102020204"/>
              </a:rPr>
              <a:t> </a:t>
            </a:r>
            <a:r>
              <a:rPr sz="1400" dirty="0">
                <a:latin typeface="Arial Black" panose="020B0A04020102020204"/>
                <a:cs typeface="Arial Black" panose="020B0A04020102020204"/>
              </a:rPr>
              <a:t>ΤΑΧΥΤΗΤΩΝ</a:t>
            </a:r>
            <a:r>
              <a:rPr sz="1400" spc="-60" dirty="0">
                <a:latin typeface="Arial Black" panose="020B0A04020102020204"/>
                <a:cs typeface="Arial Black" panose="020B0A04020102020204"/>
              </a:rPr>
              <a:t> </a:t>
            </a:r>
            <a:r>
              <a:rPr sz="1400" spc="-10" dirty="0">
                <a:latin typeface="Arial Black" panose="020B0A04020102020204"/>
                <a:cs typeface="Arial Black" panose="020B0A04020102020204"/>
              </a:rPr>
              <a:t>(ΕΜΠΟΡΙΚΑ </a:t>
            </a:r>
            <a:r>
              <a:rPr sz="1400" dirty="0">
                <a:latin typeface="Arial Black" panose="020B0A04020102020204"/>
                <a:cs typeface="Arial Black" panose="020B0A04020102020204"/>
              </a:rPr>
              <a:t>ΚΑΙ</a:t>
            </a:r>
            <a:r>
              <a:rPr sz="1400" spc="-15" dirty="0">
                <a:latin typeface="Arial Black" panose="020B0A04020102020204"/>
                <a:cs typeface="Arial Black" panose="020B0A04020102020204"/>
              </a:rPr>
              <a:t> </a:t>
            </a:r>
            <a:r>
              <a:rPr sz="1400" spc="-10" dirty="0">
                <a:latin typeface="Arial Black" panose="020B0A04020102020204"/>
                <a:cs typeface="Arial Black" panose="020B0A04020102020204"/>
              </a:rPr>
              <a:t>ΠΟΛΕΜΙΚΑ).</a:t>
            </a:r>
            <a:endParaRPr sz="1400">
              <a:latin typeface="Arial Black" panose="020B0A04020102020204"/>
              <a:cs typeface="Arial Black" panose="020B0A04020102020204"/>
            </a:endParaRPr>
          </a:p>
        </p:txBody>
      </p:sp>
      <p:sp>
        <p:nvSpPr>
          <p:cNvPr id="3" name="object 3"/>
          <p:cNvSpPr/>
          <p:nvPr/>
        </p:nvSpPr>
        <p:spPr>
          <a:xfrm>
            <a:off x="285720" y="214290"/>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2428860" y="214290"/>
            <a:ext cx="4500594" cy="714380"/>
          </a:xfrm>
          <a:prstGeom prst="rect">
            <a:avLst/>
          </a:prstGeom>
        </p:spPr>
        <p:txBody>
          <a:bodyPr vert="horz" wrap="square" lIns="0" tIns="12700" rIns="0" bIns="0" rtlCol="0">
            <a:spAutoFit/>
          </a:bodyPr>
          <a:lstStyle/>
          <a:p>
            <a:pPr marL="195580" marR="5080" indent="-182880">
              <a:lnSpc>
                <a:spcPct val="100000"/>
              </a:lnSpc>
              <a:spcBef>
                <a:spcPts val="100"/>
              </a:spcBef>
            </a:pPr>
            <a:r>
              <a:rPr sz="2200" b="0" u="none" dirty="0">
                <a:solidFill>
                  <a:srgbClr val="FFFFFF"/>
                </a:solidFill>
                <a:latin typeface="Arial Black" panose="020B0A04020102020204"/>
                <a:cs typeface="Arial Black" panose="020B0A04020102020204"/>
              </a:rPr>
              <a:t>ΠΡΟΩΣΗ</a:t>
            </a:r>
            <a:r>
              <a:rPr sz="2200" b="0" u="none" spc="-50" dirty="0">
                <a:solidFill>
                  <a:srgbClr val="FFFFFF"/>
                </a:solidFill>
                <a:uFill>
                  <a:solidFill>
                    <a:srgbClr val="FFFFFF"/>
                  </a:solidFill>
                </a:uFill>
                <a:latin typeface="Arial Black" panose="020B0A04020102020204"/>
                <a:cs typeface="Arial Black" panose="020B0A04020102020204"/>
              </a:rPr>
              <a:t> </a:t>
            </a:r>
            <a:r>
              <a:rPr sz="2200" b="0" u="none" dirty="0">
                <a:solidFill>
                  <a:srgbClr val="FFFFFF"/>
                </a:solidFill>
                <a:latin typeface="Arial Black" panose="020B0A04020102020204"/>
                <a:cs typeface="Arial Black" panose="020B0A04020102020204"/>
              </a:rPr>
              <a:t>ΜΕ</a:t>
            </a:r>
            <a:r>
              <a:rPr sz="2200" b="0" u="none" spc="-35" dirty="0">
                <a:solidFill>
                  <a:srgbClr val="FFFFFF"/>
                </a:solidFill>
                <a:uFill>
                  <a:solidFill>
                    <a:srgbClr val="FFFFFF"/>
                  </a:solidFill>
                </a:uFill>
                <a:latin typeface="Arial Black" panose="020B0A04020102020204"/>
                <a:cs typeface="Arial Black" panose="020B0A04020102020204"/>
              </a:rPr>
              <a:t> </a:t>
            </a:r>
            <a:r>
              <a:rPr sz="2200" b="0" u="none" dirty="0">
                <a:solidFill>
                  <a:srgbClr val="FFFFFF"/>
                </a:solidFill>
                <a:latin typeface="Arial Black" panose="020B0A04020102020204"/>
                <a:cs typeface="Arial Black" panose="020B0A04020102020204"/>
              </a:rPr>
              <a:t>ΔΕΣΜΗ</a:t>
            </a:r>
            <a:r>
              <a:rPr sz="2200" b="0" u="none" spc="-35" dirty="0">
                <a:solidFill>
                  <a:srgbClr val="FFFFFF"/>
                </a:solidFill>
                <a:uFill>
                  <a:solidFill>
                    <a:srgbClr val="FFFFFF"/>
                  </a:solidFill>
                </a:uFill>
                <a:latin typeface="Arial Black" panose="020B0A04020102020204"/>
                <a:cs typeface="Arial Black" panose="020B0A04020102020204"/>
              </a:rPr>
              <a:t> </a:t>
            </a:r>
            <a:r>
              <a:rPr sz="2200" b="0" u="none" spc="-10" dirty="0">
                <a:solidFill>
                  <a:srgbClr val="FFFFFF"/>
                </a:solidFill>
                <a:uFill>
                  <a:solidFill>
                    <a:srgbClr val="FFFFFF"/>
                  </a:solidFill>
                </a:uFill>
                <a:latin typeface="Arial Black" panose="020B0A04020102020204"/>
                <a:cs typeface="Arial Black" panose="020B0A04020102020204"/>
              </a:rPr>
              <a:t>ΝΕΡΟΥ</a:t>
            </a:r>
            <a:r>
              <a:rPr sz="2200" b="0" u="none" spc="-10" dirty="0">
                <a:solidFill>
                  <a:srgbClr val="FFFFFF"/>
                </a:solidFill>
                <a:latin typeface="Arial Black" panose="020B0A04020102020204"/>
                <a:cs typeface="Arial Black" panose="020B0A04020102020204"/>
              </a:rPr>
              <a:t> </a:t>
            </a:r>
            <a:r>
              <a:rPr sz="2200" b="0" spc="-10" dirty="0">
                <a:solidFill>
                  <a:srgbClr val="FFFFFF"/>
                </a:solidFill>
                <a:uFill>
                  <a:solidFill>
                    <a:srgbClr val="FFFFFF"/>
                  </a:solidFill>
                </a:uFill>
                <a:latin typeface="Arial Black" panose="020B0A04020102020204"/>
                <a:cs typeface="Arial Black" panose="020B0A04020102020204"/>
              </a:rPr>
              <a:t>WATER</a:t>
            </a:r>
            <a:r>
              <a:rPr sz="2200" b="0" spc="-95" dirty="0">
                <a:solidFill>
                  <a:srgbClr val="FFFFFF"/>
                </a:solidFill>
                <a:uFill>
                  <a:solidFill>
                    <a:srgbClr val="FFFFFF"/>
                  </a:solidFill>
                </a:uFill>
                <a:latin typeface="Arial Black" panose="020B0A04020102020204"/>
                <a:cs typeface="Arial Black" panose="020B0A04020102020204"/>
              </a:rPr>
              <a:t> </a:t>
            </a:r>
            <a:r>
              <a:rPr sz="2200" b="0" dirty="0">
                <a:solidFill>
                  <a:srgbClr val="FFFFFF"/>
                </a:solidFill>
                <a:latin typeface="Arial Black" panose="020B0A04020102020204"/>
                <a:cs typeface="Arial Black" panose="020B0A04020102020204"/>
              </a:rPr>
              <a:t>JET</a:t>
            </a:r>
            <a:r>
              <a:rPr sz="2200" b="0" spc="-85" dirty="0">
                <a:solidFill>
                  <a:srgbClr val="FFFFFF"/>
                </a:solidFill>
                <a:uFill>
                  <a:solidFill>
                    <a:srgbClr val="FFFFFF"/>
                  </a:solidFill>
                </a:uFill>
                <a:latin typeface="Arial Black" panose="020B0A04020102020204"/>
                <a:cs typeface="Arial Black" panose="020B0A04020102020204"/>
              </a:rPr>
              <a:t> </a:t>
            </a:r>
            <a:r>
              <a:rPr sz="2200" b="0" spc="-10" dirty="0">
                <a:solidFill>
                  <a:srgbClr val="FFFFFF"/>
                </a:solidFill>
                <a:uFill>
                  <a:solidFill>
                    <a:srgbClr val="FFFFFF"/>
                  </a:solidFill>
                </a:uFill>
                <a:latin typeface="Arial Black" panose="020B0A04020102020204"/>
                <a:cs typeface="Arial Black" panose="020B0A04020102020204"/>
              </a:rPr>
              <a:t>PROPULSION</a:t>
            </a:r>
            <a:endParaRPr sz="2200">
              <a:latin typeface="Arial Black" panose="020B0A04020102020204"/>
              <a:cs typeface="Arial Black" panose="020B0A04020102020204"/>
            </a:endParaRPr>
          </a:p>
        </p:txBody>
      </p:sp>
    </p:spTree>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4490" y="1049458"/>
            <a:ext cx="8297545" cy="5077159"/>
          </a:xfrm>
          <a:prstGeom prst="rect">
            <a:avLst/>
          </a:prstGeom>
        </p:spPr>
        <p:txBody>
          <a:bodyPr vert="horz" wrap="square" lIns="0" tIns="70485" rIns="0" bIns="0" rtlCol="0">
            <a:spAutoFit/>
          </a:bodyPr>
          <a:lstStyle/>
          <a:p>
            <a:pPr marL="12700">
              <a:lnSpc>
                <a:spcPct val="100000"/>
              </a:lnSpc>
              <a:spcBef>
                <a:spcPts val="555"/>
              </a:spcBef>
            </a:pPr>
            <a:r>
              <a:rPr sz="1300" dirty="0">
                <a:latin typeface="Arial Black" panose="020B0A04020102020204"/>
                <a:cs typeface="Arial Black" panose="020B0A04020102020204"/>
              </a:rPr>
              <a:t>ΤΑ</a:t>
            </a:r>
            <a:r>
              <a:rPr sz="1300" spc="50" dirty="0">
                <a:latin typeface="Arial Black" panose="020B0A04020102020204"/>
                <a:cs typeface="Arial Black" panose="020B0A04020102020204"/>
              </a:rPr>
              <a:t> </a:t>
            </a:r>
            <a:r>
              <a:rPr sz="1300" dirty="0">
                <a:latin typeface="Arial Black" panose="020B0A04020102020204"/>
                <a:cs typeface="Arial Black" panose="020B0A04020102020204"/>
              </a:rPr>
              <a:t>ΚΥΡΙΟΤΕΡΑ</a:t>
            </a:r>
            <a:r>
              <a:rPr sz="1300" spc="75" dirty="0">
                <a:latin typeface="Arial Black" panose="020B0A04020102020204"/>
                <a:cs typeface="Arial Black" panose="020B0A04020102020204"/>
              </a:rPr>
              <a:t> </a:t>
            </a:r>
            <a:r>
              <a:rPr sz="1300" dirty="0">
                <a:solidFill>
                  <a:srgbClr val="FF0000"/>
                </a:solidFill>
                <a:latin typeface="Arial Black" panose="020B0A04020102020204"/>
                <a:cs typeface="Arial Black" panose="020B0A04020102020204"/>
              </a:rPr>
              <a:t>ΠΛΕΟΝΕΚΤΗΜΑΤΑ</a:t>
            </a:r>
            <a:r>
              <a:rPr sz="1300" spc="70" dirty="0">
                <a:solidFill>
                  <a:srgbClr val="FF0000"/>
                </a:solidFill>
                <a:latin typeface="Arial Black" panose="020B0A04020102020204"/>
                <a:cs typeface="Arial Black" panose="020B0A04020102020204"/>
              </a:rPr>
              <a:t> </a:t>
            </a:r>
            <a:r>
              <a:rPr sz="1300" dirty="0">
                <a:latin typeface="Arial Black" panose="020B0A04020102020204"/>
                <a:cs typeface="Arial Black" panose="020B0A04020102020204"/>
              </a:rPr>
              <a:t>ΤΗΣ</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ΜΕΘΟΔΟΥ</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ΕΙΝΑΙ</a:t>
            </a:r>
            <a:r>
              <a:rPr sz="1300" spc="55" dirty="0">
                <a:latin typeface="Arial Black" panose="020B0A04020102020204"/>
                <a:cs typeface="Arial Black" panose="020B0A04020102020204"/>
              </a:rPr>
              <a:t> </a:t>
            </a:r>
            <a:r>
              <a:rPr sz="1300" dirty="0">
                <a:latin typeface="Arial Black" panose="020B0A04020102020204"/>
                <a:cs typeface="Arial Black" panose="020B0A04020102020204"/>
              </a:rPr>
              <a:t>ΤΑ</a:t>
            </a:r>
            <a:r>
              <a:rPr sz="1300" spc="55" dirty="0">
                <a:latin typeface="Arial Black" panose="020B0A04020102020204"/>
                <a:cs typeface="Arial Black" panose="020B0A04020102020204"/>
              </a:rPr>
              <a:t> </a:t>
            </a:r>
            <a:r>
              <a:rPr sz="1300" spc="-10" dirty="0">
                <a:latin typeface="Arial Black" panose="020B0A04020102020204"/>
                <a:cs typeface="Arial Black" panose="020B0A04020102020204"/>
              </a:rPr>
              <a:t>ΕΞΗΣ:</a:t>
            </a:r>
            <a:endParaRPr sz="1300">
              <a:latin typeface="Arial Black" panose="020B0A04020102020204"/>
              <a:cs typeface="Arial Black" panose="020B0A04020102020204"/>
            </a:endParaRPr>
          </a:p>
          <a:p>
            <a:pPr marL="12700">
              <a:lnSpc>
                <a:spcPct val="100000"/>
              </a:lnSpc>
              <a:spcBef>
                <a:spcPts val="540"/>
              </a:spcBef>
            </a:pPr>
            <a:r>
              <a:rPr sz="2250" spc="-142" baseline="4000" dirty="0">
                <a:solidFill>
                  <a:srgbClr val="FF0000"/>
                </a:solidFill>
                <a:latin typeface="Wingdings" panose="05000000000000000000"/>
                <a:cs typeface="Wingdings" panose="05000000000000000000"/>
              </a:rPr>
              <a:t></a:t>
            </a:r>
            <a:r>
              <a:rPr sz="1500" spc="-95" dirty="0">
                <a:latin typeface="Arial Black" panose="020B0A04020102020204"/>
                <a:cs typeface="Arial Black" panose="020B0A04020102020204"/>
              </a:rPr>
              <a:t>ΕΠΙΤΕΥΞΗ</a:t>
            </a:r>
            <a:r>
              <a:rPr sz="1500" spc="155" dirty="0">
                <a:latin typeface="Arial Black" panose="020B0A04020102020204"/>
                <a:cs typeface="Arial Black" panose="020B0A04020102020204"/>
              </a:rPr>
              <a:t> </a:t>
            </a:r>
            <a:r>
              <a:rPr sz="1500" dirty="0">
                <a:latin typeface="Arial Black" panose="020B0A04020102020204"/>
                <a:cs typeface="Arial Black" panose="020B0A04020102020204"/>
              </a:rPr>
              <a:t>ΥΨΗΛΩΝ</a:t>
            </a:r>
            <a:r>
              <a:rPr sz="1500" spc="160" dirty="0">
                <a:latin typeface="Arial Black" panose="020B0A04020102020204"/>
                <a:cs typeface="Arial Black" panose="020B0A04020102020204"/>
              </a:rPr>
              <a:t> </a:t>
            </a:r>
            <a:r>
              <a:rPr sz="1500">
                <a:latin typeface="Arial Black" panose="020B0A04020102020204"/>
                <a:cs typeface="Arial Black" panose="020B0A04020102020204"/>
              </a:rPr>
              <a:t>ΤΑΧΥΤΗΤΩΝ</a:t>
            </a:r>
            <a:r>
              <a:rPr sz="1500" spc="160">
                <a:latin typeface="Arial Black" panose="020B0A04020102020204"/>
                <a:cs typeface="Arial Black" panose="020B0A04020102020204"/>
              </a:rPr>
              <a:t> </a:t>
            </a:r>
            <a:r>
              <a:rPr sz="1500" spc="-10" smtClean="0">
                <a:latin typeface="Arial Black" panose="020B0A04020102020204"/>
                <a:cs typeface="Arial Black" panose="020B0A04020102020204"/>
              </a:rPr>
              <a:t>ΠΛΕΥΣ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10" dirty="0">
                <a:latin typeface="Arial Black" panose="020B0A04020102020204"/>
                <a:cs typeface="Arial Black" panose="020B0A04020102020204"/>
              </a:rPr>
              <a:t>.</a:t>
            </a:r>
            <a:endParaRPr sz="1500">
              <a:latin typeface="Arial Black" panose="020B0A04020102020204"/>
              <a:cs typeface="Arial Black" panose="020B0A04020102020204"/>
            </a:endParaRPr>
          </a:p>
          <a:p>
            <a:pPr marL="12700">
              <a:lnSpc>
                <a:spcPct val="100000"/>
              </a:lnSpc>
              <a:spcBef>
                <a:spcPts val="550"/>
              </a:spcBef>
            </a:pPr>
            <a:r>
              <a:rPr sz="2250" spc="-187" baseline="4000" dirty="0">
                <a:solidFill>
                  <a:srgbClr val="FF0000"/>
                </a:solidFill>
                <a:latin typeface="Wingdings" panose="05000000000000000000"/>
                <a:cs typeface="Wingdings" panose="05000000000000000000"/>
              </a:rPr>
              <a:t></a:t>
            </a:r>
            <a:r>
              <a:rPr sz="1500" spc="-125" dirty="0">
                <a:latin typeface="Arial Black" panose="020B0A04020102020204"/>
                <a:cs typeface="Arial Black" panose="020B0A04020102020204"/>
              </a:rPr>
              <a:t>ΜΕΓΑΛΗ</a:t>
            </a:r>
            <a:r>
              <a:rPr sz="1500" spc="135" dirty="0">
                <a:latin typeface="Arial Black" panose="020B0A04020102020204"/>
                <a:cs typeface="Arial Black" panose="020B0A04020102020204"/>
              </a:rPr>
              <a:t> </a:t>
            </a:r>
            <a:r>
              <a:rPr sz="1500" dirty="0">
                <a:latin typeface="Arial Black" panose="020B0A04020102020204"/>
                <a:cs typeface="Arial Black" panose="020B0A04020102020204"/>
              </a:rPr>
              <a:t>ΙΚΑΝΟΤΗΤΑ</a:t>
            </a:r>
            <a:r>
              <a:rPr sz="1500" spc="150" dirty="0">
                <a:latin typeface="Arial Black" panose="020B0A04020102020204"/>
                <a:cs typeface="Arial Black" panose="020B0A04020102020204"/>
              </a:rPr>
              <a:t> </a:t>
            </a:r>
            <a:r>
              <a:rPr sz="1500" spc="-10" dirty="0">
                <a:latin typeface="Arial Black" panose="020B0A04020102020204"/>
                <a:cs typeface="Arial Black" panose="020B0A04020102020204"/>
              </a:rPr>
              <a:t>ΕΛΙΓΜΩΝ.</a:t>
            </a:r>
            <a:endParaRPr sz="1500">
              <a:latin typeface="Arial Black" panose="020B0A04020102020204"/>
              <a:cs typeface="Arial Black" panose="020B0A04020102020204"/>
            </a:endParaRPr>
          </a:p>
          <a:p>
            <a:pPr marL="55880" marR="664210" indent="-43180">
              <a:lnSpc>
                <a:spcPct val="122000"/>
              </a:lnSpc>
              <a:spcBef>
                <a:spcPts val="150"/>
              </a:spcBef>
            </a:pPr>
            <a:r>
              <a:rPr sz="2250" spc="-187" baseline="4000" dirty="0">
                <a:solidFill>
                  <a:srgbClr val="FF0000"/>
                </a:solidFill>
                <a:latin typeface="Wingdings" panose="05000000000000000000"/>
                <a:cs typeface="Wingdings" panose="05000000000000000000"/>
              </a:rPr>
              <a:t></a:t>
            </a:r>
            <a:r>
              <a:rPr sz="1500" spc="-125" dirty="0">
                <a:latin typeface="Arial Black" panose="020B0A04020102020204"/>
                <a:cs typeface="Arial Black" panose="020B0A04020102020204"/>
              </a:rPr>
              <a:t>ΜΕΓΑΛΗ</a:t>
            </a:r>
            <a:r>
              <a:rPr sz="1500" spc="125" dirty="0">
                <a:latin typeface="Arial Black" panose="020B0A04020102020204"/>
                <a:cs typeface="Arial Black" panose="020B0A04020102020204"/>
              </a:rPr>
              <a:t> </a:t>
            </a:r>
            <a:r>
              <a:rPr sz="1500" dirty="0">
                <a:latin typeface="Arial Black" panose="020B0A04020102020204"/>
                <a:cs typeface="Arial Black" panose="020B0A04020102020204"/>
              </a:rPr>
              <a:t>ΑΣΦΑΛΕΙΑ</a:t>
            </a:r>
            <a:r>
              <a:rPr sz="1500" spc="130" dirty="0">
                <a:latin typeface="Arial Black" panose="020B0A04020102020204"/>
                <a:cs typeface="Arial Black" panose="020B0A04020102020204"/>
              </a:rPr>
              <a:t> </a:t>
            </a:r>
            <a:r>
              <a:rPr sz="1500" dirty="0">
                <a:latin typeface="Arial Black" panose="020B0A04020102020204"/>
                <a:cs typeface="Arial Black" panose="020B0A04020102020204"/>
              </a:rPr>
              <a:t>ΣΕ</a:t>
            </a:r>
            <a:r>
              <a:rPr sz="1500" spc="110" dirty="0">
                <a:latin typeface="Arial Black" panose="020B0A04020102020204"/>
                <a:cs typeface="Arial Black" panose="020B0A04020102020204"/>
              </a:rPr>
              <a:t> </a:t>
            </a:r>
            <a:r>
              <a:rPr sz="1500" dirty="0">
                <a:latin typeface="Arial Black" panose="020B0A04020102020204"/>
                <a:cs typeface="Arial Black" panose="020B0A04020102020204"/>
              </a:rPr>
              <a:t>ΡΗΧΑ</a:t>
            </a:r>
            <a:r>
              <a:rPr sz="1500" spc="135" dirty="0">
                <a:latin typeface="Arial Black" panose="020B0A04020102020204"/>
                <a:cs typeface="Arial Black" panose="020B0A04020102020204"/>
              </a:rPr>
              <a:t> </a:t>
            </a:r>
            <a:r>
              <a:rPr sz="1500" dirty="0">
                <a:latin typeface="Arial Black" panose="020B0A04020102020204"/>
                <a:cs typeface="Arial Black" panose="020B0A04020102020204"/>
              </a:rPr>
              <a:t>ΝΕΡΑ,</a:t>
            </a:r>
            <a:r>
              <a:rPr sz="1500" spc="120" dirty="0">
                <a:latin typeface="Arial Black" panose="020B0A04020102020204"/>
                <a:cs typeface="Arial Black" panose="020B0A04020102020204"/>
              </a:rPr>
              <a:t> </a:t>
            </a:r>
            <a:r>
              <a:rPr sz="1500" dirty="0">
                <a:latin typeface="Arial Black" panose="020B0A04020102020204"/>
                <a:cs typeface="Arial Black" panose="020B0A04020102020204"/>
              </a:rPr>
              <a:t>ΛΟΓΩ</a:t>
            </a:r>
            <a:r>
              <a:rPr sz="1500" spc="125" dirty="0">
                <a:latin typeface="Arial Black" panose="020B0A04020102020204"/>
                <a:cs typeface="Arial Black" panose="020B0A04020102020204"/>
              </a:rPr>
              <a:t> </a:t>
            </a:r>
            <a:r>
              <a:rPr sz="1500">
                <a:latin typeface="Arial Black" panose="020B0A04020102020204"/>
                <a:cs typeface="Arial Black" panose="020B0A04020102020204"/>
              </a:rPr>
              <a:t>ΑΠΟΥΣΙΑΣ</a:t>
            </a:r>
            <a:r>
              <a:rPr sz="1500" spc="125">
                <a:latin typeface="Arial Black" panose="020B0A04020102020204"/>
                <a:cs typeface="Arial Black" panose="020B0A04020102020204"/>
              </a:rPr>
              <a:t> </a:t>
            </a:r>
            <a:r>
              <a:rPr sz="1500" spc="-10" smtClean="0">
                <a:latin typeface="Arial Black" panose="020B0A04020102020204"/>
                <a:cs typeface="Arial Black" panose="020B0A04020102020204"/>
              </a:rPr>
              <a:t>ΕΚΤ</a:t>
            </a:r>
            <a:r>
              <a:rPr lang="el-GR" sz="1500" spc="-10" dirty="0" smtClean="0">
                <a:latin typeface="Arial Black" panose="020B0A04020102020204"/>
                <a:cs typeface="Arial Black" panose="020B0A04020102020204"/>
              </a:rPr>
              <a:t>Ι</a:t>
            </a:r>
            <a:r>
              <a:rPr sz="1500" spc="-10" smtClean="0">
                <a:latin typeface="Arial Black" panose="020B0A04020102020204"/>
                <a:cs typeface="Arial Black" panose="020B0A04020102020204"/>
              </a:rPr>
              <a:t>ΘΕΜΕΝΗΣ </a:t>
            </a:r>
            <a:r>
              <a:rPr sz="1500" spc="-10" dirty="0">
                <a:latin typeface="Arial Black" panose="020B0A04020102020204"/>
                <a:cs typeface="Arial Black" panose="020B0A04020102020204"/>
              </a:rPr>
              <a:t>ΕΛΙΚΑΣ.</a:t>
            </a:r>
            <a:endParaRPr sz="1500">
              <a:latin typeface="Arial Black" panose="020B0A04020102020204"/>
              <a:cs typeface="Arial Black" panose="020B0A04020102020204"/>
            </a:endParaRPr>
          </a:p>
          <a:p>
            <a:pPr marL="12700">
              <a:lnSpc>
                <a:spcPct val="100000"/>
              </a:lnSpc>
              <a:spcBef>
                <a:spcPts val="550"/>
              </a:spcBef>
            </a:pPr>
            <a:r>
              <a:rPr sz="2250" spc="-135" baseline="4000" dirty="0">
                <a:solidFill>
                  <a:srgbClr val="FF0000"/>
                </a:solidFill>
                <a:latin typeface="Wingdings" panose="05000000000000000000"/>
                <a:cs typeface="Wingdings" panose="05000000000000000000"/>
              </a:rPr>
              <a:t></a:t>
            </a:r>
            <a:r>
              <a:rPr sz="1500" spc="-90" dirty="0">
                <a:latin typeface="Arial Black" panose="020B0A04020102020204"/>
                <a:cs typeface="Arial Black" panose="020B0A04020102020204"/>
              </a:rPr>
              <a:t>ΤΑΧΥΤΑΤΗ</a:t>
            </a:r>
            <a:r>
              <a:rPr sz="1500" spc="145" dirty="0">
                <a:latin typeface="Arial Black" panose="020B0A04020102020204"/>
                <a:cs typeface="Arial Black" panose="020B0A04020102020204"/>
              </a:rPr>
              <a:t> </a:t>
            </a:r>
            <a:r>
              <a:rPr sz="1500" dirty="0">
                <a:latin typeface="Arial Black" panose="020B0A04020102020204"/>
                <a:cs typeface="Arial Black" panose="020B0A04020102020204"/>
              </a:rPr>
              <a:t>ΕΠΙΒΡΑΔΥΝΣΗ</a:t>
            </a:r>
            <a:r>
              <a:rPr sz="1500" spc="150" dirty="0">
                <a:latin typeface="Arial Black" panose="020B0A04020102020204"/>
                <a:cs typeface="Arial Black" panose="020B0A04020102020204"/>
              </a:rPr>
              <a:t> </a:t>
            </a:r>
            <a:r>
              <a:rPr sz="1500" dirty="0">
                <a:latin typeface="Arial Black" panose="020B0A04020102020204"/>
                <a:cs typeface="Arial Black" panose="020B0A04020102020204"/>
              </a:rPr>
              <a:t>ΚΑΙ</a:t>
            </a:r>
            <a:r>
              <a:rPr sz="1500" spc="135" dirty="0">
                <a:latin typeface="Arial Black" panose="020B0A04020102020204"/>
                <a:cs typeface="Arial Black" panose="020B0A04020102020204"/>
              </a:rPr>
              <a:t> </a:t>
            </a:r>
            <a:r>
              <a:rPr sz="1500" dirty="0">
                <a:latin typeface="Arial Black" panose="020B0A04020102020204"/>
                <a:cs typeface="Arial Black" panose="020B0A04020102020204"/>
              </a:rPr>
              <a:t>ΑΝΑΣΤΡΟΦΗ</a:t>
            </a:r>
            <a:r>
              <a:rPr sz="1500" spc="150" dirty="0">
                <a:latin typeface="Arial Black" panose="020B0A04020102020204"/>
                <a:cs typeface="Arial Black" panose="020B0A04020102020204"/>
              </a:rPr>
              <a:t> </a:t>
            </a:r>
            <a:r>
              <a:rPr sz="1500">
                <a:latin typeface="Arial Black" panose="020B0A04020102020204"/>
                <a:cs typeface="Arial Black" panose="020B0A04020102020204"/>
              </a:rPr>
              <a:t>ΤΗΣ</a:t>
            </a:r>
            <a:r>
              <a:rPr sz="1500" spc="140">
                <a:latin typeface="Arial Black" panose="020B0A04020102020204"/>
                <a:cs typeface="Arial Black" panose="020B0A04020102020204"/>
              </a:rPr>
              <a:t> </a:t>
            </a:r>
            <a:r>
              <a:rPr sz="1500" smtClean="0">
                <a:latin typeface="Arial Black" panose="020B0A04020102020204"/>
                <a:cs typeface="Arial Black" panose="020B0A04020102020204"/>
              </a:rPr>
              <a:t>ΚΙΝΗΣ</a:t>
            </a:r>
            <a:r>
              <a:rPr lang="el-GR" sz="1500" dirty="0" smtClean="0">
                <a:latin typeface="Arial Black" panose="020B0A04020102020204"/>
                <a:cs typeface="Arial Black" panose="020B0A04020102020204"/>
              </a:rPr>
              <a:t>Η</a:t>
            </a:r>
            <a:r>
              <a:rPr sz="1500" smtClean="0">
                <a:latin typeface="Arial Black" panose="020B0A04020102020204"/>
                <a:cs typeface="Arial Black" panose="020B0A04020102020204"/>
              </a:rPr>
              <a:t>Σ</a:t>
            </a:r>
            <a:r>
              <a:rPr sz="1500" spc="135" smtClean="0">
                <a:latin typeface="Arial Black" panose="020B0A04020102020204"/>
                <a:cs typeface="Arial Black" panose="020B0A04020102020204"/>
              </a:rPr>
              <a:t> </a:t>
            </a:r>
            <a:r>
              <a:rPr sz="1500" dirty="0">
                <a:latin typeface="Arial Black" panose="020B0A04020102020204"/>
                <a:cs typeface="Arial Black" panose="020B0A04020102020204"/>
              </a:rPr>
              <a:t>ΤΟΥ</a:t>
            </a:r>
            <a:r>
              <a:rPr sz="1500" spc="140" dirty="0">
                <a:latin typeface="Arial Black" panose="020B0A04020102020204"/>
                <a:cs typeface="Arial Black" panose="020B0A04020102020204"/>
              </a:rPr>
              <a:t> </a:t>
            </a:r>
            <a:r>
              <a:rPr sz="1500" spc="-10" dirty="0">
                <a:latin typeface="Arial Black" panose="020B0A04020102020204"/>
                <a:cs typeface="Arial Black" panose="020B0A04020102020204"/>
              </a:rPr>
              <a:t>ΣΚΑΦΟΥΣ.</a:t>
            </a:r>
            <a:endParaRPr sz="1500">
              <a:latin typeface="Arial Black" panose="020B0A04020102020204"/>
              <a:cs typeface="Arial Black" panose="020B0A04020102020204"/>
            </a:endParaRPr>
          </a:p>
          <a:p>
            <a:pPr marL="12700">
              <a:lnSpc>
                <a:spcPct val="100000"/>
              </a:lnSpc>
              <a:spcBef>
                <a:spcPts val="550"/>
              </a:spcBef>
            </a:pPr>
            <a:r>
              <a:rPr sz="2250" spc="-135" baseline="4000" dirty="0">
                <a:solidFill>
                  <a:srgbClr val="FF0000"/>
                </a:solidFill>
                <a:latin typeface="Wingdings" panose="05000000000000000000"/>
                <a:cs typeface="Wingdings" panose="05000000000000000000"/>
              </a:rPr>
              <a:t></a:t>
            </a:r>
            <a:r>
              <a:rPr sz="1500" spc="-90" dirty="0">
                <a:latin typeface="Arial Black" panose="020B0A04020102020204"/>
                <a:cs typeface="Arial Black" panose="020B0A04020102020204"/>
              </a:rPr>
              <a:t>ΤΑΧΥΤΑΤΗ</a:t>
            </a:r>
            <a:r>
              <a:rPr sz="1500" spc="25" dirty="0">
                <a:latin typeface="Arial Black" panose="020B0A04020102020204"/>
                <a:cs typeface="Arial Black" panose="020B0A04020102020204"/>
              </a:rPr>
              <a:t> </a:t>
            </a:r>
            <a:r>
              <a:rPr sz="1500" spc="-10" dirty="0">
                <a:latin typeface="Arial Black" panose="020B0A04020102020204"/>
                <a:cs typeface="Arial Black" panose="020B0A04020102020204"/>
              </a:rPr>
              <a:t>ΕΠΙΤΑΧΥΝΣΗ.</a:t>
            </a:r>
            <a:endParaRPr sz="1500">
              <a:latin typeface="Arial Black" panose="020B0A04020102020204"/>
              <a:cs typeface="Arial Black" panose="020B0A04020102020204"/>
            </a:endParaRPr>
          </a:p>
          <a:p>
            <a:pPr marL="12700">
              <a:lnSpc>
                <a:spcPct val="100000"/>
              </a:lnSpc>
              <a:spcBef>
                <a:spcPts val="540"/>
              </a:spcBef>
            </a:pPr>
            <a:r>
              <a:rPr sz="2250" spc="-217" baseline="4000" dirty="0">
                <a:solidFill>
                  <a:srgbClr val="FF0000"/>
                </a:solidFill>
                <a:latin typeface="Wingdings" panose="05000000000000000000"/>
                <a:cs typeface="Wingdings" panose="05000000000000000000"/>
              </a:rPr>
              <a:t></a:t>
            </a:r>
            <a:r>
              <a:rPr sz="1500" spc="-145" dirty="0">
                <a:latin typeface="Arial Black" panose="020B0A04020102020204"/>
                <a:cs typeface="Arial Black" panose="020B0A04020102020204"/>
              </a:rPr>
              <a:t>ΥΨΗΛΗ</a:t>
            </a:r>
            <a:r>
              <a:rPr sz="1500" spc="120" dirty="0">
                <a:latin typeface="Arial Black" panose="020B0A04020102020204"/>
                <a:cs typeface="Arial Black" panose="020B0A04020102020204"/>
              </a:rPr>
              <a:t> </a:t>
            </a:r>
            <a:r>
              <a:rPr sz="1500">
                <a:latin typeface="Arial Black" panose="020B0A04020102020204"/>
                <a:cs typeface="Arial Black" panose="020B0A04020102020204"/>
              </a:rPr>
              <a:t>ΑΠΟΔΟΣΗ</a:t>
            </a:r>
            <a:r>
              <a:rPr sz="1500" spc="120">
                <a:latin typeface="Arial Black" panose="020B0A04020102020204"/>
                <a:cs typeface="Arial Black" panose="020B0A04020102020204"/>
              </a:rPr>
              <a:t> </a:t>
            </a:r>
            <a:r>
              <a:rPr sz="1500" spc="-10" smtClean="0">
                <a:latin typeface="Arial Black" panose="020B0A04020102020204"/>
                <a:cs typeface="Arial Black" panose="020B0A04020102020204"/>
              </a:rPr>
              <a:t>ΠΡΟΩΣ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a:t>
            </a:r>
            <a:r>
              <a:rPr sz="1500" spc="-10" dirty="0">
                <a:latin typeface="Arial Black" panose="020B0A04020102020204"/>
                <a:cs typeface="Arial Black" panose="020B0A04020102020204"/>
              </a:rPr>
              <a:t>.</a:t>
            </a:r>
            <a:endParaRPr sz="1500">
              <a:latin typeface="Arial Black" panose="020B0A04020102020204"/>
              <a:cs typeface="Arial Black" panose="020B0A04020102020204"/>
            </a:endParaRPr>
          </a:p>
          <a:p>
            <a:pPr marL="55880" marR="812165" indent="-43180">
              <a:lnSpc>
                <a:spcPct val="122000"/>
              </a:lnSpc>
              <a:spcBef>
                <a:spcPts val="150"/>
              </a:spcBef>
            </a:pPr>
            <a:r>
              <a:rPr sz="2250" spc="-217" baseline="4000" dirty="0">
                <a:solidFill>
                  <a:srgbClr val="FF0000"/>
                </a:solidFill>
                <a:latin typeface="Wingdings" panose="05000000000000000000"/>
                <a:cs typeface="Wingdings" panose="05000000000000000000"/>
              </a:rPr>
              <a:t></a:t>
            </a:r>
            <a:r>
              <a:rPr sz="1500" spc="-145" dirty="0">
                <a:latin typeface="Arial Black" panose="020B0A04020102020204"/>
                <a:cs typeface="Arial Black" panose="020B0A04020102020204"/>
              </a:rPr>
              <a:t>ΥΨΗΛΗ</a:t>
            </a:r>
            <a:r>
              <a:rPr sz="1500" spc="155" dirty="0">
                <a:latin typeface="Arial Black" panose="020B0A04020102020204"/>
                <a:cs typeface="Arial Black" panose="020B0A04020102020204"/>
              </a:rPr>
              <a:t> </a:t>
            </a:r>
            <a:r>
              <a:rPr sz="1500" dirty="0">
                <a:latin typeface="Arial Black" panose="020B0A04020102020204"/>
                <a:cs typeface="Arial Black" panose="020B0A04020102020204"/>
              </a:rPr>
              <a:t>ΘΕΡΜΙΚΗ</a:t>
            </a:r>
            <a:r>
              <a:rPr sz="1500" spc="155" dirty="0">
                <a:latin typeface="Arial Black" panose="020B0A04020102020204"/>
                <a:cs typeface="Arial Black" panose="020B0A04020102020204"/>
              </a:rPr>
              <a:t> </a:t>
            </a:r>
            <a:r>
              <a:rPr sz="1500" dirty="0">
                <a:latin typeface="Arial Black" panose="020B0A04020102020204"/>
                <a:cs typeface="Arial Black" panose="020B0A04020102020204"/>
              </a:rPr>
              <a:t>ΑΠΟΔΟΣΗ</a:t>
            </a:r>
            <a:r>
              <a:rPr sz="1500" spc="155" dirty="0">
                <a:latin typeface="Arial Black" panose="020B0A04020102020204"/>
                <a:cs typeface="Arial Black" panose="020B0A04020102020204"/>
              </a:rPr>
              <a:t> </a:t>
            </a:r>
            <a:r>
              <a:rPr sz="1500" dirty="0">
                <a:latin typeface="Arial Black" panose="020B0A04020102020204"/>
                <a:cs typeface="Arial Black" panose="020B0A04020102020204"/>
              </a:rPr>
              <a:t>ΤΗΣ</a:t>
            </a:r>
            <a:r>
              <a:rPr sz="1500" spc="145" dirty="0">
                <a:latin typeface="Arial Black" panose="020B0A04020102020204"/>
                <a:cs typeface="Arial Black" panose="020B0A04020102020204"/>
              </a:rPr>
              <a:t> </a:t>
            </a:r>
            <a:r>
              <a:rPr sz="1500" dirty="0">
                <a:latin typeface="Arial Black" panose="020B0A04020102020204"/>
                <a:cs typeface="Arial Black" panose="020B0A04020102020204"/>
              </a:rPr>
              <a:t>ΜΗΧΑΝΗΣ,</a:t>
            </a:r>
            <a:r>
              <a:rPr sz="1500" spc="145" dirty="0">
                <a:latin typeface="Arial Black" panose="020B0A04020102020204"/>
                <a:cs typeface="Arial Black" panose="020B0A04020102020204"/>
              </a:rPr>
              <a:t> </a:t>
            </a:r>
            <a:r>
              <a:rPr sz="1500" dirty="0">
                <a:latin typeface="Arial Black" panose="020B0A04020102020204"/>
                <a:cs typeface="Arial Black" panose="020B0A04020102020204"/>
              </a:rPr>
              <a:t>ΑΦΟΥ</a:t>
            </a:r>
            <a:r>
              <a:rPr sz="1500" spc="150" dirty="0">
                <a:latin typeface="Arial Black" panose="020B0A04020102020204"/>
                <a:cs typeface="Arial Black" panose="020B0A04020102020204"/>
              </a:rPr>
              <a:t> </a:t>
            </a:r>
            <a:r>
              <a:rPr sz="1500" dirty="0">
                <a:latin typeface="Arial Black" panose="020B0A04020102020204"/>
                <a:cs typeface="Arial Black" panose="020B0A04020102020204"/>
              </a:rPr>
              <a:t>ΛΕΙΤΟΥΡΓΕΙ</a:t>
            </a:r>
            <a:r>
              <a:rPr sz="1500" spc="155" dirty="0">
                <a:latin typeface="Arial Black" panose="020B0A04020102020204"/>
                <a:cs typeface="Arial Black" panose="020B0A04020102020204"/>
              </a:rPr>
              <a:t> </a:t>
            </a:r>
            <a:r>
              <a:rPr sz="1500" spc="-25" dirty="0">
                <a:latin typeface="Arial Black" panose="020B0A04020102020204"/>
                <a:cs typeface="Arial Black" panose="020B0A04020102020204"/>
              </a:rPr>
              <a:t>ΣΤΗ </a:t>
            </a:r>
            <a:r>
              <a:rPr sz="1500" dirty="0">
                <a:latin typeface="Arial Black" panose="020B0A04020102020204"/>
                <a:cs typeface="Arial Black" panose="020B0A04020102020204"/>
              </a:rPr>
              <a:t>ΒΕΛΤΙΣΤΗ</a:t>
            </a:r>
            <a:r>
              <a:rPr sz="1500" spc="175" dirty="0">
                <a:latin typeface="Arial Black" panose="020B0A04020102020204"/>
                <a:cs typeface="Arial Black" panose="020B0A04020102020204"/>
              </a:rPr>
              <a:t> </a:t>
            </a:r>
            <a:r>
              <a:rPr sz="1500" dirty="0">
                <a:latin typeface="Arial Black" panose="020B0A04020102020204"/>
                <a:cs typeface="Arial Black" panose="020B0A04020102020204"/>
              </a:rPr>
              <a:t>ΠΕΡΙΟΧΗ</a:t>
            </a:r>
            <a:r>
              <a:rPr sz="1500" spc="180" dirty="0">
                <a:latin typeface="Arial Black" panose="020B0A04020102020204"/>
                <a:cs typeface="Arial Black" panose="020B0A04020102020204"/>
              </a:rPr>
              <a:t> </a:t>
            </a:r>
            <a:r>
              <a:rPr sz="1500" spc="-10" dirty="0">
                <a:latin typeface="Arial Black" panose="020B0A04020102020204"/>
                <a:cs typeface="Arial Black" panose="020B0A04020102020204"/>
              </a:rPr>
              <a:t>ΣΤΡΟΦΩΝ.</a:t>
            </a:r>
            <a:endParaRPr sz="1500">
              <a:latin typeface="Arial Black" panose="020B0A04020102020204"/>
              <a:cs typeface="Arial Black" panose="020B0A04020102020204"/>
            </a:endParaRPr>
          </a:p>
          <a:p>
            <a:pPr marL="12700">
              <a:lnSpc>
                <a:spcPct val="100000"/>
              </a:lnSpc>
              <a:spcBef>
                <a:spcPts val="550"/>
              </a:spcBef>
            </a:pPr>
            <a:r>
              <a:rPr sz="2250" spc="-187" baseline="4000" dirty="0">
                <a:solidFill>
                  <a:srgbClr val="FF0000"/>
                </a:solidFill>
                <a:latin typeface="Wingdings" panose="05000000000000000000"/>
                <a:cs typeface="Wingdings" panose="05000000000000000000"/>
              </a:rPr>
              <a:t></a:t>
            </a:r>
            <a:r>
              <a:rPr sz="1500" spc="-125" dirty="0">
                <a:latin typeface="Arial Black" panose="020B0A04020102020204"/>
                <a:cs typeface="Arial Black" panose="020B0A04020102020204"/>
              </a:rPr>
              <a:t>ΜΕΓΑΛΗ</a:t>
            </a:r>
            <a:r>
              <a:rPr sz="1500" spc="114" dirty="0">
                <a:latin typeface="Arial Black" panose="020B0A04020102020204"/>
                <a:cs typeface="Arial Black" panose="020B0A04020102020204"/>
              </a:rPr>
              <a:t> </a:t>
            </a:r>
            <a:r>
              <a:rPr sz="1500" dirty="0">
                <a:latin typeface="Arial Black" panose="020B0A04020102020204"/>
                <a:cs typeface="Arial Black" panose="020B0A04020102020204"/>
              </a:rPr>
              <a:t>ΔΙΑΡΚΕΙΑ</a:t>
            </a:r>
            <a:r>
              <a:rPr sz="1500" spc="114" dirty="0">
                <a:latin typeface="Arial Black" panose="020B0A04020102020204"/>
                <a:cs typeface="Arial Black" panose="020B0A04020102020204"/>
              </a:rPr>
              <a:t> </a:t>
            </a:r>
            <a:r>
              <a:rPr sz="1500" dirty="0">
                <a:latin typeface="Arial Black" panose="020B0A04020102020204"/>
                <a:cs typeface="Arial Black" panose="020B0A04020102020204"/>
              </a:rPr>
              <a:t>ΖΩΗΣ</a:t>
            </a:r>
            <a:r>
              <a:rPr sz="1500" spc="105" dirty="0">
                <a:latin typeface="Arial Black" panose="020B0A04020102020204"/>
                <a:cs typeface="Arial Black" panose="020B0A04020102020204"/>
              </a:rPr>
              <a:t> </a:t>
            </a:r>
            <a:r>
              <a:rPr sz="1500" dirty="0">
                <a:latin typeface="Arial Black" panose="020B0A04020102020204"/>
                <a:cs typeface="Arial Black" panose="020B0A04020102020204"/>
              </a:rPr>
              <a:t>ΤΗΣ</a:t>
            </a:r>
            <a:r>
              <a:rPr sz="1500" spc="95" dirty="0">
                <a:latin typeface="Arial Black" panose="020B0A04020102020204"/>
                <a:cs typeface="Arial Black" panose="020B0A04020102020204"/>
              </a:rPr>
              <a:t> </a:t>
            </a:r>
            <a:r>
              <a:rPr sz="1500" dirty="0">
                <a:latin typeface="Arial Black" panose="020B0A04020102020204"/>
                <a:cs typeface="Arial Black" panose="020B0A04020102020204"/>
              </a:rPr>
              <a:t>ΜΗΧΑΝΗΣ</a:t>
            </a:r>
            <a:r>
              <a:rPr sz="1500" spc="105" dirty="0">
                <a:latin typeface="Arial Black" panose="020B0A04020102020204"/>
                <a:cs typeface="Arial Black" panose="020B0A04020102020204"/>
              </a:rPr>
              <a:t> </a:t>
            </a:r>
            <a:r>
              <a:rPr sz="1500" dirty="0">
                <a:latin typeface="Arial Black" panose="020B0A04020102020204"/>
                <a:cs typeface="Arial Black" panose="020B0A04020102020204"/>
              </a:rPr>
              <a:t>(ΓΙΑ</a:t>
            </a:r>
            <a:r>
              <a:rPr sz="1500" spc="114" dirty="0">
                <a:latin typeface="Arial Black" panose="020B0A04020102020204"/>
                <a:cs typeface="Arial Black" panose="020B0A04020102020204"/>
              </a:rPr>
              <a:t> </a:t>
            </a:r>
            <a:r>
              <a:rPr sz="1500" dirty="0">
                <a:latin typeface="Arial Black" panose="020B0A04020102020204"/>
                <a:cs typeface="Arial Black" panose="020B0A04020102020204"/>
              </a:rPr>
              <a:t>ΤΟΝ</a:t>
            </a:r>
            <a:r>
              <a:rPr sz="1500" spc="114" dirty="0">
                <a:latin typeface="Arial Black" panose="020B0A04020102020204"/>
                <a:cs typeface="Arial Black" panose="020B0A04020102020204"/>
              </a:rPr>
              <a:t> </a:t>
            </a:r>
            <a:r>
              <a:rPr sz="1500" dirty="0">
                <a:latin typeface="Arial Black" panose="020B0A04020102020204"/>
                <a:cs typeface="Arial Black" panose="020B0A04020102020204"/>
              </a:rPr>
              <a:t>ΙΔΙΟ</a:t>
            </a:r>
            <a:r>
              <a:rPr sz="1500" spc="120" dirty="0">
                <a:latin typeface="Arial Black" panose="020B0A04020102020204"/>
                <a:cs typeface="Arial Black" panose="020B0A04020102020204"/>
              </a:rPr>
              <a:t> </a:t>
            </a:r>
            <a:r>
              <a:rPr sz="1500" spc="-10" dirty="0">
                <a:latin typeface="Arial Black" panose="020B0A04020102020204"/>
                <a:cs typeface="Arial Black" panose="020B0A04020102020204"/>
              </a:rPr>
              <a:t>ΛΟΓΟ).</a:t>
            </a:r>
            <a:endParaRPr sz="1500">
              <a:latin typeface="Arial Black" panose="020B0A04020102020204"/>
              <a:cs typeface="Arial Black" panose="020B0A04020102020204"/>
            </a:endParaRPr>
          </a:p>
          <a:p>
            <a:pPr marL="12700">
              <a:lnSpc>
                <a:spcPct val="100000"/>
              </a:lnSpc>
              <a:spcBef>
                <a:spcPts val="550"/>
              </a:spcBef>
            </a:pPr>
            <a:r>
              <a:rPr sz="2250" spc="-120" baseline="4000" dirty="0">
                <a:solidFill>
                  <a:srgbClr val="FF0000"/>
                </a:solidFill>
                <a:latin typeface="Wingdings" panose="05000000000000000000"/>
                <a:cs typeface="Wingdings" panose="05000000000000000000"/>
              </a:rPr>
              <a:t></a:t>
            </a:r>
            <a:r>
              <a:rPr sz="1500" spc="-80" dirty="0">
                <a:latin typeface="Arial Black" panose="020B0A04020102020204"/>
                <a:cs typeface="Arial Black" panose="020B0A04020102020204"/>
              </a:rPr>
              <a:t>ΑΠΛΟΤΗΤΑ</a:t>
            </a:r>
            <a:r>
              <a:rPr sz="1500" spc="100" dirty="0">
                <a:latin typeface="Arial Black" panose="020B0A04020102020204"/>
                <a:cs typeface="Arial Black" panose="020B0A04020102020204"/>
              </a:rPr>
              <a:t> </a:t>
            </a:r>
            <a:r>
              <a:rPr sz="1500" dirty="0">
                <a:latin typeface="Arial Black" panose="020B0A04020102020204"/>
                <a:cs typeface="Arial Black" panose="020B0A04020102020204"/>
              </a:rPr>
              <a:t>ΣΤΗΝ</a:t>
            </a:r>
            <a:r>
              <a:rPr sz="1500" spc="95" dirty="0">
                <a:latin typeface="Arial Black" panose="020B0A04020102020204"/>
                <a:cs typeface="Arial Black" panose="020B0A04020102020204"/>
              </a:rPr>
              <a:t> </a:t>
            </a:r>
            <a:r>
              <a:rPr sz="1500" dirty="0">
                <a:latin typeface="Arial Black" panose="020B0A04020102020204"/>
                <a:cs typeface="Arial Black" panose="020B0A04020102020204"/>
              </a:rPr>
              <a:t>ΚΑΤΑΣΚΕΥΗ</a:t>
            </a:r>
            <a:r>
              <a:rPr sz="1500" spc="95" dirty="0">
                <a:latin typeface="Arial Black" panose="020B0A04020102020204"/>
                <a:cs typeface="Arial Black" panose="020B0A04020102020204"/>
              </a:rPr>
              <a:t> </a:t>
            </a:r>
            <a:r>
              <a:rPr sz="1500" dirty="0">
                <a:latin typeface="Arial Black" panose="020B0A04020102020204"/>
                <a:cs typeface="Arial Black" panose="020B0A04020102020204"/>
              </a:rPr>
              <a:t>ΚΑΙ</a:t>
            </a:r>
            <a:r>
              <a:rPr sz="1500" spc="95" dirty="0">
                <a:latin typeface="Arial Black" panose="020B0A04020102020204"/>
                <a:cs typeface="Arial Black" panose="020B0A04020102020204"/>
              </a:rPr>
              <a:t> </a:t>
            </a:r>
            <a:r>
              <a:rPr sz="1500" spc="-10" dirty="0">
                <a:latin typeface="Arial Black" panose="020B0A04020102020204"/>
                <a:cs typeface="Arial Black" panose="020B0A04020102020204"/>
              </a:rPr>
              <a:t>ΤΟΠΟΘΕΤΗΣΗ.</a:t>
            </a:r>
            <a:endParaRPr sz="1500">
              <a:latin typeface="Arial Black" panose="020B0A04020102020204"/>
              <a:cs typeface="Arial Black" panose="020B0A04020102020204"/>
            </a:endParaRPr>
          </a:p>
          <a:p>
            <a:pPr marL="12700">
              <a:lnSpc>
                <a:spcPct val="100000"/>
              </a:lnSpc>
              <a:spcBef>
                <a:spcPts val="550"/>
              </a:spcBef>
            </a:pPr>
            <a:r>
              <a:rPr sz="2250" spc="-135" baseline="4000" dirty="0">
                <a:solidFill>
                  <a:srgbClr val="FF0000"/>
                </a:solidFill>
                <a:latin typeface="Wingdings" panose="05000000000000000000"/>
                <a:cs typeface="Wingdings" panose="05000000000000000000"/>
              </a:rPr>
              <a:t></a:t>
            </a:r>
            <a:r>
              <a:rPr sz="1500" spc="-90" dirty="0">
                <a:latin typeface="Arial Black" panose="020B0A04020102020204"/>
                <a:cs typeface="Arial Black" panose="020B0A04020102020204"/>
              </a:rPr>
              <a:t>ΜΕΙΩΜΕΝΗ</a:t>
            </a:r>
            <a:r>
              <a:rPr sz="1500" spc="105" dirty="0">
                <a:latin typeface="Arial Black" panose="020B0A04020102020204"/>
                <a:cs typeface="Arial Black" panose="020B0A04020102020204"/>
              </a:rPr>
              <a:t> </a:t>
            </a:r>
            <a:r>
              <a:rPr sz="1500" dirty="0">
                <a:latin typeface="Arial Black" panose="020B0A04020102020204"/>
                <a:cs typeface="Arial Black" panose="020B0A04020102020204"/>
              </a:rPr>
              <a:t>ΑΝΤΙΣΤΑΣΗ</a:t>
            </a:r>
            <a:r>
              <a:rPr sz="1500" spc="105" dirty="0">
                <a:latin typeface="Arial Black" panose="020B0A04020102020204"/>
                <a:cs typeface="Arial Black" panose="020B0A04020102020204"/>
              </a:rPr>
              <a:t> </a:t>
            </a:r>
            <a:r>
              <a:rPr sz="1500" dirty="0">
                <a:latin typeface="Arial Black" panose="020B0A04020102020204"/>
                <a:cs typeface="Arial Black" panose="020B0A04020102020204"/>
              </a:rPr>
              <a:t>ΣΤΗ</a:t>
            </a:r>
            <a:r>
              <a:rPr sz="1500" spc="105" dirty="0">
                <a:latin typeface="Arial Black" panose="020B0A04020102020204"/>
                <a:cs typeface="Arial Black" panose="020B0A04020102020204"/>
              </a:rPr>
              <a:t> </a:t>
            </a:r>
            <a:r>
              <a:rPr sz="1500" spc="-20" dirty="0">
                <a:latin typeface="Arial Black" panose="020B0A04020102020204"/>
                <a:cs typeface="Arial Black" panose="020B0A04020102020204"/>
              </a:rPr>
              <a:t>ΡΟΗ.</a:t>
            </a:r>
            <a:endParaRPr sz="1500">
              <a:latin typeface="Arial Black" panose="020B0A04020102020204"/>
              <a:cs typeface="Arial Black" panose="020B0A04020102020204"/>
            </a:endParaRPr>
          </a:p>
          <a:p>
            <a:pPr marL="12700">
              <a:lnSpc>
                <a:spcPct val="100000"/>
              </a:lnSpc>
              <a:spcBef>
                <a:spcPts val="540"/>
              </a:spcBef>
            </a:pPr>
            <a:r>
              <a:rPr sz="2250" spc="-150" baseline="4000" dirty="0">
                <a:solidFill>
                  <a:srgbClr val="FF0000"/>
                </a:solidFill>
                <a:latin typeface="Wingdings" panose="05000000000000000000"/>
                <a:cs typeface="Wingdings" panose="05000000000000000000"/>
              </a:rPr>
              <a:t></a:t>
            </a:r>
            <a:r>
              <a:rPr sz="1500" spc="-100">
                <a:latin typeface="Arial Black" panose="020B0A04020102020204"/>
                <a:cs typeface="Arial Black" panose="020B0A04020102020204"/>
              </a:rPr>
              <a:t>ΑΠΟΦΥΓΗ</a:t>
            </a:r>
            <a:r>
              <a:rPr sz="1500" spc="135">
                <a:latin typeface="Arial Black" panose="020B0A04020102020204"/>
                <a:cs typeface="Arial Black" panose="020B0A04020102020204"/>
              </a:rPr>
              <a:t> </a:t>
            </a:r>
            <a:r>
              <a:rPr sz="1500" smtClean="0">
                <a:latin typeface="Arial Black" panose="020B0A04020102020204"/>
                <a:cs typeface="Arial Black" panose="020B0A04020102020204"/>
              </a:rPr>
              <a:t>ΣΠΗΛΑΙΩΣ</a:t>
            </a:r>
            <a:r>
              <a:rPr lang="el-GR" sz="1500" dirty="0" smtClean="0">
                <a:latin typeface="Arial Black" panose="020B0A04020102020204"/>
                <a:cs typeface="Arial Black" panose="020B0A04020102020204"/>
              </a:rPr>
              <a:t>Η</a:t>
            </a:r>
            <a:r>
              <a:rPr sz="1500" smtClean="0">
                <a:latin typeface="Arial Black" panose="020B0A04020102020204"/>
                <a:cs typeface="Arial Black" panose="020B0A04020102020204"/>
              </a:rPr>
              <a:t>Σ</a:t>
            </a:r>
            <a:r>
              <a:rPr sz="1500" spc="125" smtClean="0">
                <a:latin typeface="Arial Black" panose="020B0A04020102020204"/>
                <a:cs typeface="Arial Black" panose="020B0A04020102020204"/>
              </a:rPr>
              <a:t> </a:t>
            </a:r>
            <a:r>
              <a:rPr sz="1500" dirty="0">
                <a:latin typeface="Arial Black" panose="020B0A04020102020204"/>
                <a:cs typeface="Arial Black" panose="020B0A04020102020204"/>
              </a:rPr>
              <a:t>ΣΤΙΣ</a:t>
            </a:r>
            <a:r>
              <a:rPr sz="1500" spc="130" dirty="0">
                <a:latin typeface="Arial Black" panose="020B0A04020102020204"/>
                <a:cs typeface="Arial Black" panose="020B0A04020102020204"/>
              </a:rPr>
              <a:t> </a:t>
            </a:r>
            <a:r>
              <a:rPr sz="1500" dirty="0">
                <a:latin typeface="Arial Black" panose="020B0A04020102020204"/>
                <a:cs typeface="Arial Black" panose="020B0A04020102020204"/>
              </a:rPr>
              <a:t>ΥΨΗΛΕΣ</a:t>
            </a:r>
            <a:r>
              <a:rPr sz="1500" spc="125" dirty="0">
                <a:latin typeface="Arial Black" panose="020B0A04020102020204"/>
                <a:cs typeface="Arial Black" panose="020B0A04020102020204"/>
              </a:rPr>
              <a:t> </a:t>
            </a:r>
            <a:r>
              <a:rPr sz="1500" spc="-10" dirty="0">
                <a:latin typeface="Arial Black" panose="020B0A04020102020204"/>
                <a:cs typeface="Arial Black" panose="020B0A04020102020204"/>
              </a:rPr>
              <a:t>ΤΑΧΥΤΗΤΕΣ.</a:t>
            </a:r>
            <a:endParaRPr sz="1500">
              <a:latin typeface="Arial Black" panose="020B0A04020102020204"/>
              <a:cs typeface="Arial Black" panose="020B0A04020102020204"/>
            </a:endParaRPr>
          </a:p>
          <a:p>
            <a:pPr marL="12700">
              <a:lnSpc>
                <a:spcPct val="100000"/>
              </a:lnSpc>
              <a:spcBef>
                <a:spcPts val="550"/>
              </a:spcBef>
            </a:pPr>
            <a:r>
              <a:rPr sz="2250" spc="-112" baseline="4000" dirty="0">
                <a:solidFill>
                  <a:srgbClr val="FF0000"/>
                </a:solidFill>
                <a:latin typeface="Wingdings" panose="05000000000000000000"/>
                <a:cs typeface="Wingdings" panose="05000000000000000000"/>
              </a:rPr>
              <a:t></a:t>
            </a:r>
            <a:r>
              <a:rPr sz="1500" spc="-75" dirty="0">
                <a:latin typeface="Arial Black" panose="020B0A04020102020204"/>
                <a:cs typeface="Arial Black" panose="020B0A04020102020204"/>
              </a:rPr>
              <a:t>ΜΕΙΩΜΕΝΕΣ</a:t>
            </a:r>
            <a:r>
              <a:rPr sz="1500" spc="120" dirty="0">
                <a:latin typeface="Arial Black" panose="020B0A04020102020204"/>
                <a:cs typeface="Arial Black" panose="020B0A04020102020204"/>
              </a:rPr>
              <a:t> </a:t>
            </a:r>
            <a:r>
              <a:rPr sz="1500" dirty="0">
                <a:latin typeface="Arial Black" panose="020B0A04020102020204"/>
                <a:cs typeface="Arial Black" panose="020B0A04020102020204"/>
              </a:rPr>
              <a:t>ΤΑΛΑΝΤΩΣΕΙΣ</a:t>
            </a:r>
            <a:r>
              <a:rPr sz="1500" spc="120" dirty="0">
                <a:latin typeface="Arial Black" panose="020B0A04020102020204"/>
                <a:cs typeface="Arial Black" panose="020B0A04020102020204"/>
              </a:rPr>
              <a:t> </a:t>
            </a:r>
            <a:r>
              <a:rPr sz="1500" dirty="0">
                <a:latin typeface="Arial Black" panose="020B0A04020102020204"/>
                <a:cs typeface="Arial Black" panose="020B0A04020102020204"/>
              </a:rPr>
              <a:t>ΚΑΙ</a:t>
            </a:r>
            <a:r>
              <a:rPr sz="1500" spc="130" dirty="0">
                <a:latin typeface="Arial Black" panose="020B0A04020102020204"/>
                <a:cs typeface="Arial Black" panose="020B0A04020102020204"/>
              </a:rPr>
              <a:t> </a:t>
            </a:r>
            <a:r>
              <a:rPr sz="1500" dirty="0">
                <a:latin typeface="Arial Black" panose="020B0A04020102020204"/>
                <a:cs typeface="Arial Black" panose="020B0A04020102020204"/>
              </a:rPr>
              <a:t>ΘΟΡΥΒΟΙ</a:t>
            </a:r>
            <a:r>
              <a:rPr sz="1500" spc="135" dirty="0">
                <a:latin typeface="Arial Black" panose="020B0A04020102020204"/>
                <a:cs typeface="Arial Black" panose="020B0A04020102020204"/>
              </a:rPr>
              <a:t> </a:t>
            </a:r>
            <a:r>
              <a:rPr sz="1500" dirty="0">
                <a:latin typeface="Arial Black" panose="020B0A04020102020204"/>
                <a:cs typeface="Arial Black" panose="020B0A04020102020204"/>
              </a:rPr>
              <a:t>ΣΤΙΣ</a:t>
            </a:r>
            <a:r>
              <a:rPr sz="1500" spc="120" dirty="0">
                <a:latin typeface="Arial Black" panose="020B0A04020102020204"/>
                <a:cs typeface="Arial Black" panose="020B0A04020102020204"/>
              </a:rPr>
              <a:t> </a:t>
            </a:r>
            <a:r>
              <a:rPr sz="1500" dirty="0">
                <a:latin typeface="Arial Black" panose="020B0A04020102020204"/>
                <a:cs typeface="Arial Black" panose="020B0A04020102020204"/>
              </a:rPr>
              <a:t>ΥΨΗΛΕΣ</a:t>
            </a:r>
            <a:r>
              <a:rPr sz="1500" spc="120" dirty="0">
                <a:latin typeface="Arial Black" panose="020B0A04020102020204"/>
                <a:cs typeface="Arial Black" panose="020B0A04020102020204"/>
              </a:rPr>
              <a:t> </a:t>
            </a:r>
            <a:r>
              <a:rPr sz="1500" spc="-10" dirty="0">
                <a:latin typeface="Arial Black" panose="020B0A04020102020204"/>
                <a:cs typeface="Arial Black" panose="020B0A04020102020204"/>
              </a:rPr>
              <a:t>ΤΑΧΥΤΗΤΕΣ.</a:t>
            </a:r>
            <a:endParaRPr sz="1500">
              <a:latin typeface="Arial Black" panose="020B0A04020102020204"/>
              <a:cs typeface="Arial Black" panose="020B0A04020102020204"/>
            </a:endParaRPr>
          </a:p>
          <a:p>
            <a:pPr marL="55880" marR="640080" indent="-43180">
              <a:lnSpc>
                <a:spcPct val="122000"/>
              </a:lnSpc>
              <a:spcBef>
                <a:spcPts val="150"/>
              </a:spcBef>
            </a:pPr>
            <a:r>
              <a:rPr sz="2250" spc="-157" baseline="4000" dirty="0">
                <a:solidFill>
                  <a:srgbClr val="FF0000"/>
                </a:solidFill>
                <a:latin typeface="Wingdings" panose="05000000000000000000"/>
                <a:cs typeface="Wingdings" panose="05000000000000000000"/>
              </a:rPr>
              <a:t></a:t>
            </a:r>
            <a:r>
              <a:rPr sz="1500" spc="-105" dirty="0">
                <a:latin typeface="Arial Black" panose="020B0A04020102020204"/>
                <a:cs typeface="Arial Black" panose="020B0A04020102020204"/>
              </a:rPr>
              <a:t>ΕΥΚΟΛΙΑ</a:t>
            </a:r>
            <a:r>
              <a:rPr sz="1500" spc="190" dirty="0">
                <a:latin typeface="Arial Black" panose="020B0A04020102020204"/>
                <a:cs typeface="Arial Black" panose="020B0A04020102020204"/>
              </a:rPr>
              <a:t> </a:t>
            </a:r>
            <a:r>
              <a:rPr sz="1500" dirty="0">
                <a:latin typeface="Arial Black" panose="020B0A04020102020204"/>
                <a:cs typeface="Arial Black" panose="020B0A04020102020204"/>
              </a:rPr>
              <a:t>ΣΥΝΕΡΓΑΣΙΑΣ</a:t>
            </a:r>
            <a:r>
              <a:rPr sz="1500" spc="175" dirty="0">
                <a:latin typeface="Arial Black" panose="020B0A04020102020204"/>
                <a:cs typeface="Arial Black" panose="020B0A04020102020204"/>
              </a:rPr>
              <a:t> </a:t>
            </a:r>
            <a:r>
              <a:rPr sz="1500" dirty="0">
                <a:latin typeface="Arial Black" panose="020B0A04020102020204"/>
                <a:cs typeface="Arial Black" panose="020B0A04020102020204"/>
              </a:rPr>
              <a:t>ΜΕ</a:t>
            </a:r>
            <a:r>
              <a:rPr sz="1500" spc="170" dirty="0">
                <a:latin typeface="Arial Black" panose="020B0A04020102020204"/>
                <a:cs typeface="Arial Black" panose="020B0A04020102020204"/>
              </a:rPr>
              <a:t> </a:t>
            </a:r>
            <a:r>
              <a:rPr sz="1500" dirty="0">
                <a:latin typeface="Arial Black" panose="020B0A04020102020204"/>
                <a:cs typeface="Arial Black" panose="020B0A04020102020204"/>
              </a:rPr>
              <a:t>ΣΥΣΤΗΜΑΤΑ</a:t>
            </a:r>
            <a:r>
              <a:rPr sz="1500" spc="195" dirty="0">
                <a:latin typeface="Arial Black" panose="020B0A04020102020204"/>
                <a:cs typeface="Arial Black" panose="020B0A04020102020204"/>
              </a:rPr>
              <a:t> </a:t>
            </a:r>
            <a:r>
              <a:rPr sz="1500">
                <a:latin typeface="Arial Black" panose="020B0A04020102020204"/>
                <a:cs typeface="Arial Black" panose="020B0A04020102020204"/>
              </a:rPr>
              <a:t>ΣΥΝΔΥΑΣΜΕΝΗΣ</a:t>
            </a:r>
            <a:r>
              <a:rPr sz="1500" spc="160">
                <a:latin typeface="Arial Black" panose="020B0A04020102020204"/>
                <a:cs typeface="Arial Black" panose="020B0A04020102020204"/>
              </a:rPr>
              <a:t> </a:t>
            </a:r>
            <a:r>
              <a:rPr sz="1500" spc="-10" smtClean="0">
                <a:latin typeface="Arial Black" panose="020B0A04020102020204"/>
                <a:cs typeface="Arial Black" panose="020B0A04020102020204"/>
              </a:rPr>
              <a:t>ΠΡΟΩΣ</a:t>
            </a:r>
            <a:r>
              <a:rPr lang="el-GR" sz="1500" spc="-10" dirty="0" smtClean="0">
                <a:latin typeface="Arial Black" panose="020B0A04020102020204"/>
                <a:cs typeface="Arial Black" panose="020B0A04020102020204"/>
              </a:rPr>
              <a:t>Η</a:t>
            </a:r>
            <a:r>
              <a:rPr sz="1500" spc="-10" smtClean="0">
                <a:latin typeface="Arial Black" panose="020B0A04020102020204"/>
                <a:cs typeface="Arial Black" panose="020B0A04020102020204"/>
              </a:rPr>
              <a:t>Σ </a:t>
            </a:r>
            <a:r>
              <a:rPr sz="1500" dirty="0">
                <a:latin typeface="Arial Black" panose="020B0A04020102020204"/>
                <a:cs typeface="Arial Black" panose="020B0A04020102020204"/>
              </a:rPr>
              <a:t>ΠΕΤΡΕΛΑΙΟΚΙΝΗΤΗΡΩΝ</a:t>
            </a:r>
            <a:r>
              <a:rPr sz="1500" spc="265" dirty="0">
                <a:latin typeface="Arial Black" panose="020B0A04020102020204"/>
                <a:cs typeface="Arial Black" panose="020B0A04020102020204"/>
              </a:rPr>
              <a:t> </a:t>
            </a:r>
            <a:r>
              <a:rPr sz="1500" dirty="0">
                <a:latin typeface="Arial Black" panose="020B0A04020102020204"/>
                <a:cs typeface="Arial Black" panose="020B0A04020102020204"/>
              </a:rPr>
              <a:t>ΚΑΙ</a:t>
            </a:r>
            <a:r>
              <a:rPr sz="1500" spc="250" dirty="0">
                <a:latin typeface="Arial Black" panose="020B0A04020102020204"/>
                <a:cs typeface="Arial Black" panose="020B0A04020102020204"/>
              </a:rPr>
              <a:t> </a:t>
            </a:r>
            <a:r>
              <a:rPr sz="1500" spc="-10" dirty="0">
                <a:latin typeface="Arial Black" panose="020B0A04020102020204"/>
                <a:cs typeface="Arial Black" panose="020B0A04020102020204"/>
              </a:rPr>
              <a:t>ΑΕΡΙΟΣΤΡΟΒΙΛΩΝ.</a:t>
            </a:r>
            <a:endParaRPr sz="1500">
              <a:latin typeface="Arial Black" panose="020B0A04020102020204"/>
              <a:cs typeface="Arial Black" panose="020B0A04020102020204"/>
            </a:endParaRPr>
          </a:p>
        </p:txBody>
      </p:sp>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txBox="1">
            <a:spLocks noGrp="1"/>
          </p:cNvSpPr>
          <p:nvPr>
            <p:ph type="title"/>
          </p:nvPr>
        </p:nvSpPr>
        <p:spPr>
          <a:xfrm>
            <a:off x="2570479" y="247649"/>
            <a:ext cx="4000500" cy="664284"/>
          </a:xfrm>
          <a:prstGeom prst="rect">
            <a:avLst/>
          </a:prstGeom>
        </p:spPr>
        <p:txBody>
          <a:bodyPr vert="horz" wrap="square" lIns="0" tIns="22860" rIns="0" bIns="0" rtlCol="0">
            <a:spAutoFit/>
          </a:bodyPr>
          <a:lstStyle/>
          <a:p>
            <a:pPr marL="184150" marR="5080" indent="-171450">
              <a:lnSpc>
                <a:spcPts val="2450"/>
              </a:lnSpc>
              <a:spcBef>
                <a:spcPts val="180"/>
              </a:spcBef>
            </a:pPr>
            <a:r>
              <a:rPr sz="2050" b="0" u="none" dirty="0">
                <a:solidFill>
                  <a:srgbClr val="FFFFFF"/>
                </a:solidFill>
                <a:latin typeface="Arial Black" panose="020B0A04020102020204"/>
                <a:cs typeface="Arial Black" panose="020B0A04020102020204"/>
              </a:rPr>
              <a:t>ΠΡΟΩΣΗ</a:t>
            </a:r>
            <a:r>
              <a:rPr sz="2050" b="0" u="none" spc="-8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ΜΕ</a:t>
            </a:r>
            <a:r>
              <a:rPr sz="2050" b="0" u="none" spc="-85" dirty="0">
                <a:solidFill>
                  <a:srgbClr val="FFFFFF"/>
                </a:solidFill>
                <a:uFill>
                  <a:solidFill>
                    <a:srgbClr val="FFFFFF"/>
                  </a:solidFill>
                </a:uFill>
                <a:latin typeface="Arial Black" panose="020B0A04020102020204"/>
                <a:cs typeface="Arial Black" panose="020B0A04020102020204"/>
              </a:rPr>
              <a:t> </a:t>
            </a:r>
            <a:r>
              <a:rPr sz="2050" b="0" u="none" dirty="0">
                <a:solidFill>
                  <a:srgbClr val="FFFFFF"/>
                </a:solidFill>
                <a:latin typeface="Arial Black" panose="020B0A04020102020204"/>
                <a:cs typeface="Arial Black" panose="020B0A04020102020204"/>
              </a:rPr>
              <a:t>ΔΕΣΜΗ</a:t>
            </a:r>
            <a:r>
              <a:rPr sz="2050" b="0" u="none" spc="-75" dirty="0">
                <a:solidFill>
                  <a:srgbClr val="FFFFFF"/>
                </a:solidFill>
                <a:uFill>
                  <a:solidFill>
                    <a:srgbClr val="FFFFFF"/>
                  </a:solidFill>
                </a:uFill>
                <a:latin typeface="Arial Black" panose="020B0A04020102020204"/>
                <a:cs typeface="Arial Black" panose="020B0A04020102020204"/>
              </a:rPr>
              <a:t> </a:t>
            </a:r>
            <a:r>
              <a:rPr sz="2050" b="0" u="none" spc="-10" dirty="0">
                <a:solidFill>
                  <a:srgbClr val="FFFFFF"/>
                </a:solidFill>
                <a:uFill>
                  <a:solidFill>
                    <a:srgbClr val="FFFFFF"/>
                  </a:solidFill>
                </a:uFill>
                <a:latin typeface="Arial Black" panose="020B0A04020102020204"/>
                <a:cs typeface="Arial Black" panose="020B0A04020102020204"/>
              </a:rPr>
              <a:t>ΝΕΡΟΥ</a:t>
            </a:r>
            <a:r>
              <a:rPr sz="2050" b="0" u="none" spc="-10" dirty="0">
                <a:solidFill>
                  <a:srgbClr val="FFFFFF"/>
                </a:solidFill>
                <a:latin typeface="Arial Black" panose="020B0A04020102020204"/>
                <a:cs typeface="Arial Black" panose="020B0A04020102020204"/>
              </a:rPr>
              <a:t> </a:t>
            </a:r>
            <a:r>
              <a:rPr sz="2050" b="0" spc="-25" dirty="0">
                <a:solidFill>
                  <a:srgbClr val="FFFFFF"/>
                </a:solidFill>
                <a:uFill>
                  <a:solidFill>
                    <a:srgbClr val="FFFFFF"/>
                  </a:solidFill>
                </a:uFill>
                <a:latin typeface="Arial Black" panose="020B0A04020102020204"/>
                <a:cs typeface="Arial Black" panose="020B0A04020102020204"/>
              </a:rPr>
              <a:t>WATER</a:t>
            </a:r>
            <a:r>
              <a:rPr sz="2050" b="0" spc="-95" dirty="0">
                <a:solidFill>
                  <a:srgbClr val="FFFFFF"/>
                </a:solidFill>
                <a:uFill>
                  <a:solidFill>
                    <a:srgbClr val="FFFFFF"/>
                  </a:solidFill>
                </a:uFill>
                <a:latin typeface="Arial Black" panose="020B0A04020102020204"/>
                <a:cs typeface="Arial Black" panose="020B0A04020102020204"/>
              </a:rPr>
              <a:t> </a:t>
            </a:r>
            <a:r>
              <a:rPr sz="2050" b="0" dirty="0">
                <a:solidFill>
                  <a:srgbClr val="FFFFFF"/>
                </a:solidFill>
                <a:latin typeface="Arial Black" panose="020B0A04020102020204"/>
                <a:cs typeface="Arial Black" panose="020B0A04020102020204"/>
              </a:rPr>
              <a:t>JET</a:t>
            </a:r>
            <a:r>
              <a:rPr sz="2050" b="0" spc="-85" dirty="0">
                <a:solidFill>
                  <a:srgbClr val="FFFFFF"/>
                </a:solidFill>
                <a:uFill>
                  <a:solidFill>
                    <a:srgbClr val="FFFFFF"/>
                  </a:solidFill>
                </a:uFill>
                <a:latin typeface="Arial Black" panose="020B0A04020102020204"/>
                <a:cs typeface="Arial Black" panose="020B0A04020102020204"/>
              </a:rPr>
              <a:t> </a:t>
            </a:r>
            <a:r>
              <a:rPr sz="2050" b="0" spc="-10" dirty="0">
                <a:solidFill>
                  <a:srgbClr val="FFFFFF"/>
                </a:solidFill>
                <a:uFill>
                  <a:solidFill>
                    <a:srgbClr val="FFFFFF"/>
                  </a:solidFill>
                </a:uFill>
                <a:latin typeface="Arial Black" panose="020B0A04020102020204"/>
                <a:cs typeface="Arial Black" panose="020B0A04020102020204"/>
              </a:rPr>
              <a:t>PROPULSION</a:t>
            </a:r>
            <a:endParaRPr sz="2050">
              <a:latin typeface="Arial Black" panose="020B0A04020102020204"/>
              <a:cs typeface="Arial Black" panose="020B0A04020102020204"/>
            </a:endParaRPr>
          </a:p>
        </p:txBody>
      </p:sp>
    </p:spTree>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a:pPr algn="ctr"/>
            </a:p>
          </p:txBody>
        </p:sp>
      </p:grpSp>
      <p:sp>
        <p:nvSpPr>
          <p:cNvPr id="6" name="object 6"/>
          <p:cNvSpPr txBox="1">
            <a:spLocks noGrp="1"/>
          </p:cNvSpPr>
          <p:nvPr>
            <p:ph type="title"/>
          </p:nvPr>
        </p:nvSpPr>
        <p:spPr>
          <a:xfrm>
            <a:off x="285720" y="201928"/>
            <a:ext cx="8501121" cy="643766"/>
          </a:xfrm>
          <a:prstGeom prst="rect">
            <a:avLst/>
          </a:prstGeom>
        </p:spPr>
        <p:txBody>
          <a:bodyPr vert="horz" wrap="square" lIns="0" tIns="12700" rIns="0" bIns="0" rtlCol="0">
            <a:spAutoFit/>
          </a:bodyPr>
          <a:lstStyle/>
          <a:p>
            <a:pPr marL="38100" algn="ctr">
              <a:lnSpc>
                <a:spcPct val="100000"/>
              </a:lnSpc>
              <a:spcBef>
                <a:spcPts val="100"/>
              </a:spcBef>
            </a:pPr>
            <a:r>
              <a:rPr lang="el-GR" sz="2050" dirty="0" smtClean="0">
                <a:latin typeface="Arial Black" panose="020B0A04020102020204"/>
                <a:cs typeface="Arial Black" panose="020B0A04020102020204"/>
              </a:rPr>
              <a:t>ΠΡΟΩΣΗ ΜΕ ΔΕΣΜΗ ΝΕΡΟΥ</a:t>
            </a:r>
            <a:br>
              <a:rPr lang="en-US" sz="2050" dirty="0" smtClean="0">
                <a:latin typeface="Arial Black" panose="020B0A04020102020204"/>
                <a:cs typeface="Arial Black" panose="020B0A04020102020204"/>
              </a:rPr>
            </a:br>
            <a:r>
              <a:rPr lang="en-US" sz="2050" dirty="0" smtClean="0">
                <a:latin typeface="Arial Black" panose="020B0A04020102020204"/>
                <a:cs typeface="Arial Black" panose="020B0A04020102020204"/>
              </a:rPr>
              <a:t>WATER JET PROPULSION</a:t>
            </a:r>
            <a:endParaRPr sz="2050">
              <a:latin typeface="Arial Black" panose="020B0A04020102020204"/>
              <a:cs typeface="Arial Black" panose="020B0A04020102020204"/>
            </a:endParaRPr>
          </a:p>
        </p:txBody>
      </p:sp>
      <p:sp>
        <p:nvSpPr>
          <p:cNvPr id="7" name="object 7"/>
          <p:cNvSpPr/>
          <p:nvPr/>
        </p:nvSpPr>
        <p:spPr>
          <a:xfrm>
            <a:off x="2583179" y="549909"/>
            <a:ext cx="3977640" cy="0"/>
          </a:xfrm>
          <a:custGeom>
            <a:avLst/>
            <a:gdLst/>
            <a:ahLst/>
            <a:cxnLst/>
            <a:rect l="l" t="t" r="r" b="b"/>
            <a:pathLst>
              <a:path w="3977640">
                <a:moveTo>
                  <a:pt x="0" y="0"/>
                </a:moveTo>
                <a:lnTo>
                  <a:pt x="3977640" y="0"/>
                </a:lnTo>
              </a:path>
            </a:pathLst>
          </a:custGeom>
          <a:ln w="20320">
            <a:solidFill>
              <a:srgbClr val="FFFFFF"/>
            </a:solidFill>
          </a:ln>
        </p:spPr>
        <p:txBody>
          <a:bodyPr wrap="square" lIns="0" tIns="0" rIns="0" bIns="0" rtlCol="0"/>
          <a:lstStyle/>
          <a:p/>
        </p:txBody>
      </p:sp>
      <p:pic>
        <p:nvPicPr>
          <p:cNvPr id="9" name="object 9"/>
          <p:cNvPicPr/>
          <p:nvPr/>
        </p:nvPicPr>
        <p:blipFill>
          <a:blip r:embed="rId1" cstate="print"/>
          <a:stretch>
            <a:fillRect/>
          </a:stretch>
        </p:blipFill>
        <p:spPr>
          <a:xfrm>
            <a:off x="856356" y="1575538"/>
            <a:ext cx="7089798" cy="4156308"/>
          </a:xfrm>
          <a:prstGeom prst="rect">
            <a:avLst/>
          </a:prstGeom>
        </p:spPr>
      </p:pic>
    </p:spTree>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2545079" y="201929"/>
            <a:ext cx="4051300" cy="328295"/>
          </a:xfrm>
          <a:prstGeom prst="rect">
            <a:avLst/>
          </a:prstGeom>
        </p:spPr>
        <p:txBody>
          <a:bodyPr vert="horz" wrap="square" lIns="0" tIns="12700" rIns="0" bIns="0" rtlCol="0">
            <a:spAutoFit/>
          </a:bodyPr>
          <a:lstStyle/>
          <a:p>
            <a:pPr marL="38100" algn="ctr">
              <a:lnSpc>
                <a:spcPct val="100000"/>
              </a:lnSpc>
              <a:spcBef>
                <a:spcPts val="100"/>
              </a:spcBef>
            </a:pPr>
            <a:r>
              <a:rPr lang="el-GR" sz="2050" dirty="0" smtClean="0">
                <a:solidFill>
                  <a:schemeClr val="bg1"/>
                </a:solidFill>
                <a:latin typeface="Arial Black" panose="020B0A04020102020204"/>
                <a:cs typeface="Arial Black" panose="020B0A04020102020204"/>
              </a:rPr>
              <a:t>ΠΡΟΩΣΗ ΜΕ ΔΕΣΜΗ ΝΕΡΟΥ</a:t>
            </a:r>
            <a:endParaRPr sz="2050">
              <a:solidFill>
                <a:schemeClr val="bg1"/>
              </a:solidFill>
              <a:latin typeface="Arial Black" panose="020B0A04020102020204"/>
              <a:cs typeface="Arial Black" panose="020B0A04020102020204"/>
            </a:endParaRPr>
          </a:p>
        </p:txBody>
      </p:sp>
      <p:sp>
        <p:nvSpPr>
          <p:cNvPr id="7" name="object 7"/>
          <p:cNvSpPr/>
          <p:nvPr/>
        </p:nvSpPr>
        <p:spPr>
          <a:xfrm>
            <a:off x="2583179" y="549909"/>
            <a:ext cx="3977640" cy="0"/>
          </a:xfrm>
          <a:custGeom>
            <a:avLst/>
            <a:gdLst/>
            <a:ahLst/>
            <a:cxnLst/>
            <a:rect l="l" t="t" r="r" b="b"/>
            <a:pathLst>
              <a:path w="3977640">
                <a:moveTo>
                  <a:pt x="0" y="0"/>
                </a:moveTo>
                <a:lnTo>
                  <a:pt x="3977640" y="0"/>
                </a:lnTo>
              </a:path>
            </a:pathLst>
          </a:custGeom>
          <a:ln w="20320">
            <a:solidFill>
              <a:srgbClr val="FFFFFF"/>
            </a:solidFill>
          </a:ln>
        </p:spPr>
        <p:txBody>
          <a:bodyPr wrap="square" lIns="0" tIns="0" rIns="0" bIns="0" rtlCol="0"/>
          <a:lstStyle/>
          <a:p/>
        </p:txBody>
      </p:sp>
      <p:sp>
        <p:nvSpPr>
          <p:cNvPr id="8" name="object 8"/>
          <p:cNvSpPr txBox="1"/>
          <p:nvPr/>
        </p:nvSpPr>
        <p:spPr>
          <a:xfrm>
            <a:off x="285721" y="214290"/>
            <a:ext cx="8572560" cy="655308"/>
          </a:xfrm>
          <a:prstGeom prst="rect">
            <a:avLst/>
          </a:prstGeom>
        </p:spPr>
        <p:txBody>
          <a:bodyPr vert="horz" wrap="square" lIns="0" tIns="11430" rIns="0" bIns="0" rtlCol="0">
            <a:spAutoFit/>
          </a:bodyPr>
          <a:lstStyle/>
          <a:p>
            <a:pPr marL="12700">
              <a:lnSpc>
                <a:spcPct val="100000"/>
              </a:lnSpc>
              <a:spcBef>
                <a:spcPts val="90"/>
              </a:spcBef>
            </a:pPr>
            <a:endParaRPr lang="en-US" sz="2050" u="heavy" spc="-25"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90"/>
              </a:spcBef>
            </a:pPr>
            <a:r>
              <a:rPr lang="en-US" sz="2050" u="heavy" spc="-25" dirty="0">
                <a:solidFill>
                  <a:srgbClr val="FFFFFF"/>
                </a:solidFill>
                <a:uFill>
                  <a:solidFill>
                    <a:srgbClr val="FFFFFF"/>
                  </a:solidFill>
                </a:uFill>
                <a:latin typeface="Arial Black" panose="020B0A04020102020204"/>
                <a:cs typeface="Arial Black" panose="020B0A04020102020204"/>
              </a:rPr>
              <a:t> </a:t>
            </a:r>
            <a:r>
              <a:rPr lang="en-US" sz="2050" u="heavy" spc="-25" dirty="0" smtClean="0">
                <a:solidFill>
                  <a:srgbClr val="FFFFFF"/>
                </a:solidFill>
                <a:uFill>
                  <a:solidFill>
                    <a:srgbClr val="FFFFFF"/>
                  </a:solidFill>
                </a:uFill>
                <a:latin typeface="Arial Black" panose="020B0A04020102020204"/>
                <a:cs typeface="Arial Black" panose="020B0A04020102020204"/>
              </a:rPr>
              <a:t>                            </a:t>
            </a:r>
            <a:r>
              <a:rPr sz="2050" u="heavy" spc="-25" smtClean="0">
                <a:solidFill>
                  <a:srgbClr val="FFFFFF"/>
                </a:solidFill>
                <a:uFill>
                  <a:solidFill>
                    <a:srgbClr val="FFFFFF"/>
                  </a:solidFill>
                </a:uFill>
                <a:latin typeface="Arial Black" panose="020B0A04020102020204"/>
                <a:cs typeface="Arial Black" panose="020B0A04020102020204"/>
              </a:rPr>
              <a:t>WATER</a:t>
            </a:r>
            <a:r>
              <a:rPr sz="2050" u="heavy" spc="-95" smtClean="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JET</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PROPULSION</a:t>
            </a:r>
            <a:endParaRPr sz="205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571500" y="2428239"/>
            <a:ext cx="8143240" cy="3214370"/>
          </a:xfrm>
          <a:prstGeom prst="rect">
            <a:avLst/>
          </a:prstGeom>
        </p:spPr>
      </p:pic>
    </p:spTree>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14282" y="214290"/>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142844" y="201928"/>
            <a:ext cx="8643997" cy="328295"/>
          </a:xfrm>
          <a:prstGeom prst="rect">
            <a:avLst/>
          </a:prstGeom>
        </p:spPr>
        <p:txBody>
          <a:bodyPr vert="horz" wrap="square" lIns="0" tIns="12700" rIns="0" bIns="0" rtlCol="0">
            <a:spAutoFit/>
          </a:bodyPr>
          <a:lstStyle/>
          <a:p>
            <a:pPr marL="38100" algn="ctr">
              <a:lnSpc>
                <a:spcPct val="100000"/>
              </a:lnSpc>
              <a:spcBef>
                <a:spcPts val="100"/>
              </a:spcBef>
            </a:pPr>
            <a:r>
              <a:rPr lang="el-GR" sz="2050" dirty="0" smtClean="0">
                <a:solidFill>
                  <a:schemeClr val="bg1"/>
                </a:solidFill>
                <a:latin typeface="Arial Black" panose="020B0A04020102020204"/>
                <a:cs typeface="Arial Black" panose="020B0A04020102020204"/>
              </a:rPr>
              <a:t>ΠΡΟΩΣΗ ΜΕ ΔΕΣΜΗ ΝΕΡΟΥ</a:t>
            </a:r>
            <a:endParaRPr sz="2050">
              <a:solidFill>
                <a:schemeClr val="bg1"/>
              </a:solidFill>
              <a:latin typeface="Arial Black" panose="020B0A04020102020204"/>
              <a:cs typeface="Arial Black" panose="020B0A04020102020204"/>
            </a:endParaRPr>
          </a:p>
        </p:txBody>
      </p:sp>
      <p:sp>
        <p:nvSpPr>
          <p:cNvPr id="7" name="object 7"/>
          <p:cNvSpPr/>
          <p:nvPr/>
        </p:nvSpPr>
        <p:spPr>
          <a:xfrm>
            <a:off x="2583179" y="549909"/>
            <a:ext cx="3977640" cy="0"/>
          </a:xfrm>
          <a:custGeom>
            <a:avLst/>
            <a:gdLst/>
            <a:ahLst/>
            <a:cxnLst/>
            <a:rect l="l" t="t" r="r" b="b"/>
            <a:pathLst>
              <a:path w="3977640">
                <a:moveTo>
                  <a:pt x="0" y="0"/>
                </a:moveTo>
                <a:lnTo>
                  <a:pt x="3977640" y="0"/>
                </a:lnTo>
              </a:path>
            </a:pathLst>
          </a:custGeom>
          <a:ln w="20320">
            <a:solidFill>
              <a:srgbClr val="FFFFFF"/>
            </a:solidFill>
          </a:ln>
        </p:spPr>
        <p:txBody>
          <a:bodyPr wrap="square" lIns="0" tIns="0" rIns="0" bIns="0" rtlCol="0"/>
          <a:lstStyle/>
          <a:p/>
        </p:txBody>
      </p:sp>
      <p:sp>
        <p:nvSpPr>
          <p:cNvPr id="8" name="object 8"/>
          <p:cNvSpPr txBox="1"/>
          <p:nvPr/>
        </p:nvSpPr>
        <p:spPr>
          <a:xfrm>
            <a:off x="285721" y="214290"/>
            <a:ext cx="8572560" cy="655308"/>
          </a:xfrm>
          <a:prstGeom prst="rect">
            <a:avLst/>
          </a:prstGeom>
        </p:spPr>
        <p:txBody>
          <a:bodyPr vert="horz" wrap="square" lIns="0" tIns="11430" rIns="0" bIns="0" rtlCol="0">
            <a:spAutoFit/>
          </a:bodyPr>
          <a:lstStyle/>
          <a:p>
            <a:pPr marL="12700">
              <a:lnSpc>
                <a:spcPct val="100000"/>
              </a:lnSpc>
              <a:spcBef>
                <a:spcPts val="90"/>
              </a:spcBef>
            </a:pPr>
            <a:endParaRPr lang="el-GR" sz="2050" u="heavy" spc="-25" dirty="0" smtClean="0">
              <a:solidFill>
                <a:srgbClr val="FFFFFF"/>
              </a:solidFill>
              <a:uFill>
                <a:solidFill>
                  <a:srgbClr val="FFFFFF"/>
                </a:solidFill>
              </a:uFill>
              <a:latin typeface="Arial Black" panose="020B0A04020102020204"/>
              <a:cs typeface="Arial Black" panose="020B0A04020102020204"/>
            </a:endParaRPr>
          </a:p>
          <a:p>
            <a:pPr marL="12700">
              <a:lnSpc>
                <a:spcPct val="100000"/>
              </a:lnSpc>
              <a:spcBef>
                <a:spcPts val="90"/>
              </a:spcBef>
            </a:pPr>
            <a:r>
              <a:rPr lang="el-GR" sz="2050" spc="-25" dirty="0">
                <a:solidFill>
                  <a:srgbClr val="FFFFFF"/>
                </a:solidFill>
                <a:uFill>
                  <a:solidFill>
                    <a:srgbClr val="FFFFFF"/>
                  </a:solidFill>
                </a:uFill>
                <a:latin typeface="Arial Black" panose="020B0A04020102020204"/>
                <a:cs typeface="Arial Black" panose="020B0A04020102020204"/>
              </a:rPr>
              <a:t> </a:t>
            </a:r>
            <a:r>
              <a:rPr lang="el-GR" sz="2050" spc="-25" dirty="0" smtClean="0">
                <a:solidFill>
                  <a:srgbClr val="FFFFFF"/>
                </a:solidFill>
                <a:uFill>
                  <a:solidFill>
                    <a:srgbClr val="FFFFFF"/>
                  </a:solidFill>
                </a:uFill>
                <a:latin typeface="Arial Black" panose="020B0A04020102020204"/>
                <a:cs typeface="Arial Black" panose="020B0A04020102020204"/>
              </a:rPr>
              <a:t>                           </a:t>
            </a:r>
            <a:r>
              <a:rPr lang="el-GR" sz="2050" u="heavy" spc="-25" dirty="0" smtClean="0">
                <a:solidFill>
                  <a:srgbClr val="FFFFFF"/>
                </a:solidFill>
                <a:uFill>
                  <a:solidFill>
                    <a:srgbClr val="FFFFFF"/>
                  </a:solidFill>
                </a:uFill>
                <a:latin typeface="Arial Black" panose="020B0A04020102020204"/>
                <a:cs typeface="Arial Black" panose="020B0A04020102020204"/>
              </a:rPr>
              <a:t> </a:t>
            </a:r>
            <a:r>
              <a:rPr sz="2050" u="heavy" spc="-25" smtClean="0">
                <a:solidFill>
                  <a:srgbClr val="FFFFFF"/>
                </a:solidFill>
                <a:uFill>
                  <a:solidFill>
                    <a:srgbClr val="FFFFFF"/>
                  </a:solidFill>
                </a:uFill>
                <a:latin typeface="Arial Black" panose="020B0A04020102020204"/>
                <a:cs typeface="Arial Black" panose="020B0A04020102020204"/>
              </a:rPr>
              <a:t>WATER</a:t>
            </a:r>
            <a:r>
              <a:rPr sz="2050" u="heavy" spc="-95" smtClean="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JET</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PROPULSION</a:t>
            </a:r>
            <a:endParaRPr sz="205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500380" y="1856739"/>
            <a:ext cx="8214359" cy="3268979"/>
          </a:xfrm>
          <a:prstGeom prst="rect">
            <a:avLst/>
          </a:prstGeom>
        </p:spPr>
      </p:pic>
    </p:spTree>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57158" y="286998"/>
            <a:ext cx="8572500" cy="713740"/>
            <a:chOff x="285750" y="214629"/>
            <a:chExt cx="8572500" cy="71374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grpSp>
      <p:sp>
        <p:nvSpPr>
          <p:cNvPr id="6" name="object 6"/>
          <p:cNvSpPr txBox="1">
            <a:spLocks noGrp="1"/>
          </p:cNvSpPr>
          <p:nvPr>
            <p:ph type="title"/>
          </p:nvPr>
        </p:nvSpPr>
        <p:spPr>
          <a:xfrm>
            <a:off x="357158" y="201928"/>
            <a:ext cx="8501121" cy="328295"/>
          </a:xfrm>
          <a:prstGeom prst="rect">
            <a:avLst/>
          </a:prstGeom>
        </p:spPr>
        <p:txBody>
          <a:bodyPr vert="horz" wrap="square" lIns="0" tIns="12700" rIns="0" bIns="0" rtlCol="0">
            <a:spAutoFit/>
          </a:bodyPr>
          <a:lstStyle/>
          <a:p>
            <a:pPr marL="38100" algn="ctr">
              <a:lnSpc>
                <a:spcPct val="100000"/>
              </a:lnSpc>
              <a:spcBef>
                <a:spcPts val="100"/>
              </a:spcBef>
            </a:pPr>
            <a:r>
              <a:rPr lang="el-GR" sz="2050" b="0" u="none" dirty="0" smtClean="0">
                <a:solidFill>
                  <a:srgbClr val="FFFFFF"/>
                </a:solidFill>
                <a:latin typeface="Arial Black" panose="020B0A04020102020204"/>
                <a:cs typeface="Arial Black" panose="020B0A04020102020204"/>
              </a:rPr>
              <a:t>ΠΡΟΩΣΗ ΜΕ ΔΕΣΜΗ ΝΕΡΟΥ</a:t>
            </a:r>
            <a:endParaRPr sz="2050">
              <a:latin typeface="Arial Black" panose="020B0A04020102020204"/>
              <a:cs typeface="Arial Black" panose="020B0A04020102020204"/>
            </a:endParaRPr>
          </a:p>
        </p:txBody>
      </p:sp>
      <p:sp>
        <p:nvSpPr>
          <p:cNvPr id="7" name="object 7"/>
          <p:cNvSpPr/>
          <p:nvPr/>
        </p:nvSpPr>
        <p:spPr>
          <a:xfrm>
            <a:off x="2583179" y="549909"/>
            <a:ext cx="3977640" cy="0"/>
          </a:xfrm>
          <a:custGeom>
            <a:avLst/>
            <a:gdLst/>
            <a:ahLst/>
            <a:cxnLst/>
            <a:rect l="l" t="t" r="r" b="b"/>
            <a:pathLst>
              <a:path w="3977640">
                <a:moveTo>
                  <a:pt x="0" y="0"/>
                </a:moveTo>
                <a:lnTo>
                  <a:pt x="3977640" y="0"/>
                </a:lnTo>
              </a:path>
            </a:pathLst>
          </a:custGeom>
          <a:ln w="20320">
            <a:solidFill>
              <a:srgbClr val="FFFFFF"/>
            </a:solidFill>
          </a:ln>
        </p:spPr>
        <p:txBody>
          <a:bodyPr wrap="square" lIns="0" tIns="0" rIns="0" bIns="0" rtlCol="0"/>
          <a:lstStyle/>
          <a:p/>
        </p:txBody>
      </p:sp>
      <p:sp>
        <p:nvSpPr>
          <p:cNvPr id="8" name="object 8"/>
          <p:cNvSpPr txBox="1"/>
          <p:nvPr/>
        </p:nvSpPr>
        <p:spPr>
          <a:xfrm>
            <a:off x="2741929" y="557529"/>
            <a:ext cx="3658235" cy="336550"/>
          </a:xfrm>
          <a:prstGeom prst="rect">
            <a:avLst/>
          </a:prstGeom>
        </p:spPr>
        <p:txBody>
          <a:bodyPr vert="horz" wrap="square" lIns="0" tIns="11430" rIns="0" bIns="0" rtlCol="0">
            <a:spAutoFit/>
          </a:bodyPr>
          <a:lstStyle/>
          <a:p>
            <a:pPr marL="12700">
              <a:lnSpc>
                <a:spcPct val="100000"/>
              </a:lnSpc>
              <a:spcBef>
                <a:spcPts val="90"/>
              </a:spcBef>
            </a:pPr>
            <a:r>
              <a:rPr sz="2050" u="heavy" spc="-25" dirty="0">
                <a:solidFill>
                  <a:srgbClr val="FFFFFF"/>
                </a:solidFill>
                <a:uFill>
                  <a:solidFill>
                    <a:srgbClr val="FFFFFF"/>
                  </a:solidFill>
                </a:uFill>
                <a:latin typeface="Arial Black" panose="020B0A04020102020204"/>
                <a:cs typeface="Arial Black" panose="020B0A04020102020204"/>
              </a:rPr>
              <a:t>WATER</a:t>
            </a:r>
            <a:r>
              <a:rPr sz="2050" u="heavy" spc="-9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JET</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PROPULSION</a:t>
            </a:r>
            <a:endParaRPr sz="205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642619" y="1071880"/>
            <a:ext cx="8001000" cy="5500370"/>
          </a:xfrm>
          <a:prstGeom prst="rect">
            <a:avLst/>
          </a:prstGeom>
        </p:spPr>
      </p:pic>
    </p:spTree>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285750" y="213359"/>
            <a:ext cx="8572500" cy="715010"/>
            <a:chOff x="285750" y="213359"/>
            <a:chExt cx="8572500" cy="715010"/>
          </a:xfrm>
        </p:grpSpPr>
        <p:sp>
          <p:nvSpPr>
            <p:cNvPr id="3" name="object 3"/>
            <p:cNvSpPr/>
            <p:nvPr/>
          </p:nvSpPr>
          <p:spPr>
            <a:xfrm>
              <a:off x="285750" y="21462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sp>
          <p:nvSpPr>
            <p:cNvPr id="4" name="object 4"/>
            <p:cNvSpPr/>
            <p:nvPr/>
          </p:nvSpPr>
          <p:spPr>
            <a:xfrm>
              <a:off x="3218179" y="718819"/>
              <a:ext cx="2707640" cy="0"/>
            </a:xfrm>
            <a:custGeom>
              <a:avLst/>
              <a:gdLst/>
              <a:ahLst/>
              <a:cxnLst/>
              <a:rect l="l" t="t" r="r" b="b"/>
              <a:pathLst>
                <a:path w="2707640">
                  <a:moveTo>
                    <a:pt x="0" y="0"/>
                  </a:moveTo>
                  <a:lnTo>
                    <a:pt x="2707640" y="0"/>
                  </a:lnTo>
                </a:path>
              </a:pathLst>
            </a:custGeom>
            <a:ln w="16510">
              <a:solidFill>
                <a:srgbClr val="FFFFFF"/>
              </a:solidFill>
            </a:ln>
          </p:spPr>
          <p:txBody>
            <a:bodyPr wrap="square" lIns="0" tIns="0" rIns="0" bIns="0" rtlCol="0"/>
            <a:lstStyle/>
            <a:p/>
          </p:txBody>
        </p:sp>
        <p:sp>
          <p:nvSpPr>
            <p:cNvPr id="5" name="object 5"/>
            <p:cNvSpPr/>
            <p:nvPr/>
          </p:nvSpPr>
          <p:spPr>
            <a:xfrm>
              <a:off x="285750" y="213359"/>
              <a:ext cx="8572500" cy="713740"/>
            </a:xfrm>
            <a:custGeom>
              <a:avLst/>
              <a:gdLst/>
              <a:ahLst/>
              <a:cxnLst/>
              <a:rect l="l" t="t" r="r" b="b"/>
              <a:pathLst>
                <a:path w="8572500" h="713740">
                  <a:moveTo>
                    <a:pt x="8572500" y="0"/>
                  </a:moveTo>
                  <a:lnTo>
                    <a:pt x="0" y="0"/>
                  </a:lnTo>
                  <a:lnTo>
                    <a:pt x="0" y="713740"/>
                  </a:lnTo>
                  <a:lnTo>
                    <a:pt x="4286250" y="713740"/>
                  </a:lnTo>
                  <a:lnTo>
                    <a:pt x="8572500" y="713740"/>
                  </a:lnTo>
                  <a:lnTo>
                    <a:pt x="8572500" y="0"/>
                  </a:lnTo>
                  <a:close/>
                </a:path>
              </a:pathLst>
            </a:custGeom>
            <a:solidFill>
              <a:srgbClr val="6F2F9F"/>
            </a:solidFill>
          </p:spPr>
          <p:txBody>
            <a:bodyPr wrap="square" lIns="0" tIns="0" rIns="0" bIns="0" rtlCol="0"/>
            <a:lstStyle/>
            <a:p/>
          </p:txBody>
        </p:sp>
      </p:grpSp>
      <p:sp>
        <p:nvSpPr>
          <p:cNvPr id="6" name="object 6"/>
          <p:cNvSpPr txBox="1">
            <a:spLocks noGrp="1"/>
          </p:cNvSpPr>
          <p:nvPr>
            <p:ph type="title"/>
          </p:nvPr>
        </p:nvSpPr>
        <p:spPr>
          <a:xfrm>
            <a:off x="285720" y="201928"/>
            <a:ext cx="8643997" cy="328295"/>
          </a:xfrm>
          <a:prstGeom prst="rect">
            <a:avLst/>
          </a:prstGeom>
        </p:spPr>
        <p:txBody>
          <a:bodyPr vert="horz" wrap="square" lIns="0" tIns="12700" rIns="0" bIns="0" rtlCol="0">
            <a:spAutoFit/>
          </a:bodyPr>
          <a:lstStyle/>
          <a:p>
            <a:pPr marL="38100" algn="ctr">
              <a:lnSpc>
                <a:spcPct val="100000"/>
              </a:lnSpc>
              <a:spcBef>
                <a:spcPts val="100"/>
              </a:spcBef>
            </a:pPr>
            <a:r>
              <a:rPr lang="el-GR" sz="2050" b="0" u="none" dirty="0" smtClean="0">
                <a:solidFill>
                  <a:srgbClr val="FFFFFF"/>
                </a:solidFill>
                <a:latin typeface="Arial Black" panose="020B0A04020102020204"/>
                <a:cs typeface="Arial Black" panose="020B0A04020102020204"/>
              </a:rPr>
              <a:t>ΠΡΟΩΣΗ ΜΕ ΔΕΣΜΗ ΝΕΡΟΥ</a:t>
            </a:r>
            <a:endParaRPr sz="2050">
              <a:latin typeface="Arial Black" panose="020B0A04020102020204"/>
              <a:cs typeface="Arial Black" panose="020B0A04020102020204"/>
            </a:endParaRPr>
          </a:p>
        </p:txBody>
      </p:sp>
      <p:sp>
        <p:nvSpPr>
          <p:cNvPr id="7" name="object 7"/>
          <p:cNvSpPr/>
          <p:nvPr/>
        </p:nvSpPr>
        <p:spPr>
          <a:xfrm>
            <a:off x="2583179" y="549909"/>
            <a:ext cx="3977640" cy="0"/>
          </a:xfrm>
          <a:custGeom>
            <a:avLst/>
            <a:gdLst/>
            <a:ahLst/>
            <a:cxnLst/>
            <a:rect l="l" t="t" r="r" b="b"/>
            <a:pathLst>
              <a:path w="3977640">
                <a:moveTo>
                  <a:pt x="0" y="0"/>
                </a:moveTo>
                <a:lnTo>
                  <a:pt x="3977640" y="0"/>
                </a:lnTo>
              </a:path>
            </a:pathLst>
          </a:custGeom>
          <a:ln w="20320">
            <a:solidFill>
              <a:srgbClr val="FFFFFF"/>
            </a:solidFill>
          </a:ln>
        </p:spPr>
        <p:txBody>
          <a:bodyPr wrap="square" lIns="0" tIns="0" rIns="0" bIns="0" rtlCol="0"/>
          <a:lstStyle/>
          <a:p/>
        </p:txBody>
      </p:sp>
      <p:sp>
        <p:nvSpPr>
          <p:cNvPr id="8" name="object 8"/>
          <p:cNvSpPr txBox="1"/>
          <p:nvPr/>
        </p:nvSpPr>
        <p:spPr>
          <a:xfrm>
            <a:off x="2741929" y="557529"/>
            <a:ext cx="3658235" cy="336550"/>
          </a:xfrm>
          <a:prstGeom prst="rect">
            <a:avLst/>
          </a:prstGeom>
        </p:spPr>
        <p:txBody>
          <a:bodyPr vert="horz" wrap="square" lIns="0" tIns="11430" rIns="0" bIns="0" rtlCol="0">
            <a:spAutoFit/>
          </a:bodyPr>
          <a:lstStyle/>
          <a:p>
            <a:pPr marL="12700">
              <a:lnSpc>
                <a:spcPct val="100000"/>
              </a:lnSpc>
              <a:spcBef>
                <a:spcPts val="90"/>
              </a:spcBef>
            </a:pPr>
            <a:r>
              <a:rPr sz="2050" u="heavy" spc="-25" dirty="0">
                <a:solidFill>
                  <a:srgbClr val="FFFFFF"/>
                </a:solidFill>
                <a:uFill>
                  <a:solidFill>
                    <a:srgbClr val="FFFFFF"/>
                  </a:solidFill>
                </a:uFill>
                <a:latin typeface="Arial Black" panose="020B0A04020102020204"/>
                <a:cs typeface="Arial Black" panose="020B0A04020102020204"/>
              </a:rPr>
              <a:t>WATER</a:t>
            </a:r>
            <a:r>
              <a:rPr sz="2050" u="heavy" spc="-95" dirty="0">
                <a:solidFill>
                  <a:srgbClr val="FFFFFF"/>
                </a:solidFill>
                <a:uFill>
                  <a:solidFill>
                    <a:srgbClr val="FFFFFF"/>
                  </a:solidFill>
                </a:uFill>
                <a:latin typeface="Arial Black" panose="020B0A04020102020204"/>
                <a:cs typeface="Arial Black" panose="020B0A04020102020204"/>
              </a:rPr>
              <a:t> </a:t>
            </a:r>
            <a:r>
              <a:rPr sz="2050" u="heavy" dirty="0">
                <a:solidFill>
                  <a:srgbClr val="FFFFFF"/>
                </a:solidFill>
                <a:uFill>
                  <a:solidFill>
                    <a:srgbClr val="FFFFFF"/>
                  </a:solidFill>
                </a:uFill>
                <a:latin typeface="Arial Black" panose="020B0A04020102020204"/>
                <a:cs typeface="Arial Black" panose="020B0A04020102020204"/>
              </a:rPr>
              <a:t>JET</a:t>
            </a:r>
            <a:r>
              <a:rPr sz="2050" u="heavy" spc="-85" dirty="0">
                <a:solidFill>
                  <a:srgbClr val="FFFFFF"/>
                </a:solidFill>
                <a:uFill>
                  <a:solidFill>
                    <a:srgbClr val="FFFFFF"/>
                  </a:solidFill>
                </a:uFill>
                <a:latin typeface="Arial Black" panose="020B0A04020102020204"/>
                <a:cs typeface="Arial Black" panose="020B0A04020102020204"/>
              </a:rPr>
              <a:t> </a:t>
            </a:r>
            <a:r>
              <a:rPr sz="2050" u="heavy" spc="-10" dirty="0">
                <a:solidFill>
                  <a:srgbClr val="FFFFFF"/>
                </a:solidFill>
                <a:uFill>
                  <a:solidFill>
                    <a:srgbClr val="FFFFFF"/>
                  </a:solidFill>
                </a:uFill>
                <a:latin typeface="Arial Black" panose="020B0A04020102020204"/>
                <a:cs typeface="Arial Black" panose="020B0A04020102020204"/>
              </a:rPr>
              <a:t>PROPULSION</a:t>
            </a:r>
            <a:endParaRPr sz="2050">
              <a:latin typeface="Arial Black" panose="020B0A04020102020204"/>
              <a:cs typeface="Arial Black" panose="020B0A04020102020204"/>
            </a:endParaRPr>
          </a:p>
        </p:txBody>
      </p:sp>
      <p:pic>
        <p:nvPicPr>
          <p:cNvPr id="9" name="object 9"/>
          <p:cNvPicPr/>
          <p:nvPr/>
        </p:nvPicPr>
        <p:blipFill>
          <a:blip r:embed="rId1" cstate="print"/>
          <a:stretch>
            <a:fillRect/>
          </a:stretch>
        </p:blipFill>
        <p:spPr>
          <a:xfrm>
            <a:off x="755650" y="1123950"/>
            <a:ext cx="7500620" cy="5285740"/>
          </a:xfrm>
          <a:prstGeom prst="rect">
            <a:avLst/>
          </a:prstGeom>
        </p:spPr>
      </p:pic>
    </p:spTree>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396240" y="356870"/>
            <a:ext cx="8351520" cy="2857500"/>
          </a:xfrm>
          <a:custGeom>
            <a:avLst/>
            <a:gdLst/>
            <a:ahLst/>
            <a:cxnLst/>
            <a:rect l="l" t="t" r="r" b="b"/>
            <a:pathLst>
              <a:path w="8351520" h="2857500">
                <a:moveTo>
                  <a:pt x="8351519" y="0"/>
                </a:moveTo>
                <a:lnTo>
                  <a:pt x="0" y="0"/>
                </a:lnTo>
                <a:lnTo>
                  <a:pt x="0" y="2857500"/>
                </a:lnTo>
                <a:lnTo>
                  <a:pt x="4175760" y="2857500"/>
                </a:lnTo>
                <a:lnTo>
                  <a:pt x="8351519" y="2857500"/>
                </a:lnTo>
                <a:lnTo>
                  <a:pt x="8351519" y="0"/>
                </a:lnTo>
                <a:close/>
              </a:path>
            </a:pathLst>
          </a:custGeom>
          <a:solidFill>
            <a:srgbClr val="001F5F"/>
          </a:solidFill>
        </p:spPr>
        <p:txBody>
          <a:bodyPr wrap="square" lIns="0" tIns="0" rIns="0" bIns="0" rtlCol="0"/>
          <a:lstStyle/>
          <a:p/>
        </p:txBody>
      </p:sp>
      <p:sp>
        <p:nvSpPr>
          <p:cNvPr id="3" name="object 3"/>
          <p:cNvSpPr txBox="1">
            <a:spLocks noGrp="1"/>
          </p:cNvSpPr>
          <p:nvPr>
            <p:ph type="title"/>
          </p:nvPr>
        </p:nvSpPr>
        <p:spPr>
          <a:xfrm>
            <a:off x="1797050" y="849629"/>
            <a:ext cx="5547360" cy="1791970"/>
          </a:xfrm>
          <a:prstGeom prst="rect">
            <a:avLst/>
          </a:prstGeom>
        </p:spPr>
        <p:txBody>
          <a:bodyPr vert="horz" wrap="square" lIns="0" tIns="87630" rIns="0" bIns="0" rtlCol="0">
            <a:spAutoFit/>
          </a:bodyPr>
          <a:lstStyle/>
          <a:p>
            <a:pPr marL="330835" marR="5080" indent="-318770">
              <a:lnSpc>
                <a:spcPts val="6710"/>
              </a:lnSpc>
              <a:spcBef>
                <a:spcPts val="690"/>
              </a:spcBef>
            </a:pPr>
            <a:r>
              <a:rPr sz="6000" u="sng" spc="-40" dirty="0">
                <a:solidFill>
                  <a:srgbClr val="FFFFFF"/>
                </a:solidFill>
                <a:uFill>
                  <a:solidFill>
                    <a:srgbClr val="FFFFFF"/>
                  </a:solidFill>
                </a:uFill>
              </a:rPr>
              <a:t>ΥΠΟΛΟΓΙΣΜΟΣ</a:t>
            </a:r>
            <a:r>
              <a:rPr sz="6000" u="none" spc="-40" dirty="0">
                <a:solidFill>
                  <a:srgbClr val="FFFFFF"/>
                </a:solidFill>
              </a:rPr>
              <a:t> </a:t>
            </a:r>
            <a:r>
              <a:rPr sz="6000" u="sng" spc="-10" dirty="0">
                <a:solidFill>
                  <a:srgbClr val="FFFFFF"/>
                </a:solidFill>
                <a:uFill>
                  <a:solidFill>
                    <a:srgbClr val="FFFFFF"/>
                  </a:solidFill>
                </a:uFill>
              </a:rPr>
              <a:t>ΠΕΤΡΕΛΑΙΟΥ</a:t>
            </a:r>
            <a:endParaRPr sz="6000"/>
          </a:p>
        </p:txBody>
      </p:sp>
      <p:sp>
        <p:nvSpPr>
          <p:cNvPr id="4" name="object 4"/>
          <p:cNvSpPr/>
          <p:nvPr/>
        </p:nvSpPr>
        <p:spPr>
          <a:xfrm>
            <a:off x="396240" y="3429000"/>
            <a:ext cx="8351520" cy="3072130"/>
          </a:xfrm>
          <a:custGeom>
            <a:avLst/>
            <a:gdLst/>
            <a:ahLst/>
            <a:cxnLst/>
            <a:rect l="l" t="t" r="r" b="b"/>
            <a:pathLst>
              <a:path w="8351520" h="3072129">
                <a:moveTo>
                  <a:pt x="8351519" y="0"/>
                </a:moveTo>
                <a:lnTo>
                  <a:pt x="0" y="0"/>
                </a:lnTo>
                <a:lnTo>
                  <a:pt x="0" y="3072130"/>
                </a:lnTo>
                <a:lnTo>
                  <a:pt x="4175760" y="3072130"/>
                </a:lnTo>
                <a:lnTo>
                  <a:pt x="8351519" y="3072130"/>
                </a:lnTo>
                <a:lnTo>
                  <a:pt x="8351519" y="0"/>
                </a:lnTo>
                <a:close/>
              </a:path>
            </a:pathLst>
          </a:custGeom>
          <a:solidFill>
            <a:srgbClr val="FF0000"/>
          </a:solidFill>
        </p:spPr>
        <p:txBody>
          <a:bodyPr wrap="square" lIns="0" tIns="0" rIns="0" bIns="0" rtlCol="0"/>
          <a:lstStyle/>
          <a:p/>
        </p:txBody>
      </p:sp>
      <p:sp>
        <p:nvSpPr>
          <p:cNvPr id="5" name="object 5"/>
          <p:cNvSpPr txBox="1"/>
          <p:nvPr/>
        </p:nvSpPr>
        <p:spPr>
          <a:xfrm>
            <a:off x="1330960" y="3844290"/>
            <a:ext cx="6475730" cy="2143760"/>
          </a:xfrm>
          <a:prstGeom prst="rect">
            <a:avLst/>
          </a:prstGeom>
        </p:spPr>
        <p:txBody>
          <a:bodyPr vert="horz" wrap="square" lIns="0" tIns="101600" rIns="0" bIns="0" rtlCol="0">
            <a:spAutoFit/>
          </a:bodyPr>
          <a:lstStyle/>
          <a:p>
            <a:pPr marL="647700" marR="5080" indent="-635000">
              <a:lnSpc>
                <a:spcPts val="8040"/>
              </a:lnSpc>
              <a:spcBef>
                <a:spcPts val="800"/>
              </a:spcBef>
            </a:pPr>
            <a:r>
              <a:rPr sz="7200" b="1" u="sng" dirty="0">
                <a:solidFill>
                  <a:srgbClr val="FFFFFF"/>
                </a:solidFill>
                <a:uFill>
                  <a:solidFill>
                    <a:srgbClr val="FFFFFF"/>
                  </a:solidFill>
                </a:uFill>
                <a:latin typeface="Arial" panose="020B0604020202020204"/>
                <a:cs typeface="Arial" panose="020B0604020202020204"/>
              </a:rPr>
              <a:t>Bunker</a:t>
            </a:r>
            <a:r>
              <a:rPr sz="7200" b="1" u="sng" spc="-35" dirty="0">
                <a:solidFill>
                  <a:srgbClr val="FFFFFF"/>
                </a:solidFill>
                <a:uFill>
                  <a:solidFill>
                    <a:srgbClr val="FFFFFF"/>
                  </a:solidFill>
                </a:uFill>
                <a:latin typeface="Arial" panose="020B0604020202020204"/>
                <a:cs typeface="Arial" panose="020B0604020202020204"/>
              </a:rPr>
              <a:t> </a:t>
            </a:r>
            <a:r>
              <a:rPr sz="7200" b="1" u="sng" spc="-10" dirty="0">
                <a:solidFill>
                  <a:srgbClr val="FFFFFF"/>
                </a:solidFill>
                <a:uFill>
                  <a:solidFill>
                    <a:srgbClr val="FFFFFF"/>
                  </a:solidFill>
                </a:uFill>
                <a:latin typeface="Arial" panose="020B0604020202020204"/>
                <a:cs typeface="Arial" panose="020B0604020202020204"/>
              </a:rPr>
              <a:t>Survey</a:t>
            </a:r>
            <a:r>
              <a:rPr sz="7200" b="1" spc="-10" dirty="0">
                <a:solidFill>
                  <a:srgbClr val="FFFFFF"/>
                </a:solidFill>
                <a:latin typeface="Arial" panose="020B0604020202020204"/>
                <a:cs typeface="Arial" panose="020B0604020202020204"/>
              </a:rPr>
              <a:t> </a:t>
            </a:r>
            <a:r>
              <a:rPr sz="7200" b="1" u="sng" spc="-10" dirty="0">
                <a:solidFill>
                  <a:srgbClr val="FFFFFF"/>
                </a:solidFill>
                <a:uFill>
                  <a:solidFill>
                    <a:srgbClr val="FFFFFF"/>
                  </a:solidFill>
                </a:uFill>
                <a:latin typeface="Arial" panose="020B0604020202020204"/>
                <a:cs typeface="Arial" panose="020B0604020202020204"/>
              </a:rPr>
              <a:t>Calculation</a:t>
            </a:r>
            <a:endParaRPr sz="7200">
              <a:latin typeface="Arial" panose="020B0604020202020204"/>
              <a:cs typeface="Arial" panose="020B0604020202020204"/>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4640" y="819150"/>
            <a:ext cx="8397240" cy="5517857"/>
          </a:xfrm>
          <a:prstGeom prst="rect">
            <a:avLst/>
          </a:prstGeom>
        </p:spPr>
        <p:txBody>
          <a:bodyPr vert="horz" wrap="square" lIns="0" tIns="12700" rIns="0" bIns="0" rtlCol="0">
            <a:spAutoFit/>
          </a:bodyPr>
          <a:lstStyle/>
          <a:p>
            <a:pPr marL="12700" marR="5080" indent="85090">
              <a:lnSpc>
                <a:spcPct val="100000"/>
              </a:lnSpc>
              <a:spcBef>
                <a:spcPts val="100"/>
              </a:spcBef>
            </a:pPr>
            <a:r>
              <a:rPr sz="2400" b="1" spc="-30" dirty="0">
                <a:latin typeface="Arial" panose="020B0604020202020204"/>
                <a:cs typeface="Arial" panose="020B0604020202020204"/>
              </a:rPr>
              <a:t>Το</a:t>
            </a:r>
            <a:r>
              <a:rPr sz="2400" b="1" spc="-65" dirty="0">
                <a:latin typeface="Arial" panose="020B0604020202020204"/>
                <a:cs typeface="Arial" panose="020B0604020202020204"/>
              </a:rPr>
              <a:t> </a:t>
            </a:r>
            <a:r>
              <a:rPr sz="2400" b="1" dirty="0">
                <a:latin typeface="Arial" panose="020B0604020202020204"/>
                <a:cs typeface="Arial" panose="020B0604020202020204"/>
              </a:rPr>
              <a:t>καύσιμο</a:t>
            </a:r>
            <a:r>
              <a:rPr sz="2400" b="1" spc="-45" dirty="0">
                <a:latin typeface="Arial" panose="020B0604020202020204"/>
                <a:cs typeface="Arial" panose="020B0604020202020204"/>
              </a:rPr>
              <a:t> </a:t>
            </a:r>
            <a:r>
              <a:rPr sz="2400" b="1" dirty="0">
                <a:latin typeface="Arial" panose="020B0604020202020204"/>
                <a:cs typeface="Arial" panose="020B0604020202020204"/>
              </a:rPr>
              <a:t>πρέπει</a:t>
            </a:r>
            <a:r>
              <a:rPr sz="2400" b="1" spc="-45" dirty="0">
                <a:latin typeface="Arial" panose="020B0604020202020204"/>
                <a:cs typeface="Arial" panose="020B0604020202020204"/>
              </a:rPr>
              <a:t> </a:t>
            </a:r>
            <a:r>
              <a:rPr sz="2400" b="1" dirty="0">
                <a:latin typeface="Arial" panose="020B0604020202020204"/>
                <a:cs typeface="Arial" panose="020B0604020202020204"/>
              </a:rPr>
              <a:t>να</a:t>
            </a:r>
            <a:r>
              <a:rPr sz="2400" b="1" spc="-45" dirty="0">
                <a:latin typeface="Arial" panose="020B0604020202020204"/>
                <a:cs typeface="Arial" panose="020B0604020202020204"/>
              </a:rPr>
              <a:t> </a:t>
            </a:r>
            <a:r>
              <a:rPr sz="2400" b="1" dirty="0">
                <a:latin typeface="Arial" panose="020B0604020202020204"/>
                <a:cs typeface="Arial" panose="020B0604020202020204"/>
              </a:rPr>
              <a:t>εγχύεται</a:t>
            </a:r>
            <a:r>
              <a:rPr sz="2400" b="1" spc="-45" dirty="0">
                <a:latin typeface="Arial" panose="020B0604020202020204"/>
                <a:cs typeface="Arial" panose="020B0604020202020204"/>
              </a:rPr>
              <a:t> </a:t>
            </a:r>
            <a:r>
              <a:rPr sz="2400" b="1" dirty="0">
                <a:latin typeface="Arial" panose="020B0604020202020204"/>
                <a:cs typeface="Arial" panose="020B0604020202020204"/>
              </a:rPr>
              <a:t>με</a:t>
            </a:r>
            <a:r>
              <a:rPr sz="2400" b="1" spc="-40" dirty="0">
                <a:latin typeface="Arial" panose="020B0604020202020204"/>
                <a:cs typeface="Arial" panose="020B0604020202020204"/>
              </a:rPr>
              <a:t> </a:t>
            </a:r>
            <a:r>
              <a:rPr sz="2400" b="1" dirty="0">
                <a:latin typeface="Arial" panose="020B0604020202020204"/>
                <a:cs typeface="Arial" panose="020B0604020202020204"/>
              </a:rPr>
              <a:t>μεγάλη</a:t>
            </a:r>
            <a:r>
              <a:rPr sz="2400" b="1" spc="-45" dirty="0">
                <a:latin typeface="Arial" panose="020B0604020202020204"/>
                <a:cs typeface="Arial" panose="020B0604020202020204"/>
              </a:rPr>
              <a:t> </a:t>
            </a:r>
            <a:r>
              <a:rPr sz="2400" b="1">
                <a:latin typeface="Arial" panose="020B0604020202020204"/>
                <a:cs typeface="Arial" panose="020B0604020202020204"/>
              </a:rPr>
              <a:t>ακρίβεια</a:t>
            </a:r>
            <a:r>
              <a:rPr sz="2400" b="1" spc="-45">
                <a:latin typeface="Arial" panose="020B0604020202020204"/>
                <a:cs typeface="Arial" panose="020B0604020202020204"/>
              </a:rPr>
              <a:t> </a:t>
            </a:r>
            <a:r>
              <a:rPr lang="el-GR" sz="2400" b="1" spc="-10" dirty="0" smtClean="0">
                <a:latin typeface="Arial" panose="020B0604020202020204"/>
                <a:cs typeface="Arial" panose="020B0604020202020204"/>
              </a:rPr>
              <a:t>μέσα</a:t>
            </a:r>
            <a:r>
              <a:rPr sz="2400" b="1" spc="-10" smtClean="0">
                <a:latin typeface="Arial" panose="020B0604020202020204"/>
                <a:cs typeface="Arial" panose="020B0604020202020204"/>
              </a:rPr>
              <a:t> </a:t>
            </a:r>
            <a:r>
              <a:rPr lang="el-GR" sz="2400" b="1" spc="-10" dirty="0" smtClean="0">
                <a:latin typeface="Arial" panose="020B0604020202020204"/>
                <a:cs typeface="Arial" panose="020B0604020202020204"/>
              </a:rPr>
              <a:t>σ</a:t>
            </a:r>
            <a:r>
              <a:rPr sz="2400" b="1" smtClean="0">
                <a:latin typeface="Arial" panose="020B0604020202020204"/>
                <a:cs typeface="Arial" panose="020B0604020202020204"/>
              </a:rPr>
              <a:t>το</a:t>
            </a:r>
            <a:r>
              <a:rPr lang="el-GR" sz="2400" b="1" dirty="0" smtClean="0">
                <a:latin typeface="Arial" panose="020B0604020202020204"/>
                <a:cs typeface="Arial" panose="020B0604020202020204"/>
              </a:rPr>
              <a:t>ν</a:t>
            </a:r>
            <a:r>
              <a:rPr sz="2400" b="1" spc="-80" smtClean="0">
                <a:latin typeface="Arial" panose="020B0604020202020204"/>
                <a:cs typeface="Arial" panose="020B0604020202020204"/>
              </a:rPr>
              <a:t> </a:t>
            </a:r>
            <a:r>
              <a:rPr sz="2400" b="1" smtClean="0">
                <a:latin typeface="Arial" panose="020B0604020202020204"/>
                <a:cs typeface="Arial" panose="020B0604020202020204"/>
              </a:rPr>
              <a:t>κ</a:t>
            </a:r>
            <a:r>
              <a:rPr lang="el-GR" sz="2400" b="1" dirty="0" smtClean="0">
                <a:latin typeface="Arial" panose="020B0604020202020204"/>
                <a:cs typeface="Arial" panose="020B0604020202020204"/>
              </a:rPr>
              <a:t>ύ</a:t>
            </a:r>
            <a:r>
              <a:rPr sz="2400" b="1" smtClean="0">
                <a:latin typeface="Arial" panose="020B0604020202020204"/>
                <a:cs typeface="Arial" panose="020B0604020202020204"/>
              </a:rPr>
              <a:t>λ</a:t>
            </a:r>
            <a:r>
              <a:rPr lang="el-GR" sz="2400" b="1" dirty="0" smtClean="0">
                <a:latin typeface="Arial" panose="020B0604020202020204"/>
                <a:cs typeface="Arial" panose="020B0604020202020204"/>
              </a:rPr>
              <a:t>ι</a:t>
            </a:r>
            <a:r>
              <a:rPr sz="2400" b="1" smtClean="0">
                <a:latin typeface="Arial" panose="020B0604020202020204"/>
                <a:cs typeface="Arial" panose="020B0604020202020204"/>
              </a:rPr>
              <a:t>νδρο</a:t>
            </a:r>
            <a:r>
              <a:rPr sz="2400" b="1" spc="-55" smtClean="0">
                <a:latin typeface="Arial" panose="020B0604020202020204"/>
                <a:cs typeface="Arial" panose="020B0604020202020204"/>
              </a:rPr>
              <a:t> </a:t>
            </a:r>
            <a:r>
              <a:rPr sz="2400" b="1" dirty="0">
                <a:latin typeface="Arial" panose="020B0604020202020204"/>
                <a:cs typeface="Arial" panose="020B0604020202020204"/>
              </a:rPr>
              <a:t>της</a:t>
            </a:r>
            <a:r>
              <a:rPr sz="2400" b="1" spc="-55" dirty="0">
                <a:latin typeface="Arial" panose="020B0604020202020204"/>
                <a:cs typeface="Arial" panose="020B0604020202020204"/>
              </a:rPr>
              <a:t> </a:t>
            </a:r>
            <a:r>
              <a:rPr sz="2400" b="1" dirty="0">
                <a:latin typeface="Arial" panose="020B0604020202020204"/>
                <a:cs typeface="Arial" panose="020B0604020202020204"/>
              </a:rPr>
              <a:t>μηχανής.</a:t>
            </a:r>
            <a:r>
              <a:rPr sz="2400" b="1" spc="-60" dirty="0">
                <a:latin typeface="Arial" panose="020B0604020202020204"/>
                <a:cs typeface="Arial" panose="020B0604020202020204"/>
              </a:rPr>
              <a:t> </a:t>
            </a:r>
            <a:r>
              <a:rPr sz="2400" b="1" dirty="0">
                <a:latin typeface="Arial" panose="020B0604020202020204"/>
                <a:cs typeface="Arial" panose="020B0604020202020204"/>
              </a:rPr>
              <a:t>Ως</a:t>
            </a:r>
            <a:r>
              <a:rPr sz="2400" b="1" spc="-45" dirty="0">
                <a:latin typeface="Arial" panose="020B0604020202020204"/>
                <a:cs typeface="Arial" panose="020B0604020202020204"/>
              </a:rPr>
              <a:t> </a:t>
            </a:r>
            <a:r>
              <a:rPr sz="2400" b="1" dirty="0">
                <a:latin typeface="Arial" panose="020B0604020202020204"/>
                <a:cs typeface="Arial" panose="020B0604020202020204"/>
              </a:rPr>
              <a:t>εκ</a:t>
            </a:r>
            <a:r>
              <a:rPr sz="2400" b="1" spc="-65" dirty="0">
                <a:latin typeface="Arial" panose="020B0604020202020204"/>
                <a:cs typeface="Arial" panose="020B0604020202020204"/>
              </a:rPr>
              <a:t> </a:t>
            </a:r>
            <a:r>
              <a:rPr sz="2400" b="1" spc="-10" dirty="0">
                <a:latin typeface="Arial" panose="020B0604020202020204"/>
                <a:cs typeface="Arial" panose="020B0604020202020204"/>
              </a:rPr>
              <a:t>τούτου</a:t>
            </a:r>
            <a:r>
              <a:rPr sz="2400" b="1" spc="-55" dirty="0">
                <a:latin typeface="Arial" panose="020B0604020202020204"/>
                <a:cs typeface="Arial" panose="020B0604020202020204"/>
              </a:rPr>
              <a:t> </a:t>
            </a:r>
            <a:r>
              <a:rPr sz="2400" b="1" spc="-10" dirty="0">
                <a:latin typeface="Arial" panose="020B0604020202020204"/>
                <a:cs typeface="Arial" panose="020B0604020202020204"/>
              </a:rPr>
              <a:t>απαιτείται</a:t>
            </a:r>
            <a:r>
              <a:rPr sz="2400" b="1" spc="-55" dirty="0">
                <a:latin typeface="Arial" panose="020B0604020202020204"/>
                <a:cs typeface="Arial" panose="020B0604020202020204"/>
              </a:rPr>
              <a:t> </a:t>
            </a:r>
            <a:r>
              <a:rPr sz="2400" b="1" spc="-20" dirty="0">
                <a:latin typeface="Arial" panose="020B0604020202020204"/>
                <a:cs typeface="Arial" panose="020B0604020202020204"/>
              </a:rPr>
              <a:t>πολύ </a:t>
            </a:r>
            <a:r>
              <a:rPr sz="2400" b="1" dirty="0">
                <a:latin typeface="Arial" panose="020B0604020202020204"/>
                <a:cs typeface="Arial" panose="020B0604020202020204"/>
              </a:rPr>
              <a:t>μεγάλη</a:t>
            </a:r>
            <a:r>
              <a:rPr sz="2400" b="1" spc="-55" dirty="0">
                <a:latin typeface="Arial" panose="020B0604020202020204"/>
                <a:cs typeface="Arial" panose="020B0604020202020204"/>
              </a:rPr>
              <a:t> </a:t>
            </a:r>
            <a:r>
              <a:rPr sz="2400" b="1" dirty="0">
                <a:latin typeface="Arial" panose="020B0604020202020204"/>
                <a:cs typeface="Arial" panose="020B0604020202020204"/>
              </a:rPr>
              <a:t>ακρίβεια</a:t>
            </a:r>
            <a:r>
              <a:rPr sz="2400" b="1" spc="-65" dirty="0">
                <a:latin typeface="Arial" panose="020B0604020202020204"/>
                <a:cs typeface="Arial" panose="020B0604020202020204"/>
              </a:rPr>
              <a:t> </a:t>
            </a:r>
            <a:r>
              <a:rPr sz="2400" b="1" spc="-10" dirty="0">
                <a:latin typeface="Arial" panose="020B0604020202020204"/>
                <a:cs typeface="Arial" panose="020B0604020202020204"/>
              </a:rPr>
              <a:t>κατασκευής</a:t>
            </a:r>
            <a:r>
              <a:rPr sz="2400" b="1" spc="-50" dirty="0">
                <a:latin typeface="Arial" panose="020B0604020202020204"/>
                <a:cs typeface="Arial" panose="020B0604020202020204"/>
              </a:rPr>
              <a:t> </a:t>
            </a:r>
            <a:r>
              <a:rPr sz="2400" b="1" dirty="0">
                <a:latin typeface="Arial" panose="020B0604020202020204"/>
                <a:cs typeface="Arial" panose="020B0604020202020204"/>
              </a:rPr>
              <a:t>των</a:t>
            </a:r>
            <a:r>
              <a:rPr sz="2400" b="1" spc="-60" dirty="0">
                <a:latin typeface="Arial" panose="020B0604020202020204"/>
                <a:cs typeface="Arial" panose="020B0604020202020204"/>
              </a:rPr>
              <a:t> </a:t>
            </a:r>
            <a:r>
              <a:rPr sz="2400" b="1" dirty="0">
                <a:latin typeface="Arial" panose="020B0604020202020204"/>
                <a:cs typeface="Arial" panose="020B0604020202020204"/>
              </a:rPr>
              <a:t>τμημάτων</a:t>
            </a:r>
            <a:r>
              <a:rPr sz="2400" b="1" spc="-60" dirty="0">
                <a:latin typeface="Arial" panose="020B0604020202020204"/>
                <a:cs typeface="Arial" panose="020B0604020202020204"/>
              </a:rPr>
              <a:t> </a:t>
            </a:r>
            <a:r>
              <a:rPr sz="2400" b="1" dirty="0">
                <a:latin typeface="Arial" panose="020B0604020202020204"/>
                <a:cs typeface="Arial" panose="020B0604020202020204"/>
              </a:rPr>
              <a:t>της</a:t>
            </a:r>
            <a:r>
              <a:rPr sz="2400" b="1" spc="-50" dirty="0">
                <a:latin typeface="Arial" panose="020B0604020202020204"/>
                <a:cs typeface="Arial" panose="020B0604020202020204"/>
              </a:rPr>
              <a:t> </a:t>
            </a:r>
            <a:r>
              <a:rPr sz="2400" b="1" spc="-10" dirty="0">
                <a:latin typeface="Arial" panose="020B0604020202020204"/>
                <a:cs typeface="Arial" panose="020B0604020202020204"/>
              </a:rPr>
              <a:t>αντλίας </a:t>
            </a:r>
            <a:r>
              <a:rPr sz="2400" b="1" dirty="0">
                <a:latin typeface="Arial" panose="020B0604020202020204"/>
                <a:cs typeface="Arial" panose="020B0604020202020204"/>
              </a:rPr>
              <a:t>που</a:t>
            </a:r>
            <a:r>
              <a:rPr sz="2400" b="1" spc="-95" dirty="0">
                <a:latin typeface="Arial" panose="020B0604020202020204"/>
                <a:cs typeface="Arial" panose="020B0604020202020204"/>
              </a:rPr>
              <a:t> </a:t>
            </a:r>
            <a:r>
              <a:rPr sz="2400" b="1" spc="-10" dirty="0">
                <a:latin typeface="Arial" panose="020B0604020202020204"/>
                <a:cs typeface="Arial" panose="020B0604020202020204"/>
              </a:rPr>
              <a:t>ρυθμίζουν</a:t>
            </a:r>
            <a:r>
              <a:rPr sz="2400" b="1" spc="-75" dirty="0">
                <a:latin typeface="Arial" panose="020B0604020202020204"/>
                <a:cs typeface="Arial" panose="020B0604020202020204"/>
              </a:rPr>
              <a:t> </a:t>
            </a:r>
            <a:r>
              <a:rPr sz="2400" b="1" dirty="0">
                <a:latin typeface="Arial" panose="020B0604020202020204"/>
                <a:cs typeface="Arial" panose="020B0604020202020204"/>
              </a:rPr>
              <a:t>την</a:t>
            </a:r>
            <a:r>
              <a:rPr sz="2400" b="1" spc="-80" dirty="0">
                <a:latin typeface="Arial" panose="020B0604020202020204"/>
                <a:cs typeface="Arial" panose="020B0604020202020204"/>
              </a:rPr>
              <a:t> </a:t>
            </a:r>
            <a:r>
              <a:rPr sz="2400" b="1" spc="-10" dirty="0">
                <a:latin typeface="Arial" panose="020B0604020202020204"/>
                <a:cs typeface="Arial" panose="020B0604020202020204"/>
              </a:rPr>
              <a:t>παροχή</a:t>
            </a:r>
            <a:r>
              <a:rPr sz="2400" b="1" spc="-75" dirty="0">
                <a:latin typeface="Arial" panose="020B0604020202020204"/>
                <a:cs typeface="Arial" panose="020B0604020202020204"/>
              </a:rPr>
              <a:t> </a:t>
            </a:r>
            <a:r>
              <a:rPr sz="2400" b="1" dirty="0">
                <a:latin typeface="Arial" panose="020B0604020202020204"/>
                <a:cs typeface="Arial" panose="020B0604020202020204"/>
              </a:rPr>
              <a:t>του</a:t>
            </a:r>
            <a:r>
              <a:rPr sz="2400" b="1" spc="-80" dirty="0">
                <a:latin typeface="Arial" panose="020B0604020202020204"/>
                <a:cs typeface="Arial" panose="020B0604020202020204"/>
              </a:rPr>
              <a:t> </a:t>
            </a:r>
            <a:r>
              <a:rPr sz="2400" b="1" spc="-10" dirty="0">
                <a:latin typeface="Arial" panose="020B0604020202020204"/>
                <a:cs typeface="Arial" panose="020B0604020202020204"/>
              </a:rPr>
              <a:t>καυσίμου.</a:t>
            </a:r>
            <a:endParaRPr sz="2400">
              <a:latin typeface="Arial" panose="020B0604020202020204"/>
              <a:cs typeface="Arial" panose="020B0604020202020204"/>
            </a:endParaRPr>
          </a:p>
          <a:p>
            <a:pPr>
              <a:lnSpc>
                <a:spcPct val="100000"/>
              </a:lnSpc>
              <a:spcBef>
                <a:spcPts val="50"/>
              </a:spcBef>
            </a:pPr>
            <a:endParaRPr sz="3050">
              <a:latin typeface="Arial" panose="020B0604020202020204"/>
              <a:cs typeface="Arial" panose="020B0604020202020204"/>
            </a:endParaRPr>
          </a:p>
          <a:p>
            <a:pPr marL="12700" marR="57785" indent="85090">
              <a:lnSpc>
                <a:spcPct val="100000"/>
              </a:lnSpc>
            </a:pPr>
            <a:r>
              <a:rPr sz="2400" b="1" spc="-30" dirty="0">
                <a:latin typeface="Arial" panose="020B0604020202020204"/>
                <a:cs typeface="Arial" panose="020B0604020202020204"/>
              </a:rPr>
              <a:t>Το</a:t>
            </a:r>
            <a:r>
              <a:rPr sz="2400" b="1" spc="-100" dirty="0">
                <a:latin typeface="Arial" panose="020B0604020202020204"/>
                <a:cs typeface="Arial" panose="020B0604020202020204"/>
              </a:rPr>
              <a:t> </a:t>
            </a:r>
            <a:r>
              <a:rPr sz="2400" b="1" dirty="0">
                <a:latin typeface="Arial" panose="020B0604020202020204"/>
                <a:cs typeface="Arial" panose="020B0604020202020204"/>
              </a:rPr>
              <a:t>διάκενο</a:t>
            </a:r>
            <a:r>
              <a:rPr sz="2400" b="1" spc="-90" dirty="0">
                <a:latin typeface="Arial" panose="020B0604020202020204"/>
                <a:cs typeface="Arial" panose="020B0604020202020204"/>
              </a:rPr>
              <a:t> </a:t>
            </a:r>
            <a:r>
              <a:rPr sz="2400" b="1" dirty="0">
                <a:latin typeface="Arial" panose="020B0604020202020204"/>
                <a:cs typeface="Arial" panose="020B0604020202020204"/>
              </a:rPr>
              <a:t>μεταξύ</a:t>
            </a:r>
            <a:r>
              <a:rPr sz="2400" b="1" spc="-85" dirty="0">
                <a:latin typeface="Arial" panose="020B0604020202020204"/>
                <a:cs typeface="Arial" panose="020B0604020202020204"/>
              </a:rPr>
              <a:t> </a:t>
            </a:r>
            <a:r>
              <a:rPr sz="2400" b="1" dirty="0">
                <a:latin typeface="Arial" panose="020B0604020202020204"/>
                <a:cs typeface="Arial" panose="020B0604020202020204"/>
              </a:rPr>
              <a:t>του</a:t>
            </a:r>
            <a:r>
              <a:rPr sz="2400" b="1" spc="-80" dirty="0">
                <a:latin typeface="Arial" panose="020B0604020202020204"/>
                <a:cs typeface="Arial" panose="020B0604020202020204"/>
              </a:rPr>
              <a:t> </a:t>
            </a:r>
            <a:r>
              <a:rPr sz="2400" b="1" dirty="0">
                <a:latin typeface="Arial" panose="020B0604020202020204"/>
                <a:cs typeface="Arial" panose="020B0604020202020204"/>
              </a:rPr>
              <a:t>εμβόλου</a:t>
            </a:r>
            <a:r>
              <a:rPr sz="2400" b="1" spc="-90"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του</a:t>
            </a:r>
            <a:r>
              <a:rPr sz="2400" b="1" spc="-90" dirty="0">
                <a:latin typeface="Arial" panose="020B0604020202020204"/>
                <a:cs typeface="Arial" panose="020B0604020202020204"/>
              </a:rPr>
              <a:t> </a:t>
            </a:r>
            <a:r>
              <a:rPr sz="2400" b="1" dirty="0">
                <a:latin typeface="Arial" panose="020B0604020202020204"/>
                <a:cs typeface="Arial" panose="020B0604020202020204"/>
              </a:rPr>
              <a:t>χιτωνίου</a:t>
            </a:r>
            <a:r>
              <a:rPr sz="2400" b="1" spc="-75" dirty="0">
                <a:latin typeface="Arial" panose="020B0604020202020204"/>
                <a:cs typeface="Arial" panose="020B0604020202020204"/>
              </a:rPr>
              <a:t> </a:t>
            </a:r>
            <a:r>
              <a:rPr sz="2400" b="1" spc="-10" dirty="0">
                <a:latin typeface="Arial" panose="020B0604020202020204"/>
                <a:cs typeface="Arial" panose="020B0604020202020204"/>
              </a:rPr>
              <a:t>κυμαίνε- </a:t>
            </a:r>
            <a:r>
              <a:rPr sz="2400" b="1" dirty="0">
                <a:latin typeface="Arial" panose="020B0604020202020204"/>
                <a:cs typeface="Arial" panose="020B0604020202020204"/>
              </a:rPr>
              <a:t>ται</a:t>
            </a:r>
            <a:r>
              <a:rPr sz="2400" b="1" spc="-10" dirty="0">
                <a:latin typeface="Arial" panose="020B0604020202020204"/>
                <a:cs typeface="Arial" panose="020B0604020202020204"/>
              </a:rPr>
              <a:t> </a:t>
            </a:r>
            <a:r>
              <a:rPr sz="2400" b="1" dirty="0">
                <a:latin typeface="Arial" panose="020B0604020202020204"/>
                <a:cs typeface="Arial" panose="020B0604020202020204"/>
              </a:rPr>
              <a:t>ανάλογα</a:t>
            </a:r>
            <a:r>
              <a:rPr sz="2400" b="1" spc="-20" dirty="0">
                <a:latin typeface="Arial" panose="020B0604020202020204"/>
                <a:cs typeface="Arial" panose="020B0604020202020204"/>
              </a:rPr>
              <a:t> </a:t>
            </a:r>
            <a:r>
              <a:rPr sz="2400" b="1" dirty="0">
                <a:latin typeface="Arial" panose="020B0604020202020204"/>
                <a:cs typeface="Arial" panose="020B0604020202020204"/>
              </a:rPr>
              <a:t>με</a:t>
            </a:r>
            <a:r>
              <a:rPr sz="2400" b="1" spc="-25" dirty="0">
                <a:latin typeface="Arial" panose="020B0604020202020204"/>
                <a:cs typeface="Arial" panose="020B0604020202020204"/>
              </a:rPr>
              <a:t> </a:t>
            </a:r>
            <a:r>
              <a:rPr sz="2400" b="1" dirty="0">
                <a:latin typeface="Arial" panose="020B0604020202020204"/>
                <a:cs typeface="Arial" panose="020B0604020202020204"/>
              </a:rPr>
              <a:t>το</a:t>
            </a:r>
            <a:r>
              <a:rPr sz="2400" b="1" spc="-15" dirty="0">
                <a:latin typeface="Arial" panose="020B0604020202020204"/>
                <a:cs typeface="Arial" panose="020B0604020202020204"/>
              </a:rPr>
              <a:t> </a:t>
            </a:r>
            <a:r>
              <a:rPr sz="2400" b="1" dirty="0">
                <a:latin typeface="Arial" panose="020B0604020202020204"/>
                <a:cs typeface="Arial" panose="020B0604020202020204"/>
              </a:rPr>
              <a:t>μέγεθος</a:t>
            </a:r>
            <a:r>
              <a:rPr sz="2400" b="1" spc="-20" dirty="0">
                <a:latin typeface="Arial" panose="020B0604020202020204"/>
                <a:cs typeface="Arial" panose="020B0604020202020204"/>
              </a:rPr>
              <a:t> </a:t>
            </a:r>
            <a:r>
              <a:rPr sz="2400" b="1" dirty="0">
                <a:latin typeface="Arial" panose="020B0604020202020204"/>
                <a:cs typeface="Arial" panose="020B0604020202020204"/>
              </a:rPr>
              <a:t>της</a:t>
            </a:r>
            <a:r>
              <a:rPr sz="2400" b="1" spc="-20" dirty="0">
                <a:latin typeface="Arial" panose="020B0604020202020204"/>
                <a:cs typeface="Arial" panose="020B0604020202020204"/>
              </a:rPr>
              <a:t> </a:t>
            </a:r>
            <a:r>
              <a:rPr sz="2400" b="1" dirty="0">
                <a:latin typeface="Arial" panose="020B0604020202020204"/>
                <a:cs typeface="Arial" panose="020B0604020202020204"/>
              </a:rPr>
              <a:t>αντλίας</a:t>
            </a:r>
            <a:r>
              <a:rPr sz="2400" b="1" spc="-20" dirty="0">
                <a:latin typeface="Arial" panose="020B0604020202020204"/>
                <a:cs typeface="Arial" panose="020B0604020202020204"/>
              </a:rPr>
              <a:t> </a:t>
            </a:r>
            <a:r>
              <a:rPr sz="2400" b="1" dirty="0">
                <a:latin typeface="Arial" panose="020B0604020202020204"/>
                <a:cs typeface="Arial" panose="020B0604020202020204"/>
              </a:rPr>
              <a:t>από</a:t>
            </a:r>
            <a:r>
              <a:rPr sz="2400" b="1" spc="-25" dirty="0">
                <a:latin typeface="Arial" panose="020B0604020202020204"/>
                <a:cs typeface="Arial" panose="020B0604020202020204"/>
              </a:rPr>
              <a:t> </a:t>
            </a:r>
            <a:r>
              <a:rPr sz="2400" b="1" dirty="0">
                <a:latin typeface="Arial" panose="020B0604020202020204"/>
                <a:cs typeface="Arial" panose="020B0604020202020204"/>
              </a:rPr>
              <a:t>4</a:t>
            </a:r>
            <a:r>
              <a:rPr sz="2400" b="1" spc="-20" dirty="0">
                <a:latin typeface="Arial" panose="020B0604020202020204"/>
                <a:cs typeface="Arial" panose="020B0604020202020204"/>
              </a:rPr>
              <a:t> </a:t>
            </a:r>
            <a:r>
              <a:rPr sz="2400" b="1" dirty="0">
                <a:latin typeface="Arial" panose="020B0604020202020204"/>
                <a:cs typeface="Arial" panose="020B0604020202020204"/>
              </a:rPr>
              <a:t>έως</a:t>
            </a:r>
            <a:r>
              <a:rPr sz="2400" b="1" spc="-30" dirty="0">
                <a:latin typeface="Arial" panose="020B0604020202020204"/>
                <a:cs typeface="Arial" panose="020B0604020202020204"/>
              </a:rPr>
              <a:t> </a:t>
            </a:r>
            <a:r>
              <a:rPr sz="2400" b="1" dirty="0">
                <a:latin typeface="Arial" panose="020B0604020202020204"/>
                <a:cs typeface="Arial" panose="020B0604020202020204"/>
              </a:rPr>
              <a:t>20</a:t>
            </a:r>
            <a:r>
              <a:rPr sz="2400" b="1" spc="-20" dirty="0">
                <a:latin typeface="Arial" panose="020B0604020202020204"/>
                <a:cs typeface="Arial" panose="020B0604020202020204"/>
              </a:rPr>
              <a:t> </a:t>
            </a:r>
            <a:r>
              <a:rPr sz="2400" b="1" spc="-25" dirty="0">
                <a:latin typeface="Arial" panose="020B0604020202020204"/>
                <a:cs typeface="Arial" panose="020B0604020202020204"/>
              </a:rPr>
              <a:t>μm.</a:t>
            </a:r>
            <a:endParaRPr sz="2400">
              <a:latin typeface="Arial" panose="020B0604020202020204"/>
              <a:cs typeface="Arial" panose="020B0604020202020204"/>
            </a:endParaRPr>
          </a:p>
          <a:p>
            <a:pPr marL="12700" marR="190500">
              <a:lnSpc>
                <a:spcPct val="100000"/>
              </a:lnSpc>
            </a:pPr>
            <a:r>
              <a:rPr sz="2400" b="1" spc="-30" dirty="0">
                <a:latin typeface="Arial" panose="020B0604020202020204"/>
                <a:cs typeface="Arial" panose="020B0604020202020204"/>
              </a:rPr>
              <a:t>Το</a:t>
            </a:r>
            <a:r>
              <a:rPr sz="2400" b="1" spc="-55" dirty="0">
                <a:latin typeface="Arial" panose="020B0604020202020204"/>
                <a:cs typeface="Arial" panose="020B0604020202020204"/>
              </a:rPr>
              <a:t> </a:t>
            </a:r>
            <a:r>
              <a:rPr sz="2400" b="1" dirty="0">
                <a:latin typeface="Arial" panose="020B0604020202020204"/>
                <a:cs typeface="Arial" panose="020B0604020202020204"/>
              </a:rPr>
              <a:t>μικρό</a:t>
            </a:r>
            <a:r>
              <a:rPr sz="2400" b="1" spc="-45" dirty="0">
                <a:latin typeface="Arial" panose="020B0604020202020204"/>
                <a:cs typeface="Arial" panose="020B0604020202020204"/>
              </a:rPr>
              <a:t> </a:t>
            </a:r>
            <a:r>
              <a:rPr sz="2400" b="1" dirty="0">
                <a:latin typeface="Arial" panose="020B0604020202020204"/>
                <a:cs typeface="Arial" panose="020B0604020202020204"/>
              </a:rPr>
              <a:t>αυτό</a:t>
            </a:r>
            <a:r>
              <a:rPr sz="2400" b="1" spc="-45" dirty="0">
                <a:latin typeface="Arial" panose="020B0604020202020204"/>
                <a:cs typeface="Arial" panose="020B0604020202020204"/>
              </a:rPr>
              <a:t> </a:t>
            </a:r>
            <a:r>
              <a:rPr sz="2400" b="1" dirty="0">
                <a:latin typeface="Arial" panose="020B0604020202020204"/>
                <a:cs typeface="Arial" panose="020B0604020202020204"/>
              </a:rPr>
              <a:t>διάκενο</a:t>
            </a:r>
            <a:r>
              <a:rPr sz="2400" b="1" spc="-45" dirty="0">
                <a:latin typeface="Arial" panose="020B0604020202020204"/>
                <a:cs typeface="Arial" panose="020B0604020202020204"/>
              </a:rPr>
              <a:t> </a:t>
            </a:r>
            <a:r>
              <a:rPr sz="2400" b="1" spc="-10" dirty="0">
                <a:latin typeface="Arial" panose="020B0604020202020204"/>
                <a:cs typeface="Arial" panose="020B0604020202020204"/>
              </a:rPr>
              <a:t>ελαχιστοποιεί</a:t>
            </a:r>
            <a:r>
              <a:rPr sz="2400" b="1" spc="-45" dirty="0">
                <a:latin typeface="Arial" panose="020B0604020202020204"/>
                <a:cs typeface="Arial" panose="020B0604020202020204"/>
              </a:rPr>
              <a:t> </a:t>
            </a:r>
            <a:r>
              <a:rPr sz="2400" b="1" dirty="0">
                <a:latin typeface="Arial" panose="020B0604020202020204"/>
                <a:cs typeface="Arial" panose="020B0604020202020204"/>
              </a:rPr>
              <a:t>τις</a:t>
            </a:r>
            <a:r>
              <a:rPr sz="2400" b="1" spc="-45" dirty="0">
                <a:latin typeface="Arial" panose="020B0604020202020204"/>
                <a:cs typeface="Arial" panose="020B0604020202020204"/>
              </a:rPr>
              <a:t> </a:t>
            </a:r>
            <a:r>
              <a:rPr sz="2400" b="1" dirty="0">
                <a:latin typeface="Arial" panose="020B0604020202020204"/>
                <a:cs typeface="Arial" panose="020B0604020202020204"/>
              </a:rPr>
              <a:t>διαρροές</a:t>
            </a:r>
            <a:r>
              <a:rPr sz="2400" b="1" spc="-40" dirty="0">
                <a:latin typeface="Arial" panose="020B0604020202020204"/>
                <a:cs typeface="Arial" panose="020B0604020202020204"/>
              </a:rPr>
              <a:t> </a:t>
            </a:r>
            <a:r>
              <a:rPr sz="2400" b="1" spc="-10" dirty="0">
                <a:latin typeface="Arial" panose="020B0604020202020204"/>
                <a:cs typeface="Arial" panose="020B0604020202020204"/>
              </a:rPr>
              <a:t>καυσί- </a:t>
            </a:r>
            <a:r>
              <a:rPr sz="2400" b="1" dirty="0">
                <a:latin typeface="Arial" panose="020B0604020202020204"/>
                <a:cs typeface="Arial" panose="020B0604020202020204"/>
              </a:rPr>
              <a:t>μου.</a:t>
            </a:r>
            <a:r>
              <a:rPr sz="2400" b="1" spc="-30" dirty="0">
                <a:latin typeface="Arial" panose="020B0604020202020204"/>
                <a:cs typeface="Arial" panose="020B0604020202020204"/>
              </a:rPr>
              <a:t> </a:t>
            </a:r>
            <a:r>
              <a:rPr sz="2400" b="1" dirty="0">
                <a:latin typeface="Arial" panose="020B0604020202020204"/>
                <a:cs typeface="Arial" panose="020B0604020202020204"/>
              </a:rPr>
              <a:t>Παρ'</a:t>
            </a:r>
            <a:r>
              <a:rPr sz="2400" b="1" spc="-25" dirty="0">
                <a:latin typeface="Arial" panose="020B0604020202020204"/>
                <a:cs typeface="Arial" panose="020B0604020202020204"/>
              </a:rPr>
              <a:t> </a:t>
            </a:r>
            <a:r>
              <a:rPr sz="2400" b="1" dirty="0">
                <a:latin typeface="Arial" panose="020B0604020202020204"/>
                <a:cs typeface="Arial" panose="020B0604020202020204"/>
              </a:rPr>
              <a:t>όλα</a:t>
            </a:r>
            <a:r>
              <a:rPr sz="2400" b="1" spc="-35" dirty="0">
                <a:latin typeface="Arial" panose="020B0604020202020204"/>
                <a:cs typeface="Arial" panose="020B0604020202020204"/>
              </a:rPr>
              <a:t> </a:t>
            </a:r>
            <a:r>
              <a:rPr sz="2400" b="1" dirty="0">
                <a:latin typeface="Arial" panose="020B0604020202020204"/>
                <a:cs typeface="Arial" panose="020B0604020202020204"/>
              </a:rPr>
              <a:t>αυτά</a:t>
            </a:r>
            <a:r>
              <a:rPr sz="2400" b="1" spc="-5" dirty="0">
                <a:latin typeface="Arial" panose="020B0604020202020204"/>
                <a:cs typeface="Arial" panose="020B0604020202020204"/>
              </a:rPr>
              <a:t> </a:t>
            </a:r>
            <a:r>
              <a:rPr sz="2400" b="1" dirty="0">
                <a:solidFill>
                  <a:srgbClr val="00007F"/>
                </a:solidFill>
                <a:latin typeface="Arial" panose="020B0604020202020204"/>
                <a:cs typeface="Arial" panose="020B0604020202020204"/>
              </a:rPr>
              <a:t>μικρή</a:t>
            </a:r>
            <a:r>
              <a:rPr sz="2400" b="1" spc="-3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διαρροή</a:t>
            </a:r>
            <a:r>
              <a:rPr sz="2400" b="1" spc="-25" dirty="0">
                <a:solidFill>
                  <a:srgbClr val="00007F"/>
                </a:solidFill>
                <a:latin typeface="Arial" panose="020B0604020202020204"/>
                <a:cs typeface="Arial" panose="020B0604020202020204"/>
              </a:rPr>
              <a:t> </a:t>
            </a:r>
            <a:r>
              <a:rPr sz="2400" b="1" spc="-10" dirty="0">
                <a:solidFill>
                  <a:srgbClr val="00007F"/>
                </a:solidFill>
                <a:latin typeface="Arial" panose="020B0604020202020204"/>
                <a:cs typeface="Arial" panose="020B0604020202020204"/>
              </a:rPr>
              <a:t>υπάρχει,</a:t>
            </a:r>
            <a:endParaRPr sz="2400">
              <a:latin typeface="Arial" panose="020B0604020202020204"/>
              <a:cs typeface="Arial" panose="020B0604020202020204"/>
            </a:endParaRPr>
          </a:p>
          <a:p>
            <a:pPr marL="12700" marR="2296160">
              <a:lnSpc>
                <a:spcPct val="112000"/>
              </a:lnSpc>
            </a:pPr>
            <a:r>
              <a:rPr sz="2400" b="1" dirty="0">
                <a:solidFill>
                  <a:srgbClr val="00007F"/>
                </a:solidFill>
                <a:latin typeface="Arial" panose="020B0604020202020204"/>
                <a:cs typeface="Arial" panose="020B0604020202020204"/>
              </a:rPr>
              <a:t>η</a:t>
            </a:r>
            <a:r>
              <a:rPr sz="2400" b="1" spc="-5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οποία</a:t>
            </a:r>
            <a:r>
              <a:rPr sz="2400" b="1" spc="-4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συντελεί</a:t>
            </a:r>
            <a:r>
              <a:rPr sz="2400" b="1" spc="-3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στο</a:t>
            </a:r>
            <a:r>
              <a:rPr sz="2400" b="1" spc="-5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έργο</a:t>
            </a:r>
            <a:r>
              <a:rPr sz="2400" b="1" spc="-45" dirty="0">
                <a:solidFill>
                  <a:srgbClr val="00007F"/>
                </a:solidFill>
                <a:latin typeface="Arial" panose="020B0604020202020204"/>
                <a:cs typeface="Arial" panose="020B0604020202020204"/>
              </a:rPr>
              <a:t> </a:t>
            </a:r>
            <a:r>
              <a:rPr sz="2400" b="1">
                <a:solidFill>
                  <a:srgbClr val="00007F"/>
                </a:solidFill>
                <a:latin typeface="Arial" panose="020B0604020202020204"/>
                <a:cs typeface="Arial" panose="020B0604020202020204"/>
              </a:rPr>
              <a:t>της</a:t>
            </a:r>
            <a:r>
              <a:rPr sz="2400" b="1" spc="-40">
                <a:solidFill>
                  <a:srgbClr val="00007F"/>
                </a:solidFill>
                <a:latin typeface="Arial" panose="020B0604020202020204"/>
                <a:cs typeface="Arial" panose="020B0604020202020204"/>
              </a:rPr>
              <a:t> </a:t>
            </a:r>
            <a:r>
              <a:rPr sz="2400" b="1" spc="-10" smtClean="0">
                <a:solidFill>
                  <a:srgbClr val="00007F"/>
                </a:solidFill>
                <a:latin typeface="Arial" panose="020B0604020202020204"/>
                <a:cs typeface="Arial" panose="020B0604020202020204"/>
              </a:rPr>
              <a:t>λ</a:t>
            </a:r>
            <a:r>
              <a:rPr lang="el-GR" sz="2400" b="1" spc="-10" dirty="0" smtClean="0">
                <a:solidFill>
                  <a:srgbClr val="00007F"/>
                </a:solidFill>
                <a:latin typeface="Arial" panose="020B0604020202020204"/>
                <a:cs typeface="Arial" panose="020B0604020202020204"/>
              </a:rPr>
              <a:t>ί</a:t>
            </a:r>
            <a:r>
              <a:rPr sz="2400" b="1" spc="-10" smtClean="0">
                <a:solidFill>
                  <a:srgbClr val="00007F"/>
                </a:solidFill>
                <a:latin typeface="Arial" panose="020B0604020202020204"/>
                <a:cs typeface="Arial" panose="020B0604020202020204"/>
              </a:rPr>
              <a:t>π</a:t>
            </a:r>
            <a:r>
              <a:rPr lang="el-GR" sz="2400" b="1" spc="-10" dirty="0" smtClean="0">
                <a:solidFill>
                  <a:srgbClr val="00007F"/>
                </a:solidFill>
                <a:latin typeface="Arial" panose="020B0604020202020204"/>
                <a:cs typeface="Arial" panose="020B0604020202020204"/>
              </a:rPr>
              <a:t>α</a:t>
            </a:r>
            <a:r>
              <a:rPr sz="2400" b="1" spc="-10" smtClean="0">
                <a:solidFill>
                  <a:srgbClr val="00007F"/>
                </a:solidFill>
                <a:latin typeface="Arial" panose="020B0604020202020204"/>
                <a:cs typeface="Arial" panose="020B0604020202020204"/>
              </a:rPr>
              <a:t>νσ</a:t>
            </a:r>
            <a:r>
              <a:rPr lang="el-GR" sz="2400" b="1" spc="-10" dirty="0" smtClean="0">
                <a:solidFill>
                  <a:srgbClr val="00007F"/>
                </a:solidFill>
                <a:latin typeface="Arial" panose="020B0604020202020204"/>
                <a:cs typeface="Arial" panose="020B0604020202020204"/>
              </a:rPr>
              <a:t>η</a:t>
            </a:r>
            <a:r>
              <a:rPr sz="2400" b="1" spc="-10" smtClean="0">
                <a:solidFill>
                  <a:srgbClr val="00007F"/>
                </a:solidFill>
                <a:latin typeface="Arial" panose="020B0604020202020204"/>
                <a:cs typeface="Arial" panose="020B0604020202020204"/>
              </a:rPr>
              <a:t>ς </a:t>
            </a:r>
            <a:r>
              <a:rPr sz="2400" b="1" dirty="0">
                <a:solidFill>
                  <a:srgbClr val="00007F"/>
                </a:solidFill>
                <a:latin typeface="Arial" panose="020B0604020202020204"/>
                <a:cs typeface="Arial" panose="020B0604020202020204"/>
              </a:rPr>
              <a:t>του</a:t>
            </a:r>
            <a:r>
              <a:rPr sz="2400" b="1" spc="-60"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εμβόλου</a:t>
            </a:r>
            <a:r>
              <a:rPr sz="2400" b="1" spc="-55" dirty="0">
                <a:solidFill>
                  <a:srgbClr val="00007F"/>
                </a:solidFill>
                <a:latin typeface="Arial" panose="020B0604020202020204"/>
                <a:cs typeface="Arial" panose="020B0604020202020204"/>
              </a:rPr>
              <a:t> </a:t>
            </a:r>
            <a:r>
              <a:rPr sz="2400" b="1" dirty="0">
                <a:solidFill>
                  <a:srgbClr val="00007F"/>
                </a:solidFill>
                <a:latin typeface="Arial" panose="020B0604020202020204"/>
                <a:cs typeface="Arial" panose="020B0604020202020204"/>
              </a:rPr>
              <a:t>της</a:t>
            </a:r>
            <a:r>
              <a:rPr sz="2400" b="1" spc="-55" dirty="0">
                <a:solidFill>
                  <a:srgbClr val="00007F"/>
                </a:solidFill>
                <a:latin typeface="Arial" panose="020B0604020202020204"/>
                <a:cs typeface="Arial" panose="020B0604020202020204"/>
              </a:rPr>
              <a:t> </a:t>
            </a:r>
            <a:r>
              <a:rPr sz="2400" b="1" spc="-10" dirty="0">
                <a:solidFill>
                  <a:srgbClr val="00007F"/>
                </a:solidFill>
                <a:latin typeface="Arial" panose="020B0604020202020204"/>
                <a:cs typeface="Arial" panose="020B0604020202020204"/>
              </a:rPr>
              <a:t>αντλίας.</a:t>
            </a:r>
            <a:endParaRPr sz="2400">
              <a:latin typeface="Arial" panose="020B0604020202020204"/>
              <a:cs typeface="Arial" panose="020B0604020202020204"/>
            </a:endParaRPr>
          </a:p>
          <a:p>
            <a:pPr marL="12700" marR="2095500" indent="85090">
              <a:lnSpc>
                <a:spcPct val="112000"/>
              </a:lnSpc>
            </a:pPr>
            <a:r>
              <a:rPr sz="2400" b="1" dirty="0">
                <a:latin typeface="Arial" panose="020B0604020202020204"/>
                <a:cs typeface="Arial" panose="020B0604020202020204"/>
              </a:rPr>
              <a:t>Η</a:t>
            </a:r>
            <a:r>
              <a:rPr sz="2400" b="1" spc="-75" dirty="0">
                <a:latin typeface="Arial" panose="020B0604020202020204"/>
                <a:cs typeface="Arial" panose="020B0604020202020204"/>
              </a:rPr>
              <a:t> </a:t>
            </a:r>
            <a:r>
              <a:rPr sz="2400" b="1" spc="-20" dirty="0">
                <a:latin typeface="Arial" panose="020B0604020202020204"/>
                <a:cs typeface="Arial" panose="020B0604020202020204"/>
              </a:rPr>
              <a:t>ποσότητα</a:t>
            </a:r>
            <a:r>
              <a:rPr sz="2400" b="1" spc="-60" dirty="0">
                <a:latin typeface="Arial" panose="020B0604020202020204"/>
                <a:cs typeface="Arial" panose="020B0604020202020204"/>
              </a:rPr>
              <a:t> </a:t>
            </a:r>
            <a:r>
              <a:rPr sz="2400" b="1" dirty="0">
                <a:latin typeface="Arial" panose="020B0604020202020204"/>
                <a:cs typeface="Arial" panose="020B0604020202020204"/>
              </a:rPr>
              <a:t>αυτή</a:t>
            </a:r>
            <a:r>
              <a:rPr sz="2400" b="1" spc="-65" dirty="0">
                <a:latin typeface="Arial" panose="020B0604020202020204"/>
                <a:cs typeface="Arial" panose="020B0604020202020204"/>
              </a:rPr>
              <a:t> </a:t>
            </a:r>
            <a:r>
              <a:rPr sz="2400" b="1" dirty="0">
                <a:latin typeface="Arial" panose="020B0604020202020204"/>
                <a:cs typeface="Arial" panose="020B0604020202020204"/>
              </a:rPr>
              <a:t>του</a:t>
            </a:r>
            <a:r>
              <a:rPr sz="2400" b="1" spc="-70" dirty="0">
                <a:latin typeface="Arial" panose="020B0604020202020204"/>
                <a:cs typeface="Arial" panose="020B0604020202020204"/>
              </a:rPr>
              <a:t> </a:t>
            </a:r>
            <a:r>
              <a:rPr sz="2400" b="1" dirty="0">
                <a:latin typeface="Arial" panose="020B0604020202020204"/>
                <a:cs typeface="Arial" panose="020B0604020202020204"/>
              </a:rPr>
              <a:t>καυσίμου</a:t>
            </a:r>
            <a:r>
              <a:rPr sz="2400" b="1" spc="-65" dirty="0">
                <a:latin typeface="Arial" panose="020B0604020202020204"/>
                <a:cs typeface="Arial" panose="020B0604020202020204"/>
              </a:rPr>
              <a:t> </a:t>
            </a:r>
            <a:r>
              <a:rPr sz="2400" b="1" spc="-10" dirty="0">
                <a:latin typeface="Arial" panose="020B0604020202020204"/>
                <a:cs typeface="Arial" panose="020B0604020202020204"/>
              </a:rPr>
              <a:t>συλλέγεται </a:t>
            </a:r>
            <a:r>
              <a:rPr sz="2400" b="1" dirty="0">
                <a:latin typeface="Arial" panose="020B0604020202020204"/>
                <a:cs typeface="Arial" panose="020B0604020202020204"/>
              </a:rPr>
              <a:t>από</a:t>
            </a:r>
            <a:r>
              <a:rPr sz="2400" b="1" spc="-40" dirty="0">
                <a:latin typeface="Arial" panose="020B0604020202020204"/>
                <a:cs typeface="Arial" panose="020B0604020202020204"/>
              </a:rPr>
              <a:t> </a:t>
            </a:r>
            <a:r>
              <a:rPr sz="2400" b="1" spc="-10" dirty="0">
                <a:latin typeface="Arial" panose="020B0604020202020204"/>
                <a:cs typeface="Arial" panose="020B0604020202020204"/>
              </a:rPr>
              <a:t>κατάλληλες</a:t>
            </a:r>
            <a:r>
              <a:rPr sz="2400" b="1" spc="-30" dirty="0">
                <a:latin typeface="Arial" panose="020B0604020202020204"/>
                <a:cs typeface="Arial" panose="020B0604020202020204"/>
              </a:rPr>
              <a:t> </a:t>
            </a:r>
            <a:r>
              <a:rPr sz="2400" b="1" dirty="0">
                <a:latin typeface="Arial" panose="020B0604020202020204"/>
                <a:cs typeface="Arial" panose="020B0604020202020204"/>
              </a:rPr>
              <a:t>περιμετρικές</a:t>
            </a:r>
            <a:r>
              <a:rPr sz="2400" b="1" spc="-25" dirty="0">
                <a:latin typeface="Arial" panose="020B0604020202020204"/>
                <a:cs typeface="Arial" panose="020B0604020202020204"/>
              </a:rPr>
              <a:t> </a:t>
            </a:r>
            <a:r>
              <a:rPr sz="2400" b="1" spc="-10" dirty="0">
                <a:latin typeface="Arial" panose="020B0604020202020204"/>
                <a:cs typeface="Arial" panose="020B0604020202020204"/>
              </a:rPr>
              <a:t>αυλακώσεις </a:t>
            </a:r>
            <a:r>
              <a:rPr sz="2400" b="1" dirty="0">
                <a:latin typeface="Arial" panose="020B0604020202020204"/>
                <a:cs typeface="Arial" panose="020B0604020202020204"/>
              </a:rPr>
              <a:t>και</a:t>
            </a:r>
            <a:r>
              <a:rPr sz="2400" b="1" spc="-80" dirty="0">
                <a:latin typeface="Arial" panose="020B0604020202020204"/>
                <a:cs typeface="Arial" panose="020B0604020202020204"/>
              </a:rPr>
              <a:t> </a:t>
            </a:r>
            <a:r>
              <a:rPr sz="2400" b="1" dirty="0">
                <a:latin typeface="Arial" panose="020B0604020202020204"/>
                <a:cs typeface="Arial" panose="020B0604020202020204"/>
              </a:rPr>
              <a:t>οδηγείται</a:t>
            </a:r>
            <a:r>
              <a:rPr sz="2400" b="1" spc="-65" dirty="0">
                <a:latin typeface="Arial" panose="020B0604020202020204"/>
                <a:cs typeface="Arial" panose="020B0604020202020204"/>
              </a:rPr>
              <a:t> </a:t>
            </a:r>
            <a:r>
              <a:rPr sz="2400" b="1" dirty="0">
                <a:latin typeface="Arial" panose="020B0604020202020204"/>
                <a:cs typeface="Arial" panose="020B0604020202020204"/>
              </a:rPr>
              <a:t>στην</a:t>
            </a:r>
            <a:r>
              <a:rPr sz="2400" b="1" spc="-65" dirty="0">
                <a:latin typeface="Arial" panose="020B0604020202020204"/>
                <a:cs typeface="Arial" panose="020B0604020202020204"/>
              </a:rPr>
              <a:t> </a:t>
            </a:r>
            <a:r>
              <a:rPr sz="2400" b="1" spc="-10" dirty="0">
                <a:latin typeface="Arial" panose="020B0604020202020204"/>
                <a:cs typeface="Arial" panose="020B0604020202020204"/>
              </a:rPr>
              <a:t>επιστροφή.</a:t>
            </a:r>
            <a:endParaRPr sz="2400">
              <a:latin typeface="Arial" panose="020B0604020202020204"/>
              <a:cs typeface="Arial" panose="020B0604020202020204"/>
            </a:endParaRPr>
          </a:p>
        </p:txBody>
      </p:sp>
      <p:pic>
        <p:nvPicPr>
          <p:cNvPr id="3" name="object 3"/>
          <p:cNvPicPr/>
          <p:nvPr/>
        </p:nvPicPr>
        <p:blipFill>
          <a:blip r:embed="rId1" cstate="print"/>
          <a:stretch>
            <a:fillRect/>
          </a:stretch>
        </p:blipFill>
        <p:spPr>
          <a:xfrm>
            <a:off x="7228840" y="3959859"/>
            <a:ext cx="1670050" cy="2674620"/>
          </a:xfrm>
          <a:prstGeom prst="rect">
            <a:avLst/>
          </a:prstGeom>
        </p:spPr>
      </p:pic>
      <p:grpSp>
        <p:nvGrpSpPr>
          <p:cNvPr id="4" name="object 4"/>
          <p:cNvGrpSpPr/>
          <p:nvPr/>
        </p:nvGrpSpPr>
        <p:grpSpPr>
          <a:xfrm>
            <a:off x="346650" y="-11489"/>
            <a:ext cx="8250555" cy="746125"/>
            <a:chOff x="346650" y="-11489"/>
            <a:chExt cx="8250555" cy="746125"/>
          </a:xfrm>
        </p:grpSpPr>
        <p:sp>
          <p:nvSpPr>
            <p:cNvPr id="5" name="object 5"/>
            <p:cNvSpPr/>
            <p:nvPr/>
          </p:nvSpPr>
          <p:spPr>
            <a:xfrm>
              <a:off x="359409" y="1270"/>
              <a:ext cx="8224520" cy="718820"/>
            </a:xfrm>
            <a:custGeom>
              <a:avLst/>
              <a:gdLst/>
              <a:ahLst/>
              <a:cxnLst/>
              <a:rect l="l" t="t" r="r" b="b"/>
              <a:pathLst>
                <a:path w="8224520" h="718820">
                  <a:moveTo>
                    <a:pt x="8129270" y="2539"/>
                  </a:moveTo>
                  <a:lnTo>
                    <a:pt x="95249" y="2539"/>
                  </a:lnTo>
                  <a:lnTo>
                    <a:pt x="88899" y="5079"/>
                  </a:lnTo>
                  <a:lnTo>
                    <a:pt x="82549" y="6350"/>
                  </a:lnTo>
                  <a:lnTo>
                    <a:pt x="77469" y="8889"/>
                  </a:lnTo>
                  <a:lnTo>
                    <a:pt x="64769" y="13970"/>
                  </a:lnTo>
                  <a:lnTo>
                    <a:pt x="59689" y="16509"/>
                  </a:lnTo>
                  <a:lnTo>
                    <a:pt x="54610" y="20320"/>
                  </a:lnTo>
                  <a:lnTo>
                    <a:pt x="49530" y="22859"/>
                  </a:lnTo>
                  <a:lnTo>
                    <a:pt x="44450" y="26670"/>
                  </a:lnTo>
                  <a:lnTo>
                    <a:pt x="26669" y="44450"/>
                  </a:lnTo>
                  <a:lnTo>
                    <a:pt x="19050" y="54609"/>
                  </a:lnTo>
                  <a:lnTo>
                    <a:pt x="16510" y="59689"/>
                  </a:lnTo>
                  <a:lnTo>
                    <a:pt x="12700" y="66039"/>
                  </a:lnTo>
                  <a:lnTo>
                    <a:pt x="10160" y="71120"/>
                  </a:lnTo>
                  <a:lnTo>
                    <a:pt x="7619" y="77470"/>
                  </a:lnTo>
                  <a:lnTo>
                    <a:pt x="6350" y="82550"/>
                  </a:lnTo>
                  <a:lnTo>
                    <a:pt x="3810" y="88900"/>
                  </a:lnTo>
                  <a:lnTo>
                    <a:pt x="1269" y="101600"/>
                  </a:lnTo>
                  <a:lnTo>
                    <a:pt x="1269" y="107950"/>
                  </a:lnTo>
                  <a:lnTo>
                    <a:pt x="0" y="114300"/>
                  </a:lnTo>
                  <a:lnTo>
                    <a:pt x="0" y="605789"/>
                  </a:lnTo>
                  <a:lnTo>
                    <a:pt x="1269" y="612139"/>
                  </a:lnTo>
                  <a:lnTo>
                    <a:pt x="1269" y="618489"/>
                  </a:lnTo>
                  <a:lnTo>
                    <a:pt x="2539" y="624839"/>
                  </a:lnTo>
                  <a:lnTo>
                    <a:pt x="5079" y="631189"/>
                  </a:lnTo>
                  <a:lnTo>
                    <a:pt x="6350" y="636269"/>
                  </a:lnTo>
                  <a:lnTo>
                    <a:pt x="7619" y="642619"/>
                  </a:lnTo>
                  <a:lnTo>
                    <a:pt x="10160" y="648969"/>
                  </a:lnTo>
                  <a:lnTo>
                    <a:pt x="13969" y="654050"/>
                  </a:lnTo>
                  <a:lnTo>
                    <a:pt x="19050" y="664209"/>
                  </a:lnTo>
                  <a:lnTo>
                    <a:pt x="22860" y="670559"/>
                  </a:lnTo>
                  <a:lnTo>
                    <a:pt x="31750" y="679450"/>
                  </a:lnTo>
                  <a:lnTo>
                    <a:pt x="35560" y="684529"/>
                  </a:lnTo>
                  <a:lnTo>
                    <a:pt x="39369" y="688339"/>
                  </a:lnTo>
                  <a:lnTo>
                    <a:pt x="59689" y="703579"/>
                  </a:lnTo>
                  <a:lnTo>
                    <a:pt x="66039" y="706119"/>
                  </a:lnTo>
                  <a:lnTo>
                    <a:pt x="71119" y="708659"/>
                  </a:lnTo>
                  <a:lnTo>
                    <a:pt x="77469" y="711200"/>
                  </a:lnTo>
                  <a:lnTo>
                    <a:pt x="82549" y="713739"/>
                  </a:lnTo>
                  <a:lnTo>
                    <a:pt x="101599" y="717550"/>
                  </a:lnTo>
                  <a:lnTo>
                    <a:pt x="106680" y="718819"/>
                  </a:lnTo>
                  <a:lnTo>
                    <a:pt x="8117840" y="718819"/>
                  </a:lnTo>
                  <a:lnTo>
                    <a:pt x="8130540" y="716279"/>
                  </a:lnTo>
                  <a:lnTo>
                    <a:pt x="8135620" y="715009"/>
                  </a:lnTo>
                  <a:lnTo>
                    <a:pt x="8141970" y="713739"/>
                  </a:lnTo>
                  <a:lnTo>
                    <a:pt x="8148320" y="711200"/>
                  </a:lnTo>
                  <a:lnTo>
                    <a:pt x="8153400" y="708659"/>
                  </a:lnTo>
                  <a:lnTo>
                    <a:pt x="8159750" y="706119"/>
                  </a:lnTo>
                  <a:lnTo>
                    <a:pt x="8164830" y="702309"/>
                  </a:lnTo>
                  <a:lnTo>
                    <a:pt x="8169910" y="699769"/>
                  </a:lnTo>
                  <a:lnTo>
                    <a:pt x="8185150" y="688339"/>
                  </a:lnTo>
                  <a:lnTo>
                    <a:pt x="8188960" y="683259"/>
                  </a:lnTo>
                  <a:lnTo>
                    <a:pt x="8194040" y="679450"/>
                  </a:lnTo>
                  <a:lnTo>
                    <a:pt x="8205470" y="664209"/>
                  </a:lnTo>
                  <a:lnTo>
                    <a:pt x="8208010" y="659129"/>
                  </a:lnTo>
                  <a:lnTo>
                    <a:pt x="8211820" y="654050"/>
                  </a:lnTo>
                  <a:lnTo>
                    <a:pt x="8214360" y="647700"/>
                  </a:lnTo>
                  <a:lnTo>
                    <a:pt x="8216900" y="642619"/>
                  </a:lnTo>
                  <a:lnTo>
                    <a:pt x="8218170" y="636269"/>
                  </a:lnTo>
                  <a:lnTo>
                    <a:pt x="8220710" y="629919"/>
                  </a:lnTo>
                  <a:lnTo>
                    <a:pt x="8221980" y="624839"/>
                  </a:lnTo>
                  <a:lnTo>
                    <a:pt x="8223250" y="618489"/>
                  </a:lnTo>
                  <a:lnTo>
                    <a:pt x="8223250" y="612139"/>
                  </a:lnTo>
                  <a:lnTo>
                    <a:pt x="8224520" y="605789"/>
                  </a:lnTo>
                  <a:lnTo>
                    <a:pt x="8224520" y="114300"/>
                  </a:lnTo>
                  <a:lnTo>
                    <a:pt x="8223250" y="107950"/>
                  </a:lnTo>
                  <a:lnTo>
                    <a:pt x="8223250" y="101600"/>
                  </a:lnTo>
                  <a:lnTo>
                    <a:pt x="8220710" y="88900"/>
                  </a:lnTo>
                  <a:lnTo>
                    <a:pt x="8218170" y="82550"/>
                  </a:lnTo>
                  <a:lnTo>
                    <a:pt x="8216900" y="77470"/>
                  </a:lnTo>
                  <a:lnTo>
                    <a:pt x="8214360" y="71120"/>
                  </a:lnTo>
                  <a:lnTo>
                    <a:pt x="8211820" y="66039"/>
                  </a:lnTo>
                  <a:lnTo>
                    <a:pt x="8208010" y="59689"/>
                  </a:lnTo>
                  <a:lnTo>
                    <a:pt x="8205470" y="54609"/>
                  </a:lnTo>
                  <a:lnTo>
                    <a:pt x="8197850" y="44450"/>
                  </a:lnTo>
                  <a:lnTo>
                    <a:pt x="8180070" y="26670"/>
                  </a:lnTo>
                  <a:lnTo>
                    <a:pt x="8174990" y="22859"/>
                  </a:lnTo>
                  <a:lnTo>
                    <a:pt x="8169910" y="20320"/>
                  </a:lnTo>
                  <a:lnTo>
                    <a:pt x="8164830" y="16509"/>
                  </a:lnTo>
                  <a:lnTo>
                    <a:pt x="8159750" y="13970"/>
                  </a:lnTo>
                  <a:lnTo>
                    <a:pt x="8153400" y="11429"/>
                  </a:lnTo>
                  <a:lnTo>
                    <a:pt x="8148320" y="8889"/>
                  </a:lnTo>
                  <a:lnTo>
                    <a:pt x="8141970" y="6350"/>
                  </a:lnTo>
                  <a:lnTo>
                    <a:pt x="8135620" y="5079"/>
                  </a:lnTo>
                  <a:lnTo>
                    <a:pt x="8129270" y="2539"/>
                  </a:lnTo>
                  <a:close/>
                </a:path>
                <a:path w="8224520" h="718820">
                  <a:moveTo>
                    <a:pt x="8111490" y="0"/>
                  </a:moveTo>
                  <a:lnTo>
                    <a:pt x="113030" y="0"/>
                  </a:lnTo>
                  <a:lnTo>
                    <a:pt x="106680" y="1270"/>
                  </a:lnTo>
                  <a:lnTo>
                    <a:pt x="101599" y="2539"/>
                  </a:lnTo>
                  <a:lnTo>
                    <a:pt x="8124190" y="2539"/>
                  </a:lnTo>
                  <a:lnTo>
                    <a:pt x="8111490" y="0"/>
                  </a:lnTo>
                  <a:close/>
                </a:path>
              </a:pathLst>
            </a:custGeom>
            <a:solidFill>
              <a:srgbClr val="009900"/>
            </a:solidFill>
          </p:spPr>
          <p:txBody>
            <a:bodyPr wrap="square" lIns="0" tIns="0" rIns="0" bIns="0" rtlCol="0"/>
            <a:lstStyle/>
            <a:p/>
          </p:txBody>
        </p:sp>
        <p:sp>
          <p:nvSpPr>
            <p:cNvPr id="6" name="object 6"/>
            <p:cNvSpPr/>
            <p:nvPr/>
          </p:nvSpPr>
          <p:spPr>
            <a:xfrm>
              <a:off x="359409" y="1270"/>
              <a:ext cx="8224520" cy="718820"/>
            </a:xfrm>
            <a:custGeom>
              <a:avLst/>
              <a:gdLst/>
              <a:ahLst/>
              <a:cxnLst/>
              <a:rect l="l" t="t" r="r" b="b"/>
              <a:pathLst>
                <a:path w="8224520" h="718820">
                  <a:moveTo>
                    <a:pt x="0" y="120650"/>
                  </a:moveTo>
                  <a:lnTo>
                    <a:pt x="0" y="114300"/>
                  </a:lnTo>
                  <a:lnTo>
                    <a:pt x="1269" y="107950"/>
                  </a:lnTo>
                  <a:lnTo>
                    <a:pt x="1269" y="101600"/>
                  </a:lnTo>
                  <a:lnTo>
                    <a:pt x="2539" y="95250"/>
                  </a:lnTo>
                  <a:lnTo>
                    <a:pt x="3810" y="88900"/>
                  </a:lnTo>
                  <a:lnTo>
                    <a:pt x="6350" y="82550"/>
                  </a:lnTo>
                  <a:lnTo>
                    <a:pt x="7619" y="77470"/>
                  </a:lnTo>
                  <a:lnTo>
                    <a:pt x="10160" y="71120"/>
                  </a:lnTo>
                  <a:lnTo>
                    <a:pt x="12700" y="66039"/>
                  </a:lnTo>
                  <a:lnTo>
                    <a:pt x="16510" y="59689"/>
                  </a:lnTo>
                  <a:lnTo>
                    <a:pt x="19050" y="54609"/>
                  </a:lnTo>
                  <a:lnTo>
                    <a:pt x="22860" y="49529"/>
                  </a:lnTo>
                  <a:lnTo>
                    <a:pt x="26669" y="44450"/>
                  </a:lnTo>
                  <a:lnTo>
                    <a:pt x="30479" y="40639"/>
                  </a:lnTo>
                  <a:lnTo>
                    <a:pt x="35560" y="35559"/>
                  </a:lnTo>
                  <a:lnTo>
                    <a:pt x="39369" y="31750"/>
                  </a:lnTo>
                  <a:lnTo>
                    <a:pt x="44450" y="26670"/>
                  </a:lnTo>
                  <a:lnTo>
                    <a:pt x="49530" y="22859"/>
                  </a:lnTo>
                  <a:lnTo>
                    <a:pt x="54610" y="20320"/>
                  </a:lnTo>
                  <a:lnTo>
                    <a:pt x="59689" y="16509"/>
                  </a:lnTo>
                  <a:lnTo>
                    <a:pt x="64769" y="13970"/>
                  </a:lnTo>
                  <a:lnTo>
                    <a:pt x="71119" y="11429"/>
                  </a:lnTo>
                  <a:lnTo>
                    <a:pt x="77469" y="8889"/>
                  </a:lnTo>
                  <a:lnTo>
                    <a:pt x="82549" y="6350"/>
                  </a:lnTo>
                  <a:lnTo>
                    <a:pt x="88899" y="5079"/>
                  </a:lnTo>
                  <a:lnTo>
                    <a:pt x="95249" y="2539"/>
                  </a:lnTo>
                  <a:lnTo>
                    <a:pt x="101599" y="2539"/>
                  </a:lnTo>
                  <a:lnTo>
                    <a:pt x="106680" y="1270"/>
                  </a:lnTo>
                  <a:lnTo>
                    <a:pt x="113030" y="0"/>
                  </a:lnTo>
                  <a:lnTo>
                    <a:pt x="119380" y="0"/>
                  </a:lnTo>
                  <a:lnTo>
                    <a:pt x="8105140" y="0"/>
                  </a:lnTo>
                  <a:lnTo>
                    <a:pt x="8111490" y="0"/>
                  </a:lnTo>
                  <a:lnTo>
                    <a:pt x="8117840" y="1270"/>
                  </a:lnTo>
                  <a:lnTo>
                    <a:pt x="8124190" y="2539"/>
                  </a:lnTo>
                  <a:lnTo>
                    <a:pt x="8129270" y="2539"/>
                  </a:lnTo>
                  <a:lnTo>
                    <a:pt x="8135620" y="5079"/>
                  </a:lnTo>
                  <a:lnTo>
                    <a:pt x="8141970" y="6350"/>
                  </a:lnTo>
                  <a:lnTo>
                    <a:pt x="8148320" y="8889"/>
                  </a:lnTo>
                  <a:lnTo>
                    <a:pt x="8153400" y="11429"/>
                  </a:lnTo>
                  <a:lnTo>
                    <a:pt x="8159750" y="13970"/>
                  </a:lnTo>
                  <a:lnTo>
                    <a:pt x="8164830" y="16509"/>
                  </a:lnTo>
                  <a:lnTo>
                    <a:pt x="8169910" y="20320"/>
                  </a:lnTo>
                  <a:lnTo>
                    <a:pt x="8174990" y="22859"/>
                  </a:lnTo>
                  <a:lnTo>
                    <a:pt x="8180070" y="26670"/>
                  </a:lnTo>
                  <a:lnTo>
                    <a:pt x="8185150" y="31750"/>
                  </a:lnTo>
                  <a:lnTo>
                    <a:pt x="8188960" y="35559"/>
                  </a:lnTo>
                  <a:lnTo>
                    <a:pt x="8208010" y="59689"/>
                  </a:lnTo>
                  <a:lnTo>
                    <a:pt x="8211820" y="66039"/>
                  </a:lnTo>
                  <a:lnTo>
                    <a:pt x="8214360" y="71120"/>
                  </a:lnTo>
                  <a:lnTo>
                    <a:pt x="8216900" y="77470"/>
                  </a:lnTo>
                  <a:lnTo>
                    <a:pt x="8218170" y="82550"/>
                  </a:lnTo>
                  <a:lnTo>
                    <a:pt x="8220710" y="88900"/>
                  </a:lnTo>
                  <a:lnTo>
                    <a:pt x="8221980" y="95250"/>
                  </a:lnTo>
                  <a:lnTo>
                    <a:pt x="8223250" y="101600"/>
                  </a:lnTo>
                  <a:lnTo>
                    <a:pt x="8223250" y="107950"/>
                  </a:lnTo>
                  <a:lnTo>
                    <a:pt x="8224520" y="114300"/>
                  </a:lnTo>
                  <a:lnTo>
                    <a:pt x="8224520" y="120650"/>
                  </a:lnTo>
                  <a:lnTo>
                    <a:pt x="8224520" y="599439"/>
                  </a:lnTo>
                  <a:lnTo>
                    <a:pt x="8224520" y="605789"/>
                  </a:lnTo>
                  <a:lnTo>
                    <a:pt x="8223250" y="612139"/>
                  </a:lnTo>
                  <a:lnTo>
                    <a:pt x="8223250" y="618489"/>
                  </a:lnTo>
                  <a:lnTo>
                    <a:pt x="8221980" y="624839"/>
                  </a:lnTo>
                  <a:lnTo>
                    <a:pt x="8220710" y="629919"/>
                  </a:lnTo>
                  <a:lnTo>
                    <a:pt x="8218170" y="636269"/>
                  </a:lnTo>
                  <a:lnTo>
                    <a:pt x="8216900" y="642619"/>
                  </a:lnTo>
                  <a:lnTo>
                    <a:pt x="8214360" y="647700"/>
                  </a:lnTo>
                  <a:lnTo>
                    <a:pt x="8211820" y="654050"/>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6119"/>
                  </a:lnTo>
                  <a:lnTo>
                    <a:pt x="8153400" y="708659"/>
                  </a:lnTo>
                  <a:lnTo>
                    <a:pt x="8148320" y="711200"/>
                  </a:lnTo>
                  <a:lnTo>
                    <a:pt x="8141970" y="713739"/>
                  </a:lnTo>
                  <a:lnTo>
                    <a:pt x="8135620" y="715009"/>
                  </a:lnTo>
                  <a:lnTo>
                    <a:pt x="8130540" y="716279"/>
                  </a:lnTo>
                  <a:lnTo>
                    <a:pt x="8124190" y="717550"/>
                  </a:lnTo>
                  <a:lnTo>
                    <a:pt x="8117840" y="718819"/>
                  </a:lnTo>
                  <a:lnTo>
                    <a:pt x="8111490" y="718819"/>
                  </a:lnTo>
                  <a:lnTo>
                    <a:pt x="8105140" y="718819"/>
                  </a:lnTo>
                  <a:lnTo>
                    <a:pt x="119380" y="718819"/>
                  </a:lnTo>
                  <a:lnTo>
                    <a:pt x="113030" y="718819"/>
                  </a:lnTo>
                  <a:lnTo>
                    <a:pt x="106680" y="718819"/>
                  </a:lnTo>
                  <a:lnTo>
                    <a:pt x="101599" y="717550"/>
                  </a:lnTo>
                  <a:lnTo>
                    <a:pt x="95249" y="716279"/>
                  </a:lnTo>
                  <a:lnTo>
                    <a:pt x="88899" y="715009"/>
                  </a:lnTo>
                  <a:lnTo>
                    <a:pt x="82549" y="713739"/>
                  </a:lnTo>
                  <a:lnTo>
                    <a:pt x="77469" y="711200"/>
                  </a:lnTo>
                  <a:lnTo>
                    <a:pt x="71119" y="708659"/>
                  </a:lnTo>
                  <a:lnTo>
                    <a:pt x="66039" y="706119"/>
                  </a:lnTo>
                  <a:lnTo>
                    <a:pt x="59689" y="703579"/>
                  </a:lnTo>
                  <a:lnTo>
                    <a:pt x="54610" y="699769"/>
                  </a:lnTo>
                  <a:lnTo>
                    <a:pt x="49530" y="695959"/>
                  </a:lnTo>
                  <a:lnTo>
                    <a:pt x="44450" y="692150"/>
                  </a:lnTo>
                  <a:lnTo>
                    <a:pt x="39369" y="688339"/>
                  </a:lnTo>
                  <a:lnTo>
                    <a:pt x="35560" y="684529"/>
                  </a:lnTo>
                  <a:lnTo>
                    <a:pt x="31750" y="679450"/>
                  </a:lnTo>
                  <a:lnTo>
                    <a:pt x="26669" y="674369"/>
                  </a:lnTo>
                  <a:lnTo>
                    <a:pt x="22860" y="670559"/>
                  </a:lnTo>
                  <a:lnTo>
                    <a:pt x="19050" y="664209"/>
                  </a:lnTo>
                  <a:lnTo>
                    <a:pt x="16510" y="659129"/>
                  </a:lnTo>
                  <a:lnTo>
                    <a:pt x="13969" y="654050"/>
                  </a:lnTo>
                  <a:lnTo>
                    <a:pt x="10160" y="648969"/>
                  </a:lnTo>
                  <a:lnTo>
                    <a:pt x="7619" y="642619"/>
                  </a:lnTo>
                  <a:lnTo>
                    <a:pt x="6350" y="636269"/>
                  </a:lnTo>
                  <a:lnTo>
                    <a:pt x="5079" y="631189"/>
                  </a:lnTo>
                  <a:lnTo>
                    <a:pt x="2539" y="624839"/>
                  </a:lnTo>
                  <a:lnTo>
                    <a:pt x="1269" y="618489"/>
                  </a:lnTo>
                  <a:lnTo>
                    <a:pt x="1269" y="612139"/>
                  </a:lnTo>
                  <a:lnTo>
                    <a:pt x="0" y="605789"/>
                  </a:lnTo>
                  <a:lnTo>
                    <a:pt x="0" y="599439"/>
                  </a:lnTo>
                  <a:lnTo>
                    <a:pt x="0" y="120650"/>
                  </a:lnTo>
                  <a:close/>
                </a:path>
              </a:pathLst>
            </a:custGeom>
            <a:ln w="25518">
              <a:solidFill>
                <a:srgbClr val="FFFFFF"/>
              </a:solidFill>
            </a:ln>
          </p:spPr>
          <p:txBody>
            <a:bodyPr wrap="square" lIns="0" tIns="0" rIns="0" bIns="0" rtlCol="0"/>
            <a:lstStyle/>
            <a:p/>
          </p:txBody>
        </p:sp>
        <p:sp>
          <p:nvSpPr>
            <p:cNvPr id="7" name="object 7"/>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sp>
          <p:nvSpPr>
            <p:cNvPr id="8" name="object 8"/>
            <p:cNvSpPr/>
            <p:nvPr/>
          </p:nvSpPr>
          <p:spPr>
            <a:xfrm>
              <a:off x="359409" y="2540"/>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9" name="object 9"/>
            <p:cNvSpPr/>
            <p:nvPr/>
          </p:nvSpPr>
          <p:spPr>
            <a:xfrm>
              <a:off x="359409" y="2540"/>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10" name="object 10"/>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1" name="object 11"/>
          <p:cNvSpPr txBox="1">
            <a:spLocks noGrp="1"/>
          </p:cNvSpPr>
          <p:nvPr>
            <p:ph type="title"/>
          </p:nvPr>
        </p:nvSpPr>
        <p:spPr>
          <a:xfrm>
            <a:off x="561340" y="226059"/>
            <a:ext cx="4921250" cy="452120"/>
          </a:xfrm>
          <a:prstGeom prst="rect">
            <a:avLst/>
          </a:prstGeom>
        </p:spPr>
        <p:txBody>
          <a:bodyPr vert="horz" wrap="square" lIns="0" tIns="12700" rIns="0" bIns="0" rtlCol="0">
            <a:spAutoFit/>
          </a:bodyPr>
          <a:lstStyle/>
          <a:p>
            <a:pPr marL="12700">
              <a:lnSpc>
                <a:spcPct val="100000"/>
              </a:lnSpc>
              <a:spcBef>
                <a:spcPts val="100"/>
              </a:spcBef>
              <a:tabLst>
                <a:tab pos="2919095" algn="l"/>
              </a:tabLst>
            </a:pPr>
            <a:r>
              <a:rPr lang="el-GR" b="0" i="1" u="none" dirty="0" smtClean="0">
                <a:solidFill>
                  <a:srgbClr val="FFFFFF"/>
                </a:solidFill>
                <a:latin typeface="Calibri" panose="020F0502020204030204"/>
                <a:cs typeface="Calibri" panose="020F0502020204030204"/>
              </a:rPr>
              <a:t> </a:t>
            </a:r>
            <a:r>
              <a:rPr b="0" i="1" u="none" smtClean="0">
                <a:solidFill>
                  <a:srgbClr val="FFFFFF"/>
                </a:solidFill>
                <a:latin typeface="Calibri" panose="020F0502020204030204"/>
                <a:cs typeface="Calibri" panose="020F0502020204030204"/>
              </a:rPr>
              <a:t>	β)</a:t>
            </a:r>
            <a:r>
              <a:rPr b="0" i="1" u="none" spc="-10" smtClean="0">
                <a:solidFill>
                  <a:srgbClr val="FFFFFF"/>
                </a:solidFill>
                <a:latin typeface="Calibri" panose="020F0502020204030204"/>
                <a:cs typeface="Calibri" panose="020F0502020204030204"/>
              </a:rPr>
              <a:t> Περιγραφή</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37490" rIns="0" bIns="0" rtlCol="0">
            <a:spAutoFit/>
          </a:bodyPr>
          <a:lstStyle/>
          <a:p>
            <a:pPr marL="1833245">
              <a:lnSpc>
                <a:spcPct val="100000"/>
              </a:lnSpc>
              <a:spcBef>
                <a:spcPts val="100"/>
              </a:spcBef>
            </a:pPr>
            <a:r>
              <a:rPr u="sng" dirty="0">
                <a:solidFill>
                  <a:srgbClr val="000000"/>
                </a:solidFill>
                <a:uFill>
                  <a:solidFill>
                    <a:srgbClr val="000000"/>
                  </a:solidFill>
                </a:uFill>
              </a:rPr>
              <a:t>Bunker</a:t>
            </a:r>
            <a:r>
              <a:rPr u="sng" spc="-40" dirty="0">
                <a:solidFill>
                  <a:srgbClr val="000000"/>
                </a:solidFill>
                <a:uFill>
                  <a:solidFill>
                    <a:srgbClr val="000000"/>
                  </a:solidFill>
                </a:uFill>
              </a:rPr>
              <a:t> </a:t>
            </a:r>
            <a:r>
              <a:rPr u="sng" dirty="0">
                <a:solidFill>
                  <a:srgbClr val="000000"/>
                </a:solidFill>
                <a:uFill>
                  <a:solidFill>
                    <a:srgbClr val="000000"/>
                  </a:solidFill>
                </a:uFill>
              </a:rPr>
              <a:t>Survey</a:t>
            </a:r>
            <a:r>
              <a:rPr u="sng" spc="-60" dirty="0">
                <a:solidFill>
                  <a:srgbClr val="000000"/>
                </a:solidFill>
                <a:uFill>
                  <a:solidFill>
                    <a:srgbClr val="000000"/>
                  </a:solidFill>
                </a:uFill>
              </a:rPr>
              <a:t> </a:t>
            </a:r>
            <a:r>
              <a:rPr u="sng" spc="-10" dirty="0">
                <a:solidFill>
                  <a:srgbClr val="000000"/>
                </a:solidFill>
                <a:uFill>
                  <a:solidFill>
                    <a:srgbClr val="000000"/>
                  </a:solidFill>
                </a:uFill>
              </a:rPr>
              <a:t>Calculation</a:t>
            </a:r>
            <a:endParaRPr u="sng" spc="-10" dirty="0">
              <a:solidFill>
                <a:srgbClr val="000000"/>
              </a:solidFill>
              <a:uFill>
                <a:solidFill>
                  <a:srgbClr val="000000"/>
                </a:solidFill>
              </a:uFill>
            </a:endParaRPr>
          </a:p>
        </p:txBody>
      </p:sp>
      <p:sp>
        <p:nvSpPr>
          <p:cNvPr id="4" name="object 4"/>
          <p:cNvSpPr txBox="1"/>
          <p:nvPr/>
        </p:nvSpPr>
        <p:spPr>
          <a:xfrm>
            <a:off x="257809" y="1275080"/>
            <a:ext cx="8443595" cy="5336717"/>
          </a:xfrm>
          <a:prstGeom prst="rect">
            <a:avLst/>
          </a:prstGeom>
        </p:spPr>
        <p:txBody>
          <a:bodyPr vert="horz" wrap="square" lIns="0" tIns="36830" rIns="0" bIns="0" rtlCol="0">
            <a:spAutoFit/>
          </a:bodyPr>
          <a:lstStyle/>
          <a:p>
            <a:pPr marL="12700" marR="5080">
              <a:lnSpc>
                <a:spcPts val="2470"/>
              </a:lnSpc>
              <a:spcBef>
                <a:spcPts val="290"/>
              </a:spcBef>
            </a:pPr>
            <a:r>
              <a:rPr sz="2150" b="1" dirty="0">
                <a:latin typeface="Arial" panose="020B0604020202020204"/>
                <a:cs typeface="Arial" panose="020B0604020202020204"/>
              </a:rPr>
              <a:t>Ο</a:t>
            </a:r>
            <a:r>
              <a:rPr sz="2150" b="1" spc="-80" dirty="0">
                <a:latin typeface="Arial" panose="020B0604020202020204"/>
                <a:cs typeface="Arial" panose="020B0604020202020204"/>
              </a:rPr>
              <a:t> </a:t>
            </a:r>
            <a:r>
              <a:rPr sz="2150" b="1" spc="-10" dirty="0">
                <a:latin typeface="Arial" panose="020B0604020202020204"/>
                <a:cs typeface="Arial" panose="020B0604020202020204"/>
              </a:rPr>
              <a:t>ΥΠΟΛΟΓΙΣΜΟΣ</a:t>
            </a:r>
            <a:r>
              <a:rPr sz="2150" b="1" spc="-45" dirty="0">
                <a:latin typeface="Arial" panose="020B0604020202020204"/>
                <a:cs typeface="Arial" panose="020B0604020202020204"/>
              </a:rPr>
              <a:t> </a:t>
            </a:r>
            <a:r>
              <a:rPr sz="2150" b="1" spc="-10" dirty="0">
                <a:latin typeface="Arial" panose="020B0604020202020204"/>
                <a:cs typeface="Arial" panose="020B0604020202020204"/>
              </a:rPr>
              <a:t>ΠΕΤΡΕΛΑΙΟΥ</a:t>
            </a:r>
            <a:r>
              <a:rPr sz="2150" b="1" spc="-45" dirty="0">
                <a:latin typeface="Arial" panose="020B0604020202020204"/>
                <a:cs typeface="Arial" panose="020B0604020202020204"/>
              </a:rPr>
              <a:t> </a:t>
            </a:r>
            <a:r>
              <a:rPr sz="2150" b="1">
                <a:latin typeface="Arial" panose="020B0604020202020204"/>
                <a:cs typeface="Arial" panose="020B0604020202020204"/>
              </a:rPr>
              <a:t>ΕΙΝΑΙ</a:t>
            </a:r>
            <a:r>
              <a:rPr sz="2150" b="1" spc="-130">
                <a:latin typeface="Arial" panose="020B0604020202020204"/>
                <a:cs typeface="Arial" panose="020B0604020202020204"/>
              </a:rPr>
              <a:t> </a:t>
            </a:r>
            <a:r>
              <a:rPr sz="2150" b="1" smtClean="0">
                <a:latin typeface="Arial" panose="020B0604020202020204"/>
                <a:cs typeface="Arial" panose="020B0604020202020204"/>
              </a:rPr>
              <a:t>ΑΠΛO</a:t>
            </a:r>
            <a:r>
              <a:rPr lang="el-GR" sz="2150" b="1" dirty="0">
                <a:latin typeface="Arial" panose="020B0604020202020204"/>
                <a:cs typeface="Arial" panose="020B0604020202020204"/>
              </a:rPr>
              <a:t>Σ</a:t>
            </a:r>
            <a:r>
              <a:rPr sz="2150" b="1" spc="-50" smtClean="0">
                <a:latin typeface="Arial" panose="020B0604020202020204"/>
                <a:cs typeface="Arial" panose="020B0604020202020204"/>
              </a:rPr>
              <a:t> </a:t>
            </a:r>
            <a:r>
              <a:rPr sz="2150" b="1" dirty="0">
                <a:latin typeface="Arial" panose="020B0604020202020204"/>
                <a:cs typeface="Arial" panose="020B0604020202020204"/>
              </a:rPr>
              <a:t>ΚΑΙ</a:t>
            </a:r>
            <a:r>
              <a:rPr sz="2150" b="1" spc="-45" dirty="0">
                <a:latin typeface="Arial" panose="020B0604020202020204"/>
                <a:cs typeface="Arial" panose="020B0604020202020204"/>
              </a:rPr>
              <a:t> </a:t>
            </a:r>
            <a:r>
              <a:rPr sz="2150" b="1" spc="-20" dirty="0">
                <a:latin typeface="Arial" panose="020B0604020202020204"/>
                <a:cs typeface="Arial" panose="020B0604020202020204"/>
              </a:rPr>
              <a:t>ΧΡΕΙΑΖΕΤΑΙ</a:t>
            </a:r>
            <a:r>
              <a:rPr sz="2150" b="1" spc="-45" dirty="0">
                <a:latin typeface="Arial" panose="020B0604020202020204"/>
                <a:cs typeface="Arial" panose="020B0604020202020204"/>
              </a:rPr>
              <a:t> </a:t>
            </a:r>
            <a:r>
              <a:rPr sz="2150" b="1" spc="-25" dirty="0">
                <a:latin typeface="Arial" panose="020B0604020202020204"/>
                <a:cs typeface="Arial" panose="020B0604020202020204"/>
              </a:rPr>
              <a:t>ΤΑ </a:t>
            </a:r>
            <a:r>
              <a:rPr sz="2150" b="1" spc="-10" dirty="0">
                <a:latin typeface="Arial" panose="020B0604020202020204"/>
                <a:cs typeface="Arial" panose="020B0604020202020204"/>
              </a:rPr>
              <a:t>ΑΚΟΛΟΥΘΑ:</a:t>
            </a:r>
            <a:endParaRPr sz="2150">
              <a:latin typeface="Arial" panose="020B0604020202020204"/>
              <a:cs typeface="Arial" panose="020B0604020202020204"/>
            </a:endParaRPr>
          </a:p>
          <a:p>
            <a:pPr marL="393065" marR="2555240" indent="-381000">
              <a:lnSpc>
                <a:spcPts val="2900"/>
              </a:lnSpc>
              <a:spcBef>
                <a:spcPts val="100"/>
              </a:spcBef>
            </a:pPr>
            <a:r>
              <a:rPr sz="3225" spc="-52" baseline="1000" dirty="0">
                <a:solidFill>
                  <a:srgbClr val="FF0000"/>
                </a:solidFill>
                <a:latin typeface="Wingdings" panose="05000000000000000000"/>
                <a:cs typeface="Wingdings" panose="05000000000000000000"/>
              </a:rPr>
              <a:t></a:t>
            </a:r>
            <a:r>
              <a:rPr sz="2150" b="1" spc="-35" dirty="0">
                <a:latin typeface="Arial" panose="020B0604020202020204"/>
                <a:cs typeface="Arial" panose="020B0604020202020204"/>
              </a:rPr>
              <a:t>ΠΙΝΑΚΑΣ</a:t>
            </a:r>
            <a:r>
              <a:rPr sz="2150" b="1" spc="-125" dirty="0">
                <a:latin typeface="Arial" panose="020B0604020202020204"/>
                <a:cs typeface="Arial" panose="020B0604020202020204"/>
              </a:rPr>
              <a:t> </a:t>
            </a:r>
            <a:r>
              <a:rPr sz="2150" b="1" spc="-10" dirty="0">
                <a:latin typeface="Arial" panose="020B0604020202020204"/>
                <a:cs typeface="Arial" panose="020B0604020202020204"/>
              </a:rPr>
              <a:t>ΔΕΔΟΜΕΝΩΝ</a:t>
            </a:r>
            <a:r>
              <a:rPr sz="2150" b="1" spc="-70" dirty="0">
                <a:latin typeface="Arial" panose="020B0604020202020204"/>
                <a:cs typeface="Arial" panose="020B0604020202020204"/>
              </a:rPr>
              <a:t> </a:t>
            </a:r>
            <a:r>
              <a:rPr sz="2150" b="1" dirty="0">
                <a:latin typeface="Arial" panose="020B0604020202020204"/>
                <a:cs typeface="Arial" panose="020B0604020202020204"/>
              </a:rPr>
              <a:t>ΥΨΟΣ</a:t>
            </a:r>
            <a:r>
              <a:rPr sz="2150" b="1" spc="-40" dirty="0">
                <a:latin typeface="Arial" panose="020B0604020202020204"/>
                <a:cs typeface="Arial" panose="020B0604020202020204"/>
              </a:rPr>
              <a:t> </a:t>
            </a:r>
            <a:r>
              <a:rPr sz="2150" b="1">
                <a:latin typeface="Arial" panose="020B0604020202020204"/>
                <a:cs typeface="Arial" panose="020B0604020202020204"/>
              </a:rPr>
              <a:t>ΚΑΙ</a:t>
            </a:r>
            <a:r>
              <a:rPr sz="2150" b="1" spc="-45">
                <a:latin typeface="Arial" panose="020B0604020202020204"/>
                <a:cs typeface="Arial" panose="020B0604020202020204"/>
              </a:rPr>
              <a:t> </a:t>
            </a:r>
            <a:r>
              <a:rPr sz="2150" b="1" spc="-10" smtClean="0">
                <a:latin typeface="Arial" panose="020B0604020202020204"/>
                <a:cs typeface="Arial" panose="020B0604020202020204"/>
              </a:rPr>
              <a:t>ΠΙΝΑΚΑ</a:t>
            </a:r>
            <a:r>
              <a:rPr lang="el-GR" sz="2150" b="1" spc="-10" dirty="0" smtClean="0">
                <a:latin typeface="Arial" panose="020B0604020202020204"/>
                <a:cs typeface="Arial" panose="020B0604020202020204"/>
              </a:rPr>
              <a:t>Σ</a:t>
            </a:r>
            <a:r>
              <a:rPr sz="2150" b="1" spc="-10" smtClean="0">
                <a:latin typeface="Arial" panose="020B0604020202020204"/>
                <a:cs typeface="Arial" panose="020B0604020202020204"/>
              </a:rPr>
              <a:t> </a:t>
            </a:r>
            <a:r>
              <a:rPr sz="2150" b="1" spc="-30" smtClean="0">
                <a:latin typeface="Arial" panose="020B0604020202020204"/>
                <a:cs typeface="Arial" panose="020B0604020202020204"/>
              </a:rPr>
              <a:t>ΧΩΡΗΤΙΚΟΤ</a:t>
            </a:r>
            <a:r>
              <a:rPr lang="el-GR" sz="2150" b="1" spc="-30" dirty="0" smtClean="0">
                <a:latin typeface="Arial" panose="020B0604020202020204"/>
                <a:cs typeface="Arial" panose="020B0604020202020204"/>
              </a:rPr>
              <a:t>Η</a:t>
            </a:r>
            <a:r>
              <a:rPr sz="2150" b="1" spc="-30" smtClean="0">
                <a:latin typeface="Arial" panose="020B0604020202020204"/>
                <a:cs typeface="Arial" panose="020B0604020202020204"/>
              </a:rPr>
              <a:t>ΤΑ</a:t>
            </a:r>
            <a:r>
              <a:rPr lang="el-GR" sz="2150" b="1" spc="-30" dirty="0" smtClean="0">
                <a:latin typeface="Arial" panose="020B0604020202020204"/>
                <a:cs typeface="Arial" panose="020B0604020202020204"/>
              </a:rPr>
              <a:t>Σ</a:t>
            </a:r>
            <a:r>
              <a:rPr sz="2150" b="1" spc="-85" smtClean="0">
                <a:latin typeface="Arial" panose="020B0604020202020204"/>
                <a:cs typeface="Arial" panose="020B0604020202020204"/>
              </a:rPr>
              <a:t> </a:t>
            </a:r>
            <a:r>
              <a:rPr sz="2150" b="1" spc="-10" dirty="0">
                <a:latin typeface="Arial" panose="020B0604020202020204"/>
                <a:cs typeface="Arial" panose="020B0604020202020204"/>
              </a:rPr>
              <a:t>ΔΕΞΑΜΕΝΩΝ.</a:t>
            </a:r>
            <a:endParaRPr sz="2150">
              <a:latin typeface="Arial" panose="020B0604020202020204"/>
              <a:cs typeface="Arial" panose="020B0604020202020204"/>
            </a:endParaRPr>
          </a:p>
          <a:p>
            <a:pPr marL="12700" marR="147955">
              <a:lnSpc>
                <a:spcPct val="96000"/>
              </a:lnSpc>
              <a:spcBef>
                <a:spcPts val="275"/>
              </a:spcBef>
            </a:pPr>
            <a:r>
              <a:rPr sz="2150" b="1" dirty="0">
                <a:latin typeface="Arial" panose="020B0604020202020204"/>
                <a:cs typeface="Arial" panose="020B0604020202020204"/>
              </a:rPr>
              <a:t>ΤΟ</a:t>
            </a:r>
            <a:r>
              <a:rPr sz="2150" b="1" spc="-125" dirty="0">
                <a:latin typeface="Arial" panose="020B0604020202020204"/>
                <a:cs typeface="Arial" panose="020B0604020202020204"/>
              </a:rPr>
              <a:t> </a:t>
            </a:r>
            <a:r>
              <a:rPr sz="2150" b="1" spc="-10" dirty="0">
                <a:latin typeface="Arial" panose="020B0604020202020204"/>
                <a:cs typeface="Arial" panose="020B0604020202020204"/>
              </a:rPr>
              <a:t>ΔΙΟΡΘΩΜΕΝΟ</a:t>
            </a:r>
            <a:r>
              <a:rPr sz="2150" b="1" spc="-80" dirty="0">
                <a:latin typeface="Arial" panose="020B0604020202020204"/>
                <a:cs typeface="Arial" panose="020B0604020202020204"/>
              </a:rPr>
              <a:t> </a:t>
            </a:r>
            <a:r>
              <a:rPr sz="2150" b="1" dirty="0">
                <a:latin typeface="Arial" panose="020B0604020202020204"/>
                <a:cs typeface="Arial" panose="020B0604020202020204"/>
              </a:rPr>
              <a:t>ΥΨΟΣ</a:t>
            </a:r>
            <a:r>
              <a:rPr sz="2150" b="1" spc="-50" dirty="0">
                <a:latin typeface="Arial" panose="020B0604020202020204"/>
                <a:cs typeface="Arial" panose="020B0604020202020204"/>
              </a:rPr>
              <a:t> </a:t>
            </a:r>
            <a:r>
              <a:rPr sz="2150" b="1" dirty="0">
                <a:latin typeface="Arial" panose="020B0604020202020204"/>
                <a:cs typeface="Arial" panose="020B0604020202020204"/>
              </a:rPr>
              <a:t>ΣΗΜΑΙΝΕΙ</a:t>
            </a:r>
            <a:r>
              <a:rPr sz="2150" b="1" spc="-35" dirty="0">
                <a:latin typeface="Arial" panose="020B0604020202020204"/>
                <a:cs typeface="Arial" panose="020B0604020202020204"/>
              </a:rPr>
              <a:t> </a:t>
            </a:r>
            <a:r>
              <a:rPr sz="2150" b="1" dirty="0">
                <a:latin typeface="Arial" panose="020B0604020202020204"/>
                <a:cs typeface="Arial" panose="020B0604020202020204"/>
              </a:rPr>
              <a:t>ΤΟ</a:t>
            </a:r>
            <a:r>
              <a:rPr sz="2150" b="1" spc="-65" dirty="0">
                <a:latin typeface="Arial" panose="020B0604020202020204"/>
                <a:cs typeface="Arial" panose="020B0604020202020204"/>
              </a:rPr>
              <a:t> </a:t>
            </a:r>
            <a:r>
              <a:rPr sz="2150" b="1" dirty="0">
                <a:latin typeface="Arial" panose="020B0604020202020204"/>
                <a:cs typeface="Arial" panose="020B0604020202020204"/>
              </a:rPr>
              <a:t>ΥΨΟΣ</a:t>
            </a:r>
            <a:r>
              <a:rPr sz="2150" b="1" spc="-45" dirty="0">
                <a:latin typeface="Arial" panose="020B0604020202020204"/>
                <a:cs typeface="Arial" panose="020B0604020202020204"/>
              </a:rPr>
              <a:t> </a:t>
            </a:r>
            <a:r>
              <a:rPr sz="2150" b="1" dirty="0">
                <a:latin typeface="Arial" panose="020B0604020202020204"/>
                <a:cs typeface="Arial" panose="020B0604020202020204"/>
              </a:rPr>
              <a:t>ΤΗΣ</a:t>
            </a:r>
            <a:r>
              <a:rPr sz="2150" b="1" spc="-35" dirty="0">
                <a:latin typeface="Arial" panose="020B0604020202020204"/>
                <a:cs typeface="Arial" panose="020B0604020202020204"/>
              </a:rPr>
              <a:t> </a:t>
            </a:r>
            <a:r>
              <a:rPr sz="2150" b="1" spc="-10" dirty="0">
                <a:latin typeface="Arial" panose="020B0604020202020204"/>
                <a:cs typeface="Arial" panose="020B0604020202020204"/>
              </a:rPr>
              <a:t>ΕΛΕΥΘΕΡΗΣ ΕΠΙΦΑΝΕΙΑΣ</a:t>
            </a:r>
            <a:r>
              <a:rPr sz="2150" b="1" spc="-75" dirty="0">
                <a:latin typeface="Arial" panose="020B0604020202020204"/>
                <a:cs typeface="Arial" panose="020B0604020202020204"/>
              </a:rPr>
              <a:t> </a:t>
            </a:r>
            <a:r>
              <a:rPr sz="2150" b="1" dirty="0">
                <a:latin typeface="Arial" panose="020B0604020202020204"/>
                <a:cs typeface="Arial" panose="020B0604020202020204"/>
              </a:rPr>
              <a:t>ΤΟΥ</a:t>
            </a:r>
            <a:r>
              <a:rPr sz="2150" b="1" spc="-50" dirty="0">
                <a:latin typeface="Arial" panose="020B0604020202020204"/>
                <a:cs typeface="Arial" panose="020B0604020202020204"/>
              </a:rPr>
              <a:t> </a:t>
            </a:r>
            <a:r>
              <a:rPr sz="2150" b="1" spc="-10" dirty="0">
                <a:latin typeface="Arial" panose="020B0604020202020204"/>
                <a:cs typeface="Arial" panose="020B0604020202020204"/>
              </a:rPr>
              <a:t>ΠΕΤΡΕΛΑΙΟΥ</a:t>
            </a:r>
            <a:r>
              <a:rPr sz="2150" b="1" spc="-50" dirty="0">
                <a:latin typeface="Arial" panose="020B0604020202020204"/>
                <a:cs typeface="Arial" panose="020B0604020202020204"/>
              </a:rPr>
              <a:t> </a:t>
            </a:r>
            <a:r>
              <a:rPr sz="2150" b="1" dirty="0">
                <a:latin typeface="Arial" panose="020B0604020202020204"/>
                <a:cs typeface="Arial" panose="020B0604020202020204"/>
              </a:rPr>
              <a:t>ΜΕΣΑ</a:t>
            </a:r>
            <a:r>
              <a:rPr sz="2150" b="1" spc="-55" dirty="0">
                <a:latin typeface="Arial" panose="020B0604020202020204"/>
                <a:cs typeface="Arial" panose="020B0604020202020204"/>
              </a:rPr>
              <a:t> </a:t>
            </a:r>
            <a:r>
              <a:rPr sz="2150" b="1" dirty="0">
                <a:latin typeface="Arial" panose="020B0604020202020204"/>
                <a:cs typeface="Arial" panose="020B0604020202020204"/>
              </a:rPr>
              <a:t>ΣΕ</a:t>
            </a:r>
            <a:r>
              <a:rPr sz="2150" b="1" spc="-50" dirty="0">
                <a:latin typeface="Arial" panose="020B0604020202020204"/>
                <a:cs typeface="Arial" panose="020B0604020202020204"/>
              </a:rPr>
              <a:t> </a:t>
            </a:r>
            <a:r>
              <a:rPr sz="2150" b="1" spc="-20" dirty="0">
                <a:latin typeface="Arial" panose="020B0604020202020204"/>
                <a:cs typeface="Arial" panose="020B0604020202020204"/>
              </a:rPr>
              <a:t>ΚΑΘΕ</a:t>
            </a:r>
            <a:r>
              <a:rPr sz="2150" b="1" spc="-125" dirty="0">
                <a:latin typeface="Arial" panose="020B0604020202020204"/>
                <a:cs typeface="Arial" panose="020B0604020202020204"/>
              </a:rPr>
              <a:t> </a:t>
            </a:r>
            <a:r>
              <a:rPr sz="2150" b="1" spc="-10" dirty="0">
                <a:latin typeface="Arial" panose="020B0604020202020204"/>
                <a:cs typeface="Arial" panose="020B0604020202020204"/>
              </a:rPr>
              <a:t>ΔΕΞΑΜΕΝΗ </a:t>
            </a:r>
            <a:r>
              <a:rPr sz="2150" b="1" spc="-50" dirty="0">
                <a:latin typeface="Arial" panose="020B0604020202020204"/>
                <a:cs typeface="Arial" panose="020B0604020202020204"/>
              </a:rPr>
              <a:t>ΜΕΤΑ</a:t>
            </a:r>
            <a:r>
              <a:rPr sz="2150" b="1" spc="-100" dirty="0">
                <a:latin typeface="Arial" panose="020B0604020202020204"/>
                <a:cs typeface="Arial" panose="020B0604020202020204"/>
              </a:rPr>
              <a:t> </a:t>
            </a:r>
            <a:r>
              <a:rPr sz="2150" b="1">
                <a:latin typeface="Arial" panose="020B0604020202020204"/>
                <a:cs typeface="Arial" panose="020B0604020202020204"/>
              </a:rPr>
              <a:t>ΑΠΟ</a:t>
            </a:r>
            <a:r>
              <a:rPr sz="2150" b="1" spc="-145">
                <a:latin typeface="Arial" panose="020B0604020202020204"/>
                <a:cs typeface="Arial" panose="020B0604020202020204"/>
              </a:rPr>
              <a:t> </a:t>
            </a:r>
            <a:r>
              <a:rPr sz="2150" b="1" spc="-10" smtClean="0">
                <a:latin typeface="Arial" panose="020B0604020202020204"/>
                <a:cs typeface="Arial" panose="020B0604020202020204"/>
              </a:rPr>
              <a:t>ΔΙΟΡΘΩΣ</a:t>
            </a:r>
            <a:r>
              <a:rPr lang="el-GR" sz="2150" b="1" spc="-10" dirty="0" smtClean="0">
                <a:latin typeface="Arial" panose="020B0604020202020204"/>
                <a:cs typeface="Arial" panose="020B0604020202020204"/>
              </a:rPr>
              <a:t>Η,</a:t>
            </a:r>
            <a:r>
              <a:rPr sz="2150" b="1" spc="-110" smtClean="0">
                <a:latin typeface="Arial" panose="020B0604020202020204"/>
                <a:cs typeface="Arial" panose="020B0604020202020204"/>
              </a:rPr>
              <a:t> </a:t>
            </a:r>
            <a:r>
              <a:rPr sz="2150" b="1" spc="-20" smtClean="0">
                <a:latin typeface="Arial" panose="020B0604020202020204"/>
                <a:cs typeface="Arial" panose="020B0604020202020204"/>
              </a:rPr>
              <a:t>ΛΟΓ</a:t>
            </a:r>
            <a:r>
              <a:rPr lang="el-GR" sz="2150" b="1" spc="-20" dirty="0" smtClean="0">
                <a:latin typeface="Arial" panose="020B0604020202020204"/>
                <a:cs typeface="Arial" panose="020B0604020202020204"/>
              </a:rPr>
              <a:t>Ω</a:t>
            </a:r>
            <a:r>
              <a:rPr sz="2150" b="1" spc="-125" smtClean="0">
                <a:latin typeface="Arial" panose="020B0604020202020204"/>
                <a:cs typeface="Arial" panose="020B0604020202020204"/>
              </a:rPr>
              <a:t> </a:t>
            </a:r>
            <a:r>
              <a:rPr sz="2150" b="1" smtClean="0">
                <a:latin typeface="Arial" panose="020B0604020202020204"/>
                <a:cs typeface="Arial" panose="020B0604020202020204"/>
              </a:rPr>
              <a:t>ΔΙΑΓΩΓΗ</a:t>
            </a:r>
            <a:r>
              <a:rPr lang="el-GR" sz="2150" b="1" dirty="0" smtClean="0">
                <a:latin typeface="Arial" panose="020B0604020202020204"/>
                <a:cs typeface="Arial" panose="020B0604020202020204"/>
              </a:rPr>
              <a:t>Σ</a:t>
            </a:r>
            <a:r>
              <a:rPr sz="2150" b="1" spc="-40" smtClean="0">
                <a:latin typeface="Arial" panose="020B0604020202020204"/>
                <a:cs typeface="Arial" panose="020B0604020202020204"/>
              </a:rPr>
              <a:t> </a:t>
            </a:r>
            <a:r>
              <a:rPr sz="2150" b="1" dirty="0">
                <a:latin typeface="Arial" panose="020B0604020202020204"/>
                <a:cs typeface="Arial" panose="020B0604020202020204"/>
              </a:rPr>
              <a:t>(TRIM)</a:t>
            </a:r>
            <a:r>
              <a:rPr sz="2150" b="1" spc="-35" dirty="0">
                <a:latin typeface="Arial" panose="020B0604020202020204"/>
                <a:cs typeface="Arial" panose="020B0604020202020204"/>
              </a:rPr>
              <a:t> </a:t>
            </a:r>
            <a:r>
              <a:rPr sz="2150" b="1" spc="-10" dirty="0">
                <a:latin typeface="Arial" panose="020B0604020202020204"/>
                <a:cs typeface="Arial" panose="020B0604020202020204"/>
              </a:rPr>
              <a:t>ΠΛΟΙΟΥ</a:t>
            </a:r>
            <a:r>
              <a:rPr sz="2150" b="1" spc="-35" dirty="0">
                <a:latin typeface="Arial" panose="020B0604020202020204"/>
                <a:cs typeface="Arial" panose="020B0604020202020204"/>
              </a:rPr>
              <a:t> </a:t>
            </a:r>
            <a:r>
              <a:rPr sz="2150" b="1" spc="-25">
                <a:latin typeface="Arial" panose="020B0604020202020204"/>
                <a:cs typeface="Arial" panose="020B0604020202020204"/>
              </a:rPr>
              <a:t>ΚΑΙ </a:t>
            </a:r>
            <a:r>
              <a:rPr sz="2150" b="1" smtClean="0">
                <a:latin typeface="Arial" panose="020B0604020202020204"/>
                <a:cs typeface="Arial" panose="020B0604020202020204"/>
              </a:rPr>
              <a:t>ΚΛΙΣΗ</a:t>
            </a:r>
            <a:r>
              <a:rPr lang="el-GR" sz="2150" b="1" dirty="0" smtClean="0">
                <a:latin typeface="Arial" panose="020B0604020202020204"/>
                <a:cs typeface="Arial" panose="020B0604020202020204"/>
              </a:rPr>
              <a:t>Σ</a:t>
            </a:r>
            <a:r>
              <a:rPr sz="2150" b="1" spc="-40" smtClean="0">
                <a:latin typeface="Arial" panose="020B0604020202020204"/>
                <a:cs typeface="Arial" panose="020B0604020202020204"/>
              </a:rPr>
              <a:t> </a:t>
            </a:r>
            <a:r>
              <a:rPr sz="2150" b="1" spc="-10" dirty="0">
                <a:latin typeface="Arial" panose="020B0604020202020204"/>
                <a:cs typeface="Arial" panose="020B0604020202020204"/>
              </a:rPr>
              <a:t>(HEEL).</a:t>
            </a:r>
            <a:endParaRPr sz="2150">
              <a:latin typeface="Arial" panose="020B0604020202020204"/>
              <a:cs typeface="Arial" panose="020B0604020202020204"/>
            </a:endParaRPr>
          </a:p>
          <a:p>
            <a:pPr marL="383540" marR="3073400" indent="-370840">
              <a:lnSpc>
                <a:spcPct val="112000"/>
              </a:lnSpc>
            </a:pPr>
            <a:r>
              <a:rPr sz="3225" spc="-52" baseline="1000" dirty="0">
                <a:solidFill>
                  <a:srgbClr val="FF0000"/>
                </a:solidFill>
                <a:latin typeface="Wingdings" panose="05000000000000000000"/>
                <a:cs typeface="Wingdings" panose="05000000000000000000"/>
              </a:rPr>
              <a:t></a:t>
            </a:r>
            <a:r>
              <a:rPr sz="2150" b="1" spc="-35" dirty="0">
                <a:latin typeface="Arial" panose="020B0604020202020204"/>
                <a:cs typeface="Arial" panose="020B0604020202020204"/>
              </a:rPr>
              <a:t>ΘΕΡΜΟΚΡΑΣΙΑ</a:t>
            </a:r>
            <a:r>
              <a:rPr sz="2150" b="1" spc="-90" dirty="0">
                <a:latin typeface="Arial" panose="020B0604020202020204"/>
                <a:cs typeface="Arial" panose="020B0604020202020204"/>
              </a:rPr>
              <a:t> </a:t>
            </a:r>
            <a:r>
              <a:rPr sz="2150" b="1" dirty="0">
                <a:latin typeface="Arial" panose="020B0604020202020204"/>
                <a:cs typeface="Arial" panose="020B0604020202020204"/>
              </a:rPr>
              <a:t>ΤΟΥ</a:t>
            </a:r>
            <a:r>
              <a:rPr sz="2150" b="1" spc="-80" dirty="0">
                <a:latin typeface="Arial" panose="020B0604020202020204"/>
                <a:cs typeface="Arial" panose="020B0604020202020204"/>
              </a:rPr>
              <a:t> </a:t>
            </a:r>
            <a:r>
              <a:rPr sz="2150" b="1" spc="-10" dirty="0">
                <a:latin typeface="Arial" panose="020B0604020202020204"/>
                <a:cs typeface="Arial" panose="020B0604020202020204"/>
              </a:rPr>
              <a:t>ΠΕΤΡΕΛΑΙΟΥ</a:t>
            </a:r>
            <a:r>
              <a:rPr sz="2150" b="1" spc="-80" dirty="0">
                <a:latin typeface="Arial" panose="020B0604020202020204"/>
                <a:cs typeface="Arial" panose="020B0604020202020204"/>
              </a:rPr>
              <a:t> </a:t>
            </a:r>
            <a:r>
              <a:rPr sz="2150" b="1" spc="-20" dirty="0">
                <a:latin typeface="Arial" panose="020B0604020202020204"/>
                <a:cs typeface="Arial" panose="020B0604020202020204"/>
              </a:rPr>
              <a:t>ΣΤΙΣ </a:t>
            </a:r>
            <a:r>
              <a:rPr sz="2150" b="1" spc="-10" dirty="0">
                <a:latin typeface="Arial" panose="020B0604020202020204"/>
                <a:cs typeface="Arial" panose="020B0604020202020204"/>
              </a:rPr>
              <a:t>ΔΕΞΑΜΕΝΕΣ</a:t>
            </a:r>
            <a:endParaRPr sz="2150">
              <a:latin typeface="Arial" panose="020B0604020202020204"/>
              <a:cs typeface="Arial" panose="020B0604020202020204"/>
            </a:endParaRPr>
          </a:p>
          <a:p>
            <a:pPr marL="12700">
              <a:lnSpc>
                <a:spcPct val="100000"/>
              </a:lnSpc>
              <a:spcBef>
                <a:spcPts val="320"/>
              </a:spcBef>
            </a:pPr>
            <a:r>
              <a:rPr sz="2150" spc="-40" dirty="0">
                <a:solidFill>
                  <a:srgbClr val="FF0000"/>
                </a:solidFill>
                <a:latin typeface="Wingdings" panose="05000000000000000000"/>
                <a:cs typeface="Wingdings" panose="05000000000000000000"/>
              </a:rPr>
              <a:t></a:t>
            </a:r>
            <a:r>
              <a:rPr sz="2150" b="1" spc="-40" dirty="0">
                <a:latin typeface="Arial" panose="020B0604020202020204"/>
                <a:cs typeface="Arial" panose="020B0604020202020204"/>
              </a:rPr>
              <a:t>ΠΥΚΝΟΤΗΤΑ</a:t>
            </a:r>
            <a:r>
              <a:rPr sz="2150" b="1" spc="-80" dirty="0">
                <a:latin typeface="Arial" panose="020B0604020202020204"/>
                <a:cs typeface="Arial" panose="020B0604020202020204"/>
              </a:rPr>
              <a:t> </a:t>
            </a:r>
            <a:r>
              <a:rPr sz="2150" b="1" dirty="0">
                <a:latin typeface="Arial" panose="020B0604020202020204"/>
                <a:cs typeface="Arial" panose="020B0604020202020204"/>
              </a:rPr>
              <a:t>ΤΟΥ</a:t>
            </a:r>
            <a:r>
              <a:rPr sz="2150" b="1" spc="-80" dirty="0">
                <a:latin typeface="Arial" panose="020B0604020202020204"/>
                <a:cs typeface="Arial" panose="020B0604020202020204"/>
              </a:rPr>
              <a:t> </a:t>
            </a:r>
            <a:r>
              <a:rPr sz="2150" b="1" dirty="0">
                <a:latin typeface="Arial" panose="020B0604020202020204"/>
                <a:cs typeface="Arial" panose="020B0604020202020204"/>
              </a:rPr>
              <a:t>ΠΕΤΡΕΛΑΙΟΥ</a:t>
            </a:r>
            <a:r>
              <a:rPr sz="2150" b="1" spc="-65" dirty="0">
                <a:latin typeface="Arial" panose="020B0604020202020204"/>
                <a:cs typeface="Arial" panose="020B0604020202020204"/>
              </a:rPr>
              <a:t> </a:t>
            </a:r>
            <a:r>
              <a:rPr sz="2150" b="1" dirty="0">
                <a:latin typeface="Arial" panose="020B0604020202020204"/>
                <a:cs typeface="Arial" panose="020B0604020202020204"/>
              </a:rPr>
              <a:t>@</a:t>
            </a:r>
            <a:r>
              <a:rPr sz="2150" b="1" spc="-75" dirty="0">
                <a:latin typeface="Arial" panose="020B0604020202020204"/>
                <a:cs typeface="Arial" panose="020B0604020202020204"/>
              </a:rPr>
              <a:t> </a:t>
            </a:r>
            <a:r>
              <a:rPr sz="2150" b="1" dirty="0">
                <a:latin typeface="Arial" panose="020B0604020202020204"/>
                <a:cs typeface="Arial" panose="020B0604020202020204"/>
              </a:rPr>
              <a:t>15</a:t>
            </a:r>
            <a:r>
              <a:rPr sz="2150" b="1" spc="-75" dirty="0">
                <a:latin typeface="Arial" panose="020B0604020202020204"/>
                <a:cs typeface="Arial" panose="020B0604020202020204"/>
              </a:rPr>
              <a:t> </a:t>
            </a:r>
            <a:r>
              <a:rPr sz="2150" b="1" spc="-25" dirty="0">
                <a:latin typeface="Arial" panose="020B0604020202020204"/>
                <a:cs typeface="Arial" panose="020B0604020202020204"/>
              </a:rPr>
              <a:t>°C</a:t>
            </a:r>
            <a:endParaRPr sz="2150">
              <a:latin typeface="Arial" panose="020B0604020202020204"/>
              <a:cs typeface="Arial" panose="020B0604020202020204"/>
            </a:endParaRPr>
          </a:p>
          <a:p>
            <a:pPr marL="393065" marR="1499870" indent="-381000">
              <a:lnSpc>
                <a:spcPct val="112000"/>
              </a:lnSpc>
              <a:spcBef>
                <a:spcPts val="10"/>
              </a:spcBef>
            </a:pPr>
            <a:r>
              <a:rPr sz="3225" spc="-52" baseline="1000" dirty="0">
                <a:solidFill>
                  <a:srgbClr val="FF0000"/>
                </a:solidFill>
                <a:latin typeface="Wingdings" panose="05000000000000000000"/>
                <a:cs typeface="Wingdings" panose="05000000000000000000"/>
              </a:rPr>
              <a:t></a:t>
            </a:r>
            <a:r>
              <a:rPr sz="2150" b="1" spc="-35" dirty="0">
                <a:latin typeface="Arial" panose="020B0604020202020204"/>
                <a:cs typeface="Arial" panose="020B0604020202020204"/>
              </a:rPr>
              <a:t>ΠΙΝΑΚΑΣ</a:t>
            </a:r>
            <a:r>
              <a:rPr sz="2150" b="1" spc="-120" dirty="0">
                <a:latin typeface="Arial" panose="020B0604020202020204"/>
                <a:cs typeface="Arial" panose="020B0604020202020204"/>
              </a:rPr>
              <a:t> </a:t>
            </a:r>
            <a:r>
              <a:rPr sz="2150" b="1" dirty="0">
                <a:latin typeface="Arial" panose="020B0604020202020204"/>
                <a:cs typeface="Arial" panose="020B0604020202020204"/>
              </a:rPr>
              <a:t>ASTM</a:t>
            </a:r>
            <a:r>
              <a:rPr sz="2150" b="1" spc="-35" dirty="0">
                <a:latin typeface="Arial" panose="020B0604020202020204"/>
                <a:cs typeface="Arial" panose="020B0604020202020204"/>
              </a:rPr>
              <a:t> </a:t>
            </a:r>
            <a:r>
              <a:rPr sz="2150" b="1" dirty="0">
                <a:latin typeface="Arial" panose="020B0604020202020204"/>
                <a:cs typeface="Arial" panose="020B0604020202020204"/>
              </a:rPr>
              <a:t>54B</a:t>
            </a:r>
            <a:r>
              <a:rPr sz="2150" b="1" spc="-35" dirty="0">
                <a:latin typeface="Arial" panose="020B0604020202020204"/>
                <a:cs typeface="Arial" panose="020B0604020202020204"/>
              </a:rPr>
              <a:t> </a:t>
            </a:r>
            <a:r>
              <a:rPr sz="2150" b="1" dirty="0">
                <a:latin typeface="Arial" panose="020B0604020202020204"/>
                <a:cs typeface="Arial" panose="020B0604020202020204"/>
              </a:rPr>
              <a:t>(VCF</a:t>
            </a:r>
            <a:r>
              <a:rPr sz="2150" b="1" spc="-25" dirty="0">
                <a:latin typeface="Arial" panose="020B0604020202020204"/>
                <a:cs typeface="Arial" panose="020B0604020202020204"/>
              </a:rPr>
              <a:t> </a:t>
            </a:r>
            <a:r>
              <a:rPr sz="2150" b="1" dirty="0">
                <a:latin typeface="Arial" panose="020B0604020202020204"/>
                <a:cs typeface="Arial" panose="020B0604020202020204"/>
              </a:rPr>
              <a:t>-</a:t>
            </a:r>
            <a:r>
              <a:rPr sz="2150" b="1" spc="-30" dirty="0">
                <a:latin typeface="Arial" panose="020B0604020202020204"/>
                <a:cs typeface="Arial" panose="020B0604020202020204"/>
              </a:rPr>
              <a:t> </a:t>
            </a:r>
            <a:r>
              <a:rPr sz="2150" b="1" dirty="0">
                <a:latin typeface="Arial" panose="020B0604020202020204"/>
                <a:cs typeface="Arial" panose="020B0604020202020204"/>
              </a:rPr>
              <a:t>VOLUME</a:t>
            </a:r>
            <a:r>
              <a:rPr sz="2150" b="1" spc="-25" dirty="0">
                <a:latin typeface="Arial" panose="020B0604020202020204"/>
                <a:cs typeface="Arial" panose="020B0604020202020204"/>
              </a:rPr>
              <a:t> </a:t>
            </a:r>
            <a:r>
              <a:rPr sz="2150" b="1" spc="-10" dirty="0">
                <a:latin typeface="Arial" panose="020B0604020202020204"/>
                <a:cs typeface="Arial" panose="020B0604020202020204"/>
              </a:rPr>
              <a:t>CORRECTION FACTOR)</a:t>
            </a:r>
            <a:endParaRPr sz="2150">
              <a:latin typeface="Arial" panose="020B0604020202020204"/>
              <a:cs typeface="Arial" panose="020B0604020202020204"/>
            </a:endParaRPr>
          </a:p>
          <a:p>
            <a:pPr marL="393065" marR="1315085" indent="-381000">
              <a:lnSpc>
                <a:spcPct val="112000"/>
              </a:lnSpc>
            </a:pPr>
            <a:r>
              <a:rPr sz="2150" spc="-45" dirty="0">
                <a:solidFill>
                  <a:srgbClr val="FF0000"/>
                </a:solidFill>
                <a:latin typeface="Wingdings" panose="05000000000000000000"/>
                <a:cs typeface="Wingdings" panose="05000000000000000000"/>
              </a:rPr>
              <a:t></a:t>
            </a:r>
            <a:r>
              <a:rPr sz="2150" b="1" spc="-45" dirty="0">
                <a:latin typeface="Arial" panose="020B0604020202020204"/>
                <a:cs typeface="Arial" panose="020B0604020202020204"/>
              </a:rPr>
              <a:t>ΚΑΙ</a:t>
            </a:r>
            <a:r>
              <a:rPr sz="2150" b="1" spc="-50" dirty="0">
                <a:latin typeface="Arial" panose="020B0604020202020204"/>
                <a:cs typeface="Arial" panose="020B0604020202020204"/>
              </a:rPr>
              <a:t> </a:t>
            </a:r>
            <a:r>
              <a:rPr sz="2150" b="1" dirty="0">
                <a:latin typeface="Arial" panose="020B0604020202020204"/>
                <a:cs typeface="Arial" panose="020B0604020202020204"/>
              </a:rPr>
              <a:t>ΠΙΝΑΚΑ</a:t>
            </a:r>
            <a:r>
              <a:rPr sz="2150" b="1" spc="-125" dirty="0">
                <a:latin typeface="Arial" panose="020B0604020202020204"/>
                <a:cs typeface="Arial" panose="020B0604020202020204"/>
              </a:rPr>
              <a:t> </a:t>
            </a:r>
            <a:r>
              <a:rPr sz="2150" b="1" dirty="0">
                <a:latin typeface="Arial" panose="020B0604020202020204"/>
                <a:cs typeface="Arial" panose="020B0604020202020204"/>
              </a:rPr>
              <a:t>ASTM</a:t>
            </a:r>
            <a:r>
              <a:rPr sz="2150" b="1" spc="-45" dirty="0">
                <a:latin typeface="Arial" panose="020B0604020202020204"/>
                <a:cs typeface="Arial" panose="020B0604020202020204"/>
              </a:rPr>
              <a:t> </a:t>
            </a:r>
            <a:r>
              <a:rPr sz="2150" b="1" dirty="0">
                <a:latin typeface="Arial" panose="020B0604020202020204"/>
                <a:cs typeface="Arial" panose="020B0604020202020204"/>
              </a:rPr>
              <a:t>56</a:t>
            </a:r>
            <a:r>
              <a:rPr sz="2150" b="1" spc="-40" dirty="0">
                <a:latin typeface="Arial" panose="020B0604020202020204"/>
                <a:cs typeface="Arial" panose="020B0604020202020204"/>
              </a:rPr>
              <a:t> </a:t>
            </a:r>
            <a:r>
              <a:rPr sz="2150" b="1" dirty="0">
                <a:latin typeface="Arial" panose="020B0604020202020204"/>
                <a:cs typeface="Arial" panose="020B0604020202020204"/>
              </a:rPr>
              <a:t>(WCF</a:t>
            </a:r>
            <a:r>
              <a:rPr sz="2150" b="1" spc="-40" dirty="0">
                <a:latin typeface="Arial" panose="020B0604020202020204"/>
                <a:cs typeface="Arial" panose="020B0604020202020204"/>
              </a:rPr>
              <a:t> </a:t>
            </a:r>
            <a:r>
              <a:rPr sz="2150" b="1" dirty="0">
                <a:latin typeface="Arial" panose="020B0604020202020204"/>
                <a:cs typeface="Arial" panose="020B0604020202020204"/>
              </a:rPr>
              <a:t>-</a:t>
            </a:r>
            <a:r>
              <a:rPr sz="2150" b="1" spc="-40" dirty="0">
                <a:latin typeface="Arial" panose="020B0604020202020204"/>
                <a:cs typeface="Arial" panose="020B0604020202020204"/>
              </a:rPr>
              <a:t> </a:t>
            </a:r>
            <a:r>
              <a:rPr sz="2150" b="1" dirty="0">
                <a:latin typeface="Arial" panose="020B0604020202020204"/>
                <a:cs typeface="Arial" panose="020B0604020202020204"/>
              </a:rPr>
              <a:t>WEIGHT</a:t>
            </a:r>
            <a:r>
              <a:rPr sz="2150" b="1" spc="-35" dirty="0">
                <a:latin typeface="Arial" panose="020B0604020202020204"/>
                <a:cs typeface="Arial" panose="020B0604020202020204"/>
              </a:rPr>
              <a:t> </a:t>
            </a:r>
            <a:r>
              <a:rPr sz="2150" b="1" spc="-10" dirty="0">
                <a:latin typeface="Arial" panose="020B0604020202020204"/>
                <a:cs typeface="Arial" panose="020B0604020202020204"/>
              </a:rPr>
              <a:t>CORRECTION FACTOR)</a:t>
            </a:r>
            <a:endParaRPr sz="2150">
              <a:latin typeface="Arial" panose="020B0604020202020204"/>
              <a:cs typeface="Arial" panose="020B0604020202020204"/>
            </a:endParaRPr>
          </a:p>
        </p:txBody>
      </p:sp>
    </p:spTree>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833245">
              <a:lnSpc>
                <a:spcPct val="100000"/>
              </a:lnSpc>
              <a:spcBef>
                <a:spcPts val="100"/>
              </a:spcBef>
            </a:pPr>
            <a:r>
              <a:rPr u="sng" dirty="0">
                <a:solidFill>
                  <a:srgbClr val="000000"/>
                </a:solidFill>
                <a:uFill>
                  <a:solidFill>
                    <a:srgbClr val="000000"/>
                  </a:solidFill>
                </a:uFill>
              </a:rPr>
              <a:t>Bunker</a:t>
            </a:r>
            <a:r>
              <a:rPr u="sng" spc="-40" dirty="0">
                <a:solidFill>
                  <a:srgbClr val="000000"/>
                </a:solidFill>
                <a:uFill>
                  <a:solidFill>
                    <a:srgbClr val="000000"/>
                  </a:solidFill>
                </a:uFill>
              </a:rPr>
              <a:t> </a:t>
            </a:r>
            <a:r>
              <a:rPr u="sng" dirty="0">
                <a:solidFill>
                  <a:srgbClr val="000000"/>
                </a:solidFill>
                <a:uFill>
                  <a:solidFill>
                    <a:srgbClr val="000000"/>
                  </a:solidFill>
                </a:uFill>
              </a:rPr>
              <a:t>Survey</a:t>
            </a:r>
            <a:r>
              <a:rPr u="sng" spc="-60" dirty="0">
                <a:solidFill>
                  <a:srgbClr val="000000"/>
                </a:solidFill>
                <a:uFill>
                  <a:solidFill>
                    <a:srgbClr val="000000"/>
                  </a:solidFill>
                </a:uFill>
              </a:rPr>
              <a:t> </a:t>
            </a:r>
            <a:r>
              <a:rPr u="sng" spc="-10" dirty="0">
                <a:solidFill>
                  <a:srgbClr val="000000"/>
                </a:solidFill>
                <a:uFill>
                  <a:solidFill>
                    <a:srgbClr val="000000"/>
                  </a:solidFill>
                </a:uFill>
              </a:rPr>
              <a:t>Calculation</a:t>
            </a:r>
            <a:endParaRPr u="sng" spc="-10" dirty="0">
              <a:solidFill>
                <a:srgbClr val="000000"/>
              </a:solidFill>
              <a:uFill>
                <a:solidFill>
                  <a:srgbClr val="000000"/>
                </a:solidFill>
              </a:uFill>
            </a:endParaRPr>
          </a:p>
        </p:txBody>
      </p:sp>
      <p:sp>
        <p:nvSpPr>
          <p:cNvPr id="4" name="object 4"/>
          <p:cNvSpPr txBox="1"/>
          <p:nvPr/>
        </p:nvSpPr>
        <p:spPr>
          <a:xfrm>
            <a:off x="257809" y="1047496"/>
            <a:ext cx="8424545" cy="5538470"/>
          </a:xfrm>
          <a:prstGeom prst="rect">
            <a:avLst/>
          </a:prstGeom>
        </p:spPr>
        <p:txBody>
          <a:bodyPr vert="horz" wrap="square" lIns="0" tIns="120650" rIns="0" bIns="0" rtlCol="0">
            <a:spAutoFit/>
          </a:bodyPr>
          <a:lstStyle/>
          <a:p>
            <a:pPr marL="203835" algn="ctr">
              <a:lnSpc>
                <a:spcPct val="100000"/>
              </a:lnSpc>
              <a:spcBef>
                <a:spcPts val="950"/>
              </a:spcBef>
            </a:pPr>
            <a:r>
              <a:rPr sz="2000" b="1" u="sng" spc="-10" dirty="0">
                <a:uFill>
                  <a:solidFill>
                    <a:srgbClr val="000000"/>
                  </a:solidFill>
                </a:uFill>
                <a:latin typeface="Calibri" panose="020F0502020204030204"/>
                <a:cs typeface="Calibri" panose="020F0502020204030204"/>
              </a:rPr>
              <a:t>ΠΑΡΑΔΕΙΓΜΑ</a:t>
            </a:r>
            <a:endParaRPr sz="2000">
              <a:latin typeface="Calibri" panose="020F0502020204030204"/>
              <a:cs typeface="Calibri" panose="020F0502020204030204"/>
            </a:endParaRPr>
          </a:p>
          <a:p>
            <a:pPr marL="12700" marR="926465">
              <a:lnSpc>
                <a:spcPct val="119000"/>
              </a:lnSpc>
              <a:spcBef>
                <a:spcPts val="390"/>
              </a:spcBef>
            </a:pPr>
            <a:r>
              <a:rPr sz="2000" b="1" spc="-80" dirty="0">
                <a:latin typeface="Calibri" panose="020F0502020204030204"/>
                <a:cs typeface="Calibri" panose="020F0502020204030204"/>
              </a:rPr>
              <a:t>F.O.Tank</a:t>
            </a:r>
            <a:r>
              <a:rPr sz="2000" b="1" spc="-35" dirty="0">
                <a:latin typeface="Calibri" panose="020F0502020204030204"/>
                <a:cs typeface="Calibri" panose="020F0502020204030204"/>
              </a:rPr>
              <a:t> </a:t>
            </a:r>
            <a:r>
              <a:rPr sz="2000" b="1" dirty="0">
                <a:latin typeface="Calibri" panose="020F0502020204030204"/>
                <a:cs typeface="Calibri" panose="020F0502020204030204"/>
              </a:rPr>
              <a:t>No.</a:t>
            </a:r>
            <a:r>
              <a:rPr sz="2000" b="1" spc="-80" dirty="0">
                <a:latin typeface="Calibri" panose="020F0502020204030204"/>
                <a:cs typeface="Calibri" panose="020F0502020204030204"/>
              </a:rPr>
              <a:t> </a:t>
            </a:r>
            <a:r>
              <a:rPr sz="2000" b="1" dirty="0">
                <a:latin typeface="Calibri" panose="020F0502020204030204"/>
                <a:cs typeface="Calibri" panose="020F0502020204030204"/>
              </a:rPr>
              <a:t>1</a:t>
            </a:r>
            <a:r>
              <a:rPr sz="2000" b="1" spc="-50" dirty="0">
                <a:latin typeface="Calibri" panose="020F0502020204030204"/>
                <a:cs typeface="Calibri" panose="020F0502020204030204"/>
              </a:rPr>
              <a:t> </a:t>
            </a:r>
            <a:r>
              <a:rPr sz="2000" b="1" spc="-35" dirty="0">
                <a:latin typeface="Calibri" panose="020F0502020204030204"/>
                <a:cs typeface="Calibri" panose="020F0502020204030204"/>
              </a:rPr>
              <a:t>Center,</a:t>
            </a:r>
            <a:r>
              <a:rPr sz="2000" b="1" spc="-50" dirty="0">
                <a:latin typeface="Calibri" panose="020F0502020204030204"/>
                <a:cs typeface="Calibri" panose="020F0502020204030204"/>
              </a:rPr>
              <a:t> </a:t>
            </a:r>
            <a:r>
              <a:rPr sz="2000" b="1" spc="-20" dirty="0">
                <a:latin typeface="Calibri" panose="020F0502020204030204"/>
                <a:cs typeface="Calibri" panose="020F0502020204030204"/>
              </a:rPr>
              <a:t>Corrected</a:t>
            </a:r>
            <a:r>
              <a:rPr sz="2000" b="1" spc="-55" dirty="0">
                <a:latin typeface="Calibri" panose="020F0502020204030204"/>
                <a:cs typeface="Calibri" panose="020F0502020204030204"/>
              </a:rPr>
              <a:t> </a:t>
            </a:r>
            <a:r>
              <a:rPr sz="2000" b="1" dirty="0">
                <a:latin typeface="Calibri" panose="020F0502020204030204"/>
                <a:cs typeface="Calibri" panose="020F0502020204030204"/>
              </a:rPr>
              <a:t>Sounding</a:t>
            </a:r>
            <a:r>
              <a:rPr sz="2000" b="1" spc="-40" dirty="0">
                <a:latin typeface="Calibri" panose="020F0502020204030204"/>
                <a:cs typeface="Calibri" panose="020F0502020204030204"/>
              </a:rPr>
              <a:t> </a:t>
            </a:r>
            <a:r>
              <a:rPr sz="2000" b="1" spc="-10" dirty="0">
                <a:solidFill>
                  <a:srgbClr val="FF0000"/>
                </a:solidFill>
                <a:latin typeface="Calibri" panose="020F0502020204030204"/>
                <a:cs typeface="Calibri" panose="020F0502020204030204"/>
              </a:rPr>
              <a:t>(Διορθωμένο</a:t>
            </a:r>
            <a:r>
              <a:rPr sz="2000" b="1" spc="-50" dirty="0">
                <a:solidFill>
                  <a:srgbClr val="FF0000"/>
                </a:solidFill>
                <a:latin typeface="Calibri" panose="020F0502020204030204"/>
                <a:cs typeface="Calibri" panose="020F0502020204030204"/>
              </a:rPr>
              <a:t> </a:t>
            </a:r>
            <a:r>
              <a:rPr sz="2000" b="1" dirty="0">
                <a:solidFill>
                  <a:srgbClr val="FF0000"/>
                </a:solidFill>
                <a:latin typeface="Calibri" panose="020F0502020204030204"/>
                <a:cs typeface="Calibri" panose="020F0502020204030204"/>
              </a:rPr>
              <a:t>ύψος)</a:t>
            </a:r>
            <a:r>
              <a:rPr sz="2000" b="1" spc="-60" dirty="0">
                <a:solidFill>
                  <a:srgbClr val="FF0000"/>
                </a:solidFill>
                <a:latin typeface="Calibri" panose="020F0502020204030204"/>
                <a:cs typeface="Calibri" panose="020F0502020204030204"/>
              </a:rPr>
              <a:t> </a:t>
            </a:r>
            <a:r>
              <a:rPr sz="2000" b="1" dirty="0">
                <a:latin typeface="Calibri" panose="020F0502020204030204"/>
                <a:cs typeface="Calibri" panose="020F0502020204030204"/>
              </a:rPr>
              <a:t>=</a:t>
            </a:r>
            <a:r>
              <a:rPr sz="2000" b="1" spc="-55" dirty="0">
                <a:latin typeface="Calibri" panose="020F0502020204030204"/>
                <a:cs typeface="Calibri" panose="020F0502020204030204"/>
              </a:rPr>
              <a:t> </a:t>
            </a:r>
            <a:r>
              <a:rPr sz="2000" b="1" dirty="0">
                <a:latin typeface="Calibri" panose="020F0502020204030204"/>
                <a:cs typeface="Calibri" panose="020F0502020204030204"/>
              </a:rPr>
              <a:t>3.27</a:t>
            </a:r>
            <a:r>
              <a:rPr sz="2000" b="1" spc="-45" dirty="0">
                <a:latin typeface="Calibri" panose="020F0502020204030204"/>
                <a:cs typeface="Calibri" panose="020F0502020204030204"/>
              </a:rPr>
              <a:t> </a:t>
            </a:r>
            <a:r>
              <a:rPr sz="2000" b="1" spc="-50" dirty="0">
                <a:latin typeface="Calibri" panose="020F0502020204030204"/>
                <a:cs typeface="Calibri" panose="020F0502020204030204"/>
              </a:rPr>
              <a:t>m </a:t>
            </a:r>
            <a:r>
              <a:rPr sz="2000" b="1" spc="-40" dirty="0">
                <a:latin typeface="Calibri" panose="020F0502020204030204"/>
                <a:cs typeface="Calibri" panose="020F0502020204030204"/>
              </a:rPr>
              <a:t>Temperature</a:t>
            </a:r>
            <a:r>
              <a:rPr sz="2000" b="1" spc="-25" dirty="0">
                <a:latin typeface="Calibri" panose="020F0502020204030204"/>
                <a:cs typeface="Calibri" panose="020F0502020204030204"/>
              </a:rPr>
              <a:t> </a:t>
            </a:r>
            <a:r>
              <a:rPr sz="2000" b="1" spc="-20" dirty="0">
                <a:solidFill>
                  <a:srgbClr val="FF0000"/>
                </a:solidFill>
                <a:latin typeface="Calibri" panose="020F0502020204030204"/>
                <a:cs typeface="Calibri" panose="020F0502020204030204"/>
              </a:rPr>
              <a:t>(Θερμοκρασία) </a:t>
            </a:r>
            <a:r>
              <a:rPr sz="2000" b="1" dirty="0">
                <a:latin typeface="Calibri" panose="020F0502020204030204"/>
                <a:cs typeface="Calibri" panose="020F0502020204030204"/>
              </a:rPr>
              <a:t>=</a:t>
            </a:r>
            <a:r>
              <a:rPr sz="2000" b="1" spc="-20" dirty="0">
                <a:latin typeface="Calibri" panose="020F0502020204030204"/>
                <a:cs typeface="Calibri" panose="020F0502020204030204"/>
              </a:rPr>
              <a:t> 34°C</a:t>
            </a:r>
            <a:endParaRPr sz="2000">
              <a:latin typeface="Calibri" panose="020F0502020204030204"/>
              <a:cs typeface="Calibri" panose="020F0502020204030204"/>
            </a:endParaRPr>
          </a:p>
          <a:p>
            <a:pPr marL="12700" marR="5080">
              <a:lnSpc>
                <a:spcPct val="119000"/>
              </a:lnSpc>
              <a:spcBef>
                <a:spcPts val="410"/>
              </a:spcBef>
            </a:pPr>
            <a:r>
              <a:rPr sz="2000" b="1" dirty="0">
                <a:latin typeface="Calibri" panose="020F0502020204030204"/>
                <a:cs typeface="Calibri" panose="020F0502020204030204"/>
              </a:rPr>
              <a:t>Density</a:t>
            </a:r>
            <a:r>
              <a:rPr sz="2000" b="1" spc="-75" dirty="0">
                <a:latin typeface="Calibri" panose="020F0502020204030204"/>
                <a:cs typeface="Calibri" panose="020F0502020204030204"/>
              </a:rPr>
              <a:t> </a:t>
            </a:r>
            <a:r>
              <a:rPr sz="2000" b="1" dirty="0">
                <a:latin typeface="Calibri" panose="020F0502020204030204"/>
                <a:cs typeface="Calibri" panose="020F0502020204030204"/>
              </a:rPr>
              <a:t>@</a:t>
            </a:r>
            <a:r>
              <a:rPr sz="2000" b="1" spc="-80" dirty="0">
                <a:latin typeface="Calibri" panose="020F0502020204030204"/>
                <a:cs typeface="Calibri" panose="020F0502020204030204"/>
              </a:rPr>
              <a:t> </a:t>
            </a:r>
            <a:r>
              <a:rPr sz="2000" b="1" dirty="0">
                <a:latin typeface="Calibri" panose="020F0502020204030204"/>
                <a:cs typeface="Calibri" panose="020F0502020204030204"/>
              </a:rPr>
              <a:t>15°C</a:t>
            </a:r>
            <a:r>
              <a:rPr sz="2000" b="1" spc="-65" dirty="0">
                <a:latin typeface="Calibri" panose="020F0502020204030204"/>
                <a:cs typeface="Calibri" panose="020F0502020204030204"/>
              </a:rPr>
              <a:t> </a:t>
            </a:r>
            <a:r>
              <a:rPr sz="2000" b="1" dirty="0">
                <a:latin typeface="Calibri" panose="020F0502020204030204"/>
                <a:cs typeface="Calibri" panose="020F0502020204030204"/>
              </a:rPr>
              <a:t>=</a:t>
            </a:r>
            <a:r>
              <a:rPr sz="2000" b="1" spc="-70" dirty="0">
                <a:latin typeface="Calibri" panose="020F0502020204030204"/>
                <a:cs typeface="Calibri" panose="020F0502020204030204"/>
              </a:rPr>
              <a:t> </a:t>
            </a:r>
            <a:r>
              <a:rPr sz="2000" b="1" dirty="0">
                <a:latin typeface="Calibri" panose="020F0502020204030204"/>
                <a:cs typeface="Calibri" panose="020F0502020204030204"/>
              </a:rPr>
              <a:t>0.9903</a:t>
            </a:r>
            <a:r>
              <a:rPr sz="2000" b="1" spc="-70" dirty="0">
                <a:latin typeface="Calibri" panose="020F0502020204030204"/>
                <a:cs typeface="Calibri" panose="020F0502020204030204"/>
              </a:rPr>
              <a:t> </a:t>
            </a:r>
            <a:r>
              <a:rPr sz="2000" b="1" spc="-10" dirty="0">
                <a:latin typeface="Calibri" panose="020F0502020204030204"/>
                <a:cs typeface="Calibri" panose="020F0502020204030204"/>
              </a:rPr>
              <a:t>(given</a:t>
            </a:r>
            <a:r>
              <a:rPr sz="2000" b="1" spc="-70" dirty="0">
                <a:latin typeface="Calibri" panose="020F0502020204030204"/>
                <a:cs typeface="Calibri" panose="020F0502020204030204"/>
              </a:rPr>
              <a:t> </a:t>
            </a:r>
            <a:r>
              <a:rPr sz="2000" b="1" dirty="0">
                <a:latin typeface="Calibri" panose="020F0502020204030204"/>
                <a:cs typeface="Calibri" panose="020F0502020204030204"/>
              </a:rPr>
              <a:t>density).</a:t>
            </a:r>
            <a:r>
              <a:rPr sz="2000" b="1" spc="-50" dirty="0">
                <a:latin typeface="Calibri" panose="020F0502020204030204"/>
                <a:cs typeface="Calibri" panose="020F0502020204030204"/>
              </a:rPr>
              <a:t> </a:t>
            </a:r>
            <a:r>
              <a:rPr sz="2000" b="1" spc="-20" dirty="0">
                <a:solidFill>
                  <a:srgbClr val="FF0000"/>
                </a:solidFill>
                <a:latin typeface="Calibri" panose="020F0502020204030204"/>
                <a:cs typeface="Calibri" panose="020F0502020204030204"/>
              </a:rPr>
              <a:t>Πυκνοτητα</a:t>
            </a:r>
            <a:r>
              <a:rPr sz="2000" b="1" spc="-70" dirty="0">
                <a:solidFill>
                  <a:srgbClr val="FF0000"/>
                </a:solidFill>
                <a:latin typeface="Calibri" panose="020F0502020204030204"/>
                <a:cs typeface="Calibri" panose="020F0502020204030204"/>
              </a:rPr>
              <a:t> </a:t>
            </a:r>
            <a:r>
              <a:rPr sz="2000" b="1" dirty="0">
                <a:solidFill>
                  <a:srgbClr val="FF0000"/>
                </a:solidFill>
                <a:latin typeface="Calibri" panose="020F0502020204030204"/>
                <a:cs typeface="Calibri" panose="020F0502020204030204"/>
              </a:rPr>
              <a:t>@15°C</a:t>
            </a:r>
            <a:r>
              <a:rPr sz="2000" b="1" spc="-70" dirty="0">
                <a:solidFill>
                  <a:srgbClr val="FF0000"/>
                </a:solidFill>
                <a:latin typeface="Calibri" panose="020F0502020204030204"/>
                <a:cs typeface="Calibri" panose="020F0502020204030204"/>
              </a:rPr>
              <a:t> </a:t>
            </a:r>
            <a:r>
              <a:rPr sz="2000" b="1" dirty="0">
                <a:solidFill>
                  <a:srgbClr val="FF0000"/>
                </a:solidFill>
                <a:latin typeface="Calibri" panose="020F0502020204030204"/>
                <a:cs typeface="Calibri" panose="020F0502020204030204"/>
              </a:rPr>
              <a:t>=</a:t>
            </a:r>
            <a:r>
              <a:rPr sz="2000" b="1" spc="-80" dirty="0">
                <a:solidFill>
                  <a:srgbClr val="FF0000"/>
                </a:solidFill>
                <a:latin typeface="Calibri" panose="020F0502020204030204"/>
                <a:cs typeface="Calibri" panose="020F0502020204030204"/>
              </a:rPr>
              <a:t> </a:t>
            </a:r>
            <a:r>
              <a:rPr sz="2000" b="1" dirty="0">
                <a:solidFill>
                  <a:srgbClr val="FF0000"/>
                </a:solidFill>
                <a:latin typeface="Calibri" panose="020F0502020204030204"/>
                <a:cs typeface="Calibri" panose="020F0502020204030204"/>
              </a:rPr>
              <a:t>0.9903</a:t>
            </a:r>
            <a:r>
              <a:rPr sz="2000" b="1" spc="-60" dirty="0">
                <a:solidFill>
                  <a:srgbClr val="FF0000"/>
                </a:solidFill>
                <a:latin typeface="Calibri" panose="020F0502020204030204"/>
                <a:cs typeface="Calibri" panose="020F0502020204030204"/>
              </a:rPr>
              <a:t> </a:t>
            </a:r>
            <a:r>
              <a:rPr sz="2000" b="1" spc="-10" dirty="0">
                <a:solidFill>
                  <a:srgbClr val="FF0000"/>
                </a:solidFill>
                <a:latin typeface="Calibri" panose="020F0502020204030204"/>
                <a:cs typeface="Calibri" panose="020F0502020204030204"/>
              </a:rPr>
              <a:t>(Πυκνότητα προμηθευτή).</a:t>
            </a:r>
            <a:endParaRPr sz="2000">
              <a:latin typeface="Calibri" panose="020F0502020204030204"/>
              <a:cs typeface="Calibri" panose="020F0502020204030204"/>
            </a:endParaRPr>
          </a:p>
          <a:p>
            <a:pPr>
              <a:lnSpc>
                <a:spcPct val="100000"/>
              </a:lnSpc>
              <a:spcBef>
                <a:spcPts val="40"/>
              </a:spcBef>
            </a:pPr>
            <a:endParaRPr sz="2400">
              <a:latin typeface="Calibri" panose="020F0502020204030204"/>
              <a:cs typeface="Calibri" panose="020F0502020204030204"/>
            </a:endParaRPr>
          </a:p>
          <a:p>
            <a:pPr marL="12700" marR="3704590">
              <a:lnSpc>
                <a:spcPct val="127000"/>
              </a:lnSpc>
            </a:pPr>
            <a:r>
              <a:rPr sz="2000" b="1" u="sng" spc="-35" dirty="0">
                <a:uFill>
                  <a:solidFill>
                    <a:srgbClr val="000000"/>
                  </a:solidFill>
                </a:uFill>
                <a:latin typeface="Calibri" panose="020F0502020204030204"/>
                <a:cs typeface="Calibri" panose="020F0502020204030204"/>
              </a:rPr>
              <a:t>Tank</a:t>
            </a:r>
            <a:r>
              <a:rPr sz="2000" b="1" u="sng" spc="-55" dirty="0">
                <a:uFill>
                  <a:solidFill>
                    <a:srgbClr val="000000"/>
                  </a:solidFill>
                </a:uFill>
                <a:latin typeface="Calibri" panose="020F0502020204030204"/>
                <a:cs typeface="Calibri" panose="020F0502020204030204"/>
              </a:rPr>
              <a:t> </a:t>
            </a:r>
            <a:r>
              <a:rPr sz="2000" b="1" u="sng" spc="-25" dirty="0">
                <a:uFill>
                  <a:solidFill>
                    <a:srgbClr val="000000"/>
                  </a:solidFill>
                </a:uFill>
                <a:latin typeface="Calibri" panose="020F0502020204030204"/>
                <a:cs typeface="Calibri" panose="020F0502020204030204"/>
              </a:rPr>
              <a:t>Volume</a:t>
            </a:r>
            <a:r>
              <a:rPr sz="2000" b="1" spc="-55" dirty="0">
                <a:latin typeface="Calibri" panose="020F0502020204030204"/>
                <a:cs typeface="Calibri" panose="020F0502020204030204"/>
              </a:rPr>
              <a:t> </a:t>
            </a:r>
            <a:r>
              <a:rPr sz="2000" b="1" dirty="0">
                <a:latin typeface="Calibri" panose="020F0502020204030204"/>
                <a:cs typeface="Calibri" panose="020F0502020204030204"/>
              </a:rPr>
              <a:t>at</a:t>
            </a:r>
            <a:r>
              <a:rPr sz="2000" b="1" spc="-55" dirty="0">
                <a:latin typeface="Calibri" panose="020F0502020204030204"/>
                <a:cs typeface="Calibri" panose="020F0502020204030204"/>
              </a:rPr>
              <a:t> </a:t>
            </a:r>
            <a:r>
              <a:rPr sz="2000" b="1" spc="-10" dirty="0">
                <a:latin typeface="Calibri" panose="020F0502020204030204"/>
                <a:cs typeface="Calibri" panose="020F0502020204030204"/>
              </a:rPr>
              <a:t>Sounding</a:t>
            </a:r>
            <a:r>
              <a:rPr sz="2000" b="1" spc="-60" dirty="0">
                <a:latin typeface="Calibri" panose="020F0502020204030204"/>
                <a:cs typeface="Calibri" panose="020F0502020204030204"/>
              </a:rPr>
              <a:t> </a:t>
            </a:r>
            <a:r>
              <a:rPr sz="2000" b="1" dirty="0">
                <a:latin typeface="Calibri" panose="020F0502020204030204"/>
                <a:cs typeface="Calibri" panose="020F0502020204030204"/>
              </a:rPr>
              <a:t>3.20</a:t>
            </a:r>
            <a:r>
              <a:rPr sz="2000" b="1" spc="-55" dirty="0">
                <a:latin typeface="Calibri" panose="020F0502020204030204"/>
                <a:cs typeface="Calibri" panose="020F0502020204030204"/>
              </a:rPr>
              <a:t> </a:t>
            </a:r>
            <a:r>
              <a:rPr sz="2000" b="1" dirty="0">
                <a:latin typeface="Calibri" panose="020F0502020204030204"/>
                <a:cs typeface="Calibri" panose="020F0502020204030204"/>
              </a:rPr>
              <a:t>m</a:t>
            </a:r>
            <a:r>
              <a:rPr sz="2000" b="1" spc="-65" dirty="0">
                <a:latin typeface="Calibri" panose="020F0502020204030204"/>
                <a:cs typeface="Calibri" panose="020F0502020204030204"/>
              </a:rPr>
              <a:t> </a:t>
            </a: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dirty="0">
                <a:latin typeface="Calibri" panose="020F0502020204030204"/>
                <a:cs typeface="Calibri" panose="020F0502020204030204"/>
              </a:rPr>
              <a:t>157.20</a:t>
            </a:r>
            <a:r>
              <a:rPr sz="2000" b="1" spc="-45" dirty="0">
                <a:latin typeface="Calibri" panose="020F0502020204030204"/>
                <a:cs typeface="Calibri" panose="020F0502020204030204"/>
              </a:rPr>
              <a:t> </a:t>
            </a:r>
            <a:r>
              <a:rPr sz="2000" b="1" spc="-25" dirty="0">
                <a:latin typeface="Calibri" panose="020F0502020204030204"/>
                <a:cs typeface="Calibri" panose="020F0502020204030204"/>
              </a:rPr>
              <a:t>m³ </a:t>
            </a:r>
            <a:r>
              <a:rPr sz="2000" b="1" spc="-10" dirty="0">
                <a:latin typeface="Calibri" panose="020F0502020204030204"/>
                <a:cs typeface="Calibri" panose="020F0502020204030204"/>
              </a:rPr>
              <a:t>Ογκος</a:t>
            </a:r>
            <a:r>
              <a:rPr sz="2000" b="1" spc="-65" dirty="0">
                <a:latin typeface="Calibri" panose="020F0502020204030204"/>
                <a:cs typeface="Calibri" panose="020F0502020204030204"/>
              </a:rPr>
              <a:t> </a:t>
            </a:r>
            <a:r>
              <a:rPr sz="2000" b="1" spc="-20" dirty="0">
                <a:latin typeface="Calibri" panose="020F0502020204030204"/>
                <a:cs typeface="Calibri" panose="020F0502020204030204"/>
              </a:rPr>
              <a:t>δεξαμενής</a:t>
            </a:r>
            <a:r>
              <a:rPr sz="2000" b="1" spc="-60" dirty="0">
                <a:latin typeface="Calibri" panose="020F0502020204030204"/>
                <a:cs typeface="Calibri" panose="020F0502020204030204"/>
              </a:rPr>
              <a:t> </a:t>
            </a:r>
            <a:r>
              <a:rPr sz="2000" b="1" dirty="0">
                <a:latin typeface="Calibri" panose="020F0502020204030204"/>
                <a:cs typeface="Calibri" panose="020F0502020204030204"/>
              </a:rPr>
              <a:t>στα</a:t>
            </a:r>
            <a:r>
              <a:rPr sz="2000" b="1" spc="-65" dirty="0">
                <a:latin typeface="Calibri" panose="020F0502020204030204"/>
                <a:cs typeface="Calibri" panose="020F0502020204030204"/>
              </a:rPr>
              <a:t> </a:t>
            </a:r>
            <a:r>
              <a:rPr sz="2000" b="1" dirty="0">
                <a:latin typeface="Calibri" panose="020F0502020204030204"/>
                <a:cs typeface="Calibri" panose="020F0502020204030204"/>
              </a:rPr>
              <a:t>3.20</a:t>
            </a:r>
            <a:r>
              <a:rPr sz="2000" b="1" spc="-50" dirty="0">
                <a:latin typeface="Calibri" panose="020F0502020204030204"/>
                <a:cs typeface="Calibri" panose="020F0502020204030204"/>
              </a:rPr>
              <a:t> </a:t>
            </a:r>
            <a:r>
              <a:rPr sz="2000" b="1" spc="-10" dirty="0">
                <a:latin typeface="Calibri" panose="020F0502020204030204"/>
                <a:cs typeface="Calibri" panose="020F0502020204030204"/>
              </a:rPr>
              <a:t>Meter</a:t>
            </a:r>
            <a:r>
              <a:rPr sz="2000" b="1" spc="-60" dirty="0">
                <a:latin typeface="Calibri" panose="020F0502020204030204"/>
                <a:cs typeface="Calibri" panose="020F0502020204030204"/>
              </a:rPr>
              <a:t> </a:t>
            </a: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dirty="0">
                <a:latin typeface="Calibri" panose="020F0502020204030204"/>
                <a:cs typeface="Calibri" panose="020F0502020204030204"/>
              </a:rPr>
              <a:t>157.2</a:t>
            </a:r>
            <a:r>
              <a:rPr sz="2000" b="1" spc="-55" dirty="0">
                <a:latin typeface="Calibri" panose="020F0502020204030204"/>
                <a:cs typeface="Calibri" panose="020F0502020204030204"/>
              </a:rPr>
              <a:t> </a:t>
            </a:r>
            <a:r>
              <a:rPr sz="2000" b="1" spc="-25" dirty="0">
                <a:latin typeface="Calibri" panose="020F0502020204030204"/>
                <a:cs typeface="Calibri" panose="020F0502020204030204"/>
              </a:rPr>
              <a:t>m³ </a:t>
            </a:r>
            <a:r>
              <a:rPr sz="2000" b="1" u="sng" spc="-35" dirty="0">
                <a:uFill>
                  <a:solidFill>
                    <a:srgbClr val="000000"/>
                  </a:solidFill>
                </a:uFill>
                <a:latin typeface="Calibri" panose="020F0502020204030204"/>
                <a:cs typeface="Calibri" panose="020F0502020204030204"/>
              </a:rPr>
              <a:t>Tank</a:t>
            </a:r>
            <a:r>
              <a:rPr sz="2000" b="1" u="sng" spc="-55" dirty="0">
                <a:uFill>
                  <a:solidFill>
                    <a:srgbClr val="000000"/>
                  </a:solidFill>
                </a:uFill>
                <a:latin typeface="Calibri" panose="020F0502020204030204"/>
                <a:cs typeface="Calibri" panose="020F0502020204030204"/>
              </a:rPr>
              <a:t> </a:t>
            </a:r>
            <a:r>
              <a:rPr sz="2000" b="1" u="sng" spc="-25" dirty="0">
                <a:uFill>
                  <a:solidFill>
                    <a:srgbClr val="000000"/>
                  </a:solidFill>
                </a:uFill>
                <a:latin typeface="Calibri" panose="020F0502020204030204"/>
                <a:cs typeface="Calibri" panose="020F0502020204030204"/>
              </a:rPr>
              <a:t>Volume</a:t>
            </a:r>
            <a:r>
              <a:rPr sz="2000" b="1" spc="-55" dirty="0">
                <a:latin typeface="Calibri" panose="020F0502020204030204"/>
                <a:cs typeface="Calibri" panose="020F0502020204030204"/>
              </a:rPr>
              <a:t> </a:t>
            </a:r>
            <a:r>
              <a:rPr sz="2000" b="1" dirty="0">
                <a:latin typeface="Calibri" panose="020F0502020204030204"/>
                <a:cs typeface="Calibri" panose="020F0502020204030204"/>
              </a:rPr>
              <a:t>at</a:t>
            </a:r>
            <a:r>
              <a:rPr sz="2000" b="1" spc="-55" dirty="0">
                <a:latin typeface="Calibri" panose="020F0502020204030204"/>
                <a:cs typeface="Calibri" panose="020F0502020204030204"/>
              </a:rPr>
              <a:t> </a:t>
            </a:r>
            <a:r>
              <a:rPr sz="2000" b="1" spc="-10" dirty="0">
                <a:latin typeface="Calibri" panose="020F0502020204030204"/>
                <a:cs typeface="Calibri" panose="020F0502020204030204"/>
              </a:rPr>
              <a:t>Sounding</a:t>
            </a:r>
            <a:r>
              <a:rPr sz="2000" b="1" spc="-60" dirty="0">
                <a:latin typeface="Calibri" panose="020F0502020204030204"/>
                <a:cs typeface="Calibri" panose="020F0502020204030204"/>
              </a:rPr>
              <a:t> </a:t>
            </a:r>
            <a:r>
              <a:rPr sz="2000" b="1" dirty="0">
                <a:latin typeface="Calibri" panose="020F0502020204030204"/>
                <a:cs typeface="Calibri" panose="020F0502020204030204"/>
              </a:rPr>
              <a:t>3.30</a:t>
            </a:r>
            <a:r>
              <a:rPr sz="2000" b="1" spc="-55" dirty="0">
                <a:latin typeface="Calibri" panose="020F0502020204030204"/>
                <a:cs typeface="Calibri" panose="020F0502020204030204"/>
              </a:rPr>
              <a:t> </a:t>
            </a:r>
            <a:r>
              <a:rPr sz="2000" b="1" dirty="0">
                <a:latin typeface="Calibri" panose="020F0502020204030204"/>
                <a:cs typeface="Calibri" panose="020F0502020204030204"/>
              </a:rPr>
              <a:t>m</a:t>
            </a:r>
            <a:r>
              <a:rPr sz="2000" b="1" spc="-65" dirty="0">
                <a:latin typeface="Calibri" panose="020F0502020204030204"/>
                <a:cs typeface="Calibri" panose="020F0502020204030204"/>
              </a:rPr>
              <a:t> </a:t>
            </a: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dirty="0">
                <a:latin typeface="Calibri" panose="020F0502020204030204"/>
                <a:cs typeface="Calibri" panose="020F0502020204030204"/>
              </a:rPr>
              <a:t>163.60</a:t>
            </a:r>
            <a:r>
              <a:rPr sz="2000" b="1" spc="-45" dirty="0">
                <a:latin typeface="Calibri" panose="020F0502020204030204"/>
                <a:cs typeface="Calibri" panose="020F0502020204030204"/>
              </a:rPr>
              <a:t> </a:t>
            </a:r>
            <a:r>
              <a:rPr sz="2000" b="1" spc="-25" dirty="0">
                <a:latin typeface="Calibri" panose="020F0502020204030204"/>
                <a:cs typeface="Calibri" panose="020F0502020204030204"/>
              </a:rPr>
              <a:t>m³</a:t>
            </a:r>
            <a:endParaRPr sz="2000">
              <a:latin typeface="Calibri" panose="020F0502020204030204"/>
              <a:cs typeface="Calibri" panose="020F0502020204030204"/>
            </a:endParaRPr>
          </a:p>
          <a:p>
            <a:pPr marL="12700">
              <a:lnSpc>
                <a:spcPct val="100000"/>
              </a:lnSpc>
              <a:spcBef>
                <a:spcPts val="850"/>
              </a:spcBef>
            </a:pPr>
            <a:r>
              <a:rPr sz="2000" b="1" spc="-10" dirty="0">
                <a:latin typeface="Calibri" panose="020F0502020204030204"/>
                <a:cs typeface="Calibri" panose="020F0502020204030204"/>
              </a:rPr>
              <a:t>Ογκος</a:t>
            </a:r>
            <a:r>
              <a:rPr sz="2000" b="1" spc="-65" dirty="0">
                <a:latin typeface="Calibri" panose="020F0502020204030204"/>
                <a:cs typeface="Calibri" panose="020F0502020204030204"/>
              </a:rPr>
              <a:t> </a:t>
            </a:r>
            <a:r>
              <a:rPr sz="2000" b="1" spc="-20" dirty="0">
                <a:latin typeface="Calibri" panose="020F0502020204030204"/>
                <a:cs typeface="Calibri" panose="020F0502020204030204"/>
              </a:rPr>
              <a:t>δεξαμενής</a:t>
            </a:r>
            <a:r>
              <a:rPr sz="2000" b="1" spc="-60" dirty="0">
                <a:latin typeface="Calibri" panose="020F0502020204030204"/>
                <a:cs typeface="Calibri" panose="020F0502020204030204"/>
              </a:rPr>
              <a:t> </a:t>
            </a:r>
            <a:r>
              <a:rPr sz="2000" b="1" dirty="0">
                <a:latin typeface="Calibri" panose="020F0502020204030204"/>
                <a:cs typeface="Calibri" panose="020F0502020204030204"/>
              </a:rPr>
              <a:t>στα</a:t>
            </a:r>
            <a:r>
              <a:rPr sz="2000" b="1" spc="-65" dirty="0">
                <a:latin typeface="Calibri" panose="020F0502020204030204"/>
                <a:cs typeface="Calibri" panose="020F0502020204030204"/>
              </a:rPr>
              <a:t> </a:t>
            </a:r>
            <a:r>
              <a:rPr sz="2000" b="1" dirty="0">
                <a:latin typeface="Calibri" panose="020F0502020204030204"/>
                <a:cs typeface="Calibri" panose="020F0502020204030204"/>
              </a:rPr>
              <a:t>3.30</a:t>
            </a:r>
            <a:r>
              <a:rPr sz="2000" b="1" spc="-50" dirty="0">
                <a:latin typeface="Calibri" panose="020F0502020204030204"/>
                <a:cs typeface="Calibri" panose="020F0502020204030204"/>
              </a:rPr>
              <a:t> </a:t>
            </a:r>
            <a:r>
              <a:rPr sz="2000" b="1" spc="-10" dirty="0">
                <a:latin typeface="Calibri" panose="020F0502020204030204"/>
                <a:cs typeface="Calibri" panose="020F0502020204030204"/>
              </a:rPr>
              <a:t>Meter</a:t>
            </a:r>
            <a:r>
              <a:rPr sz="2000" b="1" spc="-60" dirty="0">
                <a:latin typeface="Calibri" panose="020F0502020204030204"/>
                <a:cs typeface="Calibri" panose="020F0502020204030204"/>
              </a:rPr>
              <a:t> </a:t>
            </a: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dirty="0">
                <a:latin typeface="Calibri" panose="020F0502020204030204"/>
                <a:cs typeface="Calibri" panose="020F0502020204030204"/>
              </a:rPr>
              <a:t>163.6</a:t>
            </a:r>
            <a:r>
              <a:rPr sz="2000" b="1" spc="-55" dirty="0">
                <a:latin typeface="Calibri" panose="020F0502020204030204"/>
                <a:cs typeface="Calibri" panose="020F0502020204030204"/>
              </a:rPr>
              <a:t> </a:t>
            </a:r>
            <a:r>
              <a:rPr sz="2000" b="1" spc="-25" dirty="0">
                <a:latin typeface="Calibri" panose="020F0502020204030204"/>
                <a:cs typeface="Calibri" panose="020F0502020204030204"/>
              </a:rPr>
              <a:t>m³</a:t>
            </a:r>
            <a:endParaRPr sz="2000">
              <a:latin typeface="Calibri" panose="020F0502020204030204"/>
              <a:cs typeface="Calibri" panose="020F0502020204030204"/>
            </a:endParaRPr>
          </a:p>
          <a:p>
            <a:pPr>
              <a:lnSpc>
                <a:spcPct val="100000"/>
              </a:lnSpc>
              <a:spcBef>
                <a:spcPts val="25"/>
              </a:spcBef>
            </a:pPr>
            <a:endParaRPr sz="2950">
              <a:latin typeface="Calibri" panose="020F0502020204030204"/>
              <a:cs typeface="Calibri" panose="020F0502020204030204"/>
            </a:endParaRPr>
          </a:p>
          <a:p>
            <a:pPr marL="12700">
              <a:lnSpc>
                <a:spcPct val="100000"/>
              </a:lnSpc>
              <a:spcBef>
                <a:spcPts val="5"/>
              </a:spcBef>
            </a:pPr>
            <a:r>
              <a:rPr sz="2000" b="1" u="sng" spc="-10" dirty="0">
                <a:uFill>
                  <a:solidFill>
                    <a:srgbClr val="000000"/>
                  </a:solidFill>
                </a:uFill>
                <a:latin typeface="Calibri" panose="020F0502020204030204"/>
                <a:cs typeface="Calibri" panose="020F0502020204030204"/>
              </a:rPr>
              <a:t>Observe</a:t>
            </a:r>
            <a:r>
              <a:rPr sz="2000" b="1" u="sng" spc="-55" dirty="0">
                <a:uFill>
                  <a:solidFill>
                    <a:srgbClr val="000000"/>
                  </a:solidFill>
                </a:uFill>
                <a:latin typeface="Calibri" panose="020F0502020204030204"/>
                <a:cs typeface="Calibri" panose="020F0502020204030204"/>
              </a:rPr>
              <a:t> </a:t>
            </a:r>
            <a:r>
              <a:rPr sz="2000" b="1" u="sng" spc="-20" dirty="0">
                <a:uFill>
                  <a:solidFill>
                    <a:srgbClr val="000000"/>
                  </a:solidFill>
                </a:uFill>
                <a:latin typeface="Calibri" panose="020F0502020204030204"/>
                <a:cs typeface="Calibri" panose="020F0502020204030204"/>
              </a:rPr>
              <a:t>Volume</a:t>
            </a:r>
            <a:r>
              <a:rPr sz="2000" b="1" spc="-45" dirty="0">
                <a:latin typeface="Calibri" panose="020F0502020204030204"/>
                <a:cs typeface="Calibri" panose="020F0502020204030204"/>
              </a:rPr>
              <a:t> </a:t>
            </a:r>
            <a:r>
              <a:rPr sz="2000" b="1" dirty="0">
                <a:latin typeface="Calibri" panose="020F0502020204030204"/>
                <a:cs typeface="Calibri" panose="020F0502020204030204"/>
              </a:rPr>
              <a:t>=</a:t>
            </a:r>
            <a:r>
              <a:rPr sz="2000" b="1" spc="-55" dirty="0">
                <a:latin typeface="Calibri" panose="020F0502020204030204"/>
                <a:cs typeface="Calibri" panose="020F0502020204030204"/>
              </a:rPr>
              <a:t> </a:t>
            </a:r>
            <a:r>
              <a:rPr sz="2000" b="1" dirty="0">
                <a:latin typeface="Calibri" panose="020F0502020204030204"/>
                <a:cs typeface="Calibri" panose="020F0502020204030204"/>
              </a:rPr>
              <a:t>{(3.27</a:t>
            </a:r>
            <a:r>
              <a:rPr sz="2000" b="1" spc="-50" dirty="0">
                <a:latin typeface="Calibri" panose="020F0502020204030204"/>
                <a:cs typeface="Calibri" panose="020F0502020204030204"/>
              </a:rPr>
              <a:t> </a:t>
            </a:r>
            <a:r>
              <a:rPr sz="2000" b="1" dirty="0">
                <a:latin typeface="Calibri" panose="020F0502020204030204"/>
                <a:cs typeface="Calibri" panose="020F0502020204030204"/>
              </a:rPr>
              <a:t>–</a:t>
            </a:r>
            <a:r>
              <a:rPr sz="2000" b="1" spc="-50" dirty="0">
                <a:latin typeface="Calibri" panose="020F0502020204030204"/>
                <a:cs typeface="Calibri" panose="020F0502020204030204"/>
              </a:rPr>
              <a:t> </a:t>
            </a:r>
            <a:r>
              <a:rPr sz="2000" b="1" spc="-10" dirty="0">
                <a:latin typeface="Calibri" panose="020F0502020204030204"/>
                <a:cs typeface="Calibri" panose="020F0502020204030204"/>
              </a:rPr>
              <a:t>3.20)/(3.30</a:t>
            </a:r>
            <a:r>
              <a:rPr sz="2000" b="1" spc="-50" dirty="0">
                <a:latin typeface="Calibri" panose="020F0502020204030204"/>
                <a:cs typeface="Calibri" panose="020F0502020204030204"/>
              </a:rPr>
              <a:t> </a:t>
            </a:r>
            <a:r>
              <a:rPr sz="2000" b="1" dirty="0">
                <a:latin typeface="Calibri" panose="020F0502020204030204"/>
                <a:cs typeface="Calibri" panose="020F0502020204030204"/>
              </a:rPr>
              <a:t>–</a:t>
            </a:r>
            <a:r>
              <a:rPr sz="2000" b="1" spc="-55" dirty="0">
                <a:latin typeface="Calibri" panose="020F0502020204030204"/>
                <a:cs typeface="Calibri" panose="020F0502020204030204"/>
              </a:rPr>
              <a:t> </a:t>
            </a:r>
            <a:r>
              <a:rPr sz="2000" b="1" spc="-10" dirty="0">
                <a:latin typeface="Calibri" panose="020F0502020204030204"/>
                <a:cs typeface="Calibri" panose="020F0502020204030204"/>
              </a:rPr>
              <a:t>3.20)x(163.60</a:t>
            </a:r>
            <a:r>
              <a:rPr sz="2000" b="1" spc="-50" dirty="0">
                <a:latin typeface="Calibri" panose="020F0502020204030204"/>
                <a:cs typeface="Calibri" panose="020F0502020204030204"/>
              </a:rPr>
              <a:t> </a:t>
            </a:r>
            <a:r>
              <a:rPr sz="2000" b="1" dirty="0">
                <a:latin typeface="Calibri" panose="020F0502020204030204"/>
                <a:cs typeface="Calibri" panose="020F0502020204030204"/>
              </a:rPr>
              <a:t>–</a:t>
            </a:r>
            <a:r>
              <a:rPr sz="2000" b="1" spc="-50" dirty="0">
                <a:latin typeface="Calibri" panose="020F0502020204030204"/>
                <a:cs typeface="Calibri" panose="020F0502020204030204"/>
              </a:rPr>
              <a:t> </a:t>
            </a:r>
            <a:r>
              <a:rPr sz="2000" b="1" dirty="0">
                <a:latin typeface="Calibri" panose="020F0502020204030204"/>
                <a:cs typeface="Calibri" panose="020F0502020204030204"/>
              </a:rPr>
              <a:t>157.20)}</a:t>
            </a:r>
            <a:r>
              <a:rPr sz="2000" b="1" spc="-50" dirty="0">
                <a:latin typeface="Calibri" panose="020F0502020204030204"/>
                <a:cs typeface="Calibri" panose="020F0502020204030204"/>
              </a:rPr>
              <a:t> </a:t>
            </a: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spc="-10" dirty="0">
                <a:latin typeface="Calibri" panose="020F0502020204030204"/>
                <a:cs typeface="Calibri" panose="020F0502020204030204"/>
              </a:rPr>
              <a:t>157.20</a:t>
            </a:r>
            <a:endParaRPr sz="2000">
              <a:latin typeface="Calibri" panose="020F0502020204030204"/>
              <a:cs typeface="Calibri" panose="020F0502020204030204"/>
            </a:endParaRPr>
          </a:p>
          <a:p>
            <a:pPr marL="1817370">
              <a:lnSpc>
                <a:spcPct val="100000"/>
              </a:lnSpc>
              <a:spcBef>
                <a:spcPts val="860"/>
              </a:spcBef>
            </a:pPr>
            <a:r>
              <a:rPr sz="2000" b="1" dirty="0">
                <a:latin typeface="Calibri" panose="020F0502020204030204"/>
                <a:cs typeface="Calibri" panose="020F0502020204030204"/>
              </a:rPr>
              <a:t>=</a:t>
            </a:r>
            <a:r>
              <a:rPr sz="2000" b="1" spc="365" dirty="0">
                <a:latin typeface="Calibri" panose="020F0502020204030204"/>
                <a:cs typeface="Calibri" panose="020F0502020204030204"/>
              </a:rPr>
              <a:t> </a:t>
            </a:r>
            <a:r>
              <a:rPr sz="2000" b="1" spc="-10" dirty="0">
                <a:latin typeface="Calibri" panose="020F0502020204030204"/>
                <a:cs typeface="Calibri" panose="020F0502020204030204"/>
              </a:rPr>
              <a:t>{(0.07/0.10)x(6.40)}</a:t>
            </a:r>
            <a:r>
              <a:rPr sz="2000" b="1" spc="-45" dirty="0">
                <a:latin typeface="Calibri" panose="020F0502020204030204"/>
                <a:cs typeface="Calibri" panose="020F0502020204030204"/>
              </a:rPr>
              <a:t> </a:t>
            </a:r>
            <a:r>
              <a:rPr sz="2000" b="1" dirty="0">
                <a:latin typeface="Calibri" panose="020F0502020204030204"/>
                <a:cs typeface="Calibri" panose="020F0502020204030204"/>
              </a:rPr>
              <a:t>+</a:t>
            </a:r>
            <a:r>
              <a:rPr sz="2000" b="1" spc="-40" dirty="0">
                <a:latin typeface="Calibri" panose="020F0502020204030204"/>
                <a:cs typeface="Calibri" panose="020F0502020204030204"/>
              </a:rPr>
              <a:t> </a:t>
            </a:r>
            <a:r>
              <a:rPr sz="2000" b="1" dirty="0">
                <a:latin typeface="Calibri" panose="020F0502020204030204"/>
                <a:cs typeface="Calibri" panose="020F0502020204030204"/>
              </a:rPr>
              <a:t>157.20</a:t>
            </a:r>
            <a:r>
              <a:rPr sz="2000" b="1" spc="-40" dirty="0">
                <a:latin typeface="Calibri" panose="020F0502020204030204"/>
                <a:cs typeface="Calibri" panose="020F0502020204030204"/>
              </a:rPr>
              <a:t> </a:t>
            </a:r>
            <a:r>
              <a:rPr sz="2000" b="1" dirty="0">
                <a:latin typeface="Calibri" panose="020F0502020204030204"/>
                <a:cs typeface="Calibri" panose="020F0502020204030204"/>
              </a:rPr>
              <a:t>=</a:t>
            </a:r>
            <a:r>
              <a:rPr sz="2000" b="1" spc="-40" dirty="0">
                <a:latin typeface="Calibri" panose="020F0502020204030204"/>
                <a:cs typeface="Calibri" panose="020F0502020204030204"/>
              </a:rPr>
              <a:t> </a:t>
            </a:r>
            <a:r>
              <a:rPr sz="2000" b="1" dirty="0">
                <a:latin typeface="Calibri" panose="020F0502020204030204"/>
                <a:cs typeface="Calibri" panose="020F0502020204030204"/>
              </a:rPr>
              <a:t>4.48</a:t>
            </a:r>
            <a:r>
              <a:rPr sz="2000" b="1" spc="-35" dirty="0">
                <a:latin typeface="Calibri" panose="020F0502020204030204"/>
                <a:cs typeface="Calibri" panose="020F0502020204030204"/>
              </a:rPr>
              <a:t> </a:t>
            </a:r>
            <a:r>
              <a:rPr sz="2000" b="1" dirty="0">
                <a:latin typeface="Calibri" panose="020F0502020204030204"/>
                <a:cs typeface="Calibri" panose="020F0502020204030204"/>
              </a:rPr>
              <a:t>+</a:t>
            </a:r>
            <a:r>
              <a:rPr sz="2000" b="1" spc="-45" dirty="0">
                <a:latin typeface="Calibri" panose="020F0502020204030204"/>
                <a:cs typeface="Calibri" panose="020F0502020204030204"/>
              </a:rPr>
              <a:t> </a:t>
            </a:r>
            <a:r>
              <a:rPr sz="2000" b="1" spc="-10" dirty="0">
                <a:latin typeface="Calibri" panose="020F0502020204030204"/>
                <a:cs typeface="Calibri" panose="020F0502020204030204"/>
              </a:rPr>
              <a:t>157.20</a:t>
            </a:r>
            <a:endParaRPr sz="2000">
              <a:latin typeface="Calibri" panose="020F0502020204030204"/>
              <a:cs typeface="Calibri" panose="020F0502020204030204"/>
            </a:endParaRPr>
          </a:p>
          <a:p>
            <a:pPr marL="1817370">
              <a:lnSpc>
                <a:spcPct val="100000"/>
              </a:lnSpc>
              <a:spcBef>
                <a:spcPts val="850"/>
              </a:spcBef>
            </a:pPr>
            <a:r>
              <a:rPr sz="2000" b="1" dirty="0">
                <a:latin typeface="Calibri" panose="020F0502020204030204"/>
                <a:cs typeface="Calibri" panose="020F0502020204030204"/>
              </a:rPr>
              <a:t>=</a:t>
            </a:r>
            <a:r>
              <a:rPr sz="2000" b="1" spc="-60" dirty="0">
                <a:latin typeface="Calibri" panose="020F0502020204030204"/>
                <a:cs typeface="Calibri" panose="020F0502020204030204"/>
              </a:rPr>
              <a:t> </a:t>
            </a:r>
            <a:r>
              <a:rPr sz="2000" b="1" u="sng" dirty="0">
                <a:uFill>
                  <a:solidFill>
                    <a:srgbClr val="000000"/>
                  </a:solidFill>
                </a:uFill>
                <a:latin typeface="Calibri" panose="020F0502020204030204"/>
                <a:cs typeface="Calibri" panose="020F0502020204030204"/>
              </a:rPr>
              <a:t>161.68</a:t>
            </a:r>
            <a:r>
              <a:rPr sz="2000" b="1" u="sng" spc="-60" dirty="0">
                <a:uFill>
                  <a:solidFill>
                    <a:srgbClr val="000000"/>
                  </a:solidFill>
                </a:uFill>
                <a:latin typeface="Calibri" panose="020F0502020204030204"/>
                <a:cs typeface="Calibri" panose="020F0502020204030204"/>
              </a:rPr>
              <a:t> </a:t>
            </a:r>
            <a:r>
              <a:rPr sz="2000" b="1" u="sng" dirty="0">
                <a:uFill>
                  <a:solidFill>
                    <a:srgbClr val="000000"/>
                  </a:solidFill>
                </a:uFill>
                <a:latin typeface="Calibri" panose="020F0502020204030204"/>
                <a:cs typeface="Calibri" panose="020F0502020204030204"/>
              </a:rPr>
              <a:t>m³</a:t>
            </a:r>
            <a:r>
              <a:rPr sz="2000" b="1" u="sng" spc="-60" dirty="0">
                <a:uFill>
                  <a:solidFill>
                    <a:srgbClr val="000000"/>
                  </a:solidFill>
                </a:uFill>
                <a:latin typeface="Calibri" panose="020F0502020204030204"/>
                <a:cs typeface="Calibri" panose="020F0502020204030204"/>
              </a:rPr>
              <a:t> </a:t>
            </a:r>
            <a:r>
              <a:rPr sz="2000" b="1" u="sng" dirty="0">
                <a:uFill>
                  <a:solidFill>
                    <a:srgbClr val="000000"/>
                  </a:solidFill>
                </a:uFill>
                <a:latin typeface="Calibri" panose="020F0502020204030204"/>
                <a:cs typeface="Calibri" panose="020F0502020204030204"/>
              </a:rPr>
              <a:t>για</a:t>
            </a:r>
            <a:r>
              <a:rPr sz="2000" b="1" u="sng" spc="-65" dirty="0">
                <a:uFill>
                  <a:solidFill>
                    <a:srgbClr val="000000"/>
                  </a:solidFill>
                </a:uFill>
                <a:latin typeface="Calibri" panose="020F0502020204030204"/>
                <a:cs typeface="Calibri" panose="020F0502020204030204"/>
              </a:rPr>
              <a:t> </a:t>
            </a:r>
            <a:r>
              <a:rPr sz="2000" b="1" u="sng" dirty="0">
                <a:uFill>
                  <a:solidFill>
                    <a:srgbClr val="000000"/>
                  </a:solidFill>
                </a:uFill>
                <a:latin typeface="Calibri" panose="020F0502020204030204"/>
                <a:cs typeface="Calibri" panose="020F0502020204030204"/>
              </a:rPr>
              <a:t>3.27</a:t>
            </a:r>
            <a:r>
              <a:rPr sz="2000" b="1" u="sng" spc="-50" dirty="0">
                <a:uFill>
                  <a:solidFill>
                    <a:srgbClr val="000000"/>
                  </a:solidFill>
                </a:uFill>
                <a:latin typeface="Calibri" panose="020F0502020204030204"/>
                <a:cs typeface="Calibri" panose="020F0502020204030204"/>
              </a:rPr>
              <a:t> m</a:t>
            </a:r>
            <a:endParaRPr sz="2000">
              <a:latin typeface="Calibri" panose="020F0502020204030204"/>
              <a:cs typeface="Calibri" panose="020F0502020204030204"/>
            </a:endParaRPr>
          </a:p>
        </p:txBody>
      </p:sp>
    </p:spTree>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833245">
              <a:lnSpc>
                <a:spcPct val="100000"/>
              </a:lnSpc>
              <a:spcBef>
                <a:spcPts val="100"/>
              </a:spcBef>
            </a:pPr>
            <a:r>
              <a:rPr u="sng" dirty="0">
                <a:solidFill>
                  <a:srgbClr val="000000"/>
                </a:solidFill>
                <a:uFill>
                  <a:solidFill>
                    <a:srgbClr val="000000"/>
                  </a:solidFill>
                </a:uFill>
              </a:rPr>
              <a:t>Bunker</a:t>
            </a:r>
            <a:r>
              <a:rPr u="sng" spc="-40" dirty="0">
                <a:solidFill>
                  <a:srgbClr val="000000"/>
                </a:solidFill>
                <a:uFill>
                  <a:solidFill>
                    <a:srgbClr val="000000"/>
                  </a:solidFill>
                </a:uFill>
              </a:rPr>
              <a:t> </a:t>
            </a:r>
            <a:r>
              <a:rPr u="sng" dirty="0">
                <a:solidFill>
                  <a:srgbClr val="000000"/>
                </a:solidFill>
                <a:uFill>
                  <a:solidFill>
                    <a:srgbClr val="000000"/>
                  </a:solidFill>
                </a:uFill>
              </a:rPr>
              <a:t>Survey</a:t>
            </a:r>
            <a:r>
              <a:rPr u="sng" spc="-60" dirty="0">
                <a:solidFill>
                  <a:srgbClr val="000000"/>
                </a:solidFill>
                <a:uFill>
                  <a:solidFill>
                    <a:srgbClr val="000000"/>
                  </a:solidFill>
                </a:uFill>
              </a:rPr>
              <a:t> </a:t>
            </a:r>
            <a:r>
              <a:rPr u="sng" spc="-10" dirty="0">
                <a:solidFill>
                  <a:srgbClr val="000000"/>
                </a:solidFill>
                <a:uFill>
                  <a:solidFill>
                    <a:srgbClr val="000000"/>
                  </a:solidFill>
                </a:uFill>
              </a:rPr>
              <a:t>Calculation</a:t>
            </a:r>
            <a:endParaRPr u="sng" spc="-10" dirty="0">
              <a:solidFill>
                <a:srgbClr val="000000"/>
              </a:solidFill>
              <a:uFill>
                <a:solidFill>
                  <a:srgbClr val="000000"/>
                </a:solidFill>
              </a:uFill>
            </a:endParaRPr>
          </a:p>
        </p:txBody>
      </p:sp>
      <p:sp>
        <p:nvSpPr>
          <p:cNvPr id="4" name="object 4"/>
          <p:cNvSpPr txBox="1"/>
          <p:nvPr/>
        </p:nvSpPr>
        <p:spPr>
          <a:xfrm>
            <a:off x="257809" y="1525269"/>
            <a:ext cx="8600440" cy="876300"/>
          </a:xfrm>
          <a:prstGeom prst="rect">
            <a:avLst/>
          </a:prstGeom>
        </p:spPr>
        <p:txBody>
          <a:bodyPr vert="horz" wrap="square" lIns="0" tIns="72390" rIns="0" bIns="0" rtlCol="0">
            <a:spAutoFit/>
          </a:bodyPr>
          <a:lstStyle/>
          <a:p>
            <a:pPr marL="12700">
              <a:lnSpc>
                <a:spcPct val="100000"/>
              </a:lnSpc>
              <a:spcBef>
                <a:spcPts val="570"/>
              </a:spcBef>
            </a:pPr>
            <a:r>
              <a:rPr sz="2400" b="1" dirty="0">
                <a:latin typeface="Calibri" panose="020F0502020204030204"/>
                <a:cs typeface="Calibri" panose="020F0502020204030204"/>
              </a:rPr>
              <a:t>The</a:t>
            </a:r>
            <a:r>
              <a:rPr sz="2400" b="1" spc="-55" dirty="0">
                <a:latin typeface="Calibri" panose="020F0502020204030204"/>
                <a:cs typeface="Calibri" panose="020F0502020204030204"/>
              </a:rPr>
              <a:t> </a:t>
            </a:r>
            <a:r>
              <a:rPr sz="2400" b="1" dirty="0">
                <a:latin typeface="Calibri" panose="020F0502020204030204"/>
                <a:cs typeface="Calibri" panose="020F0502020204030204"/>
              </a:rPr>
              <a:t>Quantity</a:t>
            </a:r>
            <a:r>
              <a:rPr sz="2400" b="1" spc="-40" dirty="0">
                <a:latin typeface="Calibri" panose="020F0502020204030204"/>
                <a:cs typeface="Calibri" panose="020F0502020204030204"/>
              </a:rPr>
              <a:t> </a:t>
            </a:r>
            <a:r>
              <a:rPr sz="2400" b="1" dirty="0">
                <a:latin typeface="Calibri" panose="020F0502020204030204"/>
                <a:cs typeface="Calibri" panose="020F0502020204030204"/>
              </a:rPr>
              <a:t>in</a:t>
            </a:r>
            <a:r>
              <a:rPr sz="2400" b="1" spc="-40" dirty="0">
                <a:latin typeface="Calibri" panose="020F0502020204030204"/>
                <a:cs typeface="Calibri" panose="020F0502020204030204"/>
              </a:rPr>
              <a:t> </a:t>
            </a:r>
            <a:r>
              <a:rPr sz="2400" b="1" dirty="0">
                <a:latin typeface="Calibri" panose="020F0502020204030204"/>
                <a:cs typeface="Calibri" panose="020F0502020204030204"/>
              </a:rPr>
              <a:t>Metric</a:t>
            </a:r>
            <a:r>
              <a:rPr sz="2400" b="1" spc="-35" dirty="0">
                <a:latin typeface="Calibri" panose="020F0502020204030204"/>
                <a:cs typeface="Calibri" panose="020F0502020204030204"/>
              </a:rPr>
              <a:t> </a:t>
            </a:r>
            <a:r>
              <a:rPr sz="2400" b="1" spc="-50" dirty="0">
                <a:latin typeface="Calibri" panose="020F0502020204030204"/>
                <a:cs typeface="Calibri" panose="020F0502020204030204"/>
              </a:rPr>
              <a:t>Ton </a:t>
            </a:r>
            <a:r>
              <a:rPr sz="2400" b="1" dirty="0">
                <a:latin typeface="Calibri" panose="020F0502020204030204"/>
                <a:cs typeface="Calibri" panose="020F0502020204030204"/>
              </a:rPr>
              <a:t>=Observed</a:t>
            </a:r>
            <a:r>
              <a:rPr sz="2400" b="1" spc="-45" dirty="0">
                <a:latin typeface="Calibri" panose="020F0502020204030204"/>
                <a:cs typeface="Calibri" panose="020F0502020204030204"/>
              </a:rPr>
              <a:t> </a:t>
            </a:r>
            <a:r>
              <a:rPr sz="2400" b="1" dirty="0">
                <a:latin typeface="Calibri" panose="020F0502020204030204"/>
                <a:cs typeface="Calibri" panose="020F0502020204030204"/>
              </a:rPr>
              <a:t>Oil</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Volume</a:t>
            </a:r>
            <a:r>
              <a:rPr sz="2400" b="1" spc="-50" dirty="0">
                <a:latin typeface="Calibri" panose="020F0502020204030204"/>
                <a:cs typeface="Calibri" panose="020F0502020204030204"/>
              </a:rPr>
              <a:t> </a:t>
            </a:r>
            <a:r>
              <a:rPr sz="2400" b="1" dirty="0">
                <a:latin typeface="Calibri" panose="020F0502020204030204"/>
                <a:cs typeface="Calibri" panose="020F0502020204030204"/>
              </a:rPr>
              <a:t>x</a:t>
            </a:r>
            <a:r>
              <a:rPr sz="2400" b="1" spc="-45" dirty="0">
                <a:latin typeface="Calibri" panose="020F0502020204030204"/>
                <a:cs typeface="Calibri" panose="020F0502020204030204"/>
              </a:rPr>
              <a:t> </a:t>
            </a:r>
            <a:r>
              <a:rPr sz="2400" b="1" dirty="0">
                <a:latin typeface="Calibri" panose="020F0502020204030204"/>
                <a:cs typeface="Calibri" panose="020F0502020204030204"/>
              </a:rPr>
              <a:t>VCF</a:t>
            </a:r>
            <a:r>
              <a:rPr sz="2400" b="1" spc="-40" dirty="0">
                <a:latin typeface="Calibri" panose="020F0502020204030204"/>
                <a:cs typeface="Calibri" panose="020F0502020204030204"/>
              </a:rPr>
              <a:t> </a:t>
            </a:r>
            <a:r>
              <a:rPr sz="2400" b="1" dirty="0">
                <a:latin typeface="Calibri" panose="020F0502020204030204"/>
                <a:cs typeface="Calibri" panose="020F0502020204030204"/>
              </a:rPr>
              <a:t>x</a:t>
            </a:r>
            <a:r>
              <a:rPr sz="2400" b="1" spc="-35" dirty="0">
                <a:latin typeface="Calibri" panose="020F0502020204030204"/>
                <a:cs typeface="Calibri" panose="020F0502020204030204"/>
              </a:rPr>
              <a:t> </a:t>
            </a:r>
            <a:r>
              <a:rPr sz="2400" b="1" spc="-25" dirty="0">
                <a:latin typeface="Calibri" panose="020F0502020204030204"/>
                <a:cs typeface="Calibri" panose="020F0502020204030204"/>
              </a:rPr>
              <a:t>WCF</a:t>
            </a:r>
            <a:endParaRPr sz="2400">
              <a:latin typeface="Calibri" panose="020F0502020204030204"/>
              <a:cs typeface="Calibri" panose="020F0502020204030204"/>
            </a:endParaRPr>
          </a:p>
          <a:p>
            <a:pPr marL="82550">
              <a:lnSpc>
                <a:spcPct val="100000"/>
              </a:lnSpc>
              <a:spcBef>
                <a:spcPts val="470"/>
              </a:spcBef>
            </a:pPr>
            <a:r>
              <a:rPr sz="2400" b="1" dirty="0">
                <a:latin typeface="Calibri" panose="020F0502020204030204"/>
                <a:cs typeface="Calibri" panose="020F0502020204030204"/>
              </a:rPr>
              <a:t>Η</a:t>
            </a:r>
            <a:r>
              <a:rPr sz="2400" b="1" spc="-65" dirty="0">
                <a:latin typeface="Calibri" panose="020F0502020204030204"/>
                <a:cs typeface="Calibri" panose="020F0502020204030204"/>
              </a:rPr>
              <a:t> </a:t>
            </a:r>
            <a:r>
              <a:rPr sz="2400" b="1" dirty="0">
                <a:latin typeface="Calibri" panose="020F0502020204030204"/>
                <a:cs typeface="Calibri" panose="020F0502020204030204"/>
              </a:rPr>
              <a:t>ποσότητα</a:t>
            </a:r>
            <a:r>
              <a:rPr sz="2400" b="1" spc="-55" dirty="0">
                <a:latin typeface="Calibri" panose="020F0502020204030204"/>
                <a:cs typeface="Calibri" panose="020F0502020204030204"/>
              </a:rPr>
              <a:t> </a:t>
            </a:r>
            <a:r>
              <a:rPr sz="2400" b="1" dirty="0">
                <a:latin typeface="Calibri" panose="020F0502020204030204"/>
                <a:cs typeface="Calibri" panose="020F0502020204030204"/>
              </a:rPr>
              <a:t>σε</a:t>
            </a:r>
            <a:r>
              <a:rPr sz="2400" b="1" spc="-55" dirty="0">
                <a:latin typeface="Calibri" panose="020F0502020204030204"/>
                <a:cs typeface="Calibri" panose="020F0502020204030204"/>
              </a:rPr>
              <a:t> </a:t>
            </a:r>
            <a:r>
              <a:rPr sz="2400" b="1" spc="-10" dirty="0">
                <a:latin typeface="Calibri" panose="020F0502020204030204"/>
                <a:cs typeface="Calibri" panose="020F0502020204030204"/>
              </a:rPr>
              <a:t>μετρικους</a:t>
            </a:r>
            <a:r>
              <a:rPr sz="2400" b="1" spc="-50" dirty="0">
                <a:latin typeface="Calibri" panose="020F0502020204030204"/>
                <a:cs typeface="Calibri" panose="020F0502020204030204"/>
              </a:rPr>
              <a:t> </a:t>
            </a:r>
            <a:r>
              <a:rPr sz="2400" b="1" dirty="0">
                <a:latin typeface="Calibri" panose="020F0502020204030204"/>
                <a:cs typeface="Calibri" panose="020F0502020204030204"/>
              </a:rPr>
              <a:t>τόννους</a:t>
            </a:r>
            <a:r>
              <a:rPr sz="2400" b="1" spc="-50" dirty="0">
                <a:latin typeface="Calibri" panose="020F0502020204030204"/>
                <a:cs typeface="Calibri" panose="020F0502020204030204"/>
              </a:rPr>
              <a:t> </a:t>
            </a:r>
            <a:r>
              <a:rPr sz="2400" b="1" dirty="0">
                <a:latin typeface="Calibri" panose="020F0502020204030204"/>
                <a:cs typeface="Calibri" panose="020F0502020204030204"/>
              </a:rPr>
              <a:t>=</a:t>
            </a:r>
            <a:r>
              <a:rPr sz="2400" b="1" spc="-55" dirty="0">
                <a:latin typeface="Calibri" panose="020F0502020204030204"/>
                <a:cs typeface="Calibri" panose="020F0502020204030204"/>
              </a:rPr>
              <a:t> </a:t>
            </a:r>
            <a:r>
              <a:rPr sz="2400" b="1" dirty="0">
                <a:latin typeface="Calibri" panose="020F0502020204030204"/>
                <a:cs typeface="Calibri" panose="020F0502020204030204"/>
              </a:rPr>
              <a:t>όγκου</a:t>
            </a:r>
            <a:r>
              <a:rPr sz="2400" b="1" spc="-55" dirty="0">
                <a:latin typeface="Calibri" panose="020F0502020204030204"/>
                <a:cs typeface="Calibri" panose="020F0502020204030204"/>
              </a:rPr>
              <a:t> </a:t>
            </a:r>
            <a:r>
              <a:rPr sz="2400" b="1" dirty="0">
                <a:latin typeface="Calibri" panose="020F0502020204030204"/>
                <a:cs typeface="Calibri" panose="020F0502020204030204"/>
              </a:rPr>
              <a:t>πετρελαίου</a:t>
            </a:r>
            <a:r>
              <a:rPr sz="2400" b="1" spc="-50" dirty="0">
                <a:latin typeface="Calibri" panose="020F0502020204030204"/>
                <a:cs typeface="Calibri" panose="020F0502020204030204"/>
              </a:rPr>
              <a:t> </a:t>
            </a:r>
            <a:r>
              <a:rPr sz="2400" b="1" dirty="0">
                <a:latin typeface="Calibri" panose="020F0502020204030204"/>
                <a:cs typeface="Calibri" panose="020F0502020204030204"/>
              </a:rPr>
              <a:t>x</a:t>
            </a:r>
            <a:r>
              <a:rPr sz="2400" b="1" spc="-55" dirty="0">
                <a:latin typeface="Calibri" panose="020F0502020204030204"/>
                <a:cs typeface="Calibri" panose="020F0502020204030204"/>
              </a:rPr>
              <a:t> </a:t>
            </a:r>
            <a:r>
              <a:rPr sz="2400" b="1" dirty="0">
                <a:latin typeface="Calibri" panose="020F0502020204030204"/>
                <a:cs typeface="Calibri" panose="020F0502020204030204"/>
              </a:rPr>
              <a:t>VCF</a:t>
            </a:r>
            <a:r>
              <a:rPr sz="2400" b="1" spc="-40" dirty="0">
                <a:latin typeface="Calibri" panose="020F0502020204030204"/>
                <a:cs typeface="Calibri" panose="020F0502020204030204"/>
              </a:rPr>
              <a:t> </a:t>
            </a:r>
            <a:r>
              <a:rPr sz="2400" b="1" dirty="0">
                <a:latin typeface="Calibri" panose="020F0502020204030204"/>
                <a:cs typeface="Calibri" panose="020F0502020204030204"/>
              </a:rPr>
              <a:t>x</a:t>
            </a:r>
            <a:r>
              <a:rPr sz="2400" b="1" spc="-50" dirty="0">
                <a:latin typeface="Calibri" panose="020F0502020204030204"/>
                <a:cs typeface="Calibri" panose="020F0502020204030204"/>
              </a:rPr>
              <a:t> </a:t>
            </a:r>
            <a:r>
              <a:rPr sz="2400" b="1" spc="-25" dirty="0">
                <a:latin typeface="Calibri" panose="020F0502020204030204"/>
                <a:cs typeface="Calibri" panose="020F0502020204030204"/>
              </a:rPr>
              <a:t>WCF</a:t>
            </a:r>
            <a:endParaRPr sz="2400">
              <a:latin typeface="Calibri" panose="020F0502020204030204"/>
              <a:cs typeface="Calibri" panose="020F0502020204030204"/>
            </a:endParaRPr>
          </a:p>
        </p:txBody>
      </p:sp>
      <p:sp>
        <p:nvSpPr>
          <p:cNvPr id="5" name="object 5"/>
          <p:cNvSpPr txBox="1"/>
          <p:nvPr/>
        </p:nvSpPr>
        <p:spPr>
          <a:xfrm>
            <a:off x="257809" y="3656329"/>
            <a:ext cx="8173084" cy="1976120"/>
          </a:xfrm>
          <a:prstGeom prst="rect">
            <a:avLst/>
          </a:prstGeom>
        </p:spPr>
        <p:txBody>
          <a:bodyPr vert="horz" wrap="square" lIns="0" tIns="12700" rIns="0" bIns="0" rtlCol="0">
            <a:spAutoFit/>
          </a:bodyPr>
          <a:lstStyle/>
          <a:p>
            <a:pPr marL="82550">
              <a:lnSpc>
                <a:spcPct val="100000"/>
              </a:lnSpc>
              <a:spcBef>
                <a:spcPts val="100"/>
              </a:spcBef>
              <a:tabLst>
                <a:tab pos="1871980" algn="l"/>
              </a:tabLst>
            </a:pPr>
            <a:r>
              <a:rPr sz="2400" b="1" u="sng" dirty="0">
                <a:uFill>
                  <a:solidFill>
                    <a:srgbClr val="000000"/>
                  </a:solidFill>
                </a:uFill>
                <a:latin typeface="Calibri" panose="020F0502020204030204"/>
                <a:cs typeface="Calibri" panose="020F0502020204030204"/>
              </a:rPr>
              <a:t>T</a:t>
            </a:r>
            <a:r>
              <a:rPr sz="2400" b="1" u="sng" spc="-30" dirty="0">
                <a:uFill>
                  <a:solidFill>
                    <a:srgbClr val="000000"/>
                  </a:solidFill>
                </a:uFill>
                <a:latin typeface="Calibri" panose="020F0502020204030204"/>
                <a:cs typeface="Calibri" panose="020F0502020204030204"/>
              </a:rPr>
              <a:t> </a:t>
            </a:r>
            <a:r>
              <a:rPr sz="2400" b="1" u="sng" dirty="0">
                <a:uFill>
                  <a:solidFill>
                    <a:srgbClr val="000000"/>
                  </a:solidFill>
                </a:uFill>
                <a:latin typeface="Calibri" panose="020F0502020204030204"/>
                <a:cs typeface="Calibri" panose="020F0502020204030204"/>
              </a:rPr>
              <a:t>54B</a:t>
            </a:r>
            <a:r>
              <a:rPr sz="2400" b="1" u="sng" spc="-35" dirty="0">
                <a:uFill>
                  <a:solidFill>
                    <a:srgbClr val="000000"/>
                  </a:solidFill>
                </a:uFill>
                <a:latin typeface="Calibri" panose="020F0502020204030204"/>
                <a:cs typeface="Calibri" panose="020F0502020204030204"/>
              </a:rPr>
              <a:t> </a:t>
            </a:r>
            <a:r>
              <a:rPr sz="2400" b="1" u="sng" dirty="0">
                <a:uFill>
                  <a:solidFill>
                    <a:srgbClr val="000000"/>
                  </a:solidFill>
                </a:uFill>
                <a:latin typeface="Calibri" panose="020F0502020204030204"/>
                <a:cs typeface="Calibri" panose="020F0502020204030204"/>
              </a:rPr>
              <a:t>(VCF)</a:t>
            </a:r>
            <a:r>
              <a:rPr sz="2400" b="1" spc="-20" dirty="0">
                <a:latin typeface="Calibri" panose="020F0502020204030204"/>
                <a:cs typeface="Calibri" panose="020F0502020204030204"/>
              </a:rPr>
              <a:t> </a:t>
            </a:r>
            <a:r>
              <a:rPr sz="2400" b="1" spc="-50" dirty="0">
                <a:latin typeface="Calibri" panose="020F0502020204030204"/>
                <a:cs typeface="Calibri" panose="020F0502020204030204"/>
              </a:rPr>
              <a:t>:</a:t>
            </a:r>
            <a:r>
              <a:rPr sz="2400" b="1" dirty="0">
                <a:latin typeface="Calibri" panose="020F0502020204030204"/>
                <a:cs typeface="Calibri" panose="020F0502020204030204"/>
              </a:rPr>
              <a:t>	Density</a:t>
            </a:r>
            <a:r>
              <a:rPr sz="2400" b="1" spc="-40" dirty="0">
                <a:latin typeface="Calibri" panose="020F0502020204030204"/>
                <a:cs typeface="Calibri" panose="020F0502020204030204"/>
              </a:rPr>
              <a:t> </a:t>
            </a:r>
            <a:r>
              <a:rPr sz="2400" b="1" dirty="0">
                <a:latin typeface="Calibri" panose="020F0502020204030204"/>
                <a:cs typeface="Calibri" panose="020F0502020204030204"/>
              </a:rPr>
              <a:t>@</a:t>
            </a:r>
            <a:r>
              <a:rPr sz="2400" b="1" spc="-35" dirty="0">
                <a:latin typeface="Calibri" panose="020F0502020204030204"/>
                <a:cs typeface="Calibri" panose="020F0502020204030204"/>
              </a:rPr>
              <a:t> </a:t>
            </a:r>
            <a:r>
              <a:rPr sz="2400" b="1" dirty="0">
                <a:latin typeface="Calibri" panose="020F0502020204030204"/>
                <a:cs typeface="Calibri" panose="020F0502020204030204"/>
              </a:rPr>
              <a:t>15°C</a:t>
            </a:r>
            <a:r>
              <a:rPr sz="2400" b="1" spc="-25" dirty="0">
                <a:latin typeface="Calibri" panose="020F0502020204030204"/>
                <a:cs typeface="Calibri" panose="020F0502020204030204"/>
              </a:rPr>
              <a:t> </a:t>
            </a:r>
            <a:r>
              <a:rPr sz="2400" b="1" dirty="0">
                <a:latin typeface="Calibri" panose="020F0502020204030204"/>
                <a:cs typeface="Calibri" panose="020F0502020204030204"/>
              </a:rPr>
              <a:t>0.9903</a:t>
            </a:r>
            <a:r>
              <a:rPr sz="2400" b="1" spc="-30" dirty="0">
                <a:latin typeface="Calibri" panose="020F0502020204030204"/>
                <a:cs typeface="Calibri" panose="020F0502020204030204"/>
              </a:rPr>
              <a:t> </a:t>
            </a:r>
            <a:r>
              <a:rPr sz="2400" b="1" dirty="0">
                <a:latin typeface="Calibri" panose="020F0502020204030204"/>
                <a:cs typeface="Calibri" panose="020F0502020204030204"/>
              </a:rPr>
              <a:t>at</a:t>
            </a:r>
            <a:r>
              <a:rPr sz="2400" b="1" spc="-30" dirty="0">
                <a:latin typeface="Calibri" panose="020F0502020204030204"/>
                <a:cs typeface="Calibri" panose="020F0502020204030204"/>
              </a:rPr>
              <a:t> </a:t>
            </a:r>
            <a:r>
              <a:rPr sz="2400" b="1" dirty="0">
                <a:latin typeface="Calibri" panose="020F0502020204030204"/>
                <a:cs typeface="Calibri" panose="020F0502020204030204"/>
              </a:rPr>
              <a:t>34°C</a:t>
            </a:r>
            <a:r>
              <a:rPr sz="2400" b="1" spc="-25" dirty="0">
                <a:latin typeface="Calibri" panose="020F0502020204030204"/>
                <a:cs typeface="Calibri" panose="020F0502020204030204"/>
              </a:rPr>
              <a:t> </a:t>
            </a:r>
            <a:r>
              <a:rPr sz="2400" b="1" dirty="0">
                <a:latin typeface="Calibri" panose="020F0502020204030204"/>
                <a:cs typeface="Calibri" panose="020F0502020204030204"/>
              </a:rPr>
              <a:t>=</a:t>
            </a:r>
            <a:r>
              <a:rPr sz="2400" b="1" spc="-30" dirty="0">
                <a:latin typeface="Calibri" panose="020F0502020204030204"/>
                <a:cs typeface="Calibri" panose="020F0502020204030204"/>
              </a:rPr>
              <a:t> </a:t>
            </a:r>
            <a:r>
              <a:rPr sz="2400" b="1" spc="-10" dirty="0">
                <a:latin typeface="Calibri" panose="020F0502020204030204"/>
                <a:cs typeface="Calibri" panose="020F0502020204030204"/>
              </a:rPr>
              <a:t>0.9870</a:t>
            </a:r>
            <a:endParaRPr sz="2400">
              <a:latin typeface="Calibri" panose="020F0502020204030204"/>
              <a:cs typeface="Calibri" panose="020F0502020204030204"/>
            </a:endParaRPr>
          </a:p>
          <a:p>
            <a:pPr>
              <a:lnSpc>
                <a:spcPct val="100000"/>
              </a:lnSpc>
            </a:pPr>
            <a:endParaRPr sz="2750">
              <a:latin typeface="Calibri" panose="020F0502020204030204"/>
              <a:cs typeface="Calibri" panose="020F0502020204030204"/>
            </a:endParaRPr>
          </a:p>
          <a:p>
            <a:pPr marL="12700">
              <a:lnSpc>
                <a:spcPct val="100000"/>
              </a:lnSpc>
              <a:tabLst>
                <a:tab pos="1508125" algn="l"/>
                <a:tab pos="1797050" algn="l"/>
              </a:tabLst>
            </a:pPr>
            <a:r>
              <a:rPr sz="2400" b="1" u="sng" dirty="0">
                <a:uFill>
                  <a:solidFill>
                    <a:srgbClr val="000000"/>
                  </a:solidFill>
                </a:uFill>
                <a:latin typeface="Calibri" panose="020F0502020204030204"/>
                <a:cs typeface="Calibri" panose="020F0502020204030204"/>
              </a:rPr>
              <a:t>T</a:t>
            </a:r>
            <a:r>
              <a:rPr sz="2400" b="1" u="sng" spc="-10" dirty="0">
                <a:uFill>
                  <a:solidFill>
                    <a:srgbClr val="000000"/>
                  </a:solidFill>
                </a:uFill>
                <a:latin typeface="Calibri" panose="020F0502020204030204"/>
                <a:cs typeface="Calibri" panose="020F0502020204030204"/>
              </a:rPr>
              <a:t> </a:t>
            </a:r>
            <a:r>
              <a:rPr sz="2400" b="1" u="sng" dirty="0">
                <a:uFill>
                  <a:solidFill>
                    <a:srgbClr val="000000"/>
                  </a:solidFill>
                </a:uFill>
                <a:latin typeface="Calibri" panose="020F0502020204030204"/>
                <a:cs typeface="Calibri" panose="020F0502020204030204"/>
              </a:rPr>
              <a:t>56</a:t>
            </a:r>
            <a:r>
              <a:rPr sz="2400" b="1" u="sng" spc="-10" dirty="0">
                <a:uFill>
                  <a:solidFill>
                    <a:srgbClr val="000000"/>
                  </a:solidFill>
                </a:uFill>
                <a:latin typeface="Calibri" panose="020F0502020204030204"/>
                <a:cs typeface="Calibri" panose="020F0502020204030204"/>
              </a:rPr>
              <a:t> </a:t>
            </a:r>
            <a:r>
              <a:rPr sz="2400" b="1" u="sng" spc="-20" dirty="0">
                <a:uFill>
                  <a:solidFill>
                    <a:srgbClr val="000000"/>
                  </a:solidFill>
                </a:uFill>
                <a:latin typeface="Calibri" panose="020F0502020204030204"/>
                <a:cs typeface="Calibri" panose="020F0502020204030204"/>
              </a:rPr>
              <a:t>(WCF)</a:t>
            </a:r>
            <a:r>
              <a:rPr sz="2400" b="1" dirty="0">
                <a:latin typeface="Calibri" panose="020F0502020204030204"/>
                <a:cs typeface="Calibri" panose="020F0502020204030204"/>
              </a:rPr>
              <a:t>	</a:t>
            </a:r>
            <a:r>
              <a:rPr sz="2400" b="1" spc="-50" dirty="0">
                <a:latin typeface="Calibri" panose="020F0502020204030204"/>
                <a:cs typeface="Calibri" panose="020F0502020204030204"/>
              </a:rPr>
              <a:t>:</a:t>
            </a:r>
            <a:r>
              <a:rPr sz="2400" b="1" dirty="0">
                <a:latin typeface="Calibri" panose="020F0502020204030204"/>
                <a:cs typeface="Calibri" panose="020F0502020204030204"/>
              </a:rPr>
              <a:t>	Density</a:t>
            </a:r>
            <a:r>
              <a:rPr sz="2400" b="1" spc="-35" dirty="0">
                <a:latin typeface="Calibri" panose="020F0502020204030204"/>
                <a:cs typeface="Calibri" panose="020F0502020204030204"/>
              </a:rPr>
              <a:t> </a:t>
            </a:r>
            <a:r>
              <a:rPr sz="2400" b="1" dirty="0">
                <a:latin typeface="Calibri" panose="020F0502020204030204"/>
                <a:cs typeface="Calibri" panose="020F0502020204030204"/>
              </a:rPr>
              <a:t>@15°C</a:t>
            </a:r>
            <a:r>
              <a:rPr sz="2400" b="1" spc="-30" dirty="0">
                <a:latin typeface="Calibri" panose="020F0502020204030204"/>
                <a:cs typeface="Calibri" panose="020F0502020204030204"/>
              </a:rPr>
              <a:t> </a:t>
            </a:r>
            <a:r>
              <a:rPr sz="2400" b="1" dirty="0">
                <a:latin typeface="Calibri" panose="020F0502020204030204"/>
                <a:cs typeface="Calibri" panose="020F0502020204030204"/>
              </a:rPr>
              <a:t>0.9903</a:t>
            </a:r>
            <a:r>
              <a:rPr sz="2400" b="1" spc="-35" dirty="0">
                <a:latin typeface="Calibri" panose="020F0502020204030204"/>
                <a:cs typeface="Calibri" panose="020F0502020204030204"/>
              </a:rPr>
              <a:t> </a:t>
            </a:r>
            <a:r>
              <a:rPr sz="2400" b="1" dirty="0">
                <a:latin typeface="Calibri" panose="020F0502020204030204"/>
                <a:cs typeface="Calibri" panose="020F0502020204030204"/>
              </a:rPr>
              <a:t>at</a:t>
            </a:r>
            <a:r>
              <a:rPr sz="2400" b="1" spc="-45" dirty="0">
                <a:latin typeface="Calibri" panose="020F0502020204030204"/>
                <a:cs typeface="Calibri" panose="020F0502020204030204"/>
              </a:rPr>
              <a:t> </a:t>
            </a:r>
            <a:r>
              <a:rPr sz="2400" b="1" dirty="0">
                <a:latin typeface="Calibri" panose="020F0502020204030204"/>
                <a:cs typeface="Calibri" panose="020F0502020204030204"/>
              </a:rPr>
              <a:t>34°C</a:t>
            </a:r>
            <a:r>
              <a:rPr sz="2400" b="1" spc="-25" dirty="0">
                <a:latin typeface="Calibri" panose="020F0502020204030204"/>
                <a:cs typeface="Calibri" panose="020F0502020204030204"/>
              </a:rPr>
              <a:t> </a:t>
            </a:r>
            <a:r>
              <a:rPr sz="2400" b="1" dirty="0">
                <a:latin typeface="Calibri" panose="020F0502020204030204"/>
                <a:cs typeface="Calibri" panose="020F0502020204030204"/>
              </a:rPr>
              <a:t>=</a:t>
            </a:r>
            <a:r>
              <a:rPr sz="2400" b="1" spc="-45" dirty="0">
                <a:latin typeface="Calibri" panose="020F0502020204030204"/>
                <a:cs typeface="Calibri" panose="020F0502020204030204"/>
              </a:rPr>
              <a:t> </a:t>
            </a:r>
            <a:r>
              <a:rPr sz="2400" b="1" spc="-10" dirty="0">
                <a:latin typeface="Calibri" panose="020F0502020204030204"/>
                <a:cs typeface="Calibri" panose="020F0502020204030204"/>
              </a:rPr>
              <a:t>0.9892</a:t>
            </a:r>
            <a:endParaRPr sz="2400">
              <a:latin typeface="Calibri" panose="020F0502020204030204"/>
              <a:cs typeface="Calibri" panose="020F0502020204030204"/>
            </a:endParaRPr>
          </a:p>
          <a:p>
            <a:pPr>
              <a:lnSpc>
                <a:spcPct val="100000"/>
              </a:lnSpc>
              <a:spcBef>
                <a:spcPts val="5"/>
              </a:spcBef>
            </a:pPr>
            <a:endParaRPr sz="2750">
              <a:latin typeface="Calibri" panose="020F0502020204030204"/>
              <a:cs typeface="Calibri" panose="020F0502020204030204"/>
            </a:endParaRPr>
          </a:p>
          <a:p>
            <a:pPr marL="12700">
              <a:lnSpc>
                <a:spcPct val="100000"/>
              </a:lnSpc>
              <a:tabLst>
                <a:tab pos="3433445" algn="l"/>
              </a:tabLst>
            </a:pPr>
            <a:r>
              <a:rPr sz="2400" b="1" dirty="0">
                <a:latin typeface="Calibri" panose="020F0502020204030204"/>
                <a:cs typeface="Calibri" panose="020F0502020204030204"/>
              </a:rPr>
              <a:t>Η</a:t>
            </a:r>
            <a:r>
              <a:rPr sz="2400" b="1" spc="-30" dirty="0">
                <a:latin typeface="Calibri" panose="020F0502020204030204"/>
                <a:cs typeface="Calibri" panose="020F0502020204030204"/>
              </a:rPr>
              <a:t> </a:t>
            </a:r>
            <a:r>
              <a:rPr sz="2400" b="1" dirty="0">
                <a:latin typeface="Calibri" panose="020F0502020204030204"/>
                <a:cs typeface="Calibri" panose="020F0502020204030204"/>
              </a:rPr>
              <a:t>ποσοτητα</a:t>
            </a:r>
            <a:r>
              <a:rPr sz="2400" b="1" spc="-40" dirty="0">
                <a:latin typeface="Calibri" panose="020F0502020204030204"/>
                <a:cs typeface="Calibri" panose="020F0502020204030204"/>
              </a:rPr>
              <a:t> </a:t>
            </a:r>
            <a:r>
              <a:rPr sz="2400" b="1" dirty="0">
                <a:latin typeface="Calibri" panose="020F0502020204030204"/>
                <a:cs typeface="Calibri" panose="020F0502020204030204"/>
              </a:rPr>
              <a:t>σε</a:t>
            </a:r>
            <a:r>
              <a:rPr sz="2400" b="1" spc="-40" dirty="0">
                <a:latin typeface="Calibri" panose="020F0502020204030204"/>
                <a:cs typeface="Calibri" panose="020F0502020204030204"/>
              </a:rPr>
              <a:t> </a:t>
            </a:r>
            <a:r>
              <a:rPr sz="2400" b="1" dirty="0">
                <a:latin typeface="Calibri" panose="020F0502020204030204"/>
                <a:cs typeface="Calibri" panose="020F0502020204030204"/>
              </a:rPr>
              <a:t>MT</a:t>
            </a:r>
            <a:r>
              <a:rPr sz="2400" b="1" spc="-30" dirty="0">
                <a:latin typeface="Calibri" panose="020F0502020204030204"/>
                <a:cs typeface="Calibri" panose="020F0502020204030204"/>
              </a:rPr>
              <a:t> </a:t>
            </a:r>
            <a:r>
              <a:rPr sz="2400" b="1" spc="-10" dirty="0">
                <a:latin typeface="Calibri" panose="020F0502020204030204"/>
                <a:cs typeface="Calibri" panose="020F0502020204030204"/>
              </a:rPr>
              <a:t>ειναι:</a:t>
            </a:r>
            <a:r>
              <a:rPr sz="2400" b="1" dirty="0">
                <a:latin typeface="Calibri" panose="020F0502020204030204"/>
                <a:cs typeface="Calibri" panose="020F0502020204030204"/>
              </a:rPr>
              <a:t>	161.68</a:t>
            </a:r>
            <a:r>
              <a:rPr sz="2400" b="1" spc="-50" dirty="0">
                <a:latin typeface="Calibri" panose="020F0502020204030204"/>
                <a:cs typeface="Calibri" panose="020F0502020204030204"/>
              </a:rPr>
              <a:t> </a:t>
            </a:r>
            <a:r>
              <a:rPr sz="2400" b="1" dirty="0">
                <a:latin typeface="Calibri" panose="020F0502020204030204"/>
                <a:cs typeface="Calibri" panose="020F0502020204030204"/>
              </a:rPr>
              <a:t>x</a:t>
            </a:r>
            <a:r>
              <a:rPr sz="2400" b="1" spc="-25" dirty="0">
                <a:latin typeface="Calibri" panose="020F0502020204030204"/>
                <a:cs typeface="Calibri" panose="020F0502020204030204"/>
              </a:rPr>
              <a:t> </a:t>
            </a:r>
            <a:r>
              <a:rPr sz="2400" b="1" dirty="0">
                <a:latin typeface="Calibri" panose="020F0502020204030204"/>
                <a:cs typeface="Calibri" panose="020F0502020204030204"/>
              </a:rPr>
              <a:t>0.9870</a:t>
            </a:r>
            <a:r>
              <a:rPr sz="2400" b="1" spc="-35" dirty="0">
                <a:latin typeface="Calibri" panose="020F0502020204030204"/>
                <a:cs typeface="Calibri" panose="020F0502020204030204"/>
              </a:rPr>
              <a:t> </a:t>
            </a:r>
            <a:r>
              <a:rPr sz="2400" b="1" dirty="0">
                <a:latin typeface="Calibri" panose="020F0502020204030204"/>
                <a:cs typeface="Calibri" panose="020F0502020204030204"/>
              </a:rPr>
              <a:t>x</a:t>
            </a:r>
            <a:r>
              <a:rPr sz="2400" b="1" spc="-25" dirty="0">
                <a:latin typeface="Calibri" panose="020F0502020204030204"/>
                <a:cs typeface="Calibri" panose="020F0502020204030204"/>
              </a:rPr>
              <a:t> </a:t>
            </a:r>
            <a:r>
              <a:rPr sz="2400" b="1" dirty="0">
                <a:latin typeface="Calibri" panose="020F0502020204030204"/>
                <a:cs typeface="Calibri" panose="020F0502020204030204"/>
              </a:rPr>
              <a:t>0.9892</a:t>
            </a:r>
            <a:r>
              <a:rPr sz="2400" b="1" spc="-35" dirty="0">
                <a:latin typeface="Calibri" panose="020F0502020204030204"/>
                <a:cs typeface="Calibri" panose="020F0502020204030204"/>
              </a:rPr>
              <a:t> </a:t>
            </a:r>
            <a:r>
              <a:rPr sz="2400" b="1" dirty="0">
                <a:latin typeface="Calibri" panose="020F0502020204030204"/>
                <a:cs typeface="Calibri" panose="020F0502020204030204"/>
              </a:rPr>
              <a:t>=</a:t>
            </a:r>
            <a:r>
              <a:rPr sz="2400" b="1" spc="-35" dirty="0">
                <a:latin typeface="Calibri" panose="020F0502020204030204"/>
                <a:cs typeface="Calibri" panose="020F0502020204030204"/>
              </a:rPr>
              <a:t> </a:t>
            </a:r>
            <a:r>
              <a:rPr sz="2400" b="1" dirty="0">
                <a:latin typeface="Calibri" panose="020F0502020204030204"/>
                <a:cs typeface="Calibri" panose="020F0502020204030204"/>
              </a:rPr>
              <a:t>157.85</a:t>
            </a:r>
            <a:r>
              <a:rPr sz="2400" b="1" spc="-30" dirty="0">
                <a:latin typeface="Calibri" panose="020F0502020204030204"/>
                <a:cs typeface="Calibri" panose="020F0502020204030204"/>
              </a:rPr>
              <a:t> </a:t>
            </a:r>
            <a:r>
              <a:rPr sz="2400" b="1" spc="-25" dirty="0">
                <a:latin typeface="Calibri" panose="020F0502020204030204"/>
                <a:cs typeface="Calibri" panose="020F0502020204030204"/>
              </a:rPr>
              <a:t>MT</a:t>
            </a:r>
            <a:endParaRPr sz="2400">
              <a:latin typeface="Calibri" panose="020F0502020204030204"/>
              <a:cs typeface="Calibri" panose="020F0502020204030204"/>
            </a:endParaRPr>
          </a:p>
        </p:txBody>
      </p:sp>
    </p:spTree>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79070" y="189229"/>
            <a:ext cx="8785860" cy="718820"/>
          </a:xfrm>
          <a:custGeom>
            <a:avLst/>
            <a:gdLst/>
            <a:ahLst/>
            <a:cxnLst/>
            <a:rect l="l" t="t" r="r" b="b"/>
            <a:pathLst>
              <a:path w="8785860" h="718819">
                <a:moveTo>
                  <a:pt x="8785860" y="0"/>
                </a:moveTo>
                <a:lnTo>
                  <a:pt x="0" y="0"/>
                </a:lnTo>
                <a:lnTo>
                  <a:pt x="0" y="718820"/>
                </a:lnTo>
                <a:lnTo>
                  <a:pt x="4392930" y="718820"/>
                </a:lnTo>
                <a:lnTo>
                  <a:pt x="8785860" y="718820"/>
                </a:lnTo>
                <a:lnTo>
                  <a:pt x="8785860" y="0"/>
                </a:lnTo>
                <a:close/>
              </a:path>
            </a:pathLst>
          </a:custGeom>
          <a:solidFill>
            <a:srgbClr val="30849B"/>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54000" rIns="0" bIns="0" rtlCol="0">
            <a:spAutoFit/>
          </a:bodyPr>
          <a:lstStyle/>
          <a:p>
            <a:pPr marL="1833245">
              <a:lnSpc>
                <a:spcPct val="100000"/>
              </a:lnSpc>
              <a:spcBef>
                <a:spcPts val="100"/>
              </a:spcBef>
            </a:pPr>
            <a:r>
              <a:rPr u="sng" dirty="0">
                <a:solidFill>
                  <a:srgbClr val="000000"/>
                </a:solidFill>
                <a:uFill>
                  <a:solidFill>
                    <a:srgbClr val="000000"/>
                  </a:solidFill>
                </a:uFill>
              </a:rPr>
              <a:t>Bunker</a:t>
            </a:r>
            <a:r>
              <a:rPr u="sng" spc="-40" dirty="0">
                <a:solidFill>
                  <a:srgbClr val="000000"/>
                </a:solidFill>
                <a:uFill>
                  <a:solidFill>
                    <a:srgbClr val="000000"/>
                  </a:solidFill>
                </a:uFill>
              </a:rPr>
              <a:t> </a:t>
            </a:r>
            <a:r>
              <a:rPr u="sng" dirty="0">
                <a:solidFill>
                  <a:srgbClr val="000000"/>
                </a:solidFill>
                <a:uFill>
                  <a:solidFill>
                    <a:srgbClr val="000000"/>
                  </a:solidFill>
                </a:uFill>
              </a:rPr>
              <a:t>Survey</a:t>
            </a:r>
            <a:r>
              <a:rPr u="sng" spc="-60" dirty="0">
                <a:solidFill>
                  <a:srgbClr val="000000"/>
                </a:solidFill>
                <a:uFill>
                  <a:solidFill>
                    <a:srgbClr val="000000"/>
                  </a:solidFill>
                </a:uFill>
              </a:rPr>
              <a:t> </a:t>
            </a:r>
            <a:r>
              <a:rPr u="sng" spc="-10" dirty="0">
                <a:solidFill>
                  <a:srgbClr val="000000"/>
                </a:solidFill>
                <a:uFill>
                  <a:solidFill>
                    <a:srgbClr val="000000"/>
                  </a:solidFill>
                </a:uFill>
              </a:rPr>
              <a:t>Calculation</a:t>
            </a:r>
            <a:endParaRPr u="sng" spc="-10" dirty="0">
              <a:solidFill>
                <a:srgbClr val="000000"/>
              </a:solidFill>
              <a:uFill>
                <a:solidFill>
                  <a:srgbClr val="000000"/>
                </a:solidFill>
              </a:uFill>
            </a:endParaRPr>
          </a:p>
        </p:txBody>
      </p:sp>
      <p:sp>
        <p:nvSpPr>
          <p:cNvPr id="4" name="object 4"/>
          <p:cNvSpPr txBox="1"/>
          <p:nvPr/>
        </p:nvSpPr>
        <p:spPr>
          <a:xfrm>
            <a:off x="257809" y="1158240"/>
            <a:ext cx="8615680" cy="4749165"/>
          </a:xfrm>
          <a:prstGeom prst="rect">
            <a:avLst/>
          </a:prstGeom>
        </p:spPr>
        <p:txBody>
          <a:bodyPr vert="horz" wrap="square" lIns="0" tIns="12700" rIns="0" bIns="0" rtlCol="0">
            <a:spAutoFit/>
          </a:bodyPr>
          <a:lstStyle/>
          <a:p>
            <a:pPr marL="12700" marR="95885">
              <a:lnSpc>
                <a:spcPct val="100000"/>
              </a:lnSpc>
              <a:spcBef>
                <a:spcPts val="100"/>
              </a:spcBef>
            </a:pPr>
            <a:r>
              <a:rPr sz="2400" b="1" smtClean="0">
                <a:latin typeface="Arial" panose="020B0604020202020204"/>
                <a:cs typeface="Arial" panose="020B0604020202020204"/>
              </a:rPr>
              <a:t>Σ</a:t>
            </a:r>
            <a:r>
              <a:rPr lang="el-GR" sz="2400" b="1" dirty="0" smtClean="0">
                <a:latin typeface="Arial" panose="020B0604020202020204"/>
                <a:cs typeface="Arial" panose="020B0604020202020204"/>
              </a:rPr>
              <a:t>ΑΝ</a:t>
            </a:r>
            <a:r>
              <a:rPr sz="2400" b="1" spc="-65" smtClean="0">
                <a:latin typeface="Arial" panose="020B0604020202020204"/>
                <a:cs typeface="Arial" panose="020B0604020202020204"/>
              </a:rPr>
              <a:t> </a:t>
            </a:r>
            <a:r>
              <a:rPr sz="2400" b="1" dirty="0">
                <a:latin typeface="Arial" panose="020B0604020202020204"/>
                <a:cs typeface="Arial" panose="020B0604020202020204"/>
              </a:rPr>
              <a:t>ΚΑΝΟΝΑΣ,</a:t>
            </a:r>
            <a:r>
              <a:rPr sz="2400" b="1" spc="-70" dirty="0">
                <a:latin typeface="Arial" panose="020B0604020202020204"/>
                <a:cs typeface="Arial" panose="020B0604020202020204"/>
              </a:rPr>
              <a:t> </a:t>
            </a:r>
            <a:r>
              <a:rPr sz="2400" b="1" dirty="0">
                <a:latin typeface="Arial" panose="020B0604020202020204"/>
                <a:cs typeface="Arial" panose="020B0604020202020204"/>
              </a:rPr>
              <a:t>Η</a:t>
            </a:r>
            <a:r>
              <a:rPr sz="2400" b="1" spc="-70" dirty="0">
                <a:latin typeface="Arial" panose="020B0604020202020204"/>
                <a:cs typeface="Arial" panose="020B0604020202020204"/>
              </a:rPr>
              <a:t> </a:t>
            </a:r>
            <a:r>
              <a:rPr sz="2400" b="1" spc="-10" dirty="0">
                <a:latin typeface="Arial" panose="020B0604020202020204"/>
                <a:cs typeface="Arial" panose="020B0604020202020204"/>
              </a:rPr>
              <a:t>ΠΥΚΝΟΤΗΤΑ</a:t>
            </a:r>
            <a:r>
              <a:rPr sz="2400" b="1" spc="-75" dirty="0">
                <a:latin typeface="Arial" panose="020B0604020202020204"/>
                <a:cs typeface="Arial" panose="020B0604020202020204"/>
              </a:rPr>
              <a:t> </a:t>
            </a:r>
            <a:r>
              <a:rPr sz="2400" b="1" dirty="0">
                <a:latin typeface="Arial" panose="020B0604020202020204"/>
                <a:cs typeface="Arial" panose="020B0604020202020204"/>
              </a:rPr>
              <a:t>ΤΟΥ</a:t>
            </a:r>
            <a:r>
              <a:rPr sz="2400" b="1" spc="-80" dirty="0">
                <a:latin typeface="Arial" panose="020B0604020202020204"/>
                <a:cs typeface="Arial" panose="020B0604020202020204"/>
              </a:rPr>
              <a:t> </a:t>
            </a:r>
            <a:r>
              <a:rPr sz="2400" b="1" spc="-25" dirty="0">
                <a:latin typeface="Arial" panose="020B0604020202020204"/>
                <a:cs typeface="Arial" panose="020B0604020202020204"/>
              </a:rPr>
              <a:t>ΚΑΥΣΙΜΟΥ</a:t>
            </a:r>
            <a:r>
              <a:rPr sz="2400" b="1" spc="-80" dirty="0">
                <a:latin typeface="Arial" panose="020B0604020202020204"/>
                <a:cs typeface="Arial" panose="020B0604020202020204"/>
              </a:rPr>
              <a:t> </a:t>
            </a:r>
            <a:r>
              <a:rPr sz="2400" b="1" spc="-25" dirty="0">
                <a:latin typeface="Arial" panose="020B0604020202020204"/>
                <a:cs typeface="Arial" panose="020B0604020202020204"/>
              </a:rPr>
              <a:t>ΜΕΙΩΝΕΤΑΙ </a:t>
            </a:r>
            <a:r>
              <a:rPr sz="2400" b="1" dirty="0">
                <a:latin typeface="Arial" panose="020B0604020202020204"/>
                <a:cs typeface="Arial" panose="020B0604020202020204"/>
              </a:rPr>
              <a:t>ΜΕ</a:t>
            </a:r>
            <a:r>
              <a:rPr sz="2400" b="1" spc="-55" dirty="0">
                <a:latin typeface="Arial" panose="020B0604020202020204"/>
                <a:cs typeface="Arial" panose="020B0604020202020204"/>
              </a:rPr>
              <a:t> </a:t>
            </a:r>
            <a:r>
              <a:rPr sz="2400" b="1" dirty="0">
                <a:latin typeface="Arial" panose="020B0604020202020204"/>
                <a:cs typeface="Arial" panose="020B0604020202020204"/>
              </a:rPr>
              <a:t>ΤΗΝ</a:t>
            </a:r>
            <a:r>
              <a:rPr sz="2400" b="1" spc="-120" dirty="0">
                <a:latin typeface="Arial" panose="020B0604020202020204"/>
                <a:cs typeface="Arial" panose="020B0604020202020204"/>
              </a:rPr>
              <a:t> </a:t>
            </a:r>
            <a:r>
              <a:rPr sz="2400" b="1" spc="-20" dirty="0">
                <a:latin typeface="Arial" panose="020B0604020202020204"/>
                <a:cs typeface="Arial" panose="020B0604020202020204"/>
              </a:rPr>
              <a:t>ΑΥΞΗΣΗ</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35" dirty="0">
                <a:latin typeface="Arial" panose="020B0604020202020204"/>
                <a:cs typeface="Arial" panose="020B0604020202020204"/>
              </a:rPr>
              <a:t> </a:t>
            </a:r>
            <a:r>
              <a:rPr sz="2400" b="1" spc="-10" dirty="0">
                <a:latin typeface="Arial" panose="020B0604020202020204"/>
                <a:cs typeface="Arial" panose="020B0604020202020204"/>
              </a:rPr>
              <a:t>ΘΕΡΜΟΚΡΑΣΙΑΣ.</a:t>
            </a:r>
            <a:endParaRPr sz="2400">
              <a:latin typeface="Arial" panose="020B0604020202020204"/>
              <a:cs typeface="Arial" panose="020B0604020202020204"/>
            </a:endParaRPr>
          </a:p>
          <a:p>
            <a:pPr marL="12700" marR="5080">
              <a:lnSpc>
                <a:spcPct val="100000"/>
              </a:lnSpc>
              <a:spcBef>
                <a:spcPts val="480"/>
              </a:spcBef>
            </a:pPr>
            <a:r>
              <a:rPr sz="2400" b="1" dirty="0">
                <a:latin typeface="Arial" panose="020B0604020202020204"/>
                <a:cs typeface="Arial" panose="020B0604020202020204"/>
              </a:rPr>
              <a:t>ΕΤΣΙ,</a:t>
            </a:r>
            <a:r>
              <a:rPr sz="2400" b="1" spc="-55" dirty="0">
                <a:latin typeface="Arial" panose="020B0604020202020204"/>
                <a:cs typeface="Arial" panose="020B0604020202020204"/>
              </a:rPr>
              <a:t> </a:t>
            </a:r>
            <a:r>
              <a:rPr sz="2400" b="1" spc="-20" dirty="0">
                <a:latin typeface="Arial" panose="020B0604020202020204"/>
                <a:cs typeface="Arial" panose="020B0604020202020204"/>
              </a:rPr>
              <a:t>ΟΤΑΝ</a:t>
            </a:r>
            <a:r>
              <a:rPr sz="2400" b="1" spc="-60"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ΠΕΤΡΕΛΑΙΟ</a:t>
            </a:r>
            <a:r>
              <a:rPr sz="2400" b="1" spc="-45" dirty="0">
                <a:latin typeface="Arial" panose="020B0604020202020204"/>
                <a:cs typeface="Arial" panose="020B0604020202020204"/>
              </a:rPr>
              <a:t> </a:t>
            </a:r>
            <a:r>
              <a:rPr sz="2400" b="1" spc="-20" dirty="0">
                <a:latin typeface="Arial" panose="020B0604020202020204"/>
                <a:cs typeface="Arial" panose="020B0604020202020204"/>
              </a:rPr>
              <a:t>ΤΡΟΦΟΔΟΤΕΙΤΑΙ</a:t>
            </a:r>
            <a:r>
              <a:rPr sz="2400" b="1" spc="-50" dirty="0">
                <a:latin typeface="Arial" panose="020B0604020202020204"/>
                <a:cs typeface="Arial" panose="020B0604020202020204"/>
              </a:rPr>
              <a:t> </a:t>
            </a:r>
            <a:r>
              <a:rPr sz="2400" b="1" dirty="0">
                <a:latin typeface="Arial" panose="020B0604020202020204"/>
                <a:cs typeface="Arial" panose="020B0604020202020204"/>
              </a:rPr>
              <a:t>ΣΕ</a:t>
            </a:r>
            <a:r>
              <a:rPr sz="2400" b="1" spc="-50" dirty="0">
                <a:latin typeface="Arial" panose="020B0604020202020204"/>
                <a:cs typeface="Arial" panose="020B0604020202020204"/>
              </a:rPr>
              <a:t> </a:t>
            </a:r>
            <a:r>
              <a:rPr sz="2400" b="1" spc="-25" dirty="0">
                <a:latin typeface="Arial" panose="020B0604020202020204"/>
                <a:cs typeface="Arial" panose="020B0604020202020204"/>
              </a:rPr>
              <a:t>ΜΙΑ </a:t>
            </a:r>
            <a:r>
              <a:rPr sz="2400" b="1" dirty="0">
                <a:latin typeface="Arial" panose="020B0604020202020204"/>
                <a:cs typeface="Arial" panose="020B0604020202020204"/>
              </a:rPr>
              <a:t>ΥΨΗΛΟΤΕΡΗ</a:t>
            </a:r>
            <a:r>
              <a:rPr sz="2400" b="1" spc="-100" dirty="0">
                <a:latin typeface="Arial" panose="020B0604020202020204"/>
                <a:cs typeface="Arial" panose="020B0604020202020204"/>
              </a:rPr>
              <a:t> </a:t>
            </a:r>
            <a:r>
              <a:rPr sz="2400" b="1" spc="-10" dirty="0">
                <a:latin typeface="Arial" panose="020B0604020202020204"/>
                <a:cs typeface="Arial" panose="020B0604020202020204"/>
              </a:rPr>
              <a:t>ΘΕΡΜΟΚΡΑΣΙΑ,</a:t>
            </a:r>
            <a:r>
              <a:rPr sz="2400" b="1" spc="-75" dirty="0">
                <a:latin typeface="Arial" panose="020B0604020202020204"/>
                <a:cs typeface="Arial" panose="020B0604020202020204"/>
              </a:rPr>
              <a:t> </a:t>
            </a:r>
            <a:r>
              <a:rPr sz="2400" b="1" dirty="0">
                <a:latin typeface="Arial" panose="020B0604020202020204"/>
                <a:cs typeface="Arial" panose="020B0604020202020204"/>
              </a:rPr>
              <a:t>ΤΟΤΕ</a:t>
            </a:r>
            <a:r>
              <a:rPr sz="2400" b="1" spc="-95" dirty="0">
                <a:latin typeface="Arial" panose="020B0604020202020204"/>
                <a:cs typeface="Arial" panose="020B0604020202020204"/>
              </a:rPr>
              <a:t> </a:t>
            </a:r>
            <a:r>
              <a:rPr sz="2400" b="1" dirty="0">
                <a:latin typeface="Arial" panose="020B0604020202020204"/>
                <a:cs typeface="Arial" panose="020B0604020202020204"/>
              </a:rPr>
              <a:t>Ο</a:t>
            </a:r>
            <a:r>
              <a:rPr sz="2400" b="1" spc="-75" dirty="0">
                <a:latin typeface="Arial" panose="020B0604020202020204"/>
                <a:cs typeface="Arial" panose="020B0604020202020204"/>
              </a:rPr>
              <a:t> </a:t>
            </a:r>
            <a:r>
              <a:rPr sz="2400" b="1" dirty="0">
                <a:latin typeface="Arial" panose="020B0604020202020204"/>
                <a:cs typeface="Arial" panose="020B0604020202020204"/>
              </a:rPr>
              <a:t>ΟΓΚΟΣ</a:t>
            </a:r>
            <a:r>
              <a:rPr sz="2400" b="1" spc="-85" dirty="0">
                <a:latin typeface="Arial" panose="020B0604020202020204"/>
                <a:cs typeface="Arial" panose="020B0604020202020204"/>
              </a:rPr>
              <a:t> </a:t>
            </a:r>
            <a:r>
              <a:rPr sz="2400" b="1">
                <a:latin typeface="Arial" panose="020B0604020202020204"/>
                <a:cs typeface="Arial" panose="020B0604020202020204"/>
              </a:rPr>
              <a:t>ΤΟΥ</a:t>
            </a:r>
            <a:r>
              <a:rPr sz="2400" b="1" spc="-85">
                <a:latin typeface="Arial" panose="020B0604020202020204"/>
                <a:cs typeface="Arial" panose="020B0604020202020204"/>
              </a:rPr>
              <a:t> </a:t>
            </a:r>
            <a:r>
              <a:rPr lang="el-GR" sz="2400" b="1" spc="-85" dirty="0" smtClean="0">
                <a:latin typeface="Arial" panose="020B0604020202020204"/>
                <a:cs typeface="Arial" panose="020B0604020202020204"/>
              </a:rPr>
              <a:t>ΠΕΤΡ</a:t>
            </a:r>
            <a:r>
              <a:rPr sz="2400" b="1" spc="-10" smtClean="0">
                <a:latin typeface="Arial" panose="020B0604020202020204"/>
                <a:cs typeface="Arial" panose="020B0604020202020204"/>
              </a:rPr>
              <a:t>ΕΛΑΙΟΥ </a:t>
            </a:r>
            <a:r>
              <a:rPr sz="2400" b="1" dirty="0">
                <a:latin typeface="Arial" panose="020B0604020202020204"/>
                <a:cs typeface="Arial" panose="020B0604020202020204"/>
              </a:rPr>
              <a:t>ΠΟΥ</a:t>
            </a:r>
            <a:r>
              <a:rPr sz="2400" b="1" spc="-80" dirty="0">
                <a:latin typeface="Arial" panose="020B0604020202020204"/>
                <a:cs typeface="Arial" panose="020B0604020202020204"/>
              </a:rPr>
              <a:t> </a:t>
            </a:r>
            <a:r>
              <a:rPr sz="2400" b="1" spc="-10" dirty="0">
                <a:latin typeface="Arial" panose="020B0604020202020204"/>
                <a:cs typeface="Arial" panose="020B0604020202020204"/>
              </a:rPr>
              <a:t>ΠΑΡΕΧΕΤΑΙ</a:t>
            </a:r>
            <a:r>
              <a:rPr sz="2400" b="1" spc="-55" dirty="0">
                <a:latin typeface="Arial" panose="020B0604020202020204"/>
                <a:cs typeface="Arial" panose="020B0604020202020204"/>
              </a:rPr>
              <a:t> </a:t>
            </a:r>
            <a:r>
              <a:rPr sz="2400" b="1" dirty="0">
                <a:latin typeface="Arial" panose="020B0604020202020204"/>
                <a:cs typeface="Arial" panose="020B0604020202020204"/>
              </a:rPr>
              <a:t>ΕΙΝΑΙ</a:t>
            </a:r>
            <a:r>
              <a:rPr sz="2400" b="1" spc="-65" dirty="0">
                <a:latin typeface="Arial" panose="020B0604020202020204"/>
                <a:cs typeface="Arial" panose="020B0604020202020204"/>
              </a:rPr>
              <a:t> </a:t>
            </a:r>
            <a:r>
              <a:rPr lang="el-GR" altLang="en-US" sz="2400" b="1" spc="-65" dirty="0">
                <a:latin typeface="Arial" panose="020B0604020202020204"/>
                <a:cs typeface="Arial" panose="020B0604020202020204"/>
              </a:rPr>
              <a:t>ΜΕΓΑΛΥΤΕΡΟΣ</a:t>
            </a:r>
            <a:r>
              <a:rPr sz="2400" b="1" spc="-135" dirty="0">
                <a:latin typeface="Arial" panose="020B0604020202020204"/>
                <a:cs typeface="Arial" panose="020B0604020202020204"/>
              </a:rPr>
              <a:t> </a:t>
            </a:r>
            <a:r>
              <a:rPr sz="2400" b="1">
                <a:latin typeface="Arial" panose="020B0604020202020204"/>
                <a:cs typeface="Arial" panose="020B0604020202020204"/>
              </a:rPr>
              <a:t>ΑΠΟ</a:t>
            </a:r>
            <a:r>
              <a:rPr sz="2400" b="1" spc="-50">
                <a:latin typeface="Arial" panose="020B0604020202020204"/>
                <a:cs typeface="Arial" panose="020B0604020202020204"/>
              </a:rPr>
              <a:t> </a:t>
            </a:r>
            <a:r>
              <a:rPr lang="el-GR" sz="2400" b="1" spc="-20" dirty="0" smtClean="0">
                <a:latin typeface="Arial" panose="020B0604020202020204"/>
                <a:cs typeface="Arial" panose="020B0604020202020204"/>
              </a:rPr>
              <a:t>Ό</a:t>
            </a:r>
            <a:r>
              <a:rPr sz="2400" b="1" spc="-20" smtClean="0">
                <a:latin typeface="Arial" panose="020B0604020202020204"/>
                <a:cs typeface="Arial" panose="020B0604020202020204"/>
              </a:rPr>
              <a:t>ΤΙ</a:t>
            </a:r>
            <a:r>
              <a:rPr lang="el-GR" sz="2400" b="1" spc="-20" dirty="0" smtClean="0">
                <a:latin typeface="Arial" panose="020B0604020202020204"/>
                <a:cs typeface="Arial" panose="020B0604020202020204"/>
              </a:rPr>
              <a:t> ΟΤΑΝ</a:t>
            </a:r>
            <a:r>
              <a:rPr sz="2400" b="1" spc="-20" smtClean="0">
                <a:latin typeface="Arial" panose="020B0604020202020204"/>
                <a:cs typeface="Arial" panose="020B0604020202020204"/>
              </a:rPr>
              <a:t> </a:t>
            </a:r>
            <a:r>
              <a:rPr sz="2400" b="1" spc="-20" dirty="0">
                <a:latin typeface="Arial" panose="020B0604020202020204"/>
                <a:cs typeface="Arial" panose="020B0604020202020204"/>
              </a:rPr>
              <a:t>ΤΡΟΦΟΔΟΤΕΙΤΑΙ</a:t>
            </a:r>
            <a:r>
              <a:rPr sz="2400" b="1" spc="-40" dirty="0">
                <a:latin typeface="Arial" panose="020B0604020202020204"/>
                <a:cs typeface="Arial" panose="020B0604020202020204"/>
              </a:rPr>
              <a:t> </a:t>
            </a:r>
            <a:r>
              <a:rPr sz="2400" b="1" dirty="0">
                <a:latin typeface="Arial" panose="020B0604020202020204"/>
                <a:cs typeface="Arial" panose="020B0604020202020204"/>
              </a:rPr>
              <a:t>ΜΕ</a:t>
            </a:r>
            <a:r>
              <a:rPr sz="2400" b="1" spc="-40" dirty="0">
                <a:latin typeface="Arial" panose="020B0604020202020204"/>
                <a:cs typeface="Arial" panose="020B0604020202020204"/>
              </a:rPr>
              <a:t> </a:t>
            </a:r>
            <a:r>
              <a:rPr sz="2400" b="1" dirty="0">
                <a:latin typeface="Arial" panose="020B0604020202020204"/>
                <a:cs typeface="Arial" panose="020B0604020202020204"/>
              </a:rPr>
              <a:t>ΜΙΚΡΟΤΕΡΗ</a:t>
            </a:r>
            <a:r>
              <a:rPr sz="2400" b="1" spc="-40" dirty="0">
                <a:latin typeface="Arial" panose="020B0604020202020204"/>
                <a:cs typeface="Arial" panose="020B0604020202020204"/>
              </a:rPr>
              <a:t> </a:t>
            </a:r>
            <a:r>
              <a:rPr sz="2400" b="1" spc="-10" dirty="0">
                <a:latin typeface="Arial" panose="020B0604020202020204"/>
                <a:cs typeface="Arial" panose="020B0604020202020204"/>
              </a:rPr>
              <a:t>ΘΕΡΜΟΚΡΑΣΙΑ.</a:t>
            </a:r>
            <a:endParaRPr sz="2400">
              <a:latin typeface="Arial" panose="020B0604020202020204"/>
              <a:cs typeface="Arial" panose="020B0604020202020204"/>
            </a:endParaRPr>
          </a:p>
          <a:p>
            <a:pPr>
              <a:lnSpc>
                <a:spcPct val="100000"/>
              </a:lnSpc>
              <a:spcBef>
                <a:spcPts val="20"/>
              </a:spcBef>
            </a:pPr>
            <a:endParaRPr sz="3200">
              <a:latin typeface="Arial" panose="020B0604020202020204"/>
              <a:cs typeface="Arial" panose="020B0604020202020204"/>
            </a:endParaRPr>
          </a:p>
          <a:p>
            <a:pPr marL="12700">
              <a:lnSpc>
                <a:spcPct val="100000"/>
              </a:lnSpc>
            </a:pPr>
            <a:r>
              <a:rPr sz="1700" b="1" dirty="0">
                <a:solidFill>
                  <a:srgbClr val="FF0000"/>
                </a:solidFill>
                <a:latin typeface="Arial" panose="020B0604020202020204"/>
                <a:cs typeface="Arial" panose="020B0604020202020204"/>
              </a:rPr>
              <a:t>Oil</a:t>
            </a:r>
            <a:r>
              <a:rPr sz="1700" b="1" spc="-30" dirty="0">
                <a:solidFill>
                  <a:srgbClr val="FF0000"/>
                </a:solidFill>
                <a:latin typeface="Arial" panose="020B0604020202020204"/>
                <a:cs typeface="Arial" panose="020B0604020202020204"/>
              </a:rPr>
              <a:t> </a:t>
            </a:r>
            <a:r>
              <a:rPr sz="1700" b="1" spc="-10" dirty="0">
                <a:solidFill>
                  <a:srgbClr val="FF0000"/>
                </a:solidFill>
                <a:latin typeface="Arial" panose="020B0604020202020204"/>
                <a:cs typeface="Arial" panose="020B0604020202020204"/>
              </a:rPr>
              <a:t>Temperature </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dirty="0">
                <a:solidFill>
                  <a:srgbClr val="006FBF"/>
                </a:solidFill>
                <a:latin typeface="Arial" panose="020B0604020202020204"/>
                <a:cs typeface="Arial" panose="020B0604020202020204"/>
              </a:rPr>
              <a:t>Density</a:t>
            </a:r>
            <a:r>
              <a:rPr sz="1700" b="1" spc="-20" dirty="0">
                <a:solidFill>
                  <a:srgbClr val="006FBF"/>
                </a:solidFill>
                <a:latin typeface="Arial" panose="020B0604020202020204"/>
                <a:cs typeface="Arial" panose="020B0604020202020204"/>
              </a:rPr>
              <a:t> </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5" dirty="0">
                <a:latin typeface="Arial" panose="020B0604020202020204"/>
                <a:cs typeface="Arial" panose="020B0604020202020204"/>
              </a:rPr>
              <a:t> </a:t>
            </a:r>
            <a:r>
              <a:rPr sz="1700" b="1" spc="-10" dirty="0">
                <a:solidFill>
                  <a:srgbClr val="00AF4F"/>
                </a:solidFill>
                <a:latin typeface="Arial" panose="020B0604020202020204"/>
                <a:cs typeface="Arial" panose="020B0604020202020204"/>
              </a:rPr>
              <a:t>Volume</a:t>
            </a:r>
            <a:r>
              <a:rPr sz="1700" b="1" spc="-25" dirty="0">
                <a:solidFill>
                  <a:srgbClr val="00AF4F"/>
                </a:solidFill>
                <a:latin typeface="Arial" panose="020B0604020202020204"/>
                <a:cs typeface="Arial" panose="020B0604020202020204"/>
              </a:rPr>
              <a:t> </a:t>
            </a:r>
            <a:r>
              <a:rPr sz="1700" b="1" dirty="0">
                <a:solidFill>
                  <a:srgbClr val="00AF4F"/>
                </a:solidFill>
                <a:latin typeface="Arial" panose="020B0604020202020204"/>
                <a:cs typeface="Arial" panose="020B0604020202020204"/>
              </a:rPr>
              <a:t>Of</a:t>
            </a:r>
            <a:r>
              <a:rPr sz="1700" b="1" spc="-25" dirty="0">
                <a:solidFill>
                  <a:srgbClr val="00AF4F"/>
                </a:solidFill>
                <a:latin typeface="Arial" panose="020B0604020202020204"/>
                <a:cs typeface="Arial" panose="020B0604020202020204"/>
              </a:rPr>
              <a:t> Oil</a:t>
            </a:r>
            <a:endParaRPr sz="1700">
              <a:latin typeface="Arial" panose="020B0604020202020204"/>
              <a:cs typeface="Arial" panose="020B0604020202020204"/>
            </a:endParaRPr>
          </a:p>
          <a:p>
            <a:pPr marL="12700">
              <a:lnSpc>
                <a:spcPct val="100000"/>
              </a:lnSpc>
            </a:pPr>
            <a:r>
              <a:rPr sz="1700" b="1" spc="-10" dirty="0">
                <a:solidFill>
                  <a:srgbClr val="FF0000"/>
                </a:solidFill>
                <a:latin typeface="Arial" panose="020B0604020202020204"/>
                <a:cs typeface="Arial" panose="020B0604020202020204"/>
              </a:rPr>
              <a:t>Supplied</a:t>
            </a:r>
            <a:endParaRPr sz="1700">
              <a:latin typeface="Arial" panose="020B0604020202020204"/>
              <a:cs typeface="Arial" panose="020B0604020202020204"/>
            </a:endParaRPr>
          </a:p>
          <a:p>
            <a:pPr>
              <a:lnSpc>
                <a:spcPct val="100000"/>
              </a:lnSpc>
              <a:spcBef>
                <a:spcPts val="35"/>
              </a:spcBef>
            </a:pPr>
            <a:endParaRPr sz="1750">
              <a:latin typeface="Arial" panose="020B0604020202020204"/>
              <a:cs typeface="Arial" panose="020B0604020202020204"/>
            </a:endParaRPr>
          </a:p>
          <a:p>
            <a:pPr marL="12700">
              <a:lnSpc>
                <a:spcPct val="100000"/>
              </a:lnSpc>
            </a:pPr>
            <a:r>
              <a:rPr sz="1700" b="1" spc="-10" dirty="0">
                <a:solidFill>
                  <a:srgbClr val="FF0000"/>
                </a:solidFill>
                <a:latin typeface="Arial" panose="020B0604020202020204"/>
                <a:cs typeface="Arial" panose="020B0604020202020204"/>
              </a:rPr>
              <a:t>Increases</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spc="50" dirty="0">
                <a:latin typeface="Arial" panose="020B0604020202020204"/>
                <a:cs typeface="Arial" panose="020B0604020202020204"/>
              </a:rPr>
              <a:t>-</a:t>
            </a:r>
            <a:r>
              <a:rPr sz="1700" b="1" spc="-10" dirty="0">
                <a:solidFill>
                  <a:srgbClr val="006FBF"/>
                </a:solidFill>
                <a:latin typeface="Arial" panose="020B0604020202020204"/>
                <a:cs typeface="Arial" panose="020B0604020202020204"/>
              </a:rPr>
              <a:t>Decreases-</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kumimoji="0" sz="1700" b="1" i="0" u="none" strike="noStrike" kern="0" cap="none" spc="-10" normalizeH="0" baseline="0" noProof="1" dirty="0">
                <a:solidFill>
                  <a:srgbClr val="00AF4F"/>
                </a:solidFill>
                <a:latin typeface="Arial" panose="020B0604020202020204"/>
                <a:ea typeface="Arial" panose="020B0604020202020204" pitchFamily="34" charset="0"/>
                <a:cs typeface="Arial" panose="020B0604020202020204"/>
              </a:rPr>
              <a:t>More</a:t>
            </a:r>
            <a:endParaRPr sz="1700">
              <a:latin typeface="Arial" panose="020B0604020202020204"/>
              <a:cs typeface="Arial" panose="020B0604020202020204"/>
            </a:endParaRPr>
          </a:p>
          <a:p>
            <a:pPr>
              <a:lnSpc>
                <a:spcPct val="100000"/>
              </a:lnSpc>
              <a:spcBef>
                <a:spcPts val="40"/>
              </a:spcBef>
            </a:pPr>
            <a:endParaRPr sz="1750">
              <a:latin typeface="Arial" panose="020B0604020202020204"/>
              <a:cs typeface="Arial" panose="020B0604020202020204"/>
            </a:endParaRPr>
          </a:p>
          <a:p>
            <a:pPr marL="12700">
              <a:lnSpc>
                <a:spcPct val="100000"/>
              </a:lnSpc>
            </a:pPr>
            <a:r>
              <a:rPr sz="1700" b="1" spc="-10" dirty="0">
                <a:solidFill>
                  <a:srgbClr val="FF0000"/>
                </a:solidFill>
                <a:latin typeface="Arial" panose="020B0604020202020204"/>
                <a:cs typeface="Arial" panose="020B0604020202020204"/>
              </a:rPr>
              <a:t>Decreases</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40" dirty="0">
                <a:latin typeface="Arial" panose="020B0604020202020204"/>
                <a:cs typeface="Arial" panose="020B0604020202020204"/>
              </a:rPr>
              <a:t> </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dirty="0">
                <a:solidFill>
                  <a:srgbClr val="006FBF"/>
                </a:solidFill>
                <a:latin typeface="Arial" panose="020B0604020202020204"/>
                <a:cs typeface="Arial" panose="020B0604020202020204"/>
              </a:rPr>
              <a:t>Increases</a:t>
            </a:r>
            <a:r>
              <a:rPr sz="1700" b="1" spc="70" dirty="0">
                <a:solidFill>
                  <a:srgbClr val="006FBF"/>
                </a:solidFill>
                <a:latin typeface="Arial" panose="020B0604020202020204"/>
                <a:cs typeface="Arial" panose="020B0604020202020204"/>
              </a:rPr>
              <a:t> </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dirty="0">
                <a:latin typeface="Arial" panose="020B0604020202020204"/>
                <a:cs typeface="Arial" panose="020B0604020202020204"/>
              </a:rPr>
              <a:t>-</a:t>
            </a:r>
            <a:r>
              <a:rPr sz="1700" b="1" spc="-10" dirty="0">
                <a:latin typeface="Arial" panose="020B0604020202020204"/>
                <a:cs typeface="Arial" panose="020B0604020202020204"/>
              </a:rPr>
              <a:t>-</a:t>
            </a:r>
            <a:r>
              <a:rPr sz="1700" b="1" spc="50" dirty="0">
                <a:latin typeface="Arial" panose="020B0604020202020204"/>
                <a:cs typeface="Arial" panose="020B0604020202020204"/>
              </a:rPr>
              <a:t>-</a:t>
            </a:r>
            <a:r>
              <a:rPr kumimoji="0" sz="1700" b="1" i="0" u="none" strike="noStrike" kern="0" cap="none" spc="-10" normalizeH="0" baseline="0" noProof="1" dirty="0">
                <a:solidFill>
                  <a:srgbClr val="00AF4F"/>
                </a:solidFill>
                <a:latin typeface="Arial" panose="020B0604020202020204"/>
                <a:ea typeface="Arial" panose="020B0604020202020204" pitchFamily="34" charset="0"/>
                <a:cs typeface="Arial" panose="020B0604020202020204"/>
              </a:rPr>
              <a:t>Lesser</a:t>
            </a:r>
            <a:endParaRPr kumimoji="0" sz="1700" b="1" i="0" u="none" strike="noStrike" kern="0" cap="none" spc="-10" normalizeH="0" baseline="0" noProof="1" dirty="0">
              <a:solidFill>
                <a:srgbClr val="00AF4F"/>
              </a:solidFill>
              <a:latin typeface="Arial" panose="020B0604020202020204"/>
              <a:ea typeface="Arial" panose="020B0604020202020204" pitchFamily="34" charset="0"/>
              <a:cs typeface="Arial" panose="020B0604020202020204"/>
            </a:endParaRPr>
          </a:p>
        </p:txBody>
      </p:sp>
    </p:spTree>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251459" y="274320"/>
            <a:ext cx="8713470" cy="561340"/>
          </a:xfrm>
          <a:custGeom>
            <a:avLst/>
            <a:gdLst/>
            <a:ahLst/>
            <a:cxnLst/>
            <a:rect l="l" t="t" r="r" b="b"/>
            <a:pathLst>
              <a:path w="8713470" h="561340">
                <a:moveTo>
                  <a:pt x="8713470" y="0"/>
                </a:moveTo>
                <a:lnTo>
                  <a:pt x="0" y="0"/>
                </a:lnTo>
                <a:lnTo>
                  <a:pt x="0" y="561339"/>
                </a:lnTo>
                <a:lnTo>
                  <a:pt x="4356100" y="561339"/>
                </a:lnTo>
                <a:lnTo>
                  <a:pt x="8713470" y="561339"/>
                </a:lnTo>
                <a:lnTo>
                  <a:pt x="8713470" y="0"/>
                </a:lnTo>
                <a:close/>
              </a:path>
            </a:pathLst>
          </a:custGeom>
          <a:solidFill>
            <a:srgbClr val="000000"/>
          </a:solidFill>
        </p:spPr>
        <p:txBody>
          <a:bodyPr wrap="square" lIns="0" tIns="0" rIns="0" bIns="0" rtlCol="0"/>
          <a:lstStyle/>
          <a:p/>
        </p:txBody>
      </p:sp>
      <p:sp>
        <p:nvSpPr>
          <p:cNvPr id="3" name="object 3"/>
          <p:cNvSpPr txBox="1">
            <a:spLocks noGrp="1"/>
          </p:cNvSpPr>
          <p:nvPr>
            <p:ph type="title"/>
          </p:nvPr>
        </p:nvSpPr>
        <p:spPr>
          <a:prstGeom prst="rect">
            <a:avLst/>
          </a:prstGeom>
        </p:spPr>
        <p:txBody>
          <a:bodyPr vert="horz" wrap="square" lIns="0" tIns="261620" rIns="0" bIns="0" rtlCol="0">
            <a:spAutoFit/>
          </a:bodyPr>
          <a:lstStyle/>
          <a:p>
            <a:pPr marL="2908935">
              <a:lnSpc>
                <a:spcPct val="100000"/>
              </a:lnSpc>
              <a:spcBef>
                <a:spcPts val="100"/>
              </a:spcBef>
            </a:pPr>
            <a:r>
              <a:rPr spc="-30" dirty="0"/>
              <a:t>ΒΙΒΛΙΟΓΡΑΦΙΑ</a:t>
            </a:r>
            <a:endParaRPr spc="-30" dirty="0"/>
          </a:p>
        </p:txBody>
      </p:sp>
      <p:sp>
        <p:nvSpPr>
          <p:cNvPr id="4" name="object 4"/>
          <p:cNvSpPr txBox="1"/>
          <p:nvPr/>
        </p:nvSpPr>
        <p:spPr>
          <a:xfrm>
            <a:off x="330200" y="1805940"/>
            <a:ext cx="8085455" cy="4331970"/>
          </a:xfrm>
          <a:prstGeom prst="rect">
            <a:avLst/>
          </a:prstGeom>
        </p:spPr>
        <p:txBody>
          <a:bodyPr vert="horz" wrap="square" lIns="0" tIns="12700" rIns="0" bIns="0" rtlCol="0">
            <a:spAutoFit/>
          </a:bodyPr>
          <a:lstStyle/>
          <a:p>
            <a:pPr marL="300990" marR="323850" indent="-288290">
              <a:lnSpc>
                <a:spcPct val="100000"/>
              </a:lnSpc>
              <a:spcBef>
                <a:spcPts val="100"/>
              </a:spcBef>
              <a:buClr>
                <a:srgbClr val="FF0000"/>
              </a:buClr>
              <a:buSzPct val="96000"/>
              <a:buFont typeface="Wingdings" panose="05000000000000000000"/>
              <a:buChar char=""/>
              <a:tabLst>
                <a:tab pos="300990" algn="l"/>
              </a:tabLst>
            </a:pPr>
            <a:r>
              <a:rPr sz="2000" b="1" spc="-30" dirty="0">
                <a:latin typeface="Arial" panose="020B0604020202020204"/>
                <a:cs typeface="Arial" panose="020B0604020202020204"/>
              </a:rPr>
              <a:t>ΤΑ</a:t>
            </a:r>
            <a:r>
              <a:rPr sz="2000" b="1" spc="-70" dirty="0">
                <a:latin typeface="Arial" panose="020B0604020202020204"/>
                <a:cs typeface="Arial" panose="020B0604020202020204"/>
              </a:rPr>
              <a:t> </a:t>
            </a:r>
            <a:r>
              <a:rPr sz="2000" b="1" dirty="0">
                <a:latin typeface="Arial" panose="020B0604020202020204"/>
                <a:cs typeface="Arial" panose="020B0604020202020204"/>
              </a:rPr>
              <a:t>ΚΕΙΜΕΝΑ</a:t>
            </a:r>
            <a:r>
              <a:rPr sz="2000" b="1" spc="-80" dirty="0">
                <a:latin typeface="Arial" panose="020B0604020202020204"/>
                <a:cs typeface="Arial" panose="020B0604020202020204"/>
              </a:rPr>
              <a:t> </a:t>
            </a:r>
            <a:r>
              <a:rPr sz="2000" b="1" spc="-10" dirty="0">
                <a:latin typeface="Arial" panose="020B0604020202020204"/>
                <a:cs typeface="Arial" panose="020B0604020202020204"/>
              </a:rPr>
              <a:t>ΕΧΟΥΝ</a:t>
            </a:r>
            <a:r>
              <a:rPr sz="2000" b="1" spc="-170" dirty="0">
                <a:latin typeface="Arial" panose="020B0604020202020204"/>
                <a:cs typeface="Arial" panose="020B0604020202020204"/>
              </a:rPr>
              <a:t> </a:t>
            </a:r>
            <a:r>
              <a:rPr sz="2000" b="1" spc="-30" dirty="0">
                <a:latin typeface="Arial" panose="020B0604020202020204"/>
                <a:cs typeface="Arial" panose="020B0604020202020204"/>
              </a:rPr>
              <a:t>ΑΝΤΙΓΡΑΦΘΕΙ</a:t>
            </a:r>
            <a:r>
              <a:rPr sz="2000" b="1" spc="-165" dirty="0">
                <a:latin typeface="Arial" panose="020B0604020202020204"/>
                <a:cs typeface="Arial" panose="020B0604020202020204"/>
              </a:rPr>
              <a:t> </a:t>
            </a:r>
            <a:r>
              <a:rPr sz="2000" b="1" dirty="0">
                <a:latin typeface="Arial" panose="020B0604020202020204"/>
                <a:cs typeface="Arial" panose="020B0604020202020204"/>
              </a:rPr>
              <a:t>ΑΠΟ</a:t>
            </a:r>
            <a:r>
              <a:rPr sz="2000" b="1" spc="-60" dirty="0">
                <a:latin typeface="Arial" panose="020B0604020202020204"/>
                <a:cs typeface="Arial" panose="020B0604020202020204"/>
              </a:rPr>
              <a:t> </a:t>
            </a:r>
            <a:r>
              <a:rPr sz="2000" b="1" spc="-25" dirty="0">
                <a:latin typeface="Arial" panose="020B0604020202020204"/>
                <a:cs typeface="Arial" panose="020B0604020202020204"/>
              </a:rPr>
              <a:t>ΤΟ </a:t>
            </a:r>
            <a:r>
              <a:rPr sz="2000" b="1" dirty="0">
                <a:latin typeface="Arial" panose="020B0604020202020204"/>
                <a:cs typeface="Arial" panose="020B0604020202020204"/>
              </a:rPr>
              <a:t>ΒΙΒΛΙΟ</a:t>
            </a:r>
            <a:r>
              <a:rPr sz="2000" b="1" spc="-55" dirty="0">
                <a:latin typeface="Arial" panose="020B0604020202020204"/>
                <a:cs typeface="Arial" panose="020B0604020202020204"/>
              </a:rPr>
              <a:t> </a:t>
            </a:r>
            <a:r>
              <a:rPr sz="2000" b="1" dirty="0">
                <a:latin typeface="Arial" panose="020B0604020202020204"/>
                <a:cs typeface="Arial" panose="020B0604020202020204"/>
              </a:rPr>
              <a:t>ΤΗΣ</a:t>
            </a:r>
            <a:r>
              <a:rPr sz="2000" b="1" spc="-135" dirty="0">
                <a:latin typeface="Arial" panose="020B0604020202020204"/>
                <a:cs typeface="Arial" panose="020B0604020202020204"/>
              </a:rPr>
              <a:t> </a:t>
            </a:r>
            <a:r>
              <a:rPr sz="2000" b="1" dirty="0">
                <a:latin typeface="Arial" panose="020B0604020202020204"/>
                <a:cs typeface="Arial" panose="020B0604020202020204"/>
              </a:rPr>
              <a:t>ΑΕΝ</a:t>
            </a:r>
            <a:r>
              <a:rPr sz="2000" b="1" spc="-35" dirty="0">
                <a:latin typeface="Arial" panose="020B0604020202020204"/>
                <a:cs typeface="Arial" panose="020B0604020202020204"/>
              </a:rPr>
              <a:t> </a:t>
            </a:r>
            <a:r>
              <a:rPr sz="2000" b="1" dirty="0">
                <a:latin typeface="Arial" panose="020B0604020202020204"/>
                <a:cs typeface="Arial" panose="020B0604020202020204"/>
              </a:rPr>
              <a:t>(ΜΗΧΑΝΕΣ</a:t>
            </a:r>
            <a:r>
              <a:rPr sz="2000" b="1" spc="-30" dirty="0">
                <a:latin typeface="Arial" panose="020B0604020202020204"/>
                <a:cs typeface="Arial" panose="020B0604020202020204"/>
              </a:rPr>
              <a:t> </a:t>
            </a:r>
            <a:r>
              <a:rPr sz="2000" b="1" spc="-10">
                <a:latin typeface="Arial" panose="020B0604020202020204"/>
                <a:cs typeface="Arial" panose="020B0604020202020204"/>
              </a:rPr>
              <a:t>ΕΣΩΤΕΡΙΚΗΣ </a:t>
            </a:r>
            <a:r>
              <a:rPr sz="2000" b="1" spc="-25" smtClean="0">
                <a:latin typeface="Arial" panose="020B0604020202020204"/>
                <a:cs typeface="Arial" panose="020B0604020202020204"/>
              </a:rPr>
              <a:t>ΚΑΥΣ</a:t>
            </a:r>
            <a:r>
              <a:rPr lang="el-GR" sz="2000" b="1" spc="-25" dirty="0" smtClean="0">
                <a:latin typeface="Arial" panose="020B0604020202020204"/>
                <a:cs typeface="Arial" panose="020B0604020202020204"/>
              </a:rPr>
              <a:t>Η</a:t>
            </a:r>
            <a:r>
              <a:rPr sz="2000" b="1" spc="-25" smtClean="0">
                <a:latin typeface="Arial" panose="020B0604020202020204"/>
                <a:cs typeface="Arial" panose="020B0604020202020204"/>
              </a:rPr>
              <a:t>Σ</a:t>
            </a:r>
            <a:r>
              <a:rPr sz="2000" b="1" spc="-45" smtClean="0">
                <a:latin typeface="Arial" panose="020B0604020202020204"/>
                <a:cs typeface="Arial" panose="020B0604020202020204"/>
              </a:rPr>
              <a:t> </a:t>
            </a:r>
            <a:r>
              <a:rPr sz="2000" b="1" dirty="0">
                <a:latin typeface="Arial" panose="020B0604020202020204"/>
                <a:cs typeface="Arial" panose="020B0604020202020204"/>
              </a:rPr>
              <a:t>–</a:t>
            </a:r>
            <a:r>
              <a:rPr sz="2000" b="1" spc="-150" dirty="0">
                <a:latin typeface="Arial" panose="020B0604020202020204"/>
                <a:cs typeface="Arial" panose="020B0604020202020204"/>
              </a:rPr>
              <a:t> </a:t>
            </a:r>
            <a:r>
              <a:rPr sz="2000" b="1" dirty="0">
                <a:latin typeface="Arial" panose="020B0604020202020204"/>
                <a:cs typeface="Arial" panose="020B0604020202020204"/>
              </a:rPr>
              <a:t>ΛΑΖΑΡΟΥ</a:t>
            </a:r>
            <a:r>
              <a:rPr sz="2000" b="1" spc="-55" dirty="0">
                <a:latin typeface="Arial" panose="020B0604020202020204"/>
                <a:cs typeface="Arial" panose="020B0604020202020204"/>
              </a:rPr>
              <a:t> </a:t>
            </a:r>
            <a:r>
              <a:rPr sz="2000" b="1" dirty="0">
                <a:latin typeface="Arial" panose="020B0604020202020204"/>
                <a:cs typeface="Arial" panose="020B0604020202020204"/>
              </a:rPr>
              <a:t>Χ.Κ.</a:t>
            </a:r>
            <a:r>
              <a:rPr sz="2000" b="1" spc="-45" dirty="0">
                <a:latin typeface="Arial" panose="020B0604020202020204"/>
                <a:cs typeface="Arial" panose="020B0604020202020204"/>
              </a:rPr>
              <a:t> </a:t>
            </a:r>
            <a:r>
              <a:rPr sz="2000" b="1" dirty="0">
                <a:latin typeface="Arial" panose="020B0604020202020204"/>
                <a:cs typeface="Arial" panose="020B0604020202020204"/>
              </a:rPr>
              <a:t>,</a:t>
            </a:r>
            <a:r>
              <a:rPr sz="2000" b="1" spc="-45" dirty="0">
                <a:latin typeface="Arial" panose="020B0604020202020204"/>
                <a:cs typeface="Arial" panose="020B0604020202020204"/>
              </a:rPr>
              <a:t> </a:t>
            </a:r>
            <a:r>
              <a:rPr sz="2000" b="1" dirty="0">
                <a:latin typeface="Arial" panose="020B0604020202020204"/>
                <a:cs typeface="Arial" panose="020B0604020202020204"/>
              </a:rPr>
              <a:t>ΙΩΑΝΝΗ</a:t>
            </a:r>
            <a:r>
              <a:rPr sz="2000" b="1" spc="-60" dirty="0">
                <a:latin typeface="Arial" panose="020B0604020202020204"/>
                <a:cs typeface="Arial" panose="020B0604020202020204"/>
              </a:rPr>
              <a:t> </a:t>
            </a:r>
            <a:r>
              <a:rPr sz="2000" b="1" dirty="0">
                <a:latin typeface="Arial" panose="020B0604020202020204"/>
                <a:cs typeface="Arial" panose="020B0604020202020204"/>
              </a:rPr>
              <a:t>Κ.Ν.</a:t>
            </a:r>
            <a:r>
              <a:rPr sz="2000" b="1" spc="-40" dirty="0">
                <a:latin typeface="Arial" panose="020B0604020202020204"/>
                <a:cs typeface="Arial" panose="020B0604020202020204"/>
              </a:rPr>
              <a:t> </a:t>
            </a:r>
            <a:r>
              <a:rPr sz="2000" b="1" spc="-50" dirty="0">
                <a:latin typeface="Arial" panose="020B0604020202020204"/>
                <a:cs typeface="Arial" panose="020B0604020202020204"/>
              </a:rPr>
              <a:t>, </a:t>
            </a:r>
            <a:r>
              <a:rPr sz="2000" b="1" dirty="0">
                <a:latin typeface="Arial" panose="020B0604020202020204"/>
                <a:cs typeface="Arial" panose="020B0604020202020204"/>
              </a:rPr>
              <a:t>ΙΩΑΝΝΗ</a:t>
            </a:r>
            <a:r>
              <a:rPr sz="2000" b="1" spc="-145" dirty="0">
                <a:latin typeface="Arial" panose="020B0604020202020204"/>
                <a:cs typeface="Arial" panose="020B0604020202020204"/>
              </a:rPr>
              <a:t> </a:t>
            </a:r>
            <a:r>
              <a:rPr sz="2000" b="1" spc="-20" dirty="0">
                <a:latin typeface="Arial" panose="020B0604020202020204"/>
                <a:cs typeface="Arial" panose="020B0604020202020204"/>
              </a:rPr>
              <a:t>Α.Σ.)</a:t>
            </a:r>
            <a:endParaRPr sz="2000">
              <a:latin typeface="Arial" panose="020B0604020202020204"/>
              <a:cs typeface="Arial" panose="020B0604020202020204"/>
            </a:endParaRPr>
          </a:p>
          <a:p>
            <a:pPr marL="300990" marR="1747520" indent="-288290">
              <a:lnSpc>
                <a:spcPct val="100000"/>
              </a:lnSpc>
              <a:buClr>
                <a:srgbClr val="FF0000"/>
              </a:buClr>
              <a:buSzPct val="96000"/>
              <a:tabLst>
                <a:tab pos="300990" algn="l"/>
              </a:tabLst>
            </a:pPr>
            <a:r>
              <a:rPr lang="el-GR" sz="2000" b="1" dirty="0" smtClean="0">
                <a:latin typeface="Arial" panose="020B0604020202020204"/>
                <a:cs typeface="Arial" panose="020B0604020202020204"/>
              </a:rPr>
              <a:t>- </a:t>
            </a:r>
            <a:r>
              <a:rPr sz="2000" b="1" smtClean="0">
                <a:latin typeface="Arial" panose="020B0604020202020204"/>
                <a:cs typeface="Arial" panose="020B0604020202020204"/>
              </a:rPr>
              <a:t>ΑΠΟ</a:t>
            </a:r>
            <a:r>
              <a:rPr sz="2000" b="1" spc="-190" smtClean="0">
                <a:latin typeface="Arial" panose="020B0604020202020204"/>
                <a:cs typeface="Arial" panose="020B0604020202020204"/>
              </a:rPr>
              <a:t> </a:t>
            </a:r>
            <a:r>
              <a:rPr sz="2000" b="1">
                <a:latin typeface="Arial" panose="020B0604020202020204"/>
                <a:cs typeface="Arial" panose="020B0604020202020204"/>
              </a:rPr>
              <a:t>ΔΙΑΦΟΡΕΣ</a:t>
            </a:r>
            <a:r>
              <a:rPr sz="2000" b="1" spc="-75">
                <a:latin typeface="Arial" panose="020B0604020202020204"/>
                <a:cs typeface="Arial" panose="020B0604020202020204"/>
              </a:rPr>
              <a:t> </a:t>
            </a:r>
            <a:r>
              <a:rPr sz="2000" b="1" smtClean="0">
                <a:latin typeface="Arial" panose="020B0604020202020204"/>
                <a:cs typeface="Arial" panose="020B0604020202020204"/>
              </a:rPr>
              <a:t>ΙΣΤΟΣΕΛΙΔΕΣ</a:t>
            </a:r>
            <a:r>
              <a:rPr sz="2000" b="1" spc="-75" smtClean="0">
                <a:latin typeface="Arial" panose="020B0604020202020204"/>
                <a:cs typeface="Arial" panose="020B0604020202020204"/>
              </a:rPr>
              <a:t> </a:t>
            </a:r>
            <a:r>
              <a:rPr sz="2000" b="1" spc="-50">
                <a:latin typeface="Arial" panose="020B0604020202020204"/>
                <a:cs typeface="Arial" panose="020B0604020202020204"/>
              </a:rPr>
              <a:t>ΤΟΥ </a:t>
            </a:r>
            <a:r>
              <a:rPr sz="2000" b="1" spc="-10" smtClean="0">
                <a:latin typeface="Arial" panose="020B0604020202020204"/>
                <a:cs typeface="Arial" panose="020B0604020202020204"/>
              </a:rPr>
              <a:t>ΔΙΑΔ</a:t>
            </a:r>
            <a:r>
              <a:rPr lang="el-GR" sz="2000" b="1" spc="-10" dirty="0" smtClean="0">
                <a:latin typeface="Arial" panose="020B0604020202020204"/>
                <a:cs typeface="Arial" panose="020B0604020202020204"/>
              </a:rPr>
              <a:t>Ι</a:t>
            </a:r>
            <a:r>
              <a:rPr sz="2000" b="1" spc="-10" smtClean="0">
                <a:latin typeface="Arial" panose="020B0604020202020204"/>
                <a:cs typeface="Arial" panose="020B0604020202020204"/>
              </a:rPr>
              <a:t>ΚΤ</a:t>
            </a:r>
            <a:r>
              <a:rPr lang="el-GR" sz="2000" b="1" spc="-10" dirty="0" smtClean="0">
                <a:latin typeface="Arial" panose="020B0604020202020204"/>
                <a:cs typeface="Arial" panose="020B0604020202020204"/>
              </a:rPr>
              <a:t>Υ</a:t>
            </a:r>
            <a:r>
              <a:rPr sz="2000" b="1" spc="-10" smtClean="0">
                <a:latin typeface="Arial" panose="020B0604020202020204"/>
                <a:cs typeface="Arial" panose="020B0604020202020204"/>
              </a:rPr>
              <a:t>ΟΥ</a:t>
            </a:r>
            <a:r>
              <a:rPr sz="2000" b="1" spc="-10" dirty="0">
                <a:latin typeface="Arial" panose="020B0604020202020204"/>
                <a:cs typeface="Arial" panose="020B0604020202020204"/>
              </a:rPr>
              <a:t>.</a:t>
            </a:r>
            <a:endParaRPr sz="2000">
              <a:latin typeface="Arial" panose="020B0604020202020204"/>
              <a:cs typeface="Arial" panose="020B0604020202020204"/>
            </a:endParaRPr>
          </a:p>
          <a:p>
            <a:pPr marL="300990" indent="-288290">
              <a:lnSpc>
                <a:spcPct val="100000"/>
              </a:lnSpc>
              <a:spcBef>
                <a:spcPts val="560"/>
              </a:spcBef>
              <a:buClr>
                <a:srgbClr val="FF0000"/>
              </a:buClr>
              <a:buFont typeface="Wingdings" panose="05000000000000000000"/>
              <a:buChar char=""/>
              <a:tabLst>
                <a:tab pos="300990" algn="l"/>
              </a:tabLst>
            </a:pPr>
            <a:r>
              <a:rPr sz="2200" b="1" dirty="0">
                <a:latin typeface="Arial" panose="020B0604020202020204"/>
                <a:cs typeface="Arial" panose="020B0604020202020204"/>
              </a:rPr>
              <a:t>Marine</a:t>
            </a:r>
            <a:r>
              <a:rPr sz="2200" b="1" spc="-45" dirty="0">
                <a:latin typeface="Arial" panose="020B0604020202020204"/>
                <a:cs typeface="Arial" panose="020B0604020202020204"/>
              </a:rPr>
              <a:t> </a:t>
            </a:r>
            <a:r>
              <a:rPr sz="2200" b="1" dirty="0">
                <a:latin typeface="Arial" panose="020B0604020202020204"/>
                <a:cs typeface="Arial" panose="020B0604020202020204"/>
              </a:rPr>
              <a:t>Engineering</a:t>
            </a:r>
            <a:r>
              <a:rPr sz="2200" b="1" spc="-35" dirty="0">
                <a:latin typeface="Arial" panose="020B0604020202020204"/>
                <a:cs typeface="Arial" panose="020B0604020202020204"/>
              </a:rPr>
              <a:t> </a:t>
            </a:r>
            <a:r>
              <a:rPr sz="2200" b="1" dirty="0">
                <a:latin typeface="Arial" panose="020B0604020202020204"/>
                <a:cs typeface="Arial" panose="020B0604020202020204"/>
              </a:rPr>
              <a:t>Study</a:t>
            </a:r>
            <a:r>
              <a:rPr sz="2200" b="1" spc="-50" dirty="0">
                <a:latin typeface="Arial" panose="020B0604020202020204"/>
                <a:cs typeface="Arial" panose="020B0604020202020204"/>
              </a:rPr>
              <a:t> </a:t>
            </a:r>
            <a:r>
              <a:rPr sz="2200" b="1" spc="-10" dirty="0">
                <a:latin typeface="Arial" panose="020B0604020202020204"/>
                <a:cs typeface="Arial" panose="020B0604020202020204"/>
              </a:rPr>
              <a:t>Materials</a:t>
            </a:r>
            <a:endParaRPr sz="2200">
              <a:latin typeface="Arial" panose="020B0604020202020204"/>
              <a:cs typeface="Arial" panose="020B0604020202020204"/>
            </a:endParaRPr>
          </a:p>
          <a:p>
            <a:pPr marL="300990" marR="5080" indent="-288290">
              <a:lnSpc>
                <a:spcPct val="100000"/>
              </a:lnSpc>
              <a:spcBef>
                <a:spcPts val="560"/>
              </a:spcBef>
              <a:buClr>
                <a:srgbClr val="FF0000"/>
              </a:buClr>
              <a:buFont typeface="Wingdings" panose="05000000000000000000"/>
              <a:buChar char=""/>
              <a:tabLst>
                <a:tab pos="300990" algn="l"/>
              </a:tabLst>
            </a:pPr>
            <a:r>
              <a:rPr sz="2200" b="1" dirty="0">
                <a:latin typeface="Arial" panose="020B0604020202020204"/>
                <a:cs typeface="Arial" panose="020B0604020202020204"/>
              </a:rPr>
              <a:t>California</a:t>
            </a:r>
            <a:r>
              <a:rPr sz="2200" b="1" spc="-40" dirty="0">
                <a:latin typeface="Arial" panose="020B0604020202020204"/>
                <a:cs typeface="Arial" panose="020B0604020202020204"/>
              </a:rPr>
              <a:t> </a:t>
            </a:r>
            <a:r>
              <a:rPr sz="2200" b="1" dirty="0">
                <a:latin typeface="Arial" panose="020B0604020202020204"/>
                <a:cs typeface="Arial" panose="020B0604020202020204"/>
              </a:rPr>
              <a:t>Maritime</a:t>
            </a:r>
            <a:r>
              <a:rPr sz="2200" b="1" spc="-105" dirty="0">
                <a:latin typeface="Arial" panose="020B0604020202020204"/>
                <a:cs typeface="Arial" panose="020B0604020202020204"/>
              </a:rPr>
              <a:t> </a:t>
            </a:r>
            <a:r>
              <a:rPr sz="2200" b="1" dirty="0">
                <a:latin typeface="Arial" panose="020B0604020202020204"/>
                <a:cs typeface="Arial" panose="020B0604020202020204"/>
              </a:rPr>
              <a:t>Academy</a:t>
            </a:r>
            <a:r>
              <a:rPr sz="2200" b="1" spc="-55" dirty="0">
                <a:latin typeface="Arial" panose="020B0604020202020204"/>
                <a:cs typeface="Arial" panose="020B0604020202020204"/>
              </a:rPr>
              <a:t> </a:t>
            </a:r>
            <a:r>
              <a:rPr sz="2200" b="1" dirty="0">
                <a:latin typeface="Arial" panose="020B0604020202020204"/>
                <a:cs typeface="Arial" panose="020B0604020202020204"/>
              </a:rPr>
              <a:t>EPO</a:t>
            </a:r>
            <a:r>
              <a:rPr sz="2200" b="1" spc="-30" dirty="0">
                <a:latin typeface="Arial" panose="020B0604020202020204"/>
                <a:cs typeface="Arial" panose="020B0604020202020204"/>
              </a:rPr>
              <a:t> </a:t>
            </a:r>
            <a:r>
              <a:rPr sz="2200" b="1" dirty="0">
                <a:latin typeface="Arial" panose="020B0604020202020204"/>
                <a:cs typeface="Arial" panose="020B0604020202020204"/>
              </a:rPr>
              <a:t>220</a:t>
            </a:r>
            <a:r>
              <a:rPr sz="2200" b="1" spc="-30" dirty="0">
                <a:latin typeface="Arial" panose="020B0604020202020204"/>
                <a:cs typeface="Arial" panose="020B0604020202020204"/>
              </a:rPr>
              <a:t> </a:t>
            </a:r>
            <a:r>
              <a:rPr sz="2200" b="1" dirty="0">
                <a:latin typeface="Arial" panose="020B0604020202020204"/>
                <a:cs typeface="Arial" panose="020B0604020202020204"/>
              </a:rPr>
              <a:t>Diesel</a:t>
            </a:r>
            <a:r>
              <a:rPr sz="2200" b="1" spc="-30" dirty="0">
                <a:latin typeface="Arial" panose="020B0604020202020204"/>
                <a:cs typeface="Arial" panose="020B0604020202020204"/>
              </a:rPr>
              <a:t> </a:t>
            </a:r>
            <a:r>
              <a:rPr sz="2200" b="1" dirty="0">
                <a:latin typeface="Arial" panose="020B0604020202020204"/>
                <a:cs typeface="Arial" panose="020B0604020202020204"/>
              </a:rPr>
              <a:t>Engineering</a:t>
            </a:r>
            <a:r>
              <a:rPr sz="2200" b="1" spc="-35" dirty="0">
                <a:latin typeface="Arial" panose="020B0604020202020204"/>
                <a:cs typeface="Arial" panose="020B0604020202020204"/>
              </a:rPr>
              <a:t> </a:t>
            </a:r>
            <a:r>
              <a:rPr sz="2200" b="1" spc="-50" dirty="0">
                <a:latin typeface="Arial" panose="020B0604020202020204"/>
                <a:cs typeface="Arial" panose="020B0604020202020204"/>
              </a:rPr>
              <a:t>I </a:t>
            </a:r>
            <a:r>
              <a:rPr sz="2200" b="1" dirty="0">
                <a:latin typeface="Arial" panose="020B0604020202020204"/>
                <a:cs typeface="Arial" panose="020B0604020202020204"/>
              </a:rPr>
              <a:t>Fuel</a:t>
            </a:r>
            <a:r>
              <a:rPr sz="2200" b="1" spc="-25" dirty="0">
                <a:latin typeface="Arial" panose="020B0604020202020204"/>
                <a:cs typeface="Arial" panose="020B0604020202020204"/>
              </a:rPr>
              <a:t> </a:t>
            </a:r>
            <a:r>
              <a:rPr sz="2200" b="1" dirty="0">
                <a:latin typeface="Arial" panose="020B0604020202020204"/>
                <a:cs typeface="Arial" panose="020B0604020202020204"/>
              </a:rPr>
              <a:t>Injection</a:t>
            </a:r>
            <a:r>
              <a:rPr sz="2200" b="1" spc="-20" dirty="0">
                <a:latin typeface="Arial" panose="020B0604020202020204"/>
                <a:cs typeface="Arial" panose="020B0604020202020204"/>
              </a:rPr>
              <a:t> </a:t>
            </a:r>
            <a:r>
              <a:rPr sz="2200" b="1" dirty="0">
                <a:latin typeface="Arial" panose="020B0604020202020204"/>
                <a:cs typeface="Arial" panose="020B0604020202020204"/>
              </a:rPr>
              <a:t>&amp;</a:t>
            </a:r>
            <a:r>
              <a:rPr sz="2200" b="1" spc="-35" dirty="0">
                <a:latin typeface="Arial" panose="020B0604020202020204"/>
                <a:cs typeface="Arial" panose="020B0604020202020204"/>
              </a:rPr>
              <a:t> </a:t>
            </a:r>
            <a:r>
              <a:rPr sz="2200" b="1" dirty="0">
                <a:latin typeface="Arial" panose="020B0604020202020204"/>
                <a:cs typeface="Arial" panose="020B0604020202020204"/>
              </a:rPr>
              <a:t>Combustion</a:t>
            </a:r>
            <a:r>
              <a:rPr sz="2200" b="1" spc="-25" dirty="0">
                <a:latin typeface="Arial" panose="020B0604020202020204"/>
                <a:cs typeface="Arial" panose="020B0604020202020204"/>
              </a:rPr>
              <a:t> </a:t>
            </a:r>
            <a:r>
              <a:rPr sz="2200" b="1" dirty="0">
                <a:latin typeface="Arial" panose="020B0604020202020204"/>
                <a:cs typeface="Arial" panose="020B0604020202020204"/>
              </a:rPr>
              <a:t>Chamber</a:t>
            </a:r>
            <a:r>
              <a:rPr sz="2200" b="1" spc="-30" dirty="0">
                <a:latin typeface="Arial" panose="020B0604020202020204"/>
                <a:cs typeface="Arial" panose="020B0604020202020204"/>
              </a:rPr>
              <a:t> </a:t>
            </a:r>
            <a:r>
              <a:rPr sz="2200" b="1" dirty="0">
                <a:latin typeface="Arial" panose="020B0604020202020204"/>
                <a:cs typeface="Arial" panose="020B0604020202020204"/>
              </a:rPr>
              <a:t>Design</a:t>
            </a:r>
            <a:r>
              <a:rPr sz="2200" b="1" spc="-25" dirty="0">
                <a:latin typeface="Arial" panose="020B0604020202020204"/>
                <a:cs typeface="Arial" panose="020B0604020202020204"/>
              </a:rPr>
              <a:t> </a:t>
            </a:r>
            <a:r>
              <a:rPr sz="2200" b="1" spc="-10" dirty="0">
                <a:latin typeface="Arial" panose="020B0604020202020204"/>
                <a:cs typeface="Arial" panose="020B0604020202020204"/>
              </a:rPr>
              <a:t>Material </a:t>
            </a:r>
            <a:r>
              <a:rPr sz="2200" b="1" dirty="0">
                <a:latin typeface="Arial" panose="020B0604020202020204"/>
                <a:cs typeface="Arial" panose="020B0604020202020204"/>
              </a:rPr>
              <a:t>Compiled</a:t>
            </a:r>
            <a:r>
              <a:rPr sz="2200" b="1" spc="-30" dirty="0">
                <a:latin typeface="Arial" panose="020B0604020202020204"/>
                <a:cs typeface="Arial" panose="020B0604020202020204"/>
              </a:rPr>
              <a:t> </a:t>
            </a:r>
            <a:r>
              <a:rPr sz="2200" b="1" dirty="0">
                <a:latin typeface="Arial" panose="020B0604020202020204"/>
                <a:cs typeface="Arial" panose="020B0604020202020204"/>
              </a:rPr>
              <a:t>by</a:t>
            </a:r>
            <a:r>
              <a:rPr sz="2200" b="1" spc="-45" dirty="0">
                <a:latin typeface="Arial" panose="020B0604020202020204"/>
                <a:cs typeface="Arial" panose="020B0604020202020204"/>
              </a:rPr>
              <a:t> </a:t>
            </a:r>
            <a:r>
              <a:rPr sz="2200" b="1" dirty="0">
                <a:latin typeface="Arial" panose="020B0604020202020204"/>
                <a:cs typeface="Arial" panose="020B0604020202020204"/>
              </a:rPr>
              <a:t>Robert</a:t>
            </a:r>
            <a:r>
              <a:rPr sz="2200" b="1" spc="-20" dirty="0">
                <a:latin typeface="Arial" panose="020B0604020202020204"/>
                <a:cs typeface="Arial" panose="020B0604020202020204"/>
              </a:rPr>
              <a:t> </a:t>
            </a:r>
            <a:r>
              <a:rPr sz="2200" b="1" spc="-10">
                <a:latin typeface="Arial" panose="020B0604020202020204"/>
                <a:cs typeface="Arial" panose="020B0604020202020204"/>
              </a:rPr>
              <a:t>Jackson</a:t>
            </a:r>
            <a:r>
              <a:rPr sz="2200" b="1" spc="-10" smtClean="0">
                <a:latin typeface="Arial" panose="020B0604020202020204"/>
                <a:cs typeface="Arial" panose="020B0604020202020204"/>
              </a:rPr>
              <a:t>.</a:t>
            </a:r>
            <a:endParaRPr lang="el-GR" sz="2200" b="1" spc="-10" dirty="0" smtClean="0">
              <a:latin typeface="Arial" panose="020B0604020202020204"/>
              <a:cs typeface="Arial" panose="020B0604020202020204"/>
            </a:endParaRPr>
          </a:p>
          <a:p>
            <a:pPr marL="300990" marR="5080" indent="-288290">
              <a:lnSpc>
                <a:spcPct val="100000"/>
              </a:lnSpc>
              <a:spcBef>
                <a:spcPts val="560"/>
              </a:spcBef>
              <a:buClr>
                <a:srgbClr val="FF0000"/>
              </a:buClr>
              <a:buFont typeface="Wingdings" panose="05000000000000000000"/>
              <a:buChar char=""/>
              <a:tabLst>
                <a:tab pos="300990" algn="l"/>
              </a:tabLst>
            </a:pPr>
            <a:r>
              <a:rPr lang="el-GR" b="1" spc="-10" dirty="0" smtClean="0">
                <a:solidFill>
                  <a:srgbClr val="92D050"/>
                </a:solidFill>
                <a:latin typeface="Arial" panose="020B0604020202020204"/>
                <a:cs typeface="Arial" panose="020B0604020202020204"/>
              </a:rPr>
              <a:t>(</a:t>
            </a:r>
            <a:r>
              <a:rPr lang="el-GR" b="1" spc="-10" dirty="0" smtClean="0">
                <a:solidFill>
                  <a:srgbClr val="00B050"/>
                </a:solidFill>
                <a:latin typeface="Arial" panose="020B0604020202020204"/>
                <a:cs typeface="Arial" panose="020B0604020202020204"/>
              </a:rPr>
              <a:t>ΟΙ ΔΙΟΡΘΩΣΕΙΣ ΤΩΝ ΚΕΙΜΕΝΩΝ (ΟΡΘΟΓΡΑΦΙΚΑ, ΣΥΝΤΑΚΤΙΚΑ, ΡΟΗΣ κλπ.) ΚΑΙ  Η  ΜΕΡΙΚΗ  ΑΝΑΣΥΝΤΑΞΗ ΤΗΣ  ΥΛΗΣ,  ΕΓΙΝΑΝ  ΑΠΌ ΤΟΝ  ΘΩΜΑΪΔΗ ΑΝΑΣΤΑΣΙΟ </a:t>
            </a:r>
            <a:r>
              <a:rPr lang="el-GR" b="1" spc="-10" dirty="0" smtClean="0">
                <a:solidFill>
                  <a:srgbClr val="00B050"/>
                </a:solidFill>
                <a:latin typeface="Arial" panose="020B0604020202020204"/>
                <a:cs typeface="Arial" panose="020B0604020202020204"/>
                <a:sym typeface="+mn-ea"/>
              </a:rPr>
              <a:t>Α΄ ΜΗΧΑΝΙΚΟ</a:t>
            </a:r>
            <a:r>
              <a:rPr lang="el-GR" b="1" spc="-10" dirty="0" smtClean="0">
                <a:solidFill>
                  <a:srgbClr val="00B050"/>
                </a:solidFill>
                <a:latin typeface="Arial" panose="020B0604020202020204"/>
                <a:cs typeface="Arial" panose="020B0604020202020204"/>
              </a:rPr>
              <a:t> ΚΑΙ ΕΝ ΣΥΝΕΧΕΙΑ ΑΠΟ ΤΟΝ ΣΤΡΟΓΓΥΛΟΣ Σ.ΦΩΤΗΣ –Α΄ ΜΗΧΑΝΙΚΟ).</a:t>
            </a:r>
            <a:endParaRPr lang="el-GR" b="1" spc="-10" dirty="0" smtClean="0">
              <a:solidFill>
                <a:srgbClr val="00B050"/>
              </a:solidFill>
              <a:latin typeface="Arial" panose="020B0604020202020204"/>
              <a:cs typeface="Arial" panose="020B0604020202020204"/>
            </a:endParaRPr>
          </a:p>
          <a:p>
            <a:pPr marL="300990" marR="5080" indent="-288290">
              <a:lnSpc>
                <a:spcPct val="100000"/>
              </a:lnSpc>
              <a:spcBef>
                <a:spcPts val="560"/>
              </a:spcBef>
              <a:buClr>
                <a:srgbClr val="FF0000"/>
              </a:buClr>
              <a:tabLst>
                <a:tab pos="300990" algn="l"/>
              </a:tabLst>
            </a:pPr>
            <a:r>
              <a:rPr lang="el-GR" sz="2200" b="1" spc="-10" dirty="0" smtClean="0">
                <a:solidFill>
                  <a:srgbClr val="00B050"/>
                </a:solidFill>
                <a:latin typeface="Arial" panose="020B0604020202020204"/>
                <a:cs typeface="Arial" panose="020B0604020202020204"/>
              </a:rPr>
              <a:t>      </a:t>
            </a:r>
            <a:endParaRPr sz="2200">
              <a:latin typeface="Arial" panose="020B0604020202020204"/>
              <a:cs typeface="Arial" panose="020B0604020202020204"/>
            </a:endParaRPr>
          </a:p>
        </p:txBody>
      </p:sp>
      <p:sp>
        <p:nvSpPr>
          <p:cNvPr id="5" name="4 - Ορθογώνιο"/>
          <p:cNvSpPr/>
          <p:nvPr/>
        </p:nvSpPr>
        <p:spPr>
          <a:xfrm>
            <a:off x="3787170" y="3244334"/>
            <a:ext cx="247504" cy="369332"/>
          </a:xfrm>
          <a:prstGeom prst="rect">
            <a:avLst/>
          </a:prstGeom>
        </p:spPr>
        <p:txBody>
          <a:bodyPr wrap="none">
            <a:spAutoFit/>
          </a:bodyPr>
          <a:lstStyle/>
          <a:p>
            <a:r>
              <a:rPr lang="el-GR" b="1" spc="-10" dirty="0" smtClean="0">
                <a:solidFill>
                  <a:srgbClr val="00B050"/>
                </a:solidFill>
                <a:latin typeface="Arial" panose="020B0604020202020204"/>
                <a:cs typeface="Arial" panose="020B0604020202020204"/>
              </a:rPr>
              <a:t> </a:t>
            </a:r>
            <a:endParaRPr lang="el-GR" dirty="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908050"/>
            <a:ext cx="8353425" cy="5380191"/>
          </a:xfrm>
          <a:prstGeom prst="rect">
            <a:avLst/>
          </a:prstGeom>
        </p:spPr>
        <p:txBody>
          <a:bodyPr vert="horz" wrap="square" lIns="0" tIns="36830" rIns="0" bIns="0" rtlCol="0">
            <a:spAutoFit/>
          </a:bodyPr>
          <a:lstStyle/>
          <a:p>
            <a:pPr marL="12700" marR="209550" indent="77470">
              <a:lnSpc>
                <a:spcPts val="2510"/>
              </a:lnSpc>
              <a:spcBef>
                <a:spcPts val="290"/>
              </a:spcBef>
              <a:tabLst>
                <a:tab pos="1802130" algn="l"/>
              </a:tabLst>
            </a:pPr>
            <a:r>
              <a:rPr sz="2200" b="1" spc="-10" dirty="0">
                <a:solidFill>
                  <a:srgbClr val="FF0000"/>
                </a:solidFill>
                <a:latin typeface="Arial" panose="020B0604020202020204"/>
                <a:cs typeface="Arial" panose="020B0604020202020204"/>
              </a:rPr>
              <a:t>ΠΡΟΣΟΧΗ!!</a:t>
            </a:r>
            <a:r>
              <a:rPr sz="2200" b="1" dirty="0">
                <a:solidFill>
                  <a:srgbClr val="FF0000"/>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Σε</a:t>
            </a:r>
            <a:r>
              <a:rPr sz="2200" b="1" spc="-5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περίπτωση</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που</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οι</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φθορές</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έχουν</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αυξήσει</a:t>
            </a:r>
            <a:r>
              <a:rPr sz="2200" b="1" spc="-40"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τις </a:t>
            </a:r>
            <a:r>
              <a:rPr sz="2200" b="1" dirty="0">
                <a:solidFill>
                  <a:srgbClr val="0000CC"/>
                </a:solidFill>
                <a:latin typeface="Arial" panose="020B0604020202020204"/>
                <a:cs typeface="Arial" panose="020B0604020202020204"/>
              </a:rPr>
              <a:t>ανοχές</a:t>
            </a:r>
            <a:r>
              <a:rPr sz="2200" b="1" spc="-9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μεταξύ</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χιτωνίου</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και</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εμβόλου,</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υπάρχει</a:t>
            </a:r>
            <a:r>
              <a:rPr sz="2200" b="1" spc="-8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κίνδυνος</a:t>
            </a:r>
            <a:r>
              <a:rPr sz="2200" b="1" spc="-70"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μικρή ποσότητα</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καυσίμου</a:t>
            </a:r>
            <a:r>
              <a:rPr sz="2200" b="1" spc="-6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να</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διαρρεύσει</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προς</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θάλαμο</a:t>
            </a:r>
            <a:r>
              <a:rPr sz="2200" b="1" spc="-60"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του </a:t>
            </a:r>
            <a:r>
              <a:rPr sz="2200" b="1" dirty="0">
                <a:solidFill>
                  <a:srgbClr val="0000CC"/>
                </a:solidFill>
                <a:latin typeface="Arial" panose="020B0604020202020204"/>
                <a:cs typeface="Arial" panose="020B0604020202020204"/>
              </a:rPr>
              <a:t>εκκεντροφόρου</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και</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να</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αναμειχθεί</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με</a:t>
            </a:r>
            <a:r>
              <a:rPr sz="2200" b="1" spc="-5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a:t>
            </a:r>
            <a:r>
              <a:rPr sz="2200" b="1" spc="-4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λιπαντικό.</a:t>
            </a:r>
            <a:endParaRPr sz="2200">
              <a:latin typeface="Arial" panose="020B0604020202020204"/>
              <a:cs typeface="Arial" panose="020B0604020202020204"/>
            </a:endParaRPr>
          </a:p>
          <a:p>
            <a:pPr>
              <a:lnSpc>
                <a:spcPct val="100000"/>
              </a:lnSpc>
              <a:spcBef>
                <a:spcPts val="25"/>
              </a:spcBef>
            </a:pPr>
            <a:endParaRPr sz="2700">
              <a:latin typeface="Arial" panose="020B0604020202020204"/>
              <a:cs typeface="Arial" panose="020B0604020202020204"/>
            </a:endParaRPr>
          </a:p>
          <a:p>
            <a:pPr marL="12700" marR="5080" indent="77470">
              <a:lnSpc>
                <a:spcPct val="95000"/>
              </a:lnSpc>
            </a:pPr>
            <a:r>
              <a:rPr sz="2200" b="1" dirty="0">
                <a:latin typeface="Arial" panose="020B0604020202020204"/>
                <a:cs typeface="Arial" panose="020B0604020202020204"/>
              </a:rPr>
              <a:t>Συνήθως</a:t>
            </a:r>
            <a:r>
              <a:rPr sz="2200" b="1" spc="-80" dirty="0">
                <a:latin typeface="Arial" panose="020B0604020202020204"/>
                <a:cs typeface="Arial" panose="020B0604020202020204"/>
              </a:rPr>
              <a:t> </a:t>
            </a:r>
            <a:r>
              <a:rPr sz="2200" b="1" spc="-10" dirty="0">
                <a:latin typeface="Arial" panose="020B0604020202020204"/>
                <a:cs typeface="Arial" panose="020B0604020202020204"/>
              </a:rPr>
              <a:t>υπάρχουν</a:t>
            </a:r>
            <a:r>
              <a:rPr sz="2200" b="1" spc="-55" dirty="0">
                <a:latin typeface="Arial" panose="020B0604020202020204"/>
                <a:cs typeface="Arial" panose="020B0604020202020204"/>
              </a:rPr>
              <a:t> </a:t>
            </a:r>
            <a:r>
              <a:rPr sz="2200" b="1" dirty="0">
                <a:latin typeface="Arial" panose="020B0604020202020204"/>
                <a:cs typeface="Arial" panose="020B0604020202020204"/>
              </a:rPr>
              <a:t>δύο</a:t>
            </a:r>
            <a:r>
              <a:rPr sz="2200" b="1" spc="-60" dirty="0">
                <a:latin typeface="Arial" panose="020B0604020202020204"/>
                <a:cs typeface="Arial" panose="020B0604020202020204"/>
              </a:rPr>
              <a:t> </a:t>
            </a:r>
            <a:r>
              <a:rPr sz="2200" b="1" dirty="0">
                <a:latin typeface="Arial" panose="020B0604020202020204"/>
                <a:cs typeface="Arial" panose="020B0604020202020204"/>
              </a:rPr>
              <a:t>περιμετρικές</a:t>
            </a:r>
            <a:r>
              <a:rPr sz="2200" b="1" spc="-65" dirty="0">
                <a:latin typeface="Arial" panose="020B0604020202020204"/>
                <a:cs typeface="Arial" panose="020B0604020202020204"/>
              </a:rPr>
              <a:t> </a:t>
            </a:r>
            <a:r>
              <a:rPr sz="2200" b="1" dirty="0">
                <a:latin typeface="Arial" panose="020B0604020202020204"/>
                <a:cs typeface="Arial" panose="020B0604020202020204"/>
              </a:rPr>
              <a:t>αυλακώσεις</a:t>
            </a:r>
            <a:r>
              <a:rPr sz="2200" b="1" spc="-65" dirty="0">
                <a:latin typeface="Arial" panose="020B0604020202020204"/>
                <a:cs typeface="Arial" panose="020B0604020202020204"/>
              </a:rPr>
              <a:t> </a:t>
            </a:r>
            <a:r>
              <a:rPr sz="2200" b="1" dirty="0">
                <a:latin typeface="Arial" panose="020B0604020202020204"/>
                <a:cs typeface="Arial" panose="020B0604020202020204"/>
              </a:rPr>
              <a:t>στο</a:t>
            </a:r>
            <a:r>
              <a:rPr sz="2200" b="1" spc="-65" dirty="0">
                <a:latin typeface="Arial" panose="020B0604020202020204"/>
                <a:cs typeface="Arial" panose="020B0604020202020204"/>
              </a:rPr>
              <a:t> </a:t>
            </a:r>
            <a:r>
              <a:rPr sz="2200" b="1" spc="-10" dirty="0">
                <a:latin typeface="Arial" panose="020B0604020202020204"/>
                <a:cs typeface="Arial" panose="020B0604020202020204"/>
              </a:rPr>
              <a:t>έμβολο </a:t>
            </a:r>
            <a:r>
              <a:rPr sz="2200" b="1" dirty="0">
                <a:latin typeface="Arial" panose="020B0604020202020204"/>
                <a:cs typeface="Arial" panose="020B0604020202020204"/>
              </a:rPr>
              <a:t>ή</a:t>
            </a:r>
            <a:r>
              <a:rPr sz="2200" b="1" spc="-65" dirty="0">
                <a:latin typeface="Arial" panose="020B0604020202020204"/>
                <a:cs typeface="Arial" panose="020B0604020202020204"/>
              </a:rPr>
              <a:t> </a:t>
            </a:r>
            <a:r>
              <a:rPr sz="2200" b="1" dirty="0">
                <a:latin typeface="Arial" panose="020B0604020202020204"/>
                <a:cs typeface="Arial" panose="020B0604020202020204"/>
              </a:rPr>
              <a:t>συνήθως</a:t>
            </a:r>
            <a:r>
              <a:rPr sz="2200" b="1" spc="-50" dirty="0">
                <a:latin typeface="Arial" panose="020B0604020202020204"/>
                <a:cs typeface="Arial" panose="020B0604020202020204"/>
              </a:rPr>
              <a:t> </a:t>
            </a:r>
            <a:r>
              <a:rPr sz="2200" b="1" dirty="0">
                <a:latin typeface="Arial" panose="020B0604020202020204"/>
                <a:cs typeface="Arial" panose="020B0604020202020204"/>
              </a:rPr>
              <a:t>στο</a:t>
            </a:r>
            <a:r>
              <a:rPr sz="2200" b="1" spc="-50" dirty="0">
                <a:latin typeface="Arial" panose="020B0604020202020204"/>
                <a:cs typeface="Arial" panose="020B0604020202020204"/>
              </a:rPr>
              <a:t> </a:t>
            </a:r>
            <a:r>
              <a:rPr sz="2200" b="1" dirty="0">
                <a:latin typeface="Arial" panose="020B0604020202020204"/>
                <a:cs typeface="Arial" panose="020B0604020202020204"/>
              </a:rPr>
              <a:t>χιτώνιο</a:t>
            </a:r>
            <a:r>
              <a:rPr sz="2200" b="1" spc="-50" dirty="0">
                <a:latin typeface="Arial" panose="020B0604020202020204"/>
                <a:cs typeface="Arial" panose="020B0604020202020204"/>
              </a:rPr>
              <a:t> </a:t>
            </a:r>
            <a:r>
              <a:rPr sz="2200" b="1" dirty="0">
                <a:latin typeface="Arial" panose="020B0604020202020204"/>
                <a:cs typeface="Arial" panose="020B0604020202020204"/>
              </a:rPr>
              <a:t>της</a:t>
            </a:r>
            <a:r>
              <a:rPr sz="2200" b="1" spc="-65" dirty="0">
                <a:latin typeface="Arial" panose="020B0604020202020204"/>
                <a:cs typeface="Arial" panose="020B0604020202020204"/>
              </a:rPr>
              <a:t> </a:t>
            </a:r>
            <a:r>
              <a:rPr sz="2200" b="1" dirty="0">
                <a:latin typeface="Arial" panose="020B0604020202020204"/>
                <a:cs typeface="Arial" panose="020B0604020202020204"/>
              </a:rPr>
              <a:t>αντλίας.</a:t>
            </a:r>
            <a:r>
              <a:rPr sz="2200" b="1" spc="-55"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πάνω</a:t>
            </a:r>
            <a:r>
              <a:rPr sz="2200" b="1" spc="-45" dirty="0">
                <a:latin typeface="Arial" panose="020B0604020202020204"/>
                <a:cs typeface="Arial" panose="020B0604020202020204"/>
              </a:rPr>
              <a:t> </a:t>
            </a:r>
            <a:r>
              <a:rPr sz="2200" b="1" dirty="0">
                <a:latin typeface="Arial" panose="020B0604020202020204"/>
                <a:cs typeface="Arial" panose="020B0604020202020204"/>
              </a:rPr>
              <a:t>αυλάκωση</a:t>
            </a:r>
            <a:r>
              <a:rPr sz="2200" b="1" spc="-50" dirty="0">
                <a:latin typeface="Arial" panose="020B0604020202020204"/>
                <a:cs typeface="Arial" panose="020B0604020202020204"/>
              </a:rPr>
              <a:t> </a:t>
            </a:r>
            <a:r>
              <a:rPr sz="2200" b="1" spc="-10" dirty="0">
                <a:latin typeface="Arial" panose="020B0604020202020204"/>
                <a:cs typeface="Arial" panose="020B0604020202020204"/>
              </a:rPr>
              <a:t>συλλέ- </a:t>
            </a:r>
            <a:r>
              <a:rPr sz="2200" b="1" dirty="0">
                <a:latin typeface="Arial" panose="020B0604020202020204"/>
                <a:cs typeface="Arial" panose="020B0604020202020204"/>
              </a:rPr>
              <a:t>γει</a:t>
            </a:r>
            <a:r>
              <a:rPr sz="2200" b="1" spc="-40" dirty="0">
                <a:latin typeface="Arial" panose="020B0604020202020204"/>
                <a:cs typeface="Arial" panose="020B0604020202020204"/>
              </a:rPr>
              <a:t> </a:t>
            </a:r>
            <a:r>
              <a:rPr sz="2200" b="1" dirty="0">
                <a:latin typeface="Arial" panose="020B0604020202020204"/>
                <a:cs typeface="Arial" panose="020B0604020202020204"/>
              </a:rPr>
              <a:t>τις</a:t>
            </a:r>
            <a:r>
              <a:rPr sz="2200" b="1" spc="-40" dirty="0">
                <a:latin typeface="Arial" panose="020B0604020202020204"/>
                <a:cs typeface="Arial" panose="020B0604020202020204"/>
              </a:rPr>
              <a:t> </a:t>
            </a:r>
            <a:r>
              <a:rPr sz="2200" b="1" dirty="0">
                <a:latin typeface="Arial" panose="020B0604020202020204"/>
                <a:cs typeface="Arial" panose="020B0604020202020204"/>
              </a:rPr>
              <a:t>διαρροές</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35" dirty="0">
                <a:latin typeface="Arial" panose="020B0604020202020204"/>
                <a:cs typeface="Arial" panose="020B0604020202020204"/>
              </a:rPr>
              <a:t> </a:t>
            </a:r>
            <a:r>
              <a:rPr sz="2200" b="1" dirty="0">
                <a:latin typeface="Arial" panose="020B0604020202020204"/>
                <a:cs typeface="Arial" panose="020B0604020202020204"/>
              </a:rPr>
              <a:t>καυσίμου,</a:t>
            </a:r>
            <a:r>
              <a:rPr sz="2200" b="1" spc="-40" dirty="0">
                <a:latin typeface="Arial" panose="020B0604020202020204"/>
                <a:cs typeface="Arial" panose="020B0604020202020204"/>
              </a:rPr>
              <a:t> </a:t>
            </a:r>
            <a:r>
              <a:rPr sz="2200" b="1" dirty="0">
                <a:latin typeface="Arial" panose="020B0604020202020204"/>
                <a:cs typeface="Arial" panose="020B0604020202020204"/>
              </a:rPr>
              <a:t>ενώ</a:t>
            </a:r>
            <a:r>
              <a:rPr sz="2200" b="1" spc="-35"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spc="-10" dirty="0">
                <a:latin typeface="Arial" panose="020B0604020202020204"/>
                <a:cs typeface="Arial" panose="020B0604020202020204"/>
              </a:rPr>
              <a:t>κάτω</a:t>
            </a:r>
            <a:r>
              <a:rPr sz="2200" b="1" spc="-40" dirty="0">
                <a:latin typeface="Arial" panose="020B0604020202020204"/>
                <a:cs typeface="Arial" panose="020B0604020202020204"/>
              </a:rPr>
              <a:t> </a:t>
            </a:r>
            <a:r>
              <a:rPr sz="2200" b="1" dirty="0">
                <a:latin typeface="Arial" panose="020B0604020202020204"/>
                <a:cs typeface="Arial" panose="020B0604020202020204"/>
              </a:rPr>
              <a:t>χρησιμεύει</a:t>
            </a:r>
            <a:r>
              <a:rPr sz="2200" b="1" spc="-35" dirty="0">
                <a:latin typeface="Arial" panose="020B0604020202020204"/>
                <a:cs typeface="Arial" panose="020B0604020202020204"/>
              </a:rPr>
              <a:t> </a:t>
            </a:r>
            <a:r>
              <a:rPr sz="2200" b="1" dirty="0">
                <a:latin typeface="Arial" panose="020B0604020202020204"/>
                <a:cs typeface="Arial" panose="020B0604020202020204"/>
              </a:rPr>
              <a:t>για</a:t>
            </a:r>
            <a:r>
              <a:rPr sz="2200" b="1" spc="-45" dirty="0">
                <a:latin typeface="Arial" panose="020B0604020202020204"/>
                <a:cs typeface="Arial" panose="020B0604020202020204"/>
              </a:rPr>
              <a:t> </a:t>
            </a:r>
            <a:r>
              <a:rPr sz="2200" b="1" spc="-25" dirty="0">
                <a:latin typeface="Arial" panose="020B0604020202020204"/>
                <a:cs typeface="Arial" panose="020B0604020202020204"/>
              </a:rPr>
              <a:t>τη </a:t>
            </a:r>
            <a:r>
              <a:rPr sz="2200" b="1" dirty="0">
                <a:latin typeface="Arial" panose="020B0604020202020204"/>
                <a:cs typeface="Arial" panose="020B0604020202020204"/>
              </a:rPr>
              <a:t>λίπανση</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65" dirty="0">
                <a:latin typeface="Arial" panose="020B0604020202020204"/>
                <a:cs typeface="Arial" panose="020B0604020202020204"/>
              </a:rPr>
              <a:t> </a:t>
            </a:r>
            <a:r>
              <a:rPr sz="2200" b="1" dirty="0">
                <a:latin typeface="Arial" panose="020B0604020202020204"/>
                <a:cs typeface="Arial" panose="020B0604020202020204"/>
              </a:rPr>
              <a:t>εμβόλου</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spc="-10" dirty="0">
                <a:latin typeface="Arial" panose="020B0604020202020204"/>
                <a:cs typeface="Arial" panose="020B0604020202020204"/>
              </a:rPr>
              <a:t>λιπαντικό.</a:t>
            </a:r>
            <a:r>
              <a:rPr sz="2200" b="1" spc="-55" dirty="0">
                <a:latin typeface="Arial" panose="020B0604020202020204"/>
                <a:cs typeface="Arial" panose="020B0604020202020204"/>
              </a:rPr>
              <a:t> </a:t>
            </a:r>
            <a:r>
              <a:rPr sz="2200" b="1" dirty="0">
                <a:latin typeface="Arial" panose="020B0604020202020204"/>
                <a:cs typeface="Arial" panose="020B0604020202020204"/>
              </a:rPr>
              <a:t>Για</a:t>
            </a:r>
            <a:r>
              <a:rPr sz="2200" b="1" spc="-75" dirty="0">
                <a:latin typeface="Arial" panose="020B0604020202020204"/>
                <a:cs typeface="Arial" panose="020B0604020202020204"/>
              </a:rPr>
              <a:t> </a:t>
            </a:r>
            <a:r>
              <a:rPr sz="2200" b="1" dirty="0">
                <a:latin typeface="Arial" panose="020B0604020202020204"/>
                <a:cs typeface="Arial" panose="020B0604020202020204"/>
              </a:rPr>
              <a:t>να</a:t>
            </a:r>
            <a:r>
              <a:rPr sz="2200" b="1" spc="-75" dirty="0">
                <a:latin typeface="Arial" panose="020B0604020202020204"/>
                <a:cs typeface="Arial" panose="020B0604020202020204"/>
              </a:rPr>
              <a:t> </a:t>
            </a:r>
            <a:r>
              <a:rPr sz="2200" b="1" spc="-10" dirty="0">
                <a:latin typeface="Arial" panose="020B0604020202020204"/>
                <a:cs typeface="Arial" panose="020B0604020202020204"/>
              </a:rPr>
              <a:t>ελαχιστοποιηθεί</a:t>
            </a:r>
            <a:r>
              <a:rPr sz="2200" b="1" spc="-60" dirty="0">
                <a:latin typeface="Arial" panose="020B0604020202020204"/>
                <a:cs typeface="Arial" panose="020B0604020202020204"/>
              </a:rPr>
              <a:t> </a:t>
            </a:r>
            <a:r>
              <a:rPr sz="2200" b="1" spc="-50" dirty="0">
                <a:latin typeface="Arial" panose="020B0604020202020204"/>
                <a:cs typeface="Arial" panose="020B0604020202020204"/>
              </a:rPr>
              <a:t>ο </a:t>
            </a:r>
            <a:r>
              <a:rPr sz="2200" b="1">
                <a:latin typeface="Arial" panose="020B0604020202020204"/>
                <a:cs typeface="Arial" panose="020B0604020202020204"/>
              </a:rPr>
              <a:t>κίνδυνος</a:t>
            </a:r>
            <a:r>
              <a:rPr sz="2200" b="1" spc="-75">
                <a:latin typeface="Arial" panose="020B0604020202020204"/>
                <a:cs typeface="Arial" panose="020B0604020202020204"/>
              </a:rPr>
              <a:t> </a:t>
            </a:r>
            <a:r>
              <a:rPr sz="2200" b="1" smtClean="0">
                <a:latin typeface="Arial" panose="020B0604020202020204"/>
                <a:cs typeface="Arial" panose="020B0604020202020204"/>
              </a:rPr>
              <a:t>αν</a:t>
            </a:r>
            <a:r>
              <a:rPr lang="el-GR" sz="2200" b="1" dirty="0" smtClean="0">
                <a:latin typeface="Arial" panose="020B0604020202020204"/>
                <a:cs typeface="Arial" panose="020B0604020202020204"/>
              </a:rPr>
              <a:t>ά</a:t>
            </a:r>
            <a:r>
              <a:rPr sz="2200" b="1" smtClean="0">
                <a:latin typeface="Arial" panose="020B0604020202020204"/>
                <a:cs typeface="Arial" panose="020B0604020202020204"/>
              </a:rPr>
              <a:t>με</a:t>
            </a:r>
            <a:r>
              <a:rPr lang="el-GR" sz="2200" b="1" dirty="0" smtClean="0">
                <a:latin typeface="Arial" panose="020B0604020202020204"/>
                <a:cs typeface="Arial" panose="020B0604020202020204"/>
              </a:rPr>
              <a:t>ι</a:t>
            </a:r>
            <a:r>
              <a:rPr sz="2200" b="1" smtClean="0">
                <a:latin typeface="Arial" panose="020B0604020202020204"/>
                <a:cs typeface="Arial" panose="020B0604020202020204"/>
              </a:rPr>
              <a:t>ξ</a:t>
            </a:r>
            <a:r>
              <a:rPr lang="el-GR" sz="2200" b="1" dirty="0" smtClean="0">
                <a:latin typeface="Arial" panose="020B0604020202020204"/>
                <a:cs typeface="Arial" panose="020B0604020202020204"/>
              </a:rPr>
              <a:t>η</a:t>
            </a:r>
            <a:r>
              <a:rPr sz="2200" b="1" smtClean="0">
                <a:latin typeface="Arial" panose="020B0604020202020204"/>
                <a:cs typeface="Arial" panose="020B0604020202020204"/>
              </a:rPr>
              <a:t>ς</a:t>
            </a:r>
            <a:r>
              <a:rPr sz="2200" b="1" spc="-75" smtClean="0">
                <a:latin typeface="Arial" panose="020B0604020202020204"/>
                <a:cs typeface="Arial" panose="020B0604020202020204"/>
              </a:rPr>
              <a:t> </a:t>
            </a:r>
            <a:r>
              <a:rPr sz="2200" b="1" spc="-10" dirty="0">
                <a:latin typeface="Arial" panose="020B0604020202020204"/>
                <a:cs typeface="Arial" panose="020B0604020202020204"/>
              </a:rPr>
              <a:t>λιπαντικού</a:t>
            </a:r>
            <a:r>
              <a:rPr sz="2200" b="1" spc="-60" dirty="0">
                <a:latin typeface="Arial" panose="020B0604020202020204"/>
                <a:cs typeface="Arial" panose="020B0604020202020204"/>
              </a:rPr>
              <a:t> </a:t>
            </a:r>
            <a:r>
              <a:rPr sz="2200" b="1" dirty="0">
                <a:latin typeface="Arial" panose="020B0604020202020204"/>
                <a:cs typeface="Arial" panose="020B0604020202020204"/>
              </a:rPr>
              <a:t>και</a:t>
            </a:r>
            <a:r>
              <a:rPr sz="2200" b="1" spc="-60" dirty="0">
                <a:latin typeface="Arial" panose="020B0604020202020204"/>
                <a:cs typeface="Arial" panose="020B0604020202020204"/>
              </a:rPr>
              <a:t> </a:t>
            </a:r>
            <a:r>
              <a:rPr sz="2200" b="1" dirty="0">
                <a:latin typeface="Arial" panose="020B0604020202020204"/>
                <a:cs typeface="Arial" panose="020B0604020202020204"/>
              </a:rPr>
              <a:t>καυσίμου,</a:t>
            </a:r>
            <a:r>
              <a:rPr sz="2200" b="1" spc="-60" dirty="0">
                <a:latin typeface="Arial" panose="020B0604020202020204"/>
                <a:cs typeface="Arial" panose="020B0604020202020204"/>
              </a:rPr>
              <a:t> </a:t>
            </a:r>
            <a:r>
              <a:rPr sz="2200" b="1" dirty="0">
                <a:latin typeface="Arial" panose="020B0604020202020204"/>
                <a:cs typeface="Arial" panose="020B0604020202020204"/>
              </a:rPr>
              <a:t>συχνά</a:t>
            </a:r>
            <a:r>
              <a:rPr sz="2200" b="1" spc="-65" dirty="0">
                <a:latin typeface="Arial" panose="020B0604020202020204"/>
                <a:cs typeface="Arial" panose="020B0604020202020204"/>
              </a:rPr>
              <a:t> </a:t>
            </a:r>
            <a:r>
              <a:rPr sz="2200" b="1" spc="-10" dirty="0">
                <a:latin typeface="Arial" panose="020B0604020202020204"/>
                <a:cs typeface="Arial" panose="020B0604020202020204"/>
              </a:rPr>
              <a:t>παρεμ- </a:t>
            </a:r>
            <a:r>
              <a:rPr sz="2200" b="1" dirty="0">
                <a:latin typeface="Arial" panose="020B0604020202020204"/>
                <a:cs typeface="Arial" panose="020B0604020202020204"/>
              </a:rPr>
              <a:t>βάλλεται</a:t>
            </a:r>
            <a:r>
              <a:rPr sz="2200" b="1" spc="-90" dirty="0">
                <a:latin typeface="Arial" panose="020B0604020202020204"/>
                <a:cs typeface="Arial" panose="020B0604020202020204"/>
              </a:rPr>
              <a:t> </a:t>
            </a:r>
            <a:r>
              <a:rPr sz="2200" b="1" dirty="0">
                <a:latin typeface="Arial" panose="020B0604020202020204"/>
                <a:cs typeface="Arial" panose="020B0604020202020204"/>
              </a:rPr>
              <a:t>και</a:t>
            </a:r>
            <a:r>
              <a:rPr sz="2200" b="1" spc="-75" dirty="0">
                <a:latin typeface="Arial" panose="020B0604020202020204"/>
                <a:cs typeface="Arial" panose="020B0604020202020204"/>
              </a:rPr>
              <a:t> </a:t>
            </a:r>
            <a:r>
              <a:rPr sz="2200" b="1" dirty="0">
                <a:latin typeface="Arial" panose="020B0604020202020204"/>
                <a:cs typeface="Arial" panose="020B0604020202020204"/>
              </a:rPr>
              <a:t>μία</a:t>
            </a:r>
            <a:r>
              <a:rPr sz="2200" b="1" spc="-85" dirty="0">
                <a:latin typeface="Arial" panose="020B0604020202020204"/>
                <a:cs typeface="Arial" panose="020B0604020202020204"/>
              </a:rPr>
              <a:t> </a:t>
            </a:r>
            <a:r>
              <a:rPr sz="2200" b="1" dirty="0">
                <a:latin typeface="Arial" panose="020B0604020202020204"/>
                <a:cs typeface="Arial" panose="020B0604020202020204"/>
              </a:rPr>
              <a:t>ή</a:t>
            </a:r>
            <a:r>
              <a:rPr sz="2200" b="1" spc="-75" dirty="0">
                <a:latin typeface="Arial" panose="020B0604020202020204"/>
                <a:cs typeface="Arial" panose="020B0604020202020204"/>
              </a:rPr>
              <a:t> </a:t>
            </a:r>
            <a:r>
              <a:rPr sz="2200" b="1" dirty="0">
                <a:latin typeface="Arial" panose="020B0604020202020204"/>
                <a:cs typeface="Arial" panose="020B0604020202020204"/>
              </a:rPr>
              <a:t>περισσότερες</a:t>
            </a:r>
            <a:r>
              <a:rPr sz="2200" b="1" spc="-80" dirty="0">
                <a:latin typeface="Arial" panose="020B0604020202020204"/>
                <a:cs typeface="Arial" panose="020B0604020202020204"/>
              </a:rPr>
              <a:t> </a:t>
            </a:r>
            <a:r>
              <a:rPr sz="2200" b="1" dirty="0">
                <a:latin typeface="Arial" panose="020B0604020202020204"/>
                <a:cs typeface="Arial" panose="020B0604020202020204"/>
              </a:rPr>
              <a:t>αυλακώσεις</a:t>
            </a:r>
            <a:r>
              <a:rPr sz="2200" b="1" spc="-80" dirty="0">
                <a:latin typeface="Arial" panose="020B0604020202020204"/>
                <a:cs typeface="Arial" panose="020B0604020202020204"/>
              </a:rPr>
              <a:t> </a:t>
            </a:r>
            <a:r>
              <a:rPr sz="2200" b="1" dirty="0">
                <a:latin typeface="Arial" panose="020B0604020202020204"/>
                <a:cs typeface="Arial" panose="020B0604020202020204"/>
              </a:rPr>
              <a:t>μεταξύ</a:t>
            </a:r>
            <a:r>
              <a:rPr sz="2200" b="1" spc="-75" dirty="0">
                <a:latin typeface="Arial" panose="020B0604020202020204"/>
                <a:cs typeface="Arial" panose="020B0604020202020204"/>
              </a:rPr>
              <a:t> </a:t>
            </a:r>
            <a:r>
              <a:rPr sz="2200" b="1" dirty="0">
                <a:latin typeface="Arial" panose="020B0604020202020204"/>
                <a:cs typeface="Arial" panose="020B0604020202020204"/>
              </a:rPr>
              <a:t>των</a:t>
            </a:r>
            <a:r>
              <a:rPr sz="2200" b="1" spc="-70" dirty="0">
                <a:latin typeface="Arial" panose="020B0604020202020204"/>
                <a:cs typeface="Arial" panose="020B0604020202020204"/>
              </a:rPr>
              <a:t> </a:t>
            </a:r>
            <a:r>
              <a:rPr sz="2200" b="1" spc="-20" dirty="0">
                <a:latin typeface="Arial" panose="020B0604020202020204"/>
                <a:cs typeface="Arial" panose="020B0604020202020204"/>
              </a:rPr>
              <a:t>δύο, </a:t>
            </a:r>
            <a:r>
              <a:rPr sz="2200" b="1" dirty="0">
                <a:latin typeface="Arial" panose="020B0604020202020204"/>
                <a:cs typeface="Arial" panose="020B0604020202020204"/>
              </a:rPr>
              <a:t>οι</a:t>
            </a:r>
            <a:r>
              <a:rPr sz="2200" b="1" spc="-30" dirty="0">
                <a:latin typeface="Arial" panose="020B0604020202020204"/>
                <a:cs typeface="Arial" panose="020B0604020202020204"/>
              </a:rPr>
              <a:t> </a:t>
            </a:r>
            <a:r>
              <a:rPr sz="2200" b="1" spc="-10" dirty="0">
                <a:latin typeface="Arial" panose="020B0604020202020204"/>
                <a:cs typeface="Arial" panose="020B0604020202020204"/>
              </a:rPr>
              <a:t>οποίες</a:t>
            </a:r>
            <a:r>
              <a:rPr sz="2200" b="1" spc="-45" dirty="0">
                <a:latin typeface="Arial" panose="020B0604020202020204"/>
                <a:cs typeface="Arial" panose="020B0604020202020204"/>
              </a:rPr>
              <a:t> </a:t>
            </a:r>
            <a:r>
              <a:rPr sz="2200" b="1" dirty="0">
                <a:latin typeface="Arial" panose="020B0604020202020204"/>
                <a:cs typeface="Arial" panose="020B0604020202020204"/>
              </a:rPr>
              <a:t>συλλέγουν</a:t>
            </a:r>
            <a:r>
              <a:rPr sz="2200" b="1" spc="-35" dirty="0">
                <a:latin typeface="Arial" panose="020B0604020202020204"/>
                <a:cs typeface="Arial" panose="020B0604020202020204"/>
              </a:rPr>
              <a:t> </a:t>
            </a:r>
            <a:r>
              <a:rPr sz="2200" b="1" dirty="0">
                <a:latin typeface="Arial" panose="020B0604020202020204"/>
                <a:cs typeface="Arial" panose="020B0604020202020204"/>
              </a:rPr>
              <a:t>τις</a:t>
            </a:r>
            <a:r>
              <a:rPr sz="2200" b="1" spc="-30" dirty="0">
                <a:latin typeface="Arial" panose="020B0604020202020204"/>
                <a:cs typeface="Arial" panose="020B0604020202020204"/>
              </a:rPr>
              <a:t> </a:t>
            </a:r>
            <a:r>
              <a:rPr sz="2200" b="1" dirty="0">
                <a:latin typeface="Arial" panose="020B0604020202020204"/>
                <a:cs typeface="Arial" panose="020B0604020202020204"/>
              </a:rPr>
              <a:t>επιπλέον</a:t>
            </a:r>
            <a:r>
              <a:rPr sz="2200" b="1" spc="-40" dirty="0">
                <a:latin typeface="Arial" panose="020B0604020202020204"/>
                <a:cs typeface="Arial" panose="020B0604020202020204"/>
              </a:rPr>
              <a:t> </a:t>
            </a:r>
            <a:r>
              <a:rPr sz="2200" b="1" dirty="0">
                <a:latin typeface="Arial" panose="020B0604020202020204"/>
                <a:cs typeface="Arial" panose="020B0604020202020204"/>
              </a:rPr>
              <a:t>διαρροές</a:t>
            </a:r>
            <a:r>
              <a:rPr sz="2200" b="1" spc="-35" dirty="0">
                <a:latin typeface="Arial" panose="020B0604020202020204"/>
                <a:cs typeface="Arial" panose="020B0604020202020204"/>
              </a:rPr>
              <a:t> </a:t>
            </a:r>
            <a:r>
              <a:rPr sz="2200" b="1" dirty="0">
                <a:latin typeface="Arial" panose="020B0604020202020204"/>
                <a:cs typeface="Arial" panose="020B0604020202020204"/>
              </a:rPr>
              <a:t>καυσίμου,</a:t>
            </a:r>
            <a:r>
              <a:rPr sz="2200" b="1" spc="-35" dirty="0">
                <a:latin typeface="Arial" panose="020B0604020202020204"/>
                <a:cs typeface="Arial" panose="020B0604020202020204"/>
              </a:rPr>
              <a:t> </a:t>
            </a:r>
            <a:r>
              <a:rPr sz="2200" b="1" spc="-25" dirty="0">
                <a:latin typeface="Arial" panose="020B0604020202020204"/>
                <a:cs typeface="Arial" panose="020B0604020202020204"/>
              </a:rPr>
              <a:t>που </a:t>
            </a:r>
            <a:r>
              <a:rPr sz="2200" b="1" dirty="0">
                <a:latin typeface="Arial" panose="020B0604020202020204"/>
                <a:cs typeface="Arial" panose="020B0604020202020204"/>
              </a:rPr>
              <a:t>οδηγούνται</a:t>
            </a:r>
            <a:r>
              <a:rPr sz="2200" b="1" spc="-35" dirty="0">
                <a:latin typeface="Arial" panose="020B0604020202020204"/>
                <a:cs typeface="Arial" panose="020B0604020202020204"/>
              </a:rPr>
              <a:t> </a:t>
            </a:r>
            <a:r>
              <a:rPr sz="2200" b="1" dirty="0">
                <a:latin typeface="Arial" panose="020B0604020202020204"/>
                <a:cs typeface="Arial" panose="020B0604020202020204"/>
              </a:rPr>
              <a:t>στη</a:t>
            </a:r>
            <a:r>
              <a:rPr sz="2200" b="1" spc="-30" dirty="0">
                <a:latin typeface="Arial" panose="020B0604020202020204"/>
                <a:cs typeface="Arial" panose="020B0604020202020204"/>
              </a:rPr>
              <a:t> </a:t>
            </a:r>
            <a:r>
              <a:rPr sz="2200" b="1" dirty="0">
                <a:latin typeface="Arial" panose="020B0604020202020204"/>
                <a:cs typeface="Arial" panose="020B0604020202020204"/>
              </a:rPr>
              <a:t>συνέχεια</a:t>
            </a:r>
            <a:r>
              <a:rPr sz="2200" b="1" spc="-45" dirty="0">
                <a:latin typeface="Arial" panose="020B0604020202020204"/>
                <a:cs typeface="Arial" panose="020B0604020202020204"/>
              </a:rPr>
              <a:t> </a:t>
            </a:r>
            <a:r>
              <a:rPr sz="2200" b="1" dirty="0">
                <a:latin typeface="Arial" panose="020B0604020202020204"/>
                <a:cs typeface="Arial" panose="020B0604020202020204"/>
              </a:rPr>
              <a:t>εκτός</a:t>
            </a:r>
            <a:r>
              <a:rPr sz="2200" b="1" spc="-40" dirty="0">
                <a:latin typeface="Arial" panose="020B0604020202020204"/>
                <a:cs typeface="Arial" panose="020B0604020202020204"/>
              </a:rPr>
              <a:t> </a:t>
            </a:r>
            <a:r>
              <a:rPr sz="2200" b="1" dirty="0">
                <a:latin typeface="Arial" panose="020B0604020202020204"/>
                <a:cs typeface="Arial" panose="020B0604020202020204"/>
              </a:rPr>
              <a:t>του</a:t>
            </a:r>
            <a:r>
              <a:rPr sz="2200" b="1" spc="-35" dirty="0">
                <a:latin typeface="Arial" panose="020B0604020202020204"/>
                <a:cs typeface="Arial" panose="020B0604020202020204"/>
              </a:rPr>
              <a:t> </a:t>
            </a:r>
            <a:r>
              <a:rPr sz="2200" b="1">
                <a:latin typeface="Arial" panose="020B0604020202020204"/>
                <a:cs typeface="Arial" panose="020B0604020202020204"/>
              </a:rPr>
              <a:t>δικτύου</a:t>
            </a:r>
            <a:r>
              <a:rPr sz="2200" b="1" spc="-25">
                <a:latin typeface="Arial" panose="020B0604020202020204"/>
                <a:cs typeface="Arial" panose="020B0604020202020204"/>
              </a:rPr>
              <a:t> </a:t>
            </a:r>
            <a:r>
              <a:rPr sz="2200" b="1" spc="-10" smtClean="0">
                <a:latin typeface="Arial" panose="020B0604020202020204"/>
                <a:cs typeface="Arial" panose="020B0604020202020204"/>
              </a:rPr>
              <a:t>λ</a:t>
            </a:r>
            <a:r>
              <a:rPr lang="el-GR" sz="2200" b="1" spc="-10" dirty="0" smtClean="0">
                <a:latin typeface="Arial" panose="020B0604020202020204"/>
                <a:cs typeface="Arial" panose="020B0604020202020204"/>
              </a:rPr>
              <a:t>ί</a:t>
            </a:r>
            <a:r>
              <a:rPr sz="2200" b="1" spc="-10" smtClean="0">
                <a:latin typeface="Arial" panose="020B0604020202020204"/>
                <a:cs typeface="Arial" panose="020B0604020202020204"/>
              </a:rPr>
              <a:t>π</a:t>
            </a:r>
            <a:r>
              <a:rPr lang="el-GR" sz="2200" b="1" spc="-10" dirty="0" smtClean="0">
                <a:latin typeface="Arial" panose="020B0604020202020204"/>
                <a:cs typeface="Arial" panose="020B0604020202020204"/>
              </a:rPr>
              <a:t>α</a:t>
            </a:r>
            <a:r>
              <a:rPr sz="2200" b="1" spc="-10" smtClean="0">
                <a:latin typeface="Arial" panose="020B0604020202020204"/>
                <a:cs typeface="Arial" panose="020B0604020202020204"/>
              </a:rPr>
              <a:t>νσ</a:t>
            </a:r>
            <a:r>
              <a:rPr lang="el-GR" sz="2200" b="1" spc="-10" dirty="0" smtClean="0">
                <a:latin typeface="Arial" panose="020B0604020202020204"/>
                <a:cs typeface="Arial" panose="020B0604020202020204"/>
              </a:rPr>
              <a:t>η</a:t>
            </a:r>
            <a:r>
              <a:rPr sz="2200" b="1" spc="-10" smtClean="0">
                <a:latin typeface="Arial" panose="020B0604020202020204"/>
                <a:cs typeface="Arial" panose="020B0604020202020204"/>
              </a:rPr>
              <a:t>ς</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40"/>
              </a:spcBef>
            </a:pPr>
            <a:endParaRPr sz="2800">
              <a:latin typeface="Arial" panose="020B0604020202020204"/>
              <a:cs typeface="Arial" panose="020B0604020202020204"/>
            </a:endParaRPr>
          </a:p>
          <a:p>
            <a:pPr marL="12700" marR="955040" indent="77470">
              <a:lnSpc>
                <a:spcPts val="2500"/>
              </a:lnSpc>
            </a:pPr>
            <a:r>
              <a:rPr sz="2200" b="1" dirty="0">
                <a:solidFill>
                  <a:srgbClr val="FF0000"/>
                </a:solidFill>
                <a:latin typeface="Arial" panose="020B0604020202020204"/>
                <a:cs typeface="Arial" panose="020B0604020202020204"/>
              </a:rPr>
              <a:t>ΣΗΜΕΙΩΣΗ:</a:t>
            </a:r>
            <a:r>
              <a:rPr sz="2200" b="1" spc="-65" dirty="0">
                <a:solidFill>
                  <a:srgbClr val="FF0000"/>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Οι</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διαρροές</a:t>
            </a:r>
            <a:r>
              <a:rPr sz="2200" b="1" spc="-7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καυσίμου</a:t>
            </a:r>
            <a:r>
              <a:rPr sz="2200" b="1" spc="-7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αυξάνονται</a:t>
            </a:r>
            <a:r>
              <a:rPr sz="2200" b="1" spc="-7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κατά</a:t>
            </a:r>
            <a:r>
              <a:rPr sz="2200" b="1" spc="-7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την </a:t>
            </a:r>
            <a:r>
              <a:rPr sz="2200" b="1" dirty="0">
                <a:solidFill>
                  <a:srgbClr val="0000CC"/>
                </a:solidFill>
                <a:latin typeface="Arial" panose="020B0604020202020204"/>
                <a:cs typeface="Arial" panose="020B0604020202020204"/>
              </a:rPr>
              <a:t>αλλαγή</a:t>
            </a:r>
            <a:r>
              <a:rPr sz="2200" b="1" spc="-5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από</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βαρύ</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σε</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ελαφρύτερο</a:t>
            </a:r>
            <a:r>
              <a:rPr sz="2200" b="1" spc="-4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καύσιμο.</a:t>
            </a:r>
            <a:endParaRPr sz="2200">
              <a:latin typeface="Arial" panose="020B0604020202020204"/>
              <a:cs typeface="Arial" panose="020B0604020202020204"/>
            </a:endParaRPr>
          </a:p>
        </p:txBody>
      </p:sp>
      <p:grpSp>
        <p:nvGrpSpPr>
          <p:cNvPr id="3" name="object 3"/>
          <p:cNvGrpSpPr/>
          <p:nvPr/>
        </p:nvGrpSpPr>
        <p:grpSpPr>
          <a:xfrm>
            <a:off x="346650" y="-11489"/>
            <a:ext cx="8250555" cy="746125"/>
            <a:chOff x="346650" y="-11489"/>
            <a:chExt cx="8250555" cy="746125"/>
          </a:xfrm>
        </p:grpSpPr>
        <p:sp>
          <p:nvSpPr>
            <p:cNvPr id="4" name="object 4"/>
            <p:cNvSpPr/>
            <p:nvPr/>
          </p:nvSpPr>
          <p:spPr>
            <a:xfrm>
              <a:off x="359409" y="1270"/>
              <a:ext cx="8224520" cy="718820"/>
            </a:xfrm>
            <a:custGeom>
              <a:avLst/>
              <a:gdLst/>
              <a:ahLst/>
              <a:cxnLst/>
              <a:rect l="l" t="t" r="r" b="b"/>
              <a:pathLst>
                <a:path w="8224520" h="718820">
                  <a:moveTo>
                    <a:pt x="8117840" y="717550"/>
                  </a:moveTo>
                  <a:lnTo>
                    <a:pt x="106680" y="717550"/>
                  </a:lnTo>
                  <a:lnTo>
                    <a:pt x="113030" y="718819"/>
                  </a:lnTo>
                  <a:lnTo>
                    <a:pt x="8111490" y="718819"/>
                  </a:lnTo>
                  <a:lnTo>
                    <a:pt x="8117840" y="717550"/>
                  </a:lnTo>
                  <a:close/>
                </a:path>
                <a:path w="8224520" h="718820">
                  <a:moveTo>
                    <a:pt x="8124190" y="1270"/>
                  </a:moveTo>
                  <a:lnTo>
                    <a:pt x="101599" y="1270"/>
                  </a:lnTo>
                  <a:lnTo>
                    <a:pt x="88899" y="3809"/>
                  </a:lnTo>
                  <a:lnTo>
                    <a:pt x="82549" y="6350"/>
                  </a:lnTo>
                  <a:lnTo>
                    <a:pt x="77469" y="7620"/>
                  </a:lnTo>
                  <a:lnTo>
                    <a:pt x="64769" y="12700"/>
                  </a:lnTo>
                  <a:lnTo>
                    <a:pt x="59689" y="16509"/>
                  </a:lnTo>
                  <a:lnTo>
                    <a:pt x="54610" y="19050"/>
                  </a:lnTo>
                  <a:lnTo>
                    <a:pt x="39369" y="30479"/>
                  </a:lnTo>
                  <a:lnTo>
                    <a:pt x="35560" y="35559"/>
                  </a:lnTo>
                  <a:lnTo>
                    <a:pt x="30479" y="39370"/>
                  </a:lnTo>
                  <a:lnTo>
                    <a:pt x="19050" y="54609"/>
                  </a:lnTo>
                  <a:lnTo>
                    <a:pt x="16510" y="59689"/>
                  </a:lnTo>
                  <a:lnTo>
                    <a:pt x="12700" y="64770"/>
                  </a:lnTo>
                  <a:lnTo>
                    <a:pt x="7619" y="77470"/>
                  </a:lnTo>
                  <a:lnTo>
                    <a:pt x="6350" y="82550"/>
                  </a:lnTo>
                  <a:lnTo>
                    <a:pt x="3810" y="88900"/>
                  </a:lnTo>
                  <a:lnTo>
                    <a:pt x="1269" y="101600"/>
                  </a:lnTo>
                  <a:lnTo>
                    <a:pt x="1269" y="106679"/>
                  </a:lnTo>
                  <a:lnTo>
                    <a:pt x="0" y="113029"/>
                  </a:lnTo>
                  <a:lnTo>
                    <a:pt x="0" y="605789"/>
                  </a:lnTo>
                  <a:lnTo>
                    <a:pt x="1269" y="612139"/>
                  </a:lnTo>
                  <a:lnTo>
                    <a:pt x="1269" y="618489"/>
                  </a:lnTo>
                  <a:lnTo>
                    <a:pt x="2539" y="624839"/>
                  </a:lnTo>
                  <a:lnTo>
                    <a:pt x="5079" y="629919"/>
                  </a:lnTo>
                  <a:lnTo>
                    <a:pt x="7619" y="642619"/>
                  </a:lnTo>
                  <a:lnTo>
                    <a:pt x="10160" y="647700"/>
                  </a:lnTo>
                  <a:lnTo>
                    <a:pt x="13969" y="654050"/>
                  </a:lnTo>
                  <a:lnTo>
                    <a:pt x="19050" y="664209"/>
                  </a:lnTo>
                  <a:lnTo>
                    <a:pt x="26669" y="674369"/>
                  </a:lnTo>
                  <a:lnTo>
                    <a:pt x="35560" y="683259"/>
                  </a:lnTo>
                  <a:lnTo>
                    <a:pt x="39369" y="688339"/>
                  </a:lnTo>
                  <a:lnTo>
                    <a:pt x="54610" y="699769"/>
                  </a:lnTo>
                  <a:lnTo>
                    <a:pt x="59689" y="702309"/>
                  </a:lnTo>
                  <a:lnTo>
                    <a:pt x="66039" y="706119"/>
                  </a:lnTo>
                  <a:lnTo>
                    <a:pt x="71119" y="708659"/>
                  </a:lnTo>
                  <a:lnTo>
                    <a:pt x="77469" y="711200"/>
                  </a:lnTo>
                  <a:lnTo>
                    <a:pt x="82549" y="712469"/>
                  </a:lnTo>
                  <a:lnTo>
                    <a:pt x="88899" y="715009"/>
                  </a:lnTo>
                  <a:lnTo>
                    <a:pt x="101599" y="717550"/>
                  </a:lnTo>
                  <a:lnTo>
                    <a:pt x="8124190" y="717550"/>
                  </a:lnTo>
                  <a:lnTo>
                    <a:pt x="8130540" y="716279"/>
                  </a:lnTo>
                  <a:lnTo>
                    <a:pt x="8135620" y="715009"/>
                  </a:lnTo>
                  <a:lnTo>
                    <a:pt x="8141970" y="712469"/>
                  </a:lnTo>
                  <a:lnTo>
                    <a:pt x="8148320" y="711200"/>
                  </a:lnTo>
                  <a:lnTo>
                    <a:pt x="8153400" y="708659"/>
                  </a:lnTo>
                  <a:lnTo>
                    <a:pt x="8159750" y="704850"/>
                  </a:lnTo>
                  <a:lnTo>
                    <a:pt x="8169910" y="699769"/>
                  </a:lnTo>
                  <a:lnTo>
                    <a:pt x="8185150" y="688339"/>
                  </a:lnTo>
                  <a:lnTo>
                    <a:pt x="8188960" y="683259"/>
                  </a:lnTo>
                  <a:lnTo>
                    <a:pt x="8194040" y="679450"/>
                  </a:lnTo>
                  <a:lnTo>
                    <a:pt x="8205470" y="664209"/>
                  </a:lnTo>
                  <a:lnTo>
                    <a:pt x="8208010" y="659129"/>
                  </a:lnTo>
                  <a:lnTo>
                    <a:pt x="8211820" y="652779"/>
                  </a:lnTo>
                  <a:lnTo>
                    <a:pt x="8216900" y="642619"/>
                  </a:lnTo>
                  <a:lnTo>
                    <a:pt x="8218170" y="636269"/>
                  </a:lnTo>
                  <a:lnTo>
                    <a:pt x="8220710" y="629919"/>
                  </a:lnTo>
                  <a:lnTo>
                    <a:pt x="8221980" y="623569"/>
                  </a:lnTo>
                  <a:lnTo>
                    <a:pt x="8223250" y="618489"/>
                  </a:lnTo>
                  <a:lnTo>
                    <a:pt x="8223250" y="612139"/>
                  </a:lnTo>
                  <a:lnTo>
                    <a:pt x="8224520" y="605789"/>
                  </a:lnTo>
                  <a:lnTo>
                    <a:pt x="8224520" y="113029"/>
                  </a:lnTo>
                  <a:lnTo>
                    <a:pt x="8223250" y="106679"/>
                  </a:lnTo>
                  <a:lnTo>
                    <a:pt x="8223250" y="101600"/>
                  </a:lnTo>
                  <a:lnTo>
                    <a:pt x="8220710" y="88900"/>
                  </a:lnTo>
                  <a:lnTo>
                    <a:pt x="8218170" y="82550"/>
                  </a:lnTo>
                  <a:lnTo>
                    <a:pt x="8216900" y="77470"/>
                  </a:lnTo>
                  <a:lnTo>
                    <a:pt x="8211820" y="64770"/>
                  </a:lnTo>
                  <a:lnTo>
                    <a:pt x="8208010" y="59689"/>
                  </a:lnTo>
                  <a:lnTo>
                    <a:pt x="8205470" y="54609"/>
                  </a:lnTo>
                  <a:lnTo>
                    <a:pt x="8194040" y="39370"/>
                  </a:lnTo>
                  <a:lnTo>
                    <a:pt x="8188960" y="35559"/>
                  </a:lnTo>
                  <a:lnTo>
                    <a:pt x="8185150" y="30479"/>
                  </a:lnTo>
                  <a:lnTo>
                    <a:pt x="8169910" y="19050"/>
                  </a:lnTo>
                  <a:lnTo>
                    <a:pt x="8164830" y="16509"/>
                  </a:lnTo>
                  <a:lnTo>
                    <a:pt x="8159750" y="12700"/>
                  </a:lnTo>
                  <a:lnTo>
                    <a:pt x="8153400" y="10159"/>
                  </a:lnTo>
                  <a:lnTo>
                    <a:pt x="8148320" y="7620"/>
                  </a:lnTo>
                  <a:lnTo>
                    <a:pt x="8141970" y="6350"/>
                  </a:lnTo>
                  <a:lnTo>
                    <a:pt x="8135620" y="3809"/>
                  </a:lnTo>
                  <a:lnTo>
                    <a:pt x="8129270" y="2539"/>
                  </a:lnTo>
                  <a:lnTo>
                    <a:pt x="8124190" y="1270"/>
                  </a:lnTo>
                  <a:close/>
                </a:path>
                <a:path w="8224520" h="718820">
                  <a:moveTo>
                    <a:pt x="8111490" y="0"/>
                  </a:moveTo>
                  <a:lnTo>
                    <a:pt x="113030" y="0"/>
                  </a:lnTo>
                  <a:lnTo>
                    <a:pt x="106680" y="1270"/>
                  </a:lnTo>
                  <a:lnTo>
                    <a:pt x="8117840" y="1270"/>
                  </a:lnTo>
                  <a:lnTo>
                    <a:pt x="8111490" y="0"/>
                  </a:lnTo>
                  <a:close/>
                </a:path>
              </a:pathLst>
            </a:custGeom>
            <a:solidFill>
              <a:srgbClr val="009900"/>
            </a:solidFill>
          </p:spPr>
          <p:txBody>
            <a:bodyPr wrap="square" lIns="0" tIns="0" rIns="0" bIns="0" rtlCol="0"/>
            <a:lstStyle/>
            <a:p/>
          </p:txBody>
        </p:sp>
        <p:sp>
          <p:nvSpPr>
            <p:cNvPr id="5" name="object 5"/>
            <p:cNvSpPr/>
            <p:nvPr/>
          </p:nvSpPr>
          <p:spPr>
            <a:xfrm>
              <a:off x="359409" y="1270"/>
              <a:ext cx="8224520" cy="718820"/>
            </a:xfrm>
            <a:custGeom>
              <a:avLst/>
              <a:gdLst/>
              <a:ahLst/>
              <a:cxnLst/>
              <a:rect l="l" t="t" r="r" b="b"/>
              <a:pathLst>
                <a:path w="8224520" h="718820">
                  <a:moveTo>
                    <a:pt x="0" y="119379"/>
                  </a:moveTo>
                  <a:lnTo>
                    <a:pt x="0" y="113029"/>
                  </a:lnTo>
                  <a:lnTo>
                    <a:pt x="1269" y="106679"/>
                  </a:lnTo>
                  <a:lnTo>
                    <a:pt x="1269" y="101600"/>
                  </a:lnTo>
                  <a:lnTo>
                    <a:pt x="2539" y="95250"/>
                  </a:lnTo>
                  <a:lnTo>
                    <a:pt x="3810" y="88900"/>
                  </a:lnTo>
                  <a:lnTo>
                    <a:pt x="6350" y="82550"/>
                  </a:lnTo>
                  <a:lnTo>
                    <a:pt x="7619" y="77470"/>
                  </a:lnTo>
                  <a:lnTo>
                    <a:pt x="10160" y="71120"/>
                  </a:lnTo>
                  <a:lnTo>
                    <a:pt x="12700" y="64770"/>
                  </a:lnTo>
                  <a:lnTo>
                    <a:pt x="16510" y="59689"/>
                  </a:lnTo>
                  <a:lnTo>
                    <a:pt x="19050" y="54609"/>
                  </a:lnTo>
                  <a:lnTo>
                    <a:pt x="22860" y="49529"/>
                  </a:lnTo>
                  <a:lnTo>
                    <a:pt x="26669" y="44450"/>
                  </a:lnTo>
                  <a:lnTo>
                    <a:pt x="30479" y="39370"/>
                  </a:lnTo>
                  <a:lnTo>
                    <a:pt x="35560" y="35559"/>
                  </a:lnTo>
                  <a:lnTo>
                    <a:pt x="39369" y="30479"/>
                  </a:lnTo>
                  <a:lnTo>
                    <a:pt x="44450" y="26670"/>
                  </a:lnTo>
                  <a:lnTo>
                    <a:pt x="49530" y="22859"/>
                  </a:lnTo>
                  <a:lnTo>
                    <a:pt x="54610" y="19050"/>
                  </a:lnTo>
                  <a:lnTo>
                    <a:pt x="59689" y="16509"/>
                  </a:lnTo>
                  <a:lnTo>
                    <a:pt x="64769" y="12700"/>
                  </a:lnTo>
                  <a:lnTo>
                    <a:pt x="71119" y="10159"/>
                  </a:lnTo>
                  <a:lnTo>
                    <a:pt x="77469" y="7620"/>
                  </a:lnTo>
                  <a:lnTo>
                    <a:pt x="82549" y="6350"/>
                  </a:lnTo>
                  <a:lnTo>
                    <a:pt x="88899" y="3809"/>
                  </a:lnTo>
                  <a:lnTo>
                    <a:pt x="95249" y="2539"/>
                  </a:lnTo>
                  <a:lnTo>
                    <a:pt x="101599" y="1270"/>
                  </a:lnTo>
                  <a:lnTo>
                    <a:pt x="106680" y="1270"/>
                  </a:lnTo>
                  <a:lnTo>
                    <a:pt x="113030" y="0"/>
                  </a:lnTo>
                  <a:lnTo>
                    <a:pt x="119380" y="0"/>
                  </a:lnTo>
                  <a:lnTo>
                    <a:pt x="8105140" y="0"/>
                  </a:lnTo>
                  <a:lnTo>
                    <a:pt x="8111490" y="0"/>
                  </a:lnTo>
                  <a:lnTo>
                    <a:pt x="8117840" y="1270"/>
                  </a:lnTo>
                  <a:lnTo>
                    <a:pt x="8124190" y="1270"/>
                  </a:lnTo>
                  <a:lnTo>
                    <a:pt x="8129270" y="2539"/>
                  </a:lnTo>
                  <a:lnTo>
                    <a:pt x="8135620" y="3809"/>
                  </a:lnTo>
                  <a:lnTo>
                    <a:pt x="8141970" y="6350"/>
                  </a:lnTo>
                  <a:lnTo>
                    <a:pt x="8148320" y="7620"/>
                  </a:lnTo>
                  <a:lnTo>
                    <a:pt x="8153400" y="10159"/>
                  </a:lnTo>
                  <a:lnTo>
                    <a:pt x="8159750" y="12700"/>
                  </a:lnTo>
                  <a:lnTo>
                    <a:pt x="8164830" y="16509"/>
                  </a:lnTo>
                  <a:lnTo>
                    <a:pt x="8169910" y="19050"/>
                  </a:lnTo>
                  <a:lnTo>
                    <a:pt x="8174990" y="22859"/>
                  </a:lnTo>
                  <a:lnTo>
                    <a:pt x="8180070" y="26670"/>
                  </a:lnTo>
                  <a:lnTo>
                    <a:pt x="8185150" y="30479"/>
                  </a:lnTo>
                  <a:lnTo>
                    <a:pt x="8188960" y="35559"/>
                  </a:lnTo>
                  <a:lnTo>
                    <a:pt x="8194040" y="39370"/>
                  </a:lnTo>
                  <a:lnTo>
                    <a:pt x="8197850" y="44450"/>
                  </a:lnTo>
                  <a:lnTo>
                    <a:pt x="8201660" y="49529"/>
                  </a:lnTo>
                  <a:lnTo>
                    <a:pt x="8205470" y="54609"/>
                  </a:lnTo>
                  <a:lnTo>
                    <a:pt x="8208010" y="59689"/>
                  </a:lnTo>
                  <a:lnTo>
                    <a:pt x="8211820" y="64770"/>
                  </a:lnTo>
                  <a:lnTo>
                    <a:pt x="8214360" y="71120"/>
                  </a:lnTo>
                  <a:lnTo>
                    <a:pt x="8216900" y="77470"/>
                  </a:lnTo>
                  <a:lnTo>
                    <a:pt x="8218170" y="82550"/>
                  </a:lnTo>
                  <a:lnTo>
                    <a:pt x="8220710" y="88900"/>
                  </a:lnTo>
                  <a:lnTo>
                    <a:pt x="8221980" y="95250"/>
                  </a:lnTo>
                  <a:lnTo>
                    <a:pt x="8223250" y="101600"/>
                  </a:lnTo>
                  <a:lnTo>
                    <a:pt x="8223250" y="106679"/>
                  </a:lnTo>
                  <a:lnTo>
                    <a:pt x="8224520" y="113029"/>
                  </a:lnTo>
                  <a:lnTo>
                    <a:pt x="8224520" y="119379"/>
                  </a:lnTo>
                  <a:lnTo>
                    <a:pt x="8224520" y="599439"/>
                  </a:lnTo>
                  <a:lnTo>
                    <a:pt x="8224520" y="605789"/>
                  </a:lnTo>
                  <a:lnTo>
                    <a:pt x="8223250" y="612139"/>
                  </a:lnTo>
                  <a:lnTo>
                    <a:pt x="8223250" y="618489"/>
                  </a:lnTo>
                  <a:lnTo>
                    <a:pt x="8221980" y="623569"/>
                  </a:lnTo>
                  <a:lnTo>
                    <a:pt x="8220710" y="629919"/>
                  </a:lnTo>
                  <a:lnTo>
                    <a:pt x="8218170" y="636269"/>
                  </a:lnTo>
                  <a:lnTo>
                    <a:pt x="8216900" y="642619"/>
                  </a:lnTo>
                  <a:lnTo>
                    <a:pt x="8214360" y="647700"/>
                  </a:lnTo>
                  <a:lnTo>
                    <a:pt x="8211820" y="652779"/>
                  </a:lnTo>
                  <a:lnTo>
                    <a:pt x="8208010" y="659129"/>
                  </a:lnTo>
                  <a:lnTo>
                    <a:pt x="8205470" y="664209"/>
                  </a:lnTo>
                  <a:lnTo>
                    <a:pt x="8201660" y="669289"/>
                  </a:lnTo>
                  <a:lnTo>
                    <a:pt x="8197850" y="674369"/>
                  </a:lnTo>
                  <a:lnTo>
                    <a:pt x="8194040" y="679450"/>
                  </a:lnTo>
                  <a:lnTo>
                    <a:pt x="8188960" y="683259"/>
                  </a:lnTo>
                  <a:lnTo>
                    <a:pt x="8185150" y="688339"/>
                  </a:lnTo>
                  <a:lnTo>
                    <a:pt x="8180070" y="692150"/>
                  </a:lnTo>
                  <a:lnTo>
                    <a:pt x="8174990" y="695959"/>
                  </a:lnTo>
                  <a:lnTo>
                    <a:pt x="8169910" y="699769"/>
                  </a:lnTo>
                  <a:lnTo>
                    <a:pt x="8164830" y="702309"/>
                  </a:lnTo>
                  <a:lnTo>
                    <a:pt x="8159750" y="704850"/>
                  </a:lnTo>
                  <a:lnTo>
                    <a:pt x="8153400" y="708659"/>
                  </a:lnTo>
                  <a:lnTo>
                    <a:pt x="8148320" y="711200"/>
                  </a:lnTo>
                  <a:lnTo>
                    <a:pt x="8141970" y="712469"/>
                  </a:lnTo>
                  <a:lnTo>
                    <a:pt x="8135620" y="715009"/>
                  </a:lnTo>
                  <a:lnTo>
                    <a:pt x="8130540" y="716279"/>
                  </a:lnTo>
                  <a:lnTo>
                    <a:pt x="8124190" y="717550"/>
                  </a:lnTo>
                  <a:lnTo>
                    <a:pt x="8117840" y="717550"/>
                  </a:lnTo>
                  <a:lnTo>
                    <a:pt x="8111490" y="718819"/>
                  </a:lnTo>
                  <a:lnTo>
                    <a:pt x="8105140" y="718819"/>
                  </a:lnTo>
                  <a:lnTo>
                    <a:pt x="119380" y="718819"/>
                  </a:lnTo>
                  <a:lnTo>
                    <a:pt x="113030" y="718819"/>
                  </a:lnTo>
                  <a:lnTo>
                    <a:pt x="106680" y="717550"/>
                  </a:lnTo>
                  <a:lnTo>
                    <a:pt x="101599" y="717550"/>
                  </a:lnTo>
                  <a:lnTo>
                    <a:pt x="95249" y="716279"/>
                  </a:lnTo>
                  <a:lnTo>
                    <a:pt x="88899" y="715009"/>
                  </a:lnTo>
                  <a:lnTo>
                    <a:pt x="82549" y="712469"/>
                  </a:lnTo>
                  <a:lnTo>
                    <a:pt x="77469" y="711200"/>
                  </a:lnTo>
                  <a:lnTo>
                    <a:pt x="71119" y="708659"/>
                  </a:lnTo>
                  <a:lnTo>
                    <a:pt x="66039" y="706119"/>
                  </a:lnTo>
                  <a:lnTo>
                    <a:pt x="59689" y="702309"/>
                  </a:lnTo>
                  <a:lnTo>
                    <a:pt x="54610" y="699769"/>
                  </a:lnTo>
                  <a:lnTo>
                    <a:pt x="49530" y="695959"/>
                  </a:lnTo>
                  <a:lnTo>
                    <a:pt x="44450" y="692150"/>
                  </a:lnTo>
                  <a:lnTo>
                    <a:pt x="39369" y="688339"/>
                  </a:lnTo>
                  <a:lnTo>
                    <a:pt x="35560" y="683259"/>
                  </a:lnTo>
                  <a:lnTo>
                    <a:pt x="31750" y="679450"/>
                  </a:lnTo>
                  <a:lnTo>
                    <a:pt x="26669" y="674369"/>
                  </a:lnTo>
                  <a:lnTo>
                    <a:pt x="22860" y="669289"/>
                  </a:lnTo>
                  <a:lnTo>
                    <a:pt x="19050" y="664209"/>
                  </a:lnTo>
                  <a:lnTo>
                    <a:pt x="16510" y="659129"/>
                  </a:lnTo>
                  <a:lnTo>
                    <a:pt x="13969" y="654050"/>
                  </a:lnTo>
                  <a:lnTo>
                    <a:pt x="10160" y="647700"/>
                  </a:lnTo>
                  <a:lnTo>
                    <a:pt x="7619" y="642619"/>
                  </a:lnTo>
                  <a:lnTo>
                    <a:pt x="6350" y="636269"/>
                  </a:lnTo>
                  <a:lnTo>
                    <a:pt x="5079" y="629919"/>
                  </a:lnTo>
                  <a:lnTo>
                    <a:pt x="2539" y="624839"/>
                  </a:lnTo>
                  <a:lnTo>
                    <a:pt x="1269" y="618489"/>
                  </a:lnTo>
                  <a:lnTo>
                    <a:pt x="1269" y="612139"/>
                  </a:lnTo>
                  <a:lnTo>
                    <a:pt x="0" y="605789"/>
                  </a:lnTo>
                  <a:lnTo>
                    <a:pt x="0" y="599439"/>
                  </a:lnTo>
                  <a:lnTo>
                    <a:pt x="0" y="119379"/>
                  </a:lnTo>
                  <a:close/>
                </a:path>
              </a:pathLst>
            </a:custGeom>
            <a:ln w="25518">
              <a:solidFill>
                <a:srgbClr val="FFFFFF"/>
              </a:solidFill>
            </a:ln>
          </p:spPr>
          <p:txBody>
            <a:bodyPr wrap="square" lIns="0" tIns="0" rIns="0" bIns="0" rtlCol="0"/>
            <a:lstStyle/>
            <a:p/>
          </p:txBody>
        </p:sp>
        <p:sp>
          <p:nvSpPr>
            <p:cNvPr id="6" name="object 6"/>
            <p:cNvSpPr/>
            <p:nvPr/>
          </p:nvSpPr>
          <p:spPr>
            <a:xfrm>
              <a:off x="346646" y="-1148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sp>
          <p:nvSpPr>
            <p:cNvPr id="7" name="object 7"/>
            <p:cNvSpPr/>
            <p:nvPr/>
          </p:nvSpPr>
          <p:spPr>
            <a:xfrm>
              <a:off x="359409" y="2540"/>
              <a:ext cx="8224520" cy="718820"/>
            </a:xfrm>
            <a:custGeom>
              <a:avLst/>
              <a:gdLst/>
              <a:ahLst/>
              <a:cxnLst/>
              <a:rect l="l" t="t" r="r" b="b"/>
              <a:pathLst>
                <a:path w="8224520" h="718820">
                  <a:moveTo>
                    <a:pt x="8124190" y="716279"/>
                  </a:moveTo>
                  <a:lnTo>
                    <a:pt x="101599" y="716279"/>
                  </a:lnTo>
                  <a:lnTo>
                    <a:pt x="106680" y="717549"/>
                  </a:lnTo>
                  <a:lnTo>
                    <a:pt x="119380" y="717549"/>
                  </a:lnTo>
                  <a:lnTo>
                    <a:pt x="119380" y="718819"/>
                  </a:lnTo>
                  <a:lnTo>
                    <a:pt x="8117840" y="717549"/>
                  </a:lnTo>
                  <a:lnTo>
                    <a:pt x="8124190" y="716279"/>
                  </a:lnTo>
                  <a:close/>
                </a:path>
                <a:path w="8224520" h="718820">
                  <a:moveTo>
                    <a:pt x="8117840" y="0"/>
                  </a:moveTo>
                  <a:lnTo>
                    <a:pt x="106680" y="0"/>
                  </a:lnTo>
                  <a:lnTo>
                    <a:pt x="101599" y="1269"/>
                  </a:lnTo>
                  <a:lnTo>
                    <a:pt x="82549" y="5079"/>
                  </a:lnTo>
                  <a:lnTo>
                    <a:pt x="77469" y="7619"/>
                  </a:lnTo>
                  <a:lnTo>
                    <a:pt x="64769" y="12700"/>
                  </a:lnTo>
                  <a:lnTo>
                    <a:pt x="59689" y="15239"/>
                  </a:lnTo>
                  <a:lnTo>
                    <a:pt x="39369" y="30479"/>
                  </a:lnTo>
                  <a:lnTo>
                    <a:pt x="30479" y="39369"/>
                  </a:lnTo>
                  <a:lnTo>
                    <a:pt x="19050" y="54609"/>
                  </a:lnTo>
                  <a:lnTo>
                    <a:pt x="16510" y="59689"/>
                  </a:lnTo>
                  <a:lnTo>
                    <a:pt x="12700" y="64769"/>
                  </a:lnTo>
                  <a:lnTo>
                    <a:pt x="10160" y="71119"/>
                  </a:lnTo>
                  <a:lnTo>
                    <a:pt x="7619" y="76200"/>
                  </a:lnTo>
                  <a:lnTo>
                    <a:pt x="6350" y="82550"/>
                  </a:lnTo>
                  <a:lnTo>
                    <a:pt x="3810" y="87629"/>
                  </a:lnTo>
                  <a:lnTo>
                    <a:pt x="1269" y="100329"/>
                  </a:lnTo>
                  <a:lnTo>
                    <a:pt x="1269" y="106679"/>
                  </a:lnTo>
                  <a:lnTo>
                    <a:pt x="0" y="113029"/>
                  </a:lnTo>
                  <a:lnTo>
                    <a:pt x="0" y="604519"/>
                  </a:lnTo>
                  <a:lnTo>
                    <a:pt x="1269" y="612139"/>
                  </a:lnTo>
                  <a:lnTo>
                    <a:pt x="1269" y="617219"/>
                  </a:lnTo>
                  <a:lnTo>
                    <a:pt x="2539" y="623569"/>
                  </a:lnTo>
                  <a:lnTo>
                    <a:pt x="5079" y="629919"/>
                  </a:lnTo>
                  <a:lnTo>
                    <a:pt x="6350" y="636269"/>
                  </a:lnTo>
                  <a:lnTo>
                    <a:pt x="7619" y="641349"/>
                  </a:lnTo>
                  <a:lnTo>
                    <a:pt x="10160" y="647699"/>
                  </a:lnTo>
                  <a:lnTo>
                    <a:pt x="13969" y="652779"/>
                  </a:lnTo>
                  <a:lnTo>
                    <a:pt x="16510" y="659129"/>
                  </a:lnTo>
                  <a:lnTo>
                    <a:pt x="44450" y="692149"/>
                  </a:lnTo>
                  <a:lnTo>
                    <a:pt x="54610" y="698499"/>
                  </a:lnTo>
                  <a:lnTo>
                    <a:pt x="59689" y="702309"/>
                  </a:lnTo>
                  <a:lnTo>
                    <a:pt x="66039" y="704849"/>
                  </a:lnTo>
                  <a:lnTo>
                    <a:pt x="71119" y="707389"/>
                  </a:lnTo>
                  <a:lnTo>
                    <a:pt x="77469" y="709929"/>
                  </a:lnTo>
                  <a:lnTo>
                    <a:pt x="82549" y="712469"/>
                  </a:lnTo>
                  <a:lnTo>
                    <a:pt x="88899" y="713739"/>
                  </a:lnTo>
                  <a:lnTo>
                    <a:pt x="95249" y="716279"/>
                  </a:lnTo>
                  <a:lnTo>
                    <a:pt x="8130540" y="716279"/>
                  </a:lnTo>
                  <a:lnTo>
                    <a:pt x="8135620" y="713739"/>
                  </a:lnTo>
                  <a:lnTo>
                    <a:pt x="8141970" y="712469"/>
                  </a:lnTo>
                  <a:lnTo>
                    <a:pt x="8148320" y="709929"/>
                  </a:lnTo>
                  <a:lnTo>
                    <a:pt x="8153400" y="707389"/>
                  </a:lnTo>
                  <a:lnTo>
                    <a:pt x="8159750" y="704849"/>
                  </a:lnTo>
                  <a:lnTo>
                    <a:pt x="8164830" y="702309"/>
                  </a:lnTo>
                  <a:lnTo>
                    <a:pt x="8174990" y="694689"/>
                  </a:lnTo>
                  <a:lnTo>
                    <a:pt x="8180070" y="692149"/>
                  </a:lnTo>
                  <a:lnTo>
                    <a:pt x="8197850" y="674369"/>
                  </a:lnTo>
                  <a:lnTo>
                    <a:pt x="8205470" y="664209"/>
                  </a:lnTo>
                  <a:lnTo>
                    <a:pt x="8208010" y="657859"/>
                  </a:lnTo>
                  <a:lnTo>
                    <a:pt x="8211820" y="652779"/>
                  </a:lnTo>
                  <a:lnTo>
                    <a:pt x="8214360" y="647699"/>
                  </a:lnTo>
                  <a:lnTo>
                    <a:pt x="8216900" y="641349"/>
                  </a:lnTo>
                  <a:lnTo>
                    <a:pt x="8218170" y="634999"/>
                  </a:lnTo>
                  <a:lnTo>
                    <a:pt x="8220710" y="629919"/>
                  </a:lnTo>
                  <a:lnTo>
                    <a:pt x="8223250" y="617219"/>
                  </a:lnTo>
                  <a:lnTo>
                    <a:pt x="8223250" y="610869"/>
                  </a:lnTo>
                  <a:lnTo>
                    <a:pt x="8224520" y="604519"/>
                  </a:lnTo>
                  <a:lnTo>
                    <a:pt x="8224520" y="113029"/>
                  </a:lnTo>
                  <a:lnTo>
                    <a:pt x="8223250" y="106679"/>
                  </a:lnTo>
                  <a:lnTo>
                    <a:pt x="8223250" y="100329"/>
                  </a:lnTo>
                  <a:lnTo>
                    <a:pt x="8220710" y="87629"/>
                  </a:lnTo>
                  <a:lnTo>
                    <a:pt x="8218170" y="82550"/>
                  </a:lnTo>
                  <a:lnTo>
                    <a:pt x="8216900" y="76200"/>
                  </a:lnTo>
                  <a:lnTo>
                    <a:pt x="8214360" y="71119"/>
                  </a:lnTo>
                  <a:lnTo>
                    <a:pt x="8211820" y="64769"/>
                  </a:lnTo>
                  <a:lnTo>
                    <a:pt x="8208010" y="59689"/>
                  </a:lnTo>
                  <a:lnTo>
                    <a:pt x="8164830" y="15239"/>
                  </a:lnTo>
                  <a:lnTo>
                    <a:pt x="8153400" y="10159"/>
                  </a:lnTo>
                  <a:lnTo>
                    <a:pt x="8148320" y="7619"/>
                  </a:lnTo>
                  <a:lnTo>
                    <a:pt x="8141970" y="5079"/>
                  </a:lnTo>
                  <a:lnTo>
                    <a:pt x="8129270" y="2539"/>
                  </a:lnTo>
                  <a:lnTo>
                    <a:pt x="8124190" y="1269"/>
                  </a:lnTo>
                  <a:lnTo>
                    <a:pt x="8117840" y="0"/>
                  </a:lnTo>
                  <a:close/>
                </a:path>
              </a:pathLst>
            </a:custGeom>
            <a:solidFill>
              <a:srgbClr val="009900"/>
            </a:solidFill>
          </p:spPr>
          <p:txBody>
            <a:bodyPr wrap="square" lIns="0" tIns="0" rIns="0" bIns="0" rtlCol="0"/>
            <a:lstStyle/>
            <a:p/>
          </p:txBody>
        </p:sp>
        <p:sp>
          <p:nvSpPr>
            <p:cNvPr id="8" name="object 8"/>
            <p:cNvSpPr/>
            <p:nvPr/>
          </p:nvSpPr>
          <p:spPr>
            <a:xfrm>
              <a:off x="359409" y="2540"/>
              <a:ext cx="8224520" cy="718820"/>
            </a:xfrm>
            <a:custGeom>
              <a:avLst/>
              <a:gdLst/>
              <a:ahLst/>
              <a:cxnLst/>
              <a:rect l="l" t="t" r="r" b="b"/>
              <a:pathLst>
                <a:path w="8224520" h="718820">
                  <a:moveTo>
                    <a:pt x="0" y="119379"/>
                  </a:moveTo>
                  <a:lnTo>
                    <a:pt x="0" y="113029"/>
                  </a:lnTo>
                  <a:lnTo>
                    <a:pt x="1269" y="106679"/>
                  </a:lnTo>
                  <a:lnTo>
                    <a:pt x="1269" y="100329"/>
                  </a:lnTo>
                  <a:lnTo>
                    <a:pt x="2539" y="93979"/>
                  </a:lnTo>
                  <a:lnTo>
                    <a:pt x="3810" y="87629"/>
                  </a:lnTo>
                  <a:lnTo>
                    <a:pt x="6350" y="82550"/>
                  </a:lnTo>
                  <a:lnTo>
                    <a:pt x="7619" y="76200"/>
                  </a:lnTo>
                  <a:lnTo>
                    <a:pt x="10160" y="71119"/>
                  </a:lnTo>
                  <a:lnTo>
                    <a:pt x="12700" y="64769"/>
                  </a:lnTo>
                  <a:lnTo>
                    <a:pt x="16510" y="59689"/>
                  </a:lnTo>
                  <a:lnTo>
                    <a:pt x="19050" y="54609"/>
                  </a:lnTo>
                  <a:lnTo>
                    <a:pt x="22860" y="49529"/>
                  </a:lnTo>
                  <a:lnTo>
                    <a:pt x="26669" y="44450"/>
                  </a:lnTo>
                  <a:lnTo>
                    <a:pt x="30479" y="39369"/>
                  </a:lnTo>
                  <a:lnTo>
                    <a:pt x="35560" y="34289"/>
                  </a:lnTo>
                  <a:lnTo>
                    <a:pt x="39369" y="30479"/>
                  </a:lnTo>
                  <a:lnTo>
                    <a:pt x="44450" y="26669"/>
                  </a:lnTo>
                  <a:lnTo>
                    <a:pt x="49530" y="22859"/>
                  </a:lnTo>
                  <a:lnTo>
                    <a:pt x="54610" y="19050"/>
                  </a:lnTo>
                  <a:lnTo>
                    <a:pt x="59689" y="15239"/>
                  </a:lnTo>
                  <a:lnTo>
                    <a:pt x="64769" y="12700"/>
                  </a:lnTo>
                  <a:lnTo>
                    <a:pt x="71119" y="10159"/>
                  </a:lnTo>
                  <a:lnTo>
                    <a:pt x="77469" y="7619"/>
                  </a:lnTo>
                  <a:lnTo>
                    <a:pt x="82549" y="5079"/>
                  </a:lnTo>
                  <a:lnTo>
                    <a:pt x="88899" y="3809"/>
                  </a:lnTo>
                  <a:lnTo>
                    <a:pt x="95249" y="2539"/>
                  </a:lnTo>
                  <a:lnTo>
                    <a:pt x="101599" y="1269"/>
                  </a:lnTo>
                  <a:lnTo>
                    <a:pt x="106680" y="0"/>
                  </a:lnTo>
                  <a:lnTo>
                    <a:pt x="113030" y="0"/>
                  </a:lnTo>
                  <a:lnTo>
                    <a:pt x="8105140" y="0"/>
                  </a:lnTo>
                  <a:lnTo>
                    <a:pt x="8117840" y="0"/>
                  </a:lnTo>
                  <a:lnTo>
                    <a:pt x="8124190" y="1269"/>
                  </a:lnTo>
                  <a:lnTo>
                    <a:pt x="8129270" y="2539"/>
                  </a:lnTo>
                  <a:lnTo>
                    <a:pt x="8135620" y="3809"/>
                  </a:lnTo>
                  <a:lnTo>
                    <a:pt x="8141970" y="5079"/>
                  </a:lnTo>
                  <a:lnTo>
                    <a:pt x="8148320" y="7619"/>
                  </a:lnTo>
                  <a:lnTo>
                    <a:pt x="8153400" y="10159"/>
                  </a:lnTo>
                  <a:lnTo>
                    <a:pt x="8159750" y="12700"/>
                  </a:lnTo>
                  <a:lnTo>
                    <a:pt x="8164830" y="15239"/>
                  </a:lnTo>
                  <a:lnTo>
                    <a:pt x="8169910" y="19050"/>
                  </a:lnTo>
                  <a:lnTo>
                    <a:pt x="8174990" y="2285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7629"/>
                  </a:lnTo>
                  <a:lnTo>
                    <a:pt x="8221980" y="93979"/>
                  </a:lnTo>
                  <a:lnTo>
                    <a:pt x="8223250" y="100329"/>
                  </a:lnTo>
                  <a:lnTo>
                    <a:pt x="8223250" y="106679"/>
                  </a:lnTo>
                  <a:lnTo>
                    <a:pt x="8224520" y="113029"/>
                  </a:lnTo>
                  <a:lnTo>
                    <a:pt x="8224520" y="119379"/>
                  </a:lnTo>
                  <a:lnTo>
                    <a:pt x="8224520" y="598169"/>
                  </a:lnTo>
                  <a:lnTo>
                    <a:pt x="8224520" y="604519"/>
                  </a:lnTo>
                  <a:lnTo>
                    <a:pt x="8223250" y="610869"/>
                  </a:lnTo>
                  <a:lnTo>
                    <a:pt x="8223250" y="617219"/>
                  </a:lnTo>
                  <a:lnTo>
                    <a:pt x="8221980" y="623569"/>
                  </a:lnTo>
                  <a:lnTo>
                    <a:pt x="8220710" y="629919"/>
                  </a:lnTo>
                  <a:lnTo>
                    <a:pt x="8218170" y="634999"/>
                  </a:lnTo>
                  <a:lnTo>
                    <a:pt x="8216900" y="641349"/>
                  </a:lnTo>
                  <a:lnTo>
                    <a:pt x="8214360" y="647699"/>
                  </a:lnTo>
                  <a:lnTo>
                    <a:pt x="8211820" y="652779"/>
                  </a:lnTo>
                  <a:lnTo>
                    <a:pt x="8208010" y="657859"/>
                  </a:lnTo>
                  <a:lnTo>
                    <a:pt x="8205470" y="664209"/>
                  </a:lnTo>
                  <a:lnTo>
                    <a:pt x="8185150" y="687069"/>
                  </a:lnTo>
                  <a:lnTo>
                    <a:pt x="8180070" y="692149"/>
                  </a:lnTo>
                  <a:lnTo>
                    <a:pt x="8174990" y="694689"/>
                  </a:lnTo>
                  <a:lnTo>
                    <a:pt x="8169910" y="698499"/>
                  </a:lnTo>
                  <a:lnTo>
                    <a:pt x="8164830" y="702309"/>
                  </a:lnTo>
                  <a:lnTo>
                    <a:pt x="8159750" y="704849"/>
                  </a:lnTo>
                  <a:lnTo>
                    <a:pt x="8153400" y="707389"/>
                  </a:lnTo>
                  <a:lnTo>
                    <a:pt x="8148320" y="709929"/>
                  </a:lnTo>
                  <a:lnTo>
                    <a:pt x="8141970" y="712469"/>
                  </a:lnTo>
                  <a:lnTo>
                    <a:pt x="8135620" y="713739"/>
                  </a:lnTo>
                  <a:lnTo>
                    <a:pt x="8130540" y="716279"/>
                  </a:lnTo>
                  <a:lnTo>
                    <a:pt x="8124190" y="716279"/>
                  </a:lnTo>
                  <a:lnTo>
                    <a:pt x="8117840" y="717549"/>
                  </a:lnTo>
                  <a:lnTo>
                    <a:pt x="8111490" y="717549"/>
                  </a:lnTo>
                  <a:lnTo>
                    <a:pt x="8105140" y="717549"/>
                  </a:lnTo>
                  <a:lnTo>
                    <a:pt x="119380" y="718819"/>
                  </a:lnTo>
                  <a:lnTo>
                    <a:pt x="119380" y="717549"/>
                  </a:lnTo>
                  <a:lnTo>
                    <a:pt x="113030" y="717549"/>
                  </a:lnTo>
                  <a:lnTo>
                    <a:pt x="106680" y="717549"/>
                  </a:lnTo>
                  <a:lnTo>
                    <a:pt x="101599" y="716279"/>
                  </a:lnTo>
                  <a:lnTo>
                    <a:pt x="95249" y="716279"/>
                  </a:lnTo>
                  <a:lnTo>
                    <a:pt x="88899" y="713739"/>
                  </a:lnTo>
                  <a:lnTo>
                    <a:pt x="82549" y="712469"/>
                  </a:lnTo>
                  <a:lnTo>
                    <a:pt x="77469" y="709929"/>
                  </a:lnTo>
                  <a:lnTo>
                    <a:pt x="71119" y="707389"/>
                  </a:lnTo>
                  <a:lnTo>
                    <a:pt x="66039" y="704849"/>
                  </a:lnTo>
                  <a:lnTo>
                    <a:pt x="59689" y="702309"/>
                  </a:lnTo>
                  <a:lnTo>
                    <a:pt x="54610" y="698499"/>
                  </a:lnTo>
                  <a:lnTo>
                    <a:pt x="49530" y="695959"/>
                  </a:lnTo>
                  <a:lnTo>
                    <a:pt x="44450" y="692149"/>
                  </a:lnTo>
                  <a:lnTo>
                    <a:pt x="39369" y="687069"/>
                  </a:lnTo>
                  <a:lnTo>
                    <a:pt x="35560" y="683259"/>
                  </a:lnTo>
                  <a:lnTo>
                    <a:pt x="31750" y="679449"/>
                  </a:lnTo>
                  <a:lnTo>
                    <a:pt x="26669" y="674369"/>
                  </a:lnTo>
                  <a:lnTo>
                    <a:pt x="22860" y="669289"/>
                  </a:lnTo>
                  <a:lnTo>
                    <a:pt x="19050" y="664209"/>
                  </a:lnTo>
                  <a:lnTo>
                    <a:pt x="16510" y="659129"/>
                  </a:lnTo>
                  <a:lnTo>
                    <a:pt x="13969" y="652779"/>
                  </a:lnTo>
                  <a:lnTo>
                    <a:pt x="10160" y="647699"/>
                  </a:lnTo>
                  <a:lnTo>
                    <a:pt x="7619" y="641349"/>
                  </a:lnTo>
                  <a:lnTo>
                    <a:pt x="6350" y="636269"/>
                  </a:lnTo>
                  <a:lnTo>
                    <a:pt x="5079" y="629919"/>
                  </a:lnTo>
                  <a:lnTo>
                    <a:pt x="2539" y="623569"/>
                  </a:lnTo>
                  <a:lnTo>
                    <a:pt x="1269" y="617219"/>
                  </a:lnTo>
                  <a:lnTo>
                    <a:pt x="1269" y="612139"/>
                  </a:lnTo>
                  <a:lnTo>
                    <a:pt x="0" y="604519"/>
                  </a:lnTo>
                  <a:lnTo>
                    <a:pt x="0" y="599439"/>
                  </a:lnTo>
                  <a:lnTo>
                    <a:pt x="0" y="119379"/>
                  </a:lnTo>
                  <a:close/>
                </a:path>
              </a:pathLst>
            </a:custGeom>
            <a:ln w="25518">
              <a:solidFill>
                <a:srgbClr val="FFFFFF"/>
              </a:solidFill>
            </a:ln>
          </p:spPr>
          <p:txBody>
            <a:bodyPr wrap="square" lIns="0" tIns="0" rIns="0" bIns="0" rtlCol="0"/>
            <a:lstStyle/>
            <a:p/>
          </p:txBody>
        </p:sp>
        <p:sp>
          <p:nvSpPr>
            <p:cNvPr id="9" name="object 9"/>
            <p:cNvSpPr/>
            <p:nvPr/>
          </p:nvSpPr>
          <p:spPr>
            <a:xfrm>
              <a:off x="346646" y="-10211"/>
              <a:ext cx="8250555" cy="744855"/>
            </a:xfrm>
            <a:custGeom>
              <a:avLst/>
              <a:gdLst/>
              <a:ahLst/>
              <a:cxnLst/>
              <a:rect l="l" t="t" r="r" b="b"/>
              <a:pathLst>
                <a:path w="8250555" h="74485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4855">
                  <a:moveTo>
                    <a:pt x="8250034" y="731570"/>
                  </a:moveTo>
                  <a:lnTo>
                    <a:pt x="8246300" y="722553"/>
                  </a:lnTo>
                  <a:lnTo>
                    <a:pt x="8237283" y="718820"/>
                  </a:lnTo>
                  <a:lnTo>
                    <a:pt x="8228254" y="722553"/>
                  </a:lnTo>
                  <a:lnTo>
                    <a:pt x="8224520" y="731570"/>
                  </a:lnTo>
                  <a:lnTo>
                    <a:pt x="8228254" y="740600"/>
                  </a:lnTo>
                  <a:lnTo>
                    <a:pt x="8237283" y="744334"/>
                  </a:lnTo>
                  <a:lnTo>
                    <a:pt x="8246300" y="740600"/>
                  </a:lnTo>
                  <a:lnTo>
                    <a:pt x="8250034" y="73157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561340" y="226059"/>
            <a:ext cx="4921250" cy="452120"/>
          </a:xfrm>
          <a:prstGeom prst="rect">
            <a:avLst/>
          </a:prstGeom>
        </p:spPr>
        <p:txBody>
          <a:bodyPr vert="horz" wrap="square" lIns="0" tIns="12700" rIns="0" bIns="0" rtlCol="0">
            <a:spAutoFit/>
          </a:bodyPr>
          <a:lstStyle/>
          <a:p>
            <a:pPr marL="12700">
              <a:lnSpc>
                <a:spcPct val="100000"/>
              </a:lnSpc>
              <a:spcBef>
                <a:spcPts val="100"/>
              </a:spcBef>
              <a:tabLst>
                <a:tab pos="2919095" algn="l"/>
              </a:tabLst>
            </a:pPr>
            <a:r>
              <a:rPr lang="el-GR" b="0" i="1" u="none" dirty="0" smtClean="0">
                <a:solidFill>
                  <a:srgbClr val="FFFFFF"/>
                </a:solidFill>
                <a:latin typeface="Calibri" panose="020F0502020204030204"/>
                <a:cs typeface="Calibri" panose="020F0502020204030204"/>
              </a:rPr>
              <a:t> </a:t>
            </a:r>
            <a:r>
              <a:rPr b="0" i="1" u="none" smtClean="0">
                <a:solidFill>
                  <a:srgbClr val="FFFFFF"/>
                </a:solidFill>
                <a:latin typeface="Calibri" panose="020F0502020204030204"/>
                <a:cs typeface="Calibri" panose="020F0502020204030204"/>
              </a:rPr>
              <a:t>	β)</a:t>
            </a:r>
            <a:r>
              <a:rPr b="0" i="1" u="none" spc="-10" smtClean="0">
                <a:solidFill>
                  <a:srgbClr val="FFFFFF"/>
                </a:solidFill>
                <a:latin typeface="Calibri" panose="020F0502020204030204"/>
                <a:cs typeface="Calibri" panose="020F0502020204030204"/>
              </a:rPr>
              <a:t> Περιγραφή</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017270"/>
            <a:ext cx="8475345" cy="5376793"/>
          </a:xfrm>
          <a:prstGeom prst="rect">
            <a:avLst/>
          </a:prstGeom>
        </p:spPr>
        <p:txBody>
          <a:bodyPr vert="horz" wrap="square" lIns="0" tIns="5080" rIns="0" bIns="0" rtlCol="0">
            <a:spAutoFit/>
          </a:bodyPr>
          <a:lstStyle/>
          <a:p>
            <a:pPr marL="12700" marR="121920" indent="148590">
              <a:lnSpc>
                <a:spcPct val="102000"/>
              </a:lnSpc>
              <a:spcBef>
                <a:spcPts val="40"/>
              </a:spcBef>
            </a:pPr>
            <a:r>
              <a:rPr sz="2400" b="1" dirty="0">
                <a:latin typeface="Calibri" panose="020F0502020204030204"/>
                <a:cs typeface="Calibri" panose="020F0502020204030204"/>
              </a:rPr>
              <a:t>Η</a:t>
            </a:r>
            <a:r>
              <a:rPr sz="2400" b="1" spc="-50" dirty="0">
                <a:latin typeface="Calibri" panose="020F0502020204030204"/>
                <a:cs typeface="Calibri" panose="020F0502020204030204"/>
              </a:rPr>
              <a:t> </a:t>
            </a:r>
            <a:r>
              <a:rPr sz="2400" b="1" dirty="0">
                <a:latin typeface="Calibri" panose="020F0502020204030204"/>
                <a:cs typeface="Calibri" panose="020F0502020204030204"/>
              </a:rPr>
              <a:t>ΑΡΧΗ</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ΛΕΙΤΟΥΡΓΙΑΣ</a:t>
            </a:r>
            <a:r>
              <a:rPr sz="2400" b="1" spc="-45" dirty="0">
                <a:latin typeface="Calibri" panose="020F0502020204030204"/>
                <a:cs typeface="Calibri" panose="020F0502020204030204"/>
              </a:rPr>
              <a:t> </a:t>
            </a:r>
            <a:r>
              <a:rPr sz="2400" b="1" dirty="0">
                <a:latin typeface="Calibri" panose="020F0502020204030204"/>
                <a:cs typeface="Calibri" panose="020F0502020204030204"/>
              </a:rPr>
              <a:t>ΤΗΣ</a:t>
            </a:r>
            <a:r>
              <a:rPr sz="2400" b="1" spc="-45" dirty="0">
                <a:latin typeface="Calibri" panose="020F0502020204030204"/>
                <a:cs typeface="Calibri" panose="020F0502020204030204"/>
              </a:rPr>
              <a:t> </a:t>
            </a:r>
            <a:r>
              <a:rPr sz="2400" b="1" dirty="0">
                <a:latin typeface="Calibri" panose="020F0502020204030204"/>
                <a:cs typeface="Calibri" panose="020F0502020204030204"/>
              </a:rPr>
              <a:t>ΠΑΡΟΧΗΣ</a:t>
            </a:r>
            <a:r>
              <a:rPr sz="2400" b="1" spc="-40" dirty="0">
                <a:latin typeface="Calibri" panose="020F0502020204030204"/>
                <a:cs typeface="Calibri" panose="020F0502020204030204"/>
              </a:rPr>
              <a:t> </a:t>
            </a:r>
            <a:r>
              <a:rPr sz="2400" b="1" spc="-25" dirty="0">
                <a:latin typeface="Calibri" panose="020F0502020204030204"/>
                <a:cs typeface="Calibri" panose="020F0502020204030204"/>
              </a:rPr>
              <a:t>ΚΑΥΣΙΜΟΥ</a:t>
            </a:r>
            <a:r>
              <a:rPr sz="2400" b="1" spc="-50" dirty="0">
                <a:latin typeface="Calibri" panose="020F0502020204030204"/>
                <a:cs typeface="Calibri" panose="020F0502020204030204"/>
              </a:rPr>
              <a:t> </a:t>
            </a:r>
            <a:r>
              <a:rPr sz="2400" b="1" dirty="0">
                <a:latin typeface="Calibri" panose="020F0502020204030204"/>
                <a:cs typeface="Calibri" panose="020F0502020204030204"/>
              </a:rPr>
              <a:t>ΑΠΟ</a:t>
            </a:r>
            <a:r>
              <a:rPr sz="2400" b="1" spc="-50"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40" dirty="0">
                <a:latin typeface="Calibri" panose="020F0502020204030204"/>
                <a:cs typeface="Calibri" panose="020F0502020204030204"/>
              </a:rPr>
              <a:t> </a:t>
            </a:r>
            <a:r>
              <a:rPr sz="2400" b="1" spc="-35">
                <a:latin typeface="Calibri" panose="020F0502020204030204"/>
                <a:cs typeface="Calibri" panose="020F0502020204030204"/>
              </a:rPr>
              <a:t>ΑΝΤΛΙΑ </a:t>
            </a:r>
            <a:r>
              <a:rPr sz="2400" b="1" smtClean="0">
                <a:latin typeface="Calibri" panose="020F0502020204030204"/>
                <a:cs typeface="Calibri" panose="020F0502020204030204"/>
              </a:rPr>
              <a:t>ΥΨΗΛΗΣ</a:t>
            </a:r>
            <a:r>
              <a:rPr lang="el-GR" sz="2400" b="1" dirty="0" smtClean="0">
                <a:latin typeface="Calibri" panose="020F0502020204030204"/>
                <a:cs typeface="Calibri" panose="020F0502020204030204"/>
              </a:rPr>
              <a:t> ΠΙΕΣΗΣ</a:t>
            </a:r>
            <a:r>
              <a:rPr sz="2400" b="1" smtClean="0">
                <a:latin typeface="Calibri" panose="020F0502020204030204"/>
                <a:cs typeface="Calibri" panose="020F0502020204030204"/>
              </a:rPr>
              <a:t>,</a:t>
            </a:r>
            <a:r>
              <a:rPr sz="2400" b="1" spc="-50" smtClean="0">
                <a:latin typeface="Calibri" panose="020F0502020204030204"/>
                <a:cs typeface="Calibri" panose="020F0502020204030204"/>
              </a:rPr>
              <a:t> </a:t>
            </a:r>
            <a:r>
              <a:rPr sz="2400" b="1" spc="-20">
                <a:latin typeface="Calibri" panose="020F0502020204030204"/>
                <a:cs typeface="Calibri" panose="020F0502020204030204"/>
              </a:rPr>
              <a:t>ΣΤΗΡΙΖΕΤΑΙ</a:t>
            </a:r>
            <a:r>
              <a:rPr sz="2400" b="1" spc="-55">
                <a:latin typeface="Calibri" panose="020F0502020204030204"/>
                <a:cs typeface="Calibri" panose="020F0502020204030204"/>
              </a:rPr>
              <a:t> </a:t>
            </a:r>
            <a:r>
              <a:rPr sz="2400" b="1" smtClean="0">
                <a:latin typeface="Calibri" panose="020F0502020204030204"/>
                <a:cs typeface="Calibri" panose="020F0502020204030204"/>
              </a:rPr>
              <a:t>ΣΤΗ</a:t>
            </a:r>
            <a:r>
              <a:rPr lang="el-GR" sz="2400" b="1" dirty="0" smtClean="0">
                <a:latin typeface="Calibri" panose="020F0502020204030204"/>
                <a:cs typeface="Calibri" panose="020F0502020204030204"/>
              </a:rPr>
              <a:t>Ν</a:t>
            </a:r>
            <a:r>
              <a:rPr sz="2400" b="1" spc="-50" smtClean="0">
                <a:latin typeface="Calibri" panose="020F0502020204030204"/>
                <a:cs typeface="Calibri" panose="020F0502020204030204"/>
              </a:rPr>
              <a:t> </a:t>
            </a:r>
            <a:r>
              <a:rPr sz="2400" b="1" spc="-25" dirty="0">
                <a:latin typeface="Calibri" panose="020F0502020204030204"/>
                <a:cs typeface="Calibri" panose="020F0502020204030204"/>
              </a:rPr>
              <a:t>ΣΥΜΠΙΕΣΤΟΤΗΤΑ</a:t>
            </a:r>
            <a:r>
              <a:rPr sz="2400" b="1" spc="-50" dirty="0">
                <a:latin typeface="Calibri" panose="020F0502020204030204"/>
                <a:cs typeface="Calibri" panose="020F0502020204030204"/>
              </a:rPr>
              <a:t> </a:t>
            </a:r>
            <a:r>
              <a:rPr sz="2400" b="1" dirty="0">
                <a:latin typeface="Calibri" panose="020F0502020204030204"/>
                <a:cs typeface="Calibri" panose="020F0502020204030204"/>
              </a:rPr>
              <a:t>ΤΟΥ</a:t>
            </a:r>
            <a:r>
              <a:rPr sz="2400" b="1" spc="-45" dirty="0">
                <a:latin typeface="Calibri" panose="020F0502020204030204"/>
                <a:cs typeface="Calibri" panose="020F0502020204030204"/>
              </a:rPr>
              <a:t> </a:t>
            </a:r>
            <a:r>
              <a:rPr sz="2400" b="1" spc="-55" dirty="0">
                <a:latin typeface="Calibri" panose="020F0502020204030204"/>
                <a:cs typeface="Calibri" panose="020F0502020204030204"/>
              </a:rPr>
              <a:t>ΚΑΥΣΙΜΟΥ.</a:t>
            </a:r>
            <a:r>
              <a:rPr sz="2400" b="1" spc="-45" dirty="0">
                <a:latin typeface="Calibri" panose="020F0502020204030204"/>
                <a:cs typeface="Calibri" panose="020F0502020204030204"/>
              </a:rPr>
              <a:t> </a:t>
            </a:r>
            <a:r>
              <a:rPr sz="2400" b="1" spc="-25" dirty="0">
                <a:latin typeface="Calibri" panose="020F0502020204030204"/>
                <a:cs typeface="Calibri" panose="020F0502020204030204"/>
              </a:rPr>
              <a:t>ΟΛΑ </a:t>
            </a:r>
            <a:r>
              <a:rPr sz="2400" b="1" spc="-80" dirty="0">
                <a:latin typeface="Calibri" panose="020F0502020204030204"/>
                <a:cs typeface="Calibri" panose="020F0502020204030204"/>
              </a:rPr>
              <a:t>ΤΑ</a:t>
            </a:r>
            <a:r>
              <a:rPr sz="2400" b="1" spc="-65" dirty="0">
                <a:latin typeface="Calibri" panose="020F0502020204030204"/>
                <a:cs typeface="Calibri" panose="020F0502020204030204"/>
              </a:rPr>
              <a:t> </a:t>
            </a:r>
            <a:r>
              <a:rPr sz="2400" b="1" spc="-20" dirty="0">
                <a:latin typeface="Calibri" panose="020F0502020204030204"/>
                <a:cs typeface="Calibri" panose="020F0502020204030204"/>
              </a:rPr>
              <a:t>ΥΓΡΑ</a:t>
            </a:r>
            <a:r>
              <a:rPr sz="2400" b="1" spc="-55" dirty="0">
                <a:latin typeface="Calibri" panose="020F0502020204030204"/>
                <a:cs typeface="Calibri" panose="020F0502020204030204"/>
              </a:rPr>
              <a:t> </a:t>
            </a:r>
            <a:r>
              <a:rPr sz="2400" b="1" dirty="0">
                <a:latin typeface="Calibri" panose="020F0502020204030204"/>
                <a:cs typeface="Calibri" panose="020F0502020204030204"/>
              </a:rPr>
              <a:t>ΑΝ</a:t>
            </a:r>
            <a:r>
              <a:rPr sz="2400" b="1" spc="-50" dirty="0">
                <a:latin typeface="Calibri" panose="020F0502020204030204"/>
                <a:cs typeface="Calibri" panose="020F0502020204030204"/>
              </a:rPr>
              <a:t> </a:t>
            </a:r>
            <a:r>
              <a:rPr sz="2400" b="1">
                <a:latin typeface="Calibri" panose="020F0502020204030204"/>
                <a:cs typeface="Calibri" panose="020F0502020204030204"/>
              </a:rPr>
              <a:t>ΚΑΙ</a:t>
            </a:r>
            <a:r>
              <a:rPr sz="2400" b="1" spc="-45">
                <a:latin typeface="Calibri" panose="020F0502020204030204"/>
                <a:cs typeface="Calibri" panose="020F0502020204030204"/>
              </a:rPr>
              <a:t> </a:t>
            </a:r>
            <a:r>
              <a:rPr sz="2400" b="1" smtClean="0">
                <a:latin typeface="Calibri" panose="020F0502020204030204"/>
                <a:cs typeface="Calibri" panose="020F0502020204030204"/>
              </a:rPr>
              <a:t>ΘΕΩΡΗΤΙΚ</a:t>
            </a:r>
            <a:r>
              <a:rPr lang="el-GR" sz="2400" b="1" dirty="0" smtClean="0">
                <a:latin typeface="Calibri" panose="020F0502020204030204"/>
                <a:cs typeface="Calibri" panose="020F0502020204030204"/>
              </a:rPr>
              <a:t>Α</a:t>
            </a:r>
            <a:r>
              <a:rPr sz="2400" b="1" spc="-50" smtClean="0">
                <a:latin typeface="Calibri" panose="020F0502020204030204"/>
                <a:cs typeface="Calibri" panose="020F0502020204030204"/>
              </a:rPr>
              <a:t> </a:t>
            </a:r>
            <a:r>
              <a:rPr sz="2400" b="1" spc="-10" smtClean="0">
                <a:latin typeface="Calibri" panose="020F0502020204030204"/>
                <a:cs typeface="Calibri" panose="020F0502020204030204"/>
              </a:rPr>
              <a:t>ΑΣΥΜΠΙΕΣΤΑ</a:t>
            </a:r>
            <a:r>
              <a:rPr lang="el-GR" sz="2400" b="1" spc="-10" dirty="0">
                <a:latin typeface="Calibri" panose="020F0502020204030204"/>
                <a:cs typeface="Calibri" panose="020F0502020204030204"/>
              </a:rPr>
              <a:t> </a:t>
            </a:r>
            <a:r>
              <a:rPr sz="2400" b="1" spc="-55" smtClean="0">
                <a:latin typeface="Calibri" panose="020F0502020204030204"/>
                <a:cs typeface="Calibri" panose="020F0502020204030204"/>
              </a:rPr>
              <a:t> </a:t>
            </a:r>
            <a:r>
              <a:rPr sz="2400" b="1" dirty="0">
                <a:latin typeface="Calibri" panose="020F0502020204030204"/>
                <a:cs typeface="Calibri" panose="020F0502020204030204"/>
              </a:rPr>
              <a:t>ΣΤΙΣ</a:t>
            </a:r>
            <a:r>
              <a:rPr sz="2400" b="1" spc="-50" dirty="0">
                <a:latin typeface="Calibri" panose="020F0502020204030204"/>
                <a:cs typeface="Calibri" panose="020F0502020204030204"/>
              </a:rPr>
              <a:t> </a:t>
            </a:r>
            <a:r>
              <a:rPr sz="2400" b="1" dirty="0">
                <a:latin typeface="Calibri" panose="020F0502020204030204"/>
                <a:cs typeface="Calibri" panose="020F0502020204030204"/>
              </a:rPr>
              <a:t>ΜΙΚΡΕΣ</a:t>
            </a:r>
            <a:r>
              <a:rPr sz="2400" b="1" spc="-45" dirty="0">
                <a:latin typeface="Calibri" panose="020F0502020204030204"/>
                <a:cs typeface="Calibri" panose="020F0502020204030204"/>
              </a:rPr>
              <a:t> </a:t>
            </a:r>
            <a:r>
              <a:rPr sz="2400" b="1" spc="-10" dirty="0">
                <a:latin typeface="Calibri" panose="020F0502020204030204"/>
                <a:cs typeface="Calibri" panose="020F0502020204030204"/>
              </a:rPr>
              <a:t>ΠΙΕΣΕΙΣ, ΕΜΦΑΝΙΖΟΥΝ</a:t>
            </a:r>
            <a:r>
              <a:rPr sz="2400" b="1" spc="-40" dirty="0">
                <a:latin typeface="Calibri" panose="020F0502020204030204"/>
                <a:cs typeface="Calibri" panose="020F0502020204030204"/>
              </a:rPr>
              <a:t> </a:t>
            </a:r>
            <a:r>
              <a:rPr sz="2400" b="1" dirty="0">
                <a:latin typeface="Calibri" panose="020F0502020204030204"/>
                <a:cs typeface="Calibri" panose="020F0502020204030204"/>
              </a:rPr>
              <a:t>ΦΑΙΝΟΜΕΝΑ</a:t>
            </a:r>
            <a:r>
              <a:rPr sz="2400" b="1" spc="-30" dirty="0">
                <a:latin typeface="Calibri" panose="020F0502020204030204"/>
                <a:cs typeface="Calibri" panose="020F0502020204030204"/>
              </a:rPr>
              <a:t> </a:t>
            </a:r>
            <a:r>
              <a:rPr sz="2400" b="1" spc="-25" dirty="0">
                <a:latin typeface="Calibri" panose="020F0502020204030204"/>
                <a:cs typeface="Calibri" panose="020F0502020204030204"/>
              </a:rPr>
              <a:t>ΣΥΠΙΕΣΤΟΤΗΤΑΣ</a:t>
            </a:r>
            <a:r>
              <a:rPr sz="2400" b="1" spc="-30" dirty="0">
                <a:latin typeface="Calibri" panose="020F0502020204030204"/>
                <a:cs typeface="Calibri" panose="020F0502020204030204"/>
              </a:rPr>
              <a:t> </a:t>
            </a:r>
            <a:r>
              <a:rPr sz="2400" b="1" dirty="0">
                <a:latin typeface="Calibri" panose="020F0502020204030204"/>
                <a:cs typeface="Calibri" panose="020F0502020204030204"/>
              </a:rPr>
              <a:t>ΣΤΙΣ</a:t>
            </a:r>
            <a:r>
              <a:rPr sz="2400" b="1" spc="-25" dirty="0">
                <a:latin typeface="Calibri" panose="020F0502020204030204"/>
                <a:cs typeface="Calibri" panose="020F0502020204030204"/>
              </a:rPr>
              <a:t> </a:t>
            </a:r>
            <a:r>
              <a:rPr sz="2400" b="1" spc="-10" dirty="0">
                <a:latin typeface="Calibri" panose="020F0502020204030204"/>
                <a:cs typeface="Calibri" panose="020F0502020204030204"/>
              </a:rPr>
              <a:t>ΥΨΗΛΕΣ ΠΙΕΣΕΙΣ.</a:t>
            </a:r>
            <a:endParaRPr sz="2400">
              <a:latin typeface="Calibri" panose="020F0502020204030204"/>
              <a:cs typeface="Calibri" panose="020F0502020204030204"/>
            </a:endParaRPr>
          </a:p>
          <a:p>
            <a:pPr>
              <a:lnSpc>
                <a:spcPct val="100000"/>
              </a:lnSpc>
              <a:spcBef>
                <a:spcPts val="55"/>
              </a:spcBef>
            </a:pPr>
            <a:endParaRPr sz="3000">
              <a:latin typeface="Calibri" panose="020F0502020204030204"/>
              <a:cs typeface="Calibri" panose="020F0502020204030204"/>
            </a:endParaRPr>
          </a:p>
          <a:p>
            <a:pPr marL="12700" marR="5080" indent="68580">
              <a:lnSpc>
                <a:spcPct val="102000"/>
              </a:lnSpc>
            </a:pPr>
            <a:r>
              <a:rPr sz="2400" b="1" dirty="0">
                <a:latin typeface="Calibri" panose="020F0502020204030204"/>
                <a:cs typeface="Calibri" panose="020F0502020204030204"/>
              </a:rPr>
              <a:t>ΕΤΣΙ,</a:t>
            </a:r>
            <a:r>
              <a:rPr sz="2400" b="1" spc="-75" dirty="0">
                <a:latin typeface="Calibri" panose="020F0502020204030204"/>
                <a:cs typeface="Calibri" panose="020F0502020204030204"/>
              </a:rPr>
              <a:t> </a:t>
            </a:r>
            <a:r>
              <a:rPr sz="2400" b="1" dirty="0">
                <a:latin typeface="Calibri" panose="020F0502020204030204"/>
                <a:cs typeface="Calibri" panose="020F0502020204030204"/>
              </a:rPr>
              <a:t>ΜΕ</a:t>
            </a:r>
            <a:r>
              <a:rPr sz="2400" b="1" spc="-60"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70" dirty="0">
                <a:latin typeface="Calibri" panose="020F0502020204030204"/>
                <a:cs typeface="Calibri" panose="020F0502020204030204"/>
              </a:rPr>
              <a:t> </a:t>
            </a:r>
            <a:r>
              <a:rPr sz="2400" b="1" spc="-10" dirty="0">
                <a:latin typeface="Calibri" panose="020F0502020204030204"/>
                <a:cs typeface="Calibri" panose="020F0502020204030204"/>
              </a:rPr>
              <a:t>ΑΠΟΤΟΜΗ</a:t>
            </a:r>
            <a:r>
              <a:rPr sz="2400" b="1" spc="-65" dirty="0">
                <a:latin typeface="Calibri" panose="020F0502020204030204"/>
                <a:cs typeface="Calibri" panose="020F0502020204030204"/>
              </a:rPr>
              <a:t> </a:t>
            </a:r>
            <a:r>
              <a:rPr sz="2400" b="1" dirty="0">
                <a:latin typeface="Calibri" panose="020F0502020204030204"/>
                <a:cs typeface="Calibri" panose="020F0502020204030204"/>
              </a:rPr>
              <a:t>ΑΝΟΔΟ</a:t>
            </a:r>
            <a:r>
              <a:rPr sz="2400" b="1" spc="-75" dirty="0">
                <a:latin typeface="Calibri" panose="020F0502020204030204"/>
                <a:cs typeface="Calibri" panose="020F0502020204030204"/>
              </a:rPr>
              <a:t> </a:t>
            </a:r>
            <a:r>
              <a:rPr sz="2400" b="1" spc="-10" dirty="0">
                <a:latin typeface="Calibri" panose="020F0502020204030204"/>
                <a:cs typeface="Calibri" panose="020F0502020204030204"/>
              </a:rPr>
              <a:t>ΤΟΥ</a:t>
            </a:r>
            <a:r>
              <a:rPr sz="2400" b="1" spc="-80" dirty="0">
                <a:latin typeface="Calibri" panose="020F0502020204030204"/>
                <a:cs typeface="Calibri" panose="020F0502020204030204"/>
              </a:rPr>
              <a:t> </a:t>
            </a:r>
            <a:r>
              <a:rPr sz="2400" b="1" spc="-10">
                <a:latin typeface="Calibri" panose="020F0502020204030204"/>
                <a:cs typeface="Calibri" panose="020F0502020204030204"/>
              </a:rPr>
              <a:t>ΕΜΒΟΛΟΥ</a:t>
            </a:r>
            <a:r>
              <a:rPr sz="2400" b="1" spc="-75">
                <a:latin typeface="Calibri" panose="020F0502020204030204"/>
                <a:cs typeface="Calibri" panose="020F0502020204030204"/>
              </a:rPr>
              <a:t> </a:t>
            </a:r>
            <a:r>
              <a:rPr lang="el-GR" sz="2400" b="1" spc="-75" dirty="0" smtClean="0">
                <a:latin typeface="Calibri" panose="020F0502020204030204"/>
                <a:cs typeface="Calibri" panose="020F0502020204030204"/>
              </a:rPr>
              <a:t>ΜΕΣΑ</a:t>
            </a:r>
            <a:r>
              <a:rPr sz="2400" b="1" spc="-70" smtClean="0">
                <a:latin typeface="Calibri" panose="020F0502020204030204"/>
                <a:cs typeface="Calibri" panose="020F0502020204030204"/>
              </a:rPr>
              <a:t> </a:t>
            </a:r>
            <a:r>
              <a:rPr lang="el-GR" sz="2400" b="1" spc="-70" dirty="0" smtClean="0">
                <a:latin typeface="Calibri" panose="020F0502020204030204"/>
                <a:cs typeface="Calibri" panose="020F0502020204030204"/>
              </a:rPr>
              <a:t>Σ</a:t>
            </a:r>
            <a:r>
              <a:rPr sz="2400" b="1" smtClean="0">
                <a:latin typeface="Calibri" panose="020F0502020204030204"/>
                <a:cs typeface="Calibri" panose="020F0502020204030204"/>
              </a:rPr>
              <a:t>ΤΟ</a:t>
            </a:r>
            <a:r>
              <a:rPr lang="el-GR" sz="2400" b="1" dirty="0" smtClean="0">
                <a:latin typeface="Calibri" panose="020F0502020204030204"/>
                <a:cs typeface="Calibri" panose="020F0502020204030204"/>
              </a:rPr>
              <a:t>Ν</a:t>
            </a:r>
            <a:r>
              <a:rPr sz="2400" b="1" spc="-70" smtClean="0">
                <a:latin typeface="Calibri" panose="020F0502020204030204"/>
                <a:cs typeface="Calibri" panose="020F0502020204030204"/>
              </a:rPr>
              <a:t> </a:t>
            </a:r>
            <a:r>
              <a:rPr sz="2400" b="1" spc="-25" smtClean="0">
                <a:latin typeface="Calibri" panose="020F0502020204030204"/>
                <a:cs typeface="Calibri" panose="020F0502020204030204"/>
              </a:rPr>
              <a:t>ΚΥ</a:t>
            </a:r>
            <a:r>
              <a:rPr sz="2400" b="1" smtClean="0">
                <a:latin typeface="Calibri" panose="020F0502020204030204"/>
                <a:cs typeface="Calibri" panose="020F0502020204030204"/>
              </a:rPr>
              <a:t>ΛΙΝΔΡΟ</a:t>
            </a:r>
            <a:r>
              <a:rPr lang="el-GR" sz="2400" b="1" dirty="0" smtClean="0">
                <a:latin typeface="Calibri" panose="020F0502020204030204"/>
                <a:cs typeface="Calibri" panose="020F0502020204030204"/>
              </a:rPr>
              <a:t> </a:t>
            </a:r>
            <a:r>
              <a:rPr sz="2400" b="1" spc="-60" smtClean="0">
                <a:latin typeface="Calibri" panose="020F0502020204030204"/>
                <a:cs typeface="Calibri" panose="020F0502020204030204"/>
              </a:rPr>
              <a:t> </a:t>
            </a:r>
            <a:r>
              <a:rPr sz="2400" b="1" dirty="0">
                <a:latin typeface="Calibri" panose="020F0502020204030204"/>
                <a:cs typeface="Calibri" panose="020F0502020204030204"/>
              </a:rPr>
              <a:t>ΤΗΣ</a:t>
            </a:r>
            <a:r>
              <a:rPr sz="2400" b="1" spc="-50" dirty="0">
                <a:latin typeface="Calibri" panose="020F0502020204030204"/>
                <a:cs typeface="Calibri" panose="020F0502020204030204"/>
              </a:rPr>
              <a:t> </a:t>
            </a:r>
            <a:r>
              <a:rPr sz="2400" b="1" spc="-20" dirty="0">
                <a:latin typeface="Calibri" panose="020F0502020204030204"/>
                <a:cs typeface="Calibri" panose="020F0502020204030204"/>
              </a:rPr>
              <a:t>ΑΝΤΛΙΑΣ,</a:t>
            </a:r>
            <a:r>
              <a:rPr sz="2400" b="1" spc="-50" dirty="0">
                <a:latin typeface="Calibri" panose="020F0502020204030204"/>
                <a:cs typeface="Calibri" panose="020F0502020204030204"/>
              </a:rPr>
              <a:t> </a:t>
            </a:r>
            <a:r>
              <a:rPr sz="2400" b="1" dirty="0">
                <a:latin typeface="Calibri" panose="020F0502020204030204"/>
                <a:cs typeface="Calibri" panose="020F0502020204030204"/>
              </a:rPr>
              <a:t>ΤΟ</a:t>
            </a:r>
            <a:r>
              <a:rPr sz="2400" b="1" spc="-55" dirty="0">
                <a:latin typeface="Calibri" panose="020F0502020204030204"/>
                <a:cs typeface="Calibri" panose="020F0502020204030204"/>
              </a:rPr>
              <a:t> </a:t>
            </a:r>
            <a:r>
              <a:rPr sz="2400" b="1" spc="-20" dirty="0">
                <a:latin typeface="Calibri" panose="020F0502020204030204"/>
                <a:cs typeface="Calibri" panose="020F0502020204030204"/>
              </a:rPr>
              <a:t>ΚΑΥΣΙΜΟ</a:t>
            </a:r>
            <a:r>
              <a:rPr sz="2400" b="1" spc="-55" dirty="0">
                <a:latin typeface="Calibri" panose="020F0502020204030204"/>
                <a:cs typeface="Calibri" panose="020F0502020204030204"/>
              </a:rPr>
              <a:t> </a:t>
            </a:r>
            <a:r>
              <a:rPr sz="2400" b="1" dirty="0">
                <a:latin typeface="Calibri" panose="020F0502020204030204"/>
                <a:cs typeface="Calibri" panose="020F0502020204030204"/>
              </a:rPr>
              <a:t>ΠΟΥ</a:t>
            </a:r>
            <a:r>
              <a:rPr sz="2400" b="1" spc="-60" dirty="0">
                <a:latin typeface="Calibri" panose="020F0502020204030204"/>
                <a:cs typeface="Calibri" panose="020F0502020204030204"/>
              </a:rPr>
              <a:t> </a:t>
            </a:r>
            <a:r>
              <a:rPr sz="2400" b="1" spc="-20" dirty="0">
                <a:latin typeface="Calibri" panose="020F0502020204030204"/>
                <a:cs typeface="Calibri" panose="020F0502020204030204"/>
              </a:rPr>
              <a:t>ΒΡΙΣΚΕΤΑΙ</a:t>
            </a:r>
            <a:r>
              <a:rPr sz="2400" b="1" spc="-60" dirty="0">
                <a:latin typeface="Calibri" panose="020F0502020204030204"/>
                <a:cs typeface="Calibri" panose="020F0502020204030204"/>
              </a:rPr>
              <a:t> </a:t>
            </a:r>
            <a:r>
              <a:rPr sz="2400" b="1" dirty="0">
                <a:latin typeface="Calibri" panose="020F0502020204030204"/>
                <a:cs typeface="Calibri" panose="020F0502020204030204"/>
              </a:rPr>
              <a:t>ΣΕ</a:t>
            </a:r>
            <a:r>
              <a:rPr sz="2400" b="1" spc="-40" dirty="0">
                <a:latin typeface="Calibri" panose="020F0502020204030204"/>
                <a:cs typeface="Calibri" panose="020F0502020204030204"/>
              </a:rPr>
              <a:t> </a:t>
            </a:r>
            <a:r>
              <a:rPr sz="2400" b="1" dirty="0">
                <a:latin typeface="Calibri" panose="020F0502020204030204"/>
                <a:cs typeface="Calibri" panose="020F0502020204030204"/>
              </a:rPr>
              <a:t>ΕΠΑΦΗ</a:t>
            </a:r>
            <a:r>
              <a:rPr sz="2400" b="1" spc="-50" dirty="0">
                <a:latin typeface="Calibri" panose="020F0502020204030204"/>
                <a:cs typeface="Calibri" panose="020F0502020204030204"/>
              </a:rPr>
              <a:t> </a:t>
            </a:r>
            <a:r>
              <a:rPr sz="2400" b="1" spc="-25" dirty="0">
                <a:latin typeface="Calibri" panose="020F0502020204030204"/>
                <a:cs typeface="Calibri" panose="020F0502020204030204"/>
              </a:rPr>
              <a:t>ΜΕ </a:t>
            </a:r>
            <a:r>
              <a:rPr sz="2400" b="1">
                <a:latin typeface="Calibri" panose="020F0502020204030204"/>
                <a:cs typeface="Calibri" panose="020F0502020204030204"/>
              </a:rPr>
              <a:t>ΤΟ</a:t>
            </a:r>
            <a:r>
              <a:rPr sz="2400" b="1" spc="-80">
                <a:latin typeface="Calibri" panose="020F0502020204030204"/>
                <a:cs typeface="Calibri" panose="020F0502020204030204"/>
              </a:rPr>
              <a:t> </a:t>
            </a:r>
            <a:r>
              <a:rPr sz="2400" b="1" smtClean="0">
                <a:latin typeface="Calibri" panose="020F0502020204030204"/>
                <a:cs typeface="Calibri" panose="020F0502020204030204"/>
              </a:rPr>
              <a:t>ΕΜΒΟΛΟ</a:t>
            </a:r>
            <a:r>
              <a:rPr lang="el-GR" sz="2400" b="1" dirty="0" smtClean="0">
                <a:latin typeface="Calibri" panose="020F0502020204030204"/>
                <a:cs typeface="Calibri" panose="020F0502020204030204"/>
              </a:rPr>
              <a:t>,</a:t>
            </a:r>
            <a:r>
              <a:rPr sz="2400" b="1" spc="-75" smtClean="0">
                <a:latin typeface="Calibri" panose="020F0502020204030204"/>
                <a:cs typeface="Calibri" panose="020F0502020204030204"/>
              </a:rPr>
              <a:t> </a:t>
            </a:r>
            <a:r>
              <a:rPr sz="2400" b="1" spc="-20">
                <a:latin typeface="Calibri" panose="020F0502020204030204"/>
                <a:cs typeface="Calibri" panose="020F0502020204030204"/>
              </a:rPr>
              <a:t>ΣΥΜΠΙΕΖΕΤΑΙ</a:t>
            </a:r>
            <a:r>
              <a:rPr sz="2400" b="1" spc="-70">
                <a:latin typeface="Calibri" panose="020F0502020204030204"/>
                <a:cs typeface="Calibri" panose="020F0502020204030204"/>
              </a:rPr>
              <a:t> </a:t>
            </a:r>
            <a:r>
              <a:rPr lang="el-GR" sz="2400" b="1" spc="-70" dirty="0" smtClean="0">
                <a:latin typeface="Calibri" panose="020F0502020204030204"/>
                <a:cs typeface="Calibri" panose="020F0502020204030204"/>
              </a:rPr>
              <a:t> </a:t>
            </a:r>
            <a:r>
              <a:rPr sz="2400" b="1" smtClean="0">
                <a:latin typeface="Calibri" panose="020F0502020204030204"/>
                <a:cs typeface="Calibri" panose="020F0502020204030204"/>
              </a:rPr>
              <a:t>ΤΟΠΙΚΑ</a:t>
            </a:r>
            <a:r>
              <a:rPr sz="2400" b="1" dirty="0">
                <a:latin typeface="Calibri" panose="020F0502020204030204"/>
                <a:cs typeface="Calibri" panose="020F0502020204030204"/>
              </a:rPr>
              <a:t>,</a:t>
            </a:r>
            <a:r>
              <a:rPr sz="2400" b="1" spc="-65" dirty="0">
                <a:latin typeface="Calibri" panose="020F0502020204030204"/>
                <a:cs typeface="Calibri" panose="020F0502020204030204"/>
              </a:rPr>
              <a:t> </a:t>
            </a:r>
            <a:r>
              <a:rPr sz="2400" b="1" dirty="0">
                <a:latin typeface="Calibri" panose="020F0502020204030204"/>
                <a:cs typeface="Calibri" panose="020F0502020204030204"/>
              </a:rPr>
              <a:t>ΟΠΟΤΕ</a:t>
            </a:r>
            <a:r>
              <a:rPr sz="2400" b="1" spc="-60" dirty="0">
                <a:latin typeface="Calibri" panose="020F0502020204030204"/>
                <a:cs typeface="Calibri" panose="020F0502020204030204"/>
              </a:rPr>
              <a:t> </a:t>
            </a:r>
            <a:r>
              <a:rPr sz="2400" b="1" spc="-20" dirty="0">
                <a:latin typeface="Calibri" panose="020F0502020204030204"/>
                <a:cs typeface="Calibri" panose="020F0502020204030204"/>
              </a:rPr>
              <a:t>ΔΗΜΙΟΥΡΓΕΙΤΑΙ</a:t>
            </a:r>
            <a:r>
              <a:rPr sz="2400" b="1" spc="-70" dirty="0">
                <a:latin typeface="Calibri" panose="020F0502020204030204"/>
                <a:cs typeface="Calibri" panose="020F0502020204030204"/>
              </a:rPr>
              <a:t> </a:t>
            </a:r>
            <a:r>
              <a:rPr sz="2400" b="1" spc="-25" dirty="0">
                <a:latin typeface="Calibri" panose="020F0502020204030204"/>
                <a:cs typeface="Calibri" panose="020F0502020204030204"/>
              </a:rPr>
              <a:t>ΕΝΑ </a:t>
            </a:r>
            <a:r>
              <a:rPr sz="2400" b="1">
                <a:latin typeface="Calibri" panose="020F0502020204030204"/>
                <a:cs typeface="Calibri" panose="020F0502020204030204"/>
              </a:rPr>
              <a:t>ΚΥΜΑ</a:t>
            </a:r>
            <a:r>
              <a:rPr sz="2400" b="1" spc="-60">
                <a:latin typeface="Calibri" panose="020F0502020204030204"/>
                <a:cs typeface="Calibri" panose="020F0502020204030204"/>
              </a:rPr>
              <a:t> </a:t>
            </a:r>
            <a:r>
              <a:rPr sz="2400" b="1" smtClean="0">
                <a:latin typeface="Calibri" panose="020F0502020204030204"/>
                <a:cs typeface="Calibri" panose="020F0502020204030204"/>
              </a:rPr>
              <a:t>ΠΙΕΣ</a:t>
            </a:r>
            <a:r>
              <a:rPr lang="el-GR" sz="2400" b="1" dirty="0" smtClean="0">
                <a:latin typeface="Calibri" panose="020F0502020204030204"/>
                <a:cs typeface="Calibri" panose="020F0502020204030204"/>
              </a:rPr>
              <a:t>Η</a:t>
            </a:r>
            <a:r>
              <a:rPr sz="2400" b="1" smtClean="0">
                <a:latin typeface="Calibri" panose="020F0502020204030204"/>
                <a:cs typeface="Calibri" panose="020F0502020204030204"/>
              </a:rPr>
              <a:t>Σ</a:t>
            </a:r>
            <a:r>
              <a:rPr sz="2400" b="1" spc="-40" smtClean="0">
                <a:latin typeface="Calibri" panose="020F0502020204030204"/>
                <a:cs typeface="Calibri" panose="020F0502020204030204"/>
              </a:rPr>
              <a:t> </a:t>
            </a:r>
            <a:r>
              <a:rPr sz="2400" b="1" dirty="0">
                <a:latin typeface="Calibri" panose="020F0502020204030204"/>
                <a:cs typeface="Calibri" panose="020F0502020204030204"/>
              </a:rPr>
              <a:t>ΠΟΥ</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ΔΙΑΔΙΔΕΤΑΙ</a:t>
            </a:r>
            <a:r>
              <a:rPr sz="2400" b="1" spc="-50" dirty="0">
                <a:latin typeface="Calibri" panose="020F0502020204030204"/>
                <a:cs typeface="Calibri" panose="020F0502020204030204"/>
              </a:rPr>
              <a:t> </a:t>
            </a:r>
            <a:r>
              <a:rPr sz="2400" b="1" dirty="0">
                <a:latin typeface="Calibri" panose="020F0502020204030204"/>
                <a:cs typeface="Calibri" panose="020F0502020204030204"/>
              </a:rPr>
              <a:t>ΜΕΣΑ</a:t>
            </a:r>
            <a:r>
              <a:rPr sz="2400" b="1" spc="-45" dirty="0">
                <a:latin typeface="Calibri" panose="020F0502020204030204"/>
                <a:cs typeface="Calibri" panose="020F0502020204030204"/>
              </a:rPr>
              <a:t> </a:t>
            </a:r>
            <a:r>
              <a:rPr sz="2400" b="1" dirty="0">
                <a:latin typeface="Calibri" panose="020F0502020204030204"/>
                <a:cs typeface="Calibri" panose="020F0502020204030204"/>
              </a:rPr>
              <a:t>ΣΤΟ</a:t>
            </a:r>
            <a:r>
              <a:rPr sz="2400" b="1" spc="-50" dirty="0">
                <a:latin typeface="Calibri" panose="020F0502020204030204"/>
                <a:cs typeface="Calibri" panose="020F0502020204030204"/>
              </a:rPr>
              <a:t> </a:t>
            </a:r>
            <a:r>
              <a:rPr sz="2400" b="1" dirty="0">
                <a:latin typeface="Calibri" panose="020F0502020204030204"/>
                <a:cs typeface="Calibri" panose="020F0502020204030204"/>
              </a:rPr>
              <a:t>ΣΩΛΗΝΑ</a:t>
            </a:r>
            <a:r>
              <a:rPr sz="2400" b="1" spc="-45" dirty="0">
                <a:latin typeface="Calibri" panose="020F0502020204030204"/>
                <a:cs typeface="Calibri" panose="020F0502020204030204"/>
              </a:rPr>
              <a:t> </a:t>
            </a:r>
            <a:r>
              <a:rPr sz="2400" b="1">
                <a:latin typeface="Calibri" panose="020F0502020204030204"/>
                <a:cs typeface="Calibri" panose="020F0502020204030204"/>
              </a:rPr>
              <a:t>ΥΨΗΛΗΣ</a:t>
            </a:r>
            <a:r>
              <a:rPr sz="2400" b="1" spc="-40">
                <a:latin typeface="Calibri" panose="020F0502020204030204"/>
                <a:cs typeface="Calibri" panose="020F0502020204030204"/>
              </a:rPr>
              <a:t> </a:t>
            </a:r>
            <a:r>
              <a:rPr lang="el-GR" sz="2400" b="1" spc="-40" dirty="0" smtClean="0">
                <a:latin typeface="Calibri" panose="020F0502020204030204"/>
                <a:cs typeface="Calibri" panose="020F0502020204030204"/>
              </a:rPr>
              <a:t>ΠΙΕΣΗΣ </a:t>
            </a:r>
            <a:r>
              <a:rPr sz="2400" b="1" spc="-25" smtClean="0">
                <a:latin typeface="Calibri" panose="020F0502020204030204"/>
                <a:cs typeface="Calibri" panose="020F0502020204030204"/>
              </a:rPr>
              <a:t>ΜΕ </a:t>
            </a:r>
            <a:r>
              <a:rPr sz="2400" b="1" dirty="0">
                <a:latin typeface="Calibri" panose="020F0502020204030204"/>
                <a:cs typeface="Calibri" panose="020F0502020204030204"/>
              </a:rPr>
              <a:t>ΤΗΝ</a:t>
            </a:r>
            <a:r>
              <a:rPr sz="2400" b="1" spc="-75" dirty="0">
                <a:latin typeface="Calibri" panose="020F0502020204030204"/>
                <a:cs typeface="Calibri" panose="020F0502020204030204"/>
              </a:rPr>
              <a:t> </a:t>
            </a:r>
            <a:r>
              <a:rPr sz="2400" b="1" spc="-45" dirty="0">
                <a:latin typeface="Calibri" panose="020F0502020204030204"/>
                <a:cs typeface="Calibri" panose="020F0502020204030204"/>
              </a:rPr>
              <a:t>ΤΑΧΥΤΗΤΑ</a:t>
            </a:r>
            <a:r>
              <a:rPr sz="2400" b="1" spc="-70" dirty="0">
                <a:latin typeface="Calibri" panose="020F0502020204030204"/>
                <a:cs typeface="Calibri" panose="020F0502020204030204"/>
              </a:rPr>
              <a:t> </a:t>
            </a:r>
            <a:r>
              <a:rPr sz="2400" b="1">
                <a:latin typeface="Calibri" panose="020F0502020204030204"/>
                <a:cs typeface="Calibri" panose="020F0502020204030204"/>
              </a:rPr>
              <a:t>ΤΟΥ</a:t>
            </a:r>
            <a:r>
              <a:rPr sz="2400" b="1" spc="-65">
                <a:latin typeface="Calibri" panose="020F0502020204030204"/>
                <a:cs typeface="Calibri" panose="020F0502020204030204"/>
              </a:rPr>
              <a:t> </a:t>
            </a:r>
            <a:r>
              <a:rPr sz="2400" b="1" spc="-20" smtClean="0">
                <a:latin typeface="Calibri" panose="020F0502020204030204"/>
                <a:cs typeface="Calibri" panose="020F0502020204030204"/>
              </a:rPr>
              <a:t>ΗΧΟΥ</a:t>
            </a:r>
            <a:r>
              <a:rPr lang="el-GR" sz="2400" b="1" spc="-20" dirty="0" smtClean="0">
                <a:latin typeface="Calibri" panose="020F0502020204030204"/>
                <a:cs typeface="Calibri" panose="020F0502020204030204"/>
              </a:rPr>
              <a:t> </a:t>
            </a:r>
            <a:r>
              <a:rPr sz="2400" b="1" spc="-75" smtClean="0">
                <a:latin typeface="Calibri" panose="020F0502020204030204"/>
                <a:cs typeface="Calibri" panose="020F0502020204030204"/>
              </a:rPr>
              <a:t> </a:t>
            </a:r>
            <a:r>
              <a:rPr sz="2400" b="1" dirty="0">
                <a:latin typeface="Calibri" panose="020F0502020204030204"/>
                <a:cs typeface="Calibri" panose="020F0502020204030204"/>
              </a:rPr>
              <a:t>ΠΡΟΣ</a:t>
            </a:r>
            <a:r>
              <a:rPr sz="2400" b="1" spc="-65" dirty="0">
                <a:latin typeface="Calibri" panose="020F0502020204030204"/>
                <a:cs typeface="Calibri" panose="020F0502020204030204"/>
              </a:rPr>
              <a:t> </a:t>
            </a:r>
            <a:r>
              <a:rPr sz="2400" b="1" dirty="0">
                <a:latin typeface="Calibri" panose="020F0502020204030204"/>
                <a:cs typeface="Calibri" panose="020F0502020204030204"/>
              </a:rPr>
              <a:t>ΤΟΝ</a:t>
            </a:r>
            <a:r>
              <a:rPr sz="2400" b="1" spc="-60" dirty="0">
                <a:latin typeface="Calibri" panose="020F0502020204030204"/>
                <a:cs typeface="Calibri" panose="020F0502020204030204"/>
              </a:rPr>
              <a:t> </a:t>
            </a:r>
            <a:r>
              <a:rPr sz="2400" b="1" spc="-10" dirty="0">
                <a:latin typeface="Calibri" panose="020F0502020204030204"/>
                <a:cs typeface="Calibri" panose="020F0502020204030204"/>
              </a:rPr>
              <a:t>ΕΓΧΥΤΗΡΑ.</a:t>
            </a:r>
            <a:endParaRPr sz="2400">
              <a:latin typeface="Calibri" panose="020F0502020204030204"/>
              <a:cs typeface="Calibri" panose="020F0502020204030204"/>
            </a:endParaRPr>
          </a:p>
          <a:p>
            <a:pPr marL="12700" marR="393700" indent="68580">
              <a:lnSpc>
                <a:spcPct val="102000"/>
              </a:lnSpc>
            </a:pPr>
            <a:r>
              <a:rPr sz="2400" b="1" spc="-20" smtClean="0">
                <a:latin typeface="Calibri" panose="020F0502020204030204"/>
                <a:cs typeface="Calibri" panose="020F0502020204030204"/>
              </a:rPr>
              <a:t>ΦΘΑΝΟΝΤΑΣ</a:t>
            </a:r>
            <a:r>
              <a:rPr sz="2400" b="1" spc="-90" smtClean="0">
                <a:latin typeface="Calibri" panose="020F0502020204030204"/>
                <a:cs typeface="Calibri" panose="020F0502020204030204"/>
              </a:rPr>
              <a:t> </a:t>
            </a:r>
            <a:r>
              <a:rPr sz="2400" b="1" smtClean="0">
                <a:latin typeface="Calibri" panose="020F0502020204030204"/>
                <a:cs typeface="Calibri" panose="020F0502020204030204"/>
              </a:rPr>
              <a:t>ΣΤΟ</a:t>
            </a:r>
            <a:r>
              <a:rPr lang="el-GR" sz="2400" b="1" dirty="0" smtClean="0">
                <a:latin typeface="Calibri" panose="020F0502020204030204"/>
                <a:cs typeface="Calibri" panose="020F0502020204030204"/>
              </a:rPr>
              <a:t>Ν</a:t>
            </a:r>
            <a:r>
              <a:rPr sz="2400" b="1" spc="-80" smtClean="0">
                <a:latin typeface="Calibri" panose="020F0502020204030204"/>
                <a:cs typeface="Calibri" panose="020F0502020204030204"/>
              </a:rPr>
              <a:t> </a:t>
            </a:r>
            <a:r>
              <a:rPr sz="2400" b="1" dirty="0">
                <a:latin typeface="Calibri" panose="020F0502020204030204"/>
                <a:cs typeface="Calibri" panose="020F0502020204030204"/>
              </a:rPr>
              <a:t>ΘΑΛΑΜΟ</a:t>
            </a:r>
            <a:r>
              <a:rPr sz="2400" b="1" spc="-75" dirty="0">
                <a:latin typeface="Calibri" panose="020F0502020204030204"/>
                <a:cs typeface="Calibri" panose="020F0502020204030204"/>
              </a:rPr>
              <a:t> </a:t>
            </a:r>
            <a:r>
              <a:rPr sz="2400" b="1" dirty="0">
                <a:latin typeface="Calibri" panose="020F0502020204030204"/>
                <a:cs typeface="Calibri" panose="020F0502020204030204"/>
              </a:rPr>
              <a:t>ΠΙΕΣΗΣ</a:t>
            </a:r>
            <a:r>
              <a:rPr sz="2400" b="1" spc="-80" dirty="0">
                <a:latin typeface="Calibri" panose="020F0502020204030204"/>
                <a:cs typeface="Calibri" panose="020F0502020204030204"/>
              </a:rPr>
              <a:t> </a:t>
            </a:r>
            <a:r>
              <a:rPr sz="2400" b="1" spc="-10" dirty="0">
                <a:latin typeface="Calibri" panose="020F0502020204030204"/>
                <a:cs typeface="Calibri" panose="020F0502020204030204"/>
              </a:rPr>
              <a:t>ΤΟΥ</a:t>
            </a:r>
            <a:r>
              <a:rPr sz="2400" b="1" spc="-75" dirty="0">
                <a:latin typeface="Calibri" panose="020F0502020204030204"/>
                <a:cs typeface="Calibri" panose="020F0502020204030204"/>
              </a:rPr>
              <a:t> </a:t>
            </a:r>
            <a:r>
              <a:rPr sz="2400" b="1" spc="-10" dirty="0">
                <a:latin typeface="Calibri" panose="020F0502020204030204"/>
                <a:cs typeface="Calibri" panose="020F0502020204030204"/>
              </a:rPr>
              <a:t>ΕΓΧΥΤΗΡΑ,</a:t>
            </a:r>
            <a:r>
              <a:rPr sz="2400" b="1" spc="-75" dirty="0">
                <a:latin typeface="Calibri" panose="020F0502020204030204"/>
                <a:cs typeface="Calibri" panose="020F0502020204030204"/>
              </a:rPr>
              <a:t> </a:t>
            </a:r>
            <a:r>
              <a:rPr sz="2400" b="1" spc="-10">
                <a:latin typeface="Calibri" panose="020F0502020204030204"/>
                <a:cs typeface="Calibri" panose="020F0502020204030204"/>
              </a:rPr>
              <a:t>ΑΝΥΨΩΝΕΙ </a:t>
            </a:r>
            <a:r>
              <a:rPr sz="2400" b="1" smtClean="0">
                <a:latin typeface="Calibri" panose="020F0502020204030204"/>
                <a:cs typeface="Calibri" panose="020F0502020204030204"/>
              </a:rPr>
              <a:t>ΤΗ</a:t>
            </a:r>
            <a:r>
              <a:rPr lang="el-GR" sz="2400" b="1" dirty="0" smtClean="0">
                <a:latin typeface="Calibri" panose="020F0502020204030204"/>
                <a:cs typeface="Calibri" panose="020F0502020204030204"/>
              </a:rPr>
              <a:t>Ν</a:t>
            </a:r>
            <a:r>
              <a:rPr sz="2400" b="1" spc="-35" smtClean="0">
                <a:latin typeface="Calibri" panose="020F0502020204030204"/>
                <a:cs typeface="Calibri" panose="020F0502020204030204"/>
              </a:rPr>
              <a:t> </a:t>
            </a:r>
            <a:r>
              <a:rPr sz="2400" b="1" dirty="0">
                <a:latin typeface="Calibri" panose="020F0502020204030204"/>
                <a:cs typeface="Calibri" panose="020F0502020204030204"/>
              </a:rPr>
              <a:t>ΒΕΛΟΝΑ</a:t>
            </a:r>
            <a:r>
              <a:rPr sz="2400" b="1" spc="-35" dirty="0">
                <a:latin typeface="Calibri" panose="020F0502020204030204"/>
                <a:cs typeface="Calibri" panose="020F0502020204030204"/>
              </a:rPr>
              <a:t> </a:t>
            </a:r>
            <a:r>
              <a:rPr sz="2400" b="1" spc="-20" dirty="0">
                <a:latin typeface="Calibri" panose="020F0502020204030204"/>
                <a:cs typeface="Calibri" panose="020F0502020204030204"/>
              </a:rPr>
              <a:t>ΠΡΟΚΑΛΩΝΤΑΣ</a:t>
            </a:r>
            <a:r>
              <a:rPr sz="2400" b="1" spc="-30"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20" dirty="0">
                <a:latin typeface="Calibri" panose="020F0502020204030204"/>
                <a:cs typeface="Calibri" panose="020F0502020204030204"/>
              </a:rPr>
              <a:t> </a:t>
            </a:r>
            <a:r>
              <a:rPr sz="2400" b="1" dirty="0">
                <a:latin typeface="Calibri" panose="020F0502020204030204"/>
                <a:cs typeface="Calibri" panose="020F0502020204030204"/>
              </a:rPr>
              <a:t>ΕΝΑΡΞΗ</a:t>
            </a:r>
            <a:r>
              <a:rPr sz="2400" b="1" spc="-35" dirty="0">
                <a:latin typeface="Calibri" panose="020F0502020204030204"/>
                <a:cs typeface="Calibri" panose="020F0502020204030204"/>
              </a:rPr>
              <a:t> </a:t>
            </a:r>
            <a:r>
              <a:rPr sz="2400" b="1" dirty="0">
                <a:latin typeface="Calibri" panose="020F0502020204030204"/>
                <a:cs typeface="Calibri" panose="020F0502020204030204"/>
              </a:rPr>
              <a:t>ΤΗΣ</a:t>
            </a:r>
            <a:r>
              <a:rPr sz="2400" b="1" spc="-25" dirty="0">
                <a:latin typeface="Calibri" panose="020F0502020204030204"/>
                <a:cs typeface="Calibri" panose="020F0502020204030204"/>
              </a:rPr>
              <a:t> </a:t>
            </a:r>
            <a:r>
              <a:rPr sz="2400" b="1" spc="-10" dirty="0">
                <a:latin typeface="Calibri" panose="020F0502020204030204"/>
                <a:cs typeface="Calibri" panose="020F0502020204030204"/>
              </a:rPr>
              <a:t>ΕΓΧΥΣΗΣ.</a:t>
            </a:r>
            <a:endParaRPr sz="2400">
              <a:latin typeface="Calibri" panose="020F0502020204030204"/>
              <a:cs typeface="Calibri" panose="020F0502020204030204"/>
            </a:endParaRPr>
          </a:p>
        </p:txBody>
      </p:sp>
      <p:grpSp>
        <p:nvGrpSpPr>
          <p:cNvPr id="3" name="object 3"/>
          <p:cNvGrpSpPr/>
          <p:nvPr/>
        </p:nvGrpSpPr>
        <p:grpSpPr>
          <a:xfrm>
            <a:off x="472380" y="59630"/>
            <a:ext cx="8250555" cy="889635"/>
            <a:chOff x="472380" y="59630"/>
            <a:chExt cx="8250555" cy="889635"/>
          </a:xfrm>
        </p:grpSpPr>
        <p:sp>
          <p:nvSpPr>
            <p:cNvPr id="4" name="object 4"/>
            <p:cNvSpPr/>
            <p:nvPr/>
          </p:nvSpPr>
          <p:spPr>
            <a:xfrm>
              <a:off x="485140" y="72390"/>
              <a:ext cx="8224520" cy="863600"/>
            </a:xfrm>
            <a:custGeom>
              <a:avLst/>
              <a:gdLst/>
              <a:ahLst/>
              <a:cxnLst/>
              <a:rect l="l" t="t" r="r" b="b"/>
              <a:pathLst>
                <a:path w="8224520" h="863600">
                  <a:moveTo>
                    <a:pt x="8096250" y="1269"/>
                  </a:moveTo>
                  <a:lnTo>
                    <a:pt x="129539" y="1269"/>
                  </a:lnTo>
                  <a:lnTo>
                    <a:pt x="106679" y="5079"/>
                  </a:lnTo>
                  <a:lnTo>
                    <a:pt x="100329" y="7619"/>
                  </a:lnTo>
                  <a:lnTo>
                    <a:pt x="92709" y="10159"/>
                  </a:lnTo>
                  <a:lnTo>
                    <a:pt x="86359" y="12700"/>
                  </a:lnTo>
                  <a:lnTo>
                    <a:pt x="78739" y="15239"/>
                  </a:lnTo>
                  <a:lnTo>
                    <a:pt x="66039" y="22859"/>
                  </a:lnTo>
                  <a:lnTo>
                    <a:pt x="59689" y="27939"/>
                  </a:lnTo>
                  <a:lnTo>
                    <a:pt x="53339" y="31750"/>
                  </a:lnTo>
                  <a:lnTo>
                    <a:pt x="36829" y="48259"/>
                  </a:lnTo>
                  <a:lnTo>
                    <a:pt x="33019" y="53339"/>
                  </a:lnTo>
                  <a:lnTo>
                    <a:pt x="27939" y="59689"/>
                  </a:lnTo>
                  <a:lnTo>
                    <a:pt x="24129" y="66039"/>
                  </a:lnTo>
                  <a:lnTo>
                    <a:pt x="19050" y="72389"/>
                  </a:lnTo>
                  <a:lnTo>
                    <a:pt x="16509" y="78739"/>
                  </a:lnTo>
                  <a:lnTo>
                    <a:pt x="12700" y="85089"/>
                  </a:lnTo>
                  <a:lnTo>
                    <a:pt x="10159" y="92709"/>
                  </a:lnTo>
                  <a:lnTo>
                    <a:pt x="7619" y="99059"/>
                  </a:lnTo>
                  <a:lnTo>
                    <a:pt x="5079" y="106679"/>
                  </a:lnTo>
                  <a:lnTo>
                    <a:pt x="2539" y="121919"/>
                  </a:lnTo>
                  <a:lnTo>
                    <a:pt x="1269" y="128269"/>
                  </a:lnTo>
                  <a:lnTo>
                    <a:pt x="1269" y="135889"/>
                  </a:lnTo>
                  <a:lnTo>
                    <a:pt x="0" y="143509"/>
                  </a:lnTo>
                  <a:lnTo>
                    <a:pt x="0" y="720089"/>
                  </a:lnTo>
                  <a:lnTo>
                    <a:pt x="1269" y="727709"/>
                  </a:lnTo>
                  <a:lnTo>
                    <a:pt x="1269" y="735329"/>
                  </a:lnTo>
                  <a:lnTo>
                    <a:pt x="2539" y="741679"/>
                  </a:lnTo>
                  <a:lnTo>
                    <a:pt x="5079" y="756919"/>
                  </a:lnTo>
                  <a:lnTo>
                    <a:pt x="7619" y="763269"/>
                  </a:lnTo>
                  <a:lnTo>
                    <a:pt x="12700" y="778509"/>
                  </a:lnTo>
                  <a:lnTo>
                    <a:pt x="27939" y="803909"/>
                  </a:lnTo>
                  <a:lnTo>
                    <a:pt x="33019" y="810259"/>
                  </a:lnTo>
                  <a:lnTo>
                    <a:pt x="43179" y="820419"/>
                  </a:lnTo>
                  <a:lnTo>
                    <a:pt x="48259" y="826769"/>
                  </a:lnTo>
                  <a:lnTo>
                    <a:pt x="53339" y="830579"/>
                  </a:lnTo>
                  <a:lnTo>
                    <a:pt x="59689" y="835659"/>
                  </a:lnTo>
                  <a:lnTo>
                    <a:pt x="78739" y="847089"/>
                  </a:lnTo>
                  <a:lnTo>
                    <a:pt x="86359" y="850899"/>
                  </a:lnTo>
                  <a:lnTo>
                    <a:pt x="92709" y="853439"/>
                  </a:lnTo>
                  <a:lnTo>
                    <a:pt x="100329" y="855979"/>
                  </a:lnTo>
                  <a:lnTo>
                    <a:pt x="106679" y="857249"/>
                  </a:lnTo>
                  <a:lnTo>
                    <a:pt x="114300" y="859789"/>
                  </a:lnTo>
                  <a:lnTo>
                    <a:pt x="129539" y="862329"/>
                  </a:lnTo>
                  <a:lnTo>
                    <a:pt x="143509" y="862329"/>
                  </a:lnTo>
                  <a:lnTo>
                    <a:pt x="143509" y="863599"/>
                  </a:lnTo>
                  <a:lnTo>
                    <a:pt x="8096250" y="862329"/>
                  </a:lnTo>
                  <a:lnTo>
                    <a:pt x="8111489" y="859789"/>
                  </a:lnTo>
                  <a:lnTo>
                    <a:pt x="8119109" y="857249"/>
                  </a:lnTo>
                  <a:lnTo>
                    <a:pt x="8125459" y="855979"/>
                  </a:lnTo>
                  <a:lnTo>
                    <a:pt x="8166100" y="835659"/>
                  </a:lnTo>
                  <a:lnTo>
                    <a:pt x="8171180" y="830579"/>
                  </a:lnTo>
                  <a:lnTo>
                    <a:pt x="8177530" y="825499"/>
                  </a:lnTo>
                  <a:lnTo>
                    <a:pt x="8187689" y="815339"/>
                  </a:lnTo>
                  <a:lnTo>
                    <a:pt x="8192769" y="808989"/>
                  </a:lnTo>
                  <a:lnTo>
                    <a:pt x="8197850" y="803909"/>
                  </a:lnTo>
                  <a:lnTo>
                    <a:pt x="8218169" y="763269"/>
                  </a:lnTo>
                  <a:lnTo>
                    <a:pt x="8219439" y="756919"/>
                  </a:lnTo>
                  <a:lnTo>
                    <a:pt x="8221980" y="749299"/>
                  </a:lnTo>
                  <a:lnTo>
                    <a:pt x="8224519" y="734059"/>
                  </a:lnTo>
                  <a:lnTo>
                    <a:pt x="8224519" y="128269"/>
                  </a:lnTo>
                  <a:lnTo>
                    <a:pt x="8223250" y="121919"/>
                  </a:lnTo>
                  <a:lnTo>
                    <a:pt x="8221980" y="114300"/>
                  </a:lnTo>
                  <a:lnTo>
                    <a:pt x="8216900" y="99059"/>
                  </a:lnTo>
                  <a:lnTo>
                    <a:pt x="8214359" y="92709"/>
                  </a:lnTo>
                  <a:lnTo>
                    <a:pt x="8213089" y="85089"/>
                  </a:lnTo>
                  <a:lnTo>
                    <a:pt x="8197850" y="59689"/>
                  </a:lnTo>
                  <a:lnTo>
                    <a:pt x="8192769" y="53339"/>
                  </a:lnTo>
                  <a:lnTo>
                    <a:pt x="8187689" y="48259"/>
                  </a:lnTo>
                  <a:lnTo>
                    <a:pt x="8182609" y="41909"/>
                  </a:lnTo>
                  <a:lnTo>
                    <a:pt x="8177530" y="36829"/>
                  </a:lnTo>
                  <a:lnTo>
                    <a:pt x="8171180" y="31750"/>
                  </a:lnTo>
                  <a:lnTo>
                    <a:pt x="8166100" y="27939"/>
                  </a:lnTo>
                  <a:lnTo>
                    <a:pt x="8159750" y="22859"/>
                  </a:lnTo>
                  <a:lnTo>
                    <a:pt x="8117839" y="5079"/>
                  </a:lnTo>
                  <a:lnTo>
                    <a:pt x="8111489" y="3809"/>
                  </a:lnTo>
                  <a:lnTo>
                    <a:pt x="8096250" y="1269"/>
                  </a:lnTo>
                  <a:close/>
                </a:path>
                <a:path w="8224520" h="863600">
                  <a:moveTo>
                    <a:pt x="8081009" y="0"/>
                  </a:moveTo>
                  <a:lnTo>
                    <a:pt x="143509" y="0"/>
                  </a:lnTo>
                  <a:lnTo>
                    <a:pt x="137159" y="1269"/>
                  </a:lnTo>
                  <a:lnTo>
                    <a:pt x="8088630" y="1269"/>
                  </a:lnTo>
                  <a:lnTo>
                    <a:pt x="8081009" y="0"/>
                  </a:lnTo>
                  <a:close/>
                </a:path>
              </a:pathLst>
            </a:custGeom>
            <a:solidFill>
              <a:srgbClr val="009900"/>
            </a:solidFill>
          </p:spPr>
          <p:txBody>
            <a:bodyPr wrap="square" lIns="0" tIns="0" rIns="0" bIns="0" rtlCol="0"/>
            <a:lstStyle/>
            <a:p/>
          </p:txBody>
        </p:sp>
        <p:sp>
          <p:nvSpPr>
            <p:cNvPr id="5" name="object 5"/>
            <p:cNvSpPr/>
            <p:nvPr/>
          </p:nvSpPr>
          <p:spPr>
            <a:xfrm>
              <a:off x="485140" y="72390"/>
              <a:ext cx="8224520" cy="863600"/>
            </a:xfrm>
            <a:custGeom>
              <a:avLst/>
              <a:gdLst/>
              <a:ahLst/>
              <a:cxnLst/>
              <a:rect l="l" t="t" r="r" b="b"/>
              <a:pathLst>
                <a:path w="8224520" h="863600">
                  <a:moveTo>
                    <a:pt x="0" y="143509"/>
                  </a:moveTo>
                  <a:lnTo>
                    <a:pt x="1269" y="135889"/>
                  </a:lnTo>
                  <a:lnTo>
                    <a:pt x="1269" y="128269"/>
                  </a:lnTo>
                  <a:lnTo>
                    <a:pt x="2539" y="121919"/>
                  </a:lnTo>
                  <a:lnTo>
                    <a:pt x="3809" y="114300"/>
                  </a:lnTo>
                  <a:lnTo>
                    <a:pt x="5079" y="106679"/>
                  </a:lnTo>
                  <a:lnTo>
                    <a:pt x="7619" y="99059"/>
                  </a:lnTo>
                  <a:lnTo>
                    <a:pt x="10159" y="92709"/>
                  </a:lnTo>
                  <a:lnTo>
                    <a:pt x="12700" y="85089"/>
                  </a:lnTo>
                  <a:lnTo>
                    <a:pt x="16509" y="78739"/>
                  </a:lnTo>
                  <a:lnTo>
                    <a:pt x="19050" y="72389"/>
                  </a:lnTo>
                  <a:lnTo>
                    <a:pt x="24129" y="66039"/>
                  </a:lnTo>
                  <a:lnTo>
                    <a:pt x="27939" y="59689"/>
                  </a:lnTo>
                  <a:lnTo>
                    <a:pt x="33019" y="53339"/>
                  </a:lnTo>
                  <a:lnTo>
                    <a:pt x="36829" y="48259"/>
                  </a:lnTo>
                  <a:lnTo>
                    <a:pt x="43179" y="41909"/>
                  </a:lnTo>
                  <a:lnTo>
                    <a:pt x="48259" y="36829"/>
                  </a:lnTo>
                  <a:lnTo>
                    <a:pt x="53339" y="31750"/>
                  </a:lnTo>
                  <a:lnTo>
                    <a:pt x="59689" y="27939"/>
                  </a:lnTo>
                  <a:lnTo>
                    <a:pt x="66039" y="22859"/>
                  </a:lnTo>
                  <a:lnTo>
                    <a:pt x="72389" y="19050"/>
                  </a:lnTo>
                  <a:lnTo>
                    <a:pt x="78739" y="15239"/>
                  </a:lnTo>
                  <a:lnTo>
                    <a:pt x="86359" y="12700"/>
                  </a:lnTo>
                  <a:lnTo>
                    <a:pt x="92709" y="10159"/>
                  </a:lnTo>
                  <a:lnTo>
                    <a:pt x="100329" y="7619"/>
                  </a:lnTo>
                  <a:lnTo>
                    <a:pt x="106679" y="5079"/>
                  </a:lnTo>
                  <a:lnTo>
                    <a:pt x="114300" y="3809"/>
                  </a:lnTo>
                  <a:lnTo>
                    <a:pt x="121919" y="2539"/>
                  </a:lnTo>
                  <a:lnTo>
                    <a:pt x="129539" y="1269"/>
                  </a:lnTo>
                  <a:lnTo>
                    <a:pt x="137159" y="1269"/>
                  </a:lnTo>
                  <a:lnTo>
                    <a:pt x="143509" y="0"/>
                  </a:lnTo>
                  <a:lnTo>
                    <a:pt x="8081009" y="0"/>
                  </a:lnTo>
                  <a:lnTo>
                    <a:pt x="8088630" y="1269"/>
                  </a:lnTo>
                  <a:lnTo>
                    <a:pt x="8096250" y="1269"/>
                  </a:lnTo>
                  <a:lnTo>
                    <a:pt x="8103869" y="2539"/>
                  </a:lnTo>
                  <a:lnTo>
                    <a:pt x="8111489" y="3809"/>
                  </a:lnTo>
                  <a:lnTo>
                    <a:pt x="8117839" y="5079"/>
                  </a:lnTo>
                  <a:lnTo>
                    <a:pt x="8125459" y="7619"/>
                  </a:lnTo>
                  <a:lnTo>
                    <a:pt x="8133080" y="10159"/>
                  </a:lnTo>
                  <a:lnTo>
                    <a:pt x="8139430" y="12700"/>
                  </a:lnTo>
                  <a:lnTo>
                    <a:pt x="8145780" y="15239"/>
                  </a:lnTo>
                  <a:lnTo>
                    <a:pt x="8153400" y="19050"/>
                  </a:lnTo>
                  <a:lnTo>
                    <a:pt x="8159750" y="22859"/>
                  </a:lnTo>
                  <a:lnTo>
                    <a:pt x="8166100" y="27939"/>
                  </a:lnTo>
                  <a:lnTo>
                    <a:pt x="8171180" y="31750"/>
                  </a:lnTo>
                  <a:lnTo>
                    <a:pt x="8177530" y="36829"/>
                  </a:lnTo>
                  <a:lnTo>
                    <a:pt x="8182609" y="41909"/>
                  </a:lnTo>
                  <a:lnTo>
                    <a:pt x="8187689" y="48259"/>
                  </a:lnTo>
                  <a:lnTo>
                    <a:pt x="8192769" y="53339"/>
                  </a:lnTo>
                  <a:lnTo>
                    <a:pt x="8197850" y="59689"/>
                  </a:lnTo>
                  <a:lnTo>
                    <a:pt x="8201659" y="66039"/>
                  </a:lnTo>
                  <a:lnTo>
                    <a:pt x="8205469" y="72389"/>
                  </a:lnTo>
                  <a:lnTo>
                    <a:pt x="8209280" y="78739"/>
                  </a:lnTo>
                  <a:lnTo>
                    <a:pt x="8213089" y="85089"/>
                  </a:lnTo>
                  <a:lnTo>
                    <a:pt x="8214359" y="92709"/>
                  </a:lnTo>
                  <a:lnTo>
                    <a:pt x="8216900" y="99059"/>
                  </a:lnTo>
                  <a:lnTo>
                    <a:pt x="8219439" y="106679"/>
                  </a:lnTo>
                  <a:lnTo>
                    <a:pt x="8221980" y="114300"/>
                  </a:lnTo>
                  <a:lnTo>
                    <a:pt x="8223250" y="121919"/>
                  </a:lnTo>
                  <a:lnTo>
                    <a:pt x="8224519" y="128269"/>
                  </a:lnTo>
                  <a:lnTo>
                    <a:pt x="8224519" y="135889"/>
                  </a:lnTo>
                  <a:lnTo>
                    <a:pt x="8224519" y="143509"/>
                  </a:lnTo>
                  <a:lnTo>
                    <a:pt x="8224519" y="718819"/>
                  </a:lnTo>
                  <a:lnTo>
                    <a:pt x="8224519" y="726439"/>
                  </a:lnTo>
                  <a:lnTo>
                    <a:pt x="8224519" y="734059"/>
                  </a:lnTo>
                  <a:lnTo>
                    <a:pt x="8223250" y="741679"/>
                  </a:lnTo>
                  <a:lnTo>
                    <a:pt x="8221980" y="749299"/>
                  </a:lnTo>
                  <a:lnTo>
                    <a:pt x="8219439" y="756919"/>
                  </a:lnTo>
                  <a:lnTo>
                    <a:pt x="8218169" y="763269"/>
                  </a:lnTo>
                  <a:lnTo>
                    <a:pt x="8215630" y="770889"/>
                  </a:lnTo>
                  <a:lnTo>
                    <a:pt x="8213089" y="777239"/>
                  </a:lnTo>
                  <a:lnTo>
                    <a:pt x="8209280" y="784859"/>
                  </a:lnTo>
                  <a:lnTo>
                    <a:pt x="8205469" y="791209"/>
                  </a:lnTo>
                  <a:lnTo>
                    <a:pt x="8201659" y="797559"/>
                  </a:lnTo>
                  <a:lnTo>
                    <a:pt x="8197850" y="803909"/>
                  </a:lnTo>
                  <a:lnTo>
                    <a:pt x="8192769" y="808989"/>
                  </a:lnTo>
                  <a:lnTo>
                    <a:pt x="8187689" y="815339"/>
                  </a:lnTo>
                  <a:lnTo>
                    <a:pt x="8182609" y="820419"/>
                  </a:lnTo>
                  <a:lnTo>
                    <a:pt x="8177530" y="825499"/>
                  </a:lnTo>
                  <a:lnTo>
                    <a:pt x="8171180" y="830579"/>
                  </a:lnTo>
                  <a:lnTo>
                    <a:pt x="8166100" y="835659"/>
                  </a:lnTo>
                  <a:lnTo>
                    <a:pt x="8159750" y="839469"/>
                  </a:lnTo>
                  <a:lnTo>
                    <a:pt x="8153400" y="843279"/>
                  </a:lnTo>
                  <a:lnTo>
                    <a:pt x="8147050" y="847089"/>
                  </a:lnTo>
                  <a:lnTo>
                    <a:pt x="8139430" y="850899"/>
                  </a:lnTo>
                  <a:lnTo>
                    <a:pt x="8133080" y="853439"/>
                  </a:lnTo>
                  <a:lnTo>
                    <a:pt x="8125459" y="855979"/>
                  </a:lnTo>
                  <a:lnTo>
                    <a:pt x="8119109" y="857249"/>
                  </a:lnTo>
                  <a:lnTo>
                    <a:pt x="8111489" y="859789"/>
                  </a:lnTo>
                  <a:lnTo>
                    <a:pt x="8103869" y="861059"/>
                  </a:lnTo>
                  <a:lnTo>
                    <a:pt x="8096250" y="862329"/>
                  </a:lnTo>
                  <a:lnTo>
                    <a:pt x="8088630" y="862329"/>
                  </a:lnTo>
                  <a:lnTo>
                    <a:pt x="8081009" y="862329"/>
                  </a:lnTo>
                  <a:lnTo>
                    <a:pt x="143509" y="863599"/>
                  </a:lnTo>
                  <a:lnTo>
                    <a:pt x="143509" y="862329"/>
                  </a:lnTo>
                  <a:lnTo>
                    <a:pt x="137159" y="862329"/>
                  </a:lnTo>
                  <a:lnTo>
                    <a:pt x="129539" y="862329"/>
                  </a:lnTo>
                  <a:lnTo>
                    <a:pt x="121919" y="861059"/>
                  </a:lnTo>
                  <a:lnTo>
                    <a:pt x="114300" y="859789"/>
                  </a:lnTo>
                  <a:lnTo>
                    <a:pt x="106679" y="857249"/>
                  </a:lnTo>
                  <a:lnTo>
                    <a:pt x="100329" y="855979"/>
                  </a:lnTo>
                  <a:lnTo>
                    <a:pt x="66039" y="839469"/>
                  </a:lnTo>
                  <a:lnTo>
                    <a:pt x="59689" y="835659"/>
                  </a:lnTo>
                  <a:lnTo>
                    <a:pt x="53339" y="830579"/>
                  </a:lnTo>
                  <a:lnTo>
                    <a:pt x="48259" y="826769"/>
                  </a:lnTo>
                  <a:lnTo>
                    <a:pt x="43179" y="820419"/>
                  </a:lnTo>
                  <a:lnTo>
                    <a:pt x="38100" y="815339"/>
                  </a:lnTo>
                  <a:lnTo>
                    <a:pt x="33019" y="810259"/>
                  </a:lnTo>
                  <a:lnTo>
                    <a:pt x="27939" y="803909"/>
                  </a:lnTo>
                  <a:lnTo>
                    <a:pt x="24129" y="797559"/>
                  </a:lnTo>
                  <a:lnTo>
                    <a:pt x="20319" y="791209"/>
                  </a:lnTo>
                  <a:lnTo>
                    <a:pt x="16509" y="784859"/>
                  </a:lnTo>
                  <a:lnTo>
                    <a:pt x="12700" y="778509"/>
                  </a:lnTo>
                  <a:lnTo>
                    <a:pt x="10159" y="770889"/>
                  </a:lnTo>
                  <a:lnTo>
                    <a:pt x="7619" y="763269"/>
                  </a:lnTo>
                  <a:lnTo>
                    <a:pt x="5079" y="756919"/>
                  </a:lnTo>
                  <a:lnTo>
                    <a:pt x="3809" y="749299"/>
                  </a:lnTo>
                  <a:lnTo>
                    <a:pt x="2539" y="741679"/>
                  </a:lnTo>
                  <a:lnTo>
                    <a:pt x="1269" y="735329"/>
                  </a:lnTo>
                  <a:lnTo>
                    <a:pt x="1269" y="727709"/>
                  </a:lnTo>
                  <a:lnTo>
                    <a:pt x="0" y="720089"/>
                  </a:lnTo>
                  <a:lnTo>
                    <a:pt x="0" y="143509"/>
                  </a:lnTo>
                  <a:close/>
                </a:path>
              </a:pathLst>
            </a:custGeom>
            <a:ln w="25518">
              <a:solidFill>
                <a:srgbClr val="FFFFFF"/>
              </a:solidFill>
            </a:ln>
          </p:spPr>
          <p:txBody>
            <a:bodyPr wrap="square" lIns="0" tIns="0" rIns="0" bIns="0" rtlCol="0"/>
            <a:lstStyle/>
            <a:p/>
          </p:txBody>
        </p:sp>
        <p:sp>
          <p:nvSpPr>
            <p:cNvPr id="6" name="object 6"/>
            <p:cNvSpPr/>
            <p:nvPr/>
          </p:nvSpPr>
          <p:spPr>
            <a:xfrm>
              <a:off x="472376" y="59638"/>
              <a:ext cx="8250555" cy="889635"/>
            </a:xfrm>
            <a:custGeom>
              <a:avLst/>
              <a:gdLst/>
              <a:ahLst/>
              <a:cxnLst/>
              <a:rect l="l" t="t" r="r" b="b"/>
              <a:pathLst>
                <a:path w="8250555" h="8896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9635">
                  <a:moveTo>
                    <a:pt x="8250034" y="876350"/>
                  </a:moveTo>
                  <a:lnTo>
                    <a:pt x="8246300" y="867333"/>
                  </a:lnTo>
                  <a:lnTo>
                    <a:pt x="8237283" y="863600"/>
                  </a:lnTo>
                  <a:lnTo>
                    <a:pt x="8228254" y="867333"/>
                  </a:lnTo>
                  <a:lnTo>
                    <a:pt x="8224520" y="876350"/>
                  </a:lnTo>
                  <a:lnTo>
                    <a:pt x="8228254" y="885380"/>
                  </a:lnTo>
                  <a:lnTo>
                    <a:pt x="8237283" y="889114"/>
                  </a:lnTo>
                  <a:lnTo>
                    <a:pt x="8246300" y="885380"/>
                  </a:lnTo>
                  <a:lnTo>
                    <a:pt x="8250034" y="8763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99720" rIns="0" bIns="0" rtlCol="0">
            <a:spAutoFit/>
          </a:bodyPr>
          <a:lstStyle/>
          <a:p>
            <a:pPr marL="3023235">
              <a:lnSpc>
                <a:spcPct val="100000"/>
              </a:lnSpc>
              <a:spcBef>
                <a:spcPts val="100"/>
              </a:spcBef>
            </a:pPr>
            <a:r>
              <a:rPr b="0" i="1" u="none" dirty="0">
                <a:solidFill>
                  <a:srgbClr val="FFFFFF"/>
                </a:solidFill>
                <a:latin typeface="Calibri" panose="020F0502020204030204"/>
                <a:cs typeface="Calibri" panose="020F0502020204030204"/>
              </a:rPr>
              <a:t>γ)</a:t>
            </a:r>
            <a:r>
              <a:rPr b="0" i="1" u="none" spc="-10" dirty="0">
                <a:solidFill>
                  <a:srgbClr val="FFFFFF"/>
                </a:solidFill>
                <a:latin typeface="Calibri" panose="020F0502020204030204"/>
                <a:cs typeface="Calibri" panose="020F0502020204030204"/>
              </a:rPr>
              <a:t> Λειτουργία</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927100"/>
            <a:ext cx="8403590" cy="5673090"/>
          </a:xfrm>
          <a:prstGeom prst="rect">
            <a:avLst/>
          </a:prstGeom>
        </p:spPr>
        <p:txBody>
          <a:bodyPr vert="horz" wrap="square" lIns="0" tIns="6350" rIns="0" bIns="0" rtlCol="0">
            <a:spAutoFit/>
          </a:bodyPr>
          <a:lstStyle/>
          <a:p>
            <a:pPr marL="12700" marR="27305">
              <a:lnSpc>
                <a:spcPct val="102000"/>
              </a:lnSpc>
              <a:spcBef>
                <a:spcPts val="50"/>
              </a:spcBef>
            </a:pPr>
            <a:r>
              <a:rPr sz="2400" b="1" spc="-10" dirty="0">
                <a:solidFill>
                  <a:srgbClr val="FF3333"/>
                </a:solidFill>
                <a:latin typeface="Calibri" panose="020F0502020204030204"/>
                <a:cs typeface="Calibri" panose="020F0502020204030204"/>
              </a:rPr>
              <a:t>ΠΡΟΣΟΧΗ:</a:t>
            </a:r>
            <a:r>
              <a:rPr sz="2400" b="1" spc="-90" dirty="0">
                <a:solidFill>
                  <a:srgbClr val="FF3333"/>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ΦΡΑΓΜΕΝΕΣ</a:t>
            </a:r>
            <a:r>
              <a:rPr sz="2400" b="1" spc="-4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ΟΠΕΣ</a:t>
            </a:r>
            <a:r>
              <a:rPr sz="2400" b="1" spc="-50" dirty="0">
                <a:solidFill>
                  <a:srgbClr val="0000CC"/>
                </a:solidFill>
                <a:latin typeface="Calibri" panose="020F0502020204030204"/>
                <a:cs typeface="Calibri" panose="020F0502020204030204"/>
              </a:rPr>
              <a:t> </a:t>
            </a:r>
            <a:r>
              <a:rPr sz="2400" b="1" spc="-30" dirty="0">
                <a:solidFill>
                  <a:srgbClr val="0000CC"/>
                </a:solidFill>
                <a:latin typeface="Calibri" panose="020F0502020204030204"/>
                <a:cs typeface="Calibri" panose="020F0502020204030204"/>
              </a:rPr>
              <a:t>ΑΚΡΟΦΥΣΙΟΥ,</a:t>
            </a:r>
            <a:r>
              <a:rPr sz="2400" b="1" spc="-4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ΣΦΙΧΤΗ</a:t>
            </a:r>
            <a:r>
              <a:rPr sz="2400" b="1" spc="-45" dirty="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ΒΕΛΟΝΑ, ΕΜΠΟΔΙΖΟΥΝ</a:t>
            </a:r>
            <a:r>
              <a:rPr sz="2400" b="1" spc="-5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ΤΗΝ</a:t>
            </a:r>
            <a:r>
              <a:rPr sz="2400" b="1" spc="-4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ΕΓΧΥΣΗ</a:t>
            </a:r>
            <a:r>
              <a:rPr sz="2400" b="1" spc="-5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a:t>
            </a:r>
            <a:r>
              <a:rPr sz="2400" b="1" spc="-4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ΕΚΤΟΝΩΣΗ</a:t>
            </a:r>
            <a:r>
              <a:rPr sz="2400" b="1" spc="-5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ΤΩΝ</a:t>
            </a:r>
            <a:r>
              <a:rPr sz="2400" b="1" spc="-45" dirty="0">
                <a:solidFill>
                  <a:srgbClr val="0000CC"/>
                </a:solidFill>
                <a:latin typeface="Calibri" panose="020F0502020204030204"/>
                <a:cs typeface="Calibri" panose="020F0502020204030204"/>
              </a:rPr>
              <a:t> </a:t>
            </a:r>
            <a:r>
              <a:rPr sz="2400" b="1" spc="-20" dirty="0">
                <a:solidFill>
                  <a:srgbClr val="0000CC"/>
                </a:solidFill>
                <a:latin typeface="Calibri" panose="020F0502020204030204"/>
                <a:cs typeface="Calibri" panose="020F0502020204030204"/>
              </a:rPr>
              <a:t>ΚΥΜΑΤΩΝ</a:t>
            </a:r>
            <a:r>
              <a:rPr sz="2400" b="1" spc="-40" dirty="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ΠΙΕΣΗΣ </a:t>
            </a:r>
            <a:r>
              <a:rPr sz="2400" b="1" dirty="0">
                <a:solidFill>
                  <a:srgbClr val="0000CC"/>
                </a:solidFill>
                <a:latin typeface="Calibri" panose="020F0502020204030204"/>
                <a:cs typeface="Calibri" panose="020F0502020204030204"/>
              </a:rPr>
              <a:t>ΠΟΥ</a:t>
            </a:r>
            <a:r>
              <a:rPr sz="2400" b="1" spc="-7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ΕΠΙΣΤΡΕΦΟΥΝ</a:t>
            </a:r>
            <a:r>
              <a:rPr sz="2400" b="1" spc="-5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ΠΡΟΣ</a:t>
            </a:r>
            <a:r>
              <a:rPr sz="2400" b="1" spc="-6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ΤΗΝ</a:t>
            </a:r>
            <a:r>
              <a:rPr sz="2400" b="1" spc="-60" dirty="0">
                <a:solidFill>
                  <a:srgbClr val="0000CC"/>
                </a:solidFill>
                <a:latin typeface="Calibri" panose="020F0502020204030204"/>
                <a:cs typeface="Calibri" panose="020F0502020204030204"/>
              </a:rPr>
              <a:t> </a:t>
            </a:r>
            <a:r>
              <a:rPr sz="2400" b="1" spc="-20" dirty="0">
                <a:solidFill>
                  <a:srgbClr val="0000CC"/>
                </a:solidFill>
                <a:latin typeface="Calibri" panose="020F0502020204030204"/>
                <a:cs typeface="Calibri" panose="020F0502020204030204"/>
              </a:rPr>
              <a:t>ΑΝΤΛΙΑ</a:t>
            </a:r>
            <a:r>
              <a:rPr sz="2400" b="1" spc="-6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ΜΕ</a:t>
            </a:r>
            <a:r>
              <a:rPr sz="2400" b="1" spc="-50" dirty="0">
                <a:solidFill>
                  <a:srgbClr val="0000CC"/>
                </a:solidFill>
                <a:latin typeface="Calibri" panose="020F0502020204030204"/>
                <a:cs typeface="Calibri" panose="020F0502020204030204"/>
              </a:rPr>
              <a:t> </a:t>
            </a:r>
            <a:r>
              <a:rPr sz="2400" b="1" spc="-20" dirty="0">
                <a:solidFill>
                  <a:srgbClr val="0000CC"/>
                </a:solidFill>
                <a:latin typeface="Calibri" panose="020F0502020204030204"/>
                <a:cs typeface="Calibri" panose="020F0502020204030204"/>
              </a:rPr>
              <a:t>ΚΙΝΔΥΝΟ</a:t>
            </a:r>
            <a:r>
              <a:rPr sz="2400" b="1" spc="-65" dirty="0">
                <a:solidFill>
                  <a:srgbClr val="0000CC"/>
                </a:solidFill>
                <a:latin typeface="Calibri" panose="020F0502020204030204"/>
                <a:cs typeface="Calibri" panose="020F0502020204030204"/>
              </a:rPr>
              <a:t> </a:t>
            </a:r>
            <a:r>
              <a:rPr sz="2400" b="1" spc="-40" dirty="0">
                <a:solidFill>
                  <a:srgbClr val="0000CC"/>
                </a:solidFill>
                <a:latin typeface="Calibri" panose="020F0502020204030204"/>
                <a:cs typeface="Calibri" panose="020F0502020204030204"/>
              </a:rPr>
              <a:t>ΘΡΑΥΣΗΣ</a:t>
            </a:r>
            <a:r>
              <a:rPr sz="2400" b="1" spc="-60" dirty="0">
                <a:solidFill>
                  <a:srgbClr val="0000CC"/>
                </a:solidFill>
                <a:latin typeface="Calibri" panose="020F0502020204030204"/>
                <a:cs typeface="Calibri" panose="020F0502020204030204"/>
              </a:rPr>
              <a:t> </a:t>
            </a:r>
            <a:r>
              <a:rPr sz="2400" b="1" spc="-25" dirty="0">
                <a:solidFill>
                  <a:srgbClr val="0000CC"/>
                </a:solidFill>
                <a:latin typeface="Calibri" panose="020F0502020204030204"/>
                <a:cs typeface="Calibri" panose="020F0502020204030204"/>
              </a:rPr>
              <a:t>ΤΟΥ </a:t>
            </a:r>
            <a:r>
              <a:rPr sz="2400" b="1">
                <a:solidFill>
                  <a:srgbClr val="0000CC"/>
                </a:solidFill>
                <a:latin typeface="Calibri" panose="020F0502020204030204"/>
                <a:cs typeface="Calibri" panose="020F0502020204030204"/>
              </a:rPr>
              <a:t>ΣΩΛΗΝΑ</a:t>
            </a:r>
            <a:r>
              <a:rPr sz="2400" b="1" spc="-80">
                <a:solidFill>
                  <a:srgbClr val="0000CC"/>
                </a:solidFill>
                <a:latin typeface="Calibri" panose="020F0502020204030204"/>
                <a:cs typeface="Calibri" panose="020F0502020204030204"/>
              </a:rPr>
              <a:t> </a:t>
            </a:r>
            <a:r>
              <a:rPr sz="2400" b="1" smtClean="0">
                <a:solidFill>
                  <a:srgbClr val="0000CC"/>
                </a:solidFill>
                <a:latin typeface="Calibri" panose="020F0502020204030204"/>
                <a:cs typeface="Calibri" panose="020F0502020204030204"/>
              </a:rPr>
              <a:t>ΥΨΗΛΗΣ</a:t>
            </a:r>
            <a:r>
              <a:rPr lang="el-GR" sz="2400" b="1" dirty="0" smtClean="0">
                <a:solidFill>
                  <a:srgbClr val="0000CC"/>
                </a:solidFill>
                <a:latin typeface="Calibri" panose="020F0502020204030204"/>
                <a:cs typeface="Calibri" panose="020F0502020204030204"/>
              </a:rPr>
              <a:t> ΠΙΕΣΗΣ,</a:t>
            </a:r>
            <a:r>
              <a:rPr sz="2400" b="1" spc="-65" smtClean="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ΑΚΟΜΑ</a:t>
            </a:r>
            <a:r>
              <a:rPr sz="2400" b="1" spc="-6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ΚΑΙ</a:t>
            </a:r>
            <a:r>
              <a:rPr sz="2400" b="1" spc="-65" dirty="0">
                <a:solidFill>
                  <a:srgbClr val="0000CC"/>
                </a:solidFill>
                <a:latin typeface="Calibri" panose="020F0502020204030204"/>
                <a:cs typeface="Calibri" panose="020F0502020204030204"/>
              </a:rPr>
              <a:t> </a:t>
            </a:r>
            <a:r>
              <a:rPr sz="2400" b="1" spc="-35" dirty="0">
                <a:solidFill>
                  <a:srgbClr val="0000CC"/>
                </a:solidFill>
                <a:latin typeface="Calibri" panose="020F0502020204030204"/>
                <a:cs typeface="Calibri" panose="020F0502020204030204"/>
              </a:rPr>
              <a:t>ΚΑΤΑΣΤΡΟΦΗΣ</a:t>
            </a:r>
            <a:r>
              <a:rPr sz="2400" b="1" spc="-60" dirty="0">
                <a:solidFill>
                  <a:srgbClr val="0000CC"/>
                </a:solidFill>
                <a:latin typeface="Calibri" panose="020F0502020204030204"/>
                <a:cs typeface="Calibri" panose="020F0502020204030204"/>
              </a:rPr>
              <a:t> </a:t>
            </a:r>
            <a:r>
              <a:rPr sz="2400" b="1">
                <a:solidFill>
                  <a:srgbClr val="0000CC"/>
                </a:solidFill>
                <a:latin typeface="Calibri" panose="020F0502020204030204"/>
                <a:cs typeface="Calibri" panose="020F0502020204030204"/>
              </a:rPr>
              <a:t>ΤΟΥ</a:t>
            </a:r>
            <a:r>
              <a:rPr sz="2400" b="1" spc="-60">
                <a:solidFill>
                  <a:srgbClr val="0000CC"/>
                </a:solidFill>
                <a:latin typeface="Calibri" panose="020F0502020204030204"/>
                <a:cs typeface="Calibri" panose="020F0502020204030204"/>
              </a:rPr>
              <a:t> </a:t>
            </a:r>
            <a:r>
              <a:rPr sz="2400" b="1" spc="-10" smtClean="0">
                <a:solidFill>
                  <a:srgbClr val="0000CC"/>
                </a:solidFill>
                <a:latin typeface="Calibri" panose="020F0502020204030204"/>
                <a:cs typeface="Calibri" panose="020F0502020204030204"/>
              </a:rPr>
              <a:t>ΕΚΚΕΝΤΡΟΦΟ</a:t>
            </a:r>
            <a:r>
              <a:rPr sz="2400" b="1" smtClean="0">
                <a:solidFill>
                  <a:srgbClr val="0000CC"/>
                </a:solidFill>
                <a:latin typeface="Calibri" panose="020F0502020204030204"/>
                <a:cs typeface="Calibri" panose="020F0502020204030204"/>
              </a:rPr>
              <a:t>ΡΟΥ</a:t>
            </a:r>
            <a:r>
              <a:rPr sz="2400" b="1" spc="-90" smtClean="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ΑΞΟΝΑ.</a:t>
            </a:r>
            <a:endParaRPr sz="2400">
              <a:latin typeface="Calibri" panose="020F0502020204030204"/>
              <a:cs typeface="Calibri" panose="020F0502020204030204"/>
            </a:endParaRPr>
          </a:p>
          <a:p>
            <a:pPr>
              <a:lnSpc>
                <a:spcPct val="100000"/>
              </a:lnSpc>
              <a:spcBef>
                <a:spcPts val="15"/>
              </a:spcBef>
            </a:pPr>
            <a:endParaRPr sz="2350">
              <a:latin typeface="Calibri" panose="020F0502020204030204"/>
              <a:cs typeface="Calibri" panose="020F0502020204030204"/>
            </a:endParaRPr>
          </a:p>
          <a:p>
            <a:pPr marL="12700" marR="7620" indent="68580">
              <a:lnSpc>
                <a:spcPct val="102000"/>
              </a:lnSpc>
            </a:pPr>
            <a:r>
              <a:rPr sz="2400" b="1" dirty="0">
                <a:latin typeface="Calibri" panose="020F0502020204030204"/>
                <a:cs typeface="Calibri" panose="020F0502020204030204"/>
              </a:rPr>
              <a:t>ΤΟ</a:t>
            </a:r>
            <a:r>
              <a:rPr sz="2400" b="1" spc="-65" dirty="0">
                <a:latin typeface="Calibri" panose="020F0502020204030204"/>
                <a:cs typeface="Calibri" panose="020F0502020204030204"/>
              </a:rPr>
              <a:t> </a:t>
            </a:r>
            <a:r>
              <a:rPr sz="2400" b="1" spc="-20" dirty="0">
                <a:latin typeface="Calibri" panose="020F0502020204030204"/>
                <a:cs typeface="Calibri" panose="020F0502020204030204"/>
              </a:rPr>
              <a:t>ΚΑΥΣΙΜΟ</a:t>
            </a:r>
            <a:r>
              <a:rPr sz="2400" b="1" spc="-50" dirty="0">
                <a:latin typeface="Calibri" panose="020F0502020204030204"/>
                <a:cs typeface="Calibri" panose="020F0502020204030204"/>
              </a:rPr>
              <a:t> </a:t>
            </a:r>
            <a:r>
              <a:rPr sz="2400" b="1">
                <a:latin typeface="Calibri" panose="020F0502020204030204"/>
                <a:cs typeface="Calibri" panose="020F0502020204030204"/>
              </a:rPr>
              <a:t>ΠΡΙΝ</a:t>
            </a:r>
            <a:r>
              <a:rPr sz="2400" b="1" spc="-50">
                <a:latin typeface="Calibri" panose="020F0502020204030204"/>
                <a:cs typeface="Calibri" panose="020F0502020204030204"/>
              </a:rPr>
              <a:t> </a:t>
            </a:r>
            <a:r>
              <a:rPr lang="el-GR" sz="2400" b="1" spc="-50" dirty="0" smtClean="0">
                <a:latin typeface="Calibri" panose="020F0502020204030204"/>
                <a:cs typeface="Calibri" panose="020F0502020204030204"/>
              </a:rPr>
              <a:t>ΜΠ</a:t>
            </a:r>
            <a:r>
              <a:rPr sz="2400" b="1" smtClean="0">
                <a:latin typeface="Calibri" panose="020F0502020204030204"/>
                <a:cs typeface="Calibri" panose="020F0502020204030204"/>
              </a:rPr>
              <a:t>ΕΙ</a:t>
            </a:r>
            <a:r>
              <a:rPr sz="2400" b="1" spc="-50" smtClean="0">
                <a:latin typeface="Calibri" panose="020F0502020204030204"/>
                <a:cs typeface="Calibri" panose="020F0502020204030204"/>
              </a:rPr>
              <a:t> </a:t>
            </a:r>
            <a:r>
              <a:rPr sz="2400" b="1" dirty="0">
                <a:latin typeface="Calibri" panose="020F0502020204030204"/>
                <a:cs typeface="Calibri" panose="020F0502020204030204"/>
              </a:rPr>
              <a:t>ΣΤΟΝ</a:t>
            </a:r>
            <a:r>
              <a:rPr sz="2400" b="1" spc="-45" dirty="0">
                <a:latin typeface="Calibri" panose="020F0502020204030204"/>
                <a:cs typeface="Calibri" panose="020F0502020204030204"/>
              </a:rPr>
              <a:t> </a:t>
            </a:r>
            <a:r>
              <a:rPr sz="2400" b="1" dirty="0">
                <a:latin typeface="Calibri" panose="020F0502020204030204"/>
                <a:cs typeface="Calibri" panose="020F0502020204030204"/>
              </a:rPr>
              <a:t>ΣΩΛΗΝΑ</a:t>
            </a:r>
            <a:r>
              <a:rPr sz="2400" b="1" spc="-50" dirty="0">
                <a:latin typeface="Calibri" panose="020F0502020204030204"/>
                <a:cs typeface="Calibri" panose="020F0502020204030204"/>
              </a:rPr>
              <a:t> </a:t>
            </a:r>
            <a:r>
              <a:rPr sz="2400" b="1">
                <a:latin typeface="Calibri" panose="020F0502020204030204"/>
                <a:cs typeface="Calibri" panose="020F0502020204030204"/>
              </a:rPr>
              <a:t>ΥΨΗΛΗΣ</a:t>
            </a:r>
            <a:r>
              <a:rPr sz="2400" b="1" spc="-50">
                <a:latin typeface="Calibri" panose="020F0502020204030204"/>
                <a:cs typeface="Calibri" panose="020F0502020204030204"/>
              </a:rPr>
              <a:t> </a:t>
            </a:r>
            <a:r>
              <a:rPr lang="el-GR" sz="2400" b="1" spc="-50" dirty="0" smtClean="0">
                <a:latin typeface="Calibri" panose="020F0502020204030204"/>
                <a:cs typeface="Calibri" panose="020F0502020204030204"/>
              </a:rPr>
              <a:t>ΠΙΕΣΗΣ </a:t>
            </a:r>
            <a:r>
              <a:rPr sz="2400" b="1" smtClean="0">
                <a:latin typeface="Calibri" panose="020F0502020204030204"/>
                <a:cs typeface="Calibri" panose="020F0502020204030204"/>
              </a:rPr>
              <a:t>ΠΕΡΝΑ</a:t>
            </a:r>
            <a:r>
              <a:rPr sz="2400" b="1" spc="-50" smtClean="0">
                <a:latin typeface="Calibri" panose="020F0502020204030204"/>
                <a:cs typeface="Calibri" panose="020F0502020204030204"/>
              </a:rPr>
              <a:t> </a:t>
            </a:r>
            <a:r>
              <a:rPr sz="2400" b="1" spc="-25" dirty="0">
                <a:latin typeface="Calibri" panose="020F0502020204030204"/>
                <a:cs typeface="Calibri" panose="020F0502020204030204"/>
              </a:rPr>
              <a:t>ΑΠΟ </a:t>
            </a:r>
            <a:r>
              <a:rPr sz="2400" b="1" dirty="0">
                <a:solidFill>
                  <a:srgbClr val="0000CC"/>
                </a:solidFill>
                <a:latin typeface="Calibri" panose="020F0502020204030204"/>
                <a:cs typeface="Calibri" panose="020F0502020204030204"/>
              </a:rPr>
              <a:t>ΑΝΕΠΙΣΤΡΟΦΗ</a:t>
            </a:r>
            <a:r>
              <a:rPr sz="2400" b="1" spc="-7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ΒΑΛΒΙΔΑ.</a:t>
            </a:r>
            <a:r>
              <a:rPr sz="2400" b="1" spc="-45" dirty="0">
                <a:solidFill>
                  <a:srgbClr val="0000CC"/>
                </a:solidFill>
                <a:latin typeface="Calibri" panose="020F0502020204030204"/>
                <a:cs typeface="Calibri" panose="020F0502020204030204"/>
              </a:rPr>
              <a:t> </a:t>
            </a:r>
            <a:r>
              <a:rPr sz="2400" b="1" spc="-25" dirty="0">
                <a:latin typeface="Calibri" panose="020F0502020204030204"/>
                <a:cs typeface="Calibri" panose="020F0502020204030204"/>
              </a:rPr>
              <a:t>ΑΥΤΗ</a:t>
            </a:r>
            <a:r>
              <a:rPr sz="2400" b="1" spc="-65" dirty="0">
                <a:latin typeface="Calibri" panose="020F0502020204030204"/>
                <a:cs typeface="Calibri" panose="020F0502020204030204"/>
              </a:rPr>
              <a:t> </a:t>
            </a:r>
            <a:r>
              <a:rPr sz="2400" b="1">
                <a:latin typeface="Calibri" panose="020F0502020204030204"/>
                <a:cs typeface="Calibri" panose="020F0502020204030204"/>
              </a:rPr>
              <a:t>ΑΠΟΜΟΝΩΝΕΙ</a:t>
            </a:r>
            <a:r>
              <a:rPr sz="2400" b="1" spc="-70">
                <a:latin typeface="Calibri" panose="020F0502020204030204"/>
                <a:cs typeface="Calibri" panose="020F0502020204030204"/>
              </a:rPr>
              <a:t> </a:t>
            </a:r>
            <a:r>
              <a:rPr sz="2400" b="1" smtClean="0">
                <a:latin typeface="Calibri" panose="020F0502020204030204"/>
                <a:cs typeface="Calibri" panose="020F0502020204030204"/>
              </a:rPr>
              <a:t>ΤΟ</a:t>
            </a:r>
            <a:r>
              <a:rPr lang="el-GR" sz="2400" b="1" dirty="0" smtClean="0">
                <a:latin typeface="Calibri" panose="020F0502020204030204"/>
                <a:cs typeface="Calibri" panose="020F0502020204030204"/>
              </a:rPr>
              <a:t>Ν</a:t>
            </a:r>
            <a:r>
              <a:rPr sz="2400" b="1" spc="-65" smtClean="0">
                <a:latin typeface="Calibri" panose="020F0502020204030204"/>
                <a:cs typeface="Calibri" panose="020F0502020204030204"/>
              </a:rPr>
              <a:t> </a:t>
            </a:r>
            <a:r>
              <a:rPr sz="2400" b="1">
                <a:latin typeface="Calibri" panose="020F0502020204030204"/>
                <a:cs typeface="Calibri" panose="020F0502020204030204"/>
              </a:rPr>
              <a:t>ΘΑΛΑΜΟ</a:t>
            </a:r>
            <a:r>
              <a:rPr sz="2400" b="1" spc="-65">
                <a:latin typeface="Calibri" panose="020F0502020204030204"/>
                <a:cs typeface="Calibri" panose="020F0502020204030204"/>
              </a:rPr>
              <a:t> </a:t>
            </a:r>
            <a:r>
              <a:rPr sz="2400" b="1" spc="-25" smtClean="0">
                <a:latin typeface="Calibri" panose="020F0502020204030204"/>
                <a:cs typeface="Calibri" panose="020F0502020204030204"/>
              </a:rPr>
              <a:t>ΚΑ</a:t>
            </a:r>
            <a:r>
              <a:rPr sz="2400" b="1" spc="-30" smtClean="0">
                <a:latin typeface="Calibri" panose="020F0502020204030204"/>
                <a:cs typeface="Calibri" panose="020F0502020204030204"/>
              </a:rPr>
              <a:t>ΤΑΘΛΙΨΗΣ</a:t>
            </a:r>
            <a:r>
              <a:rPr sz="2400" b="1" spc="-65" smtClean="0">
                <a:latin typeface="Calibri" panose="020F0502020204030204"/>
                <a:cs typeface="Calibri" panose="020F0502020204030204"/>
              </a:rPr>
              <a:t> </a:t>
            </a:r>
            <a:r>
              <a:rPr sz="2400" b="1" dirty="0">
                <a:latin typeface="Calibri" panose="020F0502020204030204"/>
                <a:cs typeface="Calibri" panose="020F0502020204030204"/>
              </a:rPr>
              <a:t>ΑΠΟ</a:t>
            </a:r>
            <a:r>
              <a:rPr sz="2400" b="1" spc="-55" dirty="0">
                <a:latin typeface="Calibri" panose="020F0502020204030204"/>
                <a:cs typeface="Calibri" panose="020F0502020204030204"/>
              </a:rPr>
              <a:t> </a:t>
            </a:r>
            <a:r>
              <a:rPr sz="2400" b="1" dirty="0">
                <a:latin typeface="Calibri" panose="020F0502020204030204"/>
                <a:cs typeface="Calibri" panose="020F0502020204030204"/>
              </a:rPr>
              <a:t>ΤΟ</a:t>
            </a:r>
            <a:r>
              <a:rPr sz="2400" b="1" spc="-50" dirty="0">
                <a:latin typeface="Calibri" panose="020F0502020204030204"/>
                <a:cs typeface="Calibri" panose="020F0502020204030204"/>
              </a:rPr>
              <a:t> </a:t>
            </a:r>
            <a:r>
              <a:rPr sz="2400" b="1" dirty="0">
                <a:latin typeface="Calibri" panose="020F0502020204030204"/>
                <a:cs typeface="Calibri" panose="020F0502020204030204"/>
              </a:rPr>
              <a:t>ΥΠΟΛΟΙΠΟ</a:t>
            </a:r>
            <a:r>
              <a:rPr sz="2400" b="1" spc="-55" dirty="0">
                <a:latin typeface="Calibri" panose="020F0502020204030204"/>
                <a:cs typeface="Calibri" panose="020F0502020204030204"/>
              </a:rPr>
              <a:t> </a:t>
            </a:r>
            <a:r>
              <a:rPr sz="2400" b="1" dirty="0">
                <a:latin typeface="Calibri" panose="020F0502020204030204"/>
                <a:cs typeface="Calibri" panose="020F0502020204030204"/>
              </a:rPr>
              <a:t>ΚΥΚΛΩΜΑ</a:t>
            </a:r>
            <a:r>
              <a:rPr sz="2400" b="1" spc="-55" dirty="0">
                <a:latin typeface="Calibri" panose="020F0502020204030204"/>
                <a:cs typeface="Calibri" panose="020F0502020204030204"/>
              </a:rPr>
              <a:t> </a:t>
            </a:r>
            <a:r>
              <a:rPr sz="2400" b="1" dirty="0">
                <a:latin typeface="Calibri" panose="020F0502020204030204"/>
                <a:cs typeface="Calibri" panose="020F0502020204030204"/>
              </a:rPr>
              <a:t>ΥΨΗΛΗΣ</a:t>
            </a:r>
            <a:r>
              <a:rPr sz="2400" b="1" spc="-50" dirty="0">
                <a:latin typeface="Calibri" panose="020F0502020204030204"/>
                <a:cs typeface="Calibri" panose="020F0502020204030204"/>
              </a:rPr>
              <a:t> </a:t>
            </a:r>
            <a:r>
              <a:rPr sz="2400" b="1" dirty="0">
                <a:latin typeface="Calibri" panose="020F0502020204030204"/>
                <a:cs typeface="Calibri" panose="020F0502020204030204"/>
              </a:rPr>
              <a:t>ΠΙΕΣΗΣ</a:t>
            </a:r>
            <a:r>
              <a:rPr sz="2400" b="1">
                <a:latin typeface="Calibri" panose="020F0502020204030204"/>
                <a:cs typeface="Calibri" panose="020F0502020204030204"/>
              </a:rPr>
              <a:t>,</a:t>
            </a:r>
            <a:r>
              <a:rPr sz="2400" b="1" spc="-50">
                <a:latin typeface="Calibri" panose="020F0502020204030204"/>
                <a:cs typeface="Calibri" panose="020F0502020204030204"/>
              </a:rPr>
              <a:t> </a:t>
            </a:r>
            <a:r>
              <a:rPr sz="2400" b="1" spc="-20" smtClean="0">
                <a:latin typeface="Calibri" panose="020F0502020204030204"/>
                <a:cs typeface="Calibri" panose="020F0502020204030204"/>
              </a:rPr>
              <a:t>ΔΙΑΤΗΡΩΝΤΑΣ</a:t>
            </a:r>
            <a:r>
              <a:rPr sz="2400" b="1" spc="-55" smtClean="0">
                <a:latin typeface="Calibri" panose="020F0502020204030204"/>
                <a:cs typeface="Calibri" panose="020F0502020204030204"/>
              </a:rPr>
              <a:t> </a:t>
            </a:r>
            <a:r>
              <a:rPr sz="2400" b="1" dirty="0">
                <a:latin typeface="Calibri" panose="020F0502020204030204"/>
                <a:cs typeface="Calibri" panose="020F0502020204030204"/>
              </a:rPr>
              <a:t>ΜΙΑ</a:t>
            </a:r>
            <a:r>
              <a:rPr sz="2400" b="1" spc="-60" dirty="0">
                <a:latin typeface="Calibri" panose="020F0502020204030204"/>
                <a:cs typeface="Calibri" panose="020F0502020204030204"/>
              </a:rPr>
              <a:t> </a:t>
            </a:r>
            <a:r>
              <a:rPr sz="2400" b="1" dirty="0">
                <a:latin typeface="Calibri" panose="020F0502020204030204"/>
                <a:cs typeface="Calibri" panose="020F0502020204030204"/>
              </a:rPr>
              <a:t>ΜΟΝΙΜΗ</a:t>
            </a:r>
            <a:r>
              <a:rPr sz="2400" b="1" spc="-55" dirty="0">
                <a:latin typeface="Calibri" panose="020F0502020204030204"/>
                <a:cs typeface="Calibri" panose="020F0502020204030204"/>
              </a:rPr>
              <a:t> </a:t>
            </a:r>
            <a:r>
              <a:rPr sz="2400" b="1" dirty="0">
                <a:latin typeface="Calibri" panose="020F0502020204030204"/>
                <a:cs typeface="Calibri" panose="020F0502020204030204"/>
              </a:rPr>
              <a:t>ΥΨΗΛΗ</a:t>
            </a:r>
            <a:r>
              <a:rPr sz="2400" b="1" spc="-60" dirty="0">
                <a:latin typeface="Calibri" panose="020F0502020204030204"/>
                <a:cs typeface="Calibri" panose="020F0502020204030204"/>
              </a:rPr>
              <a:t> </a:t>
            </a:r>
            <a:r>
              <a:rPr sz="2400" b="1">
                <a:latin typeface="Calibri" panose="020F0502020204030204"/>
                <a:cs typeface="Calibri" panose="020F0502020204030204"/>
              </a:rPr>
              <a:t>ΠΙΕΣΗ</a:t>
            </a:r>
            <a:r>
              <a:rPr sz="2400" b="1" spc="-60">
                <a:latin typeface="Calibri" panose="020F0502020204030204"/>
                <a:cs typeface="Calibri" panose="020F0502020204030204"/>
              </a:rPr>
              <a:t> </a:t>
            </a:r>
            <a:r>
              <a:rPr lang="el-GR" sz="2400" b="1" spc="-60" dirty="0" smtClean="0">
                <a:latin typeface="Calibri" panose="020F0502020204030204"/>
                <a:cs typeface="Calibri" panose="020F0502020204030204"/>
              </a:rPr>
              <a:t>Μ</a:t>
            </a:r>
            <a:r>
              <a:rPr sz="2400" b="1" smtClean="0">
                <a:latin typeface="Calibri" panose="020F0502020204030204"/>
                <a:cs typeface="Calibri" panose="020F0502020204030204"/>
              </a:rPr>
              <a:t>Ε</a:t>
            </a:r>
            <a:r>
              <a:rPr lang="el-GR" sz="2400" b="1" dirty="0" smtClean="0">
                <a:latin typeface="Calibri" panose="020F0502020204030204"/>
                <a:cs typeface="Calibri" panose="020F0502020204030204"/>
              </a:rPr>
              <a:t>ΣΑ</a:t>
            </a:r>
            <a:r>
              <a:rPr sz="2400" b="1" spc="-60" smtClean="0">
                <a:latin typeface="Calibri" panose="020F0502020204030204"/>
                <a:cs typeface="Calibri" panose="020F0502020204030204"/>
              </a:rPr>
              <a:t> </a:t>
            </a:r>
            <a:r>
              <a:rPr lang="el-GR" sz="2400" b="1" spc="-60" dirty="0" smtClean="0">
                <a:latin typeface="Calibri" panose="020F0502020204030204"/>
                <a:cs typeface="Calibri" panose="020F0502020204030204"/>
              </a:rPr>
              <a:t>Σ</a:t>
            </a:r>
            <a:r>
              <a:rPr sz="2400" b="1" smtClean="0">
                <a:latin typeface="Calibri" panose="020F0502020204030204"/>
                <a:cs typeface="Calibri" panose="020F0502020204030204"/>
              </a:rPr>
              <a:t>ΤΟ</a:t>
            </a:r>
            <a:r>
              <a:rPr lang="el-GR" sz="2400" b="1" dirty="0" smtClean="0">
                <a:latin typeface="Calibri" panose="020F0502020204030204"/>
                <a:cs typeface="Calibri" panose="020F0502020204030204"/>
              </a:rPr>
              <a:t>Ν</a:t>
            </a:r>
            <a:r>
              <a:rPr sz="2400" b="1" spc="-55" smtClean="0">
                <a:latin typeface="Calibri" panose="020F0502020204030204"/>
                <a:cs typeface="Calibri" panose="020F0502020204030204"/>
              </a:rPr>
              <a:t> </a:t>
            </a:r>
            <a:r>
              <a:rPr sz="2400" b="1" smtClean="0">
                <a:latin typeface="Calibri" panose="020F0502020204030204"/>
                <a:cs typeface="Calibri" panose="020F0502020204030204"/>
              </a:rPr>
              <a:t>ΑΓΩΓΟ</a:t>
            </a:r>
            <a:r>
              <a:rPr lang="el-GR" sz="2400" b="1" dirty="0" smtClean="0">
                <a:latin typeface="Calibri" panose="020F0502020204030204"/>
                <a:cs typeface="Calibri" panose="020F0502020204030204"/>
              </a:rPr>
              <a:t> </a:t>
            </a:r>
            <a:r>
              <a:rPr sz="2400" b="1" spc="-20" smtClean="0">
                <a:latin typeface="Calibri" panose="020F0502020204030204"/>
                <a:cs typeface="Calibri" panose="020F0502020204030204"/>
              </a:rPr>
              <a:t>ΠΡΟ</a:t>
            </a:r>
            <a:r>
              <a:rPr sz="2400" b="1" smtClean="0">
                <a:latin typeface="Calibri" panose="020F0502020204030204"/>
                <a:cs typeface="Calibri" panose="020F0502020204030204"/>
              </a:rPr>
              <a:t>ΣΑΓΩΓΗΣ</a:t>
            </a:r>
            <a:r>
              <a:rPr sz="2400" b="1" spc="-50" smtClean="0">
                <a:latin typeface="Calibri" panose="020F0502020204030204"/>
                <a:cs typeface="Calibri" panose="020F0502020204030204"/>
              </a:rPr>
              <a:t> </a:t>
            </a:r>
            <a:r>
              <a:rPr lang="el-GR" sz="2400" b="1" spc="-50" dirty="0" smtClean="0">
                <a:latin typeface="Calibri" panose="020F0502020204030204"/>
                <a:cs typeface="Calibri" panose="020F0502020204030204"/>
              </a:rPr>
              <a:t>ΤΟΥ</a:t>
            </a:r>
            <a:r>
              <a:rPr sz="2400" b="1" spc="-30" smtClean="0">
                <a:latin typeface="Calibri" panose="020F0502020204030204"/>
                <a:cs typeface="Calibri" panose="020F0502020204030204"/>
              </a:rPr>
              <a:t> </a:t>
            </a:r>
            <a:r>
              <a:rPr sz="2400" b="1" spc="-10" dirty="0">
                <a:latin typeface="Calibri" panose="020F0502020204030204"/>
                <a:cs typeface="Calibri" panose="020F0502020204030204"/>
              </a:rPr>
              <a:t>ΕΓΧΥΤΗΡΑ,</a:t>
            </a:r>
            <a:r>
              <a:rPr sz="2400" b="1" spc="-25" dirty="0">
                <a:latin typeface="Calibri" panose="020F0502020204030204"/>
                <a:cs typeface="Calibri" panose="020F0502020204030204"/>
              </a:rPr>
              <a:t> </a:t>
            </a:r>
            <a:r>
              <a:rPr sz="2400" b="1" dirty="0">
                <a:latin typeface="Calibri" panose="020F0502020204030204"/>
                <a:cs typeface="Calibri" panose="020F0502020204030204"/>
              </a:rPr>
              <a:t>ΩΣΤΕ</a:t>
            </a:r>
            <a:r>
              <a:rPr sz="2400" b="1" spc="-40" dirty="0">
                <a:latin typeface="Calibri" panose="020F0502020204030204"/>
                <a:cs typeface="Calibri" panose="020F0502020204030204"/>
              </a:rPr>
              <a:t> </a:t>
            </a:r>
            <a:r>
              <a:rPr sz="2400" b="1" dirty="0">
                <a:latin typeface="Calibri" panose="020F0502020204030204"/>
                <a:cs typeface="Calibri" panose="020F0502020204030204"/>
              </a:rPr>
              <a:t>ΝΑ</a:t>
            </a:r>
            <a:r>
              <a:rPr sz="2400" b="1" spc="-40" dirty="0">
                <a:latin typeface="Calibri" panose="020F0502020204030204"/>
                <a:cs typeface="Calibri" panose="020F0502020204030204"/>
              </a:rPr>
              <a:t> </a:t>
            </a:r>
            <a:r>
              <a:rPr sz="2400" b="1" dirty="0">
                <a:latin typeface="Calibri" panose="020F0502020204030204"/>
                <a:cs typeface="Calibri" panose="020F0502020204030204"/>
              </a:rPr>
              <a:t>ΕΙΝΑΙ</a:t>
            </a:r>
            <a:r>
              <a:rPr sz="2400" b="1" spc="-50" dirty="0">
                <a:latin typeface="Calibri" panose="020F0502020204030204"/>
                <a:cs typeface="Calibri" panose="020F0502020204030204"/>
              </a:rPr>
              <a:t> </a:t>
            </a:r>
            <a:r>
              <a:rPr sz="2400" b="1" spc="-20" dirty="0">
                <a:latin typeface="Calibri" panose="020F0502020204030204"/>
                <a:cs typeface="Calibri" panose="020F0502020204030204"/>
              </a:rPr>
              <a:t>ΤΑΧΥΤΕΡΗ</a:t>
            </a:r>
            <a:r>
              <a:rPr sz="2400" b="1" spc="-30" dirty="0">
                <a:latin typeface="Calibri" panose="020F0502020204030204"/>
                <a:cs typeface="Calibri" panose="020F0502020204030204"/>
              </a:rPr>
              <a:t> </a:t>
            </a:r>
            <a:r>
              <a:rPr sz="2400" b="1" dirty="0">
                <a:latin typeface="Calibri" panose="020F0502020204030204"/>
                <a:cs typeface="Calibri" panose="020F0502020204030204"/>
              </a:rPr>
              <a:t>Η</a:t>
            </a:r>
            <a:r>
              <a:rPr sz="2400" b="1" spc="-40" dirty="0">
                <a:latin typeface="Calibri" panose="020F0502020204030204"/>
                <a:cs typeface="Calibri" panose="020F0502020204030204"/>
              </a:rPr>
              <a:t> </a:t>
            </a:r>
            <a:r>
              <a:rPr sz="2400" b="1" spc="-10" dirty="0">
                <a:latin typeface="Calibri" panose="020F0502020204030204"/>
                <a:cs typeface="Calibri" panose="020F0502020204030204"/>
              </a:rPr>
              <a:t>ΑΠΟΚΡΙΣΗ ΤΟΥ</a:t>
            </a:r>
            <a:r>
              <a:rPr sz="2400" b="1" spc="-50" dirty="0">
                <a:latin typeface="Calibri" panose="020F0502020204030204"/>
                <a:cs typeface="Calibri" panose="020F0502020204030204"/>
              </a:rPr>
              <a:t> </a:t>
            </a:r>
            <a:r>
              <a:rPr sz="2400" b="1" dirty="0">
                <a:latin typeface="Calibri" panose="020F0502020204030204"/>
                <a:cs typeface="Calibri" panose="020F0502020204030204"/>
              </a:rPr>
              <a:t>ΣΤΗΝ</a:t>
            </a:r>
            <a:r>
              <a:rPr sz="2400" b="1" spc="-50" dirty="0">
                <a:latin typeface="Calibri" panose="020F0502020204030204"/>
                <a:cs typeface="Calibri" panose="020F0502020204030204"/>
              </a:rPr>
              <a:t> </a:t>
            </a:r>
            <a:r>
              <a:rPr sz="2400" b="1" dirty="0">
                <a:latin typeface="Calibri" panose="020F0502020204030204"/>
                <a:cs typeface="Calibri" panose="020F0502020204030204"/>
              </a:rPr>
              <a:t>ΕΠΟΜΕΝΗ</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ΕΓΧΥΣΗ.</a:t>
            </a:r>
            <a:endParaRPr sz="2400">
              <a:latin typeface="Calibri" panose="020F0502020204030204"/>
              <a:cs typeface="Calibri" panose="020F0502020204030204"/>
            </a:endParaRPr>
          </a:p>
          <a:p>
            <a:pPr marL="12700" marR="5080" indent="68580" algn="just">
              <a:lnSpc>
                <a:spcPct val="102000"/>
              </a:lnSpc>
              <a:spcBef>
                <a:spcPts val="400"/>
              </a:spcBef>
            </a:pPr>
            <a:r>
              <a:rPr sz="2400" b="1" dirty="0">
                <a:latin typeface="Calibri" panose="020F0502020204030204"/>
                <a:cs typeface="Calibri" panose="020F0502020204030204"/>
              </a:rPr>
              <a:t>ΜΕ</a:t>
            </a:r>
            <a:r>
              <a:rPr sz="2400" b="1" spc="-45"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20" dirty="0">
                <a:latin typeface="Calibri" panose="020F0502020204030204"/>
                <a:cs typeface="Calibri" panose="020F0502020204030204"/>
              </a:rPr>
              <a:t> </a:t>
            </a:r>
            <a:r>
              <a:rPr sz="2400" b="1" spc="-40" dirty="0">
                <a:latin typeface="Calibri" panose="020F0502020204030204"/>
                <a:cs typeface="Calibri" panose="020F0502020204030204"/>
              </a:rPr>
              <a:t>ΚΑΤΑΛΛΗΛΗ</a:t>
            </a:r>
            <a:r>
              <a:rPr sz="2400" b="1" spc="-35" dirty="0">
                <a:latin typeface="Calibri" panose="020F0502020204030204"/>
                <a:cs typeface="Calibri" panose="020F0502020204030204"/>
              </a:rPr>
              <a:t> </a:t>
            </a:r>
            <a:r>
              <a:rPr sz="2400" b="1" spc="-40" dirty="0">
                <a:latin typeface="Calibri" panose="020F0502020204030204"/>
                <a:cs typeface="Calibri" panose="020F0502020204030204"/>
              </a:rPr>
              <a:t>ΚΑΤΑΣΚΕΥΗ</a:t>
            </a:r>
            <a:r>
              <a:rPr sz="2400" b="1" spc="-30" dirty="0">
                <a:latin typeface="Calibri" panose="020F0502020204030204"/>
                <a:cs typeface="Calibri" panose="020F0502020204030204"/>
              </a:rPr>
              <a:t> </a:t>
            </a:r>
            <a:r>
              <a:rPr sz="2400" b="1" dirty="0">
                <a:latin typeface="Calibri" panose="020F0502020204030204"/>
                <a:cs typeface="Calibri" panose="020F0502020204030204"/>
              </a:rPr>
              <a:t>ΤΗΣ</a:t>
            </a:r>
            <a:r>
              <a:rPr sz="2400" b="1" spc="-30" dirty="0">
                <a:latin typeface="Calibri" panose="020F0502020204030204"/>
                <a:cs typeface="Calibri" panose="020F0502020204030204"/>
              </a:rPr>
              <a:t> </a:t>
            </a:r>
            <a:r>
              <a:rPr sz="2400" b="1" dirty="0">
                <a:latin typeface="Calibri" panose="020F0502020204030204"/>
                <a:cs typeface="Calibri" panose="020F0502020204030204"/>
              </a:rPr>
              <a:t>ΜΠΟΡΕΙ</a:t>
            </a:r>
            <a:r>
              <a:rPr sz="2400" b="1" spc="-30" dirty="0">
                <a:latin typeface="Calibri" panose="020F0502020204030204"/>
                <a:cs typeface="Calibri" panose="020F0502020204030204"/>
              </a:rPr>
              <a:t> </a:t>
            </a:r>
            <a:r>
              <a:rPr sz="2400" b="1">
                <a:latin typeface="Calibri" panose="020F0502020204030204"/>
                <a:cs typeface="Calibri" panose="020F0502020204030204"/>
              </a:rPr>
              <a:t>ΚΑΙ</a:t>
            </a:r>
            <a:r>
              <a:rPr sz="2400" b="1" spc="-30">
                <a:latin typeface="Calibri" panose="020F0502020204030204"/>
                <a:cs typeface="Calibri" panose="020F0502020204030204"/>
              </a:rPr>
              <a:t> </a:t>
            </a:r>
            <a:r>
              <a:rPr sz="2400" b="1" smtClean="0">
                <a:latin typeface="Calibri" panose="020F0502020204030204"/>
                <a:cs typeface="Calibri" panose="020F0502020204030204"/>
              </a:rPr>
              <a:t>ΑΠΟΣΒ</a:t>
            </a:r>
            <a:r>
              <a:rPr lang="el-GR" sz="2400" b="1" dirty="0" smtClean="0">
                <a:latin typeface="Calibri" panose="020F0502020204030204"/>
                <a:cs typeface="Calibri" panose="020F0502020204030204"/>
              </a:rPr>
              <a:t>ΑΙ</a:t>
            </a:r>
            <a:r>
              <a:rPr sz="2400" b="1" smtClean="0">
                <a:latin typeface="Calibri" panose="020F0502020204030204"/>
                <a:cs typeface="Calibri" panose="020F0502020204030204"/>
              </a:rPr>
              <a:t>ΝΕΙ</a:t>
            </a:r>
            <a:r>
              <a:rPr sz="2400" b="1" spc="-40" smtClean="0">
                <a:latin typeface="Calibri" panose="020F0502020204030204"/>
                <a:cs typeface="Calibri" panose="020F0502020204030204"/>
              </a:rPr>
              <a:t> </a:t>
            </a:r>
            <a:r>
              <a:rPr sz="2400" b="1" spc="-25" dirty="0">
                <a:latin typeface="Calibri" panose="020F0502020204030204"/>
                <a:cs typeface="Calibri" panose="020F0502020204030204"/>
              </a:rPr>
              <a:t>ΤΑ </a:t>
            </a:r>
            <a:r>
              <a:rPr sz="2400" b="1" spc="-65" dirty="0">
                <a:latin typeface="Calibri" panose="020F0502020204030204"/>
                <a:cs typeface="Calibri" panose="020F0502020204030204"/>
              </a:rPr>
              <a:t>ΚΥΜΑΤΑ</a:t>
            </a:r>
            <a:r>
              <a:rPr sz="2400" b="1" spc="-75" dirty="0">
                <a:latin typeface="Calibri" panose="020F0502020204030204"/>
                <a:cs typeface="Calibri" panose="020F0502020204030204"/>
              </a:rPr>
              <a:t> </a:t>
            </a:r>
            <a:r>
              <a:rPr sz="2400" b="1" dirty="0">
                <a:latin typeface="Calibri" panose="020F0502020204030204"/>
                <a:cs typeface="Calibri" panose="020F0502020204030204"/>
              </a:rPr>
              <a:t>ΠΙΕΣΗΣ</a:t>
            </a:r>
            <a:r>
              <a:rPr sz="2400" b="1" spc="-60" dirty="0">
                <a:latin typeface="Calibri" panose="020F0502020204030204"/>
                <a:cs typeface="Calibri" panose="020F0502020204030204"/>
              </a:rPr>
              <a:t> </a:t>
            </a:r>
            <a:r>
              <a:rPr sz="2400" b="1" dirty="0">
                <a:latin typeface="Calibri" panose="020F0502020204030204"/>
                <a:cs typeface="Calibri" panose="020F0502020204030204"/>
              </a:rPr>
              <a:t>ΠΟΥ</a:t>
            </a:r>
            <a:r>
              <a:rPr sz="2400" b="1" spc="-60" dirty="0">
                <a:latin typeface="Calibri" panose="020F0502020204030204"/>
                <a:cs typeface="Calibri" panose="020F0502020204030204"/>
              </a:rPr>
              <a:t> </a:t>
            </a:r>
            <a:r>
              <a:rPr sz="2400" b="1" dirty="0">
                <a:latin typeface="Calibri" panose="020F0502020204030204"/>
                <a:cs typeface="Calibri" panose="020F0502020204030204"/>
              </a:rPr>
              <a:t>ΕΠΙΣΤΡΕΦΟΥΝ</a:t>
            </a:r>
            <a:r>
              <a:rPr sz="2400" b="1" spc="-60" dirty="0">
                <a:latin typeface="Calibri" panose="020F0502020204030204"/>
                <a:cs typeface="Calibri" panose="020F0502020204030204"/>
              </a:rPr>
              <a:t> </a:t>
            </a:r>
            <a:r>
              <a:rPr sz="2400" b="1" dirty="0">
                <a:latin typeface="Calibri" panose="020F0502020204030204"/>
                <a:cs typeface="Calibri" panose="020F0502020204030204"/>
              </a:rPr>
              <a:t>ΑΠΟ</a:t>
            </a:r>
            <a:r>
              <a:rPr sz="2400" b="1" spc="-65" dirty="0">
                <a:latin typeface="Calibri" panose="020F0502020204030204"/>
                <a:cs typeface="Calibri" panose="020F0502020204030204"/>
              </a:rPr>
              <a:t> </a:t>
            </a:r>
            <a:r>
              <a:rPr sz="2400" b="1" dirty="0">
                <a:latin typeface="Calibri" panose="020F0502020204030204"/>
                <a:cs typeface="Calibri" panose="020F0502020204030204"/>
              </a:rPr>
              <a:t>ΤΟΝ</a:t>
            </a:r>
            <a:r>
              <a:rPr sz="2400" b="1" spc="-50" dirty="0">
                <a:latin typeface="Calibri" panose="020F0502020204030204"/>
                <a:cs typeface="Calibri" panose="020F0502020204030204"/>
              </a:rPr>
              <a:t> </a:t>
            </a:r>
            <a:r>
              <a:rPr sz="2400" b="1" spc="-10">
                <a:latin typeface="Calibri" panose="020F0502020204030204"/>
                <a:cs typeface="Calibri" panose="020F0502020204030204"/>
              </a:rPr>
              <a:t>ΕΓΧΥΤΗΡΑ</a:t>
            </a:r>
            <a:r>
              <a:rPr sz="2400" b="1" spc="-35">
                <a:latin typeface="Calibri" panose="020F0502020204030204"/>
                <a:cs typeface="Calibri" panose="020F0502020204030204"/>
              </a:rPr>
              <a:t> </a:t>
            </a:r>
            <a:r>
              <a:rPr sz="2400" b="1" spc="-10" smtClean="0">
                <a:solidFill>
                  <a:srgbClr val="0000CC"/>
                </a:solidFill>
                <a:latin typeface="Calibri" panose="020F0502020204030204"/>
                <a:cs typeface="Calibri" panose="020F0502020204030204"/>
              </a:rPr>
              <a:t>ΕΜΠΟΔΙ</a:t>
            </a:r>
            <a:r>
              <a:rPr sz="2400" b="1" spc="-30" smtClean="0">
                <a:solidFill>
                  <a:srgbClr val="0000CC"/>
                </a:solidFill>
                <a:latin typeface="Calibri" panose="020F0502020204030204"/>
                <a:cs typeface="Calibri" panose="020F0502020204030204"/>
              </a:rPr>
              <a:t>ΖΟΝΤΑΣ</a:t>
            </a:r>
            <a:r>
              <a:rPr lang="el-GR" sz="2400" b="1" spc="-30" dirty="0" smtClean="0">
                <a:solidFill>
                  <a:srgbClr val="0000CC"/>
                </a:solidFill>
                <a:latin typeface="Calibri" panose="020F0502020204030204"/>
                <a:cs typeface="Calibri" panose="020F0502020204030204"/>
              </a:rPr>
              <a:t> </a:t>
            </a:r>
            <a:r>
              <a:rPr sz="2400" b="1" spc="-50" smtClean="0">
                <a:solidFill>
                  <a:srgbClr val="0000CC"/>
                </a:solidFill>
                <a:latin typeface="Calibri" panose="020F0502020204030204"/>
                <a:cs typeface="Calibri" panose="020F0502020204030204"/>
              </a:rPr>
              <a:t> </a:t>
            </a:r>
            <a:r>
              <a:rPr sz="2400" b="1" smtClean="0">
                <a:solidFill>
                  <a:srgbClr val="0000CC"/>
                </a:solidFill>
                <a:latin typeface="Calibri" panose="020F0502020204030204"/>
                <a:cs typeface="Calibri" panose="020F0502020204030204"/>
              </a:rPr>
              <a:t>ΤΗ</a:t>
            </a:r>
            <a:r>
              <a:rPr lang="el-GR" sz="2400" b="1" dirty="0" smtClean="0">
                <a:solidFill>
                  <a:srgbClr val="0000CC"/>
                </a:solidFill>
                <a:latin typeface="Calibri" panose="020F0502020204030204"/>
                <a:cs typeface="Calibri" panose="020F0502020204030204"/>
              </a:rPr>
              <a:t>Ν</a:t>
            </a:r>
            <a:r>
              <a:rPr sz="2400" b="1" spc="-45" smtClean="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ΜΕΤΑΣΤΑΞΗ</a:t>
            </a:r>
            <a:r>
              <a:rPr sz="2600" spc="-10" dirty="0">
                <a:solidFill>
                  <a:srgbClr val="0000CC"/>
                </a:solidFill>
                <a:latin typeface="Calibri" panose="020F0502020204030204"/>
                <a:cs typeface="Calibri" panose="020F0502020204030204"/>
              </a:rPr>
              <a:t>.</a:t>
            </a:r>
            <a:endParaRPr sz="2600">
              <a:latin typeface="Calibri" panose="020F0502020204030204"/>
              <a:cs typeface="Calibri" panose="020F0502020204030204"/>
            </a:endParaRPr>
          </a:p>
        </p:txBody>
      </p:sp>
      <p:grpSp>
        <p:nvGrpSpPr>
          <p:cNvPr id="3" name="object 3"/>
          <p:cNvGrpSpPr/>
          <p:nvPr/>
        </p:nvGrpSpPr>
        <p:grpSpPr>
          <a:xfrm>
            <a:off x="472122" y="59372"/>
            <a:ext cx="8250555" cy="817244"/>
            <a:chOff x="472122" y="59372"/>
            <a:chExt cx="8250555" cy="817244"/>
          </a:xfrm>
        </p:grpSpPr>
        <p:sp>
          <p:nvSpPr>
            <p:cNvPr id="4" name="object 4"/>
            <p:cNvSpPr/>
            <p:nvPr/>
          </p:nvSpPr>
          <p:spPr>
            <a:xfrm>
              <a:off x="485139" y="72390"/>
              <a:ext cx="8224520" cy="791210"/>
            </a:xfrm>
            <a:custGeom>
              <a:avLst/>
              <a:gdLst/>
              <a:ahLst/>
              <a:cxnLst/>
              <a:rect l="l" t="t" r="r" b="b"/>
              <a:pathLst>
                <a:path w="8224520" h="791210">
                  <a:moveTo>
                    <a:pt x="8106409" y="1269"/>
                  </a:moveTo>
                  <a:lnTo>
                    <a:pt x="118109" y="1269"/>
                  </a:lnTo>
                  <a:lnTo>
                    <a:pt x="105409" y="3809"/>
                  </a:lnTo>
                  <a:lnTo>
                    <a:pt x="97789" y="5079"/>
                  </a:lnTo>
                  <a:lnTo>
                    <a:pt x="91439" y="6350"/>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3809" y="104139"/>
                  </a:lnTo>
                  <a:lnTo>
                    <a:pt x="2539" y="111759"/>
                  </a:lnTo>
                  <a:lnTo>
                    <a:pt x="1269" y="118109"/>
                  </a:lnTo>
                  <a:lnTo>
                    <a:pt x="1269" y="125729"/>
                  </a:lnTo>
                  <a:lnTo>
                    <a:pt x="0" y="132079"/>
                  </a:lnTo>
                  <a:lnTo>
                    <a:pt x="0" y="660399"/>
                  </a:lnTo>
                  <a:lnTo>
                    <a:pt x="1269" y="666749"/>
                  </a:lnTo>
                  <a:lnTo>
                    <a:pt x="1269" y="673099"/>
                  </a:lnTo>
                  <a:lnTo>
                    <a:pt x="2539" y="680719"/>
                  </a:lnTo>
                  <a:lnTo>
                    <a:pt x="5079" y="693419"/>
                  </a:lnTo>
                  <a:lnTo>
                    <a:pt x="6350" y="701039"/>
                  </a:lnTo>
                  <a:lnTo>
                    <a:pt x="11429" y="713739"/>
                  </a:lnTo>
                  <a:lnTo>
                    <a:pt x="15239" y="720089"/>
                  </a:lnTo>
                  <a:lnTo>
                    <a:pt x="17779" y="725169"/>
                  </a:lnTo>
                  <a:lnTo>
                    <a:pt x="25400" y="737869"/>
                  </a:lnTo>
                  <a:lnTo>
                    <a:pt x="30479" y="742949"/>
                  </a:lnTo>
                  <a:lnTo>
                    <a:pt x="34289" y="748029"/>
                  </a:lnTo>
                  <a:lnTo>
                    <a:pt x="44450" y="758189"/>
                  </a:lnTo>
                  <a:lnTo>
                    <a:pt x="54609" y="765809"/>
                  </a:lnTo>
                  <a:lnTo>
                    <a:pt x="60959" y="770889"/>
                  </a:lnTo>
                  <a:lnTo>
                    <a:pt x="66039" y="773429"/>
                  </a:lnTo>
                  <a:lnTo>
                    <a:pt x="72389" y="777239"/>
                  </a:lnTo>
                  <a:lnTo>
                    <a:pt x="78739" y="779779"/>
                  </a:lnTo>
                  <a:lnTo>
                    <a:pt x="85089" y="783589"/>
                  </a:lnTo>
                  <a:lnTo>
                    <a:pt x="91439" y="784859"/>
                  </a:lnTo>
                  <a:lnTo>
                    <a:pt x="97789" y="787399"/>
                  </a:lnTo>
                  <a:lnTo>
                    <a:pt x="105409" y="788669"/>
                  </a:lnTo>
                  <a:lnTo>
                    <a:pt x="118109" y="791209"/>
                  </a:lnTo>
                  <a:lnTo>
                    <a:pt x="8100059" y="791209"/>
                  </a:lnTo>
                  <a:lnTo>
                    <a:pt x="8106409" y="789939"/>
                  </a:lnTo>
                  <a:lnTo>
                    <a:pt x="8114030" y="789939"/>
                  </a:lnTo>
                  <a:lnTo>
                    <a:pt x="8120380" y="788669"/>
                  </a:lnTo>
                  <a:lnTo>
                    <a:pt x="8128000" y="787399"/>
                  </a:lnTo>
                  <a:lnTo>
                    <a:pt x="8153400" y="777239"/>
                  </a:lnTo>
                  <a:lnTo>
                    <a:pt x="8159750" y="773429"/>
                  </a:lnTo>
                  <a:lnTo>
                    <a:pt x="8164830" y="769619"/>
                  </a:lnTo>
                  <a:lnTo>
                    <a:pt x="8171180" y="765809"/>
                  </a:lnTo>
                  <a:lnTo>
                    <a:pt x="8176259" y="761999"/>
                  </a:lnTo>
                  <a:lnTo>
                    <a:pt x="8181339" y="756919"/>
                  </a:lnTo>
                  <a:lnTo>
                    <a:pt x="8186419" y="753109"/>
                  </a:lnTo>
                  <a:lnTo>
                    <a:pt x="8191500" y="748029"/>
                  </a:lnTo>
                  <a:lnTo>
                    <a:pt x="8195309" y="741679"/>
                  </a:lnTo>
                  <a:lnTo>
                    <a:pt x="8200389" y="736599"/>
                  </a:lnTo>
                  <a:lnTo>
                    <a:pt x="8204200" y="731519"/>
                  </a:lnTo>
                  <a:lnTo>
                    <a:pt x="8208009" y="725169"/>
                  </a:lnTo>
                  <a:lnTo>
                    <a:pt x="8210550" y="718819"/>
                  </a:lnTo>
                  <a:lnTo>
                    <a:pt x="8216900" y="706119"/>
                  </a:lnTo>
                  <a:lnTo>
                    <a:pt x="8218169" y="699769"/>
                  </a:lnTo>
                  <a:lnTo>
                    <a:pt x="8220709" y="693419"/>
                  </a:lnTo>
                  <a:lnTo>
                    <a:pt x="8221980" y="687069"/>
                  </a:lnTo>
                  <a:lnTo>
                    <a:pt x="8223250" y="679449"/>
                  </a:lnTo>
                  <a:lnTo>
                    <a:pt x="8224519" y="673099"/>
                  </a:lnTo>
                  <a:lnTo>
                    <a:pt x="8224519" y="118109"/>
                  </a:lnTo>
                  <a:lnTo>
                    <a:pt x="8223250" y="111759"/>
                  </a:lnTo>
                  <a:lnTo>
                    <a:pt x="8221980" y="104139"/>
                  </a:lnTo>
                  <a:lnTo>
                    <a:pt x="8220709" y="97789"/>
                  </a:lnTo>
                  <a:lnTo>
                    <a:pt x="8210550" y="72389"/>
                  </a:lnTo>
                  <a:lnTo>
                    <a:pt x="8206739" y="66039"/>
                  </a:lnTo>
                  <a:lnTo>
                    <a:pt x="8202930" y="60959"/>
                  </a:lnTo>
                  <a:lnTo>
                    <a:pt x="8199119" y="54609"/>
                  </a:lnTo>
                  <a:lnTo>
                    <a:pt x="8195309" y="49529"/>
                  </a:lnTo>
                  <a:lnTo>
                    <a:pt x="8190230" y="44450"/>
                  </a:lnTo>
                  <a:lnTo>
                    <a:pt x="8186419" y="39369"/>
                  </a:lnTo>
                  <a:lnTo>
                    <a:pt x="8181339" y="34289"/>
                  </a:lnTo>
                  <a:lnTo>
                    <a:pt x="8176259" y="30479"/>
                  </a:lnTo>
                  <a:lnTo>
                    <a:pt x="8169909" y="25400"/>
                  </a:lnTo>
                  <a:lnTo>
                    <a:pt x="8164830" y="21589"/>
                  </a:lnTo>
                  <a:lnTo>
                    <a:pt x="8158480" y="17779"/>
                  </a:lnTo>
                  <a:lnTo>
                    <a:pt x="8152130" y="15239"/>
                  </a:lnTo>
                  <a:lnTo>
                    <a:pt x="8147050" y="11429"/>
                  </a:lnTo>
                  <a:lnTo>
                    <a:pt x="8140700" y="8889"/>
                  </a:lnTo>
                  <a:lnTo>
                    <a:pt x="8133080" y="6350"/>
                  </a:lnTo>
                  <a:lnTo>
                    <a:pt x="8114030" y="2539"/>
                  </a:lnTo>
                  <a:lnTo>
                    <a:pt x="8106409" y="1269"/>
                  </a:lnTo>
                  <a:close/>
                </a:path>
                <a:path w="8224520" h="791210">
                  <a:moveTo>
                    <a:pt x="8092439" y="0"/>
                  </a:moveTo>
                  <a:lnTo>
                    <a:pt x="132079" y="0"/>
                  </a:lnTo>
                  <a:lnTo>
                    <a:pt x="125729" y="1269"/>
                  </a:lnTo>
                  <a:lnTo>
                    <a:pt x="8100059" y="1269"/>
                  </a:lnTo>
                  <a:lnTo>
                    <a:pt x="8092439" y="0"/>
                  </a:lnTo>
                  <a:close/>
                </a:path>
              </a:pathLst>
            </a:custGeom>
            <a:solidFill>
              <a:srgbClr val="009900"/>
            </a:solidFill>
          </p:spPr>
          <p:txBody>
            <a:bodyPr wrap="square" lIns="0" tIns="0" rIns="0" bIns="0" rtlCol="0"/>
            <a:lstStyle/>
            <a:p/>
          </p:txBody>
        </p:sp>
        <p:sp>
          <p:nvSpPr>
            <p:cNvPr id="5" name="object 5"/>
            <p:cNvSpPr/>
            <p:nvPr/>
          </p:nvSpPr>
          <p:spPr>
            <a:xfrm>
              <a:off x="485139" y="72390"/>
              <a:ext cx="8224520" cy="791210"/>
            </a:xfrm>
            <a:custGeom>
              <a:avLst/>
              <a:gdLst/>
              <a:ahLst/>
              <a:cxnLst/>
              <a:rect l="l" t="t" r="r" b="b"/>
              <a:pathLst>
                <a:path w="8224520" h="791210">
                  <a:moveTo>
                    <a:pt x="0" y="132079"/>
                  </a:moveTo>
                  <a:lnTo>
                    <a:pt x="1269" y="125729"/>
                  </a:lnTo>
                  <a:lnTo>
                    <a:pt x="1269" y="118109"/>
                  </a:lnTo>
                  <a:lnTo>
                    <a:pt x="2539" y="111759"/>
                  </a:lnTo>
                  <a:lnTo>
                    <a:pt x="3809" y="10413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69"/>
                  </a:lnTo>
                  <a:lnTo>
                    <a:pt x="44450" y="34289"/>
                  </a:lnTo>
                  <a:lnTo>
                    <a:pt x="49529" y="30479"/>
                  </a:lnTo>
                  <a:lnTo>
                    <a:pt x="54609" y="25400"/>
                  </a:lnTo>
                  <a:lnTo>
                    <a:pt x="60959" y="21589"/>
                  </a:lnTo>
                  <a:lnTo>
                    <a:pt x="66039" y="17779"/>
                  </a:lnTo>
                  <a:lnTo>
                    <a:pt x="72389" y="15239"/>
                  </a:lnTo>
                  <a:lnTo>
                    <a:pt x="105409" y="3809"/>
                  </a:lnTo>
                  <a:lnTo>
                    <a:pt x="111759" y="2539"/>
                  </a:lnTo>
                  <a:lnTo>
                    <a:pt x="118109" y="1269"/>
                  </a:lnTo>
                  <a:lnTo>
                    <a:pt x="125729" y="1269"/>
                  </a:lnTo>
                  <a:lnTo>
                    <a:pt x="132079" y="0"/>
                  </a:lnTo>
                  <a:lnTo>
                    <a:pt x="8092439" y="0"/>
                  </a:lnTo>
                  <a:lnTo>
                    <a:pt x="8100059" y="1269"/>
                  </a:lnTo>
                  <a:lnTo>
                    <a:pt x="8106409" y="1269"/>
                  </a:lnTo>
                  <a:lnTo>
                    <a:pt x="8114030" y="2539"/>
                  </a:lnTo>
                  <a:lnTo>
                    <a:pt x="8120380" y="3809"/>
                  </a:lnTo>
                  <a:lnTo>
                    <a:pt x="8126730" y="5079"/>
                  </a:lnTo>
                  <a:lnTo>
                    <a:pt x="8133080" y="6350"/>
                  </a:lnTo>
                  <a:lnTo>
                    <a:pt x="8140700" y="8889"/>
                  </a:lnTo>
                  <a:lnTo>
                    <a:pt x="8147050" y="11429"/>
                  </a:lnTo>
                  <a:lnTo>
                    <a:pt x="8152130" y="15239"/>
                  </a:lnTo>
                  <a:lnTo>
                    <a:pt x="8158480" y="17779"/>
                  </a:lnTo>
                  <a:lnTo>
                    <a:pt x="8164830" y="21589"/>
                  </a:lnTo>
                  <a:lnTo>
                    <a:pt x="8169909" y="25400"/>
                  </a:lnTo>
                  <a:lnTo>
                    <a:pt x="8176259" y="30479"/>
                  </a:lnTo>
                  <a:lnTo>
                    <a:pt x="8181339" y="34289"/>
                  </a:lnTo>
                  <a:lnTo>
                    <a:pt x="8186419" y="39369"/>
                  </a:lnTo>
                  <a:lnTo>
                    <a:pt x="8190230" y="44450"/>
                  </a:lnTo>
                  <a:lnTo>
                    <a:pt x="8195309" y="49529"/>
                  </a:lnTo>
                  <a:lnTo>
                    <a:pt x="8199119" y="54609"/>
                  </a:lnTo>
                  <a:lnTo>
                    <a:pt x="8202930" y="60959"/>
                  </a:lnTo>
                  <a:lnTo>
                    <a:pt x="8206739" y="66039"/>
                  </a:lnTo>
                  <a:lnTo>
                    <a:pt x="8210550" y="72389"/>
                  </a:lnTo>
                  <a:lnTo>
                    <a:pt x="8213089" y="78739"/>
                  </a:lnTo>
                  <a:lnTo>
                    <a:pt x="8215630" y="85089"/>
                  </a:lnTo>
                  <a:lnTo>
                    <a:pt x="8218169" y="91439"/>
                  </a:lnTo>
                  <a:lnTo>
                    <a:pt x="8220709" y="97789"/>
                  </a:lnTo>
                  <a:lnTo>
                    <a:pt x="8221980" y="104139"/>
                  </a:lnTo>
                  <a:lnTo>
                    <a:pt x="8223250" y="111759"/>
                  </a:lnTo>
                  <a:lnTo>
                    <a:pt x="8224519" y="118109"/>
                  </a:lnTo>
                  <a:lnTo>
                    <a:pt x="8224519" y="125729"/>
                  </a:lnTo>
                  <a:lnTo>
                    <a:pt x="8224519" y="659129"/>
                  </a:lnTo>
                  <a:lnTo>
                    <a:pt x="8224519" y="673099"/>
                  </a:lnTo>
                  <a:lnTo>
                    <a:pt x="8223250" y="679449"/>
                  </a:lnTo>
                  <a:lnTo>
                    <a:pt x="8221980" y="687069"/>
                  </a:lnTo>
                  <a:lnTo>
                    <a:pt x="8220709" y="693419"/>
                  </a:lnTo>
                  <a:lnTo>
                    <a:pt x="8218169" y="699769"/>
                  </a:lnTo>
                  <a:lnTo>
                    <a:pt x="8216900" y="706119"/>
                  </a:lnTo>
                  <a:lnTo>
                    <a:pt x="8213089" y="713739"/>
                  </a:lnTo>
                  <a:lnTo>
                    <a:pt x="8210550" y="718819"/>
                  </a:lnTo>
                  <a:lnTo>
                    <a:pt x="8208009" y="725169"/>
                  </a:lnTo>
                  <a:lnTo>
                    <a:pt x="8204200" y="731519"/>
                  </a:lnTo>
                  <a:lnTo>
                    <a:pt x="8200389" y="736599"/>
                  </a:lnTo>
                  <a:lnTo>
                    <a:pt x="8195309" y="741679"/>
                  </a:lnTo>
                  <a:lnTo>
                    <a:pt x="8191500" y="748029"/>
                  </a:lnTo>
                  <a:lnTo>
                    <a:pt x="8186419" y="753109"/>
                  </a:lnTo>
                  <a:lnTo>
                    <a:pt x="8181339" y="756919"/>
                  </a:lnTo>
                  <a:lnTo>
                    <a:pt x="8176259" y="761999"/>
                  </a:lnTo>
                  <a:lnTo>
                    <a:pt x="8171180" y="765809"/>
                  </a:lnTo>
                  <a:lnTo>
                    <a:pt x="8164830" y="769619"/>
                  </a:lnTo>
                  <a:lnTo>
                    <a:pt x="8159750" y="773429"/>
                  </a:lnTo>
                  <a:lnTo>
                    <a:pt x="8153400" y="777239"/>
                  </a:lnTo>
                  <a:lnTo>
                    <a:pt x="8147050" y="779779"/>
                  </a:lnTo>
                  <a:lnTo>
                    <a:pt x="8140700" y="782319"/>
                  </a:lnTo>
                  <a:lnTo>
                    <a:pt x="8134350" y="784859"/>
                  </a:lnTo>
                  <a:lnTo>
                    <a:pt x="8128000" y="787399"/>
                  </a:lnTo>
                  <a:lnTo>
                    <a:pt x="8120380" y="788669"/>
                  </a:lnTo>
                  <a:lnTo>
                    <a:pt x="8114030" y="789939"/>
                  </a:lnTo>
                  <a:lnTo>
                    <a:pt x="8106409" y="789939"/>
                  </a:lnTo>
                  <a:lnTo>
                    <a:pt x="8100059" y="791209"/>
                  </a:lnTo>
                  <a:lnTo>
                    <a:pt x="8093709" y="791209"/>
                  </a:lnTo>
                  <a:lnTo>
                    <a:pt x="132079" y="791209"/>
                  </a:lnTo>
                  <a:lnTo>
                    <a:pt x="125729" y="791209"/>
                  </a:lnTo>
                  <a:lnTo>
                    <a:pt x="118109" y="791209"/>
                  </a:lnTo>
                  <a:lnTo>
                    <a:pt x="111759" y="789939"/>
                  </a:lnTo>
                  <a:lnTo>
                    <a:pt x="105409" y="788669"/>
                  </a:lnTo>
                  <a:lnTo>
                    <a:pt x="97789" y="787399"/>
                  </a:lnTo>
                  <a:lnTo>
                    <a:pt x="91439" y="784859"/>
                  </a:lnTo>
                  <a:lnTo>
                    <a:pt x="85089" y="783589"/>
                  </a:lnTo>
                  <a:lnTo>
                    <a:pt x="78739" y="779779"/>
                  </a:lnTo>
                  <a:lnTo>
                    <a:pt x="72389" y="777239"/>
                  </a:lnTo>
                  <a:lnTo>
                    <a:pt x="66039" y="773429"/>
                  </a:lnTo>
                  <a:lnTo>
                    <a:pt x="60959" y="770889"/>
                  </a:lnTo>
                  <a:lnTo>
                    <a:pt x="54609" y="765809"/>
                  </a:lnTo>
                  <a:lnTo>
                    <a:pt x="49529" y="761999"/>
                  </a:lnTo>
                  <a:lnTo>
                    <a:pt x="44450" y="758189"/>
                  </a:lnTo>
                  <a:lnTo>
                    <a:pt x="39369" y="753109"/>
                  </a:lnTo>
                  <a:lnTo>
                    <a:pt x="34289" y="748029"/>
                  </a:lnTo>
                  <a:lnTo>
                    <a:pt x="30479" y="742949"/>
                  </a:lnTo>
                  <a:lnTo>
                    <a:pt x="25400" y="737869"/>
                  </a:lnTo>
                  <a:lnTo>
                    <a:pt x="21589" y="731519"/>
                  </a:lnTo>
                  <a:lnTo>
                    <a:pt x="17779" y="725169"/>
                  </a:lnTo>
                  <a:lnTo>
                    <a:pt x="15239" y="720089"/>
                  </a:lnTo>
                  <a:lnTo>
                    <a:pt x="11429" y="713739"/>
                  </a:lnTo>
                  <a:lnTo>
                    <a:pt x="8889" y="707389"/>
                  </a:lnTo>
                  <a:lnTo>
                    <a:pt x="6350" y="701039"/>
                  </a:lnTo>
                  <a:lnTo>
                    <a:pt x="5079" y="693419"/>
                  </a:lnTo>
                  <a:lnTo>
                    <a:pt x="3809" y="687069"/>
                  </a:lnTo>
                  <a:lnTo>
                    <a:pt x="2539" y="680719"/>
                  </a:lnTo>
                  <a:lnTo>
                    <a:pt x="1269" y="673099"/>
                  </a:lnTo>
                  <a:lnTo>
                    <a:pt x="1269" y="666749"/>
                  </a:lnTo>
                  <a:lnTo>
                    <a:pt x="0" y="66039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72376" y="5963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690880" y="332740"/>
            <a:ext cx="1974850" cy="452120"/>
          </a:xfrm>
          <a:prstGeom prst="rect">
            <a:avLst/>
          </a:prstGeom>
        </p:spPr>
        <p:txBody>
          <a:bodyPr vert="horz" wrap="square" lIns="0" tIns="12700" rIns="0" bIns="0" rtlCol="0">
            <a:spAutoFit/>
          </a:bodyPr>
          <a:lstStyle/>
          <a:p>
            <a:pPr marL="12700">
              <a:lnSpc>
                <a:spcPct val="100000"/>
              </a:lnSpc>
              <a:spcBef>
                <a:spcPts val="100"/>
              </a:spcBef>
            </a:pPr>
            <a:r>
              <a:rPr b="0" i="1" u="none" dirty="0">
                <a:solidFill>
                  <a:srgbClr val="FFFFFF"/>
                </a:solidFill>
                <a:latin typeface="Calibri" panose="020F0502020204030204"/>
                <a:cs typeface="Calibri" panose="020F0502020204030204"/>
              </a:rPr>
              <a:t>γ)</a:t>
            </a:r>
            <a:r>
              <a:rPr b="0" i="1" u="none" spc="-10" dirty="0">
                <a:solidFill>
                  <a:srgbClr val="FFFFFF"/>
                </a:solidFill>
                <a:latin typeface="Calibri" panose="020F0502020204030204"/>
                <a:cs typeface="Calibri" panose="020F0502020204030204"/>
              </a:rPr>
              <a:t> Λειτουργία</a:t>
            </a:r>
            <a:endParaRPr b="0" i="1" u="none" spc="-10" dirty="0">
              <a:solidFill>
                <a:srgbClr val="FFFFFF"/>
              </a:solidFill>
              <a:latin typeface="Calibri" panose="020F0502020204030204"/>
              <a:cs typeface="Calibri" panose="020F0502020204030204"/>
            </a:endParaRPr>
          </a:p>
        </p:txBody>
      </p:sp>
      <p:grpSp>
        <p:nvGrpSpPr>
          <p:cNvPr id="8" name="object 8"/>
          <p:cNvGrpSpPr/>
          <p:nvPr/>
        </p:nvGrpSpPr>
        <p:grpSpPr>
          <a:xfrm>
            <a:off x="472380" y="60900"/>
            <a:ext cx="8250555" cy="888365"/>
            <a:chOff x="472380" y="60900"/>
            <a:chExt cx="8250555" cy="888365"/>
          </a:xfrm>
        </p:grpSpPr>
        <p:sp>
          <p:nvSpPr>
            <p:cNvPr id="9" name="object 9"/>
            <p:cNvSpPr/>
            <p:nvPr/>
          </p:nvSpPr>
          <p:spPr>
            <a:xfrm>
              <a:off x="485140" y="73660"/>
              <a:ext cx="8224520" cy="862330"/>
            </a:xfrm>
            <a:custGeom>
              <a:avLst/>
              <a:gdLst/>
              <a:ahLst/>
              <a:cxnLst/>
              <a:rect l="l" t="t" r="r" b="b"/>
              <a:pathLst>
                <a:path w="8224520" h="862330">
                  <a:moveTo>
                    <a:pt x="8088630" y="861060"/>
                  </a:moveTo>
                  <a:lnTo>
                    <a:pt x="137159" y="861060"/>
                  </a:lnTo>
                  <a:lnTo>
                    <a:pt x="143509" y="862330"/>
                  </a:lnTo>
                  <a:lnTo>
                    <a:pt x="8081009" y="862330"/>
                  </a:lnTo>
                  <a:lnTo>
                    <a:pt x="8088630" y="861060"/>
                  </a:lnTo>
                  <a:close/>
                </a:path>
                <a:path w="8224520" h="862330">
                  <a:moveTo>
                    <a:pt x="8096250" y="0"/>
                  </a:moveTo>
                  <a:lnTo>
                    <a:pt x="129539" y="0"/>
                  </a:lnTo>
                  <a:lnTo>
                    <a:pt x="114300" y="2540"/>
                  </a:lnTo>
                  <a:lnTo>
                    <a:pt x="106679" y="5080"/>
                  </a:lnTo>
                  <a:lnTo>
                    <a:pt x="100329" y="6350"/>
                  </a:lnTo>
                  <a:lnTo>
                    <a:pt x="59689" y="26670"/>
                  </a:lnTo>
                  <a:lnTo>
                    <a:pt x="53339" y="31750"/>
                  </a:lnTo>
                  <a:lnTo>
                    <a:pt x="48259" y="35560"/>
                  </a:lnTo>
                  <a:lnTo>
                    <a:pt x="43179" y="41910"/>
                  </a:lnTo>
                  <a:lnTo>
                    <a:pt x="36829" y="46990"/>
                  </a:lnTo>
                  <a:lnTo>
                    <a:pt x="33019" y="52070"/>
                  </a:lnTo>
                  <a:lnTo>
                    <a:pt x="27939" y="58420"/>
                  </a:lnTo>
                  <a:lnTo>
                    <a:pt x="24129" y="64770"/>
                  </a:lnTo>
                  <a:lnTo>
                    <a:pt x="19050" y="71120"/>
                  </a:lnTo>
                  <a:lnTo>
                    <a:pt x="16509" y="77470"/>
                  </a:lnTo>
                  <a:lnTo>
                    <a:pt x="12700" y="85090"/>
                  </a:lnTo>
                  <a:lnTo>
                    <a:pt x="10159" y="91440"/>
                  </a:lnTo>
                  <a:lnTo>
                    <a:pt x="7619" y="99060"/>
                  </a:lnTo>
                  <a:lnTo>
                    <a:pt x="5079" y="105410"/>
                  </a:lnTo>
                  <a:lnTo>
                    <a:pt x="1269" y="128270"/>
                  </a:lnTo>
                  <a:lnTo>
                    <a:pt x="1269" y="135890"/>
                  </a:lnTo>
                  <a:lnTo>
                    <a:pt x="0" y="143510"/>
                  </a:lnTo>
                  <a:lnTo>
                    <a:pt x="0" y="718820"/>
                  </a:lnTo>
                  <a:lnTo>
                    <a:pt x="1269" y="726440"/>
                  </a:lnTo>
                  <a:lnTo>
                    <a:pt x="1269" y="734060"/>
                  </a:lnTo>
                  <a:lnTo>
                    <a:pt x="2539" y="740410"/>
                  </a:lnTo>
                  <a:lnTo>
                    <a:pt x="5079" y="755650"/>
                  </a:lnTo>
                  <a:lnTo>
                    <a:pt x="7619" y="763270"/>
                  </a:lnTo>
                  <a:lnTo>
                    <a:pt x="10159" y="769620"/>
                  </a:lnTo>
                  <a:lnTo>
                    <a:pt x="12700" y="777240"/>
                  </a:lnTo>
                  <a:lnTo>
                    <a:pt x="27939" y="802640"/>
                  </a:lnTo>
                  <a:lnTo>
                    <a:pt x="33019" y="808990"/>
                  </a:lnTo>
                  <a:lnTo>
                    <a:pt x="38100" y="814070"/>
                  </a:lnTo>
                  <a:lnTo>
                    <a:pt x="43179" y="820420"/>
                  </a:lnTo>
                  <a:lnTo>
                    <a:pt x="48259" y="825500"/>
                  </a:lnTo>
                  <a:lnTo>
                    <a:pt x="53339" y="829310"/>
                  </a:lnTo>
                  <a:lnTo>
                    <a:pt x="66039" y="839470"/>
                  </a:lnTo>
                  <a:lnTo>
                    <a:pt x="78739" y="847090"/>
                  </a:lnTo>
                  <a:lnTo>
                    <a:pt x="86359" y="849630"/>
                  </a:lnTo>
                  <a:lnTo>
                    <a:pt x="92709" y="852170"/>
                  </a:lnTo>
                  <a:lnTo>
                    <a:pt x="100329" y="854710"/>
                  </a:lnTo>
                  <a:lnTo>
                    <a:pt x="106679" y="857250"/>
                  </a:lnTo>
                  <a:lnTo>
                    <a:pt x="129539" y="861060"/>
                  </a:lnTo>
                  <a:lnTo>
                    <a:pt x="8096250" y="861060"/>
                  </a:lnTo>
                  <a:lnTo>
                    <a:pt x="8119109" y="857250"/>
                  </a:lnTo>
                  <a:lnTo>
                    <a:pt x="8125459" y="854710"/>
                  </a:lnTo>
                  <a:lnTo>
                    <a:pt x="8133080" y="852170"/>
                  </a:lnTo>
                  <a:lnTo>
                    <a:pt x="8139430" y="849630"/>
                  </a:lnTo>
                  <a:lnTo>
                    <a:pt x="8147050" y="845820"/>
                  </a:lnTo>
                  <a:lnTo>
                    <a:pt x="8166100" y="834390"/>
                  </a:lnTo>
                  <a:lnTo>
                    <a:pt x="8171180" y="829310"/>
                  </a:lnTo>
                  <a:lnTo>
                    <a:pt x="8177530" y="825500"/>
                  </a:lnTo>
                  <a:lnTo>
                    <a:pt x="8182609" y="820420"/>
                  </a:lnTo>
                  <a:lnTo>
                    <a:pt x="8187689" y="814070"/>
                  </a:lnTo>
                  <a:lnTo>
                    <a:pt x="8192769" y="808990"/>
                  </a:lnTo>
                  <a:lnTo>
                    <a:pt x="8197850" y="802640"/>
                  </a:lnTo>
                  <a:lnTo>
                    <a:pt x="8213089" y="777240"/>
                  </a:lnTo>
                  <a:lnTo>
                    <a:pt x="8218169" y="762000"/>
                  </a:lnTo>
                  <a:lnTo>
                    <a:pt x="8219439" y="755650"/>
                  </a:lnTo>
                  <a:lnTo>
                    <a:pt x="8221980" y="748030"/>
                  </a:lnTo>
                  <a:lnTo>
                    <a:pt x="8223250" y="740410"/>
                  </a:lnTo>
                  <a:lnTo>
                    <a:pt x="8224519" y="734060"/>
                  </a:lnTo>
                  <a:lnTo>
                    <a:pt x="8224519" y="128270"/>
                  </a:lnTo>
                  <a:lnTo>
                    <a:pt x="8221980" y="113030"/>
                  </a:lnTo>
                  <a:lnTo>
                    <a:pt x="8219439" y="105410"/>
                  </a:lnTo>
                  <a:lnTo>
                    <a:pt x="8216900" y="99060"/>
                  </a:lnTo>
                  <a:lnTo>
                    <a:pt x="8214359" y="91440"/>
                  </a:lnTo>
                  <a:lnTo>
                    <a:pt x="8192769" y="52070"/>
                  </a:lnTo>
                  <a:lnTo>
                    <a:pt x="8182609" y="41910"/>
                  </a:lnTo>
                  <a:lnTo>
                    <a:pt x="8177530" y="35560"/>
                  </a:lnTo>
                  <a:lnTo>
                    <a:pt x="8171180" y="31750"/>
                  </a:lnTo>
                  <a:lnTo>
                    <a:pt x="8166100" y="26670"/>
                  </a:lnTo>
                  <a:lnTo>
                    <a:pt x="8153400" y="19050"/>
                  </a:lnTo>
                  <a:lnTo>
                    <a:pt x="8145780" y="15240"/>
                  </a:lnTo>
                  <a:lnTo>
                    <a:pt x="8139430" y="11430"/>
                  </a:lnTo>
                  <a:lnTo>
                    <a:pt x="8133080" y="8890"/>
                  </a:lnTo>
                  <a:lnTo>
                    <a:pt x="8125459" y="6350"/>
                  </a:lnTo>
                  <a:lnTo>
                    <a:pt x="8117839" y="5080"/>
                  </a:lnTo>
                  <a:lnTo>
                    <a:pt x="8111489" y="2540"/>
                  </a:lnTo>
                  <a:lnTo>
                    <a:pt x="8096250" y="0"/>
                  </a:lnTo>
                  <a:close/>
                </a:path>
              </a:pathLst>
            </a:custGeom>
            <a:solidFill>
              <a:srgbClr val="009900"/>
            </a:solidFill>
          </p:spPr>
          <p:txBody>
            <a:bodyPr wrap="square" lIns="0" tIns="0" rIns="0" bIns="0" rtlCol="0"/>
            <a:lstStyle/>
            <a:p/>
          </p:txBody>
        </p:sp>
        <p:sp>
          <p:nvSpPr>
            <p:cNvPr id="10" name="object 10"/>
            <p:cNvSpPr/>
            <p:nvPr/>
          </p:nvSpPr>
          <p:spPr>
            <a:xfrm>
              <a:off x="485140" y="73660"/>
              <a:ext cx="8224520" cy="862330"/>
            </a:xfrm>
            <a:custGeom>
              <a:avLst/>
              <a:gdLst/>
              <a:ahLst/>
              <a:cxnLst/>
              <a:rect l="l" t="t" r="r" b="b"/>
              <a:pathLst>
                <a:path w="8224520" h="862330">
                  <a:moveTo>
                    <a:pt x="0" y="143510"/>
                  </a:moveTo>
                  <a:lnTo>
                    <a:pt x="1269" y="135890"/>
                  </a:lnTo>
                  <a:lnTo>
                    <a:pt x="1269" y="128270"/>
                  </a:lnTo>
                  <a:lnTo>
                    <a:pt x="2539" y="120650"/>
                  </a:lnTo>
                  <a:lnTo>
                    <a:pt x="3809" y="113030"/>
                  </a:lnTo>
                  <a:lnTo>
                    <a:pt x="5079" y="105410"/>
                  </a:lnTo>
                  <a:lnTo>
                    <a:pt x="7619" y="99060"/>
                  </a:lnTo>
                  <a:lnTo>
                    <a:pt x="10159" y="91440"/>
                  </a:lnTo>
                  <a:lnTo>
                    <a:pt x="12700" y="85090"/>
                  </a:lnTo>
                  <a:lnTo>
                    <a:pt x="16509" y="77470"/>
                  </a:lnTo>
                  <a:lnTo>
                    <a:pt x="19050" y="71120"/>
                  </a:lnTo>
                  <a:lnTo>
                    <a:pt x="24129" y="64770"/>
                  </a:lnTo>
                  <a:lnTo>
                    <a:pt x="27939" y="58420"/>
                  </a:lnTo>
                  <a:lnTo>
                    <a:pt x="33019" y="52070"/>
                  </a:lnTo>
                  <a:lnTo>
                    <a:pt x="36829" y="46990"/>
                  </a:lnTo>
                  <a:lnTo>
                    <a:pt x="43179" y="41910"/>
                  </a:lnTo>
                  <a:lnTo>
                    <a:pt x="48259" y="35560"/>
                  </a:lnTo>
                  <a:lnTo>
                    <a:pt x="53339" y="31750"/>
                  </a:lnTo>
                  <a:lnTo>
                    <a:pt x="59689" y="26670"/>
                  </a:lnTo>
                  <a:lnTo>
                    <a:pt x="66039" y="22860"/>
                  </a:lnTo>
                  <a:lnTo>
                    <a:pt x="72389" y="19050"/>
                  </a:lnTo>
                  <a:lnTo>
                    <a:pt x="106679" y="5080"/>
                  </a:lnTo>
                  <a:lnTo>
                    <a:pt x="114300" y="2540"/>
                  </a:lnTo>
                  <a:lnTo>
                    <a:pt x="121919" y="1270"/>
                  </a:lnTo>
                  <a:lnTo>
                    <a:pt x="129539" y="0"/>
                  </a:lnTo>
                  <a:lnTo>
                    <a:pt x="137159" y="0"/>
                  </a:lnTo>
                  <a:lnTo>
                    <a:pt x="143509" y="0"/>
                  </a:lnTo>
                  <a:lnTo>
                    <a:pt x="8081009" y="0"/>
                  </a:lnTo>
                  <a:lnTo>
                    <a:pt x="8088630" y="0"/>
                  </a:lnTo>
                  <a:lnTo>
                    <a:pt x="8096250" y="0"/>
                  </a:lnTo>
                  <a:lnTo>
                    <a:pt x="8103869" y="1270"/>
                  </a:lnTo>
                  <a:lnTo>
                    <a:pt x="8111489" y="2540"/>
                  </a:lnTo>
                  <a:lnTo>
                    <a:pt x="8117839" y="5080"/>
                  </a:lnTo>
                  <a:lnTo>
                    <a:pt x="8125459" y="6350"/>
                  </a:lnTo>
                  <a:lnTo>
                    <a:pt x="8133080" y="8890"/>
                  </a:lnTo>
                  <a:lnTo>
                    <a:pt x="8139430" y="11430"/>
                  </a:lnTo>
                  <a:lnTo>
                    <a:pt x="8145780" y="15240"/>
                  </a:lnTo>
                  <a:lnTo>
                    <a:pt x="8153400" y="19050"/>
                  </a:lnTo>
                  <a:lnTo>
                    <a:pt x="8159750" y="22860"/>
                  </a:lnTo>
                  <a:lnTo>
                    <a:pt x="8166100" y="26670"/>
                  </a:lnTo>
                  <a:lnTo>
                    <a:pt x="8171180" y="31750"/>
                  </a:lnTo>
                  <a:lnTo>
                    <a:pt x="8177530" y="35560"/>
                  </a:lnTo>
                  <a:lnTo>
                    <a:pt x="8182609" y="41910"/>
                  </a:lnTo>
                  <a:lnTo>
                    <a:pt x="8187689" y="46990"/>
                  </a:lnTo>
                  <a:lnTo>
                    <a:pt x="8192769" y="52070"/>
                  </a:lnTo>
                  <a:lnTo>
                    <a:pt x="8197850" y="58420"/>
                  </a:lnTo>
                  <a:lnTo>
                    <a:pt x="8201659" y="64770"/>
                  </a:lnTo>
                  <a:lnTo>
                    <a:pt x="8205469" y="71120"/>
                  </a:lnTo>
                  <a:lnTo>
                    <a:pt x="8209280" y="77470"/>
                  </a:lnTo>
                  <a:lnTo>
                    <a:pt x="8213089" y="85090"/>
                  </a:lnTo>
                  <a:lnTo>
                    <a:pt x="8214359" y="91440"/>
                  </a:lnTo>
                  <a:lnTo>
                    <a:pt x="8216900" y="99060"/>
                  </a:lnTo>
                  <a:lnTo>
                    <a:pt x="8219439" y="105410"/>
                  </a:lnTo>
                  <a:lnTo>
                    <a:pt x="8221980" y="113030"/>
                  </a:lnTo>
                  <a:lnTo>
                    <a:pt x="8223250" y="120650"/>
                  </a:lnTo>
                  <a:lnTo>
                    <a:pt x="8224519" y="128270"/>
                  </a:lnTo>
                  <a:lnTo>
                    <a:pt x="8224519" y="135890"/>
                  </a:lnTo>
                  <a:lnTo>
                    <a:pt x="8224519" y="143510"/>
                  </a:lnTo>
                  <a:lnTo>
                    <a:pt x="8224519" y="718820"/>
                  </a:lnTo>
                  <a:lnTo>
                    <a:pt x="8224519" y="726440"/>
                  </a:lnTo>
                  <a:lnTo>
                    <a:pt x="8224519" y="734060"/>
                  </a:lnTo>
                  <a:lnTo>
                    <a:pt x="8223250" y="740410"/>
                  </a:lnTo>
                  <a:lnTo>
                    <a:pt x="8221980" y="748030"/>
                  </a:lnTo>
                  <a:lnTo>
                    <a:pt x="8219439" y="755650"/>
                  </a:lnTo>
                  <a:lnTo>
                    <a:pt x="8218169" y="762000"/>
                  </a:lnTo>
                  <a:lnTo>
                    <a:pt x="8215630" y="769620"/>
                  </a:lnTo>
                  <a:lnTo>
                    <a:pt x="8213089" y="777240"/>
                  </a:lnTo>
                  <a:lnTo>
                    <a:pt x="8209280" y="783590"/>
                  </a:lnTo>
                  <a:lnTo>
                    <a:pt x="8205469" y="789940"/>
                  </a:lnTo>
                  <a:lnTo>
                    <a:pt x="8201659" y="796290"/>
                  </a:lnTo>
                  <a:lnTo>
                    <a:pt x="8197850" y="802640"/>
                  </a:lnTo>
                  <a:lnTo>
                    <a:pt x="8192769" y="808990"/>
                  </a:lnTo>
                  <a:lnTo>
                    <a:pt x="8187689" y="814070"/>
                  </a:lnTo>
                  <a:lnTo>
                    <a:pt x="8182609" y="820420"/>
                  </a:lnTo>
                  <a:lnTo>
                    <a:pt x="8177530" y="825500"/>
                  </a:lnTo>
                  <a:lnTo>
                    <a:pt x="8171180" y="829310"/>
                  </a:lnTo>
                  <a:lnTo>
                    <a:pt x="8166100" y="834390"/>
                  </a:lnTo>
                  <a:lnTo>
                    <a:pt x="8159750" y="838200"/>
                  </a:lnTo>
                  <a:lnTo>
                    <a:pt x="8153400" y="842010"/>
                  </a:lnTo>
                  <a:lnTo>
                    <a:pt x="8147050" y="845820"/>
                  </a:lnTo>
                  <a:lnTo>
                    <a:pt x="8139430" y="849630"/>
                  </a:lnTo>
                  <a:lnTo>
                    <a:pt x="8133080" y="852170"/>
                  </a:lnTo>
                  <a:lnTo>
                    <a:pt x="8125459" y="854710"/>
                  </a:lnTo>
                  <a:lnTo>
                    <a:pt x="8119109" y="857250"/>
                  </a:lnTo>
                  <a:lnTo>
                    <a:pt x="8111489" y="858520"/>
                  </a:lnTo>
                  <a:lnTo>
                    <a:pt x="8103869" y="859790"/>
                  </a:lnTo>
                  <a:lnTo>
                    <a:pt x="8096250" y="861060"/>
                  </a:lnTo>
                  <a:lnTo>
                    <a:pt x="8088630" y="861060"/>
                  </a:lnTo>
                  <a:lnTo>
                    <a:pt x="8081009" y="862330"/>
                  </a:lnTo>
                  <a:lnTo>
                    <a:pt x="143509" y="862330"/>
                  </a:lnTo>
                  <a:lnTo>
                    <a:pt x="137159" y="861060"/>
                  </a:lnTo>
                  <a:lnTo>
                    <a:pt x="129539" y="861060"/>
                  </a:lnTo>
                  <a:lnTo>
                    <a:pt x="121919" y="859790"/>
                  </a:lnTo>
                  <a:lnTo>
                    <a:pt x="114300" y="858520"/>
                  </a:lnTo>
                  <a:lnTo>
                    <a:pt x="106679" y="857250"/>
                  </a:lnTo>
                  <a:lnTo>
                    <a:pt x="100329" y="854710"/>
                  </a:lnTo>
                  <a:lnTo>
                    <a:pt x="92709" y="852170"/>
                  </a:lnTo>
                  <a:lnTo>
                    <a:pt x="86359" y="849630"/>
                  </a:lnTo>
                  <a:lnTo>
                    <a:pt x="78739" y="847090"/>
                  </a:lnTo>
                  <a:lnTo>
                    <a:pt x="72389" y="843280"/>
                  </a:lnTo>
                  <a:lnTo>
                    <a:pt x="66039" y="839470"/>
                  </a:lnTo>
                  <a:lnTo>
                    <a:pt x="59689" y="834390"/>
                  </a:lnTo>
                  <a:lnTo>
                    <a:pt x="53339" y="829310"/>
                  </a:lnTo>
                  <a:lnTo>
                    <a:pt x="48259" y="825500"/>
                  </a:lnTo>
                  <a:lnTo>
                    <a:pt x="43179" y="820420"/>
                  </a:lnTo>
                  <a:lnTo>
                    <a:pt x="38100" y="814070"/>
                  </a:lnTo>
                  <a:lnTo>
                    <a:pt x="33019" y="808990"/>
                  </a:lnTo>
                  <a:lnTo>
                    <a:pt x="27939" y="802640"/>
                  </a:lnTo>
                  <a:lnTo>
                    <a:pt x="24129" y="796290"/>
                  </a:lnTo>
                  <a:lnTo>
                    <a:pt x="20319" y="789940"/>
                  </a:lnTo>
                  <a:lnTo>
                    <a:pt x="16509" y="783590"/>
                  </a:lnTo>
                  <a:lnTo>
                    <a:pt x="12700" y="777240"/>
                  </a:lnTo>
                  <a:lnTo>
                    <a:pt x="10159" y="769620"/>
                  </a:lnTo>
                  <a:lnTo>
                    <a:pt x="7619" y="763270"/>
                  </a:lnTo>
                  <a:lnTo>
                    <a:pt x="5079" y="755650"/>
                  </a:lnTo>
                  <a:lnTo>
                    <a:pt x="3809" y="748030"/>
                  </a:lnTo>
                  <a:lnTo>
                    <a:pt x="2539" y="740410"/>
                  </a:lnTo>
                  <a:lnTo>
                    <a:pt x="1269" y="734060"/>
                  </a:lnTo>
                  <a:lnTo>
                    <a:pt x="1269" y="726440"/>
                  </a:lnTo>
                  <a:lnTo>
                    <a:pt x="0" y="718820"/>
                  </a:lnTo>
                  <a:lnTo>
                    <a:pt x="0" y="143510"/>
                  </a:lnTo>
                  <a:close/>
                </a:path>
              </a:pathLst>
            </a:custGeom>
            <a:ln w="25518">
              <a:solidFill>
                <a:srgbClr val="FFFFFF"/>
              </a:solidFill>
            </a:ln>
          </p:spPr>
          <p:txBody>
            <a:bodyPr wrap="square" lIns="0" tIns="0" rIns="0" bIns="0" rtlCol="0"/>
            <a:lstStyle/>
            <a:p/>
          </p:txBody>
        </p:sp>
        <p:sp>
          <p:nvSpPr>
            <p:cNvPr id="11" name="object 11"/>
            <p:cNvSpPr/>
            <p:nvPr/>
          </p:nvSpPr>
          <p:spPr>
            <a:xfrm>
              <a:off x="472376" y="60908"/>
              <a:ext cx="8250555" cy="888365"/>
            </a:xfrm>
            <a:custGeom>
              <a:avLst/>
              <a:gdLst/>
              <a:ahLst/>
              <a:cxnLst/>
              <a:rect l="l" t="t" r="r" b="b"/>
              <a:pathLst>
                <a:path w="8250555" h="888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8365">
                  <a:moveTo>
                    <a:pt x="8250034" y="875080"/>
                  </a:moveTo>
                  <a:lnTo>
                    <a:pt x="8246300" y="866063"/>
                  </a:lnTo>
                  <a:lnTo>
                    <a:pt x="8237283" y="862330"/>
                  </a:lnTo>
                  <a:lnTo>
                    <a:pt x="8228254" y="866063"/>
                  </a:lnTo>
                  <a:lnTo>
                    <a:pt x="8224520" y="875080"/>
                  </a:lnTo>
                  <a:lnTo>
                    <a:pt x="8228254" y="884110"/>
                  </a:lnTo>
                  <a:lnTo>
                    <a:pt x="8237283" y="887844"/>
                  </a:lnTo>
                  <a:lnTo>
                    <a:pt x="8246300" y="884110"/>
                  </a:lnTo>
                  <a:lnTo>
                    <a:pt x="8250034" y="875080"/>
                  </a:lnTo>
                  <a:close/>
                </a:path>
              </a:pathLst>
            </a:custGeom>
            <a:solidFill>
              <a:srgbClr val="FFFFFF"/>
            </a:solidFill>
          </p:spPr>
          <p:txBody>
            <a:bodyPr wrap="square" lIns="0" tIns="0" rIns="0" bIns="0" rtlCol="0"/>
            <a:lstStyle/>
            <a:p/>
          </p:txBody>
        </p:sp>
      </p:grpSp>
      <p:sp>
        <p:nvSpPr>
          <p:cNvPr id="12" name="object 12"/>
          <p:cNvSpPr txBox="1"/>
          <p:nvPr/>
        </p:nvSpPr>
        <p:spPr>
          <a:xfrm>
            <a:off x="3440429" y="368300"/>
            <a:ext cx="1974850" cy="452120"/>
          </a:xfrm>
          <a:prstGeom prst="rect">
            <a:avLst/>
          </a:prstGeom>
        </p:spPr>
        <p:txBody>
          <a:bodyPr vert="horz" wrap="square" lIns="0" tIns="12700" rIns="0" bIns="0" rtlCol="0">
            <a:spAutoFit/>
          </a:bodyPr>
          <a:lstStyle/>
          <a:p>
            <a:pPr marL="12700">
              <a:lnSpc>
                <a:spcPct val="100000"/>
              </a:lnSpc>
              <a:spcBef>
                <a:spcPts val="100"/>
              </a:spcBef>
            </a:pPr>
            <a:r>
              <a:rPr sz="2800" i="1" dirty="0">
                <a:solidFill>
                  <a:srgbClr val="FFFFFF"/>
                </a:solidFill>
                <a:latin typeface="Calibri" panose="020F0502020204030204"/>
                <a:cs typeface="Calibri" panose="020F0502020204030204"/>
              </a:rPr>
              <a:t>γ)</a:t>
            </a:r>
            <a:r>
              <a:rPr sz="2800" i="1" spc="-10" dirty="0">
                <a:solidFill>
                  <a:srgbClr val="FFFFFF"/>
                </a:solidFill>
                <a:latin typeface="Calibri" panose="020F0502020204030204"/>
                <a:cs typeface="Calibri" panose="020F0502020204030204"/>
              </a:rPr>
              <a:t> Λειτουργία</a:t>
            </a:r>
            <a:endParaRPr sz="2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6880" y="875029"/>
            <a:ext cx="8220075" cy="5765489"/>
          </a:xfrm>
          <a:prstGeom prst="rect">
            <a:avLst/>
          </a:prstGeom>
        </p:spPr>
        <p:txBody>
          <a:bodyPr vert="horz" wrap="square" lIns="0" tIns="7620" rIns="0" bIns="0" rtlCol="0">
            <a:spAutoFit/>
          </a:bodyPr>
          <a:lstStyle/>
          <a:p>
            <a:pPr marL="12700" marR="7620">
              <a:lnSpc>
                <a:spcPct val="101000"/>
              </a:lnSpc>
              <a:spcBef>
                <a:spcPts val="60"/>
              </a:spcBef>
            </a:pPr>
            <a:r>
              <a:rPr sz="2200" b="1" dirty="0">
                <a:latin typeface="Calibri" panose="020F0502020204030204"/>
                <a:cs typeface="Calibri" panose="020F0502020204030204"/>
              </a:rPr>
              <a:t>Η</a:t>
            </a:r>
            <a:r>
              <a:rPr sz="2200" b="1" spc="-55" dirty="0">
                <a:latin typeface="Calibri" panose="020F0502020204030204"/>
                <a:cs typeface="Calibri" panose="020F0502020204030204"/>
              </a:rPr>
              <a:t> </a:t>
            </a:r>
            <a:r>
              <a:rPr sz="2200" b="1" spc="-10" dirty="0">
                <a:latin typeface="Calibri" panose="020F0502020204030204"/>
                <a:cs typeface="Calibri" panose="020F0502020204030204"/>
              </a:rPr>
              <a:t>ΛΕΙΤΟΥΡΓΙΑ</a:t>
            </a:r>
            <a:r>
              <a:rPr sz="2200" b="1" spc="-25" dirty="0">
                <a:latin typeface="Calibri" panose="020F0502020204030204"/>
                <a:cs typeface="Calibri" panose="020F0502020204030204"/>
              </a:rPr>
              <a:t> </a:t>
            </a:r>
            <a:r>
              <a:rPr sz="2200" b="1">
                <a:latin typeface="Calibri" panose="020F0502020204030204"/>
                <a:cs typeface="Calibri" panose="020F0502020204030204"/>
              </a:rPr>
              <a:t>ΤΗΣ</a:t>
            </a:r>
            <a:r>
              <a:rPr sz="2200" b="1" spc="-40">
                <a:latin typeface="Calibri" panose="020F0502020204030204"/>
                <a:cs typeface="Calibri" panose="020F0502020204030204"/>
              </a:rPr>
              <a:t> </a:t>
            </a:r>
            <a:r>
              <a:rPr sz="2200" b="1" smtClean="0">
                <a:latin typeface="Calibri" panose="020F0502020204030204"/>
                <a:cs typeface="Calibri" panose="020F0502020204030204"/>
              </a:rPr>
              <a:t>ΕΓΧΥΣ</a:t>
            </a:r>
            <a:r>
              <a:rPr lang="el-GR" sz="2200" b="1" dirty="0" smtClean="0">
                <a:latin typeface="Calibri" panose="020F0502020204030204"/>
                <a:cs typeface="Calibri" panose="020F0502020204030204"/>
              </a:rPr>
              <a:t>Η</a:t>
            </a:r>
            <a:r>
              <a:rPr sz="2200" b="1" smtClean="0">
                <a:latin typeface="Calibri" panose="020F0502020204030204"/>
                <a:cs typeface="Calibri" panose="020F0502020204030204"/>
              </a:rPr>
              <a:t>Σ</a:t>
            </a:r>
            <a:r>
              <a:rPr sz="2200" b="1" spc="-30" smtClean="0">
                <a:latin typeface="Calibri" panose="020F0502020204030204"/>
                <a:cs typeface="Calibri" panose="020F0502020204030204"/>
              </a:rPr>
              <a:t> </a:t>
            </a:r>
            <a:r>
              <a:rPr sz="2200" b="1" spc="-20" dirty="0">
                <a:latin typeface="Calibri" panose="020F0502020204030204"/>
                <a:cs typeface="Calibri" panose="020F0502020204030204"/>
              </a:rPr>
              <a:t>ΣΤΗΡΙΖΕΤΑΙ</a:t>
            </a:r>
            <a:r>
              <a:rPr sz="2200" b="1" spc="-30" dirty="0">
                <a:latin typeface="Calibri" panose="020F0502020204030204"/>
                <a:cs typeface="Calibri" panose="020F0502020204030204"/>
              </a:rPr>
              <a:t> </a:t>
            </a:r>
            <a:r>
              <a:rPr sz="2200" b="1" dirty="0">
                <a:latin typeface="Calibri" panose="020F0502020204030204"/>
                <a:cs typeface="Calibri" panose="020F0502020204030204"/>
              </a:rPr>
              <a:t>ΣΤΗ</a:t>
            </a:r>
            <a:r>
              <a:rPr sz="2200" b="1" spc="-40" dirty="0">
                <a:latin typeface="Calibri" panose="020F0502020204030204"/>
                <a:cs typeface="Calibri" panose="020F0502020204030204"/>
              </a:rPr>
              <a:t> </a:t>
            </a:r>
            <a:r>
              <a:rPr sz="2200" b="1" dirty="0">
                <a:latin typeface="Calibri" panose="020F0502020204030204"/>
                <a:cs typeface="Calibri" panose="020F0502020204030204"/>
              </a:rPr>
              <a:t>ΔΙΑΔΟΣΗ</a:t>
            </a:r>
            <a:r>
              <a:rPr sz="2200" b="1" spc="-35" dirty="0">
                <a:latin typeface="Calibri" panose="020F0502020204030204"/>
                <a:cs typeface="Calibri" panose="020F0502020204030204"/>
              </a:rPr>
              <a:t> </a:t>
            </a:r>
            <a:r>
              <a:rPr sz="2200" b="1" dirty="0">
                <a:latin typeface="Calibri" panose="020F0502020204030204"/>
                <a:cs typeface="Calibri" panose="020F0502020204030204"/>
              </a:rPr>
              <a:t>ΤΩΝ</a:t>
            </a:r>
            <a:r>
              <a:rPr sz="2200" b="1" spc="-30" dirty="0">
                <a:latin typeface="Calibri" panose="020F0502020204030204"/>
                <a:cs typeface="Calibri" panose="020F0502020204030204"/>
              </a:rPr>
              <a:t> </a:t>
            </a:r>
            <a:r>
              <a:rPr sz="2200" b="1" spc="-10" dirty="0">
                <a:latin typeface="Calibri" panose="020F0502020204030204"/>
                <a:cs typeface="Calibri" panose="020F0502020204030204"/>
              </a:rPr>
              <a:t>ΚΥΜΑΤΩΝ </a:t>
            </a:r>
            <a:r>
              <a:rPr sz="2200" b="1" dirty="0">
                <a:latin typeface="Calibri" panose="020F0502020204030204"/>
                <a:cs typeface="Calibri" panose="020F0502020204030204"/>
              </a:rPr>
              <a:t>ΠΙΕΣΗΣ.</a:t>
            </a:r>
            <a:r>
              <a:rPr sz="2200" b="1" spc="-50" dirty="0">
                <a:latin typeface="Calibri" panose="020F0502020204030204"/>
                <a:cs typeface="Calibri" panose="020F0502020204030204"/>
              </a:rPr>
              <a:t> ΕΞΑΡΤΑΤΑΙ,</a:t>
            </a:r>
            <a:r>
              <a:rPr sz="2200" b="1" spc="-45" dirty="0">
                <a:latin typeface="Calibri" panose="020F0502020204030204"/>
                <a:cs typeface="Calibri" panose="020F0502020204030204"/>
              </a:rPr>
              <a:t> </a:t>
            </a:r>
            <a:r>
              <a:rPr sz="2200" b="1" dirty="0">
                <a:latin typeface="Calibri" panose="020F0502020204030204"/>
                <a:cs typeface="Calibri" panose="020F0502020204030204"/>
              </a:rPr>
              <a:t>ΕΠΟΜΕΝΩΣ,</a:t>
            </a:r>
            <a:r>
              <a:rPr sz="2200" b="1" spc="-35"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40" dirty="0">
                <a:latin typeface="Calibri" panose="020F0502020204030204"/>
                <a:cs typeface="Calibri" panose="020F0502020204030204"/>
              </a:rPr>
              <a:t> </a:t>
            </a:r>
            <a:r>
              <a:rPr sz="2200" b="1" dirty="0">
                <a:latin typeface="Calibri" panose="020F0502020204030204"/>
                <a:cs typeface="Calibri" panose="020F0502020204030204"/>
              </a:rPr>
              <a:t>ΤΗΝ</a:t>
            </a:r>
            <a:r>
              <a:rPr sz="2200" b="1" spc="-35" dirty="0">
                <a:latin typeface="Calibri" panose="020F0502020204030204"/>
                <a:cs typeface="Calibri" panose="020F0502020204030204"/>
              </a:rPr>
              <a:t> </a:t>
            </a:r>
            <a:r>
              <a:rPr sz="2200" b="1" dirty="0">
                <a:latin typeface="Calibri" panose="020F0502020204030204"/>
                <a:cs typeface="Calibri" panose="020F0502020204030204"/>
              </a:rPr>
              <a:t>ΑΚΑΜΨΙΑ</a:t>
            </a:r>
            <a:r>
              <a:rPr sz="2200" b="1" spc="-35" dirty="0">
                <a:latin typeface="Calibri" panose="020F0502020204030204"/>
                <a:cs typeface="Calibri" panose="020F0502020204030204"/>
              </a:rPr>
              <a:t> </a:t>
            </a:r>
            <a:r>
              <a:rPr sz="2200" b="1">
                <a:latin typeface="Calibri" panose="020F0502020204030204"/>
                <a:cs typeface="Calibri" panose="020F0502020204030204"/>
              </a:rPr>
              <a:t>ΤΩΝ</a:t>
            </a:r>
            <a:r>
              <a:rPr sz="2200" b="1" spc="-35">
                <a:latin typeface="Calibri" panose="020F0502020204030204"/>
                <a:cs typeface="Calibri" panose="020F0502020204030204"/>
              </a:rPr>
              <a:t> </a:t>
            </a:r>
            <a:r>
              <a:rPr sz="2200" b="1" spc="-10" smtClean="0">
                <a:latin typeface="Calibri" panose="020F0502020204030204"/>
                <a:cs typeface="Calibri" panose="020F0502020204030204"/>
              </a:rPr>
              <a:t>ΕΠΙΜΕΡΟΥΣ </a:t>
            </a:r>
            <a:r>
              <a:rPr sz="2200" b="1" spc="-20" dirty="0">
                <a:latin typeface="Calibri" panose="020F0502020204030204"/>
                <a:cs typeface="Calibri" panose="020F0502020204030204"/>
              </a:rPr>
              <a:t>ΥΠΟΣΥΣΤΗΜΑΤΩΝ</a:t>
            </a:r>
            <a:r>
              <a:rPr sz="2200" b="1" spc="-35" dirty="0">
                <a:latin typeface="Calibri" panose="020F0502020204030204"/>
                <a:cs typeface="Calibri" panose="020F0502020204030204"/>
              </a:rPr>
              <a:t> </a:t>
            </a:r>
            <a:r>
              <a:rPr sz="2200" b="1" dirty="0">
                <a:latin typeface="Calibri" panose="020F0502020204030204"/>
                <a:cs typeface="Calibri" panose="020F0502020204030204"/>
              </a:rPr>
              <a:t>ΚΑΙ</a:t>
            </a:r>
            <a:r>
              <a:rPr sz="2200" b="1" spc="-30" dirty="0">
                <a:latin typeface="Calibri" panose="020F0502020204030204"/>
                <a:cs typeface="Calibri" panose="020F0502020204030204"/>
              </a:rPr>
              <a:t> </a:t>
            </a:r>
            <a:r>
              <a:rPr sz="2200" b="1" dirty="0">
                <a:latin typeface="Calibri" panose="020F0502020204030204"/>
                <a:cs typeface="Calibri" panose="020F0502020204030204"/>
              </a:rPr>
              <a:t>ΑΠΟ</a:t>
            </a:r>
            <a:r>
              <a:rPr sz="2200" b="1" spc="-25" dirty="0">
                <a:latin typeface="Calibri" panose="020F0502020204030204"/>
                <a:cs typeface="Calibri" panose="020F0502020204030204"/>
              </a:rPr>
              <a:t> </a:t>
            </a:r>
            <a:r>
              <a:rPr sz="2200" b="1" dirty="0">
                <a:latin typeface="Calibri" panose="020F0502020204030204"/>
                <a:cs typeface="Calibri" panose="020F0502020204030204"/>
              </a:rPr>
              <a:t>ΤΗ</a:t>
            </a:r>
            <a:r>
              <a:rPr sz="2200" b="1" spc="-30" dirty="0">
                <a:latin typeface="Calibri" panose="020F0502020204030204"/>
                <a:cs typeface="Calibri" panose="020F0502020204030204"/>
              </a:rPr>
              <a:t> </a:t>
            </a:r>
            <a:r>
              <a:rPr sz="2200" b="1" spc="-20" dirty="0">
                <a:latin typeface="Calibri" panose="020F0502020204030204"/>
                <a:cs typeface="Calibri" panose="020F0502020204030204"/>
              </a:rPr>
              <a:t>ΣΥΜΠΙΕΣΤΟΤΗΤΑ</a:t>
            </a:r>
            <a:r>
              <a:rPr sz="2200" b="1" spc="-25" dirty="0">
                <a:latin typeface="Calibri" panose="020F0502020204030204"/>
                <a:cs typeface="Calibri" panose="020F0502020204030204"/>
              </a:rPr>
              <a:t> </a:t>
            </a:r>
            <a:r>
              <a:rPr sz="2200" b="1" spc="-10" dirty="0">
                <a:latin typeface="Calibri" panose="020F0502020204030204"/>
                <a:cs typeface="Calibri" panose="020F0502020204030204"/>
              </a:rPr>
              <a:t>ΤΟΥ</a:t>
            </a:r>
            <a:r>
              <a:rPr sz="2200" b="1" spc="-25" dirty="0">
                <a:latin typeface="Calibri" panose="020F0502020204030204"/>
                <a:cs typeface="Calibri" panose="020F0502020204030204"/>
              </a:rPr>
              <a:t> </a:t>
            </a:r>
            <a:r>
              <a:rPr sz="2200" b="1" spc="-60" dirty="0">
                <a:latin typeface="Calibri" panose="020F0502020204030204"/>
                <a:cs typeface="Calibri" panose="020F0502020204030204"/>
              </a:rPr>
              <a:t>ΚΑΥΣΙΜΟΥ</a:t>
            </a:r>
            <a:r>
              <a:rPr sz="2200" b="1" spc="-60">
                <a:latin typeface="Calibri" panose="020F0502020204030204"/>
                <a:cs typeface="Calibri" panose="020F0502020204030204"/>
              </a:rPr>
              <a:t>.</a:t>
            </a:r>
            <a:r>
              <a:rPr sz="2200" b="1" spc="-25">
                <a:latin typeface="Calibri" panose="020F0502020204030204"/>
                <a:cs typeface="Calibri" panose="020F0502020204030204"/>
              </a:rPr>
              <a:t> </a:t>
            </a:r>
            <a:endParaRPr lang="el-GR" sz="2200" b="1" spc="-25" dirty="0" smtClean="0">
              <a:latin typeface="Calibri" panose="020F0502020204030204"/>
              <a:cs typeface="Calibri" panose="020F0502020204030204"/>
            </a:endParaRPr>
          </a:p>
          <a:p>
            <a:pPr marL="12700" marR="7620">
              <a:lnSpc>
                <a:spcPct val="101000"/>
              </a:lnSpc>
              <a:spcBef>
                <a:spcPts val="60"/>
              </a:spcBef>
            </a:pPr>
            <a:r>
              <a:rPr sz="2200" b="1" spc="-20" smtClean="0">
                <a:latin typeface="Calibri" panose="020F0502020204030204"/>
                <a:cs typeface="Calibri" panose="020F0502020204030204"/>
              </a:rPr>
              <a:t>ΕΠΙ</a:t>
            </a:r>
            <a:r>
              <a:rPr sz="2200" b="1" smtClean="0">
                <a:latin typeface="Calibri" panose="020F0502020204030204"/>
                <a:cs typeface="Calibri" panose="020F0502020204030204"/>
              </a:rPr>
              <a:t>ΠΛΕΟΝ</a:t>
            </a:r>
            <a:r>
              <a:rPr sz="2200" b="1" dirty="0">
                <a:latin typeface="Calibri" panose="020F0502020204030204"/>
                <a:cs typeface="Calibri" panose="020F0502020204030204"/>
              </a:rPr>
              <a:t>,</a:t>
            </a:r>
            <a:r>
              <a:rPr sz="2200" b="1" spc="-70" dirty="0">
                <a:latin typeface="Calibri" panose="020F0502020204030204"/>
                <a:cs typeface="Calibri" panose="020F0502020204030204"/>
              </a:rPr>
              <a:t> </a:t>
            </a:r>
            <a:r>
              <a:rPr sz="2200" b="1" dirty="0">
                <a:latin typeface="Calibri" panose="020F0502020204030204"/>
                <a:cs typeface="Calibri" panose="020F0502020204030204"/>
              </a:rPr>
              <a:t>ΥΠΑΡΧΕΙ</a:t>
            </a:r>
            <a:r>
              <a:rPr sz="2200" b="1" spc="-55" dirty="0">
                <a:latin typeface="Calibri" panose="020F0502020204030204"/>
                <a:cs typeface="Calibri" panose="020F0502020204030204"/>
              </a:rPr>
              <a:t> </a:t>
            </a:r>
            <a:r>
              <a:rPr sz="2200" b="1" dirty="0">
                <a:latin typeface="Calibri" panose="020F0502020204030204"/>
                <a:cs typeface="Calibri" panose="020F0502020204030204"/>
              </a:rPr>
              <a:t>ΚΑΙ</a:t>
            </a:r>
            <a:r>
              <a:rPr sz="2200" b="1" spc="-55" dirty="0">
                <a:latin typeface="Calibri" panose="020F0502020204030204"/>
                <a:cs typeface="Calibri" panose="020F0502020204030204"/>
              </a:rPr>
              <a:t> </a:t>
            </a:r>
            <a:r>
              <a:rPr sz="2200" b="1" dirty="0">
                <a:latin typeface="Calibri" panose="020F0502020204030204"/>
                <a:cs typeface="Calibri" panose="020F0502020204030204"/>
              </a:rPr>
              <a:t>Ο</a:t>
            </a:r>
            <a:r>
              <a:rPr sz="2200" b="1" spc="-55" dirty="0">
                <a:latin typeface="Calibri" panose="020F0502020204030204"/>
                <a:cs typeface="Calibri" panose="020F0502020204030204"/>
              </a:rPr>
              <a:t> </a:t>
            </a:r>
            <a:r>
              <a:rPr sz="2200" b="1" spc="-30" dirty="0">
                <a:latin typeface="Calibri" panose="020F0502020204030204"/>
                <a:cs typeface="Calibri" panose="020F0502020204030204"/>
              </a:rPr>
              <a:t>ΠΑΡΑΓΟΝΤΑΣ</a:t>
            </a:r>
            <a:r>
              <a:rPr sz="2200" b="1" spc="-50" dirty="0">
                <a:latin typeface="Calibri" panose="020F0502020204030204"/>
                <a:cs typeface="Calibri" panose="020F0502020204030204"/>
              </a:rPr>
              <a:t> </a:t>
            </a:r>
            <a:r>
              <a:rPr sz="2200" b="1" spc="-10" dirty="0">
                <a:latin typeface="Calibri" panose="020F0502020204030204"/>
                <a:cs typeface="Calibri" panose="020F0502020204030204"/>
              </a:rPr>
              <a:t>ΤΟΥ</a:t>
            </a:r>
            <a:r>
              <a:rPr sz="2200" b="1" spc="-60" dirty="0">
                <a:latin typeface="Calibri" panose="020F0502020204030204"/>
                <a:cs typeface="Calibri" panose="020F0502020204030204"/>
              </a:rPr>
              <a:t> </a:t>
            </a:r>
            <a:r>
              <a:rPr sz="2200" b="1" dirty="0">
                <a:latin typeface="Calibri" panose="020F0502020204030204"/>
                <a:cs typeface="Calibri" panose="020F0502020204030204"/>
              </a:rPr>
              <a:t>ΤΥΧΑΙΟΥ</a:t>
            </a:r>
            <a:r>
              <a:rPr sz="2200" b="1" spc="-60" dirty="0">
                <a:latin typeface="Calibri" panose="020F0502020204030204"/>
                <a:cs typeface="Calibri" panose="020F0502020204030204"/>
              </a:rPr>
              <a:t> </a:t>
            </a:r>
            <a:r>
              <a:rPr sz="2200" b="1" dirty="0">
                <a:latin typeface="Calibri" panose="020F0502020204030204"/>
                <a:cs typeface="Calibri" panose="020F0502020204030204"/>
              </a:rPr>
              <a:t>ΣΤΗΝ</a:t>
            </a:r>
            <a:r>
              <a:rPr sz="2200" b="1" spc="-60" dirty="0">
                <a:latin typeface="Calibri" panose="020F0502020204030204"/>
                <a:cs typeface="Calibri" panose="020F0502020204030204"/>
              </a:rPr>
              <a:t> </a:t>
            </a:r>
            <a:r>
              <a:rPr sz="2200" b="1">
                <a:latin typeface="Calibri" panose="020F0502020204030204"/>
                <a:cs typeface="Calibri" panose="020F0502020204030204"/>
              </a:rPr>
              <a:t>ΟΛΗ</a:t>
            </a:r>
            <a:r>
              <a:rPr sz="2200" b="1" spc="-60">
                <a:latin typeface="Calibri" panose="020F0502020204030204"/>
                <a:cs typeface="Calibri" panose="020F0502020204030204"/>
              </a:rPr>
              <a:t> </a:t>
            </a:r>
            <a:r>
              <a:rPr sz="2200" b="1" spc="-10" smtClean="0">
                <a:latin typeface="Calibri" panose="020F0502020204030204"/>
                <a:cs typeface="Calibri" panose="020F0502020204030204"/>
              </a:rPr>
              <a:t>ΔΙΑΔΙΚΑΣΙΑ</a:t>
            </a:r>
            <a:r>
              <a:rPr sz="2200" b="1" spc="-10" dirty="0">
                <a:latin typeface="Calibri" panose="020F0502020204030204"/>
                <a:cs typeface="Calibri" panose="020F0502020204030204"/>
              </a:rPr>
              <a:t>.</a:t>
            </a:r>
            <a:endParaRPr sz="2200">
              <a:latin typeface="Calibri" panose="020F0502020204030204"/>
              <a:cs typeface="Calibri" panose="020F0502020204030204"/>
            </a:endParaRPr>
          </a:p>
          <a:p>
            <a:pPr>
              <a:lnSpc>
                <a:spcPct val="100000"/>
              </a:lnSpc>
              <a:spcBef>
                <a:spcPts val="25"/>
              </a:spcBef>
            </a:pPr>
            <a:endParaRPr sz="2200">
              <a:latin typeface="Calibri" panose="020F0502020204030204"/>
              <a:cs typeface="Calibri" panose="020F0502020204030204"/>
            </a:endParaRPr>
          </a:p>
          <a:p>
            <a:pPr marL="76200">
              <a:lnSpc>
                <a:spcPct val="100000"/>
              </a:lnSpc>
            </a:pPr>
            <a:r>
              <a:rPr sz="2200" b="1" spc="-10" dirty="0">
                <a:latin typeface="Calibri" panose="020F0502020204030204"/>
                <a:cs typeface="Calibri" panose="020F0502020204030204"/>
              </a:rPr>
              <a:t>ΣΥΝΕΠΩΣ.....</a:t>
            </a:r>
            <a:endParaRPr sz="2200">
              <a:latin typeface="Calibri" panose="020F0502020204030204"/>
              <a:cs typeface="Calibri" panose="020F0502020204030204"/>
            </a:endParaRPr>
          </a:p>
          <a:p>
            <a:pPr marL="12700" marR="5080" indent="63500">
              <a:lnSpc>
                <a:spcPts val="2680"/>
              </a:lnSpc>
              <a:spcBef>
                <a:spcPts val="85"/>
              </a:spcBef>
            </a:pPr>
            <a:r>
              <a:rPr sz="2200" b="1" dirty="0">
                <a:solidFill>
                  <a:srgbClr val="0000CC"/>
                </a:solidFill>
                <a:latin typeface="Calibri" panose="020F0502020204030204"/>
                <a:cs typeface="Calibri" panose="020F0502020204030204"/>
              </a:rPr>
              <a:t>ΚΑΘΕ</a:t>
            </a:r>
            <a:r>
              <a:rPr sz="2200" b="1" spc="-60" dirty="0">
                <a:solidFill>
                  <a:srgbClr val="0000CC"/>
                </a:solidFill>
                <a:latin typeface="Calibri" panose="020F0502020204030204"/>
                <a:cs typeface="Calibri" panose="020F0502020204030204"/>
              </a:rPr>
              <a:t> </a:t>
            </a:r>
            <a:r>
              <a:rPr sz="2200" b="1">
                <a:solidFill>
                  <a:srgbClr val="0000CC"/>
                </a:solidFill>
                <a:latin typeface="Calibri" panose="020F0502020204030204"/>
                <a:cs typeface="Calibri" panose="020F0502020204030204"/>
              </a:rPr>
              <a:t>ΚΥΚΛΟΣ</a:t>
            </a:r>
            <a:r>
              <a:rPr sz="2200" b="1" spc="-50">
                <a:solidFill>
                  <a:srgbClr val="0000CC"/>
                </a:solidFill>
                <a:latin typeface="Calibri" panose="020F0502020204030204"/>
                <a:cs typeface="Calibri" panose="020F0502020204030204"/>
              </a:rPr>
              <a:t> </a:t>
            </a:r>
            <a:r>
              <a:rPr sz="2200" b="1" smtClean="0">
                <a:solidFill>
                  <a:srgbClr val="0000CC"/>
                </a:solidFill>
                <a:latin typeface="Calibri" panose="020F0502020204030204"/>
                <a:cs typeface="Calibri" panose="020F0502020204030204"/>
              </a:rPr>
              <a:t>ΕΓΧΥΣ</a:t>
            </a:r>
            <a:r>
              <a:rPr lang="el-GR" sz="2200" b="1" dirty="0" smtClean="0">
                <a:solidFill>
                  <a:srgbClr val="0000CC"/>
                </a:solidFill>
                <a:latin typeface="Calibri" panose="020F0502020204030204"/>
                <a:cs typeface="Calibri" panose="020F0502020204030204"/>
              </a:rPr>
              <a:t>Η</a:t>
            </a:r>
            <a:r>
              <a:rPr sz="2200" b="1" smtClean="0">
                <a:solidFill>
                  <a:srgbClr val="0000CC"/>
                </a:solidFill>
                <a:latin typeface="Calibri" panose="020F0502020204030204"/>
                <a:cs typeface="Calibri" panose="020F0502020204030204"/>
              </a:rPr>
              <a:t>Σ</a:t>
            </a:r>
            <a:r>
              <a:rPr sz="2200" b="1" spc="-50" smtClean="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ΔΕΝ</a:t>
            </a:r>
            <a:r>
              <a:rPr sz="2200" b="1" spc="-45" dirty="0">
                <a:solidFill>
                  <a:srgbClr val="0000CC"/>
                </a:solidFill>
                <a:latin typeface="Calibri" panose="020F0502020204030204"/>
                <a:cs typeface="Calibri" panose="020F0502020204030204"/>
              </a:rPr>
              <a:t> </a:t>
            </a:r>
            <a:r>
              <a:rPr sz="2200" b="1" spc="-50" dirty="0">
                <a:solidFill>
                  <a:srgbClr val="0000CC"/>
                </a:solidFill>
                <a:latin typeface="Calibri" panose="020F0502020204030204"/>
                <a:cs typeface="Calibri" panose="020F0502020204030204"/>
              </a:rPr>
              <a:t>ΤΑΥΤΙΖΕΤΑΙ</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ΜΕ</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ΤΟΝ</a:t>
            </a:r>
            <a:r>
              <a:rPr sz="2200" b="1" spc="-45"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ΠΡΟΗΓΟΥΜΕΝΟ</a:t>
            </a:r>
            <a:r>
              <a:rPr sz="2200" b="1" spc="-40" dirty="0">
                <a:solidFill>
                  <a:srgbClr val="0000CC"/>
                </a:solidFill>
                <a:latin typeface="Calibri" panose="020F0502020204030204"/>
                <a:cs typeface="Calibri" panose="020F0502020204030204"/>
              </a:rPr>
              <a:t> </a:t>
            </a:r>
            <a:r>
              <a:rPr sz="2200" b="1" spc="-25" dirty="0">
                <a:solidFill>
                  <a:srgbClr val="0000CC"/>
                </a:solidFill>
                <a:latin typeface="Calibri" panose="020F0502020204030204"/>
                <a:cs typeface="Calibri" panose="020F0502020204030204"/>
              </a:rPr>
              <a:t>ΚΑΙ </a:t>
            </a:r>
            <a:r>
              <a:rPr sz="2200" b="1" dirty="0">
                <a:solidFill>
                  <a:srgbClr val="0000CC"/>
                </a:solidFill>
                <a:latin typeface="Calibri" panose="020F0502020204030204"/>
                <a:cs typeface="Calibri" panose="020F0502020204030204"/>
              </a:rPr>
              <a:t>ΤΟΝ</a:t>
            </a:r>
            <a:r>
              <a:rPr sz="2200" b="1" spc="-4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ΕΠΟΜΕΝΟ,</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ΕΝΩ</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ΔΕΝ</a:t>
            </a:r>
            <a:r>
              <a:rPr sz="2200" b="1" spc="-45" dirty="0">
                <a:solidFill>
                  <a:srgbClr val="0000CC"/>
                </a:solidFill>
                <a:latin typeface="Calibri" panose="020F0502020204030204"/>
                <a:cs typeface="Calibri" panose="020F0502020204030204"/>
              </a:rPr>
              <a:t> </a:t>
            </a:r>
            <a:r>
              <a:rPr sz="2200" b="1" spc="-50" dirty="0">
                <a:solidFill>
                  <a:srgbClr val="0000CC"/>
                </a:solidFill>
                <a:latin typeface="Calibri" panose="020F0502020204030204"/>
                <a:cs typeface="Calibri" panose="020F0502020204030204"/>
              </a:rPr>
              <a:t>ΤΑΥΤΙΖΟΝΤΑΙ</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ΟΥΤΕ</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ΟΙ</a:t>
            </a:r>
            <a:r>
              <a:rPr sz="2200" b="1" spc="-45" dirty="0">
                <a:solidFill>
                  <a:srgbClr val="0000CC"/>
                </a:solidFill>
                <a:latin typeface="Calibri" panose="020F0502020204030204"/>
                <a:cs typeface="Calibri" panose="020F0502020204030204"/>
              </a:rPr>
              <a:t> </a:t>
            </a:r>
            <a:r>
              <a:rPr sz="2200" b="1">
                <a:solidFill>
                  <a:srgbClr val="0000CC"/>
                </a:solidFill>
                <a:latin typeface="Calibri" panose="020F0502020204030204"/>
                <a:cs typeface="Calibri" panose="020F0502020204030204"/>
              </a:rPr>
              <a:t>ΚΥΚΛΟΙ</a:t>
            </a:r>
            <a:r>
              <a:rPr sz="2200" b="1" spc="-45">
                <a:solidFill>
                  <a:srgbClr val="0000CC"/>
                </a:solidFill>
                <a:latin typeface="Calibri" panose="020F0502020204030204"/>
                <a:cs typeface="Calibri" panose="020F0502020204030204"/>
              </a:rPr>
              <a:t> </a:t>
            </a:r>
            <a:r>
              <a:rPr sz="2200" b="1" smtClean="0">
                <a:solidFill>
                  <a:srgbClr val="0000CC"/>
                </a:solidFill>
                <a:latin typeface="Calibri" panose="020F0502020204030204"/>
                <a:cs typeface="Calibri" panose="020F0502020204030204"/>
              </a:rPr>
              <a:t>ΕΓΧΥΣ</a:t>
            </a:r>
            <a:r>
              <a:rPr lang="el-GR" sz="2200" b="1" dirty="0" smtClean="0">
                <a:solidFill>
                  <a:srgbClr val="0000CC"/>
                </a:solidFill>
                <a:latin typeface="Calibri" panose="020F0502020204030204"/>
                <a:cs typeface="Calibri" panose="020F0502020204030204"/>
              </a:rPr>
              <a:t>Η</a:t>
            </a:r>
            <a:r>
              <a:rPr sz="2200" b="1" smtClean="0">
                <a:solidFill>
                  <a:srgbClr val="0000CC"/>
                </a:solidFill>
                <a:latin typeface="Calibri" panose="020F0502020204030204"/>
                <a:cs typeface="Calibri" panose="020F0502020204030204"/>
              </a:rPr>
              <a:t>Σ</a:t>
            </a:r>
            <a:r>
              <a:rPr sz="2200" b="1" spc="-45" smtClean="0">
                <a:solidFill>
                  <a:srgbClr val="0000CC"/>
                </a:solidFill>
                <a:latin typeface="Calibri" panose="020F0502020204030204"/>
                <a:cs typeface="Calibri" panose="020F0502020204030204"/>
              </a:rPr>
              <a:t> </a:t>
            </a:r>
            <a:r>
              <a:rPr sz="2200" b="1" spc="-25" dirty="0">
                <a:solidFill>
                  <a:srgbClr val="0000CC"/>
                </a:solidFill>
                <a:latin typeface="Calibri" panose="020F0502020204030204"/>
                <a:cs typeface="Calibri" panose="020F0502020204030204"/>
              </a:rPr>
              <a:t>ΜΕ-</a:t>
            </a:r>
            <a:endParaRPr sz="2200">
              <a:latin typeface="Calibri" panose="020F0502020204030204"/>
              <a:cs typeface="Calibri" panose="020F0502020204030204"/>
            </a:endParaRPr>
          </a:p>
          <a:p>
            <a:pPr marL="12700" marR="118110">
              <a:lnSpc>
                <a:spcPts val="2670"/>
              </a:lnSpc>
              <a:spcBef>
                <a:spcPts val="10"/>
              </a:spcBef>
            </a:pPr>
            <a:r>
              <a:rPr sz="2200" b="1" spc="-25" dirty="0">
                <a:solidFill>
                  <a:srgbClr val="0000CC"/>
                </a:solidFill>
                <a:latin typeface="Calibri" panose="020F0502020204030204"/>
                <a:cs typeface="Calibri" panose="020F0502020204030204"/>
              </a:rPr>
              <a:t>ΤΑΞΥ</a:t>
            </a:r>
            <a:r>
              <a:rPr sz="2200" b="1" spc="-7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ΔΙΑΦΟΡΕΤΙΚΩΝ</a:t>
            </a:r>
            <a:r>
              <a:rPr sz="2200" b="1" spc="-6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ΚΥΛΙΝΔΡΩΝ</a:t>
            </a:r>
            <a:r>
              <a:rPr sz="2200" b="1" spc="-6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ΣΤΟΝ</a:t>
            </a:r>
            <a:r>
              <a:rPr sz="2200" b="1" spc="-6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ΙΔΙΟ</a:t>
            </a:r>
            <a:r>
              <a:rPr sz="2200" b="1" spc="-6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ΚΥΚΛΟ</a:t>
            </a:r>
            <a:r>
              <a:rPr sz="2200" b="1" spc="-6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ΛΕΙΤΟΥΡΓΙΑΣ</a:t>
            </a:r>
            <a:r>
              <a:rPr sz="2200" b="1" spc="-65" dirty="0">
                <a:solidFill>
                  <a:srgbClr val="0000CC"/>
                </a:solidFill>
                <a:latin typeface="Calibri" panose="020F0502020204030204"/>
                <a:cs typeface="Calibri" panose="020F0502020204030204"/>
              </a:rPr>
              <a:t> </a:t>
            </a:r>
            <a:r>
              <a:rPr sz="2200" b="1" spc="-25" dirty="0">
                <a:solidFill>
                  <a:srgbClr val="0000CC"/>
                </a:solidFill>
                <a:latin typeface="Calibri" panose="020F0502020204030204"/>
                <a:cs typeface="Calibri" panose="020F0502020204030204"/>
              </a:rPr>
              <a:t>ΤΗΣ </a:t>
            </a:r>
            <a:r>
              <a:rPr sz="2200" b="1" spc="-10" dirty="0">
                <a:solidFill>
                  <a:srgbClr val="0000CC"/>
                </a:solidFill>
                <a:latin typeface="Calibri" panose="020F0502020204030204"/>
                <a:cs typeface="Calibri" panose="020F0502020204030204"/>
              </a:rPr>
              <a:t>ΜΗΧΑΝΗΣ.</a:t>
            </a:r>
            <a:endParaRPr sz="2200">
              <a:latin typeface="Calibri" panose="020F0502020204030204"/>
              <a:cs typeface="Calibri" panose="020F0502020204030204"/>
            </a:endParaRPr>
          </a:p>
          <a:p>
            <a:pPr>
              <a:lnSpc>
                <a:spcPct val="100000"/>
              </a:lnSpc>
            </a:pPr>
            <a:endParaRPr sz="1650">
              <a:latin typeface="Calibri" panose="020F0502020204030204"/>
              <a:cs typeface="Calibri" panose="020F0502020204030204"/>
            </a:endParaRPr>
          </a:p>
          <a:p>
            <a:pPr marL="76200">
              <a:lnSpc>
                <a:spcPct val="100000"/>
              </a:lnSpc>
            </a:pPr>
            <a:r>
              <a:rPr sz="2200" b="1" dirty="0">
                <a:latin typeface="Calibri" panose="020F0502020204030204"/>
                <a:cs typeface="Calibri" panose="020F0502020204030204"/>
              </a:rPr>
              <a:t>ΩΣ</a:t>
            </a:r>
            <a:r>
              <a:rPr sz="2200" b="1" spc="-15" dirty="0">
                <a:latin typeface="Calibri" panose="020F0502020204030204"/>
                <a:cs typeface="Calibri" panose="020F0502020204030204"/>
              </a:rPr>
              <a:t> </a:t>
            </a:r>
            <a:r>
              <a:rPr sz="2200" b="1" spc="-10" dirty="0">
                <a:latin typeface="Calibri" panose="020F0502020204030204"/>
                <a:cs typeface="Calibri" panose="020F0502020204030204"/>
              </a:rPr>
              <a:t>ΑΠΟΤΕΛΕΣΜΑ...</a:t>
            </a:r>
            <a:endParaRPr sz="2200">
              <a:latin typeface="Calibri" panose="020F0502020204030204"/>
              <a:cs typeface="Calibri" panose="020F0502020204030204"/>
            </a:endParaRPr>
          </a:p>
          <a:p>
            <a:pPr marL="12700" marR="184785" indent="63500">
              <a:lnSpc>
                <a:spcPct val="101000"/>
              </a:lnSpc>
              <a:spcBef>
                <a:spcPts val="5"/>
              </a:spcBef>
            </a:pPr>
            <a:r>
              <a:rPr sz="2200" b="1" dirty="0">
                <a:solidFill>
                  <a:srgbClr val="0000CC"/>
                </a:solidFill>
                <a:latin typeface="Calibri" panose="020F0502020204030204"/>
                <a:cs typeface="Calibri" panose="020F0502020204030204"/>
              </a:rPr>
              <a:t>ΔΙΑΦΕΡΟΥΝ</a:t>
            </a:r>
            <a:r>
              <a:rPr sz="2200" b="1" spc="-5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ΚΑΙ</a:t>
            </a:r>
            <a:r>
              <a:rPr sz="2200" b="1" spc="-60" dirty="0">
                <a:solidFill>
                  <a:srgbClr val="0000CC"/>
                </a:solidFill>
                <a:latin typeface="Calibri" panose="020F0502020204030204"/>
                <a:cs typeface="Calibri" panose="020F0502020204030204"/>
              </a:rPr>
              <a:t> </a:t>
            </a:r>
            <a:r>
              <a:rPr sz="2200" b="1" spc="-55" dirty="0">
                <a:solidFill>
                  <a:srgbClr val="0000CC"/>
                </a:solidFill>
                <a:latin typeface="Calibri" panose="020F0502020204030204"/>
                <a:cs typeface="Calibri" panose="020F0502020204030204"/>
              </a:rPr>
              <a:t>ΤΑ </a:t>
            </a:r>
            <a:r>
              <a:rPr sz="2200" b="1" spc="-10" dirty="0">
                <a:solidFill>
                  <a:srgbClr val="0000CC"/>
                </a:solidFill>
                <a:latin typeface="Calibri" panose="020F0502020204030204"/>
                <a:cs typeface="Calibri" panose="020F0502020204030204"/>
              </a:rPr>
              <a:t>ΧΑΡΑΚΤΗΡΙΣΤΙΚΑ</a:t>
            </a:r>
            <a:r>
              <a:rPr sz="2200" b="1" spc="-60" dirty="0">
                <a:solidFill>
                  <a:srgbClr val="0000CC"/>
                </a:solidFill>
                <a:latin typeface="Calibri" panose="020F0502020204030204"/>
                <a:cs typeface="Calibri" panose="020F0502020204030204"/>
              </a:rPr>
              <a:t> </a:t>
            </a:r>
            <a:r>
              <a:rPr sz="2200" b="1">
                <a:solidFill>
                  <a:srgbClr val="0000CC"/>
                </a:solidFill>
                <a:latin typeface="Calibri" panose="020F0502020204030204"/>
                <a:cs typeface="Calibri" panose="020F0502020204030204"/>
              </a:rPr>
              <a:t>ΤΗΣ</a:t>
            </a:r>
            <a:r>
              <a:rPr sz="2200" b="1" spc="-55">
                <a:solidFill>
                  <a:srgbClr val="0000CC"/>
                </a:solidFill>
                <a:latin typeface="Calibri" panose="020F0502020204030204"/>
                <a:cs typeface="Calibri" panose="020F0502020204030204"/>
              </a:rPr>
              <a:t> </a:t>
            </a:r>
            <a:r>
              <a:rPr sz="2200" b="1" spc="-20" smtClean="0">
                <a:solidFill>
                  <a:srgbClr val="0000CC"/>
                </a:solidFill>
                <a:latin typeface="Calibri" panose="020F0502020204030204"/>
                <a:cs typeface="Calibri" panose="020F0502020204030204"/>
              </a:rPr>
              <a:t>ΚΑΥΣ</a:t>
            </a:r>
            <a:r>
              <a:rPr lang="el-GR" sz="2200" b="1" spc="-20" dirty="0" smtClean="0">
                <a:solidFill>
                  <a:srgbClr val="0000CC"/>
                </a:solidFill>
                <a:latin typeface="Calibri" panose="020F0502020204030204"/>
                <a:cs typeface="Calibri" panose="020F0502020204030204"/>
              </a:rPr>
              <a:t>Η</a:t>
            </a:r>
            <a:r>
              <a:rPr sz="2200" b="1" spc="-20" smtClean="0">
                <a:solidFill>
                  <a:srgbClr val="0000CC"/>
                </a:solidFill>
                <a:latin typeface="Calibri" panose="020F0502020204030204"/>
                <a:cs typeface="Calibri" panose="020F0502020204030204"/>
              </a:rPr>
              <a:t>Σ</a:t>
            </a:r>
            <a:r>
              <a:rPr sz="2200" b="1" spc="-20">
                <a:solidFill>
                  <a:srgbClr val="0000CC"/>
                </a:solidFill>
                <a:latin typeface="Calibri" panose="020F0502020204030204"/>
                <a:cs typeface="Calibri" panose="020F0502020204030204"/>
              </a:rPr>
              <a:t>,</a:t>
            </a:r>
            <a:r>
              <a:rPr sz="2200" b="1" spc="-60">
                <a:solidFill>
                  <a:srgbClr val="0000CC"/>
                </a:solidFill>
                <a:latin typeface="Calibri" panose="020F0502020204030204"/>
                <a:cs typeface="Calibri" panose="020F0502020204030204"/>
              </a:rPr>
              <a:t> </a:t>
            </a:r>
            <a:r>
              <a:rPr sz="2200" b="1" spc="-20" smtClean="0">
                <a:solidFill>
                  <a:srgbClr val="0000CC"/>
                </a:solidFill>
                <a:latin typeface="Calibri" panose="020F0502020204030204"/>
                <a:cs typeface="Calibri" panose="020F0502020204030204"/>
              </a:rPr>
              <a:t>ΟΔΗΓΩΝΤΑΣ</a:t>
            </a:r>
            <a:r>
              <a:rPr lang="el-GR" sz="2200" b="1" spc="-20" dirty="0" smtClean="0">
                <a:solidFill>
                  <a:srgbClr val="0000CC"/>
                </a:solidFill>
                <a:latin typeface="Calibri" panose="020F0502020204030204"/>
                <a:cs typeface="Calibri" panose="020F0502020204030204"/>
              </a:rPr>
              <a:t> </a:t>
            </a:r>
            <a:r>
              <a:rPr sz="2200" b="1" spc="-50" smtClean="0">
                <a:solidFill>
                  <a:srgbClr val="0000CC"/>
                </a:solidFill>
                <a:latin typeface="Calibri" panose="020F0502020204030204"/>
                <a:cs typeface="Calibri" panose="020F0502020204030204"/>
              </a:rPr>
              <a:t> </a:t>
            </a:r>
            <a:r>
              <a:rPr sz="2200" b="1" spc="-25" dirty="0">
                <a:solidFill>
                  <a:srgbClr val="0000CC"/>
                </a:solidFill>
                <a:latin typeface="Calibri" panose="020F0502020204030204"/>
                <a:cs typeface="Calibri" panose="020F0502020204030204"/>
              </a:rPr>
              <a:t>ΣΕ </a:t>
            </a:r>
            <a:r>
              <a:rPr sz="2200" b="1" dirty="0">
                <a:solidFill>
                  <a:srgbClr val="0000CC"/>
                </a:solidFill>
                <a:latin typeface="Calibri" panose="020F0502020204030204"/>
                <a:cs typeface="Calibri" panose="020F0502020204030204"/>
              </a:rPr>
              <a:t>ΔΙΑΦΟΡΟΠΟΙΗΣΕΙΣ</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ΣΤΗ</a:t>
            </a:r>
            <a:r>
              <a:rPr sz="2200" b="1" spc="-5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ΛΕΙΤΟΥΡΓΙΑ</a:t>
            </a:r>
            <a:r>
              <a:rPr sz="2200" b="1" spc="-4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ΤΗΣ</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ΜΗΧΑΝΗΣ</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(ΓΙΑ</a:t>
            </a:r>
            <a:r>
              <a:rPr sz="2200" b="1" spc="-35"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ΣΤΑΘΕΡΗ ΛΕΙΤΟΥΡΓΙΑ)</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ΤΟΣΟ</a:t>
            </a:r>
            <a:r>
              <a:rPr sz="2200" b="1" spc="-55" dirty="0">
                <a:solidFill>
                  <a:srgbClr val="0000CC"/>
                </a:solidFill>
                <a:latin typeface="Calibri" panose="020F0502020204030204"/>
                <a:cs typeface="Calibri" panose="020F0502020204030204"/>
              </a:rPr>
              <a:t> </a:t>
            </a:r>
            <a:r>
              <a:rPr sz="2200" b="1" spc="-20" dirty="0">
                <a:solidFill>
                  <a:srgbClr val="0000CC"/>
                </a:solidFill>
                <a:latin typeface="Calibri" panose="020F0502020204030204"/>
                <a:cs typeface="Calibri" panose="020F0502020204030204"/>
              </a:rPr>
              <a:t>ΜΕΤΑΞΥ</a:t>
            </a:r>
            <a:r>
              <a:rPr sz="2200" b="1" spc="-6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ΔΙΑΦΟΡΕΤΙΚΩΝ</a:t>
            </a:r>
            <a:r>
              <a:rPr sz="2200" b="1" spc="-5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ΚΥΛΙΝΔΡΩΝ,</a:t>
            </a:r>
            <a:r>
              <a:rPr sz="2200" b="1" spc="-6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ΟΣΟ</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ΚΑΙ</a:t>
            </a:r>
            <a:r>
              <a:rPr sz="2200" b="1" spc="-50" dirty="0">
                <a:solidFill>
                  <a:srgbClr val="0000CC"/>
                </a:solidFill>
                <a:latin typeface="Calibri" panose="020F0502020204030204"/>
                <a:cs typeface="Calibri" panose="020F0502020204030204"/>
              </a:rPr>
              <a:t> </a:t>
            </a:r>
            <a:r>
              <a:rPr sz="2200" b="1" spc="-25" dirty="0">
                <a:solidFill>
                  <a:srgbClr val="0000CC"/>
                </a:solidFill>
                <a:latin typeface="Calibri" panose="020F0502020204030204"/>
                <a:cs typeface="Calibri" panose="020F0502020204030204"/>
              </a:rPr>
              <a:t>ΓΙΑ </a:t>
            </a:r>
            <a:r>
              <a:rPr sz="2200" b="1" dirty="0">
                <a:solidFill>
                  <a:srgbClr val="0000CC"/>
                </a:solidFill>
                <a:latin typeface="Calibri" panose="020F0502020204030204"/>
                <a:cs typeface="Calibri" panose="020F0502020204030204"/>
              </a:rPr>
              <a:t>ΤΟΝ</a:t>
            </a:r>
            <a:r>
              <a:rPr sz="2200" b="1" spc="-50"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ΙΔΙΟ</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ΤΟΝ</a:t>
            </a:r>
            <a:r>
              <a:rPr sz="2200" b="1" spc="-50" dirty="0">
                <a:solidFill>
                  <a:srgbClr val="0000CC"/>
                </a:solidFill>
                <a:latin typeface="Calibri" panose="020F0502020204030204"/>
                <a:cs typeface="Calibri" panose="020F0502020204030204"/>
              </a:rPr>
              <a:t> </a:t>
            </a:r>
            <a:r>
              <a:rPr sz="2200" b="1" spc="-20" dirty="0">
                <a:solidFill>
                  <a:srgbClr val="0000CC"/>
                </a:solidFill>
                <a:latin typeface="Calibri" panose="020F0502020204030204"/>
                <a:cs typeface="Calibri" panose="020F0502020204030204"/>
              </a:rPr>
              <a:t>ΚΥΛΙΝΔΡΟ</a:t>
            </a:r>
            <a:r>
              <a:rPr sz="2200" b="1" spc="-45" dirty="0">
                <a:solidFill>
                  <a:srgbClr val="0000CC"/>
                </a:solidFill>
                <a:latin typeface="Calibri" panose="020F0502020204030204"/>
                <a:cs typeface="Calibri" panose="020F0502020204030204"/>
              </a:rPr>
              <a:t> </a:t>
            </a:r>
            <a:r>
              <a:rPr sz="2200" b="1" dirty="0">
                <a:solidFill>
                  <a:srgbClr val="0000CC"/>
                </a:solidFill>
                <a:latin typeface="Calibri" panose="020F0502020204030204"/>
                <a:cs typeface="Calibri" panose="020F0502020204030204"/>
              </a:rPr>
              <a:t>ΣΕ</a:t>
            </a:r>
            <a:r>
              <a:rPr sz="2200" b="1" spc="-5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ΔΙΑΦΟΡΕΤΙΚΟΥΣ</a:t>
            </a:r>
            <a:r>
              <a:rPr sz="2200" b="1" spc="-50" dirty="0">
                <a:solidFill>
                  <a:srgbClr val="0000CC"/>
                </a:solidFill>
                <a:latin typeface="Calibri" panose="020F0502020204030204"/>
                <a:cs typeface="Calibri" panose="020F0502020204030204"/>
              </a:rPr>
              <a:t> </a:t>
            </a:r>
            <a:r>
              <a:rPr sz="2200" b="1" spc="-10" dirty="0">
                <a:solidFill>
                  <a:srgbClr val="0000CC"/>
                </a:solidFill>
                <a:latin typeface="Calibri" panose="020F0502020204030204"/>
                <a:cs typeface="Calibri" panose="020F0502020204030204"/>
              </a:rPr>
              <a:t>ΚΥΚΛΟΥΣ.</a:t>
            </a:r>
            <a:endParaRPr sz="2200">
              <a:latin typeface="Calibri" panose="020F0502020204030204"/>
              <a:cs typeface="Calibri" panose="020F0502020204030204"/>
            </a:endParaRPr>
          </a:p>
        </p:txBody>
      </p:sp>
      <p:grpSp>
        <p:nvGrpSpPr>
          <p:cNvPr id="3" name="object 3"/>
          <p:cNvGrpSpPr/>
          <p:nvPr/>
        </p:nvGrpSpPr>
        <p:grpSpPr>
          <a:xfrm>
            <a:off x="472122" y="59372"/>
            <a:ext cx="8250555" cy="817244"/>
            <a:chOff x="472122" y="59372"/>
            <a:chExt cx="8250555" cy="817244"/>
          </a:xfrm>
        </p:grpSpPr>
        <p:sp>
          <p:nvSpPr>
            <p:cNvPr id="4" name="object 4"/>
            <p:cNvSpPr/>
            <p:nvPr/>
          </p:nvSpPr>
          <p:spPr>
            <a:xfrm>
              <a:off x="485139" y="72390"/>
              <a:ext cx="8224520" cy="791210"/>
            </a:xfrm>
            <a:custGeom>
              <a:avLst/>
              <a:gdLst/>
              <a:ahLst/>
              <a:cxnLst/>
              <a:rect l="l" t="t" r="r" b="b"/>
              <a:pathLst>
                <a:path w="8224520" h="791210">
                  <a:moveTo>
                    <a:pt x="8106409" y="1269"/>
                  </a:moveTo>
                  <a:lnTo>
                    <a:pt x="118109" y="1269"/>
                  </a:lnTo>
                  <a:lnTo>
                    <a:pt x="105409" y="3809"/>
                  </a:lnTo>
                  <a:lnTo>
                    <a:pt x="97789" y="5079"/>
                  </a:lnTo>
                  <a:lnTo>
                    <a:pt x="91439" y="6350"/>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3809" y="104139"/>
                  </a:lnTo>
                  <a:lnTo>
                    <a:pt x="2539" y="111759"/>
                  </a:lnTo>
                  <a:lnTo>
                    <a:pt x="1269" y="118109"/>
                  </a:lnTo>
                  <a:lnTo>
                    <a:pt x="1269" y="125729"/>
                  </a:lnTo>
                  <a:lnTo>
                    <a:pt x="0" y="132079"/>
                  </a:lnTo>
                  <a:lnTo>
                    <a:pt x="0" y="660399"/>
                  </a:lnTo>
                  <a:lnTo>
                    <a:pt x="1269" y="666749"/>
                  </a:lnTo>
                  <a:lnTo>
                    <a:pt x="1269" y="673099"/>
                  </a:lnTo>
                  <a:lnTo>
                    <a:pt x="2539" y="680719"/>
                  </a:lnTo>
                  <a:lnTo>
                    <a:pt x="5079" y="693419"/>
                  </a:lnTo>
                  <a:lnTo>
                    <a:pt x="6350" y="701039"/>
                  </a:lnTo>
                  <a:lnTo>
                    <a:pt x="11429" y="713739"/>
                  </a:lnTo>
                  <a:lnTo>
                    <a:pt x="15239" y="720089"/>
                  </a:lnTo>
                  <a:lnTo>
                    <a:pt x="17779" y="725169"/>
                  </a:lnTo>
                  <a:lnTo>
                    <a:pt x="25400" y="737869"/>
                  </a:lnTo>
                  <a:lnTo>
                    <a:pt x="30479" y="742949"/>
                  </a:lnTo>
                  <a:lnTo>
                    <a:pt x="34289" y="748029"/>
                  </a:lnTo>
                  <a:lnTo>
                    <a:pt x="44450" y="758189"/>
                  </a:lnTo>
                  <a:lnTo>
                    <a:pt x="54609" y="765809"/>
                  </a:lnTo>
                  <a:lnTo>
                    <a:pt x="60959" y="770889"/>
                  </a:lnTo>
                  <a:lnTo>
                    <a:pt x="66039" y="773429"/>
                  </a:lnTo>
                  <a:lnTo>
                    <a:pt x="72389" y="777239"/>
                  </a:lnTo>
                  <a:lnTo>
                    <a:pt x="78739" y="779779"/>
                  </a:lnTo>
                  <a:lnTo>
                    <a:pt x="85089" y="783589"/>
                  </a:lnTo>
                  <a:lnTo>
                    <a:pt x="91439" y="784859"/>
                  </a:lnTo>
                  <a:lnTo>
                    <a:pt x="97789" y="787399"/>
                  </a:lnTo>
                  <a:lnTo>
                    <a:pt x="105409" y="788669"/>
                  </a:lnTo>
                  <a:lnTo>
                    <a:pt x="118109" y="791209"/>
                  </a:lnTo>
                  <a:lnTo>
                    <a:pt x="8100059" y="791209"/>
                  </a:lnTo>
                  <a:lnTo>
                    <a:pt x="8106409" y="789939"/>
                  </a:lnTo>
                  <a:lnTo>
                    <a:pt x="8114030" y="789939"/>
                  </a:lnTo>
                  <a:lnTo>
                    <a:pt x="8120380" y="788669"/>
                  </a:lnTo>
                  <a:lnTo>
                    <a:pt x="8128000" y="787399"/>
                  </a:lnTo>
                  <a:lnTo>
                    <a:pt x="8153400" y="777239"/>
                  </a:lnTo>
                  <a:lnTo>
                    <a:pt x="8159750" y="773429"/>
                  </a:lnTo>
                  <a:lnTo>
                    <a:pt x="8164830" y="769619"/>
                  </a:lnTo>
                  <a:lnTo>
                    <a:pt x="8171180" y="765809"/>
                  </a:lnTo>
                  <a:lnTo>
                    <a:pt x="8176259" y="761999"/>
                  </a:lnTo>
                  <a:lnTo>
                    <a:pt x="8181339" y="756919"/>
                  </a:lnTo>
                  <a:lnTo>
                    <a:pt x="8186419" y="753109"/>
                  </a:lnTo>
                  <a:lnTo>
                    <a:pt x="8191500" y="748029"/>
                  </a:lnTo>
                  <a:lnTo>
                    <a:pt x="8195309" y="741679"/>
                  </a:lnTo>
                  <a:lnTo>
                    <a:pt x="8200389" y="736599"/>
                  </a:lnTo>
                  <a:lnTo>
                    <a:pt x="8204200" y="731519"/>
                  </a:lnTo>
                  <a:lnTo>
                    <a:pt x="8208009" y="725169"/>
                  </a:lnTo>
                  <a:lnTo>
                    <a:pt x="8210550" y="718819"/>
                  </a:lnTo>
                  <a:lnTo>
                    <a:pt x="8216900" y="706119"/>
                  </a:lnTo>
                  <a:lnTo>
                    <a:pt x="8218169" y="699769"/>
                  </a:lnTo>
                  <a:lnTo>
                    <a:pt x="8220709" y="693419"/>
                  </a:lnTo>
                  <a:lnTo>
                    <a:pt x="8221980" y="687069"/>
                  </a:lnTo>
                  <a:lnTo>
                    <a:pt x="8223250" y="679449"/>
                  </a:lnTo>
                  <a:lnTo>
                    <a:pt x="8224519" y="673099"/>
                  </a:lnTo>
                  <a:lnTo>
                    <a:pt x="8224519" y="118109"/>
                  </a:lnTo>
                  <a:lnTo>
                    <a:pt x="8223250" y="111759"/>
                  </a:lnTo>
                  <a:lnTo>
                    <a:pt x="8221980" y="104139"/>
                  </a:lnTo>
                  <a:lnTo>
                    <a:pt x="8220709" y="97789"/>
                  </a:lnTo>
                  <a:lnTo>
                    <a:pt x="8210550" y="72389"/>
                  </a:lnTo>
                  <a:lnTo>
                    <a:pt x="8206739" y="66039"/>
                  </a:lnTo>
                  <a:lnTo>
                    <a:pt x="8202930" y="60959"/>
                  </a:lnTo>
                  <a:lnTo>
                    <a:pt x="8199119" y="54609"/>
                  </a:lnTo>
                  <a:lnTo>
                    <a:pt x="8195309" y="49529"/>
                  </a:lnTo>
                  <a:lnTo>
                    <a:pt x="8190230" y="44450"/>
                  </a:lnTo>
                  <a:lnTo>
                    <a:pt x="8186419" y="39369"/>
                  </a:lnTo>
                  <a:lnTo>
                    <a:pt x="8181339" y="34289"/>
                  </a:lnTo>
                  <a:lnTo>
                    <a:pt x="8176259" y="30479"/>
                  </a:lnTo>
                  <a:lnTo>
                    <a:pt x="8169909" y="25400"/>
                  </a:lnTo>
                  <a:lnTo>
                    <a:pt x="8164830" y="21589"/>
                  </a:lnTo>
                  <a:lnTo>
                    <a:pt x="8158480" y="17779"/>
                  </a:lnTo>
                  <a:lnTo>
                    <a:pt x="8152130" y="15239"/>
                  </a:lnTo>
                  <a:lnTo>
                    <a:pt x="8147050" y="11429"/>
                  </a:lnTo>
                  <a:lnTo>
                    <a:pt x="8140700" y="8889"/>
                  </a:lnTo>
                  <a:lnTo>
                    <a:pt x="8133080" y="6350"/>
                  </a:lnTo>
                  <a:lnTo>
                    <a:pt x="8114030" y="2539"/>
                  </a:lnTo>
                  <a:lnTo>
                    <a:pt x="8106409" y="1269"/>
                  </a:lnTo>
                  <a:close/>
                </a:path>
                <a:path w="8224520" h="791210">
                  <a:moveTo>
                    <a:pt x="8092439" y="0"/>
                  </a:moveTo>
                  <a:lnTo>
                    <a:pt x="132079" y="0"/>
                  </a:lnTo>
                  <a:lnTo>
                    <a:pt x="125729" y="1269"/>
                  </a:lnTo>
                  <a:lnTo>
                    <a:pt x="8100059" y="1269"/>
                  </a:lnTo>
                  <a:lnTo>
                    <a:pt x="8092439" y="0"/>
                  </a:lnTo>
                  <a:close/>
                </a:path>
              </a:pathLst>
            </a:custGeom>
            <a:solidFill>
              <a:srgbClr val="009900"/>
            </a:solidFill>
          </p:spPr>
          <p:txBody>
            <a:bodyPr wrap="square" lIns="0" tIns="0" rIns="0" bIns="0" rtlCol="0"/>
            <a:lstStyle/>
            <a:p/>
          </p:txBody>
        </p:sp>
        <p:sp>
          <p:nvSpPr>
            <p:cNvPr id="5" name="object 5"/>
            <p:cNvSpPr/>
            <p:nvPr/>
          </p:nvSpPr>
          <p:spPr>
            <a:xfrm>
              <a:off x="485139" y="72390"/>
              <a:ext cx="8224520" cy="791210"/>
            </a:xfrm>
            <a:custGeom>
              <a:avLst/>
              <a:gdLst/>
              <a:ahLst/>
              <a:cxnLst/>
              <a:rect l="l" t="t" r="r" b="b"/>
              <a:pathLst>
                <a:path w="8224520" h="791210">
                  <a:moveTo>
                    <a:pt x="0" y="132079"/>
                  </a:moveTo>
                  <a:lnTo>
                    <a:pt x="1269" y="125729"/>
                  </a:lnTo>
                  <a:lnTo>
                    <a:pt x="1269" y="118109"/>
                  </a:lnTo>
                  <a:lnTo>
                    <a:pt x="2539" y="111759"/>
                  </a:lnTo>
                  <a:lnTo>
                    <a:pt x="3809" y="10413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69"/>
                  </a:lnTo>
                  <a:lnTo>
                    <a:pt x="44450" y="34289"/>
                  </a:lnTo>
                  <a:lnTo>
                    <a:pt x="49529" y="30479"/>
                  </a:lnTo>
                  <a:lnTo>
                    <a:pt x="54609" y="25400"/>
                  </a:lnTo>
                  <a:lnTo>
                    <a:pt x="60959" y="21589"/>
                  </a:lnTo>
                  <a:lnTo>
                    <a:pt x="66039" y="17779"/>
                  </a:lnTo>
                  <a:lnTo>
                    <a:pt x="72389" y="15239"/>
                  </a:lnTo>
                  <a:lnTo>
                    <a:pt x="105409" y="3809"/>
                  </a:lnTo>
                  <a:lnTo>
                    <a:pt x="111759" y="2539"/>
                  </a:lnTo>
                  <a:lnTo>
                    <a:pt x="118109" y="1269"/>
                  </a:lnTo>
                  <a:lnTo>
                    <a:pt x="125729" y="1269"/>
                  </a:lnTo>
                  <a:lnTo>
                    <a:pt x="132079" y="0"/>
                  </a:lnTo>
                  <a:lnTo>
                    <a:pt x="8092439" y="0"/>
                  </a:lnTo>
                  <a:lnTo>
                    <a:pt x="8100059" y="1269"/>
                  </a:lnTo>
                  <a:lnTo>
                    <a:pt x="8106409" y="1269"/>
                  </a:lnTo>
                  <a:lnTo>
                    <a:pt x="8114030" y="2539"/>
                  </a:lnTo>
                  <a:lnTo>
                    <a:pt x="8120380" y="3809"/>
                  </a:lnTo>
                  <a:lnTo>
                    <a:pt x="8126730" y="5079"/>
                  </a:lnTo>
                  <a:lnTo>
                    <a:pt x="8133080" y="6350"/>
                  </a:lnTo>
                  <a:lnTo>
                    <a:pt x="8140700" y="8889"/>
                  </a:lnTo>
                  <a:lnTo>
                    <a:pt x="8147050" y="11429"/>
                  </a:lnTo>
                  <a:lnTo>
                    <a:pt x="8152130" y="15239"/>
                  </a:lnTo>
                  <a:lnTo>
                    <a:pt x="8158480" y="17779"/>
                  </a:lnTo>
                  <a:lnTo>
                    <a:pt x="8164830" y="21589"/>
                  </a:lnTo>
                  <a:lnTo>
                    <a:pt x="8169909" y="25400"/>
                  </a:lnTo>
                  <a:lnTo>
                    <a:pt x="8176259" y="30479"/>
                  </a:lnTo>
                  <a:lnTo>
                    <a:pt x="8181339" y="34289"/>
                  </a:lnTo>
                  <a:lnTo>
                    <a:pt x="8186419" y="39369"/>
                  </a:lnTo>
                  <a:lnTo>
                    <a:pt x="8190230" y="44450"/>
                  </a:lnTo>
                  <a:lnTo>
                    <a:pt x="8195309" y="49529"/>
                  </a:lnTo>
                  <a:lnTo>
                    <a:pt x="8199119" y="54609"/>
                  </a:lnTo>
                  <a:lnTo>
                    <a:pt x="8202930" y="60959"/>
                  </a:lnTo>
                  <a:lnTo>
                    <a:pt x="8206739" y="66039"/>
                  </a:lnTo>
                  <a:lnTo>
                    <a:pt x="8210550" y="72389"/>
                  </a:lnTo>
                  <a:lnTo>
                    <a:pt x="8213089" y="78739"/>
                  </a:lnTo>
                  <a:lnTo>
                    <a:pt x="8215630" y="85089"/>
                  </a:lnTo>
                  <a:lnTo>
                    <a:pt x="8218169" y="91439"/>
                  </a:lnTo>
                  <a:lnTo>
                    <a:pt x="8220709" y="97789"/>
                  </a:lnTo>
                  <a:lnTo>
                    <a:pt x="8221980" y="104139"/>
                  </a:lnTo>
                  <a:lnTo>
                    <a:pt x="8223250" y="111759"/>
                  </a:lnTo>
                  <a:lnTo>
                    <a:pt x="8224519" y="118109"/>
                  </a:lnTo>
                  <a:lnTo>
                    <a:pt x="8224519" y="125729"/>
                  </a:lnTo>
                  <a:lnTo>
                    <a:pt x="8224519" y="659129"/>
                  </a:lnTo>
                  <a:lnTo>
                    <a:pt x="8224519" y="673099"/>
                  </a:lnTo>
                  <a:lnTo>
                    <a:pt x="8223250" y="679449"/>
                  </a:lnTo>
                  <a:lnTo>
                    <a:pt x="8221980" y="687069"/>
                  </a:lnTo>
                  <a:lnTo>
                    <a:pt x="8220709" y="693419"/>
                  </a:lnTo>
                  <a:lnTo>
                    <a:pt x="8218169" y="699769"/>
                  </a:lnTo>
                  <a:lnTo>
                    <a:pt x="8216900" y="706119"/>
                  </a:lnTo>
                  <a:lnTo>
                    <a:pt x="8213089" y="713739"/>
                  </a:lnTo>
                  <a:lnTo>
                    <a:pt x="8210550" y="718819"/>
                  </a:lnTo>
                  <a:lnTo>
                    <a:pt x="8208009" y="725169"/>
                  </a:lnTo>
                  <a:lnTo>
                    <a:pt x="8204200" y="731519"/>
                  </a:lnTo>
                  <a:lnTo>
                    <a:pt x="8200389" y="736599"/>
                  </a:lnTo>
                  <a:lnTo>
                    <a:pt x="8195309" y="741679"/>
                  </a:lnTo>
                  <a:lnTo>
                    <a:pt x="8191500" y="748029"/>
                  </a:lnTo>
                  <a:lnTo>
                    <a:pt x="8186419" y="753109"/>
                  </a:lnTo>
                  <a:lnTo>
                    <a:pt x="8181339" y="756919"/>
                  </a:lnTo>
                  <a:lnTo>
                    <a:pt x="8176259" y="761999"/>
                  </a:lnTo>
                  <a:lnTo>
                    <a:pt x="8171180" y="765809"/>
                  </a:lnTo>
                  <a:lnTo>
                    <a:pt x="8164830" y="769619"/>
                  </a:lnTo>
                  <a:lnTo>
                    <a:pt x="8159750" y="773429"/>
                  </a:lnTo>
                  <a:lnTo>
                    <a:pt x="8153400" y="777239"/>
                  </a:lnTo>
                  <a:lnTo>
                    <a:pt x="8147050" y="779779"/>
                  </a:lnTo>
                  <a:lnTo>
                    <a:pt x="8140700" y="782319"/>
                  </a:lnTo>
                  <a:lnTo>
                    <a:pt x="8134350" y="784859"/>
                  </a:lnTo>
                  <a:lnTo>
                    <a:pt x="8128000" y="787399"/>
                  </a:lnTo>
                  <a:lnTo>
                    <a:pt x="8120380" y="788669"/>
                  </a:lnTo>
                  <a:lnTo>
                    <a:pt x="8114030" y="789939"/>
                  </a:lnTo>
                  <a:lnTo>
                    <a:pt x="8106409" y="789939"/>
                  </a:lnTo>
                  <a:lnTo>
                    <a:pt x="8100059" y="791209"/>
                  </a:lnTo>
                  <a:lnTo>
                    <a:pt x="8093709" y="791209"/>
                  </a:lnTo>
                  <a:lnTo>
                    <a:pt x="132079" y="791209"/>
                  </a:lnTo>
                  <a:lnTo>
                    <a:pt x="125729" y="791209"/>
                  </a:lnTo>
                  <a:lnTo>
                    <a:pt x="118109" y="791209"/>
                  </a:lnTo>
                  <a:lnTo>
                    <a:pt x="111759" y="789939"/>
                  </a:lnTo>
                  <a:lnTo>
                    <a:pt x="105409" y="788669"/>
                  </a:lnTo>
                  <a:lnTo>
                    <a:pt x="97789" y="787399"/>
                  </a:lnTo>
                  <a:lnTo>
                    <a:pt x="91439" y="784859"/>
                  </a:lnTo>
                  <a:lnTo>
                    <a:pt x="85089" y="783589"/>
                  </a:lnTo>
                  <a:lnTo>
                    <a:pt x="78739" y="779779"/>
                  </a:lnTo>
                  <a:lnTo>
                    <a:pt x="72389" y="777239"/>
                  </a:lnTo>
                  <a:lnTo>
                    <a:pt x="66039" y="773429"/>
                  </a:lnTo>
                  <a:lnTo>
                    <a:pt x="60959" y="770889"/>
                  </a:lnTo>
                  <a:lnTo>
                    <a:pt x="54609" y="765809"/>
                  </a:lnTo>
                  <a:lnTo>
                    <a:pt x="49529" y="761999"/>
                  </a:lnTo>
                  <a:lnTo>
                    <a:pt x="44450" y="758189"/>
                  </a:lnTo>
                  <a:lnTo>
                    <a:pt x="39369" y="753109"/>
                  </a:lnTo>
                  <a:lnTo>
                    <a:pt x="34289" y="748029"/>
                  </a:lnTo>
                  <a:lnTo>
                    <a:pt x="30479" y="742949"/>
                  </a:lnTo>
                  <a:lnTo>
                    <a:pt x="25400" y="737869"/>
                  </a:lnTo>
                  <a:lnTo>
                    <a:pt x="21589" y="731519"/>
                  </a:lnTo>
                  <a:lnTo>
                    <a:pt x="17779" y="725169"/>
                  </a:lnTo>
                  <a:lnTo>
                    <a:pt x="15239" y="720089"/>
                  </a:lnTo>
                  <a:lnTo>
                    <a:pt x="11429" y="713739"/>
                  </a:lnTo>
                  <a:lnTo>
                    <a:pt x="8889" y="707389"/>
                  </a:lnTo>
                  <a:lnTo>
                    <a:pt x="6350" y="701039"/>
                  </a:lnTo>
                  <a:lnTo>
                    <a:pt x="5079" y="693419"/>
                  </a:lnTo>
                  <a:lnTo>
                    <a:pt x="3809" y="687069"/>
                  </a:lnTo>
                  <a:lnTo>
                    <a:pt x="2539" y="680719"/>
                  </a:lnTo>
                  <a:lnTo>
                    <a:pt x="1269" y="673099"/>
                  </a:lnTo>
                  <a:lnTo>
                    <a:pt x="1269" y="666749"/>
                  </a:lnTo>
                  <a:lnTo>
                    <a:pt x="0" y="66039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72376" y="5963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690880" y="332740"/>
            <a:ext cx="1974850" cy="452120"/>
          </a:xfrm>
          <a:prstGeom prst="rect">
            <a:avLst/>
          </a:prstGeom>
        </p:spPr>
        <p:txBody>
          <a:bodyPr vert="horz" wrap="square" lIns="0" tIns="12700" rIns="0" bIns="0" rtlCol="0">
            <a:spAutoFit/>
          </a:bodyPr>
          <a:lstStyle/>
          <a:p>
            <a:pPr marL="12700">
              <a:lnSpc>
                <a:spcPct val="100000"/>
              </a:lnSpc>
              <a:spcBef>
                <a:spcPts val="100"/>
              </a:spcBef>
            </a:pPr>
            <a:r>
              <a:rPr b="0" i="1" u="none" dirty="0">
                <a:solidFill>
                  <a:srgbClr val="FFFFFF"/>
                </a:solidFill>
                <a:latin typeface="Calibri" panose="020F0502020204030204"/>
                <a:cs typeface="Calibri" panose="020F0502020204030204"/>
              </a:rPr>
              <a:t>γ)</a:t>
            </a:r>
            <a:r>
              <a:rPr b="0" i="1" u="none" spc="-10" dirty="0">
                <a:solidFill>
                  <a:srgbClr val="FFFFFF"/>
                </a:solidFill>
                <a:latin typeface="Calibri" panose="020F0502020204030204"/>
                <a:cs typeface="Calibri" panose="020F0502020204030204"/>
              </a:rPr>
              <a:t> Λειτουργία</a:t>
            </a:r>
            <a:endParaRPr b="0" i="1" u="none" spc="-10" dirty="0">
              <a:solidFill>
                <a:srgbClr val="FFFFFF"/>
              </a:solidFill>
              <a:latin typeface="Calibri" panose="020F0502020204030204"/>
              <a:cs typeface="Calibri" panose="020F0502020204030204"/>
            </a:endParaRPr>
          </a:p>
        </p:txBody>
      </p:sp>
      <p:grpSp>
        <p:nvGrpSpPr>
          <p:cNvPr id="8" name="object 8"/>
          <p:cNvGrpSpPr/>
          <p:nvPr/>
        </p:nvGrpSpPr>
        <p:grpSpPr>
          <a:xfrm>
            <a:off x="472380" y="60900"/>
            <a:ext cx="8250555" cy="888365"/>
            <a:chOff x="472380" y="60900"/>
            <a:chExt cx="8250555" cy="888365"/>
          </a:xfrm>
        </p:grpSpPr>
        <p:sp>
          <p:nvSpPr>
            <p:cNvPr id="9" name="object 9"/>
            <p:cNvSpPr/>
            <p:nvPr/>
          </p:nvSpPr>
          <p:spPr>
            <a:xfrm>
              <a:off x="485140" y="73660"/>
              <a:ext cx="8224520" cy="862330"/>
            </a:xfrm>
            <a:custGeom>
              <a:avLst/>
              <a:gdLst/>
              <a:ahLst/>
              <a:cxnLst/>
              <a:rect l="l" t="t" r="r" b="b"/>
              <a:pathLst>
                <a:path w="8224520" h="862330">
                  <a:moveTo>
                    <a:pt x="8088630" y="861060"/>
                  </a:moveTo>
                  <a:lnTo>
                    <a:pt x="137159" y="861060"/>
                  </a:lnTo>
                  <a:lnTo>
                    <a:pt x="143509" y="862330"/>
                  </a:lnTo>
                  <a:lnTo>
                    <a:pt x="8081009" y="862330"/>
                  </a:lnTo>
                  <a:lnTo>
                    <a:pt x="8088630" y="861060"/>
                  </a:lnTo>
                  <a:close/>
                </a:path>
                <a:path w="8224520" h="862330">
                  <a:moveTo>
                    <a:pt x="8096250" y="0"/>
                  </a:moveTo>
                  <a:lnTo>
                    <a:pt x="129539" y="0"/>
                  </a:lnTo>
                  <a:lnTo>
                    <a:pt x="114300" y="2540"/>
                  </a:lnTo>
                  <a:lnTo>
                    <a:pt x="106679" y="5080"/>
                  </a:lnTo>
                  <a:lnTo>
                    <a:pt x="100329" y="6350"/>
                  </a:lnTo>
                  <a:lnTo>
                    <a:pt x="59689" y="26670"/>
                  </a:lnTo>
                  <a:lnTo>
                    <a:pt x="53339" y="31750"/>
                  </a:lnTo>
                  <a:lnTo>
                    <a:pt x="48259" y="35560"/>
                  </a:lnTo>
                  <a:lnTo>
                    <a:pt x="43179" y="41910"/>
                  </a:lnTo>
                  <a:lnTo>
                    <a:pt x="36829" y="46990"/>
                  </a:lnTo>
                  <a:lnTo>
                    <a:pt x="33019" y="52070"/>
                  </a:lnTo>
                  <a:lnTo>
                    <a:pt x="27939" y="58420"/>
                  </a:lnTo>
                  <a:lnTo>
                    <a:pt x="24129" y="64770"/>
                  </a:lnTo>
                  <a:lnTo>
                    <a:pt x="19050" y="71120"/>
                  </a:lnTo>
                  <a:lnTo>
                    <a:pt x="16509" y="77470"/>
                  </a:lnTo>
                  <a:lnTo>
                    <a:pt x="12700" y="85090"/>
                  </a:lnTo>
                  <a:lnTo>
                    <a:pt x="10159" y="91440"/>
                  </a:lnTo>
                  <a:lnTo>
                    <a:pt x="7619" y="99060"/>
                  </a:lnTo>
                  <a:lnTo>
                    <a:pt x="5079" y="105410"/>
                  </a:lnTo>
                  <a:lnTo>
                    <a:pt x="1269" y="128270"/>
                  </a:lnTo>
                  <a:lnTo>
                    <a:pt x="1269" y="135890"/>
                  </a:lnTo>
                  <a:lnTo>
                    <a:pt x="0" y="143510"/>
                  </a:lnTo>
                  <a:lnTo>
                    <a:pt x="0" y="718820"/>
                  </a:lnTo>
                  <a:lnTo>
                    <a:pt x="1269" y="726440"/>
                  </a:lnTo>
                  <a:lnTo>
                    <a:pt x="1269" y="734060"/>
                  </a:lnTo>
                  <a:lnTo>
                    <a:pt x="2539" y="740410"/>
                  </a:lnTo>
                  <a:lnTo>
                    <a:pt x="5079" y="755650"/>
                  </a:lnTo>
                  <a:lnTo>
                    <a:pt x="7619" y="763270"/>
                  </a:lnTo>
                  <a:lnTo>
                    <a:pt x="10159" y="769620"/>
                  </a:lnTo>
                  <a:lnTo>
                    <a:pt x="12700" y="777240"/>
                  </a:lnTo>
                  <a:lnTo>
                    <a:pt x="27939" y="802640"/>
                  </a:lnTo>
                  <a:lnTo>
                    <a:pt x="33019" y="808990"/>
                  </a:lnTo>
                  <a:lnTo>
                    <a:pt x="38100" y="814070"/>
                  </a:lnTo>
                  <a:lnTo>
                    <a:pt x="43179" y="820420"/>
                  </a:lnTo>
                  <a:lnTo>
                    <a:pt x="48259" y="825500"/>
                  </a:lnTo>
                  <a:lnTo>
                    <a:pt x="53339" y="829310"/>
                  </a:lnTo>
                  <a:lnTo>
                    <a:pt x="66039" y="839470"/>
                  </a:lnTo>
                  <a:lnTo>
                    <a:pt x="78739" y="847090"/>
                  </a:lnTo>
                  <a:lnTo>
                    <a:pt x="86359" y="849630"/>
                  </a:lnTo>
                  <a:lnTo>
                    <a:pt x="92709" y="852170"/>
                  </a:lnTo>
                  <a:lnTo>
                    <a:pt x="100329" y="854710"/>
                  </a:lnTo>
                  <a:lnTo>
                    <a:pt x="106679" y="857250"/>
                  </a:lnTo>
                  <a:lnTo>
                    <a:pt x="129539" y="861060"/>
                  </a:lnTo>
                  <a:lnTo>
                    <a:pt x="8096250" y="861060"/>
                  </a:lnTo>
                  <a:lnTo>
                    <a:pt x="8119109" y="857250"/>
                  </a:lnTo>
                  <a:lnTo>
                    <a:pt x="8125459" y="854710"/>
                  </a:lnTo>
                  <a:lnTo>
                    <a:pt x="8133080" y="852170"/>
                  </a:lnTo>
                  <a:lnTo>
                    <a:pt x="8139430" y="849630"/>
                  </a:lnTo>
                  <a:lnTo>
                    <a:pt x="8147050" y="845820"/>
                  </a:lnTo>
                  <a:lnTo>
                    <a:pt x="8166100" y="834390"/>
                  </a:lnTo>
                  <a:lnTo>
                    <a:pt x="8171180" y="829310"/>
                  </a:lnTo>
                  <a:lnTo>
                    <a:pt x="8177530" y="825500"/>
                  </a:lnTo>
                  <a:lnTo>
                    <a:pt x="8182609" y="820420"/>
                  </a:lnTo>
                  <a:lnTo>
                    <a:pt x="8187689" y="814070"/>
                  </a:lnTo>
                  <a:lnTo>
                    <a:pt x="8192769" y="808990"/>
                  </a:lnTo>
                  <a:lnTo>
                    <a:pt x="8197850" y="802640"/>
                  </a:lnTo>
                  <a:lnTo>
                    <a:pt x="8213089" y="777240"/>
                  </a:lnTo>
                  <a:lnTo>
                    <a:pt x="8218169" y="762000"/>
                  </a:lnTo>
                  <a:lnTo>
                    <a:pt x="8219439" y="755650"/>
                  </a:lnTo>
                  <a:lnTo>
                    <a:pt x="8221980" y="748030"/>
                  </a:lnTo>
                  <a:lnTo>
                    <a:pt x="8223250" y="740410"/>
                  </a:lnTo>
                  <a:lnTo>
                    <a:pt x="8224519" y="734060"/>
                  </a:lnTo>
                  <a:lnTo>
                    <a:pt x="8224519" y="128270"/>
                  </a:lnTo>
                  <a:lnTo>
                    <a:pt x="8221980" y="113030"/>
                  </a:lnTo>
                  <a:lnTo>
                    <a:pt x="8219439" y="105410"/>
                  </a:lnTo>
                  <a:lnTo>
                    <a:pt x="8216900" y="99060"/>
                  </a:lnTo>
                  <a:lnTo>
                    <a:pt x="8214359" y="91440"/>
                  </a:lnTo>
                  <a:lnTo>
                    <a:pt x="8192769" y="52070"/>
                  </a:lnTo>
                  <a:lnTo>
                    <a:pt x="8182609" y="41910"/>
                  </a:lnTo>
                  <a:lnTo>
                    <a:pt x="8177530" y="35560"/>
                  </a:lnTo>
                  <a:lnTo>
                    <a:pt x="8171180" y="31750"/>
                  </a:lnTo>
                  <a:lnTo>
                    <a:pt x="8166100" y="26670"/>
                  </a:lnTo>
                  <a:lnTo>
                    <a:pt x="8153400" y="19050"/>
                  </a:lnTo>
                  <a:lnTo>
                    <a:pt x="8145780" y="15240"/>
                  </a:lnTo>
                  <a:lnTo>
                    <a:pt x="8139430" y="11430"/>
                  </a:lnTo>
                  <a:lnTo>
                    <a:pt x="8133080" y="8890"/>
                  </a:lnTo>
                  <a:lnTo>
                    <a:pt x="8125459" y="6350"/>
                  </a:lnTo>
                  <a:lnTo>
                    <a:pt x="8117839" y="5080"/>
                  </a:lnTo>
                  <a:lnTo>
                    <a:pt x="8111489" y="2540"/>
                  </a:lnTo>
                  <a:lnTo>
                    <a:pt x="8096250" y="0"/>
                  </a:lnTo>
                  <a:close/>
                </a:path>
              </a:pathLst>
            </a:custGeom>
            <a:solidFill>
              <a:srgbClr val="009900"/>
            </a:solidFill>
          </p:spPr>
          <p:txBody>
            <a:bodyPr wrap="square" lIns="0" tIns="0" rIns="0" bIns="0" rtlCol="0"/>
            <a:lstStyle/>
            <a:p/>
          </p:txBody>
        </p:sp>
        <p:sp>
          <p:nvSpPr>
            <p:cNvPr id="10" name="object 10"/>
            <p:cNvSpPr/>
            <p:nvPr/>
          </p:nvSpPr>
          <p:spPr>
            <a:xfrm>
              <a:off x="485140" y="73660"/>
              <a:ext cx="8224520" cy="862330"/>
            </a:xfrm>
            <a:custGeom>
              <a:avLst/>
              <a:gdLst/>
              <a:ahLst/>
              <a:cxnLst/>
              <a:rect l="l" t="t" r="r" b="b"/>
              <a:pathLst>
                <a:path w="8224520" h="862330">
                  <a:moveTo>
                    <a:pt x="0" y="143510"/>
                  </a:moveTo>
                  <a:lnTo>
                    <a:pt x="1269" y="135890"/>
                  </a:lnTo>
                  <a:lnTo>
                    <a:pt x="1269" y="128270"/>
                  </a:lnTo>
                  <a:lnTo>
                    <a:pt x="2539" y="120650"/>
                  </a:lnTo>
                  <a:lnTo>
                    <a:pt x="3809" y="113030"/>
                  </a:lnTo>
                  <a:lnTo>
                    <a:pt x="5079" y="105410"/>
                  </a:lnTo>
                  <a:lnTo>
                    <a:pt x="7619" y="99060"/>
                  </a:lnTo>
                  <a:lnTo>
                    <a:pt x="10159" y="91440"/>
                  </a:lnTo>
                  <a:lnTo>
                    <a:pt x="12700" y="85090"/>
                  </a:lnTo>
                  <a:lnTo>
                    <a:pt x="16509" y="77470"/>
                  </a:lnTo>
                  <a:lnTo>
                    <a:pt x="19050" y="71120"/>
                  </a:lnTo>
                  <a:lnTo>
                    <a:pt x="24129" y="64770"/>
                  </a:lnTo>
                  <a:lnTo>
                    <a:pt x="27939" y="58420"/>
                  </a:lnTo>
                  <a:lnTo>
                    <a:pt x="33019" y="52070"/>
                  </a:lnTo>
                  <a:lnTo>
                    <a:pt x="36829" y="46990"/>
                  </a:lnTo>
                  <a:lnTo>
                    <a:pt x="43179" y="41910"/>
                  </a:lnTo>
                  <a:lnTo>
                    <a:pt x="48259" y="35560"/>
                  </a:lnTo>
                  <a:lnTo>
                    <a:pt x="53339" y="31750"/>
                  </a:lnTo>
                  <a:lnTo>
                    <a:pt x="59689" y="26670"/>
                  </a:lnTo>
                  <a:lnTo>
                    <a:pt x="66039" y="22860"/>
                  </a:lnTo>
                  <a:lnTo>
                    <a:pt x="72389" y="19050"/>
                  </a:lnTo>
                  <a:lnTo>
                    <a:pt x="106679" y="5080"/>
                  </a:lnTo>
                  <a:lnTo>
                    <a:pt x="114300" y="2540"/>
                  </a:lnTo>
                  <a:lnTo>
                    <a:pt x="121919" y="1270"/>
                  </a:lnTo>
                  <a:lnTo>
                    <a:pt x="129539" y="0"/>
                  </a:lnTo>
                  <a:lnTo>
                    <a:pt x="137159" y="0"/>
                  </a:lnTo>
                  <a:lnTo>
                    <a:pt x="143509" y="0"/>
                  </a:lnTo>
                  <a:lnTo>
                    <a:pt x="8081009" y="0"/>
                  </a:lnTo>
                  <a:lnTo>
                    <a:pt x="8088630" y="0"/>
                  </a:lnTo>
                  <a:lnTo>
                    <a:pt x="8096250" y="0"/>
                  </a:lnTo>
                  <a:lnTo>
                    <a:pt x="8103869" y="1270"/>
                  </a:lnTo>
                  <a:lnTo>
                    <a:pt x="8111489" y="2540"/>
                  </a:lnTo>
                  <a:lnTo>
                    <a:pt x="8117839" y="5080"/>
                  </a:lnTo>
                  <a:lnTo>
                    <a:pt x="8125459" y="6350"/>
                  </a:lnTo>
                  <a:lnTo>
                    <a:pt x="8133080" y="8890"/>
                  </a:lnTo>
                  <a:lnTo>
                    <a:pt x="8139430" y="11430"/>
                  </a:lnTo>
                  <a:lnTo>
                    <a:pt x="8145780" y="15240"/>
                  </a:lnTo>
                  <a:lnTo>
                    <a:pt x="8153400" y="19050"/>
                  </a:lnTo>
                  <a:lnTo>
                    <a:pt x="8159750" y="22860"/>
                  </a:lnTo>
                  <a:lnTo>
                    <a:pt x="8166100" y="26670"/>
                  </a:lnTo>
                  <a:lnTo>
                    <a:pt x="8171180" y="31750"/>
                  </a:lnTo>
                  <a:lnTo>
                    <a:pt x="8177530" y="35560"/>
                  </a:lnTo>
                  <a:lnTo>
                    <a:pt x="8182609" y="41910"/>
                  </a:lnTo>
                  <a:lnTo>
                    <a:pt x="8187689" y="46990"/>
                  </a:lnTo>
                  <a:lnTo>
                    <a:pt x="8192769" y="52070"/>
                  </a:lnTo>
                  <a:lnTo>
                    <a:pt x="8197850" y="58420"/>
                  </a:lnTo>
                  <a:lnTo>
                    <a:pt x="8201659" y="64770"/>
                  </a:lnTo>
                  <a:lnTo>
                    <a:pt x="8205469" y="71120"/>
                  </a:lnTo>
                  <a:lnTo>
                    <a:pt x="8209280" y="77470"/>
                  </a:lnTo>
                  <a:lnTo>
                    <a:pt x="8213089" y="85090"/>
                  </a:lnTo>
                  <a:lnTo>
                    <a:pt x="8214359" y="91440"/>
                  </a:lnTo>
                  <a:lnTo>
                    <a:pt x="8216900" y="99060"/>
                  </a:lnTo>
                  <a:lnTo>
                    <a:pt x="8219439" y="105410"/>
                  </a:lnTo>
                  <a:lnTo>
                    <a:pt x="8221980" y="113030"/>
                  </a:lnTo>
                  <a:lnTo>
                    <a:pt x="8223250" y="120650"/>
                  </a:lnTo>
                  <a:lnTo>
                    <a:pt x="8224519" y="128270"/>
                  </a:lnTo>
                  <a:lnTo>
                    <a:pt x="8224519" y="135890"/>
                  </a:lnTo>
                  <a:lnTo>
                    <a:pt x="8224519" y="143510"/>
                  </a:lnTo>
                  <a:lnTo>
                    <a:pt x="8224519" y="718820"/>
                  </a:lnTo>
                  <a:lnTo>
                    <a:pt x="8224519" y="726440"/>
                  </a:lnTo>
                  <a:lnTo>
                    <a:pt x="8224519" y="734060"/>
                  </a:lnTo>
                  <a:lnTo>
                    <a:pt x="8223250" y="740410"/>
                  </a:lnTo>
                  <a:lnTo>
                    <a:pt x="8221980" y="748030"/>
                  </a:lnTo>
                  <a:lnTo>
                    <a:pt x="8219439" y="755650"/>
                  </a:lnTo>
                  <a:lnTo>
                    <a:pt x="8218169" y="762000"/>
                  </a:lnTo>
                  <a:lnTo>
                    <a:pt x="8215630" y="769620"/>
                  </a:lnTo>
                  <a:lnTo>
                    <a:pt x="8213089" y="777240"/>
                  </a:lnTo>
                  <a:lnTo>
                    <a:pt x="8209280" y="783590"/>
                  </a:lnTo>
                  <a:lnTo>
                    <a:pt x="8205469" y="789940"/>
                  </a:lnTo>
                  <a:lnTo>
                    <a:pt x="8201659" y="796290"/>
                  </a:lnTo>
                  <a:lnTo>
                    <a:pt x="8197850" y="802640"/>
                  </a:lnTo>
                  <a:lnTo>
                    <a:pt x="8192769" y="808990"/>
                  </a:lnTo>
                  <a:lnTo>
                    <a:pt x="8187689" y="814070"/>
                  </a:lnTo>
                  <a:lnTo>
                    <a:pt x="8182609" y="820420"/>
                  </a:lnTo>
                  <a:lnTo>
                    <a:pt x="8177530" y="825500"/>
                  </a:lnTo>
                  <a:lnTo>
                    <a:pt x="8171180" y="829310"/>
                  </a:lnTo>
                  <a:lnTo>
                    <a:pt x="8166100" y="834390"/>
                  </a:lnTo>
                  <a:lnTo>
                    <a:pt x="8159750" y="838200"/>
                  </a:lnTo>
                  <a:lnTo>
                    <a:pt x="8153400" y="842010"/>
                  </a:lnTo>
                  <a:lnTo>
                    <a:pt x="8147050" y="845820"/>
                  </a:lnTo>
                  <a:lnTo>
                    <a:pt x="8139430" y="849630"/>
                  </a:lnTo>
                  <a:lnTo>
                    <a:pt x="8133080" y="852170"/>
                  </a:lnTo>
                  <a:lnTo>
                    <a:pt x="8125459" y="854710"/>
                  </a:lnTo>
                  <a:lnTo>
                    <a:pt x="8119109" y="857250"/>
                  </a:lnTo>
                  <a:lnTo>
                    <a:pt x="8111489" y="858520"/>
                  </a:lnTo>
                  <a:lnTo>
                    <a:pt x="8103869" y="859790"/>
                  </a:lnTo>
                  <a:lnTo>
                    <a:pt x="8096250" y="861060"/>
                  </a:lnTo>
                  <a:lnTo>
                    <a:pt x="8088630" y="861060"/>
                  </a:lnTo>
                  <a:lnTo>
                    <a:pt x="8081009" y="862330"/>
                  </a:lnTo>
                  <a:lnTo>
                    <a:pt x="143509" y="862330"/>
                  </a:lnTo>
                  <a:lnTo>
                    <a:pt x="137159" y="861060"/>
                  </a:lnTo>
                  <a:lnTo>
                    <a:pt x="129539" y="861060"/>
                  </a:lnTo>
                  <a:lnTo>
                    <a:pt x="121919" y="859790"/>
                  </a:lnTo>
                  <a:lnTo>
                    <a:pt x="114300" y="858520"/>
                  </a:lnTo>
                  <a:lnTo>
                    <a:pt x="106679" y="857250"/>
                  </a:lnTo>
                  <a:lnTo>
                    <a:pt x="100329" y="854710"/>
                  </a:lnTo>
                  <a:lnTo>
                    <a:pt x="92709" y="852170"/>
                  </a:lnTo>
                  <a:lnTo>
                    <a:pt x="86359" y="849630"/>
                  </a:lnTo>
                  <a:lnTo>
                    <a:pt x="78739" y="847090"/>
                  </a:lnTo>
                  <a:lnTo>
                    <a:pt x="72389" y="843280"/>
                  </a:lnTo>
                  <a:lnTo>
                    <a:pt x="66039" y="839470"/>
                  </a:lnTo>
                  <a:lnTo>
                    <a:pt x="59689" y="834390"/>
                  </a:lnTo>
                  <a:lnTo>
                    <a:pt x="53339" y="829310"/>
                  </a:lnTo>
                  <a:lnTo>
                    <a:pt x="48259" y="825500"/>
                  </a:lnTo>
                  <a:lnTo>
                    <a:pt x="43179" y="820420"/>
                  </a:lnTo>
                  <a:lnTo>
                    <a:pt x="38100" y="814070"/>
                  </a:lnTo>
                  <a:lnTo>
                    <a:pt x="33019" y="808990"/>
                  </a:lnTo>
                  <a:lnTo>
                    <a:pt x="27939" y="802640"/>
                  </a:lnTo>
                  <a:lnTo>
                    <a:pt x="24129" y="796290"/>
                  </a:lnTo>
                  <a:lnTo>
                    <a:pt x="20319" y="789940"/>
                  </a:lnTo>
                  <a:lnTo>
                    <a:pt x="16509" y="783590"/>
                  </a:lnTo>
                  <a:lnTo>
                    <a:pt x="12700" y="777240"/>
                  </a:lnTo>
                  <a:lnTo>
                    <a:pt x="10159" y="769620"/>
                  </a:lnTo>
                  <a:lnTo>
                    <a:pt x="7619" y="763270"/>
                  </a:lnTo>
                  <a:lnTo>
                    <a:pt x="5079" y="755650"/>
                  </a:lnTo>
                  <a:lnTo>
                    <a:pt x="3809" y="748030"/>
                  </a:lnTo>
                  <a:lnTo>
                    <a:pt x="2539" y="740410"/>
                  </a:lnTo>
                  <a:lnTo>
                    <a:pt x="1269" y="734060"/>
                  </a:lnTo>
                  <a:lnTo>
                    <a:pt x="1269" y="726440"/>
                  </a:lnTo>
                  <a:lnTo>
                    <a:pt x="0" y="718820"/>
                  </a:lnTo>
                  <a:lnTo>
                    <a:pt x="0" y="143510"/>
                  </a:lnTo>
                  <a:close/>
                </a:path>
              </a:pathLst>
            </a:custGeom>
            <a:ln w="25518">
              <a:solidFill>
                <a:srgbClr val="FFFFFF"/>
              </a:solidFill>
            </a:ln>
          </p:spPr>
          <p:txBody>
            <a:bodyPr wrap="square" lIns="0" tIns="0" rIns="0" bIns="0" rtlCol="0"/>
            <a:lstStyle/>
            <a:p/>
          </p:txBody>
        </p:sp>
        <p:sp>
          <p:nvSpPr>
            <p:cNvPr id="11" name="object 11"/>
            <p:cNvSpPr/>
            <p:nvPr/>
          </p:nvSpPr>
          <p:spPr>
            <a:xfrm>
              <a:off x="472376" y="60908"/>
              <a:ext cx="8250555" cy="888365"/>
            </a:xfrm>
            <a:custGeom>
              <a:avLst/>
              <a:gdLst/>
              <a:ahLst/>
              <a:cxnLst/>
              <a:rect l="l" t="t" r="r" b="b"/>
              <a:pathLst>
                <a:path w="8250555" h="888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8365">
                  <a:moveTo>
                    <a:pt x="8250034" y="875080"/>
                  </a:moveTo>
                  <a:lnTo>
                    <a:pt x="8246300" y="866063"/>
                  </a:lnTo>
                  <a:lnTo>
                    <a:pt x="8237283" y="862330"/>
                  </a:lnTo>
                  <a:lnTo>
                    <a:pt x="8228254" y="866063"/>
                  </a:lnTo>
                  <a:lnTo>
                    <a:pt x="8224520" y="875080"/>
                  </a:lnTo>
                  <a:lnTo>
                    <a:pt x="8228254" y="884110"/>
                  </a:lnTo>
                  <a:lnTo>
                    <a:pt x="8237283" y="887844"/>
                  </a:lnTo>
                  <a:lnTo>
                    <a:pt x="8246300" y="884110"/>
                  </a:lnTo>
                  <a:lnTo>
                    <a:pt x="8250034" y="875080"/>
                  </a:lnTo>
                  <a:close/>
                </a:path>
              </a:pathLst>
            </a:custGeom>
            <a:solidFill>
              <a:srgbClr val="FFFFFF"/>
            </a:solidFill>
          </p:spPr>
          <p:txBody>
            <a:bodyPr wrap="square" lIns="0" tIns="0" rIns="0" bIns="0" rtlCol="0"/>
            <a:lstStyle/>
            <a:p/>
          </p:txBody>
        </p:sp>
      </p:grpSp>
      <p:sp>
        <p:nvSpPr>
          <p:cNvPr id="12" name="object 12"/>
          <p:cNvSpPr txBox="1"/>
          <p:nvPr/>
        </p:nvSpPr>
        <p:spPr>
          <a:xfrm>
            <a:off x="3440429" y="368300"/>
            <a:ext cx="1974850" cy="452120"/>
          </a:xfrm>
          <a:prstGeom prst="rect">
            <a:avLst/>
          </a:prstGeom>
        </p:spPr>
        <p:txBody>
          <a:bodyPr vert="horz" wrap="square" lIns="0" tIns="12700" rIns="0" bIns="0" rtlCol="0">
            <a:spAutoFit/>
          </a:bodyPr>
          <a:lstStyle/>
          <a:p>
            <a:pPr marL="12700">
              <a:lnSpc>
                <a:spcPct val="100000"/>
              </a:lnSpc>
              <a:spcBef>
                <a:spcPts val="100"/>
              </a:spcBef>
            </a:pPr>
            <a:r>
              <a:rPr sz="2800" i="1" dirty="0">
                <a:solidFill>
                  <a:srgbClr val="FFFFFF"/>
                </a:solidFill>
                <a:latin typeface="Calibri" panose="020F0502020204030204"/>
                <a:cs typeface="Calibri" panose="020F0502020204030204"/>
              </a:rPr>
              <a:t>γ)</a:t>
            </a:r>
            <a:r>
              <a:rPr sz="2800" i="1" spc="-10" dirty="0">
                <a:solidFill>
                  <a:srgbClr val="FFFFFF"/>
                </a:solidFill>
                <a:latin typeface="Calibri" panose="020F0502020204030204"/>
                <a:cs typeface="Calibri" panose="020F0502020204030204"/>
              </a:rPr>
              <a:t> Λειτουργία</a:t>
            </a:r>
            <a:endParaRPr sz="2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09269" y="930909"/>
            <a:ext cx="8185150" cy="5850319"/>
          </a:xfrm>
          <a:prstGeom prst="rect">
            <a:avLst/>
          </a:prstGeom>
        </p:spPr>
        <p:txBody>
          <a:bodyPr vert="horz" wrap="square" lIns="0" tIns="6350" rIns="0" bIns="0" rtlCol="0">
            <a:spAutoFit/>
          </a:bodyPr>
          <a:lstStyle/>
          <a:p>
            <a:pPr marL="12700" marR="120650">
              <a:lnSpc>
                <a:spcPct val="102000"/>
              </a:lnSpc>
              <a:spcBef>
                <a:spcPts val="50"/>
              </a:spcBef>
              <a:tabLst>
                <a:tab pos="2928620" algn="l"/>
              </a:tabLst>
            </a:pPr>
            <a:r>
              <a:rPr sz="2400" b="1" spc="-45" dirty="0">
                <a:solidFill>
                  <a:srgbClr val="0000FF"/>
                </a:solidFill>
                <a:latin typeface="Calibri" panose="020F0502020204030204"/>
                <a:cs typeface="Calibri" panose="020F0502020204030204"/>
              </a:rPr>
              <a:t>ΑΥΤΟ</a:t>
            </a:r>
            <a:r>
              <a:rPr sz="2400" b="1" spc="-8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ΓΙΝΕΤΑΙ</a:t>
            </a:r>
            <a:r>
              <a:rPr sz="2400" b="1" spc="-8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ΕΥΚΟΛΑ</a:t>
            </a:r>
            <a:r>
              <a:rPr sz="2400" b="1" dirty="0">
                <a:solidFill>
                  <a:srgbClr val="0000FF"/>
                </a:solidFill>
                <a:latin typeface="Calibri" panose="020F0502020204030204"/>
                <a:cs typeface="Calibri" panose="020F0502020204030204"/>
              </a:rPr>
              <a:t>	ΑΝΤΙΛΗΠΤΟ</a:t>
            </a:r>
            <a:r>
              <a:rPr sz="2400" b="1" spc="-50" dirty="0">
                <a:solidFill>
                  <a:srgbClr val="0000FF"/>
                </a:solidFill>
                <a:latin typeface="Calibri" panose="020F0502020204030204"/>
                <a:cs typeface="Calibri" panose="020F0502020204030204"/>
              </a:rPr>
              <a:t> </a:t>
            </a:r>
            <a:r>
              <a:rPr sz="2400" b="1">
                <a:solidFill>
                  <a:srgbClr val="0000FF"/>
                </a:solidFill>
                <a:latin typeface="Calibri" panose="020F0502020204030204"/>
                <a:cs typeface="Calibri" panose="020F0502020204030204"/>
              </a:rPr>
              <a:t>ΜΕ</a:t>
            </a:r>
            <a:r>
              <a:rPr sz="2400" b="1" spc="-25">
                <a:solidFill>
                  <a:srgbClr val="0000FF"/>
                </a:solidFill>
                <a:latin typeface="Calibri" panose="020F0502020204030204"/>
                <a:cs typeface="Calibri" panose="020F0502020204030204"/>
              </a:rPr>
              <a:t> </a:t>
            </a:r>
            <a:r>
              <a:rPr sz="2400" b="1" smtClean="0">
                <a:solidFill>
                  <a:srgbClr val="0000FF"/>
                </a:solidFill>
                <a:latin typeface="Calibri" panose="020F0502020204030204"/>
                <a:cs typeface="Calibri" panose="020F0502020204030204"/>
              </a:rPr>
              <a:t>ΤΗ</a:t>
            </a:r>
            <a:r>
              <a:rPr lang="el-GR" sz="2400" b="1" dirty="0" smtClean="0">
                <a:solidFill>
                  <a:srgbClr val="0000FF"/>
                </a:solidFill>
                <a:latin typeface="Calibri" panose="020F0502020204030204"/>
                <a:cs typeface="Calibri" panose="020F0502020204030204"/>
              </a:rPr>
              <a:t>Ν</a:t>
            </a:r>
            <a:r>
              <a:rPr sz="2400" b="1" spc="-25" smtClean="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ΛΗΨΗ</a:t>
            </a:r>
            <a:r>
              <a:rPr sz="2400" b="1" spc="-35"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ΔΙΑΔΟΧΙΚΩΝ </a:t>
            </a:r>
            <a:r>
              <a:rPr sz="2400" b="1" spc="-20" dirty="0">
                <a:solidFill>
                  <a:srgbClr val="0000FF"/>
                </a:solidFill>
                <a:latin typeface="Calibri" panose="020F0502020204030204"/>
                <a:cs typeface="Calibri" panose="020F0502020204030204"/>
              </a:rPr>
              <a:t>ΔΥΝΑΜΟΔΕΙΚΤΙΚΩΝ</a:t>
            </a:r>
            <a:r>
              <a:rPr sz="2400" b="1" spc="-40" dirty="0">
                <a:solidFill>
                  <a:srgbClr val="0000FF"/>
                </a:solidFill>
                <a:latin typeface="Calibri" panose="020F0502020204030204"/>
                <a:cs typeface="Calibri" panose="020F0502020204030204"/>
              </a:rPr>
              <a:t> </a:t>
            </a:r>
            <a:r>
              <a:rPr sz="2400" b="1" spc="-30" dirty="0">
                <a:solidFill>
                  <a:srgbClr val="0000FF"/>
                </a:solidFill>
                <a:latin typeface="Calibri" panose="020F0502020204030204"/>
                <a:cs typeface="Calibri" panose="020F0502020204030204"/>
              </a:rPr>
              <a:t>ΔΙΑΓΡΑΜΜΑΤΩΝ</a:t>
            </a:r>
            <a:r>
              <a:rPr sz="2400" b="1" spc="-3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ΑΠΟ</a:t>
            </a:r>
            <a:r>
              <a:rPr sz="2400" b="1" spc="-35" dirty="0">
                <a:solidFill>
                  <a:srgbClr val="0000FF"/>
                </a:solidFill>
                <a:latin typeface="Calibri" panose="020F0502020204030204"/>
                <a:cs typeface="Calibri" panose="020F0502020204030204"/>
              </a:rPr>
              <a:t> </a:t>
            </a:r>
            <a:r>
              <a:rPr sz="2400" b="1" spc="-10">
                <a:solidFill>
                  <a:srgbClr val="0000FF"/>
                </a:solidFill>
                <a:latin typeface="Calibri" panose="020F0502020204030204"/>
                <a:cs typeface="Calibri" panose="020F0502020204030204"/>
              </a:rPr>
              <a:t>ΔΙΑΦΟΡΕΤΙΚΟΥΣ</a:t>
            </a:r>
            <a:r>
              <a:rPr sz="2400" b="1" spc="-35">
                <a:solidFill>
                  <a:srgbClr val="0000FF"/>
                </a:solidFill>
                <a:latin typeface="Calibri" panose="020F0502020204030204"/>
                <a:cs typeface="Calibri" panose="020F0502020204030204"/>
              </a:rPr>
              <a:t> </a:t>
            </a:r>
            <a:r>
              <a:rPr sz="2400" b="1" spc="-25" smtClean="0">
                <a:solidFill>
                  <a:srgbClr val="0000FF"/>
                </a:solidFill>
                <a:latin typeface="Calibri" panose="020F0502020204030204"/>
                <a:cs typeface="Calibri" panose="020F0502020204030204"/>
              </a:rPr>
              <a:t>ΚΥ</a:t>
            </a:r>
            <a:r>
              <a:rPr sz="2400" b="1" spc="-10" smtClean="0">
                <a:solidFill>
                  <a:srgbClr val="0000FF"/>
                </a:solidFill>
                <a:latin typeface="Calibri" panose="020F0502020204030204"/>
                <a:cs typeface="Calibri" panose="020F0502020204030204"/>
              </a:rPr>
              <a:t>ΛΙΝΔΡΟΥΣ</a:t>
            </a:r>
            <a:r>
              <a:rPr sz="2400" b="1" spc="-10" dirty="0">
                <a:solidFill>
                  <a:srgbClr val="0000FF"/>
                </a:solidFill>
                <a:latin typeface="Calibri" panose="020F0502020204030204"/>
                <a:cs typeface="Calibri" panose="020F0502020204030204"/>
              </a:rPr>
              <a:t>.</a:t>
            </a:r>
            <a:endParaRPr sz="2400">
              <a:latin typeface="Calibri" panose="020F0502020204030204"/>
              <a:cs typeface="Calibri" panose="020F0502020204030204"/>
            </a:endParaRPr>
          </a:p>
          <a:p>
            <a:pPr marL="12700" marR="5080" indent="62230">
              <a:lnSpc>
                <a:spcPct val="102000"/>
              </a:lnSpc>
              <a:spcBef>
                <a:spcPts val="2085"/>
              </a:spcBef>
            </a:pPr>
            <a:r>
              <a:rPr sz="2400" b="1" dirty="0">
                <a:solidFill>
                  <a:srgbClr val="0000CC"/>
                </a:solidFill>
                <a:latin typeface="Calibri" panose="020F0502020204030204"/>
                <a:cs typeface="Calibri" panose="020F0502020204030204"/>
              </a:rPr>
              <a:t>MIA</a:t>
            </a:r>
            <a:r>
              <a:rPr sz="2400" b="1" spc="-4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TYXAIA</a:t>
            </a:r>
            <a:r>
              <a:rPr sz="2400" b="1" spc="-35" dirty="0">
                <a:solidFill>
                  <a:srgbClr val="0000CC"/>
                </a:solidFill>
                <a:latin typeface="Calibri" panose="020F0502020204030204"/>
                <a:cs typeface="Calibri" panose="020F0502020204030204"/>
              </a:rPr>
              <a:t> </a:t>
            </a:r>
            <a:r>
              <a:rPr sz="2400" b="1" spc="-25" dirty="0">
                <a:solidFill>
                  <a:srgbClr val="0000CC"/>
                </a:solidFill>
                <a:latin typeface="Calibri" panose="020F0502020204030204"/>
                <a:cs typeface="Calibri" panose="020F0502020204030204"/>
              </a:rPr>
              <a:t>METABΟΛΗ</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ΤΗΣ</a:t>
            </a:r>
            <a:r>
              <a:rPr sz="2400" b="1" spc="-3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ΜΕΓΙΣΤΗΣ</a:t>
            </a:r>
            <a:r>
              <a:rPr sz="2400" b="1" spc="-3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ΠΙΕΣΗΣ</a:t>
            </a:r>
            <a:r>
              <a:rPr sz="2400" b="1" spc="-30" dirty="0">
                <a:solidFill>
                  <a:srgbClr val="0000CC"/>
                </a:solidFill>
                <a:latin typeface="Calibri" panose="020F0502020204030204"/>
                <a:cs typeface="Calibri" panose="020F0502020204030204"/>
              </a:rPr>
              <a:t> </a:t>
            </a:r>
            <a:r>
              <a:rPr sz="2400" b="1">
                <a:solidFill>
                  <a:srgbClr val="0000CC"/>
                </a:solidFill>
                <a:latin typeface="Calibri" panose="020F0502020204030204"/>
                <a:cs typeface="Calibri" panose="020F0502020204030204"/>
              </a:rPr>
              <a:t>ΣΥΝΗΘΩΣ</a:t>
            </a:r>
            <a:r>
              <a:rPr sz="2400" b="1" spc="-25">
                <a:solidFill>
                  <a:srgbClr val="0000CC"/>
                </a:solidFill>
                <a:latin typeface="Calibri" panose="020F0502020204030204"/>
                <a:cs typeface="Calibri" panose="020F0502020204030204"/>
              </a:rPr>
              <a:t> </a:t>
            </a:r>
            <a:r>
              <a:rPr sz="2400" b="1" spc="-20" smtClean="0">
                <a:solidFill>
                  <a:srgbClr val="0000CC"/>
                </a:solidFill>
                <a:latin typeface="Calibri" panose="020F0502020204030204"/>
                <a:cs typeface="Calibri" panose="020F0502020204030204"/>
              </a:rPr>
              <a:t>ΘΕΩΡΕΙΤΑΙ</a:t>
            </a:r>
            <a:r>
              <a:rPr sz="2400" b="1" spc="-50" smtClean="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ΦΥΣΙΟΛΟΓΙΚΗ</a:t>
            </a:r>
            <a:r>
              <a:rPr sz="2400" b="1" spc="-5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ΑΝ</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ΔΕΝ</a:t>
            </a:r>
            <a:r>
              <a:rPr sz="2400" b="1" spc="-4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ΞΕΠΕΡΝΑ</a:t>
            </a:r>
            <a:r>
              <a:rPr sz="2400" b="1" spc="-50" dirty="0">
                <a:solidFill>
                  <a:srgbClr val="0000CC"/>
                </a:solidFill>
                <a:latin typeface="Calibri" panose="020F0502020204030204"/>
                <a:cs typeface="Calibri" panose="020F0502020204030204"/>
              </a:rPr>
              <a:t> ΤΑ</a:t>
            </a:r>
            <a:r>
              <a:rPr sz="2400" b="1" spc="-25" dirty="0">
                <a:solidFill>
                  <a:srgbClr val="0000CC"/>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20BAR</a:t>
            </a:r>
            <a:r>
              <a:rPr sz="2400" b="1" spc="-35" dirty="0">
                <a:solidFill>
                  <a:srgbClr val="FF0000"/>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ΑΠΟ</a:t>
            </a:r>
            <a:r>
              <a:rPr sz="2400" b="1" spc="-5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ΚΥΚΛΟ</a:t>
            </a:r>
            <a:r>
              <a:rPr sz="2400" b="1" spc="-50" dirty="0">
                <a:solidFill>
                  <a:srgbClr val="0000CC"/>
                </a:solidFill>
                <a:latin typeface="Calibri" panose="020F0502020204030204"/>
                <a:cs typeface="Calibri" panose="020F0502020204030204"/>
              </a:rPr>
              <a:t> </a:t>
            </a:r>
            <a:r>
              <a:rPr sz="2400" b="1" spc="-25" dirty="0">
                <a:solidFill>
                  <a:srgbClr val="0000CC"/>
                </a:solidFill>
                <a:latin typeface="Calibri" panose="020F0502020204030204"/>
                <a:cs typeface="Calibri" panose="020F0502020204030204"/>
              </a:rPr>
              <a:t>ΣΕ </a:t>
            </a:r>
            <a:r>
              <a:rPr sz="2400" b="1" dirty="0">
                <a:solidFill>
                  <a:srgbClr val="0000CC"/>
                </a:solidFill>
                <a:latin typeface="Calibri" panose="020F0502020204030204"/>
                <a:cs typeface="Calibri" panose="020F0502020204030204"/>
              </a:rPr>
              <a:t>ΚΥΚΛΟ</a:t>
            </a:r>
            <a:r>
              <a:rPr sz="2400" b="1" spc="-4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ΚΑΙ</a:t>
            </a:r>
            <a:r>
              <a:rPr sz="2400" b="1" spc="-4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ΑΠΟ</a:t>
            </a:r>
            <a:r>
              <a:rPr sz="2400" b="1" spc="-35" dirty="0">
                <a:solidFill>
                  <a:srgbClr val="0000CC"/>
                </a:solidFill>
                <a:latin typeface="Calibri" panose="020F0502020204030204"/>
                <a:cs typeface="Calibri" panose="020F0502020204030204"/>
              </a:rPr>
              <a:t> </a:t>
            </a:r>
            <a:r>
              <a:rPr sz="2400" b="1" spc="-20" dirty="0">
                <a:solidFill>
                  <a:srgbClr val="0000CC"/>
                </a:solidFill>
                <a:latin typeface="Calibri" panose="020F0502020204030204"/>
                <a:cs typeface="Calibri" panose="020F0502020204030204"/>
              </a:rPr>
              <a:t>ΚΥΛΙΝΔΡΟ</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ΣΕ</a:t>
            </a:r>
            <a:r>
              <a:rPr sz="2400" b="1" spc="-20" dirty="0">
                <a:solidFill>
                  <a:srgbClr val="0000CC"/>
                </a:solidFill>
                <a:latin typeface="Calibri" panose="020F0502020204030204"/>
                <a:cs typeface="Calibri" panose="020F0502020204030204"/>
              </a:rPr>
              <a:t> </a:t>
            </a:r>
            <a:r>
              <a:rPr sz="2400" b="1" spc="-10" dirty="0">
                <a:solidFill>
                  <a:srgbClr val="0000CC"/>
                </a:solidFill>
                <a:latin typeface="Calibri" panose="020F0502020204030204"/>
                <a:cs typeface="Calibri" panose="020F0502020204030204"/>
              </a:rPr>
              <a:t>ΚΥΛΙΝΔΡΟ.</a:t>
            </a:r>
            <a:endParaRPr sz="2400">
              <a:latin typeface="Calibri" panose="020F0502020204030204"/>
              <a:cs typeface="Calibri" panose="020F0502020204030204"/>
            </a:endParaRPr>
          </a:p>
          <a:p>
            <a:pPr marL="12700" marR="38100" indent="68580">
              <a:lnSpc>
                <a:spcPct val="102000"/>
              </a:lnSpc>
            </a:pPr>
            <a:r>
              <a:rPr sz="2400" b="1" dirty="0">
                <a:solidFill>
                  <a:srgbClr val="0000CC"/>
                </a:solidFill>
                <a:latin typeface="Calibri" panose="020F0502020204030204"/>
                <a:cs typeface="Calibri" panose="020F0502020204030204"/>
              </a:rPr>
              <a:t>ΣΤΙΣ</a:t>
            </a:r>
            <a:r>
              <a:rPr sz="2400" b="1" spc="-2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ΣΥΓΧΡΟΝΕΣ</a:t>
            </a:r>
            <a:r>
              <a:rPr sz="2400" b="1" spc="-2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ΜΗΧΑΝΕΣ</a:t>
            </a:r>
            <a:r>
              <a:rPr sz="2400" b="1" spc="-3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Η</a:t>
            </a:r>
            <a:r>
              <a:rPr sz="2400" b="1" spc="-25" dirty="0">
                <a:solidFill>
                  <a:srgbClr val="0000CC"/>
                </a:solidFill>
                <a:latin typeface="Calibri" panose="020F0502020204030204"/>
                <a:cs typeface="Calibri" panose="020F0502020204030204"/>
              </a:rPr>
              <a:t> </a:t>
            </a:r>
            <a:r>
              <a:rPr sz="2400" b="1" spc="-20" dirty="0">
                <a:solidFill>
                  <a:srgbClr val="0000CC"/>
                </a:solidFill>
                <a:latin typeface="Calibri" panose="020F0502020204030204"/>
                <a:cs typeface="Calibri" panose="020F0502020204030204"/>
              </a:rPr>
              <a:t>ΔΙΑΦΟΡΑ</a:t>
            </a:r>
            <a:r>
              <a:rPr sz="2400" b="1" spc="-2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ΤΗΣ</a:t>
            </a:r>
            <a:r>
              <a:rPr sz="2400" b="1" spc="-2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ΠΙΕΣΗΣ</a:t>
            </a:r>
            <a:r>
              <a:rPr sz="2400" b="1" spc="-25" dirty="0">
                <a:solidFill>
                  <a:srgbClr val="0000CC"/>
                </a:solidFill>
                <a:latin typeface="Calibri" panose="020F0502020204030204"/>
                <a:cs typeface="Calibri" panose="020F0502020204030204"/>
              </a:rPr>
              <a:t> </a:t>
            </a:r>
            <a:r>
              <a:rPr sz="2400" b="1">
                <a:solidFill>
                  <a:srgbClr val="0000CC"/>
                </a:solidFill>
                <a:latin typeface="Calibri" panose="020F0502020204030204"/>
                <a:cs typeface="Calibri" panose="020F0502020204030204"/>
              </a:rPr>
              <a:t>ΑΠΟ</a:t>
            </a:r>
            <a:r>
              <a:rPr sz="2400" b="1" spc="-25">
                <a:solidFill>
                  <a:srgbClr val="0000CC"/>
                </a:solidFill>
                <a:latin typeface="Calibri" panose="020F0502020204030204"/>
                <a:cs typeface="Calibri" panose="020F0502020204030204"/>
              </a:rPr>
              <a:t> </a:t>
            </a:r>
            <a:r>
              <a:rPr sz="2400" b="1" spc="-30" smtClean="0">
                <a:solidFill>
                  <a:srgbClr val="0000CC"/>
                </a:solidFill>
                <a:latin typeface="Calibri" panose="020F0502020204030204"/>
                <a:cs typeface="Calibri" panose="020F0502020204030204"/>
              </a:rPr>
              <a:t>ΚΥΛΙΝ</a:t>
            </a:r>
            <a:r>
              <a:rPr sz="2400" b="1" smtClean="0">
                <a:solidFill>
                  <a:srgbClr val="0000CC"/>
                </a:solidFill>
                <a:latin typeface="Calibri" panose="020F0502020204030204"/>
                <a:cs typeface="Calibri" panose="020F0502020204030204"/>
              </a:rPr>
              <a:t>ΔΡΟ</a:t>
            </a:r>
            <a:r>
              <a:rPr sz="2400" b="1" spc="-30" smtClean="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ΣΕ</a:t>
            </a:r>
            <a:r>
              <a:rPr sz="2400" b="1" spc="-20" dirty="0">
                <a:solidFill>
                  <a:srgbClr val="0000CC"/>
                </a:solidFill>
                <a:latin typeface="Calibri" panose="020F0502020204030204"/>
                <a:cs typeface="Calibri" panose="020F0502020204030204"/>
              </a:rPr>
              <a:t> ΚΥΛΙΝΔΡΟ</a:t>
            </a:r>
            <a:r>
              <a:rPr sz="2400" b="1" spc="-3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ΔΕΝ</a:t>
            </a:r>
            <a:r>
              <a:rPr sz="2400" b="1" spc="-1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ΠΡΕΠΕΙ</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ΝΑ</a:t>
            </a:r>
            <a:r>
              <a:rPr sz="2400" b="1" spc="-2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ΥΠΕΡΒΑΙΝΕΙ</a:t>
            </a:r>
            <a:r>
              <a:rPr sz="2400" b="1" spc="-2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ΣΥΝΗΘΩΣ</a:t>
            </a:r>
            <a:r>
              <a:rPr sz="2400" b="1" spc="-25" dirty="0">
                <a:solidFill>
                  <a:srgbClr val="0000CC"/>
                </a:solidFill>
                <a:latin typeface="Calibri" panose="020F0502020204030204"/>
                <a:cs typeface="Calibri" panose="020F0502020204030204"/>
              </a:rPr>
              <a:t> </a:t>
            </a:r>
            <a:r>
              <a:rPr sz="2400" b="1" spc="-25">
                <a:solidFill>
                  <a:srgbClr val="0000CC"/>
                </a:solidFill>
                <a:latin typeface="Calibri" panose="020F0502020204030204"/>
                <a:cs typeface="Calibri" panose="020F0502020204030204"/>
              </a:rPr>
              <a:t>ΤΑ </a:t>
            </a:r>
            <a:r>
              <a:rPr sz="2400" b="1" smtClean="0">
                <a:solidFill>
                  <a:srgbClr val="FF0000"/>
                </a:solidFill>
                <a:latin typeface="Calibri" panose="020F0502020204030204"/>
                <a:cs typeface="Calibri" panose="020F0502020204030204"/>
              </a:rPr>
              <a:t>2</a:t>
            </a:r>
            <a:r>
              <a:rPr lang="el-GR" sz="2400" b="1" dirty="0" smtClean="0">
                <a:solidFill>
                  <a:srgbClr val="FF0000"/>
                </a:solidFill>
                <a:latin typeface="Calibri" panose="020F0502020204030204"/>
                <a:cs typeface="Calibri" panose="020F0502020204030204"/>
              </a:rPr>
              <a:t> </a:t>
            </a:r>
            <a:r>
              <a:rPr sz="2400" b="1" smtClean="0">
                <a:solidFill>
                  <a:srgbClr val="FF0000"/>
                </a:solidFill>
                <a:latin typeface="Calibri" panose="020F0502020204030204"/>
                <a:cs typeface="Calibri" panose="020F0502020204030204"/>
              </a:rPr>
              <a:t>BAR</a:t>
            </a:r>
            <a:r>
              <a:rPr sz="2400" b="1" dirty="0">
                <a:solidFill>
                  <a:srgbClr val="0000CC"/>
                </a:solidFill>
                <a:latin typeface="Calibri" panose="020F0502020204030204"/>
                <a:cs typeface="Calibri" panose="020F0502020204030204"/>
              </a:rPr>
              <a:t>,</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ΩΣΤΕ</a:t>
            </a:r>
            <a:r>
              <a:rPr sz="2400" b="1" spc="-1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ΝΑ</a:t>
            </a:r>
            <a:r>
              <a:rPr sz="2400" b="1" spc="-3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ΜΗ</a:t>
            </a:r>
            <a:r>
              <a:rPr sz="2400" b="1" spc="-20" dirty="0">
                <a:solidFill>
                  <a:srgbClr val="0000CC"/>
                </a:solidFill>
                <a:latin typeface="Calibri" panose="020F0502020204030204"/>
                <a:cs typeface="Calibri" panose="020F0502020204030204"/>
              </a:rPr>
              <a:t> </a:t>
            </a:r>
            <a:r>
              <a:rPr sz="2400" b="1" spc="-60" dirty="0">
                <a:solidFill>
                  <a:srgbClr val="0000CC"/>
                </a:solidFill>
                <a:latin typeface="Calibri" panose="020F0502020204030204"/>
                <a:cs typeface="Calibri" panose="020F0502020204030204"/>
              </a:rPr>
              <a:t>ΔΙΑΤΑΡΑΧΘΕΙ</a:t>
            </a:r>
            <a:r>
              <a:rPr sz="2400" b="1" spc="-35"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Η</a:t>
            </a:r>
            <a:r>
              <a:rPr sz="2400" b="1" spc="-20" dirty="0">
                <a:solidFill>
                  <a:srgbClr val="0000CC"/>
                </a:solidFill>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ΙΣΟΡΡΟΠΙΑ</a:t>
            </a:r>
            <a:r>
              <a:rPr sz="2400" b="1" spc="-30" dirty="0">
                <a:solidFill>
                  <a:srgbClr val="0000CC"/>
                </a:solidFill>
                <a:latin typeface="Calibri" panose="020F0502020204030204"/>
                <a:cs typeface="Calibri" panose="020F0502020204030204"/>
              </a:rPr>
              <a:t> </a:t>
            </a:r>
            <a:r>
              <a:rPr sz="2400" b="1">
                <a:solidFill>
                  <a:srgbClr val="0000CC"/>
                </a:solidFill>
                <a:latin typeface="Calibri" panose="020F0502020204030204"/>
                <a:cs typeface="Calibri" panose="020F0502020204030204"/>
              </a:rPr>
              <a:t>ΤΩΝ</a:t>
            </a:r>
            <a:r>
              <a:rPr sz="2400" b="1" spc="-15">
                <a:solidFill>
                  <a:srgbClr val="0000CC"/>
                </a:solidFill>
                <a:latin typeface="Calibri" panose="020F0502020204030204"/>
                <a:cs typeface="Calibri" panose="020F0502020204030204"/>
              </a:rPr>
              <a:t> </a:t>
            </a:r>
            <a:r>
              <a:rPr sz="2400" b="1" spc="-10" smtClean="0">
                <a:solidFill>
                  <a:srgbClr val="0000CC"/>
                </a:solidFill>
                <a:latin typeface="Calibri" panose="020F0502020204030204"/>
                <a:cs typeface="Calibri" panose="020F0502020204030204"/>
              </a:rPr>
              <a:t>ΚΥΛΙΝΔΡΩΝ</a:t>
            </a:r>
            <a:r>
              <a:rPr lang="el-GR" sz="2400" b="1" spc="-10" dirty="0" smtClean="0">
                <a:solidFill>
                  <a:srgbClr val="0000CC"/>
                </a:solidFill>
                <a:latin typeface="Calibri" panose="020F0502020204030204"/>
                <a:cs typeface="Calibri" panose="020F0502020204030204"/>
              </a:rPr>
              <a:t>.</a:t>
            </a:r>
            <a:endParaRPr sz="2400">
              <a:latin typeface="Calibri" panose="020F0502020204030204"/>
              <a:cs typeface="Calibri" panose="020F0502020204030204"/>
            </a:endParaRPr>
          </a:p>
          <a:p>
            <a:pPr marL="12700" marR="283210" indent="68580">
              <a:lnSpc>
                <a:spcPct val="102000"/>
              </a:lnSpc>
              <a:spcBef>
                <a:spcPts val="2075"/>
              </a:spcBef>
            </a:pPr>
            <a:r>
              <a:rPr sz="2400" b="1" dirty="0">
                <a:latin typeface="Calibri" panose="020F0502020204030204"/>
                <a:cs typeface="Calibri" panose="020F0502020204030204"/>
              </a:rPr>
              <a:t>ΟΙ</a:t>
            </a:r>
            <a:r>
              <a:rPr sz="2400" b="1" spc="-65" dirty="0">
                <a:latin typeface="Calibri" panose="020F0502020204030204"/>
                <a:cs typeface="Calibri" panose="020F0502020204030204"/>
              </a:rPr>
              <a:t> </a:t>
            </a:r>
            <a:r>
              <a:rPr sz="2400" b="1" dirty="0">
                <a:latin typeface="Calibri" panose="020F0502020204030204"/>
                <a:cs typeface="Calibri" panose="020F0502020204030204"/>
              </a:rPr>
              <a:t>ΔΙΑΦΟΡΟΠΟΙΗΣΕΙΣ</a:t>
            </a:r>
            <a:r>
              <a:rPr sz="2400" b="1" spc="-50" dirty="0">
                <a:latin typeface="Calibri" panose="020F0502020204030204"/>
                <a:cs typeface="Calibri" panose="020F0502020204030204"/>
              </a:rPr>
              <a:t> </a:t>
            </a:r>
            <a:r>
              <a:rPr sz="2400" b="1" dirty="0">
                <a:latin typeface="Calibri" panose="020F0502020204030204"/>
                <a:cs typeface="Calibri" panose="020F0502020204030204"/>
              </a:rPr>
              <a:t>ΤΩΝ</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ΚΥΛΙΝΔΡΩΝ</a:t>
            </a:r>
            <a:r>
              <a:rPr sz="2400" b="1" spc="-50" dirty="0">
                <a:latin typeface="Calibri" panose="020F0502020204030204"/>
                <a:cs typeface="Calibri" panose="020F0502020204030204"/>
              </a:rPr>
              <a:t> </a:t>
            </a:r>
            <a:r>
              <a:rPr sz="2400" b="1" spc="-20" dirty="0">
                <a:latin typeface="Calibri" panose="020F0502020204030204"/>
                <a:cs typeface="Calibri" panose="020F0502020204030204"/>
              </a:rPr>
              <a:t>ΟΦΕΙΛΟΝΤΑΙ</a:t>
            </a:r>
            <a:r>
              <a:rPr sz="2400" b="1" spc="-50" dirty="0">
                <a:latin typeface="Calibri" panose="020F0502020204030204"/>
                <a:cs typeface="Calibri" panose="020F0502020204030204"/>
              </a:rPr>
              <a:t> </a:t>
            </a:r>
            <a:r>
              <a:rPr sz="2400" b="1" dirty="0">
                <a:latin typeface="Calibri" panose="020F0502020204030204"/>
                <a:cs typeface="Calibri" panose="020F0502020204030204"/>
              </a:rPr>
              <a:t>ΚΑΙ</a:t>
            </a:r>
            <a:r>
              <a:rPr sz="2400" b="1" spc="-60" dirty="0">
                <a:latin typeface="Calibri" panose="020F0502020204030204"/>
                <a:cs typeface="Calibri" panose="020F0502020204030204"/>
              </a:rPr>
              <a:t> </a:t>
            </a:r>
            <a:r>
              <a:rPr sz="2400" b="1" spc="-20" dirty="0">
                <a:latin typeface="Calibri" panose="020F0502020204030204"/>
                <a:cs typeface="Calibri" panose="020F0502020204030204"/>
              </a:rPr>
              <a:t>ΣΤΙΣ </a:t>
            </a:r>
            <a:r>
              <a:rPr sz="2400" b="1" spc="-40" dirty="0">
                <a:latin typeface="Calibri" panose="020F0502020204030204"/>
                <a:cs typeface="Calibri" panose="020F0502020204030204"/>
              </a:rPr>
              <a:t>ΚΑΤΑΣΚΕΥΑΣΤΙΚΕΣ</a:t>
            </a:r>
            <a:r>
              <a:rPr sz="2400" b="1" spc="-55" dirty="0">
                <a:latin typeface="Calibri" panose="020F0502020204030204"/>
                <a:cs typeface="Calibri" panose="020F0502020204030204"/>
              </a:rPr>
              <a:t> </a:t>
            </a:r>
            <a:r>
              <a:rPr sz="2400" b="1" dirty="0">
                <a:latin typeface="Calibri" panose="020F0502020204030204"/>
                <a:cs typeface="Calibri" panose="020F0502020204030204"/>
              </a:rPr>
              <a:t>ΑΝΟΧΕΣ</a:t>
            </a:r>
            <a:r>
              <a:rPr sz="2400" b="1" spc="-50" dirty="0">
                <a:latin typeface="Calibri" panose="020F0502020204030204"/>
                <a:cs typeface="Calibri" panose="020F0502020204030204"/>
              </a:rPr>
              <a:t> </a:t>
            </a:r>
            <a:r>
              <a:rPr sz="2400" b="1" dirty="0">
                <a:latin typeface="Calibri" panose="020F0502020204030204"/>
                <a:cs typeface="Calibri" panose="020F0502020204030204"/>
              </a:rPr>
              <a:t>ΤΩΝ</a:t>
            </a:r>
            <a:r>
              <a:rPr sz="2400" b="1" spc="-55" dirty="0">
                <a:latin typeface="Calibri" panose="020F0502020204030204"/>
                <a:cs typeface="Calibri" panose="020F0502020204030204"/>
              </a:rPr>
              <a:t> </a:t>
            </a:r>
            <a:r>
              <a:rPr sz="2400" b="1" dirty="0">
                <a:latin typeface="Calibri" panose="020F0502020204030204"/>
                <a:cs typeface="Calibri" panose="020F0502020204030204"/>
              </a:rPr>
              <a:t>ΔΙΑΦΟΡΩΝ</a:t>
            </a:r>
            <a:r>
              <a:rPr sz="2400" b="1" spc="-50" dirty="0">
                <a:latin typeface="Calibri" panose="020F0502020204030204"/>
                <a:cs typeface="Calibri" panose="020F0502020204030204"/>
              </a:rPr>
              <a:t> </a:t>
            </a:r>
            <a:r>
              <a:rPr sz="2400" b="1" spc="-20" dirty="0">
                <a:latin typeface="Calibri" panose="020F0502020204030204"/>
                <a:cs typeface="Calibri" panose="020F0502020204030204"/>
              </a:rPr>
              <a:t>ΤΜΗΜΑΤΩΝ</a:t>
            </a:r>
            <a:r>
              <a:rPr sz="2400" b="1" spc="-50" dirty="0">
                <a:latin typeface="Calibri" panose="020F0502020204030204"/>
                <a:cs typeface="Calibri" panose="020F0502020204030204"/>
              </a:rPr>
              <a:t> </a:t>
            </a:r>
            <a:r>
              <a:rPr sz="2400" b="1" spc="-25" dirty="0">
                <a:latin typeface="Calibri" panose="020F0502020204030204"/>
                <a:cs typeface="Calibri" panose="020F0502020204030204"/>
              </a:rPr>
              <a:t>ΤΟΥ </a:t>
            </a:r>
            <a:r>
              <a:rPr sz="2400" b="1" spc="-20" dirty="0">
                <a:latin typeface="Calibri" panose="020F0502020204030204"/>
                <a:cs typeface="Calibri" panose="020F0502020204030204"/>
              </a:rPr>
              <a:t>ΣΥΣΤΗΜΑΤΟΣ,</a:t>
            </a:r>
            <a:r>
              <a:rPr sz="2400" b="1" spc="-45" dirty="0">
                <a:latin typeface="Calibri" panose="020F0502020204030204"/>
                <a:cs typeface="Calibri" panose="020F0502020204030204"/>
              </a:rPr>
              <a:t> </a:t>
            </a:r>
            <a:r>
              <a:rPr sz="2400" b="1" dirty="0">
                <a:latin typeface="Calibri" panose="020F0502020204030204"/>
                <a:cs typeface="Calibri" panose="020F0502020204030204"/>
              </a:rPr>
              <a:t>ΚΑΘΩΣ</a:t>
            </a:r>
            <a:r>
              <a:rPr sz="2400" b="1" spc="-55" dirty="0">
                <a:latin typeface="Calibri" panose="020F0502020204030204"/>
                <a:cs typeface="Calibri" panose="020F0502020204030204"/>
              </a:rPr>
              <a:t> </a:t>
            </a:r>
            <a:r>
              <a:rPr sz="2400" b="1" dirty="0">
                <a:latin typeface="Calibri" panose="020F0502020204030204"/>
                <a:cs typeface="Calibri" panose="020F0502020204030204"/>
              </a:rPr>
              <a:t>ΚΑΙ</a:t>
            </a:r>
            <a:r>
              <a:rPr sz="2400" b="1" spc="-40" dirty="0">
                <a:latin typeface="Calibri" panose="020F0502020204030204"/>
                <a:cs typeface="Calibri" panose="020F0502020204030204"/>
              </a:rPr>
              <a:t> </a:t>
            </a:r>
            <a:r>
              <a:rPr sz="2400" b="1">
                <a:latin typeface="Calibri" panose="020F0502020204030204"/>
                <a:cs typeface="Calibri" panose="020F0502020204030204"/>
              </a:rPr>
              <a:t>ΣΤΙΣ</a:t>
            </a:r>
            <a:r>
              <a:rPr sz="2400" b="1" spc="-45">
                <a:latin typeface="Calibri" panose="020F0502020204030204"/>
                <a:cs typeface="Calibri" panose="020F0502020204030204"/>
              </a:rPr>
              <a:t> </a:t>
            </a:r>
            <a:r>
              <a:rPr sz="2400" b="1" smtClean="0">
                <a:latin typeface="Calibri" panose="020F0502020204030204"/>
                <a:cs typeface="Calibri" panose="020F0502020204030204"/>
              </a:rPr>
              <a:t>ΚΑΜΠΤΙΚΕΣ</a:t>
            </a:r>
            <a:r>
              <a:rPr lang="el-GR" sz="2400" b="1" dirty="0" smtClean="0">
                <a:latin typeface="Calibri" panose="020F0502020204030204"/>
                <a:cs typeface="Calibri" panose="020F0502020204030204"/>
              </a:rPr>
              <a:t> </a:t>
            </a:r>
            <a:r>
              <a:rPr sz="2400" b="1" spc="-40" smtClean="0">
                <a:latin typeface="Calibri" panose="020F0502020204030204"/>
                <a:cs typeface="Calibri" panose="020F0502020204030204"/>
              </a:rPr>
              <a:t> </a:t>
            </a:r>
            <a:r>
              <a:rPr sz="2400" b="1" dirty="0">
                <a:latin typeface="Calibri" panose="020F0502020204030204"/>
                <a:cs typeface="Calibri" panose="020F0502020204030204"/>
              </a:rPr>
              <a:t>Ή</a:t>
            </a:r>
            <a:r>
              <a:rPr sz="2400" b="1" spc="-50" dirty="0">
                <a:latin typeface="Calibri" panose="020F0502020204030204"/>
                <a:cs typeface="Calibri" panose="020F0502020204030204"/>
              </a:rPr>
              <a:t> </a:t>
            </a:r>
            <a:r>
              <a:rPr sz="2400" b="1">
                <a:latin typeface="Calibri" panose="020F0502020204030204"/>
                <a:cs typeface="Calibri" panose="020F0502020204030204"/>
              </a:rPr>
              <a:t>ΣΤΡΕΠΤΙΚΕΣ</a:t>
            </a:r>
            <a:r>
              <a:rPr sz="2400" b="1" spc="-40">
                <a:latin typeface="Calibri" panose="020F0502020204030204"/>
                <a:cs typeface="Calibri" panose="020F0502020204030204"/>
              </a:rPr>
              <a:t> </a:t>
            </a:r>
            <a:r>
              <a:rPr sz="2400" b="1" spc="-25" smtClean="0">
                <a:latin typeface="Calibri" panose="020F0502020204030204"/>
                <a:cs typeface="Calibri" panose="020F0502020204030204"/>
              </a:rPr>
              <a:t>ΠΑ</a:t>
            </a:r>
            <a:r>
              <a:rPr sz="2400" b="1" spc="-10" smtClean="0">
                <a:latin typeface="Calibri" panose="020F0502020204030204"/>
                <a:cs typeface="Calibri" panose="020F0502020204030204"/>
              </a:rPr>
              <a:t>ΡΑΜΟΡΦΩΣΕΙΣ</a:t>
            </a:r>
            <a:r>
              <a:rPr sz="2400" b="1" spc="-130" smtClean="0">
                <a:latin typeface="Calibri" panose="020F0502020204030204"/>
                <a:cs typeface="Calibri" panose="020F0502020204030204"/>
              </a:rPr>
              <a:t> </a:t>
            </a:r>
            <a:r>
              <a:rPr sz="2400" b="1" dirty="0">
                <a:latin typeface="Calibri" panose="020F0502020204030204"/>
                <a:cs typeface="Calibri" panose="020F0502020204030204"/>
              </a:rPr>
              <a:t>ΤΟΥ</a:t>
            </a:r>
            <a:r>
              <a:rPr sz="2400" b="1" spc="-120" dirty="0">
                <a:latin typeface="Calibri" panose="020F0502020204030204"/>
                <a:cs typeface="Calibri" panose="020F0502020204030204"/>
              </a:rPr>
              <a:t> </a:t>
            </a:r>
            <a:r>
              <a:rPr sz="2400" b="1" dirty="0">
                <a:latin typeface="Calibri" panose="020F0502020204030204"/>
                <a:cs typeface="Calibri" panose="020F0502020204030204"/>
              </a:rPr>
              <a:t>ΕΚΚΕΝΤΡΟΦΟΡΟΥ</a:t>
            </a:r>
            <a:r>
              <a:rPr sz="2400" b="1" spc="-114" dirty="0">
                <a:latin typeface="Calibri" panose="020F0502020204030204"/>
                <a:cs typeface="Calibri" panose="020F0502020204030204"/>
              </a:rPr>
              <a:t> </a:t>
            </a:r>
            <a:r>
              <a:rPr sz="2400" b="1" spc="-10" dirty="0">
                <a:latin typeface="Calibri" panose="020F0502020204030204"/>
                <a:cs typeface="Calibri" panose="020F0502020204030204"/>
              </a:rPr>
              <a:t>ΑΞΟΝΑ</a:t>
            </a:r>
            <a:r>
              <a:rPr sz="2600" b="1" spc="-10" dirty="0">
                <a:latin typeface="Calibri" panose="020F0502020204030204"/>
                <a:cs typeface="Calibri" panose="020F0502020204030204"/>
              </a:rPr>
              <a:t>.</a:t>
            </a:r>
            <a:endParaRPr sz="2600">
              <a:latin typeface="Calibri" panose="020F0502020204030204"/>
              <a:cs typeface="Calibri" panose="020F0502020204030204"/>
            </a:endParaRPr>
          </a:p>
        </p:txBody>
      </p:sp>
      <p:grpSp>
        <p:nvGrpSpPr>
          <p:cNvPr id="3" name="object 3"/>
          <p:cNvGrpSpPr/>
          <p:nvPr/>
        </p:nvGrpSpPr>
        <p:grpSpPr>
          <a:xfrm>
            <a:off x="472122" y="59372"/>
            <a:ext cx="8250555" cy="817244"/>
            <a:chOff x="472122" y="59372"/>
            <a:chExt cx="8250555" cy="817244"/>
          </a:xfrm>
        </p:grpSpPr>
        <p:sp>
          <p:nvSpPr>
            <p:cNvPr id="4" name="object 4"/>
            <p:cNvSpPr/>
            <p:nvPr/>
          </p:nvSpPr>
          <p:spPr>
            <a:xfrm>
              <a:off x="485139" y="72390"/>
              <a:ext cx="8224520" cy="791210"/>
            </a:xfrm>
            <a:custGeom>
              <a:avLst/>
              <a:gdLst/>
              <a:ahLst/>
              <a:cxnLst/>
              <a:rect l="l" t="t" r="r" b="b"/>
              <a:pathLst>
                <a:path w="8224520" h="791210">
                  <a:moveTo>
                    <a:pt x="8106409" y="1269"/>
                  </a:moveTo>
                  <a:lnTo>
                    <a:pt x="118109" y="1269"/>
                  </a:lnTo>
                  <a:lnTo>
                    <a:pt x="105409" y="3809"/>
                  </a:lnTo>
                  <a:lnTo>
                    <a:pt x="97789" y="5079"/>
                  </a:lnTo>
                  <a:lnTo>
                    <a:pt x="91439" y="6350"/>
                  </a:lnTo>
                  <a:lnTo>
                    <a:pt x="78739" y="11429"/>
                  </a:lnTo>
                  <a:lnTo>
                    <a:pt x="72389" y="15239"/>
                  </a:lnTo>
                  <a:lnTo>
                    <a:pt x="66039" y="17779"/>
                  </a:lnTo>
                  <a:lnTo>
                    <a:pt x="60959" y="21589"/>
                  </a:lnTo>
                  <a:lnTo>
                    <a:pt x="54609" y="25400"/>
                  </a:lnTo>
                  <a:lnTo>
                    <a:pt x="49529" y="30479"/>
                  </a:lnTo>
                  <a:lnTo>
                    <a:pt x="44450" y="34289"/>
                  </a:lnTo>
                  <a:lnTo>
                    <a:pt x="34289" y="44450"/>
                  </a:lnTo>
                  <a:lnTo>
                    <a:pt x="30479" y="49529"/>
                  </a:lnTo>
                  <a:lnTo>
                    <a:pt x="25400" y="54609"/>
                  </a:lnTo>
                  <a:lnTo>
                    <a:pt x="21589" y="60959"/>
                  </a:lnTo>
                  <a:lnTo>
                    <a:pt x="17779" y="66039"/>
                  </a:lnTo>
                  <a:lnTo>
                    <a:pt x="15239" y="72389"/>
                  </a:lnTo>
                  <a:lnTo>
                    <a:pt x="11429" y="78739"/>
                  </a:lnTo>
                  <a:lnTo>
                    <a:pt x="6350" y="91439"/>
                  </a:lnTo>
                  <a:lnTo>
                    <a:pt x="3809" y="104139"/>
                  </a:lnTo>
                  <a:lnTo>
                    <a:pt x="2539" y="111759"/>
                  </a:lnTo>
                  <a:lnTo>
                    <a:pt x="1269" y="118109"/>
                  </a:lnTo>
                  <a:lnTo>
                    <a:pt x="1269" y="125729"/>
                  </a:lnTo>
                  <a:lnTo>
                    <a:pt x="0" y="132079"/>
                  </a:lnTo>
                  <a:lnTo>
                    <a:pt x="0" y="660399"/>
                  </a:lnTo>
                  <a:lnTo>
                    <a:pt x="1269" y="666749"/>
                  </a:lnTo>
                  <a:lnTo>
                    <a:pt x="1269" y="673099"/>
                  </a:lnTo>
                  <a:lnTo>
                    <a:pt x="2539" y="680719"/>
                  </a:lnTo>
                  <a:lnTo>
                    <a:pt x="5079" y="693419"/>
                  </a:lnTo>
                  <a:lnTo>
                    <a:pt x="6350" y="701039"/>
                  </a:lnTo>
                  <a:lnTo>
                    <a:pt x="11429" y="713739"/>
                  </a:lnTo>
                  <a:lnTo>
                    <a:pt x="15239" y="720089"/>
                  </a:lnTo>
                  <a:lnTo>
                    <a:pt x="17779" y="725169"/>
                  </a:lnTo>
                  <a:lnTo>
                    <a:pt x="25400" y="737869"/>
                  </a:lnTo>
                  <a:lnTo>
                    <a:pt x="30479" y="742949"/>
                  </a:lnTo>
                  <a:lnTo>
                    <a:pt x="34289" y="748029"/>
                  </a:lnTo>
                  <a:lnTo>
                    <a:pt x="44450" y="758189"/>
                  </a:lnTo>
                  <a:lnTo>
                    <a:pt x="54609" y="765809"/>
                  </a:lnTo>
                  <a:lnTo>
                    <a:pt x="60959" y="770889"/>
                  </a:lnTo>
                  <a:lnTo>
                    <a:pt x="66039" y="773429"/>
                  </a:lnTo>
                  <a:lnTo>
                    <a:pt x="72389" y="777239"/>
                  </a:lnTo>
                  <a:lnTo>
                    <a:pt x="78739" y="779779"/>
                  </a:lnTo>
                  <a:lnTo>
                    <a:pt x="85089" y="783589"/>
                  </a:lnTo>
                  <a:lnTo>
                    <a:pt x="91439" y="784859"/>
                  </a:lnTo>
                  <a:lnTo>
                    <a:pt x="97789" y="787399"/>
                  </a:lnTo>
                  <a:lnTo>
                    <a:pt x="105409" y="788669"/>
                  </a:lnTo>
                  <a:lnTo>
                    <a:pt x="118109" y="791209"/>
                  </a:lnTo>
                  <a:lnTo>
                    <a:pt x="8100059" y="791209"/>
                  </a:lnTo>
                  <a:lnTo>
                    <a:pt x="8106409" y="789939"/>
                  </a:lnTo>
                  <a:lnTo>
                    <a:pt x="8114030" y="789939"/>
                  </a:lnTo>
                  <a:lnTo>
                    <a:pt x="8120380" y="788669"/>
                  </a:lnTo>
                  <a:lnTo>
                    <a:pt x="8128000" y="787399"/>
                  </a:lnTo>
                  <a:lnTo>
                    <a:pt x="8153400" y="777239"/>
                  </a:lnTo>
                  <a:lnTo>
                    <a:pt x="8159750" y="773429"/>
                  </a:lnTo>
                  <a:lnTo>
                    <a:pt x="8164830" y="769619"/>
                  </a:lnTo>
                  <a:lnTo>
                    <a:pt x="8171180" y="765809"/>
                  </a:lnTo>
                  <a:lnTo>
                    <a:pt x="8176259" y="761999"/>
                  </a:lnTo>
                  <a:lnTo>
                    <a:pt x="8181339" y="756919"/>
                  </a:lnTo>
                  <a:lnTo>
                    <a:pt x="8186419" y="753109"/>
                  </a:lnTo>
                  <a:lnTo>
                    <a:pt x="8191500" y="748029"/>
                  </a:lnTo>
                  <a:lnTo>
                    <a:pt x="8195309" y="741679"/>
                  </a:lnTo>
                  <a:lnTo>
                    <a:pt x="8200389" y="736599"/>
                  </a:lnTo>
                  <a:lnTo>
                    <a:pt x="8204200" y="731519"/>
                  </a:lnTo>
                  <a:lnTo>
                    <a:pt x="8208009" y="725169"/>
                  </a:lnTo>
                  <a:lnTo>
                    <a:pt x="8210550" y="718819"/>
                  </a:lnTo>
                  <a:lnTo>
                    <a:pt x="8216900" y="706119"/>
                  </a:lnTo>
                  <a:lnTo>
                    <a:pt x="8218169" y="699769"/>
                  </a:lnTo>
                  <a:lnTo>
                    <a:pt x="8220709" y="693419"/>
                  </a:lnTo>
                  <a:lnTo>
                    <a:pt x="8221980" y="687069"/>
                  </a:lnTo>
                  <a:lnTo>
                    <a:pt x="8223250" y="679449"/>
                  </a:lnTo>
                  <a:lnTo>
                    <a:pt x="8224519" y="673099"/>
                  </a:lnTo>
                  <a:lnTo>
                    <a:pt x="8224519" y="118109"/>
                  </a:lnTo>
                  <a:lnTo>
                    <a:pt x="8223250" y="111759"/>
                  </a:lnTo>
                  <a:lnTo>
                    <a:pt x="8221980" y="104139"/>
                  </a:lnTo>
                  <a:lnTo>
                    <a:pt x="8220709" y="97789"/>
                  </a:lnTo>
                  <a:lnTo>
                    <a:pt x="8210550" y="72389"/>
                  </a:lnTo>
                  <a:lnTo>
                    <a:pt x="8206739" y="66039"/>
                  </a:lnTo>
                  <a:lnTo>
                    <a:pt x="8202930" y="60959"/>
                  </a:lnTo>
                  <a:lnTo>
                    <a:pt x="8199119" y="54609"/>
                  </a:lnTo>
                  <a:lnTo>
                    <a:pt x="8195309" y="49529"/>
                  </a:lnTo>
                  <a:lnTo>
                    <a:pt x="8190230" y="44450"/>
                  </a:lnTo>
                  <a:lnTo>
                    <a:pt x="8186419" y="39369"/>
                  </a:lnTo>
                  <a:lnTo>
                    <a:pt x="8181339" y="34289"/>
                  </a:lnTo>
                  <a:lnTo>
                    <a:pt x="8176259" y="30479"/>
                  </a:lnTo>
                  <a:lnTo>
                    <a:pt x="8169909" y="25400"/>
                  </a:lnTo>
                  <a:lnTo>
                    <a:pt x="8164830" y="21589"/>
                  </a:lnTo>
                  <a:lnTo>
                    <a:pt x="8158480" y="17779"/>
                  </a:lnTo>
                  <a:lnTo>
                    <a:pt x="8152130" y="15239"/>
                  </a:lnTo>
                  <a:lnTo>
                    <a:pt x="8147050" y="11429"/>
                  </a:lnTo>
                  <a:lnTo>
                    <a:pt x="8140700" y="8889"/>
                  </a:lnTo>
                  <a:lnTo>
                    <a:pt x="8133080" y="6350"/>
                  </a:lnTo>
                  <a:lnTo>
                    <a:pt x="8114030" y="2539"/>
                  </a:lnTo>
                  <a:lnTo>
                    <a:pt x="8106409" y="1269"/>
                  </a:lnTo>
                  <a:close/>
                </a:path>
                <a:path w="8224520" h="791210">
                  <a:moveTo>
                    <a:pt x="8092439" y="0"/>
                  </a:moveTo>
                  <a:lnTo>
                    <a:pt x="132079" y="0"/>
                  </a:lnTo>
                  <a:lnTo>
                    <a:pt x="125729" y="1269"/>
                  </a:lnTo>
                  <a:lnTo>
                    <a:pt x="8100059" y="1269"/>
                  </a:lnTo>
                  <a:lnTo>
                    <a:pt x="8092439" y="0"/>
                  </a:lnTo>
                  <a:close/>
                </a:path>
              </a:pathLst>
            </a:custGeom>
            <a:solidFill>
              <a:srgbClr val="009900"/>
            </a:solidFill>
          </p:spPr>
          <p:txBody>
            <a:bodyPr wrap="square" lIns="0" tIns="0" rIns="0" bIns="0" rtlCol="0"/>
            <a:lstStyle/>
            <a:p/>
          </p:txBody>
        </p:sp>
        <p:sp>
          <p:nvSpPr>
            <p:cNvPr id="5" name="object 5"/>
            <p:cNvSpPr/>
            <p:nvPr/>
          </p:nvSpPr>
          <p:spPr>
            <a:xfrm>
              <a:off x="485139" y="72390"/>
              <a:ext cx="8224520" cy="791210"/>
            </a:xfrm>
            <a:custGeom>
              <a:avLst/>
              <a:gdLst/>
              <a:ahLst/>
              <a:cxnLst/>
              <a:rect l="l" t="t" r="r" b="b"/>
              <a:pathLst>
                <a:path w="8224520" h="791210">
                  <a:moveTo>
                    <a:pt x="0" y="132079"/>
                  </a:moveTo>
                  <a:lnTo>
                    <a:pt x="1269" y="125729"/>
                  </a:lnTo>
                  <a:lnTo>
                    <a:pt x="1269" y="118109"/>
                  </a:lnTo>
                  <a:lnTo>
                    <a:pt x="2539" y="111759"/>
                  </a:lnTo>
                  <a:lnTo>
                    <a:pt x="3809" y="104139"/>
                  </a:lnTo>
                  <a:lnTo>
                    <a:pt x="5079" y="97789"/>
                  </a:lnTo>
                  <a:lnTo>
                    <a:pt x="6350" y="91439"/>
                  </a:lnTo>
                  <a:lnTo>
                    <a:pt x="8889" y="85089"/>
                  </a:lnTo>
                  <a:lnTo>
                    <a:pt x="11429" y="78739"/>
                  </a:lnTo>
                  <a:lnTo>
                    <a:pt x="15239" y="72389"/>
                  </a:lnTo>
                  <a:lnTo>
                    <a:pt x="17779" y="66039"/>
                  </a:lnTo>
                  <a:lnTo>
                    <a:pt x="21589" y="60959"/>
                  </a:lnTo>
                  <a:lnTo>
                    <a:pt x="25400" y="54609"/>
                  </a:lnTo>
                  <a:lnTo>
                    <a:pt x="30479" y="49529"/>
                  </a:lnTo>
                  <a:lnTo>
                    <a:pt x="34289" y="44450"/>
                  </a:lnTo>
                  <a:lnTo>
                    <a:pt x="39369" y="39369"/>
                  </a:lnTo>
                  <a:lnTo>
                    <a:pt x="44450" y="34289"/>
                  </a:lnTo>
                  <a:lnTo>
                    <a:pt x="49529" y="30479"/>
                  </a:lnTo>
                  <a:lnTo>
                    <a:pt x="54609" y="25400"/>
                  </a:lnTo>
                  <a:lnTo>
                    <a:pt x="60959" y="21589"/>
                  </a:lnTo>
                  <a:lnTo>
                    <a:pt x="66039" y="17779"/>
                  </a:lnTo>
                  <a:lnTo>
                    <a:pt x="72389" y="15239"/>
                  </a:lnTo>
                  <a:lnTo>
                    <a:pt x="105409" y="3809"/>
                  </a:lnTo>
                  <a:lnTo>
                    <a:pt x="111759" y="2539"/>
                  </a:lnTo>
                  <a:lnTo>
                    <a:pt x="118109" y="1269"/>
                  </a:lnTo>
                  <a:lnTo>
                    <a:pt x="125729" y="1269"/>
                  </a:lnTo>
                  <a:lnTo>
                    <a:pt x="132079" y="0"/>
                  </a:lnTo>
                  <a:lnTo>
                    <a:pt x="8092439" y="0"/>
                  </a:lnTo>
                  <a:lnTo>
                    <a:pt x="8100059" y="1269"/>
                  </a:lnTo>
                  <a:lnTo>
                    <a:pt x="8106409" y="1269"/>
                  </a:lnTo>
                  <a:lnTo>
                    <a:pt x="8114030" y="2539"/>
                  </a:lnTo>
                  <a:lnTo>
                    <a:pt x="8120380" y="3809"/>
                  </a:lnTo>
                  <a:lnTo>
                    <a:pt x="8126730" y="5079"/>
                  </a:lnTo>
                  <a:lnTo>
                    <a:pt x="8133080" y="6350"/>
                  </a:lnTo>
                  <a:lnTo>
                    <a:pt x="8140700" y="8889"/>
                  </a:lnTo>
                  <a:lnTo>
                    <a:pt x="8147050" y="11429"/>
                  </a:lnTo>
                  <a:lnTo>
                    <a:pt x="8152130" y="15239"/>
                  </a:lnTo>
                  <a:lnTo>
                    <a:pt x="8158480" y="17779"/>
                  </a:lnTo>
                  <a:lnTo>
                    <a:pt x="8164830" y="21589"/>
                  </a:lnTo>
                  <a:lnTo>
                    <a:pt x="8169909" y="25400"/>
                  </a:lnTo>
                  <a:lnTo>
                    <a:pt x="8176259" y="30479"/>
                  </a:lnTo>
                  <a:lnTo>
                    <a:pt x="8181339" y="34289"/>
                  </a:lnTo>
                  <a:lnTo>
                    <a:pt x="8186419" y="39369"/>
                  </a:lnTo>
                  <a:lnTo>
                    <a:pt x="8190230" y="44450"/>
                  </a:lnTo>
                  <a:lnTo>
                    <a:pt x="8195309" y="49529"/>
                  </a:lnTo>
                  <a:lnTo>
                    <a:pt x="8199119" y="54609"/>
                  </a:lnTo>
                  <a:lnTo>
                    <a:pt x="8202930" y="60959"/>
                  </a:lnTo>
                  <a:lnTo>
                    <a:pt x="8206739" y="66039"/>
                  </a:lnTo>
                  <a:lnTo>
                    <a:pt x="8210550" y="72389"/>
                  </a:lnTo>
                  <a:lnTo>
                    <a:pt x="8213089" y="78739"/>
                  </a:lnTo>
                  <a:lnTo>
                    <a:pt x="8215630" y="85089"/>
                  </a:lnTo>
                  <a:lnTo>
                    <a:pt x="8218169" y="91439"/>
                  </a:lnTo>
                  <a:lnTo>
                    <a:pt x="8220709" y="97789"/>
                  </a:lnTo>
                  <a:lnTo>
                    <a:pt x="8221980" y="104139"/>
                  </a:lnTo>
                  <a:lnTo>
                    <a:pt x="8223250" y="111759"/>
                  </a:lnTo>
                  <a:lnTo>
                    <a:pt x="8224519" y="118109"/>
                  </a:lnTo>
                  <a:lnTo>
                    <a:pt x="8224519" y="125729"/>
                  </a:lnTo>
                  <a:lnTo>
                    <a:pt x="8224519" y="659129"/>
                  </a:lnTo>
                  <a:lnTo>
                    <a:pt x="8224519" y="673099"/>
                  </a:lnTo>
                  <a:lnTo>
                    <a:pt x="8223250" y="679449"/>
                  </a:lnTo>
                  <a:lnTo>
                    <a:pt x="8221980" y="687069"/>
                  </a:lnTo>
                  <a:lnTo>
                    <a:pt x="8220709" y="693419"/>
                  </a:lnTo>
                  <a:lnTo>
                    <a:pt x="8218169" y="699769"/>
                  </a:lnTo>
                  <a:lnTo>
                    <a:pt x="8216900" y="706119"/>
                  </a:lnTo>
                  <a:lnTo>
                    <a:pt x="8213089" y="713739"/>
                  </a:lnTo>
                  <a:lnTo>
                    <a:pt x="8210550" y="718819"/>
                  </a:lnTo>
                  <a:lnTo>
                    <a:pt x="8208009" y="725169"/>
                  </a:lnTo>
                  <a:lnTo>
                    <a:pt x="8204200" y="731519"/>
                  </a:lnTo>
                  <a:lnTo>
                    <a:pt x="8200389" y="736599"/>
                  </a:lnTo>
                  <a:lnTo>
                    <a:pt x="8195309" y="741679"/>
                  </a:lnTo>
                  <a:lnTo>
                    <a:pt x="8191500" y="748029"/>
                  </a:lnTo>
                  <a:lnTo>
                    <a:pt x="8186419" y="753109"/>
                  </a:lnTo>
                  <a:lnTo>
                    <a:pt x="8181339" y="756919"/>
                  </a:lnTo>
                  <a:lnTo>
                    <a:pt x="8176259" y="761999"/>
                  </a:lnTo>
                  <a:lnTo>
                    <a:pt x="8171180" y="765809"/>
                  </a:lnTo>
                  <a:lnTo>
                    <a:pt x="8164830" y="769619"/>
                  </a:lnTo>
                  <a:lnTo>
                    <a:pt x="8159750" y="773429"/>
                  </a:lnTo>
                  <a:lnTo>
                    <a:pt x="8153400" y="777239"/>
                  </a:lnTo>
                  <a:lnTo>
                    <a:pt x="8147050" y="779779"/>
                  </a:lnTo>
                  <a:lnTo>
                    <a:pt x="8140700" y="782319"/>
                  </a:lnTo>
                  <a:lnTo>
                    <a:pt x="8134350" y="784859"/>
                  </a:lnTo>
                  <a:lnTo>
                    <a:pt x="8128000" y="787399"/>
                  </a:lnTo>
                  <a:lnTo>
                    <a:pt x="8120380" y="788669"/>
                  </a:lnTo>
                  <a:lnTo>
                    <a:pt x="8114030" y="789939"/>
                  </a:lnTo>
                  <a:lnTo>
                    <a:pt x="8106409" y="789939"/>
                  </a:lnTo>
                  <a:lnTo>
                    <a:pt x="8100059" y="791209"/>
                  </a:lnTo>
                  <a:lnTo>
                    <a:pt x="8093709" y="791209"/>
                  </a:lnTo>
                  <a:lnTo>
                    <a:pt x="132079" y="791209"/>
                  </a:lnTo>
                  <a:lnTo>
                    <a:pt x="125729" y="791209"/>
                  </a:lnTo>
                  <a:lnTo>
                    <a:pt x="118109" y="791209"/>
                  </a:lnTo>
                  <a:lnTo>
                    <a:pt x="111759" y="789939"/>
                  </a:lnTo>
                  <a:lnTo>
                    <a:pt x="105409" y="788669"/>
                  </a:lnTo>
                  <a:lnTo>
                    <a:pt x="97789" y="787399"/>
                  </a:lnTo>
                  <a:lnTo>
                    <a:pt x="91439" y="784859"/>
                  </a:lnTo>
                  <a:lnTo>
                    <a:pt x="85089" y="783589"/>
                  </a:lnTo>
                  <a:lnTo>
                    <a:pt x="78739" y="779779"/>
                  </a:lnTo>
                  <a:lnTo>
                    <a:pt x="72389" y="777239"/>
                  </a:lnTo>
                  <a:lnTo>
                    <a:pt x="66039" y="773429"/>
                  </a:lnTo>
                  <a:lnTo>
                    <a:pt x="60959" y="770889"/>
                  </a:lnTo>
                  <a:lnTo>
                    <a:pt x="54609" y="765809"/>
                  </a:lnTo>
                  <a:lnTo>
                    <a:pt x="49529" y="761999"/>
                  </a:lnTo>
                  <a:lnTo>
                    <a:pt x="44450" y="758189"/>
                  </a:lnTo>
                  <a:lnTo>
                    <a:pt x="39369" y="753109"/>
                  </a:lnTo>
                  <a:lnTo>
                    <a:pt x="34289" y="748029"/>
                  </a:lnTo>
                  <a:lnTo>
                    <a:pt x="30479" y="742949"/>
                  </a:lnTo>
                  <a:lnTo>
                    <a:pt x="25400" y="737869"/>
                  </a:lnTo>
                  <a:lnTo>
                    <a:pt x="21589" y="731519"/>
                  </a:lnTo>
                  <a:lnTo>
                    <a:pt x="17779" y="725169"/>
                  </a:lnTo>
                  <a:lnTo>
                    <a:pt x="15239" y="720089"/>
                  </a:lnTo>
                  <a:lnTo>
                    <a:pt x="11429" y="713739"/>
                  </a:lnTo>
                  <a:lnTo>
                    <a:pt x="8889" y="707389"/>
                  </a:lnTo>
                  <a:lnTo>
                    <a:pt x="6350" y="701039"/>
                  </a:lnTo>
                  <a:lnTo>
                    <a:pt x="5079" y="693419"/>
                  </a:lnTo>
                  <a:lnTo>
                    <a:pt x="3809" y="687069"/>
                  </a:lnTo>
                  <a:lnTo>
                    <a:pt x="2539" y="680719"/>
                  </a:lnTo>
                  <a:lnTo>
                    <a:pt x="1269" y="673099"/>
                  </a:lnTo>
                  <a:lnTo>
                    <a:pt x="1269" y="666749"/>
                  </a:lnTo>
                  <a:lnTo>
                    <a:pt x="0" y="660399"/>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72376" y="5963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690880" y="332740"/>
            <a:ext cx="1974850" cy="452120"/>
          </a:xfrm>
          <a:prstGeom prst="rect">
            <a:avLst/>
          </a:prstGeom>
        </p:spPr>
        <p:txBody>
          <a:bodyPr vert="horz" wrap="square" lIns="0" tIns="12700" rIns="0" bIns="0" rtlCol="0">
            <a:spAutoFit/>
          </a:bodyPr>
          <a:lstStyle/>
          <a:p>
            <a:pPr marL="12700">
              <a:lnSpc>
                <a:spcPct val="100000"/>
              </a:lnSpc>
              <a:spcBef>
                <a:spcPts val="100"/>
              </a:spcBef>
            </a:pPr>
            <a:r>
              <a:rPr b="0" i="1" u="none" dirty="0">
                <a:solidFill>
                  <a:srgbClr val="FFFFFF"/>
                </a:solidFill>
                <a:latin typeface="Calibri" panose="020F0502020204030204"/>
                <a:cs typeface="Calibri" panose="020F0502020204030204"/>
              </a:rPr>
              <a:t>γ)</a:t>
            </a:r>
            <a:r>
              <a:rPr b="0" i="1" u="none" spc="-10" dirty="0">
                <a:solidFill>
                  <a:srgbClr val="FFFFFF"/>
                </a:solidFill>
                <a:latin typeface="Calibri" panose="020F0502020204030204"/>
                <a:cs typeface="Calibri" panose="020F0502020204030204"/>
              </a:rPr>
              <a:t> Λειτουργία</a:t>
            </a:r>
            <a:endParaRPr b="0" i="1" u="none" spc="-10" dirty="0">
              <a:solidFill>
                <a:srgbClr val="FFFFFF"/>
              </a:solidFill>
              <a:latin typeface="Calibri" panose="020F0502020204030204"/>
              <a:cs typeface="Calibri" panose="020F0502020204030204"/>
            </a:endParaRPr>
          </a:p>
        </p:txBody>
      </p:sp>
      <p:grpSp>
        <p:nvGrpSpPr>
          <p:cNvPr id="8" name="object 8"/>
          <p:cNvGrpSpPr/>
          <p:nvPr/>
        </p:nvGrpSpPr>
        <p:grpSpPr>
          <a:xfrm>
            <a:off x="472380" y="60900"/>
            <a:ext cx="8250555" cy="888365"/>
            <a:chOff x="472380" y="60900"/>
            <a:chExt cx="8250555" cy="888365"/>
          </a:xfrm>
        </p:grpSpPr>
        <p:sp>
          <p:nvSpPr>
            <p:cNvPr id="9" name="object 9"/>
            <p:cNvSpPr/>
            <p:nvPr/>
          </p:nvSpPr>
          <p:spPr>
            <a:xfrm>
              <a:off x="485140" y="73660"/>
              <a:ext cx="8224520" cy="862330"/>
            </a:xfrm>
            <a:custGeom>
              <a:avLst/>
              <a:gdLst/>
              <a:ahLst/>
              <a:cxnLst/>
              <a:rect l="l" t="t" r="r" b="b"/>
              <a:pathLst>
                <a:path w="8224520" h="862330">
                  <a:moveTo>
                    <a:pt x="8088630" y="861060"/>
                  </a:moveTo>
                  <a:lnTo>
                    <a:pt x="137159" y="861060"/>
                  </a:lnTo>
                  <a:lnTo>
                    <a:pt x="143509" y="862330"/>
                  </a:lnTo>
                  <a:lnTo>
                    <a:pt x="8081009" y="862330"/>
                  </a:lnTo>
                  <a:lnTo>
                    <a:pt x="8088630" y="861060"/>
                  </a:lnTo>
                  <a:close/>
                </a:path>
                <a:path w="8224520" h="862330">
                  <a:moveTo>
                    <a:pt x="8096250" y="0"/>
                  </a:moveTo>
                  <a:lnTo>
                    <a:pt x="129539" y="0"/>
                  </a:lnTo>
                  <a:lnTo>
                    <a:pt x="114300" y="2540"/>
                  </a:lnTo>
                  <a:lnTo>
                    <a:pt x="106679" y="5080"/>
                  </a:lnTo>
                  <a:lnTo>
                    <a:pt x="100329" y="6350"/>
                  </a:lnTo>
                  <a:lnTo>
                    <a:pt x="59689" y="26670"/>
                  </a:lnTo>
                  <a:lnTo>
                    <a:pt x="53339" y="31750"/>
                  </a:lnTo>
                  <a:lnTo>
                    <a:pt x="48259" y="35560"/>
                  </a:lnTo>
                  <a:lnTo>
                    <a:pt x="43179" y="41910"/>
                  </a:lnTo>
                  <a:lnTo>
                    <a:pt x="36829" y="46990"/>
                  </a:lnTo>
                  <a:lnTo>
                    <a:pt x="33019" y="52070"/>
                  </a:lnTo>
                  <a:lnTo>
                    <a:pt x="27939" y="58420"/>
                  </a:lnTo>
                  <a:lnTo>
                    <a:pt x="24129" y="64770"/>
                  </a:lnTo>
                  <a:lnTo>
                    <a:pt x="19050" y="71120"/>
                  </a:lnTo>
                  <a:lnTo>
                    <a:pt x="16509" y="77470"/>
                  </a:lnTo>
                  <a:lnTo>
                    <a:pt x="12700" y="85090"/>
                  </a:lnTo>
                  <a:lnTo>
                    <a:pt x="10159" y="91440"/>
                  </a:lnTo>
                  <a:lnTo>
                    <a:pt x="7619" y="99060"/>
                  </a:lnTo>
                  <a:lnTo>
                    <a:pt x="5079" y="105410"/>
                  </a:lnTo>
                  <a:lnTo>
                    <a:pt x="1269" y="128270"/>
                  </a:lnTo>
                  <a:lnTo>
                    <a:pt x="1269" y="135890"/>
                  </a:lnTo>
                  <a:lnTo>
                    <a:pt x="0" y="143510"/>
                  </a:lnTo>
                  <a:lnTo>
                    <a:pt x="0" y="718820"/>
                  </a:lnTo>
                  <a:lnTo>
                    <a:pt x="1269" y="726440"/>
                  </a:lnTo>
                  <a:lnTo>
                    <a:pt x="1269" y="734060"/>
                  </a:lnTo>
                  <a:lnTo>
                    <a:pt x="2539" y="740410"/>
                  </a:lnTo>
                  <a:lnTo>
                    <a:pt x="5079" y="755650"/>
                  </a:lnTo>
                  <a:lnTo>
                    <a:pt x="7619" y="763270"/>
                  </a:lnTo>
                  <a:lnTo>
                    <a:pt x="10159" y="769620"/>
                  </a:lnTo>
                  <a:lnTo>
                    <a:pt x="12700" y="777240"/>
                  </a:lnTo>
                  <a:lnTo>
                    <a:pt x="27939" y="802640"/>
                  </a:lnTo>
                  <a:lnTo>
                    <a:pt x="33019" y="808990"/>
                  </a:lnTo>
                  <a:lnTo>
                    <a:pt x="38100" y="814070"/>
                  </a:lnTo>
                  <a:lnTo>
                    <a:pt x="43179" y="820420"/>
                  </a:lnTo>
                  <a:lnTo>
                    <a:pt x="48259" y="825500"/>
                  </a:lnTo>
                  <a:lnTo>
                    <a:pt x="53339" y="829310"/>
                  </a:lnTo>
                  <a:lnTo>
                    <a:pt x="66039" y="839470"/>
                  </a:lnTo>
                  <a:lnTo>
                    <a:pt x="78739" y="847090"/>
                  </a:lnTo>
                  <a:lnTo>
                    <a:pt x="86359" y="849630"/>
                  </a:lnTo>
                  <a:lnTo>
                    <a:pt x="92709" y="852170"/>
                  </a:lnTo>
                  <a:lnTo>
                    <a:pt x="100329" y="854710"/>
                  </a:lnTo>
                  <a:lnTo>
                    <a:pt x="106679" y="857250"/>
                  </a:lnTo>
                  <a:lnTo>
                    <a:pt x="129539" y="861060"/>
                  </a:lnTo>
                  <a:lnTo>
                    <a:pt x="8096250" y="861060"/>
                  </a:lnTo>
                  <a:lnTo>
                    <a:pt x="8119109" y="857250"/>
                  </a:lnTo>
                  <a:lnTo>
                    <a:pt x="8125459" y="854710"/>
                  </a:lnTo>
                  <a:lnTo>
                    <a:pt x="8133080" y="852170"/>
                  </a:lnTo>
                  <a:lnTo>
                    <a:pt x="8139430" y="849630"/>
                  </a:lnTo>
                  <a:lnTo>
                    <a:pt x="8147050" y="845820"/>
                  </a:lnTo>
                  <a:lnTo>
                    <a:pt x="8166100" y="834390"/>
                  </a:lnTo>
                  <a:lnTo>
                    <a:pt x="8171180" y="829310"/>
                  </a:lnTo>
                  <a:lnTo>
                    <a:pt x="8177530" y="825500"/>
                  </a:lnTo>
                  <a:lnTo>
                    <a:pt x="8182609" y="820420"/>
                  </a:lnTo>
                  <a:lnTo>
                    <a:pt x="8187689" y="814070"/>
                  </a:lnTo>
                  <a:lnTo>
                    <a:pt x="8192769" y="808990"/>
                  </a:lnTo>
                  <a:lnTo>
                    <a:pt x="8197850" y="802640"/>
                  </a:lnTo>
                  <a:lnTo>
                    <a:pt x="8213089" y="777240"/>
                  </a:lnTo>
                  <a:lnTo>
                    <a:pt x="8218169" y="762000"/>
                  </a:lnTo>
                  <a:lnTo>
                    <a:pt x="8219439" y="755650"/>
                  </a:lnTo>
                  <a:lnTo>
                    <a:pt x="8221980" y="748030"/>
                  </a:lnTo>
                  <a:lnTo>
                    <a:pt x="8223250" y="740410"/>
                  </a:lnTo>
                  <a:lnTo>
                    <a:pt x="8224519" y="734060"/>
                  </a:lnTo>
                  <a:lnTo>
                    <a:pt x="8224519" y="128270"/>
                  </a:lnTo>
                  <a:lnTo>
                    <a:pt x="8221980" y="113030"/>
                  </a:lnTo>
                  <a:lnTo>
                    <a:pt x="8219439" y="105410"/>
                  </a:lnTo>
                  <a:lnTo>
                    <a:pt x="8216900" y="99060"/>
                  </a:lnTo>
                  <a:lnTo>
                    <a:pt x="8214359" y="91440"/>
                  </a:lnTo>
                  <a:lnTo>
                    <a:pt x="8192769" y="52070"/>
                  </a:lnTo>
                  <a:lnTo>
                    <a:pt x="8182609" y="41910"/>
                  </a:lnTo>
                  <a:lnTo>
                    <a:pt x="8177530" y="35560"/>
                  </a:lnTo>
                  <a:lnTo>
                    <a:pt x="8171180" y="31750"/>
                  </a:lnTo>
                  <a:lnTo>
                    <a:pt x="8166100" y="26670"/>
                  </a:lnTo>
                  <a:lnTo>
                    <a:pt x="8153400" y="19050"/>
                  </a:lnTo>
                  <a:lnTo>
                    <a:pt x="8145780" y="15240"/>
                  </a:lnTo>
                  <a:lnTo>
                    <a:pt x="8139430" y="11430"/>
                  </a:lnTo>
                  <a:lnTo>
                    <a:pt x="8133080" y="8890"/>
                  </a:lnTo>
                  <a:lnTo>
                    <a:pt x="8125459" y="6350"/>
                  </a:lnTo>
                  <a:lnTo>
                    <a:pt x="8117839" y="5080"/>
                  </a:lnTo>
                  <a:lnTo>
                    <a:pt x="8111489" y="2540"/>
                  </a:lnTo>
                  <a:lnTo>
                    <a:pt x="8096250" y="0"/>
                  </a:lnTo>
                  <a:close/>
                </a:path>
              </a:pathLst>
            </a:custGeom>
            <a:solidFill>
              <a:srgbClr val="009900"/>
            </a:solidFill>
          </p:spPr>
          <p:txBody>
            <a:bodyPr wrap="square" lIns="0" tIns="0" rIns="0" bIns="0" rtlCol="0"/>
            <a:lstStyle/>
            <a:p/>
          </p:txBody>
        </p:sp>
        <p:sp>
          <p:nvSpPr>
            <p:cNvPr id="10" name="object 10"/>
            <p:cNvSpPr/>
            <p:nvPr/>
          </p:nvSpPr>
          <p:spPr>
            <a:xfrm>
              <a:off x="485140" y="73660"/>
              <a:ext cx="8224520" cy="862330"/>
            </a:xfrm>
            <a:custGeom>
              <a:avLst/>
              <a:gdLst/>
              <a:ahLst/>
              <a:cxnLst/>
              <a:rect l="l" t="t" r="r" b="b"/>
              <a:pathLst>
                <a:path w="8224520" h="862330">
                  <a:moveTo>
                    <a:pt x="0" y="143510"/>
                  </a:moveTo>
                  <a:lnTo>
                    <a:pt x="1269" y="135890"/>
                  </a:lnTo>
                  <a:lnTo>
                    <a:pt x="1269" y="128270"/>
                  </a:lnTo>
                  <a:lnTo>
                    <a:pt x="2539" y="120650"/>
                  </a:lnTo>
                  <a:lnTo>
                    <a:pt x="3809" y="113030"/>
                  </a:lnTo>
                  <a:lnTo>
                    <a:pt x="5079" y="105410"/>
                  </a:lnTo>
                  <a:lnTo>
                    <a:pt x="7619" y="99060"/>
                  </a:lnTo>
                  <a:lnTo>
                    <a:pt x="10159" y="91440"/>
                  </a:lnTo>
                  <a:lnTo>
                    <a:pt x="12700" y="85090"/>
                  </a:lnTo>
                  <a:lnTo>
                    <a:pt x="16509" y="77470"/>
                  </a:lnTo>
                  <a:lnTo>
                    <a:pt x="19050" y="71120"/>
                  </a:lnTo>
                  <a:lnTo>
                    <a:pt x="24129" y="64770"/>
                  </a:lnTo>
                  <a:lnTo>
                    <a:pt x="27939" y="58420"/>
                  </a:lnTo>
                  <a:lnTo>
                    <a:pt x="33019" y="52070"/>
                  </a:lnTo>
                  <a:lnTo>
                    <a:pt x="36829" y="46990"/>
                  </a:lnTo>
                  <a:lnTo>
                    <a:pt x="43179" y="41910"/>
                  </a:lnTo>
                  <a:lnTo>
                    <a:pt x="48259" y="35560"/>
                  </a:lnTo>
                  <a:lnTo>
                    <a:pt x="53339" y="31750"/>
                  </a:lnTo>
                  <a:lnTo>
                    <a:pt x="59689" y="26670"/>
                  </a:lnTo>
                  <a:lnTo>
                    <a:pt x="66039" y="22860"/>
                  </a:lnTo>
                  <a:lnTo>
                    <a:pt x="72389" y="19050"/>
                  </a:lnTo>
                  <a:lnTo>
                    <a:pt x="106679" y="5080"/>
                  </a:lnTo>
                  <a:lnTo>
                    <a:pt x="114300" y="2540"/>
                  </a:lnTo>
                  <a:lnTo>
                    <a:pt x="121919" y="1270"/>
                  </a:lnTo>
                  <a:lnTo>
                    <a:pt x="129539" y="0"/>
                  </a:lnTo>
                  <a:lnTo>
                    <a:pt x="137159" y="0"/>
                  </a:lnTo>
                  <a:lnTo>
                    <a:pt x="143509" y="0"/>
                  </a:lnTo>
                  <a:lnTo>
                    <a:pt x="8081009" y="0"/>
                  </a:lnTo>
                  <a:lnTo>
                    <a:pt x="8088630" y="0"/>
                  </a:lnTo>
                  <a:lnTo>
                    <a:pt x="8096250" y="0"/>
                  </a:lnTo>
                  <a:lnTo>
                    <a:pt x="8103869" y="1270"/>
                  </a:lnTo>
                  <a:lnTo>
                    <a:pt x="8111489" y="2540"/>
                  </a:lnTo>
                  <a:lnTo>
                    <a:pt x="8117839" y="5080"/>
                  </a:lnTo>
                  <a:lnTo>
                    <a:pt x="8125459" y="6350"/>
                  </a:lnTo>
                  <a:lnTo>
                    <a:pt x="8133080" y="8890"/>
                  </a:lnTo>
                  <a:lnTo>
                    <a:pt x="8139430" y="11430"/>
                  </a:lnTo>
                  <a:lnTo>
                    <a:pt x="8145780" y="15240"/>
                  </a:lnTo>
                  <a:lnTo>
                    <a:pt x="8153400" y="19050"/>
                  </a:lnTo>
                  <a:lnTo>
                    <a:pt x="8159750" y="22860"/>
                  </a:lnTo>
                  <a:lnTo>
                    <a:pt x="8166100" y="26670"/>
                  </a:lnTo>
                  <a:lnTo>
                    <a:pt x="8171180" y="31750"/>
                  </a:lnTo>
                  <a:lnTo>
                    <a:pt x="8177530" y="35560"/>
                  </a:lnTo>
                  <a:lnTo>
                    <a:pt x="8182609" y="41910"/>
                  </a:lnTo>
                  <a:lnTo>
                    <a:pt x="8187689" y="46990"/>
                  </a:lnTo>
                  <a:lnTo>
                    <a:pt x="8192769" y="52070"/>
                  </a:lnTo>
                  <a:lnTo>
                    <a:pt x="8197850" y="58420"/>
                  </a:lnTo>
                  <a:lnTo>
                    <a:pt x="8201659" y="64770"/>
                  </a:lnTo>
                  <a:lnTo>
                    <a:pt x="8205469" y="71120"/>
                  </a:lnTo>
                  <a:lnTo>
                    <a:pt x="8209280" y="77470"/>
                  </a:lnTo>
                  <a:lnTo>
                    <a:pt x="8213089" y="85090"/>
                  </a:lnTo>
                  <a:lnTo>
                    <a:pt x="8214359" y="91440"/>
                  </a:lnTo>
                  <a:lnTo>
                    <a:pt x="8216900" y="99060"/>
                  </a:lnTo>
                  <a:lnTo>
                    <a:pt x="8219439" y="105410"/>
                  </a:lnTo>
                  <a:lnTo>
                    <a:pt x="8221980" y="113030"/>
                  </a:lnTo>
                  <a:lnTo>
                    <a:pt x="8223250" y="120650"/>
                  </a:lnTo>
                  <a:lnTo>
                    <a:pt x="8224519" y="128270"/>
                  </a:lnTo>
                  <a:lnTo>
                    <a:pt x="8224519" y="135890"/>
                  </a:lnTo>
                  <a:lnTo>
                    <a:pt x="8224519" y="143510"/>
                  </a:lnTo>
                  <a:lnTo>
                    <a:pt x="8224519" y="718820"/>
                  </a:lnTo>
                  <a:lnTo>
                    <a:pt x="8224519" y="726440"/>
                  </a:lnTo>
                  <a:lnTo>
                    <a:pt x="8224519" y="734060"/>
                  </a:lnTo>
                  <a:lnTo>
                    <a:pt x="8223250" y="740410"/>
                  </a:lnTo>
                  <a:lnTo>
                    <a:pt x="8221980" y="748030"/>
                  </a:lnTo>
                  <a:lnTo>
                    <a:pt x="8219439" y="755650"/>
                  </a:lnTo>
                  <a:lnTo>
                    <a:pt x="8218169" y="762000"/>
                  </a:lnTo>
                  <a:lnTo>
                    <a:pt x="8215630" y="769620"/>
                  </a:lnTo>
                  <a:lnTo>
                    <a:pt x="8213089" y="777240"/>
                  </a:lnTo>
                  <a:lnTo>
                    <a:pt x="8209280" y="783590"/>
                  </a:lnTo>
                  <a:lnTo>
                    <a:pt x="8205469" y="789940"/>
                  </a:lnTo>
                  <a:lnTo>
                    <a:pt x="8201659" y="796290"/>
                  </a:lnTo>
                  <a:lnTo>
                    <a:pt x="8197850" y="802640"/>
                  </a:lnTo>
                  <a:lnTo>
                    <a:pt x="8192769" y="808990"/>
                  </a:lnTo>
                  <a:lnTo>
                    <a:pt x="8187689" y="814070"/>
                  </a:lnTo>
                  <a:lnTo>
                    <a:pt x="8182609" y="820420"/>
                  </a:lnTo>
                  <a:lnTo>
                    <a:pt x="8177530" y="825500"/>
                  </a:lnTo>
                  <a:lnTo>
                    <a:pt x="8171180" y="829310"/>
                  </a:lnTo>
                  <a:lnTo>
                    <a:pt x="8166100" y="834390"/>
                  </a:lnTo>
                  <a:lnTo>
                    <a:pt x="8159750" y="838200"/>
                  </a:lnTo>
                  <a:lnTo>
                    <a:pt x="8153400" y="842010"/>
                  </a:lnTo>
                  <a:lnTo>
                    <a:pt x="8147050" y="845820"/>
                  </a:lnTo>
                  <a:lnTo>
                    <a:pt x="8139430" y="849630"/>
                  </a:lnTo>
                  <a:lnTo>
                    <a:pt x="8133080" y="852170"/>
                  </a:lnTo>
                  <a:lnTo>
                    <a:pt x="8125459" y="854710"/>
                  </a:lnTo>
                  <a:lnTo>
                    <a:pt x="8119109" y="857250"/>
                  </a:lnTo>
                  <a:lnTo>
                    <a:pt x="8111489" y="858520"/>
                  </a:lnTo>
                  <a:lnTo>
                    <a:pt x="8103869" y="859790"/>
                  </a:lnTo>
                  <a:lnTo>
                    <a:pt x="8096250" y="861060"/>
                  </a:lnTo>
                  <a:lnTo>
                    <a:pt x="8088630" y="861060"/>
                  </a:lnTo>
                  <a:lnTo>
                    <a:pt x="8081009" y="862330"/>
                  </a:lnTo>
                  <a:lnTo>
                    <a:pt x="143509" y="862330"/>
                  </a:lnTo>
                  <a:lnTo>
                    <a:pt x="137159" y="861060"/>
                  </a:lnTo>
                  <a:lnTo>
                    <a:pt x="129539" y="861060"/>
                  </a:lnTo>
                  <a:lnTo>
                    <a:pt x="121919" y="859790"/>
                  </a:lnTo>
                  <a:lnTo>
                    <a:pt x="114300" y="858520"/>
                  </a:lnTo>
                  <a:lnTo>
                    <a:pt x="106679" y="857250"/>
                  </a:lnTo>
                  <a:lnTo>
                    <a:pt x="100329" y="854710"/>
                  </a:lnTo>
                  <a:lnTo>
                    <a:pt x="92709" y="852170"/>
                  </a:lnTo>
                  <a:lnTo>
                    <a:pt x="86359" y="849630"/>
                  </a:lnTo>
                  <a:lnTo>
                    <a:pt x="78739" y="847090"/>
                  </a:lnTo>
                  <a:lnTo>
                    <a:pt x="72389" y="843280"/>
                  </a:lnTo>
                  <a:lnTo>
                    <a:pt x="66039" y="839470"/>
                  </a:lnTo>
                  <a:lnTo>
                    <a:pt x="59689" y="834390"/>
                  </a:lnTo>
                  <a:lnTo>
                    <a:pt x="53339" y="829310"/>
                  </a:lnTo>
                  <a:lnTo>
                    <a:pt x="48259" y="825500"/>
                  </a:lnTo>
                  <a:lnTo>
                    <a:pt x="43179" y="820420"/>
                  </a:lnTo>
                  <a:lnTo>
                    <a:pt x="38100" y="814070"/>
                  </a:lnTo>
                  <a:lnTo>
                    <a:pt x="33019" y="808990"/>
                  </a:lnTo>
                  <a:lnTo>
                    <a:pt x="27939" y="802640"/>
                  </a:lnTo>
                  <a:lnTo>
                    <a:pt x="24129" y="796290"/>
                  </a:lnTo>
                  <a:lnTo>
                    <a:pt x="20319" y="789940"/>
                  </a:lnTo>
                  <a:lnTo>
                    <a:pt x="16509" y="783590"/>
                  </a:lnTo>
                  <a:lnTo>
                    <a:pt x="12700" y="777240"/>
                  </a:lnTo>
                  <a:lnTo>
                    <a:pt x="10159" y="769620"/>
                  </a:lnTo>
                  <a:lnTo>
                    <a:pt x="7619" y="763270"/>
                  </a:lnTo>
                  <a:lnTo>
                    <a:pt x="5079" y="755650"/>
                  </a:lnTo>
                  <a:lnTo>
                    <a:pt x="3809" y="748030"/>
                  </a:lnTo>
                  <a:lnTo>
                    <a:pt x="2539" y="740410"/>
                  </a:lnTo>
                  <a:lnTo>
                    <a:pt x="1269" y="734060"/>
                  </a:lnTo>
                  <a:lnTo>
                    <a:pt x="1269" y="726440"/>
                  </a:lnTo>
                  <a:lnTo>
                    <a:pt x="0" y="718820"/>
                  </a:lnTo>
                  <a:lnTo>
                    <a:pt x="0" y="143510"/>
                  </a:lnTo>
                  <a:close/>
                </a:path>
              </a:pathLst>
            </a:custGeom>
            <a:ln w="25518">
              <a:solidFill>
                <a:srgbClr val="FFFFFF"/>
              </a:solidFill>
            </a:ln>
          </p:spPr>
          <p:txBody>
            <a:bodyPr wrap="square" lIns="0" tIns="0" rIns="0" bIns="0" rtlCol="0"/>
            <a:lstStyle/>
            <a:p/>
          </p:txBody>
        </p:sp>
        <p:sp>
          <p:nvSpPr>
            <p:cNvPr id="11" name="object 11"/>
            <p:cNvSpPr/>
            <p:nvPr/>
          </p:nvSpPr>
          <p:spPr>
            <a:xfrm>
              <a:off x="472376" y="60908"/>
              <a:ext cx="8250555" cy="888365"/>
            </a:xfrm>
            <a:custGeom>
              <a:avLst/>
              <a:gdLst/>
              <a:ahLst/>
              <a:cxnLst/>
              <a:rect l="l" t="t" r="r" b="b"/>
              <a:pathLst>
                <a:path w="8250555" h="888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8365">
                  <a:moveTo>
                    <a:pt x="8250034" y="875080"/>
                  </a:moveTo>
                  <a:lnTo>
                    <a:pt x="8246300" y="866063"/>
                  </a:lnTo>
                  <a:lnTo>
                    <a:pt x="8237283" y="862330"/>
                  </a:lnTo>
                  <a:lnTo>
                    <a:pt x="8228254" y="866063"/>
                  </a:lnTo>
                  <a:lnTo>
                    <a:pt x="8224520" y="875080"/>
                  </a:lnTo>
                  <a:lnTo>
                    <a:pt x="8228254" y="884110"/>
                  </a:lnTo>
                  <a:lnTo>
                    <a:pt x="8237283" y="887844"/>
                  </a:lnTo>
                  <a:lnTo>
                    <a:pt x="8246300" y="884110"/>
                  </a:lnTo>
                  <a:lnTo>
                    <a:pt x="8250034" y="875080"/>
                  </a:lnTo>
                  <a:close/>
                </a:path>
              </a:pathLst>
            </a:custGeom>
            <a:solidFill>
              <a:srgbClr val="FFFFFF"/>
            </a:solidFill>
          </p:spPr>
          <p:txBody>
            <a:bodyPr wrap="square" lIns="0" tIns="0" rIns="0" bIns="0" rtlCol="0"/>
            <a:lstStyle/>
            <a:p/>
          </p:txBody>
        </p:sp>
      </p:grpSp>
      <p:sp>
        <p:nvSpPr>
          <p:cNvPr id="12" name="object 12"/>
          <p:cNvSpPr txBox="1"/>
          <p:nvPr/>
        </p:nvSpPr>
        <p:spPr>
          <a:xfrm>
            <a:off x="3440429" y="368300"/>
            <a:ext cx="1974850" cy="452120"/>
          </a:xfrm>
          <a:prstGeom prst="rect">
            <a:avLst/>
          </a:prstGeom>
        </p:spPr>
        <p:txBody>
          <a:bodyPr vert="horz" wrap="square" lIns="0" tIns="12700" rIns="0" bIns="0" rtlCol="0">
            <a:spAutoFit/>
          </a:bodyPr>
          <a:lstStyle/>
          <a:p>
            <a:pPr marL="12700">
              <a:lnSpc>
                <a:spcPct val="100000"/>
              </a:lnSpc>
              <a:spcBef>
                <a:spcPts val="100"/>
              </a:spcBef>
            </a:pPr>
            <a:r>
              <a:rPr sz="2800" i="1" dirty="0">
                <a:solidFill>
                  <a:srgbClr val="FFFFFF"/>
                </a:solidFill>
                <a:latin typeface="Calibri" panose="020F0502020204030204"/>
                <a:cs typeface="Calibri" panose="020F0502020204030204"/>
              </a:rPr>
              <a:t>γ)</a:t>
            </a:r>
            <a:r>
              <a:rPr sz="2800" i="1" spc="-10" dirty="0">
                <a:solidFill>
                  <a:srgbClr val="FFFFFF"/>
                </a:solidFill>
                <a:latin typeface="Calibri" panose="020F0502020204030204"/>
                <a:cs typeface="Calibri" panose="020F0502020204030204"/>
              </a:rPr>
              <a:t> Λειτουργία</a:t>
            </a:r>
            <a:endParaRPr sz="28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464050" y="1438910"/>
            <a:ext cx="4366259" cy="5403850"/>
          </a:xfrm>
          <a:prstGeom prst="rect">
            <a:avLst/>
          </a:prstGeom>
        </p:spPr>
      </p:pic>
      <p:pic>
        <p:nvPicPr>
          <p:cNvPr id="3" name="object 3"/>
          <p:cNvPicPr/>
          <p:nvPr/>
        </p:nvPicPr>
        <p:blipFill>
          <a:blip r:embed="rId2" cstate="print"/>
          <a:stretch>
            <a:fillRect/>
          </a:stretch>
        </p:blipFill>
        <p:spPr>
          <a:xfrm>
            <a:off x="288290" y="1512569"/>
            <a:ext cx="4102100" cy="5327650"/>
          </a:xfrm>
          <a:prstGeom prst="rect">
            <a:avLst/>
          </a:prstGeom>
        </p:spPr>
      </p:pic>
      <p:grpSp>
        <p:nvGrpSpPr>
          <p:cNvPr id="4" name="object 4"/>
          <p:cNvGrpSpPr/>
          <p:nvPr/>
        </p:nvGrpSpPr>
        <p:grpSpPr>
          <a:xfrm>
            <a:off x="483810" y="57090"/>
            <a:ext cx="8250555" cy="1396365"/>
            <a:chOff x="483810" y="57090"/>
            <a:chExt cx="8250555" cy="1396365"/>
          </a:xfrm>
        </p:grpSpPr>
        <p:sp>
          <p:nvSpPr>
            <p:cNvPr id="5" name="object 5"/>
            <p:cNvSpPr/>
            <p:nvPr/>
          </p:nvSpPr>
          <p:spPr>
            <a:xfrm>
              <a:off x="496569" y="69849"/>
              <a:ext cx="8224520" cy="1370330"/>
            </a:xfrm>
            <a:custGeom>
              <a:avLst/>
              <a:gdLst/>
              <a:ahLst/>
              <a:cxnLst/>
              <a:rect l="l" t="t" r="r" b="b"/>
              <a:pathLst>
                <a:path w="8224520" h="1370330">
                  <a:moveTo>
                    <a:pt x="8008620" y="0"/>
                  </a:moveTo>
                  <a:lnTo>
                    <a:pt x="217170" y="0"/>
                  </a:lnTo>
                  <a:lnTo>
                    <a:pt x="204470" y="1270"/>
                  </a:lnTo>
                  <a:lnTo>
                    <a:pt x="147320" y="15240"/>
                  </a:lnTo>
                  <a:lnTo>
                    <a:pt x="125729" y="25400"/>
                  </a:lnTo>
                  <a:lnTo>
                    <a:pt x="114300" y="30479"/>
                  </a:lnTo>
                  <a:lnTo>
                    <a:pt x="93979" y="43179"/>
                  </a:lnTo>
                  <a:lnTo>
                    <a:pt x="76200" y="58420"/>
                  </a:lnTo>
                  <a:lnTo>
                    <a:pt x="67309" y="67309"/>
                  </a:lnTo>
                  <a:lnTo>
                    <a:pt x="59689" y="76200"/>
                  </a:lnTo>
                  <a:lnTo>
                    <a:pt x="50800" y="85090"/>
                  </a:lnTo>
                  <a:lnTo>
                    <a:pt x="44450" y="93979"/>
                  </a:lnTo>
                  <a:lnTo>
                    <a:pt x="36829" y="104140"/>
                  </a:lnTo>
                  <a:lnTo>
                    <a:pt x="31750" y="114300"/>
                  </a:lnTo>
                  <a:lnTo>
                    <a:pt x="25400" y="124459"/>
                  </a:lnTo>
                  <a:lnTo>
                    <a:pt x="20320" y="135890"/>
                  </a:lnTo>
                  <a:lnTo>
                    <a:pt x="15239" y="146050"/>
                  </a:lnTo>
                  <a:lnTo>
                    <a:pt x="11429" y="157479"/>
                  </a:lnTo>
                  <a:lnTo>
                    <a:pt x="8889" y="168909"/>
                  </a:lnTo>
                  <a:lnTo>
                    <a:pt x="5079" y="180340"/>
                  </a:lnTo>
                  <a:lnTo>
                    <a:pt x="3809" y="193040"/>
                  </a:lnTo>
                  <a:lnTo>
                    <a:pt x="1270" y="204470"/>
                  </a:lnTo>
                  <a:lnTo>
                    <a:pt x="1270" y="215900"/>
                  </a:lnTo>
                  <a:lnTo>
                    <a:pt x="0" y="228600"/>
                  </a:lnTo>
                  <a:lnTo>
                    <a:pt x="0" y="1141729"/>
                  </a:lnTo>
                  <a:lnTo>
                    <a:pt x="1270" y="1154429"/>
                  </a:lnTo>
                  <a:lnTo>
                    <a:pt x="3809" y="1177289"/>
                  </a:lnTo>
                  <a:lnTo>
                    <a:pt x="5079" y="1189989"/>
                  </a:lnTo>
                  <a:lnTo>
                    <a:pt x="8889" y="1201420"/>
                  </a:lnTo>
                  <a:lnTo>
                    <a:pt x="11429" y="1212850"/>
                  </a:lnTo>
                  <a:lnTo>
                    <a:pt x="15239" y="1224279"/>
                  </a:lnTo>
                  <a:lnTo>
                    <a:pt x="20320" y="1235710"/>
                  </a:lnTo>
                  <a:lnTo>
                    <a:pt x="25400" y="1245870"/>
                  </a:lnTo>
                  <a:lnTo>
                    <a:pt x="44450" y="1276350"/>
                  </a:lnTo>
                  <a:lnTo>
                    <a:pt x="52070" y="1285239"/>
                  </a:lnTo>
                  <a:lnTo>
                    <a:pt x="59689" y="1295400"/>
                  </a:lnTo>
                  <a:lnTo>
                    <a:pt x="95250" y="1327150"/>
                  </a:lnTo>
                  <a:lnTo>
                    <a:pt x="125729" y="1344929"/>
                  </a:lnTo>
                  <a:lnTo>
                    <a:pt x="135889" y="1350010"/>
                  </a:lnTo>
                  <a:lnTo>
                    <a:pt x="193039" y="1367789"/>
                  </a:lnTo>
                  <a:lnTo>
                    <a:pt x="217170" y="1370329"/>
                  </a:lnTo>
                  <a:lnTo>
                    <a:pt x="8008620" y="1370329"/>
                  </a:lnTo>
                  <a:lnTo>
                    <a:pt x="8020050" y="1369060"/>
                  </a:lnTo>
                  <a:lnTo>
                    <a:pt x="8032750" y="1367789"/>
                  </a:lnTo>
                  <a:lnTo>
                    <a:pt x="8055609" y="1362710"/>
                  </a:lnTo>
                  <a:lnTo>
                    <a:pt x="8078470" y="1355089"/>
                  </a:lnTo>
                  <a:lnTo>
                    <a:pt x="8089900" y="1350010"/>
                  </a:lnTo>
                  <a:lnTo>
                    <a:pt x="8100059" y="1344929"/>
                  </a:lnTo>
                  <a:lnTo>
                    <a:pt x="8111489" y="1339850"/>
                  </a:lnTo>
                  <a:lnTo>
                    <a:pt x="8149589" y="1311910"/>
                  </a:lnTo>
                  <a:lnTo>
                    <a:pt x="8181339" y="1276350"/>
                  </a:lnTo>
                  <a:lnTo>
                    <a:pt x="8205470" y="1234439"/>
                  </a:lnTo>
                  <a:lnTo>
                    <a:pt x="8209280" y="1223010"/>
                  </a:lnTo>
                  <a:lnTo>
                    <a:pt x="8213089" y="1212850"/>
                  </a:lnTo>
                  <a:lnTo>
                    <a:pt x="8223250" y="1165860"/>
                  </a:lnTo>
                  <a:lnTo>
                    <a:pt x="8224520" y="215900"/>
                  </a:lnTo>
                  <a:lnTo>
                    <a:pt x="8221980" y="193040"/>
                  </a:lnTo>
                  <a:lnTo>
                    <a:pt x="8209280" y="146050"/>
                  </a:lnTo>
                  <a:lnTo>
                    <a:pt x="8181339" y="93979"/>
                  </a:lnTo>
                  <a:lnTo>
                    <a:pt x="8157209" y="67309"/>
                  </a:lnTo>
                  <a:lnTo>
                    <a:pt x="8149589" y="58420"/>
                  </a:lnTo>
                  <a:lnTo>
                    <a:pt x="8110220" y="30479"/>
                  </a:lnTo>
                  <a:lnTo>
                    <a:pt x="8055609" y="7620"/>
                  </a:lnTo>
                  <a:lnTo>
                    <a:pt x="8020050" y="1270"/>
                  </a:lnTo>
                  <a:lnTo>
                    <a:pt x="8008620" y="0"/>
                  </a:lnTo>
                  <a:close/>
                </a:path>
              </a:pathLst>
            </a:custGeom>
            <a:solidFill>
              <a:srgbClr val="009900"/>
            </a:solidFill>
          </p:spPr>
          <p:txBody>
            <a:bodyPr wrap="square" lIns="0" tIns="0" rIns="0" bIns="0" rtlCol="0"/>
            <a:lstStyle/>
            <a:p/>
          </p:txBody>
        </p:sp>
        <p:sp>
          <p:nvSpPr>
            <p:cNvPr id="6" name="object 6"/>
            <p:cNvSpPr/>
            <p:nvPr/>
          </p:nvSpPr>
          <p:spPr>
            <a:xfrm>
              <a:off x="496569" y="69849"/>
              <a:ext cx="8224520" cy="1370330"/>
            </a:xfrm>
            <a:custGeom>
              <a:avLst/>
              <a:gdLst/>
              <a:ahLst/>
              <a:cxnLst/>
              <a:rect l="l" t="t" r="r" b="b"/>
              <a:pathLst>
                <a:path w="8224520" h="1370330">
                  <a:moveTo>
                    <a:pt x="0" y="228600"/>
                  </a:moveTo>
                  <a:lnTo>
                    <a:pt x="1270" y="215900"/>
                  </a:lnTo>
                  <a:lnTo>
                    <a:pt x="1270" y="204470"/>
                  </a:lnTo>
                  <a:lnTo>
                    <a:pt x="3809" y="193040"/>
                  </a:lnTo>
                  <a:lnTo>
                    <a:pt x="5079" y="180340"/>
                  </a:lnTo>
                  <a:lnTo>
                    <a:pt x="8889" y="168909"/>
                  </a:lnTo>
                  <a:lnTo>
                    <a:pt x="11429" y="157479"/>
                  </a:lnTo>
                  <a:lnTo>
                    <a:pt x="15239" y="146050"/>
                  </a:lnTo>
                  <a:lnTo>
                    <a:pt x="20320" y="135890"/>
                  </a:lnTo>
                  <a:lnTo>
                    <a:pt x="25400" y="124459"/>
                  </a:lnTo>
                  <a:lnTo>
                    <a:pt x="31750" y="114300"/>
                  </a:lnTo>
                  <a:lnTo>
                    <a:pt x="36829" y="104140"/>
                  </a:lnTo>
                  <a:lnTo>
                    <a:pt x="44450" y="93979"/>
                  </a:lnTo>
                  <a:lnTo>
                    <a:pt x="50800" y="85090"/>
                  </a:lnTo>
                  <a:lnTo>
                    <a:pt x="59689" y="76200"/>
                  </a:lnTo>
                  <a:lnTo>
                    <a:pt x="67309" y="67309"/>
                  </a:lnTo>
                  <a:lnTo>
                    <a:pt x="104139" y="36829"/>
                  </a:lnTo>
                  <a:lnTo>
                    <a:pt x="125729" y="25400"/>
                  </a:lnTo>
                  <a:lnTo>
                    <a:pt x="135889" y="20320"/>
                  </a:lnTo>
                  <a:lnTo>
                    <a:pt x="181609" y="5079"/>
                  </a:lnTo>
                  <a:lnTo>
                    <a:pt x="217170" y="0"/>
                  </a:lnTo>
                  <a:lnTo>
                    <a:pt x="228600" y="0"/>
                  </a:lnTo>
                  <a:lnTo>
                    <a:pt x="7995920" y="0"/>
                  </a:lnTo>
                  <a:lnTo>
                    <a:pt x="8008620" y="0"/>
                  </a:lnTo>
                  <a:lnTo>
                    <a:pt x="8020050" y="1270"/>
                  </a:lnTo>
                  <a:lnTo>
                    <a:pt x="8067039" y="11429"/>
                  </a:lnTo>
                  <a:lnTo>
                    <a:pt x="8100059" y="25400"/>
                  </a:lnTo>
                  <a:lnTo>
                    <a:pt x="8110220" y="30479"/>
                  </a:lnTo>
                  <a:lnTo>
                    <a:pt x="8120380" y="36829"/>
                  </a:lnTo>
                  <a:lnTo>
                    <a:pt x="8130539" y="43179"/>
                  </a:lnTo>
                  <a:lnTo>
                    <a:pt x="8140700" y="50800"/>
                  </a:lnTo>
                  <a:lnTo>
                    <a:pt x="8149589" y="58420"/>
                  </a:lnTo>
                  <a:lnTo>
                    <a:pt x="8157209" y="67309"/>
                  </a:lnTo>
                  <a:lnTo>
                    <a:pt x="8166100" y="76200"/>
                  </a:lnTo>
                  <a:lnTo>
                    <a:pt x="8173720" y="85090"/>
                  </a:lnTo>
                  <a:lnTo>
                    <a:pt x="8181339" y="93979"/>
                  </a:lnTo>
                  <a:lnTo>
                    <a:pt x="8187689" y="104140"/>
                  </a:lnTo>
                  <a:lnTo>
                    <a:pt x="8194039" y="114300"/>
                  </a:lnTo>
                  <a:lnTo>
                    <a:pt x="8200389" y="124459"/>
                  </a:lnTo>
                  <a:lnTo>
                    <a:pt x="8205470" y="135890"/>
                  </a:lnTo>
                  <a:lnTo>
                    <a:pt x="8209280" y="146050"/>
                  </a:lnTo>
                  <a:lnTo>
                    <a:pt x="8213089" y="157479"/>
                  </a:lnTo>
                  <a:lnTo>
                    <a:pt x="8216900" y="168909"/>
                  </a:lnTo>
                  <a:lnTo>
                    <a:pt x="8219439" y="180340"/>
                  </a:lnTo>
                  <a:lnTo>
                    <a:pt x="8221980" y="193040"/>
                  </a:lnTo>
                  <a:lnTo>
                    <a:pt x="8223250" y="204470"/>
                  </a:lnTo>
                  <a:lnTo>
                    <a:pt x="8224520" y="215900"/>
                  </a:lnTo>
                  <a:lnTo>
                    <a:pt x="8224520" y="228600"/>
                  </a:lnTo>
                  <a:lnTo>
                    <a:pt x="8224520" y="1141729"/>
                  </a:lnTo>
                  <a:lnTo>
                    <a:pt x="8224520" y="1153160"/>
                  </a:lnTo>
                  <a:lnTo>
                    <a:pt x="8223250" y="1165860"/>
                  </a:lnTo>
                  <a:lnTo>
                    <a:pt x="8213089" y="1212850"/>
                  </a:lnTo>
                  <a:lnTo>
                    <a:pt x="8209280" y="1223010"/>
                  </a:lnTo>
                  <a:lnTo>
                    <a:pt x="8205470" y="1234439"/>
                  </a:lnTo>
                  <a:lnTo>
                    <a:pt x="8200389" y="1245870"/>
                  </a:lnTo>
                  <a:lnTo>
                    <a:pt x="8194039" y="1256029"/>
                  </a:lnTo>
                  <a:lnTo>
                    <a:pt x="8187689" y="1266189"/>
                  </a:lnTo>
                  <a:lnTo>
                    <a:pt x="8181339" y="1276350"/>
                  </a:lnTo>
                  <a:lnTo>
                    <a:pt x="8173720" y="1285239"/>
                  </a:lnTo>
                  <a:lnTo>
                    <a:pt x="8166100" y="1294129"/>
                  </a:lnTo>
                  <a:lnTo>
                    <a:pt x="8158480" y="1303020"/>
                  </a:lnTo>
                  <a:lnTo>
                    <a:pt x="8121650" y="1333500"/>
                  </a:lnTo>
                  <a:lnTo>
                    <a:pt x="8100059" y="1344929"/>
                  </a:lnTo>
                  <a:lnTo>
                    <a:pt x="8089900" y="1350010"/>
                  </a:lnTo>
                  <a:lnTo>
                    <a:pt x="8078470" y="1355089"/>
                  </a:lnTo>
                  <a:lnTo>
                    <a:pt x="8067039" y="1358900"/>
                  </a:lnTo>
                  <a:lnTo>
                    <a:pt x="8055609" y="1362710"/>
                  </a:lnTo>
                  <a:lnTo>
                    <a:pt x="8044180" y="1365250"/>
                  </a:lnTo>
                  <a:lnTo>
                    <a:pt x="8032750" y="1367789"/>
                  </a:lnTo>
                  <a:lnTo>
                    <a:pt x="8020050" y="1369060"/>
                  </a:lnTo>
                  <a:lnTo>
                    <a:pt x="8008620" y="1370329"/>
                  </a:lnTo>
                  <a:lnTo>
                    <a:pt x="7997189" y="1370329"/>
                  </a:lnTo>
                  <a:lnTo>
                    <a:pt x="228600" y="1370329"/>
                  </a:lnTo>
                  <a:lnTo>
                    <a:pt x="217170" y="1370329"/>
                  </a:lnTo>
                  <a:lnTo>
                    <a:pt x="204470" y="1369060"/>
                  </a:lnTo>
                  <a:lnTo>
                    <a:pt x="193039" y="1367789"/>
                  </a:lnTo>
                  <a:lnTo>
                    <a:pt x="181609" y="1365250"/>
                  </a:lnTo>
                  <a:lnTo>
                    <a:pt x="170179" y="1362710"/>
                  </a:lnTo>
                  <a:lnTo>
                    <a:pt x="158750" y="1358900"/>
                  </a:lnTo>
                  <a:lnTo>
                    <a:pt x="147320" y="1355089"/>
                  </a:lnTo>
                  <a:lnTo>
                    <a:pt x="135889" y="1350010"/>
                  </a:lnTo>
                  <a:lnTo>
                    <a:pt x="125729" y="1344929"/>
                  </a:lnTo>
                  <a:lnTo>
                    <a:pt x="114300" y="1339850"/>
                  </a:lnTo>
                  <a:lnTo>
                    <a:pt x="104139" y="1333500"/>
                  </a:lnTo>
                  <a:lnTo>
                    <a:pt x="67309" y="1303020"/>
                  </a:lnTo>
                  <a:lnTo>
                    <a:pt x="52070" y="1285239"/>
                  </a:lnTo>
                  <a:lnTo>
                    <a:pt x="44450" y="1276350"/>
                  </a:lnTo>
                  <a:lnTo>
                    <a:pt x="38100" y="1266189"/>
                  </a:lnTo>
                  <a:lnTo>
                    <a:pt x="31750" y="1256029"/>
                  </a:lnTo>
                  <a:lnTo>
                    <a:pt x="25400" y="1245870"/>
                  </a:lnTo>
                  <a:lnTo>
                    <a:pt x="20320" y="1235710"/>
                  </a:lnTo>
                  <a:lnTo>
                    <a:pt x="15239" y="1224279"/>
                  </a:lnTo>
                  <a:lnTo>
                    <a:pt x="11429" y="1212850"/>
                  </a:lnTo>
                  <a:lnTo>
                    <a:pt x="8889" y="1201420"/>
                  </a:lnTo>
                  <a:lnTo>
                    <a:pt x="5079" y="1189989"/>
                  </a:lnTo>
                  <a:lnTo>
                    <a:pt x="3809" y="1177289"/>
                  </a:lnTo>
                  <a:lnTo>
                    <a:pt x="2539" y="1165860"/>
                  </a:lnTo>
                  <a:lnTo>
                    <a:pt x="1270" y="1154429"/>
                  </a:lnTo>
                  <a:lnTo>
                    <a:pt x="0" y="1141729"/>
                  </a:lnTo>
                  <a:lnTo>
                    <a:pt x="0" y="228600"/>
                  </a:lnTo>
                  <a:close/>
                </a:path>
              </a:pathLst>
            </a:custGeom>
            <a:ln w="25518">
              <a:solidFill>
                <a:srgbClr val="FFFFFF"/>
              </a:solidFill>
            </a:ln>
          </p:spPr>
          <p:txBody>
            <a:bodyPr wrap="square" lIns="0" tIns="0" rIns="0" bIns="0" rtlCol="0"/>
            <a:lstStyle/>
            <a:p/>
          </p:txBody>
        </p:sp>
        <p:sp>
          <p:nvSpPr>
            <p:cNvPr id="7" name="object 7"/>
            <p:cNvSpPr/>
            <p:nvPr/>
          </p:nvSpPr>
          <p:spPr>
            <a:xfrm>
              <a:off x="483806" y="57098"/>
              <a:ext cx="8250555" cy="1396365"/>
            </a:xfrm>
            <a:custGeom>
              <a:avLst/>
              <a:gdLst/>
              <a:ahLst/>
              <a:cxnLst/>
              <a:rect l="l" t="t" r="r" b="b"/>
              <a:pathLst>
                <a:path w="8250555" h="1396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96365">
                  <a:moveTo>
                    <a:pt x="8250034" y="1383080"/>
                  </a:moveTo>
                  <a:lnTo>
                    <a:pt x="8246300" y="1374063"/>
                  </a:lnTo>
                  <a:lnTo>
                    <a:pt x="8237283" y="1370330"/>
                  </a:lnTo>
                  <a:lnTo>
                    <a:pt x="8228254" y="1374063"/>
                  </a:lnTo>
                  <a:lnTo>
                    <a:pt x="8224520" y="1383080"/>
                  </a:lnTo>
                  <a:lnTo>
                    <a:pt x="8228254" y="1392110"/>
                  </a:lnTo>
                  <a:lnTo>
                    <a:pt x="8237283" y="1395844"/>
                  </a:lnTo>
                  <a:lnTo>
                    <a:pt x="8246300" y="1392110"/>
                  </a:lnTo>
                  <a:lnTo>
                    <a:pt x="8250034" y="138308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730250" y="223520"/>
            <a:ext cx="7357745" cy="1212850"/>
          </a:xfrm>
          <a:prstGeom prst="rect">
            <a:avLst/>
          </a:prstGeom>
        </p:spPr>
        <p:txBody>
          <a:bodyPr vert="horz" wrap="square" lIns="0" tIns="12700" rIns="0" bIns="0" rtlCol="0">
            <a:spAutoFit/>
          </a:bodyPr>
          <a:lstStyle/>
          <a:p>
            <a:pPr marL="311150">
              <a:lnSpc>
                <a:spcPts val="3115"/>
              </a:lnSpc>
              <a:spcBef>
                <a:spcPts val="100"/>
              </a:spcBef>
            </a:pPr>
            <a:r>
              <a:rPr sz="2600" b="0" i="1" u="none" dirty="0">
                <a:solidFill>
                  <a:srgbClr val="FFFFFF"/>
                </a:solidFill>
                <a:latin typeface="Calibri" panose="020F0502020204030204"/>
                <a:cs typeface="Calibri" panose="020F0502020204030204"/>
              </a:rPr>
              <a:t>Ρύθμιση</a:t>
            </a:r>
            <a:r>
              <a:rPr sz="2600" b="0" i="1" u="none" spc="-5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και</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μεταβολή</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του</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χρονισμού</a:t>
            </a:r>
            <a:r>
              <a:rPr sz="2600" b="0" i="1" u="none" spc="-35"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της</a:t>
            </a:r>
            <a:r>
              <a:rPr sz="2600" b="0" i="1" u="none" spc="-35" dirty="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έγχυσης</a:t>
            </a:r>
            <a:endParaRPr sz="2600">
              <a:latin typeface="Calibri" panose="020F0502020204030204"/>
              <a:cs typeface="Calibri" panose="020F0502020204030204"/>
            </a:endParaRPr>
          </a:p>
          <a:p>
            <a:pPr marL="12700" marR="5080">
              <a:lnSpc>
                <a:spcPts val="3120"/>
              </a:lnSpc>
              <a:spcBef>
                <a:spcPts val="95"/>
              </a:spcBef>
            </a:pPr>
            <a:r>
              <a:rPr sz="2600" b="0" i="1" u="none" dirty="0">
                <a:solidFill>
                  <a:srgbClr val="CC0000"/>
                </a:solidFill>
                <a:latin typeface="Calibri" panose="020F0502020204030204"/>
                <a:cs typeface="Calibri" panose="020F0502020204030204"/>
              </a:rPr>
              <a:t>4)</a:t>
            </a:r>
            <a:r>
              <a:rPr sz="2600" b="0" i="1" u="none" dirty="0">
                <a:solidFill>
                  <a:srgbClr val="FFFFFF"/>
                </a:solidFill>
                <a:latin typeface="Calibri" panose="020F0502020204030204"/>
                <a:cs typeface="Calibri" panose="020F0502020204030204"/>
              </a:rPr>
              <a:t>Ρύθμιση</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έναρξης</a:t>
            </a:r>
            <a:r>
              <a:rPr sz="2600" b="0" i="1" u="none" spc="-5"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έγχυσης</a:t>
            </a:r>
            <a:r>
              <a:rPr sz="2600" b="0" i="1" u="none" spc="-1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σε</a:t>
            </a:r>
            <a:r>
              <a:rPr sz="2600" b="0" i="1" u="none" spc="-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αντλίες</a:t>
            </a:r>
            <a:r>
              <a:rPr sz="2600" b="0" i="1" u="none" spc="-5">
                <a:solidFill>
                  <a:srgbClr val="FFFFFF"/>
                </a:solidFill>
                <a:latin typeface="Calibri" panose="020F0502020204030204"/>
                <a:cs typeface="Calibri" panose="020F0502020204030204"/>
              </a:rPr>
              <a:t> </a:t>
            </a:r>
            <a:br>
              <a:rPr lang="el-GR" sz="2600" b="0" i="1" u="none" spc="-5" dirty="0" smtClean="0">
                <a:solidFill>
                  <a:srgbClr val="FFFFFF"/>
                </a:solidFill>
                <a:latin typeface="Calibri" panose="020F0502020204030204"/>
                <a:cs typeface="Calibri" panose="020F0502020204030204"/>
              </a:rPr>
            </a:br>
            <a:r>
              <a:rPr sz="2600" b="0" i="1" u="none" spc="-10" smtClean="0">
                <a:solidFill>
                  <a:srgbClr val="FFFFFF"/>
                </a:solidFill>
                <a:latin typeface="Calibri" panose="020F0502020204030204"/>
                <a:cs typeface="Calibri" panose="020F0502020204030204"/>
              </a:rPr>
              <a:t>περιστρεφόμε</a:t>
            </a:r>
            <a:r>
              <a:rPr sz="2600" b="0" i="1" u="none" smtClean="0">
                <a:solidFill>
                  <a:srgbClr val="FFFFFF"/>
                </a:solidFill>
                <a:latin typeface="Calibri" panose="020F0502020204030204"/>
                <a:cs typeface="Calibri" panose="020F0502020204030204"/>
              </a:rPr>
              <a:t>νου</a:t>
            </a:r>
            <a:r>
              <a:rPr sz="2600" b="0" i="1" u="none" spc="-30" smtClean="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εμβόλου</a:t>
            </a:r>
            <a:r>
              <a:rPr sz="2600" b="0" i="1" u="none" spc="-2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(τύπου</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MAN</a:t>
            </a:r>
            <a:r>
              <a:rPr sz="2600" b="0" i="1" u="none" spc="-20" dirty="0">
                <a:solidFill>
                  <a:srgbClr val="FFFFFF"/>
                </a:solidFill>
                <a:latin typeface="Calibri" panose="020F0502020204030204"/>
                <a:cs typeface="Calibri" panose="020F0502020204030204"/>
              </a:rPr>
              <a:t> B&amp;W)</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13029" y="1219200"/>
            <a:ext cx="8660130" cy="3940810"/>
          </a:xfrm>
          <a:prstGeom prst="rect">
            <a:avLst/>
          </a:prstGeom>
        </p:spPr>
        <p:txBody>
          <a:bodyPr vert="horz" wrap="square" lIns="0" tIns="6350" rIns="0" bIns="0" rtlCol="0">
            <a:spAutoFit/>
          </a:bodyPr>
          <a:lstStyle/>
          <a:p>
            <a:pPr marL="12700" marR="43815" indent="68580">
              <a:lnSpc>
                <a:spcPct val="102000"/>
              </a:lnSpc>
              <a:spcBef>
                <a:spcPts val="50"/>
              </a:spcBef>
            </a:pPr>
            <a:r>
              <a:rPr sz="2400" b="1" dirty="0">
                <a:latin typeface="Calibri" panose="020F0502020204030204"/>
                <a:cs typeface="Calibri" panose="020F0502020204030204"/>
              </a:rPr>
              <a:t>ΟΙ</a:t>
            </a:r>
            <a:r>
              <a:rPr sz="2400" b="1" spc="-35" dirty="0">
                <a:latin typeface="Calibri" panose="020F0502020204030204"/>
                <a:cs typeface="Calibri" panose="020F0502020204030204"/>
              </a:rPr>
              <a:t> </a:t>
            </a:r>
            <a:r>
              <a:rPr sz="2400" b="1" dirty="0">
                <a:solidFill>
                  <a:srgbClr val="0000CC"/>
                </a:solidFill>
                <a:latin typeface="Calibri" panose="020F0502020204030204"/>
                <a:cs typeface="Calibri" panose="020F0502020204030204"/>
              </a:rPr>
              <a:t>ΦΘΟΡΕΣ</a:t>
            </a:r>
            <a:r>
              <a:rPr sz="2400" b="1" spc="-20" dirty="0">
                <a:solidFill>
                  <a:srgbClr val="0000CC"/>
                </a:solidFill>
                <a:latin typeface="Calibri" panose="020F0502020204030204"/>
                <a:cs typeface="Calibri" panose="020F0502020204030204"/>
              </a:rPr>
              <a:t> </a:t>
            </a:r>
            <a:r>
              <a:rPr sz="2400" b="1" dirty="0">
                <a:latin typeface="Calibri" panose="020F0502020204030204"/>
                <a:cs typeface="Calibri" panose="020F0502020204030204"/>
              </a:rPr>
              <a:t>ΣΤΙΣ</a:t>
            </a:r>
            <a:r>
              <a:rPr sz="2400" b="1" spc="-30" dirty="0">
                <a:latin typeface="Calibri" panose="020F0502020204030204"/>
                <a:cs typeface="Calibri" panose="020F0502020204030204"/>
              </a:rPr>
              <a:t> </a:t>
            </a:r>
            <a:r>
              <a:rPr sz="2400" b="1" spc="-20" dirty="0">
                <a:latin typeface="Calibri" panose="020F0502020204030204"/>
                <a:cs typeface="Calibri" panose="020F0502020204030204"/>
              </a:rPr>
              <a:t>ΑΝΤΛΙΕΣ</a:t>
            </a:r>
            <a:r>
              <a:rPr sz="2400" b="1" spc="-30" dirty="0">
                <a:latin typeface="Calibri" panose="020F0502020204030204"/>
                <a:cs typeface="Calibri" panose="020F0502020204030204"/>
              </a:rPr>
              <a:t> </a:t>
            </a:r>
            <a:r>
              <a:rPr sz="2400" b="1" dirty="0">
                <a:latin typeface="Calibri" panose="020F0502020204030204"/>
                <a:cs typeface="Calibri" panose="020F0502020204030204"/>
              </a:rPr>
              <a:t>ΥΨΗΛΗΣ</a:t>
            </a:r>
            <a:r>
              <a:rPr sz="2400" b="1" spc="-30" dirty="0">
                <a:latin typeface="Calibri" panose="020F0502020204030204"/>
                <a:cs typeface="Calibri" panose="020F0502020204030204"/>
              </a:rPr>
              <a:t> </a:t>
            </a:r>
            <a:r>
              <a:rPr sz="2400" b="1" spc="-20" dirty="0">
                <a:latin typeface="Calibri" panose="020F0502020204030204"/>
                <a:cs typeface="Calibri" panose="020F0502020204030204"/>
              </a:rPr>
              <a:t>ΣΥΝΔΕΟΝΤΑΙ</a:t>
            </a:r>
            <a:r>
              <a:rPr sz="2400" b="1" spc="-30" dirty="0">
                <a:latin typeface="Calibri" panose="020F0502020204030204"/>
                <a:cs typeface="Calibri" panose="020F0502020204030204"/>
              </a:rPr>
              <a:t> </a:t>
            </a:r>
            <a:r>
              <a:rPr sz="2400" b="1" dirty="0">
                <a:latin typeface="Calibri" panose="020F0502020204030204"/>
                <a:cs typeface="Calibri" panose="020F0502020204030204"/>
              </a:rPr>
              <a:t>ΜΕ</a:t>
            </a:r>
            <a:r>
              <a:rPr sz="2400" b="1" spc="-20" dirty="0">
                <a:latin typeface="Calibri" panose="020F0502020204030204"/>
                <a:cs typeface="Calibri" panose="020F0502020204030204"/>
              </a:rPr>
              <a:t> </a:t>
            </a:r>
            <a:r>
              <a:rPr sz="2400" b="1" dirty="0">
                <a:latin typeface="Calibri" panose="020F0502020204030204"/>
                <a:cs typeface="Calibri" panose="020F0502020204030204"/>
              </a:rPr>
              <a:t>ΤΗ</a:t>
            </a:r>
            <a:r>
              <a:rPr sz="2400" b="1" spc="-35" dirty="0">
                <a:latin typeface="Calibri" panose="020F0502020204030204"/>
                <a:cs typeface="Calibri" panose="020F0502020204030204"/>
              </a:rPr>
              <a:t> </a:t>
            </a:r>
            <a:r>
              <a:rPr sz="2400" b="1" dirty="0">
                <a:latin typeface="Calibri" panose="020F0502020204030204"/>
                <a:cs typeface="Calibri" panose="020F0502020204030204"/>
              </a:rPr>
              <a:t>ΧΡΗΣΗ</a:t>
            </a:r>
            <a:r>
              <a:rPr sz="2400" b="1" spc="-30" dirty="0">
                <a:latin typeface="Calibri" panose="020F0502020204030204"/>
                <a:cs typeface="Calibri" panose="020F0502020204030204"/>
              </a:rPr>
              <a:t> </a:t>
            </a:r>
            <a:r>
              <a:rPr sz="2400" b="1" spc="-25" dirty="0">
                <a:latin typeface="Calibri" panose="020F0502020204030204"/>
                <a:cs typeface="Calibri" panose="020F0502020204030204"/>
              </a:rPr>
              <a:t>ΧΑ- </a:t>
            </a:r>
            <a:r>
              <a:rPr sz="2400" b="1">
                <a:latin typeface="Calibri" panose="020F0502020204030204"/>
                <a:cs typeface="Calibri" panose="020F0502020204030204"/>
              </a:rPr>
              <a:t>ΜΗΛΗΣ</a:t>
            </a:r>
            <a:r>
              <a:rPr sz="2400" b="1" spc="-75">
                <a:latin typeface="Calibri" panose="020F0502020204030204"/>
                <a:cs typeface="Calibri" panose="020F0502020204030204"/>
              </a:rPr>
              <a:t> </a:t>
            </a:r>
            <a:r>
              <a:rPr sz="2400" b="1" spc="-25" smtClean="0">
                <a:latin typeface="Calibri" panose="020F0502020204030204"/>
                <a:cs typeface="Calibri" panose="020F0502020204030204"/>
              </a:rPr>
              <a:t>ΠΟΙΟΤΗΤΑ</a:t>
            </a:r>
            <a:r>
              <a:rPr lang="el-GR" sz="2400" b="1" spc="-25" dirty="0" smtClean="0">
                <a:latin typeface="Calibri" panose="020F0502020204030204"/>
                <a:cs typeface="Calibri" panose="020F0502020204030204"/>
              </a:rPr>
              <a:t>Σ</a:t>
            </a:r>
            <a:r>
              <a:rPr sz="2400" b="1" spc="-60" smtClean="0">
                <a:latin typeface="Calibri" panose="020F0502020204030204"/>
                <a:cs typeface="Calibri" panose="020F0502020204030204"/>
              </a:rPr>
              <a:t> </a:t>
            </a:r>
            <a:r>
              <a:rPr sz="2400" b="1">
                <a:latin typeface="Calibri" panose="020F0502020204030204"/>
                <a:cs typeface="Calibri" panose="020F0502020204030204"/>
              </a:rPr>
              <a:t>ΒΑΡΕΩΝ</a:t>
            </a:r>
            <a:r>
              <a:rPr sz="2400" b="1" spc="-45">
                <a:latin typeface="Calibri" panose="020F0502020204030204"/>
                <a:cs typeface="Calibri" panose="020F0502020204030204"/>
              </a:rPr>
              <a:t> </a:t>
            </a:r>
            <a:r>
              <a:rPr sz="2400" b="1" smtClean="0">
                <a:latin typeface="Calibri" panose="020F0502020204030204"/>
                <a:cs typeface="Calibri" panose="020F0502020204030204"/>
              </a:rPr>
              <a:t>ΠΕΤΡΕΛΑΙΩΝ</a:t>
            </a:r>
            <a:r>
              <a:rPr lang="el-GR" sz="2400" b="1" dirty="0" smtClean="0">
                <a:latin typeface="Calibri" panose="020F0502020204030204"/>
                <a:cs typeface="Calibri" panose="020F0502020204030204"/>
              </a:rPr>
              <a:t> (</a:t>
            </a:r>
            <a:r>
              <a:rPr lang="en-US" sz="2400" b="1" dirty="0" smtClean="0">
                <a:latin typeface="Calibri" panose="020F0502020204030204"/>
                <a:cs typeface="Calibri" panose="020F0502020204030204"/>
              </a:rPr>
              <a:t>HFO)</a:t>
            </a:r>
            <a:r>
              <a:rPr sz="2400" b="1" smtClean="0">
                <a:latin typeface="Calibri" panose="020F0502020204030204"/>
                <a:cs typeface="Calibri" panose="020F0502020204030204"/>
              </a:rPr>
              <a:t>,</a:t>
            </a:r>
            <a:r>
              <a:rPr sz="2400" b="1" spc="-50" smtClean="0">
                <a:latin typeface="Calibri" panose="020F0502020204030204"/>
                <a:cs typeface="Calibri" panose="020F0502020204030204"/>
              </a:rPr>
              <a:t> </a:t>
            </a:r>
            <a:r>
              <a:rPr sz="2400" b="1" spc="-80" dirty="0">
                <a:latin typeface="Calibri" panose="020F0502020204030204"/>
                <a:cs typeface="Calibri" panose="020F0502020204030204"/>
              </a:rPr>
              <a:t>ΤΑ</a:t>
            </a:r>
            <a:r>
              <a:rPr sz="2400" b="1" spc="-55" dirty="0">
                <a:latin typeface="Calibri" panose="020F0502020204030204"/>
                <a:cs typeface="Calibri" panose="020F0502020204030204"/>
              </a:rPr>
              <a:t> </a:t>
            </a:r>
            <a:r>
              <a:rPr sz="2400" b="1" dirty="0">
                <a:latin typeface="Calibri" panose="020F0502020204030204"/>
                <a:cs typeface="Calibri" panose="020F0502020204030204"/>
              </a:rPr>
              <a:t>ΟΠΟΙΑ</a:t>
            </a:r>
            <a:r>
              <a:rPr sz="2400" b="1" spc="-60" dirty="0">
                <a:latin typeface="Calibri" panose="020F0502020204030204"/>
                <a:cs typeface="Calibri" panose="020F0502020204030204"/>
              </a:rPr>
              <a:t> </a:t>
            </a:r>
            <a:r>
              <a:rPr sz="2400" b="1">
                <a:latin typeface="Calibri" panose="020F0502020204030204"/>
                <a:cs typeface="Calibri" panose="020F0502020204030204"/>
              </a:rPr>
              <a:t>ΦΕΡΟΥΝ</a:t>
            </a:r>
            <a:r>
              <a:rPr sz="2400" b="1" spc="-55">
                <a:latin typeface="Calibri" panose="020F0502020204030204"/>
                <a:cs typeface="Calibri" panose="020F0502020204030204"/>
              </a:rPr>
              <a:t> </a:t>
            </a:r>
            <a:r>
              <a:rPr sz="2400" b="1" spc="-10" smtClean="0">
                <a:latin typeface="Calibri" panose="020F0502020204030204"/>
                <a:cs typeface="Calibri" panose="020F0502020204030204"/>
              </a:rPr>
              <a:t>ΑΔΙΑ</a:t>
            </a:r>
            <a:r>
              <a:rPr sz="2400" b="1" spc="-85" smtClean="0">
                <a:latin typeface="Calibri" panose="020F0502020204030204"/>
                <a:cs typeface="Calibri" panose="020F0502020204030204"/>
              </a:rPr>
              <a:t>ΛΥΤΑ</a:t>
            </a:r>
            <a:r>
              <a:rPr sz="2400" b="1" spc="-45" smtClean="0">
                <a:latin typeface="Calibri" panose="020F0502020204030204"/>
                <a:cs typeface="Calibri" panose="020F0502020204030204"/>
              </a:rPr>
              <a:t> </a:t>
            </a:r>
            <a:r>
              <a:rPr sz="2400" b="1" spc="-10" smtClean="0">
                <a:latin typeface="Calibri" panose="020F0502020204030204"/>
                <a:cs typeface="Calibri" panose="020F0502020204030204"/>
              </a:rPr>
              <a:t>ΣΩΜΑΤΙΔΙΑ</a:t>
            </a:r>
            <a:r>
              <a:rPr lang="el-GR" sz="2400" b="1" spc="-10" dirty="0" smtClean="0">
                <a:latin typeface="Calibri" panose="020F0502020204030204"/>
                <a:cs typeface="Calibri" panose="020F0502020204030204"/>
              </a:rPr>
              <a:t> (ΣΙΔΗΡΟ, ΒΑΝΑΔΙΟ, ΝΑΤΡΙΟ κλπ.)</a:t>
            </a:r>
            <a:endParaRPr sz="2400">
              <a:latin typeface="Calibri" panose="020F0502020204030204"/>
              <a:cs typeface="Calibri" panose="020F0502020204030204"/>
            </a:endParaRPr>
          </a:p>
          <a:p>
            <a:pPr>
              <a:lnSpc>
                <a:spcPct val="100000"/>
              </a:lnSpc>
              <a:spcBef>
                <a:spcPts val="10"/>
              </a:spcBef>
            </a:pPr>
            <a:endParaRPr sz="3050">
              <a:latin typeface="Calibri" panose="020F0502020204030204"/>
              <a:cs typeface="Calibri" panose="020F0502020204030204"/>
            </a:endParaRPr>
          </a:p>
          <a:p>
            <a:pPr marL="12700" marR="752475" indent="68580">
              <a:lnSpc>
                <a:spcPct val="102000"/>
              </a:lnSpc>
            </a:pPr>
            <a:r>
              <a:rPr sz="2400" b="1" spc="-20" smtClean="0">
                <a:latin typeface="Calibri" panose="020F0502020204030204"/>
                <a:cs typeface="Calibri" panose="020F0502020204030204"/>
              </a:rPr>
              <a:t>ΕΜΦΑΝΙΖΟΝΤΑΙ</a:t>
            </a:r>
            <a:r>
              <a:rPr lang="el-GR" sz="2400" b="1" spc="-20" dirty="0" smtClean="0">
                <a:latin typeface="Calibri" panose="020F0502020204030204"/>
                <a:cs typeface="Calibri" panose="020F0502020204030204"/>
              </a:rPr>
              <a:t>  </a:t>
            </a:r>
            <a:r>
              <a:rPr sz="2400" b="1" smtClean="0">
                <a:latin typeface="Calibri" panose="020F0502020204030204"/>
                <a:cs typeface="Calibri" panose="020F0502020204030204"/>
              </a:rPr>
              <a:t>ΕΤΣΙ</a:t>
            </a:r>
            <a:r>
              <a:rPr lang="el-GR" sz="2400" b="1" dirty="0" smtClean="0">
                <a:latin typeface="Calibri" panose="020F0502020204030204"/>
                <a:cs typeface="Calibri" panose="020F0502020204030204"/>
              </a:rPr>
              <a:t> </a:t>
            </a:r>
            <a:r>
              <a:rPr sz="2400" b="1" spc="-25" smtClean="0">
                <a:latin typeface="Calibri" panose="020F0502020204030204"/>
                <a:cs typeface="Calibri" panose="020F0502020204030204"/>
              </a:rPr>
              <a:t> </a:t>
            </a:r>
            <a:r>
              <a:rPr sz="2400" b="1">
                <a:solidFill>
                  <a:srgbClr val="0000FF"/>
                </a:solidFill>
                <a:latin typeface="Calibri" panose="020F0502020204030204"/>
                <a:cs typeface="Calibri" panose="020F0502020204030204"/>
              </a:rPr>
              <a:t>ΦΘΟΡΕΣ</a:t>
            </a:r>
            <a:r>
              <a:rPr sz="2400" b="1" spc="-45">
                <a:solidFill>
                  <a:srgbClr val="0000FF"/>
                </a:solidFill>
                <a:latin typeface="Calibri" panose="020F0502020204030204"/>
                <a:cs typeface="Calibri" panose="020F0502020204030204"/>
              </a:rPr>
              <a:t> </a:t>
            </a:r>
            <a:r>
              <a:rPr lang="el-GR" sz="2400" b="1" spc="-45" dirty="0" smtClean="0">
                <a:solidFill>
                  <a:srgbClr val="0000FF"/>
                </a:solidFill>
                <a:latin typeface="Calibri" panose="020F0502020204030204"/>
                <a:cs typeface="Calibri" panose="020F0502020204030204"/>
              </a:rPr>
              <a:t>ΑΠΌ </a:t>
            </a:r>
            <a:r>
              <a:rPr sz="2400" b="1" smtClean="0">
                <a:solidFill>
                  <a:srgbClr val="0000FF"/>
                </a:solidFill>
                <a:latin typeface="Calibri" panose="020F0502020204030204"/>
                <a:cs typeface="Calibri" panose="020F0502020204030204"/>
              </a:rPr>
              <a:t>ΤΡΙΒΗ</a:t>
            </a:r>
            <a:r>
              <a:rPr sz="2400" b="1" spc="-40" smtClean="0">
                <a:solidFill>
                  <a:srgbClr val="0000FF"/>
                </a:solidFill>
                <a:latin typeface="Calibri" panose="020F0502020204030204"/>
                <a:cs typeface="Calibri" panose="020F0502020204030204"/>
              </a:rPr>
              <a:t> </a:t>
            </a:r>
            <a:r>
              <a:rPr sz="2400" b="1" spc="-40" dirty="0">
                <a:solidFill>
                  <a:srgbClr val="0000FF"/>
                </a:solidFill>
                <a:latin typeface="Calibri" panose="020F0502020204030204"/>
                <a:cs typeface="Calibri" panose="020F0502020204030204"/>
              </a:rPr>
              <a:t>ΣΤΑ </a:t>
            </a:r>
            <a:r>
              <a:rPr sz="2400" b="1" dirty="0">
                <a:solidFill>
                  <a:srgbClr val="0000FF"/>
                </a:solidFill>
                <a:latin typeface="Calibri" panose="020F0502020204030204"/>
                <a:cs typeface="Calibri" panose="020F0502020204030204"/>
              </a:rPr>
              <a:t>ΕΜΒΟΛΑ</a:t>
            </a:r>
            <a:r>
              <a:rPr sz="2400" b="1" spc="-4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ΚΑΙ</a:t>
            </a:r>
            <a:r>
              <a:rPr sz="2400" b="1" spc="-50" dirty="0">
                <a:solidFill>
                  <a:srgbClr val="0000FF"/>
                </a:solidFill>
                <a:latin typeface="Calibri" panose="020F0502020204030204"/>
                <a:cs typeface="Calibri" panose="020F0502020204030204"/>
              </a:rPr>
              <a:t> </a:t>
            </a:r>
            <a:r>
              <a:rPr sz="2400" b="1" spc="-60" dirty="0">
                <a:solidFill>
                  <a:srgbClr val="0000FF"/>
                </a:solidFill>
                <a:latin typeface="Calibri" panose="020F0502020204030204"/>
                <a:cs typeface="Calibri" panose="020F0502020204030204"/>
              </a:rPr>
              <a:t>ΤΑ </a:t>
            </a:r>
            <a:r>
              <a:rPr sz="2400" b="1" spc="-50" dirty="0">
                <a:solidFill>
                  <a:srgbClr val="0000FF"/>
                </a:solidFill>
                <a:latin typeface="Calibri" panose="020F0502020204030204"/>
                <a:cs typeface="Calibri" panose="020F0502020204030204"/>
              </a:rPr>
              <a:t>ΤΟΙΧΩΜΑΤΑ</a:t>
            </a:r>
            <a:r>
              <a:rPr sz="2400" b="1" spc="-100" dirty="0">
                <a:solidFill>
                  <a:srgbClr val="0000FF"/>
                </a:solidFill>
                <a:latin typeface="Calibri" panose="020F0502020204030204"/>
                <a:cs typeface="Calibri" panose="020F0502020204030204"/>
              </a:rPr>
              <a:t> </a:t>
            </a:r>
            <a:r>
              <a:rPr sz="2400" b="1">
                <a:solidFill>
                  <a:srgbClr val="0000FF"/>
                </a:solidFill>
                <a:latin typeface="Calibri" panose="020F0502020204030204"/>
                <a:cs typeface="Calibri" panose="020F0502020204030204"/>
              </a:rPr>
              <a:t>ΤΟΥ</a:t>
            </a:r>
            <a:r>
              <a:rPr sz="2400" b="1" spc="-95">
                <a:solidFill>
                  <a:srgbClr val="0000FF"/>
                </a:solidFill>
                <a:latin typeface="Calibri" panose="020F0502020204030204"/>
                <a:cs typeface="Calibri" panose="020F0502020204030204"/>
              </a:rPr>
              <a:t> </a:t>
            </a:r>
            <a:r>
              <a:rPr sz="2400" b="1" spc="-10" smtClean="0">
                <a:solidFill>
                  <a:srgbClr val="0000FF"/>
                </a:solidFill>
                <a:latin typeface="Calibri" panose="020F0502020204030204"/>
                <a:cs typeface="Calibri" panose="020F0502020204030204"/>
              </a:rPr>
              <a:t>ΚΥΛΙΝΔΡΟΥ</a:t>
            </a:r>
            <a:r>
              <a:rPr lang="en-US" sz="2400" b="1" spc="-10" dirty="0" smtClean="0">
                <a:solidFill>
                  <a:srgbClr val="0000FF"/>
                </a:solidFill>
                <a:latin typeface="Calibri" panose="020F0502020204030204"/>
                <a:cs typeface="Calibri" panose="020F0502020204030204"/>
              </a:rPr>
              <a:t> TH</a:t>
            </a:r>
            <a:r>
              <a:rPr lang="el-GR" sz="2400" b="1" spc="-10" dirty="0" smtClean="0">
                <a:solidFill>
                  <a:srgbClr val="0000FF"/>
                </a:solidFill>
                <a:latin typeface="Calibri" panose="020F0502020204030204"/>
                <a:cs typeface="Calibri" panose="020F0502020204030204"/>
              </a:rPr>
              <a:t>Σ ΑΝΤΛΙΑΣ</a:t>
            </a:r>
            <a:r>
              <a:rPr sz="2400" b="1" spc="-10" smtClean="0">
                <a:solidFill>
                  <a:srgbClr val="0000FF"/>
                </a:solidFill>
                <a:latin typeface="Calibri" panose="020F0502020204030204"/>
                <a:cs typeface="Calibri" panose="020F0502020204030204"/>
              </a:rPr>
              <a:t>.</a:t>
            </a:r>
            <a:endParaRPr sz="2400">
              <a:latin typeface="Calibri" panose="020F0502020204030204"/>
              <a:cs typeface="Calibri" panose="020F0502020204030204"/>
            </a:endParaRPr>
          </a:p>
          <a:p>
            <a:pPr>
              <a:lnSpc>
                <a:spcPct val="100000"/>
              </a:lnSpc>
              <a:spcBef>
                <a:spcPts val="60"/>
              </a:spcBef>
            </a:pPr>
            <a:endParaRPr sz="3000">
              <a:latin typeface="Calibri" panose="020F0502020204030204"/>
              <a:cs typeface="Calibri" panose="020F0502020204030204"/>
            </a:endParaRPr>
          </a:p>
          <a:p>
            <a:pPr marL="12700" marR="5080" indent="68580" algn="just">
              <a:lnSpc>
                <a:spcPct val="102000"/>
              </a:lnSpc>
            </a:pPr>
            <a:r>
              <a:rPr sz="2400" b="1" dirty="0">
                <a:solidFill>
                  <a:srgbClr val="0000FF"/>
                </a:solidFill>
                <a:latin typeface="Calibri" panose="020F0502020204030204"/>
                <a:cs typeface="Calibri" panose="020F0502020204030204"/>
              </a:rPr>
              <a:t>ΠΡΙΝ</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ΤΗ</a:t>
            </a:r>
            <a:r>
              <a:rPr sz="2400" b="1" spc="-5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ΘΥΡΙΔΑ</a:t>
            </a:r>
            <a:r>
              <a:rPr sz="2400" b="1" spc="-5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ΑΝΑΡΡΟΦΗΣΗΣ</a:t>
            </a:r>
            <a:r>
              <a:rPr sz="2400" b="1" spc="-6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ΠΡΟΚΑΛΕΙΤΑΙ</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ΤΟΠΙΚΗ</a:t>
            </a:r>
            <a:r>
              <a:rPr sz="2400" b="1" spc="-4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ΣΠΗΛΑΙΩΣΗ </a:t>
            </a:r>
            <a:r>
              <a:rPr sz="2400" b="1" dirty="0">
                <a:latin typeface="Calibri" panose="020F0502020204030204"/>
                <a:cs typeface="Calibri" panose="020F0502020204030204"/>
              </a:rPr>
              <a:t>ΛΟΓΩ</a:t>
            </a:r>
            <a:r>
              <a:rPr sz="2400" b="1" spc="-85" dirty="0">
                <a:latin typeface="Calibri" panose="020F0502020204030204"/>
                <a:cs typeface="Calibri" panose="020F0502020204030204"/>
              </a:rPr>
              <a:t> </a:t>
            </a:r>
            <a:r>
              <a:rPr sz="2400" b="1" spc="-20" dirty="0">
                <a:latin typeface="Calibri" panose="020F0502020204030204"/>
                <a:cs typeface="Calibri" panose="020F0502020204030204"/>
              </a:rPr>
              <a:t>ΚΥΜΑΤΩΝ</a:t>
            </a:r>
            <a:r>
              <a:rPr sz="2400" b="1" spc="-50" dirty="0">
                <a:latin typeface="Calibri" panose="020F0502020204030204"/>
                <a:cs typeface="Calibri" panose="020F0502020204030204"/>
              </a:rPr>
              <a:t> </a:t>
            </a:r>
            <a:r>
              <a:rPr sz="2400" b="1" dirty="0">
                <a:latin typeface="Calibri" panose="020F0502020204030204"/>
                <a:cs typeface="Calibri" panose="020F0502020204030204"/>
              </a:rPr>
              <a:t>ΠΟΥ</a:t>
            </a:r>
            <a:r>
              <a:rPr sz="2400" b="1" spc="-50" dirty="0">
                <a:latin typeface="Calibri" panose="020F0502020204030204"/>
                <a:cs typeface="Calibri" panose="020F0502020204030204"/>
              </a:rPr>
              <a:t> </a:t>
            </a:r>
            <a:r>
              <a:rPr sz="2400" b="1" spc="-25" dirty="0">
                <a:latin typeface="Calibri" panose="020F0502020204030204"/>
                <a:cs typeface="Calibri" panose="020F0502020204030204"/>
              </a:rPr>
              <a:t>ΔΗΜΙΟΥΡΓΟΥΝΤΑΙ</a:t>
            </a:r>
            <a:r>
              <a:rPr sz="2400" b="1" spc="-55" dirty="0">
                <a:latin typeface="Calibri" panose="020F0502020204030204"/>
                <a:cs typeface="Calibri" panose="020F0502020204030204"/>
              </a:rPr>
              <a:t> </a:t>
            </a:r>
            <a:r>
              <a:rPr sz="2400" b="1" spc="-95" dirty="0">
                <a:latin typeface="Calibri" panose="020F0502020204030204"/>
                <a:cs typeface="Calibri" panose="020F0502020204030204"/>
              </a:rPr>
              <a:t>ΚΑΤΑ</a:t>
            </a:r>
            <a:r>
              <a:rPr sz="2400" b="1" spc="-40"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40" dirty="0">
                <a:latin typeface="Calibri" panose="020F0502020204030204"/>
                <a:cs typeface="Calibri" panose="020F0502020204030204"/>
              </a:rPr>
              <a:t> </a:t>
            </a:r>
            <a:r>
              <a:rPr sz="2400" b="1" spc="-10" dirty="0">
                <a:latin typeface="Calibri" panose="020F0502020204030204"/>
                <a:cs typeface="Calibri" panose="020F0502020204030204"/>
              </a:rPr>
              <a:t>ΑΠΟΤΟΜΗ</a:t>
            </a:r>
            <a:r>
              <a:rPr sz="2400" b="1" spc="-55" dirty="0">
                <a:latin typeface="Calibri" panose="020F0502020204030204"/>
                <a:cs typeface="Calibri" panose="020F0502020204030204"/>
              </a:rPr>
              <a:t> </a:t>
            </a:r>
            <a:r>
              <a:rPr sz="2400" b="1" spc="-20" dirty="0">
                <a:latin typeface="Calibri" panose="020F0502020204030204"/>
                <a:cs typeface="Calibri" panose="020F0502020204030204"/>
              </a:rPr>
              <a:t>ΑΝΟ- </a:t>
            </a:r>
            <a:r>
              <a:rPr sz="2400" b="1" dirty="0">
                <a:latin typeface="Calibri" panose="020F0502020204030204"/>
                <a:cs typeface="Calibri" panose="020F0502020204030204"/>
              </a:rPr>
              <a:t>ΔΟ</a:t>
            </a:r>
            <a:r>
              <a:rPr sz="2400" b="1" spc="-100" dirty="0">
                <a:latin typeface="Calibri" panose="020F0502020204030204"/>
                <a:cs typeface="Calibri" panose="020F0502020204030204"/>
              </a:rPr>
              <a:t> </a:t>
            </a:r>
            <a:r>
              <a:rPr sz="2400" b="1" dirty="0">
                <a:latin typeface="Calibri" panose="020F0502020204030204"/>
                <a:cs typeface="Calibri" panose="020F0502020204030204"/>
              </a:rPr>
              <a:t>ΤΟΥ</a:t>
            </a:r>
            <a:r>
              <a:rPr sz="2400" b="1" spc="-90" dirty="0">
                <a:latin typeface="Calibri" panose="020F0502020204030204"/>
                <a:cs typeface="Calibri" panose="020F0502020204030204"/>
              </a:rPr>
              <a:t> </a:t>
            </a:r>
            <a:r>
              <a:rPr sz="2400" b="1" spc="-10" dirty="0">
                <a:latin typeface="Calibri" panose="020F0502020204030204"/>
                <a:cs typeface="Calibri" panose="020F0502020204030204"/>
              </a:rPr>
              <a:t>ΕΜΒΟΛΟΥ.</a:t>
            </a:r>
            <a:endParaRPr sz="2400">
              <a:latin typeface="Calibri" panose="020F0502020204030204"/>
              <a:cs typeface="Calibri" panose="020F0502020204030204"/>
            </a:endParaRPr>
          </a:p>
        </p:txBody>
      </p:sp>
      <p:grpSp>
        <p:nvGrpSpPr>
          <p:cNvPr id="3" name="object 3"/>
          <p:cNvGrpSpPr/>
          <p:nvPr/>
        </p:nvGrpSpPr>
        <p:grpSpPr>
          <a:xfrm>
            <a:off x="562550" y="-12759"/>
            <a:ext cx="8250555" cy="888365"/>
            <a:chOff x="562550" y="-12759"/>
            <a:chExt cx="8250555" cy="888365"/>
          </a:xfrm>
        </p:grpSpPr>
        <p:sp>
          <p:nvSpPr>
            <p:cNvPr id="4" name="object 4"/>
            <p:cNvSpPr/>
            <p:nvPr/>
          </p:nvSpPr>
          <p:spPr>
            <a:xfrm>
              <a:off x="575309" y="0"/>
              <a:ext cx="8224520" cy="862330"/>
            </a:xfrm>
            <a:custGeom>
              <a:avLst/>
              <a:gdLst/>
              <a:ahLst/>
              <a:cxnLst/>
              <a:rect l="l" t="t" r="r" b="b"/>
              <a:pathLst>
                <a:path w="8224520" h="862330">
                  <a:moveTo>
                    <a:pt x="8096250" y="0"/>
                  </a:moveTo>
                  <a:lnTo>
                    <a:pt x="128270" y="0"/>
                  </a:lnTo>
                  <a:lnTo>
                    <a:pt x="121920" y="1270"/>
                  </a:lnTo>
                  <a:lnTo>
                    <a:pt x="114300" y="2540"/>
                  </a:lnTo>
                  <a:lnTo>
                    <a:pt x="106680" y="5079"/>
                  </a:lnTo>
                  <a:lnTo>
                    <a:pt x="99060" y="6350"/>
                  </a:lnTo>
                  <a:lnTo>
                    <a:pt x="92710" y="8890"/>
                  </a:lnTo>
                  <a:lnTo>
                    <a:pt x="85090" y="11429"/>
                  </a:lnTo>
                  <a:lnTo>
                    <a:pt x="59690" y="26670"/>
                  </a:lnTo>
                  <a:lnTo>
                    <a:pt x="53340" y="31750"/>
                  </a:lnTo>
                  <a:lnTo>
                    <a:pt x="48260" y="36829"/>
                  </a:lnTo>
                  <a:lnTo>
                    <a:pt x="41910" y="41909"/>
                  </a:lnTo>
                  <a:lnTo>
                    <a:pt x="36830" y="46990"/>
                  </a:lnTo>
                  <a:lnTo>
                    <a:pt x="31750" y="53340"/>
                  </a:lnTo>
                  <a:lnTo>
                    <a:pt x="27940" y="58420"/>
                  </a:lnTo>
                  <a:lnTo>
                    <a:pt x="22860" y="64770"/>
                  </a:lnTo>
                  <a:lnTo>
                    <a:pt x="5080" y="106679"/>
                  </a:lnTo>
                  <a:lnTo>
                    <a:pt x="1270" y="128270"/>
                  </a:lnTo>
                  <a:lnTo>
                    <a:pt x="1270" y="135890"/>
                  </a:lnTo>
                  <a:lnTo>
                    <a:pt x="0" y="143509"/>
                  </a:lnTo>
                  <a:lnTo>
                    <a:pt x="0" y="718820"/>
                  </a:lnTo>
                  <a:lnTo>
                    <a:pt x="1270" y="726439"/>
                  </a:lnTo>
                  <a:lnTo>
                    <a:pt x="1270" y="734060"/>
                  </a:lnTo>
                  <a:lnTo>
                    <a:pt x="5080" y="756920"/>
                  </a:lnTo>
                  <a:lnTo>
                    <a:pt x="7620" y="763270"/>
                  </a:lnTo>
                  <a:lnTo>
                    <a:pt x="10160" y="770889"/>
                  </a:lnTo>
                  <a:lnTo>
                    <a:pt x="31750" y="810260"/>
                  </a:lnTo>
                  <a:lnTo>
                    <a:pt x="48260" y="825500"/>
                  </a:lnTo>
                  <a:lnTo>
                    <a:pt x="53340" y="830579"/>
                  </a:lnTo>
                  <a:lnTo>
                    <a:pt x="59690" y="835660"/>
                  </a:lnTo>
                  <a:lnTo>
                    <a:pt x="85090" y="850900"/>
                  </a:lnTo>
                  <a:lnTo>
                    <a:pt x="92710" y="853439"/>
                  </a:lnTo>
                  <a:lnTo>
                    <a:pt x="99060" y="855979"/>
                  </a:lnTo>
                  <a:lnTo>
                    <a:pt x="106680" y="857250"/>
                  </a:lnTo>
                  <a:lnTo>
                    <a:pt x="114300" y="859789"/>
                  </a:lnTo>
                  <a:lnTo>
                    <a:pt x="121920" y="861060"/>
                  </a:lnTo>
                  <a:lnTo>
                    <a:pt x="128270" y="862329"/>
                  </a:lnTo>
                  <a:lnTo>
                    <a:pt x="8096250" y="862329"/>
                  </a:lnTo>
                  <a:lnTo>
                    <a:pt x="8111490" y="859789"/>
                  </a:lnTo>
                  <a:lnTo>
                    <a:pt x="8117840" y="857250"/>
                  </a:lnTo>
                  <a:lnTo>
                    <a:pt x="8125460" y="855979"/>
                  </a:lnTo>
                  <a:lnTo>
                    <a:pt x="8133080" y="853439"/>
                  </a:lnTo>
                  <a:lnTo>
                    <a:pt x="8139430" y="849629"/>
                  </a:lnTo>
                  <a:lnTo>
                    <a:pt x="8145780" y="847089"/>
                  </a:lnTo>
                  <a:lnTo>
                    <a:pt x="8153400" y="843279"/>
                  </a:lnTo>
                  <a:lnTo>
                    <a:pt x="8159750" y="839470"/>
                  </a:lnTo>
                  <a:lnTo>
                    <a:pt x="8166100" y="834389"/>
                  </a:lnTo>
                  <a:lnTo>
                    <a:pt x="8171180" y="830579"/>
                  </a:lnTo>
                  <a:lnTo>
                    <a:pt x="8177530" y="825500"/>
                  </a:lnTo>
                  <a:lnTo>
                    <a:pt x="8187690" y="815339"/>
                  </a:lnTo>
                  <a:lnTo>
                    <a:pt x="8192770" y="808989"/>
                  </a:lnTo>
                  <a:lnTo>
                    <a:pt x="8196580" y="802639"/>
                  </a:lnTo>
                  <a:lnTo>
                    <a:pt x="8201660" y="797560"/>
                  </a:lnTo>
                  <a:lnTo>
                    <a:pt x="8205470" y="789939"/>
                  </a:lnTo>
                  <a:lnTo>
                    <a:pt x="8209280" y="783589"/>
                  </a:lnTo>
                  <a:lnTo>
                    <a:pt x="8211820" y="777239"/>
                  </a:lnTo>
                  <a:lnTo>
                    <a:pt x="8215630" y="770889"/>
                  </a:lnTo>
                  <a:lnTo>
                    <a:pt x="8218170" y="763270"/>
                  </a:lnTo>
                  <a:lnTo>
                    <a:pt x="8219440" y="755650"/>
                  </a:lnTo>
                  <a:lnTo>
                    <a:pt x="8220710" y="749300"/>
                  </a:lnTo>
                  <a:lnTo>
                    <a:pt x="8223250" y="741679"/>
                  </a:lnTo>
                  <a:lnTo>
                    <a:pt x="8223250" y="734060"/>
                  </a:lnTo>
                  <a:lnTo>
                    <a:pt x="8224520" y="726439"/>
                  </a:lnTo>
                  <a:lnTo>
                    <a:pt x="8224520" y="135890"/>
                  </a:lnTo>
                  <a:lnTo>
                    <a:pt x="8223250" y="128270"/>
                  </a:lnTo>
                  <a:lnTo>
                    <a:pt x="8223250" y="120650"/>
                  </a:lnTo>
                  <a:lnTo>
                    <a:pt x="8220710" y="113029"/>
                  </a:lnTo>
                  <a:lnTo>
                    <a:pt x="8219440" y="106679"/>
                  </a:lnTo>
                  <a:lnTo>
                    <a:pt x="8214360" y="91440"/>
                  </a:lnTo>
                  <a:lnTo>
                    <a:pt x="8209280" y="78740"/>
                  </a:lnTo>
                  <a:lnTo>
                    <a:pt x="8205470" y="71120"/>
                  </a:lnTo>
                  <a:lnTo>
                    <a:pt x="8201660" y="64770"/>
                  </a:lnTo>
                  <a:lnTo>
                    <a:pt x="8196580" y="58420"/>
                  </a:lnTo>
                  <a:lnTo>
                    <a:pt x="8192770" y="53340"/>
                  </a:lnTo>
                  <a:lnTo>
                    <a:pt x="8187690" y="46990"/>
                  </a:lnTo>
                  <a:lnTo>
                    <a:pt x="8177530" y="36829"/>
                  </a:lnTo>
                  <a:lnTo>
                    <a:pt x="8171180" y="31750"/>
                  </a:lnTo>
                  <a:lnTo>
                    <a:pt x="8166100" y="26670"/>
                  </a:lnTo>
                  <a:lnTo>
                    <a:pt x="8158480" y="22859"/>
                  </a:lnTo>
                  <a:lnTo>
                    <a:pt x="8153400" y="19050"/>
                  </a:lnTo>
                  <a:lnTo>
                    <a:pt x="8145780" y="15240"/>
                  </a:lnTo>
                  <a:lnTo>
                    <a:pt x="8139430" y="11429"/>
                  </a:lnTo>
                  <a:lnTo>
                    <a:pt x="8131810" y="8890"/>
                  </a:lnTo>
                  <a:lnTo>
                    <a:pt x="8125460" y="6350"/>
                  </a:lnTo>
                  <a:lnTo>
                    <a:pt x="8117840" y="5079"/>
                  </a:lnTo>
                  <a:lnTo>
                    <a:pt x="8110220" y="2540"/>
                  </a:lnTo>
                  <a:lnTo>
                    <a:pt x="8102600" y="1270"/>
                  </a:lnTo>
                  <a:lnTo>
                    <a:pt x="8096250" y="0"/>
                  </a:lnTo>
                  <a:close/>
                </a:path>
              </a:pathLst>
            </a:custGeom>
            <a:solidFill>
              <a:srgbClr val="009900"/>
            </a:solidFill>
          </p:spPr>
          <p:txBody>
            <a:bodyPr wrap="square" lIns="0" tIns="0" rIns="0" bIns="0" rtlCol="0"/>
            <a:lstStyle/>
            <a:p/>
          </p:txBody>
        </p:sp>
        <p:sp>
          <p:nvSpPr>
            <p:cNvPr id="5" name="object 5"/>
            <p:cNvSpPr/>
            <p:nvPr/>
          </p:nvSpPr>
          <p:spPr>
            <a:xfrm>
              <a:off x="575309" y="0"/>
              <a:ext cx="8224520" cy="862330"/>
            </a:xfrm>
            <a:custGeom>
              <a:avLst/>
              <a:gdLst/>
              <a:ahLst/>
              <a:cxnLst/>
              <a:rect l="l" t="t" r="r" b="b"/>
              <a:pathLst>
                <a:path w="8224520" h="862330">
                  <a:moveTo>
                    <a:pt x="0" y="143509"/>
                  </a:moveTo>
                  <a:lnTo>
                    <a:pt x="1270" y="135890"/>
                  </a:lnTo>
                  <a:lnTo>
                    <a:pt x="1270" y="128270"/>
                  </a:lnTo>
                  <a:lnTo>
                    <a:pt x="2540" y="120650"/>
                  </a:lnTo>
                  <a:lnTo>
                    <a:pt x="3810" y="113029"/>
                  </a:lnTo>
                  <a:lnTo>
                    <a:pt x="5080" y="106679"/>
                  </a:lnTo>
                  <a:lnTo>
                    <a:pt x="19050" y="71120"/>
                  </a:lnTo>
                  <a:lnTo>
                    <a:pt x="27940" y="58420"/>
                  </a:lnTo>
                  <a:lnTo>
                    <a:pt x="31750" y="53340"/>
                  </a:lnTo>
                  <a:lnTo>
                    <a:pt x="36830" y="46990"/>
                  </a:lnTo>
                  <a:lnTo>
                    <a:pt x="41910" y="41909"/>
                  </a:lnTo>
                  <a:lnTo>
                    <a:pt x="48260" y="36829"/>
                  </a:lnTo>
                  <a:lnTo>
                    <a:pt x="53340" y="31750"/>
                  </a:lnTo>
                  <a:lnTo>
                    <a:pt x="59690" y="26670"/>
                  </a:lnTo>
                  <a:lnTo>
                    <a:pt x="66040" y="22859"/>
                  </a:lnTo>
                  <a:lnTo>
                    <a:pt x="72390" y="19050"/>
                  </a:lnTo>
                  <a:lnTo>
                    <a:pt x="78740" y="15240"/>
                  </a:lnTo>
                  <a:lnTo>
                    <a:pt x="85090" y="11429"/>
                  </a:lnTo>
                  <a:lnTo>
                    <a:pt x="92710" y="8890"/>
                  </a:lnTo>
                  <a:lnTo>
                    <a:pt x="99060" y="6350"/>
                  </a:lnTo>
                  <a:lnTo>
                    <a:pt x="106680" y="5079"/>
                  </a:lnTo>
                  <a:lnTo>
                    <a:pt x="114300" y="2540"/>
                  </a:lnTo>
                  <a:lnTo>
                    <a:pt x="121920" y="1270"/>
                  </a:lnTo>
                  <a:lnTo>
                    <a:pt x="128270" y="0"/>
                  </a:lnTo>
                  <a:lnTo>
                    <a:pt x="135890" y="0"/>
                  </a:lnTo>
                  <a:lnTo>
                    <a:pt x="143510" y="0"/>
                  </a:lnTo>
                  <a:lnTo>
                    <a:pt x="8081010" y="0"/>
                  </a:lnTo>
                  <a:lnTo>
                    <a:pt x="8088630" y="0"/>
                  </a:lnTo>
                  <a:lnTo>
                    <a:pt x="8096250" y="0"/>
                  </a:lnTo>
                  <a:lnTo>
                    <a:pt x="8102600" y="1270"/>
                  </a:lnTo>
                  <a:lnTo>
                    <a:pt x="8110220" y="2540"/>
                  </a:lnTo>
                  <a:lnTo>
                    <a:pt x="8117840" y="5079"/>
                  </a:lnTo>
                  <a:lnTo>
                    <a:pt x="8125460" y="6350"/>
                  </a:lnTo>
                  <a:lnTo>
                    <a:pt x="8131810" y="8890"/>
                  </a:lnTo>
                  <a:lnTo>
                    <a:pt x="8139430" y="11429"/>
                  </a:lnTo>
                  <a:lnTo>
                    <a:pt x="8145780" y="15240"/>
                  </a:lnTo>
                  <a:lnTo>
                    <a:pt x="8153400" y="19050"/>
                  </a:lnTo>
                  <a:lnTo>
                    <a:pt x="8158480" y="22859"/>
                  </a:lnTo>
                  <a:lnTo>
                    <a:pt x="8166100" y="26670"/>
                  </a:lnTo>
                  <a:lnTo>
                    <a:pt x="8171180" y="31750"/>
                  </a:lnTo>
                  <a:lnTo>
                    <a:pt x="8177530" y="36829"/>
                  </a:lnTo>
                  <a:lnTo>
                    <a:pt x="8182610" y="41909"/>
                  </a:lnTo>
                  <a:lnTo>
                    <a:pt x="8187690" y="46990"/>
                  </a:lnTo>
                  <a:lnTo>
                    <a:pt x="8192770" y="53340"/>
                  </a:lnTo>
                  <a:lnTo>
                    <a:pt x="8196580" y="58420"/>
                  </a:lnTo>
                  <a:lnTo>
                    <a:pt x="8201660" y="64770"/>
                  </a:lnTo>
                  <a:lnTo>
                    <a:pt x="8205470" y="71120"/>
                  </a:lnTo>
                  <a:lnTo>
                    <a:pt x="8209280" y="78740"/>
                  </a:lnTo>
                  <a:lnTo>
                    <a:pt x="8211820" y="85090"/>
                  </a:lnTo>
                  <a:lnTo>
                    <a:pt x="8214360" y="91440"/>
                  </a:lnTo>
                  <a:lnTo>
                    <a:pt x="8216900" y="99059"/>
                  </a:lnTo>
                  <a:lnTo>
                    <a:pt x="8219440" y="106679"/>
                  </a:lnTo>
                  <a:lnTo>
                    <a:pt x="8220710" y="113029"/>
                  </a:lnTo>
                  <a:lnTo>
                    <a:pt x="8223250" y="120650"/>
                  </a:lnTo>
                  <a:lnTo>
                    <a:pt x="8223250" y="128270"/>
                  </a:lnTo>
                  <a:lnTo>
                    <a:pt x="8224520" y="135890"/>
                  </a:lnTo>
                  <a:lnTo>
                    <a:pt x="8224520" y="143509"/>
                  </a:lnTo>
                  <a:lnTo>
                    <a:pt x="8224520" y="718820"/>
                  </a:lnTo>
                  <a:lnTo>
                    <a:pt x="8224520" y="726439"/>
                  </a:lnTo>
                  <a:lnTo>
                    <a:pt x="8223250" y="734060"/>
                  </a:lnTo>
                  <a:lnTo>
                    <a:pt x="8223250" y="741679"/>
                  </a:lnTo>
                  <a:lnTo>
                    <a:pt x="8220710" y="749300"/>
                  </a:lnTo>
                  <a:lnTo>
                    <a:pt x="8219440" y="755650"/>
                  </a:lnTo>
                  <a:lnTo>
                    <a:pt x="8218170" y="763270"/>
                  </a:lnTo>
                  <a:lnTo>
                    <a:pt x="8215630" y="770889"/>
                  </a:lnTo>
                  <a:lnTo>
                    <a:pt x="8211820" y="777239"/>
                  </a:lnTo>
                  <a:lnTo>
                    <a:pt x="8209280" y="783589"/>
                  </a:lnTo>
                  <a:lnTo>
                    <a:pt x="8205470" y="789939"/>
                  </a:lnTo>
                  <a:lnTo>
                    <a:pt x="8201660" y="797560"/>
                  </a:lnTo>
                  <a:lnTo>
                    <a:pt x="8196580" y="802639"/>
                  </a:lnTo>
                  <a:lnTo>
                    <a:pt x="8166100" y="834389"/>
                  </a:lnTo>
                  <a:lnTo>
                    <a:pt x="8159750" y="839470"/>
                  </a:lnTo>
                  <a:lnTo>
                    <a:pt x="8153400" y="843279"/>
                  </a:lnTo>
                  <a:lnTo>
                    <a:pt x="8145780" y="847089"/>
                  </a:lnTo>
                  <a:lnTo>
                    <a:pt x="8139430" y="849629"/>
                  </a:lnTo>
                  <a:lnTo>
                    <a:pt x="8133080" y="853439"/>
                  </a:lnTo>
                  <a:lnTo>
                    <a:pt x="8125460" y="855979"/>
                  </a:lnTo>
                  <a:lnTo>
                    <a:pt x="8117840" y="857250"/>
                  </a:lnTo>
                  <a:lnTo>
                    <a:pt x="8111490" y="859789"/>
                  </a:lnTo>
                  <a:lnTo>
                    <a:pt x="8103870" y="861060"/>
                  </a:lnTo>
                  <a:lnTo>
                    <a:pt x="8096250" y="862329"/>
                  </a:lnTo>
                  <a:lnTo>
                    <a:pt x="8088630" y="862329"/>
                  </a:lnTo>
                  <a:lnTo>
                    <a:pt x="8081010" y="862329"/>
                  </a:lnTo>
                  <a:lnTo>
                    <a:pt x="143510" y="862329"/>
                  </a:lnTo>
                  <a:lnTo>
                    <a:pt x="135890" y="862329"/>
                  </a:lnTo>
                  <a:lnTo>
                    <a:pt x="128270" y="862329"/>
                  </a:lnTo>
                  <a:lnTo>
                    <a:pt x="121920" y="861060"/>
                  </a:lnTo>
                  <a:lnTo>
                    <a:pt x="114300" y="859789"/>
                  </a:lnTo>
                  <a:lnTo>
                    <a:pt x="106680" y="857250"/>
                  </a:lnTo>
                  <a:lnTo>
                    <a:pt x="99060" y="855979"/>
                  </a:lnTo>
                  <a:lnTo>
                    <a:pt x="92710" y="853439"/>
                  </a:lnTo>
                  <a:lnTo>
                    <a:pt x="85090" y="850900"/>
                  </a:lnTo>
                  <a:lnTo>
                    <a:pt x="78740" y="847089"/>
                  </a:lnTo>
                  <a:lnTo>
                    <a:pt x="72390" y="843279"/>
                  </a:lnTo>
                  <a:lnTo>
                    <a:pt x="66040" y="839470"/>
                  </a:lnTo>
                  <a:lnTo>
                    <a:pt x="59690" y="835660"/>
                  </a:lnTo>
                  <a:lnTo>
                    <a:pt x="53340" y="830579"/>
                  </a:lnTo>
                  <a:lnTo>
                    <a:pt x="48260" y="825500"/>
                  </a:lnTo>
                  <a:lnTo>
                    <a:pt x="41910" y="820420"/>
                  </a:lnTo>
                  <a:lnTo>
                    <a:pt x="36830" y="815339"/>
                  </a:lnTo>
                  <a:lnTo>
                    <a:pt x="31750" y="810260"/>
                  </a:lnTo>
                  <a:lnTo>
                    <a:pt x="27940" y="803910"/>
                  </a:lnTo>
                  <a:lnTo>
                    <a:pt x="24130" y="797560"/>
                  </a:lnTo>
                  <a:lnTo>
                    <a:pt x="20320" y="791210"/>
                  </a:lnTo>
                  <a:lnTo>
                    <a:pt x="16510" y="784860"/>
                  </a:lnTo>
                  <a:lnTo>
                    <a:pt x="12700" y="777239"/>
                  </a:lnTo>
                  <a:lnTo>
                    <a:pt x="10160" y="770889"/>
                  </a:lnTo>
                  <a:lnTo>
                    <a:pt x="7620" y="763270"/>
                  </a:lnTo>
                  <a:lnTo>
                    <a:pt x="5080" y="756920"/>
                  </a:lnTo>
                  <a:lnTo>
                    <a:pt x="3810" y="749300"/>
                  </a:lnTo>
                  <a:lnTo>
                    <a:pt x="2540" y="741679"/>
                  </a:lnTo>
                  <a:lnTo>
                    <a:pt x="1270" y="734060"/>
                  </a:lnTo>
                  <a:lnTo>
                    <a:pt x="1270" y="726439"/>
                  </a:lnTo>
                  <a:lnTo>
                    <a:pt x="0" y="718820"/>
                  </a:lnTo>
                  <a:lnTo>
                    <a:pt x="0" y="143509"/>
                  </a:lnTo>
                  <a:close/>
                </a:path>
              </a:pathLst>
            </a:custGeom>
            <a:ln w="25518">
              <a:solidFill>
                <a:srgbClr val="FFFFFF"/>
              </a:solidFill>
            </a:ln>
          </p:spPr>
          <p:txBody>
            <a:bodyPr wrap="square" lIns="0" tIns="0" rIns="0" bIns="0" rtlCol="0"/>
            <a:lstStyle/>
            <a:p/>
          </p:txBody>
        </p:sp>
        <p:sp>
          <p:nvSpPr>
            <p:cNvPr id="6" name="object 6"/>
            <p:cNvSpPr/>
            <p:nvPr/>
          </p:nvSpPr>
          <p:spPr>
            <a:xfrm>
              <a:off x="562546" y="-12751"/>
              <a:ext cx="8250555" cy="888365"/>
            </a:xfrm>
            <a:custGeom>
              <a:avLst/>
              <a:gdLst/>
              <a:ahLst/>
              <a:cxnLst/>
              <a:rect l="l" t="t" r="r" b="b"/>
              <a:pathLst>
                <a:path w="8250555" h="888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8365">
                  <a:moveTo>
                    <a:pt x="8250034" y="875080"/>
                  </a:moveTo>
                  <a:lnTo>
                    <a:pt x="8246300" y="866063"/>
                  </a:lnTo>
                  <a:lnTo>
                    <a:pt x="8237283" y="862330"/>
                  </a:lnTo>
                  <a:lnTo>
                    <a:pt x="8228254" y="866063"/>
                  </a:lnTo>
                  <a:lnTo>
                    <a:pt x="8224520" y="875080"/>
                  </a:lnTo>
                  <a:lnTo>
                    <a:pt x="8228254" y="884110"/>
                  </a:lnTo>
                  <a:lnTo>
                    <a:pt x="8237283" y="887844"/>
                  </a:lnTo>
                  <a:lnTo>
                    <a:pt x="8246300" y="884110"/>
                  </a:lnTo>
                  <a:lnTo>
                    <a:pt x="8250034" y="87508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05740" rIns="0" bIns="0" rtlCol="0">
            <a:spAutoFit/>
          </a:bodyPr>
          <a:lstStyle/>
          <a:p>
            <a:pPr marL="2385695">
              <a:lnSpc>
                <a:spcPct val="100000"/>
              </a:lnSpc>
              <a:spcBef>
                <a:spcPts val="100"/>
              </a:spcBef>
            </a:pPr>
            <a:r>
              <a:rPr b="0" i="1" u="none" dirty="0">
                <a:solidFill>
                  <a:srgbClr val="FFFFFF"/>
                </a:solidFill>
                <a:latin typeface="Calibri" panose="020F0502020204030204"/>
                <a:cs typeface="Calibri" panose="020F0502020204030204"/>
              </a:rPr>
              <a:t>δ)</a:t>
            </a:r>
            <a:r>
              <a:rPr b="0" i="1" u="none" spc="-4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Φθορές</a:t>
            </a:r>
            <a:r>
              <a:rPr b="0" i="1" u="none" spc="-4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και</a:t>
            </a:r>
            <a:r>
              <a:rPr b="0" i="1" u="none" spc="-35"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βλάβες.</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960119"/>
            <a:ext cx="8592185" cy="5489644"/>
          </a:xfrm>
          <a:prstGeom prst="rect">
            <a:avLst/>
          </a:prstGeom>
        </p:spPr>
        <p:txBody>
          <a:bodyPr vert="horz" wrap="square" lIns="0" tIns="68580" rIns="0" bIns="0" rtlCol="0">
            <a:spAutoFit/>
          </a:bodyPr>
          <a:lstStyle/>
          <a:p>
            <a:pPr marL="149225">
              <a:lnSpc>
                <a:spcPct val="100000"/>
              </a:lnSpc>
              <a:spcBef>
                <a:spcPts val="540"/>
              </a:spcBef>
            </a:pPr>
            <a:r>
              <a:rPr sz="2400" b="1" spc="-10" dirty="0">
                <a:solidFill>
                  <a:srgbClr val="FF0000"/>
                </a:solidFill>
                <a:latin typeface="Calibri" panose="020F0502020204030204"/>
                <a:cs typeface="Calibri" panose="020F0502020204030204"/>
              </a:rPr>
              <a:t>ΠΡΟΣΟΧΗ!!</a:t>
            </a:r>
            <a:endParaRPr sz="2400">
              <a:latin typeface="Calibri" panose="020F0502020204030204"/>
              <a:cs typeface="Calibri" panose="020F0502020204030204"/>
            </a:endParaRPr>
          </a:p>
          <a:p>
            <a:pPr marL="12700" marR="211455" indent="68580">
              <a:lnSpc>
                <a:spcPct val="102000"/>
              </a:lnSpc>
              <a:spcBef>
                <a:spcPts val="390"/>
              </a:spcBef>
            </a:pPr>
            <a:r>
              <a:rPr sz="2400" b="1" spc="-65" dirty="0">
                <a:latin typeface="Calibri" panose="020F0502020204030204"/>
                <a:cs typeface="Calibri" panose="020F0502020204030204"/>
              </a:rPr>
              <a:t>ΤΑ</a:t>
            </a:r>
            <a:r>
              <a:rPr sz="2400" b="1" spc="-60" dirty="0">
                <a:latin typeface="Calibri" panose="020F0502020204030204"/>
                <a:cs typeface="Calibri" panose="020F0502020204030204"/>
              </a:rPr>
              <a:t> </a:t>
            </a:r>
            <a:r>
              <a:rPr sz="2400" b="1" dirty="0">
                <a:latin typeface="Calibri" panose="020F0502020204030204"/>
                <a:cs typeface="Calibri" panose="020F0502020204030204"/>
              </a:rPr>
              <a:t>ΔΙΑΚΕΝΑ</a:t>
            </a:r>
            <a:r>
              <a:rPr sz="2400" b="1" spc="-50" dirty="0">
                <a:latin typeface="Calibri" panose="020F0502020204030204"/>
                <a:cs typeface="Calibri" panose="020F0502020204030204"/>
              </a:rPr>
              <a:t> </a:t>
            </a:r>
            <a:r>
              <a:rPr sz="2400" b="1" dirty="0">
                <a:latin typeface="Calibri" panose="020F0502020204030204"/>
                <a:cs typeface="Calibri" panose="020F0502020204030204"/>
              </a:rPr>
              <a:t>ΤΩΝ</a:t>
            </a:r>
            <a:r>
              <a:rPr sz="2400" b="1" spc="-45" dirty="0">
                <a:latin typeface="Calibri" panose="020F0502020204030204"/>
                <a:cs typeface="Calibri" panose="020F0502020204030204"/>
              </a:rPr>
              <a:t> </a:t>
            </a:r>
            <a:r>
              <a:rPr sz="2400" b="1" spc="-20" dirty="0">
                <a:latin typeface="Calibri" panose="020F0502020204030204"/>
                <a:cs typeface="Calibri" panose="020F0502020204030204"/>
              </a:rPr>
              <a:t>ΑΝΤΛΙΩΝ</a:t>
            </a:r>
            <a:r>
              <a:rPr sz="2400" b="1" spc="-45" dirty="0">
                <a:latin typeface="Calibri" panose="020F0502020204030204"/>
                <a:cs typeface="Calibri" panose="020F0502020204030204"/>
              </a:rPr>
              <a:t> </a:t>
            </a:r>
            <a:r>
              <a:rPr sz="2400" b="1" dirty="0">
                <a:latin typeface="Calibri" panose="020F0502020204030204"/>
                <a:cs typeface="Calibri" panose="020F0502020204030204"/>
              </a:rPr>
              <a:t>ΕΙΝΑΙ</a:t>
            </a:r>
            <a:r>
              <a:rPr sz="2400" b="1" spc="-45" dirty="0">
                <a:latin typeface="Calibri" panose="020F0502020204030204"/>
                <a:cs typeface="Calibri" panose="020F0502020204030204"/>
              </a:rPr>
              <a:t> </a:t>
            </a:r>
            <a:r>
              <a:rPr sz="2400" b="1" dirty="0">
                <a:latin typeface="Calibri" panose="020F0502020204030204"/>
                <a:cs typeface="Calibri" panose="020F0502020204030204"/>
              </a:rPr>
              <a:t>ΤΕΤΟΙΑ</a:t>
            </a:r>
            <a:r>
              <a:rPr sz="2400" b="1" spc="-50" dirty="0">
                <a:latin typeface="Calibri" panose="020F0502020204030204"/>
                <a:cs typeface="Calibri" panose="020F0502020204030204"/>
              </a:rPr>
              <a:t> </a:t>
            </a:r>
            <a:r>
              <a:rPr sz="2400" b="1" dirty="0">
                <a:latin typeface="Calibri" panose="020F0502020204030204"/>
                <a:cs typeface="Calibri" panose="020F0502020204030204"/>
              </a:rPr>
              <a:t>ΓΙΑ</a:t>
            </a:r>
            <a:r>
              <a:rPr sz="2400" b="1" spc="-50" dirty="0">
                <a:latin typeface="Calibri" panose="020F0502020204030204"/>
                <a:cs typeface="Calibri" panose="020F0502020204030204"/>
              </a:rPr>
              <a:t> </a:t>
            </a:r>
            <a:r>
              <a:rPr sz="2400" b="1" dirty="0">
                <a:latin typeface="Calibri" panose="020F0502020204030204"/>
                <a:cs typeface="Calibri" panose="020F0502020204030204"/>
              </a:rPr>
              <a:t>ΝΑ</a:t>
            </a:r>
            <a:r>
              <a:rPr sz="2400" b="1" spc="-45" dirty="0">
                <a:latin typeface="Calibri" panose="020F0502020204030204"/>
                <a:cs typeface="Calibri" panose="020F0502020204030204"/>
              </a:rPr>
              <a:t> </a:t>
            </a:r>
            <a:r>
              <a:rPr sz="2400" b="1" dirty="0">
                <a:latin typeface="Calibri" panose="020F0502020204030204"/>
                <a:cs typeface="Calibri" panose="020F0502020204030204"/>
              </a:rPr>
              <a:t>ΠΑΙΡΝΟΥΝ</a:t>
            </a:r>
            <a:r>
              <a:rPr sz="2400" b="1" spc="-40" dirty="0">
                <a:latin typeface="Calibri" panose="020F0502020204030204"/>
                <a:cs typeface="Calibri" panose="020F0502020204030204"/>
              </a:rPr>
              <a:t> </a:t>
            </a:r>
            <a:r>
              <a:rPr sz="2400" b="1" spc="-25" dirty="0">
                <a:latin typeface="Calibri" panose="020F0502020204030204"/>
                <a:cs typeface="Calibri" panose="020F0502020204030204"/>
              </a:rPr>
              <a:t>ΤΙΣ </a:t>
            </a:r>
            <a:r>
              <a:rPr sz="2400" b="1" dirty="0">
                <a:latin typeface="Calibri" panose="020F0502020204030204"/>
                <a:cs typeface="Calibri" panose="020F0502020204030204"/>
              </a:rPr>
              <a:t>ΔΙΑΣΤΟΛΕΣ</a:t>
            </a:r>
            <a:r>
              <a:rPr sz="2400" b="1" spc="-95" dirty="0">
                <a:latin typeface="Calibri" panose="020F0502020204030204"/>
                <a:cs typeface="Calibri" panose="020F0502020204030204"/>
              </a:rPr>
              <a:t> </a:t>
            </a:r>
            <a:r>
              <a:rPr sz="2400" b="1" dirty="0">
                <a:latin typeface="Calibri" panose="020F0502020204030204"/>
                <a:cs typeface="Calibri" panose="020F0502020204030204"/>
              </a:rPr>
              <a:t>ΛΟΓΩ</a:t>
            </a:r>
            <a:r>
              <a:rPr sz="2400" b="1" spc="-85" dirty="0">
                <a:latin typeface="Calibri" panose="020F0502020204030204"/>
                <a:cs typeface="Calibri" panose="020F0502020204030204"/>
              </a:rPr>
              <a:t> </a:t>
            </a:r>
            <a:r>
              <a:rPr sz="2400" b="1" dirty="0">
                <a:latin typeface="Calibri" panose="020F0502020204030204"/>
                <a:cs typeface="Calibri" panose="020F0502020204030204"/>
              </a:rPr>
              <a:t>ΥΨΗΛΩΝ</a:t>
            </a:r>
            <a:r>
              <a:rPr sz="2400" b="1" spc="-85" dirty="0">
                <a:latin typeface="Calibri" panose="020F0502020204030204"/>
                <a:cs typeface="Calibri" panose="020F0502020204030204"/>
              </a:rPr>
              <a:t> </a:t>
            </a:r>
            <a:r>
              <a:rPr sz="2400" b="1" spc="-10" dirty="0">
                <a:latin typeface="Calibri" panose="020F0502020204030204"/>
                <a:cs typeface="Calibri" panose="020F0502020204030204"/>
              </a:rPr>
              <a:t>ΘΕΡΜΟΚΡΑΣΙΩΝ</a:t>
            </a:r>
            <a:r>
              <a:rPr sz="2400" b="1" spc="-75" dirty="0">
                <a:latin typeface="Calibri" panose="020F0502020204030204"/>
                <a:cs typeface="Calibri" panose="020F0502020204030204"/>
              </a:rPr>
              <a:t> </a:t>
            </a:r>
            <a:r>
              <a:rPr sz="2400" b="1" dirty="0">
                <a:latin typeface="Calibri" panose="020F0502020204030204"/>
                <a:cs typeface="Calibri" panose="020F0502020204030204"/>
              </a:rPr>
              <a:t>ΤΟΥ</a:t>
            </a:r>
            <a:r>
              <a:rPr sz="2400" b="1" spc="-90" dirty="0">
                <a:latin typeface="Calibri" panose="020F0502020204030204"/>
                <a:cs typeface="Calibri" panose="020F0502020204030204"/>
              </a:rPr>
              <a:t> </a:t>
            </a:r>
            <a:r>
              <a:rPr sz="2400" b="1" spc="-35" dirty="0">
                <a:latin typeface="Calibri" panose="020F0502020204030204"/>
                <a:cs typeface="Calibri" panose="020F0502020204030204"/>
              </a:rPr>
              <a:t>H.F.O.</a:t>
            </a:r>
            <a:r>
              <a:rPr sz="2400" b="1" spc="-90" dirty="0">
                <a:latin typeface="Calibri" panose="020F0502020204030204"/>
                <a:cs typeface="Calibri" panose="020F0502020204030204"/>
              </a:rPr>
              <a:t> </a:t>
            </a:r>
            <a:r>
              <a:rPr sz="2400" b="1" spc="-20" dirty="0">
                <a:latin typeface="Calibri" panose="020F0502020204030204"/>
                <a:cs typeface="Calibri" panose="020F0502020204030204"/>
              </a:rPr>
              <a:t>ΟΤΑΝ </a:t>
            </a:r>
            <a:r>
              <a:rPr sz="2400" b="1" dirty="0">
                <a:latin typeface="Calibri" panose="020F0502020204030204"/>
                <a:cs typeface="Calibri" panose="020F0502020204030204"/>
              </a:rPr>
              <a:t>ΟΜΩΣ</a:t>
            </a:r>
            <a:r>
              <a:rPr sz="2400" b="1" spc="-60" dirty="0">
                <a:latin typeface="Calibri" panose="020F0502020204030204"/>
                <a:cs typeface="Calibri" panose="020F0502020204030204"/>
              </a:rPr>
              <a:t> </a:t>
            </a:r>
            <a:r>
              <a:rPr sz="2400" b="1" dirty="0">
                <a:latin typeface="Calibri" panose="020F0502020204030204"/>
                <a:cs typeface="Calibri" panose="020F0502020204030204"/>
              </a:rPr>
              <a:t>ΚΛΗΘΟΥΝ</a:t>
            </a:r>
            <a:r>
              <a:rPr sz="2400" b="1" spc="-40" dirty="0">
                <a:latin typeface="Calibri" panose="020F0502020204030204"/>
                <a:cs typeface="Calibri" panose="020F0502020204030204"/>
              </a:rPr>
              <a:t> </a:t>
            </a:r>
            <a:r>
              <a:rPr sz="2400" b="1" dirty="0">
                <a:latin typeface="Calibri" panose="020F0502020204030204"/>
                <a:cs typeface="Calibri" panose="020F0502020204030204"/>
              </a:rPr>
              <a:t>ΝΑ</a:t>
            </a:r>
            <a:r>
              <a:rPr sz="2400" b="1" spc="-50" dirty="0">
                <a:latin typeface="Calibri" panose="020F0502020204030204"/>
                <a:cs typeface="Calibri" panose="020F0502020204030204"/>
              </a:rPr>
              <a:t> </a:t>
            </a:r>
            <a:r>
              <a:rPr sz="2400" b="1" spc="-10" dirty="0">
                <a:latin typeface="Calibri" panose="020F0502020204030204"/>
                <a:cs typeface="Calibri" panose="020F0502020204030204"/>
              </a:rPr>
              <a:t>ΛΕΙΤΟΥΡΓΗΣΟΥΝ</a:t>
            </a:r>
            <a:r>
              <a:rPr sz="2400" b="1" spc="-30" dirty="0">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ΜΕ</a:t>
            </a:r>
            <a:r>
              <a:rPr sz="2400" b="1" spc="-4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M.D.O.,</a:t>
            </a:r>
            <a:r>
              <a:rPr sz="2400" b="1" spc="-50" dirty="0">
                <a:solidFill>
                  <a:srgbClr val="0000FF"/>
                </a:solidFill>
                <a:latin typeface="Calibri" panose="020F0502020204030204"/>
                <a:cs typeface="Calibri" panose="020F0502020204030204"/>
              </a:rPr>
              <a:t> </a:t>
            </a:r>
            <a:r>
              <a:rPr sz="2400" b="1">
                <a:solidFill>
                  <a:srgbClr val="0000FF"/>
                </a:solidFill>
                <a:latin typeface="Calibri" panose="020F0502020204030204"/>
                <a:cs typeface="Calibri" panose="020F0502020204030204"/>
              </a:rPr>
              <a:t>ΠΟΥ</a:t>
            </a:r>
            <a:r>
              <a:rPr sz="2400" b="1" spc="-50">
                <a:solidFill>
                  <a:srgbClr val="0000FF"/>
                </a:solidFill>
                <a:latin typeface="Calibri" panose="020F0502020204030204"/>
                <a:cs typeface="Calibri" panose="020F0502020204030204"/>
              </a:rPr>
              <a:t> </a:t>
            </a:r>
            <a:r>
              <a:rPr sz="2400" b="1" smtClean="0">
                <a:solidFill>
                  <a:srgbClr val="0000FF"/>
                </a:solidFill>
                <a:latin typeface="Calibri" panose="020F0502020204030204"/>
                <a:cs typeface="Calibri" panose="020F0502020204030204"/>
              </a:rPr>
              <a:t>Η</a:t>
            </a:r>
            <a:r>
              <a:rPr lang="el-GR" sz="2400" b="1" spc="-50" dirty="0">
                <a:solidFill>
                  <a:srgbClr val="0000FF"/>
                </a:solidFill>
                <a:latin typeface="Calibri" panose="020F0502020204030204"/>
                <a:cs typeface="Calibri" panose="020F0502020204030204"/>
              </a:rPr>
              <a:t> </a:t>
            </a:r>
            <a:r>
              <a:rPr sz="2400" b="1" spc="-10" smtClean="0">
                <a:solidFill>
                  <a:srgbClr val="0000FF"/>
                </a:solidFill>
                <a:latin typeface="Calibri" panose="020F0502020204030204"/>
                <a:cs typeface="Calibri" panose="020F0502020204030204"/>
              </a:rPr>
              <a:t>ΘΕΡΜΟ</a:t>
            </a:r>
            <a:r>
              <a:rPr sz="2400" b="1" spc="-20" smtClean="0">
                <a:solidFill>
                  <a:srgbClr val="0000FF"/>
                </a:solidFill>
                <a:latin typeface="Calibri" panose="020F0502020204030204"/>
                <a:cs typeface="Calibri" panose="020F0502020204030204"/>
              </a:rPr>
              <a:t>ΚΡΑΣΙA</a:t>
            </a:r>
            <a:r>
              <a:rPr sz="2400" b="1" spc="-55" smtClean="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ΤΟΥ</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ΕΙΝΑΙ</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ΧΑΜΗΛΗ,</a:t>
            </a:r>
            <a:r>
              <a:rPr sz="2400" b="1" spc="-50" dirty="0">
                <a:solidFill>
                  <a:srgbClr val="0000FF"/>
                </a:solidFill>
                <a:latin typeface="Calibri" panose="020F0502020204030204"/>
                <a:cs typeface="Calibri" panose="020F0502020204030204"/>
              </a:rPr>
              <a:t> </a:t>
            </a:r>
            <a:r>
              <a:rPr sz="2400" b="1" spc="-25" dirty="0">
                <a:solidFill>
                  <a:srgbClr val="0000FF"/>
                </a:solidFill>
                <a:latin typeface="Calibri" panose="020F0502020204030204"/>
                <a:cs typeface="Calibri" panose="020F0502020204030204"/>
              </a:rPr>
              <a:t>ΠΑΡΟΥΣΙΑΖΟΝΤΑΙ</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ΔΙΑΡΡΟΕΣ</a:t>
            </a:r>
            <a:r>
              <a:rPr sz="2400" b="1" spc="-45" dirty="0">
                <a:solidFill>
                  <a:srgbClr val="0000FF"/>
                </a:solidFill>
                <a:latin typeface="Calibri" panose="020F0502020204030204"/>
                <a:cs typeface="Calibri" panose="020F0502020204030204"/>
              </a:rPr>
              <a:t> </a:t>
            </a:r>
            <a:r>
              <a:rPr sz="2400" b="1" spc="-25" dirty="0">
                <a:solidFill>
                  <a:srgbClr val="0000FF"/>
                </a:solidFill>
                <a:latin typeface="Calibri" panose="020F0502020204030204"/>
                <a:cs typeface="Calibri" panose="020F0502020204030204"/>
              </a:rPr>
              <a:t>ΠΟΥ </a:t>
            </a:r>
            <a:r>
              <a:rPr sz="2400" b="1" dirty="0">
                <a:solidFill>
                  <a:srgbClr val="0000FF"/>
                </a:solidFill>
                <a:latin typeface="Calibri" panose="020F0502020204030204"/>
                <a:cs typeface="Calibri" panose="020F0502020204030204"/>
              </a:rPr>
              <a:t>ΜΠΟΡΟΥΝ</a:t>
            </a:r>
            <a:r>
              <a:rPr sz="2400" b="1" spc="-6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ΝΑ</a:t>
            </a:r>
            <a:r>
              <a:rPr sz="2400" b="1" spc="-7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ΔΙΑΦΥΓΟΥΝ</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ΣΤΟΝ</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ΕΚΚΕΝΤΡΟΦΟΡΟ</a:t>
            </a:r>
            <a:r>
              <a:rPr sz="2400" b="1" spc="-65" dirty="0">
                <a:solidFill>
                  <a:srgbClr val="0000FF"/>
                </a:solidFill>
                <a:latin typeface="Calibri" panose="020F0502020204030204"/>
                <a:cs typeface="Calibri" panose="020F0502020204030204"/>
              </a:rPr>
              <a:t> </a:t>
            </a:r>
            <a:r>
              <a:rPr sz="2400" b="1" spc="-30" dirty="0">
                <a:solidFill>
                  <a:srgbClr val="0000FF"/>
                </a:solidFill>
                <a:latin typeface="Calibri" panose="020F0502020204030204"/>
                <a:cs typeface="Calibri" panose="020F0502020204030204"/>
              </a:rPr>
              <a:t>ΜΟΛΥΝΟΝΤΑΣ </a:t>
            </a:r>
            <a:r>
              <a:rPr sz="2400" b="1" dirty="0">
                <a:solidFill>
                  <a:srgbClr val="0000FF"/>
                </a:solidFill>
                <a:latin typeface="Calibri" panose="020F0502020204030204"/>
                <a:cs typeface="Calibri" panose="020F0502020204030204"/>
              </a:rPr>
              <a:t>ΤΟ</a:t>
            </a:r>
            <a:r>
              <a:rPr sz="2400" b="1" spc="-8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ΛΑΔΙ.</a:t>
            </a:r>
            <a:endParaRPr sz="2400">
              <a:latin typeface="Calibri" panose="020F0502020204030204"/>
              <a:cs typeface="Calibri" panose="020F0502020204030204"/>
            </a:endParaRPr>
          </a:p>
          <a:p>
            <a:pPr marL="12700" marR="81280">
              <a:lnSpc>
                <a:spcPct val="102000"/>
              </a:lnSpc>
            </a:pPr>
            <a:r>
              <a:rPr sz="2400" b="1" smtClean="0">
                <a:solidFill>
                  <a:srgbClr val="FF0000"/>
                </a:solidFill>
                <a:latin typeface="Calibri" panose="020F0502020204030204"/>
                <a:cs typeface="Calibri" panose="020F0502020204030204"/>
              </a:rPr>
              <a:t>ΣΗΜΕΙΩΣΗ</a:t>
            </a:r>
            <a:r>
              <a:rPr sz="2400" b="1" dirty="0">
                <a:solidFill>
                  <a:srgbClr val="FF0000"/>
                </a:solidFill>
                <a:latin typeface="Calibri" panose="020F0502020204030204"/>
                <a:cs typeface="Calibri" panose="020F0502020204030204"/>
              </a:rPr>
              <a:t>:</a:t>
            </a:r>
            <a:r>
              <a:rPr sz="2400" b="1" spc="-50" dirty="0">
                <a:solidFill>
                  <a:srgbClr val="FF0000"/>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Η</a:t>
            </a:r>
            <a:r>
              <a:rPr sz="2400" b="1" spc="-4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ΜΕΤΑΒΑΣΗ</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ΑΠΟ</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ΤΟ</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ΕΝΑ</a:t>
            </a:r>
            <a:r>
              <a:rPr sz="2400" b="1" spc="-5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ΚΑΥΣΙΜΟ</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ΣΤΟ</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ΑΛΛΟ</a:t>
            </a:r>
            <a:r>
              <a:rPr sz="2400" b="1" spc="-5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ΠΡΕΠΕΙ </a:t>
            </a:r>
            <a:r>
              <a:rPr sz="2400" b="1" dirty="0">
                <a:solidFill>
                  <a:srgbClr val="0000FF"/>
                </a:solidFill>
                <a:latin typeface="Calibri" panose="020F0502020204030204"/>
                <a:cs typeface="Calibri" panose="020F0502020204030204"/>
              </a:rPr>
              <a:t>ΝΑ</a:t>
            </a:r>
            <a:r>
              <a:rPr sz="2400" b="1" spc="-10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ΓΙΝΕΤΑΙ</a:t>
            </a:r>
            <a:r>
              <a:rPr sz="2400" b="1" spc="-8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ΠΑΝΤΟΤΕ</a:t>
            </a:r>
            <a:r>
              <a:rPr sz="2400" b="1" spc="-8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ΣΤΑΔΙΑΚΑ,</a:t>
            </a:r>
            <a:r>
              <a:rPr sz="2400" b="1" spc="-85"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ΩΣΤΕ</a:t>
            </a:r>
            <a:r>
              <a:rPr sz="2400" b="1" spc="-10" dirty="0">
                <a:latin typeface="Calibri" panose="020F0502020204030204"/>
                <a:cs typeface="Calibri" panose="020F0502020204030204"/>
              </a:rPr>
              <a:t>:</a:t>
            </a:r>
            <a:endParaRPr sz="2400">
              <a:latin typeface="Calibri" panose="020F0502020204030204"/>
              <a:cs typeface="Calibri" panose="020F0502020204030204"/>
            </a:endParaRPr>
          </a:p>
          <a:p>
            <a:pPr marL="12700" marR="5080">
              <a:lnSpc>
                <a:spcPct val="102000"/>
              </a:lnSpc>
              <a:spcBef>
                <a:spcPts val="400"/>
              </a:spcBef>
            </a:pPr>
            <a:r>
              <a:rPr sz="2400" b="1" dirty="0">
                <a:solidFill>
                  <a:srgbClr val="0000FF"/>
                </a:solidFill>
                <a:latin typeface="Calibri" panose="020F0502020204030204"/>
                <a:cs typeface="Calibri" panose="020F0502020204030204"/>
              </a:rPr>
              <a:t>ΝΑ</a:t>
            </a:r>
            <a:r>
              <a:rPr sz="2400" b="1" spc="-6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ΜΗΝ</a:t>
            </a:r>
            <a:r>
              <a:rPr sz="2400" b="1" spc="-50" dirty="0">
                <a:solidFill>
                  <a:srgbClr val="0000FF"/>
                </a:solidFill>
                <a:latin typeface="Calibri" panose="020F0502020204030204"/>
                <a:cs typeface="Calibri" panose="020F0502020204030204"/>
              </a:rPr>
              <a:t> </a:t>
            </a:r>
            <a:r>
              <a:rPr sz="2400" b="1" spc="-25" dirty="0">
                <a:solidFill>
                  <a:srgbClr val="0000FF"/>
                </a:solidFill>
                <a:latin typeface="Calibri" panose="020F0502020204030204"/>
                <a:cs typeface="Calibri" panose="020F0502020204030204"/>
              </a:rPr>
              <a:t>ΠΡΟΚΑΛΟΥΝΤΑΙ</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ΦΟΡΤΙΣΕΙΣ</a:t>
            </a:r>
            <a:r>
              <a:rPr sz="2400" b="1" spc="-45" dirty="0">
                <a:solidFill>
                  <a:srgbClr val="0000FF"/>
                </a:solidFill>
                <a:latin typeface="Calibri" panose="020F0502020204030204"/>
                <a:cs typeface="Calibri" panose="020F0502020204030204"/>
              </a:rPr>
              <a:t> </a:t>
            </a:r>
            <a:r>
              <a:rPr sz="2400" b="1" spc="-40" dirty="0">
                <a:latin typeface="Calibri" panose="020F0502020204030204"/>
                <a:cs typeface="Calibri" panose="020F0502020204030204"/>
              </a:rPr>
              <a:t>ΣΤΑ</a:t>
            </a:r>
            <a:r>
              <a:rPr sz="2400" b="1" spc="-55" dirty="0">
                <a:latin typeface="Calibri" panose="020F0502020204030204"/>
                <a:cs typeface="Calibri" panose="020F0502020204030204"/>
              </a:rPr>
              <a:t> </a:t>
            </a:r>
            <a:r>
              <a:rPr sz="2400" b="1" dirty="0">
                <a:latin typeface="Calibri" panose="020F0502020204030204"/>
                <a:cs typeface="Calibri" panose="020F0502020204030204"/>
              </a:rPr>
              <a:t>ΑΝΤΙΣΤΟΙΧΑ</a:t>
            </a:r>
            <a:r>
              <a:rPr sz="2400" b="1" spc="-55" dirty="0">
                <a:latin typeface="Calibri" panose="020F0502020204030204"/>
                <a:cs typeface="Calibri" panose="020F0502020204030204"/>
              </a:rPr>
              <a:t> </a:t>
            </a:r>
            <a:r>
              <a:rPr sz="2400" b="1" spc="-45" dirty="0">
                <a:latin typeface="Calibri" panose="020F0502020204030204"/>
                <a:cs typeface="Calibri" panose="020F0502020204030204"/>
              </a:rPr>
              <a:t>ΕΞΑΡΤΗΜΑΤΑ </a:t>
            </a:r>
            <a:r>
              <a:rPr sz="2400" b="1" dirty="0">
                <a:latin typeface="Calibri" panose="020F0502020204030204"/>
                <a:cs typeface="Calibri" panose="020F0502020204030204"/>
              </a:rPr>
              <a:t>ΑΠΟ</a:t>
            </a:r>
            <a:r>
              <a:rPr sz="2400" b="1" spc="-55" dirty="0">
                <a:latin typeface="Calibri" panose="020F0502020204030204"/>
                <a:cs typeface="Calibri" panose="020F0502020204030204"/>
              </a:rPr>
              <a:t> </a:t>
            </a:r>
            <a:r>
              <a:rPr sz="2400" b="1" dirty="0">
                <a:latin typeface="Calibri" panose="020F0502020204030204"/>
                <a:cs typeface="Calibri" panose="020F0502020204030204"/>
              </a:rPr>
              <a:t>ΤΗ</a:t>
            </a:r>
            <a:r>
              <a:rPr sz="2400" b="1" spc="-45" dirty="0">
                <a:latin typeface="Calibri" panose="020F0502020204030204"/>
                <a:cs typeface="Calibri" panose="020F0502020204030204"/>
              </a:rPr>
              <a:t> </a:t>
            </a:r>
            <a:r>
              <a:rPr sz="2400" b="1" spc="-25" dirty="0">
                <a:latin typeface="Calibri" panose="020F0502020204030204"/>
                <a:cs typeface="Calibri" panose="020F0502020204030204"/>
              </a:rPr>
              <a:t>ΜΕΤΑΒΟΛΗ</a:t>
            </a:r>
            <a:r>
              <a:rPr sz="2400" b="1" spc="-45" dirty="0">
                <a:latin typeface="Calibri" panose="020F0502020204030204"/>
                <a:cs typeface="Calibri" panose="020F0502020204030204"/>
              </a:rPr>
              <a:t> </a:t>
            </a:r>
            <a:r>
              <a:rPr sz="2400" b="1" dirty="0">
                <a:latin typeface="Calibri" panose="020F0502020204030204"/>
                <a:cs typeface="Calibri" panose="020F0502020204030204"/>
              </a:rPr>
              <a:t>ΤΗΣ</a:t>
            </a:r>
            <a:r>
              <a:rPr sz="2400" b="1" spc="-35" dirty="0">
                <a:latin typeface="Calibri" panose="020F0502020204030204"/>
                <a:cs typeface="Calibri" panose="020F0502020204030204"/>
              </a:rPr>
              <a:t> </a:t>
            </a:r>
            <a:r>
              <a:rPr sz="2400" b="1" spc="-10" dirty="0">
                <a:latin typeface="Calibri" panose="020F0502020204030204"/>
                <a:cs typeface="Calibri" panose="020F0502020204030204"/>
              </a:rPr>
              <a:t>ΘΕΡΜΟΚΡΑΣΙΑΣ,</a:t>
            </a:r>
            <a:r>
              <a:rPr sz="2400" b="1" spc="-15" dirty="0">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ΝΑ</a:t>
            </a:r>
            <a:r>
              <a:rPr sz="2400" b="1" spc="-45"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ΑΠΟΦΕΥΓΕΤΑΙ</a:t>
            </a:r>
            <a:r>
              <a:rPr sz="2400" b="1" spc="-50" dirty="0">
                <a:solidFill>
                  <a:srgbClr val="0000FF"/>
                </a:solidFill>
                <a:latin typeface="Calibri" panose="020F0502020204030204"/>
                <a:cs typeface="Calibri" panose="020F0502020204030204"/>
              </a:rPr>
              <a:t> </a:t>
            </a:r>
            <a:r>
              <a:rPr sz="2400" b="1">
                <a:solidFill>
                  <a:srgbClr val="0000FF"/>
                </a:solidFill>
                <a:latin typeface="Calibri" panose="020F0502020204030204"/>
                <a:cs typeface="Calibri" panose="020F0502020204030204"/>
              </a:rPr>
              <a:t>Ο</a:t>
            </a:r>
            <a:r>
              <a:rPr sz="2400" b="1" spc="-40">
                <a:solidFill>
                  <a:srgbClr val="0000FF"/>
                </a:solidFill>
                <a:latin typeface="Calibri" panose="020F0502020204030204"/>
                <a:cs typeface="Calibri" panose="020F0502020204030204"/>
              </a:rPr>
              <a:t> </a:t>
            </a:r>
            <a:r>
              <a:rPr sz="2400" b="1" spc="-20" smtClean="0">
                <a:solidFill>
                  <a:srgbClr val="0000FF"/>
                </a:solidFill>
                <a:latin typeface="Calibri" panose="020F0502020204030204"/>
                <a:cs typeface="Calibri" panose="020F0502020204030204"/>
              </a:rPr>
              <a:t>ΕΓΚ</a:t>
            </a:r>
            <a:r>
              <a:rPr sz="2400" b="1" smtClean="0">
                <a:solidFill>
                  <a:srgbClr val="0000FF"/>
                </a:solidFill>
                <a:latin typeface="Calibri" panose="020F0502020204030204"/>
                <a:cs typeface="Calibri" panose="020F0502020204030204"/>
              </a:rPr>
              <a:t>ΛΩΒΙΣΜΟΣ</a:t>
            </a:r>
            <a:r>
              <a:rPr sz="2400" b="1" spc="-45" smtClean="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ΑΕΡΑ,</a:t>
            </a:r>
            <a:r>
              <a:rPr sz="2400" b="1" spc="-2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ΝΑ</a:t>
            </a:r>
            <a:r>
              <a:rPr sz="2400" b="1" spc="-45"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ΜΕΙΩΝΕΤΑΙ</a:t>
            </a:r>
            <a:r>
              <a:rPr sz="2400" b="1" spc="-5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Ο</a:t>
            </a:r>
            <a:r>
              <a:rPr sz="2400" b="1" spc="-50"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ΚΙΝΔΥΝΟΣ</a:t>
            </a:r>
            <a:r>
              <a:rPr sz="2400" b="1" spc="-40" dirty="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ΣΠΗΛΑΙΩΣΗΣ.</a:t>
            </a:r>
            <a:endParaRPr sz="2400">
              <a:latin typeface="Calibri" panose="020F0502020204030204"/>
              <a:cs typeface="Calibri" panose="020F0502020204030204"/>
            </a:endParaRPr>
          </a:p>
          <a:p>
            <a:pPr marL="12700" marR="59055">
              <a:lnSpc>
                <a:spcPct val="102000"/>
              </a:lnSpc>
              <a:spcBef>
                <a:spcPts val="405"/>
              </a:spcBef>
            </a:pPr>
            <a:r>
              <a:rPr sz="2400" b="1" dirty="0">
                <a:latin typeface="Calibri" panose="020F0502020204030204"/>
                <a:cs typeface="Calibri" panose="020F0502020204030204"/>
              </a:rPr>
              <a:t>ΓΙΑ</a:t>
            </a:r>
            <a:r>
              <a:rPr sz="2400" b="1" spc="-80" dirty="0">
                <a:latin typeface="Calibri" panose="020F0502020204030204"/>
                <a:cs typeface="Calibri" panose="020F0502020204030204"/>
              </a:rPr>
              <a:t> </a:t>
            </a:r>
            <a:r>
              <a:rPr sz="2400" b="1" dirty="0">
                <a:latin typeface="Calibri" panose="020F0502020204030204"/>
                <a:cs typeface="Calibri" panose="020F0502020204030204"/>
              </a:rPr>
              <a:t>ΤΟ</a:t>
            </a:r>
            <a:r>
              <a:rPr sz="2400" b="1" spc="-75" dirty="0">
                <a:latin typeface="Calibri" panose="020F0502020204030204"/>
                <a:cs typeface="Calibri" panose="020F0502020204030204"/>
              </a:rPr>
              <a:t> </a:t>
            </a:r>
            <a:r>
              <a:rPr sz="2400" b="1" dirty="0">
                <a:latin typeface="Calibri" panose="020F0502020204030204"/>
                <a:cs typeface="Calibri" panose="020F0502020204030204"/>
              </a:rPr>
              <a:t>ΛΟΓΟ</a:t>
            </a:r>
            <a:r>
              <a:rPr sz="2400" b="1" spc="-75" dirty="0">
                <a:latin typeface="Calibri" panose="020F0502020204030204"/>
                <a:cs typeface="Calibri" panose="020F0502020204030204"/>
              </a:rPr>
              <a:t> </a:t>
            </a:r>
            <a:r>
              <a:rPr sz="2400" b="1" spc="-55" dirty="0">
                <a:latin typeface="Calibri" panose="020F0502020204030204"/>
                <a:cs typeface="Calibri" panose="020F0502020204030204"/>
              </a:rPr>
              <a:t>ΑΥΤΟ,</a:t>
            </a:r>
            <a:r>
              <a:rPr sz="2400" b="1" spc="-70" dirty="0">
                <a:latin typeface="Calibri" panose="020F0502020204030204"/>
                <a:cs typeface="Calibri" panose="020F0502020204030204"/>
              </a:rPr>
              <a:t> </a:t>
            </a:r>
            <a:r>
              <a:rPr sz="2400" b="1" dirty="0">
                <a:latin typeface="Calibri" panose="020F0502020204030204"/>
                <a:cs typeface="Calibri" panose="020F0502020204030204"/>
              </a:rPr>
              <a:t>ΣΤΟ</a:t>
            </a:r>
            <a:r>
              <a:rPr sz="2400" b="1" spc="-80" dirty="0">
                <a:latin typeface="Calibri" panose="020F0502020204030204"/>
                <a:cs typeface="Calibri" panose="020F0502020204030204"/>
              </a:rPr>
              <a:t> </a:t>
            </a:r>
            <a:r>
              <a:rPr sz="2400" b="1" spc="-10" dirty="0">
                <a:latin typeface="Calibri" panose="020F0502020204030204"/>
                <a:cs typeface="Calibri" panose="020F0502020204030204"/>
              </a:rPr>
              <a:t>ΕΞΩΤΕΡΙΚΟ</a:t>
            </a:r>
            <a:r>
              <a:rPr sz="2400" b="1" spc="-75" dirty="0">
                <a:latin typeface="Calibri" panose="020F0502020204030204"/>
                <a:cs typeface="Calibri" panose="020F0502020204030204"/>
              </a:rPr>
              <a:t> </a:t>
            </a:r>
            <a:r>
              <a:rPr sz="2400" b="1" dirty="0">
                <a:latin typeface="Calibri" panose="020F0502020204030204"/>
                <a:cs typeface="Calibri" panose="020F0502020204030204"/>
              </a:rPr>
              <a:t>ΔΙΚΤΥΟ</a:t>
            </a:r>
            <a:r>
              <a:rPr sz="2400" b="1" spc="-75" dirty="0">
                <a:latin typeface="Calibri" panose="020F0502020204030204"/>
                <a:cs typeface="Calibri" panose="020F0502020204030204"/>
              </a:rPr>
              <a:t> </a:t>
            </a:r>
            <a:r>
              <a:rPr sz="2400" b="1" dirty="0">
                <a:latin typeface="Calibri" panose="020F0502020204030204"/>
                <a:cs typeface="Calibri" panose="020F0502020204030204"/>
              </a:rPr>
              <a:t>ΠΕΤΡΕΛΑΙΟΥ</a:t>
            </a:r>
            <a:r>
              <a:rPr sz="2400" b="1" spc="-70" dirty="0">
                <a:latin typeface="Calibri" panose="020F0502020204030204"/>
                <a:cs typeface="Calibri" panose="020F0502020204030204"/>
              </a:rPr>
              <a:t> </a:t>
            </a:r>
            <a:r>
              <a:rPr sz="2400" b="1" dirty="0">
                <a:latin typeface="Calibri" panose="020F0502020204030204"/>
                <a:cs typeface="Calibri" panose="020F0502020204030204"/>
              </a:rPr>
              <a:t>ΥΠΑΡΧΕΙ</a:t>
            </a:r>
            <a:r>
              <a:rPr sz="2400" b="1" spc="-75" dirty="0">
                <a:latin typeface="Calibri" panose="020F0502020204030204"/>
                <a:cs typeface="Calibri" panose="020F0502020204030204"/>
              </a:rPr>
              <a:t> </a:t>
            </a:r>
            <a:r>
              <a:rPr sz="2400" b="1" spc="-50" dirty="0">
                <a:latin typeface="Calibri" panose="020F0502020204030204"/>
                <a:cs typeface="Calibri" panose="020F0502020204030204"/>
              </a:rPr>
              <a:t>Η </a:t>
            </a:r>
            <a:r>
              <a:rPr sz="2400" b="1">
                <a:latin typeface="Calibri" panose="020F0502020204030204"/>
                <a:cs typeface="Calibri" panose="020F0502020204030204"/>
              </a:rPr>
              <a:t>ΣΤΗΛΗ</a:t>
            </a:r>
            <a:r>
              <a:rPr sz="2400" b="1" spc="-30">
                <a:latin typeface="Calibri" panose="020F0502020204030204"/>
                <a:cs typeface="Calibri" panose="020F0502020204030204"/>
              </a:rPr>
              <a:t> </a:t>
            </a:r>
            <a:r>
              <a:rPr sz="2400" b="1" smtClean="0">
                <a:latin typeface="Calibri" panose="020F0502020204030204"/>
                <a:cs typeface="Calibri" panose="020F0502020204030204"/>
              </a:rPr>
              <a:t>ΕΞΑΕΡΩΣ</a:t>
            </a:r>
            <a:r>
              <a:rPr lang="el-GR" sz="2400" b="1" dirty="0" smtClean="0">
                <a:latin typeface="Calibri" panose="020F0502020204030204"/>
                <a:cs typeface="Calibri" panose="020F0502020204030204"/>
              </a:rPr>
              <a:t>Η</a:t>
            </a:r>
            <a:r>
              <a:rPr sz="2400" b="1" smtClean="0">
                <a:latin typeface="Calibri" panose="020F0502020204030204"/>
                <a:cs typeface="Calibri" panose="020F0502020204030204"/>
              </a:rPr>
              <a:t>Σ</a:t>
            </a:r>
            <a:r>
              <a:rPr sz="2400" b="1" spc="-30" smtClean="0">
                <a:latin typeface="Calibri" panose="020F0502020204030204"/>
                <a:cs typeface="Calibri" panose="020F0502020204030204"/>
              </a:rPr>
              <a:t> </a:t>
            </a:r>
            <a:r>
              <a:rPr sz="2400" b="1">
                <a:latin typeface="Calibri" panose="020F0502020204030204"/>
                <a:cs typeface="Calibri" panose="020F0502020204030204"/>
              </a:rPr>
              <a:t>–</a:t>
            </a:r>
            <a:r>
              <a:rPr sz="2400" b="1" spc="-20">
                <a:latin typeface="Calibri" panose="020F0502020204030204"/>
                <a:cs typeface="Calibri" panose="020F0502020204030204"/>
              </a:rPr>
              <a:t> </a:t>
            </a:r>
            <a:r>
              <a:rPr sz="2400" b="1" smtClean="0">
                <a:latin typeface="Calibri" panose="020F0502020204030204"/>
                <a:cs typeface="Calibri" panose="020F0502020204030204"/>
              </a:rPr>
              <a:t>ΑΝΑΜΙΞ</a:t>
            </a:r>
            <a:r>
              <a:rPr lang="el-GR" sz="2400" b="1" dirty="0" smtClean="0">
                <a:latin typeface="Calibri" panose="020F0502020204030204"/>
                <a:cs typeface="Calibri" panose="020F0502020204030204"/>
              </a:rPr>
              <a:t>Η</a:t>
            </a:r>
            <a:r>
              <a:rPr sz="2400" b="1" smtClean="0">
                <a:latin typeface="Calibri" panose="020F0502020204030204"/>
                <a:cs typeface="Calibri" panose="020F0502020204030204"/>
              </a:rPr>
              <a:t>Σ</a:t>
            </a:r>
            <a:r>
              <a:rPr sz="2400" b="1" spc="-25" smtClean="0">
                <a:latin typeface="Calibri" panose="020F0502020204030204"/>
                <a:cs typeface="Calibri" panose="020F0502020204030204"/>
              </a:rPr>
              <a:t> </a:t>
            </a:r>
            <a:r>
              <a:rPr sz="2400" b="1" dirty="0">
                <a:latin typeface="Calibri" panose="020F0502020204030204"/>
                <a:cs typeface="Calibri" panose="020F0502020204030204"/>
              </a:rPr>
              <a:t>(MIXING</a:t>
            </a:r>
            <a:r>
              <a:rPr sz="2400" b="1" spc="-30" dirty="0">
                <a:latin typeface="Calibri" panose="020F0502020204030204"/>
                <a:cs typeface="Calibri" panose="020F0502020204030204"/>
              </a:rPr>
              <a:t> </a:t>
            </a:r>
            <a:r>
              <a:rPr sz="2400" b="1">
                <a:latin typeface="Calibri" panose="020F0502020204030204"/>
                <a:cs typeface="Calibri" panose="020F0502020204030204"/>
              </a:rPr>
              <a:t>TUBE</a:t>
            </a:r>
            <a:r>
              <a:rPr sz="2400" b="1" spc="-20">
                <a:latin typeface="Calibri" panose="020F0502020204030204"/>
                <a:cs typeface="Calibri" panose="020F0502020204030204"/>
              </a:rPr>
              <a:t> </a:t>
            </a:r>
            <a:r>
              <a:rPr sz="2400" b="1" smtClean="0">
                <a:latin typeface="Calibri" panose="020F0502020204030204"/>
                <a:cs typeface="Calibri" panose="020F0502020204030204"/>
              </a:rPr>
              <a:t>or</a:t>
            </a:r>
            <a:r>
              <a:rPr lang="el-GR" sz="2400" b="1" dirty="0" smtClean="0">
                <a:latin typeface="Calibri" panose="020F0502020204030204"/>
                <a:cs typeface="Calibri" panose="020F0502020204030204"/>
              </a:rPr>
              <a:t> </a:t>
            </a:r>
            <a:r>
              <a:rPr lang="en-US" sz="2400" b="1" dirty="0" smtClean="0">
                <a:latin typeface="Calibri" panose="020F0502020204030204"/>
                <a:cs typeface="Calibri" panose="020F0502020204030204"/>
              </a:rPr>
              <a:t>MIXING</a:t>
            </a:r>
            <a:r>
              <a:rPr sz="2400" b="1" spc="-25" smtClean="0">
                <a:latin typeface="Calibri" panose="020F0502020204030204"/>
                <a:cs typeface="Calibri" panose="020F0502020204030204"/>
              </a:rPr>
              <a:t> </a:t>
            </a:r>
            <a:r>
              <a:rPr sz="2400" b="1" spc="-10">
                <a:latin typeface="Calibri" panose="020F0502020204030204"/>
                <a:cs typeface="Calibri" panose="020F0502020204030204"/>
              </a:rPr>
              <a:t>TANK</a:t>
            </a:r>
            <a:r>
              <a:rPr sz="2400" b="1" spc="-10" smtClean="0">
                <a:latin typeface="Calibri" panose="020F0502020204030204"/>
                <a:cs typeface="Calibri" panose="020F0502020204030204"/>
              </a:rPr>
              <a:t>)</a:t>
            </a:r>
            <a:r>
              <a:rPr lang="en-US" sz="2400" b="1" spc="-10" dirty="0" smtClean="0">
                <a:latin typeface="Calibri" panose="020F0502020204030204"/>
                <a:cs typeface="Calibri" panose="020F0502020204030204"/>
              </a:rPr>
              <a:t>.</a:t>
            </a:r>
            <a:endParaRPr sz="2400">
              <a:latin typeface="Calibri" panose="020F0502020204030204"/>
              <a:cs typeface="Calibri" panose="020F0502020204030204"/>
            </a:endParaRPr>
          </a:p>
        </p:txBody>
      </p:sp>
      <p:grpSp>
        <p:nvGrpSpPr>
          <p:cNvPr id="3" name="object 3"/>
          <p:cNvGrpSpPr/>
          <p:nvPr/>
        </p:nvGrpSpPr>
        <p:grpSpPr>
          <a:xfrm>
            <a:off x="562550" y="-12759"/>
            <a:ext cx="8250555" cy="888365"/>
            <a:chOff x="562550" y="-12759"/>
            <a:chExt cx="8250555" cy="888365"/>
          </a:xfrm>
        </p:grpSpPr>
        <p:sp>
          <p:nvSpPr>
            <p:cNvPr id="4" name="object 4"/>
            <p:cNvSpPr/>
            <p:nvPr/>
          </p:nvSpPr>
          <p:spPr>
            <a:xfrm>
              <a:off x="575309" y="72389"/>
              <a:ext cx="8224520" cy="720090"/>
            </a:xfrm>
            <a:custGeom>
              <a:avLst/>
              <a:gdLst/>
              <a:ahLst/>
              <a:cxnLst/>
              <a:rect l="l" t="t" r="r" b="b"/>
              <a:pathLst>
                <a:path w="8224520" h="720090">
                  <a:moveTo>
                    <a:pt x="8124190" y="717549"/>
                  </a:moveTo>
                  <a:lnTo>
                    <a:pt x="101600" y="717549"/>
                  </a:lnTo>
                  <a:lnTo>
                    <a:pt x="114300" y="720089"/>
                  </a:lnTo>
                  <a:lnTo>
                    <a:pt x="8105140" y="720089"/>
                  </a:lnTo>
                  <a:lnTo>
                    <a:pt x="8111490" y="718819"/>
                  </a:lnTo>
                  <a:lnTo>
                    <a:pt x="8117840" y="718819"/>
                  </a:lnTo>
                  <a:lnTo>
                    <a:pt x="8124190" y="717549"/>
                  </a:lnTo>
                  <a:close/>
                </a:path>
                <a:path w="8224520" h="720090">
                  <a:moveTo>
                    <a:pt x="8117840" y="0"/>
                  </a:moveTo>
                  <a:lnTo>
                    <a:pt x="107950" y="0"/>
                  </a:lnTo>
                  <a:lnTo>
                    <a:pt x="82550" y="5079"/>
                  </a:lnTo>
                  <a:lnTo>
                    <a:pt x="77470" y="7619"/>
                  </a:lnTo>
                  <a:lnTo>
                    <a:pt x="71120" y="10159"/>
                  </a:lnTo>
                  <a:lnTo>
                    <a:pt x="35560" y="34289"/>
                  </a:lnTo>
                  <a:lnTo>
                    <a:pt x="31750" y="39369"/>
                  </a:lnTo>
                  <a:lnTo>
                    <a:pt x="26670" y="44450"/>
                  </a:lnTo>
                  <a:lnTo>
                    <a:pt x="22860" y="49529"/>
                  </a:lnTo>
                  <a:lnTo>
                    <a:pt x="20320" y="54609"/>
                  </a:lnTo>
                  <a:lnTo>
                    <a:pt x="12700" y="64769"/>
                  </a:lnTo>
                  <a:lnTo>
                    <a:pt x="10160" y="71119"/>
                  </a:lnTo>
                  <a:lnTo>
                    <a:pt x="7620" y="76200"/>
                  </a:lnTo>
                  <a:lnTo>
                    <a:pt x="6350" y="82550"/>
                  </a:lnTo>
                  <a:lnTo>
                    <a:pt x="3810" y="88900"/>
                  </a:lnTo>
                  <a:lnTo>
                    <a:pt x="2540" y="95250"/>
                  </a:lnTo>
                  <a:lnTo>
                    <a:pt x="1270" y="100329"/>
                  </a:lnTo>
                  <a:lnTo>
                    <a:pt x="1270" y="106679"/>
                  </a:lnTo>
                  <a:lnTo>
                    <a:pt x="0" y="113029"/>
                  </a:lnTo>
                  <a:lnTo>
                    <a:pt x="0" y="600709"/>
                  </a:lnTo>
                  <a:lnTo>
                    <a:pt x="1270" y="605789"/>
                  </a:lnTo>
                  <a:lnTo>
                    <a:pt x="1270" y="618489"/>
                  </a:lnTo>
                  <a:lnTo>
                    <a:pt x="2540" y="624839"/>
                  </a:lnTo>
                  <a:lnTo>
                    <a:pt x="5080" y="631189"/>
                  </a:lnTo>
                  <a:lnTo>
                    <a:pt x="6350" y="637539"/>
                  </a:lnTo>
                  <a:lnTo>
                    <a:pt x="7620" y="642619"/>
                  </a:lnTo>
                  <a:lnTo>
                    <a:pt x="10160" y="648969"/>
                  </a:lnTo>
                  <a:lnTo>
                    <a:pt x="13970" y="654049"/>
                  </a:lnTo>
                  <a:lnTo>
                    <a:pt x="16510" y="660399"/>
                  </a:lnTo>
                  <a:lnTo>
                    <a:pt x="20320" y="665479"/>
                  </a:lnTo>
                  <a:lnTo>
                    <a:pt x="22860" y="670559"/>
                  </a:lnTo>
                  <a:lnTo>
                    <a:pt x="31750" y="679449"/>
                  </a:lnTo>
                  <a:lnTo>
                    <a:pt x="35560" y="684529"/>
                  </a:lnTo>
                  <a:lnTo>
                    <a:pt x="44450" y="693419"/>
                  </a:lnTo>
                  <a:lnTo>
                    <a:pt x="49530" y="697229"/>
                  </a:lnTo>
                  <a:lnTo>
                    <a:pt x="54610" y="699769"/>
                  </a:lnTo>
                  <a:lnTo>
                    <a:pt x="60960" y="703579"/>
                  </a:lnTo>
                  <a:lnTo>
                    <a:pt x="71120" y="708659"/>
                  </a:lnTo>
                  <a:lnTo>
                    <a:pt x="77470" y="711199"/>
                  </a:lnTo>
                  <a:lnTo>
                    <a:pt x="82550" y="713739"/>
                  </a:lnTo>
                  <a:lnTo>
                    <a:pt x="88900" y="716279"/>
                  </a:lnTo>
                  <a:lnTo>
                    <a:pt x="95250" y="717549"/>
                  </a:lnTo>
                  <a:lnTo>
                    <a:pt x="8129270" y="717549"/>
                  </a:lnTo>
                  <a:lnTo>
                    <a:pt x="8135620" y="715009"/>
                  </a:lnTo>
                  <a:lnTo>
                    <a:pt x="8141970" y="713739"/>
                  </a:lnTo>
                  <a:lnTo>
                    <a:pt x="8148320" y="711199"/>
                  </a:lnTo>
                  <a:lnTo>
                    <a:pt x="8153400" y="708659"/>
                  </a:lnTo>
                  <a:lnTo>
                    <a:pt x="8159750" y="706119"/>
                  </a:lnTo>
                  <a:lnTo>
                    <a:pt x="8164830" y="703579"/>
                  </a:lnTo>
                  <a:lnTo>
                    <a:pt x="8190230" y="684529"/>
                  </a:lnTo>
                  <a:lnTo>
                    <a:pt x="8197850" y="674369"/>
                  </a:lnTo>
                  <a:lnTo>
                    <a:pt x="8201660" y="670559"/>
                  </a:lnTo>
                  <a:lnTo>
                    <a:pt x="8205470" y="665479"/>
                  </a:lnTo>
                  <a:lnTo>
                    <a:pt x="8209280" y="659129"/>
                  </a:lnTo>
                  <a:lnTo>
                    <a:pt x="8211820" y="654049"/>
                  </a:lnTo>
                  <a:lnTo>
                    <a:pt x="8214360" y="647699"/>
                  </a:lnTo>
                  <a:lnTo>
                    <a:pt x="8216900" y="642619"/>
                  </a:lnTo>
                  <a:lnTo>
                    <a:pt x="8218170" y="636269"/>
                  </a:lnTo>
                  <a:lnTo>
                    <a:pt x="8220710" y="631189"/>
                  </a:lnTo>
                  <a:lnTo>
                    <a:pt x="8223250" y="618489"/>
                  </a:lnTo>
                  <a:lnTo>
                    <a:pt x="8223250" y="612139"/>
                  </a:lnTo>
                  <a:lnTo>
                    <a:pt x="8224520" y="605789"/>
                  </a:lnTo>
                  <a:lnTo>
                    <a:pt x="8224520" y="113029"/>
                  </a:lnTo>
                  <a:lnTo>
                    <a:pt x="8223250" y="106679"/>
                  </a:lnTo>
                  <a:lnTo>
                    <a:pt x="8223250" y="100329"/>
                  </a:lnTo>
                  <a:lnTo>
                    <a:pt x="8221980" y="95250"/>
                  </a:lnTo>
                  <a:lnTo>
                    <a:pt x="8220710" y="88900"/>
                  </a:lnTo>
                  <a:lnTo>
                    <a:pt x="8218170" y="82550"/>
                  </a:lnTo>
                  <a:lnTo>
                    <a:pt x="8216900" y="76200"/>
                  </a:lnTo>
                  <a:lnTo>
                    <a:pt x="8214360" y="71119"/>
                  </a:lnTo>
                  <a:lnTo>
                    <a:pt x="8211820" y="64769"/>
                  </a:lnTo>
                  <a:lnTo>
                    <a:pt x="8208010" y="59689"/>
                  </a:lnTo>
                  <a:lnTo>
                    <a:pt x="8164830" y="15239"/>
                  </a:lnTo>
                  <a:lnTo>
                    <a:pt x="8158480" y="12700"/>
                  </a:lnTo>
                  <a:lnTo>
                    <a:pt x="8153400" y="10159"/>
                  </a:lnTo>
                  <a:lnTo>
                    <a:pt x="8147050" y="7619"/>
                  </a:lnTo>
                  <a:lnTo>
                    <a:pt x="8141970" y="5079"/>
                  </a:lnTo>
                  <a:lnTo>
                    <a:pt x="8122920" y="1269"/>
                  </a:lnTo>
                  <a:lnTo>
                    <a:pt x="8117840" y="0"/>
                  </a:lnTo>
                  <a:close/>
                </a:path>
              </a:pathLst>
            </a:custGeom>
            <a:solidFill>
              <a:srgbClr val="009900"/>
            </a:solidFill>
          </p:spPr>
          <p:txBody>
            <a:bodyPr wrap="square" lIns="0" tIns="0" rIns="0" bIns="0" rtlCol="0"/>
            <a:lstStyle/>
            <a:p/>
          </p:txBody>
        </p:sp>
        <p:sp>
          <p:nvSpPr>
            <p:cNvPr id="5" name="object 5"/>
            <p:cNvSpPr/>
            <p:nvPr/>
          </p:nvSpPr>
          <p:spPr>
            <a:xfrm>
              <a:off x="575309" y="72389"/>
              <a:ext cx="8224520" cy="720090"/>
            </a:xfrm>
            <a:custGeom>
              <a:avLst/>
              <a:gdLst/>
              <a:ahLst/>
              <a:cxnLst/>
              <a:rect l="l" t="t" r="r" b="b"/>
              <a:pathLst>
                <a:path w="8224520" h="720090">
                  <a:moveTo>
                    <a:pt x="0" y="119379"/>
                  </a:moveTo>
                  <a:lnTo>
                    <a:pt x="0" y="113029"/>
                  </a:lnTo>
                  <a:lnTo>
                    <a:pt x="1270" y="106679"/>
                  </a:lnTo>
                  <a:lnTo>
                    <a:pt x="1270" y="100329"/>
                  </a:lnTo>
                  <a:lnTo>
                    <a:pt x="2540" y="95250"/>
                  </a:lnTo>
                  <a:lnTo>
                    <a:pt x="3810" y="88900"/>
                  </a:lnTo>
                  <a:lnTo>
                    <a:pt x="6350" y="82550"/>
                  </a:lnTo>
                  <a:lnTo>
                    <a:pt x="7620" y="76200"/>
                  </a:lnTo>
                  <a:lnTo>
                    <a:pt x="10160" y="71119"/>
                  </a:lnTo>
                  <a:lnTo>
                    <a:pt x="12700" y="64769"/>
                  </a:lnTo>
                  <a:lnTo>
                    <a:pt x="16510" y="59689"/>
                  </a:lnTo>
                  <a:lnTo>
                    <a:pt x="20320" y="54609"/>
                  </a:lnTo>
                  <a:lnTo>
                    <a:pt x="22860" y="49529"/>
                  </a:lnTo>
                  <a:lnTo>
                    <a:pt x="26670" y="44450"/>
                  </a:lnTo>
                  <a:lnTo>
                    <a:pt x="31750" y="39369"/>
                  </a:lnTo>
                  <a:lnTo>
                    <a:pt x="35560" y="34289"/>
                  </a:lnTo>
                  <a:lnTo>
                    <a:pt x="39370" y="30479"/>
                  </a:lnTo>
                  <a:lnTo>
                    <a:pt x="44450" y="26669"/>
                  </a:lnTo>
                  <a:lnTo>
                    <a:pt x="49530" y="22859"/>
                  </a:lnTo>
                  <a:lnTo>
                    <a:pt x="54610" y="19050"/>
                  </a:lnTo>
                  <a:lnTo>
                    <a:pt x="60960" y="15239"/>
                  </a:lnTo>
                  <a:lnTo>
                    <a:pt x="66040" y="12700"/>
                  </a:lnTo>
                  <a:lnTo>
                    <a:pt x="71120" y="10159"/>
                  </a:lnTo>
                  <a:lnTo>
                    <a:pt x="77470" y="7619"/>
                  </a:lnTo>
                  <a:lnTo>
                    <a:pt x="82550" y="5079"/>
                  </a:lnTo>
                  <a:lnTo>
                    <a:pt x="88900" y="3809"/>
                  </a:lnTo>
                  <a:lnTo>
                    <a:pt x="95250" y="2539"/>
                  </a:lnTo>
                  <a:lnTo>
                    <a:pt x="101600" y="1269"/>
                  </a:lnTo>
                  <a:lnTo>
                    <a:pt x="107950" y="0"/>
                  </a:lnTo>
                  <a:lnTo>
                    <a:pt x="8105140" y="0"/>
                  </a:lnTo>
                  <a:lnTo>
                    <a:pt x="8117840" y="0"/>
                  </a:lnTo>
                  <a:lnTo>
                    <a:pt x="8122920" y="1269"/>
                  </a:lnTo>
                  <a:lnTo>
                    <a:pt x="8129270" y="2539"/>
                  </a:lnTo>
                  <a:lnTo>
                    <a:pt x="8135620" y="3809"/>
                  </a:lnTo>
                  <a:lnTo>
                    <a:pt x="8141970" y="5079"/>
                  </a:lnTo>
                  <a:lnTo>
                    <a:pt x="8147050" y="7619"/>
                  </a:lnTo>
                  <a:lnTo>
                    <a:pt x="8153400" y="10159"/>
                  </a:lnTo>
                  <a:lnTo>
                    <a:pt x="8158480" y="12700"/>
                  </a:lnTo>
                  <a:lnTo>
                    <a:pt x="8164830" y="15239"/>
                  </a:lnTo>
                  <a:lnTo>
                    <a:pt x="8169910" y="19050"/>
                  </a:lnTo>
                  <a:lnTo>
                    <a:pt x="8174990" y="22859"/>
                  </a:lnTo>
                  <a:lnTo>
                    <a:pt x="8180070" y="26669"/>
                  </a:lnTo>
                  <a:lnTo>
                    <a:pt x="8185150" y="30479"/>
                  </a:lnTo>
                  <a:lnTo>
                    <a:pt x="8188960" y="34289"/>
                  </a:lnTo>
                  <a:lnTo>
                    <a:pt x="8194040" y="39369"/>
                  </a:lnTo>
                  <a:lnTo>
                    <a:pt x="8197850" y="44450"/>
                  </a:lnTo>
                  <a:lnTo>
                    <a:pt x="8201660" y="49529"/>
                  </a:lnTo>
                  <a:lnTo>
                    <a:pt x="8205470" y="54609"/>
                  </a:lnTo>
                  <a:lnTo>
                    <a:pt x="8208010" y="59689"/>
                  </a:lnTo>
                  <a:lnTo>
                    <a:pt x="8211820" y="64769"/>
                  </a:lnTo>
                  <a:lnTo>
                    <a:pt x="8214360" y="71119"/>
                  </a:lnTo>
                  <a:lnTo>
                    <a:pt x="8216900" y="76200"/>
                  </a:lnTo>
                  <a:lnTo>
                    <a:pt x="8218170" y="82550"/>
                  </a:lnTo>
                  <a:lnTo>
                    <a:pt x="8220710" y="88900"/>
                  </a:lnTo>
                  <a:lnTo>
                    <a:pt x="8221980" y="95250"/>
                  </a:lnTo>
                  <a:lnTo>
                    <a:pt x="8223250" y="100329"/>
                  </a:lnTo>
                  <a:lnTo>
                    <a:pt x="8223250" y="106679"/>
                  </a:lnTo>
                  <a:lnTo>
                    <a:pt x="8224520" y="113029"/>
                  </a:lnTo>
                  <a:lnTo>
                    <a:pt x="8224520" y="119379"/>
                  </a:lnTo>
                  <a:lnTo>
                    <a:pt x="8224520" y="599439"/>
                  </a:lnTo>
                  <a:lnTo>
                    <a:pt x="8224520" y="605789"/>
                  </a:lnTo>
                  <a:lnTo>
                    <a:pt x="8223250" y="612139"/>
                  </a:lnTo>
                  <a:lnTo>
                    <a:pt x="8223250" y="618489"/>
                  </a:lnTo>
                  <a:lnTo>
                    <a:pt x="8221980" y="624839"/>
                  </a:lnTo>
                  <a:lnTo>
                    <a:pt x="8220710" y="631189"/>
                  </a:lnTo>
                  <a:lnTo>
                    <a:pt x="8218170" y="636269"/>
                  </a:lnTo>
                  <a:lnTo>
                    <a:pt x="8216900" y="642619"/>
                  </a:lnTo>
                  <a:lnTo>
                    <a:pt x="8214360" y="647699"/>
                  </a:lnTo>
                  <a:lnTo>
                    <a:pt x="8211820" y="654049"/>
                  </a:lnTo>
                  <a:lnTo>
                    <a:pt x="8209280" y="659129"/>
                  </a:lnTo>
                  <a:lnTo>
                    <a:pt x="8205470" y="665479"/>
                  </a:lnTo>
                  <a:lnTo>
                    <a:pt x="8201660" y="670559"/>
                  </a:lnTo>
                  <a:lnTo>
                    <a:pt x="8197850" y="674369"/>
                  </a:lnTo>
                  <a:lnTo>
                    <a:pt x="8194040" y="679449"/>
                  </a:lnTo>
                  <a:lnTo>
                    <a:pt x="8190230" y="684529"/>
                  </a:lnTo>
                  <a:lnTo>
                    <a:pt x="8185150" y="688339"/>
                  </a:lnTo>
                  <a:lnTo>
                    <a:pt x="8180070" y="692149"/>
                  </a:lnTo>
                  <a:lnTo>
                    <a:pt x="8174990" y="695959"/>
                  </a:lnTo>
                  <a:lnTo>
                    <a:pt x="8169910" y="699769"/>
                  </a:lnTo>
                  <a:lnTo>
                    <a:pt x="8164830" y="703579"/>
                  </a:lnTo>
                  <a:lnTo>
                    <a:pt x="8159750" y="706119"/>
                  </a:lnTo>
                  <a:lnTo>
                    <a:pt x="8153400" y="708659"/>
                  </a:lnTo>
                  <a:lnTo>
                    <a:pt x="8148320" y="711199"/>
                  </a:lnTo>
                  <a:lnTo>
                    <a:pt x="8141970" y="713739"/>
                  </a:lnTo>
                  <a:lnTo>
                    <a:pt x="8135620" y="715009"/>
                  </a:lnTo>
                  <a:lnTo>
                    <a:pt x="8129270" y="717549"/>
                  </a:lnTo>
                  <a:lnTo>
                    <a:pt x="8124190" y="717549"/>
                  </a:lnTo>
                  <a:lnTo>
                    <a:pt x="8117840" y="718819"/>
                  </a:lnTo>
                  <a:lnTo>
                    <a:pt x="8111490" y="718819"/>
                  </a:lnTo>
                  <a:lnTo>
                    <a:pt x="8105140" y="720089"/>
                  </a:lnTo>
                  <a:lnTo>
                    <a:pt x="120650" y="720089"/>
                  </a:lnTo>
                  <a:lnTo>
                    <a:pt x="114300" y="720089"/>
                  </a:lnTo>
                  <a:lnTo>
                    <a:pt x="107950" y="718819"/>
                  </a:lnTo>
                  <a:lnTo>
                    <a:pt x="101600" y="717549"/>
                  </a:lnTo>
                  <a:lnTo>
                    <a:pt x="95250" y="717549"/>
                  </a:lnTo>
                  <a:lnTo>
                    <a:pt x="88900" y="716279"/>
                  </a:lnTo>
                  <a:lnTo>
                    <a:pt x="82550" y="713739"/>
                  </a:lnTo>
                  <a:lnTo>
                    <a:pt x="77470" y="711199"/>
                  </a:lnTo>
                  <a:lnTo>
                    <a:pt x="71120" y="708659"/>
                  </a:lnTo>
                  <a:lnTo>
                    <a:pt x="66040" y="706119"/>
                  </a:lnTo>
                  <a:lnTo>
                    <a:pt x="60960" y="703579"/>
                  </a:lnTo>
                  <a:lnTo>
                    <a:pt x="54610" y="699769"/>
                  </a:lnTo>
                  <a:lnTo>
                    <a:pt x="49530" y="697229"/>
                  </a:lnTo>
                  <a:lnTo>
                    <a:pt x="44450" y="693419"/>
                  </a:lnTo>
                  <a:lnTo>
                    <a:pt x="40640" y="689609"/>
                  </a:lnTo>
                  <a:lnTo>
                    <a:pt x="35560" y="684529"/>
                  </a:lnTo>
                  <a:lnTo>
                    <a:pt x="31750" y="679449"/>
                  </a:lnTo>
                  <a:lnTo>
                    <a:pt x="27940" y="675639"/>
                  </a:lnTo>
                  <a:lnTo>
                    <a:pt x="22860" y="670559"/>
                  </a:lnTo>
                  <a:lnTo>
                    <a:pt x="20320" y="665479"/>
                  </a:lnTo>
                  <a:lnTo>
                    <a:pt x="16510" y="660399"/>
                  </a:lnTo>
                  <a:lnTo>
                    <a:pt x="13970" y="654049"/>
                  </a:lnTo>
                  <a:lnTo>
                    <a:pt x="10160" y="648969"/>
                  </a:lnTo>
                  <a:lnTo>
                    <a:pt x="7620" y="642619"/>
                  </a:lnTo>
                  <a:lnTo>
                    <a:pt x="6350" y="637539"/>
                  </a:lnTo>
                  <a:lnTo>
                    <a:pt x="5080" y="631189"/>
                  </a:lnTo>
                  <a:lnTo>
                    <a:pt x="2540" y="624839"/>
                  </a:lnTo>
                  <a:lnTo>
                    <a:pt x="1270" y="618489"/>
                  </a:lnTo>
                  <a:lnTo>
                    <a:pt x="1270" y="612139"/>
                  </a:lnTo>
                  <a:lnTo>
                    <a:pt x="1270" y="605789"/>
                  </a:lnTo>
                  <a:lnTo>
                    <a:pt x="0" y="600709"/>
                  </a:lnTo>
                  <a:lnTo>
                    <a:pt x="0" y="119379"/>
                  </a:lnTo>
                  <a:close/>
                </a:path>
              </a:pathLst>
            </a:custGeom>
            <a:ln w="25518">
              <a:solidFill>
                <a:srgbClr val="FFFFFF"/>
              </a:solidFill>
            </a:ln>
          </p:spPr>
          <p:txBody>
            <a:bodyPr wrap="square" lIns="0" tIns="0" rIns="0" bIns="0" rtlCol="0"/>
            <a:lstStyle/>
            <a:p/>
          </p:txBody>
        </p:sp>
        <p:sp>
          <p:nvSpPr>
            <p:cNvPr id="6" name="object 6"/>
            <p:cNvSpPr/>
            <p:nvPr/>
          </p:nvSpPr>
          <p:spPr>
            <a:xfrm>
              <a:off x="562546" y="59638"/>
              <a:ext cx="8250555" cy="746125"/>
            </a:xfrm>
            <a:custGeom>
              <a:avLst/>
              <a:gdLst/>
              <a:ahLst/>
              <a:cxnLst/>
              <a:rect l="l" t="t" r="r" b="b"/>
              <a:pathLst>
                <a:path w="8250555" h="7461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6125">
                  <a:moveTo>
                    <a:pt x="8250034" y="732840"/>
                  </a:moveTo>
                  <a:lnTo>
                    <a:pt x="8246300" y="723823"/>
                  </a:lnTo>
                  <a:lnTo>
                    <a:pt x="8237283" y="720090"/>
                  </a:lnTo>
                  <a:lnTo>
                    <a:pt x="8228254" y="723823"/>
                  </a:lnTo>
                  <a:lnTo>
                    <a:pt x="8224520" y="732840"/>
                  </a:lnTo>
                  <a:lnTo>
                    <a:pt x="8228254" y="741870"/>
                  </a:lnTo>
                  <a:lnTo>
                    <a:pt x="8237283" y="745604"/>
                  </a:lnTo>
                  <a:lnTo>
                    <a:pt x="8246300" y="741870"/>
                  </a:lnTo>
                  <a:lnTo>
                    <a:pt x="8250034" y="732840"/>
                  </a:lnTo>
                  <a:close/>
                </a:path>
              </a:pathLst>
            </a:custGeom>
            <a:solidFill>
              <a:srgbClr val="FFFFFF"/>
            </a:solidFill>
          </p:spPr>
          <p:txBody>
            <a:bodyPr wrap="square" lIns="0" tIns="0" rIns="0" bIns="0" rtlCol="0"/>
            <a:lstStyle/>
            <a:p/>
          </p:txBody>
        </p:sp>
        <p:sp>
          <p:nvSpPr>
            <p:cNvPr id="7" name="object 7"/>
            <p:cNvSpPr/>
            <p:nvPr/>
          </p:nvSpPr>
          <p:spPr>
            <a:xfrm>
              <a:off x="575309" y="0"/>
              <a:ext cx="8224520" cy="862330"/>
            </a:xfrm>
            <a:custGeom>
              <a:avLst/>
              <a:gdLst/>
              <a:ahLst/>
              <a:cxnLst/>
              <a:rect l="l" t="t" r="r" b="b"/>
              <a:pathLst>
                <a:path w="8224520" h="862330">
                  <a:moveTo>
                    <a:pt x="8096250" y="0"/>
                  </a:moveTo>
                  <a:lnTo>
                    <a:pt x="128270" y="0"/>
                  </a:lnTo>
                  <a:lnTo>
                    <a:pt x="121920" y="1270"/>
                  </a:lnTo>
                  <a:lnTo>
                    <a:pt x="114300" y="2540"/>
                  </a:lnTo>
                  <a:lnTo>
                    <a:pt x="106680" y="5079"/>
                  </a:lnTo>
                  <a:lnTo>
                    <a:pt x="99060" y="6350"/>
                  </a:lnTo>
                  <a:lnTo>
                    <a:pt x="92710" y="8890"/>
                  </a:lnTo>
                  <a:lnTo>
                    <a:pt x="85090" y="11429"/>
                  </a:lnTo>
                  <a:lnTo>
                    <a:pt x="59690" y="26670"/>
                  </a:lnTo>
                  <a:lnTo>
                    <a:pt x="53340" y="31750"/>
                  </a:lnTo>
                  <a:lnTo>
                    <a:pt x="48260" y="36829"/>
                  </a:lnTo>
                  <a:lnTo>
                    <a:pt x="41910" y="41909"/>
                  </a:lnTo>
                  <a:lnTo>
                    <a:pt x="36830" y="46990"/>
                  </a:lnTo>
                  <a:lnTo>
                    <a:pt x="31750" y="53340"/>
                  </a:lnTo>
                  <a:lnTo>
                    <a:pt x="27940" y="58420"/>
                  </a:lnTo>
                  <a:lnTo>
                    <a:pt x="22860" y="64770"/>
                  </a:lnTo>
                  <a:lnTo>
                    <a:pt x="5080" y="106679"/>
                  </a:lnTo>
                  <a:lnTo>
                    <a:pt x="1270" y="128270"/>
                  </a:lnTo>
                  <a:lnTo>
                    <a:pt x="1270" y="135890"/>
                  </a:lnTo>
                  <a:lnTo>
                    <a:pt x="0" y="143509"/>
                  </a:lnTo>
                  <a:lnTo>
                    <a:pt x="0" y="718820"/>
                  </a:lnTo>
                  <a:lnTo>
                    <a:pt x="1270" y="726439"/>
                  </a:lnTo>
                  <a:lnTo>
                    <a:pt x="1270" y="734060"/>
                  </a:lnTo>
                  <a:lnTo>
                    <a:pt x="5080" y="756920"/>
                  </a:lnTo>
                  <a:lnTo>
                    <a:pt x="7620" y="763270"/>
                  </a:lnTo>
                  <a:lnTo>
                    <a:pt x="10160" y="770889"/>
                  </a:lnTo>
                  <a:lnTo>
                    <a:pt x="31750" y="810260"/>
                  </a:lnTo>
                  <a:lnTo>
                    <a:pt x="48260" y="825500"/>
                  </a:lnTo>
                  <a:lnTo>
                    <a:pt x="53340" y="830579"/>
                  </a:lnTo>
                  <a:lnTo>
                    <a:pt x="59690" y="835660"/>
                  </a:lnTo>
                  <a:lnTo>
                    <a:pt x="85090" y="850900"/>
                  </a:lnTo>
                  <a:lnTo>
                    <a:pt x="92710" y="853439"/>
                  </a:lnTo>
                  <a:lnTo>
                    <a:pt x="99060" y="855979"/>
                  </a:lnTo>
                  <a:lnTo>
                    <a:pt x="106680" y="857250"/>
                  </a:lnTo>
                  <a:lnTo>
                    <a:pt x="114300" y="859789"/>
                  </a:lnTo>
                  <a:lnTo>
                    <a:pt x="121920" y="861060"/>
                  </a:lnTo>
                  <a:lnTo>
                    <a:pt x="128270" y="862329"/>
                  </a:lnTo>
                  <a:lnTo>
                    <a:pt x="8096250" y="862329"/>
                  </a:lnTo>
                  <a:lnTo>
                    <a:pt x="8111490" y="859789"/>
                  </a:lnTo>
                  <a:lnTo>
                    <a:pt x="8117840" y="857250"/>
                  </a:lnTo>
                  <a:lnTo>
                    <a:pt x="8125460" y="855979"/>
                  </a:lnTo>
                  <a:lnTo>
                    <a:pt x="8133080" y="853439"/>
                  </a:lnTo>
                  <a:lnTo>
                    <a:pt x="8139430" y="849629"/>
                  </a:lnTo>
                  <a:lnTo>
                    <a:pt x="8145780" y="847089"/>
                  </a:lnTo>
                  <a:lnTo>
                    <a:pt x="8153400" y="843279"/>
                  </a:lnTo>
                  <a:lnTo>
                    <a:pt x="8159750" y="839470"/>
                  </a:lnTo>
                  <a:lnTo>
                    <a:pt x="8166100" y="834389"/>
                  </a:lnTo>
                  <a:lnTo>
                    <a:pt x="8171180" y="830579"/>
                  </a:lnTo>
                  <a:lnTo>
                    <a:pt x="8177530" y="825500"/>
                  </a:lnTo>
                  <a:lnTo>
                    <a:pt x="8187690" y="815339"/>
                  </a:lnTo>
                  <a:lnTo>
                    <a:pt x="8192770" y="808989"/>
                  </a:lnTo>
                  <a:lnTo>
                    <a:pt x="8196580" y="802639"/>
                  </a:lnTo>
                  <a:lnTo>
                    <a:pt x="8201660" y="797560"/>
                  </a:lnTo>
                  <a:lnTo>
                    <a:pt x="8205470" y="789939"/>
                  </a:lnTo>
                  <a:lnTo>
                    <a:pt x="8209280" y="783589"/>
                  </a:lnTo>
                  <a:lnTo>
                    <a:pt x="8211820" y="777239"/>
                  </a:lnTo>
                  <a:lnTo>
                    <a:pt x="8215630" y="770889"/>
                  </a:lnTo>
                  <a:lnTo>
                    <a:pt x="8218170" y="763270"/>
                  </a:lnTo>
                  <a:lnTo>
                    <a:pt x="8219440" y="755650"/>
                  </a:lnTo>
                  <a:lnTo>
                    <a:pt x="8220710" y="749300"/>
                  </a:lnTo>
                  <a:lnTo>
                    <a:pt x="8223250" y="741679"/>
                  </a:lnTo>
                  <a:lnTo>
                    <a:pt x="8223250" y="734060"/>
                  </a:lnTo>
                  <a:lnTo>
                    <a:pt x="8224520" y="726439"/>
                  </a:lnTo>
                  <a:lnTo>
                    <a:pt x="8224520" y="135890"/>
                  </a:lnTo>
                  <a:lnTo>
                    <a:pt x="8223250" y="128270"/>
                  </a:lnTo>
                  <a:lnTo>
                    <a:pt x="8223250" y="120650"/>
                  </a:lnTo>
                  <a:lnTo>
                    <a:pt x="8220710" y="113029"/>
                  </a:lnTo>
                  <a:lnTo>
                    <a:pt x="8219440" y="106679"/>
                  </a:lnTo>
                  <a:lnTo>
                    <a:pt x="8214360" y="91440"/>
                  </a:lnTo>
                  <a:lnTo>
                    <a:pt x="8209280" y="78740"/>
                  </a:lnTo>
                  <a:lnTo>
                    <a:pt x="8205470" y="71120"/>
                  </a:lnTo>
                  <a:lnTo>
                    <a:pt x="8201660" y="64770"/>
                  </a:lnTo>
                  <a:lnTo>
                    <a:pt x="8196580" y="58420"/>
                  </a:lnTo>
                  <a:lnTo>
                    <a:pt x="8192770" y="53340"/>
                  </a:lnTo>
                  <a:lnTo>
                    <a:pt x="8187690" y="46990"/>
                  </a:lnTo>
                  <a:lnTo>
                    <a:pt x="8177530" y="36829"/>
                  </a:lnTo>
                  <a:lnTo>
                    <a:pt x="8171180" y="31750"/>
                  </a:lnTo>
                  <a:lnTo>
                    <a:pt x="8166100" y="26670"/>
                  </a:lnTo>
                  <a:lnTo>
                    <a:pt x="8158480" y="22859"/>
                  </a:lnTo>
                  <a:lnTo>
                    <a:pt x="8153400" y="19050"/>
                  </a:lnTo>
                  <a:lnTo>
                    <a:pt x="8145780" y="15240"/>
                  </a:lnTo>
                  <a:lnTo>
                    <a:pt x="8139430" y="11429"/>
                  </a:lnTo>
                  <a:lnTo>
                    <a:pt x="8131810" y="8890"/>
                  </a:lnTo>
                  <a:lnTo>
                    <a:pt x="8125460" y="6350"/>
                  </a:lnTo>
                  <a:lnTo>
                    <a:pt x="8117840" y="5079"/>
                  </a:lnTo>
                  <a:lnTo>
                    <a:pt x="8110220" y="2540"/>
                  </a:lnTo>
                  <a:lnTo>
                    <a:pt x="8102600" y="1270"/>
                  </a:lnTo>
                  <a:lnTo>
                    <a:pt x="8096250" y="0"/>
                  </a:lnTo>
                  <a:close/>
                </a:path>
              </a:pathLst>
            </a:custGeom>
            <a:solidFill>
              <a:srgbClr val="009900"/>
            </a:solidFill>
          </p:spPr>
          <p:txBody>
            <a:bodyPr wrap="square" lIns="0" tIns="0" rIns="0" bIns="0" rtlCol="0"/>
            <a:lstStyle/>
            <a:p/>
          </p:txBody>
        </p:sp>
        <p:sp>
          <p:nvSpPr>
            <p:cNvPr id="8" name="object 8"/>
            <p:cNvSpPr/>
            <p:nvPr/>
          </p:nvSpPr>
          <p:spPr>
            <a:xfrm>
              <a:off x="575309" y="0"/>
              <a:ext cx="8224520" cy="862330"/>
            </a:xfrm>
            <a:custGeom>
              <a:avLst/>
              <a:gdLst/>
              <a:ahLst/>
              <a:cxnLst/>
              <a:rect l="l" t="t" r="r" b="b"/>
              <a:pathLst>
                <a:path w="8224520" h="862330">
                  <a:moveTo>
                    <a:pt x="0" y="143509"/>
                  </a:moveTo>
                  <a:lnTo>
                    <a:pt x="1270" y="135890"/>
                  </a:lnTo>
                  <a:lnTo>
                    <a:pt x="1270" y="128270"/>
                  </a:lnTo>
                  <a:lnTo>
                    <a:pt x="2540" y="120650"/>
                  </a:lnTo>
                  <a:lnTo>
                    <a:pt x="3810" y="113029"/>
                  </a:lnTo>
                  <a:lnTo>
                    <a:pt x="5080" y="106679"/>
                  </a:lnTo>
                  <a:lnTo>
                    <a:pt x="19050" y="71120"/>
                  </a:lnTo>
                  <a:lnTo>
                    <a:pt x="27940" y="58420"/>
                  </a:lnTo>
                  <a:lnTo>
                    <a:pt x="31750" y="53340"/>
                  </a:lnTo>
                  <a:lnTo>
                    <a:pt x="36830" y="46990"/>
                  </a:lnTo>
                  <a:lnTo>
                    <a:pt x="41910" y="41909"/>
                  </a:lnTo>
                  <a:lnTo>
                    <a:pt x="48260" y="36829"/>
                  </a:lnTo>
                  <a:lnTo>
                    <a:pt x="53340" y="31750"/>
                  </a:lnTo>
                  <a:lnTo>
                    <a:pt x="59690" y="26670"/>
                  </a:lnTo>
                  <a:lnTo>
                    <a:pt x="66040" y="22859"/>
                  </a:lnTo>
                  <a:lnTo>
                    <a:pt x="72390" y="19050"/>
                  </a:lnTo>
                  <a:lnTo>
                    <a:pt x="78740" y="15240"/>
                  </a:lnTo>
                  <a:lnTo>
                    <a:pt x="85090" y="11429"/>
                  </a:lnTo>
                  <a:lnTo>
                    <a:pt x="92710" y="8890"/>
                  </a:lnTo>
                  <a:lnTo>
                    <a:pt x="99060" y="6350"/>
                  </a:lnTo>
                  <a:lnTo>
                    <a:pt x="106680" y="5079"/>
                  </a:lnTo>
                  <a:lnTo>
                    <a:pt x="114300" y="2540"/>
                  </a:lnTo>
                  <a:lnTo>
                    <a:pt x="121920" y="1270"/>
                  </a:lnTo>
                  <a:lnTo>
                    <a:pt x="128270" y="0"/>
                  </a:lnTo>
                  <a:lnTo>
                    <a:pt x="135890" y="0"/>
                  </a:lnTo>
                  <a:lnTo>
                    <a:pt x="143510" y="0"/>
                  </a:lnTo>
                  <a:lnTo>
                    <a:pt x="8081010" y="0"/>
                  </a:lnTo>
                  <a:lnTo>
                    <a:pt x="8088630" y="0"/>
                  </a:lnTo>
                  <a:lnTo>
                    <a:pt x="8096250" y="0"/>
                  </a:lnTo>
                  <a:lnTo>
                    <a:pt x="8102600" y="1270"/>
                  </a:lnTo>
                  <a:lnTo>
                    <a:pt x="8110220" y="2540"/>
                  </a:lnTo>
                  <a:lnTo>
                    <a:pt x="8117840" y="5079"/>
                  </a:lnTo>
                  <a:lnTo>
                    <a:pt x="8125460" y="6350"/>
                  </a:lnTo>
                  <a:lnTo>
                    <a:pt x="8131810" y="8890"/>
                  </a:lnTo>
                  <a:lnTo>
                    <a:pt x="8139430" y="11429"/>
                  </a:lnTo>
                  <a:lnTo>
                    <a:pt x="8145780" y="15240"/>
                  </a:lnTo>
                  <a:lnTo>
                    <a:pt x="8153400" y="19050"/>
                  </a:lnTo>
                  <a:lnTo>
                    <a:pt x="8158480" y="22859"/>
                  </a:lnTo>
                  <a:lnTo>
                    <a:pt x="8166100" y="26670"/>
                  </a:lnTo>
                  <a:lnTo>
                    <a:pt x="8171180" y="31750"/>
                  </a:lnTo>
                  <a:lnTo>
                    <a:pt x="8177530" y="36829"/>
                  </a:lnTo>
                  <a:lnTo>
                    <a:pt x="8182610" y="41909"/>
                  </a:lnTo>
                  <a:lnTo>
                    <a:pt x="8187690" y="46990"/>
                  </a:lnTo>
                  <a:lnTo>
                    <a:pt x="8192770" y="53340"/>
                  </a:lnTo>
                  <a:lnTo>
                    <a:pt x="8196580" y="58420"/>
                  </a:lnTo>
                  <a:lnTo>
                    <a:pt x="8201660" y="64770"/>
                  </a:lnTo>
                  <a:lnTo>
                    <a:pt x="8205470" y="71120"/>
                  </a:lnTo>
                  <a:lnTo>
                    <a:pt x="8209280" y="78740"/>
                  </a:lnTo>
                  <a:lnTo>
                    <a:pt x="8211820" y="85090"/>
                  </a:lnTo>
                  <a:lnTo>
                    <a:pt x="8214360" y="91440"/>
                  </a:lnTo>
                  <a:lnTo>
                    <a:pt x="8216900" y="99059"/>
                  </a:lnTo>
                  <a:lnTo>
                    <a:pt x="8219440" y="106679"/>
                  </a:lnTo>
                  <a:lnTo>
                    <a:pt x="8220710" y="113029"/>
                  </a:lnTo>
                  <a:lnTo>
                    <a:pt x="8223250" y="120650"/>
                  </a:lnTo>
                  <a:lnTo>
                    <a:pt x="8223250" y="128270"/>
                  </a:lnTo>
                  <a:lnTo>
                    <a:pt x="8224520" y="135890"/>
                  </a:lnTo>
                  <a:lnTo>
                    <a:pt x="8224520" y="143509"/>
                  </a:lnTo>
                  <a:lnTo>
                    <a:pt x="8224520" y="718820"/>
                  </a:lnTo>
                  <a:lnTo>
                    <a:pt x="8224520" y="726439"/>
                  </a:lnTo>
                  <a:lnTo>
                    <a:pt x="8223250" y="734060"/>
                  </a:lnTo>
                  <a:lnTo>
                    <a:pt x="8223250" y="741679"/>
                  </a:lnTo>
                  <a:lnTo>
                    <a:pt x="8220710" y="749300"/>
                  </a:lnTo>
                  <a:lnTo>
                    <a:pt x="8219440" y="755650"/>
                  </a:lnTo>
                  <a:lnTo>
                    <a:pt x="8218170" y="763270"/>
                  </a:lnTo>
                  <a:lnTo>
                    <a:pt x="8215630" y="770889"/>
                  </a:lnTo>
                  <a:lnTo>
                    <a:pt x="8211820" y="777239"/>
                  </a:lnTo>
                  <a:lnTo>
                    <a:pt x="8209280" y="783589"/>
                  </a:lnTo>
                  <a:lnTo>
                    <a:pt x="8205470" y="789939"/>
                  </a:lnTo>
                  <a:lnTo>
                    <a:pt x="8201660" y="797560"/>
                  </a:lnTo>
                  <a:lnTo>
                    <a:pt x="8196580" y="802639"/>
                  </a:lnTo>
                  <a:lnTo>
                    <a:pt x="8166100" y="834389"/>
                  </a:lnTo>
                  <a:lnTo>
                    <a:pt x="8159750" y="839470"/>
                  </a:lnTo>
                  <a:lnTo>
                    <a:pt x="8153400" y="843279"/>
                  </a:lnTo>
                  <a:lnTo>
                    <a:pt x="8145780" y="847089"/>
                  </a:lnTo>
                  <a:lnTo>
                    <a:pt x="8139430" y="849629"/>
                  </a:lnTo>
                  <a:lnTo>
                    <a:pt x="8133080" y="853439"/>
                  </a:lnTo>
                  <a:lnTo>
                    <a:pt x="8125460" y="855979"/>
                  </a:lnTo>
                  <a:lnTo>
                    <a:pt x="8117840" y="857250"/>
                  </a:lnTo>
                  <a:lnTo>
                    <a:pt x="8111490" y="859789"/>
                  </a:lnTo>
                  <a:lnTo>
                    <a:pt x="8103870" y="861060"/>
                  </a:lnTo>
                  <a:lnTo>
                    <a:pt x="8096250" y="862329"/>
                  </a:lnTo>
                  <a:lnTo>
                    <a:pt x="8088630" y="862329"/>
                  </a:lnTo>
                  <a:lnTo>
                    <a:pt x="8081010" y="862329"/>
                  </a:lnTo>
                  <a:lnTo>
                    <a:pt x="143510" y="862329"/>
                  </a:lnTo>
                  <a:lnTo>
                    <a:pt x="135890" y="862329"/>
                  </a:lnTo>
                  <a:lnTo>
                    <a:pt x="128270" y="862329"/>
                  </a:lnTo>
                  <a:lnTo>
                    <a:pt x="121920" y="861060"/>
                  </a:lnTo>
                  <a:lnTo>
                    <a:pt x="114300" y="859789"/>
                  </a:lnTo>
                  <a:lnTo>
                    <a:pt x="106680" y="857250"/>
                  </a:lnTo>
                  <a:lnTo>
                    <a:pt x="99060" y="855979"/>
                  </a:lnTo>
                  <a:lnTo>
                    <a:pt x="92710" y="853439"/>
                  </a:lnTo>
                  <a:lnTo>
                    <a:pt x="85090" y="850900"/>
                  </a:lnTo>
                  <a:lnTo>
                    <a:pt x="78740" y="847089"/>
                  </a:lnTo>
                  <a:lnTo>
                    <a:pt x="72390" y="843279"/>
                  </a:lnTo>
                  <a:lnTo>
                    <a:pt x="66040" y="839470"/>
                  </a:lnTo>
                  <a:lnTo>
                    <a:pt x="59690" y="835660"/>
                  </a:lnTo>
                  <a:lnTo>
                    <a:pt x="53340" y="830579"/>
                  </a:lnTo>
                  <a:lnTo>
                    <a:pt x="48260" y="825500"/>
                  </a:lnTo>
                  <a:lnTo>
                    <a:pt x="41910" y="820420"/>
                  </a:lnTo>
                  <a:lnTo>
                    <a:pt x="36830" y="815339"/>
                  </a:lnTo>
                  <a:lnTo>
                    <a:pt x="31750" y="810260"/>
                  </a:lnTo>
                  <a:lnTo>
                    <a:pt x="27940" y="803910"/>
                  </a:lnTo>
                  <a:lnTo>
                    <a:pt x="24130" y="797560"/>
                  </a:lnTo>
                  <a:lnTo>
                    <a:pt x="20320" y="791210"/>
                  </a:lnTo>
                  <a:lnTo>
                    <a:pt x="16510" y="784860"/>
                  </a:lnTo>
                  <a:lnTo>
                    <a:pt x="12700" y="777239"/>
                  </a:lnTo>
                  <a:lnTo>
                    <a:pt x="10160" y="770889"/>
                  </a:lnTo>
                  <a:lnTo>
                    <a:pt x="7620" y="763270"/>
                  </a:lnTo>
                  <a:lnTo>
                    <a:pt x="5080" y="756920"/>
                  </a:lnTo>
                  <a:lnTo>
                    <a:pt x="3810" y="749300"/>
                  </a:lnTo>
                  <a:lnTo>
                    <a:pt x="2540" y="741679"/>
                  </a:lnTo>
                  <a:lnTo>
                    <a:pt x="1270" y="734060"/>
                  </a:lnTo>
                  <a:lnTo>
                    <a:pt x="1270" y="726439"/>
                  </a:lnTo>
                  <a:lnTo>
                    <a:pt x="0" y="718820"/>
                  </a:lnTo>
                  <a:lnTo>
                    <a:pt x="0" y="143509"/>
                  </a:lnTo>
                  <a:close/>
                </a:path>
              </a:pathLst>
            </a:custGeom>
            <a:ln w="25518">
              <a:solidFill>
                <a:srgbClr val="FFFFFF"/>
              </a:solidFill>
            </a:ln>
          </p:spPr>
          <p:txBody>
            <a:bodyPr wrap="square" lIns="0" tIns="0" rIns="0" bIns="0" rtlCol="0"/>
            <a:lstStyle/>
            <a:p/>
          </p:txBody>
        </p:sp>
        <p:sp>
          <p:nvSpPr>
            <p:cNvPr id="9" name="object 9"/>
            <p:cNvSpPr/>
            <p:nvPr/>
          </p:nvSpPr>
          <p:spPr>
            <a:xfrm>
              <a:off x="562546" y="-12751"/>
              <a:ext cx="8250555" cy="888365"/>
            </a:xfrm>
            <a:custGeom>
              <a:avLst/>
              <a:gdLst/>
              <a:ahLst/>
              <a:cxnLst/>
              <a:rect l="l" t="t" r="r" b="b"/>
              <a:pathLst>
                <a:path w="8250555" h="8883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8365">
                  <a:moveTo>
                    <a:pt x="8250034" y="875080"/>
                  </a:moveTo>
                  <a:lnTo>
                    <a:pt x="8246300" y="866063"/>
                  </a:lnTo>
                  <a:lnTo>
                    <a:pt x="8237283" y="862330"/>
                  </a:lnTo>
                  <a:lnTo>
                    <a:pt x="8228254" y="866063"/>
                  </a:lnTo>
                  <a:lnTo>
                    <a:pt x="8224520" y="875080"/>
                  </a:lnTo>
                  <a:lnTo>
                    <a:pt x="8228254" y="884110"/>
                  </a:lnTo>
                  <a:lnTo>
                    <a:pt x="8237283" y="887844"/>
                  </a:lnTo>
                  <a:lnTo>
                    <a:pt x="8246300" y="884110"/>
                  </a:lnTo>
                  <a:lnTo>
                    <a:pt x="8250034" y="875080"/>
                  </a:lnTo>
                  <a:close/>
                </a:path>
              </a:pathLst>
            </a:custGeom>
            <a:solidFill>
              <a:srgbClr val="FFFFFF"/>
            </a:solidFill>
          </p:spPr>
          <p:txBody>
            <a:bodyPr wrap="square" lIns="0" tIns="0" rIns="0" bIns="0" rtlCol="0"/>
            <a:lstStyle/>
            <a:p/>
          </p:txBody>
        </p:sp>
      </p:grpSp>
      <p:sp>
        <p:nvSpPr>
          <p:cNvPr id="10" name="object 10"/>
          <p:cNvSpPr txBox="1">
            <a:spLocks noGrp="1"/>
          </p:cNvSpPr>
          <p:nvPr>
            <p:ph type="title"/>
          </p:nvPr>
        </p:nvSpPr>
        <p:spPr>
          <a:xfrm>
            <a:off x="429259" y="81279"/>
            <a:ext cx="8285480" cy="638636"/>
          </a:xfrm>
          <a:prstGeom prst="rect">
            <a:avLst/>
          </a:prstGeom>
        </p:spPr>
        <p:txBody>
          <a:bodyPr vert="horz" wrap="square" lIns="0" tIns="205740" rIns="0" bIns="0" rtlCol="0">
            <a:spAutoFit/>
          </a:bodyPr>
          <a:lstStyle/>
          <a:p>
            <a:pPr marL="360680" algn="ctr">
              <a:lnSpc>
                <a:spcPct val="100000"/>
              </a:lnSpc>
              <a:spcBef>
                <a:spcPts val="100"/>
              </a:spcBef>
            </a:pPr>
            <a:r>
              <a:rPr b="0" i="1" u="none" dirty="0">
                <a:solidFill>
                  <a:srgbClr val="FFFFFF"/>
                </a:solidFill>
                <a:latin typeface="Calibri" panose="020F0502020204030204"/>
                <a:cs typeface="Calibri" panose="020F0502020204030204"/>
              </a:rPr>
              <a:t>δ)</a:t>
            </a:r>
            <a:r>
              <a:rPr b="0" i="1" u="none" spc="-75" dirty="0">
                <a:solidFill>
                  <a:srgbClr val="FFFFFF"/>
                </a:solidFill>
                <a:latin typeface="Calibri" panose="020F0502020204030204"/>
                <a:cs typeface="Calibri" panose="020F0502020204030204"/>
              </a:rPr>
              <a:t> </a:t>
            </a:r>
            <a:r>
              <a:rPr b="0" i="1" u="none">
                <a:solidFill>
                  <a:srgbClr val="FFFFFF"/>
                </a:solidFill>
                <a:latin typeface="Calibri" panose="020F0502020204030204"/>
                <a:cs typeface="Calibri" panose="020F0502020204030204"/>
              </a:rPr>
              <a:t>Φθορές</a:t>
            </a:r>
            <a:r>
              <a:rPr b="0" i="1" u="none" spc="-30">
                <a:solidFill>
                  <a:srgbClr val="FFFFFF"/>
                </a:solidFill>
                <a:latin typeface="Calibri" panose="020F0502020204030204"/>
                <a:cs typeface="Calibri" panose="020F0502020204030204"/>
              </a:rPr>
              <a:t> </a:t>
            </a:r>
            <a:r>
              <a:rPr b="0" i="1" u="none" smtClean="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και</a:t>
            </a:r>
            <a:r>
              <a:rPr b="0" i="1" u="none" spc="-35"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βλάβες.</a:t>
            </a:r>
            <a:endParaRPr b="0" i="1" u="none" spc="-10" dirty="0">
              <a:solidFill>
                <a:srgbClr val="FFFFFF"/>
              </a:solidFill>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2250" y="890270"/>
            <a:ext cx="8611235" cy="5470985"/>
          </a:xfrm>
          <a:prstGeom prst="rect">
            <a:avLst/>
          </a:prstGeom>
        </p:spPr>
        <p:txBody>
          <a:bodyPr vert="horz" wrap="square" lIns="0" tIns="12700" rIns="0" bIns="0" rtlCol="0">
            <a:spAutoFit/>
          </a:bodyPr>
          <a:lstStyle/>
          <a:p>
            <a:pPr marL="12700" marR="5080">
              <a:lnSpc>
                <a:spcPct val="100000"/>
              </a:lnSpc>
              <a:spcBef>
                <a:spcPts val="100"/>
              </a:spcBef>
            </a:pPr>
            <a:r>
              <a:rPr sz="2500" b="1" dirty="0">
                <a:latin typeface="Arial" panose="020B0604020202020204"/>
                <a:cs typeface="Arial" panose="020B0604020202020204"/>
              </a:rPr>
              <a:t>ΣΤΙΣ</a:t>
            </a:r>
            <a:r>
              <a:rPr sz="2500" b="1" spc="-45" dirty="0">
                <a:latin typeface="Arial" panose="020B0604020202020204"/>
                <a:cs typeface="Arial" panose="020B0604020202020204"/>
              </a:rPr>
              <a:t> </a:t>
            </a:r>
            <a:r>
              <a:rPr sz="2500" b="1" spc="-10" dirty="0">
                <a:latin typeface="Arial" panose="020B0604020202020204"/>
                <a:cs typeface="Arial" panose="020B0604020202020204"/>
              </a:rPr>
              <a:t>ΕΜΒΟΛΟΦΟΡΕΣ</a:t>
            </a:r>
            <a:r>
              <a:rPr sz="2500" b="1" spc="-45" dirty="0">
                <a:latin typeface="Arial" panose="020B0604020202020204"/>
                <a:cs typeface="Arial" panose="020B0604020202020204"/>
              </a:rPr>
              <a:t> </a:t>
            </a:r>
            <a:r>
              <a:rPr sz="2500" b="1" dirty="0">
                <a:latin typeface="Arial" panose="020B0604020202020204"/>
                <a:cs typeface="Arial" panose="020B0604020202020204"/>
              </a:rPr>
              <a:t>ΜΗΧΑΝΕΣ</a:t>
            </a:r>
            <a:r>
              <a:rPr sz="2500" b="1" spc="-50" dirty="0">
                <a:latin typeface="Arial" panose="020B0604020202020204"/>
                <a:cs typeface="Arial" panose="020B0604020202020204"/>
              </a:rPr>
              <a:t> </a:t>
            </a:r>
            <a:r>
              <a:rPr sz="2500" b="1">
                <a:latin typeface="Arial" panose="020B0604020202020204"/>
                <a:cs typeface="Arial" panose="020B0604020202020204"/>
              </a:rPr>
              <a:t>ΕΣΩΤΕΡΙΚΗΣ</a:t>
            </a:r>
            <a:r>
              <a:rPr sz="2500" b="1" spc="-40">
                <a:latin typeface="Arial" panose="020B0604020202020204"/>
                <a:cs typeface="Arial" panose="020B0604020202020204"/>
              </a:rPr>
              <a:t> </a:t>
            </a:r>
            <a:r>
              <a:rPr sz="2500" b="1" spc="-40" smtClean="0">
                <a:latin typeface="Arial" panose="020B0604020202020204"/>
                <a:cs typeface="Arial" panose="020B0604020202020204"/>
              </a:rPr>
              <a:t>ΚΑΥΣ</a:t>
            </a:r>
            <a:r>
              <a:rPr lang="el-GR" sz="2500" b="1" spc="-40" dirty="0" smtClean="0">
                <a:latin typeface="Arial" panose="020B0604020202020204"/>
                <a:cs typeface="Arial" panose="020B0604020202020204"/>
              </a:rPr>
              <a:t>Η</a:t>
            </a:r>
            <a:r>
              <a:rPr sz="2500" b="1" spc="-40" smtClean="0">
                <a:latin typeface="Arial" panose="020B0604020202020204"/>
                <a:cs typeface="Arial" panose="020B0604020202020204"/>
              </a:rPr>
              <a:t>Σ </a:t>
            </a:r>
            <a:r>
              <a:rPr sz="2500" b="1" spc="-20" dirty="0">
                <a:latin typeface="Arial" panose="020B0604020202020204"/>
                <a:cs typeface="Arial" panose="020B0604020202020204"/>
              </a:rPr>
              <a:t>ΧΡΗΣΙΜΟΠΟΙΟΥΝΤΑΙ</a:t>
            </a:r>
            <a:r>
              <a:rPr sz="2500" b="1" spc="-65" dirty="0">
                <a:latin typeface="Arial" panose="020B0604020202020204"/>
                <a:cs typeface="Arial" panose="020B0604020202020204"/>
              </a:rPr>
              <a:t> </a:t>
            </a:r>
            <a:r>
              <a:rPr sz="2500" b="1" dirty="0">
                <a:latin typeface="Arial" panose="020B0604020202020204"/>
                <a:cs typeface="Arial" panose="020B0604020202020204"/>
              </a:rPr>
              <a:t>ΤΡΙΑ</a:t>
            </a:r>
            <a:r>
              <a:rPr sz="2500" b="1" spc="-145" dirty="0">
                <a:latin typeface="Arial" panose="020B0604020202020204"/>
                <a:cs typeface="Arial" panose="020B0604020202020204"/>
              </a:rPr>
              <a:t> </a:t>
            </a:r>
            <a:r>
              <a:rPr sz="2500" b="1" dirty="0">
                <a:latin typeface="Arial" panose="020B0604020202020204"/>
                <a:cs typeface="Arial" panose="020B0604020202020204"/>
              </a:rPr>
              <a:t>ΔΙΑΦΟΡΕΤΙΚΑ</a:t>
            </a:r>
            <a:r>
              <a:rPr sz="2500" b="1" spc="-55" dirty="0">
                <a:latin typeface="Arial" panose="020B0604020202020204"/>
                <a:cs typeface="Arial" panose="020B0604020202020204"/>
              </a:rPr>
              <a:t> </a:t>
            </a:r>
            <a:r>
              <a:rPr sz="2500" b="1" spc="-20" dirty="0">
                <a:latin typeface="Arial" panose="020B0604020202020204"/>
                <a:cs typeface="Arial" panose="020B0604020202020204"/>
              </a:rPr>
              <a:t>ΕΙΔΗ </a:t>
            </a:r>
            <a:r>
              <a:rPr sz="2500" b="1" spc="-10" dirty="0">
                <a:latin typeface="Arial" panose="020B0604020202020204"/>
                <a:cs typeface="Arial" panose="020B0604020202020204"/>
              </a:rPr>
              <a:t>ΕΓΧΥΣΗΣ:</a:t>
            </a:r>
            <a:endParaRPr sz="2500">
              <a:latin typeface="Arial" panose="020B0604020202020204"/>
              <a:cs typeface="Arial" panose="020B0604020202020204"/>
            </a:endParaRPr>
          </a:p>
          <a:p>
            <a:pPr marL="469900" marR="8890" indent="-457200">
              <a:lnSpc>
                <a:spcPts val="2990"/>
              </a:lnSpc>
              <a:spcBef>
                <a:spcPts val="605"/>
              </a:spcBef>
              <a:buClr>
                <a:srgbClr val="FF0000"/>
              </a:buClr>
              <a:buAutoNum type="arabicPeriod"/>
              <a:tabLst>
                <a:tab pos="469265" algn="l"/>
                <a:tab pos="469900" algn="l"/>
              </a:tabLst>
            </a:pPr>
            <a:r>
              <a:rPr sz="2500" b="1" dirty="0">
                <a:latin typeface="Arial" panose="020B0604020202020204"/>
                <a:cs typeface="Arial" panose="020B0604020202020204"/>
              </a:rPr>
              <a:t>ΕΓΧΥΣΗ</a:t>
            </a:r>
            <a:r>
              <a:rPr sz="2500" b="1" spc="-95" dirty="0">
                <a:latin typeface="Arial" panose="020B0604020202020204"/>
                <a:cs typeface="Arial" panose="020B0604020202020204"/>
              </a:rPr>
              <a:t> </a:t>
            </a:r>
            <a:r>
              <a:rPr sz="2500" b="1" dirty="0">
                <a:latin typeface="Arial" panose="020B0604020202020204"/>
                <a:cs typeface="Arial" panose="020B0604020202020204"/>
              </a:rPr>
              <a:t>ΤΟΥ</a:t>
            </a:r>
            <a:r>
              <a:rPr sz="2500" b="1" spc="-85" dirty="0">
                <a:latin typeface="Arial" panose="020B0604020202020204"/>
                <a:cs typeface="Arial" panose="020B0604020202020204"/>
              </a:rPr>
              <a:t> </a:t>
            </a:r>
            <a:r>
              <a:rPr sz="2500" b="1" spc="-30" dirty="0">
                <a:latin typeface="Arial" panose="020B0604020202020204"/>
                <a:cs typeface="Arial" panose="020B0604020202020204"/>
              </a:rPr>
              <a:t>ΚΑΥΣΙΜΟΥ</a:t>
            </a:r>
            <a:r>
              <a:rPr sz="2500" b="1" spc="-85" dirty="0">
                <a:latin typeface="Arial" panose="020B0604020202020204"/>
                <a:cs typeface="Arial" panose="020B0604020202020204"/>
              </a:rPr>
              <a:t> </a:t>
            </a:r>
            <a:r>
              <a:rPr sz="2500" b="1" dirty="0">
                <a:latin typeface="Arial" panose="020B0604020202020204"/>
                <a:cs typeface="Arial" panose="020B0604020202020204"/>
              </a:rPr>
              <a:t>ΕΚΤΟΣ</a:t>
            </a:r>
            <a:r>
              <a:rPr sz="2500" b="1" spc="-90" dirty="0">
                <a:latin typeface="Arial" panose="020B0604020202020204"/>
                <a:cs typeface="Arial" panose="020B0604020202020204"/>
              </a:rPr>
              <a:t> </a:t>
            </a:r>
            <a:r>
              <a:rPr sz="2500" b="1" spc="-10">
                <a:latin typeface="Arial" panose="020B0604020202020204"/>
                <a:cs typeface="Arial" panose="020B0604020202020204"/>
              </a:rPr>
              <a:t>ΘΑΛΑΜΟΥ</a:t>
            </a:r>
            <a:r>
              <a:rPr sz="2500" b="1" spc="-85">
                <a:latin typeface="Arial" panose="020B0604020202020204"/>
                <a:cs typeface="Arial" panose="020B0604020202020204"/>
              </a:rPr>
              <a:t> </a:t>
            </a:r>
            <a:r>
              <a:rPr sz="2500" b="1" spc="-40" smtClean="0">
                <a:latin typeface="Arial" panose="020B0604020202020204"/>
                <a:cs typeface="Arial" panose="020B0604020202020204"/>
              </a:rPr>
              <a:t>ΚΑΥΣ</a:t>
            </a:r>
            <a:r>
              <a:rPr lang="el-GR" sz="2500" b="1" spc="-40" dirty="0" smtClean="0">
                <a:latin typeface="Arial" panose="020B0604020202020204"/>
                <a:cs typeface="Arial" panose="020B0604020202020204"/>
              </a:rPr>
              <a:t>Η</a:t>
            </a:r>
            <a:r>
              <a:rPr sz="2500" b="1" spc="-40" smtClean="0">
                <a:latin typeface="Arial" panose="020B0604020202020204"/>
                <a:cs typeface="Arial" panose="020B0604020202020204"/>
              </a:rPr>
              <a:t>Σ </a:t>
            </a:r>
            <a:r>
              <a:rPr sz="2500" b="1" dirty="0">
                <a:latin typeface="Arial" panose="020B0604020202020204"/>
                <a:cs typeface="Arial" panose="020B0604020202020204"/>
              </a:rPr>
              <a:t>ΚΑΙ</a:t>
            </a:r>
            <a:r>
              <a:rPr sz="2500" b="1" spc="-80" dirty="0">
                <a:latin typeface="Arial" panose="020B0604020202020204"/>
                <a:cs typeface="Arial" panose="020B0604020202020204"/>
              </a:rPr>
              <a:t> </a:t>
            </a:r>
            <a:r>
              <a:rPr sz="2500" b="1" dirty="0">
                <a:latin typeface="Arial" panose="020B0604020202020204"/>
                <a:cs typeface="Arial" panose="020B0604020202020204"/>
              </a:rPr>
              <a:t>ΕΝΤΟΣ</a:t>
            </a:r>
            <a:r>
              <a:rPr sz="2500" b="1" spc="-70" dirty="0">
                <a:latin typeface="Arial" panose="020B0604020202020204"/>
                <a:cs typeface="Arial" panose="020B0604020202020204"/>
              </a:rPr>
              <a:t> </a:t>
            </a:r>
            <a:r>
              <a:rPr sz="2500" b="1" spc="-25" dirty="0">
                <a:latin typeface="Arial" panose="020B0604020202020204"/>
                <a:cs typeface="Arial" panose="020B0604020202020204"/>
              </a:rPr>
              <a:t>ΤΟΥ</a:t>
            </a:r>
            <a:r>
              <a:rPr sz="2500" b="1" spc="-150" dirty="0">
                <a:latin typeface="Arial" panose="020B0604020202020204"/>
                <a:cs typeface="Arial" panose="020B0604020202020204"/>
              </a:rPr>
              <a:t> </a:t>
            </a:r>
            <a:r>
              <a:rPr sz="2500" b="1" dirty="0">
                <a:latin typeface="Arial" panose="020B0604020202020204"/>
                <a:cs typeface="Arial" panose="020B0604020202020204"/>
              </a:rPr>
              <a:t>ΑΓΩΓΟΥ</a:t>
            </a:r>
            <a:r>
              <a:rPr sz="2500" b="1" spc="-60" dirty="0">
                <a:latin typeface="Arial" panose="020B0604020202020204"/>
                <a:cs typeface="Arial" panose="020B0604020202020204"/>
              </a:rPr>
              <a:t> </a:t>
            </a:r>
            <a:r>
              <a:rPr sz="2500" b="1" spc="-10" dirty="0">
                <a:latin typeface="Arial" panose="020B0604020202020204"/>
                <a:cs typeface="Arial" panose="020B0604020202020204"/>
              </a:rPr>
              <a:t>ΕΙΣΑΓΩΓΗΣ.</a:t>
            </a:r>
            <a:endParaRPr sz="2500">
              <a:latin typeface="Arial" panose="020B0604020202020204"/>
              <a:cs typeface="Arial" panose="020B0604020202020204"/>
            </a:endParaRPr>
          </a:p>
          <a:p>
            <a:pPr marL="469900" marR="23495" algn="just">
              <a:lnSpc>
                <a:spcPct val="101000"/>
              </a:lnSpc>
              <a:spcBef>
                <a:spcPts val="580"/>
              </a:spcBef>
            </a:pPr>
            <a:r>
              <a:rPr sz="2200" b="1" dirty="0">
                <a:solidFill>
                  <a:srgbClr val="0000FF"/>
                </a:solidFill>
                <a:latin typeface="Arial" panose="020B0604020202020204"/>
                <a:cs typeface="Arial" panose="020B0604020202020204"/>
              </a:rPr>
              <a:t>(</a:t>
            </a:r>
            <a:r>
              <a:rPr sz="2200" b="1" i="1" u="sng" dirty="0">
                <a:solidFill>
                  <a:srgbClr val="0000CC"/>
                </a:solidFill>
                <a:uFill>
                  <a:solidFill>
                    <a:srgbClr val="0000CC"/>
                  </a:solidFill>
                </a:uFill>
                <a:latin typeface="Arial" panose="020B0604020202020204"/>
                <a:cs typeface="Arial" panose="020B0604020202020204"/>
              </a:rPr>
              <a:t>ΣΥΝΕΧΗΣ,</a:t>
            </a:r>
            <a:r>
              <a:rPr sz="2200" b="1" i="1" spc="-10" dirty="0">
                <a:solidFill>
                  <a:srgbClr val="0000CC"/>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ΜΕ</a:t>
            </a:r>
            <a:r>
              <a:rPr sz="2000" b="1" spc="-6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ΜΟΝΟ</a:t>
            </a:r>
            <a:r>
              <a:rPr sz="2000" b="1" spc="-5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ΕΓΧΥΤΗΡΑ</a:t>
            </a:r>
            <a:r>
              <a:rPr sz="2000" b="1" spc="-5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ΓΙΑ</a:t>
            </a:r>
            <a:r>
              <a:rPr sz="2000" b="1" spc="-55"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ΟΛΟΥΣ</a:t>
            </a:r>
            <a:r>
              <a:rPr sz="2000" b="1" spc="-5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ΤΟΥΣ</a:t>
            </a:r>
            <a:r>
              <a:rPr sz="2000" b="1" spc="-60" dirty="0">
                <a:solidFill>
                  <a:srgbClr val="0000FF"/>
                </a:solidFill>
                <a:latin typeface="Arial" panose="020B0604020202020204"/>
                <a:cs typeface="Arial" panose="020B0604020202020204"/>
              </a:rPr>
              <a:t> </a:t>
            </a:r>
            <a:r>
              <a:rPr sz="2000" b="1" spc="-25" dirty="0">
                <a:solidFill>
                  <a:srgbClr val="0000FF"/>
                </a:solidFill>
                <a:latin typeface="Arial" panose="020B0604020202020204"/>
                <a:cs typeface="Arial" panose="020B0604020202020204"/>
              </a:rPr>
              <a:t>ΚΥΛΙΝΔΡΟΥΣ) </a:t>
            </a:r>
            <a:r>
              <a:rPr sz="2000" b="1" dirty="0">
                <a:solidFill>
                  <a:srgbClr val="0000FF"/>
                </a:solidFill>
                <a:latin typeface="Arial" panose="020B0604020202020204"/>
                <a:cs typeface="Arial" panose="020B0604020202020204"/>
              </a:rPr>
              <a:t>Ή</a:t>
            </a:r>
            <a:r>
              <a:rPr sz="2000" b="1" spc="415" dirty="0">
                <a:solidFill>
                  <a:srgbClr val="0000FF"/>
                </a:solidFill>
                <a:latin typeface="Arial" panose="020B0604020202020204"/>
                <a:cs typeface="Arial" panose="020B0604020202020204"/>
              </a:rPr>
              <a:t> </a:t>
            </a:r>
            <a:r>
              <a:rPr sz="2200" b="1" i="1" u="sng" spc="-25" dirty="0">
                <a:solidFill>
                  <a:srgbClr val="0000FF"/>
                </a:solidFill>
                <a:uFill>
                  <a:solidFill>
                    <a:srgbClr val="0000FF"/>
                  </a:solidFill>
                </a:uFill>
                <a:latin typeface="Arial" panose="020B0604020202020204"/>
                <a:cs typeface="Arial" panose="020B0604020202020204"/>
              </a:rPr>
              <a:t>ΔΙΑΚΟΠΤΟΜΕΝΗ</a:t>
            </a:r>
            <a:r>
              <a:rPr sz="2200" b="1" i="1" spc="-9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ΜΕ</a:t>
            </a:r>
            <a:r>
              <a:rPr sz="2000" b="1" spc="-10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ΔΙΑΦΟΡΕΤΙΚΟΥΣ</a:t>
            </a:r>
            <a:r>
              <a:rPr sz="2000" b="1" spc="-2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ΕΓΧΥΤΗΡΕΣ</a:t>
            </a:r>
            <a:r>
              <a:rPr sz="2000" b="1" spc="-30"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ΓΙΑ</a:t>
            </a:r>
            <a:r>
              <a:rPr sz="2000" b="1" spc="-25" dirty="0">
                <a:solidFill>
                  <a:srgbClr val="0000FF"/>
                </a:solidFill>
                <a:latin typeface="Arial" panose="020B0604020202020204"/>
                <a:cs typeface="Arial" panose="020B0604020202020204"/>
              </a:rPr>
              <a:t> </a:t>
            </a:r>
            <a:r>
              <a:rPr sz="2000" b="1" spc="-20" dirty="0">
                <a:solidFill>
                  <a:srgbClr val="0000FF"/>
                </a:solidFill>
                <a:latin typeface="Arial" panose="020B0604020202020204"/>
                <a:cs typeface="Arial" panose="020B0604020202020204"/>
              </a:rPr>
              <a:t>ΚΑΘΕ </a:t>
            </a:r>
            <a:r>
              <a:rPr sz="2000" b="1" spc="-10" dirty="0">
                <a:solidFill>
                  <a:srgbClr val="0000FF"/>
                </a:solidFill>
                <a:latin typeface="Arial" panose="020B0604020202020204"/>
                <a:cs typeface="Arial" panose="020B0604020202020204"/>
              </a:rPr>
              <a:t>ΚΥΛΙΝΔΡΟ)</a:t>
            </a:r>
            <a:r>
              <a:rPr sz="2000" b="1" spc="-110" dirty="0">
                <a:solidFill>
                  <a:srgbClr val="0000FF"/>
                </a:solidFill>
                <a:latin typeface="Arial" panose="020B0604020202020204"/>
                <a:cs typeface="Arial" panose="020B0604020202020204"/>
              </a:rPr>
              <a:t> </a:t>
            </a:r>
            <a:r>
              <a:rPr sz="2400" b="1" spc="-50" dirty="0">
                <a:solidFill>
                  <a:srgbClr val="0000FF"/>
                </a:solidFill>
                <a:latin typeface="Arial" panose="020B0604020202020204"/>
                <a:cs typeface="Arial" panose="020B0604020202020204"/>
              </a:rPr>
              <a:t>)</a:t>
            </a:r>
            <a:endParaRPr sz="2400">
              <a:latin typeface="Arial" panose="020B0604020202020204"/>
              <a:cs typeface="Arial" panose="020B0604020202020204"/>
            </a:endParaRPr>
          </a:p>
          <a:p>
            <a:pPr marL="469900" marR="33020" indent="-457200">
              <a:lnSpc>
                <a:spcPct val="100000"/>
              </a:lnSpc>
              <a:spcBef>
                <a:spcPts val="500"/>
              </a:spcBef>
              <a:buClr>
                <a:srgbClr val="FF0000"/>
              </a:buClr>
              <a:buAutoNum type="arabicPeriod" startAt="2"/>
              <a:tabLst>
                <a:tab pos="469265" algn="l"/>
                <a:tab pos="469900" algn="l"/>
              </a:tabLst>
            </a:pPr>
            <a:r>
              <a:rPr sz="2500" b="1" dirty="0">
                <a:latin typeface="Arial" panose="020B0604020202020204"/>
                <a:cs typeface="Arial" panose="020B0604020202020204"/>
              </a:rPr>
              <a:t>ΕΓΧΥΣΗ</a:t>
            </a:r>
            <a:r>
              <a:rPr sz="2500" b="1" spc="-105" dirty="0">
                <a:latin typeface="Arial" panose="020B0604020202020204"/>
                <a:cs typeface="Arial" panose="020B0604020202020204"/>
              </a:rPr>
              <a:t> </a:t>
            </a:r>
            <a:r>
              <a:rPr sz="2500" b="1" spc="-30">
                <a:latin typeface="Arial" panose="020B0604020202020204"/>
                <a:cs typeface="Arial" panose="020B0604020202020204"/>
              </a:rPr>
              <a:t>ΚΑΥΣΙΜΟΥ</a:t>
            </a:r>
            <a:r>
              <a:rPr sz="2500" b="1" spc="-90">
                <a:latin typeface="Arial" panose="020B0604020202020204"/>
                <a:cs typeface="Arial" panose="020B0604020202020204"/>
              </a:rPr>
              <a:t> </a:t>
            </a:r>
            <a:r>
              <a:rPr lang="el-GR" sz="2500" b="1" spc="-90" dirty="0" smtClean="0">
                <a:latin typeface="Arial" panose="020B0604020202020204"/>
                <a:cs typeface="Arial" panose="020B0604020202020204"/>
              </a:rPr>
              <a:t>ΜΕΣΑ</a:t>
            </a:r>
            <a:r>
              <a:rPr sz="2500" b="1" spc="-85" smtClean="0">
                <a:latin typeface="Arial" panose="020B0604020202020204"/>
                <a:cs typeface="Arial" panose="020B0604020202020204"/>
              </a:rPr>
              <a:t> </a:t>
            </a:r>
            <a:r>
              <a:rPr lang="el-GR" sz="2500" b="1" spc="-85" dirty="0" smtClean="0">
                <a:latin typeface="Arial" panose="020B0604020202020204"/>
                <a:cs typeface="Arial" panose="020B0604020202020204"/>
              </a:rPr>
              <a:t>Σ</a:t>
            </a:r>
            <a:r>
              <a:rPr sz="2500" b="1" smtClean="0">
                <a:latin typeface="Arial" panose="020B0604020202020204"/>
                <a:cs typeface="Arial" panose="020B0604020202020204"/>
              </a:rPr>
              <a:t>ΤΟ</a:t>
            </a:r>
            <a:r>
              <a:rPr lang="el-GR" sz="2500" b="1" dirty="0" smtClean="0">
                <a:latin typeface="Arial" panose="020B0604020202020204"/>
                <a:cs typeface="Arial" panose="020B0604020202020204"/>
              </a:rPr>
              <a:t>Ν</a:t>
            </a:r>
            <a:r>
              <a:rPr sz="2500" b="1" spc="-85" smtClean="0">
                <a:latin typeface="Arial" panose="020B0604020202020204"/>
                <a:cs typeface="Arial" panose="020B0604020202020204"/>
              </a:rPr>
              <a:t> </a:t>
            </a:r>
            <a:r>
              <a:rPr sz="2500" b="1" spc="-25" smtClean="0">
                <a:latin typeface="Arial" panose="020B0604020202020204"/>
                <a:cs typeface="Arial" panose="020B0604020202020204"/>
              </a:rPr>
              <a:t>ΚΥΛΙΝΔΡΟ</a:t>
            </a:r>
            <a:r>
              <a:rPr lang="el-GR" sz="2500" b="1" spc="-25" dirty="0" smtClean="0">
                <a:latin typeface="Arial" panose="020B0604020202020204"/>
                <a:cs typeface="Arial" panose="020B0604020202020204"/>
              </a:rPr>
              <a:t> </a:t>
            </a:r>
            <a:r>
              <a:rPr sz="2500" b="1" spc="-80" smtClean="0">
                <a:latin typeface="Arial" panose="020B0604020202020204"/>
                <a:cs typeface="Arial" panose="020B0604020202020204"/>
              </a:rPr>
              <a:t> </a:t>
            </a:r>
            <a:r>
              <a:rPr sz="2500" b="1" spc="-20" dirty="0">
                <a:latin typeface="Arial" panose="020B0604020202020204"/>
                <a:cs typeface="Arial" panose="020B0604020202020204"/>
              </a:rPr>
              <a:t>ΚΑΤΑ </a:t>
            </a:r>
            <a:r>
              <a:rPr sz="2500" b="1" dirty="0">
                <a:latin typeface="Arial" panose="020B0604020202020204"/>
                <a:cs typeface="Arial" panose="020B0604020202020204"/>
              </a:rPr>
              <a:t>ΤΗΝ</a:t>
            </a:r>
            <a:r>
              <a:rPr sz="2500" b="1" spc="-50" dirty="0">
                <a:latin typeface="Arial" panose="020B0604020202020204"/>
                <a:cs typeface="Arial" panose="020B0604020202020204"/>
              </a:rPr>
              <a:t> </a:t>
            </a:r>
            <a:r>
              <a:rPr sz="2500" b="1" dirty="0">
                <a:latin typeface="Arial" panose="020B0604020202020204"/>
                <a:cs typeface="Arial" panose="020B0604020202020204"/>
              </a:rPr>
              <a:t>ΦΑΣΗ</a:t>
            </a:r>
            <a:r>
              <a:rPr sz="2500" b="1" spc="-40" dirty="0">
                <a:latin typeface="Arial" panose="020B0604020202020204"/>
                <a:cs typeface="Arial" panose="020B0604020202020204"/>
              </a:rPr>
              <a:t> </a:t>
            </a:r>
            <a:r>
              <a:rPr sz="2500" b="1" dirty="0">
                <a:latin typeface="Arial" panose="020B0604020202020204"/>
                <a:cs typeface="Arial" panose="020B0604020202020204"/>
              </a:rPr>
              <a:t>ΤΗΣ</a:t>
            </a:r>
            <a:r>
              <a:rPr sz="2500" b="1" spc="-35" dirty="0">
                <a:latin typeface="Arial" panose="020B0604020202020204"/>
                <a:cs typeface="Arial" panose="020B0604020202020204"/>
              </a:rPr>
              <a:t> </a:t>
            </a:r>
            <a:r>
              <a:rPr sz="2500" b="1" dirty="0">
                <a:latin typeface="Arial" panose="020B0604020202020204"/>
                <a:cs typeface="Arial" panose="020B0604020202020204"/>
              </a:rPr>
              <a:t>ΕΙΣΑΓΩΓΗΣ</a:t>
            </a:r>
            <a:r>
              <a:rPr sz="2500" b="1" spc="-30" dirty="0">
                <a:latin typeface="Arial" panose="020B0604020202020204"/>
                <a:cs typeface="Arial" panose="020B0604020202020204"/>
              </a:rPr>
              <a:t> </a:t>
            </a:r>
            <a:r>
              <a:rPr sz="2500" b="1" dirty="0">
                <a:latin typeface="Arial" panose="020B0604020202020204"/>
                <a:cs typeface="Arial" panose="020B0604020202020204"/>
              </a:rPr>
              <a:t>Ή</a:t>
            </a:r>
            <a:r>
              <a:rPr sz="2500" b="1" spc="-45" dirty="0">
                <a:latin typeface="Arial" panose="020B0604020202020204"/>
                <a:cs typeface="Arial" panose="020B0604020202020204"/>
              </a:rPr>
              <a:t> </a:t>
            </a:r>
            <a:r>
              <a:rPr sz="2500" b="1">
                <a:latin typeface="Arial" panose="020B0604020202020204"/>
                <a:cs typeface="Arial" panose="020B0604020202020204"/>
              </a:rPr>
              <a:t>ΤΗΣ</a:t>
            </a:r>
            <a:r>
              <a:rPr sz="2500" b="1" spc="-25">
                <a:latin typeface="Arial" panose="020B0604020202020204"/>
                <a:cs typeface="Arial" panose="020B0604020202020204"/>
              </a:rPr>
              <a:t> </a:t>
            </a:r>
            <a:r>
              <a:rPr sz="2500" b="1" spc="-10" smtClean="0">
                <a:latin typeface="Arial" panose="020B0604020202020204"/>
                <a:cs typeface="Arial" panose="020B0604020202020204"/>
              </a:rPr>
              <a:t>ΣΥΜΠΙΕΣ</a:t>
            </a:r>
            <a:r>
              <a:rPr lang="el-GR" sz="2500" b="1" spc="-10" dirty="0" smtClean="0">
                <a:latin typeface="Arial" panose="020B0604020202020204"/>
                <a:cs typeface="Arial" panose="020B0604020202020204"/>
              </a:rPr>
              <a:t>Η</a:t>
            </a:r>
            <a:r>
              <a:rPr sz="2500" b="1" spc="-10" smtClean="0">
                <a:latin typeface="Arial" panose="020B0604020202020204"/>
                <a:cs typeface="Arial" panose="020B0604020202020204"/>
              </a:rPr>
              <a:t>Σ</a:t>
            </a:r>
            <a:r>
              <a:rPr sz="2000" b="1" spc="-10" dirty="0">
                <a:solidFill>
                  <a:srgbClr val="FF0000"/>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(ΑΡΚΕΤΑ</a:t>
            </a:r>
            <a:r>
              <a:rPr sz="2000" b="1" spc="-2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ΠΙΟ</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ΝΩΡΙΣ</a:t>
            </a:r>
            <a:r>
              <a:rPr sz="2000" b="1" spc="-10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ΑΠΟ</a:t>
            </a:r>
            <a:r>
              <a:rPr sz="2000" b="1" spc="-2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ΤΗΝ</a:t>
            </a:r>
            <a:r>
              <a:rPr sz="2000" b="1" spc="-25"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ΕΝΑΥΣΗ</a:t>
            </a:r>
            <a:r>
              <a:rPr sz="2000" b="1" spc="-2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ΩΣΤΕ</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ΝΑ</a:t>
            </a:r>
            <a:r>
              <a:rPr sz="2000" b="1" spc="-3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ΠΕΤΥΧΕΙ</a:t>
            </a:r>
            <a:r>
              <a:rPr sz="2000" b="1" spc="-30"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ΠΛΗΡΗ </a:t>
            </a:r>
            <a:r>
              <a:rPr sz="2000" b="1" dirty="0">
                <a:solidFill>
                  <a:srgbClr val="0000FF"/>
                </a:solidFill>
                <a:latin typeface="Arial" panose="020B0604020202020204"/>
                <a:cs typeface="Arial" panose="020B0604020202020204"/>
              </a:rPr>
              <a:t>ΕΞΑΕΡΩΣΗ</a:t>
            </a:r>
            <a:r>
              <a:rPr sz="2000" b="1" spc="-65" dirty="0">
                <a:solidFill>
                  <a:srgbClr val="0000FF"/>
                </a:solidFill>
                <a:latin typeface="Arial" panose="020B0604020202020204"/>
                <a:cs typeface="Arial" panose="020B0604020202020204"/>
              </a:rPr>
              <a:t> </a:t>
            </a:r>
            <a:r>
              <a:rPr sz="2000" b="1" dirty="0">
                <a:solidFill>
                  <a:srgbClr val="0000FF"/>
                </a:solidFill>
                <a:latin typeface="Arial" panose="020B0604020202020204"/>
                <a:cs typeface="Arial" panose="020B0604020202020204"/>
              </a:rPr>
              <a:t>ΤΟΥ</a:t>
            </a:r>
            <a:r>
              <a:rPr sz="2000" b="1" spc="-65" dirty="0">
                <a:solidFill>
                  <a:srgbClr val="0000FF"/>
                </a:solidFill>
                <a:latin typeface="Arial" panose="020B0604020202020204"/>
                <a:cs typeface="Arial" panose="020B0604020202020204"/>
              </a:rPr>
              <a:t> </a:t>
            </a:r>
            <a:r>
              <a:rPr sz="2000" b="1" spc="-10" dirty="0">
                <a:solidFill>
                  <a:srgbClr val="0000FF"/>
                </a:solidFill>
                <a:latin typeface="Arial" panose="020B0604020202020204"/>
                <a:cs typeface="Arial" panose="020B0604020202020204"/>
              </a:rPr>
              <a:t>ΚΑΥΣΙΜΟΥ)</a:t>
            </a:r>
            <a:endParaRPr sz="2000">
              <a:latin typeface="Arial" panose="020B0604020202020204"/>
              <a:cs typeface="Arial" panose="020B0604020202020204"/>
            </a:endParaRPr>
          </a:p>
          <a:p>
            <a:pPr>
              <a:lnSpc>
                <a:spcPct val="100000"/>
              </a:lnSpc>
            </a:pPr>
            <a:endParaRPr sz="2200">
              <a:latin typeface="Arial" panose="020B0604020202020204"/>
              <a:cs typeface="Arial" panose="020B0604020202020204"/>
            </a:endParaRPr>
          </a:p>
          <a:p>
            <a:pPr marL="342900" algn="just">
              <a:lnSpc>
                <a:spcPct val="100000"/>
              </a:lnSpc>
              <a:spcBef>
                <a:spcPts val="1315"/>
              </a:spcBef>
            </a:pPr>
            <a:r>
              <a:rPr sz="2400" b="1" spc="-85" smtClean="0">
                <a:latin typeface="Arial" panose="020B0604020202020204"/>
                <a:cs typeface="Arial" panose="020B0604020202020204"/>
              </a:rPr>
              <a:t>ΑΥΤ</a:t>
            </a:r>
            <a:r>
              <a:rPr lang="el-GR" sz="2400" b="1" spc="-85" dirty="0" smtClean="0">
                <a:latin typeface="Arial" panose="020B0604020202020204"/>
                <a:cs typeface="Arial" panose="020B0604020202020204"/>
              </a:rPr>
              <a:t>Ά </a:t>
            </a:r>
            <a:r>
              <a:rPr sz="2400" b="1" spc="-55" smtClean="0">
                <a:latin typeface="Arial" panose="020B0604020202020204"/>
                <a:cs typeface="Arial" panose="020B0604020202020204"/>
              </a:rPr>
              <a:t> </a:t>
            </a:r>
            <a:r>
              <a:rPr sz="2400" b="1" spc="-20">
                <a:latin typeface="Arial" panose="020B0604020202020204"/>
                <a:cs typeface="Arial" panose="020B0604020202020204"/>
              </a:rPr>
              <a:t>ΕΦΑΡΜΟΖΟΝΤΑΙ</a:t>
            </a:r>
            <a:r>
              <a:rPr sz="2400" b="1" spc="-50">
                <a:latin typeface="Arial" panose="020B0604020202020204"/>
                <a:cs typeface="Arial" panose="020B0604020202020204"/>
              </a:rPr>
              <a:t> </a:t>
            </a:r>
            <a:r>
              <a:rPr lang="el-GR" sz="2400" b="1" spc="-50" dirty="0" smtClean="0">
                <a:latin typeface="Arial" panose="020B0604020202020204"/>
                <a:cs typeface="Arial" panose="020B0604020202020204"/>
              </a:rPr>
              <a:t> </a:t>
            </a:r>
            <a:r>
              <a:rPr sz="2400" b="1" smtClean="0">
                <a:latin typeface="Arial" panose="020B0604020202020204"/>
                <a:cs typeface="Arial" panose="020B0604020202020204"/>
              </a:rPr>
              <a:t>ΣΕ</a:t>
            </a:r>
            <a:r>
              <a:rPr sz="2400" b="1" spc="-40" smtClean="0">
                <a:latin typeface="Arial" panose="020B0604020202020204"/>
                <a:cs typeface="Arial" panose="020B0604020202020204"/>
              </a:rPr>
              <a:t> </a:t>
            </a:r>
            <a:r>
              <a:rPr sz="2400" b="1" u="sng" dirty="0">
                <a:solidFill>
                  <a:srgbClr val="0000CC"/>
                </a:solidFill>
                <a:uFill>
                  <a:solidFill>
                    <a:srgbClr val="0000CC"/>
                  </a:solidFill>
                </a:uFill>
                <a:latin typeface="Arial" panose="020B0604020202020204"/>
                <a:cs typeface="Arial" panose="020B0604020202020204"/>
              </a:rPr>
              <a:t>ΒΕΝΖΙΝΟΚΙΝΗΤΗΡΕΣ</a:t>
            </a:r>
            <a:r>
              <a:rPr sz="2400" b="1" spc="-35" dirty="0">
                <a:solidFill>
                  <a:srgbClr val="0000CC"/>
                </a:solidFill>
                <a:latin typeface="Arial" panose="020B0604020202020204"/>
                <a:cs typeface="Arial" panose="020B0604020202020204"/>
              </a:rPr>
              <a:t> </a:t>
            </a:r>
            <a:r>
              <a:rPr sz="2400" b="1" spc="-25" dirty="0">
                <a:solidFill>
                  <a:srgbClr val="0000CC"/>
                </a:solidFill>
                <a:latin typeface="Arial" panose="020B0604020202020204"/>
                <a:cs typeface="Arial" panose="020B0604020202020204"/>
              </a:rPr>
              <a:t>!!</a:t>
            </a:r>
            <a:endParaRPr sz="2400">
              <a:latin typeface="Arial" panose="020B0604020202020204"/>
              <a:cs typeface="Arial" panose="020B0604020202020204"/>
            </a:endParaRPr>
          </a:p>
        </p:txBody>
      </p:sp>
      <p:grpSp>
        <p:nvGrpSpPr>
          <p:cNvPr id="3" name="object 3"/>
          <p:cNvGrpSpPr/>
          <p:nvPr/>
        </p:nvGrpSpPr>
        <p:grpSpPr>
          <a:xfrm>
            <a:off x="491430" y="53280"/>
            <a:ext cx="8250555" cy="817244"/>
            <a:chOff x="491430" y="53280"/>
            <a:chExt cx="8250555" cy="817244"/>
          </a:xfrm>
        </p:grpSpPr>
        <p:sp>
          <p:nvSpPr>
            <p:cNvPr id="4" name="object 4"/>
            <p:cNvSpPr/>
            <p:nvPr/>
          </p:nvSpPr>
          <p:spPr>
            <a:xfrm>
              <a:off x="504190" y="66040"/>
              <a:ext cx="8224520" cy="791210"/>
            </a:xfrm>
            <a:custGeom>
              <a:avLst/>
              <a:gdLst/>
              <a:ahLst/>
              <a:cxnLst/>
              <a:rect l="l" t="t" r="r" b="b"/>
              <a:pathLst>
                <a:path w="8224520" h="791210">
                  <a:moveTo>
                    <a:pt x="8106409" y="0"/>
                  </a:moveTo>
                  <a:lnTo>
                    <a:pt x="118109" y="0"/>
                  </a:lnTo>
                  <a:lnTo>
                    <a:pt x="111759" y="1269"/>
                  </a:lnTo>
                  <a:lnTo>
                    <a:pt x="104139" y="2539"/>
                  </a:lnTo>
                  <a:lnTo>
                    <a:pt x="97789" y="3809"/>
                  </a:lnTo>
                  <a:lnTo>
                    <a:pt x="91439" y="6350"/>
                  </a:lnTo>
                  <a:lnTo>
                    <a:pt x="85089" y="7619"/>
                  </a:lnTo>
                  <a:lnTo>
                    <a:pt x="78739" y="11429"/>
                  </a:lnTo>
                  <a:lnTo>
                    <a:pt x="66039" y="16509"/>
                  </a:lnTo>
                  <a:lnTo>
                    <a:pt x="59689" y="20319"/>
                  </a:lnTo>
                  <a:lnTo>
                    <a:pt x="54609" y="24129"/>
                  </a:lnTo>
                  <a:lnTo>
                    <a:pt x="49529" y="29209"/>
                  </a:lnTo>
                  <a:lnTo>
                    <a:pt x="43179" y="33019"/>
                  </a:lnTo>
                  <a:lnTo>
                    <a:pt x="38100" y="38100"/>
                  </a:lnTo>
                  <a:lnTo>
                    <a:pt x="34289" y="43179"/>
                  </a:lnTo>
                  <a:lnTo>
                    <a:pt x="29209" y="48259"/>
                  </a:lnTo>
                  <a:lnTo>
                    <a:pt x="25400" y="53339"/>
                  </a:lnTo>
                  <a:lnTo>
                    <a:pt x="21589" y="59689"/>
                  </a:lnTo>
                  <a:lnTo>
                    <a:pt x="17779" y="64769"/>
                  </a:lnTo>
                  <a:lnTo>
                    <a:pt x="13969" y="71119"/>
                  </a:lnTo>
                  <a:lnTo>
                    <a:pt x="6350" y="90169"/>
                  </a:lnTo>
                  <a:lnTo>
                    <a:pt x="5079" y="96519"/>
                  </a:lnTo>
                  <a:lnTo>
                    <a:pt x="2539" y="104139"/>
                  </a:lnTo>
                  <a:lnTo>
                    <a:pt x="2539" y="110489"/>
                  </a:lnTo>
                  <a:lnTo>
                    <a:pt x="1269" y="118109"/>
                  </a:lnTo>
                  <a:lnTo>
                    <a:pt x="0" y="124459"/>
                  </a:lnTo>
                  <a:lnTo>
                    <a:pt x="0" y="666749"/>
                  </a:lnTo>
                  <a:lnTo>
                    <a:pt x="1269" y="674369"/>
                  </a:lnTo>
                  <a:lnTo>
                    <a:pt x="2539" y="680719"/>
                  </a:lnTo>
                  <a:lnTo>
                    <a:pt x="2539" y="687069"/>
                  </a:lnTo>
                  <a:lnTo>
                    <a:pt x="5079" y="694689"/>
                  </a:lnTo>
                  <a:lnTo>
                    <a:pt x="6350" y="701039"/>
                  </a:lnTo>
                  <a:lnTo>
                    <a:pt x="13969" y="720089"/>
                  </a:lnTo>
                  <a:lnTo>
                    <a:pt x="17779" y="726439"/>
                  </a:lnTo>
                  <a:lnTo>
                    <a:pt x="21589" y="731519"/>
                  </a:lnTo>
                  <a:lnTo>
                    <a:pt x="25400" y="737869"/>
                  </a:lnTo>
                  <a:lnTo>
                    <a:pt x="29209" y="742949"/>
                  </a:lnTo>
                  <a:lnTo>
                    <a:pt x="39369" y="753109"/>
                  </a:lnTo>
                  <a:lnTo>
                    <a:pt x="43179" y="758189"/>
                  </a:lnTo>
                  <a:lnTo>
                    <a:pt x="49529" y="761999"/>
                  </a:lnTo>
                  <a:lnTo>
                    <a:pt x="59689" y="769619"/>
                  </a:lnTo>
                  <a:lnTo>
                    <a:pt x="72389" y="777239"/>
                  </a:lnTo>
                  <a:lnTo>
                    <a:pt x="97789" y="787399"/>
                  </a:lnTo>
                  <a:lnTo>
                    <a:pt x="104139" y="788669"/>
                  </a:lnTo>
                  <a:lnTo>
                    <a:pt x="111759" y="789939"/>
                  </a:lnTo>
                  <a:lnTo>
                    <a:pt x="118109" y="791209"/>
                  </a:lnTo>
                  <a:lnTo>
                    <a:pt x="8106409" y="791209"/>
                  </a:lnTo>
                  <a:lnTo>
                    <a:pt x="8114030" y="789939"/>
                  </a:lnTo>
                  <a:lnTo>
                    <a:pt x="8120380" y="788669"/>
                  </a:lnTo>
                  <a:lnTo>
                    <a:pt x="8128000" y="787399"/>
                  </a:lnTo>
                  <a:lnTo>
                    <a:pt x="8153400" y="777239"/>
                  </a:lnTo>
                  <a:lnTo>
                    <a:pt x="8159750" y="773429"/>
                  </a:lnTo>
                  <a:lnTo>
                    <a:pt x="8164830" y="769619"/>
                  </a:lnTo>
                  <a:lnTo>
                    <a:pt x="8171180" y="765809"/>
                  </a:lnTo>
                  <a:lnTo>
                    <a:pt x="8181339" y="758189"/>
                  </a:lnTo>
                  <a:lnTo>
                    <a:pt x="8191500" y="748029"/>
                  </a:lnTo>
                  <a:lnTo>
                    <a:pt x="8195309" y="742949"/>
                  </a:lnTo>
                  <a:lnTo>
                    <a:pt x="8199119" y="736599"/>
                  </a:lnTo>
                  <a:lnTo>
                    <a:pt x="8202930" y="731519"/>
                  </a:lnTo>
                  <a:lnTo>
                    <a:pt x="8206739" y="725169"/>
                  </a:lnTo>
                  <a:lnTo>
                    <a:pt x="8210550" y="720089"/>
                  </a:lnTo>
                  <a:lnTo>
                    <a:pt x="8215630" y="707389"/>
                  </a:lnTo>
                  <a:lnTo>
                    <a:pt x="8218169" y="699769"/>
                  </a:lnTo>
                  <a:lnTo>
                    <a:pt x="8220709" y="693419"/>
                  </a:lnTo>
                  <a:lnTo>
                    <a:pt x="8223250" y="680719"/>
                  </a:lnTo>
                  <a:lnTo>
                    <a:pt x="8224519" y="673099"/>
                  </a:lnTo>
                  <a:lnTo>
                    <a:pt x="8224519" y="118109"/>
                  </a:lnTo>
                  <a:lnTo>
                    <a:pt x="8223250" y="110489"/>
                  </a:lnTo>
                  <a:lnTo>
                    <a:pt x="8221980" y="104139"/>
                  </a:lnTo>
                  <a:lnTo>
                    <a:pt x="8220709" y="96519"/>
                  </a:lnTo>
                  <a:lnTo>
                    <a:pt x="8210550" y="71119"/>
                  </a:lnTo>
                  <a:lnTo>
                    <a:pt x="8206739" y="64769"/>
                  </a:lnTo>
                  <a:lnTo>
                    <a:pt x="8202930" y="59689"/>
                  </a:lnTo>
                  <a:lnTo>
                    <a:pt x="8199119" y="53339"/>
                  </a:lnTo>
                  <a:lnTo>
                    <a:pt x="8191500" y="43179"/>
                  </a:lnTo>
                  <a:lnTo>
                    <a:pt x="8181339" y="33019"/>
                  </a:lnTo>
                  <a:lnTo>
                    <a:pt x="8176259" y="29209"/>
                  </a:lnTo>
                  <a:lnTo>
                    <a:pt x="8169909" y="24129"/>
                  </a:lnTo>
                  <a:lnTo>
                    <a:pt x="8164830" y="20319"/>
                  </a:lnTo>
                  <a:lnTo>
                    <a:pt x="8158480" y="16509"/>
                  </a:lnTo>
                  <a:lnTo>
                    <a:pt x="8152130" y="13969"/>
                  </a:lnTo>
                  <a:lnTo>
                    <a:pt x="8147050" y="11429"/>
                  </a:lnTo>
                  <a:lnTo>
                    <a:pt x="8140700" y="7619"/>
                  </a:lnTo>
                  <a:lnTo>
                    <a:pt x="8133080" y="6350"/>
                  </a:lnTo>
                  <a:lnTo>
                    <a:pt x="8126730" y="3809"/>
                  </a:lnTo>
                  <a:lnTo>
                    <a:pt x="8114030" y="1269"/>
                  </a:lnTo>
                  <a:lnTo>
                    <a:pt x="8106409" y="0"/>
                  </a:lnTo>
                  <a:close/>
                </a:path>
              </a:pathLst>
            </a:custGeom>
            <a:solidFill>
              <a:srgbClr val="009933"/>
            </a:solidFill>
          </p:spPr>
          <p:txBody>
            <a:bodyPr wrap="square" lIns="0" tIns="0" rIns="0" bIns="0" rtlCol="0"/>
            <a:lstStyle/>
            <a:p/>
          </p:txBody>
        </p:sp>
        <p:sp>
          <p:nvSpPr>
            <p:cNvPr id="5" name="object 5"/>
            <p:cNvSpPr/>
            <p:nvPr/>
          </p:nvSpPr>
          <p:spPr>
            <a:xfrm>
              <a:off x="504190" y="66040"/>
              <a:ext cx="8224520" cy="791210"/>
            </a:xfrm>
            <a:custGeom>
              <a:avLst/>
              <a:gdLst/>
              <a:ahLst/>
              <a:cxnLst/>
              <a:rect l="l" t="t" r="r" b="b"/>
              <a:pathLst>
                <a:path w="8224520" h="791210">
                  <a:moveTo>
                    <a:pt x="0" y="130809"/>
                  </a:moveTo>
                  <a:lnTo>
                    <a:pt x="0" y="124459"/>
                  </a:lnTo>
                  <a:lnTo>
                    <a:pt x="1269" y="118109"/>
                  </a:lnTo>
                  <a:lnTo>
                    <a:pt x="2539" y="110489"/>
                  </a:lnTo>
                  <a:lnTo>
                    <a:pt x="2539" y="104139"/>
                  </a:lnTo>
                  <a:lnTo>
                    <a:pt x="5079" y="96519"/>
                  </a:lnTo>
                  <a:lnTo>
                    <a:pt x="6350" y="90169"/>
                  </a:lnTo>
                  <a:lnTo>
                    <a:pt x="8889" y="83819"/>
                  </a:lnTo>
                  <a:lnTo>
                    <a:pt x="11429" y="77469"/>
                  </a:lnTo>
                  <a:lnTo>
                    <a:pt x="13969" y="71119"/>
                  </a:lnTo>
                  <a:lnTo>
                    <a:pt x="17779" y="64769"/>
                  </a:lnTo>
                  <a:lnTo>
                    <a:pt x="21589" y="59689"/>
                  </a:lnTo>
                  <a:lnTo>
                    <a:pt x="25400" y="53339"/>
                  </a:lnTo>
                  <a:lnTo>
                    <a:pt x="29209" y="48259"/>
                  </a:lnTo>
                  <a:lnTo>
                    <a:pt x="34289" y="43179"/>
                  </a:lnTo>
                  <a:lnTo>
                    <a:pt x="38100" y="38100"/>
                  </a:lnTo>
                  <a:lnTo>
                    <a:pt x="43179" y="33019"/>
                  </a:lnTo>
                  <a:lnTo>
                    <a:pt x="49529" y="29209"/>
                  </a:lnTo>
                  <a:lnTo>
                    <a:pt x="54609" y="24129"/>
                  </a:lnTo>
                  <a:lnTo>
                    <a:pt x="59689" y="20319"/>
                  </a:lnTo>
                  <a:lnTo>
                    <a:pt x="66039" y="16509"/>
                  </a:lnTo>
                  <a:lnTo>
                    <a:pt x="72389" y="13969"/>
                  </a:lnTo>
                  <a:lnTo>
                    <a:pt x="78739" y="11429"/>
                  </a:lnTo>
                  <a:lnTo>
                    <a:pt x="85089" y="7619"/>
                  </a:lnTo>
                  <a:lnTo>
                    <a:pt x="91439" y="6350"/>
                  </a:lnTo>
                  <a:lnTo>
                    <a:pt x="97789" y="3809"/>
                  </a:lnTo>
                  <a:lnTo>
                    <a:pt x="104139" y="2539"/>
                  </a:lnTo>
                  <a:lnTo>
                    <a:pt x="111759" y="1269"/>
                  </a:lnTo>
                  <a:lnTo>
                    <a:pt x="118109" y="0"/>
                  </a:lnTo>
                  <a:lnTo>
                    <a:pt x="124459" y="0"/>
                  </a:lnTo>
                  <a:lnTo>
                    <a:pt x="8092439" y="0"/>
                  </a:lnTo>
                  <a:lnTo>
                    <a:pt x="8106409" y="0"/>
                  </a:lnTo>
                  <a:lnTo>
                    <a:pt x="8114030" y="1269"/>
                  </a:lnTo>
                  <a:lnTo>
                    <a:pt x="8120380" y="2539"/>
                  </a:lnTo>
                  <a:lnTo>
                    <a:pt x="8126730" y="3809"/>
                  </a:lnTo>
                  <a:lnTo>
                    <a:pt x="8133080" y="6350"/>
                  </a:lnTo>
                  <a:lnTo>
                    <a:pt x="8140700" y="7619"/>
                  </a:lnTo>
                  <a:lnTo>
                    <a:pt x="8147050" y="11429"/>
                  </a:lnTo>
                  <a:lnTo>
                    <a:pt x="8152130" y="13969"/>
                  </a:lnTo>
                  <a:lnTo>
                    <a:pt x="8158480" y="16509"/>
                  </a:lnTo>
                  <a:lnTo>
                    <a:pt x="8164830" y="20319"/>
                  </a:lnTo>
                  <a:lnTo>
                    <a:pt x="8169909" y="24129"/>
                  </a:lnTo>
                  <a:lnTo>
                    <a:pt x="8176259" y="29209"/>
                  </a:lnTo>
                  <a:lnTo>
                    <a:pt x="8181339" y="33019"/>
                  </a:lnTo>
                  <a:lnTo>
                    <a:pt x="8186419" y="38100"/>
                  </a:lnTo>
                  <a:lnTo>
                    <a:pt x="8191500" y="43179"/>
                  </a:lnTo>
                  <a:lnTo>
                    <a:pt x="8195309" y="48259"/>
                  </a:lnTo>
                  <a:lnTo>
                    <a:pt x="8199119" y="53339"/>
                  </a:lnTo>
                  <a:lnTo>
                    <a:pt x="8202930" y="59689"/>
                  </a:lnTo>
                  <a:lnTo>
                    <a:pt x="8206739" y="64769"/>
                  </a:lnTo>
                  <a:lnTo>
                    <a:pt x="8210550" y="71119"/>
                  </a:lnTo>
                  <a:lnTo>
                    <a:pt x="8213089" y="77469"/>
                  </a:lnTo>
                  <a:lnTo>
                    <a:pt x="8215630" y="83819"/>
                  </a:lnTo>
                  <a:lnTo>
                    <a:pt x="8218169" y="90169"/>
                  </a:lnTo>
                  <a:lnTo>
                    <a:pt x="8220709" y="96519"/>
                  </a:lnTo>
                  <a:lnTo>
                    <a:pt x="8221980" y="104139"/>
                  </a:lnTo>
                  <a:lnTo>
                    <a:pt x="8223250" y="110489"/>
                  </a:lnTo>
                  <a:lnTo>
                    <a:pt x="8224519" y="118109"/>
                  </a:lnTo>
                  <a:lnTo>
                    <a:pt x="8224519" y="124459"/>
                  </a:lnTo>
                  <a:lnTo>
                    <a:pt x="8224519" y="130809"/>
                  </a:lnTo>
                  <a:lnTo>
                    <a:pt x="8224519" y="659129"/>
                  </a:lnTo>
                  <a:lnTo>
                    <a:pt x="8224519" y="666749"/>
                  </a:lnTo>
                  <a:lnTo>
                    <a:pt x="8224519" y="673099"/>
                  </a:lnTo>
                  <a:lnTo>
                    <a:pt x="8223250" y="680719"/>
                  </a:lnTo>
                  <a:lnTo>
                    <a:pt x="8221980" y="687069"/>
                  </a:lnTo>
                  <a:lnTo>
                    <a:pt x="8220709" y="693419"/>
                  </a:lnTo>
                  <a:lnTo>
                    <a:pt x="8218169" y="699769"/>
                  </a:lnTo>
                  <a:lnTo>
                    <a:pt x="8215630" y="707389"/>
                  </a:lnTo>
                  <a:lnTo>
                    <a:pt x="8213089" y="713739"/>
                  </a:lnTo>
                  <a:lnTo>
                    <a:pt x="8210550" y="720089"/>
                  </a:lnTo>
                  <a:lnTo>
                    <a:pt x="8206739" y="725169"/>
                  </a:lnTo>
                  <a:lnTo>
                    <a:pt x="8202930" y="731519"/>
                  </a:lnTo>
                  <a:lnTo>
                    <a:pt x="8199119" y="736599"/>
                  </a:lnTo>
                  <a:lnTo>
                    <a:pt x="8195309" y="742949"/>
                  </a:lnTo>
                  <a:lnTo>
                    <a:pt x="8191500" y="748029"/>
                  </a:lnTo>
                  <a:lnTo>
                    <a:pt x="8186419" y="753109"/>
                  </a:lnTo>
                  <a:lnTo>
                    <a:pt x="8181339" y="758189"/>
                  </a:lnTo>
                  <a:lnTo>
                    <a:pt x="8176259" y="761999"/>
                  </a:lnTo>
                  <a:lnTo>
                    <a:pt x="8171180" y="765809"/>
                  </a:lnTo>
                  <a:lnTo>
                    <a:pt x="8164830" y="769619"/>
                  </a:lnTo>
                  <a:lnTo>
                    <a:pt x="8159750" y="773429"/>
                  </a:lnTo>
                  <a:lnTo>
                    <a:pt x="8153400" y="777239"/>
                  </a:lnTo>
                  <a:lnTo>
                    <a:pt x="8147050" y="779779"/>
                  </a:lnTo>
                  <a:lnTo>
                    <a:pt x="8140700" y="782319"/>
                  </a:lnTo>
                  <a:lnTo>
                    <a:pt x="8134350" y="784859"/>
                  </a:lnTo>
                  <a:lnTo>
                    <a:pt x="8128000" y="787399"/>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399"/>
                  </a:lnTo>
                  <a:lnTo>
                    <a:pt x="91439" y="784859"/>
                  </a:lnTo>
                  <a:lnTo>
                    <a:pt x="85089" y="782319"/>
                  </a:lnTo>
                  <a:lnTo>
                    <a:pt x="54609" y="765809"/>
                  </a:lnTo>
                  <a:lnTo>
                    <a:pt x="49529" y="761999"/>
                  </a:lnTo>
                  <a:lnTo>
                    <a:pt x="43179" y="758189"/>
                  </a:lnTo>
                  <a:lnTo>
                    <a:pt x="39369" y="753109"/>
                  </a:lnTo>
                  <a:lnTo>
                    <a:pt x="34289" y="748029"/>
                  </a:lnTo>
                  <a:lnTo>
                    <a:pt x="29209" y="742949"/>
                  </a:lnTo>
                  <a:lnTo>
                    <a:pt x="25400" y="737869"/>
                  </a:lnTo>
                  <a:lnTo>
                    <a:pt x="21589" y="731519"/>
                  </a:lnTo>
                  <a:lnTo>
                    <a:pt x="17779" y="726439"/>
                  </a:lnTo>
                  <a:lnTo>
                    <a:pt x="13969" y="720089"/>
                  </a:lnTo>
                  <a:lnTo>
                    <a:pt x="11429" y="713739"/>
                  </a:lnTo>
                  <a:lnTo>
                    <a:pt x="8889" y="707389"/>
                  </a:lnTo>
                  <a:lnTo>
                    <a:pt x="6350" y="701039"/>
                  </a:lnTo>
                  <a:lnTo>
                    <a:pt x="5079" y="694689"/>
                  </a:lnTo>
                  <a:lnTo>
                    <a:pt x="2539" y="687069"/>
                  </a:lnTo>
                  <a:lnTo>
                    <a:pt x="2539" y="680719"/>
                  </a:lnTo>
                  <a:lnTo>
                    <a:pt x="1269" y="674369"/>
                  </a:lnTo>
                  <a:lnTo>
                    <a:pt x="0" y="666749"/>
                  </a:lnTo>
                  <a:lnTo>
                    <a:pt x="0" y="660399"/>
                  </a:lnTo>
                  <a:lnTo>
                    <a:pt x="0" y="130809"/>
                  </a:lnTo>
                  <a:close/>
                </a:path>
              </a:pathLst>
            </a:custGeom>
            <a:ln w="25518">
              <a:solidFill>
                <a:srgbClr val="FFFFFF"/>
              </a:solidFill>
            </a:ln>
          </p:spPr>
          <p:txBody>
            <a:bodyPr wrap="square" lIns="0" tIns="0" rIns="0" bIns="0" rtlCol="0"/>
            <a:lstStyle/>
            <a:p/>
          </p:txBody>
        </p:sp>
        <p:sp>
          <p:nvSpPr>
            <p:cNvPr id="6" name="object 6"/>
            <p:cNvSpPr/>
            <p:nvPr/>
          </p:nvSpPr>
          <p:spPr>
            <a:xfrm>
              <a:off x="491426" y="5328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6085"/>
          </a:xfrm>
          <a:prstGeom prst="rect">
            <a:avLst/>
          </a:prstGeom>
        </p:spPr>
        <p:txBody>
          <a:bodyPr vert="horz" wrap="square" lIns="0" tIns="191770" rIns="0" bIns="0" rtlCol="0">
            <a:spAutoFit/>
          </a:bodyPr>
          <a:lstStyle/>
          <a:p>
            <a:pPr marL="2851785">
              <a:lnSpc>
                <a:spcPct val="100000"/>
              </a:lnSpc>
              <a:spcBef>
                <a:spcPts val="100"/>
              </a:spcBef>
            </a:pPr>
            <a:r>
              <a:rPr sz="3200" b="0" u="none" spc="-20" smtClean="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Εισαγωγή</a:t>
            </a:r>
            <a:endParaRPr sz="3200">
              <a:latin typeface="Calibri" panose="020F0502020204030204"/>
              <a:cs typeface="Calibri" panose="020F0502020204030204"/>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365759" y="1008379"/>
            <a:ext cx="8411210" cy="5419725"/>
          </a:xfrm>
          <a:prstGeom prst="rect">
            <a:avLst/>
          </a:prstGeom>
        </p:spPr>
        <p:txBody>
          <a:bodyPr vert="horz" wrap="square" lIns="0" tIns="6350" rIns="0" bIns="0" rtlCol="0">
            <a:spAutoFit/>
          </a:bodyPr>
          <a:lstStyle/>
          <a:p>
            <a:pPr marL="12700" marR="414655">
              <a:lnSpc>
                <a:spcPct val="102000"/>
              </a:lnSpc>
              <a:spcBef>
                <a:spcPts val="50"/>
              </a:spcBef>
            </a:pPr>
            <a:r>
              <a:rPr sz="2400" b="1" dirty="0">
                <a:latin typeface="Calibri" panose="020F0502020204030204"/>
                <a:cs typeface="Calibri" panose="020F0502020204030204"/>
              </a:rPr>
              <a:t>ΟΙ</a:t>
            </a:r>
            <a:r>
              <a:rPr sz="2400" b="1" spc="-75" dirty="0">
                <a:latin typeface="Calibri" panose="020F0502020204030204"/>
                <a:cs typeface="Calibri" panose="020F0502020204030204"/>
              </a:rPr>
              <a:t> </a:t>
            </a:r>
            <a:r>
              <a:rPr sz="2400" b="1" i="1" spc="-20" dirty="0">
                <a:solidFill>
                  <a:srgbClr val="0000FF"/>
                </a:solidFill>
                <a:latin typeface="Calibri" panose="020F0502020204030204"/>
                <a:cs typeface="Calibri" panose="020F0502020204030204"/>
              </a:rPr>
              <a:t>ΑΝΤΛΙΕΣ</a:t>
            </a:r>
            <a:r>
              <a:rPr sz="2400" b="1" i="1" spc="-50" dirty="0">
                <a:solidFill>
                  <a:srgbClr val="0000FF"/>
                </a:solidFill>
                <a:latin typeface="Calibri" panose="020F0502020204030204"/>
                <a:cs typeface="Calibri" panose="020F0502020204030204"/>
              </a:rPr>
              <a:t> </a:t>
            </a:r>
            <a:r>
              <a:rPr sz="2400" b="1" i="1" dirty="0">
                <a:solidFill>
                  <a:srgbClr val="0000FF"/>
                </a:solidFill>
                <a:latin typeface="Calibri" panose="020F0502020204030204"/>
                <a:cs typeface="Calibri" panose="020F0502020204030204"/>
              </a:rPr>
              <a:t>ΔΙΠΛΟΥ</a:t>
            </a:r>
            <a:r>
              <a:rPr sz="2400" b="1" i="1" spc="-55" dirty="0">
                <a:solidFill>
                  <a:srgbClr val="0000FF"/>
                </a:solidFill>
                <a:latin typeface="Calibri" panose="020F0502020204030204"/>
                <a:cs typeface="Calibri" panose="020F0502020204030204"/>
              </a:rPr>
              <a:t> </a:t>
            </a:r>
            <a:r>
              <a:rPr sz="2400" b="1" i="1" spc="-30" dirty="0">
                <a:solidFill>
                  <a:srgbClr val="0000FF"/>
                </a:solidFill>
                <a:latin typeface="Calibri" panose="020F0502020204030204"/>
                <a:cs typeface="Calibri" panose="020F0502020204030204"/>
              </a:rPr>
              <a:t>ΒΥΘΙΣΜΑΤΟΣ </a:t>
            </a:r>
            <a:r>
              <a:rPr sz="2400" b="1" spc="-20" dirty="0">
                <a:latin typeface="Calibri" panose="020F0502020204030204"/>
                <a:cs typeface="Calibri" panose="020F0502020204030204"/>
              </a:rPr>
              <a:t>ΧΡΗΣΙΜΟΠΟΙΟΥΝΤΑΙ</a:t>
            </a:r>
            <a:r>
              <a:rPr sz="2400" b="1" spc="-50" dirty="0">
                <a:latin typeface="Calibri" panose="020F0502020204030204"/>
                <a:cs typeface="Calibri" panose="020F0502020204030204"/>
              </a:rPr>
              <a:t> </a:t>
            </a:r>
            <a:r>
              <a:rPr sz="2400" b="1" dirty="0">
                <a:latin typeface="Calibri" panose="020F0502020204030204"/>
                <a:cs typeface="Calibri" panose="020F0502020204030204"/>
              </a:rPr>
              <a:t>ΑΠΟ</a:t>
            </a:r>
            <a:r>
              <a:rPr sz="2400" b="1" spc="-55" dirty="0">
                <a:latin typeface="Calibri" panose="020F0502020204030204"/>
                <a:cs typeface="Calibri" panose="020F0502020204030204"/>
              </a:rPr>
              <a:t> </a:t>
            </a:r>
            <a:r>
              <a:rPr sz="2400" b="1" spc="-25" dirty="0">
                <a:latin typeface="Calibri" panose="020F0502020204030204"/>
                <a:cs typeface="Calibri" panose="020F0502020204030204"/>
              </a:rPr>
              <a:t>ΤΗ </a:t>
            </a:r>
            <a:r>
              <a:rPr sz="2400" b="1" spc="-10" dirty="0">
                <a:latin typeface="Calibri" panose="020F0502020204030204"/>
                <a:cs typeface="Calibri" panose="020F0502020204030204"/>
              </a:rPr>
              <a:t>WARTSILA</a:t>
            </a:r>
            <a:r>
              <a:rPr sz="2400" b="1" spc="-95" dirty="0">
                <a:latin typeface="Calibri" panose="020F0502020204030204"/>
                <a:cs typeface="Calibri" panose="020F0502020204030204"/>
              </a:rPr>
              <a:t> </a:t>
            </a:r>
            <a:r>
              <a:rPr sz="2400" b="1" spc="-10" dirty="0">
                <a:latin typeface="Calibri" panose="020F0502020204030204"/>
                <a:cs typeface="Calibri" panose="020F0502020204030204"/>
              </a:rPr>
              <a:t>ΣΤΟΥΣ</a:t>
            </a:r>
            <a:r>
              <a:rPr sz="2400" b="1" spc="-75" dirty="0">
                <a:latin typeface="Calibri" panose="020F0502020204030204"/>
                <a:cs typeface="Calibri" panose="020F0502020204030204"/>
              </a:rPr>
              <a:t> </a:t>
            </a:r>
            <a:r>
              <a:rPr sz="2400" b="1" dirty="0">
                <a:latin typeface="Calibri" panose="020F0502020204030204"/>
                <a:cs typeface="Calibri" panose="020F0502020204030204"/>
              </a:rPr>
              <a:t>ΜΕΓΑΛΟΥΣ</a:t>
            </a:r>
            <a:r>
              <a:rPr sz="2400" b="1" spc="-75" dirty="0">
                <a:latin typeface="Calibri" panose="020F0502020204030204"/>
                <a:cs typeface="Calibri" panose="020F0502020204030204"/>
              </a:rPr>
              <a:t> </a:t>
            </a:r>
            <a:r>
              <a:rPr sz="2400" b="1" spc="-20" dirty="0">
                <a:latin typeface="Calibri" panose="020F0502020204030204"/>
                <a:cs typeface="Calibri" panose="020F0502020204030204"/>
              </a:rPr>
              <a:t>ΤΕΤΡΑΧΡΟΝΟΥΣ</a:t>
            </a:r>
            <a:r>
              <a:rPr sz="2400" b="1" spc="-75" dirty="0">
                <a:latin typeface="Calibri" panose="020F0502020204030204"/>
                <a:cs typeface="Calibri" panose="020F0502020204030204"/>
              </a:rPr>
              <a:t> </a:t>
            </a:r>
            <a:r>
              <a:rPr sz="2400" b="1" dirty="0">
                <a:latin typeface="Calibri" panose="020F0502020204030204"/>
                <a:cs typeface="Calibri" panose="020F0502020204030204"/>
              </a:rPr>
              <a:t>ΚΙΝΗΤΗΡΕΣ</a:t>
            </a:r>
            <a:r>
              <a:rPr sz="2400" b="1" spc="-75" dirty="0">
                <a:latin typeface="Calibri" panose="020F0502020204030204"/>
                <a:cs typeface="Calibri" panose="020F0502020204030204"/>
              </a:rPr>
              <a:t> </a:t>
            </a:r>
            <a:r>
              <a:rPr sz="2400" b="1" spc="-20" dirty="0">
                <a:latin typeface="Calibri" panose="020F0502020204030204"/>
                <a:cs typeface="Calibri" panose="020F0502020204030204"/>
              </a:rPr>
              <a:t>ΤΗΣ.</a:t>
            </a:r>
            <a:endParaRPr sz="2400">
              <a:latin typeface="Calibri" panose="020F0502020204030204"/>
              <a:cs typeface="Calibri" panose="020F0502020204030204"/>
            </a:endParaRPr>
          </a:p>
          <a:p>
            <a:pPr marL="12700" marR="5080" indent="68580">
              <a:lnSpc>
                <a:spcPct val="102000"/>
              </a:lnSpc>
            </a:pPr>
            <a:r>
              <a:rPr lang="el-GR" sz="3000" b="1" dirty="0">
                <a:latin typeface="Calibri" panose="020F0502020204030204"/>
                <a:cs typeface="Calibri" panose="020F0502020204030204"/>
              </a:rPr>
              <a:t>Σελ.71 Σχ 9,4η</a:t>
            </a:r>
            <a:endParaRPr lang="el-GR" sz="3000" b="1" dirty="0">
              <a:latin typeface="Calibri" panose="020F0502020204030204"/>
              <a:cs typeface="Calibri" panose="020F0502020204030204"/>
            </a:endParaRPr>
          </a:p>
          <a:p>
            <a:pPr marL="12700" marR="5080" indent="68580">
              <a:lnSpc>
                <a:spcPct val="102000"/>
              </a:lnSpc>
            </a:pPr>
            <a:r>
              <a:rPr sz="2400" b="1" smtClean="0">
                <a:latin typeface="Calibri" panose="020F0502020204030204"/>
                <a:cs typeface="Calibri" panose="020F0502020204030204"/>
              </a:rPr>
              <a:t>ΚΑΘΕ</a:t>
            </a:r>
            <a:r>
              <a:rPr sz="2400" b="1" spc="-55" smtClean="0">
                <a:latin typeface="Calibri" panose="020F0502020204030204"/>
                <a:cs typeface="Calibri" panose="020F0502020204030204"/>
              </a:rPr>
              <a:t> </a:t>
            </a:r>
            <a:r>
              <a:rPr sz="2400" b="1" spc="-20" dirty="0">
                <a:latin typeface="Calibri" panose="020F0502020204030204"/>
                <a:cs typeface="Calibri" panose="020F0502020204030204"/>
              </a:rPr>
              <a:t>ΑΝΤΛΙΑ</a:t>
            </a:r>
            <a:r>
              <a:rPr sz="2400" b="1" spc="-60" dirty="0">
                <a:latin typeface="Calibri" panose="020F0502020204030204"/>
                <a:cs typeface="Calibri" panose="020F0502020204030204"/>
              </a:rPr>
              <a:t> </a:t>
            </a:r>
            <a:r>
              <a:rPr sz="2400" b="1" spc="-25" dirty="0">
                <a:latin typeface="Calibri" panose="020F0502020204030204"/>
                <a:cs typeface="Calibri" panose="020F0502020204030204"/>
              </a:rPr>
              <a:t>ΑΠΟΤΕΛΕΙΤΑΙ</a:t>
            </a:r>
            <a:r>
              <a:rPr sz="2400" b="1" spc="-65" dirty="0">
                <a:latin typeface="Calibri" panose="020F0502020204030204"/>
                <a:cs typeface="Calibri" panose="020F0502020204030204"/>
              </a:rPr>
              <a:t> </a:t>
            </a:r>
            <a:r>
              <a:rPr sz="2400" b="1" dirty="0">
                <a:latin typeface="Calibri" panose="020F0502020204030204"/>
                <a:cs typeface="Calibri" panose="020F0502020204030204"/>
              </a:rPr>
              <a:t>ΣΤΗΝ</a:t>
            </a:r>
            <a:r>
              <a:rPr sz="2400" b="1" spc="-45" dirty="0">
                <a:latin typeface="Calibri" panose="020F0502020204030204"/>
                <a:cs typeface="Calibri" panose="020F0502020204030204"/>
              </a:rPr>
              <a:t> </a:t>
            </a:r>
            <a:r>
              <a:rPr sz="2400" b="1" dirty="0">
                <a:latin typeface="Calibri" panose="020F0502020204030204"/>
                <a:cs typeface="Calibri" panose="020F0502020204030204"/>
              </a:rPr>
              <a:t>ΟΥΣΙΑ</a:t>
            </a:r>
            <a:r>
              <a:rPr sz="2400" b="1" spc="-55" dirty="0">
                <a:latin typeface="Calibri" panose="020F0502020204030204"/>
                <a:cs typeface="Calibri" panose="020F0502020204030204"/>
              </a:rPr>
              <a:t> </a:t>
            </a:r>
            <a:r>
              <a:rPr sz="2400" b="1" dirty="0">
                <a:latin typeface="Calibri" panose="020F0502020204030204"/>
                <a:cs typeface="Calibri" panose="020F0502020204030204"/>
              </a:rPr>
              <a:t>ΑΠΟ</a:t>
            </a:r>
            <a:r>
              <a:rPr sz="2400" b="1" spc="-60" dirty="0">
                <a:latin typeface="Calibri" panose="020F0502020204030204"/>
                <a:cs typeface="Calibri" panose="020F0502020204030204"/>
              </a:rPr>
              <a:t> </a:t>
            </a:r>
            <a:r>
              <a:rPr sz="2400" b="1" spc="-75" dirty="0">
                <a:latin typeface="Calibri" panose="020F0502020204030204"/>
                <a:cs typeface="Calibri" panose="020F0502020204030204"/>
              </a:rPr>
              <a:t>ΔΥΟ</a:t>
            </a:r>
            <a:r>
              <a:rPr sz="2400" b="1" spc="-60" dirty="0">
                <a:latin typeface="Calibri" panose="020F0502020204030204"/>
                <a:cs typeface="Calibri" panose="020F0502020204030204"/>
              </a:rPr>
              <a:t> </a:t>
            </a:r>
            <a:r>
              <a:rPr sz="2400" b="1" spc="-20">
                <a:latin typeface="Calibri" panose="020F0502020204030204"/>
                <a:cs typeface="Calibri" panose="020F0502020204030204"/>
              </a:rPr>
              <a:t>ΑΝΤΛΙΕΣ</a:t>
            </a:r>
            <a:r>
              <a:rPr sz="2400" b="1" spc="-50">
                <a:latin typeface="Calibri" panose="020F0502020204030204"/>
                <a:cs typeface="Calibri" panose="020F0502020204030204"/>
              </a:rPr>
              <a:t> </a:t>
            </a:r>
            <a:r>
              <a:rPr sz="2400" b="1" spc="-25" smtClean="0">
                <a:latin typeface="Calibri" panose="020F0502020204030204"/>
                <a:cs typeface="Calibri" panose="020F0502020204030204"/>
              </a:rPr>
              <a:t>ΜΟ</a:t>
            </a:r>
            <a:r>
              <a:rPr sz="2400" b="1" smtClean="0">
                <a:latin typeface="Calibri" panose="020F0502020204030204"/>
                <a:cs typeface="Calibri" panose="020F0502020204030204"/>
              </a:rPr>
              <a:t>ΝΟΥ</a:t>
            </a:r>
            <a:r>
              <a:rPr sz="2400" b="1" spc="-75" smtClean="0">
                <a:latin typeface="Calibri" panose="020F0502020204030204"/>
                <a:cs typeface="Calibri" panose="020F0502020204030204"/>
              </a:rPr>
              <a:t> </a:t>
            </a:r>
            <a:r>
              <a:rPr sz="2400" b="1" spc="-40" dirty="0">
                <a:latin typeface="Calibri" panose="020F0502020204030204"/>
                <a:cs typeface="Calibri" panose="020F0502020204030204"/>
              </a:rPr>
              <a:t>ΒΥΘΙΣΜΑΤΟΣ,</a:t>
            </a:r>
            <a:r>
              <a:rPr sz="2400" b="1" spc="-55" dirty="0">
                <a:latin typeface="Calibri" panose="020F0502020204030204"/>
                <a:cs typeface="Calibri" panose="020F0502020204030204"/>
              </a:rPr>
              <a:t> </a:t>
            </a:r>
            <a:r>
              <a:rPr sz="2400" b="1" spc="-10" dirty="0">
                <a:latin typeface="Calibri" panose="020F0502020204030204"/>
                <a:cs typeface="Calibri" panose="020F0502020204030204"/>
              </a:rPr>
              <a:t>ΠΑΡΑΛΛΗΛΑ</a:t>
            </a:r>
            <a:r>
              <a:rPr sz="2400" b="1" spc="-65" dirty="0">
                <a:latin typeface="Calibri" panose="020F0502020204030204"/>
                <a:cs typeface="Calibri" panose="020F0502020204030204"/>
              </a:rPr>
              <a:t> </a:t>
            </a:r>
            <a:r>
              <a:rPr sz="2400" b="1" dirty="0">
                <a:latin typeface="Calibri" panose="020F0502020204030204"/>
                <a:cs typeface="Calibri" panose="020F0502020204030204"/>
              </a:rPr>
              <a:t>ΣΥΝΔΕΔΕΜΕΝΕΣ</a:t>
            </a:r>
            <a:r>
              <a:rPr sz="2400" b="1" spc="-65" dirty="0">
                <a:latin typeface="Calibri" panose="020F0502020204030204"/>
                <a:cs typeface="Calibri" panose="020F0502020204030204"/>
              </a:rPr>
              <a:t> </a:t>
            </a:r>
            <a:r>
              <a:rPr sz="2400" b="1" dirty="0">
                <a:latin typeface="Calibri" panose="020F0502020204030204"/>
                <a:cs typeface="Calibri" panose="020F0502020204030204"/>
              </a:rPr>
              <a:t>ΣΕ</a:t>
            </a:r>
            <a:r>
              <a:rPr sz="2400" b="1" spc="-55" dirty="0">
                <a:latin typeface="Calibri" panose="020F0502020204030204"/>
                <a:cs typeface="Calibri" panose="020F0502020204030204"/>
              </a:rPr>
              <a:t> </a:t>
            </a:r>
            <a:r>
              <a:rPr sz="2400" b="1">
                <a:latin typeface="Calibri" panose="020F0502020204030204"/>
                <a:cs typeface="Calibri" panose="020F0502020204030204"/>
              </a:rPr>
              <a:t>ΚΟΙΝΟ</a:t>
            </a:r>
            <a:r>
              <a:rPr sz="2400" b="1" spc="-65">
                <a:latin typeface="Calibri" panose="020F0502020204030204"/>
                <a:cs typeface="Calibri" panose="020F0502020204030204"/>
              </a:rPr>
              <a:t> </a:t>
            </a:r>
            <a:r>
              <a:rPr sz="2400" b="1" spc="-10" smtClean="0">
                <a:latin typeface="Calibri" panose="020F0502020204030204"/>
                <a:cs typeface="Calibri" panose="020F0502020204030204"/>
              </a:rPr>
              <a:t>ΚΕΛΥ</a:t>
            </a:r>
            <a:r>
              <a:rPr sz="2400" b="1" smtClean="0">
                <a:latin typeface="Calibri" panose="020F0502020204030204"/>
                <a:cs typeface="Calibri" panose="020F0502020204030204"/>
              </a:rPr>
              <a:t>ΦΟΣ</a:t>
            </a:r>
            <a:r>
              <a:rPr sz="2400" b="1" dirty="0">
                <a:latin typeface="Calibri" panose="020F0502020204030204"/>
                <a:cs typeface="Calibri" panose="020F0502020204030204"/>
              </a:rPr>
              <a:t>.</a:t>
            </a:r>
            <a:r>
              <a:rPr sz="2400" b="1" spc="-75" dirty="0">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ΤΟ</a:t>
            </a:r>
            <a:r>
              <a:rPr sz="2400" b="1" spc="-7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ΚΑΘΕ</a:t>
            </a:r>
            <a:r>
              <a:rPr sz="2400" b="1" spc="-6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ΕΜΒΟΛΟ</a:t>
            </a:r>
            <a:r>
              <a:rPr sz="2400" b="1" spc="-7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ΠΑΙΡΝΕΙ</a:t>
            </a:r>
            <a:r>
              <a:rPr sz="2400" b="1" spc="-65"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ΚΙΝΗΣΗ</a:t>
            </a:r>
            <a:r>
              <a:rPr sz="2400" b="1" spc="-7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ΑΠΟ</a:t>
            </a:r>
            <a:r>
              <a:rPr sz="2400" b="1" spc="-7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ΔΙΚΟ</a:t>
            </a:r>
            <a:r>
              <a:rPr sz="2400" b="1" spc="-70" dirty="0">
                <a:solidFill>
                  <a:srgbClr val="FF0000"/>
                </a:solidFill>
                <a:latin typeface="Calibri" panose="020F0502020204030204"/>
                <a:cs typeface="Calibri" panose="020F0502020204030204"/>
              </a:rPr>
              <a:t> </a:t>
            </a:r>
            <a:r>
              <a:rPr sz="2400" b="1">
                <a:solidFill>
                  <a:srgbClr val="FF0000"/>
                </a:solidFill>
                <a:latin typeface="Calibri" panose="020F0502020204030204"/>
                <a:cs typeface="Calibri" panose="020F0502020204030204"/>
              </a:rPr>
              <a:t>ΤΟΥ</a:t>
            </a:r>
            <a:r>
              <a:rPr sz="2400" b="1" spc="-65">
                <a:solidFill>
                  <a:srgbClr val="FF0000"/>
                </a:solidFill>
                <a:latin typeface="Calibri" panose="020F0502020204030204"/>
                <a:cs typeface="Calibri" panose="020F0502020204030204"/>
              </a:rPr>
              <a:t> </a:t>
            </a:r>
            <a:r>
              <a:rPr sz="2400" b="1" spc="-10" smtClean="0">
                <a:solidFill>
                  <a:srgbClr val="FF0000"/>
                </a:solidFill>
                <a:latin typeface="Calibri" panose="020F0502020204030204"/>
                <a:cs typeface="Calibri" panose="020F0502020204030204"/>
              </a:rPr>
              <a:t>ΕΚΚΕ</a:t>
            </a:r>
            <a:r>
              <a:rPr sz="2400" b="1" smtClean="0">
                <a:solidFill>
                  <a:srgbClr val="FF0000"/>
                </a:solidFill>
                <a:latin typeface="Calibri" panose="020F0502020204030204"/>
                <a:cs typeface="Calibri" panose="020F0502020204030204"/>
              </a:rPr>
              <a:t>ΝΤΡΟ</a:t>
            </a:r>
            <a:r>
              <a:rPr sz="2400" b="1" spc="-70" smtClean="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ΣΕ</a:t>
            </a:r>
            <a:r>
              <a:rPr sz="2400" b="1" spc="-60" dirty="0">
                <a:solidFill>
                  <a:srgbClr val="FF0000"/>
                </a:solidFill>
                <a:latin typeface="Calibri" panose="020F0502020204030204"/>
                <a:cs typeface="Calibri" panose="020F0502020204030204"/>
              </a:rPr>
              <a:t> </a:t>
            </a:r>
            <a:r>
              <a:rPr sz="2400" b="1" dirty="0">
                <a:solidFill>
                  <a:srgbClr val="FF0000"/>
                </a:solidFill>
                <a:latin typeface="Calibri" panose="020F0502020204030204"/>
                <a:cs typeface="Calibri" panose="020F0502020204030204"/>
              </a:rPr>
              <a:t>ΚΟΙΝΟ</a:t>
            </a:r>
            <a:r>
              <a:rPr sz="2400" b="1" spc="-65" dirty="0">
                <a:solidFill>
                  <a:srgbClr val="FF0000"/>
                </a:solidFill>
                <a:latin typeface="Calibri" panose="020F0502020204030204"/>
                <a:cs typeface="Calibri" panose="020F0502020204030204"/>
              </a:rPr>
              <a:t> </a:t>
            </a:r>
            <a:r>
              <a:rPr sz="2400" b="1">
                <a:solidFill>
                  <a:srgbClr val="FF0000"/>
                </a:solidFill>
                <a:latin typeface="Calibri" panose="020F0502020204030204"/>
                <a:cs typeface="Calibri" panose="020F0502020204030204"/>
              </a:rPr>
              <a:t>ΕΚΚΕΝΤΡΟΦΟΡΟ</a:t>
            </a:r>
            <a:r>
              <a:rPr sz="2400" b="1" smtClean="0">
                <a:latin typeface="Calibri" panose="020F0502020204030204"/>
                <a:cs typeface="Calibri" panose="020F0502020204030204"/>
              </a:rPr>
              <a:t>.</a:t>
            </a:r>
            <a:r>
              <a:rPr lang="el-GR" sz="2400" b="1" dirty="0" smtClean="0">
                <a:latin typeface="Calibri" panose="020F0502020204030204"/>
                <a:cs typeface="Calibri" panose="020F0502020204030204"/>
              </a:rPr>
              <a:t>  </a:t>
            </a:r>
            <a:r>
              <a:rPr sz="2400" b="1" spc="-65" smtClean="0">
                <a:latin typeface="Calibri" panose="020F0502020204030204"/>
                <a:cs typeface="Calibri" panose="020F0502020204030204"/>
              </a:rPr>
              <a:t> </a:t>
            </a:r>
            <a:r>
              <a:rPr sz="2400" b="1" spc="-50" dirty="0">
                <a:latin typeface="Calibri" panose="020F0502020204030204"/>
                <a:cs typeface="Calibri" panose="020F0502020204030204"/>
              </a:rPr>
              <a:t>ΚΑΤΑΘΛΙΒΟΥΝ ΤΑΥΤΟΧΡΟΝΑ</a:t>
            </a:r>
            <a:r>
              <a:rPr sz="2400" b="1" spc="-60" dirty="0">
                <a:latin typeface="Calibri" panose="020F0502020204030204"/>
                <a:cs typeface="Calibri" panose="020F0502020204030204"/>
              </a:rPr>
              <a:t> </a:t>
            </a:r>
            <a:r>
              <a:rPr sz="2400" b="1" spc="-25" dirty="0">
                <a:latin typeface="Calibri" panose="020F0502020204030204"/>
                <a:cs typeface="Calibri" panose="020F0502020204030204"/>
              </a:rPr>
              <a:t>ΤΟ </a:t>
            </a:r>
            <a:r>
              <a:rPr sz="2400" b="1" spc="-20" dirty="0">
                <a:latin typeface="Calibri" panose="020F0502020204030204"/>
                <a:cs typeface="Calibri" panose="020F0502020204030204"/>
              </a:rPr>
              <a:t>ΚΑΥΣΙΜΟ</a:t>
            </a:r>
            <a:r>
              <a:rPr sz="2400" b="1" spc="-55" dirty="0">
                <a:latin typeface="Calibri" panose="020F0502020204030204"/>
                <a:cs typeface="Calibri" panose="020F0502020204030204"/>
              </a:rPr>
              <a:t> </a:t>
            </a:r>
            <a:r>
              <a:rPr sz="2400" b="1" dirty="0">
                <a:latin typeface="Calibri" panose="020F0502020204030204"/>
                <a:cs typeface="Calibri" panose="020F0502020204030204"/>
              </a:rPr>
              <a:t>ΜΕΣΩ</a:t>
            </a:r>
            <a:r>
              <a:rPr sz="2400" b="1" spc="-50" dirty="0">
                <a:latin typeface="Calibri" panose="020F0502020204030204"/>
                <a:cs typeface="Calibri" panose="020F0502020204030204"/>
              </a:rPr>
              <a:t> </a:t>
            </a:r>
            <a:r>
              <a:rPr sz="2400" b="1" dirty="0">
                <a:latin typeface="Calibri" panose="020F0502020204030204"/>
                <a:cs typeface="Calibri" panose="020F0502020204030204"/>
              </a:rPr>
              <a:t>ΑΓΩΓΟΥ</a:t>
            </a:r>
            <a:r>
              <a:rPr sz="2400" b="1" spc="-45" dirty="0">
                <a:latin typeface="Calibri" panose="020F0502020204030204"/>
                <a:cs typeface="Calibri" panose="020F0502020204030204"/>
              </a:rPr>
              <a:t> </a:t>
            </a:r>
            <a:r>
              <a:rPr sz="2400" b="1" dirty="0">
                <a:latin typeface="Calibri" panose="020F0502020204030204"/>
                <a:cs typeface="Calibri" panose="020F0502020204030204"/>
              </a:rPr>
              <a:t>ΥΨΗΛΗΣ</a:t>
            </a:r>
            <a:r>
              <a:rPr sz="2400" b="1" spc="-40" dirty="0">
                <a:latin typeface="Calibri" panose="020F0502020204030204"/>
                <a:cs typeface="Calibri" panose="020F0502020204030204"/>
              </a:rPr>
              <a:t> </a:t>
            </a:r>
            <a:r>
              <a:rPr sz="2400" b="1" dirty="0">
                <a:latin typeface="Calibri" panose="020F0502020204030204"/>
                <a:cs typeface="Calibri" panose="020F0502020204030204"/>
              </a:rPr>
              <a:t>ΠΙΕΣΗΣ</a:t>
            </a:r>
            <a:r>
              <a:rPr sz="2400" b="1" spc="-45" dirty="0">
                <a:latin typeface="Calibri" panose="020F0502020204030204"/>
                <a:cs typeface="Calibri" panose="020F0502020204030204"/>
              </a:rPr>
              <a:t> </a:t>
            </a:r>
            <a:r>
              <a:rPr sz="2400" b="1" dirty="0">
                <a:latin typeface="Calibri" panose="020F0502020204030204"/>
                <a:cs typeface="Calibri" panose="020F0502020204030204"/>
              </a:rPr>
              <a:t>ΠΡΟΣ</a:t>
            </a:r>
            <a:r>
              <a:rPr sz="2400" b="1" spc="-45" dirty="0">
                <a:latin typeface="Calibri" panose="020F0502020204030204"/>
                <a:cs typeface="Calibri" panose="020F0502020204030204"/>
              </a:rPr>
              <a:t> </a:t>
            </a:r>
            <a:r>
              <a:rPr sz="2400" b="1" dirty="0">
                <a:latin typeface="Calibri" panose="020F0502020204030204"/>
                <a:cs typeface="Calibri" panose="020F0502020204030204"/>
              </a:rPr>
              <a:t>ΤΟΝ</a:t>
            </a:r>
            <a:r>
              <a:rPr sz="2400" b="1" spc="-40" dirty="0">
                <a:latin typeface="Calibri" panose="020F0502020204030204"/>
                <a:cs typeface="Calibri" panose="020F0502020204030204"/>
              </a:rPr>
              <a:t> </a:t>
            </a:r>
            <a:r>
              <a:rPr sz="2400" b="1" spc="-10" dirty="0">
                <a:latin typeface="Calibri" panose="020F0502020204030204"/>
                <a:cs typeface="Calibri" panose="020F0502020204030204"/>
              </a:rPr>
              <a:t>ΑΝΤΙΣΤΟΙΧΟ ΕΓΧΥΤΗΡΑ.</a:t>
            </a:r>
            <a:endParaRPr sz="2400">
              <a:latin typeface="Calibri" panose="020F0502020204030204"/>
              <a:cs typeface="Calibri" panose="020F0502020204030204"/>
            </a:endParaRPr>
          </a:p>
          <a:p>
            <a:pPr marL="12700" marR="57785" indent="68580" algn="just">
              <a:lnSpc>
                <a:spcPct val="102000"/>
              </a:lnSpc>
            </a:pPr>
            <a:r>
              <a:rPr sz="2400" b="1" smtClean="0">
                <a:solidFill>
                  <a:srgbClr val="0000FF"/>
                </a:solidFill>
                <a:latin typeface="Calibri" panose="020F0502020204030204"/>
                <a:cs typeface="Calibri" panose="020F0502020204030204"/>
              </a:rPr>
              <a:t>ΤΟ</a:t>
            </a:r>
            <a:r>
              <a:rPr sz="2400" b="1" spc="-70" smtClean="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ΕΝΑ</a:t>
            </a:r>
            <a:r>
              <a:rPr sz="2400" b="1" spc="-5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ΕΜΒΟΛΟ</a:t>
            </a:r>
            <a:r>
              <a:rPr sz="2400" b="1" spc="-50" dirty="0">
                <a:solidFill>
                  <a:srgbClr val="0000FF"/>
                </a:solidFill>
                <a:latin typeface="Calibri" panose="020F0502020204030204"/>
                <a:cs typeface="Calibri" panose="020F0502020204030204"/>
              </a:rPr>
              <a:t> </a:t>
            </a:r>
            <a:r>
              <a:rPr sz="2400" b="1" dirty="0">
                <a:latin typeface="Calibri" panose="020F0502020204030204"/>
                <a:cs typeface="Calibri" panose="020F0502020204030204"/>
              </a:rPr>
              <a:t>ΔΙΑΘΕΤΕΙ</a:t>
            </a:r>
            <a:r>
              <a:rPr sz="2400" b="1" spc="-50" dirty="0">
                <a:latin typeface="Calibri" panose="020F0502020204030204"/>
                <a:cs typeface="Calibri" panose="020F0502020204030204"/>
              </a:rPr>
              <a:t> </a:t>
            </a:r>
            <a:r>
              <a:rPr sz="2400" b="1" dirty="0">
                <a:latin typeface="Calibri" panose="020F0502020204030204"/>
                <a:cs typeface="Calibri" panose="020F0502020204030204"/>
              </a:rPr>
              <a:t>ΤΗΝ</a:t>
            </a:r>
            <a:r>
              <a:rPr sz="2400" b="1" spc="-50" dirty="0">
                <a:latin typeface="Calibri" panose="020F0502020204030204"/>
                <a:cs typeface="Calibri" panose="020F0502020204030204"/>
              </a:rPr>
              <a:t> </a:t>
            </a:r>
            <a:r>
              <a:rPr sz="2400" b="1" dirty="0">
                <a:latin typeface="Calibri" panose="020F0502020204030204"/>
                <a:cs typeface="Calibri" panose="020F0502020204030204"/>
              </a:rPr>
              <a:t>ΠΛΕΥΡΙΚΗ</a:t>
            </a:r>
            <a:r>
              <a:rPr sz="2400" b="1" spc="-60" dirty="0">
                <a:latin typeface="Calibri" panose="020F0502020204030204"/>
                <a:cs typeface="Calibri" panose="020F0502020204030204"/>
              </a:rPr>
              <a:t> </a:t>
            </a:r>
            <a:r>
              <a:rPr sz="2400" b="1" spc="-20" dirty="0">
                <a:latin typeface="Calibri" panose="020F0502020204030204"/>
                <a:cs typeface="Calibri" panose="020F0502020204030204"/>
              </a:rPr>
              <a:t>ΕΛΙΚΟΤΟΜΗ</a:t>
            </a:r>
            <a:r>
              <a:rPr sz="2400" b="1" spc="-55" dirty="0">
                <a:latin typeface="Calibri" panose="020F0502020204030204"/>
                <a:cs typeface="Calibri" panose="020F0502020204030204"/>
              </a:rPr>
              <a:t> </a:t>
            </a:r>
            <a:r>
              <a:rPr sz="2400" b="1" dirty="0">
                <a:latin typeface="Calibri" panose="020F0502020204030204"/>
                <a:cs typeface="Calibri" panose="020F0502020204030204"/>
              </a:rPr>
              <a:t>ΚΑΙ</a:t>
            </a:r>
            <a:r>
              <a:rPr sz="2400" b="1" spc="-50" dirty="0">
                <a:latin typeface="Calibri" panose="020F0502020204030204"/>
                <a:cs typeface="Calibri" panose="020F0502020204030204"/>
              </a:rPr>
              <a:t> ΑΥΤΟ </a:t>
            </a:r>
            <a:r>
              <a:rPr sz="2400" b="1" spc="-10" dirty="0">
                <a:solidFill>
                  <a:srgbClr val="0000FF"/>
                </a:solidFill>
                <a:latin typeface="Calibri" panose="020F0502020204030204"/>
                <a:cs typeface="Calibri" panose="020F0502020204030204"/>
              </a:rPr>
              <a:t>ΡΥΘΜΙΖΕΙ</a:t>
            </a:r>
            <a:r>
              <a:rPr sz="2400" b="1" spc="-6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ΤΟ</a:t>
            </a:r>
            <a:r>
              <a:rPr sz="2400" b="1" spc="-55" dirty="0">
                <a:solidFill>
                  <a:srgbClr val="0000FF"/>
                </a:solidFill>
                <a:latin typeface="Calibri" panose="020F0502020204030204"/>
                <a:cs typeface="Calibri" panose="020F0502020204030204"/>
              </a:rPr>
              <a:t> </a:t>
            </a:r>
            <a:r>
              <a:rPr sz="2400" b="1" spc="-20" dirty="0">
                <a:solidFill>
                  <a:srgbClr val="0000FF"/>
                </a:solidFill>
                <a:latin typeface="Calibri" panose="020F0502020204030204"/>
                <a:cs typeface="Calibri" panose="020F0502020204030204"/>
              </a:rPr>
              <a:t>ΠΕΡΑΣ</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ΤΗΣ</a:t>
            </a:r>
            <a:r>
              <a:rPr sz="2400" b="1" spc="-55"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ΕΓΧΥΣΗΣ</a:t>
            </a:r>
            <a:r>
              <a:rPr sz="2400" b="1" spc="-5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ΚΑΙ</a:t>
            </a:r>
            <a:r>
              <a:rPr sz="2400" b="1" spc="-6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ΤΗΝ</a:t>
            </a:r>
            <a:r>
              <a:rPr sz="2400" b="1" spc="-45" dirty="0">
                <a:solidFill>
                  <a:srgbClr val="0000FF"/>
                </a:solidFill>
                <a:latin typeface="Calibri" panose="020F0502020204030204"/>
                <a:cs typeface="Calibri" panose="020F0502020204030204"/>
              </a:rPr>
              <a:t> </a:t>
            </a:r>
            <a:r>
              <a:rPr sz="2400" b="1" spc="-25">
                <a:solidFill>
                  <a:srgbClr val="0000FF"/>
                </a:solidFill>
                <a:latin typeface="Calibri" panose="020F0502020204030204"/>
                <a:cs typeface="Calibri" panose="020F0502020204030204"/>
              </a:rPr>
              <a:t>ΠΟΣΟΤΗΤΑ</a:t>
            </a:r>
            <a:r>
              <a:rPr sz="2400" b="1" spc="-55">
                <a:solidFill>
                  <a:srgbClr val="0000FF"/>
                </a:solidFill>
                <a:latin typeface="Calibri" panose="020F0502020204030204"/>
                <a:cs typeface="Calibri" panose="020F0502020204030204"/>
              </a:rPr>
              <a:t> </a:t>
            </a:r>
            <a:r>
              <a:rPr sz="2400" b="1" smtClean="0">
                <a:solidFill>
                  <a:srgbClr val="0000FF"/>
                </a:solidFill>
                <a:latin typeface="Calibri" panose="020F0502020204030204"/>
                <a:cs typeface="Calibri" panose="020F0502020204030204"/>
              </a:rPr>
              <a:t>ΤΟΥ</a:t>
            </a:r>
            <a:r>
              <a:rPr lang="el-GR" sz="2400" b="1" spc="-55" dirty="0">
                <a:solidFill>
                  <a:srgbClr val="0000FF"/>
                </a:solidFill>
                <a:latin typeface="Calibri" panose="020F0502020204030204"/>
                <a:cs typeface="Calibri" panose="020F0502020204030204"/>
              </a:rPr>
              <a:t> </a:t>
            </a:r>
            <a:r>
              <a:rPr sz="2400" b="1" spc="-10" smtClean="0">
                <a:solidFill>
                  <a:srgbClr val="0000FF"/>
                </a:solidFill>
                <a:latin typeface="Calibri" panose="020F0502020204030204"/>
                <a:cs typeface="Calibri" panose="020F0502020204030204"/>
              </a:rPr>
              <a:t>ΕΓΧ</a:t>
            </a:r>
            <a:r>
              <a:rPr lang="el-GR" sz="2400" b="1" spc="-10" dirty="0" smtClean="0">
                <a:solidFill>
                  <a:srgbClr val="0000FF"/>
                </a:solidFill>
                <a:latin typeface="Calibri" panose="020F0502020204030204"/>
                <a:cs typeface="Calibri" panose="020F0502020204030204"/>
              </a:rPr>
              <a:t>Υ</a:t>
            </a:r>
            <a:r>
              <a:rPr sz="2400" b="1" spc="-10" smtClean="0">
                <a:solidFill>
                  <a:srgbClr val="0000FF"/>
                </a:solidFill>
                <a:latin typeface="Calibri" panose="020F0502020204030204"/>
                <a:cs typeface="Calibri" panose="020F0502020204030204"/>
              </a:rPr>
              <a:t>Ο</a:t>
            </a:r>
            <a:r>
              <a:rPr sz="2400" b="1" smtClean="0">
                <a:solidFill>
                  <a:srgbClr val="0000FF"/>
                </a:solidFill>
                <a:latin typeface="Calibri" panose="020F0502020204030204"/>
                <a:cs typeface="Calibri" panose="020F0502020204030204"/>
              </a:rPr>
              <a:t>ΜΕΝΟΥ</a:t>
            </a:r>
            <a:r>
              <a:rPr sz="2400" b="1" spc="-75" smtClean="0">
                <a:solidFill>
                  <a:srgbClr val="0000FF"/>
                </a:solidFill>
                <a:latin typeface="Calibri" panose="020F0502020204030204"/>
                <a:cs typeface="Calibri" panose="020F0502020204030204"/>
              </a:rPr>
              <a:t> </a:t>
            </a:r>
            <a:r>
              <a:rPr sz="2400" b="1" spc="-10" dirty="0">
                <a:solidFill>
                  <a:srgbClr val="0000FF"/>
                </a:solidFill>
                <a:latin typeface="Calibri" panose="020F0502020204030204"/>
                <a:cs typeface="Calibri" panose="020F0502020204030204"/>
              </a:rPr>
              <a:t>ΚΑΥΣΙΜΟΥ.</a:t>
            </a:r>
            <a:endParaRPr sz="2400">
              <a:latin typeface="Calibri" panose="020F0502020204030204"/>
              <a:cs typeface="Calibri" panose="020F0502020204030204"/>
            </a:endParaRPr>
          </a:p>
          <a:p>
            <a:pPr marL="12700" marR="17145" indent="68580" algn="just">
              <a:lnSpc>
                <a:spcPct val="102000"/>
              </a:lnSpc>
              <a:spcBef>
                <a:spcPts val="390"/>
              </a:spcBef>
            </a:pPr>
            <a:r>
              <a:rPr sz="2400" b="1" dirty="0">
                <a:solidFill>
                  <a:srgbClr val="0000FF"/>
                </a:solidFill>
                <a:latin typeface="Calibri" panose="020F0502020204030204"/>
                <a:cs typeface="Calibri" panose="020F0502020204030204"/>
              </a:rPr>
              <a:t>ΤΟ</a:t>
            </a:r>
            <a:r>
              <a:rPr sz="2400" b="1" spc="-8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ΔΕΥΤΕΡΟ</a:t>
            </a:r>
            <a:r>
              <a:rPr sz="2400" b="1" spc="-70" dirty="0">
                <a:solidFill>
                  <a:srgbClr val="0000FF"/>
                </a:solidFill>
                <a:latin typeface="Calibri" panose="020F0502020204030204"/>
                <a:cs typeface="Calibri" panose="020F0502020204030204"/>
              </a:rPr>
              <a:t> </a:t>
            </a:r>
            <a:r>
              <a:rPr sz="2400" b="1" dirty="0">
                <a:solidFill>
                  <a:srgbClr val="0000FF"/>
                </a:solidFill>
                <a:latin typeface="Calibri" panose="020F0502020204030204"/>
                <a:cs typeface="Calibri" panose="020F0502020204030204"/>
              </a:rPr>
              <a:t>ΕΜΒΟΛΟ</a:t>
            </a:r>
            <a:r>
              <a:rPr sz="2400" b="1" spc="-55" dirty="0">
                <a:solidFill>
                  <a:srgbClr val="0000FF"/>
                </a:solidFill>
                <a:latin typeface="Calibri" panose="020F0502020204030204"/>
                <a:cs typeface="Calibri" panose="020F0502020204030204"/>
              </a:rPr>
              <a:t> </a:t>
            </a:r>
            <a:r>
              <a:rPr sz="2400" b="1" dirty="0">
                <a:latin typeface="Calibri" panose="020F0502020204030204"/>
                <a:cs typeface="Calibri" panose="020F0502020204030204"/>
              </a:rPr>
              <a:t>ΦΕΡΕΙ</a:t>
            </a:r>
            <a:r>
              <a:rPr sz="2400" b="1" spc="-65" dirty="0">
                <a:latin typeface="Calibri" panose="020F0502020204030204"/>
                <a:cs typeface="Calibri" panose="020F0502020204030204"/>
              </a:rPr>
              <a:t> </a:t>
            </a:r>
            <a:r>
              <a:rPr sz="2400" b="1" dirty="0">
                <a:latin typeface="Calibri" panose="020F0502020204030204"/>
                <a:cs typeface="Calibri" panose="020F0502020204030204"/>
              </a:rPr>
              <a:t>ΕΓΚΟΠΗ</a:t>
            </a:r>
            <a:r>
              <a:rPr sz="2400" b="1" spc="-70" dirty="0">
                <a:latin typeface="Calibri" panose="020F0502020204030204"/>
                <a:cs typeface="Calibri" panose="020F0502020204030204"/>
              </a:rPr>
              <a:t> </a:t>
            </a:r>
            <a:r>
              <a:rPr sz="2400" b="1" dirty="0">
                <a:latin typeface="Calibri" panose="020F0502020204030204"/>
                <a:cs typeface="Calibri" panose="020F0502020204030204"/>
              </a:rPr>
              <a:t>ΣΤΗΝ</a:t>
            </a:r>
            <a:r>
              <a:rPr sz="2400" b="1" spc="-65" dirty="0">
                <a:latin typeface="Calibri" panose="020F0502020204030204"/>
                <a:cs typeface="Calibri" panose="020F0502020204030204"/>
              </a:rPr>
              <a:t> </a:t>
            </a:r>
            <a:r>
              <a:rPr sz="2400" b="1" dirty="0">
                <a:latin typeface="Calibri" panose="020F0502020204030204"/>
                <a:cs typeface="Calibri" panose="020F0502020204030204"/>
              </a:rPr>
              <a:t>ΑΝΩ</a:t>
            </a:r>
            <a:r>
              <a:rPr sz="2400" b="1" spc="-60" dirty="0">
                <a:latin typeface="Calibri" panose="020F0502020204030204"/>
                <a:cs typeface="Calibri" panose="020F0502020204030204"/>
              </a:rPr>
              <a:t> </a:t>
            </a:r>
            <a:r>
              <a:rPr sz="2400" b="1" spc="-10" dirty="0">
                <a:latin typeface="Calibri" panose="020F0502020204030204"/>
                <a:cs typeface="Calibri" panose="020F0502020204030204"/>
              </a:rPr>
              <a:t>ΠΛΕΥΡΑ</a:t>
            </a:r>
            <a:r>
              <a:rPr sz="2400" b="1" spc="-70" dirty="0">
                <a:latin typeface="Calibri" panose="020F0502020204030204"/>
                <a:cs typeface="Calibri" panose="020F0502020204030204"/>
              </a:rPr>
              <a:t> </a:t>
            </a:r>
            <a:r>
              <a:rPr sz="2400" b="1" spc="-10" dirty="0">
                <a:latin typeface="Calibri" panose="020F0502020204030204"/>
                <a:cs typeface="Calibri" panose="020F0502020204030204"/>
              </a:rPr>
              <a:t>ΤΟΥ</a:t>
            </a:r>
            <a:r>
              <a:rPr sz="2400" b="1" spc="-70" dirty="0">
                <a:latin typeface="Calibri" panose="020F0502020204030204"/>
                <a:cs typeface="Calibri" panose="020F0502020204030204"/>
              </a:rPr>
              <a:t> </a:t>
            </a:r>
            <a:r>
              <a:rPr sz="2400" b="1" spc="-25" dirty="0">
                <a:latin typeface="Calibri" panose="020F0502020204030204"/>
                <a:cs typeface="Calibri" panose="020F0502020204030204"/>
              </a:rPr>
              <a:t>ΚΑΙ </a:t>
            </a:r>
            <a:r>
              <a:rPr sz="2400" b="1" spc="-10" dirty="0">
                <a:solidFill>
                  <a:srgbClr val="3333FF"/>
                </a:solidFill>
                <a:latin typeface="Calibri" panose="020F0502020204030204"/>
                <a:cs typeface="Calibri" panose="020F0502020204030204"/>
              </a:rPr>
              <a:t>ΡΥΘΜΙΖΕΙ</a:t>
            </a:r>
            <a:r>
              <a:rPr sz="2400" b="1" spc="-60"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ΤΟΝ</a:t>
            </a:r>
            <a:r>
              <a:rPr sz="2400" b="1" spc="-45"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ΧΡΟΝΙΣΜΟ,</a:t>
            </a:r>
            <a:r>
              <a:rPr sz="2400" b="1" spc="-45"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ΤΗΝ</a:t>
            </a:r>
            <a:r>
              <a:rPr sz="2400" b="1" spc="-35"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ΕΝΑΡΞΗ</a:t>
            </a:r>
            <a:r>
              <a:rPr sz="2400" b="1" spc="-50" dirty="0">
                <a:solidFill>
                  <a:srgbClr val="3333FF"/>
                </a:solidFill>
                <a:latin typeface="Calibri" panose="020F0502020204030204"/>
                <a:cs typeface="Calibri" panose="020F0502020204030204"/>
              </a:rPr>
              <a:t> </a:t>
            </a:r>
            <a:r>
              <a:rPr sz="2400" b="1" dirty="0">
                <a:solidFill>
                  <a:srgbClr val="3333FF"/>
                </a:solidFill>
                <a:latin typeface="Calibri" panose="020F0502020204030204"/>
                <a:cs typeface="Calibri" panose="020F0502020204030204"/>
              </a:rPr>
              <a:t>ΔΗΛΑΔΗ</a:t>
            </a:r>
            <a:r>
              <a:rPr sz="2400" b="1" spc="-50" dirty="0">
                <a:solidFill>
                  <a:srgbClr val="3333FF"/>
                </a:solidFill>
                <a:latin typeface="Calibri" panose="020F0502020204030204"/>
                <a:cs typeface="Calibri" panose="020F0502020204030204"/>
              </a:rPr>
              <a:t> </a:t>
            </a:r>
            <a:r>
              <a:rPr sz="2400" b="1">
                <a:solidFill>
                  <a:srgbClr val="3333FF"/>
                </a:solidFill>
                <a:latin typeface="Calibri" panose="020F0502020204030204"/>
                <a:cs typeface="Calibri" panose="020F0502020204030204"/>
              </a:rPr>
              <a:t>ΤΗΣ</a:t>
            </a:r>
            <a:r>
              <a:rPr sz="2400" b="1" spc="-45">
                <a:solidFill>
                  <a:srgbClr val="3333FF"/>
                </a:solidFill>
                <a:latin typeface="Calibri" panose="020F0502020204030204"/>
                <a:cs typeface="Calibri" panose="020F0502020204030204"/>
              </a:rPr>
              <a:t> </a:t>
            </a:r>
            <a:r>
              <a:rPr sz="2400" b="1" spc="-10" smtClean="0">
                <a:solidFill>
                  <a:srgbClr val="3333FF"/>
                </a:solidFill>
                <a:latin typeface="Calibri" panose="020F0502020204030204"/>
                <a:cs typeface="Calibri" panose="020F0502020204030204"/>
              </a:rPr>
              <a:t>ΕΓΧΥΣΗΣ</a:t>
            </a:r>
            <a:r>
              <a:rPr lang="el-GR" sz="2400" b="1" spc="-10" dirty="0" smtClean="0">
                <a:solidFill>
                  <a:srgbClr val="3333FF"/>
                </a:solidFill>
                <a:latin typeface="Calibri" panose="020F0502020204030204"/>
                <a:cs typeface="Calibri" panose="020F0502020204030204"/>
              </a:rPr>
              <a:t>.</a:t>
            </a:r>
            <a:endParaRPr sz="2400">
              <a:latin typeface="Calibri" panose="020F0502020204030204"/>
              <a:cs typeface="Calibri" panose="020F0502020204030204"/>
            </a:endParaRPr>
          </a:p>
        </p:txBody>
      </p:sp>
      <p:grpSp>
        <p:nvGrpSpPr>
          <p:cNvPr id="3" name="object 3"/>
          <p:cNvGrpSpPr/>
          <p:nvPr/>
        </p:nvGrpSpPr>
        <p:grpSpPr>
          <a:xfrm>
            <a:off x="491430" y="58360"/>
            <a:ext cx="8250555" cy="889635"/>
            <a:chOff x="491430" y="58360"/>
            <a:chExt cx="8250555" cy="889635"/>
          </a:xfrm>
        </p:grpSpPr>
        <p:sp>
          <p:nvSpPr>
            <p:cNvPr id="4" name="object 4"/>
            <p:cNvSpPr/>
            <p:nvPr/>
          </p:nvSpPr>
          <p:spPr>
            <a:xfrm>
              <a:off x="504190" y="71119"/>
              <a:ext cx="8224520" cy="863600"/>
            </a:xfrm>
            <a:custGeom>
              <a:avLst/>
              <a:gdLst/>
              <a:ahLst/>
              <a:cxnLst/>
              <a:rect l="l" t="t" r="r" b="b"/>
              <a:pathLst>
                <a:path w="8224520" h="863600">
                  <a:moveTo>
                    <a:pt x="8094980" y="1270"/>
                  </a:moveTo>
                  <a:lnTo>
                    <a:pt x="128269" y="1270"/>
                  </a:lnTo>
                  <a:lnTo>
                    <a:pt x="105409" y="5079"/>
                  </a:lnTo>
                  <a:lnTo>
                    <a:pt x="99059" y="7620"/>
                  </a:lnTo>
                  <a:lnTo>
                    <a:pt x="91439" y="10159"/>
                  </a:lnTo>
                  <a:lnTo>
                    <a:pt x="85089" y="12700"/>
                  </a:lnTo>
                  <a:lnTo>
                    <a:pt x="77469" y="16509"/>
                  </a:lnTo>
                  <a:lnTo>
                    <a:pt x="71119" y="19050"/>
                  </a:lnTo>
                  <a:lnTo>
                    <a:pt x="64769" y="24129"/>
                  </a:lnTo>
                  <a:lnTo>
                    <a:pt x="58419" y="27939"/>
                  </a:lnTo>
                  <a:lnTo>
                    <a:pt x="53339" y="33020"/>
                  </a:lnTo>
                  <a:lnTo>
                    <a:pt x="46989" y="36829"/>
                  </a:lnTo>
                  <a:lnTo>
                    <a:pt x="41909" y="43179"/>
                  </a:lnTo>
                  <a:lnTo>
                    <a:pt x="35559" y="48259"/>
                  </a:lnTo>
                  <a:lnTo>
                    <a:pt x="31750" y="53339"/>
                  </a:lnTo>
                  <a:lnTo>
                    <a:pt x="26669" y="59689"/>
                  </a:lnTo>
                  <a:lnTo>
                    <a:pt x="15239" y="78739"/>
                  </a:lnTo>
                  <a:lnTo>
                    <a:pt x="11429" y="86359"/>
                  </a:lnTo>
                  <a:lnTo>
                    <a:pt x="8889" y="92709"/>
                  </a:lnTo>
                  <a:lnTo>
                    <a:pt x="6350" y="100329"/>
                  </a:lnTo>
                  <a:lnTo>
                    <a:pt x="5079" y="106679"/>
                  </a:lnTo>
                  <a:lnTo>
                    <a:pt x="2539" y="114300"/>
                  </a:lnTo>
                  <a:lnTo>
                    <a:pt x="0" y="129539"/>
                  </a:lnTo>
                  <a:lnTo>
                    <a:pt x="0" y="735329"/>
                  </a:lnTo>
                  <a:lnTo>
                    <a:pt x="2539" y="750569"/>
                  </a:lnTo>
                  <a:lnTo>
                    <a:pt x="5079" y="756919"/>
                  </a:lnTo>
                  <a:lnTo>
                    <a:pt x="6350" y="764539"/>
                  </a:lnTo>
                  <a:lnTo>
                    <a:pt x="8889" y="772159"/>
                  </a:lnTo>
                  <a:lnTo>
                    <a:pt x="11429" y="778509"/>
                  </a:lnTo>
                  <a:lnTo>
                    <a:pt x="19050" y="791209"/>
                  </a:lnTo>
                  <a:lnTo>
                    <a:pt x="22859" y="798829"/>
                  </a:lnTo>
                  <a:lnTo>
                    <a:pt x="26669" y="803909"/>
                  </a:lnTo>
                  <a:lnTo>
                    <a:pt x="31750" y="810259"/>
                  </a:lnTo>
                  <a:lnTo>
                    <a:pt x="36829" y="815339"/>
                  </a:lnTo>
                  <a:lnTo>
                    <a:pt x="41909" y="821689"/>
                  </a:lnTo>
                  <a:lnTo>
                    <a:pt x="46989" y="826769"/>
                  </a:lnTo>
                  <a:lnTo>
                    <a:pt x="53339" y="831850"/>
                  </a:lnTo>
                  <a:lnTo>
                    <a:pt x="58419" y="835659"/>
                  </a:lnTo>
                  <a:lnTo>
                    <a:pt x="64769" y="840739"/>
                  </a:lnTo>
                  <a:lnTo>
                    <a:pt x="77469" y="848359"/>
                  </a:lnTo>
                  <a:lnTo>
                    <a:pt x="85089" y="850900"/>
                  </a:lnTo>
                  <a:lnTo>
                    <a:pt x="91439" y="854709"/>
                  </a:lnTo>
                  <a:lnTo>
                    <a:pt x="99059" y="855979"/>
                  </a:lnTo>
                  <a:lnTo>
                    <a:pt x="105409" y="858519"/>
                  </a:lnTo>
                  <a:lnTo>
                    <a:pt x="135889" y="863600"/>
                  </a:lnTo>
                  <a:lnTo>
                    <a:pt x="8087359" y="863600"/>
                  </a:lnTo>
                  <a:lnTo>
                    <a:pt x="8117839" y="858519"/>
                  </a:lnTo>
                  <a:lnTo>
                    <a:pt x="8124189" y="855979"/>
                  </a:lnTo>
                  <a:lnTo>
                    <a:pt x="8131809" y="853439"/>
                  </a:lnTo>
                  <a:lnTo>
                    <a:pt x="8138159" y="850900"/>
                  </a:lnTo>
                  <a:lnTo>
                    <a:pt x="8145780" y="847089"/>
                  </a:lnTo>
                  <a:lnTo>
                    <a:pt x="8152130" y="844550"/>
                  </a:lnTo>
                  <a:lnTo>
                    <a:pt x="8158480" y="839469"/>
                  </a:lnTo>
                  <a:lnTo>
                    <a:pt x="8171180" y="831850"/>
                  </a:lnTo>
                  <a:lnTo>
                    <a:pt x="8181339" y="821689"/>
                  </a:lnTo>
                  <a:lnTo>
                    <a:pt x="8186419" y="815339"/>
                  </a:lnTo>
                  <a:lnTo>
                    <a:pt x="8191500" y="810259"/>
                  </a:lnTo>
                  <a:lnTo>
                    <a:pt x="8196580" y="803909"/>
                  </a:lnTo>
                  <a:lnTo>
                    <a:pt x="8211819" y="778509"/>
                  </a:lnTo>
                  <a:lnTo>
                    <a:pt x="8214359" y="770889"/>
                  </a:lnTo>
                  <a:lnTo>
                    <a:pt x="8216900" y="764539"/>
                  </a:lnTo>
                  <a:lnTo>
                    <a:pt x="8218169" y="756919"/>
                  </a:lnTo>
                  <a:lnTo>
                    <a:pt x="8220709" y="749300"/>
                  </a:lnTo>
                  <a:lnTo>
                    <a:pt x="8221980" y="741679"/>
                  </a:lnTo>
                  <a:lnTo>
                    <a:pt x="8223250" y="735329"/>
                  </a:lnTo>
                  <a:lnTo>
                    <a:pt x="8223250" y="720089"/>
                  </a:lnTo>
                  <a:lnTo>
                    <a:pt x="8224519" y="720089"/>
                  </a:lnTo>
                  <a:lnTo>
                    <a:pt x="8223250" y="144779"/>
                  </a:lnTo>
                  <a:lnTo>
                    <a:pt x="8223250" y="129539"/>
                  </a:lnTo>
                  <a:lnTo>
                    <a:pt x="8220709" y="114300"/>
                  </a:lnTo>
                  <a:lnTo>
                    <a:pt x="8218169" y="106679"/>
                  </a:lnTo>
                  <a:lnTo>
                    <a:pt x="8216900" y="100329"/>
                  </a:lnTo>
                  <a:lnTo>
                    <a:pt x="8214359" y="92709"/>
                  </a:lnTo>
                  <a:lnTo>
                    <a:pt x="8191500" y="53339"/>
                  </a:lnTo>
                  <a:lnTo>
                    <a:pt x="8181339" y="43179"/>
                  </a:lnTo>
                  <a:lnTo>
                    <a:pt x="8176259" y="36829"/>
                  </a:lnTo>
                  <a:lnTo>
                    <a:pt x="8169909" y="33020"/>
                  </a:lnTo>
                  <a:lnTo>
                    <a:pt x="8164830" y="27939"/>
                  </a:lnTo>
                  <a:lnTo>
                    <a:pt x="8158480" y="24129"/>
                  </a:lnTo>
                  <a:lnTo>
                    <a:pt x="8152130" y="19050"/>
                  </a:lnTo>
                  <a:lnTo>
                    <a:pt x="8145780" y="16509"/>
                  </a:lnTo>
                  <a:lnTo>
                    <a:pt x="8138159" y="12700"/>
                  </a:lnTo>
                  <a:lnTo>
                    <a:pt x="8131809" y="10159"/>
                  </a:lnTo>
                  <a:lnTo>
                    <a:pt x="8116569" y="5079"/>
                  </a:lnTo>
                  <a:lnTo>
                    <a:pt x="8110219" y="3809"/>
                  </a:lnTo>
                  <a:lnTo>
                    <a:pt x="8094980" y="1270"/>
                  </a:lnTo>
                  <a:close/>
                </a:path>
                <a:path w="8224520" h="863600">
                  <a:moveTo>
                    <a:pt x="8079739" y="0"/>
                  </a:moveTo>
                  <a:lnTo>
                    <a:pt x="143509" y="0"/>
                  </a:lnTo>
                  <a:lnTo>
                    <a:pt x="135889" y="1270"/>
                  </a:lnTo>
                  <a:lnTo>
                    <a:pt x="8087359" y="1270"/>
                  </a:lnTo>
                  <a:lnTo>
                    <a:pt x="8079739" y="0"/>
                  </a:lnTo>
                  <a:close/>
                </a:path>
              </a:pathLst>
            </a:custGeom>
            <a:solidFill>
              <a:srgbClr val="009900"/>
            </a:solidFill>
          </p:spPr>
          <p:txBody>
            <a:bodyPr wrap="square" lIns="0" tIns="0" rIns="0" bIns="0" rtlCol="0"/>
            <a:lstStyle/>
            <a:p/>
          </p:txBody>
        </p:sp>
        <p:sp>
          <p:nvSpPr>
            <p:cNvPr id="5" name="object 5"/>
            <p:cNvSpPr/>
            <p:nvPr/>
          </p:nvSpPr>
          <p:spPr>
            <a:xfrm>
              <a:off x="504190" y="71119"/>
              <a:ext cx="8224520" cy="863600"/>
            </a:xfrm>
            <a:custGeom>
              <a:avLst/>
              <a:gdLst/>
              <a:ahLst/>
              <a:cxnLst/>
              <a:rect l="l" t="t" r="r" b="b"/>
              <a:pathLst>
                <a:path w="8224520" h="863600">
                  <a:moveTo>
                    <a:pt x="0" y="144779"/>
                  </a:moveTo>
                  <a:lnTo>
                    <a:pt x="0" y="137159"/>
                  </a:lnTo>
                  <a:lnTo>
                    <a:pt x="0" y="129539"/>
                  </a:lnTo>
                  <a:lnTo>
                    <a:pt x="1269" y="121920"/>
                  </a:lnTo>
                  <a:lnTo>
                    <a:pt x="2539" y="114300"/>
                  </a:lnTo>
                  <a:lnTo>
                    <a:pt x="5079" y="106679"/>
                  </a:lnTo>
                  <a:lnTo>
                    <a:pt x="6350" y="100329"/>
                  </a:lnTo>
                  <a:lnTo>
                    <a:pt x="8889" y="92709"/>
                  </a:lnTo>
                  <a:lnTo>
                    <a:pt x="11429" y="86359"/>
                  </a:lnTo>
                  <a:lnTo>
                    <a:pt x="15239" y="78739"/>
                  </a:lnTo>
                  <a:lnTo>
                    <a:pt x="19050" y="72389"/>
                  </a:lnTo>
                  <a:lnTo>
                    <a:pt x="22859" y="66039"/>
                  </a:lnTo>
                  <a:lnTo>
                    <a:pt x="26669" y="59689"/>
                  </a:lnTo>
                  <a:lnTo>
                    <a:pt x="31750" y="53339"/>
                  </a:lnTo>
                  <a:lnTo>
                    <a:pt x="35559" y="48259"/>
                  </a:lnTo>
                  <a:lnTo>
                    <a:pt x="41909" y="43179"/>
                  </a:lnTo>
                  <a:lnTo>
                    <a:pt x="46989" y="36829"/>
                  </a:lnTo>
                  <a:lnTo>
                    <a:pt x="53339" y="33020"/>
                  </a:lnTo>
                  <a:lnTo>
                    <a:pt x="58419" y="27939"/>
                  </a:lnTo>
                  <a:lnTo>
                    <a:pt x="64769" y="24129"/>
                  </a:lnTo>
                  <a:lnTo>
                    <a:pt x="71119" y="19050"/>
                  </a:lnTo>
                  <a:lnTo>
                    <a:pt x="77469" y="16509"/>
                  </a:lnTo>
                  <a:lnTo>
                    <a:pt x="85089" y="12700"/>
                  </a:lnTo>
                  <a:lnTo>
                    <a:pt x="91439" y="10159"/>
                  </a:lnTo>
                  <a:lnTo>
                    <a:pt x="99059" y="7620"/>
                  </a:lnTo>
                  <a:lnTo>
                    <a:pt x="105409" y="5079"/>
                  </a:lnTo>
                  <a:lnTo>
                    <a:pt x="113029" y="3809"/>
                  </a:lnTo>
                  <a:lnTo>
                    <a:pt x="120650" y="2539"/>
                  </a:lnTo>
                  <a:lnTo>
                    <a:pt x="128269" y="1270"/>
                  </a:lnTo>
                  <a:lnTo>
                    <a:pt x="135889" y="1270"/>
                  </a:lnTo>
                  <a:lnTo>
                    <a:pt x="143509" y="0"/>
                  </a:lnTo>
                  <a:lnTo>
                    <a:pt x="8079739" y="0"/>
                  </a:lnTo>
                  <a:lnTo>
                    <a:pt x="8087359" y="1270"/>
                  </a:lnTo>
                  <a:lnTo>
                    <a:pt x="8094980" y="1270"/>
                  </a:lnTo>
                  <a:lnTo>
                    <a:pt x="8102600" y="2539"/>
                  </a:lnTo>
                  <a:lnTo>
                    <a:pt x="8110219" y="3809"/>
                  </a:lnTo>
                  <a:lnTo>
                    <a:pt x="8116569" y="5079"/>
                  </a:lnTo>
                  <a:lnTo>
                    <a:pt x="8124189" y="7620"/>
                  </a:lnTo>
                  <a:lnTo>
                    <a:pt x="8131809" y="10159"/>
                  </a:lnTo>
                  <a:lnTo>
                    <a:pt x="8138159" y="12700"/>
                  </a:lnTo>
                  <a:lnTo>
                    <a:pt x="8145780" y="16509"/>
                  </a:lnTo>
                  <a:lnTo>
                    <a:pt x="8152130" y="19050"/>
                  </a:lnTo>
                  <a:lnTo>
                    <a:pt x="8158480" y="24129"/>
                  </a:lnTo>
                  <a:lnTo>
                    <a:pt x="8164830" y="27939"/>
                  </a:lnTo>
                  <a:lnTo>
                    <a:pt x="8169909" y="33020"/>
                  </a:lnTo>
                  <a:lnTo>
                    <a:pt x="8176259" y="36829"/>
                  </a:lnTo>
                  <a:lnTo>
                    <a:pt x="8181339" y="43179"/>
                  </a:lnTo>
                  <a:lnTo>
                    <a:pt x="8186419" y="48259"/>
                  </a:lnTo>
                  <a:lnTo>
                    <a:pt x="8191500" y="53339"/>
                  </a:lnTo>
                  <a:lnTo>
                    <a:pt x="8196580" y="59689"/>
                  </a:lnTo>
                  <a:lnTo>
                    <a:pt x="8200389" y="66039"/>
                  </a:lnTo>
                  <a:lnTo>
                    <a:pt x="8204200" y="72389"/>
                  </a:lnTo>
                  <a:lnTo>
                    <a:pt x="8218169" y="106679"/>
                  </a:lnTo>
                  <a:lnTo>
                    <a:pt x="8220709" y="114300"/>
                  </a:lnTo>
                  <a:lnTo>
                    <a:pt x="8221980" y="121920"/>
                  </a:lnTo>
                  <a:lnTo>
                    <a:pt x="8223250" y="129539"/>
                  </a:lnTo>
                  <a:lnTo>
                    <a:pt x="8223250" y="137159"/>
                  </a:lnTo>
                  <a:lnTo>
                    <a:pt x="8223250" y="144779"/>
                  </a:lnTo>
                  <a:lnTo>
                    <a:pt x="8224519" y="720089"/>
                  </a:lnTo>
                  <a:lnTo>
                    <a:pt x="8223250" y="720089"/>
                  </a:lnTo>
                  <a:lnTo>
                    <a:pt x="8223250" y="727709"/>
                  </a:lnTo>
                  <a:lnTo>
                    <a:pt x="8223250" y="735329"/>
                  </a:lnTo>
                  <a:lnTo>
                    <a:pt x="8221980" y="741679"/>
                  </a:lnTo>
                  <a:lnTo>
                    <a:pt x="8220709" y="749300"/>
                  </a:lnTo>
                  <a:lnTo>
                    <a:pt x="8218169" y="756919"/>
                  </a:lnTo>
                  <a:lnTo>
                    <a:pt x="8216900" y="764539"/>
                  </a:lnTo>
                  <a:lnTo>
                    <a:pt x="8214359" y="770889"/>
                  </a:lnTo>
                  <a:lnTo>
                    <a:pt x="8211819" y="778509"/>
                  </a:lnTo>
                  <a:lnTo>
                    <a:pt x="8208009" y="784859"/>
                  </a:lnTo>
                  <a:lnTo>
                    <a:pt x="8204200" y="791209"/>
                  </a:lnTo>
                  <a:lnTo>
                    <a:pt x="8200389" y="797559"/>
                  </a:lnTo>
                  <a:lnTo>
                    <a:pt x="8196580" y="803909"/>
                  </a:lnTo>
                  <a:lnTo>
                    <a:pt x="8191500" y="810259"/>
                  </a:lnTo>
                  <a:lnTo>
                    <a:pt x="8186419" y="815339"/>
                  </a:lnTo>
                  <a:lnTo>
                    <a:pt x="8181339" y="821689"/>
                  </a:lnTo>
                  <a:lnTo>
                    <a:pt x="8176259" y="826769"/>
                  </a:lnTo>
                  <a:lnTo>
                    <a:pt x="8171180" y="831850"/>
                  </a:lnTo>
                  <a:lnTo>
                    <a:pt x="8164830" y="835659"/>
                  </a:lnTo>
                  <a:lnTo>
                    <a:pt x="8158480" y="839469"/>
                  </a:lnTo>
                  <a:lnTo>
                    <a:pt x="8152130" y="844550"/>
                  </a:lnTo>
                  <a:lnTo>
                    <a:pt x="8145780" y="847089"/>
                  </a:lnTo>
                  <a:lnTo>
                    <a:pt x="8138159" y="850900"/>
                  </a:lnTo>
                  <a:lnTo>
                    <a:pt x="8131809" y="853439"/>
                  </a:lnTo>
                  <a:lnTo>
                    <a:pt x="8124189" y="855979"/>
                  </a:lnTo>
                  <a:lnTo>
                    <a:pt x="8117839" y="858519"/>
                  </a:lnTo>
                  <a:lnTo>
                    <a:pt x="8110219" y="859789"/>
                  </a:lnTo>
                  <a:lnTo>
                    <a:pt x="8102600" y="861059"/>
                  </a:lnTo>
                  <a:lnTo>
                    <a:pt x="8094980" y="862329"/>
                  </a:lnTo>
                  <a:lnTo>
                    <a:pt x="8087359" y="863600"/>
                  </a:lnTo>
                  <a:lnTo>
                    <a:pt x="8079739" y="863600"/>
                  </a:lnTo>
                  <a:lnTo>
                    <a:pt x="143509" y="863600"/>
                  </a:lnTo>
                  <a:lnTo>
                    <a:pt x="135889" y="863600"/>
                  </a:lnTo>
                  <a:lnTo>
                    <a:pt x="128269" y="862329"/>
                  </a:lnTo>
                  <a:lnTo>
                    <a:pt x="120650" y="861059"/>
                  </a:lnTo>
                  <a:lnTo>
                    <a:pt x="113029" y="859789"/>
                  </a:lnTo>
                  <a:lnTo>
                    <a:pt x="105409" y="858519"/>
                  </a:lnTo>
                  <a:lnTo>
                    <a:pt x="99059" y="855979"/>
                  </a:lnTo>
                  <a:lnTo>
                    <a:pt x="91439" y="854709"/>
                  </a:lnTo>
                  <a:lnTo>
                    <a:pt x="85089" y="850900"/>
                  </a:lnTo>
                  <a:lnTo>
                    <a:pt x="77469" y="848359"/>
                  </a:lnTo>
                  <a:lnTo>
                    <a:pt x="71119" y="844550"/>
                  </a:lnTo>
                  <a:lnTo>
                    <a:pt x="64769" y="840739"/>
                  </a:lnTo>
                  <a:lnTo>
                    <a:pt x="58419" y="835659"/>
                  </a:lnTo>
                  <a:lnTo>
                    <a:pt x="53339" y="831850"/>
                  </a:lnTo>
                  <a:lnTo>
                    <a:pt x="46989" y="826769"/>
                  </a:lnTo>
                  <a:lnTo>
                    <a:pt x="41909" y="821689"/>
                  </a:lnTo>
                  <a:lnTo>
                    <a:pt x="36829" y="815339"/>
                  </a:lnTo>
                  <a:lnTo>
                    <a:pt x="31750" y="810259"/>
                  </a:lnTo>
                  <a:lnTo>
                    <a:pt x="26669" y="803909"/>
                  </a:lnTo>
                  <a:lnTo>
                    <a:pt x="22859" y="798829"/>
                  </a:lnTo>
                  <a:lnTo>
                    <a:pt x="19050" y="791209"/>
                  </a:lnTo>
                  <a:lnTo>
                    <a:pt x="15239" y="784859"/>
                  </a:lnTo>
                  <a:lnTo>
                    <a:pt x="11429" y="778509"/>
                  </a:lnTo>
                  <a:lnTo>
                    <a:pt x="8889" y="772159"/>
                  </a:lnTo>
                  <a:lnTo>
                    <a:pt x="6350" y="764539"/>
                  </a:lnTo>
                  <a:lnTo>
                    <a:pt x="5079" y="756919"/>
                  </a:lnTo>
                  <a:lnTo>
                    <a:pt x="2539" y="750569"/>
                  </a:lnTo>
                  <a:lnTo>
                    <a:pt x="1269" y="742950"/>
                  </a:lnTo>
                  <a:lnTo>
                    <a:pt x="0" y="735329"/>
                  </a:lnTo>
                  <a:lnTo>
                    <a:pt x="0" y="727709"/>
                  </a:lnTo>
                  <a:lnTo>
                    <a:pt x="0" y="720089"/>
                  </a:lnTo>
                  <a:lnTo>
                    <a:pt x="0" y="144779"/>
                  </a:lnTo>
                  <a:close/>
                </a:path>
              </a:pathLst>
            </a:custGeom>
            <a:ln w="25518">
              <a:solidFill>
                <a:srgbClr val="FFFFFF"/>
              </a:solidFill>
            </a:ln>
          </p:spPr>
          <p:txBody>
            <a:bodyPr wrap="square" lIns="0" tIns="0" rIns="0" bIns="0" rtlCol="0"/>
            <a:lstStyle/>
            <a:p/>
          </p:txBody>
        </p:sp>
        <p:sp>
          <p:nvSpPr>
            <p:cNvPr id="6" name="object 6"/>
            <p:cNvSpPr/>
            <p:nvPr/>
          </p:nvSpPr>
          <p:spPr>
            <a:xfrm>
              <a:off x="491426" y="58368"/>
              <a:ext cx="8250555" cy="889635"/>
            </a:xfrm>
            <a:custGeom>
              <a:avLst/>
              <a:gdLst/>
              <a:ahLst/>
              <a:cxnLst/>
              <a:rect l="l" t="t" r="r" b="b"/>
              <a:pathLst>
                <a:path w="8250555" h="8896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9635">
                  <a:moveTo>
                    <a:pt x="8250034" y="876350"/>
                  </a:moveTo>
                  <a:lnTo>
                    <a:pt x="8246300" y="867333"/>
                  </a:lnTo>
                  <a:lnTo>
                    <a:pt x="8237283" y="863600"/>
                  </a:lnTo>
                  <a:lnTo>
                    <a:pt x="8228254" y="867333"/>
                  </a:lnTo>
                  <a:lnTo>
                    <a:pt x="8224520" y="876350"/>
                  </a:lnTo>
                  <a:lnTo>
                    <a:pt x="8228254" y="885380"/>
                  </a:lnTo>
                  <a:lnTo>
                    <a:pt x="8237283" y="889114"/>
                  </a:lnTo>
                  <a:lnTo>
                    <a:pt x="8246300" y="885380"/>
                  </a:lnTo>
                  <a:lnTo>
                    <a:pt x="8250034" y="8763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45110" rIns="0" bIns="0" rtlCol="0">
            <a:spAutoFit/>
          </a:bodyPr>
          <a:lstStyle/>
          <a:p>
            <a:pPr marL="1782445">
              <a:lnSpc>
                <a:spcPct val="100000"/>
              </a:lnSpc>
              <a:spcBef>
                <a:spcPts val="100"/>
              </a:spcBef>
            </a:pPr>
            <a:r>
              <a:rPr sz="3600" b="0" i="1" u="none" dirty="0">
                <a:solidFill>
                  <a:srgbClr val="FFFFFF"/>
                </a:solidFill>
                <a:latin typeface="Calibri" panose="020F0502020204030204"/>
                <a:cs typeface="Calibri" panose="020F0502020204030204"/>
              </a:rPr>
              <a:t>Αντλίες</a:t>
            </a:r>
            <a:r>
              <a:rPr sz="3600" b="0" i="1" u="none" spc="-75" dirty="0">
                <a:solidFill>
                  <a:srgbClr val="FFFFFF"/>
                </a:solidFill>
                <a:latin typeface="Calibri" panose="020F0502020204030204"/>
                <a:cs typeface="Calibri" panose="020F0502020204030204"/>
              </a:rPr>
              <a:t> </a:t>
            </a:r>
            <a:r>
              <a:rPr sz="3600" b="0" i="1" u="none" dirty="0">
                <a:solidFill>
                  <a:srgbClr val="FFFFFF"/>
                </a:solidFill>
                <a:latin typeface="Calibri" panose="020F0502020204030204"/>
                <a:cs typeface="Calibri" panose="020F0502020204030204"/>
              </a:rPr>
              <a:t>διπλού</a:t>
            </a:r>
            <a:r>
              <a:rPr sz="3600" b="0" i="1" u="none" spc="-65" dirty="0">
                <a:solidFill>
                  <a:srgbClr val="FFFFFF"/>
                </a:solidFill>
                <a:latin typeface="Calibri" panose="020F0502020204030204"/>
                <a:cs typeface="Calibri" panose="020F0502020204030204"/>
              </a:rPr>
              <a:t> </a:t>
            </a:r>
            <a:r>
              <a:rPr sz="3600" b="0" i="1" u="none" spc="-10" dirty="0">
                <a:solidFill>
                  <a:srgbClr val="FFFFFF"/>
                </a:solidFill>
                <a:latin typeface="Calibri" panose="020F0502020204030204"/>
                <a:cs typeface="Calibri" panose="020F0502020204030204"/>
              </a:rPr>
              <a:t>βυθίσματος</a:t>
            </a:r>
            <a:endParaRPr sz="3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object 3"/>
          <p:cNvGrpSpPr/>
          <p:nvPr/>
        </p:nvGrpSpPr>
        <p:grpSpPr>
          <a:xfrm>
            <a:off x="491430" y="58360"/>
            <a:ext cx="8250555" cy="889635"/>
            <a:chOff x="491430" y="58360"/>
            <a:chExt cx="8250555" cy="889635"/>
          </a:xfrm>
        </p:grpSpPr>
        <p:sp>
          <p:nvSpPr>
            <p:cNvPr id="4" name="object 4"/>
            <p:cNvSpPr/>
            <p:nvPr/>
          </p:nvSpPr>
          <p:spPr>
            <a:xfrm>
              <a:off x="504190" y="71119"/>
              <a:ext cx="8224520" cy="863600"/>
            </a:xfrm>
            <a:custGeom>
              <a:avLst/>
              <a:gdLst/>
              <a:ahLst/>
              <a:cxnLst/>
              <a:rect l="l" t="t" r="r" b="b"/>
              <a:pathLst>
                <a:path w="8224520" h="863600">
                  <a:moveTo>
                    <a:pt x="8094980" y="1270"/>
                  </a:moveTo>
                  <a:lnTo>
                    <a:pt x="128269" y="1270"/>
                  </a:lnTo>
                  <a:lnTo>
                    <a:pt x="105409" y="5079"/>
                  </a:lnTo>
                  <a:lnTo>
                    <a:pt x="99059" y="7620"/>
                  </a:lnTo>
                  <a:lnTo>
                    <a:pt x="91439" y="10159"/>
                  </a:lnTo>
                  <a:lnTo>
                    <a:pt x="85089" y="12700"/>
                  </a:lnTo>
                  <a:lnTo>
                    <a:pt x="77469" y="16509"/>
                  </a:lnTo>
                  <a:lnTo>
                    <a:pt x="71119" y="19050"/>
                  </a:lnTo>
                  <a:lnTo>
                    <a:pt x="64769" y="24129"/>
                  </a:lnTo>
                  <a:lnTo>
                    <a:pt x="58419" y="27939"/>
                  </a:lnTo>
                  <a:lnTo>
                    <a:pt x="53339" y="33020"/>
                  </a:lnTo>
                  <a:lnTo>
                    <a:pt x="46989" y="36829"/>
                  </a:lnTo>
                  <a:lnTo>
                    <a:pt x="41909" y="43179"/>
                  </a:lnTo>
                  <a:lnTo>
                    <a:pt x="35559" y="48259"/>
                  </a:lnTo>
                  <a:lnTo>
                    <a:pt x="31750" y="53339"/>
                  </a:lnTo>
                  <a:lnTo>
                    <a:pt x="26669" y="59689"/>
                  </a:lnTo>
                  <a:lnTo>
                    <a:pt x="15239" y="78739"/>
                  </a:lnTo>
                  <a:lnTo>
                    <a:pt x="11429" y="86359"/>
                  </a:lnTo>
                  <a:lnTo>
                    <a:pt x="8889" y="92709"/>
                  </a:lnTo>
                  <a:lnTo>
                    <a:pt x="6350" y="100329"/>
                  </a:lnTo>
                  <a:lnTo>
                    <a:pt x="5079" y="106679"/>
                  </a:lnTo>
                  <a:lnTo>
                    <a:pt x="2539" y="114300"/>
                  </a:lnTo>
                  <a:lnTo>
                    <a:pt x="0" y="129539"/>
                  </a:lnTo>
                  <a:lnTo>
                    <a:pt x="0" y="735329"/>
                  </a:lnTo>
                  <a:lnTo>
                    <a:pt x="2539" y="750569"/>
                  </a:lnTo>
                  <a:lnTo>
                    <a:pt x="5079" y="756919"/>
                  </a:lnTo>
                  <a:lnTo>
                    <a:pt x="6350" y="764539"/>
                  </a:lnTo>
                  <a:lnTo>
                    <a:pt x="8889" y="772159"/>
                  </a:lnTo>
                  <a:lnTo>
                    <a:pt x="11429" y="778509"/>
                  </a:lnTo>
                  <a:lnTo>
                    <a:pt x="19050" y="791209"/>
                  </a:lnTo>
                  <a:lnTo>
                    <a:pt x="22859" y="798829"/>
                  </a:lnTo>
                  <a:lnTo>
                    <a:pt x="26669" y="803909"/>
                  </a:lnTo>
                  <a:lnTo>
                    <a:pt x="31750" y="810259"/>
                  </a:lnTo>
                  <a:lnTo>
                    <a:pt x="36829" y="815339"/>
                  </a:lnTo>
                  <a:lnTo>
                    <a:pt x="41909" y="821689"/>
                  </a:lnTo>
                  <a:lnTo>
                    <a:pt x="46989" y="826769"/>
                  </a:lnTo>
                  <a:lnTo>
                    <a:pt x="53339" y="831850"/>
                  </a:lnTo>
                  <a:lnTo>
                    <a:pt x="58419" y="835659"/>
                  </a:lnTo>
                  <a:lnTo>
                    <a:pt x="64769" y="840739"/>
                  </a:lnTo>
                  <a:lnTo>
                    <a:pt x="77469" y="848359"/>
                  </a:lnTo>
                  <a:lnTo>
                    <a:pt x="85089" y="850900"/>
                  </a:lnTo>
                  <a:lnTo>
                    <a:pt x="91439" y="854709"/>
                  </a:lnTo>
                  <a:lnTo>
                    <a:pt x="99059" y="855979"/>
                  </a:lnTo>
                  <a:lnTo>
                    <a:pt x="105409" y="858519"/>
                  </a:lnTo>
                  <a:lnTo>
                    <a:pt x="135889" y="863600"/>
                  </a:lnTo>
                  <a:lnTo>
                    <a:pt x="8087359" y="863600"/>
                  </a:lnTo>
                  <a:lnTo>
                    <a:pt x="8117839" y="858519"/>
                  </a:lnTo>
                  <a:lnTo>
                    <a:pt x="8124189" y="855979"/>
                  </a:lnTo>
                  <a:lnTo>
                    <a:pt x="8131809" y="853439"/>
                  </a:lnTo>
                  <a:lnTo>
                    <a:pt x="8138159" y="850900"/>
                  </a:lnTo>
                  <a:lnTo>
                    <a:pt x="8145780" y="847089"/>
                  </a:lnTo>
                  <a:lnTo>
                    <a:pt x="8152130" y="844550"/>
                  </a:lnTo>
                  <a:lnTo>
                    <a:pt x="8158480" y="839469"/>
                  </a:lnTo>
                  <a:lnTo>
                    <a:pt x="8171180" y="831850"/>
                  </a:lnTo>
                  <a:lnTo>
                    <a:pt x="8181339" y="821689"/>
                  </a:lnTo>
                  <a:lnTo>
                    <a:pt x="8186419" y="815339"/>
                  </a:lnTo>
                  <a:lnTo>
                    <a:pt x="8191500" y="810259"/>
                  </a:lnTo>
                  <a:lnTo>
                    <a:pt x="8196580" y="803909"/>
                  </a:lnTo>
                  <a:lnTo>
                    <a:pt x="8211819" y="778509"/>
                  </a:lnTo>
                  <a:lnTo>
                    <a:pt x="8214359" y="770889"/>
                  </a:lnTo>
                  <a:lnTo>
                    <a:pt x="8216900" y="764539"/>
                  </a:lnTo>
                  <a:lnTo>
                    <a:pt x="8218169" y="756919"/>
                  </a:lnTo>
                  <a:lnTo>
                    <a:pt x="8220709" y="749300"/>
                  </a:lnTo>
                  <a:lnTo>
                    <a:pt x="8221980" y="741679"/>
                  </a:lnTo>
                  <a:lnTo>
                    <a:pt x="8223250" y="735329"/>
                  </a:lnTo>
                  <a:lnTo>
                    <a:pt x="8223250" y="720089"/>
                  </a:lnTo>
                  <a:lnTo>
                    <a:pt x="8224519" y="720089"/>
                  </a:lnTo>
                  <a:lnTo>
                    <a:pt x="8223250" y="144779"/>
                  </a:lnTo>
                  <a:lnTo>
                    <a:pt x="8223250" y="129539"/>
                  </a:lnTo>
                  <a:lnTo>
                    <a:pt x="8220709" y="114300"/>
                  </a:lnTo>
                  <a:lnTo>
                    <a:pt x="8218169" y="106679"/>
                  </a:lnTo>
                  <a:lnTo>
                    <a:pt x="8216900" y="100329"/>
                  </a:lnTo>
                  <a:lnTo>
                    <a:pt x="8214359" y="92709"/>
                  </a:lnTo>
                  <a:lnTo>
                    <a:pt x="8191500" y="53339"/>
                  </a:lnTo>
                  <a:lnTo>
                    <a:pt x="8181339" y="43179"/>
                  </a:lnTo>
                  <a:lnTo>
                    <a:pt x="8176259" y="36829"/>
                  </a:lnTo>
                  <a:lnTo>
                    <a:pt x="8169909" y="33020"/>
                  </a:lnTo>
                  <a:lnTo>
                    <a:pt x="8164830" y="27939"/>
                  </a:lnTo>
                  <a:lnTo>
                    <a:pt x="8158480" y="24129"/>
                  </a:lnTo>
                  <a:lnTo>
                    <a:pt x="8152130" y="19050"/>
                  </a:lnTo>
                  <a:lnTo>
                    <a:pt x="8145780" y="16509"/>
                  </a:lnTo>
                  <a:lnTo>
                    <a:pt x="8138159" y="12700"/>
                  </a:lnTo>
                  <a:lnTo>
                    <a:pt x="8131809" y="10159"/>
                  </a:lnTo>
                  <a:lnTo>
                    <a:pt x="8116569" y="5079"/>
                  </a:lnTo>
                  <a:lnTo>
                    <a:pt x="8110219" y="3809"/>
                  </a:lnTo>
                  <a:lnTo>
                    <a:pt x="8094980" y="1270"/>
                  </a:lnTo>
                  <a:close/>
                </a:path>
                <a:path w="8224520" h="863600">
                  <a:moveTo>
                    <a:pt x="8079739" y="0"/>
                  </a:moveTo>
                  <a:lnTo>
                    <a:pt x="143509" y="0"/>
                  </a:lnTo>
                  <a:lnTo>
                    <a:pt x="135889" y="1270"/>
                  </a:lnTo>
                  <a:lnTo>
                    <a:pt x="8087359" y="1270"/>
                  </a:lnTo>
                  <a:lnTo>
                    <a:pt x="8079739" y="0"/>
                  </a:lnTo>
                  <a:close/>
                </a:path>
              </a:pathLst>
            </a:custGeom>
            <a:solidFill>
              <a:srgbClr val="009900"/>
            </a:solidFill>
          </p:spPr>
          <p:txBody>
            <a:bodyPr wrap="square" lIns="0" tIns="0" rIns="0" bIns="0" rtlCol="0"/>
            <a:lstStyle/>
            <a:p/>
          </p:txBody>
        </p:sp>
        <p:sp>
          <p:nvSpPr>
            <p:cNvPr id="5" name="object 5"/>
            <p:cNvSpPr/>
            <p:nvPr/>
          </p:nvSpPr>
          <p:spPr>
            <a:xfrm>
              <a:off x="504190" y="71119"/>
              <a:ext cx="8224520" cy="863600"/>
            </a:xfrm>
            <a:custGeom>
              <a:avLst/>
              <a:gdLst/>
              <a:ahLst/>
              <a:cxnLst/>
              <a:rect l="l" t="t" r="r" b="b"/>
              <a:pathLst>
                <a:path w="8224520" h="863600">
                  <a:moveTo>
                    <a:pt x="0" y="144779"/>
                  </a:moveTo>
                  <a:lnTo>
                    <a:pt x="0" y="137159"/>
                  </a:lnTo>
                  <a:lnTo>
                    <a:pt x="0" y="129539"/>
                  </a:lnTo>
                  <a:lnTo>
                    <a:pt x="1269" y="121920"/>
                  </a:lnTo>
                  <a:lnTo>
                    <a:pt x="2539" y="114300"/>
                  </a:lnTo>
                  <a:lnTo>
                    <a:pt x="5079" y="106679"/>
                  </a:lnTo>
                  <a:lnTo>
                    <a:pt x="6350" y="100329"/>
                  </a:lnTo>
                  <a:lnTo>
                    <a:pt x="8889" y="92709"/>
                  </a:lnTo>
                  <a:lnTo>
                    <a:pt x="11429" y="86359"/>
                  </a:lnTo>
                  <a:lnTo>
                    <a:pt x="15239" y="78739"/>
                  </a:lnTo>
                  <a:lnTo>
                    <a:pt x="19050" y="72389"/>
                  </a:lnTo>
                  <a:lnTo>
                    <a:pt x="22859" y="66039"/>
                  </a:lnTo>
                  <a:lnTo>
                    <a:pt x="26669" y="59689"/>
                  </a:lnTo>
                  <a:lnTo>
                    <a:pt x="31750" y="53339"/>
                  </a:lnTo>
                  <a:lnTo>
                    <a:pt x="35559" y="48259"/>
                  </a:lnTo>
                  <a:lnTo>
                    <a:pt x="41909" y="43179"/>
                  </a:lnTo>
                  <a:lnTo>
                    <a:pt x="46989" y="36829"/>
                  </a:lnTo>
                  <a:lnTo>
                    <a:pt x="53339" y="33020"/>
                  </a:lnTo>
                  <a:lnTo>
                    <a:pt x="58419" y="27939"/>
                  </a:lnTo>
                  <a:lnTo>
                    <a:pt x="64769" y="24129"/>
                  </a:lnTo>
                  <a:lnTo>
                    <a:pt x="71119" y="19050"/>
                  </a:lnTo>
                  <a:lnTo>
                    <a:pt x="77469" y="16509"/>
                  </a:lnTo>
                  <a:lnTo>
                    <a:pt x="85089" y="12700"/>
                  </a:lnTo>
                  <a:lnTo>
                    <a:pt x="91439" y="10159"/>
                  </a:lnTo>
                  <a:lnTo>
                    <a:pt x="99059" y="7620"/>
                  </a:lnTo>
                  <a:lnTo>
                    <a:pt x="105409" y="5079"/>
                  </a:lnTo>
                  <a:lnTo>
                    <a:pt x="113029" y="3809"/>
                  </a:lnTo>
                  <a:lnTo>
                    <a:pt x="120650" y="2539"/>
                  </a:lnTo>
                  <a:lnTo>
                    <a:pt x="128269" y="1270"/>
                  </a:lnTo>
                  <a:lnTo>
                    <a:pt x="135889" y="1270"/>
                  </a:lnTo>
                  <a:lnTo>
                    <a:pt x="143509" y="0"/>
                  </a:lnTo>
                  <a:lnTo>
                    <a:pt x="8079739" y="0"/>
                  </a:lnTo>
                  <a:lnTo>
                    <a:pt x="8087359" y="1270"/>
                  </a:lnTo>
                  <a:lnTo>
                    <a:pt x="8094980" y="1270"/>
                  </a:lnTo>
                  <a:lnTo>
                    <a:pt x="8102600" y="2539"/>
                  </a:lnTo>
                  <a:lnTo>
                    <a:pt x="8110219" y="3809"/>
                  </a:lnTo>
                  <a:lnTo>
                    <a:pt x="8116569" y="5079"/>
                  </a:lnTo>
                  <a:lnTo>
                    <a:pt x="8124189" y="7620"/>
                  </a:lnTo>
                  <a:lnTo>
                    <a:pt x="8131809" y="10159"/>
                  </a:lnTo>
                  <a:lnTo>
                    <a:pt x="8138159" y="12700"/>
                  </a:lnTo>
                  <a:lnTo>
                    <a:pt x="8145780" y="16509"/>
                  </a:lnTo>
                  <a:lnTo>
                    <a:pt x="8152130" y="19050"/>
                  </a:lnTo>
                  <a:lnTo>
                    <a:pt x="8158480" y="24129"/>
                  </a:lnTo>
                  <a:lnTo>
                    <a:pt x="8164830" y="27939"/>
                  </a:lnTo>
                  <a:lnTo>
                    <a:pt x="8169909" y="33020"/>
                  </a:lnTo>
                  <a:lnTo>
                    <a:pt x="8176259" y="36829"/>
                  </a:lnTo>
                  <a:lnTo>
                    <a:pt x="8181339" y="43179"/>
                  </a:lnTo>
                  <a:lnTo>
                    <a:pt x="8186419" y="48259"/>
                  </a:lnTo>
                  <a:lnTo>
                    <a:pt x="8191500" y="53339"/>
                  </a:lnTo>
                  <a:lnTo>
                    <a:pt x="8196580" y="59689"/>
                  </a:lnTo>
                  <a:lnTo>
                    <a:pt x="8200389" y="66039"/>
                  </a:lnTo>
                  <a:lnTo>
                    <a:pt x="8204200" y="72389"/>
                  </a:lnTo>
                  <a:lnTo>
                    <a:pt x="8218169" y="106679"/>
                  </a:lnTo>
                  <a:lnTo>
                    <a:pt x="8220709" y="114300"/>
                  </a:lnTo>
                  <a:lnTo>
                    <a:pt x="8221980" y="121920"/>
                  </a:lnTo>
                  <a:lnTo>
                    <a:pt x="8223250" y="129539"/>
                  </a:lnTo>
                  <a:lnTo>
                    <a:pt x="8223250" y="137159"/>
                  </a:lnTo>
                  <a:lnTo>
                    <a:pt x="8223250" y="144779"/>
                  </a:lnTo>
                  <a:lnTo>
                    <a:pt x="8224519" y="720089"/>
                  </a:lnTo>
                  <a:lnTo>
                    <a:pt x="8223250" y="720089"/>
                  </a:lnTo>
                  <a:lnTo>
                    <a:pt x="8223250" y="727709"/>
                  </a:lnTo>
                  <a:lnTo>
                    <a:pt x="8223250" y="735329"/>
                  </a:lnTo>
                  <a:lnTo>
                    <a:pt x="8221980" y="741679"/>
                  </a:lnTo>
                  <a:lnTo>
                    <a:pt x="8220709" y="749300"/>
                  </a:lnTo>
                  <a:lnTo>
                    <a:pt x="8218169" y="756919"/>
                  </a:lnTo>
                  <a:lnTo>
                    <a:pt x="8216900" y="764539"/>
                  </a:lnTo>
                  <a:lnTo>
                    <a:pt x="8214359" y="770889"/>
                  </a:lnTo>
                  <a:lnTo>
                    <a:pt x="8211819" y="778509"/>
                  </a:lnTo>
                  <a:lnTo>
                    <a:pt x="8208009" y="784859"/>
                  </a:lnTo>
                  <a:lnTo>
                    <a:pt x="8204200" y="791209"/>
                  </a:lnTo>
                  <a:lnTo>
                    <a:pt x="8200389" y="797559"/>
                  </a:lnTo>
                  <a:lnTo>
                    <a:pt x="8196580" y="803909"/>
                  </a:lnTo>
                  <a:lnTo>
                    <a:pt x="8191500" y="810259"/>
                  </a:lnTo>
                  <a:lnTo>
                    <a:pt x="8186419" y="815339"/>
                  </a:lnTo>
                  <a:lnTo>
                    <a:pt x="8181339" y="821689"/>
                  </a:lnTo>
                  <a:lnTo>
                    <a:pt x="8176259" y="826769"/>
                  </a:lnTo>
                  <a:lnTo>
                    <a:pt x="8171180" y="831850"/>
                  </a:lnTo>
                  <a:lnTo>
                    <a:pt x="8164830" y="835659"/>
                  </a:lnTo>
                  <a:lnTo>
                    <a:pt x="8158480" y="839469"/>
                  </a:lnTo>
                  <a:lnTo>
                    <a:pt x="8152130" y="844550"/>
                  </a:lnTo>
                  <a:lnTo>
                    <a:pt x="8145780" y="847089"/>
                  </a:lnTo>
                  <a:lnTo>
                    <a:pt x="8138159" y="850900"/>
                  </a:lnTo>
                  <a:lnTo>
                    <a:pt x="8131809" y="853439"/>
                  </a:lnTo>
                  <a:lnTo>
                    <a:pt x="8124189" y="855979"/>
                  </a:lnTo>
                  <a:lnTo>
                    <a:pt x="8117839" y="858519"/>
                  </a:lnTo>
                  <a:lnTo>
                    <a:pt x="8110219" y="859789"/>
                  </a:lnTo>
                  <a:lnTo>
                    <a:pt x="8102600" y="861059"/>
                  </a:lnTo>
                  <a:lnTo>
                    <a:pt x="8094980" y="862329"/>
                  </a:lnTo>
                  <a:lnTo>
                    <a:pt x="8087359" y="863600"/>
                  </a:lnTo>
                  <a:lnTo>
                    <a:pt x="8079739" y="863600"/>
                  </a:lnTo>
                  <a:lnTo>
                    <a:pt x="143509" y="863600"/>
                  </a:lnTo>
                  <a:lnTo>
                    <a:pt x="135889" y="863600"/>
                  </a:lnTo>
                  <a:lnTo>
                    <a:pt x="128269" y="862329"/>
                  </a:lnTo>
                  <a:lnTo>
                    <a:pt x="120650" y="861059"/>
                  </a:lnTo>
                  <a:lnTo>
                    <a:pt x="113029" y="859789"/>
                  </a:lnTo>
                  <a:lnTo>
                    <a:pt x="105409" y="858519"/>
                  </a:lnTo>
                  <a:lnTo>
                    <a:pt x="99059" y="855979"/>
                  </a:lnTo>
                  <a:lnTo>
                    <a:pt x="91439" y="854709"/>
                  </a:lnTo>
                  <a:lnTo>
                    <a:pt x="85089" y="850900"/>
                  </a:lnTo>
                  <a:lnTo>
                    <a:pt x="77469" y="848359"/>
                  </a:lnTo>
                  <a:lnTo>
                    <a:pt x="71119" y="844550"/>
                  </a:lnTo>
                  <a:lnTo>
                    <a:pt x="64769" y="840739"/>
                  </a:lnTo>
                  <a:lnTo>
                    <a:pt x="58419" y="835659"/>
                  </a:lnTo>
                  <a:lnTo>
                    <a:pt x="53339" y="831850"/>
                  </a:lnTo>
                  <a:lnTo>
                    <a:pt x="46989" y="826769"/>
                  </a:lnTo>
                  <a:lnTo>
                    <a:pt x="41909" y="821689"/>
                  </a:lnTo>
                  <a:lnTo>
                    <a:pt x="36829" y="815339"/>
                  </a:lnTo>
                  <a:lnTo>
                    <a:pt x="31750" y="810259"/>
                  </a:lnTo>
                  <a:lnTo>
                    <a:pt x="26669" y="803909"/>
                  </a:lnTo>
                  <a:lnTo>
                    <a:pt x="22859" y="798829"/>
                  </a:lnTo>
                  <a:lnTo>
                    <a:pt x="19050" y="791209"/>
                  </a:lnTo>
                  <a:lnTo>
                    <a:pt x="15239" y="784859"/>
                  </a:lnTo>
                  <a:lnTo>
                    <a:pt x="11429" y="778509"/>
                  </a:lnTo>
                  <a:lnTo>
                    <a:pt x="8889" y="772159"/>
                  </a:lnTo>
                  <a:lnTo>
                    <a:pt x="6350" y="764539"/>
                  </a:lnTo>
                  <a:lnTo>
                    <a:pt x="5079" y="756919"/>
                  </a:lnTo>
                  <a:lnTo>
                    <a:pt x="2539" y="750569"/>
                  </a:lnTo>
                  <a:lnTo>
                    <a:pt x="1269" y="742950"/>
                  </a:lnTo>
                  <a:lnTo>
                    <a:pt x="0" y="735329"/>
                  </a:lnTo>
                  <a:lnTo>
                    <a:pt x="0" y="727709"/>
                  </a:lnTo>
                  <a:lnTo>
                    <a:pt x="0" y="720089"/>
                  </a:lnTo>
                  <a:lnTo>
                    <a:pt x="0" y="144779"/>
                  </a:lnTo>
                  <a:close/>
                </a:path>
              </a:pathLst>
            </a:custGeom>
            <a:ln w="25518">
              <a:solidFill>
                <a:srgbClr val="FFFFFF"/>
              </a:solidFill>
            </a:ln>
          </p:spPr>
          <p:txBody>
            <a:bodyPr wrap="square" lIns="0" tIns="0" rIns="0" bIns="0" rtlCol="0"/>
            <a:lstStyle/>
            <a:p/>
          </p:txBody>
        </p:sp>
        <p:sp>
          <p:nvSpPr>
            <p:cNvPr id="6" name="object 6"/>
            <p:cNvSpPr/>
            <p:nvPr/>
          </p:nvSpPr>
          <p:spPr>
            <a:xfrm>
              <a:off x="491426" y="58368"/>
              <a:ext cx="8250555" cy="889635"/>
            </a:xfrm>
            <a:custGeom>
              <a:avLst/>
              <a:gdLst/>
              <a:ahLst/>
              <a:cxnLst/>
              <a:rect l="l" t="t" r="r" b="b"/>
              <a:pathLst>
                <a:path w="8250555" h="8896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9635">
                  <a:moveTo>
                    <a:pt x="8250034" y="876350"/>
                  </a:moveTo>
                  <a:lnTo>
                    <a:pt x="8246300" y="867333"/>
                  </a:lnTo>
                  <a:lnTo>
                    <a:pt x="8237283" y="863600"/>
                  </a:lnTo>
                  <a:lnTo>
                    <a:pt x="8228254" y="867333"/>
                  </a:lnTo>
                  <a:lnTo>
                    <a:pt x="8224520" y="876350"/>
                  </a:lnTo>
                  <a:lnTo>
                    <a:pt x="8228254" y="885380"/>
                  </a:lnTo>
                  <a:lnTo>
                    <a:pt x="8237283" y="889114"/>
                  </a:lnTo>
                  <a:lnTo>
                    <a:pt x="8246300" y="885380"/>
                  </a:lnTo>
                  <a:lnTo>
                    <a:pt x="8250034" y="8763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45110" rIns="0" bIns="0" rtlCol="0">
            <a:spAutoFit/>
          </a:bodyPr>
          <a:lstStyle/>
          <a:p>
            <a:pPr marL="1782445">
              <a:lnSpc>
                <a:spcPct val="100000"/>
              </a:lnSpc>
              <a:spcBef>
                <a:spcPts val="100"/>
              </a:spcBef>
            </a:pPr>
            <a:r>
              <a:rPr sz="3600" b="0" i="1" u="none" dirty="0">
                <a:solidFill>
                  <a:srgbClr val="FFFFFF"/>
                </a:solidFill>
                <a:latin typeface="Calibri" panose="020F0502020204030204"/>
                <a:cs typeface="Calibri" panose="020F0502020204030204"/>
              </a:rPr>
              <a:t>Αντλίες</a:t>
            </a:r>
            <a:r>
              <a:rPr sz="3600" b="0" i="1" u="none" spc="-75" dirty="0">
                <a:solidFill>
                  <a:srgbClr val="FFFFFF"/>
                </a:solidFill>
                <a:latin typeface="Calibri" panose="020F0502020204030204"/>
                <a:cs typeface="Calibri" panose="020F0502020204030204"/>
              </a:rPr>
              <a:t> </a:t>
            </a:r>
            <a:r>
              <a:rPr sz="3600" b="0" i="1" u="none" dirty="0">
                <a:solidFill>
                  <a:srgbClr val="FFFFFF"/>
                </a:solidFill>
                <a:latin typeface="Calibri" panose="020F0502020204030204"/>
                <a:cs typeface="Calibri" panose="020F0502020204030204"/>
              </a:rPr>
              <a:t>διπλού</a:t>
            </a:r>
            <a:r>
              <a:rPr sz="3600" b="0" i="1" u="none" spc="-65" dirty="0">
                <a:solidFill>
                  <a:srgbClr val="FFFFFF"/>
                </a:solidFill>
                <a:latin typeface="Calibri" panose="020F0502020204030204"/>
                <a:cs typeface="Calibri" panose="020F0502020204030204"/>
              </a:rPr>
              <a:t> </a:t>
            </a:r>
            <a:r>
              <a:rPr sz="3600" b="0" i="1" u="none" spc="-10" dirty="0">
                <a:solidFill>
                  <a:srgbClr val="FFFFFF"/>
                </a:solidFill>
                <a:latin typeface="Calibri" panose="020F0502020204030204"/>
                <a:cs typeface="Calibri" panose="020F0502020204030204"/>
              </a:rPr>
              <a:t>βυθίσματος</a:t>
            </a:r>
            <a:endParaRPr sz="3600">
              <a:latin typeface="Calibri" panose="020F0502020204030204"/>
              <a:cs typeface="Calibri" panose="020F0502020204030204"/>
            </a:endParaRPr>
          </a:p>
        </p:txBody>
      </p:sp>
      <p:pic>
        <p:nvPicPr>
          <p:cNvPr id="8" name="Picture 7"/>
          <p:cNvPicPr>
            <a:picLocks noChangeAspect="1"/>
          </p:cNvPicPr>
          <p:nvPr/>
        </p:nvPicPr>
        <p:blipFill>
          <a:blip r:embed="rId1"/>
          <a:stretch>
            <a:fillRect/>
          </a:stretch>
        </p:blipFill>
        <p:spPr>
          <a:xfrm>
            <a:off x="0" y="939165"/>
            <a:ext cx="9144000" cy="4979035"/>
          </a:xfrm>
          <a:prstGeom prst="rect">
            <a:avLst/>
          </a:prstGeom>
        </p:spPr>
      </p:pic>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62280" y="1014729"/>
            <a:ext cx="8393430" cy="5293757"/>
          </a:xfrm>
          <a:prstGeom prst="rect">
            <a:avLst/>
          </a:prstGeom>
        </p:spPr>
        <p:txBody>
          <a:bodyPr vert="horz" wrap="square" lIns="0" tIns="30480" rIns="0" bIns="0" rtlCol="0">
            <a:spAutoFit/>
          </a:bodyPr>
          <a:lstStyle/>
          <a:p>
            <a:pPr marL="12700" marR="29845" indent="85090">
              <a:lnSpc>
                <a:spcPct val="95000"/>
              </a:lnSpc>
              <a:spcBef>
                <a:spcPts val="240"/>
              </a:spcBef>
            </a:pPr>
            <a:r>
              <a:rPr sz="2400" b="1" dirty="0">
                <a:latin typeface="Arial" panose="020B0604020202020204"/>
                <a:cs typeface="Arial" panose="020B0604020202020204"/>
              </a:rPr>
              <a:t>ΟΙ</a:t>
            </a:r>
            <a:r>
              <a:rPr sz="2400" b="1" spc="-110" dirty="0">
                <a:latin typeface="Arial" panose="020B0604020202020204"/>
                <a:cs typeface="Arial" panose="020B0604020202020204"/>
              </a:rPr>
              <a:t> </a:t>
            </a:r>
            <a:r>
              <a:rPr sz="2400" b="1" spc="-85" dirty="0">
                <a:latin typeface="Arial" panose="020B0604020202020204"/>
                <a:cs typeface="Arial" panose="020B0604020202020204"/>
              </a:rPr>
              <a:t>ΔΥΟ</a:t>
            </a:r>
            <a:r>
              <a:rPr sz="2400" b="1" spc="-40" dirty="0">
                <a:latin typeface="Arial" panose="020B0604020202020204"/>
                <a:cs typeface="Arial" panose="020B0604020202020204"/>
              </a:rPr>
              <a:t> </a:t>
            </a:r>
            <a:r>
              <a:rPr sz="2400" b="1" spc="-10" dirty="0">
                <a:latin typeface="Arial" panose="020B0604020202020204"/>
                <a:cs typeface="Arial" panose="020B0604020202020204"/>
              </a:rPr>
              <a:t>ΡΥΘΜΙΣΤΙΚΟΙ</a:t>
            </a:r>
            <a:r>
              <a:rPr sz="2400" b="1" spc="-30" dirty="0">
                <a:latin typeface="Arial" panose="020B0604020202020204"/>
                <a:cs typeface="Arial" panose="020B0604020202020204"/>
              </a:rPr>
              <a:t> </a:t>
            </a:r>
            <a:r>
              <a:rPr sz="2400" b="1" dirty="0">
                <a:latin typeface="Arial" panose="020B0604020202020204"/>
                <a:cs typeface="Arial" panose="020B0604020202020204"/>
              </a:rPr>
              <a:t>ΚΑΝΟΝΕΣ</a:t>
            </a:r>
            <a:r>
              <a:rPr sz="2400" b="1" spc="-40" dirty="0">
                <a:latin typeface="Arial" panose="020B0604020202020204"/>
                <a:cs typeface="Arial" panose="020B0604020202020204"/>
              </a:rPr>
              <a:t> </a:t>
            </a:r>
            <a:r>
              <a:rPr sz="2400" b="1" spc="-40">
                <a:latin typeface="Arial" panose="020B0604020202020204"/>
                <a:cs typeface="Arial" panose="020B0604020202020204"/>
              </a:rPr>
              <a:t>ΜΕΤΑΚΙΝΟΥΝΤΑΙ</a:t>
            </a:r>
            <a:r>
              <a:rPr sz="2400" b="1" spc="-110">
                <a:latin typeface="Arial" panose="020B0604020202020204"/>
                <a:cs typeface="Arial" panose="020B0604020202020204"/>
              </a:rPr>
              <a:t> </a:t>
            </a:r>
            <a:r>
              <a:rPr sz="2400" b="1" spc="-20" smtClean="0">
                <a:latin typeface="Arial" panose="020B0604020202020204"/>
                <a:cs typeface="Arial" panose="020B0604020202020204"/>
              </a:rPr>
              <a:t>ΑΝΕ</a:t>
            </a:r>
            <a:r>
              <a:rPr sz="2400" b="1" spc="-10" smtClean="0">
                <a:latin typeface="Arial" panose="020B0604020202020204"/>
                <a:cs typeface="Arial" panose="020B0604020202020204"/>
              </a:rPr>
              <a:t>ΞΑΡΤΗΤΑ</a:t>
            </a:r>
            <a:r>
              <a:rPr sz="2400" b="1" spc="-70" smtClean="0">
                <a:latin typeface="Arial" panose="020B0604020202020204"/>
                <a:cs typeface="Arial" panose="020B0604020202020204"/>
              </a:rPr>
              <a:t> </a:t>
            </a:r>
            <a:r>
              <a:rPr sz="2400" b="1" dirty="0">
                <a:latin typeface="Arial" panose="020B0604020202020204"/>
                <a:cs typeface="Arial" panose="020B0604020202020204"/>
              </a:rPr>
              <a:t>ΜΕ</a:t>
            </a:r>
            <a:r>
              <a:rPr sz="2400" b="1" spc="-55"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ΒΟΗΘΕΙΑ</a:t>
            </a:r>
            <a:r>
              <a:rPr sz="2400" b="1" spc="-55" dirty="0">
                <a:latin typeface="Arial" panose="020B0604020202020204"/>
                <a:cs typeface="Arial" panose="020B0604020202020204"/>
              </a:rPr>
              <a:t> </a:t>
            </a:r>
            <a:r>
              <a:rPr sz="2400" b="1" dirty="0">
                <a:latin typeface="Arial" panose="020B0604020202020204"/>
                <a:cs typeface="Arial" panose="020B0604020202020204"/>
              </a:rPr>
              <a:t>ΜΟΧΛΩΝ,</a:t>
            </a:r>
            <a:r>
              <a:rPr sz="2400" b="1" spc="-50" dirty="0">
                <a:latin typeface="Arial" panose="020B0604020202020204"/>
                <a:cs typeface="Arial" panose="020B0604020202020204"/>
              </a:rPr>
              <a:t> </a:t>
            </a:r>
            <a:r>
              <a:rPr sz="2400" b="1" dirty="0">
                <a:latin typeface="Arial" panose="020B0604020202020204"/>
                <a:cs typeface="Arial" panose="020B0604020202020204"/>
              </a:rPr>
              <a:t>ΠΟΥ</a:t>
            </a:r>
            <a:r>
              <a:rPr sz="2400" b="1" spc="-65" dirty="0">
                <a:latin typeface="Arial" panose="020B0604020202020204"/>
                <a:cs typeface="Arial" panose="020B0604020202020204"/>
              </a:rPr>
              <a:t> </a:t>
            </a:r>
            <a:r>
              <a:rPr sz="2400" b="1" spc="-10" dirty="0">
                <a:latin typeface="Arial" panose="020B0604020202020204"/>
                <a:cs typeface="Arial" panose="020B0604020202020204"/>
              </a:rPr>
              <a:t>ΠΑΙΡΝΟΥΝ </a:t>
            </a:r>
            <a:r>
              <a:rPr sz="2400" b="1" dirty="0">
                <a:latin typeface="Arial" panose="020B0604020202020204"/>
                <a:cs typeface="Arial" panose="020B0604020202020204"/>
              </a:rPr>
              <a:t>ΚΙΝΗΣΗ</a:t>
            </a:r>
            <a:r>
              <a:rPr sz="2400" b="1" spc="-120" dirty="0">
                <a:latin typeface="Arial" panose="020B0604020202020204"/>
                <a:cs typeface="Arial" panose="020B0604020202020204"/>
              </a:rPr>
              <a:t> </a:t>
            </a:r>
            <a:r>
              <a:rPr sz="2400" b="1" dirty="0">
                <a:latin typeface="Arial" panose="020B0604020202020204"/>
                <a:cs typeface="Arial" panose="020B0604020202020204"/>
              </a:rPr>
              <a:t>ΑΠΟ</a:t>
            </a:r>
            <a:r>
              <a:rPr sz="2400" b="1" spc="-100" dirty="0">
                <a:latin typeface="Arial" panose="020B0604020202020204"/>
                <a:cs typeface="Arial" panose="020B0604020202020204"/>
              </a:rPr>
              <a:t> </a:t>
            </a:r>
            <a:r>
              <a:rPr sz="2400" b="1" spc="-10" dirty="0">
                <a:latin typeface="Arial" panose="020B0604020202020204"/>
                <a:cs typeface="Arial" panose="020B0604020202020204"/>
              </a:rPr>
              <a:t>ΑΝΕΞΑΡΤΗΤΟΥΣ</a:t>
            </a:r>
            <a:r>
              <a:rPr sz="2400" b="1" spc="-95" dirty="0">
                <a:latin typeface="Arial" panose="020B0604020202020204"/>
                <a:cs typeface="Arial" panose="020B0604020202020204"/>
              </a:rPr>
              <a:t> </a:t>
            </a:r>
            <a:r>
              <a:rPr sz="2400" b="1" dirty="0">
                <a:latin typeface="Arial" panose="020B0604020202020204"/>
                <a:cs typeface="Arial" panose="020B0604020202020204"/>
              </a:rPr>
              <a:t>ΑΞΟΝΕΣ</a:t>
            </a:r>
            <a:r>
              <a:rPr sz="2400" b="1" spc="-20" dirty="0">
                <a:latin typeface="Arial" panose="020B0604020202020204"/>
                <a:cs typeface="Arial" panose="020B0604020202020204"/>
              </a:rPr>
              <a:t> </a:t>
            </a:r>
            <a:r>
              <a:rPr sz="2400" b="1" dirty="0">
                <a:latin typeface="Arial" panose="020B0604020202020204"/>
                <a:cs typeface="Arial" panose="020B0604020202020204"/>
              </a:rPr>
              <a:t>ΟΙ</a:t>
            </a:r>
            <a:r>
              <a:rPr sz="2400" b="1" spc="-20" dirty="0">
                <a:latin typeface="Arial" panose="020B0604020202020204"/>
                <a:cs typeface="Arial" panose="020B0604020202020204"/>
              </a:rPr>
              <a:t> </a:t>
            </a:r>
            <a:r>
              <a:rPr sz="2400" b="1">
                <a:latin typeface="Arial" panose="020B0604020202020204"/>
                <a:cs typeface="Arial" panose="020B0604020202020204"/>
              </a:rPr>
              <a:t>ΟΠΟΙΟΙ</a:t>
            </a:r>
            <a:r>
              <a:rPr sz="2400" b="1" spc="-20">
                <a:latin typeface="Arial" panose="020B0604020202020204"/>
                <a:cs typeface="Arial" panose="020B0604020202020204"/>
              </a:rPr>
              <a:t> </a:t>
            </a:r>
            <a:r>
              <a:rPr sz="2400" b="1" spc="-25" smtClean="0">
                <a:latin typeface="Arial" panose="020B0604020202020204"/>
                <a:cs typeface="Arial" panose="020B0604020202020204"/>
              </a:rPr>
              <a:t>ΚΙ</a:t>
            </a:r>
            <a:r>
              <a:rPr sz="2400" b="1" smtClean="0">
                <a:latin typeface="Arial" panose="020B0604020202020204"/>
                <a:cs typeface="Arial" panose="020B0604020202020204"/>
              </a:rPr>
              <a:t>ΝΟΥΝ</a:t>
            </a:r>
            <a:r>
              <a:rPr sz="2400" b="1" spc="-95" smtClean="0">
                <a:latin typeface="Arial" panose="020B0604020202020204"/>
                <a:cs typeface="Arial" panose="020B0604020202020204"/>
              </a:rPr>
              <a:t> </a:t>
            </a:r>
            <a:r>
              <a:rPr sz="2400" b="1" spc="-40" dirty="0">
                <a:latin typeface="Arial" panose="020B0604020202020204"/>
                <a:cs typeface="Arial" panose="020B0604020202020204"/>
              </a:rPr>
              <a:t>ΤΑΥΤΟΧΡΟΝΑ</a:t>
            </a:r>
            <a:r>
              <a:rPr sz="2400" b="1" spc="-85" dirty="0">
                <a:latin typeface="Arial" panose="020B0604020202020204"/>
                <a:cs typeface="Arial" panose="020B0604020202020204"/>
              </a:rPr>
              <a:t> </a:t>
            </a:r>
            <a:r>
              <a:rPr sz="2400" b="1" dirty="0">
                <a:latin typeface="Arial" panose="020B0604020202020204"/>
                <a:cs typeface="Arial" panose="020B0604020202020204"/>
              </a:rPr>
              <a:t>ΟΛΕΣ</a:t>
            </a:r>
            <a:r>
              <a:rPr sz="2400" b="1" spc="-80" dirty="0">
                <a:latin typeface="Arial" panose="020B0604020202020204"/>
                <a:cs typeface="Arial" panose="020B0604020202020204"/>
              </a:rPr>
              <a:t> </a:t>
            </a:r>
            <a:r>
              <a:rPr sz="2400" b="1" dirty="0">
                <a:latin typeface="Arial" panose="020B0604020202020204"/>
                <a:cs typeface="Arial" panose="020B0604020202020204"/>
              </a:rPr>
              <a:t>ΤΙΣ</a:t>
            </a:r>
            <a:r>
              <a:rPr sz="2400" b="1" spc="-150" dirty="0">
                <a:latin typeface="Arial" panose="020B0604020202020204"/>
                <a:cs typeface="Arial" panose="020B0604020202020204"/>
              </a:rPr>
              <a:t> </a:t>
            </a:r>
            <a:r>
              <a:rPr sz="2400" b="1" spc="-10" dirty="0">
                <a:latin typeface="Arial" panose="020B0604020202020204"/>
                <a:cs typeface="Arial" panose="020B0604020202020204"/>
              </a:rPr>
              <a:t>ΑΝΤΛΙΕΣ</a:t>
            </a:r>
            <a:r>
              <a:rPr sz="2400" b="1" spc="-80" dirty="0">
                <a:latin typeface="Arial" panose="020B0604020202020204"/>
                <a:cs typeface="Arial" panose="020B0604020202020204"/>
              </a:rPr>
              <a:t> </a:t>
            </a:r>
            <a:r>
              <a:rPr sz="2400" b="1" dirty="0">
                <a:latin typeface="Arial" panose="020B0604020202020204"/>
                <a:cs typeface="Arial" panose="020B0604020202020204"/>
              </a:rPr>
              <a:t>ΤΗΣ</a:t>
            </a:r>
            <a:r>
              <a:rPr sz="2400" b="1" spc="-80" dirty="0">
                <a:latin typeface="Arial" panose="020B0604020202020204"/>
                <a:cs typeface="Arial" panose="020B0604020202020204"/>
              </a:rPr>
              <a:t> </a:t>
            </a:r>
            <a:r>
              <a:rPr sz="2400" b="1" spc="-10" dirty="0">
                <a:latin typeface="Arial" panose="020B0604020202020204"/>
                <a:cs typeface="Arial" panose="020B0604020202020204"/>
              </a:rPr>
              <a:t>ΣΕΙΡΑΣ</a:t>
            </a:r>
            <a:r>
              <a:rPr sz="2400" b="1" spc="-75" dirty="0">
                <a:latin typeface="Arial" panose="020B0604020202020204"/>
                <a:cs typeface="Arial" panose="020B0604020202020204"/>
              </a:rPr>
              <a:t> </a:t>
            </a:r>
            <a:r>
              <a:rPr sz="2400" b="1" spc="-25" dirty="0">
                <a:latin typeface="Arial" panose="020B0604020202020204"/>
                <a:cs typeface="Arial" panose="020B0604020202020204"/>
              </a:rPr>
              <a:t>ΤΩΝ </a:t>
            </a:r>
            <a:r>
              <a:rPr sz="2400" b="1" spc="-10" dirty="0">
                <a:latin typeface="Arial" panose="020B0604020202020204"/>
                <a:cs typeface="Arial" panose="020B0604020202020204"/>
              </a:rPr>
              <a:t>ΚΥΛΙΝΔΡΩΝ.</a:t>
            </a:r>
            <a:endParaRPr sz="2400">
              <a:latin typeface="Arial" panose="020B0604020202020204"/>
              <a:cs typeface="Arial" panose="020B0604020202020204"/>
            </a:endParaRPr>
          </a:p>
          <a:p>
            <a:pPr marL="12700" marR="199390" indent="85090">
              <a:lnSpc>
                <a:spcPct val="95000"/>
              </a:lnSpc>
            </a:pPr>
            <a:r>
              <a:rPr sz="2400" b="1" smtClean="0">
                <a:solidFill>
                  <a:srgbClr val="0000FF"/>
                </a:solidFill>
                <a:latin typeface="Arial" panose="020B0604020202020204"/>
                <a:cs typeface="Arial" panose="020B0604020202020204"/>
              </a:rPr>
              <a:t>ΜΕ</a:t>
            </a:r>
            <a:r>
              <a:rPr sz="2400" b="1" spc="-55" smtClean="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ΤΙΣ</a:t>
            </a:r>
            <a:r>
              <a:rPr sz="2400" b="1" spc="-110"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ΑΝΤΛΙΕΣ</a:t>
            </a:r>
            <a:r>
              <a:rPr sz="2400" b="1" spc="-110"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ΑΥΤΕΣ</a:t>
            </a:r>
            <a:r>
              <a:rPr sz="2400" b="1" spc="-35" dirty="0">
                <a:solidFill>
                  <a:srgbClr val="0000FF"/>
                </a:solidFill>
                <a:latin typeface="Arial" panose="020B0604020202020204"/>
                <a:cs typeface="Arial" panose="020B0604020202020204"/>
              </a:rPr>
              <a:t> </a:t>
            </a:r>
            <a:r>
              <a:rPr sz="2400" b="1" spc="-20" dirty="0">
                <a:solidFill>
                  <a:srgbClr val="0000FF"/>
                </a:solidFill>
                <a:latin typeface="Arial" panose="020B0604020202020204"/>
                <a:cs typeface="Arial" panose="020B0604020202020204"/>
              </a:rPr>
              <a:t>ΕΠΙΤΥΓΧΑΝΕΤΑΙ</a:t>
            </a:r>
            <a:r>
              <a:rPr sz="2400" b="1" spc="-11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ΑΝΕΞΑΡΤΗΣΙΑ </a:t>
            </a:r>
            <a:r>
              <a:rPr sz="2400" b="1" dirty="0">
                <a:solidFill>
                  <a:srgbClr val="0000FF"/>
                </a:solidFill>
                <a:latin typeface="Arial" panose="020B0604020202020204"/>
                <a:cs typeface="Arial" panose="020B0604020202020204"/>
              </a:rPr>
              <a:t>ΧΡΟΝΟΥ</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ΕΝΑΡΞΗΣ</a:t>
            </a:r>
            <a:r>
              <a:rPr sz="2400" b="1" spc="-4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ΕΓΧΥΣΗΣ</a:t>
            </a:r>
            <a:r>
              <a:rPr sz="2400" b="1" spc="-4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(ΠΡΟΠΟΡΕΙΑ)</a:t>
            </a:r>
            <a:r>
              <a:rPr sz="2400" b="1" spc="-4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ΚΑΙ</a:t>
            </a:r>
            <a:r>
              <a:rPr sz="2400" b="1" spc="-45" dirty="0">
                <a:solidFill>
                  <a:srgbClr val="0000FF"/>
                </a:solidFill>
                <a:latin typeface="Arial" panose="020B0604020202020204"/>
                <a:cs typeface="Arial" panose="020B0604020202020204"/>
              </a:rPr>
              <a:t> </a:t>
            </a:r>
            <a:r>
              <a:rPr sz="2400" b="1" spc="-20" dirty="0">
                <a:solidFill>
                  <a:srgbClr val="0000FF"/>
                </a:solidFill>
                <a:latin typeface="Arial" panose="020B0604020202020204"/>
                <a:cs typeface="Arial" panose="020B0604020202020204"/>
              </a:rPr>
              <a:t>ΧΡΟ- </a:t>
            </a:r>
            <a:r>
              <a:rPr sz="2400" b="1" dirty="0">
                <a:solidFill>
                  <a:srgbClr val="0000FF"/>
                </a:solidFill>
                <a:latin typeface="Arial" panose="020B0604020202020204"/>
                <a:cs typeface="Arial" panose="020B0604020202020204"/>
              </a:rPr>
              <a:t>ΝΟΥ</a:t>
            </a:r>
            <a:r>
              <a:rPr sz="2400" b="1" spc="-85" dirty="0">
                <a:solidFill>
                  <a:srgbClr val="0000FF"/>
                </a:solidFill>
                <a:latin typeface="Arial" panose="020B0604020202020204"/>
                <a:cs typeface="Arial" panose="020B0604020202020204"/>
              </a:rPr>
              <a:t> </a:t>
            </a:r>
            <a:r>
              <a:rPr sz="2400" b="1" spc="-40" dirty="0">
                <a:solidFill>
                  <a:srgbClr val="0000FF"/>
                </a:solidFill>
                <a:latin typeface="Arial" panose="020B0604020202020204"/>
                <a:cs typeface="Arial" panose="020B0604020202020204"/>
              </a:rPr>
              <a:t>ΠΕΡΑΤΩΣΗΣ</a:t>
            </a:r>
            <a:r>
              <a:rPr sz="2400" b="1" spc="-7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ΤΗΣ</a:t>
            </a:r>
            <a:r>
              <a:rPr sz="2400" b="1" spc="-7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ΕΓΧΥΣΗΣ</a:t>
            </a:r>
            <a:r>
              <a:rPr sz="2400" b="1" spc="-7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(ΠΟΣΟΤΗΤΑΣ).</a:t>
            </a:r>
            <a:r>
              <a:rPr sz="2400" b="1" spc="-60" dirty="0">
                <a:solidFill>
                  <a:srgbClr val="0000FF"/>
                </a:solidFill>
                <a:latin typeface="Arial" panose="020B0604020202020204"/>
                <a:cs typeface="Arial" panose="020B0604020202020204"/>
              </a:rPr>
              <a:t> </a:t>
            </a:r>
            <a:r>
              <a:rPr sz="2400" b="1" spc="-20" dirty="0">
                <a:solidFill>
                  <a:srgbClr val="0000FF"/>
                </a:solidFill>
                <a:latin typeface="Arial" panose="020B0604020202020204"/>
                <a:cs typeface="Arial" panose="020B0604020202020204"/>
              </a:rPr>
              <a:t>ΕΤΣΙ </a:t>
            </a:r>
            <a:r>
              <a:rPr sz="2400" b="1" spc="-35" dirty="0">
                <a:solidFill>
                  <a:srgbClr val="0000FF"/>
                </a:solidFill>
                <a:latin typeface="Arial" panose="020B0604020202020204"/>
                <a:cs typeface="Arial" panose="020B0604020202020204"/>
              </a:rPr>
              <a:t>ΒΕΛΤΙΩΝΕΤΑΙ</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Η</a:t>
            </a:r>
            <a:r>
              <a:rPr sz="2400" b="1" spc="-65"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ΠΟΙΟΤΗΤΑ</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ΕΓΧΥΣΗΣ,</a:t>
            </a:r>
            <a:r>
              <a:rPr sz="2400" b="1" spc="-6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Η</a:t>
            </a:r>
            <a:r>
              <a:rPr sz="2400" b="1" spc="-13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ΑΠΟΔΟΣΗ</a:t>
            </a:r>
            <a:r>
              <a:rPr sz="2400" b="1" spc="-65" dirty="0">
                <a:solidFill>
                  <a:srgbClr val="0000FF"/>
                </a:solidFill>
                <a:latin typeface="Arial" panose="020B0604020202020204"/>
                <a:cs typeface="Arial" panose="020B0604020202020204"/>
              </a:rPr>
              <a:t> </a:t>
            </a:r>
            <a:r>
              <a:rPr sz="2400" b="1" spc="-25" dirty="0">
                <a:solidFill>
                  <a:srgbClr val="0000FF"/>
                </a:solidFill>
                <a:latin typeface="Arial" panose="020B0604020202020204"/>
                <a:cs typeface="Arial" panose="020B0604020202020204"/>
              </a:rPr>
              <a:t>ΤΗΣ </a:t>
            </a:r>
            <a:r>
              <a:rPr sz="2400" b="1" dirty="0">
                <a:solidFill>
                  <a:srgbClr val="0000FF"/>
                </a:solidFill>
                <a:latin typeface="Arial" panose="020B0604020202020204"/>
                <a:cs typeface="Arial" panose="020B0604020202020204"/>
              </a:rPr>
              <a:t>ΜΗΧΑΝΗΣ</a:t>
            </a:r>
            <a:r>
              <a:rPr sz="2400" b="1" spc="-65"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ΚΑΙ</a:t>
            </a:r>
            <a:r>
              <a:rPr sz="2400" b="1" spc="-5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ΜΕΙΩΝΟΝΤΑΙ</a:t>
            </a:r>
            <a:r>
              <a:rPr sz="2400" b="1" spc="-50" dirty="0">
                <a:solidFill>
                  <a:srgbClr val="0000FF"/>
                </a:solidFill>
                <a:latin typeface="Arial" panose="020B0604020202020204"/>
                <a:cs typeface="Arial" panose="020B0604020202020204"/>
              </a:rPr>
              <a:t> </a:t>
            </a:r>
            <a:r>
              <a:rPr sz="2400" b="1" dirty="0">
                <a:solidFill>
                  <a:srgbClr val="0000FF"/>
                </a:solidFill>
                <a:latin typeface="Arial" panose="020B0604020202020204"/>
                <a:cs typeface="Arial" panose="020B0604020202020204"/>
              </a:rPr>
              <a:t>ΟΙ</a:t>
            </a:r>
            <a:r>
              <a:rPr sz="2400" b="1" spc="-5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ΠΑΡΑΓΟΜΕΝΟΙ</a:t>
            </a:r>
            <a:r>
              <a:rPr sz="2400" b="1" spc="-50" dirty="0">
                <a:solidFill>
                  <a:srgbClr val="0000FF"/>
                </a:solidFill>
                <a:latin typeface="Arial" panose="020B0604020202020204"/>
                <a:cs typeface="Arial" panose="020B0604020202020204"/>
              </a:rPr>
              <a:t> </a:t>
            </a:r>
            <a:r>
              <a:rPr sz="2400" b="1" spc="-10" dirty="0">
                <a:solidFill>
                  <a:srgbClr val="0000FF"/>
                </a:solidFill>
                <a:latin typeface="Arial" panose="020B0604020202020204"/>
                <a:cs typeface="Arial" panose="020B0604020202020204"/>
              </a:rPr>
              <a:t>ΡΥΠΟΙ.</a:t>
            </a:r>
            <a:endParaRPr sz="2400">
              <a:latin typeface="Arial" panose="020B0604020202020204"/>
              <a:cs typeface="Arial" panose="020B0604020202020204"/>
            </a:endParaRPr>
          </a:p>
          <a:p>
            <a:pPr marL="12700" marR="5080" indent="74930">
              <a:lnSpc>
                <a:spcPct val="95000"/>
              </a:lnSpc>
            </a:pPr>
            <a:r>
              <a:rPr sz="2400" b="1" spc="-25" smtClean="0">
                <a:latin typeface="Arial" panose="020B0604020202020204"/>
                <a:cs typeface="Arial" panose="020B0604020202020204"/>
              </a:rPr>
              <a:t>ΑΥΤΕΣ</a:t>
            </a:r>
            <a:r>
              <a:rPr sz="2400" b="1" spc="-100" smtClean="0">
                <a:latin typeface="Arial" panose="020B0604020202020204"/>
                <a:cs typeface="Arial" panose="020B0604020202020204"/>
              </a:rPr>
              <a:t> </a:t>
            </a:r>
            <a:r>
              <a:rPr sz="2400" b="1" dirty="0">
                <a:latin typeface="Arial" panose="020B0604020202020204"/>
                <a:cs typeface="Arial" panose="020B0604020202020204"/>
              </a:rPr>
              <a:t>ΤΙΣ</a:t>
            </a:r>
            <a:r>
              <a:rPr sz="2400" b="1" spc="-155" dirty="0">
                <a:latin typeface="Arial" panose="020B0604020202020204"/>
                <a:cs typeface="Arial" panose="020B0604020202020204"/>
              </a:rPr>
              <a:t> </a:t>
            </a:r>
            <a:r>
              <a:rPr sz="2400" b="1" spc="-10" dirty="0">
                <a:latin typeface="Arial" panose="020B0604020202020204"/>
                <a:cs typeface="Arial" panose="020B0604020202020204"/>
              </a:rPr>
              <a:t>ΑΝΤΛΙΕΣ</a:t>
            </a:r>
            <a:r>
              <a:rPr sz="2400" b="1" spc="-75" dirty="0">
                <a:latin typeface="Arial" panose="020B0604020202020204"/>
                <a:cs typeface="Arial" panose="020B0604020202020204"/>
              </a:rPr>
              <a:t> </a:t>
            </a:r>
            <a:r>
              <a:rPr sz="2400" b="1" spc="-50" dirty="0">
                <a:solidFill>
                  <a:srgbClr val="FF0000"/>
                </a:solidFill>
                <a:latin typeface="Arial" panose="020B0604020202020204"/>
                <a:cs typeface="Arial" panose="020B0604020202020204"/>
              </a:rPr>
              <a:t>ΚΑΤΑΘΛΙΒΟΥΝ</a:t>
            </a:r>
            <a:r>
              <a:rPr sz="2400" b="1" spc="-80" dirty="0">
                <a:solidFill>
                  <a:srgbClr val="FF0000"/>
                </a:solidFill>
                <a:latin typeface="Arial" panose="020B0604020202020204"/>
                <a:cs typeface="Arial" panose="020B0604020202020204"/>
              </a:rPr>
              <a:t> </a:t>
            </a:r>
            <a:r>
              <a:rPr sz="2400" b="1" spc="-30" dirty="0">
                <a:solidFill>
                  <a:srgbClr val="FF0000"/>
                </a:solidFill>
                <a:latin typeface="Arial" panose="020B0604020202020204"/>
                <a:cs typeface="Arial" panose="020B0604020202020204"/>
              </a:rPr>
              <a:t>ΚΑΥΣΙΜΟ</a:t>
            </a:r>
            <a:r>
              <a:rPr sz="2400" b="1" spc="-135" dirty="0">
                <a:solidFill>
                  <a:srgbClr val="FF0000"/>
                </a:solidFill>
                <a:latin typeface="Arial" panose="020B0604020202020204"/>
                <a:cs typeface="Arial" panose="020B0604020202020204"/>
              </a:rPr>
              <a:t> </a:t>
            </a:r>
            <a:r>
              <a:rPr sz="2400" b="1" spc="-10" dirty="0">
                <a:solidFill>
                  <a:srgbClr val="FF0000"/>
                </a:solidFill>
                <a:latin typeface="Arial" panose="020B0604020202020204"/>
                <a:cs typeface="Arial" panose="020B0604020202020204"/>
              </a:rPr>
              <a:t>ΔΙΠΛΑΣΙΟΥ ΟΓΚΟΥ</a:t>
            </a:r>
            <a:r>
              <a:rPr sz="2400" b="1" spc="-8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ΣΥΓΚΡΙΤΙΚΑ</a:t>
            </a:r>
            <a:r>
              <a:rPr sz="2400" b="1" spc="-7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ΜΕ</a:t>
            </a:r>
            <a:r>
              <a:rPr sz="2400" b="1" spc="-75" dirty="0">
                <a:solidFill>
                  <a:srgbClr val="FF0000"/>
                </a:solidFill>
                <a:latin typeface="Arial" panose="020B0604020202020204"/>
                <a:cs typeface="Arial" panose="020B0604020202020204"/>
              </a:rPr>
              <a:t> </a:t>
            </a:r>
            <a:r>
              <a:rPr sz="2400" b="1" dirty="0">
                <a:solidFill>
                  <a:srgbClr val="FF0000"/>
                </a:solidFill>
                <a:latin typeface="Arial" panose="020B0604020202020204"/>
                <a:cs typeface="Arial" panose="020B0604020202020204"/>
              </a:rPr>
              <a:t>ΕΚΕΙΝΕΣ</a:t>
            </a:r>
            <a:r>
              <a:rPr sz="2400" b="1" spc="-70" dirty="0">
                <a:solidFill>
                  <a:srgbClr val="FF0000"/>
                </a:solidFill>
                <a:latin typeface="Arial" panose="020B0604020202020204"/>
                <a:cs typeface="Arial" panose="020B0604020202020204"/>
              </a:rPr>
              <a:t> </a:t>
            </a:r>
            <a:r>
              <a:rPr sz="2400" b="1">
                <a:solidFill>
                  <a:srgbClr val="FF0000"/>
                </a:solidFill>
                <a:latin typeface="Arial" panose="020B0604020202020204"/>
                <a:cs typeface="Arial" panose="020B0604020202020204"/>
              </a:rPr>
              <a:t>ΤΟΥ</a:t>
            </a:r>
            <a:r>
              <a:rPr sz="2400" b="1" spc="-75">
                <a:solidFill>
                  <a:srgbClr val="FF0000"/>
                </a:solidFill>
                <a:latin typeface="Arial" panose="020B0604020202020204"/>
                <a:cs typeface="Arial" panose="020B0604020202020204"/>
              </a:rPr>
              <a:t> </a:t>
            </a:r>
            <a:r>
              <a:rPr sz="2400" b="1" smtClean="0">
                <a:solidFill>
                  <a:srgbClr val="FF0000"/>
                </a:solidFill>
                <a:latin typeface="Arial" panose="020B0604020202020204"/>
                <a:cs typeface="Arial" panose="020B0604020202020204"/>
              </a:rPr>
              <a:t>ΜΟΝΟΥ</a:t>
            </a:r>
            <a:r>
              <a:rPr lang="el-GR" sz="2400" b="1" spc="-80" dirty="0">
                <a:solidFill>
                  <a:srgbClr val="FF0000"/>
                </a:solidFill>
                <a:latin typeface="Arial" panose="020B0604020202020204"/>
                <a:cs typeface="Arial" panose="020B0604020202020204"/>
              </a:rPr>
              <a:t> </a:t>
            </a:r>
            <a:r>
              <a:rPr sz="2400" b="1" spc="-10" smtClean="0">
                <a:solidFill>
                  <a:srgbClr val="FF0000"/>
                </a:solidFill>
                <a:latin typeface="Arial" panose="020B0604020202020204"/>
                <a:cs typeface="Arial" panose="020B0604020202020204"/>
              </a:rPr>
              <a:t>ΕΜΒΟ</a:t>
            </a:r>
            <a:r>
              <a:rPr sz="2400" b="1" spc="-80" smtClean="0">
                <a:solidFill>
                  <a:srgbClr val="FF0000"/>
                </a:solidFill>
                <a:latin typeface="Arial" panose="020B0604020202020204"/>
                <a:cs typeface="Arial" panose="020B0604020202020204"/>
              </a:rPr>
              <a:t>ΛΟΥ</a:t>
            </a:r>
            <a:r>
              <a:rPr sz="2400" b="1" spc="-80" dirty="0">
                <a:latin typeface="Arial" panose="020B0604020202020204"/>
                <a:cs typeface="Arial" panose="020B0604020202020204"/>
              </a:rPr>
              <a:t>,</a:t>
            </a:r>
            <a:r>
              <a:rPr sz="2400" b="1" spc="-70" dirty="0">
                <a:latin typeface="Arial" panose="020B0604020202020204"/>
                <a:cs typeface="Arial" panose="020B0604020202020204"/>
              </a:rPr>
              <a:t> </a:t>
            </a:r>
            <a:r>
              <a:rPr sz="2400" b="1" spc="-10" dirty="0">
                <a:latin typeface="Arial" panose="020B0604020202020204"/>
                <a:cs typeface="Arial" panose="020B0604020202020204"/>
              </a:rPr>
              <a:t>ΕΠΙΤΡΕΠΟΝΤΑΣ</a:t>
            </a:r>
            <a:r>
              <a:rPr sz="2400" b="1" spc="-55" dirty="0">
                <a:latin typeface="Arial" panose="020B0604020202020204"/>
                <a:cs typeface="Arial" panose="020B0604020202020204"/>
              </a:rPr>
              <a:t> </a:t>
            </a:r>
            <a:r>
              <a:rPr sz="2400" b="1" dirty="0">
                <a:latin typeface="Arial" panose="020B0604020202020204"/>
                <a:cs typeface="Arial" panose="020B0604020202020204"/>
              </a:rPr>
              <a:t>ΤΗ</a:t>
            </a:r>
            <a:r>
              <a:rPr sz="2400" b="1" spc="-60" dirty="0">
                <a:latin typeface="Arial" panose="020B0604020202020204"/>
                <a:cs typeface="Arial" panose="020B0604020202020204"/>
              </a:rPr>
              <a:t> </a:t>
            </a:r>
            <a:r>
              <a:rPr sz="2400" b="1" dirty="0">
                <a:latin typeface="Arial" panose="020B0604020202020204"/>
                <a:cs typeface="Arial" panose="020B0604020202020204"/>
              </a:rPr>
              <a:t>ΧΡΗΣΗ</a:t>
            </a:r>
            <a:r>
              <a:rPr sz="2400" b="1" spc="-65" dirty="0">
                <a:latin typeface="Arial" panose="020B0604020202020204"/>
                <a:cs typeface="Arial" panose="020B0604020202020204"/>
              </a:rPr>
              <a:t> </a:t>
            </a:r>
            <a:r>
              <a:rPr sz="2400" b="1">
                <a:latin typeface="Arial" panose="020B0604020202020204"/>
                <a:cs typeface="Arial" panose="020B0604020202020204"/>
              </a:rPr>
              <a:t>ΜΙΚΡΟΤΕΡΩΝ</a:t>
            </a:r>
            <a:r>
              <a:rPr sz="2400" b="1" spc="-60">
                <a:latin typeface="Arial" panose="020B0604020202020204"/>
                <a:cs typeface="Arial" panose="020B0604020202020204"/>
              </a:rPr>
              <a:t> </a:t>
            </a:r>
            <a:r>
              <a:rPr sz="2400" b="1" spc="-10" smtClean="0">
                <a:latin typeface="Arial" panose="020B0604020202020204"/>
                <a:cs typeface="Arial" panose="020B0604020202020204"/>
              </a:rPr>
              <a:t>ΤΜΗΜΑ</a:t>
            </a:r>
            <a:r>
              <a:rPr lang="el-GR" sz="2400" b="1" spc="-10" dirty="0" smtClean="0">
                <a:latin typeface="Arial" panose="020B0604020202020204"/>
                <a:cs typeface="Arial" panose="020B0604020202020204"/>
              </a:rPr>
              <a:t>Τ</a:t>
            </a:r>
            <a:r>
              <a:rPr sz="2400" b="1" smtClean="0">
                <a:latin typeface="Arial" panose="020B0604020202020204"/>
                <a:cs typeface="Arial" panose="020B0604020202020204"/>
              </a:rPr>
              <a:t>ΩΝ</a:t>
            </a:r>
            <a:r>
              <a:rPr sz="2400" b="1" dirty="0">
                <a:latin typeface="Arial" panose="020B0604020202020204"/>
                <a:cs typeface="Arial" panose="020B0604020202020204"/>
              </a:rPr>
              <a:t>,</a:t>
            </a:r>
            <a:r>
              <a:rPr sz="2400" b="1" spc="-50" dirty="0">
                <a:latin typeface="Arial" panose="020B0604020202020204"/>
                <a:cs typeface="Arial" panose="020B0604020202020204"/>
              </a:rPr>
              <a:t> </a:t>
            </a:r>
            <a:r>
              <a:rPr sz="2400" b="1" dirty="0">
                <a:latin typeface="Arial" panose="020B0604020202020204"/>
                <a:cs typeface="Arial" panose="020B0604020202020204"/>
              </a:rPr>
              <a:t>ΜΕΙΩΣΗ</a:t>
            </a:r>
            <a:r>
              <a:rPr sz="2400" b="1" spc="-35" dirty="0">
                <a:latin typeface="Arial" panose="020B0604020202020204"/>
                <a:cs typeface="Arial" panose="020B0604020202020204"/>
              </a:rPr>
              <a:t> </a:t>
            </a:r>
            <a:r>
              <a:rPr sz="2400" b="1" dirty="0">
                <a:latin typeface="Arial" panose="020B0604020202020204"/>
                <a:cs typeface="Arial" panose="020B0604020202020204"/>
              </a:rPr>
              <a:t>ΦΟΡΤΙΣΕΩΝ</a:t>
            </a:r>
            <a:r>
              <a:rPr sz="2400" b="1" spc="-40" dirty="0">
                <a:latin typeface="Arial" panose="020B0604020202020204"/>
                <a:cs typeface="Arial" panose="020B0604020202020204"/>
              </a:rPr>
              <a:t> </a:t>
            </a:r>
            <a:r>
              <a:rPr sz="2400" b="1" dirty="0">
                <a:latin typeface="Arial" panose="020B0604020202020204"/>
                <a:cs typeface="Arial" panose="020B0604020202020204"/>
              </a:rPr>
              <a:t>ΚΑΙ</a:t>
            </a:r>
            <a:r>
              <a:rPr sz="2400" b="1" spc="-114" dirty="0">
                <a:latin typeface="Arial" panose="020B0604020202020204"/>
                <a:cs typeface="Arial" panose="020B0604020202020204"/>
              </a:rPr>
              <a:t> </a:t>
            </a:r>
            <a:r>
              <a:rPr sz="2400" b="1" spc="-20" dirty="0">
                <a:latin typeface="Arial" panose="020B0604020202020204"/>
                <a:cs typeface="Arial" panose="020B0604020202020204"/>
              </a:rPr>
              <a:t>ΑΥΞΗΣΗ</a:t>
            </a:r>
            <a:r>
              <a:rPr sz="2400" b="1" spc="-40" dirty="0">
                <a:latin typeface="Arial" panose="020B0604020202020204"/>
                <a:cs typeface="Arial" panose="020B0604020202020204"/>
              </a:rPr>
              <a:t> </a:t>
            </a:r>
            <a:r>
              <a:rPr sz="2400" b="1" dirty="0">
                <a:latin typeface="Arial" panose="020B0604020202020204"/>
                <a:cs typeface="Arial" panose="020B0604020202020204"/>
              </a:rPr>
              <a:t>ΤΗΣ</a:t>
            </a:r>
            <a:r>
              <a:rPr sz="2400" b="1" spc="-120" dirty="0">
                <a:latin typeface="Arial" panose="020B0604020202020204"/>
                <a:cs typeface="Arial" panose="020B0604020202020204"/>
              </a:rPr>
              <a:t> </a:t>
            </a:r>
            <a:r>
              <a:rPr sz="2400" b="1" spc="-10" dirty="0">
                <a:latin typeface="Arial" panose="020B0604020202020204"/>
                <a:cs typeface="Arial" panose="020B0604020202020204"/>
              </a:rPr>
              <a:t>ΑΞΙΟΠΙΣΤΙΑΣ.</a:t>
            </a:r>
            <a:endParaRPr sz="2400">
              <a:latin typeface="Arial" panose="020B0604020202020204"/>
              <a:cs typeface="Arial" panose="020B0604020202020204"/>
            </a:endParaRPr>
          </a:p>
        </p:txBody>
      </p:sp>
      <p:grpSp>
        <p:nvGrpSpPr>
          <p:cNvPr id="3" name="object 3"/>
          <p:cNvGrpSpPr/>
          <p:nvPr/>
        </p:nvGrpSpPr>
        <p:grpSpPr>
          <a:xfrm>
            <a:off x="491430" y="58360"/>
            <a:ext cx="8250555" cy="889635"/>
            <a:chOff x="491430" y="58360"/>
            <a:chExt cx="8250555" cy="889635"/>
          </a:xfrm>
        </p:grpSpPr>
        <p:sp>
          <p:nvSpPr>
            <p:cNvPr id="4" name="object 4"/>
            <p:cNvSpPr/>
            <p:nvPr/>
          </p:nvSpPr>
          <p:spPr>
            <a:xfrm>
              <a:off x="504190" y="71119"/>
              <a:ext cx="8224520" cy="863600"/>
            </a:xfrm>
            <a:custGeom>
              <a:avLst/>
              <a:gdLst/>
              <a:ahLst/>
              <a:cxnLst/>
              <a:rect l="l" t="t" r="r" b="b"/>
              <a:pathLst>
                <a:path w="8224520" h="863600">
                  <a:moveTo>
                    <a:pt x="8094980" y="1270"/>
                  </a:moveTo>
                  <a:lnTo>
                    <a:pt x="128269" y="1270"/>
                  </a:lnTo>
                  <a:lnTo>
                    <a:pt x="105409" y="5079"/>
                  </a:lnTo>
                  <a:lnTo>
                    <a:pt x="99059" y="7620"/>
                  </a:lnTo>
                  <a:lnTo>
                    <a:pt x="91439" y="10159"/>
                  </a:lnTo>
                  <a:lnTo>
                    <a:pt x="85089" y="12700"/>
                  </a:lnTo>
                  <a:lnTo>
                    <a:pt x="77469" y="16509"/>
                  </a:lnTo>
                  <a:lnTo>
                    <a:pt x="71119" y="19050"/>
                  </a:lnTo>
                  <a:lnTo>
                    <a:pt x="64769" y="24129"/>
                  </a:lnTo>
                  <a:lnTo>
                    <a:pt x="58419" y="27939"/>
                  </a:lnTo>
                  <a:lnTo>
                    <a:pt x="53339" y="33020"/>
                  </a:lnTo>
                  <a:lnTo>
                    <a:pt x="46989" y="36829"/>
                  </a:lnTo>
                  <a:lnTo>
                    <a:pt x="41909" y="43179"/>
                  </a:lnTo>
                  <a:lnTo>
                    <a:pt x="35559" y="48259"/>
                  </a:lnTo>
                  <a:lnTo>
                    <a:pt x="31750" y="53339"/>
                  </a:lnTo>
                  <a:lnTo>
                    <a:pt x="26669" y="59689"/>
                  </a:lnTo>
                  <a:lnTo>
                    <a:pt x="15239" y="78739"/>
                  </a:lnTo>
                  <a:lnTo>
                    <a:pt x="11429" y="86359"/>
                  </a:lnTo>
                  <a:lnTo>
                    <a:pt x="8889" y="92709"/>
                  </a:lnTo>
                  <a:lnTo>
                    <a:pt x="6350" y="100329"/>
                  </a:lnTo>
                  <a:lnTo>
                    <a:pt x="5079" y="106679"/>
                  </a:lnTo>
                  <a:lnTo>
                    <a:pt x="2539" y="114300"/>
                  </a:lnTo>
                  <a:lnTo>
                    <a:pt x="0" y="129539"/>
                  </a:lnTo>
                  <a:lnTo>
                    <a:pt x="0" y="735329"/>
                  </a:lnTo>
                  <a:lnTo>
                    <a:pt x="2539" y="750569"/>
                  </a:lnTo>
                  <a:lnTo>
                    <a:pt x="5079" y="756919"/>
                  </a:lnTo>
                  <a:lnTo>
                    <a:pt x="6350" y="764539"/>
                  </a:lnTo>
                  <a:lnTo>
                    <a:pt x="8889" y="772159"/>
                  </a:lnTo>
                  <a:lnTo>
                    <a:pt x="11429" y="778509"/>
                  </a:lnTo>
                  <a:lnTo>
                    <a:pt x="19050" y="791209"/>
                  </a:lnTo>
                  <a:lnTo>
                    <a:pt x="22859" y="798829"/>
                  </a:lnTo>
                  <a:lnTo>
                    <a:pt x="26669" y="803909"/>
                  </a:lnTo>
                  <a:lnTo>
                    <a:pt x="31750" y="810259"/>
                  </a:lnTo>
                  <a:lnTo>
                    <a:pt x="36829" y="815339"/>
                  </a:lnTo>
                  <a:lnTo>
                    <a:pt x="41909" y="821689"/>
                  </a:lnTo>
                  <a:lnTo>
                    <a:pt x="46989" y="826769"/>
                  </a:lnTo>
                  <a:lnTo>
                    <a:pt x="53339" y="831850"/>
                  </a:lnTo>
                  <a:lnTo>
                    <a:pt x="58419" y="835659"/>
                  </a:lnTo>
                  <a:lnTo>
                    <a:pt x="64769" y="840739"/>
                  </a:lnTo>
                  <a:lnTo>
                    <a:pt x="77469" y="848359"/>
                  </a:lnTo>
                  <a:lnTo>
                    <a:pt x="85089" y="850900"/>
                  </a:lnTo>
                  <a:lnTo>
                    <a:pt x="91439" y="854709"/>
                  </a:lnTo>
                  <a:lnTo>
                    <a:pt x="99059" y="855979"/>
                  </a:lnTo>
                  <a:lnTo>
                    <a:pt x="105409" y="858519"/>
                  </a:lnTo>
                  <a:lnTo>
                    <a:pt x="135889" y="863600"/>
                  </a:lnTo>
                  <a:lnTo>
                    <a:pt x="8087359" y="863600"/>
                  </a:lnTo>
                  <a:lnTo>
                    <a:pt x="8117839" y="858519"/>
                  </a:lnTo>
                  <a:lnTo>
                    <a:pt x="8124189" y="855979"/>
                  </a:lnTo>
                  <a:lnTo>
                    <a:pt x="8131809" y="853439"/>
                  </a:lnTo>
                  <a:lnTo>
                    <a:pt x="8138159" y="850900"/>
                  </a:lnTo>
                  <a:lnTo>
                    <a:pt x="8145780" y="847089"/>
                  </a:lnTo>
                  <a:lnTo>
                    <a:pt x="8152130" y="844550"/>
                  </a:lnTo>
                  <a:lnTo>
                    <a:pt x="8158480" y="839469"/>
                  </a:lnTo>
                  <a:lnTo>
                    <a:pt x="8171180" y="831850"/>
                  </a:lnTo>
                  <a:lnTo>
                    <a:pt x="8181339" y="821689"/>
                  </a:lnTo>
                  <a:lnTo>
                    <a:pt x="8186419" y="815339"/>
                  </a:lnTo>
                  <a:lnTo>
                    <a:pt x="8191500" y="810259"/>
                  </a:lnTo>
                  <a:lnTo>
                    <a:pt x="8196580" y="803909"/>
                  </a:lnTo>
                  <a:lnTo>
                    <a:pt x="8211819" y="778509"/>
                  </a:lnTo>
                  <a:lnTo>
                    <a:pt x="8214359" y="770889"/>
                  </a:lnTo>
                  <a:lnTo>
                    <a:pt x="8216900" y="764539"/>
                  </a:lnTo>
                  <a:lnTo>
                    <a:pt x="8218169" y="756919"/>
                  </a:lnTo>
                  <a:lnTo>
                    <a:pt x="8220709" y="749300"/>
                  </a:lnTo>
                  <a:lnTo>
                    <a:pt x="8221980" y="741679"/>
                  </a:lnTo>
                  <a:lnTo>
                    <a:pt x="8223250" y="735329"/>
                  </a:lnTo>
                  <a:lnTo>
                    <a:pt x="8223250" y="720089"/>
                  </a:lnTo>
                  <a:lnTo>
                    <a:pt x="8224519" y="720089"/>
                  </a:lnTo>
                  <a:lnTo>
                    <a:pt x="8223250" y="144779"/>
                  </a:lnTo>
                  <a:lnTo>
                    <a:pt x="8223250" y="129539"/>
                  </a:lnTo>
                  <a:lnTo>
                    <a:pt x="8220709" y="114300"/>
                  </a:lnTo>
                  <a:lnTo>
                    <a:pt x="8218169" y="106679"/>
                  </a:lnTo>
                  <a:lnTo>
                    <a:pt x="8216900" y="100329"/>
                  </a:lnTo>
                  <a:lnTo>
                    <a:pt x="8214359" y="92709"/>
                  </a:lnTo>
                  <a:lnTo>
                    <a:pt x="8191500" y="53339"/>
                  </a:lnTo>
                  <a:lnTo>
                    <a:pt x="8181339" y="43179"/>
                  </a:lnTo>
                  <a:lnTo>
                    <a:pt x="8176259" y="36829"/>
                  </a:lnTo>
                  <a:lnTo>
                    <a:pt x="8169909" y="33020"/>
                  </a:lnTo>
                  <a:lnTo>
                    <a:pt x="8164830" y="27939"/>
                  </a:lnTo>
                  <a:lnTo>
                    <a:pt x="8158480" y="24129"/>
                  </a:lnTo>
                  <a:lnTo>
                    <a:pt x="8152130" y="19050"/>
                  </a:lnTo>
                  <a:lnTo>
                    <a:pt x="8145780" y="16509"/>
                  </a:lnTo>
                  <a:lnTo>
                    <a:pt x="8138159" y="12700"/>
                  </a:lnTo>
                  <a:lnTo>
                    <a:pt x="8131809" y="10159"/>
                  </a:lnTo>
                  <a:lnTo>
                    <a:pt x="8116569" y="5079"/>
                  </a:lnTo>
                  <a:lnTo>
                    <a:pt x="8110219" y="3809"/>
                  </a:lnTo>
                  <a:lnTo>
                    <a:pt x="8094980" y="1270"/>
                  </a:lnTo>
                  <a:close/>
                </a:path>
                <a:path w="8224520" h="863600">
                  <a:moveTo>
                    <a:pt x="8079739" y="0"/>
                  </a:moveTo>
                  <a:lnTo>
                    <a:pt x="143509" y="0"/>
                  </a:lnTo>
                  <a:lnTo>
                    <a:pt x="135889" y="1270"/>
                  </a:lnTo>
                  <a:lnTo>
                    <a:pt x="8087359" y="1270"/>
                  </a:lnTo>
                  <a:lnTo>
                    <a:pt x="8079739" y="0"/>
                  </a:lnTo>
                  <a:close/>
                </a:path>
              </a:pathLst>
            </a:custGeom>
            <a:solidFill>
              <a:srgbClr val="009900"/>
            </a:solidFill>
          </p:spPr>
          <p:txBody>
            <a:bodyPr wrap="square" lIns="0" tIns="0" rIns="0" bIns="0" rtlCol="0"/>
            <a:lstStyle/>
            <a:p/>
          </p:txBody>
        </p:sp>
        <p:sp>
          <p:nvSpPr>
            <p:cNvPr id="5" name="object 5"/>
            <p:cNvSpPr/>
            <p:nvPr/>
          </p:nvSpPr>
          <p:spPr>
            <a:xfrm>
              <a:off x="504190" y="71119"/>
              <a:ext cx="8224520" cy="863600"/>
            </a:xfrm>
            <a:custGeom>
              <a:avLst/>
              <a:gdLst/>
              <a:ahLst/>
              <a:cxnLst/>
              <a:rect l="l" t="t" r="r" b="b"/>
              <a:pathLst>
                <a:path w="8224520" h="863600">
                  <a:moveTo>
                    <a:pt x="0" y="144779"/>
                  </a:moveTo>
                  <a:lnTo>
                    <a:pt x="0" y="137159"/>
                  </a:lnTo>
                  <a:lnTo>
                    <a:pt x="0" y="129539"/>
                  </a:lnTo>
                  <a:lnTo>
                    <a:pt x="1269" y="121920"/>
                  </a:lnTo>
                  <a:lnTo>
                    <a:pt x="2539" y="114300"/>
                  </a:lnTo>
                  <a:lnTo>
                    <a:pt x="5079" y="106679"/>
                  </a:lnTo>
                  <a:lnTo>
                    <a:pt x="6350" y="100329"/>
                  </a:lnTo>
                  <a:lnTo>
                    <a:pt x="8889" y="92709"/>
                  </a:lnTo>
                  <a:lnTo>
                    <a:pt x="11429" y="86359"/>
                  </a:lnTo>
                  <a:lnTo>
                    <a:pt x="15239" y="78739"/>
                  </a:lnTo>
                  <a:lnTo>
                    <a:pt x="19050" y="72389"/>
                  </a:lnTo>
                  <a:lnTo>
                    <a:pt x="22859" y="66039"/>
                  </a:lnTo>
                  <a:lnTo>
                    <a:pt x="26669" y="59689"/>
                  </a:lnTo>
                  <a:lnTo>
                    <a:pt x="31750" y="53339"/>
                  </a:lnTo>
                  <a:lnTo>
                    <a:pt x="35559" y="48259"/>
                  </a:lnTo>
                  <a:lnTo>
                    <a:pt x="41909" y="43179"/>
                  </a:lnTo>
                  <a:lnTo>
                    <a:pt x="46989" y="36829"/>
                  </a:lnTo>
                  <a:lnTo>
                    <a:pt x="53339" y="33020"/>
                  </a:lnTo>
                  <a:lnTo>
                    <a:pt x="58419" y="27939"/>
                  </a:lnTo>
                  <a:lnTo>
                    <a:pt x="64769" y="24129"/>
                  </a:lnTo>
                  <a:lnTo>
                    <a:pt x="71119" y="19050"/>
                  </a:lnTo>
                  <a:lnTo>
                    <a:pt x="77469" y="16509"/>
                  </a:lnTo>
                  <a:lnTo>
                    <a:pt x="85089" y="12700"/>
                  </a:lnTo>
                  <a:lnTo>
                    <a:pt x="91439" y="10159"/>
                  </a:lnTo>
                  <a:lnTo>
                    <a:pt x="99059" y="7620"/>
                  </a:lnTo>
                  <a:lnTo>
                    <a:pt x="105409" y="5079"/>
                  </a:lnTo>
                  <a:lnTo>
                    <a:pt x="113029" y="3809"/>
                  </a:lnTo>
                  <a:lnTo>
                    <a:pt x="120650" y="2539"/>
                  </a:lnTo>
                  <a:lnTo>
                    <a:pt x="128269" y="1270"/>
                  </a:lnTo>
                  <a:lnTo>
                    <a:pt x="135889" y="1270"/>
                  </a:lnTo>
                  <a:lnTo>
                    <a:pt x="143509" y="0"/>
                  </a:lnTo>
                  <a:lnTo>
                    <a:pt x="8079739" y="0"/>
                  </a:lnTo>
                  <a:lnTo>
                    <a:pt x="8087359" y="1270"/>
                  </a:lnTo>
                  <a:lnTo>
                    <a:pt x="8094980" y="1270"/>
                  </a:lnTo>
                  <a:lnTo>
                    <a:pt x="8102600" y="2539"/>
                  </a:lnTo>
                  <a:lnTo>
                    <a:pt x="8110219" y="3809"/>
                  </a:lnTo>
                  <a:lnTo>
                    <a:pt x="8116569" y="5079"/>
                  </a:lnTo>
                  <a:lnTo>
                    <a:pt x="8124189" y="7620"/>
                  </a:lnTo>
                  <a:lnTo>
                    <a:pt x="8131809" y="10159"/>
                  </a:lnTo>
                  <a:lnTo>
                    <a:pt x="8138159" y="12700"/>
                  </a:lnTo>
                  <a:lnTo>
                    <a:pt x="8145780" y="16509"/>
                  </a:lnTo>
                  <a:lnTo>
                    <a:pt x="8152130" y="19050"/>
                  </a:lnTo>
                  <a:lnTo>
                    <a:pt x="8158480" y="24129"/>
                  </a:lnTo>
                  <a:lnTo>
                    <a:pt x="8164830" y="27939"/>
                  </a:lnTo>
                  <a:lnTo>
                    <a:pt x="8169909" y="33020"/>
                  </a:lnTo>
                  <a:lnTo>
                    <a:pt x="8176259" y="36829"/>
                  </a:lnTo>
                  <a:lnTo>
                    <a:pt x="8181339" y="43179"/>
                  </a:lnTo>
                  <a:lnTo>
                    <a:pt x="8186419" y="48259"/>
                  </a:lnTo>
                  <a:lnTo>
                    <a:pt x="8191500" y="53339"/>
                  </a:lnTo>
                  <a:lnTo>
                    <a:pt x="8196580" y="59689"/>
                  </a:lnTo>
                  <a:lnTo>
                    <a:pt x="8200389" y="66039"/>
                  </a:lnTo>
                  <a:lnTo>
                    <a:pt x="8204200" y="72389"/>
                  </a:lnTo>
                  <a:lnTo>
                    <a:pt x="8218169" y="106679"/>
                  </a:lnTo>
                  <a:lnTo>
                    <a:pt x="8220709" y="114300"/>
                  </a:lnTo>
                  <a:lnTo>
                    <a:pt x="8221980" y="121920"/>
                  </a:lnTo>
                  <a:lnTo>
                    <a:pt x="8223250" y="129539"/>
                  </a:lnTo>
                  <a:lnTo>
                    <a:pt x="8223250" y="137159"/>
                  </a:lnTo>
                  <a:lnTo>
                    <a:pt x="8223250" y="144779"/>
                  </a:lnTo>
                  <a:lnTo>
                    <a:pt x="8224519" y="720089"/>
                  </a:lnTo>
                  <a:lnTo>
                    <a:pt x="8223250" y="720089"/>
                  </a:lnTo>
                  <a:lnTo>
                    <a:pt x="8223250" y="727709"/>
                  </a:lnTo>
                  <a:lnTo>
                    <a:pt x="8223250" y="735329"/>
                  </a:lnTo>
                  <a:lnTo>
                    <a:pt x="8221980" y="741679"/>
                  </a:lnTo>
                  <a:lnTo>
                    <a:pt x="8220709" y="749300"/>
                  </a:lnTo>
                  <a:lnTo>
                    <a:pt x="8218169" y="756919"/>
                  </a:lnTo>
                  <a:lnTo>
                    <a:pt x="8216900" y="764539"/>
                  </a:lnTo>
                  <a:lnTo>
                    <a:pt x="8214359" y="770889"/>
                  </a:lnTo>
                  <a:lnTo>
                    <a:pt x="8211819" y="778509"/>
                  </a:lnTo>
                  <a:lnTo>
                    <a:pt x="8208009" y="784859"/>
                  </a:lnTo>
                  <a:lnTo>
                    <a:pt x="8204200" y="791209"/>
                  </a:lnTo>
                  <a:lnTo>
                    <a:pt x="8200389" y="797559"/>
                  </a:lnTo>
                  <a:lnTo>
                    <a:pt x="8196580" y="803909"/>
                  </a:lnTo>
                  <a:lnTo>
                    <a:pt x="8191500" y="810259"/>
                  </a:lnTo>
                  <a:lnTo>
                    <a:pt x="8186419" y="815339"/>
                  </a:lnTo>
                  <a:lnTo>
                    <a:pt x="8181339" y="821689"/>
                  </a:lnTo>
                  <a:lnTo>
                    <a:pt x="8176259" y="826769"/>
                  </a:lnTo>
                  <a:lnTo>
                    <a:pt x="8171180" y="831850"/>
                  </a:lnTo>
                  <a:lnTo>
                    <a:pt x="8164830" y="835659"/>
                  </a:lnTo>
                  <a:lnTo>
                    <a:pt x="8158480" y="839469"/>
                  </a:lnTo>
                  <a:lnTo>
                    <a:pt x="8152130" y="844550"/>
                  </a:lnTo>
                  <a:lnTo>
                    <a:pt x="8145780" y="847089"/>
                  </a:lnTo>
                  <a:lnTo>
                    <a:pt x="8138159" y="850900"/>
                  </a:lnTo>
                  <a:lnTo>
                    <a:pt x="8131809" y="853439"/>
                  </a:lnTo>
                  <a:lnTo>
                    <a:pt x="8124189" y="855979"/>
                  </a:lnTo>
                  <a:lnTo>
                    <a:pt x="8117839" y="858519"/>
                  </a:lnTo>
                  <a:lnTo>
                    <a:pt x="8110219" y="859789"/>
                  </a:lnTo>
                  <a:lnTo>
                    <a:pt x="8102600" y="861059"/>
                  </a:lnTo>
                  <a:lnTo>
                    <a:pt x="8094980" y="862329"/>
                  </a:lnTo>
                  <a:lnTo>
                    <a:pt x="8087359" y="863600"/>
                  </a:lnTo>
                  <a:lnTo>
                    <a:pt x="8079739" y="863600"/>
                  </a:lnTo>
                  <a:lnTo>
                    <a:pt x="143509" y="863600"/>
                  </a:lnTo>
                  <a:lnTo>
                    <a:pt x="135889" y="863600"/>
                  </a:lnTo>
                  <a:lnTo>
                    <a:pt x="128269" y="862329"/>
                  </a:lnTo>
                  <a:lnTo>
                    <a:pt x="120650" y="861059"/>
                  </a:lnTo>
                  <a:lnTo>
                    <a:pt x="113029" y="859789"/>
                  </a:lnTo>
                  <a:lnTo>
                    <a:pt x="105409" y="858519"/>
                  </a:lnTo>
                  <a:lnTo>
                    <a:pt x="99059" y="855979"/>
                  </a:lnTo>
                  <a:lnTo>
                    <a:pt x="91439" y="854709"/>
                  </a:lnTo>
                  <a:lnTo>
                    <a:pt x="85089" y="850900"/>
                  </a:lnTo>
                  <a:lnTo>
                    <a:pt x="77469" y="848359"/>
                  </a:lnTo>
                  <a:lnTo>
                    <a:pt x="71119" y="844550"/>
                  </a:lnTo>
                  <a:lnTo>
                    <a:pt x="64769" y="840739"/>
                  </a:lnTo>
                  <a:lnTo>
                    <a:pt x="58419" y="835659"/>
                  </a:lnTo>
                  <a:lnTo>
                    <a:pt x="53339" y="831850"/>
                  </a:lnTo>
                  <a:lnTo>
                    <a:pt x="46989" y="826769"/>
                  </a:lnTo>
                  <a:lnTo>
                    <a:pt x="41909" y="821689"/>
                  </a:lnTo>
                  <a:lnTo>
                    <a:pt x="36829" y="815339"/>
                  </a:lnTo>
                  <a:lnTo>
                    <a:pt x="31750" y="810259"/>
                  </a:lnTo>
                  <a:lnTo>
                    <a:pt x="26669" y="803909"/>
                  </a:lnTo>
                  <a:lnTo>
                    <a:pt x="22859" y="798829"/>
                  </a:lnTo>
                  <a:lnTo>
                    <a:pt x="19050" y="791209"/>
                  </a:lnTo>
                  <a:lnTo>
                    <a:pt x="15239" y="784859"/>
                  </a:lnTo>
                  <a:lnTo>
                    <a:pt x="11429" y="778509"/>
                  </a:lnTo>
                  <a:lnTo>
                    <a:pt x="8889" y="772159"/>
                  </a:lnTo>
                  <a:lnTo>
                    <a:pt x="6350" y="764539"/>
                  </a:lnTo>
                  <a:lnTo>
                    <a:pt x="5079" y="756919"/>
                  </a:lnTo>
                  <a:lnTo>
                    <a:pt x="2539" y="750569"/>
                  </a:lnTo>
                  <a:lnTo>
                    <a:pt x="1269" y="742950"/>
                  </a:lnTo>
                  <a:lnTo>
                    <a:pt x="0" y="735329"/>
                  </a:lnTo>
                  <a:lnTo>
                    <a:pt x="0" y="727709"/>
                  </a:lnTo>
                  <a:lnTo>
                    <a:pt x="0" y="720089"/>
                  </a:lnTo>
                  <a:lnTo>
                    <a:pt x="0" y="144779"/>
                  </a:lnTo>
                  <a:close/>
                </a:path>
              </a:pathLst>
            </a:custGeom>
            <a:ln w="25518">
              <a:solidFill>
                <a:srgbClr val="FFFFFF"/>
              </a:solidFill>
            </a:ln>
          </p:spPr>
          <p:txBody>
            <a:bodyPr wrap="square" lIns="0" tIns="0" rIns="0" bIns="0" rtlCol="0"/>
            <a:lstStyle/>
            <a:p/>
          </p:txBody>
        </p:sp>
        <p:sp>
          <p:nvSpPr>
            <p:cNvPr id="6" name="object 6"/>
            <p:cNvSpPr/>
            <p:nvPr/>
          </p:nvSpPr>
          <p:spPr>
            <a:xfrm>
              <a:off x="491426" y="58368"/>
              <a:ext cx="8250555" cy="889635"/>
            </a:xfrm>
            <a:custGeom>
              <a:avLst/>
              <a:gdLst/>
              <a:ahLst/>
              <a:cxnLst/>
              <a:rect l="l" t="t" r="r" b="b"/>
              <a:pathLst>
                <a:path w="8250555" h="88963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89635">
                  <a:moveTo>
                    <a:pt x="8250034" y="876350"/>
                  </a:moveTo>
                  <a:lnTo>
                    <a:pt x="8246300" y="867333"/>
                  </a:lnTo>
                  <a:lnTo>
                    <a:pt x="8237283" y="863600"/>
                  </a:lnTo>
                  <a:lnTo>
                    <a:pt x="8228254" y="867333"/>
                  </a:lnTo>
                  <a:lnTo>
                    <a:pt x="8224520" y="876350"/>
                  </a:lnTo>
                  <a:lnTo>
                    <a:pt x="8228254" y="885380"/>
                  </a:lnTo>
                  <a:lnTo>
                    <a:pt x="8237283" y="889114"/>
                  </a:lnTo>
                  <a:lnTo>
                    <a:pt x="8246300" y="885380"/>
                  </a:lnTo>
                  <a:lnTo>
                    <a:pt x="8250034" y="87635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45110" rIns="0" bIns="0" rtlCol="0">
            <a:spAutoFit/>
          </a:bodyPr>
          <a:lstStyle/>
          <a:p>
            <a:pPr marL="1782445">
              <a:lnSpc>
                <a:spcPct val="100000"/>
              </a:lnSpc>
              <a:spcBef>
                <a:spcPts val="100"/>
              </a:spcBef>
            </a:pPr>
            <a:r>
              <a:rPr sz="3600" b="0" i="1" u="none" dirty="0">
                <a:solidFill>
                  <a:srgbClr val="FFFFFF"/>
                </a:solidFill>
                <a:latin typeface="Calibri" panose="020F0502020204030204"/>
                <a:cs typeface="Calibri" panose="020F0502020204030204"/>
              </a:rPr>
              <a:t>Αντλίες</a:t>
            </a:r>
            <a:r>
              <a:rPr sz="3600" b="0" i="1" u="none" spc="-75" dirty="0">
                <a:solidFill>
                  <a:srgbClr val="FFFFFF"/>
                </a:solidFill>
                <a:latin typeface="Calibri" panose="020F0502020204030204"/>
                <a:cs typeface="Calibri" panose="020F0502020204030204"/>
              </a:rPr>
              <a:t> </a:t>
            </a:r>
            <a:r>
              <a:rPr sz="3600" b="0" i="1" u="none" dirty="0">
                <a:solidFill>
                  <a:srgbClr val="FFFFFF"/>
                </a:solidFill>
                <a:latin typeface="Calibri" panose="020F0502020204030204"/>
                <a:cs typeface="Calibri" panose="020F0502020204030204"/>
              </a:rPr>
              <a:t>διπλού</a:t>
            </a:r>
            <a:r>
              <a:rPr sz="3600" b="0" i="1" u="none" spc="-65" dirty="0">
                <a:solidFill>
                  <a:srgbClr val="FFFFFF"/>
                </a:solidFill>
                <a:latin typeface="Calibri" panose="020F0502020204030204"/>
                <a:cs typeface="Calibri" panose="020F0502020204030204"/>
              </a:rPr>
              <a:t> </a:t>
            </a:r>
            <a:r>
              <a:rPr sz="3600" b="0" i="1" u="none" spc="-10" dirty="0">
                <a:solidFill>
                  <a:srgbClr val="FFFFFF"/>
                </a:solidFill>
                <a:latin typeface="Calibri" panose="020F0502020204030204"/>
                <a:cs typeface="Calibri" panose="020F0502020204030204"/>
              </a:rPr>
              <a:t>βυθίσματος</a:t>
            </a:r>
            <a:endParaRPr sz="3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359409" y="85089"/>
            <a:ext cx="8641080" cy="6250940"/>
            <a:chOff x="359409" y="85089"/>
            <a:chExt cx="8641080" cy="6250940"/>
          </a:xfrm>
        </p:grpSpPr>
        <p:pic>
          <p:nvPicPr>
            <p:cNvPr id="3" name="object 3"/>
            <p:cNvPicPr/>
            <p:nvPr/>
          </p:nvPicPr>
          <p:blipFill>
            <a:blip r:embed="rId1" cstate="print"/>
            <a:stretch>
              <a:fillRect/>
            </a:stretch>
          </p:blipFill>
          <p:spPr>
            <a:xfrm>
              <a:off x="359409" y="85089"/>
              <a:ext cx="4479290" cy="6250939"/>
            </a:xfrm>
            <a:prstGeom prst="rect">
              <a:avLst/>
            </a:prstGeom>
          </p:spPr>
        </p:pic>
        <p:pic>
          <p:nvPicPr>
            <p:cNvPr id="4" name="object 4"/>
            <p:cNvPicPr/>
            <p:nvPr/>
          </p:nvPicPr>
          <p:blipFill>
            <a:blip r:embed="rId2" cstate="print"/>
            <a:stretch>
              <a:fillRect/>
            </a:stretch>
          </p:blipFill>
          <p:spPr>
            <a:xfrm>
              <a:off x="4679950" y="359410"/>
              <a:ext cx="4320540" cy="5904230"/>
            </a:xfrm>
            <a:prstGeom prst="rect">
              <a:avLst/>
            </a:prstGeom>
          </p:spPr>
        </p:pic>
      </p:gr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1062994" y="1283822"/>
            <a:ext cx="423133" cy="826192"/>
          </a:xfrm>
          <a:prstGeom prst="rect">
            <a:avLst/>
          </a:prstGeom>
        </p:spPr>
      </p:pic>
      <p:grpSp>
        <p:nvGrpSpPr>
          <p:cNvPr id="3" name="object 3"/>
          <p:cNvGrpSpPr/>
          <p:nvPr/>
        </p:nvGrpSpPr>
        <p:grpSpPr>
          <a:xfrm>
            <a:off x="1032033" y="1676264"/>
            <a:ext cx="6109970" cy="5182235"/>
            <a:chOff x="1032033" y="1676264"/>
            <a:chExt cx="6109970" cy="5182235"/>
          </a:xfrm>
        </p:grpSpPr>
        <p:pic>
          <p:nvPicPr>
            <p:cNvPr id="4" name="object 4"/>
            <p:cNvPicPr/>
            <p:nvPr/>
          </p:nvPicPr>
          <p:blipFill>
            <a:blip r:embed="rId2" cstate="print"/>
            <a:stretch>
              <a:fillRect/>
            </a:stretch>
          </p:blipFill>
          <p:spPr>
            <a:xfrm>
              <a:off x="2208551" y="1676264"/>
              <a:ext cx="4933119" cy="4523405"/>
            </a:xfrm>
            <a:prstGeom prst="rect">
              <a:avLst/>
            </a:prstGeom>
          </p:spPr>
        </p:pic>
        <p:sp>
          <p:nvSpPr>
            <p:cNvPr id="5" name="object 5"/>
            <p:cNvSpPr/>
            <p:nvPr/>
          </p:nvSpPr>
          <p:spPr>
            <a:xfrm>
              <a:off x="2972255" y="6199669"/>
              <a:ext cx="0" cy="640715"/>
            </a:xfrm>
            <a:custGeom>
              <a:avLst/>
              <a:gdLst/>
              <a:ahLst/>
              <a:cxnLst/>
              <a:rect l="l" t="t" r="r" b="b"/>
              <a:pathLst>
                <a:path h="640715">
                  <a:moveTo>
                    <a:pt x="0" y="640299"/>
                  </a:moveTo>
                  <a:lnTo>
                    <a:pt x="0" y="0"/>
                  </a:lnTo>
                </a:path>
              </a:pathLst>
            </a:custGeom>
            <a:ln w="41281">
              <a:solidFill>
                <a:srgbClr val="000000"/>
              </a:solidFill>
            </a:ln>
          </p:spPr>
          <p:txBody>
            <a:bodyPr wrap="square" lIns="0" tIns="0" rIns="0" bIns="0" rtlCol="0"/>
            <a:lstStyle/>
            <a:p/>
          </p:txBody>
        </p:sp>
        <p:sp>
          <p:nvSpPr>
            <p:cNvPr id="6" name="object 6"/>
            <p:cNvSpPr/>
            <p:nvPr/>
          </p:nvSpPr>
          <p:spPr>
            <a:xfrm>
              <a:off x="4210685" y="6199670"/>
              <a:ext cx="2750820" cy="658495"/>
            </a:xfrm>
            <a:custGeom>
              <a:avLst/>
              <a:gdLst/>
              <a:ahLst/>
              <a:cxnLst/>
              <a:rect l="l" t="t" r="r" b="b"/>
              <a:pathLst>
                <a:path w="2750820" h="658495">
                  <a:moveTo>
                    <a:pt x="20637" y="392442"/>
                  </a:moveTo>
                  <a:lnTo>
                    <a:pt x="0" y="392442"/>
                  </a:lnTo>
                  <a:lnTo>
                    <a:pt x="0" y="658329"/>
                  </a:lnTo>
                  <a:lnTo>
                    <a:pt x="20637" y="658329"/>
                  </a:lnTo>
                  <a:lnTo>
                    <a:pt x="20637" y="392442"/>
                  </a:lnTo>
                  <a:close/>
                </a:path>
                <a:path w="2750820" h="658495">
                  <a:moveTo>
                    <a:pt x="2750375" y="0"/>
                  </a:moveTo>
                  <a:lnTo>
                    <a:pt x="2719413" y="0"/>
                  </a:lnTo>
                  <a:lnTo>
                    <a:pt x="2719413" y="658329"/>
                  </a:lnTo>
                  <a:lnTo>
                    <a:pt x="2750375" y="658329"/>
                  </a:lnTo>
                  <a:lnTo>
                    <a:pt x="2750375" y="0"/>
                  </a:lnTo>
                  <a:close/>
                </a:path>
              </a:pathLst>
            </a:custGeom>
            <a:solidFill>
              <a:srgbClr val="000000"/>
            </a:solidFill>
          </p:spPr>
          <p:txBody>
            <a:bodyPr wrap="square" lIns="0" tIns="0" rIns="0" bIns="0" rtlCol="0"/>
            <a:lstStyle/>
            <a:p/>
          </p:txBody>
        </p:sp>
        <p:sp>
          <p:nvSpPr>
            <p:cNvPr id="7" name="object 7"/>
            <p:cNvSpPr/>
            <p:nvPr/>
          </p:nvSpPr>
          <p:spPr>
            <a:xfrm>
              <a:off x="5903228" y="4371718"/>
              <a:ext cx="474980" cy="0"/>
            </a:xfrm>
            <a:custGeom>
              <a:avLst/>
              <a:gdLst/>
              <a:ahLst/>
              <a:cxnLst/>
              <a:rect l="l" t="t" r="r" b="b"/>
              <a:pathLst>
                <a:path w="474979">
                  <a:moveTo>
                    <a:pt x="0" y="0"/>
                  </a:moveTo>
                  <a:lnTo>
                    <a:pt x="474735" y="0"/>
                  </a:lnTo>
                </a:path>
              </a:pathLst>
            </a:custGeom>
            <a:ln w="103274">
              <a:solidFill>
                <a:srgbClr val="000000"/>
              </a:solidFill>
            </a:ln>
          </p:spPr>
          <p:txBody>
            <a:bodyPr wrap="square" lIns="0" tIns="0" rIns="0" bIns="0" rtlCol="0"/>
            <a:lstStyle/>
            <a:p/>
          </p:txBody>
        </p:sp>
        <p:sp>
          <p:nvSpPr>
            <p:cNvPr id="8" name="object 8"/>
            <p:cNvSpPr/>
            <p:nvPr/>
          </p:nvSpPr>
          <p:spPr>
            <a:xfrm>
              <a:off x="1032033" y="4314917"/>
              <a:ext cx="1176655" cy="134620"/>
            </a:xfrm>
            <a:custGeom>
              <a:avLst/>
              <a:gdLst/>
              <a:ahLst/>
              <a:cxnLst/>
              <a:rect l="l" t="t" r="r" b="b"/>
              <a:pathLst>
                <a:path w="1176655" h="134620">
                  <a:moveTo>
                    <a:pt x="0" y="0"/>
                  </a:moveTo>
                  <a:lnTo>
                    <a:pt x="1176517" y="0"/>
                  </a:lnTo>
                  <a:lnTo>
                    <a:pt x="1176517" y="134256"/>
                  </a:lnTo>
                  <a:lnTo>
                    <a:pt x="0" y="134256"/>
                  </a:lnTo>
                  <a:lnTo>
                    <a:pt x="0" y="0"/>
                  </a:lnTo>
                  <a:close/>
                </a:path>
              </a:pathLst>
            </a:custGeom>
            <a:solidFill>
              <a:srgbClr val="000000"/>
            </a:solidFill>
          </p:spPr>
          <p:txBody>
            <a:bodyPr wrap="square" lIns="0" tIns="0" rIns="0" bIns="0" rtlCol="0"/>
            <a:lstStyle/>
            <a:p/>
          </p:txBody>
        </p:sp>
        <p:sp>
          <p:nvSpPr>
            <p:cNvPr id="9" name="object 9"/>
            <p:cNvSpPr/>
            <p:nvPr/>
          </p:nvSpPr>
          <p:spPr>
            <a:xfrm>
              <a:off x="2930973" y="6592111"/>
              <a:ext cx="3963035" cy="0"/>
            </a:xfrm>
            <a:custGeom>
              <a:avLst/>
              <a:gdLst/>
              <a:ahLst/>
              <a:cxnLst/>
              <a:rect l="l" t="t" r="r" b="b"/>
              <a:pathLst>
                <a:path w="3963034">
                  <a:moveTo>
                    <a:pt x="0" y="0"/>
                  </a:moveTo>
                  <a:lnTo>
                    <a:pt x="3963006" y="0"/>
                  </a:lnTo>
                </a:path>
              </a:pathLst>
            </a:custGeom>
            <a:ln w="20654">
              <a:solidFill>
                <a:srgbClr val="000000"/>
              </a:solidFill>
            </a:ln>
          </p:spPr>
          <p:txBody>
            <a:bodyPr wrap="square" lIns="0" tIns="0" rIns="0" bIns="0" rtlCol="0"/>
            <a:lstStyle/>
            <a:p/>
          </p:txBody>
        </p:sp>
      </p:grpSp>
      <p:sp>
        <p:nvSpPr>
          <p:cNvPr id="10" name="object 10"/>
          <p:cNvSpPr txBox="1">
            <a:spLocks noGrp="1"/>
          </p:cNvSpPr>
          <p:nvPr>
            <p:ph type="title"/>
          </p:nvPr>
        </p:nvSpPr>
        <p:spPr>
          <a:xfrm>
            <a:off x="140669" y="265705"/>
            <a:ext cx="8742045" cy="600075"/>
          </a:xfrm>
          <a:prstGeom prst="rect">
            <a:avLst/>
          </a:prstGeom>
        </p:spPr>
        <p:txBody>
          <a:bodyPr vert="horz" wrap="square" lIns="0" tIns="15240" rIns="0" bIns="0" rtlCol="0">
            <a:spAutoFit/>
          </a:bodyPr>
          <a:lstStyle/>
          <a:p>
            <a:pPr marL="12700">
              <a:lnSpc>
                <a:spcPct val="100000"/>
              </a:lnSpc>
              <a:spcBef>
                <a:spcPts val="120"/>
              </a:spcBef>
            </a:pPr>
            <a:r>
              <a:rPr sz="3750" u="none" spc="-45" dirty="0">
                <a:solidFill>
                  <a:srgbClr val="030175"/>
                </a:solidFill>
              </a:rPr>
              <a:t>Wartsila</a:t>
            </a:r>
            <a:r>
              <a:rPr sz="3750" u="none" spc="-100" dirty="0">
                <a:solidFill>
                  <a:srgbClr val="030175"/>
                </a:solidFill>
              </a:rPr>
              <a:t> Split</a:t>
            </a:r>
            <a:r>
              <a:rPr sz="3750" u="none" spc="-160" dirty="0">
                <a:solidFill>
                  <a:srgbClr val="030175"/>
                </a:solidFill>
              </a:rPr>
              <a:t> </a:t>
            </a:r>
            <a:r>
              <a:rPr sz="3750" u="none" spc="-105" dirty="0">
                <a:solidFill>
                  <a:srgbClr val="030175"/>
                </a:solidFill>
              </a:rPr>
              <a:t>High-</a:t>
            </a:r>
            <a:r>
              <a:rPr sz="3750" u="none" spc="-45" dirty="0">
                <a:solidFill>
                  <a:srgbClr val="030175"/>
                </a:solidFill>
              </a:rPr>
              <a:t>Pressure</a:t>
            </a:r>
            <a:r>
              <a:rPr sz="3750" u="none" spc="114" dirty="0">
                <a:solidFill>
                  <a:srgbClr val="030175"/>
                </a:solidFill>
              </a:rPr>
              <a:t> </a:t>
            </a:r>
            <a:r>
              <a:rPr sz="3750" u="none" dirty="0">
                <a:solidFill>
                  <a:srgbClr val="030175"/>
                </a:solidFill>
              </a:rPr>
              <a:t>Fuel</a:t>
            </a:r>
            <a:r>
              <a:rPr sz="3750" u="none" spc="-165" dirty="0">
                <a:solidFill>
                  <a:srgbClr val="030175"/>
                </a:solidFill>
              </a:rPr>
              <a:t> </a:t>
            </a:r>
            <a:r>
              <a:rPr sz="3750" u="none" spc="-20" dirty="0">
                <a:solidFill>
                  <a:srgbClr val="030175"/>
                </a:solidFill>
              </a:rPr>
              <a:t>Pump</a:t>
            </a:r>
            <a:endParaRPr sz="3750"/>
          </a:p>
        </p:txBody>
      </p:sp>
      <p:sp>
        <p:nvSpPr>
          <p:cNvPr id="11" name="object 11"/>
          <p:cNvSpPr txBox="1"/>
          <p:nvPr/>
        </p:nvSpPr>
        <p:spPr>
          <a:xfrm>
            <a:off x="5108392" y="1250555"/>
            <a:ext cx="2164080" cy="1325245"/>
          </a:xfrm>
          <a:prstGeom prst="rect">
            <a:avLst/>
          </a:prstGeom>
        </p:spPr>
        <p:txBody>
          <a:bodyPr vert="horz" wrap="square" lIns="0" tIns="38735" rIns="0" bIns="0" rtlCol="0">
            <a:spAutoFit/>
          </a:bodyPr>
          <a:lstStyle/>
          <a:p>
            <a:pPr marL="34925">
              <a:lnSpc>
                <a:spcPct val="100000"/>
              </a:lnSpc>
              <a:spcBef>
                <a:spcPts val="305"/>
              </a:spcBef>
              <a:tabLst>
                <a:tab pos="1056640" algn="l"/>
              </a:tabLst>
            </a:pPr>
            <a:r>
              <a:rPr sz="1500" spc="-35" dirty="0">
                <a:solidFill>
                  <a:srgbClr val="3F3F3F"/>
                </a:solidFill>
                <a:latin typeface="Times New Roman" panose="02020603050405020304"/>
                <a:cs typeface="Times New Roman" panose="02020603050405020304"/>
              </a:rPr>
              <a:t>le:Jk;isc</a:t>
            </a:r>
            <a:r>
              <a:rPr sz="1500" spc="-20" dirty="0">
                <a:solidFill>
                  <a:srgbClr val="3F3F3F"/>
                </a:solidFill>
                <a:latin typeface="Times New Roman" panose="02020603050405020304"/>
                <a:cs typeface="Times New Roman" panose="02020603050405020304"/>
              </a:rPr>
              <a:t> </a:t>
            </a:r>
            <a:r>
              <a:rPr sz="1250" spc="-50" dirty="0">
                <a:solidFill>
                  <a:srgbClr val="3F3F3F"/>
                </a:solidFill>
                <a:latin typeface="Times New Roman" panose="02020603050405020304"/>
                <a:cs typeface="Times New Roman" panose="02020603050405020304"/>
              </a:rPr>
              <a:t>b</a:t>
            </a:r>
            <a:r>
              <a:rPr sz="1250" dirty="0">
                <a:solidFill>
                  <a:srgbClr val="3F3F3F"/>
                </a:solidFill>
                <a:latin typeface="Times New Roman" panose="02020603050405020304"/>
                <a:cs typeface="Times New Roman" panose="02020603050405020304"/>
              </a:rPr>
              <a:t>	</a:t>
            </a:r>
            <a:r>
              <a:rPr sz="1500" spc="-165" dirty="0">
                <a:solidFill>
                  <a:srgbClr val="525252"/>
                </a:solidFill>
                <a:latin typeface="Times New Roman" panose="02020603050405020304"/>
                <a:cs typeface="Times New Roman" panose="02020603050405020304"/>
              </a:rPr>
              <a:t>le,,."\Cd</a:t>
            </a:r>
            <a:r>
              <a:rPr sz="1500" spc="-40" dirty="0">
                <a:solidFill>
                  <a:srgbClr val="525252"/>
                </a:solidFill>
                <a:latin typeface="Times New Roman" panose="02020603050405020304"/>
                <a:cs typeface="Times New Roman" panose="02020603050405020304"/>
              </a:rPr>
              <a:t> </a:t>
            </a:r>
            <a:r>
              <a:rPr sz="1500" spc="-30" dirty="0">
                <a:solidFill>
                  <a:srgbClr val="3F3F3F"/>
                </a:solidFill>
                <a:latin typeface="Times New Roman" panose="02020603050405020304"/>
                <a:cs typeface="Times New Roman" panose="02020603050405020304"/>
              </a:rPr>
              <a:t>:and</a:t>
            </a:r>
            <a:r>
              <a:rPr sz="1500" spc="-55" dirty="0">
                <a:solidFill>
                  <a:srgbClr val="3F3F3F"/>
                </a:solidFill>
                <a:latin typeface="Times New Roman" panose="02020603050405020304"/>
                <a:cs typeface="Times New Roman" panose="02020603050405020304"/>
              </a:rPr>
              <a:t> </a:t>
            </a:r>
            <a:r>
              <a:rPr sz="1300" spc="-20" dirty="0">
                <a:solidFill>
                  <a:srgbClr val="3F3F3F"/>
                </a:solidFill>
                <a:latin typeface="Times New Roman" panose="02020603050405020304"/>
                <a:cs typeface="Times New Roman" panose="02020603050405020304"/>
              </a:rPr>
              <a:t>tct•</a:t>
            </a:r>
            <a:endParaRPr sz="1300">
              <a:latin typeface="Times New Roman" panose="02020603050405020304"/>
              <a:cs typeface="Times New Roman" panose="02020603050405020304"/>
            </a:endParaRPr>
          </a:p>
          <a:p>
            <a:pPr marL="12700">
              <a:lnSpc>
                <a:spcPct val="100000"/>
              </a:lnSpc>
              <a:spcBef>
                <a:spcPts val="200"/>
              </a:spcBef>
              <a:tabLst>
                <a:tab pos="2026920" algn="l"/>
              </a:tabLst>
            </a:pPr>
            <a:r>
              <a:rPr sz="1200" spc="85" dirty="0">
                <a:solidFill>
                  <a:srgbClr val="646464"/>
                </a:solidFill>
                <a:latin typeface="Times New Roman" panose="02020603050405020304"/>
                <a:cs typeface="Times New Roman" panose="02020603050405020304"/>
              </a:rPr>
              <a:t>$)'!tern,</a:t>
            </a:r>
            <a:r>
              <a:rPr sz="1200" spc="15" dirty="0">
                <a:solidFill>
                  <a:srgbClr val="646464"/>
                </a:solidFill>
                <a:latin typeface="Times New Roman" panose="02020603050405020304"/>
                <a:cs typeface="Times New Roman" panose="02020603050405020304"/>
              </a:rPr>
              <a:t> </a:t>
            </a:r>
            <a:r>
              <a:rPr sz="1300" i="1" spc="-30" dirty="0">
                <a:solidFill>
                  <a:srgbClr val="525252"/>
                </a:solidFill>
                <a:latin typeface="Times New Roman" panose="02020603050405020304"/>
                <a:cs typeface="Times New Roman" panose="02020603050405020304"/>
              </a:rPr>
              <a:t>A1Yf</a:t>
            </a:r>
            <a:r>
              <a:rPr sz="1300" i="1" spc="145" dirty="0">
                <a:solidFill>
                  <a:srgbClr val="525252"/>
                </a:solidFill>
                <a:latin typeface="Times New Roman" panose="02020603050405020304"/>
                <a:cs typeface="Times New Roman" panose="02020603050405020304"/>
              </a:rPr>
              <a:t> </a:t>
            </a:r>
            <a:r>
              <a:rPr sz="1450" spc="90" dirty="0">
                <a:solidFill>
                  <a:srgbClr val="262626"/>
                </a:solidFill>
                <a:latin typeface="Times New Roman" panose="02020603050405020304"/>
                <a:cs typeface="Times New Roman" panose="02020603050405020304"/>
              </a:rPr>
              <a:t>lkcllhxxl</a:t>
            </a:r>
            <a:r>
              <a:rPr sz="1450" dirty="0">
                <a:solidFill>
                  <a:srgbClr val="262626"/>
                </a:solidFill>
                <a:latin typeface="Times New Roman" panose="02020603050405020304"/>
                <a:cs typeface="Times New Roman" panose="02020603050405020304"/>
              </a:rPr>
              <a:t>	</a:t>
            </a:r>
            <a:r>
              <a:rPr sz="1450" spc="80" dirty="0">
                <a:solidFill>
                  <a:srgbClr val="3F3F3F"/>
                </a:solidFill>
                <a:latin typeface="Times New Roman" panose="02020603050405020304"/>
                <a:cs typeface="Times New Roman" panose="02020603050405020304"/>
              </a:rPr>
              <a:t>d</a:t>
            </a:r>
            <a:endParaRPr sz="1450">
              <a:latin typeface="Times New Roman" panose="02020603050405020304"/>
              <a:cs typeface="Times New Roman" panose="02020603050405020304"/>
            </a:endParaRPr>
          </a:p>
          <a:p>
            <a:pPr marL="34925">
              <a:lnSpc>
                <a:spcPct val="100000"/>
              </a:lnSpc>
              <a:spcBef>
                <a:spcPts val="195"/>
              </a:spcBef>
            </a:pPr>
            <a:r>
              <a:rPr sz="1550" spc="-105" dirty="0">
                <a:solidFill>
                  <a:srgbClr val="262626"/>
                </a:solidFill>
                <a:latin typeface="Times New Roman" panose="02020603050405020304"/>
                <a:cs typeface="Times New Roman" panose="02020603050405020304"/>
              </a:rPr>
              <a:t>llboc</a:t>
            </a:r>
            <a:r>
              <a:rPr sz="1550" spc="-80" dirty="0">
                <a:solidFill>
                  <a:srgbClr val="262626"/>
                </a:solidFill>
                <a:latin typeface="Times New Roman" panose="02020603050405020304"/>
                <a:cs typeface="Times New Roman" panose="02020603050405020304"/>
              </a:rPr>
              <a:t> </a:t>
            </a:r>
            <a:r>
              <a:rPr sz="1500" spc="-10" dirty="0">
                <a:solidFill>
                  <a:srgbClr val="525252"/>
                </a:solidFill>
                <a:latin typeface="Times New Roman" panose="02020603050405020304"/>
                <a:cs typeface="Times New Roman" panose="02020603050405020304"/>
              </a:rPr>
              <a:t>oll</a:t>
            </a:r>
            <a:r>
              <a:rPr sz="1500" spc="145" dirty="0">
                <a:solidFill>
                  <a:srgbClr val="525252"/>
                </a:solidFill>
                <a:latin typeface="Times New Roman" panose="02020603050405020304"/>
                <a:cs typeface="Times New Roman" panose="02020603050405020304"/>
              </a:rPr>
              <a:t> </a:t>
            </a:r>
            <a:r>
              <a:rPr sz="1200" dirty="0">
                <a:solidFill>
                  <a:srgbClr val="525252"/>
                </a:solidFill>
                <a:latin typeface="Arial" panose="020B0604020202020204"/>
                <a:cs typeface="Arial" panose="020B0604020202020204"/>
              </a:rPr>
              <a:t>ls</a:t>
            </a:r>
            <a:r>
              <a:rPr sz="1200" spc="165" dirty="0">
                <a:solidFill>
                  <a:srgbClr val="525252"/>
                </a:solidFill>
                <a:latin typeface="Arial" panose="020B0604020202020204"/>
                <a:cs typeface="Arial" panose="020B0604020202020204"/>
              </a:rPr>
              <a:t> </a:t>
            </a:r>
            <a:r>
              <a:rPr sz="1450" spc="65" dirty="0">
                <a:solidFill>
                  <a:srgbClr val="3F3F3F"/>
                </a:solidFill>
                <a:latin typeface="Times New Roman" panose="02020603050405020304"/>
                <a:cs typeface="Times New Roman" panose="02020603050405020304"/>
              </a:rPr>
              <a:t>cllmlnncd</a:t>
            </a:r>
            <a:r>
              <a:rPr sz="1450" spc="155" dirty="0">
                <a:solidFill>
                  <a:srgbClr val="3F3F3F"/>
                </a:solidFill>
                <a:latin typeface="Times New Roman" panose="02020603050405020304"/>
                <a:cs typeface="Times New Roman" panose="02020603050405020304"/>
              </a:rPr>
              <a:t> </a:t>
            </a:r>
            <a:r>
              <a:rPr sz="1250" spc="45" dirty="0">
                <a:solidFill>
                  <a:srgbClr val="3F3F3F"/>
                </a:solidFill>
                <a:latin typeface="Times New Roman" panose="02020603050405020304"/>
                <a:cs typeface="Times New Roman" panose="02020603050405020304"/>
              </a:rPr>
              <a:t>&amp;:,th</a:t>
            </a:r>
            <a:endParaRPr sz="1250">
              <a:latin typeface="Times New Roman" panose="02020603050405020304"/>
              <a:cs typeface="Times New Roman" panose="02020603050405020304"/>
            </a:endParaRPr>
          </a:p>
          <a:p>
            <a:pPr marL="39370">
              <a:lnSpc>
                <a:spcPct val="100000"/>
              </a:lnSpc>
              <a:spcBef>
                <a:spcPts val="385"/>
              </a:spcBef>
            </a:pPr>
            <a:r>
              <a:rPr sz="1500" spc="195" dirty="0">
                <a:solidFill>
                  <a:srgbClr val="3F3F3F"/>
                </a:solidFill>
                <a:latin typeface="Times New Roman" panose="02020603050405020304"/>
                <a:cs typeface="Times New Roman" panose="02020603050405020304"/>
              </a:rPr>
              <a:t>tddcn</a:t>
            </a:r>
            <a:r>
              <a:rPr sz="1500" spc="-45" dirty="0">
                <a:solidFill>
                  <a:srgbClr val="3F3F3F"/>
                </a:solidFill>
                <a:latin typeface="Times New Roman" panose="02020603050405020304"/>
                <a:cs typeface="Times New Roman" panose="02020603050405020304"/>
              </a:rPr>
              <a:t> </a:t>
            </a:r>
            <a:r>
              <a:rPr sz="1500" spc="-35" dirty="0">
                <a:solidFill>
                  <a:srgbClr val="525252"/>
                </a:solidFill>
                <a:latin typeface="Times New Roman" panose="02020603050405020304"/>
                <a:cs typeface="Times New Roman" panose="02020603050405020304"/>
              </a:rPr>
              <a:t>:arc</a:t>
            </a:r>
            <a:r>
              <a:rPr sz="1500" spc="35" dirty="0">
                <a:solidFill>
                  <a:srgbClr val="525252"/>
                </a:solidFill>
                <a:latin typeface="Times New Roman" panose="02020603050405020304"/>
                <a:cs typeface="Times New Roman" panose="02020603050405020304"/>
              </a:rPr>
              <a:t> </a:t>
            </a:r>
            <a:r>
              <a:rPr sz="1500" spc="55" dirty="0">
                <a:solidFill>
                  <a:srgbClr val="3F3F3F"/>
                </a:solidFill>
                <a:latin typeface="Times New Roman" panose="02020603050405020304"/>
                <a:cs typeface="Times New Roman" panose="02020603050405020304"/>
              </a:rPr>
              <a:t>m;dc</a:t>
            </a:r>
            <a:r>
              <a:rPr sz="1500" spc="5" dirty="0">
                <a:solidFill>
                  <a:srgbClr val="3F3F3F"/>
                </a:solidFill>
                <a:latin typeface="Times New Roman" panose="02020603050405020304"/>
                <a:cs typeface="Times New Roman" panose="02020603050405020304"/>
              </a:rPr>
              <a:t> </a:t>
            </a:r>
            <a:r>
              <a:rPr sz="1450" dirty="0">
                <a:solidFill>
                  <a:srgbClr val="3F3F3F"/>
                </a:solidFill>
                <a:latin typeface="Times New Roman" panose="02020603050405020304"/>
                <a:cs typeface="Times New Roman" panose="02020603050405020304"/>
              </a:rPr>
              <a:t>cf</a:t>
            </a:r>
            <a:r>
              <a:rPr sz="1450" spc="100" dirty="0">
                <a:solidFill>
                  <a:srgbClr val="3F3F3F"/>
                </a:solidFill>
                <a:latin typeface="Times New Roman" panose="02020603050405020304"/>
                <a:cs typeface="Times New Roman" panose="02020603050405020304"/>
              </a:rPr>
              <a:t> </a:t>
            </a:r>
            <a:r>
              <a:rPr sz="1500" spc="375" dirty="0">
                <a:solidFill>
                  <a:srgbClr val="3F3F3F"/>
                </a:solidFill>
                <a:latin typeface="Times New Roman" panose="02020603050405020304"/>
                <a:cs typeface="Times New Roman" panose="02020603050405020304"/>
              </a:rPr>
              <a:t>h\sh</a:t>
            </a:r>
            <a:endParaRPr sz="1500">
              <a:latin typeface="Times New Roman" panose="02020603050405020304"/>
              <a:cs typeface="Times New Roman" panose="02020603050405020304"/>
            </a:endParaRPr>
          </a:p>
          <a:p>
            <a:pPr marL="40005">
              <a:lnSpc>
                <a:spcPct val="100000"/>
              </a:lnSpc>
              <a:spcBef>
                <a:spcPts val="185"/>
              </a:spcBef>
              <a:tabLst>
                <a:tab pos="1500505" algn="l"/>
              </a:tabLst>
            </a:pPr>
            <a:r>
              <a:rPr sz="1550" spc="65" dirty="0">
                <a:solidFill>
                  <a:srgbClr val="3F3F3F"/>
                </a:solidFill>
                <a:latin typeface="Times New Roman" panose="02020603050405020304"/>
                <a:cs typeface="Times New Roman" panose="02020603050405020304"/>
              </a:rPr>
              <a:t>wlhsund</a:t>
            </a:r>
            <a:r>
              <a:rPr sz="1550" spc="30" dirty="0">
                <a:solidFill>
                  <a:srgbClr val="3F3F3F"/>
                </a:solidFill>
                <a:latin typeface="Times New Roman" panose="02020603050405020304"/>
                <a:cs typeface="Times New Roman" panose="02020603050405020304"/>
              </a:rPr>
              <a:t> </a:t>
            </a:r>
            <a:r>
              <a:rPr sz="1550" dirty="0">
                <a:solidFill>
                  <a:srgbClr val="3F3F3F"/>
                </a:solidFill>
                <a:latin typeface="Times New Roman" panose="02020603050405020304"/>
                <a:cs typeface="Times New Roman" panose="02020603050405020304"/>
              </a:rPr>
              <a:t>the</a:t>
            </a:r>
            <a:r>
              <a:rPr sz="1550" spc="-90" dirty="0">
                <a:solidFill>
                  <a:srgbClr val="3F3F3F"/>
                </a:solidFill>
                <a:latin typeface="Times New Roman" panose="02020603050405020304"/>
                <a:cs typeface="Times New Roman" panose="02020603050405020304"/>
              </a:rPr>
              <a:t> </a:t>
            </a:r>
            <a:r>
              <a:rPr sz="1550" dirty="0">
                <a:solidFill>
                  <a:srgbClr val="3F3F3F"/>
                </a:solidFill>
                <a:latin typeface="Times New Roman" panose="02020603050405020304"/>
                <a:cs typeface="Times New Roman" panose="02020603050405020304"/>
              </a:rPr>
              <a:t>h </a:t>
            </a:r>
            <a:r>
              <a:rPr sz="1550" spc="-50" dirty="0">
                <a:solidFill>
                  <a:srgbClr val="3F3F3F"/>
                </a:solidFill>
                <a:latin typeface="Times New Roman" panose="02020603050405020304"/>
                <a:cs typeface="Times New Roman" panose="02020603050405020304"/>
              </a:rPr>
              <a:t>h</a:t>
            </a:r>
            <a:r>
              <a:rPr sz="1550" dirty="0">
                <a:solidFill>
                  <a:srgbClr val="3F3F3F"/>
                </a:solidFill>
                <a:latin typeface="Times New Roman" panose="02020603050405020304"/>
                <a:cs typeface="Times New Roman" panose="02020603050405020304"/>
              </a:rPr>
              <a:t>	</a:t>
            </a:r>
            <a:r>
              <a:rPr sz="1550" spc="85" dirty="0">
                <a:solidFill>
                  <a:srgbClr val="262626"/>
                </a:solidFill>
                <a:latin typeface="Times New Roman" panose="02020603050405020304"/>
                <a:cs typeface="Times New Roman" panose="02020603050405020304"/>
              </a:rPr>
              <a:t>l </a:t>
            </a:r>
            <a:r>
              <a:rPr sz="1550" spc="125" dirty="0">
                <a:solidFill>
                  <a:srgbClr val="525252"/>
                </a:solidFill>
                <a:latin typeface="Times New Roman" panose="02020603050405020304"/>
                <a:cs typeface="Times New Roman" panose="02020603050405020304"/>
              </a:rPr>
              <a:t>co.bn</a:t>
            </a:r>
            <a:endParaRPr sz="1550">
              <a:latin typeface="Times New Roman" panose="02020603050405020304"/>
              <a:cs typeface="Times New Roman" panose="02020603050405020304"/>
            </a:endParaRPr>
          </a:p>
        </p:txBody>
      </p:sp>
      <p:sp>
        <p:nvSpPr>
          <p:cNvPr id="12" name="object 12"/>
          <p:cNvSpPr txBox="1"/>
          <p:nvPr/>
        </p:nvSpPr>
        <p:spPr>
          <a:xfrm>
            <a:off x="5118980" y="2566782"/>
            <a:ext cx="570230" cy="255270"/>
          </a:xfrm>
          <a:prstGeom prst="rect">
            <a:avLst/>
          </a:prstGeom>
        </p:spPr>
        <p:txBody>
          <a:bodyPr vert="horz" wrap="square" lIns="0" tIns="13335" rIns="0" bIns="0" rtlCol="0">
            <a:spAutoFit/>
          </a:bodyPr>
          <a:lstStyle/>
          <a:p>
            <a:pPr marL="12700">
              <a:lnSpc>
                <a:spcPct val="100000"/>
              </a:lnSpc>
              <a:spcBef>
                <a:spcPts val="105"/>
              </a:spcBef>
            </a:pPr>
            <a:r>
              <a:rPr sz="1500" spc="-105" dirty="0">
                <a:solidFill>
                  <a:srgbClr val="3F3F3F"/>
                </a:solidFill>
                <a:latin typeface="Times New Roman" panose="02020603050405020304"/>
                <a:cs typeface="Times New Roman" panose="02020603050405020304"/>
              </a:rPr>
              <a:t>-</a:t>
            </a:r>
            <a:r>
              <a:rPr sz="1500" spc="-120" dirty="0">
                <a:solidFill>
                  <a:srgbClr val="3F3F3F"/>
                </a:solidFill>
                <a:latin typeface="Times New Roman" panose="02020603050405020304"/>
                <a:cs typeface="Times New Roman" panose="02020603050405020304"/>
              </a:rPr>
              <a:t>o.</a:t>
            </a:r>
            <a:r>
              <a:rPr sz="1500" spc="-120" dirty="0">
                <a:solidFill>
                  <a:srgbClr val="727272"/>
                </a:solidFill>
                <a:latin typeface="Times New Roman" panose="02020603050405020304"/>
                <a:cs typeface="Times New Roman" panose="02020603050405020304"/>
              </a:rPr>
              <a:t>•</a:t>
            </a:r>
            <a:r>
              <a:rPr sz="1500" spc="-120" dirty="0">
                <a:solidFill>
                  <a:srgbClr val="262626"/>
                </a:solidFill>
                <a:latin typeface="Times New Roman" panose="02020603050405020304"/>
                <a:cs typeface="Times New Roman" panose="02020603050405020304"/>
              </a:rPr>
              <a:t>l</a:t>
            </a:r>
            <a:r>
              <a:rPr sz="1500" spc="-120" dirty="0">
                <a:solidFill>
                  <a:srgbClr val="3F3F3F"/>
                </a:solidFill>
                <a:latin typeface="Times New Roman" panose="02020603050405020304"/>
                <a:cs typeface="Times New Roman" panose="02020603050405020304"/>
              </a:rPr>
              <a:t>h</a:t>
            </a:r>
            <a:r>
              <a:rPr sz="1500" spc="5" dirty="0">
                <a:solidFill>
                  <a:srgbClr val="3F3F3F"/>
                </a:solidFill>
                <a:latin typeface="Times New Roman" panose="02020603050405020304"/>
                <a:cs typeface="Times New Roman" panose="02020603050405020304"/>
              </a:rPr>
              <a:t> </a:t>
            </a:r>
            <a:r>
              <a:rPr sz="1500" spc="-85" dirty="0">
                <a:solidFill>
                  <a:srgbClr val="646464"/>
                </a:solidFill>
                <a:latin typeface="Times New Roman" panose="02020603050405020304"/>
                <a:cs typeface="Times New Roman" panose="02020603050405020304"/>
              </a:rPr>
              <a:t>oll</a:t>
            </a:r>
            <a:endParaRPr sz="1500">
              <a:latin typeface="Times New Roman" panose="02020603050405020304"/>
              <a:cs typeface="Times New Roman" panose="02020603050405020304"/>
            </a:endParaRPr>
          </a:p>
        </p:txBody>
      </p:sp>
      <p:sp>
        <p:nvSpPr>
          <p:cNvPr id="13" name="object 13"/>
          <p:cNvSpPr txBox="1"/>
          <p:nvPr/>
        </p:nvSpPr>
        <p:spPr>
          <a:xfrm>
            <a:off x="6039601" y="2502953"/>
            <a:ext cx="1224280" cy="332105"/>
          </a:xfrm>
          <a:prstGeom prst="rect">
            <a:avLst/>
          </a:prstGeom>
        </p:spPr>
        <p:txBody>
          <a:bodyPr vert="horz" wrap="square" lIns="0" tIns="13970" rIns="0" bIns="0" rtlCol="0">
            <a:spAutoFit/>
          </a:bodyPr>
          <a:lstStyle/>
          <a:p>
            <a:pPr marL="12700">
              <a:lnSpc>
                <a:spcPct val="100000"/>
              </a:lnSpc>
              <a:spcBef>
                <a:spcPts val="110"/>
              </a:spcBef>
            </a:pPr>
            <a:r>
              <a:rPr sz="1450" spc="-60" dirty="0">
                <a:solidFill>
                  <a:srgbClr val="3F3F3F"/>
                </a:solidFill>
                <a:latin typeface="Times New Roman" panose="02020603050405020304"/>
                <a:cs typeface="Times New Roman" panose="02020603050405020304"/>
              </a:rPr>
              <a:t>lln.g</a:t>
            </a:r>
            <a:r>
              <a:rPr sz="1450" spc="-229" dirty="0">
                <a:solidFill>
                  <a:srgbClr val="3F3F3F"/>
                </a:solidFill>
                <a:latin typeface="Times New Roman" panose="02020603050405020304"/>
                <a:cs typeface="Times New Roman" panose="02020603050405020304"/>
              </a:rPr>
              <a:t> </a:t>
            </a:r>
            <a:r>
              <a:rPr sz="2000" spc="-10" dirty="0">
                <a:solidFill>
                  <a:srgbClr val="727272"/>
                </a:solidFill>
                <a:latin typeface="Arial" panose="020B0604020202020204"/>
                <a:cs typeface="Arial" panose="020B0604020202020204"/>
              </a:rPr>
              <a:t>o</a:t>
            </a:r>
            <a:r>
              <a:rPr sz="2000" spc="-10" dirty="0">
                <a:solidFill>
                  <a:srgbClr val="3F3F3F"/>
                </a:solidFill>
                <a:latin typeface="Arial" panose="020B0604020202020204"/>
                <a:cs typeface="Arial" panose="020B0604020202020204"/>
              </a:rPr>
              <a:t>r</a:t>
            </a:r>
            <a:r>
              <a:rPr sz="1450" spc="-10" dirty="0">
                <a:solidFill>
                  <a:srgbClr val="3F3F3F"/>
                </a:solidFill>
                <a:latin typeface="Times New Roman" panose="02020603050405020304"/>
                <a:cs typeface="Times New Roman" panose="02020603050405020304"/>
              </a:rPr>
              <a:t>the</a:t>
            </a:r>
            <a:r>
              <a:rPr sz="1450" spc="175" dirty="0">
                <a:solidFill>
                  <a:srgbClr val="3F3F3F"/>
                </a:solidFill>
                <a:latin typeface="Times New Roman" panose="02020603050405020304"/>
                <a:cs typeface="Times New Roman" panose="02020603050405020304"/>
              </a:rPr>
              <a:t> </a:t>
            </a:r>
            <a:r>
              <a:rPr sz="1450" spc="-35" dirty="0">
                <a:solidFill>
                  <a:srgbClr val="3F3F3F"/>
                </a:solidFill>
                <a:latin typeface="Times New Roman" panose="02020603050405020304"/>
                <a:cs typeface="Times New Roman" panose="02020603050405020304"/>
              </a:rPr>
              <a:t>noz:z</a:t>
            </a:r>
            <a:endParaRPr sz="1450">
              <a:latin typeface="Times New Roman" panose="02020603050405020304"/>
              <a:cs typeface="Times New Roman" panose="02020603050405020304"/>
            </a:endParaRPr>
          </a:p>
        </p:txBody>
      </p:sp>
      <p:sp>
        <p:nvSpPr>
          <p:cNvPr id="14" name="object 14"/>
          <p:cNvSpPr txBox="1"/>
          <p:nvPr/>
        </p:nvSpPr>
        <p:spPr>
          <a:xfrm>
            <a:off x="5110700" y="2839239"/>
            <a:ext cx="2140585" cy="262890"/>
          </a:xfrm>
          <a:prstGeom prst="rect">
            <a:avLst/>
          </a:prstGeom>
        </p:spPr>
        <p:txBody>
          <a:bodyPr vert="horz" wrap="square" lIns="0" tIns="13335" rIns="0" bIns="0" rtlCol="0">
            <a:spAutoFit/>
          </a:bodyPr>
          <a:lstStyle/>
          <a:p>
            <a:pPr marL="12700">
              <a:lnSpc>
                <a:spcPct val="100000"/>
              </a:lnSpc>
              <a:spcBef>
                <a:spcPts val="105"/>
              </a:spcBef>
            </a:pPr>
            <a:r>
              <a:rPr sz="1300" dirty="0">
                <a:solidFill>
                  <a:srgbClr val="727272"/>
                </a:solidFill>
                <a:latin typeface="Times New Roman" panose="02020603050405020304"/>
                <a:cs typeface="Times New Roman" panose="02020603050405020304"/>
              </a:rPr>
              <a:t>O</a:t>
            </a:r>
            <a:r>
              <a:rPr sz="1300" dirty="0">
                <a:solidFill>
                  <a:srgbClr val="3F3F3F"/>
                </a:solidFill>
                <a:latin typeface="Times New Roman" panose="02020603050405020304"/>
                <a:cs typeface="Times New Roman" panose="02020603050405020304"/>
              </a:rPr>
              <a:t>U</a:t>
            </a:r>
            <a:r>
              <a:rPr sz="1300" dirty="0">
                <a:solidFill>
                  <a:srgbClr val="262626"/>
                </a:solidFill>
                <a:latin typeface="Times New Roman" panose="02020603050405020304"/>
                <a:cs typeface="Times New Roman" panose="02020603050405020304"/>
              </a:rPr>
              <a:t>l</a:t>
            </a:r>
            <a:r>
              <a:rPr sz="1300" dirty="0">
                <a:solidFill>
                  <a:srgbClr val="3F3F3F"/>
                </a:solidFill>
                <a:latin typeface="Times New Roman" panose="02020603050405020304"/>
                <a:cs typeface="Times New Roman" panose="02020603050405020304"/>
              </a:rPr>
              <a:t>!Cncllns</a:t>
            </a:r>
            <a:r>
              <a:rPr sz="1300" spc="425" dirty="0">
                <a:solidFill>
                  <a:srgbClr val="3F3F3F"/>
                </a:solidFill>
                <a:latin typeface="Times New Roman" panose="02020603050405020304"/>
                <a:cs typeface="Times New Roman" panose="02020603050405020304"/>
              </a:rPr>
              <a:t> </a:t>
            </a:r>
            <a:r>
              <a:rPr sz="1550" spc="-55" dirty="0">
                <a:solidFill>
                  <a:srgbClr val="262626"/>
                </a:solidFill>
                <a:latin typeface="Times New Roman" panose="02020603050405020304"/>
                <a:cs typeface="Times New Roman" panose="02020603050405020304"/>
              </a:rPr>
              <a:t>n</a:t>
            </a:r>
            <a:r>
              <a:rPr sz="1550" spc="-55" dirty="0">
                <a:solidFill>
                  <a:srgbClr val="525252"/>
                </a:solidFill>
                <a:latin typeface="Times New Roman" panose="02020603050405020304"/>
                <a:cs typeface="Times New Roman" panose="02020603050405020304"/>
              </a:rPr>
              <a:t>::,r.de</a:t>
            </a:r>
            <a:r>
              <a:rPr sz="1550" spc="35" dirty="0">
                <a:solidFill>
                  <a:srgbClr val="525252"/>
                </a:solidFill>
                <a:latin typeface="Times New Roman" panose="02020603050405020304"/>
                <a:cs typeface="Times New Roman" panose="02020603050405020304"/>
              </a:rPr>
              <a:t> </a:t>
            </a:r>
            <a:r>
              <a:rPr sz="1550" spc="-135" dirty="0">
                <a:solidFill>
                  <a:srgbClr val="3F3F3F"/>
                </a:solidFill>
                <a:latin typeface="Times New Roman" panose="02020603050405020304"/>
                <a:cs typeface="Times New Roman" panose="02020603050405020304"/>
              </a:rPr>
              <a:t>llfclllnC:ll</a:t>
            </a:r>
            <a:endParaRPr sz="1550">
              <a:latin typeface="Times New Roman" panose="02020603050405020304"/>
              <a:cs typeface="Times New Roman" panose="02020603050405020304"/>
            </a:endParaRPr>
          </a:p>
        </p:txBody>
      </p:sp>
      <p:sp>
        <p:nvSpPr>
          <p:cNvPr id="15" name="object 15"/>
          <p:cNvSpPr txBox="1"/>
          <p:nvPr/>
        </p:nvSpPr>
        <p:spPr>
          <a:xfrm>
            <a:off x="5692715" y="3932940"/>
            <a:ext cx="668655" cy="982980"/>
          </a:xfrm>
          <a:prstGeom prst="rect">
            <a:avLst/>
          </a:prstGeom>
        </p:spPr>
        <p:txBody>
          <a:bodyPr vert="horz" wrap="square" lIns="0" tIns="16510" rIns="0" bIns="0" rtlCol="0">
            <a:spAutoFit/>
          </a:bodyPr>
          <a:lstStyle/>
          <a:p>
            <a:pPr marL="12700">
              <a:lnSpc>
                <a:spcPct val="100000"/>
              </a:lnSpc>
              <a:spcBef>
                <a:spcPts val="130"/>
              </a:spcBef>
            </a:pPr>
            <a:r>
              <a:rPr sz="6250" spc="434" dirty="0">
                <a:solidFill>
                  <a:srgbClr val="BAAAA8"/>
                </a:solidFill>
                <a:latin typeface="Times New Roman" panose="02020603050405020304"/>
                <a:cs typeface="Times New Roman" panose="02020603050405020304"/>
              </a:rPr>
              <a:t>-</a:t>
            </a:r>
            <a:r>
              <a:rPr sz="6250" spc="385" dirty="0">
                <a:solidFill>
                  <a:srgbClr val="908C8A"/>
                </a:solidFill>
                <a:latin typeface="Times New Roman" panose="02020603050405020304"/>
                <a:cs typeface="Times New Roman" panose="02020603050405020304"/>
              </a:rPr>
              <a:t>-</a:t>
            </a:r>
            <a:endParaRPr sz="6250">
              <a:latin typeface="Times New Roman" panose="02020603050405020304"/>
              <a:cs typeface="Times New Roman" panose="02020603050405020304"/>
            </a:endParaRP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189220" y="1673859"/>
            <a:ext cx="3561079" cy="4560570"/>
          </a:xfrm>
          <a:prstGeom prst="rect">
            <a:avLst/>
          </a:prstGeom>
        </p:spPr>
        <p:txBody>
          <a:bodyPr vert="horz" wrap="square" lIns="0" tIns="30480" rIns="0" bIns="0" rtlCol="0">
            <a:spAutoFit/>
          </a:bodyPr>
          <a:lstStyle/>
          <a:p>
            <a:pPr marL="12700" marR="5080" indent="85090">
              <a:lnSpc>
                <a:spcPct val="95000"/>
              </a:lnSpc>
              <a:spcBef>
                <a:spcPts val="240"/>
              </a:spcBef>
            </a:pPr>
            <a:r>
              <a:rPr sz="2400" b="1" dirty="0">
                <a:latin typeface="Arial" panose="020B0604020202020204"/>
                <a:cs typeface="Arial" panose="020B0604020202020204"/>
              </a:rPr>
              <a:t>Ένα έμβολο</a:t>
            </a:r>
            <a:r>
              <a:rPr sz="2400" b="1" spc="-10" dirty="0">
                <a:latin typeface="Arial" panose="020B0604020202020204"/>
                <a:cs typeface="Arial" panose="020B0604020202020204"/>
              </a:rPr>
              <a:t> παλινδρο- </a:t>
            </a:r>
            <a:r>
              <a:rPr sz="2400" b="1" dirty="0">
                <a:latin typeface="Arial" panose="020B0604020202020204"/>
                <a:cs typeface="Arial" panose="020B0604020202020204"/>
              </a:rPr>
              <a:t>μεί</a:t>
            </a:r>
            <a:r>
              <a:rPr sz="2400" b="1" spc="-15" dirty="0">
                <a:latin typeface="Arial" panose="020B0604020202020204"/>
                <a:cs typeface="Arial" panose="020B0604020202020204"/>
              </a:rPr>
              <a:t> </a:t>
            </a:r>
            <a:r>
              <a:rPr sz="2400" b="1" dirty="0">
                <a:latin typeface="Arial" panose="020B0604020202020204"/>
                <a:cs typeface="Arial" panose="020B0604020202020204"/>
              </a:rPr>
              <a:t>μέσα</a:t>
            </a:r>
            <a:r>
              <a:rPr sz="2400" b="1" spc="-15" dirty="0">
                <a:latin typeface="Arial" panose="020B0604020202020204"/>
                <a:cs typeface="Arial" panose="020B0604020202020204"/>
              </a:rPr>
              <a:t> </a:t>
            </a:r>
            <a:r>
              <a:rPr sz="2400" b="1" dirty="0">
                <a:latin typeface="Arial" panose="020B0604020202020204"/>
                <a:cs typeface="Arial" panose="020B0604020202020204"/>
              </a:rPr>
              <a:t>στον</a:t>
            </a:r>
            <a:r>
              <a:rPr sz="2400" b="1" spc="-10" dirty="0">
                <a:latin typeface="Arial" panose="020B0604020202020204"/>
                <a:cs typeface="Arial" panose="020B0604020202020204"/>
              </a:rPr>
              <a:t> κύλινδρο. </a:t>
            </a:r>
            <a:r>
              <a:rPr sz="2400" b="1" dirty="0">
                <a:latin typeface="Arial" panose="020B0604020202020204"/>
                <a:cs typeface="Arial" panose="020B0604020202020204"/>
              </a:rPr>
              <a:t>Καθώς</a:t>
            </a:r>
            <a:r>
              <a:rPr sz="2400" b="1" spc="-50"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έμβολο</a:t>
            </a:r>
            <a:r>
              <a:rPr sz="2400" b="1" spc="-50" dirty="0">
                <a:latin typeface="Arial" panose="020B0604020202020204"/>
                <a:cs typeface="Arial" panose="020B0604020202020204"/>
              </a:rPr>
              <a:t> </a:t>
            </a:r>
            <a:r>
              <a:rPr sz="2400" b="1" spc="-10" dirty="0">
                <a:latin typeface="Arial" panose="020B0604020202020204"/>
                <a:cs typeface="Arial" panose="020B0604020202020204"/>
              </a:rPr>
              <a:t>μετα- </a:t>
            </a:r>
            <a:r>
              <a:rPr sz="2400" b="1" dirty="0">
                <a:latin typeface="Arial" panose="020B0604020202020204"/>
                <a:cs typeface="Arial" panose="020B0604020202020204"/>
              </a:rPr>
              <a:t>κινείται</a:t>
            </a:r>
            <a:r>
              <a:rPr sz="2400" b="1" spc="-70" dirty="0">
                <a:latin typeface="Arial" panose="020B0604020202020204"/>
                <a:cs typeface="Arial" panose="020B0604020202020204"/>
              </a:rPr>
              <a:t> </a:t>
            </a:r>
            <a:r>
              <a:rPr sz="2400" b="1" dirty="0">
                <a:latin typeface="Arial" panose="020B0604020202020204"/>
                <a:cs typeface="Arial" panose="020B0604020202020204"/>
              </a:rPr>
              <a:t>προς</a:t>
            </a:r>
            <a:r>
              <a:rPr sz="2400" b="1" spc="-75" dirty="0">
                <a:latin typeface="Arial" panose="020B0604020202020204"/>
                <a:cs typeface="Arial" panose="020B0604020202020204"/>
              </a:rPr>
              <a:t> </a:t>
            </a:r>
            <a:r>
              <a:rPr sz="2400" b="1" dirty="0">
                <a:latin typeface="Arial" panose="020B0604020202020204"/>
                <a:cs typeface="Arial" panose="020B0604020202020204"/>
              </a:rPr>
              <a:t>τα</a:t>
            </a:r>
            <a:r>
              <a:rPr sz="2400" b="1" spc="-70" dirty="0">
                <a:latin typeface="Arial" panose="020B0604020202020204"/>
                <a:cs typeface="Arial" panose="020B0604020202020204"/>
              </a:rPr>
              <a:t> </a:t>
            </a:r>
            <a:r>
              <a:rPr sz="2400" b="1">
                <a:latin typeface="Arial" panose="020B0604020202020204"/>
                <a:cs typeface="Arial" panose="020B0604020202020204"/>
              </a:rPr>
              <a:t>πάνω</a:t>
            </a:r>
            <a:r>
              <a:rPr sz="2400" b="1" spc="-65">
                <a:latin typeface="Arial" panose="020B0604020202020204"/>
                <a:cs typeface="Arial" panose="020B0604020202020204"/>
              </a:rPr>
              <a:t> </a:t>
            </a:r>
            <a:r>
              <a:rPr sz="2400" b="1" spc="-50" smtClean="0">
                <a:latin typeface="Arial" panose="020B0604020202020204"/>
                <a:cs typeface="Arial" panose="020B0604020202020204"/>
              </a:rPr>
              <a:t>κ</a:t>
            </a:r>
            <a:r>
              <a:rPr lang="el-GR" sz="2400" b="1" spc="-50" dirty="0" smtClean="0">
                <a:latin typeface="Arial" panose="020B0604020202020204"/>
                <a:cs typeface="Arial" panose="020B0604020202020204"/>
              </a:rPr>
              <a:t>αι</a:t>
            </a:r>
            <a:r>
              <a:rPr sz="2400" b="1" spc="-50" smtClean="0">
                <a:latin typeface="Arial" panose="020B0604020202020204"/>
                <a:cs typeface="Arial" panose="020B0604020202020204"/>
              </a:rPr>
              <a:t> </a:t>
            </a:r>
            <a:r>
              <a:rPr sz="2400" b="1" dirty="0">
                <a:latin typeface="Arial" panose="020B0604020202020204"/>
                <a:cs typeface="Arial" panose="020B0604020202020204"/>
              </a:rPr>
              <a:t>προς</a:t>
            </a:r>
            <a:r>
              <a:rPr sz="2400" b="1" spc="-70" dirty="0">
                <a:latin typeface="Arial" panose="020B0604020202020204"/>
                <a:cs typeface="Arial" panose="020B0604020202020204"/>
              </a:rPr>
              <a:t> </a:t>
            </a:r>
            <a:r>
              <a:rPr sz="2400" b="1" dirty="0">
                <a:latin typeface="Arial" panose="020B0604020202020204"/>
                <a:cs typeface="Arial" panose="020B0604020202020204"/>
              </a:rPr>
              <a:t>τα</a:t>
            </a:r>
            <a:r>
              <a:rPr sz="2400" b="1" spc="-75" dirty="0">
                <a:latin typeface="Arial" panose="020B0604020202020204"/>
                <a:cs typeface="Arial" panose="020B0604020202020204"/>
              </a:rPr>
              <a:t> </a:t>
            </a:r>
            <a:r>
              <a:rPr sz="2400" b="1" dirty="0">
                <a:latin typeface="Arial" panose="020B0604020202020204"/>
                <a:cs typeface="Arial" panose="020B0604020202020204"/>
              </a:rPr>
              <a:t>κάτω,</a:t>
            </a:r>
            <a:r>
              <a:rPr sz="2400" b="1" spc="-55" dirty="0">
                <a:latin typeface="Arial" panose="020B0604020202020204"/>
                <a:cs typeface="Arial" panose="020B0604020202020204"/>
              </a:rPr>
              <a:t> </a:t>
            </a:r>
            <a:r>
              <a:rPr sz="2400" b="1">
                <a:latin typeface="Arial" panose="020B0604020202020204"/>
                <a:cs typeface="Arial" panose="020B0604020202020204"/>
              </a:rPr>
              <a:t>δύο</a:t>
            </a:r>
            <a:r>
              <a:rPr sz="2400" b="1" spc="-65">
                <a:latin typeface="Arial" panose="020B0604020202020204"/>
                <a:cs typeface="Arial" panose="020B0604020202020204"/>
              </a:rPr>
              <a:t> </a:t>
            </a:r>
            <a:r>
              <a:rPr sz="2400" b="1" spc="-10" smtClean="0">
                <a:latin typeface="Arial" panose="020B0604020202020204"/>
                <a:cs typeface="Arial" panose="020B0604020202020204"/>
              </a:rPr>
              <a:t>περι</a:t>
            </a:r>
            <a:r>
              <a:rPr sz="2400" b="1" smtClean="0">
                <a:latin typeface="Arial" panose="020B0604020202020204"/>
                <a:cs typeface="Arial" panose="020B0604020202020204"/>
              </a:rPr>
              <a:t>στρεφόμενοι</a:t>
            </a:r>
            <a:r>
              <a:rPr sz="2400" b="1" spc="-40" smtClean="0">
                <a:latin typeface="Arial" panose="020B0604020202020204"/>
                <a:cs typeface="Arial" panose="020B0604020202020204"/>
              </a:rPr>
              <a:t> </a:t>
            </a:r>
            <a:r>
              <a:rPr sz="2400" b="1" spc="-10" dirty="0">
                <a:latin typeface="Arial" panose="020B0604020202020204"/>
                <a:cs typeface="Arial" panose="020B0604020202020204"/>
              </a:rPr>
              <a:t>μοχλοί ενεργοποιούν</a:t>
            </a:r>
            <a:r>
              <a:rPr sz="2400" b="1" spc="-95" dirty="0">
                <a:latin typeface="Arial" panose="020B0604020202020204"/>
                <a:cs typeface="Arial" panose="020B0604020202020204"/>
              </a:rPr>
              <a:t> </a:t>
            </a:r>
            <a:r>
              <a:rPr sz="2400" b="1">
                <a:latin typeface="Arial" panose="020B0604020202020204"/>
                <a:cs typeface="Arial" panose="020B0604020202020204"/>
              </a:rPr>
              <a:t>τα</a:t>
            </a:r>
            <a:r>
              <a:rPr sz="2400" b="1" spc="-75">
                <a:latin typeface="Arial" panose="020B0604020202020204"/>
                <a:cs typeface="Arial" panose="020B0604020202020204"/>
              </a:rPr>
              <a:t> </a:t>
            </a:r>
            <a:r>
              <a:rPr sz="2400" b="1" spc="-10" smtClean="0">
                <a:latin typeface="Arial" panose="020B0604020202020204"/>
                <a:cs typeface="Arial" panose="020B0604020202020204"/>
              </a:rPr>
              <a:t>ωστή</a:t>
            </a:r>
            <a:r>
              <a:rPr sz="2400" b="1" smtClean="0">
                <a:latin typeface="Arial" panose="020B0604020202020204"/>
                <a:cs typeface="Arial" panose="020B0604020202020204"/>
              </a:rPr>
              <a:t>ρια</a:t>
            </a:r>
            <a:r>
              <a:rPr sz="2400" b="1" spc="-15" smtClean="0">
                <a:latin typeface="Arial" panose="020B0604020202020204"/>
                <a:cs typeface="Arial" panose="020B0604020202020204"/>
              </a:rPr>
              <a:t> </a:t>
            </a:r>
            <a:r>
              <a:rPr sz="2400" b="1" dirty="0">
                <a:latin typeface="Arial" panose="020B0604020202020204"/>
                <a:cs typeface="Arial" panose="020B0604020202020204"/>
              </a:rPr>
              <a:t>της </a:t>
            </a:r>
            <a:r>
              <a:rPr sz="2400" b="1">
                <a:latin typeface="Arial" panose="020B0604020202020204"/>
                <a:cs typeface="Arial" panose="020B0604020202020204"/>
              </a:rPr>
              <a:t>βαλβίδας</a:t>
            </a:r>
            <a:r>
              <a:rPr sz="2400" b="1" spc="-10">
                <a:latin typeface="Arial" panose="020B0604020202020204"/>
                <a:cs typeface="Arial" panose="020B0604020202020204"/>
              </a:rPr>
              <a:t> </a:t>
            </a:r>
            <a:r>
              <a:rPr sz="2400" b="1" spc="-10" smtClean="0">
                <a:latin typeface="Arial" panose="020B0604020202020204"/>
                <a:cs typeface="Arial" panose="020B0604020202020204"/>
              </a:rPr>
              <a:t>αναρ</a:t>
            </a:r>
            <a:r>
              <a:rPr sz="2400" b="1" smtClean="0">
                <a:latin typeface="Arial" panose="020B0604020202020204"/>
                <a:cs typeface="Arial" panose="020B0604020202020204"/>
              </a:rPr>
              <a:t>ρόφησης</a:t>
            </a:r>
            <a:r>
              <a:rPr sz="2400" b="1" spc="-50" smtClean="0">
                <a:latin typeface="Arial" panose="020B0604020202020204"/>
                <a:cs typeface="Arial" panose="020B0604020202020204"/>
              </a:rPr>
              <a:t> </a:t>
            </a:r>
            <a:r>
              <a:rPr sz="2400" b="1" dirty="0">
                <a:latin typeface="Arial" panose="020B0604020202020204"/>
                <a:cs typeface="Arial" panose="020B0604020202020204"/>
              </a:rPr>
              <a:t>και</a:t>
            </a:r>
            <a:r>
              <a:rPr sz="2400" b="1" spc="-25" dirty="0">
                <a:latin typeface="Arial" panose="020B0604020202020204"/>
                <a:cs typeface="Arial" panose="020B0604020202020204"/>
              </a:rPr>
              <a:t> </a:t>
            </a:r>
            <a:r>
              <a:rPr sz="2400" b="1">
                <a:latin typeface="Arial" panose="020B0604020202020204"/>
                <a:cs typeface="Arial" panose="020B0604020202020204"/>
              </a:rPr>
              <a:t>της</a:t>
            </a:r>
            <a:r>
              <a:rPr sz="2400" b="1" spc="-30">
                <a:latin typeface="Arial" panose="020B0604020202020204"/>
                <a:cs typeface="Arial" panose="020B0604020202020204"/>
              </a:rPr>
              <a:t> </a:t>
            </a:r>
            <a:r>
              <a:rPr sz="2400" b="1" spc="-10" smtClean="0">
                <a:latin typeface="Arial" panose="020B0604020202020204"/>
                <a:cs typeface="Arial" panose="020B0604020202020204"/>
              </a:rPr>
              <a:t>βαλβί</a:t>
            </a:r>
            <a:r>
              <a:rPr sz="2400" b="1" smtClean="0">
                <a:latin typeface="Arial" panose="020B0604020202020204"/>
                <a:cs typeface="Arial" panose="020B0604020202020204"/>
              </a:rPr>
              <a:t>δας</a:t>
            </a:r>
            <a:r>
              <a:rPr sz="2400" b="1" spc="-25" smtClean="0">
                <a:latin typeface="Arial" panose="020B0604020202020204"/>
                <a:cs typeface="Arial" panose="020B0604020202020204"/>
              </a:rPr>
              <a:t> </a:t>
            </a:r>
            <a:r>
              <a:rPr sz="2400" b="1" dirty="0">
                <a:latin typeface="Arial" panose="020B0604020202020204"/>
                <a:cs typeface="Arial" panose="020B0604020202020204"/>
              </a:rPr>
              <a:t>επιστροφών,</a:t>
            </a:r>
            <a:r>
              <a:rPr sz="2400" b="1" spc="-10" dirty="0">
                <a:latin typeface="Arial" panose="020B0604020202020204"/>
                <a:cs typeface="Arial" panose="020B0604020202020204"/>
              </a:rPr>
              <a:t> </a:t>
            </a:r>
            <a:r>
              <a:rPr sz="2400" b="1" spc="-25" dirty="0">
                <a:latin typeface="Arial" panose="020B0604020202020204"/>
                <a:cs typeface="Arial" panose="020B0604020202020204"/>
              </a:rPr>
              <a:t>που </a:t>
            </a:r>
            <a:r>
              <a:rPr sz="2400" b="1">
                <a:latin typeface="Arial" panose="020B0604020202020204"/>
                <a:cs typeface="Arial" panose="020B0604020202020204"/>
              </a:rPr>
              <a:t>ανοίγουν</a:t>
            </a:r>
            <a:r>
              <a:rPr sz="2400" b="1" spc="-10">
                <a:latin typeface="Arial" panose="020B0604020202020204"/>
                <a:cs typeface="Arial" panose="020B0604020202020204"/>
              </a:rPr>
              <a:t> </a:t>
            </a:r>
            <a:r>
              <a:rPr sz="2400" b="1" smtClean="0">
                <a:latin typeface="Arial" panose="020B0604020202020204"/>
                <a:cs typeface="Arial" panose="020B0604020202020204"/>
              </a:rPr>
              <a:t>κ</a:t>
            </a:r>
            <a:r>
              <a:rPr lang="el-GR" sz="2400" b="1" dirty="0" smtClean="0">
                <a:latin typeface="Arial" panose="020B0604020202020204"/>
                <a:cs typeface="Arial" panose="020B0604020202020204"/>
              </a:rPr>
              <a:t>αι</a:t>
            </a:r>
            <a:r>
              <a:rPr sz="2400" b="1" spc="-10" smtClean="0">
                <a:latin typeface="Arial" panose="020B0604020202020204"/>
                <a:cs typeface="Arial" panose="020B0604020202020204"/>
              </a:rPr>
              <a:t> </a:t>
            </a:r>
            <a:r>
              <a:rPr sz="2400" b="1" spc="-10" dirty="0">
                <a:latin typeface="Arial" panose="020B0604020202020204"/>
                <a:cs typeface="Arial" panose="020B0604020202020204"/>
              </a:rPr>
              <a:t>κλείνουν </a:t>
            </a:r>
            <a:r>
              <a:rPr sz="2400" b="1" dirty="0">
                <a:latin typeface="Arial" panose="020B0604020202020204"/>
                <a:cs typeface="Arial" panose="020B0604020202020204"/>
              </a:rPr>
              <a:t>όπως</a:t>
            </a:r>
            <a:r>
              <a:rPr sz="2400" b="1" spc="-130" dirty="0">
                <a:latin typeface="Arial" panose="020B0604020202020204"/>
                <a:cs typeface="Arial" panose="020B0604020202020204"/>
              </a:rPr>
              <a:t> </a:t>
            </a:r>
            <a:r>
              <a:rPr sz="2400" b="1" dirty="0">
                <a:latin typeface="Arial" panose="020B0604020202020204"/>
                <a:cs typeface="Arial" panose="020B0604020202020204"/>
              </a:rPr>
              <a:t>φαίνεται</a:t>
            </a:r>
            <a:r>
              <a:rPr sz="2400" b="1" spc="-105" dirty="0">
                <a:latin typeface="Arial" panose="020B0604020202020204"/>
                <a:cs typeface="Arial" panose="020B0604020202020204"/>
              </a:rPr>
              <a:t> </a:t>
            </a:r>
            <a:r>
              <a:rPr sz="2400" b="1">
                <a:latin typeface="Arial" panose="020B0604020202020204"/>
                <a:cs typeface="Arial" panose="020B0604020202020204"/>
              </a:rPr>
              <a:t>στο</a:t>
            </a:r>
            <a:r>
              <a:rPr sz="2400" b="1" spc="-114">
                <a:latin typeface="Arial" panose="020B0604020202020204"/>
                <a:cs typeface="Arial" panose="020B0604020202020204"/>
              </a:rPr>
              <a:t> </a:t>
            </a:r>
            <a:r>
              <a:rPr sz="2400" b="1" spc="-20" smtClean="0">
                <a:latin typeface="Arial" panose="020B0604020202020204"/>
                <a:cs typeface="Arial" panose="020B0604020202020204"/>
              </a:rPr>
              <a:t>αρι</a:t>
            </a:r>
            <a:r>
              <a:rPr sz="2400" b="1" smtClean="0">
                <a:latin typeface="Arial" panose="020B0604020202020204"/>
                <a:cs typeface="Arial" panose="020B0604020202020204"/>
              </a:rPr>
              <a:t>στερό</a:t>
            </a:r>
            <a:r>
              <a:rPr sz="2400" b="1" spc="-15" smtClean="0">
                <a:latin typeface="Arial" panose="020B0604020202020204"/>
                <a:cs typeface="Arial" panose="020B0604020202020204"/>
              </a:rPr>
              <a:t> </a:t>
            </a:r>
            <a:r>
              <a:rPr sz="2400" b="1" spc="-10" dirty="0">
                <a:latin typeface="Arial" panose="020B0604020202020204"/>
                <a:cs typeface="Arial" panose="020B0604020202020204"/>
              </a:rPr>
              <a:t>σχήμα.</a:t>
            </a:r>
            <a:endParaRPr sz="2400">
              <a:latin typeface="Arial" panose="020B0604020202020204"/>
              <a:cs typeface="Arial" panose="020B0604020202020204"/>
            </a:endParaRPr>
          </a:p>
        </p:txBody>
      </p:sp>
      <p:grpSp>
        <p:nvGrpSpPr>
          <p:cNvPr id="3" name="object 3"/>
          <p:cNvGrpSpPr/>
          <p:nvPr/>
        </p:nvGrpSpPr>
        <p:grpSpPr>
          <a:xfrm>
            <a:off x="72389" y="11370"/>
            <a:ext cx="8669655" cy="6847205"/>
            <a:chOff x="72389" y="11370"/>
            <a:chExt cx="8669655" cy="6847205"/>
          </a:xfrm>
        </p:grpSpPr>
        <p:pic>
          <p:nvPicPr>
            <p:cNvPr id="4" name="object 4"/>
            <p:cNvPicPr/>
            <p:nvPr/>
          </p:nvPicPr>
          <p:blipFill>
            <a:blip r:embed="rId1" cstate="print"/>
            <a:stretch>
              <a:fillRect/>
            </a:stretch>
          </p:blipFill>
          <p:spPr>
            <a:xfrm>
              <a:off x="72389" y="1367789"/>
              <a:ext cx="4572193" cy="5490210"/>
            </a:xfrm>
            <a:prstGeom prst="rect">
              <a:avLst/>
            </a:prstGeom>
          </p:spPr>
        </p:pic>
        <p:sp>
          <p:nvSpPr>
            <p:cNvPr id="5" name="object 5"/>
            <p:cNvSpPr/>
            <p:nvPr/>
          </p:nvSpPr>
          <p:spPr>
            <a:xfrm>
              <a:off x="504189" y="24129"/>
              <a:ext cx="8224520" cy="1343660"/>
            </a:xfrm>
            <a:custGeom>
              <a:avLst/>
              <a:gdLst/>
              <a:ahLst/>
              <a:cxnLst/>
              <a:rect l="l" t="t" r="r" b="b"/>
              <a:pathLst>
                <a:path w="8224520" h="1343660">
                  <a:moveTo>
                    <a:pt x="8011159" y="0"/>
                  </a:moveTo>
                  <a:lnTo>
                    <a:pt x="212089" y="0"/>
                  </a:lnTo>
                  <a:lnTo>
                    <a:pt x="199389" y="1270"/>
                  </a:lnTo>
                  <a:lnTo>
                    <a:pt x="153669" y="10160"/>
                  </a:lnTo>
                  <a:lnTo>
                    <a:pt x="111759" y="29210"/>
                  </a:lnTo>
                  <a:lnTo>
                    <a:pt x="64769" y="64770"/>
                  </a:lnTo>
                  <a:lnTo>
                    <a:pt x="29209" y="111760"/>
                  </a:lnTo>
                  <a:lnTo>
                    <a:pt x="10159" y="154940"/>
                  </a:lnTo>
                  <a:lnTo>
                    <a:pt x="2539" y="189229"/>
                  </a:lnTo>
                  <a:lnTo>
                    <a:pt x="0" y="200660"/>
                  </a:lnTo>
                  <a:lnTo>
                    <a:pt x="0" y="1131570"/>
                  </a:lnTo>
                  <a:lnTo>
                    <a:pt x="1269" y="1144270"/>
                  </a:lnTo>
                  <a:lnTo>
                    <a:pt x="10159" y="1189990"/>
                  </a:lnTo>
                  <a:lnTo>
                    <a:pt x="29209" y="1231900"/>
                  </a:lnTo>
                  <a:lnTo>
                    <a:pt x="64769" y="1278890"/>
                  </a:lnTo>
                  <a:lnTo>
                    <a:pt x="91439" y="1300480"/>
                  </a:lnTo>
                  <a:lnTo>
                    <a:pt x="101600" y="1308100"/>
                  </a:lnTo>
                  <a:lnTo>
                    <a:pt x="143509" y="1329690"/>
                  </a:lnTo>
                  <a:lnTo>
                    <a:pt x="187959" y="1341120"/>
                  </a:lnTo>
                  <a:lnTo>
                    <a:pt x="212089" y="1343660"/>
                  </a:lnTo>
                  <a:lnTo>
                    <a:pt x="8012430" y="1343660"/>
                  </a:lnTo>
                  <a:lnTo>
                    <a:pt x="8035289" y="1341120"/>
                  </a:lnTo>
                  <a:lnTo>
                    <a:pt x="8058150" y="1336040"/>
                  </a:lnTo>
                  <a:lnTo>
                    <a:pt x="8069580" y="1332230"/>
                  </a:lnTo>
                  <a:lnTo>
                    <a:pt x="8079739" y="1328420"/>
                  </a:lnTo>
                  <a:lnTo>
                    <a:pt x="8091169" y="1324610"/>
                  </a:lnTo>
                  <a:lnTo>
                    <a:pt x="8101330" y="1319530"/>
                  </a:lnTo>
                  <a:lnTo>
                    <a:pt x="8111489" y="1313180"/>
                  </a:lnTo>
                  <a:lnTo>
                    <a:pt x="8121650" y="1308100"/>
                  </a:lnTo>
                  <a:lnTo>
                    <a:pt x="8131809" y="1300480"/>
                  </a:lnTo>
                  <a:lnTo>
                    <a:pt x="8140700" y="1294130"/>
                  </a:lnTo>
                  <a:lnTo>
                    <a:pt x="8149589" y="1286510"/>
                  </a:lnTo>
                  <a:lnTo>
                    <a:pt x="8181339" y="1250950"/>
                  </a:lnTo>
                  <a:lnTo>
                    <a:pt x="8204200" y="1211580"/>
                  </a:lnTo>
                  <a:lnTo>
                    <a:pt x="8220709" y="1154430"/>
                  </a:lnTo>
                  <a:lnTo>
                    <a:pt x="8223250" y="1131570"/>
                  </a:lnTo>
                  <a:lnTo>
                    <a:pt x="8223250" y="1120140"/>
                  </a:lnTo>
                  <a:lnTo>
                    <a:pt x="8224519" y="1120140"/>
                  </a:lnTo>
                  <a:lnTo>
                    <a:pt x="8223250" y="223520"/>
                  </a:lnTo>
                  <a:lnTo>
                    <a:pt x="8223250" y="212090"/>
                  </a:lnTo>
                  <a:lnTo>
                    <a:pt x="8220709" y="189229"/>
                  </a:lnTo>
                  <a:lnTo>
                    <a:pt x="8209280" y="143510"/>
                  </a:lnTo>
                  <a:lnTo>
                    <a:pt x="8181339" y="91440"/>
                  </a:lnTo>
                  <a:lnTo>
                    <a:pt x="8131809" y="41910"/>
                  </a:lnTo>
                  <a:lnTo>
                    <a:pt x="8091169" y="19050"/>
                  </a:lnTo>
                  <a:lnTo>
                    <a:pt x="8046719" y="5079"/>
                  </a:lnTo>
                  <a:lnTo>
                    <a:pt x="8034019" y="2540"/>
                  </a:lnTo>
                  <a:lnTo>
                    <a:pt x="8011159" y="0"/>
                  </a:lnTo>
                  <a:close/>
                </a:path>
              </a:pathLst>
            </a:custGeom>
            <a:solidFill>
              <a:srgbClr val="009900"/>
            </a:solidFill>
          </p:spPr>
          <p:txBody>
            <a:bodyPr wrap="square" lIns="0" tIns="0" rIns="0" bIns="0" rtlCol="0"/>
            <a:lstStyle/>
            <a:p/>
          </p:txBody>
        </p:sp>
        <p:sp>
          <p:nvSpPr>
            <p:cNvPr id="6" name="object 6"/>
            <p:cNvSpPr/>
            <p:nvPr/>
          </p:nvSpPr>
          <p:spPr>
            <a:xfrm>
              <a:off x="504189" y="24129"/>
              <a:ext cx="8224520" cy="1343660"/>
            </a:xfrm>
            <a:custGeom>
              <a:avLst/>
              <a:gdLst/>
              <a:ahLst/>
              <a:cxnLst/>
              <a:rect l="l" t="t" r="r" b="b"/>
              <a:pathLst>
                <a:path w="8224520" h="1343660">
                  <a:moveTo>
                    <a:pt x="0" y="223520"/>
                  </a:moveTo>
                  <a:lnTo>
                    <a:pt x="0" y="212090"/>
                  </a:lnTo>
                  <a:lnTo>
                    <a:pt x="0" y="200660"/>
                  </a:lnTo>
                  <a:lnTo>
                    <a:pt x="2539" y="189229"/>
                  </a:lnTo>
                  <a:lnTo>
                    <a:pt x="13969" y="143510"/>
                  </a:lnTo>
                  <a:lnTo>
                    <a:pt x="24129" y="121920"/>
                  </a:lnTo>
                  <a:lnTo>
                    <a:pt x="29209" y="111760"/>
                  </a:lnTo>
                  <a:lnTo>
                    <a:pt x="35559" y="101600"/>
                  </a:lnTo>
                  <a:lnTo>
                    <a:pt x="41909" y="91440"/>
                  </a:lnTo>
                  <a:lnTo>
                    <a:pt x="49529" y="82550"/>
                  </a:lnTo>
                  <a:lnTo>
                    <a:pt x="57150" y="73660"/>
                  </a:lnTo>
                  <a:lnTo>
                    <a:pt x="64769" y="64770"/>
                  </a:lnTo>
                  <a:lnTo>
                    <a:pt x="73659" y="57150"/>
                  </a:lnTo>
                  <a:lnTo>
                    <a:pt x="82550" y="49529"/>
                  </a:lnTo>
                  <a:lnTo>
                    <a:pt x="91439" y="41910"/>
                  </a:lnTo>
                  <a:lnTo>
                    <a:pt x="101600" y="35560"/>
                  </a:lnTo>
                  <a:lnTo>
                    <a:pt x="111759" y="29210"/>
                  </a:lnTo>
                  <a:lnTo>
                    <a:pt x="121919" y="24129"/>
                  </a:lnTo>
                  <a:lnTo>
                    <a:pt x="132079" y="19050"/>
                  </a:lnTo>
                  <a:lnTo>
                    <a:pt x="143509" y="13970"/>
                  </a:lnTo>
                  <a:lnTo>
                    <a:pt x="153669" y="10160"/>
                  </a:lnTo>
                  <a:lnTo>
                    <a:pt x="165100" y="7620"/>
                  </a:lnTo>
                  <a:lnTo>
                    <a:pt x="176529" y="5079"/>
                  </a:lnTo>
                  <a:lnTo>
                    <a:pt x="187959" y="2540"/>
                  </a:lnTo>
                  <a:lnTo>
                    <a:pt x="199389" y="1270"/>
                  </a:lnTo>
                  <a:lnTo>
                    <a:pt x="212089" y="0"/>
                  </a:lnTo>
                  <a:lnTo>
                    <a:pt x="223519" y="0"/>
                  </a:lnTo>
                  <a:lnTo>
                    <a:pt x="7999730" y="0"/>
                  </a:lnTo>
                  <a:lnTo>
                    <a:pt x="8011159" y="0"/>
                  </a:lnTo>
                  <a:lnTo>
                    <a:pt x="8022589" y="1270"/>
                  </a:lnTo>
                  <a:lnTo>
                    <a:pt x="8068309" y="10160"/>
                  </a:lnTo>
                  <a:lnTo>
                    <a:pt x="8111489" y="29210"/>
                  </a:lnTo>
                  <a:lnTo>
                    <a:pt x="8149589" y="57150"/>
                  </a:lnTo>
                  <a:lnTo>
                    <a:pt x="8158480" y="64770"/>
                  </a:lnTo>
                  <a:lnTo>
                    <a:pt x="8166100" y="73660"/>
                  </a:lnTo>
                  <a:lnTo>
                    <a:pt x="8173719" y="82550"/>
                  </a:lnTo>
                  <a:lnTo>
                    <a:pt x="8181339" y="91440"/>
                  </a:lnTo>
                  <a:lnTo>
                    <a:pt x="8187689" y="101600"/>
                  </a:lnTo>
                  <a:lnTo>
                    <a:pt x="8194039" y="111760"/>
                  </a:lnTo>
                  <a:lnTo>
                    <a:pt x="8199119" y="121920"/>
                  </a:lnTo>
                  <a:lnTo>
                    <a:pt x="8204200" y="132079"/>
                  </a:lnTo>
                  <a:lnTo>
                    <a:pt x="8218169" y="176529"/>
                  </a:lnTo>
                  <a:lnTo>
                    <a:pt x="8221980" y="200660"/>
                  </a:lnTo>
                  <a:lnTo>
                    <a:pt x="8223250" y="212090"/>
                  </a:lnTo>
                  <a:lnTo>
                    <a:pt x="8223250" y="223520"/>
                  </a:lnTo>
                  <a:lnTo>
                    <a:pt x="8224519" y="1120140"/>
                  </a:lnTo>
                  <a:lnTo>
                    <a:pt x="8223250" y="1120140"/>
                  </a:lnTo>
                  <a:lnTo>
                    <a:pt x="8223250" y="1131570"/>
                  </a:lnTo>
                  <a:lnTo>
                    <a:pt x="8221980" y="1143000"/>
                  </a:lnTo>
                  <a:lnTo>
                    <a:pt x="8220709" y="1154430"/>
                  </a:lnTo>
                  <a:lnTo>
                    <a:pt x="8218169" y="1165860"/>
                  </a:lnTo>
                  <a:lnTo>
                    <a:pt x="8215630" y="1177290"/>
                  </a:lnTo>
                  <a:lnTo>
                    <a:pt x="8213089" y="1188720"/>
                  </a:lnTo>
                  <a:lnTo>
                    <a:pt x="8209280" y="1200150"/>
                  </a:lnTo>
                  <a:lnTo>
                    <a:pt x="8204200" y="1211580"/>
                  </a:lnTo>
                  <a:lnTo>
                    <a:pt x="8199119" y="1221740"/>
                  </a:lnTo>
                  <a:lnTo>
                    <a:pt x="8194039" y="1231900"/>
                  </a:lnTo>
                  <a:lnTo>
                    <a:pt x="8166100" y="1270000"/>
                  </a:lnTo>
                  <a:lnTo>
                    <a:pt x="8131809" y="1300480"/>
                  </a:lnTo>
                  <a:lnTo>
                    <a:pt x="8121650" y="1308100"/>
                  </a:lnTo>
                  <a:lnTo>
                    <a:pt x="8111489" y="1313180"/>
                  </a:lnTo>
                  <a:lnTo>
                    <a:pt x="8101330" y="1319530"/>
                  </a:lnTo>
                  <a:lnTo>
                    <a:pt x="8091169" y="1324610"/>
                  </a:lnTo>
                  <a:lnTo>
                    <a:pt x="8079739" y="1328420"/>
                  </a:lnTo>
                  <a:lnTo>
                    <a:pt x="8069580" y="1332230"/>
                  </a:lnTo>
                  <a:lnTo>
                    <a:pt x="8058150" y="1336040"/>
                  </a:lnTo>
                  <a:lnTo>
                    <a:pt x="8046719" y="1338580"/>
                  </a:lnTo>
                  <a:lnTo>
                    <a:pt x="8035289" y="1341120"/>
                  </a:lnTo>
                  <a:lnTo>
                    <a:pt x="8023859" y="1342390"/>
                  </a:lnTo>
                  <a:lnTo>
                    <a:pt x="8012430" y="1343660"/>
                  </a:lnTo>
                  <a:lnTo>
                    <a:pt x="7999730" y="1343660"/>
                  </a:lnTo>
                  <a:lnTo>
                    <a:pt x="223519" y="1343660"/>
                  </a:lnTo>
                  <a:lnTo>
                    <a:pt x="212089" y="1343660"/>
                  </a:lnTo>
                  <a:lnTo>
                    <a:pt x="199389" y="1342390"/>
                  </a:lnTo>
                  <a:lnTo>
                    <a:pt x="187959" y="1341120"/>
                  </a:lnTo>
                  <a:lnTo>
                    <a:pt x="176529" y="1338580"/>
                  </a:lnTo>
                  <a:lnTo>
                    <a:pt x="165100" y="1336040"/>
                  </a:lnTo>
                  <a:lnTo>
                    <a:pt x="121919" y="1319530"/>
                  </a:lnTo>
                  <a:lnTo>
                    <a:pt x="91439" y="1300480"/>
                  </a:lnTo>
                  <a:lnTo>
                    <a:pt x="82550" y="1294130"/>
                  </a:lnTo>
                  <a:lnTo>
                    <a:pt x="73659" y="1286510"/>
                  </a:lnTo>
                  <a:lnTo>
                    <a:pt x="64769" y="1278890"/>
                  </a:lnTo>
                  <a:lnTo>
                    <a:pt x="57150" y="1270000"/>
                  </a:lnTo>
                  <a:lnTo>
                    <a:pt x="49529" y="1261110"/>
                  </a:lnTo>
                  <a:lnTo>
                    <a:pt x="41909" y="1252220"/>
                  </a:lnTo>
                  <a:lnTo>
                    <a:pt x="35559" y="1242060"/>
                  </a:lnTo>
                  <a:lnTo>
                    <a:pt x="13969" y="1200150"/>
                  </a:lnTo>
                  <a:lnTo>
                    <a:pt x="7619" y="1178560"/>
                  </a:lnTo>
                  <a:lnTo>
                    <a:pt x="5079" y="1167130"/>
                  </a:lnTo>
                  <a:lnTo>
                    <a:pt x="2539" y="1155700"/>
                  </a:lnTo>
                  <a:lnTo>
                    <a:pt x="1269" y="1144270"/>
                  </a:lnTo>
                  <a:lnTo>
                    <a:pt x="0" y="1131570"/>
                  </a:lnTo>
                  <a:lnTo>
                    <a:pt x="0" y="1120140"/>
                  </a:lnTo>
                  <a:lnTo>
                    <a:pt x="0" y="223520"/>
                  </a:lnTo>
                  <a:close/>
                </a:path>
              </a:pathLst>
            </a:custGeom>
            <a:ln w="25518">
              <a:solidFill>
                <a:srgbClr val="FFFFFF"/>
              </a:solidFill>
            </a:ln>
          </p:spPr>
          <p:txBody>
            <a:bodyPr wrap="square" lIns="0" tIns="0" rIns="0" bIns="0" rtlCol="0"/>
            <a:lstStyle/>
            <a:p/>
          </p:txBody>
        </p:sp>
        <p:sp>
          <p:nvSpPr>
            <p:cNvPr id="7" name="object 7"/>
            <p:cNvSpPr/>
            <p:nvPr/>
          </p:nvSpPr>
          <p:spPr>
            <a:xfrm>
              <a:off x="491426" y="11378"/>
              <a:ext cx="8250555" cy="1369695"/>
            </a:xfrm>
            <a:custGeom>
              <a:avLst/>
              <a:gdLst/>
              <a:ahLst/>
              <a:cxnLst/>
              <a:rect l="l" t="t" r="r" b="b"/>
              <a:pathLst>
                <a:path w="8250555" h="13696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69695">
                  <a:moveTo>
                    <a:pt x="8250034" y="1356410"/>
                  </a:moveTo>
                  <a:lnTo>
                    <a:pt x="8246300" y="1347393"/>
                  </a:lnTo>
                  <a:lnTo>
                    <a:pt x="8237283" y="1343660"/>
                  </a:lnTo>
                  <a:lnTo>
                    <a:pt x="8228254" y="1347393"/>
                  </a:lnTo>
                  <a:lnTo>
                    <a:pt x="8224520" y="1356410"/>
                  </a:lnTo>
                  <a:lnTo>
                    <a:pt x="8228254" y="1365440"/>
                  </a:lnTo>
                  <a:lnTo>
                    <a:pt x="8237283" y="1369174"/>
                  </a:lnTo>
                  <a:lnTo>
                    <a:pt x="8246300" y="1365440"/>
                  </a:lnTo>
                  <a:lnTo>
                    <a:pt x="8250034" y="135641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1033780" y="56007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αντλίας</a:t>
            </a:r>
            <a:r>
              <a:rPr sz="2600" b="0" i="1" u="none" spc="-25">
                <a:solidFill>
                  <a:srgbClr val="FFFFFF"/>
                </a:solidFill>
                <a:latin typeface="Calibri" panose="020F0502020204030204"/>
                <a:cs typeface="Calibri" panose="020F0502020204030204"/>
              </a:rPr>
              <a:t> </a:t>
            </a:r>
            <a:r>
              <a:rPr sz="2600" b="0" i="1" u="none" smtClean="0">
                <a:solidFill>
                  <a:srgbClr val="FFFFFF"/>
                </a:solidFill>
                <a:latin typeface="Calibri" panose="020F0502020204030204"/>
                <a:cs typeface="Calibri" panose="020F0502020204030204"/>
              </a:rPr>
              <a:t>Υψηλής</a:t>
            </a:r>
            <a:r>
              <a:rPr lang="el-GR" sz="2600" b="0" i="1" u="none" dirty="0" smtClean="0">
                <a:solidFill>
                  <a:srgbClr val="FFFFFF"/>
                </a:solidFill>
                <a:latin typeface="Calibri" panose="020F0502020204030204"/>
                <a:cs typeface="Calibri" panose="020F0502020204030204"/>
              </a:rPr>
              <a:t> Πίεσης</a:t>
            </a:r>
            <a:r>
              <a:rPr sz="2600" b="0" i="1" u="none" spc="-25" smtClean="0">
                <a:solidFill>
                  <a:srgbClr val="FFFFFF"/>
                </a:solidFill>
                <a:latin typeface="Calibri" panose="020F0502020204030204"/>
                <a:cs typeface="Calibri" panose="020F0502020204030204"/>
              </a:rPr>
              <a:t> </a:t>
            </a:r>
            <a:br>
              <a:rPr lang="el-GR" sz="2600" b="0" i="1" u="none" spc="-25" dirty="0" smtClean="0">
                <a:solidFill>
                  <a:srgbClr val="FFFFFF"/>
                </a:solidFill>
                <a:latin typeface="Calibri" panose="020F0502020204030204"/>
                <a:cs typeface="Calibri" panose="020F0502020204030204"/>
              </a:rPr>
            </a:br>
            <a:r>
              <a:rPr sz="2600" b="0" i="1" u="none" smtClean="0">
                <a:solidFill>
                  <a:srgbClr val="FFFFFF"/>
                </a:solidFill>
                <a:latin typeface="Calibri" panose="020F0502020204030204"/>
                <a:cs typeface="Calibri" panose="020F0502020204030204"/>
              </a:rPr>
              <a:t>Τύπου</a:t>
            </a:r>
            <a:r>
              <a:rPr sz="2600" b="0" i="1" u="none" spc="-30" smtClean="0">
                <a:solidFill>
                  <a:srgbClr val="FFFFFF"/>
                </a:solidFill>
                <a:latin typeface="Calibri" panose="020F0502020204030204"/>
                <a:cs typeface="Calibri" panose="020F0502020204030204"/>
              </a:rPr>
              <a:t> </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436880" y="1880870"/>
            <a:ext cx="8309609" cy="4393510"/>
          </a:xfrm>
          <a:prstGeom prst="rect">
            <a:avLst/>
          </a:prstGeom>
        </p:spPr>
        <p:txBody>
          <a:bodyPr vert="horz" wrap="square" lIns="0" tIns="30480" rIns="0" bIns="0" rtlCol="0">
            <a:spAutoFit/>
          </a:bodyPr>
          <a:lstStyle/>
          <a:p>
            <a:pPr marL="12700" marR="5080" indent="86360">
              <a:lnSpc>
                <a:spcPct val="95000"/>
              </a:lnSpc>
              <a:spcBef>
                <a:spcPts val="240"/>
              </a:spcBef>
            </a:pPr>
            <a:r>
              <a:rPr sz="2400" b="1" dirty="0">
                <a:latin typeface="Arial" panose="020B0604020202020204"/>
                <a:cs typeface="Arial" panose="020B0604020202020204"/>
              </a:rPr>
              <a:t>Όταν</a:t>
            </a:r>
            <a:r>
              <a:rPr sz="2400" b="1" spc="-45" dirty="0">
                <a:latin typeface="Arial" panose="020B0604020202020204"/>
                <a:cs typeface="Arial" panose="020B0604020202020204"/>
              </a:rPr>
              <a:t> </a:t>
            </a:r>
            <a:r>
              <a:rPr sz="2400" b="1" dirty="0">
                <a:latin typeface="Arial" panose="020B0604020202020204"/>
                <a:cs typeface="Arial" panose="020B0604020202020204"/>
              </a:rPr>
              <a:t>o</a:t>
            </a:r>
            <a:r>
              <a:rPr sz="2400" b="1" spc="-30" dirty="0">
                <a:latin typeface="Arial" panose="020B0604020202020204"/>
                <a:cs typeface="Arial" panose="020B0604020202020204"/>
              </a:rPr>
              <a:t> </a:t>
            </a:r>
            <a:r>
              <a:rPr sz="2400" b="1" spc="-10" dirty="0">
                <a:latin typeface="Arial" panose="020B0604020202020204"/>
                <a:cs typeface="Arial" panose="020B0604020202020204"/>
              </a:rPr>
              <a:t>τροχίσκος</a:t>
            </a:r>
            <a:r>
              <a:rPr sz="2400" b="1" spc="-25" dirty="0">
                <a:latin typeface="Arial" panose="020B0604020202020204"/>
                <a:cs typeface="Arial" panose="020B0604020202020204"/>
              </a:rPr>
              <a:t> </a:t>
            </a:r>
            <a:r>
              <a:rPr sz="2400" b="1" dirty="0">
                <a:latin typeface="Arial" panose="020B0604020202020204"/>
                <a:cs typeface="Arial" panose="020B0604020202020204"/>
              </a:rPr>
              <a:t>(roller)</a:t>
            </a:r>
            <a:r>
              <a:rPr sz="2400" b="1" spc="-10" dirty="0">
                <a:latin typeface="Arial" panose="020B0604020202020204"/>
                <a:cs typeface="Arial" panose="020B0604020202020204"/>
              </a:rPr>
              <a:t> </a:t>
            </a:r>
            <a:r>
              <a:rPr sz="2400" b="1" dirty="0">
                <a:latin typeface="Arial" panose="020B0604020202020204"/>
                <a:cs typeface="Arial" panose="020B0604020202020204"/>
              </a:rPr>
              <a:t>της</a:t>
            </a:r>
            <a:r>
              <a:rPr sz="2400" b="1" spc="-35" dirty="0">
                <a:latin typeface="Arial" panose="020B0604020202020204"/>
                <a:cs typeface="Arial" panose="020B0604020202020204"/>
              </a:rPr>
              <a:t> </a:t>
            </a:r>
            <a:r>
              <a:rPr sz="2400" b="1">
                <a:latin typeface="Arial" panose="020B0604020202020204"/>
                <a:cs typeface="Arial" panose="020B0604020202020204"/>
              </a:rPr>
              <a:t>αντλίας</a:t>
            </a:r>
            <a:r>
              <a:rPr sz="2400" b="1" spc="-35">
                <a:latin typeface="Arial" panose="020B0604020202020204"/>
                <a:cs typeface="Arial" panose="020B0604020202020204"/>
              </a:rPr>
              <a:t> </a:t>
            </a:r>
            <a:r>
              <a:rPr sz="2400" b="1" smtClean="0">
                <a:latin typeface="Arial" panose="020B0604020202020204"/>
                <a:cs typeface="Arial" panose="020B0604020202020204"/>
              </a:rPr>
              <a:t>δε</a:t>
            </a:r>
            <a:r>
              <a:rPr lang="el-GR" sz="2400" b="1" dirty="0" smtClean="0">
                <a:latin typeface="Arial" panose="020B0604020202020204"/>
                <a:cs typeface="Arial" panose="020B0604020202020204"/>
              </a:rPr>
              <a:t>ν</a:t>
            </a:r>
            <a:r>
              <a:rPr sz="2400" b="1" spc="-40" smtClean="0">
                <a:latin typeface="Arial" panose="020B0604020202020204"/>
                <a:cs typeface="Arial" panose="020B0604020202020204"/>
              </a:rPr>
              <a:t> </a:t>
            </a:r>
            <a:r>
              <a:rPr sz="2400" b="1" dirty="0">
                <a:latin typeface="Arial" panose="020B0604020202020204"/>
                <a:cs typeface="Arial" panose="020B0604020202020204"/>
              </a:rPr>
              <a:t>δέχεται</a:t>
            </a:r>
            <a:r>
              <a:rPr sz="2400" b="1" spc="-25" dirty="0">
                <a:latin typeface="Arial" panose="020B0604020202020204"/>
                <a:cs typeface="Arial" panose="020B0604020202020204"/>
              </a:rPr>
              <a:t> </a:t>
            </a:r>
            <a:r>
              <a:rPr sz="2400" b="1" dirty="0">
                <a:latin typeface="Arial" panose="020B0604020202020204"/>
                <a:cs typeface="Arial" panose="020B0604020202020204"/>
              </a:rPr>
              <a:t>τη</a:t>
            </a:r>
            <a:r>
              <a:rPr sz="2400" b="1" spc="-40" dirty="0">
                <a:latin typeface="Arial" panose="020B0604020202020204"/>
                <a:cs typeface="Arial" panose="020B0604020202020204"/>
              </a:rPr>
              <a:t> </a:t>
            </a:r>
            <a:r>
              <a:rPr sz="2400" b="1" spc="-20" dirty="0">
                <a:latin typeface="Arial" panose="020B0604020202020204"/>
                <a:cs typeface="Arial" panose="020B0604020202020204"/>
              </a:rPr>
              <a:t>δρά- </a:t>
            </a:r>
            <a:r>
              <a:rPr sz="2400" b="1" dirty="0">
                <a:latin typeface="Arial" panose="020B0604020202020204"/>
                <a:cs typeface="Arial" panose="020B0604020202020204"/>
              </a:rPr>
              <a:t>ση</a:t>
            </a:r>
            <a:r>
              <a:rPr sz="2400" b="1" spc="-40" dirty="0">
                <a:latin typeface="Arial" panose="020B0604020202020204"/>
                <a:cs typeface="Arial" panose="020B0604020202020204"/>
              </a:rPr>
              <a:t> </a:t>
            </a:r>
            <a:r>
              <a:rPr sz="2400" b="1" dirty="0">
                <a:latin typeface="Arial" panose="020B0604020202020204"/>
                <a:cs typeface="Arial" panose="020B0604020202020204"/>
              </a:rPr>
              <a:t>του</a:t>
            </a:r>
            <a:r>
              <a:rPr sz="2400" b="1" spc="-20" dirty="0">
                <a:latin typeface="Arial" panose="020B0604020202020204"/>
                <a:cs typeface="Arial" panose="020B0604020202020204"/>
              </a:rPr>
              <a:t> </a:t>
            </a:r>
            <a:r>
              <a:rPr sz="2400" b="1" dirty="0">
                <a:latin typeface="Arial" panose="020B0604020202020204"/>
                <a:cs typeface="Arial" panose="020B0604020202020204"/>
              </a:rPr>
              <a:t>έκκεντρου,</a:t>
            </a:r>
            <a:r>
              <a:rPr sz="2400" b="1" spc="-20" dirty="0">
                <a:latin typeface="Arial" panose="020B0604020202020204"/>
                <a:cs typeface="Arial" panose="020B0604020202020204"/>
              </a:rPr>
              <a:t> </a:t>
            </a:r>
            <a:r>
              <a:rPr sz="2400" b="1" dirty="0">
                <a:latin typeface="Arial" panose="020B0604020202020204"/>
                <a:cs typeface="Arial" panose="020B0604020202020204"/>
              </a:rPr>
              <a:t>η</a:t>
            </a:r>
            <a:r>
              <a:rPr sz="2400" b="1" spc="-5"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5" dirty="0">
                <a:latin typeface="Arial" panose="020B0604020202020204"/>
                <a:cs typeface="Arial" panose="020B0604020202020204"/>
              </a:rPr>
              <a:t> </a:t>
            </a:r>
            <a:r>
              <a:rPr sz="2400" b="1" dirty="0">
                <a:latin typeface="Arial" panose="020B0604020202020204"/>
                <a:cs typeface="Arial" panose="020B0604020202020204"/>
              </a:rPr>
              <a:t>αναρρόφησης</a:t>
            </a:r>
            <a:r>
              <a:rPr sz="2400" b="1" spc="-20" dirty="0">
                <a:latin typeface="Arial" panose="020B0604020202020204"/>
                <a:cs typeface="Arial" panose="020B0604020202020204"/>
              </a:rPr>
              <a:t> </a:t>
            </a:r>
            <a:r>
              <a:rPr sz="2400" b="1" dirty="0">
                <a:latin typeface="Arial" panose="020B0604020202020204"/>
                <a:cs typeface="Arial" panose="020B0604020202020204"/>
              </a:rPr>
              <a:t>είναι</a:t>
            </a:r>
            <a:r>
              <a:rPr sz="2400" b="1" spc="-15" dirty="0">
                <a:latin typeface="Arial" panose="020B0604020202020204"/>
                <a:cs typeface="Arial" panose="020B0604020202020204"/>
              </a:rPr>
              <a:t> </a:t>
            </a:r>
            <a:r>
              <a:rPr sz="2400" b="1" spc="-10" dirty="0">
                <a:latin typeface="Arial" panose="020B0604020202020204"/>
                <a:cs typeface="Arial" panose="020B0604020202020204"/>
              </a:rPr>
              <a:t>ανοιχτή </a:t>
            </a:r>
            <a:r>
              <a:rPr sz="2400" b="1" dirty="0">
                <a:latin typeface="Arial" panose="020B0604020202020204"/>
                <a:cs typeface="Arial" panose="020B0604020202020204"/>
              </a:rPr>
              <a:t>και</a:t>
            </a:r>
            <a:r>
              <a:rPr sz="2400" b="1" spc="-45" dirty="0">
                <a:latin typeface="Arial" panose="020B0604020202020204"/>
                <a:cs typeface="Arial" panose="020B0604020202020204"/>
              </a:rPr>
              <a:t> </a:t>
            </a:r>
            <a:r>
              <a:rPr sz="2400" b="1" dirty="0">
                <a:latin typeface="Arial" panose="020B0604020202020204"/>
                <a:cs typeface="Arial" panose="020B0604020202020204"/>
              </a:rPr>
              <a:t>στον</a:t>
            </a:r>
            <a:r>
              <a:rPr sz="2400" b="1" spc="-35" dirty="0">
                <a:latin typeface="Arial" panose="020B0604020202020204"/>
                <a:cs typeface="Arial" panose="020B0604020202020204"/>
              </a:rPr>
              <a:t> </a:t>
            </a:r>
            <a:r>
              <a:rPr sz="2400" b="1" dirty="0">
                <a:latin typeface="Arial" panose="020B0604020202020204"/>
                <a:cs typeface="Arial" panose="020B0604020202020204"/>
              </a:rPr>
              <a:t>ίδιο</a:t>
            </a:r>
            <a:r>
              <a:rPr sz="2400" b="1" spc="-40" dirty="0">
                <a:latin typeface="Arial" panose="020B0604020202020204"/>
                <a:cs typeface="Arial" panose="020B0604020202020204"/>
              </a:rPr>
              <a:t> </a:t>
            </a:r>
            <a:r>
              <a:rPr sz="2400" b="1" dirty="0">
                <a:latin typeface="Arial" panose="020B0604020202020204"/>
                <a:cs typeface="Arial" panose="020B0604020202020204"/>
              </a:rPr>
              <a:t>χρόνο</a:t>
            </a:r>
            <a:r>
              <a:rPr sz="2400" b="1" spc="-10" dirty="0">
                <a:latin typeface="Arial" panose="020B0604020202020204"/>
                <a:cs typeface="Arial" panose="020B0604020202020204"/>
              </a:rPr>
              <a:t> </a:t>
            </a:r>
            <a:r>
              <a:rPr sz="2400" b="1" dirty="0">
                <a:latin typeface="Arial" panose="020B0604020202020204"/>
                <a:cs typeface="Arial" panose="020B0604020202020204"/>
              </a:rPr>
              <a:t>η</a:t>
            </a:r>
            <a:r>
              <a:rPr sz="2400" b="1" spc="-30"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30" dirty="0">
                <a:latin typeface="Arial" panose="020B0604020202020204"/>
                <a:cs typeface="Arial" panose="020B0604020202020204"/>
              </a:rPr>
              <a:t> </a:t>
            </a:r>
            <a:r>
              <a:rPr sz="2400" b="1" dirty="0">
                <a:latin typeface="Arial" panose="020B0604020202020204"/>
                <a:cs typeface="Arial" panose="020B0604020202020204"/>
              </a:rPr>
              <a:t>επιστροφών</a:t>
            </a:r>
            <a:r>
              <a:rPr sz="2400" b="1" spc="-20" dirty="0">
                <a:latin typeface="Arial" panose="020B0604020202020204"/>
                <a:cs typeface="Arial" panose="020B0604020202020204"/>
              </a:rPr>
              <a:t> </a:t>
            </a:r>
            <a:r>
              <a:rPr sz="2400" b="1" spc="-10" dirty="0">
                <a:latin typeface="Arial" panose="020B0604020202020204"/>
                <a:cs typeface="Arial" panose="020B0604020202020204"/>
              </a:rPr>
              <a:t>κλειστή.</a:t>
            </a:r>
            <a:endParaRPr sz="2400">
              <a:latin typeface="Arial" panose="020B0604020202020204"/>
              <a:cs typeface="Arial" panose="020B0604020202020204"/>
            </a:endParaRPr>
          </a:p>
          <a:p>
            <a:pPr>
              <a:lnSpc>
                <a:spcPct val="100000"/>
              </a:lnSpc>
              <a:spcBef>
                <a:spcPts val="45"/>
              </a:spcBef>
            </a:pPr>
            <a:endParaRPr sz="2350">
              <a:latin typeface="Arial" panose="020B0604020202020204"/>
              <a:cs typeface="Arial" panose="020B0604020202020204"/>
            </a:endParaRPr>
          </a:p>
          <a:p>
            <a:pPr marL="12700" marR="50800" indent="86360">
              <a:lnSpc>
                <a:spcPct val="95000"/>
              </a:lnSpc>
            </a:pPr>
            <a:r>
              <a:rPr sz="2400" b="1" dirty="0">
                <a:latin typeface="Arial" panose="020B0604020202020204"/>
                <a:cs typeface="Arial" panose="020B0604020202020204"/>
              </a:rPr>
              <a:t>Καθώς</a:t>
            </a:r>
            <a:r>
              <a:rPr sz="2400" b="1" spc="-55" dirty="0">
                <a:latin typeface="Arial" panose="020B0604020202020204"/>
                <a:cs typeface="Arial" panose="020B0604020202020204"/>
              </a:rPr>
              <a:t> </a:t>
            </a:r>
            <a:r>
              <a:rPr sz="2400" b="1" dirty="0">
                <a:latin typeface="Arial" panose="020B0604020202020204"/>
                <a:cs typeface="Arial" panose="020B0604020202020204"/>
              </a:rPr>
              <a:t>το</a:t>
            </a:r>
            <a:r>
              <a:rPr sz="2400" b="1" spc="-25" dirty="0">
                <a:latin typeface="Arial" panose="020B0604020202020204"/>
                <a:cs typeface="Arial" panose="020B0604020202020204"/>
              </a:rPr>
              <a:t> </a:t>
            </a:r>
            <a:r>
              <a:rPr sz="2400" b="1" dirty="0">
                <a:latin typeface="Arial" panose="020B0604020202020204"/>
                <a:cs typeface="Arial" panose="020B0604020202020204"/>
              </a:rPr>
              <a:t>έμβολο</a:t>
            </a:r>
            <a:r>
              <a:rPr sz="2400" b="1" spc="-45" dirty="0">
                <a:latin typeface="Arial" panose="020B0604020202020204"/>
                <a:cs typeface="Arial" panose="020B0604020202020204"/>
              </a:rPr>
              <a:t> </a:t>
            </a:r>
            <a:r>
              <a:rPr sz="2400" b="1" dirty="0">
                <a:latin typeface="Arial" panose="020B0604020202020204"/>
                <a:cs typeface="Arial" panose="020B0604020202020204"/>
              </a:rPr>
              <a:t>ανεβαίνει</a:t>
            </a:r>
            <a:r>
              <a:rPr sz="2400" b="1" spc="-15" dirty="0">
                <a:latin typeface="Arial" panose="020B0604020202020204"/>
                <a:cs typeface="Arial" panose="020B0604020202020204"/>
              </a:rPr>
              <a:t> </a:t>
            </a:r>
            <a:r>
              <a:rPr sz="2400" b="1" dirty="0">
                <a:latin typeface="Arial" panose="020B0604020202020204"/>
                <a:cs typeface="Arial" panose="020B0604020202020204"/>
              </a:rPr>
              <a:t>μέσα</a:t>
            </a:r>
            <a:r>
              <a:rPr sz="2400" b="1" spc="-30" dirty="0">
                <a:latin typeface="Arial" panose="020B0604020202020204"/>
                <a:cs typeface="Arial" panose="020B0604020202020204"/>
              </a:rPr>
              <a:t> </a:t>
            </a:r>
            <a:r>
              <a:rPr sz="2400" b="1" dirty="0">
                <a:latin typeface="Arial" panose="020B0604020202020204"/>
                <a:cs typeface="Arial" panose="020B0604020202020204"/>
              </a:rPr>
              <a:t>στον</a:t>
            </a:r>
            <a:r>
              <a:rPr sz="2400" b="1" spc="-40" dirty="0">
                <a:latin typeface="Arial" panose="020B0604020202020204"/>
                <a:cs typeface="Arial" panose="020B0604020202020204"/>
              </a:rPr>
              <a:t> </a:t>
            </a:r>
            <a:r>
              <a:rPr sz="2400" b="1" dirty="0">
                <a:latin typeface="Arial" panose="020B0604020202020204"/>
                <a:cs typeface="Arial" panose="020B0604020202020204"/>
              </a:rPr>
              <a:t>κύλινδρο,</a:t>
            </a:r>
            <a:r>
              <a:rPr sz="2400" b="1" spc="-5" dirty="0">
                <a:latin typeface="Arial" panose="020B0604020202020204"/>
                <a:cs typeface="Arial" panose="020B0604020202020204"/>
              </a:rPr>
              <a:t> </a:t>
            </a:r>
            <a:r>
              <a:rPr sz="2400" b="1" spc="-25" dirty="0">
                <a:latin typeface="Arial" panose="020B0604020202020204"/>
                <a:cs typeface="Arial" panose="020B0604020202020204"/>
              </a:rPr>
              <a:t>το </a:t>
            </a:r>
            <a:r>
              <a:rPr sz="2400" b="1" dirty="0">
                <a:latin typeface="Arial" panose="020B0604020202020204"/>
                <a:cs typeface="Arial" panose="020B0604020202020204"/>
              </a:rPr>
              <a:t>ωστήριο</a:t>
            </a:r>
            <a:r>
              <a:rPr sz="2400" b="1" spc="-45" dirty="0">
                <a:latin typeface="Arial" panose="020B0604020202020204"/>
                <a:cs typeface="Arial" panose="020B0604020202020204"/>
              </a:rPr>
              <a:t> </a:t>
            </a:r>
            <a:r>
              <a:rPr sz="2400" b="1" dirty="0">
                <a:latin typeface="Arial" panose="020B0604020202020204"/>
                <a:cs typeface="Arial" panose="020B0604020202020204"/>
              </a:rPr>
              <a:t>της</a:t>
            </a:r>
            <a:r>
              <a:rPr sz="2400" b="1" spc="-5" dirty="0">
                <a:latin typeface="Arial" panose="020B0604020202020204"/>
                <a:cs typeface="Arial" panose="020B0604020202020204"/>
              </a:rPr>
              <a:t> </a:t>
            </a:r>
            <a:r>
              <a:rPr sz="2400" b="1" dirty="0">
                <a:latin typeface="Arial" panose="020B0604020202020204"/>
                <a:cs typeface="Arial" panose="020B0604020202020204"/>
              </a:rPr>
              <a:t>βαλβίδας</a:t>
            </a:r>
            <a:r>
              <a:rPr sz="2400" b="1" spc="-20" dirty="0">
                <a:latin typeface="Arial" panose="020B0604020202020204"/>
                <a:cs typeface="Arial" panose="020B0604020202020204"/>
              </a:rPr>
              <a:t> </a:t>
            </a:r>
            <a:r>
              <a:rPr sz="2400" b="1" dirty="0">
                <a:latin typeface="Arial" panose="020B0604020202020204"/>
                <a:cs typeface="Arial" panose="020B0604020202020204"/>
              </a:rPr>
              <a:t>αναρρόφησης</a:t>
            </a:r>
            <a:r>
              <a:rPr sz="2400" b="1">
                <a:latin typeface="Arial" panose="020B0604020202020204"/>
                <a:cs typeface="Arial" panose="020B0604020202020204"/>
              </a:rPr>
              <a:t>,</a:t>
            </a:r>
            <a:r>
              <a:rPr sz="2400" b="1" spc="15">
                <a:latin typeface="Arial" panose="020B0604020202020204"/>
                <a:cs typeface="Arial" panose="020B0604020202020204"/>
              </a:rPr>
              <a:t> </a:t>
            </a:r>
            <a:r>
              <a:rPr lang="el-GR" sz="2400" b="1" spc="15" dirty="0" smtClean="0">
                <a:latin typeface="Arial" panose="020B0604020202020204"/>
                <a:cs typeface="Arial" panose="020B0604020202020204"/>
              </a:rPr>
              <a:t>με</a:t>
            </a:r>
            <a:r>
              <a:rPr sz="2400" b="1" spc="-25" smtClean="0">
                <a:latin typeface="Arial" panose="020B0604020202020204"/>
                <a:cs typeface="Arial" panose="020B0604020202020204"/>
              </a:rPr>
              <a:t> </a:t>
            </a:r>
            <a:r>
              <a:rPr sz="2400" b="1" dirty="0">
                <a:latin typeface="Arial" panose="020B0604020202020204"/>
                <a:cs typeface="Arial" panose="020B0604020202020204"/>
              </a:rPr>
              <a:t>την</a:t>
            </a:r>
            <a:r>
              <a:rPr sz="2400" b="1" spc="-20" dirty="0">
                <a:latin typeface="Arial" panose="020B0604020202020204"/>
                <a:cs typeface="Arial" panose="020B0604020202020204"/>
              </a:rPr>
              <a:t> </a:t>
            </a:r>
            <a:r>
              <a:rPr sz="2400" b="1" spc="-10" dirty="0">
                <a:latin typeface="Arial" panose="020B0604020202020204"/>
                <a:cs typeface="Arial" panose="020B0604020202020204"/>
              </a:rPr>
              <a:t>επίδραση </a:t>
            </a:r>
            <a:r>
              <a:rPr sz="2400" b="1" dirty="0">
                <a:latin typeface="Arial" panose="020B0604020202020204"/>
                <a:cs typeface="Arial" panose="020B0604020202020204"/>
              </a:rPr>
              <a:t>ελατηρίου,</a:t>
            </a:r>
            <a:r>
              <a:rPr sz="2400" b="1" spc="-65" dirty="0">
                <a:latin typeface="Arial" panose="020B0604020202020204"/>
                <a:cs typeface="Arial" panose="020B0604020202020204"/>
              </a:rPr>
              <a:t> </a:t>
            </a:r>
            <a:r>
              <a:rPr sz="2400" b="1" dirty="0">
                <a:latin typeface="Arial" panose="020B0604020202020204"/>
                <a:cs typeface="Arial" panose="020B0604020202020204"/>
              </a:rPr>
              <a:t>κινείται</a:t>
            </a:r>
            <a:r>
              <a:rPr sz="2400" b="1" spc="-55" dirty="0">
                <a:latin typeface="Arial" panose="020B0604020202020204"/>
                <a:cs typeface="Arial" panose="020B0604020202020204"/>
              </a:rPr>
              <a:t> </a:t>
            </a:r>
            <a:r>
              <a:rPr sz="2400" b="1" dirty="0">
                <a:latin typeface="Arial" panose="020B0604020202020204"/>
                <a:cs typeface="Arial" panose="020B0604020202020204"/>
              </a:rPr>
              <a:t>προς</a:t>
            </a:r>
            <a:r>
              <a:rPr sz="2400" b="1" spc="-65" dirty="0">
                <a:latin typeface="Arial" panose="020B0604020202020204"/>
                <a:cs typeface="Arial" panose="020B0604020202020204"/>
              </a:rPr>
              <a:t> </a:t>
            </a:r>
            <a:r>
              <a:rPr sz="2400" b="1" dirty="0">
                <a:latin typeface="Arial" panose="020B0604020202020204"/>
                <a:cs typeface="Arial" panose="020B0604020202020204"/>
              </a:rPr>
              <a:t>τα</a:t>
            </a:r>
            <a:r>
              <a:rPr sz="2400" b="1" spc="-65" dirty="0">
                <a:latin typeface="Arial" panose="020B0604020202020204"/>
                <a:cs typeface="Arial" panose="020B0604020202020204"/>
              </a:rPr>
              <a:t> </a:t>
            </a:r>
            <a:r>
              <a:rPr sz="2400" b="1" dirty="0">
                <a:latin typeface="Arial" panose="020B0604020202020204"/>
                <a:cs typeface="Arial" panose="020B0604020202020204"/>
              </a:rPr>
              <a:t>κάτω</a:t>
            </a:r>
            <a:r>
              <a:rPr sz="2400" b="1" spc="-65" dirty="0">
                <a:latin typeface="Arial" panose="020B0604020202020204"/>
                <a:cs typeface="Arial" panose="020B0604020202020204"/>
              </a:rPr>
              <a:t> </a:t>
            </a:r>
            <a:r>
              <a:rPr sz="2400" b="1" dirty="0">
                <a:latin typeface="Arial" panose="020B0604020202020204"/>
                <a:cs typeface="Arial" panose="020B0604020202020204"/>
              </a:rPr>
              <a:t>και</a:t>
            </a:r>
            <a:r>
              <a:rPr sz="2400" b="1" spc="-60" dirty="0">
                <a:latin typeface="Arial" panose="020B0604020202020204"/>
                <a:cs typeface="Arial" panose="020B0604020202020204"/>
              </a:rPr>
              <a:t> </a:t>
            </a:r>
            <a:r>
              <a:rPr sz="2400" b="1">
                <a:latin typeface="Arial" panose="020B0604020202020204"/>
                <a:cs typeface="Arial" panose="020B0604020202020204"/>
              </a:rPr>
              <a:t>η</a:t>
            </a:r>
            <a:r>
              <a:rPr sz="2400" b="1" spc="-75">
                <a:latin typeface="Arial" panose="020B0604020202020204"/>
                <a:cs typeface="Arial" panose="020B0604020202020204"/>
              </a:rPr>
              <a:t> </a:t>
            </a:r>
            <a:r>
              <a:rPr sz="2400" b="1" smtClean="0">
                <a:latin typeface="Arial" panose="020B0604020202020204"/>
                <a:cs typeface="Arial" panose="020B0604020202020204"/>
              </a:rPr>
              <a:t>βαλβίδα</a:t>
            </a:r>
            <a:r>
              <a:rPr lang="el-GR" sz="2400" b="1" spc="-70" dirty="0">
                <a:latin typeface="Arial" panose="020B0604020202020204"/>
                <a:cs typeface="Arial" panose="020B0604020202020204"/>
              </a:rPr>
              <a:t> </a:t>
            </a:r>
            <a:r>
              <a:rPr sz="2400" b="1" spc="-10" smtClean="0">
                <a:latin typeface="Arial" panose="020B0604020202020204"/>
                <a:cs typeface="Arial" panose="020B0604020202020204"/>
              </a:rPr>
              <a:t>αναρρό</a:t>
            </a:r>
            <a:r>
              <a:rPr sz="2400" b="1" smtClean="0">
                <a:latin typeface="Arial" panose="020B0604020202020204"/>
                <a:cs typeface="Arial" panose="020B0604020202020204"/>
              </a:rPr>
              <a:t>φησης</a:t>
            </a:r>
            <a:r>
              <a:rPr sz="2400" b="1" spc="-15" smtClean="0">
                <a:latin typeface="Arial" panose="020B0604020202020204"/>
                <a:cs typeface="Arial" panose="020B0604020202020204"/>
              </a:rPr>
              <a:t> </a:t>
            </a:r>
            <a:r>
              <a:rPr sz="2400" b="1" spc="-10" dirty="0">
                <a:latin typeface="Arial" panose="020B0604020202020204"/>
                <a:cs typeface="Arial" panose="020B0604020202020204"/>
              </a:rPr>
              <a:t>κλείνει.</a:t>
            </a:r>
            <a:endParaRPr sz="2400">
              <a:latin typeface="Arial" panose="020B0604020202020204"/>
              <a:cs typeface="Arial" panose="020B0604020202020204"/>
            </a:endParaRPr>
          </a:p>
          <a:p>
            <a:pPr>
              <a:lnSpc>
                <a:spcPct val="100000"/>
              </a:lnSpc>
              <a:spcBef>
                <a:spcPts val="25"/>
              </a:spcBef>
            </a:pPr>
            <a:endParaRPr sz="3200">
              <a:latin typeface="Arial" panose="020B0604020202020204"/>
              <a:cs typeface="Arial" panose="020B0604020202020204"/>
            </a:endParaRPr>
          </a:p>
          <a:p>
            <a:pPr marL="12700" marR="295275" indent="86360">
              <a:lnSpc>
                <a:spcPct val="95000"/>
              </a:lnSpc>
            </a:pPr>
            <a:r>
              <a:rPr sz="2400" b="1" dirty="0">
                <a:latin typeface="Arial" panose="020B0604020202020204"/>
                <a:cs typeface="Arial" panose="020B0604020202020204"/>
              </a:rPr>
              <a:t>Στη</a:t>
            </a:r>
            <a:r>
              <a:rPr sz="2400" b="1" spc="-55" dirty="0">
                <a:latin typeface="Arial" panose="020B0604020202020204"/>
                <a:cs typeface="Arial" panose="020B0604020202020204"/>
              </a:rPr>
              <a:t> </a:t>
            </a:r>
            <a:r>
              <a:rPr sz="2400" b="1" dirty="0">
                <a:latin typeface="Arial" panose="020B0604020202020204"/>
                <a:cs typeface="Arial" panose="020B0604020202020204"/>
              </a:rPr>
              <a:t>συνέχεια</a:t>
            </a:r>
            <a:r>
              <a:rPr sz="2400" b="1" spc="-35" dirty="0">
                <a:latin typeface="Arial" panose="020B0604020202020204"/>
                <a:cs typeface="Arial" panose="020B0604020202020204"/>
              </a:rPr>
              <a:t> </a:t>
            </a:r>
            <a:r>
              <a:rPr sz="2400" b="1" dirty="0">
                <a:latin typeface="Arial" panose="020B0604020202020204"/>
                <a:cs typeface="Arial" panose="020B0604020202020204"/>
              </a:rPr>
              <a:t>ξεκινά</a:t>
            </a:r>
            <a:r>
              <a:rPr sz="2400" b="1" spc="-40" dirty="0">
                <a:latin typeface="Arial" panose="020B0604020202020204"/>
                <a:cs typeface="Arial" panose="020B0604020202020204"/>
              </a:rPr>
              <a:t> </a:t>
            </a:r>
            <a:r>
              <a:rPr sz="2400" b="1">
                <a:latin typeface="Arial" panose="020B0604020202020204"/>
                <a:cs typeface="Arial" panose="020B0604020202020204"/>
              </a:rPr>
              <a:t>η</a:t>
            </a:r>
            <a:r>
              <a:rPr sz="2400" b="1" spc="-35">
                <a:latin typeface="Arial" panose="020B0604020202020204"/>
                <a:cs typeface="Arial" panose="020B0604020202020204"/>
              </a:rPr>
              <a:t> </a:t>
            </a:r>
            <a:r>
              <a:rPr sz="2400" b="1" smtClean="0">
                <a:latin typeface="Arial" panose="020B0604020202020204"/>
                <a:cs typeface="Arial" panose="020B0604020202020204"/>
              </a:rPr>
              <a:t>έγχυση</a:t>
            </a:r>
            <a:r>
              <a:rPr sz="2400" b="1" spc="-40" smtClean="0">
                <a:latin typeface="Arial" panose="020B0604020202020204"/>
                <a:cs typeface="Arial" panose="020B0604020202020204"/>
              </a:rPr>
              <a:t> </a:t>
            </a:r>
            <a:r>
              <a:rPr sz="2400" b="1" dirty="0">
                <a:latin typeface="Arial" panose="020B0604020202020204"/>
                <a:cs typeface="Arial" panose="020B0604020202020204"/>
              </a:rPr>
              <a:t>και</a:t>
            </a:r>
            <a:r>
              <a:rPr sz="2400" b="1" spc="-35" dirty="0">
                <a:latin typeface="Arial" panose="020B0604020202020204"/>
                <a:cs typeface="Arial" panose="020B0604020202020204"/>
              </a:rPr>
              <a:t> </a:t>
            </a:r>
            <a:r>
              <a:rPr sz="2400" b="1" dirty="0">
                <a:latin typeface="Arial" panose="020B0604020202020204"/>
                <a:cs typeface="Arial" panose="020B0604020202020204"/>
              </a:rPr>
              <a:t>το</a:t>
            </a:r>
            <a:r>
              <a:rPr sz="2400" b="1" spc="-40" dirty="0">
                <a:latin typeface="Arial" panose="020B0604020202020204"/>
                <a:cs typeface="Arial" panose="020B0604020202020204"/>
              </a:rPr>
              <a:t> </a:t>
            </a:r>
            <a:r>
              <a:rPr sz="2400" b="1" spc="-10" dirty="0">
                <a:latin typeface="Arial" panose="020B0604020202020204"/>
                <a:cs typeface="Arial" panose="020B0604020202020204"/>
              </a:rPr>
              <a:t>καύσιμο καταθλίβεται</a:t>
            </a:r>
            <a:r>
              <a:rPr sz="2400" b="1" spc="-50" dirty="0">
                <a:latin typeface="Arial" panose="020B0604020202020204"/>
                <a:cs typeface="Arial" panose="020B0604020202020204"/>
              </a:rPr>
              <a:t> </a:t>
            </a:r>
            <a:r>
              <a:rPr sz="2400" b="1" dirty="0">
                <a:latin typeface="Arial" panose="020B0604020202020204"/>
                <a:cs typeface="Arial" panose="020B0604020202020204"/>
              </a:rPr>
              <a:t>μέσω</a:t>
            </a:r>
            <a:r>
              <a:rPr sz="2400" b="1" spc="-35" dirty="0">
                <a:latin typeface="Arial" panose="020B0604020202020204"/>
                <a:cs typeface="Arial" panose="020B0604020202020204"/>
              </a:rPr>
              <a:t> </a:t>
            </a:r>
            <a:r>
              <a:rPr sz="2400" b="1" dirty="0">
                <a:latin typeface="Arial" panose="020B0604020202020204"/>
                <a:cs typeface="Arial" panose="020B0604020202020204"/>
              </a:rPr>
              <a:t>μιας</a:t>
            </a:r>
            <a:r>
              <a:rPr sz="2400" b="1" spc="-35" dirty="0">
                <a:latin typeface="Arial" panose="020B0604020202020204"/>
                <a:cs typeface="Arial" panose="020B0604020202020204"/>
              </a:rPr>
              <a:t> </a:t>
            </a:r>
            <a:r>
              <a:rPr sz="2400" b="1" dirty="0">
                <a:latin typeface="Arial" panose="020B0604020202020204"/>
                <a:cs typeface="Arial" panose="020B0604020202020204"/>
              </a:rPr>
              <a:t>ανεπίστροφης</a:t>
            </a:r>
            <a:r>
              <a:rPr sz="2400" b="1" spc="-35" dirty="0">
                <a:latin typeface="Arial" panose="020B0604020202020204"/>
                <a:cs typeface="Arial" panose="020B0604020202020204"/>
              </a:rPr>
              <a:t> </a:t>
            </a:r>
            <a:r>
              <a:rPr sz="2400" b="1" dirty="0">
                <a:latin typeface="Arial" panose="020B0604020202020204"/>
                <a:cs typeface="Arial" panose="020B0604020202020204"/>
              </a:rPr>
              <a:t>βαλβίδος</a:t>
            </a:r>
            <a:r>
              <a:rPr sz="2400" b="1" spc="-45" dirty="0">
                <a:latin typeface="Arial" panose="020B0604020202020204"/>
                <a:cs typeface="Arial" panose="020B0604020202020204"/>
              </a:rPr>
              <a:t> </a:t>
            </a:r>
            <a:r>
              <a:rPr sz="2400" b="1" spc="-20" dirty="0">
                <a:latin typeface="Arial" panose="020B0604020202020204"/>
                <a:cs typeface="Arial" panose="020B0604020202020204"/>
              </a:rPr>
              <a:t>προς </a:t>
            </a:r>
            <a:r>
              <a:rPr sz="2400" b="1" dirty="0">
                <a:latin typeface="Arial" panose="020B0604020202020204"/>
                <a:cs typeface="Arial" panose="020B0604020202020204"/>
              </a:rPr>
              <a:t>τον</a:t>
            </a:r>
            <a:r>
              <a:rPr sz="2400" b="1" spc="-65" dirty="0">
                <a:latin typeface="Arial" panose="020B0604020202020204"/>
                <a:cs typeface="Arial" panose="020B0604020202020204"/>
              </a:rPr>
              <a:t> </a:t>
            </a:r>
            <a:r>
              <a:rPr sz="2400" b="1" dirty="0">
                <a:latin typeface="Arial" panose="020B0604020202020204"/>
                <a:cs typeface="Arial" panose="020B0604020202020204"/>
              </a:rPr>
              <a:t>εγχυτήρα</a:t>
            </a:r>
            <a:r>
              <a:rPr sz="2400" b="1" spc="-65" dirty="0">
                <a:latin typeface="Arial" panose="020B0604020202020204"/>
                <a:cs typeface="Arial" panose="020B0604020202020204"/>
              </a:rPr>
              <a:t> </a:t>
            </a:r>
            <a:r>
              <a:rPr sz="2400" b="1" spc="-10" dirty="0">
                <a:latin typeface="Arial" panose="020B0604020202020204"/>
                <a:cs typeface="Arial" panose="020B0604020202020204"/>
              </a:rPr>
              <a:t>καυσίμου.</a:t>
            </a:r>
            <a:endParaRPr sz="2400">
              <a:latin typeface="Arial" panose="020B0604020202020204"/>
              <a:cs typeface="Arial" panose="020B0604020202020204"/>
            </a:endParaRPr>
          </a:p>
        </p:txBody>
      </p:sp>
      <p:grpSp>
        <p:nvGrpSpPr>
          <p:cNvPr id="3" name="object 3"/>
          <p:cNvGrpSpPr/>
          <p:nvPr/>
        </p:nvGrpSpPr>
        <p:grpSpPr>
          <a:xfrm>
            <a:off x="491430" y="11370"/>
            <a:ext cx="8250555" cy="1370965"/>
            <a:chOff x="491430" y="11370"/>
            <a:chExt cx="8250555" cy="1370965"/>
          </a:xfrm>
        </p:grpSpPr>
        <p:sp>
          <p:nvSpPr>
            <p:cNvPr id="4" name="object 4"/>
            <p:cNvSpPr/>
            <p:nvPr/>
          </p:nvSpPr>
          <p:spPr>
            <a:xfrm>
              <a:off x="504190" y="24129"/>
              <a:ext cx="8224520" cy="1344930"/>
            </a:xfrm>
            <a:custGeom>
              <a:avLst/>
              <a:gdLst/>
              <a:ahLst/>
              <a:cxnLst/>
              <a:rect l="l" t="t" r="r" b="b"/>
              <a:pathLst>
                <a:path w="8224520" h="1344930">
                  <a:moveTo>
                    <a:pt x="8011159" y="0"/>
                  </a:moveTo>
                  <a:lnTo>
                    <a:pt x="212089" y="0"/>
                  </a:lnTo>
                  <a:lnTo>
                    <a:pt x="199389" y="1270"/>
                  </a:lnTo>
                  <a:lnTo>
                    <a:pt x="187959" y="2540"/>
                  </a:lnTo>
                  <a:lnTo>
                    <a:pt x="153669" y="10160"/>
                  </a:lnTo>
                  <a:lnTo>
                    <a:pt x="143509" y="15240"/>
                  </a:lnTo>
                  <a:lnTo>
                    <a:pt x="132079" y="19050"/>
                  </a:lnTo>
                  <a:lnTo>
                    <a:pt x="121919" y="24129"/>
                  </a:lnTo>
                  <a:lnTo>
                    <a:pt x="111759" y="30479"/>
                  </a:lnTo>
                  <a:lnTo>
                    <a:pt x="101600" y="35560"/>
                  </a:lnTo>
                  <a:lnTo>
                    <a:pt x="91439" y="43179"/>
                  </a:lnTo>
                  <a:lnTo>
                    <a:pt x="82550" y="49529"/>
                  </a:lnTo>
                  <a:lnTo>
                    <a:pt x="73659" y="57150"/>
                  </a:lnTo>
                  <a:lnTo>
                    <a:pt x="41909" y="92710"/>
                  </a:lnTo>
                  <a:lnTo>
                    <a:pt x="19050" y="133350"/>
                  </a:lnTo>
                  <a:lnTo>
                    <a:pt x="13969" y="143510"/>
                  </a:lnTo>
                  <a:lnTo>
                    <a:pt x="10159" y="154940"/>
                  </a:lnTo>
                  <a:lnTo>
                    <a:pt x="0" y="200660"/>
                  </a:lnTo>
                  <a:lnTo>
                    <a:pt x="0" y="1132840"/>
                  </a:lnTo>
                  <a:lnTo>
                    <a:pt x="2539" y="1155700"/>
                  </a:lnTo>
                  <a:lnTo>
                    <a:pt x="10159" y="1189990"/>
                  </a:lnTo>
                  <a:lnTo>
                    <a:pt x="13969" y="1201420"/>
                  </a:lnTo>
                  <a:lnTo>
                    <a:pt x="24129" y="1221740"/>
                  </a:lnTo>
                  <a:lnTo>
                    <a:pt x="29209" y="1233170"/>
                  </a:lnTo>
                  <a:lnTo>
                    <a:pt x="35559" y="1242060"/>
                  </a:lnTo>
                  <a:lnTo>
                    <a:pt x="41909" y="1252220"/>
                  </a:lnTo>
                  <a:lnTo>
                    <a:pt x="64769" y="1278890"/>
                  </a:lnTo>
                  <a:lnTo>
                    <a:pt x="111759" y="1314450"/>
                  </a:lnTo>
                  <a:lnTo>
                    <a:pt x="153669" y="1333500"/>
                  </a:lnTo>
                  <a:lnTo>
                    <a:pt x="199389" y="1343660"/>
                  </a:lnTo>
                  <a:lnTo>
                    <a:pt x="223519" y="1343660"/>
                  </a:lnTo>
                  <a:lnTo>
                    <a:pt x="223519" y="1344930"/>
                  </a:lnTo>
                  <a:lnTo>
                    <a:pt x="8012430" y="1343660"/>
                  </a:lnTo>
                  <a:lnTo>
                    <a:pt x="8069580" y="1333500"/>
                  </a:lnTo>
                  <a:lnTo>
                    <a:pt x="8111489" y="1314450"/>
                  </a:lnTo>
                  <a:lnTo>
                    <a:pt x="8158480" y="1278890"/>
                  </a:lnTo>
                  <a:lnTo>
                    <a:pt x="8194039" y="1231900"/>
                  </a:lnTo>
                  <a:lnTo>
                    <a:pt x="8213089" y="1189990"/>
                  </a:lnTo>
                  <a:lnTo>
                    <a:pt x="8221980" y="1144270"/>
                  </a:lnTo>
                  <a:lnTo>
                    <a:pt x="8223250" y="1120140"/>
                  </a:lnTo>
                  <a:lnTo>
                    <a:pt x="8224519" y="1120140"/>
                  </a:lnTo>
                  <a:lnTo>
                    <a:pt x="8223250" y="223520"/>
                  </a:lnTo>
                  <a:lnTo>
                    <a:pt x="8223250" y="212090"/>
                  </a:lnTo>
                  <a:lnTo>
                    <a:pt x="8220709" y="189229"/>
                  </a:lnTo>
                  <a:lnTo>
                    <a:pt x="8213089" y="154940"/>
                  </a:lnTo>
                  <a:lnTo>
                    <a:pt x="8209280" y="143510"/>
                  </a:lnTo>
                  <a:lnTo>
                    <a:pt x="8204200" y="133350"/>
                  </a:lnTo>
                  <a:lnTo>
                    <a:pt x="8199119" y="121920"/>
                  </a:lnTo>
                  <a:lnTo>
                    <a:pt x="8173719" y="82550"/>
                  </a:lnTo>
                  <a:lnTo>
                    <a:pt x="8140700" y="49529"/>
                  </a:lnTo>
                  <a:lnTo>
                    <a:pt x="8131809" y="43179"/>
                  </a:lnTo>
                  <a:lnTo>
                    <a:pt x="8121650" y="35560"/>
                  </a:lnTo>
                  <a:lnTo>
                    <a:pt x="8111489" y="30479"/>
                  </a:lnTo>
                  <a:lnTo>
                    <a:pt x="8101330" y="24129"/>
                  </a:lnTo>
                  <a:lnTo>
                    <a:pt x="8091169" y="19050"/>
                  </a:lnTo>
                  <a:lnTo>
                    <a:pt x="8079739" y="15240"/>
                  </a:lnTo>
                  <a:lnTo>
                    <a:pt x="8068309" y="10160"/>
                  </a:lnTo>
                  <a:lnTo>
                    <a:pt x="8058150" y="7620"/>
                  </a:lnTo>
                  <a:lnTo>
                    <a:pt x="8046719" y="5079"/>
                  </a:lnTo>
                  <a:lnTo>
                    <a:pt x="8034019" y="2540"/>
                  </a:lnTo>
                  <a:lnTo>
                    <a:pt x="8011159" y="0"/>
                  </a:lnTo>
                  <a:close/>
                </a:path>
              </a:pathLst>
            </a:custGeom>
            <a:solidFill>
              <a:srgbClr val="009900"/>
            </a:solidFill>
          </p:spPr>
          <p:txBody>
            <a:bodyPr wrap="square" lIns="0" tIns="0" rIns="0" bIns="0" rtlCol="0"/>
            <a:lstStyle/>
            <a:p/>
          </p:txBody>
        </p:sp>
        <p:sp>
          <p:nvSpPr>
            <p:cNvPr id="5" name="object 5"/>
            <p:cNvSpPr/>
            <p:nvPr/>
          </p:nvSpPr>
          <p:spPr>
            <a:xfrm>
              <a:off x="504190" y="24129"/>
              <a:ext cx="8224520" cy="1344930"/>
            </a:xfrm>
            <a:custGeom>
              <a:avLst/>
              <a:gdLst/>
              <a:ahLst/>
              <a:cxnLst/>
              <a:rect l="l" t="t" r="r" b="b"/>
              <a:pathLst>
                <a:path w="8224520" h="1344930">
                  <a:moveTo>
                    <a:pt x="0" y="223520"/>
                  </a:moveTo>
                  <a:lnTo>
                    <a:pt x="0" y="212090"/>
                  </a:lnTo>
                  <a:lnTo>
                    <a:pt x="0" y="200660"/>
                  </a:lnTo>
                  <a:lnTo>
                    <a:pt x="2539" y="189229"/>
                  </a:lnTo>
                  <a:lnTo>
                    <a:pt x="5079" y="177800"/>
                  </a:lnTo>
                  <a:lnTo>
                    <a:pt x="7619" y="166370"/>
                  </a:lnTo>
                  <a:lnTo>
                    <a:pt x="10159" y="154940"/>
                  </a:lnTo>
                  <a:lnTo>
                    <a:pt x="13969" y="143510"/>
                  </a:lnTo>
                  <a:lnTo>
                    <a:pt x="19050" y="133350"/>
                  </a:lnTo>
                  <a:lnTo>
                    <a:pt x="24129" y="121920"/>
                  </a:lnTo>
                  <a:lnTo>
                    <a:pt x="49529" y="82550"/>
                  </a:lnTo>
                  <a:lnTo>
                    <a:pt x="64769" y="66040"/>
                  </a:lnTo>
                  <a:lnTo>
                    <a:pt x="73659" y="57150"/>
                  </a:lnTo>
                  <a:lnTo>
                    <a:pt x="82550" y="49529"/>
                  </a:lnTo>
                  <a:lnTo>
                    <a:pt x="91439" y="43179"/>
                  </a:lnTo>
                  <a:lnTo>
                    <a:pt x="101600" y="35560"/>
                  </a:lnTo>
                  <a:lnTo>
                    <a:pt x="111759" y="30479"/>
                  </a:lnTo>
                  <a:lnTo>
                    <a:pt x="121919" y="24129"/>
                  </a:lnTo>
                  <a:lnTo>
                    <a:pt x="132079" y="19050"/>
                  </a:lnTo>
                  <a:lnTo>
                    <a:pt x="143509" y="15240"/>
                  </a:lnTo>
                  <a:lnTo>
                    <a:pt x="153669" y="10160"/>
                  </a:lnTo>
                  <a:lnTo>
                    <a:pt x="165100" y="7620"/>
                  </a:lnTo>
                  <a:lnTo>
                    <a:pt x="176529" y="5079"/>
                  </a:lnTo>
                  <a:lnTo>
                    <a:pt x="187959" y="2540"/>
                  </a:lnTo>
                  <a:lnTo>
                    <a:pt x="199389" y="1270"/>
                  </a:lnTo>
                  <a:lnTo>
                    <a:pt x="212089" y="0"/>
                  </a:lnTo>
                  <a:lnTo>
                    <a:pt x="223519" y="0"/>
                  </a:lnTo>
                  <a:lnTo>
                    <a:pt x="7999730" y="0"/>
                  </a:lnTo>
                  <a:lnTo>
                    <a:pt x="8011159" y="0"/>
                  </a:lnTo>
                  <a:lnTo>
                    <a:pt x="8022589" y="1270"/>
                  </a:lnTo>
                  <a:lnTo>
                    <a:pt x="8068309" y="10160"/>
                  </a:lnTo>
                  <a:lnTo>
                    <a:pt x="8079739" y="15240"/>
                  </a:lnTo>
                  <a:lnTo>
                    <a:pt x="8091169" y="19050"/>
                  </a:lnTo>
                  <a:lnTo>
                    <a:pt x="8101330" y="24129"/>
                  </a:lnTo>
                  <a:lnTo>
                    <a:pt x="8111489" y="30479"/>
                  </a:lnTo>
                  <a:lnTo>
                    <a:pt x="8121650" y="35560"/>
                  </a:lnTo>
                  <a:lnTo>
                    <a:pt x="8131809" y="43179"/>
                  </a:lnTo>
                  <a:lnTo>
                    <a:pt x="8140700" y="49529"/>
                  </a:lnTo>
                  <a:lnTo>
                    <a:pt x="8149589" y="57150"/>
                  </a:lnTo>
                  <a:lnTo>
                    <a:pt x="8158480" y="66040"/>
                  </a:lnTo>
                  <a:lnTo>
                    <a:pt x="8166100" y="73660"/>
                  </a:lnTo>
                  <a:lnTo>
                    <a:pt x="8173719" y="82550"/>
                  </a:lnTo>
                  <a:lnTo>
                    <a:pt x="8199119" y="121920"/>
                  </a:lnTo>
                  <a:lnTo>
                    <a:pt x="8204200" y="133350"/>
                  </a:lnTo>
                  <a:lnTo>
                    <a:pt x="8209280" y="143510"/>
                  </a:lnTo>
                  <a:lnTo>
                    <a:pt x="8213089" y="154940"/>
                  </a:lnTo>
                  <a:lnTo>
                    <a:pt x="8215630" y="166370"/>
                  </a:lnTo>
                  <a:lnTo>
                    <a:pt x="8218169" y="177800"/>
                  </a:lnTo>
                  <a:lnTo>
                    <a:pt x="8220709" y="189229"/>
                  </a:lnTo>
                  <a:lnTo>
                    <a:pt x="8221980" y="200660"/>
                  </a:lnTo>
                  <a:lnTo>
                    <a:pt x="8223250" y="212090"/>
                  </a:lnTo>
                  <a:lnTo>
                    <a:pt x="8223250" y="223520"/>
                  </a:lnTo>
                  <a:lnTo>
                    <a:pt x="8224519" y="1120140"/>
                  </a:lnTo>
                  <a:lnTo>
                    <a:pt x="8223250" y="1120140"/>
                  </a:lnTo>
                  <a:lnTo>
                    <a:pt x="8223250" y="1131570"/>
                  </a:lnTo>
                  <a:lnTo>
                    <a:pt x="8221980" y="1144270"/>
                  </a:lnTo>
                  <a:lnTo>
                    <a:pt x="8220709" y="1155700"/>
                  </a:lnTo>
                  <a:lnTo>
                    <a:pt x="8218169" y="1167130"/>
                  </a:lnTo>
                  <a:lnTo>
                    <a:pt x="8215630" y="1178560"/>
                  </a:lnTo>
                  <a:lnTo>
                    <a:pt x="8213089" y="1189990"/>
                  </a:lnTo>
                  <a:lnTo>
                    <a:pt x="8209280" y="1200150"/>
                  </a:lnTo>
                  <a:lnTo>
                    <a:pt x="8204200" y="1211580"/>
                  </a:lnTo>
                  <a:lnTo>
                    <a:pt x="8199119" y="1221740"/>
                  </a:lnTo>
                  <a:lnTo>
                    <a:pt x="8194039" y="1231900"/>
                  </a:lnTo>
                  <a:lnTo>
                    <a:pt x="8187689" y="1242060"/>
                  </a:lnTo>
                  <a:lnTo>
                    <a:pt x="8181339" y="1252220"/>
                  </a:lnTo>
                  <a:lnTo>
                    <a:pt x="8173719" y="1261110"/>
                  </a:lnTo>
                  <a:lnTo>
                    <a:pt x="8166100" y="1270000"/>
                  </a:lnTo>
                  <a:lnTo>
                    <a:pt x="8158480" y="1278890"/>
                  </a:lnTo>
                  <a:lnTo>
                    <a:pt x="8149589" y="1286510"/>
                  </a:lnTo>
                  <a:lnTo>
                    <a:pt x="8140700" y="1294130"/>
                  </a:lnTo>
                  <a:lnTo>
                    <a:pt x="8101330" y="1319530"/>
                  </a:lnTo>
                  <a:lnTo>
                    <a:pt x="8058150" y="1336040"/>
                  </a:lnTo>
                  <a:lnTo>
                    <a:pt x="8046719" y="1338580"/>
                  </a:lnTo>
                  <a:lnTo>
                    <a:pt x="8035289" y="1341120"/>
                  </a:lnTo>
                  <a:lnTo>
                    <a:pt x="8023859" y="1342390"/>
                  </a:lnTo>
                  <a:lnTo>
                    <a:pt x="8012430" y="1343660"/>
                  </a:lnTo>
                  <a:lnTo>
                    <a:pt x="7999730" y="1343660"/>
                  </a:lnTo>
                  <a:lnTo>
                    <a:pt x="223519" y="1344930"/>
                  </a:lnTo>
                  <a:lnTo>
                    <a:pt x="223519" y="1343660"/>
                  </a:lnTo>
                  <a:lnTo>
                    <a:pt x="212089" y="1343660"/>
                  </a:lnTo>
                  <a:lnTo>
                    <a:pt x="199389" y="1343660"/>
                  </a:lnTo>
                  <a:lnTo>
                    <a:pt x="187959" y="1341120"/>
                  </a:lnTo>
                  <a:lnTo>
                    <a:pt x="176529" y="1338580"/>
                  </a:lnTo>
                  <a:lnTo>
                    <a:pt x="165100" y="1336040"/>
                  </a:lnTo>
                  <a:lnTo>
                    <a:pt x="153669" y="1333500"/>
                  </a:lnTo>
                  <a:lnTo>
                    <a:pt x="111759" y="1314450"/>
                  </a:lnTo>
                  <a:lnTo>
                    <a:pt x="101600" y="1308100"/>
                  </a:lnTo>
                  <a:lnTo>
                    <a:pt x="91439" y="1301750"/>
                  </a:lnTo>
                  <a:lnTo>
                    <a:pt x="82550" y="1294130"/>
                  </a:lnTo>
                  <a:lnTo>
                    <a:pt x="73659" y="1286510"/>
                  </a:lnTo>
                  <a:lnTo>
                    <a:pt x="64769" y="1278890"/>
                  </a:lnTo>
                  <a:lnTo>
                    <a:pt x="57150" y="1270000"/>
                  </a:lnTo>
                  <a:lnTo>
                    <a:pt x="49529" y="1261110"/>
                  </a:lnTo>
                  <a:lnTo>
                    <a:pt x="41909" y="1252220"/>
                  </a:lnTo>
                  <a:lnTo>
                    <a:pt x="35559" y="1242060"/>
                  </a:lnTo>
                  <a:lnTo>
                    <a:pt x="29209" y="1233170"/>
                  </a:lnTo>
                  <a:lnTo>
                    <a:pt x="24129" y="1221740"/>
                  </a:lnTo>
                  <a:lnTo>
                    <a:pt x="19050" y="1211580"/>
                  </a:lnTo>
                  <a:lnTo>
                    <a:pt x="13969" y="1201420"/>
                  </a:lnTo>
                  <a:lnTo>
                    <a:pt x="10159" y="1189990"/>
                  </a:lnTo>
                  <a:lnTo>
                    <a:pt x="7619" y="1178560"/>
                  </a:lnTo>
                  <a:lnTo>
                    <a:pt x="5079" y="1167130"/>
                  </a:lnTo>
                  <a:lnTo>
                    <a:pt x="2539" y="1155700"/>
                  </a:lnTo>
                  <a:lnTo>
                    <a:pt x="1269" y="1144270"/>
                  </a:lnTo>
                  <a:lnTo>
                    <a:pt x="0" y="1132840"/>
                  </a:lnTo>
                  <a:lnTo>
                    <a:pt x="0" y="1120140"/>
                  </a:lnTo>
                  <a:lnTo>
                    <a:pt x="0" y="223520"/>
                  </a:lnTo>
                  <a:close/>
                </a:path>
              </a:pathLst>
            </a:custGeom>
            <a:ln w="25518">
              <a:solidFill>
                <a:srgbClr val="FFFFFF"/>
              </a:solidFill>
            </a:ln>
          </p:spPr>
          <p:txBody>
            <a:bodyPr wrap="square" lIns="0" tIns="0" rIns="0" bIns="0" rtlCol="0"/>
            <a:lstStyle/>
            <a:p/>
          </p:txBody>
        </p:sp>
        <p:sp>
          <p:nvSpPr>
            <p:cNvPr id="6" name="object 6"/>
            <p:cNvSpPr/>
            <p:nvPr/>
          </p:nvSpPr>
          <p:spPr>
            <a:xfrm>
              <a:off x="491426" y="11378"/>
              <a:ext cx="8250555" cy="1370965"/>
            </a:xfrm>
            <a:custGeom>
              <a:avLst/>
              <a:gdLst/>
              <a:ahLst/>
              <a:cxnLst/>
              <a:rect l="l" t="t" r="r" b="b"/>
              <a:pathLst>
                <a:path w="8250555" h="13709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70965">
                  <a:moveTo>
                    <a:pt x="8250034" y="1357680"/>
                  </a:moveTo>
                  <a:lnTo>
                    <a:pt x="8246300" y="1348663"/>
                  </a:lnTo>
                  <a:lnTo>
                    <a:pt x="8237283" y="1344930"/>
                  </a:lnTo>
                  <a:lnTo>
                    <a:pt x="8228254" y="1348663"/>
                  </a:lnTo>
                  <a:lnTo>
                    <a:pt x="8224520" y="1357680"/>
                  </a:lnTo>
                  <a:lnTo>
                    <a:pt x="8228254" y="1366710"/>
                  </a:lnTo>
                  <a:lnTo>
                    <a:pt x="8237283" y="1370444"/>
                  </a:lnTo>
                  <a:lnTo>
                    <a:pt x="8246300" y="1366710"/>
                  </a:lnTo>
                  <a:lnTo>
                    <a:pt x="8250034" y="135768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1033780" y="56007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αντλίας</a:t>
            </a:r>
            <a:r>
              <a:rPr sz="2600" b="0" i="1" u="none" spc="-25">
                <a:solidFill>
                  <a:srgbClr val="FFFFFF"/>
                </a:solidFill>
                <a:latin typeface="Calibri" panose="020F0502020204030204"/>
                <a:cs typeface="Calibri" panose="020F0502020204030204"/>
              </a:rPr>
              <a:t> </a:t>
            </a:r>
            <a:r>
              <a:rPr sz="2600" b="0" i="1" u="none" smtClean="0">
                <a:solidFill>
                  <a:srgbClr val="FFFFFF"/>
                </a:solidFill>
                <a:latin typeface="Calibri" panose="020F0502020204030204"/>
                <a:cs typeface="Calibri" panose="020F0502020204030204"/>
              </a:rPr>
              <a:t>Υψηλής</a:t>
            </a:r>
            <a:r>
              <a:rPr lang="el-GR" sz="2600" b="0" i="1" u="none" dirty="0" smtClean="0">
                <a:solidFill>
                  <a:srgbClr val="FFFFFF"/>
                </a:solidFill>
                <a:latin typeface="Calibri" panose="020F0502020204030204"/>
                <a:cs typeface="Calibri" panose="020F0502020204030204"/>
              </a:rPr>
              <a:t> Πίεσης</a:t>
            </a:r>
            <a:br>
              <a:rPr lang="el-GR" sz="2600" b="0" i="1" u="none" dirty="0" smtClean="0">
                <a:solidFill>
                  <a:srgbClr val="FFFFFF"/>
                </a:solidFill>
                <a:latin typeface="Calibri" panose="020F0502020204030204"/>
                <a:cs typeface="Calibri" panose="020F0502020204030204"/>
              </a:rPr>
            </a:br>
            <a:r>
              <a:rPr sz="2600" b="0" i="1" u="none" spc="-25" smtClean="0">
                <a:solidFill>
                  <a:srgbClr val="FFFFFF"/>
                </a:solidFill>
                <a:latin typeface="Calibri" panose="020F0502020204030204"/>
                <a:cs typeface="Calibri" panose="020F0502020204030204"/>
              </a:rPr>
              <a:t> </a:t>
            </a:r>
            <a:r>
              <a:rPr sz="2600" b="0" i="1" u="none" smtClean="0">
                <a:solidFill>
                  <a:srgbClr val="FFFFFF"/>
                </a:solidFill>
                <a:latin typeface="Calibri" panose="020F0502020204030204"/>
                <a:cs typeface="Calibri" panose="020F0502020204030204"/>
              </a:rPr>
              <a:t>Τύπου</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20979" y="1685290"/>
            <a:ext cx="8584565" cy="5040867"/>
          </a:xfrm>
          <a:prstGeom prst="rect">
            <a:avLst/>
          </a:prstGeom>
        </p:spPr>
        <p:txBody>
          <a:bodyPr vert="horz" wrap="square" lIns="0" tIns="30480" rIns="0" bIns="0" rtlCol="0">
            <a:spAutoFit/>
          </a:bodyPr>
          <a:lstStyle/>
          <a:p>
            <a:pPr marL="12700" marR="5080" indent="77470">
              <a:lnSpc>
                <a:spcPct val="95000"/>
              </a:lnSpc>
              <a:spcBef>
                <a:spcPts val="240"/>
              </a:spcBef>
            </a:pPr>
            <a:r>
              <a:rPr sz="2400" b="1" dirty="0">
                <a:latin typeface="Arial" panose="020B0604020202020204"/>
                <a:cs typeface="Arial" panose="020B0604020202020204"/>
              </a:rPr>
              <a:t>Καθώς</a:t>
            </a:r>
            <a:r>
              <a:rPr sz="2400" b="1" spc="-65" dirty="0">
                <a:latin typeface="Arial" panose="020B0604020202020204"/>
                <a:cs typeface="Arial" panose="020B0604020202020204"/>
              </a:rPr>
              <a:t> </a:t>
            </a:r>
            <a:r>
              <a:rPr sz="2400" b="1" dirty="0">
                <a:latin typeface="Arial" panose="020B0604020202020204"/>
                <a:cs typeface="Arial" panose="020B0604020202020204"/>
              </a:rPr>
              <a:t>το</a:t>
            </a:r>
            <a:r>
              <a:rPr sz="2400" b="1" spc="-60" dirty="0">
                <a:latin typeface="Arial" panose="020B0604020202020204"/>
                <a:cs typeface="Arial" panose="020B0604020202020204"/>
              </a:rPr>
              <a:t> </a:t>
            </a:r>
            <a:r>
              <a:rPr sz="2400" b="1" dirty="0">
                <a:latin typeface="Arial" panose="020B0604020202020204"/>
                <a:cs typeface="Arial" panose="020B0604020202020204"/>
              </a:rPr>
              <a:t>έμβολο</a:t>
            </a:r>
            <a:r>
              <a:rPr sz="2400" b="1" spc="-50" dirty="0">
                <a:latin typeface="Arial" panose="020B0604020202020204"/>
                <a:cs typeface="Arial" panose="020B0604020202020204"/>
              </a:rPr>
              <a:t> </a:t>
            </a:r>
            <a:r>
              <a:rPr sz="2400" b="1" dirty="0">
                <a:latin typeface="Arial" panose="020B0604020202020204"/>
                <a:cs typeface="Arial" panose="020B0604020202020204"/>
              </a:rPr>
              <a:t>συνεχίζει</a:t>
            </a:r>
            <a:r>
              <a:rPr sz="2400" b="1" spc="-40" dirty="0">
                <a:latin typeface="Arial" panose="020B0604020202020204"/>
                <a:cs typeface="Arial" panose="020B0604020202020204"/>
              </a:rPr>
              <a:t> </a:t>
            </a:r>
            <a:r>
              <a:rPr sz="2400" b="1" dirty="0">
                <a:latin typeface="Arial" panose="020B0604020202020204"/>
                <a:cs typeface="Arial" panose="020B0604020202020204"/>
              </a:rPr>
              <a:t>προς</a:t>
            </a:r>
            <a:r>
              <a:rPr sz="2400" b="1" spc="-55" dirty="0">
                <a:latin typeface="Arial" panose="020B0604020202020204"/>
                <a:cs typeface="Arial" panose="020B0604020202020204"/>
              </a:rPr>
              <a:t> </a:t>
            </a:r>
            <a:r>
              <a:rPr sz="2400" b="1" dirty="0">
                <a:latin typeface="Arial" panose="020B0604020202020204"/>
                <a:cs typeface="Arial" panose="020B0604020202020204"/>
              </a:rPr>
              <a:t>τα</a:t>
            </a:r>
            <a:r>
              <a:rPr sz="2400" b="1" spc="-50" dirty="0">
                <a:latin typeface="Arial" panose="020B0604020202020204"/>
                <a:cs typeface="Arial" panose="020B0604020202020204"/>
              </a:rPr>
              <a:t> </a:t>
            </a:r>
            <a:r>
              <a:rPr sz="2400" b="1" dirty="0">
                <a:latin typeface="Arial" panose="020B0604020202020204"/>
                <a:cs typeface="Arial" panose="020B0604020202020204"/>
              </a:rPr>
              <a:t>πάνω,</a:t>
            </a:r>
            <a:r>
              <a:rPr sz="2400" b="1" spc="-50" dirty="0">
                <a:latin typeface="Arial" panose="020B0604020202020204"/>
                <a:cs typeface="Arial" panose="020B0604020202020204"/>
              </a:rPr>
              <a:t> </a:t>
            </a:r>
            <a:r>
              <a:rPr sz="2400" b="1" dirty="0">
                <a:latin typeface="Arial" panose="020B0604020202020204"/>
                <a:cs typeface="Arial" panose="020B0604020202020204"/>
              </a:rPr>
              <a:t>το</a:t>
            </a:r>
            <a:r>
              <a:rPr sz="2400" b="1" spc="-50" dirty="0">
                <a:latin typeface="Arial" panose="020B0604020202020204"/>
                <a:cs typeface="Arial" panose="020B0604020202020204"/>
              </a:rPr>
              <a:t> </a:t>
            </a:r>
            <a:r>
              <a:rPr sz="2400" b="1" dirty="0">
                <a:latin typeface="Arial" panose="020B0604020202020204"/>
                <a:cs typeface="Arial" panose="020B0604020202020204"/>
              </a:rPr>
              <a:t>ωστήριο</a:t>
            </a:r>
            <a:r>
              <a:rPr sz="2400" b="1" spc="-50" dirty="0">
                <a:latin typeface="Arial" panose="020B0604020202020204"/>
                <a:cs typeface="Arial" panose="020B0604020202020204"/>
              </a:rPr>
              <a:t> </a:t>
            </a:r>
            <a:r>
              <a:rPr sz="2400" b="1" spc="-25" dirty="0">
                <a:latin typeface="Arial" panose="020B0604020202020204"/>
                <a:cs typeface="Arial" panose="020B0604020202020204"/>
              </a:rPr>
              <a:t>της </a:t>
            </a:r>
            <a:r>
              <a:rPr sz="2400" b="1" dirty="0">
                <a:latin typeface="Arial" panose="020B0604020202020204"/>
                <a:cs typeface="Arial" panose="020B0604020202020204"/>
              </a:rPr>
              <a:t>βαλβίδας</a:t>
            </a:r>
            <a:r>
              <a:rPr sz="2400" b="1" spc="-30" dirty="0">
                <a:latin typeface="Arial" panose="020B0604020202020204"/>
                <a:cs typeface="Arial" panose="020B0604020202020204"/>
              </a:rPr>
              <a:t> </a:t>
            </a:r>
            <a:r>
              <a:rPr sz="2400" b="1" dirty="0">
                <a:latin typeface="Arial" panose="020B0604020202020204"/>
                <a:cs typeface="Arial" panose="020B0604020202020204"/>
              </a:rPr>
              <a:t>επιστροφής</a:t>
            </a:r>
            <a:r>
              <a:rPr sz="2400" b="1" spc="-20" dirty="0">
                <a:latin typeface="Arial" panose="020B0604020202020204"/>
                <a:cs typeface="Arial" panose="020B0604020202020204"/>
              </a:rPr>
              <a:t> </a:t>
            </a:r>
            <a:r>
              <a:rPr sz="2400" b="1" dirty="0">
                <a:latin typeface="Arial" panose="020B0604020202020204"/>
                <a:cs typeface="Arial" panose="020B0604020202020204"/>
              </a:rPr>
              <a:t>θα</a:t>
            </a:r>
            <a:r>
              <a:rPr sz="2400" b="1" spc="-25" dirty="0">
                <a:latin typeface="Arial" panose="020B0604020202020204"/>
                <a:cs typeface="Arial" panose="020B0604020202020204"/>
              </a:rPr>
              <a:t> </a:t>
            </a:r>
            <a:r>
              <a:rPr sz="2400" b="1" dirty="0">
                <a:latin typeface="Arial" panose="020B0604020202020204"/>
                <a:cs typeface="Arial" panose="020B0604020202020204"/>
              </a:rPr>
              <a:t>ανοίξει</a:t>
            </a:r>
            <a:r>
              <a:rPr sz="2400" b="1" spc="-15" dirty="0">
                <a:latin typeface="Arial" panose="020B0604020202020204"/>
                <a:cs typeface="Arial" panose="020B0604020202020204"/>
              </a:rPr>
              <a:t> </a:t>
            </a:r>
            <a:r>
              <a:rPr sz="2400" b="1" dirty="0">
                <a:latin typeface="Arial" panose="020B0604020202020204"/>
                <a:cs typeface="Arial" panose="020B0604020202020204"/>
              </a:rPr>
              <a:t>τη</a:t>
            </a:r>
            <a:r>
              <a:rPr sz="2400" b="1" spc="-20" dirty="0">
                <a:latin typeface="Arial" panose="020B0604020202020204"/>
                <a:cs typeface="Arial" panose="020B0604020202020204"/>
              </a:rPr>
              <a:t> </a:t>
            </a:r>
            <a:r>
              <a:rPr sz="2400" b="1" dirty="0">
                <a:latin typeface="Arial" panose="020B0604020202020204"/>
                <a:cs typeface="Arial" panose="020B0604020202020204"/>
              </a:rPr>
              <a:t>βαλβίδα,</a:t>
            </a:r>
            <a:r>
              <a:rPr sz="2400" b="1" spc="-15" dirty="0">
                <a:latin typeface="Arial" panose="020B0604020202020204"/>
                <a:cs typeface="Arial" panose="020B0604020202020204"/>
              </a:rPr>
              <a:t> </a:t>
            </a:r>
            <a:r>
              <a:rPr sz="2400" b="1" dirty="0">
                <a:latin typeface="Arial" panose="020B0604020202020204"/>
                <a:cs typeface="Arial" panose="020B0604020202020204"/>
              </a:rPr>
              <a:t>η</a:t>
            </a:r>
            <a:r>
              <a:rPr sz="2400" b="1" spc="-20" dirty="0">
                <a:latin typeface="Arial" panose="020B0604020202020204"/>
                <a:cs typeface="Arial" panose="020B0604020202020204"/>
              </a:rPr>
              <a:t> </a:t>
            </a:r>
            <a:r>
              <a:rPr sz="2400" b="1" dirty="0">
                <a:latin typeface="Arial" panose="020B0604020202020204"/>
                <a:cs typeface="Arial" panose="020B0604020202020204"/>
              </a:rPr>
              <a:t>πίεση</a:t>
            </a:r>
            <a:r>
              <a:rPr sz="2400" b="1" spc="-15" dirty="0">
                <a:latin typeface="Arial" panose="020B0604020202020204"/>
                <a:cs typeface="Arial" panose="020B0604020202020204"/>
              </a:rPr>
              <a:t> </a:t>
            </a:r>
            <a:r>
              <a:rPr sz="2400" b="1" spc="-25" dirty="0">
                <a:latin typeface="Arial" panose="020B0604020202020204"/>
                <a:cs typeface="Arial" panose="020B0604020202020204"/>
              </a:rPr>
              <a:t>του </a:t>
            </a:r>
            <a:r>
              <a:rPr sz="2400" b="1" dirty="0">
                <a:latin typeface="Arial" panose="020B0604020202020204"/>
                <a:cs typeface="Arial" panose="020B0604020202020204"/>
              </a:rPr>
              <a:t>εμβόλου</a:t>
            </a:r>
            <a:r>
              <a:rPr sz="2400" b="1" spc="-35" dirty="0">
                <a:latin typeface="Arial" panose="020B0604020202020204"/>
                <a:cs typeface="Arial" panose="020B0604020202020204"/>
              </a:rPr>
              <a:t> </a:t>
            </a:r>
            <a:r>
              <a:rPr sz="2400" b="1" dirty="0">
                <a:latin typeface="Arial" panose="020B0604020202020204"/>
                <a:cs typeface="Arial" panose="020B0604020202020204"/>
              </a:rPr>
              <a:t>θα</a:t>
            </a:r>
            <a:r>
              <a:rPr sz="2400" b="1" spc="-15" dirty="0">
                <a:latin typeface="Arial" panose="020B0604020202020204"/>
                <a:cs typeface="Arial" panose="020B0604020202020204"/>
              </a:rPr>
              <a:t> </a:t>
            </a:r>
            <a:r>
              <a:rPr sz="2400" b="1" dirty="0">
                <a:latin typeface="Arial" panose="020B0604020202020204"/>
                <a:cs typeface="Arial" panose="020B0604020202020204"/>
              </a:rPr>
              <a:t>πέσει</a:t>
            </a:r>
            <a:r>
              <a:rPr sz="2400" b="1" spc="-10" dirty="0">
                <a:latin typeface="Arial" panose="020B0604020202020204"/>
                <a:cs typeface="Arial" panose="020B0604020202020204"/>
              </a:rPr>
              <a:t> </a:t>
            </a:r>
            <a:r>
              <a:rPr sz="2400" b="1" dirty="0">
                <a:latin typeface="Arial" panose="020B0604020202020204"/>
                <a:cs typeface="Arial" panose="020B0604020202020204"/>
              </a:rPr>
              <a:t>και</a:t>
            </a:r>
            <a:r>
              <a:rPr sz="2400" b="1" spc="-5" dirty="0">
                <a:latin typeface="Arial" panose="020B0604020202020204"/>
                <a:cs typeface="Arial" panose="020B0604020202020204"/>
              </a:rPr>
              <a:t> </a:t>
            </a:r>
            <a:r>
              <a:rPr sz="2400" b="1" dirty="0">
                <a:latin typeface="Arial" panose="020B0604020202020204"/>
                <a:cs typeface="Arial" panose="020B0604020202020204"/>
              </a:rPr>
              <a:t>η</a:t>
            </a:r>
            <a:r>
              <a:rPr sz="2400" b="1" spc="-10" dirty="0">
                <a:latin typeface="Arial" panose="020B0604020202020204"/>
                <a:cs typeface="Arial" panose="020B0604020202020204"/>
              </a:rPr>
              <a:t> </a:t>
            </a:r>
            <a:r>
              <a:rPr sz="2400" b="1" dirty="0">
                <a:latin typeface="Arial" panose="020B0604020202020204"/>
                <a:cs typeface="Arial" panose="020B0604020202020204"/>
              </a:rPr>
              <a:t>έγχυση</a:t>
            </a:r>
            <a:r>
              <a:rPr sz="2400" b="1" spc="-15" dirty="0">
                <a:latin typeface="Arial" panose="020B0604020202020204"/>
                <a:cs typeface="Arial" panose="020B0604020202020204"/>
              </a:rPr>
              <a:t> </a:t>
            </a:r>
            <a:r>
              <a:rPr sz="2400" b="1" dirty="0">
                <a:latin typeface="Arial" panose="020B0604020202020204"/>
                <a:cs typeface="Arial" panose="020B0604020202020204"/>
              </a:rPr>
              <a:t>θα</a:t>
            </a:r>
            <a:r>
              <a:rPr sz="2400" b="1" spc="-10" dirty="0">
                <a:latin typeface="Arial" panose="020B0604020202020204"/>
                <a:cs typeface="Arial" panose="020B0604020202020204"/>
              </a:rPr>
              <a:t> σταματήσει.</a:t>
            </a:r>
            <a:endParaRPr sz="2400">
              <a:latin typeface="Arial" panose="020B0604020202020204"/>
              <a:cs typeface="Arial" panose="020B0604020202020204"/>
            </a:endParaRPr>
          </a:p>
          <a:p>
            <a:pPr marL="12700" marR="26035" indent="85090">
              <a:lnSpc>
                <a:spcPct val="95000"/>
              </a:lnSpc>
              <a:spcBef>
                <a:spcPts val="995"/>
              </a:spcBef>
            </a:pPr>
            <a:r>
              <a:rPr sz="2400" b="1" dirty="0">
                <a:solidFill>
                  <a:srgbClr val="0000CC"/>
                </a:solidFill>
                <a:latin typeface="Arial" panose="020B0604020202020204"/>
                <a:cs typeface="Arial" panose="020B0604020202020204"/>
              </a:rPr>
              <a:t>Η</a:t>
            </a:r>
            <a:r>
              <a:rPr sz="2400" b="1" spc="-70" dirty="0">
                <a:solidFill>
                  <a:srgbClr val="0000CC"/>
                </a:solidFill>
                <a:latin typeface="Arial" panose="020B0604020202020204"/>
                <a:cs typeface="Arial" panose="020B0604020202020204"/>
              </a:rPr>
              <a:t> </a:t>
            </a:r>
            <a:r>
              <a:rPr sz="2400" b="1" spc="-20" dirty="0">
                <a:solidFill>
                  <a:srgbClr val="0000CC"/>
                </a:solidFill>
                <a:latin typeface="Arial" panose="020B0604020202020204"/>
                <a:cs typeface="Arial" panose="020B0604020202020204"/>
              </a:rPr>
              <a:t>ποσότητα</a:t>
            </a:r>
            <a:r>
              <a:rPr sz="2400" b="1" spc="-65" dirty="0">
                <a:solidFill>
                  <a:srgbClr val="0000CC"/>
                </a:solidFill>
                <a:latin typeface="Arial" panose="020B0604020202020204"/>
                <a:cs typeface="Arial" panose="020B0604020202020204"/>
              </a:rPr>
              <a:t> </a:t>
            </a:r>
            <a:r>
              <a:rPr sz="2400" b="1">
                <a:solidFill>
                  <a:srgbClr val="0000CC"/>
                </a:solidFill>
                <a:latin typeface="Arial" panose="020B0604020202020204"/>
                <a:cs typeface="Arial" panose="020B0604020202020204"/>
              </a:rPr>
              <a:t>του</a:t>
            </a:r>
            <a:r>
              <a:rPr sz="2400" b="1" spc="-60">
                <a:solidFill>
                  <a:srgbClr val="0000CC"/>
                </a:solidFill>
                <a:latin typeface="Arial" panose="020B0604020202020204"/>
                <a:cs typeface="Arial" panose="020B0604020202020204"/>
              </a:rPr>
              <a:t> </a:t>
            </a:r>
            <a:r>
              <a:rPr sz="2400" b="1" smtClean="0">
                <a:solidFill>
                  <a:srgbClr val="0000CC"/>
                </a:solidFill>
                <a:latin typeface="Arial" panose="020B0604020202020204"/>
                <a:cs typeface="Arial" panose="020B0604020202020204"/>
              </a:rPr>
              <a:t>εγχ</a:t>
            </a:r>
            <a:r>
              <a:rPr lang="el-GR" sz="2400" b="1" dirty="0" smtClean="0">
                <a:solidFill>
                  <a:srgbClr val="0000CC"/>
                </a:solidFill>
                <a:latin typeface="Arial" panose="020B0604020202020204"/>
                <a:cs typeface="Arial" panose="020B0604020202020204"/>
              </a:rPr>
              <a:t>υ</a:t>
            </a:r>
            <a:r>
              <a:rPr sz="2400" b="1" smtClean="0">
                <a:solidFill>
                  <a:srgbClr val="0000CC"/>
                </a:solidFill>
                <a:latin typeface="Arial" panose="020B0604020202020204"/>
                <a:cs typeface="Arial" panose="020B0604020202020204"/>
              </a:rPr>
              <a:t>όμενου</a:t>
            </a:r>
            <a:r>
              <a:rPr sz="2400" b="1" spc="-55" smtClean="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καυσίμου</a:t>
            </a:r>
            <a:r>
              <a:rPr sz="2400" b="1" spc="-6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μπορεί</a:t>
            </a:r>
            <a:r>
              <a:rPr sz="2400" b="1" spc="-6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να</a:t>
            </a:r>
            <a:r>
              <a:rPr sz="2400" b="1" spc="-60" dirty="0">
                <a:solidFill>
                  <a:srgbClr val="0000CC"/>
                </a:solidFill>
                <a:latin typeface="Arial" panose="020B0604020202020204"/>
                <a:cs typeface="Arial" panose="020B0604020202020204"/>
              </a:rPr>
              <a:t> </a:t>
            </a:r>
            <a:r>
              <a:rPr sz="2400" b="1" spc="-10" dirty="0">
                <a:solidFill>
                  <a:srgbClr val="0000CC"/>
                </a:solidFill>
                <a:latin typeface="Arial" panose="020B0604020202020204"/>
                <a:cs typeface="Arial" panose="020B0604020202020204"/>
              </a:rPr>
              <a:t>ελεγχθεί- </a:t>
            </a:r>
            <a:r>
              <a:rPr sz="2400" b="1" dirty="0">
                <a:solidFill>
                  <a:srgbClr val="0000CC"/>
                </a:solidFill>
                <a:latin typeface="Arial" panose="020B0604020202020204"/>
                <a:cs typeface="Arial" panose="020B0604020202020204"/>
              </a:rPr>
              <a:t>ρυθμιστεί</a:t>
            </a:r>
            <a:r>
              <a:rPr sz="2400" b="1" spc="-30" dirty="0">
                <a:solidFill>
                  <a:srgbClr val="0000CC"/>
                </a:solidFill>
                <a:latin typeface="Arial" panose="020B0604020202020204"/>
                <a:cs typeface="Arial" panose="020B0604020202020204"/>
              </a:rPr>
              <a:t> </a:t>
            </a:r>
            <a:r>
              <a:rPr sz="2400" b="1" spc="-10" dirty="0">
                <a:solidFill>
                  <a:srgbClr val="0000CC"/>
                </a:solidFill>
                <a:latin typeface="Arial" panose="020B0604020202020204"/>
                <a:cs typeface="Arial" panose="020B0604020202020204"/>
              </a:rPr>
              <a:t>μεταβάλλοντας</a:t>
            </a:r>
            <a:r>
              <a:rPr sz="2400" b="1" spc="-3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τη</a:t>
            </a:r>
            <a:r>
              <a:rPr sz="2400" b="1" spc="-3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θέση</a:t>
            </a:r>
            <a:r>
              <a:rPr sz="2400" b="1" spc="-4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του</a:t>
            </a:r>
            <a:r>
              <a:rPr sz="2400" b="1" spc="-4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έκκεντρου</a:t>
            </a:r>
            <a:r>
              <a:rPr sz="2400" b="1" spc="-40" dirty="0">
                <a:solidFill>
                  <a:srgbClr val="0000CC"/>
                </a:solidFill>
                <a:latin typeface="Arial" panose="020B0604020202020204"/>
                <a:cs typeface="Arial" panose="020B0604020202020204"/>
              </a:rPr>
              <a:t> </a:t>
            </a:r>
            <a:r>
              <a:rPr sz="2400" b="1">
                <a:solidFill>
                  <a:srgbClr val="0000CC"/>
                </a:solidFill>
                <a:latin typeface="Arial" panose="020B0604020202020204"/>
                <a:cs typeface="Arial" panose="020B0604020202020204"/>
              </a:rPr>
              <a:t>του</a:t>
            </a:r>
            <a:r>
              <a:rPr sz="2400" b="1" spc="-30">
                <a:solidFill>
                  <a:srgbClr val="0000CC"/>
                </a:solidFill>
                <a:latin typeface="Arial" panose="020B0604020202020204"/>
                <a:cs typeface="Arial" panose="020B0604020202020204"/>
              </a:rPr>
              <a:t> </a:t>
            </a:r>
            <a:r>
              <a:rPr sz="2400" b="1" spc="-25" smtClean="0">
                <a:solidFill>
                  <a:srgbClr val="0000CC"/>
                </a:solidFill>
                <a:latin typeface="Arial" panose="020B0604020202020204"/>
                <a:cs typeface="Arial" panose="020B0604020202020204"/>
              </a:rPr>
              <a:t>μο</a:t>
            </a:r>
            <a:r>
              <a:rPr sz="2400" b="1" smtClean="0">
                <a:solidFill>
                  <a:srgbClr val="0000CC"/>
                </a:solidFill>
                <a:latin typeface="Arial" panose="020B0604020202020204"/>
                <a:cs typeface="Arial" panose="020B0604020202020204"/>
              </a:rPr>
              <a:t>χλού</a:t>
            </a:r>
            <a:r>
              <a:rPr sz="2400" b="1" spc="-35" smtClean="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χειρισμού</a:t>
            </a:r>
            <a:r>
              <a:rPr sz="2400" b="1" spc="-2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της</a:t>
            </a:r>
            <a:r>
              <a:rPr sz="2400" b="1" spc="-2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βαλβίδας</a:t>
            </a:r>
            <a:r>
              <a:rPr sz="2400" b="1" spc="1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επιστροφής.</a:t>
            </a:r>
            <a:r>
              <a:rPr sz="2400" b="1" spc="-95" dirty="0">
                <a:solidFill>
                  <a:srgbClr val="0000CC"/>
                </a:solidFill>
                <a:latin typeface="Arial" panose="020B0604020202020204"/>
                <a:cs typeface="Arial" panose="020B0604020202020204"/>
              </a:rPr>
              <a:t> </a:t>
            </a:r>
            <a:r>
              <a:rPr sz="2400" b="1" dirty="0">
                <a:latin typeface="Arial" panose="020B0604020202020204"/>
                <a:cs typeface="Arial" panose="020B0604020202020204"/>
              </a:rPr>
              <a:t>Αυτό</a:t>
            </a:r>
            <a:r>
              <a:rPr sz="2400" b="1" spc="-25" dirty="0">
                <a:latin typeface="Arial" panose="020B0604020202020204"/>
                <a:cs typeface="Arial" panose="020B0604020202020204"/>
              </a:rPr>
              <a:t> </a:t>
            </a:r>
            <a:r>
              <a:rPr sz="2400" b="1">
                <a:latin typeface="Arial" panose="020B0604020202020204"/>
                <a:cs typeface="Arial" panose="020B0604020202020204"/>
              </a:rPr>
              <a:t>θα</a:t>
            </a:r>
            <a:r>
              <a:rPr sz="2400" b="1" spc="-20">
                <a:latin typeface="Arial" panose="020B0604020202020204"/>
                <a:cs typeface="Arial" panose="020B0604020202020204"/>
              </a:rPr>
              <a:t> </a:t>
            </a:r>
            <a:r>
              <a:rPr sz="2400" b="1" spc="-10" smtClean="0">
                <a:latin typeface="Arial" panose="020B0604020202020204"/>
                <a:cs typeface="Arial" panose="020B0604020202020204"/>
              </a:rPr>
              <a:t>προκα</a:t>
            </a:r>
            <a:r>
              <a:rPr sz="2400" b="1" smtClean="0">
                <a:latin typeface="Arial" panose="020B0604020202020204"/>
                <a:cs typeface="Arial" panose="020B0604020202020204"/>
              </a:rPr>
              <a:t>λέσει</a:t>
            </a:r>
            <a:r>
              <a:rPr sz="2400" b="1" spc="-30" smtClean="0">
                <a:latin typeface="Arial" panose="020B0604020202020204"/>
                <a:cs typeface="Arial" panose="020B0604020202020204"/>
              </a:rPr>
              <a:t> </a:t>
            </a:r>
            <a:r>
              <a:rPr sz="2400" b="1" dirty="0">
                <a:latin typeface="Arial" panose="020B0604020202020204"/>
                <a:cs typeface="Arial" panose="020B0604020202020204"/>
              </a:rPr>
              <a:t>το</a:t>
            </a:r>
            <a:r>
              <a:rPr sz="2400" b="1" spc="-30" dirty="0">
                <a:latin typeface="Arial" panose="020B0604020202020204"/>
                <a:cs typeface="Arial" panose="020B0604020202020204"/>
              </a:rPr>
              <a:t> </a:t>
            </a:r>
            <a:r>
              <a:rPr sz="2400" b="1" dirty="0">
                <a:latin typeface="Arial" panose="020B0604020202020204"/>
                <a:cs typeface="Arial" panose="020B0604020202020204"/>
              </a:rPr>
              <a:t>άνοιγμα</a:t>
            </a:r>
            <a:r>
              <a:rPr sz="2400" b="1" spc="-25" dirty="0">
                <a:latin typeface="Arial" panose="020B0604020202020204"/>
                <a:cs typeface="Arial" panose="020B0604020202020204"/>
              </a:rPr>
              <a:t> </a:t>
            </a:r>
            <a:r>
              <a:rPr sz="2400" b="1" dirty="0">
                <a:latin typeface="Arial" panose="020B0604020202020204"/>
                <a:cs typeface="Arial" panose="020B0604020202020204"/>
              </a:rPr>
              <a:t>της</a:t>
            </a:r>
            <a:r>
              <a:rPr sz="2400" b="1" spc="-30" dirty="0">
                <a:latin typeface="Arial" panose="020B0604020202020204"/>
                <a:cs typeface="Arial" panose="020B0604020202020204"/>
              </a:rPr>
              <a:t> </a:t>
            </a:r>
            <a:r>
              <a:rPr sz="2400" b="1" dirty="0">
                <a:latin typeface="Arial" panose="020B0604020202020204"/>
                <a:cs typeface="Arial" panose="020B0604020202020204"/>
              </a:rPr>
              <a:t>βαλβίδας</a:t>
            </a:r>
            <a:r>
              <a:rPr sz="2400" b="1" spc="25" dirty="0">
                <a:latin typeface="Arial" panose="020B0604020202020204"/>
                <a:cs typeface="Arial" panose="020B0604020202020204"/>
              </a:rPr>
              <a:t> </a:t>
            </a:r>
            <a:r>
              <a:rPr sz="2400" b="1" dirty="0">
                <a:latin typeface="Arial" panose="020B0604020202020204"/>
                <a:cs typeface="Arial" panose="020B0604020202020204"/>
              </a:rPr>
              <a:t>επιστροφής νωρίτερα</a:t>
            </a:r>
            <a:r>
              <a:rPr sz="2400" b="1" spc="-20" dirty="0">
                <a:latin typeface="Arial" panose="020B0604020202020204"/>
                <a:cs typeface="Arial" panose="020B0604020202020204"/>
              </a:rPr>
              <a:t> </a:t>
            </a:r>
            <a:r>
              <a:rPr sz="2400" b="1">
                <a:latin typeface="Arial" panose="020B0604020202020204"/>
                <a:cs typeface="Arial" panose="020B0604020202020204"/>
              </a:rPr>
              <a:t>ή</a:t>
            </a:r>
            <a:r>
              <a:rPr sz="2400" b="1" spc="-25">
                <a:latin typeface="Arial" panose="020B0604020202020204"/>
                <a:cs typeface="Arial" panose="020B0604020202020204"/>
              </a:rPr>
              <a:t> </a:t>
            </a:r>
            <a:r>
              <a:rPr sz="2400" b="1" spc="-25" smtClean="0">
                <a:latin typeface="Arial" panose="020B0604020202020204"/>
                <a:cs typeface="Arial" panose="020B0604020202020204"/>
              </a:rPr>
              <a:t>αρ</a:t>
            </a:r>
            <a:r>
              <a:rPr sz="2400" b="1" spc="-10" smtClean="0">
                <a:latin typeface="Arial" panose="020B0604020202020204"/>
                <a:cs typeface="Arial" panose="020B0604020202020204"/>
              </a:rPr>
              <a:t>γότερα</a:t>
            </a:r>
            <a:r>
              <a:rPr sz="2400" b="1" spc="-10" dirty="0">
                <a:latin typeface="Arial" panose="020B0604020202020204"/>
                <a:cs typeface="Arial" panose="020B0604020202020204"/>
              </a:rPr>
              <a:t>.</a:t>
            </a:r>
            <a:endParaRPr sz="2400">
              <a:latin typeface="Arial" panose="020B0604020202020204"/>
              <a:cs typeface="Arial" panose="020B0604020202020204"/>
            </a:endParaRPr>
          </a:p>
          <a:p>
            <a:pPr marL="12700" marR="163830" indent="74930">
              <a:lnSpc>
                <a:spcPct val="95000"/>
              </a:lnSpc>
              <a:spcBef>
                <a:spcPts val="5"/>
              </a:spcBef>
            </a:pPr>
            <a:r>
              <a:rPr sz="2400" b="1" spc="-20" smtClean="0">
                <a:solidFill>
                  <a:srgbClr val="0000CC"/>
                </a:solidFill>
                <a:latin typeface="Arial" panose="020B0604020202020204"/>
                <a:cs typeface="Arial" panose="020B0604020202020204"/>
              </a:rPr>
              <a:t>Αλλάζοντας</a:t>
            </a:r>
            <a:r>
              <a:rPr sz="2400" b="1" spc="-60" smtClean="0">
                <a:solidFill>
                  <a:srgbClr val="0000CC"/>
                </a:solidFill>
                <a:latin typeface="Arial" panose="020B0604020202020204"/>
                <a:cs typeface="Arial" panose="020B0604020202020204"/>
              </a:rPr>
              <a:t> </a:t>
            </a:r>
            <a:r>
              <a:rPr sz="2400" b="1" smtClean="0">
                <a:solidFill>
                  <a:srgbClr val="0000CC"/>
                </a:solidFill>
                <a:latin typeface="Arial" panose="020B0604020202020204"/>
                <a:cs typeface="Arial" panose="020B0604020202020204"/>
              </a:rPr>
              <a:t>τη</a:t>
            </a:r>
            <a:r>
              <a:rPr lang="el-GR" sz="2400" b="1" dirty="0" smtClean="0">
                <a:solidFill>
                  <a:srgbClr val="0000CC"/>
                </a:solidFill>
                <a:latin typeface="Arial" panose="020B0604020202020204"/>
                <a:cs typeface="Arial" panose="020B0604020202020204"/>
              </a:rPr>
              <a:t>ν</a:t>
            </a:r>
            <a:r>
              <a:rPr sz="2400" b="1" spc="-45" smtClean="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θέση</a:t>
            </a:r>
            <a:r>
              <a:rPr sz="2400" b="1" spc="-5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του</a:t>
            </a:r>
            <a:r>
              <a:rPr sz="2400" b="1" spc="-4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έκκεντρου</a:t>
            </a:r>
            <a:r>
              <a:rPr sz="2400" b="1" spc="-5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του</a:t>
            </a:r>
            <a:r>
              <a:rPr sz="2400" b="1" spc="-5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μοχλού</a:t>
            </a:r>
            <a:r>
              <a:rPr sz="2400" b="1" spc="-50" dirty="0">
                <a:solidFill>
                  <a:srgbClr val="0000CC"/>
                </a:solidFill>
                <a:latin typeface="Arial" panose="020B0604020202020204"/>
                <a:cs typeface="Arial" panose="020B0604020202020204"/>
              </a:rPr>
              <a:t> </a:t>
            </a:r>
            <a:r>
              <a:rPr sz="2400" b="1" spc="-10" dirty="0">
                <a:solidFill>
                  <a:srgbClr val="0000CC"/>
                </a:solidFill>
                <a:latin typeface="Arial" panose="020B0604020202020204"/>
                <a:cs typeface="Arial" panose="020B0604020202020204"/>
              </a:rPr>
              <a:t>χειρισμού </a:t>
            </a:r>
            <a:r>
              <a:rPr sz="2400" b="1" dirty="0">
                <a:solidFill>
                  <a:srgbClr val="0000CC"/>
                </a:solidFill>
                <a:latin typeface="Arial" panose="020B0604020202020204"/>
                <a:cs typeface="Arial" panose="020B0604020202020204"/>
              </a:rPr>
              <a:t>της</a:t>
            </a:r>
            <a:r>
              <a:rPr sz="2400" b="1" spc="-2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βαλβίδας</a:t>
            </a:r>
            <a:r>
              <a:rPr sz="2400" b="1" spc="-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εισαγωγής,</a:t>
            </a:r>
            <a:r>
              <a:rPr sz="2400" b="1" spc="-2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μπορεί</a:t>
            </a:r>
            <a:r>
              <a:rPr sz="2400" b="1" spc="-2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να</a:t>
            </a:r>
            <a:r>
              <a:rPr sz="2400" b="1" spc="-3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ελεγχθεί</a:t>
            </a:r>
            <a:r>
              <a:rPr sz="2400" b="1" spc="-15"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η</a:t>
            </a:r>
            <a:r>
              <a:rPr sz="2400" b="1" spc="-30" dirty="0">
                <a:solidFill>
                  <a:srgbClr val="0000CC"/>
                </a:solidFill>
                <a:latin typeface="Arial" panose="020B0604020202020204"/>
                <a:cs typeface="Arial" panose="020B0604020202020204"/>
              </a:rPr>
              <a:t> </a:t>
            </a:r>
            <a:r>
              <a:rPr sz="2400" b="1" dirty="0">
                <a:solidFill>
                  <a:srgbClr val="0000CC"/>
                </a:solidFill>
                <a:latin typeface="Arial" panose="020B0604020202020204"/>
                <a:cs typeface="Arial" panose="020B0604020202020204"/>
              </a:rPr>
              <a:t>έναρξη</a:t>
            </a:r>
            <a:r>
              <a:rPr sz="2400" b="1" spc="-30" dirty="0">
                <a:solidFill>
                  <a:srgbClr val="0000CC"/>
                </a:solidFill>
                <a:latin typeface="Arial" panose="020B0604020202020204"/>
                <a:cs typeface="Arial" panose="020B0604020202020204"/>
              </a:rPr>
              <a:t> </a:t>
            </a:r>
            <a:r>
              <a:rPr sz="2400" b="1" spc="-25" dirty="0">
                <a:solidFill>
                  <a:srgbClr val="0000CC"/>
                </a:solidFill>
                <a:latin typeface="Arial" panose="020B0604020202020204"/>
                <a:cs typeface="Arial" panose="020B0604020202020204"/>
              </a:rPr>
              <a:t>της </a:t>
            </a:r>
            <a:r>
              <a:rPr sz="2400" b="1" dirty="0">
                <a:solidFill>
                  <a:srgbClr val="0000CC"/>
                </a:solidFill>
                <a:latin typeface="Arial" panose="020B0604020202020204"/>
                <a:cs typeface="Arial" panose="020B0604020202020204"/>
              </a:rPr>
              <a:t>έγχυσης</a:t>
            </a:r>
            <a:r>
              <a:rPr sz="2400" b="1" spc="-35" dirty="0">
                <a:solidFill>
                  <a:srgbClr val="0000CC"/>
                </a:solidFill>
                <a:latin typeface="Arial" panose="020B0604020202020204"/>
                <a:cs typeface="Arial" panose="020B0604020202020204"/>
              </a:rPr>
              <a:t> </a:t>
            </a:r>
            <a:r>
              <a:rPr sz="2400" b="1" dirty="0">
                <a:latin typeface="Arial" panose="020B0604020202020204"/>
                <a:cs typeface="Arial" panose="020B0604020202020204"/>
              </a:rPr>
              <a:t>και</a:t>
            </a:r>
            <a:r>
              <a:rPr sz="2400" b="1" spc="-40" dirty="0">
                <a:latin typeface="Arial" panose="020B0604020202020204"/>
                <a:cs typeface="Arial" panose="020B0604020202020204"/>
              </a:rPr>
              <a:t> </a:t>
            </a:r>
            <a:r>
              <a:rPr sz="2400" b="1" dirty="0">
                <a:latin typeface="Arial" panose="020B0604020202020204"/>
                <a:cs typeface="Arial" panose="020B0604020202020204"/>
              </a:rPr>
              <a:t>επομένως</a:t>
            </a:r>
            <a:r>
              <a:rPr sz="2400" b="1" spc="-40" dirty="0">
                <a:latin typeface="Arial" panose="020B0604020202020204"/>
                <a:cs typeface="Arial" panose="020B0604020202020204"/>
              </a:rPr>
              <a:t> </a:t>
            </a:r>
            <a:r>
              <a:rPr sz="2400" b="1" dirty="0">
                <a:latin typeface="Arial" panose="020B0604020202020204"/>
                <a:cs typeface="Arial" panose="020B0604020202020204"/>
              </a:rPr>
              <a:t>μπορεί</a:t>
            </a:r>
            <a:r>
              <a:rPr sz="2400" b="1" spc="-40" dirty="0">
                <a:latin typeface="Arial" panose="020B0604020202020204"/>
                <a:cs typeface="Arial" panose="020B0604020202020204"/>
              </a:rPr>
              <a:t> </a:t>
            </a:r>
            <a:r>
              <a:rPr sz="2400" b="1" dirty="0">
                <a:latin typeface="Arial" panose="020B0604020202020204"/>
                <a:cs typeface="Arial" panose="020B0604020202020204"/>
              </a:rPr>
              <a:t>να</a:t>
            </a:r>
            <a:r>
              <a:rPr sz="2400" b="1" spc="-35" dirty="0">
                <a:latin typeface="Arial" panose="020B0604020202020204"/>
                <a:cs typeface="Arial" panose="020B0604020202020204"/>
              </a:rPr>
              <a:t> </a:t>
            </a:r>
            <a:r>
              <a:rPr sz="2400" b="1" dirty="0">
                <a:latin typeface="Arial" panose="020B0604020202020204"/>
                <a:cs typeface="Arial" panose="020B0604020202020204"/>
              </a:rPr>
              <a:t>φανεί</a:t>
            </a:r>
            <a:r>
              <a:rPr sz="2400" b="1" spc="-40" dirty="0">
                <a:latin typeface="Arial" panose="020B0604020202020204"/>
                <a:cs typeface="Arial" panose="020B0604020202020204"/>
              </a:rPr>
              <a:t> </a:t>
            </a:r>
            <a:r>
              <a:rPr sz="2400" b="1" dirty="0">
                <a:latin typeface="Arial" panose="020B0604020202020204"/>
                <a:cs typeface="Arial" panose="020B0604020202020204"/>
              </a:rPr>
              <a:t>ότι</a:t>
            </a:r>
            <a:r>
              <a:rPr sz="2400" b="1" spc="-40" dirty="0">
                <a:latin typeface="Arial" panose="020B0604020202020204"/>
                <a:cs typeface="Arial" panose="020B0604020202020204"/>
              </a:rPr>
              <a:t> </a:t>
            </a:r>
            <a:r>
              <a:rPr sz="2400" b="1" dirty="0">
                <a:latin typeface="Arial" panose="020B0604020202020204"/>
                <a:cs typeface="Arial" panose="020B0604020202020204"/>
              </a:rPr>
              <a:t>η</a:t>
            </a:r>
            <a:r>
              <a:rPr sz="2400" b="1" spc="-40" dirty="0">
                <a:latin typeface="Arial" panose="020B0604020202020204"/>
                <a:cs typeface="Arial" panose="020B0604020202020204"/>
              </a:rPr>
              <a:t> </a:t>
            </a:r>
            <a:r>
              <a:rPr sz="2400" b="1">
                <a:latin typeface="Arial" panose="020B0604020202020204"/>
                <a:cs typeface="Arial" panose="020B0604020202020204"/>
              </a:rPr>
              <a:t>αντλία</a:t>
            </a:r>
            <a:r>
              <a:rPr sz="2400" b="1" spc="-35">
                <a:latin typeface="Arial" panose="020B0604020202020204"/>
                <a:cs typeface="Arial" panose="020B0604020202020204"/>
              </a:rPr>
              <a:t> </a:t>
            </a:r>
            <a:r>
              <a:rPr sz="2400" b="1" spc="-20" smtClean="0">
                <a:latin typeface="Arial" panose="020B0604020202020204"/>
                <a:cs typeface="Arial" panose="020B0604020202020204"/>
              </a:rPr>
              <a:t>χρη</a:t>
            </a:r>
            <a:r>
              <a:rPr sz="2400" b="1" smtClean="0">
                <a:latin typeface="Arial" panose="020B0604020202020204"/>
                <a:cs typeface="Arial" panose="020B0604020202020204"/>
              </a:rPr>
              <a:t>σιμοποιεί</a:t>
            </a:r>
            <a:r>
              <a:rPr lang="el-GR" sz="2400" b="1" dirty="0" smtClean="0">
                <a:latin typeface="Arial" panose="020B0604020202020204"/>
                <a:cs typeface="Arial" panose="020B0604020202020204"/>
              </a:rPr>
              <a:t> </a:t>
            </a:r>
            <a:r>
              <a:rPr sz="2400" b="1" spc="-160" smtClean="0">
                <a:latin typeface="Arial" panose="020B0604020202020204"/>
                <a:cs typeface="Arial" panose="020B0604020202020204"/>
              </a:rPr>
              <a:t> </a:t>
            </a:r>
            <a:r>
              <a:rPr sz="2400" b="1" spc="-20" smtClean="0">
                <a:latin typeface="Arial" panose="020B0604020202020204"/>
                <a:cs typeface="Arial" panose="020B0604020202020204"/>
              </a:rPr>
              <a:t>VIT</a:t>
            </a:r>
            <a:r>
              <a:rPr lang="el-GR" sz="2400" b="1" spc="-20" dirty="0" smtClean="0">
                <a:latin typeface="Arial" panose="020B0604020202020204"/>
                <a:cs typeface="Arial" panose="020B0604020202020204"/>
              </a:rPr>
              <a:t> (</a:t>
            </a:r>
            <a:r>
              <a:rPr lang="en-US" sz="2400" b="1" spc="-20" dirty="0" smtClean="0">
                <a:latin typeface="Arial" panose="020B0604020202020204"/>
                <a:cs typeface="Arial" panose="020B0604020202020204"/>
              </a:rPr>
              <a:t>Variable Injection Timing-E</a:t>
            </a:r>
            <a:r>
              <a:rPr lang="el-GR" sz="2400" b="1" spc="-20" dirty="0" err="1" smtClean="0">
                <a:latin typeface="Arial" panose="020B0604020202020204"/>
                <a:cs typeface="Arial" panose="020B0604020202020204"/>
              </a:rPr>
              <a:t>λενχόμενο</a:t>
            </a:r>
            <a:r>
              <a:rPr lang="el-GR" sz="2400" b="1" spc="-20" dirty="0" smtClean="0">
                <a:latin typeface="Arial" panose="020B0604020202020204"/>
                <a:cs typeface="Arial" panose="020B0604020202020204"/>
              </a:rPr>
              <a:t> Χρονισμό Ψεκασμού)</a:t>
            </a:r>
            <a:r>
              <a:rPr sz="2400" b="1" spc="-20" smtClean="0">
                <a:latin typeface="Arial" panose="020B0604020202020204"/>
                <a:cs typeface="Arial" panose="020B0604020202020204"/>
              </a:rPr>
              <a:t>.</a:t>
            </a:r>
            <a:endParaRPr sz="2400">
              <a:latin typeface="Arial" panose="020B0604020202020204"/>
              <a:cs typeface="Arial" panose="020B0604020202020204"/>
            </a:endParaRPr>
          </a:p>
          <a:p>
            <a:pPr marL="12700">
              <a:lnSpc>
                <a:spcPts val="2520"/>
              </a:lnSpc>
            </a:pPr>
            <a:r>
              <a:rPr sz="2200" b="1" spc="-35" dirty="0">
                <a:solidFill>
                  <a:srgbClr val="990000"/>
                </a:solidFill>
                <a:latin typeface="Arial" panose="020B0604020202020204"/>
                <a:cs typeface="Arial" panose="020B0604020202020204"/>
              </a:rPr>
              <a:t>(</a:t>
            </a:r>
            <a:r>
              <a:rPr sz="2200" b="1" spc="-35">
                <a:solidFill>
                  <a:srgbClr val="990000"/>
                </a:solidFill>
                <a:latin typeface="Arial" panose="020B0604020202020204"/>
                <a:cs typeface="Arial" panose="020B0604020202020204"/>
              </a:rPr>
              <a:t>ΑΚΟΛΟΥΘΕΙ</a:t>
            </a:r>
            <a:r>
              <a:rPr sz="2200" b="1" spc="-80">
                <a:solidFill>
                  <a:srgbClr val="990000"/>
                </a:solidFill>
                <a:latin typeface="Arial" panose="020B0604020202020204"/>
                <a:cs typeface="Arial" panose="020B0604020202020204"/>
              </a:rPr>
              <a:t> </a:t>
            </a:r>
            <a:r>
              <a:rPr lang="el-GR" sz="2200" b="1" spc="-80" dirty="0" smtClean="0">
                <a:solidFill>
                  <a:srgbClr val="990000"/>
                </a:solidFill>
                <a:latin typeface="Arial" panose="020B0604020202020204"/>
                <a:cs typeface="Arial" panose="020B0604020202020204"/>
              </a:rPr>
              <a:t> </a:t>
            </a:r>
            <a:r>
              <a:rPr sz="2200" b="1" spc="-10" smtClean="0">
                <a:solidFill>
                  <a:srgbClr val="990000"/>
                </a:solidFill>
                <a:latin typeface="Arial" panose="020B0604020202020204"/>
                <a:cs typeface="Arial" panose="020B0604020202020204"/>
              </a:rPr>
              <a:t>ΣΧΗΜΑ</a:t>
            </a:r>
            <a:r>
              <a:rPr sz="2200" b="1" spc="-10" dirty="0">
                <a:solidFill>
                  <a:srgbClr val="990000"/>
                </a:solidFill>
                <a:latin typeface="Arial" panose="020B0604020202020204"/>
                <a:cs typeface="Arial" panose="020B0604020202020204"/>
              </a:rPr>
              <a:t>)</a:t>
            </a:r>
            <a:endParaRPr sz="2200">
              <a:latin typeface="Arial" panose="020B0604020202020204"/>
              <a:cs typeface="Arial" panose="020B0604020202020204"/>
            </a:endParaRPr>
          </a:p>
        </p:txBody>
      </p:sp>
      <p:grpSp>
        <p:nvGrpSpPr>
          <p:cNvPr id="3" name="object 3"/>
          <p:cNvGrpSpPr/>
          <p:nvPr/>
        </p:nvGrpSpPr>
        <p:grpSpPr>
          <a:xfrm>
            <a:off x="491430" y="11370"/>
            <a:ext cx="8250555" cy="1370965"/>
            <a:chOff x="491430" y="11370"/>
            <a:chExt cx="8250555" cy="1370965"/>
          </a:xfrm>
        </p:grpSpPr>
        <p:sp>
          <p:nvSpPr>
            <p:cNvPr id="4" name="object 4"/>
            <p:cNvSpPr/>
            <p:nvPr/>
          </p:nvSpPr>
          <p:spPr>
            <a:xfrm>
              <a:off x="504190" y="24129"/>
              <a:ext cx="8224520" cy="1344930"/>
            </a:xfrm>
            <a:custGeom>
              <a:avLst/>
              <a:gdLst/>
              <a:ahLst/>
              <a:cxnLst/>
              <a:rect l="l" t="t" r="r" b="b"/>
              <a:pathLst>
                <a:path w="8224520" h="1344930">
                  <a:moveTo>
                    <a:pt x="8012430" y="1343660"/>
                  </a:moveTo>
                  <a:lnTo>
                    <a:pt x="212089" y="1343660"/>
                  </a:lnTo>
                  <a:lnTo>
                    <a:pt x="223519" y="1344930"/>
                  </a:lnTo>
                  <a:lnTo>
                    <a:pt x="7999730" y="1344930"/>
                  </a:lnTo>
                  <a:lnTo>
                    <a:pt x="8012430" y="1343660"/>
                  </a:lnTo>
                  <a:close/>
                </a:path>
                <a:path w="8224520" h="1344930">
                  <a:moveTo>
                    <a:pt x="8022589" y="1270"/>
                  </a:moveTo>
                  <a:lnTo>
                    <a:pt x="199389" y="1270"/>
                  </a:lnTo>
                  <a:lnTo>
                    <a:pt x="187959" y="3810"/>
                  </a:lnTo>
                  <a:lnTo>
                    <a:pt x="176529" y="5079"/>
                  </a:lnTo>
                  <a:lnTo>
                    <a:pt x="132079" y="20320"/>
                  </a:lnTo>
                  <a:lnTo>
                    <a:pt x="91439" y="43179"/>
                  </a:lnTo>
                  <a:lnTo>
                    <a:pt x="41909" y="92710"/>
                  </a:lnTo>
                  <a:lnTo>
                    <a:pt x="24129" y="123190"/>
                  </a:lnTo>
                  <a:lnTo>
                    <a:pt x="13969" y="143510"/>
                  </a:lnTo>
                  <a:lnTo>
                    <a:pt x="10159" y="154940"/>
                  </a:lnTo>
                  <a:lnTo>
                    <a:pt x="0" y="200660"/>
                  </a:lnTo>
                  <a:lnTo>
                    <a:pt x="0" y="1132840"/>
                  </a:lnTo>
                  <a:lnTo>
                    <a:pt x="2539" y="1155700"/>
                  </a:lnTo>
                  <a:lnTo>
                    <a:pt x="10159" y="1189990"/>
                  </a:lnTo>
                  <a:lnTo>
                    <a:pt x="13969" y="1201420"/>
                  </a:lnTo>
                  <a:lnTo>
                    <a:pt x="19050" y="1211580"/>
                  </a:lnTo>
                  <a:lnTo>
                    <a:pt x="24129" y="1223010"/>
                  </a:lnTo>
                  <a:lnTo>
                    <a:pt x="49529" y="1262380"/>
                  </a:lnTo>
                  <a:lnTo>
                    <a:pt x="82550" y="1295400"/>
                  </a:lnTo>
                  <a:lnTo>
                    <a:pt x="132079" y="1324610"/>
                  </a:lnTo>
                  <a:lnTo>
                    <a:pt x="176529" y="1339850"/>
                  </a:lnTo>
                  <a:lnTo>
                    <a:pt x="187959" y="1341120"/>
                  </a:lnTo>
                  <a:lnTo>
                    <a:pt x="199389" y="1343660"/>
                  </a:lnTo>
                  <a:lnTo>
                    <a:pt x="8023859" y="1343660"/>
                  </a:lnTo>
                  <a:lnTo>
                    <a:pt x="8035289" y="1341120"/>
                  </a:lnTo>
                  <a:lnTo>
                    <a:pt x="8046719" y="1339850"/>
                  </a:lnTo>
                  <a:lnTo>
                    <a:pt x="8091169" y="1324610"/>
                  </a:lnTo>
                  <a:lnTo>
                    <a:pt x="8131809" y="1301750"/>
                  </a:lnTo>
                  <a:lnTo>
                    <a:pt x="8181339" y="1252220"/>
                  </a:lnTo>
                  <a:lnTo>
                    <a:pt x="8187689" y="1242060"/>
                  </a:lnTo>
                  <a:lnTo>
                    <a:pt x="8194039" y="1233170"/>
                  </a:lnTo>
                  <a:lnTo>
                    <a:pt x="8199119" y="1221740"/>
                  </a:lnTo>
                  <a:lnTo>
                    <a:pt x="8209280" y="1201420"/>
                  </a:lnTo>
                  <a:lnTo>
                    <a:pt x="8213089" y="1189990"/>
                  </a:lnTo>
                  <a:lnTo>
                    <a:pt x="8220709" y="1155700"/>
                  </a:lnTo>
                  <a:lnTo>
                    <a:pt x="8223250" y="1132840"/>
                  </a:lnTo>
                  <a:lnTo>
                    <a:pt x="8223250" y="1120140"/>
                  </a:lnTo>
                  <a:lnTo>
                    <a:pt x="8224519" y="1120140"/>
                  </a:lnTo>
                  <a:lnTo>
                    <a:pt x="8223250" y="224790"/>
                  </a:lnTo>
                  <a:lnTo>
                    <a:pt x="8223250" y="212090"/>
                  </a:lnTo>
                  <a:lnTo>
                    <a:pt x="8220709" y="189229"/>
                  </a:lnTo>
                  <a:lnTo>
                    <a:pt x="8213089" y="154940"/>
                  </a:lnTo>
                  <a:lnTo>
                    <a:pt x="8209280" y="143510"/>
                  </a:lnTo>
                  <a:lnTo>
                    <a:pt x="8199119" y="123190"/>
                  </a:lnTo>
                  <a:lnTo>
                    <a:pt x="8194039" y="111760"/>
                  </a:lnTo>
                  <a:lnTo>
                    <a:pt x="8158480" y="66040"/>
                  </a:lnTo>
                  <a:lnTo>
                    <a:pt x="8111489" y="30479"/>
                  </a:lnTo>
                  <a:lnTo>
                    <a:pt x="8068309" y="11429"/>
                  </a:lnTo>
                  <a:lnTo>
                    <a:pt x="8058150" y="7620"/>
                  </a:lnTo>
                  <a:lnTo>
                    <a:pt x="8046719" y="5079"/>
                  </a:lnTo>
                  <a:lnTo>
                    <a:pt x="8034019" y="3810"/>
                  </a:lnTo>
                  <a:lnTo>
                    <a:pt x="8022589" y="1270"/>
                  </a:lnTo>
                  <a:close/>
                </a:path>
                <a:path w="8224520" h="1344930">
                  <a:moveTo>
                    <a:pt x="7999730" y="0"/>
                  </a:moveTo>
                  <a:lnTo>
                    <a:pt x="223519" y="0"/>
                  </a:lnTo>
                  <a:lnTo>
                    <a:pt x="212089" y="1270"/>
                  </a:lnTo>
                  <a:lnTo>
                    <a:pt x="8011159" y="1270"/>
                  </a:lnTo>
                  <a:lnTo>
                    <a:pt x="7999730" y="0"/>
                  </a:lnTo>
                  <a:close/>
                </a:path>
              </a:pathLst>
            </a:custGeom>
            <a:solidFill>
              <a:srgbClr val="009900"/>
            </a:solidFill>
          </p:spPr>
          <p:txBody>
            <a:bodyPr wrap="square" lIns="0" tIns="0" rIns="0" bIns="0" rtlCol="0"/>
            <a:lstStyle/>
            <a:p/>
          </p:txBody>
        </p:sp>
        <p:sp>
          <p:nvSpPr>
            <p:cNvPr id="5" name="object 5"/>
            <p:cNvSpPr/>
            <p:nvPr/>
          </p:nvSpPr>
          <p:spPr>
            <a:xfrm>
              <a:off x="504190" y="24129"/>
              <a:ext cx="8224520" cy="1344930"/>
            </a:xfrm>
            <a:custGeom>
              <a:avLst/>
              <a:gdLst/>
              <a:ahLst/>
              <a:cxnLst/>
              <a:rect l="l" t="t" r="r" b="b"/>
              <a:pathLst>
                <a:path w="8224520" h="1344930">
                  <a:moveTo>
                    <a:pt x="0" y="224790"/>
                  </a:moveTo>
                  <a:lnTo>
                    <a:pt x="0" y="212090"/>
                  </a:lnTo>
                  <a:lnTo>
                    <a:pt x="0" y="200660"/>
                  </a:lnTo>
                  <a:lnTo>
                    <a:pt x="2539" y="189229"/>
                  </a:lnTo>
                  <a:lnTo>
                    <a:pt x="5079" y="177800"/>
                  </a:lnTo>
                  <a:lnTo>
                    <a:pt x="7619" y="166370"/>
                  </a:lnTo>
                  <a:lnTo>
                    <a:pt x="10159" y="154940"/>
                  </a:lnTo>
                  <a:lnTo>
                    <a:pt x="13969" y="143510"/>
                  </a:lnTo>
                  <a:lnTo>
                    <a:pt x="19050" y="133350"/>
                  </a:lnTo>
                  <a:lnTo>
                    <a:pt x="24129" y="123190"/>
                  </a:lnTo>
                  <a:lnTo>
                    <a:pt x="29209" y="111760"/>
                  </a:lnTo>
                  <a:lnTo>
                    <a:pt x="35559" y="101600"/>
                  </a:lnTo>
                  <a:lnTo>
                    <a:pt x="41909" y="92710"/>
                  </a:lnTo>
                  <a:lnTo>
                    <a:pt x="49529" y="83820"/>
                  </a:lnTo>
                  <a:lnTo>
                    <a:pt x="57150" y="74929"/>
                  </a:lnTo>
                  <a:lnTo>
                    <a:pt x="64769" y="66040"/>
                  </a:lnTo>
                  <a:lnTo>
                    <a:pt x="73659" y="58420"/>
                  </a:lnTo>
                  <a:lnTo>
                    <a:pt x="82550" y="50800"/>
                  </a:lnTo>
                  <a:lnTo>
                    <a:pt x="91439" y="43179"/>
                  </a:lnTo>
                  <a:lnTo>
                    <a:pt x="101600" y="36829"/>
                  </a:lnTo>
                  <a:lnTo>
                    <a:pt x="111759" y="30479"/>
                  </a:lnTo>
                  <a:lnTo>
                    <a:pt x="153669" y="11429"/>
                  </a:lnTo>
                  <a:lnTo>
                    <a:pt x="187959" y="3810"/>
                  </a:lnTo>
                  <a:lnTo>
                    <a:pt x="199389" y="1270"/>
                  </a:lnTo>
                  <a:lnTo>
                    <a:pt x="212089" y="1270"/>
                  </a:lnTo>
                  <a:lnTo>
                    <a:pt x="223519" y="0"/>
                  </a:lnTo>
                  <a:lnTo>
                    <a:pt x="7999730" y="0"/>
                  </a:lnTo>
                  <a:lnTo>
                    <a:pt x="8011159" y="1270"/>
                  </a:lnTo>
                  <a:lnTo>
                    <a:pt x="8022589" y="1270"/>
                  </a:lnTo>
                  <a:lnTo>
                    <a:pt x="8034019" y="3810"/>
                  </a:lnTo>
                  <a:lnTo>
                    <a:pt x="8046719" y="5079"/>
                  </a:lnTo>
                  <a:lnTo>
                    <a:pt x="8058150" y="7620"/>
                  </a:lnTo>
                  <a:lnTo>
                    <a:pt x="8068309" y="11429"/>
                  </a:lnTo>
                  <a:lnTo>
                    <a:pt x="8079739" y="15240"/>
                  </a:lnTo>
                  <a:lnTo>
                    <a:pt x="8091169" y="20320"/>
                  </a:lnTo>
                  <a:lnTo>
                    <a:pt x="8131809" y="43179"/>
                  </a:lnTo>
                  <a:lnTo>
                    <a:pt x="8149589" y="58420"/>
                  </a:lnTo>
                  <a:lnTo>
                    <a:pt x="8158480" y="66040"/>
                  </a:lnTo>
                  <a:lnTo>
                    <a:pt x="8166100" y="74929"/>
                  </a:lnTo>
                  <a:lnTo>
                    <a:pt x="8173719" y="83820"/>
                  </a:lnTo>
                  <a:lnTo>
                    <a:pt x="8181339" y="92710"/>
                  </a:lnTo>
                  <a:lnTo>
                    <a:pt x="8187689" y="101600"/>
                  </a:lnTo>
                  <a:lnTo>
                    <a:pt x="8194039" y="111760"/>
                  </a:lnTo>
                  <a:lnTo>
                    <a:pt x="8199119" y="123190"/>
                  </a:lnTo>
                  <a:lnTo>
                    <a:pt x="8204200" y="133350"/>
                  </a:lnTo>
                  <a:lnTo>
                    <a:pt x="8209280" y="143510"/>
                  </a:lnTo>
                  <a:lnTo>
                    <a:pt x="8213089" y="154940"/>
                  </a:lnTo>
                  <a:lnTo>
                    <a:pt x="8215630" y="166370"/>
                  </a:lnTo>
                  <a:lnTo>
                    <a:pt x="8218169" y="177800"/>
                  </a:lnTo>
                  <a:lnTo>
                    <a:pt x="8220709" y="189229"/>
                  </a:lnTo>
                  <a:lnTo>
                    <a:pt x="8221980" y="200660"/>
                  </a:lnTo>
                  <a:lnTo>
                    <a:pt x="8223250" y="212090"/>
                  </a:lnTo>
                  <a:lnTo>
                    <a:pt x="8223250" y="224790"/>
                  </a:lnTo>
                  <a:lnTo>
                    <a:pt x="8224519" y="1120140"/>
                  </a:lnTo>
                  <a:lnTo>
                    <a:pt x="8223250" y="1120140"/>
                  </a:lnTo>
                  <a:lnTo>
                    <a:pt x="8223250" y="1132840"/>
                  </a:lnTo>
                  <a:lnTo>
                    <a:pt x="8221980" y="1144270"/>
                  </a:lnTo>
                  <a:lnTo>
                    <a:pt x="8220709" y="1155700"/>
                  </a:lnTo>
                  <a:lnTo>
                    <a:pt x="8218169" y="1167130"/>
                  </a:lnTo>
                  <a:lnTo>
                    <a:pt x="8204200" y="1211580"/>
                  </a:lnTo>
                  <a:lnTo>
                    <a:pt x="8199119" y="1221740"/>
                  </a:lnTo>
                  <a:lnTo>
                    <a:pt x="8194039" y="1233170"/>
                  </a:lnTo>
                  <a:lnTo>
                    <a:pt x="8187689" y="1242060"/>
                  </a:lnTo>
                  <a:lnTo>
                    <a:pt x="8181339" y="1252220"/>
                  </a:lnTo>
                  <a:lnTo>
                    <a:pt x="8173719" y="1261110"/>
                  </a:lnTo>
                  <a:lnTo>
                    <a:pt x="8166100" y="1270000"/>
                  </a:lnTo>
                  <a:lnTo>
                    <a:pt x="8158480" y="1278890"/>
                  </a:lnTo>
                  <a:lnTo>
                    <a:pt x="8149589" y="1286510"/>
                  </a:lnTo>
                  <a:lnTo>
                    <a:pt x="8140700" y="1294130"/>
                  </a:lnTo>
                  <a:lnTo>
                    <a:pt x="8101330" y="1319530"/>
                  </a:lnTo>
                  <a:lnTo>
                    <a:pt x="8058150" y="1337310"/>
                  </a:lnTo>
                  <a:lnTo>
                    <a:pt x="8035289" y="1341120"/>
                  </a:lnTo>
                  <a:lnTo>
                    <a:pt x="8023859" y="1343660"/>
                  </a:lnTo>
                  <a:lnTo>
                    <a:pt x="8012430" y="1343660"/>
                  </a:lnTo>
                  <a:lnTo>
                    <a:pt x="7999730" y="1344930"/>
                  </a:lnTo>
                  <a:lnTo>
                    <a:pt x="223519" y="1344930"/>
                  </a:lnTo>
                  <a:lnTo>
                    <a:pt x="212089" y="1343660"/>
                  </a:lnTo>
                  <a:lnTo>
                    <a:pt x="199389" y="1343660"/>
                  </a:lnTo>
                  <a:lnTo>
                    <a:pt x="187959" y="1341120"/>
                  </a:lnTo>
                  <a:lnTo>
                    <a:pt x="176529" y="1339850"/>
                  </a:lnTo>
                  <a:lnTo>
                    <a:pt x="165100" y="1337310"/>
                  </a:lnTo>
                  <a:lnTo>
                    <a:pt x="121919" y="1319530"/>
                  </a:lnTo>
                  <a:lnTo>
                    <a:pt x="101600" y="1308100"/>
                  </a:lnTo>
                  <a:lnTo>
                    <a:pt x="91439" y="1301750"/>
                  </a:lnTo>
                  <a:lnTo>
                    <a:pt x="57150" y="1271270"/>
                  </a:lnTo>
                  <a:lnTo>
                    <a:pt x="29209" y="1233170"/>
                  </a:lnTo>
                  <a:lnTo>
                    <a:pt x="19050" y="1211580"/>
                  </a:lnTo>
                  <a:lnTo>
                    <a:pt x="13969" y="1201420"/>
                  </a:lnTo>
                  <a:lnTo>
                    <a:pt x="10159" y="1189990"/>
                  </a:lnTo>
                  <a:lnTo>
                    <a:pt x="7619" y="1178560"/>
                  </a:lnTo>
                  <a:lnTo>
                    <a:pt x="5079" y="1167130"/>
                  </a:lnTo>
                  <a:lnTo>
                    <a:pt x="2539" y="1155700"/>
                  </a:lnTo>
                  <a:lnTo>
                    <a:pt x="1269" y="1144270"/>
                  </a:lnTo>
                  <a:lnTo>
                    <a:pt x="0" y="1132840"/>
                  </a:lnTo>
                  <a:lnTo>
                    <a:pt x="0" y="1121410"/>
                  </a:lnTo>
                  <a:lnTo>
                    <a:pt x="0" y="224790"/>
                  </a:lnTo>
                  <a:close/>
                </a:path>
              </a:pathLst>
            </a:custGeom>
            <a:ln w="25518">
              <a:solidFill>
                <a:srgbClr val="FFFFFF"/>
              </a:solidFill>
            </a:ln>
          </p:spPr>
          <p:txBody>
            <a:bodyPr wrap="square" lIns="0" tIns="0" rIns="0" bIns="0" rtlCol="0"/>
            <a:lstStyle/>
            <a:p/>
          </p:txBody>
        </p:sp>
        <p:sp>
          <p:nvSpPr>
            <p:cNvPr id="6" name="object 6"/>
            <p:cNvSpPr/>
            <p:nvPr/>
          </p:nvSpPr>
          <p:spPr>
            <a:xfrm>
              <a:off x="491426" y="11378"/>
              <a:ext cx="8250555" cy="1370965"/>
            </a:xfrm>
            <a:custGeom>
              <a:avLst/>
              <a:gdLst/>
              <a:ahLst/>
              <a:cxnLst/>
              <a:rect l="l" t="t" r="r" b="b"/>
              <a:pathLst>
                <a:path w="8250555" h="13709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70965">
                  <a:moveTo>
                    <a:pt x="8250034" y="1357680"/>
                  </a:moveTo>
                  <a:lnTo>
                    <a:pt x="8246300" y="1348663"/>
                  </a:lnTo>
                  <a:lnTo>
                    <a:pt x="8237283" y="1344930"/>
                  </a:lnTo>
                  <a:lnTo>
                    <a:pt x="8228254" y="1348663"/>
                  </a:lnTo>
                  <a:lnTo>
                    <a:pt x="8224520" y="1357680"/>
                  </a:lnTo>
                  <a:lnTo>
                    <a:pt x="8228254" y="1366710"/>
                  </a:lnTo>
                  <a:lnTo>
                    <a:pt x="8237283" y="1370444"/>
                  </a:lnTo>
                  <a:lnTo>
                    <a:pt x="8246300" y="1366710"/>
                  </a:lnTo>
                  <a:lnTo>
                    <a:pt x="8250034" y="135768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1033780" y="56007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2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25">
                <a:solidFill>
                  <a:srgbClr val="FFFFFF"/>
                </a:solidFill>
                <a:latin typeface="Calibri" panose="020F0502020204030204"/>
                <a:cs typeface="Calibri" panose="020F0502020204030204"/>
              </a:rPr>
              <a:t> </a:t>
            </a:r>
            <a:r>
              <a:rPr lang="el-GR" sz="2600" b="0" i="1" u="none" spc="-25" dirty="0" smtClean="0">
                <a:solidFill>
                  <a:srgbClr val="FFFFFF"/>
                </a:solidFill>
                <a:latin typeface="Calibri" panose="020F0502020204030204"/>
                <a:cs typeface="Calibri" panose="020F0502020204030204"/>
              </a:rPr>
              <a:t> Πίεσης </a:t>
            </a:r>
            <a:br>
              <a:rPr lang="el-GR" sz="2600" b="0" i="1" u="none" spc="-25" dirty="0" smtClean="0">
                <a:solidFill>
                  <a:srgbClr val="FFFFFF"/>
                </a:solidFill>
                <a:latin typeface="Calibri" panose="020F0502020204030204"/>
                <a:cs typeface="Calibri" panose="020F0502020204030204"/>
              </a:rPr>
            </a:br>
            <a:r>
              <a:rPr lang="el-GR" sz="2600" b="0" i="1" u="none" spc="-25" dirty="0" smtClean="0">
                <a:solidFill>
                  <a:srgbClr val="FFFFFF"/>
                </a:solidFill>
                <a:latin typeface="Calibri" panose="020F0502020204030204"/>
                <a:cs typeface="Calibri" panose="020F0502020204030204"/>
              </a:rPr>
              <a:t>         </a:t>
            </a:r>
            <a:r>
              <a:rPr sz="2600" b="0" i="1" u="none" smtClean="0">
                <a:solidFill>
                  <a:srgbClr val="FFFFFF"/>
                </a:solidFill>
                <a:latin typeface="Calibri" panose="020F0502020204030204"/>
                <a:cs typeface="Calibri" panose="020F0502020204030204"/>
              </a:rPr>
              <a:t>Τύπου</a:t>
            </a:r>
            <a:r>
              <a:rPr sz="2600" b="0" i="1" u="none" spc="-30" smtClean="0">
                <a:solidFill>
                  <a:srgbClr val="FFFFFF"/>
                </a:solidFill>
                <a:latin typeface="Calibri" panose="020F0502020204030204"/>
                <a:cs typeface="Calibri" panose="020F0502020204030204"/>
              </a:rPr>
              <a:t> </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75309" y="1511300"/>
            <a:ext cx="8209280" cy="5256530"/>
          </a:xfrm>
          <a:prstGeom prst="rect">
            <a:avLst/>
          </a:prstGeom>
        </p:spPr>
      </p:pic>
      <p:grpSp>
        <p:nvGrpSpPr>
          <p:cNvPr id="3" name="object 3"/>
          <p:cNvGrpSpPr/>
          <p:nvPr/>
        </p:nvGrpSpPr>
        <p:grpSpPr>
          <a:xfrm>
            <a:off x="491430" y="11370"/>
            <a:ext cx="8250555" cy="1370965"/>
            <a:chOff x="491430" y="11370"/>
            <a:chExt cx="8250555" cy="1370965"/>
          </a:xfrm>
        </p:grpSpPr>
        <p:sp>
          <p:nvSpPr>
            <p:cNvPr id="4" name="object 4"/>
            <p:cNvSpPr/>
            <p:nvPr/>
          </p:nvSpPr>
          <p:spPr>
            <a:xfrm>
              <a:off x="504190" y="24129"/>
              <a:ext cx="8224520" cy="1344930"/>
            </a:xfrm>
            <a:custGeom>
              <a:avLst/>
              <a:gdLst/>
              <a:ahLst/>
              <a:cxnLst/>
              <a:rect l="l" t="t" r="r" b="b"/>
              <a:pathLst>
                <a:path w="8224520" h="1344930">
                  <a:moveTo>
                    <a:pt x="8012430" y="1343660"/>
                  </a:moveTo>
                  <a:lnTo>
                    <a:pt x="212089" y="1343660"/>
                  </a:lnTo>
                  <a:lnTo>
                    <a:pt x="223519" y="1344930"/>
                  </a:lnTo>
                  <a:lnTo>
                    <a:pt x="7999730" y="1344930"/>
                  </a:lnTo>
                  <a:lnTo>
                    <a:pt x="8012430" y="1343660"/>
                  </a:lnTo>
                  <a:close/>
                </a:path>
                <a:path w="8224520" h="1344930">
                  <a:moveTo>
                    <a:pt x="8022589" y="1270"/>
                  </a:moveTo>
                  <a:lnTo>
                    <a:pt x="199389" y="1270"/>
                  </a:lnTo>
                  <a:lnTo>
                    <a:pt x="187959" y="3810"/>
                  </a:lnTo>
                  <a:lnTo>
                    <a:pt x="176529" y="5079"/>
                  </a:lnTo>
                  <a:lnTo>
                    <a:pt x="132079" y="20320"/>
                  </a:lnTo>
                  <a:lnTo>
                    <a:pt x="91439" y="43179"/>
                  </a:lnTo>
                  <a:lnTo>
                    <a:pt x="41909" y="92710"/>
                  </a:lnTo>
                  <a:lnTo>
                    <a:pt x="24129" y="123190"/>
                  </a:lnTo>
                  <a:lnTo>
                    <a:pt x="13969" y="143510"/>
                  </a:lnTo>
                  <a:lnTo>
                    <a:pt x="10159" y="154940"/>
                  </a:lnTo>
                  <a:lnTo>
                    <a:pt x="0" y="200660"/>
                  </a:lnTo>
                  <a:lnTo>
                    <a:pt x="0" y="1132840"/>
                  </a:lnTo>
                  <a:lnTo>
                    <a:pt x="2539" y="1155700"/>
                  </a:lnTo>
                  <a:lnTo>
                    <a:pt x="10159" y="1189990"/>
                  </a:lnTo>
                  <a:lnTo>
                    <a:pt x="13969" y="1201420"/>
                  </a:lnTo>
                  <a:lnTo>
                    <a:pt x="19050" y="1211580"/>
                  </a:lnTo>
                  <a:lnTo>
                    <a:pt x="24129" y="1223010"/>
                  </a:lnTo>
                  <a:lnTo>
                    <a:pt x="49529" y="1262380"/>
                  </a:lnTo>
                  <a:lnTo>
                    <a:pt x="82550" y="1295400"/>
                  </a:lnTo>
                  <a:lnTo>
                    <a:pt x="132079" y="1324610"/>
                  </a:lnTo>
                  <a:lnTo>
                    <a:pt x="176529" y="1339850"/>
                  </a:lnTo>
                  <a:lnTo>
                    <a:pt x="187959" y="1341120"/>
                  </a:lnTo>
                  <a:lnTo>
                    <a:pt x="199389" y="1343660"/>
                  </a:lnTo>
                  <a:lnTo>
                    <a:pt x="8023859" y="1343660"/>
                  </a:lnTo>
                  <a:lnTo>
                    <a:pt x="8035289" y="1341120"/>
                  </a:lnTo>
                  <a:lnTo>
                    <a:pt x="8046719" y="1339850"/>
                  </a:lnTo>
                  <a:lnTo>
                    <a:pt x="8091169" y="1324610"/>
                  </a:lnTo>
                  <a:lnTo>
                    <a:pt x="8131809" y="1301750"/>
                  </a:lnTo>
                  <a:lnTo>
                    <a:pt x="8181339" y="1252220"/>
                  </a:lnTo>
                  <a:lnTo>
                    <a:pt x="8187689" y="1242060"/>
                  </a:lnTo>
                  <a:lnTo>
                    <a:pt x="8194039" y="1233170"/>
                  </a:lnTo>
                  <a:lnTo>
                    <a:pt x="8199119" y="1221740"/>
                  </a:lnTo>
                  <a:lnTo>
                    <a:pt x="8209280" y="1201420"/>
                  </a:lnTo>
                  <a:lnTo>
                    <a:pt x="8213089" y="1189990"/>
                  </a:lnTo>
                  <a:lnTo>
                    <a:pt x="8220709" y="1155700"/>
                  </a:lnTo>
                  <a:lnTo>
                    <a:pt x="8223250" y="1132840"/>
                  </a:lnTo>
                  <a:lnTo>
                    <a:pt x="8223250" y="1120140"/>
                  </a:lnTo>
                  <a:lnTo>
                    <a:pt x="8224519" y="1120140"/>
                  </a:lnTo>
                  <a:lnTo>
                    <a:pt x="8223250" y="224790"/>
                  </a:lnTo>
                  <a:lnTo>
                    <a:pt x="8223250" y="212090"/>
                  </a:lnTo>
                  <a:lnTo>
                    <a:pt x="8220709" y="189229"/>
                  </a:lnTo>
                  <a:lnTo>
                    <a:pt x="8213089" y="154940"/>
                  </a:lnTo>
                  <a:lnTo>
                    <a:pt x="8209280" y="143510"/>
                  </a:lnTo>
                  <a:lnTo>
                    <a:pt x="8199119" y="123190"/>
                  </a:lnTo>
                  <a:lnTo>
                    <a:pt x="8194039" y="111760"/>
                  </a:lnTo>
                  <a:lnTo>
                    <a:pt x="8158480" y="66040"/>
                  </a:lnTo>
                  <a:lnTo>
                    <a:pt x="8111489" y="30479"/>
                  </a:lnTo>
                  <a:lnTo>
                    <a:pt x="8068309" y="11429"/>
                  </a:lnTo>
                  <a:lnTo>
                    <a:pt x="8058150" y="7620"/>
                  </a:lnTo>
                  <a:lnTo>
                    <a:pt x="8046719" y="5079"/>
                  </a:lnTo>
                  <a:lnTo>
                    <a:pt x="8034019" y="3810"/>
                  </a:lnTo>
                  <a:lnTo>
                    <a:pt x="8022589" y="1270"/>
                  </a:lnTo>
                  <a:close/>
                </a:path>
                <a:path w="8224520" h="1344930">
                  <a:moveTo>
                    <a:pt x="7999730" y="0"/>
                  </a:moveTo>
                  <a:lnTo>
                    <a:pt x="223519" y="0"/>
                  </a:lnTo>
                  <a:lnTo>
                    <a:pt x="212089" y="1270"/>
                  </a:lnTo>
                  <a:lnTo>
                    <a:pt x="8011159" y="1270"/>
                  </a:lnTo>
                  <a:lnTo>
                    <a:pt x="7999730" y="0"/>
                  </a:lnTo>
                  <a:close/>
                </a:path>
              </a:pathLst>
            </a:custGeom>
            <a:solidFill>
              <a:srgbClr val="009900"/>
            </a:solidFill>
          </p:spPr>
          <p:txBody>
            <a:bodyPr wrap="square" lIns="0" tIns="0" rIns="0" bIns="0" rtlCol="0"/>
            <a:lstStyle/>
            <a:p/>
          </p:txBody>
        </p:sp>
        <p:sp>
          <p:nvSpPr>
            <p:cNvPr id="5" name="object 5"/>
            <p:cNvSpPr/>
            <p:nvPr/>
          </p:nvSpPr>
          <p:spPr>
            <a:xfrm>
              <a:off x="504190" y="24129"/>
              <a:ext cx="8224520" cy="1344930"/>
            </a:xfrm>
            <a:custGeom>
              <a:avLst/>
              <a:gdLst/>
              <a:ahLst/>
              <a:cxnLst/>
              <a:rect l="l" t="t" r="r" b="b"/>
              <a:pathLst>
                <a:path w="8224520" h="1344930">
                  <a:moveTo>
                    <a:pt x="0" y="224790"/>
                  </a:moveTo>
                  <a:lnTo>
                    <a:pt x="0" y="212090"/>
                  </a:lnTo>
                  <a:lnTo>
                    <a:pt x="0" y="200660"/>
                  </a:lnTo>
                  <a:lnTo>
                    <a:pt x="2539" y="189229"/>
                  </a:lnTo>
                  <a:lnTo>
                    <a:pt x="5079" y="177800"/>
                  </a:lnTo>
                  <a:lnTo>
                    <a:pt x="7619" y="166370"/>
                  </a:lnTo>
                  <a:lnTo>
                    <a:pt x="10159" y="154940"/>
                  </a:lnTo>
                  <a:lnTo>
                    <a:pt x="13969" y="143510"/>
                  </a:lnTo>
                  <a:lnTo>
                    <a:pt x="19050" y="133350"/>
                  </a:lnTo>
                  <a:lnTo>
                    <a:pt x="24129" y="123190"/>
                  </a:lnTo>
                  <a:lnTo>
                    <a:pt x="29209" y="111760"/>
                  </a:lnTo>
                  <a:lnTo>
                    <a:pt x="35559" y="101600"/>
                  </a:lnTo>
                  <a:lnTo>
                    <a:pt x="41909" y="92710"/>
                  </a:lnTo>
                  <a:lnTo>
                    <a:pt x="49529" y="83820"/>
                  </a:lnTo>
                  <a:lnTo>
                    <a:pt x="57150" y="74929"/>
                  </a:lnTo>
                  <a:lnTo>
                    <a:pt x="64769" y="66040"/>
                  </a:lnTo>
                  <a:lnTo>
                    <a:pt x="73659" y="58420"/>
                  </a:lnTo>
                  <a:lnTo>
                    <a:pt x="82550" y="50800"/>
                  </a:lnTo>
                  <a:lnTo>
                    <a:pt x="91439" y="43179"/>
                  </a:lnTo>
                  <a:lnTo>
                    <a:pt x="101600" y="36829"/>
                  </a:lnTo>
                  <a:lnTo>
                    <a:pt x="111759" y="30479"/>
                  </a:lnTo>
                  <a:lnTo>
                    <a:pt x="153669" y="11429"/>
                  </a:lnTo>
                  <a:lnTo>
                    <a:pt x="187959" y="3810"/>
                  </a:lnTo>
                  <a:lnTo>
                    <a:pt x="199389" y="1270"/>
                  </a:lnTo>
                  <a:lnTo>
                    <a:pt x="212089" y="1270"/>
                  </a:lnTo>
                  <a:lnTo>
                    <a:pt x="223519" y="0"/>
                  </a:lnTo>
                  <a:lnTo>
                    <a:pt x="7999730" y="0"/>
                  </a:lnTo>
                  <a:lnTo>
                    <a:pt x="8011159" y="1270"/>
                  </a:lnTo>
                  <a:lnTo>
                    <a:pt x="8022589" y="1270"/>
                  </a:lnTo>
                  <a:lnTo>
                    <a:pt x="8034019" y="3810"/>
                  </a:lnTo>
                  <a:lnTo>
                    <a:pt x="8046719" y="5079"/>
                  </a:lnTo>
                  <a:lnTo>
                    <a:pt x="8058150" y="7620"/>
                  </a:lnTo>
                  <a:lnTo>
                    <a:pt x="8068309" y="11429"/>
                  </a:lnTo>
                  <a:lnTo>
                    <a:pt x="8079739" y="15240"/>
                  </a:lnTo>
                  <a:lnTo>
                    <a:pt x="8091169" y="20320"/>
                  </a:lnTo>
                  <a:lnTo>
                    <a:pt x="8131809" y="43179"/>
                  </a:lnTo>
                  <a:lnTo>
                    <a:pt x="8149589" y="58420"/>
                  </a:lnTo>
                  <a:lnTo>
                    <a:pt x="8158480" y="66040"/>
                  </a:lnTo>
                  <a:lnTo>
                    <a:pt x="8166100" y="74929"/>
                  </a:lnTo>
                  <a:lnTo>
                    <a:pt x="8173719" y="83820"/>
                  </a:lnTo>
                  <a:lnTo>
                    <a:pt x="8181339" y="92710"/>
                  </a:lnTo>
                  <a:lnTo>
                    <a:pt x="8187689" y="101600"/>
                  </a:lnTo>
                  <a:lnTo>
                    <a:pt x="8194039" y="111760"/>
                  </a:lnTo>
                  <a:lnTo>
                    <a:pt x="8199119" y="123190"/>
                  </a:lnTo>
                  <a:lnTo>
                    <a:pt x="8204200" y="133350"/>
                  </a:lnTo>
                  <a:lnTo>
                    <a:pt x="8209280" y="143510"/>
                  </a:lnTo>
                  <a:lnTo>
                    <a:pt x="8213089" y="154940"/>
                  </a:lnTo>
                  <a:lnTo>
                    <a:pt x="8215630" y="166370"/>
                  </a:lnTo>
                  <a:lnTo>
                    <a:pt x="8218169" y="177800"/>
                  </a:lnTo>
                  <a:lnTo>
                    <a:pt x="8220709" y="189229"/>
                  </a:lnTo>
                  <a:lnTo>
                    <a:pt x="8221980" y="200660"/>
                  </a:lnTo>
                  <a:lnTo>
                    <a:pt x="8223250" y="212090"/>
                  </a:lnTo>
                  <a:lnTo>
                    <a:pt x="8223250" y="224790"/>
                  </a:lnTo>
                  <a:lnTo>
                    <a:pt x="8224519" y="1120140"/>
                  </a:lnTo>
                  <a:lnTo>
                    <a:pt x="8223250" y="1120140"/>
                  </a:lnTo>
                  <a:lnTo>
                    <a:pt x="8223250" y="1132840"/>
                  </a:lnTo>
                  <a:lnTo>
                    <a:pt x="8221980" y="1144270"/>
                  </a:lnTo>
                  <a:lnTo>
                    <a:pt x="8220709" y="1155700"/>
                  </a:lnTo>
                  <a:lnTo>
                    <a:pt x="8218169" y="1167130"/>
                  </a:lnTo>
                  <a:lnTo>
                    <a:pt x="8204200" y="1211580"/>
                  </a:lnTo>
                  <a:lnTo>
                    <a:pt x="8199119" y="1221740"/>
                  </a:lnTo>
                  <a:lnTo>
                    <a:pt x="8194039" y="1233170"/>
                  </a:lnTo>
                  <a:lnTo>
                    <a:pt x="8187689" y="1242060"/>
                  </a:lnTo>
                  <a:lnTo>
                    <a:pt x="8181339" y="1252220"/>
                  </a:lnTo>
                  <a:lnTo>
                    <a:pt x="8173719" y="1261110"/>
                  </a:lnTo>
                  <a:lnTo>
                    <a:pt x="8166100" y="1270000"/>
                  </a:lnTo>
                  <a:lnTo>
                    <a:pt x="8158480" y="1278890"/>
                  </a:lnTo>
                  <a:lnTo>
                    <a:pt x="8149589" y="1286510"/>
                  </a:lnTo>
                  <a:lnTo>
                    <a:pt x="8140700" y="1294130"/>
                  </a:lnTo>
                  <a:lnTo>
                    <a:pt x="8101330" y="1319530"/>
                  </a:lnTo>
                  <a:lnTo>
                    <a:pt x="8058150" y="1337310"/>
                  </a:lnTo>
                  <a:lnTo>
                    <a:pt x="8035289" y="1341120"/>
                  </a:lnTo>
                  <a:lnTo>
                    <a:pt x="8023859" y="1343660"/>
                  </a:lnTo>
                  <a:lnTo>
                    <a:pt x="8012430" y="1343660"/>
                  </a:lnTo>
                  <a:lnTo>
                    <a:pt x="7999730" y="1344930"/>
                  </a:lnTo>
                  <a:lnTo>
                    <a:pt x="223519" y="1344930"/>
                  </a:lnTo>
                  <a:lnTo>
                    <a:pt x="212089" y="1343660"/>
                  </a:lnTo>
                  <a:lnTo>
                    <a:pt x="199389" y="1343660"/>
                  </a:lnTo>
                  <a:lnTo>
                    <a:pt x="187959" y="1341120"/>
                  </a:lnTo>
                  <a:lnTo>
                    <a:pt x="176529" y="1339850"/>
                  </a:lnTo>
                  <a:lnTo>
                    <a:pt x="165100" y="1337310"/>
                  </a:lnTo>
                  <a:lnTo>
                    <a:pt x="121919" y="1319530"/>
                  </a:lnTo>
                  <a:lnTo>
                    <a:pt x="101600" y="1308100"/>
                  </a:lnTo>
                  <a:lnTo>
                    <a:pt x="91439" y="1301750"/>
                  </a:lnTo>
                  <a:lnTo>
                    <a:pt x="57150" y="1271270"/>
                  </a:lnTo>
                  <a:lnTo>
                    <a:pt x="29209" y="1233170"/>
                  </a:lnTo>
                  <a:lnTo>
                    <a:pt x="19050" y="1211580"/>
                  </a:lnTo>
                  <a:lnTo>
                    <a:pt x="13969" y="1201420"/>
                  </a:lnTo>
                  <a:lnTo>
                    <a:pt x="10159" y="1189990"/>
                  </a:lnTo>
                  <a:lnTo>
                    <a:pt x="7619" y="1178560"/>
                  </a:lnTo>
                  <a:lnTo>
                    <a:pt x="5079" y="1167130"/>
                  </a:lnTo>
                  <a:lnTo>
                    <a:pt x="2539" y="1155700"/>
                  </a:lnTo>
                  <a:lnTo>
                    <a:pt x="1269" y="1144270"/>
                  </a:lnTo>
                  <a:lnTo>
                    <a:pt x="0" y="1132840"/>
                  </a:lnTo>
                  <a:lnTo>
                    <a:pt x="0" y="1121410"/>
                  </a:lnTo>
                  <a:lnTo>
                    <a:pt x="0" y="224790"/>
                  </a:lnTo>
                  <a:close/>
                </a:path>
              </a:pathLst>
            </a:custGeom>
            <a:ln w="25518">
              <a:solidFill>
                <a:srgbClr val="FFFFFF"/>
              </a:solidFill>
            </a:ln>
          </p:spPr>
          <p:txBody>
            <a:bodyPr wrap="square" lIns="0" tIns="0" rIns="0" bIns="0" rtlCol="0"/>
            <a:lstStyle/>
            <a:p/>
          </p:txBody>
        </p:sp>
        <p:sp>
          <p:nvSpPr>
            <p:cNvPr id="6" name="object 6"/>
            <p:cNvSpPr/>
            <p:nvPr/>
          </p:nvSpPr>
          <p:spPr>
            <a:xfrm>
              <a:off x="491426" y="11378"/>
              <a:ext cx="8250555" cy="1370965"/>
            </a:xfrm>
            <a:custGeom>
              <a:avLst/>
              <a:gdLst/>
              <a:ahLst/>
              <a:cxnLst/>
              <a:rect l="l" t="t" r="r" b="b"/>
              <a:pathLst>
                <a:path w="8250555" h="137096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70965">
                  <a:moveTo>
                    <a:pt x="8250034" y="1357680"/>
                  </a:moveTo>
                  <a:lnTo>
                    <a:pt x="8246300" y="1348663"/>
                  </a:lnTo>
                  <a:lnTo>
                    <a:pt x="8237283" y="1344930"/>
                  </a:lnTo>
                  <a:lnTo>
                    <a:pt x="8228254" y="1348663"/>
                  </a:lnTo>
                  <a:lnTo>
                    <a:pt x="8224520" y="1357680"/>
                  </a:lnTo>
                  <a:lnTo>
                    <a:pt x="8228254" y="1366710"/>
                  </a:lnTo>
                  <a:lnTo>
                    <a:pt x="8237283" y="1370444"/>
                  </a:lnTo>
                  <a:lnTo>
                    <a:pt x="8246300" y="1366710"/>
                  </a:lnTo>
                  <a:lnTo>
                    <a:pt x="8250034" y="135768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1033780" y="56007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2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25">
                <a:solidFill>
                  <a:srgbClr val="FFFFFF"/>
                </a:solidFill>
                <a:latin typeface="Calibri" panose="020F0502020204030204"/>
                <a:cs typeface="Calibri" panose="020F0502020204030204"/>
              </a:rPr>
              <a:t> </a:t>
            </a:r>
            <a:r>
              <a:rPr lang="el-GR" sz="2600" b="0" i="1" u="none" spc="-25" dirty="0" smtClean="0">
                <a:solidFill>
                  <a:srgbClr val="FFFFFF"/>
                </a:solidFill>
                <a:latin typeface="Calibri" panose="020F0502020204030204"/>
                <a:cs typeface="Calibri" panose="020F0502020204030204"/>
              </a:rPr>
              <a:t> Πίεσης </a:t>
            </a:r>
            <a:br>
              <a:rPr lang="el-GR" sz="2600" b="0" i="1" u="none" spc="-25" dirty="0" smtClean="0">
                <a:solidFill>
                  <a:srgbClr val="FFFFFF"/>
                </a:solidFill>
                <a:latin typeface="Calibri" panose="020F0502020204030204"/>
                <a:cs typeface="Calibri" panose="020F0502020204030204"/>
              </a:rPr>
            </a:br>
            <a:r>
              <a:rPr sz="2600" b="0" i="1" u="none" smtClean="0">
                <a:solidFill>
                  <a:srgbClr val="FFFFFF"/>
                </a:solidFill>
                <a:latin typeface="Calibri" panose="020F0502020204030204"/>
                <a:cs typeface="Calibri" panose="020F0502020204030204"/>
              </a:rPr>
              <a:t>Τύπου</a:t>
            </a:r>
            <a:r>
              <a:rPr sz="2600" b="0" i="1" u="none" spc="-30" smtClean="0">
                <a:solidFill>
                  <a:srgbClr val="FFFFFF"/>
                </a:solidFill>
                <a:latin typeface="Calibri" panose="020F0502020204030204"/>
                <a:cs typeface="Calibri" panose="020F0502020204030204"/>
              </a:rPr>
              <a:t> </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81659" y="1817370"/>
            <a:ext cx="8041640" cy="4349909"/>
          </a:xfrm>
          <a:prstGeom prst="rect">
            <a:avLst/>
          </a:prstGeom>
        </p:spPr>
        <p:txBody>
          <a:bodyPr vert="horz" wrap="square" lIns="0" tIns="12700" rIns="0" bIns="0" rtlCol="0">
            <a:spAutoFit/>
          </a:bodyPr>
          <a:lstStyle/>
          <a:p>
            <a:pPr marR="120015" algn="ctr">
              <a:lnSpc>
                <a:spcPct val="100000"/>
              </a:lnSpc>
              <a:spcBef>
                <a:spcPts val="100"/>
              </a:spcBef>
            </a:pPr>
            <a:r>
              <a:rPr sz="2400" b="1" spc="-10">
                <a:solidFill>
                  <a:srgbClr val="990000"/>
                </a:solidFill>
                <a:latin typeface="Arial" panose="020B0604020202020204"/>
                <a:cs typeface="Arial" panose="020B0604020202020204"/>
              </a:rPr>
              <a:t>ΛΕΙΤΟΥΡΓΙΑ</a:t>
            </a:r>
            <a:r>
              <a:rPr sz="2400" b="1" spc="-155">
                <a:solidFill>
                  <a:srgbClr val="990000"/>
                </a:solidFill>
                <a:latin typeface="Arial" panose="020B0604020202020204"/>
                <a:cs typeface="Arial" panose="020B0604020202020204"/>
              </a:rPr>
              <a:t> </a:t>
            </a:r>
            <a:r>
              <a:rPr sz="2400" b="1" spc="-10" smtClean="0">
                <a:solidFill>
                  <a:srgbClr val="990000"/>
                </a:solidFill>
                <a:latin typeface="Arial" panose="020B0604020202020204"/>
                <a:cs typeface="Arial" panose="020B0604020202020204"/>
              </a:rPr>
              <a:t>ΑΝΤΛΙΑΣ</a:t>
            </a:r>
            <a:endParaRPr lang="el-GR" sz="2400" b="1" spc="-10" dirty="0">
              <a:solidFill>
                <a:srgbClr val="990000"/>
              </a:solidFill>
              <a:latin typeface="Arial" panose="020B0604020202020204"/>
              <a:cs typeface="Arial" panose="020B0604020202020204"/>
            </a:endParaRPr>
          </a:p>
          <a:p>
            <a:pPr marR="120015" algn="ctr">
              <a:lnSpc>
                <a:spcPct val="100000"/>
              </a:lnSpc>
              <a:spcBef>
                <a:spcPts val="100"/>
              </a:spcBef>
            </a:pPr>
            <a:r>
              <a:rPr sz="2200" b="1" smtClean="0">
                <a:solidFill>
                  <a:srgbClr val="000099"/>
                </a:solidFill>
                <a:latin typeface="Arial" panose="020B0604020202020204"/>
                <a:cs typeface="Arial" panose="020B0604020202020204"/>
              </a:rPr>
              <a:t>ΦΑΣΗ</a:t>
            </a:r>
            <a:r>
              <a:rPr sz="2200" b="1" spc="-60" smtClean="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1:</a:t>
            </a:r>
            <a:r>
              <a:rPr sz="2200" b="1" spc="-130" dirty="0">
                <a:solidFill>
                  <a:srgbClr val="000099"/>
                </a:solidFill>
                <a:latin typeface="Arial" panose="020B0604020202020204"/>
                <a:cs typeface="Arial" panose="020B0604020202020204"/>
              </a:rPr>
              <a:t> </a:t>
            </a:r>
            <a:r>
              <a:rPr sz="2200" b="1" spc="-20" dirty="0">
                <a:solidFill>
                  <a:srgbClr val="000099"/>
                </a:solidFill>
                <a:latin typeface="Arial" panose="020B0604020202020204"/>
                <a:cs typeface="Arial" panose="020B0604020202020204"/>
              </a:rPr>
              <a:t>ΑΕΡΓΗ</a:t>
            </a:r>
            <a:endParaRPr sz="2200">
              <a:latin typeface="Arial" panose="020B0604020202020204"/>
              <a:cs typeface="Arial" panose="020B0604020202020204"/>
            </a:endParaRPr>
          </a:p>
          <a:p>
            <a:pPr marL="12700" marR="172085">
              <a:lnSpc>
                <a:spcPts val="2460"/>
              </a:lnSpc>
              <a:spcBef>
                <a:spcPts val="140"/>
              </a:spcBef>
            </a:pPr>
            <a:r>
              <a:rPr sz="2200" b="1" spc="-10" dirty="0">
                <a:latin typeface="Arial" panose="020B0604020202020204"/>
                <a:cs typeface="Arial" panose="020B0604020202020204"/>
              </a:rPr>
              <a:t>-</a:t>
            </a:r>
            <a:r>
              <a:rPr sz="2200" b="1" spc="-25" dirty="0">
                <a:latin typeface="Arial" panose="020B0604020202020204"/>
                <a:cs typeface="Arial" panose="020B0604020202020204"/>
              </a:rPr>
              <a:t>ΕΜΒΟΛΟ</a:t>
            </a:r>
            <a:r>
              <a:rPr sz="2200" b="1" spc="-140" dirty="0">
                <a:latin typeface="Arial" panose="020B0604020202020204"/>
                <a:cs typeface="Arial" panose="020B0604020202020204"/>
              </a:rPr>
              <a:t> </a:t>
            </a:r>
            <a:r>
              <a:rPr sz="2200" b="1" dirty="0">
                <a:latin typeface="Arial" panose="020B0604020202020204"/>
                <a:cs typeface="Arial" panose="020B0604020202020204"/>
              </a:rPr>
              <a:t>ΑΕΡΓΟ</a:t>
            </a:r>
            <a:r>
              <a:rPr sz="2200" b="1" spc="-75" dirty="0">
                <a:latin typeface="Arial" panose="020B0604020202020204"/>
                <a:cs typeface="Arial" panose="020B0604020202020204"/>
              </a:rPr>
              <a:t> </a:t>
            </a:r>
            <a:r>
              <a:rPr sz="2200" b="1" spc="-10" dirty="0">
                <a:latin typeface="Arial" panose="020B0604020202020204"/>
                <a:cs typeface="Arial" panose="020B0604020202020204"/>
              </a:rPr>
              <a:t>-</a:t>
            </a:r>
            <a:r>
              <a:rPr sz="2200" b="1" dirty="0">
                <a:latin typeface="Arial" panose="020B0604020202020204"/>
                <a:cs typeface="Arial" panose="020B0604020202020204"/>
              </a:rPr>
              <a:t>ΜΟΧΛΟΣ</a:t>
            </a:r>
            <a:r>
              <a:rPr sz="2200" b="1" spc="-60" dirty="0">
                <a:latin typeface="Arial" panose="020B0604020202020204"/>
                <a:cs typeface="Arial" panose="020B0604020202020204"/>
              </a:rPr>
              <a:t> </a:t>
            </a:r>
            <a:r>
              <a:rPr sz="2200" b="1" dirty="0">
                <a:latin typeface="Arial" panose="020B0604020202020204"/>
                <a:cs typeface="Arial" panose="020B0604020202020204"/>
              </a:rPr>
              <a:t>ΒΑΛΒΙΔΟΣ</a:t>
            </a:r>
            <a:r>
              <a:rPr sz="2200" b="1" spc="-60" dirty="0">
                <a:latin typeface="Arial" panose="020B0604020202020204"/>
                <a:cs typeface="Arial" panose="020B0604020202020204"/>
              </a:rPr>
              <a:t> </a:t>
            </a:r>
            <a:r>
              <a:rPr sz="2200" b="1" dirty="0">
                <a:latin typeface="Arial" panose="020B0604020202020204"/>
                <a:cs typeface="Arial" panose="020B0604020202020204"/>
              </a:rPr>
              <a:t>ΕΙΣΑΓΩΓΗΣ</a:t>
            </a:r>
            <a:r>
              <a:rPr sz="2200" b="1" spc="-60" dirty="0">
                <a:latin typeface="Arial" panose="020B0604020202020204"/>
                <a:cs typeface="Arial" panose="020B0604020202020204"/>
              </a:rPr>
              <a:t> </a:t>
            </a:r>
            <a:r>
              <a:rPr sz="2200" b="1" spc="-10" dirty="0">
                <a:latin typeface="Arial" panose="020B0604020202020204"/>
                <a:cs typeface="Arial" panose="020B0604020202020204"/>
              </a:rPr>
              <a:t>ΠΑΝΩ, </a:t>
            </a:r>
            <a:r>
              <a:rPr sz="2200" b="1" dirty="0">
                <a:latin typeface="Arial" panose="020B0604020202020204"/>
                <a:cs typeface="Arial" panose="020B0604020202020204"/>
              </a:rPr>
              <a:t>ΒΑΛΒΙΔΑ</a:t>
            </a:r>
            <a:r>
              <a:rPr sz="2200" b="1" spc="-45" dirty="0">
                <a:latin typeface="Arial" panose="020B0604020202020204"/>
                <a:cs typeface="Arial" panose="020B0604020202020204"/>
              </a:rPr>
              <a:t> </a:t>
            </a:r>
            <a:r>
              <a:rPr sz="2200" b="1" dirty="0">
                <a:latin typeface="Arial" panose="020B0604020202020204"/>
                <a:cs typeface="Arial" panose="020B0604020202020204"/>
              </a:rPr>
              <a:t>ΕΙΣΑΓΩΓΗΣ</a:t>
            </a:r>
            <a:r>
              <a:rPr sz="2200" b="1" spc="-110" dirty="0">
                <a:latin typeface="Arial" panose="020B0604020202020204"/>
                <a:cs typeface="Arial" panose="020B0604020202020204"/>
              </a:rPr>
              <a:t> </a:t>
            </a:r>
            <a:r>
              <a:rPr sz="2200" b="1" dirty="0">
                <a:latin typeface="Arial" panose="020B0604020202020204"/>
                <a:cs typeface="Arial" panose="020B0604020202020204"/>
              </a:rPr>
              <a:t>ΑΝΟΙΧΤΗ.</a:t>
            </a:r>
            <a:r>
              <a:rPr sz="2200" b="1" spc="-30" dirty="0">
                <a:latin typeface="Arial" panose="020B0604020202020204"/>
                <a:cs typeface="Arial" panose="020B0604020202020204"/>
              </a:rPr>
              <a:t> </a:t>
            </a:r>
            <a:r>
              <a:rPr sz="2200" b="1" dirty="0">
                <a:latin typeface="Arial" panose="020B0604020202020204"/>
                <a:cs typeface="Arial" panose="020B0604020202020204"/>
              </a:rPr>
              <a:t>Ο</a:t>
            </a:r>
            <a:r>
              <a:rPr sz="2200" b="1" spc="-35" dirty="0">
                <a:latin typeface="Arial" panose="020B0604020202020204"/>
                <a:cs typeface="Arial" panose="020B0604020202020204"/>
              </a:rPr>
              <a:t> </a:t>
            </a:r>
            <a:r>
              <a:rPr sz="2200" b="1" dirty="0">
                <a:latin typeface="Arial" panose="020B0604020202020204"/>
                <a:cs typeface="Arial" panose="020B0604020202020204"/>
              </a:rPr>
              <a:t>ΧΩΡΟΣ</a:t>
            </a:r>
            <a:r>
              <a:rPr sz="2200" b="1" spc="-110" dirty="0">
                <a:latin typeface="Arial" panose="020B0604020202020204"/>
                <a:cs typeface="Arial" panose="020B0604020202020204"/>
              </a:rPr>
              <a:t> </a:t>
            </a:r>
            <a:r>
              <a:rPr sz="2200" b="1" dirty="0">
                <a:latin typeface="Arial" panose="020B0604020202020204"/>
                <a:cs typeface="Arial" panose="020B0604020202020204"/>
              </a:rPr>
              <a:t>ΑΝΩ</a:t>
            </a:r>
            <a:r>
              <a:rPr sz="2200" b="1" spc="-35" dirty="0">
                <a:latin typeface="Arial" panose="020B0604020202020204"/>
                <a:cs typeface="Arial" panose="020B0604020202020204"/>
              </a:rPr>
              <a:t> </a:t>
            </a:r>
            <a:r>
              <a:rPr sz="2200" b="1" spc="-25" dirty="0">
                <a:latin typeface="Arial" panose="020B0604020202020204"/>
                <a:cs typeface="Arial" panose="020B0604020202020204"/>
              </a:rPr>
              <a:t>ΤΟΥ </a:t>
            </a:r>
            <a:r>
              <a:rPr sz="2200" b="1" spc="-20" dirty="0">
                <a:latin typeface="Arial" panose="020B0604020202020204"/>
                <a:cs typeface="Arial" panose="020B0604020202020204"/>
              </a:rPr>
              <a:t>ΕΜΒΟΛΟΥ</a:t>
            </a:r>
            <a:r>
              <a:rPr sz="2200" b="1" spc="-100" dirty="0">
                <a:latin typeface="Arial" panose="020B0604020202020204"/>
                <a:cs typeface="Arial" panose="020B0604020202020204"/>
              </a:rPr>
              <a:t> </a:t>
            </a:r>
            <a:r>
              <a:rPr sz="2200" b="1" spc="-25" dirty="0">
                <a:latin typeface="Arial" panose="020B0604020202020204"/>
                <a:cs typeface="Arial" panose="020B0604020202020204"/>
              </a:rPr>
              <a:t>ΓΕΜΑΤΟΣ</a:t>
            </a:r>
            <a:r>
              <a:rPr sz="2200" b="1" spc="-105" dirty="0">
                <a:latin typeface="Arial" panose="020B0604020202020204"/>
                <a:cs typeface="Arial" panose="020B0604020202020204"/>
              </a:rPr>
              <a:t> </a:t>
            </a:r>
            <a:r>
              <a:rPr sz="2200" b="1" spc="-20" dirty="0">
                <a:latin typeface="Arial" panose="020B0604020202020204"/>
                <a:cs typeface="Arial" panose="020B0604020202020204"/>
              </a:rPr>
              <a:t>ΚΑΥΣΙΜΟ</a:t>
            </a:r>
            <a:r>
              <a:rPr sz="2200" b="1" spc="-110" dirty="0">
                <a:latin typeface="Arial" panose="020B0604020202020204"/>
                <a:cs typeface="Arial" panose="020B0604020202020204"/>
              </a:rPr>
              <a:t> </a:t>
            </a:r>
            <a:r>
              <a:rPr sz="2200" b="1" dirty="0">
                <a:latin typeface="Arial" panose="020B0604020202020204"/>
                <a:cs typeface="Arial" panose="020B0604020202020204"/>
              </a:rPr>
              <a:t>-ΜΟΧΛΟΣ</a:t>
            </a:r>
            <a:r>
              <a:rPr sz="2200" b="1" spc="-95" dirty="0">
                <a:latin typeface="Arial" panose="020B0604020202020204"/>
                <a:cs typeface="Arial" panose="020B0604020202020204"/>
              </a:rPr>
              <a:t> </a:t>
            </a:r>
            <a:r>
              <a:rPr sz="2200" b="1" spc="-10">
                <a:latin typeface="Arial" panose="020B0604020202020204"/>
                <a:cs typeface="Arial" panose="020B0604020202020204"/>
              </a:rPr>
              <a:t>ΒΑΛΒΙΔΟΣ </a:t>
            </a:r>
            <a:r>
              <a:rPr sz="2200" b="1" spc="-10" smtClean="0">
                <a:latin typeface="Arial" panose="020B0604020202020204"/>
                <a:cs typeface="Arial" panose="020B0604020202020204"/>
              </a:rPr>
              <a:t>ΕΠΙΣΤΡΟ</a:t>
            </a:r>
            <a:r>
              <a:rPr sz="2200" b="1" smtClean="0">
                <a:latin typeface="Arial" panose="020B0604020202020204"/>
                <a:cs typeface="Arial" panose="020B0604020202020204"/>
              </a:rPr>
              <a:t>ΦΩΝ</a:t>
            </a:r>
            <a:r>
              <a:rPr sz="2200" b="1" spc="-55" smtClean="0">
                <a:latin typeface="Arial" panose="020B0604020202020204"/>
                <a:cs typeface="Arial" panose="020B0604020202020204"/>
              </a:rPr>
              <a:t> </a:t>
            </a:r>
            <a:r>
              <a:rPr sz="2200" b="1" spc="-25" dirty="0">
                <a:latin typeface="Arial" panose="020B0604020202020204"/>
                <a:cs typeface="Arial" panose="020B0604020202020204"/>
              </a:rPr>
              <a:t>ΚΑΤΩ.</a:t>
            </a:r>
            <a:r>
              <a:rPr sz="2200" b="1" spc="-45"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50" dirty="0">
                <a:latin typeface="Arial" panose="020B0604020202020204"/>
                <a:cs typeface="Arial" panose="020B0604020202020204"/>
              </a:rPr>
              <a:t> </a:t>
            </a:r>
            <a:r>
              <a:rPr sz="2200" b="1" dirty="0">
                <a:latin typeface="Arial" panose="020B0604020202020204"/>
                <a:cs typeface="Arial" panose="020B0604020202020204"/>
              </a:rPr>
              <a:t>ΕΞΑΓΩΓΗΣ</a:t>
            </a:r>
            <a:r>
              <a:rPr sz="2200" b="1" spc="-40" dirty="0">
                <a:latin typeface="Arial" panose="020B0604020202020204"/>
                <a:cs typeface="Arial" panose="020B0604020202020204"/>
              </a:rPr>
              <a:t> </a:t>
            </a:r>
            <a:r>
              <a:rPr sz="2200" b="1" spc="-10" dirty="0">
                <a:latin typeface="Arial" panose="020B0604020202020204"/>
                <a:cs typeface="Arial" panose="020B0604020202020204"/>
              </a:rPr>
              <a:t>ΚΛΕΙΣΤΗ.</a:t>
            </a:r>
            <a:endParaRPr sz="2200">
              <a:latin typeface="Arial" panose="020B0604020202020204"/>
              <a:cs typeface="Arial" panose="020B0604020202020204"/>
            </a:endParaRPr>
          </a:p>
          <a:p>
            <a:pPr marR="184150" algn="ctr">
              <a:lnSpc>
                <a:spcPts val="2550"/>
              </a:lnSpc>
              <a:spcBef>
                <a:spcPts val="1340"/>
              </a:spcBef>
            </a:pPr>
            <a:r>
              <a:rPr sz="2200" b="1" dirty="0">
                <a:solidFill>
                  <a:srgbClr val="0000CC"/>
                </a:solidFill>
                <a:latin typeface="Arial" panose="020B0604020202020204"/>
                <a:cs typeface="Arial" panose="020B0604020202020204"/>
              </a:rPr>
              <a:t>ΦΑΣΗ</a:t>
            </a:r>
            <a:r>
              <a:rPr sz="2200" b="1" spc="-6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2:</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ΕΝΑΡΞΗ</a:t>
            </a:r>
            <a:r>
              <a:rPr sz="2200" b="1" spc="-5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ΕΓΧΥΣΗΣ</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065" marR="274320" algn="ctr">
              <a:lnSpc>
                <a:spcPts val="2460"/>
              </a:lnSpc>
              <a:spcBef>
                <a:spcPts val="140"/>
              </a:spcBef>
            </a:pPr>
            <a:r>
              <a:rPr sz="2200" b="1" spc="-10" dirty="0">
                <a:latin typeface="Arial" panose="020B0604020202020204"/>
                <a:cs typeface="Arial" panose="020B0604020202020204"/>
              </a:rPr>
              <a:t>-</a:t>
            </a:r>
            <a:r>
              <a:rPr sz="2200" b="1" spc="-25" dirty="0">
                <a:latin typeface="Arial" panose="020B0604020202020204"/>
                <a:cs typeface="Arial" panose="020B0604020202020204"/>
              </a:rPr>
              <a:t>ΕΜΒΟΛΟ</a:t>
            </a:r>
            <a:r>
              <a:rPr sz="2200" b="1" spc="-140" dirty="0">
                <a:latin typeface="Arial" panose="020B0604020202020204"/>
                <a:cs typeface="Arial" panose="020B0604020202020204"/>
              </a:rPr>
              <a:t> </a:t>
            </a:r>
            <a:r>
              <a:rPr sz="2200" b="1" spc="-10" dirty="0">
                <a:latin typeface="Arial" panose="020B0604020202020204"/>
                <a:cs typeface="Arial" panose="020B0604020202020204"/>
              </a:rPr>
              <a:t>ΑΝΥΨΩΝΕΤΑΙ.</a:t>
            </a:r>
            <a:r>
              <a:rPr sz="2200" b="1" spc="-120" dirty="0">
                <a:latin typeface="Arial" panose="020B0604020202020204"/>
                <a:cs typeface="Arial" panose="020B0604020202020204"/>
              </a:rPr>
              <a:t> </a:t>
            </a:r>
            <a:r>
              <a:rPr sz="2200" b="1" dirty="0">
                <a:latin typeface="Arial" panose="020B0604020202020204"/>
                <a:cs typeface="Arial" panose="020B0604020202020204"/>
              </a:rPr>
              <a:t>ΜΟΧΛΟΣ</a:t>
            </a:r>
            <a:r>
              <a:rPr sz="2200" b="1" spc="-90" dirty="0">
                <a:latin typeface="Arial" panose="020B0604020202020204"/>
                <a:cs typeface="Arial" panose="020B0604020202020204"/>
              </a:rPr>
              <a:t> </a:t>
            </a:r>
            <a:r>
              <a:rPr sz="2200" b="1" dirty="0">
                <a:latin typeface="Arial" panose="020B0604020202020204"/>
                <a:cs typeface="Arial" panose="020B0604020202020204"/>
              </a:rPr>
              <a:t>ΒΑΛΒΙΔΟΣ</a:t>
            </a:r>
            <a:r>
              <a:rPr sz="2200" b="1" spc="-90" dirty="0">
                <a:latin typeface="Arial" panose="020B0604020202020204"/>
                <a:cs typeface="Arial" panose="020B0604020202020204"/>
              </a:rPr>
              <a:t> </a:t>
            </a:r>
            <a:r>
              <a:rPr sz="2200" b="1" spc="-10" dirty="0">
                <a:latin typeface="Arial" panose="020B0604020202020204"/>
                <a:cs typeface="Arial" panose="020B0604020202020204"/>
              </a:rPr>
              <a:t>ΕΙΣΑΓΩΓΗΣ </a:t>
            </a:r>
            <a:r>
              <a:rPr sz="2200" b="1" spc="-25" dirty="0">
                <a:latin typeface="Arial" panose="020B0604020202020204"/>
                <a:cs typeface="Arial" panose="020B0604020202020204"/>
              </a:rPr>
              <a:t>ΚΑΤΩ,</a:t>
            </a:r>
            <a:r>
              <a:rPr sz="2200" b="1" spc="-70"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55" dirty="0">
                <a:latin typeface="Arial" panose="020B0604020202020204"/>
                <a:cs typeface="Arial" panose="020B0604020202020204"/>
              </a:rPr>
              <a:t> </a:t>
            </a:r>
            <a:r>
              <a:rPr sz="2200" b="1" dirty="0">
                <a:latin typeface="Arial" panose="020B0604020202020204"/>
                <a:cs typeface="Arial" panose="020B0604020202020204"/>
              </a:rPr>
              <a:t>ΚΛΕΙΣΤΗ.</a:t>
            </a:r>
            <a:r>
              <a:rPr sz="2200" b="1" spc="-50" dirty="0">
                <a:latin typeface="Arial" panose="020B0604020202020204"/>
                <a:cs typeface="Arial" panose="020B0604020202020204"/>
              </a:rPr>
              <a:t> </a:t>
            </a:r>
            <a:r>
              <a:rPr sz="2200" b="1" spc="-10" dirty="0">
                <a:latin typeface="Arial" panose="020B0604020202020204"/>
                <a:cs typeface="Arial" panose="020B0604020202020204"/>
              </a:rPr>
              <a:t>-</a:t>
            </a:r>
            <a:r>
              <a:rPr sz="2200" b="1" dirty="0">
                <a:latin typeface="Arial" panose="020B0604020202020204"/>
                <a:cs typeface="Arial" panose="020B0604020202020204"/>
              </a:rPr>
              <a:t>ΕΝΑΡΞΗ</a:t>
            </a:r>
            <a:r>
              <a:rPr sz="2200" b="1" spc="-55" dirty="0">
                <a:latin typeface="Arial" panose="020B0604020202020204"/>
                <a:cs typeface="Arial" panose="020B0604020202020204"/>
              </a:rPr>
              <a:t> </a:t>
            </a:r>
            <a:r>
              <a:rPr sz="2200" b="1" dirty="0">
                <a:latin typeface="Arial" panose="020B0604020202020204"/>
                <a:cs typeface="Arial" panose="020B0604020202020204"/>
              </a:rPr>
              <a:t>ΕΓΧΥΣΗΣ</a:t>
            </a:r>
            <a:r>
              <a:rPr sz="2200" b="1" spc="-55" dirty="0">
                <a:latin typeface="Arial" panose="020B0604020202020204"/>
                <a:cs typeface="Arial" panose="020B0604020202020204"/>
              </a:rPr>
              <a:t> </a:t>
            </a:r>
            <a:r>
              <a:rPr sz="2200" b="1" spc="-10" dirty="0">
                <a:latin typeface="Arial" panose="020B0604020202020204"/>
                <a:cs typeface="Arial" panose="020B0604020202020204"/>
              </a:rPr>
              <a:t>ΚΑΥΣΙΜΟΥ</a:t>
            </a:r>
            <a:endParaRPr sz="2200">
              <a:latin typeface="Arial" panose="020B0604020202020204"/>
              <a:cs typeface="Arial" panose="020B0604020202020204"/>
            </a:endParaRPr>
          </a:p>
          <a:p>
            <a:pPr marL="2265045">
              <a:lnSpc>
                <a:spcPts val="2550"/>
              </a:lnSpc>
              <a:spcBef>
                <a:spcPts val="1350"/>
              </a:spcBef>
            </a:pPr>
            <a:r>
              <a:rPr sz="2200" b="1" dirty="0">
                <a:solidFill>
                  <a:srgbClr val="000099"/>
                </a:solidFill>
                <a:latin typeface="Arial" panose="020B0604020202020204"/>
                <a:cs typeface="Arial" panose="020B0604020202020204"/>
              </a:rPr>
              <a:t>ΦΑΣΗ</a:t>
            </a:r>
            <a:r>
              <a:rPr sz="2200" b="1" spc="-75" dirty="0">
                <a:solidFill>
                  <a:srgbClr val="000099"/>
                </a:solidFill>
                <a:latin typeface="Arial" panose="020B0604020202020204"/>
                <a:cs typeface="Arial" panose="020B0604020202020204"/>
              </a:rPr>
              <a:t> </a:t>
            </a:r>
            <a:r>
              <a:rPr sz="2200" b="1" dirty="0">
                <a:solidFill>
                  <a:srgbClr val="000099"/>
                </a:solidFill>
                <a:latin typeface="Arial" panose="020B0604020202020204"/>
                <a:cs typeface="Arial" panose="020B0604020202020204"/>
              </a:rPr>
              <a:t>3:</a:t>
            </a:r>
            <a:r>
              <a:rPr sz="2200" b="1" spc="-60" dirty="0">
                <a:solidFill>
                  <a:srgbClr val="000099"/>
                </a:solidFill>
                <a:latin typeface="Arial" panose="020B0604020202020204"/>
                <a:cs typeface="Arial" panose="020B0604020202020204"/>
              </a:rPr>
              <a:t> </a:t>
            </a:r>
            <a:r>
              <a:rPr sz="2200" b="1" spc="-20" dirty="0">
                <a:solidFill>
                  <a:srgbClr val="000099"/>
                </a:solidFill>
                <a:latin typeface="Arial" panose="020B0604020202020204"/>
                <a:cs typeface="Arial" panose="020B0604020202020204"/>
              </a:rPr>
              <a:t>ΠΕΡΑΣ</a:t>
            </a:r>
            <a:r>
              <a:rPr sz="2200" b="1" spc="-60" dirty="0">
                <a:solidFill>
                  <a:srgbClr val="000099"/>
                </a:solidFill>
                <a:latin typeface="Arial" panose="020B0604020202020204"/>
                <a:cs typeface="Arial" panose="020B0604020202020204"/>
              </a:rPr>
              <a:t> </a:t>
            </a:r>
            <a:r>
              <a:rPr sz="2200" b="1" spc="-10" dirty="0">
                <a:solidFill>
                  <a:srgbClr val="000099"/>
                </a:solidFill>
                <a:latin typeface="Arial" panose="020B0604020202020204"/>
                <a:cs typeface="Arial" panose="020B0604020202020204"/>
              </a:rPr>
              <a:t>ΕΓΧΥΣΗΣ</a:t>
            </a:r>
            <a:r>
              <a:rPr sz="2200" b="1" spc="-10" dirty="0">
                <a:latin typeface="Arial" panose="020B0604020202020204"/>
                <a:cs typeface="Arial" panose="020B0604020202020204"/>
              </a:rPr>
              <a:t>:</a:t>
            </a:r>
            <a:endParaRPr sz="2200">
              <a:latin typeface="Arial" panose="020B0604020202020204"/>
              <a:cs typeface="Arial" panose="020B0604020202020204"/>
            </a:endParaRPr>
          </a:p>
          <a:p>
            <a:pPr marL="12700" marR="5080">
              <a:lnSpc>
                <a:spcPts val="2460"/>
              </a:lnSpc>
              <a:spcBef>
                <a:spcPts val="140"/>
              </a:spcBef>
            </a:pPr>
            <a:r>
              <a:rPr sz="2200" b="1" spc="-10" dirty="0">
                <a:latin typeface="Arial" panose="020B0604020202020204"/>
                <a:cs typeface="Arial" panose="020B0604020202020204"/>
              </a:rPr>
              <a:t>-ΕΜΒΟΛΟ</a:t>
            </a:r>
            <a:r>
              <a:rPr sz="2200" b="1" spc="-90" dirty="0">
                <a:latin typeface="Arial" panose="020B0604020202020204"/>
                <a:cs typeface="Arial" panose="020B0604020202020204"/>
              </a:rPr>
              <a:t> </a:t>
            </a:r>
            <a:r>
              <a:rPr sz="2200" b="1" dirty="0">
                <a:latin typeface="Arial" panose="020B0604020202020204"/>
                <a:cs typeface="Arial" panose="020B0604020202020204"/>
              </a:rPr>
              <a:t>ΣΥΝΕΧΙΖΕΙ</a:t>
            </a:r>
            <a:r>
              <a:rPr sz="2200" b="1" spc="-70" dirty="0">
                <a:latin typeface="Arial" panose="020B0604020202020204"/>
                <a:cs typeface="Arial" panose="020B0604020202020204"/>
              </a:rPr>
              <a:t> </a:t>
            </a:r>
            <a:r>
              <a:rPr sz="2200" b="1" dirty="0">
                <a:latin typeface="Arial" panose="020B0604020202020204"/>
                <a:cs typeface="Arial" panose="020B0604020202020204"/>
              </a:rPr>
              <a:t>ΝΑ</a:t>
            </a:r>
            <a:r>
              <a:rPr sz="2200" b="1" spc="-150" dirty="0">
                <a:latin typeface="Arial" panose="020B0604020202020204"/>
                <a:cs typeface="Arial" panose="020B0604020202020204"/>
              </a:rPr>
              <a:t> </a:t>
            </a:r>
            <a:r>
              <a:rPr sz="2200" b="1" dirty="0">
                <a:latin typeface="Arial" panose="020B0604020202020204"/>
                <a:cs typeface="Arial" panose="020B0604020202020204"/>
              </a:rPr>
              <a:t>ΑΝΕΒΑΙΝΕΙ.</a:t>
            </a:r>
            <a:r>
              <a:rPr sz="2200" b="1" spc="-60" dirty="0">
                <a:latin typeface="Arial" panose="020B0604020202020204"/>
                <a:cs typeface="Arial" panose="020B0604020202020204"/>
              </a:rPr>
              <a:t> </a:t>
            </a:r>
            <a:r>
              <a:rPr sz="2200" b="1" dirty="0">
                <a:latin typeface="Arial" panose="020B0604020202020204"/>
                <a:cs typeface="Arial" panose="020B0604020202020204"/>
              </a:rPr>
              <a:t>ΜΟΧΛΟΣ</a:t>
            </a:r>
            <a:r>
              <a:rPr sz="2200" b="1" spc="-65" dirty="0">
                <a:latin typeface="Arial" panose="020B0604020202020204"/>
                <a:cs typeface="Arial" panose="020B0604020202020204"/>
              </a:rPr>
              <a:t> </a:t>
            </a:r>
            <a:r>
              <a:rPr sz="2200" b="1" spc="-10" dirty="0">
                <a:latin typeface="Arial" panose="020B0604020202020204"/>
                <a:cs typeface="Arial" panose="020B0604020202020204"/>
              </a:rPr>
              <a:t>ΒΑΛΒΙΔΟΣ </a:t>
            </a:r>
            <a:r>
              <a:rPr sz="2200" b="1" dirty="0">
                <a:latin typeface="Arial" panose="020B0604020202020204"/>
                <a:cs typeface="Arial" panose="020B0604020202020204"/>
              </a:rPr>
              <a:t>ΕΠΙΣΤΡΟΦΩΝ</a:t>
            </a:r>
            <a:r>
              <a:rPr sz="2200" b="1" spc="-75" dirty="0">
                <a:latin typeface="Arial" panose="020B0604020202020204"/>
                <a:cs typeface="Arial" panose="020B0604020202020204"/>
              </a:rPr>
              <a:t> </a:t>
            </a:r>
            <a:r>
              <a:rPr sz="2200" b="1" dirty="0">
                <a:latin typeface="Arial" panose="020B0604020202020204"/>
                <a:cs typeface="Arial" panose="020B0604020202020204"/>
              </a:rPr>
              <a:t>ΠΑΝΩ,</a:t>
            </a:r>
            <a:r>
              <a:rPr sz="2200" b="1" spc="-50" dirty="0">
                <a:latin typeface="Arial" panose="020B0604020202020204"/>
                <a:cs typeface="Arial" panose="020B0604020202020204"/>
              </a:rPr>
              <a:t> </a:t>
            </a:r>
            <a:r>
              <a:rPr sz="2200" b="1" dirty="0">
                <a:latin typeface="Arial" panose="020B0604020202020204"/>
                <a:cs typeface="Arial" panose="020B0604020202020204"/>
              </a:rPr>
              <a:t>ΒΑΛΒΙΔΑ</a:t>
            </a:r>
            <a:r>
              <a:rPr sz="2200" b="1" spc="-140" dirty="0">
                <a:latin typeface="Arial" panose="020B0604020202020204"/>
                <a:cs typeface="Arial" panose="020B0604020202020204"/>
              </a:rPr>
              <a:t> </a:t>
            </a:r>
            <a:r>
              <a:rPr sz="2200" b="1" dirty="0">
                <a:latin typeface="Arial" panose="020B0604020202020204"/>
                <a:cs typeface="Arial" panose="020B0604020202020204"/>
              </a:rPr>
              <a:t>ΑΝΟΙΧΤΗ.</a:t>
            </a:r>
            <a:r>
              <a:rPr sz="2200" b="1" spc="-60" dirty="0">
                <a:latin typeface="Arial" panose="020B0604020202020204"/>
                <a:cs typeface="Arial" panose="020B0604020202020204"/>
              </a:rPr>
              <a:t> </a:t>
            </a:r>
            <a:r>
              <a:rPr sz="2200" b="1" dirty="0">
                <a:latin typeface="Arial" panose="020B0604020202020204"/>
                <a:cs typeface="Arial" panose="020B0604020202020204"/>
              </a:rPr>
              <a:t>-</a:t>
            </a:r>
            <a:r>
              <a:rPr sz="2200" b="1" spc="-20" dirty="0">
                <a:latin typeface="Arial" panose="020B0604020202020204"/>
                <a:cs typeface="Arial" panose="020B0604020202020204"/>
              </a:rPr>
              <a:t>ΠΕΡΑΣ</a:t>
            </a:r>
            <a:r>
              <a:rPr sz="2200" b="1" spc="-50" dirty="0">
                <a:latin typeface="Arial" panose="020B0604020202020204"/>
                <a:cs typeface="Arial" panose="020B0604020202020204"/>
              </a:rPr>
              <a:t> </a:t>
            </a:r>
            <a:r>
              <a:rPr sz="2200" b="1" spc="-10" dirty="0">
                <a:latin typeface="Arial" panose="020B0604020202020204"/>
                <a:cs typeface="Arial" panose="020B0604020202020204"/>
              </a:rPr>
              <a:t>ΕΓΧΥΣΗΣ</a:t>
            </a:r>
            <a:endParaRPr sz="2200">
              <a:latin typeface="Arial" panose="020B0604020202020204"/>
              <a:cs typeface="Arial" panose="020B0604020202020204"/>
            </a:endParaRPr>
          </a:p>
        </p:txBody>
      </p:sp>
      <p:grpSp>
        <p:nvGrpSpPr>
          <p:cNvPr id="3" name="object 3"/>
          <p:cNvGrpSpPr/>
          <p:nvPr/>
        </p:nvGrpSpPr>
        <p:grpSpPr>
          <a:xfrm>
            <a:off x="491430" y="11370"/>
            <a:ext cx="8250555" cy="1010285"/>
            <a:chOff x="491430" y="11370"/>
            <a:chExt cx="8250555" cy="1010285"/>
          </a:xfrm>
        </p:grpSpPr>
        <p:sp>
          <p:nvSpPr>
            <p:cNvPr id="4" name="object 4"/>
            <p:cNvSpPr/>
            <p:nvPr/>
          </p:nvSpPr>
          <p:spPr>
            <a:xfrm>
              <a:off x="504190" y="24129"/>
              <a:ext cx="8224520" cy="984250"/>
            </a:xfrm>
            <a:custGeom>
              <a:avLst/>
              <a:gdLst/>
              <a:ahLst/>
              <a:cxnLst/>
              <a:rect l="l" t="t" r="r" b="b"/>
              <a:pathLst>
                <a:path w="8224520" h="984250">
                  <a:moveTo>
                    <a:pt x="8068309" y="982980"/>
                  </a:moveTo>
                  <a:lnTo>
                    <a:pt x="154939" y="982980"/>
                  </a:lnTo>
                  <a:lnTo>
                    <a:pt x="163829" y="984250"/>
                  </a:lnTo>
                  <a:lnTo>
                    <a:pt x="8060689" y="984250"/>
                  </a:lnTo>
                  <a:lnTo>
                    <a:pt x="8068309" y="982980"/>
                  </a:lnTo>
                  <a:close/>
                </a:path>
                <a:path w="8224520" h="984250">
                  <a:moveTo>
                    <a:pt x="8077200" y="1270"/>
                  </a:moveTo>
                  <a:lnTo>
                    <a:pt x="146050" y="1270"/>
                  </a:lnTo>
                  <a:lnTo>
                    <a:pt x="137159" y="2540"/>
                  </a:lnTo>
                  <a:lnTo>
                    <a:pt x="129539" y="3810"/>
                  </a:lnTo>
                  <a:lnTo>
                    <a:pt x="120650" y="6350"/>
                  </a:lnTo>
                  <a:lnTo>
                    <a:pt x="113029" y="8890"/>
                  </a:lnTo>
                  <a:lnTo>
                    <a:pt x="104139" y="11429"/>
                  </a:lnTo>
                  <a:lnTo>
                    <a:pt x="96519" y="13970"/>
                  </a:lnTo>
                  <a:lnTo>
                    <a:pt x="88900" y="17779"/>
                  </a:lnTo>
                  <a:lnTo>
                    <a:pt x="81279" y="22860"/>
                  </a:lnTo>
                  <a:lnTo>
                    <a:pt x="73659" y="26670"/>
                  </a:lnTo>
                  <a:lnTo>
                    <a:pt x="67309" y="31750"/>
                  </a:lnTo>
                  <a:lnTo>
                    <a:pt x="59689" y="36829"/>
                  </a:lnTo>
                  <a:lnTo>
                    <a:pt x="53339" y="41910"/>
                  </a:lnTo>
                  <a:lnTo>
                    <a:pt x="46989" y="48260"/>
                  </a:lnTo>
                  <a:lnTo>
                    <a:pt x="41909" y="54610"/>
                  </a:lnTo>
                  <a:lnTo>
                    <a:pt x="35559" y="60960"/>
                  </a:lnTo>
                  <a:lnTo>
                    <a:pt x="30479" y="68579"/>
                  </a:lnTo>
                  <a:lnTo>
                    <a:pt x="25400" y="74929"/>
                  </a:lnTo>
                  <a:lnTo>
                    <a:pt x="10159" y="105410"/>
                  </a:lnTo>
                  <a:lnTo>
                    <a:pt x="7619" y="113029"/>
                  </a:lnTo>
                  <a:lnTo>
                    <a:pt x="5079" y="121920"/>
                  </a:lnTo>
                  <a:lnTo>
                    <a:pt x="2539" y="129540"/>
                  </a:lnTo>
                  <a:lnTo>
                    <a:pt x="0" y="147320"/>
                  </a:lnTo>
                  <a:lnTo>
                    <a:pt x="0" y="836930"/>
                  </a:lnTo>
                  <a:lnTo>
                    <a:pt x="2539" y="854710"/>
                  </a:lnTo>
                  <a:lnTo>
                    <a:pt x="5079" y="862330"/>
                  </a:lnTo>
                  <a:lnTo>
                    <a:pt x="7619" y="871220"/>
                  </a:lnTo>
                  <a:lnTo>
                    <a:pt x="10159" y="878840"/>
                  </a:lnTo>
                  <a:lnTo>
                    <a:pt x="21589" y="901700"/>
                  </a:lnTo>
                  <a:lnTo>
                    <a:pt x="26669" y="909320"/>
                  </a:lnTo>
                  <a:lnTo>
                    <a:pt x="30479" y="916940"/>
                  </a:lnTo>
                  <a:lnTo>
                    <a:pt x="35559" y="923290"/>
                  </a:lnTo>
                  <a:lnTo>
                    <a:pt x="48259" y="935990"/>
                  </a:lnTo>
                  <a:lnTo>
                    <a:pt x="53339" y="942340"/>
                  </a:lnTo>
                  <a:lnTo>
                    <a:pt x="59689" y="947420"/>
                  </a:lnTo>
                  <a:lnTo>
                    <a:pt x="67309" y="952500"/>
                  </a:lnTo>
                  <a:lnTo>
                    <a:pt x="73659" y="957580"/>
                  </a:lnTo>
                  <a:lnTo>
                    <a:pt x="81279" y="961390"/>
                  </a:lnTo>
                  <a:lnTo>
                    <a:pt x="88900" y="966470"/>
                  </a:lnTo>
                  <a:lnTo>
                    <a:pt x="96519" y="970280"/>
                  </a:lnTo>
                  <a:lnTo>
                    <a:pt x="104139" y="972820"/>
                  </a:lnTo>
                  <a:lnTo>
                    <a:pt x="113029" y="975360"/>
                  </a:lnTo>
                  <a:lnTo>
                    <a:pt x="120650" y="977900"/>
                  </a:lnTo>
                  <a:lnTo>
                    <a:pt x="129539" y="980440"/>
                  </a:lnTo>
                  <a:lnTo>
                    <a:pt x="137159" y="981710"/>
                  </a:lnTo>
                  <a:lnTo>
                    <a:pt x="146050" y="982980"/>
                  </a:lnTo>
                  <a:lnTo>
                    <a:pt x="8077200" y="982980"/>
                  </a:lnTo>
                  <a:lnTo>
                    <a:pt x="8086089" y="981710"/>
                  </a:lnTo>
                  <a:lnTo>
                    <a:pt x="8093709" y="980440"/>
                  </a:lnTo>
                  <a:lnTo>
                    <a:pt x="8102600" y="977900"/>
                  </a:lnTo>
                  <a:lnTo>
                    <a:pt x="8110219" y="975360"/>
                  </a:lnTo>
                  <a:lnTo>
                    <a:pt x="8119109" y="972820"/>
                  </a:lnTo>
                  <a:lnTo>
                    <a:pt x="8126730" y="969010"/>
                  </a:lnTo>
                  <a:lnTo>
                    <a:pt x="8134350" y="966470"/>
                  </a:lnTo>
                  <a:lnTo>
                    <a:pt x="8141969" y="961390"/>
                  </a:lnTo>
                  <a:lnTo>
                    <a:pt x="8149589" y="957580"/>
                  </a:lnTo>
                  <a:lnTo>
                    <a:pt x="8155939" y="952500"/>
                  </a:lnTo>
                  <a:lnTo>
                    <a:pt x="8163559" y="947420"/>
                  </a:lnTo>
                  <a:lnTo>
                    <a:pt x="8169909" y="942340"/>
                  </a:lnTo>
                  <a:lnTo>
                    <a:pt x="8176259" y="935990"/>
                  </a:lnTo>
                  <a:lnTo>
                    <a:pt x="8181339" y="929640"/>
                  </a:lnTo>
                  <a:lnTo>
                    <a:pt x="8187689" y="923290"/>
                  </a:lnTo>
                  <a:lnTo>
                    <a:pt x="8192769" y="915670"/>
                  </a:lnTo>
                  <a:lnTo>
                    <a:pt x="8197850" y="909320"/>
                  </a:lnTo>
                  <a:lnTo>
                    <a:pt x="8213089" y="878840"/>
                  </a:lnTo>
                  <a:lnTo>
                    <a:pt x="8215630" y="869950"/>
                  </a:lnTo>
                  <a:lnTo>
                    <a:pt x="8218169" y="862330"/>
                  </a:lnTo>
                  <a:lnTo>
                    <a:pt x="8219439" y="853440"/>
                  </a:lnTo>
                  <a:lnTo>
                    <a:pt x="8221980" y="845820"/>
                  </a:lnTo>
                  <a:lnTo>
                    <a:pt x="8223250" y="836930"/>
                  </a:lnTo>
                  <a:lnTo>
                    <a:pt x="8223250" y="820420"/>
                  </a:lnTo>
                  <a:lnTo>
                    <a:pt x="8224519" y="820420"/>
                  </a:lnTo>
                  <a:lnTo>
                    <a:pt x="8223250" y="163829"/>
                  </a:lnTo>
                  <a:lnTo>
                    <a:pt x="8223250" y="147320"/>
                  </a:lnTo>
                  <a:lnTo>
                    <a:pt x="8221980" y="138429"/>
                  </a:lnTo>
                  <a:lnTo>
                    <a:pt x="8219439" y="129540"/>
                  </a:lnTo>
                  <a:lnTo>
                    <a:pt x="8218169" y="121920"/>
                  </a:lnTo>
                  <a:lnTo>
                    <a:pt x="8215630" y="113029"/>
                  </a:lnTo>
                  <a:lnTo>
                    <a:pt x="8213089" y="105410"/>
                  </a:lnTo>
                  <a:lnTo>
                    <a:pt x="8197850" y="74929"/>
                  </a:lnTo>
                  <a:lnTo>
                    <a:pt x="8192769" y="68579"/>
                  </a:lnTo>
                  <a:lnTo>
                    <a:pt x="8187689" y="60960"/>
                  </a:lnTo>
                  <a:lnTo>
                    <a:pt x="8181339" y="54610"/>
                  </a:lnTo>
                  <a:lnTo>
                    <a:pt x="8176259" y="48260"/>
                  </a:lnTo>
                  <a:lnTo>
                    <a:pt x="8169909" y="41910"/>
                  </a:lnTo>
                  <a:lnTo>
                    <a:pt x="8162289" y="36829"/>
                  </a:lnTo>
                  <a:lnTo>
                    <a:pt x="8149589" y="26670"/>
                  </a:lnTo>
                  <a:lnTo>
                    <a:pt x="8141969" y="22860"/>
                  </a:lnTo>
                  <a:lnTo>
                    <a:pt x="8134350" y="17779"/>
                  </a:lnTo>
                  <a:lnTo>
                    <a:pt x="8126730" y="13970"/>
                  </a:lnTo>
                  <a:lnTo>
                    <a:pt x="8119109" y="11429"/>
                  </a:lnTo>
                  <a:lnTo>
                    <a:pt x="8110219" y="8890"/>
                  </a:lnTo>
                  <a:lnTo>
                    <a:pt x="8102600" y="6350"/>
                  </a:lnTo>
                  <a:lnTo>
                    <a:pt x="8093709" y="3810"/>
                  </a:lnTo>
                  <a:lnTo>
                    <a:pt x="8084819" y="2540"/>
                  </a:lnTo>
                  <a:lnTo>
                    <a:pt x="8077200" y="1270"/>
                  </a:lnTo>
                  <a:close/>
                </a:path>
                <a:path w="8224520" h="984250">
                  <a:moveTo>
                    <a:pt x="8059419" y="0"/>
                  </a:moveTo>
                  <a:lnTo>
                    <a:pt x="163829" y="0"/>
                  </a:lnTo>
                  <a:lnTo>
                    <a:pt x="154939" y="1270"/>
                  </a:lnTo>
                  <a:lnTo>
                    <a:pt x="8068309" y="1270"/>
                  </a:lnTo>
                  <a:lnTo>
                    <a:pt x="8059419" y="0"/>
                  </a:lnTo>
                  <a:close/>
                </a:path>
              </a:pathLst>
            </a:custGeom>
            <a:solidFill>
              <a:srgbClr val="009900"/>
            </a:solidFill>
          </p:spPr>
          <p:txBody>
            <a:bodyPr wrap="square" lIns="0" tIns="0" rIns="0" bIns="0" rtlCol="0"/>
            <a:lstStyle/>
            <a:p/>
          </p:txBody>
        </p:sp>
        <p:sp>
          <p:nvSpPr>
            <p:cNvPr id="5" name="object 5"/>
            <p:cNvSpPr/>
            <p:nvPr/>
          </p:nvSpPr>
          <p:spPr>
            <a:xfrm>
              <a:off x="504190" y="24129"/>
              <a:ext cx="8224520" cy="984250"/>
            </a:xfrm>
            <a:custGeom>
              <a:avLst/>
              <a:gdLst/>
              <a:ahLst/>
              <a:cxnLst/>
              <a:rect l="l" t="t" r="r" b="b"/>
              <a:pathLst>
                <a:path w="8224520" h="984250">
                  <a:moveTo>
                    <a:pt x="0" y="163829"/>
                  </a:moveTo>
                  <a:lnTo>
                    <a:pt x="0" y="154940"/>
                  </a:lnTo>
                  <a:lnTo>
                    <a:pt x="0" y="147320"/>
                  </a:lnTo>
                  <a:lnTo>
                    <a:pt x="1269" y="138429"/>
                  </a:lnTo>
                  <a:lnTo>
                    <a:pt x="2539" y="129540"/>
                  </a:lnTo>
                  <a:lnTo>
                    <a:pt x="5079" y="121920"/>
                  </a:lnTo>
                  <a:lnTo>
                    <a:pt x="7619" y="113029"/>
                  </a:lnTo>
                  <a:lnTo>
                    <a:pt x="10159" y="105410"/>
                  </a:lnTo>
                  <a:lnTo>
                    <a:pt x="13969" y="97790"/>
                  </a:lnTo>
                  <a:lnTo>
                    <a:pt x="17779" y="90170"/>
                  </a:lnTo>
                  <a:lnTo>
                    <a:pt x="21589" y="82550"/>
                  </a:lnTo>
                  <a:lnTo>
                    <a:pt x="25400" y="74929"/>
                  </a:lnTo>
                  <a:lnTo>
                    <a:pt x="30479" y="68579"/>
                  </a:lnTo>
                  <a:lnTo>
                    <a:pt x="35559" y="60960"/>
                  </a:lnTo>
                  <a:lnTo>
                    <a:pt x="41909" y="54610"/>
                  </a:lnTo>
                  <a:lnTo>
                    <a:pt x="46989" y="48260"/>
                  </a:lnTo>
                  <a:lnTo>
                    <a:pt x="53339" y="41910"/>
                  </a:lnTo>
                  <a:lnTo>
                    <a:pt x="59689" y="36829"/>
                  </a:lnTo>
                  <a:lnTo>
                    <a:pt x="67309" y="31750"/>
                  </a:lnTo>
                  <a:lnTo>
                    <a:pt x="73659" y="26670"/>
                  </a:lnTo>
                  <a:lnTo>
                    <a:pt x="81279" y="22860"/>
                  </a:lnTo>
                  <a:lnTo>
                    <a:pt x="88900" y="17779"/>
                  </a:lnTo>
                  <a:lnTo>
                    <a:pt x="96519" y="13970"/>
                  </a:lnTo>
                  <a:lnTo>
                    <a:pt x="104139" y="11429"/>
                  </a:lnTo>
                  <a:lnTo>
                    <a:pt x="113029" y="8890"/>
                  </a:lnTo>
                  <a:lnTo>
                    <a:pt x="120650" y="6350"/>
                  </a:lnTo>
                  <a:lnTo>
                    <a:pt x="129539" y="3810"/>
                  </a:lnTo>
                  <a:lnTo>
                    <a:pt x="137159" y="2540"/>
                  </a:lnTo>
                  <a:lnTo>
                    <a:pt x="146050" y="1270"/>
                  </a:lnTo>
                  <a:lnTo>
                    <a:pt x="154939" y="1270"/>
                  </a:lnTo>
                  <a:lnTo>
                    <a:pt x="163829" y="0"/>
                  </a:lnTo>
                  <a:lnTo>
                    <a:pt x="8059419" y="0"/>
                  </a:lnTo>
                  <a:lnTo>
                    <a:pt x="8068309" y="1270"/>
                  </a:lnTo>
                  <a:lnTo>
                    <a:pt x="8077200" y="1270"/>
                  </a:lnTo>
                  <a:lnTo>
                    <a:pt x="8084819" y="2540"/>
                  </a:lnTo>
                  <a:lnTo>
                    <a:pt x="8093709" y="3810"/>
                  </a:lnTo>
                  <a:lnTo>
                    <a:pt x="8102600" y="6350"/>
                  </a:lnTo>
                  <a:lnTo>
                    <a:pt x="8110219" y="8890"/>
                  </a:lnTo>
                  <a:lnTo>
                    <a:pt x="8119109" y="11429"/>
                  </a:lnTo>
                  <a:lnTo>
                    <a:pt x="8126730" y="13970"/>
                  </a:lnTo>
                  <a:lnTo>
                    <a:pt x="8134350" y="17779"/>
                  </a:lnTo>
                  <a:lnTo>
                    <a:pt x="8141969" y="22860"/>
                  </a:lnTo>
                  <a:lnTo>
                    <a:pt x="8149589" y="26670"/>
                  </a:lnTo>
                  <a:lnTo>
                    <a:pt x="8155939" y="31750"/>
                  </a:lnTo>
                  <a:lnTo>
                    <a:pt x="8162289" y="36829"/>
                  </a:lnTo>
                  <a:lnTo>
                    <a:pt x="8169909" y="41910"/>
                  </a:lnTo>
                  <a:lnTo>
                    <a:pt x="8176259" y="48260"/>
                  </a:lnTo>
                  <a:lnTo>
                    <a:pt x="8181339" y="54610"/>
                  </a:lnTo>
                  <a:lnTo>
                    <a:pt x="8187689" y="60960"/>
                  </a:lnTo>
                  <a:lnTo>
                    <a:pt x="8192769" y="68579"/>
                  </a:lnTo>
                  <a:lnTo>
                    <a:pt x="8197850" y="74929"/>
                  </a:lnTo>
                  <a:lnTo>
                    <a:pt x="8201659" y="82550"/>
                  </a:lnTo>
                  <a:lnTo>
                    <a:pt x="8205469" y="90170"/>
                  </a:lnTo>
                  <a:lnTo>
                    <a:pt x="8209280" y="97790"/>
                  </a:lnTo>
                  <a:lnTo>
                    <a:pt x="8213089" y="105410"/>
                  </a:lnTo>
                  <a:lnTo>
                    <a:pt x="8215630" y="113029"/>
                  </a:lnTo>
                  <a:lnTo>
                    <a:pt x="8218169" y="121920"/>
                  </a:lnTo>
                  <a:lnTo>
                    <a:pt x="8219439" y="129540"/>
                  </a:lnTo>
                  <a:lnTo>
                    <a:pt x="8221980" y="138429"/>
                  </a:lnTo>
                  <a:lnTo>
                    <a:pt x="8223250" y="147320"/>
                  </a:lnTo>
                  <a:lnTo>
                    <a:pt x="8223250" y="154940"/>
                  </a:lnTo>
                  <a:lnTo>
                    <a:pt x="8223250" y="163829"/>
                  </a:lnTo>
                  <a:lnTo>
                    <a:pt x="8224519" y="820420"/>
                  </a:lnTo>
                  <a:lnTo>
                    <a:pt x="8223250" y="820420"/>
                  </a:lnTo>
                  <a:lnTo>
                    <a:pt x="8223250" y="829310"/>
                  </a:lnTo>
                  <a:lnTo>
                    <a:pt x="8223250" y="836930"/>
                  </a:lnTo>
                  <a:lnTo>
                    <a:pt x="8221980" y="845820"/>
                  </a:lnTo>
                  <a:lnTo>
                    <a:pt x="8219439" y="853440"/>
                  </a:lnTo>
                  <a:lnTo>
                    <a:pt x="8218169" y="862330"/>
                  </a:lnTo>
                  <a:lnTo>
                    <a:pt x="8215630" y="869950"/>
                  </a:lnTo>
                  <a:lnTo>
                    <a:pt x="8213089" y="878840"/>
                  </a:lnTo>
                  <a:lnTo>
                    <a:pt x="8209280" y="886460"/>
                  </a:lnTo>
                  <a:lnTo>
                    <a:pt x="8205469" y="894080"/>
                  </a:lnTo>
                  <a:lnTo>
                    <a:pt x="8201659" y="901700"/>
                  </a:lnTo>
                  <a:lnTo>
                    <a:pt x="8197850" y="909320"/>
                  </a:lnTo>
                  <a:lnTo>
                    <a:pt x="8192769" y="915670"/>
                  </a:lnTo>
                  <a:lnTo>
                    <a:pt x="8187689" y="923290"/>
                  </a:lnTo>
                  <a:lnTo>
                    <a:pt x="8181339" y="929640"/>
                  </a:lnTo>
                  <a:lnTo>
                    <a:pt x="8176259" y="935990"/>
                  </a:lnTo>
                  <a:lnTo>
                    <a:pt x="8169909" y="942340"/>
                  </a:lnTo>
                  <a:lnTo>
                    <a:pt x="8163559" y="947420"/>
                  </a:lnTo>
                  <a:lnTo>
                    <a:pt x="8155939" y="952500"/>
                  </a:lnTo>
                  <a:lnTo>
                    <a:pt x="8149589" y="957580"/>
                  </a:lnTo>
                  <a:lnTo>
                    <a:pt x="8141969" y="961390"/>
                  </a:lnTo>
                  <a:lnTo>
                    <a:pt x="8134350" y="966470"/>
                  </a:lnTo>
                  <a:lnTo>
                    <a:pt x="8126730" y="969010"/>
                  </a:lnTo>
                  <a:lnTo>
                    <a:pt x="8119109" y="972820"/>
                  </a:lnTo>
                  <a:lnTo>
                    <a:pt x="8110219" y="975360"/>
                  </a:lnTo>
                  <a:lnTo>
                    <a:pt x="8102600" y="977900"/>
                  </a:lnTo>
                  <a:lnTo>
                    <a:pt x="8093709" y="980440"/>
                  </a:lnTo>
                  <a:lnTo>
                    <a:pt x="8086089" y="981710"/>
                  </a:lnTo>
                  <a:lnTo>
                    <a:pt x="8077200" y="982980"/>
                  </a:lnTo>
                  <a:lnTo>
                    <a:pt x="8068309" y="982980"/>
                  </a:lnTo>
                  <a:lnTo>
                    <a:pt x="8060689" y="984250"/>
                  </a:lnTo>
                  <a:lnTo>
                    <a:pt x="163829" y="984250"/>
                  </a:lnTo>
                  <a:lnTo>
                    <a:pt x="154939" y="982980"/>
                  </a:lnTo>
                  <a:lnTo>
                    <a:pt x="146050" y="982980"/>
                  </a:lnTo>
                  <a:lnTo>
                    <a:pt x="137159" y="981710"/>
                  </a:lnTo>
                  <a:lnTo>
                    <a:pt x="129539" y="980440"/>
                  </a:lnTo>
                  <a:lnTo>
                    <a:pt x="120650" y="977900"/>
                  </a:lnTo>
                  <a:lnTo>
                    <a:pt x="113029" y="975360"/>
                  </a:lnTo>
                  <a:lnTo>
                    <a:pt x="104139" y="972820"/>
                  </a:lnTo>
                  <a:lnTo>
                    <a:pt x="96519" y="970280"/>
                  </a:lnTo>
                  <a:lnTo>
                    <a:pt x="88900" y="966470"/>
                  </a:lnTo>
                  <a:lnTo>
                    <a:pt x="81279" y="961390"/>
                  </a:lnTo>
                  <a:lnTo>
                    <a:pt x="73659" y="957580"/>
                  </a:lnTo>
                  <a:lnTo>
                    <a:pt x="67309" y="952500"/>
                  </a:lnTo>
                  <a:lnTo>
                    <a:pt x="59689" y="947420"/>
                  </a:lnTo>
                  <a:lnTo>
                    <a:pt x="53339" y="942340"/>
                  </a:lnTo>
                  <a:lnTo>
                    <a:pt x="48259" y="935990"/>
                  </a:lnTo>
                  <a:lnTo>
                    <a:pt x="41909" y="929640"/>
                  </a:lnTo>
                  <a:lnTo>
                    <a:pt x="35559" y="923290"/>
                  </a:lnTo>
                  <a:lnTo>
                    <a:pt x="30479" y="916940"/>
                  </a:lnTo>
                  <a:lnTo>
                    <a:pt x="26669" y="909320"/>
                  </a:lnTo>
                  <a:lnTo>
                    <a:pt x="21589" y="901700"/>
                  </a:lnTo>
                  <a:lnTo>
                    <a:pt x="17779" y="894080"/>
                  </a:lnTo>
                  <a:lnTo>
                    <a:pt x="13969" y="886460"/>
                  </a:lnTo>
                  <a:lnTo>
                    <a:pt x="10159" y="878840"/>
                  </a:lnTo>
                  <a:lnTo>
                    <a:pt x="7619" y="871220"/>
                  </a:lnTo>
                  <a:lnTo>
                    <a:pt x="5079" y="862330"/>
                  </a:lnTo>
                  <a:lnTo>
                    <a:pt x="2539" y="854710"/>
                  </a:lnTo>
                  <a:lnTo>
                    <a:pt x="1269" y="845820"/>
                  </a:lnTo>
                  <a:lnTo>
                    <a:pt x="0" y="836930"/>
                  </a:lnTo>
                  <a:lnTo>
                    <a:pt x="0" y="829310"/>
                  </a:lnTo>
                  <a:lnTo>
                    <a:pt x="0" y="820420"/>
                  </a:lnTo>
                  <a:lnTo>
                    <a:pt x="0" y="163829"/>
                  </a:lnTo>
                  <a:close/>
                </a:path>
              </a:pathLst>
            </a:custGeom>
            <a:ln w="25518">
              <a:solidFill>
                <a:srgbClr val="FFFFFF"/>
              </a:solidFill>
            </a:ln>
          </p:spPr>
          <p:txBody>
            <a:bodyPr wrap="square" lIns="0" tIns="0" rIns="0" bIns="0" rtlCol="0"/>
            <a:lstStyle/>
            <a:p/>
          </p:txBody>
        </p:sp>
        <p:sp>
          <p:nvSpPr>
            <p:cNvPr id="6" name="object 6"/>
            <p:cNvSpPr/>
            <p:nvPr/>
          </p:nvSpPr>
          <p:spPr>
            <a:xfrm>
              <a:off x="491426" y="11378"/>
              <a:ext cx="8250555" cy="1010285"/>
            </a:xfrm>
            <a:custGeom>
              <a:avLst/>
              <a:gdLst/>
              <a:ahLst/>
              <a:cxnLst/>
              <a:rect l="l" t="t" r="r" b="b"/>
              <a:pathLst>
                <a:path w="8250555" h="101028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010285">
                  <a:moveTo>
                    <a:pt x="8250034" y="997000"/>
                  </a:moveTo>
                  <a:lnTo>
                    <a:pt x="8246300" y="987983"/>
                  </a:lnTo>
                  <a:lnTo>
                    <a:pt x="8237283" y="984250"/>
                  </a:lnTo>
                  <a:lnTo>
                    <a:pt x="8228254" y="987983"/>
                  </a:lnTo>
                  <a:lnTo>
                    <a:pt x="8224520" y="997000"/>
                  </a:lnTo>
                  <a:lnTo>
                    <a:pt x="8228254" y="1006030"/>
                  </a:lnTo>
                  <a:lnTo>
                    <a:pt x="8237283" y="1009764"/>
                  </a:lnTo>
                  <a:lnTo>
                    <a:pt x="8246300" y="1006030"/>
                  </a:lnTo>
                  <a:lnTo>
                    <a:pt x="8250034" y="99700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714298"/>
          </a:xfrm>
          <a:prstGeom prst="rect">
            <a:avLst/>
          </a:prstGeom>
        </p:spPr>
        <p:txBody>
          <a:bodyPr vert="horz" wrap="square" lIns="0" tIns="311150" rIns="0" bIns="0" rtlCol="0">
            <a:spAutoFit/>
          </a:bodyPr>
          <a:lstStyle/>
          <a:p>
            <a:pPr marL="59944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2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25">
                <a:solidFill>
                  <a:srgbClr val="FFFFFF"/>
                </a:solidFill>
                <a:latin typeface="Calibri" panose="020F0502020204030204"/>
                <a:cs typeface="Calibri" panose="020F0502020204030204"/>
              </a:rPr>
              <a:t> </a:t>
            </a:r>
            <a:r>
              <a:rPr lang="el-GR" sz="2600" b="0" i="1" u="none" spc="-25" dirty="0" smtClean="0">
                <a:solidFill>
                  <a:srgbClr val="FFFFFF"/>
                </a:solidFill>
                <a:latin typeface="Calibri" panose="020F0502020204030204"/>
                <a:cs typeface="Calibri" panose="020F0502020204030204"/>
              </a:rPr>
              <a:t>Πίεσης  </a:t>
            </a:r>
            <a:r>
              <a:rPr sz="2600" b="0" i="1" u="none" smtClean="0">
                <a:solidFill>
                  <a:srgbClr val="FFFFFF"/>
                </a:solidFill>
                <a:latin typeface="Calibri" panose="020F0502020204030204"/>
                <a:cs typeface="Calibri" panose="020F0502020204030204"/>
              </a:rPr>
              <a:t>Τύπου</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78739" y="1065529"/>
            <a:ext cx="8764905" cy="5545108"/>
          </a:xfrm>
          <a:prstGeom prst="rect">
            <a:avLst/>
          </a:prstGeom>
        </p:spPr>
        <p:txBody>
          <a:bodyPr vert="horz" wrap="square" lIns="0" tIns="12700" rIns="0" bIns="0" rtlCol="0">
            <a:spAutoFit/>
          </a:bodyPr>
          <a:lstStyle/>
          <a:p>
            <a:pPr marL="527050" marR="5080" indent="-514350">
              <a:lnSpc>
                <a:spcPct val="100000"/>
              </a:lnSpc>
              <a:spcBef>
                <a:spcPts val="100"/>
              </a:spcBef>
              <a:tabLst>
                <a:tab pos="526415" algn="l"/>
              </a:tabLst>
            </a:pPr>
            <a:r>
              <a:rPr sz="2500" b="1" spc="-25" dirty="0">
                <a:solidFill>
                  <a:srgbClr val="FF0000"/>
                </a:solidFill>
                <a:latin typeface="Arial" panose="020B0604020202020204"/>
                <a:cs typeface="Arial" panose="020B0604020202020204"/>
              </a:rPr>
              <a:t>3)</a:t>
            </a:r>
            <a:r>
              <a:rPr sz="2500" b="1" dirty="0">
                <a:solidFill>
                  <a:srgbClr val="FF0000"/>
                </a:solidFill>
                <a:latin typeface="Arial" panose="020B0604020202020204"/>
                <a:cs typeface="Arial" panose="020B0604020202020204"/>
              </a:rPr>
              <a:t>	</a:t>
            </a:r>
            <a:r>
              <a:rPr sz="2500" b="1" dirty="0">
                <a:latin typeface="Arial" panose="020B0604020202020204"/>
                <a:cs typeface="Arial" panose="020B0604020202020204"/>
              </a:rPr>
              <a:t>ΣΤΙΣ</a:t>
            </a:r>
            <a:r>
              <a:rPr sz="2500" b="1" spc="-35" dirty="0">
                <a:latin typeface="Arial" panose="020B0604020202020204"/>
                <a:cs typeface="Arial" panose="020B0604020202020204"/>
              </a:rPr>
              <a:t> </a:t>
            </a:r>
            <a:r>
              <a:rPr sz="2500" b="1" u="sng" dirty="0">
                <a:solidFill>
                  <a:srgbClr val="0000CC"/>
                </a:solidFill>
                <a:uFill>
                  <a:solidFill>
                    <a:srgbClr val="0000CC"/>
                  </a:solidFill>
                </a:uFill>
                <a:latin typeface="Arial" panose="020B0604020202020204"/>
                <a:cs typeface="Arial" panose="020B0604020202020204"/>
              </a:rPr>
              <a:t>ΠΕΤΡΕΛΑΙΟΜΗΧΑΝΕΣ</a:t>
            </a:r>
            <a:r>
              <a:rPr sz="2500" b="1" dirty="0">
                <a:latin typeface="Arial" panose="020B0604020202020204"/>
                <a:cs typeface="Arial" panose="020B0604020202020204"/>
              </a:rPr>
              <a:t>,</a:t>
            </a:r>
            <a:r>
              <a:rPr sz="2500" b="1" spc="-20" dirty="0">
                <a:latin typeface="Arial" panose="020B0604020202020204"/>
                <a:cs typeface="Arial" panose="020B0604020202020204"/>
              </a:rPr>
              <a:t> </a:t>
            </a:r>
            <a:r>
              <a:rPr sz="2500" b="1" dirty="0">
                <a:latin typeface="Arial" panose="020B0604020202020204"/>
                <a:cs typeface="Arial" panose="020B0604020202020204"/>
              </a:rPr>
              <a:t>Η</a:t>
            </a:r>
            <a:r>
              <a:rPr sz="2500" b="1" spc="-35" dirty="0">
                <a:latin typeface="Arial" panose="020B0604020202020204"/>
                <a:cs typeface="Arial" panose="020B0604020202020204"/>
              </a:rPr>
              <a:t> </a:t>
            </a:r>
            <a:r>
              <a:rPr sz="2500" b="1" dirty="0">
                <a:latin typeface="Arial" panose="020B0604020202020204"/>
                <a:cs typeface="Arial" panose="020B0604020202020204"/>
              </a:rPr>
              <a:t>ΕΓΧΥΣΗ</a:t>
            </a:r>
            <a:r>
              <a:rPr sz="2500" b="1" spc="-30" dirty="0">
                <a:latin typeface="Arial" panose="020B0604020202020204"/>
                <a:cs typeface="Arial" panose="020B0604020202020204"/>
              </a:rPr>
              <a:t> </a:t>
            </a:r>
            <a:r>
              <a:rPr sz="2500" b="1" spc="-10" dirty="0">
                <a:latin typeface="Arial" panose="020B0604020202020204"/>
                <a:cs typeface="Arial" panose="020B0604020202020204"/>
              </a:rPr>
              <a:t>ΠΡΑΓΜΑΤΟ- </a:t>
            </a:r>
            <a:r>
              <a:rPr sz="2500" b="1" spc="-10">
                <a:latin typeface="Arial" panose="020B0604020202020204"/>
                <a:cs typeface="Arial" panose="020B0604020202020204"/>
              </a:rPr>
              <a:t>ΠΟΙΕΙΤΑΙ</a:t>
            </a:r>
            <a:r>
              <a:rPr sz="2500" b="1" spc="-125">
                <a:latin typeface="Arial" panose="020B0604020202020204"/>
                <a:cs typeface="Arial" panose="020B0604020202020204"/>
              </a:rPr>
              <a:t> </a:t>
            </a:r>
            <a:r>
              <a:rPr lang="el-GR" sz="2500" b="1" spc="-125" dirty="0" smtClean="0">
                <a:latin typeface="Arial" panose="020B0604020202020204"/>
                <a:cs typeface="Arial" panose="020B0604020202020204"/>
              </a:rPr>
              <a:t>ΜΕΣΑ</a:t>
            </a:r>
            <a:r>
              <a:rPr sz="2500" b="1" spc="-100" smtClean="0">
                <a:latin typeface="Arial" panose="020B0604020202020204"/>
                <a:cs typeface="Arial" panose="020B0604020202020204"/>
              </a:rPr>
              <a:t> </a:t>
            </a:r>
            <a:r>
              <a:rPr lang="el-GR" sz="2500" b="1" spc="-100" dirty="0" smtClean="0">
                <a:latin typeface="Arial" panose="020B0604020202020204"/>
                <a:cs typeface="Arial" panose="020B0604020202020204"/>
              </a:rPr>
              <a:t>Σ</a:t>
            </a:r>
            <a:r>
              <a:rPr sz="2500" b="1" smtClean="0">
                <a:latin typeface="Arial" panose="020B0604020202020204"/>
                <a:cs typeface="Arial" panose="020B0604020202020204"/>
              </a:rPr>
              <a:t>ΤΟ</a:t>
            </a:r>
            <a:r>
              <a:rPr lang="el-GR" sz="2500" b="1" dirty="0" smtClean="0">
                <a:latin typeface="Arial" panose="020B0604020202020204"/>
                <a:cs typeface="Arial" panose="020B0604020202020204"/>
              </a:rPr>
              <a:t>Ν</a:t>
            </a:r>
            <a:r>
              <a:rPr sz="2500" b="1" spc="-95" smtClean="0">
                <a:latin typeface="Arial" panose="020B0604020202020204"/>
                <a:cs typeface="Arial" panose="020B0604020202020204"/>
              </a:rPr>
              <a:t> </a:t>
            </a:r>
            <a:r>
              <a:rPr sz="2500" b="1" spc="-10" smtClean="0">
                <a:latin typeface="Arial" panose="020B0604020202020204"/>
                <a:cs typeface="Arial" panose="020B0604020202020204"/>
              </a:rPr>
              <a:t>ΘΑΛΑΜΟ</a:t>
            </a:r>
            <a:r>
              <a:rPr sz="2500" b="1" spc="-100" smtClean="0">
                <a:latin typeface="Arial" panose="020B0604020202020204"/>
                <a:cs typeface="Arial" panose="020B0604020202020204"/>
              </a:rPr>
              <a:t> </a:t>
            </a:r>
            <a:r>
              <a:rPr sz="2500" b="1" spc="-20" smtClean="0">
                <a:latin typeface="Arial" panose="020B0604020202020204"/>
                <a:cs typeface="Arial" panose="020B0604020202020204"/>
              </a:rPr>
              <a:t>ΚΑΥΣ</a:t>
            </a:r>
            <a:r>
              <a:rPr lang="el-GR" sz="2500" b="1" spc="-20" dirty="0" smtClean="0">
                <a:latin typeface="Arial" panose="020B0604020202020204"/>
                <a:cs typeface="Arial" panose="020B0604020202020204"/>
              </a:rPr>
              <a:t>Η</a:t>
            </a:r>
            <a:r>
              <a:rPr sz="2500" b="1" spc="-20" smtClean="0">
                <a:latin typeface="Arial" panose="020B0604020202020204"/>
                <a:cs typeface="Arial" panose="020B0604020202020204"/>
              </a:rPr>
              <a:t>Σ</a:t>
            </a:r>
            <a:r>
              <a:rPr sz="2500" b="1" spc="-100" smtClean="0">
                <a:latin typeface="Arial" panose="020B0604020202020204"/>
                <a:cs typeface="Arial" panose="020B0604020202020204"/>
              </a:rPr>
              <a:t> </a:t>
            </a:r>
            <a:r>
              <a:rPr sz="2500" b="1" dirty="0">
                <a:latin typeface="Arial" panose="020B0604020202020204"/>
                <a:cs typeface="Arial" panose="020B0604020202020204"/>
              </a:rPr>
              <a:t>ΚΑΙ</a:t>
            </a:r>
            <a:r>
              <a:rPr sz="2500" b="1" spc="-170" dirty="0">
                <a:latin typeface="Arial" panose="020B0604020202020204"/>
                <a:cs typeface="Arial" panose="020B0604020202020204"/>
              </a:rPr>
              <a:t> </a:t>
            </a:r>
            <a:r>
              <a:rPr sz="2500" b="1" spc="-20" dirty="0">
                <a:latin typeface="Arial" panose="020B0604020202020204"/>
                <a:cs typeface="Arial" panose="020B0604020202020204"/>
              </a:rPr>
              <a:t>ΛΙΓΟ </a:t>
            </a:r>
            <a:r>
              <a:rPr sz="2500" b="1" dirty="0">
                <a:latin typeface="Arial" panose="020B0604020202020204"/>
                <a:cs typeface="Arial" panose="020B0604020202020204"/>
              </a:rPr>
              <a:t>ΠΡΙΝ</a:t>
            </a:r>
            <a:r>
              <a:rPr sz="2500" b="1" spc="-50" dirty="0">
                <a:latin typeface="Arial" panose="020B0604020202020204"/>
                <a:cs typeface="Arial" panose="020B0604020202020204"/>
              </a:rPr>
              <a:t> </a:t>
            </a:r>
            <a:r>
              <a:rPr sz="2500" b="1" dirty="0">
                <a:latin typeface="Arial" panose="020B0604020202020204"/>
                <a:cs typeface="Arial" panose="020B0604020202020204"/>
              </a:rPr>
              <a:t>ΤΟ</a:t>
            </a:r>
            <a:r>
              <a:rPr sz="2500" b="1" spc="-125" dirty="0">
                <a:latin typeface="Arial" panose="020B0604020202020204"/>
                <a:cs typeface="Arial" panose="020B0604020202020204"/>
              </a:rPr>
              <a:t> </a:t>
            </a:r>
            <a:r>
              <a:rPr sz="2500" b="1" dirty="0">
                <a:latin typeface="Arial" panose="020B0604020202020204"/>
                <a:cs typeface="Arial" panose="020B0604020202020204"/>
              </a:rPr>
              <a:t>Α.Ν.Σ</a:t>
            </a:r>
            <a:r>
              <a:rPr sz="2500" b="1" spc="-30" dirty="0">
                <a:latin typeface="Arial" panose="020B0604020202020204"/>
                <a:cs typeface="Arial" panose="020B0604020202020204"/>
              </a:rPr>
              <a:t> </a:t>
            </a:r>
            <a:r>
              <a:rPr sz="2500" b="1" dirty="0">
                <a:latin typeface="Arial" panose="020B0604020202020204"/>
                <a:cs typeface="Arial" panose="020B0604020202020204"/>
              </a:rPr>
              <a:t>ΚΑΙ</a:t>
            </a:r>
            <a:r>
              <a:rPr sz="2500" b="1" spc="-35" dirty="0">
                <a:latin typeface="Arial" panose="020B0604020202020204"/>
                <a:cs typeface="Arial" panose="020B0604020202020204"/>
              </a:rPr>
              <a:t> </a:t>
            </a:r>
            <a:r>
              <a:rPr sz="2500" b="1" dirty="0">
                <a:latin typeface="Arial" panose="020B0604020202020204"/>
                <a:cs typeface="Arial" panose="020B0604020202020204"/>
              </a:rPr>
              <a:t>ΣΕ</a:t>
            </a:r>
            <a:r>
              <a:rPr sz="2500" b="1" spc="-30" dirty="0">
                <a:latin typeface="Arial" panose="020B0604020202020204"/>
                <a:cs typeface="Arial" panose="020B0604020202020204"/>
              </a:rPr>
              <a:t> </a:t>
            </a:r>
            <a:r>
              <a:rPr sz="2500" b="1" dirty="0">
                <a:latin typeface="Arial" panose="020B0604020202020204"/>
                <a:cs typeface="Arial" panose="020B0604020202020204"/>
              </a:rPr>
              <a:t>ΣΥΓΚΕΚΡΙΜΕΝΕΣ</a:t>
            </a:r>
            <a:r>
              <a:rPr sz="2500" b="1" spc="-35" dirty="0">
                <a:latin typeface="Arial" panose="020B0604020202020204"/>
                <a:cs typeface="Arial" panose="020B0604020202020204"/>
              </a:rPr>
              <a:t> </a:t>
            </a:r>
            <a:r>
              <a:rPr sz="2500" b="1" spc="-10" dirty="0">
                <a:latin typeface="Arial" panose="020B0604020202020204"/>
                <a:cs typeface="Arial" panose="020B0604020202020204"/>
              </a:rPr>
              <a:t>ΜΟΙΡΕΣ </a:t>
            </a:r>
            <a:r>
              <a:rPr sz="2500" b="1">
                <a:solidFill>
                  <a:srgbClr val="0000FF"/>
                </a:solidFill>
                <a:latin typeface="Arial" panose="020B0604020202020204"/>
                <a:cs typeface="Arial" panose="020B0604020202020204"/>
              </a:rPr>
              <a:t>(</a:t>
            </a:r>
            <a:r>
              <a:rPr sz="2500" b="1" smtClean="0">
                <a:solidFill>
                  <a:srgbClr val="0000FF"/>
                </a:solidFill>
                <a:latin typeface="Arial" panose="020B0604020202020204"/>
                <a:cs typeface="Arial" panose="020B0604020202020204"/>
              </a:rPr>
              <a:t>ΠΡΟΠΟΡΙΑ</a:t>
            </a:r>
            <a:r>
              <a:rPr sz="2500" b="1" dirty="0">
                <a:solidFill>
                  <a:srgbClr val="0000FF"/>
                </a:solidFill>
                <a:latin typeface="Arial" panose="020B0604020202020204"/>
                <a:cs typeface="Arial" panose="020B0604020202020204"/>
              </a:rPr>
              <a:t>)</a:t>
            </a:r>
            <a:r>
              <a:rPr sz="2500" b="1" spc="-35" dirty="0">
                <a:solidFill>
                  <a:srgbClr val="0000FF"/>
                </a:solidFill>
                <a:latin typeface="Arial" panose="020B0604020202020204"/>
                <a:cs typeface="Arial" panose="020B0604020202020204"/>
              </a:rPr>
              <a:t> </a:t>
            </a:r>
            <a:r>
              <a:rPr sz="2500" b="1" dirty="0">
                <a:latin typeface="Arial" panose="020B0604020202020204"/>
                <a:cs typeface="Arial" panose="020B0604020202020204"/>
              </a:rPr>
              <a:t>ΓΙΑ</a:t>
            </a:r>
            <a:r>
              <a:rPr sz="2500" b="1" spc="-30" dirty="0">
                <a:latin typeface="Arial" panose="020B0604020202020204"/>
                <a:cs typeface="Arial" panose="020B0604020202020204"/>
              </a:rPr>
              <a:t> </a:t>
            </a:r>
            <a:r>
              <a:rPr sz="2500" b="1" dirty="0">
                <a:latin typeface="Arial" panose="020B0604020202020204"/>
                <a:cs typeface="Arial" panose="020B0604020202020204"/>
              </a:rPr>
              <a:t>ΤΗΝ</a:t>
            </a:r>
            <a:r>
              <a:rPr sz="2500" b="1" spc="-35" dirty="0">
                <a:latin typeface="Arial" panose="020B0604020202020204"/>
                <a:cs typeface="Arial" panose="020B0604020202020204"/>
              </a:rPr>
              <a:t> </a:t>
            </a:r>
            <a:r>
              <a:rPr sz="2500" b="1" dirty="0">
                <a:latin typeface="Arial" panose="020B0604020202020204"/>
                <a:cs typeface="Arial" panose="020B0604020202020204"/>
              </a:rPr>
              <a:t>ΕΠΙΤΕΥΞΗ</a:t>
            </a:r>
            <a:r>
              <a:rPr sz="2500" b="1" spc="-25" dirty="0">
                <a:latin typeface="Arial" panose="020B0604020202020204"/>
                <a:cs typeface="Arial" panose="020B0604020202020204"/>
              </a:rPr>
              <a:t> </a:t>
            </a:r>
            <a:r>
              <a:rPr sz="2500" b="1" dirty="0">
                <a:latin typeface="Arial" panose="020B0604020202020204"/>
                <a:cs typeface="Arial" panose="020B0604020202020204"/>
              </a:rPr>
              <a:t>ΤΗΣ</a:t>
            </a:r>
            <a:r>
              <a:rPr sz="2500" b="1" spc="-20" dirty="0">
                <a:latin typeface="Arial" panose="020B0604020202020204"/>
                <a:cs typeface="Arial" panose="020B0604020202020204"/>
              </a:rPr>
              <a:t> </a:t>
            </a:r>
            <a:r>
              <a:rPr sz="2500" b="1" spc="-10">
                <a:latin typeface="Arial" panose="020B0604020202020204"/>
                <a:cs typeface="Arial" panose="020B0604020202020204"/>
              </a:rPr>
              <a:t>ΜΕΓΙΣΤΗΣ </a:t>
            </a:r>
            <a:r>
              <a:rPr sz="2500" b="1" smtClean="0">
                <a:latin typeface="Arial" panose="020B0604020202020204"/>
                <a:cs typeface="Arial" panose="020B0604020202020204"/>
              </a:rPr>
              <a:t>ΠΙΕΣΗ</a:t>
            </a:r>
            <a:r>
              <a:rPr lang="el-GR" sz="2500" b="1" dirty="0" smtClean="0">
                <a:latin typeface="Arial" panose="020B0604020202020204"/>
                <a:cs typeface="Arial" panose="020B0604020202020204"/>
              </a:rPr>
              <a:t>Σ</a:t>
            </a:r>
            <a:r>
              <a:rPr sz="2500" b="1" spc="-90" smtClean="0">
                <a:latin typeface="Arial" panose="020B0604020202020204"/>
                <a:cs typeface="Arial" panose="020B0604020202020204"/>
              </a:rPr>
              <a:t> </a:t>
            </a:r>
            <a:r>
              <a:rPr sz="2500" b="1" spc="-20" dirty="0">
                <a:latin typeface="Arial" panose="020B0604020202020204"/>
                <a:cs typeface="Arial" panose="020B0604020202020204"/>
              </a:rPr>
              <a:t>ΟΤΑΝ</a:t>
            </a:r>
            <a:r>
              <a:rPr sz="2500" b="1" spc="-85" dirty="0">
                <a:latin typeface="Arial" panose="020B0604020202020204"/>
                <a:cs typeface="Arial" panose="020B0604020202020204"/>
              </a:rPr>
              <a:t> </a:t>
            </a:r>
            <a:r>
              <a:rPr sz="2500" b="1" dirty="0">
                <a:latin typeface="Arial" panose="020B0604020202020204"/>
                <a:cs typeface="Arial" panose="020B0604020202020204"/>
              </a:rPr>
              <a:t>ΤΟ</a:t>
            </a:r>
            <a:r>
              <a:rPr sz="2500" b="1" spc="-80" dirty="0">
                <a:latin typeface="Arial" panose="020B0604020202020204"/>
                <a:cs typeface="Arial" panose="020B0604020202020204"/>
              </a:rPr>
              <a:t> </a:t>
            </a:r>
            <a:r>
              <a:rPr sz="2500" b="1" spc="-10" dirty="0">
                <a:latin typeface="Arial" panose="020B0604020202020204"/>
                <a:cs typeface="Arial" panose="020B0604020202020204"/>
              </a:rPr>
              <a:t>ΕΜΒΟΛΟ</a:t>
            </a:r>
            <a:r>
              <a:rPr sz="2500" b="1" spc="-75" dirty="0">
                <a:latin typeface="Arial" panose="020B0604020202020204"/>
                <a:cs typeface="Arial" panose="020B0604020202020204"/>
              </a:rPr>
              <a:t> </a:t>
            </a:r>
            <a:r>
              <a:rPr sz="2500" b="1" dirty="0">
                <a:latin typeface="Arial" panose="020B0604020202020204"/>
                <a:cs typeface="Arial" panose="020B0604020202020204"/>
              </a:rPr>
              <a:t>ΘΑ</a:t>
            </a:r>
            <a:r>
              <a:rPr sz="2500" b="1" spc="-80" dirty="0">
                <a:latin typeface="Arial" panose="020B0604020202020204"/>
                <a:cs typeface="Arial" panose="020B0604020202020204"/>
              </a:rPr>
              <a:t> </a:t>
            </a:r>
            <a:r>
              <a:rPr sz="2500" b="1" dirty="0">
                <a:latin typeface="Arial" panose="020B0604020202020204"/>
                <a:cs typeface="Arial" panose="020B0604020202020204"/>
              </a:rPr>
              <a:t>ΕΧΕΙ</a:t>
            </a:r>
            <a:r>
              <a:rPr sz="2500" b="1" spc="-70" dirty="0">
                <a:latin typeface="Arial" panose="020B0604020202020204"/>
                <a:cs typeface="Arial" panose="020B0604020202020204"/>
              </a:rPr>
              <a:t> </a:t>
            </a:r>
            <a:r>
              <a:rPr sz="2500" b="1" spc="-10" dirty="0">
                <a:latin typeface="Arial" panose="020B0604020202020204"/>
                <a:cs typeface="Arial" panose="020B0604020202020204"/>
              </a:rPr>
              <a:t>ΠΕΡΑΣΕΙ</a:t>
            </a:r>
            <a:r>
              <a:rPr sz="2500" b="1" spc="-80" dirty="0">
                <a:latin typeface="Arial" panose="020B0604020202020204"/>
                <a:cs typeface="Arial" panose="020B0604020202020204"/>
              </a:rPr>
              <a:t> </a:t>
            </a:r>
            <a:r>
              <a:rPr sz="2500" b="1" dirty="0">
                <a:latin typeface="Arial" panose="020B0604020202020204"/>
                <a:cs typeface="Arial" panose="020B0604020202020204"/>
              </a:rPr>
              <a:t>ΤΟ</a:t>
            </a:r>
            <a:r>
              <a:rPr sz="2500" b="1" spc="-160" dirty="0">
                <a:latin typeface="Arial" panose="020B0604020202020204"/>
                <a:cs typeface="Arial" panose="020B0604020202020204"/>
              </a:rPr>
              <a:t> </a:t>
            </a:r>
            <a:r>
              <a:rPr sz="2500" b="1" spc="-10" dirty="0">
                <a:latin typeface="Arial" panose="020B0604020202020204"/>
                <a:cs typeface="Arial" panose="020B0604020202020204"/>
              </a:rPr>
              <a:t>Α.Ν.Σ. </a:t>
            </a:r>
            <a:r>
              <a:rPr sz="2500" b="1" dirty="0">
                <a:latin typeface="Arial" panose="020B0604020202020204"/>
                <a:cs typeface="Arial" panose="020B0604020202020204"/>
              </a:rPr>
              <a:t>ΚΑΙ</a:t>
            </a:r>
            <a:r>
              <a:rPr sz="2500" b="1" spc="-75" dirty="0">
                <a:latin typeface="Arial" panose="020B0604020202020204"/>
                <a:cs typeface="Arial" panose="020B0604020202020204"/>
              </a:rPr>
              <a:t> </a:t>
            </a:r>
            <a:r>
              <a:rPr sz="2500" b="1" dirty="0">
                <a:latin typeface="Arial" panose="020B0604020202020204"/>
                <a:cs typeface="Arial" panose="020B0604020202020204"/>
              </a:rPr>
              <a:t>ΘΑ</a:t>
            </a:r>
            <a:r>
              <a:rPr sz="2500" b="1" spc="-60" dirty="0">
                <a:latin typeface="Arial" panose="020B0604020202020204"/>
                <a:cs typeface="Arial" panose="020B0604020202020204"/>
              </a:rPr>
              <a:t> </a:t>
            </a:r>
            <a:r>
              <a:rPr sz="2500" b="1" spc="-10" dirty="0">
                <a:latin typeface="Arial" panose="020B0604020202020204"/>
                <a:cs typeface="Arial" panose="020B0604020202020204"/>
              </a:rPr>
              <a:t>ΒΡΙΣΚΕΤΑΙ</a:t>
            </a:r>
            <a:r>
              <a:rPr sz="2500" b="1" spc="-60" dirty="0">
                <a:latin typeface="Arial" panose="020B0604020202020204"/>
                <a:cs typeface="Arial" panose="020B0604020202020204"/>
              </a:rPr>
              <a:t> </a:t>
            </a:r>
            <a:r>
              <a:rPr sz="2500" b="1" dirty="0">
                <a:latin typeface="Arial" panose="020B0604020202020204"/>
                <a:cs typeface="Arial" panose="020B0604020202020204"/>
              </a:rPr>
              <a:t>ΣΤΗ</a:t>
            </a:r>
            <a:r>
              <a:rPr sz="2500" b="1" spc="-65" dirty="0">
                <a:latin typeface="Arial" panose="020B0604020202020204"/>
                <a:cs typeface="Arial" panose="020B0604020202020204"/>
              </a:rPr>
              <a:t> </a:t>
            </a:r>
            <a:r>
              <a:rPr sz="2500" b="1" dirty="0">
                <a:latin typeface="Arial" panose="020B0604020202020204"/>
                <a:cs typeface="Arial" panose="020B0604020202020204"/>
              </a:rPr>
              <a:t>ΦΑΣΗ</a:t>
            </a:r>
            <a:r>
              <a:rPr sz="2500" b="1" spc="-65" dirty="0">
                <a:latin typeface="Arial" panose="020B0604020202020204"/>
                <a:cs typeface="Arial" panose="020B0604020202020204"/>
              </a:rPr>
              <a:t> </a:t>
            </a:r>
            <a:r>
              <a:rPr sz="2500" b="1" dirty="0">
                <a:latin typeface="Arial" panose="020B0604020202020204"/>
                <a:cs typeface="Arial" panose="020B0604020202020204"/>
              </a:rPr>
              <a:t>ΤΗΣ</a:t>
            </a:r>
            <a:r>
              <a:rPr sz="2500" b="1" spc="-55" dirty="0">
                <a:latin typeface="Arial" panose="020B0604020202020204"/>
                <a:cs typeface="Arial" panose="020B0604020202020204"/>
              </a:rPr>
              <a:t> </a:t>
            </a:r>
            <a:r>
              <a:rPr sz="2500" b="1" spc="-10" dirty="0">
                <a:latin typeface="Arial" panose="020B0604020202020204"/>
                <a:cs typeface="Arial" panose="020B0604020202020204"/>
              </a:rPr>
              <a:t>ΕΚΤΟΝΩΣΗΣ.</a:t>
            </a:r>
            <a:endParaRPr sz="2500">
              <a:latin typeface="Arial" panose="020B0604020202020204"/>
              <a:cs typeface="Arial" panose="020B0604020202020204"/>
            </a:endParaRPr>
          </a:p>
          <a:p>
            <a:pPr marL="527050" marR="22225">
              <a:lnSpc>
                <a:spcPct val="100000"/>
              </a:lnSpc>
            </a:pPr>
            <a:r>
              <a:rPr sz="2500" b="1" smtClean="0">
                <a:solidFill>
                  <a:srgbClr val="0000FF"/>
                </a:solidFill>
                <a:latin typeface="Arial" panose="020B0604020202020204"/>
                <a:cs typeface="Arial" panose="020B0604020202020204"/>
              </a:rPr>
              <a:t>Η</a:t>
            </a:r>
            <a:r>
              <a:rPr sz="2500" b="1" spc="-80" smtClean="0">
                <a:solidFill>
                  <a:srgbClr val="0000FF"/>
                </a:solidFill>
                <a:latin typeface="Arial" panose="020B0604020202020204"/>
                <a:cs typeface="Arial" panose="020B0604020202020204"/>
              </a:rPr>
              <a:t> </a:t>
            </a:r>
            <a:r>
              <a:rPr sz="2500" b="1" spc="-30">
                <a:solidFill>
                  <a:srgbClr val="0000FF"/>
                </a:solidFill>
                <a:latin typeface="Arial" panose="020B0604020202020204"/>
                <a:cs typeface="Arial" panose="020B0604020202020204"/>
              </a:rPr>
              <a:t>ΜΕΓΑΛΗ</a:t>
            </a:r>
            <a:r>
              <a:rPr sz="2500" b="1" spc="-70">
                <a:solidFill>
                  <a:srgbClr val="0000FF"/>
                </a:solidFill>
                <a:latin typeface="Arial" panose="020B0604020202020204"/>
                <a:cs typeface="Arial" panose="020B0604020202020204"/>
              </a:rPr>
              <a:t> </a:t>
            </a:r>
            <a:r>
              <a:rPr sz="2500" b="1" smtClean="0">
                <a:solidFill>
                  <a:srgbClr val="0000FF"/>
                </a:solidFill>
                <a:latin typeface="Arial" panose="020B0604020202020204"/>
                <a:cs typeface="Arial" panose="020B0604020202020204"/>
              </a:rPr>
              <a:t>ΠΡΟΠΟΡΙΑ</a:t>
            </a:r>
            <a:r>
              <a:rPr sz="2500" b="1" spc="-45" smtClean="0">
                <a:solidFill>
                  <a:srgbClr val="0000FF"/>
                </a:solidFill>
                <a:latin typeface="Arial" panose="020B0604020202020204"/>
                <a:cs typeface="Arial" panose="020B0604020202020204"/>
              </a:rPr>
              <a:t> </a:t>
            </a:r>
            <a:r>
              <a:rPr sz="2500" b="1" dirty="0">
                <a:latin typeface="Arial" panose="020B0604020202020204"/>
                <a:cs typeface="Arial" panose="020B0604020202020204"/>
              </a:rPr>
              <a:t>ΠΡΟΚΑΛΕΙ</a:t>
            </a:r>
            <a:r>
              <a:rPr sz="2500" b="1" spc="-70" dirty="0">
                <a:latin typeface="Arial" panose="020B0604020202020204"/>
                <a:cs typeface="Arial" panose="020B0604020202020204"/>
              </a:rPr>
              <a:t> </a:t>
            </a:r>
            <a:r>
              <a:rPr sz="2500" b="1">
                <a:latin typeface="Arial" panose="020B0604020202020204"/>
                <a:cs typeface="Arial" panose="020B0604020202020204"/>
              </a:rPr>
              <a:t>ΚΡΟΥΣΤΙΚΗ</a:t>
            </a:r>
            <a:r>
              <a:rPr sz="2500" b="1" spc="-65">
                <a:latin typeface="Arial" panose="020B0604020202020204"/>
                <a:cs typeface="Arial" panose="020B0604020202020204"/>
              </a:rPr>
              <a:t> </a:t>
            </a:r>
            <a:endParaRPr lang="el-GR" sz="2500" b="1" spc="-65" dirty="0" smtClean="0">
              <a:latin typeface="Arial" panose="020B0604020202020204"/>
              <a:cs typeface="Arial" panose="020B0604020202020204"/>
            </a:endParaRPr>
          </a:p>
          <a:p>
            <a:pPr marL="527050" marR="22225">
              <a:lnSpc>
                <a:spcPct val="100000"/>
              </a:lnSpc>
            </a:pPr>
            <a:r>
              <a:rPr sz="2500" b="1" spc="-20" smtClean="0">
                <a:latin typeface="Arial" panose="020B0604020202020204"/>
                <a:cs typeface="Arial" panose="020B0604020202020204"/>
              </a:rPr>
              <a:t>ΚΑΥ</a:t>
            </a:r>
            <a:r>
              <a:rPr sz="2500" b="1" smtClean="0">
                <a:latin typeface="Arial" panose="020B0604020202020204"/>
                <a:cs typeface="Arial" panose="020B0604020202020204"/>
              </a:rPr>
              <a:t>ΣΗ</a:t>
            </a:r>
            <a:r>
              <a:rPr sz="2500" b="1" spc="-60" smtClean="0">
                <a:latin typeface="Arial" panose="020B0604020202020204"/>
                <a:cs typeface="Arial" panose="020B0604020202020204"/>
              </a:rPr>
              <a:t> </a:t>
            </a:r>
            <a:r>
              <a:rPr sz="2500" b="1" spc="-25" dirty="0">
                <a:latin typeface="Arial" panose="020B0604020202020204"/>
                <a:cs typeface="Arial" panose="020B0604020202020204"/>
              </a:rPr>
              <a:t>(ΠΕΙΡΑΚΙΑ),</a:t>
            </a:r>
            <a:r>
              <a:rPr sz="2500" b="1" spc="-135" dirty="0">
                <a:latin typeface="Arial" panose="020B0604020202020204"/>
                <a:cs typeface="Arial" panose="020B0604020202020204"/>
              </a:rPr>
              <a:t> </a:t>
            </a:r>
            <a:r>
              <a:rPr sz="2500" b="1" dirty="0">
                <a:latin typeface="Arial" panose="020B0604020202020204"/>
                <a:cs typeface="Arial" panose="020B0604020202020204"/>
              </a:rPr>
              <a:t>ΑΦΟΥ</a:t>
            </a:r>
            <a:r>
              <a:rPr sz="2500" b="1" spc="-55" dirty="0">
                <a:latin typeface="Arial" panose="020B0604020202020204"/>
                <a:cs typeface="Arial" panose="020B0604020202020204"/>
              </a:rPr>
              <a:t> </a:t>
            </a:r>
            <a:r>
              <a:rPr sz="2500" b="1" dirty="0">
                <a:latin typeface="Arial" panose="020B0604020202020204"/>
                <a:cs typeface="Arial" panose="020B0604020202020204"/>
              </a:rPr>
              <a:t>Η</a:t>
            </a:r>
            <a:r>
              <a:rPr sz="2500" b="1" spc="-55" dirty="0">
                <a:latin typeface="Arial" panose="020B0604020202020204"/>
                <a:cs typeface="Arial" panose="020B0604020202020204"/>
              </a:rPr>
              <a:t> </a:t>
            </a:r>
            <a:r>
              <a:rPr sz="2500" b="1" dirty="0">
                <a:latin typeface="Arial" panose="020B0604020202020204"/>
                <a:cs typeface="Arial" panose="020B0604020202020204"/>
              </a:rPr>
              <a:t>ΜΕΓΙΣΤΗ</a:t>
            </a:r>
            <a:r>
              <a:rPr sz="2500" b="1" spc="-55" dirty="0">
                <a:latin typeface="Arial" panose="020B0604020202020204"/>
                <a:cs typeface="Arial" panose="020B0604020202020204"/>
              </a:rPr>
              <a:t> </a:t>
            </a:r>
            <a:r>
              <a:rPr sz="2500" b="1" dirty="0">
                <a:latin typeface="Arial" panose="020B0604020202020204"/>
                <a:cs typeface="Arial" panose="020B0604020202020204"/>
              </a:rPr>
              <a:t>ΠΙΕΣΗ</a:t>
            </a:r>
            <a:r>
              <a:rPr sz="2500" b="1" spc="-55" dirty="0">
                <a:latin typeface="Arial" panose="020B0604020202020204"/>
                <a:cs typeface="Arial" panose="020B0604020202020204"/>
              </a:rPr>
              <a:t> </a:t>
            </a:r>
            <a:r>
              <a:rPr sz="2500" b="1" spc="-10" dirty="0">
                <a:latin typeface="Arial" panose="020B0604020202020204"/>
                <a:cs typeface="Arial" panose="020B0604020202020204"/>
              </a:rPr>
              <a:t>ΣΥΝΑΝΤΑ</a:t>
            </a:r>
            <a:r>
              <a:rPr sz="2500" b="1" spc="-55" dirty="0">
                <a:latin typeface="Arial" panose="020B0604020202020204"/>
                <a:cs typeface="Arial" panose="020B0604020202020204"/>
              </a:rPr>
              <a:t> </a:t>
            </a:r>
            <a:r>
              <a:rPr sz="2500" b="1" spc="-25" dirty="0">
                <a:latin typeface="Arial" panose="020B0604020202020204"/>
                <a:cs typeface="Arial" panose="020B0604020202020204"/>
              </a:rPr>
              <a:t>ΤΟ </a:t>
            </a:r>
            <a:r>
              <a:rPr sz="2500" b="1" spc="-10" dirty="0">
                <a:latin typeface="Arial" panose="020B0604020202020204"/>
                <a:cs typeface="Arial" panose="020B0604020202020204"/>
              </a:rPr>
              <a:t>ΕΜΒΟΛΟ</a:t>
            </a:r>
            <a:r>
              <a:rPr sz="2500" b="1" spc="-120" dirty="0">
                <a:latin typeface="Arial" panose="020B0604020202020204"/>
                <a:cs typeface="Arial" panose="020B0604020202020204"/>
              </a:rPr>
              <a:t> </a:t>
            </a:r>
            <a:r>
              <a:rPr sz="2500" b="1" dirty="0">
                <a:latin typeface="Arial" panose="020B0604020202020204"/>
                <a:cs typeface="Arial" panose="020B0604020202020204"/>
              </a:rPr>
              <a:t>ΣΤΗΝ</a:t>
            </a:r>
            <a:r>
              <a:rPr sz="2500" b="1" spc="-175" dirty="0">
                <a:latin typeface="Arial" panose="020B0604020202020204"/>
                <a:cs typeface="Arial" panose="020B0604020202020204"/>
              </a:rPr>
              <a:t> </a:t>
            </a:r>
            <a:r>
              <a:rPr sz="2500" b="1">
                <a:latin typeface="Arial" panose="020B0604020202020204"/>
                <a:cs typeface="Arial" panose="020B0604020202020204"/>
              </a:rPr>
              <a:t>ΑΝΟΔΟ</a:t>
            </a:r>
            <a:r>
              <a:rPr sz="2500" b="1" spc="-105">
                <a:latin typeface="Arial" panose="020B0604020202020204"/>
                <a:cs typeface="Arial" panose="020B0604020202020204"/>
              </a:rPr>
              <a:t> </a:t>
            </a:r>
            <a:r>
              <a:rPr sz="2500" b="1" spc="-25" smtClean="0">
                <a:latin typeface="Arial" panose="020B0604020202020204"/>
                <a:cs typeface="Arial" panose="020B0604020202020204"/>
              </a:rPr>
              <a:t>ΤΟΥ</a:t>
            </a:r>
            <a:r>
              <a:rPr lang="el-GR" sz="2500" b="1" spc="-25" dirty="0" smtClean="0">
                <a:latin typeface="Arial" panose="020B0604020202020204"/>
                <a:cs typeface="Arial" panose="020B0604020202020204"/>
              </a:rPr>
              <a:t>.</a:t>
            </a:r>
            <a:endParaRPr sz="2500">
              <a:latin typeface="Arial" panose="020B0604020202020204"/>
              <a:cs typeface="Arial" panose="020B0604020202020204"/>
            </a:endParaRPr>
          </a:p>
          <a:p>
            <a:pPr>
              <a:lnSpc>
                <a:spcPct val="100000"/>
              </a:lnSpc>
              <a:spcBef>
                <a:spcPts val="40"/>
              </a:spcBef>
            </a:pPr>
            <a:endParaRPr sz="3450">
              <a:latin typeface="Arial" panose="020B0604020202020204"/>
              <a:cs typeface="Arial" panose="020B0604020202020204"/>
            </a:endParaRPr>
          </a:p>
          <a:p>
            <a:pPr marL="527050" marR="636270" algn="just">
              <a:lnSpc>
                <a:spcPct val="100000"/>
              </a:lnSpc>
            </a:pPr>
            <a:r>
              <a:rPr sz="2500" b="1">
                <a:solidFill>
                  <a:srgbClr val="0000FF"/>
                </a:solidFill>
                <a:latin typeface="Arial" panose="020B0604020202020204"/>
                <a:cs typeface="Arial" panose="020B0604020202020204"/>
              </a:rPr>
              <a:t>Η</a:t>
            </a:r>
            <a:r>
              <a:rPr sz="2500" b="1" spc="-140">
                <a:solidFill>
                  <a:srgbClr val="0000FF"/>
                </a:solidFill>
                <a:latin typeface="Arial" panose="020B0604020202020204"/>
                <a:cs typeface="Arial" panose="020B0604020202020204"/>
              </a:rPr>
              <a:t> </a:t>
            </a:r>
            <a:r>
              <a:rPr sz="2500" b="1" smtClean="0">
                <a:solidFill>
                  <a:srgbClr val="0000FF"/>
                </a:solidFill>
                <a:latin typeface="Arial" panose="020B0604020202020204"/>
                <a:cs typeface="Arial" panose="020B0604020202020204"/>
              </a:rPr>
              <a:t>ΑΡΓΟΠΟΡΙΑ</a:t>
            </a:r>
            <a:r>
              <a:rPr sz="2500" b="1" spc="-30" smtClean="0">
                <a:solidFill>
                  <a:srgbClr val="0000FF"/>
                </a:solidFill>
                <a:latin typeface="Arial" panose="020B0604020202020204"/>
                <a:cs typeface="Arial" panose="020B0604020202020204"/>
              </a:rPr>
              <a:t> </a:t>
            </a:r>
            <a:r>
              <a:rPr sz="2500" b="1" dirty="0">
                <a:latin typeface="Arial" panose="020B0604020202020204"/>
                <a:cs typeface="Arial" panose="020B0604020202020204"/>
              </a:rPr>
              <a:t>ΠΡΟΚΑΛΕΙ</a:t>
            </a:r>
            <a:r>
              <a:rPr sz="2500" b="1" spc="-120" dirty="0">
                <a:latin typeface="Arial" panose="020B0604020202020204"/>
                <a:cs typeface="Arial" panose="020B0604020202020204"/>
              </a:rPr>
              <a:t> </a:t>
            </a:r>
            <a:r>
              <a:rPr sz="2500" b="1" dirty="0">
                <a:latin typeface="Arial" panose="020B0604020202020204"/>
                <a:cs typeface="Arial" panose="020B0604020202020204"/>
              </a:rPr>
              <a:t>ΑΠΩΛΕΙΑ</a:t>
            </a:r>
            <a:r>
              <a:rPr sz="2500" b="1" spc="-35" dirty="0">
                <a:latin typeface="Arial" panose="020B0604020202020204"/>
                <a:cs typeface="Arial" panose="020B0604020202020204"/>
              </a:rPr>
              <a:t> </a:t>
            </a:r>
            <a:r>
              <a:rPr sz="2500" b="1" spc="-10" dirty="0">
                <a:latin typeface="Arial" panose="020B0604020202020204"/>
                <a:cs typeface="Arial" panose="020B0604020202020204"/>
              </a:rPr>
              <a:t>ΕΝΕΡΓΕΙΑΣ </a:t>
            </a:r>
            <a:r>
              <a:rPr sz="2500" b="1" dirty="0">
                <a:latin typeface="Arial" panose="020B0604020202020204"/>
                <a:cs typeface="Arial" panose="020B0604020202020204"/>
              </a:rPr>
              <a:t>ΑΦΟΥ</a:t>
            </a:r>
            <a:r>
              <a:rPr sz="2500" b="1" spc="-145" dirty="0">
                <a:latin typeface="Arial" panose="020B0604020202020204"/>
                <a:cs typeface="Arial" panose="020B0604020202020204"/>
              </a:rPr>
              <a:t> </a:t>
            </a:r>
            <a:r>
              <a:rPr sz="2500" b="1" spc="-30" dirty="0">
                <a:latin typeface="Arial" panose="020B0604020202020204"/>
                <a:cs typeface="Arial" panose="020B0604020202020204"/>
              </a:rPr>
              <a:t>ΤΑ</a:t>
            </a:r>
            <a:r>
              <a:rPr sz="2500" b="1" spc="-114" dirty="0">
                <a:latin typeface="Arial" panose="020B0604020202020204"/>
                <a:cs typeface="Arial" panose="020B0604020202020204"/>
              </a:rPr>
              <a:t> </a:t>
            </a:r>
            <a:r>
              <a:rPr sz="2500" b="1" spc="-20" dirty="0">
                <a:latin typeface="Arial" panose="020B0604020202020204"/>
                <a:cs typeface="Arial" panose="020B0604020202020204"/>
              </a:rPr>
              <a:t>ΚΑΥΣΑΕΡΙΑ</a:t>
            </a:r>
            <a:r>
              <a:rPr sz="2500" b="1" spc="-114" dirty="0">
                <a:latin typeface="Arial" panose="020B0604020202020204"/>
                <a:cs typeface="Arial" panose="020B0604020202020204"/>
              </a:rPr>
              <a:t> </a:t>
            </a:r>
            <a:r>
              <a:rPr sz="2500" b="1" spc="-10" dirty="0">
                <a:latin typeface="Arial" panose="020B0604020202020204"/>
                <a:cs typeface="Arial" panose="020B0604020202020204"/>
              </a:rPr>
              <a:t>ΕΞΕΡΧΟΝΤΑΙ</a:t>
            </a:r>
            <a:r>
              <a:rPr sz="2500" b="1" spc="-105" dirty="0">
                <a:latin typeface="Arial" panose="020B0604020202020204"/>
                <a:cs typeface="Arial" panose="020B0604020202020204"/>
              </a:rPr>
              <a:t> </a:t>
            </a:r>
            <a:r>
              <a:rPr sz="2500" b="1">
                <a:latin typeface="Arial" panose="020B0604020202020204"/>
                <a:cs typeface="Arial" panose="020B0604020202020204"/>
              </a:rPr>
              <a:t>ΠΡΙΝ</a:t>
            </a:r>
            <a:r>
              <a:rPr sz="2500" b="1" spc="-170">
                <a:latin typeface="Arial" panose="020B0604020202020204"/>
                <a:cs typeface="Arial" panose="020B0604020202020204"/>
              </a:rPr>
              <a:t> </a:t>
            </a:r>
            <a:r>
              <a:rPr sz="2500" b="1" spc="-25" smtClean="0">
                <a:latin typeface="Arial" panose="020B0604020202020204"/>
                <a:cs typeface="Arial" panose="020B0604020202020204"/>
              </a:rPr>
              <a:t>ΑΠΟΔ</a:t>
            </a:r>
            <a:r>
              <a:rPr lang="el-GR" sz="2500" b="1" spc="-25" dirty="0">
                <a:latin typeface="Arial" panose="020B0604020202020204"/>
                <a:cs typeface="Arial" panose="020B0604020202020204"/>
              </a:rPr>
              <a:t>Ω</a:t>
            </a:r>
            <a:r>
              <a:rPr sz="2500" b="1" spc="-25" smtClean="0">
                <a:latin typeface="Arial" panose="020B0604020202020204"/>
                <a:cs typeface="Arial" panose="020B0604020202020204"/>
              </a:rPr>
              <a:t>- </a:t>
            </a:r>
            <a:r>
              <a:rPr sz="2500" b="1" dirty="0">
                <a:latin typeface="Arial" panose="020B0604020202020204"/>
                <a:cs typeface="Arial" panose="020B0604020202020204"/>
              </a:rPr>
              <a:t>ΣΟΥΝ</a:t>
            </a:r>
            <a:r>
              <a:rPr sz="2500" b="1" spc="-85" dirty="0">
                <a:latin typeface="Arial" panose="020B0604020202020204"/>
                <a:cs typeface="Arial" panose="020B0604020202020204"/>
              </a:rPr>
              <a:t> </a:t>
            </a:r>
            <a:r>
              <a:rPr sz="2500" b="1" dirty="0">
                <a:latin typeface="Arial" panose="020B0604020202020204"/>
                <a:cs typeface="Arial" panose="020B0604020202020204"/>
              </a:rPr>
              <a:t>ΟΛΗ</a:t>
            </a:r>
            <a:r>
              <a:rPr sz="2500" b="1" spc="-70" dirty="0">
                <a:latin typeface="Arial" panose="020B0604020202020204"/>
                <a:cs typeface="Arial" panose="020B0604020202020204"/>
              </a:rPr>
              <a:t> </a:t>
            </a:r>
            <a:r>
              <a:rPr sz="2500" b="1" dirty="0">
                <a:latin typeface="Arial" panose="020B0604020202020204"/>
                <a:cs typeface="Arial" panose="020B0604020202020204"/>
              </a:rPr>
              <a:t>ΤΗΝ</a:t>
            </a:r>
            <a:r>
              <a:rPr sz="2500" b="1" spc="-75" dirty="0">
                <a:latin typeface="Arial" panose="020B0604020202020204"/>
                <a:cs typeface="Arial" panose="020B0604020202020204"/>
              </a:rPr>
              <a:t> </a:t>
            </a:r>
            <a:r>
              <a:rPr sz="2500" b="1" dirty="0">
                <a:latin typeface="Arial" panose="020B0604020202020204"/>
                <a:cs typeface="Arial" panose="020B0604020202020204"/>
              </a:rPr>
              <a:t>ΕΝΕΡΓΕΙΑ</a:t>
            </a:r>
            <a:r>
              <a:rPr sz="2500" b="1" spc="-70" dirty="0">
                <a:latin typeface="Arial" panose="020B0604020202020204"/>
                <a:cs typeface="Arial" panose="020B0604020202020204"/>
              </a:rPr>
              <a:t> </a:t>
            </a:r>
            <a:r>
              <a:rPr sz="2500" b="1" dirty="0">
                <a:latin typeface="Arial" panose="020B0604020202020204"/>
                <a:cs typeface="Arial" panose="020B0604020202020204"/>
              </a:rPr>
              <a:t>ΤΟΥΣ</a:t>
            </a:r>
            <a:r>
              <a:rPr sz="2500" b="1" spc="-65" dirty="0">
                <a:latin typeface="Arial" panose="020B0604020202020204"/>
                <a:cs typeface="Arial" panose="020B0604020202020204"/>
              </a:rPr>
              <a:t> </a:t>
            </a:r>
            <a:r>
              <a:rPr sz="2500" b="1" dirty="0">
                <a:latin typeface="Arial" panose="020B0604020202020204"/>
                <a:cs typeface="Arial" panose="020B0604020202020204"/>
              </a:rPr>
              <a:t>ΣΤΟ</a:t>
            </a:r>
            <a:r>
              <a:rPr sz="2500" b="1" spc="-70" dirty="0">
                <a:latin typeface="Arial" panose="020B0604020202020204"/>
                <a:cs typeface="Arial" panose="020B0604020202020204"/>
              </a:rPr>
              <a:t> </a:t>
            </a:r>
            <a:r>
              <a:rPr sz="2500" b="1" spc="-10" dirty="0">
                <a:latin typeface="Arial" panose="020B0604020202020204"/>
                <a:cs typeface="Arial" panose="020B0604020202020204"/>
              </a:rPr>
              <a:t>ΕΜΒΟΛΟ.</a:t>
            </a:r>
            <a:endParaRPr sz="2500">
              <a:latin typeface="Arial" panose="020B0604020202020204"/>
              <a:cs typeface="Arial" panose="020B0604020202020204"/>
            </a:endParaRPr>
          </a:p>
        </p:txBody>
      </p:sp>
      <p:grpSp>
        <p:nvGrpSpPr>
          <p:cNvPr id="3" name="object 3"/>
          <p:cNvGrpSpPr/>
          <p:nvPr/>
        </p:nvGrpSpPr>
        <p:grpSpPr>
          <a:xfrm>
            <a:off x="491430" y="53280"/>
            <a:ext cx="8250555" cy="817244"/>
            <a:chOff x="491430" y="53280"/>
            <a:chExt cx="8250555" cy="817244"/>
          </a:xfrm>
        </p:grpSpPr>
        <p:sp>
          <p:nvSpPr>
            <p:cNvPr id="4" name="object 4"/>
            <p:cNvSpPr/>
            <p:nvPr/>
          </p:nvSpPr>
          <p:spPr>
            <a:xfrm>
              <a:off x="504190" y="66040"/>
              <a:ext cx="8224520" cy="791210"/>
            </a:xfrm>
            <a:custGeom>
              <a:avLst/>
              <a:gdLst/>
              <a:ahLst/>
              <a:cxnLst/>
              <a:rect l="l" t="t" r="r" b="b"/>
              <a:pathLst>
                <a:path w="8224520" h="791210">
                  <a:moveTo>
                    <a:pt x="8106409" y="0"/>
                  </a:moveTo>
                  <a:lnTo>
                    <a:pt x="118109" y="0"/>
                  </a:lnTo>
                  <a:lnTo>
                    <a:pt x="111759" y="1269"/>
                  </a:lnTo>
                  <a:lnTo>
                    <a:pt x="104139" y="2539"/>
                  </a:lnTo>
                  <a:lnTo>
                    <a:pt x="97789" y="3809"/>
                  </a:lnTo>
                  <a:lnTo>
                    <a:pt x="91439" y="6350"/>
                  </a:lnTo>
                  <a:lnTo>
                    <a:pt x="85089" y="7619"/>
                  </a:lnTo>
                  <a:lnTo>
                    <a:pt x="78739" y="11429"/>
                  </a:lnTo>
                  <a:lnTo>
                    <a:pt x="66039" y="16509"/>
                  </a:lnTo>
                  <a:lnTo>
                    <a:pt x="59689" y="20319"/>
                  </a:lnTo>
                  <a:lnTo>
                    <a:pt x="54609" y="24129"/>
                  </a:lnTo>
                  <a:lnTo>
                    <a:pt x="49529" y="29209"/>
                  </a:lnTo>
                  <a:lnTo>
                    <a:pt x="43179" y="33019"/>
                  </a:lnTo>
                  <a:lnTo>
                    <a:pt x="38100" y="38100"/>
                  </a:lnTo>
                  <a:lnTo>
                    <a:pt x="34289" y="43179"/>
                  </a:lnTo>
                  <a:lnTo>
                    <a:pt x="29209" y="48259"/>
                  </a:lnTo>
                  <a:lnTo>
                    <a:pt x="25400" y="53339"/>
                  </a:lnTo>
                  <a:lnTo>
                    <a:pt x="21589" y="59689"/>
                  </a:lnTo>
                  <a:lnTo>
                    <a:pt x="17779" y="64769"/>
                  </a:lnTo>
                  <a:lnTo>
                    <a:pt x="13969" y="71119"/>
                  </a:lnTo>
                  <a:lnTo>
                    <a:pt x="6350" y="90169"/>
                  </a:lnTo>
                  <a:lnTo>
                    <a:pt x="5079" y="96519"/>
                  </a:lnTo>
                  <a:lnTo>
                    <a:pt x="2539" y="104139"/>
                  </a:lnTo>
                  <a:lnTo>
                    <a:pt x="2539" y="110489"/>
                  </a:lnTo>
                  <a:lnTo>
                    <a:pt x="1269" y="118109"/>
                  </a:lnTo>
                  <a:lnTo>
                    <a:pt x="0" y="124459"/>
                  </a:lnTo>
                  <a:lnTo>
                    <a:pt x="0" y="666749"/>
                  </a:lnTo>
                  <a:lnTo>
                    <a:pt x="1269" y="674369"/>
                  </a:lnTo>
                  <a:lnTo>
                    <a:pt x="2539" y="680719"/>
                  </a:lnTo>
                  <a:lnTo>
                    <a:pt x="2539" y="687069"/>
                  </a:lnTo>
                  <a:lnTo>
                    <a:pt x="5079" y="694689"/>
                  </a:lnTo>
                  <a:lnTo>
                    <a:pt x="6350" y="701039"/>
                  </a:lnTo>
                  <a:lnTo>
                    <a:pt x="13969" y="720089"/>
                  </a:lnTo>
                  <a:lnTo>
                    <a:pt x="17779" y="726439"/>
                  </a:lnTo>
                  <a:lnTo>
                    <a:pt x="21589" y="731519"/>
                  </a:lnTo>
                  <a:lnTo>
                    <a:pt x="25400" y="737869"/>
                  </a:lnTo>
                  <a:lnTo>
                    <a:pt x="29209" y="742949"/>
                  </a:lnTo>
                  <a:lnTo>
                    <a:pt x="39369" y="753109"/>
                  </a:lnTo>
                  <a:lnTo>
                    <a:pt x="43179" y="758189"/>
                  </a:lnTo>
                  <a:lnTo>
                    <a:pt x="49529" y="761999"/>
                  </a:lnTo>
                  <a:lnTo>
                    <a:pt x="59689" y="769619"/>
                  </a:lnTo>
                  <a:lnTo>
                    <a:pt x="72389" y="777239"/>
                  </a:lnTo>
                  <a:lnTo>
                    <a:pt x="97789" y="787399"/>
                  </a:lnTo>
                  <a:lnTo>
                    <a:pt x="104139" y="788669"/>
                  </a:lnTo>
                  <a:lnTo>
                    <a:pt x="111759" y="789939"/>
                  </a:lnTo>
                  <a:lnTo>
                    <a:pt x="118109" y="791209"/>
                  </a:lnTo>
                  <a:lnTo>
                    <a:pt x="8106409" y="791209"/>
                  </a:lnTo>
                  <a:lnTo>
                    <a:pt x="8114030" y="789939"/>
                  </a:lnTo>
                  <a:lnTo>
                    <a:pt x="8120380" y="788669"/>
                  </a:lnTo>
                  <a:lnTo>
                    <a:pt x="8128000" y="787399"/>
                  </a:lnTo>
                  <a:lnTo>
                    <a:pt x="8153400" y="777239"/>
                  </a:lnTo>
                  <a:lnTo>
                    <a:pt x="8159750" y="773429"/>
                  </a:lnTo>
                  <a:lnTo>
                    <a:pt x="8164830" y="769619"/>
                  </a:lnTo>
                  <a:lnTo>
                    <a:pt x="8171180" y="765809"/>
                  </a:lnTo>
                  <a:lnTo>
                    <a:pt x="8181339" y="758189"/>
                  </a:lnTo>
                  <a:lnTo>
                    <a:pt x="8191500" y="748029"/>
                  </a:lnTo>
                  <a:lnTo>
                    <a:pt x="8195309" y="742949"/>
                  </a:lnTo>
                  <a:lnTo>
                    <a:pt x="8199119" y="736599"/>
                  </a:lnTo>
                  <a:lnTo>
                    <a:pt x="8202930" y="731519"/>
                  </a:lnTo>
                  <a:lnTo>
                    <a:pt x="8206739" y="725169"/>
                  </a:lnTo>
                  <a:lnTo>
                    <a:pt x="8210550" y="720089"/>
                  </a:lnTo>
                  <a:lnTo>
                    <a:pt x="8215630" y="707389"/>
                  </a:lnTo>
                  <a:lnTo>
                    <a:pt x="8218169" y="699769"/>
                  </a:lnTo>
                  <a:lnTo>
                    <a:pt x="8220709" y="693419"/>
                  </a:lnTo>
                  <a:lnTo>
                    <a:pt x="8223250" y="680719"/>
                  </a:lnTo>
                  <a:lnTo>
                    <a:pt x="8224519" y="673099"/>
                  </a:lnTo>
                  <a:lnTo>
                    <a:pt x="8224519" y="118109"/>
                  </a:lnTo>
                  <a:lnTo>
                    <a:pt x="8223250" y="110489"/>
                  </a:lnTo>
                  <a:lnTo>
                    <a:pt x="8221980" y="104139"/>
                  </a:lnTo>
                  <a:lnTo>
                    <a:pt x="8220709" y="96519"/>
                  </a:lnTo>
                  <a:lnTo>
                    <a:pt x="8210550" y="71119"/>
                  </a:lnTo>
                  <a:lnTo>
                    <a:pt x="8206739" y="64769"/>
                  </a:lnTo>
                  <a:lnTo>
                    <a:pt x="8202930" y="59689"/>
                  </a:lnTo>
                  <a:lnTo>
                    <a:pt x="8199119" y="53339"/>
                  </a:lnTo>
                  <a:lnTo>
                    <a:pt x="8191500" y="43179"/>
                  </a:lnTo>
                  <a:lnTo>
                    <a:pt x="8181339" y="33019"/>
                  </a:lnTo>
                  <a:lnTo>
                    <a:pt x="8176259" y="29209"/>
                  </a:lnTo>
                  <a:lnTo>
                    <a:pt x="8169909" y="24129"/>
                  </a:lnTo>
                  <a:lnTo>
                    <a:pt x="8164830" y="20319"/>
                  </a:lnTo>
                  <a:lnTo>
                    <a:pt x="8158480" y="16509"/>
                  </a:lnTo>
                  <a:lnTo>
                    <a:pt x="8152130" y="13969"/>
                  </a:lnTo>
                  <a:lnTo>
                    <a:pt x="8147050" y="11429"/>
                  </a:lnTo>
                  <a:lnTo>
                    <a:pt x="8140700" y="7619"/>
                  </a:lnTo>
                  <a:lnTo>
                    <a:pt x="8133080" y="6350"/>
                  </a:lnTo>
                  <a:lnTo>
                    <a:pt x="8126730" y="3809"/>
                  </a:lnTo>
                  <a:lnTo>
                    <a:pt x="8114030" y="1269"/>
                  </a:lnTo>
                  <a:lnTo>
                    <a:pt x="8106409" y="0"/>
                  </a:lnTo>
                  <a:close/>
                </a:path>
              </a:pathLst>
            </a:custGeom>
            <a:solidFill>
              <a:srgbClr val="009933"/>
            </a:solidFill>
          </p:spPr>
          <p:txBody>
            <a:bodyPr wrap="square" lIns="0" tIns="0" rIns="0" bIns="0" rtlCol="0"/>
            <a:lstStyle/>
            <a:p/>
          </p:txBody>
        </p:sp>
        <p:sp>
          <p:nvSpPr>
            <p:cNvPr id="5" name="object 5"/>
            <p:cNvSpPr/>
            <p:nvPr/>
          </p:nvSpPr>
          <p:spPr>
            <a:xfrm>
              <a:off x="504190" y="66040"/>
              <a:ext cx="8224520" cy="791210"/>
            </a:xfrm>
            <a:custGeom>
              <a:avLst/>
              <a:gdLst/>
              <a:ahLst/>
              <a:cxnLst/>
              <a:rect l="l" t="t" r="r" b="b"/>
              <a:pathLst>
                <a:path w="8224520" h="791210">
                  <a:moveTo>
                    <a:pt x="0" y="130809"/>
                  </a:moveTo>
                  <a:lnTo>
                    <a:pt x="0" y="124459"/>
                  </a:lnTo>
                  <a:lnTo>
                    <a:pt x="1269" y="118109"/>
                  </a:lnTo>
                  <a:lnTo>
                    <a:pt x="2539" y="110489"/>
                  </a:lnTo>
                  <a:lnTo>
                    <a:pt x="2539" y="104139"/>
                  </a:lnTo>
                  <a:lnTo>
                    <a:pt x="5079" y="96519"/>
                  </a:lnTo>
                  <a:lnTo>
                    <a:pt x="6350" y="90169"/>
                  </a:lnTo>
                  <a:lnTo>
                    <a:pt x="8889" y="83819"/>
                  </a:lnTo>
                  <a:lnTo>
                    <a:pt x="11429" y="77469"/>
                  </a:lnTo>
                  <a:lnTo>
                    <a:pt x="13969" y="71119"/>
                  </a:lnTo>
                  <a:lnTo>
                    <a:pt x="17779" y="64769"/>
                  </a:lnTo>
                  <a:lnTo>
                    <a:pt x="21589" y="59689"/>
                  </a:lnTo>
                  <a:lnTo>
                    <a:pt x="25400" y="53339"/>
                  </a:lnTo>
                  <a:lnTo>
                    <a:pt x="29209" y="48259"/>
                  </a:lnTo>
                  <a:lnTo>
                    <a:pt x="34289" y="43179"/>
                  </a:lnTo>
                  <a:lnTo>
                    <a:pt x="38100" y="38100"/>
                  </a:lnTo>
                  <a:lnTo>
                    <a:pt x="43179" y="33019"/>
                  </a:lnTo>
                  <a:lnTo>
                    <a:pt x="49529" y="29209"/>
                  </a:lnTo>
                  <a:lnTo>
                    <a:pt x="54609" y="24129"/>
                  </a:lnTo>
                  <a:lnTo>
                    <a:pt x="59689" y="20319"/>
                  </a:lnTo>
                  <a:lnTo>
                    <a:pt x="66039" y="16509"/>
                  </a:lnTo>
                  <a:lnTo>
                    <a:pt x="72389" y="13969"/>
                  </a:lnTo>
                  <a:lnTo>
                    <a:pt x="78739" y="11429"/>
                  </a:lnTo>
                  <a:lnTo>
                    <a:pt x="85089" y="7619"/>
                  </a:lnTo>
                  <a:lnTo>
                    <a:pt x="91439" y="6350"/>
                  </a:lnTo>
                  <a:lnTo>
                    <a:pt x="97789" y="3809"/>
                  </a:lnTo>
                  <a:lnTo>
                    <a:pt x="104139" y="2539"/>
                  </a:lnTo>
                  <a:lnTo>
                    <a:pt x="111759" y="1269"/>
                  </a:lnTo>
                  <a:lnTo>
                    <a:pt x="118109" y="0"/>
                  </a:lnTo>
                  <a:lnTo>
                    <a:pt x="124459" y="0"/>
                  </a:lnTo>
                  <a:lnTo>
                    <a:pt x="8092439" y="0"/>
                  </a:lnTo>
                  <a:lnTo>
                    <a:pt x="8106409" y="0"/>
                  </a:lnTo>
                  <a:lnTo>
                    <a:pt x="8114030" y="1269"/>
                  </a:lnTo>
                  <a:lnTo>
                    <a:pt x="8120380" y="2539"/>
                  </a:lnTo>
                  <a:lnTo>
                    <a:pt x="8126730" y="3809"/>
                  </a:lnTo>
                  <a:lnTo>
                    <a:pt x="8133080" y="6350"/>
                  </a:lnTo>
                  <a:lnTo>
                    <a:pt x="8140700" y="7619"/>
                  </a:lnTo>
                  <a:lnTo>
                    <a:pt x="8147050" y="11429"/>
                  </a:lnTo>
                  <a:lnTo>
                    <a:pt x="8152130" y="13969"/>
                  </a:lnTo>
                  <a:lnTo>
                    <a:pt x="8158480" y="16509"/>
                  </a:lnTo>
                  <a:lnTo>
                    <a:pt x="8164830" y="20319"/>
                  </a:lnTo>
                  <a:lnTo>
                    <a:pt x="8169909" y="24129"/>
                  </a:lnTo>
                  <a:lnTo>
                    <a:pt x="8176259" y="29209"/>
                  </a:lnTo>
                  <a:lnTo>
                    <a:pt x="8181339" y="33019"/>
                  </a:lnTo>
                  <a:lnTo>
                    <a:pt x="8186419" y="38100"/>
                  </a:lnTo>
                  <a:lnTo>
                    <a:pt x="8191500" y="43179"/>
                  </a:lnTo>
                  <a:lnTo>
                    <a:pt x="8195309" y="48259"/>
                  </a:lnTo>
                  <a:lnTo>
                    <a:pt x="8199119" y="53339"/>
                  </a:lnTo>
                  <a:lnTo>
                    <a:pt x="8202930" y="59689"/>
                  </a:lnTo>
                  <a:lnTo>
                    <a:pt x="8206739" y="64769"/>
                  </a:lnTo>
                  <a:lnTo>
                    <a:pt x="8210550" y="71119"/>
                  </a:lnTo>
                  <a:lnTo>
                    <a:pt x="8213089" y="77469"/>
                  </a:lnTo>
                  <a:lnTo>
                    <a:pt x="8215630" y="83819"/>
                  </a:lnTo>
                  <a:lnTo>
                    <a:pt x="8218169" y="90169"/>
                  </a:lnTo>
                  <a:lnTo>
                    <a:pt x="8220709" y="96519"/>
                  </a:lnTo>
                  <a:lnTo>
                    <a:pt x="8221980" y="104139"/>
                  </a:lnTo>
                  <a:lnTo>
                    <a:pt x="8223250" y="110489"/>
                  </a:lnTo>
                  <a:lnTo>
                    <a:pt x="8224519" y="118109"/>
                  </a:lnTo>
                  <a:lnTo>
                    <a:pt x="8224519" y="124459"/>
                  </a:lnTo>
                  <a:lnTo>
                    <a:pt x="8224519" y="130809"/>
                  </a:lnTo>
                  <a:lnTo>
                    <a:pt x="8224519" y="659129"/>
                  </a:lnTo>
                  <a:lnTo>
                    <a:pt x="8224519" y="666749"/>
                  </a:lnTo>
                  <a:lnTo>
                    <a:pt x="8224519" y="673099"/>
                  </a:lnTo>
                  <a:lnTo>
                    <a:pt x="8223250" y="680719"/>
                  </a:lnTo>
                  <a:lnTo>
                    <a:pt x="8221980" y="687069"/>
                  </a:lnTo>
                  <a:lnTo>
                    <a:pt x="8220709" y="693419"/>
                  </a:lnTo>
                  <a:lnTo>
                    <a:pt x="8218169" y="699769"/>
                  </a:lnTo>
                  <a:lnTo>
                    <a:pt x="8215630" y="707389"/>
                  </a:lnTo>
                  <a:lnTo>
                    <a:pt x="8213089" y="713739"/>
                  </a:lnTo>
                  <a:lnTo>
                    <a:pt x="8210550" y="720089"/>
                  </a:lnTo>
                  <a:lnTo>
                    <a:pt x="8206739" y="725169"/>
                  </a:lnTo>
                  <a:lnTo>
                    <a:pt x="8202930" y="731519"/>
                  </a:lnTo>
                  <a:lnTo>
                    <a:pt x="8199119" y="736599"/>
                  </a:lnTo>
                  <a:lnTo>
                    <a:pt x="8195309" y="742949"/>
                  </a:lnTo>
                  <a:lnTo>
                    <a:pt x="8191500" y="748029"/>
                  </a:lnTo>
                  <a:lnTo>
                    <a:pt x="8186419" y="753109"/>
                  </a:lnTo>
                  <a:lnTo>
                    <a:pt x="8181339" y="758189"/>
                  </a:lnTo>
                  <a:lnTo>
                    <a:pt x="8176259" y="761999"/>
                  </a:lnTo>
                  <a:lnTo>
                    <a:pt x="8171180" y="765809"/>
                  </a:lnTo>
                  <a:lnTo>
                    <a:pt x="8164830" y="769619"/>
                  </a:lnTo>
                  <a:lnTo>
                    <a:pt x="8159750" y="773429"/>
                  </a:lnTo>
                  <a:lnTo>
                    <a:pt x="8153400" y="777239"/>
                  </a:lnTo>
                  <a:lnTo>
                    <a:pt x="8147050" y="779779"/>
                  </a:lnTo>
                  <a:lnTo>
                    <a:pt x="8140700" y="782319"/>
                  </a:lnTo>
                  <a:lnTo>
                    <a:pt x="8134350" y="784859"/>
                  </a:lnTo>
                  <a:lnTo>
                    <a:pt x="8128000" y="787399"/>
                  </a:lnTo>
                  <a:lnTo>
                    <a:pt x="8120380" y="788669"/>
                  </a:lnTo>
                  <a:lnTo>
                    <a:pt x="8114030" y="789939"/>
                  </a:lnTo>
                  <a:lnTo>
                    <a:pt x="8106409" y="791209"/>
                  </a:lnTo>
                  <a:lnTo>
                    <a:pt x="8100059" y="791209"/>
                  </a:lnTo>
                  <a:lnTo>
                    <a:pt x="8093709" y="791209"/>
                  </a:lnTo>
                  <a:lnTo>
                    <a:pt x="132079" y="791209"/>
                  </a:lnTo>
                  <a:lnTo>
                    <a:pt x="124459" y="791209"/>
                  </a:lnTo>
                  <a:lnTo>
                    <a:pt x="118109" y="791209"/>
                  </a:lnTo>
                  <a:lnTo>
                    <a:pt x="111759" y="789939"/>
                  </a:lnTo>
                  <a:lnTo>
                    <a:pt x="104139" y="788669"/>
                  </a:lnTo>
                  <a:lnTo>
                    <a:pt x="97789" y="787399"/>
                  </a:lnTo>
                  <a:lnTo>
                    <a:pt x="91439" y="784859"/>
                  </a:lnTo>
                  <a:lnTo>
                    <a:pt x="85089" y="782319"/>
                  </a:lnTo>
                  <a:lnTo>
                    <a:pt x="54609" y="765809"/>
                  </a:lnTo>
                  <a:lnTo>
                    <a:pt x="49529" y="761999"/>
                  </a:lnTo>
                  <a:lnTo>
                    <a:pt x="43179" y="758189"/>
                  </a:lnTo>
                  <a:lnTo>
                    <a:pt x="39369" y="753109"/>
                  </a:lnTo>
                  <a:lnTo>
                    <a:pt x="34289" y="748029"/>
                  </a:lnTo>
                  <a:lnTo>
                    <a:pt x="29209" y="742949"/>
                  </a:lnTo>
                  <a:lnTo>
                    <a:pt x="25400" y="737869"/>
                  </a:lnTo>
                  <a:lnTo>
                    <a:pt x="21589" y="731519"/>
                  </a:lnTo>
                  <a:lnTo>
                    <a:pt x="17779" y="726439"/>
                  </a:lnTo>
                  <a:lnTo>
                    <a:pt x="13969" y="720089"/>
                  </a:lnTo>
                  <a:lnTo>
                    <a:pt x="11429" y="713739"/>
                  </a:lnTo>
                  <a:lnTo>
                    <a:pt x="8889" y="707389"/>
                  </a:lnTo>
                  <a:lnTo>
                    <a:pt x="6350" y="701039"/>
                  </a:lnTo>
                  <a:lnTo>
                    <a:pt x="5079" y="694689"/>
                  </a:lnTo>
                  <a:lnTo>
                    <a:pt x="2539" y="687069"/>
                  </a:lnTo>
                  <a:lnTo>
                    <a:pt x="2539" y="680719"/>
                  </a:lnTo>
                  <a:lnTo>
                    <a:pt x="1269" y="674369"/>
                  </a:lnTo>
                  <a:lnTo>
                    <a:pt x="0" y="666749"/>
                  </a:lnTo>
                  <a:lnTo>
                    <a:pt x="0" y="660399"/>
                  </a:lnTo>
                  <a:lnTo>
                    <a:pt x="0" y="130809"/>
                  </a:lnTo>
                  <a:close/>
                </a:path>
              </a:pathLst>
            </a:custGeom>
            <a:ln w="25518">
              <a:solidFill>
                <a:srgbClr val="FFFFFF"/>
              </a:solidFill>
            </a:ln>
          </p:spPr>
          <p:txBody>
            <a:bodyPr wrap="square" lIns="0" tIns="0" rIns="0" bIns="0" rtlCol="0"/>
            <a:lstStyle/>
            <a:p/>
          </p:txBody>
        </p:sp>
        <p:sp>
          <p:nvSpPr>
            <p:cNvPr id="6" name="object 6"/>
            <p:cNvSpPr/>
            <p:nvPr/>
          </p:nvSpPr>
          <p:spPr>
            <a:xfrm>
              <a:off x="491426" y="53288"/>
              <a:ext cx="8250555" cy="817244"/>
            </a:xfrm>
            <a:custGeom>
              <a:avLst/>
              <a:gdLst/>
              <a:ahLst/>
              <a:cxnLst/>
              <a:rect l="l" t="t" r="r" b="b"/>
              <a:pathLst>
                <a:path w="8250555" h="81724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7244">
                  <a:moveTo>
                    <a:pt x="8250034" y="803960"/>
                  </a:moveTo>
                  <a:lnTo>
                    <a:pt x="8246300" y="794943"/>
                  </a:lnTo>
                  <a:lnTo>
                    <a:pt x="8237283" y="791210"/>
                  </a:lnTo>
                  <a:lnTo>
                    <a:pt x="8228254" y="794943"/>
                  </a:lnTo>
                  <a:lnTo>
                    <a:pt x="8224520" y="803960"/>
                  </a:lnTo>
                  <a:lnTo>
                    <a:pt x="8228254" y="812990"/>
                  </a:lnTo>
                  <a:lnTo>
                    <a:pt x="8237283" y="816724"/>
                  </a:lnTo>
                  <a:lnTo>
                    <a:pt x="8246300" y="812990"/>
                  </a:lnTo>
                  <a:lnTo>
                    <a:pt x="8250034" y="80396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86085"/>
          </a:xfrm>
          <a:prstGeom prst="rect">
            <a:avLst/>
          </a:prstGeom>
        </p:spPr>
        <p:txBody>
          <a:bodyPr vert="horz" wrap="square" lIns="0" tIns="191770" rIns="0" bIns="0" rtlCol="0">
            <a:spAutoFit/>
          </a:bodyPr>
          <a:lstStyle/>
          <a:p>
            <a:pPr marL="2851785">
              <a:lnSpc>
                <a:spcPct val="100000"/>
              </a:lnSpc>
              <a:spcBef>
                <a:spcPts val="100"/>
              </a:spcBef>
            </a:pPr>
            <a:r>
              <a:rPr sz="3200" b="0" u="none" spc="-20" smtClean="0">
                <a:solidFill>
                  <a:srgbClr val="FFFFFF"/>
                </a:solidFill>
                <a:latin typeface="Calibri" panose="020F0502020204030204"/>
                <a:cs typeface="Calibri" panose="020F0502020204030204"/>
              </a:rPr>
              <a:t> </a:t>
            </a:r>
            <a:r>
              <a:rPr sz="3200" b="0" u="none" spc="-10" dirty="0">
                <a:solidFill>
                  <a:srgbClr val="FFFFFF"/>
                </a:solidFill>
                <a:latin typeface="Calibri" panose="020F0502020204030204"/>
                <a:cs typeface="Calibri" panose="020F0502020204030204"/>
              </a:rPr>
              <a:t>Εισαγωγή</a:t>
            </a:r>
            <a:endParaRPr sz="3200">
              <a:latin typeface="Calibri" panose="020F0502020204030204"/>
              <a:cs typeface="Calibri" panose="020F0502020204030204"/>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228600" y="863600"/>
            <a:ext cx="8915400" cy="5904230"/>
          </a:xfrm>
          <a:prstGeom prst="rect">
            <a:avLst/>
          </a:prstGeom>
        </p:spPr>
      </p:pic>
      <p:grpSp>
        <p:nvGrpSpPr>
          <p:cNvPr id="3" name="object 3"/>
          <p:cNvGrpSpPr/>
          <p:nvPr/>
        </p:nvGrpSpPr>
        <p:grpSpPr>
          <a:xfrm>
            <a:off x="582870" y="11370"/>
            <a:ext cx="8250555" cy="818515"/>
            <a:chOff x="582870" y="11370"/>
            <a:chExt cx="8250555" cy="818515"/>
          </a:xfrm>
        </p:grpSpPr>
        <p:sp>
          <p:nvSpPr>
            <p:cNvPr id="4" name="object 4"/>
            <p:cNvSpPr/>
            <p:nvPr/>
          </p:nvSpPr>
          <p:spPr>
            <a:xfrm>
              <a:off x="595630" y="24129"/>
              <a:ext cx="8224520" cy="792480"/>
            </a:xfrm>
            <a:custGeom>
              <a:avLst/>
              <a:gdLst/>
              <a:ahLst/>
              <a:cxnLst/>
              <a:rect l="l" t="t" r="r" b="b"/>
              <a:pathLst>
                <a:path w="8224520" h="792480">
                  <a:moveTo>
                    <a:pt x="8105140" y="1270"/>
                  </a:moveTo>
                  <a:lnTo>
                    <a:pt x="118110" y="1270"/>
                  </a:lnTo>
                  <a:lnTo>
                    <a:pt x="110490" y="2540"/>
                  </a:lnTo>
                  <a:lnTo>
                    <a:pt x="104140" y="3810"/>
                  </a:lnTo>
                  <a:lnTo>
                    <a:pt x="96520" y="5079"/>
                  </a:lnTo>
                  <a:lnTo>
                    <a:pt x="90170" y="6350"/>
                  </a:lnTo>
                  <a:lnTo>
                    <a:pt x="77470" y="11429"/>
                  </a:lnTo>
                  <a:lnTo>
                    <a:pt x="71120" y="15240"/>
                  </a:lnTo>
                  <a:lnTo>
                    <a:pt x="64770" y="17779"/>
                  </a:lnTo>
                  <a:lnTo>
                    <a:pt x="59690" y="21590"/>
                  </a:lnTo>
                  <a:lnTo>
                    <a:pt x="53340" y="25400"/>
                  </a:lnTo>
                  <a:lnTo>
                    <a:pt x="48260" y="30479"/>
                  </a:lnTo>
                  <a:lnTo>
                    <a:pt x="43179" y="34290"/>
                  </a:lnTo>
                  <a:lnTo>
                    <a:pt x="33020" y="44450"/>
                  </a:lnTo>
                  <a:lnTo>
                    <a:pt x="29210" y="49529"/>
                  </a:lnTo>
                  <a:lnTo>
                    <a:pt x="24129" y="54610"/>
                  </a:lnTo>
                  <a:lnTo>
                    <a:pt x="20320" y="60960"/>
                  </a:lnTo>
                  <a:lnTo>
                    <a:pt x="16510" y="66040"/>
                  </a:lnTo>
                  <a:lnTo>
                    <a:pt x="11429" y="78740"/>
                  </a:lnTo>
                  <a:lnTo>
                    <a:pt x="7620" y="85090"/>
                  </a:lnTo>
                  <a:lnTo>
                    <a:pt x="6350" y="91440"/>
                  </a:lnTo>
                  <a:lnTo>
                    <a:pt x="3810" y="97790"/>
                  </a:lnTo>
                  <a:lnTo>
                    <a:pt x="2540" y="104140"/>
                  </a:lnTo>
                  <a:lnTo>
                    <a:pt x="1270" y="111760"/>
                  </a:lnTo>
                  <a:lnTo>
                    <a:pt x="0" y="118110"/>
                  </a:lnTo>
                  <a:lnTo>
                    <a:pt x="0" y="674370"/>
                  </a:lnTo>
                  <a:lnTo>
                    <a:pt x="1270" y="681990"/>
                  </a:lnTo>
                  <a:lnTo>
                    <a:pt x="3810" y="694690"/>
                  </a:lnTo>
                  <a:lnTo>
                    <a:pt x="6350" y="701040"/>
                  </a:lnTo>
                  <a:lnTo>
                    <a:pt x="8890" y="708660"/>
                  </a:lnTo>
                  <a:lnTo>
                    <a:pt x="11429" y="715010"/>
                  </a:lnTo>
                  <a:lnTo>
                    <a:pt x="13970" y="720090"/>
                  </a:lnTo>
                  <a:lnTo>
                    <a:pt x="16510" y="726440"/>
                  </a:lnTo>
                  <a:lnTo>
                    <a:pt x="20320" y="732790"/>
                  </a:lnTo>
                  <a:lnTo>
                    <a:pt x="24129" y="737870"/>
                  </a:lnTo>
                  <a:lnTo>
                    <a:pt x="29210" y="744220"/>
                  </a:lnTo>
                  <a:lnTo>
                    <a:pt x="33020" y="749300"/>
                  </a:lnTo>
                  <a:lnTo>
                    <a:pt x="38100" y="754380"/>
                  </a:lnTo>
                  <a:lnTo>
                    <a:pt x="43179" y="758190"/>
                  </a:lnTo>
                  <a:lnTo>
                    <a:pt x="48260" y="763270"/>
                  </a:lnTo>
                  <a:lnTo>
                    <a:pt x="53340" y="767080"/>
                  </a:lnTo>
                  <a:lnTo>
                    <a:pt x="59690" y="770890"/>
                  </a:lnTo>
                  <a:lnTo>
                    <a:pt x="64770" y="774700"/>
                  </a:lnTo>
                  <a:lnTo>
                    <a:pt x="71120" y="778510"/>
                  </a:lnTo>
                  <a:lnTo>
                    <a:pt x="90170" y="786130"/>
                  </a:lnTo>
                  <a:lnTo>
                    <a:pt x="96520" y="787400"/>
                  </a:lnTo>
                  <a:lnTo>
                    <a:pt x="104140" y="789940"/>
                  </a:lnTo>
                  <a:lnTo>
                    <a:pt x="110490" y="791210"/>
                  </a:lnTo>
                  <a:lnTo>
                    <a:pt x="118110" y="791210"/>
                  </a:lnTo>
                  <a:lnTo>
                    <a:pt x="124460" y="792480"/>
                  </a:lnTo>
                  <a:lnTo>
                    <a:pt x="8098790" y="792480"/>
                  </a:lnTo>
                  <a:lnTo>
                    <a:pt x="8106410" y="791210"/>
                  </a:lnTo>
                  <a:lnTo>
                    <a:pt x="8112760" y="789940"/>
                  </a:lnTo>
                  <a:lnTo>
                    <a:pt x="8119110" y="789940"/>
                  </a:lnTo>
                  <a:lnTo>
                    <a:pt x="8126730" y="787400"/>
                  </a:lnTo>
                  <a:lnTo>
                    <a:pt x="8133080" y="786130"/>
                  </a:lnTo>
                  <a:lnTo>
                    <a:pt x="8152130" y="778510"/>
                  </a:lnTo>
                  <a:lnTo>
                    <a:pt x="8158480" y="774700"/>
                  </a:lnTo>
                  <a:lnTo>
                    <a:pt x="8163560" y="770890"/>
                  </a:lnTo>
                  <a:lnTo>
                    <a:pt x="8169910" y="767080"/>
                  </a:lnTo>
                  <a:lnTo>
                    <a:pt x="8174990" y="763270"/>
                  </a:lnTo>
                  <a:lnTo>
                    <a:pt x="8185150" y="753110"/>
                  </a:lnTo>
                  <a:lnTo>
                    <a:pt x="8190230" y="749300"/>
                  </a:lnTo>
                  <a:lnTo>
                    <a:pt x="8194040" y="742950"/>
                  </a:lnTo>
                  <a:lnTo>
                    <a:pt x="8197850" y="737870"/>
                  </a:lnTo>
                  <a:lnTo>
                    <a:pt x="8202930" y="732790"/>
                  </a:lnTo>
                  <a:lnTo>
                    <a:pt x="8205470" y="726440"/>
                  </a:lnTo>
                  <a:lnTo>
                    <a:pt x="8209280" y="720090"/>
                  </a:lnTo>
                  <a:lnTo>
                    <a:pt x="8211820" y="713740"/>
                  </a:lnTo>
                  <a:lnTo>
                    <a:pt x="8215630" y="707390"/>
                  </a:lnTo>
                  <a:lnTo>
                    <a:pt x="8216900" y="701040"/>
                  </a:lnTo>
                  <a:lnTo>
                    <a:pt x="8219440" y="694690"/>
                  </a:lnTo>
                  <a:lnTo>
                    <a:pt x="8220710" y="688340"/>
                  </a:lnTo>
                  <a:lnTo>
                    <a:pt x="8221980" y="680720"/>
                  </a:lnTo>
                  <a:lnTo>
                    <a:pt x="8223250" y="674370"/>
                  </a:lnTo>
                  <a:lnTo>
                    <a:pt x="8223250" y="660400"/>
                  </a:lnTo>
                  <a:lnTo>
                    <a:pt x="8224520" y="660400"/>
                  </a:lnTo>
                  <a:lnTo>
                    <a:pt x="8223250" y="132079"/>
                  </a:lnTo>
                  <a:lnTo>
                    <a:pt x="8223250" y="118110"/>
                  </a:lnTo>
                  <a:lnTo>
                    <a:pt x="8221980" y="111760"/>
                  </a:lnTo>
                  <a:lnTo>
                    <a:pt x="8220710" y="104140"/>
                  </a:lnTo>
                  <a:lnTo>
                    <a:pt x="8219440" y="97790"/>
                  </a:lnTo>
                  <a:lnTo>
                    <a:pt x="8216900" y="91440"/>
                  </a:lnTo>
                  <a:lnTo>
                    <a:pt x="8215630" y="85090"/>
                  </a:lnTo>
                  <a:lnTo>
                    <a:pt x="8211820" y="78740"/>
                  </a:lnTo>
                  <a:lnTo>
                    <a:pt x="8209280" y="72390"/>
                  </a:lnTo>
                  <a:lnTo>
                    <a:pt x="8205470" y="66040"/>
                  </a:lnTo>
                  <a:lnTo>
                    <a:pt x="8202930" y="60960"/>
                  </a:lnTo>
                  <a:lnTo>
                    <a:pt x="8197850" y="54610"/>
                  </a:lnTo>
                  <a:lnTo>
                    <a:pt x="8190230" y="44450"/>
                  </a:lnTo>
                  <a:lnTo>
                    <a:pt x="8180070" y="34290"/>
                  </a:lnTo>
                  <a:lnTo>
                    <a:pt x="8174990" y="30479"/>
                  </a:lnTo>
                  <a:lnTo>
                    <a:pt x="8169910" y="25400"/>
                  </a:lnTo>
                  <a:lnTo>
                    <a:pt x="8157210" y="17779"/>
                  </a:lnTo>
                  <a:lnTo>
                    <a:pt x="8152130" y="15240"/>
                  </a:lnTo>
                  <a:lnTo>
                    <a:pt x="8145780" y="11429"/>
                  </a:lnTo>
                  <a:lnTo>
                    <a:pt x="8133080" y="6350"/>
                  </a:lnTo>
                  <a:lnTo>
                    <a:pt x="8125460" y="5079"/>
                  </a:lnTo>
                  <a:lnTo>
                    <a:pt x="8112760" y="2540"/>
                  </a:lnTo>
                  <a:lnTo>
                    <a:pt x="8105140" y="1270"/>
                  </a:lnTo>
                  <a:close/>
                </a:path>
                <a:path w="8224520" h="792480">
                  <a:moveTo>
                    <a:pt x="8092440" y="0"/>
                  </a:moveTo>
                  <a:lnTo>
                    <a:pt x="130810" y="0"/>
                  </a:lnTo>
                  <a:lnTo>
                    <a:pt x="124460" y="1270"/>
                  </a:lnTo>
                  <a:lnTo>
                    <a:pt x="8098790" y="1270"/>
                  </a:lnTo>
                  <a:lnTo>
                    <a:pt x="8092440" y="0"/>
                  </a:lnTo>
                  <a:close/>
                </a:path>
              </a:pathLst>
            </a:custGeom>
            <a:solidFill>
              <a:srgbClr val="009900"/>
            </a:solidFill>
          </p:spPr>
          <p:txBody>
            <a:bodyPr wrap="square" lIns="0" tIns="0" rIns="0" bIns="0" rtlCol="0"/>
            <a:lstStyle/>
            <a:p/>
          </p:txBody>
        </p:sp>
        <p:sp>
          <p:nvSpPr>
            <p:cNvPr id="5" name="object 5"/>
            <p:cNvSpPr/>
            <p:nvPr/>
          </p:nvSpPr>
          <p:spPr>
            <a:xfrm>
              <a:off x="595630" y="24129"/>
              <a:ext cx="8224520" cy="792480"/>
            </a:xfrm>
            <a:custGeom>
              <a:avLst/>
              <a:gdLst/>
              <a:ahLst/>
              <a:cxnLst/>
              <a:rect l="l" t="t" r="r" b="b"/>
              <a:pathLst>
                <a:path w="8224520" h="792480">
                  <a:moveTo>
                    <a:pt x="0" y="132079"/>
                  </a:moveTo>
                  <a:lnTo>
                    <a:pt x="0" y="125729"/>
                  </a:lnTo>
                  <a:lnTo>
                    <a:pt x="0" y="118110"/>
                  </a:lnTo>
                  <a:lnTo>
                    <a:pt x="1270" y="111760"/>
                  </a:lnTo>
                  <a:lnTo>
                    <a:pt x="2540" y="104140"/>
                  </a:lnTo>
                  <a:lnTo>
                    <a:pt x="3810" y="97790"/>
                  </a:lnTo>
                  <a:lnTo>
                    <a:pt x="6350" y="91440"/>
                  </a:lnTo>
                  <a:lnTo>
                    <a:pt x="7620" y="85090"/>
                  </a:lnTo>
                  <a:lnTo>
                    <a:pt x="11429" y="78740"/>
                  </a:lnTo>
                  <a:lnTo>
                    <a:pt x="13970" y="72390"/>
                  </a:lnTo>
                  <a:lnTo>
                    <a:pt x="16510" y="66040"/>
                  </a:lnTo>
                  <a:lnTo>
                    <a:pt x="20320" y="60960"/>
                  </a:lnTo>
                  <a:lnTo>
                    <a:pt x="24129" y="54610"/>
                  </a:lnTo>
                  <a:lnTo>
                    <a:pt x="29210" y="49529"/>
                  </a:lnTo>
                  <a:lnTo>
                    <a:pt x="33020" y="44450"/>
                  </a:lnTo>
                  <a:lnTo>
                    <a:pt x="38100" y="39370"/>
                  </a:lnTo>
                  <a:lnTo>
                    <a:pt x="43179" y="34290"/>
                  </a:lnTo>
                  <a:lnTo>
                    <a:pt x="48260" y="30479"/>
                  </a:lnTo>
                  <a:lnTo>
                    <a:pt x="53340" y="25400"/>
                  </a:lnTo>
                  <a:lnTo>
                    <a:pt x="59690" y="21590"/>
                  </a:lnTo>
                  <a:lnTo>
                    <a:pt x="64770" y="17779"/>
                  </a:lnTo>
                  <a:lnTo>
                    <a:pt x="71120" y="15240"/>
                  </a:lnTo>
                  <a:lnTo>
                    <a:pt x="77470" y="11429"/>
                  </a:lnTo>
                  <a:lnTo>
                    <a:pt x="83820" y="8890"/>
                  </a:lnTo>
                  <a:lnTo>
                    <a:pt x="90170" y="6350"/>
                  </a:lnTo>
                  <a:lnTo>
                    <a:pt x="96520" y="5079"/>
                  </a:lnTo>
                  <a:lnTo>
                    <a:pt x="104140" y="3810"/>
                  </a:lnTo>
                  <a:lnTo>
                    <a:pt x="110490" y="2540"/>
                  </a:lnTo>
                  <a:lnTo>
                    <a:pt x="118110" y="1270"/>
                  </a:lnTo>
                  <a:lnTo>
                    <a:pt x="124460" y="1270"/>
                  </a:lnTo>
                  <a:lnTo>
                    <a:pt x="130810" y="0"/>
                  </a:lnTo>
                  <a:lnTo>
                    <a:pt x="8092440" y="0"/>
                  </a:lnTo>
                  <a:lnTo>
                    <a:pt x="8098790" y="1270"/>
                  </a:lnTo>
                  <a:lnTo>
                    <a:pt x="8105140" y="1270"/>
                  </a:lnTo>
                  <a:lnTo>
                    <a:pt x="8112760" y="2540"/>
                  </a:lnTo>
                  <a:lnTo>
                    <a:pt x="8119110" y="3810"/>
                  </a:lnTo>
                  <a:lnTo>
                    <a:pt x="8125460" y="5079"/>
                  </a:lnTo>
                  <a:lnTo>
                    <a:pt x="8133080" y="6350"/>
                  </a:lnTo>
                  <a:lnTo>
                    <a:pt x="8139430" y="8890"/>
                  </a:lnTo>
                  <a:lnTo>
                    <a:pt x="8145780" y="11429"/>
                  </a:lnTo>
                  <a:lnTo>
                    <a:pt x="8152130" y="15240"/>
                  </a:lnTo>
                  <a:lnTo>
                    <a:pt x="8157210" y="17779"/>
                  </a:lnTo>
                  <a:lnTo>
                    <a:pt x="8163560" y="21590"/>
                  </a:lnTo>
                  <a:lnTo>
                    <a:pt x="8169910" y="25400"/>
                  </a:lnTo>
                  <a:lnTo>
                    <a:pt x="8174990" y="30479"/>
                  </a:lnTo>
                  <a:lnTo>
                    <a:pt x="8180070" y="34290"/>
                  </a:lnTo>
                  <a:lnTo>
                    <a:pt x="8185150" y="39370"/>
                  </a:lnTo>
                  <a:lnTo>
                    <a:pt x="8190230" y="44450"/>
                  </a:lnTo>
                  <a:lnTo>
                    <a:pt x="8194040" y="49529"/>
                  </a:lnTo>
                  <a:lnTo>
                    <a:pt x="8197850" y="54610"/>
                  </a:lnTo>
                  <a:lnTo>
                    <a:pt x="8202930" y="60960"/>
                  </a:lnTo>
                  <a:lnTo>
                    <a:pt x="8205470" y="66040"/>
                  </a:lnTo>
                  <a:lnTo>
                    <a:pt x="8209280" y="72390"/>
                  </a:lnTo>
                  <a:lnTo>
                    <a:pt x="8211820" y="78740"/>
                  </a:lnTo>
                  <a:lnTo>
                    <a:pt x="8215630" y="85090"/>
                  </a:lnTo>
                  <a:lnTo>
                    <a:pt x="8216900" y="91440"/>
                  </a:lnTo>
                  <a:lnTo>
                    <a:pt x="8219440" y="97790"/>
                  </a:lnTo>
                  <a:lnTo>
                    <a:pt x="8220710" y="104140"/>
                  </a:lnTo>
                  <a:lnTo>
                    <a:pt x="8221980" y="111760"/>
                  </a:lnTo>
                  <a:lnTo>
                    <a:pt x="8223250" y="118110"/>
                  </a:lnTo>
                  <a:lnTo>
                    <a:pt x="8223250" y="125729"/>
                  </a:lnTo>
                  <a:lnTo>
                    <a:pt x="8223250" y="132079"/>
                  </a:lnTo>
                  <a:lnTo>
                    <a:pt x="8224520" y="660400"/>
                  </a:lnTo>
                  <a:lnTo>
                    <a:pt x="8223250" y="660400"/>
                  </a:lnTo>
                  <a:lnTo>
                    <a:pt x="8223250" y="668020"/>
                  </a:lnTo>
                  <a:lnTo>
                    <a:pt x="8223250" y="674370"/>
                  </a:lnTo>
                  <a:lnTo>
                    <a:pt x="8221980" y="680720"/>
                  </a:lnTo>
                  <a:lnTo>
                    <a:pt x="8220710" y="688340"/>
                  </a:lnTo>
                  <a:lnTo>
                    <a:pt x="8219440" y="694690"/>
                  </a:lnTo>
                  <a:lnTo>
                    <a:pt x="8216900" y="701040"/>
                  </a:lnTo>
                  <a:lnTo>
                    <a:pt x="8215630" y="707390"/>
                  </a:lnTo>
                  <a:lnTo>
                    <a:pt x="8211820" y="713740"/>
                  </a:lnTo>
                  <a:lnTo>
                    <a:pt x="8209280" y="720090"/>
                  </a:lnTo>
                  <a:lnTo>
                    <a:pt x="8205470" y="726440"/>
                  </a:lnTo>
                  <a:lnTo>
                    <a:pt x="8202930" y="732790"/>
                  </a:lnTo>
                  <a:lnTo>
                    <a:pt x="8197850" y="737870"/>
                  </a:lnTo>
                  <a:lnTo>
                    <a:pt x="8194040" y="742950"/>
                  </a:lnTo>
                  <a:lnTo>
                    <a:pt x="8190230" y="749300"/>
                  </a:lnTo>
                  <a:lnTo>
                    <a:pt x="8185150" y="753110"/>
                  </a:lnTo>
                  <a:lnTo>
                    <a:pt x="8180070" y="758190"/>
                  </a:lnTo>
                  <a:lnTo>
                    <a:pt x="8174990" y="763270"/>
                  </a:lnTo>
                  <a:lnTo>
                    <a:pt x="8169910" y="767080"/>
                  </a:lnTo>
                  <a:lnTo>
                    <a:pt x="8163560" y="770890"/>
                  </a:lnTo>
                  <a:lnTo>
                    <a:pt x="8158480" y="774700"/>
                  </a:lnTo>
                  <a:lnTo>
                    <a:pt x="8152130" y="778510"/>
                  </a:lnTo>
                  <a:lnTo>
                    <a:pt x="8145780" y="781050"/>
                  </a:lnTo>
                  <a:lnTo>
                    <a:pt x="8139430" y="783590"/>
                  </a:lnTo>
                  <a:lnTo>
                    <a:pt x="8133080" y="786130"/>
                  </a:lnTo>
                  <a:lnTo>
                    <a:pt x="8126730" y="787400"/>
                  </a:lnTo>
                  <a:lnTo>
                    <a:pt x="8119110" y="789940"/>
                  </a:lnTo>
                  <a:lnTo>
                    <a:pt x="8112760" y="789940"/>
                  </a:lnTo>
                  <a:lnTo>
                    <a:pt x="8106410" y="791210"/>
                  </a:lnTo>
                  <a:lnTo>
                    <a:pt x="8098790" y="792480"/>
                  </a:lnTo>
                  <a:lnTo>
                    <a:pt x="8092440" y="792480"/>
                  </a:lnTo>
                  <a:lnTo>
                    <a:pt x="130810" y="792480"/>
                  </a:lnTo>
                  <a:lnTo>
                    <a:pt x="124460" y="792480"/>
                  </a:lnTo>
                  <a:lnTo>
                    <a:pt x="118110" y="791210"/>
                  </a:lnTo>
                  <a:lnTo>
                    <a:pt x="110490" y="791210"/>
                  </a:lnTo>
                  <a:lnTo>
                    <a:pt x="104140" y="789940"/>
                  </a:lnTo>
                  <a:lnTo>
                    <a:pt x="96520" y="787400"/>
                  </a:lnTo>
                  <a:lnTo>
                    <a:pt x="90170" y="786130"/>
                  </a:lnTo>
                  <a:lnTo>
                    <a:pt x="83820" y="783590"/>
                  </a:lnTo>
                  <a:lnTo>
                    <a:pt x="77470" y="781050"/>
                  </a:lnTo>
                  <a:lnTo>
                    <a:pt x="71120" y="778510"/>
                  </a:lnTo>
                  <a:lnTo>
                    <a:pt x="64770" y="774700"/>
                  </a:lnTo>
                  <a:lnTo>
                    <a:pt x="59690" y="770890"/>
                  </a:lnTo>
                  <a:lnTo>
                    <a:pt x="53340" y="767080"/>
                  </a:lnTo>
                  <a:lnTo>
                    <a:pt x="48260" y="763270"/>
                  </a:lnTo>
                  <a:lnTo>
                    <a:pt x="43179" y="758190"/>
                  </a:lnTo>
                  <a:lnTo>
                    <a:pt x="38100" y="754380"/>
                  </a:lnTo>
                  <a:lnTo>
                    <a:pt x="33020" y="749300"/>
                  </a:lnTo>
                  <a:lnTo>
                    <a:pt x="29210" y="744220"/>
                  </a:lnTo>
                  <a:lnTo>
                    <a:pt x="24129" y="737870"/>
                  </a:lnTo>
                  <a:lnTo>
                    <a:pt x="20320" y="732790"/>
                  </a:lnTo>
                  <a:lnTo>
                    <a:pt x="16510" y="726440"/>
                  </a:lnTo>
                  <a:lnTo>
                    <a:pt x="13970" y="720090"/>
                  </a:lnTo>
                  <a:lnTo>
                    <a:pt x="11429" y="715010"/>
                  </a:lnTo>
                  <a:lnTo>
                    <a:pt x="8890" y="708660"/>
                  </a:lnTo>
                  <a:lnTo>
                    <a:pt x="6350" y="701040"/>
                  </a:lnTo>
                  <a:lnTo>
                    <a:pt x="3810" y="694690"/>
                  </a:lnTo>
                  <a:lnTo>
                    <a:pt x="2540" y="688340"/>
                  </a:lnTo>
                  <a:lnTo>
                    <a:pt x="1270" y="681990"/>
                  </a:lnTo>
                  <a:lnTo>
                    <a:pt x="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582866" y="1137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429259" y="81279"/>
            <a:ext cx="8285480" cy="618118"/>
          </a:xfrm>
          <a:prstGeom prst="rect">
            <a:avLst/>
          </a:prstGeom>
        </p:spPr>
        <p:txBody>
          <a:bodyPr vert="horz" wrap="square" lIns="0" tIns="215900" rIns="0" bIns="0" rtlCol="0">
            <a:spAutoFit/>
          </a:bodyPr>
          <a:lstStyle/>
          <a:p>
            <a:pPr marL="68199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5"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3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30">
                <a:solidFill>
                  <a:srgbClr val="FFFFFF"/>
                </a:solidFill>
                <a:latin typeface="Calibri" panose="020F0502020204030204"/>
                <a:cs typeface="Calibri" panose="020F0502020204030204"/>
              </a:rPr>
              <a:t> </a:t>
            </a:r>
            <a:r>
              <a:rPr lang="el-GR" sz="2600" b="0" i="1" u="none" spc="-30" dirty="0" smtClean="0">
                <a:solidFill>
                  <a:srgbClr val="FFFFFF"/>
                </a:solidFill>
                <a:latin typeface="Calibri" panose="020F0502020204030204"/>
                <a:cs typeface="Calibri" panose="020F0502020204030204"/>
              </a:rPr>
              <a:t> Πίεσης </a:t>
            </a:r>
            <a:r>
              <a:rPr sz="2600" b="0" i="1" u="none" smtClean="0">
                <a:solidFill>
                  <a:srgbClr val="FFFFFF"/>
                </a:solidFill>
                <a:latin typeface="Calibri" panose="020F0502020204030204"/>
                <a:cs typeface="Calibri" panose="020F0502020204030204"/>
              </a:rPr>
              <a:t>Τύπου</a:t>
            </a:r>
            <a:r>
              <a:rPr sz="2600" b="0" i="1" u="none" spc="-10"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1430" y="12640"/>
            <a:ext cx="8398510" cy="6845934"/>
            <a:chOff x="491430" y="12640"/>
            <a:chExt cx="8398510" cy="6845934"/>
          </a:xfrm>
        </p:grpSpPr>
        <p:pic>
          <p:nvPicPr>
            <p:cNvPr id="3" name="object 3"/>
            <p:cNvPicPr/>
            <p:nvPr/>
          </p:nvPicPr>
          <p:blipFill>
            <a:blip r:embed="rId1" cstate="print"/>
            <a:stretch>
              <a:fillRect/>
            </a:stretch>
          </p:blipFill>
          <p:spPr>
            <a:xfrm>
              <a:off x="504190" y="1295399"/>
              <a:ext cx="8385196" cy="5562600"/>
            </a:xfrm>
            <a:prstGeom prst="rect">
              <a:avLst/>
            </a:prstGeom>
          </p:spPr>
        </p:pic>
        <p:sp>
          <p:nvSpPr>
            <p:cNvPr id="4" name="object 4"/>
            <p:cNvSpPr/>
            <p:nvPr/>
          </p:nvSpPr>
          <p:spPr>
            <a:xfrm>
              <a:off x="504190" y="25400"/>
              <a:ext cx="8224520" cy="1343660"/>
            </a:xfrm>
            <a:custGeom>
              <a:avLst/>
              <a:gdLst/>
              <a:ahLst/>
              <a:cxnLst/>
              <a:rect l="l" t="t" r="r" b="b"/>
              <a:pathLst>
                <a:path w="8224520" h="1343660">
                  <a:moveTo>
                    <a:pt x="8022589" y="0"/>
                  </a:moveTo>
                  <a:lnTo>
                    <a:pt x="199389" y="0"/>
                  </a:lnTo>
                  <a:lnTo>
                    <a:pt x="153669" y="10159"/>
                  </a:lnTo>
                  <a:lnTo>
                    <a:pt x="111759" y="29209"/>
                  </a:lnTo>
                  <a:lnTo>
                    <a:pt x="64769" y="64770"/>
                  </a:lnTo>
                  <a:lnTo>
                    <a:pt x="29209" y="111759"/>
                  </a:lnTo>
                  <a:lnTo>
                    <a:pt x="10159" y="153670"/>
                  </a:lnTo>
                  <a:lnTo>
                    <a:pt x="0" y="199390"/>
                  </a:lnTo>
                  <a:lnTo>
                    <a:pt x="0" y="1131570"/>
                  </a:lnTo>
                  <a:lnTo>
                    <a:pt x="7619" y="1178560"/>
                  </a:lnTo>
                  <a:lnTo>
                    <a:pt x="29209" y="1231900"/>
                  </a:lnTo>
                  <a:lnTo>
                    <a:pt x="57150" y="1270000"/>
                  </a:lnTo>
                  <a:lnTo>
                    <a:pt x="91439" y="1300479"/>
                  </a:lnTo>
                  <a:lnTo>
                    <a:pt x="101600" y="1308100"/>
                  </a:lnTo>
                  <a:lnTo>
                    <a:pt x="111759" y="1313179"/>
                  </a:lnTo>
                  <a:lnTo>
                    <a:pt x="121919" y="1319529"/>
                  </a:lnTo>
                  <a:lnTo>
                    <a:pt x="132079" y="1324610"/>
                  </a:lnTo>
                  <a:lnTo>
                    <a:pt x="143509" y="1328420"/>
                  </a:lnTo>
                  <a:lnTo>
                    <a:pt x="153669" y="1333500"/>
                  </a:lnTo>
                  <a:lnTo>
                    <a:pt x="187959" y="1341120"/>
                  </a:lnTo>
                  <a:lnTo>
                    <a:pt x="199389" y="1342389"/>
                  </a:lnTo>
                  <a:lnTo>
                    <a:pt x="212089" y="1343660"/>
                  </a:lnTo>
                  <a:lnTo>
                    <a:pt x="8012430" y="1343660"/>
                  </a:lnTo>
                  <a:lnTo>
                    <a:pt x="8035289" y="1341120"/>
                  </a:lnTo>
                  <a:lnTo>
                    <a:pt x="8058150" y="1336039"/>
                  </a:lnTo>
                  <a:lnTo>
                    <a:pt x="8069580" y="1332229"/>
                  </a:lnTo>
                  <a:lnTo>
                    <a:pt x="8079739" y="1328420"/>
                  </a:lnTo>
                  <a:lnTo>
                    <a:pt x="8091169" y="1324610"/>
                  </a:lnTo>
                  <a:lnTo>
                    <a:pt x="8131809" y="1300479"/>
                  </a:lnTo>
                  <a:lnTo>
                    <a:pt x="8166100" y="1270000"/>
                  </a:lnTo>
                  <a:lnTo>
                    <a:pt x="8194039" y="1231900"/>
                  </a:lnTo>
                  <a:lnTo>
                    <a:pt x="8204200" y="1210310"/>
                  </a:lnTo>
                  <a:lnTo>
                    <a:pt x="8209280" y="1200150"/>
                  </a:lnTo>
                  <a:lnTo>
                    <a:pt x="8213089" y="1188720"/>
                  </a:lnTo>
                  <a:lnTo>
                    <a:pt x="8220709" y="1154429"/>
                  </a:lnTo>
                  <a:lnTo>
                    <a:pt x="8223250" y="1131570"/>
                  </a:lnTo>
                  <a:lnTo>
                    <a:pt x="8223250" y="1120139"/>
                  </a:lnTo>
                  <a:lnTo>
                    <a:pt x="8224519" y="1120139"/>
                  </a:lnTo>
                  <a:lnTo>
                    <a:pt x="8223250" y="223520"/>
                  </a:lnTo>
                  <a:lnTo>
                    <a:pt x="8223250" y="212090"/>
                  </a:lnTo>
                  <a:lnTo>
                    <a:pt x="8221980" y="199390"/>
                  </a:lnTo>
                  <a:lnTo>
                    <a:pt x="8213089" y="153670"/>
                  </a:lnTo>
                  <a:lnTo>
                    <a:pt x="8194039" y="111759"/>
                  </a:lnTo>
                  <a:lnTo>
                    <a:pt x="8158480" y="64770"/>
                  </a:lnTo>
                  <a:lnTo>
                    <a:pt x="8111489" y="29209"/>
                  </a:lnTo>
                  <a:lnTo>
                    <a:pt x="8068309" y="10159"/>
                  </a:lnTo>
                  <a:lnTo>
                    <a:pt x="8034019" y="2540"/>
                  </a:lnTo>
                  <a:lnTo>
                    <a:pt x="8022589" y="0"/>
                  </a:lnTo>
                  <a:close/>
                </a:path>
              </a:pathLst>
            </a:custGeom>
            <a:solidFill>
              <a:srgbClr val="009900"/>
            </a:solidFill>
          </p:spPr>
          <p:txBody>
            <a:bodyPr wrap="square" lIns="0" tIns="0" rIns="0" bIns="0" rtlCol="0"/>
            <a:lstStyle/>
            <a:p/>
          </p:txBody>
        </p:sp>
        <p:sp>
          <p:nvSpPr>
            <p:cNvPr id="5" name="object 5"/>
            <p:cNvSpPr/>
            <p:nvPr/>
          </p:nvSpPr>
          <p:spPr>
            <a:xfrm>
              <a:off x="504190" y="25400"/>
              <a:ext cx="8224520" cy="1343660"/>
            </a:xfrm>
            <a:custGeom>
              <a:avLst/>
              <a:gdLst/>
              <a:ahLst/>
              <a:cxnLst/>
              <a:rect l="l" t="t" r="r" b="b"/>
              <a:pathLst>
                <a:path w="8224520" h="1343660">
                  <a:moveTo>
                    <a:pt x="0" y="223520"/>
                  </a:moveTo>
                  <a:lnTo>
                    <a:pt x="0" y="212090"/>
                  </a:lnTo>
                  <a:lnTo>
                    <a:pt x="0" y="199390"/>
                  </a:lnTo>
                  <a:lnTo>
                    <a:pt x="2539" y="187959"/>
                  </a:lnTo>
                  <a:lnTo>
                    <a:pt x="5079" y="176529"/>
                  </a:lnTo>
                  <a:lnTo>
                    <a:pt x="7619" y="165100"/>
                  </a:lnTo>
                  <a:lnTo>
                    <a:pt x="10159" y="153670"/>
                  </a:lnTo>
                  <a:lnTo>
                    <a:pt x="13969" y="143509"/>
                  </a:lnTo>
                  <a:lnTo>
                    <a:pt x="19050" y="132079"/>
                  </a:lnTo>
                  <a:lnTo>
                    <a:pt x="24129" y="121920"/>
                  </a:lnTo>
                  <a:lnTo>
                    <a:pt x="29209" y="111759"/>
                  </a:lnTo>
                  <a:lnTo>
                    <a:pt x="35559" y="101600"/>
                  </a:lnTo>
                  <a:lnTo>
                    <a:pt x="41909" y="91440"/>
                  </a:lnTo>
                  <a:lnTo>
                    <a:pt x="49529" y="82550"/>
                  </a:lnTo>
                  <a:lnTo>
                    <a:pt x="57150" y="73659"/>
                  </a:lnTo>
                  <a:lnTo>
                    <a:pt x="64769" y="64770"/>
                  </a:lnTo>
                  <a:lnTo>
                    <a:pt x="73659" y="57150"/>
                  </a:lnTo>
                  <a:lnTo>
                    <a:pt x="82550" y="49529"/>
                  </a:lnTo>
                  <a:lnTo>
                    <a:pt x="91439" y="41909"/>
                  </a:lnTo>
                  <a:lnTo>
                    <a:pt x="101600" y="35559"/>
                  </a:lnTo>
                  <a:lnTo>
                    <a:pt x="111759" y="29209"/>
                  </a:lnTo>
                  <a:lnTo>
                    <a:pt x="153669" y="10159"/>
                  </a:lnTo>
                  <a:lnTo>
                    <a:pt x="165100" y="7620"/>
                  </a:lnTo>
                  <a:lnTo>
                    <a:pt x="176529" y="5079"/>
                  </a:lnTo>
                  <a:lnTo>
                    <a:pt x="187959" y="2540"/>
                  </a:lnTo>
                  <a:lnTo>
                    <a:pt x="199389" y="0"/>
                  </a:lnTo>
                  <a:lnTo>
                    <a:pt x="212089" y="0"/>
                  </a:lnTo>
                  <a:lnTo>
                    <a:pt x="7999730" y="0"/>
                  </a:lnTo>
                  <a:lnTo>
                    <a:pt x="8022589" y="0"/>
                  </a:lnTo>
                  <a:lnTo>
                    <a:pt x="8034019" y="2540"/>
                  </a:lnTo>
                  <a:lnTo>
                    <a:pt x="8079739" y="13970"/>
                  </a:lnTo>
                  <a:lnTo>
                    <a:pt x="8121650" y="35559"/>
                  </a:lnTo>
                  <a:lnTo>
                    <a:pt x="8149589" y="57150"/>
                  </a:lnTo>
                  <a:lnTo>
                    <a:pt x="8158480" y="64770"/>
                  </a:lnTo>
                  <a:lnTo>
                    <a:pt x="8166100" y="73659"/>
                  </a:lnTo>
                  <a:lnTo>
                    <a:pt x="8173719" y="82550"/>
                  </a:lnTo>
                  <a:lnTo>
                    <a:pt x="8181339" y="91440"/>
                  </a:lnTo>
                  <a:lnTo>
                    <a:pt x="8187689" y="101600"/>
                  </a:lnTo>
                  <a:lnTo>
                    <a:pt x="8194039" y="111759"/>
                  </a:lnTo>
                  <a:lnTo>
                    <a:pt x="8199119" y="121920"/>
                  </a:lnTo>
                  <a:lnTo>
                    <a:pt x="8215630" y="165100"/>
                  </a:lnTo>
                  <a:lnTo>
                    <a:pt x="8218169" y="176529"/>
                  </a:lnTo>
                  <a:lnTo>
                    <a:pt x="8220709" y="187959"/>
                  </a:lnTo>
                  <a:lnTo>
                    <a:pt x="8221980" y="199390"/>
                  </a:lnTo>
                  <a:lnTo>
                    <a:pt x="8223250" y="212090"/>
                  </a:lnTo>
                  <a:lnTo>
                    <a:pt x="8223250" y="223520"/>
                  </a:lnTo>
                  <a:lnTo>
                    <a:pt x="8224519" y="1120139"/>
                  </a:lnTo>
                  <a:lnTo>
                    <a:pt x="8223250" y="1120139"/>
                  </a:lnTo>
                  <a:lnTo>
                    <a:pt x="8223250" y="1131570"/>
                  </a:lnTo>
                  <a:lnTo>
                    <a:pt x="8221980" y="1143000"/>
                  </a:lnTo>
                  <a:lnTo>
                    <a:pt x="8220709" y="1154429"/>
                  </a:lnTo>
                  <a:lnTo>
                    <a:pt x="8218169" y="1165860"/>
                  </a:lnTo>
                  <a:lnTo>
                    <a:pt x="8215630" y="1177289"/>
                  </a:lnTo>
                  <a:lnTo>
                    <a:pt x="8213089" y="1188720"/>
                  </a:lnTo>
                  <a:lnTo>
                    <a:pt x="8209280" y="1200150"/>
                  </a:lnTo>
                  <a:lnTo>
                    <a:pt x="8204200" y="1210310"/>
                  </a:lnTo>
                  <a:lnTo>
                    <a:pt x="8199119" y="1221739"/>
                  </a:lnTo>
                  <a:lnTo>
                    <a:pt x="8173719" y="1261110"/>
                  </a:lnTo>
                  <a:lnTo>
                    <a:pt x="8140700" y="1294129"/>
                  </a:lnTo>
                  <a:lnTo>
                    <a:pt x="8111489" y="1313179"/>
                  </a:lnTo>
                  <a:lnTo>
                    <a:pt x="8101330" y="1319529"/>
                  </a:lnTo>
                  <a:lnTo>
                    <a:pt x="8091169" y="1324610"/>
                  </a:lnTo>
                  <a:lnTo>
                    <a:pt x="8079739" y="1328420"/>
                  </a:lnTo>
                  <a:lnTo>
                    <a:pt x="8069580" y="1332229"/>
                  </a:lnTo>
                  <a:lnTo>
                    <a:pt x="8058150" y="1336039"/>
                  </a:lnTo>
                  <a:lnTo>
                    <a:pt x="8046719" y="1338579"/>
                  </a:lnTo>
                  <a:lnTo>
                    <a:pt x="8035289" y="1341120"/>
                  </a:lnTo>
                  <a:lnTo>
                    <a:pt x="8023859" y="1342389"/>
                  </a:lnTo>
                  <a:lnTo>
                    <a:pt x="8012430" y="1343660"/>
                  </a:lnTo>
                  <a:lnTo>
                    <a:pt x="7999730" y="1343660"/>
                  </a:lnTo>
                  <a:lnTo>
                    <a:pt x="223519" y="1343660"/>
                  </a:lnTo>
                  <a:lnTo>
                    <a:pt x="212089" y="1343660"/>
                  </a:lnTo>
                  <a:lnTo>
                    <a:pt x="199389" y="1342389"/>
                  </a:lnTo>
                  <a:lnTo>
                    <a:pt x="187959" y="1341120"/>
                  </a:lnTo>
                  <a:lnTo>
                    <a:pt x="176529" y="1338579"/>
                  </a:lnTo>
                  <a:lnTo>
                    <a:pt x="165100" y="1336039"/>
                  </a:lnTo>
                  <a:lnTo>
                    <a:pt x="153669" y="1333500"/>
                  </a:lnTo>
                  <a:lnTo>
                    <a:pt x="143509" y="1328420"/>
                  </a:lnTo>
                  <a:lnTo>
                    <a:pt x="132079" y="1324610"/>
                  </a:lnTo>
                  <a:lnTo>
                    <a:pt x="121919" y="1319529"/>
                  </a:lnTo>
                  <a:lnTo>
                    <a:pt x="111759" y="1313179"/>
                  </a:lnTo>
                  <a:lnTo>
                    <a:pt x="101600" y="1308100"/>
                  </a:lnTo>
                  <a:lnTo>
                    <a:pt x="91439" y="1300479"/>
                  </a:lnTo>
                  <a:lnTo>
                    <a:pt x="82550" y="1294129"/>
                  </a:lnTo>
                  <a:lnTo>
                    <a:pt x="73659" y="1286510"/>
                  </a:lnTo>
                  <a:lnTo>
                    <a:pt x="41909" y="1250950"/>
                  </a:lnTo>
                  <a:lnTo>
                    <a:pt x="24129" y="1221739"/>
                  </a:lnTo>
                  <a:lnTo>
                    <a:pt x="19050" y="1211579"/>
                  </a:lnTo>
                  <a:lnTo>
                    <a:pt x="5079" y="1167129"/>
                  </a:lnTo>
                  <a:lnTo>
                    <a:pt x="0" y="1131570"/>
                  </a:lnTo>
                  <a:lnTo>
                    <a:pt x="0" y="1120139"/>
                  </a:lnTo>
                  <a:lnTo>
                    <a:pt x="0" y="223520"/>
                  </a:lnTo>
                  <a:close/>
                </a:path>
              </a:pathLst>
            </a:custGeom>
            <a:ln w="25518">
              <a:solidFill>
                <a:srgbClr val="FFFFFF"/>
              </a:solidFill>
            </a:ln>
          </p:spPr>
          <p:txBody>
            <a:bodyPr wrap="square" lIns="0" tIns="0" rIns="0" bIns="0" rtlCol="0"/>
            <a:lstStyle/>
            <a:p/>
          </p:txBody>
        </p:sp>
        <p:sp>
          <p:nvSpPr>
            <p:cNvPr id="6" name="object 6"/>
            <p:cNvSpPr/>
            <p:nvPr/>
          </p:nvSpPr>
          <p:spPr>
            <a:xfrm>
              <a:off x="491426" y="12648"/>
              <a:ext cx="8250555" cy="1369695"/>
            </a:xfrm>
            <a:custGeom>
              <a:avLst/>
              <a:gdLst/>
              <a:ahLst/>
              <a:cxnLst/>
              <a:rect l="l" t="t" r="r" b="b"/>
              <a:pathLst>
                <a:path w="8250555" h="13696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69695">
                  <a:moveTo>
                    <a:pt x="8250034" y="1356410"/>
                  </a:moveTo>
                  <a:lnTo>
                    <a:pt x="8246300" y="1347393"/>
                  </a:lnTo>
                  <a:lnTo>
                    <a:pt x="8237283" y="1343660"/>
                  </a:lnTo>
                  <a:lnTo>
                    <a:pt x="8228254" y="1347393"/>
                  </a:lnTo>
                  <a:lnTo>
                    <a:pt x="8224520" y="1356410"/>
                  </a:lnTo>
                  <a:lnTo>
                    <a:pt x="8228254" y="1365440"/>
                  </a:lnTo>
                  <a:lnTo>
                    <a:pt x="8237283" y="1369174"/>
                  </a:lnTo>
                  <a:lnTo>
                    <a:pt x="8246300" y="1365440"/>
                  </a:lnTo>
                  <a:lnTo>
                    <a:pt x="8250034" y="13564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1033780" y="56134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2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25">
                <a:solidFill>
                  <a:srgbClr val="FFFFFF"/>
                </a:solidFill>
                <a:latin typeface="Calibri" panose="020F0502020204030204"/>
                <a:cs typeface="Calibri" panose="020F0502020204030204"/>
              </a:rPr>
              <a:t> </a:t>
            </a:r>
            <a:r>
              <a:rPr lang="el-GR" sz="2600" b="0" i="1" u="none" spc="-25" dirty="0" smtClean="0">
                <a:solidFill>
                  <a:srgbClr val="FFFFFF"/>
                </a:solidFill>
                <a:latin typeface="Calibri" panose="020F0502020204030204"/>
                <a:cs typeface="Calibri" panose="020F0502020204030204"/>
              </a:rPr>
              <a:t>Πίεσης </a:t>
            </a:r>
            <a:br>
              <a:rPr lang="el-GR" sz="2600" b="0" i="1" u="none" spc="-25" dirty="0" smtClean="0">
                <a:solidFill>
                  <a:srgbClr val="FFFFFF"/>
                </a:solidFill>
                <a:latin typeface="Calibri" panose="020F0502020204030204"/>
                <a:cs typeface="Calibri" panose="020F0502020204030204"/>
              </a:rPr>
            </a:br>
            <a:r>
              <a:rPr sz="2600" b="0" i="1" u="none" smtClean="0">
                <a:solidFill>
                  <a:srgbClr val="FFFFFF"/>
                </a:solidFill>
                <a:latin typeface="Calibri" panose="020F0502020204030204"/>
                <a:cs typeface="Calibri" panose="020F0502020204030204"/>
              </a:rPr>
              <a:t>Τύπου</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431800" y="1438910"/>
            <a:ext cx="3959860" cy="5328920"/>
          </a:xfrm>
          <a:prstGeom prst="rect">
            <a:avLst/>
          </a:prstGeom>
        </p:spPr>
      </p:pic>
      <p:pic>
        <p:nvPicPr>
          <p:cNvPr id="3" name="object 3"/>
          <p:cNvPicPr/>
          <p:nvPr/>
        </p:nvPicPr>
        <p:blipFill>
          <a:blip r:embed="rId2" cstate="print"/>
          <a:stretch>
            <a:fillRect/>
          </a:stretch>
        </p:blipFill>
        <p:spPr>
          <a:xfrm>
            <a:off x="4607559" y="1416050"/>
            <a:ext cx="4117615" cy="5328920"/>
          </a:xfrm>
          <a:prstGeom prst="rect">
            <a:avLst/>
          </a:prstGeom>
        </p:spPr>
      </p:pic>
      <p:grpSp>
        <p:nvGrpSpPr>
          <p:cNvPr id="4" name="object 4"/>
          <p:cNvGrpSpPr/>
          <p:nvPr/>
        </p:nvGrpSpPr>
        <p:grpSpPr>
          <a:xfrm>
            <a:off x="491430" y="12640"/>
            <a:ext cx="8250555" cy="1369695"/>
            <a:chOff x="491430" y="12640"/>
            <a:chExt cx="8250555" cy="1369695"/>
          </a:xfrm>
        </p:grpSpPr>
        <p:sp>
          <p:nvSpPr>
            <p:cNvPr id="5" name="object 5"/>
            <p:cNvSpPr/>
            <p:nvPr/>
          </p:nvSpPr>
          <p:spPr>
            <a:xfrm>
              <a:off x="504190" y="25400"/>
              <a:ext cx="8224520" cy="1343660"/>
            </a:xfrm>
            <a:custGeom>
              <a:avLst/>
              <a:gdLst/>
              <a:ahLst/>
              <a:cxnLst/>
              <a:rect l="l" t="t" r="r" b="b"/>
              <a:pathLst>
                <a:path w="8224520" h="1343660">
                  <a:moveTo>
                    <a:pt x="8022589" y="0"/>
                  </a:moveTo>
                  <a:lnTo>
                    <a:pt x="199389" y="0"/>
                  </a:lnTo>
                  <a:lnTo>
                    <a:pt x="153669" y="10159"/>
                  </a:lnTo>
                  <a:lnTo>
                    <a:pt x="111759" y="29209"/>
                  </a:lnTo>
                  <a:lnTo>
                    <a:pt x="64769" y="64770"/>
                  </a:lnTo>
                  <a:lnTo>
                    <a:pt x="29209" y="111759"/>
                  </a:lnTo>
                  <a:lnTo>
                    <a:pt x="10159" y="153670"/>
                  </a:lnTo>
                  <a:lnTo>
                    <a:pt x="0" y="199390"/>
                  </a:lnTo>
                  <a:lnTo>
                    <a:pt x="0" y="1131570"/>
                  </a:lnTo>
                  <a:lnTo>
                    <a:pt x="7619" y="1178560"/>
                  </a:lnTo>
                  <a:lnTo>
                    <a:pt x="29209" y="1231900"/>
                  </a:lnTo>
                  <a:lnTo>
                    <a:pt x="57150" y="1270000"/>
                  </a:lnTo>
                  <a:lnTo>
                    <a:pt x="91439" y="1300479"/>
                  </a:lnTo>
                  <a:lnTo>
                    <a:pt x="101600" y="1308100"/>
                  </a:lnTo>
                  <a:lnTo>
                    <a:pt x="111759" y="1313179"/>
                  </a:lnTo>
                  <a:lnTo>
                    <a:pt x="121919" y="1319529"/>
                  </a:lnTo>
                  <a:lnTo>
                    <a:pt x="132079" y="1324610"/>
                  </a:lnTo>
                  <a:lnTo>
                    <a:pt x="143509" y="1328420"/>
                  </a:lnTo>
                  <a:lnTo>
                    <a:pt x="153669" y="1333500"/>
                  </a:lnTo>
                  <a:lnTo>
                    <a:pt x="187959" y="1341120"/>
                  </a:lnTo>
                  <a:lnTo>
                    <a:pt x="199389" y="1342389"/>
                  </a:lnTo>
                  <a:lnTo>
                    <a:pt x="212089" y="1343660"/>
                  </a:lnTo>
                  <a:lnTo>
                    <a:pt x="8012430" y="1343660"/>
                  </a:lnTo>
                  <a:lnTo>
                    <a:pt x="8035289" y="1341120"/>
                  </a:lnTo>
                  <a:lnTo>
                    <a:pt x="8058150" y="1336039"/>
                  </a:lnTo>
                  <a:lnTo>
                    <a:pt x="8069580" y="1332229"/>
                  </a:lnTo>
                  <a:lnTo>
                    <a:pt x="8079739" y="1328420"/>
                  </a:lnTo>
                  <a:lnTo>
                    <a:pt x="8091169" y="1324610"/>
                  </a:lnTo>
                  <a:lnTo>
                    <a:pt x="8131809" y="1300479"/>
                  </a:lnTo>
                  <a:lnTo>
                    <a:pt x="8166100" y="1270000"/>
                  </a:lnTo>
                  <a:lnTo>
                    <a:pt x="8194039" y="1231900"/>
                  </a:lnTo>
                  <a:lnTo>
                    <a:pt x="8204200" y="1210310"/>
                  </a:lnTo>
                  <a:lnTo>
                    <a:pt x="8209280" y="1200150"/>
                  </a:lnTo>
                  <a:lnTo>
                    <a:pt x="8213089" y="1188720"/>
                  </a:lnTo>
                  <a:lnTo>
                    <a:pt x="8220709" y="1154429"/>
                  </a:lnTo>
                  <a:lnTo>
                    <a:pt x="8223250" y="1131570"/>
                  </a:lnTo>
                  <a:lnTo>
                    <a:pt x="8223250" y="1120139"/>
                  </a:lnTo>
                  <a:lnTo>
                    <a:pt x="8224519" y="1120139"/>
                  </a:lnTo>
                  <a:lnTo>
                    <a:pt x="8223250" y="223520"/>
                  </a:lnTo>
                  <a:lnTo>
                    <a:pt x="8223250" y="212090"/>
                  </a:lnTo>
                  <a:lnTo>
                    <a:pt x="8221980" y="199390"/>
                  </a:lnTo>
                  <a:lnTo>
                    <a:pt x="8213089" y="153670"/>
                  </a:lnTo>
                  <a:lnTo>
                    <a:pt x="8194039" y="111759"/>
                  </a:lnTo>
                  <a:lnTo>
                    <a:pt x="8158480" y="64770"/>
                  </a:lnTo>
                  <a:lnTo>
                    <a:pt x="8111489" y="29209"/>
                  </a:lnTo>
                  <a:lnTo>
                    <a:pt x="8068309" y="10159"/>
                  </a:lnTo>
                  <a:lnTo>
                    <a:pt x="8034019" y="2540"/>
                  </a:lnTo>
                  <a:lnTo>
                    <a:pt x="8022589" y="0"/>
                  </a:lnTo>
                  <a:close/>
                </a:path>
              </a:pathLst>
            </a:custGeom>
            <a:solidFill>
              <a:srgbClr val="009900"/>
            </a:solidFill>
          </p:spPr>
          <p:txBody>
            <a:bodyPr wrap="square" lIns="0" tIns="0" rIns="0" bIns="0" rtlCol="0"/>
            <a:lstStyle/>
            <a:p/>
          </p:txBody>
        </p:sp>
        <p:sp>
          <p:nvSpPr>
            <p:cNvPr id="6" name="object 6"/>
            <p:cNvSpPr/>
            <p:nvPr/>
          </p:nvSpPr>
          <p:spPr>
            <a:xfrm>
              <a:off x="504190" y="25400"/>
              <a:ext cx="8224520" cy="1343660"/>
            </a:xfrm>
            <a:custGeom>
              <a:avLst/>
              <a:gdLst/>
              <a:ahLst/>
              <a:cxnLst/>
              <a:rect l="l" t="t" r="r" b="b"/>
              <a:pathLst>
                <a:path w="8224520" h="1343660">
                  <a:moveTo>
                    <a:pt x="0" y="223520"/>
                  </a:moveTo>
                  <a:lnTo>
                    <a:pt x="0" y="212090"/>
                  </a:lnTo>
                  <a:lnTo>
                    <a:pt x="0" y="199390"/>
                  </a:lnTo>
                  <a:lnTo>
                    <a:pt x="2539" y="187959"/>
                  </a:lnTo>
                  <a:lnTo>
                    <a:pt x="5079" y="176529"/>
                  </a:lnTo>
                  <a:lnTo>
                    <a:pt x="7619" y="165100"/>
                  </a:lnTo>
                  <a:lnTo>
                    <a:pt x="10159" y="153670"/>
                  </a:lnTo>
                  <a:lnTo>
                    <a:pt x="13969" y="143509"/>
                  </a:lnTo>
                  <a:lnTo>
                    <a:pt x="19050" y="132079"/>
                  </a:lnTo>
                  <a:lnTo>
                    <a:pt x="24129" y="121920"/>
                  </a:lnTo>
                  <a:lnTo>
                    <a:pt x="29209" y="111759"/>
                  </a:lnTo>
                  <a:lnTo>
                    <a:pt x="35559" y="101600"/>
                  </a:lnTo>
                  <a:lnTo>
                    <a:pt x="41909" y="91440"/>
                  </a:lnTo>
                  <a:lnTo>
                    <a:pt x="49529" y="82550"/>
                  </a:lnTo>
                  <a:lnTo>
                    <a:pt x="57150" y="73659"/>
                  </a:lnTo>
                  <a:lnTo>
                    <a:pt x="64769" y="64770"/>
                  </a:lnTo>
                  <a:lnTo>
                    <a:pt x="73659" y="57150"/>
                  </a:lnTo>
                  <a:lnTo>
                    <a:pt x="82550" y="49529"/>
                  </a:lnTo>
                  <a:lnTo>
                    <a:pt x="91439" y="41909"/>
                  </a:lnTo>
                  <a:lnTo>
                    <a:pt x="101600" y="35559"/>
                  </a:lnTo>
                  <a:lnTo>
                    <a:pt x="111759" y="29209"/>
                  </a:lnTo>
                  <a:lnTo>
                    <a:pt x="153669" y="10159"/>
                  </a:lnTo>
                  <a:lnTo>
                    <a:pt x="165100" y="7620"/>
                  </a:lnTo>
                  <a:lnTo>
                    <a:pt x="176529" y="5079"/>
                  </a:lnTo>
                  <a:lnTo>
                    <a:pt x="187959" y="2540"/>
                  </a:lnTo>
                  <a:lnTo>
                    <a:pt x="199389" y="0"/>
                  </a:lnTo>
                  <a:lnTo>
                    <a:pt x="212089" y="0"/>
                  </a:lnTo>
                  <a:lnTo>
                    <a:pt x="7999730" y="0"/>
                  </a:lnTo>
                  <a:lnTo>
                    <a:pt x="8022589" y="0"/>
                  </a:lnTo>
                  <a:lnTo>
                    <a:pt x="8034019" y="2540"/>
                  </a:lnTo>
                  <a:lnTo>
                    <a:pt x="8079739" y="13970"/>
                  </a:lnTo>
                  <a:lnTo>
                    <a:pt x="8121650" y="35559"/>
                  </a:lnTo>
                  <a:lnTo>
                    <a:pt x="8149589" y="57150"/>
                  </a:lnTo>
                  <a:lnTo>
                    <a:pt x="8158480" y="64770"/>
                  </a:lnTo>
                  <a:lnTo>
                    <a:pt x="8166100" y="73659"/>
                  </a:lnTo>
                  <a:lnTo>
                    <a:pt x="8173719" y="82550"/>
                  </a:lnTo>
                  <a:lnTo>
                    <a:pt x="8181339" y="91440"/>
                  </a:lnTo>
                  <a:lnTo>
                    <a:pt x="8187689" y="101600"/>
                  </a:lnTo>
                  <a:lnTo>
                    <a:pt x="8194039" y="111759"/>
                  </a:lnTo>
                  <a:lnTo>
                    <a:pt x="8199119" y="121920"/>
                  </a:lnTo>
                  <a:lnTo>
                    <a:pt x="8215630" y="165100"/>
                  </a:lnTo>
                  <a:lnTo>
                    <a:pt x="8218169" y="176529"/>
                  </a:lnTo>
                  <a:lnTo>
                    <a:pt x="8220709" y="187959"/>
                  </a:lnTo>
                  <a:lnTo>
                    <a:pt x="8221980" y="199390"/>
                  </a:lnTo>
                  <a:lnTo>
                    <a:pt x="8223250" y="212090"/>
                  </a:lnTo>
                  <a:lnTo>
                    <a:pt x="8223250" y="223520"/>
                  </a:lnTo>
                  <a:lnTo>
                    <a:pt x="8224519" y="1120139"/>
                  </a:lnTo>
                  <a:lnTo>
                    <a:pt x="8223250" y="1120139"/>
                  </a:lnTo>
                  <a:lnTo>
                    <a:pt x="8223250" y="1131570"/>
                  </a:lnTo>
                  <a:lnTo>
                    <a:pt x="8221980" y="1143000"/>
                  </a:lnTo>
                  <a:lnTo>
                    <a:pt x="8220709" y="1154429"/>
                  </a:lnTo>
                  <a:lnTo>
                    <a:pt x="8218169" y="1165860"/>
                  </a:lnTo>
                  <a:lnTo>
                    <a:pt x="8215630" y="1177289"/>
                  </a:lnTo>
                  <a:lnTo>
                    <a:pt x="8213089" y="1188720"/>
                  </a:lnTo>
                  <a:lnTo>
                    <a:pt x="8209280" y="1200150"/>
                  </a:lnTo>
                  <a:lnTo>
                    <a:pt x="8204200" y="1210310"/>
                  </a:lnTo>
                  <a:lnTo>
                    <a:pt x="8199119" y="1221739"/>
                  </a:lnTo>
                  <a:lnTo>
                    <a:pt x="8173719" y="1261110"/>
                  </a:lnTo>
                  <a:lnTo>
                    <a:pt x="8140700" y="1294129"/>
                  </a:lnTo>
                  <a:lnTo>
                    <a:pt x="8111489" y="1313179"/>
                  </a:lnTo>
                  <a:lnTo>
                    <a:pt x="8101330" y="1319529"/>
                  </a:lnTo>
                  <a:lnTo>
                    <a:pt x="8091169" y="1324610"/>
                  </a:lnTo>
                  <a:lnTo>
                    <a:pt x="8079739" y="1328420"/>
                  </a:lnTo>
                  <a:lnTo>
                    <a:pt x="8069580" y="1332229"/>
                  </a:lnTo>
                  <a:lnTo>
                    <a:pt x="8058150" y="1336039"/>
                  </a:lnTo>
                  <a:lnTo>
                    <a:pt x="8046719" y="1338579"/>
                  </a:lnTo>
                  <a:lnTo>
                    <a:pt x="8035289" y="1341120"/>
                  </a:lnTo>
                  <a:lnTo>
                    <a:pt x="8023859" y="1342389"/>
                  </a:lnTo>
                  <a:lnTo>
                    <a:pt x="8012430" y="1343660"/>
                  </a:lnTo>
                  <a:lnTo>
                    <a:pt x="7999730" y="1343660"/>
                  </a:lnTo>
                  <a:lnTo>
                    <a:pt x="223519" y="1343660"/>
                  </a:lnTo>
                  <a:lnTo>
                    <a:pt x="212089" y="1343660"/>
                  </a:lnTo>
                  <a:lnTo>
                    <a:pt x="199389" y="1342389"/>
                  </a:lnTo>
                  <a:lnTo>
                    <a:pt x="187959" y="1341120"/>
                  </a:lnTo>
                  <a:lnTo>
                    <a:pt x="176529" y="1338579"/>
                  </a:lnTo>
                  <a:lnTo>
                    <a:pt x="165100" y="1336039"/>
                  </a:lnTo>
                  <a:lnTo>
                    <a:pt x="153669" y="1333500"/>
                  </a:lnTo>
                  <a:lnTo>
                    <a:pt x="143509" y="1328420"/>
                  </a:lnTo>
                  <a:lnTo>
                    <a:pt x="132079" y="1324610"/>
                  </a:lnTo>
                  <a:lnTo>
                    <a:pt x="121919" y="1319529"/>
                  </a:lnTo>
                  <a:lnTo>
                    <a:pt x="111759" y="1313179"/>
                  </a:lnTo>
                  <a:lnTo>
                    <a:pt x="101600" y="1308100"/>
                  </a:lnTo>
                  <a:lnTo>
                    <a:pt x="91439" y="1300479"/>
                  </a:lnTo>
                  <a:lnTo>
                    <a:pt x="82550" y="1294129"/>
                  </a:lnTo>
                  <a:lnTo>
                    <a:pt x="73659" y="1286510"/>
                  </a:lnTo>
                  <a:lnTo>
                    <a:pt x="41909" y="1250950"/>
                  </a:lnTo>
                  <a:lnTo>
                    <a:pt x="24129" y="1221739"/>
                  </a:lnTo>
                  <a:lnTo>
                    <a:pt x="19050" y="1211579"/>
                  </a:lnTo>
                  <a:lnTo>
                    <a:pt x="5079" y="1167129"/>
                  </a:lnTo>
                  <a:lnTo>
                    <a:pt x="0" y="1131570"/>
                  </a:lnTo>
                  <a:lnTo>
                    <a:pt x="0" y="1120139"/>
                  </a:lnTo>
                  <a:lnTo>
                    <a:pt x="0" y="223520"/>
                  </a:lnTo>
                  <a:close/>
                </a:path>
              </a:pathLst>
            </a:custGeom>
            <a:ln w="25518">
              <a:solidFill>
                <a:srgbClr val="FFFFFF"/>
              </a:solidFill>
            </a:ln>
          </p:spPr>
          <p:txBody>
            <a:bodyPr wrap="square" lIns="0" tIns="0" rIns="0" bIns="0" rtlCol="0"/>
            <a:lstStyle/>
            <a:p/>
          </p:txBody>
        </p:sp>
        <p:sp>
          <p:nvSpPr>
            <p:cNvPr id="7" name="object 7"/>
            <p:cNvSpPr/>
            <p:nvPr/>
          </p:nvSpPr>
          <p:spPr>
            <a:xfrm>
              <a:off x="491426" y="12648"/>
              <a:ext cx="8250555" cy="1369695"/>
            </a:xfrm>
            <a:custGeom>
              <a:avLst/>
              <a:gdLst/>
              <a:ahLst/>
              <a:cxnLst/>
              <a:rect l="l" t="t" r="r" b="b"/>
              <a:pathLst>
                <a:path w="8250555" h="136969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369695">
                  <a:moveTo>
                    <a:pt x="8250034" y="1356410"/>
                  </a:moveTo>
                  <a:lnTo>
                    <a:pt x="8246300" y="1347393"/>
                  </a:lnTo>
                  <a:lnTo>
                    <a:pt x="8237283" y="1343660"/>
                  </a:lnTo>
                  <a:lnTo>
                    <a:pt x="8228254" y="1347393"/>
                  </a:lnTo>
                  <a:lnTo>
                    <a:pt x="8224520" y="1356410"/>
                  </a:lnTo>
                  <a:lnTo>
                    <a:pt x="8228254" y="1365440"/>
                  </a:lnTo>
                  <a:lnTo>
                    <a:pt x="8237283" y="1369174"/>
                  </a:lnTo>
                  <a:lnTo>
                    <a:pt x="8246300" y="1365440"/>
                  </a:lnTo>
                  <a:lnTo>
                    <a:pt x="8250034" y="1356410"/>
                  </a:lnTo>
                  <a:close/>
                </a:path>
              </a:pathLst>
            </a:custGeom>
            <a:solidFill>
              <a:srgbClr val="FFFFFF"/>
            </a:solidFill>
          </p:spPr>
          <p:txBody>
            <a:bodyPr wrap="square" lIns="0" tIns="0" rIns="0" bIns="0" rtlCol="0"/>
            <a:lstStyle/>
            <a:p/>
          </p:txBody>
        </p:sp>
      </p:grpSp>
      <p:sp>
        <p:nvSpPr>
          <p:cNvPr id="8" name="object 8"/>
          <p:cNvSpPr txBox="1">
            <a:spLocks noGrp="1"/>
          </p:cNvSpPr>
          <p:nvPr>
            <p:ph type="title"/>
          </p:nvPr>
        </p:nvSpPr>
        <p:spPr>
          <a:xfrm>
            <a:off x="1033780" y="561340"/>
            <a:ext cx="6454140" cy="813043"/>
          </a:xfrm>
          <a:prstGeom prst="rect">
            <a:avLst/>
          </a:prstGeom>
        </p:spPr>
        <p:txBody>
          <a:bodyPr vert="horz" wrap="square" lIns="0" tIns="12700" rIns="0" bIns="0" rtlCol="0">
            <a:spAutoFit/>
          </a:bodyPr>
          <a:lstStyle/>
          <a:p>
            <a:pPr marL="1270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αντλίας</a:t>
            </a:r>
            <a:r>
              <a:rPr sz="2600" b="0" i="1" u="none" spc="-25">
                <a:solidFill>
                  <a:srgbClr val="FFFFFF"/>
                </a:solidFill>
                <a:latin typeface="Calibri" panose="020F0502020204030204"/>
                <a:cs typeface="Calibri" panose="020F0502020204030204"/>
              </a:rPr>
              <a:t> </a:t>
            </a:r>
            <a:r>
              <a:rPr sz="2600" b="0" i="1" u="none" smtClean="0">
                <a:solidFill>
                  <a:srgbClr val="FFFFFF"/>
                </a:solidFill>
                <a:latin typeface="Calibri" panose="020F0502020204030204"/>
                <a:cs typeface="Calibri" panose="020F0502020204030204"/>
              </a:rPr>
              <a:t>Υψηλής</a:t>
            </a:r>
            <a:r>
              <a:rPr lang="el-GR" sz="2600" b="0" i="1" u="none" dirty="0" smtClean="0">
                <a:solidFill>
                  <a:srgbClr val="FFFFFF"/>
                </a:solidFill>
                <a:latin typeface="Calibri" panose="020F0502020204030204"/>
                <a:cs typeface="Calibri" panose="020F0502020204030204"/>
              </a:rPr>
              <a:t> Πίεσης</a:t>
            </a:r>
            <a:r>
              <a:rPr sz="2600" b="0" i="1" u="none" spc="-25" smtClean="0">
                <a:solidFill>
                  <a:srgbClr val="FFFFFF"/>
                </a:solidFill>
                <a:latin typeface="Calibri" panose="020F0502020204030204"/>
                <a:cs typeface="Calibri" panose="020F0502020204030204"/>
              </a:rPr>
              <a:t> </a:t>
            </a:r>
            <a:br>
              <a:rPr lang="el-GR" sz="2600" b="0" i="1" u="none" spc="-25" dirty="0" smtClean="0">
                <a:solidFill>
                  <a:srgbClr val="FFFFFF"/>
                </a:solidFill>
                <a:latin typeface="Calibri" panose="020F0502020204030204"/>
                <a:cs typeface="Calibri" panose="020F0502020204030204"/>
              </a:rPr>
            </a:br>
            <a:r>
              <a:rPr sz="2600" b="0" i="1" u="none" smtClean="0">
                <a:solidFill>
                  <a:srgbClr val="FFFFFF"/>
                </a:solidFill>
                <a:latin typeface="Calibri" panose="020F0502020204030204"/>
                <a:cs typeface="Calibri" panose="020F0502020204030204"/>
              </a:rPr>
              <a:t>Τύπου</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91430" y="11370"/>
            <a:ext cx="8250555" cy="6729095"/>
            <a:chOff x="491430" y="11370"/>
            <a:chExt cx="8250555" cy="6729095"/>
          </a:xfrm>
        </p:grpSpPr>
        <p:pic>
          <p:nvPicPr>
            <p:cNvPr id="3" name="object 3"/>
            <p:cNvPicPr/>
            <p:nvPr/>
          </p:nvPicPr>
          <p:blipFill>
            <a:blip r:embed="rId1" cstate="print"/>
            <a:stretch>
              <a:fillRect/>
            </a:stretch>
          </p:blipFill>
          <p:spPr>
            <a:xfrm>
              <a:off x="1833860" y="1011546"/>
              <a:ext cx="5336973" cy="5728741"/>
            </a:xfrm>
            <a:prstGeom prst="rect">
              <a:avLst/>
            </a:prstGeom>
          </p:spPr>
        </p:pic>
        <p:sp>
          <p:nvSpPr>
            <p:cNvPr id="4" name="object 4"/>
            <p:cNvSpPr/>
            <p:nvPr/>
          </p:nvSpPr>
          <p:spPr>
            <a:xfrm>
              <a:off x="504190" y="24129"/>
              <a:ext cx="8224520" cy="1055370"/>
            </a:xfrm>
            <a:custGeom>
              <a:avLst/>
              <a:gdLst/>
              <a:ahLst/>
              <a:cxnLst/>
              <a:rect l="l" t="t" r="r" b="b"/>
              <a:pathLst>
                <a:path w="8224520" h="1055370">
                  <a:moveTo>
                    <a:pt x="8065769" y="1270"/>
                  </a:moveTo>
                  <a:lnTo>
                    <a:pt x="156209" y="1270"/>
                  </a:lnTo>
                  <a:lnTo>
                    <a:pt x="138429" y="3810"/>
                  </a:lnTo>
                  <a:lnTo>
                    <a:pt x="111759" y="11429"/>
                  </a:lnTo>
                  <a:lnTo>
                    <a:pt x="104139" y="15240"/>
                  </a:lnTo>
                  <a:lnTo>
                    <a:pt x="95250" y="19050"/>
                  </a:lnTo>
                  <a:lnTo>
                    <a:pt x="87629" y="24129"/>
                  </a:lnTo>
                  <a:lnTo>
                    <a:pt x="78739" y="29210"/>
                  </a:lnTo>
                  <a:lnTo>
                    <a:pt x="72389" y="34290"/>
                  </a:lnTo>
                  <a:lnTo>
                    <a:pt x="38100" y="66040"/>
                  </a:lnTo>
                  <a:lnTo>
                    <a:pt x="19050" y="96520"/>
                  </a:lnTo>
                  <a:lnTo>
                    <a:pt x="13969" y="104140"/>
                  </a:lnTo>
                  <a:lnTo>
                    <a:pt x="11429" y="113029"/>
                  </a:lnTo>
                  <a:lnTo>
                    <a:pt x="7619" y="121920"/>
                  </a:lnTo>
                  <a:lnTo>
                    <a:pt x="5079" y="130810"/>
                  </a:lnTo>
                  <a:lnTo>
                    <a:pt x="3809" y="139700"/>
                  </a:lnTo>
                  <a:lnTo>
                    <a:pt x="1269" y="148590"/>
                  </a:lnTo>
                  <a:lnTo>
                    <a:pt x="0" y="157479"/>
                  </a:lnTo>
                  <a:lnTo>
                    <a:pt x="0" y="899160"/>
                  </a:lnTo>
                  <a:lnTo>
                    <a:pt x="1269" y="908050"/>
                  </a:lnTo>
                  <a:lnTo>
                    <a:pt x="3809" y="916940"/>
                  </a:lnTo>
                  <a:lnTo>
                    <a:pt x="5079" y="925830"/>
                  </a:lnTo>
                  <a:lnTo>
                    <a:pt x="7619" y="934720"/>
                  </a:lnTo>
                  <a:lnTo>
                    <a:pt x="11429" y="943610"/>
                  </a:lnTo>
                  <a:lnTo>
                    <a:pt x="13969" y="951230"/>
                  </a:lnTo>
                  <a:lnTo>
                    <a:pt x="19050" y="960120"/>
                  </a:lnTo>
                  <a:lnTo>
                    <a:pt x="22859" y="967740"/>
                  </a:lnTo>
                  <a:lnTo>
                    <a:pt x="38100" y="990600"/>
                  </a:lnTo>
                  <a:lnTo>
                    <a:pt x="44450" y="996950"/>
                  </a:lnTo>
                  <a:lnTo>
                    <a:pt x="50800" y="1004570"/>
                  </a:lnTo>
                  <a:lnTo>
                    <a:pt x="57150" y="1010920"/>
                  </a:lnTo>
                  <a:lnTo>
                    <a:pt x="64769" y="1016000"/>
                  </a:lnTo>
                  <a:lnTo>
                    <a:pt x="72389" y="1022350"/>
                  </a:lnTo>
                  <a:lnTo>
                    <a:pt x="87629" y="1032510"/>
                  </a:lnTo>
                  <a:lnTo>
                    <a:pt x="95250" y="1036320"/>
                  </a:lnTo>
                  <a:lnTo>
                    <a:pt x="104139" y="1040130"/>
                  </a:lnTo>
                  <a:lnTo>
                    <a:pt x="111759" y="1043940"/>
                  </a:lnTo>
                  <a:lnTo>
                    <a:pt x="138429" y="1051560"/>
                  </a:lnTo>
                  <a:lnTo>
                    <a:pt x="156209" y="1054100"/>
                  </a:lnTo>
                  <a:lnTo>
                    <a:pt x="166369" y="1055370"/>
                  </a:lnTo>
                  <a:lnTo>
                    <a:pt x="8058150" y="1055370"/>
                  </a:lnTo>
                  <a:lnTo>
                    <a:pt x="8084819" y="1051560"/>
                  </a:lnTo>
                  <a:lnTo>
                    <a:pt x="8111489" y="1043940"/>
                  </a:lnTo>
                  <a:lnTo>
                    <a:pt x="8119109" y="1040130"/>
                  </a:lnTo>
                  <a:lnTo>
                    <a:pt x="8128000" y="1036320"/>
                  </a:lnTo>
                  <a:lnTo>
                    <a:pt x="8135619" y="1031240"/>
                  </a:lnTo>
                  <a:lnTo>
                    <a:pt x="8143239" y="1027430"/>
                  </a:lnTo>
                  <a:lnTo>
                    <a:pt x="8150859" y="1021080"/>
                  </a:lnTo>
                  <a:lnTo>
                    <a:pt x="8158480" y="1016000"/>
                  </a:lnTo>
                  <a:lnTo>
                    <a:pt x="8166100" y="1009650"/>
                  </a:lnTo>
                  <a:lnTo>
                    <a:pt x="8172450" y="1004570"/>
                  </a:lnTo>
                  <a:lnTo>
                    <a:pt x="8178800" y="996950"/>
                  </a:lnTo>
                  <a:lnTo>
                    <a:pt x="8185150" y="990600"/>
                  </a:lnTo>
                  <a:lnTo>
                    <a:pt x="8200389" y="967740"/>
                  </a:lnTo>
                  <a:lnTo>
                    <a:pt x="8204200" y="958850"/>
                  </a:lnTo>
                  <a:lnTo>
                    <a:pt x="8208009" y="951230"/>
                  </a:lnTo>
                  <a:lnTo>
                    <a:pt x="8211819" y="942340"/>
                  </a:lnTo>
                  <a:lnTo>
                    <a:pt x="8215630" y="934720"/>
                  </a:lnTo>
                  <a:lnTo>
                    <a:pt x="8216900" y="924560"/>
                  </a:lnTo>
                  <a:lnTo>
                    <a:pt x="8221980" y="906780"/>
                  </a:lnTo>
                  <a:lnTo>
                    <a:pt x="8221980" y="897890"/>
                  </a:lnTo>
                  <a:lnTo>
                    <a:pt x="8223250" y="889000"/>
                  </a:lnTo>
                  <a:lnTo>
                    <a:pt x="8223250" y="880110"/>
                  </a:lnTo>
                  <a:lnTo>
                    <a:pt x="8224519" y="880110"/>
                  </a:lnTo>
                  <a:lnTo>
                    <a:pt x="8223250" y="176529"/>
                  </a:lnTo>
                  <a:lnTo>
                    <a:pt x="8223250" y="166370"/>
                  </a:lnTo>
                  <a:lnTo>
                    <a:pt x="8221980" y="157479"/>
                  </a:lnTo>
                  <a:lnTo>
                    <a:pt x="8221980" y="148590"/>
                  </a:lnTo>
                  <a:lnTo>
                    <a:pt x="8216900" y="130810"/>
                  </a:lnTo>
                  <a:lnTo>
                    <a:pt x="8215630" y="121920"/>
                  </a:lnTo>
                  <a:lnTo>
                    <a:pt x="8208009" y="104140"/>
                  </a:lnTo>
                  <a:lnTo>
                    <a:pt x="8204200" y="96520"/>
                  </a:lnTo>
                  <a:lnTo>
                    <a:pt x="8200389" y="87629"/>
                  </a:lnTo>
                  <a:lnTo>
                    <a:pt x="8190230" y="72390"/>
                  </a:lnTo>
                  <a:lnTo>
                    <a:pt x="8183880" y="66040"/>
                  </a:lnTo>
                  <a:lnTo>
                    <a:pt x="8178800" y="58420"/>
                  </a:lnTo>
                  <a:lnTo>
                    <a:pt x="8166100" y="45720"/>
                  </a:lnTo>
                  <a:lnTo>
                    <a:pt x="8158480" y="39370"/>
                  </a:lnTo>
                  <a:lnTo>
                    <a:pt x="8128000" y="19050"/>
                  </a:lnTo>
                  <a:lnTo>
                    <a:pt x="8119109" y="15240"/>
                  </a:lnTo>
                  <a:lnTo>
                    <a:pt x="8111489" y="11429"/>
                  </a:lnTo>
                  <a:lnTo>
                    <a:pt x="8084819" y="3810"/>
                  </a:lnTo>
                  <a:lnTo>
                    <a:pt x="8075930" y="2540"/>
                  </a:lnTo>
                  <a:lnTo>
                    <a:pt x="8065769" y="1270"/>
                  </a:lnTo>
                  <a:close/>
                </a:path>
                <a:path w="8224520" h="1055370">
                  <a:moveTo>
                    <a:pt x="8047989" y="0"/>
                  </a:moveTo>
                  <a:lnTo>
                    <a:pt x="175259" y="0"/>
                  </a:lnTo>
                  <a:lnTo>
                    <a:pt x="166369" y="1270"/>
                  </a:lnTo>
                  <a:lnTo>
                    <a:pt x="8056880" y="1270"/>
                  </a:lnTo>
                  <a:lnTo>
                    <a:pt x="8047989" y="0"/>
                  </a:lnTo>
                  <a:close/>
                </a:path>
              </a:pathLst>
            </a:custGeom>
            <a:solidFill>
              <a:srgbClr val="009900"/>
            </a:solidFill>
          </p:spPr>
          <p:txBody>
            <a:bodyPr wrap="square" lIns="0" tIns="0" rIns="0" bIns="0" rtlCol="0"/>
            <a:lstStyle/>
            <a:p/>
          </p:txBody>
        </p:sp>
        <p:sp>
          <p:nvSpPr>
            <p:cNvPr id="5" name="object 5"/>
            <p:cNvSpPr/>
            <p:nvPr/>
          </p:nvSpPr>
          <p:spPr>
            <a:xfrm>
              <a:off x="504190" y="24129"/>
              <a:ext cx="8224520" cy="1055370"/>
            </a:xfrm>
            <a:custGeom>
              <a:avLst/>
              <a:gdLst/>
              <a:ahLst/>
              <a:cxnLst/>
              <a:rect l="l" t="t" r="r" b="b"/>
              <a:pathLst>
                <a:path w="8224520" h="1055370">
                  <a:moveTo>
                    <a:pt x="0" y="176529"/>
                  </a:moveTo>
                  <a:lnTo>
                    <a:pt x="0" y="166370"/>
                  </a:lnTo>
                  <a:lnTo>
                    <a:pt x="0" y="157479"/>
                  </a:lnTo>
                  <a:lnTo>
                    <a:pt x="1269" y="148590"/>
                  </a:lnTo>
                  <a:lnTo>
                    <a:pt x="3809" y="139700"/>
                  </a:lnTo>
                  <a:lnTo>
                    <a:pt x="5079" y="130810"/>
                  </a:lnTo>
                  <a:lnTo>
                    <a:pt x="7619" y="121920"/>
                  </a:lnTo>
                  <a:lnTo>
                    <a:pt x="11429" y="113029"/>
                  </a:lnTo>
                  <a:lnTo>
                    <a:pt x="13969" y="104140"/>
                  </a:lnTo>
                  <a:lnTo>
                    <a:pt x="19050" y="96520"/>
                  </a:lnTo>
                  <a:lnTo>
                    <a:pt x="22859" y="87629"/>
                  </a:lnTo>
                  <a:lnTo>
                    <a:pt x="27939" y="80010"/>
                  </a:lnTo>
                  <a:lnTo>
                    <a:pt x="33019" y="72390"/>
                  </a:lnTo>
                  <a:lnTo>
                    <a:pt x="38100" y="66040"/>
                  </a:lnTo>
                  <a:lnTo>
                    <a:pt x="44450" y="58420"/>
                  </a:lnTo>
                  <a:lnTo>
                    <a:pt x="50800" y="52070"/>
                  </a:lnTo>
                  <a:lnTo>
                    <a:pt x="57150" y="45720"/>
                  </a:lnTo>
                  <a:lnTo>
                    <a:pt x="64769" y="39370"/>
                  </a:lnTo>
                  <a:lnTo>
                    <a:pt x="72389" y="34290"/>
                  </a:lnTo>
                  <a:lnTo>
                    <a:pt x="78739" y="29210"/>
                  </a:lnTo>
                  <a:lnTo>
                    <a:pt x="87629" y="24129"/>
                  </a:lnTo>
                  <a:lnTo>
                    <a:pt x="95250" y="19050"/>
                  </a:lnTo>
                  <a:lnTo>
                    <a:pt x="104139" y="15240"/>
                  </a:lnTo>
                  <a:lnTo>
                    <a:pt x="111759" y="11429"/>
                  </a:lnTo>
                  <a:lnTo>
                    <a:pt x="120650" y="8890"/>
                  </a:lnTo>
                  <a:lnTo>
                    <a:pt x="129539" y="6350"/>
                  </a:lnTo>
                  <a:lnTo>
                    <a:pt x="138429" y="3810"/>
                  </a:lnTo>
                  <a:lnTo>
                    <a:pt x="147319" y="2540"/>
                  </a:lnTo>
                  <a:lnTo>
                    <a:pt x="156209" y="1270"/>
                  </a:lnTo>
                  <a:lnTo>
                    <a:pt x="166369" y="1270"/>
                  </a:lnTo>
                  <a:lnTo>
                    <a:pt x="175259" y="0"/>
                  </a:lnTo>
                  <a:lnTo>
                    <a:pt x="8047989" y="0"/>
                  </a:lnTo>
                  <a:lnTo>
                    <a:pt x="8056880" y="1270"/>
                  </a:lnTo>
                  <a:lnTo>
                    <a:pt x="8065769" y="1270"/>
                  </a:lnTo>
                  <a:lnTo>
                    <a:pt x="8075930" y="2540"/>
                  </a:lnTo>
                  <a:lnTo>
                    <a:pt x="8084819" y="3810"/>
                  </a:lnTo>
                  <a:lnTo>
                    <a:pt x="8093709" y="6350"/>
                  </a:lnTo>
                  <a:lnTo>
                    <a:pt x="8102600" y="8890"/>
                  </a:lnTo>
                  <a:lnTo>
                    <a:pt x="8111489" y="11429"/>
                  </a:lnTo>
                  <a:lnTo>
                    <a:pt x="8119109" y="15240"/>
                  </a:lnTo>
                  <a:lnTo>
                    <a:pt x="8128000" y="19050"/>
                  </a:lnTo>
                  <a:lnTo>
                    <a:pt x="8135619" y="24129"/>
                  </a:lnTo>
                  <a:lnTo>
                    <a:pt x="8143239" y="29210"/>
                  </a:lnTo>
                  <a:lnTo>
                    <a:pt x="8150859" y="34290"/>
                  </a:lnTo>
                  <a:lnTo>
                    <a:pt x="8158480" y="39370"/>
                  </a:lnTo>
                  <a:lnTo>
                    <a:pt x="8166100" y="45720"/>
                  </a:lnTo>
                  <a:lnTo>
                    <a:pt x="8172450" y="52070"/>
                  </a:lnTo>
                  <a:lnTo>
                    <a:pt x="8178800" y="58420"/>
                  </a:lnTo>
                  <a:lnTo>
                    <a:pt x="8183880" y="66040"/>
                  </a:lnTo>
                  <a:lnTo>
                    <a:pt x="8190230" y="72390"/>
                  </a:lnTo>
                  <a:lnTo>
                    <a:pt x="8195309" y="80010"/>
                  </a:lnTo>
                  <a:lnTo>
                    <a:pt x="8200389" y="87629"/>
                  </a:lnTo>
                  <a:lnTo>
                    <a:pt x="8204200" y="96520"/>
                  </a:lnTo>
                  <a:lnTo>
                    <a:pt x="8208009" y="104140"/>
                  </a:lnTo>
                  <a:lnTo>
                    <a:pt x="8211819" y="113029"/>
                  </a:lnTo>
                  <a:lnTo>
                    <a:pt x="8215630" y="121920"/>
                  </a:lnTo>
                  <a:lnTo>
                    <a:pt x="8216900" y="130810"/>
                  </a:lnTo>
                  <a:lnTo>
                    <a:pt x="8219439" y="139700"/>
                  </a:lnTo>
                  <a:lnTo>
                    <a:pt x="8221980" y="148590"/>
                  </a:lnTo>
                  <a:lnTo>
                    <a:pt x="8221980" y="157479"/>
                  </a:lnTo>
                  <a:lnTo>
                    <a:pt x="8223250" y="166370"/>
                  </a:lnTo>
                  <a:lnTo>
                    <a:pt x="8223250" y="176529"/>
                  </a:lnTo>
                  <a:lnTo>
                    <a:pt x="8224519" y="880110"/>
                  </a:lnTo>
                  <a:lnTo>
                    <a:pt x="8223250" y="880110"/>
                  </a:lnTo>
                  <a:lnTo>
                    <a:pt x="8223250" y="889000"/>
                  </a:lnTo>
                  <a:lnTo>
                    <a:pt x="8221980" y="897890"/>
                  </a:lnTo>
                  <a:lnTo>
                    <a:pt x="8221980" y="906780"/>
                  </a:lnTo>
                  <a:lnTo>
                    <a:pt x="8219439" y="915670"/>
                  </a:lnTo>
                  <a:lnTo>
                    <a:pt x="8216900" y="924560"/>
                  </a:lnTo>
                  <a:lnTo>
                    <a:pt x="8215630" y="934720"/>
                  </a:lnTo>
                  <a:lnTo>
                    <a:pt x="8211819" y="942340"/>
                  </a:lnTo>
                  <a:lnTo>
                    <a:pt x="8208009" y="951230"/>
                  </a:lnTo>
                  <a:lnTo>
                    <a:pt x="8204200" y="958850"/>
                  </a:lnTo>
                  <a:lnTo>
                    <a:pt x="8200389" y="967740"/>
                  </a:lnTo>
                  <a:lnTo>
                    <a:pt x="8195309" y="975360"/>
                  </a:lnTo>
                  <a:lnTo>
                    <a:pt x="8190230" y="982980"/>
                  </a:lnTo>
                  <a:lnTo>
                    <a:pt x="8185150" y="990600"/>
                  </a:lnTo>
                  <a:lnTo>
                    <a:pt x="8178800" y="996950"/>
                  </a:lnTo>
                  <a:lnTo>
                    <a:pt x="8172450" y="1004570"/>
                  </a:lnTo>
                  <a:lnTo>
                    <a:pt x="8166100" y="1009650"/>
                  </a:lnTo>
                  <a:lnTo>
                    <a:pt x="8158480" y="1016000"/>
                  </a:lnTo>
                  <a:lnTo>
                    <a:pt x="8150859" y="1021080"/>
                  </a:lnTo>
                  <a:lnTo>
                    <a:pt x="8143239" y="1027430"/>
                  </a:lnTo>
                  <a:lnTo>
                    <a:pt x="8135619" y="1031240"/>
                  </a:lnTo>
                  <a:lnTo>
                    <a:pt x="8128000" y="1036320"/>
                  </a:lnTo>
                  <a:lnTo>
                    <a:pt x="8119109" y="1040130"/>
                  </a:lnTo>
                  <a:lnTo>
                    <a:pt x="8111489" y="1043940"/>
                  </a:lnTo>
                  <a:lnTo>
                    <a:pt x="8102600" y="1046480"/>
                  </a:lnTo>
                  <a:lnTo>
                    <a:pt x="8093709" y="1049020"/>
                  </a:lnTo>
                  <a:lnTo>
                    <a:pt x="8084819" y="1051560"/>
                  </a:lnTo>
                  <a:lnTo>
                    <a:pt x="8075930" y="1052830"/>
                  </a:lnTo>
                  <a:lnTo>
                    <a:pt x="8067039" y="1054100"/>
                  </a:lnTo>
                  <a:lnTo>
                    <a:pt x="8058150" y="1055370"/>
                  </a:lnTo>
                  <a:lnTo>
                    <a:pt x="8047989" y="1055370"/>
                  </a:lnTo>
                  <a:lnTo>
                    <a:pt x="175259" y="1055370"/>
                  </a:lnTo>
                  <a:lnTo>
                    <a:pt x="166369" y="1055370"/>
                  </a:lnTo>
                  <a:lnTo>
                    <a:pt x="156209" y="1054100"/>
                  </a:lnTo>
                  <a:lnTo>
                    <a:pt x="147319" y="1052830"/>
                  </a:lnTo>
                  <a:lnTo>
                    <a:pt x="138429" y="1051560"/>
                  </a:lnTo>
                  <a:lnTo>
                    <a:pt x="129539" y="1049020"/>
                  </a:lnTo>
                  <a:lnTo>
                    <a:pt x="120650" y="1046480"/>
                  </a:lnTo>
                  <a:lnTo>
                    <a:pt x="111759" y="1043940"/>
                  </a:lnTo>
                  <a:lnTo>
                    <a:pt x="104139" y="1040130"/>
                  </a:lnTo>
                  <a:lnTo>
                    <a:pt x="95250" y="1036320"/>
                  </a:lnTo>
                  <a:lnTo>
                    <a:pt x="87629" y="1032510"/>
                  </a:lnTo>
                  <a:lnTo>
                    <a:pt x="80009" y="1027430"/>
                  </a:lnTo>
                  <a:lnTo>
                    <a:pt x="72389" y="1022350"/>
                  </a:lnTo>
                  <a:lnTo>
                    <a:pt x="64769" y="1016000"/>
                  </a:lnTo>
                  <a:lnTo>
                    <a:pt x="57150" y="1010920"/>
                  </a:lnTo>
                  <a:lnTo>
                    <a:pt x="50800" y="1004570"/>
                  </a:lnTo>
                  <a:lnTo>
                    <a:pt x="44450" y="996950"/>
                  </a:lnTo>
                  <a:lnTo>
                    <a:pt x="38100" y="990600"/>
                  </a:lnTo>
                  <a:lnTo>
                    <a:pt x="33019" y="982980"/>
                  </a:lnTo>
                  <a:lnTo>
                    <a:pt x="27939" y="975360"/>
                  </a:lnTo>
                  <a:lnTo>
                    <a:pt x="22859" y="967740"/>
                  </a:lnTo>
                  <a:lnTo>
                    <a:pt x="19050" y="960120"/>
                  </a:lnTo>
                  <a:lnTo>
                    <a:pt x="13969" y="951230"/>
                  </a:lnTo>
                  <a:lnTo>
                    <a:pt x="11429" y="943610"/>
                  </a:lnTo>
                  <a:lnTo>
                    <a:pt x="7619" y="934720"/>
                  </a:lnTo>
                  <a:lnTo>
                    <a:pt x="5079" y="925830"/>
                  </a:lnTo>
                  <a:lnTo>
                    <a:pt x="3809" y="916940"/>
                  </a:lnTo>
                  <a:lnTo>
                    <a:pt x="1269" y="908050"/>
                  </a:lnTo>
                  <a:lnTo>
                    <a:pt x="0" y="899160"/>
                  </a:lnTo>
                  <a:lnTo>
                    <a:pt x="0" y="889000"/>
                  </a:lnTo>
                  <a:lnTo>
                    <a:pt x="0" y="880110"/>
                  </a:lnTo>
                  <a:lnTo>
                    <a:pt x="0" y="176529"/>
                  </a:lnTo>
                  <a:close/>
                </a:path>
              </a:pathLst>
            </a:custGeom>
            <a:ln w="25518">
              <a:solidFill>
                <a:srgbClr val="FFFFFF"/>
              </a:solidFill>
            </a:ln>
          </p:spPr>
          <p:txBody>
            <a:bodyPr wrap="square" lIns="0" tIns="0" rIns="0" bIns="0" rtlCol="0"/>
            <a:lstStyle/>
            <a:p/>
          </p:txBody>
        </p:sp>
        <p:sp>
          <p:nvSpPr>
            <p:cNvPr id="6" name="object 6"/>
            <p:cNvSpPr/>
            <p:nvPr/>
          </p:nvSpPr>
          <p:spPr>
            <a:xfrm>
              <a:off x="491426" y="11378"/>
              <a:ext cx="8250555" cy="1081405"/>
            </a:xfrm>
            <a:custGeom>
              <a:avLst/>
              <a:gdLst/>
              <a:ahLst/>
              <a:cxnLst/>
              <a:rect l="l" t="t" r="r" b="b"/>
              <a:pathLst>
                <a:path w="8250555" h="108140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1081405">
                  <a:moveTo>
                    <a:pt x="8250034" y="1068120"/>
                  </a:moveTo>
                  <a:lnTo>
                    <a:pt x="8246300" y="1059103"/>
                  </a:lnTo>
                  <a:lnTo>
                    <a:pt x="8237283" y="1055370"/>
                  </a:lnTo>
                  <a:lnTo>
                    <a:pt x="8228254" y="1059103"/>
                  </a:lnTo>
                  <a:lnTo>
                    <a:pt x="8224520" y="1068120"/>
                  </a:lnTo>
                  <a:lnTo>
                    <a:pt x="8228254" y="1077150"/>
                  </a:lnTo>
                  <a:lnTo>
                    <a:pt x="8237283" y="1080884"/>
                  </a:lnTo>
                  <a:lnTo>
                    <a:pt x="8246300" y="1077150"/>
                  </a:lnTo>
                  <a:lnTo>
                    <a:pt x="8250034" y="106812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347979" rIns="0" bIns="0" rtlCol="0">
            <a:spAutoFit/>
          </a:bodyPr>
          <a:lstStyle/>
          <a:p>
            <a:pPr marL="603250">
              <a:lnSpc>
                <a:spcPct val="100000"/>
              </a:lnSpc>
              <a:spcBef>
                <a:spcPts val="100"/>
              </a:spcBef>
            </a:pPr>
            <a:r>
              <a:rPr sz="2600" b="0" i="1" u="none" dirty="0">
                <a:solidFill>
                  <a:srgbClr val="FFFFFF"/>
                </a:solidFill>
                <a:latin typeface="Calibri" panose="020F0502020204030204"/>
                <a:cs typeface="Calibri" panose="020F0502020204030204"/>
              </a:rPr>
              <a:t>Λειτουργία</a:t>
            </a:r>
            <a:r>
              <a:rPr sz="2600" b="0" i="1" u="none" spc="-30" dirty="0">
                <a:solidFill>
                  <a:srgbClr val="FFFFFF"/>
                </a:solidFill>
                <a:latin typeface="Calibri" panose="020F0502020204030204"/>
                <a:cs typeface="Calibri" panose="020F0502020204030204"/>
              </a:rPr>
              <a:t> </a:t>
            </a:r>
            <a:r>
              <a:rPr sz="2600" b="0" i="1" u="none" dirty="0">
                <a:solidFill>
                  <a:srgbClr val="FFFFFF"/>
                </a:solidFill>
                <a:latin typeface="Calibri" panose="020F0502020204030204"/>
                <a:cs typeface="Calibri" panose="020F0502020204030204"/>
              </a:rPr>
              <a:t>αντλίας</a:t>
            </a:r>
            <a:r>
              <a:rPr sz="2600" b="0" i="1" u="none" spc="-25" dirty="0">
                <a:solidFill>
                  <a:srgbClr val="FFFFFF"/>
                </a:solidFill>
                <a:latin typeface="Calibri" panose="020F0502020204030204"/>
                <a:cs typeface="Calibri" panose="020F0502020204030204"/>
              </a:rPr>
              <a:t> </a:t>
            </a:r>
            <a:r>
              <a:rPr sz="2600" b="0" i="1" u="none">
                <a:solidFill>
                  <a:srgbClr val="FFFFFF"/>
                </a:solidFill>
                <a:latin typeface="Calibri" panose="020F0502020204030204"/>
                <a:cs typeface="Calibri" panose="020F0502020204030204"/>
              </a:rPr>
              <a:t>Υψηλής</a:t>
            </a:r>
            <a:r>
              <a:rPr sz="2600" b="0" i="1" u="none" spc="-25">
                <a:solidFill>
                  <a:srgbClr val="FFFFFF"/>
                </a:solidFill>
                <a:latin typeface="Calibri" panose="020F0502020204030204"/>
                <a:cs typeface="Calibri" panose="020F0502020204030204"/>
              </a:rPr>
              <a:t> </a:t>
            </a:r>
            <a:r>
              <a:rPr lang="el-GR" sz="2600" b="0" i="1" u="none" spc="-25" dirty="0" smtClean="0">
                <a:solidFill>
                  <a:srgbClr val="FFFFFF"/>
                </a:solidFill>
                <a:latin typeface="Calibri" panose="020F0502020204030204"/>
                <a:cs typeface="Calibri" panose="020F0502020204030204"/>
              </a:rPr>
              <a:t>Πίεσης  </a:t>
            </a:r>
            <a:r>
              <a:rPr sz="2600" b="0" i="1" u="none" smtClean="0">
                <a:solidFill>
                  <a:srgbClr val="FFFFFF"/>
                </a:solidFill>
                <a:latin typeface="Calibri" panose="020F0502020204030204"/>
                <a:cs typeface="Calibri" panose="020F0502020204030204"/>
              </a:rPr>
              <a:t>Τύπου</a:t>
            </a:r>
            <a:r>
              <a:rPr sz="2600" b="0" i="1" u="none" spc="-25" smtClean="0">
                <a:solidFill>
                  <a:srgbClr val="FFFFFF"/>
                </a:solidFill>
                <a:latin typeface="Calibri" panose="020F0502020204030204"/>
                <a:cs typeface="Calibri" panose="020F0502020204030204"/>
              </a:rPr>
              <a:t> </a:t>
            </a:r>
            <a:r>
              <a:rPr sz="2600" b="0" i="1" u="none" spc="-10" dirty="0">
                <a:solidFill>
                  <a:srgbClr val="FFFFFF"/>
                </a:solidFill>
                <a:latin typeface="Calibri" panose="020F0502020204030204"/>
                <a:cs typeface="Calibri" panose="020F0502020204030204"/>
              </a:rPr>
              <a:t>Sulzer</a:t>
            </a:r>
            <a:endParaRPr sz="2600">
              <a:latin typeface="Calibri" panose="020F0502020204030204"/>
              <a:cs typeface="Calibri" panose="020F0502020204030204"/>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419040" y="59630"/>
            <a:ext cx="8250555" cy="746125"/>
            <a:chOff x="419040" y="59630"/>
            <a:chExt cx="8250555" cy="746125"/>
          </a:xfrm>
        </p:grpSpPr>
        <p:sp>
          <p:nvSpPr>
            <p:cNvPr id="3" name="object 3"/>
            <p:cNvSpPr/>
            <p:nvPr/>
          </p:nvSpPr>
          <p:spPr>
            <a:xfrm>
              <a:off x="431799" y="72390"/>
              <a:ext cx="8224520" cy="720090"/>
            </a:xfrm>
            <a:custGeom>
              <a:avLst/>
              <a:gdLst/>
              <a:ahLst/>
              <a:cxnLst/>
              <a:rect l="l" t="t" r="r" b="b"/>
              <a:pathLst>
                <a:path w="8224520" h="720090">
                  <a:moveTo>
                    <a:pt x="8122920" y="717549"/>
                  </a:moveTo>
                  <a:lnTo>
                    <a:pt x="101600" y="717549"/>
                  </a:lnTo>
                  <a:lnTo>
                    <a:pt x="106679" y="718819"/>
                  </a:lnTo>
                  <a:lnTo>
                    <a:pt x="113029" y="720089"/>
                  </a:lnTo>
                  <a:lnTo>
                    <a:pt x="8105140" y="720089"/>
                  </a:lnTo>
                  <a:lnTo>
                    <a:pt x="8110220" y="718819"/>
                  </a:lnTo>
                  <a:lnTo>
                    <a:pt x="8116570" y="718819"/>
                  </a:lnTo>
                  <a:lnTo>
                    <a:pt x="8122920" y="717549"/>
                  </a:lnTo>
                  <a:close/>
                </a:path>
                <a:path w="8224520" h="720090">
                  <a:moveTo>
                    <a:pt x="8116570" y="0"/>
                  </a:moveTo>
                  <a:lnTo>
                    <a:pt x="106679" y="0"/>
                  </a:lnTo>
                  <a:lnTo>
                    <a:pt x="101600" y="1269"/>
                  </a:lnTo>
                  <a:lnTo>
                    <a:pt x="82550" y="5079"/>
                  </a:lnTo>
                  <a:lnTo>
                    <a:pt x="77470" y="7619"/>
                  </a:lnTo>
                  <a:lnTo>
                    <a:pt x="64770" y="12700"/>
                  </a:lnTo>
                  <a:lnTo>
                    <a:pt x="59690" y="15239"/>
                  </a:lnTo>
                  <a:lnTo>
                    <a:pt x="39370" y="30479"/>
                  </a:lnTo>
                  <a:lnTo>
                    <a:pt x="30479" y="39369"/>
                  </a:lnTo>
                  <a:lnTo>
                    <a:pt x="19050" y="54609"/>
                  </a:lnTo>
                  <a:lnTo>
                    <a:pt x="16509" y="59689"/>
                  </a:lnTo>
                  <a:lnTo>
                    <a:pt x="12700" y="64769"/>
                  </a:lnTo>
                  <a:lnTo>
                    <a:pt x="10159" y="71119"/>
                  </a:lnTo>
                  <a:lnTo>
                    <a:pt x="7620" y="76200"/>
                  </a:lnTo>
                  <a:lnTo>
                    <a:pt x="5079" y="82550"/>
                  </a:lnTo>
                  <a:lnTo>
                    <a:pt x="2540" y="95250"/>
                  </a:lnTo>
                  <a:lnTo>
                    <a:pt x="1270" y="100329"/>
                  </a:lnTo>
                  <a:lnTo>
                    <a:pt x="0" y="106679"/>
                  </a:lnTo>
                  <a:lnTo>
                    <a:pt x="0" y="612139"/>
                  </a:lnTo>
                  <a:lnTo>
                    <a:pt x="3809" y="631189"/>
                  </a:lnTo>
                  <a:lnTo>
                    <a:pt x="6350" y="637539"/>
                  </a:lnTo>
                  <a:lnTo>
                    <a:pt x="7620" y="642619"/>
                  </a:lnTo>
                  <a:lnTo>
                    <a:pt x="10159" y="648969"/>
                  </a:lnTo>
                  <a:lnTo>
                    <a:pt x="12700" y="654049"/>
                  </a:lnTo>
                  <a:lnTo>
                    <a:pt x="16509" y="660399"/>
                  </a:lnTo>
                  <a:lnTo>
                    <a:pt x="19050" y="665479"/>
                  </a:lnTo>
                  <a:lnTo>
                    <a:pt x="26670" y="675639"/>
                  </a:lnTo>
                  <a:lnTo>
                    <a:pt x="35559" y="684529"/>
                  </a:lnTo>
                  <a:lnTo>
                    <a:pt x="39370" y="689609"/>
                  </a:lnTo>
                  <a:lnTo>
                    <a:pt x="49529" y="697229"/>
                  </a:lnTo>
                  <a:lnTo>
                    <a:pt x="54609" y="699769"/>
                  </a:lnTo>
                  <a:lnTo>
                    <a:pt x="59690" y="703579"/>
                  </a:lnTo>
                  <a:lnTo>
                    <a:pt x="64770" y="706119"/>
                  </a:lnTo>
                  <a:lnTo>
                    <a:pt x="77470" y="711199"/>
                  </a:lnTo>
                  <a:lnTo>
                    <a:pt x="82550" y="713739"/>
                  </a:lnTo>
                  <a:lnTo>
                    <a:pt x="88900" y="716279"/>
                  </a:lnTo>
                  <a:lnTo>
                    <a:pt x="95250" y="717549"/>
                  </a:lnTo>
                  <a:lnTo>
                    <a:pt x="8129270" y="717549"/>
                  </a:lnTo>
                  <a:lnTo>
                    <a:pt x="8135620" y="715009"/>
                  </a:lnTo>
                  <a:lnTo>
                    <a:pt x="8141970" y="713739"/>
                  </a:lnTo>
                  <a:lnTo>
                    <a:pt x="8147050" y="711199"/>
                  </a:lnTo>
                  <a:lnTo>
                    <a:pt x="8153400" y="708659"/>
                  </a:lnTo>
                  <a:lnTo>
                    <a:pt x="8158480" y="706119"/>
                  </a:lnTo>
                  <a:lnTo>
                    <a:pt x="8164830" y="703579"/>
                  </a:lnTo>
                  <a:lnTo>
                    <a:pt x="8180070" y="692149"/>
                  </a:lnTo>
                  <a:lnTo>
                    <a:pt x="8183880" y="688339"/>
                  </a:lnTo>
                  <a:lnTo>
                    <a:pt x="8188959" y="684529"/>
                  </a:lnTo>
                  <a:lnTo>
                    <a:pt x="8194040" y="679449"/>
                  </a:lnTo>
                  <a:lnTo>
                    <a:pt x="8197850" y="674369"/>
                  </a:lnTo>
                  <a:lnTo>
                    <a:pt x="8201659" y="670559"/>
                  </a:lnTo>
                  <a:lnTo>
                    <a:pt x="8204200" y="665479"/>
                  </a:lnTo>
                  <a:lnTo>
                    <a:pt x="8208009" y="659129"/>
                  </a:lnTo>
                  <a:lnTo>
                    <a:pt x="8210550" y="654049"/>
                  </a:lnTo>
                  <a:lnTo>
                    <a:pt x="8213090" y="647699"/>
                  </a:lnTo>
                  <a:lnTo>
                    <a:pt x="8215630" y="642619"/>
                  </a:lnTo>
                  <a:lnTo>
                    <a:pt x="8218170" y="636269"/>
                  </a:lnTo>
                  <a:lnTo>
                    <a:pt x="8220709" y="631189"/>
                  </a:lnTo>
                  <a:lnTo>
                    <a:pt x="8221980" y="624839"/>
                  </a:lnTo>
                  <a:lnTo>
                    <a:pt x="8221980" y="618489"/>
                  </a:lnTo>
                  <a:lnTo>
                    <a:pt x="8224520" y="605789"/>
                  </a:lnTo>
                  <a:lnTo>
                    <a:pt x="8224520" y="113029"/>
                  </a:lnTo>
                  <a:lnTo>
                    <a:pt x="8221980" y="100329"/>
                  </a:lnTo>
                  <a:lnTo>
                    <a:pt x="8221980" y="95250"/>
                  </a:lnTo>
                  <a:lnTo>
                    <a:pt x="8220709" y="88900"/>
                  </a:lnTo>
                  <a:lnTo>
                    <a:pt x="8215630" y="76200"/>
                  </a:lnTo>
                  <a:lnTo>
                    <a:pt x="8213090" y="71119"/>
                  </a:lnTo>
                  <a:lnTo>
                    <a:pt x="8210550" y="64769"/>
                  </a:lnTo>
                  <a:lnTo>
                    <a:pt x="8208009" y="59689"/>
                  </a:lnTo>
                  <a:lnTo>
                    <a:pt x="8200390" y="49529"/>
                  </a:lnTo>
                  <a:lnTo>
                    <a:pt x="8197850" y="44450"/>
                  </a:lnTo>
                  <a:lnTo>
                    <a:pt x="8192770" y="39369"/>
                  </a:lnTo>
                  <a:lnTo>
                    <a:pt x="8188959" y="34289"/>
                  </a:lnTo>
                  <a:lnTo>
                    <a:pt x="8183880" y="30479"/>
                  </a:lnTo>
                  <a:lnTo>
                    <a:pt x="8180070" y="26669"/>
                  </a:lnTo>
                  <a:lnTo>
                    <a:pt x="8164830" y="15239"/>
                  </a:lnTo>
                  <a:lnTo>
                    <a:pt x="8152130" y="10159"/>
                  </a:lnTo>
                  <a:lnTo>
                    <a:pt x="8147050" y="7619"/>
                  </a:lnTo>
                  <a:lnTo>
                    <a:pt x="8140700" y="5079"/>
                  </a:lnTo>
                  <a:lnTo>
                    <a:pt x="8135620" y="3809"/>
                  </a:lnTo>
                  <a:lnTo>
                    <a:pt x="8116570" y="0"/>
                  </a:lnTo>
                  <a:close/>
                </a:path>
              </a:pathLst>
            </a:custGeom>
            <a:solidFill>
              <a:srgbClr val="009900"/>
            </a:solidFill>
          </p:spPr>
          <p:txBody>
            <a:bodyPr wrap="square" lIns="0" tIns="0" rIns="0" bIns="0" rtlCol="0"/>
            <a:lstStyle/>
            <a:p/>
          </p:txBody>
        </p:sp>
        <p:sp>
          <p:nvSpPr>
            <p:cNvPr id="4" name="object 4"/>
            <p:cNvSpPr/>
            <p:nvPr/>
          </p:nvSpPr>
          <p:spPr>
            <a:xfrm>
              <a:off x="431799" y="72390"/>
              <a:ext cx="8224520" cy="720090"/>
            </a:xfrm>
            <a:custGeom>
              <a:avLst/>
              <a:gdLst/>
              <a:ahLst/>
              <a:cxnLst/>
              <a:rect l="l" t="t" r="r" b="b"/>
              <a:pathLst>
                <a:path w="8224520" h="720090">
                  <a:moveTo>
                    <a:pt x="0" y="119379"/>
                  </a:moveTo>
                  <a:lnTo>
                    <a:pt x="0" y="113029"/>
                  </a:lnTo>
                  <a:lnTo>
                    <a:pt x="0" y="106679"/>
                  </a:lnTo>
                  <a:lnTo>
                    <a:pt x="1270" y="100329"/>
                  </a:lnTo>
                  <a:lnTo>
                    <a:pt x="2540" y="95250"/>
                  </a:lnTo>
                  <a:lnTo>
                    <a:pt x="3809" y="88900"/>
                  </a:lnTo>
                  <a:lnTo>
                    <a:pt x="5079" y="82550"/>
                  </a:lnTo>
                  <a:lnTo>
                    <a:pt x="7620" y="76200"/>
                  </a:lnTo>
                  <a:lnTo>
                    <a:pt x="10159" y="71119"/>
                  </a:lnTo>
                  <a:lnTo>
                    <a:pt x="12700" y="64769"/>
                  </a:lnTo>
                  <a:lnTo>
                    <a:pt x="16509" y="59689"/>
                  </a:lnTo>
                  <a:lnTo>
                    <a:pt x="19050" y="54609"/>
                  </a:lnTo>
                  <a:lnTo>
                    <a:pt x="22859" y="49529"/>
                  </a:lnTo>
                  <a:lnTo>
                    <a:pt x="26670" y="44450"/>
                  </a:lnTo>
                  <a:lnTo>
                    <a:pt x="30479" y="39369"/>
                  </a:lnTo>
                  <a:lnTo>
                    <a:pt x="35559" y="34289"/>
                  </a:lnTo>
                  <a:lnTo>
                    <a:pt x="39370" y="30479"/>
                  </a:lnTo>
                  <a:lnTo>
                    <a:pt x="44450" y="26669"/>
                  </a:lnTo>
                  <a:lnTo>
                    <a:pt x="49529" y="22859"/>
                  </a:lnTo>
                  <a:lnTo>
                    <a:pt x="54609" y="19050"/>
                  </a:lnTo>
                  <a:lnTo>
                    <a:pt x="59690" y="15239"/>
                  </a:lnTo>
                  <a:lnTo>
                    <a:pt x="64770" y="12700"/>
                  </a:lnTo>
                  <a:lnTo>
                    <a:pt x="71120" y="10159"/>
                  </a:lnTo>
                  <a:lnTo>
                    <a:pt x="77470" y="7619"/>
                  </a:lnTo>
                  <a:lnTo>
                    <a:pt x="82550" y="5079"/>
                  </a:lnTo>
                  <a:lnTo>
                    <a:pt x="88900" y="3809"/>
                  </a:lnTo>
                  <a:lnTo>
                    <a:pt x="95250" y="2539"/>
                  </a:lnTo>
                  <a:lnTo>
                    <a:pt x="101600" y="1269"/>
                  </a:lnTo>
                  <a:lnTo>
                    <a:pt x="106679" y="0"/>
                  </a:lnTo>
                  <a:lnTo>
                    <a:pt x="113029" y="0"/>
                  </a:lnTo>
                  <a:lnTo>
                    <a:pt x="8103870" y="0"/>
                  </a:lnTo>
                  <a:lnTo>
                    <a:pt x="8116570" y="0"/>
                  </a:lnTo>
                  <a:lnTo>
                    <a:pt x="8122920" y="1269"/>
                  </a:lnTo>
                  <a:lnTo>
                    <a:pt x="8129270" y="2539"/>
                  </a:lnTo>
                  <a:lnTo>
                    <a:pt x="8135620" y="3809"/>
                  </a:lnTo>
                  <a:lnTo>
                    <a:pt x="8140700" y="5079"/>
                  </a:lnTo>
                  <a:lnTo>
                    <a:pt x="8147050" y="7619"/>
                  </a:lnTo>
                  <a:lnTo>
                    <a:pt x="8152130" y="10159"/>
                  </a:lnTo>
                  <a:lnTo>
                    <a:pt x="8158480" y="12700"/>
                  </a:lnTo>
                  <a:lnTo>
                    <a:pt x="8164830" y="15239"/>
                  </a:lnTo>
                  <a:lnTo>
                    <a:pt x="8169909" y="19050"/>
                  </a:lnTo>
                  <a:lnTo>
                    <a:pt x="8174990" y="22859"/>
                  </a:lnTo>
                  <a:lnTo>
                    <a:pt x="8180070" y="26669"/>
                  </a:lnTo>
                  <a:lnTo>
                    <a:pt x="8183880" y="30479"/>
                  </a:lnTo>
                  <a:lnTo>
                    <a:pt x="8188959" y="34289"/>
                  </a:lnTo>
                  <a:lnTo>
                    <a:pt x="8192770" y="39369"/>
                  </a:lnTo>
                  <a:lnTo>
                    <a:pt x="8197850" y="44450"/>
                  </a:lnTo>
                  <a:lnTo>
                    <a:pt x="8200390" y="49529"/>
                  </a:lnTo>
                  <a:lnTo>
                    <a:pt x="8204200" y="54609"/>
                  </a:lnTo>
                  <a:lnTo>
                    <a:pt x="8208009" y="59689"/>
                  </a:lnTo>
                  <a:lnTo>
                    <a:pt x="8210550" y="64769"/>
                  </a:lnTo>
                  <a:lnTo>
                    <a:pt x="8213090" y="71119"/>
                  </a:lnTo>
                  <a:lnTo>
                    <a:pt x="8215630" y="76200"/>
                  </a:lnTo>
                  <a:lnTo>
                    <a:pt x="8218170" y="82550"/>
                  </a:lnTo>
                  <a:lnTo>
                    <a:pt x="8220709" y="88900"/>
                  </a:lnTo>
                  <a:lnTo>
                    <a:pt x="8221980" y="95250"/>
                  </a:lnTo>
                  <a:lnTo>
                    <a:pt x="8221980" y="100329"/>
                  </a:lnTo>
                  <a:lnTo>
                    <a:pt x="8223250" y="106679"/>
                  </a:lnTo>
                  <a:lnTo>
                    <a:pt x="8224520" y="113029"/>
                  </a:lnTo>
                  <a:lnTo>
                    <a:pt x="8224520" y="119379"/>
                  </a:lnTo>
                  <a:lnTo>
                    <a:pt x="8224520" y="599439"/>
                  </a:lnTo>
                  <a:lnTo>
                    <a:pt x="8224520" y="605789"/>
                  </a:lnTo>
                  <a:lnTo>
                    <a:pt x="8223250" y="612139"/>
                  </a:lnTo>
                  <a:lnTo>
                    <a:pt x="8221980" y="618489"/>
                  </a:lnTo>
                  <a:lnTo>
                    <a:pt x="8221980" y="624839"/>
                  </a:lnTo>
                  <a:lnTo>
                    <a:pt x="8220709" y="631189"/>
                  </a:lnTo>
                  <a:lnTo>
                    <a:pt x="8218170" y="636269"/>
                  </a:lnTo>
                  <a:lnTo>
                    <a:pt x="8215630" y="642619"/>
                  </a:lnTo>
                  <a:lnTo>
                    <a:pt x="8213090" y="647699"/>
                  </a:lnTo>
                  <a:lnTo>
                    <a:pt x="8210550" y="654049"/>
                  </a:lnTo>
                  <a:lnTo>
                    <a:pt x="8208009" y="659129"/>
                  </a:lnTo>
                  <a:lnTo>
                    <a:pt x="8204200" y="665479"/>
                  </a:lnTo>
                  <a:lnTo>
                    <a:pt x="8201659" y="670559"/>
                  </a:lnTo>
                  <a:lnTo>
                    <a:pt x="8197850" y="674369"/>
                  </a:lnTo>
                  <a:lnTo>
                    <a:pt x="8194040" y="679449"/>
                  </a:lnTo>
                  <a:lnTo>
                    <a:pt x="8188959" y="684529"/>
                  </a:lnTo>
                  <a:lnTo>
                    <a:pt x="8183880" y="688339"/>
                  </a:lnTo>
                  <a:lnTo>
                    <a:pt x="8180070" y="692149"/>
                  </a:lnTo>
                  <a:lnTo>
                    <a:pt x="8174990" y="695959"/>
                  </a:lnTo>
                  <a:lnTo>
                    <a:pt x="8169909" y="699769"/>
                  </a:lnTo>
                  <a:lnTo>
                    <a:pt x="8164830" y="703579"/>
                  </a:lnTo>
                  <a:lnTo>
                    <a:pt x="8158480" y="706119"/>
                  </a:lnTo>
                  <a:lnTo>
                    <a:pt x="8153400" y="708659"/>
                  </a:lnTo>
                  <a:lnTo>
                    <a:pt x="8147050" y="711199"/>
                  </a:lnTo>
                  <a:lnTo>
                    <a:pt x="8141970" y="713739"/>
                  </a:lnTo>
                  <a:lnTo>
                    <a:pt x="8135620" y="715009"/>
                  </a:lnTo>
                  <a:lnTo>
                    <a:pt x="8129270" y="717549"/>
                  </a:lnTo>
                  <a:lnTo>
                    <a:pt x="8122920" y="717549"/>
                  </a:lnTo>
                  <a:lnTo>
                    <a:pt x="8116570" y="718819"/>
                  </a:lnTo>
                  <a:lnTo>
                    <a:pt x="8110220" y="718819"/>
                  </a:lnTo>
                  <a:lnTo>
                    <a:pt x="8105140" y="720089"/>
                  </a:lnTo>
                  <a:lnTo>
                    <a:pt x="119379" y="720089"/>
                  </a:lnTo>
                  <a:lnTo>
                    <a:pt x="113029" y="720089"/>
                  </a:lnTo>
                  <a:lnTo>
                    <a:pt x="106679" y="718819"/>
                  </a:lnTo>
                  <a:lnTo>
                    <a:pt x="101600" y="717549"/>
                  </a:lnTo>
                  <a:lnTo>
                    <a:pt x="95250" y="717549"/>
                  </a:lnTo>
                  <a:lnTo>
                    <a:pt x="88900" y="716279"/>
                  </a:lnTo>
                  <a:lnTo>
                    <a:pt x="82550" y="713739"/>
                  </a:lnTo>
                  <a:lnTo>
                    <a:pt x="77470" y="711199"/>
                  </a:lnTo>
                  <a:lnTo>
                    <a:pt x="71120" y="708659"/>
                  </a:lnTo>
                  <a:lnTo>
                    <a:pt x="64770" y="706119"/>
                  </a:lnTo>
                  <a:lnTo>
                    <a:pt x="59690" y="703579"/>
                  </a:lnTo>
                  <a:lnTo>
                    <a:pt x="54609" y="699769"/>
                  </a:lnTo>
                  <a:lnTo>
                    <a:pt x="49529" y="697229"/>
                  </a:lnTo>
                  <a:lnTo>
                    <a:pt x="44450" y="693419"/>
                  </a:lnTo>
                  <a:lnTo>
                    <a:pt x="39370" y="689609"/>
                  </a:lnTo>
                  <a:lnTo>
                    <a:pt x="35559" y="684529"/>
                  </a:lnTo>
                  <a:lnTo>
                    <a:pt x="30479" y="679449"/>
                  </a:lnTo>
                  <a:lnTo>
                    <a:pt x="26670" y="675639"/>
                  </a:lnTo>
                  <a:lnTo>
                    <a:pt x="22859" y="670559"/>
                  </a:lnTo>
                  <a:lnTo>
                    <a:pt x="19050" y="665479"/>
                  </a:lnTo>
                  <a:lnTo>
                    <a:pt x="16509" y="660399"/>
                  </a:lnTo>
                  <a:lnTo>
                    <a:pt x="12700" y="654049"/>
                  </a:lnTo>
                  <a:lnTo>
                    <a:pt x="10159" y="648969"/>
                  </a:lnTo>
                  <a:lnTo>
                    <a:pt x="7620" y="642619"/>
                  </a:lnTo>
                  <a:lnTo>
                    <a:pt x="6350" y="637539"/>
                  </a:lnTo>
                  <a:lnTo>
                    <a:pt x="3809" y="631189"/>
                  </a:lnTo>
                  <a:lnTo>
                    <a:pt x="2540" y="624839"/>
                  </a:lnTo>
                  <a:lnTo>
                    <a:pt x="1270" y="618489"/>
                  </a:lnTo>
                  <a:lnTo>
                    <a:pt x="0" y="612139"/>
                  </a:lnTo>
                  <a:lnTo>
                    <a:pt x="0" y="605789"/>
                  </a:lnTo>
                  <a:lnTo>
                    <a:pt x="0" y="600709"/>
                  </a:lnTo>
                  <a:lnTo>
                    <a:pt x="0" y="119379"/>
                  </a:lnTo>
                  <a:close/>
                </a:path>
              </a:pathLst>
            </a:custGeom>
            <a:ln w="25518">
              <a:solidFill>
                <a:srgbClr val="FFFFFF"/>
              </a:solidFill>
            </a:ln>
          </p:spPr>
          <p:txBody>
            <a:bodyPr wrap="square" lIns="0" tIns="0" rIns="0" bIns="0" rtlCol="0"/>
            <a:lstStyle/>
            <a:p/>
          </p:txBody>
        </p:sp>
        <p:sp>
          <p:nvSpPr>
            <p:cNvPr id="5" name="object 5"/>
            <p:cNvSpPr/>
            <p:nvPr/>
          </p:nvSpPr>
          <p:spPr>
            <a:xfrm>
              <a:off x="419036" y="59638"/>
              <a:ext cx="8250555" cy="746125"/>
            </a:xfrm>
            <a:custGeom>
              <a:avLst/>
              <a:gdLst/>
              <a:ahLst/>
              <a:cxnLst/>
              <a:rect l="l" t="t" r="r" b="b"/>
              <a:pathLst>
                <a:path w="8250555" h="74612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6125">
                  <a:moveTo>
                    <a:pt x="8250034" y="732840"/>
                  </a:moveTo>
                  <a:lnTo>
                    <a:pt x="8246300" y="723823"/>
                  </a:lnTo>
                  <a:lnTo>
                    <a:pt x="8237283" y="720090"/>
                  </a:lnTo>
                  <a:lnTo>
                    <a:pt x="8228254" y="723823"/>
                  </a:lnTo>
                  <a:lnTo>
                    <a:pt x="8224520" y="732840"/>
                  </a:lnTo>
                  <a:lnTo>
                    <a:pt x="8228254" y="741870"/>
                  </a:lnTo>
                  <a:lnTo>
                    <a:pt x="8237283" y="745604"/>
                  </a:lnTo>
                  <a:lnTo>
                    <a:pt x="8246300" y="741870"/>
                  </a:lnTo>
                  <a:lnTo>
                    <a:pt x="8250034" y="732840"/>
                  </a:lnTo>
                  <a:close/>
                </a:path>
              </a:pathLst>
            </a:custGeom>
            <a:solidFill>
              <a:srgbClr val="FFFFFF"/>
            </a:solidFill>
          </p:spPr>
          <p:txBody>
            <a:bodyPr wrap="square" lIns="0" tIns="0" rIns="0" bIns="0" rtlCol="0"/>
            <a:lstStyle/>
            <a:p/>
          </p:txBody>
        </p:sp>
      </p:grpSp>
      <p:sp>
        <p:nvSpPr>
          <p:cNvPr id="6" name="object 6"/>
          <p:cNvSpPr txBox="1">
            <a:spLocks noGrp="1"/>
          </p:cNvSpPr>
          <p:nvPr>
            <p:ph type="title"/>
          </p:nvPr>
        </p:nvSpPr>
        <p:spPr>
          <a:xfrm>
            <a:off x="632459" y="274320"/>
            <a:ext cx="5592445" cy="452120"/>
          </a:xfrm>
          <a:prstGeom prst="rect">
            <a:avLst/>
          </a:prstGeom>
        </p:spPr>
        <p:txBody>
          <a:bodyPr vert="horz" wrap="square" lIns="0" tIns="12700" rIns="0" bIns="0" rtlCol="0">
            <a:spAutoFit/>
          </a:bodyPr>
          <a:lstStyle/>
          <a:p>
            <a:pPr marL="12700">
              <a:lnSpc>
                <a:spcPct val="100000"/>
              </a:lnSpc>
              <a:spcBef>
                <a:spcPts val="100"/>
              </a:spcBef>
            </a:pPr>
            <a:r>
              <a:rPr b="0" i="1" u="none" dirty="0">
                <a:solidFill>
                  <a:srgbClr val="FFFFFF"/>
                </a:solidFill>
                <a:latin typeface="Calibri" panose="020F0502020204030204"/>
                <a:cs typeface="Calibri" panose="020F0502020204030204"/>
              </a:rPr>
              <a:t>στ)</a:t>
            </a:r>
            <a:r>
              <a:rPr b="0" i="1" u="none" spc="-7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Γενικά</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περί</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μεταβλητού</a:t>
            </a:r>
            <a:r>
              <a:rPr b="0" i="1" u="none" spc="-60"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χρονισμού</a:t>
            </a:r>
            <a:endParaRPr b="0" i="1" u="none" spc="-10" dirty="0">
              <a:solidFill>
                <a:srgbClr val="FFFFFF"/>
              </a:solidFill>
              <a:latin typeface="Calibri" panose="020F0502020204030204"/>
              <a:cs typeface="Calibri" panose="020F0502020204030204"/>
            </a:endParaRPr>
          </a:p>
        </p:txBody>
      </p:sp>
      <p:sp>
        <p:nvSpPr>
          <p:cNvPr id="7" name="object 7"/>
          <p:cNvSpPr txBox="1"/>
          <p:nvPr/>
        </p:nvSpPr>
        <p:spPr>
          <a:xfrm>
            <a:off x="200660" y="805179"/>
            <a:ext cx="8682355" cy="1198880"/>
          </a:xfrm>
          <a:prstGeom prst="rect">
            <a:avLst/>
          </a:prstGeom>
        </p:spPr>
        <p:txBody>
          <a:bodyPr vert="horz" wrap="square" lIns="0" tIns="34925" rIns="0" bIns="0" rtlCol="0">
            <a:spAutoFit/>
          </a:bodyPr>
          <a:lstStyle/>
          <a:p>
            <a:pPr marL="12700" marR="5080">
              <a:lnSpc>
                <a:spcPts val="2280"/>
              </a:lnSpc>
              <a:spcBef>
                <a:spcPts val="275"/>
              </a:spcBef>
            </a:pPr>
            <a:r>
              <a:rPr sz="2000" b="1" spc="-10" dirty="0">
                <a:latin typeface="Arial" panose="020B0604020202020204"/>
                <a:cs typeface="Arial" panose="020B0604020202020204"/>
              </a:rPr>
              <a:t>Το</a:t>
            </a:r>
            <a:r>
              <a:rPr sz="2000" b="1" spc="-50" dirty="0">
                <a:latin typeface="Arial" panose="020B0604020202020204"/>
                <a:cs typeface="Arial" panose="020B0604020202020204"/>
              </a:rPr>
              <a:t> </a:t>
            </a:r>
            <a:r>
              <a:rPr sz="2000" b="1" dirty="0">
                <a:latin typeface="Arial" panose="020B0604020202020204"/>
                <a:cs typeface="Arial" panose="020B0604020202020204"/>
              </a:rPr>
              <a:t>VIT</a:t>
            </a:r>
            <a:r>
              <a:rPr sz="2000" b="1" spc="-40" dirty="0">
                <a:latin typeface="Arial" panose="020B0604020202020204"/>
                <a:cs typeface="Arial" panose="020B0604020202020204"/>
              </a:rPr>
              <a:t> </a:t>
            </a:r>
            <a:r>
              <a:rPr sz="2000" b="1" spc="-10" dirty="0">
                <a:latin typeface="Arial" panose="020B0604020202020204"/>
                <a:cs typeface="Arial" panose="020B0604020202020204"/>
              </a:rPr>
              <a:t>χρησιμοποιείται</a:t>
            </a:r>
            <a:r>
              <a:rPr sz="2000" b="1" spc="-40" dirty="0">
                <a:latin typeface="Arial" panose="020B0604020202020204"/>
                <a:cs typeface="Arial" panose="020B0604020202020204"/>
              </a:rPr>
              <a:t> </a:t>
            </a:r>
            <a:r>
              <a:rPr sz="2000" b="1" dirty="0">
                <a:latin typeface="Arial" panose="020B0604020202020204"/>
                <a:cs typeface="Arial" panose="020B0604020202020204"/>
              </a:rPr>
              <a:t>για</a:t>
            </a:r>
            <a:r>
              <a:rPr sz="2000" b="1" spc="-50" dirty="0">
                <a:latin typeface="Arial" panose="020B0604020202020204"/>
                <a:cs typeface="Arial" panose="020B0604020202020204"/>
              </a:rPr>
              <a:t> </a:t>
            </a:r>
            <a:r>
              <a:rPr sz="2000" b="1" dirty="0">
                <a:latin typeface="Arial" panose="020B0604020202020204"/>
                <a:cs typeface="Arial" panose="020B0604020202020204"/>
              </a:rPr>
              <a:t>την</a:t>
            </a:r>
            <a:r>
              <a:rPr sz="2000" b="1" spc="-65" dirty="0">
                <a:latin typeface="Arial" panose="020B0604020202020204"/>
                <a:cs typeface="Arial" panose="020B0604020202020204"/>
              </a:rPr>
              <a:t> </a:t>
            </a:r>
            <a:r>
              <a:rPr sz="2000" b="1" dirty="0">
                <a:latin typeface="Arial" panose="020B0604020202020204"/>
                <a:cs typeface="Arial" panose="020B0604020202020204"/>
              </a:rPr>
              <a:t>προώθηση</a:t>
            </a:r>
            <a:r>
              <a:rPr sz="2000" b="1" spc="-50" dirty="0">
                <a:latin typeface="Arial" panose="020B0604020202020204"/>
                <a:cs typeface="Arial" panose="020B0604020202020204"/>
              </a:rPr>
              <a:t> </a:t>
            </a:r>
            <a:r>
              <a:rPr sz="2000" b="1" dirty="0">
                <a:latin typeface="Arial" panose="020B0604020202020204"/>
                <a:cs typeface="Arial" panose="020B0604020202020204"/>
              </a:rPr>
              <a:t>του</a:t>
            </a:r>
            <a:r>
              <a:rPr sz="2000" b="1" spc="-40" dirty="0">
                <a:latin typeface="Arial" panose="020B0604020202020204"/>
                <a:cs typeface="Arial" panose="020B0604020202020204"/>
              </a:rPr>
              <a:t> </a:t>
            </a:r>
            <a:r>
              <a:rPr sz="2000" b="1" dirty="0">
                <a:latin typeface="Arial" panose="020B0604020202020204"/>
                <a:cs typeface="Arial" panose="020B0604020202020204"/>
              </a:rPr>
              <a:t>χρονισμού</a:t>
            </a:r>
            <a:r>
              <a:rPr sz="2000" b="1" spc="-50" dirty="0">
                <a:latin typeface="Arial" panose="020B0604020202020204"/>
                <a:cs typeface="Arial" panose="020B0604020202020204"/>
              </a:rPr>
              <a:t> </a:t>
            </a:r>
            <a:r>
              <a:rPr sz="2000" b="1" dirty="0">
                <a:latin typeface="Arial" panose="020B0604020202020204"/>
                <a:cs typeface="Arial" panose="020B0604020202020204"/>
              </a:rPr>
              <a:t>της</a:t>
            </a:r>
            <a:r>
              <a:rPr sz="2000" b="1" spc="-45" dirty="0">
                <a:latin typeface="Arial" panose="020B0604020202020204"/>
                <a:cs typeface="Arial" panose="020B0604020202020204"/>
              </a:rPr>
              <a:t> </a:t>
            </a:r>
            <a:r>
              <a:rPr sz="2000" b="1" spc="-10" dirty="0">
                <a:latin typeface="Arial" panose="020B0604020202020204"/>
                <a:cs typeface="Arial" panose="020B0604020202020204"/>
              </a:rPr>
              <a:t>έγχυσης </a:t>
            </a:r>
            <a:r>
              <a:rPr sz="2000" b="1" dirty="0">
                <a:latin typeface="Arial" panose="020B0604020202020204"/>
                <a:cs typeface="Arial" panose="020B0604020202020204"/>
              </a:rPr>
              <a:t>καυσίμου</a:t>
            </a:r>
            <a:r>
              <a:rPr sz="2000" b="1" spc="-45" dirty="0">
                <a:latin typeface="Arial" panose="020B0604020202020204"/>
                <a:cs typeface="Arial" panose="020B0604020202020204"/>
              </a:rPr>
              <a:t> </a:t>
            </a:r>
            <a:r>
              <a:rPr sz="2000" b="1" dirty="0">
                <a:latin typeface="Arial" panose="020B0604020202020204"/>
                <a:cs typeface="Arial" panose="020B0604020202020204"/>
              </a:rPr>
              <a:t>έτσι</a:t>
            </a:r>
            <a:r>
              <a:rPr sz="2000" b="1" spc="-40" dirty="0">
                <a:latin typeface="Arial" panose="020B0604020202020204"/>
                <a:cs typeface="Arial" panose="020B0604020202020204"/>
              </a:rPr>
              <a:t> </a:t>
            </a:r>
            <a:r>
              <a:rPr sz="2000" b="1" dirty="0">
                <a:latin typeface="Arial" panose="020B0604020202020204"/>
                <a:cs typeface="Arial" panose="020B0604020202020204"/>
              </a:rPr>
              <a:t>ώστε</a:t>
            </a:r>
            <a:r>
              <a:rPr sz="2000" b="1" spc="-35" dirty="0">
                <a:latin typeface="Arial" panose="020B0604020202020204"/>
                <a:cs typeface="Arial" panose="020B0604020202020204"/>
              </a:rPr>
              <a:t> </a:t>
            </a:r>
            <a:r>
              <a:rPr sz="2000" b="1" dirty="0">
                <a:latin typeface="Arial" panose="020B0604020202020204"/>
                <a:cs typeface="Arial" panose="020B0604020202020204"/>
              </a:rPr>
              <a:t>να</a:t>
            </a:r>
            <a:r>
              <a:rPr sz="2000" b="1" spc="-25" dirty="0">
                <a:latin typeface="Arial" panose="020B0604020202020204"/>
                <a:cs typeface="Arial" panose="020B0604020202020204"/>
              </a:rPr>
              <a:t> </a:t>
            </a:r>
            <a:r>
              <a:rPr sz="2000" b="1" spc="-10" dirty="0">
                <a:latin typeface="Arial" panose="020B0604020202020204"/>
                <a:cs typeface="Arial" panose="020B0604020202020204"/>
              </a:rPr>
              <a:t>επιτυγχάνεται</a:t>
            </a:r>
            <a:r>
              <a:rPr sz="2000" b="1" spc="-30" dirty="0">
                <a:latin typeface="Arial" panose="020B0604020202020204"/>
                <a:cs typeface="Arial" panose="020B0604020202020204"/>
              </a:rPr>
              <a:t> </a:t>
            </a:r>
            <a:r>
              <a:rPr sz="2000" b="1" dirty="0">
                <a:latin typeface="Arial" panose="020B0604020202020204"/>
                <a:cs typeface="Arial" panose="020B0604020202020204"/>
              </a:rPr>
              <a:t>η</a:t>
            </a:r>
            <a:r>
              <a:rPr sz="2000" b="1" spc="-35" dirty="0">
                <a:latin typeface="Arial" panose="020B0604020202020204"/>
                <a:cs typeface="Arial" panose="020B0604020202020204"/>
              </a:rPr>
              <a:t> </a:t>
            </a:r>
            <a:r>
              <a:rPr sz="2000" b="1" dirty="0">
                <a:latin typeface="Arial" panose="020B0604020202020204"/>
                <a:cs typeface="Arial" panose="020B0604020202020204"/>
              </a:rPr>
              <a:t>μέγιστη</a:t>
            </a:r>
            <a:r>
              <a:rPr sz="2000" b="1" spc="-25" dirty="0">
                <a:latin typeface="Arial" panose="020B0604020202020204"/>
                <a:cs typeface="Arial" panose="020B0604020202020204"/>
              </a:rPr>
              <a:t> </a:t>
            </a:r>
            <a:r>
              <a:rPr sz="2000" b="1" dirty="0">
                <a:latin typeface="Arial" panose="020B0604020202020204"/>
                <a:cs typeface="Arial" panose="020B0604020202020204"/>
              </a:rPr>
              <a:t>πίεση</a:t>
            </a:r>
            <a:r>
              <a:rPr sz="2000" b="1" spc="-25" dirty="0">
                <a:latin typeface="Arial" panose="020B0604020202020204"/>
                <a:cs typeface="Arial" panose="020B0604020202020204"/>
              </a:rPr>
              <a:t> </a:t>
            </a:r>
            <a:r>
              <a:rPr sz="2000" b="1" dirty="0">
                <a:latin typeface="Arial" panose="020B0604020202020204"/>
                <a:cs typeface="Arial" panose="020B0604020202020204"/>
              </a:rPr>
              <a:t>καύσης</a:t>
            </a:r>
            <a:r>
              <a:rPr sz="2000" b="1" spc="-25" dirty="0">
                <a:latin typeface="Arial" panose="020B0604020202020204"/>
                <a:cs typeface="Arial" panose="020B0604020202020204"/>
              </a:rPr>
              <a:t> </a:t>
            </a:r>
            <a:r>
              <a:rPr sz="2000" b="1" dirty="0">
                <a:latin typeface="Arial" panose="020B0604020202020204"/>
                <a:cs typeface="Arial" panose="020B0604020202020204"/>
              </a:rPr>
              <a:t>ή</a:t>
            </a:r>
            <a:r>
              <a:rPr sz="2000" b="1" spc="-35" dirty="0">
                <a:latin typeface="Arial" panose="020B0604020202020204"/>
                <a:cs typeface="Arial" panose="020B0604020202020204"/>
              </a:rPr>
              <a:t> </a:t>
            </a:r>
            <a:r>
              <a:rPr sz="2000" b="1" dirty="0">
                <a:latin typeface="Arial" panose="020B0604020202020204"/>
                <a:cs typeface="Arial" panose="020B0604020202020204"/>
              </a:rPr>
              <a:t>η</a:t>
            </a:r>
            <a:r>
              <a:rPr sz="2000" b="1" spc="-25" dirty="0">
                <a:latin typeface="Arial" panose="020B0604020202020204"/>
                <a:cs typeface="Arial" panose="020B0604020202020204"/>
              </a:rPr>
              <a:t> </a:t>
            </a:r>
            <a:r>
              <a:rPr sz="2000" b="1" spc="-20" dirty="0">
                <a:latin typeface="Arial" panose="020B0604020202020204"/>
                <a:cs typeface="Arial" panose="020B0604020202020204"/>
              </a:rPr>
              <a:t>Pmax </a:t>
            </a:r>
            <a:r>
              <a:rPr sz="2000" b="1" dirty="0">
                <a:latin typeface="Arial" panose="020B0604020202020204"/>
                <a:cs typeface="Arial" panose="020B0604020202020204"/>
              </a:rPr>
              <a:t>με</a:t>
            </a:r>
            <a:r>
              <a:rPr sz="2000" b="1" spc="-60" dirty="0">
                <a:latin typeface="Arial" panose="020B0604020202020204"/>
                <a:cs typeface="Arial" panose="020B0604020202020204"/>
              </a:rPr>
              <a:t> </a:t>
            </a:r>
            <a:r>
              <a:rPr sz="2000" b="1" dirty="0">
                <a:latin typeface="Arial" panose="020B0604020202020204"/>
                <a:cs typeface="Arial" panose="020B0604020202020204"/>
              </a:rPr>
              <a:t>φορτίο</a:t>
            </a:r>
            <a:r>
              <a:rPr sz="2000" b="1" spc="-40" dirty="0">
                <a:latin typeface="Arial" panose="020B0604020202020204"/>
                <a:cs typeface="Arial" panose="020B0604020202020204"/>
              </a:rPr>
              <a:t> </a:t>
            </a:r>
            <a:r>
              <a:rPr sz="2000" b="1" dirty="0">
                <a:latin typeface="Arial" panose="020B0604020202020204"/>
                <a:cs typeface="Arial" panose="020B0604020202020204"/>
              </a:rPr>
              <a:t>περίπου</a:t>
            </a:r>
            <a:r>
              <a:rPr sz="2000" b="1" spc="-40" dirty="0">
                <a:latin typeface="Arial" panose="020B0604020202020204"/>
                <a:cs typeface="Arial" panose="020B0604020202020204"/>
              </a:rPr>
              <a:t> </a:t>
            </a:r>
            <a:r>
              <a:rPr sz="2000" b="1" dirty="0">
                <a:latin typeface="Arial" panose="020B0604020202020204"/>
                <a:cs typeface="Arial" panose="020B0604020202020204"/>
              </a:rPr>
              <a:t>85%.</a:t>
            </a:r>
            <a:r>
              <a:rPr sz="2000" b="1" spc="-120" dirty="0">
                <a:latin typeface="Arial" panose="020B0604020202020204"/>
                <a:cs typeface="Arial" panose="020B0604020202020204"/>
              </a:rPr>
              <a:t> </a:t>
            </a:r>
            <a:r>
              <a:rPr sz="2000" b="1" dirty="0">
                <a:latin typeface="Arial" panose="020B0604020202020204"/>
                <a:cs typeface="Arial" panose="020B0604020202020204"/>
              </a:rPr>
              <a:t>Αυτό</a:t>
            </a:r>
            <a:r>
              <a:rPr sz="2000" b="1" spc="-45" dirty="0">
                <a:latin typeface="Arial" panose="020B0604020202020204"/>
                <a:cs typeface="Arial" panose="020B0604020202020204"/>
              </a:rPr>
              <a:t> </a:t>
            </a:r>
            <a:r>
              <a:rPr sz="2000" b="1" dirty="0">
                <a:latin typeface="Arial" panose="020B0604020202020204"/>
                <a:cs typeface="Arial" panose="020B0604020202020204"/>
              </a:rPr>
              <a:t>δίνει</a:t>
            </a:r>
            <a:r>
              <a:rPr sz="2000" b="1" spc="-55" dirty="0">
                <a:latin typeface="Arial" panose="020B0604020202020204"/>
                <a:cs typeface="Arial" panose="020B0604020202020204"/>
              </a:rPr>
              <a:t> </a:t>
            </a:r>
            <a:r>
              <a:rPr sz="2000" b="1" dirty="0">
                <a:latin typeface="Arial" panose="020B0604020202020204"/>
                <a:cs typeface="Arial" panose="020B0604020202020204"/>
              </a:rPr>
              <a:t>έναν</a:t>
            </a:r>
            <a:r>
              <a:rPr sz="2000" b="1" spc="-65" dirty="0">
                <a:latin typeface="Arial" panose="020B0604020202020204"/>
                <a:cs typeface="Arial" panose="020B0604020202020204"/>
              </a:rPr>
              <a:t> </a:t>
            </a:r>
            <a:r>
              <a:rPr sz="2000" b="1" dirty="0">
                <a:latin typeface="Arial" panose="020B0604020202020204"/>
                <a:cs typeface="Arial" panose="020B0604020202020204"/>
              </a:rPr>
              <a:t>πιο</a:t>
            </a:r>
            <a:r>
              <a:rPr sz="2000" b="1" spc="-45" dirty="0">
                <a:latin typeface="Arial" panose="020B0604020202020204"/>
                <a:cs typeface="Arial" panose="020B0604020202020204"/>
              </a:rPr>
              <a:t> </a:t>
            </a:r>
            <a:r>
              <a:rPr sz="2000" b="1" spc="-10" dirty="0">
                <a:latin typeface="Arial" panose="020B0604020202020204"/>
                <a:cs typeface="Arial" panose="020B0604020202020204"/>
              </a:rPr>
              <a:t>αποδοτικό</a:t>
            </a:r>
            <a:r>
              <a:rPr sz="2000" b="1" spc="-40" dirty="0">
                <a:latin typeface="Arial" panose="020B0604020202020204"/>
                <a:cs typeface="Arial" panose="020B0604020202020204"/>
              </a:rPr>
              <a:t> </a:t>
            </a:r>
            <a:r>
              <a:rPr sz="2000" b="1" dirty="0">
                <a:latin typeface="Arial" panose="020B0604020202020204"/>
                <a:cs typeface="Arial" panose="020B0604020202020204"/>
              </a:rPr>
              <a:t>κινητήρα</a:t>
            </a:r>
            <a:r>
              <a:rPr sz="2000" b="1" spc="-35" dirty="0">
                <a:latin typeface="Arial" panose="020B0604020202020204"/>
                <a:cs typeface="Arial" panose="020B0604020202020204"/>
              </a:rPr>
              <a:t> </a:t>
            </a:r>
            <a:r>
              <a:rPr sz="2000" b="1" spc="-10" dirty="0">
                <a:latin typeface="Arial" panose="020B0604020202020204"/>
                <a:cs typeface="Arial" panose="020B0604020202020204"/>
              </a:rPr>
              <a:t>μειώ- </a:t>
            </a:r>
            <a:r>
              <a:rPr sz="2000" b="1" dirty="0">
                <a:latin typeface="Arial" panose="020B0604020202020204"/>
                <a:cs typeface="Arial" panose="020B0604020202020204"/>
              </a:rPr>
              <a:t>νοντας</a:t>
            </a:r>
            <a:r>
              <a:rPr sz="2000" b="1" spc="-65" dirty="0">
                <a:latin typeface="Arial" panose="020B0604020202020204"/>
                <a:cs typeface="Arial" panose="020B0604020202020204"/>
              </a:rPr>
              <a:t> </a:t>
            </a:r>
            <a:r>
              <a:rPr sz="2000" b="1" dirty="0">
                <a:latin typeface="Arial" panose="020B0604020202020204"/>
                <a:cs typeface="Arial" panose="020B0604020202020204"/>
              </a:rPr>
              <a:t>την</a:t>
            </a:r>
            <a:r>
              <a:rPr sz="2000" b="1" spc="-70" dirty="0">
                <a:latin typeface="Arial" panose="020B0604020202020204"/>
                <a:cs typeface="Arial" panose="020B0604020202020204"/>
              </a:rPr>
              <a:t> </a:t>
            </a:r>
            <a:r>
              <a:rPr sz="2000" b="1" spc="-10" dirty="0">
                <a:latin typeface="Arial" panose="020B0604020202020204"/>
                <a:cs typeface="Arial" panose="020B0604020202020204"/>
              </a:rPr>
              <a:t>κατανάλωση</a:t>
            </a:r>
            <a:r>
              <a:rPr sz="2000" b="1" spc="-45" dirty="0">
                <a:latin typeface="Arial" panose="020B0604020202020204"/>
                <a:cs typeface="Arial" panose="020B0604020202020204"/>
              </a:rPr>
              <a:t> </a:t>
            </a:r>
            <a:r>
              <a:rPr sz="2000" b="1" spc="-10" dirty="0">
                <a:latin typeface="Arial" panose="020B0604020202020204"/>
                <a:cs typeface="Arial" panose="020B0604020202020204"/>
              </a:rPr>
              <a:t>καυσίμου.</a:t>
            </a:r>
            <a:r>
              <a:rPr sz="2000" b="1" spc="-125" dirty="0">
                <a:latin typeface="Arial" panose="020B0604020202020204"/>
                <a:cs typeface="Arial" panose="020B0604020202020204"/>
              </a:rPr>
              <a:t> </a:t>
            </a:r>
            <a:r>
              <a:rPr sz="2000" b="1" dirty="0">
                <a:latin typeface="Arial" panose="020B0604020202020204"/>
                <a:cs typeface="Arial" panose="020B0604020202020204"/>
              </a:rPr>
              <a:t>Δείτε</a:t>
            </a:r>
            <a:r>
              <a:rPr sz="2000" b="1" spc="-55" dirty="0">
                <a:latin typeface="Arial" panose="020B0604020202020204"/>
                <a:cs typeface="Arial" panose="020B0604020202020204"/>
              </a:rPr>
              <a:t> </a:t>
            </a:r>
            <a:r>
              <a:rPr sz="2000" b="1" dirty="0">
                <a:latin typeface="Arial" panose="020B0604020202020204"/>
                <a:cs typeface="Arial" panose="020B0604020202020204"/>
              </a:rPr>
              <a:t>το</a:t>
            </a:r>
            <a:r>
              <a:rPr sz="2000" b="1" spc="-45" dirty="0">
                <a:latin typeface="Arial" panose="020B0604020202020204"/>
                <a:cs typeface="Arial" panose="020B0604020202020204"/>
              </a:rPr>
              <a:t> </a:t>
            </a:r>
            <a:r>
              <a:rPr sz="2000" b="1" spc="-20" dirty="0">
                <a:latin typeface="Arial" panose="020B0604020202020204"/>
                <a:cs typeface="Arial" panose="020B0604020202020204"/>
              </a:rPr>
              <a:t>παρακάτω</a:t>
            </a:r>
            <a:r>
              <a:rPr sz="2000" b="1" spc="-60" dirty="0">
                <a:latin typeface="Arial" panose="020B0604020202020204"/>
                <a:cs typeface="Arial" panose="020B0604020202020204"/>
              </a:rPr>
              <a:t> </a:t>
            </a:r>
            <a:r>
              <a:rPr sz="2000" b="1" spc="-10" dirty="0">
                <a:latin typeface="Arial" panose="020B0604020202020204"/>
                <a:cs typeface="Arial" panose="020B0604020202020204"/>
              </a:rPr>
              <a:t>διάγραμμα.</a:t>
            </a:r>
            <a:endParaRPr sz="2000">
              <a:latin typeface="Arial" panose="020B0604020202020204"/>
              <a:cs typeface="Arial" panose="020B0604020202020204"/>
            </a:endParaRPr>
          </a:p>
        </p:txBody>
      </p:sp>
      <p:pic>
        <p:nvPicPr>
          <p:cNvPr id="8" name="object 8"/>
          <p:cNvPicPr/>
          <p:nvPr/>
        </p:nvPicPr>
        <p:blipFill>
          <a:blip r:embed="rId1" cstate="print"/>
          <a:stretch>
            <a:fillRect/>
          </a:stretch>
        </p:blipFill>
        <p:spPr>
          <a:xfrm>
            <a:off x="1799589" y="2087879"/>
            <a:ext cx="5328920" cy="4679950"/>
          </a:xfrm>
          <a:prstGeom prst="rect">
            <a:avLst/>
          </a:prstGeom>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47320" y="1308100"/>
            <a:ext cx="8767445" cy="5399683"/>
          </a:xfrm>
          <a:prstGeom prst="rect">
            <a:avLst/>
          </a:prstGeom>
        </p:spPr>
        <p:txBody>
          <a:bodyPr vert="horz" wrap="square" lIns="0" tIns="36830" rIns="0" bIns="0" rtlCol="0">
            <a:spAutoFit/>
          </a:bodyPr>
          <a:lstStyle/>
          <a:p>
            <a:pPr marL="12700" marR="5080" indent="77470">
              <a:lnSpc>
                <a:spcPts val="2510"/>
              </a:lnSpc>
              <a:spcBef>
                <a:spcPts val="290"/>
              </a:spcBef>
            </a:pPr>
            <a:r>
              <a:rPr sz="2200" b="1" spc="-20" smtClean="0">
                <a:latin typeface="Arial" panose="020B0604020202020204"/>
                <a:cs typeface="Arial" panose="020B0604020202020204"/>
              </a:rPr>
              <a:t>Το</a:t>
            </a:r>
            <a:r>
              <a:rPr sz="2200" b="1" spc="-40" smtClean="0">
                <a:latin typeface="Arial" panose="020B0604020202020204"/>
                <a:cs typeface="Arial" panose="020B0604020202020204"/>
              </a:rPr>
              <a:t> </a:t>
            </a:r>
            <a:r>
              <a:rPr sz="2200" b="1">
                <a:latin typeface="Arial" panose="020B0604020202020204"/>
                <a:cs typeface="Arial" panose="020B0604020202020204"/>
              </a:rPr>
              <a:t>διάγραμμα</a:t>
            </a:r>
            <a:r>
              <a:rPr sz="2200" b="1" spc="-60">
                <a:latin typeface="Arial" panose="020B0604020202020204"/>
                <a:cs typeface="Arial" panose="020B0604020202020204"/>
              </a:rPr>
              <a:t> </a:t>
            </a:r>
            <a:r>
              <a:rPr lang="el-GR" sz="2200" b="1" spc="-60" dirty="0" smtClean="0">
                <a:latin typeface="Arial" panose="020B0604020202020204"/>
                <a:cs typeface="Arial" panose="020B0604020202020204"/>
              </a:rPr>
              <a:t>που προηγήθηκε </a:t>
            </a:r>
            <a:r>
              <a:rPr sz="2200" b="1" smtClean="0">
                <a:latin typeface="Arial" panose="020B0604020202020204"/>
                <a:cs typeface="Arial" panose="020B0604020202020204"/>
              </a:rPr>
              <a:t>δείχνει</a:t>
            </a:r>
            <a:r>
              <a:rPr sz="2200" b="1" spc="-45" smtClean="0">
                <a:latin typeface="Arial" panose="020B0604020202020204"/>
                <a:cs typeface="Arial" panose="020B0604020202020204"/>
              </a:rPr>
              <a:t> </a:t>
            </a:r>
            <a:r>
              <a:rPr sz="2200" b="1" dirty="0">
                <a:latin typeface="Arial" panose="020B0604020202020204"/>
                <a:cs typeface="Arial" panose="020B0604020202020204"/>
              </a:rPr>
              <a:t>μεταβολή</a:t>
            </a:r>
            <a:r>
              <a:rPr sz="2200" b="1" spc="-40"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dirty="0">
                <a:latin typeface="Arial" panose="020B0604020202020204"/>
                <a:cs typeface="Arial" panose="020B0604020202020204"/>
              </a:rPr>
              <a:t>Pmax</a:t>
            </a:r>
            <a:r>
              <a:rPr sz="2200" b="1" spc="-40" dirty="0">
                <a:latin typeface="Arial" panose="020B0604020202020204"/>
                <a:cs typeface="Arial" panose="020B0604020202020204"/>
              </a:rPr>
              <a:t> </a:t>
            </a:r>
            <a:r>
              <a:rPr sz="2200" b="1" dirty="0">
                <a:latin typeface="Arial" panose="020B0604020202020204"/>
                <a:cs typeface="Arial" panose="020B0604020202020204"/>
              </a:rPr>
              <a:t>για</a:t>
            </a:r>
            <a:r>
              <a:rPr sz="2200" b="1" spc="-55" dirty="0">
                <a:latin typeface="Arial" panose="020B0604020202020204"/>
                <a:cs typeface="Arial" panose="020B0604020202020204"/>
              </a:rPr>
              <a:t> </a:t>
            </a:r>
            <a:r>
              <a:rPr sz="2200" b="1">
                <a:latin typeface="Arial" panose="020B0604020202020204"/>
                <a:cs typeface="Arial" panose="020B0604020202020204"/>
              </a:rPr>
              <a:t>μια</a:t>
            </a:r>
            <a:r>
              <a:rPr sz="2200" b="1" spc="-55">
                <a:latin typeface="Arial" panose="020B0604020202020204"/>
                <a:cs typeface="Arial" panose="020B0604020202020204"/>
              </a:rPr>
              <a:t> </a:t>
            </a:r>
            <a:r>
              <a:rPr sz="2200" b="1" spc="-20" smtClean="0">
                <a:latin typeface="Arial" panose="020B0604020202020204"/>
                <a:cs typeface="Arial" panose="020B0604020202020204"/>
              </a:rPr>
              <a:t>αντ</a:t>
            </a:r>
            <a:r>
              <a:rPr sz="2200" b="1" smtClean="0">
                <a:latin typeface="Arial" panose="020B0604020202020204"/>
                <a:cs typeface="Arial" panose="020B0604020202020204"/>
              </a:rPr>
              <a:t>λία</a:t>
            </a:r>
            <a:r>
              <a:rPr sz="2200" b="1" spc="-70" smtClean="0">
                <a:latin typeface="Arial" panose="020B0604020202020204"/>
                <a:cs typeface="Arial" panose="020B0604020202020204"/>
              </a:rPr>
              <a:t> </a:t>
            </a:r>
            <a:r>
              <a:rPr sz="2200" b="1" dirty="0">
                <a:latin typeface="Arial" panose="020B0604020202020204"/>
                <a:cs typeface="Arial" panose="020B0604020202020204"/>
              </a:rPr>
              <a:t>καυσίμου</a:t>
            </a:r>
            <a:r>
              <a:rPr sz="2200" b="1" spc="-55" dirty="0">
                <a:latin typeface="Arial" panose="020B0604020202020204"/>
                <a:cs typeface="Arial" panose="020B0604020202020204"/>
              </a:rPr>
              <a:t> </a:t>
            </a:r>
            <a:r>
              <a:rPr sz="2200" b="1" dirty="0">
                <a:latin typeface="Arial" panose="020B0604020202020204"/>
                <a:cs typeface="Arial" panose="020B0604020202020204"/>
              </a:rPr>
              <a:t>με</a:t>
            </a:r>
            <a:r>
              <a:rPr sz="2200" b="1" spc="-55" dirty="0">
                <a:latin typeface="Arial" panose="020B0604020202020204"/>
                <a:cs typeface="Arial" panose="020B0604020202020204"/>
              </a:rPr>
              <a:t> </a:t>
            </a:r>
            <a:r>
              <a:rPr sz="2200" b="1" dirty="0">
                <a:latin typeface="Arial" panose="020B0604020202020204"/>
                <a:cs typeface="Arial" panose="020B0604020202020204"/>
              </a:rPr>
              <a:t>VIT</a:t>
            </a:r>
            <a:r>
              <a:rPr sz="2200" b="1" spc="-65" dirty="0">
                <a:latin typeface="Arial" panose="020B0604020202020204"/>
                <a:cs typeface="Arial" panose="020B0604020202020204"/>
              </a:rPr>
              <a:t> </a:t>
            </a:r>
            <a:r>
              <a:rPr sz="2200" b="1" dirty="0">
                <a:latin typeface="Arial" panose="020B0604020202020204"/>
                <a:cs typeface="Arial" panose="020B0604020202020204"/>
              </a:rPr>
              <a:t>(εμφανίζεται</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65" dirty="0">
                <a:latin typeface="Arial" panose="020B0604020202020204"/>
                <a:cs typeface="Arial" panose="020B0604020202020204"/>
              </a:rPr>
              <a:t> </a:t>
            </a:r>
            <a:r>
              <a:rPr sz="2200" b="1" dirty="0">
                <a:latin typeface="Arial" panose="020B0604020202020204"/>
                <a:cs typeface="Arial" panose="020B0604020202020204"/>
              </a:rPr>
              <a:t>κόκκινη</a:t>
            </a:r>
            <a:r>
              <a:rPr sz="2200" b="1" spc="-55" dirty="0">
                <a:latin typeface="Arial" panose="020B0604020202020204"/>
                <a:cs typeface="Arial" panose="020B0604020202020204"/>
              </a:rPr>
              <a:t> </a:t>
            </a:r>
            <a:r>
              <a:rPr sz="2200" b="1" dirty="0">
                <a:latin typeface="Arial" panose="020B0604020202020204"/>
                <a:cs typeface="Arial" panose="020B0604020202020204"/>
              </a:rPr>
              <a:t>γραμμή)</a:t>
            </a:r>
            <a:r>
              <a:rPr sz="2200" b="1" spc="-55" dirty="0">
                <a:latin typeface="Arial" panose="020B0604020202020204"/>
                <a:cs typeface="Arial" panose="020B0604020202020204"/>
              </a:rPr>
              <a:t> </a:t>
            </a:r>
            <a:r>
              <a:rPr sz="2200" b="1" dirty="0">
                <a:latin typeface="Arial" panose="020B0604020202020204"/>
                <a:cs typeface="Arial" panose="020B0604020202020204"/>
              </a:rPr>
              <a:t>και</a:t>
            </a:r>
            <a:r>
              <a:rPr sz="2200" b="1" spc="-55" dirty="0">
                <a:latin typeface="Arial" panose="020B0604020202020204"/>
                <a:cs typeface="Arial" panose="020B0604020202020204"/>
              </a:rPr>
              <a:t> </a:t>
            </a:r>
            <a:r>
              <a:rPr sz="2200" b="1" spc="-10" dirty="0">
                <a:latin typeface="Arial" panose="020B0604020202020204"/>
                <a:cs typeface="Arial" panose="020B0604020202020204"/>
              </a:rPr>
              <a:t>χωρίς </a:t>
            </a:r>
            <a:r>
              <a:rPr sz="2200" b="1" dirty="0">
                <a:latin typeface="Arial" panose="020B0604020202020204"/>
                <a:cs typeface="Arial" panose="020B0604020202020204"/>
              </a:rPr>
              <a:t>VIT</a:t>
            </a:r>
            <a:r>
              <a:rPr sz="2200" b="1" spc="-85" dirty="0">
                <a:latin typeface="Arial" panose="020B0604020202020204"/>
                <a:cs typeface="Arial" panose="020B0604020202020204"/>
              </a:rPr>
              <a:t> </a:t>
            </a:r>
            <a:r>
              <a:rPr sz="2200" b="1" dirty="0">
                <a:latin typeface="Arial" panose="020B0604020202020204"/>
                <a:cs typeface="Arial" panose="020B0604020202020204"/>
              </a:rPr>
              <a:t>(εμφανίζεται</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60" dirty="0">
                <a:latin typeface="Arial" panose="020B0604020202020204"/>
                <a:cs typeface="Arial" panose="020B0604020202020204"/>
              </a:rPr>
              <a:t> </a:t>
            </a:r>
            <a:r>
              <a:rPr sz="2200" b="1" dirty="0">
                <a:latin typeface="Arial" panose="020B0604020202020204"/>
                <a:cs typeface="Arial" panose="020B0604020202020204"/>
              </a:rPr>
              <a:t>διακεκομμένη</a:t>
            </a:r>
            <a:r>
              <a:rPr sz="2200" b="1" spc="-65" dirty="0">
                <a:latin typeface="Arial" panose="020B0604020202020204"/>
                <a:cs typeface="Arial" panose="020B0604020202020204"/>
              </a:rPr>
              <a:t> </a:t>
            </a:r>
            <a:r>
              <a:rPr sz="2200" b="1" dirty="0">
                <a:latin typeface="Arial" panose="020B0604020202020204"/>
                <a:cs typeface="Arial" panose="020B0604020202020204"/>
              </a:rPr>
              <a:t>κόκκινη</a:t>
            </a:r>
            <a:r>
              <a:rPr sz="2200" b="1" spc="-65" dirty="0">
                <a:latin typeface="Arial" panose="020B0604020202020204"/>
                <a:cs typeface="Arial" panose="020B0604020202020204"/>
              </a:rPr>
              <a:t> </a:t>
            </a:r>
            <a:r>
              <a:rPr sz="2200" b="1" dirty="0">
                <a:latin typeface="Arial" panose="020B0604020202020204"/>
                <a:cs typeface="Arial" panose="020B0604020202020204"/>
              </a:rPr>
              <a:t>γραμμή).</a:t>
            </a:r>
            <a:r>
              <a:rPr sz="2200" b="1" spc="-55" dirty="0">
                <a:latin typeface="Arial" panose="020B0604020202020204"/>
                <a:cs typeface="Arial" panose="020B0604020202020204"/>
              </a:rPr>
              <a:t> </a:t>
            </a:r>
            <a:r>
              <a:rPr sz="2200" b="1" spc="-10" dirty="0">
                <a:latin typeface="Arial" panose="020B0604020202020204"/>
                <a:cs typeface="Arial" panose="020B0604020202020204"/>
              </a:rPr>
              <a:t>Παρατηρείται </a:t>
            </a:r>
            <a:r>
              <a:rPr sz="2200" b="1" dirty="0">
                <a:latin typeface="Arial" panose="020B0604020202020204"/>
                <a:cs typeface="Arial" panose="020B0604020202020204"/>
              </a:rPr>
              <a:t>επίσης</a:t>
            </a:r>
            <a:r>
              <a:rPr sz="2200" b="1" spc="-75" dirty="0">
                <a:latin typeface="Arial" panose="020B0604020202020204"/>
                <a:cs typeface="Arial" panose="020B0604020202020204"/>
              </a:rPr>
              <a:t> </a:t>
            </a:r>
            <a:r>
              <a:rPr sz="2200" b="1" dirty="0">
                <a:latin typeface="Arial" panose="020B0604020202020204"/>
                <a:cs typeface="Arial" panose="020B0604020202020204"/>
              </a:rPr>
              <a:t>η</a:t>
            </a:r>
            <a:r>
              <a:rPr sz="2200" b="1" spc="-55" dirty="0">
                <a:latin typeface="Arial" panose="020B0604020202020204"/>
                <a:cs typeface="Arial" panose="020B0604020202020204"/>
              </a:rPr>
              <a:t> </a:t>
            </a:r>
            <a:r>
              <a:rPr sz="2200" b="1" dirty="0">
                <a:latin typeface="Arial" panose="020B0604020202020204"/>
                <a:cs typeface="Arial" panose="020B0604020202020204"/>
              </a:rPr>
              <a:t>μεταβολή</a:t>
            </a:r>
            <a:r>
              <a:rPr sz="2200" b="1" spc="-60" dirty="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dirty="0">
                <a:latin typeface="Arial" panose="020B0604020202020204"/>
                <a:cs typeface="Arial" panose="020B0604020202020204"/>
              </a:rPr>
              <a:t>δείκτη</a:t>
            </a:r>
            <a:r>
              <a:rPr sz="2200" b="1" spc="-50" dirty="0">
                <a:latin typeface="Arial" panose="020B0604020202020204"/>
                <a:cs typeface="Arial" panose="020B0604020202020204"/>
              </a:rPr>
              <a:t> </a:t>
            </a:r>
            <a:r>
              <a:rPr sz="2200" b="1" dirty="0">
                <a:latin typeface="Arial" panose="020B0604020202020204"/>
                <a:cs typeface="Arial" panose="020B0604020202020204"/>
              </a:rPr>
              <a:t>καυσίμου</a:t>
            </a:r>
            <a:r>
              <a:rPr sz="2200" b="1" spc="-50" dirty="0">
                <a:latin typeface="Arial" panose="020B0604020202020204"/>
                <a:cs typeface="Arial" panose="020B0604020202020204"/>
              </a:rPr>
              <a:t> </a:t>
            </a:r>
            <a:r>
              <a:rPr sz="2200" b="1" dirty="0">
                <a:latin typeface="Arial" panose="020B0604020202020204"/>
                <a:cs typeface="Arial" panose="020B0604020202020204"/>
              </a:rPr>
              <a:t>και</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55" dirty="0">
                <a:latin typeface="Arial" panose="020B0604020202020204"/>
                <a:cs typeface="Arial" panose="020B0604020202020204"/>
              </a:rPr>
              <a:t> </a:t>
            </a:r>
            <a:r>
              <a:rPr sz="2200" b="1" dirty="0">
                <a:latin typeface="Arial" panose="020B0604020202020204"/>
                <a:cs typeface="Arial" panose="020B0604020202020204"/>
              </a:rPr>
              <a:t>δείκτη</a:t>
            </a:r>
            <a:r>
              <a:rPr sz="2200" b="1" spc="-60" dirty="0">
                <a:latin typeface="Arial" panose="020B0604020202020204"/>
                <a:cs typeface="Arial" panose="020B0604020202020204"/>
              </a:rPr>
              <a:t> </a:t>
            </a:r>
            <a:r>
              <a:rPr sz="2200" b="1" spc="-20" dirty="0">
                <a:latin typeface="Arial" panose="020B0604020202020204"/>
                <a:cs typeface="Arial" panose="020B0604020202020204"/>
              </a:rPr>
              <a:t>VIT.</a:t>
            </a:r>
            <a:endParaRPr sz="2200">
              <a:latin typeface="Arial" panose="020B0604020202020204"/>
              <a:cs typeface="Arial" panose="020B0604020202020204"/>
            </a:endParaRPr>
          </a:p>
          <a:p>
            <a:pPr marL="12700" marR="59690" indent="77470" algn="just">
              <a:lnSpc>
                <a:spcPct val="95000"/>
              </a:lnSpc>
              <a:spcBef>
                <a:spcPts val="2125"/>
              </a:spcBef>
            </a:pPr>
            <a:r>
              <a:rPr sz="2200" b="1" dirty="0">
                <a:latin typeface="Arial" panose="020B0604020202020204"/>
                <a:cs typeface="Arial" panose="020B0604020202020204"/>
              </a:rPr>
              <a:t>Η</a:t>
            </a:r>
            <a:r>
              <a:rPr sz="2200" b="1" spc="-60" dirty="0">
                <a:latin typeface="Arial" panose="020B0604020202020204"/>
                <a:cs typeface="Arial" panose="020B0604020202020204"/>
              </a:rPr>
              <a:t> </a:t>
            </a:r>
            <a:r>
              <a:rPr sz="2200" b="1" dirty="0">
                <a:latin typeface="Arial" panose="020B0604020202020204"/>
                <a:cs typeface="Arial" panose="020B0604020202020204"/>
              </a:rPr>
              <a:t>δράση</a:t>
            </a:r>
            <a:r>
              <a:rPr sz="2200" b="1" spc="-4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dirty="0">
                <a:latin typeface="Arial" panose="020B0604020202020204"/>
                <a:cs typeface="Arial" panose="020B0604020202020204"/>
              </a:rPr>
              <a:t>VIT</a:t>
            </a:r>
            <a:r>
              <a:rPr sz="2200" b="1" spc="-55" dirty="0">
                <a:latin typeface="Arial" panose="020B0604020202020204"/>
                <a:cs typeface="Arial" panose="020B0604020202020204"/>
              </a:rPr>
              <a:t> </a:t>
            </a:r>
            <a:r>
              <a:rPr sz="2200" b="1" dirty="0">
                <a:latin typeface="Arial" panose="020B0604020202020204"/>
                <a:cs typeface="Arial" panose="020B0604020202020204"/>
              </a:rPr>
              <a:t>ξεκινά</a:t>
            </a:r>
            <a:r>
              <a:rPr sz="2200" b="1" spc="-60" dirty="0">
                <a:latin typeface="Arial" panose="020B0604020202020204"/>
                <a:cs typeface="Arial" panose="020B0604020202020204"/>
              </a:rPr>
              <a:t> </a:t>
            </a:r>
            <a:r>
              <a:rPr sz="2200" b="1" dirty="0">
                <a:latin typeface="Arial" panose="020B0604020202020204"/>
                <a:cs typeface="Arial" panose="020B0604020202020204"/>
              </a:rPr>
              <a:t>με</a:t>
            </a:r>
            <a:r>
              <a:rPr sz="2200" b="1" spc="-40" dirty="0">
                <a:latin typeface="Arial" panose="020B0604020202020204"/>
                <a:cs typeface="Arial" panose="020B0604020202020204"/>
              </a:rPr>
              <a:t> </a:t>
            </a:r>
            <a:r>
              <a:rPr sz="2200" b="1" dirty="0">
                <a:latin typeface="Arial" panose="020B0604020202020204"/>
                <a:cs typeface="Arial" panose="020B0604020202020204"/>
              </a:rPr>
              <a:t>περίπου</a:t>
            </a:r>
            <a:r>
              <a:rPr sz="2200" b="1" spc="-45" dirty="0">
                <a:latin typeface="Arial" panose="020B0604020202020204"/>
                <a:cs typeface="Arial" panose="020B0604020202020204"/>
              </a:rPr>
              <a:t> </a:t>
            </a:r>
            <a:r>
              <a:rPr sz="2200" b="1" dirty="0">
                <a:latin typeface="Arial" panose="020B0604020202020204"/>
                <a:cs typeface="Arial" panose="020B0604020202020204"/>
              </a:rPr>
              <a:t>το</a:t>
            </a:r>
            <a:r>
              <a:rPr sz="2200" b="1" spc="-25"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40%</a:t>
            </a:r>
            <a:r>
              <a:rPr sz="2200" b="1" spc="-10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του</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φορτίου</a:t>
            </a:r>
            <a:r>
              <a:rPr sz="2200" b="1" spc="-40"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του</a:t>
            </a:r>
            <a:r>
              <a:rPr sz="2200" b="1" spc="-35" dirty="0">
                <a:latin typeface="Arial" panose="020B0604020202020204"/>
                <a:cs typeface="Arial" panose="020B0604020202020204"/>
              </a:rPr>
              <a:t> </a:t>
            </a:r>
            <a:r>
              <a:rPr sz="2200" b="1" spc="-10" dirty="0">
                <a:latin typeface="Arial" panose="020B0604020202020204"/>
                <a:cs typeface="Arial" panose="020B0604020202020204"/>
              </a:rPr>
              <a:t>κινη- </a:t>
            </a:r>
            <a:r>
              <a:rPr sz="2200" b="1" dirty="0">
                <a:latin typeface="Arial" panose="020B0604020202020204"/>
                <a:cs typeface="Arial" panose="020B0604020202020204"/>
              </a:rPr>
              <a:t>τήρα.</a:t>
            </a:r>
            <a:r>
              <a:rPr sz="2200" b="1" spc="-114" dirty="0">
                <a:latin typeface="Arial" panose="020B0604020202020204"/>
                <a:cs typeface="Arial" panose="020B0604020202020204"/>
              </a:rPr>
              <a:t> </a:t>
            </a:r>
            <a:r>
              <a:rPr sz="2200" b="1" dirty="0">
                <a:latin typeface="Arial" panose="020B0604020202020204"/>
                <a:cs typeface="Arial" panose="020B0604020202020204"/>
              </a:rPr>
              <a:t>Από</a:t>
            </a:r>
            <a:r>
              <a:rPr sz="2200" b="1" spc="-30" dirty="0">
                <a:latin typeface="Arial" panose="020B0604020202020204"/>
                <a:cs typeface="Arial" panose="020B0604020202020204"/>
              </a:rPr>
              <a:t> </a:t>
            </a:r>
            <a:r>
              <a:rPr sz="2200" b="1" dirty="0">
                <a:latin typeface="Arial" panose="020B0604020202020204"/>
                <a:cs typeface="Arial" panose="020B0604020202020204"/>
              </a:rPr>
              <a:t>αυτό</a:t>
            </a:r>
            <a:r>
              <a:rPr sz="2200" b="1" spc="-35" dirty="0">
                <a:latin typeface="Arial" panose="020B0604020202020204"/>
                <a:cs typeface="Arial" panose="020B0604020202020204"/>
              </a:rPr>
              <a:t> </a:t>
            </a:r>
            <a:r>
              <a:rPr sz="2200" b="1" dirty="0">
                <a:latin typeface="Arial" panose="020B0604020202020204"/>
                <a:cs typeface="Arial" panose="020B0604020202020204"/>
              </a:rPr>
              <a:t>το</a:t>
            </a:r>
            <a:r>
              <a:rPr sz="2200" b="1" spc="-30" dirty="0">
                <a:latin typeface="Arial" panose="020B0604020202020204"/>
                <a:cs typeface="Arial" panose="020B0604020202020204"/>
              </a:rPr>
              <a:t> </a:t>
            </a:r>
            <a:r>
              <a:rPr sz="2200" b="1" dirty="0">
                <a:latin typeface="Arial" panose="020B0604020202020204"/>
                <a:cs typeface="Arial" panose="020B0604020202020204"/>
              </a:rPr>
              <a:t>φορτίο,</a:t>
            </a:r>
            <a:r>
              <a:rPr sz="2200" b="1" spc="-15"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ξεκινάει</a:t>
            </a:r>
            <a:r>
              <a:rPr sz="2200" b="1" spc="-3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η</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έγχυση</a:t>
            </a:r>
            <a:r>
              <a:rPr sz="2200" b="1" spc="-4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καυσίμου</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για</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να</a:t>
            </a:r>
            <a:r>
              <a:rPr sz="2200" b="1" spc="-35"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αυ- </a:t>
            </a:r>
            <a:r>
              <a:rPr sz="2200" b="1" dirty="0">
                <a:solidFill>
                  <a:srgbClr val="0000CC"/>
                </a:solidFill>
                <a:latin typeface="Arial" panose="020B0604020202020204"/>
                <a:cs typeface="Arial" panose="020B0604020202020204"/>
              </a:rPr>
              <a:t>ξηθεί</a:t>
            </a:r>
            <a:r>
              <a:rPr sz="2200" b="1" spc="-5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βαθμιαία</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το</a:t>
            </a:r>
            <a:r>
              <a:rPr sz="2200" b="1" spc="-40" dirty="0">
                <a:solidFill>
                  <a:srgbClr val="0000CC"/>
                </a:solidFill>
                <a:latin typeface="Arial" panose="020B0604020202020204"/>
                <a:cs typeface="Arial" panose="020B0604020202020204"/>
              </a:rPr>
              <a:t> </a:t>
            </a:r>
            <a:r>
              <a:rPr sz="2200" b="1" spc="-20" dirty="0">
                <a:solidFill>
                  <a:srgbClr val="0000CC"/>
                </a:solidFill>
                <a:latin typeface="Arial" panose="020B0604020202020204"/>
                <a:cs typeface="Arial" panose="020B0604020202020204"/>
              </a:rPr>
              <a:t>Pmax.</a:t>
            </a:r>
            <a:endParaRPr sz="2200">
              <a:latin typeface="Arial" panose="020B0604020202020204"/>
              <a:cs typeface="Arial" panose="020B0604020202020204"/>
            </a:endParaRPr>
          </a:p>
          <a:p>
            <a:pPr>
              <a:lnSpc>
                <a:spcPct val="100000"/>
              </a:lnSpc>
              <a:spcBef>
                <a:spcPts val="5"/>
              </a:spcBef>
            </a:pPr>
            <a:endParaRPr sz="1900">
              <a:latin typeface="Arial" panose="020B0604020202020204"/>
              <a:cs typeface="Arial" panose="020B0604020202020204"/>
            </a:endParaRPr>
          </a:p>
          <a:p>
            <a:pPr marL="12700" marR="219710" indent="77470">
              <a:lnSpc>
                <a:spcPct val="95000"/>
              </a:lnSpc>
              <a:spcBef>
                <a:spcPts val="5"/>
              </a:spcBef>
            </a:pPr>
            <a:r>
              <a:rPr sz="2200" b="1" dirty="0">
                <a:latin typeface="Arial" panose="020B0604020202020204"/>
                <a:cs typeface="Arial" panose="020B0604020202020204"/>
              </a:rPr>
              <a:t>Καθώς</a:t>
            </a:r>
            <a:r>
              <a:rPr sz="2200" b="1" spc="-70" dirty="0">
                <a:latin typeface="Arial" panose="020B0604020202020204"/>
                <a:cs typeface="Arial" panose="020B0604020202020204"/>
              </a:rPr>
              <a:t> </a:t>
            </a:r>
            <a:r>
              <a:rPr sz="2200" b="1" dirty="0">
                <a:latin typeface="Arial" panose="020B0604020202020204"/>
                <a:cs typeface="Arial" panose="020B0604020202020204"/>
              </a:rPr>
              <a:t>το</a:t>
            </a:r>
            <a:r>
              <a:rPr sz="2200" b="1" spc="-55" dirty="0">
                <a:latin typeface="Arial" panose="020B0604020202020204"/>
                <a:cs typeface="Arial" panose="020B0604020202020204"/>
              </a:rPr>
              <a:t> </a:t>
            </a:r>
            <a:r>
              <a:rPr sz="2200" b="1" dirty="0">
                <a:latin typeface="Arial" panose="020B0604020202020204"/>
                <a:cs typeface="Arial" panose="020B0604020202020204"/>
              </a:rPr>
              <a:t>φορτίο</a:t>
            </a:r>
            <a:r>
              <a:rPr sz="2200" b="1" spc="-55" dirty="0">
                <a:latin typeface="Arial" panose="020B0604020202020204"/>
                <a:cs typeface="Arial" panose="020B0604020202020204"/>
              </a:rPr>
              <a:t> </a:t>
            </a:r>
            <a:r>
              <a:rPr sz="2200" b="1" dirty="0">
                <a:latin typeface="Arial" panose="020B0604020202020204"/>
                <a:cs typeface="Arial" panose="020B0604020202020204"/>
              </a:rPr>
              <a:t>του</a:t>
            </a:r>
            <a:r>
              <a:rPr sz="2200" b="1" spc="-45" dirty="0">
                <a:latin typeface="Arial" panose="020B0604020202020204"/>
                <a:cs typeface="Arial" panose="020B0604020202020204"/>
              </a:rPr>
              <a:t> </a:t>
            </a:r>
            <a:r>
              <a:rPr sz="2200" b="1" dirty="0">
                <a:latin typeface="Arial" panose="020B0604020202020204"/>
                <a:cs typeface="Arial" panose="020B0604020202020204"/>
              </a:rPr>
              <a:t>κινητήρα</a:t>
            </a:r>
            <a:r>
              <a:rPr sz="2200" b="1" spc="-60" dirty="0">
                <a:latin typeface="Arial" panose="020B0604020202020204"/>
                <a:cs typeface="Arial" panose="020B0604020202020204"/>
              </a:rPr>
              <a:t> </a:t>
            </a:r>
            <a:r>
              <a:rPr sz="2200" b="1" dirty="0">
                <a:latin typeface="Arial" panose="020B0604020202020204"/>
                <a:cs typeface="Arial" panose="020B0604020202020204"/>
              </a:rPr>
              <a:t>φθάνει</a:t>
            </a:r>
            <a:r>
              <a:rPr sz="2200" b="1" spc="-50" dirty="0">
                <a:latin typeface="Arial" panose="020B0604020202020204"/>
                <a:cs typeface="Arial" panose="020B0604020202020204"/>
              </a:rPr>
              <a:t> </a:t>
            </a:r>
            <a:r>
              <a:rPr sz="2200" b="1" dirty="0">
                <a:latin typeface="Arial" panose="020B0604020202020204"/>
                <a:cs typeface="Arial" panose="020B0604020202020204"/>
              </a:rPr>
              <a:t>το</a:t>
            </a:r>
            <a:r>
              <a:rPr sz="2200" b="1" spc="-30"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85%,</a:t>
            </a:r>
            <a:r>
              <a:rPr sz="2200" b="1" spc="-5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η</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τιμή</a:t>
            </a:r>
            <a:r>
              <a:rPr sz="2200" b="1" spc="-5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Pmax</a:t>
            </a:r>
            <a:r>
              <a:rPr sz="2200" b="1" spc="-50" dirty="0">
                <a:solidFill>
                  <a:srgbClr val="0000CC"/>
                </a:solidFill>
                <a:latin typeface="Arial" panose="020B0604020202020204"/>
                <a:cs typeface="Arial" panose="020B0604020202020204"/>
              </a:rPr>
              <a:t> </a:t>
            </a:r>
            <a:r>
              <a:rPr sz="2200" b="1" spc="-25" dirty="0">
                <a:solidFill>
                  <a:srgbClr val="0000CC"/>
                </a:solidFill>
                <a:latin typeface="Arial" panose="020B0604020202020204"/>
                <a:cs typeface="Arial" panose="020B0604020202020204"/>
              </a:rPr>
              <a:t>θα </a:t>
            </a:r>
            <a:r>
              <a:rPr sz="2200" b="1" dirty="0">
                <a:solidFill>
                  <a:srgbClr val="0000CC"/>
                </a:solidFill>
                <a:latin typeface="Arial" panose="020B0604020202020204"/>
                <a:cs typeface="Arial" panose="020B0604020202020204"/>
              </a:rPr>
              <a:t>αντιστοιχεί</a:t>
            </a:r>
            <a:r>
              <a:rPr sz="2200" b="1" spc="-9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στο</a:t>
            </a:r>
            <a:r>
              <a:rPr sz="2200" b="1" spc="-8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φορτίο</a:t>
            </a:r>
            <a:r>
              <a:rPr sz="2200" b="1" spc="-8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100%</a:t>
            </a:r>
            <a:r>
              <a:rPr sz="2200" b="1" spc="-130"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του</a:t>
            </a:r>
            <a:r>
              <a:rPr sz="2200" b="1" spc="-80" dirty="0">
                <a:latin typeface="Arial" panose="020B0604020202020204"/>
                <a:cs typeface="Arial" panose="020B0604020202020204"/>
              </a:rPr>
              <a:t> </a:t>
            </a:r>
            <a:r>
              <a:rPr sz="2200" b="1" dirty="0">
                <a:latin typeface="Arial" panose="020B0604020202020204"/>
                <a:cs typeface="Arial" panose="020B0604020202020204"/>
              </a:rPr>
              <a:t>κινητήρα,</a:t>
            </a:r>
            <a:r>
              <a:rPr sz="2200" b="1" spc="-80" dirty="0">
                <a:latin typeface="Arial" panose="020B0604020202020204"/>
                <a:cs typeface="Arial" panose="020B0604020202020204"/>
              </a:rPr>
              <a:t> </a:t>
            </a:r>
            <a:r>
              <a:rPr sz="2200" b="1" dirty="0">
                <a:latin typeface="Arial" panose="020B0604020202020204"/>
                <a:cs typeface="Arial" panose="020B0604020202020204"/>
              </a:rPr>
              <a:t>όπως</a:t>
            </a:r>
            <a:r>
              <a:rPr sz="2200" b="1" spc="-85" dirty="0">
                <a:latin typeface="Arial" panose="020B0604020202020204"/>
                <a:cs typeface="Arial" panose="020B0604020202020204"/>
              </a:rPr>
              <a:t> </a:t>
            </a:r>
            <a:r>
              <a:rPr sz="2200" b="1" dirty="0">
                <a:latin typeface="Arial" panose="020B0604020202020204"/>
                <a:cs typeface="Arial" panose="020B0604020202020204"/>
              </a:rPr>
              <a:t>φαίνεται</a:t>
            </a:r>
            <a:r>
              <a:rPr sz="2200" b="1" spc="-80" dirty="0">
                <a:latin typeface="Arial" panose="020B0604020202020204"/>
                <a:cs typeface="Arial" panose="020B0604020202020204"/>
              </a:rPr>
              <a:t> </a:t>
            </a:r>
            <a:r>
              <a:rPr sz="2200" b="1" spc="-20" dirty="0">
                <a:latin typeface="Arial" panose="020B0604020202020204"/>
                <a:cs typeface="Arial" panose="020B0604020202020204"/>
              </a:rPr>
              <a:t>στην </a:t>
            </a:r>
            <a:r>
              <a:rPr sz="2200" b="1" spc="-10" dirty="0">
                <a:latin typeface="Arial" panose="020B0604020202020204"/>
                <a:cs typeface="Arial" panose="020B0604020202020204"/>
              </a:rPr>
              <a:t>εικόνα.</a:t>
            </a:r>
            <a:r>
              <a:rPr sz="2200" b="1" spc="-130" dirty="0">
                <a:latin typeface="Arial" panose="020B0604020202020204"/>
                <a:cs typeface="Arial" panose="020B0604020202020204"/>
              </a:rPr>
              <a:t> </a:t>
            </a:r>
            <a:r>
              <a:rPr sz="2200" b="1" dirty="0">
                <a:latin typeface="Arial" panose="020B0604020202020204"/>
                <a:cs typeface="Arial" panose="020B0604020202020204"/>
              </a:rPr>
              <a:t>Από</a:t>
            </a:r>
            <a:r>
              <a:rPr sz="2200" b="1" spc="-35" dirty="0">
                <a:latin typeface="Arial" panose="020B0604020202020204"/>
                <a:cs typeface="Arial" panose="020B0604020202020204"/>
              </a:rPr>
              <a:t> </a:t>
            </a:r>
            <a:r>
              <a:rPr sz="2200" b="1" dirty="0">
                <a:latin typeface="Arial" panose="020B0604020202020204"/>
                <a:cs typeface="Arial" panose="020B0604020202020204"/>
              </a:rPr>
              <a:t>το</a:t>
            </a:r>
            <a:r>
              <a:rPr sz="2200" b="1" spc="-35" dirty="0">
                <a:latin typeface="Arial" panose="020B0604020202020204"/>
                <a:cs typeface="Arial" panose="020B0604020202020204"/>
              </a:rPr>
              <a:t> </a:t>
            </a:r>
            <a:r>
              <a:rPr sz="2200" b="1" dirty="0">
                <a:latin typeface="Arial" panose="020B0604020202020204"/>
                <a:cs typeface="Arial" panose="020B0604020202020204"/>
              </a:rPr>
              <a:t>φορτίο</a:t>
            </a:r>
            <a:r>
              <a:rPr sz="2200" b="1" spc="-30"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85%,</a:t>
            </a:r>
            <a:r>
              <a:rPr sz="2200" b="1" spc="-30"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η</a:t>
            </a:r>
            <a:r>
              <a:rPr sz="2200" b="1" spc="-3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έναρξη</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της</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έγχυσης</a:t>
            </a:r>
            <a:r>
              <a:rPr sz="2200" b="1" spc="-45" dirty="0">
                <a:solidFill>
                  <a:srgbClr val="0000CC"/>
                </a:solidFill>
                <a:latin typeface="Arial" panose="020B0604020202020204"/>
                <a:cs typeface="Arial" panose="020B0604020202020204"/>
              </a:rPr>
              <a:t> </a:t>
            </a:r>
            <a:r>
              <a:rPr sz="2200" b="1" dirty="0">
                <a:solidFill>
                  <a:srgbClr val="0000CC"/>
                </a:solidFill>
                <a:latin typeface="Arial" panose="020B0604020202020204"/>
                <a:cs typeface="Arial" panose="020B0604020202020204"/>
              </a:rPr>
              <a:t>καυσίμου</a:t>
            </a:r>
            <a:r>
              <a:rPr sz="2200" b="1" spc="-30" dirty="0">
                <a:solidFill>
                  <a:srgbClr val="0000CC"/>
                </a:solidFill>
                <a:latin typeface="Arial" panose="020B0604020202020204"/>
                <a:cs typeface="Arial" panose="020B0604020202020204"/>
              </a:rPr>
              <a:t> </a:t>
            </a:r>
            <a:r>
              <a:rPr sz="2200" b="1" spc="-20" dirty="0">
                <a:solidFill>
                  <a:srgbClr val="0000CC"/>
                </a:solidFill>
                <a:latin typeface="Arial" panose="020B0604020202020204"/>
                <a:cs typeface="Arial" panose="020B0604020202020204"/>
              </a:rPr>
              <a:t>επι- </a:t>
            </a:r>
            <a:r>
              <a:rPr sz="2200" b="1" dirty="0">
                <a:solidFill>
                  <a:srgbClr val="0000CC"/>
                </a:solidFill>
                <a:latin typeface="Arial" panose="020B0604020202020204"/>
                <a:cs typeface="Arial" panose="020B0604020202020204"/>
              </a:rPr>
              <a:t>βραδύνεται</a:t>
            </a:r>
            <a:r>
              <a:rPr sz="2200" b="1" spc="-40" dirty="0">
                <a:solidFill>
                  <a:srgbClr val="0000CC"/>
                </a:solidFill>
                <a:latin typeface="Arial" panose="020B0604020202020204"/>
                <a:cs typeface="Arial" panose="020B0604020202020204"/>
              </a:rPr>
              <a:t> </a:t>
            </a:r>
            <a:r>
              <a:rPr sz="2200" b="1" dirty="0">
                <a:latin typeface="Arial" panose="020B0604020202020204"/>
                <a:cs typeface="Arial" panose="020B0604020202020204"/>
              </a:rPr>
              <a:t>για</a:t>
            </a:r>
            <a:r>
              <a:rPr sz="2200" b="1" spc="-35" dirty="0">
                <a:latin typeface="Arial" panose="020B0604020202020204"/>
                <a:cs typeface="Arial" panose="020B0604020202020204"/>
              </a:rPr>
              <a:t> </a:t>
            </a:r>
            <a:r>
              <a:rPr sz="2200" b="1" dirty="0">
                <a:latin typeface="Arial" panose="020B0604020202020204"/>
                <a:cs typeface="Arial" panose="020B0604020202020204"/>
              </a:rPr>
              <a:t>να</a:t>
            </a:r>
            <a:r>
              <a:rPr sz="2200" b="1" spc="-40" dirty="0">
                <a:latin typeface="Arial" panose="020B0604020202020204"/>
                <a:cs typeface="Arial" panose="020B0604020202020204"/>
              </a:rPr>
              <a:t> </a:t>
            </a:r>
            <a:r>
              <a:rPr sz="2200" b="1" dirty="0">
                <a:latin typeface="Arial" panose="020B0604020202020204"/>
                <a:cs typeface="Arial" panose="020B0604020202020204"/>
              </a:rPr>
              <a:t>διατηρηθεί</a:t>
            </a:r>
            <a:r>
              <a:rPr sz="2200" b="1" spc="-20" dirty="0">
                <a:latin typeface="Arial" panose="020B0604020202020204"/>
                <a:cs typeface="Arial" panose="020B0604020202020204"/>
              </a:rPr>
              <a:t> </a:t>
            </a:r>
            <a:r>
              <a:rPr sz="2200" b="1" dirty="0">
                <a:latin typeface="Arial" panose="020B0604020202020204"/>
                <a:cs typeface="Arial" panose="020B0604020202020204"/>
              </a:rPr>
              <a:t>η</a:t>
            </a:r>
            <a:r>
              <a:rPr sz="2200" b="1" spc="-35" dirty="0">
                <a:latin typeface="Arial" panose="020B0604020202020204"/>
                <a:cs typeface="Arial" panose="020B0604020202020204"/>
              </a:rPr>
              <a:t> </a:t>
            </a:r>
            <a:r>
              <a:rPr sz="2200" b="1" dirty="0">
                <a:latin typeface="Arial" panose="020B0604020202020204"/>
                <a:cs typeface="Arial" panose="020B0604020202020204"/>
              </a:rPr>
              <a:t>τιμή</a:t>
            </a:r>
            <a:r>
              <a:rPr sz="2200" b="1" spc="-5" dirty="0">
                <a:latin typeface="Arial" panose="020B0604020202020204"/>
                <a:cs typeface="Arial" panose="020B0604020202020204"/>
              </a:rPr>
              <a:t> </a:t>
            </a:r>
            <a:r>
              <a:rPr sz="2200" b="1" dirty="0">
                <a:solidFill>
                  <a:srgbClr val="0000CC"/>
                </a:solidFill>
                <a:latin typeface="Arial" panose="020B0604020202020204"/>
                <a:cs typeface="Arial" panose="020B0604020202020204"/>
              </a:rPr>
              <a:t>Pmax</a:t>
            </a:r>
            <a:r>
              <a:rPr sz="2200" b="1" spc="-25" dirty="0">
                <a:solidFill>
                  <a:srgbClr val="0000CC"/>
                </a:solidFill>
                <a:latin typeface="Arial" panose="020B0604020202020204"/>
                <a:cs typeface="Arial" panose="020B0604020202020204"/>
              </a:rPr>
              <a:t> </a:t>
            </a:r>
            <a:r>
              <a:rPr sz="2200" b="1" spc="-10" dirty="0">
                <a:solidFill>
                  <a:srgbClr val="0000CC"/>
                </a:solidFill>
                <a:latin typeface="Arial" panose="020B0604020202020204"/>
                <a:cs typeface="Arial" panose="020B0604020202020204"/>
              </a:rPr>
              <a:t>σταθερή</a:t>
            </a:r>
            <a:r>
              <a:rPr sz="2200" b="1" spc="-10" dirty="0">
                <a:latin typeface="Arial" panose="020B0604020202020204"/>
                <a:cs typeface="Arial" panose="020B0604020202020204"/>
              </a:rPr>
              <a:t>.</a:t>
            </a:r>
            <a:endParaRPr sz="2200">
              <a:latin typeface="Arial" panose="020B0604020202020204"/>
              <a:cs typeface="Arial" panose="020B0604020202020204"/>
            </a:endParaRPr>
          </a:p>
          <a:p>
            <a:pPr>
              <a:lnSpc>
                <a:spcPct val="100000"/>
              </a:lnSpc>
              <a:spcBef>
                <a:spcPts val="55"/>
              </a:spcBef>
            </a:pPr>
            <a:endParaRPr sz="1900">
              <a:latin typeface="Arial" panose="020B0604020202020204"/>
              <a:cs typeface="Arial" panose="020B0604020202020204"/>
            </a:endParaRPr>
          </a:p>
          <a:p>
            <a:pPr marL="12700" marR="134620" indent="67310">
              <a:lnSpc>
                <a:spcPts val="2510"/>
              </a:lnSpc>
            </a:pPr>
            <a:r>
              <a:rPr sz="2200" b="1" dirty="0">
                <a:latin typeface="Arial" panose="020B0604020202020204"/>
                <a:cs typeface="Arial" panose="020B0604020202020204"/>
              </a:rPr>
              <a:t>Από</a:t>
            </a:r>
            <a:r>
              <a:rPr sz="2200" b="1" spc="-30" dirty="0">
                <a:latin typeface="Arial" panose="020B0604020202020204"/>
                <a:cs typeface="Arial" panose="020B0604020202020204"/>
              </a:rPr>
              <a:t> </a:t>
            </a:r>
            <a:r>
              <a:rPr sz="2200" b="1" dirty="0">
                <a:latin typeface="Arial" panose="020B0604020202020204"/>
                <a:cs typeface="Arial" panose="020B0604020202020204"/>
              </a:rPr>
              <a:t>το</a:t>
            </a:r>
            <a:r>
              <a:rPr sz="2200" b="1" spc="-25" dirty="0">
                <a:latin typeface="Arial" panose="020B0604020202020204"/>
                <a:cs typeface="Arial" panose="020B0604020202020204"/>
              </a:rPr>
              <a:t> </a:t>
            </a:r>
            <a:r>
              <a:rPr sz="2200" b="1" dirty="0">
                <a:latin typeface="Arial" panose="020B0604020202020204"/>
                <a:cs typeface="Arial" panose="020B0604020202020204"/>
              </a:rPr>
              <a:t>σχήμα,</a:t>
            </a:r>
            <a:r>
              <a:rPr sz="2200" b="1" spc="-30" dirty="0">
                <a:latin typeface="Arial" panose="020B0604020202020204"/>
                <a:cs typeface="Arial" panose="020B0604020202020204"/>
              </a:rPr>
              <a:t> </a:t>
            </a:r>
            <a:r>
              <a:rPr sz="2200" b="1" dirty="0">
                <a:latin typeface="Arial" panose="020B0604020202020204"/>
                <a:cs typeface="Arial" panose="020B0604020202020204"/>
              </a:rPr>
              <a:t>ο</a:t>
            </a:r>
            <a:r>
              <a:rPr sz="2200" b="1" spc="-25" dirty="0">
                <a:latin typeface="Arial" panose="020B0604020202020204"/>
                <a:cs typeface="Arial" panose="020B0604020202020204"/>
              </a:rPr>
              <a:t> </a:t>
            </a:r>
            <a:r>
              <a:rPr sz="2200" b="1" dirty="0">
                <a:latin typeface="Arial" panose="020B0604020202020204"/>
                <a:cs typeface="Arial" panose="020B0604020202020204"/>
              </a:rPr>
              <a:t>δείκτης</a:t>
            </a:r>
            <a:r>
              <a:rPr sz="2200" b="1" spc="-35" dirty="0">
                <a:latin typeface="Arial" panose="020B0604020202020204"/>
                <a:cs typeface="Arial" panose="020B0604020202020204"/>
              </a:rPr>
              <a:t> </a:t>
            </a:r>
            <a:r>
              <a:rPr sz="2200" b="1" dirty="0">
                <a:latin typeface="Arial" panose="020B0604020202020204"/>
                <a:cs typeface="Arial" panose="020B0604020202020204"/>
              </a:rPr>
              <a:t>VIT</a:t>
            </a:r>
            <a:r>
              <a:rPr sz="2200" b="1" spc="-40" dirty="0">
                <a:latin typeface="Arial" panose="020B0604020202020204"/>
                <a:cs typeface="Arial" panose="020B0604020202020204"/>
              </a:rPr>
              <a:t> </a:t>
            </a:r>
            <a:r>
              <a:rPr sz="2200" b="1" dirty="0">
                <a:latin typeface="Arial" panose="020B0604020202020204"/>
                <a:cs typeface="Arial" panose="020B0604020202020204"/>
              </a:rPr>
              <a:t>δείχνει</a:t>
            </a:r>
            <a:r>
              <a:rPr sz="2200" b="1" spc="-20" dirty="0">
                <a:latin typeface="Arial" panose="020B0604020202020204"/>
                <a:cs typeface="Arial" panose="020B0604020202020204"/>
              </a:rPr>
              <a:t> </a:t>
            </a:r>
            <a:r>
              <a:rPr sz="2200" b="1" dirty="0">
                <a:latin typeface="Arial" panose="020B0604020202020204"/>
                <a:cs typeface="Arial" panose="020B0604020202020204"/>
              </a:rPr>
              <a:t>την</a:t>
            </a:r>
            <a:r>
              <a:rPr sz="2200" b="1" spc="-25" dirty="0">
                <a:latin typeface="Arial" panose="020B0604020202020204"/>
                <a:cs typeface="Arial" panose="020B0604020202020204"/>
              </a:rPr>
              <a:t> </a:t>
            </a:r>
            <a:r>
              <a:rPr sz="2200" b="1" dirty="0">
                <a:latin typeface="Arial" panose="020B0604020202020204"/>
                <a:cs typeface="Arial" panose="020B0604020202020204"/>
              </a:rPr>
              <a:t>πρόοδο</a:t>
            </a:r>
            <a:r>
              <a:rPr sz="2200" b="1" spc="-35" dirty="0">
                <a:latin typeface="Arial" panose="020B0604020202020204"/>
                <a:cs typeface="Arial" panose="020B0604020202020204"/>
              </a:rPr>
              <a:t> </a:t>
            </a:r>
            <a:r>
              <a:rPr sz="2200" b="1" dirty="0">
                <a:latin typeface="Arial" panose="020B0604020202020204"/>
                <a:cs typeface="Arial" panose="020B0604020202020204"/>
              </a:rPr>
              <a:t>και</a:t>
            </a:r>
            <a:r>
              <a:rPr sz="2200" b="1" spc="-30" dirty="0">
                <a:latin typeface="Arial" panose="020B0604020202020204"/>
                <a:cs typeface="Arial" panose="020B0604020202020204"/>
              </a:rPr>
              <a:t> </a:t>
            </a:r>
            <a:r>
              <a:rPr sz="2200" b="1" dirty="0">
                <a:latin typeface="Arial" panose="020B0604020202020204"/>
                <a:cs typeface="Arial" panose="020B0604020202020204"/>
              </a:rPr>
              <a:t>την</a:t>
            </a:r>
            <a:r>
              <a:rPr sz="2200" b="1" spc="-30" dirty="0">
                <a:latin typeface="Arial" panose="020B0604020202020204"/>
                <a:cs typeface="Arial" panose="020B0604020202020204"/>
              </a:rPr>
              <a:t> </a:t>
            </a:r>
            <a:r>
              <a:rPr sz="2200" b="1" spc="-10" dirty="0">
                <a:latin typeface="Arial" panose="020B0604020202020204"/>
                <a:cs typeface="Arial" panose="020B0604020202020204"/>
              </a:rPr>
              <a:t>επιβρά- </a:t>
            </a:r>
            <a:r>
              <a:rPr sz="2200" b="1" dirty="0">
                <a:latin typeface="Arial" panose="020B0604020202020204"/>
                <a:cs typeface="Arial" panose="020B0604020202020204"/>
              </a:rPr>
              <a:t>δυνση</a:t>
            </a:r>
            <a:r>
              <a:rPr sz="2200" b="1" spc="-10" dirty="0">
                <a:latin typeface="Arial" panose="020B0604020202020204"/>
                <a:cs typeface="Arial" panose="020B0604020202020204"/>
              </a:rPr>
              <a:t> </a:t>
            </a:r>
            <a:r>
              <a:rPr sz="2200" b="1" dirty="0">
                <a:latin typeface="Arial" panose="020B0604020202020204"/>
                <a:cs typeface="Arial" panose="020B0604020202020204"/>
              </a:rPr>
              <a:t>της</a:t>
            </a:r>
            <a:r>
              <a:rPr sz="2200" b="1" spc="-5" dirty="0">
                <a:latin typeface="Arial" panose="020B0604020202020204"/>
                <a:cs typeface="Arial" panose="020B0604020202020204"/>
              </a:rPr>
              <a:t> </a:t>
            </a:r>
            <a:r>
              <a:rPr sz="2200" b="1" dirty="0">
                <a:latin typeface="Arial" panose="020B0604020202020204"/>
                <a:cs typeface="Arial" panose="020B0604020202020204"/>
              </a:rPr>
              <a:t>έγχυσης</a:t>
            </a:r>
            <a:r>
              <a:rPr sz="2200" b="1" spc="5" dirty="0">
                <a:latin typeface="Arial" panose="020B0604020202020204"/>
                <a:cs typeface="Arial" panose="020B0604020202020204"/>
              </a:rPr>
              <a:t> </a:t>
            </a:r>
            <a:r>
              <a:rPr sz="2200" b="1" spc="-10" dirty="0">
                <a:latin typeface="Arial" panose="020B0604020202020204"/>
                <a:cs typeface="Arial" panose="020B0604020202020204"/>
              </a:rPr>
              <a:t>καυσίμου.</a:t>
            </a:r>
            <a:endParaRPr sz="2200">
              <a:latin typeface="Arial" panose="020B0604020202020204"/>
              <a:cs typeface="Arial" panose="020B0604020202020204"/>
            </a:endParaRPr>
          </a:p>
        </p:txBody>
      </p:sp>
      <p:grpSp>
        <p:nvGrpSpPr>
          <p:cNvPr id="3" name="object 3"/>
          <p:cNvGrpSpPr/>
          <p:nvPr/>
        </p:nvGrpSpPr>
        <p:grpSpPr>
          <a:xfrm>
            <a:off x="419040" y="218380"/>
            <a:ext cx="8250555" cy="746125"/>
            <a:chOff x="419040" y="218380"/>
            <a:chExt cx="8250555" cy="746125"/>
          </a:xfrm>
        </p:grpSpPr>
        <p:sp>
          <p:nvSpPr>
            <p:cNvPr id="4" name="object 4"/>
            <p:cNvSpPr/>
            <p:nvPr/>
          </p:nvSpPr>
          <p:spPr>
            <a:xfrm>
              <a:off x="431799" y="231140"/>
              <a:ext cx="8224520" cy="720090"/>
            </a:xfrm>
            <a:custGeom>
              <a:avLst/>
              <a:gdLst/>
              <a:ahLst/>
              <a:cxnLst/>
              <a:rect l="l" t="t" r="r" b="b"/>
              <a:pathLst>
                <a:path w="8224520" h="720090">
                  <a:moveTo>
                    <a:pt x="8122920" y="1269"/>
                  </a:moveTo>
                  <a:lnTo>
                    <a:pt x="101600" y="1269"/>
                  </a:lnTo>
                  <a:lnTo>
                    <a:pt x="88900" y="3809"/>
                  </a:lnTo>
                  <a:lnTo>
                    <a:pt x="82550" y="6350"/>
                  </a:lnTo>
                  <a:lnTo>
                    <a:pt x="77470" y="8889"/>
                  </a:lnTo>
                  <a:lnTo>
                    <a:pt x="71120" y="10159"/>
                  </a:lnTo>
                  <a:lnTo>
                    <a:pt x="64770" y="12700"/>
                  </a:lnTo>
                  <a:lnTo>
                    <a:pt x="54609" y="20319"/>
                  </a:lnTo>
                  <a:lnTo>
                    <a:pt x="49529" y="22859"/>
                  </a:lnTo>
                  <a:lnTo>
                    <a:pt x="44450" y="26669"/>
                  </a:lnTo>
                  <a:lnTo>
                    <a:pt x="35559" y="35559"/>
                  </a:lnTo>
                  <a:lnTo>
                    <a:pt x="30479" y="39369"/>
                  </a:lnTo>
                  <a:lnTo>
                    <a:pt x="19050" y="54609"/>
                  </a:lnTo>
                  <a:lnTo>
                    <a:pt x="16509" y="59689"/>
                  </a:lnTo>
                  <a:lnTo>
                    <a:pt x="12700" y="66039"/>
                  </a:lnTo>
                  <a:lnTo>
                    <a:pt x="10159" y="71119"/>
                  </a:lnTo>
                  <a:lnTo>
                    <a:pt x="7620" y="77469"/>
                  </a:lnTo>
                  <a:lnTo>
                    <a:pt x="5079" y="82550"/>
                  </a:lnTo>
                  <a:lnTo>
                    <a:pt x="0" y="107950"/>
                  </a:lnTo>
                  <a:lnTo>
                    <a:pt x="0" y="613409"/>
                  </a:lnTo>
                  <a:lnTo>
                    <a:pt x="2540" y="626109"/>
                  </a:lnTo>
                  <a:lnTo>
                    <a:pt x="3809" y="631189"/>
                  </a:lnTo>
                  <a:lnTo>
                    <a:pt x="6350" y="637539"/>
                  </a:lnTo>
                  <a:lnTo>
                    <a:pt x="7620" y="643889"/>
                  </a:lnTo>
                  <a:lnTo>
                    <a:pt x="10159" y="648969"/>
                  </a:lnTo>
                  <a:lnTo>
                    <a:pt x="12700" y="655319"/>
                  </a:lnTo>
                  <a:lnTo>
                    <a:pt x="16509" y="660399"/>
                  </a:lnTo>
                  <a:lnTo>
                    <a:pt x="59690" y="704849"/>
                  </a:lnTo>
                  <a:lnTo>
                    <a:pt x="77470" y="712469"/>
                  </a:lnTo>
                  <a:lnTo>
                    <a:pt x="82550" y="715009"/>
                  </a:lnTo>
                  <a:lnTo>
                    <a:pt x="101600" y="718819"/>
                  </a:lnTo>
                  <a:lnTo>
                    <a:pt x="106679" y="720089"/>
                  </a:lnTo>
                  <a:lnTo>
                    <a:pt x="8116570" y="720089"/>
                  </a:lnTo>
                  <a:lnTo>
                    <a:pt x="8135620" y="716279"/>
                  </a:lnTo>
                  <a:lnTo>
                    <a:pt x="8141970" y="713739"/>
                  </a:lnTo>
                  <a:lnTo>
                    <a:pt x="8147050" y="712469"/>
                  </a:lnTo>
                  <a:lnTo>
                    <a:pt x="8153400" y="709929"/>
                  </a:lnTo>
                  <a:lnTo>
                    <a:pt x="8158480" y="707389"/>
                  </a:lnTo>
                  <a:lnTo>
                    <a:pt x="8164830" y="703579"/>
                  </a:lnTo>
                  <a:lnTo>
                    <a:pt x="8169909" y="701039"/>
                  </a:lnTo>
                  <a:lnTo>
                    <a:pt x="8180070" y="693419"/>
                  </a:lnTo>
                  <a:lnTo>
                    <a:pt x="8188959" y="684529"/>
                  </a:lnTo>
                  <a:lnTo>
                    <a:pt x="8194040" y="680719"/>
                  </a:lnTo>
                  <a:lnTo>
                    <a:pt x="8201659" y="670559"/>
                  </a:lnTo>
                  <a:lnTo>
                    <a:pt x="8204200" y="665479"/>
                  </a:lnTo>
                  <a:lnTo>
                    <a:pt x="8208009" y="660399"/>
                  </a:lnTo>
                  <a:lnTo>
                    <a:pt x="8210550" y="655319"/>
                  </a:lnTo>
                  <a:lnTo>
                    <a:pt x="8213090" y="648969"/>
                  </a:lnTo>
                  <a:lnTo>
                    <a:pt x="8215630" y="643889"/>
                  </a:lnTo>
                  <a:lnTo>
                    <a:pt x="8220709" y="631189"/>
                  </a:lnTo>
                  <a:lnTo>
                    <a:pt x="8221980" y="624839"/>
                  </a:lnTo>
                  <a:lnTo>
                    <a:pt x="8221980" y="619759"/>
                  </a:lnTo>
                  <a:lnTo>
                    <a:pt x="8224520" y="607059"/>
                  </a:lnTo>
                  <a:lnTo>
                    <a:pt x="8224520" y="114300"/>
                  </a:lnTo>
                  <a:lnTo>
                    <a:pt x="8221980" y="101600"/>
                  </a:lnTo>
                  <a:lnTo>
                    <a:pt x="8221980" y="95250"/>
                  </a:lnTo>
                  <a:lnTo>
                    <a:pt x="8220709" y="88900"/>
                  </a:lnTo>
                  <a:lnTo>
                    <a:pt x="8218170" y="82550"/>
                  </a:lnTo>
                  <a:lnTo>
                    <a:pt x="8215630" y="77469"/>
                  </a:lnTo>
                  <a:lnTo>
                    <a:pt x="8213090" y="71119"/>
                  </a:lnTo>
                  <a:lnTo>
                    <a:pt x="8208009" y="60959"/>
                  </a:lnTo>
                  <a:lnTo>
                    <a:pt x="8204200" y="54609"/>
                  </a:lnTo>
                  <a:lnTo>
                    <a:pt x="8200390" y="49529"/>
                  </a:lnTo>
                  <a:lnTo>
                    <a:pt x="8197850" y="44450"/>
                  </a:lnTo>
                  <a:lnTo>
                    <a:pt x="8188959" y="35559"/>
                  </a:lnTo>
                  <a:lnTo>
                    <a:pt x="8183880" y="31750"/>
                  </a:lnTo>
                  <a:lnTo>
                    <a:pt x="8180070" y="26669"/>
                  </a:lnTo>
                  <a:lnTo>
                    <a:pt x="8174990" y="22859"/>
                  </a:lnTo>
                  <a:lnTo>
                    <a:pt x="8169909" y="20319"/>
                  </a:lnTo>
                  <a:lnTo>
                    <a:pt x="8164830" y="16509"/>
                  </a:lnTo>
                  <a:lnTo>
                    <a:pt x="8158480" y="12700"/>
                  </a:lnTo>
                  <a:lnTo>
                    <a:pt x="8152130" y="10159"/>
                  </a:lnTo>
                  <a:lnTo>
                    <a:pt x="8147050" y="8889"/>
                  </a:lnTo>
                  <a:lnTo>
                    <a:pt x="8140700" y="6350"/>
                  </a:lnTo>
                  <a:lnTo>
                    <a:pt x="8135620" y="3809"/>
                  </a:lnTo>
                  <a:lnTo>
                    <a:pt x="8122920" y="1269"/>
                  </a:lnTo>
                  <a:close/>
                </a:path>
                <a:path w="8224520" h="720090">
                  <a:moveTo>
                    <a:pt x="8110220" y="0"/>
                  </a:moveTo>
                  <a:lnTo>
                    <a:pt x="113029" y="0"/>
                  </a:lnTo>
                  <a:lnTo>
                    <a:pt x="106679" y="1269"/>
                  </a:lnTo>
                  <a:lnTo>
                    <a:pt x="8116570" y="1269"/>
                  </a:lnTo>
                  <a:lnTo>
                    <a:pt x="8110220" y="0"/>
                  </a:lnTo>
                  <a:close/>
                </a:path>
              </a:pathLst>
            </a:custGeom>
            <a:solidFill>
              <a:srgbClr val="009900"/>
            </a:solidFill>
          </p:spPr>
          <p:txBody>
            <a:bodyPr wrap="square" lIns="0" tIns="0" rIns="0" bIns="0" rtlCol="0"/>
            <a:lstStyle/>
            <a:p/>
          </p:txBody>
        </p:sp>
        <p:sp>
          <p:nvSpPr>
            <p:cNvPr id="5" name="object 5"/>
            <p:cNvSpPr/>
            <p:nvPr/>
          </p:nvSpPr>
          <p:spPr>
            <a:xfrm>
              <a:off x="431799" y="231140"/>
              <a:ext cx="8224520" cy="720090"/>
            </a:xfrm>
            <a:custGeom>
              <a:avLst/>
              <a:gdLst/>
              <a:ahLst/>
              <a:cxnLst/>
              <a:rect l="l" t="t" r="r" b="b"/>
              <a:pathLst>
                <a:path w="8224520" h="720090">
                  <a:moveTo>
                    <a:pt x="0" y="120650"/>
                  </a:moveTo>
                  <a:lnTo>
                    <a:pt x="0" y="114300"/>
                  </a:lnTo>
                  <a:lnTo>
                    <a:pt x="0" y="107950"/>
                  </a:lnTo>
                  <a:lnTo>
                    <a:pt x="1270" y="101600"/>
                  </a:lnTo>
                  <a:lnTo>
                    <a:pt x="2540" y="95250"/>
                  </a:lnTo>
                  <a:lnTo>
                    <a:pt x="3809" y="88900"/>
                  </a:lnTo>
                  <a:lnTo>
                    <a:pt x="5079" y="82550"/>
                  </a:lnTo>
                  <a:lnTo>
                    <a:pt x="7620" y="77469"/>
                  </a:lnTo>
                  <a:lnTo>
                    <a:pt x="10159" y="71119"/>
                  </a:lnTo>
                  <a:lnTo>
                    <a:pt x="12700" y="66039"/>
                  </a:lnTo>
                  <a:lnTo>
                    <a:pt x="16509" y="59689"/>
                  </a:lnTo>
                  <a:lnTo>
                    <a:pt x="19050" y="54609"/>
                  </a:lnTo>
                  <a:lnTo>
                    <a:pt x="22859" y="49529"/>
                  </a:lnTo>
                  <a:lnTo>
                    <a:pt x="26670" y="44450"/>
                  </a:lnTo>
                  <a:lnTo>
                    <a:pt x="30479" y="39369"/>
                  </a:lnTo>
                  <a:lnTo>
                    <a:pt x="35559" y="35559"/>
                  </a:lnTo>
                  <a:lnTo>
                    <a:pt x="39370" y="31750"/>
                  </a:lnTo>
                  <a:lnTo>
                    <a:pt x="44450" y="26669"/>
                  </a:lnTo>
                  <a:lnTo>
                    <a:pt x="49529" y="22859"/>
                  </a:lnTo>
                  <a:lnTo>
                    <a:pt x="54609" y="20319"/>
                  </a:lnTo>
                  <a:lnTo>
                    <a:pt x="59690" y="16509"/>
                  </a:lnTo>
                  <a:lnTo>
                    <a:pt x="64770" y="12700"/>
                  </a:lnTo>
                  <a:lnTo>
                    <a:pt x="71120" y="10159"/>
                  </a:lnTo>
                  <a:lnTo>
                    <a:pt x="77470" y="8889"/>
                  </a:lnTo>
                  <a:lnTo>
                    <a:pt x="82550" y="6350"/>
                  </a:lnTo>
                  <a:lnTo>
                    <a:pt x="88900" y="3809"/>
                  </a:lnTo>
                  <a:lnTo>
                    <a:pt x="95250" y="2539"/>
                  </a:lnTo>
                  <a:lnTo>
                    <a:pt x="101600" y="1269"/>
                  </a:lnTo>
                  <a:lnTo>
                    <a:pt x="106679" y="1269"/>
                  </a:lnTo>
                  <a:lnTo>
                    <a:pt x="113029" y="0"/>
                  </a:lnTo>
                  <a:lnTo>
                    <a:pt x="119379" y="0"/>
                  </a:lnTo>
                  <a:lnTo>
                    <a:pt x="8103870" y="0"/>
                  </a:lnTo>
                  <a:lnTo>
                    <a:pt x="8110220" y="0"/>
                  </a:lnTo>
                  <a:lnTo>
                    <a:pt x="8116570" y="1269"/>
                  </a:lnTo>
                  <a:lnTo>
                    <a:pt x="8122920" y="1269"/>
                  </a:lnTo>
                  <a:lnTo>
                    <a:pt x="8129270" y="2539"/>
                  </a:lnTo>
                  <a:lnTo>
                    <a:pt x="8135620" y="3809"/>
                  </a:lnTo>
                  <a:lnTo>
                    <a:pt x="8140700" y="6350"/>
                  </a:lnTo>
                  <a:lnTo>
                    <a:pt x="8147050" y="8889"/>
                  </a:lnTo>
                  <a:lnTo>
                    <a:pt x="8152130" y="10159"/>
                  </a:lnTo>
                  <a:lnTo>
                    <a:pt x="8158480" y="12700"/>
                  </a:lnTo>
                  <a:lnTo>
                    <a:pt x="8164830" y="16509"/>
                  </a:lnTo>
                  <a:lnTo>
                    <a:pt x="8169909" y="20319"/>
                  </a:lnTo>
                  <a:lnTo>
                    <a:pt x="8174990" y="22859"/>
                  </a:lnTo>
                  <a:lnTo>
                    <a:pt x="8180070" y="26669"/>
                  </a:lnTo>
                  <a:lnTo>
                    <a:pt x="8183880" y="31750"/>
                  </a:lnTo>
                  <a:lnTo>
                    <a:pt x="8188959" y="35559"/>
                  </a:lnTo>
                  <a:lnTo>
                    <a:pt x="8192770" y="39369"/>
                  </a:lnTo>
                  <a:lnTo>
                    <a:pt x="8197850" y="44450"/>
                  </a:lnTo>
                  <a:lnTo>
                    <a:pt x="8200390" y="49529"/>
                  </a:lnTo>
                  <a:lnTo>
                    <a:pt x="8204200" y="54609"/>
                  </a:lnTo>
                  <a:lnTo>
                    <a:pt x="8208009" y="60959"/>
                  </a:lnTo>
                  <a:lnTo>
                    <a:pt x="8210550" y="66039"/>
                  </a:lnTo>
                  <a:lnTo>
                    <a:pt x="8213090" y="71119"/>
                  </a:lnTo>
                  <a:lnTo>
                    <a:pt x="8215630" y="77469"/>
                  </a:lnTo>
                  <a:lnTo>
                    <a:pt x="8218170" y="82550"/>
                  </a:lnTo>
                  <a:lnTo>
                    <a:pt x="8220709" y="88900"/>
                  </a:lnTo>
                  <a:lnTo>
                    <a:pt x="8221980" y="95250"/>
                  </a:lnTo>
                  <a:lnTo>
                    <a:pt x="8221980" y="101600"/>
                  </a:lnTo>
                  <a:lnTo>
                    <a:pt x="8223250" y="107950"/>
                  </a:lnTo>
                  <a:lnTo>
                    <a:pt x="8224520" y="114300"/>
                  </a:lnTo>
                  <a:lnTo>
                    <a:pt x="8224520" y="120650"/>
                  </a:lnTo>
                  <a:lnTo>
                    <a:pt x="8224520" y="600709"/>
                  </a:lnTo>
                  <a:lnTo>
                    <a:pt x="8224520" y="607059"/>
                  </a:lnTo>
                  <a:lnTo>
                    <a:pt x="8223250" y="613409"/>
                  </a:lnTo>
                  <a:lnTo>
                    <a:pt x="8221980" y="619759"/>
                  </a:lnTo>
                  <a:lnTo>
                    <a:pt x="8221980" y="624839"/>
                  </a:lnTo>
                  <a:lnTo>
                    <a:pt x="8220709" y="631189"/>
                  </a:lnTo>
                  <a:lnTo>
                    <a:pt x="8218170" y="637539"/>
                  </a:lnTo>
                  <a:lnTo>
                    <a:pt x="8215630" y="643889"/>
                  </a:lnTo>
                  <a:lnTo>
                    <a:pt x="8213090" y="648969"/>
                  </a:lnTo>
                  <a:lnTo>
                    <a:pt x="8210550" y="655319"/>
                  </a:lnTo>
                  <a:lnTo>
                    <a:pt x="8208009" y="660399"/>
                  </a:lnTo>
                  <a:lnTo>
                    <a:pt x="8204200" y="665479"/>
                  </a:lnTo>
                  <a:lnTo>
                    <a:pt x="8201659" y="670559"/>
                  </a:lnTo>
                  <a:lnTo>
                    <a:pt x="8197850" y="675639"/>
                  </a:lnTo>
                  <a:lnTo>
                    <a:pt x="8194040" y="680719"/>
                  </a:lnTo>
                  <a:lnTo>
                    <a:pt x="8188959" y="684529"/>
                  </a:lnTo>
                  <a:lnTo>
                    <a:pt x="8183880" y="689609"/>
                  </a:lnTo>
                  <a:lnTo>
                    <a:pt x="8180070" y="693419"/>
                  </a:lnTo>
                  <a:lnTo>
                    <a:pt x="8174990" y="697229"/>
                  </a:lnTo>
                  <a:lnTo>
                    <a:pt x="8169909" y="701039"/>
                  </a:lnTo>
                  <a:lnTo>
                    <a:pt x="8164830" y="703579"/>
                  </a:lnTo>
                  <a:lnTo>
                    <a:pt x="8158480" y="707389"/>
                  </a:lnTo>
                  <a:lnTo>
                    <a:pt x="8153400" y="709929"/>
                  </a:lnTo>
                  <a:lnTo>
                    <a:pt x="8147050" y="712469"/>
                  </a:lnTo>
                  <a:lnTo>
                    <a:pt x="8141970" y="713739"/>
                  </a:lnTo>
                  <a:lnTo>
                    <a:pt x="8135620" y="716279"/>
                  </a:lnTo>
                  <a:lnTo>
                    <a:pt x="8129270" y="717549"/>
                  </a:lnTo>
                  <a:lnTo>
                    <a:pt x="8122920" y="718819"/>
                  </a:lnTo>
                  <a:lnTo>
                    <a:pt x="8116570" y="720089"/>
                  </a:lnTo>
                  <a:lnTo>
                    <a:pt x="106679" y="720089"/>
                  </a:lnTo>
                  <a:lnTo>
                    <a:pt x="101600" y="718819"/>
                  </a:lnTo>
                  <a:lnTo>
                    <a:pt x="95250" y="717549"/>
                  </a:lnTo>
                  <a:lnTo>
                    <a:pt x="88900" y="716279"/>
                  </a:lnTo>
                  <a:lnTo>
                    <a:pt x="82550" y="715009"/>
                  </a:lnTo>
                  <a:lnTo>
                    <a:pt x="77470" y="712469"/>
                  </a:lnTo>
                  <a:lnTo>
                    <a:pt x="71120" y="709929"/>
                  </a:lnTo>
                  <a:lnTo>
                    <a:pt x="64770" y="707389"/>
                  </a:lnTo>
                  <a:lnTo>
                    <a:pt x="59690" y="704849"/>
                  </a:lnTo>
                  <a:lnTo>
                    <a:pt x="54609" y="701039"/>
                  </a:lnTo>
                  <a:lnTo>
                    <a:pt x="49529" y="697229"/>
                  </a:lnTo>
                  <a:lnTo>
                    <a:pt x="44450" y="693419"/>
                  </a:lnTo>
                  <a:lnTo>
                    <a:pt x="39370" y="689609"/>
                  </a:lnTo>
                  <a:lnTo>
                    <a:pt x="35559" y="685799"/>
                  </a:lnTo>
                  <a:lnTo>
                    <a:pt x="30479" y="680719"/>
                  </a:lnTo>
                  <a:lnTo>
                    <a:pt x="26670" y="675639"/>
                  </a:lnTo>
                  <a:lnTo>
                    <a:pt x="22859" y="670559"/>
                  </a:lnTo>
                  <a:lnTo>
                    <a:pt x="19050" y="665479"/>
                  </a:lnTo>
                  <a:lnTo>
                    <a:pt x="16509" y="660399"/>
                  </a:lnTo>
                  <a:lnTo>
                    <a:pt x="12700" y="655319"/>
                  </a:lnTo>
                  <a:lnTo>
                    <a:pt x="10159" y="648969"/>
                  </a:lnTo>
                  <a:lnTo>
                    <a:pt x="7620" y="643889"/>
                  </a:lnTo>
                  <a:lnTo>
                    <a:pt x="6350" y="637539"/>
                  </a:lnTo>
                  <a:lnTo>
                    <a:pt x="3809" y="631189"/>
                  </a:lnTo>
                  <a:lnTo>
                    <a:pt x="2540" y="626109"/>
                  </a:lnTo>
                  <a:lnTo>
                    <a:pt x="1270" y="619759"/>
                  </a:lnTo>
                  <a:lnTo>
                    <a:pt x="0" y="613409"/>
                  </a:lnTo>
                  <a:lnTo>
                    <a:pt x="0" y="607059"/>
                  </a:lnTo>
                  <a:lnTo>
                    <a:pt x="0" y="60070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419036" y="218388"/>
              <a:ext cx="8250555" cy="746125"/>
            </a:xfrm>
            <a:custGeom>
              <a:avLst/>
              <a:gdLst/>
              <a:ahLst/>
              <a:cxnLst/>
              <a:rect l="l" t="t" r="r" b="b"/>
              <a:pathLst>
                <a:path w="8250555" h="746125">
                  <a:moveTo>
                    <a:pt x="25514" y="12763"/>
                  </a:moveTo>
                  <a:lnTo>
                    <a:pt x="21780" y="3733"/>
                  </a:lnTo>
                  <a:lnTo>
                    <a:pt x="12763" y="0"/>
                  </a:lnTo>
                  <a:lnTo>
                    <a:pt x="3733" y="3733"/>
                  </a:lnTo>
                  <a:lnTo>
                    <a:pt x="0" y="12763"/>
                  </a:lnTo>
                  <a:lnTo>
                    <a:pt x="3733" y="21780"/>
                  </a:lnTo>
                  <a:lnTo>
                    <a:pt x="12763" y="25514"/>
                  </a:lnTo>
                  <a:lnTo>
                    <a:pt x="21780" y="21780"/>
                  </a:lnTo>
                  <a:lnTo>
                    <a:pt x="25514" y="12763"/>
                  </a:lnTo>
                  <a:close/>
                </a:path>
                <a:path w="8250555" h="746125">
                  <a:moveTo>
                    <a:pt x="8250034" y="732840"/>
                  </a:moveTo>
                  <a:lnTo>
                    <a:pt x="8246300" y="723823"/>
                  </a:lnTo>
                  <a:lnTo>
                    <a:pt x="8237283" y="720090"/>
                  </a:lnTo>
                  <a:lnTo>
                    <a:pt x="8228254" y="723823"/>
                  </a:lnTo>
                  <a:lnTo>
                    <a:pt x="8224520" y="732840"/>
                  </a:lnTo>
                  <a:lnTo>
                    <a:pt x="8228254" y="741870"/>
                  </a:lnTo>
                  <a:lnTo>
                    <a:pt x="8237283" y="745604"/>
                  </a:lnTo>
                  <a:lnTo>
                    <a:pt x="8246300" y="741870"/>
                  </a:lnTo>
                  <a:lnTo>
                    <a:pt x="8250034" y="73284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365760" rIns="0" bIns="0" rtlCol="0">
            <a:spAutoFit/>
          </a:bodyPr>
          <a:lstStyle/>
          <a:p>
            <a:pPr marL="215900">
              <a:lnSpc>
                <a:spcPct val="100000"/>
              </a:lnSpc>
              <a:spcBef>
                <a:spcPts val="100"/>
              </a:spcBef>
            </a:pPr>
            <a:r>
              <a:rPr b="0" i="1" u="none" dirty="0">
                <a:solidFill>
                  <a:srgbClr val="FFFFFF"/>
                </a:solidFill>
                <a:latin typeface="Calibri" panose="020F0502020204030204"/>
                <a:cs typeface="Calibri" panose="020F0502020204030204"/>
              </a:rPr>
              <a:t>στ)</a:t>
            </a:r>
            <a:r>
              <a:rPr b="0" i="1" u="none" spc="-7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Γενικά</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περί</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μεταβλητού</a:t>
            </a:r>
            <a:r>
              <a:rPr b="0" i="1" u="none" spc="-60"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χρονισμού</a:t>
            </a:r>
            <a:endParaRPr b="0" i="1" u="none" spc="-10" dirty="0">
              <a:solidFill>
                <a:srgbClr val="FFFFFF"/>
              </a:solidFill>
              <a:latin typeface="Calibri" panose="020F0502020204030204"/>
              <a:cs typeface="Calibri" panose="020F0502020204030204"/>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body" idx="1"/>
          </p:nvPr>
        </p:nvSpPr>
        <p:spPr>
          <a:xfrm>
            <a:off x="113029" y="1041400"/>
            <a:ext cx="8869044" cy="4424032"/>
          </a:xfrm>
          <a:prstGeom prst="rect">
            <a:avLst/>
          </a:prstGeom>
        </p:spPr>
        <p:txBody>
          <a:bodyPr vert="horz" wrap="square" lIns="0" tIns="788670" rIns="0" bIns="0" rtlCol="0">
            <a:spAutoFit/>
          </a:bodyPr>
          <a:lstStyle/>
          <a:p>
            <a:pPr marL="193040" marR="5080">
              <a:lnSpc>
                <a:spcPct val="95000"/>
              </a:lnSpc>
              <a:spcBef>
                <a:spcPts val="240"/>
              </a:spcBef>
            </a:pPr>
            <a:r>
              <a:rPr sz="2400" dirty="0"/>
              <a:t>H</a:t>
            </a:r>
            <a:r>
              <a:rPr sz="2400" spc="-55" dirty="0"/>
              <a:t> </a:t>
            </a:r>
            <a:r>
              <a:rPr sz="2400" dirty="0"/>
              <a:t>Έγχυση</a:t>
            </a:r>
            <a:r>
              <a:rPr sz="2400" spc="-40" dirty="0"/>
              <a:t> </a:t>
            </a:r>
            <a:r>
              <a:rPr sz="2400" spc="-10" dirty="0"/>
              <a:t>Μεταβλητού</a:t>
            </a:r>
            <a:r>
              <a:rPr sz="2400" spc="-40" dirty="0"/>
              <a:t> </a:t>
            </a:r>
            <a:r>
              <a:rPr sz="2400" dirty="0"/>
              <a:t>Χρονισμού</a:t>
            </a:r>
            <a:r>
              <a:rPr sz="2400" spc="-45" dirty="0"/>
              <a:t> </a:t>
            </a:r>
            <a:r>
              <a:rPr sz="2400" dirty="0"/>
              <a:t>μπορεί</a:t>
            </a:r>
            <a:r>
              <a:rPr sz="2400" spc="-30" dirty="0"/>
              <a:t> </a:t>
            </a:r>
            <a:r>
              <a:rPr sz="2400" dirty="0"/>
              <a:t>επίσης</a:t>
            </a:r>
            <a:r>
              <a:rPr sz="2400" spc="-40" dirty="0"/>
              <a:t> </a:t>
            </a:r>
            <a:r>
              <a:rPr sz="2400" dirty="0"/>
              <a:t>να</a:t>
            </a:r>
            <a:r>
              <a:rPr sz="2400" spc="-35" dirty="0"/>
              <a:t> </a:t>
            </a:r>
            <a:r>
              <a:rPr sz="2400" spc="-10" dirty="0"/>
              <a:t>ρυθμι- </a:t>
            </a:r>
            <a:r>
              <a:rPr sz="2400" dirty="0"/>
              <a:t>στεί</a:t>
            </a:r>
            <a:r>
              <a:rPr sz="2400" spc="-20" dirty="0"/>
              <a:t> </a:t>
            </a:r>
            <a:r>
              <a:rPr sz="2400" dirty="0"/>
              <a:t>με</a:t>
            </a:r>
            <a:r>
              <a:rPr sz="2400" spc="-25" dirty="0"/>
              <a:t> </a:t>
            </a:r>
            <a:r>
              <a:rPr sz="2400" dirty="0"/>
              <a:t>το</a:t>
            </a:r>
            <a:r>
              <a:rPr sz="2400" spc="-25" dirty="0"/>
              <a:t> </a:t>
            </a:r>
            <a:r>
              <a:rPr sz="2400" dirty="0"/>
              <a:t>χέρι</a:t>
            </a:r>
            <a:r>
              <a:rPr sz="2400" spc="-10" dirty="0"/>
              <a:t> </a:t>
            </a:r>
            <a:r>
              <a:rPr sz="2400" dirty="0"/>
              <a:t>ώστε</a:t>
            </a:r>
            <a:r>
              <a:rPr sz="2400" spc="-20" dirty="0"/>
              <a:t> </a:t>
            </a:r>
            <a:r>
              <a:rPr sz="2400" dirty="0"/>
              <a:t>να</a:t>
            </a:r>
            <a:r>
              <a:rPr sz="2400" spc="-20" dirty="0"/>
              <a:t> </a:t>
            </a:r>
            <a:r>
              <a:rPr sz="2400" dirty="0"/>
              <a:t>επιτρέψει</a:t>
            </a:r>
            <a:r>
              <a:rPr sz="2400" spc="-5" dirty="0"/>
              <a:t> </a:t>
            </a:r>
            <a:r>
              <a:rPr sz="2400" dirty="0"/>
              <a:t>την</a:t>
            </a:r>
            <a:r>
              <a:rPr sz="2400" spc="-25" dirty="0"/>
              <a:t> </a:t>
            </a:r>
            <a:r>
              <a:rPr sz="2400" spc="-20" dirty="0"/>
              <a:t>αποδοτικότερη</a:t>
            </a:r>
            <a:r>
              <a:rPr sz="2400" spc="-25" dirty="0"/>
              <a:t> </a:t>
            </a:r>
            <a:r>
              <a:rPr sz="2400" spc="-20" dirty="0"/>
              <a:t>καύ- </a:t>
            </a:r>
            <a:r>
              <a:rPr sz="2400" dirty="0"/>
              <a:t>ση</a:t>
            </a:r>
            <a:r>
              <a:rPr sz="2400" spc="-50" dirty="0"/>
              <a:t> </a:t>
            </a:r>
            <a:r>
              <a:rPr sz="2400" dirty="0"/>
              <a:t>καυσίμων</a:t>
            </a:r>
            <a:r>
              <a:rPr sz="2400" spc="-45" dirty="0"/>
              <a:t> </a:t>
            </a:r>
            <a:r>
              <a:rPr sz="2400" dirty="0"/>
              <a:t>με</a:t>
            </a:r>
            <a:r>
              <a:rPr sz="2400" spc="-45" dirty="0"/>
              <a:t> </a:t>
            </a:r>
            <a:r>
              <a:rPr sz="2400" dirty="0"/>
              <a:t>διαφορετικές</a:t>
            </a:r>
            <a:r>
              <a:rPr sz="2400" spc="-40" dirty="0"/>
              <a:t> </a:t>
            </a:r>
            <a:r>
              <a:rPr sz="2400" dirty="0"/>
              <a:t>ιδιότητες</a:t>
            </a:r>
            <a:r>
              <a:rPr sz="2400" spc="-25" dirty="0"/>
              <a:t> </a:t>
            </a:r>
            <a:r>
              <a:rPr sz="2400" spc="-10" dirty="0"/>
              <a:t>ανάφλεξης.</a:t>
            </a:r>
            <a:endParaRPr sz="2400"/>
          </a:p>
          <a:p>
            <a:pPr marL="193040">
              <a:lnSpc>
                <a:spcPct val="100000"/>
              </a:lnSpc>
              <a:spcBef>
                <a:spcPts val="2045"/>
              </a:spcBef>
            </a:pPr>
            <a:r>
              <a:rPr sz="2400" dirty="0"/>
              <a:t>Ως</a:t>
            </a:r>
            <a:r>
              <a:rPr sz="2400" spc="-85" dirty="0"/>
              <a:t> </a:t>
            </a:r>
            <a:r>
              <a:rPr sz="2400" dirty="0"/>
              <a:t>εκ</a:t>
            </a:r>
            <a:r>
              <a:rPr sz="2400" spc="-65" dirty="0"/>
              <a:t> </a:t>
            </a:r>
            <a:r>
              <a:rPr sz="2400" dirty="0"/>
              <a:t>τούτου,</a:t>
            </a:r>
            <a:r>
              <a:rPr sz="2400" spc="-55" dirty="0"/>
              <a:t> </a:t>
            </a:r>
            <a:r>
              <a:rPr sz="2400" dirty="0">
                <a:solidFill>
                  <a:srgbClr val="000099"/>
                </a:solidFill>
              </a:rPr>
              <a:t>ο</a:t>
            </a:r>
            <a:r>
              <a:rPr sz="2400" spc="-70" dirty="0">
                <a:solidFill>
                  <a:srgbClr val="000099"/>
                </a:solidFill>
              </a:rPr>
              <a:t> </a:t>
            </a:r>
            <a:r>
              <a:rPr sz="2400" dirty="0">
                <a:solidFill>
                  <a:srgbClr val="000099"/>
                </a:solidFill>
              </a:rPr>
              <a:t>σκοπός</a:t>
            </a:r>
            <a:r>
              <a:rPr sz="2400" spc="-65" dirty="0">
                <a:solidFill>
                  <a:srgbClr val="000099"/>
                </a:solidFill>
              </a:rPr>
              <a:t> </a:t>
            </a:r>
            <a:r>
              <a:rPr sz="2400" dirty="0">
                <a:solidFill>
                  <a:srgbClr val="000099"/>
                </a:solidFill>
              </a:rPr>
              <a:t>του</a:t>
            </a:r>
            <a:r>
              <a:rPr sz="2400" spc="-70" dirty="0">
                <a:solidFill>
                  <a:srgbClr val="000099"/>
                </a:solidFill>
              </a:rPr>
              <a:t> </a:t>
            </a:r>
            <a:r>
              <a:rPr sz="2400" dirty="0">
                <a:solidFill>
                  <a:srgbClr val="000099"/>
                </a:solidFill>
              </a:rPr>
              <a:t>VIT</a:t>
            </a:r>
            <a:r>
              <a:rPr sz="2400" spc="-60" dirty="0">
                <a:solidFill>
                  <a:srgbClr val="000099"/>
                </a:solidFill>
              </a:rPr>
              <a:t> </a:t>
            </a:r>
            <a:r>
              <a:rPr sz="2400" dirty="0"/>
              <a:t>στα</a:t>
            </a:r>
            <a:r>
              <a:rPr sz="2400" spc="-70" dirty="0"/>
              <a:t> </a:t>
            </a:r>
            <a:r>
              <a:rPr sz="2400" dirty="0"/>
              <a:t>πλοία</a:t>
            </a:r>
            <a:r>
              <a:rPr sz="2400" spc="-70" dirty="0"/>
              <a:t> </a:t>
            </a:r>
            <a:r>
              <a:rPr sz="2400" spc="-10" dirty="0"/>
              <a:t>είναι:</a:t>
            </a:r>
            <a:endParaRPr sz="2400"/>
          </a:p>
          <a:p>
            <a:pPr marL="193040" marR="238125" indent="85090">
              <a:lnSpc>
                <a:spcPts val="2740"/>
              </a:lnSpc>
              <a:spcBef>
                <a:spcPts val="2245"/>
              </a:spcBef>
            </a:pPr>
            <a:r>
              <a:rPr sz="2400" dirty="0">
                <a:solidFill>
                  <a:srgbClr val="000099"/>
                </a:solidFill>
              </a:rPr>
              <a:t>Βελτίωση</a:t>
            </a:r>
            <a:r>
              <a:rPr sz="2400" spc="-70" dirty="0">
                <a:solidFill>
                  <a:srgbClr val="000099"/>
                </a:solidFill>
              </a:rPr>
              <a:t> </a:t>
            </a:r>
            <a:r>
              <a:rPr sz="2400" dirty="0">
                <a:solidFill>
                  <a:srgbClr val="000099"/>
                </a:solidFill>
              </a:rPr>
              <a:t>της</a:t>
            </a:r>
            <a:r>
              <a:rPr sz="2400" spc="-60" dirty="0">
                <a:solidFill>
                  <a:srgbClr val="000099"/>
                </a:solidFill>
              </a:rPr>
              <a:t> </a:t>
            </a:r>
            <a:r>
              <a:rPr sz="2400" dirty="0">
                <a:solidFill>
                  <a:srgbClr val="000099"/>
                </a:solidFill>
              </a:rPr>
              <a:t>ειδικής</a:t>
            </a:r>
            <a:r>
              <a:rPr sz="2400" spc="-60" dirty="0">
                <a:solidFill>
                  <a:srgbClr val="000099"/>
                </a:solidFill>
              </a:rPr>
              <a:t> </a:t>
            </a:r>
            <a:r>
              <a:rPr sz="2400" spc="-10" dirty="0">
                <a:solidFill>
                  <a:srgbClr val="000099"/>
                </a:solidFill>
              </a:rPr>
              <a:t>κατανάλωσης</a:t>
            </a:r>
            <a:r>
              <a:rPr sz="2400" spc="-55" dirty="0">
                <a:solidFill>
                  <a:srgbClr val="000099"/>
                </a:solidFill>
              </a:rPr>
              <a:t> </a:t>
            </a:r>
            <a:r>
              <a:rPr sz="2400">
                <a:solidFill>
                  <a:srgbClr val="000099"/>
                </a:solidFill>
              </a:rPr>
              <a:t>καυσίμου</a:t>
            </a:r>
            <a:r>
              <a:rPr sz="2400" spc="-70">
                <a:solidFill>
                  <a:srgbClr val="000099"/>
                </a:solidFill>
              </a:rPr>
              <a:t> </a:t>
            </a:r>
            <a:r>
              <a:rPr sz="2400" smtClean="0">
                <a:solidFill>
                  <a:srgbClr val="000099"/>
                </a:solidFill>
              </a:rPr>
              <a:t>του</a:t>
            </a:r>
            <a:r>
              <a:rPr lang="el-GR" sz="2400" dirty="0" smtClean="0">
                <a:solidFill>
                  <a:srgbClr val="000099"/>
                </a:solidFill>
              </a:rPr>
              <a:t> </a:t>
            </a:r>
            <a:r>
              <a:rPr sz="2400" spc="-10" smtClean="0">
                <a:solidFill>
                  <a:srgbClr val="000099"/>
                </a:solidFill>
              </a:rPr>
              <a:t>κινητή</a:t>
            </a:r>
            <a:r>
              <a:rPr sz="2400" spc="-25" smtClean="0">
                <a:solidFill>
                  <a:srgbClr val="000099"/>
                </a:solidFill>
              </a:rPr>
              <a:t>ρα</a:t>
            </a:r>
            <a:r>
              <a:rPr sz="2400" spc="-25" dirty="0">
                <a:solidFill>
                  <a:srgbClr val="000099"/>
                </a:solidFill>
              </a:rPr>
              <a:t>.</a:t>
            </a:r>
            <a:endParaRPr sz="2400"/>
          </a:p>
          <a:p>
            <a:pPr marL="193040" marR="106680" indent="85090">
              <a:lnSpc>
                <a:spcPts val="2740"/>
              </a:lnSpc>
              <a:spcBef>
                <a:spcPts val="2170"/>
              </a:spcBef>
            </a:pPr>
            <a:r>
              <a:rPr sz="2400" spc="-10" dirty="0">
                <a:solidFill>
                  <a:srgbClr val="000099"/>
                </a:solidFill>
              </a:rPr>
              <a:t>Βελτιστοποίηση</a:t>
            </a:r>
            <a:r>
              <a:rPr sz="2400" spc="-75" dirty="0">
                <a:solidFill>
                  <a:srgbClr val="000099"/>
                </a:solidFill>
              </a:rPr>
              <a:t> </a:t>
            </a:r>
            <a:r>
              <a:rPr sz="2400" dirty="0">
                <a:solidFill>
                  <a:srgbClr val="000099"/>
                </a:solidFill>
              </a:rPr>
              <a:t>της</a:t>
            </a:r>
            <a:r>
              <a:rPr sz="2400" spc="-65" dirty="0">
                <a:solidFill>
                  <a:srgbClr val="000099"/>
                </a:solidFill>
              </a:rPr>
              <a:t> </a:t>
            </a:r>
            <a:r>
              <a:rPr sz="2400" dirty="0">
                <a:solidFill>
                  <a:srgbClr val="000099"/>
                </a:solidFill>
              </a:rPr>
              <a:t>διαδικασίας</a:t>
            </a:r>
            <a:r>
              <a:rPr sz="2400" spc="-60" dirty="0">
                <a:solidFill>
                  <a:srgbClr val="000099"/>
                </a:solidFill>
              </a:rPr>
              <a:t> </a:t>
            </a:r>
            <a:r>
              <a:rPr sz="2400" dirty="0">
                <a:solidFill>
                  <a:srgbClr val="000099"/>
                </a:solidFill>
              </a:rPr>
              <a:t>καύσης</a:t>
            </a:r>
            <a:r>
              <a:rPr sz="2400" spc="-65" dirty="0">
                <a:solidFill>
                  <a:srgbClr val="000099"/>
                </a:solidFill>
              </a:rPr>
              <a:t> </a:t>
            </a:r>
            <a:r>
              <a:rPr sz="2400">
                <a:solidFill>
                  <a:srgbClr val="000099"/>
                </a:solidFill>
              </a:rPr>
              <a:t>για</a:t>
            </a:r>
            <a:r>
              <a:rPr sz="2400" spc="-60">
                <a:solidFill>
                  <a:srgbClr val="000099"/>
                </a:solidFill>
              </a:rPr>
              <a:t> </a:t>
            </a:r>
            <a:r>
              <a:rPr sz="2400" smtClean="0">
                <a:solidFill>
                  <a:srgbClr val="000099"/>
                </a:solidFill>
              </a:rPr>
              <a:t>διάφορ</a:t>
            </a:r>
            <a:r>
              <a:rPr lang="el-GR" sz="2400" dirty="0" smtClean="0">
                <a:solidFill>
                  <a:srgbClr val="000099"/>
                </a:solidFill>
              </a:rPr>
              <a:t>ες</a:t>
            </a:r>
            <a:r>
              <a:rPr sz="2400" spc="-70" smtClean="0">
                <a:solidFill>
                  <a:srgbClr val="000099"/>
                </a:solidFill>
              </a:rPr>
              <a:t> </a:t>
            </a:r>
            <a:r>
              <a:rPr sz="2400" spc="-10" smtClean="0">
                <a:solidFill>
                  <a:srgbClr val="000099"/>
                </a:solidFill>
              </a:rPr>
              <a:t>ποιότητ</a:t>
            </a:r>
            <a:r>
              <a:rPr lang="el-GR" sz="2400" spc="-10" dirty="0" smtClean="0">
                <a:solidFill>
                  <a:srgbClr val="000099"/>
                </a:solidFill>
              </a:rPr>
              <a:t>ε</a:t>
            </a:r>
            <a:r>
              <a:rPr sz="2400" spc="-10" smtClean="0">
                <a:solidFill>
                  <a:srgbClr val="000099"/>
                </a:solidFill>
              </a:rPr>
              <a:t>ς</a:t>
            </a:r>
            <a:r>
              <a:rPr lang="el-GR" sz="2400" spc="-10" dirty="0" smtClean="0">
                <a:solidFill>
                  <a:srgbClr val="000099"/>
                </a:solidFill>
              </a:rPr>
              <a:t> καυσίμων.</a:t>
            </a:r>
            <a:endParaRPr sz="2200"/>
          </a:p>
        </p:txBody>
      </p:sp>
      <p:grpSp>
        <p:nvGrpSpPr>
          <p:cNvPr id="3" name="object 3"/>
          <p:cNvGrpSpPr/>
          <p:nvPr/>
        </p:nvGrpSpPr>
        <p:grpSpPr>
          <a:xfrm>
            <a:off x="419040" y="218380"/>
            <a:ext cx="8250555" cy="746125"/>
            <a:chOff x="419040" y="218380"/>
            <a:chExt cx="8250555" cy="746125"/>
          </a:xfrm>
        </p:grpSpPr>
        <p:sp>
          <p:nvSpPr>
            <p:cNvPr id="4" name="object 4"/>
            <p:cNvSpPr/>
            <p:nvPr/>
          </p:nvSpPr>
          <p:spPr>
            <a:xfrm>
              <a:off x="431799" y="231140"/>
              <a:ext cx="8224520" cy="720090"/>
            </a:xfrm>
            <a:custGeom>
              <a:avLst/>
              <a:gdLst/>
              <a:ahLst/>
              <a:cxnLst/>
              <a:rect l="l" t="t" r="r" b="b"/>
              <a:pathLst>
                <a:path w="8224520" h="720090">
                  <a:moveTo>
                    <a:pt x="8122920" y="1269"/>
                  </a:moveTo>
                  <a:lnTo>
                    <a:pt x="101600" y="1269"/>
                  </a:lnTo>
                  <a:lnTo>
                    <a:pt x="88900" y="3809"/>
                  </a:lnTo>
                  <a:lnTo>
                    <a:pt x="82550" y="6350"/>
                  </a:lnTo>
                  <a:lnTo>
                    <a:pt x="77470" y="8889"/>
                  </a:lnTo>
                  <a:lnTo>
                    <a:pt x="71120" y="10159"/>
                  </a:lnTo>
                  <a:lnTo>
                    <a:pt x="64770" y="12700"/>
                  </a:lnTo>
                  <a:lnTo>
                    <a:pt x="54609" y="20319"/>
                  </a:lnTo>
                  <a:lnTo>
                    <a:pt x="49529" y="22859"/>
                  </a:lnTo>
                  <a:lnTo>
                    <a:pt x="44450" y="26669"/>
                  </a:lnTo>
                  <a:lnTo>
                    <a:pt x="35559" y="35559"/>
                  </a:lnTo>
                  <a:lnTo>
                    <a:pt x="30479" y="39369"/>
                  </a:lnTo>
                  <a:lnTo>
                    <a:pt x="19050" y="54609"/>
                  </a:lnTo>
                  <a:lnTo>
                    <a:pt x="16509" y="59689"/>
                  </a:lnTo>
                  <a:lnTo>
                    <a:pt x="12700" y="66039"/>
                  </a:lnTo>
                  <a:lnTo>
                    <a:pt x="10159" y="71119"/>
                  </a:lnTo>
                  <a:lnTo>
                    <a:pt x="7620" y="77469"/>
                  </a:lnTo>
                  <a:lnTo>
                    <a:pt x="5079" y="82550"/>
                  </a:lnTo>
                  <a:lnTo>
                    <a:pt x="0" y="107950"/>
                  </a:lnTo>
                  <a:lnTo>
                    <a:pt x="0" y="613409"/>
                  </a:lnTo>
                  <a:lnTo>
                    <a:pt x="2540" y="626109"/>
                  </a:lnTo>
                  <a:lnTo>
                    <a:pt x="3809" y="631189"/>
                  </a:lnTo>
                  <a:lnTo>
                    <a:pt x="6350" y="637539"/>
                  </a:lnTo>
                  <a:lnTo>
                    <a:pt x="7620" y="643889"/>
                  </a:lnTo>
                  <a:lnTo>
                    <a:pt x="10159" y="648969"/>
                  </a:lnTo>
                  <a:lnTo>
                    <a:pt x="12700" y="655319"/>
                  </a:lnTo>
                  <a:lnTo>
                    <a:pt x="16509" y="660399"/>
                  </a:lnTo>
                  <a:lnTo>
                    <a:pt x="59690" y="704849"/>
                  </a:lnTo>
                  <a:lnTo>
                    <a:pt x="77470" y="712469"/>
                  </a:lnTo>
                  <a:lnTo>
                    <a:pt x="82550" y="715009"/>
                  </a:lnTo>
                  <a:lnTo>
                    <a:pt x="101600" y="718819"/>
                  </a:lnTo>
                  <a:lnTo>
                    <a:pt x="106679" y="720089"/>
                  </a:lnTo>
                  <a:lnTo>
                    <a:pt x="8116570" y="720089"/>
                  </a:lnTo>
                  <a:lnTo>
                    <a:pt x="8135620" y="716279"/>
                  </a:lnTo>
                  <a:lnTo>
                    <a:pt x="8141970" y="713739"/>
                  </a:lnTo>
                  <a:lnTo>
                    <a:pt x="8147050" y="712469"/>
                  </a:lnTo>
                  <a:lnTo>
                    <a:pt x="8153400" y="709929"/>
                  </a:lnTo>
                  <a:lnTo>
                    <a:pt x="8158480" y="707389"/>
                  </a:lnTo>
                  <a:lnTo>
                    <a:pt x="8164830" y="703579"/>
                  </a:lnTo>
                  <a:lnTo>
                    <a:pt x="8169909" y="701039"/>
                  </a:lnTo>
                  <a:lnTo>
                    <a:pt x="8180070" y="693419"/>
                  </a:lnTo>
                  <a:lnTo>
                    <a:pt x="8188959" y="684529"/>
                  </a:lnTo>
                  <a:lnTo>
                    <a:pt x="8194040" y="680719"/>
                  </a:lnTo>
                  <a:lnTo>
                    <a:pt x="8201659" y="670559"/>
                  </a:lnTo>
                  <a:lnTo>
                    <a:pt x="8204200" y="665479"/>
                  </a:lnTo>
                  <a:lnTo>
                    <a:pt x="8208009" y="660399"/>
                  </a:lnTo>
                  <a:lnTo>
                    <a:pt x="8210550" y="655319"/>
                  </a:lnTo>
                  <a:lnTo>
                    <a:pt x="8213090" y="648969"/>
                  </a:lnTo>
                  <a:lnTo>
                    <a:pt x="8215630" y="643889"/>
                  </a:lnTo>
                  <a:lnTo>
                    <a:pt x="8220709" y="631189"/>
                  </a:lnTo>
                  <a:lnTo>
                    <a:pt x="8221980" y="624839"/>
                  </a:lnTo>
                  <a:lnTo>
                    <a:pt x="8221980" y="619759"/>
                  </a:lnTo>
                  <a:lnTo>
                    <a:pt x="8224520" y="607059"/>
                  </a:lnTo>
                  <a:lnTo>
                    <a:pt x="8224520" y="114300"/>
                  </a:lnTo>
                  <a:lnTo>
                    <a:pt x="8221980" y="101600"/>
                  </a:lnTo>
                  <a:lnTo>
                    <a:pt x="8221980" y="95250"/>
                  </a:lnTo>
                  <a:lnTo>
                    <a:pt x="8220709" y="88900"/>
                  </a:lnTo>
                  <a:lnTo>
                    <a:pt x="8218170" y="82550"/>
                  </a:lnTo>
                  <a:lnTo>
                    <a:pt x="8215630" y="77469"/>
                  </a:lnTo>
                  <a:lnTo>
                    <a:pt x="8213090" y="71119"/>
                  </a:lnTo>
                  <a:lnTo>
                    <a:pt x="8208009" y="60959"/>
                  </a:lnTo>
                  <a:lnTo>
                    <a:pt x="8204200" y="54609"/>
                  </a:lnTo>
                  <a:lnTo>
                    <a:pt x="8200390" y="49529"/>
                  </a:lnTo>
                  <a:lnTo>
                    <a:pt x="8197850" y="44450"/>
                  </a:lnTo>
                  <a:lnTo>
                    <a:pt x="8188959" y="35559"/>
                  </a:lnTo>
                  <a:lnTo>
                    <a:pt x="8183880" y="31750"/>
                  </a:lnTo>
                  <a:lnTo>
                    <a:pt x="8180070" y="26669"/>
                  </a:lnTo>
                  <a:lnTo>
                    <a:pt x="8174990" y="22859"/>
                  </a:lnTo>
                  <a:lnTo>
                    <a:pt x="8169909" y="20319"/>
                  </a:lnTo>
                  <a:lnTo>
                    <a:pt x="8164830" y="16509"/>
                  </a:lnTo>
                  <a:lnTo>
                    <a:pt x="8158480" y="12700"/>
                  </a:lnTo>
                  <a:lnTo>
                    <a:pt x="8152130" y="10159"/>
                  </a:lnTo>
                  <a:lnTo>
                    <a:pt x="8147050" y="8889"/>
                  </a:lnTo>
                  <a:lnTo>
                    <a:pt x="8140700" y="6350"/>
                  </a:lnTo>
                  <a:lnTo>
                    <a:pt x="8135620" y="3809"/>
                  </a:lnTo>
                  <a:lnTo>
                    <a:pt x="8122920" y="1269"/>
                  </a:lnTo>
                  <a:close/>
                </a:path>
                <a:path w="8224520" h="720090">
                  <a:moveTo>
                    <a:pt x="8110220" y="0"/>
                  </a:moveTo>
                  <a:lnTo>
                    <a:pt x="113029" y="0"/>
                  </a:lnTo>
                  <a:lnTo>
                    <a:pt x="106679" y="1269"/>
                  </a:lnTo>
                  <a:lnTo>
                    <a:pt x="8116570" y="1269"/>
                  </a:lnTo>
                  <a:lnTo>
                    <a:pt x="8110220" y="0"/>
                  </a:lnTo>
                  <a:close/>
                </a:path>
              </a:pathLst>
            </a:custGeom>
            <a:solidFill>
              <a:srgbClr val="009900"/>
            </a:solidFill>
          </p:spPr>
          <p:txBody>
            <a:bodyPr wrap="square" lIns="0" tIns="0" rIns="0" bIns="0" rtlCol="0"/>
            <a:lstStyle/>
            <a:p/>
          </p:txBody>
        </p:sp>
        <p:sp>
          <p:nvSpPr>
            <p:cNvPr id="5" name="object 5"/>
            <p:cNvSpPr/>
            <p:nvPr/>
          </p:nvSpPr>
          <p:spPr>
            <a:xfrm>
              <a:off x="431799" y="231140"/>
              <a:ext cx="8224520" cy="720090"/>
            </a:xfrm>
            <a:custGeom>
              <a:avLst/>
              <a:gdLst/>
              <a:ahLst/>
              <a:cxnLst/>
              <a:rect l="l" t="t" r="r" b="b"/>
              <a:pathLst>
                <a:path w="8224520" h="720090">
                  <a:moveTo>
                    <a:pt x="0" y="120650"/>
                  </a:moveTo>
                  <a:lnTo>
                    <a:pt x="0" y="114300"/>
                  </a:lnTo>
                  <a:lnTo>
                    <a:pt x="0" y="107950"/>
                  </a:lnTo>
                  <a:lnTo>
                    <a:pt x="1270" y="101600"/>
                  </a:lnTo>
                  <a:lnTo>
                    <a:pt x="2540" y="95250"/>
                  </a:lnTo>
                  <a:lnTo>
                    <a:pt x="3809" y="88900"/>
                  </a:lnTo>
                  <a:lnTo>
                    <a:pt x="5079" y="82550"/>
                  </a:lnTo>
                  <a:lnTo>
                    <a:pt x="7620" y="77469"/>
                  </a:lnTo>
                  <a:lnTo>
                    <a:pt x="10159" y="71119"/>
                  </a:lnTo>
                  <a:lnTo>
                    <a:pt x="12700" y="66039"/>
                  </a:lnTo>
                  <a:lnTo>
                    <a:pt x="16509" y="59689"/>
                  </a:lnTo>
                  <a:lnTo>
                    <a:pt x="19050" y="54609"/>
                  </a:lnTo>
                  <a:lnTo>
                    <a:pt x="22859" y="49529"/>
                  </a:lnTo>
                  <a:lnTo>
                    <a:pt x="26670" y="44450"/>
                  </a:lnTo>
                  <a:lnTo>
                    <a:pt x="30479" y="39369"/>
                  </a:lnTo>
                  <a:lnTo>
                    <a:pt x="35559" y="35559"/>
                  </a:lnTo>
                  <a:lnTo>
                    <a:pt x="39370" y="31750"/>
                  </a:lnTo>
                  <a:lnTo>
                    <a:pt x="44450" y="26669"/>
                  </a:lnTo>
                  <a:lnTo>
                    <a:pt x="49529" y="22859"/>
                  </a:lnTo>
                  <a:lnTo>
                    <a:pt x="54609" y="20319"/>
                  </a:lnTo>
                  <a:lnTo>
                    <a:pt x="59690" y="16509"/>
                  </a:lnTo>
                  <a:lnTo>
                    <a:pt x="64770" y="12700"/>
                  </a:lnTo>
                  <a:lnTo>
                    <a:pt x="71120" y="10159"/>
                  </a:lnTo>
                  <a:lnTo>
                    <a:pt x="77470" y="8889"/>
                  </a:lnTo>
                  <a:lnTo>
                    <a:pt x="82550" y="6350"/>
                  </a:lnTo>
                  <a:lnTo>
                    <a:pt x="88900" y="3809"/>
                  </a:lnTo>
                  <a:lnTo>
                    <a:pt x="95250" y="2539"/>
                  </a:lnTo>
                  <a:lnTo>
                    <a:pt x="101600" y="1269"/>
                  </a:lnTo>
                  <a:lnTo>
                    <a:pt x="106679" y="1269"/>
                  </a:lnTo>
                  <a:lnTo>
                    <a:pt x="113029" y="0"/>
                  </a:lnTo>
                  <a:lnTo>
                    <a:pt x="119379" y="0"/>
                  </a:lnTo>
                  <a:lnTo>
                    <a:pt x="8103870" y="0"/>
                  </a:lnTo>
                  <a:lnTo>
                    <a:pt x="8110220" y="0"/>
                  </a:lnTo>
                  <a:lnTo>
                    <a:pt x="8116570" y="1269"/>
                  </a:lnTo>
                  <a:lnTo>
                    <a:pt x="8122920" y="1269"/>
                  </a:lnTo>
                  <a:lnTo>
                    <a:pt x="8129270" y="2539"/>
                  </a:lnTo>
                  <a:lnTo>
                    <a:pt x="8135620" y="3809"/>
                  </a:lnTo>
                  <a:lnTo>
                    <a:pt x="8140700" y="6350"/>
                  </a:lnTo>
                  <a:lnTo>
                    <a:pt x="8147050" y="8889"/>
                  </a:lnTo>
                  <a:lnTo>
                    <a:pt x="8152130" y="10159"/>
                  </a:lnTo>
                  <a:lnTo>
                    <a:pt x="8158480" y="12700"/>
                  </a:lnTo>
                  <a:lnTo>
                    <a:pt x="8164830" y="16509"/>
                  </a:lnTo>
                  <a:lnTo>
                    <a:pt x="8169909" y="20319"/>
                  </a:lnTo>
                  <a:lnTo>
                    <a:pt x="8174990" y="22859"/>
                  </a:lnTo>
                  <a:lnTo>
                    <a:pt x="8180070" y="26669"/>
                  </a:lnTo>
                  <a:lnTo>
                    <a:pt x="8183880" y="31750"/>
                  </a:lnTo>
                  <a:lnTo>
                    <a:pt x="8188959" y="35559"/>
                  </a:lnTo>
                  <a:lnTo>
                    <a:pt x="8192770" y="39369"/>
                  </a:lnTo>
                  <a:lnTo>
                    <a:pt x="8197850" y="44450"/>
                  </a:lnTo>
                  <a:lnTo>
                    <a:pt x="8200390" y="49529"/>
                  </a:lnTo>
                  <a:lnTo>
                    <a:pt x="8204200" y="54609"/>
                  </a:lnTo>
                  <a:lnTo>
                    <a:pt x="8208009" y="60959"/>
                  </a:lnTo>
                  <a:lnTo>
                    <a:pt x="8210550" y="66039"/>
                  </a:lnTo>
                  <a:lnTo>
                    <a:pt x="8213090" y="71119"/>
                  </a:lnTo>
                  <a:lnTo>
                    <a:pt x="8215630" y="77469"/>
                  </a:lnTo>
                  <a:lnTo>
                    <a:pt x="8218170" y="82550"/>
                  </a:lnTo>
                  <a:lnTo>
                    <a:pt x="8220709" y="88900"/>
                  </a:lnTo>
                  <a:lnTo>
                    <a:pt x="8221980" y="95250"/>
                  </a:lnTo>
                  <a:lnTo>
                    <a:pt x="8221980" y="101600"/>
                  </a:lnTo>
                  <a:lnTo>
                    <a:pt x="8223250" y="107950"/>
                  </a:lnTo>
                  <a:lnTo>
                    <a:pt x="8224520" y="114300"/>
                  </a:lnTo>
                  <a:lnTo>
                    <a:pt x="8224520" y="120650"/>
                  </a:lnTo>
                  <a:lnTo>
                    <a:pt x="8224520" y="600709"/>
                  </a:lnTo>
                  <a:lnTo>
                    <a:pt x="8224520" y="607059"/>
                  </a:lnTo>
                  <a:lnTo>
                    <a:pt x="8223250" y="613409"/>
                  </a:lnTo>
                  <a:lnTo>
                    <a:pt x="8221980" y="619759"/>
                  </a:lnTo>
                  <a:lnTo>
                    <a:pt x="8221980" y="624839"/>
                  </a:lnTo>
                  <a:lnTo>
                    <a:pt x="8220709" y="631189"/>
                  </a:lnTo>
                  <a:lnTo>
                    <a:pt x="8218170" y="637539"/>
                  </a:lnTo>
                  <a:lnTo>
                    <a:pt x="8215630" y="643889"/>
                  </a:lnTo>
                  <a:lnTo>
                    <a:pt x="8213090" y="648969"/>
                  </a:lnTo>
                  <a:lnTo>
                    <a:pt x="8210550" y="655319"/>
                  </a:lnTo>
                  <a:lnTo>
                    <a:pt x="8208009" y="660399"/>
                  </a:lnTo>
                  <a:lnTo>
                    <a:pt x="8204200" y="665479"/>
                  </a:lnTo>
                  <a:lnTo>
                    <a:pt x="8201659" y="670559"/>
                  </a:lnTo>
                  <a:lnTo>
                    <a:pt x="8197850" y="675639"/>
                  </a:lnTo>
                  <a:lnTo>
                    <a:pt x="8194040" y="680719"/>
                  </a:lnTo>
                  <a:lnTo>
                    <a:pt x="8188959" y="684529"/>
                  </a:lnTo>
                  <a:lnTo>
                    <a:pt x="8183880" y="689609"/>
                  </a:lnTo>
                  <a:lnTo>
                    <a:pt x="8180070" y="693419"/>
                  </a:lnTo>
                  <a:lnTo>
                    <a:pt x="8174990" y="697229"/>
                  </a:lnTo>
                  <a:lnTo>
                    <a:pt x="8169909" y="701039"/>
                  </a:lnTo>
                  <a:lnTo>
                    <a:pt x="8164830" y="703579"/>
                  </a:lnTo>
                  <a:lnTo>
                    <a:pt x="8158480" y="707389"/>
                  </a:lnTo>
                  <a:lnTo>
                    <a:pt x="8153400" y="709929"/>
                  </a:lnTo>
                  <a:lnTo>
                    <a:pt x="8147050" y="712469"/>
                  </a:lnTo>
                  <a:lnTo>
                    <a:pt x="8141970" y="713739"/>
                  </a:lnTo>
                  <a:lnTo>
                    <a:pt x="8135620" y="716279"/>
                  </a:lnTo>
                  <a:lnTo>
                    <a:pt x="8129270" y="717549"/>
                  </a:lnTo>
                  <a:lnTo>
                    <a:pt x="8122920" y="718819"/>
                  </a:lnTo>
                  <a:lnTo>
                    <a:pt x="8116570" y="720089"/>
                  </a:lnTo>
                  <a:lnTo>
                    <a:pt x="106679" y="720089"/>
                  </a:lnTo>
                  <a:lnTo>
                    <a:pt x="101600" y="718819"/>
                  </a:lnTo>
                  <a:lnTo>
                    <a:pt x="95250" y="717549"/>
                  </a:lnTo>
                  <a:lnTo>
                    <a:pt x="88900" y="716279"/>
                  </a:lnTo>
                  <a:lnTo>
                    <a:pt x="82550" y="715009"/>
                  </a:lnTo>
                  <a:lnTo>
                    <a:pt x="77470" y="712469"/>
                  </a:lnTo>
                  <a:lnTo>
                    <a:pt x="71120" y="709929"/>
                  </a:lnTo>
                  <a:lnTo>
                    <a:pt x="64770" y="707389"/>
                  </a:lnTo>
                  <a:lnTo>
                    <a:pt x="59690" y="704849"/>
                  </a:lnTo>
                  <a:lnTo>
                    <a:pt x="54609" y="701039"/>
                  </a:lnTo>
                  <a:lnTo>
                    <a:pt x="49529" y="697229"/>
                  </a:lnTo>
                  <a:lnTo>
                    <a:pt x="44450" y="693419"/>
                  </a:lnTo>
                  <a:lnTo>
                    <a:pt x="39370" y="689609"/>
                  </a:lnTo>
                  <a:lnTo>
                    <a:pt x="35559" y="685799"/>
                  </a:lnTo>
                  <a:lnTo>
                    <a:pt x="30479" y="680719"/>
                  </a:lnTo>
                  <a:lnTo>
                    <a:pt x="26670" y="675639"/>
                  </a:lnTo>
                  <a:lnTo>
                    <a:pt x="22859" y="670559"/>
                  </a:lnTo>
                  <a:lnTo>
                    <a:pt x="19050" y="665479"/>
                  </a:lnTo>
                  <a:lnTo>
                    <a:pt x="16509" y="660399"/>
                  </a:lnTo>
                  <a:lnTo>
                    <a:pt x="12700" y="655319"/>
                  </a:lnTo>
                  <a:lnTo>
                    <a:pt x="10159" y="648969"/>
                  </a:lnTo>
                  <a:lnTo>
                    <a:pt x="7620" y="643889"/>
                  </a:lnTo>
                  <a:lnTo>
                    <a:pt x="6350" y="637539"/>
                  </a:lnTo>
                  <a:lnTo>
                    <a:pt x="3809" y="631189"/>
                  </a:lnTo>
                  <a:lnTo>
                    <a:pt x="2540" y="626109"/>
                  </a:lnTo>
                  <a:lnTo>
                    <a:pt x="1270" y="619759"/>
                  </a:lnTo>
                  <a:lnTo>
                    <a:pt x="0" y="613409"/>
                  </a:lnTo>
                  <a:lnTo>
                    <a:pt x="0" y="607059"/>
                  </a:lnTo>
                  <a:lnTo>
                    <a:pt x="0" y="60070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419036" y="218388"/>
              <a:ext cx="8250555" cy="746125"/>
            </a:xfrm>
            <a:custGeom>
              <a:avLst/>
              <a:gdLst/>
              <a:ahLst/>
              <a:cxnLst/>
              <a:rect l="l" t="t" r="r" b="b"/>
              <a:pathLst>
                <a:path w="8250555" h="746125">
                  <a:moveTo>
                    <a:pt x="25514" y="12763"/>
                  </a:moveTo>
                  <a:lnTo>
                    <a:pt x="21780" y="3733"/>
                  </a:lnTo>
                  <a:lnTo>
                    <a:pt x="12763" y="0"/>
                  </a:lnTo>
                  <a:lnTo>
                    <a:pt x="3733" y="3733"/>
                  </a:lnTo>
                  <a:lnTo>
                    <a:pt x="0" y="12763"/>
                  </a:lnTo>
                  <a:lnTo>
                    <a:pt x="3733" y="21780"/>
                  </a:lnTo>
                  <a:lnTo>
                    <a:pt x="12763" y="25514"/>
                  </a:lnTo>
                  <a:lnTo>
                    <a:pt x="21780" y="21780"/>
                  </a:lnTo>
                  <a:lnTo>
                    <a:pt x="25514" y="12763"/>
                  </a:lnTo>
                  <a:close/>
                </a:path>
                <a:path w="8250555" h="746125">
                  <a:moveTo>
                    <a:pt x="8250034" y="732840"/>
                  </a:moveTo>
                  <a:lnTo>
                    <a:pt x="8246300" y="723823"/>
                  </a:lnTo>
                  <a:lnTo>
                    <a:pt x="8237283" y="720090"/>
                  </a:lnTo>
                  <a:lnTo>
                    <a:pt x="8228254" y="723823"/>
                  </a:lnTo>
                  <a:lnTo>
                    <a:pt x="8224520" y="732840"/>
                  </a:lnTo>
                  <a:lnTo>
                    <a:pt x="8228254" y="741870"/>
                  </a:lnTo>
                  <a:lnTo>
                    <a:pt x="8237283" y="745604"/>
                  </a:lnTo>
                  <a:lnTo>
                    <a:pt x="8246300" y="741870"/>
                  </a:lnTo>
                  <a:lnTo>
                    <a:pt x="8250034" y="73284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365760" rIns="0" bIns="0" rtlCol="0">
            <a:spAutoFit/>
          </a:bodyPr>
          <a:lstStyle/>
          <a:p>
            <a:pPr marL="215900">
              <a:lnSpc>
                <a:spcPct val="100000"/>
              </a:lnSpc>
              <a:spcBef>
                <a:spcPts val="100"/>
              </a:spcBef>
            </a:pPr>
            <a:r>
              <a:rPr b="0" i="1" u="none" dirty="0">
                <a:solidFill>
                  <a:srgbClr val="FFFFFF"/>
                </a:solidFill>
                <a:latin typeface="Calibri" panose="020F0502020204030204"/>
                <a:cs typeface="Calibri" panose="020F0502020204030204"/>
              </a:rPr>
              <a:t>στ)</a:t>
            </a:r>
            <a:r>
              <a:rPr b="0" i="1" u="none" spc="-7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Γενικά</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περί</a:t>
            </a:r>
            <a:r>
              <a:rPr b="0" i="1" u="none" spc="-55"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μεταβλητού</a:t>
            </a:r>
            <a:r>
              <a:rPr b="0" i="1" u="none" spc="-60"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χρονισμού</a:t>
            </a:r>
            <a:endParaRPr b="0" i="1" u="none" spc="-10" dirty="0">
              <a:solidFill>
                <a:srgbClr val="FFFFFF"/>
              </a:solidFill>
              <a:latin typeface="Calibri" panose="020F0502020204030204"/>
              <a:cs typeface="Calibri" panose="020F0502020204030204"/>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1" cstate="print"/>
          <a:stretch>
            <a:fillRect/>
          </a:stretch>
        </p:blipFill>
        <p:spPr>
          <a:xfrm>
            <a:off x="571245" y="1199133"/>
            <a:ext cx="8261604" cy="5408676"/>
          </a:xfrm>
          <a:prstGeom prst="rect">
            <a:avLst/>
          </a:prstGeom>
        </p:spPr>
      </p:pic>
      <p:grpSp>
        <p:nvGrpSpPr>
          <p:cNvPr id="3" name="object 3"/>
          <p:cNvGrpSpPr/>
          <p:nvPr/>
        </p:nvGrpSpPr>
        <p:grpSpPr>
          <a:xfrm>
            <a:off x="392370" y="116780"/>
            <a:ext cx="8250555" cy="747395"/>
            <a:chOff x="392370" y="116780"/>
            <a:chExt cx="8250555" cy="747395"/>
          </a:xfrm>
        </p:grpSpPr>
        <p:sp>
          <p:nvSpPr>
            <p:cNvPr id="4" name="object 4"/>
            <p:cNvSpPr/>
            <p:nvPr/>
          </p:nvSpPr>
          <p:spPr>
            <a:xfrm>
              <a:off x="405129" y="129539"/>
              <a:ext cx="8224520" cy="721360"/>
            </a:xfrm>
            <a:custGeom>
              <a:avLst/>
              <a:gdLst/>
              <a:ahLst/>
              <a:cxnLst/>
              <a:rect l="l" t="t" r="r" b="b"/>
              <a:pathLst>
                <a:path w="8224520" h="721360">
                  <a:moveTo>
                    <a:pt x="8124190" y="1269"/>
                  </a:moveTo>
                  <a:lnTo>
                    <a:pt x="101600" y="1269"/>
                  </a:lnTo>
                  <a:lnTo>
                    <a:pt x="88900" y="3809"/>
                  </a:lnTo>
                  <a:lnTo>
                    <a:pt x="83820" y="6350"/>
                  </a:lnTo>
                  <a:lnTo>
                    <a:pt x="77470" y="8889"/>
                  </a:lnTo>
                  <a:lnTo>
                    <a:pt x="72390" y="11429"/>
                  </a:lnTo>
                  <a:lnTo>
                    <a:pt x="66040" y="13969"/>
                  </a:lnTo>
                  <a:lnTo>
                    <a:pt x="60960" y="16509"/>
                  </a:lnTo>
                  <a:lnTo>
                    <a:pt x="55879" y="20319"/>
                  </a:lnTo>
                  <a:lnTo>
                    <a:pt x="49529" y="22859"/>
                  </a:lnTo>
                  <a:lnTo>
                    <a:pt x="44450" y="26669"/>
                  </a:lnTo>
                  <a:lnTo>
                    <a:pt x="40640" y="31750"/>
                  </a:lnTo>
                  <a:lnTo>
                    <a:pt x="35560" y="35559"/>
                  </a:lnTo>
                  <a:lnTo>
                    <a:pt x="31750" y="40639"/>
                  </a:lnTo>
                  <a:lnTo>
                    <a:pt x="26670" y="44450"/>
                  </a:lnTo>
                  <a:lnTo>
                    <a:pt x="24129" y="49529"/>
                  </a:lnTo>
                  <a:lnTo>
                    <a:pt x="16510" y="59689"/>
                  </a:lnTo>
                  <a:lnTo>
                    <a:pt x="13970" y="66039"/>
                  </a:lnTo>
                  <a:lnTo>
                    <a:pt x="11429" y="71119"/>
                  </a:lnTo>
                  <a:lnTo>
                    <a:pt x="6350" y="83819"/>
                  </a:lnTo>
                  <a:lnTo>
                    <a:pt x="5079" y="88900"/>
                  </a:lnTo>
                  <a:lnTo>
                    <a:pt x="2540" y="95250"/>
                  </a:lnTo>
                  <a:lnTo>
                    <a:pt x="2540" y="101600"/>
                  </a:lnTo>
                  <a:lnTo>
                    <a:pt x="0" y="114300"/>
                  </a:lnTo>
                  <a:lnTo>
                    <a:pt x="0" y="600709"/>
                  </a:lnTo>
                  <a:lnTo>
                    <a:pt x="1270" y="607059"/>
                  </a:lnTo>
                  <a:lnTo>
                    <a:pt x="1270" y="613409"/>
                  </a:lnTo>
                  <a:lnTo>
                    <a:pt x="2540" y="619759"/>
                  </a:lnTo>
                  <a:lnTo>
                    <a:pt x="2540" y="626109"/>
                  </a:lnTo>
                  <a:lnTo>
                    <a:pt x="5079" y="632459"/>
                  </a:lnTo>
                  <a:lnTo>
                    <a:pt x="6350" y="637539"/>
                  </a:lnTo>
                  <a:lnTo>
                    <a:pt x="8890" y="643889"/>
                  </a:lnTo>
                  <a:lnTo>
                    <a:pt x="11429" y="648969"/>
                  </a:lnTo>
                  <a:lnTo>
                    <a:pt x="13970" y="655319"/>
                  </a:lnTo>
                  <a:lnTo>
                    <a:pt x="60960" y="704849"/>
                  </a:lnTo>
                  <a:lnTo>
                    <a:pt x="72390" y="709929"/>
                  </a:lnTo>
                  <a:lnTo>
                    <a:pt x="77470" y="712469"/>
                  </a:lnTo>
                  <a:lnTo>
                    <a:pt x="83820" y="715009"/>
                  </a:lnTo>
                  <a:lnTo>
                    <a:pt x="88900" y="716279"/>
                  </a:lnTo>
                  <a:lnTo>
                    <a:pt x="107950" y="720089"/>
                  </a:lnTo>
                  <a:lnTo>
                    <a:pt x="120650" y="720089"/>
                  </a:lnTo>
                  <a:lnTo>
                    <a:pt x="120650" y="721359"/>
                  </a:lnTo>
                  <a:lnTo>
                    <a:pt x="8117840" y="720089"/>
                  </a:lnTo>
                  <a:lnTo>
                    <a:pt x="8130540" y="717549"/>
                  </a:lnTo>
                  <a:lnTo>
                    <a:pt x="8135620" y="716279"/>
                  </a:lnTo>
                  <a:lnTo>
                    <a:pt x="8141970" y="713739"/>
                  </a:lnTo>
                  <a:lnTo>
                    <a:pt x="8148320" y="712469"/>
                  </a:lnTo>
                  <a:lnTo>
                    <a:pt x="8153400" y="709929"/>
                  </a:lnTo>
                  <a:lnTo>
                    <a:pt x="8159750" y="707389"/>
                  </a:lnTo>
                  <a:lnTo>
                    <a:pt x="8164830" y="704849"/>
                  </a:lnTo>
                  <a:lnTo>
                    <a:pt x="8209280" y="660399"/>
                  </a:lnTo>
                  <a:lnTo>
                    <a:pt x="8214360" y="648969"/>
                  </a:lnTo>
                  <a:lnTo>
                    <a:pt x="8216900" y="643889"/>
                  </a:lnTo>
                  <a:lnTo>
                    <a:pt x="8219440" y="637539"/>
                  </a:lnTo>
                  <a:lnTo>
                    <a:pt x="8221980" y="624839"/>
                  </a:lnTo>
                  <a:lnTo>
                    <a:pt x="8223250" y="619759"/>
                  </a:lnTo>
                  <a:lnTo>
                    <a:pt x="8224520" y="613409"/>
                  </a:lnTo>
                  <a:lnTo>
                    <a:pt x="8224520" y="107950"/>
                  </a:lnTo>
                  <a:lnTo>
                    <a:pt x="8214360" y="71119"/>
                  </a:lnTo>
                  <a:lnTo>
                    <a:pt x="8208010" y="60959"/>
                  </a:lnTo>
                  <a:lnTo>
                    <a:pt x="8205470" y="54609"/>
                  </a:lnTo>
                  <a:lnTo>
                    <a:pt x="8197850" y="44450"/>
                  </a:lnTo>
                  <a:lnTo>
                    <a:pt x="8180070" y="26669"/>
                  </a:lnTo>
                  <a:lnTo>
                    <a:pt x="8174990" y="22859"/>
                  </a:lnTo>
                  <a:lnTo>
                    <a:pt x="8169910" y="20319"/>
                  </a:lnTo>
                  <a:lnTo>
                    <a:pt x="8164830" y="16509"/>
                  </a:lnTo>
                  <a:lnTo>
                    <a:pt x="8159750" y="13969"/>
                  </a:lnTo>
                  <a:lnTo>
                    <a:pt x="8153400" y="11429"/>
                  </a:lnTo>
                  <a:lnTo>
                    <a:pt x="8148320" y="8889"/>
                  </a:lnTo>
                  <a:lnTo>
                    <a:pt x="8135620" y="3809"/>
                  </a:lnTo>
                  <a:lnTo>
                    <a:pt x="8129270" y="2539"/>
                  </a:lnTo>
                  <a:lnTo>
                    <a:pt x="8124190" y="1269"/>
                  </a:lnTo>
                  <a:close/>
                </a:path>
                <a:path w="8224520" h="721360">
                  <a:moveTo>
                    <a:pt x="8111490" y="0"/>
                  </a:moveTo>
                  <a:lnTo>
                    <a:pt x="114300" y="0"/>
                  </a:lnTo>
                  <a:lnTo>
                    <a:pt x="107950" y="1269"/>
                  </a:lnTo>
                  <a:lnTo>
                    <a:pt x="8117840" y="1269"/>
                  </a:lnTo>
                  <a:lnTo>
                    <a:pt x="8111490" y="0"/>
                  </a:lnTo>
                  <a:close/>
                </a:path>
              </a:pathLst>
            </a:custGeom>
            <a:solidFill>
              <a:srgbClr val="009900"/>
            </a:solidFill>
          </p:spPr>
          <p:txBody>
            <a:bodyPr wrap="square" lIns="0" tIns="0" rIns="0" bIns="0" rtlCol="0"/>
            <a:lstStyle/>
            <a:p/>
          </p:txBody>
        </p:sp>
        <p:sp>
          <p:nvSpPr>
            <p:cNvPr id="5" name="object 5"/>
            <p:cNvSpPr/>
            <p:nvPr/>
          </p:nvSpPr>
          <p:spPr>
            <a:xfrm>
              <a:off x="405129" y="129539"/>
              <a:ext cx="8224520" cy="721360"/>
            </a:xfrm>
            <a:custGeom>
              <a:avLst/>
              <a:gdLst/>
              <a:ahLst/>
              <a:cxnLst/>
              <a:rect l="l" t="t" r="r" b="b"/>
              <a:pathLst>
                <a:path w="8224520" h="721360">
                  <a:moveTo>
                    <a:pt x="0" y="120650"/>
                  </a:moveTo>
                  <a:lnTo>
                    <a:pt x="0" y="114300"/>
                  </a:lnTo>
                  <a:lnTo>
                    <a:pt x="1270" y="107950"/>
                  </a:lnTo>
                  <a:lnTo>
                    <a:pt x="2540" y="101600"/>
                  </a:lnTo>
                  <a:lnTo>
                    <a:pt x="2540" y="95250"/>
                  </a:lnTo>
                  <a:lnTo>
                    <a:pt x="5079" y="88900"/>
                  </a:lnTo>
                  <a:lnTo>
                    <a:pt x="6350" y="83819"/>
                  </a:lnTo>
                  <a:lnTo>
                    <a:pt x="8890" y="77469"/>
                  </a:lnTo>
                  <a:lnTo>
                    <a:pt x="11429" y="71119"/>
                  </a:lnTo>
                  <a:lnTo>
                    <a:pt x="13970" y="66039"/>
                  </a:lnTo>
                  <a:lnTo>
                    <a:pt x="16510" y="59689"/>
                  </a:lnTo>
                  <a:lnTo>
                    <a:pt x="20320" y="54609"/>
                  </a:lnTo>
                  <a:lnTo>
                    <a:pt x="24129" y="49529"/>
                  </a:lnTo>
                  <a:lnTo>
                    <a:pt x="26670" y="44450"/>
                  </a:lnTo>
                  <a:lnTo>
                    <a:pt x="31750" y="40639"/>
                  </a:lnTo>
                  <a:lnTo>
                    <a:pt x="35560" y="35559"/>
                  </a:lnTo>
                  <a:lnTo>
                    <a:pt x="40640" y="31750"/>
                  </a:lnTo>
                  <a:lnTo>
                    <a:pt x="44450" y="26669"/>
                  </a:lnTo>
                  <a:lnTo>
                    <a:pt x="49529" y="22859"/>
                  </a:lnTo>
                  <a:lnTo>
                    <a:pt x="55879" y="20319"/>
                  </a:lnTo>
                  <a:lnTo>
                    <a:pt x="60960" y="16509"/>
                  </a:lnTo>
                  <a:lnTo>
                    <a:pt x="66040" y="13969"/>
                  </a:lnTo>
                  <a:lnTo>
                    <a:pt x="72390" y="11429"/>
                  </a:lnTo>
                  <a:lnTo>
                    <a:pt x="77470" y="8889"/>
                  </a:lnTo>
                  <a:lnTo>
                    <a:pt x="83820" y="6350"/>
                  </a:lnTo>
                  <a:lnTo>
                    <a:pt x="88900" y="3809"/>
                  </a:lnTo>
                  <a:lnTo>
                    <a:pt x="95250" y="2539"/>
                  </a:lnTo>
                  <a:lnTo>
                    <a:pt x="101600" y="1269"/>
                  </a:lnTo>
                  <a:lnTo>
                    <a:pt x="107950" y="1269"/>
                  </a:lnTo>
                  <a:lnTo>
                    <a:pt x="114300" y="0"/>
                  </a:lnTo>
                  <a:lnTo>
                    <a:pt x="120650" y="0"/>
                  </a:lnTo>
                  <a:lnTo>
                    <a:pt x="8105140" y="0"/>
                  </a:lnTo>
                  <a:lnTo>
                    <a:pt x="8111490" y="0"/>
                  </a:lnTo>
                  <a:lnTo>
                    <a:pt x="8117840" y="1269"/>
                  </a:lnTo>
                  <a:lnTo>
                    <a:pt x="8124190" y="1269"/>
                  </a:lnTo>
                  <a:lnTo>
                    <a:pt x="8129270" y="2539"/>
                  </a:lnTo>
                  <a:lnTo>
                    <a:pt x="8135620" y="3809"/>
                  </a:lnTo>
                  <a:lnTo>
                    <a:pt x="8141970" y="6350"/>
                  </a:lnTo>
                  <a:lnTo>
                    <a:pt x="8148320" y="8889"/>
                  </a:lnTo>
                  <a:lnTo>
                    <a:pt x="8153400" y="11429"/>
                  </a:lnTo>
                  <a:lnTo>
                    <a:pt x="8159750" y="13969"/>
                  </a:lnTo>
                  <a:lnTo>
                    <a:pt x="8164830" y="16509"/>
                  </a:lnTo>
                  <a:lnTo>
                    <a:pt x="8169910" y="20319"/>
                  </a:lnTo>
                  <a:lnTo>
                    <a:pt x="8174990" y="22859"/>
                  </a:lnTo>
                  <a:lnTo>
                    <a:pt x="8180070" y="26669"/>
                  </a:lnTo>
                  <a:lnTo>
                    <a:pt x="8185150" y="31750"/>
                  </a:lnTo>
                  <a:lnTo>
                    <a:pt x="8188960" y="35559"/>
                  </a:lnTo>
                  <a:lnTo>
                    <a:pt x="8208010" y="60959"/>
                  </a:lnTo>
                  <a:lnTo>
                    <a:pt x="8211820" y="66039"/>
                  </a:lnTo>
                  <a:lnTo>
                    <a:pt x="8214360" y="71119"/>
                  </a:lnTo>
                  <a:lnTo>
                    <a:pt x="8216900" y="77469"/>
                  </a:lnTo>
                  <a:lnTo>
                    <a:pt x="8219440" y="83819"/>
                  </a:lnTo>
                  <a:lnTo>
                    <a:pt x="8220710" y="88900"/>
                  </a:lnTo>
                  <a:lnTo>
                    <a:pt x="8221980" y="95250"/>
                  </a:lnTo>
                  <a:lnTo>
                    <a:pt x="8223250" y="101600"/>
                  </a:lnTo>
                  <a:lnTo>
                    <a:pt x="8224520" y="107950"/>
                  </a:lnTo>
                  <a:lnTo>
                    <a:pt x="8224520" y="114300"/>
                  </a:lnTo>
                  <a:lnTo>
                    <a:pt x="8224520" y="120650"/>
                  </a:lnTo>
                  <a:lnTo>
                    <a:pt x="8224520" y="600709"/>
                  </a:lnTo>
                  <a:lnTo>
                    <a:pt x="8224520" y="607059"/>
                  </a:lnTo>
                  <a:lnTo>
                    <a:pt x="8224520" y="613409"/>
                  </a:lnTo>
                  <a:lnTo>
                    <a:pt x="8223250" y="619759"/>
                  </a:lnTo>
                  <a:lnTo>
                    <a:pt x="8221980" y="624839"/>
                  </a:lnTo>
                  <a:lnTo>
                    <a:pt x="8220710" y="631189"/>
                  </a:lnTo>
                  <a:lnTo>
                    <a:pt x="8219440" y="637539"/>
                  </a:lnTo>
                  <a:lnTo>
                    <a:pt x="8216900" y="643889"/>
                  </a:lnTo>
                  <a:lnTo>
                    <a:pt x="8214360" y="648969"/>
                  </a:lnTo>
                  <a:lnTo>
                    <a:pt x="8211820" y="655319"/>
                  </a:lnTo>
                  <a:lnTo>
                    <a:pt x="8209280" y="660399"/>
                  </a:lnTo>
                  <a:lnTo>
                    <a:pt x="8205470" y="665479"/>
                  </a:lnTo>
                  <a:lnTo>
                    <a:pt x="8201660" y="670559"/>
                  </a:lnTo>
                  <a:lnTo>
                    <a:pt x="8197850" y="675639"/>
                  </a:lnTo>
                  <a:lnTo>
                    <a:pt x="8194040" y="680719"/>
                  </a:lnTo>
                  <a:lnTo>
                    <a:pt x="8190230" y="684529"/>
                  </a:lnTo>
                  <a:lnTo>
                    <a:pt x="8185150" y="689609"/>
                  </a:lnTo>
                  <a:lnTo>
                    <a:pt x="8180070" y="693419"/>
                  </a:lnTo>
                  <a:lnTo>
                    <a:pt x="8153400" y="709929"/>
                  </a:lnTo>
                  <a:lnTo>
                    <a:pt x="8148320" y="712469"/>
                  </a:lnTo>
                  <a:lnTo>
                    <a:pt x="8141970" y="713739"/>
                  </a:lnTo>
                  <a:lnTo>
                    <a:pt x="8135620" y="716279"/>
                  </a:lnTo>
                  <a:lnTo>
                    <a:pt x="8130540" y="717549"/>
                  </a:lnTo>
                  <a:lnTo>
                    <a:pt x="8124190" y="718819"/>
                  </a:lnTo>
                  <a:lnTo>
                    <a:pt x="8117840" y="720089"/>
                  </a:lnTo>
                  <a:lnTo>
                    <a:pt x="8111490" y="720089"/>
                  </a:lnTo>
                  <a:lnTo>
                    <a:pt x="8105140" y="720089"/>
                  </a:lnTo>
                  <a:lnTo>
                    <a:pt x="120650" y="721359"/>
                  </a:lnTo>
                  <a:lnTo>
                    <a:pt x="120650" y="720089"/>
                  </a:lnTo>
                  <a:lnTo>
                    <a:pt x="114300" y="720089"/>
                  </a:lnTo>
                  <a:lnTo>
                    <a:pt x="107950" y="720089"/>
                  </a:lnTo>
                  <a:lnTo>
                    <a:pt x="101600" y="718819"/>
                  </a:lnTo>
                  <a:lnTo>
                    <a:pt x="95250" y="717549"/>
                  </a:lnTo>
                  <a:lnTo>
                    <a:pt x="88900" y="716279"/>
                  </a:lnTo>
                  <a:lnTo>
                    <a:pt x="83820" y="715009"/>
                  </a:lnTo>
                  <a:lnTo>
                    <a:pt x="77470" y="712469"/>
                  </a:lnTo>
                  <a:lnTo>
                    <a:pt x="72390" y="709929"/>
                  </a:lnTo>
                  <a:lnTo>
                    <a:pt x="66040" y="707389"/>
                  </a:lnTo>
                  <a:lnTo>
                    <a:pt x="60960" y="704849"/>
                  </a:lnTo>
                  <a:lnTo>
                    <a:pt x="55879" y="701039"/>
                  </a:lnTo>
                  <a:lnTo>
                    <a:pt x="50800" y="697229"/>
                  </a:lnTo>
                  <a:lnTo>
                    <a:pt x="45720" y="693419"/>
                  </a:lnTo>
                  <a:lnTo>
                    <a:pt x="40640" y="689609"/>
                  </a:lnTo>
                  <a:lnTo>
                    <a:pt x="35560" y="685799"/>
                  </a:lnTo>
                  <a:lnTo>
                    <a:pt x="31750" y="680719"/>
                  </a:lnTo>
                  <a:lnTo>
                    <a:pt x="27940" y="675639"/>
                  </a:lnTo>
                  <a:lnTo>
                    <a:pt x="24129" y="670559"/>
                  </a:lnTo>
                  <a:lnTo>
                    <a:pt x="20320" y="665479"/>
                  </a:lnTo>
                  <a:lnTo>
                    <a:pt x="16510" y="660399"/>
                  </a:lnTo>
                  <a:lnTo>
                    <a:pt x="13970" y="655319"/>
                  </a:lnTo>
                  <a:lnTo>
                    <a:pt x="11429" y="648969"/>
                  </a:lnTo>
                  <a:lnTo>
                    <a:pt x="8890" y="643889"/>
                  </a:lnTo>
                  <a:lnTo>
                    <a:pt x="6350" y="637539"/>
                  </a:lnTo>
                  <a:lnTo>
                    <a:pt x="5079" y="632459"/>
                  </a:lnTo>
                  <a:lnTo>
                    <a:pt x="2540" y="626109"/>
                  </a:lnTo>
                  <a:lnTo>
                    <a:pt x="2540" y="619759"/>
                  </a:lnTo>
                  <a:lnTo>
                    <a:pt x="1270" y="613409"/>
                  </a:lnTo>
                  <a:lnTo>
                    <a:pt x="1270" y="607059"/>
                  </a:lnTo>
                  <a:lnTo>
                    <a:pt x="0" y="600709"/>
                  </a:lnTo>
                  <a:lnTo>
                    <a:pt x="0" y="120650"/>
                  </a:lnTo>
                  <a:close/>
                </a:path>
              </a:pathLst>
            </a:custGeom>
            <a:ln w="25518">
              <a:solidFill>
                <a:srgbClr val="FFFFFF"/>
              </a:solidFill>
            </a:ln>
          </p:spPr>
          <p:txBody>
            <a:bodyPr wrap="square" lIns="0" tIns="0" rIns="0" bIns="0" rtlCol="0"/>
            <a:lstStyle/>
            <a:p/>
          </p:txBody>
        </p:sp>
        <p:sp>
          <p:nvSpPr>
            <p:cNvPr id="6" name="object 6"/>
            <p:cNvSpPr/>
            <p:nvPr/>
          </p:nvSpPr>
          <p:spPr>
            <a:xfrm>
              <a:off x="392366" y="116788"/>
              <a:ext cx="8250555" cy="747395"/>
            </a:xfrm>
            <a:custGeom>
              <a:avLst/>
              <a:gdLst/>
              <a:ahLst/>
              <a:cxnLst/>
              <a:rect l="l" t="t" r="r" b="b"/>
              <a:pathLst>
                <a:path w="8250555" h="74739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747394">
                  <a:moveTo>
                    <a:pt x="8250034" y="734110"/>
                  </a:moveTo>
                  <a:lnTo>
                    <a:pt x="8246300" y="725093"/>
                  </a:lnTo>
                  <a:lnTo>
                    <a:pt x="8237283" y="721360"/>
                  </a:lnTo>
                  <a:lnTo>
                    <a:pt x="8228254" y="725093"/>
                  </a:lnTo>
                  <a:lnTo>
                    <a:pt x="8224520" y="734110"/>
                  </a:lnTo>
                  <a:lnTo>
                    <a:pt x="8228254" y="743140"/>
                  </a:lnTo>
                  <a:lnTo>
                    <a:pt x="8237283" y="746874"/>
                  </a:lnTo>
                  <a:lnTo>
                    <a:pt x="8246300" y="743140"/>
                  </a:lnTo>
                  <a:lnTo>
                    <a:pt x="8250034" y="7341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264160" rIns="0" bIns="0" rtlCol="0">
            <a:spAutoFit/>
          </a:bodyPr>
          <a:lstStyle/>
          <a:p>
            <a:pPr marL="190500">
              <a:lnSpc>
                <a:spcPct val="100000"/>
              </a:lnSpc>
              <a:spcBef>
                <a:spcPts val="100"/>
              </a:spcBef>
            </a:pPr>
            <a:r>
              <a:rPr b="0" i="1" u="none" dirty="0">
                <a:solidFill>
                  <a:srgbClr val="FFFFFF"/>
                </a:solidFill>
                <a:latin typeface="Calibri" panose="020F0502020204030204"/>
                <a:cs typeface="Calibri" panose="020F0502020204030204"/>
              </a:rPr>
              <a:t>στ)</a:t>
            </a:r>
            <a:r>
              <a:rPr b="0" i="1" u="none" spc="-7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Γενικά</a:t>
            </a:r>
            <a:r>
              <a:rPr b="0" i="1" u="none" spc="-6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περί</a:t>
            </a:r>
            <a:r>
              <a:rPr b="0" i="1" u="none" spc="-60" dirty="0">
                <a:solidFill>
                  <a:srgbClr val="FFFFFF"/>
                </a:solidFill>
                <a:latin typeface="Calibri" panose="020F0502020204030204"/>
                <a:cs typeface="Calibri" panose="020F0502020204030204"/>
              </a:rPr>
              <a:t> </a:t>
            </a:r>
            <a:r>
              <a:rPr b="0" i="1" u="none" dirty="0">
                <a:solidFill>
                  <a:srgbClr val="FFFFFF"/>
                </a:solidFill>
                <a:latin typeface="Calibri" panose="020F0502020204030204"/>
                <a:cs typeface="Calibri" panose="020F0502020204030204"/>
              </a:rPr>
              <a:t>μεταβλητού</a:t>
            </a:r>
            <a:r>
              <a:rPr b="0" i="1" u="none" spc="-60" dirty="0">
                <a:solidFill>
                  <a:srgbClr val="FFFFFF"/>
                </a:solidFill>
                <a:latin typeface="Calibri" panose="020F0502020204030204"/>
                <a:cs typeface="Calibri" panose="020F0502020204030204"/>
              </a:rPr>
              <a:t> </a:t>
            </a:r>
            <a:r>
              <a:rPr b="0" i="1" u="none" spc="-10" dirty="0">
                <a:solidFill>
                  <a:srgbClr val="FFFFFF"/>
                </a:solidFill>
                <a:latin typeface="Calibri" panose="020F0502020204030204"/>
                <a:cs typeface="Calibri" panose="020F0502020204030204"/>
              </a:rPr>
              <a:t>χρονισμού</a:t>
            </a:r>
            <a:endParaRPr b="0" i="1" u="none" spc="-10" dirty="0">
              <a:solidFill>
                <a:srgbClr val="FFFFFF"/>
              </a:solidFill>
              <a:latin typeface="Calibri" panose="020F0502020204030204"/>
              <a:cs typeface="Calibri" panose="020F0502020204030204"/>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249679"/>
            <a:ext cx="8509000" cy="4475584"/>
          </a:xfrm>
          <a:prstGeom prst="rect">
            <a:avLst/>
          </a:prstGeom>
        </p:spPr>
        <p:txBody>
          <a:bodyPr vert="horz" wrap="square" lIns="0" tIns="12700" rIns="0" bIns="0" rtlCol="0">
            <a:spAutoFit/>
          </a:bodyPr>
          <a:lstStyle/>
          <a:p>
            <a:pPr marL="12700" marR="80010">
              <a:lnSpc>
                <a:spcPct val="100000"/>
              </a:lnSpc>
              <a:spcBef>
                <a:spcPts val="100"/>
              </a:spcBef>
            </a:pPr>
            <a:r>
              <a:rPr sz="2400" b="1" dirty="0">
                <a:latin typeface="Arial" panose="020B0604020202020204"/>
                <a:cs typeface="Arial" panose="020B0604020202020204"/>
              </a:rPr>
              <a:t>Ο</a:t>
            </a:r>
            <a:r>
              <a:rPr sz="2400" b="1" spc="-40" dirty="0">
                <a:latin typeface="Arial" panose="020B0604020202020204"/>
                <a:cs typeface="Arial" panose="020B0604020202020204"/>
              </a:rPr>
              <a:t> </a:t>
            </a:r>
            <a:r>
              <a:rPr sz="2400" b="1" i="1" dirty="0">
                <a:solidFill>
                  <a:srgbClr val="0000CC"/>
                </a:solidFill>
                <a:latin typeface="Arial" panose="020B0604020202020204"/>
                <a:cs typeface="Arial" panose="020B0604020202020204"/>
              </a:rPr>
              <a:t>ΕΓΧΥΤΗΡAΣ</a:t>
            </a:r>
            <a:r>
              <a:rPr sz="2400" b="1" i="1" spc="-40" dirty="0">
                <a:solidFill>
                  <a:srgbClr val="0000CC"/>
                </a:solidFill>
                <a:latin typeface="Arial" panose="020B0604020202020204"/>
                <a:cs typeface="Arial" panose="020B0604020202020204"/>
              </a:rPr>
              <a:t> </a:t>
            </a:r>
            <a:r>
              <a:rPr sz="2400" b="1" dirty="0">
                <a:latin typeface="Arial" panose="020B0604020202020204"/>
                <a:cs typeface="Arial" panose="020B0604020202020204"/>
              </a:rPr>
              <a:t>(ΜΠΕΚ)</a:t>
            </a:r>
            <a:r>
              <a:rPr sz="2400" b="1" spc="-35" dirty="0">
                <a:latin typeface="Arial" panose="020B0604020202020204"/>
                <a:cs typeface="Arial" panose="020B0604020202020204"/>
              </a:rPr>
              <a:t> </a:t>
            </a:r>
            <a:r>
              <a:rPr sz="2400" b="1" dirty="0">
                <a:latin typeface="Arial" panose="020B0604020202020204"/>
                <a:cs typeface="Arial" panose="020B0604020202020204"/>
              </a:rPr>
              <a:t>ΕΙΝΑΙ</a:t>
            </a:r>
            <a:r>
              <a:rPr sz="2400" b="1" spc="-40" dirty="0">
                <a:latin typeface="Arial" panose="020B0604020202020204"/>
                <a:cs typeface="Arial" panose="020B0604020202020204"/>
              </a:rPr>
              <a:t> </a:t>
            </a:r>
            <a:r>
              <a:rPr sz="2400" b="1" dirty="0">
                <a:latin typeface="Arial" panose="020B0604020202020204"/>
                <a:cs typeface="Arial" panose="020B0604020202020204"/>
              </a:rPr>
              <a:t>ΤΟ</a:t>
            </a:r>
            <a:r>
              <a:rPr sz="2400" b="1" spc="-45" dirty="0">
                <a:latin typeface="Arial" panose="020B0604020202020204"/>
                <a:cs typeface="Arial" panose="020B0604020202020204"/>
              </a:rPr>
              <a:t> </a:t>
            </a:r>
            <a:r>
              <a:rPr sz="2400" b="1" spc="-10" dirty="0">
                <a:latin typeface="Arial" panose="020B0604020202020204"/>
                <a:cs typeface="Arial" panose="020B0604020202020204"/>
              </a:rPr>
              <a:t>ΤΕΛΕΥΤΑΙΟ</a:t>
            </a:r>
            <a:r>
              <a:rPr sz="2400" b="1" spc="-35" dirty="0">
                <a:latin typeface="Arial" panose="020B0604020202020204"/>
                <a:cs typeface="Arial" panose="020B0604020202020204"/>
              </a:rPr>
              <a:t> </a:t>
            </a:r>
            <a:r>
              <a:rPr sz="2400" b="1" dirty="0">
                <a:latin typeface="Arial" panose="020B0604020202020204"/>
                <a:cs typeface="Arial" panose="020B0604020202020204"/>
              </a:rPr>
              <a:t>ΤΜΗΜΑ</a:t>
            </a:r>
            <a:r>
              <a:rPr sz="2400" b="1" spc="-45" dirty="0">
                <a:latin typeface="Arial" panose="020B0604020202020204"/>
                <a:cs typeface="Arial" panose="020B0604020202020204"/>
              </a:rPr>
              <a:t> </a:t>
            </a:r>
            <a:r>
              <a:rPr sz="2400" b="1" spc="-35" dirty="0">
                <a:latin typeface="Arial" panose="020B0604020202020204"/>
                <a:cs typeface="Arial" panose="020B0604020202020204"/>
              </a:rPr>
              <a:t>ΤΟΥ </a:t>
            </a:r>
            <a:r>
              <a:rPr sz="2400" b="1" spc="-20">
                <a:latin typeface="Arial" panose="020B0604020202020204"/>
                <a:cs typeface="Arial" panose="020B0604020202020204"/>
              </a:rPr>
              <a:t>ΣΥΣΤΗΜΑΤΟΣ</a:t>
            </a:r>
            <a:r>
              <a:rPr sz="2400" b="1" spc="-50">
                <a:latin typeface="Arial" panose="020B0604020202020204"/>
                <a:cs typeface="Arial" panose="020B0604020202020204"/>
              </a:rPr>
              <a:t> </a:t>
            </a:r>
            <a:r>
              <a:rPr sz="2400" b="1" smtClean="0">
                <a:latin typeface="Arial" panose="020B0604020202020204"/>
                <a:cs typeface="Arial" panose="020B0604020202020204"/>
              </a:rPr>
              <a:t>ΕΓΧΥΣ</a:t>
            </a:r>
            <a:r>
              <a:rPr lang="el-GR" sz="2400" b="1" dirty="0" smtClean="0">
                <a:latin typeface="Arial" panose="020B0604020202020204"/>
                <a:cs typeface="Arial" panose="020B0604020202020204"/>
              </a:rPr>
              <a:t>Η</a:t>
            </a:r>
            <a:r>
              <a:rPr sz="2400" b="1" smtClean="0">
                <a:latin typeface="Arial" panose="020B0604020202020204"/>
                <a:cs typeface="Arial" panose="020B0604020202020204"/>
              </a:rPr>
              <a:t>Σ</a:t>
            </a:r>
            <a:r>
              <a:rPr sz="2400" b="1" spc="-45" smtClean="0">
                <a:latin typeface="Arial" panose="020B0604020202020204"/>
                <a:cs typeface="Arial" panose="020B0604020202020204"/>
              </a:rPr>
              <a:t> </a:t>
            </a:r>
            <a:r>
              <a:rPr lang="el-GR" sz="2400" b="1" spc="-45" dirty="0" smtClean="0">
                <a:latin typeface="Arial" panose="020B0604020202020204"/>
                <a:cs typeface="Arial" panose="020B0604020202020204"/>
              </a:rPr>
              <a:t> </a:t>
            </a:r>
            <a:r>
              <a:rPr sz="2400" b="1" smtClean="0">
                <a:latin typeface="Arial" panose="020B0604020202020204"/>
                <a:cs typeface="Arial" panose="020B0604020202020204"/>
              </a:rPr>
              <a:t>ΚΑΙ</a:t>
            </a:r>
            <a:r>
              <a:rPr sz="2400" b="1" spc="-45" smtClean="0">
                <a:latin typeface="Arial" panose="020B0604020202020204"/>
                <a:cs typeface="Arial" panose="020B0604020202020204"/>
              </a:rPr>
              <a:t> </a:t>
            </a:r>
            <a:r>
              <a:rPr sz="2400" b="1" dirty="0">
                <a:latin typeface="Arial" panose="020B0604020202020204"/>
                <a:cs typeface="Arial" panose="020B0604020202020204"/>
              </a:rPr>
              <a:t>ΕΙΝΑΙ</a:t>
            </a:r>
            <a:r>
              <a:rPr sz="2400" b="1" spc="-40" dirty="0">
                <a:latin typeface="Arial" panose="020B0604020202020204"/>
                <a:cs typeface="Arial" panose="020B0604020202020204"/>
              </a:rPr>
              <a:t> </a:t>
            </a:r>
            <a:r>
              <a:rPr sz="2400" b="1" spc="-10" dirty="0">
                <a:latin typeface="Arial" panose="020B0604020202020204"/>
                <a:cs typeface="Arial" panose="020B0604020202020204"/>
              </a:rPr>
              <a:t>ΤΟΠΟΘΕΤΗΜΕΝΟΙ </a:t>
            </a:r>
            <a:r>
              <a:rPr sz="2400" b="1" dirty="0">
                <a:latin typeface="Arial" panose="020B0604020202020204"/>
                <a:cs typeface="Arial" panose="020B0604020202020204"/>
              </a:rPr>
              <a:t>ΠΑΝΩ</a:t>
            </a:r>
            <a:r>
              <a:rPr sz="2400" b="1" spc="-50" dirty="0">
                <a:latin typeface="Arial" panose="020B0604020202020204"/>
                <a:cs typeface="Arial" panose="020B0604020202020204"/>
              </a:rPr>
              <a:t> </a:t>
            </a:r>
            <a:r>
              <a:rPr sz="2400" b="1" dirty="0">
                <a:latin typeface="Arial" panose="020B0604020202020204"/>
                <a:cs typeface="Arial" panose="020B0604020202020204"/>
              </a:rPr>
              <a:t>ΣΤΟ</a:t>
            </a:r>
            <a:r>
              <a:rPr sz="2400" b="1" spc="-35" dirty="0">
                <a:latin typeface="Arial" panose="020B0604020202020204"/>
                <a:cs typeface="Arial" panose="020B0604020202020204"/>
              </a:rPr>
              <a:t> </a:t>
            </a:r>
            <a:r>
              <a:rPr sz="2400" b="1" dirty="0">
                <a:latin typeface="Arial" panose="020B0604020202020204"/>
                <a:cs typeface="Arial" panose="020B0604020202020204"/>
              </a:rPr>
              <a:t>ΠΩΜΑ</a:t>
            </a:r>
            <a:r>
              <a:rPr sz="2400" b="1" spc="-40" dirty="0">
                <a:latin typeface="Arial" panose="020B0604020202020204"/>
                <a:cs typeface="Arial" panose="020B0604020202020204"/>
              </a:rPr>
              <a:t> </a:t>
            </a:r>
            <a:r>
              <a:rPr sz="2400" b="1" dirty="0">
                <a:latin typeface="Arial" panose="020B0604020202020204"/>
                <a:cs typeface="Arial" panose="020B0604020202020204"/>
              </a:rPr>
              <a:t>(ΚΑΠΑΚΙ)</a:t>
            </a:r>
            <a:r>
              <a:rPr sz="2400" b="1" spc="-30" dirty="0">
                <a:latin typeface="Arial" panose="020B0604020202020204"/>
                <a:cs typeface="Arial" panose="020B0604020202020204"/>
              </a:rPr>
              <a:t> </a:t>
            </a:r>
            <a:r>
              <a:rPr sz="2400" b="1" dirty="0">
                <a:latin typeface="Arial" panose="020B0604020202020204"/>
                <a:cs typeface="Arial" panose="020B0604020202020204"/>
              </a:rPr>
              <a:t>ΤΩΝ</a:t>
            </a:r>
            <a:r>
              <a:rPr sz="2400" b="1" spc="-35" dirty="0">
                <a:latin typeface="Arial" panose="020B0604020202020204"/>
                <a:cs typeface="Arial" panose="020B0604020202020204"/>
              </a:rPr>
              <a:t> </a:t>
            </a:r>
            <a:r>
              <a:rPr sz="2400" b="1" spc="-10" dirty="0">
                <a:latin typeface="Arial" panose="020B0604020202020204"/>
                <a:cs typeface="Arial" panose="020B0604020202020204"/>
              </a:rPr>
              <a:t>ΚΥΛΙΝΔΡΩΝ.</a:t>
            </a:r>
            <a:endParaRPr sz="2400">
              <a:latin typeface="Arial" panose="020B0604020202020204"/>
              <a:cs typeface="Arial" panose="020B0604020202020204"/>
            </a:endParaRPr>
          </a:p>
          <a:p>
            <a:pPr>
              <a:lnSpc>
                <a:spcPct val="100000"/>
              </a:lnSpc>
              <a:spcBef>
                <a:spcPts val="5"/>
              </a:spcBef>
            </a:pPr>
            <a:endParaRPr sz="2500">
              <a:latin typeface="Arial" panose="020B0604020202020204"/>
              <a:cs typeface="Arial" panose="020B0604020202020204"/>
            </a:endParaRPr>
          </a:p>
          <a:p>
            <a:pPr marL="12700" marR="48895">
              <a:lnSpc>
                <a:spcPct val="100000"/>
              </a:lnSpc>
            </a:pPr>
            <a:r>
              <a:rPr sz="2400" b="1" dirty="0">
                <a:latin typeface="Arial" panose="020B0604020202020204"/>
                <a:cs typeface="Arial" panose="020B0604020202020204"/>
              </a:rPr>
              <a:t>Ο</a:t>
            </a:r>
            <a:r>
              <a:rPr sz="2400" b="1" spc="-45" dirty="0">
                <a:latin typeface="Arial" panose="020B0604020202020204"/>
                <a:cs typeface="Arial" panose="020B0604020202020204"/>
              </a:rPr>
              <a:t> </a:t>
            </a:r>
            <a:r>
              <a:rPr sz="2400" b="1" dirty="0">
                <a:latin typeface="Arial" panose="020B0604020202020204"/>
                <a:cs typeface="Arial" panose="020B0604020202020204"/>
              </a:rPr>
              <a:t>ΚΥΡΙΟΣ</a:t>
            </a:r>
            <a:r>
              <a:rPr sz="2400" b="1" spc="-45" dirty="0">
                <a:latin typeface="Arial" panose="020B0604020202020204"/>
                <a:cs typeface="Arial" panose="020B0604020202020204"/>
              </a:rPr>
              <a:t> </a:t>
            </a:r>
            <a:r>
              <a:rPr sz="2400" b="1" dirty="0">
                <a:latin typeface="Arial" panose="020B0604020202020204"/>
                <a:cs typeface="Arial" panose="020B0604020202020204"/>
              </a:rPr>
              <a:t>ΣΚΟΠΟΣ</a:t>
            </a:r>
            <a:r>
              <a:rPr sz="2400" b="1" spc="-40" dirty="0">
                <a:latin typeface="Arial" panose="020B0604020202020204"/>
                <a:cs typeface="Arial" panose="020B0604020202020204"/>
              </a:rPr>
              <a:t> </a:t>
            </a:r>
            <a:r>
              <a:rPr sz="2400" b="1" dirty="0">
                <a:latin typeface="Arial" panose="020B0604020202020204"/>
                <a:cs typeface="Arial" panose="020B0604020202020204"/>
              </a:rPr>
              <a:t>ΤΟΥΣ</a:t>
            </a:r>
            <a:r>
              <a:rPr sz="2400" b="1" spc="-40" dirty="0">
                <a:latin typeface="Arial" panose="020B0604020202020204"/>
                <a:cs typeface="Arial" panose="020B0604020202020204"/>
              </a:rPr>
              <a:t> </a:t>
            </a:r>
            <a:r>
              <a:rPr sz="2400" b="1" dirty="0">
                <a:latin typeface="Arial" panose="020B0604020202020204"/>
                <a:cs typeface="Arial" panose="020B0604020202020204"/>
              </a:rPr>
              <a:t>ΕΙΝΑΙ</a:t>
            </a:r>
            <a:r>
              <a:rPr sz="2400" b="1" spc="-35" dirty="0">
                <a:latin typeface="Arial" panose="020B0604020202020204"/>
                <a:cs typeface="Arial" panose="020B0604020202020204"/>
              </a:rPr>
              <a:t> </a:t>
            </a:r>
            <a:r>
              <a:rPr sz="2400" b="1" dirty="0">
                <a:latin typeface="Arial" panose="020B0604020202020204"/>
                <a:cs typeface="Arial" panose="020B0604020202020204"/>
              </a:rPr>
              <a:t>Η</a:t>
            </a:r>
            <a:r>
              <a:rPr sz="2400" b="1" spc="-125" dirty="0">
                <a:latin typeface="Arial" panose="020B0604020202020204"/>
                <a:cs typeface="Arial" panose="020B0604020202020204"/>
              </a:rPr>
              <a:t> </a:t>
            </a:r>
            <a:r>
              <a:rPr sz="2400" b="1" dirty="0">
                <a:latin typeface="Arial" panose="020B0604020202020204"/>
                <a:cs typeface="Arial" panose="020B0604020202020204"/>
              </a:rPr>
              <a:t>ΔΙΑΣΠΑΣΗ,</a:t>
            </a:r>
            <a:r>
              <a:rPr sz="2400" b="1" spc="-35" dirty="0">
                <a:latin typeface="Arial" panose="020B0604020202020204"/>
                <a:cs typeface="Arial" panose="020B0604020202020204"/>
              </a:rPr>
              <a:t> </a:t>
            </a:r>
            <a:r>
              <a:rPr sz="2400" b="1" dirty="0">
                <a:latin typeface="Arial" panose="020B0604020202020204"/>
                <a:cs typeface="Arial" panose="020B0604020202020204"/>
              </a:rPr>
              <a:t>Η</a:t>
            </a:r>
            <a:r>
              <a:rPr sz="2400" b="1" spc="-45" dirty="0">
                <a:latin typeface="Arial" panose="020B0604020202020204"/>
                <a:cs typeface="Arial" panose="020B0604020202020204"/>
              </a:rPr>
              <a:t> </a:t>
            </a:r>
            <a:r>
              <a:rPr sz="2400" b="1" spc="-10" dirty="0">
                <a:latin typeface="Arial" panose="020B0604020202020204"/>
                <a:cs typeface="Arial" panose="020B0604020202020204"/>
              </a:rPr>
              <a:t>ΕΓΧΥΣΗ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Ο</a:t>
            </a:r>
            <a:r>
              <a:rPr sz="2400" b="1" spc="-135" dirty="0">
                <a:latin typeface="Arial" panose="020B0604020202020204"/>
                <a:cs typeface="Arial" panose="020B0604020202020204"/>
              </a:rPr>
              <a:t> </a:t>
            </a:r>
            <a:r>
              <a:rPr sz="2400" b="1" dirty="0">
                <a:latin typeface="Arial" panose="020B0604020202020204"/>
                <a:cs typeface="Arial" panose="020B0604020202020204"/>
              </a:rPr>
              <a:t>ΔΙΑΣΚΟΡΠΙΣΜΟΣ</a:t>
            </a:r>
            <a:r>
              <a:rPr sz="2400" b="1" spc="-65" dirty="0">
                <a:latin typeface="Arial" panose="020B0604020202020204"/>
                <a:cs typeface="Arial" panose="020B0604020202020204"/>
              </a:rPr>
              <a:t> </a:t>
            </a:r>
            <a:r>
              <a:rPr sz="2400" b="1" dirty="0">
                <a:latin typeface="Arial" panose="020B0604020202020204"/>
                <a:cs typeface="Arial" panose="020B0604020202020204"/>
              </a:rPr>
              <a:t>ΟΡΙΣΜΕΝΗΣ</a:t>
            </a:r>
            <a:r>
              <a:rPr sz="2400" b="1" spc="-65" dirty="0">
                <a:latin typeface="Arial" panose="020B0604020202020204"/>
                <a:cs typeface="Arial" panose="020B0604020202020204"/>
              </a:rPr>
              <a:t> </a:t>
            </a:r>
            <a:r>
              <a:rPr sz="2400" b="1" spc="-10">
                <a:latin typeface="Arial" panose="020B0604020202020204"/>
                <a:cs typeface="Arial" panose="020B0604020202020204"/>
              </a:rPr>
              <a:t>ΠΟΣΟΤΗΤΑΣ</a:t>
            </a:r>
            <a:r>
              <a:rPr sz="2400" b="1" spc="-60">
                <a:latin typeface="Arial" panose="020B0604020202020204"/>
                <a:cs typeface="Arial" panose="020B0604020202020204"/>
              </a:rPr>
              <a:t> </a:t>
            </a:r>
            <a:endParaRPr lang="el-GR" sz="2400" b="1" spc="-60" dirty="0" smtClean="0">
              <a:latin typeface="Arial" panose="020B0604020202020204"/>
              <a:cs typeface="Arial" panose="020B0604020202020204"/>
            </a:endParaRPr>
          </a:p>
          <a:p>
            <a:pPr marL="12700" marR="48895">
              <a:lnSpc>
                <a:spcPct val="100000"/>
              </a:lnSpc>
            </a:pPr>
            <a:r>
              <a:rPr sz="2400" b="1" spc="-10" smtClean="0">
                <a:latin typeface="Arial" panose="020B0604020202020204"/>
                <a:cs typeface="Arial" panose="020B0604020202020204"/>
              </a:rPr>
              <a:t>ΠΕΤΡΕ</a:t>
            </a:r>
            <a:r>
              <a:rPr sz="2400" b="1" smtClean="0">
                <a:latin typeface="Arial" panose="020B0604020202020204"/>
                <a:cs typeface="Arial" panose="020B0604020202020204"/>
              </a:rPr>
              <a:t>ΛΑΙΟΥ</a:t>
            </a:r>
            <a:r>
              <a:rPr sz="2400" b="1" spc="-65" smtClean="0">
                <a:latin typeface="Arial" panose="020B0604020202020204"/>
                <a:cs typeface="Arial" panose="020B0604020202020204"/>
              </a:rPr>
              <a:t> </a:t>
            </a:r>
            <a:r>
              <a:rPr sz="2400" b="1" dirty="0">
                <a:latin typeface="Arial" panose="020B0604020202020204"/>
                <a:cs typeface="Arial" panose="020B0604020202020204"/>
              </a:rPr>
              <a:t>ΜΕΣΑ</a:t>
            </a:r>
            <a:r>
              <a:rPr sz="2400" b="1" spc="-50" dirty="0">
                <a:latin typeface="Arial" panose="020B0604020202020204"/>
                <a:cs typeface="Arial" panose="020B0604020202020204"/>
              </a:rPr>
              <a:t> </a:t>
            </a:r>
            <a:r>
              <a:rPr sz="2400" b="1" dirty="0">
                <a:latin typeface="Arial" panose="020B0604020202020204"/>
                <a:cs typeface="Arial" panose="020B0604020202020204"/>
              </a:rPr>
              <a:t>ΣΤΟ</a:t>
            </a:r>
            <a:r>
              <a:rPr sz="2400" b="1" spc="-45" dirty="0">
                <a:latin typeface="Arial" panose="020B0604020202020204"/>
                <a:cs typeface="Arial" panose="020B0604020202020204"/>
              </a:rPr>
              <a:t> </a:t>
            </a:r>
            <a:r>
              <a:rPr sz="2400" b="1" dirty="0">
                <a:latin typeface="Arial" panose="020B0604020202020204"/>
                <a:cs typeface="Arial" panose="020B0604020202020204"/>
              </a:rPr>
              <a:t>ΘΕΡΜΟ</a:t>
            </a:r>
            <a:r>
              <a:rPr sz="2400" b="1" spc="-50" dirty="0">
                <a:latin typeface="Arial" panose="020B0604020202020204"/>
                <a:cs typeface="Arial" panose="020B0604020202020204"/>
              </a:rPr>
              <a:t> </a:t>
            </a:r>
            <a:r>
              <a:rPr sz="2400" b="1" dirty="0">
                <a:latin typeface="Arial" panose="020B0604020202020204"/>
                <a:cs typeface="Arial" panose="020B0604020202020204"/>
              </a:rPr>
              <a:t>ΚΑΙ</a:t>
            </a:r>
            <a:r>
              <a:rPr sz="2400" b="1" spc="-35" dirty="0">
                <a:latin typeface="Arial" panose="020B0604020202020204"/>
                <a:cs typeface="Arial" panose="020B0604020202020204"/>
              </a:rPr>
              <a:t> </a:t>
            </a:r>
            <a:r>
              <a:rPr sz="2400" b="1" dirty="0">
                <a:latin typeface="Arial" panose="020B0604020202020204"/>
                <a:cs typeface="Arial" panose="020B0604020202020204"/>
              </a:rPr>
              <a:t>ΠΥΚΝΟ</a:t>
            </a:r>
            <a:r>
              <a:rPr sz="2400" b="1" spc="-130" dirty="0">
                <a:latin typeface="Arial" panose="020B0604020202020204"/>
                <a:cs typeface="Arial" panose="020B0604020202020204"/>
              </a:rPr>
              <a:t> </a:t>
            </a:r>
            <a:r>
              <a:rPr sz="2400" b="1" spc="-20" dirty="0">
                <a:latin typeface="Arial" panose="020B0604020202020204"/>
                <a:cs typeface="Arial" panose="020B0604020202020204"/>
              </a:rPr>
              <a:t>ΑΕΡΑ</a:t>
            </a:r>
            <a:r>
              <a:rPr sz="2400" b="1" spc="-60" dirty="0">
                <a:latin typeface="Arial" panose="020B0604020202020204"/>
                <a:cs typeface="Arial" panose="020B0604020202020204"/>
              </a:rPr>
              <a:t> </a:t>
            </a:r>
            <a:r>
              <a:rPr sz="2400" b="1">
                <a:latin typeface="Arial" panose="020B0604020202020204"/>
                <a:cs typeface="Arial" panose="020B0604020202020204"/>
              </a:rPr>
              <a:t>ΤΩΝ</a:t>
            </a:r>
            <a:r>
              <a:rPr sz="2400" b="1" spc="-50">
                <a:latin typeface="Arial" panose="020B0604020202020204"/>
                <a:cs typeface="Arial" panose="020B0604020202020204"/>
              </a:rPr>
              <a:t> </a:t>
            </a:r>
            <a:r>
              <a:rPr sz="2400" b="1" spc="-10" smtClean="0">
                <a:latin typeface="Arial" panose="020B0604020202020204"/>
                <a:cs typeface="Arial" panose="020B0604020202020204"/>
              </a:rPr>
              <a:t>ΘΑΛΑ</a:t>
            </a:r>
            <a:r>
              <a:rPr sz="2400" b="1" smtClean="0">
                <a:latin typeface="Arial" panose="020B0604020202020204"/>
                <a:cs typeface="Arial" panose="020B0604020202020204"/>
              </a:rPr>
              <a:t>ΜΩΝ</a:t>
            </a:r>
            <a:r>
              <a:rPr sz="2400" b="1" spc="-10" smtClean="0">
                <a:latin typeface="Arial" panose="020B0604020202020204"/>
                <a:cs typeface="Arial" panose="020B0604020202020204"/>
              </a:rPr>
              <a:t> ΚΑΥΣ</a:t>
            </a:r>
            <a:r>
              <a:rPr lang="el-GR" sz="2400" b="1" spc="-10" dirty="0" smtClean="0">
                <a:latin typeface="Arial" panose="020B0604020202020204"/>
                <a:cs typeface="Arial" panose="020B0604020202020204"/>
              </a:rPr>
              <a:t>Η</a:t>
            </a:r>
            <a:r>
              <a:rPr sz="2400" b="1" spc="-10" smtClean="0">
                <a:latin typeface="Arial" panose="020B0604020202020204"/>
                <a:cs typeface="Arial" panose="020B0604020202020204"/>
              </a:rPr>
              <a:t>Σ</a:t>
            </a:r>
            <a:r>
              <a:rPr sz="2400" b="1" spc="-10" dirty="0">
                <a:latin typeface="Arial" panose="020B0604020202020204"/>
                <a:cs typeface="Arial" panose="020B0604020202020204"/>
              </a:rPr>
              <a:t>.</a:t>
            </a:r>
            <a:endParaRPr sz="2400">
              <a:latin typeface="Arial" panose="020B0604020202020204"/>
              <a:cs typeface="Arial" panose="020B0604020202020204"/>
            </a:endParaRPr>
          </a:p>
          <a:p>
            <a:pPr>
              <a:lnSpc>
                <a:spcPct val="100000"/>
              </a:lnSpc>
              <a:spcBef>
                <a:spcPts val="5"/>
              </a:spcBef>
            </a:pPr>
            <a:endParaRPr sz="2500">
              <a:latin typeface="Arial" panose="020B0604020202020204"/>
              <a:cs typeface="Arial" panose="020B0604020202020204"/>
            </a:endParaRPr>
          </a:p>
          <a:p>
            <a:pPr marL="12700" marR="5080">
              <a:lnSpc>
                <a:spcPct val="100000"/>
              </a:lnSpc>
            </a:pPr>
            <a:r>
              <a:rPr sz="2400" b="1" dirty="0">
                <a:latin typeface="Arial" panose="020B0604020202020204"/>
                <a:cs typeface="Arial" panose="020B0604020202020204"/>
              </a:rPr>
              <a:t>ΑΠΟ</a:t>
            </a:r>
            <a:r>
              <a:rPr sz="2400" b="1" spc="-50" dirty="0">
                <a:latin typeface="Arial" panose="020B0604020202020204"/>
                <a:cs typeface="Arial" panose="020B0604020202020204"/>
              </a:rPr>
              <a:t> </a:t>
            </a:r>
            <a:r>
              <a:rPr sz="2400" b="1" dirty="0">
                <a:latin typeface="Arial" panose="020B0604020202020204"/>
                <a:cs typeface="Arial" panose="020B0604020202020204"/>
              </a:rPr>
              <a:t>ΤΗΝ</a:t>
            </a:r>
            <a:r>
              <a:rPr sz="2400" b="1" spc="-60" dirty="0">
                <a:latin typeface="Arial" panose="020B0604020202020204"/>
                <a:cs typeface="Arial" panose="020B0604020202020204"/>
              </a:rPr>
              <a:t> </a:t>
            </a:r>
            <a:r>
              <a:rPr sz="2400" b="1" dirty="0">
                <a:latin typeface="Arial" panose="020B0604020202020204"/>
                <a:cs typeface="Arial" panose="020B0604020202020204"/>
              </a:rPr>
              <a:t>ΣΩΣΤΗ</a:t>
            </a:r>
            <a:r>
              <a:rPr sz="2400" b="1" spc="-125" dirty="0">
                <a:latin typeface="Arial" panose="020B0604020202020204"/>
                <a:cs typeface="Arial" panose="020B0604020202020204"/>
              </a:rPr>
              <a:t> </a:t>
            </a:r>
            <a:r>
              <a:rPr sz="2400" b="1" dirty="0">
                <a:latin typeface="Arial" panose="020B0604020202020204"/>
                <a:cs typeface="Arial" panose="020B0604020202020204"/>
              </a:rPr>
              <a:t>ΛΕΙΤΟΥΡΓΙΑ</a:t>
            </a:r>
            <a:r>
              <a:rPr sz="2400" b="1" spc="-60" dirty="0">
                <a:latin typeface="Arial" panose="020B0604020202020204"/>
                <a:cs typeface="Arial" panose="020B0604020202020204"/>
              </a:rPr>
              <a:t> </a:t>
            </a:r>
            <a:r>
              <a:rPr sz="2400" b="1" dirty="0">
                <a:latin typeface="Arial" panose="020B0604020202020204"/>
                <a:cs typeface="Arial" panose="020B0604020202020204"/>
              </a:rPr>
              <a:t>ΤΟΥΣ</a:t>
            </a:r>
            <a:r>
              <a:rPr sz="2400" b="1" spc="-55" dirty="0">
                <a:latin typeface="Arial" panose="020B0604020202020204"/>
                <a:cs typeface="Arial" panose="020B0604020202020204"/>
              </a:rPr>
              <a:t> </a:t>
            </a:r>
            <a:r>
              <a:rPr sz="2400" b="1" spc="-65" dirty="0">
                <a:latin typeface="Arial" panose="020B0604020202020204"/>
                <a:cs typeface="Arial" panose="020B0604020202020204"/>
              </a:rPr>
              <a:t>ΕΞΑΡΤΑΤΑΙ</a:t>
            </a:r>
            <a:r>
              <a:rPr sz="2400" b="1" spc="-60" dirty="0">
                <a:latin typeface="Arial" panose="020B0604020202020204"/>
                <a:cs typeface="Arial" panose="020B0604020202020204"/>
              </a:rPr>
              <a:t> </a:t>
            </a:r>
            <a:r>
              <a:rPr sz="2400" b="1" dirty="0">
                <a:latin typeface="Arial" panose="020B0604020202020204"/>
                <a:cs typeface="Arial" panose="020B0604020202020204"/>
              </a:rPr>
              <a:t>Η</a:t>
            </a:r>
            <a:r>
              <a:rPr sz="2400" b="1" spc="-55" dirty="0">
                <a:latin typeface="Arial" panose="020B0604020202020204"/>
                <a:cs typeface="Arial" panose="020B0604020202020204"/>
              </a:rPr>
              <a:t> </a:t>
            </a:r>
            <a:r>
              <a:rPr sz="2400" b="1" spc="-10" dirty="0">
                <a:latin typeface="Arial" panose="020B0604020202020204"/>
                <a:cs typeface="Arial" panose="020B0604020202020204"/>
              </a:rPr>
              <a:t>ΟΜΑΛΗ </a:t>
            </a:r>
            <a:r>
              <a:rPr sz="2400" b="1" spc="-25" dirty="0">
                <a:latin typeface="Arial" panose="020B0604020202020204"/>
                <a:cs typeface="Arial" panose="020B0604020202020204"/>
              </a:rPr>
              <a:t>ΚΑΥΣΗ</a:t>
            </a:r>
            <a:r>
              <a:rPr sz="2400" b="1" spc="-90" dirty="0">
                <a:latin typeface="Arial" panose="020B0604020202020204"/>
                <a:cs typeface="Arial" panose="020B0604020202020204"/>
              </a:rPr>
              <a:t> </a:t>
            </a:r>
            <a:r>
              <a:rPr sz="2400" b="1" dirty="0">
                <a:latin typeface="Arial" panose="020B0604020202020204"/>
                <a:cs typeface="Arial" panose="020B0604020202020204"/>
              </a:rPr>
              <a:t>ΤΟΥ</a:t>
            </a:r>
            <a:r>
              <a:rPr sz="2400" b="1" spc="-75" dirty="0">
                <a:latin typeface="Arial" panose="020B0604020202020204"/>
                <a:cs typeface="Arial" panose="020B0604020202020204"/>
              </a:rPr>
              <a:t> </a:t>
            </a:r>
            <a:r>
              <a:rPr sz="2400" b="1" spc="-25" dirty="0">
                <a:latin typeface="Arial" panose="020B0604020202020204"/>
                <a:cs typeface="Arial" panose="020B0604020202020204"/>
              </a:rPr>
              <a:t>ΚΑΥΣΙΜΟΥ</a:t>
            </a:r>
            <a:r>
              <a:rPr sz="2400" b="1" spc="-80" dirty="0">
                <a:latin typeface="Arial" panose="020B0604020202020204"/>
                <a:cs typeface="Arial" panose="020B0604020202020204"/>
              </a:rPr>
              <a:t> </a:t>
            </a:r>
            <a:r>
              <a:rPr sz="2400" b="1" dirty="0">
                <a:latin typeface="Arial" panose="020B0604020202020204"/>
                <a:cs typeface="Arial" panose="020B0604020202020204"/>
              </a:rPr>
              <a:t>ΚΑΙ</a:t>
            </a:r>
            <a:r>
              <a:rPr sz="2400" b="1" spc="-70" dirty="0">
                <a:latin typeface="Arial" panose="020B0604020202020204"/>
                <a:cs typeface="Arial" panose="020B0604020202020204"/>
              </a:rPr>
              <a:t> </a:t>
            </a:r>
            <a:r>
              <a:rPr sz="2400" b="1" dirty="0">
                <a:latin typeface="Arial" panose="020B0604020202020204"/>
                <a:cs typeface="Arial" panose="020B0604020202020204"/>
              </a:rPr>
              <a:t>Η</a:t>
            </a:r>
            <a:r>
              <a:rPr sz="2400" b="1" spc="-145" dirty="0">
                <a:latin typeface="Arial" panose="020B0604020202020204"/>
                <a:cs typeface="Arial" panose="020B0604020202020204"/>
              </a:rPr>
              <a:t> </a:t>
            </a:r>
            <a:r>
              <a:rPr sz="2400" b="1" spc="-10" dirty="0">
                <a:latin typeface="Arial" panose="020B0604020202020204"/>
                <a:cs typeface="Arial" panose="020B0604020202020204"/>
              </a:rPr>
              <a:t>ΑΠΟΔΟΤΙΚΗ</a:t>
            </a:r>
            <a:r>
              <a:rPr sz="2400" b="1" spc="-150" dirty="0">
                <a:latin typeface="Arial" panose="020B0604020202020204"/>
                <a:cs typeface="Arial" panose="020B0604020202020204"/>
              </a:rPr>
              <a:t> </a:t>
            </a:r>
            <a:r>
              <a:rPr sz="2400" b="1" spc="-10" dirty="0">
                <a:latin typeface="Arial" panose="020B0604020202020204"/>
                <a:cs typeface="Arial" panose="020B0604020202020204"/>
              </a:rPr>
              <a:t>ΛΕΙΤΟΥΡΓΙΑ </a:t>
            </a:r>
            <a:r>
              <a:rPr sz="2400" b="1" dirty="0">
                <a:latin typeface="Arial" panose="020B0604020202020204"/>
                <a:cs typeface="Arial" panose="020B0604020202020204"/>
              </a:rPr>
              <a:t>ΤΗΣ</a:t>
            </a:r>
            <a:r>
              <a:rPr sz="2400" b="1" spc="-15" dirty="0">
                <a:latin typeface="Arial" panose="020B0604020202020204"/>
                <a:cs typeface="Arial" panose="020B0604020202020204"/>
              </a:rPr>
              <a:t> </a:t>
            </a:r>
            <a:r>
              <a:rPr sz="2400" b="1" spc="-10" dirty="0">
                <a:latin typeface="Arial" panose="020B0604020202020204"/>
                <a:cs typeface="Arial" panose="020B0604020202020204"/>
              </a:rPr>
              <a:t>ΜΗΧΑΝΗΣ.</a:t>
            </a:r>
            <a:endParaRPr sz="2400">
              <a:latin typeface="Arial" panose="020B0604020202020204"/>
              <a:cs typeface="Arial" panose="020B0604020202020204"/>
            </a:endParaRPr>
          </a:p>
        </p:txBody>
      </p:sp>
      <p:grpSp>
        <p:nvGrpSpPr>
          <p:cNvPr id="3" name="object 3"/>
          <p:cNvGrpSpPr/>
          <p:nvPr/>
        </p:nvGrpSpPr>
        <p:grpSpPr>
          <a:xfrm>
            <a:off x="493970" y="45660"/>
            <a:ext cx="8251825" cy="975994"/>
            <a:chOff x="493970" y="45660"/>
            <a:chExt cx="8251825" cy="975994"/>
          </a:xfrm>
        </p:grpSpPr>
        <p:sp>
          <p:nvSpPr>
            <p:cNvPr id="4" name="object 4"/>
            <p:cNvSpPr/>
            <p:nvPr/>
          </p:nvSpPr>
          <p:spPr>
            <a:xfrm>
              <a:off x="506730" y="58420"/>
              <a:ext cx="8225790" cy="949960"/>
            </a:xfrm>
            <a:custGeom>
              <a:avLst/>
              <a:gdLst/>
              <a:ahLst/>
              <a:cxnLst/>
              <a:rect l="l" t="t" r="r" b="b"/>
              <a:pathLst>
                <a:path w="8225790" h="949960">
                  <a:moveTo>
                    <a:pt x="8075930" y="948689"/>
                  </a:moveTo>
                  <a:lnTo>
                    <a:pt x="149860" y="948689"/>
                  </a:lnTo>
                  <a:lnTo>
                    <a:pt x="158750" y="949959"/>
                  </a:lnTo>
                  <a:lnTo>
                    <a:pt x="8067040" y="949959"/>
                  </a:lnTo>
                  <a:lnTo>
                    <a:pt x="8075930" y="948689"/>
                  </a:lnTo>
                  <a:close/>
                </a:path>
                <a:path w="8225790" h="949960">
                  <a:moveTo>
                    <a:pt x="8083550" y="1270"/>
                  </a:moveTo>
                  <a:lnTo>
                    <a:pt x="142240" y="1270"/>
                  </a:lnTo>
                  <a:lnTo>
                    <a:pt x="133350" y="2539"/>
                  </a:lnTo>
                  <a:lnTo>
                    <a:pt x="125729" y="3809"/>
                  </a:lnTo>
                  <a:lnTo>
                    <a:pt x="118110" y="6350"/>
                  </a:lnTo>
                  <a:lnTo>
                    <a:pt x="109220" y="7620"/>
                  </a:lnTo>
                  <a:lnTo>
                    <a:pt x="101600" y="11429"/>
                  </a:lnTo>
                  <a:lnTo>
                    <a:pt x="93979" y="13970"/>
                  </a:lnTo>
                  <a:lnTo>
                    <a:pt x="86360" y="17779"/>
                  </a:lnTo>
                  <a:lnTo>
                    <a:pt x="80010" y="21589"/>
                  </a:lnTo>
                  <a:lnTo>
                    <a:pt x="72390" y="26670"/>
                  </a:lnTo>
                  <a:lnTo>
                    <a:pt x="66040" y="30479"/>
                  </a:lnTo>
                  <a:lnTo>
                    <a:pt x="59690" y="35559"/>
                  </a:lnTo>
                  <a:lnTo>
                    <a:pt x="53340" y="41909"/>
                  </a:lnTo>
                  <a:lnTo>
                    <a:pt x="46990" y="46989"/>
                  </a:lnTo>
                  <a:lnTo>
                    <a:pt x="40640" y="53339"/>
                  </a:lnTo>
                  <a:lnTo>
                    <a:pt x="30479" y="66039"/>
                  </a:lnTo>
                  <a:lnTo>
                    <a:pt x="26670" y="72389"/>
                  </a:lnTo>
                  <a:lnTo>
                    <a:pt x="21590" y="80009"/>
                  </a:lnTo>
                  <a:lnTo>
                    <a:pt x="17779" y="87629"/>
                  </a:lnTo>
                  <a:lnTo>
                    <a:pt x="13970" y="93979"/>
                  </a:lnTo>
                  <a:lnTo>
                    <a:pt x="11429" y="101600"/>
                  </a:lnTo>
                  <a:lnTo>
                    <a:pt x="7620" y="109220"/>
                  </a:lnTo>
                  <a:lnTo>
                    <a:pt x="6350" y="118109"/>
                  </a:lnTo>
                  <a:lnTo>
                    <a:pt x="3810" y="125729"/>
                  </a:lnTo>
                  <a:lnTo>
                    <a:pt x="2540" y="133350"/>
                  </a:lnTo>
                  <a:lnTo>
                    <a:pt x="1270" y="142239"/>
                  </a:lnTo>
                  <a:lnTo>
                    <a:pt x="1270" y="149859"/>
                  </a:lnTo>
                  <a:lnTo>
                    <a:pt x="0" y="158750"/>
                  </a:lnTo>
                  <a:lnTo>
                    <a:pt x="0" y="792479"/>
                  </a:lnTo>
                  <a:lnTo>
                    <a:pt x="1270" y="800100"/>
                  </a:lnTo>
                  <a:lnTo>
                    <a:pt x="1270" y="808989"/>
                  </a:lnTo>
                  <a:lnTo>
                    <a:pt x="13970" y="855979"/>
                  </a:lnTo>
                  <a:lnTo>
                    <a:pt x="26670" y="877569"/>
                  </a:lnTo>
                  <a:lnTo>
                    <a:pt x="30479" y="885189"/>
                  </a:lnTo>
                  <a:lnTo>
                    <a:pt x="40640" y="897889"/>
                  </a:lnTo>
                  <a:lnTo>
                    <a:pt x="46990" y="902969"/>
                  </a:lnTo>
                  <a:lnTo>
                    <a:pt x="53340" y="909319"/>
                  </a:lnTo>
                  <a:lnTo>
                    <a:pt x="72390" y="924559"/>
                  </a:lnTo>
                  <a:lnTo>
                    <a:pt x="80010" y="928369"/>
                  </a:lnTo>
                  <a:lnTo>
                    <a:pt x="86360" y="932179"/>
                  </a:lnTo>
                  <a:lnTo>
                    <a:pt x="93979" y="935989"/>
                  </a:lnTo>
                  <a:lnTo>
                    <a:pt x="101600" y="938529"/>
                  </a:lnTo>
                  <a:lnTo>
                    <a:pt x="110490" y="942339"/>
                  </a:lnTo>
                  <a:lnTo>
                    <a:pt x="118110" y="943609"/>
                  </a:lnTo>
                  <a:lnTo>
                    <a:pt x="125729" y="946150"/>
                  </a:lnTo>
                  <a:lnTo>
                    <a:pt x="133350" y="947419"/>
                  </a:lnTo>
                  <a:lnTo>
                    <a:pt x="142240" y="948689"/>
                  </a:lnTo>
                  <a:lnTo>
                    <a:pt x="8083550" y="948689"/>
                  </a:lnTo>
                  <a:lnTo>
                    <a:pt x="8092440" y="947419"/>
                  </a:lnTo>
                  <a:lnTo>
                    <a:pt x="8100060" y="946150"/>
                  </a:lnTo>
                  <a:lnTo>
                    <a:pt x="8107680" y="943609"/>
                  </a:lnTo>
                  <a:lnTo>
                    <a:pt x="8116570" y="941069"/>
                  </a:lnTo>
                  <a:lnTo>
                    <a:pt x="8131810" y="935989"/>
                  </a:lnTo>
                  <a:lnTo>
                    <a:pt x="8139430" y="932179"/>
                  </a:lnTo>
                  <a:lnTo>
                    <a:pt x="8145780" y="928369"/>
                  </a:lnTo>
                  <a:lnTo>
                    <a:pt x="8153400" y="924559"/>
                  </a:lnTo>
                  <a:lnTo>
                    <a:pt x="8159750" y="919479"/>
                  </a:lnTo>
                  <a:lnTo>
                    <a:pt x="8167370" y="914400"/>
                  </a:lnTo>
                  <a:lnTo>
                    <a:pt x="8185150" y="896619"/>
                  </a:lnTo>
                  <a:lnTo>
                    <a:pt x="8195310" y="883919"/>
                  </a:lnTo>
                  <a:lnTo>
                    <a:pt x="8199120" y="877569"/>
                  </a:lnTo>
                  <a:lnTo>
                    <a:pt x="8204200" y="869950"/>
                  </a:lnTo>
                  <a:lnTo>
                    <a:pt x="8208010" y="863600"/>
                  </a:lnTo>
                  <a:lnTo>
                    <a:pt x="8211820" y="855979"/>
                  </a:lnTo>
                  <a:lnTo>
                    <a:pt x="8216900" y="840739"/>
                  </a:lnTo>
                  <a:lnTo>
                    <a:pt x="8219440" y="831850"/>
                  </a:lnTo>
                  <a:lnTo>
                    <a:pt x="8221980" y="824229"/>
                  </a:lnTo>
                  <a:lnTo>
                    <a:pt x="8223250" y="816609"/>
                  </a:lnTo>
                  <a:lnTo>
                    <a:pt x="8224520" y="807719"/>
                  </a:lnTo>
                  <a:lnTo>
                    <a:pt x="8224520" y="791209"/>
                  </a:lnTo>
                  <a:lnTo>
                    <a:pt x="8225790" y="791209"/>
                  </a:lnTo>
                  <a:lnTo>
                    <a:pt x="8224520" y="158750"/>
                  </a:lnTo>
                  <a:lnTo>
                    <a:pt x="8224520" y="142239"/>
                  </a:lnTo>
                  <a:lnTo>
                    <a:pt x="8223250" y="133350"/>
                  </a:lnTo>
                  <a:lnTo>
                    <a:pt x="8221980" y="125729"/>
                  </a:lnTo>
                  <a:lnTo>
                    <a:pt x="8219440" y="118109"/>
                  </a:lnTo>
                  <a:lnTo>
                    <a:pt x="8216900" y="109220"/>
                  </a:lnTo>
                  <a:lnTo>
                    <a:pt x="8211820" y="93979"/>
                  </a:lnTo>
                  <a:lnTo>
                    <a:pt x="8208010" y="87629"/>
                  </a:lnTo>
                  <a:lnTo>
                    <a:pt x="8204200" y="80009"/>
                  </a:lnTo>
                  <a:lnTo>
                    <a:pt x="8199120" y="72389"/>
                  </a:lnTo>
                  <a:lnTo>
                    <a:pt x="8195310" y="66039"/>
                  </a:lnTo>
                  <a:lnTo>
                    <a:pt x="8190230" y="59689"/>
                  </a:lnTo>
                  <a:lnTo>
                    <a:pt x="8183880" y="53339"/>
                  </a:lnTo>
                  <a:lnTo>
                    <a:pt x="8178800" y="46989"/>
                  </a:lnTo>
                  <a:lnTo>
                    <a:pt x="8172450" y="41909"/>
                  </a:lnTo>
                  <a:lnTo>
                    <a:pt x="8166100" y="35559"/>
                  </a:lnTo>
                  <a:lnTo>
                    <a:pt x="8159750" y="30479"/>
                  </a:lnTo>
                  <a:lnTo>
                    <a:pt x="8153400" y="26670"/>
                  </a:lnTo>
                  <a:lnTo>
                    <a:pt x="8145780" y="21589"/>
                  </a:lnTo>
                  <a:lnTo>
                    <a:pt x="8138160" y="17779"/>
                  </a:lnTo>
                  <a:lnTo>
                    <a:pt x="8131810" y="13970"/>
                  </a:lnTo>
                  <a:lnTo>
                    <a:pt x="8122920" y="11429"/>
                  </a:lnTo>
                  <a:lnTo>
                    <a:pt x="8116570" y="7620"/>
                  </a:lnTo>
                  <a:lnTo>
                    <a:pt x="8107680" y="6350"/>
                  </a:lnTo>
                  <a:lnTo>
                    <a:pt x="8100060" y="3809"/>
                  </a:lnTo>
                  <a:lnTo>
                    <a:pt x="8092440" y="2539"/>
                  </a:lnTo>
                  <a:lnTo>
                    <a:pt x="8083550" y="1270"/>
                  </a:lnTo>
                  <a:close/>
                </a:path>
                <a:path w="8225790" h="949960">
                  <a:moveTo>
                    <a:pt x="8067040" y="0"/>
                  </a:moveTo>
                  <a:lnTo>
                    <a:pt x="158750" y="0"/>
                  </a:lnTo>
                  <a:lnTo>
                    <a:pt x="149860" y="1270"/>
                  </a:lnTo>
                  <a:lnTo>
                    <a:pt x="8075930" y="1270"/>
                  </a:lnTo>
                  <a:lnTo>
                    <a:pt x="8067040" y="0"/>
                  </a:lnTo>
                  <a:close/>
                </a:path>
              </a:pathLst>
            </a:custGeom>
            <a:solidFill>
              <a:srgbClr val="009900"/>
            </a:solidFill>
          </p:spPr>
          <p:txBody>
            <a:bodyPr wrap="square" lIns="0" tIns="0" rIns="0" bIns="0" rtlCol="0"/>
            <a:lstStyle/>
            <a:p/>
          </p:txBody>
        </p:sp>
        <p:sp>
          <p:nvSpPr>
            <p:cNvPr id="5" name="object 5"/>
            <p:cNvSpPr/>
            <p:nvPr/>
          </p:nvSpPr>
          <p:spPr>
            <a:xfrm>
              <a:off x="506730" y="58420"/>
              <a:ext cx="8225790" cy="949960"/>
            </a:xfrm>
            <a:custGeom>
              <a:avLst/>
              <a:gdLst/>
              <a:ahLst/>
              <a:cxnLst/>
              <a:rect l="l" t="t" r="r" b="b"/>
              <a:pathLst>
                <a:path w="8225790" h="949960">
                  <a:moveTo>
                    <a:pt x="0" y="158750"/>
                  </a:moveTo>
                  <a:lnTo>
                    <a:pt x="1270" y="149859"/>
                  </a:lnTo>
                  <a:lnTo>
                    <a:pt x="1270" y="142239"/>
                  </a:lnTo>
                  <a:lnTo>
                    <a:pt x="2540" y="133350"/>
                  </a:lnTo>
                  <a:lnTo>
                    <a:pt x="3810" y="125729"/>
                  </a:lnTo>
                  <a:lnTo>
                    <a:pt x="6350" y="118109"/>
                  </a:lnTo>
                  <a:lnTo>
                    <a:pt x="7620" y="109220"/>
                  </a:lnTo>
                  <a:lnTo>
                    <a:pt x="11429" y="101600"/>
                  </a:lnTo>
                  <a:lnTo>
                    <a:pt x="13970" y="93979"/>
                  </a:lnTo>
                  <a:lnTo>
                    <a:pt x="17779" y="87629"/>
                  </a:lnTo>
                  <a:lnTo>
                    <a:pt x="21590" y="80009"/>
                  </a:lnTo>
                  <a:lnTo>
                    <a:pt x="26670" y="72389"/>
                  </a:lnTo>
                  <a:lnTo>
                    <a:pt x="30479" y="66039"/>
                  </a:lnTo>
                  <a:lnTo>
                    <a:pt x="35560" y="59689"/>
                  </a:lnTo>
                  <a:lnTo>
                    <a:pt x="40640" y="53339"/>
                  </a:lnTo>
                  <a:lnTo>
                    <a:pt x="46990" y="46989"/>
                  </a:lnTo>
                  <a:lnTo>
                    <a:pt x="53340" y="41909"/>
                  </a:lnTo>
                  <a:lnTo>
                    <a:pt x="59690" y="35559"/>
                  </a:lnTo>
                  <a:lnTo>
                    <a:pt x="66040" y="30479"/>
                  </a:lnTo>
                  <a:lnTo>
                    <a:pt x="72390" y="26670"/>
                  </a:lnTo>
                  <a:lnTo>
                    <a:pt x="80010" y="21589"/>
                  </a:lnTo>
                  <a:lnTo>
                    <a:pt x="86360" y="17779"/>
                  </a:lnTo>
                  <a:lnTo>
                    <a:pt x="93979" y="13970"/>
                  </a:lnTo>
                  <a:lnTo>
                    <a:pt x="101600" y="11429"/>
                  </a:lnTo>
                  <a:lnTo>
                    <a:pt x="109220" y="7620"/>
                  </a:lnTo>
                  <a:lnTo>
                    <a:pt x="118110" y="6350"/>
                  </a:lnTo>
                  <a:lnTo>
                    <a:pt x="125729" y="3809"/>
                  </a:lnTo>
                  <a:lnTo>
                    <a:pt x="133350" y="2539"/>
                  </a:lnTo>
                  <a:lnTo>
                    <a:pt x="142240" y="1270"/>
                  </a:lnTo>
                  <a:lnTo>
                    <a:pt x="149860" y="1270"/>
                  </a:lnTo>
                  <a:lnTo>
                    <a:pt x="158750" y="0"/>
                  </a:lnTo>
                  <a:lnTo>
                    <a:pt x="8067040" y="0"/>
                  </a:lnTo>
                  <a:lnTo>
                    <a:pt x="8075930" y="1270"/>
                  </a:lnTo>
                  <a:lnTo>
                    <a:pt x="8083550" y="1270"/>
                  </a:lnTo>
                  <a:lnTo>
                    <a:pt x="8092440" y="2539"/>
                  </a:lnTo>
                  <a:lnTo>
                    <a:pt x="8100060" y="3809"/>
                  </a:lnTo>
                  <a:lnTo>
                    <a:pt x="8107680" y="6350"/>
                  </a:lnTo>
                  <a:lnTo>
                    <a:pt x="8116570" y="7620"/>
                  </a:lnTo>
                  <a:lnTo>
                    <a:pt x="8122920" y="11429"/>
                  </a:lnTo>
                  <a:lnTo>
                    <a:pt x="8131810" y="13970"/>
                  </a:lnTo>
                  <a:lnTo>
                    <a:pt x="8138160" y="17779"/>
                  </a:lnTo>
                  <a:lnTo>
                    <a:pt x="8145780" y="21589"/>
                  </a:lnTo>
                  <a:lnTo>
                    <a:pt x="8153400" y="26670"/>
                  </a:lnTo>
                  <a:lnTo>
                    <a:pt x="8159750" y="30479"/>
                  </a:lnTo>
                  <a:lnTo>
                    <a:pt x="8166100" y="35559"/>
                  </a:lnTo>
                  <a:lnTo>
                    <a:pt x="8172450" y="41909"/>
                  </a:lnTo>
                  <a:lnTo>
                    <a:pt x="8178800" y="46989"/>
                  </a:lnTo>
                  <a:lnTo>
                    <a:pt x="8183880" y="53339"/>
                  </a:lnTo>
                  <a:lnTo>
                    <a:pt x="8190230" y="59689"/>
                  </a:lnTo>
                  <a:lnTo>
                    <a:pt x="8195310" y="66039"/>
                  </a:lnTo>
                  <a:lnTo>
                    <a:pt x="8199120" y="72389"/>
                  </a:lnTo>
                  <a:lnTo>
                    <a:pt x="8204200" y="80009"/>
                  </a:lnTo>
                  <a:lnTo>
                    <a:pt x="8208010" y="87629"/>
                  </a:lnTo>
                  <a:lnTo>
                    <a:pt x="8211820" y="93979"/>
                  </a:lnTo>
                  <a:lnTo>
                    <a:pt x="8214360" y="101600"/>
                  </a:lnTo>
                  <a:lnTo>
                    <a:pt x="8216900" y="109220"/>
                  </a:lnTo>
                  <a:lnTo>
                    <a:pt x="8219440" y="118109"/>
                  </a:lnTo>
                  <a:lnTo>
                    <a:pt x="8221980" y="125729"/>
                  </a:lnTo>
                  <a:lnTo>
                    <a:pt x="8223250" y="133350"/>
                  </a:lnTo>
                  <a:lnTo>
                    <a:pt x="8224520" y="142239"/>
                  </a:lnTo>
                  <a:lnTo>
                    <a:pt x="8224520" y="149859"/>
                  </a:lnTo>
                  <a:lnTo>
                    <a:pt x="8224520" y="158750"/>
                  </a:lnTo>
                  <a:lnTo>
                    <a:pt x="8225790" y="791209"/>
                  </a:lnTo>
                  <a:lnTo>
                    <a:pt x="8224520" y="791209"/>
                  </a:lnTo>
                  <a:lnTo>
                    <a:pt x="8224520" y="800100"/>
                  </a:lnTo>
                  <a:lnTo>
                    <a:pt x="8224520" y="807719"/>
                  </a:lnTo>
                  <a:lnTo>
                    <a:pt x="8223250" y="816609"/>
                  </a:lnTo>
                  <a:lnTo>
                    <a:pt x="8221980" y="824229"/>
                  </a:lnTo>
                  <a:lnTo>
                    <a:pt x="8219440" y="831850"/>
                  </a:lnTo>
                  <a:lnTo>
                    <a:pt x="8216900" y="840739"/>
                  </a:lnTo>
                  <a:lnTo>
                    <a:pt x="8199120" y="877569"/>
                  </a:lnTo>
                  <a:lnTo>
                    <a:pt x="8195310" y="883919"/>
                  </a:lnTo>
                  <a:lnTo>
                    <a:pt x="8190230" y="890269"/>
                  </a:lnTo>
                  <a:lnTo>
                    <a:pt x="8185150" y="896619"/>
                  </a:lnTo>
                  <a:lnTo>
                    <a:pt x="8178800" y="902969"/>
                  </a:lnTo>
                  <a:lnTo>
                    <a:pt x="8172450" y="909319"/>
                  </a:lnTo>
                  <a:lnTo>
                    <a:pt x="8167370" y="914400"/>
                  </a:lnTo>
                  <a:lnTo>
                    <a:pt x="8159750" y="919479"/>
                  </a:lnTo>
                  <a:lnTo>
                    <a:pt x="8153400" y="924559"/>
                  </a:lnTo>
                  <a:lnTo>
                    <a:pt x="8145780" y="928369"/>
                  </a:lnTo>
                  <a:lnTo>
                    <a:pt x="8139430" y="932179"/>
                  </a:lnTo>
                  <a:lnTo>
                    <a:pt x="8131810" y="935989"/>
                  </a:lnTo>
                  <a:lnTo>
                    <a:pt x="8124190" y="938529"/>
                  </a:lnTo>
                  <a:lnTo>
                    <a:pt x="8116570" y="941069"/>
                  </a:lnTo>
                  <a:lnTo>
                    <a:pt x="8107680" y="943609"/>
                  </a:lnTo>
                  <a:lnTo>
                    <a:pt x="8100060" y="946150"/>
                  </a:lnTo>
                  <a:lnTo>
                    <a:pt x="8092440" y="947419"/>
                  </a:lnTo>
                  <a:lnTo>
                    <a:pt x="8083550" y="948689"/>
                  </a:lnTo>
                  <a:lnTo>
                    <a:pt x="8075930" y="948689"/>
                  </a:lnTo>
                  <a:lnTo>
                    <a:pt x="8067040" y="949959"/>
                  </a:lnTo>
                  <a:lnTo>
                    <a:pt x="158750" y="949959"/>
                  </a:lnTo>
                  <a:lnTo>
                    <a:pt x="149860" y="948689"/>
                  </a:lnTo>
                  <a:lnTo>
                    <a:pt x="142240" y="948689"/>
                  </a:lnTo>
                  <a:lnTo>
                    <a:pt x="133350" y="947419"/>
                  </a:lnTo>
                  <a:lnTo>
                    <a:pt x="125729" y="946150"/>
                  </a:lnTo>
                  <a:lnTo>
                    <a:pt x="118110" y="943609"/>
                  </a:lnTo>
                  <a:lnTo>
                    <a:pt x="110490" y="942339"/>
                  </a:lnTo>
                  <a:lnTo>
                    <a:pt x="101600" y="938529"/>
                  </a:lnTo>
                  <a:lnTo>
                    <a:pt x="93979" y="935989"/>
                  </a:lnTo>
                  <a:lnTo>
                    <a:pt x="86360" y="932179"/>
                  </a:lnTo>
                  <a:lnTo>
                    <a:pt x="80010" y="928369"/>
                  </a:lnTo>
                  <a:lnTo>
                    <a:pt x="72390" y="924559"/>
                  </a:lnTo>
                  <a:lnTo>
                    <a:pt x="66040" y="919479"/>
                  </a:lnTo>
                  <a:lnTo>
                    <a:pt x="59690" y="914400"/>
                  </a:lnTo>
                  <a:lnTo>
                    <a:pt x="53340" y="909319"/>
                  </a:lnTo>
                  <a:lnTo>
                    <a:pt x="46990" y="902969"/>
                  </a:lnTo>
                  <a:lnTo>
                    <a:pt x="40640" y="897889"/>
                  </a:lnTo>
                  <a:lnTo>
                    <a:pt x="35560" y="891539"/>
                  </a:lnTo>
                  <a:lnTo>
                    <a:pt x="30479" y="885189"/>
                  </a:lnTo>
                  <a:lnTo>
                    <a:pt x="26670" y="877569"/>
                  </a:lnTo>
                  <a:lnTo>
                    <a:pt x="21590" y="871219"/>
                  </a:lnTo>
                  <a:lnTo>
                    <a:pt x="17779" y="863600"/>
                  </a:lnTo>
                  <a:lnTo>
                    <a:pt x="13970" y="855979"/>
                  </a:lnTo>
                  <a:lnTo>
                    <a:pt x="11429" y="848359"/>
                  </a:lnTo>
                  <a:lnTo>
                    <a:pt x="8890" y="840739"/>
                  </a:lnTo>
                  <a:lnTo>
                    <a:pt x="6350" y="833119"/>
                  </a:lnTo>
                  <a:lnTo>
                    <a:pt x="3810" y="824229"/>
                  </a:lnTo>
                  <a:lnTo>
                    <a:pt x="2540" y="816609"/>
                  </a:lnTo>
                  <a:lnTo>
                    <a:pt x="1270" y="808989"/>
                  </a:lnTo>
                  <a:lnTo>
                    <a:pt x="1270" y="800100"/>
                  </a:lnTo>
                  <a:lnTo>
                    <a:pt x="0" y="792479"/>
                  </a:lnTo>
                  <a:lnTo>
                    <a:pt x="0" y="158750"/>
                  </a:lnTo>
                  <a:close/>
                </a:path>
              </a:pathLst>
            </a:custGeom>
            <a:ln w="25518">
              <a:solidFill>
                <a:srgbClr val="FFFFFF"/>
              </a:solidFill>
            </a:ln>
          </p:spPr>
          <p:txBody>
            <a:bodyPr wrap="square" lIns="0" tIns="0" rIns="0" bIns="0" rtlCol="0"/>
            <a:lstStyle/>
            <a:p/>
          </p:txBody>
        </p:sp>
        <p:sp>
          <p:nvSpPr>
            <p:cNvPr id="6" name="object 6"/>
            <p:cNvSpPr/>
            <p:nvPr/>
          </p:nvSpPr>
          <p:spPr>
            <a:xfrm>
              <a:off x="493966" y="45668"/>
              <a:ext cx="8251825" cy="975994"/>
            </a:xfrm>
            <a:custGeom>
              <a:avLst/>
              <a:gdLst/>
              <a:ahLst/>
              <a:cxnLst/>
              <a:rect l="l" t="t" r="r" b="b"/>
              <a:pathLst>
                <a:path w="8251825" h="975994">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1825" h="975994">
                  <a:moveTo>
                    <a:pt x="8251304" y="962710"/>
                  </a:moveTo>
                  <a:lnTo>
                    <a:pt x="8247570" y="953693"/>
                  </a:lnTo>
                  <a:lnTo>
                    <a:pt x="8238553" y="949960"/>
                  </a:lnTo>
                  <a:lnTo>
                    <a:pt x="8229524" y="953693"/>
                  </a:lnTo>
                  <a:lnTo>
                    <a:pt x="8225790" y="962710"/>
                  </a:lnTo>
                  <a:lnTo>
                    <a:pt x="8229524" y="971740"/>
                  </a:lnTo>
                  <a:lnTo>
                    <a:pt x="8238553" y="975474"/>
                  </a:lnTo>
                  <a:lnTo>
                    <a:pt x="8247570" y="971740"/>
                  </a:lnTo>
                  <a:lnTo>
                    <a:pt x="8251304" y="96271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xfrm>
            <a:off x="1605280" y="97790"/>
            <a:ext cx="6709409" cy="939800"/>
          </a:xfrm>
          <a:prstGeom prst="rect">
            <a:avLst/>
          </a:prstGeom>
        </p:spPr>
        <p:txBody>
          <a:bodyPr vert="horz" wrap="square" lIns="0" tIns="12700" rIns="0" bIns="0" rtlCol="0">
            <a:spAutoFit/>
          </a:bodyPr>
          <a:lstStyle/>
          <a:p>
            <a:pPr marL="12700">
              <a:lnSpc>
                <a:spcPct val="100000"/>
              </a:lnSpc>
              <a:spcBef>
                <a:spcPts val="100"/>
              </a:spcBef>
              <a:tabLst>
                <a:tab pos="1398905" algn="l"/>
              </a:tabLst>
            </a:pPr>
            <a:r>
              <a:rPr sz="6000" i="1" u="none" spc="-25" dirty="0">
                <a:solidFill>
                  <a:srgbClr val="FFFFFF"/>
                </a:solidFill>
                <a:latin typeface="Calibri" panose="020F0502020204030204"/>
                <a:cs typeface="Calibri" panose="020F0502020204030204"/>
              </a:rPr>
              <a:t>1.3</a:t>
            </a:r>
            <a:r>
              <a:rPr sz="6000" i="1" u="none" dirty="0">
                <a:solidFill>
                  <a:srgbClr val="FFFFFF"/>
                </a:solidFill>
                <a:latin typeface="Calibri" panose="020F0502020204030204"/>
                <a:cs typeface="Calibri" panose="020F0502020204030204"/>
              </a:rPr>
              <a:t>	</a:t>
            </a:r>
            <a:r>
              <a:rPr sz="4800" i="1" u="none" dirty="0">
                <a:solidFill>
                  <a:srgbClr val="FFFFFF"/>
                </a:solidFill>
                <a:latin typeface="Calibri" panose="020F0502020204030204"/>
                <a:cs typeface="Calibri" panose="020F0502020204030204"/>
              </a:rPr>
              <a:t>Εγχυτήρας</a:t>
            </a:r>
            <a:r>
              <a:rPr sz="4800" i="1" u="none" spc="-15" dirty="0">
                <a:solidFill>
                  <a:srgbClr val="FFFFFF"/>
                </a:solidFill>
                <a:latin typeface="Calibri" panose="020F0502020204030204"/>
                <a:cs typeface="Calibri" panose="020F0502020204030204"/>
              </a:rPr>
              <a:t> </a:t>
            </a:r>
            <a:r>
              <a:rPr sz="4800" i="1" u="none" spc="-10" dirty="0">
                <a:solidFill>
                  <a:srgbClr val="FFFFFF"/>
                </a:solidFill>
                <a:latin typeface="Calibri" panose="020F0502020204030204"/>
                <a:cs typeface="Calibri" panose="020F0502020204030204"/>
              </a:rPr>
              <a:t>(Ιnjector).</a:t>
            </a:r>
            <a:endParaRPr sz="4800">
              <a:latin typeface="Calibri" panose="020F0502020204030204"/>
              <a:cs typeface="Calibri" panose="020F0502020204030204"/>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93370" y="1369059"/>
            <a:ext cx="8155940" cy="4844916"/>
          </a:xfrm>
          <a:prstGeom prst="rect">
            <a:avLst/>
          </a:prstGeom>
        </p:spPr>
        <p:txBody>
          <a:bodyPr vert="horz" wrap="square" lIns="0" tIns="12700" rIns="0" bIns="0" rtlCol="0">
            <a:spAutoFit/>
          </a:bodyPr>
          <a:lstStyle/>
          <a:p>
            <a:pPr marL="12700" marR="5080">
              <a:lnSpc>
                <a:spcPct val="100000"/>
              </a:lnSpc>
              <a:spcBef>
                <a:spcPts val="100"/>
              </a:spcBef>
            </a:pPr>
            <a:r>
              <a:rPr lang="el-GR" sz="2200" b="1" spc="-20" dirty="0" smtClean="0">
                <a:latin typeface="Arial" panose="020B0604020202020204"/>
                <a:cs typeface="Arial" panose="020B0604020202020204"/>
              </a:rPr>
              <a:t>ΥΠΑΡΧΟΥΝ </a:t>
            </a:r>
            <a:r>
              <a:rPr sz="2200" b="1" spc="-60" smtClean="0">
                <a:latin typeface="Arial" panose="020B0604020202020204"/>
                <a:cs typeface="Arial" panose="020B0604020202020204"/>
              </a:rPr>
              <a:t> </a:t>
            </a:r>
            <a:r>
              <a:rPr sz="2200" b="1" dirty="0">
                <a:latin typeface="Arial" panose="020B0604020202020204"/>
                <a:cs typeface="Arial" panose="020B0604020202020204"/>
              </a:rPr>
              <a:t>ΠΟΛΛΑ</a:t>
            </a:r>
            <a:r>
              <a:rPr sz="2200" b="1" spc="-60" dirty="0">
                <a:latin typeface="Arial" panose="020B0604020202020204"/>
                <a:cs typeface="Arial" panose="020B0604020202020204"/>
              </a:rPr>
              <a:t> </a:t>
            </a:r>
            <a:r>
              <a:rPr sz="2200" b="1">
                <a:latin typeface="Arial" panose="020B0604020202020204"/>
                <a:cs typeface="Arial" panose="020B0604020202020204"/>
              </a:rPr>
              <a:t>ΕΙΔΗ</a:t>
            </a:r>
            <a:r>
              <a:rPr sz="2200" b="1" spc="-65">
                <a:latin typeface="Arial" panose="020B0604020202020204"/>
                <a:cs typeface="Arial" panose="020B0604020202020204"/>
              </a:rPr>
              <a:t> </a:t>
            </a:r>
            <a:r>
              <a:rPr sz="2200" b="1" smtClean="0">
                <a:latin typeface="Arial" panose="020B0604020202020204"/>
                <a:cs typeface="Arial" panose="020B0604020202020204"/>
              </a:rPr>
              <a:t>ΕΓΧΥΤΗΡ</a:t>
            </a:r>
            <a:r>
              <a:rPr lang="el-GR" sz="2200" b="1" dirty="0" smtClean="0">
                <a:latin typeface="Arial" panose="020B0604020202020204"/>
                <a:cs typeface="Arial" panose="020B0604020202020204"/>
              </a:rPr>
              <a:t>ΩΝ</a:t>
            </a:r>
            <a:r>
              <a:rPr sz="2200" b="1" smtClean="0">
                <a:latin typeface="Arial" panose="020B0604020202020204"/>
                <a:cs typeface="Arial" panose="020B0604020202020204"/>
              </a:rPr>
              <a:t>,</a:t>
            </a:r>
            <a:r>
              <a:rPr sz="2200" b="1" spc="-130" smtClean="0">
                <a:latin typeface="Arial" panose="020B0604020202020204"/>
                <a:cs typeface="Arial" panose="020B0604020202020204"/>
              </a:rPr>
              <a:t> </a:t>
            </a:r>
            <a:r>
              <a:rPr lang="el-GR" sz="2200" b="1" spc="-130" dirty="0" smtClean="0">
                <a:latin typeface="Arial" panose="020B0604020202020204"/>
                <a:cs typeface="Arial" panose="020B0604020202020204"/>
              </a:rPr>
              <a:t> </a:t>
            </a:r>
            <a:r>
              <a:rPr sz="2200" b="1" spc="-35" smtClean="0">
                <a:latin typeface="Arial" panose="020B0604020202020204"/>
                <a:cs typeface="Arial" panose="020B0604020202020204"/>
              </a:rPr>
              <a:t>ΑΝΑΛΟΓΑ</a:t>
            </a:r>
            <a:r>
              <a:rPr sz="2200" b="1" spc="-60" smtClean="0">
                <a:latin typeface="Arial" panose="020B0604020202020204"/>
                <a:cs typeface="Arial" panose="020B0604020202020204"/>
              </a:rPr>
              <a:t> </a:t>
            </a:r>
            <a:r>
              <a:rPr sz="2200" b="1" dirty="0">
                <a:latin typeface="Arial" panose="020B0604020202020204"/>
                <a:cs typeface="Arial" panose="020B0604020202020204"/>
              </a:rPr>
              <a:t>ΜΕ</a:t>
            </a:r>
            <a:r>
              <a:rPr sz="2200" b="1" spc="-55" dirty="0">
                <a:latin typeface="Arial" panose="020B0604020202020204"/>
                <a:cs typeface="Arial" panose="020B0604020202020204"/>
              </a:rPr>
              <a:t> </a:t>
            </a:r>
            <a:r>
              <a:rPr sz="2200" b="1" spc="-25" dirty="0">
                <a:latin typeface="Arial" panose="020B0604020202020204"/>
                <a:cs typeface="Arial" panose="020B0604020202020204"/>
              </a:rPr>
              <a:t>ΤΟΝ </a:t>
            </a:r>
            <a:r>
              <a:rPr sz="2200" b="1" dirty="0">
                <a:latin typeface="Arial" panose="020B0604020202020204"/>
                <a:cs typeface="Arial" panose="020B0604020202020204"/>
              </a:rPr>
              <a:t>ΤΥΠΟ</a:t>
            </a:r>
            <a:r>
              <a:rPr sz="2200" b="1" spc="-40" dirty="0">
                <a:latin typeface="Arial" panose="020B0604020202020204"/>
                <a:cs typeface="Arial" panose="020B0604020202020204"/>
              </a:rPr>
              <a:t> </a:t>
            </a:r>
            <a:r>
              <a:rPr sz="2200" b="1" dirty="0">
                <a:latin typeface="Arial" panose="020B0604020202020204"/>
                <a:cs typeface="Arial" panose="020B0604020202020204"/>
              </a:rPr>
              <a:t>ΚΑΙ</a:t>
            </a:r>
            <a:r>
              <a:rPr sz="2200" b="1" spc="-30" dirty="0">
                <a:latin typeface="Arial" panose="020B0604020202020204"/>
                <a:cs typeface="Arial" panose="020B0604020202020204"/>
              </a:rPr>
              <a:t> </a:t>
            </a:r>
            <a:r>
              <a:rPr sz="2200" b="1" dirty="0">
                <a:latin typeface="Arial" panose="020B0604020202020204"/>
                <a:cs typeface="Arial" panose="020B0604020202020204"/>
              </a:rPr>
              <a:t>ΤΟ</a:t>
            </a:r>
            <a:r>
              <a:rPr sz="2200" b="1" spc="-40" dirty="0">
                <a:latin typeface="Arial" panose="020B0604020202020204"/>
                <a:cs typeface="Arial" panose="020B0604020202020204"/>
              </a:rPr>
              <a:t> </a:t>
            </a:r>
            <a:r>
              <a:rPr sz="2200" b="1" dirty="0">
                <a:latin typeface="Arial" panose="020B0604020202020204"/>
                <a:cs typeface="Arial" panose="020B0604020202020204"/>
              </a:rPr>
              <a:t>ΜΕΓΕΘΟΣ</a:t>
            </a:r>
            <a:r>
              <a:rPr sz="2200" b="1" spc="-30" dirty="0">
                <a:latin typeface="Arial" panose="020B0604020202020204"/>
                <a:cs typeface="Arial" panose="020B0604020202020204"/>
              </a:rPr>
              <a:t> </a:t>
            </a:r>
            <a:r>
              <a:rPr sz="2200" b="1" dirty="0">
                <a:latin typeface="Arial" panose="020B0604020202020204"/>
                <a:cs typeface="Arial" panose="020B0604020202020204"/>
              </a:rPr>
              <a:t>ΤΗΣ</a:t>
            </a:r>
            <a:r>
              <a:rPr sz="2200" b="1" spc="-20" dirty="0">
                <a:latin typeface="Arial" panose="020B0604020202020204"/>
                <a:cs typeface="Arial" panose="020B0604020202020204"/>
              </a:rPr>
              <a:t> </a:t>
            </a:r>
            <a:r>
              <a:rPr sz="2200" b="1" spc="-10" dirty="0">
                <a:latin typeface="Arial" panose="020B0604020202020204"/>
                <a:cs typeface="Arial" panose="020B0604020202020204"/>
              </a:rPr>
              <a:t>ΜΗΧΑΝΗΣ.</a:t>
            </a:r>
            <a:endParaRPr sz="2200">
              <a:latin typeface="Arial" panose="020B0604020202020204"/>
              <a:cs typeface="Arial" panose="020B0604020202020204"/>
            </a:endParaRPr>
          </a:p>
          <a:p>
            <a:pPr>
              <a:lnSpc>
                <a:spcPct val="100000"/>
              </a:lnSpc>
              <a:spcBef>
                <a:spcPts val="25"/>
              </a:spcBef>
            </a:pPr>
            <a:endParaRPr sz="2900">
              <a:latin typeface="Arial" panose="020B0604020202020204"/>
              <a:cs typeface="Arial" panose="020B0604020202020204"/>
            </a:endParaRPr>
          </a:p>
          <a:p>
            <a:pPr marL="12700">
              <a:lnSpc>
                <a:spcPct val="100000"/>
              </a:lnSpc>
            </a:pPr>
            <a:r>
              <a:rPr sz="2400" b="1" dirty="0">
                <a:latin typeface="Arial" panose="020B0604020202020204"/>
                <a:cs typeface="Arial" panose="020B0604020202020204"/>
              </a:rPr>
              <a:t>ΣΥΝΗΘΩΣ</a:t>
            </a:r>
            <a:r>
              <a:rPr sz="2400" b="1" spc="-110" dirty="0">
                <a:latin typeface="Arial" panose="020B0604020202020204"/>
                <a:cs typeface="Arial" panose="020B0604020202020204"/>
              </a:rPr>
              <a:t> </a:t>
            </a:r>
            <a:r>
              <a:rPr sz="2400" b="1" spc="-30" dirty="0">
                <a:latin typeface="Arial" panose="020B0604020202020204"/>
                <a:cs typeface="Arial" panose="020B0604020202020204"/>
              </a:rPr>
              <a:t>ΑΠΟΤΕΛΟΥΝΤΑΙ</a:t>
            </a:r>
            <a:r>
              <a:rPr sz="2400" b="1" spc="-95" dirty="0">
                <a:latin typeface="Arial" panose="020B0604020202020204"/>
                <a:cs typeface="Arial" panose="020B0604020202020204"/>
              </a:rPr>
              <a:t> </a:t>
            </a:r>
            <a:r>
              <a:rPr sz="2400" b="1" dirty="0">
                <a:latin typeface="Arial" panose="020B0604020202020204"/>
                <a:cs typeface="Arial" panose="020B0604020202020204"/>
              </a:rPr>
              <a:t>ΑΠΟ</a:t>
            </a:r>
            <a:r>
              <a:rPr sz="2400" b="1" spc="-20" dirty="0">
                <a:latin typeface="Arial" panose="020B0604020202020204"/>
                <a:cs typeface="Arial" panose="020B0604020202020204"/>
              </a:rPr>
              <a:t> </a:t>
            </a:r>
            <a:r>
              <a:rPr sz="2400" b="1" dirty="0">
                <a:latin typeface="Arial" panose="020B0604020202020204"/>
                <a:cs typeface="Arial" panose="020B0604020202020204"/>
              </a:rPr>
              <a:t>ΤΡΙΑ</a:t>
            </a:r>
            <a:r>
              <a:rPr sz="2400" b="1" spc="-25" dirty="0">
                <a:latin typeface="Arial" panose="020B0604020202020204"/>
                <a:cs typeface="Arial" panose="020B0604020202020204"/>
              </a:rPr>
              <a:t> </a:t>
            </a:r>
            <a:r>
              <a:rPr sz="2400" b="1" dirty="0">
                <a:latin typeface="Arial" panose="020B0604020202020204"/>
                <a:cs typeface="Arial" panose="020B0604020202020204"/>
              </a:rPr>
              <a:t>ΚΥΡΙΑ</a:t>
            </a:r>
            <a:r>
              <a:rPr sz="2400" b="1" spc="-30" dirty="0">
                <a:latin typeface="Arial" panose="020B0604020202020204"/>
                <a:cs typeface="Arial" panose="020B0604020202020204"/>
              </a:rPr>
              <a:t> </a:t>
            </a:r>
            <a:r>
              <a:rPr sz="2400" b="1" spc="-10" dirty="0">
                <a:latin typeface="Arial" panose="020B0604020202020204"/>
                <a:cs typeface="Arial" panose="020B0604020202020204"/>
              </a:rPr>
              <a:t>ΜΕΡΗ:</a:t>
            </a:r>
            <a:endParaRPr sz="2400">
              <a:latin typeface="Arial" panose="020B0604020202020204"/>
              <a:cs typeface="Arial" panose="020B0604020202020204"/>
            </a:endParaRPr>
          </a:p>
          <a:p>
            <a:pPr>
              <a:lnSpc>
                <a:spcPct val="100000"/>
              </a:lnSpc>
              <a:spcBef>
                <a:spcPts val="25"/>
              </a:spcBef>
            </a:pPr>
            <a:endParaRPr sz="2900">
              <a:latin typeface="Arial" panose="020B0604020202020204"/>
              <a:cs typeface="Arial" panose="020B0604020202020204"/>
            </a:endParaRPr>
          </a:p>
          <a:p>
            <a:pPr marL="469900" indent="-457200">
              <a:lnSpc>
                <a:spcPct val="100000"/>
              </a:lnSpc>
              <a:buClr>
                <a:srgbClr val="FF0000"/>
              </a:buClr>
              <a:buAutoNum type="arabicPeriod"/>
              <a:tabLst>
                <a:tab pos="469265" algn="l"/>
                <a:tab pos="469900" algn="l"/>
              </a:tabLst>
            </a:pPr>
            <a:r>
              <a:rPr sz="2600" b="1" dirty="0">
                <a:latin typeface="Arial" panose="020B0604020202020204"/>
                <a:cs typeface="Arial" panose="020B0604020202020204"/>
              </a:rPr>
              <a:t>ΤΟ</a:t>
            </a:r>
            <a:r>
              <a:rPr sz="2600" b="1" spc="-25" dirty="0">
                <a:latin typeface="Arial" panose="020B0604020202020204"/>
                <a:cs typeface="Arial" panose="020B0604020202020204"/>
              </a:rPr>
              <a:t> </a:t>
            </a:r>
            <a:r>
              <a:rPr sz="2600" b="1" dirty="0">
                <a:latin typeface="Arial" panose="020B0604020202020204"/>
                <a:cs typeface="Arial" panose="020B0604020202020204"/>
              </a:rPr>
              <a:t>ΣΩΜΑ</a:t>
            </a:r>
            <a:r>
              <a:rPr sz="2600" b="1" spc="-20" dirty="0">
                <a:latin typeface="Arial" panose="020B0604020202020204"/>
                <a:cs typeface="Arial" panose="020B0604020202020204"/>
              </a:rPr>
              <a:t> </a:t>
            </a:r>
            <a:r>
              <a:rPr sz="2600" b="1" spc="-10" dirty="0">
                <a:latin typeface="Arial" panose="020B0604020202020204"/>
                <a:cs typeface="Arial" panose="020B0604020202020204"/>
              </a:rPr>
              <a:t>(ΚΟΡΜΟΣ).</a:t>
            </a:r>
            <a:endParaRPr sz="2600">
              <a:latin typeface="Arial" panose="020B0604020202020204"/>
              <a:cs typeface="Arial" panose="020B0604020202020204"/>
            </a:endParaRPr>
          </a:p>
          <a:p>
            <a:pPr>
              <a:lnSpc>
                <a:spcPct val="100000"/>
              </a:lnSpc>
              <a:spcBef>
                <a:spcPts val="15"/>
              </a:spcBef>
              <a:buClr>
                <a:srgbClr val="FF0000"/>
              </a:buClr>
              <a:buFont typeface="Arial" panose="020B0604020202020204"/>
              <a:buAutoNum type="arabicPeriod"/>
            </a:pPr>
            <a:endParaRPr sz="2900">
              <a:latin typeface="Arial" panose="020B0604020202020204"/>
              <a:cs typeface="Arial" panose="020B0604020202020204"/>
            </a:endParaRPr>
          </a:p>
          <a:p>
            <a:pPr marL="469900" marR="12700" indent="-457200">
              <a:lnSpc>
                <a:spcPct val="100000"/>
              </a:lnSpc>
              <a:buClr>
                <a:srgbClr val="FF0000"/>
              </a:buClr>
              <a:buAutoNum type="arabicPeriod"/>
              <a:tabLst>
                <a:tab pos="469265" algn="l"/>
                <a:tab pos="469900" algn="l"/>
              </a:tabLst>
            </a:pPr>
            <a:r>
              <a:rPr sz="2600" b="1" dirty="0">
                <a:latin typeface="Arial" panose="020B0604020202020204"/>
                <a:cs typeface="Arial" panose="020B0604020202020204"/>
              </a:rPr>
              <a:t>ΤΟ</a:t>
            </a:r>
            <a:r>
              <a:rPr sz="2600" b="1" spc="-55" dirty="0">
                <a:latin typeface="Arial" panose="020B0604020202020204"/>
                <a:cs typeface="Arial" panose="020B0604020202020204"/>
              </a:rPr>
              <a:t> </a:t>
            </a:r>
            <a:r>
              <a:rPr sz="2600" b="1" dirty="0">
                <a:latin typeface="Arial" panose="020B0604020202020204"/>
                <a:cs typeface="Arial" panose="020B0604020202020204"/>
              </a:rPr>
              <a:t>ΣΤΕΛΕΧΟΣ</a:t>
            </a:r>
            <a:r>
              <a:rPr sz="2600" b="1" spc="-50" dirty="0">
                <a:latin typeface="Arial" panose="020B0604020202020204"/>
                <a:cs typeface="Arial" panose="020B0604020202020204"/>
              </a:rPr>
              <a:t> </a:t>
            </a:r>
            <a:r>
              <a:rPr sz="2600" b="1" dirty="0">
                <a:latin typeface="Arial" panose="020B0604020202020204"/>
                <a:cs typeface="Arial" panose="020B0604020202020204"/>
              </a:rPr>
              <a:t>ΚΑΙ</a:t>
            </a:r>
            <a:r>
              <a:rPr sz="2600" b="1" spc="-50" dirty="0">
                <a:latin typeface="Arial" panose="020B0604020202020204"/>
                <a:cs typeface="Arial" panose="020B0604020202020204"/>
              </a:rPr>
              <a:t> </a:t>
            </a:r>
            <a:r>
              <a:rPr sz="2600" b="1" dirty="0">
                <a:latin typeface="Arial" panose="020B0604020202020204"/>
                <a:cs typeface="Arial" panose="020B0604020202020204"/>
              </a:rPr>
              <a:t>ΤΟ</a:t>
            </a:r>
            <a:r>
              <a:rPr sz="2600" b="1" spc="-45" dirty="0">
                <a:latin typeface="Arial" panose="020B0604020202020204"/>
                <a:cs typeface="Arial" panose="020B0604020202020204"/>
              </a:rPr>
              <a:t> </a:t>
            </a:r>
            <a:r>
              <a:rPr sz="2600" b="1" spc="-10" dirty="0">
                <a:latin typeface="Arial" panose="020B0604020202020204"/>
                <a:cs typeface="Arial" panose="020B0604020202020204"/>
              </a:rPr>
              <a:t>ΕΛΑΤΗΡΙΟ</a:t>
            </a:r>
            <a:r>
              <a:rPr sz="2600" b="1" spc="-40" dirty="0">
                <a:latin typeface="Arial" panose="020B0604020202020204"/>
                <a:cs typeface="Arial" panose="020B0604020202020204"/>
              </a:rPr>
              <a:t> </a:t>
            </a:r>
            <a:r>
              <a:rPr sz="2600" b="1" spc="-30" dirty="0">
                <a:latin typeface="Arial" panose="020B0604020202020204"/>
                <a:cs typeface="Arial" panose="020B0604020202020204"/>
              </a:rPr>
              <a:t>ΕΠΑΝΑΦΟΡΑΣ </a:t>
            </a:r>
            <a:r>
              <a:rPr sz="2600" b="1" dirty="0">
                <a:latin typeface="Arial" panose="020B0604020202020204"/>
                <a:cs typeface="Arial" panose="020B0604020202020204"/>
              </a:rPr>
              <a:t>ΤΗΣ</a:t>
            </a:r>
            <a:r>
              <a:rPr sz="2600" b="1" spc="-5" dirty="0">
                <a:latin typeface="Arial" panose="020B0604020202020204"/>
                <a:cs typeface="Arial" panose="020B0604020202020204"/>
              </a:rPr>
              <a:t> </a:t>
            </a:r>
            <a:r>
              <a:rPr sz="2600" b="1" spc="-10" dirty="0">
                <a:latin typeface="Arial" panose="020B0604020202020204"/>
                <a:cs typeface="Arial" panose="020B0604020202020204"/>
              </a:rPr>
              <a:t>ΒΕΛΟΝΑΣ</a:t>
            </a:r>
            <a:endParaRPr sz="2600">
              <a:latin typeface="Arial" panose="020B0604020202020204"/>
              <a:cs typeface="Arial" panose="020B0604020202020204"/>
            </a:endParaRPr>
          </a:p>
          <a:p>
            <a:pPr>
              <a:lnSpc>
                <a:spcPct val="100000"/>
              </a:lnSpc>
              <a:spcBef>
                <a:spcPts val="25"/>
              </a:spcBef>
              <a:buClr>
                <a:srgbClr val="FF0000"/>
              </a:buClr>
              <a:buFont typeface="Arial" panose="020B0604020202020204"/>
              <a:buAutoNum type="arabicPeriod"/>
            </a:pPr>
            <a:endParaRPr sz="2900">
              <a:latin typeface="Arial" panose="020B0604020202020204"/>
              <a:cs typeface="Arial" panose="020B0604020202020204"/>
            </a:endParaRPr>
          </a:p>
          <a:p>
            <a:pPr marL="469900" marR="28575" indent="-457200">
              <a:lnSpc>
                <a:spcPct val="100000"/>
              </a:lnSpc>
              <a:buClr>
                <a:srgbClr val="FF0000"/>
              </a:buClr>
              <a:buAutoNum type="arabicPeriod"/>
              <a:tabLst>
                <a:tab pos="469265" algn="l"/>
                <a:tab pos="469900" algn="l"/>
              </a:tabLst>
            </a:pPr>
            <a:r>
              <a:rPr sz="2600" b="1" dirty="0">
                <a:latin typeface="Arial" panose="020B0604020202020204"/>
                <a:cs typeface="Arial" panose="020B0604020202020204"/>
              </a:rPr>
              <a:t>ΤΟ</a:t>
            </a:r>
            <a:r>
              <a:rPr sz="2600" b="1" spc="-50" dirty="0">
                <a:latin typeface="Arial" panose="020B0604020202020204"/>
                <a:cs typeface="Arial" panose="020B0604020202020204"/>
              </a:rPr>
              <a:t> </a:t>
            </a:r>
            <a:r>
              <a:rPr sz="2600" b="1" dirty="0">
                <a:latin typeface="Arial" panose="020B0604020202020204"/>
                <a:cs typeface="Arial" panose="020B0604020202020204"/>
              </a:rPr>
              <a:t>ΣΥΓΚΡΟΤΗΜΑ</a:t>
            </a:r>
            <a:r>
              <a:rPr sz="2600" b="1" spc="-45" dirty="0">
                <a:latin typeface="Arial" panose="020B0604020202020204"/>
                <a:cs typeface="Arial" panose="020B0604020202020204"/>
              </a:rPr>
              <a:t> </a:t>
            </a:r>
            <a:r>
              <a:rPr sz="2600" b="1" spc="-20" dirty="0">
                <a:latin typeface="Arial" panose="020B0604020202020204"/>
                <a:cs typeface="Arial" panose="020B0604020202020204"/>
              </a:rPr>
              <a:t>ΤΟΥ</a:t>
            </a:r>
            <a:r>
              <a:rPr sz="2600" b="1" spc="-135" dirty="0">
                <a:latin typeface="Arial" panose="020B0604020202020204"/>
                <a:cs typeface="Arial" panose="020B0604020202020204"/>
              </a:rPr>
              <a:t> </a:t>
            </a:r>
            <a:r>
              <a:rPr sz="2600" b="1" dirty="0">
                <a:latin typeface="Arial" panose="020B0604020202020204"/>
                <a:cs typeface="Arial" panose="020B0604020202020204"/>
              </a:rPr>
              <a:t>ΑΚΡΟΦΥΣΙΟΥ</a:t>
            </a:r>
            <a:r>
              <a:rPr sz="2600" b="1" spc="-40" dirty="0">
                <a:latin typeface="Arial" panose="020B0604020202020204"/>
                <a:cs typeface="Arial" panose="020B0604020202020204"/>
              </a:rPr>
              <a:t> </a:t>
            </a:r>
            <a:r>
              <a:rPr sz="2600" b="1" dirty="0">
                <a:latin typeface="Arial" panose="020B0604020202020204"/>
                <a:cs typeface="Arial" panose="020B0604020202020204"/>
              </a:rPr>
              <a:t>ΜΕ</a:t>
            </a:r>
            <a:r>
              <a:rPr sz="2600" b="1" spc="-40" dirty="0">
                <a:latin typeface="Arial" panose="020B0604020202020204"/>
                <a:cs typeface="Arial" panose="020B0604020202020204"/>
              </a:rPr>
              <a:t> </a:t>
            </a:r>
            <a:r>
              <a:rPr sz="2600" b="1">
                <a:latin typeface="Arial" panose="020B0604020202020204"/>
                <a:cs typeface="Arial" panose="020B0604020202020204"/>
              </a:rPr>
              <a:t>ΤΗ</a:t>
            </a:r>
            <a:r>
              <a:rPr sz="2600" b="1" spc="-30">
                <a:latin typeface="Arial" panose="020B0604020202020204"/>
                <a:cs typeface="Arial" panose="020B0604020202020204"/>
              </a:rPr>
              <a:t> </a:t>
            </a:r>
            <a:endParaRPr lang="el-GR" sz="2600" b="1" spc="-30" dirty="0" smtClean="0">
              <a:latin typeface="Arial" panose="020B0604020202020204"/>
              <a:cs typeface="Arial" panose="020B0604020202020204"/>
            </a:endParaRPr>
          </a:p>
          <a:p>
            <a:pPr marL="469900" marR="28575" indent="-457200">
              <a:lnSpc>
                <a:spcPct val="100000"/>
              </a:lnSpc>
              <a:buClr>
                <a:srgbClr val="FF0000"/>
              </a:buClr>
              <a:tabLst>
                <a:tab pos="469265" algn="l"/>
                <a:tab pos="469900" algn="l"/>
              </a:tabLst>
            </a:pPr>
            <a:r>
              <a:rPr lang="el-GR" sz="2600" b="1" spc="-25" dirty="0" smtClean="0">
                <a:latin typeface="Arial" panose="020B0604020202020204"/>
                <a:cs typeface="Arial" panose="020B0604020202020204"/>
              </a:rPr>
              <a:t>      </a:t>
            </a:r>
            <a:r>
              <a:rPr sz="2600" b="1" spc="-25" smtClean="0">
                <a:latin typeface="Arial" panose="020B0604020202020204"/>
                <a:cs typeface="Arial" panose="020B0604020202020204"/>
              </a:rPr>
              <a:t>ΒΕ</a:t>
            </a:r>
            <a:r>
              <a:rPr sz="2600" b="1" spc="-10" smtClean="0">
                <a:latin typeface="Arial" panose="020B0604020202020204"/>
                <a:cs typeface="Arial" panose="020B0604020202020204"/>
              </a:rPr>
              <a:t>ΛΟΝΑ</a:t>
            </a:r>
            <a:r>
              <a:rPr sz="2600" b="1" spc="-10" dirty="0">
                <a:latin typeface="Arial" panose="020B0604020202020204"/>
                <a:cs typeface="Arial" panose="020B0604020202020204"/>
              </a:rPr>
              <a:t>.</a:t>
            </a:r>
            <a:endParaRPr sz="2600">
              <a:latin typeface="Arial" panose="020B0604020202020204"/>
              <a:cs typeface="Arial" panose="020B0604020202020204"/>
            </a:endParaRPr>
          </a:p>
        </p:txBody>
      </p:sp>
      <p:grpSp>
        <p:nvGrpSpPr>
          <p:cNvPr id="3" name="object 3"/>
          <p:cNvGrpSpPr/>
          <p:nvPr/>
        </p:nvGrpSpPr>
        <p:grpSpPr>
          <a:xfrm>
            <a:off x="495240" y="49470"/>
            <a:ext cx="8250555" cy="818515"/>
            <a:chOff x="495240" y="49470"/>
            <a:chExt cx="8250555" cy="818515"/>
          </a:xfrm>
        </p:grpSpPr>
        <p:sp>
          <p:nvSpPr>
            <p:cNvPr id="4" name="object 4"/>
            <p:cNvSpPr/>
            <p:nvPr/>
          </p:nvSpPr>
          <p:spPr>
            <a:xfrm>
              <a:off x="507999" y="62229"/>
              <a:ext cx="8224520" cy="792480"/>
            </a:xfrm>
            <a:custGeom>
              <a:avLst/>
              <a:gdLst/>
              <a:ahLst/>
              <a:cxnLst/>
              <a:rect l="l" t="t" r="r" b="b"/>
              <a:pathLst>
                <a:path w="8224520" h="792480">
                  <a:moveTo>
                    <a:pt x="8100059" y="791210"/>
                  </a:moveTo>
                  <a:lnTo>
                    <a:pt x="118109" y="791210"/>
                  </a:lnTo>
                  <a:lnTo>
                    <a:pt x="124459" y="792480"/>
                  </a:lnTo>
                  <a:lnTo>
                    <a:pt x="8092440" y="792480"/>
                  </a:lnTo>
                  <a:lnTo>
                    <a:pt x="8100059" y="791210"/>
                  </a:lnTo>
                  <a:close/>
                </a:path>
                <a:path w="8224520" h="792480">
                  <a:moveTo>
                    <a:pt x="8112759" y="1270"/>
                  </a:moveTo>
                  <a:lnTo>
                    <a:pt x="110490" y="1270"/>
                  </a:lnTo>
                  <a:lnTo>
                    <a:pt x="97790" y="3810"/>
                  </a:lnTo>
                  <a:lnTo>
                    <a:pt x="90170" y="6350"/>
                  </a:lnTo>
                  <a:lnTo>
                    <a:pt x="71120" y="13970"/>
                  </a:lnTo>
                  <a:lnTo>
                    <a:pt x="66040" y="17779"/>
                  </a:lnTo>
                  <a:lnTo>
                    <a:pt x="53340" y="25400"/>
                  </a:lnTo>
                  <a:lnTo>
                    <a:pt x="48259" y="29210"/>
                  </a:lnTo>
                  <a:lnTo>
                    <a:pt x="43179" y="34290"/>
                  </a:lnTo>
                  <a:lnTo>
                    <a:pt x="38100" y="38100"/>
                  </a:lnTo>
                  <a:lnTo>
                    <a:pt x="33020" y="43179"/>
                  </a:lnTo>
                  <a:lnTo>
                    <a:pt x="29209" y="49529"/>
                  </a:lnTo>
                  <a:lnTo>
                    <a:pt x="25400" y="54610"/>
                  </a:lnTo>
                  <a:lnTo>
                    <a:pt x="20320" y="59690"/>
                  </a:lnTo>
                  <a:lnTo>
                    <a:pt x="17779" y="66040"/>
                  </a:lnTo>
                  <a:lnTo>
                    <a:pt x="13970" y="72390"/>
                  </a:lnTo>
                  <a:lnTo>
                    <a:pt x="11429" y="78740"/>
                  </a:lnTo>
                  <a:lnTo>
                    <a:pt x="7620" y="85090"/>
                  </a:lnTo>
                  <a:lnTo>
                    <a:pt x="6350" y="91440"/>
                  </a:lnTo>
                  <a:lnTo>
                    <a:pt x="3809" y="97790"/>
                  </a:lnTo>
                  <a:lnTo>
                    <a:pt x="2540" y="104140"/>
                  </a:lnTo>
                  <a:lnTo>
                    <a:pt x="1270" y="111760"/>
                  </a:lnTo>
                  <a:lnTo>
                    <a:pt x="0" y="118110"/>
                  </a:lnTo>
                  <a:lnTo>
                    <a:pt x="0" y="674370"/>
                  </a:lnTo>
                  <a:lnTo>
                    <a:pt x="1270" y="680720"/>
                  </a:lnTo>
                  <a:lnTo>
                    <a:pt x="2540" y="688340"/>
                  </a:lnTo>
                  <a:lnTo>
                    <a:pt x="3809" y="694690"/>
                  </a:lnTo>
                  <a:lnTo>
                    <a:pt x="13970" y="720090"/>
                  </a:lnTo>
                  <a:lnTo>
                    <a:pt x="17779" y="726440"/>
                  </a:lnTo>
                  <a:lnTo>
                    <a:pt x="20320" y="732790"/>
                  </a:lnTo>
                  <a:lnTo>
                    <a:pt x="25400" y="737870"/>
                  </a:lnTo>
                  <a:lnTo>
                    <a:pt x="33020" y="748030"/>
                  </a:lnTo>
                  <a:lnTo>
                    <a:pt x="48259" y="763270"/>
                  </a:lnTo>
                  <a:lnTo>
                    <a:pt x="53340" y="767080"/>
                  </a:lnTo>
                  <a:lnTo>
                    <a:pt x="66040" y="774700"/>
                  </a:lnTo>
                  <a:lnTo>
                    <a:pt x="71120" y="777240"/>
                  </a:lnTo>
                  <a:lnTo>
                    <a:pt x="77470" y="781050"/>
                  </a:lnTo>
                  <a:lnTo>
                    <a:pt x="90170" y="786130"/>
                  </a:lnTo>
                  <a:lnTo>
                    <a:pt x="97790" y="787400"/>
                  </a:lnTo>
                  <a:lnTo>
                    <a:pt x="104140" y="788670"/>
                  </a:lnTo>
                  <a:lnTo>
                    <a:pt x="110490" y="791210"/>
                  </a:lnTo>
                  <a:lnTo>
                    <a:pt x="8106409" y="791210"/>
                  </a:lnTo>
                  <a:lnTo>
                    <a:pt x="8112759" y="789940"/>
                  </a:lnTo>
                  <a:lnTo>
                    <a:pt x="8120380" y="788670"/>
                  </a:lnTo>
                  <a:lnTo>
                    <a:pt x="8133080" y="786130"/>
                  </a:lnTo>
                  <a:lnTo>
                    <a:pt x="8145780" y="781050"/>
                  </a:lnTo>
                  <a:lnTo>
                    <a:pt x="8152130" y="777240"/>
                  </a:lnTo>
                  <a:lnTo>
                    <a:pt x="8158480" y="774700"/>
                  </a:lnTo>
                  <a:lnTo>
                    <a:pt x="8164830" y="770890"/>
                  </a:lnTo>
                  <a:lnTo>
                    <a:pt x="8169909" y="767080"/>
                  </a:lnTo>
                  <a:lnTo>
                    <a:pt x="8174990" y="762000"/>
                  </a:lnTo>
                  <a:lnTo>
                    <a:pt x="8180070" y="758190"/>
                  </a:lnTo>
                  <a:lnTo>
                    <a:pt x="8195309" y="742950"/>
                  </a:lnTo>
                  <a:lnTo>
                    <a:pt x="8199120" y="737870"/>
                  </a:lnTo>
                  <a:lnTo>
                    <a:pt x="8202930" y="731520"/>
                  </a:lnTo>
                  <a:lnTo>
                    <a:pt x="8206740" y="726440"/>
                  </a:lnTo>
                  <a:lnTo>
                    <a:pt x="8209280" y="720090"/>
                  </a:lnTo>
                  <a:lnTo>
                    <a:pt x="8213090" y="713740"/>
                  </a:lnTo>
                  <a:lnTo>
                    <a:pt x="8218170" y="701040"/>
                  </a:lnTo>
                  <a:lnTo>
                    <a:pt x="8219440" y="694690"/>
                  </a:lnTo>
                  <a:lnTo>
                    <a:pt x="8220709" y="687070"/>
                  </a:lnTo>
                  <a:lnTo>
                    <a:pt x="8223250" y="680720"/>
                  </a:lnTo>
                  <a:lnTo>
                    <a:pt x="8223250" y="674370"/>
                  </a:lnTo>
                  <a:lnTo>
                    <a:pt x="8224520" y="666750"/>
                  </a:lnTo>
                  <a:lnTo>
                    <a:pt x="8224520" y="132079"/>
                  </a:lnTo>
                  <a:lnTo>
                    <a:pt x="8223250" y="124460"/>
                  </a:lnTo>
                  <a:lnTo>
                    <a:pt x="8223250" y="118110"/>
                  </a:lnTo>
                  <a:lnTo>
                    <a:pt x="8221980" y="111760"/>
                  </a:lnTo>
                  <a:lnTo>
                    <a:pt x="8220709" y="104140"/>
                  </a:lnTo>
                  <a:lnTo>
                    <a:pt x="8218170" y="91440"/>
                  </a:lnTo>
                  <a:lnTo>
                    <a:pt x="8213090" y="78740"/>
                  </a:lnTo>
                  <a:lnTo>
                    <a:pt x="8209280" y="72390"/>
                  </a:lnTo>
                  <a:lnTo>
                    <a:pt x="8206740" y="66040"/>
                  </a:lnTo>
                  <a:lnTo>
                    <a:pt x="8202930" y="59690"/>
                  </a:lnTo>
                  <a:lnTo>
                    <a:pt x="8199120" y="54610"/>
                  </a:lnTo>
                  <a:lnTo>
                    <a:pt x="8194040" y="49529"/>
                  </a:lnTo>
                  <a:lnTo>
                    <a:pt x="8190230" y="43179"/>
                  </a:lnTo>
                  <a:lnTo>
                    <a:pt x="8185150" y="38100"/>
                  </a:lnTo>
                  <a:lnTo>
                    <a:pt x="8180070" y="34290"/>
                  </a:lnTo>
                  <a:lnTo>
                    <a:pt x="8174990" y="29210"/>
                  </a:lnTo>
                  <a:lnTo>
                    <a:pt x="8169909" y="25400"/>
                  </a:lnTo>
                  <a:lnTo>
                    <a:pt x="8163559" y="21590"/>
                  </a:lnTo>
                  <a:lnTo>
                    <a:pt x="8158480" y="17779"/>
                  </a:lnTo>
                  <a:lnTo>
                    <a:pt x="8152130" y="13970"/>
                  </a:lnTo>
                  <a:lnTo>
                    <a:pt x="8126730" y="3810"/>
                  </a:lnTo>
                  <a:lnTo>
                    <a:pt x="8120380" y="2540"/>
                  </a:lnTo>
                  <a:lnTo>
                    <a:pt x="8112759" y="1270"/>
                  </a:lnTo>
                  <a:close/>
                </a:path>
                <a:path w="8224520" h="792480">
                  <a:moveTo>
                    <a:pt x="8098790" y="0"/>
                  </a:moveTo>
                  <a:lnTo>
                    <a:pt x="124459" y="0"/>
                  </a:lnTo>
                  <a:lnTo>
                    <a:pt x="118109" y="1270"/>
                  </a:lnTo>
                  <a:lnTo>
                    <a:pt x="8106409" y="1270"/>
                  </a:lnTo>
                  <a:lnTo>
                    <a:pt x="8098790" y="0"/>
                  </a:lnTo>
                  <a:close/>
                </a:path>
              </a:pathLst>
            </a:custGeom>
            <a:solidFill>
              <a:srgbClr val="009900"/>
            </a:solidFill>
          </p:spPr>
          <p:txBody>
            <a:bodyPr wrap="square" lIns="0" tIns="0" rIns="0" bIns="0" rtlCol="0"/>
            <a:lstStyle/>
            <a:p/>
          </p:txBody>
        </p:sp>
        <p:sp>
          <p:nvSpPr>
            <p:cNvPr id="5" name="object 5"/>
            <p:cNvSpPr/>
            <p:nvPr/>
          </p:nvSpPr>
          <p:spPr>
            <a:xfrm>
              <a:off x="507999" y="62229"/>
              <a:ext cx="8224520" cy="792480"/>
            </a:xfrm>
            <a:custGeom>
              <a:avLst/>
              <a:gdLst/>
              <a:ahLst/>
              <a:cxnLst/>
              <a:rect l="l" t="t" r="r" b="b"/>
              <a:pathLst>
                <a:path w="8224520" h="792480">
                  <a:moveTo>
                    <a:pt x="0" y="132079"/>
                  </a:moveTo>
                  <a:lnTo>
                    <a:pt x="0" y="124460"/>
                  </a:lnTo>
                  <a:lnTo>
                    <a:pt x="0" y="118110"/>
                  </a:lnTo>
                  <a:lnTo>
                    <a:pt x="1270" y="111760"/>
                  </a:lnTo>
                  <a:lnTo>
                    <a:pt x="2540" y="104140"/>
                  </a:lnTo>
                  <a:lnTo>
                    <a:pt x="3809" y="97790"/>
                  </a:lnTo>
                  <a:lnTo>
                    <a:pt x="6350" y="91440"/>
                  </a:lnTo>
                  <a:lnTo>
                    <a:pt x="7620" y="85090"/>
                  </a:lnTo>
                  <a:lnTo>
                    <a:pt x="11429" y="78740"/>
                  </a:lnTo>
                  <a:lnTo>
                    <a:pt x="13970" y="72390"/>
                  </a:lnTo>
                  <a:lnTo>
                    <a:pt x="17779" y="66040"/>
                  </a:lnTo>
                  <a:lnTo>
                    <a:pt x="20320" y="59690"/>
                  </a:lnTo>
                  <a:lnTo>
                    <a:pt x="25400" y="54610"/>
                  </a:lnTo>
                  <a:lnTo>
                    <a:pt x="29209" y="49529"/>
                  </a:lnTo>
                  <a:lnTo>
                    <a:pt x="33020" y="43179"/>
                  </a:lnTo>
                  <a:lnTo>
                    <a:pt x="38100" y="38100"/>
                  </a:lnTo>
                  <a:lnTo>
                    <a:pt x="43179" y="34290"/>
                  </a:lnTo>
                  <a:lnTo>
                    <a:pt x="48259" y="29210"/>
                  </a:lnTo>
                  <a:lnTo>
                    <a:pt x="53340" y="25400"/>
                  </a:lnTo>
                  <a:lnTo>
                    <a:pt x="59690" y="21590"/>
                  </a:lnTo>
                  <a:lnTo>
                    <a:pt x="66040" y="17779"/>
                  </a:lnTo>
                  <a:lnTo>
                    <a:pt x="71120" y="13970"/>
                  </a:lnTo>
                  <a:lnTo>
                    <a:pt x="77470" y="11429"/>
                  </a:lnTo>
                  <a:lnTo>
                    <a:pt x="83820" y="8890"/>
                  </a:lnTo>
                  <a:lnTo>
                    <a:pt x="90170" y="6350"/>
                  </a:lnTo>
                  <a:lnTo>
                    <a:pt x="97790" y="3810"/>
                  </a:lnTo>
                  <a:lnTo>
                    <a:pt x="104140" y="2540"/>
                  </a:lnTo>
                  <a:lnTo>
                    <a:pt x="110490" y="1270"/>
                  </a:lnTo>
                  <a:lnTo>
                    <a:pt x="118109" y="1270"/>
                  </a:lnTo>
                  <a:lnTo>
                    <a:pt x="124459" y="0"/>
                  </a:lnTo>
                  <a:lnTo>
                    <a:pt x="130809" y="0"/>
                  </a:lnTo>
                  <a:lnTo>
                    <a:pt x="8092440" y="0"/>
                  </a:lnTo>
                  <a:lnTo>
                    <a:pt x="8098790" y="0"/>
                  </a:lnTo>
                  <a:lnTo>
                    <a:pt x="8106409" y="1270"/>
                  </a:lnTo>
                  <a:lnTo>
                    <a:pt x="8112759" y="1270"/>
                  </a:lnTo>
                  <a:lnTo>
                    <a:pt x="8120380" y="2540"/>
                  </a:lnTo>
                  <a:lnTo>
                    <a:pt x="8126730" y="3810"/>
                  </a:lnTo>
                  <a:lnTo>
                    <a:pt x="8133080" y="6350"/>
                  </a:lnTo>
                  <a:lnTo>
                    <a:pt x="8139430" y="8890"/>
                  </a:lnTo>
                  <a:lnTo>
                    <a:pt x="8145780" y="11429"/>
                  </a:lnTo>
                  <a:lnTo>
                    <a:pt x="8152130" y="13970"/>
                  </a:lnTo>
                  <a:lnTo>
                    <a:pt x="8158480" y="17779"/>
                  </a:lnTo>
                  <a:lnTo>
                    <a:pt x="8163559" y="21590"/>
                  </a:lnTo>
                  <a:lnTo>
                    <a:pt x="8169909" y="25400"/>
                  </a:lnTo>
                  <a:lnTo>
                    <a:pt x="8174990" y="29210"/>
                  </a:lnTo>
                  <a:lnTo>
                    <a:pt x="8180070" y="34290"/>
                  </a:lnTo>
                  <a:lnTo>
                    <a:pt x="8185150" y="38100"/>
                  </a:lnTo>
                  <a:lnTo>
                    <a:pt x="8190230" y="43179"/>
                  </a:lnTo>
                  <a:lnTo>
                    <a:pt x="8194040" y="49529"/>
                  </a:lnTo>
                  <a:lnTo>
                    <a:pt x="8199120" y="54610"/>
                  </a:lnTo>
                  <a:lnTo>
                    <a:pt x="8202930" y="59690"/>
                  </a:lnTo>
                  <a:lnTo>
                    <a:pt x="8206740" y="66040"/>
                  </a:lnTo>
                  <a:lnTo>
                    <a:pt x="8209280" y="72390"/>
                  </a:lnTo>
                  <a:lnTo>
                    <a:pt x="8213090" y="78740"/>
                  </a:lnTo>
                  <a:lnTo>
                    <a:pt x="8215630" y="85090"/>
                  </a:lnTo>
                  <a:lnTo>
                    <a:pt x="8218170" y="91440"/>
                  </a:lnTo>
                  <a:lnTo>
                    <a:pt x="8219440" y="97790"/>
                  </a:lnTo>
                  <a:lnTo>
                    <a:pt x="8220709" y="104140"/>
                  </a:lnTo>
                  <a:lnTo>
                    <a:pt x="8221980" y="111760"/>
                  </a:lnTo>
                  <a:lnTo>
                    <a:pt x="8223250" y="118110"/>
                  </a:lnTo>
                  <a:lnTo>
                    <a:pt x="8223250" y="124460"/>
                  </a:lnTo>
                  <a:lnTo>
                    <a:pt x="8224520" y="132079"/>
                  </a:lnTo>
                  <a:lnTo>
                    <a:pt x="8224520" y="660400"/>
                  </a:lnTo>
                  <a:lnTo>
                    <a:pt x="8224520" y="666750"/>
                  </a:lnTo>
                  <a:lnTo>
                    <a:pt x="8223250" y="674370"/>
                  </a:lnTo>
                  <a:lnTo>
                    <a:pt x="8223250" y="680720"/>
                  </a:lnTo>
                  <a:lnTo>
                    <a:pt x="8220709" y="687070"/>
                  </a:lnTo>
                  <a:lnTo>
                    <a:pt x="8219440" y="694690"/>
                  </a:lnTo>
                  <a:lnTo>
                    <a:pt x="8218170" y="701040"/>
                  </a:lnTo>
                  <a:lnTo>
                    <a:pt x="8215630" y="707390"/>
                  </a:lnTo>
                  <a:lnTo>
                    <a:pt x="8213090" y="713740"/>
                  </a:lnTo>
                  <a:lnTo>
                    <a:pt x="8209280" y="720090"/>
                  </a:lnTo>
                  <a:lnTo>
                    <a:pt x="8206740" y="726440"/>
                  </a:lnTo>
                  <a:lnTo>
                    <a:pt x="8202930" y="731520"/>
                  </a:lnTo>
                  <a:lnTo>
                    <a:pt x="8199120" y="737870"/>
                  </a:lnTo>
                  <a:lnTo>
                    <a:pt x="8195309" y="742950"/>
                  </a:lnTo>
                  <a:lnTo>
                    <a:pt x="8190230" y="748030"/>
                  </a:lnTo>
                  <a:lnTo>
                    <a:pt x="8185150" y="753110"/>
                  </a:lnTo>
                  <a:lnTo>
                    <a:pt x="8180070" y="758190"/>
                  </a:lnTo>
                  <a:lnTo>
                    <a:pt x="8174990" y="762000"/>
                  </a:lnTo>
                  <a:lnTo>
                    <a:pt x="8169909" y="767080"/>
                  </a:lnTo>
                  <a:lnTo>
                    <a:pt x="8164830" y="770890"/>
                  </a:lnTo>
                  <a:lnTo>
                    <a:pt x="8158480" y="774700"/>
                  </a:lnTo>
                  <a:lnTo>
                    <a:pt x="8152130" y="777240"/>
                  </a:lnTo>
                  <a:lnTo>
                    <a:pt x="8145780" y="781050"/>
                  </a:lnTo>
                  <a:lnTo>
                    <a:pt x="8139430" y="783590"/>
                  </a:lnTo>
                  <a:lnTo>
                    <a:pt x="8133080" y="786130"/>
                  </a:lnTo>
                  <a:lnTo>
                    <a:pt x="8126730" y="787400"/>
                  </a:lnTo>
                  <a:lnTo>
                    <a:pt x="8120380" y="788670"/>
                  </a:lnTo>
                  <a:lnTo>
                    <a:pt x="8112759" y="789940"/>
                  </a:lnTo>
                  <a:lnTo>
                    <a:pt x="8106409" y="791210"/>
                  </a:lnTo>
                  <a:lnTo>
                    <a:pt x="8100059" y="791210"/>
                  </a:lnTo>
                  <a:lnTo>
                    <a:pt x="8092440" y="792480"/>
                  </a:lnTo>
                  <a:lnTo>
                    <a:pt x="130809" y="792480"/>
                  </a:lnTo>
                  <a:lnTo>
                    <a:pt x="124459" y="792480"/>
                  </a:lnTo>
                  <a:lnTo>
                    <a:pt x="118109" y="791210"/>
                  </a:lnTo>
                  <a:lnTo>
                    <a:pt x="110490" y="791210"/>
                  </a:lnTo>
                  <a:lnTo>
                    <a:pt x="104140" y="788670"/>
                  </a:lnTo>
                  <a:lnTo>
                    <a:pt x="97790" y="787400"/>
                  </a:lnTo>
                  <a:lnTo>
                    <a:pt x="90170" y="786130"/>
                  </a:lnTo>
                  <a:lnTo>
                    <a:pt x="83820" y="783590"/>
                  </a:lnTo>
                  <a:lnTo>
                    <a:pt x="77470" y="781050"/>
                  </a:lnTo>
                  <a:lnTo>
                    <a:pt x="71120" y="777240"/>
                  </a:lnTo>
                  <a:lnTo>
                    <a:pt x="66040" y="774700"/>
                  </a:lnTo>
                  <a:lnTo>
                    <a:pt x="38100" y="753110"/>
                  </a:lnTo>
                  <a:lnTo>
                    <a:pt x="33020" y="748030"/>
                  </a:lnTo>
                  <a:lnTo>
                    <a:pt x="29209" y="742950"/>
                  </a:lnTo>
                  <a:lnTo>
                    <a:pt x="25400" y="737870"/>
                  </a:lnTo>
                  <a:lnTo>
                    <a:pt x="20320" y="732790"/>
                  </a:lnTo>
                  <a:lnTo>
                    <a:pt x="17779" y="726440"/>
                  </a:lnTo>
                  <a:lnTo>
                    <a:pt x="13970" y="720090"/>
                  </a:lnTo>
                  <a:lnTo>
                    <a:pt x="11429" y="713740"/>
                  </a:lnTo>
                  <a:lnTo>
                    <a:pt x="8890" y="707390"/>
                  </a:lnTo>
                  <a:lnTo>
                    <a:pt x="6350" y="701040"/>
                  </a:lnTo>
                  <a:lnTo>
                    <a:pt x="3809" y="694690"/>
                  </a:lnTo>
                  <a:lnTo>
                    <a:pt x="2540" y="688340"/>
                  </a:lnTo>
                  <a:lnTo>
                    <a:pt x="1270" y="680720"/>
                  </a:lnTo>
                  <a:lnTo>
                    <a:pt x="0" y="674370"/>
                  </a:lnTo>
                  <a:lnTo>
                    <a:pt x="0" y="668020"/>
                  </a:lnTo>
                  <a:lnTo>
                    <a:pt x="0" y="660400"/>
                  </a:lnTo>
                  <a:lnTo>
                    <a:pt x="0" y="132079"/>
                  </a:lnTo>
                  <a:close/>
                </a:path>
              </a:pathLst>
            </a:custGeom>
            <a:ln w="25518">
              <a:solidFill>
                <a:srgbClr val="FFFFFF"/>
              </a:solidFill>
            </a:ln>
          </p:spPr>
          <p:txBody>
            <a:bodyPr wrap="square" lIns="0" tIns="0" rIns="0" bIns="0" rtlCol="0"/>
            <a:lstStyle/>
            <a:p/>
          </p:txBody>
        </p:sp>
        <p:sp>
          <p:nvSpPr>
            <p:cNvPr id="6" name="object 6"/>
            <p:cNvSpPr/>
            <p:nvPr/>
          </p:nvSpPr>
          <p:spPr>
            <a:xfrm>
              <a:off x="495236" y="49478"/>
              <a:ext cx="8250555" cy="818515"/>
            </a:xfrm>
            <a:custGeom>
              <a:avLst/>
              <a:gdLst/>
              <a:ahLst/>
              <a:cxnLst/>
              <a:rect l="l" t="t" r="r" b="b"/>
              <a:pathLst>
                <a:path w="8250555" h="818515">
                  <a:moveTo>
                    <a:pt x="25514" y="12750"/>
                  </a:moveTo>
                  <a:lnTo>
                    <a:pt x="21780" y="3733"/>
                  </a:lnTo>
                  <a:lnTo>
                    <a:pt x="12763" y="0"/>
                  </a:lnTo>
                  <a:lnTo>
                    <a:pt x="3733" y="3733"/>
                  </a:lnTo>
                  <a:lnTo>
                    <a:pt x="0" y="12750"/>
                  </a:lnTo>
                  <a:lnTo>
                    <a:pt x="3733" y="21780"/>
                  </a:lnTo>
                  <a:lnTo>
                    <a:pt x="12763" y="25514"/>
                  </a:lnTo>
                  <a:lnTo>
                    <a:pt x="21780" y="21780"/>
                  </a:lnTo>
                  <a:lnTo>
                    <a:pt x="25514" y="12750"/>
                  </a:lnTo>
                  <a:close/>
                </a:path>
                <a:path w="8250555" h="818515">
                  <a:moveTo>
                    <a:pt x="8250034" y="805230"/>
                  </a:moveTo>
                  <a:lnTo>
                    <a:pt x="8246300" y="796213"/>
                  </a:lnTo>
                  <a:lnTo>
                    <a:pt x="8237283" y="792480"/>
                  </a:lnTo>
                  <a:lnTo>
                    <a:pt x="8228254" y="796213"/>
                  </a:lnTo>
                  <a:lnTo>
                    <a:pt x="8224520" y="805230"/>
                  </a:lnTo>
                  <a:lnTo>
                    <a:pt x="8228254" y="814260"/>
                  </a:lnTo>
                  <a:lnTo>
                    <a:pt x="8237283" y="817994"/>
                  </a:lnTo>
                  <a:lnTo>
                    <a:pt x="8246300" y="814260"/>
                  </a:lnTo>
                  <a:lnTo>
                    <a:pt x="8250034" y="805230"/>
                  </a:lnTo>
                  <a:close/>
                </a:path>
              </a:pathLst>
            </a:custGeom>
            <a:solidFill>
              <a:srgbClr val="FFFFFF"/>
            </a:solidFill>
          </p:spPr>
          <p:txBody>
            <a:bodyPr wrap="square" lIns="0" tIns="0" rIns="0" bIns="0" rtlCol="0"/>
            <a:lstStyle/>
            <a:p/>
          </p:txBody>
        </p:sp>
      </p:grpSp>
      <p:sp>
        <p:nvSpPr>
          <p:cNvPr id="7" name="object 7"/>
          <p:cNvSpPr txBox="1">
            <a:spLocks noGrp="1"/>
          </p:cNvSpPr>
          <p:nvPr>
            <p:ph type="title"/>
          </p:nvPr>
        </p:nvSpPr>
        <p:spPr>
          <a:prstGeom prst="rect">
            <a:avLst/>
          </a:prstGeom>
        </p:spPr>
        <p:txBody>
          <a:bodyPr vert="horz" wrap="square" lIns="0" tIns="120650" rIns="0" bIns="0" rtlCol="0">
            <a:spAutoFit/>
          </a:bodyPr>
          <a:lstStyle/>
          <a:p>
            <a:pPr marL="1575435">
              <a:lnSpc>
                <a:spcPct val="100000"/>
              </a:lnSpc>
              <a:spcBef>
                <a:spcPts val="100"/>
              </a:spcBef>
            </a:pPr>
            <a:r>
              <a:rPr i="1" u="none" dirty="0">
                <a:solidFill>
                  <a:srgbClr val="FFFFFF"/>
                </a:solidFill>
                <a:latin typeface="Calibri" panose="020F0502020204030204"/>
                <a:cs typeface="Calibri" panose="020F0502020204030204"/>
              </a:rPr>
              <a:t>α)</a:t>
            </a:r>
            <a:r>
              <a:rPr i="1" u="none" spc="-60"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Περιγραφή</a:t>
            </a:r>
            <a:r>
              <a:rPr i="1" u="none" spc="-45" dirty="0">
                <a:solidFill>
                  <a:srgbClr val="FFFFFF"/>
                </a:solidFill>
                <a:latin typeface="Calibri" panose="020F0502020204030204"/>
                <a:cs typeface="Calibri" panose="020F0502020204030204"/>
              </a:rPr>
              <a:t> </a:t>
            </a:r>
            <a:r>
              <a:rPr i="1" u="none" dirty="0">
                <a:solidFill>
                  <a:srgbClr val="FFFFFF"/>
                </a:solidFill>
                <a:latin typeface="Calibri" panose="020F0502020204030204"/>
                <a:cs typeface="Calibri" panose="020F0502020204030204"/>
              </a:rPr>
              <a:t>μερών</a:t>
            </a:r>
            <a:r>
              <a:rPr i="1" u="none" spc="-45" dirty="0">
                <a:solidFill>
                  <a:srgbClr val="FFFFFF"/>
                </a:solidFill>
                <a:latin typeface="Calibri" panose="020F0502020204030204"/>
                <a:cs typeface="Calibri" panose="020F0502020204030204"/>
              </a:rPr>
              <a:t> </a:t>
            </a:r>
            <a:r>
              <a:rPr i="1" u="none" spc="-10" dirty="0">
                <a:solidFill>
                  <a:srgbClr val="FFFFFF"/>
                </a:solidFill>
                <a:latin typeface="Calibri" panose="020F0502020204030204"/>
                <a:cs typeface="Calibri" panose="020F0502020204030204"/>
              </a:rPr>
              <a:t>εγχυτήρα</a:t>
            </a:r>
            <a:r>
              <a:rPr sz="4000" i="1" u="none" spc="-10" dirty="0">
                <a:solidFill>
                  <a:srgbClr val="FFFFFF"/>
                </a:solidFill>
                <a:latin typeface="Calibri" panose="020F0502020204030204"/>
                <a:cs typeface="Calibri" panose="020F0502020204030204"/>
              </a:rPr>
              <a:t>.</a:t>
            </a:r>
            <a:endParaRPr sz="4000">
              <a:latin typeface="Calibri" panose="020F0502020204030204"/>
              <a:cs typeface="Calibri" panose="020F0502020204030204"/>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Θέμα του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298483</Words>
  <Application>WPS Presentation</Application>
  <PresentationFormat>Προβολή στην οθόνη (4:3)</PresentationFormat>
  <Paragraphs>6627</Paragraphs>
  <Slides>714</Slides>
  <Notes>9</Notes>
  <HiddenSlides>0</HiddenSlides>
  <MMClips>0</MMClips>
  <ScaleCrop>false</ScaleCrop>
  <HeadingPairs>
    <vt:vector size="8" baseType="variant">
      <vt:variant>
        <vt:lpstr>已用的字体</vt:lpstr>
      </vt:variant>
      <vt:variant>
        <vt:i4>12</vt:i4>
      </vt:variant>
      <vt:variant>
        <vt:lpstr>主题</vt:lpstr>
      </vt:variant>
      <vt:variant>
        <vt:i4>1</vt:i4>
      </vt:variant>
      <vt:variant>
        <vt:lpstr>嵌入 OLE 服务器</vt:lpstr>
      </vt:variant>
      <vt:variant>
        <vt:i4>1</vt:i4>
      </vt:variant>
      <vt:variant>
        <vt:lpstr>幻灯片标题</vt:lpstr>
      </vt:variant>
      <vt:variant>
        <vt:i4>714</vt:i4>
      </vt:variant>
    </vt:vector>
  </HeadingPairs>
  <TitlesOfParts>
    <vt:vector size="728" baseType="lpstr">
      <vt:lpstr>Arial</vt:lpstr>
      <vt:lpstr>SimSun</vt:lpstr>
      <vt:lpstr>Wingdings</vt:lpstr>
      <vt:lpstr>Arial</vt:lpstr>
      <vt:lpstr>Calibri</vt:lpstr>
      <vt:lpstr>Arial Black</vt:lpstr>
      <vt:lpstr>Wingdings</vt:lpstr>
      <vt:lpstr>Microsoft YaHei</vt:lpstr>
      <vt:lpstr>Arial Unicode MS</vt:lpstr>
      <vt:lpstr>Times New Roman</vt:lpstr>
      <vt:lpstr>Arial Narrow</vt:lpstr>
      <vt:lpstr>Arial Black</vt:lpstr>
      <vt:lpstr>Office Theme</vt:lpstr>
      <vt:lpstr>Word.Document.8</vt:lpstr>
      <vt:lpstr>Μ.Ε.Κ. ΙΙ</vt:lpstr>
      <vt:lpstr>ΜΗΧΑΝΕΣ ΕΣΩΤΕΡΙΚΗΣ ΚΑΥΣΗΣ - Δ ΄</vt:lpstr>
      <vt:lpstr>ΜΗΧΑΝΕΣ ΕΣΩΤΕΡΙΚΗΣ ΚΑΥΣΗΣ - Δ ΄</vt:lpstr>
      <vt:lpstr>PowerPoint 演示文稿</vt:lpstr>
      <vt:lpstr>PowerPoint 演示文稿</vt:lpstr>
      <vt:lpstr>1. ΕΓΧΥΣΗ ΚΑΥΣΙΜΟΥ. ΜΗΧΑΝΙΣΜΟΙ ΕΛΕΓΧΟΥ ΦΟΡΤΙΟΥ. </vt:lpstr>
      <vt:lpstr> Εισαγωγή</vt:lpstr>
      <vt:lpstr> Εισαγωγή</vt:lpstr>
      <vt:lpstr> Εισαγωγή</vt:lpstr>
      <vt:lpstr>1.1 Γενικές αρχές έγχυσης</vt:lpstr>
      <vt:lpstr>1.1. Γενικά</vt:lpstr>
      <vt:lpstr>1.1. Σχηματισμός νέφους σωματιδίων</vt:lpstr>
      <vt:lpstr>PowerPoint 演示文稿</vt:lpstr>
      <vt:lpstr>1.1. Σχηματισμός νέφους σωματιδίων</vt:lpstr>
      <vt:lpstr>1.1. Διάφοροι Τρόποι Έγχυσης</vt:lpstr>
      <vt:lpstr>1.1. Σχηματισμός νέφους σωματιδίων</vt:lpstr>
      <vt:lpstr>1.1. Σχηματισμός νέφους σωματιδίων</vt:lpstr>
      <vt:lpstr>1.1. Γενικές απαιτήσεις για αποδοτική έγχυση.</vt:lpstr>
      <vt:lpstr>1.1. Γενικές απαιτήσεις για αποδοτική έγχυση.</vt:lpstr>
      <vt:lpstr>1.1. Γενικές απαιτήσεις για αποδοτική έγχυση.</vt:lpstr>
      <vt:lpstr>1.1	Συστήματα έγχυσης.</vt:lpstr>
      <vt:lpstr>1.1. Συστήματα έγχυσης.</vt:lpstr>
      <vt:lpstr>Σχ 9.3</vt:lpstr>
      <vt:lpstr>PowerPoint 演示文稿</vt:lpstr>
      <vt:lpstr>PowerPoint 演示文稿</vt:lpstr>
      <vt:lpstr>PowerPoint 演示文稿</vt:lpstr>
      <vt:lpstr>Σχ 9.3δ</vt:lpstr>
      <vt:lpstr>1.1. Συστήματα έγχυσης.</vt:lpstr>
      <vt:lpstr>PowerPoint 演示文稿</vt:lpstr>
      <vt:lpstr>PowerPoint 演示文稿</vt:lpstr>
      <vt:lpstr>PowerPoint 演示文稿</vt:lpstr>
      <vt:lpstr>2) ΣΥΣΤΗΜΑ ΜΕ ΜΟΝΑΔΕΣ ΕΓΧΥΣΗΣ</vt:lpstr>
      <vt:lpstr>1.1. Συστήματα έγχυσης.</vt:lpstr>
      <vt:lpstr>1.1. Συστήματα έγχυσης.</vt:lpstr>
      <vt:lpstr>1.1. Συστήματα έγχυσης.</vt:lpstr>
      <vt:lpstr>1.1. Συστήματα έγχυσης.</vt:lpstr>
      <vt:lpstr>1.1. Συστήματα έγχυσης.</vt:lpstr>
      <vt:lpstr>1.1. Συστήματα έγχυσης.</vt:lpstr>
      <vt:lpstr>Συστήματα έγχυσης.</vt:lpstr>
      <vt:lpstr>PowerPoint 演示文稿</vt:lpstr>
      <vt:lpstr>1.1. Συστήματα έγχυσης.</vt:lpstr>
      <vt:lpstr>1.1. Συστήματα έγχυσης.</vt:lpstr>
      <vt:lpstr>1.1. Συστήματα έγχυσης.</vt:lpstr>
      <vt:lpstr>1.1. Συστήματα έγχυσης.</vt:lpstr>
      <vt:lpstr>PowerPoint 演示文稿</vt:lpstr>
      <vt:lpstr>1.1. Συστήματα έγχυσης.</vt:lpstr>
      <vt:lpstr>1.1. Συστήματα έγχυσης.</vt:lpstr>
      <vt:lpstr>1.1. Συστήματα έγχυσης.</vt:lpstr>
      <vt:lpstr>1.1. Συστήματα έγχυσης.</vt:lpstr>
      <vt:lpstr>1.1. Συστήματα έγχυσης.</vt:lpstr>
      <vt:lpstr>1.1. Συστήματα έγχυσης.</vt:lpstr>
      <vt:lpstr>TYPICAL FUEL OIL SYSTEM.</vt:lpstr>
      <vt:lpstr>PowerPoint 演示文稿</vt:lpstr>
      <vt:lpstr>1.2 Κλασικά συστήματα έγχυσης με αντλίες μονού και διπλού βυθίσματος.</vt:lpstr>
      <vt:lpstr>1.2. Αντλίες υψηλής πίεσης (fuel Injection Pumps).</vt:lpstr>
      <vt:lpstr>PowerPoint 演示文稿</vt:lpstr>
      <vt:lpstr>Σχ. 9.4β</vt:lpstr>
      <vt:lpstr>PowerPoint 演示文稿</vt:lpstr>
      <vt:lpstr>         1.2. Αντλίες υψηλής πίεσης (συνέχεια).</vt:lpstr>
      <vt:lpstr>1.2. Αντλίες υψηλής πίεσης (συ 1.2. Αντλίες υψηλής πίεσης (συνέχεια). 1.2. Αντλίες υψηλής πίεσης (συνέχεια). νέχεια).1.2. </vt:lpstr>
      <vt:lpstr>PowerPoint 演示文稿</vt:lpstr>
      <vt:lpstr>PowerPoint 演示文稿</vt:lpstr>
      <vt:lpstr>     1.2. Αντλίες υψηλής πίεσης (συνέχεια).</vt:lpstr>
      <vt:lpstr>β) Περιγραφή</vt:lpstr>
      <vt:lpstr>    1.2. Αντλίες υψηλής πίεσης (συνέχεια). </vt:lpstr>
      <vt:lpstr>PowerPoint 演示文稿</vt:lpstr>
      <vt:lpstr>1.2. Αντλίες υψηλής πίεσης.</vt:lpstr>
      <vt:lpstr>PowerPoint 演示文稿</vt:lpstr>
      <vt:lpstr> 	β) Περιγραφή</vt:lpstr>
      <vt:lpstr>PowerPoint 演示文稿</vt:lpstr>
      <vt:lpstr> 	β) Περιγραφή</vt:lpstr>
      <vt:lpstr> 	β) Περιγραφή</vt:lpstr>
      <vt:lpstr>γ) Λειτουργία</vt:lpstr>
      <vt:lpstr>γ) Λειτουργία</vt:lpstr>
      <vt:lpstr>γ) Λειτουργία</vt:lpstr>
      <vt:lpstr>γ) Λειτουργία</vt:lpstr>
      <vt:lpstr>4)Ρύθμιση έναρξης έγχυσης σε αντλίες  περιστρεφόμενου εμβόλου (τύπου MAN B&amp;W)</vt:lpstr>
      <vt:lpstr>δ) Φθορές και βλάβες.</vt:lpstr>
      <vt:lpstr>δ) Φθορές  και βλάβες.</vt:lpstr>
      <vt:lpstr>Αντλίες διπλού βυθίσματος</vt:lpstr>
      <vt:lpstr>Αντλίες διπλού βυθίσματος</vt:lpstr>
      <vt:lpstr>Αντλίες διπλού βυθίσματος</vt:lpstr>
      <vt:lpstr>PowerPoint 演示文稿</vt:lpstr>
      <vt:lpstr>Wartsila Split High-Pressure Fuel Pump</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Λειτουργία αντλίας Υψηλής Πίεσης  Τύπου Sulzer</vt:lpstr>
      <vt:lpstr>στ) Γενικά περί μεταβλητού χρονισμού</vt:lpstr>
      <vt:lpstr>στ) Γενικά περί μεταβλητού χρονισμού</vt:lpstr>
      <vt:lpstr>στ) Γενικά περί μεταβλητού χρονισμού</vt:lpstr>
      <vt:lpstr>στ) Γενικά περί μεταβλητού χρονισμού</vt:lpstr>
      <vt:lpstr>1.3	Εγχυτήρας (Ιnjector).</vt:lpstr>
      <vt:lpstr>α) Περιγραφή μερών εγχυτήρα.</vt:lpstr>
      <vt:lpstr>α) Περιγραφή μερών εγχυτήρα.</vt:lpstr>
      <vt:lpstr>Τοποθέτηση και Σύσφιξη Εγχυτήρος στο πώμα κυλίνδρου (στο κέντρο)</vt:lpstr>
      <vt:lpstr>Σχ 9.4ι</vt:lpstr>
      <vt:lpstr>PowerPoint 演示文稿</vt:lpstr>
      <vt:lpstr>α) Περιγραφή μερών εγχυτήρα.</vt:lpstr>
      <vt:lpstr>PowerPoint 演示文稿</vt:lpstr>
      <vt:lpstr>β)  Εγχυτήρας  (Injector).</vt:lpstr>
      <vt:lpstr>β) Λειτουργία των εγχυτήρων.</vt:lpstr>
      <vt:lpstr>β) Λειτουργία των εγχυτήρων.</vt:lpstr>
      <vt:lpstr>β) Λειτουργία των εγχυτήρων.</vt:lpstr>
      <vt:lpstr> </vt:lpstr>
      <vt:lpstr>ΕΓΧΥΤΗΡΑΣ – ΕΙΔΗ ΕΓΧΥΤΗΡΩΝ (2)</vt:lpstr>
      <vt:lpstr>PowerPoint 演示文稿</vt:lpstr>
      <vt:lpstr>Pintle	&amp; Hole Type Fuel Injector Nozzle</vt:lpstr>
      <vt:lpstr> </vt:lpstr>
      <vt:lpstr>Ακροφύσιο πολλών οπών.</vt:lpstr>
      <vt:lpstr>δ) Εγχυτήρες με ακροφύσια πολλών οπών.</vt:lpstr>
      <vt:lpstr>δ) Εγχυτήρες με ακροφύσια πολλών οπών.</vt:lpstr>
      <vt:lpstr>δ) Εγχυτήρες με ακροφύσια πολλών οπών.</vt:lpstr>
      <vt:lpstr>δ) Εγχυτήρες με ακροφύσια πολλών οπών.</vt:lpstr>
      <vt:lpstr>δ) Εγχυτήρες με ακροφύσια πολλών οπών.</vt:lpstr>
      <vt:lpstr>ε) Βλάβες των εγχυτήρων.</vt:lpstr>
      <vt:lpstr>ε) Βλάβες των εγχυτήρων.</vt:lpstr>
      <vt:lpstr>PowerPoint 演示文稿</vt:lpstr>
      <vt:lpstr>ε) Αγωγός καυσίμου υψηλής πίεσης (high pressure fuel line).</vt:lpstr>
      <vt:lpstr>Σύστημα έγχυσης με υδραυλική ενεργο- ποίηση των αντλιών και απουσία εκκεντρο- φόρου.</vt:lpstr>
      <vt:lpstr>Σύστημα έγχυσης με υδραυλική ενεργο- ποίηση των αντλιών και απουσία εκκεντρο- φόρου.</vt:lpstr>
      <vt:lpstr>Σύστημα έγχυσης με υδραυλική ενεργο- ποίηση των αντλιών και απουσία εκκεντρο- φόρου.</vt:lpstr>
      <vt:lpstr>PowerPoint 演示文稿</vt:lpstr>
      <vt:lpstr>VALVE ACTUATOR</vt:lpstr>
      <vt:lpstr>PowerPoint 演示文稿</vt:lpstr>
      <vt:lpstr>1.4 Συστήματα κοινού συλλέκτη.</vt:lpstr>
      <vt:lpstr>β) Αρχές λειτουργίας.</vt:lpstr>
      <vt:lpstr>β) Αρχές λειτουργίας.</vt:lpstr>
      <vt:lpstr>PowerPoint 演示文稿</vt:lpstr>
      <vt:lpstr>PowerPoint 演示文稿</vt:lpstr>
      <vt:lpstr>PowerPoint 演示文稿</vt:lpstr>
      <vt:lpstr>PowerPoint 演示文稿</vt:lpstr>
      <vt:lpstr>β) Αρχές λειτουργίας.</vt:lpstr>
      <vt:lpstr>PowerPoint 演示文稿</vt:lpstr>
      <vt:lpstr>β) Αρχές λειτουργίας.</vt:lpstr>
      <vt:lpstr>γ) Πλεονεκτήματα σε σχέση με τα συμβατικά συστήματα με αντλίες μονού βυθίσματος.</vt:lpstr>
      <vt:lpstr>γ) Πλεονεκτήματα σε σχέση με τα συμβατικά συστήματα με αντλίες μονού βυθίσματος.</vt:lpstr>
      <vt:lpstr>δ) Εφαρμογή του συστήματος κοινού συλλέκτη σε δίχρονες αργόστροφες πετρελαιομηχανές.</vt:lpstr>
      <vt:lpstr>δ) Εφαρμογή του συστήματος κοινού συλλέκτη σε δίχρονες αργόστροφες πετρελαιομηχανές.</vt:lpstr>
      <vt:lpstr>Συστήματα έγχυσης.</vt:lpstr>
      <vt:lpstr>Συστήματα έγχυσης.</vt:lpstr>
      <vt:lpstr>ε) Εφαρμογή του συστήματος κοινού συλλέκτη σε τετράχρονες μεσόστροφες πετρελαιομηχανές.</vt:lpstr>
      <vt:lpstr>ε) Εφαρμογή του συστήματος κοινού συλλέκτη σε τετράχρονες μεσόστροφες πετρελαιομηχανές.</vt:lpstr>
      <vt:lpstr>ε) Εφαρμογή του συστήματος κοινού συλλέκτη σε τετράχρονες μεσόστροφες πετρελαιομηχανές.</vt:lpstr>
      <vt:lpstr>1.5. Ρυθμιστές στροφών (Governors)</vt:lpstr>
      <vt:lpstr>1.5. Ρυθμιστές στροφών (Governors)</vt:lpstr>
      <vt:lpstr>α) Γενικά</vt:lpstr>
      <vt:lpstr>α) Γενικά</vt:lpstr>
      <vt:lpstr>α) Γενικά</vt:lpstr>
      <vt:lpstr>α) Γενικά</vt:lpstr>
      <vt:lpstr>α) Γενικά</vt:lpstr>
      <vt:lpstr>β)Ειδικά χαρακτηριστικά και ιδιότητες ρυθμιστών.</vt:lpstr>
      <vt:lpstr>                                                ΕΙΔΙΚΑ ΧΑΡΑΚΤΗΡΙΣΤΙΚΑ ΚΑΙ ΙΔΙΟΤΗΤΕΣ ΡΥΘΜΙΣΤΩΝ             </vt:lpstr>
      <vt:lpstr>ΕΙΔΙΚΑΧΑΡΑΚΤΗΡΙΣΤΙΚΑ ΚΑΙ ΙΔΙΟΤΗΤΕΣ ΡΥΘΜΙΣΤΩΝ  ΚΛΙΣΗ ΤΑΧΥΤΗΤΑΣ ΠΕΡΙΣΤΡΟΦΗΣ </vt:lpstr>
      <vt:lpstr>ΕΙΔΙΚΑ ΧΑΡΑΚΤΗΡΙΣΤΙΚΑ ΚΑΙ ΙΔΙΟΤΗΤΕΣ ΡΥΘΜΙΣΤΩΝ  </vt:lpstr>
      <vt:lpstr>β)Ειδικά χαρακτηριστικά και ιδιότητες ρυθμιστών.</vt:lpstr>
      <vt:lpstr>                                                ΕΙΔΙΚΑ ΧΑΡΑΚΤΗΡΙΣΤΙΚΑ ΚΑΙ ΙΔΙΟΤΗΤΕΣ ΡΥΘΜΙΣΤΩΝ             </vt:lpstr>
      <vt:lpstr>β)Ειδικά χαρακτηριστικά και ιδιότητες ρυθμιστών.</vt:lpstr>
      <vt:lpstr>β)Ειδικά χαρακτηριστικά και ιδιότητες ρυθμιστών.</vt:lpstr>
      <vt:lpstr>                                                ΕΙΔΙΚΑ ΧΑΡΑΚΤΗΡΙΣΤΙΚΑ ΚΑΙ ΙΔΙΟΤΗΤΕΣ ΡΥΘΜΙΣΤΩΝ             </vt:lpstr>
      <vt:lpstr>                                                ΕΙΔΙΚΑ ΧΑΡΑΚΤΗΡΙΣΤΙΚΑ ΚΑΙ ΙΔΙΟΤΗΤΕΣ ΡΥΘΜΙΣΤΩΝ             </vt:lpstr>
      <vt:lpstr>                                                ΕΙΔΙΚΑ ΧΑΡΑΚΤΗΡΙΣΤΙΚΑ ΚΑΙ ΙΔΙΟΤΗΤΕΣ ΡΥΘΜΙΣΤΩΝ             </vt:lpstr>
      <vt:lpstr>                                                ΕΙΔΙΚΑ ΧΑΡΑΚΤΗΡΙΣΤΙΚΑ ΚΑΙ ΙΔΙΟΤΗΤΕΣ ΡΥΘΜΙΣΤΩΝ             </vt:lpstr>
      <vt:lpstr>γ)Είδη ρυθμιστών στροφών και αρχές λειτουργίας τους. Μηχανικός Ρυθμιστής Στροφών.</vt:lpstr>
      <vt:lpstr>γ)Είδη ρυθμιστών στροφών και αρχές λειτουργίας τους. Μηχανικός Ρυθμιστής Στροφών.</vt:lpstr>
      <vt:lpstr>γ)Είδη ρυθμιστών στροφών και αρχές λειτουργίας τους.</vt:lpstr>
      <vt:lpstr>Μηχανικός Ρυθμιστής Στροφών. (Οριζόντιος, με ελατήριο)</vt:lpstr>
      <vt:lpstr>γ)Είδη ρυθμιστών στροφών και αρχές λειτουργίας τους.</vt:lpstr>
      <vt:lpstr>PowerPoint 演示文稿</vt:lpstr>
      <vt:lpstr>Μηχανικός - Υδραυλικός Ρυθμιστής Στροφών.</vt:lpstr>
      <vt:lpstr>γ)Είδη ρυθμιστών στροφών και αρχές λειτουργίας τους.</vt:lpstr>
      <vt:lpstr>γ)Είδη ρυθμιστών στροφών και αρχές λειτουργίας τους.</vt:lpstr>
      <vt:lpstr>1)Ρυθμιστές μεγίστων στροφών ή υπερτάχυνσης.</vt:lpstr>
      <vt:lpstr>PowerPoint 演示文稿</vt:lpstr>
      <vt:lpstr>Μηχανικός Ρυθμιστής Μέγιστων Στροφών.</vt:lpstr>
      <vt:lpstr>2)Ρυθμιστές ελάχιστων - μέγιστων στροφών</vt:lpstr>
      <vt:lpstr>4) Συνδυασμένοι ρυθμιστές.</vt:lpstr>
      <vt:lpstr>ε)Εφαρμογές των ρυθμιστών στροφών . 1)Ηλεκτροπαραγωγά ζεύγη.</vt:lpstr>
      <vt:lpstr>ε)Εφαρμογές των ρυθμιστών στροφών . 1)Ηλεκτροπαραγωγά ζεύγη.</vt:lpstr>
      <vt:lpstr>ε)Εφαρμογές των ρυθμιστών στροφών .</vt:lpstr>
      <vt:lpstr>PowerPoint 演示文稿</vt:lpstr>
      <vt:lpstr>ΚΕΦΑΛΑΙΟ ΔΕΥΤΕΡΟ</vt:lpstr>
      <vt:lpstr> </vt:lpstr>
      <vt:lpstr>ΓΕΝΙΚΑ</vt:lpstr>
      <vt:lpstr>PowerPoint 演示文稿</vt:lpstr>
      <vt:lpstr>ΠΡΑΓΜΑΤΙΚΟΣ ΚΥΚΛΟΣ ΛΕΙΤΟΥΡΓΙΑΣ 4ΧΡΟΝΗΣ ΠΕΤΡΕΛΑΙΟΜΗΧΑΝΗΣ  </vt:lpstr>
      <vt:lpstr>ΛΗΨΗ ΔΥΝΑΜΟΔΕΙΚΤΙΚΩΝ  ΔΙΑΓΡΑΜΜΑΤΩΝ</vt:lpstr>
      <vt:lpstr>ΛΗΨΗ ΔΥΝΑΜΟΔΕΙΚΤΙΚΩΝ ΔΙΑΓΡΑΜΜΑΤΩΝ</vt:lpstr>
      <vt:lpstr>ΠΡΑΓΜΑΤΙΚΟΣ ΚΥΚΛΟΣ ΛΕΙΤΟΥΡΓΙΑΣ 2ΧΡΟΝΗΣ ΠΕΤΡΕΛΑΙΟΜΗΧΑΝΗΣ   </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THE FUEL PUMP LEAD (THE EFFECTIVE LEAD) (ΕΝΕΡΓΟΣ ΔΙΑΔΡΟΜΗ ή ΧΡΟΝΟΣ ΕΓΧΥΣΗΣ)</vt:lpstr>
      <vt:lpstr>ΠΑΡΑΔΕΙΓΜΑΤΑ ΔΥΝΑΜΟΔΕΙΚΤΙΚΩΝ ΔΙΑΓΡΑΜΜΑΤΩΝ</vt:lpstr>
      <vt:lpstr>ΠΑΡΑΔΕΙΓΜΑΤΑ ΔΥΝΑΜΟΔΕΙΚΤΙΚΩΝ ΔΙΑΓΡΑΜΜΑΤΩΝ</vt:lpstr>
      <vt:lpstr>ΠΑΡΑΔΕΙΓΜΑΤΑ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ΛΗΨΗ ΔΥΝΑΜΟΔΕΙΚΤΙΚΩΝ ΔΙΑΓΡΑΜΜΑΤΩΝ</vt:lpstr>
      <vt:lpstr>ΜΗΧΑΝΙΚΟΣ ΔΕΙΝΑΜΟΔΕΙΚΤΗΣ</vt:lpstr>
      <vt:lpstr>ΜΗΧΑΝΙΚΟΣ ΔΕΙΝΑΜΟΔΕΙΚΤΗΣ</vt:lpstr>
      <vt:lpstr>ΜΗΧΑΝΙΚΟΙ ΔΕΙΝΑΜΟΔΕΙΚΤΕΣ</vt:lpstr>
      <vt:lpstr>ΔΙΑΔΙΚΑΣΙΑ ΛΗΨΗΣ ΔΥΝΑΜΟΔΕΙΚΤΙΚΟΥ ΔΙΑΓΡΑΜΜΑΤΟΣ ΜΕ ΜΗΧΑΝΙΚΟ ΔΥΝΑΜΟΔΕΙΚΤΗ</vt:lpstr>
      <vt:lpstr>Η ΔΙΑΔΙΚΑΣΙΑ ΠΟΥ ΑΚΟΛΟΥΘΕΙΤΑΙ ΓΙΑ ΤΗ ΛΗΨΗ ΤΟΥ ΔΥΝΑΜΟΔΕΙΚΤΙΚΟΥ ΔΙΑΓΡΑΜΜΑΤΟΣ ΕΙΝΑΙ Η ΕΞΗΣ:</vt:lpstr>
      <vt:lpstr>5)ΓΙΑ ΤΗ ΛΗΨΗ ΤΟΥ ΔΙΑΓΡΑΜΜΑΤΟΣ, ΤΟΠΟΘΕΤΕΙΤΑΙ ΚΑ- ΤΑΛΛΗΛΟ ΧΑΡΤΙ ΣΤΟ ΤΥΜΠΑΝΟ ΤΟΥ ΔΥΝΑΜΟΔΕΙΚΤΗ ΚΑΙ ΣΤΗ ΣΥΝΕΧΕΙΑ ΦΕΡΝΟΥΜΕ ΣΕ ΕΠΑΦΗ ΤΗ ΓΡΑΦΙΔΑ ΜΕ ΤΟ ΧΑΡΤΙ.</vt:lpstr>
      <vt:lpstr>6)ΠΡΙΝ ΛΗΦΘΟΥΝ ΤΑ ΔΙΑΓΡΑΜΜΑΤΑ, ΤΟΠΟΘΕΤΕΙΤΑΙ Ο ΔΥ- ΝΑΜΟΔΕΙΚΤΗΣ ΓΙΑ 5 ΛΕΠΤΑ ΣΤΗ ΜΗΧΑΝΗ ΓΙΑ ΝΑ ΠΡΟΘΕΡ- ΜΑΝΘΕΙ. Η ΛΙΠΑΝΣΗ ΤΟΥ ΓΙΝΕΤΑΙ ΜΕΤΑ ΑΠΟ ΤΗ ΛΗΨΗ ΤΕΣΣΑΡΩΝ ΔΙΑΓΡΑΜΜΑΤΩΝ.</vt:lpstr>
      <vt:lpstr>PowerPoint 演示文稿</vt:lpstr>
      <vt:lpstr>PowerPoint 演示文稿</vt:lpstr>
      <vt:lpstr>ΜΕΘΟΔΟΣ SIMSOΝ-ΜΕΘΟΔΟΣ ΙΣΟΜΟΙΡΑΣΜΟΥ ΤΟΥ ΔΙΑΓΡΑΜΜΑΤΟΣ</vt:lpstr>
      <vt:lpstr>ΜΕΘΟΔΟΣ ΠΛΑΝΙΜΕΤΡΟ – ΜΕΘΟΔΟΣ ΕΜΒΑΔΟΜΕΤΡΟ</vt:lpstr>
      <vt:lpstr>PowerPoint 演示文稿</vt:lpstr>
      <vt:lpstr> ΜΕΘΟΔΟΣ ΠΛΑΝΙΜΕΤΡΟ-ΜΕΘΟΔΟΣ ΕΜΒΑΔΟΜΕΤΡΟ</vt:lpstr>
      <vt:lpstr>PowerPoint 演示文稿</vt:lpstr>
      <vt:lpstr>ΜΕΘΟΔΟΣ ΠΛΑΝΙΜΕΤΡΟ – ΜΕΘΟΔΟΣ ΕΜΒΑΔΟΜΕΤΡΟ</vt:lpstr>
      <vt:lpstr>ΜΕΘΟΔΟΣ ΠΛΑΝΙΜΕΤΡΟY</vt:lpstr>
      <vt:lpstr>ΜΕΣΗ ΕΝΔΕΙΚΝΥΜΕΝΗ ΠΙΕΣΗ</vt:lpstr>
      <vt:lpstr>ΜΕΣΗ  ΕΝΔΕΙΚΝΥΜΕΝΗ  ΠΙΕΣΗ</vt:lpstr>
      <vt:lpstr>ΜΕΣΗ  ΠΡΑΓΜΑΤΙΚΗ  ΠΙΕΣΗ</vt:lpstr>
      <vt:lpstr>ΕΝΔΕΙΚΝΥΜΕΝΗ ΙΣΧΥΣ</vt:lpstr>
      <vt:lpstr>ΕΝΔΕΙΚΝΥΜΕΝΗ ΙΣΧΥΣ</vt:lpstr>
      <vt:lpstr>ΠΡΑΓΜΑΤΙΚΗ ΙΣΧΥΣ η ΙΣΧΥΣ ΠΕΔΗΣ</vt:lpstr>
      <vt:lpstr>ΠΡΑΓΜΑΤΙΚΗ ΙΣΧΥΣ η ΙΣΧΥΣ ΠΕΔΗΣ</vt:lpstr>
      <vt:lpstr>ΣΤΑΘΕΡΑ ΚΥΛΙΝΔΡΟΥ</vt:lpstr>
      <vt:lpstr>PowerPoint 演示文稿</vt:lpstr>
      <vt:lpstr>ΜΗΧΑΝΙΚΕΣ ΑΠΩΛΕΙΕΣ ΚΑΙ ΠΡΑΓΜΑΤΙΚΗ ΙΣΧΥΣ ΤΗΣ ΜΗΧΑΝΗΣ</vt:lpstr>
      <vt:lpstr>ΜΗΧΑΝΙΚΕΣ ΑΠΩΛΕΙΕΣ ΚΑΙ ΠΡΑΓΜΑΤΙΚΗ ΙΣΧΥΣ ΤΗΣ ΜΗΧΑΝΗΣ</vt:lpstr>
      <vt:lpstr>ΜΗΧΑΝΙΚΕΣ ΑΠΩΛΕΙΕΣ ΚΑΙ ΠΡΑΓΜΑΤΙΚΗ ΙΣΧΥΣ ΤΗΣ ΜΗΧΑΝΗΣ</vt:lpstr>
      <vt:lpstr>ΜΗΧΑΝΙΚΕΣ ΑΠΩΛΕΙΕΣ ΚΑΙ ΠΡΑΓΜΑΤΙΚΗ ΙΣΧΥΣ ΤΗΣ ΜΗΧΑΝΗΣ</vt:lpstr>
      <vt:lpstr>ΕΙΔΙΚΗ ΚΑΤΑΝΑΛΩΣΗ ΚΑΥΣΙΜΟΥ (SPECIFIC FUEL CONSUMPTION)</vt:lpstr>
      <vt:lpstr>ΠΡΑΓΜΑΤΙΚΟΣ Η ΟΛΙΚΟΣ ΒΑΘΜΟΣ ΑΠΟΔΟΣΗΣ</vt:lpstr>
      <vt:lpstr>ΠΡΑΓΜΑΤΙΚΟΣ Η ΟΛΙΚΟΣ ΒΑΘΜΟΣ ΑΠΟΔΟΣΗΣ</vt:lpstr>
      <vt:lpstr>ΜΗΧΑΝΙΚΟΣ ΒΑΘΜΟΣ ΑΠΟΔΟΣΗΣ ημηχ</vt:lpstr>
      <vt:lpstr>ΜΗΧΑΝΙΚΟΣ ΒΑΘΜΟΣ ΑΠΟΔΟΣΗΣ</vt:lpstr>
      <vt:lpstr>ΒΑΘΜΟI ΑΠΟΔΟΣΗΣ</vt:lpstr>
      <vt:lpstr>PowerPoint 演示文稿</vt:lpstr>
      <vt:lpstr>ΟΡΙΣΜΟΙ</vt:lpstr>
      <vt:lpstr>PowerPoint 演示文稿</vt:lpstr>
      <vt:lpstr>ΟΡΙΣΜΟΙ</vt:lpstr>
      <vt:lpstr>ΟΡΙΣΜΟΙ</vt:lpstr>
      <vt:lpstr>ΟΡΙΣΜΟΙ</vt:lpstr>
      <vt:lpstr>ΟΡΙΣΜΟΙ</vt:lpstr>
      <vt:lpstr>.</vt:lpstr>
      <vt:lpstr>ΔΙΑΓΡΑΜΜΑΤΑ ΛΕΙΤΟΥΡΓΙΑΣ</vt:lpstr>
      <vt:lpstr>ΟΡΙΣΜΟΙ</vt:lpstr>
      <vt:lpstr>ΟΡΙΣΜΟΙ</vt:lpstr>
      <vt:lpstr>ΟΡΙΣΜΟΙ</vt:lpstr>
      <vt:lpstr>ΟΡΙΣΜΟΙ</vt:lpstr>
      <vt:lpstr>ΘΕΡΜΙΚΟΣ ΙΣΟΛΟΓΙΣΜΟΣ</vt:lpstr>
      <vt:lpstr>PowerPoint 演示文稿</vt:lpstr>
      <vt:lpstr>ΑΣΚΗΣΕΙΣ</vt:lpstr>
      <vt:lpstr>ΑΣΚΗΣΕΙΣ</vt:lpstr>
      <vt:lpstr>ΑΣΚΗΣΕΙΣ</vt:lpstr>
      <vt:lpstr>ΑΣΚΗΣΕΙΣ</vt:lpstr>
      <vt:lpstr>ΑΣΚΗΣΕΙΣ</vt:lpstr>
      <vt:lpstr>PowerPoint 演示文稿</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ΑΣΚΗΣΕΙΣ</vt:lpstr>
      <vt:lpstr>PowerPoint 演示文稿</vt:lpstr>
      <vt:lpstr>ΡΥΘΜΙΣΕΙΣ – ΜΕΤΡΗΣΕΙΣ</vt:lpstr>
      <vt:lpstr>3.1. 	ΡΥΘΜΙΣΗ ΓΕΝΙΚΑ</vt:lpstr>
      <vt:lpstr>2ΧΡΟΝΕΣ ΚΑΙ 4ΧΡΟΝΕΣ Μ.Ε.Κ.</vt:lpstr>
      <vt:lpstr>PowerPoint 演示文稿</vt:lpstr>
      <vt:lpstr> 3.2. ΡΥΘΜΙΣΕΙΣ ΒΑΛΒΙΔΩΝ ΣΕ 2ΧΡΟΝΕΣ ΚΑΙ 4ΧΡΟΝΕΣ Μ.Ε.Κ.</vt:lpstr>
      <vt:lpstr> 3.2. ΡΥΘΜΙΣΕΙΣ  ΒΑΛΒΙΔΩΝ  ΣΕ 4ΧΡΟΝΕΣ  Μ.Ε.Κ.</vt:lpstr>
      <vt:lpstr>  3.2. ΡΥΘΜΙΣΕΙΣ ΒΑΛΒΙΔΩΝ ΣΕ 2ΧΡΟΝΕΣ ΚΑΙ 4ΧΡΟΝΕΣ Μ.Ε.Κ.</vt:lpstr>
      <vt:lpstr>  3.2. ΡΥΘΜΙΣΕΙΣ ΒΑΛΒΙΔΩΝ ΣΕ 2ΧΡΟΝΕΣ ΚΑΙ 4ΧΡΟΝΕΣ Μ.Ε.Κ.</vt:lpstr>
      <vt:lpstr>Μ.Ε.Κ.</vt:lpstr>
      <vt:lpstr>3.3.	ΡΥΘΜΙΣΕΙΣ ΚΑΥΣΤΗΡΩΝ Μ.Ε.Κ.</vt:lpstr>
      <vt:lpstr>3.3. ΡΥΘΜΙΣΕΙΣ ΚΑΥΣΤΗΡΩΝ Μ.Ε.Κ.</vt:lpstr>
      <vt:lpstr>3.3.	ΡΥΘΜΙΣΕΙΣ ΚΑΥΣΤΗΡΩΝ Μ.Ε.Κ.</vt:lpstr>
      <vt:lpstr>  3.3.	ΡΥΘΜΙΣΕΙΣ ΚΑΥΣΤΗΡΩΝ Μ.Ε.Κ. 2χρονη</vt:lpstr>
      <vt:lpstr>  3.3.	ΡΥΘΜΙΣΕΙΣ ΚΑΥΣΤΗΡΩΝ Μ.Ε.Κ. 2χρονη</vt:lpstr>
      <vt:lpstr> 3.3.	ΡΥΘΜΙΣΕΙΣ  ΚΑΥΣΤΗΡΩΝ  Μ.Ε.Κ. 2χρονη</vt:lpstr>
      <vt:lpstr> 3.3.	ΡΥΘΜΙΣΕΙΣ  ΚΑΥΣΤΗΡΩΝ  Μ.Ε.Κ. 2χρονη</vt:lpstr>
      <vt:lpstr> 3.3.	ΡΥΘΜΙΣΕΙΣ ΚΑΥΣΤΗΡΩΝ Μ.Ε.Κ. 4χρονη</vt:lpstr>
      <vt:lpstr> 3.3.	ΡΥΘΜΙΣΕΙΣ ΚΑΥΣΤΗΡΩΝ Μ.Ε.Κ. 4χρονη</vt:lpstr>
      <vt:lpstr>PowerPoint 演示文稿</vt:lpstr>
      <vt:lpstr> 3.3.	ΡΥΘΜΙΣΕΙΣ ΚΑΥΣΤΗΡΩΝ Μ.Ε.Κ. 4χρονη</vt:lpstr>
      <vt:lpstr> 3.3.	ΡΥΘΜΙΣΕΙΣ ΚΑΥΣΤΗΡΩΝ Μ.Ε.Κ. 4χρονη</vt:lpstr>
      <vt:lpstr> 3.3.	ΔΟΚΙΜΗ ΚΑΥΣΤΗΡΩΝ Μ.Ε.Κ. 4χρονη</vt:lpstr>
      <vt:lpstr>3.4. ΡΥΘΜΙΣΗ ΑΝΤΛΙΩΝ ΠΕΤΡΕΛΑΙΟΥ ΥΨΗΛΗΣ ΠΙΕΣΗΣ</vt:lpstr>
      <vt:lpstr>3.4. ΡΥΘΜΙΣΗ ΑΝΤΛΙΩΝ ΠΕΤΡΕΛΑΙΟΥ ΥΨΗΛΗΣ ΠΙΕΣΗΣ</vt:lpstr>
      <vt:lpstr>ΑΝΑΛΟΓΩΣ ΤΟΥ ΣΥΣΤΗΜΑΤΟΣ Η ΜΕΤΑΒΟΛΗ ΤΟΥ  ΧΡΟΝΙΣΜΟΥ ΓΙΝΕΤΑΙ:</vt:lpstr>
      <vt:lpstr>(ΑΚΟΛΟΥΘΕΙ ΕΠΕΞΗΓΗΣΗ ΚΑΙ ΣΧΗΜΑ)</vt:lpstr>
      <vt:lpstr>3.3. Ρύθμιση και μεταβολή του χρονισμού της έγχυσης.         Ρύθμιση έναρξης με μετατόπιση εκκέντρου.</vt:lpstr>
      <vt:lpstr>   3.3. Ρύθμιση και μεταβολή του χρονισμού της έγχυσης.             Ρύθμιση έναρξης με μετατόπιση εκκέντρου.</vt:lpstr>
      <vt:lpstr> 3.3.  ΡΥΘΜΙΣΗ ΑΝΤΛΙΩΝ ΠΕΤΡΕΛΑΙΟΥ ΥΨΗΛΗΣ ΠΙΕΣΗΣ</vt:lpstr>
      <vt:lpstr>3.3.  ΡΥΘΜΙΣΗ ΑΝΤΛΙΩΝ ΠΕΤΡΕΛΑΙΟΥ ΥΨΗΛΗΣ ΠΙΕΣΗΣ TYΠΟΥ BOSCH</vt:lpstr>
      <vt:lpstr>ΣΕ ΜΗΧΑΝΕΣ ΣΤΑΘΕΡΩΝ ΕΚΚΕΝΤΡΟΦΟΡΩΝ Η ΜΕΤΑΒΟΛΗ ΤΟΥ ΧΡΟΝΙΣΜΟΥ ΓΙΝΕΤΑΙ ΜΕ ΤΗΝ ΑΥΞΟΜΕΙΩΣΗ ΤΗΣ ΑΠΟΣΤΑΣΗΣ ΤΟΥ ΕΜΒΟΛΟΥ ΤΗΣ ΑΝΤΛΙΑΣ ΥΨΗΛΗΣ ΑΠΟ ΤΟ ΩΣΤΗΡΙΟ ΤΗΣ ΕΙΤΕ ΜΕ ΚΟΧΛΙΑ, ΕΙΤΕ ΜΕ ΠΡΟΣΘΗΚΕΣ.</vt:lpstr>
      <vt:lpstr>PowerPoint 演示文稿</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 TYΠΟΥ BOSCH</vt:lpstr>
      <vt:lpstr>3.3.  ΡΥΘΜΙΣΗ ΑΝΤΛΙΩΝ ΠΕΤΡΕΛΑΙΟΥ ΥΨΗΛΗΣ ΠΙΕΣΗΣ</vt:lpstr>
      <vt:lpstr>3.3.  ΡΥΘΜΙΣΗ ΑΝΤΛΙΩΝ ΠΕΤΡΕΛΑΙΟΥ ΥΨΗΛΗΣ ΠΙΕΣΗΣ</vt:lpstr>
      <vt:lpstr>3.3.  ΡΥΘΜΙΣΗ ΑΝΤΛΙΩΝ ΠΕΤΡΕΛΑΙΟΥ ΥΨΗΛΗΣ ΠΙΕΣΗΣ</vt:lpstr>
      <vt:lpstr>3.3.  ΡΥΘΜΙΣΗ ΑΝΤΛΙΩΝ ΠΕΤΡΕΛΑΙΟΥ ΥΨΗΛΗΣ ΠΙΕΣΗΣ</vt:lpstr>
      <vt:lpstr>3.3.  ΡΥΘΜΙΣΗ ΑΝΤΛΙΩΝ ΠΕΤΡΕΛΑΙΟΥ ΥΨΗΛΗΣ ΠΙΕΣΗΣ</vt:lpstr>
      <vt:lpstr>3.3.  ΡΥΘΜΙΣΗ ΑΝΤΛΙΩΝ ΠΕΤΡΕΛΑΙΟΥ ΥΨΗΛΗΣ ΠΙΕΣΗΣ</vt:lpstr>
      <vt:lpstr>3.3.  ΡΥΘΜΙΣΗ ΑΝΤΛΙΩΝ ΠΕΤΡΕΛΑΙΟΥ ΥΨΗΛΗΣ ΠΙΕΣΗΣ SULZER</vt:lpstr>
      <vt:lpstr>3.3.  ΡΥΘΜΙΣΗ ΑΝΤΛΙΩΝ ΠΕΤΡΕΛΑΙΟΥ ΥΨΗΛΗΣ ΠΙΕΣΗΣ SULZER</vt:lpstr>
      <vt:lpstr>3.3.  ΡΥΘΜΙΣΗ ΑΝΤΛΙΩΝ ΠΕΤΡΕΛΑΙΟΥ ΥΨΗΛΗΣ ΠΙΕΣΗΣ SULZER</vt:lpstr>
      <vt:lpstr>3.3.  ΡΥΘΜΙΣΗ ΑΝΤΛΙΩΝ ΠΕΤΡΕΛΑΙΟΥ ΥΨΗΛΗΣ ΠΙΕΣΗΣ SULZER</vt:lpstr>
      <vt:lpstr>PowerPoint 演示文稿</vt:lpstr>
      <vt:lpstr>3.3.  ΡΥΘΜΙΣΗ ΑΝΤΛΙΩΝ ΠΕΤΡΕΛΑΙΟΥ ΥΨΗΛΗΣ ΠΙΕΣΗΣ SULZER</vt:lpstr>
      <vt:lpstr>PowerPoint 演示文稿</vt:lpstr>
      <vt:lpstr>3.3.  ΡΥΘΜΙΣΗ ΑΝΤΛΙΩΝ ΠΕΤΡΕΛΑΙΟΥ ΥΨΗΛΗΣ ΠΙΕΣΗΣ SULZER</vt:lpstr>
      <vt:lpstr>3.3.  ΡΥΘΜΙΣΗ ΑΝΤΛΙΩΝ ΠΕΤΡΕΛΑΙΟΥ ΥΨΗΛΗΣ ΠΙΕΣΗΣ SULZER</vt:lpstr>
      <vt:lpstr>3.3.  ΡΥΘΜΙΣΗ ΑΝΤΛΙΩΝ ΠΕΤΡΕΛΑΙΟΥ ΥΨΗΛΗΣ ΠΙΕΣΗΣ SULZER</vt:lpstr>
      <vt:lpstr>   3.4. 	ΜΕΤΡΗΣΕΙΣ ΣΤΙΣ Μ.Ε.Κ (ΦΘΟΡΕΣ, ΕΛΕΥΘΕΡΙΕΣ)</vt:lpstr>
      <vt:lpstr> 3.5.	ΡΥΘΜΙΣΗ ΙΞΩΔΟΥΣ (VISCOMETER)</vt:lpstr>
      <vt:lpstr>  3.5.	ΡΥΘΜΙΣΗ ΙΞΩΔΟΥΣ (VISCOMETER)</vt:lpstr>
      <vt:lpstr>PowerPoint 演示文稿</vt:lpstr>
      <vt:lpstr> 3.5. 	ΡΥΘΜΙΣΗ ΙΞΩΔΟΥΣ (VISCOMETER)</vt:lpstr>
      <vt:lpstr>  3.5.	ΡΥΘΜΙΣΗ ΙΞΩΔΟΥΣ (VISCOMETER)</vt:lpstr>
      <vt:lpstr> 3.5. 	ΡΥΘΜΙΣΗ ΙΞΩΔΟΥΣ (VISCOMETER)</vt:lpstr>
      <vt:lpstr>  3.5.	ΡΥΘΜΙΣΗ ΙΞΩΔΟΥΣ (VISCOMETER)</vt:lpstr>
      <vt:lpstr>PowerPoint 演示文稿</vt:lpstr>
      <vt:lpstr>PowerPoint 演示文稿</vt:lpstr>
      <vt:lpstr>ΕΛΕΓΧΟΣ ΑΠΟΚΛΙΣΗΣ (DEFLECTION) ΣΤΡΟΦΑΛΟΦΟΡΟΥ ΑΞΟΝΑ</vt:lpstr>
      <vt:lpstr>Η ΔΙΑΔΙΚΑΣΙΑ ΠΟΥ ΑΚΟΛΟΥΘΟΥΝΤΑΙ ΓΙΑ ΤΗ ΜΕΤΡΗΣΗ ΤΩΝ ΑΠΟΚΛΙΣΕΩΝ, ΑΝΑΦΕΡΕΤΑΙ ΣΕ ΕΝΑ ΚΟΜΒΙΟ, ΕΝΩ ΕΠΑΝΑΛΑΜΒΑΝΕΤΑΙ Η ΙΔΙΑ ΔΙΑΔΙΚΑΣΙΑ ΓΙΑ ΚΑΘΕ ΚΥΛΙΝΔΡΟ, (ΓΙΑ ΚΆΘΕ ΚΟΜΒΙΟ) ΩΣ ΕΞΗΣ:</vt:lpstr>
      <vt:lpstr>     3.7. ΚΑΜΨΗ ΣΤΡΟΦΑΛΟΦΟΡΟΥ, ΕΛΕΓΧΟΣ ΑΠΟΚΛΙΣΗΣ                                          (DEFLECTION)</vt:lpstr>
      <vt:lpstr> 3.7.  ΚΑΜΨΗ ΣΤΡΟΦΑΛΟΦΟΡΟΥ, ΕΛΕΓΧΟΣ ΑΠΟΚΛΙΣΗΣ (DEFLECTION)</vt:lpstr>
      <vt:lpstr> 3.7.  ΚΑΜΨΗ ΣΤΡΟΦΑΛΟΦΟΡΟΥ, ΕΛΕΓΧΟΣ ΑΠΟΚΛΙΣΗΣ (DEFLECTION)</vt:lpstr>
      <vt:lpstr> 3.7.  ΚΑΜΨΗ ΣΤΡΟΦΑΛΟΦΟΡΟΥ, ΕΛΕΓΧΟΣ ΑΠΟΚΛΙΣΗΣ (DEFLECTION)</vt:lpstr>
      <vt:lpstr> 3.7.  ΚΑΜΨΗ ΣΤΡΟΦΑΛΟΦΟΡΟΥ, ΕΛΕΓΧΟΣ ΑΠΟΚΛΙΣΗΣ (DEFLECTION)</vt:lpstr>
      <vt:lpstr>3.7.  ΚΑΜΨΗ ΣΤΡΟΦΑΛΟΦΟΡΟΥ, ΕΛΕΓΧΟΣ ΑΠΟΚΛΙΣΗΣ (DEFLECTION)</vt:lpstr>
      <vt:lpstr>PowerPoint 演示文稿</vt:lpstr>
      <vt:lpstr>PowerPoint 演示文稿</vt:lpstr>
      <vt:lpstr>PowerPoint 演示文稿</vt:lpstr>
      <vt:lpstr>PowerPoint 演示文稿</vt:lpstr>
      <vt:lpstr>PowerPoint 演示文稿</vt:lpstr>
      <vt:lpstr> DEFLECTION  MEASUREMENT</vt:lpstr>
      <vt:lpstr>PowerPoint 演示文稿</vt:lpstr>
      <vt:lpstr>ΚΕΦΑΛΑΙΟ ΤΕΤΑΡΤΟ</vt:lpstr>
      <vt:lpstr>ΑΝΩΜΑΛΙΕΣ-ΒΛΑΒΕΣ-ΑΝΤΙΜΕΤΩΠΙΣΗ-ΕΠΙΘΕΩΡΗΣΕΙΣ</vt:lpstr>
      <vt:lpstr>ΓΕΝΙΚΑ</vt:lpstr>
      <vt:lpstr>ΓΕΝΙΚΑ</vt:lpstr>
      <vt:lpstr>4.14.  ΑΝΩΜΑΛΙΕΣ – ΒΛΑΒΕΣ ΣΤΟ ΣΥΣΤΗΜΑ  ΨΥΞΗΣ                                    ΤΗΣ ΜΗΧΑΝΗΣ</vt:lpstr>
      <vt:lpstr>  4.14.  ΑΠΟΤΟΜΗ ΠΤΩΣΗ ΤΗΣ ΠΙΕΣΕΩΣ ΤΟΥ ΝΕΡΟΥ        ΨΥΞΗΣ ΤΗΣ ΜΗΧΑΝΗΣ.</vt:lpstr>
      <vt:lpstr>          4.14. ΑΝΩΜΑΛΙΕΣ – ΒΛΑΒΕΣ ΣΤΟ ΣΥΣΤΗΜΑ ΨΥΞΗΣ                                              ΤΗΣ ΜΗΧΑΝΗΣ</vt:lpstr>
      <vt:lpstr>          4.14. ΑΝΩΜΑΛΙΕΣ – ΒΛΑΒΕΣ ΣΤΟ ΣΥΣΤΗΜΑ ΨΥΞΗΣ                                                          ΤΗΣ ΜΗΧΑΝΗΣ</vt:lpstr>
      <vt:lpstr>           4.14. ΑΝΩΜΑΛΙΕΣ – ΒΛΑΒΕΣ ΣΤΟ ΣΥΣΤΗΜΑ ΨΥΞΗΣ                                                ΤΗΣ ΜΗΧΑΝΗΣ</vt:lpstr>
      <vt:lpstr>               4.14. ΑΝΩΜΑΛΙΕΣ – ΒΛΑΒΕΣ ΣΤΟ ΣΥΣΤΗΜΑ ΨΥΞΗΣ                                                   ΤΗΣ ΜΗΧΑΝΗΣ    </vt:lpstr>
      <vt:lpstr>                 4.14. ΑΝΩΜΑΛΙΕΣ – ΒΛΑΒΕΣ ΣΤΟ ΣΥΣΤΗΜΑ ΨΥΞΗΣ                                                 ΤΗΣ ΜΗΧΑΝΗΣ</vt:lpstr>
      <vt:lpstr>           4.8. ΑΝΩΜΑΛΙΕΣ – ΒΛΑΒΕΣ ΣΤΟ ΣΥΣΤΗΜΑ                              ΛΙΠΑΝΣΗΣ ΤΗΣ ΜΗΧΑΝΗΣ</vt:lpstr>
      <vt:lpstr>         4.9. ΑΝΩΜΑΛΙΕΣ – ΒΛΑΒΕΣ ΣΤΟ ΣΥΣΤΗΜΑ ΛΙΠΑΝΣΗΣ                                                      ΤΗΣ ΜΗΧΑΝΗΣ</vt:lpstr>
      <vt:lpstr>                  4.8. ΑΝΩΜΑΛΙΕΣ – ΒΛΑΒΕΣ ΣΤΟ ΣΥΣΤΗΜΑ                              ΛΙΠΑΝΣΗΣ ΤΗΣ ΜΗΧΑΝΗΣ</vt:lpstr>
      <vt:lpstr>                4.9.  ΑΝΩΜΑΛΙΕΣ – ΒΛΑΒΕΣ ΣΤΟ ΣΥΣΤΗΜΑ                             ΛΙΠΑΝΣΗΣ ΤΗΣ ΜΗΧΑΝΗΣ </vt:lpstr>
      <vt:lpstr>      4.8. ΑΝΩΜΑΛΙΕΣ – ΒΛΑΒΕΣ ΣΤΟ ΣΥΣΤΗΜΑ ΛΙΠΑΝΣΗΣ                                                    ΤΗΣ ΜΗΧΑΝΗΣ</vt:lpstr>
      <vt:lpstr>               4.8. ΑΝΩΜΑΛΙΕΣ – ΒΛΑΒΕΣ ΣΤΟ ΣΥΣΤΗΜΑ                               ΛΙΠΑΝΣΗΣ ΤΗΣ ΜΗΧΑΝΗΣ</vt:lpstr>
      <vt:lpstr>               4.8. ΑΝΩΜΑΛΙΕΣ – ΒΛΑΒΕΣ ΣΤΟ ΣΥΣΤΗΜΑ                          ΛΙΠΑΝΣΗΣ ΤΗΣ ΜΗΧΑΝΗΣ</vt:lpstr>
      <vt:lpstr>              4.8. ΑΝΩΜΑΛΙΕΣ – ΒΛΑΒΕΣ ΣΤΟ ΣΥΣΤΗΜΑ                             ΛΙΠΑΝΣΗΣ ΤΗΣ ΜΗΧΑΝΗΣ</vt:lpstr>
      <vt:lpstr>           4.12. ΑΝΩΜΑΛΙΕΣ – ΒΛΑΒΕΣ ΣΤΟ ΣΥΣΤΗΜΑ                            ΛΙΠΑΝΣΗΣ ΤΗΣ ΜΗΧΑΝΗΣ</vt:lpstr>
      <vt:lpstr>               4.12. ΑΝΩΜΑΛΙΕΣ – ΒΛΑΒΕΣ ΣΤΟ ΣΥΣΤΗΜΑ                             ΛΙΠΑΝΣΗΣ ΤΗΣ ΜΗΧΑΝΗΣ</vt:lpstr>
      <vt:lpstr>              4.12. ΑΝΩΜΑΛΙΕΣ – ΒΛΑΒΕΣ ΣΤΟ ΣΥΣΤΗΜΑ                             ΛΙΠΑΝΣΗΣ ΤΗΣ ΜΗΧΑΝΗΣ </vt:lpstr>
      <vt:lpstr>            4.17. ΑΝΩΜΑΛΙΕΣ – ΒΛΑΒΕΣ ΣΤΟ ΣΥΣΤΗΜΑ	ΚΑΥΣΙΜΟΥ                                                          ΤΗΣ ΜΗΧΑΝΗΣ</vt:lpstr>
      <vt:lpstr>        4.17. ΑΝΩΜΑΛΙΕΣ – ΒΛΑΒΕΣ ΣΤΟ ΣΥΣΤΗΜΑ  ΚΑΥΣΙΜΟΥ                                                        ΤΗΣ ΜΗΧΑΝΗΣ</vt:lpstr>
      <vt:lpstr>            4.17. ΑΝΩΜΑΛΙΕΣ – ΒΛΑΒΕΣ ΣΤΟ ΣΥΣΤΗΜΑ	ΚΑΥΣΙΜΟΥ                                                           ΤΗΣ ΜΗΧΑΝΗΣ</vt:lpstr>
      <vt:lpstr>             4.4.  ΑΝΩΜΑΛΙΕΣ – ΒΛΑΒΕΣ ΣΤΟ ΣΥΣΤΗΜΑ	ΚΑΥΣΙΜΟΥ                                                              ΤΗΣ ΜΗΧΑΝΗΣ</vt:lpstr>
      <vt:lpstr>            4.17. ΑΝΩΜΑΛΙΕΣ – ΒΛΑΒΕΣ ΣΤΟ ΣΥΣΤΗΜΑ	ΚΑΥΣΙΜΟΥ                                               ΤΗΣ ΜΗΧΑΝΗΣ  </vt:lpstr>
      <vt:lpstr>            4.17. ΑΝΩΜΑΛΙΕΣ – ΒΛΑΒΕΣ ΣΤΟ ΣΥΣΤΗΜΑ	ΚΑΥΣΙΜΟΥ                                                      ΤΗΣ ΜΗΧΑΝΗΣ</vt:lpstr>
      <vt:lpstr>            4.17. ΑΝΩΜΑΛΙΕΣ – ΒΛΑΒΕΣ ΣΤΟ ΣΥΣΤΗΜΑ	ΚΑΥΣΙΜΟΥ                                                            ΤΗΣ ΜΗΧΑΝΗΣ</vt:lpstr>
      <vt:lpstr>           4.17. ΑΝΩΜΑΛΙΕΣ – ΒΛΑΒΕΣ ΣΤΟ ΣΥΣΤΗΜΑ	ΚΑΥΣΙΜΟΥ                                                               ΤΗΣ ΜΗΧΑΝΗΣ</vt:lpstr>
      <vt:lpstr>            4.17. ΑΝΩΜΑΛΙΕΣ – ΒΛΑΒΕΣ ΣΤΟ ΣΥΣΤΗΜΑ	ΚΑΥΣΙΜΟΥ                                                        ΤΗΣ ΜΗΧΑΝΗΣ</vt:lpstr>
      <vt:lpstr>ΑΝΩΜΑΛΙΕΣ – ΒΛΑΒΕΣ ΣΤΟ ΣΥΣΤΗΜΑ ΥΠΕΡΠΛΗΡΩΣΗΣ</vt:lpstr>
      <vt:lpstr>ΑΝΩΜΑΛΙΕΣ – ΒΛΑΒΕΣ ΣΤΟ ΣΥΣΤΗΜΑ ΥΠΕΡΠΛΗΡΩΣΗΣ</vt:lpstr>
      <vt:lpstr>ΑΝΩΜΑΛΙΕΣ – ΒΛΑΒΕΣ ΣΤΟ ΣΥΣΤΗΜΑ ΥΠΕΡΠΛΗΡΩΣΗΣ</vt:lpstr>
      <vt:lpstr>ΑΝΩΜΑΛΙΕΣ – ΒΛΑΒΕΣ ΣΤΟ ΣΥΣΤΗΜΑ ΥΠΕΡΠΛΗΡΩΣΗΣ</vt:lpstr>
      <vt:lpstr>ΑΝΩΜΑΛΙΕΣ – ΒΛΑΒΕΣ ΣΤΟ ΣΥΣΤΗΜΑ ΥΠΕΡΠΛΗΡΩΣΗΣ</vt:lpstr>
      <vt:lpstr>ΑΝΩΜΑΛΙΕΣ – ΒΛΑΒΕΣ ΣΤΟ ΣΥΣΤΗΜΑ ΥΠΕΡΠΛΗΡΩΣΗΣ</vt:lpstr>
      <vt:lpstr>ΑΝΩΜΑΛΙΕΣ – ΒΛΑΒΕΣ ΣΤΟ ΣΥΣΤΗΜΑ ΥΠΕΡΠΛΗΡΩΣΗΣ</vt:lpstr>
      <vt:lpstr>4.1. ΑΝΩΜΑΛΙΕΣ – ΒΛΑΒΕΣ ΚΑΤΑ ΤΗΝ ΕΚΚΙΝΗΣΗ ΤΗΣ ΜΗΧΑΝΗΣ</vt:lpstr>
      <vt:lpstr>               4.1. ΑΝΩΜΑΛΙΕΣ – ΒΛΑΒΕΣ ΣΤΟ ΣΥΣΤΗΜΑ	ΕΚΚΙΝΗΣΗΣ                                                        ΤΗΣ ΜΗΧΑΝΗΣ</vt:lpstr>
      <vt:lpstr>         4.1. ΑΝΩΜΑΛΙΕΣ – ΒΛΑΒΕΣ ΚΑΤΑ ΤΗΝ ΕΚΚΙΝΗΣΗ                                              ΤΗΣ ΜΗΧΑΝΗΣ</vt:lpstr>
      <vt:lpstr>           4.1. ΑΝΩΜΑΛΙΕΣ – ΒΛΑΒΕΣ ΚΑΤΑ ΤΗΝ ΕΚΚΙΝΗΣΗ                                                   ΤΗΣ ΜΗΧΑΝΗΣ</vt:lpstr>
      <vt:lpstr>       4.1.  ΑΝΩΜΑΛΙΕΣ – ΒΛΑΒΕΣ ΚΑΤΑ ΤΗΝ ΕΚΚΙΝΗΣΗ                                                   ΤΗΣ ΜΗΧΑΝΗΣ</vt:lpstr>
      <vt:lpstr>          4.1. ΑΝΩΜΑΛΙΕΣ – ΒΛΑΒΕΣ ΚΑΤΑ ΤΗΝ ΕΚΚΙΝΗΣΗ                                                   ΤΗΣ ΜΗΧΑΝΗΣ</vt:lpstr>
      <vt:lpstr>             4.1. ΑΝΩΜΑΛΙΕΣ – ΒΛΑΒΕΣ ΚΑΤΑ ΤΗΝ ΕΚΚΙΝΗΣΗ                                                             ΤΗΣ ΜΗΧΑΝΗΣ</vt:lpstr>
      <vt:lpstr>ΕΚΡΗΞΕΙΣ ΣΤΡΟΦΑΛΟΘΑΛΑΜΟΥ - ΓΕΝΙΚΑ</vt:lpstr>
      <vt:lpstr>ΕΚΡΗΞΕΙΣ ΣΤΡΟΦΑΛΟΘΑΛΑΜΟΥ - ΓΕΝΙΚΑ</vt:lpstr>
      <vt:lpstr>ΕΚΡΗΞΕΙΣ ΣΤΡΟΦΑΛΟΘΑΛΑΜΟΥ - ΓΕΝΙΚΑ</vt:lpstr>
      <vt:lpstr>ΕΚΡΗΞΕΙΣ ΣΤΡΟΦΑΛΟΘΑΛΑΜΟΥ - ΓΕΝΙΚΑ</vt:lpstr>
      <vt:lpstr>ΕΚΡΗΞΕΙΣ ΣΤΡΟΦΑΛΟΘΑΛΑΜΟΥ - ΓΕΝΙΚΑ</vt:lpstr>
      <vt:lpstr>ΑΠΟΤΕΛΕΣΜΑΤΑ ΤΗΣ ΕΚΡΗΞΗΣ ΚΑΙ ΠΡΟΣΤΑΤΕΥΤΙΚΑ ΜΕΤΡΑ</vt:lpstr>
      <vt:lpstr>ΑΠΟΤΕΛΕΣΜΑΤΑ ΤΗΣ ΕΚΡΗΞΗΣ ΚΑΙ ΠΡΟΣΤΑΤΕΥΤΙΚΑ ΜΕΤΡΑ</vt:lpstr>
      <vt:lpstr>ΑΠΟΤΕΛΕΣΜΑΤΑ ΤΗΣ ΕΚΡΗΞΗΣ ΚΑΙ ΠΡΟΣΤΑΤΕΥΤΙΚΑ ΜΕΤΡΑ</vt:lpstr>
      <vt:lpstr>ΣΥΣΤΗΜΑΤΑ ΠΑΡΑΚΟΛΟΥΘΗΣΗΣ ΣΤΡΟΦΑΛΟΘΑΛΑΜΟΥ</vt:lpstr>
      <vt:lpstr>ΣΥΣΤΗΜΑΤΑ ΠΑΡΑΚΟΛΟΥΘΗΣΗΣ ΣΤΡΟΦΑΛΟΘΑΛΑΜΟΥ ΟIL MIST DETECTOR – O.M.D.</vt:lpstr>
      <vt:lpstr>ΣΥΣΤΗΜΑΤΑ ΠΑΡΑΚΟΛΟΥΘΗΣ  ΣΤΡΟΦΑΛΟΘΑΛΑΜΟΥ ΟIL MIST DETECTOR – O.M.D.</vt:lpstr>
      <vt:lpstr>ΣΥΣΤΗΜΑΤΑ ΠΑΡΑΚΟΛΟΥΘΗΣΗΣ ΣΤΡΟΦΑΛΟΘΑΛΑΜΟΥ ΟIL MIST DETECTOR – O.M.D.</vt:lpstr>
      <vt:lpstr>ΣΥΣΤΗΜΑΤΑ ΠΑΡΑΚΟΛΟΥΘΗΣΗΣ ΣΤΡΟΦΑΛΟΘΑΛΑΜΟΥ ΟIL MIST DETECTOR – O.M.D.</vt:lpstr>
      <vt:lpstr>ΠΥΡΚΑΓΙΑ ΣΤΟΝ ΟΧΕΤΟ ΣΑΡΩΣΗΣ ΤΗΣ ΜΗΧΑΝΗΣ</vt:lpstr>
      <vt:lpstr>ΠΥΡΚΑΓΙΑ ΣΤΟΝ ΟΧΕΤΟ ΣΑΡΩΣΗΣ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ΦΘΟΡΕΣ ΚΑΙ ΒΛΑΒΕΣ ΕΞΑΡΤΗΜΑΤΩΝ ΤΗΣ ΜΗΧΑΝΗΣ</vt:lpstr>
      <vt:lpstr>ΒΛΑΒΕΣ ΣΤΗ ΛΕΙΤΟΥΡΓΙΑ ΤΗΣ ΜΗΧΑΝΗΣ</vt:lpstr>
      <vt:lpstr>ΒΛΑΒΕΣ ΣΤΗ ΛΕΙΤΟΥΡΓΙΑ ΤΗΣ ΜΗΧΑΝΗΣ</vt:lpstr>
      <vt:lpstr>ΒΛΑΒΕΣ ΣΤΗ ΛΕΙΤΟΥΡΓΙΑ ΤΗΣ ΜΗΧΑΝΗΣ</vt:lpstr>
      <vt:lpstr>ΒΛΑΒΕΣ ΣΤΗ ΛΕΙΤΟΥΡΓΙΑ ΤΗΣ ΜΗΧΑΝΗΣ</vt:lpstr>
      <vt:lpstr>ΒΛΑΒΕΣ ΣΤΗ ΛΕΙΤΟΥΡΓΙΑ ΤΗΣ ΜΗΧΑΝΗΣ</vt:lpstr>
      <vt:lpstr>ΒΛΑΒΕΣ ΣΤΗ ΛΕΙΤΟΥΡΓΙΑ ΤΗΣ ΜΗΧΑΝΗΣ</vt:lpstr>
      <vt:lpstr>PowerPoint 演示文稿</vt:lpstr>
      <vt:lpstr>ΒΛΑΒΕΣ ΣΤΗ ΛΕΙΤΟΥΡΓΙΑ ΤΗΣ ΜΗΧΑΝΗΣ</vt:lpstr>
      <vt:lpstr>ΒΛΑΒΕΣ ΣΤΗ ΛΕΙΤΟΥΡΓΙΑ ΤΗΣ ΜΗΧΑΝΗΣ</vt:lpstr>
      <vt:lpstr>ΔΙΑΓΝΩΣΗ ΜΕ ΒΑΣΗ ΤΟ ΧΡΩΜΑ ΤΩΝ ΚΑΥΣΑΕΡΙΩΝ</vt:lpstr>
      <vt:lpstr>ΒΛΑΒΕΣ ΣΤΗ ΛΕΙΤΟΥΡΓΙΑ ΤΗΣ ΜΗΧΑΝΗΣ</vt:lpstr>
      <vt:lpstr>PowerPoint 演示文稿</vt:lpstr>
      <vt:lpstr>ΒΛΑΒΕΣ ΣΤΗ ΛΕΙΤΟΥΡΓΙΑ ΤΗΣ ΜΗΧΑΝΗΣ</vt:lpstr>
      <vt:lpstr>ΒΛΑΒΕΣ ΣΤΗ ΛΕΙΤΟΥΡΓΙΑ ΤΗΣ ΜΗΧΑΝΗΣ</vt:lpstr>
      <vt:lpstr>ΒΛΑΒΕΣ ΣΤΗ ΛΕΙΤΟΥΡΓΙΑ ΤΗΣ ΜΗΧΑΝΗΣ</vt:lpstr>
      <vt:lpstr>ΒΛΑΒΕΣ ΣΤΗ ΛΕΙΤΟΥΡΓΙΑ ΤΗΣ ΜΗΧΑΝΗΣ</vt:lpstr>
      <vt:lpstr>ΒΛΑΒΕΣ ΣΤΗ ΛΕΙΤΟΥΡΓΙΑ ΤΗΣ ΜΗΧΑΝΗΣ</vt:lpstr>
      <vt:lpstr>PowerPoint 演示文稿</vt:lpstr>
      <vt:lpstr>PowerPoint 演示文稿</vt:lpstr>
      <vt:lpstr>ΚΕΦΑΛΑΙΟ ΠΕΜΠΤΟ</vt:lpstr>
      <vt:lpstr> 5. ΝΑΥΤΙΚΕΣ  ΜΗΧΑΝΕΣ</vt:lpstr>
      <vt:lpstr>5.1. 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PowerPoint 演示文稿</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PowerPoint 演示文稿</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ΑΡΓΟΣΤΡΟΦΕΣ ΔΙΧΡΟΝΕΣ ΠΕΤΡΕΛΑΙΟΜΗΧΑΝΕΣ</vt:lpstr>
      <vt:lpstr>PowerPoint 演示文稿</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ΤΕΤΡΑΧΡΟΝΕΣ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PowerPoint 演示文稿</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ΜΕΣΟΣΤΡΟΦΕΣ  4ΧΡΟΝΕΣ  ΠΕΤΡΕΛΑΙΟΜΗΧΑΝΕΣ</vt:lpstr>
      <vt:lpstr>PowerPoint 演示文稿</vt:lpstr>
      <vt:lpstr>PowerPoint 演示文稿</vt:lpstr>
      <vt:lpstr>5.1. ΝΑΥΤΙΚΕΣ ΜΗΧΑΝΕΣ ΔΙΠΛΟΥ ΚΑΥΣΙΜΟΥ</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PowerPoint 演示文稿</vt:lpstr>
      <vt:lpstr>DUAL FUEL MARINE ENGINES</vt:lpstr>
      <vt:lpstr>PowerPoint 演示文稿</vt:lpstr>
      <vt:lpstr>DUAL FUEL MARINE ENGINES</vt:lpstr>
      <vt:lpstr>DUAL FUEL MARINE ENGINES</vt:lpstr>
      <vt:lpstr>DUAL FUEL MARINE ENGINES</vt:lpstr>
      <vt:lpstr>PowerPoint 演示文稿</vt:lpstr>
      <vt:lpstr>DUAL FUEL MARINE ENGINES</vt:lpstr>
      <vt:lpstr>PowerPoint 演示文稿</vt:lpstr>
      <vt:lpstr>DUAL FUEL MARINE ENGINES</vt:lpstr>
      <vt:lpstr>DUAL FUEL MARINE ENGINES</vt:lpstr>
      <vt:lpstr>PowerPoint 演示文稿</vt:lpstr>
      <vt:lpstr>PowerPoint 演示文稿</vt:lpstr>
      <vt:lpstr>DUAL FUEL MARINE ENGINES</vt:lpstr>
      <vt:lpstr>DUAL FUEL MARINE ENGINES</vt:lpstr>
      <vt:lpstr>DUAL FUEL MARINE ENGINES</vt:lpstr>
      <vt:lpstr>DUAL FUEL MARINE ENGINES</vt:lpstr>
      <vt:lpstr>DUAL FUEL MARINE ENGINES</vt:lpstr>
      <vt:lpstr>DUAL FUEL MARINE ENGINES</vt:lpstr>
      <vt:lpstr>DUAL FUEL MARINE ENGINES</vt:lpstr>
      <vt:lpstr>5.2. ΠΕΡΙΓΡΑΦΙΚΑ ΣΤΟΙΧΕΙΑ, ΧΑΡΑΚΤΗΡΙΣΤΙΚΑ ΜΕΤΑΞΥ ΤΩΝ ΚΑΤΑΣΚΕΥΑΣΤΩΝ (ΚΑΤΑΚΟΡΥΦΩΝ ΚΑΙ ΤΥΠΟΥ ΄V΄)</vt:lpstr>
      <vt:lpstr>5.2. ΠΕΡΙΓΡΑΦΙΚΑ ΣΤΟΙΧΕΙΑ, ΧΑΡΑΚΤΗΡΙΣΤΙΚΑ ΜΕΤΑΞΥ ΤΩΝ ΚΑΤΑΣΚΕΥΑΣΤΩΝ  (ΚΑΤΑΚΟΡΥΦΩΝ ΚΑΙ ΤΥΠΟΥ ΄V΄)  </vt:lpstr>
      <vt:lpstr>PowerPoint 演示文稿</vt:lpstr>
      <vt:lpstr>5.2. ΠΕΡΙΓΡΑΦΙΚΑ ΣΤΟΙΧΕΙΑ, ΧΑΡΑΚΤΗΡΙΣΤΙΚΑ ΜΕΤΑΞΥ ΤΩΝ ΚΑΤΑΣΚΕΥΑΣΤΩΝ  (ΚΑΤΑΚΟΡΥΦΩΝ ΚΑΙ ΤΥΠΟΥ ΄V΄)  </vt:lpstr>
      <vt:lpstr> 5.2. ΠΕΡΙΓΡΑΦΙΚΑ ΣΤΟΙΧΕΙΑ, ΧΑΡΑΚΤΗΡΙΣΤΙΚΑ ΜΕΤΑΞΥ ΤΩΝ ΚΑΤΑΣΚΕΥΑΣΤΩΝ   (ΚΑΤΑΚΟΡΥΦΩΝ ΚΑΙ ΤΥΠΟΥ ΄V΄)</vt:lpstr>
      <vt:lpstr> 5.2. ΠΕΡΙΓΡΑΦΙΚΑ ΣΤΟΙΧΕΙΑ, ΧΑΡΑΚΤΗΡΙΣΤΙΚΑ ΚΑΤΑΣΚΕΥΑΣΤΩΝ (ΚΑΤΑΚΟΡΥΦΩΝ ΚΑΙ ΤΥΠΟΥ ΄V΄)</vt:lpstr>
      <vt:lpstr> 5.2. ΠΕΡΙΓΡΑΦΙΚΑ ΣΤΟΙΧΕΙΑ, ΧΑΡΑΚΤΗΡΙΣΤΙΚΑ ΚΑΤΑΣΚΕΥΑΣΤΩΝ (ΚΑΤΑΚΟΡΥΦΩΝ ΚΑΙ ΤΥΠΟΥ ΄V΄)</vt:lpstr>
      <vt:lpstr> 5.2. ΠΕΡΙΓΡΑΦΙΚΑ ΣΤΟΙΧΕΙΑ, ΧΑΡΑΚΤΗΡΙΣΤΙΚΑ ΚΑΤΑΣΚΕΥΑΣΤΩΝ (ΚΑΤΑΚΟΡΥΦΩΝ ΚΑΙ ΤΥΠΟΥ ΄V΄)</vt:lpstr>
      <vt:lpstr> 5.2. ΠΕΡΙΓΡΑΦΙΚΑ ΣΤΟΙΧΕΙΑ, ΧΑΡΑΚΤΗΡΙΣΤΙΚΑ ΚΑΤΑΣΚΕΥΑΣΤΩΝ (ΚΑΤΑΚΟΡΥΦΩΝ ΚΑΙ ΤΥΠΟΥ ΄V΄)</vt:lpstr>
      <vt:lpstr>ΕΓΚΑΤΑΣΤΑΣΕΙΣ ΠΡΟΩΣΤΗΡΙΩΝ ΜΗΧΑΝΩΝ</vt:lpstr>
      <vt:lpstr>PowerPoint 演示文稿</vt:lpstr>
      <vt:lpstr>ΚΕΦΑΛΑΙΟ  ΕΚΤΟ</vt:lpstr>
      <vt:lpstr>6. ΕΓΚΑΤΑΣΤΑΣΕΙΣ  ΠΡΟΩΣΤΗΡΙΩΝ  ΜΗΧΑΝΩΝ</vt:lpstr>
      <vt:lpstr>ΓΕΝΙΚΑ</vt:lpstr>
      <vt:lpstr>ΓΕΝΙΚΑ ΚΡΙΤΗΡΙΑ ΕΠΙΛΟΓΗΣ ΣΥΣΤΗΜΑΤΟΣ ΠΡΟΩΣΕΩΣ ΠΛΟΙΟΥ</vt:lpstr>
      <vt:lpstr>ΓΕΝΙΚΑ ΚΡΙΤΗΡΙΑ ΕΠΙΛΟΓΗΣ ΣΥΣΤΗΜΑΤΟΣ ΠΡΟΩΣΕΩΣ ΠΛΟΙΟΥ</vt:lpstr>
      <vt:lpstr>ΓΕΝΙΚΑ ΚΡΙΤΗΡΙΑ ΕΠΙΛΟΓΗΣ ΣΥΣΤΗΜΑΤΟΣ ΠΡΟΩΣΕΩΣ ΠΛΟΙΟΥ</vt:lpstr>
      <vt:lpstr>ΓΕΝΙΚΑ ΚΡΙΤΗΡΙΑ ΕΠΙΛΟΓΗΣ ΣΥΣΤΗΜΑΤΟΣ ΠΡΟΩΣΕΩΣ ΠΛΟΙΟΥ</vt:lpstr>
      <vt:lpstr>ΓΕΝΙΚΑ ΚΡΙΤΗΡΙΑ ΕΠΙΛΟΓΗΣ ΣΥΣΤΗΜΑΤΟΣ ΠΡΟΩΣΕΩΣ ΠΛΟΙΟΥ</vt:lpstr>
      <vt:lpstr>ΕΠΙΛΟΓΗ  ΠΡΟΩΣΤΗΡΙΩΝ  ΜΗΧΑΝΩΝ</vt:lpstr>
      <vt:lpstr>ΕΠΙΛΟΓΗ  ΠΡΟΩΣΤΗΡΙΩΝ  ΜΗΧΑΝΩΝ</vt:lpstr>
      <vt:lpstr>ΕΠΙΛΟΓΗ  ΠΡΟΩΣΤΗΡΙΩΝ  ΜΗΧΑΝΩΝ</vt:lpstr>
      <vt:lpstr>ΕΠΙΛΟΓΗ  ΠΡΟΩΣΤΗΡΙΩΝ  ΜΗΧΑΝΩΝ</vt:lpstr>
      <vt:lpstr>ΕΠΙΛΟΓΗ  ΠΡΟΩΣΤΗΡΙΩΝ  ΜΗΧΑΝΩΝ</vt:lpstr>
      <vt:lpstr>ΜΕΤΑΔΟΣΗ ΤΗΣ ΚΙΝΗΣΗΣ ΠΡΟΣ ΤΗΝ ΕΛΙΚΑ</vt:lpstr>
      <vt:lpstr>ΜΕΤΑΔΟΣΗ ΤΗΣ ΚΙΝΗΣΕΩΣ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ΚΙΝΗΣΗΣ ΠΡΟΣ ΤΗΝ ΕΛΙΚΑ</vt:lpstr>
      <vt:lpstr>ΜΕΤΑΔΟΣΗ ΤΗΣ ΚΙΝΗΣHΣ ΠΡΟΣ ΤΗΝ ΕΛΙΚΑ</vt:lpstr>
      <vt:lpstr>ΜΕΤΑΔΟΣΗ ΤΗΣ ΚΙΝΗΣHΣ ΠΡΟΣ ΤΗΝ ΕΛΙΚΑ</vt:lpstr>
      <vt:lpstr>ΜΕΤΑΔΟΣΗ ΤΗΣ ΚΙΝΗΣHΣ ΠΡΟΣ ΤΗΝ ΕΛΙΚΑ</vt:lpstr>
      <vt:lpstr>ΜΕΤΑΔΟΣΗ ΤΗΣ ΚΙΝΗΣHΣ ΠΡΟΣ ΤΗΝ ΕΛΙΚΑ</vt:lpstr>
      <vt:lpstr>ΜΕΤΑΔΟΣΗ ΤΗΣ ΚΙΝΗΣΗΣ ΠΡΟΣ ΤΗΝ ΕΛΙΚΑ</vt:lpstr>
      <vt:lpstr>ΓΕΝΙΚΕΣ ΑΡΧΕΣ ΚΑΙ ΕΞΟΠΛΙΣΜΟΣ ΕΓΚΑΤΑΣΤΑΣΗΣ ΠΡΟΩΣΗΣ</vt:lpstr>
      <vt:lpstr>ΓΕΝΙΚΕΣ ΑΡΧΕΣ ΚΑΙ ΕΞΟΠΛΙΣΜΟΣ ΕΓΚΑΤΑΣΤΑΣΗΣ ΠΡΟΩΣΗΣ</vt:lpstr>
      <vt:lpstr>ΣΥΝΔΕΣΜΟΙ</vt:lpstr>
      <vt:lpstr>ΣΥΝΔΕΣΜΟΙ</vt:lpstr>
      <vt:lpstr>ΣΥΝΔΕΣΜΟΙ</vt:lpstr>
      <vt:lpstr>ΣΥΝΔΕΣΜΟΙ</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ΣΥΝΔΕΣΜΟΙ -ΤΑ ΕΙΔΗ ΤΩΝ ΣΥΝΔΕΣΜΩΝ</vt:lpstr>
      <vt:lpstr>ΜΕΙΩΤΗΡΕΣ</vt:lpstr>
      <vt:lpstr>ΜΕΙΩΤΗΡΕΣ</vt:lpstr>
      <vt:lpstr>ΜΕΙΩΤΗΡΕΣ</vt:lpstr>
      <vt:lpstr>ΜΕΙΩΤΗΡΕΣ</vt:lpstr>
      <vt:lpstr>ΜΕΙΩΤΗΡΕΣ</vt:lpstr>
      <vt:lpstr>ΜΕΙΩΤΗΡΕΣ</vt:lpstr>
      <vt:lpstr>ΜΕΙΩΤΗΡΕΣ</vt:lpstr>
      <vt:lpstr>ΜΕΙΩΤΗΡΕΣ</vt:lpstr>
      <vt:lpstr>ΜΕΙΩΤΗΡΕΣ</vt:lpstr>
      <vt:lpstr>ΜΕΙΩΤΗΡΕΣ</vt:lpstr>
      <vt:lpstr>ΩΣΤΙΚΟΣ ΤΡΙΒΕΑΣ</vt:lpstr>
      <vt:lpstr>ΩΣΤΙΚΟΣ ΤΡΙΒΕΑΣ</vt:lpstr>
      <vt:lpstr>ΩΣΤΙΚΟΣ ΤΡΙΒΕΑΣ</vt:lpstr>
      <vt:lpstr>ΩΣΤΙΚΟΣ ΤΡΙΒΕΑΣ</vt:lpstr>
      <vt:lpstr>ΩΣΤΙΚΟΣ ΤΡΙΒΕΑΣ</vt:lpstr>
      <vt:lpstr>ΩΣΤΙΚΟΣ ΤΡΙΒΕΑΣ</vt:lpstr>
      <vt:lpstr>ΩΣΤΙΚΟΣ ΤΡΙΒΕΑΣ</vt:lpstr>
      <vt:lpstr>ΩΣΤΙΚΟΣ ΤΡΙΒΕΑΣ</vt:lpstr>
      <vt:lpstr>ΩΣΤΙΚΟΣ ΤΡΙΒΕΑΣ</vt:lpstr>
      <vt:lpstr>ΩΣΤΙΚΟΣ ΤΡΙΒΕΑΣ</vt:lpstr>
      <vt:lpstr>ΕΛΙΚΟΦΟΡΑ  ΑΤΡΑΚΤΟΣ</vt:lpstr>
      <vt:lpstr> ΕΛΙΚΟΦΟΡΑ ΑΤΡΑΚΤΟΣ</vt:lpstr>
      <vt:lpstr>ΧΟΑΝΗ, ΣΤΥΠΕΙΟΘΛΙΠΤΗΣ, ΑΚΡΟΠΡΥΜΝΑΙΑ ΕΔΡΑΝΑ</vt:lpstr>
      <vt:lpstr>ΧΟΑΝΗ, ΣΤΥΠΕΙΟΘΛΙΠΤΗΣ, ΑΚΡΟΠΡΥΜΝΑΙΑ ΕΔΡΑΝΑ</vt:lpstr>
      <vt:lpstr>    ΧΟΑΝΗ, ΣΤΥΠΕΙΟΘΛΙΠΤΗΣ, ΑΚΡΟΠΡΥΜΝΑΙΑ  ΕΔΡΑΝΑ</vt:lpstr>
      <vt:lpstr>ΕΛΙΚΕΣ</vt:lpstr>
      <vt:lpstr>ΕΛΙΚΕΣ</vt:lpstr>
      <vt:lpstr>ΕΛΙΚΕΣ</vt:lpstr>
      <vt:lpstr>ΕΛΙΚΕΣ</vt:lpstr>
      <vt:lpstr>ΩΣΤΙΚΕΟΛΣΙΚΤΕΡΣΙΒΕΑΣ</vt:lpstr>
      <vt:lpstr>ΩΣΤΙΚΕΟΛΣΙΚΤΕΡΣΙΒΕΑΣ</vt:lpstr>
      <vt:lpstr>ΗΛΕΚΤΡΟΚΙΝΗΤΕΣ ΕΛΙΚΕΣ ΣΕ ΠΕΡΙΣΤΡΕΦΟΜΕΝΟ ΚΕΛΥΦΟΣ STEERABLE AZIMUTH DRIVE SYSTEM</vt:lpstr>
      <vt:lpstr>ΗΛΕΚΤΡΟΚΙΝΗΤΕΣ ΕΛΙΚΕΣ ΣΕ ΠΕΡΙΣΤΡΕΦΟΜΕΝΟ ΚΕΛΥΦΟΣ STEERABLE AZIMUTH DRIVE SYSTEM</vt:lpstr>
      <vt:lpstr> ΗΛΕΚΤΡΟΚΙΝΗΤΕΣ ΕΛΙΚΕΣ ΣΕ ΠΕΡΙΣΤΡΕΦΟΜΕΝΟ ΚΕΛΥΦΟΣ    ΦΟΜΕΝΟ ΚΕΛΥΦΟΣ</vt:lpstr>
      <vt:lpstr>     ΗΛΕΚΤΡΟΚΙΝΗΤΕΣ ΕΛΙΚΕΣ ΣΕ ΠΕΡΙΣΤΡΕΦΟΜΕΝΟ ΚΕΛΥΦΟΣ                                                        STEERABLE  AZIMUTH  DRIVE  SYSTEM</vt:lpstr>
      <vt:lpstr> </vt:lpstr>
      <vt:lpstr>ΗΛΕΚΤΡΟΚΙΝΗΤΕΣ ΕΩΛΣΙΚΤΕΙΚΣΟΣΣΕ ΤΠΡΕΡΙΒΙΣΕΤΑΡΕΣΦΟΜΕΝΟ ΚΕΛΥΦΟΣ</vt:lpstr>
      <vt:lpstr>ΗΛΕΚΤΡΟΚΙΝΗΤΕΣ ΕΛΙΚΕΣ ΣΕ ΠΕΡΙΣΤΡΕΦΟΜΕΝΟ ΚΕΛΥΦΟΣ STEERABLE AZIMUTH DRIVE SYSTEM</vt:lpstr>
      <vt:lpstr>ΗΛΕΚΤΡΟΚΙΝΗΤΕΣ ΕΛΙΚΕΣ ΣΕ ΠΕΡΙΣΤΡΕΦΟΜΕΝΟ ΚΕΛΥΦΟΣ STEERABLE AZIMUTH DRIVE SYSTEM</vt:lpstr>
      <vt:lpstr>ΠΡΟΩΣΗ ΜΕ ΔΕΣΜΗ ΝΕΡΟΥ WATER JET PROPULSION</vt:lpstr>
      <vt:lpstr>ΠΡΟΩΣΗ ΜΕ ΔΕΣΜΗ ΝΕΡΟΥ WATER JET PROPULSION</vt:lpstr>
      <vt:lpstr>ΠΡΟΩΣΗ ΜΕ ΔΕΣΜΗ ΝΕΡΟΥ WATER JET PROPULSION</vt:lpstr>
      <vt:lpstr>ΠΡΟΩΣΗ ΜΕ ΔΕΣΜΗ ΝΕΡΟΥ</vt:lpstr>
      <vt:lpstr>ΠΡΟΩΣΗ ΜΕ ΔΕΣΜΗ ΝΕΡΟΥ</vt:lpstr>
      <vt:lpstr>ΠΡΟΩΣΗ ΜΕ ΔΕΣΜΗ ΝΕΡΟΥ</vt:lpstr>
      <vt:lpstr>ΠΡΟΩΣΗ ΜΕ ΔΕΣΜΗ ΝΕΡΟΥ</vt:lpstr>
      <vt:lpstr>ΥΠΟΛΟΓΙΣΜΟΣ ΠΕΤΡΕΛΑΙΟΥ</vt:lpstr>
      <vt:lpstr>Bunker Survey Calculation</vt:lpstr>
      <vt:lpstr>Bunker Survey Calculation</vt:lpstr>
      <vt:lpstr>Bunker Survey Calculation</vt:lpstr>
      <vt:lpstr>Bunker Survey Calculation</vt:lpstr>
      <vt:lpstr>ΒΙΒΛΙΟΓΡΑΦΙΑ</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ΜΗΧΑΝΕΣ ΕΣΩΤΕΡΙΚΗΣ ΚΑΥΣΕΩΣ</dc:title>
  <dc:creator>owner</dc:creator>
  <cp:lastModifiedBy>marth</cp:lastModifiedBy>
  <cp:revision>293</cp:revision>
  <dcterms:created xsi:type="dcterms:W3CDTF">2022-10-05T19:05:00Z</dcterms:created>
  <dcterms:modified xsi:type="dcterms:W3CDTF">2025-11-19T15:06:22Z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2018-05-29T08:00:00Z</vt:filetime>
  </property>
  <property fmtid="{D5CDD505-2E9C-101B-9397-08002B2CF9AE}" pid="3" name="Creator">
    <vt:lpwstr>Impress</vt:lpwstr>
  </property>
  <property fmtid="{D5CDD505-2E9C-101B-9397-08002B2CF9AE}" pid="4" name="Producer">
    <vt:lpwstr>LibreOffice 5.2</vt:lpwstr>
  </property>
  <property fmtid="{D5CDD505-2E9C-101B-9397-08002B2CF9AE}" pid="5" name="LastSaved">
    <vt:filetime>2018-05-29T08:00:00Z</vt:filetime>
  </property>
  <property fmtid="{D5CDD505-2E9C-101B-9397-08002B2CF9AE}" pid="6" name="ICV">
    <vt:lpwstr>40FE094C6DB7420098DB8A08EB4998B3_12</vt:lpwstr>
  </property>
  <property fmtid="{D5CDD505-2E9C-101B-9397-08002B2CF9AE}" pid="7" name="KSOProductBuildVer">
    <vt:lpwstr>1033-12.2.0.22549</vt:lpwstr>
  </property>
</Properties>
</file>